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4" r:id="rId9"/>
    <p:sldId id="273" r:id="rId10"/>
    <p:sldId id="274" r:id="rId11"/>
    <p:sldId id="275" r:id="rId12"/>
    <p:sldId id="297" r:id="rId13"/>
    <p:sldId id="278" r:id="rId14"/>
    <p:sldId id="277" r:id="rId15"/>
    <p:sldId id="298" r:id="rId16"/>
    <p:sldId id="279" r:id="rId17"/>
    <p:sldId id="280" r:id="rId18"/>
    <p:sldId id="281" r:id="rId19"/>
    <p:sldId id="282" r:id="rId20"/>
    <p:sldId id="286" r:id="rId21"/>
    <p:sldId id="283" r:id="rId22"/>
    <p:sldId id="284" r:id="rId23"/>
    <p:sldId id="296" r:id="rId24"/>
    <p:sldId id="288" r:id="rId25"/>
    <p:sldId id="289" r:id="rId26"/>
    <p:sldId id="290" r:id="rId27"/>
    <p:sldId id="291" r:id="rId28"/>
    <p:sldId id="295" r:id="rId29"/>
    <p:sldId id="266" r:id="rId30"/>
    <p:sldId id="269" r:id="rId31"/>
    <p:sldId id="292" r:id="rId32"/>
    <p:sldId id="294" r:id="rId33"/>
    <p:sldId id="272" r:id="rId34"/>
    <p:sldId id="293" r:id="rId3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HUJzDX0lWv3BTLiL/E5madHTl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6BC7"/>
    <a:srgbClr val="BBA4DD"/>
    <a:srgbClr val="A8D08C"/>
    <a:srgbClr val="9DC3E6"/>
    <a:srgbClr val="2F5597"/>
    <a:srgbClr val="FFE6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464" autoAdjust="0"/>
  </p:normalViewPr>
  <p:slideViewPr>
    <p:cSldViewPr snapToGrid="0">
      <p:cViewPr varScale="1">
        <p:scale>
          <a:sx n="71" d="100"/>
          <a:sy n="71" d="100"/>
        </p:scale>
        <p:origin x="109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הנחייה למורה – </a:t>
            </a:r>
          </a:p>
          <a:p>
            <a:r>
              <a:rPr lang="he-IL" dirty="0"/>
              <a:t>רקע: חשוב לבדוק ערכים קודמים בנוגע לנושא החברות - לברר עם התלמידות מה עמדותיהן בנוגע ללגיטימיות של מריבות בתוך קשר: האם לדעת</a:t>
            </a:r>
          </a:p>
          <a:p>
            <a:r>
              <a:rPr lang="he-IL" dirty="0"/>
              <a:t>התלמידות, כשחברות, מותר לריב? האם זה מעיד על טיב הקשר?</a:t>
            </a:r>
          </a:p>
          <a:p>
            <a:endParaRPr lang="he-IL" dirty="0"/>
          </a:p>
          <a:p>
            <a:r>
              <a:rPr lang="he-IL" dirty="0"/>
              <a:t>הפעילות: המורה תבקש </a:t>
            </a:r>
            <a:r>
              <a:rPr lang="he-IL" b="1" dirty="0"/>
              <a:t>מהתלמידות שחושבות שזה בסדר שבקשר חברי תהיינה מריבות להרים את היד</a:t>
            </a:r>
            <a:r>
              <a:rPr lang="he-IL" dirty="0"/>
              <a:t>.</a:t>
            </a:r>
          </a:p>
          <a:p>
            <a:r>
              <a:rPr lang="he-IL" dirty="0"/>
              <a:t>לאחר מכן, תבקש </a:t>
            </a:r>
            <a:r>
              <a:rPr lang="he-IL" b="1" dirty="0"/>
              <a:t>מהתלמידות שחושבות שבקשר חברי "אסור" לריב, להרים יד</a:t>
            </a:r>
            <a:r>
              <a:rPr lang="he-IL" dirty="0"/>
              <a:t>. </a:t>
            </a:r>
          </a:p>
          <a:p>
            <a:r>
              <a:rPr lang="he-IL" dirty="0"/>
              <a:t>ניתן לבקש שתי מתנדבות בעלות עמדה שונה שיעמדו ליד המורה, אחת מול </a:t>
            </a:r>
            <a:r>
              <a:rPr lang="he-IL" dirty="0" err="1"/>
              <a:t>השניה</a:t>
            </a:r>
            <a:r>
              <a:rPr lang="he-IL" dirty="0"/>
              <a:t>, ויעלו את טיעוניהן באשר לנושא.</a:t>
            </a:r>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11</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740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12</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644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הנחיות למורה - </a:t>
            </a:r>
            <a:r>
              <a:rPr lang="he-IL" dirty="0"/>
              <a:t>לאפשר התייחסות לשפת הגוף השוו את האלמנטים השונים בין אלו של בני האדם בזמן מריבה - האם גם בין בני אדם ניתן לזהות שפת גוף מסוימת/ תגובות ודפוסי התנהגות</a:t>
            </a:r>
          </a:p>
          <a:p>
            <a:r>
              <a:rPr lang="he-IL" dirty="0"/>
              <a:t>שונים זה מזה לפני/ בזמן/ אחרי  מריבה בנוסף חשוב לשים לב להבדל המהותי בין בני אדם לחיות באופן שבו רבים ופותרים ריב עם דגש על היכולת של בנ"א לדבר אחד עם השני.</a:t>
            </a:r>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13</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0945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הנחיות למורה: </a:t>
            </a:r>
            <a:r>
              <a:rPr lang="he-IL" dirty="0"/>
              <a:t>להראות את הסרטון עד דקה 1:13</a:t>
            </a:r>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14</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4847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הנחיות למורה - </a:t>
            </a:r>
            <a:r>
              <a:rPr lang="he-IL" dirty="0"/>
              <a:t>לאפשר התייחסות הן לשפת הגוף (נענוע הראש של הצב, פתיחת הפה, הרדיפה אחרי הצב השני), ההבדלים בין הצבים (אחד ברח ואחד</a:t>
            </a:r>
          </a:p>
          <a:p>
            <a:r>
              <a:rPr lang="he-IL" dirty="0"/>
              <a:t>רדף) ועוד. השוו את האלמנטים השונים בין אלו של בני האדם בזמן מריבה - האם גם בין בני אדם ניתן לזהות שפת גוף מסוימת/ תגובות ודפוסי התנהגות</a:t>
            </a:r>
          </a:p>
          <a:p>
            <a:r>
              <a:rPr lang="he-IL" dirty="0"/>
              <a:t>שונים זה מזה לפני/ בזמן/ אחרי  מריבה?</a:t>
            </a:r>
          </a:p>
          <a:p>
            <a:r>
              <a:rPr lang="he-IL" dirty="0"/>
              <a:t>בנוסף חשוב לשים לב להבדל המהותי בין בני אדם לחיות באופן שבו רבים ופותרים ריב עם דגש על היכולת של בנ"א לדבר אחד עם השני.</a:t>
            </a:r>
          </a:p>
          <a:p>
            <a:endParaRPr lang="he-IL" dirty="0"/>
          </a:p>
          <a:p>
            <a:endParaRPr lang="he-IL" dirty="0"/>
          </a:p>
          <a:p>
            <a:r>
              <a:rPr lang="he-IL" dirty="0"/>
              <a:t>אפשרות נוספת- להנחות שתי תלמידות מתנדבות "לדובב" את הקטע, כל אחת בתפקיד צב אחר. מטרת המשימה להכניס את התלמידות לנושא השיעור בצורה</a:t>
            </a:r>
          </a:p>
          <a:p>
            <a:r>
              <a:rPr lang="he-IL" dirty="0"/>
              <a:t>שהיא קלילה ולא מאיימת. </a:t>
            </a:r>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15</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2140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התשובה הנכונה: שבלול</a:t>
            </a:r>
          </a:p>
          <a:p>
            <a:endParaRPr lang="he-IL" dirty="0"/>
          </a:p>
          <a:p>
            <a:r>
              <a:rPr lang="he-IL" dirty="0"/>
              <a:t>הנחייה למורה: </a:t>
            </a:r>
          </a:p>
          <a:p>
            <a:r>
              <a:rPr lang="he-IL" dirty="0"/>
              <a:t>על מנת להמחיש לתלמידות סגנונות תגובה שונים בעת מריבה, ניתן להמחיש זאת בעזרת עולם הטבע והחיות.</a:t>
            </a:r>
          </a:p>
          <a:p>
            <a:r>
              <a:rPr lang="he-IL" dirty="0"/>
              <a:t>המורה תקריא את הקטע הכתוב וכאשר תקרא את "בדיוק כמו..." תעצור ותיתן לתלמידות להשלים ולהגיד מיהי החיה המדוברת בקטע.</a:t>
            </a:r>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16</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7607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התשובה הנכונה: אריה</a:t>
            </a:r>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17</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6041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התשובה הנכונה: ברדלס</a:t>
            </a:r>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18</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9300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התשובה הנכונה: פרד</a:t>
            </a:r>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19</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2018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הנחיות למורה: "גלו את החיה"- תלמידה שתתנדב (כל פעם מישהי אחרת), תעמוד מול הכיתה ותבצע חיקוי תיאטרלי ללא קול של החיה שהיא בחרה בה, אשר</a:t>
            </a:r>
          </a:p>
          <a:p>
            <a:r>
              <a:rPr lang="he-IL" dirty="0"/>
              <a:t>מייצגת את איך היא מתנהגת כשהיא נקלעת למריבה עם חברה.</a:t>
            </a:r>
          </a:p>
          <a:p>
            <a:r>
              <a:rPr lang="he-IL" dirty="0"/>
              <a:t>למשל - חיקוי של אריה שואג ללא הקול, ריצה מהירה (ברדלס), שתיקה (דג)  ועוד. התלמידות צריכות לזהות מהי החיה. לאחר מכן ניתן לאפשר לתלמידה</a:t>
            </a:r>
          </a:p>
          <a:p>
            <a:r>
              <a:rPr lang="he-IL" dirty="0"/>
              <a:t>גם לשתף על פעם בה היא התנהגה ככה,  ( במידה ומדובר במחלוקת בין ילדות שהתלמידות מכירות, נדגיש כי יש לעשות זאת לא ציון שמות). </a:t>
            </a:r>
          </a:p>
          <a:p>
            <a:r>
              <a:rPr lang="he-IL" b="1" dirty="0"/>
              <a:t>יש לשים לב - תלמידות שאינן מעוניינות להציג, יכולות לספר לכיתה על  החיה שמייצגת אותם בעת מחלוקת עם חברה. ניתן להרחיב בשאלה</a:t>
            </a:r>
          </a:p>
          <a:p>
            <a:r>
              <a:rPr lang="he-IL" b="1" dirty="0"/>
              <a:t>"האם ישנו שוני בין ההתנהגות שלך בעת מריבה פעם להתנהגות בעת מריבה היום?" / "מה השתנה"? </a:t>
            </a:r>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20</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822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44" name="Google Shape;144;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21</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2442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22</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4885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23</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9077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הנחיות למורה- להלן מצבים שונים אשר עלולים להתרחש כחלק משגרת היום יום בין החברות בכיתה.  יש להזמין שתי תלמידות מתנדבות שיעמדו אל מול</a:t>
            </a:r>
          </a:p>
          <a:p>
            <a:r>
              <a:rPr lang="he-IL" dirty="0"/>
              <a:t>הכיתה. </a:t>
            </a:r>
          </a:p>
          <a:p>
            <a:r>
              <a:rPr lang="he-IL" dirty="0"/>
              <a:t>המורה תקריא סיטואציה שעלולה להוביל לריב בין חברות. שתי התלמידות ייצגו את הדמויות בסיטואציה ויציגו אותן בכיתה. הן יצטרכו להסביר אחת </a:t>
            </a:r>
            <a:r>
              <a:rPr lang="he-IL" dirty="0" err="1"/>
              <a:t>לשניה</a:t>
            </a:r>
            <a:endParaRPr lang="he-IL" dirty="0"/>
          </a:p>
          <a:p>
            <a:r>
              <a:rPr lang="he-IL" dirty="0"/>
              <a:t>בעזרת מפתח הדיבור כיצד הן מרגישות, מדוע נפגעו/ כעסו/ התאכזבו ומה לדעתן צריך לעשות על מנת לפתור את המצב בצורה לא פוגענית. </a:t>
            </a:r>
          </a:p>
          <a:p>
            <a:r>
              <a:rPr lang="he-IL" dirty="0"/>
              <a:t>חשוב להתעכב על הרגשות השונים שיעלו מתוך הסיטואציה ולתווך אותם לתלמידות. </a:t>
            </a:r>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24</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8698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26</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984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הנחייה למורה: המורה תשאל את התלמידות מהו "נתיב"? ומה ההקשר שלו לנושא השיעור?</a:t>
            </a:r>
          </a:p>
          <a:p>
            <a:r>
              <a:rPr lang="he-IL" dirty="0"/>
              <a:t>כדאי להסביר את משמעות המילה "נתיב" = דרך; מוצאים דרך </a:t>
            </a:r>
            <a:r>
              <a:rPr lang="he-IL" dirty="0" err="1"/>
              <a:t>לפיתרון</a:t>
            </a:r>
            <a:r>
              <a:rPr lang="he-IL" dirty="0"/>
              <a:t> גם בעת ריב.</a:t>
            </a:r>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28</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0455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7" name="Google Shape;27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הנחייה למורה- </a:t>
            </a:r>
            <a:r>
              <a:rPr lang="he-IL" dirty="0"/>
              <a:t>המטרה הינה לאפשר לתלמידות להתאמן וליישם את הנלמד בשיעור גם בהמשך. המפתח הוא כלי מוחשי שיזכיר להם את הקשר לסוג הפיתרון שנלמד ( מפת"ח-מילים פותרות חוסר הבנה). המשימה, כשהיא מונגשת בצורה כיתתית, מאפשרת הן מרחב של פרגון ושיתוף הדדי והן הזמנה ליישום גם בהמשך. </a:t>
            </a:r>
          </a:p>
          <a:p>
            <a:endParaRPr lang="he-IL" dirty="0"/>
          </a:p>
          <a:p>
            <a:r>
              <a:rPr lang="he-IL" dirty="0"/>
              <a:t>יש להדפיס את המפתחות שבנספח למהלך השבוע ולאפשר עצירה של מספר דקות כל יום לשיתוף והתבוננות על מקרים שהתלמידות מעלות. על כל מקרה שהמורה מוצאת לנכון, יש לחלק לתלמידה מפתח ולבקש לשמור אותו עד לסיום השבוע. בסיום השבוע יש לבדוק כמה מפתחות הצליחו התלמידות "להרוויח" ולחשוב על פרס כיתתי מותאם.</a:t>
            </a:r>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31</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103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202" name="Google Shape;202;p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dirty="0"/>
              <a:t>חשוב לחזור על הכללים המרכזיים בכל שיעור</a:t>
            </a:r>
            <a:r>
              <a:rPr lang="he-IL" dirty="0"/>
              <a:t> </a:t>
            </a:r>
            <a:r>
              <a:rPr lang="iw-IL" dirty="0"/>
              <a:t>על מנת לבסס מרחב בטוח המאפשר שיח רגשי בין התלמיד</a:t>
            </a:r>
            <a:r>
              <a:rPr lang="he-IL" dirty="0" err="1"/>
              <a:t>ות</a:t>
            </a:r>
            <a:r>
              <a:rPr lang="iw-IL" dirty="0"/>
              <a:t>.</a:t>
            </a:r>
            <a:endParaRPr dirty="0"/>
          </a:p>
          <a:p>
            <a:pPr marL="0" lvl="0" indent="0" algn="r" rtl="1">
              <a:spcBef>
                <a:spcPts val="0"/>
              </a:spcBef>
              <a:spcAft>
                <a:spcPts val="0"/>
              </a:spcAft>
              <a:buClr>
                <a:schemeClr val="dk1"/>
              </a:buClr>
              <a:buSzPts val="1200"/>
              <a:buFont typeface="Calibri"/>
              <a:buNone/>
            </a:pPr>
            <a:endParaRPr dirty="0"/>
          </a:p>
          <a:p>
            <a:pPr marL="0" lvl="0" indent="0" algn="r" rtl="1">
              <a:spcBef>
                <a:spcPts val="0"/>
              </a:spcBef>
              <a:spcAft>
                <a:spcPts val="0"/>
              </a:spcAft>
              <a:buClr>
                <a:schemeClr val="dk1"/>
              </a:buClr>
              <a:buSzPts val="1200"/>
              <a:buFont typeface="Calibri"/>
              <a:buNone/>
            </a:pPr>
            <a:r>
              <a:rPr lang="iw-IL" sz="1200" dirty="0">
                <a:solidFill>
                  <a:srgbClr val="002060"/>
                </a:solidFill>
                <a:latin typeface="Calibri"/>
                <a:ea typeface="Calibri"/>
                <a:cs typeface="Calibri"/>
                <a:sym typeface="Calibri"/>
              </a:rPr>
              <a:t>למורה</a:t>
            </a:r>
            <a:r>
              <a:rPr lang="he-IL" sz="1200" dirty="0">
                <a:solidFill>
                  <a:srgbClr val="002060"/>
                </a:solidFill>
                <a:latin typeface="Calibri"/>
                <a:ea typeface="Calibri"/>
                <a:cs typeface="Calibri"/>
                <a:sym typeface="Calibri"/>
              </a:rPr>
              <a:t>:</a:t>
            </a:r>
            <a:r>
              <a:rPr lang="iw-IL" sz="1200" dirty="0">
                <a:solidFill>
                  <a:srgbClr val="002060"/>
                </a:solidFill>
                <a:latin typeface="Calibri"/>
                <a:ea typeface="Calibri"/>
                <a:cs typeface="Calibri"/>
                <a:sym typeface="Calibri"/>
              </a:rPr>
              <a:t> ניתן להסביר שאפשר לשתף אחרים בנושא</a:t>
            </a:r>
            <a:r>
              <a:rPr lang="he-IL" sz="1200" dirty="0">
                <a:solidFill>
                  <a:srgbClr val="002060"/>
                </a:solidFill>
                <a:latin typeface="Calibri"/>
                <a:ea typeface="Calibri"/>
                <a:cs typeface="Calibri"/>
                <a:sym typeface="Calibri"/>
              </a:rPr>
              <a:t> </a:t>
            </a:r>
            <a:r>
              <a:rPr lang="iw-IL" sz="1200" dirty="0">
                <a:solidFill>
                  <a:srgbClr val="002060"/>
                </a:solidFill>
                <a:latin typeface="Calibri"/>
                <a:ea typeface="Calibri"/>
                <a:cs typeface="Calibri"/>
                <a:sym typeface="Calibri"/>
              </a:rPr>
              <a:t>אך לספר רק על עצמי</a:t>
            </a:r>
            <a:r>
              <a:rPr lang="he-IL" sz="1200" dirty="0">
                <a:solidFill>
                  <a:srgbClr val="002060"/>
                </a:solidFill>
                <a:latin typeface="Calibri"/>
                <a:ea typeface="Calibri"/>
                <a:cs typeface="Calibri"/>
                <a:sym typeface="Calibri"/>
              </a:rPr>
              <a:t>.</a:t>
            </a:r>
            <a:endParaRPr dirty="0"/>
          </a:p>
        </p:txBody>
      </p:sp>
      <p:sp>
        <p:nvSpPr>
          <p:cNvPr id="231" name="Google Shape;2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b="0" dirty="0">
                <a:latin typeface="Calibri" panose="020F0502020204030204" pitchFamily="34" charset="0"/>
                <a:cs typeface="Calibri" panose="020F0502020204030204" pitchFamily="34" charset="0"/>
              </a:rPr>
              <a:t>נזכר בשיעור הקודם כדי לייצר חיבור לשיעור הנוכחי ולשמור על רצף</a:t>
            </a:r>
            <a:r>
              <a:rPr lang="he-IL" b="0" dirty="0">
                <a:latin typeface="Calibri" panose="020F0502020204030204" pitchFamily="34" charset="0"/>
                <a:cs typeface="Calibri" panose="020F0502020204030204" pitchFamily="34" charset="0"/>
              </a:rPr>
              <a:t>.</a:t>
            </a:r>
            <a:endParaRPr b="0" dirty="0">
              <a:latin typeface="Calibri" panose="020F0502020204030204" pitchFamily="34" charset="0"/>
              <a:cs typeface="Calibri" panose="020F0502020204030204" pitchFamily="34" charset="0"/>
            </a:endParaRPr>
          </a:p>
        </p:txBody>
      </p:sp>
      <p:sp>
        <p:nvSpPr>
          <p:cNvPr id="262" name="Google Shape;262;p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הנחיות למורה - קשר חברי טומן בחובו גם מצבים של קונפליקטים ומריבות. יש לאפשר לתלמידות להתחבר לסיטואציות שבהן, לצד קשרים הכוללים הנאה</a:t>
            </a:r>
          </a:p>
          <a:p>
            <a:r>
              <a:rPr lang="he-IL" dirty="0"/>
              <a:t>משותפת, עזרה הדדית, תמיכה והקשבה, לעיתים הם יתמודדו עם מצבים לא נעימים של קונפליקט, שהוא לגיטימי בכל קשר. בהמשך, יגלו התלמידות דרכים</a:t>
            </a:r>
          </a:p>
          <a:p>
            <a:r>
              <a:rPr lang="he-IL" dirty="0"/>
              <a:t>לפתרון מחלוקות בדרך יעילה ולא פוגענית. </a:t>
            </a:r>
          </a:p>
        </p:txBody>
      </p:sp>
      <p:sp>
        <p:nvSpPr>
          <p:cNvPr id="4" name="Slide Number Placeholder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10</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9928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15"/>
        <p:cNvGrpSpPr/>
        <p:nvPr/>
      </p:nvGrpSpPr>
      <p:grpSpPr>
        <a:xfrm>
          <a:off x="0" y="0"/>
          <a:ext cx="0" cy="0"/>
          <a:chOff x="0" y="0"/>
          <a:chExt cx="0" cy="0"/>
        </a:xfrm>
      </p:grpSpPr>
      <p:sp>
        <p:nvSpPr>
          <p:cNvPr id="16" name="Google Shape;1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1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שאלות לדיון בכיתה">
  <p:cSld name="שאלות לדיון בכיתה">
    <p:spTree>
      <p:nvGrpSpPr>
        <p:cNvPr id="1" name="Shape 106"/>
        <p:cNvGrpSpPr/>
        <p:nvPr/>
      </p:nvGrpSpPr>
      <p:grpSpPr>
        <a:xfrm>
          <a:off x="0" y="0"/>
          <a:ext cx="0" cy="0"/>
          <a:chOff x="0" y="0"/>
          <a:chExt cx="0" cy="0"/>
        </a:xfrm>
      </p:grpSpPr>
      <p:sp>
        <p:nvSpPr>
          <p:cNvPr id="107" name="Google Shape;107;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8" name="Google Shape;10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9" name="Google Shape;109;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0" name="Google Shape;110;p31"/>
          <p:cNvSpPr/>
          <p:nvPr/>
        </p:nvSpPr>
        <p:spPr>
          <a:xfrm>
            <a:off x="0" y="0"/>
            <a:ext cx="12192000" cy="1487055"/>
          </a:xfrm>
          <a:prstGeom prst="rect">
            <a:avLst/>
          </a:prstGeom>
          <a:solidFill>
            <a:srgbClr val="FFE65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31"/>
          <p:cNvSpPr txBox="1"/>
          <p:nvPr/>
        </p:nvSpPr>
        <p:spPr>
          <a:xfrm>
            <a:off x="2761673" y="136525"/>
            <a:ext cx="706119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Clr>
                <a:srgbClr val="002060"/>
              </a:buClr>
              <a:buSzPts val="7200"/>
              <a:buFont typeface="Calibri"/>
              <a:buNone/>
            </a:pPr>
            <a:r>
              <a:rPr lang="iw-IL" sz="7200" b="1">
                <a:solidFill>
                  <a:srgbClr val="002060"/>
                </a:solidFill>
                <a:latin typeface="Calibri"/>
                <a:ea typeface="Calibri"/>
                <a:cs typeface="Calibri"/>
                <a:sym typeface="Calibri"/>
              </a:rPr>
              <a:t>שְׁאֵלוֹת</a:t>
            </a:r>
            <a:r>
              <a:rPr lang="iw-IL" sz="7200" b="1">
                <a:solidFill>
                  <a:schemeClr val="lt1"/>
                </a:solidFill>
                <a:latin typeface="Calibri"/>
                <a:ea typeface="Calibri"/>
                <a:cs typeface="Calibri"/>
                <a:sym typeface="Calibri"/>
              </a:rPr>
              <a:t> </a:t>
            </a:r>
            <a:r>
              <a:rPr lang="iw-IL" sz="7200" b="1">
                <a:solidFill>
                  <a:srgbClr val="002060"/>
                </a:solidFill>
                <a:latin typeface="Calibri"/>
                <a:ea typeface="Calibri"/>
                <a:cs typeface="Calibri"/>
                <a:sym typeface="Calibri"/>
              </a:rPr>
              <a:t>לְדִיּוּן</a:t>
            </a:r>
            <a:r>
              <a:rPr lang="iw-IL" sz="7200" b="1">
                <a:solidFill>
                  <a:schemeClr val="lt1"/>
                </a:solidFill>
                <a:latin typeface="Calibri"/>
                <a:ea typeface="Calibri"/>
                <a:cs typeface="Calibri"/>
                <a:sym typeface="Calibri"/>
              </a:rPr>
              <a:t> </a:t>
            </a:r>
            <a:r>
              <a:rPr lang="iw-IL" sz="7200" b="1">
                <a:solidFill>
                  <a:srgbClr val="002060"/>
                </a:solidFill>
                <a:latin typeface="Calibri"/>
                <a:ea typeface="Calibri"/>
                <a:cs typeface="Calibri"/>
                <a:sym typeface="Calibri"/>
              </a:rPr>
              <a:t>בַּכִּתָּה</a:t>
            </a:r>
            <a:endParaRPr sz="7200" b="1">
              <a:solidFill>
                <a:srgbClr val="002060"/>
              </a:solidFill>
              <a:latin typeface="Calibri"/>
              <a:ea typeface="Calibri"/>
              <a:cs typeface="Calibri"/>
              <a:sym typeface="Calibri"/>
            </a:endParaRPr>
          </a:p>
        </p:txBody>
      </p:sp>
      <p:sp>
        <p:nvSpPr>
          <p:cNvPr id="112" name="Google Shape;112;p31"/>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תמונה ">
  <p:cSld name="תמונה ">
    <p:spTree>
      <p:nvGrpSpPr>
        <p:cNvPr id="1" name="Shape 113"/>
        <p:cNvGrpSpPr/>
        <p:nvPr/>
      </p:nvGrpSpPr>
      <p:grpSpPr>
        <a:xfrm>
          <a:off x="0" y="0"/>
          <a:ext cx="0" cy="0"/>
          <a:chOff x="0" y="0"/>
          <a:chExt cx="0" cy="0"/>
        </a:xfrm>
      </p:grpSpPr>
      <p:sp>
        <p:nvSpPr>
          <p:cNvPr id="114" name="Google Shape;114;p32"/>
          <p:cNvSpPr/>
          <p:nvPr/>
        </p:nvSpPr>
        <p:spPr>
          <a:xfrm>
            <a:off x="0" y="0"/>
            <a:ext cx="3581400" cy="6858000"/>
          </a:xfrm>
          <a:prstGeom prst="rect">
            <a:avLst/>
          </a:prstGeom>
          <a:solidFill>
            <a:srgbClr val="FFE65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2"/>
          <p:cNvSpPr>
            <a:spLocks noGrp="1"/>
          </p:cNvSpPr>
          <p:nvPr>
            <p:ph type="pic" idx="2"/>
          </p:nvPr>
        </p:nvSpPr>
        <p:spPr>
          <a:xfrm>
            <a:off x="5183188" y="987425"/>
            <a:ext cx="6172200" cy="4873625"/>
          </a:xfrm>
          <a:prstGeom prst="rect">
            <a:avLst/>
          </a:prstGeom>
          <a:noFill/>
          <a:ln>
            <a:noFill/>
          </a:ln>
        </p:spPr>
      </p:sp>
      <p:sp>
        <p:nvSpPr>
          <p:cNvPr id="116" name="Google Shape;116;p32"/>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8" name="Google Shape;11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9" name="Google Shape;119;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20"/>
        <p:cNvGrpSpPr/>
        <p:nvPr/>
      </p:nvGrpSpPr>
      <p:grpSpPr>
        <a:xfrm>
          <a:off x="0" y="0"/>
          <a:ext cx="0" cy="0"/>
          <a:chOff x="0" y="0"/>
          <a:chExt cx="0" cy="0"/>
        </a:xfrm>
      </p:grpSpPr>
      <p:sp>
        <p:nvSpPr>
          <p:cNvPr id="121" name="Google Shape;121;p33"/>
          <p:cNvSpPr/>
          <p:nvPr/>
        </p:nvSpPr>
        <p:spPr>
          <a:xfrm>
            <a:off x="7673" y="0"/>
            <a:ext cx="3573727" cy="6858000"/>
          </a:xfrm>
          <a:prstGeom prst="rect">
            <a:avLst/>
          </a:prstGeom>
          <a:solidFill>
            <a:srgbClr val="FFE65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23" name="Google Shape;12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24" name="Google Shape;124;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25" name="Google Shape;125;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21"/>
        <p:cNvGrpSpPr/>
        <p:nvPr/>
      </p:nvGrpSpPr>
      <p:grpSpPr>
        <a:xfrm>
          <a:off x="0" y="0"/>
          <a:ext cx="0" cy="0"/>
          <a:chOff x="0" y="0"/>
          <a:chExt cx="0" cy="0"/>
        </a:xfrm>
      </p:grpSpPr>
      <p:sp>
        <p:nvSpPr>
          <p:cNvPr id="22" name="Google Shape;22;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24" name="Google Shape;24;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מה המסר שלנו">
  <p:cSld name="מה המסר שלנו">
    <p:spTree>
      <p:nvGrpSpPr>
        <p:cNvPr id="1" name="Shape 34"/>
        <p:cNvGrpSpPr/>
        <p:nvPr/>
      </p:nvGrpSpPr>
      <p:grpSpPr>
        <a:xfrm>
          <a:off x="0" y="0"/>
          <a:ext cx="0" cy="0"/>
          <a:chOff x="0" y="0"/>
          <a:chExt cx="0" cy="0"/>
        </a:xfrm>
      </p:grpSpPr>
      <p:sp>
        <p:nvSpPr>
          <p:cNvPr id="35" name="Google Shape;35;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2"/>
          <p:cNvSpPr/>
          <p:nvPr/>
        </p:nvSpPr>
        <p:spPr>
          <a:xfrm>
            <a:off x="0" y="0"/>
            <a:ext cx="12192000" cy="1487055"/>
          </a:xfrm>
          <a:prstGeom prst="rect">
            <a:avLst/>
          </a:prstGeom>
          <a:solidFill>
            <a:srgbClr val="FFE65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2"/>
          <p:cNvSpPr txBox="1"/>
          <p:nvPr/>
        </p:nvSpPr>
        <p:spPr>
          <a:xfrm>
            <a:off x="2506934" y="189529"/>
            <a:ext cx="7178133"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מָהֵם הַמְּסָרִים שֶׁלָּנוּ?</a:t>
            </a:r>
            <a:endParaRPr sz="7200" b="1">
              <a:solidFill>
                <a:srgbClr val="002060"/>
              </a:solidFill>
              <a:latin typeface="Calibri"/>
              <a:ea typeface="Calibri"/>
              <a:cs typeface="Calibri"/>
              <a:sym typeface="Calibri"/>
            </a:endParaRPr>
          </a:p>
        </p:txBody>
      </p:sp>
      <p:sp>
        <p:nvSpPr>
          <p:cNvPr id="40" name="Google Shape;40;p22"/>
          <p:cNvSpPr txBox="1">
            <a:spLocks noGrp="1"/>
          </p:cNvSpPr>
          <p:nvPr>
            <p:ph type="body" idx="1"/>
          </p:nvPr>
        </p:nvSpPr>
        <p:spPr>
          <a:xfrm>
            <a:off x="1505527" y="2246457"/>
            <a:ext cx="9051637"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מה למדנו היום?">
  <p:cSld name="מה למדנו היום?">
    <p:spTree>
      <p:nvGrpSpPr>
        <p:cNvPr id="1" name="Shape 63"/>
        <p:cNvGrpSpPr/>
        <p:nvPr/>
      </p:nvGrpSpPr>
      <p:grpSpPr>
        <a:xfrm>
          <a:off x="0" y="0"/>
          <a:ext cx="0" cy="0"/>
          <a:chOff x="0" y="0"/>
          <a:chExt cx="0" cy="0"/>
        </a:xfrm>
      </p:grpSpPr>
      <p:sp>
        <p:nvSpPr>
          <p:cNvPr id="64" name="Google Shape;64;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5" name="Google Shape;6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6" name="Google Shape;66;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67" name="Google Shape;67;p25"/>
          <p:cNvSpPr/>
          <p:nvPr/>
        </p:nvSpPr>
        <p:spPr>
          <a:xfrm>
            <a:off x="0" y="0"/>
            <a:ext cx="12192000" cy="1487055"/>
          </a:xfrm>
          <a:prstGeom prst="rect">
            <a:avLst/>
          </a:prstGeom>
          <a:solidFill>
            <a:srgbClr val="FFE65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68" name="Google Shape;68;p25"/>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69" name="Google Shape;69;p25"/>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002060"/>
              </a:buClr>
              <a:buSzPts val="7200"/>
              <a:buFont typeface="Calibri"/>
              <a:buNone/>
            </a:pPr>
            <a:r>
              <a:rPr lang="iw-IL" sz="7200" b="1">
                <a:solidFill>
                  <a:srgbClr val="002060"/>
                </a:solidFill>
                <a:latin typeface="Calibri"/>
                <a:ea typeface="Calibri"/>
                <a:cs typeface="Calibri"/>
                <a:sym typeface="Calibri"/>
              </a:rPr>
              <a:t>מָה לָמַדְנוּ הַיּוֹם?</a:t>
            </a:r>
            <a:endParaRPr sz="7200" b="1">
              <a:solidFill>
                <a:srgbClr val="002060"/>
              </a:solidFill>
              <a:latin typeface="Calibri"/>
              <a:ea typeface="Calibri"/>
              <a:cs typeface="Calibri"/>
              <a:sym typeface="Calibri"/>
            </a:endParaRPr>
          </a:p>
        </p:txBody>
      </p:sp>
      <p:sp>
        <p:nvSpPr>
          <p:cNvPr id="70" name="Google Shape;70;p25"/>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תמונה ">
  <p:cSld name="1_תמונה ">
    <p:spTree>
      <p:nvGrpSpPr>
        <p:cNvPr id="1" name="Shape 71"/>
        <p:cNvGrpSpPr/>
        <p:nvPr/>
      </p:nvGrpSpPr>
      <p:grpSpPr>
        <a:xfrm>
          <a:off x="0" y="0"/>
          <a:ext cx="0" cy="0"/>
          <a:chOff x="0" y="0"/>
          <a:chExt cx="0" cy="0"/>
        </a:xfrm>
      </p:grpSpPr>
      <p:sp>
        <p:nvSpPr>
          <p:cNvPr id="72" name="Google Shape;72;p26"/>
          <p:cNvSpPr/>
          <p:nvPr/>
        </p:nvSpPr>
        <p:spPr>
          <a:xfrm>
            <a:off x="0" y="0"/>
            <a:ext cx="3581400" cy="6858000"/>
          </a:xfrm>
          <a:prstGeom prst="rect">
            <a:avLst/>
          </a:prstGeom>
          <a:solidFill>
            <a:srgbClr val="FFE65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26"/>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5" name="Google Shape;7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77" name="Google Shape;77;p26" descr="מדפסת עם מילוי מלא"/>
          <p:cNvPicPr preferRelativeResize="0"/>
          <p:nvPr/>
        </p:nvPicPr>
        <p:blipFill rotWithShape="1">
          <a:blip r:embed="rId2">
            <a:alphaModFix/>
          </a:blip>
          <a:srcRect t="10520" b="10519"/>
          <a:stretch/>
        </p:blipFill>
        <p:spPr>
          <a:xfrm>
            <a:off x="5310734" y="924915"/>
            <a:ext cx="5841175" cy="461224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2" name="Google Shape;82;p2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4" name="Google Shape;84;p2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85"/>
        <p:cNvGrpSpPr/>
        <p:nvPr/>
      </p:nvGrpSpPr>
      <p:grpSpPr>
        <a:xfrm>
          <a:off x="0" y="0"/>
          <a:ext cx="0" cy="0"/>
          <a:chOff x="0" y="0"/>
          <a:chExt cx="0" cy="0"/>
        </a:xfrm>
      </p:grpSpPr>
      <p:sp>
        <p:nvSpPr>
          <p:cNvPr id="86" name="Google Shape;86;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8" name="Google Shape;88;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9" name="Google Shape;89;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90" name="Google Shape;90;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1" name="Google Shape;91;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2" name="Google Shape;9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3" name="Google Shape;93;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94"/>
        <p:cNvGrpSpPr/>
        <p:nvPr/>
      </p:nvGrpSpPr>
      <p:grpSpPr>
        <a:xfrm>
          <a:off x="0" y="0"/>
          <a:ext cx="0" cy="0"/>
          <a:chOff x="0" y="0"/>
          <a:chExt cx="0" cy="0"/>
        </a:xfrm>
      </p:grpSpPr>
      <p:sp>
        <p:nvSpPr>
          <p:cNvPr id="95" name="Google Shape;95;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97" name="Google Shape;97;p29"/>
          <p:cNvSpPr/>
          <p:nvPr/>
        </p:nvSpPr>
        <p:spPr>
          <a:xfrm>
            <a:off x="0" y="0"/>
            <a:ext cx="12192000" cy="1487055"/>
          </a:xfrm>
          <a:prstGeom prst="rect">
            <a:avLst/>
          </a:prstGeom>
          <a:solidFill>
            <a:srgbClr val="FFE65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8" name="Google Shape;98;p29"/>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9"/>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כללית">
  <p:cSld name="כללית">
    <p:spTree>
      <p:nvGrpSpPr>
        <p:cNvPr id="1" name="Shape 100"/>
        <p:cNvGrpSpPr/>
        <p:nvPr/>
      </p:nvGrpSpPr>
      <p:grpSpPr>
        <a:xfrm>
          <a:off x="0" y="0"/>
          <a:ext cx="0" cy="0"/>
          <a:chOff x="0" y="0"/>
          <a:chExt cx="0" cy="0"/>
        </a:xfrm>
      </p:grpSpPr>
      <p:sp>
        <p:nvSpPr>
          <p:cNvPr id="101" name="Google Shape;10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3" name="Google Shape;10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4" name="Google Shape;104;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05" name="Google Shape;105;p30"/>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jVkWgq4tEIo"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
          <p:cNvSpPr/>
          <p:nvPr/>
        </p:nvSpPr>
        <p:spPr>
          <a:xfrm>
            <a:off x="0" y="-121920"/>
            <a:ext cx="12199673" cy="5069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2" name="Google Shape;132;p1"/>
          <p:cNvSpPr/>
          <p:nvPr/>
        </p:nvSpPr>
        <p:spPr>
          <a:xfrm>
            <a:off x="-1" y="2594478"/>
            <a:ext cx="12301741" cy="4263522"/>
          </a:xfrm>
          <a:prstGeom prst="rect">
            <a:avLst/>
          </a:prstGeom>
          <a:solidFill>
            <a:srgbClr val="FFE65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33" name="Google Shape;133;p1"/>
          <p:cNvPicPr preferRelativeResize="0"/>
          <p:nvPr/>
        </p:nvPicPr>
        <p:blipFill rotWithShape="1">
          <a:blip r:embed="rId3">
            <a:alphaModFix/>
          </a:blip>
          <a:srcRect/>
          <a:stretch/>
        </p:blipFill>
        <p:spPr>
          <a:xfrm>
            <a:off x="646095" y="100884"/>
            <a:ext cx="776288" cy="892175"/>
          </a:xfrm>
          <a:prstGeom prst="rect">
            <a:avLst/>
          </a:prstGeom>
          <a:noFill/>
          <a:ln>
            <a:noFill/>
          </a:ln>
        </p:spPr>
      </p:pic>
      <p:sp>
        <p:nvSpPr>
          <p:cNvPr id="134" name="Google Shape;134;p1"/>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משרד החינוך</a:t>
            </a:r>
            <a:endParaRPr/>
          </a:p>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מינהל פדגוגי</a:t>
            </a:r>
            <a:endParaRPr sz="900" b="0" i="0" u="none" strike="noStrike" cap="none">
              <a:solidFill>
                <a:srgbClr val="002060"/>
              </a:solidFill>
              <a:latin typeface="Calibri"/>
              <a:ea typeface="Calibri"/>
              <a:cs typeface="Calibri"/>
              <a:sym typeface="Calibri"/>
            </a:endParaRPr>
          </a:p>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אגף בכיר שירות פסיכולוגי ייעוצי</a:t>
            </a:r>
            <a:endParaRPr/>
          </a:p>
        </p:txBody>
      </p:sp>
      <p:sp>
        <p:nvSpPr>
          <p:cNvPr id="136" name="Google Shape;136;p1"/>
          <p:cNvSpPr txBox="1"/>
          <p:nvPr/>
        </p:nvSpPr>
        <p:spPr>
          <a:xfrm>
            <a:off x="1321428" y="2910304"/>
            <a:ext cx="9221700" cy="153884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4000" b="0" i="0" u="none" strike="noStrike" cap="none" dirty="0">
                <a:solidFill>
                  <a:srgbClr val="002060"/>
                </a:solidFill>
                <a:latin typeface="Calibri"/>
                <a:ea typeface="Calibri"/>
                <a:cs typeface="Calibri"/>
                <a:sym typeface="Calibri"/>
              </a:rPr>
              <a:t>שיעור </a:t>
            </a:r>
            <a:r>
              <a:rPr lang="he-IL" sz="4000" b="0" i="0" u="none" strike="noStrike" cap="none" dirty="0">
                <a:solidFill>
                  <a:srgbClr val="002060"/>
                </a:solidFill>
                <a:latin typeface="Calibri"/>
                <a:ea typeface="Calibri"/>
                <a:cs typeface="Calibri"/>
                <a:sym typeface="Calibri"/>
              </a:rPr>
              <a:t>שלישי</a:t>
            </a:r>
          </a:p>
          <a:p>
            <a:pPr marL="0" marR="0" lvl="0" indent="0" algn="ctr" rtl="1">
              <a:spcBef>
                <a:spcPts val="0"/>
              </a:spcBef>
              <a:spcAft>
                <a:spcPts val="0"/>
              </a:spcAft>
              <a:buNone/>
            </a:pPr>
            <a:r>
              <a:rPr lang="he-IL" sz="5400" b="1" i="0" u="none" strike="noStrike" cap="none" dirty="0">
                <a:solidFill>
                  <a:srgbClr val="002060"/>
                </a:solidFill>
                <a:latin typeface="Calibri"/>
                <a:ea typeface="Calibri"/>
                <a:cs typeface="Calibri"/>
                <a:sym typeface="Calibri"/>
              </a:rPr>
              <a:t>מוֹצְאִים נָתִיב גַּם בְּרִיב</a:t>
            </a:r>
            <a:endParaRPr sz="5400" b="1" i="0" u="none" strike="noStrike" cap="none" dirty="0">
              <a:solidFill>
                <a:srgbClr val="002060"/>
              </a:solidFill>
              <a:latin typeface="Calibri"/>
              <a:ea typeface="Calibri"/>
              <a:cs typeface="Calibri"/>
              <a:sym typeface="Calibri"/>
            </a:endParaRPr>
          </a:p>
        </p:txBody>
      </p:sp>
      <p:sp>
        <p:nvSpPr>
          <p:cNvPr id="137" name="Google Shape;137;p1"/>
          <p:cNvSpPr txBox="1"/>
          <p:nvPr/>
        </p:nvSpPr>
        <p:spPr>
          <a:xfrm>
            <a:off x="6426574" y="4764336"/>
            <a:ext cx="6692346" cy="1820714"/>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None/>
            </a:pPr>
            <a:r>
              <a:rPr lang="he-IL" sz="4800" b="1" i="0" u="none" strike="noStrike" cap="none" dirty="0">
                <a:solidFill>
                  <a:srgbClr val="002060"/>
                </a:solidFill>
                <a:latin typeface="Calibri"/>
                <a:ea typeface="Calibri"/>
                <a:cs typeface="Calibri"/>
                <a:sym typeface="Calibri"/>
              </a:rPr>
              <a:t>כיתה ב</a:t>
            </a:r>
          </a:p>
          <a:p>
            <a:pPr marL="0" marR="0" lvl="0" indent="0" algn="ctr" rtl="1">
              <a:lnSpc>
                <a:spcPct val="116666"/>
              </a:lnSpc>
              <a:spcBef>
                <a:spcPts val="0"/>
              </a:spcBef>
              <a:spcAft>
                <a:spcPts val="0"/>
              </a:spcAft>
              <a:buNone/>
            </a:pPr>
            <a:r>
              <a:rPr lang="he-IL" sz="4800" b="1" dirty="0">
                <a:solidFill>
                  <a:srgbClr val="002060"/>
                </a:solidFill>
                <a:latin typeface="Calibri"/>
                <a:cs typeface="Calibri"/>
                <a:sym typeface="Calibri"/>
              </a:rPr>
              <a:t>חברה חרדית- בנות</a:t>
            </a:r>
            <a:endParaRPr dirty="0"/>
          </a:p>
        </p:txBody>
      </p:sp>
      <p:pic>
        <p:nvPicPr>
          <p:cNvPr id="138" name="Google Shape;138;p1"/>
          <p:cNvPicPr preferRelativeResize="0"/>
          <p:nvPr/>
        </p:nvPicPr>
        <p:blipFill rotWithShape="1">
          <a:blip r:embed="rId4">
            <a:alphaModFix/>
          </a:blip>
          <a:srcRect/>
          <a:stretch/>
        </p:blipFill>
        <p:spPr>
          <a:xfrm rot="10800000">
            <a:off x="-7673" y="5011836"/>
            <a:ext cx="5300642" cy="1325714"/>
          </a:xfrm>
          <a:prstGeom prst="rect">
            <a:avLst/>
          </a:prstGeom>
          <a:noFill/>
          <a:ln>
            <a:noFill/>
          </a:ln>
        </p:spPr>
      </p:pic>
      <p:sp>
        <p:nvSpPr>
          <p:cNvPr id="139" name="Google Shape;139;p1"/>
          <p:cNvSpPr txBox="1"/>
          <p:nvPr/>
        </p:nvSpPr>
        <p:spPr>
          <a:xfrm>
            <a:off x="-1133606" y="5026463"/>
            <a:ext cx="6426575" cy="1311088"/>
          </a:xfrm>
          <a:prstGeom prst="rect">
            <a:avLst/>
          </a:prstGeom>
          <a:noFill/>
          <a:ln>
            <a:noFill/>
          </a:ln>
        </p:spPr>
        <p:txBody>
          <a:bodyPr spcFirstLastPara="1" wrap="square" lIns="91425" tIns="45700" rIns="91425" bIns="45700" anchor="t" anchorCtr="0">
            <a:spAutoFit/>
          </a:bodyPr>
          <a:lstStyle/>
          <a:p>
            <a:pPr marL="0" marR="0" lvl="0" indent="0" algn="ctr" rtl="1">
              <a:lnSpc>
                <a:spcPct val="110000"/>
              </a:lnSpc>
              <a:spcBef>
                <a:spcPts val="0"/>
              </a:spcBef>
              <a:spcAft>
                <a:spcPts val="0"/>
              </a:spcAft>
              <a:buNone/>
            </a:pPr>
            <a:r>
              <a:rPr lang="iw-IL" sz="2400" b="1" i="0" u="none" strike="noStrike" cap="none" dirty="0">
                <a:solidFill>
                  <a:schemeClr val="lt1"/>
                </a:solidFill>
                <a:latin typeface="Calibri"/>
                <a:ea typeface="Calibri"/>
                <a:cs typeface="Calibri"/>
                <a:sym typeface="Calibri"/>
              </a:rPr>
              <a:t>מיומנות מרכזית</a:t>
            </a:r>
            <a:r>
              <a:rPr lang="he-IL" sz="2400" b="1" i="0" u="none" strike="noStrike" cap="none" dirty="0">
                <a:solidFill>
                  <a:schemeClr val="lt1"/>
                </a:solidFill>
                <a:latin typeface="Calibri"/>
                <a:ea typeface="Calibri"/>
                <a:cs typeface="Calibri"/>
                <a:sym typeface="Calibri"/>
              </a:rPr>
              <a:t>:</a:t>
            </a:r>
            <a:endParaRPr lang="he-IL" sz="2400" b="1" dirty="0">
              <a:solidFill>
                <a:schemeClr val="lt1"/>
              </a:solidFill>
              <a:latin typeface="Calibri"/>
              <a:ea typeface="Calibri"/>
              <a:cs typeface="Calibri"/>
              <a:sym typeface="Calibri"/>
            </a:endParaRPr>
          </a:p>
          <a:p>
            <a:pPr marL="0" marR="0" lvl="0" indent="0" algn="ctr" rtl="1">
              <a:lnSpc>
                <a:spcPct val="110000"/>
              </a:lnSpc>
              <a:spcBef>
                <a:spcPts val="0"/>
              </a:spcBef>
              <a:spcAft>
                <a:spcPts val="0"/>
              </a:spcAft>
              <a:buNone/>
            </a:pPr>
            <a:r>
              <a:rPr lang="he-IL" sz="2400" b="1" i="0" u="none" strike="noStrike" cap="none" dirty="0">
                <a:solidFill>
                  <a:schemeClr val="lt1"/>
                </a:solidFill>
                <a:latin typeface="Calibri"/>
                <a:ea typeface="Calibri"/>
                <a:cs typeface="Calibri"/>
                <a:sym typeface="Calibri"/>
              </a:rPr>
              <a:t>מודעות חברתית</a:t>
            </a:r>
          </a:p>
          <a:p>
            <a:pPr marL="0" marR="0" lvl="0" indent="0" algn="ctr" rtl="1">
              <a:lnSpc>
                <a:spcPct val="110000"/>
              </a:lnSpc>
              <a:spcBef>
                <a:spcPts val="0"/>
              </a:spcBef>
              <a:spcAft>
                <a:spcPts val="0"/>
              </a:spcAft>
              <a:buNone/>
            </a:pPr>
            <a:r>
              <a:rPr lang="he-IL" sz="2400" b="1" i="0" u="none" strike="noStrike" cap="none" dirty="0">
                <a:solidFill>
                  <a:schemeClr val="lt1"/>
                </a:solidFill>
                <a:latin typeface="Calibri"/>
                <a:ea typeface="Calibri"/>
                <a:cs typeface="Calibri"/>
                <a:sym typeface="Calibri"/>
              </a:rPr>
              <a:t>פתרון קונפליקטים</a:t>
            </a:r>
            <a:endParaRPr sz="2000" b="0" i="0" u="none" strike="noStrike" cap="none" dirty="0">
              <a:solidFill>
                <a:schemeClr val="lt1"/>
              </a:solidFill>
              <a:latin typeface="Calibri"/>
              <a:ea typeface="Calibri"/>
              <a:cs typeface="Calibri"/>
              <a:sym typeface="Calibri"/>
            </a:endParaRPr>
          </a:p>
        </p:txBody>
      </p:sp>
      <p:pic>
        <p:nvPicPr>
          <p:cNvPr id="140" name="Google Shape;140;p1"/>
          <p:cNvPicPr preferRelativeResize="0"/>
          <p:nvPr/>
        </p:nvPicPr>
        <p:blipFill>
          <a:blip r:embed="rId5">
            <a:alphaModFix/>
          </a:blip>
          <a:stretch>
            <a:fillRect/>
          </a:stretch>
        </p:blipFill>
        <p:spPr>
          <a:xfrm>
            <a:off x="8934990" y="-470671"/>
            <a:ext cx="3573450" cy="1706950"/>
          </a:xfrm>
          <a:prstGeom prst="rect">
            <a:avLst/>
          </a:prstGeom>
          <a:noFill/>
          <a:ln>
            <a:noFill/>
          </a:ln>
        </p:spPr>
      </p:pic>
      <p:sp>
        <p:nvSpPr>
          <p:cNvPr id="2" name="Google Shape;135;p1">
            <a:extLst>
              <a:ext uri="{FF2B5EF4-FFF2-40B4-BE49-F238E27FC236}">
                <a16:creationId xmlns:a16="http://schemas.microsoft.com/office/drawing/2014/main" id="{64AF377A-A169-DC7E-6471-A2393C0C8FED}"/>
              </a:ext>
            </a:extLst>
          </p:cNvPr>
          <p:cNvSpPr/>
          <p:nvPr/>
        </p:nvSpPr>
        <p:spPr>
          <a:xfrm>
            <a:off x="1321428" y="-77747"/>
            <a:ext cx="9221700" cy="2684925"/>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he-IL" sz="4800" b="0" i="0" u="none" strike="noStrike" kern="0" cap="none" spc="0" normalizeH="0" baseline="0" noProof="0" dirty="0">
                <a:ln>
                  <a:noFill/>
                </a:ln>
                <a:solidFill>
                  <a:srgbClr val="002060"/>
                </a:solidFill>
                <a:effectLst/>
                <a:uLnTx/>
                <a:uFillTx/>
                <a:latin typeface="Calibri"/>
                <a:ea typeface="Calibri"/>
                <a:cs typeface="Calibri"/>
                <a:sym typeface="Calibri"/>
              </a:rPr>
              <a:t>יחידת לימוד ב"כישורי חיים"</a:t>
            </a:r>
            <a:endParaRPr kumimoji="0" lang="he-IL"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he-IL" sz="4800" b="1" i="0" u="none" strike="noStrike" kern="0" cap="none" spc="0" normalizeH="0" baseline="0" noProof="0" dirty="0">
                <a:ln>
                  <a:noFill/>
                </a:ln>
                <a:solidFill>
                  <a:srgbClr val="002060"/>
                </a:solidFill>
                <a:effectLst/>
                <a:uLnTx/>
                <a:uFillTx/>
                <a:latin typeface="Calibri"/>
                <a:ea typeface="Calibri"/>
                <a:cs typeface="Calibri"/>
                <a:sym typeface="Calibri"/>
              </a:rPr>
              <a:t>חברות, סובלנות ומניעת אלימות</a:t>
            </a:r>
          </a:p>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he-IL" sz="4800" b="1" i="0" u="none" strike="noStrike" kern="0" cap="none" spc="0" normalizeH="0" baseline="0" noProof="0" dirty="0">
                <a:ln>
                  <a:noFill/>
                </a:ln>
                <a:solidFill>
                  <a:srgbClr val="002060"/>
                </a:solidFill>
                <a:effectLst/>
                <a:uLnTx/>
                <a:uFillTx/>
                <a:latin typeface="Calibri"/>
                <a:ea typeface="+mn-ea"/>
                <a:cs typeface="Calibri"/>
                <a:sym typeface="Calibri"/>
              </a:rPr>
              <a:t>"בוחר להיות חבר"</a:t>
            </a:r>
            <a:endParaRPr kumimoji="0" lang="he-IL" sz="1400" b="0" i="0" u="none" strike="noStrike" kern="0" cap="none" spc="0" normalizeH="0" baseline="0" noProof="0" dirty="0">
              <a:ln>
                <a:noFill/>
              </a:ln>
              <a:solidFill>
                <a:srgbClr val="002060"/>
              </a:solidFill>
              <a:effectLst/>
              <a:uLnTx/>
              <a:uFillTx/>
              <a:latin typeface="Arial"/>
              <a:ea typeface="+mn-ea"/>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DC3E6"/>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64FA5EA-A47E-080D-0726-7C962FCD8FEC}"/>
              </a:ext>
            </a:extLst>
          </p:cNvPr>
          <p:cNvSpPr>
            <a:spLocks noGrp="1"/>
          </p:cNvSpPr>
          <p:nvPr>
            <p:ph type="subTitle" idx="1"/>
          </p:nvPr>
        </p:nvSpPr>
        <p:spPr>
          <a:xfrm>
            <a:off x="1374743" y="5218125"/>
            <a:ext cx="9144000" cy="1655762"/>
          </a:xfrm>
        </p:spPr>
        <p:txBody>
          <a:bodyPr/>
          <a:lstStyle/>
          <a:p>
            <a:r>
              <a:rPr lang="he-IL" sz="5400" dirty="0">
                <a:latin typeface="Calibri" panose="020F0502020204030204" pitchFamily="34" charset="0"/>
                <a:cs typeface="Calibri" panose="020F0502020204030204" pitchFamily="34" charset="0"/>
              </a:rPr>
              <a:t>מָה לְדַעְתְּכֶן יָכוֹל לִקְרוֹת?</a:t>
            </a:r>
          </a:p>
        </p:txBody>
      </p:sp>
      <p:pic>
        <p:nvPicPr>
          <p:cNvPr id="1026" name="Picture 2" descr="Lightning, Thunder, Cloud, Sky, Storm, Weather">
            <a:extLst>
              <a:ext uri="{FF2B5EF4-FFF2-40B4-BE49-F238E27FC236}">
                <a16:creationId xmlns:a16="http://schemas.microsoft.com/office/drawing/2014/main" id="{262A8FE9-BDEB-45AE-9F95-A6C2A7AAF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262" y="1406916"/>
            <a:ext cx="5711738" cy="37364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ghtning, Bolt, Yellow, Energy, Power">
            <a:extLst>
              <a:ext uri="{FF2B5EF4-FFF2-40B4-BE49-F238E27FC236}">
                <a16:creationId xmlns:a16="http://schemas.microsoft.com/office/drawing/2014/main" id="{F752C788-FBAA-6B07-EE35-7C0D8A6C3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2352" y="5274471"/>
            <a:ext cx="957474"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ghtning, Bolt, Yellow, Energy, Power">
            <a:extLst>
              <a:ext uri="{FF2B5EF4-FFF2-40B4-BE49-F238E27FC236}">
                <a16:creationId xmlns:a16="http://schemas.microsoft.com/office/drawing/2014/main" id="{8750942D-A3D1-DBB8-E472-E1C67229B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6407" y="695381"/>
            <a:ext cx="1363676" cy="14786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ightning, Bolt, Yellow, Energy, Power">
            <a:extLst>
              <a:ext uri="{FF2B5EF4-FFF2-40B4-BE49-F238E27FC236}">
                <a16:creationId xmlns:a16="http://schemas.microsoft.com/office/drawing/2014/main" id="{A496A0B5-C341-3A8A-85E5-1D12D8427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4001" y="305591"/>
            <a:ext cx="902906" cy="9790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Lightning, Bolt, Yellow, Energy, Power">
            <a:extLst>
              <a:ext uri="{FF2B5EF4-FFF2-40B4-BE49-F238E27FC236}">
                <a16:creationId xmlns:a16="http://schemas.microsoft.com/office/drawing/2014/main" id="{2E12289E-45F7-EB98-BF76-F73538B50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5837" y="1010517"/>
            <a:ext cx="902906" cy="9790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Lightning, Bolt, Yellow, Energy, Power">
            <a:extLst>
              <a:ext uri="{FF2B5EF4-FFF2-40B4-BE49-F238E27FC236}">
                <a16:creationId xmlns:a16="http://schemas.microsoft.com/office/drawing/2014/main" id="{27A33B87-9581-89C4-95C5-E33B4FDD2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664" y="1044934"/>
            <a:ext cx="902906" cy="9790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7310B3B-F9E5-6DB2-7F18-9116559DDA53}"/>
              </a:ext>
            </a:extLst>
          </p:cNvPr>
          <p:cNvSpPr/>
          <p:nvPr/>
        </p:nvSpPr>
        <p:spPr>
          <a:xfrm>
            <a:off x="607975" y="2187307"/>
            <a:ext cx="9895658" cy="1323439"/>
          </a:xfrm>
          <a:prstGeom prst="rect">
            <a:avLst/>
          </a:prstGeom>
          <a:noFill/>
        </p:spPr>
        <p:txBody>
          <a:bodyPr wrap="none" lIns="91440" tIns="45720" rIns="91440" bIns="45720">
            <a:spAutoFit/>
          </a:bodyPr>
          <a:lstStyle/>
          <a:p>
            <a:pPr algn="ctr"/>
            <a:r>
              <a:rPr lang="he-IL" sz="8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אֲבָל לִפְעָמִים קוֹרֶה ש.......</a:t>
            </a:r>
          </a:p>
        </p:txBody>
      </p:sp>
    </p:spTree>
    <p:extLst>
      <p:ext uri="{BB962C8B-B14F-4D97-AF65-F5344CB8AC3E}">
        <p14:creationId xmlns:p14="http://schemas.microsoft.com/office/powerpoint/2010/main" val="4254611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42B19AC-708A-26C4-C9F8-8BDA77C06C33}"/>
              </a:ext>
            </a:extLst>
          </p:cNvPr>
          <p:cNvSpPr/>
          <p:nvPr/>
        </p:nvSpPr>
        <p:spPr>
          <a:xfrm>
            <a:off x="0" y="547915"/>
            <a:ext cx="12192000" cy="2450648"/>
          </a:xfrm>
          <a:prstGeom prst="rect">
            <a:avLst/>
          </a:prstGeom>
          <a:solidFill>
            <a:srgbClr val="9DC3E6"/>
          </a:solidFill>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8" name="Subtitle 4">
            <a:extLst>
              <a:ext uri="{FF2B5EF4-FFF2-40B4-BE49-F238E27FC236}">
                <a16:creationId xmlns:a16="http://schemas.microsoft.com/office/drawing/2014/main" id="{F13EACBB-963B-2363-5AEF-8E91B0E61807}"/>
              </a:ext>
            </a:extLst>
          </p:cNvPr>
          <p:cNvSpPr txBox="1">
            <a:spLocks/>
          </p:cNvSpPr>
          <p:nvPr/>
        </p:nvSpPr>
        <p:spPr>
          <a:xfrm>
            <a:off x="748426" y="3791372"/>
            <a:ext cx="2351314" cy="16557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ctr" rtl="1">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lang="he-IL" dirty="0">
              <a:latin typeface="Calibri" panose="020F0502020204030204" pitchFamily="34" charset="0"/>
              <a:cs typeface="Calibri" panose="020F0502020204030204" pitchFamily="34" charset="0"/>
            </a:endParaRPr>
          </a:p>
        </p:txBody>
      </p:sp>
      <p:pic>
        <p:nvPicPr>
          <p:cNvPr id="10" name="תמונה 68" descr="Balance, Scale, Justice, Law, Judge, Judicial">
            <a:extLst>
              <a:ext uri="{FF2B5EF4-FFF2-40B4-BE49-F238E27FC236}">
                <a16:creationId xmlns:a16="http://schemas.microsoft.com/office/drawing/2014/main" id="{AB15EDFF-D6F1-2EF3-2A1E-1C0F482DE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082" y="3532868"/>
            <a:ext cx="4793090" cy="310378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C13E682-895E-B33B-F991-08F0881C2FAB}"/>
              </a:ext>
            </a:extLst>
          </p:cNvPr>
          <p:cNvSpPr/>
          <p:nvPr/>
        </p:nvSpPr>
        <p:spPr>
          <a:xfrm>
            <a:off x="9255700" y="3629935"/>
            <a:ext cx="2193229" cy="1754326"/>
          </a:xfrm>
          <a:prstGeom prst="rect">
            <a:avLst/>
          </a:prstGeom>
          <a:noFill/>
        </p:spPr>
        <p:txBody>
          <a:bodyPr wrap="none" lIns="91440" tIns="45720" rIns="91440" bIns="45720">
            <a:spAutoFit/>
          </a:bodyPr>
          <a:lstStyle/>
          <a:p>
            <a:pPr algn="ctr"/>
            <a:r>
              <a:rPr lang="he-IL"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rPr>
              <a:t>אֶפְשָׁרִי</a:t>
            </a:r>
          </a:p>
          <a:p>
            <a:pPr algn="ctr"/>
            <a:r>
              <a:rPr lang="he-IL"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rPr>
              <a:t>וּמַתְאִים</a:t>
            </a:r>
            <a:endParaRPr lang="he-I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00A0A84E-433E-0124-CE62-A1BD9DFAF15E}"/>
              </a:ext>
            </a:extLst>
          </p:cNvPr>
          <p:cNvSpPr/>
          <p:nvPr/>
        </p:nvSpPr>
        <p:spPr>
          <a:xfrm>
            <a:off x="294664" y="3695923"/>
            <a:ext cx="3490058" cy="923330"/>
          </a:xfrm>
          <a:prstGeom prst="rect">
            <a:avLst/>
          </a:prstGeom>
          <a:noFill/>
        </p:spPr>
        <p:txBody>
          <a:bodyPr wrap="none" lIns="91440" tIns="45720" rIns="91440" bIns="45720">
            <a:spAutoFit/>
          </a:bodyPr>
          <a:lstStyle/>
          <a:p>
            <a:pPr algn="ctr"/>
            <a:r>
              <a:rPr lang="he-IL"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rPr>
              <a:t>אָסוּר בְּהֶחְלֵט</a:t>
            </a:r>
            <a:endParaRPr lang="he-I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79B604D4-A8B2-4AAD-B5B5-6FE36DD006A5}"/>
              </a:ext>
            </a:extLst>
          </p:cNvPr>
          <p:cNvSpPr/>
          <p:nvPr/>
        </p:nvSpPr>
        <p:spPr>
          <a:xfrm>
            <a:off x="1277361" y="824620"/>
            <a:ext cx="8908208" cy="1754326"/>
          </a:xfrm>
          <a:prstGeom prst="rect">
            <a:avLst/>
          </a:prstGeom>
          <a:noFill/>
        </p:spPr>
        <p:txBody>
          <a:bodyPr wrap="none" lIns="91440" tIns="45720" rIns="91440" bIns="45720">
            <a:spAutoFit/>
          </a:bodyPr>
          <a:lstStyle/>
          <a:p>
            <a:pPr algn="ctr"/>
            <a:r>
              <a:rPr lang="he-IL"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מְרִיבוֹת בֵּין חֲבֵרוֹת</a:t>
            </a:r>
            <a:br>
              <a:rPr lang="he-IL"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br>
            <a:r>
              <a:rPr lang="he-IL"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אָסוּר בְּהֶחְלֵט? אוֹ אֶפְשָׁרִי וּמַתְאִים?</a:t>
            </a:r>
          </a:p>
        </p:txBody>
      </p:sp>
      <p:pic>
        <p:nvPicPr>
          <p:cNvPr id="16" name="Picture 2" descr="Lightning, Thunder, Cloud, Sky, Storm, Weather">
            <a:extLst>
              <a:ext uri="{FF2B5EF4-FFF2-40B4-BE49-F238E27FC236}">
                <a16:creationId xmlns:a16="http://schemas.microsoft.com/office/drawing/2014/main" id="{4749565C-2FD0-88CB-AE87-9E68642630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2833" y="-149445"/>
            <a:ext cx="3278649" cy="21447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lien, Cartoon, Character, Comic, Print">
            <a:extLst>
              <a:ext uri="{FF2B5EF4-FFF2-40B4-BE49-F238E27FC236}">
                <a16:creationId xmlns:a16="http://schemas.microsoft.com/office/drawing/2014/main" id="{91B66243-D15E-3C37-FFF6-A9762BBFA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332773" y="4008637"/>
            <a:ext cx="787970" cy="8246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liens, Comic, Eye Stalks, Tentacles">
            <a:extLst>
              <a:ext uri="{FF2B5EF4-FFF2-40B4-BE49-F238E27FC236}">
                <a16:creationId xmlns:a16="http://schemas.microsoft.com/office/drawing/2014/main" id="{B9A9697E-61C5-596A-9D8C-A8D55BF856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366322" y="5110050"/>
            <a:ext cx="542456" cy="92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2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35ECEB-78D4-45B9-FC5A-6660C5E145E5}"/>
              </a:ext>
            </a:extLst>
          </p:cNvPr>
          <p:cNvSpPr/>
          <p:nvPr/>
        </p:nvSpPr>
        <p:spPr>
          <a:xfrm>
            <a:off x="11767457" y="0"/>
            <a:ext cx="424543" cy="6858000"/>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pic>
        <p:nvPicPr>
          <p:cNvPr id="4" name="תמונה 3">
            <a:extLst>
              <a:ext uri="{FF2B5EF4-FFF2-40B4-BE49-F238E27FC236}">
                <a16:creationId xmlns:a16="http://schemas.microsoft.com/office/drawing/2014/main" id="{335E5604-8996-C226-77F2-396B0B46179D}"/>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3" name="תמונה 2">
            <a:extLst>
              <a:ext uri="{FF2B5EF4-FFF2-40B4-BE49-F238E27FC236}">
                <a16:creationId xmlns:a16="http://schemas.microsoft.com/office/drawing/2014/main" id="{4DAFBEAE-9861-BA89-2C43-F2C6CC6FB29C}"/>
              </a:ext>
            </a:extLst>
          </p:cNvPr>
          <p:cNvPicPr>
            <a:picLocks noChangeAspect="1"/>
          </p:cNvPicPr>
          <p:nvPr/>
        </p:nvPicPr>
        <p:blipFill rotWithShape="1">
          <a:blip r:embed="rId4"/>
          <a:srcRect b="11865"/>
          <a:stretch/>
        </p:blipFill>
        <p:spPr>
          <a:xfrm>
            <a:off x="3935601" y="2439014"/>
            <a:ext cx="4016580" cy="2502806"/>
          </a:xfrm>
          <a:prstGeom prst="rect">
            <a:avLst/>
          </a:prstGeom>
        </p:spPr>
      </p:pic>
      <p:pic>
        <p:nvPicPr>
          <p:cNvPr id="8" name="תמונה 7">
            <a:extLst>
              <a:ext uri="{FF2B5EF4-FFF2-40B4-BE49-F238E27FC236}">
                <a16:creationId xmlns:a16="http://schemas.microsoft.com/office/drawing/2014/main" id="{DD3BCD67-7922-D5CA-7608-5EA3D001C0B1}"/>
              </a:ext>
            </a:extLst>
          </p:cNvPr>
          <p:cNvPicPr>
            <a:picLocks noChangeAspect="1"/>
          </p:cNvPicPr>
          <p:nvPr/>
        </p:nvPicPr>
        <p:blipFill rotWithShape="1">
          <a:blip r:embed="rId5"/>
          <a:srcRect r="3594" b="9091"/>
          <a:stretch/>
        </p:blipFill>
        <p:spPr>
          <a:xfrm>
            <a:off x="174852" y="3746502"/>
            <a:ext cx="3585898" cy="2390635"/>
          </a:xfrm>
          <a:prstGeom prst="rect">
            <a:avLst/>
          </a:prstGeom>
        </p:spPr>
      </p:pic>
      <p:pic>
        <p:nvPicPr>
          <p:cNvPr id="10" name="תמונה 9">
            <a:extLst>
              <a:ext uri="{FF2B5EF4-FFF2-40B4-BE49-F238E27FC236}">
                <a16:creationId xmlns:a16="http://schemas.microsoft.com/office/drawing/2014/main" id="{744F9DCA-70CC-6E34-3332-91DA2475D907}"/>
              </a:ext>
            </a:extLst>
          </p:cNvPr>
          <p:cNvPicPr>
            <a:picLocks noChangeAspect="1"/>
          </p:cNvPicPr>
          <p:nvPr/>
        </p:nvPicPr>
        <p:blipFill rotWithShape="1">
          <a:blip r:embed="rId6"/>
          <a:srcRect l="7204" t="5313" b="7203"/>
          <a:stretch/>
        </p:blipFill>
        <p:spPr>
          <a:xfrm>
            <a:off x="8168232" y="1199436"/>
            <a:ext cx="3719550" cy="2479155"/>
          </a:xfrm>
          <a:prstGeom prst="rect">
            <a:avLst/>
          </a:prstGeom>
        </p:spPr>
      </p:pic>
      <p:sp>
        <p:nvSpPr>
          <p:cNvPr id="11" name="תיבת טקסט 10">
            <a:extLst>
              <a:ext uri="{FF2B5EF4-FFF2-40B4-BE49-F238E27FC236}">
                <a16:creationId xmlns:a16="http://schemas.microsoft.com/office/drawing/2014/main" id="{20BCD8FC-C396-8AEC-6558-47DFFCC004E1}"/>
              </a:ext>
            </a:extLst>
          </p:cNvPr>
          <p:cNvSpPr txBox="1"/>
          <p:nvPr/>
        </p:nvSpPr>
        <p:spPr>
          <a:xfrm>
            <a:off x="2113378" y="96370"/>
            <a:ext cx="7167004" cy="1015663"/>
          </a:xfrm>
          <a:prstGeom prst="rect">
            <a:avLst/>
          </a:prstGeom>
          <a:noFill/>
        </p:spPr>
        <p:txBody>
          <a:bodyPr wrap="square" rtlCol="1">
            <a:spAutoFit/>
          </a:bodyPr>
          <a:lstStyle/>
          <a:p>
            <a:pPr algn="ctr"/>
            <a:r>
              <a:rPr lang="he-IL" sz="6000" b="1" dirty="0">
                <a:solidFill>
                  <a:schemeClr val="tx1"/>
                </a:solidFill>
                <a:latin typeface="Calibri" panose="020F0502020204030204" pitchFamily="34" charset="0"/>
                <a:cs typeface="Calibri" panose="020F0502020204030204" pitchFamily="34" charset="0"/>
              </a:rPr>
              <a:t>מָה אַתֶּן רוֹאוֹת בַּתְּמוּנוֹת?</a:t>
            </a:r>
          </a:p>
        </p:txBody>
      </p:sp>
    </p:spTree>
    <p:extLst>
      <p:ext uri="{BB962C8B-B14F-4D97-AF65-F5344CB8AC3E}">
        <p14:creationId xmlns:p14="http://schemas.microsoft.com/office/powerpoint/2010/main" val="495519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ADFA5F-97B9-7296-614A-414568DD50EB}"/>
              </a:ext>
            </a:extLst>
          </p:cNvPr>
          <p:cNvSpPr>
            <a:spLocks noGrp="1"/>
          </p:cNvSpPr>
          <p:nvPr>
            <p:ph type="body" idx="1"/>
          </p:nvPr>
        </p:nvSpPr>
        <p:spPr>
          <a:xfrm>
            <a:off x="2339533" y="1751606"/>
            <a:ext cx="9154885" cy="4502686"/>
          </a:xfrm>
        </p:spPr>
        <p:txBody>
          <a:bodyPr>
            <a:normAutofit/>
          </a:bodyPr>
          <a:lstStyle/>
          <a:p>
            <a:pPr>
              <a:lnSpc>
                <a:spcPct val="150000"/>
              </a:lnSpc>
            </a:pPr>
            <a:r>
              <a:rPr lang="he-IL" b="1" dirty="0"/>
              <a:t>מָה רְאִיתֶן בַּתְּמוּנוֹת? כֵּיצַד הַחַיּוֹת הִתְנַהֲגוּ? </a:t>
            </a:r>
          </a:p>
          <a:p>
            <a:pPr>
              <a:lnSpc>
                <a:spcPct val="150000"/>
              </a:lnSpc>
            </a:pPr>
            <a:r>
              <a:rPr lang="he-IL" b="1" dirty="0"/>
              <a:t>מַדּוּעַ לְדַעְתְּכֶן הַחַיּוֹת רָבוּ אַחַת עִם </a:t>
            </a:r>
            <a:r>
              <a:rPr lang="he-IL" b="1" dirty="0" err="1"/>
              <a:t>הַשְּׁנִיָּה</a:t>
            </a:r>
            <a:r>
              <a:rPr lang="he-IL" b="1" dirty="0"/>
              <a:t>? הַעֲלוּ רַעֲיוֹנוֹת לַסִּבּוֹת שֶׁבְּגִינָן חַיּוֹת בַּטֶּבַע רַבּוֹת זוֹ עִם זוֹ?</a:t>
            </a:r>
          </a:p>
          <a:p>
            <a:pPr>
              <a:lnSpc>
                <a:spcPct val="150000"/>
              </a:lnSpc>
            </a:pPr>
            <a:r>
              <a:rPr lang="he-IL" b="1" dirty="0"/>
              <a:t>הַשְׁווּ בֵּין בְּנֵי הָאָדָם לְחַיּוֹת בַּטֶּבַע - הַאִם בְּנֵי הָאָדָם רָבִים בְּצוּרָה דּוֹמָה  לַחַיּוֹת הַשּׁוֹנוֹת? בְּמָה אָנוּ שׁוֹנִים? (</a:t>
            </a:r>
            <a:r>
              <a:rPr lang="he-IL" b="1" dirty="0" err="1"/>
              <a:t>הִתְיַחֲסו</a:t>
            </a:r>
            <a:r>
              <a:rPr lang="he-IL" b="1" dirty="0"/>
              <a:t>ּ בִּתְשׁוּבַתְכֶן לִתְנוּעוֹת/שְׂפַת הַגּוּף, לַתְּגוּבוֹת הַשּׁוֹנוֹת, הִתְנַהֲגוּת וְעוֹד..)</a:t>
            </a:r>
          </a:p>
        </p:txBody>
      </p:sp>
    </p:spTree>
    <p:extLst>
      <p:ext uri="{BB962C8B-B14F-4D97-AF65-F5344CB8AC3E}">
        <p14:creationId xmlns:p14="http://schemas.microsoft.com/office/powerpoint/2010/main" val="1916141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0ABB33-552D-FB0C-8FEE-6F35A32A6892}"/>
              </a:ext>
            </a:extLst>
          </p:cNvPr>
          <p:cNvSpPr/>
          <p:nvPr/>
        </p:nvSpPr>
        <p:spPr>
          <a:xfrm>
            <a:off x="1" y="48007"/>
            <a:ext cx="11682804" cy="1200329"/>
          </a:xfrm>
          <a:prstGeom prst="rect">
            <a:avLst/>
          </a:prstGeom>
          <a:noFill/>
        </p:spPr>
        <p:txBody>
          <a:bodyPr wrap="square" lIns="91440" tIns="45720" rIns="91440" bIns="45720">
            <a:spAutoFit/>
          </a:bodyPr>
          <a:lstStyle/>
          <a:p>
            <a:pPr algn="r"/>
            <a:r>
              <a:rPr lang="he-IL"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כֻּלָּם לְעִתִּים רָבִים, אֲפִלּוּ......צַבִּים</a:t>
            </a:r>
          </a:p>
        </p:txBody>
      </p:sp>
      <p:pic>
        <p:nvPicPr>
          <p:cNvPr id="2052" name="Picture 4" descr="Animals, Cartoon, Green, Happy, High Quality, Tortoise">
            <a:hlinkClick r:id="rId3"/>
            <a:extLst>
              <a:ext uri="{FF2B5EF4-FFF2-40B4-BE49-F238E27FC236}">
                <a16:creationId xmlns:a16="http://schemas.microsoft.com/office/drawing/2014/main" id="{5F38CD3B-0A62-DCB0-D0F3-ACF202DB1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3644" y="3362850"/>
            <a:ext cx="5170714" cy="34471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035ECEB-78D4-45B9-FC5A-6660C5E145E5}"/>
              </a:ext>
            </a:extLst>
          </p:cNvPr>
          <p:cNvSpPr/>
          <p:nvPr/>
        </p:nvSpPr>
        <p:spPr>
          <a:xfrm>
            <a:off x="11767457" y="0"/>
            <a:ext cx="424543" cy="6858000"/>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13" name="Pentagon 12">
            <a:hlinkClick r:id="rId3"/>
            <a:extLst>
              <a:ext uri="{FF2B5EF4-FFF2-40B4-BE49-F238E27FC236}">
                <a16:creationId xmlns:a16="http://schemas.microsoft.com/office/drawing/2014/main" id="{F6AB6272-A070-35F8-B94A-6CCF6D2C9A3F}"/>
              </a:ext>
            </a:extLst>
          </p:cNvPr>
          <p:cNvSpPr/>
          <p:nvPr/>
        </p:nvSpPr>
        <p:spPr>
          <a:xfrm>
            <a:off x="3771270" y="3414230"/>
            <a:ext cx="2280621" cy="1971339"/>
          </a:xfrm>
          <a:prstGeom prst="pentagon">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4000" b="1" dirty="0">
                <a:latin typeface="Calibri" panose="020F0502020204030204" pitchFamily="34" charset="0"/>
                <a:cs typeface="Calibri" panose="020F0502020204030204" pitchFamily="34" charset="0"/>
              </a:rPr>
              <a:t>לִחְצוּ עָלַי</a:t>
            </a:r>
          </a:p>
        </p:txBody>
      </p:sp>
    </p:spTree>
    <p:extLst>
      <p:ext uri="{BB962C8B-B14F-4D97-AF65-F5344CB8AC3E}">
        <p14:creationId xmlns:p14="http://schemas.microsoft.com/office/powerpoint/2010/main" val="1323003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ADFA5F-97B9-7296-614A-414568DD50EB}"/>
              </a:ext>
            </a:extLst>
          </p:cNvPr>
          <p:cNvSpPr>
            <a:spLocks noGrp="1"/>
          </p:cNvSpPr>
          <p:nvPr>
            <p:ph type="body" idx="1"/>
          </p:nvPr>
        </p:nvSpPr>
        <p:spPr>
          <a:xfrm>
            <a:off x="2339533" y="1751606"/>
            <a:ext cx="9154885" cy="4502686"/>
          </a:xfrm>
        </p:spPr>
        <p:txBody>
          <a:bodyPr>
            <a:normAutofit/>
          </a:bodyPr>
          <a:lstStyle/>
          <a:p>
            <a:pPr>
              <a:lnSpc>
                <a:spcPct val="150000"/>
              </a:lnSpc>
            </a:pPr>
            <a:r>
              <a:rPr lang="he-IL" b="1" dirty="0"/>
              <a:t>מָה רְאִיתֶן בַּסִּרְטוֹן? כֵּיצַד כָּל אֶחָד מֵהַצַּבִּים הֵגִיב? </a:t>
            </a:r>
          </a:p>
          <a:p>
            <a:pPr>
              <a:lnSpc>
                <a:spcPct val="150000"/>
              </a:lnSpc>
            </a:pPr>
            <a:r>
              <a:rPr lang="he-IL" b="1" dirty="0"/>
              <a:t>מַדּוּעַ לְדַעְתְּכֶן הַצָּב רַב עִם הַצָּב הַשֵּׁנִי? הַעֲלוּ רַעֲיוֹנוֹת לַסִּבּוֹת שֶׁבְּגִינָן חַיּוֹת בַּטֶּבַע רָבוֹת זוֹ עִם זוֹ</a:t>
            </a:r>
          </a:p>
          <a:p>
            <a:pPr>
              <a:lnSpc>
                <a:spcPct val="150000"/>
              </a:lnSpc>
            </a:pPr>
            <a:r>
              <a:rPr lang="he-IL" b="1" dirty="0"/>
              <a:t>הַשְׁווּ בֵּין בְּנֵי הָאָדָם לְחַיּוֹת בַּטֶּבַע - הַאִם בְּנֵי הָאָדָם רָבִים בְּצוּרָה דּוֹמָה  לַחַיּוֹת הַשּׁוֹנוֹת? בְּמָה אָנוּ שׁוֹנִים? (</a:t>
            </a:r>
            <a:r>
              <a:rPr lang="he-IL" b="1" dirty="0" err="1"/>
              <a:t>הִתְיַחֲסו</a:t>
            </a:r>
            <a:r>
              <a:rPr lang="he-IL" b="1" dirty="0"/>
              <a:t>ּ בִּתְשׁוּבַתְכֶם לִתְנוּעוֹת/שְׂפַת הַגּוּף, לַתְּגוּבוֹת הַשּׁוֹנוֹת, הִתְנַהֲגוּת וְעוֹד..)</a:t>
            </a:r>
          </a:p>
        </p:txBody>
      </p:sp>
    </p:spTree>
    <p:extLst>
      <p:ext uri="{BB962C8B-B14F-4D97-AF65-F5344CB8AC3E}">
        <p14:creationId xmlns:p14="http://schemas.microsoft.com/office/powerpoint/2010/main" val="324472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Animal, Cartoon, Cartoon Animals, Grass, Mollusc">
            <a:extLst>
              <a:ext uri="{FF2B5EF4-FFF2-40B4-BE49-F238E27FC236}">
                <a16:creationId xmlns:a16="http://schemas.microsoft.com/office/drawing/2014/main" id="{4B1AF9B6-3A5F-1091-AFF2-827FC47EB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29" y="1537732"/>
            <a:ext cx="7391400" cy="53202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DE8D92-2655-084C-2661-C2ABB557A2A3}"/>
              </a:ext>
            </a:extLst>
          </p:cNvPr>
          <p:cNvSpPr txBox="1"/>
          <p:nvPr/>
        </p:nvSpPr>
        <p:spPr>
          <a:xfrm>
            <a:off x="6803571" y="2383587"/>
            <a:ext cx="4789714" cy="3505575"/>
          </a:xfrm>
          <a:prstGeom prst="rect">
            <a:avLst/>
          </a:prstGeom>
          <a:noFill/>
        </p:spPr>
        <p:txBody>
          <a:bodyPr wrap="square" rtlCol="1">
            <a:spAutoFit/>
          </a:bodyPr>
          <a:lstStyle/>
          <a:p>
            <a:pPr algn="r" rtl="1">
              <a:lnSpc>
                <a:spcPct val="150000"/>
              </a:lnSpc>
            </a:pPr>
            <a:r>
              <a:rPr lang="he-IL" sz="2800" dirty="0">
                <a:latin typeface="Calibri" panose="020F0502020204030204" pitchFamily="34" charset="0"/>
                <a:cs typeface="Calibri" panose="020F0502020204030204" pitchFamily="34" charset="0"/>
              </a:rPr>
              <a:t>כְּשֶׁחָנָה נֶעֶלְבָה מִתָּמָר חֲבֶרְתָּהּ – </a:t>
            </a:r>
            <a:br>
              <a:rPr lang="he-IL" sz="2800" dirty="0">
                <a:latin typeface="Calibri" panose="020F0502020204030204" pitchFamily="34" charset="0"/>
                <a:cs typeface="Calibri" panose="020F0502020204030204" pitchFamily="34" charset="0"/>
              </a:rPr>
            </a:br>
            <a:r>
              <a:rPr lang="he-IL" sz="2800" dirty="0">
                <a:latin typeface="Calibri" panose="020F0502020204030204" pitchFamily="34" charset="0"/>
                <a:cs typeface="Calibri" panose="020F0502020204030204" pitchFamily="34" charset="0"/>
              </a:rPr>
              <a:t>עַל כָּךְ שֶׁהָלְכָה עִם שָׁרָה, יַלְדָּה חֲדָשָׁה </a:t>
            </a:r>
            <a:r>
              <a:rPr lang="he-IL" sz="2800" dirty="0" err="1">
                <a:latin typeface="Calibri" panose="020F0502020204030204" pitchFamily="34" charset="0"/>
                <a:cs typeface="Calibri" panose="020F0502020204030204" pitchFamily="34" charset="0"/>
              </a:rPr>
              <a:t>מֵהַכִּתָּה</a:t>
            </a:r>
            <a:r>
              <a:rPr lang="he-IL" sz="2800" dirty="0">
                <a:latin typeface="Calibri" panose="020F0502020204030204" pitchFamily="34" charset="0"/>
                <a:cs typeface="Calibri" panose="020F0502020204030204" pitchFamily="34" charset="0"/>
              </a:rPr>
              <a:t>, הִיא נִסְגְּרָה בְּעַצְמָהּ, לֹא דִּבְּרָה, וּמַבָּטָהּ נָפוּל, </a:t>
            </a:r>
            <a:r>
              <a:rPr lang="he-IL" sz="2800" dirty="0" err="1">
                <a:latin typeface="Calibri" panose="020F0502020204030204" pitchFamily="34" charset="0"/>
                <a:cs typeface="Calibri" panose="020F0502020204030204" pitchFamily="34" charset="0"/>
              </a:rPr>
              <a:t>וְהִשְׁתַּבְלְלָה</a:t>
            </a:r>
            <a:r>
              <a:rPr lang="he-IL" sz="2800" dirty="0">
                <a:latin typeface="Calibri" panose="020F0502020204030204" pitchFamily="34" charset="0"/>
                <a:cs typeface="Calibri" panose="020F0502020204030204" pitchFamily="34" charset="0"/>
              </a:rPr>
              <a:t> לָהּ - </a:t>
            </a:r>
            <a:r>
              <a:rPr lang="he-IL" sz="4000" b="1" dirty="0">
                <a:latin typeface="Calibri" panose="020F0502020204030204" pitchFamily="34" charset="0"/>
                <a:cs typeface="Calibri" panose="020F0502020204030204" pitchFamily="34" charset="0"/>
              </a:rPr>
              <a:t>בְּדִיּוּק כְּמוֹ......</a:t>
            </a:r>
            <a:endParaRPr lang="he-IL" sz="2800" b="1"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4D80F6CA-51A3-6B41-C75E-6F0CAD7F02ED}"/>
              </a:ext>
            </a:extLst>
          </p:cNvPr>
          <p:cNvSpPr/>
          <p:nvPr/>
        </p:nvSpPr>
        <p:spPr>
          <a:xfrm>
            <a:off x="6468054" y="430306"/>
            <a:ext cx="5051383" cy="1323439"/>
          </a:xfrm>
          <a:prstGeom prst="rect">
            <a:avLst/>
          </a:prstGeom>
          <a:noFill/>
        </p:spPr>
        <p:txBody>
          <a:bodyPr wrap="none" lIns="91440" tIns="45720" rIns="91440" bIns="45720">
            <a:spAutoFit/>
          </a:bodyPr>
          <a:lstStyle/>
          <a:p>
            <a:pPr algn="ctr"/>
            <a:r>
              <a:rPr lang="he-I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rPr>
              <a:t>בְּדִיּוּק כְּמוֹ....</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609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down)">
                                      <p:cBhvr>
                                        <p:cTn id="7" dur="580">
                                          <p:stCondLst>
                                            <p:cond delay="0"/>
                                          </p:stCondLst>
                                        </p:cTn>
                                        <p:tgtEl>
                                          <p:spTgt spid="5124"/>
                                        </p:tgtEl>
                                      </p:cBhvr>
                                    </p:animEffect>
                                    <p:anim calcmode="lin" valueType="num">
                                      <p:cBhvr>
                                        <p:cTn id="8" dur="1822" tmFilter="0,0; 0.14,0.36; 0.43,0.73; 0.71,0.91; 1.0,1.0">
                                          <p:stCondLst>
                                            <p:cond delay="0"/>
                                          </p:stCondLst>
                                        </p:cTn>
                                        <p:tgtEl>
                                          <p:spTgt spid="51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24"/>
                                        </p:tgtEl>
                                        <p:attrNameLst>
                                          <p:attrName>ppt_y</p:attrName>
                                        </p:attrNameLst>
                                      </p:cBhvr>
                                      <p:tavLst>
                                        <p:tav tm="0" fmla="#ppt_y-sin(pi*$)/81">
                                          <p:val>
                                            <p:fltVal val="0"/>
                                          </p:val>
                                        </p:tav>
                                        <p:tav tm="100000">
                                          <p:val>
                                            <p:fltVal val="1"/>
                                          </p:val>
                                        </p:tav>
                                      </p:tavLst>
                                    </p:anim>
                                    <p:animScale>
                                      <p:cBhvr>
                                        <p:cTn id="13" dur="26">
                                          <p:stCondLst>
                                            <p:cond delay="650"/>
                                          </p:stCondLst>
                                        </p:cTn>
                                        <p:tgtEl>
                                          <p:spTgt spid="5124"/>
                                        </p:tgtEl>
                                      </p:cBhvr>
                                      <p:to x="100000" y="60000"/>
                                    </p:animScale>
                                    <p:animScale>
                                      <p:cBhvr>
                                        <p:cTn id="14" dur="166" decel="50000">
                                          <p:stCondLst>
                                            <p:cond delay="676"/>
                                          </p:stCondLst>
                                        </p:cTn>
                                        <p:tgtEl>
                                          <p:spTgt spid="5124"/>
                                        </p:tgtEl>
                                      </p:cBhvr>
                                      <p:to x="100000" y="100000"/>
                                    </p:animScale>
                                    <p:animScale>
                                      <p:cBhvr>
                                        <p:cTn id="15" dur="26">
                                          <p:stCondLst>
                                            <p:cond delay="1312"/>
                                          </p:stCondLst>
                                        </p:cTn>
                                        <p:tgtEl>
                                          <p:spTgt spid="5124"/>
                                        </p:tgtEl>
                                      </p:cBhvr>
                                      <p:to x="100000" y="80000"/>
                                    </p:animScale>
                                    <p:animScale>
                                      <p:cBhvr>
                                        <p:cTn id="16" dur="166" decel="50000">
                                          <p:stCondLst>
                                            <p:cond delay="1338"/>
                                          </p:stCondLst>
                                        </p:cTn>
                                        <p:tgtEl>
                                          <p:spTgt spid="5124"/>
                                        </p:tgtEl>
                                      </p:cBhvr>
                                      <p:to x="100000" y="100000"/>
                                    </p:animScale>
                                    <p:animScale>
                                      <p:cBhvr>
                                        <p:cTn id="17" dur="26">
                                          <p:stCondLst>
                                            <p:cond delay="1642"/>
                                          </p:stCondLst>
                                        </p:cTn>
                                        <p:tgtEl>
                                          <p:spTgt spid="5124"/>
                                        </p:tgtEl>
                                      </p:cBhvr>
                                      <p:to x="100000" y="90000"/>
                                    </p:animScale>
                                    <p:animScale>
                                      <p:cBhvr>
                                        <p:cTn id="18" dur="166" decel="50000">
                                          <p:stCondLst>
                                            <p:cond delay="1668"/>
                                          </p:stCondLst>
                                        </p:cTn>
                                        <p:tgtEl>
                                          <p:spTgt spid="5124"/>
                                        </p:tgtEl>
                                      </p:cBhvr>
                                      <p:to x="100000" y="100000"/>
                                    </p:animScale>
                                    <p:animScale>
                                      <p:cBhvr>
                                        <p:cTn id="19" dur="26">
                                          <p:stCondLst>
                                            <p:cond delay="1808"/>
                                          </p:stCondLst>
                                        </p:cTn>
                                        <p:tgtEl>
                                          <p:spTgt spid="5124"/>
                                        </p:tgtEl>
                                      </p:cBhvr>
                                      <p:to x="100000" y="95000"/>
                                    </p:animScale>
                                    <p:animScale>
                                      <p:cBhvr>
                                        <p:cTn id="20" dur="166" decel="50000">
                                          <p:stCondLst>
                                            <p:cond delay="1834"/>
                                          </p:stCondLst>
                                        </p:cTn>
                                        <p:tgtEl>
                                          <p:spTgt spid="51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3E393-E653-026A-EE5E-5301DEE6E444}"/>
              </a:ext>
            </a:extLst>
          </p:cNvPr>
          <p:cNvSpPr>
            <a:spLocks noGrp="1"/>
          </p:cNvSpPr>
          <p:nvPr>
            <p:ph type="title"/>
          </p:nvPr>
        </p:nvSpPr>
        <p:spPr>
          <a:xfrm>
            <a:off x="744311" y="185057"/>
            <a:ext cx="11114314" cy="3418114"/>
          </a:xfrm>
        </p:spPr>
        <p:txBody>
          <a:bodyPr>
            <a:noAutofit/>
          </a:bodyPr>
          <a:lstStyle/>
          <a:p>
            <a:pPr>
              <a:lnSpc>
                <a:spcPct val="150000"/>
              </a:lnSpc>
            </a:pPr>
            <a:r>
              <a:rPr lang="he-IL" sz="3200" dirty="0"/>
              <a:t>כְּשֶׁרוּת כָּעֲסָה עַל נָעֳמִי, שֶׁאֶת הַקְּלָפִים לָקְחָה בְּלִי </a:t>
            </a:r>
            <a:r>
              <a:rPr lang="he-IL" sz="3200" dirty="0" err="1"/>
              <a:t>לִשְׁאֹל</a:t>
            </a:r>
            <a:r>
              <a:rPr lang="he-IL" sz="3200" dirty="0"/>
              <a:t> הִיא כָּל כָּךְ זָעֲמָה וְכָעֲסָה</a:t>
            </a:r>
            <a:br>
              <a:rPr lang="he-IL" sz="3200" dirty="0"/>
            </a:br>
            <a:r>
              <a:rPr lang="he-IL" sz="3200" dirty="0"/>
              <a:t>לֹא הִצְלִיחַה לִשְׁלֹט בְּמָה שֶׁקּוֹרֶה -</a:t>
            </a:r>
            <a:br>
              <a:rPr lang="he-IL" sz="3200" dirty="0"/>
            </a:br>
            <a:r>
              <a:rPr lang="he-IL" sz="4000" b="1" dirty="0"/>
              <a:t>בְּדִיּוּק כְּמוֹ...</a:t>
            </a:r>
            <a:endParaRPr lang="he-IL" sz="3200" b="1" dirty="0"/>
          </a:p>
        </p:txBody>
      </p:sp>
      <p:pic>
        <p:nvPicPr>
          <p:cNvPr id="6148" name="Picture 4" descr="Black And White, Lion, Lion Head, Roar, Roaring">
            <a:extLst>
              <a:ext uri="{FF2B5EF4-FFF2-40B4-BE49-F238E27FC236}">
                <a16:creationId xmlns:a16="http://schemas.microsoft.com/office/drawing/2014/main" id="{C4D3E1A4-2F07-7AE8-B483-E06D67FADD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25" t="12039" r="17116" b="642"/>
          <a:stretch/>
        </p:blipFill>
        <p:spPr bwMode="auto">
          <a:xfrm>
            <a:off x="2353980" y="1458686"/>
            <a:ext cx="4191056" cy="521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46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1000" fill="hold"/>
                                        <p:tgtEl>
                                          <p:spTgt spid="6148"/>
                                        </p:tgtEl>
                                        <p:attrNameLst>
                                          <p:attrName>ppt_w</p:attrName>
                                        </p:attrNameLst>
                                      </p:cBhvr>
                                      <p:tavLst>
                                        <p:tav tm="0">
                                          <p:val>
                                            <p:fltVal val="0"/>
                                          </p:val>
                                        </p:tav>
                                        <p:tav tm="100000">
                                          <p:val>
                                            <p:strVal val="#ppt_w"/>
                                          </p:val>
                                        </p:tav>
                                      </p:tavLst>
                                    </p:anim>
                                    <p:anim calcmode="lin" valueType="num">
                                      <p:cBhvr>
                                        <p:cTn id="8" dur="1000" fill="hold"/>
                                        <p:tgtEl>
                                          <p:spTgt spid="6148"/>
                                        </p:tgtEl>
                                        <p:attrNameLst>
                                          <p:attrName>ppt_h</p:attrName>
                                        </p:attrNameLst>
                                      </p:cBhvr>
                                      <p:tavLst>
                                        <p:tav tm="0">
                                          <p:val>
                                            <p:fltVal val="0"/>
                                          </p:val>
                                        </p:tav>
                                        <p:tav tm="100000">
                                          <p:val>
                                            <p:strVal val="#ppt_h"/>
                                          </p:val>
                                        </p:tav>
                                      </p:tavLst>
                                    </p:anim>
                                    <p:anim calcmode="lin" valueType="num">
                                      <p:cBhvr>
                                        <p:cTn id="9" dur="1000" fill="hold"/>
                                        <p:tgtEl>
                                          <p:spTgt spid="6148"/>
                                        </p:tgtEl>
                                        <p:attrNameLst>
                                          <p:attrName>style.rotation</p:attrName>
                                        </p:attrNameLst>
                                      </p:cBhvr>
                                      <p:tavLst>
                                        <p:tav tm="0">
                                          <p:val>
                                            <p:fltVal val="90"/>
                                          </p:val>
                                        </p:tav>
                                        <p:tav tm="100000">
                                          <p:val>
                                            <p:fltVal val="0"/>
                                          </p:val>
                                        </p:tav>
                                      </p:tavLst>
                                    </p:anim>
                                    <p:animEffect transition="in" filter="fade">
                                      <p:cBhvr>
                                        <p:cTn id="10" dur="1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A0BD56-D4D0-0CB2-D90D-13B6D8A4D9E2}"/>
              </a:ext>
            </a:extLst>
          </p:cNvPr>
          <p:cNvSpPr>
            <a:spLocks noGrp="1"/>
          </p:cNvSpPr>
          <p:nvPr>
            <p:ph type="body" idx="1"/>
          </p:nvPr>
        </p:nvSpPr>
        <p:spPr>
          <a:xfrm>
            <a:off x="8022772" y="141514"/>
            <a:ext cx="3962400" cy="6237515"/>
          </a:xfrm>
        </p:spPr>
        <p:txBody>
          <a:bodyPr>
            <a:normAutofit fontScale="25000" lnSpcReduction="20000"/>
          </a:bodyPr>
          <a:lstStyle/>
          <a:p>
            <a:pPr marL="114300" indent="0">
              <a:lnSpc>
                <a:spcPct val="160000"/>
              </a:lnSpc>
              <a:buNone/>
            </a:pPr>
            <a:r>
              <a:rPr lang="he-IL" sz="11200" dirty="0"/>
              <a:t>כְּשֶׁצִּיפִּי סִפְרָהּ בְּדִיחָה לְרָחֵל, בְּדִיּוּק בְּאוֹתָהּ שְׁנִיָּה עָבַר בַּשָּׁמַיִם </a:t>
            </a:r>
            <a:r>
              <a:rPr lang="he-IL" sz="11200" dirty="0" err="1"/>
              <a:t>אֲוִירוֹן</a:t>
            </a:r>
            <a:r>
              <a:rPr lang="he-IL" sz="11200" dirty="0"/>
              <a:t>.</a:t>
            </a:r>
          </a:p>
          <a:p>
            <a:pPr marL="114300" indent="0">
              <a:lnSpc>
                <a:spcPct val="160000"/>
              </a:lnSpc>
              <a:buNone/>
            </a:pPr>
            <a:r>
              <a:rPr lang="he-IL" sz="11200" dirty="0"/>
              <a:t>רָחֵל לֹא שָׁמְעָה טוֹב וְחָשְׁבָה שֶׁעָלֶיהָ הַבְּדִיחָה, </a:t>
            </a:r>
            <a:r>
              <a:rPr lang="he-IL" sz="11200" dirty="0" err="1"/>
              <a:t>וַאֲפִלּו</a:t>
            </a:r>
            <a:r>
              <a:rPr lang="he-IL" sz="11200" dirty="0"/>
              <a:t>ּ לֹא נָתְנָה הִזְדַּמְּנוּת לִסְלִיחָה,</a:t>
            </a:r>
          </a:p>
          <a:p>
            <a:pPr marL="114300" indent="0">
              <a:lnSpc>
                <a:spcPct val="160000"/>
              </a:lnSpc>
              <a:buNone/>
            </a:pPr>
            <a:r>
              <a:rPr lang="he-IL" sz="11200" dirty="0"/>
              <a:t>נֶעֶלְבָה וּבָרְחָה, מֵהַמָּקוֹם בִּמְהִירוּת מַמָּשׁ נָסָה</a:t>
            </a:r>
            <a:r>
              <a:rPr lang="he-IL" sz="8600" dirty="0"/>
              <a:t>-</a:t>
            </a:r>
          </a:p>
          <a:p>
            <a:pPr marL="114300" indent="0">
              <a:lnSpc>
                <a:spcPct val="160000"/>
              </a:lnSpc>
              <a:buNone/>
            </a:pPr>
            <a:r>
              <a:rPr lang="he-IL" sz="11100" b="1" dirty="0"/>
              <a:t>בְּדִיּוּק כְּמוֹ....</a:t>
            </a:r>
          </a:p>
        </p:txBody>
      </p:sp>
      <p:pic>
        <p:nvPicPr>
          <p:cNvPr id="7172" name="Picture 4" descr="Cheetah, Running, Speed, Animal, Fast, Mammal, Spots">
            <a:extLst>
              <a:ext uri="{FF2B5EF4-FFF2-40B4-BE49-F238E27FC236}">
                <a16:creationId xmlns:a16="http://schemas.microsoft.com/office/drawing/2014/main" id="{E952CA4C-A6F8-E9F4-1FC4-9FBD17523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28" y="1306284"/>
            <a:ext cx="7576458" cy="378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86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7172"/>
                                        </p:tgtEl>
                                      </p:cBhvr>
                                    </p:animEffect>
                                    <p:animScale>
                                      <p:cBhvr>
                                        <p:cTn id="7" dur="250" autoRev="1" fill="hold"/>
                                        <p:tgtEl>
                                          <p:spTgt spid="717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onkey, Animal, Mammal, Mule, Livestock, Domestic">
            <a:extLst>
              <a:ext uri="{FF2B5EF4-FFF2-40B4-BE49-F238E27FC236}">
                <a16:creationId xmlns:a16="http://schemas.microsoft.com/office/drawing/2014/main" id="{55B7AE3B-6BFD-D80F-9808-0647D4DA9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30" y="1915117"/>
            <a:ext cx="4586816" cy="42889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29447D8F-2C7F-BE08-3FE5-7DAD14D9CC39}"/>
              </a:ext>
            </a:extLst>
          </p:cNvPr>
          <p:cNvSpPr>
            <a:spLocks noGrp="1"/>
          </p:cNvSpPr>
          <p:nvPr>
            <p:ph type="body" idx="1"/>
          </p:nvPr>
        </p:nvSpPr>
        <p:spPr>
          <a:xfrm>
            <a:off x="5080001" y="263803"/>
            <a:ext cx="6416770" cy="6049910"/>
          </a:xfrm>
        </p:spPr>
        <p:txBody>
          <a:bodyPr>
            <a:normAutofit/>
          </a:bodyPr>
          <a:lstStyle/>
          <a:p>
            <a:pPr marL="114300" indent="0">
              <a:lnSpc>
                <a:spcPct val="150000"/>
              </a:lnSpc>
              <a:buNone/>
            </a:pPr>
            <a:r>
              <a:rPr lang="he-IL" dirty="0"/>
              <a:t>נֹעָה אוֹהֶבֶת לְשַׂחֵק עִם יָעֵל בַּהַפְסָקוֹת        </a:t>
            </a:r>
            <a:r>
              <a:rPr lang="he-IL" dirty="0" err="1"/>
              <a:t>הַחֻקִּים</a:t>
            </a:r>
            <a:r>
              <a:rPr lang="he-IL" dirty="0"/>
              <a:t> חֲשׁוּבִים לָהּ, ו</a:t>
            </a:r>
            <a:r>
              <a:rPr lang="he-IL" b="1" dirty="0"/>
              <a:t>ְ"אוֹי"</a:t>
            </a:r>
            <a:r>
              <a:rPr lang="he-IL" dirty="0"/>
              <a:t> לְמִי שֶׁיַּחְלִיט לְרַמּוֹת.</a:t>
            </a:r>
          </a:p>
          <a:p>
            <a:pPr marL="114300" indent="0">
              <a:lnSpc>
                <a:spcPct val="150000"/>
              </a:lnSpc>
              <a:buNone/>
            </a:pPr>
            <a:r>
              <a:rPr lang="he-IL" dirty="0"/>
              <a:t>אֶתְמוֹל יָעֵל אֶת הַכַּדּוּר עָלֶיהָ זָרְקָה,</a:t>
            </a:r>
          </a:p>
          <a:p>
            <a:pPr marL="114300" indent="0">
              <a:lnSpc>
                <a:spcPct val="150000"/>
              </a:lnSpc>
              <a:buNone/>
            </a:pPr>
            <a:r>
              <a:rPr lang="he-IL" dirty="0"/>
              <a:t> וְנֹעָה כָּעֲסָה, הִתְעַקְּשָׁה וְהִתְעַקְּשָׁה...</a:t>
            </a:r>
          </a:p>
          <a:p>
            <a:pPr marL="114300" indent="0">
              <a:lnSpc>
                <a:spcPct val="150000"/>
              </a:lnSpc>
              <a:buNone/>
            </a:pPr>
            <a:r>
              <a:rPr lang="he-IL" dirty="0"/>
              <a:t>לֹא הִסְכִּימָה לָצֵאת מֵהַמִּשְׂחָק בְּשׁוּם מְחִיר,</a:t>
            </a:r>
          </a:p>
          <a:p>
            <a:pPr marL="114300" indent="0">
              <a:lnSpc>
                <a:spcPct val="150000"/>
              </a:lnSpc>
              <a:buNone/>
            </a:pPr>
            <a:r>
              <a:rPr lang="he-IL" dirty="0"/>
              <a:t>וּפָתְחָה מִיָּד בַּמֶּרֶד</a:t>
            </a:r>
          </a:p>
          <a:p>
            <a:pPr marL="114300" indent="0">
              <a:lnSpc>
                <a:spcPct val="150000"/>
              </a:lnSpc>
              <a:buNone/>
            </a:pPr>
            <a:r>
              <a:rPr lang="he-IL" sz="4800" b="1" dirty="0"/>
              <a:t>בְּדִיּוּק כְּמוֹ..... </a:t>
            </a:r>
          </a:p>
        </p:txBody>
      </p:sp>
    </p:spTree>
    <p:extLst>
      <p:ext uri="{BB962C8B-B14F-4D97-AF65-F5344CB8AC3E}">
        <p14:creationId xmlns:p14="http://schemas.microsoft.com/office/powerpoint/2010/main" val="271966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 descr="פרח ללא גבעול עם מילוי מלא"/>
          <p:cNvPicPr preferRelativeResize="0"/>
          <p:nvPr/>
        </p:nvPicPr>
        <p:blipFill rotWithShape="1">
          <a:blip r:embed="rId3">
            <a:alphaModFix/>
          </a:blip>
          <a:srcRect/>
          <a:stretch/>
        </p:blipFill>
        <p:spPr>
          <a:xfrm>
            <a:off x="9805462" y="3160342"/>
            <a:ext cx="914400" cy="914400"/>
          </a:xfrm>
          <a:prstGeom prst="rect">
            <a:avLst/>
          </a:prstGeom>
          <a:noFill/>
          <a:ln>
            <a:noFill/>
          </a:ln>
        </p:spPr>
      </p:pic>
      <p:pic>
        <p:nvPicPr>
          <p:cNvPr id="147" name="Google Shape;147;p2"/>
          <p:cNvPicPr preferRelativeResize="0"/>
          <p:nvPr/>
        </p:nvPicPr>
        <p:blipFill rotWithShape="1">
          <a:blip r:embed="rId4">
            <a:alphaModFix/>
          </a:blip>
          <a:srcRect/>
          <a:stretch/>
        </p:blipFill>
        <p:spPr>
          <a:xfrm>
            <a:off x="7872000" y="478310"/>
            <a:ext cx="4320000" cy="1116897"/>
          </a:xfrm>
          <a:prstGeom prst="rect">
            <a:avLst/>
          </a:prstGeom>
          <a:noFill/>
          <a:ln>
            <a:noFill/>
          </a:ln>
        </p:spPr>
      </p:pic>
      <p:sp>
        <p:nvSpPr>
          <p:cNvPr id="148" name="Google Shape;148;p2"/>
          <p:cNvSpPr/>
          <p:nvPr/>
        </p:nvSpPr>
        <p:spPr>
          <a:xfrm>
            <a:off x="9285932" y="343674"/>
            <a:ext cx="2906068" cy="13781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800" b="1" i="0" u="none" strike="noStrike" cap="none">
                <a:solidFill>
                  <a:schemeClr val="lt1"/>
                </a:solidFill>
                <a:latin typeface="Calibri"/>
                <a:ea typeface="Calibri"/>
                <a:cs typeface="Calibri"/>
                <a:sym typeface="Calibri"/>
              </a:rPr>
              <a:t>נושאי היחידה</a:t>
            </a:r>
            <a:endParaRPr/>
          </a:p>
        </p:txBody>
      </p:sp>
      <p:sp>
        <p:nvSpPr>
          <p:cNvPr id="149" name="Google Shape;149;p2"/>
          <p:cNvSpPr/>
          <p:nvPr/>
        </p:nvSpPr>
        <p:spPr>
          <a:xfrm>
            <a:off x="7788871" y="2709478"/>
            <a:ext cx="2906068" cy="382929"/>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he-IL" sz="2400" b="1" dirty="0">
                <a:solidFill>
                  <a:srgbClr val="A8D08C"/>
                </a:solidFill>
                <a:latin typeface="Calibri"/>
                <a:ea typeface="Calibri"/>
                <a:cs typeface="Calibri"/>
                <a:sym typeface="Calibri"/>
              </a:rPr>
              <a:t>קשר ממעוף הציפור</a:t>
            </a:r>
          </a:p>
          <a:p>
            <a:pPr marL="0" marR="0" lvl="0" indent="0" algn="r" rtl="1">
              <a:spcBef>
                <a:spcPts val="0"/>
              </a:spcBef>
              <a:spcAft>
                <a:spcPts val="0"/>
              </a:spcAft>
              <a:buNone/>
            </a:pPr>
            <a:endParaRPr sz="1200" dirty="0">
              <a:solidFill>
                <a:srgbClr val="A8D08C"/>
              </a:solidFill>
            </a:endParaRPr>
          </a:p>
        </p:txBody>
      </p:sp>
      <p:sp>
        <p:nvSpPr>
          <p:cNvPr id="150" name="Google Shape;150;p2"/>
          <p:cNvSpPr/>
          <p:nvPr/>
        </p:nvSpPr>
        <p:spPr>
          <a:xfrm>
            <a:off x="6858724" y="3398279"/>
            <a:ext cx="3384887" cy="52335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he-IL" sz="2800" b="1" i="0" u="none" strike="noStrike" cap="none" dirty="0">
                <a:solidFill>
                  <a:srgbClr val="906BC7"/>
                </a:solidFill>
                <a:latin typeface="Calibri"/>
                <a:ea typeface="Calibri"/>
                <a:cs typeface="Calibri"/>
                <a:sym typeface="Calibri"/>
              </a:rPr>
              <a:t>מוצאים נתיב גם בריב</a:t>
            </a:r>
            <a:endParaRPr sz="2000" b="1" dirty="0">
              <a:solidFill>
                <a:srgbClr val="906BC7"/>
              </a:solidFill>
            </a:endParaRPr>
          </a:p>
        </p:txBody>
      </p:sp>
      <p:sp>
        <p:nvSpPr>
          <p:cNvPr id="153" name="Google Shape;153;p2"/>
          <p:cNvSpPr/>
          <p:nvPr/>
        </p:nvSpPr>
        <p:spPr>
          <a:xfrm>
            <a:off x="11543430" y="2102766"/>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Calibri"/>
                <a:ea typeface="Calibri"/>
                <a:cs typeface="Calibri"/>
                <a:sym typeface="Calibri"/>
              </a:rPr>
              <a:t>1</a:t>
            </a:r>
            <a:endParaRPr/>
          </a:p>
        </p:txBody>
      </p:sp>
      <p:sp>
        <p:nvSpPr>
          <p:cNvPr id="154" name="Google Shape;154;p2"/>
          <p:cNvSpPr/>
          <p:nvPr/>
        </p:nvSpPr>
        <p:spPr>
          <a:xfrm>
            <a:off x="10069440" y="3441865"/>
            <a:ext cx="386444" cy="382890"/>
          </a:xfrm>
          <a:prstGeom prst="ellipse">
            <a:avLst/>
          </a:prstGeom>
          <a:solidFill>
            <a:srgbClr val="BBA4DD"/>
          </a:solidFill>
          <a:ln>
            <a:noFill/>
          </a:ln>
        </p:spPr>
        <p:txBody>
          <a:bodyPr spcFirstLastPara="1" wrap="square" lIns="91425" tIns="45700" rIns="91425" bIns="45700" anchor="ctr" anchorCtr="0">
            <a:noAutofit/>
          </a:bodyPr>
          <a:lstStyle/>
          <a:p>
            <a:pPr algn="ctr" rtl="1"/>
            <a:endParaRPr lang="he-IL" sz="1800" dirty="0">
              <a:solidFill>
                <a:schemeClr val="lt1"/>
              </a:solidFill>
              <a:latin typeface="Calibri"/>
              <a:ea typeface="Calibri"/>
              <a:cs typeface="Calibri"/>
              <a:sym typeface="Calibri"/>
            </a:endParaRPr>
          </a:p>
        </p:txBody>
      </p:sp>
      <p:sp>
        <p:nvSpPr>
          <p:cNvPr id="155" name="Google Shape;155;p2"/>
          <p:cNvSpPr/>
          <p:nvPr/>
        </p:nvSpPr>
        <p:spPr>
          <a:xfrm>
            <a:off x="10828083" y="2753892"/>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Calibri"/>
                <a:ea typeface="Calibri"/>
                <a:cs typeface="Calibri"/>
                <a:sym typeface="Calibri"/>
              </a:rPr>
              <a:t>2</a:t>
            </a:r>
            <a:endParaRPr/>
          </a:p>
        </p:txBody>
      </p:sp>
      <p:sp>
        <p:nvSpPr>
          <p:cNvPr id="156" name="Google Shape;156;p2"/>
          <p:cNvSpPr/>
          <p:nvPr/>
        </p:nvSpPr>
        <p:spPr>
          <a:xfrm>
            <a:off x="10694939" y="2745915"/>
            <a:ext cx="386444" cy="382890"/>
          </a:xfrm>
          <a:prstGeom prst="ellipse">
            <a:avLst/>
          </a:prstGeom>
          <a:solidFill>
            <a:srgbClr val="A8D08C"/>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he-IL" sz="1600" b="0" i="0" u="none" strike="noStrike" cap="none" dirty="0">
                <a:solidFill>
                  <a:schemeClr val="lt1"/>
                </a:solidFill>
                <a:latin typeface="Calibri"/>
                <a:ea typeface="Calibri"/>
                <a:cs typeface="Calibri"/>
                <a:sym typeface="Calibri"/>
              </a:rPr>
              <a:t>2</a:t>
            </a:r>
            <a:endParaRPr sz="1600" b="0" i="0" u="none" strike="noStrike" cap="none" dirty="0">
              <a:solidFill>
                <a:schemeClr val="lt1"/>
              </a:solidFill>
              <a:latin typeface="Calibri"/>
              <a:ea typeface="Calibri"/>
              <a:cs typeface="Calibri"/>
              <a:sym typeface="Calibri"/>
            </a:endParaRPr>
          </a:p>
        </p:txBody>
      </p:sp>
      <p:sp>
        <p:nvSpPr>
          <p:cNvPr id="157" name="Google Shape;157;p2"/>
          <p:cNvSpPr/>
          <p:nvPr/>
        </p:nvSpPr>
        <p:spPr>
          <a:xfrm>
            <a:off x="10127628" y="3462623"/>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Calibri"/>
                <a:ea typeface="Calibri"/>
                <a:cs typeface="Calibri"/>
                <a:sym typeface="Calibri"/>
              </a:rPr>
              <a:t>3</a:t>
            </a:r>
            <a:endParaRPr/>
          </a:p>
        </p:txBody>
      </p:sp>
      <p:sp>
        <p:nvSpPr>
          <p:cNvPr id="159" name="Google Shape;159;p2"/>
          <p:cNvSpPr/>
          <p:nvPr/>
        </p:nvSpPr>
        <p:spPr>
          <a:xfrm>
            <a:off x="9429434" y="4230510"/>
            <a:ext cx="206999"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dirty="0"/>
          </a:p>
        </p:txBody>
      </p:sp>
      <p:sp>
        <p:nvSpPr>
          <p:cNvPr id="161" name="Google Shape;161;p2"/>
          <p:cNvSpPr/>
          <p:nvPr/>
        </p:nvSpPr>
        <p:spPr>
          <a:xfrm>
            <a:off x="8655505" y="4919673"/>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Calibri"/>
                <a:ea typeface="Calibri"/>
                <a:cs typeface="Calibri"/>
                <a:sym typeface="Calibri"/>
              </a:rPr>
              <a:t>5</a:t>
            </a:r>
            <a:endParaRPr/>
          </a:p>
        </p:txBody>
      </p:sp>
      <p:sp>
        <p:nvSpPr>
          <p:cNvPr id="164" name="Google Shape;164;p2"/>
          <p:cNvSpPr/>
          <p:nvPr/>
        </p:nvSpPr>
        <p:spPr>
          <a:xfrm>
            <a:off x="11477597" y="1979546"/>
            <a:ext cx="386444" cy="382890"/>
          </a:xfrm>
          <a:prstGeom prst="ellipse">
            <a:avLst/>
          </a:prstGeom>
          <a:solidFill>
            <a:srgbClr val="DDADA4"/>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5" name="Google Shape;165;p2"/>
          <p:cNvSpPr/>
          <p:nvPr/>
        </p:nvSpPr>
        <p:spPr>
          <a:xfrm>
            <a:off x="11565166" y="2025619"/>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Calibri"/>
                <a:ea typeface="Calibri"/>
                <a:cs typeface="Calibri"/>
                <a:sym typeface="Calibri"/>
              </a:rPr>
              <a:t>1</a:t>
            </a:r>
            <a:endParaRPr/>
          </a:p>
        </p:txBody>
      </p:sp>
      <p:sp>
        <p:nvSpPr>
          <p:cNvPr id="166" name="Google Shape;166;p2"/>
          <p:cNvSpPr/>
          <p:nvPr/>
        </p:nvSpPr>
        <p:spPr>
          <a:xfrm>
            <a:off x="8235268" y="1953285"/>
            <a:ext cx="3177910" cy="426463"/>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he-IL" sz="2000" b="1" i="0" u="none" strike="noStrike" cap="none" dirty="0">
                <a:solidFill>
                  <a:srgbClr val="DDADA4"/>
                </a:solidFill>
                <a:latin typeface="Calibri"/>
                <a:ea typeface="Calibri"/>
                <a:cs typeface="Calibri"/>
                <a:sym typeface="Calibri"/>
              </a:rPr>
              <a:t>קשר - מה הקשר?</a:t>
            </a:r>
            <a:endParaRPr sz="1600" dirty="0"/>
          </a:p>
        </p:txBody>
      </p:sp>
      <p:sp>
        <p:nvSpPr>
          <p:cNvPr id="168" name="Google Shape;168;p2"/>
          <p:cNvSpPr/>
          <p:nvPr/>
        </p:nvSpPr>
        <p:spPr>
          <a:xfrm>
            <a:off x="6778171" y="2144344"/>
            <a:ext cx="4685842" cy="494908"/>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he-IL" sz="1800" dirty="0">
                <a:solidFill>
                  <a:schemeClr val="tx2">
                    <a:lumMod val="50000"/>
                  </a:schemeClr>
                </a:solidFill>
                <a:latin typeface="Calibri"/>
                <a:cs typeface="Calibri"/>
                <a:sym typeface="Calibri"/>
              </a:rPr>
              <a:t>הבנת הצורך והיתרונות שביצירת קשרים חברתיים</a:t>
            </a:r>
            <a:endParaRPr lang="he-IL" sz="1800" dirty="0">
              <a:solidFill>
                <a:schemeClr val="tx2">
                  <a:lumMod val="50000"/>
                </a:schemeClr>
              </a:solidFill>
            </a:endParaRPr>
          </a:p>
        </p:txBody>
      </p:sp>
      <p:pic>
        <p:nvPicPr>
          <p:cNvPr id="169" name="Google Shape;169;p2"/>
          <p:cNvPicPr preferRelativeResize="0"/>
          <p:nvPr/>
        </p:nvPicPr>
        <p:blipFill rotWithShape="1">
          <a:blip r:embed="rId5">
            <a:alphaModFix/>
          </a:blip>
          <a:srcRect/>
          <a:stretch/>
        </p:blipFill>
        <p:spPr>
          <a:xfrm>
            <a:off x="8127830" y="827294"/>
            <a:ext cx="588672" cy="470938"/>
          </a:xfrm>
          <a:prstGeom prst="rect">
            <a:avLst/>
          </a:prstGeom>
          <a:noFill/>
          <a:ln>
            <a:noFill/>
          </a:ln>
        </p:spPr>
      </p:pic>
      <p:sp>
        <p:nvSpPr>
          <p:cNvPr id="170" name="Google Shape;170;p2"/>
          <p:cNvSpPr/>
          <p:nvPr/>
        </p:nvSpPr>
        <p:spPr>
          <a:xfrm>
            <a:off x="7203020" y="2906063"/>
            <a:ext cx="3552494" cy="462342"/>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he-IL" sz="1800" dirty="0">
                <a:solidFill>
                  <a:srgbClr val="7F7F7F"/>
                </a:solidFill>
                <a:latin typeface="Calibri"/>
                <a:cs typeface="Calibri"/>
                <a:sym typeface="Calibri"/>
              </a:rPr>
              <a:t>כיצד ליצור ולשמור על קשרים חברתיים</a:t>
            </a:r>
            <a:endParaRPr lang="he-IL" sz="1800" dirty="0"/>
          </a:p>
        </p:txBody>
      </p:sp>
      <p:sp>
        <p:nvSpPr>
          <p:cNvPr id="171" name="Google Shape;171;p2"/>
          <p:cNvSpPr/>
          <p:nvPr/>
        </p:nvSpPr>
        <p:spPr>
          <a:xfrm>
            <a:off x="5341260" y="3736253"/>
            <a:ext cx="5135912" cy="425617"/>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he-IL" sz="1800" i="0" u="none" strike="noStrike" cap="none" dirty="0">
                <a:solidFill>
                  <a:schemeClr val="tx1"/>
                </a:solidFill>
                <a:latin typeface="Calibri"/>
                <a:ea typeface="Calibri"/>
                <a:cs typeface="Calibri"/>
                <a:sym typeface="Calibri"/>
              </a:rPr>
              <a:t>קבלת כלים להתנהלות בעת קונפליקט</a:t>
            </a:r>
            <a:endParaRPr sz="1800"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75915B-5775-28B8-92F6-19B6114FF7EB}"/>
              </a:ext>
            </a:extLst>
          </p:cNvPr>
          <p:cNvSpPr/>
          <p:nvPr/>
        </p:nvSpPr>
        <p:spPr>
          <a:xfrm>
            <a:off x="3214990" y="2457900"/>
            <a:ext cx="5575565" cy="1323439"/>
          </a:xfrm>
          <a:prstGeom prst="rect">
            <a:avLst/>
          </a:prstGeom>
          <a:noFill/>
        </p:spPr>
        <p:txBody>
          <a:bodyPr wrap="none" lIns="91440" tIns="45720" rIns="91440" bIns="45720">
            <a:spAutoFit/>
          </a:bodyPr>
          <a:lstStyle/>
          <a:p>
            <a:pPr algn="ctr"/>
            <a:r>
              <a:rPr lang="he-IL"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גָּלוּ אֶת הַחַיָּה</a:t>
            </a:r>
          </a:p>
        </p:txBody>
      </p:sp>
      <p:pic>
        <p:nvPicPr>
          <p:cNvPr id="9" name="Picture 2" descr="Donkey, Animal, Mammal, Mule, Livestock, Domestic">
            <a:extLst>
              <a:ext uri="{FF2B5EF4-FFF2-40B4-BE49-F238E27FC236}">
                <a16:creationId xmlns:a16="http://schemas.microsoft.com/office/drawing/2014/main" id="{609B7916-ABBA-D76F-57D5-504325785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89" y="3940628"/>
            <a:ext cx="2793999" cy="26125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etah, Running, Speed, Animal, Fast, Mammal, Spots">
            <a:extLst>
              <a:ext uri="{FF2B5EF4-FFF2-40B4-BE49-F238E27FC236}">
                <a16:creationId xmlns:a16="http://schemas.microsoft.com/office/drawing/2014/main" id="{F769A3C0-35B9-7E3E-60B9-535046F431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565" y="174172"/>
            <a:ext cx="3178628" cy="158931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frica, Animal, Cat, Lion">
            <a:extLst>
              <a:ext uri="{FF2B5EF4-FFF2-40B4-BE49-F238E27FC236}">
                <a16:creationId xmlns:a16="http://schemas.microsoft.com/office/drawing/2014/main" id="{58727AE3-DD99-58BF-EA79-955FA3C0B7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6572" y="174172"/>
            <a:ext cx="1926892" cy="193765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artoon, Fish, Goldfish, Orange, Sea">
            <a:extLst>
              <a:ext uri="{FF2B5EF4-FFF2-40B4-BE49-F238E27FC236}">
                <a16:creationId xmlns:a16="http://schemas.microsoft.com/office/drawing/2014/main" id="{1913F4ED-1554-84D8-DF6B-B728D48156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8274" y="5974228"/>
            <a:ext cx="897841" cy="7096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Polar, Bear, Baby, White, Arctic, Snow, Sitting, Animal">
            <a:extLst>
              <a:ext uri="{FF2B5EF4-FFF2-40B4-BE49-F238E27FC236}">
                <a16:creationId xmlns:a16="http://schemas.microsoft.com/office/drawing/2014/main" id="{809A50C8-F45B-9693-3E2E-E34560A638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2507" y="4532921"/>
            <a:ext cx="1734503"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ird, Animal, American Goldfinch, Small Bird, Avian">
            <a:extLst>
              <a:ext uri="{FF2B5EF4-FFF2-40B4-BE49-F238E27FC236}">
                <a16:creationId xmlns:a16="http://schemas.microsoft.com/office/drawing/2014/main" id="{73EE9B09-ED0F-33BA-4AFC-B507512768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3595794" y="279875"/>
            <a:ext cx="1187956" cy="1629199"/>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Cow, Milk, Tour, Economy, Animal, Homemade, Dairy Cow">
            <a:extLst>
              <a:ext uri="{FF2B5EF4-FFF2-40B4-BE49-F238E27FC236}">
                <a16:creationId xmlns:a16="http://schemas.microsoft.com/office/drawing/2014/main" id="{C7C603E2-FD59-94D5-A1AC-7781035F0A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03048" y="983797"/>
            <a:ext cx="2027923" cy="1128032"/>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Mosquito, Sting, Dragonfly, Wing, Fly, Syringe">
            <a:extLst>
              <a:ext uri="{FF2B5EF4-FFF2-40B4-BE49-F238E27FC236}">
                <a16:creationId xmlns:a16="http://schemas.microsoft.com/office/drawing/2014/main" id="{2A087600-97A7-319F-31A8-83CE72C4F3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70018" y="2365290"/>
            <a:ext cx="868742" cy="659804"/>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Animal, Butterfly, Chromatic, Flying, Insect, Monarch">
            <a:extLst>
              <a:ext uri="{FF2B5EF4-FFF2-40B4-BE49-F238E27FC236}">
                <a16:creationId xmlns:a16="http://schemas.microsoft.com/office/drawing/2014/main" id="{05191AD3-667D-E519-C08D-D145BFB092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659536">
            <a:off x="481190" y="1723535"/>
            <a:ext cx="1129580" cy="776586"/>
          </a:xfrm>
          <a:prstGeom prst="rect">
            <a:avLst/>
          </a:prstGeom>
          <a:noFill/>
          <a:extLst>
            <a:ext uri="{909E8E84-426E-40DD-AFC4-6F175D3DCCD1}">
              <a14:hiddenFill xmlns:a14="http://schemas.microsoft.com/office/drawing/2010/main">
                <a:solidFill>
                  <a:srgbClr val="FFFFFF"/>
                </a:solidFill>
              </a14:hiddenFill>
            </a:ext>
          </a:extLst>
        </p:spPr>
      </p:pic>
      <p:pic>
        <p:nvPicPr>
          <p:cNvPr id="11286" name="Picture 22" descr="Kitten, Cute, Cat, Animals, Furry, Eyes">
            <a:extLst>
              <a:ext uri="{FF2B5EF4-FFF2-40B4-BE49-F238E27FC236}">
                <a16:creationId xmlns:a16="http://schemas.microsoft.com/office/drawing/2014/main" id="{0459B9F8-213F-A16E-2525-D510BDD052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61715" y="3876532"/>
            <a:ext cx="1471749" cy="1839686"/>
          </a:xfrm>
          <a:prstGeom prst="rect">
            <a:avLst/>
          </a:prstGeom>
          <a:noFill/>
          <a:extLst>
            <a:ext uri="{909E8E84-426E-40DD-AFC4-6F175D3DCCD1}">
              <a14:hiddenFill xmlns:a14="http://schemas.microsoft.com/office/drawing/2010/main">
                <a:solidFill>
                  <a:srgbClr val="FFFFFF"/>
                </a:solidFill>
              </a14:hiddenFill>
            </a:ext>
          </a:extLst>
        </p:spPr>
      </p:pic>
      <p:pic>
        <p:nvPicPr>
          <p:cNvPr id="11288" name="Picture 24" descr="Dog, Male, Bone, Collar, Pup, Puppy, Homemade, Cute">
            <a:extLst>
              <a:ext uri="{FF2B5EF4-FFF2-40B4-BE49-F238E27FC236}">
                <a16:creationId xmlns:a16="http://schemas.microsoft.com/office/drawing/2014/main" id="{41FE66A3-88B8-2D34-F01D-DEA2248FBE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59946" y="-30628"/>
            <a:ext cx="1567951" cy="1817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4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19DB-E3ED-519E-BC20-EFA62937C7A8}"/>
              </a:ext>
            </a:extLst>
          </p:cNvPr>
          <p:cNvSpPr>
            <a:spLocks noGrp="1"/>
          </p:cNvSpPr>
          <p:nvPr>
            <p:ph type="title"/>
          </p:nvPr>
        </p:nvSpPr>
        <p:spPr/>
        <p:txBody>
          <a:bodyPr/>
          <a:lstStyle/>
          <a:p>
            <a:r>
              <a:rPr lang="he-IL" dirty="0"/>
              <a:t>וְכָעֵת, חִידָה....</a:t>
            </a:r>
          </a:p>
        </p:txBody>
      </p:sp>
      <p:sp>
        <p:nvSpPr>
          <p:cNvPr id="3" name="Text Placeholder 2">
            <a:extLst>
              <a:ext uri="{FF2B5EF4-FFF2-40B4-BE49-F238E27FC236}">
                <a16:creationId xmlns:a16="http://schemas.microsoft.com/office/drawing/2014/main" id="{816E9858-6E74-D1C4-B830-913AFF0281D9}"/>
              </a:ext>
            </a:extLst>
          </p:cNvPr>
          <p:cNvSpPr>
            <a:spLocks noGrp="1"/>
          </p:cNvSpPr>
          <p:nvPr>
            <p:ph type="body" idx="1"/>
          </p:nvPr>
        </p:nvSpPr>
        <p:spPr>
          <a:xfrm>
            <a:off x="174171" y="1533989"/>
            <a:ext cx="11684000" cy="1325563"/>
          </a:xfrm>
        </p:spPr>
        <p:txBody>
          <a:bodyPr>
            <a:normAutofit fontScale="85000" lnSpcReduction="10000"/>
          </a:bodyPr>
          <a:lstStyle/>
          <a:p>
            <a:pPr marL="50800" indent="0">
              <a:lnSpc>
                <a:spcPct val="170000"/>
              </a:lnSpc>
              <a:buNone/>
            </a:pPr>
            <a:r>
              <a:rPr lang="he-IL" b="1" dirty="0"/>
              <a:t>כָּעֵת..כְּשֶׁהֵבַנּוּ שֶׁלְּעִתִּים בְּכֹל קֶשֶׁר עוֹלוֹת מַחְלוֹקוֹת, וְשֶׁזֶּה בְּסֵדֶר וְטִבְעִי, נַסּוּ לַחֲשֹׁב עַל הַחִידָה הַבָּאָה:</a:t>
            </a:r>
          </a:p>
        </p:txBody>
      </p:sp>
      <p:sp>
        <p:nvSpPr>
          <p:cNvPr id="5" name="Thought Bubble: Cloud 4">
            <a:extLst>
              <a:ext uri="{FF2B5EF4-FFF2-40B4-BE49-F238E27FC236}">
                <a16:creationId xmlns:a16="http://schemas.microsoft.com/office/drawing/2014/main" id="{5C5A7BF8-AD8E-06B1-D7E3-20A72134F188}"/>
              </a:ext>
            </a:extLst>
          </p:cNvPr>
          <p:cNvSpPr/>
          <p:nvPr/>
        </p:nvSpPr>
        <p:spPr>
          <a:xfrm>
            <a:off x="402771" y="2906486"/>
            <a:ext cx="7903029" cy="3570514"/>
          </a:xfrm>
          <a:prstGeom prst="cloudCallout">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he-IL" sz="3600" b="1" dirty="0">
                <a:latin typeface="Calibri" panose="020F0502020204030204" pitchFamily="34" charset="0"/>
                <a:cs typeface="Calibri" panose="020F0502020204030204" pitchFamily="34" charset="0"/>
              </a:rPr>
              <a:t>מָה הַהֶבְדֵּל בֵּין בְּנֵי הָאָדָם לְבֵין הַחַיּוֹת בַּטֶּבַע, כַּאֲשֶׁר מִתְפַּתַּחַת מְרִיבָה?</a:t>
            </a:r>
          </a:p>
        </p:txBody>
      </p:sp>
      <p:pic>
        <p:nvPicPr>
          <p:cNvPr id="9222" name="Picture 6" descr="Panda, Confused, Questions, Shrug, Animal, Cartoon">
            <a:extLst>
              <a:ext uri="{FF2B5EF4-FFF2-40B4-BE49-F238E27FC236}">
                <a16:creationId xmlns:a16="http://schemas.microsoft.com/office/drawing/2014/main" id="{37833AD1-F577-DA24-62B7-D4244549F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5298" y="2982686"/>
            <a:ext cx="3426702" cy="3570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813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B68CE-6C96-B754-6C37-A85FF6B7C81D}"/>
              </a:ext>
            </a:extLst>
          </p:cNvPr>
          <p:cNvSpPr>
            <a:spLocks noGrp="1"/>
          </p:cNvSpPr>
          <p:nvPr>
            <p:ph type="title"/>
          </p:nvPr>
        </p:nvSpPr>
        <p:spPr>
          <a:xfrm>
            <a:off x="4346520" y="-177715"/>
            <a:ext cx="7913914" cy="1305586"/>
          </a:xfrm>
        </p:spPr>
        <p:txBody>
          <a:bodyPr>
            <a:normAutofit/>
          </a:bodyPr>
          <a:lstStyle/>
          <a:p>
            <a:r>
              <a:rPr lang="he-IL" sz="6000" dirty="0">
                <a:latin typeface="Calibri" panose="020F0502020204030204" pitchFamily="34" charset="0"/>
                <a:cs typeface="Calibri" panose="020F0502020204030204" pitchFamily="34" charset="0"/>
              </a:rPr>
              <a:t>תְּשׁוּבָה: שִׁמּוּשׁ בְּמַפְתֵּ"חַ =</a:t>
            </a:r>
          </a:p>
        </p:txBody>
      </p:sp>
      <p:sp>
        <p:nvSpPr>
          <p:cNvPr id="3" name="Text Placeholder 2">
            <a:extLst>
              <a:ext uri="{FF2B5EF4-FFF2-40B4-BE49-F238E27FC236}">
                <a16:creationId xmlns:a16="http://schemas.microsoft.com/office/drawing/2014/main" id="{CF470E27-8BE5-534B-DA28-23E427E38B43}"/>
              </a:ext>
            </a:extLst>
          </p:cNvPr>
          <p:cNvSpPr>
            <a:spLocks noGrp="1"/>
          </p:cNvSpPr>
          <p:nvPr>
            <p:ph type="body" idx="1"/>
          </p:nvPr>
        </p:nvSpPr>
        <p:spPr>
          <a:xfrm>
            <a:off x="3960643" y="2104875"/>
            <a:ext cx="3853544" cy="5181599"/>
          </a:xfrm>
        </p:spPr>
        <p:txBody>
          <a:bodyPr>
            <a:normAutofit/>
          </a:bodyPr>
          <a:lstStyle/>
          <a:p>
            <a:pPr marL="50800" indent="0">
              <a:lnSpc>
                <a:spcPct val="150000"/>
              </a:lnSpc>
              <a:buNone/>
            </a:pPr>
            <a:r>
              <a:rPr lang="he-IL" b="1" dirty="0">
                <a:latin typeface="Calibri" panose="020F0502020204030204" pitchFamily="34" charset="0"/>
                <a:cs typeface="Calibri" panose="020F0502020204030204" pitchFamily="34" charset="0"/>
              </a:rPr>
              <a:t>כַּאֲשֶׁר אֲנַחְנוּ נִכְנָסוֹת לְמַחֲלֹקֶת עִם הַחֲבֵרִות שֶׁלָּנוּ, חָשׁוּב שֶׁנִּשְׁתַּמֵּשׁ בְּמַפְתֵּחַ הַדִּבּוּר, נַבִּיעַ אֶת מָה שֶׁאָנוּ מַרְגִּישׁוֹת בְּמִלִּים, וְנִתֵּן לַחֲבֵרָה שֶׁלָּנוּ הִזְדַּמְּנוּת לְהָבִין מָה קָרָה לָנוּ.</a:t>
            </a:r>
          </a:p>
        </p:txBody>
      </p:sp>
      <p:cxnSp>
        <p:nvCxnSpPr>
          <p:cNvPr id="5" name="Straight Arrow Connector 4">
            <a:extLst>
              <a:ext uri="{FF2B5EF4-FFF2-40B4-BE49-F238E27FC236}">
                <a16:creationId xmlns:a16="http://schemas.microsoft.com/office/drawing/2014/main" id="{934F5E34-6294-02EA-6C28-BA76B93504A3}"/>
              </a:ext>
            </a:extLst>
          </p:cNvPr>
          <p:cNvCxnSpPr/>
          <p:nvPr/>
        </p:nvCxnSpPr>
        <p:spPr>
          <a:xfrm>
            <a:off x="7215473" y="952891"/>
            <a:ext cx="598714" cy="258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B17D6A3-678B-1D9B-0860-A4824094E079}"/>
              </a:ext>
            </a:extLst>
          </p:cNvPr>
          <p:cNvCxnSpPr>
            <a:cxnSpLocks/>
          </p:cNvCxnSpPr>
          <p:nvPr/>
        </p:nvCxnSpPr>
        <p:spPr>
          <a:xfrm>
            <a:off x="6377058" y="949255"/>
            <a:ext cx="0" cy="293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872415F-CCF4-FF05-CE77-32FB85EDA790}"/>
              </a:ext>
            </a:extLst>
          </p:cNvPr>
          <p:cNvCxnSpPr>
            <a:cxnSpLocks/>
          </p:cNvCxnSpPr>
          <p:nvPr/>
        </p:nvCxnSpPr>
        <p:spPr>
          <a:xfrm flipH="1">
            <a:off x="5129026" y="843934"/>
            <a:ext cx="232763" cy="458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56C1F01-F05E-179D-C23D-C8A6D16D1E27}"/>
              </a:ext>
            </a:extLst>
          </p:cNvPr>
          <p:cNvSpPr/>
          <p:nvPr/>
        </p:nvSpPr>
        <p:spPr>
          <a:xfrm>
            <a:off x="7687612" y="1211655"/>
            <a:ext cx="1392584" cy="646331"/>
          </a:xfrm>
          <a:prstGeom prst="rect">
            <a:avLst/>
          </a:prstGeom>
          <a:noFill/>
        </p:spPr>
        <p:txBody>
          <a:bodyPr wrap="square" lIns="91440" tIns="45720" rIns="91440" bIns="45720">
            <a:spAutoFit/>
          </a:bodyPr>
          <a:lstStyle/>
          <a:p>
            <a:pPr algn="ctr"/>
            <a:r>
              <a:rPr lang="he-IL"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מִלִּים</a:t>
            </a:r>
          </a:p>
        </p:txBody>
      </p:sp>
      <p:sp>
        <p:nvSpPr>
          <p:cNvPr id="16" name="Rectangle 15">
            <a:extLst>
              <a:ext uri="{FF2B5EF4-FFF2-40B4-BE49-F238E27FC236}">
                <a16:creationId xmlns:a16="http://schemas.microsoft.com/office/drawing/2014/main" id="{72960862-0AE9-8359-F44F-FB65767661D7}"/>
              </a:ext>
            </a:extLst>
          </p:cNvPr>
          <p:cNvSpPr/>
          <p:nvPr/>
        </p:nvSpPr>
        <p:spPr>
          <a:xfrm>
            <a:off x="5514106" y="1254006"/>
            <a:ext cx="1925983" cy="646331"/>
          </a:xfrm>
          <a:prstGeom prst="rect">
            <a:avLst/>
          </a:prstGeom>
          <a:noFill/>
        </p:spPr>
        <p:txBody>
          <a:bodyPr wrap="square" lIns="91440" tIns="45720" rIns="91440" bIns="45720">
            <a:spAutoFit/>
          </a:bodyPr>
          <a:lstStyle/>
          <a:p>
            <a:pPr algn="ctr"/>
            <a:r>
              <a:rPr lang="he-IL"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פּוֹתְרוֹת</a:t>
            </a:r>
          </a:p>
        </p:txBody>
      </p:sp>
      <p:sp>
        <p:nvSpPr>
          <p:cNvPr id="19" name="Rectangle 18">
            <a:extLst>
              <a:ext uri="{FF2B5EF4-FFF2-40B4-BE49-F238E27FC236}">
                <a16:creationId xmlns:a16="http://schemas.microsoft.com/office/drawing/2014/main" id="{A55C3095-97A2-A39C-FA29-E80480DAD28F}"/>
              </a:ext>
            </a:extLst>
          </p:cNvPr>
          <p:cNvSpPr/>
          <p:nvPr/>
        </p:nvSpPr>
        <p:spPr>
          <a:xfrm>
            <a:off x="2788203" y="1218305"/>
            <a:ext cx="2762052" cy="646331"/>
          </a:xfrm>
          <a:prstGeom prst="rect">
            <a:avLst/>
          </a:prstGeom>
          <a:noFill/>
        </p:spPr>
        <p:txBody>
          <a:bodyPr wrap="square" lIns="91440" tIns="45720" rIns="91440" bIns="45720">
            <a:spAutoFit/>
          </a:bodyPr>
          <a:lstStyle/>
          <a:p>
            <a:pPr algn="ctr"/>
            <a:r>
              <a:rPr lang="he-IL"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חֹסֶר הֲבָנָה</a:t>
            </a:r>
          </a:p>
        </p:txBody>
      </p:sp>
      <p:sp>
        <p:nvSpPr>
          <p:cNvPr id="21" name="TextBox 20">
            <a:extLst>
              <a:ext uri="{FF2B5EF4-FFF2-40B4-BE49-F238E27FC236}">
                <a16:creationId xmlns:a16="http://schemas.microsoft.com/office/drawing/2014/main" id="{D0AFCEB0-A10E-61AD-6D82-58FACEB44696}"/>
              </a:ext>
            </a:extLst>
          </p:cNvPr>
          <p:cNvSpPr txBox="1"/>
          <p:nvPr/>
        </p:nvSpPr>
        <p:spPr>
          <a:xfrm>
            <a:off x="336229" y="-87281"/>
            <a:ext cx="4362851" cy="1015663"/>
          </a:xfrm>
          <a:prstGeom prst="rect">
            <a:avLst/>
          </a:prstGeom>
          <a:noFill/>
        </p:spPr>
        <p:txBody>
          <a:bodyPr wrap="square" rtlCol="1">
            <a:spAutoFit/>
          </a:bodyPr>
          <a:lstStyle/>
          <a:p>
            <a:r>
              <a:rPr lang="he-IL" sz="6000" b="1" dirty="0">
                <a:solidFill>
                  <a:schemeClr val="accent1">
                    <a:lumMod val="50000"/>
                  </a:schemeClr>
                </a:solidFill>
                <a:latin typeface="Calibri" panose="020F0502020204030204" pitchFamily="34" charset="0"/>
                <a:cs typeface="Calibri" panose="020F0502020204030204" pitchFamily="34" charset="0"/>
              </a:rPr>
              <a:t>מְדַבְּרִים רְגָשׁוֹת</a:t>
            </a:r>
          </a:p>
        </p:txBody>
      </p:sp>
      <p:pic>
        <p:nvPicPr>
          <p:cNvPr id="7" name="תמונה 6">
            <a:extLst>
              <a:ext uri="{FF2B5EF4-FFF2-40B4-BE49-F238E27FC236}">
                <a16:creationId xmlns:a16="http://schemas.microsoft.com/office/drawing/2014/main" id="{F1C58177-C75E-BBDA-5E5B-9B5EFD5F9135}"/>
              </a:ext>
            </a:extLst>
          </p:cNvPr>
          <p:cNvPicPr>
            <a:picLocks noChangeAspect="1"/>
          </p:cNvPicPr>
          <p:nvPr/>
        </p:nvPicPr>
        <p:blipFill>
          <a:blip r:embed="rId3"/>
          <a:stretch>
            <a:fillRect/>
          </a:stretch>
        </p:blipFill>
        <p:spPr>
          <a:xfrm>
            <a:off x="5585669" y="1984121"/>
            <a:ext cx="7872491" cy="4428276"/>
          </a:xfrm>
          <a:prstGeom prst="rect">
            <a:avLst/>
          </a:prstGeom>
        </p:spPr>
      </p:pic>
    </p:spTree>
    <p:extLst>
      <p:ext uri="{BB962C8B-B14F-4D97-AF65-F5344CB8AC3E}">
        <p14:creationId xmlns:p14="http://schemas.microsoft.com/office/powerpoint/2010/main" val="1598501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598E0D-3BE0-2A4F-1E2B-FB1042D16F21}"/>
              </a:ext>
            </a:extLst>
          </p:cNvPr>
          <p:cNvSpPr>
            <a:spLocks noGrp="1"/>
          </p:cNvSpPr>
          <p:nvPr>
            <p:ph type="body" idx="1"/>
          </p:nvPr>
        </p:nvSpPr>
        <p:spPr>
          <a:xfrm>
            <a:off x="8476541" y="1016530"/>
            <a:ext cx="3704788" cy="1526056"/>
          </a:xfrm>
        </p:spPr>
        <p:txBody>
          <a:bodyPr>
            <a:normAutofit fontScale="92500"/>
          </a:bodyPr>
          <a:lstStyle/>
          <a:p>
            <a:pPr marL="114300" indent="0">
              <a:lnSpc>
                <a:spcPct val="160000"/>
              </a:lnSpc>
              <a:buNone/>
            </a:pPr>
            <a:r>
              <a:rPr lang="he-IL" sz="2000" b="1" dirty="0"/>
              <a:t>חֲנִי נֶעֶלְבָה מֵאֶסְתִּי כִּי שִׂחֲקָה בַּהַפְסָקָה עִם רוּתִי תַּלְמִידָה אַחֶרֶת </a:t>
            </a:r>
            <a:r>
              <a:rPr lang="he-IL" sz="2000" b="1" dirty="0" err="1"/>
              <a:t>מֵהַכִּתָּה</a:t>
            </a:r>
            <a:endParaRPr lang="he-IL" sz="2000" b="1" dirty="0"/>
          </a:p>
        </p:txBody>
      </p:sp>
      <p:sp>
        <p:nvSpPr>
          <p:cNvPr id="4" name="Arrow: Down 3">
            <a:extLst>
              <a:ext uri="{FF2B5EF4-FFF2-40B4-BE49-F238E27FC236}">
                <a16:creationId xmlns:a16="http://schemas.microsoft.com/office/drawing/2014/main" id="{212BC1B9-74BA-F78D-67AB-9422541D1268}"/>
              </a:ext>
            </a:extLst>
          </p:cNvPr>
          <p:cNvSpPr/>
          <p:nvPr/>
        </p:nvSpPr>
        <p:spPr>
          <a:xfrm rot="5400000">
            <a:off x="8333446" y="1445216"/>
            <a:ext cx="307530" cy="899997"/>
          </a:xfrm>
          <a:prstGeom prst="downArrow">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TextBox 4">
            <a:extLst>
              <a:ext uri="{FF2B5EF4-FFF2-40B4-BE49-F238E27FC236}">
                <a16:creationId xmlns:a16="http://schemas.microsoft.com/office/drawing/2014/main" id="{AA9CE8B7-B073-E76B-9E6B-37A2EAB9D1CB}"/>
              </a:ext>
            </a:extLst>
          </p:cNvPr>
          <p:cNvSpPr txBox="1"/>
          <p:nvPr/>
        </p:nvSpPr>
        <p:spPr>
          <a:xfrm>
            <a:off x="4916913" y="1599167"/>
            <a:ext cx="3559628" cy="523220"/>
          </a:xfrm>
          <a:prstGeom prst="rect">
            <a:avLst/>
          </a:prstGeom>
          <a:noFill/>
        </p:spPr>
        <p:txBody>
          <a:bodyPr wrap="square" rtlCol="1">
            <a:spAutoFit/>
          </a:bodyPr>
          <a:lstStyle/>
          <a:p>
            <a:pPr algn="ctr"/>
            <a:r>
              <a:rPr lang="he-IL" sz="2800" b="1" dirty="0">
                <a:latin typeface="Calibri" panose="020F0502020204030204" pitchFamily="34" charset="0"/>
                <a:cs typeface="Calibri" panose="020F0502020204030204" pitchFamily="34" charset="0"/>
              </a:rPr>
              <a:t>מָה  חֲנִי עָשְׂתָה?</a:t>
            </a:r>
            <a:endParaRPr lang="he-IL" sz="24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4E63BE6-823B-D523-EA1B-64D708B22AD3}"/>
              </a:ext>
            </a:extLst>
          </p:cNvPr>
          <p:cNvSpPr txBox="1"/>
          <p:nvPr/>
        </p:nvSpPr>
        <p:spPr>
          <a:xfrm>
            <a:off x="1533278" y="1594230"/>
            <a:ext cx="3133053" cy="506292"/>
          </a:xfrm>
          <a:prstGeom prst="rect">
            <a:avLst/>
          </a:prstGeom>
          <a:noFill/>
        </p:spPr>
        <p:txBody>
          <a:bodyPr wrap="square" rtlCol="1">
            <a:spAutoFit/>
          </a:bodyPr>
          <a:lstStyle/>
          <a:p>
            <a:pPr algn="ctr">
              <a:lnSpc>
                <a:spcPct val="150000"/>
              </a:lnSpc>
            </a:pPr>
            <a:r>
              <a:rPr lang="he-IL" sz="2000" b="1" dirty="0">
                <a:latin typeface="Calibri" panose="020F0502020204030204" pitchFamily="34" charset="0"/>
                <a:cs typeface="Calibri" panose="020F0502020204030204" pitchFamily="34" charset="0"/>
              </a:rPr>
              <a:t>חֲנִי נֶעֶלְבָה והִסְתַּגְּרָה</a:t>
            </a:r>
          </a:p>
        </p:txBody>
      </p:sp>
      <p:sp>
        <p:nvSpPr>
          <p:cNvPr id="9" name="TextBox 8">
            <a:extLst>
              <a:ext uri="{FF2B5EF4-FFF2-40B4-BE49-F238E27FC236}">
                <a16:creationId xmlns:a16="http://schemas.microsoft.com/office/drawing/2014/main" id="{E31CE730-4034-960B-DA2D-AB682DB5B36E}"/>
              </a:ext>
            </a:extLst>
          </p:cNvPr>
          <p:cNvSpPr txBox="1"/>
          <p:nvPr/>
        </p:nvSpPr>
        <p:spPr>
          <a:xfrm>
            <a:off x="3422907" y="2542586"/>
            <a:ext cx="5768490" cy="1318181"/>
          </a:xfrm>
          <a:prstGeom prst="rect">
            <a:avLst/>
          </a:prstGeom>
          <a:solidFill>
            <a:schemeClr val="accent4">
              <a:lumMod val="40000"/>
              <a:lumOff val="60000"/>
            </a:schemeClr>
          </a:solidFill>
        </p:spPr>
        <p:txBody>
          <a:bodyPr wrap="square" rtlCol="1">
            <a:spAutoFit/>
          </a:bodyPr>
          <a:lstStyle/>
          <a:p>
            <a:pPr algn="ctr">
              <a:lnSpc>
                <a:spcPct val="150000"/>
              </a:lnSpc>
            </a:pPr>
            <a:r>
              <a:rPr lang="he-IL" sz="2800" b="1" dirty="0">
                <a:latin typeface="Calibri" panose="020F0502020204030204" pitchFamily="34" charset="0"/>
                <a:cs typeface="Calibri" panose="020F0502020204030204" pitchFamily="34" charset="0"/>
              </a:rPr>
              <a:t>הַאִם לְדַעְתְּכֶן זֶה יַעֲזֹר לָהֶם לְהַשְׁלִים? הַאִם זֶה </a:t>
            </a:r>
            <a:r>
              <a:rPr lang="he-IL" sz="2800" b="1" dirty="0" err="1">
                <a:latin typeface="Calibri" panose="020F0502020204030204" pitchFamily="34" charset="0"/>
                <a:cs typeface="Calibri" panose="020F0502020204030204" pitchFamily="34" charset="0"/>
              </a:rPr>
              <a:t>יַעֲזֹר</a:t>
            </a:r>
            <a:r>
              <a:rPr lang="he-IL" sz="2800" b="1" dirty="0">
                <a:latin typeface="Calibri" panose="020F0502020204030204" pitchFamily="34" charset="0"/>
                <a:cs typeface="Calibri" panose="020F0502020204030204" pitchFamily="34" charset="0"/>
              </a:rPr>
              <a:t> לְחַנִּי לְהַרְגִּישׁ טוֹב יוֹתֵר?</a:t>
            </a:r>
          </a:p>
        </p:txBody>
      </p:sp>
      <p:sp>
        <p:nvSpPr>
          <p:cNvPr id="11" name="Oval 10">
            <a:extLst>
              <a:ext uri="{FF2B5EF4-FFF2-40B4-BE49-F238E27FC236}">
                <a16:creationId xmlns:a16="http://schemas.microsoft.com/office/drawing/2014/main" id="{777D9B84-B4C4-DDE6-45A7-AEE7C43B278E}"/>
              </a:ext>
            </a:extLst>
          </p:cNvPr>
          <p:cNvSpPr/>
          <p:nvPr/>
        </p:nvSpPr>
        <p:spPr>
          <a:xfrm>
            <a:off x="10448488" y="3494607"/>
            <a:ext cx="1295262" cy="125912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b="1" dirty="0">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5C8BA556-97B3-3B21-3E1F-71DD58B7519A}"/>
              </a:ext>
            </a:extLst>
          </p:cNvPr>
          <p:cNvSpPr/>
          <p:nvPr/>
        </p:nvSpPr>
        <p:spPr>
          <a:xfrm>
            <a:off x="863642" y="3369358"/>
            <a:ext cx="1361580" cy="13193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Arrow: Down 12">
            <a:extLst>
              <a:ext uri="{FF2B5EF4-FFF2-40B4-BE49-F238E27FC236}">
                <a16:creationId xmlns:a16="http://schemas.microsoft.com/office/drawing/2014/main" id="{815C34B3-9773-AA35-DDD1-3903828B8697}"/>
              </a:ext>
            </a:extLst>
          </p:cNvPr>
          <p:cNvSpPr/>
          <p:nvPr/>
        </p:nvSpPr>
        <p:spPr>
          <a:xfrm>
            <a:off x="9909555" y="4847686"/>
            <a:ext cx="255566" cy="474317"/>
          </a:xfrm>
          <a:prstGeom prst="downArrow">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4" name="TextBox 13">
            <a:extLst>
              <a:ext uri="{FF2B5EF4-FFF2-40B4-BE49-F238E27FC236}">
                <a16:creationId xmlns:a16="http://schemas.microsoft.com/office/drawing/2014/main" id="{95F604C7-03A0-D4B1-3749-5D111FC89453}"/>
              </a:ext>
            </a:extLst>
          </p:cNvPr>
          <p:cNvSpPr txBox="1"/>
          <p:nvPr/>
        </p:nvSpPr>
        <p:spPr>
          <a:xfrm>
            <a:off x="9141516" y="5535041"/>
            <a:ext cx="1463776" cy="967957"/>
          </a:xfrm>
          <a:prstGeom prst="rect">
            <a:avLst/>
          </a:prstGeom>
          <a:noFill/>
        </p:spPr>
        <p:txBody>
          <a:bodyPr wrap="square" rtlCol="1">
            <a:spAutoFit/>
          </a:bodyPr>
          <a:lstStyle/>
          <a:p>
            <a:pPr algn="ctr">
              <a:lnSpc>
                <a:spcPct val="150000"/>
              </a:lnSpc>
            </a:pPr>
            <a:r>
              <a:rPr lang="he-IL" sz="2000" b="1" dirty="0">
                <a:latin typeface="Calibri" panose="020F0502020204030204" pitchFamily="34" charset="0"/>
                <a:cs typeface="Calibri" panose="020F0502020204030204" pitchFamily="34" charset="0"/>
              </a:rPr>
              <a:t>אָז מָה עָלֶיהָ לַעֲשׂוֹת?</a:t>
            </a:r>
          </a:p>
        </p:txBody>
      </p:sp>
      <p:sp>
        <p:nvSpPr>
          <p:cNvPr id="15" name="Arrow: Down 14">
            <a:extLst>
              <a:ext uri="{FF2B5EF4-FFF2-40B4-BE49-F238E27FC236}">
                <a16:creationId xmlns:a16="http://schemas.microsoft.com/office/drawing/2014/main" id="{ADE3BA2C-C9BC-CC01-8ABA-DF888CE256E2}"/>
              </a:ext>
            </a:extLst>
          </p:cNvPr>
          <p:cNvSpPr/>
          <p:nvPr/>
        </p:nvSpPr>
        <p:spPr>
          <a:xfrm rot="5400000">
            <a:off x="4977686" y="5817211"/>
            <a:ext cx="285451" cy="752758"/>
          </a:xfrm>
          <a:prstGeom prst="downArrow">
            <a:avLst>
              <a:gd name="adj1" fmla="val 35436"/>
              <a:gd name="adj2" fmla="val 50000"/>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6" name="TextBox 15">
            <a:extLst>
              <a:ext uri="{FF2B5EF4-FFF2-40B4-BE49-F238E27FC236}">
                <a16:creationId xmlns:a16="http://schemas.microsoft.com/office/drawing/2014/main" id="{334B28BB-C771-332D-6814-8C5733A7C13A}"/>
              </a:ext>
            </a:extLst>
          </p:cNvPr>
          <p:cNvSpPr txBox="1"/>
          <p:nvPr/>
        </p:nvSpPr>
        <p:spPr>
          <a:xfrm>
            <a:off x="-129093" y="4697615"/>
            <a:ext cx="3982635" cy="2126864"/>
          </a:xfrm>
          <a:prstGeom prst="rect">
            <a:avLst/>
          </a:prstGeom>
          <a:noFill/>
        </p:spPr>
        <p:txBody>
          <a:bodyPr wrap="square" rtlCol="1">
            <a:spAutoFit/>
          </a:bodyPr>
          <a:lstStyle/>
          <a:p>
            <a:pPr algn="r">
              <a:lnSpc>
                <a:spcPct val="150000"/>
              </a:lnSpc>
            </a:pPr>
            <a:r>
              <a:rPr lang="he-IL" sz="1800" b="1" i="1" dirty="0">
                <a:latin typeface="Calibri" panose="020F0502020204030204" pitchFamily="34" charset="0"/>
                <a:cs typeface="Calibri" panose="020F0502020204030204" pitchFamily="34" charset="0"/>
              </a:rPr>
              <a:t>"נֶעֱלַבְתִּי מִמֵּךְ כִּי חָשַׁבְתִּי שֶׁאַתְּ כְּבָר לֹא רוֹצָה לְשַׂחֵק אִתִּי</a:t>
            </a:r>
          </a:p>
          <a:p>
            <a:pPr algn="r">
              <a:lnSpc>
                <a:spcPct val="150000"/>
              </a:lnSpc>
            </a:pPr>
            <a:r>
              <a:rPr lang="he-IL" sz="1800" b="1" i="1" dirty="0">
                <a:latin typeface="Calibri" panose="020F0502020204030204" pitchFamily="34" charset="0"/>
                <a:cs typeface="Calibri" panose="020F0502020204030204" pitchFamily="34" charset="0"/>
              </a:rPr>
              <a:t>אֲנִי חוֹשֶׁשֶׁת שֶׁאֶשָּׁאֵר לְבַד וְלֹא יִהְיֶה לִי עִם מִי לִהְיוֹת</a:t>
            </a:r>
          </a:p>
          <a:p>
            <a:pPr algn="r">
              <a:lnSpc>
                <a:spcPct val="150000"/>
              </a:lnSpc>
            </a:pPr>
            <a:r>
              <a:rPr lang="he-IL" sz="1800" b="1" i="1" dirty="0">
                <a:latin typeface="Calibri" panose="020F0502020204030204" pitchFamily="34" charset="0"/>
                <a:cs typeface="Calibri" panose="020F0502020204030204" pitchFamily="34" charset="0"/>
              </a:rPr>
              <a:t>אֲנִי כּוֹעֶסֶת כִּי אֲנִי מַרְגִּישָׁה שֶׁלֹּא הִתְחַשַּׁבְתָּ בִּי"</a:t>
            </a:r>
          </a:p>
        </p:txBody>
      </p:sp>
      <p:sp>
        <p:nvSpPr>
          <p:cNvPr id="17" name="Rectangle 16">
            <a:extLst>
              <a:ext uri="{FF2B5EF4-FFF2-40B4-BE49-F238E27FC236}">
                <a16:creationId xmlns:a16="http://schemas.microsoft.com/office/drawing/2014/main" id="{C47BA535-832F-E808-4DD2-A936088A563E}"/>
              </a:ext>
            </a:extLst>
          </p:cNvPr>
          <p:cNvSpPr/>
          <p:nvPr/>
        </p:nvSpPr>
        <p:spPr>
          <a:xfrm>
            <a:off x="8964086" y="75791"/>
            <a:ext cx="2834430" cy="923330"/>
          </a:xfrm>
          <a:prstGeom prst="rect">
            <a:avLst/>
          </a:prstGeom>
          <a:noFill/>
        </p:spPr>
        <p:txBody>
          <a:bodyPr wrap="none" lIns="91440" tIns="45720" rIns="91440" bIns="45720">
            <a:spAutoFit/>
          </a:bodyPr>
          <a:lstStyle/>
          <a:p>
            <a:pPr algn="ctr"/>
            <a:r>
              <a:rPr lang="he-IL" sz="5400" b="1" cap="none" spc="0" dirty="0">
                <a:ln w="12700">
                  <a:solidFill>
                    <a:schemeClr val="accent1"/>
                  </a:solidFill>
                  <a:prstDash val="solid"/>
                </a:ln>
                <a:solidFill>
                  <a:schemeClr val="tx2">
                    <a:lumMod val="10000"/>
                  </a:schemeClr>
                </a:solidFill>
                <a:effectLst>
                  <a:outerShdw dist="38100" dir="2640000" algn="bl" rotWithShape="0">
                    <a:schemeClr val="accent1"/>
                  </a:outerShdw>
                </a:effectLst>
              </a:rPr>
              <a:t>לְדֻגְמָא....</a:t>
            </a:r>
          </a:p>
        </p:txBody>
      </p:sp>
      <p:sp>
        <p:nvSpPr>
          <p:cNvPr id="21" name="Rectangle 20">
            <a:extLst>
              <a:ext uri="{FF2B5EF4-FFF2-40B4-BE49-F238E27FC236}">
                <a16:creationId xmlns:a16="http://schemas.microsoft.com/office/drawing/2014/main" id="{11CDF354-6EB1-8A1E-62F4-12923B1E99F3}"/>
              </a:ext>
            </a:extLst>
          </p:cNvPr>
          <p:cNvSpPr/>
          <p:nvPr/>
        </p:nvSpPr>
        <p:spPr>
          <a:xfrm>
            <a:off x="10410450" y="3674362"/>
            <a:ext cx="1388066" cy="923330"/>
          </a:xfrm>
          <a:prstGeom prst="rect">
            <a:avLst/>
          </a:prstGeom>
          <a:noFill/>
        </p:spPr>
        <p:txBody>
          <a:bodyPr wrap="square" lIns="91440" tIns="45720" rIns="91440" bIns="45720">
            <a:spAutoFit/>
          </a:bodyPr>
          <a:lstStyle/>
          <a:p>
            <a:pPr algn="ctr"/>
            <a:r>
              <a:rPr lang="he-I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rPr>
              <a:t>לֹא!</a:t>
            </a:r>
            <a:endParaRPr lang="he-I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2" name="Rectangle 21">
            <a:extLst>
              <a:ext uri="{FF2B5EF4-FFF2-40B4-BE49-F238E27FC236}">
                <a16:creationId xmlns:a16="http://schemas.microsoft.com/office/drawing/2014/main" id="{C2FA036C-DDB5-C8FC-2461-94CC5BB3C7A7}"/>
              </a:ext>
            </a:extLst>
          </p:cNvPr>
          <p:cNvSpPr/>
          <p:nvPr/>
        </p:nvSpPr>
        <p:spPr>
          <a:xfrm>
            <a:off x="850399" y="3632746"/>
            <a:ext cx="1388066" cy="923330"/>
          </a:xfrm>
          <a:prstGeom prst="rect">
            <a:avLst/>
          </a:prstGeom>
          <a:noFill/>
        </p:spPr>
        <p:txBody>
          <a:bodyPr wrap="square" lIns="91440" tIns="45720" rIns="91440" bIns="45720">
            <a:spAutoFit/>
          </a:bodyPr>
          <a:lstStyle/>
          <a:p>
            <a:pPr algn="ctr"/>
            <a:r>
              <a:rPr lang="he-IL"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rPr>
              <a:t>כן!</a:t>
            </a:r>
            <a:endParaRPr lang="he-IL"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3084" name="Picture 12" descr="Brass, Gradient, Key">
            <a:extLst>
              <a:ext uri="{FF2B5EF4-FFF2-40B4-BE49-F238E27FC236}">
                <a16:creationId xmlns:a16="http://schemas.microsoft.com/office/drawing/2014/main" id="{58DB6822-DB6B-A3D6-8426-95A55B92E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979140" y="5721952"/>
            <a:ext cx="1594439" cy="7972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1ABB941-6081-5982-3C9E-7D5820127698}"/>
              </a:ext>
            </a:extLst>
          </p:cNvPr>
          <p:cNvSpPr txBox="1"/>
          <p:nvPr/>
        </p:nvSpPr>
        <p:spPr>
          <a:xfrm>
            <a:off x="4988076" y="5027467"/>
            <a:ext cx="3263389" cy="589072"/>
          </a:xfrm>
          <a:prstGeom prst="rect">
            <a:avLst/>
          </a:prstGeom>
          <a:noFill/>
        </p:spPr>
        <p:txBody>
          <a:bodyPr wrap="square" rtlCol="1">
            <a:spAutoFit/>
          </a:bodyPr>
          <a:lstStyle/>
          <a:p>
            <a:pPr algn="ctr">
              <a:lnSpc>
                <a:spcPct val="150000"/>
              </a:lnSpc>
            </a:pPr>
            <a:r>
              <a:rPr lang="he-IL" sz="2400" b="1" dirty="0">
                <a:latin typeface="Calibri" panose="020F0502020204030204" pitchFamily="34" charset="0"/>
                <a:cs typeface="Calibri" panose="020F0502020204030204" pitchFamily="34" charset="0"/>
              </a:rPr>
              <a:t>לְהִשְׁתַּמֵּשׁ בְּמַפְתֵּחַ הַדִּבּוּר!</a:t>
            </a:r>
          </a:p>
        </p:txBody>
      </p:sp>
      <p:pic>
        <p:nvPicPr>
          <p:cNvPr id="24" name="Picture 12" descr="Brass, Gradient, Key">
            <a:extLst>
              <a:ext uri="{FF2B5EF4-FFF2-40B4-BE49-F238E27FC236}">
                <a16:creationId xmlns:a16="http://schemas.microsoft.com/office/drawing/2014/main" id="{9B1C2B20-1393-8D46-8BDF-37578D482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5990" y="4863129"/>
            <a:ext cx="570902" cy="2854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Brass, Gradient, Key">
            <a:extLst>
              <a:ext uri="{FF2B5EF4-FFF2-40B4-BE49-F238E27FC236}">
                <a16:creationId xmlns:a16="http://schemas.microsoft.com/office/drawing/2014/main" id="{B1E60254-C14B-86D7-13FD-255C935C3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5990" y="6511254"/>
            <a:ext cx="570902" cy="2854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Brass, Gradient, Key">
            <a:extLst>
              <a:ext uri="{FF2B5EF4-FFF2-40B4-BE49-F238E27FC236}">
                <a16:creationId xmlns:a16="http://schemas.microsoft.com/office/drawing/2014/main" id="{BF1827E0-99D0-C893-9A55-3E693E336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334" y="5685865"/>
            <a:ext cx="570902" cy="285451"/>
          </a:xfrm>
          <a:prstGeom prst="rect">
            <a:avLst/>
          </a:prstGeom>
          <a:noFill/>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id="{3335D964-4F73-540D-7E05-F0A798E75FD7}"/>
              </a:ext>
            </a:extLst>
          </p:cNvPr>
          <p:cNvSpPr/>
          <p:nvPr/>
        </p:nvSpPr>
        <p:spPr>
          <a:xfrm rot="18358618">
            <a:off x="9679332" y="3582238"/>
            <a:ext cx="255566" cy="474317"/>
          </a:xfrm>
          <a:prstGeom prst="downArrow">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8" name="Arrow: Down 17">
            <a:extLst>
              <a:ext uri="{FF2B5EF4-FFF2-40B4-BE49-F238E27FC236}">
                <a16:creationId xmlns:a16="http://schemas.microsoft.com/office/drawing/2014/main" id="{EB3BC792-9B60-6691-43D5-DD5935AA1A60}"/>
              </a:ext>
            </a:extLst>
          </p:cNvPr>
          <p:cNvSpPr/>
          <p:nvPr/>
        </p:nvSpPr>
        <p:spPr>
          <a:xfrm rot="3856196">
            <a:off x="2702903" y="3635610"/>
            <a:ext cx="255566" cy="474317"/>
          </a:xfrm>
          <a:prstGeom prst="downArrow">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9" name="Arrow: Down 18">
            <a:extLst>
              <a:ext uri="{FF2B5EF4-FFF2-40B4-BE49-F238E27FC236}">
                <a16:creationId xmlns:a16="http://schemas.microsoft.com/office/drawing/2014/main" id="{FED72C0D-4522-9762-9027-A7BF4386600D}"/>
              </a:ext>
            </a:extLst>
          </p:cNvPr>
          <p:cNvSpPr/>
          <p:nvPr/>
        </p:nvSpPr>
        <p:spPr>
          <a:xfrm rot="5400000">
            <a:off x="4773818" y="1496758"/>
            <a:ext cx="307530" cy="899997"/>
          </a:xfrm>
          <a:prstGeom prst="downArrow">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7" name="Arrow: Down 26">
            <a:extLst>
              <a:ext uri="{FF2B5EF4-FFF2-40B4-BE49-F238E27FC236}">
                <a16:creationId xmlns:a16="http://schemas.microsoft.com/office/drawing/2014/main" id="{EABE9791-07D2-17FA-29B3-BA46DBD884C1}"/>
              </a:ext>
            </a:extLst>
          </p:cNvPr>
          <p:cNvSpPr/>
          <p:nvPr/>
        </p:nvSpPr>
        <p:spPr>
          <a:xfrm rot="5400000">
            <a:off x="8485117" y="5794291"/>
            <a:ext cx="285451" cy="752758"/>
          </a:xfrm>
          <a:prstGeom prst="downArrow">
            <a:avLst>
              <a:gd name="adj1" fmla="val 35436"/>
              <a:gd name="adj2" fmla="val 50000"/>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8" name="תמונה 7">
            <a:extLst>
              <a:ext uri="{FF2B5EF4-FFF2-40B4-BE49-F238E27FC236}">
                <a16:creationId xmlns:a16="http://schemas.microsoft.com/office/drawing/2014/main" id="{10E3C06D-80C1-026B-1CD6-5FB30FB5DB0F}"/>
              </a:ext>
            </a:extLst>
          </p:cNvPr>
          <p:cNvPicPr>
            <a:picLocks noChangeAspect="1"/>
          </p:cNvPicPr>
          <p:nvPr/>
        </p:nvPicPr>
        <p:blipFill>
          <a:blip r:embed="rId4"/>
          <a:stretch>
            <a:fillRect/>
          </a:stretch>
        </p:blipFill>
        <p:spPr>
          <a:xfrm>
            <a:off x="325252" y="747503"/>
            <a:ext cx="1795083" cy="1795083"/>
          </a:xfrm>
          <a:prstGeom prst="rect">
            <a:avLst/>
          </a:prstGeom>
        </p:spPr>
      </p:pic>
    </p:spTree>
    <p:extLst>
      <p:ext uri="{BB962C8B-B14F-4D97-AF65-F5344CB8AC3E}">
        <p14:creationId xmlns:p14="http://schemas.microsoft.com/office/powerpoint/2010/main" val="22600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90"/>
                                          </p:val>
                                        </p:tav>
                                        <p:tav tm="100000">
                                          <p:val>
                                            <p:fltVal val="0"/>
                                          </p:val>
                                        </p:tav>
                                      </p:tavLst>
                                    </p:anim>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ppt_w</p:attrName>
                                        </p:attrNameLst>
                                      </p:cBhvr>
                                      <p:tavLst>
                                        <p:tav tm="0">
                                          <p:val>
                                            <p:fltVal val="0"/>
                                          </p:val>
                                        </p:tav>
                                        <p:tav tm="100000">
                                          <p:val>
                                            <p:strVal val="#ppt_w"/>
                                          </p:val>
                                        </p:tav>
                                      </p:tavLst>
                                    </p:anim>
                                    <p:anim calcmode="lin" valueType="num">
                                      <p:cBhvr>
                                        <p:cTn id="56" dur="1000" fill="hold"/>
                                        <p:tgtEl>
                                          <p:spTgt spid="16"/>
                                        </p:tgtEl>
                                        <p:attrNameLst>
                                          <p:attrName>ppt_h</p:attrName>
                                        </p:attrNameLst>
                                      </p:cBhvr>
                                      <p:tavLst>
                                        <p:tav tm="0">
                                          <p:val>
                                            <p:fltVal val="0"/>
                                          </p:val>
                                        </p:tav>
                                        <p:tav tm="100000">
                                          <p:val>
                                            <p:strVal val="#ppt_h"/>
                                          </p:val>
                                        </p:tav>
                                      </p:tavLst>
                                    </p:anim>
                                    <p:anim calcmode="lin" valueType="num">
                                      <p:cBhvr>
                                        <p:cTn id="57" dur="1000" fill="hold"/>
                                        <p:tgtEl>
                                          <p:spTgt spid="16"/>
                                        </p:tgtEl>
                                        <p:attrNameLst>
                                          <p:attrName>style.rotation</p:attrName>
                                        </p:attrNameLst>
                                      </p:cBhvr>
                                      <p:tavLst>
                                        <p:tav tm="0">
                                          <p:val>
                                            <p:fltVal val="90"/>
                                          </p:val>
                                        </p:tav>
                                        <p:tav tm="100000">
                                          <p:val>
                                            <p:fltVal val="0"/>
                                          </p:val>
                                        </p:tav>
                                      </p:tavLst>
                                    </p:anim>
                                    <p:animEffect transition="in" filter="fade">
                                      <p:cBhvr>
                                        <p:cTn id="5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9" grpId="0" animBg="1"/>
      <p:bldP spid="14" grpId="0"/>
      <p:bldP spid="16"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8EFD6D-D1E4-B3DC-0269-3379B0D63290}"/>
              </a:ext>
            </a:extLst>
          </p:cNvPr>
          <p:cNvSpPr/>
          <p:nvPr/>
        </p:nvSpPr>
        <p:spPr>
          <a:xfrm rot="10800000">
            <a:off x="1" y="0"/>
            <a:ext cx="12191999" cy="1280159"/>
          </a:xfrm>
          <a:prstGeom prst="rect">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D1497805-18A0-F246-61F2-B214A921CE71}"/>
              </a:ext>
            </a:extLst>
          </p:cNvPr>
          <p:cNvSpPr/>
          <p:nvPr/>
        </p:nvSpPr>
        <p:spPr>
          <a:xfrm>
            <a:off x="3591949" y="849593"/>
            <a:ext cx="5008102" cy="1446550"/>
          </a:xfrm>
          <a:prstGeom prst="rect">
            <a:avLst/>
          </a:prstGeom>
          <a:noFill/>
        </p:spPr>
        <p:txBody>
          <a:bodyPr wrap="none" lIns="91440" tIns="45720" rIns="91440" bIns="45720">
            <a:spAutoFit/>
          </a:bodyPr>
          <a:lstStyle/>
          <a:p>
            <a:pPr algn="ctr"/>
            <a:r>
              <a:rPr lang="he-IL"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rPr>
              <a:t>שננסה גם?</a:t>
            </a:r>
          </a:p>
        </p:txBody>
      </p:sp>
      <p:pic>
        <p:nvPicPr>
          <p:cNvPr id="7" name="Picture 12" descr="Brass, Gradient, Key">
            <a:extLst>
              <a:ext uri="{FF2B5EF4-FFF2-40B4-BE49-F238E27FC236}">
                <a16:creationId xmlns:a16="http://schemas.microsoft.com/office/drawing/2014/main" id="{93C18ABF-9F63-FB3B-D3CA-1B5AC070B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9237745" y="605160"/>
            <a:ext cx="2520831" cy="12604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Brass, Gradient, Key">
            <a:extLst>
              <a:ext uri="{FF2B5EF4-FFF2-40B4-BE49-F238E27FC236}">
                <a16:creationId xmlns:a16="http://schemas.microsoft.com/office/drawing/2014/main" id="{BC6C2D8C-9356-1ACE-7520-D1FE013D9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22409" y="698227"/>
            <a:ext cx="2520831" cy="1260416"/>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a:extLst>
              <a:ext uri="{FF2B5EF4-FFF2-40B4-BE49-F238E27FC236}">
                <a16:creationId xmlns:a16="http://schemas.microsoft.com/office/drawing/2014/main" id="{13A4C27F-C022-0950-99FB-95F429F4C4FA}"/>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7846" t="18594" r="10914"/>
          <a:stretch/>
        </p:blipFill>
        <p:spPr>
          <a:xfrm flipH="1">
            <a:off x="3905196" y="3469184"/>
            <a:ext cx="2190804" cy="3457668"/>
          </a:xfrm>
          <a:prstGeom prst="rect">
            <a:avLst/>
          </a:prstGeom>
        </p:spPr>
      </p:pic>
      <p:pic>
        <p:nvPicPr>
          <p:cNvPr id="3" name="תמונה 2">
            <a:extLst>
              <a:ext uri="{FF2B5EF4-FFF2-40B4-BE49-F238E27FC236}">
                <a16:creationId xmlns:a16="http://schemas.microsoft.com/office/drawing/2014/main" id="{AC3759D0-A24A-8078-3474-D2E00E7B0779}"/>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270" t="16318" r="11248"/>
          <a:stretch/>
        </p:blipFill>
        <p:spPr>
          <a:xfrm>
            <a:off x="6026510" y="3429000"/>
            <a:ext cx="2190804" cy="3497852"/>
          </a:xfrm>
          <a:prstGeom prst="rect">
            <a:avLst/>
          </a:prstGeom>
        </p:spPr>
      </p:pic>
      <p:pic>
        <p:nvPicPr>
          <p:cNvPr id="14" name="תמונה 13">
            <a:extLst>
              <a:ext uri="{FF2B5EF4-FFF2-40B4-BE49-F238E27FC236}">
                <a16:creationId xmlns:a16="http://schemas.microsoft.com/office/drawing/2014/main" id="{E6D5E062-AB58-AD14-2DDC-8D9289C7F6B5}"/>
              </a:ext>
            </a:extLst>
          </p:cNvPr>
          <p:cNvPicPr>
            <a:picLocks noChangeAspect="1"/>
          </p:cNvPicPr>
          <p:nvPr/>
        </p:nvPicPr>
        <p:blipFill>
          <a:blip r:embed="rId6"/>
          <a:stretch>
            <a:fillRect/>
          </a:stretch>
        </p:blipFill>
        <p:spPr>
          <a:xfrm>
            <a:off x="3224750" y="1865576"/>
            <a:ext cx="5233639" cy="2943922"/>
          </a:xfrm>
          <a:prstGeom prst="rect">
            <a:avLst/>
          </a:prstGeom>
        </p:spPr>
      </p:pic>
    </p:spTree>
    <p:extLst>
      <p:ext uri="{BB962C8B-B14F-4D97-AF65-F5344CB8AC3E}">
        <p14:creationId xmlns:p14="http://schemas.microsoft.com/office/powerpoint/2010/main" val="1978884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B4130B-1A10-728C-7BBA-07352D2B14DB}"/>
              </a:ext>
            </a:extLst>
          </p:cNvPr>
          <p:cNvSpPr/>
          <p:nvPr/>
        </p:nvSpPr>
        <p:spPr>
          <a:xfrm rot="5400000">
            <a:off x="-856651" y="625361"/>
            <a:ext cx="7089289" cy="5375986"/>
          </a:xfrm>
          <a:prstGeom prst="rect">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pic>
        <p:nvPicPr>
          <p:cNvPr id="4" name="Picture 12" descr="Brass, Gradient, Key">
            <a:extLst>
              <a:ext uri="{FF2B5EF4-FFF2-40B4-BE49-F238E27FC236}">
                <a16:creationId xmlns:a16="http://schemas.microsoft.com/office/drawing/2014/main" id="{86B735CF-0422-1453-38D2-46066A95A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049307" y="725133"/>
            <a:ext cx="4931560" cy="24657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28E743-3E73-F4DE-FEEB-2A0DDE271162}"/>
              </a:ext>
            </a:extLst>
          </p:cNvPr>
          <p:cNvSpPr txBox="1"/>
          <p:nvPr/>
        </p:nvSpPr>
        <p:spPr>
          <a:xfrm>
            <a:off x="6949440" y="2409713"/>
            <a:ext cx="4658061" cy="3913059"/>
          </a:xfrm>
          <a:prstGeom prst="rect">
            <a:avLst/>
          </a:prstGeom>
          <a:noFill/>
        </p:spPr>
        <p:txBody>
          <a:bodyPr wrap="square" rtlCol="1">
            <a:spAutoFit/>
          </a:bodyPr>
          <a:lstStyle/>
          <a:p>
            <a:pPr algn="r">
              <a:lnSpc>
                <a:spcPct val="150000"/>
              </a:lnSpc>
            </a:pPr>
            <a:r>
              <a:rPr lang="he-IL" sz="2400" dirty="0">
                <a:latin typeface="Calibri" panose="020F0502020204030204" pitchFamily="34" charset="0"/>
                <a:cs typeface="Calibri" panose="020F0502020204030204" pitchFamily="34" charset="0"/>
              </a:rPr>
              <a:t>רָחֵל </a:t>
            </a:r>
            <a:r>
              <a:rPr lang="he-IL" sz="2400" dirty="0" err="1">
                <a:latin typeface="Calibri" panose="020F0502020204030204" pitchFamily="34" charset="0"/>
                <a:cs typeface="Calibri" panose="020F0502020204030204" pitchFamily="34" charset="0"/>
              </a:rPr>
              <a:t>ורבקי</a:t>
            </a:r>
            <a:r>
              <a:rPr lang="he-IL" sz="2400" dirty="0">
                <a:latin typeface="Calibri" panose="020F0502020204030204" pitchFamily="34" charset="0"/>
                <a:cs typeface="Calibri" panose="020F0502020204030204" pitchFamily="34" charset="0"/>
              </a:rPr>
              <a:t> חֲבֵרוֹת טוֹבוֹת. אֶתְמוֹל הִגִּיעָה רָחֵל לְבַקֵּר אֶת </a:t>
            </a:r>
            <a:r>
              <a:rPr lang="he-IL" sz="2400" dirty="0" err="1">
                <a:latin typeface="Calibri" panose="020F0502020204030204" pitchFamily="34" charset="0"/>
                <a:cs typeface="Calibri" panose="020F0502020204030204" pitchFamily="34" charset="0"/>
              </a:rPr>
              <a:t>רבקי</a:t>
            </a:r>
            <a:r>
              <a:rPr lang="he-IL" sz="2400" dirty="0">
                <a:latin typeface="Calibri" panose="020F0502020204030204" pitchFamily="34" charset="0"/>
                <a:cs typeface="Calibri" panose="020F0502020204030204" pitchFamily="34" charset="0"/>
              </a:rPr>
              <a:t> וְהֵן שִׂחֲקוּ בְּמַחְבּוֹאִים. רָחֵל הִתְחַבְּאָה מַמָּשׁ מֵאֲחוֹרֵי </a:t>
            </a:r>
            <a:r>
              <a:rPr lang="he-IL" sz="2400" dirty="0" err="1">
                <a:latin typeface="Calibri" panose="020F0502020204030204" pitchFamily="34" charset="0"/>
                <a:cs typeface="Calibri" panose="020F0502020204030204" pitchFamily="34" charset="0"/>
              </a:rPr>
              <a:t>רבקי</a:t>
            </a:r>
            <a:r>
              <a:rPr lang="he-IL" sz="2400" dirty="0">
                <a:latin typeface="Calibri" panose="020F0502020204030204" pitchFamily="34" charset="0"/>
                <a:cs typeface="Calibri" panose="020F0502020204030204" pitchFamily="34" charset="0"/>
              </a:rPr>
              <a:t>, וּבְרֶגַע שֶׁהִיא סִיְּמָה לִסְפֹּר צָעֲקָה מִיָּד: "אֶחָד, שְׁתַּיִם שָׁלוֹשׁ!!" מִבְּלִי לָתֵת </a:t>
            </a:r>
            <a:r>
              <a:rPr lang="he-IL" sz="2400" dirty="0" err="1">
                <a:latin typeface="Calibri" panose="020F0502020204030204" pitchFamily="34" charset="0"/>
                <a:cs typeface="Calibri" panose="020F0502020204030204" pitchFamily="34" charset="0"/>
              </a:rPr>
              <a:t>לרבקי</a:t>
            </a:r>
            <a:r>
              <a:rPr lang="he-IL" sz="2400" dirty="0">
                <a:latin typeface="Calibri" panose="020F0502020204030204" pitchFamily="34" charset="0"/>
                <a:cs typeface="Calibri" panose="020F0502020204030204" pitchFamily="34" charset="0"/>
              </a:rPr>
              <a:t> הִזְדַּמְּנוּת לְחַפֵּשׂ אוֹתָהּ. </a:t>
            </a:r>
            <a:r>
              <a:rPr lang="he-IL" sz="2400" dirty="0" err="1">
                <a:latin typeface="Calibri" panose="020F0502020204030204" pitchFamily="34" charset="0"/>
                <a:cs typeface="Calibri" panose="020F0502020204030204" pitchFamily="34" charset="0"/>
              </a:rPr>
              <a:t>רבקי</a:t>
            </a:r>
            <a:r>
              <a:rPr lang="he-IL" sz="2400" dirty="0">
                <a:latin typeface="Calibri" panose="020F0502020204030204" pitchFamily="34" charset="0"/>
                <a:cs typeface="Calibri" panose="020F0502020204030204" pitchFamily="34" charset="0"/>
              </a:rPr>
              <a:t> חָשְׁבָה שֶׁזֶּה לֹא הוֹגֵן וְהֵחֵלָּה לִכְעֹס.</a:t>
            </a:r>
          </a:p>
        </p:txBody>
      </p:sp>
    </p:spTree>
    <p:extLst>
      <p:ext uri="{BB962C8B-B14F-4D97-AF65-F5344CB8AC3E}">
        <p14:creationId xmlns:p14="http://schemas.microsoft.com/office/powerpoint/2010/main" val="3607237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C1A015-353C-ECEF-DE5C-3B3CA4E48DEA}"/>
              </a:ext>
            </a:extLst>
          </p:cNvPr>
          <p:cNvSpPr/>
          <p:nvPr/>
        </p:nvSpPr>
        <p:spPr>
          <a:xfrm rot="5400000">
            <a:off x="5959364" y="856652"/>
            <a:ext cx="7089289" cy="5375986"/>
          </a:xfrm>
          <a:prstGeom prst="rect">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pic>
        <p:nvPicPr>
          <p:cNvPr id="4" name="Picture 12" descr="Brass, Gradient, Key">
            <a:extLst>
              <a:ext uri="{FF2B5EF4-FFF2-40B4-BE49-F238E27FC236}">
                <a16:creationId xmlns:a16="http://schemas.microsoft.com/office/drawing/2014/main" id="{F5344BC4-FA60-31CB-FC8E-DA36E269C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652945" y="4113658"/>
            <a:ext cx="4931560" cy="24657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777E7D-9F2D-F140-86E3-541AD5E3E435}"/>
              </a:ext>
            </a:extLst>
          </p:cNvPr>
          <p:cNvSpPr txBox="1"/>
          <p:nvPr/>
        </p:nvSpPr>
        <p:spPr>
          <a:xfrm>
            <a:off x="0" y="239425"/>
            <a:ext cx="4503572" cy="5009833"/>
          </a:xfrm>
          <a:prstGeom prst="rect">
            <a:avLst/>
          </a:prstGeom>
          <a:noFill/>
        </p:spPr>
        <p:txBody>
          <a:bodyPr wrap="square" rtlCol="1">
            <a:spAutoFit/>
          </a:bodyPr>
          <a:lstStyle/>
          <a:p>
            <a:pPr algn="r" rtl="1">
              <a:lnSpc>
                <a:spcPct val="150000"/>
              </a:lnSpc>
            </a:pPr>
            <a:r>
              <a:rPr lang="he-IL" sz="2400" dirty="0">
                <a:latin typeface="Calibri" panose="020F0502020204030204" pitchFamily="34" charset="0"/>
                <a:cs typeface="Calibri" panose="020F0502020204030204" pitchFamily="34" charset="0"/>
              </a:rPr>
              <a:t>שִׁירָה אוֹהֶבֶת לְשַׂחֵק בַּהַפְסָקָה עִם </a:t>
            </a:r>
            <a:r>
              <a:rPr lang="he-IL" sz="2400" dirty="0" err="1">
                <a:latin typeface="Calibri" panose="020F0502020204030204" pitchFamily="34" charset="0"/>
                <a:cs typeface="Calibri" panose="020F0502020204030204" pitchFamily="34" charset="0"/>
              </a:rPr>
              <a:t>תְּהִלָּה</a:t>
            </a:r>
            <a:r>
              <a:rPr lang="he-IL" sz="2400" dirty="0">
                <a:latin typeface="Calibri" panose="020F0502020204030204" pitchFamily="34" charset="0"/>
                <a:cs typeface="Calibri" panose="020F0502020204030204" pitchFamily="34" charset="0"/>
              </a:rPr>
              <a:t>, חֲבֶרְתָּהּ, וְעִם שְׁאַר הַיְּלָדוֹת "מִשְׂחֲקֵי כַּדּוּר". לְאַחַר אֲרוּחַת הַבֹּקֶר, כֻּלָּם יָצְאוּ לַהַפְסָקָה לְשַׂחֵק, </a:t>
            </a:r>
            <a:r>
              <a:rPr lang="he-IL" sz="2400" dirty="0" err="1">
                <a:latin typeface="Calibri" panose="020F0502020204030204" pitchFamily="34" charset="0"/>
                <a:cs typeface="Calibri" panose="020F0502020204030204" pitchFamily="34" charset="0"/>
              </a:rPr>
              <a:t>וּתְהִלָּה</a:t>
            </a:r>
            <a:r>
              <a:rPr lang="he-IL" sz="2400" dirty="0">
                <a:latin typeface="Calibri" panose="020F0502020204030204" pitchFamily="34" charset="0"/>
                <a:cs typeface="Calibri" panose="020F0502020204030204" pitchFamily="34" charset="0"/>
              </a:rPr>
              <a:t> תָּפְסָה אֶת הַכַּדּוּר. שִׁירָה עָמְדָה מַמָּשׁ לְיָדָהּ וְסִמְּנָה לָהּ עִם הָרֹאשׁ שֶׁלֹּא תְּנַסֶּה לִפְסֹל אוֹתָהּ, אַךְ </a:t>
            </a:r>
            <a:r>
              <a:rPr lang="he-IL" sz="2400" dirty="0" err="1">
                <a:latin typeface="Calibri" panose="020F0502020204030204" pitchFamily="34" charset="0"/>
                <a:cs typeface="Calibri" panose="020F0502020204030204" pitchFamily="34" charset="0"/>
              </a:rPr>
              <a:t>תְּהִלָּה</a:t>
            </a:r>
            <a:r>
              <a:rPr lang="he-IL" sz="2400" dirty="0">
                <a:latin typeface="Calibri" panose="020F0502020204030204" pitchFamily="34" charset="0"/>
                <a:cs typeface="Calibri" panose="020F0502020204030204" pitchFamily="34" charset="0"/>
              </a:rPr>
              <a:t>, לַמְרוֹת זֹאת, זָרְקָה עָלֶיהָ אֶת הַכַּדּוּר וּפָסְלָה אוֹתָהּ. שִׁירָה הִתְמַלְּאָה בְּעֶלְבּוֹן וְאַכְזָבָה...</a:t>
            </a:r>
          </a:p>
        </p:txBody>
      </p:sp>
    </p:spTree>
    <p:extLst>
      <p:ext uri="{BB962C8B-B14F-4D97-AF65-F5344CB8AC3E}">
        <p14:creationId xmlns:p14="http://schemas.microsoft.com/office/powerpoint/2010/main" val="2827125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2530DA-67B1-3250-E62B-29A501F0BE08}"/>
              </a:ext>
            </a:extLst>
          </p:cNvPr>
          <p:cNvSpPr/>
          <p:nvPr/>
        </p:nvSpPr>
        <p:spPr>
          <a:xfrm rot="5400000">
            <a:off x="-856652" y="856651"/>
            <a:ext cx="7089289" cy="5375986"/>
          </a:xfrm>
          <a:prstGeom prst="rect">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5" name="Picture 12" descr="Brass, Gradient, Key">
            <a:extLst>
              <a:ext uri="{FF2B5EF4-FFF2-40B4-BE49-F238E27FC236}">
                <a16:creationId xmlns:a16="http://schemas.microsoft.com/office/drawing/2014/main" id="{64D1238E-3EDD-BF36-C38F-E3762BB5A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350236" y="4059870"/>
            <a:ext cx="4931560" cy="24657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110200-DE0D-FEE6-6442-87EE1D1459A1}"/>
              </a:ext>
            </a:extLst>
          </p:cNvPr>
          <p:cNvSpPr txBox="1"/>
          <p:nvPr/>
        </p:nvSpPr>
        <p:spPr>
          <a:xfrm>
            <a:off x="6952765" y="634702"/>
            <a:ext cx="4658061" cy="3901837"/>
          </a:xfrm>
          <a:prstGeom prst="rect">
            <a:avLst/>
          </a:prstGeom>
          <a:noFill/>
        </p:spPr>
        <p:txBody>
          <a:bodyPr wrap="square" rtlCol="1">
            <a:spAutoFit/>
          </a:bodyPr>
          <a:lstStyle/>
          <a:p>
            <a:pPr algn="r" rtl="1">
              <a:lnSpc>
                <a:spcPct val="150000"/>
              </a:lnSpc>
            </a:pPr>
            <a:r>
              <a:rPr lang="he-IL" sz="2400" dirty="0">
                <a:latin typeface="Calibri" panose="020F0502020204030204" pitchFamily="34" charset="0"/>
                <a:cs typeface="Calibri" panose="020F0502020204030204" pitchFamily="34" charset="0"/>
              </a:rPr>
              <a:t>נָעֳמִי וְצִיפִּי שְׁכֵנוֹת וּמַרְבּוֹת לְשַׂחֵק בְּיַחַד. הֵן אַף יוֹשְׁבוֹת אַחַת לְיַד </a:t>
            </a:r>
            <a:r>
              <a:rPr lang="he-IL" sz="2400" dirty="0" err="1">
                <a:latin typeface="Calibri" panose="020F0502020204030204" pitchFamily="34" charset="0"/>
                <a:cs typeface="Calibri" panose="020F0502020204030204" pitchFamily="34" charset="0"/>
              </a:rPr>
              <a:t>הַשְּׁנִיָּה</a:t>
            </a:r>
            <a:r>
              <a:rPr lang="he-IL" sz="2400" dirty="0">
                <a:latin typeface="Calibri" panose="020F0502020204030204" pitchFamily="34" charset="0"/>
                <a:cs typeface="Calibri" panose="020F0502020204030204" pitchFamily="34" charset="0"/>
              </a:rPr>
              <a:t> בַּכִּתָּה. </a:t>
            </a:r>
          </a:p>
          <a:p>
            <a:pPr algn="r" rtl="1">
              <a:lnSpc>
                <a:spcPct val="150000"/>
              </a:lnSpc>
            </a:pPr>
            <a:r>
              <a:rPr lang="he-IL" sz="2400" dirty="0">
                <a:latin typeface="Calibri" panose="020F0502020204030204" pitchFamily="34" charset="0"/>
                <a:cs typeface="Calibri" panose="020F0502020204030204" pitchFamily="34" charset="0"/>
              </a:rPr>
              <a:t>מֵהַבֹּקֶר נָּעֲמִי נִרְאֲתָה כְּעוּסָה </a:t>
            </a:r>
            <a:r>
              <a:rPr lang="he-IL" sz="2400" dirty="0" err="1">
                <a:latin typeface="Calibri" panose="020F0502020204030204" pitchFamily="34" charset="0"/>
                <a:cs typeface="Calibri" panose="020F0502020204030204" pitchFamily="34" charset="0"/>
              </a:rPr>
              <a:t>וְעָיְפָה</a:t>
            </a:r>
            <a:r>
              <a:rPr lang="he-IL" sz="2400" dirty="0">
                <a:latin typeface="Calibri" panose="020F0502020204030204" pitchFamily="34" charset="0"/>
                <a:cs typeface="Calibri" panose="020F0502020204030204" pitchFamily="34" charset="0"/>
              </a:rPr>
              <a:t>ּ. הִיא הִרְבְּתָה לְהַנִּיחַ אֶת הָרֹאשׁ עַל הַשֻּׁלְחָן וְהִתְפָּרְסָה </a:t>
            </a:r>
            <a:r>
              <a:rPr lang="he-IL" sz="2400" dirty="0" err="1">
                <a:latin typeface="Calibri" panose="020F0502020204030204" pitchFamily="34" charset="0"/>
                <a:cs typeface="Calibri" panose="020F0502020204030204" pitchFamily="34" charset="0"/>
              </a:rPr>
              <a:t>לְרָחְבּו</a:t>
            </a:r>
            <a:r>
              <a:rPr lang="he-IL" sz="2400" dirty="0">
                <a:latin typeface="Calibri" panose="020F0502020204030204" pitchFamily="34" charset="0"/>
                <a:cs typeface="Calibri" panose="020F0502020204030204" pitchFamily="34" charset="0"/>
              </a:rPr>
              <a:t>ֹ בְּצוּרָה שֶׁהִפְרִיעָה לְצִיפִי לִלְמֹד. עַל אַף שֶׁהֵעִירָה לָהּ, הִיא חָזְרָה עַל כָּךְ וְהִיא הֵחֵלָּה לְהַרְגִּישׁ כַּעַס רַב כְּלַפֶּיהָ.</a:t>
            </a:r>
          </a:p>
        </p:txBody>
      </p:sp>
    </p:spTree>
    <p:extLst>
      <p:ext uri="{BB962C8B-B14F-4D97-AF65-F5344CB8AC3E}">
        <p14:creationId xmlns:p14="http://schemas.microsoft.com/office/powerpoint/2010/main" val="3157572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811024-B041-E104-96F8-2856014C181E}"/>
              </a:ext>
            </a:extLst>
          </p:cNvPr>
          <p:cNvSpPr>
            <a:spLocks noGrp="1"/>
          </p:cNvSpPr>
          <p:nvPr>
            <p:ph type="body" idx="1"/>
          </p:nvPr>
        </p:nvSpPr>
        <p:spPr>
          <a:xfrm>
            <a:off x="1129553" y="2889971"/>
            <a:ext cx="9721270" cy="963038"/>
          </a:xfrm>
        </p:spPr>
        <p:txBody>
          <a:bodyPr>
            <a:normAutofit fontScale="92500"/>
          </a:bodyPr>
          <a:lstStyle/>
          <a:p>
            <a:pPr marL="50800" indent="0">
              <a:lnSpc>
                <a:spcPct val="160000"/>
              </a:lnSpc>
              <a:buNone/>
            </a:pPr>
            <a:r>
              <a:rPr lang="he-IL" dirty="0"/>
              <a:t>הַאִם גַּם לָכֶן יָצָא לְהִתָּקֵל בְּמַצָּבִים דּוֹמִים כְּמוֹ אֵלּוּ שֶׁעָלוּ בַּכִּתָּה? כֵּיצַד הִתְנַהַגְתֶּן?</a:t>
            </a:r>
          </a:p>
        </p:txBody>
      </p:sp>
      <p:sp>
        <p:nvSpPr>
          <p:cNvPr id="3" name="Text Placeholder 1">
            <a:extLst>
              <a:ext uri="{FF2B5EF4-FFF2-40B4-BE49-F238E27FC236}">
                <a16:creationId xmlns:a16="http://schemas.microsoft.com/office/drawing/2014/main" id="{BFACCFDF-2CC9-057A-A6B5-0C66F7D71EF9}"/>
              </a:ext>
            </a:extLst>
          </p:cNvPr>
          <p:cNvSpPr txBox="1">
            <a:spLocks/>
          </p:cNvSpPr>
          <p:nvPr/>
        </p:nvSpPr>
        <p:spPr>
          <a:xfrm>
            <a:off x="835454" y="3738710"/>
            <a:ext cx="10015369" cy="1627892"/>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nSpc>
                <a:spcPct val="170000"/>
              </a:lnSpc>
              <a:buFont typeface="Arial"/>
              <a:buNone/>
            </a:pPr>
            <a:r>
              <a:rPr lang="he-IL" dirty="0"/>
              <a:t>כַּמָּה, לְדַעְתְּכֶן, אַתֶּן מַצְלִיחות לְהִשְׁתַּמֵּשׁ בְּמַפְתֵּחַ הַדִּבּוּר וּלְבַטֵּא אֶת עַצְמְכֶן בְּצוּרָה שֶׁתַּעֲזֹר לְצַד הַשֵּׁנִי לְהָבִין אֶתְכֶן?</a:t>
            </a:r>
          </a:p>
        </p:txBody>
      </p:sp>
      <p:sp>
        <p:nvSpPr>
          <p:cNvPr id="4" name="Text Placeholder 1">
            <a:extLst>
              <a:ext uri="{FF2B5EF4-FFF2-40B4-BE49-F238E27FC236}">
                <a16:creationId xmlns:a16="http://schemas.microsoft.com/office/drawing/2014/main" id="{E388D384-CFAC-D935-4A2B-EBDA28EA4172}"/>
              </a:ext>
            </a:extLst>
          </p:cNvPr>
          <p:cNvSpPr txBox="1">
            <a:spLocks/>
          </p:cNvSpPr>
          <p:nvPr/>
        </p:nvSpPr>
        <p:spPr>
          <a:xfrm>
            <a:off x="749393" y="5366602"/>
            <a:ext cx="10101430" cy="1513440"/>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nSpc>
                <a:spcPct val="170000"/>
              </a:lnSpc>
              <a:buFont typeface="Arial"/>
              <a:buNone/>
            </a:pPr>
            <a:r>
              <a:rPr lang="he-IL" dirty="0"/>
              <a:t>מַדּוּעַ זֶה לֹא תָּמִיד קַל לְהִשְׁתַּמֵּשׁ בְּמַפְתֵּחַ הַדִּבּוּר? מָה יָכוֹל לַעֲזֹר לָנוּ בִּשְׁבִיל שֶׁזֶּה יַצְלִיחַ יוֹתֵר?</a:t>
            </a:r>
          </a:p>
        </p:txBody>
      </p:sp>
      <p:pic>
        <p:nvPicPr>
          <p:cNvPr id="6" name="Picture 12" descr="Brass, Gradient, Key">
            <a:extLst>
              <a:ext uri="{FF2B5EF4-FFF2-40B4-BE49-F238E27FC236}">
                <a16:creationId xmlns:a16="http://schemas.microsoft.com/office/drawing/2014/main" id="{C12B29B6-063B-0E5E-90BC-97F360794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934709" y="2169830"/>
            <a:ext cx="1052196" cy="5260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Brass, Gradient, Key">
            <a:extLst>
              <a:ext uri="{FF2B5EF4-FFF2-40B4-BE49-F238E27FC236}">
                <a16:creationId xmlns:a16="http://schemas.microsoft.com/office/drawing/2014/main" id="{3C9BABFE-3E82-672D-0CC7-D0333E41F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011806" y="3212612"/>
            <a:ext cx="1052196" cy="5260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Brass, Gradient, Key">
            <a:extLst>
              <a:ext uri="{FF2B5EF4-FFF2-40B4-BE49-F238E27FC236}">
                <a16:creationId xmlns:a16="http://schemas.microsoft.com/office/drawing/2014/main" id="{F151575E-5BC4-7696-3412-A417314F4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011806" y="4315592"/>
            <a:ext cx="1052196" cy="5260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F2FF4A-4899-C67A-096C-6BB7305288E1}"/>
              </a:ext>
            </a:extLst>
          </p:cNvPr>
          <p:cNvSpPr txBox="1"/>
          <p:nvPr/>
        </p:nvSpPr>
        <p:spPr>
          <a:xfrm>
            <a:off x="1780830" y="2132346"/>
            <a:ext cx="9019848" cy="523220"/>
          </a:xfrm>
          <a:prstGeom prst="rect">
            <a:avLst/>
          </a:prstGeom>
          <a:noFill/>
        </p:spPr>
        <p:txBody>
          <a:bodyPr wrap="square" rtlCol="1">
            <a:spAutoFit/>
          </a:bodyPr>
          <a:lstStyle/>
          <a:p>
            <a:pPr algn="r"/>
            <a:r>
              <a:rPr lang="he-IL" sz="2800" dirty="0">
                <a:latin typeface="Calibri" panose="020F0502020204030204" pitchFamily="34" charset="0"/>
                <a:cs typeface="Calibri" panose="020F0502020204030204" pitchFamily="34" charset="0"/>
              </a:rPr>
              <a:t>מַדּוּעַ לְדַעְתְּכֶן קוֹרְאִים לְשִׁעוּר "מוֹצְאִים נְתִיב גַּם בְּרִיב"? </a:t>
            </a:r>
          </a:p>
        </p:txBody>
      </p:sp>
      <p:pic>
        <p:nvPicPr>
          <p:cNvPr id="9" name="Picture 12" descr="Brass, Gradient, Key">
            <a:extLst>
              <a:ext uri="{FF2B5EF4-FFF2-40B4-BE49-F238E27FC236}">
                <a16:creationId xmlns:a16="http://schemas.microsoft.com/office/drawing/2014/main" id="{10A2CB35-F8B9-EF89-1354-4D509F0C6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004961" y="5737394"/>
            <a:ext cx="1052196" cy="526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586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1"/>
          <p:cNvSpPr txBox="1">
            <a:spLocks noGrp="1"/>
          </p:cNvSpPr>
          <p:nvPr>
            <p:ph type="body" idx="1"/>
          </p:nvPr>
        </p:nvSpPr>
        <p:spPr>
          <a:xfrm>
            <a:off x="107577" y="2057630"/>
            <a:ext cx="10535649" cy="1182543"/>
          </a:xfrm>
          <a:prstGeom prst="rect">
            <a:avLst/>
          </a:prstGeom>
          <a:noFill/>
          <a:ln>
            <a:noFill/>
          </a:ln>
        </p:spPr>
        <p:txBody>
          <a:bodyPr spcFirstLastPara="1" wrap="square" lIns="91425" tIns="45700" rIns="91425" bIns="45700" anchor="t" anchorCtr="0">
            <a:normAutofit fontScale="92500" lnSpcReduction="20000"/>
          </a:bodyPr>
          <a:lstStyle/>
          <a:p>
            <a:pPr marL="228600" lvl="0" indent="-50800" algn="r" rtl="1">
              <a:lnSpc>
                <a:spcPct val="150000"/>
              </a:lnSpc>
              <a:spcBef>
                <a:spcPts val="0"/>
              </a:spcBef>
              <a:spcAft>
                <a:spcPts val="0"/>
              </a:spcAft>
              <a:buClr>
                <a:schemeClr val="dk1"/>
              </a:buClr>
              <a:buSzPts val="2800"/>
              <a:buNone/>
            </a:pPr>
            <a:r>
              <a:rPr lang="he-IL"/>
              <a:t>קֶשֶׁר </a:t>
            </a:r>
            <a:r>
              <a:rPr lang="he-IL" dirty="0"/>
              <a:t>חֲבֵרִי וְקָרוֹב לְעִתִּים מְזַמֵּן מַצָּבִים שֶׁל אִי הֲבָנָה, וּבְעִקְבוֹת כָּךְ מַחֲלוֹקוֹת וּרְגָשׁוֹת לֹא נְעִימִים שֶׁעוֹלִים</a:t>
            </a:r>
          </a:p>
        </p:txBody>
      </p:sp>
      <p:sp>
        <p:nvSpPr>
          <p:cNvPr id="2" name="TextBox 1">
            <a:extLst>
              <a:ext uri="{FF2B5EF4-FFF2-40B4-BE49-F238E27FC236}">
                <a16:creationId xmlns:a16="http://schemas.microsoft.com/office/drawing/2014/main" id="{F8DB8189-BECA-343F-D980-E836579C0ED3}"/>
              </a:ext>
            </a:extLst>
          </p:cNvPr>
          <p:cNvSpPr txBox="1"/>
          <p:nvPr/>
        </p:nvSpPr>
        <p:spPr>
          <a:xfrm>
            <a:off x="0" y="4751455"/>
            <a:ext cx="10535649" cy="1830758"/>
          </a:xfrm>
          <a:prstGeom prst="rect">
            <a:avLst/>
          </a:prstGeom>
          <a:noFill/>
        </p:spPr>
        <p:txBody>
          <a:bodyPr wrap="square" rtlCol="1">
            <a:spAutoFit/>
          </a:bodyPr>
          <a:lstStyle/>
          <a:p>
            <a:pPr algn="r" defTabSz="933450">
              <a:lnSpc>
                <a:spcPct val="150000"/>
              </a:lnSpc>
            </a:pPr>
            <a:r>
              <a:rPr lang="he-IL" sz="2600" dirty="0">
                <a:latin typeface="Calibri" panose="020F0502020204030204" pitchFamily="34" charset="0"/>
                <a:cs typeface="Calibri" panose="020F0502020204030204" pitchFamily="34" charset="0"/>
              </a:rPr>
              <a:t>חָשׁוּב </a:t>
            </a:r>
            <a:r>
              <a:rPr lang="he-IL" sz="2600" dirty="0" err="1">
                <a:latin typeface="Calibri" panose="020F0502020204030204" pitchFamily="34" charset="0"/>
                <a:cs typeface="Calibri" panose="020F0502020204030204" pitchFamily="34" charset="0"/>
              </a:rPr>
              <a:t>לִבְחֹר</a:t>
            </a:r>
            <a:r>
              <a:rPr lang="he-IL" sz="2600" dirty="0">
                <a:latin typeface="Calibri" panose="020F0502020204030204" pitchFamily="34" charset="0"/>
                <a:cs typeface="Calibri" panose="020F0502020204030204" pitchFamily="34" charset="0"/>
              </a:rPr>
              <a:t> לְדַבֵּר עִם הַחֲבֵרוֹת שֶׁלָּנוּ וּלְהַבִּיעַ אֶת הָרְגָשׁוֹת שֶׁעוֹלִים כַּאֲשֶׁר אֲנַחְנוּ לֹא מְבִינוֹת אַחַת אֶת </a:t>
            </a:r>
            <a:r>
              <a:rPr lang="he-IL" sz="2600" dirty="0" err="1">
                <a:latin typeface="Calibri" panose="020F0502020204030204" pitchFamily="34" charset="0"/>
                <a:cs typeface="Calibri" panose="020F0502020204030204" pitchFamily="34" charset="0"/>
              </a:rPr>
              <a:t>הַשְּׁנִיָּה</a:t>
            </a:r>
            <a:r>
              <a:rPr lang="he-IL" sz="2600" dirty="0">
                <a:latin typeface="Calibri" panose="020F0502020204030204" pitchFamily="34" charset="0"/>
                <a:cs typeface="Calibri" panose="020F0502020204030204" pitchFamily="34" charset="0"/>
              </a:rPr>
              <a:t>. כְּשֶׁאֲנַחְנוּ מַסְבִּירוֹת מָה קָרָה וְאֵיךְ אֲנַחְנוּ פֵּרַשְׁנוּ אֶת הַמַּצָּב, אֲנַחְנוּ נוֹתְנוֹת הִזְדַּמְּנוּת לַחֲבֵרוֹת שֶׁלָּנוּ לְהָבִין אוֹתָנוּ גַּם.</a:t>
            </a:r>
            <a:endParaRPr lang="he-IL" dirty="0"/>
          </a:p>
        </p:txBody>
      </p:sp>
      <p:sp>
        <p:nvSpPr>
          <p:cNvPr id="4" name="TextBox 3">
            <a:extLst>
              <a:ext uri="{FF2B5EF4-FFF2-40B4-BE49-F238E27FC236}">
                <a16:creationId xmlns:a16="http://schemas.microsoft.com/office/drawing/2014/main" id="{2C555DBD-52BD-1A6A-8FF9-A8D3587DEBA0}"/>
              </a:ext>
            </a:extLst>
          </p:cNvPr>
          <p:cNvSpPr txBox="1"/>
          <p:nvPr/>
        </p:nvSpPr>
        <p:spPr>
          <a:xfrm>
            <a:off x="107577" y="3326354"/>
            <a:ext cx="10331090" cy="1230593"/>
          </a:xfrm>
          <a:prstGeom prst="rect">
            <a:avLst/>
          </a:prstGeom>
          <a:noFill/>
        </p:spPr>
        <p:txBody>
          <a:bodyPr wrap="square" rtlCol="1">
            <a:spAutoFit/>
          </a:bodyPr>
          <a:lstStyle/>
          <a:p>
            <a:pPr algn="r">
              <a:lnSpc>
                <a:spcPct val="150000"/>
              </a:lnSpc>
            </a:pPr>
            <a:r>
              <a:rPr lang="he-IL" sz="2600" dirty="0">
                <a:latin typeface="Calibri" panose="020F0502020204030204" pitchFamily="34" charset="0"/>
                <a:cs typeface="Calibri" panose="020F0502020204030204" pitchFamily="34" charset="0"/>
              </a:rPr>
              <a:t>כַּאֲשֶׁר אָנוּ חוֹווֹת רֶגֶשׁ לֹא נָעִים כְּתוֹצָאָה מִמַּחֲלֹקֶת, לְכֹל אַחַת מֵאִתָּנוּ יֵשׁ דֶּרֶךְ שׁוֹנָה לְהַבִּיעַ זֹאת, כְּגוֹן כַּעַס, הִסָּגְרוּת, בְּרִיחָה, הִתְעַלְּמוּת וְעוֹד.</a:t>
            </a:r>
          </a:p>
        </p:txBody>
      </p:sp>
      <p:pic>
        <p:nvPicPr>
          <p:cNvPr id="5" name="Picture 12" descr="Brass, Gradient, Key">
            <a:extLst>
              <a:ext uri="{FF2B5EF4-FFF2-40B4-BE49-F238E27FC236}">
                <a16:creationId xmlns:a16="http://schemas.microsoft.com/office/drawing/2014/main" id="{181D9588-46B7-A388-0D4C-12BEEA491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934709" y="2169830"/>
            <a:ext cx="1052196" cy="5260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Brass, Gradient, Key">
            <a:extLst>
              <a:ext uri="{FF2B5EF4-FFF2-40B4-BE49-F238E27FC236}">
                <a16:creationId xmlns:a16="http://schemas.microsoft.com/office/drawing/2014/main" id="{568D37FE-FB6A-038C-0FC8-A7616F5F4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934709" y="3497699"/>
            <a:ext cx="1052196" cy="5260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Brass, Gradient, Key">
            <a:extLst>
              <a:ext uri="{FF2B5EF4-FFF2-40B4-BE49-F238E27FC236}">
                <a16:creationId xmlns:a16="http://schemas.microsoft.com/office/drawing/2014/main" id="{DF6482E2-6AD9-BBB1-5E8E-22EF05566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934709" y="4912659"/>
            <a:ext cx="1052196" cy="52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
          <p:cNvPicPr preferRelativeResize="0"/>
          <p:nvPr/>
        </p:nvPicPr>
        <p:blipFill rotWithShape="1">
          <a:blip r:embed="rId3">
            <a:alphaModFix/>
          </a:blip>
          <a:srcRect/>
          <a:stretch/>
        </p:blipFill>
        <p:spPr>
          <a:xfrm>
            <a:off x="7872000" y="469026"/>
            <a:ext cx="4320000" cy="1116897"/>
          </a:xfrm>
          <a:prstGeom prst="rect">
            <a:avLst/>
          </a:prstGeom>
          <a:noFill/>
          <a:ln>
            <a:noFill/>
          </a:ln>
        </p:spPr>
      </p:pic>
      <p:sp>
        <p:nvSpPr>
          <p:cNvPr id="180" name="Google Shape;180;p3"/>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מטרות השיעור</a:t>
            </a:r>
            <a:endParaRPr sz="2800" b="1">
              <a:solidFill>
                <a:srgbClr val="002060"/>
              </a:solidFill>
              <a:latin typeface="Calibri"/>
              <a:ea typeface="Calibri"/>
              <a:cs typeface="Calibri"/>
              <a:sym typeface="Calibri"/>
            </a:endParaRPr>
          </a:p>
        </p:txBody>
      </p:sp>
      <p:sp>
        <p:nvSpPr>
          <p:cNvPr id="181" name="Google Shape;181;p3"/>
          <p:cNvSpPr txBox="1"/>
          <p:nvPr/>
        </p:nvSpPr>
        <p:spPr>
          <a:xfrm>
            <a:off x="1589423" y="2427563"/>
            <a:ext cx="9013153" cy="2308284"/>
          </a:xfrm>
          <a:prstGeom prst="rect">
            <a:avLst/>
          </a:prstGeom>
          <a:noFill/>
          <a:ln>
            <a:noFill/>
          </a:ln>
        </p:spPr>
        <p:txBody>
          <a:bodyPr spcFirstLastPara="1" wrap="square" lIns="91425" tIns="45700" rIns="91425" bIns="45700" anchor="t" anchorCtr="0">
            <a:spAutoFit/>
          </a:bodyPr>
          <a:lstStyle/>
          <a:p>
            <a:pPr marL="45720" marR="0" lvl="0" indent="0" algn="ctr" rtl="1">
              <a:lnSpc>
                <a:spcPct val="150000"/>
              </a:lnSpc>
              <a:spcBef>
                <a:spcPts val="0"/>
              </a:spcBef>
              <a:spcAft>
                <a:spcPts val="0"/>
              </a:spcAft>
              <a:buClr>
                <a:srgbClr val="002060"/>
              </a:buClr>
              <a:buSzPts val="3200"/>
              <a:buFont typeface="Calibri"/>
              <a:buNone/>
            </a:pPr>
            <a:r>
              <a:rPr lang="he-IL" sz="3200" b="0" i="0" u="none" strike="noStrike" cap="none" dirty="0">
                <a:solidFill>
                  <a:srgbClr val="002060"/>
                </a:solidFill>
                <a:latin typeface="Calibri"/>
                <a:ea typeface="Calibri"/>
                <a:cs typeface="Calibri"/>
                <a:sym typeface="Calibri"/>
              </a:rPr>
              <a:t>מטרת השיעור הינה לאפשר לתלמידות להבין כי קשר של חברות כולל בתוכו לעיתים, לצד החוויות הטובות, גם מריבות. בנוסף, להקנות להן כלים להתמודדות במצב של מחלוקת. </a:t>
            </a:r>
            <a:endParaRPr sz="3200" b="0" i="0" u="none" strike="noStrike" cap="none" dirty="0">
              <a:solidFill>
                <a:srgbClr val="002060"/>
              </a:solidFill>
              <a:latin typeface="Calibri"/>
              <a:ea typeface="Calibri"/>
              <a:cs typeface="Calibri"/>
              <a:sym typeface="Calibri"/>
            </a:endParaRPr>
          </a:p>
        </p:txBody>
      </p:sp>
      <p:pic>
        <p:nvPicPr>
          <p:cNvPr id="182" name="Google Shape;182;p3"/>
          <p:cNvPicPr preferRelativeResize="0"/>
          <p:nvPr/>
        </p:nvPicPr>
        <p:blipFill rotWithShape="1">
          <a:blip r:embed="rId4">
            <a:alphaModFix/>
          </a:blip>
          <a:srcRect/>
          <a:stretch/>
        </p:blipFill>
        <p:spPr>
          <a:xfrm>
            <a:off x="8134350" y="737914"/>
            <a:ext cx="609600" cy="57912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4"/>
          <p:cNvSpPr txBox="1">
            <a:spLocks noGrp="1"/>
          </p:cNvSpPr>
          <p:nvPr>
            <p:ph type="body" idx="1"/>
          </p:nvPr>
        </p:nvSpPr>
        <p:spPr>
          <a:xfrm>
            <a:off x="145143" y="1480457"/>
            <a:ext cx="11814628" cy="5377543"/>
          </a:xfrm>
          <a:prstGeom prst="rect">
            <a:avLst/>
          </a:prstGeom>
          <a:noFill/>
          <a:ln>
            <a:noFill/>
          </a:ln>
        </p:spPr>
        <p:txBody>
          <a:bodyPr spcFirstLastPara="1" wrap="square" lIns="91425" tIns="45700" rIns="91425" bIns="45700" anchor="t" anchorCtr="0">
            <a:normAutofit lnSpcReduction="10000"/>
          </a:bodyPr>
          <a:lstStyle/>
          <a:p>
            <a:pPr marL="228600" lvl="0" indent="-50800" algn="r" rtl="1">
              <a:lnSpc>
                <a:spcPct val="160000"/>
              </a:lnSpc>
              <a:spcBef>
                <a:spcPts val="0"/>
              </a:spcBef>
              <a:spcAft>
                <a:spcPts val="0"/>
              </a:spcAft>
              <a:buClr>
                <a:schemeClr val="dk1"/>
              </a:buClr>
              <a:buSzPts val="2800"/>
              <a:buNone/>
            </a:pPr>
            <a:r>
              <a:rPr lang="he-IL" dirty="0"/>
              <a:t>הַיּוֹם לָמַדְנוּ כַּמָּה זֶה חָשׁוּב לְהַבִּיעַ אֶת הָרְגָשׁוֹת שֶׁלָּנוּ בַּמִּלִּים.</a:t>
            </a:r>
          </a:p>
          <a:p>
            <a:pPr marL="228600" lvl="0" indent="-50800" algn="r" rtl="1">
              <a:lnSpc>
                <a:spcPct val="160000"/>
              </a:lnSpc>
              <a:spcBef>
                <a:spcPts val="0"/>
              </a:spcBef>
              <a:spcAft>
                <a:spcPts val="0"/>
              </a:spcAft>
              <a:buClr>
                <a:schemeClr val="dk1"/>
              </a:buClr>
              <a:buSzPts val="2800"/>
              <a:buNone/>
            </a:pPr>
            <a:endParaRPr lang="he-IL" dirty="0"/>
          </a:p>
          <a:p>
            <a:pPr marL="228600" lvl="0" indent="-50800" algn="r" rtl="1">
              <a:lnSpc>
                <a:spcPct val="160000"/>
              </a:lnSpc>
              <a:spcBef>
                <a:spcPts val="0"/>
              </a:spcBef>
              <a:spcAft>
                <a:spcPts val="0"/>
              </a:spcAft>
              <a:buClr>
                <a:schemeClr val="dk1"/>
              </a:buClr>
              <a:buSzPts val="2800"/>
              <a:buNone/>
            </a:pPr>
            <a:r>
              <a:rPr lang="he-IL" dirty="0"/>
              <a:t> הֵבַנּוּ שֶׁגַּם בְּתוֹךְ קֶשֶׁר נָעִים וְחָזָק שֶׁל חֲבֵרוֹת, לְעִתִּים יֶשְׁנָם מַצָּבִים שֶׁעֲלוּלִים לְהָבִיא לִמְרִיבָה וְשֶׁבְּעֶזְרַת מפת"ח (מִלִּים פּוֹתְרוֹת חֹסֶר הֲבָנָה) נַצְלִיחַ לְבַטֵּא אֶת עַצְמֵנוּ בְּצוּרָה טוֹבָה יוֹתֵר, וּבְכָךְ לְאַפְשֵׁר לַאֲחֵרִים לְהָבִין אוֹתָנוּ גַּם. </a:t>
            </a:r>
          </a:p>
          <a:p>
            <a:pPr marL="228600" lvl="0" indent="-50800" algn="r" rtl="1">
              <a:lnSpc>
                <a:spcPct val="160000"/>
              </a:lnSpc>
              <a:spcBef>
                <a:spcPts val="0"/>
              </a:spcBef>
              <a:spcAft>
                <a:spcPts val="0"/>
              </a:spcAft>
              <a:buClr>
                <a:schemeClr val="dk1"/>
              </a:buClr>
              <a:buSzPts val="2800"/>
              <a:buNone/>
            </a:pPr>
            <a:r>
              <a:rPr lang="he-IL" dirty="0"/>
              <a:t>לָמַדְנוּ שֶׁבִּזְמַן שֶׁקּוֹרֶה מַצָּב לֹא נָעִים עִם חָבֵרה, לְכָל אחת יֵשׁ אֶת אֹפֶן הַתְּגוּבָה שֶׁלָּהּ וְחָשׁוּב לָשִׂים לֵב </a:t>
            </a:r>
            <a:r>
              <a:rPr lang="he-IL" dirty="0" err="1"/>
              <a:t>וְלִשְׁאֹל</a:t>
            </a:r>
            <a:r>
              <a:rPr lang="he-IL" dirty="0"/>
              <a:t> הַאִם תְּגוּבוֹת אֵלּוּ עוֹזְרוֹת וְתוֹרְמוֹת לְשַׁפֵּר אֶת הַמַּצָּב אוֹ שֶׁאוּלַי אָנוּ זְקוּקִים </a:t>
            </a:r>
            <a:r>
              <a:rPr lang="he-IL" dirty="0" err="1"/>
              <a:t>לְהַכְוָנָה</a:t>
            </a:r>
            <a:r>
              <a:rPr lang="he-IL" dirty="0"/>
              <a:t> וְעֶזְרָה.</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2F684-8628-1DEC-1506-D6C79E91E99A}"/>
              </a:ext>
            </a:extLst>
          </p:cNvPr>
          <p:cNvSpPr>
            <a:spLocks noGrp="1"/>
          </p:cNvSpPr>
          <p:nvPr>
            <p:ph type="title"/>
          </p:nvPr>
        </p:nvSpPr>
        <p:spPr/>
        <p:txBody>
          <a:bodyPr/>
          <a:lstStyle/>
          <a:p>
            <a:r>
              <a:rPr lang="he-IL" dirty="0"/>
              <a:t>כָּל הַמַּפְתְּחוֹת הָלְכוּ לְאִבּוּד!!!!</a:t>
            </a:r>
          </a:p>
        </p:txBody>
      </p:sp>
      <p:sp>
        <p:nvSpPr>
          <p:cNvPr id="3" name="Text Placeholder 2">
            <a:extLst>
              <a:ext uri="{FF2B5EF4-FFF2-40B4-BE49-F238E27FC236}">
                <a16:creationId xmlns:a16="http://schemas.microsoft.com/office/drawing/2014/main" id="{D59E0218-9753-52A4-2229-F4029D5481C4}"/>
              </a:ext>
            </a:extLst>
          </p:cNvPr>
          <p:cNvSpPr>
            <a:spLocks noGrp="1"/>
          </p:cNvSpPr>
          <p:nvPr>
            <p:ph type="body" idx="1"/>
          </p:nvPr>
        </p:nvSpPr>
        <p:spPr>
          <a:xfrm>
            <a:off x="687593" y="1393371"/>
            <a:ext cx="10515600" cy="4648655"/>
          </a:xfrm>
        </p:spPr>
        <p:txBody>
          <a:bodyPr>
            <a:normAutofit/>
          </a:bodyPr>
          <a:lstStyle/>
          <a:p>
            <a:pPr marL="114300" indent="0">
              <a:lnSpc>
                <a:spcPct val="150000"/>
              </a:lnSpc>
              <a:buNone/>
            </a:pPr>
            <a:r>
              <a:rPr lang="he-IL" dirty="0"/>
              <a:t>עֲלֵיכֶן לְהַרְוִיחַ הַשָּׁבוּעַ מֵחָדָשׁ לְפָחוֹת 10 מַפְתְּחוֹת.</a:t>
            </a:r>
          </a:p>
          <a:p>
            <a:pPr marL="114300" indent="0">
              <a:lnSpc>
                <a:spcPct val="150000"/>
              </a:lnSpc>
              <a:buNone/>
            </a:pPr>
            <a:r>
              <a:rPr lang="he-IL" dirty="0"/>
              <a:t>כֵּיצַד? שַׁתְּפוּ אֶת הַמּוֹרֶה בְּמַצָּב בּוֹ נִקְלַעְתֶּן לְאִי הֲבָנָה מוּל חֲבֵרָה וְהִצְלַחְתֶּן בְּעֶזְרַת מַפְתֵּחַ הַדִּבּוּר לִפְתֹּר אֶת הַמַּחֲלֹקֶת</a:t>
            </a:r>
          </a:p>
          <a:p>
            <a:pPr marL="114300" indent="0">
              <a:lnSpc>
                <a:spcPct val="150000"/>
              </a:lnSpc>
              <a:buNone/>
            </a:pPr>
            <a:r>
              <a:rPr lang="he-IL" dirty="0"/>
              <a:t>נִתַּן לְשַׁתֵּף גַּם בְּמַצָּב בּוֹ רְאִיתֶן יְלָדוֹת אֲחֵרוֹת שֶׁהִצְלִיחוּ.</a:t>
            </a:r>
          </a:p>
          <a:p>
            <a:pPr marL="114300" indent="0">
              <a:lnSpc>
                <a:spcPct val="150000"/>
              </a:lnSpc>
              <a:buNone/>
            </a:pPr>
            <a:r>
              <a:rPr lang="he-IL" dirty="0"/>
              <a:t>עַל כָּל הַצְלָחָה שֶׁכָּזוֹ הַכִּתָּה תַּרְוִיחַ מַפְתֵּחַ. </a:t>
            </a:r>
          </a:p>
          <a:p>
            <a:pPr marL="114300" indent="0">
              <a:lnSpc>
                <a:spcPct val="150000"/>
              </a:lnSpc>
              <a:buNone/>
            </a:pPr>
            <a:r>
              <a:rPr lang="he-IL" dirty="0"/>
              <a:t>בַּעֲבוּר עֲשָׂרָה מַפְתְּחוֹת לְפָחוֹת הַכִּתָּה תִּזְכֶּה בִּפְרָס!</a:t>
            </a:r>
          </a:p>
        </p:txBody>
      </p:sp>
      <p:pic>
        <p:nvPicPr>
          <p:cNvPr id="4" name="Picture 12" descr="Brass, Gradient, Key">
            <a:extLst>
              <a:ext uri="{FF2B5EF4-FFF2-40B4-BE49-F238E27FC236}">
                <a16:creationId xmlns:a16="http://schemas.microsoft.com/office/drawing/2014/main" id="{D098F0C0-B0A6-0C7C-0552-7D25BA592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36986" y="3717698"/>
            <a:ext cx="4931560" cy="24657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DDB5B6C-B4F1-E087-753A-16333ED10213}"/>
              </a:ext>
            </a:extLst>
          </p:cNvPr>
          <p:cNvSpPr/>
          <p:nvPr/>
        </p:nvSpPr>
        <p:spPr>
          <a:xfrm rot="10800000">
            <a:off x="0" y="15721"/>
            <a:ext cx="12192000" cy="391421"/>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Rectangle 5">
            <a:extLst>
              <a:ext uri="{FF2B5EF4-FFF2-40B4-BE49-F238E27FC236}">
                <a16:creationId xmlns:a16="http://schemas.microsoft.com/office/drawing/2014/main" id="{7034BB27-01E4-76B5-66B5-3B4AD9B4F91E}"/>
              </a:ext>
            </a:extLst>
          </p:cNvPr>
          <p:cNvSpPr/>
          <p:nvPr/>
        </p:nvSpPr>
        <p:spPr>
          <a:xfrm rot="10800000">
            <a:off x="0" y="6466579"/>
            <a:ext cx="12192000" cy="391421"/>
          </a:xfrm>
          <a:prstGeom prst="rect">
            <a:avLst/>
          </a:prstGeom>
          <a:solidFill>
            <a:srgbClr val="9DC3E6"/>
          </a:solidFill>
          <a:ln>
            <a:solidFill>
              <a:srgbClr val="9DC3E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1660333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
          <p:cNvPicPr preferRelativeResize="0"/>
          <p:nvPr/>
        </p:nvPicPr>
        <p:blipFill rotWithShape="1">
          <a:blip r:embed="rId3">
            <a:alphaModFix/>
          </a:blip>
          <a:srcRect/>
          <a:stretch/>
        </p:blipFill>
        <p:spPr>
          <a:xfrm>
            <a:off x="113953" y="3879996"/>
            <a:ext cx="3127884" cy="3022168"/>
          </a:xfrm>
          <a:prstGeom prst="rect">
            <a:avLst/>
          </a:prstGeom>
          <a:noFill/>
          <a:ln>
            <a:noFill/>
          </a:ln>
        </p:spPr>
      </p:pic>
      <p:pic>
        <p:nvPicPr>
          <p:cNvPr id="108" name="Google Shape;108;p2"/>
          <p:cNvPicPr preferRelativeResize="0"/>
          <p:nvPr/>
        </p:nvPicPr>
        <p:blipFill rotWithShape="1">
          <a:blip r:embed="rId4">
            <a:alphaModFix/>
          </a:blip>
          <a:srcRect/>
          <a:stretch/>
        </p:blipFill>
        <p:spPr>
          <a:xfrm>
            <a:off x="3336363" y="4042476"/>
            <a:ext cx="3304331" cy="2815524"/>
          </a:xfrm>
          <a:prstGeom prst="rect">
            <a:avLst/>
          </a:prstGeom>
          <a:noFill/>
          <a:ln>
            <a:noFill/>
          </a:ln>
        </p:spPr>
      </p:pic>
      <p:pic>
        <p:nvPicPr>
          <p:cNvPr id="109" name="Google Shape;109;p2"/>
          <p:cNvPicPr preferRelativeResize="0"/>
          <p:nvPr/>
        </p:nvPicPr>
        <p:blipFill rotWithShape="1">
          <a:blip r:embed="rId5">
            <a:alphaModFix/>
          </a:blip>
          <a:srcRect/>
          <a:stretch/>
        </p:blipFill>
        <p:spPr>
          <a:xfrm>
            <a:off x="9648956" y="3241693"/>
            <a:ext cx="1885105" cy="3364810"/>
          </a:xfrm>
          <a:prstGeom prst="rect">
            <a:avLst/>
          </a:prstGeom>
          <a:noFill/>
          <a:ln>
            <a:noFill/>
          </a:ln>
        </p:spPr>
      </p:pic>
      <p:pic>
        <p:nvPicPr>
          <p:cNvPr id="110" name="Google Shape;110;p2"/>
          <p:cNvPicPr preferRelativeResize="0"/>
          <p:nvPr/>
        </p:nvPicPr>
        <p:blipFill rotWithShape="1">
          <a:blip r:embed="rId6">
            <a:alphaModFix/>
          </a:blip>
          <a:srcRect/>
          <a:stretch/>
        </p:blipFill>
        <p:spPr>
          <a:xfrm>
            <a:off x="1215615" y="311972"/>
            <a:ext cx="3463398" cy="2710197"/>
          </a:xfrm>
          <a:prstGeom prst="rect">
            <a:avLst/>
          </a:prstGeom>
          <a:noFill/>
          <a:ln>
            <a:noFill/>
          </a:ln>
        </p:spPr>
      </p:pic>
      <p:sp>
        <p:nvSpPr>
          <p:cNvPr id="111" name="Google Shape;111;p2"/>
          <p:cNvSpPr txBox="1"/>
          <p:nvPr/>
        </p:nvSpPr>
        <p:spPr>
          <a:xfrm>
            <a:off x="1581685" y="626082"/>
            <a:ext cx="2772498" cy="120028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dirty="0">
                <a:solidFill>
                  <a:schemeClr val="dk1"/>
                </a:solidFill>
                <a:latin typeface="Calibri"/>
                <a:ea typeface="Calibri"/>
                <a:cs typeface="Calibri"/>
                <a:sym typeface="Calibri"/>
              </a:rPr>
              <a:t>בְּאֵיזֶה אוֹפֶן הַמִּפְגָּשִׁים בַּנּוֹשֵׂא הִשְׁפִּיעוּ עַל הַהַרְגָּשָׁה שֶׁלָּכֶ</a:t>
            </a:r>
            <a:r>
              <a:rPr lang="he-IL" sz="2400" b="0" i="0" u="none" strike="noStrike" cap="none" dirty="0">
                <a:solidFill>
                  <a:schemeClr val="dk1"/>
                </a:solidFill>
                <a:latin typeface="Calibri"/>
                <a:ea typeface="Calibri"/>
                <a:cs typeface="Calibri"/>
                <a:sym typeface="Calibri"/>
              </a:rPr>
              <a:t>ן</a:t>
            </a:r>
            <a:r>
              <a:rPr lang="iw-IL" sz="2400" b="0" i="0" u="none" strike="noStrike" cap="none" dirty="0">
                <a:solidFill>
                  <a:schemeClr val="dk1"/>
                </a:solidFill>
                <a:latin typeface="Calibri"/>
                <a:ea typeface="Calibri"/>
                <a:cs typeface="Calibri"/>
                <a:sym typeface="Calibri"/>
              </a:rPr>
              <a:t> בַּכִּיתָּה?</a:t>
            </a:r>
            <a:endParaRPr dirty="0"/>
          </a:p>
        </p:txBody>
      </p:sp>
      <p:sp>
        <p:nvSpPr>
          <p:cNvPr id="112" name="Google Shape;112;p2"/>
          <p:cNvSpPr txBox="1"/>
          <p:nvPr/>
        </p:nvSpPr>
        <p:spPr>
          <a:xfrm rot="-220463">
            <a:off x="9855384" y="3864909"/>
            <a:ext cx="1472247" cy="83095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chemeClr val="dk1"/>
              </a:buClr>
              <a:buSzPts val="2000"/>
              <a:buFont typeface="Calibri"/>
              <a:buNone/>
            </a:pPr>
            <a:r>
              <a:rPr lang="iw-IL" sz="2400" b="0" i="0" u="none" strike="noStrike" cap="none" dirty="0">
                <a:solidFill>
                  <a:schemeClr val="dk1"/>
                </a:solidFill>
                <a:latin typeface="Calibri"/>
                <a:ea typeface="Calibri"/>
                <a:cs typeface="Calibri"/>
                <a:sym typeface="Calibri"/>
              </a:rPr>
              <a:t>מָה לְמַדְתֶּ</a:t>
            </a:r>
            <a:r>
              <a:rPr lang="he-IL" sz="2400" b="0" i="0" u="none" strike="noStrike" cap="none" dirty="0">
                <a:solidFill>
                  <a:schemeClr val="dk1"/>
                </a:solidFill>
                <a:latin typeface="Calibri"/>
                <a:ea typeface="Calibri"/>
                <a:cs typeface="Calibri"/>
                <a:sym typeface="Calibri"/>
              </a:rPr>
              <a:t>ן</a:t>
            </a:r>
            <a:r>
              <a:rPr lang="iw-IL" sz="2400" b="0" i="0" u="none" strike="noStrike" cap="none" dirty="0">
                <a:solidFill>
                  <a:schemeClr val="dk1"/>
                </a:solidFill>
                <a:latin typeface="Calibri"/>
                <a:ea typeface="Calibri"/>
                <a:cs typeface="Calibri"/>
                <a:sym typeface="Calibri"/>
              </a:rPr>
              <a:t> עַל עַצְמְכֶם</a:t>
            </a:r>
            <a:r>
              <a:rPr lang="iw-IL" sz="2000" b="0" i="0" u="none" strike="noStrike" cap="none" dirty="0">
                <a:solidFill>
                  <a:schemeClr val="dk1"/>
                </a:solidFill>
                <a:latin typeface="Calibri"/>
                <a:ea typeface="Calibri"/>
                <a:cs typeface="Calibri"/>
                <a:sym typeface="Calibri"/>
              </a:rPr>
              <a:t>?</a:t>
            </a:r>
            <a:endParaRPr dirty="0"/>
          </a:p>
        </p:txBody>
      </p:sp>
      <p:sp>
        <p:nvSpPr>
          <p:cNvPr id="113" name="Google Shape;113;p2"/>
          <p:cNvSpPr txBox="1"/>
          <p:nvPr/>
        </p:nvSpPr>
        <p:spPr>
          <a:xfrm>
            <a:off x="453687" y="4606250"/>
            <a:ext cx="2788150" cy="156966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dirty="0">
                <a:solidFill>
                  <a:schemeClr val="dk1"/>
                </a:solidFill>
                <a:latin typeface="Calibri"/>
                <a:ea typeface="Calibri"/>
                <a:cs typeface="Calibri"/>
                <a:sym typeface="Calibri"/>
              </a:rPr>
              <a:t>מָה הִשְׁתַּנָּה</a:t>
            </a:r>
            <a:endParaRPr dirty="0"/>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dirty="0">
                <a:solidFill>
                  <a:schemeClr val="dk1"/>
                </a:solidFill>
                <a:latin typeface="Calibri"/>
                <a:ea typeface="Calibri"/>
                <a:cs typeface="Calibri"/>
                <a:sym typeface="Calibri"/>
              </a:rPr>
              <a:t>בַּהִתְנַהֲגוּת שֶׁלָּכֶ</a:t>
            </a:r>
            <a:r>
              <a:rPr lang="he-IL" sz="2400" b="0" i="0" u="none" strike="noStrike" cap="none" dirty="0">
                <a:solidFill>
                  <a:schemeClr val="dk1"/>
                </a:solidFill>
                <a:latin typeface="Calibri"/>
                <a:ea typeface="Calibri"/>
                <a:cs typeface="Calibri"/>
                <a:sym typeface="Calibri"/>
              </a:rPr>
              <a:t>ן</a:t>
            </a:r>
            <a:endParaRPr dirty="0"/>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dirty="0">
                <a:solidFill>
                  <a:schemeClr val="dk1"/>
                </a:solidFill>
                <a:latin typeface="Calibri"/>
                <a:ea typeface="Calibri"/>
                <a:cs typeface="Calibri"/>
                <a:sym typeface="Calibri"/>
              </a:rPr>
              <a:t>בְּעִקְבוֹת הַמִּפְגָּשִׁים</a:t>
            </a:r>
            <a:endParaRPr dirty="0"/>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dirty="0">
                <a:solidFill>
                  <a:schemeClr val="dk1"/>
                </a:solidFill>
                <a:latin typeface="Calibri"/>
                <a:ea typeface="Calibri"/>
                <a:cs typeface="Calibri"/>
                <a:sym typeface="Calibri"/>
              </a:rPr>
              <a:t>שֶׁלָּנוּ בַּנּוֹשֵׂא?</a:t>
            </a:r>
            <a:endParaRPr dirty="0"/>
          </a:p>
        </p:txBody>
      </p:sp>
      <p:sp>
        <p:nvSpPr>
          <p:cNvPr id="114" name="Google Shape;114;p2"/>
          <p:cNvSpPr txBox="1"/>
          <p:nvPr/>
        </p:nvSpPr>
        <p:spPr>
          <a:xfrm>
            <a:off x="3471411" y="5034739"/>
            <a:ext cx="3034234"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dirty="0">
                <a:solidFill>
                  <a:schemeClr val="dk1"/>
                </a:solidFill>
                <a:latin typeface="Calibri"/>
                <a:ea typeface="Calibri"/>
                <a:cs typeface="Calibri"/>
                <a:sym typeface="Calibri"/>
              </a:rPr>
              <a:t>אֵיזֶה מִפְגָּשׁ זָכוּר לָכֶ</a:t>
            </a:r>
            <a:r>
              <a:rPr lang="he-IL" sz="2400" b="0" i="0" u="none" strike="noStrike" cap="none" dirty="0">
                <a:solidFill>
                  <a:schemeClr val="dk1"/>
                </a:solidFill>
                <a:latin typeface="Calibri"/>
                <a:ea typeface="Calibri"/>
                <a:cs typeface="Calibri"/>
                <a:sym typeface="Calibri"/>
              </a:rPr>
              <a:t>ן</a:t>
            </a:r>
            <a:r>
              <a:rPr lang="iw-IL" sz="2400" b="0" i="0" u="none" strike="noStrike" cap="none" dirty="0">
                <a:solidFill>
                  <a:schemeClr val="dk1"/>
                </a:solidFill>
                <a:latin typeface="Calibri"/>
                <a:ea typeface="Calibri"/>
                <a:cs typeface="Calibri"/>
                <a:sym typeface="Calibri"/>
              </a:rPr>
              <a:t> בַּנּוֹשֵׂא. ..?</a:t>
            </a:r>
            <a:endParaRPr sz="2400" b="0" i="0" u="none" strike="noStrike" cap="none" dirty="0">
              <a:solidFill>
                <a:schemeClr val="dk1"/>
              </a:solidFill>
              <a:latin typeface="Calibri"/>
              <a:ea typeface="Calibri"/>
              <a:cs typeface="Calibri"/>
              <a:sym typeface="Calibri"/>
            </a:endParaRPr>
          </a:p>
        </p:txBody>
      </p:sp>
      <p:pic>
        <p:nvPicPr>
          <p:cNvPr id="115" name="Google Shape;115;p2"/>
          <p:cNvPicPr preferRelativeResize="0"/>
          <p:nvPr/>
        </p:nvPicPr>
        <p:blipFill rotWithShape="1">
          <a:blip r:embed="rId3">
            <a:alphaModFix/>
          </a:blip>
          <a:srcRect/>
          <a:stretch/>
        </p:blipFill>
        <p:spPr>
          <a:xfrm flipH="1">
            <a:off x="6916033" y="4042476"/>
            <a:ext cx="2167829" cy="2314671"/>
          </a:xfrm>
          <a:prstGeom prst="rect">
            <a:avLst/>
          </a:prstGeom>
          <a:noFill/>
          <a:ln>
            <a:noFill/>
          </a:ln>
        </p:spPr>
      </p:pic>
      <p:sp>
        <p:nvSpPr>
          <p:cNvPr id="116" name="Google Shape;116;p2"/>
          <p:cNvSpPr txBox="1"/>
          <p:nvPr/>
        </p:nvSpPr>
        <p:spPr>
          <a:xfrm>
            <a:off x="7070739" y="4706161"/>
            <a:ext cx="1757030"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dirty="0">
                <a:solidFill>
                  <a:schemeClr val="dk1"/>
                </a:solidFill>
                <a:latin typeface="Calibri"/>
                <a:ea typeface="Calibri"/>
                <a:cs typeface="Calibri"/>
                <a:sym typeface="Calibri"/>
              </a:rPr>
              <a:t>מַדּוּעַ קָרָאנוּ כָּךְ לַמִּפְגָּשִׁים?</a:t>
            </a:r>
            <a:endParaRPr dirty="0"/>
          </a:p>
        </p:txBody>
      </p:sp>
      <p:sp>
        <p:nvSpPr>
          <p:cNvPr id="117" name="Google Shape;117;p2"/>
          <p:cNvSpPr/>
          <p:nvPr/>
        </p:nvSpPr>
        <p:spPr>
          <a:xfrm>
            <a:off x="5172984" y="421814"/>
            <a:ext cx="6772212" cy="1773928"/>
          </a:xfrm>
          <a:prstGeom prst="rect">
            <a:avLst/>
          </a:prstGeom>
          <a:noFill/>
          <a:ln>
            <a:noFill/>
          </a:ln>
        </p:spPr>
        <p:txBody>
          <a:bodyPr spcFirstLastPara="1" wrap="square" lIns="91425" tIns="45700" rIns="91425" bIns="45700" anchor="ctr" anchorCtr="0">
            <a:noAutofit/>
          </a:bodyPr>
          <a:lstStyle/>
          <a:p>
            <a:pPr marL="0" marR="0" lvl="0" indent="0" algn="ctr" rtl="1">
              <a:lnSpc>
                <a:spcPct val="150000"/>
              </a:lnSpc>
              <a:spcBef>
                <a:spcPts val="0"/>
              </a:spcBef>
              <a:spcAft>
                <a:spcPts val="0"/>
              </a:spcAft>
              <a:buClr>
                <a:srgbClr val="002060"/>
              </a:buClr>
              <a:buSzPts val="5400"/>
              <a:buFont typeface="Calibri"/>
              <a:buNone/>
            </a:pPr>
            <a:r>
              <a:rPr lang="iw-IL" sz="5400" b="1" i="0" u="none" strike="noStrike" cap="none" dirty="0">
                <a:solidFill>
                  <a:srgbClr val="002060"/>
                </a:solidFill>
                <a:latin typeface="Calibri"/>
                <a:ea typeface="Calibri"/>
                <a:cs typeface="Calibri"/>
                <a:sym typeface="Calibri"/>
              </a:rPr>
              <a:t>מְסַכְּמִים יְחִידָה</a:t>
            </a:r>
            <a:r>
              <a:rPr lang="he-IL" sz="5400" b="1" i="0" u="none" strike="noStrike" cap="none" dirty="0">
                <a:solidFill>
                  <a:srgbClr val="002060"/>
                </a:solidFill>
                <a:latin typeface="Calibri"/>
                <a:ea typeface="Calibri"/>
                <a:cs typeface="Calibri"/>
                <a:sym typeface="Calibri"/>
              </a:rPr>
              <a:t>: </a:t>
            </a:r>
          </a:p>
          <a:p>
            <a:pPr marL="0" marR="0" lvl="0" indent="0" algn="ctr" rtl="1">
              <a:lnSpc>
                <a:spcPct val="150000"/>
              </a:lnSpc>
              <a:spcBef>
                <a:spcPts val="0"/>
              </a:spcBef>
              <a:spcAft>
                <a:spcPts val="0"/>
              </a:spcAft>
              <a:buClr>
                <a:srgbClr val="002060"/>
              </a:buClr>
              <a:buSzPts val="5400"/>
              <a:buFont typeface="Calibri"/>
              <a:buNone/>
            </a:pPr>
            <a:r>
              <a:rPr lang="he-IL" sz="5400" b="1" i="0" u="none" strike="noStrike" cap="none" dirty="0">
                <a:solidFill>
                  <a:srgbClr val="002060"/>
                </a:solidFill>
                <a:latin typeface="Calibri"/>
                <a:ea typeface="Calibri"/>
                <a:cs typeface="Calibri"/>
                <a:sym typeface="Calibri"/>
              </a:rPr>
              <a:t>בּוֹחֵר לִהְיוֹת חָבֵר</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7"/>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5400"/>
              <a:buFont typeface="Calibri"/>
              <a:buNone/>
            </a:pPr>
            <a:r>
              <a:rPr lang="he-IL" dirty="0"/>
              <a:t>להדפסה</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Brass, Gradient, Key">
            <a:extLst>
              <a:ext uri="{FF2B5EF4-FFF2-40B4-BE49-F238E27FC236}">
                <a16:creationId xmlns:a16="http://schemas.microsoft.com/office/drawing/2014/main" id="{6ED83031-59B0-67D7-A307-2CBDFE900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97307" y="4921752"/>
            <a:ext cx="3872495" cy="19362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Brass, Gradient, Key">
            <a:extLst>
              <a:ext uri="{FF2B5EF4-FFF2-40B4-BE49-F238E27FC236}">
                <a16:creationId xmlns:a16="http://schemas.microsoft.com/office/drawing/2014/main" id="{026AEBBA-3C4B-B743-2686-747A97924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97307" y="2412890"/>
            <a:ext cx="3872495" cy="19362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Brass, Gradient, Key">
            <a:extLst>
              <a:ext uri="{FF2B5EF4-FFF2-40B4-BE49-F238E27FC236}">
                <a16:creationId xmlns:a16="http://schemas.microsoft.com/office/drawing/2014/main" id="{3FFE7C57-33C0-2BE9-EE9A-B37537CB9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97307" y="168794"/>
            <a:ext cx="3872495" cy="19362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Brass, Gradient, Key">
            <a:extLst>
              <a:ext uri="{FF2B5EF4-FFF2-40B4-BE49-F238E27FC236}">
                <a16:creationId xmlns:a16="http://schemas.microsoft.com/office/drawing/2014/main" id="{845B8C61-B61A-10DB-79C2-740EF2A98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246864" y="4921752"/>
            <a:ext cx="3872495" cy="19362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Brass, Gradient, Key">
            <a:extLst>
              <a:ext uri="{FF2B5EF4-FFF2-40B4-BE49-F238E27FC236}">
                <a16:creationId xmlns:a16="http://schemas.microsoft.com/office/drawing/2014/main" id="{043227F8-05D6-FCF5-AA63-59C02FAF2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246864" y="2412890"/>
            <a:ext cx="3872495" cy="19362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Brass, Gradient, Key">
            <a:extLst>
              <a:ext uri="{FF2B5EF4-FFF2-40B4-BE49-F238E27FC236}">
                <a16:creationId xmlns:a16="http://schemas.microsoft.com/office/drawing/2014/main" id="{3C647251-8B72-0AA5-D25A-62CB13364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246863" y="168794"/>
            <a:ext cx="3872495" cy="1936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213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4"/>
          <p:cNvPicPr preferRelativeResize="0"/>
          <p:nvPr/>
        </p:nvPicPr>
        <p:blipFill rotWithShape="1">
          <a:blip r:embed="rId3">
            <a:alphaModFix/>
          </a:blip>
          <a:srcRect/>
          <a:stretch/>
        </p:blipFill>
        <p:spPr>
          <a:xfrm>
            <a:off x="7872000" y="469025"/>
            <a:ext cx="4320000" cy="1116898"/>
          </a:xfrm>
          <a:prstGeom prst="rect">
            <a:avLst/>
          </a:prstGeom>
          <a:noFill/>
          <a:ln>
            <a:noFill/>
          </a:ln>
        </p:spPr>
      </p:pic>
      <p:cxnSp>
        <p:nvCxnSpPr>
          <p:cNvPr id="188" name="Google Shape;188;p4"/>
          <p:cNvCxnSpPr/>
          <p:nvPr/>
        </p:nvCxnSpPr>
        <p:spPr>
          <a:xfrm>
            <a:off x="8682163"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89" name="Google Shape;189;p4"/>
          <p:cNvSpPr txBox="1"/>
          <p:nvPr/>
        </p:nvSpPr>
        <p:spPr>
          <a:xfrm>
            <a:off x="8829713" y="2716232"/>
            <a:ext cx="3265714" cy="584735"/>
          </a:xfrm>
          <a:prstGeom prst="rect">
            <a:avLst/>
          </a:prstGeom>
          <a:noFill/>
          <a:ln>
            <a:noFill/>
          </a:ln>
        </p:spPr>
        <p:txBody>
          <a:bodyPr spcFirstLastPara="1" wrap="square" lIns="91425" tIns="45700" rIns="91425" bIns="45700" anchor="t" anchorCtr="0">
            <a:spAutoFit/>
          </a:bodyPr>
          <a:lstStyle/>
          <a:p>
            <a:pPr marL="174625" marR="0" lvl="1" indent="-61912" algn="r" rtl="1">
              <a:lnSpc>
                <a:spcPct val="100000"/>
              </a:lnSpc>
              <a:spcBef>
                <a:spcPts val="0"/>
              </a:spcBef>
              <a:spcAft>
                <a:spcPts val="0"/>
              </a:spcAft>
              <a:buNone/>
            </a:pPr>
            <a:r>
              <a:rPr lang="he-IL" sz="1600" dirty="0">
                <a:latin typeface="Calibri"/>
                <a:cs typeface="Calibri"/>
                <a:sym typeface="Calibri"/>
              </a:rPr>
              <a:t>ניהול מחלוקות וזיהוי תגובות מקדמות/ מעכבות לפתרון קונפליקטים</a:t>
            </a:r>
            <a:endParaRPr dirty="0"/>
          </a:p>
        </p:txBody>
      </p:sp>
      <p:sp>
        <p:nvSpPr>
          <p:cNvPr id="190" name="Google Shape;190;p4"/>
          <p:cNvSpPr txBox="1"/>
          <p:nvPr/>
        </p:nvSpPr>
        <p:spPr>
          <a:xfrm>
            <a:off x="3016976" y="2634952"/>
            <a:ext cx="5521710" cy="4278054"/>
          </a:xfrm>
          <a:prstGeom prst="rect">
            <a:avLst/>
          </a:prstGeom>
          <a:noFill/>
          <a:ln>
            <a:noFill/>
          </a:ln>
        </p:spPr>
        <p:txBody>
          <a:bodyPr spcFirstLastPara="1" wrap="square" lIns="91425" tIns="45700" rIns="91425" bIns="45700" anchor="t" anchorCtr="0">
            <a:spAutoFit/>
          </a:bodyPr>
          <a:lstStyle/>
          <a:p>
            <a:pPr marL="285750" marR="0" lvl="0" indent="-28575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קוגניטיביות </a:t>
            </a:r>
            <a:endParaRPr sz="1600" b="1" i="0" u="none" strike="noStrike" cap="none" dirty="0">
              <a:solidFill>
                <a:srgbClr val="EF364C"/>
              </a:solidFill>
              <a:latin typeface="Calibri"/>
              <a:ea typeface="Calibri"/>
              <a:cs typeface="Calibri"/>
              <a:sym typeface="Calibri"/>
            </a:endParaRPr>
          </a:p>
          <a:p>
            <a:pPr marL="0" marR="0" lvl="0" indent="0" algn="r" rtl="1">
              <a:lnSpc>
                <a:spcPct val="100000"/>
              </a:lnSpc>
              <a:spcBef>
                <a:spcPts val="0"/>
              </a:spcBef>
              <a:spcAft>
                <a:spcPts val="0"/>
              </a:spcAft>
              <a:buNone/>
            </a:pPr>
            <a:r>
              <a:rPr lang="iw-IL" sz="1600" b="1" i="0" u="none" strike="noStrike" cap="none" dirty="0">
                <a:solidFill>
                  <a:srgbClr val="000000"/>
                </a:solidFill>
                <a:latin typeface="Calibri"/>
                <a:ea typeface="Calibri"/>
                <a:cs typeface="Calibri"/>
                <a:sym typeface="Calibri"/>
              </a:rPr>
              <a:t>      </a:t>
            </a:r>
            <a:r>
              <a:rPr lang="he-IL" sz="1600" b="1" i="0" u="none" strike="noStrike" cap="none" dirty="0">
                <a:solidFill>
                  <a:srgbClr val="000000"/>
                </a:solidFill>
                <a:latin typeface="Calibri"/>
                <a:ea typeface="Calibri"/>
                <a:cs typeface="Calibri"/>
                <a:sym typeface="Calibri"/>
              </a:rPr>
              <a:t>חשיבה ביקורתית- </a:t>
            </a:r>
            <a:r>
              <a:rPr lang="he-IL" sz="1600" b="0" i="0" u="none" strike="noStrike" cap="none" dirty="0">
                <a:solidFill>
                  <a:srgbClr val="000000"/>
                </a:solidFill>
                <a:latin typeface="Calibri"/>
                <a:ea typeface="Calibri"/>
                <a:cs typeface="Calibri"/>
                <a:sym typeface="Calibri"/>
              </a:rPr>
              <a:t>היכולת להערכה עצמית ויכולת ניתוח של תגובות העצמי בעת מצב של מחלוקת חבר</a:t>
            </a:r>
          </a:p>
          <a:p>
            <a:pPr marL="0" marR="0" lvl="0" indent="0" algn="r" rtl="1">
              <a:lnSpc>
                <a:spcPct val="100000"/>
              </a:lnSpc>
              <a:spcBef>
                <a:spcPts val="0"/>
              </a:spcBef>
              <a:spcAft>
                <a:spcPts val="0"/>
              </a:spcAft>
              <a:buNone/>
            </a:pPr>
            <a:r>
              <a:rPr lang="he-IL" sz="1600" b="1" dirty="0">
                <a:latin typeface="Calibri"/>
                <a:cs typeface="Calibri"/>
                <a:sym typeface="Calibri"/>
              </a:rPr>
              <a:t>חשיבה יצירתית- </a:t>
            </a:r>
            <a:r>
              <a:rPr lang="he-IL" sz="1600" dirty="0">
                <a:latin typeface="Calibri"/>
                <a:cs typeface="Calibri"/>
                <a:sym typeface="Calibri"/>
              </a:rPr>
              <a:t>היכולת להפנים דרכים שונות לפתרון מחלוקת</a:t>
            </a:r>
            <a:endParaRPr dirty="0"/>
          </a:p>
          <a:p>
            <a:pPr marL="285750" marR="0" lvl="0" indent="-171450" algn="r" rtl="1">
              <a:lnSpc>
                <a:spcPct val="100000"/>
              </a:lnSpc>
              <a:spcBef>
                <a:spcPts val="0"/>
              </a:spcBef>
              <a:spcAft>
                <a:spcPts val="0"/>
              </a:spcAft>
              <a:buClr>
                <a:srgbClr val="000000"/>
              </a:buClr>
              <a:buSzPts val="1800"/>
              <a:buFont typeface="Gisha"/>
              <a:buNone/>
            </a:pPr>
            <a:endParaRPr sz="1600" b="0" i="0" u="none" strike="noStrike" cap="none" dirty="0">
              <a:solidFill>
                <a:srgbClr val="000000"/>
              </a:solidFill>
              <a:highlight>
                <a:srgbClr val="FFFF00"/>
              </a:highlight>
              <a:latin typeface="Calibri"/>
              <a:ea typeface="Calibri"/>
              <a:cs typeface="Calibri"/>
              <a:sym typeface="Calibri"/>
            </a:endParaRPr>
          </a:p>
          <a:p>
            <a:pPr marL="285750" marR="0" lvl="0" indent="-28575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רגשיות </a:t>
            </a:r>
            <a:r>
              <a:rPr lang="he-IL" sz="1600" b="1" i="0" u="none" strike="noStrike" cap="none" dirty="0">
                <a:solidFill>
                  <a:srgbClr val="EF364C"/>
                </a:solidFill>
                <a:latin typeface="Calibri"/>
                <a:ea typeface="Calibri"/>
                <a:cs typeface="Calibri"/>
                <a:sym typeface="Calibri"/>
              </a:rPr>
              <a:t>(</a:t>
            </a:r>
            <a:r>
              <a:rPr lang="iw-IL" sz="1600" b="1" i="0" u="none" strike="noStrike" cap="none" dirty="0">
                <a:solidFill>
                  <a:srgbClr val="EF364C"/>
                </a:solidFill>
                <a:latin typeface="Calibri"/>
                <a:ea typeface="Calibri"/>
                <a:cs typeface="Calibri"/>
                <a:sym typeface="Calibri"/>
              </a:rPr>
              <a:t>תוך-אישי</a:t>
            </a:r>
            <a:r>
              <a:rPr lang="he-IL" sz="1600" b="1" i="0" u="none" strike="noStrike" cap="none" dirty="0">
                <a:solidFill>
                  <a:srgbClr val="EF364C"/>
                </a:solidFill>
                <a:latin typeface="Calibri"/>
                <a:ea typeface="Calibri"/>
                <a:cs typeface="Calibri"/>
                <a:sym typeface="Calibri"/>
              </a:rPr>
              <a:t>)</a:t>
            </a:r>
            <a:endParaRPr sz="1600" b="0" i="0" u="none" strike="noStrike" cap="none" dirty="0">
              <a:solidFill>
                <a:srgbClr val="EF364C"/>
              </a:solidFill>
              <a:latin typeface="Calibri"/>
              <a:ea typeface="Calibri"/>
              <a:cs typeface="Calibri"/>
              <a:sym typeface="Calibri"/>
            </a:endParaRPr>
          </a:p>
          <a:p>
            <a:pPr marL="576000" marR="0" lvl="0" indent="-285750" algn="r" rtl="1">
              <a:lnSpc>
                <a:spcPct val="100000"/>
              </a:lnSpc>
              <a:spcBef>
                <a:spcPts val="0"/>
              </a:spcBef>
              <a:spcAft>
                <a:spcPts val="0"/>
              </a:spcAft>
              <a:buClr>
                <a:srgbClr val="000000"/>
              </a:buClr>
              <a:buSzPts val="1800"/>
              <a:buFont typeface="Calibri"/>
              <a:buChar char="-"/>
            </a:pPr>
            <a:r>
              <a:rPr lang="iw-IL" sz="1600" b="1" i="0" u="none" strike="noStrike" cap="none" dirty="0">
                <a:solidFill>
                  <a:srgbClr val="000000"/>
                </a:solidFill>
                <a:latin typeface="Calibri"/>
                <a:ea typeface="Calibri"/>
                <a:cs typeface="Calibri"/>
                <a:sym typeface="Calibri"/>
              </a:rPr>
              <a:t>מודעות עצמית </a:t>
            </a:r>
            <a:r>
              <a:rPr lang="iw-IL" sz="1600" b="0" i="0" u="none" strike="noStrike" cap="none" dirty="0">
                <a:solidFill>
                  <a:srgbClr val="000000"/>
                </a:solidFill>
                <a:latin typeface="Calibri"/>
                <a:ea typeface="Calibri"/>
                <a:cs typeface="Calibri"/>
                <a:sym typeface="Calibri"/>
              </a:rPr>
              <a:t>– </a:t>
            </a:r>
            <a:r>
              <a:rPr lang="he-IL" sz="1600" b="0" i="0" u="none" strike="noStrike" cap="none" dirty="0">
                <a:solidFill>
                  <a:srgbClr val="000000"/>
                </a:solidFill>
                <a:latin typeface="Calibri"/>
                <a:ea typeface="Calibri"/>
                <a:cs typeface="Calibri"/>
                <a:sym typeface="Calibri"/>
              </a:rPr>
              <a:t>זיהוי רגשות העצמי והאחר בעת </a:t>
            </a:r>
            <a:r>
              <a:rPr lang="he-IL" sz="1600" dirty="0">
                <a:latin typeface="Calibri"/>
                <a:ea typeface="Calibri"/>
                <a:cs typeface="Calibri"/>
                <a:sym typeface="Calibri"/>
              </a:rPr>
              <a:t>מחלוקת</a:t>
            </a:r>
            <a:endParaRPr sz="1600" b="0" i="0" u="none" strike="noStrike" cap="none" dirty="0">
              <a:solidFill>
                <a:srgbClr val="000000"/>
              </a:solidFill>
              <a:latin typeface="Calibri"/>
              <a:ea typeface="Calibri"/>
              <a:cs typeface="Calibri"/>
              <a:sym typeface="Calibri"/>
            </a:endParaRPr>
          </a:p>
          <a:p>
            <a:pPr marL="576000" marR="0" lvl="0" indent="-285750" algn="r" rtl="1">
              <a:lnSpc>
                <a:spcPct val="100000"/>
              </a:lnSpc>
              <a:spcBef>
                <a:spcPts val="0"/>
              </a:spcBef>
              <a:spcAft>
                <a:spcPts val="0"/>
              </a:spcAft>
              <a:buClr>
                <a:srgbClr val="000000"/>
              </a:buClr>
              <a:buSzPts val="1800"/>
              <a:buFont typeface="Calibri"/>
              <a:buChar char="-"/>
            </a:pPr>
            <a:r>
              <a:rPr lang="iw-IL" sz="1600" b="1" i="0" u="none" strike="noStrike" cap="none" dirty="0">
                <a:solidFill>
                  <a:srgbClr val="000000"/>
                </a:solidFill>
                <a:latin typeface="Calibri"/>
                <a:ea typeface="Calibri"/>
                <a:cs typeface="Calibri"/>
                <a:sym typeface="Calibri"/>
              </a:rPr>
              <a:t>הכוונה עצמית </a:t>
            </a:r>
            <a:r>
              <a:rPr lang="iw-IL" sz="1600" b="0" i="0" u="none" strike="noStrike" cap="none" dirty="0">
                <a:solidFill>
                  <a:srgbClr val="000000"/>
                </a:solidFill>
                <a:latin typeface="Calibri"/>
                <a:ea typeface="Calibri"/>
                <a:cs typeface="Calibri"/>
                <a:sym typeface="Calibri"/>
              </a:rPr>
              <a:t>– </a:t>
            </a:r>
            <a:r>
              <a:rPr lang="he-IL" sz="1600" b="0" i="0" u="none" strike="noStrike" cap="none" dirty="0">
                <a:solidFill>
                  <a:srgbClr val="000000"/>
                </a:solidFill>
                <a:latin typeface="Calibri"/>
                <a:ea typeface="Calibri"/>
                <a:cs typeface="Calibri"/>
                <a:sym typeface="Calibri"/>
              </a:rPr>
              <a:t>וויסות עצמי: התאמת תגובות שתורמות ליישוב </a:t>
            </a:r>
            <a:r>
              <a:rPr lang="he-IL" sz="1600" dirty="0">
                <a:latin typeface="Calibri"/>
                <a:ea typeface="Calibri"/>
                <a:cs typeface="Calibri"/>
                <a:sym typeface="Calibri"/>
              </a:rPr>
              <a:t>מחלוקת</a:t>
            </a:r>
            <a:r>
              <a:rPr lang="he-IL" sz="1600" b="0" i="0" u="none" strike="noStrike" cap="none" dirty="0">
                <a:solidFill>
                  <a:srgbClr val="000000"/>
                </a:solidFill>
                <a:latin typeface="Calibri"/>
                <a:ea typeface="Calibri"/>
                <a:cs typeface="Calibri"/>
                <a:sym typeface="Calibri"/>
              </a:rPr>
              <a:t> עם חבר</a:t>
            </a:r>
            <a:endParaRPr sz="1600" b="0" i="0" u="none" strike="noStrike" cap="none" dirty="0">
              <a:solidFill>
                <a:srgbClr val="000000"/>
              </a:solidFill>
              <a:latin typeface="Calibri"/>
              <a:ea typeface="Calibri"/>
              <a:cs typeface="Calibri"/>
              <a:sym typeface="Calibri"/>
            </a:endParaRPr>
          </a:p>
          <a:p>
            <a:pPr marL="576000" marR="0" lvl="0" indent="-171450" algn="r" rtl="1">
              <a:lnSpc>
                <a:spcPct val="100000"/>
              </a:lnSpc>
              <a:spcBef>
                <a:spcPts val="0"/>
              </a:spcBef>
              <a:spcAft>
                <a:spcPts val="0"/>
              </a:spcAft>
              <a:buClr>
                <a:srgbClr val="000000"/>
              </a:buClr>
              <a:buSzPts val="1800"/>
              <a:buFont typeface="Calibri"/>
              <a:buNone/>
            </a:pPr>
            <a:endParaRPr sz="1600" b="0" i="0" u="none" strike="noStrike" cap="none" dirty="0">
              <a:solidFill>
                <a:srgbClr val="000000"/>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חברתיות </a:t>
            </a:r>
            <a:r>
              <a:rPr lang="he-IL" sz="1600" b="1" i="0" u="none" strike="noStrike" cap="none" dirty="0">
                <a:solidFill>
                  <a:srgbClr val="EF364C"/>
                </a:solidFill>
                <a:latin typeface="Calibri"/>
                <a:ea typeface="Calibri"/>
                <a:cs typeface="Calibri"/>
                <a:sym typeface="Calibri"/>
              </a:rPr>
              <a:t>(</a:t>
            </a:r>
            <a:r>
              <a:rPr lang="iw-IL" sz="1600" b="1" i="0" u="none" strike="noStrike" cap="none" dirty="0">
                <a:solidFill>
                  <a:srgbClr val="EF364C"/>
                </a:solidFill>
                <a:latin typeface="Calibri"/>
                <a:ea typeface="Calibri"/>
                <a:cs typeface="Calibri"/>
                <a:sym typeface="Calibri"/>
              </a:rPr>
              <a:t>בין-אישי</a:t>
            </a:r>
            <a:r>
              <a:rPr lang="he-IL" sz="1600" b="1" i="0" u="none" strike="noStrike" cap="none" dirty="0">
                <a:solidFill>
                  <a:srgbClr val="EF364C"/>
                </a:solidFill>
                <a:latin typeface="Calibri"/>
                <a:ea typeface="Calibri"/>
                <a:cs typeface="Calibri"/>
                <a:sym typeface="Calibri"/>
              </a:rPr>
              <a:t>)</a:t>
            </a:r>
            <a:endParaRPr sz="1600" b="1" i="0" u="none" strike="noStrike" cap="none" dirty="0">
              <a:solidFill>
                <a:srgbClr val="EF364C"/>
              </a:solidFill>
              <a:latin typeface="Calibri"/>
              <a:ea typeface="Calibri"/>
              <a:cs typeface="Calibri"/>
              <a:sym typeface="Calibri"/>
            </a:endParaRPr>
          </a:p>
          <a:p>
            <a:pPr marL="576000" marR="0" lvl="0" indent="-285750" algn="r" rtl="1">
              <a:lnSpc>
                <a:spcPct val="100000"/>
              </a:lnSpc>
              <a:spcBef>
                <a:spcPts val="0"/>
              </a:spcBef>
              <a:spcAft>
                <a:spcPts val="0"/>
              </a:spcAft>
              <a:buClr>
                <a:srgbClr val="000000"/>
              </a:buClr>
              <a:buSzPts val="1800"/>
              <a:buFont typeface="Calibri"/>
              <a:buChar char="-"/>
            </a:pPr>
            <a:r>
              <a:rPr lang="iw-IL" sz="1600" b="1" i="0" u="none" strike="noStrike" cap="none" dirty="0">
                <a:solidFill>
                  <a:srgbClr val="000000"/>
                </a:solidFill>
                <a:latin typeface="Calibri"/>
                <a:ea typeface="Calibri"/>
                <a:cs typeface="Calibri"/>
                <a:sym typeface="Calibri"/>
              </a:rPr>
              <a:t>מודעות חברתית </a:t>
            </a:r>
            <a:r>
              <a:rPr lang="iw-IL" sz="1600" b="0" i="0" u="none" strike="noStrike" cap="none" dirty="0">
                <a:solidFill>
                  <a:srgbClr val="000000"/>
                </a:solidFill>
                <a:latin typeface="Calibri"/>
                <a:ea typeface="Calibri"/>
                <a:cs typeface="Calibri"/>
                <a:sym typeface="Calibri"/>
              </a:rPr>
              <a:t>– </a:t>
            </a:r>
            <a:r>
              <a:rPr lang="he-IL" sz="1600" b="0" i="0" u="none" strike="noStrike" cap="none" dirty="0">
                <a:solidFill>
                  <a:srgbClr val="000000"/>
                </a:solidFill>
                <a:latin typeface="Calibri"/>
                <a:ea typeface="Calibri"/>
                <a:cs typeface="Calibri"/>
                <a:sym typeface="Calibri"/>
              </a:rPr>
              <a:t>הבנת האחר: זיהוי ההשפעה שיש לתגובות העצמי על אחרים במצבים של מחלוקת</a:t>
            </a:r>
            <a:endParaRPr sz="1600" b="0" i="0" u="none" strike="noStrike" cap="none" dirty="0">
              <a:solidFill>
                <a:srgbClr val="000000"/>
              </a:solidFill>
              <a:latin typeface="Calibri"/>
              <a:ea typeface="Calibri"/>
              <a:cs typeface="Calibri"/>
              <a:sym typeface="Calibri"/>
            </a:endParaRPr>
          </a:p>
          <a:p>
            <a:pPr marL="576000" marR="0" lvl="0" indent="-285750" algn="r" rtl="1">
              <a:lnSpc>
                <a:spcPct val="100000"/>
              </a:lnSpc>
              <a:spcBef>
                <a:spcPts val="0"/>
              </a:spcBef>
              <a:spcAft>
                <a:spcPts val="0"/>
              </a:spcAft>
              <a:buClr>
                <a:srgbClr val="000000"/>
              </a:buClr>
              <a:buSzPts val="1800"/>
              <a:buFont typeface="Calibri"/>
              <a:buChar char="-"/>
            </a:pPr>
            <a:r>
              <a:rPr lang="iw-IL" sz="1600" b="1" i="0" u="none" strike="noStrike" cap="none" dirty="0">
                <a:solidFill>
                  <a:srgbClr val="000000"/>
                </a:solidFill>
                <a:latin typeface="Calibri"/>
                <a:ea typeface="Calibri"/>
                <a:cs typeface="Calibri"/>
                <a:sym typeface="Calibri"/>
              </a:rPr>
              <a:t>התנהלות חברתית </a:t>
            </a:r>
            <a:r>
              <a:rPr lang="iw-IL" sz="1600" b="0" i="0" u="none" strike="noStrike" cap="none" dirty="0">
                <a:solidFill>
                  <a:srgbClr val="000000"/>
                </a:solidFill>
                <a:latin typeface="Calibri"/>
                <a:ea typeface="Calibri"/>
                <a:cs typeface="Calibri"/>
                <a:sym typeface="Calibri"/>
              </a:rPr>
              <a:t>– </a:t>
            </a:r>
            <a:r>
              <a:rPr lang="he-IL" sz="1600" dirty="0">
                <a:latin typeface="Calibri"/>
                <a:ea typeface="Calibri"/>
                <a:cs typeface="Calibri"/>
                <a:sym typeface="Calibri"/>
              </a:rPr>
              <a:t>ניהול מחלוקות: מציאת פתרונות מיטביים ליישוב הסכסוך תוך שיתוף פעולה ופשרות </a:t>
            </a:r>
            <a:endParaRPr sz="1600" b="0" i="0" u="none" strike="noStrike" cap="none" dirty="0">
              <a:solidFill>
                <a:srgbClr val="000000"/>
              </a:solidFill>
              <a:latin typeface="Calibri"/>
              <a:ea typeface="Calibri"/>
              <a:cs typeface="Calibri"/>
              <a:sym typeface="Calibri"/>
            </a:endParaRPr>
          </a:p>
          <a:p>
            <a:pPr marL="316800" marR="0" lvl="0" indent="0" algn="r" rtl="1">
              <a:lnSpc>
                <a:spcPct val="100000"/>
              </a:lnSpc>
              <a:spcBef>
                <a:spcPts val="0"/>
              </a:spcBef>
              <a:spcAft>
                <a:spcPts val="0"/>
              </a:spcAft>
              <a:buNone/>
            </a:pPr>
            <a:r>
              <a:rPr lang="iw-IL" sz="1600" b="0" i="0" u="none" strike="noStrike" cap="none" dirty="0">
                <a:solidFill>
                  <a:srgbClr val="000000"/>
                </a:solidFill>
                <a:latin typeface="Calibri"/>
                <a:ea typeface="Calibri"/>
                <a:cs typeface="Calibri"/>
                <a:sym typeface="Calibri"/>
              </a:rPr>
              <a:t/>
            </a:r>
            <a:br>
              <a:rPr lang="iw-IL" sz="1600" b="0" i="0" u="none" strike="noStrike" cap="none" dirty="0">
                <a:solidFill>
                  <a:srgbClr val="000000"/>
                </a:solidFill>
                <a:latin typeface="Calibri"/>
                <a:ea typeface="Calibri"/>
                <a:cs typeface="Calibri"/>
                <a:sym typeface="Calibri"/>
              </a:rPr>
            </a:br>
            <a:endParaRPr sz="1600" b="0" i="0" u="none" strike="noStrike" cap="none" dirty="0">
              <a:solidFill>
                <a:srgbClr val="000000"/>
              </a:solidFill>
              <a:latin typeface="Calibri"/>
              <a:ea typeface="Calibri"/>
              <a:cs typeface="Calibri"/>
              <a:sym typeface="Calibri"/>
            </a:endParaRPr>
          </a:p>
        </p:txBody>
      </p:sp>
      <p:sp>
        <p:nvSpPr>
          <p:cNvPr id="191" name="Google Shape;191;p4"/>
          <p:cNvSpPr txBox="1"/>
          <p:nvPr/>
        </p:nvSpPr>
        <p:spPr>
          <a:xfrm>
            <a:off x="793737" y="2716232"/>
            <a:ext cx="2454087" cy="830956"/>
          </a:xfrm>
          <a:prstGeom prst="rect">
            <a:avLst/>
          </a:prstGeom>
          <a:noFill/>
          <a:ln>
            <a:noFill/>
          </a:ln>
        </p:spPr>
        <p:txBody>
          <a:bodyPr spcFirstLastPara="1" wrap="square" lIns="91425" tIns="45700" rIns="91425" bIns="45700" anchor="t" anchorCtr="0">
            <a:spAutoFit/>
          </a:bodyPr>
          <a:lstStyle/>
          <a:p>
            <a:pPr marL="742950" marR="0" lvl="1" indent="-285750" algn="r" rtl="1">
              <a:lnSpc>
                <a:spcPct val="100000"/>
              </a:lnSpc>
              <a:spcBef>
                <a:spcPts val="0"/>
              </a:spcBef>
              <a:spcAft>
                <a:spcPts val="0"/>
              </a:spcAft>
              <a:buClr>
                <a:srgbClr val="000000"/>
              </a:buClr>
              <a:buSzPts val="1600"/>
              <a:buFont typeface="Calibri"/>
              <a:buChar char="»"/>
            </a:pPr>
            <a:r>
              <a:rPr lang="he-IL" sz="1600" b="0" i="0" u="none" strike="noStrike" cap="none" dirty="0">
                <a:solidFill>
                  <a:srgbClr val="000000"/>
                </a:solidFill>
                <a:latin typeface="Calibri"/>
                <a:ea typeface="Calibri"/>
                <a:cs typeface="Calibri"/>
                <a:sym typeface="Calibri"/>
              </a:rPr>
              <a:t>חברות</a:t>
            </a:r>
            <a:endParaRPr dirty="0"/>
          </a:p>
          <a:p>
            <a:pPr marL="742950" marR="0" lvl="1" indent="-285750" algn="r" rtl="1">
              <a:lnSpc>
                <a:spcPct val="100000"/>
              </a:lnSpc>
              <a:spcBef>
                <a:spcPts val="0"/>
              </a:spcBef>
              <a:spcAft>
                <a:spcPts val="0"/>
              </a:spcAft>
              <a:buClr>
                <a:srgbClr val="000000"/>
              </a:buClr>
              <a:buSzPts val="1600"/>
              <a:buFont typeface="Calibri"/>
              <a:buChar char="»"/>
            </a:pPr>
            <a:r>
              <a:rPr lang="he-IL" sz="1600" dirty="0">
                <a:latin typeface="Calibri"/>
                <a:cs typeface="Calibri"/>
                <a:sym typeface="Calibri"/>
              </a:rPr>
              <a:t>חיבור אישי</a:t>
            </a:r>
          </a:p>
          <a:p>
            <a:pPr marL="742950" marR="0" lvl="1" indent="-285750" algn="r" rtl="1">
              <a:lnSpc>
                <a:spcPct val="100000"/>
              </a:lnSpc>
              <a:spcBef>
                <a:spcPts val="0"/>
              </a:spcBef>
              <a:spcAft>
                <a:spcPts val="0"/>
              </a:spcAft>
              <a:buClr>
                <a:srgbClr val="000000"/>
              </a:buClr>
              <a:buSzPts val="1600"/>
              <a:buFont typeface="Calibri"/>
              <a:buChar char="»"/>
            </a:pPr>
            <a:r>
              <a:rPr lang="he-IL" sz="1600" dirty="0">
                <a:latin typeface="Calibri"/>
                <a:cs typeface="Calibri"/>
                <a:sym typeface="Calibri"/>
              </a:rPr>
              <a:t>סובלנות</a:t>
            </a:r>
            <a:endParaRPr dirty="0"/>
          </a:p>
        </p:txBody>
      </p:sp>
      <p:cxnSp>
        <p:nvCxnSpPr>
          <p:cNvPr id="192" name="Google Shape;192;p4"/>
          <p:cNvCxnSpPr/>
          <p:nvPr/>
        </p:nvCxnSpPr>
        <p:spPr>
          <a:xfrm>
            <a:off x="2977891"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93" name="Google Shape;193;p4"/>
          <p:cNvSpPr txBox="1"/>
          <p:nvPr/>
        </p:nvSpPr>
        <p:spPr>
          <a:xfrm>
            <a:off x="10206784" y="2008346"/>
            <a:ext cx="931761" cy="70788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4000" b="1" i="0" u="none" strike="noStrike" cap="none">
                <a:solidFill>
                  <a:srgbClr val="EF364C"/>
                </a:solidFill>
                <a:latin typeface="Calibri"/>
                <a:ea typeface="Calibri"/>
                <a:cs typeface="Calibri"/>
                <a:sym typeface="Calibri"/>
              </a:rPr>
              <a:t>ידע</a:t>
            </a:r>
            <a:endParaRPr sz="4000">
              <a:solidFill>
                <a:srgbClr val="EF364C"/>
              </a:solidFill>
              <a:latin typeface="Calibri"/>
              <a:ea typeface="Calibri"/>
              <a:cs typeface="Calibri"/>
              <a:sym typeface="Calibri"/>
            </a:endParaRPr>
          </a:p>
        </p:txBody>
      </p:sp>
      <p:sp>
        <p:nvSpPr>
          <p:cNvPr id="194" name="Google Shape;194;p4"/>
          <p:cNvSpPr txBox="1"/>
          <p:nvPr/>
        </p:nvSpPr>
        <p:spPr>
          <a:xfrm>
            <a:off x="4703318" y="2008346"/>
            <a:ext cx="2271425" cy="70788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4000" b="1">
                <a:solidFill>
                  <a:srgbClr val="EF364C"/>
                </a:solidFill>
                <a:latin typeface="Calibri"/>
                <a:ea typeface="Calibri"/>
                <a:cs typeface="Calibri"/>
                <a:sym typeface="Calibri"/>
              </a:rPr>
              <a:t>מיומנויות</a:t>
            </a:r>
            <a:endParaRPr sz="4000">
              <a:solidFill>
                <a:srgbClr val="EF364C"/>
              </a:solidFill>
              <a:latin typeface="Calibri"/>
              <a:ea typeface="Calibri"/>
              <a:cs typeface="Calibri"/>
              <a:sym typeface="Calibri"/>
            </a:endParaRPr>
          </a:p>
        </p:txBody>
      </p:sp>
      <p:sp>
        <p:nvSpPr>
          <p:cNvPr id="195" name="Google Shape;195;p4"/>
          <p:cNvSpPr txBox="1"/>
          <p:nvPr/>
        </p:nvSpPr>
        <p:spPr>
          <a:xfrm>
            <a:off x="411469" y="2008346"/>
            <a:ext cx="1745925" cy="70788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4000" b="1">
                <a:solidFill>
                  <a:srgbClr val="EF364C"/>
                </a:solidFill>
                <a:latin typeface="Calibri"/>
                <a:ea typeface="Calibri"/>
                <a:cs typeface="Calibri"/>
                <a:sym typeface="Calibri"/>
              </a:rPr>
              <a:t>ערכים</a:t>
            </a:r>
            <a:endParaRPr sz="4000">
              <a:solidFill>
                <a:srgbClr val="EF364C"/>
              </a:solidFill>
              <a:latin typeface="Calibri"/>
              <a:ea typeface="Calibri"/>
              <a:cs typeface="Calibri"/>
              <a:sym typeface="Calibri"/>
            </a:endParaRPr>
          </a:p>
        </p:txBody>
      </p:sp>
      <p:sp>
        <p:nvSpPr>
          <p:cNvPr id="196" name="Google Shape;196;p4"/>
          <p:cNvSpPr txBox="1">
            <a:spLocks noGrp="1"/>
          </p:cNvSpPr>
          <p:nvPr>
            <p:ph type="title"/>
          </p:nvPr>
        </p:nvSpPr>
        <p:spPr>
          <a:xfrm>
            <a:off x="9002229" y="469026"/>
            <a:ext cx="3038669"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ידע, מיומנויות וערכים</a:t>
            </a:r>
            <a:endParaRPr sz="2800" b="1">
              <a:solidFill>
                <a:srgbClr val="002060"/>
              </a:solidFill>
              <a:latin typeface="Calibri"/>
              <a:ea typeface="Calibri"/>
              <a:cs typeface="Calibri"/>
              <a:sym typeface="Calibri"/>
            </a:endParaRPr>
          </a:p>
        </p:txBody>
      </p:sp>
      <p:pic>
        <p:nvPicPr>
          <p:cNvPr id="197" name="Google Shape;197;p4"/>
          <p:cNvPicPr preferRelativeResize="0"/>
          <p:nvPr/>
        </p:nvPicPr>
        <p:blipFill rotWithShape="1">
          <a:blip r:embed="rId4">
            <a:alphaModFix/>
          </a:blip>
          <a:srcRect/>
          <a:stretch/>
        </p:blipFill>
        <p:spPr>
          <a:xfrm>
            <a:off x="8110883" y="681040"/>
            <a:ext cx="614363" cy="673817"/>
          </a:xfrm>
          <a:prstGeom prst="rect">
            <a:avLst/>
          </a:prstGeom>
          <a:noFill/>
          <a:ln>
            <a:noFill/>
          </a:ln>
        </p:spPr>
      </p:pic>
      <p:sp>
        <p:nvSpPr>
          <p:cNvPr id="198" name="Google Shape;198;p4"/>
          <p:cNvSpPr/>
          <p:nvPr/>
        </p:nvSpPr>
        <p:spPr>
          <a:xfrm>
            <a:off x="315481" y="5681940"/>
            <a:ext cx="2066793" cy="960944"/>
          </a:xfrm>
          <a:prstGeom prst="rect">
            <a:avLst/>
          </a:prstGeom>
          <a:solidFill>
            <a:srgbClr val="EF364C"/>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400" b="1">
                <a:solidFill>
                  <a:schemeClr val="lt1"/>
                </a:solidFill>
                <a:latin typeface="Calibri"/>
                <a:ea typeface="Calibri"/>
                <a:cs typeface="Calibri"/>
                <a:sym typeface="Calibri"/>
              </a:rPr>
              <a:t>פרקטיקות העשרה והרחבה</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5"/>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lt1"/>
              </a:buClr>
              <a:buSzPts val="3200"/>
              <a:buFont typeface="Calibri"/>
              <a:buNone/>
            </a:pPr>
            <a:endParaRPr sz="3200" b="0" i="0" u="none" strike="noStrike" cap="none">
              <a:solidFill>
                <a:srgbClr val="002060"/>
              </a:solidFill>
              <a:latin typeface="Calibri"/>
              <a:ea typeface="Calibri"/>
              <a:cs typeface="Calibri"/>
              <a:sym typeface="Calibri"/>
            </a:endParaRPr>
          </a:p>
        </p:txBody>
      </p:sp>
      <p:pic>
        <p:nvPicPr>
          <p:cNvPr id="205" name="Google Shape;205;p5" descr="Puzzle pieces"/>
          <p:cNvPicPr preferRelativeResize="0"/>
          <p:nvPr/>
        </p:nvPicPr>
        <p:blipFill rotWithShape="1">
          <a:blip r:embed="rId3">
            <a:alphaModFix/>
          </a:blip>
          <a:srcRect/>
          <a:stretch/>
        </p:blipFill>
        <p:spPr>
          <a:xfrm>
            <a:off x="8235011" y="565074"/>
            <a:ext cx="914400" cy="914400"/>
          </a:xfrm>
          <a:prstGeom prst="rect">
            <a:avLst/>
          </a:prstGeom>
          <a:noFill/>
          <a:ln>
            <a:noFill/>
          </a:ln>
        </p:spPr>
      </p:pic>
      <p:sp>
        <p:nvSpPr>
          <p:cNvPr id="206" name="Google Shape;206;p5"/>
          <p:cNvSpPr/>
          <p:nvPr/>
        </p:nvSpPr>
        <p:spPr>
          <a:xfrm>
            <a:off x="8430448" y="472018"/>
            <a:ext cx="3760873" cy="1107323"/>
          </a:xfrm>
          <a:custGeom>
            <a:avLst/>
            <a:gdLst/>
            <a:ahLst/>
            <a:cxnLst/>
            <a:rect l="l" t="t" r="r" b="b"/>
            <a:pathLst>
              <a:path w="3760873" h="1107323" extrusionOk="0">
                <a:moveTo>
                  <a:pt x="0" y="0"/>
                </a:moveTo>
                <a:lnTo>
                  <a:pt x="3760873" y="0"/>
                </a:lnTo>
                <a:lnTo>
                  <a:pt x="3760873" y="1107324"/>
                </a:lnTo>
                <a:lnTo>
                  <a:pt x="0" y="1107324"/>
                </a:lnTo>
                <a:close/>
              </a:path>
            </a:pathLst>
          </a:custGeom>
          <a:solidFill>
            <a:srgbClr val="8CB9BA"/>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7" name="Google Shape;207;p5"/>
          <p:cNvSpPr/>
          <p:nvPr/>
        </p:nvSpPr>
        <p:spPr>
          <a:xfrm rot="-2700000">
            <a:off x="7871999" y="474150"/>
            <a:ext cx="1116897" cy="1116897"/>
          </a:xfrm>
          <a:custGeom>
            <a:avLst/>
            <a:gdLst/>
            <a:ahLst/>
            <a:cxnLst/>
            <a:rect l="l" t="t" r="r" b="b"/>
            <a:pathLst>
              <a:path w="1116897" h="1116897" extrusionOk="0">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8" name="Google Shape;208;p5"/>
          <p:cNvSpPr/>
          <p:nvPr/>
        </p:nvSpPr>
        <p:spPr>
          <a:xfrm rot="-2700000">
            <a:off x="7983808" y="585959"/>
            <a:ext cx="893278" cy="893278"/>
          </a:xfrm>
          <a:custGeom>
            <a:avLst/>
            <a:gdLst/>
            <a:ahLst/>
            <a:cxnLst/>
            <a:rect l="l" t="t" r="r" b="b"/>
            <a:pathLst>
              <a:path w="893278" h="893278" extrusionOk="0">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lt1"/>
          </a:solidFill>
          <a:ln w="9525" cap="flat" cmpd="sng">
            <a:solidFill>
              <a:srgbClr val="C3DAD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9" name="Google Shape;209;p5"/>
          <p:cNvSpPr txBox="1"/>
          <p:nvPr/>
        </p:nvSpPr>
        <p:spPr>
          <a:xfrm>
            <a:off x="7301985" y="495077"/>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iw-IL" sz="2800" b="1" i="0" u="none" strike="noStrike" cap="none">
                <a:solidFill>
                  <a:srgbClr val="002060"/>
                </a:solidFill>
                <a:latin typeface="Calibri"/>
                <a:ea typeface="Calibri"/>
                <a:cs typeface="Calibri"/>
                <a:sym typeface="Calibri"/>
              </a:rPr>
              <a:t>מהלך השיעור</a:t>
            </a:r>
            <a:endParaRPr/>
          </a:p>
        </p:txBody>
      </p:sp>
      <p:pic>
        <p:nvPicPr>
          <p:cNvPr id="210" name="Google Shape;210;p5" descr="Arrow circle"/>
          <p:cNvPicPr preferRelativeResize="0"/>
          <p:nvPr/>
        </p:nvPicPr>
        <p:blipFill rotWithShape="1">
          <a:blip r:embed="rId4">
            <a:alphaModFix/>
          </a:blip>
          <a:srcRect/>
          <a:stretch/>
        </p:blipFill>
        <p:spPr>
          <a:xfrm>
            <a:off x="7941511" y="591736"/>
            <a:ext cx="914400" cy="914400"/>
          </a:xfrm>
          <a:prstGeom prst="rect">
            <a:avLst/>
          </a:prstGeom>
          <a:noFill/>
          <a:ln>
            <a:noFill/>
          </a:ln>
        </p:spPr>
      </p:pic>
      <p:cxnSp>
        <p:nvCxnSpPr>
          <p:cNvPr id="211" name="Google Shape;211;p5"/>
          <p:cNvCxnSpPr/>
          <p:nvPr/>
        </p:nvCxnSpPr>
        <p:spPr>
          <a:xfrm>
            <a:off x="11237002" y="3354054"/>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212" name="Google Shape;212;p5"/>
          <p:cNvSpPr txBox="1"/>
          <p:nvPr/>
        </p:nvSpPr>
        <p:spPr>
          <a:xfrm>
            <a:off x="10220093" y="4035933"/>
            <a:ext cx="2201270" cy="58477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600" b="0" i="0" u="none" strike="noStrike" cap="none" dirty="0">
                <a:solidFill>
                  <a:srgbClr val="44546A"/>
                </a:solidFill>
                <a:latin typeface="Calibri"/>
                <a:ea typeface="Calibri"/>
                <a:cs typeface="Calibri"/>
                <a:sym typeface="Calibri"/>
              </a:rPr>
              <a:t>מהשיעור הקודם</a:t>
            </a:r>
            <a:br>
              <a:rPr lang="iw-IL" sz="1600" b="0" i="0" u="none" strike="noStrike" cap="none" dirty="0">
                <a:solidFill>
                  <a:srgbClr val="44546A"/>
                </a:solidFill>
                <a:latin typeface="Calibri"/>
                <a:ea typeface="Calibri"/>
                <a:cs typeface="Calibri"/>
                <a:sym typeface="Calibri"/>
              </a:rPr>
            </a:br>
            <a:r>
              <a:rPr lang="iw-IL" sz="1600" b="0" i="0" u="none" strike="noStrike" cap="none" dirty="0">
                <a:solidFill>
                  <a:srgbClr val="44546A"/>
                </a:solidFill>
                <a:latin typeface="Calibri"/>
                <a:ea typeface="Calibri"/>
                <a:cs typeface="Calibri"/>
                <a:sym typeface="Calibri"/>
              </a:rPr>
              <a:t>ועד היום - נזכרים</a:t>
            </a:r>
            <a:endParaRPr dirty="0"/>
          </a:p>
        </p:txBody>
      </p:sp>
      <p:sp>
        <p:nvSpPr>
          <p:cNvPr id="213" name="Google Shape;213;p5"/>
          <p:cNvSpPr txBox="1"/>
          <p:nvPr/>
        </p:nvSpPr>
        <p:spPr>
          <a:xfrm>
            <a:off x="8462409" y="4077161"/>
            <a:ext cx="2201270" cy="58473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מריבות בין חברים- אסור בהחלט או אפשרי ומתאים?</a:t>
            </a:r>
            <a:endParaRPr dirty="0"/>
          </a:p>
        </p:txBody>
      </p:sp>
      <p:sp>
        <p:nvSpPr>
          <p:cNvPr id="214" name="Google Shape;214;p5"/>
          <p:cNvSpPr txBox="1"/>
          <p:nvPr/>
        </p:nvSpPr>
        <p:spPr>
          <a:xfrm>
            <a:off x="-27618" y="4150732"/>
            <a:ext cx="2201270" cy="58477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600" b="0" i="0" u="none" strike="noStrike" cap="none" dirty="0">
                <a:solidFill>
                  <a:srgbClr val="44546A"/>
                </a:solidFill>
                <a:latin typeface="Calibri"/>
                <a:ea typeface="Calibri"/>
                <a:cs typeface="Calibri"/>
                <a:sym typeface="Calibri"/>
              </a:rPr>
              <a:t>מסרים מרכזיים</a:t>
            </a:r>
            <a:br>
              <a:rPr lang="iw-IL" sz="1600" b="0" i="0" u="none" strike="noStrike" cap="none" dirty="0">
                <a:solidFill>
                  <a:srgbClr val="44546A"/>
                </a:solidFill>
                <a:latin typeface="Calibri"/>
                <a:ea typeface="Calibri"/>
                <a:cs typeface="Calibri"/>
                <a:sym typeface="Calibri"/>
              </a:rPr>
            </a:br>
            <a:r>
              <a:rPr lang="he-IL" sz="1600" b="0" i="0" u="none" strike="noStrike" cap="none" dirty="0">
                <a:solidFill>
                  <a:srgbClr val="44546A"/>
                </a:solidFill>
                <a:latin typeface="Calibri"/>
                <a:ea typeface="Calibri"/>
                <a:cs typeface="Calibri"/>
                <a:sym typeface="Calibri"/>
              </a:rPr>
              <a:t>ומשימת יישום</a:t>
            </a:r>
            <a:endParaRPr dirty="0"/>
          </a:p>
        </p:txBody>
      </p:sp>
      <p:sp>
        <p:nvSpPr>
          <p:cNvPr id="215" name="Google Shape;215;p5"/>
          <p:cNvSpPr/>
          <p:nvPr/>
        </p:nvSpPr>
        <p:spPr>
          <a:xfrm>
            <a:off x="429207" y="3151732"/>
            <a:ext cx="11364687" cy="202322"/>
          </a:xfrm>
          <a:prstGeom prst="rect">
            <a:avLst/>
          </a:prstGeom>
          <a:solidFill>
            <a:srgbClr val="7E97A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216" name="Google Shape;216;p5"/>
          <p:cNvCxnSpPr/>
          <p:nvPr/>
        </p:nvCxnSpPr>
        <p:spPr>
          <a:xfrm>
            <a:off x="9725823" y="3207109"/>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17" name="Google Shape;217;p5"/>
          <p:cNvCxnSpPr/>
          <p:nvPr/>
        </p:nvCxnSpPr>
        <p:spPr>
          <a:xfrm>
            <a:off x="7941511" y="3240128"/>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18" name="Google Shape;218;p5"/>
          <p:cNvCxnSpPr/>
          <p:nvPr/>
        </p:nvCxnSpPr>
        <p:spPr>
          <a:xfrm>
            <a:off x="6508153" y="3354054"/>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19" name="Google Shape;219;p5"/>
          <p:cNvCxnSpPr/>
          <p:nvPr/>
        </p:nvCxnSpPr>
        <p:spPr>
          <a:xfrm>
            <a:off x="1283230" y="3273989"/>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20" name="Google Shape;220;p5"/>
          <p:cNvCxnSpPr/>
          <p:nvPr/>
        </p:nvCxnSpPr>
        <p:spPr>
          <a:xfrm>
            <a:off x="4971016" y="3132661"/>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2" name="Google Shape;212;p5">
            <a:extLst>
              <a:ext uri="{FF2B5EF4-FFF2-40B4-BE49-F238E27FC236}">
                <a16:creationId xmlns:a16="http://schemas.microsoft.com/office/drawing/2014/main" id="{06F0DE6B-7B32-8E42-FAE3-3E0267DD8555}"/>
              </a:ext>
            </a:extLst>
          </p:cNvPr>
          <p:cNvSpPr txBox="1"/>
          <p:nvPr/>
        </p:nvSpPr>
        <p:spPr>
          <a:xfrm>
            <a:off x="6671748" y="4068219"/>
            <a:ext cx="2201270" cy="1323399"/>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תמונות/</a:t>
            </a:r>
          </a:p>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סרטון מריבה</a:t>
            </a:r>
          </a:p>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 בין צבים</a:t>
            </a:r>
          </a:p>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 ודיון בעקבות התמונות/סרטון</a:t>
            </a:r>
            <a:endParaRPr dirty="0"/>
          </a:p>
        </p:txBody>
      </p:sp>
      <p:sp>
        <p:nvSpPr>
          <p:cNvPr id="3" name="Google Shape;212;p5">
            <a:extLst>
              <a:ext uri="{FF2B5EF4-FFF2-40B4-BE49-F238E27FC236}">
                <a16:creationId xmlns:a16="http://schemas.microsoft.com/office/drawing/2014/main" id="{A13128A4-942C-DF6C-E4A8-6F223E6523A5}"/>
              </a:ext>
            </a:extLst>
          </p:cNvPr>
          <p:cNvSpPr txBox="1"/>
          <p:nvPr/>
        </p:nvSpPr>
        <p:spPr>
          <a:xfrm>
            <a:off x="5504046" y="4182145"/>
            <a:ext cx="1797939"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גלו את החיה</a:t>
            </a:r>
            <a:endParaRPr dirty="0"/>
          </a:p>
        </p:txBody>
      </p:sp>
      <p:cxnSp>
        <p:nvCxnSpPr>
          <p:cNvPr id="5" name="Google Shape;220;p5">
            <a:extLst>
              <a:ext uri="{FF2B5EF4-FFF2-40B4-BE49-F238E27FC236}">
                <a16:creationId xmlns:a16="http://schemas.microsoft.com/office/drawing/2014/main" id="{2C9229F9-1E2E-B60F-7E8F-E6FEE1DD51A0}"/>
              </a:ext>
            </a:extLst>
          </p:cNvPr>
          <p:cNvCxnSpPr/>
          <p:nvPr/>
        </p:nvCxnSpPr>
        <p:spPr>
          <a:xfrm>
            <a:off x="3360971" y="3240127"/>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6" name="Google Shape;212;p5">
            <a:extLst>
              <a:ext uri="{FF2B5EF4-FFF2-40B4-BE49-F238E27FC236}">
                <a16:creationId xmlns:a16="http://schemas.microsoft.com/office/drawing/2014/main" id="{AA2890D4-64B5-CB22-E00E-1D685048C08A}"/>
              </a:ext>
            </a:extLst>
          </p:cNvPr>
          <p:cNvSpPr txBox="1"/>
          <p:nvPr/>
        </p:nvSpPr>
        <p:spPr>
          <a:xfrm>
            <a:off x="3494784" y="4140127"/>
            <a:ext cx="2201270" cy="58473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מפת"ח-מילים פותרות חוסר הבנה</a:t>
            </a:r>
            <a:endParaRPr dirty="0"/>
          </a:p>
        </p:txBody>
      </p:sp>
      <p:sp>
        <p:nvSpPr>
          <p:cNvPr id="7" name="Google Shape;212;p5">
            <a:extLst>
              <a:ext uri="{FF2B5EF4-FFF2-40B4-BE49-F238E27FC236}">
                <a16:creationId xmlns:a16="http://schemas.microsoft.com/office/drawing/2014/main" id="{451CB332-A354-973B-3C2D-AA70E640062A}"/>
              </a:ext>
            </a:extLst>
          </p:cNvPr>
          <p:cNvSpPr txBox="1"/>
          <p:nvPr/>
        </p:nvSpPr>
        <p:spPr>
          <a:xfrm>
            <a:off x="1713133" y="4164695"/>
            <a:ext cx="220127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שאלות לדיון בכיתה</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6"/>
          <p:cNvPicPr preferRelativeResize="0"/>
          <p:nvPr/>
        </p:nvPicPr>
        <p:blipFill rotWithShape="1">
          <a:blip r:embed="rId3">
            <a:alphaModFix/>
          </a:blip>
          <a:srcRect/>
          <a:stretch/>
        </p:blipFill>
        <p:spPr>
          <a:xfrm>
            <a:off x="7872000" y="467232"/>
            <a:ext cx="4320000" cy="1116897"/>
          </a:xfrm>
          <a:prstGeom prst="rect">
            <a:avLst/>
          </a:prstGeom>
          <a:noFill/>
          <a:ln>
            <a:noFill/>
          </a:ln>
        </p:spPr>
      </p:pic>
      <p:sp>
        <p:nvSpPr>
          <p:cNvPr id="226" name="Google Shape;226;p6"/>
          <p:cNvSpPr txBox="1"/>
          <p:nvPr/>
        </p:nvSpPr>
        <p:spPr>
          <a:xfrm>
            <a:off x="7915117" y="467232"/>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iw-IL" sz="2800" b="1">
                <a:solidFill>
                  <a:schemeClr val="lt1"/>
                </a:solidFill>
                <a:latin typeface="Calibri"/>
                <a:ea typeface="Calibri"/>
                <a:cs typeface="Calibri"/>
                <a:sym typeface="Calibri"/>
              </a:rPr>
              <a:t>הנחיות להוראת השיעור</a:t>
            </a:r>
            <a:endParaRPr/>
          </a:p>
        </p:txBody>
      </p:sp>
      <p:sp>
        <p:nvSpPr>
          <p:cNvPr id="227" name="Google Shape;227;p6"/>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iw-IL" sz="3200" dirty="0">
                <a:solidFill>
                  <a:srgbClr val="002060"/>
                </a:solidFill>
                <a:latin typeface="Calibri"/>
                <a:ea typeface="Calibri"/>
                <a:cs typeface="Calibri"/>
                <a:sym typeface="Calibri"/>
              </a:rPr>
              <a:t>השקופיות הבאות מפרטות את מהלך השיעור ומיועדות להצגה בשיעור.</a:t>
            </a:r>
            <a:endParaRPr dirty="0"/>
          </a:p>
          <a:p>
            <a:pPr marL="0" marR="0" lvl="0" indent="0" algn="r" rtl="1">
              <a:spcBef>
                <a:spcPts val="0"/>
              </a:spcBef>
              <a:spcAft>
                <a:spcPts val="0"/>
              </a:spcAft>
              <a:buNone/>
            </a:pPr>
            <a:endParaRPr sz="3200" dirty="0">
              <a:solidFill>
                <a:srgbClr val="002060"/>
              </a:solidFill>
              <a:latin typeface="Calibri"/>
              <a:ea typeface="Calibri"/>
              <a:cs typeface="Calibri"/>
              <a:sym typeface="Calibri"/>
            </a:endParaRPr>
          </a:p>
          <a:p>
            <a:pPr marL="457200" marR="0" lvl="0" indent="-457200" algn="r" rtl="1">
              <a:spcBef>
                <a:spcPts val="0"/>
              </a:spcBef>
              <a:spcAft>
                <a:spcPts val="0"/>
              </a:spcAft>
              <a:buClr>
                <a:srgbClr val="002060"/>
              </a:buClr>
              <a:buSzPts val="3200"/>
              <a:buFont typeface="Arial"/>
              <a:buChar char="«"/>
            </a:pPr>
            <a:r>
              <a:rPr lang="iw-IL" sz="3200" dirty="0">
                <a:solidFill>
                  <a:srgbClr val="002060"/>
                </a:solidFill>
                <a:latin typeface="Calibri"/>
                <a:ea typeface="Calibri"/>
                <a:cs typeface="Calibri"/>
                <a:sym typeface="Calibri"/>
              </a:rPr>
              <a:t>בגוף כל שקופית מופיע התוכן להקרנה ולעבודה עם התלמיד</a:t>
            </a:r>
            <a:r>
              <a:rPr lang="he-IL" sz="3200" dirty="0" err="1">
                <a:solidFill>
                  <a:srgbClr val="002060"/>
                </a:solidFill>
                <a:latin typeface="Calibri"/>
                <a:ea typeface="Calibri"/>
                <a:cs typeface="Calibri"/>
                <a:sym typeface="Calibri"/>
              </a:rPr>
              <a:t>ות</a:t>
            </a:r>
            <a:r>
              <a:rPr lang="iw-IL" sz="3200" dirty="0">
                <a:solidFill>
                  <a:srgbClr val="002060"/>
                </a:solidFill>
                <a:latin typeface="Calibri"/>
                <a:ea typeface="Calibri"/>
                <a:cs typeface="Calibri"/>
                <a:sym typeface="Calibri"/>
              </a:rPr>
              <a:t>.</a:t>
            </a:r>
            <a:endParaRPr dirty="0"/>
          </a:p>
          <a:p>
            <a:pPr marL="457200" marR="0" lvl="0" indent="-457200" algn="r" rtl="1">
              <a:spcBef>
                <a:spcPts val="0"/>
              </a:spcBef>
              <a:spcAft>
                <a:spcPts val="0"/>
              </a:spcAft>
              <a:buClr>
                <a:srgbClr val="002060"/>
              </a:buClr>
              <a:buSzPts val="3200"/>
              <a:buFont typeface="Arial"/>
              <a:buChar char="«"/>
            </a:pPr>
            <a:r>
              <a:rPr lang="iw-IL" sz="3200" dirty="0">
                <a:solidFill>
                  <a:srgbClr val="002060"/>
                </a:solidFill>
                <a:latin typeface="Calibri"/>
                <a:ea typeface="Calibri"/>
                <a:cs typeface="Calibri"/>
                <a:sym typeface="Calibri"/>
              </a:rPr>
              <a:t>בתחתית השקופית </a:t>
            </a:r>
            <a:r>
              <a:rPr lang="he-IL" sz="3200" dirty="0">
                <a:solidFill>
                  <a:srgbClr val="002060"/>
                </a:solidFill>
                <a:latin typeface="Calibri"/>
                <a:ea typeface="Calibri"/>
                <a:cs typeface="Calibri"/>
                <a:sym typeface="Calibri"/>
              </a:rPr>
              <a:t>(</a:t>
            </a:r>
            <a:r>
              <a:rPr lang="iw-IL" sz="3200" dirty="0">
                <a:solidFill>
                  <a:srgbClr val="002060"/>
                </a:solidFill>
                <a:latin typeface="Calibri"/>
                <a:ea typeface="Calibri"/>
                <a:cs typeface="Calibri"/>
                <a:sym typeface="Calibri"/>
              </a:rPr>
              <a:t>בהערות</a:t>
            </a:r>
            <a:r>
              <a:rPr lang="he-IL" sz="3200" dirty="0">
                <a:solidFill>
                  <a:srgbClr val="002060"/>
                </a:solidFill>
                <a:latin typeface="Calibri"/>
                <a:ea typeface="Calibri"/>
                <a:cs typeface="Calibri"/>
                <a:sym typeface="Calibri"/>
              </a:rPr>
              <a:t>) </a:t>
            </a:r>
            <a:r>
              <a:rPr lang="iw-IL" sz="3200" dirty="0">
                <a:solidFill>
                  <a:srgbClr val="002060"/>
                </a:solidFill>
                <a:latin typeface="Calibri"/>
                <a:ea typeface="Calibri"/>
                <a:cs typeface="Calibri"/>
                <a:sym typeface="Calibri"/>
              </a:rPr>
              <a:t>נמצאות הרחבות והנחיות לך – </a:t>
            </a:r>
            <a:r>
              <a:rPr lang="he-IL" sz="3200" dirty="0">
                <a:solidFill>
                  <a:srgbClr val="002060"/>
                </a:solidFill>
                <a:latin typeface="Calibri"/>
                <a:ea typeface="Calibri"/>
                <a:cs typeface="Calibri"/>
                <a:sym typeface="Calibri"/>
              </a:rPr>
              <a:t> </a:t>
            </a:r>
            <a:r>
              <a:rPr lang="iw-IL" sz="3200" dirty="0">
                <a:solidFill>
                  <a:srgbClr val="002060"/>
                </a:solidFill>
                <a:latin typeface="Calibri"/>
                <a:ea typeface="Calibri"/>
                <a:cs typeface="Calibri"/>
                <a:sym typeface="Calibri"/>
              </a:rPr>
              <a:t>המורה.</a:t>
            </a:r>
            <a:endParaRPr dirty="0"/>
          </a:p>
        </p:txBody>
      </p:sp>
      <p:pic>
        <p:nvPicPr>
          <p:cNvPr id="228" name="Google Shape;228;p6"/>
          <p:cNvPicPr preferRelativeResize="0"/>
          <p:nvPr/>
        </p:nvPicPr>
        <p:blipFill rotWithShape="1">
          <a:blip r:embed="rId4">
            <a:alphaModFix/>
          </a:blip>
          <a:srcRect/>
          <a:stretch/>
        </p:blipFill>
        <p:spPr>
          <a:xfrm>
            <a:off x="8163760" y="794063"/>
            <a:ext cx="672137" cy="5082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7"/>
          <p:cNvSpPr txBox="1"/>
          <p:nvPr/>
        </p:nvSpPr>
        <p:spPr>
          <a:xfrm>
            <a:off x="6335486" y="1630569"/>
            <a:ext cx="4746856" cy="523156"/>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800" dirty="0">
                <a:solidFill>
                  <a:srgbClr val="002060"/>
                </a:solidFill>
                <a:latin typeface="Calibri"/>
                <a:ea typeface="Calibri"/>
                <a:cs typeface="Calibri"/>
                <a:sym typeface="Calibri"/>
              </a:rPr>
              <a:t>נַקְשִׁיב לַחֲבֵרה מִמָּקוֹם מִתְעַנְיֵן</a:t>
            </a:r>
            <a:endParaRPr sz="2800" dirty="0">
              <a:solidFill>
                <a:srgbClr val="002060"/>
              </a:solidFill>
              <a:latin typeface="Calibri"/>
              <a:ea typeface="Calibri"/>
              <a:cs typeface="Calibri"/>
              <a:sym typeface="Calibri"/>
            </a:endParaRPr>
          </a:p>
        </p:txBody>
      </p:sp>
      <p:sp>
        <p:nvSpPr>
          <p:cNvPr id="234" name="Google Shape;234;p7"/>
          <p:cNvSpPr txBox="1"/>
          <p:nvPr/>
        </p:nvSpPr>
        <p:spPr>
          <a:xfrm>
            <a:off x="5320579" y="5249967"/>
            <a:ext cx="5513239" cy="523156"/>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800">
                <a:solidFill>
                  <a:srgbClr val="002060"/>
                </a:solidFill>
                <a:latin typeface="Calibri"/>
                <a:ea typeface="Calibri"/>
                <a:cs typeface="Calibri"/>
                <a:sym typeface="Calibri"/>
              </a:rPr>
              <a:t>נִזְכֹּר שֶׁהַנֶּאֱמָר בַּשִּׂיחַ נִשְׁאַר בֵּינֵנוּ</a:t>
            </a:r>
            <a:endParaRPr sz="2800">
              <a:solidFill>
                <a:srgbClr val="FB19F0"/>
              </a:solidFill>
              <a:latin typeface="Calibri"/>
              <a:ea typeface="Calibri"/>
              <a:cs typeface="Calibri"/>
              <a:sym typeface="Calibri"/>
            </a:endParaRPr>
          </a:p>
        </p:txBody>
      </p:sp>
      <p:sp>
        <p:nvSpPr>
          <p:cNvPr id="235" name="Google Shape;235;p7"/>
          <p:cNvSpPr txBox="1"/>
          <p:nvPr/>
        </p:nvSpPr>
        <p:spPr>
          <a:xfrm>
            <a:off x="8077198" y="2734170"/>
            <a:ext cx="2982553" cy="52322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800">
                <a:solidFill>
                  <a:srgbClr val="002060"/>
                </a:solidFill>
                <a:latin typeface="Calibri"/>
                <a:ea typeface="Calibri"/>
                <a:cs typeface="Calibri"/>
                <a:sym typeface="Calibri"/>
              </a:rPr>
              <a:t>נְשַׁתֵּף מֵהַלֵּב וּנְכַבֵּד</a:t>
            </a:r>
            <a:endParaRPr sz="2800" b="1" u="sng">
              <a:solidFill>
                <a:srgbClr val="002060"/>
              </a:solidFill>
              <a:latin typeface="Calibri"/>
              <a:ea typeface="Calibri"/>
              <a:cs typeface="Calibri"/>
              <a:sym typeface="Calibri"/>
            </a:endParaRPr>
          </a:p>
        </p:txBody>
      </p:sp>
      <p:sp>
        <p:nvSpPr>
          <p:cNvPr id="236" name="Google Shape;236;p7"/>
          <p:cNvSpPr/>
          <p:nvPr/>
        </p:nvSpPr>
        <p:spPr>
          <a:xfrm>
            <a:off x="2777671" y="-57344"/>
            <a:ext cx="6920988" cy="13781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5400" b="1">
                <a:solidFill>
                  <a:srgbClr val="002060"/>
                </a:solidFill>
                <a:latin typeface="Calibri"/>
                <a:ea typeface="Calibri"/>
                <a:cs typeface="Calibri"/>
                <a:sym typeface="Calibri"/>
              </a:rPr>
              <a:t>הַנְחָיוֹת לְשִׂיחַ מֵיטָבִי</a:t>
            </a:r>
            <a:endParaRPr/>
          </a:p>
        </p:txBody>
      </p:sp>
      <p:pic>
        <p:nvPicPr>
          <p:cNvPr id="237" name="Google Shape;237;p7"/>
          <p:cNvPicPr preferRelativeResize="0"/>
          <p:nvPr/>
        </p:nvPicPr>
        <p:blipFill rotWithShape="1">
          <a:blip r:embed="rId3">
            <a:alphaModFix/>
          </a:blip>
          <a:srcRect/>
          <a:stretch/>
        </p:blipFill>
        <p:spPr>
          <a:xfrm>
            <a:off x="1181841" y="5567574"/>
            <a:ext cx="3191660" cy="874321"/>
          </a:xfrm>
          <a:prstGeom prst="rect">
            <a:avLst/>
          </a:prstGeom>
          <a:noFill/>
          <a:ln>
            <a:noFill/>
          </a:ln>
        </p:spPr>
      </p:pic>
      <p:grpSp>
        <p:nvGrpSpPr>
          <p:cNvPr id="238" name="Google Shape;238;p7"/>
          <p:cNvGrpSpPr/>
          <p:nvPr/>
        </p:nvGrpSpPr>
        <p:grpSpPr>
          <a:xfrm>
            <a:off x="260116" y="5652036"/>
            <a:ext cx="989143" cy="874321"/>
            <a:chOff x="2923822" y="2971800"/>
            <a:chExt cx="3629378" cy="3629378"/>
          </a:xfrm>
        </p:grpSpPr>
        <p:pic>
          <p:nvPicPr>
            <p:cNvPr id="239" name="Google Shape;239;p7" descr="הערה - לב שבור קו מיתאר"/>
            <p:cNvPicPr preferRelativeResize="0"/>
            <p:nvPr/>
          </p:nvPicPr>
          <p:blipFill rotWithShape="1">
            <a:blip r:embed="rId4">
              <a:alphaModFix/>
            </a:blip>
            <a:srcRect/>
            <a:stretch/>
          </p:blipFill>
          <p:spPr>
            <a:xfrm>
              <a:off x="2923822" y="2971800"/>
              <a:ext cx="3629378" cy="3629378"/>
            </a:xfrm>
            <a:prstGeom prst="rect">
              <a:avLst/>
            </a:prstGeom>
            <a:noFill/>
            <a:ln>
              <a:noFill/>
            </a:ln>
          </p:spPr>
        </p:pic>
        <p:sp>
          <p:nvSpPr>
            <p:cNvPr id="240" name="Google Shape;240;p7"/>
            <p:cNvSpPr/>
            <p:nvPr/>
          </p:nvSpPr>
          <p:spPr>
            <a:xfrm>
              <a:off x="4598894" y="4238231"/>
              <a:ext cx="300484" cy="492378"/>
            </a:xfrm>
            <a:prstGeom prst="rect">
              <a:avLst/>
            </a:prstGeom>
            <a:solidFill>
              <a:srgbClr val="F4F4F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pic>
        <p:nvPicPr>
          <p:cNvPr id="241" name="Google Shape;241;p7" descr="תג לב עם מילוי מלא"/>
          <p:cNvPicPr preferRelativeResize="0"/>
          <p:nvPr/>
        </p:nvPicPr>
        <p:blipFill rotWithShape="1">
          <a:blip r:embed="rId5">
            <a:alphaModFix/>
          </a:blip>
          <a:srcRect/>
          <a:stretch/>
        </p:blipFill>
        <p:spPr>
          <a:xfrm>
            <a:off x="11059751" y="2538580"/>
            <a:ext cx="914400" cy="914400"/>
          </a:xfrm>
          <a:prstGeom prst="rect">
            <a:avLst/>
          </a:prstGeom>
          <a:noFill/>
          <a:ln>
            <a:noFill/>
          </a:ln>
        </p:spPr>
      </p:pic>
      <p:pic>
        <p:nvPicPr>
          <p:cNvPr id="242" name="Google Shape;242;p7" descr="אוזן עם מילוי מלא"/>
          <p:cNvPicPr preferRelativeResize="0"/>
          <p:nvPr/>
        </p:nvPicPr>
        <p:blipFill rotWithShape="1">
          <a:blip r:embed="rId6">
            <a:alphaModFix/>
          </a:blip>
          <a:srcRect/>
          <a:stretch/>
        </p:blipFill>
        <p:spPr>
          <a:xfrm>
            <a:off x="10980743" y="1277411"/>
            <a:ext cx="1056548" cy="1056548"/>
          </a:xfrm>
          <a:prstGeom prst="rect">
            <a:avLst/>
          </a:prstGeom>
          <a:noFill/>
          <a:ln>
            <a:noFill/>
          </a:ln>
        </p:spPr>
      </p:pic>
      <p:sp>
        <p:nvSpPr>
          <p:cNvPr id="243" name="Google Shape;243;p7"/>
          <p:cNvSpPr txBox="1"/>
          <p:nvPr/>
        </p:nvSpPr>
        <p:spPr>
          <a:xfrm>
            <a:off x="8948056" y="4035761"/>
            <a:ext cx="1957729" cy="52322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800">
                <a:solidFill>
                  <a:srgbClr val="002060"/>
                </a:solidFill>
                <a:latin typeface="Calibri"/>
                <a:ea typeface="Calibri"/>
                <a:cs typeface="Calibri"/>
                <a:sym typeface="Calibri"/>
              </a:rPr>
              <a:t>נְדַבֵּר בִּרְשׁוּת</a:t>
            </a:r>
            <a:endParaRPr/>
          </a:p>
        </p:txBody>
      </p:sp>
      <p:pic>
        <p:nvPicPr>
          <p:cNvPr id="244" name="Google Shape;244;p7" descr="Hands, Counting, Gestures, Hand Gestures, Numeral"/>
          <p:cNvPicPr preferRelativeResize="0"/>
          <p:nvPr/>
        </p:nvPicPr>
        <p:blipFill rotWithShape="1">
          <a:blip r:embed="rId7">
            <a:alphaModFix/>
          </a:blip>
          <a:srcRect l="12882" t="1403" r="75243" b="40732"/>
          <a:stretch/>
        </p:blipFill>
        <p:spPr>
          <a:xfrm>
            <a:off x="11097379" y="3470887"/>
            <a:ext cx="846668" cy="1336240"/>
          </a:xfrm>
          <a:prstGeom prst="rect">
            <a:avLst/>
          </a:prstGeom>
          <a:noFill/>
          <a:ln>
            <a:noFill/>
          </a:ln>
        </p:spPr>
      </p:pic>
      <p:pic>
        <p:nvPicPr>
          <p:cNvPr id="245" name="Google Shape;245;p7" descr="Lips, Kiss, Kissing, Line, Mouth"/>
          <p:cNvPicPr preferRelativeResize="0"/>
          <p:nvPr/>
        </p:nvPicPr>
        <p:blipFill rotWithShape="1">
          <a:blip r:embed="rId8">
            <a:alphaModFix/>
          </a:blip>
          <a:srcRect/>
          <a:stretch/>
        </p:blipFill>
        <p:spPr>
          <a:xfrm>
            <a:off x="10980742" y="5191203"/>
            <a:ext cx="1016000" cy="510117"/>
          </a:xfrm>
          <a:prstGeom prst="rect">
            <a:avLst/>
          </a:prstGeom>
          <a:noFill/>
          <a:ln>
            <a:noFill/>
          </a:ln>
        </p:spPr>
      </p:pic>
      <p:pic>
        <p:nvPicPr>
          <p:cNvPr id="246" name="Google Shape;246;p7"/>
          <p:cNvPicPr preferRelativeResize="0"/>
          <p:nvPr/>
        </p:nvPicPr>
        <p:blipFill rotWithShape="1">
          <a:blip r:embed="rId9">
            <a:alphaModFix/>
          </a:blip>
          <a:srcRect t="51107" r="85104"/>
          <a:stretch/>
        </p:blipFill>
        <p:spPr>
          <a:xfrm>
            <a:off x="11031377" y="5105561"/>
            <a:ext cx="965365" cy="119151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5" name="Google Shape;265;p9"/>
          <p:cNvSpPr/>
          <p:nvPr/>
        </p:nvSpPr>
        <p:spPr>
          <a:xfrm>
            <a:off x="3821255" y="-85384"/>
            <a:ext cx="9068456" cy="13781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5400" b="1">
              <a:solidFill>
                <a:srgbClr val="002060"/>
              </a:solidFill>
              <a:latin typeface="Calibri" panose="020F0502020204030204" pitchFamily="34" charset="0"/>
              <a:ea typeface="Calibri"/>
              <a:cs typeface="Calibri" panose="020F0502020204030204" pitchFamily="34" charset="0"/>
              <a:sym typeface="Calibri"/>
            </a:endParaRPr>
          </a:p>
        </p:txBody>
      </p:sp>
      <p:pic>
        <p:nvPicPr>
          <p:cNvPr id="266" name="Google Shape;266;p9"/>
          <p:cNvPicPr preferRelativeResize="0"/>
          <p:nvPr/>
        </p:nvPicPr>
        <p:blipFill rotWithShape="1">
          <a:blip r:embed="rId3">
            <a:alphaModFix/>
          </a:blip>
          <a:srcRect/>
          <a:stretch/>
        </p:blipFill>
        <p:spPr>
          <a:xfrm flipH="1">
            <a:off x="4507576" y="1165955"/>
            <a:ext cx="6769566" cy="5195998"/>
          </a:xfrm>
          <a:prstGeom prst="rect">
            <a:avLst/>
          </a:prstGeom>
          <a:noFill/>
          <a:ln>
            <a:noFill/>
          </a:ln>
        </p:spPr>
      </p:pic>
      <p:sp>
        <p:nvSpPr>
          <p:cNvPr id="267" name="Google Shape;267;p9"/>
          <p:cNvSpPr txBox="1"/>
          <p:nvPr/>
        </p:nvSpPr>
        <p:spPr>
          <a:xfrm>
            <a:off x="4583776" y="2826563"/>
            <a:ext cx="6389545" cy="2052433"/>
          </a:xfrm>
          <a:prstGeom prst="rect">
            <a:avLst/>
          </a:prstGeom>
          <a:noFill/>
          <a:ln>
            <a:noFill/>
          </a:ln>
        </p:spPr>
        <p:txBody>
          <a:bodyPr spcFirstLastPara="1" wrap="square" lIns="91425" tIns="45700" rIns="91425" bIns="45700" anchor="t" anchorCtr="0">
            <a:noAutofit/>
          </a:bodyPr>
          <a:lstStyle/>
          <a:p>
            <a:pPr marL="45720" marR="0" lvl="0" indent="0" algn="ctr" rtl="1">
              <a:lnSpc>
                <a:spcPct val="150000"/>
              </a:lnSpc>
              <a:spcBef>
                <a:spcPts val="0"/>
              </a:spcBef>
              <a:spcAft>
                <a:spcPts val="0"/>
              </a:spcAft>
              <a:buClr>
                <a:schemeClr val="dk1"/>
              </a:buClr>
              <a:buSzPts val="3600"/>
              <a:buFont typeface="Arial"/>
              <a:buNone/>
            </a:pPr>
            <a:r>
              <a:rPr lang="iw-IL" sz="3200" b="1" dirty="0">
                <a:solidFill>
                  <a:schemeClr val="dk1"/>
                </a:solidFill>
                <a:latin typeface="Calibri" panose="020F0502020204030204" pitchFamily="34" charset="0"/>
                <a:ea typeface="Gisha"/>
                <a:cs typeface="Calibri" panose="020F0502020204030204" pitchFamily="34" charset="0"/>
                <a:sym typeface="Gisha"/>
              </a:rPr>
              <a:t>מָה אֲנִי זוֹכֵרת מֵהַשִּׁעוּר שֶׁעָבַר? </a:t>
            </a:r>
            <a:endParaRPr sz="1200" dirty="0">
              <a:latin typeface="Calibri" panose="020F0502020204030204" pitchFamily="34" charset="0"/>
              <a:cs typeface="Calibri" panose="020F0502020204030204" pitchFamily="34" charset="0"/>
            </a:endParaRPr>
          </a:p>
          <a:p>
            <a:pPr marL="45720" marR="0" lvl="0" indent="0" algn="ctr" rtl="1">
              <a:lnSpc>
                <a:spcPct val="150000"/>
              </a:lnSpc>
              <a:spcBef>
                <a:spcPts val="1000"/>
              </a:spcBef>
              <a:spcAft>
                <a:spcPts val="0"/>
              </a:spcAft>
              <a:buClr>
                <a:schemeClr val="dk1"/>
              </a:buClr>
              <a:buSzPts val="3600"/>
              <a:buFont typeface="Arial"/>
              <a:buNone/>
            </a:pPr>
            <a:r>
              <a:rPr lang="iw-IL" sz="3200" b="1" dirty="0">
                <a:solidFill>
                  <a:schemeClr val="dk1"/>
                </a:solidFill>
                <a:latin typeface="Calibri" panose="020F0502020204030204" pitchFamily="34" charset="0"/>
                <a:ea typeface="Gisha"/>
                <a:cs typeface="Calibri" panose="020F0502020204030204" pitchFamily="34" charset="0"/>
                <a:sym typeface="Gisha"/>
              </a:rPr>
              <a:t>מָה עָשִׂינוּ?</a:t>
            </a:r>
            <a:r>
              <a:rPr lang="he-IL" sz="3200" b="1" dirty="0">
                <a:solidFill>
                  <a:schemeClr val="dk1"/>
                </a:solidFill>
                <a:latin typeface="Calibri" panose="020F0502020204030204" pitchFamily="34" charset="0"/>
                <a:ea typeface="Gisha"/>
                <a:cs typeface="Calibri" panose="020F0502020204030204" pitchFamily="34" charset="0"/>
                <a:sym typeface="Gisha"/>
              </a:rPr>
              <a:t> </a:t>
            </a:r>
            <a:r>
              <a:rPr lang="iw-IL" sz="3200" b="1" dirty="0">
                <a:solidFill>
                  <a:schemeClr val="dk1"/>
                </a:solidFill>
                <a:latin typeface="Calibri" panose="020F0502020204030204" pitchFamily="34" charset="0"/>
                <a:ea typeface="Gisha"/>
                <a:cs typeface="Calibri" panose="020F0502020204030204" pitchFamily="34" charset="0"/>
                <a:sym typeface="Gisha"/>
              </a:rPr>
              <a:t>עַל מָה שׂוֹחַחְנוּ</a:t>
            </a:r>
            <a:r>
              <a:rPr lang="iw-IL" sz="3600" b="1" dirty="0">
                <a:solidFill>
                  <a:schemeClr val="dk1"/>
                </a:solidFill>
                <a:latin typeface="Calibri" panose="020F0502020204030204" pitchFamily="34" charset="0"/>
                <a:ea typeface="Gisha"/>
                <a:cs typeface="Calibri" panose="020F0502020204030204" pitchFamily="34" charset="0"/>
                <a:sym typeface="Gisha"/>
              </a:rPr>
              <a:t>?</a:t>
            </a:r>
            <a:endParaRPr dirty="0">
              <a:latin typeface="Calibri" panose="020F0502020204030204" pitchFamily="34" charset="0"/>
              <a:cs typeface="Calibri" panose="020F0502020204030204" pitchFamily="34" charset="0"/>
            </a:endParaRPr>
          </a:p>
        </p:txBody>
      </p:sp>
      <p:sp>
        <p:nvSpPr>
          <p:cNvPr id="269" name="Google Shape;269;p9"/>
          <p:cNvSpPr/>
          <p:nvPr/>
        </p:nvSpPr>
        <p:spPr>
          <a:xfrm>
            <a:off x="5919257" y="0"/>
            <a:ext cx="4534228" cy="1165955"/>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5400" b="1">
                <a:solidFill>
                  <a:srgbClr val="002060"/>
                </a:solidFill>
                <a:latin typeface="Calibri" panose="020F0502020204030204" pitchFamily="34" charset="0"/>
                <a:ea typeface="Calibri"/>
                <a:cs typeface="Calibri" panose="020F0502020204030204" pitchFamily="34" charset="0"/>
                <a:sym typeface="Calibri"/>
              </a:rPr>
              <a:t>רֶגַע נִזְכָּרִים..</a:t>
            </a:r>
            <a:endParaRPr>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39A3FFD7-6B2D-FAE4-1092-8A893885FA4F}"/>
              </a:ext>
            </a:extLst>
          </p:cNvPr>
          <p:cNvSpPr/>
          <p:nvPr/>
        </p:nvSpPr>
        <p:spPr>
          <a:xfrm>
            <a:off x="11659642" y="0"/>
            <a:ext cx="532358" cy="70032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a:latin typeface="Calibri" panose="020F0502020204030204" pitchFamily="34" charset="0"/>
              <a:cs typeface="Calibri" panose="020F0502020204030204" pitchFamily="34" charset="0"/>
            </a:endParaRPr>
          </a:p>
        </p:txBody>
      </p:sp>
      <p:pic>
        <p:nvPicPr>
          <p:cNvPr id="10" name="תמונה 9">
            <a:extLst>
              <a:ext uri="{FF2B5EF4-FFF2-40B4-BE49-F238E27FC236}">
                <a16:creationId xmlns:a16="http://schemas.microsoft.com/office/drawing/2014/main" id="{A00DA3DA-B1CE-797E-545C-6B4DE1744300}"/>
              </a:ext>
            </a:extLst>
          </p:cNvPr>
          <p:cNvPicPr>
            <a:picLocks noChangeAspect="1"/>
          </p:cNvPicPr>
          <p:nvPr/>
        </p:nvPicPr>
        <p:blipFill>
          <a:blip r:embed="rId4"/>
          <a:stretch>
            <a:fillRect/>
          </a:stretch>
        </p:blipFill>
        <p:spPr>
          <a:xfrm>
            <a:off x="-377786" y="2111828"/>
            <a:ext cx="5594569" cy="314694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A3B7B-5D1A-7477-E81A-DFEBF0FB61E2}"/>
              </a:ext>
            </a:extLst>
          </p:cNvPr>
          <p:cNvSpPr>
            <a:spLocks noGrp="1"/>
          </p:cNvSpPr>
          <p:nvPr>
            <p:ph type="ctrTitle"/>
          </p:nvPr>
        </p:nvSpPr>
        <p:spPr>
          <a:xfrm>
            <a:off x="0" y="0"/>
            <a:ext cx="12192000" cy="2020527"/>
          </a:xfrm>
          <a:solidFill>
            <a:srgbClr val="FFE658"/>
          </a:solidFill>
        </p:spPr>
        <p:txBody>
          <a:bodyPr>
            <a:normAutofit fontScale="90000"/>
          </a:bodyPr>
          <a:lstStyle/>
          <a:p>
            <a:pPr>
              <a:lnSpc>
                <a:spcPct val="150000"/>
              </a:lnSpc>
            </a:pPr>
            <a:r>
              <a:rPr lang="he-IL" sz="4400" dirty="0">
                <a:solidFill>
                  <a:schemeClr val="tx1"/>
                </a:solidFill>
              </a:rPr>
              <a:t>בַּשִּׁעוּרִים הָאַחֲרוֹנִים לָמַדְנוּ כַּמָּה חָשׁוּב לִהְיוֹת בְּקֶשֶׁר שֶׁנָּעִים לָנוּ בּוֹ.</a:t>
            </a:r>
            <a:br>
              <a:rPr lang="he-IL" sz="4400" dirty="0">
                <a:solidFill>
                  <a:schemeClr val="tx1"/>
                </a:solidFill>
              </a:rPr>
            </a:br>
            <a:r>
              <a:rPr lang="he-IL" sz="4400" dirty="0">
                <a:solidFill>
                  <a:schemeClr val="tx1"/>
                </a:solidFill>
              </a:rPr>
              <a:t>כַּאֲשֶׁר יֵשׁ לָנוּ חֲבֵרוֹת אֲנַחְנוּ...</a:t>
            </a:r>
          </a:p>
        </p:txBody>
      </p:sp>
      <p:sp>
        <p:nvSpPr>
          <p:cNvPr id="3" name="Subtitle 2">
            <a:extLst>
              <a:ext uri="{FF2B5EF4-FFF2-40B4-BE49-F238E27FC236}">
                <a16:creationId xmlns:a16="http://schemas.microsoft.com/office/drawing/2014/main" id="{46372466-87EC-C0C8-59EA-DEE7A8D6AF08}"/>
              </a:ext>
            </a:extLst>
          </p:cNvPr>
          <p:cNvSpPr>
            <a:spLocks noGrp="1"/>
          </p:cNvSpPr>
          <p:nvPr>
            <p:ph type="subTitle" idx="1"/>
          </p:nvPr>
        </p:nvSpPr>
        <p:spPr>
          <a:xfrm>
            <a:off x="8128000" y="2314902"/>
            <a:ext cx="3828473" cy="1084078"/>
          </a:xfrm>
        </p:spPr>
        <p:txBody>
          <a:bodyPr>
            <a:normAutofit/>
          </a:bodyPr>
          <a:lstStyle/>
          <a:p>
            <a:pPr>
              <a:lnSpc>
                <a:spcPct val="160000"/>
              </a:lnSpc>
            </a:pPr>
            <a:r>
              <a:rPr lang="he-IL" sz="3200" dirty="0"/>
              <a:t>מְשַׁחֲקוֹת בְּיַחַד</a:t>
            </a:r>
          </a:p>
        </p:txBody>
      </p:sp>
      <p:sp>
        <p:nvSpPr>
          <p:cNvPr id="4" name="Subtitle 2">
            <a:extLst>
              <a:ext uri="{FF2B5EF4-FFF2-40B4-BE49-F238E27FC236}">
                <a16:creationId xmlns:a16="http://schemas.microsoft.com/office/drawing/2014/main" id="{E336F2A9-3185-C6D4-F85D-69AC8CA639EC}"/>
              </a:ext>
            </a:extLst>
          </p:cNvPr>
          <p:cNvSpPr txBox="1">
            <a:spLocks/>
          </p:cNvSpPr>
          <p:nvPr/>
        </p:nvSpPr>
        <p:spPr>
          <a:xfrm>
            <a:off x="1602509" y="2258291"/>
            <a:ext cx="3306618" cy="131156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ctr" rtl="1">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a:lnSpc>
                <a:spcPct val="160000"/>
              </a:lnSpc>
            </a:pPr>
            <a:r>
              <a:rPr lang="he-IL" sz="3200" dirty="0"/>
              <a:t>צוֹחֲקוֹת בְּיַחַד</a:t>
            </a:r>
          </a:p>
        </p:txBody>
      </p:sp>
      <p:sp>
        <p:nvSpPr>
          <p:cNvPr id="5" name="Subtitle 2">
            <a:extLst>
              <a:ext uri="{FF2B5EF4-FFF2-40B4-BE49-F238E27FC236}">
                <a16:creationId xmlns:a16="http://schemas.microsoft.com/office/drawing/2014/main" id="{C39A3988-688D-FF14-2B6F-AEE0AC3848B4}"/>
              </a:ext>
            </a:extLst>
          </p:cNvPr>
          <p:cNvSpPr txBox="1">
            <a:spLocks/>
          </p:cNvSpPr>
          <p:nvPr/>
        </p:nvSpPr>
        <p:spPr>
          <a:xfrm>
            <a:off x="5329382" y="2969492"/>
            <a:ext cx="3306618" cy="131156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ctr" rtl="1">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a:lnSpc>
                <a:spcPct val="160000"/>
              </a:lnSpc>
            </a:pPr>
            <a:r>
              <a:rPr lang="he-IL" sz="3200" dirty="0"/>
              <a:t>עוֹזְרוֹת אַחַת לַשְּׁנִייָּה</a:t>
            </a:r>
          </a:p>
        </p:txBody>
      </p:sp>
      <p:sp>
        <p:nvSpPr>
          <p:cNvPr id="6" name="Subtitle 2">
            <a:extLst>
              <a:ext uri="{FF2B5EF4-FFF2-40B4-BE49-F238E27FC236}">
                <a16:creationId xmlns:a16="http://schemas.microsoft.com/office/drawing/2014/main" id="{B47558DE-DF8B-3280-D23F-8487004A30C8}"/>
              </a:ext>
            </a:extLst>
          </p:cNvPr>
          <p:cNvSpPr txBox="1">
            <a:spLocks/>
          </p:cNvSpPr>
          <p:nvPr/>
        </p:nvSpPr>
        <p:spPr>
          <a:xfrm>
            <a:off x="1917700" y="3625273"/>
            <a:ext cx="3955473" cy="11083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ctr" rtl="1">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a:lnSpc>
                <a:spcPct val="160000"/>
              </a:lnSpc>
            </a:pPr>
            <a:r>
              <a:rPr lang="he-IL" sz="3200" dirty="0"/>
              <a:t>מַקְשִׁיבוֹת זוֹ לְזוֹ</a:t>
            </a:r>
          </a:p>
        </p:txBody>
      </p:sp>
      <p:sp>
        <p:nvSpPr>
          <p:cNvPr id="7" name="Subtitle 2">
            <a:extLst>
              <a:ext uri="{FF2B5EF4-FFF2-40B4-BE49-F238E27FC236}">
                <a16:creationId xmlns:a16="http://schemas.microsoft.com/office/drawing/2014/main" id="{EC495719-D492-8C90-BF25-1B1803905FED}"/>
              </a:ext>
            </a:extLst>
          </p:cNvPr>
          <p:cNvSpPr txBox="1">
            <a:spLocks/>
          </p:cNvSpPr>
          <p:nvPr/>
        </p:nvSpPr>
        <p:spPr>
          <a:xfrm>
            <a:off x="7532255" y="4447309"/>
            <a:ext cx="3955473" cy="11083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ctr" rtl="1">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a:lnSpc>
                <a:spcPct val="160000"/>
              </a:lnSpc>
            </a:pPr>
            <a:endParaRPr lang="he-IL" sz="3200" dirty="0"/>
          </a:p>
        </p:txBody>
      </p:sp>
      <p:sp>
        <p:nvSpPr>
          <p:cNvPr id="8" name="Subtitle 2">
            <a:extLst>
              <a:ext uri="{FF2B5EF4-FFF2-40B4-BE49-F238E27FC236}">
                <a16:creationId xmlns:a16="http://schemas.microsoft.com/office/drawing/2014/main" id="{2512F350-5AF6-E366-4D44-42A3290FB3D6}"/>
              </a:ext>
            </a:extLst>
          </p:cNvPr>
          <p:cNvSpPr txBox="1">
            <a:spLocks/>
          </p:cNvSpPr>
          <p:nvPr/>
        </p:nvSpPr>
        <p:spPr>
          <a:xfrm>
            <a:off x="7987145" y="4221021"/>
            <a:ext cx="3955473" cy="11083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ctr" rtl="1">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a:lnSpc>
                <a:spcPct val="160000"/>
              </a:lnSpc>
            </a:pPr>
            <a:r>
              <a:rPr lang="he-IL" sz="3200" dirty="0"/>
              <a:t>מְסַיְּעוֹת בְּעֵת הַצֹּרֶךְ</a:t>
            </a:r>
          </a:p>
        </p:txBody>
      </p:sp>
      <p:sp>
        <p:nvSpPr>
          <p:cNvPr id="9" name="Subtitle 2">
            <a:extLst>
              <a:ext uri="{FF2B5EF4-FFF2-40B4-BE49-F238E27FC236}">
                <a16:creationId xmlns:a16="http://schemas.microsoft.com/office/drawing/2014/main" id="{CF36AC46-76DE-349D-5CF6-D4CA226C10A5}"/>
              </a:ext>
            </a:extLst>
          </p:cNvPr>
          <p:cNvSpPr txBox="1">
            <a:spLocks/>
          </p:cNvSpPr>
          <p:nvPr/>
        </p:nvSpPr>
        <p:spPr>
          <a:xfrm>
            <a:off x="5119255" y="5200074"/>
            <a:ext cx="3955473" cy="11083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ctr" rtl="1">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a:lnSpc>
                <a:spcPct val="160000"/>
              </a:lnSpc>
            </a:pPr>
            <a:r>
              <a:rPr lang="he-IL" sz="3200" dirty="0"/>
              <a:t>תּוֹמְכוֹת זוֹ בָּזוֹ</a:t>
            </a:r>
          </a:p>
        </p:txBody>
      </p:sp>
    </p:spTree>
    <p:extLst>
      <p:ext uri="{BB962C8B-B14F-4D97-AF65-F5344CB8AC3E}">
        <p14:creationId xmlns:p14="http://schemas.microsoft.com/office/powerpoint/2010/main" val="150114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8" grpId="0"/>
      <p:bldP spid="9" grpId="0"/>
    </p:bldLst>
  </p:timing>
</p:sld>
</file>

<file path=ppt/theme/theme1.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8171</TotalTime>
  <Words>2180</Words>
  <Application>Microsoft Office PowerPoint</Application>
  <PresentationFormat>מסך רחב</PresentationFormat>
  <Paragraphs>233</Paragraphs>
  <Slides>34</Slides>
  <Notes>30</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34</vt:i4>
      </vt:variant>
    </vt:vector>
  </HeadingPairs>
  <TitlesOfParts>
    <vt:vector size="38" baseType="lpstr">
      <vt:lpstr>Arial</vt:lpstr>
      <vt:lpstr>Calibri</vt:lpstr>
      <vt:lpstr>Gisha</vt:lpstr>
      <vt:lpstr>ערכת נושא Office</vt:lpstr>
      <vt:lpstr>מצגת של PowerPoint‏</vt:lpstr>
      <vt:lpstr>מצגת של PowerPoint‏</vt:lpstr>
      <vt:lpstr>מטרות השיעור</vt:lpstr>
      <vt:lpstr>ידע, מיומנויות וערכים</vt:lpstr>
      <vt:lpstr>מצגת של PowerPoint‏</vt:lpstr>
      <vt:lpstr>מצגת של PowerPoint‏</vt:lpstr>
      <vt:lpstr>מצגת של PowerPoint‏</vt:lpstr>
      <vt:lpstr>מצגת של PowerPoint‏</vt:lpstr>
      <vt:lpstr>בַּשִּׁעוּרִים הָאַחֲרוֹנִים לָמַדְנוּ כַּמָּה חָשׁוּב לִהְיוֹת בְּקֶשֶׁר שֶׁנָּעִים לָנוּ בּוֹ. כַּאֲשֶׁר יֵשׁ לָנוּ חֲבֵרוֹת אֲנַחְנוּ...</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כְּשֶׁרוּת כָּעֲסָה עַל נָעֳמִי, שֶׁאֶת הַקְּלָפִים לָקְחָה בְּלִי לִשְׁאֹל הִיא כָּל כָּךְ זָעֲמָה וְכָעֲסָה לֹא הִצְלִיחַה לִשְׁלֹט בְּמָה שֶׁקּוֹרֶה - בְּדִיּוּק כְּמוֹ...</vt:lpstr>
      <vt:lpstr>מצגת של PowerPoint‏</vt:lpstr>
      <vt:lpstr>מצגת של PowerPoint‏</vt:lpstr>
      <vt:lpstr>מצגת של PowerPoint‏</vt:lpstr>
      <vt:lpstr>וְכָעֵת, חִידָה....</vt:lpstr>
      <vt:lpstr>תְּשׁוּבָה: שִׁמּוּשׁ בְּמַפְתֵּ"חַ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כָּל הַמַּפְתְּחוֹת הָלְכוּ לְאִבּוּד!!!!</vt:lpstr>
      <vt:lpstr>מצגת של PowerPoint‏</vt:lpstr>
      <vt:lpstr>להדפסה</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אפרת בועז</dc:creator>
  <cp:lastModifiedBy>דנה וסר הררי</cp:lastModifiedBy>
  <cp:revision>89</cp:revision>
  <dcterms:created xsi:type="dcterms:W3CDTF">2021-07-12T08:06:42Z</dcterms:created>
  <dcterms:modified xsi:type="dcterms:W3CDTF">2024-12-25T07:15:02Z</dcterms:modified>
</cp:coreProperties>
</file>