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48" r:id="rId1"/>
  </p:sldMasterIdLst>
  <p:notesMasterIdLst>
    <p:notesMasterId r:id="rId15"/>
  </p:notesMasterIdLst>
  <p:sldIdLst>
    <p:sldId id="571" r:id="rId2"/>
    <p:sldId id="551" r:id="rId3"/>
    <p:sldId id="2996" r:id="rId4"/>
    <p:sldId id="2999" r:id="rId5"/>
    <p:sldId id="587" r:id="rId6"/>
    <p:sldId id="259" r:id="rId7"/>
    <p:sldId id="2992" r:id="rId8"/>
    <p:sldId id="2989" r:id="rId9"/>
    <p:sldId id="2974" r:id="rId10"/>
    <p:sldId id="2994" r:id="rId11"/>
    <p:sldId id="2997" r:id="rId12"/>
    <p:sldId id="548" r:id="rId13"/>
    <p:sldId id="2977" r:id="rId1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EUser" initials="M" lastIdx="11" clrIdx="0">
    <p:extLst>
      <p:ext uri="{19B8F6BF-5375-455C-9EA6-DF929625EA0E}">
        <p15:presenceInfo xmlns:p15="http://schemas.microsoft.com/office/powerpoint/2012/main" userId="MOEUser" providerId="None"/>
      </p:ext>
    </p:extLst>
  </p:cmAuthor>
  <p:cmAuthor id="2" name="קרן רוט איטח" initials="קרא" lastIdx="7" clrIdx="1">
    <p:extLst>
      <p:ext uri="{19B8F6BF-5375-455C-9EA6-DF929625EA0E}">
        <p15:presenceInfo xmlns:p15="http://schemas.microsoft.com/office/powerpoint/2012/main" userId="S-1-5-21-752503023-1579634288-239210854-39908" providerId="AD"/>
      </p:ext>
    </p:extLst>
  </p:cmAuthor>
  <p:cmAuthor id="3" name="Vardit Israel" initials="VI" lastIdx="3" clrIdx="2">
    <p:extLst>
      <p:ext uri="{19B8F6BF-5375-455C-9EA6-DF929625EA0E}">
        <p15:presenceInfo xmlns:p15="http://schemas.microsoft.com/office/powerpoint/2012/main" userId="S::vardit.israel@kaye.ac.il::1cdbba77-777a-4989-b276-198ef4bf9e10" providerId="AD"/>
      </p:ext>
    </p:extLst>
  </p:cmAuthor>
  <p:cmAuthor id="4" name="מלכה כץ" initials="מכ" lastIdx="1" clrIdx="3">
    <p:extLst>
      <p:ext uri="{19B8F6BF-5375-455C-9EA6-DF929625EA0E}">
        <p15:presenceInfo xmlns:p15="http://schemas.microsoft.com/office/powerpoint/2012/main" userId="מלכה כץ"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362" autoAdjust="0"/>
    <p:restoredTop sz="70366" autoAdjust="0"/>
  </p:normalViewPr>
  <p:slideViewPr>
    <p:cSldViewPr snapToGrid="0">
      <p:cViewPr varScale="1">
        <p:scale>
          <a:sx n="62" d="100"/>
          <a:sy n="62" d="100"/>
        </p:scale>
        <p:origin x="90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2FB3F10-B7B7-5A41-9967-521A28AEA9FC}" type="datetimeFigureOut">
              <a:rPr lang="he-IL" smtClean="0"/>
              <a:t>כ'/חשון/תשפ"ה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3E83115-0DD0-7443-ADB4-8E65EC4801C6}" type="slidenum">
              <a:rPr lang="he-IL" smtClean="0"/>
              <a:t>‹#›</a:t>
            </a:fld>
            <a:endParaRPr lang="he-IL"/>
          </a:p>
        </p:txBody>
      </p:sp>
    </p:spTree>
    <p:extLst>
      <p:ext uri="{BB962C8B-B14F-4D97-AF65-F5344CB8AC3E}">
        <p14:creationId xmlns:p14="http://schemas.microsoft.com/office/powerpoint/2010/main" val="26359538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stagram.com/reel/CtwXqFuoBPT/?igshid=MTc4MmM1YmI2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B3E83115-0DD0-7443-ADB4-8E65EC4801C6}" type="slidenum">
              <a:rPr lang="he-IL" smtClean="0"/>
              <a:t>1</a:t>
            </a:fld>
            <a:endParaRPr lang="he-IL"/>
          </a:p>
        </p:txBody>
      </p:sp>
    </p:spTree>
    <p:extLst>
      <p:ext uri="{BB962C8B-B14F-4D97-AF65-F5344CB8AC3E}">
        <p14:creationId xmlns:p14="http://schemas.microsoft.com/office/powerpoint/2010/main" val="2217102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שיעור: המורה תבחר ענן אחד להתייחסות, אח"כ ניתן לאפשר לכל תלמיד/ה יבחר משפט שהוא/היא רוצה להתייחס בנוסף. </a:t>
            </a:r>
          </a:p>
          <a:p>
            <a:r>
              <a:rPr lang="he-IL" dirty="0"/>
              <a:t>נשמע כ- 5 תלמידים</a:t>
            </a:r>
            <a:endParaRPr lang="x-none" dirty="0"/>
          </a:p>
        </p:txBody>
      </p:sp>
      <p:sp>
        <p:nvSpPr>
          <p:cNvPr id="4" name="מציין מיקום של מספר שקופית 3"/>
          <p:cNvSpPr>
            <a:spLocks noGrp="1"/>
          </p:cNvSpPr>
          <p:nvPr>
            <p:ph type="sldNum" sz="quarter" idx="5"/>
          </p:nvPr>
        </p:nvSpPr>
        <p:spPr/>
        <p:txBody>
          <a:bodyPr/>
          <a:lstStyle/>
          <a:p>
            <a:fld id="{03636932-1D11-4359-B5AE-4A5A23CB4E91}" type="slidenum">
              <a:rPr lang="he-IL" smtClean="0"/>
              <a:t>12</a:t>
            </a:fld>
            <a:endParaRPr lang="he-IL"/>
          </a:p>
        </p:txBody>
      </p:sp>
    </p:spTree>
    <p:extLst>
      <p:ext uri="{BB962C8B-B14F-4D97-AF65-F5344CB8AC3E}">
        <p14:creationId xmlns:p14="http://schemas.microsoft.com/office/powerpoint/2010/main" val="1097280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a:p>
            <a:endParaRPr lang="x-none"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13</a:t>
            </a:fld>
            <a:endParaRPr lang="he-IL"/>
          </a:p>
        </p:txBody>
      </p:sp>
    </p:spTree>
    <p:extLst>
      <p:ext uri="{BB962C8B-B14F-4D97-AF65-F5344CB8AC3E}">
        <p14:creationId xmlns:p14="http://schemas.microsoft.com/office/powerpoint/2010/main" val="2532665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2</a:t>
            </a:fld>
            <a:endParaRPr lang="he-IL"/>
          </a:p>
        </p:txBody>
      </p:sp>
    </p:spTree>
    <p:extLst>
      <p:ext uri="{BB962C8B-B14F-4D97-AF65-F5344CB8AC3E}">
        <p14:creationId xmlns:p14="http://schemas.microsoft.com/office/powerpoint/2010/main" val="3448370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dirty="0">
                <a:solidFill>
                  <a:srgbClr val="002060"/>
                </a:solidFill>
                <a:latin typeface="Gisha" panose="020B0502040204020203" pitchFamily="34" charset="-79"/>
                <a:cs typeface="Gisha" panose="020B0502040204020203" pitchFamily="34" charset="-79"/>
              </a:rPr>
              <a:t>נתונים </a:t>
            </a:r>
            <a:r>
              <a:rPr lang="he-IL" sz="1200" dirty="0" smtClean="0">
                <a:solidFill>
                  <a:srgbClr val="002060"/>
                </a:solidFill>
                <a:latin typeface="Gisha" panose="020B0502040204020203" pitchFamily="34" charset="-79"/>
                <a:cs typeface="Gisha" panose="020B0502040204020203" pitchFamily="34" charset="-79"/>
              </a:rPr>
              <a:t>מסקר "יד </a:t>
            </a:r>
            <a:r>
              <a:rPr lang="he-IL" sz="1200" dirty="0">
                <a:solidFill>
                  <a:srgbClr val="002060"/>
                </a:solidFill>
                <a:latin typeface="Gisha" panose="020B0502040204020203" pitchFamily="34" charset="-79"/>
                <a:cs typeface="Gisha" panose="020B0502040204020203" pitchFamily="34" charset="-79"/>
              </a:rPr>
              <a:t>על </a:t>
            </a:r>
            <a:r>
              <a:rPr lang="he-IL" sz="1200" dirty="0" smtClean="0">
                <a:solidFill>
                  <a:srgbClr val="002060"/>
                </a:solidFill>
                <a:latin typeface="Gisha" panose="020B0502040204020203" pitchFamily="34" charset="-79"/>
                <a:cs typeface="Gisha" panose="020B0502040204020203" pitchFamily="34" charset="-79"/>
              </a:rPr>
              <a:t>הדופק" </a:t>
            </a:r>
            <a:r>
              <a:rPr lang="he-IL" sz="1200" dirty="0">
                <a:solidFill>
                  <a:srgbClr val="002060"/>
                </a:solidFill>
                <a:latin typeface="Gisha" panose="020B0502040204020203" pitchFamily="34" charset="-79"/>
                <a:cs typeface="Gisha" panose="020B0502040204020203" pitchFamily="34" charset="-79"/>
              </a:rPr>
              <a:t>בהקשר של משככי כאבים: </a:t>
            </a:r>
            <a:r>
              <a:rPr lang="he-IL" sz="1800" b="1" dirty="0">
                <a:solidFill>
                  <a:schemeClr val="bg1"/>
                </a:solidFill>
                <a:latin typeface="Times New Roman" panose="02020603050405020304" pitchFamily="18" charset="0"/>
                <a:cs typeface="Times New Roman" panose="02020603050405020304" pitchFamily="18" charset="0"/>
              </a:rPr>
              <a:t>סקר ״יד על הדופק״ 2024, השפעת מלחמת ״חרבות ברזל״ על בני הנוער</a:t>
            </a:r>
            <a:endParaRPr lang="he-IL" sz="1400" b="1" dirty="0">
              <a:solidFill>
                <a:schemeClr val="bg1"/>
              </a:solidFill>
              <a:latin typeface="Times New Roman" panose="02020603050405020304" pitchFamily="18" charset="0"/>
              <a:cs typeface="Times New Roman" panose="02020603050405020304" pitchFamily="18" charset="0"/>
            </a:endParaRPr>
          </a:p>
          <a:p>
            <a:pPr algn="r"/>
            <a:r>
              <a:rPr lang="he-IL" sz="1200" b="1" dirty="0">
                <a:solidFill>
                  <a:schemeClr val="bg1"/>
                </a:solidFill>
                <a:latin typeface="Times New Roman" panose="02020603050405020304" pitchFamily="18" charset="0"/>
                <a:cs typeface="Times New Roman" panose="02020603050405020304" pitchFamily="18" charset="0"/>
              </a:rPr>
              <a:t>סקר אינטרנטי מהיר על מדגם מייצג ארצי של 601 בני נוער  בגילאי 14-18 (כיתות ז׳ עד </a:t>
            </a:r>
            <a:r>
              <a:rPr lang="he-IL" sz="1200" b="1" dirty="0" err="1">
                <a:solidFill>
                  <a:schemeClr val="bg1"/>
                </a:solidFill>
                <a:latin typeface="Times New Roman" panose="02020603050405020304" pitchFamily="18" charset="0"/>
                <a:cs typeface="Times New Roman" panose="02020603050405020304" pitchFamily="18" charset="0"/>
              </a:rPr>
              <a:t>יב</a:t>
            </a:r>
            <a:r>
              <a:rPr lang="he-IL" sz="1200" b="1" dirty="0">
                <a:solidFill>
                  <a:schemeClr val="bg1"/>
                </a:solidFill>
                <a:latin typeface="Times New Roman" panose="02020603050405020304" pitchFamily="18" charset="0"/>
                <a:cs typeface="Times New Roman" panose="02020603050405020304" pitchFamily="18" charset="0"/>
              </a:rPr>
              <a:t>׳).</a:t>
            </a:r>
          </a:p>
          <a:p>
            <a:pPr algn="r"/>
            <a:r>
              <a:rPr lang="he-IL" sz="1600" b="1" dirty="0">
                <a:solidFill>
                  <a:schemeClr val="bg1"/>
                </a:solidFill>
                <a:latin typeface="Times New Roman" panose="02020603050405020304" pitchFamily="18" charset="0"/>
                <a:cs typeface="Times New Roman" panose="02020603050405020304" pitchFamily="18" charset="0"/>
              </a:rPr>
              <a:t>פרופ' יוסי הראל-פיש ופרופ' סופי </a:t>
            </a:r>
            <a:r>
              <a:rPr lang="he-IL" sz="1600" b="1" dirty="0" err="1">
                <a:solidFill>
                  <a:schemeClr val="bg1"/>
                </a:solidFill>
                <a:latin typeface="Times New Roman" panose="02020603050405020304" pitchFamily="18" charset="0"/>
                <a:cs typeface="Times New Roman" panose="02020603050405020304" pitchFamily="18" charset="0"/>
              </a:rPr>
              <a:t>וולש</a:t>
            </a:r>
            <a:r>
              <a:rPr lang="he-IL" sz="1600" b="1" dirty="0">
                <a:solidFill>
                  <a:schemeClr val="bg1"/>
                </a:solidFill>
                <a:latin typeface="Times New Roman" panose="02020603050405020304" pitchFamily="18" charset="0"/>
                <a:cs typeface="Times New Roman" panose="02020603050405020304" pitchFamily="18" charset="0"/>
              </a:rPr>
              <a:t>, אוניברסיטת בר אילן ,</a:t>
            </a:r>
            <a:r>
              <a:rPr lang="he-IL" sz="1400" b="1" dirty="0">
                <a:solidFill>
                  <a:schemeClr val="bg1"/>
                </a:solidFill>
                <a:latin typeface="Times New Roman" panose="02020603050405020304" pitchFamily="18" charset="0"/>
                <a:cs typeface="Times New Roman" panose="02020603050405020304" pitchFamily="18" charset="0"/>
              </a:rPr>
              <a:t>בשיתוף ובמימון משרד החינוך.</a:t>
            </a:r>
          </a:p>
          <a:p>
            <a:pPr marL="45720" indent="0" algn="r" rtl="1">
              <a:buNone/>
            </a:pPr>
            <a:r>
              <a:rPr lang="he-IL"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המטרה לבחון את </a:t>
            </a:r>
            <a:r>
              <a:rPr lang="he-IL"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ההשפעה של המלחמה על בני הנוער בישראל </a:t>
            </a:r>
            <a:r>
              <a:rPr lang="he-IL"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על מצבם הנפשי, דפוסי התנהגויות סיכון  ומדדי חוסן והגנה מרכזיים, כולל תמיכת מבוגרים, מחוברות בית ספרית וחברתית ומעורבות קהילתית</a:t>
            </a:r>
            <a:endParaRPr lang="he-IL" sz="1400" b="1" dirty="0">
              <a:solidFill>
                <a:schemeClr val="bg1"/>
              </a:solidFill>
              <a:latin typeface="Times New Roman" panose="02020603050405020304" pitchFamily="18" charset="0"/>
              <a:cs typeface="Times New Roman" panose="02020603050405020304" pitchFamily="18" charset="0"/>
            </a:endParaRPr>
          </a:p>
          <a:p>
            <a:pPr marL="0" lvl="0" indent="0" algn="r" rtl="1">
              <a:spcBef>
                <a:spcPts val="0"/>
              </a:spcBef>
              <a:spcAft>
                <a:spcPts val="0"/>
              </a:spcAft>
              <a:buNone/>
            </a:pPr>
            <a:endParaRPr lang="he-IL" sz="1200" dirty="0">
              <a:solidFill>
                <a:srgbClr val="002060"/>
              </a:solidFill>
              <a:latin typeface="Gisha" panose="020B0502040204020203" pitchFamily="34" charset="-79"/>
              <a:cs typeface="Gisha" panose="020B0502040204020203" pitchFamily="34" charset="-79"/>
            </a:endParaRP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4</a:t>
            </a:fld>
            <a:endParaRPr lang="he-IL"/>
          </a:p>
        </p:txBody>
      </p:sp>
    </p:spTree>
    <p:extLst>
      <p:ext uri="{BB962C8B-B14F-4D97-AF65-F5344CB8AC3E}">
        <p14:creationId xmlns:p14="http://schemas.microsoft.com/office/powerpoint/2010/main" val="4657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a:t>
            </a:r>
          </a:p>
          <a:p>
            <a:r>
              <a:rPr lang="he-IL" dirty="0"/>
              <a:t>תוכל להרחיב את הידע שלך ולקבל הסבר על תופעת ההתמכרות לתרופות לשיכוך כאבים בהם יש חומרים נרקוטיים. </a:t>
            </a:r>
          </a:p>
          <a:p>
            <a:endParaRPr lang="he-IL" dirty="0"/>
          </a:p>
          <a:p>
            <a:r>
              <a:rPr lang="he-IL" dirty="0"/>
              <a:t>כתבה להרחבה למורה: ניתן להקריא חלקים מהכתבה לתלמידים, על פי שוקל דעת המורה.</a:t>
            </a:r>
          </a:p>
          <a:p>
            <a:r>
              <a:rPr lang="he-IL" dirty="0"/>
              <a:t> </a:t>
            </a:r>
            <a:r>
              <a:rPr lang="en-US" dirty="0"/>
              <a:t>https://www.proflevran.co.il/wp-content/uploads/%D7%9C%D7%A9%D7%9B%D7%9A-%D7%90%D7%AA-%D7%94%D7%94%D7%AA%D7%9E%D7%9B%D7%A8%D7%95%D7%AA-%D7%94%D7%A4%D7%9C%D7%A1-10.11.2017.pdf</a:t>
            </a:r>
            <a:endParaRPr lang="he-IL" dirty="0"/>
          </a:p>
          <a:p>
            <a:r>
              <a:rPr lang="he-IL" dirty="0"/>
              <a:t> </a:t>
            </a:r>
          </a:p>
          <a:p>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סרטון למורה שממחיש את התופעה והסיכונים שבה: </a:t>
            </a:r>
            <a:r>
              <a:rPr lang="en-US" dirty="0">
                <a:hlinkClick r:id="rId3"/>
              </a:rPr>
              <a:t>https://www.instagram.com/reel/CtwXqFuoBPT/?igshid=MTc4MmM1YmI2Ng==</a:t>
            </a:r>
            <a:endParaRPr lang="en-US" dirty="0"/>
          </a:p>
          <a:p>
            <a:endParaRPr lang="x-none"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5</a:t>
            </a:fld>
            <a:endParaRPr lang="he-IL"/>
          </a:p>
        </p:txBody>
      </p:sp>
    </p:spTree>
    <p:extLst>
      <p:ext uri="{BB962C8B-B14F-4D97-AF65-F5344CB8AC3E}">
        <p14:creationId xmlns:p14="http://schemas.microsoft.com/office/powerpoint/2010/main" val="3799065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x-none"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54564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smtClean="0"/>
              <a:t>המורה תפתח ותאמר: </a:t>
            </a:r>
            <a:r>
              <a:rPr lang="he-IL" dirty="0" smtClean="0"/>
              <a:t>בשיעור זה נדבר על שימוש</a:t>
            </a:r>
            <a:r>
              <a:rPr lang="he-IL" baseline="0" dirty="0" smtClean="0"/>
              <a:t> בתרופות  מרשם ללא מרשם רופא וללא מעקב רפואי.</a:t>
            </a:r>
            <a:endParaRPr lang="he-IL" dirty="0" smtClean="0"/>
          </a:p>
          <a:p>
            <a:r>
              <a:rPr lang="he-IL" dirty="0" smtClean="0"/>
              <a:t>(למורה</a:t>
            </a:r>
            <a:r>
              <a:rPr lang="he-IL" dirty="0"/>
              <a:t>:</a:t>
            </a:r>
            <a:r>
              <a:rPr lang="he-IL" b="1" dirty="0"/>
              <a:t> בשלב זה </a:t>
            </a:r>
            <a:r>
              <a:rPr lang="he-IL" dirty="0"/>
              <a:t>נאפשר לתלמידים לעשות עם עצמם בירור ראשוני לגבי שימוש במשככי כאבים וכדורים </a:t>
            </a:r>
            <a:r>
              <a:rPr lang="he-IL" strike="noStrike" dirty="0"/>
              <a:t>ללא התווייה </a:t>
            </a:r>
            <a:r>
              <a:rPr lang="he-IL" strike="noStrike" dirty="0" smtClean="0"/>
              <a:t>רפואית)</a:t>
            </a:r>
            <a:endParaRPr lang="he-IL" strike="noStrike" dirty="0"/>
          </a:p>
          <a:p>
            <a:r>
              <a:rPr lang="he-IL" dirty="0"/>
              <a:t>נחלק את הכתה לשני אזורים. </a:t>
            </a:r>
          </a:p>
          <a:p>
            <a:r>
              <a:rPr lang="he-IL" b="1" dirty="0"/>
              <a:t>בשלב ראשון </a:t>
            </a:r>
            <a:r>
              <a:rPr lang="he-IL" dirty="0"/>
              <a:t>- המורה יקריא את ההיגד הראשון ויבקש מהתלמידים לעמוד באחד מצידי החדר: בצד אחד של החדר יעמדו התלמידים שיסכימו עם ההיגד ובצד השני יעמדו התלמידים שלא מסכימים עם אותו היגד.</a:t>
            </a:r>
          </a:p>
          <a:p>
            <a:r>
              <a:rPr lang="he-IL" dirty="0"/>
              <a:t>בשלב הבא -  כל צד יביע את עמדתו במטרה לשכנע תלמידים שעומדים בצד השני לעבור אל הצד שלהם.</a:t>
            </a:r>
          </a:p>
          <a:p>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**חשוב לאפשר תלמידים לשמוע ולהשמיע את מגוון הקולות. יש לגלות</a:t>
            </a:r>
            <a:r>
              <a:rPr lang="he-IL" b="1" baseline="0" dirty="0"/>
              <a:t> רגישות לתלמידים שנוטלים תרופות מרשם דרך קבע כצורך רפואי ולהדגיש את חשיבות נטילת תרופות הניתנות ע"י רופא למטרה רפואית.</a:t>
            </a:r>
            <a:endParaRPr lang="he-IL" b="1" dirty="0"/>
          </a:p>
          <a:p>
            <a:endParaRPr lang="he-IL" dirty="0"/>
          </a:p>
          <a:p>
            <a:r>
              <a:rPr lang="he-IL" dirty="0"/>
              <a:t>** כך נפעל לגבי כל אחד מההיגדים המוצגים בשקופית.</a:t>
            </a:r>
          </a:p>
          <a:p>
            <a:endParaRPr lang="he-IL" dirty="0"/>
          </a:p>
          <a:p>
            <a:r>
              <a:rPr lang="he-IL" b="1" dirty="0"/>
              <a:t>בסוף התרגיל</a:t>
            </a:r>
            <a:r>
              <a:rPr lang="he-IL" dirty="0"/>
              <a:t>,  ההיגד האחרון יזמן חלוקה לשתי קבוצות: האחת מביעה </a:t>
            </a:r>
            <a:r>
              <a:rPr lang="he-IL" b="1" u="sng" dirty="0"/>
              <a:t>עמדה השוללת</a:t>
            </a:r>
            <a:r>
              <a:rPr lang="he-IL" dirty="0"/>
              <a:t> שימוש במשככי כאבים ותרופות הרגעה ללא מרשם ומעקב של רופא. </a:t>
            </a:r>
          </a:p>
          <a:p>
            <a:r>
              <a:rPr lang="he-IL" dirty="0"/>
              <a:t>וחברי הקבוצה השנייה מחזיקים </a:t>
            </a:r>
            <a:r>
              <a:rPr lang="he-IL" b="1" u="sng" dirty="0"/>
              <a:t>בעמדה שאינה שוללת ש</a:t>
            </a:r>
            <a:r>
              <a:rPr lang="he-IL" dirty="0"/>
              <a:t>ימוש בתרופות הרגעה ומשככי כאבים ללא מרשם ומעקב של רופא.</a:t>
            </a:r>
          </a:p>
          <a:p>
            <a:r>
              <a:rPr lang="he-IL" dirty="0"/>
              <a:t> כל קבוצה תקבל משימה ( ראו את השקף הבא)</a:t>
            </a:r>
          </a:p>
          <a:p>
            <a:r>
              <a:rPr lang="he-IL" dirty="0"/>
              <a:t>המורה</a:t>
            </a:r>
            <a:r>
              <a:rPr lang="he-IL" baseline="0" dirty="0"/>
              <a:t> תסכם כי קיימת תופעה של נטילת תרופות ללא מרשם רופא אשר מסכנת את האדם שנוטל אותן. </a:t>
            </a:r>
          </a:p>
          <a:p>
            <a:r>
              <a:rPr lang="he-IL" dirty="0"/>
              <a:t>במהלך השיעור נכיר לעומק את התופעה.</a:t>
            </a:r>
          </a:p>
          <a:p>
            <a:endParaRPr lang="he-IL" dirty="0"/>
          </a:p>
          <a:p>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8</a:t>
            </a:fld>
            <a:endParaRPr lang="he-IL"/>
          </a:p>
        </p:txBody>
      </p:sp>
    </p:spTree>
    <p:extLst>
      <p:ext uri="{BB962C8B-B14F-4D97-AF65-F5344CB8AC3E}">
        <p14:creationId xmlns:p14="http://schemas.microsoft.com/office/powerpoint/2010/main" val="3538213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 הקדש למשימה זו 20 דקות. </a:t>
            </a:r>
          </a:p>
          <a:p>
            <a:r>
              <a:rPr lang="he-IL" b="1" dirty="0"/>
              <a:t>חשוב לזכור </a:t>
            </a:r>
            <a:r>
              <a:rPr lang="he-IL" b="1" dirty="0" smtClean="0"/>
              <a:t>ולהדגיש לתלמידים כי </a:t>
            </a:r>
            <a:r>
              <a:rPr lang="he-IL" b="1" i="0" u="none" strike="noStrike" dirty="0">
                <a:solidFill>
                  <a:srgbClr val="000000"/>
                </a:solidFill>
                <a:effectLst/>
                <a:latin typeface="-webkit-standard"/>
              </a:rPr>
              <a:t>למרות הסכנות שיש בשימוש בתרופות אלו</a:t>
            </a:r>
            <a:r>
              <a:rPr lang="he-IL" b="0" i="0" u="none" strike="noStrike" dirty="0">
                <a:solidFill>
                  <a:srgbClr val="000000"/>
                </a:solidFill>
                <a:effectLst/>
                <a:latin typeface="-webkit-standard"/>
              </a:rPr>
              <a:t>, </a:t>
            </a:r>
            <a:r>
              <a:rPr lang="he-IL" b="1" i="0" u="sng" strike="noStrike" dirty="0">
                <a:solidFill>
                  <a:srgbClr val="000000"/>
                </a:solidFill>
                <a:effectLst/>
                <a:latin typeface="-webkit-standard"/>
              </a:rPr>
              <a:t>הן  יכולות להיות מועילות כאשר משתמשים שימוש מושכל, מודע ובפיקוח רפואי מתאים.</a:t>
            </a:r>
            <a:endParaRPr lang="he-IL" b="1" u="sng"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9</a:t>
            </a:fld>
            <a:endParaRPr lang="he-IL"/>
          </a:p>
        </p:txBody>
      </p:sp>
    </p:spTree>
    <p:extLst>
      <p:ext uri="{BB962C8B-B14F-4D97-AF65-F5344CB8AC3E}">
        <p14:creationId xmlns:p14="http://schemas.microsoft.com/office/powerpoint/2010/main" val="3359815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לכתוב על הלוח  את המשפטים /המידע שכל קבוצה תציג.</a:t>
            </a:r>
          </a:p>
          <a:p>
            <a:r>
              <a:rPr lang="he-IL" dirty="0"/>
              <a:t> כל תלמיד מתבקש לקום ולסמן קו ליד משפט שהוא מתחבר אליו, שמסכים עימו/שימשיך לחשוב עליו.</a:t>
            </a:r>
          </a:p>
          <a:p>
            <a:r>
              <a:rPr lang="he-IL" baseline="0" dirty="0"/>
              <a:t>כשאתם חשים כאב גופני או כאב רגשי אתם זקוקים לעזרה וחשוב למצוא את הדרך להקל עליכם.</a:t>
            </a:r>
          </a:p>
          <a:p>
            <a:endParaRPr lang="he-IL" baseline="0"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10</a:t>
            </a:fld>
            <a:endParaRPr lang="he-IL"/>
          </a:p>
        </p:txBody>
      </p:sp>
    </p:spTree>
    <p:extLst>
      <p:ext uri="{BB962C8B-B14F-4D97-AF65-F5344CB8AC3E}">
        <p14:creationId xmlns:p14="http://schemas.microsoft.com/office/powerpoint/2010/main" val="1653619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שקופית: </a:t>
            </a:r>
            <a:r>
              <a:rPr lang="he-IL" dirty="0"/>
              <a:t>המורה תסכם ותאמר </a:t>
            </a:r>
            <a:r>
              <a:rPr lang="he-IL" b="1" dirty="0"/>
              <a:t>באופן חד משמעי: </a:t>
            </a:r>
            <a:r>
              <a:rPr lang="he-IL" dirty="0"/>
              <a:t>1.</a:t>
            </a:r>
            <a:r>
              <a:rPr lang="he-IL" baseline="0" dirty="0"/>
              <a:t> </a:t>
            </a:r>
            <a:r>
              <a:rPr lang="he-IL" dirty="0"/>
              <a:t>תרופות הן חשובות וטובות כשהן ניתנות </a:t>
            </a:r>
            <a:r>
              <a:rPr lang="he-IL" b="1" dirty="0"/>
              <a:t>למטרה רפואית על ידי רופא. </a:t>
            </a:r>
          </a:p>
          <a:p>
            <a:r>
              <a:rPr lang="he-IL" dirty="0"/>
              <a:t>2. </a:t>
            </a:r>
            <a:r>
              <a:rPr lang="he-IL" baseline="0" dirty="0"/>
              <a:t>נטילת תרופות של אדם אחר היא מסוכנת ומזיקה. </a:t>
            </a:r>
          </a:p>
          <a:p>
            <a:endParaRPr lang="he-IL" dirty="0"/>
          </a:p>
        </p:txBody>
      </p:sp>
      <p:sp>
        <p:nvSpPr>
          <p:cNvPr id="4" name="מציין מיקום של מספר שקופית 3"/>
          <p:cNvSpPr>
            <a:spLocks noGrp="1"/>
          </p:cNvSpPr>
          <p:nvPr>
            <p:ph type="sldNum" sz="quarter" idx="10"/>
          </p:nvPr>
        </p:nvSpPr>
        <p:spPr/>
        <p:txBody>
          <a:bodyPr/>
          <a:lstStyle/>
          <a:p>
            <a:fld id="{B3E83115-0DD0-7443-ADB4-8E65EC4801C6}" type="slidenum">
              <a:rPr lang="he-IL" smtClean="0"/>
              <a:t>11</a:t>
            </a:fld>
            <a:endParaRPr lang="he-IL"/>
          </a:p>
        </p:txBody>
      </p:sp>
    </p:spTree>
    <p:extLst>
      <p:ext uri="{BB962C8B-B14F-4D97-AF65-F5344CB8AC3E}">
        <p14:creationId xmlns:p14="http://schemas.microsoft.com/office/powerpoint/2010/main" val="997414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5F7893-1A38-62DA-CBA2-F7964C71B885}"/>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C9D35BB2-4528-97AA-034C-D315A7C147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E3E417C2-3106-5029-9E2B-1D8ED7827DF4}"/>
              </a:ext>
            </a:extLst>
          </p:cNvPr>
          <p:cNvSpPr>
            <a:spLocks noGrp="1"/>
          </p:cNvSpPr>
          <p:nvPr>
            <p:ph type="dt" sz="half" idx="10"/>
          </p:nvPr>
        </p:nvSpPr>
        <p:spPr/>
        <p:txBody>
          <a:bodyPr/>
          <a:lstStyle/>
          <a:p>
            <a:fld id="{32D534D5-072B-8D4E-8230-217D018A0086}" type="datetimeFigureOut">
              <a:rPr lang="he-IL" smtClean="0"/>
              <a:t>כ'/חשון/תשפ"ה</a:t>
            </a:fld>
            <a:endParaRPr lang="he-IL"/>
          </a:p>
        </p:txBody>
      </p:sp>
      <p:sp>
        <p:nvSpPr>
          <p:cNvPr id="5" name="מציין מיקום של כותרת תחתונה 4">
            <a:extLst>
              <a:ext uri="{FF2B5EF4-FFF2-40B4-BE49-F238E27FC236}">
                <a16:creationId xmlns:a16="http://schemas.microsoft.com/office/drawing/2014/main" id="{9D9BBCB4-87BB-4842-D7B6-E4E445E8F33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18E5A25-06DB-F932-94E9-CFFFEDFBE3B9}"/>
              </a:ext>
            </a:extLst>
          </p:cNvPr>
          <p:cNvSpPr>
            <a:spLocks noGrp="1"/>
          </p:cNvSpPr>
          <p:nvPr>
            <p:ph type="sldNum" sz="quarter" idx="12"/>
          </p:nvPr>
        </p:nvSpPr>
        <p:spPr/>
        <p:txBody>
          <a:bodyPr/>
          <a:lstStyle/>
          <a:p>
            <a:fld id="{FEFD15EF-7BB5-384B-812E-9E5926CA7C1A}" type="slidenum">
              <a:rPr lang="he-IL" smtClean="0"/>
              <a:t>‹#›</a:t>
            </a:fld>
            <a:endParaRPr lang="he-IL"/>
          </a:p>
        </p:txBody>
      </p:sp>
    </p:spTree>
    <p:extLst>
      <p:ext uri="{BB962C8B-B14F-4D97-AF65-F5344CB8AC3E}">
        <p14:creationId xmlns:p14="http://schemas.microsoft.com/office/powerpoint/2010/main" val="374543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4E5224B-CE8F-5924-153C-DB2345B9612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B989DDB-138A-51B9-B0BB-2BD52C16AD2A}"/>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3D340F5-B330-EAE5-B374-6CF158EE9E78}"/>
              </a:ext>
            </a:extLst>
          </p:cNvPr>
          <p:cNvSpPr>
            <a:spLocks noGrp="1"/>
          </p:cNvSpPr>
          <p:nvPr>
            <p:ph type="dt" sz="half" idx="10"/>
          </p:nvPr>
        </p:nvSpPr>
        <p:spPr/>
        <p:txBody>
          <a:bodyPr/>
          <a:lstStyle/>
          <a:p>
            <a:fld id="{32D534D5-072B-8D4E-8230-217D018A0086}" type="datetimeFigureOut">
              <a:rPr lang="he-IL" smtClean="0"/>
              <a:t>כ'/חשון/תשפ"ה</a:t>
            </a:fld>
            <a:endParaRPr lang="he-IL"/>
          </a:p>
        </p:txBody>
      </p:sp>
      <p:sp>
        <p:nvSpPr>
          <p:cNvPr id="5" name="מציין מיקום של כותרת תחתונה 4">
            <a:extLst>
              <a:ext uri="{FF2B5EF4-FFF2-40B4-BE49-F238E27FC236}">
                <a16:creationId xmlns:a16="http://schemas.microsoft.com/office/drawing/2014/main" id="{6E4158D5-B7E0-E6D7-957E-9D22368124E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511418D-C28A-0E11-421B-65706E78F8EB}"/>
              </a:ext>
            </a:extLst>
          </p:cNvPr>
          <p:cNvSpPr>
            <a:spLocks noGrp="1"/>
          </p:cNvSpPr>
          <p:nvPr>
            <p:ph type="sldNum" sz="quarter" idx="12"/>
          </p:nvPr>
        </p:nvSpPr>
        <p:spPr/>
        <p:txBody>
          <a:bodyPr/>
          <a:lstStyle/>
          <a:p>
            <a:fld id="{FEFD15EF-7BB5-384B-812E-9E5926CA7C1A}" type="slidenum">
              <a:rPr lang="he-IL" smtClean="0"/>
              <a:t>‹#›</a:t>
            </a:fld>
            <a:endParaRPr lang="he-IL"/>
          </a:p>
        </p:txBody>
      </p:sp>
    </p:spTree>
    <p:extLst>
      <p:ext uri="{BB962C8B-B14F-4D97-AF65-F5344CB8AC3E}">
        <p14:creationId xmlns:p14="http://schemas.microsoft.com/office/powerpoint/2010/main" val="2911839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BED6C66-DCBD-11C3-48FA-8231D43B2912}"/>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D336501-8F26-DF0F-AEE7-C9A48B7BEE54}"/>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BE049DD-36B9-EF22-E32E-77CF5B6C61E7}"/>
              </a:ext>
            </a:extLst>
          </p:cNvPr>
          <p:cNvSpPr>
            <a:spLocks noGrp="1"/>
          </p:cNvSpPr>
          <p:nvPr>
            <p:ph type="dt" sz="half" idx="10"/>
          </p:nvPr>
        </p:nvSpPr>
        <p:spPr/>
        <p:txBody>
          <a:bodyPr/>
          <a:lstStyle/>
          <a:p>
            <a:fld id="{32D534D5-072B-8D4E-8230-217D018A0086}" type="datetimeFigureOut">
              <a:rPr lang="he-IL" smtClean="0"/>
              <a:t>כ'/חשון/תשפ"ה</a:t>
            </a:fld>
            <a:endParaRPr lang="he-IL"/>
          </a:p>
        </p:txBody>
      </p:sp>
      <p:sp>
        <p:nvSpPr>
          <p:cNvPr id="5" name="מציין מיקום של כותרת תחתונה 4">
            <a:extLst>
              <a:ext uri="{FF2B5EF4-FFF2-40B4-BE49-F238E27FC236}">
                <a16:creationId xmlns:a16="http://schemas.microsoft.com/office/drawing/2014/main" id="{2BE40D20-C9C3-ECF2-432F-ACB62CD0716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12B7D14-2BA7-A4E9-FC5A-8BBE96BFFD62}"/>
              </a:ext>
            </a:extLst>
          </p:cNvPr>
          <p:cNvSpPr>
            <a:spLocks noGrp="1"/>
          </p:cNvSpPr>
          <p:nvPr>
            <p:ph type="sldNum" sz="quarter" idx="12"/>
          </p:nvPr>
        </p:nvSpPr>
        <p:spPr/>
        <p:txBody>
          <a:bodyPr/>
          <a:lstStyle/>
          <a:p>
            <a:fld id="{FEFD15EF-7BB5-384B-812E-9E5926CA7C1A}" type="slidenum">
              <a:rPr lang="he-IL" smtClean="0"/>
              <a:t>‹#›</a:t>
            </a:fld>
            <a:endParaRPr lang="he-IL"/>
          </a:p>
        </p:txBody>
      </p:sp>
    </p:spTree>
    <p:extLst>
      <p:ext uri="{BB962C8B-B14F-4D97-AF65-F5344CB8AC3E}">
        <p14:creationId xmlns:p14="http://schemas.microsoft.com/office/powerpoint/2010/main" val="3083480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כ'/חשון/תשפ"ה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2232889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1102369-64F6-9BC0-9B96-E1C959D681E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AF918B9-7C67-FDFC-88F9-753C8521C00D}"/>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6C1A4FF-12A8-91EE-3BEF-5D76474649CB}"/>
              </a:ext>
            </a:extLst>
          </p:cNvPr>
          <p:cNvSpPr>
            <a:spLocks noGrp="1"/>
          </p:cNvSpPr>
          <p:nvPr>
            <p:ph type="dt" sz="half" idx="10"/>
          </p:nvPr>
        </p:nvSpPr>
        <p:spPr/>
        <p:txBody>
          <a:bodyPr/>
          <a:lstStyle/>
          <a:p>
            <a:fld id="{32D534D5-072B-8D4E-8230-217D018A0086}" type="datetimeFigureOut">
              <a:rPr lang="he-IL" smtClean="0"/>
              <a:t>כ'/חשון/תשפ"ה</a:t>
            </a:fld>
            <a:endParaRPr lang="he-IL"/>
          </a:p>
        </p:txBody>
      </p:sp>
      <p:sp>
        <p:nvSpPr>
          <p:cNvPr id="5" name="מציין מיקום של כותרת תחתונה 4">
            <a:extLst>
              <a:ext uri="{FF2B5EF4-FFF2-40B4-BE49-F238E27FC236}">
                <a16:creationId xmlns:a16="http://schemas.microsoft.com/office/drawing/2014/main" id="{08CB3ACC-2587-56A0-0640-C88E5620481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F1D4F70-4795-45B0-6B33-05A61E4631C8}"/>
              </a:ext>
            </a:extLst>
          </p:cNvPr>
          <p:cNvSpPr>
            <a:spLocks noGrp="1"/>
          </p:cNvSpPr>
          <p:nvPr>
            <p:ph type="sldNum" sz="quarter" idx="12"/>
          </p:nvPr>
        </p:nvSpPr>
        <p:spPr/>
        <p:txBody>
          <a:bodyPr/>
          <a:lstStyle/>
          <a:p>
            <a:fld id="{FEFD15EF-7BB5-384B-812E-9E5926CA7C1A}" type="slidenum">
              <a:rPr lang="he-IL" smtClean="0"/>
              <a:t>‹#›</a:t>
            </a:fld>
            <a:endParaRPr lang="he-IL"/>
          </a:p>
        </p:txBody>
      </p:sp>
    </p:spTree>
    <p:extLst>
      <p:ext uri="{BB962C8B-B14F-4D97-AF65-F5344CB8AC3E}">
        <p14:creationId xmlns:p14="http://schemas.microsoft.com/office/powerpoint/2010/main" val="413133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1D49569-C112-B90C-FA40-CF839BD5BA94}"/>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CB7941F-2DD8-E3A1-EF08-00DDCAAF58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21DF7E5-4E79-507F-9A67-09AAD466AA39}"/>
              </a:ext>
            </a:extLst>
          </p:cNvPr>
          <p:cNvSpPr>
            <a:spLocks noGrp="1"/>
          </p:cNvSpPr>
          <p:nvPr>
            <p:ph type="dt" sz="half" idx="10"/>
          </p:nvPr>
        </p:nvSpPr>
        <p:spPr/>
        <p:txBody>
          <a:bodyPr/>
          <a:lstStyle/>
          <a:p>
            <a:fld id="{32D534D5-072B-8D4E-8230-217D018A0086}" type="datetimeFigureOut">
              <a:rPr lang="he-IL" smtClean="0"/>
              <a:t>כ'/חשון/תשפ"ה</a:t>
            </a:fld>
            <a:endParaRPr lang="he-IL"/>
          </a:p>
        </p:txBody>
      </p:sp>
      <p:sp>
        <p:nvSpPr>
          <p:cNvPr id="5" name="מציין מיקום של כותרת תחתונה 4">
            <a:extLst>
              <a:ext uri="{FF2B5EF4-FFF2-40B4-BE49-F238E27FC236}">
                <a16:creationId xmlns:a16="http://schemas.microsoft.com/office/drawing/2014/main" id="{374A55FA-B05D-F926-916B-D129F584E68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D79F9A3-39B2-8ACB-E5F3-7CA34AB5E77D}"/>
              </a:ext>
            </a:extLst>
          </p:cNvPr>
          <p:cNvSpPr>
            <a:spLocks noGrp="1"/>
          </p:cNvSpPr>
          <p:nvPr>
            <p:ph type="sldNum" sz="quarter" idx="12"/>
          </p:nvPr>
        </p:nvSpPr>
        <p:spPr/>
        <p:txBody>
          <a:bodyPr/>
          <a:lstStyle/>
          <a:p>
            <a:fld id="{FEFD15EF-7BB5-384B-812E-9E5926CA7C1A}" type="slidenum">
              <a:rPr lang="he-IL" smtClean="0"/>
              <a:t>‹#›</a:t>
            </a:fld>
            <a:endParaRPr lang="he-IL"/>
          </a:p>
        </p:txBody>
      </p:sp>
    </p:spTree>
    <p:extLst>
      <p:ext uri="{BB962C8B-B14F-4D97-AF65-F5344CB8AC3E}">
        <p14:creationId xmlns:p14="http://schemas.microsoft.com/office/powerpoint/2010/main" val="104594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67A54F-3DD9-7A52-F0BF-F8860EA7CB6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04912AB-A4C2-02E5-9DB9-AC8D290B1C79}"/>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16AD61B-8751-5051-E2AB-92AF40DAF7EC}"/>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E198FF20-8117-3AF6-5572-31D83A64D14B}"/>
              </a:ext>
            </a:extLst>
          </p:cNvPr>
          <p:cNvSpPr>
            <a:spLocks noGrp="1"/>
          </p:cNvSpPr>
          <p:nvPr>
            <p:ph type="dt" sz="half" idx="10"/>
          </p:nvPr>
        </p:nvSpPr>
        <p:spPr/>
        <p:txBody>
          <a:bodyPr/>
          <a:lstStyle/>
          <a:p>
            <a:fld id="{32D534D5-072B-8D4E-8230-217D018A0086}" type="datetimeFigureOut">
              <a:rPr lang="he-IL" smtClean="0"/>
              <a:t>כ'/חשון/תשפ"ה</a:t>
            </a:fld>
            <a:endParaRPr lang="he-IL"/>
          </a:p>
        </p:txBody>
      </p:sp>
      <p:sp>
        <p:nvSpPr>
          <p:cNvPr id="6" name="מציין מיקום של כותרת תחתונה 5">
            <a:extLst>
              <a:ext uri="{FF2B5EF4-FFF2-40B4-BE49-F238E27FC236}">
                <a16:creationId xmlns:a16="http://schemas.microsoft.com/office/drawing/2014/main" id="{8F40B76C-D5A8-CE14-DF38-696C3231181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BF20EA0-15C0-4192-F993-8223FE326935}"/>
              </a:ext>
            </a:extLst>
          </p:cNvPr>
          <p:cNvSpPr>
            <a:spLocks noGrp="1"/>
          </p:cNvSpPr>
          <p:nvPr>
            <p:ph type="sldNum" sz="quarter" idx="12"/>
          </p:nvPr>
        </p:nvSpPr>
        <p:spPr/>
        <p:txBody>
          <a:bodyPr/>
          <a:lstStyle/>
          <a:p>
            <a:fld id="{FEFD15EF-7BB5-384B-812E-9E5926CA7C1A}" type="slidenum">
              <a:rPr lang="he-IL" smtClean="0"/>
              <a:t>‹#›</a:t>
            </a:fld>
            <a:endParaRPr lang="he-IL"/>
          </a:p>
        </p:txBody>
      </p:sp>
    </p:spTree>
    <p:extLst>
      <p:ext uri="{BB962C8B-B14F-4D97-AF65-F5344CB8AC3E}">
        <p14:creationId xmlns:p14="http://schemas.microsoft.com/office/powerpoint/2010/main" val="161846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927B85-45F5-8455-53A0-74C125E67B02}"/>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4A1FECD-25C8-52C9-7DB7-13580F6DB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20ADC4A3-82AA-9373-EDDB-7A0167C582E1}"/>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EB13AE2F-FE53-BA23-8137-5B59417C9A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26B8BBCA-1E0F-AB9E-7247-9E821D1556D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B74E2100-E32B-9757-0E76-E125FC4A55D9}"/>
              </a:ext>
            </a:extLst>
          </p:cNvPr>
          <p:cNvSpPr>
            <a:spLocks noGrp="1"/>
          </p:cNvSpPr>
          <p:nvPr>
            <p:ph type="dt" sz="half" idx="10"/>
          </p:nvPr>
        </p:nvSpPr>
        <p:spPr/>
        <p:txBody>
          <a:bodyPr/>
          <a:lstStyle/>
          <a:p>
            <a:fld id="{32D534D5-072B-8D4E-8230-217D018A0086}" type="datetimeFigureOut">
              <a:rPr lang="he-IL" smtClean="0"/>
              <a:t>כ'/חשון/תשפ"ה</a:t>
            </a:fld>
            <a:endParaRPr lang="he-IL"/>
          </a:p>
        </p:txBody>
      </p:sp>
      <p:sp>
        <p:nvSpPr>
          <p:cNvPr id="8" name="מציין מיקום של כותרת תחתונה 7">
            <a:extLst>
              <a:ext uri="{FF2B5EF4-FFF2-40B4-BE49-F238E27FC236}">
                <a16:creationId xmlns:a16="http://schemas.microsoft.com/office/drawing/2014/main" id="{14503A6F-ECE7-9C9A-3902-57A6BBCAE972}"/>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C2C21646-4544-6B7A-4CA9-6F94AEE48183}"/>
              </a:ext>
            </a:extLst>
          </p:cNvPr>
          <p:cNvSpPr>
            <a:spLocks noGrp="1"/>
          </p:cNvSpPr>
          <p:nvPr>
            <p:ph type="sldNum" sz="quarter" idx="12"/>
          </p:nvPr>
        </p:nvSpPr>
        <p:spPr/>
        <p:txBody>
          <a:bodyPr/>
          <a:lstStyle/>
          <a:p>
            <a:fld id="{FEFD15EF-7BB5-384B-812E-9E5926CA7C1A}" type="slidenum">
              <a:rPr lang="he-IL" smtClean="0"/>
              <a:t>‹#›</a:t>
            </a:fld>
            <a:endParaRPr lang="he-IL"/>
          </a:p>
        </p:txBody>
      </p:sp>
    </p:spTree>
    <p:extLst>
      <p:ext uri="{BB962C8B-B14F-4D97-AF65-F5344CB8AC3E}">
        <p14:creationId xmlns:p14="http://schemas.microsoft.com/office/powerpoint/2010/main" val="243079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0302A54-8AAD-1252-A71F-1D68ADD64FA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1F6BC2EF-2A1B-41F4-2A98-8BB29B0BE9A9}"/>
              </a:ext>
            </a:extLst>
          </p:cNvPr>
          <p:cNvSpPr>
            <a:spLocks noGrp="1"/>
          </p:cNvSpPr>
          <p:nvPr>
            <p:ph type="dt" sz="half" idx="10"/>
          </p:nvPr>
        </p:nvSpPr>
        <p:spPr/>
        <p:txBody>
          <a:bodyPr/>
          <a:lstStyle/>
          <a:p>
            <a:fld id="{32D534D5-072B-8D4E-8230-217D018A0086}" type="datetimeFigureOut">
              <a:rPr lang="he-IL" smtClean="0"/>
              <a:t>כ'/חשון/תשפ"ה</a:t>
            </a:fld>
            <a:endParaRPr lang="he-IL"/>
          </a:p>
        </p:txBody>
      </p:sp>
      <p:sp>
        <p:nvSpPr>
          <p:cNvPr id="4" name="מציין מיקום של כותרת תחתונה 3">
            <a:extLst>
              <a:ext uri="{FF2B5EF4-FFF2-40B4-BE49-F238E27FC236}">
                <a16:creationId xmlns:a16="http://schemas.microsoft.com/office/drawing/2014/main" id="{EDB891D3-42B1-9998-686A-AB3312BCA113}"/>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8B617560-004C-84FB-FFA8-F7909B75AB9D}"/>
              </a:ext>
            </a:extLst>
          </p:cNvPr>
          <p:cNvSpPr>
            <a:spLocks noGrp="1"/>
          </p:cNvSpPr>
          <p:nvPr>
            <p:ph type="sldNum" sz="quarter" idx="12"/>
          </p:nvPr>
        </p:nvSpPr>
        <p:spPr/>
        <p:txBody>
          <a:bodyPr/>
          <a:lstStyle/>
          <a:p>
            <a:fld id="{FEFD15EF-7BB5-384B-812E-9E5926CA7C1A}" type="slidenum">
              <a:rPr lang="he-IL" smtClean="0"/>
              <a:t>‹#›</a:t>
            </a:fld>
            <a:endParaRPr lang="he-IL"/>
          </a:p>
        </p:txBody>
      </p:sp>
    </p:spTree>
    <p:extLst>
      <p:ext uri="{BB962C8B-B14F-4D97-AF65-F5344CB8AC3E}">
        <p14:creationId xmlns:p14="http://schemas.microsoft.com/office/powerpoint/2010/main" val="3506822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09B64CFB-DE93-1039-9EBA-BCDD8CD28630}"/>
              </a:ext>
            </a:extLst>
          </p:cNvPr>
          <p:cNvSpPr>
            <a:spLocks noGrp="1"/>
          </p:cNvSpPr>
          <p:nvPr>
            <p:ph type="dt" sz="half" idx="10"/>
          </p:nvPr>
        </p:nvSpPr>
        <p:spPr/>
        <p:txBody>
          <a:bodyPr/>
          <a:lstStyle/>
          <a:p>
            <a:fld id="{32D534D5-072B-8D4E-8230-217D018A0086}" type="datetimeFigureOut">
              <a:rPr lang="he-IL" smtClean="0"/>
              <a:t>כ'/חשון/תשפ"ה</a:t>
            </a:fld>
            <a:endParaRPr lang="he-IL"/>
          </a:p>
        </p:txBody>
      </p:sp>
      <p:sp>
        <p:nvSpPr>
          <p:cNvPr id="3" name="מציין מיקום של כותרת תחתונה 2">
            <a:extLst>
              <a:ext uri="{FF2B5EF4-FFF2-40B4-BE49-F238E27FC236}">
                <a16:creationId xmlns:a16="http://schemas.microsoft.com/office/drawing/2014/main" id="{A0A50822-FCEC-3DE0-2D69-273AFB14E64A}"/>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A0DB02BF-ACAB-A5D2-D5EE-BAC39C4E2BB3}"/>
              </a:ext>
            </a:extLst>
          </p:cNvPr>
          <p:cNvSpPr>
            <a:spLocks noGrp="1"/>
          </p:cNvSpPr>
          <p:nvPr>
            <p:ph type="sldNum" sz="quarter" idx="12"/>
          </p:nvPr>
        </p:nvSpPr>
        <p:spPr/>
        <p:txBody>
          <a:bodyPr/>
          <a:lstStyle/>
          <a:p>
            <a:fld id="{FEFD15EF-7BB5-384B-812E-9E5926CA7C1A}" type="slidenum">
              <a:rPr lang="he-IL" smtClean="0"/>
              <a:t>‹#›</a:t>
            </a:fld>
            <a:endParaRPr lang="he-IL"/>
          </a:p>
        </p:txBody>
      </p:sp>
    </p:spTree>
    <p:extLst>
      <p:ext uri="{BB962C8B-B14F-4D97-AF65-F5344CB8AC3E}">
        <p14:creationId xmlns:p14="http://schemas.microsoft.com/office/powerpoint/2010/main" val="162973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BBC9B2-093F-621A-0C2D-A74DEB2991F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F036AA9-108A-7065-F8DA-ABA2CD46DB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6C3E99FE-10AF-6869-E9EB-78E9EA75AF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66AD5CB-7144-92A8-2035-DF9698EE0CBE}"/>
              </a:ext>
            </a:extLst>
          </p:cNvPr>
          <p:cNvSpPr>
            <a:spLocks noGrp="1"/>
          </p:cNvSpPr>
          <p:nvPr>
            <p:ph type="dt" sz="half" idx="10"/>
          </p:nvPr>
        </p:nvSpPr>
        <p:spPr/>
        <p:txBody>
          <a:bodyPr/>
          <a:lstStyle/>
          <a:p>
            <a:fld id="{32D534D5-072B-8D4E-8230-217D018A0086}" type="datetimeFigureOut">
              <a:rPr lang="he-IL" smtClean="0"/>
              <a:t>כ'/חשון/תשפ"ה</a:t>
            </a:fld>
            <a:endParaRPr lang="he-IL"/>
          </a:p>
        </p:txBody>
      </p:sp>
      <p:sp>
        <p:nvSpPr>
          <p:cNvPr id="6" name="מציין מיקום של כותרת תחתונה 5">
            <a:extLst>
              <a:ext uri="{FF2B5EF4-FFF2-40B4-BE49-F238E27FC236}">
                <a16:creationId xmlns:a16="http://schemas.microsoft.com/office/drawing/2014/main" id="{5ABB9929-8FE3-8464-A091-0D5F7C3ACE0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5EA7571-ADDD-798E-76BA-D2CDD7168EDA}"/>
              </a:ext>
            </a:extLst>
          </p:cNvPr>
          <p:cNvSpPr>
            <a:spLocks noGrp="1"/>
          </p:cNvSpPr>
          <p:nvPr>
            <p:ph type="sldNum" sz="quarter" idx="12"/>
          </p:nvPr>
        </p:nvSpPr>
        <p:spPr/>
        <p:txBody>
          <a:bodyPr/>
          <a:lstStyle/>
          <a:p>
            <a:fld id="{FEFD15EF-7BB5-384B-812E-9E5926CA7C1A}" type="slidenum">
              <a:rPr lang="he-IL" smtClean="0"/>
              <a:t>‹#›</a:t>
            </a:fld>
            <a:endParaRPr lang="he-IL"/>
          </a:p>
        </p:txBody>
      </p:sp>
    </p:spTree>
    <p:extLst>
      <p:ext uri="{BB962C8B-B14F-4D97-AF65-F5344CB8AC3E}">
        <p14:creationId xmlns:p14="http://schemas.microsoft.com/office/powerpoint/2010/main" val="394644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EEF184-0E57-AC01-C585-AA716E7F989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F89D41CB-48DD-8825-A316-CF6D9A8193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CE976E96-05A8-C637-97D5-75BBE2529F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6E56F21F-F564-D3AD-B2FC-AF26987556E2}"/>
              </a:ext>
            </a:extLst>
          </p:cNvPr>
          <p:cNvSpPr>
            <a:spLocks noGrp="1"/>
          </p:cNvSpPr>
          <p:nvPr>
            <p:ph type="dt" sz="half" idx="10"/>
          </p:nvPr>
        </p:nvSpPr>
        <p:spPr/>
        <p:txBody>
          <a:bodyPr/>
          <a:lstStyle/>
          <a:p>
            <a:fld id="{32D534D5-072B-8D4E-8230-217D018A0086}" type="datetimeFigureOut">
              <a:rPr lang="he-IL" smtClean="0"/>
              <a:t>כ'/חשון/תשפ"ה</a:t>
            </a:fld>
            <a:endParaRPr lang="he-IL"/>
          </a:p>
        </p:txBody>
      </p:sp>
      <p:sp>
        <p:nvSpPr>
          <p:cNvPr id="6" name="מציין מיקום של כותרת תחתונה 5">
            <a:extLst>
              <a:ext uri="{FF2B5EF4-FFF2-40B4-BE49-F238E27FC236}">
                <a16:creationId xmlns:a16="http://schemas.microsoft.com/office/drawing/2014/main" id="{02AEC622-CDEF-2FC4-E894-38702C14F8D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87BE8E9-D216-D5F5-23B9-816F3ECD3D03}"/>
              </a:ext>
            </a:extLst>
          </p:cNvPr>
          <p:cNvSpPr>
            <a:spLocks noGrp="1"/>
          </p:cNvSpPr>
          <p:nvPr>
            <p:ph type="sldNum" sz="quarter" idx="12"/>
          </p:nvPr>
        </p:nvSpPr>
        <p:spPr/>
        <p:txBody>
          <a:bodyPr/>
          <a:lstStyle/>
          <a:p>
            <a:fld id="{FEFD15EF-7BB5-384B-812E-9E5926CA7C1A}" type="slidenum">
              <a:rPr lang="he-IL" smtClean="0"/>
              <a:t>‹#›</a:t>
            </a:fld>
            <a:endParaRPr lang="he-IL"/>
          </a:p>
        </p:txBody>
      </p:sp>
    </p:spTree>
    <p:extLst>
      <p:ext uri="{BB962C8B-B14F-4D97-AF65-F5344CB8AC3E}">
        <p14:creationId xmlns:p14="http://schemas.microsoft.com/office/powerpoint/2010/main" val="47524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CBD76CE4-F006-E8CA-87E2-B010F779CBA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5E2DEF5-D362-CBC5-3426-E0D78CE817C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C6C31C0-4F87-F586-026D-1E1745937BC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32D534D5-072B-8D4E-8230-217D018A0086}" type="datetimeFigureOut">
              <a:rPr lang="he-IL" smtClean="0"/>
              <a:t>כ'/חשון/תשפ"ה</a:t>
            </a:fld>
            <a:endParaRPr lang="he-IL"/>
          </a:p>
        </p:txBody>
      </p:sp>
      <p:sp>
        <p:nvSpPr>
          <p:cNvPr id="5" name="מציין מיקום של כותרת תחתונה 4">
            <a:extLst>
              <a:ext uri="{FF2B5EF4-FFF2-40B4-BE49-F238E27FC236}">
                <a16:creationId xmlns:a16="http://schemas.microsoft.com/office/drawing/2014/main" id="{AB703083-ED13-F461-BC2D-8D31BFA2A5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B4232A2B-17B3-0128-DD21-EFC626CB0EF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FEFD15EF-7BB5-384B-812E-9E5926CA7C1A}" type="slidenum">
              <a:rPr lang="he-IL" smtClean="0"/>
              <a:t>‹#›</a:t>
            </a:fld>
            <a:endParaRPr lang="he-IL"/>
          </a:p>
        </p:txBody>
      </p:sp>
    </p:spTree>
    <p:extLst>
      <p:ext uri="{BB962C8B-B14F-4D97-AF65-F5344CB8AC3E}">
        <p14:creationId xmlns:p14="http://schemas.microsoft.com/office/powerpoint/2010/main" val="3302484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15.png"/><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13.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ica.org.il/%d7%9b%d7%93%d7%95%d7%a8%d7%99-%d7%94%d7%a8%d7%92%d7%a2%d7%94"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ica.org.il/pain-killers-opioid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מלבן 28">
            <a:extLst>
              <a:ext uri="{FF2B5EF4-FFF2-40B4-BE49-F238E27FC236}">
                <a16:creationId xmlns:a16="http://schemas.microsoft.com/office/drawing/2014/main" id="{FA3F45E0-FBE1-454E-AA00-74A228EAA1C6}"/>
              </a:ext>
            </a:extLst>
          </p:cNvPr>
          <p:cNvSpPr/>
          <p:nvPr/>
        </p:nvSpPr>
        <p:spPr>
          <a:xfrm>
            <a:off x="-7568" y="-121919"/>
            <a:ext cx="12199567" cy="225196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Calibri" panose="020F0502020204030204" pitchFamily="34" charset="0"/>
              <a:cs typeface="Calibri" panose="020F0502020204030204" pitchFamily="34" charset="0"/>
            </a:endParaRPr>
          </a:p>
        </p:txBody>
      </p:sp>
      <p:sp>
        <p:nvSpPr>
          <p:cNvPr id="3" name="מלבן 2">
            <a:extLst>
              <a:ext uri="{FF2B5EF4-FFF2-40B4-BE49-F238E27FC236}">
                <a16:creationId xmlns:a16="http://schemas.microsoft.com/office/drawing/2014/main" id="{AB5A58E6-3E8C-41F7-A006-FBCB6FD1EA00}"/>
              </a:ext>
            </a:extLst>
          </p:cNvPr>
          <p:cNvSpPr/>
          <p:nvPr/>
        </p:nvSpPr>
        <p:spPr>
          <a:xfrm>
            <a:off x="18360" y="2130043"/>
            <a:ext cx="12192000" cy="4727957"/>
          </a:xfrm>
          <a:prstGeom prst="rect">
            <a:avLst/>
          </a:prstGeom>
          <a:solidFill>
            <a:srgbClr val="DA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Calibri" panose="020F0502020204030204" pitchFamily="34" charset="0"/>
              <a:cs typeface="Calibri" panose="020F0502020204030204" pitchFamily="34" charset="0"/>
            </a:endParaRPr>
          </a:p>
        </p:txBody>
      </p:sp>
      <p:pic>
        <p:nvPicPr>
          <p:cNvPr id="16" name="Google Shape;443;p26">
            <a:extLst>
              <a:ext uri="{FF2B5EF4-FFF2-40B4-BE49-F238E27FC236}">
                <a16:creationId xmlns:a16="http://schemas.microsoft.com/office/drawing/2014/main" id="{DF636D3C-32DB-4901-8AA6-D5945ACBDA5B}"/>
              </a:ext>
            </a:extLst>
          </p:cNvPr>
          <p:cNvPicPr preferRelativeResize="0"/>
          <p:nvPr/>
        </p:nvPicPr>
        <p:blipFill rotWithShape="1">
          <a:blip r:embed="rId3">
            <a:alphaModFix/>
          </a:blip>
          <a:srcRect/>
          <a:stretch/>
        </p:blipFill>
        <p:spPr>
          <a:xfrm rot="10800000">
            <a:off x="-1" y="5038780"/>
            <a:ext cx="5292969" cy="1354783"/>
          </a:xfrm>
          <a:prstGeom prst="rect">
            <a:avLst/>
          </a:prstGeom>
          <a:noFill/>
          <a:ln>
            <a:noFill/>
          </a:ln>
        </p:spPr>
      </p:pic>
      <p:pic>
        <p:nvPicPr>
          <p:cNvPr id="4" name="תמונה 3">
            <a:extLst>
              <a:ext uri="{FF2B5EF4-FFF2-40B4-BE49-F238E27FC236}">
                <a16:creationId xmlns:a16="http://schemas.microsoft.com/office/drawing/2014/main" id="{FC597C1D-9ED8-420A-9EA9-A542C8319F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095" y="100884"/>
            <a:ext cx="776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a:extLst>
              <a:ext uri="{FF2B5EF4-FFF2-40B4-BE49-F238E27FC236}">
                <a16:creationId xmlns:a16="http://schemas.microsoft.com/office/drawing/2014/main" id="{2B8EF0F8-90DD-433D-894C-960AC1D5239D}"/>
              </a:ext>
            </a:extLst>
          </p:cNvPr>
          <p:cNvSpPr/>
          <p:nvPr/>
        </p:nvSpPr>
        <p:spPr>
          <a:xfrm>
            <a:off x="-102068" y="790599"/>
            <a:ext cx="2141984" cy="404919"/>
          </a:xfrm>
          <a:prstGeom prst="rect">
            <a:avLst/>
          </a:prstGeom>
        </p:spPr>
        <p:txBody>
          <a:bodyPr wrap="square">
            <a:spAutoFit/>
          </a:bodyPr>
          <a:lstStyle/>
          <a:p>
            <a:pPr algn="ctr">
              <a:lnSpc>
                <a:spcPts val="800"/>
              </a:lnSpc>
            </a:pPr>
            <a:r>
              <a:rPr lang="he-IL" sz="900" dirty="0">
                <a:solidFill>
                  <a:srgbClr val="002060"/>
                </a:solidFill>
                <a:latin typeface="Calibri" panose="020F0502020204030204" pitchFamily="34" charset="0"/>
                <a:cs typeface="Calibri" panose="020F0502020204030204" pitchFamily="34" charset="0"/>
              </a:rPr>
              <a:t>משרד החינוך</a:t>
            </a:r>
          </a:p>
          <a:p>
            <a:pPr algn="ctr">
              <a:lnSpc>
                <a:spcPts val="800"/>
              </a:lnSpc>
            </a:pPr>
            <a:r>
              <a:rPr lang="he-IL" sz="900" dirty="0" err="1">
                <a:solidFill>
                  <a:srgbClr val="002060"/>
                </a:solidFill>
                <a:latin typeface="Calibri" panose="020F0502020204030204" pitchFamily="34" charset="0"/>
                <a:cs typeface="Calibri" panose="020F0502020204030204" pitchFamily="34" charset="0"/>
              </a:rPr>
              <a:t>מינהל</a:t>
            </a:r>
            <a:r>
              <a:rPr lang="he-IL" sz="900" dirty="0">
                <a:solidFill>
                  <a:srgbClr val="002060"/>
                </a:solidFill>
                <a:latin typeface="Calibri" panose="020F0502020204030204" pitchFamily="34" charset="0"/>
                <a:cs typeface="Calibri" panose="020F0502020204030204" pitchFamily="34" charset="0"/>
              </a:rPr>
              <a:t> פדגוגי</a:t>
            </a:r>
            <a:endParaRPr lang="en-US" sz="900" dirty="0">
              <a:solidFill>
                <a:srgbClr val="002060"/>
              </a:solidFill>
              <a:latin typeface="Calibri" panose="020F0502020204030204" pitchFamily="34" charset="0"/>
              <a:cs typeface="Calibri" panose="020F0502020204030204" pitchFamily="34" charset="0"/>
            </a:endParaRPr>
          </a:p>
          <a:p>
            <a:pPr algn="ctr">
              <a:lnSpc>
                <a:spcPts val="800"/>
              </a:lnSpc>
            </a:pPr>
            <a:r>
              <a:rPr lang="he-IL" sz="900" dirty="0">
                <a:solidFill>
                  <a:srgbClr val="002060"/>
                </a:solidFill>
                <a:latin typeface="Calibri" panose="020F0502020204030204" pitchFamily="34" charset="0"/>
                <a:cs typeface="Calibri" panose="020F0502020204030204" pitchFamily="34" charset="0"/>
              </a:rPr>
              <a:t>אגף בכיר שירות פסיכולוגי ייעוצי</a:t>
            </a:r>
          </a:p>
        </p:txBody>
      </p:sp>
      <p:sp>
        <p:nvSpPr>
          <p:cNvPr id="7" name="מלבן 6">
            <a:extLst>
              <a:ext uri="{FF2B5EF4-FFF2-40B4-BE49-F238E27FC236}">
                <a16:creationId xmlns:a16="http://schemas.microsoft.com/office/drawing/2014/main" id="{E027117B-69E5-4AAA-B77C-1A1D1E8542FB}"/>
              </a:ext>
            </a:extLst>
          </p:cNvPr>
          <p:cNvSpPr/>
          <p:nvPr/>
        </p:nvSpPr>
        <p:spPr>
          <a:xfrm>
            <a:off x="1485123" y="386759"/>
            <a:ext cx="9221755" cy="1528624"/>
          </a:xfrm>
          <a:prstGeom prst="rect">
            <a:avLst/>
          </a:prstGeom>
        </p:spPr>
        <p:txBody>
          <a:bodyPr wrap="square">
            <a:spAutoFit/>
          </a:bodyPr>
          <a:lstStyle/>
          <a:p>
            <a:pPr algn="ctr">
              <a:lnSpc>
                <a:spcPts val="5600"/>
              </a:lnSpc>
            </a:pPr>
            <a:r>
              <a:rPr lang="he-IL" sz="4800" kern="0" dirty="0">
                <a:solidFill>
                  <a:srgbClr val="002060"/>
                </a:solidFill>
                <a:latin typeface="Calibri" panose="020F0502020204030204" pitchFamily="34" charset="0"/>
                <a:cs typeface="Calibri" panose="020F0502020204030204" pitchFamily="34" charset="0"/>
                <a:sym typeface="Arial"/>
              </a:rPr>
              <a:t>יחידת לימוד בכישורי חיים</a:t>
            </a:r>
          </a:p>
          <a:p>
            <a:pPr algn="ctr">
              <a:lnSpc>
                <a:spcPts val="5600"/>
              </a:lnSpc>
            </a:pPr>
            <a:r>
              <a:rPr lang="he-IL" sz="4800" b="1" kern="0" dirty="0">
                <a:solidFill>
                  <a:srgbClr val="002060"/>
                </a:solidFill>
                <a:latin typeface="Calibri" panose="020F0502020204030204" pitchFamily="34" charset="0"/>
                <a:cs typeface="Calibri" panose="020F0502020204030204" pitchFamily="34" charset="0"/>
                <a:sym typeface="Arial"/>
              </a:rPr>
              <a:t>מניעת שימוש בסמים, אלכוהול וטבק</a:t>
            </a:r>
            <a:endParaRPr lang="he-IL" sz="3200" kern="0" dirty="0">
              <a:solidFill>
                <a:srgbClr val="002060"/>
              </a:solidFill>
              <a:latin typeface="Calibri" panose="020F0502020204030204" pitchFamily="34" charset="0"/>
              <a:cs typeface="Calibri" panose="020F0502020204030204" pitchFamily="34" charset="0"/>
              <a:sym typeface="Arial"/>
            </a:endParaRPr>
          </a:p>
        </p:txBody>
      </p:sp>
      <p:sp>
        <p:nvSpPr>
          <p:cNvPr id="13" name="תיבת טקסט 12">
            <a:extLst>
              <a:ext uri="{FF2B5EF4-FFF2-40B4-BE49-F238E27FC236}">
                <a16:creationId xmlns:a16="http://schemas.microsoft.com/office/drawing/2014/main" id="{0D0D38DF-2529-4779-91E0-FD3504A02758}"/>
              </a:ext>
            </a:extLst>
          </p:cNvPr>
          <p:cNvSpPr txBox="1"/>
          <p:nvPr/>
        </p:nvSpPr>
        <p:spPr>
          <a:xfrm>
            <a:off x="8836323" y="5838187"/>
            <a:ext cx="3676102" cy="810478"/>
          </a:xfrm>
          <a:prstGeom prst="rect">
            <a:avLst/>
          </a:prstGeom>
          <a:noFill/>
        </p:spPr>
        <p:txBody>
          <a:bodyPr wrap="square">
            <a:spAutoFit/>
          </a:bodyPr>
          <a:lstStyle/>
          <a:p>
            <a:pPr algn="ctr">
              <a:lnSpc>
                <a:spcPts val="5600"/>
              </a:lnSpc>
            </a:pPr>
            <a:r>
              <a:rPr lang="he-IL" sz="4000" b="1" dirty="0">
                <a:solidFill>
                  <a:schemeClr val="bg1"/>
                </a:solidFill>
                <a:latin typeface="Calibri" panose="020F0502020204030204" pitchFamily="34" charset="0"/>
                <a:cs typeface="Calibri" panose="020F0502020204030204" pitchFamily="34" charset="0"/>
              </a:rPr>
              <a:t>שכבת י"א </a:t>
            </a:r>
          </a:p>
        </p:txBody>
      </p:sp>
      <p:sp>
        <p:nvSpPr>
          <p:cNvPr id="2" name="תיבת טקסט 1">
            <a:extLst>
              <a:ext uri="{FF2B5EF4-FFF2-40B4-BE49-F238E27FC236}">
                <a16:creationId xmlns:a16="http://schemas.microsoft.com/office/drawing/2014/main" id="{3D3665B5-83C0-E6C6-13DA-40C3B9CD8935}"/>
              </a:ext>
            </a:extLst>
          </p:cNvPr>
          <p:cNvSpPr txBox="1"/>
          <p:nvPr/>
        </p:nvSpPr>
        <p:spPr>
          <a:xfrm>
            <a:off x="1481338" y="2364513"/>
            <a:ext cx="9221754" cy="2800767"/>
          </a:xfrm>
          <a:prstGeom prst="rect">
            <a:avLst/>
          </a:prstGeom>
          <a:noFill/>
        </p:spPr>
        <p:txBody>
          <a:bodyPr wrap="square">
            <a:spAutoFit/>
          </a:bodyPr>
          <a:lstStyle/>
          <a:p>
            <a:pPr algn="ctr"/>
            <a:r>
              <a:rPr lang="he-IL" sz="4400" b="1" dirty="0" smtClean="0">
                <a:solidFill>
                  <a:srgbClr val="002060"/>
                </a:solidFill>
                <a:latin typeface="Calibri" panose="020F0502020204030204" pitchFamily="34" charset="0"/>
                <a:cs typeface="Calibri" panose="020F0502020204030204" pitchFamily="34" charset="0"/>
              </a:rPr>
              <a:t>שיעור 1:</a:t>
            </a:r>
          </a:p>
          <a:p>
            <a:pPr algn="ctr"/>
            <a:r>
              <a:rPr lang="he-IL" sz="4400" b="1" dirty="0" smtClean="0">
                <a:solidFill>
                  <a:srgbClr val="002060"/>
                </a:solidFill>
                <a:latin typeface="Calibri" panose="020F0502020204030204" pitchFamily="34" charset="0"/>
                <a:cs typeface="Calibri" panose="020F0502020204030204" pitchFamily="34" charset="0"/>
              </a:rPr>
              <a:t>מרשם </a:t>
            </a:r>
            <a:r>
              <a:rPr lang="he-IL" sz="4400" b="1" dirty="0">
                <a:solidFill>
                  <a:srgbClr val="002060"/>
                </a:solidFill>
                <a:latin typeface="Calibri" panose="020F0502020204030204" pitchFamily="34" charset="0"/>
                <a:cs typeface="Calibri" panose="020F0502020204030204" pitchFamily="34" charset="0"/>
              </a:rPr>
              <a:t>לחיים: </a:t>
            </a:r>
          </a:p>
          <a:p>
            <a:pPr algn="ctr"/>
            <a:r>
              <a:rPr lang="he-IL" sz="4400" b="1" dirty="0">
                <a:solidFill>
                  <a:srgbClr val="002060"/>
                </a:solidFill>
                <a:latin typeface="Calibri" panose="020F0502020204030204" pitchFamily="34" charset="0"/>
                <a:cs typeface="Calibri" panose="020F0502020204030204" pitchFamily="34" charset="0"/>
              </a:rPr>
              <a:t>להכיר את התרופות והסכנות </a:t>
            </a:r>
            <a:r>
              <a:rPr lang="he-IL" sz="4400" b="1" dirty="0" smtClean="0">
                <a:solidFill>
                  <a:srgbClr val="002060"/>
                </a:solidFill>
                <a:latin typeface="Calibri" panose="020F0502020204030204" pitchFamily="34" charset="0"/>
                <a:cs typeface="Calibri" panose="020F0502020204030204" pitchFamily="34" charset="0"/>
              </a:rPr>
              <a:t>שבנטילת </a:t>
            </a:r>
          </a:p>
          <a:p>
            <a:pPr algn="ctr"/>
            <a:r>
              <a:rPr lang="he-IL" sz="4400" b="1" dirty="0" smtClean="0">
                <a:solidFill>
                  <a:srgbClr val="002060"/>
                </a:solidFill>
                <a:latin typeface="Calibri" panose="020F0502020204030204" pitchFamily="34" charset="0"/>
                <a:cs typeface="Calibri" panose="020F0502020204030204" pitchFamily="34" charset="0"/>
              </a:rPr>
              <a:t>תרופות ללא מרשם </a:t>
            </a:r>
            <a:r>
              <a:rPr lang="en-US" sz="4400" dirty="0" smtClean="0">
                <a:solidFill>
                  <a:srgbClr val="002060"/>
                </a:solidFill>
                <a:effectLst/>
              </a:rPr>
              <a:t> </a:t>
            </a:r>
            <a:endParaRPr lang="he-IL" sz="4400" b="1" dirty="0">
              <a:solidFill>
                <a:srgbClr val="002060"/>
              </a:solidFill>
              <a:latin typeface="Calibri" panose="020F0502020204030204" pitchFamily="34" charset="0"/>
              <a:cs typeface="Calibri" panose="020F0502020204030204" pitchFamily="34" charset="0"/>
            </a:endParaRPr>
          </a:p>
        </p:txBody>
      </p:sp>
      <p:sp>
        <p:nvSpPr>
          <p:cNvPr id="6" name="TextBox 5"/>
          <p:cNvSpPr txBox="1"/>
          <p:nvPr/>
        </p:nvSpPr>
        <p:spPr>
          <a:xfrm>
            <a:off x="764274" y="5370911"/>
            <a:ext cx="2347416" cy="738664"/>
          </a:xfrm>
          <a:prstGeom prst="rect">
            <a:avLst/>
          </a:prstGeom>
          <a:noFill/>
        </p:spPr>
        <p:txBody>
          <a:bodyPr wrap="square" rtlCol="1">
            <a:spAutoFit/>
          </a:bodyPr>
          <a:lstStyle/>
          <a:p>
            <a:r>
              <a:rPr lang="he-IL" sz="2200" b="1" dirty="0">
                <a:solidFill>
                  <a:schemeClr val="bg1"/>
                </a:solidFill>
                <a:latin typeface="Calibri" panose="020F0502020204030204" pitchFamily="34" charset="0"/>
                <a:cs typeface="Calibri" panose="020F0502020204030204" pitchFamily="34" charset="0"/>
              </a:rPr>
              <a:t>מיומנות מרכזית</a:t>
            </a:r>
          </a:p>
          <a:p>
            <a:r>
              <a:rPr lang="he-IL" sz="2000" b="1" dirty="0">
                <a:solidFill>
                  <a:schemeClr val="bg1"/>
                </a:solidFill>
                <a:latin typeface="Calibri" panose="020F0502020204030204" pitchFamily="34" charset="0"/>
                <a:cs typeface="Calibri" panose="020F0502020204030204" pitchFamily="34" charset="0"/>
              </a:rPr>
              <a:t>ידע וקבלת החלטות</a:t>
            </a:r>
          </a:p>
        </p:txBody>
      </p:sp>
      <p:pic>
        <p:nvPicPr>
          <p:cNvPr id="12" name="Google Shape;235;p1"/>
          <p:cNvPicPr preferRelativeResize="0"/>
          <p:nvPr/>
        </p:nvPicPr>
        <p:blipFill>
          <a:blip r:embed="rId5">
            <a:alphaModFix/>
          </a:blip>
          <a:stretch>
            <a:fillRect/>
          </a:stretch>
        </p:blipFill>
        <p:spPr>
          <a:xfrm>
            <a:off x="9317955" y="-124030"/>
            <a:ext cx="2796208" cy="1260259"/>
          </a:xfrm>
          <a:prstGeom prst="rect">
            <a:avLst/>
          </a:prstGeom>
          <a:noFill/>
          <a:ln>
            <a:noFill/>
          </a:ln>
        </p:spPr>
      </p:pic>
    </p:spTree>
    <p:extLst>
      <p:ext uri="{BB962C8B-B14F-4D97-AF65-F5344CB8AC3E}">
        <p14:creationId xmlns:p14="http://schemas.microsoft.com/office/powerpoint/2010/main" val="1268749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2">
            <a:extLst>
              <a:ext uri="{FF2B5EF4-FFF2-40B4-BE49-F238E27FC236}">
                <a16:creationId xmlns:a16="http://schemas.microsoft.com/office/drawing/2014/main" id="{56C811CE-A8E1-C332-4B01-25C38897EE69}"/>
              </a:ext>
            </a:extLst>
          </p:cNvPr>
          <p:cNvSpPr txBox="1">
            <a:spLocks/>
          </p:cNvSpPr>
          <p:nvPr/>
        </p:nvSpPr>
        <p:spPr>
          <a:xfrm>
            <a:off x="983673" y="4786312"/>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endParaRPr lang="he-IL" dirty="0"/>
          </a:p>
        </p:txBody>
      </p:sp>
      <p:sp>
        <p:nvSpPr>
          <p:cNvPr id="6" name="כותרת 5">
            <a:extLst>
              <a:ext uri="{FF2B5EF4-FFF2-40B4-BE49-F238E27FC236}">
                <a16:creationId xmlns:a16="http://schemas.microsoft.com/office/drawing/2014/main" id="{11B7AFC8-0F1B-B4AA-3DD4-2698CFC4CC33}"/>
              </a:ext>
            </a:extLst>
          </p:cNvPr>
          <p:cNvSpPr>
            <a:spLocks noGrp="1"/>
          </p:cNvSpPr>
          <p:nvPr>
            <p:ph type="title"/>
          </p:nvPr>
        </p:nvSpPr>
        <p:spPr>
          <a:xfrm>
            <a:off x="983673" y="143109"/>
            <a:ext cx="10515600" cy="1325563"/>
          </a:xfrm>
        </p:spPr>
        <p:txBody>
          <a:bodyPr>
            <a:normAutofit/>
          </a:bodyPr>
          <a:lstStyle/>
          <a:p>
            <a:r>
              <a:rPr lang="he-IL" dirty="0"/>
              <a:t>מידע - משתפים במליאה</a:t>
            </a:r>
          </a:p>
        </p:txBody>
      </p:sp>
      <p:sp>
        <p:nvSpPr>
          <p:cNvPr id="11" name="תיבת טקסט 10">
            <a:extLst>
              <a:ext uri="{FF2B5EF4-FFF2-40B4-BE49-F238E27FC236}">
                <a16:creationId xmlns:a16="http://schemas.microsoft.com/office/drawing/2014/main" id="{19F104A6-E4D9-0701-2DAD-4677AA42F8F1}"/>
              </a:ext>
            </a:extLst>
          </p:cNvPr>
          <p:cNvSpPr txBox="1"/>
          <p:nvPr/>
        </p:nvSpPr>
        <p:spPr>
          <a:xfrm>
            <a:off x="143129" y="2411653"/>
            <a:ext cx="6098344" cy="3046988"/>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algn="ctr"/>
            <a:r>
              <a:rPr lang="he-IL" sz="2400" dirty="0">
                <a:latin typeface="Calibri" panose="020F0502020204030204" pitchFamily="34" charset="0"/>
                <a:cs typeface="Calibri" panose="020F0502020204030204" pitchFamily="34" charset="0"/>
              </a:rPr>
              <a:t>תלמידים מהקבוצה </a:t>
            </a:r>
            <a:r>
              <a:rPr lang="he-IL" sz="2400" b="1" u="sng" dirty="0">
                <a:latin typeface="Calibri" panose="020F0502020204030204" pitchFamily="34" charset="0"/>
                <a:cs typeface="Calibri" panose="020F0502020204030204" pitchFamily="34" charset="0"/>
              </a:rPr>
              <a:t>שאינה</a:t>
            </a:r>
            <a:r>
              <a:rPr lang="he-IL" sz="2400" dirty="0">
                <a:latin typeface="Calibri" panose="020F0502020204030204" pitchFamily="34" charset="0"/>
                <a:cs typeface="Calibri" panose="020F0502020204030204" pitchFamily="34" charset="0"/>
              </a:rPr>
              <a:t> שוללת שימוש בתרופות הרגעה </a:t>
            </a:r>
          </a:p>
          <a:p>
            <a:pPr algn="ctr"/>
            <a:r>
              <a:rPr lang="he-IL" sz="2400" dirty="0">
                <a:latin typeface="Calibri" panose="020F0502020204030204" pitchFamily="34" charset="0"/>
                <a:cs typeface="Calibri" panose="020F0502020204030204" pitchFamily="34" charset="0"/>
              </a:rPr>
              <a:t>ומשככי כאבים ללא מרשם ומעקב של רופא: </a:t>
            </a:r>
          </a:p>
          <a:p>
            <a:pPr algn="ctr"/>
            <a:endParaRPr lang="he-IL" sz="2400" dirty="0">
              <a:latin typeface="Calibri" panose="020F0502020204030204" pitchFamily="34" charset="0"/>
              <a:cs typeface="Calibri" panose="020F0502020204030204" pitchFamily="34" charset="0"/>
            </a:endParaRPr>
          </a:p>
          <a:p>
            <a:pPr algn="ctr"/>
            <a:r>
              <a:rPr lang="he-IL" sz="2400" b="1" dirty="0">
                <a:latin typeface="Calibri" panose="020F0502020204030204" pitchFamily="34" charset="0"/>
                <a:cs typeface="Calibri" panose="020F0502020204030204" pitchFamily="34" charset="0"/>
              </a:rPr>
              <a:t>משתפים את כל הכיתה בשלושה-ארבעה משפטים אשר גרמו  להם לחשוב מחדש על העמדה שהחזקתם. </a:t>
            </a:r>
          </a:p>
          <a:p>
            <a:pPr algn="ctr"/>
            <a:endParaRPr lang="he-IL" sz="2400" dirty="0">
              <a:latin typeface="Calibri" panose="020F0502020204030204" pitchFamily="34" charset="0"/>
              <a:cs typeface="Calibri" panose="020F0502020204030204" pitchFamily="34" charset="0"/>
            </a:endParaRPr>
          </a:p>
        </p:txBody>
      </p:sp>
      <p:sp>
        <p:nvSpPr>
          <p:cNvPr id="13" name="תיבת טקסט 12">
            <a:extLst>
              <a:ext uri="{FF2B5EF4-FFF2-40B4-BE49-F238E27FC236}">
                <a16:creationId xmlns:a16="http://schemas.microsoft.com/office/drawing/2014/main" id="{CB2BD2A5-C539-4D3A-B95D-4386BC2FB3C8}"/>
              </a:ext>
            </a:extLst>
          </p:cNvPr>
          <p:cNvSpPr txBox="1"/>
          <p:nvPr/>
        </p:nvSpPr>
        <p:spPr>
          <a:xfrm>
            <a:off x="7082017" y="2411653"/>
            <a:ext cx="4820529" cy="341632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algn="ctr"/>
            <a:r>
              <a:rPr lang="he-IL" sz="2400" dirty="0">
                <a:latin typeface="Calibri" panose="020F0502020204030204" pitchFamily="34" charset="0"/>
                <a:cs typeface="Calibri" panose="020F0502020204030204" pitchFamily="34" charset="0"/>
              </a:rPr>
              <a:t>תלמידים מהקבוצה השוללת שימוש בתרופות הרגעה</a:t>
            </a:r>
          </a:p>
          <a:p>
            <a:pPr algn="ctr"/>
            <a:r>
              <a:rPr lang="he-IL" sz="2400" dirty="0">
                <a:latin typeface="Calibri" panose="020F0502020204030204" pitchFamily="34" charset="0"/>
                <a:cs typeface="Calibri" panose="020F0502020204030204" pitchFamily="34" charset="0"/>
              </a:rPr>
              <a:t> ומשככי כאבים ללא מרשם ומעקב של רופא:</a:t>
            </a:r>
          </a:p>
          <a:p>
            <a:pPr algn="ctr"/>
            <a:endParaRPr lang="he-IL" sz="2400" dirty="0">
              <a:latin typeface="Calibri" panose="020F0502020204030204" pitchFamily="34" charset="0"/>
              <a:cs typeface="Calibri" panose="020F0502020204030204" pitchFamily="34" charset="0"/>
            </a:endParaRPr>
          </a:p>
          <a:p>
            <a:pPr algn="ctr"/>
            <a:r>
              <a:rPr lang="he-IL" sz="2400" b="1" dirty="0">
                <a:latin typeface="Calibri" panose="020F0502020204030204" pitchFamily="34" charset="0"/>
                <a:cs typeface="Calibri" panose="020F0502020204030204" pitchFamily="34" charset="0"/>
              </a:rPr>
              <a:t>משתפים את כל הכיתה בשלושה-ארבעה טיעונים שחיזקו את העמדה בה אתם מחזיקים.</a:t>
            </a:r>
          </a:p>
          <a:p>
            <a:pPr algn="ctr"/>
            <a:endParaRPr lang="he-I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462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סיכום</a:t>
            </a:r>
          </a:p>
        </p:txBody>
      </p:sp>
      <p:sp>
        <p:nvSpPr>
          <p:cNvPr id="4" name="הסבר ענן 3"/>
          <p:cNvSpPr/>
          <p:nvPr/>
        </p:nvSpPr>
        <p:spPr>
          <a:xfrm>
            <a:off x="1306697" y="2115112"/>
            <a:ext cx="4474029" cy="3217129"/>
          </a:xfrm>
          <a:prstGeom prst="cloudCallou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he-IL" sz="2000"/>
          </a:p>
        </p:txBody>
      </p:sp>
      <p:sp>
        <p:nvSpPr>
          <p:cNvPr id="5" name="הסבר ענן 4"/>
          <p:cNvSpPr/>
          <p:nvPr/>
        </p:nvSpPr>
        <p:spPr>
          <a:xfrm>
            <a:off x="7184571" y="2084214"/>
            <a:ext cx="4474029" cy="3217129"/>
          </a:xfrm>
          <a:prstGeom prst="cloudCallou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he-IL" sz="2000"/>
          </a:p>
        </p:txBody>
      </p:sp>
      <p:sp>
        <p:nvSpPr>
          <p:cNvPr id="6" name="TextBox 5"/>
          <p:cNvSpPr txBox="1"/>
          <p:nvPr/>
        </p:nvSpPr>
        <p:spPr>
          <a:xfrm>
            <a:off x="7652657" y="2666387"/>
            <a:ext cx="3330066" cy="2062103"/>
          </a:xfrm>
          <a:prstGeom prst="rect">
            <a:avLst/>
          </a:prstGeom>
          <a:noFill/>
        </p:spPr>
        <p:txBody>
          <a:bodyPr wrap="square" rtlCol="1">
            <a:spAutoFit/>
          </a:bodyPr>
          <a:lstStyle/>
          <a:p>
            <a:r>
              <a:rPr lang="he-IL" sz="3200" dirty="0">
                <a:latin typeface="Calibri" panose="020F0502020204030204" pitchFamily="34" charset="0"/>
                <a:cs typeface="Calibri" panose="020F0502020204030204" pitchFamily="34" charset="0"/>
              </a:rPr>
              <a:t> תרופות הן חשובות וטובות כשהן ניתנות למטרה רפואית על ידי רופא </a:t>
            </a:r>
          </a:p>
        </p:txBody>
      </p:sp>
      <p:sp>
        <p:nvSpPr>
          <p:cNvPr id="7" name="TextBox 6"/>
          <p:cNvSpPr txBox="1"/>
          <p:nvPr/>
        </p:nvSpPr>
        <p:spPr>
          <a:xfrm>
            <a:off x="1970315" y="2677937"/>
            <a:ext cx="2928256" cy="1569660"/>
          </a:xfrm>
          <a:prstGeom prst="rect">
            <a:avLst/>
          </a:prstGeom>
          <a:noFill/>
        </p:spPr>
        <p:txBody>
          <a:bodyPr wrap="square" rtlCol="1">
            <a:spAutoFit/>
          </a:bodyPr>
          <a:lstStyle/>
          <a:p>
            <a:r>
              <a:rPr lang="he-IL" sz="3200" dirty="0">
                <a:latin typeface="Calibri" panose="020F0502020204030204" pitchFamily="34" charset="0"/>
                <a:cs typeface="Calibri" panose="020F0502020204030204" pitchFamily="34" charset="0"/>
              </a:rPr>
              <a:t> נטילת תרופות של </a:t>
            </a:r>
            <a:r>
              <a:rPr lang="en-US" sz="3200" dirty="0">
                <a:latin typeface="Calibri" panose="020F0502020204030204" pitchFamily="34" charset="0"/>
                <a:cs typeface="Calibri" panose="020F0502020204030204" pitchFamily="34" charset="0"/>
              </a:rPr>
              <a:t/>
            </a:r>
            <a:br>
              <a:rPr lang="en-US" sz="3200" dirty="0">
                <a:latin typeface="Calibri" panose="020F0502020204030204" pitchFamily="34" charset="0"/>
                <a:cs typeface="Calibri" panose="020F0502020204030204" pitchFamily="34" charset="0"/>
              </a:rPr>
            </a:br>
            <a:r>
              <a:rPr lang="he-IL" sz="3200" dirty="0">
                <a:latin typeface="Calibri" panose="020F0502020204030204" pitchFamily="34" charset="0"/>
                <a:cs typeface="Calibri" panose="020F0502020204030204" pitchFamily="34" charset="0"/>
              </a:rPr>
              <a:t>אדם אחר היא </a:t>
            </a:r>
            <a:r>
              <a:rPr lang="en-US" sz="3200" dirty="0">
                <a:latin typeface="Calibri" panose="020F0502020204030204" pitchFamily="34" charset="0"/>
                <a:cs typeface="Calibri" panose="020F0502020204030204" pitchFamily="34" charset="0"/>
              </a:rPr>
              <a:t/>
            </a:r>
            <a:br>
              <a:rPr lang="en-US" sz="3200" dirty="0">
                <a:latin typeface="Calibri" panose="020F0502020204030204" pitchFamily="34" charset="0"/>
                <a:cs typeface="Calibri" panose="020F0502020204030204" pitchFamily="34" charset="0"/>
              </a:rPr>
            </a:br>
            <a:r>
              <a:rPr lang="he-IL" sz="3200" dirty="0">
                <a:latin typeface="Calibri" panose="020F0502020204030204" pitchFamily="34" charset="0"/>
                <a:cs typeface="Calibri" panose="020F0502020204030204" pitchFamily="34" charset="0"/>
              </a:rPr>
              <a:t>מסוכנת ומזיקה</a:t>
            </a:r>
          </a:p>
        </p:txBody>
      </p:sp>
    </p:spTree>
    <p:extLst>
      <p:ext uri="{BB962C8B-B14F-4D97-AF65-F5344CB8AC3E}">
        <p14:creationId xmlns:p14="http://schemas.microsoft.com/office/powerpoint/2010/main" val="3645417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גרפיקה 29">
            <a:extLst>
              <a:ext uri="{FF2B5EF4-FFF2-40B4-BE49-F238E27FC236}">
                <a16:creationId xmlns:a16="http://schemas.microsoft.com/office/drawing/2014/main" id="{77AE1D7F-BBCF-4658-B4F4-32C45D861AE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59659" y="1475749"/>
            <a:ext cx="3023613" cy="2233523"/>
          </a:xfrm>
          <a:prstGeom prst="rect">
            <a:avLst/>
          </a:prstGeom>
        </p:spPr>
      </p:pic>
      <p:pic>
        <p:nvPicPr>
          <p:cNvPr id="29" name="גרפיקה 28">
            <a:extLst>
              <a:ext uri="{FF2B5EF4-FFF2-40B4-BE49-F238E27FC236}">
                <a16:creationId xmlns:a16="http://schemas.microsoft.com/office/drawing/2014/main" id="{437236FA-FF67-42FA-B866-18502AA7D0A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349376" y="2191494"/>
            <a:ext cx="2449189" cy="1809199"/>
          </a:xfrm>
          <a:prstGeom prst="rect">
            <a:avLst/>
          </a:prstGeom>
        </p:spPr>
      </p:pic>
      <p:pic>
        <p:nvPicPr>
          <p:cNvPr id="31" name="גרפיקה 30">
            <a:extLst>
              <a:ext uri="{FF2B5EF4-FFF2-40B4-BE49-F238E27FC236}">
                <a16:creationId xmlns:a16="http://schemas.microsoft.com/office/drawing/2014/main" id="{A18842DB-EBB6-41D8-94B7-9ED880B2A1E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811932" y="3517348"/>
            <a:ext cx="3023613" cy="2233523"/>
          </a:xfrm>
          <a:prstGeom prst="rect">
            <a:avLst/>
          </a:prstGeom>
        </p:spPr>
      </p:pic>
      <p:pic>
        <p:nvPicPr>
          <p:cNvPr id="7" name="גרפיקה 6">
            <a:extLst>
              <a:ext uri="{FF2B5EF4-FFF2-40B4-BE49-F238E27FC236}">
                <a16:creationId xmlns:a16="http://schemas.microsoft.com/office/drawing/2014/main" id="{22C6CAD2-45F3-4481-BD4E-17837679446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001649" y="1324332"/>
            <a:ext cx="3023613" cy="2233523"/>
          </a:xfrm>
          <a:prstGeom prst="rect">
            <a:avLst/>
          </a:prstGeom>
        </p:spPr>
      </p:pic>
      <p:pic>
        <p:nvPicPr>
          <p:cNvPr id="27" name="גרפיקה 26">
            <a:extLst>
              <a:ext uri="{FF2B5EF4-FFF2-40B4-BE49-F238E27FC236}">
                <a16:creationId xmlns:a16="http://schemas.microsoft.com/office/drawing/2014/main" id="{71301904-3CC8-414D-8853-A0614CB4050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150326" y="3846258"/>
            <a:ext cx="2874750" cy="2123559"/>
          </a:xfrm>
          <a:prstGeom prst="rect">
            <a:avLst/>
          </a:prstGeom>
        </p:spPr>
      </p:pic>
      <p:pic>
        <p:nvPicPr>
          <p:cNvPr id="28" name="גרפיקה 27">
            <a:extLst>
              <a:ext uri="{FF2B5EF4-FFF2-40B4-BE49-F238E27FC236}">
                <a16:creationId xmlns:a16="http://schemas.microsoft.com/office/drawing/2014/main" id="{04EDE431-FEE7-4769-A805-55F98614AFD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553426" y="1107129"/>
            <a:ext cx="3023613" cy="2233523"/>
          </a:xfrm>
          <a:prstGeom prst="rect">
            <a:avLst/>
          </a:prstGeom>
        </p:spPr>
      </p:pic>
      <p:pic>
        <p:nvPicPr>
          <p:cNvPr id="3" name="גרפיקה 2">
            <a:extLst>
              <a:ext uri="{FF2B5EF4-FFF2-40B4-BE49-F238E27FC236}">
                <a16:creationId xmlns:a16="http://schemas.microsoft.com/office/drawing/2014/main" id="{7CBB6B82-7B82-4707-BEC2-0B9EFFBE63F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59659" y="4031719"/>
            <a:ext cx="4444343" cy="2969119"/>
          </a:xfrm>
          <a:prstGeom prst="rect">
            <a:avLst/>
          </a:prstGeom>
        </p:spPr>
      </p:pic>
      <p:sp>
        <p:nvSpPr>
          <p:cNvPr id="11" name="מלבן 10">
            <a:extLst>
              <a:ext uri="{FF2B5EF4-FFF2-40B4-BE49-F238E27FC236}">
                <a16:creationId xmlns:a16="http://schemas.microsoft.com/office/drawing/2014/main" id="{13271699-FC31-4EAB-82AA-3FF8EED737DC}"/>
              </a:ext>
            </a:extLst>
          </p:cNvPr>
          <p:cNvSpPr/>
          <p:nvPr/>
        </p:nvSpPr>
        <p:spPr>
          <a:xfrm>
            <a:off x="5270246" y="-104298"/>
            <a:ext cx="9068456"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5400" b="1" dirty="0">
                <a:solidFill>
                  <a:srgbClr val="002060"/>
                </a:solidFill>
                <a:latin typeface="Calibri" panose="020F0502020204030204" pitchFamily="34" charset="0"/>
                <a:cs typeface="Calibri" panose="020F0502020204030204" pitchFamily="34" charset="0"/>
              </a:rPr>
              <a:t>מסכמים שיעור</a:t>
            </a:r>
          </a:p>
        </p:txBody>
      </p:sp>
      <p:sp>
        <p:nvSpPr>
          <p:cNvPr id="16" name="תיבת טקסט 15">
            <a:extLst>
              <a:ext uri="{FF2B5EF4-FFF2-40B4-BE49-F238E27FC236}">
                <a16:creationId xmlns:a16="http://schemas.microsoft.com/office/drawing/2014/main" id="{2BF8C04B-9E80-4A58-849E-2E3D05EEA427}"/>
              </a:ext>
            </a:extLst>
          </p:cNvPr>
          <p:cNvSpPr txBox="1"/>
          <p:nvPr/>
        </p:nvSpPr>
        <p:spPr>
          <a:xfrm>
            <a:off x="5847804" y="1935488"/>
            <a:ext cx="2434856" cy="430887"/>
          </a:xfrm>
          <a:prstGeom prst="rect">
            <a:avLst/>
          </a:prstGeom>
          <a:noFill/>
        </p:spPr>
        <p:txBody>
          <a:bodyPr wrap="square">
            <a:spAutoFit/>
          </a:bodyPr>
          <a:lstStyle/>
          <a:p>
            <a:pPr algn="ctr"/>
            <a:r>
              <a:rPr lang="he-IL" sz="2200" dirty="0">
                <a:solidFill>
                  <a:schemeClr val="tx1"/>
                </a:solidFill>
                <a:latin typeface="Gisha" panose="020B0502040204020203" pitchFamily="34" charset="-79"/>
                <a:cs typeface="Gisha" panose="020B0502040204020203" pitchFamily="34" charset="-79"/>
              </a:rPr>
              <a:t>משהו שריגש אותי</a:t>
            </a:r>
          </a:p>
        </p:txBody>
      </p:sp>
      <p:sp>
        <p:nvSpPr>
          <p:cNvPr id="18" name="תיבת טקסט 17">
            <a:extLst>
              <a:ext uri="{FF2B5EF4-FFF2-40B4-BE49-F238E27FC236}">
                <a16:creationId xmlns:a16="http://schemas.microsoft.com/office/drawing/2014/main" id="{CD7BDB4F-9EEB-4976-AA94-53921883D256}"/>
              </a:ext>
            </a:extLst>
          </p:cNvPr>
          <p:cNvSpPr txBox="1"/>
          <p:nvPr/>
        </p:nvSpPr>
        <p:spPr>
          <a:xfrm>
            <a:off x="6192637" y="4031719"/>
            <a:ext cx="2423559" cy="1446550"/>
          </a:xfrm>
          <a:prstGeom prst="rect">
            <a:avLst/>
          </a:prstGeom>
          <a:noFill/>
        </p:spPr>
        <p:txBody>
          <a:bodyPr wrap="square">
            <a:spAutoFit/>
          </a:bodyPr>
          <a:lstStyle/>
          <a:p>
            <a:pPr algn="ctr"/>
            <a:r>
              <a:rPr lang="he-IL" sz="2200" dirty="0">
                <a:solidFill>
                  <a:schemeClr val="tx1"/>
                </a:solidFill>
                <a:latin typeface="Gisha" panose="020B0502040204020203" pitchFamily="34" charset="-79"/>
                <a:cs typeface="Gisha" panose="020B0502040204020203" pitchFamily="34" charset="-79"/>
              </a:rPr>
              <a:t>מתוך מה שלמדתי בשיעור, מה אני רוצה לקחת איתי הלאה?</a:t>
            </a:r>
          </a:p>
        </p:txBody>
      </p:sp>
      <p:sp>
        <p:nvSpPr>
          <p:cNvPr id="21" name="תיבת טקסט 20">
            <a:extLst>
              <a:ext uri="{FF2B5EF4-FFF2-40B4-BE49-F238E27FC236}">
                <a16:creationId xmlns:a16="http://schemas.microsoft.com/office/drawing/2014/main" id="{98DF0FE1-F13A-4A21-A43E-7F3169DFA3C5}"/>
              </a:ext>
            </a:extLst>
          </p:cNvPr>
          <p:cNvSpPr txBox="1"/>
          <p:nvPr/>
        </p:nvSpPr>
        <p:spPr>
          <a:xfrm>
            <a:off x="3695455" y="2711372"/>
            <a:ext cx="1757030" cy="769441"/>
          </a:xfrm>
          <a:prstGeom prst="rect">
            <a:avLst/>
          </a:prstGeom>
          <a:noFill/>
        </p:spPr>
        <p:txBody>
          <a:bodyPr wrap="square">
            <a:spAutoFit/>
          </a:bodyPr>
          <a:lstStyle/>
          <a:p>
            <a:pPr algn="ctr"/>
            <a:r>
              <a:rPr lang="he-IL" sz="2200" dirty="0">
                <a:solidFill>
                  <a:schemeClr val="tx1"/>
                </a:solidFill>
                <a:latin typeface="Gisha" panose="020B0502040204020203" pitchFamily="34" charset="-79"/>
                <a:cs typeface="Gisha" panose="020B0502040204020203" pitchFamily="34" charset="-79"/>
              </a:rPr>
              <a:t>משהו חדש שלמדתי היום</a:t>
            </a:r>
          </a:p>
        </p:txBody>
      </p:sp>
      <p:sp>
        <p:nvSpPr>
          <p:cNvPr id="15" name="תיבת טקסט 14">
            <a:extLst>
              <a:ext uri="{FF2B5EF4-FFF2-40B4-BE49-F238E27FC236}">
                <a16:creationId xmlns:a16="http://schemas.microsoft.com/office/drawing/2014/main" id="{63A0AAEF-7875-4C38-A9A8-DE675399265E}"/>
              </a:ext>
            </a:extLst>
          </p:cNvPr>
          <p:cNvSpPr txBox="1"/>
          <p:nvPr/>
        </p:nvSpPr>
        <p:spPr>
          <a:xfrm>
            <a:off x="1006829" y="2086905"/>
            <a:ext cx="1587779" cy="1107996"/>
          </a:xfrm>
          <a:prstGeom prst="rect">
            <a:avLst/>
          </a:prstGeom>
          <a:noFill/>
        </p:spPr>
        <p:txBody>
          <a:bodyPr wrap="square">
            <a:spAutoFit/>
          </a:bodyPr>
          <a:lstStyle/>
          <a:p>
            <a:pPr algn="ctr"/>
            <a:r>
              <a:rPr lang="he-IL" sz="2200" dirty="0">
                <a:solidFill>
                  <a:schemeClr val="tx1"/>
                </a:solidFill>
                <a:latin typeface="Gisha" panose="020B0502040204020203" pitchFamily="34" charset="-79"/>
                <a:cs typeface="Gisha" panose="020B0502040204020203" pitchFamily="34" charset="-79"/>
              </a:rPr>
              <a:t>משהו שהפתיע אותי</a:t>
            </a:r>
          </a:p>
        </p:txBody>
      </p:sp>
      <p:sp>
        <p:nvSpPr>
          <p:cNvPr id="20" name="תיבת טקסט 19">
            <a:extLst>
              <a:ext uri="{FF2B5EF4-FFF2-40B4-BE49-F238E27FC236}">
                <a16:creationId xmlns:a16="http://schemas.microsoft.com/office/drawing/2014/main" id="{539B02FF-5C5E-4461-9C12-DCF65F14CBAB}"/>
              </a:ext>
            </a:extLst>
          </p:cNvPr>
          <p:cNvSpPr txBox="1"/>
          <p:nvPr/>
        </p:nvSpPr>
        <p:spPr>
          <a:xfrm>
            <a:off x="9858892" y="4338793"/>
            <a:ext cx="1757030" cy="1107996"/>
          </a:xfrm>
          <a:prstGeom prst="rect">
            <a:avLst/>
          </a:prstGeom>
          <a:noFill/>
        </p:spPr>
        <p:txBody>
          <a:bodyPr wrap="square">
            <a:spAutoFit/>
          </a:bodyPr>
          <a:lstStyle/>
          <a:p>
            <a:pPr algn="ctr"/>
            <a:r>
              <a:rPr lang="he-IL" sz="2200" dirty="0">
                <a:solidFill>
                  <a:schemeClr val="tx1"/>
                </a:solidFill>
                <a:latin typeface="Gisha" panose="020B0502040204020203" pitchFamily="34" charset="-79"/>
                <a:cs typeface="Gisha" panose="020B0502040204020203" pitchFamily="34" charset="-79"/>
              </a:rPr>
              <a:t>משהו שלמדתי על עצמי היום</a:t>
            </a:r>
          </a:p>
        </p:txBody>
      </p:sp>
      <p:sp>
        <p:nvSpPr>
          <p:cNvPr id="26" name="תיבת טקסט 25">
            <a:extLst>
              <a:ext uri="{FF2B5EF4-FFF2-40B4-BE49-F238E27FC236}">
                <a16:creationId xmlns:a16="http://schemas.microsoft.com/office/drawing/2014/main" id="{A658320C-AA6C-46C1-804D-3F61A25ABBFA}"/>
              </a:ext>
            </a:extLst>
          </p:cNvPr>
          <p:cNvSpPr txBox="1"/>
          <p:nvPr/>
        </p:nvSpPr>
        <p:spPr>
          <a:xfrm>
            <a:off x="9477546" y="1649544"/>
            <a:ext cx="2276946" cy="1446550"/>
          </a:xfrm>
          <a:prstGeom prst="rect">
            <a:avLst/>
          </a:prstGeom>
          <a:noFill/>
        </p:spPr>
        <p:txBody>
          <a:bodyPr wrap="square">
            <a:spAutoFit/>
          </a:bodyPr>
          <a:lstStyle/>
          <a:p>
            <a:pPr algn="ctr"/>
            <a:r>
              <a:rPr lang="he-IL" sz="2200" dirty="0">
                <a:solidFill>
                  <a:schemeClr val="tx1"/>
                </a:solidFill>
                <a:latin typeface="Gisha" panose="020B0502040204020203" pitchFamily="34" charset="-79"/>
                <a:cs typeface="Gisha" panose="020B0502040204020203" pitchFamily="34" charset="-79"/>
              </a:rPr>
              <a:t>מחשבות שהתעוררו בי במהלך השיעור או בעקבותיו</a:t>
            </a:r>
          </a:p>
        </p:txBody>
      </p:sp>
    </p:spTree>
    <p:extLst>
      <p:ext uri="{BB962C8B-B14F-4D97-AF65-F5344CB8AC3E}">
        <p14:creationId xmlns:p14="http://schemas.microsoft.com/office/powerpoint/2010/main" val="2615332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p:txBody>
          <a:bodyPr/>
          <a:lstStyle/>
          <a:p>
            <a:r>
              <a:rPr lang="he-IL" dirty="0"/>
              <a:t>ניתן לפנות לקבלת עזרה</a:t>
            </a:r>
          </a:p>
        </p:txBody>
      </p:sp>
      <p:sp>
        <p:nvSpPr>
          <p:cNvPr id="2" name="כותרת 2">
            <a:extLst>
              <a:ext uri="{FF2B5EF4-FFF2-40B4-BE49-F238E27FC236}">
                <a16:creationId xmlns:a16="http://schemas.microsoft.com/office/drawing/2014/main" id="{56C811CE-A8E1-C332-4B01-25C38897EE69}"/>
              </a:ext>
            </a:extLst>
          </p:cNvPr>
          <p:cNvSpPr txBox="1">
            <a:spLocks/>
          </p:cNvSpPr>
          <p:nvPr/>
        </p:nvSpPr>
        <p:spPr>
          <a:xfrm>
            <a:off x="983673" y="4786312"/>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endParaRPr lang="he-IL" dirty="0"/>
          </a:p>
        </p:txBody>
      </p:sp>
      <p:sp>
        <p:nvSpPr>
          <p:cNvPr id="6" name="מציין מיקום תוכן 5">
            <a:extLst>
              <a:ext uri="{FF2B5EF4-FFF2-40B4-BE49-F238E27FC236}">
                <a16:creationId xmlns:a16="http://schemas.microsoft.com/office/drawing/2014/main" id="{F9066A17-285C-B245-4319-C91F3DB2C027}"/>
              </a:ext>
            </a:extLst>
          </p:cNvPr>
          <p:cNvSpPr>
            <a:spLocks noGrp="1"/>
          </p:cNvSpPr>
          <p:nvPr>
            <p:ph sz="quarter" idx="13"/>
          </p:nvPr>
        </p:nvSpPr>
        <p:spPr>
          <a:xfrm>
            <a:off x="692727" y="2071687"/>
            <a:ext cx="10806546" cy="4040188"/>
          </a:xfrm>
        </p:spPr>
        <p:txBody>
          <a:bodyPr/>
          <a:lstStyle/>
          <a:p>
            <a:pPr lvl="0"/>
            <a:r>
              <a:rPr lang="he-IL" dirty="0" smtClean="0"/>
              <a:t>הורים</a:t>
            </a:r>
          </a:p>
          <a:p>
            <a:pPr lvl="0"/>
            <a:r>
              <a:rPr lang="he-IL" dirty="0" smtClean="0"/>
              <a:t>יועצת </a:t>
            </a:r>
            <a:r>
              <a:rPr lang="he-IL" dirty="0"/>
              <a:t>בית הספר</a:t>
            </a:r>
            <a:endParaRPr lang="en-US" dirty="0"/>
          </a:p>
          <a:p>
            <a:pPr lvl="0"/>
            <a:r>
              <a:rPr lang="he-IL" dirty="0"/>
              <a:t>פסיכולוג בית הספר</a:t>
            </a:r>
            <a:endParaRPr lang="en-US" dirty="0"/>
          </a:p>
          <a:p>
            <a:pPr lvl="0"/>
            <a:r>
              <a:rPr lang="he-IL" dirty="0"/>
              <a:t>מוקד סיוע משרד החינוך- 6552 * שלוחה </a:t>
            </a:r>
            <a:r>
              <a:rPr lang="he-IL" dirty="0" smtClean="0"/>
              <a:t>5</a:t>
            </a:r>
          </a:p>
          <a:p>
            <a:pPr lvl="0"/>
            <a:r>
              <a:rPr lang="he-IL" dirty="0" smtClean="0"/>
              <a:t>מבוגר </a:t>
            </a:r>
            <a:r>
              <a:rPr lang="he-IL" smtClean="0"/>
              <a:t>שאני סומך עליו</a:t>
            </a:r>
            <a:endParaRPr lang="en-US" dirty="0"/>
          </a:p>
          <a:p>
            <a:pPr lvl="0"/>
            <a:r>
              <a:rPr lang="he-IL" dirty="0" smtClean="0"/>
              <a:t>ער״ן:  טלפון: 1201 </a:t>
            </a:r>
            <a:r>
              <a:rPr lang="en-US" dirty="0" smtClean="0"/>
              <a:t/>
            </a:r>
            <a:br>
              <a:rPr lang="en-US" dirty="0" smtClean="0"/>
            </a:br>
            <a:r>
              <a:rPr lang="he-IL" dirty="0" smtClean="0"/>
              <a:t>ניתן למצוא באתר של ער"ן- </a:t>
            </a:r>
            <a:r>
              <a:rPr lang="en-US" dirty="0" smtClean="0"/>
              <a:t>eran.org.il </a:t>
            </a:r>
            <a:r>
              <a:rPr lang="he-IL" dirty="0" smtClean="0"/>
              <a:t> </a:t>
            </a:r>
            <a:r>
              <a:rPr lang="he-IL" b="1" dirty="0" smtClean="0"/>
              <a:t>גם את האפשרויות הבאות לשיחה</a:t>
            </a:r>
            <a:r>
              <a:rPr lang="he-IL" dirty="0" smtClean="0"/>
              <a:t>: </a:t>
            </a:r>
            <a:r>
              <a:rPr lang="he-IL" dirty="0" err="1" smtClean="0"/>
              <a:t>בווטסאפ</a:t>
            </a:r>
            <a:r>
              <a:rPr lang="he-IL" dirty="0" smtClean="0"/>
              <a:t>/צ'אט אונליין/פורום/פנייה לעזרה במייל</a:t>
            </a:r>
            <a:endParaRPr lang="en-US" dirty="0"/>
          </a:p>
        </p:txBody>
      </p:sp>
      <p:sp>
        <p:nvSpPr>
          <p:cNvPr id="5" name="AutoShape 2" descr="http://eranportal.wizenet.co.il/data/images/Untitled-1.jpg"/>
          <p:cNvSpPr>
            <a:spLocks noChangeAspect="1" noChangeArrowheads="1"/>
          </p:cNvSpPr>
          <p:nvPr/>
        </p:nvSpPr>
        <p:spPr bwMode="auto">
          <a:xfrm>
            <a:off x="1619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Tree>
    <p:extLst>
      <p:ext uri="{BB962C8B-B14F-4D97-AF65-F5344CB8AC3E}">
        <p14:creationId xmlns:p14="http://schemas.microsoft.com/office/powerpoint/2010/main" val="1571631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 name="גרפיקה 42">
            <a:extLst>
              <a:ext uri="{FF2B5EF4-FFF2-40B4-BE49-F238E27FC236}">
                <a16:creationId xmlns:a16="http://schemas.microsoft.com/office/drawing/2014/main" id="{A1C22CE4-167A-4A7A-8BE1-AA4D9F45FEB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872000" y="478310"/>
            <a:ext cx="4320000" cy="1116897"/>
          </a:xfrm>
          <a:prstGeom prst="rect">
            <a:avLst/>
          </a:prstGeom>
        </p:spPr>
      </p:pic>
      <p:sp>
        <p:nvSpPr>
          <p:cNvPr id="11" name="מלבן 10">
            <a:extLst>
              <a:ext uri="{FF2B5EF4-FFF2-40B4-BE49-F238E27FC236}">
                <a16:creationId xmlns:a16="http://schemas.microsoft.com/office/drawing/2014/main" id="{E00FB518-37F2-41E3-9B00-0528A8758AB5}"/>
              </a:ext>
            </a:extLst>
          </p:cNvPr>
          <p:cNvSpPr/>
          <p:nvPr/>
        </p:nvSpPr>
        <p:spPr>
          <a:xfrm>
            <a:off x="9285932" y="343674"/>
            <a:ext cx="2906068"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bg1"/>
                </a:solidFill>
                <a:latin typeface="Calibri" panose="020F0502020204030204" pitchFamily="34" charset="0"/>
                <a:cs typeface="Calibri" panose="020F0502020204030204" pitchFamily="34" charset="0"/>
              </a:rPr>
              <a:t>נושאי היחידה</a:t>
            </a:r>
          </a:p>
        </p:txBody>
      </p:sp>
      <p:sp>
        <p:nvSpPr>
          <p:cNvPr id="16" name="מלבן 15">
            <a:extLst>
              <a:ext uri="{FF2B5EF4-FFF2-40B4-BE49-F238E27FC236}">
                <a16:creationId xmlns:a16="http://schemas.microsoft.com/office/drawing/2014/main" id="{8A973E30-FA50-4D6F-B3B8-3A38C9A9D8B7}"/>
              </a:ext>
            </a:extLst>
          </p:cNvPr>
          <p:cNvSpPr/>
          <p:nvPr/>
        </p:nvSpPr>
        <p:spPr>
          <a:xfrm>
            <a:off x="4001805" y="3558736"/>
            <a:ext cx="7231274" cy="56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smtClean="0">
                <a:solidFill>
                  <a:srgbClr val="BBA4DD"/>
                </a:solidFill>
                <a:latin typeface="Calibri" panose="020F0502020204030204" pitchFamily="34" charset="0"/>
                <a:cs typeface="Calibri" panose="020F0502020204030204" pitchFamily="34" charset="0"/>
              </a:rPr>
              <a:t>            כוח </a:t>
            </a:r>
            <a:r>
              <a:rPr lang="he-IL" sz="2400" b="1" dirty="0">
                <a:solidFill>
                  <a:srgbClr val="BBA4DD"/>
                </a:solidFill>
                <a:latin typeface="Calibri" panose="020F0502020204030204" pitchFamily="34" charset="0"/>
                <a:cs typeface="Calibri" panose="020F0502020204030204" pitchFamily="34" charset="0"/>
              </a:rPr>
              <a:t>הפגיעות: להקשיב </a:t>
            </a:r>
            <a:r>
              <a:rPr lang="he-IL" sz="2400" b="1" dirty="0" smtClean="0">
                <a:solidFill>
                  <a:srgbClr val="BBA4DD"/>
                </a:solidFill>
                <a:latin typeface="Calibri" panose="020F0502020204030204" pitchFamily="34" charset="0"/>
                <a:cs typeface="Calibri" panose="020F0502020204030204" pitchFamily="34" charset="0"/>
              </a:rPr>
              <a:t>לכאב </a:t>
            </a:r>
            <a:endParaRPr lang="he-IL" sz="2400" b="1" dirty="0">
              <a:solidFill>
                <a:srgbClr val="BBA4DD"/>
              </a:solidFill>
              <a:latin typeface="Calibri" panose="020F0502020204030204" pitchFamily="34" charset="0"/>
              <a:cs typeface="Calibri" panose="020F0502020204030204" pitchFamily="34" charset="0"/>
            </a:endParaRPr>
          </a:p>
        </p:txBody>
      </p:sp>
      <p:sp>
        <p:nvSpPr>
          <p:cNvPr id="42" name="אליפסה 41">
            <a:extLst>
              <a:ext uri="{FF2B5EF4-FFF2-40B4-BE49-F238E27FC236}">
                <a16:creationId xmlns:a16="http://schemas.microsoft.com/office/drawing/2014/main" id="{F633F18F-7539-4720-8DF5-C6E2EAB8F876}"/>
              </a:ext>
            </a:extLst>
          </p:cNvPr>
          <p:cNvSpPr/>
          <p:nvPr/>
        </p:nvSpPr>
        <p:spPr>
          <a:xfrm>
            <a:off x="10738966" y="4045831"/>
            <a:ext cx="386444" cy="382890"/>
          </a:xfrm>
          <a:prstGeom prst="ellipse">
            <a:avLst/>
          </a:prstGeom>
          <a:solidFill>
            <a:srgbClr val="BB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Calibri" panose="020F0502020204030204" pitchFamily="34" charset="0"/>
              <a:cs typeface="Calibri" panose="020F0502020204030204" pitchFamily="34" charset="0"/>
            </a:endParaRPr>
          </a:p>
        </p:txBody>
      </p:sp>
      <p:sp>
        <p:nvSpPr>
          <p:cNvPr id="44" name="מלבן 43">
            <a:extLst>
              <a:ext uri="{FF2B5EF4-FFF2-40B4-BE49-F238E27FC236}">
                <a16:creationId xmlns:a16="http://schemas.microsoft.com/office/drawing/2014/main" id="{47057622-7F54-4C3F-B41D-404073F2F9A1}"/>
              </a:ext>
            </a:extLst>
          </p:cNvPr>
          <p:cNvSpPr/>
          <p:nvPr/>
        </p:nvSpPr>
        <p:spPr>
          <a:xfrm>
            <a:off x="10738966" y="4057092"/>
            <a:ext cx="427678" cy="475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2</a:t>
            </a:r>
          </a:p>
        </p:txBody>
      </p:sp>
      <p:sp>
        <p:nvSpPr>
          <p:cNvPr id="57" name="מלבן 56">
            <a:extLst>
              <a:ext uri="{FF2B5EF4-FFF2-40B4-BE49-F238E27FC236}">
                <a16:creationId xmlns:a16="http://schemas.microsoft.com/office/drawing/2014/main" id="{8FB66385-BEDE-48F3-9F34-2A8F7F7FCB80}"/>
              </a:ext>
            </a:extLst>
          </p:cNvPr>
          <p:cNvSpPr/>
          <p:nvPr/>
        </p:nvSpPr>
        <p:spPr>
          <a:xfrm>
            <a:off x="8655505" y="4919673"/>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5</a:t>
            </a:r>
          </a:p>
        </p:txBody>
      </p:sp>
      <p:sp>
        <p:nvSpPr>
          <p:cNvPr id="59" name="מלבן 58">
            <a:extLst>
              <a:ext uri="{FF2B5EF4-FFF2-40B4-BE49-F238E27FC236}">
                <a16:creationId xmlns:a16="http://schemas.microsoft.com/office/drawing/2014/main" id="{878116E4-123E-4E97-BF8E-3B3F99E87700}"/>
              </a:ext>
            </a:extLst>
          </p:cNvPr>
          <p:cNvSpPr/>
          <p:nvPr/>
        </p:nvSpPr>
        <p:spPr>
          <a:xfrm>
            <a:off x="7934534" y="5634581"/>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6</a:t>
            </a:r>
          </a:p>
        </p:txBody>
      </p:sp>
      <p:sp>
        <p:nvSpPr>
          <p:cNvPr id="61" name="מלבן 60">
            <a:extLst>
              <a:ext uri="{FF2B5EF4-FFF2-40B4-BE49-F238E27FC236}">
                <a16:creationId xmlns:a16="http://schemas.microsoft.com/office/drawing/2014/main" id="{DD2F3C33-F25E-4FF4-BA91-82B434CCEF76}"/>
              </a:ext>
            </a:extLst>
          </p:cNvPr>
          <p:cNvSpPr/>
          <p:nvPr/>
        </p:nvSpPr>
        <p:spPr>
          <a:xfrm>
            <a:off x="11477597" y="1979546"/>
            <a:ext cx="452277" cy="461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1</a:t>
            </a:r>
          </a:p>
        </p:txBody>
      </p:sp>
      <p:sp>
        <p:nvSpPr>
          <p:cNvPr id="63" name="מלבן 62">
            <a:extLst>
              <a:ext uri="{FF2B5EF4-FFF2-40B4-BE49-F238E27FC236}">
                <a16:creationId xmlns:a16="http://schemas.microsoft.com/office/drawing/2014/main" id="{95FD5DCE-ABDE-4B95-A8DD-7714E173AE57}"/>
              </a:ext>
            </a:extLst>
          </p:cNvPr>
          <p:cNvSpPr/>
          <p:nvPr/>
        </p:nvSpPr>
        <p:spPr>
          <a:xfrm>
            <a:off x="2092404" y="1949151"/>
            <a:ext cx="8922499" cy="522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DDADA4"/>
                </a:solidFill>
                <a:latin typeface="Calibri" panose="020F0502020204030204" pitchFamily="34" charset="0"/>
                <a:cs typeface="Calibri" panose="020F0502020204030204" pitchFamily="34" charset="0"/>
              </a:rPr>
              <a:t> מרשם לחיים: להכיר את התרופות והסכנות שבנטילת </a:t>
            </a:r>
          </a:p>
          <a:p>
            <a:pPr algn="ctr"/>
            <a:r>
              <a:rPr lang="he-IL" sz="2800" b="1" dirty="0">
                <a:solidFill>
                  <a:srgbClr val="DDADA4"/>
                </a:solidFill>
                <a:latin typeface="Calibri" panose="020F0502020204030204" pitchFamily="34" charset="0"/>
                <a:cs typeface="Calibri" panose="020F0502020204030204" pitchFamily="34" charset="0"/>
              </a:rPr>
              <a:t>תרופות ללא מרשם </a:t>
            </a:r>
            <a:r>
              <a:rPr lang="en-US" sz="2800" b="1" dirty="0">
                <a:solidFill>
                  <a:srgbClr val="DDADA4"/>
                </a:solidFill>
                <a:latin typeface="Calibri" panose="020F0502020204030204" pitchFamily="34" charset="0"/>
                <a:cs typeface="Calibri" panose="020F0502020204030204" pitchFamily="34" charset="0"/>
              </a:rPr>
              <a:t> </a:t>
            </a:r>
            <a:endParaRPr lang="he-IL" sz="2800" b="1" dirty="0">
              <a:solidFill>
                <a:srgbClr val="DDADA4"/>
              </a:solidFill>
              <a:latin typeface="Calibri" panose="020F0502020204030204" pitchFamily="34" charset="0"/>
              <a:cs typeface="Calibri" panose="020F0502020204030204" pitchFamily="34" charset="0"/>
            </a:endParaRPr>
          </a:p>
        </p:txBody>
      </p:sp>
      <p:pic>
        <p:nvPicPr>
          <p:cNvPr id="37" name="גרפיקה 36">
            <a:extLst>
              <a:ext uri="{FF2B5EF4-FFF2-40B4-BE49-F238E27FC236}">
                <a16:creationId xmlns:a16="http://schemas.microsoft.com/office/drawing/2014/main" id="{785ED6B3-D234-4CD3-BE47-148B80360C6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127830" y="827294"/>
            <a:ext cx="588672" cy="470938"/>
          </a:xfrm>
          <a:prstGeom prst="rect">
            <a:avLst/>
          </a:prstGeom>
        </p:spPr>
      </p:pic>
      <p:sp>
        <p:nvSpPr>
          <p:cNvPr id="30" name="מלבן 29">
            <a:extLst>
              <a:ext uri="{FF2B5EF4-FFF2-40B4-BE49-F238E27FC236}">
                <a16:creationId xmlns:a16="http://schemas.microsoft.com/office/drawing/2014/main" id="{E35554BC-90FE-4F42-8FAE-C66AD2591CBE}"/>
              </a:ext>
            </a:extLst>
          </p:cNvPr>
          <p:cNvSpPr/>
          <p:nvPr/>
        </p:nvSpPr>
        <p:spPr>
          <a:xfrm>
            <a:off x="4234544" y="4106015"/>
            <a:ext cx="6159560" cy="376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b="1" dirty="0" smtClean="0">
                <a:solidFill>
                  <a:schemeClr val="tx1"/>
                </a:solidFill>
                <a:latin typeface="Calibri" panose="020F0502020204030204" pitchFamily="34" charset="0"/>
                <a:cs typeface="Calibri" panose="020F0502020204030204" pitchFamily="34" charset="0"/>
              </a:rPr>
              <a:t>הכרה בכאב וברגשות </a:t>
            </a:r>
            <a:r>
              <a:rPr lang="he-IL" sz="1600" b="1" dirty="0">
                <a:solidFill>
                  <a:schemeClr val="tx1"/>
                </a:solidFill>
                <a:latin typeface="Calibri" panose="020F0502020204030204" pitchFamily="34" charset="0"/>
                <a:cs typeface="Calibri" panose="020F0502020204030204" pitchFamily="34" charset="0"/>
              </a:rPr>
              <a:t>לא נעימים והקשר בינם לבין שימוש לרעה במשככי כאבים </a:t>
            </a:r>
          </a:p>
        </p:txBody>
      </p:sp>
      <p:sp>
        <p:nvSpPr>
          <p:cNvPr id="31" name="מלבן 30">
            <a:extLst>
              <a:ext uri="{FF2B5EF4-FFF2-40B4-BE49-F238E27FC236}">
                <a16:creationId xmlns:a16="http://schemas.microsoft.com/office/drawing/2014/main" id="{F8D7D0DF-DFD0-4125-9ABB-19EB12B0F7F1}"/>
              </a:ext>
            </a:extLst>
          </p:cNvPr>
          <p:cNvSpPr/>
          <p:nvPr/>
        </p:nvSpPr>
        <p:spPr>
          <a:xfrm>
            <a:off x="4108537" y="2606278"/>
            <a:ext cx="6338136" cy="789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b="1" dirty="0">
                <a:solidFill>
                  <a:schemeClr val="tx1"/>
                </a:solidFill>
                <a:latin typeface="Calibri" panose="020F0502020204030204" pitchFamily="34" charset="0"/>
                <a:cs typeface="Calibri" panose="020F0502020204030204" pitchFamily="34" charset="0"/>
              </a:rPr>
              <a:t>לחזק עמדות מבוססות מידע מהימן אודות שימוש לא מבוקר בתרופות כאמצעי להתמודדות עם קושי ולעודד משאבי התמודדות בריאים עם כאב נפשי.</a:t>
            </a:r>
          </a:p>
        </p:txBody>
      </p:sp>
      <p:grpSp>
        <p:nvGrpSpPr>
          <p:cNvPr id="3" name="קבוצה 2"/>
          <p:cNvGrpSpPr/>
          <p:nvPr/>
        </p:nvGrpSpPr>
        <p:grpSpPr>
          <a:xfrm>
            <a:off x="10394102" y="1595855"/>
            <a:ext cx="1291509" cy="1291509"/>
            <a:chOff x="10394102" y="1595855"/>
            <a:chExt cx="1291509" cy="1291509"/>
          </a:xfrm>
        </p:grpSpPr>
        <p:sp>
          <p:nvSpPr>
            <p:cNvPr id="60" name="אליפסה 59">
              <a:extLst>
                <a:ext uri="{FF2B5EF4-FFF2-40B4-BE49-F238E27FC236}">
                  <a16:creationId xmlns:a16="http://schemas.microsoft.com/office/drawing/2014/main" id="{4A01A01B-769C-4D53-8EFB-F48CDBBA6994}"/>
                </a:ext>
              </a:extLst>
            </p:cNvPr>
            <p:cNvSpPr/>
            <p:nvPr/>
          </p:nvSpPr>
          <p:spPr>
            <a:xfrm>
              <a:off x="10903350" y="2088984"/>
              <a:ext cx="386444" cy="382890"/>
            </a:xfrm>
            <a:prstGeom prst="ellipse">
              <a:avLst/>
            </a:prstGeom>
            <a:solidFill>
              <a:srgbClr val="DD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Calibri" panose="020F0502020204030204" pitchFamily="34" charset="0"/>
                <a:cs typeface="Calibri" panose="020F0502020204030204" pitchFamily="34" charset="0"/>
              </a:endParaRPr>
            </a:p>
          </p:txBody>
        </p:sp>
        <p:grpSp>
          <p:nvGrpSpPr>
            <p:cNvPr id="2" name="קבוצה 1"/>
            <p:cNvGrpSpPr/>
            <p:nvPr/>
          </p:nvGrpSpPr>
          <p:grpSpPr>
            <a:xfrm>
              <a:off x="10394102" y="1595855"/>
              <a:ext cx="1291509" cy="1291509"/>
              <a:chOff x="10369149" y="2384478"/>
              <a:chExt cx="1291509" cy="1291509"/>
            </a:xfrm>
          </p:grpSpPr>
          <p:pic>
            <p:nvPicPr>
              <p:cNvPr id="32" name="גרפיקה 31" descr="פרח ללא גבעול עם מילוי מלא">
                <a:extLst>
                  <a:ext uri="{FF2B5EF4-FFF2-40B4-BE49-F238E27FC236}">
                    <a16:creationId xmlns:a16="http://schemas.microsoft.com/office/drawing/2014/main" id="{65A2ED99-D4F4-4362-BC92-6F00A5F5423A}"/>
                  </a:ext>
                </a:extLst>
              </p:cNvPr>
              <p:cNvPicPr>
                <a:picLocks noChangeAspect="1"/>
              </p:cNvPicPr>
              <p:nvPr/>
            </p:nvPicPr>
            <p:blipFill>
              <a:blip r:embed="rId7" cstate="hq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369149" y="2384478"/>
                <a:ext cx="1291509" cy="1291509"/>
              </a:xfrm>
              <a:prstGeom prst="rect">
                <a:avLst/>
              </a:prstGeom>
            </p:spPr>
          </p:pic>
          <p:sp>
            <p:nvSpPr>
              <p:cNvPr id="41" name="מלבן 40">
                <a:extLst>
                  <a:ext uri="{FF2B5EF4-FFF2-40B4-BE49-F238E27FC236}">
                    <a16:creationId xmlns:a16="http://schemas.microsoft.com/office/drawing/2014/main" id="{7CE9EE8E-3B12-4ADA-853C-E4C57339CA17}"/>
                  </a:ext>
                </a:extLst>
              </p:cNvPr>
              <p:cNvSpPr/>
              <p:nvPr/>
            </p:nvSpPr>
            <p:spPr>
              <a:xfrm>
                <a:off x="10932188" y="2878740"/>
                <a:ext cx="234456" cy="291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Calibri" panose="020F0502020204030204" pitchFamily="34" charset="0"/>
                    <a:cs typeface="Calibri" panose="020F0502020204030204" pitchFamily="34" charset="0"/>
                  </a:rPr>
                  <a:t>1</a:t>
                </a:r>
              </a:p>
            </p:txBody>
          </p:sp>
        </p:grpSp>
      </p:grpSp>
    </p:spTree>
    <p:extLst>
      <p:ext uri="{BB962C8B-B14F-4D97-AF65-F5344CB8AC3E}">
        <p14:creationId xmlns:p14="http://schemas.microsoft.com/office/powerpoint/2010/main" val="2210165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 name="גרפיקה 29">
            <a:extLst>
              <a:ext uri="{FF2B5EF4-FFF2-40B4-BE49-F238E27FC236}">
                <a16:creationId xmlns:a16="http://schemas.microsoft.com/office/drawing/2014/main" id="{710C5808-61E7-4878-A455-D0C380AEF0B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872000" y="469025"/>
            <a:ext cx="4320000" cy="1116898"/>
          </a:xfrm>
          <a:prstGeom prst="rect">
            <a:avLst/>
          </a:prstGeom>
        </p:spPr>
      </p:pic>
      <p:cxnSp>
        <p:nvCxnSpPr>
          <p:cNvPr id="3" name="מחבר ישר 2">
            <a:extLst>
              <a:ext uri="{FF2B5EF4-FFF2-40B4-BE49-F238E27FC236}">
                <a16:creationId xmlns:a16="http://schemas.microsoft.com/office/drawing/2014/main" id="{77121C65-BDC2-4ACE-8C22-EA77F7BE50D9}"/>
              </a:ext>
            </a:extLst>
          </p:cNvPr>
          <p:cNvCxnSpPr>
            <a:cxnSpLocks/>
          </p:cNvCxnSpPr>
          <p:nvPr/>
        </p:nvCxnSpPr>
        <p:spPr>
          <a:xfrm>
            <a:off x="8682163" y="2716232"/>
            <a:ext cx="0" cy="2065840"/>
          </a:xfrm>
          <a:prstGeom prst="line">
            <a:avLst/>
          </a:prstGeom>
          <a:ln>
            <a:solidFill>
              <a:srgbClr val="005485"/>
            </a:solidFill>
          </a:ln>
        </p:spPr>
        <p:style>
          <a:lnRef idx="1">
            <a:schemeClr val="accent1"/>
          </a:lnRef>
          <a:fillRef idx="0">
            <a:schemeClr val="accent1"/>
          </a:fillRef>
          <a:effectRef idx="0">
            <a:schemeClr val="accent1"/>
          </a:effectRef>
          <a:fontRef idx="minor">
            <a:schemeClr val="tx1"/>
          </a:fontRef>
        </p:style>
      </p:cxnSp>
      <p:sp>
        <p:nvSpPr>
          <p:cNvPr id="17" name="תיבת טקסט 16">
            <a:extLst>
              <a:ext uri="{FF2B5EF4-FFF2-40B4-BE49-F238E27FC236}">
                <a16:creationId xmlns:a16="http://schemas.microsoft.com/office/drawing/2014/main" id="{20ED0ACB-4AD1-4081-BB96-DBA33CC92C5A}"/>
              </a:ext>
            </a:extLst>
          </p:cNvPr>
          <p:cNvSpPr txBox="1"/>
          <p:nvPr/>
        </p:nvSpPr>
        <p:spPr>
          <a:xfrm>
            <a:off x="8829713" y="2716232"/>
            <a:ext cx="3265714" cy="830997"/>
          </a:xfrm>
          <a:prstGeom prst="rect">
            <a:avLst/>
          </a:prstGeom>
          <a:noFill/>
        </p:spPr>
        <p:txBody>
          <a:bodyPr wrap="square">
            <a:spAutoFit/>
          </a:bodyPr>
          <a:lstStyle/>
          <a:p>
            <a:pPr marL="174625" marR="0" lvl="1" indent="-61913" defTabSz="914400" rtl="1" eaLnBrk="1" fontAlgn="auto" latinLnBrk="0" hangingPunct="1">
              <a:lnSpc>
                <a:spcPct val="100000"/>
              </a:lnSpc>
              <a:spcBef>
                <a:spcPts val="0"/>
              </a:spcBef>
              <a:spcAft>
                <a:spcPts val="0"/>
              </a:spcAft>
              <a:buClr>
                <a:srgbClr val="000000"/>
              </a:buClr>
              <a:buSzTx/>
              <a:tabLst/>
              <a:defRPr/>
            </a:pP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מתן מידע על אודות </a:t>
            </a:r>
          </a:p>
          <a:p>
            <a:pPr marL="174625" marR="0" lvl="1" indent="-61913" defTabSz="914400" rtl="1" eaLnBrk="1" fontAlgn="auto" latinLnBrk="0" hangingPunct="1">
              <a:lnSpc>
                <a:spcPct val="100000"/>
              </a:lnSpc>
              <a:spcBef>
                <a:spcPts val="0"/>
              </a:spcBef>
              <a:spcAft>
                <a:spcPts val="0"/>
              </a:spcAft>
              <a:buClr>
                <a:srgbClr val="000000"/>
              </a:buClr>
              <a:buSzTx/>
              <a:tabLst/>
              <a:defRPr/>
            </a:pP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הסכנות הטמונות בצריכת תרופות ללא אישור</a:t>
            </a:r>
            <a:r>
              <a:rPr kumimoji="0" lang="he-IL" sz="1600" b="0" i="0" u="none" strike="noStrike" kern="0" cap="none" spc="0" normalizeH="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 רופא וללא </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מעקב רופא.</a:t>
            </a:r>
          </a:p>
        </p:txBody>
      </p:sp>
      <p:sp>
        <p:nvSpPr>
          <p:cNvPr id="18" name="תיבת טקסט 17">
            <a:extLst>
              <a:ext uri="{FF2B5EF4-FFF2-40B4-BE49-F238E27FC236}">
                <a16:creationId xmlns:a16="http://schemas.microsoft.com/office/drawing/2014/main" id="{9C994AA0-2DDE-4B87-A406-D8A7C380AE05}"/>
              </a:ext>
            </a:extLst>
          </p:cNvPr>
          <p:cNvSpPr txBox="1"/>
          <p:nvPr/>
        </p:nvSpPr>
        <p:spPr>
          <a:xfrm>
            <a:off x="3016976" y="2634952"/>
            <a:ext cx="5521710" cy="3293209"/>
          </a:xfrm>
          <a:prstGeom prst="rect">
            <a:avLst/>
          </a:prstGeom>
          <a:noFill/>
        </p:spPr>
        <p:txBody>
          <a:bodyPr wrap="square">
            <a:spAutoFit/>
          </a:bodyPr>
          <a:lstStyle/>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panose="020F0502020204030204" pitchFamily="34" charset="0"/>
                <a:ea typeface="David"/>
                <a:cs typeface="Calibri" panose="020F0502020204030204" pitchFamily="34" charset="0"/>
                <a:sym typeface="David"/>
              </a:rPr>
              <a:t>מיומנויות קוגניטיביות </a:t>
            </a:r>
            <a:endParaRPr lang="he-IL" sz="1600" b="1" kern="0" dirty="0">
              <a:solidFill>
                <a:srgbClr val="EF364C"/>
              </a:solidFill>
              <a:latin typeface="Calibri" panose="020F0502020204030204" pitchFamily="34" charset="0"/>
              <a:ea typeface="David"/>
              <a:cs typeface="Calibri" panose="020F0502020204030204" pitchFamily="34" charset="0"/>
              <a:sym typeface="David"/>
            </a:endParaRPr>
          </a:p>
          <a:p>
            <a:pPr>
              <a:buClr>
                <a:srgbClr val="000000"/>
              </a:buClr>
              <a:buSzPts val="1800"/>
              <a:defRPr/>
            </a:pPr>
            <a:r>
              <a:rPr lang="he-IL" sz="1600" kern="0" dirty="0">
                <a:solidFill>
                  <a:srgbClr val="000000"/>
                </a:solidFill>
                <a:latin typeface="Calibri" panose="020F0502020204030204" pitchFamily="34" charset="0"/>
                <a:ea typeface="David"/>
                <a:cs typeface="Calibri" panose="020F0502020204030204" pitchFamily="34" charset="0"/>
                <a:sym typeface="David"/>
              </a:rPr>
              <a:t>      אוריינות מידע, חשיבה ביקורתית, </a:t>
            </a:r>
            <a:r>
              <a:rPr lang="he-IL" sz="1600" kern="0" dirty="0">
                <a:solidFill>
                  <a:srgbClr val="000000"/>
                </a:solidFill>
                <a:latin typeface="Calibri" panose="020F0502020204030204" pitchFamily="34" charset="0"/>
                <a:ea typeface="David"/>
                <a:cs typeface="Calibri" panose="020F0502020204030204" pitchFamily="34" charset="0"/>
              </a:rPr>
              <a:t>חיזוק מסוגלות לקבלת החלטות המקדמות אורח חיים בריא</a:t>
            </a:r>
          </a:p>
          <a:p>
            <a:pPr marR="0" lvl="0" algn="r" defTabSz="914400" rtl="1" eaLnBrk="1" fontAlgn="auto" latinLnBrk="0" hangingPunct="1">
              <a:lnSpc>
                <a:spcPct val="100000"/>
              </a:lnSpc>
              <a:spcBef>
                <a:spcPts val="0"/>
              </a:spcBef>
              <a:spcAft>
                <a:spcPts val="0"/>
              </a:spcAft>
              <a:buClr>
                <a:srgbClr val="000000"/>
              </a:buClr>
              <a:buSzPts val="1800"/>
              <a:tabLst/>
              <a:defRPr/>
            </a:pP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endParaRPr>
          </a:p>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endParaRPr kumimoji="0" lang="he-IL" sz="1600" b="0" i="0" u="none" strike="noStrike" kern="0" cap="none" spc="0" normalizeH="0" baseline="0" noProof="0" dirty="0">
              <a:ln>
                <a:noFill/>
              </a:ln>
              <a:solidFill>
                <a:srgbClr val="000000"/>
              </a:solidFill>
              <a:effectLst/>
              <a:highlight>
                <a:srgbClr val="FFFF00"/>
              </a:highlight>
              <a:uLnTx/>
              <a:uFillTx/>
              <a:latin typeface="Calibri" panose="020F0502020204030204" pitchFamily="34" charset="0"/>
              <a:ea typeface="David"/>
              <a:cs typeface="Calibri" panose="020F0502020204030204" pitchFamily="34" charset="0"/>
              <a:sym typeface="David"/>
            </a:endParaRPr>
          </a:p>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panose="020F0502020204030204" pitchFamily="34" charset="0"/>
                <a:ea typeface="David"/>
                <a:cs typeface="Calibri" panose="020F0502020204030204" pitchFamily="34" charset="0"/>
                <a:sym typeface="David"/>
              </a:rPr>
              <a:t>מיומנויות רגשיות (תוך-אישי)</a:t>
            </a:r>
            <a:endParaRPr lang="en-US" sz="1600" kern="0" dirty="0">
              <a:solidFill>
                <a:srgbClr val="EF364C"/>
              </a:solidFill>
              <a:latin typeface="Calibri" panose="020F0502020204030204" pitchFamily="34" charset="0"/>
              <a:ea typeface="David"/>
              <a:cs typeface="Calibri" panose="020F0502020204030204" pitchFamily="34" charset="0"/>
              <a:sym typeface="David"/>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מודעות עצמית </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 הכרת העצמי</a:t>
            </a:r>
            <a:endParaRPr lang="he-IL" sz="1600" kern="0" dirty="0">
              <a:solidFill>
                <a:srgbClr val="000000"/>
              </a:solidFill>
              <a:latin typeface="Calibri" panose="020F0502020204030204" pitchFamily="34" charset="0"/>
              <a:cs typeface="Calibri" panose="020F0502020204030204" pitchFamily="34" charset="0"/>
              <a:sym typeface="Arial"/>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ה</a:t>
            </a:r>
            <a:r>
              <a:rPr kumimoji="0" lang="he-IL" sz="1600" b="1"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כוונה עצמית </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David"/>
              </a:rPr>
              <a:t>– ויסות עצמי</a:t>
            </a: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David"/>
              <a:cs typeface="Calibri" panose="020F0502020204030204" pitchFamily="34" charset="0"/>
              <a:sym typeface="Arial"/>
            </a:endParaRPr>
          </a:p>
          <a:p>
            <a:pPr marR="0" lvl="0" indent="-28440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panose="020F0502020204030204" pitchFamily="34" charset="0"/>
                <a:ea typeface="David"/>
                <a:cs typeface="Calibri" panose="020F0502020204030204" pitchFamily="34" charset="0"/>
                <a:sym typeface="David"/>
              </a:rPr>
              <a:t>מיומנויות </a:t>
            </a:r>
            <a:r>
              <a:rPr lang="he-IL" sz="1600" b="1" kern="0" dirty="0">
                <a:solidFill>
                  <a:srgbClr val="EF364C"/>
                </a:solidFill>
                <a:latin typeface="Calibri" panose="020F0502020204030204" pitchFamily="34" charset="0"/>
                <a:cs typeface="Calibri" panose="020F0502020204030204" pitchFamily="34" charset="0"/>
                <a:sym typeface="David"/>
              </a:rPr>
              <a:t>חברתיות (בין-אישי)</a:t>
            </a:r>
            <a:endParaRPr lang="en-US" sz="1600" b="1" kern="0" dirty="0">
              <a:solidFill>
                <a:srgbClr val="EF364C"/>
              </a:solidFill>
              <a:latin typeface="Calibri" panose="020F0502020204030204" pitchFamily="34" charset="0"/>
              <a:cs typeface="Calibri" panose="020F0502020204030204" pitchFamily="34" charset="0"/>
              <a:sym typeface="David"/>
            </a:endParaRPr>
          </a:p>
          <a:p>
            <a:pPr marL="576000" lvl="0" indent="-285750">
              <a:buClr>
                <a:srgbClr val="000000"/>
              </a:buClr>
              <a:buSzPts val="1800"/>
              <a:buFontTx/>
              <a:buChar char="-"/>
              <a:defRPr/>
            </a:pPr>
            <a:r>
              <a:rPr lang="he-IL" sz="1600" b="1" kern="0" dirty="0" smtClean="0">
                <a:solidFill>
                  <a:srgbClr val="000000"/>
                </a:solidFill>
                <a:latin typeface="Calibri" panose="020F0502020204030204" pitchFamily="34" charset="0"/>
                <a:cs typeface="Calibri" panose="020F0502020204030204" pitchFamily="34" charset="0"/>
                <a:sym typeface="David"/>
              </a:rPr>
              <a:t>מודעות </a:t>
            </a:r>
            <a:r>
              <a:rPr lang="he-IL" sz="1600" b="1" kern="0" dirty="0">
                <a:solidFill>
                  <a:srgbClr val="000000"/>
                </a:solidFill>
                <a:latin typeface="Calibri" panose="020F0502020204030204" pitchFamily="34" charset="0"/>
                <a:cs typeface="Calibri" panose="020F0502020204030204" pitchFamily="34" charset="0"/>
                <a:sym typeface="David"/>
              </a:rPr>
              <a:t>חברתית </a:t>
            </a:r>
            <a:r>
              <a:rPr lang="he-IL" sz="1600" kern="0" dirty="0">
                <a:solidFill>
                  <a:srgbClr val="000000"/>
                </a:solidFill>
                <a:latin typeface="Calibri" panose="020F0502020204030204" pitchFamily="34" charset="0"/>
                <a:cs typeface="Calibri" panose="020F0502020204030204" pitchFamily="34" charset="0"/>
                <a:sym typeface="David"/>
              </a:rPr>
              <a:t>– דאגה ו</a:t>
            </a:r>
            <a:r>
              <a:rPr lang="he-IL" sz="1600" kern="0" dirty="0">
                <a:solidFill>
                  <a:srgbClr val="000000"/>
                </a:solidFill>
                <a:latin typeface="Calibri" panose="020F0502020204030204" pitchFamily="34" charset="0"/>
                <a:ea typeface="David"/>
                <a:cs typeface="Calibri" panose="020F0502020204030204" pitchFamily="34" charset="0"/>
                <a:sym typeface="David"/>
              </a:rPr>
              <a:t>שמירה על החבר,</a:t>
            </a:r>
            <a:endParaRPr lang="he-IL" sz="1600" kern="0" dirty="0">
              <a:solidFill>
                <a:srgbClr val="000000"/>
              </a:solidFill>
              <a:latin typeface="Calibri" panose="020F0502020204030204" pitchFamily="34" charset="0"/>
              <a:cs typeface="Calibri" panose="020F0502020204030204" pitchFamily="34" charset="0"/>
              <a:sym typeface="Arial"/>
            </a:endParaRPr>
          </a:p>
          <a:p>
            <a:pPr marL="576000" lvl="0" indent="-285750">
              <a:buClr>
                <a:srgbClr val="000000"/>
              </a:buClr>
              <a:buSzPts val="1800"/>
              <a:buFontTx/>
              <a:buChar char="-"/>
              <a:defRPr/>
            </a:pPr>
            <a:r>
              <a:rPr lang="he-IL" sz="1600" b="1" kern="0" dirty="0">
                <a:solidFill>
                  <a:srgbClr val="000000"/>
                </a:solidFill>
                <a:latin typeface="Calibri" panose="020F0502020204030204" pitchFamily="34" charset="0"/>
                <a:cs typeface="Calibri" panose="020F0502020204030204" pitchFamily="34" charset="0"/>
                <a:sym typeface="David"/>
              </a:rPr>
              <a:t>התנהלות חברתית </a:t>
            </a:r>
            <a:r>
              <a:rPr lang="he-IL" sz="1600" kern="0" dirty="0">
                <a:solidFill>
                  <a:srgbClr val="000000"/>
                </a:solidFill>
                <a:latin typeface="Calibri" panose="020F0502020204030204" pitchFamily="34" charset="0"/>
                <a:cs typeface="Calibri" panose="020F0502020204030204" pitchFamily="34" charset="0"/>
                <a:sym typeface="David"/>
              </a:rPr>
              <a:t>–  שיתוף במחשבות, רגשות ודעות</a:t>
            </a:r>
          </a:p>
          <a:p>
            <a:pPr marL="576000" lvl="0" indent="-285750">
              <a:buClr>
                <a:srgbClr val="000000"/>
              </a:buClr>
              <a:buSzPts val="1800"/>
              <a:buFontTx/>
              <a:buChar char="-"/>
              <a:defRPr/>
            </a:pPr>
            <a:endParaRPr lang="he-IL" sz="1600" kern="0" dirty="0">
              <a:solidFill>
                <a:srgbClr val="000000"/>
              </a:solidFill>
              <a:latin typeface="Calibri" panose="020F0502020204030204" pitchFamily="34" charset="0"/>
              <a:cs typeface="Calibri" panose="020F0502020204030204" pitchFamily="34" charset="0"/>
              <a:sym typeface="Arial"/>
            </a:endParaRPr>
          </a:p>
        </p:txBody>
      </p:sp>
      <p:sp>
        <p:nvSpPr>
          <p:cNvPr id="20" name="תיבת טקסט 19">
            <a:extLst>
              <a:ext uri="{FF2B5EF4-FFF2-40B4-BE49-F238E27FC236}">
                <a16:creationId xmlns:a16="http://schemas.microsoft.com/office/drawing/2014/main" id="{BE4D9B0F-052E-47B7-A47D-7197CB8AC5DE}"/>
              </a:ext>
            </a:extLst>
          </p:cNvPr>
          <p:cNvSpPr txBox="1"/>
          <p:nvPr/>
        </p:nvSpPr>
        <p:spPr>
          <a:xfrm>
            <a:off x="793737" y="2716232"/>
            <a:ext cx="2454087" cy="830997"/>
          </a:xfrm>
          <a:prstGeom prst="rect">
            <a:avLst/>
          </a:prstGeom>
          <a:noFill/>
        </p:spPr>
        <p:txBody>
          <a:bodyPr wrap="square">
            <a:spAutoFit/>
          </a:bodyPr>
          <a:lstStyle/>
          <a:p>
            <a:pPr marL="742950" marR="0" lvl="1" indent="-285750" algn="r" defTabSz="914400" rtl="1" eaLnBrk="1" fontAlgn="auto" latinLnBrk="0" hangingPunct="1">
              <a:lnSpc>
                <a:spcPct val="100000"/>
              </a:lnSpc>
              <a:spcBef>
                <a:spcPts val="0"/>
              </a:spcBef>
              <a:spcAft>
                <a:spcPts val="0"/>
              </a:spcAft>
              <a:buClr>
                <a:srgbClr val="000000"/>
              </a:buClr>
              <a:buSzTx/>
              <a:buFont typeface="Calibri Light" panose="020F0302020204030204" pitchFamily="34" charset="0"/>
              <a:buChar char="»"/>
              <a:tabLst/>
              <a:defRPr/>
            </a:pPr>
            <a:r>
              <a:rPr lang="he-IL" sz="1600" kern="0" dirty="0" smtClean="0">
                <a:solidFill>
                  <a:srgbClr val="000000"/>
                </a:solidFill>
                <a:latin typeface="Calibri" panose="020F0502020204030204" pitchFamily="34" charset="0"/>
                <a:ea typeface="David"/>
                <a:cs typeface="Calibri" panose="020F0502020204030204" pitchFamily="34" charset="0"/>
                <a:sym typeface="David"/>
              </a:rPr>
              <a:t>אחריות </a:t>
            </a:r>
            <a:r>
              <a:rPr lang="he-IL" sz="1600" kern="0" dirty="0">
                <a:solidFill>
                  <a:srgbClr val="000000"/>
                </a:solidFill>
                <a:latin typeface="Calibri" panose="020F0502020204030204" pitchFamily="34" charset="0"/>
                <a:ea typeface="David"/>
                <a:cs typeface="Calibri" panose="020F0502020204030204" pitchFamily="34" charset="0"/>
                <a:sym typeface="David"/>
              </a:rPr>
              <a:t>עצמית וחופש </a:t>
            </a:r>
            <a:r>
              <a:rPr lang="he-IL" sz="1600" kern="0" dirty="0" smtClean="0">
                <a:solidFill>
                  <a:srgbClr val="000000"/>
                </a:solidFill>
                <a:latin typeface="Calibri" panose="020F0502020204030204" pitchFamily="34" charset="0"/>
                <a:ea typeface="David"/>
                <a:cs typeface="Calibri" panose="020F0502020204030204" pitchFamily="34" charset="0"/>
                <a:sym typeface="David"/>
              </a:rPr>
              <a:t>הבחירה</a:t>
            </a:r>
          </a:p>
          <a:p>
            <a:pPr marL="742950" marR="0" lvl="1" indent="-285750" algn="r" defTabSz="914400" rtl="1" eaLnBrk="1" fontAlgn="auto" latinLnBrk="0" hangingPunct="1">
              <a:lnSpc>
                <a:spcPct val="100000"/>
              </a:lnSpc>
              <a:spcBef>
                <a:spcPts val="0"/>
              </a:spcBef>
              <a:spcAft>
                <a:spcPts val="0"/>
              </a:spcAft>
              <a:buClr>
                <a:srgbClr val="000000"/>
              </a:buClr>
              <a:buSzTx/>
              <a:buFont typeface="Calibri Light" panose="020F0302020204030204" pitchFamily="34" charset="0"/>
              <a:buChar char="»"/>
              <a:tabLst/>
              <a:defRPr/>
            </a:pPr>
            <a:r>
              <a:rPr lang="he-IL" sz="1600" kern="0" dirty="0" smtClean="0">
                <a:solidFill>
                  <a:srgbClr val="000000"/>
                </a:solidFill>
                <a:latin typeface="Calibri" panose="020F0502020204030204" pitchFamily="34" charset="0"/>
                <a:ea typeface="David"/>
                <a:cs typeface="Calibri" panose="020F0502020204030204" pitchFamily="34" charset="0"/>
                <a:sym typeface="David"/>
              </a:rPr>
              <a:t>בחירה בחיים בריאים</a:t>
            </a:r>
            <a:endParaRPr lang="he-IL" sz="1600" kern="0" dirty="0">
              <a:solidFill>
                <a:srgbClr val="000000"/>
              </a:solidFill>
              <a:latin typeface="Calibri" panose="020F0502020204030204" pitchFamily="34" charset="0"/>
              <a:ea typeface="David"/>
              <a:cs typeface="Calibri" panose="020F0502020204030204" pitchFamily="34" charset="0"/>
              <a:sym typeface="David"/>
            </a:endParaRPr>
          </a:p>
        </p:txBody>
      </p:sp>
      <p:cxnSp>
        <p:nvCxnSpPr>
          <p:cNvPr id="22" name="מחבר ישר 21">
            <a:extLst>
              <a:ext uri="{FF2B5EF4-FFF2-40B4-BE49-F238E27FC236}">
                <a16:creationId xmlns:a16="http://schemas.microsoft.com/office/drawing/2014/main" id="{6E71C2E9-584E-4A89-837C-4117FFB88511}"/>
              </a:ext>
            </a:extLst>
          </p:cNvPr>
          <p:cNvCxnSpPr>
            <a:cxnSpLocks/>
          </p:cNvCxnSpPr>
          <p:nvPr/>
        </p:nvCxnSpPr>
        <p:spPr>
          <a:xfrm>
            <a:off x="2977891" y="2716232"/>
            <a:ext cx="0" cy="2065840"/>
          </a:xfrm>
          <a:prstGeom prst="line">
            <a:avLst/>
          </a:prstGeom>
          <a:ln>
            <a:solidFill>
              <a:srgbClr val="005485"/>
            </a:solidFill>
          </a:ln>
        </p:spPr>
        <p:style>
          <a:lnRef idx="1">
            <a:schemeClr val="accent1"/>
          </a:lnRef>
          <a:fillRef idx="0">
            <a:schemeClr val="accent1"/>
          </a:fillRef>
          <a:effectRef idx="0">
            <a:schemeClr val="accent1"/>
          </a:effectRef>
          <a:fontRef idx="minor">
            <a:schemeClr val="tx1"/>
          </a:fontRef>
        </p:style>
      </p:cxnSp>
      <p:sp>
        <p:nvSpPr>
          <p:cNvPr id="24" name="תיבת טקסט 23">
            <a:extLst>
              <a:ext uri="{FF2B5EF4-FFF2-40B4-BE49-F238E27FC236}">
                <a16:creationId xmlns:a16="http://schemas.microsoft.com/office/drawing/2014/main" id="{70FECB52-6777-4C6C-BF10-FB437AF5F761}"/>
              </a:ext>
            </a:extLst>
          </p:cNvPr>
          <p:cNvSpPr txBox="1"/>
          <p:nvPr/>
        </p:nvSpPr>
        <p:spPr>
          <a:xfrm>
            <a:off x="10206784" y="2008346"/>
            <a:ext cx="931761" cy="707886"/>
          </a:xfrm>
          <a:prstGeom prst="rect">
            <a:avLst/>
          </a:prstGeom>
          <a:noFill/>
        </p:spPr>
        <p:txBody>
          <a:bodyPr wrap="square">
            <a:spAutoFit/>
          </a:bodyPr>
          <a:lstStyle/>
          <a:p>
            <a:r>
              <a:rPr lang="he-IL" sz="4000" b="1" dirty="0">
                <a:solidFill>
                  <a:srgbClr val="EF364C"/>
                </a:solidFill>
                <a:latin typeface="Calibri" panose="020F0502020204030204" pitchFamily="34" charset="0"/>
                <a:ea typeface="Varela Round"/>
                <a:cs typeface="Calibri" panose="020F0502020204030204" pitchFamily="34" charset="0"/>
                <a:sym typeface="Varela Round"/>
              </a:rPr>
              <a:t>ידע</a:t>
            </a:r>
            <a:endParaRPr lang="he-IL" sz="4000" dirty="0">
              <a:solidFill>
                <a:srgbClr val="EF364C"/>
              </a:solidFill>
              <a:latin typeface="Calibri" panose="020F0502020204030204" pitchFamily="34" charset="0"/>
              <a:cs typeface="Calibri" panose="020F0502020204030204" pitchFamily="34" charset="0"/>
            </a:endParaRPr>
          </a:p>
        </p:txBody>
      </p:sp>
      <p:sp>
        <p:nvSpPr>
          <p:cNvPr id="25" name="תיבת טקסט 24">
            <a:extLst>
              <a:ext uri="{FF2B5EF4-FFF2-40B4-BE49-F238E27FC236}">
                <a16:creationId xmlns:a16="http://schemas.microsoft.com/office/drawing/2014/main" id="{5C7A477A-7585-4822-BD86-117798D5F94A}"/>
              </a:ext>
            </a:extLst>
          </p:cNvPr>
          <p:cNvSpPr txBox="1"/>
          <p:nvPr/>
        </p:nvSpPr>
        <p:spPr>
          <a:xfrm>
            <a:off x="4703318" y="2008346"/>
            <a:ext cx="2271425" cy="707886"/>
          </a:xfrm>
          <a:prstGeom prst="rect">
            <a:avLst/>
          </a:prstGeom>
          <a:noFill/>
        </p:spPr>
        <p:txBody>
          <a:bodyPr wrap="square">
            <a:spAutoFit/>
          </a:bodyPr>
          <a:lstStyle/>
          <a:p>
            <a:r>
              <a:rPr lang="he-IL" sz="4000" b="1" dirty="0">
                <a:solidFill>
                  <a:srgbClr val="EF364C"/>
                </a:solidFill>
                <a:latin typeface="Calibri" panose="020F0502020204030204" pitchFamily="34" charset="0"/>
                <a:ea typeface="Varela Round"/>
                <a:cs typeface="Calibri" panose="020F0502020204030204" pitchFamily="34" charset="0"/>
                <a:sym typeface="Varela Round"/>
              </a:rPr>
              <a:t>מיומנויות</a:t>
            </a:r>
            <a:endParaRPr lang="he-IL" sz="4000" dirty="0">
              <a:solidFill>
                <a:srgbClr val="EF364C"/>
              </a:solidFill>
              <a:latin typeface="Calibri" panose="020F0502020204030204" pitchFamily="34" charset="0"/>
              <a:cs typeface="Calibri" panose="020F0502020204030204" pitchFamily="34" charset="0"/>
            </a:endParaRPr>
          </a:p>
        </p:txBody>
      </p:sp>
      <p:sp>
        <p:nvSpPr>
          <p:cNvPr id="28" name="תיבת טקסט 27">
            <a:extLst>
              <a:ext uri="{FF2B5EF4-FFF2-40B4-BE49-F238E27FC236}">
                <a16:creationId xmlns:a16="http://schemas.microsoft.com/office/drawing/2014/main" id="{F3F8D958-2218-4AFF-AA8B-6D7BF4EEA079}"/>
              </a:ext>
            </a:extLst>
          </p:cNvPr>
          <p:cNvSpPr txBox="1"/>
          <p:nvPr/>
        </p:nvSpPr>
        <p:spPr>
          <a:xfrm>
            <a:off x="411469" y="2008346"/>
            <a:ext cx="1745925" cy="707886"/>
          </a:xfrm>
          <a:prstGeom prst="rect">
            <a:avLst/>
          </a:prstGeom>
          <a:noFill/>
        </p:spPr>
        <p:txBody>
          <a:bodyPr wrap="square">
            <a:spAutoFit/>
          </a:bodyPr>
          <a:lstStyle/>
          <a:p>
            <a:r>
              <a:rPr lang="he-IL" sz="4000" b="1" dirty="0">
                <a:solidFill>
                  <a:srgbClr val="EF364C"/>
                </a:solidFill>
                <a:latin typeface="Calibri" panose="020F0502020204030204" pitchFamily="34" charset="0"/>
                <a:ea typeface="Varela Round"/>
                <a:cs typeface="Calibri" panose="020F0502020204030204" pitchFamily="34" charset="0"/>
                <a:sym typeface="Varela Round"/>
              </a:rPr>
              <a:t>ערכים</a:t>
            </a:r>
            <a:endParaRPr lang="he-IL" sz="4000" dirty="0">
              <a:solidFill>
                <a:srgbClr val="EF364C"/>
              </a:solidFill>
              <a:latin typeface="Calibri" panose="020F0502020204030204" pitchFamily="34" charset="0"/>
              <a:cs typeface="Calibri" panose="020F0502020204030204" pitchFamily="34" charset="0"/>
            </a:endParaRPr>
          </a:p>
        </p:txBody>
      </p:sp>
      <p:sp>
        <p:nvSpPr>
          <p:cNvPr id="26" name="Google Shape;128;p5">
            <a:extLst>
              <a:ext uri="{FF2B5EF4-FFF2-40B4-BE49-F238E27FC236}">
                <a16:creationId xmlns:a16="http://schemas.microsoft.com/office/drawing/2014/main" id="{F4AFAF14-98BF-4822-BE76-EB23BF0EAD00}"/>
              </a:ext>
            </a:extLst>
          </p:cNvPr>
          <p:cNvSpPr txBox="1">
            <a:spLocks noGrp="1"/>
          </p:cNvSpPr>
          <p:nvPr>
            <p:ph type="title"/>
          </p:nvPr>
        </p:nvSpPr>
        <p:spPr>
          <a:xfrm>
            <a:off x="9002229" y="469026"/>
            <a:ext cx="3038669" cy="1054394"/>
          </a:xfrm>
          <a:prstGeom prst="rect">
            <a:avLst/>
          </a:prstGeom>
          <a:noFill/>
          <a:ln>
            <a:noFill/>
          </a:ln>
        </p:spPr>
        <p:txBody>
          <a:bodyPr spcFirstLastPara="1" wrap="square" lIns="91425" tIns="45700" rIns="91425" bIns="45700" anchor="ctr" anchorCtr="0">
            <a:noAutofit/>
          </a:bodyPr>
          <a:lstStyle/>
          <a:p>
            <a:pPr lvl="0" algn="ctr">
              <a:lnSpc>
                <a:spcPct val="110000"/>
              </a:lnSpc>
              <a:buClr>
                <a:srgbClr val="000000"/>
              </a:buClr>
              <a:buSzTx/>
              <a:defRPr/>
            </a:pPr>
            <a:r>
              <a:rPr lang="he-IL" sz="2800" b="1" dirty="0">
                <a:solidFill>
                  <a:srgbClr val="002060"/>
                </a:solidFill>
                <a:latin typeface="Calibri" panose="020F0502020204030204" pitchFamily="34" charset="0"/>
                <a:ea typeface="Varela Round"/>
                <a:cs typeface="Calibri" panose="020F0502020204030204" pitchFamily="34" charset="0"/>
                <a:sym typeface="Varela Round"/>
              </a:rPr>
              <a:t>ידע, מיומנויות וערכים</a:t>
            </a:r>
            <a:endParaRPr sz="2800" b="1" dirty="0">
              <a:solidFill>
                <a:srgbClr val="002060"/>
              </a:solidFill>
              <a:latin typeface="Calibri" panose="020F0502020204030204" pitchFamily="34" charset="0"/>
              <a:ea typeface="Varela Round"/>
              <a:cs typeface="Calibri" panose="020F0502020204030204" pitchFamily="34" charset="0"/>
              <a:sym typeface="Varela Round"/>
            </a:endParaRPr>
          </a:p>
        </p:txBody>
      </p:sp>
      <p:pic>
        <p:nvPicPr>
          <p:cNvPr id="4" name="גרפיקה 3">
            <a:extLst>
              <a:ext uri="{FF2B5EF4-FFF2-40B4-BE49-F238E27FC236}">
                <a16:creationId xmlns:a16="http://schemas.microsoft.com/office/drawing/2014/main" id="{0E46E9A4-E02A-4D92-8191-B452CBF6891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110883" y="681040"/>
            <a:ext cx="614363" cy="673817"/>
          </a:xfrm>
          <a:prstGeom prst="rect">
            <a:avLst/>
          </a:prstGeom>
        </p:spPr>
      </p:pic>
      <p:sp>
        <p:nvSpPr>
          <p:cNvPr id="5" name="מלבן 4">
            <a:extLst>
              <a:ext uri="{FF2B5EF4-FFF2-40B4-BE49-F238E27FC236}">
                <a16:creationId xmlns:a16="http://schemas.microsoft.com/office/drawing/2014/main" id="{16163BA4-85A1-4DB5-B1E9-4EED8E3C02E0}"/>
              </a:ext>
            </a:extLst>
          </p:cNvPr>
          <p:cNvSpPr/>
          <p:nvPr/>
        </p:nvSpPr>
        <p:spPr>
          <a:xfrm>
            <a:off x="315481" y="5681940"/>
            <a:ext cx="2066793" cy="960944"/>
          </a:xfrm>
          <a:prstGeom prst="rect">
            <a:avLst/>
          </a:prstGeom>
          <a:solidFill>
            <a:srgbClr val="EF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ידע וקבלת החלטות</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ctr"/>
            <a:endParaRPr lang="he-IL"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8153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AB5A58E6-3E8C-41F7-A006-FBCB6FD1EA00}"/>
              </a:ext>
            </a:extLst>
          </p:cNvPr>
          <p:cNvSpPr/>
          <p:nvPr/>
        </p:nvSpPr>
        <p:spPr>
          <a:xfrm>
            <a:off x="0" y="1083695"/>
            <a:ext cx="12192000" cy="5774305"/>
          </a:xfrm>
          <a:prstGeom prst="rect">
            <a:avLst/>
          </a:prstGeom>
          <a:solidFill>
            <a:srgbClr val="DA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מלבן 6">
            <a:extLst>
              <a:ext uri="{FF2B5EF4-FFF2-40B4-BE49-F238E27FC236}">
                <a16:creationId xmlns:a16="http://schemas.microsoft.com/office/drawing/2014/main" id="{E027117B-69E5-4AAA-B77C-1A1D1E8542FB}"/>
              </a:ext>
            </a:extLst>
          </p:cNvPr>
          <p:cNvSpPr/>
          <p:nvPr/>
        </p:nvSpPr>
        <p:spPr>
          <a:xfrm>
            <a:off x="963991" y="249621"/>
            <a:ext cx="10752666" cy="834074"/>
          </a:xfrm>
          <a:prstGeom prst="rect">
            <a:avLst/>
          </a:prstGeom>
        </p:spPr>
        <p:txBody>
          <a:bodyPr wrap="square">
            <a:spAutoFit/>
          </a:bodyPr>
          <a:lstStyle/>
          <a:p>
            <a:pPr algn="ctr">
              <a:lnSpc>
                <a:spcPts val="5600"/>
              </a:lnSpc>
            </a:pPr>
            <a:r>
              <a:rPr lang="he-IL" sz="6000" b="1" kern="0" dirty="0">
                <a:solidFill>
                  <a:srgbClr val="002060"/>
                </a:solidFill>
                <a:cs typeface="Calibri" panose="020F0502020204030204" pitchFamily="34" charset="0"/>
                <a:sym typeface="Arial"/>
              </a:rPr>
              <a:t>מידע ונתונים רלוונטיים לסדנה</a:t>
            </a:r>
            <a:endParaRPr lang="he-IL" sz="6000" b="1" dirty="0">
              <a:solidFill>
                <a:srgbClr val="002060"/>
              </a:solidFill>
              <a:cs typeface="Calibri" panose="020F0502020204030204" pitchFamily="34" charset="0"/>
            </a:endParaRPr>
          </a:p>
        </p:txBody>
      </p:sp>
      <p:sp>
        <p:nvSpPr>
          <p:cNvPr id="2" name="Google Shape;144;p17">
            <a:extLst>
              <a:ext uri="{FF2B5EF4-FFF2-40B4-BE49-F238E27FC236}">
                <a16:creationId xmlns:a16="http://schemas.microsoft.com/office/drawing/2014/main" id="{816001C2-17C3-08EE-E289-4A698B50E426}"/>
              </a:ext>
            </a:extLst>
          </p:cNvPr>
          <p:cNvSpPr txBox="1"/>
          <p:nvPr/>
        </p:nvSpPr>
        <p:spPr>
          <a:xfrm>
            <a:off x="1" y="1292146"/>
            <a:ext cx="12191999" cy="1015622"/>
          </a:xfrm>
          <a:prstGeom prst="rect">
            <a:avLst/>
          </a:prstGeom>
          <a:noFill/>
          <a:ln>
            <a:noFill/>
          </a:ln>
        </p:spPr>
        <p:txBody>
          <a:bodyPr spcFirstLastPara="1" wrap="square" lIns="91425" tIns="45700" rIns="91425" bIns="45700" anchor="t" anchorCtr="0">
            <a:spAutoFit/>
          </a:bodyPr>
          <a:lstStyle/>
          <a:p>
            <a:pPr algn="ctr">
              <a:lnSpc>
                <a:spcPct val="150000"/>
              </a:lnSpc>
              <a:defRPr/>
            </a:pPr>
            <a:r>
              <a:rPr lang="he-IL" sz="2000" b="1" dirty="0" smtClean="0">
                <a:solidFill>
                  <a:schemeClr val="accent1">
                    <a:lumMod val="50000"/>
                  </a:schemeClr>
                </a:solidFill>
                <a:latin typeface="Calibri" panose="020F0502020204030204" pitchFamily="34" charset="0"/>
                <a:cs typeface="Calibri" panose="020F0502020204030204" pitchFamily="34" charset="0"/>
              </a:rPr>
              <a:t>בשנים </a:t>
            </a:r>
            <a:r>
              <a:rPr lang="he-IL" b="1" dirty="0" smtClean="0">
                <a:solidFill>
                  <a:schemeClr val="accent1">
                    <a:lumMod val="50000"/>
                  </a:schemeClr>
                </a:solidFill>
                <a:latin typeface="Calibri" pitchFamily="34" charset="0"/>
                <a:cs typeface="Calibri" panose="020F0502020204030204" pitchFamily="34" charset="0"/>
              </a:rPr>
              <a:t>האחרונות</a:t>
            </a:r>
            <a:r>
              <a:rPr lang="he-IL" sz="2000" b="1" dirty="0" smtClean="0">
                <a:solidFill>
                  <a:schemeClr val="accent1">
                    <a:lumMod val="50000"/>
                  </a:schemeClr>
                </a:solidFill>
                <a:latin typeface="Calibri" panose="020F0502020204030204" pitchFamily="34" charset="0"/>
                <a:cs typeface="Calibri" panose="020F0502020204030204" pitchFamily="34" charset="0"/>
              </a:rPr>
              <a:t> ניכרת </a:t>
            </a:r>
            <a:r>
              <a:rPr lang="he-IL" sz="2000" b="1" dirty="0">
                <a:solidFill>
                  <a:schemeClr val="accent1">
                    <a:lumMod val="50000"/>
                  </a:schemeClr>
                </a:solidFill>
                <a:latin typeface="Calibri" panose="020F0502020204030204" pitchFamily="34" charset="0"/>
                <a:cs typeface="Calibri" panose="020F0502020204030204" pitchFamily="34" charset="0"/>
              </a:rPr>
              <a:t>מגמה של שימוש לרעה בתרופות מרשם שלא על פי התווית רופא. שימוש זה עלול להיות תוצר של סקרנות, כחלק מתרבות </a:t>
            </a:r>
            <a:r>
              <a:rPr lang="he-IL" sz="2000" b="1" dirty="0" smtClean="0">
                <a:solidFill>
                  <a:schemeClr val="accent1">
                    <a:lumMod val="50000"/>
                  </a:schemeClr>
                </a:solidFill>
                <a:latin typeface="Calibri" panose="020F0502020204030204" pitchFamily="34" charset="0"/>
                <a:cs typeface="Calibri" panose="020F0502020204030204" pitchFamily="34" charset="0"/>
              </a:rPr>
              <a:t>פנאי </a:t>
            </a:r>
            <a:r>
              <a:rPr lang="he-IL" sz="2000" b="1" dirty="0">
                <a:solidFill>
                  <a:schemeClr val="accent1">
                    <a:lumMod val="50000"/>
                  </a:schemeClr>
                </a:solidFill>
                <a:latin typeface="Calibri" panose="020F0502020204030204" pitchFamily="34" charset="0"/>
                <a:cs typeface="Calibri" panose="020F0502020204030204" pitchFamily="34" charset="0"/>
              </a:rPr>
              <a:t>של מתבגרים, השפעה חברתית וטיפול עצמי כדרך להרגעה של רגשות לא נעימים.</a:t>
            </a:r>
          </a:p>
        </p:txBody>
      </p:sp>
      <p:sp>
        <p:nvSpPr>
          <p:cNvPr id="6" name="תיבת טקסט 5">
            <a:extLst>
              <a:ext uri="{FF2B5EF4-FFF2-40B4-BE49-F238E27FC236}">
                <a16:creationId xmlns:a16="http://schemas.microsoft.com/office/drawing/2014/main" id="{8EC8F56F-FBDD-79B4-5944-12C55BE2B01B}"/>
              </a:ext>
            </a:extLst>
          </p:cNvPr>
          <p:cNvSpPr txBox="1"/>
          <p:nvPr/>
        </p:nvSpPr>
        <p:spPr>
          <a:xfrm>
            <a:off x="5500688" y="3600450"/>
            <a:ext cx="3471862" cy="369332"/>
          </a:xfrm>
          <a:prstGeom prst="rect">
            <a:avLst/>
          </a:prstGeom>
          <a:noFill/>
        </p:spPr>
        <p:txBody>
          <a:bodyPr wrap="square" rtlCol="1">
            <a:spAutoFit/>
          </a:bodyPr>
          <a:lstStyle/>
          <a:p>
            <a:endParaRPr lang="he-IL" dirty="0"/>
          </a:p>
        </p:txBody>
      </p:sp>
      <p:sp>
        <p:nvSpPr>
          <p:cNvPr id="8" name="תיבת טקסט 7">
            <a:extLst>
              <a:ext uri="{FF2B5EF4-FFF2-40B4-BE49-F238E27FC236}">
                <a16:creationId xmlns:a16="http://schemas.microsoft.com/office/drawing/2014/main" id="{FEF6AB5A-D332-4F7E-BF75-79066C99D63A}"/>
              </a:ext>
            </a:extLst>
          </p:cNvPr>
          <p:cNvSpPr txBox="1"/>
          <p:nvPr/>
        </p:nvSpPr>
        <p:spPr>
          <a:xfrm>
            <a:off x="165237" y="4803856"/>
            <a:ext cx="11861526" cy="1754326"/>
          </a:xfrm>
          <a:prstGeom prst="rect">
            <a:avLst/>
          </a:prstGeom>
          <a:noFill/>
        </p:spPr>
        <p:txBody>
          <a:bodyPr wrap="square" rtlCol="1">
            <a:spAutoFit/>
          </a:bodyPr>
          <a:lstStyle/>
          <a:p>
            <a:pPr algn="ctr" rtl="1">
              <a:lnSpc>
                <a:spcPct val="150000"/>
              </a:lnSpc>
            </a:pPr>
            <a:r>
              <a:rPr lang="he-IL" sz="1800" b="1" dirty="0">
                <a:solidFill>
                  <a:schemeClr val="accent1">
                    <a:lumMod val="50000"/>
                  </a:schemeClr>
                </a:solidFill>
                <a:latin typeface="Calibri" panose="020F0502020204030204" pitchFamily="34" charset="0"/>
                <a:cs typeface="Calibri" panose="020F0502020204030204" pitchFamily="34" charset="0"/>
              </a:rPr>
              <a:t>לנוכח נתונים אלו, ישנה חשיבות לקיים שיח  לא שיפוטי ופתוח המזמין אותן לשתף </a:t>
            </a:r>
            <a:r>
              <a:rPr lang="he-IL" b="1" dirty="0">
                <a:solidFill>
                  <a:schemeClr val="accent1">
                    <a:lumMod val="50000"/>
                  </a:schemeClr>
                </a:solidFill>
                <a:latin typeface="Calibri" panose="020F0502020204030204" pitchFamily="34" charset="0"/>
                <a:cs typeface="Calibri" panose="020F0502020204030204" pitchFamily="34" charset="0"/>
              </a:rPr>
              <a:t>ב</a:t>
            </a:r>
            <a:r>
              <a:rPr lang="he-IL" sz="1800" b="1" dirty="0">
                <a:solidFill>
                  <a:schemeClr val="accent1">
                    <a:lumMod val="50000"/>
                  </a:schemeClr>
                </a:solidFill>
                <a:latin typeface="Calibri" panose="020F0502020204030204" pitchFamily="34" charset="0"/>
                <a:cs typeface="Calibri" panose="020F0502020204030204" pitchFamily="34" charset="0"/>
              </a:rPr>
              <a:t>עמדות/מחשבות ובמידע שהם מחזיקים בו,  בכדי לאפשר להם לזהות מצבים ששימוש בתרופות ללא מרשם ומעקב של רופא יכולות להוות גורם של סיכון עבורם.</a:t>
            </a:r>
          </a:p>
          <a:p>
            <a:pPr algn="ctr" rtl="1">
              <a:lnSpc>
                <a:spcPct val="150000"/>
              </a:lnSpc>
            </a:pPr>
            <a:r>
              <a:rPr lang="he-IL" b="1" dirty="0">
                <a:solidFill>
                  <a:schemeClr val="accent1">
                    <a:lumMod val="50000"/>
                  </a:schemeClr>
                </a:solidFill>
                <a:latin typeface="Calibri" panose="020F0502020204030204" pitchFamily="34" charset="0"/>
                <a:cs typeface="Calibri" panose="020F0502020204030204" pitchFamily="34" charset="0"/>
              </a:rPr>
              <a:t>כמו כן, שיח פתוח יוכל להוות מרחב בטוח לחשיבה משותפת על חלופות קיימות</a:t>
            </a:r>
            <a:r>
              <a:rPr lang="he-IL" sz="1800" b="1" dirty="0">
                <a:solidFill>
                  <a:schemeClr val="accent1">
                    <a:lumMod val="50000"/>
                  </a:schemeClr>
                </a:solidFill>
                <a:latin typeface="Calibri" panose="020F0502020204030204" pitchFamily="34" charset="0"/>
                <a:cs typeface="Calibri" panose="020F0502020204030204" pitchFamily="34" charset="0"/>
              </a:rPr>
              <a:t> ולחזק את משאבי ההתמודדות שלהם עם מצבי חיים שונים ובחירה באורח חיים בריא.</a:t>
            </a:r>
            <a:endParaRPr lang="en-US" sz="18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4">
            <a:extLst>
              <a:ext uri="{FF2B5EF4-FFF2-40B4-BE49-F238E27FC236}">
                <a16:creationId xmlns:a16="http://schemas.microsoft.com/office/drawing/2014/main" id="{DE3ACCFB-AEE6-38CC-DAEE-B682545C2B84}"/>
              </a:ext>
            </a:extLst>
          </p:cNvPr>
          <p:cNvSpPr txBox="1">
            <a:spLocks noChangeArrowheads="1"/>
          </p:cNvSpPr>
          <p:nvPr/>
        </p:nvSpPr>
        <p:spPr bwMode="auto">
          <a:xfrm>
            <a:off x="328522" y="2516219"/>
            <a:ext cx="11534955"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lnSpc>
                <a:spcPct val="150000"/>
              </a:lnSpc>
            </a:pPr>
            <a:r>
              <a:rPr lang="he-IL" altLang="he-IL" b="1" dirty="0">
                <a:solidFill>
                  <a:srgbClr val="002060"/>
                </a:solidFill>
                <a:cs typeface="Calibri" panose="020F0502020204030204" pitchFamily="34" charset="0"/>
              </a:rPr>
              <a:t>מממצאי סקר </a:t>
            </a:r>
            <a:r>
              <a:rPr lang="he-IL" b="1" dirty="0">
                <a:solidFill>
                  <a:srgbClr val="002060"/>
                </a:solidFill>
                <a:cs typeface="Calibri" panose="020F0502020204030204" pitchFamily="34" charset="0"/>
              </a:rPr>
              <a:t>״יד על הדופק״ פברואר 2024  על  השפעת מלחמת ״חרבות ברזל״ על בני הנוער בישראל </a:t>
            </a:r>
            <a:r>
              <a:rPr lang="he-IL" b="1" cap="none" dirty="0">
                <a:solidFill>
                  <a:srgbClr val="002060"/>
                </a:solidFill>
                <a:cs typeface="Calibri" panose="020F0502020204030204" pitchFamily="34" charset="0"/>
              </a:rPr>
              <a:t>עולה כי המתח הנפשי והמורכבות</a:t>
            </a:r>
            <a:r>
              <a:rPr lang="he-IL" b="1" dirty="0">
                <a:solidFill>
                  <a:srgbClr val="002060"/>
                </a:solidFill>
                <a:cs typeface="Calibri" panose="020F0502020204030204" pitchFamily="34" charset="0"/>
              </a:rPr>
              <a:t> של האתגרים השונים שחווים התלמידים </a:t>
            </a:r>
            <a:r>
              <a:rPr lang="he-IL" b="1" cap="none" dirty="0">
                <a:solidFill>
                  <a:srgbClr val="002060"/>
                </a:solidFill>
                <a:cs typeface="Calibri" panose="020F0502020204030204" pitchFamily="34" charset="0"/>
              </a:rPr>
              <a:t>בתקופת המלחמה שם אותם בסיכון גבוה </a:t>
            </a:r>
            <a:r>
              <a:rPr lang="he-IL" b="1" dirty="0">
                <a:solidFill>
                  <a:srgbClr val="002060"/>
                </a:solidFill>
                <a:cs typeface="Calibri" panose="020F0502020204030204" pitchFamily="34" charset="0"/>
              </a:rPr>
              <a:t>לפתח מצוקות נפשיות ובמקרים לא מעטים, להשתמש בחומרים ממכרים בכדי להתמודד עם רגשות אלו  ביניהם השימוש במשככי כאבים.</a:t>
            </a:r>
          </a:p>
          <a:p>
            <a:pPr algn="ctr">
              <a:lnSpc>
                <a:spcPct val="150000"/>
              </a:lnSpc>
            </a:pPr>
            <a:r>
              <a:rPr lang="he-IL" altLang="he-IL" b="1" dirty="0">
                <a:solidFill>
                  <a:srgbClr val="002060"/>
                </a:solidFill>
                <a:cs typeface="Calibri" panose="020F0502020204030204" pitchFamily="34" charset="0"/>
              </a:rPr>
              <a:t>מהסקר עולה כי מעל 50%  מבני הנוער העידו על עצמם כמי שחשים עצב עמוק וכי מי שנחשף לארבעה או יותר אירועי טרור שעוררו בו פחד או חרדה נמצא בסיכון גבוה לשימוש בכדורי הרגעה או משככי כאבים לא למטרה רפואית.</a:t>
            </a:r>
          </a:p>
        </p:txBody>
      </p:sp>
    </p:spTree>
    <p:extLst>
      <p:ext uri="{BB962C8B-B14F-4D97-AF65-F5344CB8AC3E}">
        <p14:creationId xmlns:p14="http://schemas.microsoft.com/office/powerpoint/2010/main" val="233360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p:txBody>
          <a:bodyPr/>
          <a:lstStyle/>
          <a:p>
            <a:r>
              <a:rPr lang="he-IL" dirty="0"/>
              <a:t>מידע למורה - מן המחקר</a:t>
            </a:r>
          </a:p>
        </p:txBody>
      </p:sp>
      <p:pic>
        <p:nvPicPr>
          <p:cNvPr id="6" name="מציין מיקום תוכן 5">
            <a:extLst>
              <a:ext uri="{FF2B5EF4-FFF2-40B4-BE49-F238E27FC236}">
                <a16:creationId xmlns:a16="http://schemas.microsoft.com/office/drawing/2014/main" id="{52A2E362-A705-C4F4-AC41-96CE630F4482}"/>
              </a:ext>
            </a:extLst>
          </p:cNvPr>
          <p:cNvPicPr>
            <a:picLocks noGrp="1" noChangeAspect="1"/>
          </p:cNvPicPr>
          <p:nvPr>
            <p:ph sz="quarter" idx="13"/>
          </p:nvPr>
        </p:nvPicPr>
        <p:blipFill rotWithShape="1">
          <a:blip r:embed="rId3"/>
          <a:srcRect l="29675" t="12952" r="6369" b="44364"/>
          <a:stretch/>
        </p:blipFill>
        <p:spPr>
          <a:xfrm>
            <a:off x="287613" y="1851949"/>
            <a:ext cx="11347668" cy="4259926"/>
          </a:xfrm>
        </p:spPr>
      </p:pic>
      <p:sp>
        <p:nvSpPr>
          <p:cNvPr id="2" name="כותרת 2">
            <a:extLst>
              <a:ext uri="{FF2B5EF4-FFF2-40B4-BE49-F238E27FC236}">
                <a16:creationId xmlns:a16="http://schemas.microsoft.com/office/drawing/2014/main" id="{56C811CE-A8E1-C332-4B01-25C38897EE69}"/>
              </a:ext>
            </a:extLst>
          </p:cNvPr>
          <p:cNvSpPr txBox="1">
            <a:spLocks/>
          </p:cNvSpPr>
          <p:nvPr/>
        </p:nvSpPr>
        <p:spPr>
          <a:xfrm>
            <a:off x="983673" y="4786312"/>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endParaRPr lang="he-IL" dirty="0"/>
          </a:p>
        </p:txBody>
      </p:sp>
      <p:sp>
        <p:nvSpPr>
          <p:cNvPr id="4" name="תיבת טקסט 3">
            <a:extLst>
              <a:ext uri="{FF2B5EF4-FFF2-40B4-BE49-F238E27FC236}">
                <a16:creationId xmlns:a16="http://schemas.microsoft.com/office/drawing/2014/main" id="{052C859C-EE50-FEAD-1123-3D3A5A3DF29D}"/>
              </a:ext>
            </a:extLst>
          </p:cNvPr>
          <p:cNvSpPr txBox="1"/>
          <p:nvPr/>
        </p:nvSpPr>
        <p:spPr>
          <a:xfrm>
            <a:off x="411479" y="6294120"/>
            <a:ext cx="1989513" cy="372831"/>
          </a:xfrm>
          <a:prstGeom prst="rect">
            <a:avLst/>
          </a:prstGeom>
          <a:noFill/>
        </p:spPr>
        <p:txBody>
          <a:bodyPr wrap="square" rtlCol="1">
            <a:spAutoFit/>
          </a:bodyPr>
          <a:lstStyle/>
          <a:p>
            <a:r>
              <a:rPr lang="he-IL" dirty="0"/>
              <a:t>מתוך אתר </a:t>
            </a:r>
            <a:r>
              <a:rPr lang="en-US" dirty="0"/>
              <a:t>Y.NET</a:t>
            </a:r>
            <a:endParaRPr lang="he-IL" dirty="0"/>
          </a:p>
        </p:txBody>
      </p:sp>
    </p:spTree>
    <p:extLst>
      <p:ext uri="{BB962C8B-B14F-4D97-AF65-F5344CB8AC3E}">
        <p14:creationId xmlns:p14="http://schemas.microsoft.com/office/powerpoint/2010/main" val="1107937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גרפיקה 4">
            <a:extLst>
              <a:ext uri="{FF2B5EF4-FFF2-40B4-BE49-F238E27FC236}">
                <a16:creationId xmlns:a16="http://schemas.microsoft.com/office/drawing/2014/main" id="{4057A2E4-550E-4E59-80DE-3C3349C3BC0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872000" y="469026"/>
            <a:ext cx="4320000" cy="1116897"/>
          </a:xfrm>
          <a:prstGeom prst="rect">
            <a:avLst/>
          </a:prstGeom>
        </p:spPr>
      </p:pic>
      <p:sp>
        <p:nvSpPr>
          <p:cNvPr id="9" name="Google Shape;128;p5">
            <a:extLst>
              <a:ext uri="{FF2B5EF4-FFF2-40B4-BE49-F238E27FC236}">
                <a16:creationId xmlns:a16="http://schemas.microsoft.com/office/drawing/2014/main" id="{7D0154A8-2B31-43BE-9B63-0A7283BD5022}"/>
              </a:ext>
            </a:extLst>
          </p:cNvPr>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lvl="0" algn="ctr">
              <a:lnSpc>
                <a:spcPct val="110000"/>
              </a:lnSpc>
              <a:buClr>
                <a:srgbClr val="000000"/>
              </a:buClr>
              <a:buSzTx/>
              <a:defRPr/>
            </a:pPr>
            <a:r>
              <a:rPr lang="he-IL" sz="2800" b="1" dirty="0">
                <a:solidFill>
                  <a:srgbClr val="002060"/>
                </a:solidFill>
                <a:latin typeface="Calibri" panose="020F0502020204030204" pitchFamily="34" charset="0"/>
                <a:ea typeface="Varela Round"/>
                <a:cs typeface="Calibri" panose="020F0502020204030204" pitchFamily="34" charset="0"/>
                <a:sym typeface="Varela Round"/>
              </a:rPr>
              <a:t>מטרות השיעור</a:t>
            </a:r>
            <a:endParaRPr sz="2800" b="1" dirty="0">
              <a:solidFill>
                <a:srgbClr val="002060"/>
              </a:solidFill>
              <a:latin typeface="Calibri" panose="020F0502020204030204" pitchFamily="34" charset="0"/>
              <a:ea typeface="Varela Round"/>
              <a:cs typeface="Calibri" panose="020F0502020204030204" pitchFamily="34" charset="0"/>
              <a:sym typeface="Varela Round"/>
            </a:endParaRPr>
          </a:p>
        </p:txBody>
      </p:sp>
      <p:sp>
        <p:nvSpPr>
          <p:cNvPr id="10" name="TextBox 12">
            <a:extLst>
              <a:ext uri="{FF2B5EF4-FFF2-40B4-BE49-F238E27FC236}">
                <a16:creationId xmlns:a16="http://schemas.microsoft.com/office/drawing/2014/main" id="{E1B173F9-369A-4C9B-B414-52F749E93D63}"/>
              </a:ext>
            </a:extLst>
          </p:cNvPr>
          <p:cNvSpPr txBox="1"/>
          <p:nvPr/>
        </p:nvSpPr>
        <p:spPr>
          <a:xfrm>
            <a:off x="366531" y="2148725"/>
            <a:ext cx="11458937" cy="2970685"/>
          </a:xfrm>
          <a:prstGeom prst="rect">
            <a:avLst/>
          </a:prstGeom>
          <a:noFill/>
        </p:spPr>
        <p:txBody>
          <a:bodyPr wrap="square">
            <a:spAutoFit/>
          </a:bodyPr>
          <a:lstStyle/>
          <a:p>
            <a:pPr marL="45720">
              <a:lnSpc>
                <a:spcPct val="150000"/>
              </a:lnSpc>
            </a:pPr>
            <a:r>
              <a:rPr lang="he-IL" sz="3200" dirty="0">
                <a:solidFill>
                  <a:srgbClr val="002060"/>
                </a:solidFill>
                <a:latin typeface="Calibri" panose="020F0502020204030204" pitchFamily="34" charset="0"/>
                <a:cs typeface="Calibri" panose="020F0502020204030204" pitchFamily="34" charset="0"/>
              </a:rPr>
              <a:t>לחזק עמדות מבוססות מידע מהימן על אודות ההשפעות שיכולות להיות לשימוש בתרופות מרשם</a:t>
            </a:r>
            <a:r>
              <a:rPr lang="he-IL" sz="3200" dirty="0" smtClean="0">
                <a:solidFill>
                  <a:srgbClr val="002060"/>
                </a:solidFill>
                <a:latin typeface="Calibri" panose="020F0502020204030204" pitchFamily="34" charset="0"/>
                <a:cs typeface="Calibri" panose="020F0502020204030204" pitchFamily="34" charset="0"/>
              </a:rPr>
              <a:t> (כגון תרופות הרגעה </a:t>
            </a:r>
            <a:r>
              <a:rPr lang="he-IL" sz="3200" dirty="0">
                <a:solidFill>
                  <a:srgbClr val="002060"/>
                </a:solidFill>
                <a:latin typeface="Calibri" panose="020F0502020204030204" pitchFamily="34" charset="0"/>
                <a:cs typeface="Calibri" panose="020F0502020204030204" pitchFamily="34" charset="0"/>
              </a:rPr>
              <a:t>ומשככי </a:t>
            </a:r>
            <a:r>
              <a:rPr lang="he-IL" sz="3200" dirty="0" smtClean="0">
                <a:solidFill>
                  <a:srgbClr val="002060"/>
                </a:solidFill>
                <a:latin typeface="Calibri" panose="020F0502020204030204" pitchFamily="34" charset="0"/>
                <a:cs typeface="Calibri" panose="020F0502020204030204" pitchFamily="34" charset="0"/>
              </a:rPr>
              <a:t>כאבים) </a:t>
            </a:r>
            <a:r>
              <a:rPr lang="he-IL" sz="3200" dirty="0">
                <a:solidFill>
                  <a:srgbClr val="002060"/>
                </a:solidFill>
                <a:latin typeface="Calibri" panose="020F0502020204030204" pitchFamily="34" charset="0"/>
                <a:cs typeface="Calibri" panose="020F0502020204030204" pitchFamily="34" charset="0"/>
              </a:rPr>
              <a:t>ללא התווית רופא וללא מעקב רופא</a:t>
            </a:r>
          </a:p>
          <a:p>
            <a:pPr marL="45720">
              <a:lnSpc>
                <a:spcPct val="150000"/>
              </a:lnSpc>
            </a:pPr>
            <a:endParaRPr lang="he-IL" sz="3200" dirty="0">
              <a:solidFill>
                <a:srgbClr val="002060"/>
              </a:solidFill>
              <a:latin typeface="Calibri" panose="020F0502020204030204" pitchFamily="34" charset="0"/>
              <a:cs typeface="Calibri" panose="020F0502020204030204" pitchFamily="34" charset="0"/>
            </a:endParaRPr>
          </a:p>
        </p:txBody>
      </p:sp>
      <p:pic>
        <p:nvPicPr>
          <p:cNvPr id="4" name="גרפיקה 3">
            <a:extLst>
              <a:ext uri="{FF2B5EF4-FFF2-40B4-BE49-F238E27FC236}">
                <a16:creationId xmlns:a16="http://schemas.microsoft.com/office/drawing/2014/main" id="{61CE4858-B903-4DC6-BE9A-041819424DE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134350" y="737914"/>
            <a:ext cx="609600" cy="579120"/>
          </a:xfrm>
          <a:prstGeom prst="rect">
            <a:avLst/>
          </a:prstGeom>
        </p:spPr>
      </p:pic>
    </p:spTree>
    <p:extLst>
      <p:ext uri="{BB962C8B-B14F-4D97-AF65-F5344CB8AC3E}">
        <p14:creationId xmlns:p14="http://schemas.microsoft.com/office/powerpoint/2010/main" val="435925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Graphic 2" descr="Puzzle pieces">
            <a:extLst>
              <a:ext uri="{FF2B5EF4-FFF2-40B4-BE49-F238E27FC236}">
                <a16:creationId xmlns:a16="http://schemas.microsoft.com/office/drawing/2014/main" id="{60141F51-D964-42EB-BA86-4C6C02FA094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235011" y="565074"/>
            <a:ext cx="914400" cy="914400"/>
          </a:xfrm>
          <a:prstGeom prst="rect">
            <a:avLst/>
          </a:prstGeom>
        </p:spPr>
      </p:pic>
      <p:sp>
        <p:nvSpPr>
          <p:cNvPr id="6" name="Freeform: Shape 5">
            <a:extLst>
              <a:ext uri="{FF2B5EF4-FFF2-40B4-BE49-F238E27FC236}">
                <a16:creationId xmlns:a16="http://schemas.microsoft.com/office/drawing/2014/main" id="{93F6C51B-03E9-4A1F-8C5D-33D50CED54F1}"/>
              </a:ext>
            </a:extLst>
          </p:cNvPr>
          <p:cNvSpPr/>
          <p:nvPr/>
        </p:nvSpPr>
        <p:spPr>
          <a:xfrm>
            <a:off x="8430448" y="472018"/>
            <a:ext cx="3760873" cy="1107323"/>
          </a:xfrm>
          <a:custGeom>
            <a:avLst/>
            <a:gdLst>
              <a:gd name="connsiteX0" fmla="*/ 0 w 3760873"/>
              <a:gd name="connsiteY0" fmla="*/ 0 h 1107323"/>
              <a:gd name="connsiteX1" fmla="*/ 3760873 w 3760873"/>
              <a:gd name="connsiteY1" fmla="*/ 0 h 1107323"/>
              <a:gd name="connsiteX2" fmla="*/ 3760873 w 3760873"/>
              <a:gd name="connsiteY2" fmla="*/ 1107324 h 1107323"/>
              <a:gd name="connsiteX3" fmla="*/ 0 w 3760873"/>
              <a:gd name="connsiteY3" fmla="*/ 1107324 h 1107323"/>
            </a:gdLst>
            <a:ahLst/>
            <a:cxnLst>
              <a:cxn ang="0">
                <a:pos x="connsiteX0" y="connsiteY0"/>
              </a:cxn>
              <a:cxn ang="0">
                <a:pos x="connsiteX1" y="connsiteY1"/>
              </a:cxn>
              <a:cxn ang="0">
                <a:pos x="connsiteX2" y="connsiteY2"/>
              </a:cxn>
              <a:cxn ang="0">
                <a:pos x="connsiteX3" y="connsiteY3"/>
              </a:cxn>
            </a:cxnLst>
            <a:rect l="l" t="t" r="r" b="b"/>
            <a:pathLst>
              <a:path w="3760873" h="1107323">
                <a:moveTo>
                  <a:pt x="0" y="0"/>
                </a:moveTo>
                <a:lnTo>
                  <a:pt x="3760873" y="0"/>
                </a:lnTo>
                <a:lnTo>
                  <a:pt x="3760873" y="1107324"/>
                </a:lnTo>
                <a:lnTo>
                  <a:pt x="0" y="1107324"/>
                </a:lnTo>
                <a:close/>
              </a:path>
            </a:pathLst>
          </a:custGeom>
          <a:solidFill>
            <a:srgbClr val="8CB9BA"/>
          </a:solidFill>
          <a:ln w="3984"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 name="Freeform: Shape 6">
            <a:extLst>
              <a:ext uri="{FF2B5EF4-FFF2-40B4-BE49-F238E27FC236}">
                <a16:creationId xmlns:a16="http://schemas.microsoft.com/office/drawing/2014/main" id="{F3ABA567-5BBD-4747-B38A-4CADC566863A}"/>
              </a:ext>
            </a:extLst>
          </p:cNvPr>
          <p:cNvSpPr/>
          <p:nvPr/>
        </p:nvSpPr>
        <p:spPr>
          <a:xfrm rot="18900000">
            <a:off x="7871999" y="474150"/>
            <a:ext cx="1116897" cy="1116897"/>
          </a:xfrm>
          <a:custGeom>
            <a:avLst/>
            <a:gdLst>
              <a:gd name="connsiteX0" fmla="*/ 1116858 w 1116897"/>
              <a:gd name="connsiteY0" fmla="*/ 557198 h 1116897"/>
              <a:gd name="connsiteX1" fmla="*/ 558409 w 1116897"/>
              <a:gd name="connsiteY1" fmla="*/ 1115647 h 1116897"/>
              <a:gd name="connsiteX2" fmla="*/ -40 w 1116897"/>
              <a:gd name="connsiteY2" fmla="*/ 557198 h 1116897"/>
              <a:gd name="connsiteX3" fmla="*/ 558409 w 1116897"/>
              <a:gd name="connsiteY3" fmla="*/ -1250 h 1116897"/>
              <a:gd name="connsiteX4" fmla="*/ 1116858 w 1116897"/>
              <a:gd name="connsiteY4" fmla="*/ 557198 h 1116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897" h="1116897">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w="3984"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Freeform: Shape 11">
            <a:extLst>
              <a:ext uri="{FF2B5EF4-FFF2-40B4-BE49-F238E27FC236}">
                <a16:creationId xmlns:a16="http://schemas.microsoft.com/office/drawing/2014/main" id="{D6B3F633-B171-4B68-8E04-76AF2D0226C8}"/>
              </a:ext>
            </a:extLst>
          </p:cNvPr>
          <p:cNvSpPr/>
          <p:nvPr/>
        </p:nvSpPr>
        <p:spPr>
          <a:xfrm rot="18900000">
            <a:off x="7983808" y="585959"/>
            <a:ext cx="893278" cy="893278"/>
          </a:xfrm>
          <a:custGeom>
            <a:avLst/>
            <a:gdLst>
              <a:gd name="connsiteX0" fmla="*/ 893239 w 893278"/>
              <a:gd name="connsiteY0" fmla="*/ 445389 h 893278"/>
              <a:gd name="connsiteX1" fmla="*/ 446599 w 893278"/>
              <a:gd name="connsiteY1" fmla="*/ 892028 h 893278"/>
              <a:gd name="connsiteX2" fmla="*/ -40 w 893278"/>
              <a:gd name="connsiteY2" fmla="*/ 445389 h 893278"/>
              <a:gd name="connsiteX3" fmla="*/ 446599 w 893278"/>
              <a:gd name="connsiteY3" fmla="*/ -1250 h 893278"/>
              <a:gd name="connsiteX4" fmla="*/ 893239 w 893278"/>
              <a:gd name="connsiteY4" fmla="*/ 445389 h 89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278" h="893278">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bg1"/>
          </a:solidFill>
          <a:ln w="3984" cap="flat">
            <a:solidFill>
              <a:srgbClr val="C3DADB"/>
            </a:solid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7" name="Google Shape;128;p5">
            <a:extLst>
              <a:ext uri="{FF2B5EF4-FFF2-40B4-BE49-F238E27FC236}">
                <a16:creationId xmlns:a16="http://schemas.microsoft.com/office/drawing/2014/main" id="{75AB2579-2265-43F6-9399-975A7A4E69F8}"/>
              </a:ext>
            </a:extLst>
          </p:cNvPr>
          <p:cNvSpPr txBox="1">
            <a:spLocks/>
          </p:cNvSpPr>
          <p:nvPr/>
        </p:nvSpPr>
        <p:spPr>
          <a:xfrm>
            <a:off x="7301985" y="495077"/>
            <a:ext cx="4322603" cy="1054394"/>
          </a:xfrm>
          <a:prstGeom prst="rect">
            <a:avLst/>
          </a:prstGeom>
          <a:noFill/>
          <a:ln>
            <a:noFill/>
          </a:ln>
        </p:spPr>
        <p:txBody>
          <a:bodyPr spcFirstLastPara="1" vert="horz" wrap="square" lIns="91425" tIns="45700" rIns="91425" bIns="45700" rtlCol="1" anchor="ctr"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110000"/>
              </a:lnSpc>
              <a:spcBef>
                <a:spcPct val="0"/>
              </a:spcBef>
              <a:spcAft>
                <a:spcPts val="0"/>
              </a:spcAft>
              <a:buClr>
                <a:srgbClr val="000000"/>
              </a:buClr>
              <a:buSzTx/>
              <a:buFontTx/>
              <a:buNone/>
              <a:tabLst/>
              <a:defRPr/>
            </a:pPr>
            <a:r>
              <a:rPr kumimoji="0" lang="he-IL" sz="2800" b="1" i="0" u="none" strike="noStrike" kern="1200" cap="none" spc="0" normalizeH="0" baseline="0" noProof="0" dirty="0">
                <a:ln>
                  <a:noFill/>
                </a:ln>
                <a:solidFill>
                  <a:srgbClr val="002060"/>
                </a:solidFill>
                <a:effectLst/>
                <a:uLnTx/>
                <a:uFillTx/>
                <a:latin typeface="Calibri" panose="020F0502020204030204" pitchFamily="34" charset="0"/>
                <a:ea typeface="Varela Round"/>
                <a:cs typeface="Calibri" panose="020F0502020204030204" pitchFamily="34" charset="0"/>
                <a:sym typeface="Varela Round"/>
              </a:rPr>
              <a:t>מהלך השיעור</a:t>
            </a:r>
          </a:p>
        </p:txBody>
      </p:sp>
      <p:pic>
        <p:nvPicPr>
          <p:cNvPr id="20" name="Graphic 19" descr="Arrow circle">
            <a:extLst>
              <a:ext uri="{FF2B5EF4-FFF2-40B4-BE49-F238E27FC236}">
                <a16:creationId xmlns:a16="http://schemas.microsoft.com/office/drawing/2014/main" id="{4EA6C022-57C5-4736-8D95-E5D30BE5840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941511" y="591736"/>
            <a:ext cx="914400" cy="914400"/>
          </a:xfrm>
          <a:prstGeom prst="rect">
            <a:avLst/>
          </a:prstGeom>
        </p:spPr>
      </p:pic>
      <p:cxnSp>
        <p:nvCxnSpPr>
          <p:cNvPr id="24" name="מחבר ישר 34">
            <a:extLst>
              <a:ext uri="{FF2B5EF4-FFF2-40B4-BE49-F238E27FC236}">
                <a16:creationId xmlns:a16="http://schemas.microsoft.com/office/drawing/2014/main" id="{966E18CD-71AC-4878-A198-02B15091126B}"/>
              </a:ext>
            </a:extLst>
          </p:cNvPr>
          <p:cNvCxnSpPr>
            <a:cxnSpLocks/>
          </p:cNvCxnSpPr>
          <p:nvPr/>
        </p:nvCxnSpPr>
        <p:spPr>
          <a:xfrm>
            <a:off x="10803871" y="3429000"/>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50CBC01-AEFC-4C5C-959A-5C43C04F4561}"/>
              </a:ext>
            </a:extLst>
          </p:cNvPr>
          <p:cNvSpPr txBox="1"/>
          <p:nvPr/>
        </p:nvSpPr>
        <p:spPr>
          <a:xfrm>
            <a:off x="9290938" y="4144813"/>
            <a:ext cx="2201265" cy="1077218"/>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ea typeface="+mn-ea"/>
                <a:cs typeface="Calibri" panose="020F0502020204030204" pitchFamily="34" charset="0"/>
              </a:rPr>
              <a:t>במליאה - בירור ראשוני</a:t>
            </a:r>
          </a:p>
          <a:p>
            <a:pPr algn="ctr">
              <a:defRPr/>
            </a:pPr>
            <a:r>
              <a:rPr lang="he-IL" sz="1600" dirty="0">
                <a:solidFill>
                  <a:srgbClr val="44546A"/>
                </a:solidFill>
                <a:cs typeface="Calibri" panose="020F0502020204030204" pitchFamily="34" charset="0"/>
              </a:rPr>
              <a:t>לגבי היחס שלהם לשימוש במשככי כאבים וכדורי הרגעה </a:t>
            </a:r>
          </a:p>
        </p:txBody>
      </p:sp>
      <p:sp>
        <p:nvSpPr>
          <p:cNvPr id="23" name="TextBox 22">
            <a:extLst>
              <a:ext uri="{FF2B5EF4-FFF2-40B4-BE49-F238E27FC236}">
                <a16:creationId xmlns:a16="http://schemas.microsoft.com/office/drawing/2014/main" id="{0A03B297-B220-4325-BE5D-BAF97722C9A2}"/>
              </a:ext>
            </a:extLst>
          </p:cNvPr>
          <p:cNvSpPr txBox="1"/>
          <p:nvPr/>
        </p:nvSpPr>
        <p:spPr>
          <a:xfrm>
            <a:off x="41638" y="4035933"/>
            <a:ext cx="2201270" cy="830997"/>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במליאה - שיתוף העבודה בקבוצות.</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סיכום ותובנות</a:t>
            </a:r>
          </a:p>
        </p:txBody>
      </p:sp>
      <p:sp>
        <p:nvSpPr>
          <p:cNvPr id="31" name="מלבן 30">
            <a:extLst>
              <a:ext uri="{FF2B5EF4-FFF2-40B4-BE49-F238E27FC236}">
                <a16:creationId xmlns:a16="http://schemas.microsoft.com/office/drawing/2014/main" id="{7F3BAE28-AC1A-4D27-B1DB-343F3726F73B}"/>
              </a:ext>
            </a:extLst>
          </p:cNvPr>
          <p:cNvSpPr/>
          <p:nvPr/>
        </p:nvSpPr>
        <p:spPr>
          <a:xfrm>
            <a:off x="429207" y="3151732"/>
            <a:ext cx="11364687" cy="202322"/>
          </a:xfrm>
          <a:prstGeom prst="rect">
            <a:avLst/>
          </a:prstGeom>
          <a:solidFill>
            <a:srgbClr val="7E9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8" name="מחבר ישר 37">
            <a:extLst>
              <a:ext uri="{FF2B5EF4-FFF2-40B4-BE49-F238E27FC236}">
                <a16:creationId xmlns:a16="http://schemas.microsoft.com/office/drawing/2014/main" id="{723B41DE-1D8C-489C-AFE9-3E68779C6588}"/>
              </a:ext>
            </a:extLst>
          </p:cNvPr>
          <p:cNvCxnSpPr>
            <a:cxnSpLocks/>
          </p:cNvCxnSpPr>
          <p:nvPr/>
        </p:nvCxnSpPr>
        <p:spPr>
          <a:xfrm>
            <a:off x="1115618" y="3303675"/>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9" name="מחבר ישר 38">
            <a:extLst>
              <a:ext uri="{FF2B5EF4-FFF2-40B4-BE49-F238E27FC236}">
                <a16:creationId xmlns:a16="http://schemas.microsoft.com/office/drawing/2014/main" id="{A3C3BB1A-0593-44E9-9B3F-1E22AA783C19}"/>
              </a:ext>
            </a:extLst>
          </p:cNvPr>
          <p:cNvCxnSpPr>
            <a:cxnSpLocks/>
          </p:cNvCxnSpPr>
          <p:nvPr/>
        </p:nvCxnSpPr>
        <p:spPr>
          <a:xfrm>
            <a:off x="5911079" y="3354054"/>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5" name="TextBox 26">
            <a:extLst>
              <a:ext uri="{FF2B5EF4-FFF2-40B4-BE49-F238E27FC236}">
                <a16:creationId xmlns:a16="http://schemas.microsoft.com/office/drawing/2014/main" id="{ACD64A40-3950-9A7D-E6C7-CAB4230AFA29}"/>
              </a:ext>
            </a:extLst>
          </p:cNvPr>
          <p:cNvSpPr txBox="1"/>
          <p:nvPr/>
        </p:nvSpPr>
        <p:spPr>
          <a:xfrm>
            <a:off x="4211064" y="4161257"/>
            <a:ext cx="3111717" cy="181588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עבודה </a:t>
            </a:r>
            <a:r>
              <a:rPr lang="he-IL" sz="1600" dirty="0">
                <a:solidFill>
                  <a:srgbClr val="44546A"/>
                </a:solidFill>
                <a:latin typeface="Calibri" panose="020F0502020204030204" pitchFamily="34" charset="0"/>
                <a:cs typeface="Calibri" panose="020F0502020204030204" pitchFamily="34" charset="0"/>
              </a:rPr>
              <a:t>בשתי </a:t>
            </a:r>
            <a:r>
              <a:rPr lang="he-IL" sz="1600" dirty="0" smtClean="0">
                <a:solidFill>
                  <a:srgbClr val="44546A"/>
                </a:solidFill>
                <a:latin typeface="Calibri" panose="020F0502020204030204" pitchFamily="34" charset="0"/>
                <a:cs typeface="Calibri" panose="020F0502020204030204" pitchFamily="34" charset="0"/>
              </a:rPr>
              <a:t>קבוצות- שימוש בתרופות מרשם ללא מרשם רופא- שוללים עמדה זו ושאינם שוללים עמדה זו.</a:t>
            </a:r>
            <a:endParaRPr lang="he-IL" sz="1600" dirty="0">
              <a:solidFill>
                <a:srgbClr val="44546A"/>
              </a:solidFill>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smtClean="0">
                <a:ln>
                  <a:noFill/>
                </a:ln>
                <a:solidFill>
                  <a:srgbClr val="44546A"/>
                </a:solidFill>
                <a:effectLst/>
                <a:uLnTx/>
                <a:uFillTx/>
                <a:latin typeface="Calibri" panose="020F0502020204030204" pitchFamily="34" charset="0"/>
                <a:ea typeface="+mn-ea"/>
                <a:cs typeface="Calibri" panose="020F0502020204030204" pitchFamily="34" charset="0"/>
              </a:rPr>
              <a:t>התייחסות </a:t>
            </a: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למקורות מידע על ההשפעות </a:t>
            </a:r>
            <a:r>
              <a:rPr lang="he-IL" sz="1600" dirty="0">
                <a:solidFill>
                  <a:srgbClr val="44546A"/>
                </a:solidFill>
                <a:latin typeface="Calibri" panose="020F0502020204030204" pitchFamily="34" charset="0"/>
                <a:cs typeface="Calibri" panose="020F0502020204030204" pitchFamily="34" charset="0"/>
              </a:rPr>
              <a:t>שיש לכדורי הרגעה ולמשככי </a:t>
            </a:r>
            <a:r>
              <a:rPr lang="he-IL" sz="1600" dirty="0" smtClean="0">
                <a:solidFill>
                  <a:srgbClr val="44546A"/>
                </a:solidFill>
                <a:latin typeface="Calibri" panose="020F0502020204030204" pitchFamily="34" charset="0"/>
                <a:cs typeface="Calibri" panose="020F0502020204030204" pitchFamily="34" charset="0"/>
              </a:rPr>
              <a:t>כאבים.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smtClean="0">
                <a:ln>
                  <a:noFill/>
                </a:ln>
                <a:solidFill>
                  <a:srgbClr val="44546A"/>
                </a:solidFill>
                <a:effectLst/>
                <a:uLnTx/>
                <a:uFillTx/>
                <a:latin typeface="Calibri" panose="020F0502020204030204" pitchFamily="34" charset="0"/>
                <a:ea typeface="+mn-ea"/>
                <a:cs typeface="Calibri" panose="020F0502020204030204" pitchFamily="34" charset="0"/>
              </a:rPr>
              <a:t>חיזוק</a:t>
            </a:r>
            <a:r>
              <a:rPr kumimoji="0" lang="he-IL" sz="1600" b="0" i="0" u="none" strike="noStrike" kern="1200" cap="none" spc="0" normalizeH="0" noProof="0" dirty="0" smtClean="0">
                <a:ln>
                  <a:noFill/>
                </a:ln>
                <a:solidFill>
                  <a:srgbClr val="44546A"/>
                </a:solidFill>
                <a:effectLst/>
                <a:uLnTx/>
                <a:uFillTx/>
                <a:latin typeface="Calibri" panose="020F0502020204030204" pitchFamily="34" charset="0"/>
                <a:ea typeface="+mn-ea"/>
                <a:cs typeface="Calibri" panose="020F0502020204030204" pitchFamily="34" charset="0"/>
              </a:rPr>
              <a:t> העמדה השוללת והצבה סימני שאלה ביחס לעמדה שאינה שוללת</a:t>
            </a: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80896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p:txBody>
          <a:bodyPr>
            <a:noAutofit/>
          </a:bodyPr>
          <a:lstStyle/>
          <a:p>
            <a:r>
              <a:rPr lang="he-IL" sz="5400" dirty="0"/>
              <a:t>בואו נדבר על תרופות</a:t>
            </a:r>
          </a:p>
        </p:txBody>
      </p:sp>
      <p:sp>
        <p:nvSpPr>
          <p:cNvPr id="2" name="כותרת 2">
            <a:extLst>
              <a:ext uri="{FF2B5EF4-FFF2-40B4-BE49-F238E27FC236}">
                <a16:creationId xmlns:a16="http://schemas.microsoft.com/office/drawing/2014/main" id="{56C811CE-A8E1-C332-4B01-25C38897EE69}"/>
              </a:ext>
            </a:extLst>
          </p:cNvPr>
          <p:cNvSpPr txBox="1">
            <a:spLocks/>
          </p:cNvSpPr>
          <p:nvPr/>
        </p:nvSpPr>
        <p:spPr>
          <a:xfrm>
            <a:off x="983673" y="4786312"/>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endParaRPr lang="he-IL" dirty="0"/>
          </a:p>
        </p:txBody>
      </p:sp>
      <p:sp>
        <p:nvSpPr>
          <p:cNvPr id="5" name="מציין מיקום תוכן 4">
            <a:extLst>
              <a:ext uri="{FF2B5EF4-FFF2-40B4-BE49-F238E27FC236}">
                <a16:creationId xmlns:a16="http://schemas.microsoft.com/office/drawing/2014/main" id="{62A7677B-CE20-B8F3-0EB9-2DAC1AAF55A1}"/>
              </a:ext>
            </a:extLst>
          </p:cNvPr>
          <p:cNvSpPr>
            <a:spLocks noGrp="1"/>
          </p:cNvSpPr>
          <p:nvPr>
            <p:ph sz="quarter" idx="13"/>
          </p:nvPr>
        </p:nvSpPr>
        <p:spPr>
          <a:xfrm>
            <a:off x="692727" y="1042283"/>
            <a:ext cx="10806546" cy="5453808"/>
          </a:xfrm>
        </p:spPr>
        <p:txBody>
          <a:bodyPr>
            <a:normAutofit fontScale="32500" lnSpcReduction="20000"/>
          </a:bodyPr>
          <a:lstStyle/>
          <a:p>
            <a:pPr>
              <a:lnSpc>
                <a:spcPct val="170000"/>
              </a:lnSpc>
            </a:pPr>
            <a:endParaRPr lang="en-US" dirty="0"/>
          </a:p>
          <a:p>
            <a:pPr>
              <a:lnSpc>
                <a:spcPct val="170000"/>
              </a:lnSpc>
            </a:pPr>
            <a:r>
              <a:rPr lang="he-IL" sz="7400" dirty="0"/>
              <a:t>אני לא לוקח כדורים בלי מרשם רופא</a:t>
            </a:r>
          </a:p>
          <a:p>
            <a:pPr>
              <a:lnSpc>
                <a:spcPct val="170000"/>
              </a:lnSpc>
            </a:pPr>
            <a:r>
              <a:rPr lang="he-IL" sz="7400" dirty="0"/>
              <a:t>אני לוקח כדורים בלי להתייעץ עם הורי</a:t>
            </a:r>
          </a:p>
          <a:p>
            <a:pPr>
              <a:lnSpc>
                <a:spcPct val="170000"/>
              </a:lnSpc>
            </a:pPr>
            <a:r>
              <a:rPr lang="he-IL" sz="7400" dirty="0"/>
              <a:t>אני תמיד קורא את המידע על התרופה שאני מקבל ואת ההשפעות שיש לה</a:t>
            </a:r>
          </a:p>
          <a:p>
            <a:pPr>
              <a:lnSpc>
                <a:spcPct val="170000"/>
              </a:lnSpc>
            </a:pPr>
            <a:r>
              <a:rPr lang="he-IL" sz="7400" dirty="0"/>
              <a:t>כשכואב לי הראש אני מיד לוקח תרופה שתשקיט את הכאב </a:t>
            </a:r>
          </a:p>
          <a:p>
            <a:pPr>
              <a:lnSpc>
                <a:spcPct val="170000"/>
              </a:lnSpc>
            </a:pPr>
            <a:r>
              <a:rPr lang="he-IL" sz="7400" dirty="0"/>
              <a:t>יש לי חבר שקיבל תרופת הרגעה מרופא, אז זה לא יזיק לי אם הוא ייתן לי מדי פעם כדור.</a:t>
            </a:r>
          </a:p>
          <a:p>
            <a:pPr>
              <a:lnSpc>
                <a:spcPct val="170000"/>
              </a:lnSpc>
            </a:pPr>
            <a:r>
              <a:rPr lang="he-IL" sz="7400" dirty="0"/>
              <a:t>שמעתי שכדורים משככי כאבים עושים טוב, בא לי גם</a:t>
            </a:r>
            <a:r>
              <a:rPr lang="he-IL" sz="7400" dirty="0">
                <a:solidFill>
                  <a:srgbClr val="FF0000"/>
                </a:solidFill>
              </a:rPr>
              <a:t> </a:t>
            </a:r>
            <a:r>
              <a:rPr lang="he-IL" sz="7400" dirty="0"/>
              <a:t>לנסות</a:t>
            </a:r>
          </a:p>
          <a:p>
            <a:pPr>
              <a:lnSpc>
                <a:spcPct val="170000"/>
              </a:lnSpc>
            </a:pPr>
            <a:r>
              <a:rPr lang="he-IL" sz="7400" dirty="0"/>
              <a:t>אפשר מדי פעם להיעזר בתרופה משככת כאבים או מרגיעת חרדה ללא מרשם רופא</a:t>
            </a:r>
          </a:p>
        </p:txBody>
      </p:sp>
    </p:spTree>
    <p:extLst>
      <p:ext uri="{BB962C8B-B14F-4D97-AF65-F5344CB8AC3E}">
        <p14:creationId xmlns:p14="http://schemas.microsoft.com/office/powerpoint/2010/main" val="3668370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2">
            <a:extLst>
              <a:ext uri="{FF2B5EF4-FFF2-40B4-BE49-F238E27FC236}">
                <a16:creationId xmlns:a16="http://schemas.microsoft.com/office/drawing/2014/main" id="{56C811CE-A8E1-C332-4B01-25C38897EE69}"/>
              </a:ext>
            </a:extLst>
          </p:cNvPr>
          <p:cNvSpPr txBox="1">
            <a:spLocks/>
          </p:cNvSpPr>
          <p:nvPr/>
        </p:nvSpPr>
        <p:spPr>
          <a:xfrm>
            <a:off x="983673" y="4786312"/>
            <a:ext cx="10515600" cy="1325563"/>
          </a:xfrm>
          <a:prstGeom prst="rect">
            <a:avLst/>
          </a:prstGeom>
        </p:spPr>
        <p:txBody>
          <a:bodyPr vert="horz" lIns="91440" tIns="45720" rIns="91440" bIns="45720" rtlCol="1" anchor="ctr">
            <a:norm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endParaRPr lang="he-IL" sz="8000" dirty="0"/>
          </a:p>
        </p:txBody>
      </p:sp>
      <p:sp>
        <p:nvSpPr>
          <p:cNvPr id="6" name="כותרת 5">
            <a:extLst>
              <a:ext uri="{FF2B5EF4-FFF2-40B4-BE49-F238E27FC236}">
                <a16:creationId xmlns:a16="http://schemas.microsoft.com/office/drawing/2014/main" id="{11B7AFC8-0F1B-B4AA-3DD4-2698CFC4CC33}"/>
              </a:ext>
            </a:extLst>
          </p:cNvPr>
          <p:cNvSpPr>
            <a:spLocks noGrp="1"/>
          </p:cNvSpPr>
          <p:nvPr>
            <p:ph type="title"/>
          </p:nvPr>
        </p:nvSpPr>
        <p:spPr>
          <a:xfrm>
            <a:off x="983673" y="143109"/>
            <a:ext cx="10515600" cy="1325563"/>
          </a:xfrm>
        </p:spPr>
        <p:txBody>
          <a:bodyPr>
            <a:normAutofit/>
          </a:bodyPr>
          <a:lstStyle/>
          <a:p>
            <a:r>
              <a:rPr lang="he-IL"/>
              <a:t>מידע - </a:t>
            </a:r>
            <a:r>
              <a:rPr lang="he-IL" dirty="0"/>
              <a:t>עבודה בקבוצות</a:t>
            </a:r>
          </a:p>
        </p:txBody>
      </p:sp>
      <p:sp>
        <p:nvSpPr>
          <p:cNvPr id="7" name="תיבת טקסט 6">
            <a:extLst>
              <a:ext uri="{FF2B5EF4-FFF2-40B4-BE49-F238E27FC236}">
                <a16:creationId xmlns:a16="http://schemas.microsoft.com/office/drawing/2014/main" id="{535354A3-175B-DD2F-BCF9-4C348881D9BB}"/>
              </a:ext>
            </a:extLst>
          </p:cNvPr>
          <p:cNvSpPr txBox="1"/>
          <p:nvPr/>
        </p:nvSpPr>
        <p:spPr>
          <a:xfrm>
            <a:off x="6373504" y="2309772"/>
            <a:ext cx="5125769" cy="3170099"/>
          </a:xfrm>
          <a:prstGeom prst="rect">
            <a:avLst/>
          </a:prstGeom>
          <a:noFill/>
        </p:spPr>
        <p:txBody>
          <a:bodyPr wrap="square" rtlCol="1">
            <a:spAutoFit/>
          </a:bodyPr>
          <a:lstStyle/>
          <a:p>
            <a:r>
              <a:rPr lang="he-IL" sz="2000" dirty="0">
                <a:latin typeface="Calibri" panose="020F0502020204030204" pitchFamily="34" charset="0"/>
                <a:cs typeface="Calibri" panose="020F0502020204030204" pitchFamily="34" charset="0"/>
              </a:rPr>
              <a:t>הנחיות לתלמידים בקבוצה </a:t>
            </a:r>
            <a:r>
              <a:rPr lang="he-IL" sz="2000" b="1" dirty="0">
                <a:latin typeface="Calibri" panose="020F0502020204030204" pitchFamily="34" charset="0"/>
                <a:cs typeface="Calibri" panose="020F0502020204030204" pitchFamily="34" charset="0"/>
              </a:rPr>
              <a:t>השוללת</a:t>
            </a:r>
            <a:r>
              <a:rPr lang="he-IL" sz="2000" dirty="0">
                <a:latin typeface="Calibri" panose="020F0502020204030204" pitchFamily="34" charset="0"/>
                <a:cs typeface="Calibri" panose="020F0502020204030204" pitchFamily="34" charset="0"/>
              </a:rPr>
              <a:t> שימוש </a:t>
            </a:r>
            <a:r>
              <a:rPr lang="he-IL" sz="2000" dirty="0" smtClean="0">
                <a:latin typeface="Calibri" panose="020F0502020204030204" pitchFamily="34" charset="0"/>
                <a:cs typeface="Calibri" panose="020F0502020204030204" pitchFamily="34" charset="0"/>
              </a:rPr>
              <a:t>בתרופות מרשם (הרגעה </a:t>
            </a:r>
            <a:r>
              <a:rPr lang="he-IL" sz="2000" dirty="0">
                <a:latin typeface="Calibri" panose="020F0502020204030204" pitchFamily="34" charset="0"/>
                <a:cs typeface="Calibri" panose="020F0502020204030204" pitchFamily="34" charset="0"/>
              </a:rPr>
              <a:t>ומשככי </a:t>
            </a:r>
            <a:r>
              <a:rPr lang="he-IL" sz="2000" dirty="0" smtClean="0">
                <a:latin typeface="Calibri" panose="020F0502020204030204" pitchFamily="34" charset="0"/>
                <a:cs typeface="Calibri" panose="020F0502020204030204" pitchFamily="34" charset="0"/>
              </a:rPr>
              <a:t>כאבים) </a:t>
            </a:r>
            <a:r>
              <a:rPr lang="he-IL" sz="2000" b="1" dirty="0">
                <a:latin typeface="Calibri" panose="020F0502020204030204" pitchFamily="34" charset="0"/>
                <a:cs typeface="Calibri" panose="020F0502020204030204" pitchFamily="34" charset="0"/>
              </a:rPr>
              <a:t>ללא </a:t>
            </a:r>
            <a:r>
              <a:rPr lang="he-IL" sz="2000" dirty="0">
                <a:latin typeface="Calibri" panose="020F0502020204030204" pitchFamily="34" charset="0"/>
                <a:cs typeface="Calibri" panose="020F0502020204030204" pitchFamily="34" charset="0"/>
              </a:rPr>
              <a:t>מרשם ומעקב של רופא:</a:t>
            </a:r>
          </a:p>
          <a:p>
            <a:endParaRPr lang="he-IL" sz="2000" dirty="0">
              <a:latin typeface="Calibri" panose="020F0502020204030204" pitchFamily="34" charset="0"/>
              <a:cs typeface="Calibri" panose="020F0502020204030204" pitchFamily="34" charset="0"/>
            </a:endParaRPr>
          </a:p>
          <a:p>
            <a:pPr marL="342900" indent="-342900">
              <a:buFont typeface="+mj-lt"/>
              <a:buAutoNum type="arabicParenR"/>
            </a:pPr>
            <a:r>
              <a:rPr lang="he-IL" sz="2000" dirty="0">
                <a:latin typeface="Calibri" panose="020F0502020204030204" pitchFamily="34" charset="0"/>
                <a:cs typeface="Calibri" panose="020F0502020204030204" pitchFamily="34" charset="0"/>
              </a:rPr>
              <a:t>קראו את המידע שכתוב באתר המרכז הישראלי להתמכרויות בקישורים  המצורפים.</a:t>
            </a:r>
          </a:p>
          <a:p>
            <a:pPr marL="342900" indent="-342900">
              <a:buFont typeface="+mj-lt"/>
              <a:buAutoNum type="arabicParenR"/>
            </a:pPr>
            <a:endParaRPr lang="he-IL" sz="2000" dirty="0">
              <a:latin typeface="Calibri" panose="020F0502020204030204" pitchFamily="34" charset="0"/>
              <a:cs typeface="Calibri" panose="020F0502020204030204" pitchFamily="34" charset="0"/>
            </a:endParaRPr>
          </a:p>
          <a:p>
            <a:pPr marL="342900" indent="-342900">
              <a:buFont typeface="+mj-lt"/>
              <a:buAutoNum type="arabicParenR"/>
            </a:pPr>
            <a:r>
              <a:rPr lang="he-IL" sz="2000" dirty="0">
                <a:latin typeface="Calibri" panose="020F0502020204030204" pitchFamily="34" charset="0"/>
                <a:cs typeface="Calibri" panose="020F0502020204030204" pitchFamily="34" charset="0"/>
              </a:rPr>
              <a:t> כתבו שלושה- ארבעה טיעונים </a:t>
            </a:r>
            <a:r>
              <a:rPr lang="he-IL" sz="2000" b="1" dirty="0">
                <a:latin typeface="Calibri" panose="020F0502020204030204" pitchFamily="34" charset="0"/>
                <a:cs typeface="Calibri" panose="020F0502020204030204" pitchFamily="34" charset="0"/>
              </a:rPr>
              <a:t>שחיזקו</a:t>
            </a:r>
            <a:r>
              <a:rPr lang="he-IL" sz="2000" dirty="0">
                <a:latin typeface="Calibri" panose="020F0502020204030204" pitchFamily="34" charset="0"/>
                <a:cs typeface="Calibri" panose="020F0502020204030204" pitchFamily="34" charset="0"/>
              </a:rPr>
              <a:t> את העמדה בה אתם מחזיקים.</a:t>
            </a:r>
          </a:p>
          <a:p>
            <a:endParaRPr lang="he-IL" sz="2000" dirty="0">
              <a:latin typeface="Calibri" panose="020F0502020204030204" pitchFamily="34" charset="0"/>
              <a:cs typeface="Calibri" panose="020F0502020204030204" pitchFamily="34" charset="0"/>
            </a:endParaRPr>
          </a:p>
        </p:txBody>
      </p:sp>
      <p:sp>
        <p:nvSpPr>
          <p:cNvPr id="8" name="תיבת טקסט 7">
            <a:extLst>
              <a:ext uri="{FF2B5EF4-FFF2-40B4-BE49-F238E27FC236}">
                <a16:creationId xmlns:a16="http://schemas.microsoft.com/office/drawing/2014/main" id="{616469C9-5F55-365C-CCC8-6F3429971E55}"/>
              </a:ext>
            </a:extLst>
          </p:cNvPr>
          <p:cNvSpPr txBox="1"/>
          <p:nvPr/>
        </p:nvSpPr>
        <p:spPr>
          <a:xfrm>
            <a:off x="692727" y="2274838"/>
            <a:ext cx="4843921" cy="2554545"/>
          </a:xfrm>
          <a:prstGeom prst="rect">
            <a:avLst/>
          </a:prstGeom>
          <a:noFill/>
        </p:spPr>
        <p:txBody>
          <a:bodyPr wrap="square" rtlCol="1">
            <a:spAutoFit/>
          </a:bodyPr>
          <a:lstStyle/>
          <a:p>
            <a:r>
              <a:rPr lang="he-IL" sz="2000" dirty="0">
                <a:latin typeface="Calibri" panose="020F0502020204030204" pitchFamily="34" charset="0"/>
                <a:cs typeface="Calibri" panose="020F0502020204030204" pitchFamily="34" charset="0"/>
              </a:rPr>
              <a:t>הנחיות לתלמידים בקבוצה </a:t>
            </a:r>
            <a:r>
              <a:rPr lang="he-IL" sz="2000" b="1" u="sng" dirty="0">
                <a:latin typeface="Calibri" panose="020F0502020204030204" pitchFamily="34" charset="0"/>
                <a:cs typeface="Calibri" panose="020F0502020204030204" pitchFamily="34" charset="0"/>
              </a:rPr>
              <a:t>שאינה</a:t>
            </a:r>
            <a:r>
              <a:rPr lang="he-IL" sz="2000" dirty="0">
                <a:latin typeface="Calibri" panose="020F0502020204030204" pitchFamily="34" charset="0"/>
                <a:cs typeface="Calibri" panose="020F0502020204030204" pitchFamily="34" charset="0"/>
              </a:rPr>
              <a:t> שוללת שימוש בתרופות </a:t>
            </a:r>
            <a:r>
              <a:rPr lang="he-IL" sz="2000" dirty="0" smtClean="0">
                <a:latin typeface="Calibri" panose="020F0502020204030204" pitchFamily="34" charset="0"/>
                <a:cs typeface="Calibri" panose="020F0502020204030204" pitchFamily="34" charset="0"/>
              </a:rPr>
              <a:t>מרשם (הרגעה </a:t>
            </a:r>
            <a:r>
              <a:rPr lang="he-IL" sz="2000" dirty="0">
                <a:latin typeface="Calibri" panose="020F0502020204030204" pitchFamily="34" charset="0"/>
                <a:cs typeface="Calibri" panose="020F0502020204030204" pitchFamily="34" charset="0"/>
              </a:rPr>
              <a:t>ומשככי </a:t>
            </a:r>
            <a:r>
              <a:rPr lang="he-IL" sz="2000" dirty="0" smtClean="0">
                <a:latin typeface="Calibri" panose="020F0502020204030204" pitchFamily="34" charset="0"/>
                <a:cs typeface="Calibri" panose="020F0502020204030204" pitchFamily="34" charset="0"/>
              </a:rPr>
              <a:t>כאבים) </a:t>
            </a:r>
            <a:r>
              <a:rPr lang="he-IL" sz="2000" b="1" dirty="0">
                <a:latin typeface="Calibri" panose="020F0502020204030204" pitchFamily="34" charset="0"/>
                <a:cs typeface="Calibri" panose="020F0502020204030204" pitchFamily="34" charset="0"/>
              </a:rPr>
              <a:t>ללא</a:t>
            </a:r>
            <a:r>
              <a:rPr lang="he-IL" sz="2000" dirty="0">
                <a:latin typeface="Calibri" panose="020F0502020204030204" pitchFamily="34" charset="0"/>
                <a:cs typeface="Calibri" panose="020F0502020204030204" pitchFamily="34" charset="0"/>
              </a:rPr>
              <a:t> מרשם ומעקב של רופא:</a:t>
            </a:r>
          </a:p>
          <a:p>
            <a:pPr marL="342900" indent="-342900">
              <a:buFont typeface="+mj-lt"/>
              <a:buAutoNum type="arabicParenR"/>
            </a:pPr>
            <a:r>
              <a:rPr lang="he-IL" sz="2000" dirty="0">
                <a:latin typeface="Calibri" panose="020F0502020204030204" pitchFamily="34" charset="0"/>
                <a:cs typeface="Calibri" panose="020F0502020204030204" pitchFamily="34" charset="0"/>
              </a:rPr>
              <a:t>קראו את המידע שכתוב באתר המרכז הישראלי להתמכרויות בקישורים המצורפים.</a:t>
            </a:r>
          </a:p>
          <a:p>
            <a:pPr marL="342900" indent="-342900">
              <a:buFont typeface="+mj-lt"/>
              <a:buAutoNum type="arabicParenR"/>
            </a:pPr>
            <a:endParaRPr lang="he-IL" sz="2000" dirty="0">
              <a:latin typeface="Calibri" panose="020F0502020204030204" pitchFamily="34" charset="0"/>
              <a:cs typeface="Calibri" panose="020F0502020204030204" pitchFamily="34" charset="0"/>
            </a:endParaRPr>
          </a:p>
          <a:p>
            <a:pPr marL="342900" indent="-342900">
              <a:buFont typeface="+mj-lt"/>
              <a:buAutoNum type="arabicParenR"/>
            </a:pPr>
            <a:r>
              <a:rPr lang="he-IL" sz="2000" dirty="0">
                <a:latin typeface="Calibri" panose="020F0502020204030204" pitchFamily="34" charset="0"/>
                <a:cs typeface="Calibri" panose="020F0502020204030204" pitchFamily="34" charset="0"/>
              </a:rPr>
              <a:t> כתבו שלושה - ארבעה משפטים אשר גורמים לכם </a:t>
            </a:r>
            <a:r>
              <a:rPr lang="he-IL" sz="2000" b="1" dirty="0">
                <a:latin typeface="Calibri" panose="020F0502020204030204" pitchFamily="34" charset="0"/>
                <a:cs typeface="Calibri" panose="020F0502020204030204" pitchFamily="34" charset="0"/>
              </a:rPr>
              <a:t>לחשוב מחדש </a:t>
            </a:r>
            <a:r>
              <a:rPr lang="he-IL" sz="2000" dirty="0">
                <a:latin typeface="Calibri" panose="020F0502020204030204" pitchFamily="34" charset="0"/>
                <a:cs typeface="Calibri" panose="020F0502020204030204" pitchFamily="34" charset="0"/>
              </a:rPr>
              <a:t>על העמדה שהחזקתם. </a:t>
            </a:r>
          </a:p>
        </p:txBody>
      </p:sp>
      <p:sp>
        <p:nvSpPr>
          <p:cNvPr id="9" name="תיבת טקסט 8">
            <a:extLst>
              <a:ext uri="{FF2B5EF4-FFF2-40B4-BE49-F238E27FC236}">
                <a16:creationId xmlns:a16="http://schemas.microsoft.com/office/drawing/2014/main" id="{A0A1B438-3494-2266-600C-FA70458A10EA}"/>
              </a:ext>
            </a:extLst>
          </p:cNvPr>
          <p:cNvSpPr txBox="1"/>
          <p:nvPr/>
        </p:nvSpPr>
        <p:spPr>
          <a:xfrm>
            <a:off x="3662254" y="5195914"/>
            <a:ext cx="4834824" cy="400110"/>
          </a:xfrm>
          <a:prstGeom prst="rect">
            <a:avLst/>
          </a:prstGeom>
          <a:noFill/>
        </p:spPr>
        <p:txBody>
          <a:bodyPr wrap="square" rtlCol="1">
            <a:spAutoFit/>
          </a:bodyPr>
          <a:lstStyle/>
          <a:p>
            <a:r>
              <a:rPr lang="he-IL" sz="2000" dirty="0">
                <a:latin typeface="Calibri" panose="020F0502020204030204" pitchFamily="34" charset="0"/>
                <a:cs typeface="Calibri" panose="020F0502020204030204" pitchFamily="34" charset="0"/>
                <a:hlinkClick r:id="rId3"/>
              </a:rPr>
              <a:t>קישור למידע על ההשפעות שיש לכדורי הרגעה</a:t>
            </a:r>
            <a:endParaRPr lang="he-IL" sz="2000" dirty="0">
              <a:latin typeface="Calibri" panose="020F0502020204030204" pitchFamily="34" charset="0"/>
              <a:cs typeface="Calibri" panose="020F0502020204030204" pitchFamily="34" charset="0"/>
            </a:endParaRPr>
          </a:p>
        </p:txBody>
      </p:sp>
      <p:sp>
        <p:nvSpPr>
          <p:cNvPr id="10" name="תיבת טקסט 9">
            <a:extLst>
              <a:ext uri="{FF2B5EF4-FFF2-40B4-BE49-F238E27FC236}">
                <a16:creationId xmlns:a16="http://schemas.microsoft.com/office/drawing/2014/main" id="{03483CA5-A694-7C4E-63BB-3EBED194E826}"/>
              </a:ext>
            </a:extLst>
          </p:cNvPr>
          <p:cNvSpPr txBox="1"/>
          <p:nvPr/>
        </p:nvSpPr>
        <p:spPr>
          <a:xfrm>
            <a:off x="3662255" y="5779567"/>
            <a:ext cx="4834823" cy="400110"/>
          </a:xfrm>
          <a:prstGeom prst="rect">
            <a:avLst/>
          </a:prstGeom>
          <a:noFill/>
        </p:spPr>
        <p:txBody>
          <a:bodyPr wrap="square" rtlCol="1">
            <a:spAutoFit/>
          </a:bodyPr>
          <a:lstStyle/>
          <a:p>
            <a:r>
              <a:rPr lang="he-IL" sz="2000" dirty="0">
                <a:latin typeface="Calibri" panose="020F0502020204030204" pitchFamily="34" charset="0"/>
                <a:cs typeface="Calibri" panose="020F0502020204030204" pitchFamily="34" charset="0"/>
                <a:hlinkClick r:id="rId4"/>
              </a:rPr>
              <a:t>קישור למידע על ההשפעות שיש למשככי כאבים </a:t>
            </a:r>
            <a:endParaRPr lang="he-I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6681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2106</TotalTime>
  <Words>1375</Words>
  <Application>Microsoft Office PowerPoint</Application>
  <PresentationFormat>מסך רחב</PresentationFormat>
  <Paragraphs>156</Paragraphs>
  <Slides>13</Slides>
  <Notes>11</Notes>
  <HiddenSlides>6</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13</vt:i4>
      </vt:variant>
    </vt:vector>
  </HeadingPairs>
  <TitlesOfParts>
    <vt:vector size="24" baseType="lpstr">
      <vt:lpstr>Aptos</vt:lpstr>
      <vt:lpstr>Aptos Display</vt:lpstr>
      <vt:lpstr>Arial</vt:lpstr>
      <vt:lpstr>Calibri</vt:lpstr>
      <vt:lpstr>Calibri Light</vt:lpstr>
      <vt:lpstr>David</vt:lpstr>
      <vt:lpstr>Gisha</vt:lpstr>
      <vt:lpstr>Times New Roman</vt:lpstr>
      <vt:lpstr>Varela Round</vt:lpstr>
      <vt:lpstr>-webkit-standard</vt:lpstr>
      <vt:lpstr>ערכת נושא Office</vt:lpstr>
      <vt:lpstr>מצגת של PowerPoint‏</vt:lpstr>
      <vt:lpstr>מצגת של PowerPoint‏</vt:lpstr>
      <vt:lpstr>ידע, מיומנויות וערכים</vt:lpstr>
      <vt:lpstr>מצגת של PowerPoint‏</vt:lpstr>
      <vt:lpstr>מידע למורה - מן המחקר</vt:lpstr>
      <vt:lpstr>מטרות השיעור</vt:lpstr>
      <vt:lpstr>מצגת של PowerPoint‏</vt:lpstr>
      <vt:lpstr>בואו נדבר על תרופות</vt:lpstr>
      <vt:lpstr>מידע - עבודה בקבוצות</vt:lpstr>
      <vt:lpstr>מידע - משתפים במליאה</vt:lpstr>
      <vt:lpstr>סיכום</vt:lpstr>
      <vt:lpstr>מצגת של PowerPoint‏</vt:lpstr>
      <vt:lpstr>ניתן לפנות לקבלת עזרה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Vardit Israel</dc:creator>
  <cp:lastModifiedBy>איריס וכטל</cp:lastModifiedBy>
  <cp:revision>92</cp:revision>
  <dcterms:created xsi:type="dcterms:W3CDTF">2024-09-22T05:10:37Z</dcterms:created>
  <dcterms:modified xsi:type="dcterms:W3CDTF">2024-11-21T06:32:57Z</dcterms:modified>
</cp:coreProperties>
</file>