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571" r:id="rId2"/>
    <p:sldId id="551" r:id="rId3"/>
    <p:sldId id="550" r:id="rId4"/>
    <p:sldId id="259" r:id="rId5"/>
    <p:sldId id="538" r:id="rId6"/>
    <p:sldId id="585" r:id="rId7"/>
    <p:sldId id="552" r:id="rId8"/>
    <p:sldId id="3002" r:id="rId9"/>
    <p:sldId id="2975" r:id="rId10"/>
    <p:sldId id="2978" r:id="rId11"/>
    <p:sldId id="3020" r:id="rId12"/>
    <p:sldId id="2993" r:id="rId13"/>
    <p:sldId id="3001" r:id="rId14"/>
    <p:sldId id="3003" r:id="rId15"/>
    <p:sldId id="2988" r:id="rId16"/>
    <p:sldId id="3021" r:id="rId17"/>
    <p:sldId id="3023" r:id="rId18"/>
    <p:sldId id="2999" r:id="rId19"/>
    <p:sldId id="3022" r:id="rId20"/>
    <p:sldId id="548" r:id="rId21"/>
    <p:sldId id="3024" r:id="rId22"/>
    <p:sldId id="2966"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User" initials="M" lastIdx="6" clrIdx="0">
    <p:extLst>
      <p:ext uri="{19B8F6BF-5375-455C-9EA6-DF929625EA0E}">
        <p15:presenceInfo xmlns:p15="http://schemas.microsoft.com/office/powerpoint/2012/main" userId="MOEUser" providerId="None"/>
      </p:ext>
    </p:extLst>
  </p:cmAuthor>
  <p:cmAuthor id="2" name="מלכה כץ" initials="מכ" lastIdx="15" clrIdx="1">
    <p:extLst>
      <p:ext uri="{19B8F6BF-5375-455C-9EA6-DF929625EA0E}">
        <p15:presenceInfo xmlns:p15="http://schemas.microsoft.com/office/powerpoint/2012/main" userId="מלכה כץ" providerId="None"/>
      </p:ext>
    </p:extLst>
  </p:cmAuthor>
  <p:cmAuthor id="3" name="קרן רוט איטח" initials="קרא" lastIdx="3" clrIdx="2">
    <p:extLst>
      <p:ext uri="{19B8F6BF-5375-455C-9EA6-DF929625EA0E}">
        <p15:presenceInfo xmlns:p15="http://schemas.microsoft.com/office/powerpoint/2012/main" userId="S-1-5-21-752503023-1579634288-239210854-39908" providerId="AD"/>
      </p:ext>
    </p:extLst>
  </p:cmAuthor>
  <p:cmAuthor id="4" name="Vardit Israel" initials="VI" lastIdx="2" clrIdx="3">
    <p:extLst>
      <p:ext uri="{19B8F6BF-5375-455C-9EA6-DF929625EA0E}">
        <p15:presenceInfo xmlns:p15="http://schemas.microsoft.com/office/powerpoint/2012/main" userId="S::vardit.israel@kaye.ac.il::1cdbba77-777a-4989-b276-198ef4bf9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772"/>
    <a:srgbClr val="FBE5D6"/>
    <a:srgbClr val="005485"/>
    <a:srgbClr val="E6E6E6"/>
    <a:srgbClr val="EF364C"/>
    <a:srgbClr val="87C6E9"/>
    <a:srgbClr val="389E69"/>
    <a:srgbClr val="DDADA4"/>
    <a:srgbClr val="A5A5A5"/>
    <a:srgbClr val="434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071" autoAdjust="0"/>
    <p:restoredTop sz="88120" autoAdjust="0"/>
  </p:normalViewPr>
  <p:slideViewPr>
    <p:cSldViewPr snapToGrid="0">
      <p:cViewPr varScale="1">
        <p:scale>
          <a:sx n="77" d="100"/>
          <a:sy n="77" d="100"/>
        </p:scale>
        <p:origin x="499"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3854E-346B-4E14-8D28-92FECFEB3214}" type="doc">
      <dgm:prSet loTypeId="urn:microsoft.com/office/officeart/2008/layout/AlternatingHexagons" loCatId="list" qsTypeId="urn:microsoft.com/office/officeart/2005/8/quickstyle/simple1" qsCatId="simple" csTypeId="urn:microsoft.com/office/officeart/2005/8/colors/accent2_4" csCatId="accent2" phldr="1"/>
      <dgm:spPr/>
      <dgm:t>
        <a:bodyPr/>
        <a:lstStyle/>
        <a:p>
          <a:pPr rtl="1"/>
          <a:endParaRPr lang="he-IL"/>
        </a:p>
      </dgm:t>
    </dgm:pt>
    <dgm:pt modelId="{4DFA9AE0-091C-4F38-9CC0-22D4A9261FBE}">
      <dgm:prSet phldrT="[טקסט]" custT="1"/>
      <dgm:spPr/>
      <dgm:t>
        <a:bodyPr/>
        <a:lstStyle/>
        <a:p>
          <a:pPr rtl="1"/>
          <a:r>
            <a:rPr lang="he-IL" sz="2400" b="1" dirty="0">
              <a:latin typeface="Calibri" panose="020F0502020204030204" pitchFamily="34" charset="0"/>
              <a:cs typeface="Calibri" panose="020F0502020204030204" pitchFamily="34" charset="0"/>
            </a:rPr>
            <a:t>להכיר בכאב ולקרוא לו בשם</a:t>
          </a:r>
        </a:p>
      </dgm:t>
    </dgm:pt>
    <dgm:pt modelId="{D874661C-FFF5-45D3-8762-F22ED1B8FFB8}" type="parTrans" cxnId="{0C7F1ED6-3064-4789-9A75-34FCA25BAE56}">
      <dgm:prSet/>
      <dgm:spPr/>
      <dgm:t>
        <a:bodyPr/>
        <a:lstStyle/>
        <a:p>
          <a:pPr rtl="1"/>
          <a:endParaRPr lang="he-IL"/>
        </a:p>
      </dgm:t>
    </dgm:pt>
    <dgm:pt modelId="{CEA698FC-33D1-4225-BC98-389E28A45D67}" type="sibTrans" cxnId="{0C7F1ED6-3064-4789-9A75-34FCA25BAE56}">
      <dgm:prSet/>
      <dgm:spPr/>
      <dgm:t>
        <a:bodyPr/>
        <a:lstStyle/>
        <a:p>
          <a:pPr rtl="1"/>
          <a:endParaRPr lang="he-IL"/>
        </a:p>
      </dgm:t>
    </dgm:pt>
    <dgm:pt modelId="{FDA03329-EB33-4DA4-8817-73FB5F1E038B}">
      <dgm:prSet phldrT="[טקסט]" custT="1"/>
      <dgm:spPr/>
      <dgm:t>
        <a:bodyPr/>
        <a:lstStyle/>
        <a:p>
          <a:pPr rtl="1"/>
          <a:r>
            <a:rPr lang="he-IL" sz="2200" b="1" dirty="0" smtClean="0">
              <a:latin typeface="Calibri" panose="020F0502020204030204" pitchFamily="34" charset="0"/>
              <a:cs typeface="Calibri" panose="020F0502020204030204" pitchFamily="34" charset="0"/>
            </a:rPr>
            <a:t>כאב הוא זמני</a:t>
          </a:r>
          <a:endParaRPr lang="he-IL" sz="2200" b="1" dirty="0">
            <a:latin typeface="Calibri" panose="020F0502020204030204" pitchFamily="34" charset="0"/>
            <a:cs typeface="Calibri" panose="020F0502020204030204" pitchFamily="34" charset="0"/>
          </a:endParaRPr>
        </a:p>
      </dgm:t>
    </dgm:pt>
    <dgm:pt modelId="{4D9689A2-009C-4F79-A9C6-440481435BB9}" type="parTrans" cxnId="{F472F59C-29D6-41AC-9156-B7468D5B1452}">
      <dgm:prSet/>
      <dgm:spPr/>
      <dgm:t>
        <a:bodyPr/>
        <a:lstStyle/>
        <a:p>
          <a:pPr rtl="1"/>
          <a:endParaRPr lang="he-IL"/>
        </a:p>
      </dgm:t>
    </dgm:pt>
    <dgm:pt modelId="{43DA85DA-B1B2-44EC-BE6D-D9D7BC74F625}" type="sibTrans" cxnId="{F472F59C-29D6-41AC-9156-B7468D5B1452}">
      <dgm:prSet/>
      <dgm:spPr/>
      <dgm:t>
        <a:bodyPr/>
        <a:lstStyle/>
        <a:p>
          <a:pPr rtl="1"/>
          <a:endParaRPr lang="he-IL"/>
        </a:p>
      </dgm:t>
    </dgm:pt>
    <dgm:pt modelId="{727BB4D5-F060-4B3A-A6A2-D80414ACEBD3}">
      <dgm:prSet phldrT="[טקסט]" custT="1"/>
      <dgm:spPr/>
      <dgm:t>
        <a:bodyPr/>
        <a:lstStyle/>
        <a:p>
          <a:pPr rtl="1"/>
          <a:endParaRPr lang="he-IL" sz="2800" dirty="0">
            <a:latin typeface="Calibri" panose="020F0502020204030204" pitchFamily="34" charset="0"/>
            <a:cs typeface="Calibri" panose="020F0502020204030204" pitchFamily="34" charset="0"/>
          </a:endParaRPr>
        </a:p>
      </dgm:t>
    </dgm:pt>
    <dgm:pt modelId="{A7ECF86B-06BB-4492-8490-FA38A1C73EEB}" type="parTrans" cxnId="{37687D71-A086-43CA-8043-C0699F9BA0CC}">
      <dgm:prSet/>
      <dgm:spPr/>
      <dgm:t>
        <a:bodyPr/>
        <a:lstStyle/>
        <a:p>
          <a:pPr rtl="1"/>
          <a:endParaRPr lang="he-IL"/>
        </a:p>
      </dgm:t>
    </dgm:pt>
    <dgm:pt modelId="{5B2F01D0-2687-480E-A4AA-F0FC6FAEDA97}" type="sibTrans" cxnId="{37687D71-A086-43CA-8043-C0699F9BA0CC}">
      <dgm:prSet/>
      <dgm:spPr/>
      <dgm:t>
        <a:bodyPr/>
        <a:lstStyle/>
        <a:p>
          <a:pPr rtl="1"/>
          <a:endParaRPr lang="he-IL"/>
        </a:p>
      </dgm:t>
    </dgm:pt>
    <dgm:pt modelId="{37DAEDA8-6930-4C20-8B66-FAEF349F3AF5}" type="pres">
      <dgm:prSet presAssocID="{7893854E-346B-4E14-8D28-92FECFEB3214}" presName="Name0" presStyleCnt="0">
        <dgm:presLayoutVars>
          <dgm:chMax/>
          <dgm:chPref/>
          <dgm:dir/>
          <dgm:animLvl val="lvl"/>
        </dgm:presLayoutVars>
      </dgm:prSet>
      <dgm:spPr/>
      <dgm:t>
        <a:bodyPr/>
        <a:lstStyle/>
        <a:p>
          <a:pPr rtl="1"/>
          <a:endParaRPr lang="he-IL"/>
        </a:p>
      </dgm:t>
    </dgm:pt>
    <dgm:pt modelId="{0A807F2D-B78E-482E-A4EC-B0C5DE2716B0}" type="pres">
      <dgm:prSet presAssocID="{4DFA9AE0-091C-4F38-9CC0-22D4A9261FBE}" presName="composite" presStyleCnt="0"/>
      <dgm:spPr/>
    </dgm:pt>
    <dgm:pt modelId="{8AA57880-8E51-4034-BD52-C3C5BB984BD6}" type="pres">
      <dgm:prSet presAssocID="{4DFA9AE0-091C-4F38-9CC0-22D4A9261FBE}" presName="Parent1" presStyleLbl="node1" presStyleIdx="0" presStyleCnt="6">
        <dgm:presLayoutVars>
          <dgm:chMax val="1"/>
          <dgm:chPref val="1"/>
          <dgm:bulletEnabled val="1"/>
        </dgm:presLayoutVars>
      </dgm:prSet>
      <dgm:spPr/>
      <dgm:t>
        <a:bodyPr/>
        <a:lstStyle/>
        <a:p>
          <a:pPr rtl="1"/>
          <a:endParaRPr lang="he-IL"/>
        </a:p>
      </dgm:t>
    </dgm:pt>
    <dgm:pt modelId="{8C10BE89-AD32-4CEF-B12E-2D4DC5A4964B}" type="pres">
      <dgm:prSet presAssocID="{4DFA9AE0-091C-4F38-9CC0-22D4A9261FBE}" presName="Childtext1" presStyleLbl="revTx" presStyleIdx="0" presStyleCnt="3">
        <dgm:presLayoutVars>
          <dgm:chMax val="0"/>
          <dgm:chPref val="0"/>
          <dgm:bulletEnabled val="1"/>
        </dgm:presLayoutVars>
      </dgm:prSet>
      <dgm:spPr/>
    </dgm:pt>
    <dgm:pt modelId="{25044808-49DC-4C8A-925A-2BBC4BA234E1}" type="pres">
      <dgm:prSet presAssocID="{4DFA9AE0-091C-4F38-9CC0-22D4A9261FBE}" presName="BalanceSpacing" presStyleCnt="0"/>
      <dgm:spPr/>
    </dgm:pt>
    <dgm:pt modelId="{46DBD615-E5C7-4284-9165-E3F51D9678C3}" type="pres">
      <dgm:prSet presAssocID="{4DFA9AE0-091C-4F38-9CC0-22D4A9261FBE}" presName="BalanceSpacing1" presStyleCnt="0"/>
      <dgm:spPr/>
    </dgm:pt>
    <dgm:pt modelId="{EC4AC914-ACD2-422A-8CA1-6571BDA69382}" type="pres">
      <dgm:prSet presAssocID="{CEA698FC-33D1-4225-BC98-389E28A45D67}" presName="Accent1Text" presStyleLbl="node1" presStyleIdx="1" presStyleCnt="6" custLinFactNeighborX="551" custLinFactNeighborY="-2339"/>
      <dgm:spPr/>
      <dgm:t>
        <a:bodyPr/>
        <a:lstStyle/>
        <a:p>
          <a:pPr rtl="1"/>
          <a:endParaRPr lang="he-IL"/>
        </a:p>
      </dgm:t>
    </dgm:pt>
    <dgm:pt modelId="{3A2DC8F3-D3C0-4EC6-80BD-2948AFD1F1C0}" type="pres">
      <dgm:prSet presAssocID="{CEA698FC-33D1-4225-BC98-389E28A45D67}" presName="spaceBetweenRectangles" presStyleCnt="0"/>
      <dgm:spPr/>
    </dgm:pt>
    <dgm:pt modelId="{B07810C9-7F3A-4331-94B9-6E9A40A13D9F}" type="pres">
      <dgm:prSet presAssocID="{FDA03329-EB33-4DA4-8817-73FB5F1E038B}" presName="composite" presStyleCnt="0"/>
      <dgm:spPr/>
    </dgm:pt>
    <dgm:pt modelId="{8D3A94B3-34B3-4D94-AFD7-2EE4AF0949BE}" type="pres">
      <dgm:prSet presAssocID="{FDA03329-EB33-4DA4-8817-73FB5F1E038B}" presName="Parent1" presStyleLbl="node1" presStyleIdx="2" presStyleCnt="6" custLinFactNeighborX="71586" custLinFactNeighborY="73780">
        <dgm:presLayoutVars>
          <dgm:chMax val="1"/>
          <dgm:chPref val="1"/>
          <dgm:bulletEnabled val="1"/>
        </dgm:presLayoutVars>
      </dgm:prSet>
      <dgm:spPr/>
      <dgm:t>
        <a:bodyPr/>
        <a:lstStyle/>
        <a:p>
          <a:pPr rtl="1"/>
          <a:endParaRPr lang="he-IL"/>
        </a:p>
      </dgm:t>
    </dgm:pt>
    <dgm:pt modelId="{AECA7D02-469E-4ED2-81C6-57E77A27549C}" type="pres">
      <dgm:prSet presAssocID="{FDA03329-EB33-4DA4-8817-73FB5F1E038B}" presName="Childtext1" presStyleLbl="revTx" presStyleIdx="1" presStyleCnt="3">
        <dgm:presLayoutVars>
          <dgm:chMax val="0"/>
          <dgm:chPref val="0"/>
          <dgm:bulletEnabled val="1"/>
        </dgm:presLayoutVars>
      </dgm:prSet>
      <dgm:spPr/>
    </dgm:pt>
    <dgm:pt modelId="{395BC57C-1394-4599-A76E-08238B116693}" type="pres">
      <dgm:prSet presAssocID="{FDA03329-EB33-4DA4-8817-73FB5F1E038B}" presName="BalanceSpacing" presStyleCnt="0"/>
      <dgm:spPr/>
    </dgm:pt>
    <dgm:pt modelId="{0DB1F9A7-E8E6-4806-9F7E-99FB39C65ED3}" type="pres">
      <dgm:prSet presAssocID="{FDA03329-EB33-4DA4-8817-73FB5F1E038B}" presName="BalanceSpacing1" presStyleCnt="0"/>
      <dgm:spPr/>
    </dgm:pt>
    <dgm:pt modelId="{9B595ECA-E017-4534-BBC1-D47D4E3E1A38}" type="pres">
      <dgm:prSet presAssocID="{43DA85DA-B1B2-44EC-BE6D-D9D7BC74F625}" presName="Accent1Text" presStyleLbl="node1" presStyleIdx="3" presStyleCnt="6" custLinFactNeighborX="18309" custLinFactNeighborY="-12408"/>
      <dgm:spPr/>
      <dgm:t>
        <a:bodyPr/>
        <a:lstStyle/>
        <a:p>
          <a:pPr rtl="1"/>
          <a:endParaRPr lang="he-IL"/>
        </a:p>
      </dgm:t>
    </dgm:pt>
    <dgm:pt modelId="{AE44F3DB-1F00-45AA-BF86-48617154EE6B}" type="pres">
      <dgm:prSet presAssocID="{43DA85DA-B1B2-44EC-BE6D-D9D7BC74F625}" presName="spaceBetweenRectangles" presStyleCnt="0"/>
      <dgm:spPr/>
    </dgm:pt>
    <dgm:pt modelId="{C9583EF4-3026-4CBC-9AE4-F63DB32463C8}" type="pres">
      <dgm:prSet presAssocID="{727BB4D5-F060-4B3A-A6A2-D80414ACEBD3}" presName="composite" presStyleCnt="0"/>
      <dgm:spPr/>
    </dgm:pt>
    <dgm:pt modelId="{552FF327-0BD7-4909-A7C8-57CE0320AC4A}" type="pres">
      <dgm:prSet presAssocID="{727BB4D5-F060-4B3A-A6A2-D80414ACEBD3}" presName="Parent1" presStyleLbl="node1" presStyleIdx="4" presStyleCnt="6" custLinFactNeighborX="-55585" custLinFactNeighborY="-83443">
        <dgm:presLayoutVars>
          <dgm:chMax val="1"/>
          <dgm:chPref val="1"/>
          <dgm:bulletEnabled val="1"/>
        </dgm:presLayoutVars>
      </dgm:prSet>
      <dgm:spPr/>
      <dgm:t>
        <a:bodyPr/>
        <a:lstStyle/>
        <a:p>
          <a:pPr rtl="1"/>
          <a:endParaRPr lang="he-IL"/>
        </a:p>
      </dgm:t>
    </dgm:pt>
    <dgm:pt modelId="{C25BAAB4-6369-4088-8006-C2708E1D6370}" type="pres">
      <dgm:prSet presAssocID="{727BB4D5-F060-4B3A-A6A2-D80414ACEBD3}" presName="Childtext1" presStyleLbl="revTx" presStyleIdx="2" presStyleCnt="3">
        <dgm:presLayoutVars>
          <dgm:chMax val="0"/>
          <dgm:chPref val="0"/>
          <dgm:bulletEnabled val="1"/>
        </dgm:presLayoutVars>
      </dgm:prSet>
      <dgm:spPr/>
    </dgm:pt>
    <dgm:pt modelId="{5B50087A-C818-4CB4-8146-26228F06C444}" type="pres">
      <dgm:prSet presAssocID="{727BB4D5-F060-4B3A-A6A2-D80414ACEBD3}" presName="BalanceSpacing" presStyleCnt="0"/>
      <dgm:spPr/>
    </dgm:pt>
    <dgm:pt modelId="{4E6B99DF-F3DB-44FE-9588-AECF4AC506DE}" type="pres">
      <dgm:prSet presAssocID="{727BB4D5-F060-4B3A-A6A2-D80414ACEBD3}" presName="BalanceSpacing1" presStyleCnt="0"/>
      <dgm:spPr/>
    </dgm:pt>
    <dgm:pt modelId="{B963BF66-9F66-4301-9C09-7ACC73114A67}" type="pres">
      <dgm:prSet presAssocID="{5B2F01D0-2687-480E-A4AA-F0FC6FAEDA97}" presName="Accent1Text" presStyleLbl="node1" presStyleIdx="5" presStyleCnt="6"/>
      <dgm:spPr/>
      <dgm:t>
        <a:bodyPr/>
        <a:lstStyle/>
        <a:p>
          <a:pPr rtl="1"/>
          <a:endParaRPr lang="he-IL"/>
        </a:p>
      </dgm:t>
    </dgm:pt>
  </dgm:ptLst>
  <dgm:cxnLst>
    <dgm:cxn modelId="{E1FC4675-3693-450F-AC7D-D56FD3A7A645}" type="presOf" srcId="{5B2F01D0-2687-480E-A4AA-F0FC6FAEDA97}" destId="{B963BF66-9F66-4301-9C09-7ACC73114A67}" srcOrd="0" destOrd="0" presId="urn:microsoft.com/office/officeart/2008/layout/AlternatingHexagons"/>
    <dgm:cxn modelId="{0C7F1ED6-3064-4789-9A75-34FCA25BAE56}" srcId="{7893854E-346B-4E14-8D28-92FECFEB3214}" destId="{4DFA9AE0-091C-4F38-9CC0-22D4A9261FBE}" srcOrd="0" destOrd="0" parTransId="{D874661C-FFF5-45D3-8762-F22ED1B8FFB8}" sibTransId="{CEA698FC-33D1-4225-BC98-389E28A45D67}"/>
    <dgm:cxn modelId="{76CEEB54-F3C0-4CFB-90EE-E3BF9364B1C1}" type="presOf" srcId="{7893854E-346B-4E14-8D28-92FECFEB3214}" destId="{37DAEDA8-6930-4C20-8B66-FAEF349F3AF5}" srcOrd="0" destOrd="0" presId="urn:microsoft.com/office/officeart/2008/layout/AlternatingHexagons"/>
    <dgm:cxn modelId="{37687D71-A086-43CA-8043-C0699F9BA0CC}" srcId="{7893854E-346B-4E14-8D28-92FECFEB3214}" destId="{727BB4D5-F060-4B3A-A6A2-D80414ACEBD3}" srcOrd="2" destOrd="0" parTransId="{A7ECF86B-06BB-4492-8490-FA38A1C73EEB}" sibTransId="{5B2F01D0-2687-480E-A4AA-F0FC6FAEDA97}"/>
    <dgm:cxn modelId="{90D5DEF5-EA8C-4A93-930D-E26318BD82B2}" type="presOf" srcId="{FDA03329-EB33-4DA4-8817-73FB5F1E038B}" destId="{8D3A94B3-34B3-4D94-AFD7-2EE4AF0949BE}" srcOrd="0" destOrd="0" presId="urn:microsoft.com/office/officeart/2008/layout/AlternatingHexagons"/>
    <dgm:cxn modelId="{F472F59C-29D6-41AC-9156-B7468D5B1452}" srcId="{7893854E-346B-4E14-8D28-92FECFEB3214}" destId="{FDA03329-EB33-4DA4-8817-73FB5F1E038B}" srcOrd="1" destOrd="0" parTransId="{4D9689A2-009C-4F79-A9C6-440481435BB9}" sibTransId="{43DA85DA-B1B2-44EC-BE6D-D9D7BC74F625}"/>
    <dgm:cxn modelId="{435669A4-23CB-4AC2-94FA-AC3830D50774}" type="presOf" srcId="{CEA698FC-33D1-4225-BC98-389E28A45D67}" destId="{EC4AC914-ACD2-422A-8CA1-6571BDA69382}" srcOrd="0" destOrd="0" presId="urn:microsoft.com/office/officeart/2008/layout/AlternatingHexagons"/>
    <dgm:cxn modelId="{C1D2D055-AB69-49BD-9B7F-9C0CF40C451F}" type="presOf" srcId="{43DA85DA-B1B2-44EC-BE6D-D9D7BC74F625}" destId="{9B595ECA-E017-4534-BBC1-D47D4E3E1A38}" srcOrd="0" destOrd="0" presId="urn:microsoft.com/office/officeart/2008/layout/AlternatingHexagons"/>
    <dgm:cxn modelId="{BCC0C4E0-4208-4698-8FF5-64FE87133E81}" type="presOf" srcId="{4DFA9AE0-091C-4F38-9CC0-22D4A9261FBE}" destId="{8AA57880-8E51-4034-BD52-C3C5BB984BD6}" srcOrd="0" destOrd="0" presId="urn:microsoft.com/office/officeart/2008/layout/AlternatingHexagons"/>
    <dgm:cxn modelId="{8982A252-F1D9-4704-991A-CCA1ED064619}" type="presOf" srcId="{727BB4D5-F060-4B3A-A6A2-D80414ACEBD3}" destId="{552FF327-0BD7-4909-A7C8-57CE0320AC4A}" srcOrd="0" destOrd="0" presId="urn:microsoft.com/office/officeart/2008/layout/AlternatingHexagons"/>
    <dgm:cxn modelId="{0C9A4B3D-E17E-4AE2-9767-46C33C42089A}" type="presParOf" srcId="{37DAEDA8-6930-4C20-8B66-FAEF349F3AF5}" destId="{0A807F2D-B78E-482E-A4EC-B0C5DE2716B0}" srcOrd="0" destOrd="0" presId="urn:microsoft.com/office/officeart/2008/layout/AlternatingHexagons"/>
    <dgm:cxn modelId="{A572E980-3A64-47AF-9BBB-C01FA154A514}" type="presParOf" srcId="{0A807F2D-B78E-482E-A4EC-B0C5DE2716B0}" destId="{8AA57880-8E51-4034-BD52-C3C5BB984BD6}" srcOrd="0" destOrd="0" presId="urn:microsoft.com/office/officeart/2008/layout/AlternatingHexagons"/>
    <dgm:cxn modelId="{3BE333EC-913B-4AA5-BD1A-24FEA2729E4B}" type="presParOf" srcId="{0A807F2D-B78E-482E-A4EC-B0C5DE2716B0}" destId="{8C10BE89-AD32-4CEF-B12E-2D4DC5A4964B}" srcOrd="1" destOrd="0" presId="urn:microsoft.com/office/officeart/2008/layout/AlternatingHexagons"/>
    <dgm:cxn modelId="{9B6B00C8-B941-4B1F-A80C-0BE9AB0B84B2}" type="presParOf" srcId="{0A807F2D-B78E-482E-A4EC-B0C5DE2716B0}" destId="{25044808-49DC-4C8A-925A-2BBC4BA234E1}" srcOrd="2" destOrd="0" presId="urn:microsoft.com/office/officeart/2008/layout/AlternatingHexagons"/>
    <dgm:cxn modelId="{ABC8CA52-605A-4E03-B818-F606DD53652A}" type="presParOf" srcId="{0A807F2D-B78E-482E-A4EC-B0C5DE2716B0}" destId="{46DBD615-E5C7-4284-9165-E3F51D9678C3}" srcOrd="3" destOrd="0" presId="urn:microsoft.com/office/officeart/2008/layout/AlternatingHexagons"/>
    <dgm:cxn modelId="{AB1BF2D8-F918-41FB-92EE-099D8323C93D}" type="presParOf" srcId="{0A807F2D-B78E-482E-A4EC-B0C5DE2716B0}" destId="{EC4AC914-ACD2-422A-8CA1-6571BDA69382}" srcOrd="4" destOrd="0" presId="urn:microsoft.com/office/officeart/2008/layout/AlternatingHexagons"/>
    <dgm:cxn modelId="{66004071-E404-41DF-AC8A-6142B33B84CF}" type="presParOf" srcId="{37DAEDA8-6930-4C20-8B66-FAEF349F3AF5}" destId="{3A2DC8F3-D3C0-4EC6-80BD-2948AFD1F1C0}" srcOrd="1" destOrd="0" presId="urn:microsoft.com/office/officeart/2008/layout/AlternatingHexagons"/>
    <dgm:cxn modelId="{6AB5916E-1BC4-4451-BAA8-E54D26BD3433}" type="presParOf" srcId="{37DAEDA8-6930-4C20-8B66-FAEF349F3AF5}" destId="{B07810C9-7F3A-4331-94B9-6E9A40A13D9F}" srcOrd="2" destOrd="0" presId="urn:microsoft.com/office/officeart/2008/layout/AlternatingHexagons"/>
    <dgm:cxn modelId="{578C2676-9642-4DCC-AC87-095B5AC6A8A1}" type="presParOf" srcId="{B07810C9-7F3A-4331-94B9-6E9A40A13D9F}" destId="{8D3A94B3-34B3-4D94-AFD7-2EE4AF0949BE}" srcOrd="0" destOrd="0" presId="urn:microsoft.com/office/officeart/2008/layout/AlternatingHexagons"/>
    <dgm:cxn modelId="{455E898C-02BE-4662-96BE-6EA0E2376C98}" type="presParOf" srcId="{B07810C9-7F3A-4331-94B9-6E9A40A13D9F}" destId="{AECA7D02-469E-4ED2-81C6-57E77A27549C}" srcOrd="1" destOrd="0" presId="urn:microsoft.com/office/officeart/2008/layout/AlternatingHexagons"/>
    <dgm:cxn modelId="{F263FF31-A2D0-498D-87E0-B9A07302CD1D}" type="presParOf" srcId="{B07810C9-7F3A-4331-94B9-6E9A40A13D9F}" destId="{395BC57C-1394-4599-A76E-08238B116693}" srcOrd="2" destOrd="0" presId="urn:microsoft.com/office/officeart/2008/layout/AlternatingHexagons"/>
    <dgm:cxn modelId="{FD86556D-DCDB-4D1E-8434-F94D9D102568}" type="presParOf" srcId="{B07810C9-7F3A-4331-94B9-6E9A40A13D9F}" destId="{0DB1F9A7-E8E6-4806-9F7E-99FB39C65ED3}" srcOrd="3" destOrd="0" presId="urn:microsoft.com/office/officeart/2008/layout/AlternatingHexagons"/>
    <dgm:cxn modelId="{647EF1D5-72EA-4A7E-8601-6E1F9F4D31FE}" type="presParOf" srcId="{B07810C9-7F3A-4331-94B9-6E9A40A13D9F}" destId="{9B595ECA-E017-4534-BBC1-D47D4E3E1A38}" srcOrd="4" destOrd="0" presId="urn:microsoft.com/office/officeart/2008/layout/AlternatingHexagons"/>
    <dgm:cxn modelId="{FC023917-79CB-4126-A28D-C877A9083172}" type="presParOf" srcId="{37DAEDA8-6930-4C20-8B66-FAEF349F3AF5}" destId="{AE44F3DB-1F00-45AA-BF86-48617154EE6B}" srcOrd="3" destOrd="0" presId="urn:microsoft.com/office/officeart/2008/layout/AlternatingHexagons"/>
    <dgm:cxn modelId="{95D6684B-4319-431F-9C39-29F3FDC53652}" type="presParOf" srcId="{37DAEDA8-6930-4C20-8B66-FAEF349F3AF5}" destId="{C9583EF4-3026-4CBC-9AE4-F63DB32463C8}" srcOrd="4" destOrd="0" presId="urn:microsoft.com/office/officeart/2008/layout/AlternatingHexagons"/>
    <dgm:cxn modelId="{BA73F17A-DD1A-4AB2-B571-CB12E3DE1644}" type="presParOf" srcId="{C9583EF4-3026-4CBC-9AE4-F63DB32463C8}" destId="{552FF327-0BD7-4909-A7C8-57CE0320AC4A}" srcOrd="0" destOrd="0" presId="urn:microsoft.com/office/officeart/2008/layout/AlternatingHexagons"/>
    <dgm:cxn modelId="{8634E295-2D4D-4E1F-9D25-ADE3AD703A15}" type="presParOf" srcId="{C9583EF4-3026-4CBC-9AE4-F63DB32463C8}" destId="{C25BAAB4-6369-4088-8006-C2708E1D6370}" srcOrd="1" destOrd="0" presId="urn:microsoft.com/office/officeart/2008/layout/AlternatingHexagons"/>
    <dgm:cxn modelId="{E66AF299-8167-497F-8361-73602EDDD387}" type="presParOf" srcId="{C9583EF4-3026-4CBC-9AE4-F63DB32463C8}" destId="{5B50087A-C818-4CB4-8146-26228F06C444}" srcOrd="2" destOrd="0" presId="urn:microsoft.com/office/officeart/2008/layout/AlternatingHexagons"/>
    <dgm:cxn modelId="{C8ADAEB2-DC64-4606-B764-5301E1616FBD}" type="presParOf" srcId="{C9583EF4-3026-4CBC-9AE4-F63DB32463C8}" destId="{4E6B99DF-F3DB-44FE-9588-AECF4AC506DE}" srcOrd="3" destOrd="0" presId="urn:microsoft.com/office/officeart/2008/layout/AlternatingHexagons"/>
    <dgm:cxn modelId="{A35C554F-CCBB-4786-80D6-5F0C2F489B03}" type="presParOf" srcId="{C9583EF4-3026-4CBC-9AE4-F63DB32463C8}" destId="{B963BF66-9F66-4301-9C09-7ACC73114A6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7880-8E51-4034-BD52-C3C5BB984BD6}">
      <dsp:nvSpPr>
        <dsp:cNvPr id="0" name=""/>
        <dsp:cNvSpPr/>
      </dsp:nvSpPr>
      <dsp:spPr>
        <a:xfrm rot="5400000">
          <a:off x="5146374" y="124413"/>
          <a:ext cx="1861805" cy="1619771"/>
        </a:xfrm>
        <a:prstGeom prst="hexagon">
          <a:avLst>
            <a:gd name="adj" fmla="val 25000"/>
            <a:gd name="vf" fmla="val 11547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להכיר בכאב ולקרוא לו בשם</a:t>
          </a:r>
        </a:p>
      </dsp:txBody>
      <dsp:txXfrm rot="-5400000">
        <a:off x="5519805" y="293527"/>
        <a:ext cx="1114943" cy="1281543"/>
      </dsp:txXfrm>
    </dsp:sp>
    <dsp:sp modelId="{8C10BE89-AD32-4CEF-B12E-2D4DC5A4964B}">
      <dsp:nvSpPr>
        <dsp:cNvPr id="0" name=""/>
        <dsp:cNvSpPr/>
      </dsp:nvSpPr>
      <dsp:spPr>
        <a:xfrm>
          <a:off x="6936314" y="375756"/>
          <a:ext cx="2077775" cy="1117083"/>
        </a:xfrm>
        <a:prstGeom prst="rect">
          <a:avLst/>
        </a:prstGeom>
        <a:noFill/>
        <a:ln>
          <a:noFill/>
        </a:ln>
        <a:effectLst/>
      </dsp:spPr>
      <dsp:style>
        <a:lnRef idx="0">
          <a:scrgbClr r="0" g="0" b="0"/>
        </a:lnRef>
        <a:fillRef idx="0">
          <a:scrgbClr r="0" g="0" b="0"/>
        </a:fillRef>
        <a:effectRef idx="0">
          <a:scrgbClr r="0" g="0" b="0"/>
        </a:effectRef>
        <a:fontRef idx="minor"/>
      </dsp:style>
    </dsp:sp>
    <dsp:sp modelId="{EC4AC914-ACD2-422A-8CA1-6571BDA69382}">
      <dsp:nvSpPr>
        <dsp:cNvPr id="0" name=""/>
        <dsp:cNvSpPr/>
      </dsp:nvSpPr>
      <dsp:spPr>
        <a:xfrm rot="5400000">
          <a:off x="3405946" y="121017"/>
          <a:ext cx="1861805" cy="1619771"/>
        </a:xfrm>
        <a:prstGeom prst="hexagon">
          <a:avLst>
            <a:gd name="adj" fmla="val 25000"/>
            <a:gd name="vf" fmla="val 115470"/>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3779377" y="290131"/>
        <a:ext cx="1114943" cy="1281543"/>
      </dsp:txXfrm>
    </dsp:sp>
    <dsp:sp modelId="{8D3A94B3-34B3-4D94-AFD7-2EE4AF0949BE}">
      <dsp:nvSpPr>
        <dsp:cNvPr id="0" name=""/>
        <dsp:cNvSpPr/>
      </dsp:nvSpPr>
      <dsp:spPr>
        <a:xfrm rot="5400000">
          <a:off x="5427876" y="3078354"/>
          <a:ext cx="1861805" cy="1619771"/>
        </a:xfrm>
        <a:prstGeom prst="hexagon">
          <a:avLst>
            <a:gd name="adj" fmla="val 25000"/>
            <a:gd name="vf" fmla="val 115470"/>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he-IL" sz="2200" b="1" kern="1200" dirty="0" smtClean="0">
              <a:latin typeface="Calibri" panose="020F0502020204030204" pitchFamily="34" charset="0"/>
              <a:cs typeface="Calibri" panose="020F0502020204030204" pitchFamily="34" charset="0"/>
            </a:rPr>
            <a:t>כאב הוא זמני</a:t>
          </a:r>
          <a:endParaRPr lang="he-IL" sz="2200" b="1" kern="1200" dirty="0">
            <a:latin typeface="Calibri" panose="020F0502020204030204" pitchFamily="34" charset="0"/>
            <a:cs typeface="Calibri" panose="020F0502020204030204" pitchFamily="34" charset="0"/>
          </a:endParaRPr>
        </a:p>
      </dsp:txBody>
      <dsp:txXfrm rot="-5400000">
        <a:off x="5801307" y="3247468"/>
        <a:ext cx="1114943" cy="1281543"/>
      </dsp:txXfrm>
    </dsp:sp>
    <dsp:sp modelId="{AECA7D02-469E-4ED2-81C6-57E77A27549C}">
      <dsp:nvSpPr>
        <dsp:cNvPr id="0" name=""/>
        <dsp:cNvSpPr/>
      </dsp:nvSpPr>
      <dsp:spPr>
        <a:xfrm>
          <a:off x="2311588" y="1956057"/>
          <a:ext cx="2010750" cy="1117083"/>
        </a:xfrm>
        <a:prstGeom prst="rect">
          <a:avLst/>
        </a:prstGeom>
        <a:noFill/>
        <a:ln>
          <a:noFill/>
        </a:ln>
        <a:effectLst/>
      </dsp:spPr>
      <dsp:style>
        <a:lnRef idx="0">
          <a:scrgbClr r="0" g="0" b="0"/>
        </a:lnRef>
        <a:fillRef idx="0">
          <a:scrgbClr r="0" g="0" b="0"/>
        </a:fillRef>
        <a:effectRef idx="0">
          <a:scrgbClr r="0" g="0" b="0"/>
        </a:effectRef>
        <a:fontRef idx="minor"/>
      </dsp:style>
    </dsp:sp>
    <dsp:sp modelId="{9B595ECA-E017-4534-BBC1-D47D4E3E1A38}">
      <dsp:nvSpPr>
        <dsp:cNvPr id="0" name=""/>
        <dsp:cNvSpPr/>
      </dsp:nvSpPr>
      <dsp:spPr>
        <a:xfrm rot="5400000">
          <a:off x="6314263" y="1473701"/>
          <a:ext cx="1861805" cy="1619771"/>
        </a:xfrm>
        <a:prstGeom prst="hexagon">
          <a:avLst>
            <a:gd name="adj" fmla="val 25000"/>
            <a:gd name="vf" fmla="val 115470"/>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6687694" y="1642815"/>
        <a:ext cx="1114943" cy="1281543"/>
      </dsp:txXfrm>
    </dsp:sp>
    <dsp:sp modelId="{552FF327-0BD7-4909-A7C8-57CE0320AC4A}">
      <dsp:nvSpPr>
        <dsp:cNvPr id="0" name=""/>
        <dsp:cNvSpPr/>
      </dsp:nvSpPr>
      <dsp:spPr>
        <a:xfrm rot="5400000">
          <a:off x="4246024" y="1731468"/>
          <a:ext cx="1861805" cy="1619771"/>
        </a:xfrm>
        <a:prstGeom prst="hexagon">
          <a:avLst>
            <a:gd name="adj" fmla="val 25000"/>
            <a:gd name="vf" fmla="val 115470"/>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he-IL" sz="2800" kern="1200" dirty="0">
            <a:latin typeface="Calibri" panose="020F0502020204030204" pitchFamily="34" charset="0"/>
            <a:cs typeface="Calibri" panose="020F0502020204030204" pitchFamily="34" charset="0"/>
          </a:endParaRPr>
        </a:p>
      </dsp:txBody>
      <dsp:txXfrm rot="-5400000">
        <a:off x="4619455" y="1900582"/>
        <a:ext cx="1114943" cy="1281543"/>
      </dsp:txXfrm>
    </dsp:sp>
    <dsp:sp modelId="{C25BAAB4-6369-4088-8006-C2708E1D6370}">
      <dsp:nvSpPr>
        <dsp:cNvPr id="0" name=""/>
        <dsp:cNvSpPr/>
      </dsp:nvSpPr>
      <dsp:spPr>
        <a:xfrm>
          <a:off x="6936314" y="3536358"/>
          <a:ext cx="2077775" cy="1117083"/>
        </a:xfrm>
        <a:prstGeom prst="rect">
          <a:avLst/>
        </a:prstGeom>
        <a:noFill/>
        <a:ln>
          <a:noFill/>
        </a:ln>
        <a:effectLst/>
      </dsp:spPr>
      <dsp:style>
        <a:lnRef idx="0">
          <a:scrgbClr r="0" g="0" b="0"/>
        </a:lnRef>
        <a:fillRef idx="0">
          <a:scrgbClr r="0" g="0" b="0"/>
        </a:fillRef>
        <a:effectRef idx="0">
          <a:scrgbClr r="0" g="0" b="0"/>
        </a:effectRef>
        <a:fontRef idx="minor"/>
      </dsp:style>
    </dsp:sp>
    <dsp:sp modelId="{B963BF66-9F66-4301-9C09-7ACC73114A67}">
      <dsp:nvSpPr>
        <dsp:cNvPr id="0" name=""/>
        <dsp:cNvSpPr/>
      </dsp:nvSpPr>
      <dsp:spPr>
        <a:xfrm rot="5400000">
          <a:off x="3397021" y="3285014"/>
          <a:ext cx="1861805" cy="1619771"/>
        </a:xfrm>
        <a:prstGeom prst="hexagon">
          <a:avLst>
            <a:gd name="adj" fmla="val 25000"/>
            <a:gd name="vf" fmla="val 115470"/>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he-IL" sz="3600" kern="1200"/>
        </a:p>
      </dsp:txBody>
      <dsp:txXfrm rot="-5400000">
        <a:off x="3770452" y="3454128"/>
        <a:ext cx="1114943" cy="128154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כ'/חשון/תשפ"ה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153415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dirty="0">
                <a:solidFill>
                  <a:srgbClr val="000000"/>
                </a:solidFill>
                <a:effectLst/>
              </a:rPr>
              <a:t>תיאורי מקרה אלו מדגישים את הסכנות הפוטנציאליות בשימוש עצמי בתרופות משככות כאבים ומרגיעות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207245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A539-A1BD-3139-D2FD-E4BB951C74F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591B09F-5614-320C-55FB-AF678897BF4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036A3D4-1CED-6152-89C1-FDF0D199A45A}"/>
              </a:ext>
            </a:extLst>
          </p:cNvPr>
          <p:cNvSpPr>
            <a:spLocks noGrp="1"/>
          </p:cNvSpPr>
          <p:nvPr>
            <p:ph type="body" idx="1"/>
          </p:nvPr>
        </p:nvSpPr>
        <p:spPr/>
        <p:txBody>
          <a:bodyPr/>
          <a:lstStyle/>
          <a:p>
            <a:r>
              <a:rPr lang="he-IL" sz="1200" b="0" i="0" u="none" strike="noStrike" dirty="0">
                <a:solidFill>
                  <a:srgbClr val="000000"/>
                </a:solidFill>
                <a:effectLst/>
              </a:rPr>
              <a:t>הרגעה של מתח- קנאביס</a:t>
            </a:r>
          </a:p>
          <a:p>
            <a:r>
              <a:rPr lang="he-IL" sz="1200" b="0" i="0" u="none" strike="noStrike" dirty="0">
                <a:solidFill>
                  <a:srgbClr val="000000"/>
                </a:solidFill>
                <a:effectLst/>
              </a:rPr>
              <a:t>תיאורי מקרה אלו מדגישים את הסכנות הפוטנציאליות בשימוש עצמאי בתרופות ללא מרשם ומעקב רפואי. הם מאפשרים לתלמידים לדון בנושאים כמו:</a:t>
            </a:r>
          </a:p>
          <a:p>
            <a:pPr>
              <a:buFont typeface="Arial" panose="020B0604020202020204" pitchFamily="34" charset="0"/>
              <a:buChar char="•"/>
            </a:pPr>
            <a:r>
              <a:rPr lang="he-IL" sz="1200" b="0" i="0" u="none" strike="noStrike" dirty="0">
                <a:solidFill>
                  <a:srgbClr val="000000"/>
                </a:solidFill>
                <a:effectLst/>
              </a:rPr>
              <a:t>הסכנות של הגדלת מינון עצמאית</a:t>
            </a:r>
          </a:p>
          <a:p>
            <a:pPr>
              <a:buFont typeface="Arial" panose="020B0604020202020204" pitchFamily="34" charset="0"/>
              <a:buChar char="•"/>
            </a:pPr>
            <a:r>
              <a:rPr lang="he-IL" sz="1200" b="0" i="0" u="none" strike="noStrike" dirty="0">
                <a:solidFill>
                  <a:srgbClr val="000000"/>
                </a:solidFill>
                <a:effectLst/>
              </a:rPr>
              <a:t>חשיבות ההתייעצות עם אנשי מקצוע רפואיים</a:t>
            </a:r>
          </a:p>
          <a:p>
            <a:pPr>
              <a:buFont typeface="Arial" panose="020B0604020202020204" pitchFamily="34" charset="0"/>
              <a:buChar char="•"/>
            </a:pPr>
            <a:r>
              <a:rPr lang="he-IL" sz="1200" b="0" i="0" u="none" strike="noStrike" dirty="0">
                <a:solidFill>
                  <a:srgbClr val="000000"/>
                </a:solidFill>
                <a:effectLst/>
              </a:rPr>
              <a:t>הסיכונים בשימוש בתרופות של אחרים</a:t>
            </a:r>
          </a:p>
          <a:p>
            <a:pPr>
              <a:buFont typeface="Arial" panose="020B0604020202020204" pitchFamily="34" charset="0"/>
              <a:buChar char="•"/>
            </a:pPr>
            <a:r>
              <a:rPr lang="he-IL" sz="1200" b="0" i="0" u="none" strike="noStrike" dirty="0">
                <a:solidFill>
                  <a:srgbClr val="000000"/>
                </a:solidFill>
                <a:effectLst/>
              </a:rPr>
              <a:t>הצורך במודעות לתופעות לוואי ואינטראקציות בין תרופות</a:t>
            </a:r>
          </a:p>
          <a:p>
            <a:pPr>
              <a:buFont typeface="Arial" panose="020B0604020202020204" pitchFamily="34" charset="0"/>
              <a:buChar char="•"/>
            </a:pPr>
            <a:r>
              <a:rPr lang="he-IL" sz="1200" b="0" i="0" u="none" strike="noStrike" dirty="0">
                <a:solidFill>
                  <a:srgbClr val="000000"/>
                </a:solidFill>
                <a:effectLst/>
              </a:rPr>
              <a:t>הסכנות ברכישת תרופות או תוספים ממקורות לא מוסמכים</a:t>
            </a:r>
          </a:p>
          <a:p>
            <a:r>
              <a:rPr lang="he-IL" sz="1200" b="0" i="0" u="none" strike="noStrike" dirty="0">
                <a:solidFill>
                  <a:srgbClr val="000000"/>
                </a:solidFill>
                <a:effectLst/>
              </a:rPr>
              <a:t>חשוב להדגיש בדיון את החשיבות של פנייה לעזרה מקצועית ואת הסיכונים הכרוכים בטיפול עצמי לא מבוקר.</a:t>
            </a:r>
          </a:p>
          <a:p>
            <a:endParaRPr lang="he-IL" dirty="0"/>
          </a:p>
        </p:txBody>
      </p:sp>
      <p:sp>
        <p:nvSpPr>
          <p:cNvPr id="4" name="מציין מיקום של מספר שקופית 3">
            <a:extLst>
              <a:ext uri="{FF2B5EF4-FFF2-40B4-BE49-F238E27FC236}">
                <a16:creationId xmlns:a16="http://schemas.microsoft.com/office/drawing/2014/main" id="{150EBABF-0319-DAE0-09D0-090993D05AF9}"/>
              </a:ext>
            </a:extLst>
          </p:cNvPr>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175459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A539-A1BD-3139-D2FD-E4BB951C74F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591B09F-5614-320C-55FB-AF678897BF4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036A3D4-1CED-6152-89C1-FDF0D199A45A}"/>
              </a:ext>
            </a:extLst>
          </p:cNvPr>
          <p:cNvSpPr>
            <a:spLocks noGrp="1"/>
          </p:cNvSpPr>
          <p:nvPr>
            <p:ph type="body" idx="1"/>
          </p:nvPr>
        </p:nvSpPr>
        <p:spPr/>
        <p:txBody>
          <a:bodyPr/>
          <a:lstStyle/>
          <a:p>
            <a:r>
              <a:rPr lang="he-IL" sz="1200" b="0" i="0" u="none" strike="noStrike" dirty="0">
                <a:solidFill>
                  <a:srgbClr val="000000"/>
                </a:solidFill>
                <a:effectLst/>
              </a:rPr>
              <a:t>להלן מקור מידע על </a:t>
            </a:r>
            <a:r>
              <a:rPr lang="he-IL" sz="1200" b="0" i="0" u="none" strike="noStrike" dirty="0" err="1">
                <a:solidFill>
                  <a:srgbClr val="000000"/>
                </a:solidFill>
                <a:effectLst/>
              </a:rPr>
              <a:t>פנטניל</a:t>
            </a:r>
            <a:r>
              <a:rPr lang="he-IL" sz="1200" b="0" i="0" u="none" strike="noStrike" dirty="0">
                <a:solidFill>
                  <a:srgbClr val="000000"/>
                </a:solidFill>
                <a:effectLst/>
              </a:rPr>
              <a:t>- תרופה משככת כאבים - </a:t>
            </a:r>
            <a:r>
              <a:rPr lang="en-US" sz="1200" b="0" i="0" u="none" strike="noStrike" dirty="0">
                <a:solidFill>
                  <a:srgbClr val="000000"/>
                </a:solidFill>
                <a:effectLst/>
              </a:rPr>
              <a:t>https://</a:t>
            </a:r>
            <a:r>
              <a:rPr lang="en-US" sz="1200" b="0" i="0" u="none" strike="noStrike" dirty="0" err="1">
                <a:solidFill>
                  <a:srgbClr val="000000"/>
                </a:solidFill>
                <a:effectLst/>
              </a:rPr>
              <a:t>www.gov.il</a:t>
            </a:r>
            <a:r>
              <a:rPr lang="en-US" sz="1200" b="0" i="0" u="none" strike="noStrike" dirty="0">
                <a:solidFill>
                  <a:srgbClr val="000000"/>
                </a:solidFill>
                <a:effectLst/>
              </a:rPr>
              <a:t>/he/pages/fentanyl</a:t>
            </a:r>
            <a:endParaRPr lang="he-IL" sz="1200" b="0" i="0" u="none" strike="noStrike" dirty="0">
              <a:solidFill>
                <a:srgbClr val="000000"/>
              </a:solidFill>
              <a:effectLst/>
            </a:endParaRPr>
          </a:p>
          <a:p>
            <a:endParaRPr lang="he-IL" dirty="0"/>
          </a:p>
        </p:txBody>
      </p:sp>
      <p:sp>
        <p:nvSpPr>
          <p:cNvPr id="4" name="מציין מיקום של מספר שקופית 3">
            <a:extLst>
              <a:ext uri="{FF2B5EF4-FFF2-40B4-BE49-F238E27FC236}">
                <a16:creationId xmlns:a16="http://schemas.microsoft.com/office/drawing/2014/main" id="{150EBABF-0319-DAE0-09D0-090993D05AF9}"/>
              </a:ext>
            </a:extLst>
          </p:cNvPr>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312430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buFont typeface="+mj-lt"/>
              <a:buAutoNum type="arabicPeriod"/>
            </a:pPr>
            <a:r>
              <a:rPr lang="he-IL" sz="1600" dirty="0"/>
              <a:t>הצגת פתרונות ודיון (15 דקות): </a:t>
            </a:r>
          </a:p>
          <a:p>
            <a:pPr marL="742950" lvl="1" indent="-285750">
              <a:buFont typeface="+mj-lt"/>
              <a:buAutoNum type="arabicPeriod"/>
            </a:pPr>
            <a:r>
              <a:rPr lang="he-IL" sz="1400" dirty="0"/>
              <a:t>כל קבוצה מציגה את המקרה שלה , </a:t>
            </a:r>
            <a:r>
              <a:rPr lang="he-IL" sz="1400" dirty="0" smtClean="0"/>
              <a:t>אילו סימני שאלה עלו בהם ואילו הבנות התגבשו להם </a:t>
            </a:r>
            <a:r>
              <a:rPr lang="he-IL" sz="1400" dirty="0"/>
              <a:t>בעקבות הדיון על האירוע</a:t>
            </a:r>
          </a:p>
          <a:p>
            <a:pPr marL="742950" lvl="1" indent="-285750">
              <a:buFont typeface="+mj-lt"/>
              <a:buAutoNum type="arabicPeriod"/>
            </a:pPr>
            <a:r>
              <a:rPr lang="he-IL" sz="1400" b="0" u="none" dirty="0"/>
              <a:t>**המורה כותבת על הלוח את התרופה עליה התקיים הדיון במקרה בו דנו ושתי תובנות מרכזיות שהיו להם.</a:t>
            </a:r>
          </a:p>
          <a:p>
            <a:pPr marL="742950" lvl="1" indent="-285750">
              <a:buFont typeface="+mj-lt"/>
              <a:buAutoNum type="arabicPeriod"/>
            </a:pPr>
            <a:r>
              <a:rPr lang="he-IL" sz="1400" b="0" u="sng" dirty="0"/>
              <a:t>המורה מציגה שאלות  נוספות לדיון במטרה לפתח את הדיון למשמעות שיש לאחריות חברתית: </a:t>
            </a:r>
          </a:p>
          <a:p>
            <a:pPr marL="742950" lvl="1" indent="-285750">
              <a:buFont typeface="Arial" panose="020B0604020202020204" pitchFamily="34" charset="0"/>
              <a:buChar char="•"/>
            </a:pPr>
            <a:r>
              <a:rPr lang="he-IL" sz="1400" b="0" u="none" dirty="0" smtClean="0"/>
              <a:t>אילו </a:t>
            </a:r>
            <a:r>
              <a:rPr lang="he-IL" sz="1400" b="0" u="none" dirty="0"/>
              <a:t>כישורי חברות נדרשים כדי להיות מסוגלים </a:t>
            </a:r>
            <a:r>
              <a:rPr lang="he-IL" sz="1400" b="0" u="none" dirty="0" smtClean="0"/>
              <a:t>להמליץ לחבר לפעול אחרת?</a:t>
            </a:r>
          </a:p>
          <a:p>
            <a:pPr marL="742950" lvl="1" indent="-285750">
              <a:buFont typeface="Arial" panose="020B0604020202020204" pitchFamily="34" charset="0"/>
              <a:buChar char="•"/>
            </a:pPr>
            <a:r>
              <a:rPr lang="he-IL" sz="1400" b="0" u="none" dirty="0" smtClean="0"/>
              <a:t>על מה מעידה "התערבות" שלי כשאני ממליץ לחבר דרכי</a:t>
            </a:r>
            <a:r>
              <a:rPr lang="he-IL" sz="1400" b="0" u="none" baseline="0" dirty="0" smtClean="0"/>
              <a:t> פעולה אחרות?</a:t>
            </a:r>
            <a:endParaRPr lang="he-IL" sz="1400" b="0" u="none" dirty="0"/>
          </a:p>
          <a:p>
            <a:pPr marL="742950" lvl="1" indent="-285750">
              <a:buFont typeface="Arial" panose="020B0604020202020204" pitchFamily="34" charset="0"/>
              <a:buChar char="•"/>
            </a:pPr>
            <a:r>
              <a:rPr lang="he-IL" sz="1400" b="0" u="none" dirty="0"/>
              <a:t>אילו תובנות יש לכם כיום ( בעקבות השיעור) בנוגע לחשיבות שיש לכך שתרופות </a:t>
            </a:r>
            <a:r>
              <a:rPr lang="he-IL" sz="1400" b="0" u="none" dirty="0" smtClean="0"/>
              <a:t>שמישהו</a:t>
            </a:r>
            <a:r>
              <a:rPr lang="he-IL" sz="1400" b="0" u="none" baseline="0" dirty="0" smtClean="0"/>
              <a:t> אחד קיבל </a:t>
            </a:r>
            <a:r>
              <a:rPr lang="he-IL" sz="1400" b="0" u="none" dirty="0" smtClean="0"/>
              <a:t>מרופא </a:t>
            </a:r>
            <a:r>
              <a:rPr lang="he-IL" sz="1400" b="0" u="none" dirty="0"/>
              <a:t>יכולות להוות סיכון למישהו אחר?</a:t>
            </a:r>
          </a:p>
          <a:p>
            <a:endParaRPr lang="he-IL" sz="1400" b="0" i="0" u="none" strike="noStrike" dirty="0">
              <a:solidFill>
                <a:srgbClr val="000000"/>
              </a:solidFill>
              <a:effectLst/>
            </a:endParaRPr>
          </a:p>
          <a:p>
            <a:r>
              <a:rPr lang="he-IL" sz="1400" b="0" i="0" u="none" strike="noStrike" dirty="0">
                <a:solidFill>
                  <a:srgbClr val="000000"/>
                </a:solidFill>
                <a:effectLst/>
              </a:rPr>
              <a:t>דיון בשאלות אלו יכול לעזור לתלמידים להבין את חשיבות השימוש האחראי בתרופות ואת הצורך בפיקוח רפואי, תוך פיתוח מודעות לסיכונים הכרוכים בטיפול עצמי לא מבוקר.</a:t>
            </a:r>
          </a:p>
          <a:p>
            <a:pPr marL="742950" lvl="1" indent="-285750">
              <a:buFont typeface="Arial" panose="020B0604020202020204" pitchFamily="34" charset="0"/>
              <a:buChar char="•"/>
            </a:pPr>
            <a:endParaRPr lang="he-IL" sz="1400" b="0" u="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73361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סיכום</a:t>
            </a:r>
          </a:p>
          <a:p>
            <a:r>
              <a:rPr lang="he-IL" dirty="0" smtClean="0"/>
              <a:t>לכאב יש תפקיד,</a:t>
            </a:r>
            <a:r>
              <a:rPr lang="he-IL" baseline="0" dirty="0" smtClean="0"/>
              <a:t> הוא מניע לפעולה</a:t>
            </a:r>
          </a:p>
          <a:p>
            <a:r>
              <a:rPr lang="he-IL" baseline="0" dirty="0" smtClean="0"/>
              <a:t>צריך למצוא דרכים להרגיע אותו, אבל לא כאלו שייצרו כאב חדש, כלומר לא למצוא תרופות לא יעילות.</a:t>
            </a:r>
          </a:p>
          <a:p>
            <a:r>
              <a:rPr lang="he-IL" baseline="0" dirty="0" smtClean="0"/>
              <a:t>כאב הוא חד </a:t>
            </a:r>
            <a:r>
              <a:rPr lang="he-IL" baseline="0" dirty="0" err="1" smtClean="0"/>
              <a:t>סיטרי</a:t>
            </a:r>
            <a:r>
              <a:rPr lang="he-IL" baseline="0" dirty="0" smtClean="0"/>
              <a:t>, כאב מפקיד בידינו משימה, להתמודד </a:t>
            </a:r>
            <a:r>
              <a:rPr lang="he-IL" baseline="0" dirty="0" err="1" smtClean="0"/>
              <a:t>איתו</a:t>
            </a:r>
            <a:r>
              <a:rPr lang="he-IL" baseline="0" dirty="0" smtClean="0"/>
              <a:t>. לחפש דרכים נכונות ויעילות להשקיט אותו, להרגיע אותו. הכאב חשוב וחשוב שנכיר בכאב, נשקיט אותו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בשקופית הבאה ניתן למצוא דרכים להרגעת הכאב. </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379818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המורה תמשיך את הסיכום על פי הנקודות:</a:t>
            </a:r>
          </a:p>
          <a:p>
            <a:r>
              <a:rPr lang="he-IL" baseline="0" dirty="0" smtClean="0"/>
              <a:t>1. להכיר בכאב, לא להכחיש אותו ולקרוא לו בשם "כואב לי הראש", "כואב לי הלב" </a:t>
            </a:r>
            <a:r>
              <a:rPr lang="he-IL" baseline="0" dirty="0" err="1" smtClean="0"/>
              <a:t>וכו</a:t>
            </a:r>
            <a:r>
              <a:rPr lang="he-IL" baseline="0" dirty="0" smtClean="0"/>
              <a:t>'.</a:t>
            </a:r>
          </a:p>
          <a:p>
            <a:r>
              <a:rPr lang="he-IL" baseline="0" dirty="0" smtClean="0"/>
              <a:t>2. תחושת כאב היא טבעית ואנושית. כל אחד מתמודד לעיתים עם כאב.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3. לשתף בכאב, לבטא את הכאב, לשתף משפחה, חברים, אנשי צוות חינוכי ולספר מה כואב לכם ולמה.</a:t>
            </a:r>
          </a:p>
          <a:p>
            <a:r>
              <a:rPr lang="he-IL" baseline="0" dirty="0" smtClean="0"/>
              <a:t>4. כאב הוא לא עדות לחולשה. דיווח על כאב הוא עדות לעוצמה</a:t>
            </a:r>
          </a:p>
          <a:p>
            <a:r>
              <a:rPr lang="he-IL" baseline="0" dirty="0" smtClean="0"/>
              <a:t>5. כאב הוא זמני, הוא חולף. בעזרת רופא או אדם תומך ניתן להתגבר עליו. </a:t>
            </a:r>
          </a:p>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231623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לשכפל דף זה לכל תלמיד/ה ולבקש מהם לסמן לעצמם אילו מהפעולות הבאות יכולות לסייע לכם?</a:t>
            </a:r>
          </a:p>
          <a:p>
            <a:r>
              <a:rPr lang="he-IL" dirty="0"/>
              <a:t>הציעו </a:t>
            </a:r>
            <a:r>
              <a:rPr lang="he-IL" dirty="0" smtClean="0"/>
              <a:t>נוספות.</a:t>
            </a:r>
          </a:p>
          <a:p>
            <a:r>
              <a:rPr lang="he-IL" dirty="0" smtClean="0"/>
              <a:t>המטרה: להרחיב את מאגר</a:t>
            </a:r>
            <a:r>
              <a:rPr lang="he-IL" baseline="0" dirty="0" smtClean="0"/>
              <a:t> הכלים של התלמידים להרגעה עצמית והתמודדות עם כאב</a:t>
            </a:r>
            <a:endParaRPr lang="en-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164678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19</a:t>
            </a:fld>
            <a:endParaRPr lang="he-IL"/>
          </a:p>
        </p:txBody>
      </p:sp>
    </p:spTree>
    <p:extLst>
      <p:ext uri="{BB962C8B-B14F-4D97-AF65-F5344CB8AC3E}">
        <p14:creationId xmlns:p14="http://schemas.microsoft.com/office/powerpoint/2010/main" val="28431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שיעור: המורה תבחר ענן אחד להתייחסות, אח"כ ניתן לאפשר לכל תלמיד/ה יבחר משפט שהוא/היא רוצה להתייחס בנוסף. </a:t>
            </a:r>
          </a:p>
          <a:p>
            <a:r>
              <a:rPr lang="he-IL" dirty="0"/>
              <a:t>נשמע כ- 5 תלמידים</a:t>
            </a:r>
            <a:endParaRPr lang="en-IL"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20</a:t>
            </a:fld>
            <a:endParaRPr lang="he-IL"/>
          </a:p>
        </p:txBody>
      </p:sp>
    </p:spTree>
    <p:extLst>
      <p:ext uri="{BB962C8B-B14F-4D97-AF65-F5344CB8AC3E}">
        <p14:creationId xmlns:p14="http://schemas.microsoft.com/office/powerpoint/2010/main" val="109728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a24d75da4c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a24d75da4c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https://youtu.be/oJC4dYEd2Ag</a:t>
            </a:r>
            <a:endParaRPr lang="he-I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234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rgbClr val="DDADA4"/>
                </a:solidFill>
                <a:latin typeface="Calibri" panose="020F0502020204030204" pitchFamily="34" charset="0"/>
                <a:cs typeface="Calibri" panose="020F0502020204030204" pitchFamily="34" charset="0"/>
              </a:rPr>
              <a:t>שיח חינוכי על תופעת השימוש בתרופות מרשם </a:t>
            </a:r>
            <a:r>
              <a:rPr lang="en-US" sz="1200" b="1" dirty="0" smtClean="0">
                <a:solidFill>
                  <a:srgbClr val="DDADA4"/>
                </a:solidFill>
                <a:latin typeface="Calibri" panose="020F0502020204030204" pitchFamily="34" charset="0"/>
                <a:cs typeface="Calibri" panose="020F0502020204030204" pitchFamily="34" charset="0"/>
              </a:rPr>
              <a:t/>
            </a:r>
            <a:br>
              <a:rPr lang="en-US" sz="1200" b="1" dirty="0" smtClean="0">
                <a:solidFill>
                  <a:srgbClr val="DDADA4"/>
                </a:solidFill>
                <a:latin typeface="Calibri" panose="020F0502020204030204" pitchFamily="34" charset="0"/>
                <a:cs typeface="Calibri" panose="020F0502020204030204" pitchFamily="34" charset="0"/>
              </a:rPr>
            </a:br>
            <a:r>
              <a:rPr lang="he-IL" sz="1200" b="1" dirty="0" smtClean="0">
                <a:solidFill>
                  <a:srgbClr val="DDADA4"/>
                </a:solidFill>
                <a:latin typeface="Calibri" panose="020F0502020204030204" pitchFamily="34" charset="0"/>
                <a:cs typeface="Calibri" panose="020F0502020204030204" pitchFamily="34" charset="0"/>
              </a:rPr>
              <a:t>ללא התווייה רפואית</a:t>
            </a:r>
            <a:endParaRPr lang="he-IL" sz="1200" b="1" dirty="0" smtClean="0">
              <a:solidFill>
                <a:schemeClr val="tx1"/>
              </a:solidFill>
              <a:latin typeface="Calibri" panose="020F0502020204030204" pitchFamily="34" charset="0"/>
              <a:cs typeface="Calibri" panose="020F050202020403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dirty="0">
                <a:solidFill>
                  <a:srgbClr val="002060"/>
                </a:solidFill>
                <a:latin typeface="Gisha" panose="020B0502040204020203" pitchFamily="34" charset="-79"/>
                <a:cs typeface="Gisha" panose="020B0502040204020203" pitchFamily="34" charset="-79"/>
              </a:rPr>
              <a:t>נתונים </a:t>
            </a:r>
            <a:r>
              <a:rPr lang="he-IL" sz="1200" dirty="0" smtClean="0">
                <a:solidFill>
                  <a:srgbClr val="002060"/>
                </a:solidFill>
                <a:latin typeface="Gisha" panose="020B0502040204020203" pitchFamily="34" charset="-79"/>
                <a:cs typeface="Gisha" panose="020B0502040204020203" pitchFamily="34" charset="-79"/>
              </a:rPr>
              <a:t>מסקר "יד </a:t>
            </a:r>
            <a:r>
              <a:rPr lang="he-IL" sz="1200" dirty="0">
                <a:solidFill>
                  <a:srgbClr val="002060"/>
                </a:solidFill>
                <a:latin typeface="Gisha" panose="020B0502040204020203" pitchFamily="34" charset="-79"/>
                <a:cs typeface="Gisha" panose="020B0502040204020203" pitchFamily="34" charset="-79"/>
              </a:rPr>
              <a:t>על </a:t>
            </a:r>
            <a:r>
              <a:rPr lang="he-IL" sz="1200" dirty="0" smtClean="0">
                <a:solidFill>
                  <a:srgbClr val="002060"/>
                </a:solidFill>
                <a:latin typeface="Gisha" panose="020B0502040204020203" pitchFamily="34" charset="-79"/>
                <a:cs typeface="Gisha" panose="020B0502040204020203" pitchFamily="34" charset="-79"/>
              </a:rPr>
              <a:t>הדופק" </a:t>
            </a:r>
            <a:r>
              <a:rPr lang="he-IL" sz="1200" dirty="0">
                <a:solidFill>
                  <a:srgbClr val="002060"/>
                </a:solidFill>
                <a:latin typeface="Gisha" panose="020B0502040204020203" pitchFamily="34" charset="-79"/>
                <a:cs typeface="Gisha" panose="020B0502040204020203" pitchFamily="34" charset="-79"/>
              </a:rPr>
              <a:t>בהקשר של משככי כאבים: </a:t>
            </a:r>
            <a:r>
              <a:rPr lang="he-IL" sz="1800" b="1" dirty="0">
                <a:solidFill>
                  <a:schemeClr val="bg1"/>
                </a:solidFill>
                <a:latin typeface="Times New Roman" panose="02020603050405020304" pitchFamily="18" charset="0"/>
                <a:cs typeface="Times New Roman" panose="02020603050405020304" pitchFamily="18" charset="0"/>
              </a:rPr>
              <a:t>סקר ״יד על הדופק״ 2024, השפעת מלחמת ״חרבות ברזל״ על בני הנוער</a:t>
            </a:r>
            <a:endParaRPr lang="he-IL" sz="1400" b="1" dirty="0">
              <a:solidFill>
                <a:schemeClr val="bg1"/>
              </a:solidFill>
              <a:latin typeface="Times New Roman" panose="02020603050405020304" pitchFamily="18" charset="0"/>
              <a:cs typeface="Times New Roman" panose="02020603050405020304" pitchFamily="18" charset="0"/>
            </a:endParaRPr>
          </a:p>
          <a:p>
            <a:pPr algn="r"/>
            <a:r>
              <a:rPr lang="he-IL" sz="1200" b="1" dirty="0">
                <a:solidFill>
                  <a:schemeClr val="bg1"/>
                </a:solidFill>
                <a:latin typeface="Times New Roman" panose="02020603050405020304" pitchFamily="18" charset="0"/>
                <a:cs typeface="Times New Roman" panose="02020603050405020304" pitchFamily="18" charset="0"/>
              </a:rPr>
              <a:t>סקר אינטרנטי מהיר על מדגם מייצג ארצי של 601 בני נוער  בגילאי 14-18 (כיתות ז׳ עד </a:t>
            </a:r>
            <a:r>
              <a:rPr lang="he-IL" sz="1200" b="1" dirty="0" err="1">
                <a:solidFill>
                  <a:schemeClr val="bg1"/>
                </a:solidFill>
                <a:latin typeface="Times New Roman" panose="02020603050405020304" pitchFamily="18" charset="0"/>
                <a:cs typeface="Times New Roman" panose="02020603050405020304" pitchFamily="18" charset="0"/>
              </a:rPr>
              <a:t>יב</a:t>
            </a:r>
            <a:r>
              <a:rPr lang="he-IL" sz="1200" b="1" dirty="0">
                <a:solidFill>
                  <a:schemeClr val="bg1"/>
                </a:solidFill>
                <a:latin typeface="Times New Roman" panose="02020603050405020304" pitchFamily="18" charset="0"/>
                <a:cs typeface="Times New Roman" panose="02020603050405020304" pitchFamily="18" charset="0"/>
              </a:rPr>
              <a:t>׳).</a:t>
            </a:r>
          </a:p>
          <a:p>
            <a:pPr algn="r"/>
            <a:r>
              <a:rPr lang="he-IL" sz="1600" b="1" dirty="0">
                <a:solidFill>
                  <a:schemeClr val="bg1"/>
                </a:solidFill>
                <a:latin typeface="Times New Roman" panose="02020603050405020304" pitchFamily="18" charset="0"/>
                <a:cs typeface="Times New Roman" panose="02020603050405020304" pitchFamily="18" charset="0"/>
              </a:rPr>
              <a:t>פרופ' יוסי הראל-פיש ופרופ' סופי </a:t>
            </a:r>
            <a:r>
              <a:rPr lang="he-IL" sz="1600" b="1" dirty="0" err="1">
                <a:solidFill>
                  <a:schemeClr val="bg1"/>
                </a:solidFill>
                <a:latin typeface="Times New Roman" panose="02020603050405020304" pitchFamily="18" charset="0"/>
                <a:cs typeface="Times New Roman" panose="02020603050405020304" pitchFamily="18" charset="0"/>
              </a:rPr>
              <a:t>וולש</a:t>
            </a:r>
            <a:r>
              <a:rPr lang="he-IL" sz="1600" b="1" dirty="0">
                <a:solidFill>
                  <a:schemeClr val="bg1"/>
                </a:solidFill>
                <a:latin typeface="Times New Roman" panose="02020603050405020304" pitchFamily="18" charset="0"/>
                <a:cs typeface="Times New Roman" panose="02020603050405020304" pitchFamily="18" charset="0"/>
              </a:rPr>
              <a:t>, אוניברסיטת בר אילן ,</a:t>
            </a:r>
            <a:r>
              <a:rPr lang="he-IL" sz="1400" b="1" dirty="0">
                <a:solidFill>
                  <a:schemeClr val="bg1"/>
                </a:solidFill>
                <a:latin typeface="Times New Roman" panose="02020603050405020304" pitchFamily="18" charset="0"/>
                <a:cs typeface="Times New Roman" panose="02020603050405020304" pitchFamily="18" charset="0"/>
              </a:rPr>
              <a:t>בשיתוף ובמימון משרד החינוך.</a:t>
            </a:r>
          </a:p>
          <a:p>
            <a:pPr marL="45720" indent="0" algn="r" rtl="1">
              <a:buNone/>
            </a:pPr>
            <a:r>
              <a:rPr lang="he-IL"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המטרה לבחון את </a:t>
            </a:r>
            <a:r>
              <a:rPr lang="he-IL"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ההשפעה של המלחמה על בני הנוער בישראל </a:t>
            </a:r>
            <a:r>
              <a:rPr lang="he-IL"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על מצבם הנפשי, דפוסי התנהגויות סיכון  ומדדי חוסן והגנה מרכזיים, כולל תמיכת מבוגרים, מחוברות בית ספרית וחברתית ומעורבות קהילתית</a:t>
            </a:r>
            <a:endParaRPr lang="he-IL" sz="1400" b="1" dirty="0">
              <a:solidFill>
                <a:schemeClr val="bg1"/>
              </a:solidFill>
              <a:latin typeface="Times New Roman" panose="02020603050405020304" pitchFamily="18" charset="0"/>
              <a:cs typeface="Times New Roman" panose="02020603050405020304" pitchFamily="18" charset="0"/>
            </a:endParaRPr>
          </a:p>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43369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התלמידים.</a:t>
            </a:r>
            <a:r>
              <a:rPr lang="he-IL" b="0" dirty="0"/>
              <a:t>  </a:t>
            </a:r>
            <a:r>
              <a:rPr lang="he-IL" b="1" dirty="0"/>
              <a:t> </a:t>
            </a: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35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המטרה:  </a:t>
            </a:r>
            <a:r>
              <a:rPr lang="he-IL" sz="1200" dirty="0"/>
              <a:t>חיבור למידע שהתלמידים נחשפו עליו בשיעור הקודם על תרופות מרשם – משככי כאבים ותרופות הרגעה.</a:t>
            </a:r>
            <a:endParaRPr lang="he-IL" dirty="0"/>
          </a:p>
          <a:p>
            <a:endParaRPr lang="he-IL" dirty="0"/>
          </a:p>
          <a:p>
            <a:r>
              <a:rPr lang="he-IL" b="1" u="sng" dirty="0"/>
              <a:t>הנחיה למורה </a:t>
            </a:r>
            <a:r>
              <a:rPr lang="he-IL" dirty="0"/>
              <a:t>- המורה נותנת לגיטימציה לשכחה בנוגע לשיעור הקודם ומזמינה את כולם להיזכר ולהזכיר לכולנו מה היה בשיעור הקודם.</a:t>
            </a:r>
          </a:p>
          <a:p>
            <a:r>
              <a:rPr lang="he-IL" b="1" u="sng" dirty="0"/>
              <a:t>המורה אומרת</a:t>
            </a:r>
            <a:r>
              <a:rPr lang="he-IL" u="sng" dirty="0"/>
              <a:t>:</a:t>
            </a:r>
            <a:r>
              <a:rPr lang="he-IL" u="none" dirty="0"/>
              <a:t> </a:t>
            </a:r>
            <a:r>
              <a:rPr lang="he-IL" dirty="0"/>
              <a:t>בואו ניזכר יחד מה היה בשיעור הקודם. כולנו עוברים הרבה חוויות בין שיעור לשיעור ולא בטוח שאנחנו יכולים לזכור את כל מה שהיה בשיעור הקודם.</a:t>
            </a:r>
          </a:p>
          <a:p>
            <a:r>
              <a:rPr lang="he-IL" dirty="0"/>
              <a:t> לכן, ננסה להיזכר ולהזכיר אחד לשני מה היה במפגש הקודם.</a:t>
            </a:r>
          </a:p>
          <a:p>
            <a:r>
              <a:rPr lang="he-IL" dirty="0"/>
              <a:t>כל אחת/ד  יגיד מה הוא זוכר מהמפגש הקודם זה יכול להיות משפט, חוויה, איך התחלנו, איך סיימנו את המפגש...מה הרגשתי לאורך המפגש או בסופו...</a:t>
            </a:r>
          </a:p>
          <a:p>
            <a:pPr algn="r" defTabSz="914400" rtl="1" eaLnBrk="1" latinLnBrk="0" hangingPunct="1">
              <a:lnSpc>
                <a:spcPct val="150000"/>
              </a:lnSpc>
            </a:pPr>
            <a:r>
              <a:rPr lang="he-IL" sz="1200" dirty="0"/>
              <a:t>משהו שארצה לומר בעקבות המפגש האחרון, משהו שחשבתי עליו בעקבות המפגש האחרון</a:t>
            </a:r>
          </a:p>
          <a:p>
            <a:pPr algn="r" defTabSz="914400" rtl="1" eaLnBrk="1" latinLnBrk="0" hangingPunct="1">
              <a:lnSpc>
                <a:spcPct val="150000"/>
              </a:lnSpc>
            </a:pPr>
            <a:endParaRPr lang="he-IL" sz="1200" dirty="0"/>
          </a:p>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 ניתן לאפשר לכל אחד רגע לכתוב לעצמו</a:t>
            </a:r>
            <a:r>
              <a:rPr lang="he-IL" sz="1200" dirty="0"/>
              <a:t> על דף מילה מהשיעור הקודם שהוא זוכר שנאמרה,  תובנה/שאלה/משפט.</a:t>
            </a:r>
          </a:p>
          <a:p>
            <a:pPr algn="r" defTabSz="914400" rtl="1" eaLnBrk="1" latinLnBrk="0" hangingPunct="1">
              <a:lnSpc>
                <a:spcPct val="150000"/>
              </a:lnSpc>
            </a:pPr>
            <a:endParaRPr lang="he-IL" sz="1200" dirty="0"/>
          </a:p>
          <a:p>
            <a:endParaRPr lang="he-IL" dirty="0"/>
          </a:p>
          <a:p>
            <a:r>
              <a:rPr lang="he-IL" dirty="0"/>
              <a:t>המורה מסכמת את כל הזיכרונות שעלו ומוסיפה את הזיכרון שלה.</a:t>
            </a:r>
          </a:p>
          <a:p>
            <a:endParaRPr lang="he-IL" dirty="0"/>
          </a:p>
          <a:p>
            <a:r>
              <a:rPr lang="he-IL" dirty="0"/>
              <a:t>אפשר לחלק פתקיות/דבקיות  ושכל אחד ירשום וידביק על הלוח ואפשר לאפשר שיח פתוח.</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8</a:t>
            </a:fld>
            <a:endParaRPr lang="he-IL"/>
          </a:p>
        </p:txBody>
      </p:sp>
    </p:spTree>
    <p:extLst>
      <p:ext uri="{BB962C8B-B14F-4D97-AF65-F5344CB8AC3E}">
        <p14:creationId xmlns:p14="http://schemas.microsoft.com/office/powerpoint/2010/main" val="159382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u="sng" dirty="0" smtClean="0"/>
              <a:t>הערה חשובה למורה: </a:t>
            </a:r>
            <a:r>
              <a:rPr lang="he-IL" b="1" dirty="0" smtClean="0"/>
              <a:t>אנו ממליצים לצפות בסרטון לפני</a:t>
            </a:r>
            <a:r>
              <a:rPr lang="he-IL" b="1" baseline="0" dirty="0" smtClean="0"/>
              <a:t> הצפייה בו עם התלמידים ולהפעיל שיקול דעת ולקבל החלטה האם נכון לצפות בסרטון עם התלמידים </a:t>
            </a:r>
            <a:r>
              <a:rPr lang="he-IL" b="1" u="sng" baseline="0" dirty="0" smtClean="0"/>
              <a:t>עד דקה 3:00</a:t>
            </a:r>
            <a:r>
              <a:rPr lang="he-IL" b="1" baseline="0" dirty="0" smtClean="0"/>
              <a:t> ולקיים שיח על פי ההנחיות בשקופית זו.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במידה והחלטתם </a:t>
            </a:r>
            <a:r>
              <a:rPr lang="he-IL" b="1" u="sng" baseline="0" dirty="0" smtClean="0"/>
              <a:t>לא</a:t>
            </a:r>
            <a:r>
              <a:rPr lang="he-IL" b="1" baseline="0" dirty="0" smtClean="0"/>
              <a:t> לצפות בסרטון בכיתה, אחרי הזיכרון הקבוצתי, עיברו לשקף הבא (מספר 10)</a:t>
            </a:r>
            <a:endParaRPr lang="he-IL"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ולאחריו אנו ממליצים לעבור לעבודה בקבוצות סביב אירועי המקרה.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מטרת </a:t>
            </a:r>
            <a:r>
              <a:rPr lang="he-IL" dirty="0"/>
              <a:t>הפתיח של המפגש  היא לתת הכרה לקיומם של רגשות לא הנעימים במצב לחץ או איום מתמשך ובכלל בחיים.</a:t>
            </a:r>
          </a:p>
          <a:p>
            <a:endParaRPr lang="he-IL" dirty="0"/>
          </a:p>
          <a:p>
            <a:r>
              <a:rPr lang="he-IL" b="1" dirty="0"/>
              <a:t>המורה אומרת: </a:t>
            </a:r>
            <a:r>
              <a:rPr lang="he-IL" dirty="0"/>
              <a:t>היום נדבר </a:t>
            </a:r>
            <a:r>
              <a:rPr lang="he-IL" dirty="0" smtClean="0"/>
              <a:t>על </a:t>
            </a:r>
            <a:r>
              <a:rPr lang="he-IL" dirty="0"/>
              <a:t>כאב ועל דרכים להתמודד אתו.</a:t>
            </a:r>
          </a:p>
          <a:p>
            <a:r>
              <a:rPr lang="he-IL" dirty="0"/>
              <a:t>שלב 1- נפתח בקטע שבו אודי כגן מדבר על כאב נפשי כפי שהוא תופס אותו ומתמודד עימו.</a:t>
            </a:r>
          </a:p>
          <a:p>
            <a:r>
              <a:rPr lang="he-IL" dirty="0"/>
              <a:t>שלב 2- בקשי מכל תלמיד/ה לכתוב לעצמו תשובות לשאלות בשקופית</a:t>
            </a:r>
          </a:p>
          <a:p>
            <a:r>
              <a:rPr lang="he-IL" dirty="0"/>
              <a:t>שלב3- לאפשר למי שבוחר לשתף באחד מהדברים  שכתב לעצמו במליאה במטרה לקיים שיח פתוח על כאב.</a:t>
            </a:r>
          </a:p>
          <a:p>
            <a:r>
              <a:rPr lang="he-IL" dirty="0"/>
              <a:t>שלב 4- המורה תכתוב על הלוח משפטים/רעיונות שהתלמידים התחברו אליהם (אלו יוכלו להיות להם לעזר בחשיבה על אירועי המקרה).</a:t>
            </a:r>
          </a:p>
          <a:p>
            <a:endParaRPr lang="he-IL" dirty="0"/>
          </a:p>
          <a:p>
            <a:endParaRPr lang="he-IL" dirty="0"/>
          </a:p>
          <a:p>
            <a:r>
              <a:rPr lang="he-IL" dirty="0"/>
              <a:t>מידע קצר למורה: </a:t>
            </a:r>
          </a:p>
          <a:p>
            <a:r>
              <a:rPr lang="he-IL" dirty="0"/>
              <a:t>כאב הוא אחד מהרגשות שחשים בעת התמודדות עם מצב לחץ, משבר . לצד רגש זה ישנם רגשות נוספים כמו: חרדה, עצב עמוק, פחד, תסכול, עייפות, ועוד.</a:t>
            </a:r>
          </a:p>
          <a:p>
            <a:endParaRPr lang="he-IL" dirty="0"/>
          </a:p>
          <a:p>
            <a:r>
              <a:rPr lang="he-IL" b="0" i="0" dirty="0">
                <a:solidFill>
                  <a:srgbClr val="040C28"/>
                </a:solidFill>
                <a:effectLst/>
                <a:latin typeface="Google Sans"/>
              </a:rPr>
              <a:t>כאב</a:t>
            </a:r>
            <a:r>
              <a:rPr lang="he-IL" b="0" i="0" dirty="0">
                <a:solidFill>
                  <a:srgbClr val="202124"/>
                </a:solidFill>
                <a:effectLst/>
                <a:latin typeface="Google Sans"/>
              </a:rPr>
              <a:t> הוא תחושת סבל ואי-נוחות, המצביע על פגיעה אפשרית ברקמות הגוף. לפי האגודה הבינלאומית למחקר </a:t>
            </a:r>
            <a:r>
              <a:rPr lang="he-IL" b="0" i="0" dirty="0">
                <a:solidFill>
                  <a:srgbClr val="040C28"/>
                </a:solidFill>
                <a:effectLst/>
                <a:latin typeface="Google Sans"/>
              </a:rPr>
              <a:t>כאב</a:t>
            </a:r>
            <a:r>
              <a:rPr lang="he-IL" b="0" i="0" dirty="0">
                <a:solidFill>
                  <a:srgbClr val="202124"/>
                </a:solidFill>
                <a:effectLst/>
                <a:latin typeface="Google Sans"/>
              </a:rPr>
              <a:t>, </a:t>
            </a:r>
            <a:r>
              <a:rPr lang="he-IL" b="0" i="0" dirty="0">
                <a:solidFill>
                  <a:srgbClr val="040C28"/>
                </a:solidFill>
                <a:effectLst/>
                <a:latin typeface="Google Sans"/>
              </a:rPr>
              <a:t>כאב</a:t>
            </a:r>
            <a:r>
              <a:rPr lang="he-IL" b="0" i="0" dirty="0">
                <a:solidFill>
                  <a:srgbClr val="202124"/>
                </a:solidFill>
                <a:effectLst/>
                <a:latin typeface="Google Sans"/>
              </a:rPr>
              <a:t> מוגדר כ"תחושה וחוויה נפשית לא נעימה הקשורה בנזק ממשי או אפשרי לרקמה, או המתוארת במונחים של נזק מסוג זה".</a:t>
            </a:r>
            <a:endParaRPr lang="he-IL" dirty="0"/>
          </a:p>
          <a:p>
            <a:r>
              <a:rPr lang="he-IL" dirty="0"/>
              <a:t>הגדרת הכאב היא, חוויה סובייקטיבית, בלתי נעימה, שמטרתה להניע אדם לעשות דבר, אשר יגן על חלקי גוף אשר המוח סבור, לעיתים אף לא בצדק, כי נפגעו או שהם עתידים להיפגע.</a:t>
            </a:r>
          </a:p>
          <a:p>
            <a:r>
              <a:rPr lang="he-IL" dirty="0"/>
              <a:t>אם אנחנו חשים כאב, משמעות הדבר היא שהמוח שלנו סבור כי אנחנו נמצאים תחת איום של פגיעה ברקמה וכי יש לעשות דבר מה בנידון. </a:t>
            </a:r>
          </a:p>
          <a:p>
            <a:r>
              <a:rPr lang="he-IL" dirty="0"/>
              <a:t>בעצם , הכאב הוא מנגנון הישרדות בעל חשיבות עליונה! </a:t>
            </a:r>
          </a:p>
          <a:p>
            <a:r>
              <a:rPr lang="he-IL" dirty="0"/>
              <a:t>כאב יכול לבוא לידי ביטוי בצורה פיזית ורגשית. </a:t>
            </a:r>
          </a:p>
          <a:p>
            <a:r>
              <a:rPr lang="he-IL" dirty="0"/>
              <a:t>כאב נפשי הוא הרגשה של סבל ואי נוחות רגשית, בו האדם חווה מגוון רחב של חוויות סובייקטיביות המאופיינות במודעות לשינויים שליליים בעצמי ובתפקודיו, וכתוצאה מכך הוא מרגיש רגשות שליליים המסבים לו סבל. הכאב הנפשי לרוב יופיע בעקבות חוויות של התמודדות עם קושי, אובדן, אירוע משברי ועוד.</a:t>
            </a:r>
          </a:p>
          <a:p>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160251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המורה אומרת</a:t>
            </a:r>
            <a:r>
              <a:rPr lang="he-IL" dirty="0"/>
              <a:t>: במפגש הקודם נחשפתם לשני מאמרי מידע קצרים על ההשפעות שיש לשימוש במשככי כאבים </a:t>
            </a:r>
          </a:p>
          <a:p>
            <a:r>
              <a:rPr lang="he-IL" dirty="0"/>
              <a:t>אודי כגן דיבר על האופן בו הוא מתמודד עם כאב נפשי שהוא </a:t>
            </a:r>
            <a:r>
              <a:rPr lang="he-IL" dirty="0" smtClean="0"/>
              <a:t>עובר/עבר</a:t>
            </a:r>
            <a:r>
              <a:rPr lang="he-IL" baseline="0" dirty="0" smtClean="0"/>
              <a:t> (במידה וצפיתם בסרטון בכיתה)</a:t>
            </a:r>
            <a:endParaRPr lang="he-IL" dirty="0"/>
          </a:p>
          <a:p>
            <a:r>
              <a:rPr lang="he-IL" dirty="0"/>
              <a:t> אנחנו יודעים שישנן תרופות שניתנות במרשם רופא </a:t>
            </a:r>
            <a:r>
              <a:rPr lang="he-IL" b="1" dirty="0"/>
              <a:t>וניתנות בהתאמה מדויקת ובמעקב </a:t>
            </a:r>
            <a:r>
              <a:rPr lang="he-IL" dirty="0"/>
              <a:t>לאנשים שמתמודדים עם כאבים שונים ( פיסיים ונפשיים/רגשיים</a:t>
            </a:r>
            <a:r>
              <a:rPr lang="he-IL" dirty="0" smtClean="0"/>
              <a:t>)</a:t>
            </a:r>
          </a:p>
          <a:p>
            <a:r>
              <a:rPr lang="he-IL" b="1" dirty="0" smtClean="0"/>
              <a:t>המורה כותבת את המילה כאב </a:t>
            </a:r>
            <a:r>
              <a:rPr lang="he-IL" dirty="0" smtClean="0"/>
              <a:t>על הלוח ושואלת מה מעוררת בכם המילה כאב, כותבת את כל התשובות וממשיכה בדיון על פי השאלות המוצגות בשקופית.</a:t>
            </a:r>
            <a:endParaRPr lang="he-IL" dirty="0"/>
          </a:p>
          <a:p>
            <a:endParaRPr lang="he-IL" dirty="0"/>
          </a:p>
          <a:p>
            <a:r>
              <a:rPr lang="he-IL" b="1" dirty="0"/>
              <a:t>המורה מקרינה את השקופית ומאפשרת דיון בכתה </a:t>
            </a:r>
          </a:p>
          <a:p>
            <a:endParaRPr lang="he-IL" dirty="0"/>
          </a:p>
          <a:p>
            <a:endParaRPr lang="he-IL" dirty="0"/>
          </a:p>
          <a:p>
            <a:r>
              <a:rPr lang="he-IL" dirty="0"/>
              <a:t># סכנות פוטנציאליות בשימוש עצמי בתרופות משככות כאבים ומרגיעות ללא מרשם ומעקב רפואי</a:t>
            </a:r>
          </a:p>
          <a:p>
            <a:endParaRPr lang="he-IL" dirty="0"/>
          </a:p>
          <a:p>
            <a:r>
              <a:rPr lang="he-IL" dirty="0"/>
              <a:t>1. **התמכרות**:</a:t>
            </a:r>
          </a:p>
          <a:p>
            <a:r>
              <a:rPr lang="he-IL" dirty="0"/>
              <a:t>   - שימוש ממושך עלול להוביל לתלות פיזית ופסיכולוגית</a:t>
            </a:r>
          </a:p>
          <a:p>
            <a:r>
              <a:rPr lang="he-IL" dirty="0"/>
              <a:t>   - הגברת המינון עם הזמן עקב פיתוח סבילות</a:t>
            </a:r>
          </a:p>
          <a:p>
            <a:endParaRPr lang="he-IL" dirty="0"/>
          </a:p>
          <a:p>
            <a:r>
              <a:rPr lang="he-IL" dirty="0"/>
              <a:t>2. **נזק לאיברים פנימיים כמו :</a:t>
            </a:r>
          </a:p>
          <a:p>
            <a:r>
              <a:rPr lang="he-IL" dirty="0"/>
              <a:t>   - פגיעה בכבד </a:t>
            </a:r>
          </a:p>
          <a:p>
            <a:pPr marL="171450" indent="-171450">
              <a:buFontTx/>
              <a:buChar char="-"/>
            </a:pPr>
            <a:r>
              <a:rPr lang="he-IL" dirty="0"/>
              <a:t>נזק לכליות</a:t>
            </a:r>
          </a:p>
          <a:p>
            <a:pPr marL="171450" indent="-171450">
              <a:buFontTx/>
              <a:buChar char="-"/>
            </a:pPr>
            <a:endParaRPr lang="he-IL" dirty="0"/>
          </a:p>
          <a:p>
            <a:r>
              <a:rPr lang="he-IL" dirty="0"/>
              <a:t>3. **תגובות אלרגיות**:</a:t>
            </a:r>
          </a:p>
          <a:p>
            <a:r>
              <a:rPr lang="he-IL" dirty="0"/>
              <a:t>   - תגובות עוריות</a:t>
            </a:r>
          </a:p>
          <a:p>
            <a:r>
              <a:rPr lang="he-IL" dirty="0"/>
              <a:t>   -</a:t>
            </a:r>
          </a:p>
          <a:p>
            <a:r>
              <a:rPr lang="he-IL" dirty="0"/>
              <a:t>4. **אינטראקציות עם תרופות אחרות**:</a:t>
            </a:r>
          </a:p>
          <a:p>
            <a:r>
              <a:rPr lang="he-IL" dirty="0"/>
              <a:t>   - הגברה או החלשה של השפעת תרופות אחרות</a:t>
            </a:r>
          </a:p>
          <a:p>
            <a:r>
              <a:rPr lang="he-IL" dirty="0"/>
              <a:t>   - סיכון מוגבר לתופעות לוואי כשנלקחות עם תרופות אחרות</a:t>
            </a:r>
          </a:p>
          <a:p>
            <a:endParaRPr lang="he-IL" dirty="0"/>
          </a:p>
          <a:p>
            <a:r>
              <a:rPr lang="he-IL" dirty="0"/>
              <a:t>5. **שימוש לא נכון או מינון יתר**:</a:t>
            </a:r>
          </a:p>
          <a:p>
            <a:r>
              <a:rPr lang="he-IL" dirty="0"/>
              <a:t>   - סיכון למינון יתר בשל חוסר הבנה של הוראות השימוש</a:t>
            </a:r>
          </a:p>
          <a:p>
            <a:r>
              <a:rPr lang="he-IL" dirty="0"/>
              <a:t>   - שימוש לא מתאים למצב הרפואי</a:t>
            </a:r>
          </a:p>
          <a:p>
            <a:endParaRPr lang="he-IL" dirty="0"/>
          </a:p>
          <a:p>
            <a:endParaRPr lang="he-IL" dirty="0"/>
          </a:p>
          <a:p>
            <a:r>
              <a:rPr lang="he-IL" dirty="0"/>
              <a:t>8. **פגיעה בתפקוד קוגניטיבי ומוטורי**:</a:t>
            </a:r>
          </a:p>
          <a:p>
            <a:r>
              <a:rPr lang="he-IL" dirty="0"/>
              <a:t>   - ירידה בערנות וביכולת הריכוז</a:t>
            </a:r>
          </a:p>
          <a:p>
            <a:r>
              <a:rPr lang="he-IL" dirty="0"/>
              <a:t>   - סיכון מוגבר לתאונות (במיוחד בנהיגה)</a:t>
            </a:r>
          </a:p>
          <a:p>
            <a:endParaRPr lang="he-IL" dirty="0"/>
          </a:p>
          <a:p>
            <a:endParaRPr lang="he-IL" dirty="0"/>
          </a:p>
          <a:p>
            <a:r>
              <a:rPr lang="he-IL" dirty="0"/>
              <a:t>10. **התפתחות עמידות לתרופות**:</a:t>
            </a:r>
          </a:p>
          <a:p>
            <a:r>
              <a:rPr lang="he-IL" dirty="0"/>
              <a:t>    - הפחתה ביעילות הטיפול התרופתי לאורך זמן</a:t>
            </a:r>
          </a:p>
          <a:p>
            <a:endParaRPr lang="he-IL" dirty="0"/>
          </a:p>
          <a:p>
            <a:r>
              <a:rPr lang="he-IL" dirty="0"/>
              <a:t>חשוב להתייעץ עם רופא או רוקח לפני שימוש ממושך בתרופות ללא מרשם, ולעקוב אחר ההוראות בקפידה.</a:t>
            </a:r>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242540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400" b="1" i="0" u="none" strike="noStrike" dirty="0" smtClean="0">
                <a:solidFill>
                  <a:srgbClr val="000000"/>
                </a:solidFill>
                <a:effectLst/>
              </a:rPr>
              <a:t>במידה ולא צפיתם בסרטון עם התלמידים, יש </a:t>
            </a:r>
            <a:r>
              <a:rPr lang="he-IL" sz="1400" b="1" i="0" u="sng" strike="noStrike" dirty="0" smtClean="0">
                <a:solidFill>
                  <a:srgbClr val="000000"/>
                </a:solidFill>
                <a:effectLst/>
              </a:rPr>
              <a:t>לתקן </a:t>
            </a:r>
            <a:r>
              <a:rPr lang="he-IL" sz="1400" b="1" i="0" u="none" strike="noStrike" dirty="0" smtClean="0">
                <a:solidFill>
                  <a:srgbClr val="000000"/>
                </a:solidFill>
                <a:effectLst/>
              </a:rPr>
              <a:t>בכל תיאור</a:t>
            </a:r>
            <a:r>
              <a:rPr lang="he-IL" sz="1400" b="1" i="0" u="none" strike="noStrike" baseline="0" dirty="0" smtClean="0">
                <a:solidFill>
                  <a:srgbClr val="000000"/>
                </a:solidFill>
                <a:effectLst/>
              </a:rPr>
              <a:t> מקרה את שאלה 3 ולמחוק את המשפט המכוון להיעזר במשפטים מהסרטון של אודי כגן.</a:t>
            </a:r>
            <a:endParaRPr lang="he-IL" sz="1400" b="1" i="0" u="none" strike="noStrike" dirty="0">
              <a:solidFill>
                <a:srgbClr val="000000"/>
              </a:solidFill>
              <a:effectLst/>
            </a:endParaRPr>
          </a:p>
          <a:p>
            <a:pPr marL="742950" lvl="1" indent="-285750">
              <a:buFont typeface="Arial" panose="020B0604020202020204" pitchFamily="34" charset="0"/>
              <a:buChar char="•"/>
            </a:pPr>
            <a:endParaRPr lang="he-IL" sz="1400" b="0" u="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213886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F081D27F-CC65-4765-8A54-7A590F725B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60796" y="936396"/>
            <a:ext cx="4985208" cy="4985208"/>
          </a:xfrm>
          <a:prstGeom prst="rect">
            <a:avLst/>
          </a:prstGeom>
        </p:spPr>
      </p:pic>
    </p:spTree>
    <p:extLst>
      <p:ext uri="{BB962C8B-B14F-4D97-AF65-F5344CB8AC3E}">
        <p14:creationId xmlns:p14="http://schemas.microsoft.com/office/powerpoint/2010/main" val="295777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248546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98345" y="189529"/>
            <a:ext cx="7195311"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52257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428850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411680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 id="2147483655" r:id="rId6"/>
    <p:sldLayoutId id="2147483668" r:id="rId7"/>
    <p:sldLayoutId id="2147483666" r:id="rId8"/>
    <p:sldLayoutId id="2147483667" r:id="rId9"/>
    <p:sldLayoutId id="2147483657" r:id="rId10"/>
    <p:sldLayoutId id="2147483669" r:id="rId11"/>
    <p:sldLayoutId id="2147483664" r:id="rId12"/>
    <p:sldLayoutId id="2147483665" r:id="rId13"/>
    <p:sldLayoutId id="214748367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16.png"/><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2.svg"/><Relationship Id="rId5" Type="http://schemas.openxmlformats.org/officeDocument/2006/relationships/image" Target="../media/image36.png"/><Relationship Id="rId4" Type="http://schemas.openxmlformats.org/officeDocument/2006/relationships/image" Target="../media/image70.sv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98.svg"/><Relationship Id="rId5" Type="http://schemas.openxmlformats.org/officeDocument/2006/relationships/image" Target="../media/image92.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96.sv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23.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58.svg"/><Relationship Id="rId2" Type="http://schemas.openxmlformats.org/officeDocument/2006/relationships/notesSlide" Target="../notesSlides/notesSlide5.xml"/><Relationship Id="rId16"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27.png"/><Relationship Id="rId14" Type="http://schemas.openxmlformats.org/officeDocument/2006/relationships/image" Target="../media/image60.sv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64.sv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ZkrhZVpJXw"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7568" y="-121920"/>
            <a:ext cx="12199567"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AB5A58E6-3E8C-41F7-A006-FBCB6FD1EA00}"/>
              </a:ext>
            </a:extLst>
          </p:cNvPr>
          <p:cNvSpPr/>
          <p:nvPr/>
        </p:nvSpPr>
        <p:spPr>
          <a:xfrm>
            <a:off x="0" y="2594478"/>
            <a:ext cx="12192000" cy="4263522"/>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pic>
        <p:nvPicPr>
          <p:cNvPr id="16" name="Google Shape;443;p26">
            <a:extLst>
              <a:ext uri="{FF2B5EF4-FFF2-40B4-BE49-F238E27FC236}">
                <a16:creationId xmlns:a16="http://schemas.microsoft.com/office/drawing/2014/main" id="{DF636D3C-32DB-4901-8AA6-D5945ACBDA5B}"/>
              </a:ext>
            </a:extLst>
          </p:cNvPr>
          <p:cNvPicPr preferRelativeResize="0"/>
          <p:nvPr/>
        </p:nvPicPr>
        <p:blipFill rotWithShape="1">
          <a:blip r:embed="rId3">
            <a:alphaModFix/>
          </a:blip>
          <a:srcRect/>
          <a:stretch/>
        </p:blipFill>
        <p:spPr>
          <a:xfrm rot="10800000">
            <a:off x="-1" y="5038780"/>
            <a:ext cx="5292969" cy="1354783"/>
          </a:xfrm>
          <a:prstGeom prst="rect">
            <a:avLst/>
          </a:prstGeom>
          <a:noFill/>
          <a:ln>
            <a:noFill/>
          </a:ln>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7" name="מלבן 6">
            <a:extLst>
              <a:ext uri="{FF2B5EF4-FFF2-40B4-BE49-F238E27FC236}">
                <a16:creationId xmlns:a16="http://schemas.microsoft.com/office/drawing/2014/main" id="{E027117B-69E5-4AAA-B77C-1A1D1E8542FB}"/>
              </a:ext>
            </a:extLst>
          </p:cNvPr>
          <p:cNvSpPr/>
          <p:nvPr/>
        </p:nvSpPr>
        <p:spPr>
          <a:xfrm>
            <a:off x="1485123" y="366374"/>
            <a:ext cx="9221755" cy="1528624"/>
          </a:xfrm>
          <a:prstGeom prst="rect">
            <a:avLst/>
          </a:prstGeom>
        </p:spPr>
        <p:txBody>
          <a:bodyPr wrap="square">
            <a:spAutoFit/>
          </a:bodyPr>
          <a:lstStyle/>
          <a:p>
            <a:pPr algn="ctr">
              <a:lnSpc>
                <a:spcPts val="5600"/>
              </a:lnSpc>
            </a:pPr>
            <a:r>
              <a:rPr lang="he-IL" sz="4800" kern="0" dirty="0">
                <a:solidFill>
                  <a:srgbClr val="002060"/>
                </a:solidFill>
                <a:latin typeface="Calibri" panose="020F0502020204030204" pitchFamily="34" charset="0"/>
                <a:cs typeface="Calibri" panose="020F0502020204030204" pitchFamily="34" charset="0"/>
                <a:sym typeface="Arial"/>
              </a:rPr>
              <a:t>יחידת לימוד בכישורי חיים</a:t>
            </a:r>
          </a:p>
          <a:p>
            <a:pPr algn="ctr">
              <a:lnSpc>
                <a:spcPts val="5600"/>
              </a:lnSpc>
            </a:pPr>
            <a:r>
              <a:rPr lang="he-IL" sz="4800" b="1" kern="0" dirty="0">
                <a:solidFill>
                  <a:srgbClr val="002060"/>
                </a:solidFill>
                <a:latin typeface="Calibri" panose="020F0502020204030204" pitchFamily="34" charset="0"/>
                <a:cs typeface="Calibri" panose="020F0502020204030204" pitchFamily="34" charset="0"/>
                <a:sym typeface="Arial"/>
              </a:rPr>
              <a:t>מניעת </a:t>
            </a:r>
            <a:r>
              <a:rPr lang="he-IL" sz="4800" b="1" kern="0" dirty="0" smtClean="0">
                <a:solidFill>
                  <a:srgbClr val="002060"/>
                </a:solidFill>
                <a:latin typeface="Calibri" panose="020F0502020204030204" pitchFamily="34" charset="0"/>
                <a:cs typeface="Calibri" panose="020F0502020204030204" pitchFamily="34" charset="0"/>
                <a:sym typeface="Arial"/>
              </a:rPr>
              <a:t>שימוש בסמים</a:t>
            </a:r>
            <a:r>
              <a:rPr lang="he-IL" sz="4800" b="1" kern="0" dirty="0">
                <a:solidFill>
                  <a:srgbClr val="002060"/>
                </a:solidFill>
                <a:latin typeface="Calibri" panose="020F0502020204030204" pitchFamily="34" charset="0"/>
                <a:cs typeface="Calibri" panose="020F0502020204030204" pitchFamily="34" charset="0"/>
                <a:sym typeface="Arial"/>
              </a:rPr>
              <a:t>, אלכוהול וטבק</a:t>
            </a:r>
            <a:endParaRPr lang="he-IL" sz="3200" kern="0" dirty="0">
              <a:solidFill>
                <a:srgbClr val="002060"/>
              </a:solidFill>
              <a:latin typeface="Calibri" panose="020F0502020204030204" pitchFamily="34" charset="0"/>
              <a:cs typeface="Calibri" panose="020F0502020204030204" pitchFamily="34" charset="0"/>
              <a:sym typeface="Arial"/>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8839199" y="6069038"/>
            <a:ext cx="3945361" cy="810478"/>
          </a:xfrm>
          <a:prstGeom prst="rect">
            <a:avLst/>
          </a:prstGeom>
          <a:noFill/>
        </p:spPr>
        <p:txBody>
          <a:bodyPr wrap="square">
            <a:spAutoFit/>
          </a:bodyPr>
          <a:lstStyle/>
          <a:p>
            <a:pPr algn="ctr">
              <a:lnSpc>
                <a:spcPts val="5600"/>
              </a:lnSpc>
            </a:pPr>
            <a:r>
              <a:rPr lang="he-IL" sz="4000" b="1" dirty="0">
                <a:solidFill>
                  <a:schemeClr val="bg1"/>
                </a:solidFill>
                <a:latin typeface="Calibri" panose="020F0502020204030204" pitchFamily="34" charset="0"/>
                <a:cs typeface="Calibri" panose="020F0502020204030204" pitchFamily="34" charset="0"/>
              </a:rPr>
              <a:t>שכבה </a:t>
            </a:r>
            <a:r>
              <a:rPr lang="he-IL" sz="4000" b="1" dirty="0" smtClean="0">
                <a:solidFill>
                  <a:schemeClr val="bg1"/>
                </a:solidFill>
                <a:latin typeface="Calibri" panose="020F0502020204030204" pitchFamily="34" charset="0"/>
                <a:cs typeface="Calibri" panose="020F0502020204030204" pitchFamily="34" charset="0"/>
              </a:rPr>
              <a:t>י"א</a:t>
            </a:r>
            <a:endParaRPr lang="he-IL" sz="4000" b="1" dirty="0">
              <a:solidFill>
                <a:schemeClr val="bg1"/>
              </a:solidFill>
              <a:latin typeface="Calibri" panose="020F0502020204030204" pitchFamily="34" charset="0"/>
              <a:cs typeface="Calibri" panose="020F0502020204030204" pitchFamily="34" charset="0"/>
            </a:endParaRPr>
          </a:p>
        </p:txBody>
      </p:sp>
      <p:sp>
        <p:nvSpPr>
          <p:cNvPr id="2" name="תיבת טקסט 1">
            <a:extLst>
              <a:ext uri="{FF2B5EF4-FFF2-40B4-BE49-F238E27FC236}">
                <a16:creationId xmlns:a16="http://schemas.microsoft.com/office/drawing/2014/main" id="{3D3665B5-83C0-E6C6-13DA-40C3B9CD8935}"/>
              </a:ext>
            </a:extLst>
          </p:cNvPr>
          <p:cNvSpPr txBox="1"/>
          <p:nvPr/>
        </p:nvSpPr>
        <p:spPr>
          <a:xfrm>
            <a:off x="1481338" y="2780295"/>
            <a:ext cx="9221754" cy="1446550"/>
          </a:xfrm>
          <a:prstGeom prst="rect">
            <a:avLst/>
          </a:prstGeom>
          <a:noFill/>
        </p:spPr>
        <p:txBody>
          <a:bodyPr wrap="square">
            <a:spAutoFit/>
          </a:bodyPr>
          <a:lstStyle/>
          <a:p>
            <a:pPr lvl="0" algn="ctr"/>
            <a:r>
              <a:rPr lang="he-IL" sz="4400" b="1" i="0" dirty="0" smtClean="0">
                <a:solidFill>
                  <a:srgbClr val="002060"/>
                </a:solidFill>
                <a:effectLst/>
                <a:latin typeface="Calibri" panose="020F0502020204030204" pitchFamily="34" charset="0"/>
                <a:cs typeface="Calibri" panose="020F0502020204030204" pitchFamily="34" charset="0"/>
              </a:rPr>
              <a:t>שיעור 2:</a:t>
            </a:r>
          </a:p>
          <a:p>
            <a:pPr lvl="0" algn="ctr"/>
            <a:r>
              <a:rPr lang="he-IL" sz="4400" b="1" i="0" dirty="0" smtClean="0">
                <a:solidFill>
                  <a:srgbClr val="002060"/>
                </a:solidFill>
                <a:effectLst/>
                <a:latin typeface="Calibri" panose="020F0502020204030204" pitchFamily="34" charset="0"/>
                <a:cs typeface="Calibri" panose="020F0502020204030204" pitchFamily="34" charset="0"/>
              </a:rPr>
              <a:t>כוח </a:t>
            </a:r>
            <a:r>
              <a:rPr lang="he-IL" sz="4400" b="1" i="0" dirty="0">
                <a:solidFill>
                  <a:srgbClr val="002060"/>
                </a:solidFill>
                <a:effectLst/>
                <a:latin typeface="Calibri" panose="020F0502020204030204" pitchFamily="34" charset="0"/>
                <a:cs typeface="Calibri" panose="020F0502020204030204" pitchFamily="34" charset="0"/>
              </a:rPr>
              <a:t>הפגיעות: להקשיב </a:t>
            </a:r>
            <a:r>
              <a:rPr lang="he-IL" sz="4400" b="1" i="0" dirty="0" smtClean="0">
                <a:solidFill>
                  <a:srgbClr val="002060"/>
                </a:solidFill>
                <a:effectLst/>
                <a:latin typeface="Calibri" panose="020F0502020204030204" pitchFamily="34" charset="0"/>
                <a:cs typeface="Calibri" panose="020F0502020204030204" pitchFamily="34" charset="0"/>
              </a:rPr>
              <a:t> לכאב</a:t>
            </a:r>
            <a:endParaRPr lang="en-US" sz="4400" b="1" kern="0" dirty="0">
              <a:solidFill>
                <a:srgbClr val="002060"/>
              </a:solidFill>
              <a:highlight>
                <a:srgbClr val="FFFF00"/>
              </a:highlight>
              <a:latin typeface="Calibri" panose="020F0502020204030204" pitchFamily="34" charset="0"/>
              <a:ea typeface="Calibri"/>
              <a:cs typeface="Calibri" panose="020F0502020204030204" pitchFamily="34" charset="0"/>
              <a:sym typeface="Calibri"/>
            </a:endParaRPr>
          </a:p>
        </p:txBody>
      </p:sp>
      <p:sp>
        <p:nvSpPr>
          <p:cNvPr id="6" name="TextBox 5"/>
          <p:cNvSpPr txBox="1"/>
          <p:nvPr/>
        </p:nvSpPr>
        <p:spPr>
          <a:xfrm>
            <a:off x="567407" y="5354108"/>
            <a:ext cx="2079076" cy="677108"/>
          </a:xfrm>
          <a:prstGeom prst="rect">
            <a:avLst/>
          </a:prstGeom>
          <a:noFill/>
        </p:spPr>
        <p:txBody>
          <a:bodyPr wrap="square" rtlCol="1">
            <a:spAutoFit/>
          </a:bodyPr>
          <a:lstStyle/>
          <a:p>
            <a:r>
              <a:rPr lang="he-IL" sz="2000" b="1" dirty="0" smtClean="0">
                <a:solidFill>
                  <a:schemeClr val="bg1"/>
                </a:solidFill>
                <a:latin typeface="Calibri" panose="020F0502020204030204" pitchFamily="34" charset="0"/>
                <a:cs typeface="Calibri" panose="020F0502020204030204" pitchFamily="34" charset="0"/>
              </a:rPr>
              <a:t>מיומנות מרכזית</a:t>
            </a:r>
          </a:p>
          <a:p>
            <a:r>
              <a:rPr lang="he-IL" dirty="0" smtClean="0">
                <a:solidFill>
                  <a:schemeClr val="bg1"/>
                </a:solidFill>
                <a:latin typeface="Calibri" panose="020F0502020204030204" pitchFamily="34" charset="0"/>
                <a:cs typeface="Calibri" panose="020F0502020204030204" pitchFamily="34" charset="0"/>
              </a:rPr>
              <a:t>הכוונה וניהול עצמי</a:t>
            </a:r>
            <a:endParaRPr lang="he-IL" dirty="0">
              <a:solidFill>
                <a:schemeClr val="bg1"/>
              </a:solidFill>
              <a:latin typeface="Calibri" panose="020F0502020204030204" pitchFamily="34" charset="0"/>
              <a:cs typeface="Calibri" panose="020F0502020204030204" pitchFamily="34" charset="0"/>
            </a:endParaRPr>
          </a:p>
        </p:txBody>
      </p:sp>
      <p:pic>
        <p:nvPicPr>
          <p:cNvPr id="12" name="Google Shape;235;p1"/>
          <p:cNvPicPr preferRelativeResize="0"/>
          <p:nvPr/>
        </p:nvPicPr>
        <p:blipFill>
          <a:blip r:embed="rId5">
            <a:alphaModFix/>
          </a:blip>
          <a:stretch>
            <a:fillRect/>
          </a:stretch>
        </p:blipFill>
        <p:spPr>
          <a:xfrm>
            <a:off x="9637987" y="-160452"/>
            <a:ext cx="2480440" cy="1260259"/>
          </a:xfrm>
          <a:prstGeom prst="rect">
            <a:avLst/>
          </a:prstGeom>
          <a:noFill/>
          <a:ln>
            <a:noFill/>
          </a:ln>
        </p:spPr>
      </p:pic>
    </p:spTree>
    <p:extLst>
      <p:ext uri="{BB962C8B-B14F-4D97-AF65-F5344CB8AC3E}">
        <p14:creationId xmlns:p14="http://schemas.microsoft.com/office/powerpoint/2010/main" val="126874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983673" y="83343"/>
            <a:ext cx="10515600" cy="1325563"/>
          </a:xfrm>
        </p:spPr>
        <p:txBody>
          <a:bodyPr>
            <a:normAutofit/>
          </a:bodyPr>
          <a:lstStyle/>
          <a:p>
            <a:r>
              <a:rPr lang="he-IL" sz="6000" dirty="0"/>
              <a:t>תרופות מרשם להפחתת כאב</a:t>
            </a:r>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6" name="מציין מיקום תוכן 5">
            <a:extLst>
              <a:ext uri="{FF2B5EF4-FFF2-40B4-BE49-F238E27FC236}">
                <a16:creationId xmlns:a16="http://schemas.microsoft.com/office/drawing/2014/main" id="{C098602D-DB57-6676-0942-214808CA348E}"/>
              </a:ext>
            </a:extLst>
          </p:cNvPr>
          <p:cNvSpPr>
            <a:spLocks noGrp="1"/>
          </p:cNvSpPr>
          <p:nvPr>
            <p:ph sz="quarter" idx="13"/>
          </p:nvPr>
        </p:nvSpPr>
        <p:spPr>
          <a:xfrm>
            <a:off x="692727" y="1885708"/>
            <a:ext cx="10806546" cy="3806599"/>
          </a:xfrm>
        </p:spPr>
        <p:txBody>
          <a:bodyPr>
            <a:normAutofit fontScale="62500" lnSpcReduction="20000"/>
          </a:bodyPr>
          <a:lstStyle/>
          <a:p>
            <a:pPr algn="ctr">
              <a:lnSpc>
                <a:spcPct val="160000"/>
              </a:lnSpc>
            </a:pPr>
            <a:r>
              <a:rPr lang="he-IL" sz="3200" dirty="0" smtClean="0"/>
              <a:t>מה מעוררת בכם המילה כאב?</a:t>
            </a:r>
          </a:p>
          <a:p>
            <a:pPr algn="ctr">
              <a:lnSpc>
                <a:spcPct val="160000"/>
              </a:lnSpc>
            </a:pPr>
            <a:r>
              <a:rPr lang="he-IL" sz="3200" dirty="0"/>
              <a:t>. נסו להיזכר במקרה בו מישהו קרוב אליכם מתמודד עם כאב</a:t>
            </a:r>
          </a:p>
          <a:p>
            <a:pPr algn="ctr">
              <a:lnSpc>
                <a:spcPct val="160000"/>
              </a:lnSpc>
            </a:pPr>
            <a:r>
              <a:rPr lang="he-IL" sz="3200" dirty="0"/>
              <a:t>איזה סוג של כאב זה </a:t>
            </a:r>
            <a:r>
              <a:rPr lang="he-IL" sz="3200" dirty="0" smtClean="0"/>
              <a:t>היה?</a:t>
            </a:r>
          </a:p>
          <a:p>
            <a:pPr algn="ctr">
              <a:lnSpc>
                <a:spcPct val="160000"/>
              </a:lnSpc>
            </a:pPr>
            <a:r>
              <a:rPr lang="he-IL" sz="3200" dirty="0" smtClean="0"/>
              <a:t>מה </a:t>
            </a:r>
            <a:r>
              <a:rPr lang="he-IL" sz="3200" dirty="0"/>
              <a:t>אתם יודעים על תרופות מרשם   הניתנות ע״י רופא להפחתת כאב ?</a:t>
            </a:r>
          </a:p>
          <a:p>
            <a:pPr algn="ctr">
              <a:lnSpc>
                <a:spcPct val="160000"/>
              </a:lnSpc>
            </a:pPr>
            <a:r>
              <a:rPr lang="he-IL" sz="3200" dirty="0"/>
              <a:t>מה הסיכונים שיש לנטילת תרופה משככת כאב שניתנה ע״י רופא לאדם אחר</a:t>
            </a:r>
            <a:r>
              <a:rPr lang="he-IL" sz="3200" dirty="0" smtClean="0"/>
              <a:t>?</a:t>
            </a:r>
          </a:p>
          <a:p>
            <a:pPr marL="0" indent="0" algn="ctr">
              <a:lnSpc>
                <a:spcPct val="160000"/>
              </a:lnSpc>
              <a:buNone/>
            </a:pPr>
            <a:r>
              <a:rPr lang="he-IL" sz="3200" dirty="0"/>
              <a:t/>
            </a:r>
            <a:br>
              <a:rPr lang="he-IL" sz="3200" dirty="0"/>
            </a:br>
            <a:endParaRPr lang="he-IL" sz="3200" dirty="0"/>
          </a:p>
        </p:txBody>
      </p:sp>
    </p:spTree>
    <p:extLst>
      <p:ext uri="{BB962C8B-B14F-4D97-AF65-F5344CB8AC3E}">
        <p14:creationId xmlns:p14="http://schemas.microsoft.com/office/powerpoint/2010/main" val="2683081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תיאורי מקרה- בקבוצות</a:t>
            </a:r>
          </a:p>
        </p:txBody>
      </p:sp>
      <p:sp>
        <p:nvSpPr>
          <p:cNvPr id="7" name="תיבת טקסט 6">
            <a:extLst>
              <a:ext uri="{FF2B5EF4-FFF2-40B4-BE49-F238E27FC236}">
                <a16:creationId xmlns:a16="http://schemas.microsoft.com/office/drawing/2014/main" id="{6F2D2569-7A18-19DD-B1A6-8C51AC063A9B}"/>
              </a:ext>
            </a:extLst>
          </p:cNvPr>
          <p:cNvSpPr txBox="1"/>
          <p:nvPr/>
        </p:nvSpPr>
        <p:spPr>
          <a:xfrm>
            <a:off x="199982" y="1859340"/>
            <a:ext cx="11510682" cy="2554545"/>
          </a:xfrm>
          <a:prstGeom prst="rect">
            <a:avLst/>
          </a:prstGeom>
          <a:noFill/>
        </p:spPr>
        <p:txBody>
          <a:bodyPr wrap="square">
            <a:spAutoFit/>
          </a:bodyPr>
          <a:lstStyle/>
          <a:p>
            <a:pPr lvl="1">
              <a:lnSpc>
                <a:spcPct val="150000"/>
              </a:lnSpc>
            </a:pPr>
            <a:r>
              <a:rPr lang="he-IL" sz="3200" dirty="0"/>
              <a:t>כל קבוצה מקבלת או בוחרת בתיאור מקרה עליו מתבקשת לדון  ולענות  על השאלות המנחות.</a:t>
            </a:r>
          </a:p>
          <a:p>
            <a:pPr lvl="1"/>
            <a:r>
              <a:rPr lang="he-IL" sz="3200" dirty="0"/>
              <a:t>בהמשך, תתבקש הקבוצה לבחור נציג שישתף במליאה את הלמידה שלהם.</a:t>
            </a:r>
          </a:p>
        </p:txBody>
      </p:sp>
      <p:pic>
        <p:nvPicPr>
          <p:cNvPr id="3" name="Picture 6" descr="Free Information Librarian vector and picture">
            <a:extLst>
              <a:ext uri="{FF2B5EF4-FFF2-40B4-BE49-F238E27FC236}">
                <a16:creationId xmlns:a16="http://schemas.microsoft.com/office/drawing/2014/main" id="{9B3BD76E-5FDA-F558-2D4C-C7CD1B04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098" y="4248272"/>
            <a:ext cx="4394450" cy="21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2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 מקרה</a:t>
            </a:r>
          </a:p>
        </p:txBody>
      </p:sp>
      <p:sp>
        <p:nvSpPr>
          <p:cNvPr id="4" name="מציין מיקום תוכן 1">
            <a:extLst>
              <a:ext uri="{FF2B5EF4-FFF2-40B4-BE49-F238E27FC236}">
                <a16:creationId xmlns:a16="http://schemas.microsoft.com/office/drawing/2014/main" id="{C880BC92-732B-E7DF-930B-441CFF43F9EC}"/>
              </a:ext>
            </a:extLst>
          </p:cNvPr>
          <p:cNvSpPr>
            <a:spLocks noGrp="1"/>
          </p:cNvSpPr>
          <p:nvPr>
            <p:ph sz="quarter" idx="13"/>
          </p:nvPr>
        </p:nvSpPr>
        <p:spPr>
          <a:xfrm>
            <a:off x="312429" y="1456595"/>
            <a:ext cx="11567141" cy="5209453"/>
          </a:xfrm>
        </p:spPr>
        <p:txBody>
          <a:bodyPr>
            <a:noAutofit/>
          </a:bodyPr>
          <a:lstStyle/>
          <a:p>
            <a:pPr marL="0" indent="0">
              <a:lnSpc>
                <a:spcPct val="150000"/>
              </a:lnSpc>
              <a:buNone/>
            </a:pPr>
            <a:r>
              <a:rPr lang="he-IL" sz="2400" dirty="0">
                <a:solidFill>
                  <a:srgbClr val="000000"/>
                </a:solidFill>
              </a:rPr>
              <a:t>נ</a:t>
            </a:r>
            <a:r>
              <a:rPr lang="he-IL" sz="2400" b="0" i="0" u="none" strike="noStrike" dirty="0">
                <a:solidFill>
                  <a:srgbClr val="000000"/>
                </a:solidFill>
                <a:effectLst/>
              </a:rPr>
              <a:t>ועה, בת 17, סובלת מחרדת בחינות. היא משתמשת בכדורי הרגעה של אמה ללא ידיעתה, היא התחילה בכדור אחד ביום ולאחרונה היא  מרגישה שהשפעתו פוחתת, והחלה לקחת כדור נוסף בלילה. </a:t>
            </a:r>
          </a:p>
          <a:p>
            <a:pPr marL="0" indent="0">
              <a:lnSpc>
                <a:spcPct val="150000"/>
              </a:lnSpc>
              <a:buNone/>
            </a:pPr>
            <a:r>
              <a:rPr lang="he-IL" sz="2400" b="1" dirty="0"/>
              <a:t>בדקו במקור מידע מהימן על תרופות הרגעה שניתנות במרשם רופא וענו על</a:t>
            </a:r>
            <a:r>
              <a:rPr lang="he-IL" sz="2400" b="1" dirty="0">
                <a:solidFill>
                  <a:srgbClr val="000000"/>
                </a:solidFill>
              </a:rPr>
              <a:t> השאלות הבאות</a:t>
            </a:r>
            <a:r>
              <a:rPr lang="he-IL" sz="2400" dirty="0">
                <a:solidFill>
                  <a:srgbClr val="000000"/>
                </a:solidFill>
              </a:rPr>
              <a:t>:</a:t>
            </a:r>
            <a:endParaRPr lang="he-IL" sz="2400" b="0" i="0" u="none" strike="noStrike" dirty="0">
              <a:solidFill>
                <a:srgbClr val="000000"/>
              </a:solidFill>
              <a:effectLst/>
            </a:endParaRPr>
          </a:p>
          <a:p>
            <a:pPr marL="742950" lvl="1" indent="-285750">
              <a:lnSpc>
                <a:spcPct val="150000"/>
              </a:lnSpc>
              <a:buFont typeface="+mj-lt"/>
              <a:buAutoNum type="arabicPeriod"/>
            </a:pPr>
            <a:r>
              <a:rPr lang="he-IL" dirty="0">
                <a:solidFill>
                  <a:srgbClr val="000000"/>
                </a:solidFill>
              </a:rPr>
              <a:t>אילו סיכונים יש בשימוש בתרופות הרגעה ללא מרשם ומעקב</a:t>
            </a:r>
            <a:r>
              <a:rPr lang="he-IL" dirty="0" smtClean="0">
                <a:solidFill>
                  <a:srgbClr val="000000"/>
                </a:solidFill>
              </a:rPr>
              <a:t>?</a:t>
            </a:r>
            <a:endParaRPr lang="he-IL" b="0" i="0" u="none" strike="noStrike" dirty="0" smtClean="0">
              <a:solidFill>
                <a:srgbClr val="000000"/>
              </a:solidFill>
              <a:effectLst/>
            </a:endParaRPr>
          </a:p>
          <a:p>
            <a:pPr marL="742950" lvl="1" indent="-285750">
              <a:lnSpc>
                <a:spcPct val="150000"/>
              </a:lnSpc>
              <a:buFont typeface="+mj-lt"/>
              <a:buAutoNum type="arabicPeriod"/>
            </a:pPr>
            <a:r>
              <a:rPr lang="he-IL" b="0" i="0" u="none" strike="noStrike" dirty="0" smtClean="0">
                <a:solidFill>
                  <a:srgbClr val="000000"/>
                </a:solidFill>
                <a:effectLst/>
              </a:rPr>
              <a:t>מדוע </a:t>
            </a:r>
            <a:r>
              <a:rPr lang="he-IL" b="0" i="0" u="none" strike="noStrike" dirty="0">
                <a:solidFill>
                  <a:srgbClr val="000000"/>
                </a:solidFill>
                <a:effectLst/>
              </a:rPr>
              <a:t>הגדלת מינון של כדורי הרגעה מסוכנת במיוחד?</a:t>
            </a:r>
          </a:p>
          <a:p>
            <a:pPr marL="742950" lvl="1" indent="-285750">
              <a:lnSpc>
                <a:spcPct val="150000"/>
              </a:lnSpc>
              <a:buFont typeface="+mj-lt"/>
              <a:buAutoNum type="arabicPeriod"/>
            </a:pPr>
            <a:r>
              <a:rPr lang="he-IL" sz="2400" b="0" i="0" u="none" strike="noStrike" dirty="0" smtClean="0">
                <a:solidFill>
                  <a:srgbClr val="000000"/>
                </a:solidFill>
                <a:effectLst/>
              </a:rPr>
              <a:t>כחברים </a:t>
            </a:r>
            <a:r>
              <a:rPr lang="he-IL" sz="2400" b="0" i="0" u="none" strike="noStrike" dirty="0">
                <a:solidFill>
                  <a:srgbClr val="000000"/>
                </a:solidFill>
                <a:effectLst/>
              </a:rPr>
              <a:t>של נועה, מה הייתם ממליצים לה לעשות אחרת כדי להתמודד עם חרדת הבחינות שלה באופן בריא ?</a:t>
            </a:r>
            <a:r>
              <a:rPr lang="he-IL" sz="2400" dirty="0"/>
              <a:t> מה תוכלו לומר לה? (</a:t>
            </a:r>
            <a:r>
              <a:rPr lang="he-IL" dirty="0"/>
              <a:t>תוכלו להיעזר במשפטים שאמר אודי כגן ובידע שרכשתם על ההשפעות שיכולות להיות לשימוש בתרופות משככות כאבים ללא מרשם ומעקב של רופא).</a:t>
            </a:r>
          </a:p>
          <a:p>
            <a:pPr marL="742950" lvl="1" indent="-285750">
              <a:lnSpc>
                <a:spcPct val="150000"/>
              </a:lnSpc>
              <a:buFont typeface="+mj-lt"/>
              <a:buAutoNum type="arabicPeriod"/>
            </a:pPr>
            <a:endParaRPr lang="he-IL" dirty="0"/>
          </a:p>
          <a:p>
            <a:pPr marL="742950" lvl="1" indent="-285750">
              <a:lnSpc>
                <a:spcPct val="150000"/>
              </a:lnSpc>
              <a:buFont typeface="+mj-lt"/>
              <a:buAutoNum type="arabicPeriod"/>
            </a:pPr>
            <a:endParaRPr lang="he-IL" dirty="0"/>
          </a:p>
          <a:p>
            <a:pPr marL="742950" lvl="1" indent="-285750">
              <a:buFont typeface="+mj-lt"/>
              <a:buAutoNum type="arabicPeriod"/>
            </a:pPr>
            <a:endParaRPr lang="he-IL" sz="2000" b="0" i="0" u="none" strike="noStrike" dirty="0">
              <a:solidFill>
                <a:srgbClr val="000000"/>
              </a:solidFill>
              <a:effectLst/>
            </a:endParaRPr>
          </a:p>
          <a:p>
            <a:pPr>
              <a:buFont typeface="+mj-lt"/>
              <a:buAutoNum type="arabicPeriod"/>
            </a:pPr>
            <a:endParaRPr lang="he-IL" sz="1600" b="0" i="0" u="none" strike="noStrike" dirty="0">
              <a:solidFill>
                <a:srgbClr val="000000"/>
              </a:solidFill>
              <a:effectLst/>
            </a:endParaRPr>
          </a:p>
          <a:p>
            <a:endParaRPr lang="he-IL" sz="1600" dirty="0"/>
          </a:p>
        </p:txBody>
      </p:sp>
    </p:spTree>
    <p:extLst>
      <p:ext uri="{BB962C8B-B14F-4D97-AF65-F5344CB8AC3E}">
        <p14:creationId xmlns:p14="http://schemas.microsoft.com/office/powerpoint/2010/main" val="505156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E3B5-0D11-6603-4711-554C45719DA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ADBA527-712D-139D-849B-1C00E4F8A4BA}"/>
              </a:ext>
            </a:extLst>
          </p:cNvPr>
          <p:cNvSpPr>
            <a:spLocks noGrp="1"/>
          </p:cNvSpPr>
          <p:nvPr>
            <p:ph type="title"/>
          </p:nvPr>
        </p:nvSpPr>
        <p:spPr/>
        <p:txBody>
          <a:bodyPr/>
          <a:lstStyle/>
          <a:p>
            <a:r>
              <a:rPr lang="he-IL" dirty="0"/>
              <a:t>תיאור מקרה</a:t>
            </a:r>
          </a:p>
        </p:txBody>
      </p:sp>
      <p:sp>
        <p:nvSpPr>
          <p:cNvPr id="6" name="מציין מיקום תוכן 1">
            <a:extLst>
              <a:ext uri="{FF2B5EF4-FFF2-40B4-BE49-F238E27FC236}">
                <a16:creationId xmlns:a16="http://schemas.microsoft.com/office/drawing/2014/main" id="{AF1476D7-9AC8-ED68-7EFC-1501FB5BD4E3}"/>
              </a:ext>
            </a:extLst>
          </p:cNvPr>
          <p:cNvSpPr>
            <a:spLocks noGrp="1"/>
          </p:cNvSpPr>
          <p:nvPr>
            <p:ph sz="quarter" idx="13"/>
          </p:nvPr>
        </p:nvSpPr>
        <p:spPr>
          <a:xfrm>
            <a:off x="-110836" y="1487055"/>
            <a:ext cx="12302836" cy="5910810"/>
          </a:xfrm>
        </p:spPr>
        <p:txBody>
          <a:bodyPr>
            <a:noAutofit/>
          </a:bodyPr>
          <a:lstStyle/>
          <a:p>
            <a:pPr marL="0" indent="0">
              <a:lnSpc>
                <a:spcPct val="100000"/>
              </a:lnSpc>
              <a:buNone/>
            </a:pPr>
            <a:r>
              <a:rPr lang="he-IL" sz="2400" b="0" i="0" u="none" strike="noStrike" dirty="0">
                <a:solidFill>
                  <a:srgbClr val="000000"/>
                </a:solidFill>
                <a:effectLst/>
              </a:rPr>
              <a:t>בשנה האחרונה עומר</a:t>
            </a:r>
            <a:r>
              <a:rPr lang="he-IL" sz="2400" dirty="0">
                <a:solidFill>
                  <a:srgbClr val="000000"/>
                </a:solidFill>
              </a:rPr>
              <a:t> </a:t>
            </a:r>
            <a:r>
              <a:rPr lang="he-IL" sz="2400" dirty="0" smtClean="0">
                <a:solidFill>
                  <a:srgbClr val="000000"/>
                </a:solidFill>
              </a:rPr>
              <a:t>חווה לחצים </a:t>
            </a:r>
            <a:r>
              <a:rPr lang="he-IL" sz="2400" dirty="0">
                <a:solidFill>
                  <a:srgbClr val="000000"/>
                </a:solidFill>
              </a:rPr>
              <a:t>ומתחים רגשיים בשל מצב החירום המתמשך במדינה  והחששות לקראת צו ראשון העצימו את המתח. </a:t>
            </a:r>
          </a:p>
          <a:p>
            <a:pPr marL="0" indent="0">
              <a:lnSpc>
                <a:spcPct val="100000"/>
              </a:lnSpc>
              <a:buNone/>
            </a:pPr>
            <a:r>
              <a:rPr lang="he-IL" sz="2400" dirty="0">
                <a:solidFill>
                  <a:srgbClr val="000000"/>
                </a:solidFill>
              </a:rPr>
              <a:t>סבא של עומר משתמש בקנאביס </a:t>
            </a:r>
            <a:r>
              <a:rPr lang="he-IL" sz="2400" dirty="0" smtClean="0"/>
              <a:t>לצרכים רפואיים</a:t>
            </a:r>
            <a:r>
              <a:rPr lang="he-IL" sz="2400" dirty="0" smtClean="0">
                <a:solidFill>
                  <a:srgbClr val="000000"/>
                </a:solidFill>
              </a:rPr>
              <a:t>. </a:t>
            </a:r>
            <a:r>
              <a:rPr lang="he-IL" sz="2400" b="0" i="0" u="none" strike="noStrike" dirty="0">
                <a:solidFill>
                  <a:srgbClr val="000000"/>
                </a:solidFill>
                <a:effectLst/>
              </a:rPr>
              <a:t>עומר הסתקרן לדעת  האם הקנביס יעזור לו בהפחתת המתחים והלחצים שחווה.</a:t>
            </a:r>
          </a:p>
          <a:p>
            <a:pPr marL="0" indent="0">
              <a:lnSpc>
                <a:spcPct val="150000"/>
              </a:lnSpc>
              <a:buNone/>
            </a:pPr>
            <a:r>
              <a:rPr lang="he-IL" sz="2400" b="1" dirty="0"/>
              <a:t>בדקו במקור מידע מהימן על </a:t>
            </a:r>
            <a:r>
              <a:rPr lang="he-IL" sz="2400" b="1" dirty="0" smtClean="0"/>
              <a:t>הקנאביס </a:t>
            </a:r>
            <a:r>
              <a:rPr lang="he-IL" sz="2400" b="1" dirty="0"/>
              <a:t>ועל השפעות שיש לו על מתבגרים ,</a:t>
            </a:r>
            <a:r>
              <a:rPr lang="he-IL" sz="2400" b="1" dirty="0">
                <a:solidFill>
                  <a:srgbClr val="000000"/>
                </a:solidFill>
              </a:rPr>
              <a:t>וענו על השאלות הבאות</a:t>
            </a:r>
            <a:r>
              <a:rPr lang="he-IL" sz="2400" dirty="0">
                <a:solidFill>
                  <a:srgbClr val="000000"/>
                </a:solidFill>
              </a:rPr>
              <a:t>:</a:t>
            </a:r>
            <a:endParaRPr lang="he-IL" sz="2400" b="0" i="0" u="none" strike="noStrike" dirty="0">
              <a:solidFill>
                <a:srgbClr val="000000"/>
              </a:solidFill>
              <a:effectLst/>
            </a:endParaRPr>
          </a:p>
          <a:p>
            <a:pPr marL="742950" lvl="1" indent="-285750">
              <a:lnSpc>
                <a:spcPct val="150000"/>
              </a:lnSpc>
              <a:buFont typeface="+mj-lt"/>
              <a:buAutoNum type="arabicPeriod"/>
            </a:pPr>
            <a:r>
              <a:rPr lang="he-IL" b="0" i="0" u="none" strike="noStrike" dirty="0">
                <a:solidFill>
                  <a:srgbClr val="000000"/>
                </a:solidFill>
                <a:effectLst/>
                <a:latin typeface="Calibri" panose="020F0502020204030204" pitchFamily="34" charset="0"/>
                <a:cs typeface="Calibri" panose="020F0502020204030204" pitchFamily="34" charset="0"/>
              </a:rPr>
              <a:t>אילו השלכות יכולות להיו</a:t>
            </a:r>
            <a:r>
              <a:rPr lang="he-IL" dirty="0">
                <a:solidFill>
                  <a:srgbClr val="000000"/>
                </a:solidFill>
                <a:latin typeface="Calibri" panose="020F0502020204030204" pitchFamily="34" charset="0"/>
                <a:cs typeface="Calibri" panose="020F0502020204030204" pitchFamily="34" charset="0"/>
              </a:rPr>
              <a:t>ת לשימוש ואפילו להתנסות מזדמנת  בקנביס בגיל ההתבגרות?</a:t>
            </a:r>
          </a:p>
          <a:p>
            <a:pPr marL="742950" lvl="1" indent="-285750">
              <a:lnSpc>
                <a:spcPct val="150000"/>
              </a:lnSpc>
              <a:buFont typeface="+mj-lt"/>
              <a:buAutoNum type="arabicPeriod"/>
            </a:pPr>
            <a:r>
              <a:rPr lang="he-IL" b="0" i="0" u="none" strike="noStrike" dirty="0">
                <a:solidFill>
                  <a:srgbClr val="000000"/>
                </a:solidFill>
                <a:effectLst/>
                <a:latin typeface="Calibri" panose="020F0502020204030204" pitchFamily="34" charset="0"/>
                <a:cs typeface="Calibri" panose="020F0502020204030204" pitchFamily="34" charset="0"/>
              </a:rPr>
              <a:t>מה עומר לא יודע על מאפייני הקנביס שהותאם במיוחד לסבא שלו, ויכול להזיק למתבגרים?</a:t>
            </a:r>
          </a:p>
          <a:p>
            <a:pPr marL="742950" lvl="1" indent="-285750">
              <a:lnSpc>
                <a:spcPct val="150000"/>
              </a:lnSpc>
              <a:buFont typeface="+mj-lt"/>
              <a:buAutoNum type="arabicPeriod"/>
            </a:pPr>
            <a:r>
              <a:rPr lang="he-IL" b="0" i="0" u="none" strike="noStrike" dirty="0">
                <a:solidFill>
                  <a:srgbClr val="000000"/>
                </a:solidFill>
                <a:effectLst/>
                <a:latin typeface="Calibri" panose="020F0502020204030204" pitchFamily="34" charset="0"/>
                <a:cs typeface="Calibri" panose="020F0502020204030204" pitchFamily="34" charset="0"/>
              </a:rPr>
              <a:t>כחברים של עומר, מה הייתם ממליצים לו לעשות אחרת כדי להתמודד עם המתחים שחש באופן בריא ?</a:t>
            </a:r>
            <a:r>
              <a:rPr lang="he-IL" dirty="0">
                <a:latin typeface="Calibri" panose="020F0502020204030204" pitchFamily="34" charset="0"/>
                <a:cs typeface="Calibri" panose="020F0502020204030204" pitchFamily="34" charset="0"/>
              </a:rPr>
              <a:t> </a:t>
            </a:r>
          </a:p>
          <a:p>
            <a:pPr marL="457200" lvl="1" indent="0">
              <a:lnSpc>
                <a:spcPct val="150000"/>
              </a:lnSpc>
              <a:buNone/>
            </a:pPr>
            <a:r>
              <a:rPr lang="he-IL" dirty="0">
                <a:latin typeface="Calibri" panose="020F0502020204030204" pitchFamily="34" charset="0"/>
                <a:cs typeface="Calibri" panose="020F0502020204030204" pitchFamily="34" charset="0"/>
              </a:rPr>
              <a:t>מה תוכלו לומר לו? (תוכלו להיעזר במשפטים שאמר אודי כגן ובידע שרכשתם על ההשפעות שיכולות להיות לשימוש בתרופות הרגעה ללא מרשם ומעקב של רופא).</a:t>
            </a:r>
          </a:p>
          <a:p>
            <a:pPr marL="742950" lvl="1" indent="-285750">
              <a:lnSpc>
                <a:spcPct val="150000"/>
              </a:lnSpc>
              <a:buFont typeface="+mj-lt"/>
              <a:buAutoNum type="arabicPeriod"/>
            </a:pPr>
            <a:endParaRPr lang="he-IL" sz="2000" b="1" dirty="0"/>
          </a:p>
          <a:p>
            <a:pPr marL="742950" lvl="1" indent="-285750">
              <a:lnSpc>
                <a:spcPct val="150000"/>
              </a:lnSpc>
              <a:buFont typeface="+mj-lt"/>
              <a:buAutoNum type="arabicPeriod"/>
            </a:pPr>
            <a:endParaRPr lang="he-IL" sz="2000" b="0" i="0" u="none" strike="noStrike" dirty="0">
              <a:solidFill>
                <a:srgbClr val="000000"/>
              </a:solidFill>
              <a:effectLst/>
            </a:endParaRPr>
          </a:p>
          <a:p>
            <a:pPr marL="742950" lvl="1" indent="-285750">
              <a:lnSpc>
                <a:spcPct val="150000"/>
              </a:lnSpc>
              <a:buFont typeface="+mj-lt"/>
              <a:buAutoNum type="arabicPeriod"/>
            </a:pPr>
            <a:endParaRPr lang="he-IL" sz="2000" b="0" i="0" u="none" strike="noStrike" dirty="0">
              <a:solidFill>
                <a:srgbClr val="000000"/>
              </a:solidFill>
              <a:effectLst/>
            </a:endParaRPr>
          </a:p>
          <a:p>
            <a:pPr>
              <a:lnSpc>
                <a:spcPct val="150000"/>
              </a:lnSpc>
              <a:buFont typeface="+mj-lt"/>
              <a:buAutoNum type="arabicPeriod"/>
            </a:pPr>
            <a:endParaRPr lang="he-IL" sz="2000" b="0" i="0" u="none" strike="noStrike" dirty="0">
              <a:solidFill>
                <a:srgbClr val="000000"/>
              </a:solidFill>
              <a:effectLst/>
            </a:endParaRPr>
          </a:p>
          <a:p>
            <a:pPr>
              <a:lnSpc>
                <a:spcPct val="150000"/>
              </a:lnSpc>
            </a:pPr>
            <a:endParaRPr lang="he-IL" sz="2000" dirty="0"/>
          </a:p>
        </p:txBody>
      </p:sp>
    </p:spTree>
    <p:extLst>
      <p:ext uri="{BB962C8B-B14F-4D97-AF65-F5344CB8AC3E}">
        <p14:creationId xmlns:p14="http://schemas.microsoft.com/office/powerpoint/2010/main" val="207210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E3B5-0D11-6603-4711-554C45719DA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ADBA527-712D-139D-849B-1C00E4F8A4BA}"/>
              </a:ext>
            </a:extLst>
          </p:cNvPr>
          <p:cNvSpPr>
            <a:spLocks noGrp="1"/>
          </p:cNvSpPr>
          <p:nvPr>
            <p:ph type="title"/>
          </p:nvPr>
        </p:nvSpPr>
        <p:spPr/>
        <p:txBody>
          <a:bodyPr/>
          <a:lstStyle/>
          <a:p>
            <a:r>
              <a:rPr lang="he-IL" dirty="0"/>
              <a:t>תיאור מקרה</a:t>
            </a:r>
          </a:p>
        </p:txBody>
      </p:sp>
      <p:sp>
        <p:nvSpPr>
          <p:cNvPr id="6" name="מציין מיקום תוכן 1">
            <a:extLst>
              <a:ext uri="{FF2B5EF4-FFF2-40B4-BE49-F238E27FC236}">
                <a16:creationId xmlns:a16="http://schemas.microsoft.com/office/drawing/2014/main" id="{AF1476D7-9AC8-ED68-7EFC-1501FB5BD4E3}"/>
              </a:ext>
            </a:extLst>
          </p:cNvPr>
          <p:cNvSpPr>
            <a:spLocks noGrp="1"/>
          </p:cNvSpPr>
          <p:nvPr>
            <p:ph sz="quarter" idx="13"/>
          </p:nvPr>
        </p:nvSpPr>
        <p:spPr>
          <a:xfrm>
            <a:off x="107630" y="1376214"/>
            <a:ext cx="11926785" cy="5481781"/>
          </a:xfrm>
        </p:spPr>
        <p:txBody>
          <a:bodyPr>
            <a:noAutofit/>
          </a:bodyPr>
          <a:lstStyle/>
          <a:p>
            <a:pPr marL="0" indent="0">
              <a:lnSpc>
                <a:spcPct val="150000"/>
              </a:lnSpc>
              <a:buNone/>
            </a:pPr>
            <a:r>
              <a:rPr lang="he-IL" sz="2400" dirty="0"/>
              <a:t>אבא של רוני עבר </a:t>
            </a:r>
            <a:r>
              <a:rPr lang="he-IL" sz="2400" dirty="0" smtClean="0"/>
              <a:t>ניתוח גב בעקבות תאונת דרכים. הוא קיבל </a:t>
            </a:r>
            <a:r>
              <a:rPr lang="he-IL" sz="2400" dirty="0"/>
              <a:t>כטיפול להרגעת כאבים חזקים  מדבקות </a:t>
            </a:r>
            <a:r>
              <a:rPr lang="he-IL" sz="2400" dirty="0" err="1"/>
              <a:t>פנטניל</a:t>
            </a:r>
            <a:r>
              <a:rPr lang="he-IL" sz="2400" dirty="0"/>
              <a:t>.</a:t>
            </a:r>
          </a:p>
          <a:p>
            <a:pPr marL="0" indent="0">
              <a:lnSpc>
                <a:spcPct val="150000"/>
              </a:lnSpc>
              <a:buNone/>
            </a:pPr>
            <a:r>
              <a:rPr lang="he-IL" sz="2400" dirty="0"/>
              <a:t>לאחרונה יעל נפדה מרוני  אחרי שנה של חברות צמודה. רוני עצוב מאוד, מרגיש בדידות ולא יודע איך להתמודד עם רגשות אלו. הוא החליט לנסות  את המדבקות </a:t>
            </a:r>
            <a:r>
              <a:rPr lang="he-IL" sz="2400" dirty="0" err="1"/>
              <a:t>פנטניל</a:t>
            </a:r>
            <a:r>
              <a:rPr lang="he-IL" sz="2400" dirty="0"/>
              <a:t> שאבא שלו קיבל...</a:t>
            </a:r>
            <a:endParaRPr lang="he-IL" dirty="0"/>
          </a:p>
          <a:p>
            <a:pPr marL="0" indent="0">
              <a:lnSpc>
                <a:spcPct val="150000"/>
              </a:lnSpc>
              <a:buNone/>
            </a:pPr>
            <a:r>
              <a:rPr lang="he-IL" sz="2200" b="1" dirty="0"/>
              <a:t>בדקו במקור מידע מהימן על </a:t>
            </a:r>
            <a:r>
              <a:rPr lang="he-IL" sz="2200" b="1" dirty="0" err="1" smtClean="0">
                <a:solidFill>
                  <a:srgbClr val="FF0000"/>
                </a:solidFill>
              </a:rPr>
              <a:t>הפנטניל</a:t>
            </a:r>
            <a:r>
              <a:rPr lang="he-IL" sz="2200" b="1" dirty="0" smtClean="0">
                <a:solidFill>
                  <a:srgbClr val="FF0000"/>
                </a:solidFill>
              </a:rPr>
              <a:t> </a:t>
            </a:r>
            <a:r>
              <a:rPr lang="he-IL" sz="2200" b="1" dirty="0" smtClean="0"/>
              <a:t>ועל </a:t>
            </a:r>
            <a:r>
              <a:rPr lang="he-IL" sz="2200" b="1" dirty="0"/>
              <a:t>השפעות שיש לו על מתבגרים ,</a:t>
            </a:r>
            <a:r>
              <a:rPr lang="he-IL" sz="2200" b="1" dirty="0">
                <a:solidFill>
                  <a:srgbClr val="000000"/>
                </a:solidFill>
              </a:rPr>
              <a:t>וענו על השאלות הבאות</a:t>
            </a:r>
            <a:r>
              <a:rPr lang="he-IL" sz="2200" dirty="0">
                <a:solidFill>
                  <a:srgbClr val="000000"/>
                </a:solidFill>
              </a:rPr>
              <a:t>:</a:t>
            </a:r>
            <a:endParaRPr lang="he-IL" sz="2200" b="0" i="0" u="none" strike="noStrike" dirty="0">
              <a:solidFill>
                <a:srgbClr val="000000"/>
              </a:solidFill>
              <a:effectLst/>
            </a:endParaRPr>
          </a:p>
          <a:p>
            <a:pPr marL="742950" lvl="1" indent="-285750">
              <a:lnSpc>
                <a:spcPct val="150000"/>
              </a:lnSpc>
              <a:buFont typeface="+mj-lt"/>
              <a:buAutoNum type="arabicPeriod"/>
            </a:pPr>
            <a:r>
              <a:rPr lang="he-IL" sz="2200" b="0" i="0" u="none" strike="noStrike" dirty="0">
                <a:solidFill>
                  <a:srgbClr val="000000"/>
                </a:solidFill>
                <a:effectLst/>
                <a:latin typeface="Calibri" panose="020F0502020204030204" pitchFamily="34" charset="0"/>
                <a:cs typeface="Calibri" panose="020F0502020204030204" pitchFamily="34" charset="0"/>
              </a:rPr>
              <a:t>אילו השלכות יכולות להיו</a:t>
            </a:r>
            <a:r>
              <a:rPr lang="he-IL" sz="2200" dirty="0">
                <a:solidFill>
                  <a:srgbClr val="000000"/>
                </a:solidFill>
                <a:latin typeface="Calibri" panose="020F0502020204030204" pitchFamily="34" charset="0"/>
                <a:cs typeface="Calibri" panose="020F0502020204030204" pitchFamily="34" charset="0"/>
              </a:rPr>
              <a:t>ת לשימוש במדבקות </a:t>
            </a:r>
            <a:r>
              <a:rPr lang="he-IL" sz="2200" dirty="0" err="1">
                <a:solidFill>
                  <a:srgbClr val="000000"/>
                </a:solidFill>
                <a:latin typeface="Calibri" panose="020F0502020204030204" pitchFamily="34" charset="0"/>
                <a:cs typeface="Calibri" panose="020F0502020204030204" pitchFamily="34" charset="0"/>
              </a:rPr>
              <a:t>פנטניל</a:t>
            </a:r>
            <a:r>
              <a:rPr lang="he-IL" sz="2200" dirty="0">
                <a:solidFill>
                  <a:srgbClr val="000000"/>
                </a:solidFill>
                <a:latin typeface="Calibri" panose="020F0502020204030204" pitchFamily="34" charset="0"/>
                <a:cs typeface="Calibri" panose="020F0502020204030204" pitchFamily="34" charset="0"/>
              </a:rPr>
              <a:t> ללא מרשם ומעקב רופא?</a:t>
            </a:r>
          </a:p>
          <a:p>
            <a:pPr marL="742950" lvl="1" indent="-285750">
              <a:lnSpc>
                <a:spcPct val="150000"/>
              </a:lnSpc>
              <a:buFont typeface="+mj-lt"/>
              <a:buAutoNum type="arabicPeriod"/>
            </a:pPr>
            <a:r>
              <a:rPr lang="he-IL" sz="2200" b="0" i="0" u="none" strike="noStrike" dirty="0">
                <a:solidFill>
                  <a:srgbClr val="000000"/>
                </a:solidFill>
                <a:effectLst/>
                <a:latin typeface="Calibri" panose="020F0502020204030204" pitchFamily="34" charset="0"/>
                <a:cs typeface="Calibri" panose="020F0502020204030204" pitchFamily="34" charset="0"/>
              </a:rPr>
              <a:t>מה רוני  לא יודע על מאפייני </a:t>
            </a:r>
            <a:r>
              <a:rPr lang="he-IL" sz="2200" b="0" i="0" u="none" strike="noStrike" dirty="0" err="1">
                <a:solidFill>
                  <a:srgbClr val="000000"/>
                </a:solidFill>
                <a:effectLst/>
                <a:latin typeface="Calibri" panose="020F0502020204030204" pitchFamily="34" charset="0"/>
                <a:cs typeface="Calibri" panose="020F0502020204030204" pitchFamily="34" charset="0"/>
              </a:rPr>
              <a:t>הפנטניל</a:t>
            </a:r>
            <a:r>
              <a:rPr lang="he-IL" sz="2200" b="0" i="0" u="none" strike="noStrike" dirty="0">
                <a:solidFill>
                  <a:srgbClr val="000000"/>
                </a:solidFill>
                <a:effectLst/>
                <a:latin typeface="Calibri" panose="020F0502020204030204" pitchFamily="34" charset="0"/>
                <a:cs typeface="Calibri" panose="020F0502020204030204" pitchFamily="34" charset="0"/>
              </a:rPr>
              <a:t>  שהותאם במיוחד לאבא שלו, ויכול להזיק לו?</a:t>
            </a:r>
          </a:p>
          <a:p>
            <a:pPr marL="742950" lvl="1" indent="-285750">
              <a:lnSpc>
                <a:spcPct val="100000"/>
              </a:lnSpc>
              <a:buFont typeface="+mj-lt"/>
              <a:buAutoNum type="arabicPeriod"/>
            </a:pPr>
            <a:r>
              <a:rPr lang="he-IL" sz="2200" b="0" i="0" u="none" strike="noStrike" dirty="0">
                <a:solidFill>
                  <a:srgbClr val="000000"/>
                </a:solidFill>
                <a:effectLst/>
                <a:latin typeface="Calibri" panose="020F0502020204030204" pitchFamily="34" charset="0"/>
                <a:cs typeface="Calibri" panose="020F0502020204030204" pitchFamily="34" charset="0"/>
              </a:rPr>
              <a:t>כחברים של רוני מה הייתם ממליצים לו לעשות אחרת כדי להתמודד עם הרגשות הלא </a:t>
            </a:r>
            <a:r>
              <a:rPr lang="he-IL" sz="2200" b="0" i="0" u="none" strike="noStrike" dirty="0" smtClean="0">
                <a:solidFill>
                  <a:srgbClr val="000000"/>
                </a:solidFill>
                <a:effectLst/>
                <a:latin typeface="Calibri" panose="020F0502020204030204" pitchFamily="34" charset="0"/>
                <a:cs typeface="Calibri" panose="020F0502020204030204" pitchFamily="34" charset="0"/>
              </a:rPr>
              <a:t>נעימים שחש </a:t>
            </a:r>
            <a:r>
              <a:rPr lang="he-IL" sz="2200" b="0" i="0" u="none" strike="noStrike" dirty="0">
                <a:solidFill>
                  <a:srgbClr val="000000"/>
                </a:solidFill>
                <a:effectLst/>
                <a:latin typeface="Calibri" panose="020F0502020204030204" pitchFamily="34" charset="0"/>
                <a:cs typeface="Calibri" panose="020F0502020204030204" pitchFamily="34" charset="0"/>
              </a:rPr>
              <a:t>באופן </a:t>
            </a:r>
            <a:r>
              <a:rPr lang="he-IL" sz="2200" b="0" i="0" u="none" strike="noStrike" dirty="0" smtClean="0">
                <a:solidFill>
                  <a:srgbClr val="000000"/>
                </a:solidFill>
                <a:effectLst/>
                <a:latin typeface="Calibri" panose="020F0502020204030204" pitchFamily="34" charset="0"/>
                <a:cs typeface="Calibri" panose="020F0502020204030204" pitchFamily="34" charset="0"/>
              </a:rPr>
              <a:t>בריא?</a:t>
            </a:r>
            <a:r>
              <a:rPr lang="he-IL" sz="2200" dirty="0" smtClean="0">
                <a:latin typeface="Calibri" panose="020F0502020204030204" pitchFamily="34" charset="0"/>
                <a:cs typeface="Calibri" panose="020F0502020204030204" pitchFamily="34" charset="0"/>
              </a:rPr>
              <a:t> </a:t>
            </a:r>
            <a:endParaRPr lang="he-IL" sz="2200" dirty="0">
              <a:latin typeface="Calibri" panose="020F0502020204030204" pitchFamily="34" charset="0"/>
              <a:cs typeface="Calibri" panose="020F0502020204030204" pitchFamily="34" charset="0"/>
            </a:endParaRPr>
          </a:p>
          <a:p>
            <a:pPr marL="457200" lvl="1" indent="0">
              <a:lnSpc>
                <a:spcPct val="100000"/>
              </a:lnSpc>
              <a:buNone/>
            </a:pPr>
            <a:r>
              <a:rPr lang="he-IL" sz="2200" dirty="0" smtClean="0">
                <a:latin typeface="Calibri" panose="020F0502020204030204" pitchFamily="34" charset="0"/>
                <a:cs typeface="Calibri" panose="020F0502020204030204" pitchFamily="34" charset="0"/>
              </a:rPr>
              <a:t>    מה תוכלו לומר לו? </a:t>
            </a:r>
          </a:p>
          <a:p>
            <a:pPr marL="457200" lvl="1" indent="0">
              <a:lnSpc>
                <a:spcPct val="100000"/>
              </a:lnSpc>
              <a:buNone/>
            </a:pPr>
            <a:r>
              <a:rPr lang="he-IL" sz="2200" dirty="0" smtClean="0">
                <a:latin typeface="Calibri" panose="020F0502020204030204" pitchFamily="34" charset="0"/>
                <a:cs typeface="Calibri" panose="020F0502020204030204" pitchFamily="34" charset="0"/>
              </a:rPr>
              <a:t>(</a:t>
            </a:r>
            <a:r>
              <a:rPr lang="he-IL" sz="2200" dirty="0">
                <a:latin typeface="Calibri" panose="020F0502020204030204" pitchFamily="34" charset="0"/>
                <a:cs typeface="Calibri" panose="020F0502020204030204" pitchFamily="34" charset="0"/>
              </a:rPr>
              <a:t>תוכלו להיעזר במשפטים שאמר אודי כגן ובידע שרכשתם על ההשפעות שיכולות </a:t>
            </a:r>
            <a:r>
              <a:rPr lang="he-IL" sz="2200" dirty="0" err="1" smtClean="0">
                <a:latin typeface="Calibri" panose="020F0502020204030204" pitchFamily="34" charset="0"/>
                <a:cs typeface="Calibri" panose="020F0502020204030204" pitchFamily="34" charset="0"/>
              </a:rPr>
              <a:t>להיו</a:t>
            </a:r>
            <a:r>
              <a:rPr lang="he-IL" sz="2200" dirty="0" smtClean="0">
                <a:latin typeface="Calibri" panose="020F0502020204030204" pitchFamily="34" charset="0"/>
                <a:cs typeface="Calibri" panose="020F0502020204030204" pitchFamily="34" charset="0"/>
              </a:rPr>
              <a:t> לשימוש </a:t>
            </a:r>
            <a:r>
              <a:rPr lang="he-IL" sz="2200" dirty="0">
                <a:latin typeface="Calibri" panose="020F0502020204030204" pitchFamily="34" charset="0"/>
                <a:cs typeface="Calibri" panose="020F0502020204030204" pitchFamily="34" charset="0"/>
              </a:rPr>
              <a:t>בתרופות הרגעה ללא מרשם ומעקב של רופא).</a:t>
            </a:r>
          </a:p>
          <a:p>
            <a:pPr marL="742950" lvl="1" indent="-285750">
              <a:lnSpc>
                <a:spcPct val="150000"/>
              </a:lnSpc>
              <a:buFont typeface="+mj-lt"/>
              <a:buAutoNum type="arabicPeriod"/>
            </a:pPr>
            <a:endParaRPr lang="he-IL" b="0" i="0" u="none" strike="noStrike" dirty="0">
              <a:solidFill>
                <a:srgbClr val="000000"/>
              </a:solidFill>
              <a:effectLst/>
            </a:endParaRPr>
          </a:p>
          <a:p>
            <a:pPr>
              <a:lnSpc>
                <a:spcPct val="150000"/>
              </a:lnSpc>
              <a:buFont typeface="+mj-lt"/>
              <a:buAutoNum type="arabicPeriod"/>
            </a:pPr>
            <a:endParaRPr lang="he-IL" sz="2400" b="0" i="0" u="none" strike="noStrike" dirty="0">
              <a:solidFill>
                <a:srgbClr val="000000"/>
              </a:solidFill>
              <a:effectLst/>
            </a:endParaRPr>
          </a:p>
          <a:p>
            <a:pPr>
              <a:lnSpc>
                <a:spcPct val="150000"/>
              </a:lnSpc>
            </a:pPr>
            <a:endParaRPr lang="he-IL" sz="2400" dirty="0"/>
          </a:p>
        </p:txBody>
      </p:sp>
    </p:spTree>
    <p:extLst>
      <p:ext uri="{BB962C8B-B14F-4D97-AF65-F5344CB8AC3E}">
        <p14:creationId xmlns:p14="http://schemas.microsoft.com/office/powerpoint/2010/main" val="3877533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D5460-3A3F-A841-80AF-CE85A2EAF6D5}"/>
              </a:ext>
            </a:extLst>
          </p:cNvPr>
          <p:cNvSpPr>
            <a:spLocks noGrp="1"/>
          </p:cNvSpPr>
          <p:nvPr>
            <p:ph type="title"/>
          </p:nvPr>
        </p:nvSpPr>
        <p:spPr/>
        <p:txBody>
          <a:bodyPr/>
          <a:lstStyle/>
          <a:p>
            <a:r>
              <a:rPr lang="he-IL" dirty="0"/>
              <a:t>תיאורי מקרה- מליאה</a:t>
            </a:r>
          </a:p>
        </p:txBody>
      </p:sp>
      <p:sp>
        <p:nvSpPr>
          <p:cNvPr id="7" name="תיבת טקסט 6">
            <a:extLst>
              <a:ext uri="{FF2B5EF4-FFF2-40B4-BE49-F238E27FC236}">
                <a16:creationId xmlns:a16="http://schemas.microsoft.com/office/drawing/2014/main" id="{6F2D2569-7A18-19DD-B1A6-8C51AC063A9B}"/>
              </a:ext>
            </a:extLst>
          </p:cNvPr>
          <p:cNvSpPr txBox="1"/>
          <p:nvPr/>
        </p:nvSpPr>
        <p:spPr>
          <a:xfrm>
            <a:off x="199982" y="1859340"/>
            <a:ext cx="11510682" cy="1815882"/>
          </a:xfrm>
          <a:prstGeom prst="rect">
            <a:avLst/>
          </a:prstGeom>
          <a:noFill/>
        </p:spPr>
        <p:txBody>
          <a:bodyPr wrap="square">
            <a:spAutoFit/>
          </a:bodyPr>
          <a:lstStyle/>
          <a:p>
            <a:pPr lvl="1">
              <a:lnSpc>
                <a:spcPct val="150000"/>
              </a:lnSpc>
            </a:pPr>
            <a:r>
              <a:rPr lang="he-IL" sz="3200" dirty="0">
                <a:latin typeface="Calibri" panose="020F0502020204030204" pitchFamily="34" charset="0"/>
                <a:cs typeface="Calibri" panose="020F0502020204030204" pitchFamily="34" charset="0"/>
              </a:rPr>
              <a:t>כל קבוצה מציגה את המקרה בו דנה  תוך התייחסות לשאלה:</a:t>
            </a:r>
          </a:p>
          <a:p>
            <a:pPr lvl="1"/>
            <a:r>
              <a:rPr lang="he-IL" sz="3200" dirty="0">
                <a:latin typeface="Calibri" panose="020F0502020204030204" pitchFamily="34" charset="0"/>
                <a:cs typeface="Calibri" panose="020F0502020204030204" pitchFamily="34" charset="0"/>
              </a:rPr>
              <a:t>מה התחדש להם בעקבות הדיון על האירוע.</a:t>
            </a:r>
          </a:p>
          <a:p>
            <a:pPr lvl="1"/>
            <a:endParaRPr lang="he-IL" sz="3200" dirty="0">
              <a:latin typeface="Calibri" panose="020F0502020204030204" pitchFamily="34" charset="0"/>
              <a:cs typeface="Calibri" panose="020F0502020204030204" pitchFamily="34" charset="0"/>
            </a:endParaRPr>
          </a:p>
        </p:txBody>
      </p:sp>
      <p:pic>
        <p:nvPicPr>
          <p:cNvPr id="3" name="Picture 6" descr="Free Information Librarian vector and picture">
            <a:extLst>
              <a:ext uri="{FF2B5EF4-FFF2-40B4-BE49-F238E27FC236}">
                <a16:creationId xmlns:a16="http://schemas.microsoft.com/office/drawing/2014/main" id="{9B3BD76E-5FDA-F558-2D4C-C7CD1B04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3675222"/>
            <a:ext cx="4808570" cy="240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0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סיכום</a:t>
            </a:r>
            <a:endParaRPr lang="he-IL" dirty="0"/>
          </a:p>
        </p:txBody>
      </p:sp>
      <p:sp>
        <p:nvSpPr>
          <p:cNvPr id="3" name="מציין מיקום תוכן 2"/>
          <p:cNvSpPr>
            <a:spLocks noGrp="1"/>
          </p:cNvSpPr>
          <p:nvPr>
            <p:ph sz="quarter" idx="13"/>
          </p:nvPr>
        </p:nvSpPr>
        <p:spPr/>
        <p:txBody>
          <a:bodyPr/>
          <a:lstStyle/>
          <a:p>
            <a:r>
              <a:rPr lang="he-IL" dirty="0" smtClean="0"/>
              <a:t>לכאב יש תפקיד, הוא מניע לפעולה</a:t>
            </a:r>
          </a:p>
          <a:p>
            <a:r>
              <a:rPr lang="he-IL" dirty="0" smtClean="0"/>
              <a:t>יש למצוא דרכים יעילות להרגיע כאב (שקופית הבאה)</a:t>
            </a:r>
            <a:endParaRPr lang="he-IL" dirty="0"/>
          </a:p>
        </p:txBody>
      </p:sp>
    </p:spTree>
    <p:extLst>
      <p:ext uri="{BB962C8B-B14F-4D97-AF65-F5344CB8AC3E}">
        <p14:creationId xmlns:p14="http://schemas.microsoft.com/office/powerpoint/2010/main" val="289288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692727" y="71550"/>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r>
              <a:rPr lang="he-IL" dirty="0" smtClean="0"/>
              <a:t> סיכום- המשך</a:t>
            </a:r>
            <a:endParaRPr lang="he-IL" dirty="0"/>
          </a:p>
        </p:txBody>
      </p:sp>
      <p:graphicFrame>
        <p:nvGraphicFramePr>
          <p:cNvPr id="7" name="מציין מיקום תוכן 3"/>
          <p:cNvGraphicFramePr>
            <a:graphicFrameLocks/>
          </p:cNvGraphicFramePr>
          <p:nvPr>
            <p:extLst>
              <p:ext uri="{D42A27DB-BD31-4B8C-83A1-F6EECF244321}">
                <p14:modId xmlns:p14="http://schemas.microsoft.com/office/powerpoint/2010/main" val="3885411978"/>
              </p:ext>
            </p:extLst>
          </p:nvPr>
        </p:nvGraphicFramePr>
        <p:xfrm>
          <a:off x="401632" y="1581666"/>
          <a:ext cx="11325679"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04735" y="5029198"/>
            <a:ext cx="1309816" cy="1200329"/>
          </a:xfrm>
          <a:prstGeom prst="rect">
            <a:avLst/>
          </a:prstGeom>
          <a:noFill/>
        </p:spPr>
        <p:txBody>
          <a:bodyPr wrap="square" rtlCol="1">
            <a:spAutoFit/>
          </a:bodyPr>
          <a:lstStyle/>
          <a:p>
            <a:r>
              <a:rPr lang="he-IL" sz="2400" b="1" dirty="0" smtClean="0">
                <a:solidFill>
                  <a:schemeClr val="bg1"/>
                </a:solidFill>
                <a:latin typeface="Calibri" panose="020F0502020204030204" pitchFamily="34" charset="0"/>
                <a:cs typeface="Calibri" panose="020F0502020204030204" pitchFamily="34" charset="0"/>
              </a:rPr>
              <a:t>כאב הוא עדות לעוצמה</a:t>
            </a:r>
            <a:endParaRPr lang="he-IL" sz="2400" b="1"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4977077" y="3595816"/>
            <a:ext cx="1087394" cy="1200329"/>
          </a:xfrm>
          <a:prstGeom prst="rect">
            <a:avLst/>
          </a:prstGeom>
          <a:noFill/>
        </p:spPr>
        <p:txBody>
          <a:bodyPr wrap="square" rtlCol="1">
            <a:spAutoFit/>
          </a:bodyPr>
          <a:lstStyle/>
          <a:p>
            <a:r>
              <a:rPr lang="he-IL" sz="2400" b="1" dirty="0">
                <a:solidFill>
                  <a:schemeClr val="bg1"/>
                </a:solidFill>
                <a:latin typeface="Calibri" panose="020F0502020204030204" pitchFamily="34" charset="0"/>
                <a:cs typeface="Calibri" panose="020F0502020204030204" pitchFamily="34" charset="0"/>
              </a:rPr>
              <a:t>לשתף בכאב</a:t>
            </a:r>
          </a:p>
          <a:p>
            <a:endParaRPr lang="he-IL" sz="2400" b="1" dirty="0">
              <a:solidFill>
                <a:schemeClr val="bg1"/>
              </a:solidFill>
            </a:endParaRPr>
          </a:p>
        </p:txBody>
      </p:sp>
      <p:sp>
        <p:nvSpPr>
          <p:cNvPr id="10" name="TextBox 9"/>
          <p:cNvSpPr txBox="1"/>
          <p:nvPr/>
        </p:nvSpPr>
        <p:spPr>
          <a:xfrm>
            <a:off x="3763980" y="1980045"/>
            <a:ext cx="1591325" cy="1015663"/>
          </a:xfrm>
          <a:prstGeom prst="rect">
            <a:avLst/>
          </a:prstGeom>
          <a:noFill/>
        </p:spPr>
        <p:txBody>
          <a:bodyPr wrap="square" rtlCol="1">
            <a:spAutoFit/>
          </a:bodyPr>
          <a:lstStyle/>
          <a:p>
            <a:pPr lvl="0"/>
            <a:r>
              <a:rPr lang="he-IL" sz="2000" b="1" dirty="0">
                <a:solidFill>
                  <a:schemeClr val="bg1"/>
                </a:solidFill>
                <a:latin typeface="Calibri" panose="020F0502020204030204" pitchFamily="34" charset="0"/>
                <a:cs typeface="Calibri" panose="020F0502020204030204" pitchFamily="34" charset="0"/>
              </a:rPr>
              <a:t>תחושת כאב היא טבעית ואנושית</a:t>
            </a:r>
          </a:p>
        </p:txBody>
      </p:sp>
    </p:spTree>
    <p:extLst>
      <p:ext uri="{BB962C8B-B14F-4D97-AF65-F5344CB8AC3E}">
        <p14:creationId xmlns:p14="http://schemas.microsoft.com/office/powerpoint/2010/main" val="18732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F5EA254E-6DD2-B21E-3045-1A78275E4760}"/>
              </a:ext>
            </a:extLst>
          </p:cNvPr>
          <p:cNvSpPr/>
          <p:nvPr/>
        </p:nvSpPr>
        <p:spPr>
          <a:xfrm>
            <a:off x="0" y="0"/>
            <a:ext cx="12192000" cy="435891"/>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C42F3983-164B-A041-A6B1-62F4CB2A2472}"/>
              </a:ext>
            </a:extLst>
          </p:cNvPr>
          <p:cNvSpPr/>
          <p:nvPr/>
        </p:nvSpPr>
        <p:spPr>
          <a:xfrm>
            <a:off x="8154874" y="1539379"/>
            <a:ext cx="3970796" cy="158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 תרגול </a:t>
            </a:r>
            <a:r>
              <a:rPr lang="he-IL" b="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מיינדפולנס</a:t>
            </a:r>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ומדיטציה:</a:t>
            </a:r>
            <a:endPar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שימוש באפליקציות כמו </a:t>
            </a:r>
            <a:r>
              <a:rPr lang="en-U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“Headspace”</a:t>
            </a: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או </a:t>
            </a:r>
            <a:r>
              <a:rPr lang="en-U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“Calm”</a:t>
            </a: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בעברית.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השתתפות בסדנאות </a:t>
            </a:r>
            <a:r>
              <a:rPr lang="he-IL" sz="14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מיינדפולנס</a:t>
            </a: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בבתי ספר או מרכזים קהילתיים.</a:t>
            </a:r>
          </a:p>
          <a:p>
            <a:pPr algn="just" rtl="1"/>
            <a:endParaRPr lang="he-IL"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2. טכניקות נשימה והרפיה: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ללמוד שיטות נשימה עמוקה.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ללמוד כיצד משחררים מתח בזמן ישיבה מול המחשב.</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לתרגל הרפיה שרירית בזמן צפיה בטלוויזיה.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שימוש בטכניקות דמיון מודרך.</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בצע 5 משימות עמוקות בכל פעם שאתה ממתין (בתור, ברמזור, במעלית).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הגדר תזכורת בטלפון לנשימות עמוקות 3 פעמים ביום</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אחר....</a:t>
            </a:r>
          </a:p>
          <a:p>
            <a:pPr algn="just" rtl="1"/>
            <a:endPar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מלבן 7">
            <a:extLst>
              <a:ext uri="{FF2B5EF4-FFF2-40B4-BE49-F238E27FC236}">
                <a16:creationId xmlns:a16="http://schemas.microsoft.com/office/drawing/2014/main" id="{D6A47D3A-1D4C-ED9D-9CEC-80B100C9396D}"/>
              </a:ext>
            </a:extLst>
          </p:cNvPr>
          <p:cNvSpPr/>
          <p:nvPr/>
        </p:nvSpPr>
        <p:spPr>
          <a:xfrm>
            <a:off x="3905294" y="2961852"/>
            <a:ext cx="3970796" cy="158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4. אומנות ויצירה:</a:t>
            </a:r>
            <a:endPar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השתתפות בסדנאות אמנות טיפולית.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כתיבה יוצרת או יומן אישי.</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5. מוזיקה: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נגינה בכלי מוזיקלי</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האזנה למוזיקה מרגיעה או מעצימה.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השתתפות במקהלה או להקה.</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6. תזונה מאוזנת: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הכן ארוחות מראש לשבוע בימי ראשון.</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החלף חטיפים לא בריאים בפירות וירקות חתוכים בהישג יד.</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7. שינה מספקת ואיכותית: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קבע שעת שינה והתעוררות קבועה.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הפסק שימוש במסכים שעה לפני השינה.</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rtl="1"/>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8. ניהול זמן ותכנון יעיל:</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השתמש ביומן או באפליקציה לתכנון שבועי.</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הגדר 3 משימות עיקריות לכל יום בערב הקודם.</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9. טבע ופעילות חוץ, אומנות או מוזיקה: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האזן למוזיקה מרגיעה בזמן נסיעות או עבודה.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צור "פינת אומנות" קטנה עם חומרי יצירה זמינים לשימוש ספונטני</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להצטרף לחוג ציור, פיסול או צילום כאמצעי לביטוי רגשי.</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לצאת לטבע קרוב לבית.</a:t>
            </a:r>
          </a:p>
          <a:p>
            <a:pPr algn="just" rtl="1"/>
            <a:endPar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מלבן 11">
            <a:extLst>
              <a:ext uri="{FF2B5EF4-FFF2-40B4-BE49-F238E27FC236}">
                <a16:creationId xmlns:a16="http://schemas.microsoft.com/office/drawing/2014/main" id="{412BE59D-068D-0725-A722-532460756028}"/>
              </a:ext>
            </a:extLst>
          </p:cNvPr>
          <p:cNvSpPr/>
          <p:nvPr/>
        </p:nvSpPr>
        <p:spPr>
          <a:xfrm>
            <a:off x="57364" y="2921511"/>
            <a:ext cx="3711984" cy="158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10. קשרים חברתיים:</a:t>
            </a:r>
            <a:endPar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הצטרפות לקבוצות תמיכה לבני נוער.</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פעילות בתנועות נוער.</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יצירת מעגלי שיחה עם חברים קרובים.</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קבע שיחת טלפון או וידאו שבועית עם חבר קרוב.</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הצטרף לקבוצת תמיכה או מועדון חברתי מקומי </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11. התנדבות וסיוע לאחרים:</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פעילות בארגונים חברתיים.</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חונכות לתלמידים צעירים יותר.</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סיוע לקשישים או אוכלוסיות מוחלשות.</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12. תחביבים ופעילויות מהנות: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הקדש 15-30 דקות ביום לתחביב אהוב.</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צור "פינת יצירה" קטנה בבית לגישה מהירה לפעילויות מהנות.</a:t>
            </a:r>
          </a:p>
          <a:p>
            <a:pPr algn="just" rtl="1"/>
            <a:endParaRPr lang="he-IL"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rtl="1"/>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13. יומן הכרת תודה: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שיתוף ברשתות חברתיות של רגעים חיוביים.</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כתוב 3 דברים שאתה אסיר תודה עליהם בכל ערב.</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הקדש 5 דקות בסוף כל יום לסיכום קצר של חוויות ומחשבות.</a:t>
            </a:r>
          </a:p>
          <a:p>
            <a:pPr algn="just" rtl="1"/>
            <a:endParaRPr lang="he-IL"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he-IL"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14. פיתוח מיומנויות חדשות:</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למידת שפה חדשה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רכישת כישורי בישול או אפייה.</a:t>
            </a:r>
          </a:p>
          <a:p>
            <a:pPr marL="342900" indent="-342900" algn="just" rtl="1">
              <a:buFont typeface="+mj-cs"/>
              <a:buAutoNum type="hebrew2Minus"/>
            </a:pP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התנסות בתחביבים חדשים כמו שחמט או </a:t>
            </a:r>
            <a:r>
              <a:rPr lang="he-IL" sz="14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קודינג</a:t>
            </a:r>
            <a:r>
              <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p>
            <a:pPr algn="just" rtl="1"/>
            <a:endParaRPr lang="he-IL"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כותרת 2">
            <a:extLst>
              <a:ext uri="{FF2B5EF4-FFF2-40B4-BE49-F238E27FC236}">
                <a16:creationId xmlns:a16="http://schemas.microsoft.com/office/drawing/2014/main" id="{2C90A4D7-A98C-9097-69C4-2E1E73266677}"/>
              </a:ext>
            </a:extLst>
          </p:cNvPr>
          <p:cNvSpPr txBox="1">
            <a:spLocks/>
          </p:cNvSpPr>
          <p:nvPr/>
        </p:nvSpPr>
        <p:spPr>
          <a:xfrm>
            <a:off x="925058" y="-889672"/>
            <a:ext cx="10515600" cy="1325563"/>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800" b="1" dirty="0">
                <a:latin typeface="Calibri" panose="020F0502020204030204" pitchFamily="34" charset="0"/>
                <a:ea typeface="Calibri" panose="020F0502020204030204" pitchFamily="34" charset="0"/>
                <a:cs typeface="Calibri" panose="020F0502020204030204" pitchFamily="34" charset="0"/>
              </a:rPr>
              <a:t>דרכים חלופיות להנמיך את עוצמות ותדירות הרגשת הכאב</a:t>
            </a:r>
          </a:p>
        </p:txBody>
      </p:sp>
      <p:sp>
        <p:nvSpPr>
          <p:cNvPr id="9" name="תיבת טקסט 8">
            <a:extLst>
              <a:ext uri="{FF2B5EF4-FFF2-40B4-BE49-F238E27FC236}">
                <a16:creationId xmlns:a16="http://schemas.microsoft.com/office/drawing/2014/main" id="{508F68F5-65C6-C81E-8006-6ADD6F7F7761}"/>
              </a:ext>
            </a:extLst>
          </p:cNvPr>
          <p:cNvSpPr txBox="1"/>
          <p:nvPr/>
        </p:nvSpPr>
        <p:spPr>
          <a:xfrm>
            <a:off x="8552328" y="3858016"/>
            <a:ext cx="3622039" cy="800219"/>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3. פעילות גופנית:</a:t>
            </a:r>
          </a:p>
          <a:p>
            <a:pPr marL="342900" marR="0" lvl="0" indent="-342900" algn="just" defTabSz="914400" rtl="1" eaLnBrk="1" fontAlgn="auto" latinLnBrk="0" hangingPunct="1">
              <a:lnSpc>
                <a:spcPct val="100000"/>
              </a:lnSpc>
              <a:spcBef>
                <a:spcPts val="0"/>
              </a:spcBef>
              <a:spcAft>
                <a:spcPts val="0"/>
              </a:spcAft>
              <a:buClrTx/>
              <a:buSzTx/>
              <a:buFont typeface="+mj-cs"/>
              <a:buAutoNum type="hebrew2Minus"/>
              <a:tabLst/>
              <a:defRPr/>
            </a:pP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הצטרפות לקבוצות ריצה או הליכה/ חדר כושר.</a:t>
            </a:r>
          </a:p>
        </p:txBody>
      </p:sp>
      <p:sp>
        <p:nvSpPr>
          <p:cNvPr id="11" name="תיבת טקסט 10">
            <a:extLst>
              <a:ext uri="{FF2B5EF4-FFF2-40B4-BE49-F238E27FC236}">
                <a16:creationId xmlns:a16="http://schemas.microsoft.com/office/drawing/2014/main" id="{F79054B7-A465-480C-2E06-4367BA1C683B}"/>
              </a:ext>
            </a:extLst>
          </p:cNvPr>
          <p:cNvSpPr txBox="1"/>
          <p:nvPr/>
        </p:nvSpPr>
        <p:spPr>
          <a:xfrm>
            <a:off x="10219765" y="4597886"/>
            <a:ext cx="1954602" cy="2246769"/>
          </a:xfrm>
          <a:prstGeom prst="rect">
            <a:avLst/>
          </a:prstGeom>
          <a:noFill/>
        </p:spPr>
        <p:txBody>
          <a:bodyPr wrap="square">
            <a:spAutoFit/>
          </a:bodyPr>
          <a:lstStyle/>
          <a:p>
            <a:pPr marL="342900" marR="0" lvl="0" indent="-342900" algn="just" defTabSz="914400" rtl="1" eaLnBrk="1" fontAlgn="auto" latinLnBrk="0" hangingPunct="1">
              <a:lnSpc>
                <a:spcPct val="100000"/>
              </a:lnSpc>
              <a:spcBef>
                <a:spcPts val="0"/>
              </a:spcBef>
              <a:spcAft>
                <a:spcPts val="0"/>
              </a:spcAft>
              <a:buClrTx/>
              <a:buSzTx/>
              <a:buFont typeface="+mj-cs"/>
              <a:buAutoNum type="hebrew2Minus" startAt="2"/>
              <a:tabLst/>
              <a:defRPr/>
            </a:pP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השתתפות בחוגי יוגה או </a:t>
            </a:r>
            <a:r>
              <a:rPr kumimoji="0" lang="he-IL"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פילאטיס</a:t>
            </a: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p>
          <a:p>
            <a:pPr marL="342900" marR="0" lvl="0" indent="-342900" algn="just" defTabSz="914400" rtl="1" eaLnBrk="1" fontAlgn="auto" latinLnBrk="0" hangingPunct="1">
              <a:lnSpc>
                <a:spcPct val="100000"/>
              </a:lnSpc>
              <a:spcBef>
                <a:spcPts val="0"/>
              </a:spcBef>
              <a:spcAft>
                <a:spcPts val="0"/>
              </a:spcAft>
              <a:buClrTx/>
              <a:buSzTx/>
              <a:buFont typeface="+mj-cs"/>
              <a:buAutoNum type="hebrew2Minus" startAt="2"/>
              <a:tabLst/>
              <a:defRPr/>
            </a:pP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עיסוק בספורט קבוצתי כמו כדורגל או כדורסל.</a:t>
            </a:r>
          </a:p>
          <a:p>
            <a:pPr marL="342900" marR="0" lvl="0" indent="-342900" algn="just" defTabSz="914400" rtl="1" eaLnBrk="1" fontAlgn="auto" latinLnBrk="0" hangingPunct="1">
              <a:lnSpc>
                <a:spcPct val="100000"/>
              </a:lnSpc>
              <a:spcBef>
                <a:spcPts val="0"/>
              </a:spcBef>
              <a:spcAft>
                <a:spcPts val="0"/>
              </a:spcAft>
              <a:buClrTx/>
              <a:buSzTx/>
              <a:buFont typeface="+mj-cs"/>
              <a:buAutoNum type="hebrew2Minus" startAt="2"/>
              <a:tabLst/>
              <a:defRPr/>
            </a:pP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קבע פגישות "הליכה" עם חברים במקום ישיבה בבית.</a:t>
            </a:r>
          </a:p>
          <a:p>
            <a:pPr marL="342900" marR="0" lvl="0" indent="-342900" algn="just" defTabSz="914400" rtl="1" eaLnBrk="1" fontAlgn="auto" latinLnBrk="0" hangingPunct="1">
              <a:lnSpc>
                <a:spcPct val="100000"/>
              </a:lnSpc>
              <a:spcBef>
                <a:spcPts val="0"/>
              </a:spcBef>
              <a:spcAft>
                <a:spcPts val="0"/>
              </a:spcAft>
              <a:buClrTx/>
              <a:buSzTx/>
              <a:buFont typeface="+mj-cs"/>
              <a:buAutoNum type="hebrew2Minus" startAt="2"/>
              <a:tabLst/>
              <a:defRPr/>
            </a:pP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עשה מתיחות קצרות בכל שעה עגולה.</a:t>
            </a:r>
          </a:p>
          <a:p>
            <a:pPr marL="342900" marR="0" lvl="0" indent="-342900" algn="just" defTabSz="914400" rtl="1" eaLnBrk="1" fontAlgn="auto" latinLnBrk="0" hangingPunct="1">
              <a:lnSpc>
                <a:spcPct val="100000"/>
              </a:lnSpc>
              <a:spcBef>
                <a:spcPts val="0"/>
              </a:spcBef>
              <a:spcAft>
                <a:spcPts val="0"/>
              </a:spcAft>
              <a:buClrTx/>
              <a:buSzTx/>
              <a:buFont typeface="+mj-cs"/>
              <a:buAutoNum type="hebrew2Minus" startAt="2"/>
              <a:tabLst/>
              <a:defRPr/>
            </a:pPr>
            <a:r>
              <a:rPr kumimoji="0" lang="he-IL"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אחר...</a:t>
            </a:r>
          </a:p>
        </p:txBody>
      </p:sp>
      <p:pic>
        <p:nvPicPr>
          <p:cNvPr id="10" name="גרפיקה 9">
            <a:extLst>
              <a:ext uri="{FF2B5EF4-FFF2-40B4-BE49-F238E27FC236}">
                <a16:creationId xmlns:a16="http://schemas.microsoft.com/office/drawing/2014/main" id="{93314C92-E74C-7528-B714-0BD4E0E97F0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59597" y="4658235"/>
            <a:ext cx="2180675" cy="2129565"/>
          </a:xfrm>
          <a:prstGeom prst="rect">
            <a:avLst/>
          </a:prstGeom>
        </p:spPr>
      </p:pic>
    </p:spTree>
    <p:extLst>
      <p:ext uri="{BB962C8B-B14F-4D97-AF65-F5344CB8AC3E}">
        <p14:creationId xmlns:p14="http://schemas.microsoft.com/office/powerpoint/2010/main" val="295388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lstStyle/>
          <a:p>
            <a:r>
              <a:rPr lang="he-IL" dirty="0"/>
              <a:t>ניתן לפנות לקבלת עזרה</a:t>
            </a:r>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6" name="מציין מיקום תוכן 5">
            <a:extLst>
              <a:ext uri="{FF2B5EF4-FFF2-40B4-BE49-F238E27FC236}">
                <a16:creationId xmlns:a16="http://schemas.microsoft.com/office/drawing/2014/main" id="{F9066A17-285C-B245-4319-C91F3DB2C027}"/>
              </a:ext>
            </a:extLst>
          </p:cNvPr>
          <p:cNvSpPr>
            <a:spLocks noGrp="1"/>
          </p:cNvSpPr>
          <p:nvPr>
            <p:ph sz="quarter" idx="13"/>
          </p:nvPr>
        </p:nvSpPr>
        <p:spPr>
          <a:xfrm>
            <a:off x="692727" y="2071687"/>
            <a:ext cx="10806546" cy="4040188"/>
          </a:xfrm>
        </p:spPr>
        <p:txBody>
          <a:bodyPr/>
          <a:lstStyle/>
          <a:p>
            <a:pPr lvl="0"/>
            <a:r>
              <a:rPr lang="he-IL" dirty="0" smtClean="0"/>
              <a:t>הורים</a:t>
            </a:r>
          </a:p>
          <a:p>
            <a:pPr lvl="0"/>
            <a:r>
              <a:rPr lang="he-IL" dirty="0" smtClean="0"/>
              <a:t>יועצת </a:t>
            </a:r>
            <a:r>
              <a:rPr lang="he-IL" dirty="0"/>
              <a:t>בית הספר</a:t>
            </a:r>
            <a:endParaRPr lang="en-US" dirty="0"/>
          </a:p>
          <a:p>
            <a:pPr lvl="0"/>
            <a:r>
              <a:rPr lang="he-IL" dirty="0"/>
              <a:t>פסיכולוג בית הספר</a:t>
            </a:r>
            <a:endParaRPr lang="en-US" dirty="0"/>
          </a:p>
          <a:p>
            <a:pPr lvl="0"/>
            <a:r>
              <a:rPr lang="he-IL" dirty="0"/>
              <a:t>מוקד סיוע משרד החינוך- 6552 * שלוחה </a:t>
            </a:r>
            <a:r>
              <a:rPr lang="he-IL" dirty="0" smtClean="0"/>
              <a:t>5</a:t>
            </a:r>
          </a:p>
          <a:p>
            <a:pPr lvl="0"/>
            <a:r>
              <a:rPr lang="he-IL" dirty="0" smtClean="0"/>
              <a:t>מבוגר שאני סומך עליו</a:t>
            </a:r>
            <a:endParaRPr lang="en-US" dirty="0"/>
          </a:p>
          <a:p>
            <a:pPr lvl="0"/>
            <a:r>
              <a:rPr lang="he-IL" dirty="0" smtClean="0"/>
              <a:t>ער״ן:  טלפון: 1201 </a:t>
            </a:r>
            <a:r>
              <a:rPr lang="en-US" dirty="0" smtClean="0"/>
              <a:t/>
            </a:r>
            <a:br>
              <a:rPr lang="en-US" dirty="0" smtClean="0"/>
            </a:br>
            <a:r>
              <a:rPr lang="he-IL" dirty="0" smtClean="0"/>
              <a:t>ניתן למצוא באתר של ער"ן- </a:t>
            </a:r>
            <a:r>
              <a:rPr lang="en-US" dirty="0" smtClean="0"/>
              <a:t>eran.org.il </a:t>
            </a:r>
            <a:r>
              <a:rPr lang="he-IL" dirty="0" smtClean="0"/>
              <a:t> </a:t>
            </a:r>
            <a:r>
              <a:rPr lang="he-IL" b="1" dirty="0" smtClean="0"/>
              <a:t>גם את האפשרויות הבאות לשיחה</a:t>
            </a:r>
            <a:r>
              <a:rPr lang="he-IL" dirty="0" smtClean="0"/>
              <a:t>: </a:t>
            </a:r>
            <a:r>
              <a:rPr lang="he-IL" dirty="0" err="1" smtClean="0"/>
              <a:t>בווטסאפ</a:t>
            </a:r>
            <a:r>
              <a:rPr lang="he-IL" dirty="0" smtClean="0"/>
              <a:t>/צ'אט אונליין/פורום/פנייה לעזרה במייל</a:t>
            </a:r>
            <a:endParaRPr lang="en-US" dirty="0"/>
          </a:p>
        </p:txBody>
      </p:sp>
      <p:sp>
        <p:nvSpPr>
          <p:cNvPr id="5" name="AutoShape 2" descr="http://eranportal.wizenet.co.il/data/images/Untitled-1.jpg"/>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226172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Calibri" panose="020F0502020204030204" pitchFamily="34" charset="0"/>
                <a:cs typeface="Calibri" panose="020F0502020204030204" pitchFamily="34" charset="0"/>
              </a:rPr>
              <a:t>נושאי היחידה</a:t>
            </a: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57" name="מלבן 56">
            <a:extLst>
              <a:ext uri="{FF2B5EF4-FFF2-40B4-BE49-F238E27FC236}">
                <a16:creationId xmlns:a16="http://schemas.microsoft.com/office/drawing/2014/main" id="{8FB66385-BEDE-48F3-9F34-2A8F7F7FCB80}"/>
              </a:ext>
            </a:extLst>
          </p:cNvPr>
          <p:cNvSpPr/>
          <p:nvPr/>
        </p:nvSpPr>
        <p:spPr>
          <a:xfrm>
            <a:off x="8655505" y="4919673"/>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5</a:t>
            </a:r>
          </a:p>
        </p:txBody>
      </p:sp>
      <p:sp>
        <p:nvSpPr>
          <p:cNvPr id="59" name="מלבן 58">
            <a:extLst>
              <a:ext uri="{FF2B5EF4-FFF2-40B4-BE49-F238E27FC236}">
                <a16:creationId xmlns:a16="http://schemas.microsoft.com/office/drawing/2014/main" id="{878116E4-123E-4E97-BF8E-3B3F99E87700}"/>
              </a:ext>
            </a:extLst>
          </p:cNvPr>
          <p:cNvSpPr/>
          <p:nvPr/>
        </p:nvSpPr>
        <p:spPr>
          <a:xfrm>
            <a:off x="7934534" y="5634581"/>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6</a:t>
            </a:r>
          </a:p>
        </p:txBody>
      </p:sp>
      <p:sp>
        <p:nvSpPr>
          <p:cNvPr id="60" name="אליפסה 59">
            <a:extLst>
              <a:ext uri="{FF2B5EF4-FFF2-40B4-BE49-F238E27FC236}">
                <a16:creationId xmlns:a16="http://schemas.microsoft.com/office/drawing/2014/main" id="{4A01A01B-769C-4D53-8EFB-F48CDBBA6994}"/>
              </a:ext>
            </a:extLst>
          </p:cNvPr>
          <p:cNvSpPr/>
          <p:nvPr/>
        </p:nvSpPr>
        <p:spPr>
          <a:xfrm>
            <a:off x="11477597" y="1979546"/>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27830" y="827294"/>
            <a:ext cx="588672" cy="470938"/>
          </a:xfrm>
          <a:prstGeom prst="rect">
            <a:avLst/>
          </a:prstGeom>
        </p:spPr>
      </p:pic>
      <p:grpSp>
        <p:nvGrpSpPr>
          <p:cNvPr id="4" name="קבוצה 3"/>
          <p:cNvGrpSpPr/>
          <p:nvPr/>
        </p:nvGrpSpPr>
        <p:grpSpPr>
          <a:xfrm>
            <a:off x="9858474" y="2955471"/>
            <a:ext cx="1554323" cy="1439212"/>
            <a:chOff x="9852348" y="3333509"/>
            <a:chExt cx="1226520" cy="1226520"/>
          </a:xfrm>
        </p:grpSpPr>
        <p:grpSp>
          <p:nvGrpSpPr>
            <p:cNvPr id="3" name="קבוצה 2"/>
            <p:cNvGrpSpPr/>
            <p:nvPr/>
          </p:nvGrpSpPr>
          <p:grpSpPr>
            <a:xfrm>
              <a:off x="10272455" y="3739508"/>
              <a:ext cx="386444" cy="382890"/>
              <a:chOff x="10740514" y="2713842"/>
              <a:chExt cx="386444" cy="382890"/>
            </a:xfrm>
          </p:grpSpPr>
          <p:sp>
            <p:nvSpPr>
              <p:cNvPr id="42" name="אליפסה 41">
                <a:extLst>
                  <a:ext uri="{FF2B5EF4-FFF2-40B4-BE49-F238E27FC236}">
                    <a16:creationId xmlns:a16="http://schemas.microsoft.com/office/drawing/2014/main" id="{F633F18F-7539-4720-8DF5-C6E2EAB8F876}"/>
                  </a:ext>
                </a:extLst>
              </p:cNvPr>
              <p:cNvSpPr/>
              <p:nvPr/>
            </p:nvSpPr>
            <p:spPr>
              <a:xfrm>
                <a:off x="10740514" y="2713842"/>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44" name="מלבן 43">
                <a:extLst>
                  <a:ext uri="{FF2B5EF4-FFF2-40B4-BE49-F238E27FC236}">
                    <a16:creationId xmlns:a16="http://schemas.microsoft.com/office/drawing/2014/main" id="{47057622-7F54-4C3F-B41D-404073F2F9A1}"/>
                  </a:ext>
                </a:extLst>
              </p:cNvPr>
              <p:cNvSpPr/>
              <p:nvPr/>
            </p:nvSpPr>
            <p:spPr>
              <a:xfrm>
                <a:off x="10828083" y="2753892"/>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2</a:t>
                </a:r>
              </a:p>
            </p:txBody>
          </p:sp>
        </p:grpSp>
        <p:pic>
          <p:nvPicPr>
            <p:cNvPr id="32" name="גרפיקה 31" descr="פרח ללא גבעול עם מילוי מלא">
              <a:extLst>
                <a:ext uri="{FF2B5EF4-FFF2-40B4-BE49-F238E27FC236}">
                  <a16:creationId xmlns:a16="http://schemas.microsoft.com/office/drawing/2014/main" id="{65A2ED99-D4F4-4362-BC92-6F00A5F5423A}"/>
                </a:ext>
              </a:extLst>
            </p:cNvPr>
            <p:cNvPicPr>
              <a:picLocks noChangeAspect="1"/>
            </p:cNvPicPr>
            <p:nvPr/>
          </p:nvPicPr>
          <p:blipFill>
            <a:blip r:embed="rId7" cstate="hqprint">
              <a:duotone>
                <a:prstClr val="black"/>
                <a:srgbClr val="7030A0">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852348" y="3333509"/>
              <a:ext cx="1226520" cy="1226520"/>
            </a:xfrm>
            <a:prstGeom prst="rect">
              <a:avLst/>
            </a:prstGeom>
          </p:spPr>
        </p:pic>
      </p:grpSp>
      <p:sp>
        <p:nvSpPr>
          <p:cNvPr id="18" name="מלבן 17">
            <a:extLst>
              <a:ext uri="{FF2B5EF4-FFF2-40B4-BE49-F238E27FC236}">
                <a16:creationId xmlns:a16="http://schemas.microsoft.com/office/drawing/2014/main" id="{8A973E30-FA50-4D6F-B3B8-3A38C9A9D8B7}"/>
              </a:ext>
            </a:extLst>
          </p:cNvPr>
          <p:cNvSpPr/>
          <p:nvPr/>
        </p:nvSpPr>
        <p:spPr>
          <a:xfrm>
            <a:off x="3596809" y="3214650"/>
            <a:ext cx="7231274" cy="56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BBA4DD"/>
                </a:solidFill>
                <a:latin typeface="Calibri" panose="020F0502020204030204" pitchFamily="34" charset="0"/>
                <a:cs typeface="Calibri" panose="020F0502020204030204" pitchFamily="34" charset="0"/>
              </a:rPr>
              <a:t>כוח הפגיעות: להקשיב </a:t>
            </a:r>
            <a:r>
              <a:rPr lang="he-IL" sz="2800" b="1" dirty="0" smtClean="0">
                <a:solidFill>
                  <a:srgbClr val="BBA4DD"/>
                </a:solidFill>
                <a:latin typeface="Calibri" panose="020F0502020204030204" pitchFamily="34" charset="0"/>
                <a:cs typeface="Calibri" panose="020F0502020204030204" pitchFamily="34" charset="0"/>
              </a:rPr>
              <a:t>לכאב </a:t>
            </a:r>
            <a:endParaRPr lang="he-IL" sz="2800" b="1" dirty="0">
              <a:solidFill>
                <a:srgbClr val="BBA4DD"/>
              </a:solidFill>
              <a:latin typeface="Calibri" panose="020F0502020204030204" pitchFamily="34" charset="0"/>
              <a:cs typeface="Calibri" panose="020F0502020204030204" pitchFamily="34" charset="0"/>
            </a:endParaRPr>
          </a:p>
        </p:txBody>
      </p:sp>
      <p:sp>
        <p:nvSpPr>
          <p:cNvPr id="19" name="מלבן 18">
            <a:extLst>
              <a:ext uri="{FF2B5EF4-FFF2-40B4-BE49-F238E27FC236}">
                <a16:creationId xmlns:a16="http://schemas.microsoft.com/office/drawing/2014/main" id="{E35554BC-90FE-4F42-8FAE-C66AD2591CBE}"/>
              </a:ext>
            </a:extLst>
          </p:cNvPr>
          <p:cNvSpPr/>
          <p:nvPr/>
        </p:nvSpPr>
        <p:spPr>
          <a:xfrm>
            <a:off x="3801292" y="3761929"/>
            <a:ext cx="6187816" cy="46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1" dirty="0" smtClean="0">
                <a:solidFill>
                  <a:schemeClr val="tx1"/>
                </a:solidFill>
                <a:latin typeface="Calibri" panose="020F0502020204030204" pitchFamily="34" charset="0"/>
                <a:cs typeface="Calibri" panose="020F0502020204030204" pitchFamily="34" charset="0"/>
              </a:rPr>
              <a:t>הכרה בכאב וברגשות </a:t>
            </a:r>
            <a:r>
              <a:rPr lang="he-IL" sz="1600" b="1" dirty="0">
                <a:solidFill>
                  <a:schemeClr val="tx1"/>
                </a:solidFill>
                <a:latin typeface="Calibri" panose="020F0502020204030204" pitchFamily="34" charset="0"/>
                <a:cs typeface="Calibri" panose="020F0502020204030204" pitchFamily="34" charset="0"/>
              </a:rPr>
              <a:t>לא נעימים והקשר בינם לבין שימוש לרעה במשככי כאבים </a:t>
            </a:r>
          </a:p>
        </p:txBody>
      </p:sp>
      <p:sp>
        <p:nvSpPr>
          <p:cNvPr id="22" name="מלבן 21">
            <a:extLst>
              <a:ext uri="{FF2B5EF4-FFF2-40B4-BE49-F238E27FC236}">
                <a16:creationId xmlns:a16="http://schemas.microsoft.com/office/drawing/2014/main" id="{95FD5DCE-ABDE-4B95-A8DD-7714E173AE57}"/>
              </a:ext>
            </a:extLst>
          </p:cNvPr>
          <p:cNvSpPr/>
          <p:nvPr/>
        </p:nvSpPr>
        <p:spPr>
          <a:xfrm>
            <a:off x="2449078" y="2026665"/>
            <a:ext cx="8922499" cy="52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rgbClr val="DDADA4"/>
                </a:solidFill>
                <a:latin typeface="Calibri" panose="020F0502020204030204" pitchFamily="34" charset="0"/>
                <a:cs typeface="Calibri" panose="020F0502020204030204" pitchFamily="34" charset="0"/>
              </a:rPr>
              <a:t> מרשם לחיים</a:t>
            </a:r>
            <a:r>
              <a:rPr lang="he-IL" sz="2000" b="1" dirty="0" smtClean="0">
                <a:solidFill>
                  <a:srgbClr val="DDADA4"/>
                </a:solidFill>
                <a:latin typeface="Calibri" panose="020F0502020204030204" pitchFamily="34" charset="0"/>
                <a:cs typeface="Calibri" panose="020F0502020204030204" pitchFamily="34" charset="0"/>
              </a:rPr>
              <a:t>: </a:t>
            </a:r>
            <a:r>
              <a:rPr lang="he-IL" sz="2000" b="1" dirty="0">
                <a:solidFill>
                  <a:srgbClr val="DDADA4"/>
                </a:solidFill>
                <a:latin typeface="Calibri" panose="020F0502020204030204" pitchFamily="34" charset="0"/>
                <a:cs typeface="Calibri" panose="020F0502020204030204" pitchFamily="34" charset="0"/>
              </a:rPr>
              <a:t>להכיר את התרופות והסכנות שבנטילת תרופות ללא מרשם </a:t>
            </a:r>
            <a:r>
              <a:rPr lang="en-US" sz="2000" b="1" dirty="0">
                <a:solidFill>
                  <a:srgbClr val="DDADA4"/>
                </a:solidFill>
                <a:latin typeface="Calibri" panose="020F0502020204030204" pitchFamily="34" charset="0"/>
                <a:cs typeface="Calibri" panose="020F0502020204030204" pitchFamily="34" charset="0"/>
              </a:rPr>
              <a:t> </a:t>
            </a:r>
            <a:endParaRPr lang="he-IL" sz="2000" b="1" dirty="0">
              <a:solidFill>
                <a:srgbClr val="DDADA4"/>
              </a:solidFill>
              <a:latin typeface="Calibri" panose="020F0502020204030204" pitchFamily="34" charset="0"/>
              <a:cs typeface="Calibri" panose="020F0502020204030204" pitchFamily="34" charset="0"/>
            </a:endParaRPr>
          </a:p>
          <a:p>
            <a:endParaRPr lang="he-IL" sz="2000" b="1" dirty="0">
              <a:solidFill>
                <a:schemeClr val="tx1"/>
              </a:solidFill>
              <a:latin typeface="Calibri" panose="020F0502020204030204" pitchFamily="34" charset="0"/>
              <a:cs typeface="Calibri" panose="020F0502020204030204" pitchFamily="34" charset="0"/>
            </a:endParaRPr>
          </a:p>
        </p:txBody>
      </p:sp>
      <p:sp>
        <p:nvSpPr>
          <p:cNvPr id="23" name="מלבן 22">
            <a:extLst>
              <a:ext uri="{FF2B5EF4-FFF2-40B4-BE49-F238E27FC236}">
                <a16:creationId xmlns:a16="http://schemas.microsoft.com/office/drawing/2014/main" id="{F8D7D0DF-DFD0-4125-9ABB-19EB12B0F7F1}"/>
              </a:ext>
            </a:extLst>
          </p:cNvPr>
          <p:cNvSpPr/>
          <p:nvPr/>
        </p:nvSpPr>
        <p:spPr>
          <a:xfrm>
            <a:off x="4782069" y="2299243"/>
            <a:ext cx="6338136" cy="789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1" dirty="0">
                <a:solidFill>
                  <a:schemeClr val="tx1"/>
                </a:solidFill>
                <a:latin typeface="Calibri" panose="020F0502020204030204" pitchFamily="34" charset="0"/>
                <a:cs typeface="Calibri" panose="020F0502020204030204" pitchFamily="34" charset="0"/>
              </a:rPr>
              <a:t>לחזק עמדות מבוססות מידע מהימן אודות שימוש לא מבוקר בתרופות כאמצעי להתמודדות עם קושי ולעודד משאבי התמודדות בריאים עם כאב נפשי.</a:t>
            </a:r>
          </a:p>
        </p:txBody>
      </p:sp>
    </p:spTree>
    <p:extLst>
      <p:ext uri="{BB962C8B-B14F-4D97-AF65-F5344CB8AC3E}">
        <p14:creationId xmlns:p14="http://schemas.microsoft.com/office/powerpoint/2010/main" val="221016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9659" y="1475749"/>
            <a:ext cx="3023613" cy="2233523"/>
          </a:xfrm>
          <a:prstGeom prst="rect">
            <a:avLst/>
          </a:prstGeom>
        </p:spPr>
      </p:pic>
      <p:pic>
        <p:nvPicPr>
          <p:cNvPr id="29" name="גרפיקה 28">
            <a:extLst>
              <a:ext uri="{FF2B5EF4-FFF2-40B4-BE49-F238E27FC236}">
                <a16:creationId xmlns:a16="http://schemas.microsoft.com/office/drawing/2014/main" id="{437236FA-FF67-42FA-B866-18502AA7D0A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349376" y="2191494"/>
            <a:ext cx="2449189" cy="1809199"/>
          </a:xfrm>
          <a:prstGeom prst="rect">
            <a:avLst/>
          </a:prstGeom>
        </p:spPr>
      </p:pic>
      <p:pic>
        <p:nvPicPr>
          <p:cNvPr id="31" name="גרפיקה 30">
            <a:extLst>
              <a:ext uri="{FF2B5EF4-FFF2-40B4-BE49-F238E27FC236}">
                <a16:creationId xmlns:a16="http://schemas.microsoft.com/office/drawing/2014/main" id="{A18842DB-EBB6-41D8-94B7-9ED880B2A1E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11932" y="3517348"/>
            <a:ext cx="3023613" cy="2233523"/>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001649" y="1324332"/>
            <a:ext cx="3023613" cy="2233523"/>
          </a:xfrm>
          <a:prstGeom prst="rect">
            <a:avLst/>
          </a:prstGeom>
        </p:spPr>
      </p:pic>
      <p:pic>
        <p:nvPicPr>
          <p:cNvPr id="27" name="גרפיקה 26">
            <a:extLst>
              <a:ext uri="{FF2B5EF4-FFF2-40B4-BE49-F238E27FC236}">
                <a16:creationId xmlns:a16="http://schemas.microsoft.com/office/drawing/2014/main" id="{71301904-3CC8-414D-8853-A0614CB4050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50326" y="3846258"/>
            <a:ext cx="2874750" cy="2123559"/>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553426" y="1107129"/>
            <a:ext cx="3023613" cy="2233523"/>
          </a:xfrm>
          <a:prstGeom prst="rect">
            <a:avLst/>
          </a:prstGeom>
        </p:spPr>
      </p:pic>
      <p:pic>
        <p:nvPicPr>
          <p:cNvPr id="3"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9659" y="4031719"/>
            <a:ext cx="4444343" cy="2969119"/>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5270246" y="-104298"/>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מסכמים שיעור</a:t>
            </a:r>
          </a:p>
        </p:txBody>
      </p:sp>
      <p:sp>
        <p:nvSpPr>
          <p:cNvPr id="16" name="תיבת טקסט 15">
            <a:extLst>
              <a:ext uri="{FF2B5EF4-FFF2-40B4-BE49-F238E27FC236}">
                <a16:creationId xmlns:a16="http://schemas.microsoft.com/office/drawing/2014/main" id="{2BF8C04B-9E80-4A58-849E-2E3D05EEA427}"/>
              </a:ext>
            </a:extLst>
          </p:cNvPr>
          <p:cNvSpPr txBox="1"/>
          <p:nvPr/>
        </p:nvSpPr>
        <p:spPr>
          <a:xfrm>
            <a:off x="5847804" y="1935488"/>
            <a:ext cx="2434856" cy="430887"/>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שריגש אותי</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6192637" y="4031719"/>
            <a:ext cx="2423559" cy="1107996"/>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מתוך מה שלמדתי בשיעור, מה אני רוצה לקחת איתי הלאה?</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3695455" y="2711372"/>
            <a:ext cx="1757030" cy="769441"/>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חדש שלמדתי היום</a:t>
            </a:r>
          </a:p>
        </p:txBody>
      </p:sp>
      <p:sp>
        <p:nvSpPr>
          <p:cNvPr id="15" name="תיבת טקסט 14">
            <a:extLst>
              <a:ext uri="{FF2B5EF4-FFF2-40B4-BE49-F238E27FC236}">
                <a16:creationId xmlns:a16="http://schemas.microsoft.com/office/drawing/2014/main" id="{63A0AAEF-7875-4C38-A9A8-DE675399265E}"/>
              </a:ext>
            </a:extLst>
          </p:cNvPr>
          <p:cNvSpPr txBox="1"/>
          <p:nvPr/>
        </p:nvSpPr>
        <p:spPr>
          <a:xfrm>
            <a:off x="1006829" y="2086905"/>
            <a:ext cx="1587779" cy="769441"/>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שהפתיע אותי</a:t>
            </a:r>
          </a:p>
        </p:txBody>
      </p:sp>
      <p:sp>
        <p:nvSpPr>
          <p:cNvPr id="20" name="תיבת טקסט 19">
            <a:extLst>
              <a:ext uri="{FF2B5EF4-FFF2-40B4-BE49-F238E27FC236}">
                <a16:creationId xmlns:a16="http://schemas.microsoft.com/office/drawing/2014/main" id="{539B02FF-5C5E-4461-9C12-DCF65F14CBAB}"/>
              </a:ext>
            </a:extLst>
          </p:cNvPr>
          <p:cNvSpPr txBox="1"/>
          <p:nvPr/>
        </p:nvSpPr>
        <p:spPr>
          <a:xfrm>
            <a:off x="9858892" y="4338793"/>
            <a:ext cx="1757030" cy="769441"/>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שלמדתי על עצמי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9477546" y="1649544"/>
            <a:ext cx="2276946" cy="1107996"/>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מחשבות שהתעוררו בי במהלך השיעור או בעקבותיו</a:t>
            </a:r>
          </a:p>
        </p:txBody>
      </p:sp>
    </p:spTree>
    <p:extLst>
      <p:ext uri="{BB962C8B-B14F-4D97-AF65-F5344CB8AC3E}">
        <p14:creationId xmlns:p14="http://schemas.microsoft.com/office/powerpoint/2010/main" val="261533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8D7003DE-2817-4A6C-BDA7-057A4F8EFCA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9049" y="3232402"/>
            <a:ext cx="3349586" cy="3239763"/>
          </a:xfrm>
          <a:prstGeom prst="rect">
            <a:avLst/>
          </a:prstGeom>
        </p:spPr>
      </p:pic>
      <p:pic>
        <p:nvPicPr>
          <p:cNvPr id="7" name="גרפיקה 6">
            <a:extLst>
              <a:ext uri="{FF2B5EF4-FFF2-40B4-BE49-F238E27FC236}">
                <a16:creationId xmlns:a16="http://schemas.microsoft.com/office/drawing/2014/main" id="{E1DEA948-2779-4DA6-BA8C-6A0E3545A8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47764" y="1870764"/>
            <a:ext cx="3304331" cy="2815524"/>
          </a:xfrm>
          <a:prstGeom prst="rect">
            <a:avLst/>
          </a:prstGeom>
        </p:spPr>
      </p:pic>
      <p:pic>
        <p:nvPicPr>
          <p:cNvPr id="9" name="גרפיקה 8">
            <a:extLst>
              <a:ext uri="{FF2B5EF4-FFF2-40B4-BE49-F238E27FC236}">
                <a16:creationId xmlns:a16="http://schemas.microsoft.com/office/drawing/2014/main" id="{98D72AA8-07CD-42B4-8CC0-5B1B9C5F0B1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547998" y="1280961"/>
            <a:ext cx="2222731" cy="3364810"/>
          </a:xfrm>
          <a:prstGeom prst="rect">
            <a:avLst/>
          </a:prstGeom>
        </p:spPr>
      </p:pic>
      <p:pic>
        <p:nvPicPr>
          <p:cNvPr id="13" name="גרפיקה 12">
            <a:extLst>
              <a:ext uri="{FF2B5EF4-FFF2-40B4-BE49-F238E27FC236}">
                <a16:creationId xmlns:a16="http://schemas.microsoft.com/office/drawing/2014/main" id="{E438FA4D-2274-440F-8F4C-A96F0902EA9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31885" y="67898"/>
            <a:ext cx="4881199" cy="3210628"/>
          </a:xfrm>
          <a:prstGeom prst="rect">
            <a:avLst/>
          </a:prstGeom>
        </p:spPr>
      </p:pic>
      <p:pic>
        <p:nvPicPr>
          <p:cNvPr id="15" name="גרפיקה 14">
            <a:extLst>
              <a:ext uri="{FF2B5EF4-FFF2-40B4-BE49-F238E27FC236}">
                <a16:creationId xmlns:a16="http://schemas.microsoft.com/office/drawing/2014/main" id="{BC78D4AC-09AC-495A-8050-8237AFD6EF8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116309" y="4686288"/>
            <a:ext cx="2678753" cy="1953352"/>
          </a:xfrm>
          <a:prstGeom prst="rect">
            <a:avLst/>
          </a:prstGeom>
        </p:spPr>
      </p:pic>
      <p:sp>
        <p:nvSpPr>
          <p:cNvPr id="17" name="תיבת טקסט 16">
            <a:extLst>
              <a:ext uri="{FF2B5EF4-FFF2-40B4-BE49-F238E27FC236}">
                <a16:creationId xmlns:a16="http://schemas.microsoft.com/office/drawing/2014/main" id="{F58E9F07-1110-4416-BB26-2CA02891BC76}"/>
              </a:ext>
            </a:extLst>
          </p:cNvPr>
          <p:cNvSpPr txBox="1"/>
          <p:nvPr/>
        </p:nvSpPr>
        <p:spPr>
          <a:xfrm>
            <a:off x="4354183" y="4827830"/>
            <a:ext cx="2264066"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מה איפשרו לכם המפגשים שלנו?</a:t>
            </a:r>
          </a:p>
        </p:txBody>
      </p:sp>
      <p:sp>
        <p:nvSpPr>
          <p:cNvPr id="18" name="תיבת טקסט 17">
            <a:extLst>
              <a:ext uri="{FF2B5EF4-FFF2-40B4-BE49-F238E27FC236}">
                <a16:creationId xmlns:a16="http://schemas.microsoft.com/office/drawing/2014/main" id="{7B7CB22F-69EA-41E6-91E7-F48BFA4CD612}"/>
              </a:ext>
            </a:extLst>
          </p:cNvPr>
          <p:cNvSpPr txBox="1"/>
          <p:nvPr/>
        </p:nvSpPr>
        <p:spPr>
          <a:xfrm>
            <a:off x="2079363" y="1031388"/>
            <a:ext cx="2772498"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באיזה אופן המפגשים בנושא השפיעו על האווירה בכיתה?</a:t>
            </a:r>
          </a:p>
        </p:txBody>
      </p:sp>
      <p:sp>
        <p:nvSpPr>
          <p:cNvPr id="19" name="תיבת טקסט 18">
            <a:extLst>
              <a:ext uri="{FF2B5EF4-FFF2-40B4-BE49-F238E27FC236}">
                <a16:creationId xmlns:a16="http://schemas.microsoft.com/office/drawing/2014/main" id="{B06BC42F-D172-4D33-9BEB-381D5248048F}"/>
              </a:ext>
            </a:extLst>
          </p:cNvPr>
          <p:cNvSpPr txBox="1"/>
          <p:nvPr/>
        </p:nvSpPr>
        <p:spPr>
          <a:xfrm rot="21379537">
            <a:off x="9666100" y="1766103"/>
            <a:ext cx="2083611"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מה למדתם מההתבוננות?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על עצמכם?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sym typeface="Arial"/>
              </a:rPr>
              <a:t>על התנהגותכם כלפי אחרים?</a:t>
            </a:r>
          </a:p>
        </p:txBody>
      </p:sp>
      <p:sp>
        <p:nvSpPr>
          <p:cNvPr id="20" name="תיבת טקסט 19">
            <a:extLst>
              <a:ext uri="{FF2B5EF4-FFF2-40B4-BE49-F238E27FC236}">
                <a16:creationId xmlns:a16="http://schemas.microsoft.com/office/drawing/2014/main" id="{4AA21FEF-4084-4C98-997F-4A8287B2BD54}"/>
              </a:ext>
            </a:extLst>
          </p:cNvPr>
          <p:cNvSpPr txBox="1"/>
          <p:nvPr/>
        </p:nvSpPr>
        <p:spPr>
          <a:xfrm>
            <a:off x="419767" y="4134649"/>
            <a:ext cx="2788150" cy="156966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מה השתנה</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בהתנהגות שלכם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בעקבות המפגשים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 שלנו בנושא?</a:t>
            </a:r>
          </a:p>
        </p:txBody>
      </p:sp>
      <p:sp>
        <p:nvSpPr>
          <p:cNvPr id="21" name="תיבת טקסט 20">
            <a:extLst>
              <a:ext uri="{FF2B5EF4-FFF2-40B4-BE49-F238E27FC236}">
                <a16:creationId xmlns:a16="http://schemas.microsoft.com/office/drawing/2014/main" id="{161318F5-D1BB-497D-9D4B-D5D3E51C39A7}"/>
              </a:ext>
            </a:extLst>
          </p:cNvPr>
          <p:cNvSpPr txBox="1"/>
          <p:nvPr/>
        </p:nvSpPr>
        <p:spPr>
          <a:xfrm>
            <a:off x="5682813" y="2616754"/>
            <a:ext cx="3034234"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האם אתם זוכרים כיצד התחלנו את המפגשים </a:t>
            </a:r>
            <a:r>
              <a:rPr kumimoji="0" lang="he-IL" sz="2400" i="0" u="none" strike="noStrike" kern="0" cap="none" spc="0" normalizeH="0" baseline="0" noProof="0">
                <a:ln>
                  <a:noFill/>
                </a:ln>
                <a:effectLst/>
                <a:uLnTx/>
                <a:uFillTx/>
                <a:latin typeface="Calibri" panose="020F0502020204030204" pitchFamily="34" charset="0"/>
                <a:cs typeface="Calibri" panose="020F0502020204030204" pitchFamily="34" charset="0"/>
                <a:sym typeface="Arial"/>
              </a:rPr>
              <a:t>בנושא?</a:t>
            </a:r>
            <a:endParaRPr kumimoji="0" lang="en-US"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endParaRPr>
          </a:p>
        </p:txBody>
      </p:sp>
      <p:pic>
        <p:nvPicPr>
          <p:cNvPr id="25" name="גרפיקה 24">
            <a:extLst>
              <a:ext uri="{FF2B5EF4-FFF2-40B4-BE49-F238E27FC236}">
                <a16:creationId xmlns:a16="http://schemas.microsoft.com/office/drawing/2014/main" id="{6469E801-D5BE-405F-9D97-297D8BC3752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8075998" y="4282444"/>
            <a:ext cx="2167829" cy="2314671"/>
          </a:xfrm>
          <a:prstGeom prst="rect">
            <a:avLst/>
          </a:prstGeom>
        </p:spPr>
      </p:pic>
      <p:sp>
        <p:nvSpPr>
          <p:cNvPr id="22" name="תיבת טקסט 21">
            <a:extLst>
              <a:ext uri="{FF2B5EF4-FFF2-40B4-BE49-F238E27FC236}">
                <a16:creationId xmlns:a16="http://schemas.microsoft.com/office/drawing/2014/main" id="{4B28566A-8047-40AE-B385-C4DDF3D7E26B}"/>
              </a:ext>
            </a:extLst>
          </p:cNvPr>
          <p:cNvSpPr txBox="1"/>
          <p:nvPr/>
        </p:nvSpPr>
        <p:spPr>
          <a:xfrm>
            <a:off x="8244215" y="4998262"/>
            <a:ext cx="1757030"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מדוע קראנו כך למפגשים?</a:t>
            </a:r>
          </a:p>
        </p:txBody>
      </p:sp>
      <p:sp>
        <p:nvSpPr>
          <p:cNvPr id="26" name="מלבן 25">
            <a:extLst>
              <a:ext uri="{FF2B5EF4-FFF2-40B4-BE49-F238E27FC236}">
                <a16:creationId xmlns:a16="http://schemas.microsoft.com/office/drawing/2014/main" id="{BB5816BF-8558-439B-A3FF-5FE6919007BA}"/>
              </a:ext>
            </a:extLst>
          </p:cNvPr>
          <p:cNvSpPr/>
          <p:nvPr/>
        </p:nvSpPr>
        <p:spPr>
          <a:xfrm>
            <a:off x="4354183" y="-72336"/>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מסכמים יחידה</a:t>
            </a:r>
          </a:p>
        </p:txBody>
      </p:sp>
    </p:spTree>
    <p:extLst>
      <p:ext uri="{BB962C8B-B14F-4D97-AF65-F5344CB8AC3E}">
        <p14:creationId xmlns:p14="http://schemas.microsoft.com/office/powerpoint/2010/main" val="103279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3" name="תמונה 2">
            <a:extLst>
              <a:ext uri="{FF2B5EF4-FFF2-40B4-BE49-F238E27FC236}">
                <a16:creationId xmlns:a16="http://schemas.microsoft.com/office/drawing/2014/main" id="{D0D02EEC-527E-441E-8631-F2C0B0D594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540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B5A58E6-3E8C-41F7-A006-FBCB6FD1EA00}"/>
              </a:ext>
            </a:extLst>
          </p:cNvPr>
          <p:cNvSpPr/>
          <p:nvPr/>
        </p:nvSpPr>
        <p:spPr>
          <a:xfrm>
            <a:off x="0" y="1083695"/>
            <a:ext cx="12192000" cy="5774305"/>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a:extLst>
              <a:ext uri="{FF2B5EF4-FFF2-40B4-BE49-F238E27FC236}">
                <a16:creationId xmlns:a16="http://schemas.microsoft.com/office/drawing/2014/main" id="{E027117B-69E5-4AAA-B77C-1A1D1E8542FB}"/>
              </a:ext>
            </a:extLst>
          </p:cNvPr>
          <p:cNvSpPr/>
          <p:nvPr/>
        </p:nvSpPr>
        <p:spPr>
          <a:xfrm>
            <a:off x="963991" y="249621"/>
            <a:ext cx="10752666" cy="834074"/>
          </a:xfrm>
          <a:prstGeom prst="rect">
            <a:avLst/>
          </a:prstGeom>
        </p:spPr>
        <p:txBody>
          <a:bodyPr wrap="square">
            <a:spAutoFit/>
          </a:bodyPr>
          <a:lstStyle/>
          <a:p>
            <a:pPr algn="ctr">
              <a:lnSpc>
                <a:spcPts val="5600"/>
              </a:lnSpc>
            </a:pPr>
            <a:r>
              <a:rPr lang="he-IL" sz="6000" b="1" kern="0" dirty="0">
                <a:solidFill>
                  <a:srgbClr val="002060"/>
                </a:solidFill>
                <a:cs typeface="Calibri" panose="020F0502020204030204" pitchFamily="34" charset="0"/>
                <a:sym typeface="Arial"/>
              </a:rPr>
              <a:t>מידע ונתונים רלוונטיים לסדנה</a:t>
            </a:r>
            <a:endParaRPr lang="he-IL" sz="6000" b="1" dirty="0">
              <a:solidFill>
                <a:srgbClr val="002060"/>
              </a:solidFill>
              <a:cs typeface="Calibri" panose="020F0502020204030204" pitchFamily="34" charset="0"/>
            </a:endParaRPr>
          </a:p>
        </p:txBody>
      </p:sp>
      <p:sp>
        <p:nvSpPr>
          <p:cNvPr id="2" name="Google Shape;144;p17">
            <a:extLst>
              <a:ext uri="{FF2B5EF4-FFF2-40B4-BE49-F238E27FC236}">
                <a16:creationId xmlns:a16="http://schemas.microsoft.com/office/drawing/2014/main" id="{816001C2-17C3-08EE-E289-4A698B50E426}"/>
              </a:ext>
            </a:extLst>
          </p:cNvPr>
          <p:cNvSpPr txBox="1"/>
          <p:nvPr/>
        </p:nvSpPr>
        <p:spPr>
          <a:xfrm>
            <a:off x="1" y="1292146"/>
            <a:ext cx="12191999" cy="1015622"/>
          </a:xfrm>
          <a:prstGeom prst="rect">
            <a:avLst/>
          </a:prstGeom>
          <a:noFill/>
          <a:ln>
            <a:noFill/>
          </a:ln>
        </p:spPr>
        <p:txBody>
          <a:bodyPr spcFirstLastPara="1" wrap="square" lIns="91425" tIns="45700" rIns="91425" bIns="45700" anchor="t" anchorCtr="0">
            <a:spAutoFit/>
          </a:bodyPr>
          <a:lstStyle/>
          <a:p>
            <a:pPr algn="ctr">
              <a:lnSpc>
                <a:spcPct val="150000"/>
              </a:lnSpc>
              <a:defRPr/>
            </a:pPr>
            <a:r>
              <a:rPr lang="he-IL" sz="2000" b="1" dirty="0" smtClean="0">
                <a:solidFill>
                  <a:schemeClr val="accent1">
                    <a:lumMod val="50000"/>
                  </a:schemeClr>
                </a:solidFill>
                <a:latin typeface="Calibri" panose="020F0502020204030204" pitchFamily="34" charset="0"/>
                <a:cs typeface="Calibri" panose="020F0502020204030204" pitchFamily="34" charset="0"/>
              </a:rPr>
              <a:t>בשנים </a:t>
            </a:r>
            <a:r>
              <a:rPr lang="he-IL" b="1" dirty="0" smtClean="0">
                <a:solidFill>
                  <a:schemeClr val="accent1">
                    <a:lumMod val="50000"/>
                  </a:schemeClr>
                </a:solidFill>
                <a:latin typeface="Calibri" pitchFamily="34" charset="0"/>
                <a:cs typeface="Calibri" panose="020F0502020204030204" pitchFamily="34" charset="0"/>
              </a:rPr>
              <a:t>האחרונות</a:t>
            </a:r>
            <a:r>
              <a:rPr lang="he-IL" sz="2000" b="1" dirty="0" smtClean="0">
                <a:solidFill>
                  <a:schemeClr val="accent1">
                    <a:lumMod val="50000"/>
                  </a:schemeClr>
                </a:solidFill>
                <a:latin typeface="Calibri" panose="020F0502020204030204" pitchFamily="34" charset="0"/>
                <a:cs typeface="Calibri" panose="020F0502020204030204" pitchFamily="34" charset="0"/>
              </a:rPr>
              <a:t> ניכרת </a:t>
            </a:r>
            <a:r>
              <a:rPr lang="he-IL" sz="2000" b="1" dirty="0">
                <a:solidFill>
                  <a:schemeClr val="accent1">
                    <a:lumMod val="50000"/>
                  </a:schemeClr>
                </a:solidFill>
                <a:latin typeface="Calibri" panose="020F0502020204030204" pitchFamily="34" charset="0"/>
                <a:cs typeface="Calibri" panose="020F0502020204030204" pitchFamily="34" charset="0"/>
              </a:rPr>
              <a:t>מגמה של שימוש לרעה בתרופות מרשם שלא על פי התווית רופא. שימוש זה עלול להיות תוצר של סקרנות, כחלק מתרבות </a:t>
            </a:r>
            <a:r>
              <a:rPr lang="he-IL" sz="2000" b="1" dirty="0" smtClean="0">
                <a:solidFill>
                  <a:schemeClr val="accent1">
                    <a:lumMod val="50000"/>
                  </a:schemeClr>
                </a:solidFill>
                <a:latin typeface="Calibri" panose="020F0502020204030204" pitchFamily="34" charset="0"/>
                <a:cs typeface="Calibri" panose="020F0502020204030204" pitchFamily="34" charset="0"/>
              </a:rPr>
              <a:t>פנאי </a:t>
            </a:r>
            <a:r>
              <a:rPr lang="he-IL" sz="2000" b="1" dirty="0">
                <a:solidFill>
                  <a:schemeClr val="accent1">
                    <a:lumMod val="50000"/>
                  </a:schemeClr>
                </a:solidFill>
                <a:latin typeface="Calibri" panose="020F0502020204030204" pitchFamily="34" charset="0"/>
                <a:cs typeface="Calibri" panose="020F0502020204030204" pitchFamily="34" charset="0"/>
              </a:rPr>
              <a:t>של מתבגרים, השפעה חברתית וטיפול עצמי כדרך להרגעה של רגשות לא נעימים.</a:t>
            </a:r>
          </a:p>
        </p:txBody>
      </p:sp>
      <p:sp>
        <p:nvSpPr>
          <p:cNvPr id="6" name="תיבת טקסט 5">
            <a:extLst>
              <a:ext uri="{FF2B5EF4-FFF2-40B4-BE49-F238E27FC236}">
                <a16:creationId xmlns:a16="http://schemas.microsoft.com/office/drawing/2014/main" id="{8EC8F56F-FBDD-79B4-5944-12C55BE2B01B}"/>
              </a:ext>
            </a:extLst>
          </p:cNvPr>
          <p:cNvSpPr txBox="1"/>
          <p:nvPr/>
        </p:nvSpPr>
        <p:spPr>
          <a:xfrm>
            <a:off x="5500688" y="3600450"/>
            <a:ext cx="3471862" cy="369332"/>
          </a:xfrm>
          <a:prstGeom prst="rect">
            <a:avLst/>
          </a:prstGeom>
          <a:noFill/>
        </p:spPr>
        <p:txBody>
          <a:bodyPr wrap="square" rtlCol="1">
            <a:spAutoFit/>
          </a:bodyPr>
          <a:lstStyle/>
          <a:p>
            <a:endParaRPr lang="he-IL" dirty="0"/>
          </a:p>
        </p:txBody>
      </p:sp>
      <p:sp>
        <p:nvSpPr>
          <p:cNvPr id="8" name="תיבת טקסט 7">
            <a:extLst>
              <a:ext uri="{FF2B5EF4-FFF2-40B4-BE49-F238E27FC236}">
                <a16:creationId xmlns:a16="http://schemas.microsoft.com/office/drawing/2014/main" id="{FEF6AB5A-D332-4F7E-BF75-79066C99D63A}"/>
              </a:ext>
            </a:extLst>
          </p:cNvPr>
          <p:cNvSpPr txBox="1"/>
          <p:nvPr/>
        </p:nvSpPr>
        <p:spPr>
          <a:xfrm>
            <a:off x="165237" y="4803856"/>
            <a:ext cx="11861526" cy="1754326"/>
          </a:xfrm>
          <a:prstGeom prst="rect">
            <a:avLst/>
          </a:prstGeom>
          <a:noFill/>
        </p:spPr>
        <p:txBody>
          <a:bodyPr wrap="square" rtlCol="1">
            <a:spAutoFit/>
          </a:bodyPr>
          <a:lstStyle/>
          <a:p>
            <a:pPr algn="ctr" rtl="1">
              <a:lnSpc>
                <a:spcPct val="150000"/>
              </a:lnSpc>
            </a:pPr>
            <a:r>
              <a:rPr lang="he-IL" sz="1800" b="1" dirty="0">
                <a:solidFill>
                  <a:schemeClr val="accent1">
                    <a:lumMod val="50000"/>
                  </a:schemeClr>
                </a:solidFill>
                <a:latin typeface="Calibri" panose="020F0502020204030204" pitchFamily="34" charset="0"/>
                <a:cs typeface="Calibri" panose="020F0502020204030204" pitchFamily="34" charset="0"/>
              </a:rPr>
              <a:t>לנוכח נתונים אלו, ישנה חשיבות לקיים שיח  לא שיפוטי ופתוח המזמין אותן לשתף </a:t>
            </a:r>
            <a:r>
              <a:rPr lang="he-IL" b="1" dirty="0">
                <a:solidFill>
                  <a:schemeClr val="accent1">
                    <a:lumMod val="50000"/>
                  </a:schemeClr>
                </a:solidFill>
                <a:latin typeface="Calibri" panose="020F0502020204030204" pitchFamily="34" charset="0"/>
                <a:cs typeface="Calibri" panose="020F0502020204030204" pitchFamily="34" charset="0"/>
              </a:rPr>
              <a:t>ב</a:t>
            </a:r>
            <a:r>
              <a:rPr lang="he-IL" sz="1800" b="1" dirty="0">
                <a:solidFill>
                  <a:schemeClr val="accent1">
                    <a:lumMod val="50000"/>
                  </a:schemeClr>
                </a:solidFill>
                <a:latin typeface="Calibri" panose="020F0502020204030204" pitchFamily="34" charset="0"/>
                <a:cs typeface="Calibri" panose="020F0502020204030204" pitchFamily="34" charset="0"/>
              </a:rPr>
              <a:t>עמדות/מחשבות ובמידע שהם מחזיקים בו,  בכדי לאפשר להם לזהות מצבים ששימוש בתרופות ללא מרשם ומעקב של רופא יכולות להוות גורם של סיכון עבורם.</a:t>
            </a:r>
          </a:p>
          <a:p>
            <a:pPr algn="ctr" rtl="1">
              <a:lnSpc>
                <a:spcPct val="150000"/>
              </a:lnSpc>
            </a:pPr>
            <a:r>
              <a:rPr lang="he-IL" b="1" dirty="0">
                <a:solidFill>
                  <a:schemeClr val="accent1">
                    <a:lumMod val="50000"/>
                  </a:schemeClr>
                </a:solidFill>
                <a:latin typeface="Calibri" panose="020F0502020204030204" pitchFamily="34" charset="0"/>
                <a:cs typeface="Calibri" panose="020F0502020204030204" pitchFamily="34" charset="0"/>
              </a:rPr>
              <a:t>כמו כן, שיח פתוח יוכל להוות מרחב בטוח לחשיבה משותפת על חלופות קיימות</a:t>
            </a:r>
            <a:r>
              <a:rPr lang="he-IL" sz="1800" b="1" dirty="0">
                <a:solidFill>
                  <a:schemeClr val="accent1">
                    <a:lumMod val="50000"/>
                  </a:schemeClr>
                </a:solidFill>
                <a:latin typeface="Calibri" panose="020F0502020204030204" pitchFamily="34" charset="0"/>
                <a:cs typeface="Calibri" panose="020F0502020204030204" pitchFamily="34" charset="0"/>
              </a:rPr>
              <a:t> ולחזק את משאבי ההתמודדות שלהם עם מצבי חיים שונים ובחירה באורח חיים בריא.</a:t>
            </a:r>
            <a:endParaRPr lang="en-US" sz="1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DE3ACCFB-AEE6-38CC-DAEE-B682545C2B84}"/>
              </a:ext>
            </a:extLst>
          </p:cNvPr>
          <p:cNvSpPr txBox="1">
            <a:spLocks noChangeArrowheads="1"/>
          </p:cNvSpPr>
          <p:nvPr/>
        </p:nvSpPr>
        <p:spPr bwMode="auto">
          <a:xfrm>
            <a:off x="328522" y="2516219"/>
            <a:ext cx="1153495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lnSpc>
                <a:spcPct val="150000"/>
              </a:lnSpc>
            </a:pPr>
            <a:r>
              <a:rPr lang="he-IL" altLang="he-IL" b="1" dirty="0">
                <a:solidFill>
                  <a:srgbClr val="002060"/>
                </a:solidFill>
                <a:cs typeface="Calibri" panose="020F0502020204030204" pitchFamily="34" charset="0"/>
              </a:rPr>
              <a:t>מממצאי סקר </a:t>
            </a:r>
            <a:r>
              <a:rPr lang="he-IL" b="1" dirty="0">
                <a:solidFill>
                  <a:srgbClr val="002060"/>
                </a:solidFill>
                <a:cs typeface="Calibri" panose="020F0502020204030204" pitchFamily="34" charset="0"/>
              </a:rPr>
              <a:t>״יד על הדופק״ פברואר 2024  על  השפעת מלחמת ״חרבות ברזל״ על בני הנוער בישראל </a:t>
            </a:r>
            <a:r>
              <a:rPr lang="he-IL" b="1" cap="none" dirty="0">
                <a:solidFill>
                  <a:srgbClr val="002060"/>
                </a:solidFill>
                <a:cs typeface="Calibri" panose="020F0502020204030204" pitchFamily="34" charset="0"/>
              </a:rPr>
              <a:t>עולה כי המתח הנפשי והמורכבות</a:t>
            </a:r>
            <a:r>
              <a:rPr lang="he-IL" b="1" dirty="0">
                <a:solidFill>
                  <a:srgbClr val="002060"/>
                </a:solidFill>
                <a:cs typeface="Calibri" panose="020F0502020204030204" pitchFamily="34" charset="0"/>
              </a:rPr>
              <a:t> של האתגרים השונים שחווים התלמידים </a:t>
            </a:r>
            <a:r>
              <a:rPr lang="he-IL" b="1" cap="none" dirty="0">
                <a:solidFill>
                  <a:srgbClr val="002060"/>
                </a:solidFill>
                <a:cs typeface="Calibri" panose="020F0502020204030204" pitchFamily="34" charset="0"/>
              </a:rPr>
              <a:t>בתקופת המלחמה שם אותם בסיכון גבוה </a:t>
            </a:r>
            <a:r>
              <a:rPr lang="he-IL" b="1" dirty="0">
                <a:solidFill>
                  <a:srgbClr val="002060"/>
                </a:solidFill>
                <a:cs typeface="Calibri" panose="020F0502020204030204" pitchFamily="34" charset="0"/>
              </a:rPr>
              <a:t>לפתח מצוקות נפשיות ובמקרים לא מעטים, להשתמש בחומרים ממכרים בכדי להתמודד עם רגשות אלו  ביניהם השימוש במשככי כאבים.</a:t>
            </a:r>
          </a:p>
          <a:p>
            <a:pPr algn="ctr">
              <a:lnSpc>
                <a:spcPct val="150000"/>
              </a:lnSpc>
            </a:pPr>
            <a:r>
              <a:rPr lang="he-IL" altLang="he-IL" b="1" dirty="0">
                <a:solidFill>
                  <a:srgbClr val="002060"/>
                </a:solidFill>
                <a:cs typeface="Calibri" panose="020F0502020204030204" pitchFamily="34" charset="0"/>
              </a:rPr>
              <a:t>מהסקר עולה כי מעל 50%  מבני הנוער העידו על עצמם כמי שחשים עצב עמוק וכי מי שנחשף לארבעה או יותר אירועי טרור שעוררו בו פחד או חרדה נמצא בסיכון גבוה לשימוש בכדורי הרגעה או משככי כאבים לא למטרה רפואית.</a:t>
            </a:r>
          </a:p>
        </p:txBody>
      </p:sp>
    </p:spTree>
    <p:extLst>
      <p:ext uri="{BB962C8B-B14F-4D97-AF65-F5344CB8AC3E}">
        <p14:creationId xmlns:p14="http://schemas.microsoft.com/office/powerpoint/2010/main" val="94567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34350" y="737914"/>
            <a:ext cx="609600" cy="579120"/>
          </a:xfrm>
          <a:prstGeom prst="rect">
            <a:avLst/>
          </a:prstGeom>
        </p:spPr>
      </p:pic>
      <p:sp>
        <p:nvSpPr>
          <p:cNvPr id="2" name="תיבת טקסט 1">
            <a:extLst>
              <a:ext uri="{FF2B5EF4-FFF2-40B4-BE49-F238E27FC236}">
                <a16:creationId xmlns:a16="http://schemas.microsoft.com/office/drawing/2014/main" id="{ECAEFFEA-6631-FA28-B5B0-4B45EC4EF43B}"/>
              </a:ext>
            </a:extLst>
          </p:cNvPr>
          <p:cNvSpPr txBox="1"/>
          <p:nvPr/>
        </p:nvSpPr>
        <p:spPr>
          <a:xfrm>
            <a:off x="1013374" y="2112696"/>
            <a:ext cx="10430539" cy="3359061"/>
          </a:xfrm>
          <a:prstGeom prst="rect">
            <a:avLst/>
          </a:prstGeom>
          <a:noFill/>
        </p:spPr>
        <p:txBody>
          <a:bodyPr wrap="square">
            <a:spAutoFit/>
          </a:bodyPr>
          <a:lstStyle/>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lang="he-IL" sz="2400" dirty="0">
                <a:latin typeface="Calibri" panose="020F0502020204030204" pitchFamily="34" charset="0"/>
                <a:cs typeface="Calibri" panose="020F0502020204030204" pitchFamily="34" charset="0"/>
              </a:rPr>
              <a:t>להקנות  ידע על הסיכונים וההשלכות האפשריות שיש לשימוש לרעה במשככי כאבים ובכדורי הרגעה ללא מרשם ומעקב של רופא.</a:t>
            </a:r>
            <a:endParaRPr lang="en-US" sz="2400" dirty="0">
              <a:latin typeface="Calibri" panose="020F0502020204030204" pitchFamily="34" charset="0"/>
              <a:cs typeface="Calibri" panose="020F0502020204030204" pitchFamily="34" charset="0"/>
            </a:endParaRPr>
          </a:p>
          <a:p>
            <a:pPr marL="457200" indent="-457200">
              <a:lnSpc>
                <a:spcPct val="150000"/>
              </a:lnSpc>
              <a:buFontTx/>
              <a:buAutoNum type="arabicPeriod"/>
              <a:defRPr/>
            </a:pPr>
            <a:r>
              <a:rPr lang="he-IL" sz="2400" dirty="0">
                <a:latin typeface="Calibri" panose="020F0502020204030204" pitchFamily="34" charset="0"/>
                <a:cs typeface="Calibri" panose="020F0502020204030204" pitchFamily="34" charset="0"/>
              </a:rPr>
              <a:t>לתת הכרה לכאב ורגשות לא נעימים שונים בעת חשיפה למצב לחץ או חירום מתמשכים .</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lang="he-IL" sz="2400" dirty="0">
                <a:latin typeface="Calibri" panose="020F0502020204030204" pitchFamily="34" charset="0"/>
                <a:cs typeface="Calibri" panose="020F0502020204030204" pitchFamily="34" charset="0"/>
              </a:rPr>
              <a:t>להעלות למודעות את הקשר שיש לרגשות לא נעימים ושימוש לרעה במשככי כאבים או כדורי הרגעה כדרך לא רצויה ואף מסוכנת לטיפול עצמי.</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lang="he-IL" sz="2400" dirty="0">
                <a:latin typeface="Calibri" panose="020F0502020204030204" pitchFamily="34" charset="0"/>
                <a:cs typeface="Calibri" panose="020F0502020204030204" pitchFamily="34" charset="0"/>
              </a:rPr>
              <a:t>לבחון דרכים חלופות ללא תרופות  להתמודדות עצמית בריאה עם כאב נפשי</a:t>
            </a:r>
          </a:p>
        </p:txBody>
      </p:sp>
    </p:spTree>
    <p:extLst>
      <p:ext uri="{BB962C8B-B14F-4D97-AF65-F5344CB8AC3E}">
        <p14:creationId xmlns:p14="http://schemas.microsoft.com/office/powerpoint/2010/main" val="43592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926286" y="2598003"/>
            <a:ext cx="2993571" cy="584775"/>
          </a:xfrm>
          <a:prstGeom prst="rect">
            <a:avLst/>
          </a:prstGeom>
          <a:noFill/>
        </p:spPr>
        <p:txBody>
          <a:bodyPr wrap="square">
            <a:spAutoFit/>
          </a:bodyPr>
          <a:lstStyle/>
          <a:p>
            <a:pPr marL="174625" marR="0" lvl="1" indent="-61913" defTabSz="914400" rtl="1" eaLnBrk="1" fontAlgn="auto" latinLnBrk="0" hangingPunct="1">
              <a:lnSpc>
                <a:spcPct val="100000"/>
              </a:lnSpc>
              <a:spcBef>
                <a:spcPts val="0"/>
              </a:spcBef>
              <a:spcAft>
                <a:spcPts val="0"/>
              </a:spcAft>
              <a:buClr>
                <a:srgbClr val="000000"/>
              </a:buClr>
              <a:buSzTx/>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מתן מידע אודות </a:t>
            </a:r>
            <a:r>
              <a:rPr lang="he-IL" sz="1600" kern="0" dirty="0">
                <a:solidFill>
                  <a:srgbClr val="000000"/>
                </a:solidFill>
                <a:latin typeface="Calibri" panose="020F0502020204030204" pitchFamily="34" charset="0"/>
                <a:ea typeface="David"/>
                <a:cs typeface="Calibri" panose="020F0502020204030204" pitchFamily="34" charset="0"/>
                <a:sym typeface="David"/>
              </a:rPr>
              <a:t>דרכים חלופות ובריאות להתמודדות </a:t>
            </a:r>
            <a:r>
              <a:rPr lang="he-IL" sz="1600" kern="0">
                <a:solidFill>
                  <a:srgbClr val="000000"/>
                </a:solidFill>
                <a:latin typeface="Calibri" panose="020F0502020204030204" pitchFamily="34" charset="0"/>
                <a:ea typeface="David"/>
                <a:cs typeface="Calibri" panose="020F0502020204030204" pitchFamily="34" charset="0"/>
                <a:sym typeface="David"/>
              </a:rPr>
              <a:t>עם כאב.</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4338495"/>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קוגניטיביות </a:t>
            </a:r>
            <a:endParaRPr lang="he-IL" sz="1600" b="1" kern="0" dirty="0">
              <a:solidFill>
                <a:srgbClr val="EF364C"/>
              </a:solidFill>
              <a:latin typeface="Calibri" panose="020F0502020204030204" pitchFamily="34" charset="0"/>
              <a:ea typeface="David"/>
              <a:cs typeface="Calibri" panose="020F0502020204030204" pitchFamily="34" charset="0"/>
              <a:sym typeface="David"/>
            </a:endParaRPr>
          </a:p>
          <a:p>
            <a:pPr marR="0" lvl="0" algn="r" defTabSz="914400" rtl="1" eaLnBrk="1" fontAlgn="auto" latinLnBrk="0" hangingPunct="1">
              <a:lnSpc>
                <a:spcPct val="100000"/>
              </a:lnSpc>
              <a:spcBef>
                <a:spcPts val="0"/>
              </a:spcBef>
              <a:spcAft>
                <a:spcPts val="0"/>
              </a:spcAft>
              <a:buClr>
                <a:srgbClr val="000000"/>
              </a:buClr>
              <a:buSzPts val="1800"/>
              <a:tabLst/>
              <a:defRPr/>
            </a:pPr>
            <a:r>
              <a:rPr lang="he-IL" sz="1600" kern="0" dirty="0">
                <a:solidFill>
                  <a:srgbClr val="000000"/>
                </a:solidFill>
                <a:latin typeface="Calibri" panose="020F0502020204030204" pitchFamily="34" charset="0"/>
                <a:ea typeface="David"/>
                <a:cs typeface="Calibri" panose="020F0502020204030204" pitchFamily="34" charset="0"/>
                <a:sym typeface="David"/>
              </a:rPr>
              <a:t>      אוריינות מידע, חשיבה ביקורתית,</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רגשיות (תוך-אישי)</a:t>
            </a:r>
            <a:endParaRPr lang="en-US" sz="1600" kern="0" dirty="0">
              <a:solidFill>
                <a:srgbClr val="EF364C"/>
              </a:solidFill>
              <a:latin typeface="Calibri" panose="020F0502020204030204" pitchFamily="34" charset="0"/>
              <a:ea typeface="David"/>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הכרת העצמי- </a:t>
            </a:r>
            <a:r>
              <a:rPr lang="he-IL" sz="1800" dirty="0">
                <a:effectLst/>
                <a:latin typeface="Calibri" panose="020F0502020204030204" pitchFamily="34" charset="0"/>
                <a:ea typeface="Arial" panose="020B0604020202020204" pitchFamily="34" charset="0"/>
                <a:cs typeface="Calibri" panose="020F0502020204030204" pitchFamily="34" charset="0"/>
              </a:rPr>
              <a:t>הכרה ומודעות  לנטיות ומאפיינים אישיים ולתהליכים פנימיים</a:t>
            </a:r>
            <a:r>
              <a:rPr lang="en-US" sz="1600" dirty="0">
                <a:effectLst/>
                <a:latin typeface="Calibri" panose="020F0502020204030204" pitchFamily="34" charset="0"/>
                <a:cs typeface="Calibri" panose="020F0502020204030204" pitchFamily="34" charset="0"/>
              </a:rPr>
              <a:t> </a:t>
            </a:r>
            <a:r>
              <a:rPr lang="he-IL" sz="1600" dirty="0">
                <a:effectLst/>
                <a:latin typeface="Calibri" panose="020F0502020204030204" pitchFamily="34" charset="0"/>
                <a:cs typeface="Calibri" panose="020F0502020204030204" pitchFamily="34" charset="0"/>
              </a:rPr>
              <a:t>הקשורים להתמודדות עם כאב.</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lang="he-IL" sz="1800" dirty="0">
                <a:solidFill>
                  <a:srgbClr val="00000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פיתוח חשיבה חיובית</a:t>
            </a:r>
            <a:r>
              <a:rPr lang="he-IL"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אופטימיות ותקווה</a:t>
            </a:r>
            <a:endParaRPr lang="en-US" sz="1800" dirty="0">
              <a:effectLst/>
              <a:latin typeface="Calibri" panose="020F0502020204030204" pitchFamily="34" charset="0"/>
              <a:ea typeface="Noto Sans Symbols"/>
              <a:cs typeface="Calibri" panose="020F0502020204030204" pitchFamily="34" charset="0"/>
            </a:endParaRPr>
          </a:p>
          <a:p>
            <a:pPr marL="342900" lvl="0" indent="-342900" algn="r" rtl="1">
              <a:lnSpc>
                <a:spcPct val="107000"/>
              </a:lnSpc>
              <a:spcAft>
                <a:spcPts val="800"/>
              </a:spcAft>
              <a:buSzPts val="1000"/>
              <a:buFont typeface="Arial" panose="020B0604020202020204" pitchFamily="34" charset="0"/>
              <a:buChar char="●"/>
            </a:pPr>
            <a:r>
              <a:rPr lang="he-IL"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הכוונה וניהול עצמי</a:t>
            </a:r>
            <a:endParaRPr lang="en-US" sz="1800" dirty="0">
              <a:effectLst/>
              <a:latin typeface="Calibri" panose="020F0502020204030204" pitchFamily="34" charset="0"/>
              <a:ea typeface="Noto Sans Symbols"/>
              <a:cs typeface="Calibri" panose="020F0502020204030204" pitchFamily="34" charset="0"/>
            </a:endParaRPr>
          </a:p>
          <a:p>
            <a:r>
              <a:rPr lang="he-IL" sz="1800" dirty="0">
                <a:solidFill>
                  <a:srgbClr val="00000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פיתוח חשיבה רפלקטיבית</a:t>
            </a:r>
            <a:r>
              <a:rPr lang="en-US" sz="1600" dirty="0">
                <a:effectLst/>
                <a:latin typeface="Calibri" panose="020F0502020204030204" pitchFamily="34" charset="0"/>
                <a:cs typeface="Calibri" panose="020F0502020204030204" pitchFamily="34" charset="0"/>
              </a:rPr>
              <a:t> </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Arial"/>
            </a:endParaRPr>
          </a:p>
          <a:p>
            <a:pPr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a:t>
            </a:r>
            <a:r>
              <a:rPr lang="he-IL" sz="1600" b="1" kern="0" dirty="0">
                <a:solidFill>
                  <a:srgbClr val="EF364C"/>
                </a:solidFill>
                <a:latin typeface="Calibri" panose="020F0502020204030204" pitchFamily="34" charset="0"/>
                <a:cs typeface="Calibri" panose="020F0502020204030204" pitchFamily="34" charset="0"/>
                <a:sym typeface="David"/>
              </a:rPr>
              <a:t>חברתיות (בין-אישי)</a:t>
            </a:r>
            <a:endParaRPr lang="en-US" sz="1600" b="1" kern="0" dirty="0">
              <a:solidFill>
                <a:srgbClr val="EF364C"/>
              </a:solidFill>
              <a:latin typeface="Calibri" panose="020F0502020204030204" pitchFamily="34" charset="0"/>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מודעות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דאגה ו</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שמירה על החבר,</a:t>
            </a:r>
            <a:endParaRPr lang="he-IL" sz="1600" kern="0" dirty="0">
              <a:solidFill>
                <a:srgbClr val="000000"/>
              </a:solidFill>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שיתוף במחשבות, רגשות ודעות</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lang="he-IL" sz="1600" kern="0" dirty="0">
              <a:solidFill>
                <a:srgbClr val="000000"/>
              </a:solidFill>
              <a:latin typeface="Calibri" panose="020F0502020204030204" pitchFamily="34" charset="0"/>
              <a:cs typeface="Calibri" panose="020F0502020204030204" pitchFamily="34" charset="0"/>
              <a:sym typeface="Arial"/>
            </a:endParaRPr>
          </a:p>
          <a:p>
            <a:pPr marL="316800" marR="0" lvl="0" algn="r" defTabSz="914400" rtl="1" eaLnBrk="1" fontAlgn="auto" latinLnBrk="0" hangingPunct="1">
              <a:lnSpc>
                <a:spcPct val="100000"/>
              </a:lnSpc>
              <a:spcBef>
                <a:spcPts val="0"/>
              </a:spcBef>
              <a:spcAft>
                <a:spcPts val="0"/>
              </a:spcAft>
              <a:buClr>
                <a:srgbClr val="000000"/>
              </a:buClr>
              <a:buSzPts val="1800"/>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a: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b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272143" y="2716232"/>
            <a:ext cx="2267521" cy="830997"/>
          </a:xfrm>
          <a:prstGeom prst="rect">
            <a:avLst/>
          </a:prstGeom>
          <a:noFill/>
        </p:spPr>
        <p:txBody>
          <a:bodyPr wrap="square">
            <a:spAutoFit/>
          </a:bodyPr>
          <a:lstStyle/>
          <a:p>
            <a:pPr marR="0" lvl="1" algn="r" defTabSz="914400" rtl="1" eaLnBrk="1" fontAlgn="auto" latinLnBrk="0" hangingPunct="1">
              <a:lnSpc>
                <a:spcPct val="100000"/>
              </a:lnSpc>
              <a:spcBef>
                <a:spcPts val="0"/>
              </a:spcBef>
              <a:spcAft>
                <a:spcPts val="0"/>
              </a:spcAft>
              <a:buClr>
                <a:srgbClr val="000000"/>
              </a:buClr>
              <a:buSzTx/>
              <a:tabLst/>
              <a:defRPr/>
            </a:pPr>
            <a:endParaRPr lang="he-IL" sz="1600" kern="0" dirty="0">
              <a:solidFill>
                <a:srgbClr val="000000"/>
              </a:solidFill>
              <a:latin typeface="Calibri" panose="020F0502020204030204" pitchFamily="34" charset="0"/>
              <a:ea typeface="David"/>
              <a:cs typeface="Calibri" panose="020F0502020204030204" pitchFamily="34" charset="0"/>
              <a:sym typeface="David"/>
            </a:endParaRP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smtClean="0">
                <a:solidFill>
                  <a:srgbClr val="000000"/>
                </a:solidFill>
                <a:latin typeface="Calibri" panose="020F0502020204030204" pitchFamily="34" charset="0"/>
                <a:ea typeface="David"/>
                <a:cs typeface="Calibri" panose="020F0502020204030204" pitchFamily="34" charset="0"/>
                <a:sym typeface="David"/>
              </a:rPr>
              <a:t>וחופש </a:t>
            </a:r>
            <a:r>
              <a:rPr lang="he-IL" sz="1600" kern="0" dirty="0">
                <a:solidFill>
                  <a:srgbClr val="000000"/>
                </a:solidFill>
                <a:latin typeface="Calibri" panose="020F0502020204030204" pitchFamily="34" charset="0"/>
                <a:ea typeface="David"/>
                <a:cs typeface="Calibri" panose="020F0502020204030204" pitchFamily="34" charset="0"/>
                <a:sym typeface="David"/>
              </a:rPr>
              <a:t>הבחירה</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ערך החיים</a:t>
            </a: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ידע</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מיומנויות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ערכים</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10883" y="681040"/>
            <a:ext cx="614363" cy="673817"/>
          </a:xfrm>
          <a:prstGeom prst="rect">
            <a:avLst/>
          </a:prstGeom>
        </p:spPr>
      </p:pic>
      <p:sp>
        <p:nvSpPr>
          <p:cNvPr id="5" name="מלבן 4">
            <a:extLst>
              <a:ext uri="{FF2B5EF4-FFF2-40B4-BE49-F238E27FC236}">
                <a16:creationId xmlns:a16="http://schemas.microsoft.com/office/drawing/2014/main" id="{16163BA4-85A1-4DB5-B1E9-4EED8E3C02E0}"/>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lnSpc>
                <a:spcPct val="110000"/>
              </a:lnSpc>
              <a:spcBef>
                <a:spcPts val="0"/>
              </a:spcBef>
              <a:spcAft>
                <a:spcPts val="0"/>
              </a:spcAft>
              <a:buClr>
                <a:srgbClr val="000000"/>
              </a:buClr>
              <a:buSzPts val="2000"/>
              <a:buFont typeface="Arial"/>
              <a:buNone/>
            </a:pPr>
            <a:r>
              <a:rPr lang="he-IL" b="1" i="0" u="none" strike="noStrike" cap="none" dirty="0">
                <a:solidFill>
                  <a:schemeClr val="lt1"/>
                </a:solidFill>
                <a:latin typeface="Calibri" panose="020F0502020204030204" pitchFamily="34" charset="0"/>
                <a:ea typeface="Calibri"/>
                <a:cs typeface="Calibri" panose="020F0502020204030204" pitchFamily="34" charset="0"/>
                <a:sym typeface="Calibri"/>
              </a:rPr>
              <a:t>מיומנות מרכזית</a:t>
            </a:r>
          </a:p>
          <a:p>
            <a:pPr marL="0" marR="0" lvl="0" indent="0" algn="ctr" rtl="1">
              <a:lnSpc>
                <a:spcPct val="110000"/>
              </a:lnSpc>
              <a:spcBef>
                <a:spcPts val="0"/>
              </a:spcBef>
              <a:spcAft>
                <a:spcPts val="0"/>
              </a:spcAft>
              <a:buClr>
                <a:srgbClr val="000000"/>
              </a:buClr>
              <a:buSzPts val="2400"/>
              <a:buFont typeface="Arial"/>
              <a:buNone/>
            </a:pPr>
            <a:r>
              <a:rPr lang="he-IL" sz="2000" b="1" i="0" u="none" strike="noStrike" cap="none" dirty="0">
                <a:solidFill>
                  <a:schemeClr val="lt1"/>
                </a:solidFill>
                <a:latin typeface="Calibri" panose="020F0502020204030204" pitchFamily="34" charset="0"/>
                <a:ea typeface="Calibri"/>
                <a:cs typeface="Calibri" panose="020F0502020204030204" pitchFamily="34" charset="0"/>
                <a:sym typeface="Calibri"/>
              </a:rPr>
              <a:t>הכוונה וניהול עצמי</a:t>
            </a:r>
            <a:endParaRPr lang="he-IL" b="1" dirty="0">
              <a:solidFill>
                <a:schemeClr val="tx1"/>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71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8662056" y="3363191"/>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5246389" y="4095448"/>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panose="020F0502020204030204" pitchFamily="34" charset="0"/>
              </a:rPr>
              <a:t>שיח במליאה-</a:t>
            </a:r>
            <a:r>
              <a:rPr kumimoji="0" lang="he-IL" sz="1600" b="0" i="0" u="none" strike="noStrike" kern="1200" cap="none" spc="0" normalizeH="0" noProof="0" dirty="0" smtClean="0">
                <a:ln>
                  <a:noFill/>
                </a:ln>
                <a:solidFill>
                  <a:srgbClr val="44546A"/>
                </a:solidFill>
                <a:effectLst/>
                <a:uLnTx/>
                <a:uFillTx/>
                <a:latin typeface="Calibri" panose="020F0502020204030204" pitchFamily="34" charset="0"/>
                <a:ea typeface="+mn-ea"/>
                <a:cs typeface="Calibri" panose="020F0502020204030204" pitchFamily="34" charset="0"/>
              </a:rPr>
              <a:t> מה יודעים על</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aseline="0" dirty="0" smtClean="0">
                <a:solidFill>
                  <a:srgbClr val="44546A"/>
                </a:solidFill>
                <a:latin typeface="Calibri" panose="020F0502020204030204" pitchFamily="34" charset="0"/>
                <a:cs typeface="Calibri" panose="020F0502020204030204" pitchFamily="34" charset="0"/>
              </a:rPr>
              <a:t>תרופות</a:t>
            </a:r>
            <a:r>
              <a:rPr lang="he-IL" sz="1600" dirty="0" smtClean="0">
                <a:solidFill>
                  <a:srgbClr val="44546A"/>
                </a:solidFill>
                <a:latin typeface="Calibri" panose="020F0502020204030204" pitchFamily="34" charset="0"/>
                <a:cs typeface="Calibri" panose="020F0502020204030204" pitchFamily="34" charset="0"/>
              </a:rPr>
              <a:t> מרשם ועל הסכנות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panose="020F0502020204030204" pitchFamily="34" charset="0"/>
              </a:rPr>
              <a:t>שלהן</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503CC721-7732-4171-94D5-49E6D3C19B3F}"/>
              </a:ext>
            </a:extLst>
          </p:cNvPr>
          <p:cNvSpPr txBox="1"/>
          <p:nvPr/>
        </p:nvSpPr>
        <p:spPr>
          <a:xfrm>
            <a:off x="7646574" y="4289443"/>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מהו כאב? צפיה בסרטון + דיון</a:t>
            </a:r>
          </a:p>
        </p:txBody>
      </p:sp>
      <p:sp>
        <p:nvSpPr>
          <p:cNvPr id="23" name="TextBox 22">
            <a:extLst>
              <a:ext uri="{FF2B5EF4-FFF2-40B4-BE49-F238E27FC236}">
                <a16:creationId xmlns:a16="http://schemas.microsoft.com/office/drawing/2014/main" id="{0A03B297-B220-4325-BE5D-BAF97722C9A2}"/>
              </a:ext>
            </a:extLst>
          </p:cNvPr>
          <p:cNvSpPr txBox="1"/>
          <p:nvPr/>
        </p:nvSpPr>
        <p:spPr>
          <a:xfrm>
            <a:off x="-69892" y="4018600"/>
            <a:ext cx="2201270"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סיכום ותובנות במליאה</a:t>
            </a: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6353667" y="330367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863682"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3399201" y="330367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5" name="TextBox 26">
            <a:extLst>
              <a:ext uri="{FF2B5EF4-FFF2-40B4-BE49-F238E27FC236}">
                <a16:creationId xmlns:a16="http://schemas.microsoft.com/office/drawing/2014/main" id="{ACD64A40-3950-9A7D-E6C7-CAB4230AFA29}"/>
              </a:ext>
            </a:extLst>
          </p:cNvPr>
          <p:cNvSpPr txBox="1"/>
          <p:nvPr/>
        </p:nvSpPr>
        <p:spPr>
          <a:xfrm>
            <a:off x="2432747" y="4119859"/>
            <a:ext cx="2201270" cy="132343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עבודה </a:t>
            </a:r>
            <a:r>
              <a:rPr lang="he-IL" sz="1600" dirty="0">
                <a:solidFill>
                  <a:srgbClr val="44546A"/>
                </a:solidFill>
                <a:latin typeface="Calibri" panose="020F0502020204030204" pitchFamily="34" charset="0"/>
                <a:cs typeface="Calibri" panose="020F0502020204030204" pitchFamily="34" charset="0"/>
              </a:rPr>
              <a:t>בקבוצות-אירועי מקרה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התייחסות למקורות מידע על השפעות </a:t>
            </a:r>
            <a:r>
              <a:rPr lang="he-IL" sz="1600" dirty="0">
                <a:solidFill>
                  <a:srgbClr val="44546A"/>
                </a:solidFill>
                <a:latin typeface="Calibri" panose="020F0502020204030204" pitchFamily="34" charset="0"/>
                <a:cs typeface="Calibri" panose="020F0502020204030204" pitchFamily="34" charset="0"/>
              </a:rPr>
              <a:t>שיש לכדורי הרגעה ולמשככי כאבים</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 name="TextBox 26">
            <a:extLst>
              <a:ext uri="{FF2B5EF4-FFF2-40B4-BE49-F238E27FC236}">
                <a16:creationId xmlns:a16="http://schemas.microsoft.com/office/drawing/2014/main" id="{B9AA48B9-5456-7AD7-C122-83EF9351B57D}"/>
              </a:ext>
            </a:extLst>
          </p:cNvPr>
          <p:cNvSpPr txBox="1"/>
          <p:nvPr/>
        </p:nvSpPr>
        <p:spPr>
          <a:xfrm>
            <a:off x="9804333" y="4119859"/>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זיכרון קבוצתי- נזכרים מה היה בשיעור הקודם</a:t>
            </a:r>
          </a:p>
        </p:txBody>
      </p:sp>
      <p:cxnSp>
        <p:nvCxnSpPr>
          <p:cNvPr id="4" name="מחבר ישר 34">
            <a:extLst>
              <a:ext uri="{FF2B5EF4-FFF2-40B4-BE49-F238E27FC236}">
                <a16:creationId xmlns:a16="http://schemas.microsoft.com/office/drawing/2014/main" id="{532810A3-3608-F5D9-A71F-D4BEDF216CED}"/>
              </a:ext>
            </a:extLst>
          </p:cNvPr>
          <p:cNvCxnSpPr>
            <a:cxnSpLocks/>
          </p:cNvCxnSpPr>
          <p:nvPr/>
        </p:nvCxnSpPr>
        <p:spPr>
          <a:xfrm>
            <a:off x="11081406" y="3387602"/>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6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190" name="Google Shape;190;p4"/>
          <p:cNvSpPr/>
          <p:nvPr/>
        </p:nvSpPr>
        <p:spPr>
          <a:xfrm>
            <a:off x="6510086" y="1409002"/>
            <a:ext cx="4064413" cy="492378"/>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שיח מעודד ומקבל </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2777671" y="3390492"/>
            <a:ext cx="7779334" cy="492378"/>
          </a:xfrm>
          <a:prstGeom prst="rect">
            <a:avLst/>
          </a:prstGeom>
          <a:noFill/>
          <a:ln>
            <a:noFill/>
          </a:ln>
        </p:spPr>
        <p:txBody>
          <a:bodyPr spcFirstLastPara="1" wrap="square" lIns="91401" tIns="45688" rIns="91401" bIns="45688" anchor="t" anchorCtr="0">
            <a:spAutoFit/>
          </a:bodyPr>
          <a:lstStyle/>
          <a:p>
            <a:pPr algn="r" rtl="1"/>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הקשבה ממקום מתעניין ולא שיפוטי</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514282" y="4497114"/>
            <a:ext cx="5042723" cy="492378"/>
          </a:xfrm>
          <a:prstGeom prst="rect">
            <a:avLst/>
          </a:prstGeom>
          <a:noFill/>
          <a:ln>
            <a:noFill/>
          </a:ln>
        </p:spPr>
        <p:txBody>
          <a:bodyPr spcFirstLastPara="1" wrap="square" lIns="91401" tIns="45688" rIns="91401" bIns="45688" anchor="t" anchorCtr="0">
            <a:spAutoFit/>
          </a:bodyPr>
          <a:lstStyle/>
          <a:p>
            <a:pPr algn="r" rtl="1">
              <a:buClr>
                <a:schemeClr val="dk1"/>
              </a:buClr>
              <a:buSzPts val="18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כבוד לדברי החבר/ה</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679162" y="5335034"/>
            <a:ext cx="9877844" cy="892487"/>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הנאמר בשיח נשאר בינינו, </a:t>
            </a:r>
          </a:p>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sz="2600" dirty="0">
              <a:solidFill>
                <a:srgbClr val="FB19F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280060" y="2389618"/>
            <a:ext cx="8282082" cy="492443"/>
          </a:xfrm>
          <a:prstGeom prst="rect">
            <a:avLst/>
          </a:prstGeom>
          <a:noFill/>
        </p:spPr>
        <p:txBody>
          <a:bodyPr wrap="square" rtlCol="1">
            <a:spAutoFit/>
          </a:bodyPr>
          <a:lstStyle/>
          <a:p>
            <a:pPr algn="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שיתוף מהלב</a:t>
            </a:r>
            <a:endParaRPr lang="he-IL" sz="2600" b="1" u="sng" dirty="0">
              <a:solidFill>
                <a:srgbClr val="002060"/>
              </a:solidFill>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 r="42296"/>
          <a:stretch/>
        </p:blipFill>
        <p:spPr>
          <a:xfrm>
            <a:off x="1017443" y="5727116"/>
            <a:ext cx="2108130" cy="1000809"/>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65251" y="5849506"/>
            <a:ext cx="1085266" cy="878420"/>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66759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55700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667596" y="3149301"/>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673648" y="5234671"/>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0667596" y="4286103"/>
            <a:ext cx="914400" cy="914400"/>
          </a:xfrm>
          <a:prstGeom prst="rect">
            <a:avLst/>
          </a:prstGeom>
        </p:spPr>
      </p:pic>
    </p:spTree>
    <p:extLst>
      <p:ext uri="{BB962C8B-B14F-4D97-AF65-F5344CB8AC3E}">
        <p14:creationId xmlns:p14="http://schemas.microsoft.com/office/powerpoint/2010/main" val="121401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600324" y="83343"/>
            <a:ext cx="10515600" cy="1325563"/>
          </a:xfrm>
        </p:spPr>
        <p:txBody>
          <a:bodyPr>
            <a:noAutofit/>
          </a:bodyPr>
          <a:lstStyle/>
          <a:p>
            <a:r>
              <a:rPr lang="he-IL" sz="4400" dirty="0"/>
              <a:t>זיכרון קבוצתי- מידע</a:t>
            </a:r>
          </a:p>
        </p:txBody>
      </p:sp>
      <p:sp>
        <p:nvSpPr>
          <p:cNvPr id="4" name="מציין מיקום תוכן 3">
            <a:extLst>
              <a:ext uri="{FF2B5EF4-FFF2-40B4-BE49-F238E27FC236}">
                <a16:creationId xmlns:a16="http://schemas.microsoft.com/office/drawing/2014/main" id="{3139A67F-A8A9-473B-BD1A-3754BC1F9387}"/>
              </a:ext>
            </a:extLst>
          </p:cNvPr>
          <p:cNvSpPr>
            <a:spLocks noGrp="1"/>
          </p:cNvSpPr>
          <p:nvPr>
            <p:ph sz="quarter" idx="13"/>
          </p:nvPr>
        </p:nvSpPr>
        <p:spPr>
          <a:xfrm>
            <a:off x="216976" y="1887356"/>
            <a:ext cx="11282297" cy="3541154"/>
          </a:xfrm>
        </p:spPr>
        <p:txBody>
          <a:bodyPr>
            <a:normAutofit/>
          </a:bodyPr>
          <a:lstStyle/>
          <a:p>
            <a:pPr marL="0" indent="0">
              <a:buNone/>
            </a:pPr>
            <a:endParaRPr lang="he-IL" dirty="0"/>
          </a:p>
          <a:p>
            <a:pPr marL="0" indent="0">
              <a:buNone/>
            </a:pPr>
            <a:endParaRPr lang="he-IL" dirty="0"/>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pic>
        <p:nvPicPr>
          <p:cNvPr id="12" name="גרפיקה 11" descr="ראש עם גלגלי שיניים קו מיתאר">
            <a:extLst>
              <a:ext uri="{FF2B5EF4-FFF2-40B4-BE49-F238E27FC236}">
                <a16:creationId xmlns:a16="http://schemas.microsoft.com/office/drawing/2014/main" id="{D28CB2BB-8243-E037-DE67-F8F2D8F619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84038" y="288925"/>
            <a:ext cx="914400" cy="914400"/>
          </a:xfrm>
          <a:prstGeom prst="rect">
            <a:avLst/>
          </a:prstGeom>
        </p:spPr>
      </p:pic>
      <p:pic>
        <p:nvPicPr>
          <p:cNvPr id="16" name="גרפיקה 15" descr="ראש עם גלגלי שיניים קו מיתאר">
            <a:extLst>
              <a:ext uri="{FF2B5EF4-FFF2-40B4-BE49-F238E27FC236}">
                <a16:creationId xmlns:a16="http://schemas.microsoft.com/office/drawing/2014/main" id="{5FBD828C-25FA-D901-A171-4ED1CA86574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1749818" y="315316"/>
            <a:ext cx="914398" cy="914400"/>
          </a:xfrm>
          <a:prstGeom prst="rect">
            <a:avLst/>
          </a:prstGeom>
        </p:spPr>
      </p:pic>
      <p:pic>
        <p:nvPicPr>
          <p:cNvPr id="1034" name="Picture 10" descr="Free Sticky Notes Notes photo and picture">
            <a:extLst>
              <a:ext uri="{FF2B5EF4-FFF2-40B4-BE49-F238E27FC236}">
                <a16:creationId xmlns:a16="http://schemas.microsoft.com/office/drawing/2014/main" id="{87AF8C61-4EA3-8D5E-534B-E2BB9FF7B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438" y="1435100"/>
            <a:ext cx="8128000" cy="54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94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lstStyle/>
          <a:p>
            <a:r>
              <a:rPr lang="he-IL" dirty="0"/>
              <a:t>מהו כאב?</a:t>
            </a:r>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7" name="מציין מיקום תוכן 6">
            <a:extLst>
              <a:ext uri="{FF2B5EF4-FFF2-40B4-BE49-F238E27FC236}">
                <a16:creationId xmlns:a16="http://schemas.microsoft.com/office/drawing/2014/main" id="{127C25F6-D48F-FA2E-F01D-082C30F8ABBB}"/>
              </a:ext>
            </a:extLst>
          </p:cNvPr>
          <p:cNvSpPr>
            <a:spLocks noGrp="1"/>
          </p:cNvSpPr>
          <p:nvPr>
            <p:ph sz="quarter" idx="13"/>
          </p:nvPr>
        </p:nvSpPr>
        <p:spPr>
          <a:xfrm>
            <a:off x="2850776" y="1523163"/>
            <a:ext cx="8059269" cy="1325564"/>
          </a:xfrm>
        </p:spPr>
        <p:txBody>
          <a:bodyPr>
            <a:normAutofit/>
          </a:bodyPr>
          <a:lstStyle/>
          <a:p>
            <a:r>
              <a:rPr lang="en" dirty="0">
                <a:hlinkClick r:id="rId3"/>
              </a:rPr>
              <a:t>https://www.youtube.com/watch?v=0ZkrhZVpJXw</a:t>
            </a:r>
            <a:endParaRPr lang="he-IL" dirty="0"/>
          </a:p>
          <a:p>
            <a:r>
              <a:rPr lang="he-IL" dirty="0"/>
              <a:t>צופים יחד בסרטון קצר : ״חיים לצד כאב״// אודי כגן</a:t>
            </a:r>
          </a:p>
          <a:p>
            <a:endParaRPr lang="he-IL" dirty="0"/>
          </a:p>
        </p:txBody>
      </p:sp>
      <p:sp>
        <p:nvSpPr>
          <p:cNvPr id="4" name="תיבת טקסט 3">
            <a:extLst>
              <a:ext uri="{FF2B5EF4-FFF2-40B4-BE49-F238E27FC236}">
                <a16:creationId xmlns:a16="http://schemas.microsoft.com/office/drawing/2014/main" id="{00ABCE97-7D16-2EAD-B86A-672038CD9859}"/>
              </a:ext>
            </a:extLst>
          </p:cNvPr>
          <p:cNvSpPr txBox="1"/>
          <p:nvPr/>
        </p:nvSpPr>
        <p:spPr>
          <a:xfrm>
            <a:off x="692727" y="2722202"/>
            <a:ext cx="10284554" cy="3600986"/>
          </a:xfrm>
          <a:prstGeom prst="rect">
            <a:avLst/>
          </a:prstGeom>
          <a:noFill/>
        </p:spPr>
        <p:txBody>
          <a:bodyPr wrap="square" rtlCol="1">
            <a:spAutoFit/>
          </a:bodyPr>
          <a:lstStyle/>
          <a:p>
            <a:pPr marL="342900" indent="-342900">
              <a:lnSpc>
                <a:spcPct val="150000"/>
              </a:lnSpc>
              <a:buFont typeface="+mj-lt"/>
              <a:buAutoNum type="arabicPeriod"/>
            </a:pPr>
            <a:r>
              <a:rPr lang="he-IL" sz="2400" dirty="0">
                <a:latin typeface="Calibri" panose="020F0502020204030204" pitchFamily="34" charset="0"/>
                <a:cs typeface="Calibri" panose="020F0502020204030204" pitchFamily="34" charset="0"/>
              </a:rPr>
              <a:t>אילו רגשות התעוררו אצלך ? מתי או באיזה הקשר הרגשות הללו התעוררו?</a:t>
            </a:r>
          </a:p>
          <a:p>
            <a:pPr marL="342900" indent="-342900">
              <a:lnSpc>
                <a:spcPct val="150000"/>
              </a:lnSpc>
              <a:buFont typeface="+mj-lt"/>
              <a:buAutoNum type="arabicPeriod"/>
            </a:pPr>
            <a:r>
              <a:rPr lang="he-IL" sz="2400" dirty="0">
                <a:latin typeface="Calibri" panose="020F0502020204030204" pitchFamily="34" charset="0"/>
                <a:cs typeface="Calibri" panose="020F0502020204030204" pitchFamily="34" charset="0"/>
              </a:rPr>
              <a:t>לאיזה  משפט או רעיון שאמר התחברת? </a:t>
            </a:r>
          </a:p>
          <a:p>
            <a:pPr marL="342900" indent="-342900">
              <a:lnSpc>
                <a:spcPct val="150000"/>
              </a:lnSpc>
              <a:buFont typeface="+mj-lt"/>
              <a:buAutoNum type="arabicPeriod"/>
            </a:pPr>
            <a:r>
              <a:rPr lang="he-IL" sz="2400" dirty="0">
                <a:latin typeface="Calibri" panose="020F0502020204030204" pitchFamily="34" charset="0"/>
                <a:cs typeface="Calibri" panose="020F0502020204030204" pitchFamily="34" charset="0"/>
              </a:rPr>
              <a:t>מה הבנת ממנו על איך הוא מתייחס /מגדיר לעצמו מהו כאב</a:t>
            </a:r>
          </a:p>
          <a:p>
            <a:pPr marL="342900" indent="-342900">
              <a:lnSpc>
                <a:spcPct val="150000"/>
              </a:lnSpc>
              <a:buFont typeface="+mj-lt"/>
              <a:buAutoNum type="arabicPeriod"/>
            </a:pPr>
            <a:r>
              <a:rPr lang="he-IL" sz="2400" dirty="0">
                <a:latin typeface="Calibri" panose="020F0502020204030204" pitchFamily="34" charset="0"/>
                <a:cs typeface="Calibri" panose="020F0502020204030204" pitchFamily="34" charset="0"/>
              </a:rPr>
              <a:t>מה אתה חושב על הדרך שבה הוא בחר  להתמודד עם הכאב שלו?</a:t>
            </a:r>
          </a:p>
          <a:p>
            <a:pPr marL="342900" indent="-342900">
              <a:lnSpc>
                <a:spcPct val="150000"/>
              </a:lnSpc>
              <a:buFont typeface="+mj-lt"/>
              <a:buAutoNum type="arabicPeriod"/>
            </a:pPr>
            <a:r>
              <a:rPr lang="he-IL" sz="2400" dirty="0">
                <a:latin typeface="Calibri" panose="020F0502020204030204" pitchFamily="34" charset="0"/>
                <a:cs typeface="Calibri" panose="020F0502020204030204" pitchFamily="34" charset="0"/>
              </a:rPr>
              <a:t>אילו הייתה לך הזדמנות לפגוש את אודי כגן מה היית אומר לו או שואלת אותו?</a:t>
            </a:r>
          </a:p>
          <a:p>
            <a:endParaRPr lang="he-IL" sz="2400" dirty="0">
              <a:latin typeface="Calibri" panose="020F0502020204030204" pitchFamily="34" charset="0"/>
              <a:cs typeface="Calibri" panose="020F0502020204030204" pitchFamily="34" charset="0"/>
            </a:endParaRPr>
          </a:p>
          <a:p>
            <a:endParaRPr lang="he-I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355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6590</TotalTime>
  <Words>3227</Words>
  <Application>Microsoft Office PowerPoint</Application>
  <PresentationFormat>מסך רחב</PresentationFormat>
  <Paragraphs>369</Paragraphs>
  <Slides>22</Slides>
  <Notes>19</Notes>
  <HiddenSlides>6</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22</vt:i4>
      </vt:variant>
    </vt:vector>
  </HeadingPairs>
  <TitlesOfParts>
    <vt:vector size="33" baseType="lpstr">
      <vt:lpstr>Arial</vt:lpstr>
      <vt:lpstr>Calibri</vt:lpstr>
      <vt:lpstr>Calibri Light</vt:lpstr>
      <vt:lpstr>David</vt:lpstr>
      <vt:lpstr>Gisha</vt:lpstr>
      <vt:lpstr>Google Sans</vt:lpstr>
      <vt:lpstr>Noto Sans Symbols</vt:lpstr>
      <vt:lpstr>Tahoma</vt:lpstr>
      <vt:lpstr>Times New Roman</vt:lpstr>
      <vt:lpstr>Varela Round</vt:lpstr>
      <vt:lpstr>ערכת נושא Office</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זיכרון קבוצתי- מידע</vt:lpstr>
      <vt:lpstr>מהו כאב?</vt:lpstr>
      <vt:lpstr>תרופות מרשם להפחתת כאב</vt:lpstr>
      <vt:lpstr>תיאורי מקרה- בקבוצות</vt:lpstr>
      <vt:lpstr>תיאור מקרה</vt:lpstr>
      <vt:lpstr>תיאור מקרה</vt:lpstr>
      <vt:lpstr>תיאור מקרה</vt:lpstr>
      <vt:lpstr>תיאורי מקרה- מליאה</vt:lpstr>
      <vt:lpstr>סיכום</vt:lpstr>
      <vt:lpstr>מצגת של PowerPoint‏</vt:lpstr>
      <vt:lpstr>מצגת של PowerPoint‏</vt:lpstr>
      <vt:lpstr>ניתן לפנות לקבלת עזרה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איריס וכטל</cp:lastModifiedBy>
  <cp:revision>353</cp:revision>
  <dcterms:created xsi:type="dcterms:W3CDTF">2021-07-12T08:06:42Z</dcterms:created>
  <dcterms:modified xsi:type="dcterms:W3CDTF">2024-11-21T06:33:26Z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2024-07-15T20:42:55Z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71d3c54e-dd77-4e7a-934d-0da85fdc0d15</vt:lpwstr>
  </property>
  <property fmtid="{D5CDD505-2E9C-101B-9397-08002B2CF9AE}" pid="8" name="MSIP_Label_defa4170-0d19-0005-0004-bc88714345d2_ContentBits">
    <vt:lpwstr>0</vt:lpwstr>
  </property>
</Properties>
</file>