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0" r:id="rId1"/>
    <p:sldMasterId id="2147483686" r:id="rId2"/>
  </p:sldMasterIdLst>
  <p:notesMasterIdLst>
    <p:notesMasterId r:id="rId27"/>
  </p:notesMasterIdLst>
  <p:sldIdLst>
    <p:sldId id="572" r:id="rId3"/>
    <p:sldId id="586" r:id="rId4"/>
    <p:sldId id="556" r:id="rId5"/>
    <p:sldId id="538" r:id="rId6"/>
    <p:sldId id="585" r:id="rId7"/>
    <p:sldId id="552" r:id="rId8"/>
    <p:sldId id="543" r:id="rId9"/>
    <p:sldId id="600" r:id="rId10"/>
    <p:sldId id="608" r:id="rId11"/>
    <p:sldId id="596" r:id="rId12"/>
    <p:sldId id="604" r:id="rId13"/>
    <p:sldId id="588" r:id="rId14"/>
    <p:sldId id="609" r:id="rId15"/>
    <p:sldId id="606" r:id="rId16"/>
    <p:sldId id="610" r:id="rId17"/>
    <p:sldId id="591" r:id="rId18"/>
    <p:sldId id="599" r:id="rId19"/>
    <p:sldId id="611" r:id="rId20"/>
    <p:sldId id="605" r:id="rId21"/>
    <p:sldId id="598" r:id="rId22"/>
    <p:sldId id="548" r:id="rId23"/>
    <p:sldId id="616" r:id="rId24"/>
    <p:sldId id="615" r:id="rId25"/>
    <p:sldId id="614" r:id="rId2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E1C9D0-4D33-F8C5-A988-83019D32730D}" name="michal zeevi vinter" initials="mz" userId="6cb63771c507cd21" providerId="Windows Live"/>
  <p188:author id="{DC9A63D3-F978-C809-5A02-F391D21E2325}" name="דפנה הדר" initials="דה" userId="S::dafnaha@reali.org.il::4f419a13-f067-4491-a6c4-de657f92cbfb" providerId="AD"/>
  <p188:author id="{3F7384D4-5DE0-E3C5-06C8-E55B096AE597}" name="Razi Khader" initials="RK" userId="Razi Khad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BBA4DD"/>
    <a:srgbClr val="87C6E9"/>
    <a:srgbClr val="A62172"/>
    <a:srgbClr val="EF364C"/>
    <a:srgbClr val="DDADA4"/>
    <a:srgbClr val="A5A5A5"/>
    <a:srgbClr val="4344AE"/>
    <a:srgbClr val="A9D18E"/>
    <a:srgbClr val="27B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333" autoAdjust="0"/>
    <p:restoredTop sz="81176" autoAdjust="0"/>
  </p:normalViewPr>
  <p:slideViewPr>
    <p:cSldViewPr snapToGrid="0">
      <p:cViewPr varScale="1">
        <p:scale>
          <a:sx n="71" d="100"/>
          <a:sy n="71" d="100"/>
        </p:scale>
        <p:origin x="1061"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image" Target="../media/image48.jpg"/><Relationship Id="rId4"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image" Target="../media/image48.jp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9546C-C70E-4364-84B6-F1887E430B89}" type="doc">
      <dgm:prSet loTypeId="urn:microsoft.com/office/officeart/2005/8/layout/pList1" loCatId="list" qsTypeId="urn:microsoft.com/office/officeart/2005/8/quickstyle/simple1" qsCatId="simple" csTypeId="urn:microsoft.com/office/officeart/2005/8/colors/accent1_2" csCatId="accent1" phldr="1"/>
      <dgm:spPr/>
    </dgm:pt>
    <dgm:pt modelId="{DC8FC540-DE45-4C16-A0B4-059603555D15}">
      <dgm:prSet phldrT="[טקסט]" custT="1"/>
      <dgm:spPr/>
      <dgm:t>
        <a:bodyPr/>
        <a:lstStyle/>
        <a:p>
          <a:r>
            <a:rPr lang="en-US" sz="2200" b="1" dirty="0">
              <a:latin typeface="Calibri" panose="020F0502020204030204" pitchFamily="34" charset="0"/>
              <a:ea typeface="Calibri" panose="020F0502020204030204" pitchFamily="34" charset="0"/>
              <a:cs typeface="Calibri" panose="020F0502020204030204" pitchFamily="34" charset="0"/>
            </a:rPr>
            <a:t> </a:t>
          </a:r>
          <a:r>
            <a:rPr lang="he-IL" sz="2800" b="1" dirty="0">
              <a:latin typeface="Calibri" panose="020F0502020204030204" pitchFamily="34" charset="0"/>
              <a:ea typeface="Calibri" panose="020F0502020204030204" pitchFamily="34" charset="0"/>
              <a:cs typeface="Calibri" panose="020F0502020204030204" pitchFamily="34" charset="0"/>
            </a:rPr>
            <a:t>א</a:t>
          </a:r>
          <a:r>
            <a:rPr lang="en-US" sz="2200" b="1" dirty="0">
              <a:latin typeface="Calibri" panose="020F0502020204030204" pitchFamily="34" charset="0"/>
              <a:ea typeface="Calibri" panose="020F0502020204030204" pitchFamily="34" charset="0"/>
              <a:cs typeface="Calibri" panose="020F0502020204030204" pitchFamily="34" charset="0"/>
            </a:rPr>
            <a:t/>
          </a:r>
          <a:br>
            <a:rPr lang="en-US" sz="2200" b="1" dirty="0">
              <a:latin typeface="Calibri" panose="020F0502020204030204" pitchFamily="34" charset="0"/>
              <a:ea typeface="Calibri" panose="020F0502020204030204" pitchFamily="34" charset="0"/>
              <a:cs typeface="Calibri" panose="020F0502020204030204" pitchFamily="34" charset="0"/>
            </a:rPr>
          </a:br>
          <a:r>
            <a:rPr lang="he-IL" sz="2200" b="1" dirty="0">
              <a:latin typeface="Calibri" panose="020F0502020204030204" pitchFamily="34" charset="0"/>
              <a:ea typeface="Calibri" panose="020F0502020204030204" pitchFamily="34" charset="0"/>
              <a:cs typeface="Calibri" panose="020F0502020204030204" pitchFamily="34" charset="0"/>
            </a:rPr>
            <a:t>אלטרנטיבה</a:t>
          </a:r>
          <a:endParaRPr lang="en-US" sz="2200" b="1" dirty="0">
            <a:latin typeface="Calibri" panose="020F0502020204030204" pitchFamily="34" charset="0"/>
            <a:ea typeface="Calibri" panose="020F0502020204030204" pitchFamily="34" charset="0"/>
            <a:cs typeface="Calibri" panose="020F0502020204030204" pitchFamily="34" charset="0"/>
          </a:endParaRPr>
        </a:p>
      </dgm:t>
    </dgm:pt>
    <dgm:pt modelId="{CFCA82B0-D687-4D4A-AA42-C5FD74BF05F0}" type="parTrans" cxnId="{156C7BD8-DFA2-44E3-95F3-9A1681BC72C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1F6FC4F-4390-4F13-AB47-032C99924399}" type="sibTrans" cxnId="{156C7BD8-DFA2-44E3-95F3-9A1681BC72C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FEE8064-7B8C-42B0-A7AA-EEB05DB0B960}">
      <dgm:prSet phldrT="[טקסט]" custT="1"/>
      <dgm:spPr/>
      <dgm:t>
        <a:bodyPr/>
        <a:lstStyle/>
        <a:p>
          <a:r>
            <a:rPr lang="en-US" sz="2200" b="1" dirty="0">
              <a:latin typeface="Calibri" panose="020F0502020204030204" pitchFamily="34" charset="0"/>
              <a:ea typeface="Calibri" panose="020F0502020204030204" pitchFamily="34" charset="0"/>
              <a:cs typeface="Calibri" panose="020F0502020204030204" pitchFamily="34" charset="0"/>
            </a:rPr>
            <a:t> </a:t>
          </a:r>
          <a:r>
            <a:rPr lang="he-IL" sz="2800" b="1" dirty="0">
              <a:latin typeface="Calibri" panose="020F0502020204030204" pitchFamily="34" charset="0"/>
              <a:ea typeface="Calibri" panose="020F0502020204030204" pitchFamily="34" charset="0"/>
              <a:cs typeface="Calibri" panose="020F0502020204030204" pitchFamily="34" charset="0"/>
            </a:rPr>
            <a:t>פ</a:t>
          </a:r>
          <a:r>
            <a:rPr lang="en-US" sz="2200" b="1" dirty="0">
              <a:latin typeface="Calibri" panose="020F0502020204030204" pitchFamily="34" charset="0"/>
              <a:ea typeface="Calibri" panose="020F0502020204030204" pitchFamily="34" charset="0"/>
              <a:cs typeface="Calibri" panose="020F0502020204030204" pitchFamily="34" charset="0"/>
            </a:rPr>
            <a:t/>
          </a:r>
          <a:br>
            <a:rPr lang="en-US" sz="2200" b="1" dirty="0">
              <a:latin typeface="Calibri" panose="020F0502020204030204" pitchFamily="34" charset="0"/>
              <a:ea typeface="Calibri" panose="020F0502020204030204" pitchFamily="34" charset="0"/>
              <a:cs typeface="Calibri" panose="020F0502020204030204" pitchFamily="34" charset="0"/>
            </a:rPr>
          </a:br>
          <a:r>
            <a:rPr lang="he-IL" sz="2200" b="1" dirty="0">
              <a:latin typeface="Calibri" panose="020F0502020204030204" pitchFamily="34" charset="0"/>
              <a:ea typeface="Calibri" panose="020F0502020204030204" pitchFamily="34" charset="0"/>
              <a:cs typeface="Calibri" panose="020F0502020204030204" pitchFamily="34" charset="0"/>
            </a:rPr>
            <a:t>פרופורציה</a:t>
          </a:r>
          <a:endParaRPr lang="en-US" sz="2200" b="1" dirty="0">
            <a:latin typeface="Calibri" panose="020F0502020204030204" pitchFamily="34" charset="0"/>
            <a:ea typeface="Calibri" panose="020F0502020204030204" pitchFamily="34" charset="0"/>
            <a:cs typeface="Calibri" panose="020F0502020204030204" pitchFamily="34" charset="0"/>
          </a:endParaRPr>
        </a:p>
      </dgm:t>
    </dgm:pt>
    <dgm:pt modelId="{D5BF190B-B48A-47C0-898B-EED885B347D5}" type="parTrans" cxnId="{8C54C0A5-AABE-466E-8E25-3907ACB3F05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E4C0CB5-F7D9-415E-8B4D-0489204E499B}" type="sibTrans" cxnId="{8C54C0A5-AABE-466E-8E25-3907ACB3F05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AED6BD0-C62B-4EFF-8020-C33297A74CA4}">
      <dgm:prSet phldrT="[טקסט]" custT="1"/>
      <dgm:spPr/>
      <dgm:t>
        <a:bodyPr/>
        <a:lstStyle/>
        <a:p>
          <a:r>
            <a:rPr lang="en-US" sz="2200" b="1" dirty="0">
              <a:latin typeface="Calibri" panose="020F0502020204030204" pitchFamily="34" charset="0"/>
              <a:ea typeface="Calibri" panose="020F0502020204030204" pitchFamily="34" charset="0"/>
              <a:cs typeface="Calibri" panose="020F0502020204030204" pitchFamily="34" charset="0"/>
            </a:rPr>
            <a:t> </a:t>
          </a:r>
          <a:r>
            <a:rPr lang="he-IL" sz="2800" b="1" dirty="0">
              <a:latin typeface="Calibri" panose="020F0502020204030204" pitchFamily="34" charset="0"/>
              <a:ea typeface="Calibri" panose="020F0502020204030204" pitchFamily="34" charset="0"/>
              <a:cs typeface="Calibri" panose="020F0502020204030204" pitchFamily="34" charset="0"/>
            </a:rPr>
            <a:t>א</a:t>
          </a:r>
          <a:r>
            <a:rPr lang="en-US" sz="2200" b="1" dirty="0">
              <a:latin typeface="Calibri" panose="020F0502020204030204" pitchFamily="34" charset="0"/>
              <a:ea typeface="Calibri" panose="020F0502020204030204" pitchFamily="34" charset="0"/>
              <a:cs typeface="Calibri" panose="020F0502020204030204" pitchFamily="34" charset="0"/>
            </a:rPr>
            <a:t/>
          </a:r>
          <a:br>
            <a:rPr lang="en-US" sz="2200" b="1" dirty="0">
              <a:latin typeface="Calibri" panose="020F0502020204030204" pitchFamily="34" charset="0"/>
              <a:ea typeface="Calibri" panose="020F0502020204030204" pitchFamily="34" charset="0"/>
              <a:cs typeface="Calibri" panose="020F0502020204030204" pitchFamily="34" charset="0"/>
            </a:rPr>
          </a:br>
          <a:r>
            <a:rPr lang="he-IL" sz="2200" b="1" dirty="0">
              <a:latin typeface="Calibri" panose="020F0502020204030204" pitchFamily="34" charset="0"/>
              <a:ea typeface="Calibri" panose="020F0502020204030204" pitchFamily="34" charset="0"/>
              <a:cs typeface="Calibri" panose="020F0502020204030204" pitchFamily="34" charset="0"/>
            </a:rPr>
            <a:t>אמונה</a:t>
          </a:r>
          <a:endParaRPr lang="en-US" sz="2200" b="1" dirty="0">
            <a:latin typeface="Calibri" panose="020F0502020204030204" pitchFamily="34" charset="0"/>
            <a:ea typeface="Calibri" panose="020F0502020204030204" pitchFamily="34" charset="0"/>
            <a:cs typeface="Calibri" panose="020F0502020204030204" pitchFamily="34" charset="0"/>
          </a:endParaRPr>
        </a:p>
      </dgm:t>
    </dgm:pt>
    <dgm:pt modelId="{6A5011E9-7F4A-4658-A78D-E71E9E88C879}" type="parTrans" cxnId="{7751515E-2B23-490D-B9C6-B823BDAEFD1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52D9B0A-CFF5-4557-883F-72239695289C}" type="sibTrans" cxnId="{7751515E-2B23-490D-B9C6-B823BDAEFD1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04CAEF1-7BC2-4BE7-8A7B-59A91806905D}">
      <dgm:prSet phldrT="[טקסט]" custT="1"/>
      <dgm:spPr/>
      <dgm:t>
        <a:bodyPr/>
        <a:lstStyle/>
        <a:p>
          <a:r>
            <a:rPr lang="he-IL" sz="2800" b="1" dirty="0">
              <a:latin typeface="Calibri" panose="020F0502020204030204" pitchFamily="34" charset="0"/>
              <a:ea typeface="Calibri" panose="020F0502020204030204" pitchFamily="34" charset="0"/>
              <a:cs typeface="Calibri" panose="020F0502020204030204" pitchFamily="34" charset="0"/>
            </a:rPr>
            <a:t>פ</a:t>
          </a:r>
          <a:r>
            <a:rPr lang="en-US" sz="2200" b="1" dirty="0">
              <a:latin typeface="Calibri" panose="020F0502020204030204" pitchFamily="34" charset="0"/>
              <a:ea typeface="Calibri" panose="020F0502020204030204" pitchFamily="34" charset="0"/>
              <a:cs typeface="Calibri" panose="020F0502020204030204" pitchFamily="34" charset="0"/>
            </a:rPr>
            <a:t/>
          </a:r>
          <a:br>
            <a:rPr lang="en-US" sz="2200" b="1" dirty="0">
              <a:latin typeface="Calibri" panose="020F0502020204030204" pitchFamily="34" charset="0"/>
              <a:ea typeface="Calibri" panose="020F0502020204030204" pitchFamily="34" charset="0"/>
              <a:cs typeface="Calibri" panose="020F0502020204030204" pitchFamily="34" charset="0"/>
            </a:rPr>
          </a:br>
          <a:r>
            <a:rPr lang="he-IL" sz="2200" b="1" dirty="0">
              <a:latin typeface="Calibri" panose="020F0502020204030204" pitchFamily="34" charset="0"/>
              <a:ea typeface="Calibri" panose="020F0502020204030204" pitchFamily="34" charset="0"/>
              <a:cs typeface="Calibri" panose="020F0502020204030204" pitchFamily="34" charset="0"/>
            </a:rPr>
            <a:t>פרספקטיבה</a:t>
          </a:r>
          <a:endParaRPr lang="en-US" sz="2200" b="1" dirty="0">
            <a:latin typeface="Calibri" panose="020F0502020204030204" pitchFamily="34" charset="0"/>
            <a:ea typeface="Calibri" panose="020F0502020204030204" pitchFamily="34" charset="0"/>
            <a:cs typeface="Calibri" panose="020F0502020204030204" pitchFamily="34" charset="0"/>
          </a:endParaRPr>
        </a:p>
      </dgm:t>
    </dgm:pt>
    <dgm:pt modelId="{616000D1-0775-4B85-84C4-CC3A46099D0E}" type="parTrans" cxnId="{C4A8D11B-5255-4F38-AF95-87148990280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F6E6E67-C0BD-4A15-BDDE-7C122FC5A862}" type="sibTrans" cxnId="{C4A8D11B-5255-4F38-AF95-87148990280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668CF14-A2F0-4D10-9692-D535121529AC}" type="pres">
      <dgm:prSet presAssocID="{A959546C-C70E-4364-84B6-F1887E430B89}" presName="Name0" presStyleCnt="0">
        <dgm:presLayoutVars>
          <dgm:dir/>
          <dgm:resizeHandles val="exact"/>
        </dgm:presLayoutVars>
      </dgm:prSet>
      <dgm:spPr/>
    </dgm:pt>
    <dgm:pt modelId="{7C87588F-5BFF-488D-BE4C-5D0D9553005E}" type="pres">
      <dgm:prSet presAssocID="{DC8FC540-DE45-4C16-A0B4-059603555D15}" presName="compNode" presStyleCnt="0"/>
      <dgm:spPr/>
    </dgm:pt>
    <dgm:pt modelId="{2C1B0F80-5783-4307-ABA8-479CC649A7F1}" type="pres">
      <dgm:prSet presAssocID="{DC8FC540-DE45-4C16-A0B4-059603555D15}" presName="pictRect" presStyleLbl="node1" presStyleIdx="0" presStyleCnt="4" custLinFactNeighborY="36764"/>
      <dgm:spPr>
        <a:blipFill>
          <a:blip xmlns:r="http://schemas.openxmlformats.org/officeDocument/2006/relationships" r:embed="rId1"/>
          <a:srcRect/>
          <a:stretch>
            <a:fillRect t="-23000" b="-23000"/>
          </a:stretch>
        </a:blipFill>
      </dgm:spPr>
      <dgm:extLst>
        <a:ext uri="{E40237B7-FDA0-4F09-8148-C483321AD2D9}">
          <dgm14:cNvPr xmlns:dgm14="http://schemas.microsoft.com/office/drawing/2010/diagram" id="0" name="" descr="תמונה שמכילה טקסט, חוץ, הנעלה&#10;&#10;התיאור נוצר באופן אוטומטי">
            <a:extLst>
              <a:ext uri="{FF2B5EF4-FFF2-40B4-BE49-F238E27FC236}">
                <a16:creationId xmlns:a16="http://schemas.microsoft.com/office/drawing/2014/main" id="{713FA236-C9FE-0E73-B3D3-1C6620E19024}"/>
              </a:ext>
            </a:extLst>
          </dgm14:cNvPr>
        </a:ext>
      </dgm:extLst>
    </dgm:pt>
    <dgm:pt modelId="{1FD2E4D8-E68E-47F8-85BF-71AA453B995F}" type="pres">
      <dgm:prSet presAssocID="{DC8FC540-DE45-4C16-A0B4-059603555D15}" presName="textRect" presStyleLbl="revTx" presStyleIdx="0" presStyleCnt="4" custLinFactNeighborX="3020" custLinFactNeighborY="78677">
        <dgm:presLayoutVars>
          <dgm:bulletEnabled val="1"/>
        </dgm:presLayoutVars>
      </dgm:prSet>
      <dgm:spPr/>
      <dgm:t>
        <a:bodyPr/>
        <a:lstStyle/>
        <a:p>
          <a:pPr rtl="1"/>
          <a:endParaRPr lang="he-IL"/>
        </a:p>
      </dgm:t>
    </dgm:pt>
    <dgm:pt modelId="{1C9D03D6-1F7A-4DA9-AB11-9A413E3009A9}" type="pres">
      <dgm:prSet presAssocID="{21F6FC4F-4390-4F13-AB47-032C99924399}" presName="sibTrans" presStyleLbl="sibTrans2D1" presStyleIdx="0" presStyleCnt="0"/>
      <dgm:spPr/>
      <dgm:t>
        <a:bodyPr/>
        <a:lstStyle/>
        <a:p>
          <a:pPr rtl="1"/>
          <a:endParaRPr lang="he-IL"/>
        </a:p>
      </dgm:t>
    </dgm:pt>
    <dgm:pt modelId="{857D3A2C-7218-482F-83A6-CDA941158D30}" type="pres">
      <dgm:prSet presAssocID="{1FEE8064-7B8C-42B0-A7AA-EEB05DB0B960}" presName="compNode" presStyleCnt="0"/>
      <dgm:spPr/>
    </dgm:pt>
    <dgm:pt modelId="{64F4B05D-BFED-4FD6-B69D-C5E279ABCC28}" type="pres">
      <dgm:prSet presAssocID="{1FEE8064-7B8C-42B0-A7AA-EEB05DB0B960}" presName="pictRect" presStyleLbl="node1" presStyleIdx="1" presStyleCnt="4" custLinFactNeighborY="23581"/>
      <dgm:spPr>
        <a:blipFill dpi="0" rotWithShape="1">
          <a:blip xmlns:r="http://schemas.openxmlformats.org/officeDocument/2006/relationships" r:embed="rId2"/>
          <a:srcRect/>
          <a:stretch>
            <a:fillRect l="-937" t="-14968" r="-937" b="-14968"/>
          </a:stretch>
        </a:blipFill>
      </dgm:spPr>
    </dgm:pt>
    <dgm:pt modelId="{FEB58CCA-AA40-4FE8-A161-173F0961F080}" type="pres">
      <dgm:prSet presAssocID="{1FEE8064-7B8C-42B0-A7AA-EEB05DB0B960}" presName="textRect" presStyleLbl="revTx" presStyleIdx="1" presStyleCnt="4" custLinFactNeighborY="43794">
        <dgm:presLayoutVars>
          <dgm:bulletEnabled val="1"/>
        </dgm:presLayoutVars>
      </dgm:prSet>
      <dgm:spPr/>
      <dgm:t>
        <a:bodyPr/>
        <a:lstStyle/>
        <a:p>
          <a:pPr rtl="1"/>
          <a:endParaRPr lang="he-IL"/>
        </a:p>
      </dgm:t>
    </dgm:pt>
    <dgm:pt modelId="{41993846-C2E6-47F8-B9BB-DB8CEDB14AFB}" type="pres">
      <dgm:prSet presAssocID="{7E4C0CB5-F7D9-415E-8B4D-0489204E499B}" presName="sibTrans" presStyleLbl="sibTrans2D1" presStyleIdx="0" presStyleCnt="0"/>
      <dgm:spPr/>
      <dgm:t>
        <a:bodyPr/>
        <a:lstStyle/>
        <a:p>
          <a:pPr rtl="1"/>
          <a:endParaRPr lang="he-IL"/>
        </a:p>
      </dgm:t>
    </dgm:pt>
    <dgm:pt modelId="{2DBC977E-3038-44F1-B45B-5879D636B52A}" type="pres">
      <dgm:prSet presAssocID="{3AED6BD0-C62B-4EFF-8020-C33297A74CA4}" presName="compNode" presStyleCnt="0"/>
      <dgm:spPr/>
    </dgm:pt>
    <dgm:pt modelId="{81D9C7D9-74DF-47D3-A3F4-B33CDC09AE6A}" type="pres">
      <dgm:prSet presAssocID="{3AED6BD0-C62B-4EFF-8020-C33297A74CA4}" presName="pictRect" presStyleLbl="node1" presStyleIdx="2" presStyleCnt="4" custLinFactNeighborY="10527"/>
      <dgm:spPr>
        <a:blipFill>
          <a:blip xmlns:r="http://schemas.openxmlformats.org/officeDocument/2006/relationships" r:embed="rId3"/>
          <a:srcRect/>
          <a:stretch>
            <a:fillRect t="-30000" b="-30000"/>
          </a:stretch>
        </a:blipFill>
      </dgm:spPr>
    </dgm:pt>
    <dgm:pt modelId="{A8D6DC78-FDFB-434A-A56B-FE13425805B5}" type="pres">
      <dgm:prSet presAssocID="{3AED6BD0-C62B-4EFF-8020-C33297A74CA4}" presName="textRect" presStyleLbl="revTx" presStyleIdx="2" presStyleCnt="4" custLinFactNeighborY="19549">
        <dgm:presLayoutVars>
          <dgm:bulletEnabled val="1"/>
        </dgm:presLayoutVars>
      </dgm:prSet>
      <dgm:spPr/>
      <dgm:t>
        <a:bodyPr/>
        <a:lstStyle/>
        <a:p>
          <a:pPr rtl="1"/>
          <a:endParaRPr lang="he-IL"/>
        </a:p>
      </dgm:t>
    </dgm:pt>
    <dgm:pt modelId="{C9B32F24-094F-4853-A0F6-006FCC903150}" type="pres">
      <dgm:prSet presAssocID="{C52D9B0A-CFF5-4557-883F-72239695289C}" presName="sibTrans" presStyleLbl="sibTrans2D1" presStyleIdx="0" presStyleCnt="0"/>
      <dgm:spPr/>
      <dgm:t>
        <a:bodyPr/>
        <a:lstStyle/>
        <a:p>
          <a:pPr rtl="1"/>
          <a:endParaRPr lang="he-IL"/>
        </a:p>
      </dgm:t>
    </dgm:pt>
    <dgm:pt modelId="{D9516E96-401B-4A6F-9DF3-39AF789C7D89}" type="pres">
      <dgm:prSet presAssocID="{204CAEF1-7BC2-4BE7-8A7B-59A91806905D}" presName="compNode" presStyleCnt="0"/>
      <dgm:spPr/>
    </dgm:pt>
    <dgm:pt modelId="{19CB0153-F4DB-4E31-9932-3A7DB8A86957}" type="pres">
      <dgm:prSet presAssocID="{204CAEF1-7BC2-4BE7-8A7B-59A91806905D}"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FB82A047-36BD-40F9-995F-CAEBE4AEED7D}" type="pres">
      <dgm:prSet presAssocID="{204CAEF1-7BC2-4BE7-8A7B-59A91806905D}" presName="textRect" presStyleLbl="revTx" presStyleIdx="3" presStyleCnt="4">
        <dgm:presLayoutVars>
          <dgm:bulletEnabled val="1"/>
        </dgm:presLayoutVars>
      </dgm:prSet>
      <dgm:spPr/>
      <dgm:t>
        <a:bodyPr/>
        <a:lstStyle/>
        <a:p>
          <a:pPr rtl="1"/>
          <a:endParaRPr lang="he-IL"/>
        </a:p>
      </dgm:t>
    </dgm:pt>
  </dgm:ptLst>
  <dgm:cxnLst>
    <dgm:cxn modelId="{C4A8D11B-5255-4F38-AF95-871489902808}" srcId="{A959546C-C70E-4364-84B6-F1887E430B89}" destId="{204CAEF1-7BC2-4BE7-8A7B-59A91806905D}" srcOrd="3" destOrd="0" parTransId="{616000D1-0775-4B85-84C4-CC3A46099D0E}" sibTransId="{BF6E6E67-C0BD-4A15-BDDE-7C122FC5A862}"/>
    <dgm:cxn modelId="{E240AA5B-A3D0-4F8B-9526-105C083C9230}" type="presOf" srcId="{7E4C0CB5-F7D9-415E-8B4D-0489204E499B}" destId="{41993846-C2E6-47F8-B9BB-DB8CEDB14AFB}" srcOrd="0" destOrd="0" presId="urn:microsoft.com/office/officeart/2005/8/layout/pList1"/>
    <dgm:cxn modelId="{29E974C4-524C-4332-BBAF-1AD844DAB4BB}" type="presOf" srcId="{A959546C-C70E-4364-84B6-F1887E430B89}" destId="{7668CF14-A2F0-4D10-9692-D535121529AC}" srcOrd="0" destOrd="0" presId="urn:microsoft.com/office/officeart/2005/8/layout/pList1"/>
    <dgm:cxn modelId="{592B6DD6-73DC-4925-AE4E-CD9BF50DB750}" type="presOf" srcId="{1FEE8064-7B8C-42B0-A7AA-EEB05DB0B960}" destId="{FEB58CCA-AA40-4FE8-A161-173F0961F080}" srcOrd="0" destOrd="0" presId="urn:microsoft.com/office/officeart/2005/8/layout/pList1"/>
    <dgm:cxn modelId="{156C7BD8-DFA2-44E3-95F3-9A1681BC72CD}" srcId="{A959546C-C70E-4364-84B6-F1887E430B89}" destId="{DC8FC540-DE45-4C16-A0B4-059603555D15}" srcOrd="0" destOrd="0" parTransId="{CFCA82B0-D687-4D4A-AA42-C5FD74BF05F0}" sibTransId="{21F6FC4F-4390-4F13-AB47-032C99924399}"/>
    <dgm:cxn modelId="{8C54C0A5-AABE-466E-8E25-3907ACB3F05F}" srcId="{A959546C-C70E-4364-84B6-F1887E430B89}" destId="{1FEE8064-7B8C-42B0-A7AA-EEB05DB0B960}" srcOrd="1" destOrd="0" parTransId="{D5BF190B-B48A-47C0-898B-EED885B347D5}" sibTransId="{7E4C0CB5-F7D9-415E-8B4D-0489204E499B}"/>
    <dgm:cxn modelId="{0BA0D955-9C8D-495A-9D1F-D8AB5DC2455B}" type="presOf" srcId="{C52D9B0A-CFF5-4557-883F-72239695289C}" destId="{C9B32F24-094F-4853-A0F6-006FCC903150}" srcOrd="0" destOrd="0" presId="urn:microsoft.com/office/officeart/2005/8/layout/pList1"/>
    <dgm:cxn modelId="{57C18A10-921A-4D32-8311-5EB34697D036}" type="presOf" srcId="{204CAEF1-7BC2-4BE7-8A7B-59A91806905D}" destId="{FB82A047-36BD-40F9-995F-CAEBE4AEED7D}" srcOrd="0" destOrd="0" presId="urn:microsoft.com/office/officeart/2005/8/layout/pList1"/>
    <dgm:cxn modelId="{ABA1327D-0E2F-49BA-A157-1BC286EAFAFB}" type="presOf" srcId="{3AED6BD0-C62B-4EFF-8020-C33297A74CA4}" destId="{A8D6DC78-FDFB-434A-A56B-FE13425805B5}" srcOrd="0" destOrd="0" presId="urn:microsoft.com/office/officeart/2005/8/layout/pList1"/>
    <dgm:cxn modelId="{70DE2242-114E-4855-AFD2-B684A6763FF9}" type="presOf" srcId="{DC8FC540-DE45-4C16-A0B4-059603555D15}" destId="{1FD2E4D8-E68E-47F8-85BF-71AA453B995F}" srcOrd="0" destOrd="0" presId="urn:microsoft.com/office/officeart/2005/8/layout/pList1"/>
    <dgm:cxn modelId="{7751515E-2B23-490D-B9C6-B823BDAEFD11}" srcId="{A959546C-C70E-4364-84B6-F1887E430B89}" destId="{3AED6BD0-C62B-4EFF-8020-C33297A74CA4}" srcOrd="2" destOrd="0" parTransId="{6A5011E9-7F4A-4658-A78D-E71E9E88C879}" sibTransId="{C52D9B0A-CFF5-4557-883F-72239695289C}"/>
    <dgm:cxn modelId="{1CC4AFD4-7ACE-477B-85B1-38452A69ECB9}" type="presOf" srcId="{21F6FC4F-4390-4F13-AB47-032C99924399}" destId="{1C9D03D6-1F7A-4DA9-AB11-9A413E3009A9}" srcOrd="0" destOrd="0" presId="urn:microsoft.com/office/officeart/2005/8/layout/pList1"/>
    <dgm:cxn modelId="{5C34EC52-1E66-4EC6-8680-A27AA92E659B}" type="presParOf" srcId="{7668CF14-A2F0-4D10-9692-D535121529AC}" destId="{7C87588F-5BFF-488D-BE4C-5D0D9553005E}" srcOrd="0" destOrd="0" presId="urn:microsoft.com/office/officeart/2005/8/layout/pList1"/>
    <dgm:cxn modelId="{C73E2BD0-6297-4E54-A117-897D1176109B}" type="presParOf" srcId="{7C87588F-5BFF-488D-BE4C-5D0D9553005E}" destId="{2C1B0F80-5783-4307-ABA8-479CC649A7F1}" srcOrd="0" destOrd="0" presId="urn:microsoft.com/office/officeart/2005/8/layout/pList1"/>
    <dgm:cxn modelId="{0255001B-47A6-40E8-9E53-CBC9CBE27BE5}" type="presParOf" srcId="{7C87588F-5BFF-488D-BE4C-5D0D9553005E}" destId="{1FD2E4D8-E68E-47F8-85BF-71AA453B995F}" srcOrd="1" destOrd="0" presId="urn:microsoft.com/office/officeart/2005/8/layout/pList1"/>
    <dgm:cxn modelId="{DA8DDB43-4761-4825-A2AC-3953EF02DF9B}" type="presParOf" srcId="{7668CF14-A2F0-4D10-9692-D535121529AC}" destId="{1C9D03D6-1F7A-4DA9-AB11-9A413E3009A9}" srcOrd="1" destOrd="0" presId="urn:microsoft.com/office/officeart/2005/8/layout/pList1"/>
    <dgm:cxn modelId="{9F1D7920-93E1-4AA3-9E69-A98240E2ADC2}" type="presParOf" srcId="{7668CF14-A2F0-4D10-9692-D535121529AC}" destId="{857D3A2C-7218-482F-83A6-CDA941158D30}" srcOrd="2" destOrd="0" presId="urn:microsoft.com/office/officeart/2005/8/layout/pList1"/>
    <dgm:cxn modelId="{C8A38EF1-5CBD-45A8-B501-29916C95EFD2}" type="presParOf" srcId="{857D3A2C-7218-482F-83A6-CDA941158D30}" destId="{64F4B05D-BFED-4FD6-B69D-C5E279ABCC28}" srcOrd="0" destOrd="0" presId="urn:microsoft.com/office/officeart/2005/8/layout/pList1"/>
    <dgm:cxn modelId="{E852B59C-77F5-4B55-9EE1-50F0E25AFB98}" type="presParOf" srcId="{857D3A2C-7218-482F-83A6-CDA941158D30}" destId="{FEB58CCA-AA40-4FE8-A161-173F0961F080}" srcOrd="1" destOrd="0" presId="urn:microsoft.com/office/officeart/2005/8/layout/pList1"/>
    <dgm:cxn modelId="{788E8F7F-CEC2-4BA7-859E-B63AA0465E0C}" type="presParOf" srcId="{7668CF14-A2F0-4D10-9692-D535121529AC}" destId="{41993846-C2E6-47F8-B9BB-DB8CEDB14AFB}" srcOrd="3" destOrd="0" presId="urn:microsoft.com/office/officeart/2005/8/layout/pList1"/>
    <dgm:cxn modelId="{F0CEFEC3-4999-441D-B7DC-DA209068BE17}" type="presParOf" srcId="{7668CF14-A2F0-4D10-9692-D535121529AC}" destId="{2DBC977E-3038-44F1-B45B-5879D636B52A}" srcOrd="4" destOrd="0" presId="urn:microsoft.com/office/officeart/2005/8/layout/pList1"/>
    <dgm:cxn modelId="{2A14E8F6-5658-4029-B8ED-E4EF2B57E0D1}" type="presParOf" srcId="{2DBC977E-3038-44F1-B45B-5879D636B52A}" destId="{81D9C7D9-74DF-47D3-A3F4-B33CDC09AE6A}" srcOrd="0" destOrd="0" presId="urn:microsoft.com/office/officeart/2005/8/layout/pList1"/>
    <dgm:cxn modelId="{DD66369F-8691-4D0A-BE96-4DF55CD59EA2}" type="presParOf" srcId="{2DBC977E-3038-44F1-B45B-5879D636B52A}" destId="{A8D6DC78-FDFB-434A-A56B-FE13425805B5}" srcOrd="1" destOrd="0" presId="urn:microsoft.com/office/officeart/2005/8/layout/pList1"/>
    <dgm:cxn modelId="{E9EE4E72-0E55-450D-A541-313C9C206D4F}" type="presParOf" srcId="{7668CF14-A2F0-4D10-9692-D535121529AC}" destId="{C9B32F24-094F-4853-A0F6-006FCC903150}" srcOrd="5" destOrd="0" presId="urn:microsoft.com/office/officeart/2005/8/layout/pList1"/>
    <dgm:cxn modelId="{96D50DF9-BAE6-4FC6-B0D3-7B215B63F5A7}" type="presParOf" srcId="{7668CF14-A2F0-4D10-9692-D535121529AC}" destId="{D9516E96-401B-4A6F-9DF3-39AF789C7D89}" srcOrd="6" destOrd="0" presId="urn:microsoft.com/office/officeart/2005/8/layout/pList1"/>
    <dgm:cxn modelId="{C14ED835-D60C-42FE-AE83-8A0D0CC3FBBA}" type="presParOf" srcId="{D9516E96-401B-4A6F-9DF3-39AF789C7D89}" destId="{19CB0153-F4DB-4E31-9932-3A7DB8A86957}" srcOrd="0" destOrd="0" presId="urn:microsoft.com/office/officeart/2005/8/layout/pList1"/>
    <dgm:cxn modelId="{2B0CA852-562E-4DAB-8E58-F27A8647DB49}" type="presParOf" srcId="{D9516E96-401B-4A6F-9DF3-39AF789C7D89}" destId="{FB82A047-36BD-40F9-995F-CAEBE4AEED7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B0F80-5783-4307-ABA8-479CC649A7F1}">
      <dsp:nvSpPr>
        <dsp:cNvPr id="0" name=""/>
        <dsp:cNvSpPr/>
      </dsp:nvSpPr>
      <dsp:spPr>
        <a:xfrm>
          <a:off x="5353" y="1330855"/>
          <a:ext cx="2547497" cy="1755226"/>
        </a:xfrm>
        <a:prstGeom prst="roundRect">
          <a:avLst/>
        </a:prstGeom>
        <a:blipFill>
          <a:blip xmlns:r="http://schemas.openxmlformats.org/officeDocument/2006/relationships" r:embed="rId1"/>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2E4D8-E68E-47F8-85BF-71AA453B995F}">
      <dsp:nvSpPr>
        <dsp:cNvPr id="0" name=""/>
        <dsp:cNvSpPr/>
      </dsp:nvSpPr>
      <dsp:spPr>
        <a:xfrm>
          <a:off x="82287" y="3126355"/>
          <a:ext cx="2547497" cy="94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b="1" kern="1200" dirty="0">
              <a:latin typeface="Calibri" panose="020F0502020204030204" pitchFamily="34" charset="0"/>
              <a:ea typeface="Calibri" panose="020F0502020204030204" pitchFamily="34" charset="0"/>
              <a:cs typeface="Calibri" panose="020F0502020204030204" pitchFamily="34" charset="0"/>
            </a:rPr>
            <a:t> </a:t>
          </a:r>
          <a:r>
            <a:rPr lang="he-IL" sz="2800" b="1" kern="1200" dirty="0">
              <a:latin typeface="Calibri" panose="020F0502020204030204" pitchFamily="34" charset="0"/>
              <a:ea typeface="Calibri" panose="020F0502020204030204" pitchFamily="34" charset="0"/>
              <a:cs typeface="Calibri" panose="020F0502020204030204" pitchFamily="34" charset="0"/>
            </a:rPr>
            <a:t>א</a:t>
          </a:r>
          <a:r>
            <a:rPr lang="en-US" sz="2200" b="1" kern="1200" dirty="0">
              <a:latin typeface="Calibri" panose="020F0502020204030204" pitchFamily="34" charset="0"/>
              <a:ea typeface="Calibri" panose="020F0502020204030204" pitchFamily="34" charset="0"/>
              <a:cs typeface="Calibri" panose="020F0502020204030204" pitchFamily="34" charset="0"/>
            </a:rPr>
            <a:t/>
          </a:r>
          <a:br>
            <a:rPr lang="en-US" sz="2200" b="1" kern="1200" dirty="0">
              <a:latin typeface="Calibri" panose="020F0502020204030204" pitchFamily="34" charset="0"/>
              <a:ea typeface="Calibri" panose="020F0502020204030204" pitchFamily="34" charset="0"/>
              <a:cs typeface="Calibri" panose="020F0502020204030204" pitchFamily="34" charset="0"/>
            </a:rPr>
          </a:br>
          <a:r>
            <a:rPr lang="he-IL" sz="2200" b="1" kern="1200" dirty="0">
              <a:latin typeface="Calibri" panose="020F0502020204030204" pitchFamily="34" charset="0"/>
              <a:ea typeface="Calibri" panose="020F0502020204030204" pitchFamily="34" charset="0"/>
              <a:cs typeface="Calibri" panose="020F0502020204030204" pitchFamily="34" charset="0"/>
            </a:rPr>
            <a:t>אלטרנטיבה</a:t>
          </a:r>
          <a:endParaRPr lang="en-US" sz="2200" b="1" kern="1200" dirty="0">
            <a:latin typeface="Calibri" panose="020F0502020204030204" pitchFamily="34" charset="0"/>
            <a:ea typeface="Calibri" panose="020F0502020204030204" pitchFamily="34" charset="0"/>
            <a:cs typeface="Calibri" panose="020F0502020204030204" pitchFamily="34" charset="0"/>
          </a:endParaRPr>
        </a:p>
      </dsp:txBody>
      <dsp:txXfrm>
        <a:off x="82287" y="3126355"/>
        <a:ext cx="2547497" cy="945121"/>
      </dsp:txXfrm>
    </dsp:sp>
    <dsp:sp modelId="{64F4B05D-BFED-4FD6-B69D-C5E279ABCC28}">
      <dsp:nvSpPr>
        <dsp:cNvPr id="0" name=""/>
        <dsp:cNvSpPr/>
      </dsp:nvSpPr>
      <dsp:spPr>
        <a:xfrm>
          <a:off x="2807708" y="1099464"/>
          <a:ext cx="2547497" cy="1755226"/>
        </a:xfrm>
        <a:prstGeom prst="roundRect">
          <a:avLst/>
        </a:prstGeom>
        <a:blipFill dpi="0" rotWithShape="1">
          <a:blip xmlns:r="http://schemas.openxmlformats.org/officeDocument/2006/relationships" r:embed="rId2"/>
          <a:srcRect/>
          <a:stretch>
            <a:fillRect l="-937" t="-14968" r="-937" b="-1496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B58CCA-AA40-4FE8-A161-173F0961F080}">
      <dsp:nvSpPr>
        <dsp:cNvPr id="0" name=""/>
        <dsp:cNvSpPr/>
      </dsp:nvSpPr>
      <dsp:spPr>
        <a:xfrm>
          <a:off x="2807708" y="2854697"/>
          <a:ext cx="2547497" cy="94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b="1" kern="1200" dirty="0">
              <a:latin typeface="Calibri" panose="020F0502020204030204" pitchFamily="34" charset="0"/>
              <a:ea typeface="Calibri" panose="020F0502020204030204" pitchFamily="34" charset="0"/>
              <a:cs typeface="Calibri" panose="020F0502020204030204" pitchFamily="34" charset="0"/>
            </a:rPr>
            <a:t> </a:t>
          </a:r>
          <a:r>
            <a:rPr lang="he-IL" sz="2800" b="1" kern="1200" dirty="0">
              <a:latin typeface="Calibri" panose="020F0502020204030204" pitchFamily="34" charset="0"/>
              <a:ea typeface="Calibri" panose="020F0502020204030204" pitchFamily="34" charset="0"/>
              <a:cs typeface="Calibri" panose="020F0502020204030204" pitchFamily="34" charset="0"/>
            </a:rPr>
            <a:t>פ</a:t>
          </a:r>
          <a:r>
            <a:rPr lang="en-US" sz="2200" b="1" kern="1200" dirty="0">
              <a:latin typeface="Calibri" panose="020F0502020204030204" pitchFamily="34" charset="0"/>
              <a:ea typeface="Calibri" panose="020F0502020204030204" pitchFamily="34" charset="0"/>
              <a:cs typeface="Calibri" panose="020F0502020204030204" pitchFamily="34" charset="0"/>
            </a:rPr>
            <a:t/>
          </a:r>
          <a:br>
            <a:rPr lang="en-US" sz="2200" b="1" kern="1200" dirty="0">
              <a:latin typeface="Calibri" panose="020F0502020204030204" pitchFamily="34" charset="0"/>
              <a:ea typeface="Calibri" panose="020F0502020204030204" pitchFamily="34" charset="0"/>
              <a:cs typeface="Calibri" panose="020F0502020204030204" pitchFamily="34" charset="0"/>
            </a:rPr>
          </a:br>
          <a:r>
            <a:rPr lang="he-IL" sz="2200" b="1" kern="1200" dirty="0">
              <a:latin typeface="Calibri" panose="020F0502020204030204" pitchFamily="34" charset="0"/>
              <a:ea typeface="Calibri" panose="020F0502020204030204" pitchFamily="34" charset="0"/>
              <a:cs typeface="Calibri" panose="020F0502020204030204" pitchFamily="34" charset="0"/>
            </a:rPr>
            <a:t>פרופורציה</a:t>
          </a:r>
          <a:endParaRPr lang="en-US" sz="2200" b="1" kern="1200" dirty="0">
            <a:latin typeface="Calibri" panose="020F0502020204030204" pitchFamily="34" charset="0"/>
            <a:ea typeface="Calibri" panose="020F0502020204030204" pitchFamily="34" charset="0"/>
            <a:cs typeface="Calibri" panose="020F0502020204030204" pitchFamily="34" charset="0"/>
          </a:endParaRPr>
        </a:p>
      </dsp:txBody>
      <dsp:txXfrm>
        <a:off x="2807708" y="2854697"/>
        <a:ext cx="2547497" cy="945121"/>
      </dsp:txXfrm>
    </dsp:sp>
    <dsp:sp modelId="{81D9C7D9-74DF-47D3-A3F4-B33CDC09AE6A}">
      <dsp:nvSpPr>
        <dsp:cNvPr id="0" name=""/>
        <dsp:cNvSpPr/>
      </dsp:nvSpPr>
      <dsp:spPr>
        <a:xfrm>
          <a:off x="5610062" y="870337"/>
          <a:ext cx="2547497" cy="1755226"/>
        </a:xfrm>
        <a:prstGeom prst="roundRect">
          <a:avLst/>
        </a:prstGeom>
        <a:blipFill>
          <a:blip xmlns:r="http://schemas.openxmlformats.org/officeDocument/2006/relationships" r:embed="rId3"/>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D6DC78-FDFB-434A-A56B-FE13425805B5}">
      <dsp:nvSpPr>
        <dsp:cNvPr id="0" name=""/>
        <dsp:cNvSpPr/>
      </dsp:nvSpPr>
      <dsp:spPr>
        <a:xfrm>
          <a:off x="5610062" y="2625552"/>
          <a:ext cx="2547497" cy="94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b="1" kern="1200" dirty="0">
              <a:latin typeface="Calibri" panose="020F0502020204030204" pitchFamily="34" charset="0"/>
              <a:ea typeface="Calibri" panose="020F0502020204030204" pitchFamily="34" charset="0"/>
              <a:cs typeface="Calibri" panose="020F0502020204030204" pitchFamily="34" charset="0"/>
            </a:rPr>
            <a:t> </a:t>
          </a:r>
          <a:r>
            <a:rPr lang="he-IL" sz="2800" b="1" kern="1200" dirty="0">
              <a:latin typeface="Calibri" panose="020F0502020204030204" pitchFamily="34" charset="0"/>
              <a:ea typeface="Calibri" panose="020F0502020204030204" pitchFamily="34" charset="0"/>
              <a:cs typeface="Calibri" panose="020F0502020204030204" pitchFamily="34" charset="0"/>
            </a:rPr>
            <a:t>א</a:t>
          </a:r>
          <a:r>
            <a:rPr lang="en-US" sz="2200" b="1" kern="1200" dirty="0">
              <a:latin typeface="Calibri" panose="020F0502020204030204" pitchFamily="34" charset="0"/>
              <a:ea typeface="Calibri" panose="020F0502020204030204" pitchFamily="34" charset="0"/>
              <a:cs typeface="Calibri" panose="020F0502020204030204" pitchFamily="34" charset="0"/>
            </a:rPr>
            <a:t/>
          </a:r>
          <a:br>
            <a:rPr lang="en-US" sz="2200" b="1" kern="1200" dirty="0">
              <a:latin typeface="Calibri" panose="020F0502020204030204" pitchFamily="34" charset="0"/>
              <a:ea typeface="Calibri" panose="020F0502020204030204" pitchFamily="34" charset="0"/>
              <a:cs typeface="Calibri" panose="020F0502020204030204" pitchFamily="34" charset="0"/>
            </a:rPr>
          </a:br>
          <a:r>
            <a:rPr lang="he-IL" sz="2200" b="1" kern="1200" dirty="0">
              <a:latin typeface="Calibri" panose="020F0502020204030204" pitchFamily="34" charset="0"/>
              <a:ea typeface="Calibri" panose="020F0502020204030204" pitchFamily="34" charset="0"/>
              <a:cs typeface="Calibri" panose="020F0502020204030204" pitchFamily="34" charset="0"/>
            </a:rPr>
            <a:t>אמונה</a:t>
          </a:r>
          <a:endParaRPr lang="en-US" sz="2200" b="1" kern="1200" dirty="0">
            <a:latin typeface="Calibri" panose="020F0502020204030204" pitchFamily="34" charset="0"/>
            <a:ea typeface="Calibri" panose="020F0502020204030204" pitchFamily="34" charset="0"/>
            <a:cs typeface="Calibri" panose="020F0502020204030204" pitchFamily="34" charset="0"/>
          </a:endParaRPr>
        </a:p>
      </dsp:txBody>
      <dsp:txXfrm>
        <a:off x="5610062" y="2625552"/>
        <a:ext cx="2547497" cy="945121"/>
      </dsp:txXfrm>
    </dsp:sp>
    <dsp:sp modelId="{19CB0153-F4DB-4E31-9932-3A7DB8A86957}">
      <dsp:nvSpPr>
        <dsp:cNvPr id="0" name=""/>
        <dsp:cNvSpPr/>
      </dsp:nvSpPr>
      <dsp:spPr>
        <a:xfrm>
          <a:off x="8412417" y="685564"/>
          <a:ext cx="2547497" cy="1755226"/>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82A047-36BD-40F9-995F-CAEBE4AEED7D}">
      <dsp:nvSpPr>
        <dsp:cNvPr id="0" name=""/>
        <dsp:cNvSpPr/>
      </dsp:nvSpPr>
      <dsp:spPr>
        <a:xfrm>
          <a:off x="8412417" y="2440790"/>
          <a:ext cx="2547497" cy="94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he-IL" sz="2800" b="1" kern="1200" dirty="0">
              <a:latin typeface="Calibri" panose="020F0502020204030204" pitchFamily="34" charset="0"/>
              <a:ea typeface="Calibri" panose="020F0502020204030204" pitchFamily="34" charset="0"/>
              <a:cs typeface="Calibri" panose="020F0502020204030204" pitchFamily="34" charset="0"/>
            </a:rPr>
            <a:t>פ</a:t>
          </a:r>
          <a:r>
            <a:rPr lang="en-US" sz="2200" b="1" kern="1200" dirty="0">
              <a:latin typeface="Calibri" panose="020F0502020204030204" pitchFamily="34" charset="0"/>
              <a:ea typeface="Calibri" panose="020F0502020204030204" pitchFamily="34" charset="0"/>
              <a:cs typeface="Calibri" panose="020F0502020204030204" pitchFamily="34" charset="0"/>
            </a:rPr>
            <a:t/>
          </a:r>
          <a:br>
            <a:rPr lang="en-US" sz="2200" b="1" kern="1200" dirty="0">
              <a:latin typeface="Calibri" panose="020F0502020204030204" pitchFamily="34" charset="0"/>
              <a:ea typeface="Calibri" panose="020F0502020204030204" pitchFamily="34" charset="0"/>
              <a:cs typeface="Calibri" panose="020F0502020204030204" pitchFamily="34" charset="0"/>
            </a:rPr>
          </a:br>
          <a:r>
            <a:rPr lang="he-IL" sz="2200" b="1" kern="1200" dirty="0">
              <a:latin typeface="Calibri" panose="020F0502020204030204" pitchFamily="34" charset="0"/>
              <a:ea typeface="Calibri" panose="020F0502020204030204" pitchFamily="34" charset="0"/>
              <a:cs typeface="Calibri" panose="020F0502020204030204" pitchFamily="34" charset="0"/>
            </a:rPr>
            <a:t>פרספקטיבה</a:t>
          </a:r>
          <a:endParaRPr lang="en-US" sz="2200" b="1" kern="1200" dirty="0">
            <a:latin typeface="Calibri" panose="020F0502020204030204" pitchFamily="34" charset="0"/>
            <a:ea typeface="Calibri" panose="020F0502020204030204" pitchFamily="34" charset="0"/>
            <a:cs typeface="Calibri" panose="020F0502020204030204" pitchFamily="34" charset="0"/>
          </a:endParaRPr>
        </a:p>
      </dsp:txBody>
      <dsp:txXfrm>
        <a:off x="8412417" y="2440790"/>
        <a:ext cx="2547497" cy="94512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7C67214-DAE9-4843-886C-36422AF0220E}" type="datetimeFigureOut">
              <a:rPr lang="he-IL" smtClean="0"/>
              <a:t>ג'/כסלו/תשפ"ה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822099-C4B9-4777-AC4D-E954DB6718BC}" type="slidenum">
              <a:rPr lang="he-IL" smtClean="0"/>
              <a:t>‹#›</a:t>
            </a:fld>
            <a:endParaRPr lang="he-IL"/>
          </a:p>
        </p:txBody>
      </p:sp>
    </p:spTree>
    <p:extLst>
      <p:ext uri="{BB962C8B-B14F-4D97-AF65-F5344CB8AC3E}">
        <p14:creationId xmlns:p14="http://schemas.microsoft.com/office/powerpoint/2010/main" val="172641735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b="0" i="0" u="none" strike="noStrike" dirty="0">
                <a:solidFill>
                  <a:srgbClr val="000000"/>
                </a:solidFill>
                <a:effectLst/>
                <a:latin typeface="Calibri" panose="020F0502020204030204" pitchFamily="34" charset="0"/>
              </a:rPr>
              <a:t>הדרך בה אנו תופסים ומפרשים אירועים משפיעה על מידת הלחץ המתעורר בנו. מחשבות כגון: "זה איום ונורא", "אני לא יכולה להתמודד עם זה", "שוב זה קורה לי", "בחיים אני לא אצליח את זה" </a:t>
            </a:r>
            <a:r>
              <a:rPr lang="he-IL" sz="1800" b="0" i="0" u="none" strike="noStrike" dirty="0" err="1">
                <a:solidFill>
                  <a:srgbClr val="000000"/>
                </a:solidFill>
                <a:effectLst/>
                <a:latin typeface="Calibri" panose="020F0502020204030204" pitchFamily="34" charset="0"/>
              </a:rPr>
              <a:t>וכו</a:t>
            </a:r>
            <a:r>
              <a:rPr lang="he-IL" sz="1800" b="0" i="0" u="none" strike="noStrike" dirty="0">
                <a:solidFill>
                  <a:srgbClr val="000000"/>
                </a:solidFill>
                <a:effectLst/>
                <a:latin typeface="Calibri" panose="020F0502020204030204" pitchFamily="34" charset="0"/>
              </a:rPr>
              <a:t>', מחלישות אותנו ולא מקדמות התמודדות יעילה.</a:t>
            </a:r>
          </a:p>
          <a:p>
            <a:r>
              <a:rPr lang="he-IL" sz="1800" b="0" i="0" u="none" strike="noStrike" dirty="0">
                <a:solidFill>
                  <a:srgbClr val="000000"/>
                </a:solidFill>
                <a:effectLst/>
                <a:latin typeface="Calibri" panose="020F0502020204030204" pitchFamily="34" charset="0"/>
              </a:rPr>
              <a:t>במצבי חירום, אנו עלולות לחוות גם בלבול, קושי בקבלת החלטות, קשיים בזיכרון, קשיי קשב וריכוז ועוד.</a:t>
            </a:r>
          </a:p>
          <a:p>
            <a:r>
              <a:rPr lang="he-IL" sz="1800" b="0" i="0" u="none" strike="noStrike" dirty="0">
                <a:solidFill>
                  <a:srgbClr val="000000"/>
                </a:solidFill>
                <a:effectLst/>
                <a:latin typeface="Calibri" panose="020F0502020204030204" pitchFamily="34" charset="0"/>
              </a:rPr>
              <a:t>על מנת להגיע לאיזון חשוב שנהיה מודעות לתהליכים המתרחשים בערוץ הקוגניטיבי ונלמד אסטרטגיות לוויסות דרך ערוץ זה. בשיעור זה נכיר כמה כלים ליצירת איזון זה.</a:t>
            </a:r>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a:t>
            </a:fld>
            <a:endParaRPr lang="he-IL"/>
          </a:p>
        </p:txBody>
      </p:sp>
    </p:spTree>
    <p:extLst>
      <p:ext uri="{BB962C8B-B14F-4D97-AF65-F5344CB8AC3E}">
        <p14:creationId xmlns:p14="http://schemas.microsoft.com/office/powerpoint/2010/main" val="1401700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b="1" dirty="0">
                <a:sym typeface="Arial" panose="020B0604020202020204" pitchFamily="34" charset="0"/>
              </a:rPr>
              <a:t>התנסות קצרה נוספת:</a:t>
            </a:r>
          </a:p>
          <a:p>
            <a:r>
              <a:rPr lang="he-IL" altLang="he-IL" b="1" dirty="0">
                <a:sym typeface="Arial" panose="020B0604020202020204" pitchFamily="34" charset="0"/>
              </a:rPr>
              <a:t>תרגיל </a:t>
            </a:r>
            <a:r>
              <a:rPr lang="he-IL" altLang="he-IL" b="1" dirty="0" err="1">
                <a:sym typeface="Arial" panose="020B0604020202020204" pitchFamily="34" charset="0"/>
              </a:rPr>
              <a:t>ה“פיל</a:t>
            </a:r>
            <a:r>
              <a:rPr lang="he-IL" altLang="he-IL" b="1" dirty="0">
                <a:sym typeface="Arial" panose="020B0604020202020204" pitchFamily="34" charset="0"/>
              </a:rPr>
              <a:t> הורוד”</a:t>
            </a:r>
          </a:p>
          <a:p>
            <a:r>
              <a:rPr lang="he-IL" altLang="he-IL" dirty="0">
                <a:sym typeface="Arial" panose="020B0604020202020204" pitchFamily="34" charset="0"/>
              </a:rPr>
              <a:t>ננחה את התלמידות:</a:t>
            </a:r>
          </a:p>
          <a:p>
            <a:r>
              <a:rPr lang="he-IL" altLang="he-IL" b="1" dirty="0">
                <a:sym typeface="Arial" panose="020B0604020202020204" pitchFamily="34" charset="0"/>
              </a:rPr>
              <a:t>במהלך הדקה הקרובה עשו כל מאמץ שלא לחשוב על פיל ורוד. אל תחשבו על פיל ורוד. אל תחשבו על פיל ורוד...</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12</a:t>
            </a:fld>
            <a:endParaRPr lang="he-IL"/>
          </a:p>
        </p:txBody>
      </p:sp>
    </p:spTree>
    <p:extLst>
      <p:ext uri="{BB962C8B-B14F-4D97-AF65-F5344CB8AC3E}">
        <p14:creationId xmlns:p14="http://schemas.microsoft.com/office/powerpoint/2010/main" val="1476760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dirty="0">
                <a:sym typeface="Arial" panose="020B0604020202020204" pitchFamily="34" charset="0"/>
              </a:rPr>
              <a:t>הנחיות למורה:</a:t>
            </a:r>
          </a:p>
          <a:p>
            <a:r>
              <a:rPr lang="he-IL" altLang="he-IL" dirty="0">
                <a:sym typeface="Arial" panose="020B0604020202020204" pitchFamily="34" charset="0"/>
              </a:rPr>
              <a:t>נשאל:</a:t>
            </a:r>
          </a:p>
          <a:p>
            <a:r>
              <a:rPr lang="he-IL" altLang="he-IL" b="1" dirty="0">
                <a:sym typeface="Arial" panose="020B0604020202020204" pitchFamily="34" charset="0"/>
              </a:rPr>
              <a:t>מי חשב על פיל ורוד?</a:t>
            </a:r>
          </a:p>
          <a:p>
            <a:r>
              <a:rPr lang="he-IL" altLang="he-IL" b="1" dirty="0">
                <a:sym typeface="Arial" panose="020B0604020202020204" pitchFamily="34" charset="0"/>
              </a:rPr>
              <a:t>למה קשה לנו לא לחשוב על פיל ורוד?</a:t>
            </a:r>
          </a:p>
          <a:p>
            <a:r>
              <a:rPr lang="he-IL" altLang="he-IL" b="1" dirty="0">
                <a:sym typeface="Arial" panose="020B0604020202020204" pitchFamily="34" charset="0"/>
              </a:rPr>
              <a:t>מי שהצליחו לא לחשוב על הפיל </a:t>
            </a:r>
            <a:r>
              <a:rPr lang="he-IL" altLang="he-IL" b="1" dirty="0" err="1">
                <a:sym typeface="Arial" panose="020B0604020202020204" pitchFamily="34" charset="0"/>
              </a:rPr>
              <a:t>הורוד</a:t>
            </a:r>
            <a:r>
              <a:rPr lang="he-IL" altLang="he-IL" b="1" dirty="0">
                <a:sym typeface="Arial" panose="020B0604020202020204" pitchFamily="34" charset="0"/>
              </a:rPr>
              <a:t>, מה עזר לכן? </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13</a:t>
            </a:fld>
            <a:endParaRPr lang="he-IL"/>
          </a:p>
        </p:txBody>
      </p:sp>
    </p:spTree>
    <p:extLst>
      <p:ext uri="{BB962C8B-B14F-4D97-AF65-F5344CB8AC3E}">
        <p14:creationId xmlns:p14="http://schemas.microsoft.com/office/powerpoint/2010/main" val="3139253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נאמר לתלמידות: עכשיו, תחשבו על עוד כל מיני דברים שיש לכם היום... למשל, פגישה שקבעתן, מבחן, עבודה, טלפון שאתן צריכות לעשות, משהו שאתן רוצות להספיק לעשות... מה קרה לפיל הורוד? </a:t>
            </a:r>
          </a:p>
          <a:p>
            <a:r>
              <a:rPr lang="he-IL" dirty="0"/>
              <a:t>נסביר: בעצם, עשיתן זום </a:t>
            </a:r>
            <a:r>
              <a:rPr lang="he-IL" dirty="0" err="1"/>
              <a:t>אווט</a:t>
            </a:r>
            <a:r>
              <a:rPr lang="he-IL" dirty="0"/>
              <a:t>. במקום לעשות זום אין ולהתמקד רק בדבר אחד, עשינו זום </a:t>
            </a:r>
            <a:r>
              <a:rPr lang="he-IL" dirty="0" err="1"/>
              <a:t>אווט</a:t>
            </a:r>
            <a:r>
              <a:rPr lang="he-IL" dirty="0"/>
              <a:t> וכך, מה שהתמקדנו בו קודם פחות השתלט על החשיבה שלנו.</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dirty="0">
                <a:solidFill>
                  <a:srgbClr val="000000"/>
                </a:solidFill>
                <a:effectLst/>
                <a:latin typeface="Calibri" panose="020F0502020204030204" pitchFamily="34" charset="0"/>
              </a:rPr>
              <a:t>זה נקרא "מיקוד קשב" - איפה אני שם את הקשב שלי וממקד את תשומת הלב שלי.</a:t>
            </a:r>
          </a:p>
          <a:p>
            <a:r>
              <a:rPr lang="he-IL" dirty="0"/>
              <a:t>כך גם בחיים – </a:t>
            </a:r>
            <a:r>
              <a:rPr lang="he-IL" sz="1800" b="0" i="0" u="none" strike="noStrike" dirty="0">
                <a:solidFill>
                  <a:srgbClr val="000000"/>
                </a:solidFill>
                <a:effectLst/>
                <a:latin typeface="Calibri" panose="020F0502020204030204" pitchFamily="34" charset="0"/>
              </a:rPr>
              <a:t>ברגע שנתרחק ב</a:t>
            </a:r>
            <a:r>
              <a:rPr lang="en-US" sz="1800" b="0" i="0" u="none" strike="noStrike" dirty="0">
                <a:solidFill>
                  <a:srgbClr val="000000"/>
                </a:solidFill>
                <a:effectLst/>
                <a:latin typeface="Calibri" panose="020F0502020204030204" pitchFamily="34" charset="0"/>
              </a:rPr>
              <a:t>zoom out </a:t>
            </a:r>
            <a:r>
              <a:rPr lang="he-IL" sz="1800" b="0" i="0" u="none" strike="noStrike" dirty="0">
                <a:solidFill>
                  <a:srgbClr val="000000"/>
                </a:solidFill>
                <a:effectLst/>
                <a:latin typeface="Calibri" panose="020F0502020204030204" pitchFamily="34" charset="0"/>
              </a:rPr>
              <a:t> ממה שמעסיק אותנו/מטריד אותנו (ה"פיל"), נרחיב את הראייה, נכניס לתמונה/לפריים עוד פריטים/דברים שנמצאים בחיינו, נצליח לא למקד את הקשב רק בו. זה לא מבטל את הקושי, אבל עוזר לנו לא לתת לו לתפוס את כל המקום, "לצבוע" את היום. </a:t>
            </a:r>
            <a:r>
              <a:rPr lang="he-IL" altLang="he-IL" sz="1800" b="0" dirty="0">
                <a:ea typeface="Varela Round"/>
              </a:rPr>
              <a:t>גם אם מדובר בדאגה גדולה וחשובה אין צורך להתמקד בה כל הזמן, חשוב שתהיה לנו אפשרות בחירה, מתי וכמה לעסוק בה.</a:t>
            </a:r>
            <a:endParaRPr lang="he-IL" sz="1800" b="0" i="0" u="none" strike="noStrike" dirty="0">
              <a:solidFill>
                <a:srgbClr val="000000"/>
              </a:solidFill>
              <a:effectLst/>
              <a:latin typeface="Calibri" panose="020F0502020204030204" pitchFamily="34" charset="0"/>
            </a:endParaRPr>
          </a:p>
          <a:p>
            <a:endParaRPr lang="he-IL" sz="1800" b="1" i="0" u="none" strike="noStrike" dirty="0">
              <a:solidFill>
                <a:srgbClr val="000000"/>
              </a:solidFill>
              <a:effectLst/>
              <a:latin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b="0" dirty="0">
                <a:ea typeface="Varela Round"/>
              </a:rPr>
              <a:t>לדוגמה: לבחור לכבות את הטלפון הנייד בשעות מסוימות, לעשות פעילות שעושה לנו טוב ואח"כ לחזור להתעסק בבעיה.</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14</a:t>
            </a:fld>
            <a:endParaRPr lang="he-IL"/>
          </a:p>
        </p:txBody>
      </p:sp>
    </p:spTree>
    <p:extLst>
      <p:ext uri="{BB962C8B-B14F-4D97-AF65-F5344CB8AC3E}">
        <p14:creationId xmlns:p14="http://schemas.microsoft.com/office/powerpoint/2010/main" val="3058871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נמשיג לתלמידים: </a:t>
            </a:r>
            <a:r>
              <a:rPr lang="he-IL" sz="1000" b="1" i="0" u="none" strike="noStrike" dirty="0">
                <a:solidFill>
                  <a:srgbClr val="000000"/>
                </a:solidFill>
                <a:effectLst/>
                <a:latin typeface="Calibri" panose="020F0502020204030204" pitchFamily="34" charset="0"/>
              </a:rPr>
              <a:t>זה נקרא "מיקוד קשב" - איפה אני שם את הקשב שלי וממקד את תשומת הלב שלי.</a:t>
            </a:r>
          </a:p>
          <a:p>
            <a:r>
              <a:rPr lang="he-IL" dirty="0"/>
              <a:t>כך גם בחיים – </a:t>
            </a:r>
            <a:r>
              <a:rPr lang="he-IL" sz="1200" b="0" i="0" u="none" strike="noStrike" dirty="0">
                <a:solidFill>
                  <a:srgbClr val="000000"/>
                </a:solidFill>
                <a:effectLst/>
                <a:latin typeface="Calibri" panose="020F0502020204030204" pitchFamily="34" charset="0"/>
              </a:rPr>
              <a:t>ברגע שנתרחק ב</a:t>
            </a:r>
            <a:r>
              <a:rPr lang="en-US" sz="1200" b="0" i="0" u="none" strike="noStrike" dirty="0">
                <a:solidFill>
                  <a:srgbClr val="000000"/>
                </a:solidFill>
                <a:effectLst/>
                <a:latin typeface="Calibri" panose="020F0502020204030204" pitchFamily="34" charset="0"/>
              </a:rPr>
              <a:t>zoom out </a:t>
            </a:r>
            <a:r>
              <a:rPr lang="he-IL" sz="1200" b="0" i="0" u="none" strike="noStrike" dirty="0">
                <a:solidFill>
                  <a:srgbClr val="000000"/>
                </a:solidFill>
                <a:effectLst/>
                <a:latin typeface="Calibri" panose="020F0502020204030204" pitchFamily="34" charset="0"/>
              </a:rPr>
              <a:t> ממה שמעסיק אותנו/מטריד אותנו (ה"פיל"), נרחיב את הראייה, נכניס לתמונה/לפריים עוד פריטים/דברים שנמצאים בחיינו, נצליח לא למקד את הקשב רק בו. זה לא מבטל את הקושי, אבל עוזר לנו לא לתת לו לתפוס את כל המקום, "לצבוע" את היום. </a:t>
            </a:r>
            <a:r>
              <a:rPr lang="he-IL" altLang="he-IL" sz="1200" b="0" dirty="0">
                <a:ea typeface="Varela Round"/>
              </a:rPr>
              <a:t>גם אם מדובר בדאגה גדולה וחשובה אין צורך להתמקד בה כל הזמן, חשוב שתהיה לנו אפשרות בחירה, מתי וכמה לעסוק בה.</a:t>
            </a:r>
            <a:endParaRPr lang="he-IL" sz="1200" b="0" i="0" u="none" strike="noStrike" dirty="0">
              <a:solidFill>
                <a:srgbClr val="000000"/>
              </a:solidFill>
              <a:effectLst/>
              <a:latin typeface="Calibri" panose="020F0502020204030204" pitchFamily="34" charset="0"/>
            </a:endParaRPr>
          </a:p>
          <a:p>
            <a:endParaRPr lang="he-IL" sz="1200" b="1" i="0" u="none" strike="noStrike" dirty="0">
              <a:solidFill>
                <a:srgbClr val="000000"/>
              </a:solidFill>
              <a:effectLst/>
              <a:latin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b="0" dirty="0">
                <a:ea typeface="Varela Round"/>
              </a:rPr>
              <a:t>לדוגמה: לבחור לכבות את הטלפון הנייד בשעות מסוימות, לעשות פעילות שעושה לנו טוב ואח"כ לחזור להתעסק בבעיה.</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15</a:t>
            </a:fld>
            <a:endParaRPr lang="he-IL"/>
          </a:p>
        </p:txBody>
      </p:sp>
    </p:spTree>
    <p:extLst>
      <p:ext uri="{BB962C8B-B14F-4D97-AF65-F5344CB8AC3E}">
        <p14:creationId xmlns:p14="http://schemas.microsoft.com/office/powerpoint/2010/main" val="3921330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הערות למורה: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שהכרנו את "ראיית המנהרה", המצמצמת את ההתבוננות שלנו, נעמיק ונדגים איך באמצעות </a:t>
            </a:r>
            <a:r>
              <a:rPr lang="he-IL" sz="1800" dirty="0">
                <a:effectLst/>
                <a:latin typeface="Tahoma" panose="020B0604030504040204" pitchFamily="34" charset="0"/>
              </a:rPr>
              <a:t>ראיית מנהרה אנחנו מתמקדים רק בפיל הורוד, כלומר רק בפרט אחד בתוך המצב שמושך את תשומת הלב שלנו.</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800" dirty="0">
              <a:effectLst/>
              <a:latin typeface="Tahoma" panose="020B060403050404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effectLst/>
                <a:latin typeface="Tahoma" panose="020B0604030504040204" pitchFamily="34" charset="0"/>
              </a:rPr>
              <a:t>כעת, נכיר כלי נוסף המסייע להתמודדות שלנו.</a:t>
            </a:r>
            <a:endParaRPr lang="he-IL" sz="1800" dirty="0">
              <a:effectLst/>
              <a:latin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16</a:t>
            </a:fld>
            <a:endParaRPr lang="he-IL"/>
          </a:p>
        </p:txBody>
      </p:sp>
    </p:spTree>
    <p:extLst>
      <p:ext uri="{BB962C8B-B14F-4D97-AF65-F5344CB8AC3E}">
        <p14:creationId xmlns:p14="http://schemas.microsoft.com/office/powerpoint/2010/main" val="3163748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זוהי שקופית שמטרתה לחבר את התלמידות לדוגמאות מחיי היומיום שלהם לקראת ההתנסות ותרגול הכלי שמסייע בהתמודדות אישית.</a:t>
            </a:r>
          </a:p>
          <a:p>
            <a:r>
              <a:rPr lang="he-IL" dirty="0"/>
              <a:t>החיים מזמנים לנו מגוון התמודדויות בתחומים השונים. אספנו מספר אפשרויות </a:t>
            </a:r>
            <a:r>
              <a:rPr lang="he-IL" dirty="0" err="1"/>
              <a:t>מחיי</a:t>
            </a:r>
            <a:r>
              <a:rPr lang="he-IL" dirty="0"/>
              <a:t> היומיום. </a:t>
            </a:r>
          </a:p>
          <a:p>
            <a:r>
              <a:rPr lang="he-IL" dirty="0"/>
              <a:t>בשקופית הבאה נבחן את אחת האפשרויות דרך מודל </a:t>
            </a:r>
            <a:r>
              <a:rPr lang="he-IL" dirty="0" err="1"/>
              <a:t>פאפ"א</a:t>
            </a:r>
            <a:r>
              <a:rPr lang="he-IL" dirty="0"/>
              <a:t>. </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17</a:t>
            </a:fld>
            <a:endParaRPr lang="he-IL"/>
          </a:p>
        </p:txBody>
      </p:sp>
    </p:spTree>
    <p:extLst>
      <p:ext uri="{BB962C8B-B14F-4D97-AF65-F5344CB8AC3E}">
        <p14:creationId xmlns:p14="http://schemas.microsoft.com/office/powerpoint/2010/main" val="681800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נסביר לתלמידים:</a:t>
            </a:r>
            <a:r>
              <a:rPr lang="en-US" dirty="0"/>
              <a:t> </a:t>
            </a:r>
            <a:r>
              <a:rPr lang="he-IL" b="1" dirty="0"/>
              <a:t>כעת, נלמד כלי שעוזר לנו להתמודד עם מחשבות מטרידות.</a:t>
            </a:r>
          </a:p>
          <a:p>
            <a:r>
              <a:rPr lang="he-IL" b="1" dirty="0"/>
              <a:t>אראה לכם משפט – </a:t>
            </a:r>
            <a:r>
              <a:rPr lang="he-IL" sz="1200" b="0" dirty="0"/>
              <a:t>"קיבלתי 60 בבחינה של המגמה ואני בחיים לא אצליח" - </a:t>
            </a:r>
            <a:r>
              <a:rPr lang="he-IL" b="1" dirty="0"/>
              <a:t>מה מאפיין אותו?</a:t>
            </a:r>
          </a:p>
          <a:p>
            <a:r>
              <a:rPr lang="he-IL" dirty="0"/>
              <a:t>כעת, </a:t>
            </a:r>
            <a:r>
              <a:rPr lang="he-IL" b="1" dirty="0"/>
              <a:t>אציע כל מיני משפטים ומחשבות ביחס אליו – </a:t>
            </a:r>
          </a:p>
          <a:p>
            <a:r>
              <a:rPr lang="he-IL" b="1" dirty="0"/>
              <a:t>המטרה שלכם</a:t>
            </a:r>
            <a:r>
              <a:rPr lang="he-IL" dirty="0"/>
              <a:t>: </a:t>
            </a:r>
            <a:r>
              <a:rPr lang="he-IL" b="1" dirty="0"/>
              <a:t>לזהות, כאשר אנחנו אומרים לעצמנו את המשפט, מה הוא מ</a:t>
            </a:r>
            <a:r>
              <a:rPr lang="he-IL" sz="1800" b="1" dirty="0">
                <a:effectLst/>
                <a:latin typeface="Tahoma" panose="020B0604030504040204" pitchFamily="34" charset="0"/>
              </a:rPr>
              <a:t>אפשר לנו?" </a:t>
            </a:r>
            <a:endParaRPr lang="he-IL" dirty="0"/>
          </a:p>
          <a:p>
            <a:r>
              <a:rPr lang="he-IL" dirty="0"/>
              <a:t>אחרי שהתלמידים ישיבו, נחשוף את שמות המרכיבים ליד כל משפט ובשקף הבא נרחיב את ההסבר על המודל ומרכיביו.</a:t>
            </a:r>
          </a:p>
          <a:p>
            <a:r>
              <a:rPr lang="he-IL" dirty="0"/>
              <a:t>לדוגמה: "למעלה ממחצית החומר אני יודע/ת" - </a:t>
            </a:r>
            <a:r>
              <a:rPr lang="he-IL" b="1" dirty="0"/>
              <a:t>"כאשר אנחנו אומרים לעצמנו את המשפט, מה הוא מ</a:t>
            </a:r>
            <a:r>
              <a:rPr lang="he-IL" sz="1800" b="1" dirty="0">
                <a:effectLst/>
                <a:latin typeface="Tahoma" panose="020B0604030504040204" pitchFamily="34" charset="0"/>
              </a:rPr>
              <a:t>אפשר לנו?"</a:t>
            </a:r>
            <a:r>
              <a:rPr lang="he-IL" sz="1800" b="0" i="0" dirty="0">
                <a:effectLst/>
                <a:latin typeface="Tahoma" panose="020B0604030504040204" pitchFamily="34" charset="0"/>
              </a:rPr>
              <a:t> </a:t>
            </a:r>
            <a:r>
              <a:rPr lang="he-IL" sz="1800" b="0" i="0" dirty="0">
                <a:effectLst/>
                <a:latin typeface="Tahoma" panose="020B0604030504040204" pitchFamily="34" charset="0"/>
                <a:sym typeface="Wingdings" panose="05000000000000000000" pitchFamily="2" charset="2"/>
              </a:rPr>
              <a:t></a:t>
            </a:r>
            <a:r>
              <a:rPr lang="he-IL" sz="1800" b="1" i="0" dirty="0">
                <a:effectLst/>
                <a:latin typeface="Tahoma" panose="020B0604030504040204" pitchFamily="34" charset="0"/>
                <a:sym typeface="Wingdings" panose="05000000000000000000" pitchFamily="2" charset="2"/>
              </a:rPr>
              <a:t>פרופורציה</a:t>
            </a:r>
            <a:r>
              <a:rPr lang="he-IL" sz="1800" b="0" i="0" dirty="0">
                <a:effectLst/>
                <a:latin typeface="Tahoma" panose="020B0604030504040204" pitchFamily="34" charset="0"/>
                <a:sym typeface="Wingdings" panose="05000000000000000000" pitchFamily="2" charset="2"/>
              </a:rPr>
              <a:t>.</a:t>
            </a:r>
            <a:endParaRPr lang="he-IL" sz="1800" b="1" i="0" dirty="0">
              <a:effectLst/>
              <a:latin typeface="Tahoma" panose="020B0604030504040204" pitchFamily="34" charset="0"/>
            </a:endParaRP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18</a:t>
            </a:fld>
            <a:endParaRPr lang="he-IL"/>
          </a:p>
        </p:txBody>
      </p:sp>
    </p:spTree>
    <p:extLst>
      <p:ext uri="{BB962C8B-B14F-4D97-AF65-F5344CB8AC3E}">
        <p14:creationId xmlns:p14="http://schemas.microsoft.com/office/powerpoint/2010/main" val="2722569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sz="1200" b="1" i="0" u="none" strike="noStrike" dirty="0" err="1">
                <a:solidFill>
                  <a:srgbClr val="000000"/>
                </a:solidFill>
                <a:effectLst/>
                <a:latin typeface="Calibri" panose="020F0502020204030204" pitchFamily="34" charset="0"/>
              </a:rPr>
              <a:t>פאפ"א</a:t>
            </a:r>
            <a:r>
              <a:rPr lang="he-IL" sz="1200" b="1" i="0" u="none" strike="noStrike" dirty="0">
                <a:solidFill>
                  <a:srgbClr val="000000"/>
                </a:solidFill>
                <a:effectLst/>
                <a:latin typeface="Calibri" panose="020F0502020204030204" pitchFamily="34" charset="0"/>
              </a:rPr>
              <a:t>- הרחבה:</a:t>
            </a:r>
          </a:p>
          <a:p>
            <a:pPr algn="r" rtl="1">
              <a:spcBef>
                <a:spcPts val="0"/>
              </a:spcBef>
              <a:spcAft>
                <a:spcPts val="0"/>
              </a:spcAft>
            </a:pPr>
            <a:r>
              <a:rPr lang="he-IL" sz="1200" b="1" i="0" u="none" strike="noStrike" dirty="0">
                <a:solidFill>
                  <a:srgbClr val="000000"/>
                </a:solidFill>
                <a:effectLst/>
                <a:latin typeface="Calibri" panose="020F0502020204030204" pitchFamily="34" charset="0"/>
              </a:rPr>
              <a:t>נסביר: כל המרכיבים האלה שייכים לכלי שנקרא </a:t>
            </a:r>
            <a:r>
              <a:rPr lang="he-IL" sz="1200" b="1" i="0" u="none" strike="noStrike" dirty="0" err="1">
                <a:solidFill>
                  <a:srgbClr val="000000"/>
                </a:solidFill>
                <a:effectLst/>
                <a:latin typeface="Calibri" panose="020F0502020204030204" pitchFamily="34" charset="0"/>
              </a:rPr>
              <a:t>פפא"א</a:t>
            </a:r>
            <a:r>
              <a:rPr lang="he-IL" sz="1200" b="1" i="0" u="none" strike="noStrike" dirty="0">
                <a:solidFill>
                  <a:srgbClr val="000000"/>
                </a:solidFill>
                <a:effectLst/>
                <a:latin typeface="Calibri" panose="020F0502020204030204" pitchFamily="34" charset="0"/>
              </a:rPr>
              <a:t>.</a:t>
            </a:r>
          </a:p>
          <a:p>
            <a:pPr algn="r" rtl="1">
              <a:spcBef>
                <a:spcPts val="0"/>
              </a:spcBef>
              <a:spcAft>
                <a:spcPts val="0"/>
              </a:spcAft>
            </a:pPr>
            <a:r>
              <a:rPr lang="he-IL" dirty="0"/>
              <a:t>כאמור, כשאנחנו נמצאים בקושי לעיתים אנו רואים בראייה מצומצמת ופסימית.</a:t>
            </a:r>
          </a:p>
          <a:p>
            <a:pPr algn="r" rtl="1">
              <a:spcBef>
                <a:spcPts val="0"/>
              </a:spcBef>
              <a:spcAft>
                <a:spcPts val="0"/>
              </a:spcAft>
            </a:pPr>
            <a:r>
              <a:rPr lang="he-IL" sz="1200" b="0" i="0" u="none" strike="noStrike" dirty="0">
                <a:solidFill>
                  <a:srgbClr val="000000"/>
                </a:solidFill>
                <a:effectLst/>
                <a:latin typeface="Calibri" panose="020F0502020204030204" pitchFamily="34" charset="0"/>
              </a:rPr>
              <a:t>הכלי הזה מאפשר לנו, דרך הרחבתי נקודת המבט, הגדלת הראייה, שינוי מיקוד הקשב (שאותם הכרנו עד כה בשיעור) ודרך בחינת פתרונות נוספים וביסוס אמונות מחזקות, להתמודד בצורה מיטבית עם דילמות, קשיים ואתגרי היומיום שעובדים בפנינו.</a:t>
            </a:r>
          </a:p>
          <a:p>
            <a:pPr algn="r" rtl="1">
              <a:spcBef>
                <a:spcPts val="0"/>
              </a:spcBef>
              <a:spcAft>
                <a:spcPts val="0"/>
              </a:spcAft>
            </a:pPr>
            <a:r>
              <a:rPr lang="he-IL" sz="1200" b="0" i="0" u="none" strike="noStrike" dirty="0">
                <a:solidFill>
                  <a:srgbClr val="000000"/>
                </a:solidFill>
                <a:effectLst/>
                <a:latin typeface="Calibri" panose="020F0502020204030204" pitchFamily="34" charset="0"/>
              </a:rPr>
              <a:t>המרכיבים השונים עוזרים לנו לשים סימני שאלה במקום סימני קריאה. במקום " אני בחיים לא אצליח" - אני בחיים לא אצליח?"</a:t>
            </a:r>
            <a:endParaRPr lang="he-IL" sz="1200" b="1" i="0" u="none" strike="noStrike" dirty="0">
              <a:solidFill>
                <a:srgbClr val="000000"/>
              </a:solidFill>
              <a:effectLst/>
              <a:latin typeface="Calibri" panose="020F0502020204030204" pitchFamily="34" charset="0"/>
            </a:endParaRPr>
          </a:p>
          <a:p>
            <a:pPr algn="r" rtl="1">
              <a:spcBef>
                <a:spcPts val="0"/>
              </a:spcBef>
              <a:spcAft>
                <a:spcPts val="0"/>
              </a:spcAft>
            </a:pPr>
            <a:r>
              <a:rPr lang="he-IL" sz="1200" b="1" i="0" u="none" strike="noStrike" dirty="0">
                <a:solidFill>
                  <a:srgbClr val="000000"/>
                </a:solidFill>
                <a:effectLst/>
                <a:latin typeface="Calibri" panose="020F0502020204030204" pitchFamily="34" charset="0"/>
              </a:rPr>
              <a:t>המרכיבים:</a:t>
            </a:r>
          </a:p>
          <a:p>
            <a:pPr algn="r" rtl="1">
              <a:spcBef>
                <a:spcPts val="0"/>
              </a:spcBef>
              <a:spcAft>
                <a:spcPts val="0"/>
              </a:spcAft>
            </a:pPr>
            <a:r>
              <a:rPr lang="he-IL" sz="1200" b="1" i="0" u="none" strike="noStrike" dirty="0">
                <a:solidFill>
                  <a:srgbClr val="000000"/>
                </a:solidFill>
                <a:effectLst/>
                <a:latin typeface="Calibri" panose="020F0502020204030204" pitchFamily="34" charset="0"/>
              </a:rPr>
              <a:t>פרופורציה </a:t>
            </a:r>
            <a:r>
              <a:rPr lang="he-IL" sz="1200" b="0" i="0" u="none" strike="noStrike" dirty="0">
                <a:solidFill>
                  <a:srgbClr val="000000"/>
                </a:solidFill>
                <a:effectLst/>
                <a:latin typeface="Calibri" panose="020F0502020204030204" pitchFamily="34" charset="0"/>
              </a:rPr>
              <a:t>- מאפשרת לנו הרחבה של שדה הראיה על מנת לראות את הקושי \ מצב הלחץ בהקשר רחב יותר בחיים שלנו (כמו ביציאה מהמנהרה).</a:t>
            </a:r>
            <a:endParaRPr lang="he-IL" b="0" dirty="0">
              <a:effectLst/>
            </a:endParaRPr>
          </a:p>
          <a:p>
            <a:pPr algn="r" rtl="1">
              <a:spcBef>
                <a:spcPts val="0"/>
              </a:spcBef>
              <a:spcAft>
                <a:spcPts val="0"/>
              </a:spcAft>
            </a:pPr>
            <a:r>
              <a:rPr lang="he-IL" sz="1200" b="1" i="0" u="none" strike="noStrike" dirty="0">
                <a:solidFill>
                  <a:srgbClr val="000000"/>
                </a:solidFill>
                <a:effectLst/>
                <a:latin typeface="Calibri" panose="020F0502020204030204" pitchFamily="34" charset="0"/>
              </a:rPr>
              <a:t>פרספקטיבה </a:t>
            </a:r>
            <a:r>
              <a:rPr lang="he-IL" sz="1200" b="0" i="0" u="none" strike="noStrike" dirty="0">
                <a:solidFill>
                  <a:srgbClr val="000000"/>
                </a:solidFill>
                <a:effectLst/>
                <a:latin typeface="Calibri" panose="020F0502020204030204" pitchFamily="34" charset="0"/>
              </a:rPr>
              <a:t>-</a:t>
            </a:r>
            <a:r>
              <a:rPr lang="he-IL" sz="1200" b="1" i="0" u="none" strike="noStrike" dirty="0">
                <a:solidFill>
                  <a:srgbClr val="000000"/>
                </a:solidFill>
                <a:effectLst/>
                <a:latin typeface="Calibri" panose="020F0502020204030204" pitchFamily="34" charset="0"/>
              </a:rPr>
              <a:t> </a:t>
            </a:r>
            <a:r>
              <a:rPr lang="he-IL" sz="1200" b="0" i="0" u="none" strike="noStrike" dirty="0">
                <a:solidFill>
                  <a:srgbClr val="000000"/>
                </a:solidFill>
                <a:effectLst/>
                <a:latin typeface="Calibri" panose="020F0502020204030204" pitchFamily="34" charset="0"/>
              </a:rPr>
              <a:t>מאפשרת</a:t>
            </a:r>
            <a:r>
              <a:rPr lang="he-IL" sz="1200" b="1" i="0" u="none" strike="noStrike" dirty="0">
                <a:solidFill>
                  <a:srgbClr val="000000"/>
                </a:solidFill>
                <a:effectLst/>
                <a:latin typeface="Calibri" panose="020F0502020204030204" pitchFamily="34" charset="0"/>
              </a:rPr>
              <a:t> </a:t>
            </a:r>
            <a:r>
              <a:rPr lang="he-IL" sz="1200" b="0" i="0" u="none" strike="noStrike" dirty="0">
                <a:solidFill>
                  <a:srgbClr val="000000"/>
                </a:solidFill>
                <a:effectLst/>
                <a:latin typeface="Calibri" panose="020F0502020204030204" pitchFamily="34" charset="0"/>
              </a:rPr>
              <a:t>להתייחס למצב הלחץ הנתון, במרחב של זמן.</a:t>
            </a:r>
            <a:endParaRPr lang="he-IL" b="0" dirty="0">
              <a:effectLst/>
            </a:endParaRPr>
          </a:p>
          <a:p>
            <a:pPr algn="r" rtl="1">
              <a:spcBef>
                <a:spcPts val="0"/>
              </a:spcBef>
              <a:spcAft>
                <a:spcPts val="0"/>
              </a:spcAft>
            </a:pPr>
            <a:r>
              <a:rPr lang="he-IL" sz="1200" b="1" i="0" u="none" strike="noStrike" dirty="0">
                <a:solidFill>
                  <a:srgbClr val="000000"/>
                </a:solidFill>
                <a:effectLst/>
                <a:latin typeface="Calibri" panose="020F0502020204030204" pitchFamily="34" charset="0"/>
              </a:rPr>
              <a:t>אלטרנטיבה </a:t>
            </a:r>
            <a:r>
              <a:rPr lang="he-IL" sz="1200" b="0" i="0" u="none" strike="noStrike" dirty="0">
                <a:solidFill>
                  <a:srgbClr val="000000"/>
                </a:solidFill>
                <a:effectLst/>
                <a:latin typeface="Calibri" panose="020F0502020204030204" pitchFamily="34" charset="0"/>
              </a:rPr>
              <a:t>- מאפשרת לנו לראות שלכל בעיה יש יותר מפתרון אחד\יש כמה פתרונות.</a:t>
            </a:r>
            <a:endParaRPr lang="he-IL" b="0" dirty="0">
              <a:effectLst/>
            </a:endParaRPr>
          </a:p>
          <a:p>
            <a:r>
              <a:rPr lang="he-IL" sz="1200" b="1" i="0" u="none" strike="noStrike" dirty="0">
                <a:solidFill>
                  <a:srgbClr val="000000"/>
                </a:solidFill>
                <a:effectLst/>
                <a:latin typeface="Calibri" panose="020F0502020204030204" pitchFamily="34" charset="0"/>
              </a:rPr>
              <a:t>אמונה </a:t>
            </a:r>
            <a:r>
              <a:rPr lang="he-IL" sz="1200" b="0" i="0" u="none" strike="noStrike" dirty="0">
                <a:solidFill>
                  <a:srgbClr val="000000"/>
                </a:solidFill>
                <a:effectLst/>
                <a:latin typeface="Calibri" panose="020F0502020204030204" pitchFamily="34" charset="0"/>
              </a:rPr>
              <a:t>–אמונה בקב"ה שמשגיח עלי, בנוסף להאמין בעצמי, בכוחות שלי, בערכים שלי, במשפחה\בקהילה שלי.</a:t>
            </a:r>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19</a:t>
            </a:fld>
            <a:endParaRPr lang="he-IL"/>
          </a:p>
        </p:txBody>
      </p:sp>
    </p:spTree>
    <p:extLst>
      <p:ext uri="{BB962C8B-B14F-4D97-AF65-F5344CB8AC3E}">
        <p14:creationId xmlns:p14="http://schemas.microsoft.com/office/powerpoint/2010/main" val="3445761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sz="1800" b="0" i="0" u="none" strike="noStrike" dirty="0">
                <a:solidFill>
                  <a:srgbClr val="000000"/>
                </a:solidFill>
                <a:effectLst/>
                <a:latin typeface="Calibri" panose="020F0502020204030204" pitchFamily="34" charset="0"/>
              </a:rPr>
              <a:t>עכשיו תורכן. חשבו על קושי שאתן מתמודדות איתו (כולנו מתמודדים עם קשיים). </a:t>
            </a:r>
          </a:p>
          <a:p>
            <a:r>
              <a:rPr lang="he-IL" sz="1800" b="0" i="0" u="none" strike="noStrike" dirty="0">
                <a:solidFill>
                  <a:srgbClr val="000000"/>
                </a:solidFill>
                <a:effectLst/>
                <a:latin typeface="Calibri" panose="020F0502020204030204" pitchFamily="34" charset="0"/>
              </a:rPr>
              <a:t>בחנו את הקושי </a:t>
            </a:r>
            <a:r>
              <a:rPr lang="he-IL" sz="1800" b="0" i="0" u="none" strike="noStrike" dirty="0" err="1">
                <a:solidFill>
                  <a:srgbClr val="000000"/>
                </a:solidFill>
                <a:effectLst/>
                <a:latin typeface="Calibri" panose="020F0502020204030204" pitchFamily="34" charset="0"/>
              </a:rPr>
              <a:t>שהעלתן</a:t>
            </a:r>
            <a:r>
              <a:rPr lang="he-IL" sz="1800" b="0" i="0" u="none" strike="noStrike" dirty="0">
                <a:solidFill>
                  <a:srgbClr val="000000"/>
                </a:solidFill>
                <a:effectLst/>
                <a:latin typeface="Calibri" panose="020F0502020204030204" pitchFamily="34" charset="0"/>
              </a:rPr>
              <a:t> דרך מרכיבי </a:t>
            </a:r>
            <a:r>
              <a:rPr lang="he-IL" sz="1800" b="0" i="0" u="none" strike="noStrike" dirty="0" err="1">
                <a:solidFill>
                  <a:srgbClr val="000000"/>
                </a:solidFill>
                <a:effectLst/>
                <a:latin typeface="Calibri" panose="020F0502020204030204" pitchFamily="34" charset="0"/>
              </a:rPr>
              <a:t>הפאפ"א</a:t>
            </a:r>
            <a:r>
              <a:rPr lang="he-IL" sz="1800" b="0" i="0" u="none" strike="noStrike" dirty="0">
                <a:solidFill>
                  <a:srgbClr val="000000"/>
                </a:solidFill>
                <a:effectLst/>
                <a:latin typeface="Calibri" panose="020F0502020204030204" pitchFamily="34" charset="0"/>
              </a:rPr>
              <a:t>.</a:t>
            </a:r>
          </a:p>
          <a:p>
            <a:endParaRPr lang="he-IL" sz="1800" b="0" i="0" u="none" strike="noStrike" dirty="0">
              <a:solidFill>
                <a:srgbClr val="000000"/>
              </a:solidFill>
              <a:effectLst/>
              <a:latin typeface="Calibri" panose="020F0502020204030204" pitchFamily="34" charset="0"/>
            </a:endParaRPr>
          </a:p>
          <a:p>
            <a:r>
              <a:rPr lang="he-IL" sz="1800" b="0" i="0" u="none" strike="noStrike" dirty="0">
                <a:solidFill>
                  <a:srgbClr val="000000"/>
                </a:solidFill>
                <a:effectLst/>
                <a:latin typeface="Calibri" panose="020F0502020204030204" pitchFamily="34" charset="0"/>
              </a:rPr>
              <a:t>לאחר מילוי הדף האישי, נשאל את התלמידות – </a:t>
            </a:r>
            <a:r>
              <a:rPr lang="he-IL" sz="1800" b="1" i="0" u="none" strike="noStrike" dirty="0">
                <a:solidFill>
                  <a:srgbClr val="000000"/>
                </a:solidFill>
                <a:effectLst/>
                <a:latin typeface="Calibri" panose="020F0502020204030204" pitchFamily="34" charset="0"/>
              </a:rPr>
              <a:t>מה מאפשר השימוש בכלי?</a:t>
            </a:r>
            <a:endParaRPr lang="he-IL" b="1"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20</a:t>
            </a:fld>
            <a:endParaRPr lang="he-IL"/>
          </a:p>
        </p:txBody>
      </p:sp>
    </p:spTree>
    <p:extLst>
      <p:ext uri="{BB962C8B-B14F-4D97-AF65-F5344CB8AC3E}">
        <p14:creationId xmlns:p14="http://schemas.microsoft.com/office/powerpoint/2010/main" val="314551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שיעור: כל תלמידה תבחר משפט שהיא רוצה להתייחס, דרך מרכיבי </a:t>
            </a:r>
            <a:r>
              <a:rPr lang="he-IL" dirty="0" err="1"/>
              <a:t>הפאפ"א</a:t>
            </a:r>
            <a:r>
              <a:rPr lang="he-IL" dirty="0"/>
              <a:t>.</a:t>
            </a:r>
            <a:endParaRPr lang="en-IL" dirty="0"/>
          </a:p>
        </p:txBody>
      </p:sp>
      <p:sp>
        <p:nvSpPr>
          <p:cNvPr id="4" name="מציין מיקום של מספר שקופית 3"/>
          <p:cNvSpPr>
            <a:spLocks noGrp="1"/>
          </p:cNvSpPr>
          <p:nvPr>
            <p:ph type="sldNum" sz="quarter" idx="5"/>
          </p:nvPr>
        </p:nvSpPr>
        <p:spPr/>
        <p:txBody>
          <a:bodyPr/>
          <a:lstStyle/>
          <a:p>
            <a:fld id="{03636932-1D11-4359-B5AE-4A5A23CB4E91}" type="slidenum">
              <a:rPr lang="he-IL" smtClean="0"/>
              <a:t>21</a:t>
            </a:fld>
            <a:endParaRPr lang="he-IL"/>
          </a:p>
        </p:txBody>
      </p:sp>
    </p:spTree>
    <p:extLst>
      <p:ext uri="{BB962C8B-B14F-4D97-AF65-F5344CB8AC3E}">
        <p14:creationId xmlns:p14="http://schemas.microsoft.com/office/powerpoint/2010/main" val="194039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a:t>
            </a:fld>
            <a:endParaRPr lang="he-IL"/>
          </a:p>
        </p:txBody>
      </p:sp>
    </p:spTree>
    <p:extLst>
      <p:ext uri="{BB962C8B-B14F-4D97-AF65-F5344CB8AC3E}">
        <p14:creationId xmlns:p14="http://schemas.microsoft.com/office/powerpoint/2010/main" val="3448370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23</a:t>
            </a:fld>
            <a:endParaRPr lang="he-IL"/>
          </a:p>
        </p:txBody>
      </p:sp>
    </p:spTree>
    <p:extLst>
      <p:ext uri="{BB962C8B-B14F-4D97-AF65-F5344CB8AC3E}">
        <p14:creationId xmlns:p14="http://schemas.microsoft.com/office/powerpoint/2010/main" val="425273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rPr>
              <a:t>הנחי את התלמידות לחפש סביבן דמות שהן היו רוצות לשאול אותה על התמודדות שהייתה לה, מה עזר לה להתמודד, איזה מחשבות סייעו לה ואיזה עצה יש לה עבורך.</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rPr>
              <a:t> זה יכול להיות אבא,  </a:t>
            </a:r>
            <a:r>
              <a:rPr lang="he-IL" sz="1200" b="0" i="0" u="none" strike="noStrike" dirty="0" err="1">
                <a:solidFill>
                  <a:srgbClr val="000000"/>
                </a:solidFill>
                <a:effectLst/>
                <a:latin typeface="Calibri" panose="020F0502020204030204" pitchFamily="34" charset="0"/>
              </a:rPr>
              <a:t>אמא</a:t>
            </a:r>
            <a:r>
              <a:rPr lang="he-IL" sz="1200" b="0" i="0" u="none" strike="noStrike" dirty="0">
                <a:solidFill>
                  <a:srgbClr val="000000"/>
                </a:solidFill>
                <a:effectLst/>
                <a:latin typeface="Calibri" panose="020F0502020204030204" pitchFamily="34" charset="0"/>
              </a:rPr>
              <a:t>,  סבא, סבתא, דודה, שכנה, מדריכה וכו'-כדאי להמליץ לתלמידות לכתוב את השאלות שמוצגות בשקופית ואת התשובות של הדמות.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rPr>
              <a:t>. (חשוב להנחות לגשת בעדינות, לשתף במשימה שקיבלו ולשאול אם מתאים לה לשתף ולקבל בהבנה גם תשובה שלילית)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rPr>
              <a:t>חשוב מאד בשיעור הבא להקדיש זמן לשיתוף של התלמידות חשוב להנחות את התלמידות לשתף באופן שיכבד את הדמויות ששיתפו ובעיקר להתמקד בחלקים של מה עזר לכן בהתמודדות ובעצות טובות שהן קיבלו.</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24</a:t>
            </a:fld>
            <a:endParaRPr lang="he-IL"/>
          </a:p>
        </p:txBody>
      </p:sp>
    </p:spTree>
    <p:extLst>
      <p:ext uri="{BB962C8B-B14F-4D97-AF65-F5344CB8AC3E}">
        <p14:creationId xmlns:p14="http://schemas.microsoft.com/office/powerpoint/2010/main" val="3671567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4</a:t>
            </a:fld>
            <a:endParaRPr lang="he-IL"/>
          </a:p>
        </p:txBody>
      </p:sp>
    </p:spTree>
    <p:extLst>
      <p:ext uri="{BB962C8B-B14F-4D97-AF65-F5344CB8AC3E}">
        <p14:creationId xmlns:p14="http://schemas.microsoft.com/office/powerpoint/2010/main" val="180962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5513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dirty="0"/>
              <a:t>חשוב לחזור על הכללים המרכזיים בכל שיעור</a:t>
            </a:r>
            <a:r>
              <a:rPr lang="he-IL" dirty="0"/>
              <a:t>, </a:t>
            </a:r>
            <a:r>
              <a:rPr lang="x-none" dirty="0"/>
              <a:t>על מנת לבסס מרחב בטוח המאפשר שיח רגשי בין התלמיד</a:t>
            </a:r>
            <a:r>
              <a:rPr lang="he-IL" dirty="0" err="1"/>
              <a:t>ות</a:t>
            </a:r>
            <a:r>
              <a:rPr lang="x-none" dirty="0"/>
              <a:t>.</a:t>
            </a:r>
            <a:r>
              <a:rPr lang="he-IL" b="0" dirty="0"/>
              <a:t>  </a:t>
            </a:r>
            <a:r>
              <a:rPr lang="he-IL" b="1" dirty="0"/>
              <a:t> </a:t>
            </a:r>
          </a:p>
        </p:txBody>
      </p:sp>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535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נקדיש מספר דקות לבדוק עם התלמידות האם הבחינו בשבוע החולף באילו דרכי התמודדות נקטו והאם היו אלו דרכים חדשות.</a:t>
            </a:r>
            <a:endParaRPr lang="he-IL" strike="sngStrike"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8</a:t>
            </a:fld>
            <a:endParaRPr lang="he-IL"/>
          </a:p>
        </p:txBody>
      </p:sp>
    </p:spTree>
    <p:extLst>
      <p:ext uri="{BB962C8B-B14F-4D97-AF65-F5344CB8AC3E}">
        <p14:creationId xmlns:p14="http://schemas.microsoft.com/office/powerpoint/2010/main" val="64829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הערות למורה:</a:t>
            </a:r>
          </a:p>
          <a:p>
            <a:pPr algn="r"/>
            <a:r>
              <a:rPr lang="he-IL" dirty="0"/>
              <a:t>דימיון מודרך – נסיעה במנהרה.</a:t>
            </a:r>
          </a:p>
          <a:p>
            <a:pPr algn="r"/>
            <a:r>
              <a:rPr lang="he-IL" dirty="0"/>
              <a:t>נזמין את התלמידות לעצום עיניים ולדמיין נסיעה ממושכת במנהרה.</a:t>
            </a:r>
          </a:p>
          <a:p>
            <a:pPr algn="r"/>
            <a:r>
              <a:rPr lang="he-IL" dirty="0"/>
              <a:t>לאחר מכן, נסביר את המושג "ראיית מנהרה" ונאמר כי זוהי </a:t>
            </a:r>
            <a:r>
              <a:rPr lang="he-IL" b="1" dirty="0"/>
              <a:t>נטייה טבעית לראייה מצומצמת של האירועים הקורית לעיתים במצבי לחץ וכי פיתוח מודעות לנטייה זו, עשוי לצמצם אותה ולהרחיב את נקודת המבט שלנו.</a:t>
            </a:r>
          </a:p>
          <a:p>
            <a:pPr algn="r"/>
            <a:endParaRPr lang="he-IL" dirty="0"/>
          </a:p>
          <a:p>
            <a:pPr algn="r"/>
            <a:r>
              <a:rPr lang="he-IL" dirty="0"/>
              <a:t>הרחבה בנושא "ראיית מנהרה" על-פי ד"ר ערן שדך:</a:t>
            </a:r>
          </a:p>
          <a:p>
            <a:pPr algn="r" rtl="1" fontAlgn="base"/>
            <a:r>
              <a:rPr lang="he-IL" dirty="0">
                <a:effectLst/>
                <a:latin typeface="var(--ricos-custom-p-font-family,unset)"/>
              </a:rPr>
              <a:t>ראיית מנהרה</a:t>
            </a:r>
            <a:r>
              <a:rPr lang="en-US" dirty="0">
                <a:effectLst/>
                <a:latin typeface="var(--ricos-custom-p-font-family,unset)"/>
              </a:rPr>
              <a:t>Tunnel vision) </a:t>
            </a:r>
            <a:r>
              <a:rPr lang="he-IL" dirty="0">
                <a:effectLst/>
                <a:latin typeface="var(--ricos-custom-p-font-family,unset)"/>
              </a:rPr>
              <a:t>) היא הטיה פסיכולוגית בה האדם מוגבל לתסריט אחד דומיננטי ויכולתו לקלוט מידע חדש, להעריך </a:t>
            </a:r>
            <a:r>
              <a:rPr lang="he-IL" dirty="0" err="1">
                <a:effectLst/>
                <a:latin typeface="var(--ricos-custom-p-font-family,unset)"/>
              </a:rPr>
              <a:t>ולתכלל</a:t>
            </a:r>
            <a:r>
              <a:rPr lang="he-IL" dirty="0">
                <a:effectLst/>
                <a:latin typeface="var(--ricos-custom-p-font-family,unset)"/>
              </a:rPr>
              <a:t> אותו בתהליך קבלת ההחלטות, נפגעת.</a:t>
            </a:r>
            <a:br>
              <a:rPr lang="he-IL" dirty="0">
                <a:effectLst/>
                <a:latin typeface="var(--ricos-custom-p-font-family,unset)"/>
              </a:rPr>
            </a:br>
            <a:r>
              <a:rPr lang="he-IL" dirty="0">
                <a:effectLst/>
                <a:latin typeface="var(--ricos-custom-p-font-family,unset)"/>
              </a:rPr>
              <a:t>הטיה זו מתרחשת בעיקר במצבי לחץ, אך יכולה להתרחש גם כאשר הלחץ המיידי אינו גדול ולגרום להבנה לקויה של המציאות. המחקר מראה שהסבירות לכך גדלה כשחסרים לנו נתונים עובדתיים וכאשר תהליכי החשיבה הלוגיים הנדרשים מנוגדים לאינטואיציות ולתחושות שלנו.</a:t>
            </a:r>
          </a:p>
          <a:p>
            <a:pPr algn="r" rtl="1" fontAlgn="base"/>
            <a:r>
              <a:rPr lang="he-IL" dirty="0">
                <a:effectLst/>
                <a:latin typeface="var(--ricos-custom-p-font-family,unset)"/>
              </a:rPr>
              <a:t>ככלל, המוח האנושי נוטה לאמץ תסריט אחד ראשי ומאותו רגע הוא נוטה לחפש </a:t>
            </a:r>
            <a:r>
              <a:rPr lang="he-IL" dirty="0" err="1">
                <a:effectLst/>
                <a:latin typeface="var(--ricos-custom-p-font-family,unset)"/>
              </a:rPr>
              <a:t>אישושים</a:t>
            </a:r>
            <a:r>
              <a:rPr lang="he-IL" dirty="0">
                <a:effectLst/>
                <a:latin typeface="var(--ricos-custom-p-font-family,unset)"/>
              </a:rPr>
              <a:t> לתסריט זה ולהתעלם, במודע או שלא במודע, מנתונים שאינם עולים בקנה אחד עם אותו תסריט. מצב זה מייצר הלכה למעשה 'ראיית מנהרה' גם במצבים בהם יש זמן בשפע והזדמנויות למכביר לנתח ולבדוק את אמינותם של נתונים אלו.</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9</a:t>
            </a:fld>
            <a:endParaRPr lang="he-IL"/>
          </a:p>
        </p:txBody>
      </p:sp>
    </p:spTree>
    <p:extLst>
      <p:ext uri="{BB962C8B-B14F-4D97-AF65-F5344CB8AC3E}">
        <p14:creationId xmlns:p14="http://schemas.microsoft.com/office/powerpoint/2010/main" val="358124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sz="1200" dirty="0">
                <a:latin typeface="Calibri" panose="020F0502020204030204" pitchFamily="34" charset="0"/>
                <a:ea typeface="Calibri" panose="020F0502020204030204" pitchFamily="34" charset="0"/>
                <a:cs typeface="Calibri" panose="020F0502020204030204" pitchFamily="34" charset="0"/>
              </a:rPr>
              <a:t>נאמר לתלמידות שבמהלך חיינו אנו עוברים לעיתים אירועים שבאותה נקודת זמן נראים לנו גורליים ואנו מתקשים לראות את הדברים בצורה רחבה יותר ובכלל זה, את העתיד ואת האפשרות שהדברים יפתרו (זו "ראיית מנהרה"). בסופו של דבר, האירועים הללו חולפים וניתן לראות שהקושי הוא נקודתי וזמני, ואינו משליך על שאר תחומי החיים.</a:t>
            </a:r>
          </a:p>
          <a:p>
            <a:r>
              <a:rPr lang="he-IL" sz="1200" b="1" dirty="0">
                <a:latin typeface="Calibri" panose="020F0502020204030204" pitchFamily="34" charset="0"/>
                <a:ea typeface="Calibri" panose="020F0502020204030204" pitchFamily="34" charset="0"/>
                <a:cs typeface="Calibri" panose="020F0502020204030204" pitchFamily="34" charset="0"/>
              </a:rPr>
              <a:t>מתוך כך, נבקש מהתלמידות לנסות להיזכר בפעם שהתמודדו עם קושי והצליחו להתגבר על הנטייה ל"ראיית מנהרה".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עבודה בזוגות</a:t>
            </a:r>
            <a:r>
              <a:rPr lang="he-IL" dirty="0"/>
              <a:t> (10 דק')</a:t>
            </a:r>
          </a:p>
          <a:p>
            <a:r>
              <a:rPr lang="he-IL" sz="1200" b="1" dirty="0">
                <a:latin typeface="Calibri" panose="020F0502020204030204" pitchFamily="34" charset="0"/>
                <a:ea typeface="Calibri" panose="020F0502020204030204" pitchFamily="34" charset="0"/>
                <a:cs typeface="Calibri" panose="020F0502020204030204" pitchFamily="34" charset="0"/>
              </a:rPr>
              <a:t>שיתוף במקרה + מה סייע להם להתגבר על הנטייה ל"ראיית מנהרה" </a:t>
            </a:r>
            <a:r>
              <a:rPr lang="he-IL" sz="1200" b="1" dirty="0" err="1">
                <a:latin typeface="Calibri" panose="020F0502020204030204" pitchFamily="34" charset="0"/>
                <a:ea typeface="Calibri" panose="020F0502020204030204" pitchFamily="34" charset="0"/>
                <a:cs typeface="Calibri" panose="020F0502020204030204" pitchFamily="34" charset="0"/>
              </a:rPr>
              <a:t>ואיפשר</a:t>
            </a:r>
            <a:r>
              <a:rPr lang="he-IL" sz="1200" b="1" dirty="0">
                <a:latin typeface="Calibri" panose="020F0502020204030204" pitchFamily="34" charset="0"/>
                <a:ea typeface="Calibri" panose="020F0502020204030204" pitchFamily="34" charset="0"/>
                <a:cs typeface="Calibri" panose="020F0502020204030204" pitchFamily="34" charset="0"/>
              </a:rPr>
              <a:t> להם לראות את הסיטואציה באופן רחב? </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10</a:t>
            </a:fld>
            <a:endParaRPr lang="he-IL"/>
          </a:p>
        </p:txBody>
      </p:sp>
    </p:spTree>
    <p:extLst>
      <p:ext uri="{BB962C8B-B14F-4D97-AF65-F5344CB8AC3E}">
        <p14:creationId xmlns:p14="http://schemas.microsoft.com/office/powerpoint/2010/main" val="1233227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בחלק זה נבצע איסוף מהיר במליאה למה שעלה מהשיתוף בזוגות.</a:t>
            </a:r>
          </a:p>
          <a:p>
            <a:r>
              <a:rPr lang="he-IL" dirty="0"/>
              <a:t>נברר עם התלמידות מה אפשר להן לצאת מראיית המנהרה ונרחיב את מגוון הדרכים באמצעות השאלות. </a:t>
            </a:r>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11</a:t>
            </a:fld>
            <a:endParaRPr lang="he-IL"/>
          </a:p>
        </p:txBody>
      </p:sp>
    </p:spTree>
    <p:extLst>
      <p:ext uri="{BB962C8B-B14F-4D97-AF65-F5344CB8AC3E}">
        <p14:creationId xmlns:p14="http://schemas.microsoft.com/office/powerpoint/2010/main" val="68640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7.png"/><Relationship Id="rId17"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762879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32879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8" name="גרפיקה 7" descr="מדפסת עם מילוי מלא">
            <a:extLst>
              <a:ext uri="{FF2B5EF4-FFF2-40B4-BE49-F238E27FC236}">
                <a16:creationId xmlns:a16="http://schemas.microsoft.com/office/drawing/2014/main" id="{61AE70EE-60FB-422E-BC2A-C6841C76F1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146006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2963698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62410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212F26-A63C-C3BC-2D70-EDFAA68C413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58BD10D6-EEE8-26E7-C450-90120D5ABA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443F5143-E7FC-A116-93E6-E63B4221C37D}"/>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F1CAB565-2A52-C70B-CA73-798EAC79792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349D61F-176A-D01F-DCF7-1EFE7CCC517F}"/>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469876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BF90A0-7D2F-D502-E263-E83B3A2BFDC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8A26BB60-E063-BD14-BB13-77F1AEBC8E9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4DD87C-C7D0-70B4-0501-11F982838276}"/>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12647C01-809E-5C24-C5D2-BC93A1CA62B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F2C225B-5117-DA03-5B1B-DAC27B92C944}"/>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155406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25C5320-BF1B-36C5-EA17-42D2B1744F2E}"/>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F2BF460-270F-D8BF-C80E-1CAA684AB3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05BB37D7-0D56-02A9-7831-856B777D3A8F}"/>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26252CA9-F2AD-27F1-9D91-C5BF635110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87059DD-B0AB-1A8D-1107-0BEB3EE804D2}"/>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436591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1DF06A-2D8F-1A53-40D1-765CD9A710C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AB07A4E-F341-F746-2137-44A1CC0048F8}"/>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2472791-04A0-DBDF-651A-319AEADC96E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29B2987E-4EFA-0020-37F1-798A1EB99CC3}"/>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6" name="מציין מיקום של כותרת תחתונה 5">
            <a:extLst>
              <a:ext uri="{FF2B5EF4-FFF2-40B4-BE49-F238E27FC236}">
                <a16:creationId xmlns:a16="http://schemas.microsoft.com/office/drawing/2014/main" id="{01DD6C8E-748F-FEB9-598C-A7992F689BD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DBF639D-FD1A-2D4A-E7AC-5C5EA7B7986B}"/>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233773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088344-30AB-8A26-BB34-0DAB732348C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9C08E00-450F-44A8-2238-E2A9466B42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315FE7C5-393C-E849-B991-1F9644858576}"/>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DA18A10-9200-4952-4357-CD18AB17D2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9413FCD-CC5F-5EFA-FC11-60D94AC0D357}"/>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56BD205-F980-11D1-73E8-D032DF6C18D0}"/>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8" name="מציין מיקום של כותרת תחתונה 7">
            <a:extLst>
              <a:ext uri="{FF2B5EF4-FFF2-40B4-BE49-F238E27FC236}">
                <a16:creationId xmlns:a16="http://schemas.microsoft.com/office/drawing/2014/main" id="{620E6764-A76D-7900-65F4-430E8BA71AE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BC538DA3-7F6F-72FE-C223-3678857B21A6}"/>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798234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0328F5C-CCE5-A05D-ECF5-8297BAE6198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D434EEC6-8605-EDDF-638E-ACAB4526AC7D}"/>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4" name="מציין מיקום של כותרת תחתונה 3">
            <a:extLst>
              <a:ext uri="{FF2B5EF4-FFF2-40B4-BE49-F238E27FC236}">
                <a16:creationId xmlns:a16="http://schemas.microsoft.com/office/drawing/2014/main" id="{3CAC47AA-5DD8-A4C5-5182-316B12680A83}"/>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E9E09CD7-F893-58D9-37BD-537DFB05EC4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4818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44910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1E350F7-F843-2F53-A4CC-30A98AC9E09F}"/>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3" name="מציין מיקום של כותרת תחתונה 2">
            <a:extLst>
              <a:ext uri="{FF2B5EF4-FFF2-40B4-BE49-F238E27FC236}">
                <a16:creationId xmlns:a16="http://schemas.microsoft.com/office/drawing/2014/main" id="{F0CDD9A2-55C5-6263-303A-DD4A3F442D8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49346A10-10B3-B90B-CC63-AC551D1B483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83134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8AFC43-92C6-08E6-7E72-315FD5097CC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BDABE5C-75DB-7767-B059-1D968E271A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0DE2751-203F-CA02-0C64-E23C59316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7518816-031F-22FF-C33E-8B63624A41B0}"/>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6" name="מציין מיקום של כותרת תחתונה 5">
            <a:extLst>
              <a:ext uri="{FF2B5EF4-FFF2-40B4-BE49-F238E27FC236}">
                <a16:creationId xmlns:a16="http://schemas.microsoft.com/office/drawing/2014/main" id="{9F44ED7C-7345-C8C6-0E24-026086E89C5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7284C08-497B-AAC9-746C-170B9ED108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95007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9DA6AD-D823-198B-BB56-98072F4669D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F6AF88F-CE74-FE4D-D186-D9480A260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2A91E342-3BD6-3334-1D92-75D327D85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822F6B6A-9A8A-BB12-E40C-20F4DB9B1793}"/>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6" name="מציין מיקום של כותרת תחתונה 5">
            <a:extLst>
              <a:ext uri="{FF2B5EF4-FFF2-40B4-BE49-F238E27FC236}">
                <a16:creationId xmlns:a16="http://schemas.microsoft.com/office/drawing/2014/main" id="{6AB33D30-E4E3-7610-2D7A-E363695FE5B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83081F8-0EEF-4C44-77E8-9A32E02585AD}"/>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9156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41970F-F2DD-DD3F-2239-033C7C048B4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6902471-BA64-AAA4-614D-335C97F718CD}"/>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A792847-9754-CB8C-B96F-3F6F83F93C50}"/>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37D9DD47-86C3-371B-2212-AA9B9253524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8EFFFDB-07C8-4BB8-966C-496E536BB13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502909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151E791-2CCE-772D-FEF0-7FC55B84C08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F7A90A6-59DB-F4E6-F6D4-A282B8D91E2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A93278D-522A-3B4A-810F-8F7F22C56365}"/>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B7598EE4-E1AD-FC8B-D1B1-1387B996DEE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27B4C9-9106-9B1E-1526-04C16308D6BD}"/>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737099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94237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33371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18988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56593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50290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365757" y="189529"/>
            <a:ext cx="7460487"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מהם המסרים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22220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ג'/כסלו/תשפ"ה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313379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348905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6018496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6" r:id="rId5"/>
    <p:sldLayoutId id="2147483677" r:id="rId6"/>
    <p:sldLayoutId id="2147483678" r:id="rId7"/>
    <p:sldLayoutId id="2147483679" r:id="rId8"/>
    <p:sldLayoutId id="2147483680" r:id="rId9"/>
    <p:sldLayoutId id="2147483681" r:id="rId10"/>
    <p:sldLayoutId id="2147483684" r:id="rId11"/>
    <p:sldLayoutId id="2147483682" r:id="rId12"/>
    <p:sldLayoutId id="2147483683"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C70FA79-52FF-30FC-FA72-033C81C5894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2E11390-0096-54E3-A708-EE672D5DFF6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ED4B15B-16DB-72C3-36EA-E038C972090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ג'/כסלו/תשפ"ה</a:t>
            </a:fld>
            <a:endParaRPr lang="he-IL"/>
          </a:p>
        </p:txBody>
      </p:sp>
      <p:sp>
        <p:nvSpPr>
          <p:cNvPr id="5" name="מציין מיקום של כותרת תחתונה 4">
            <a:extLst>
              <a:ext uri="{FF2B5EF4-FFF2-40B4-BE49-F238E27FC236}">
                <a16:creationId xmlns:a16="http://schemas.microsoft.com/office/drawing/2014/main" id="{D0C4104B-704B-B199-5F3F-AF08EF661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453E108-254C-C93F-F814-73A09483636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21808336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0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0.svg"/><Relationship Id="rId11" Type="http://schemas.openxmlformats.org/officeDocument/2006/relationships/image" Target="../media/image75.sv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81.svg"/><Relationship Id="rId12"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85.svg"/><Relationship Id="rId5" Type="http://schemas.openxmlformats.org/officeDocument/2006/relationships/image" Target="../media/image48.jpg"/><Relationship Id="rId10" Type="http://schemas.openxmlformats.org/officeDocument/2006/relationships/image" Target="../media/image51.png"/><Relationship Id="rId4" Type="http://schemas.openxmlformats.org/officeDocument/2006/relationships/image" Target="../media/image47.jpeg"/><Relationship Id="rId9" Type="http://schemas.openxmlformats.org/officeDocument/2006/relationships/image" Target="../media/image83.svg"/><Relationship Id="rId14" Type="http://schemas.openxmlformats.org/officeDocument/2006/relationships/image" Target="../media/image88.sv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4.svg"/><Relationship Id="rId5" Type="http://schemas.openxmlformats.org/officeDocument/2006/relationships/image" Target="../media/image56.png"/><Relationship Id="rId4" Type="http://schemas.openxmlformats.org/officeDocument/2006/relationships/image" Target="../media/image92.svg"/></Relationships>
</file>

<file path=ppt/slides/_rels/slide22.xml.rels><?xml version="1.0" encoding="UTF-8" standalone="yes"?>
<Relationships xmlns="http://schemas.openxmlformats.org/package/2006/relationships"><Relationship Id="rId3" Type="http://schemas.openxmlformats.org/officeDocument/2006/relationships/hyperlink" Target="https://www.yeshiva.org.il/responsa/Responsa.aspx?sefer=%D7%A4%D7%A8%D7%A9%D7%A0%D7%95%D7%AA-%D7%AA%D7%A0%22%D7%9A-%D7%A8%D7%9E%D7%91%22%D7%9F-%D7%A9%D7%9E%D7%95%D7%AA&amp;perek=%D7%99%D7%93&amp;pasuk=%D7%94" TargetMode="External"/><Relationship Id="rId2" Type="http://schemas.openxmlformats.org/officeDocument/2006/relationships/hyperlink" Target="https://www.yeshiva.org.il/responsa/Responsa.aspx?sefer=%D7%AA%D7%A0%22%D7%9A-%D7%AA%D7%94%D7%9C%D7%99%D7%9D&amp;perek=%D7%A1&amp;pasuk=" TargetMode="Externa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pop.education.gov.il/teaching-tools/teaching-practices/search-teaching-practices/emotional-regulation/"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0.svg"/><Relationship Id="rId5" Type="http://schemas.openxmlformats.org/officeDocument/2006/relationships/image" Target="../media/image22.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4.svg"/><Relationship Id="rId5" Type="http://schemas.openxmlformats.org/officeDocument/2006/relationships/image" Target="../media/image24.png"/><Relationship Id="rId4"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4.svg"/><Relationship Id="rId2" Type="http://schemas.openxmlformats.org/officeDocument/2006/relationships/notesSlide" Target="../notesSlides/notesSlide5.xml"/><Relationship Id="rId16" Type="http://schemas.openxmlformats.org/officeDocument/2006/relationships/image" Target="../media/image58.svg"/><Relationship Id="rId1" Type="http://schemas.openxmlformats.org/officeDocument/2006/relationships/slideLayout" Target="../slideLayouts/slideLayout15.xml"/><Relationship Id="rId6" Type="http://schemas.openxmlformats.org/officeDocument/2006/relationships/image" Target="../media/image48.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28.png"/><Relationship Id="rId14" Type="http://schemas.openxmlformats.org/officeDocument/2006/relationships/image" Target="../media/image56.svg"/></Relationships>
</file>

<file path=ppt/slides/_rels/slide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62.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Lst>
          </p:cNvPr>
          <p:cNvSpPr/>
          <p:nvPr/>
        </p:nvSpPr>
        <p:spPr>
          <a:xfrm>
            <a:off x="-7568" y="-121920"/>
            <a:ext cx="12199567" cy="50699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AB5A58E6-3E8C-41F7-A006-FBCB6FD1EA00}"/>
              </a:ext>
            </a:extLst>
          </p:cNvPr>
          <p:cNvSpPr/>
          <p:nvPr/>
        </p:nvSpPr>
        <p:spPr>
          <a:xfrm>
            <a:off x="0" y="2594478"/>
            <a:ext cx="12192000" cy="4263522"/>
          </a:xfrm>
          <a:prstGeom prst="rect">
            <a:avLst/>
          </a:prstGeom>
          <a:solidFill>
            <a:srgbClr val="DA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6" name="Google Shape;443;p26">
            <a:extLst>
              <a:ext uri="{FF2B5EF4-FFF2-40B4-BE49-F238E27FC236}">
                <a16:creationId xmlns:a16="http://schemas.microsoft.com/office/drawing/2014/main" id="{DF636D3C-32DB-4901-8AA6-D5945ACBDA5B}"/>
              </a:ext>
            </a:extLst>
          </p:cNvPr>
          <p:cNvPicPr preferRelativeResize="0"/>
          <p:nvPr/>
        </p:nvPicPr>
        <p:blipFill rotWithShape="1">
          <a:blip r:embed="rId3">
            <a:alphaModFix/>
          </a:blip>
          <a:srcRect/>
          <a:stretch/>
        </p:blipFill>
        <p:spPr>
          <a:xfrm rot="10800000">
            <a:off x="-1" y="5038780"/>
            <a:ext cx="5292969" cy="1354783"/>
          </a:xfrm>
          <a:prstGeom prst="rect">
            <a:avLst/>
          </a:prstGeom>
          <a:noFill/>
          <a:ln>
            <a:noFill/>
          </a:ln>
        </p:spPr>
      </p:pic>
      <p:pic>
        <p:nvPicPr>
          <p:cNvPr id="4" name="תמונה 3">
            <a:extLst>
              <a:ext uri="{FF2B5EF4-FFF2-40B4-BE49-F238E27FC236}">
                <a16:creationId xmlns:a16="http://schemas.microsoft.com/office/drawing/2014/main" id="{FC597C1D-9ED8-420A-9EA9-A542C8319F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algn="ctr">
              <a:lnSpc>
                <a:spcPts val="800"/>
              </a:lnSpc>
            </a:pPr>
            <a:r>
              <a:rPr lang="he-IL" sz="900" dirty="0">
                <a:solidFill>
                  <a:srgbClr val="002060"/>
                </a:solidFill>
                <a:latin typeface="Calibri" panose="020F0502020204030204" pitchFamily="34" charset="0"/>
                <a:cs typeface="Calibri" panose="020F0502020204030204" pitchFamily="34" charset="0"/>
              </a:rPr>
              <a:t>משרד החינוך</a:t>
            </a:r>
          </a:p>
          <a:p>
            <a:pPr algn="ctr">
              <a:lnSpc>
                <a:spcPts val="800"/>
              </a:lnSpc>
            </a:pPr>
            <a:r>
              <a:rPr lang="he-IL" sz="900" dirty="0" err="1">
                <a:solidFill>
                  <a:srgbClr val="002060"/>
                </a:solidFill>
                <a:latin typeface="Calibri" panose="020F0502020204030204" pitchFamily="34" charset="0"/>
                <a:cs typeface="Calibri" panose="020F0502020204030204" pitchFamily="34" charset="0"/>
              </a:rPr>
              <a:t>מינהל</a:t>
            </a:r>
            <a:r>
              <a:rPr lang="he-IL" sz="900" dirty="0">
                <a:solidFill>
                  <a:srgbClr val="002060"/>
                </a:solidFill>
                <a:latin typeface="Calibri" panose="020F0502020204030204" pitchFamily="34" charset="0"/>
                <a:cs typeface="Calibri" panose="020F0502020204030204" pitchFamily="34" charset="0"/>
              </a:rPr>
              <a:t> פדגוגי</a:t>
            </a:r>
            <a:endParaRPr lang="en-US" sz="900" dirty="0">
              <a:solidFill>
                <a:srgbClr val="002060"/>
              </a:solidFill>
              <a:latin typeface="Calibri" panose="020F0502020204030204" pitchFamily="34" charset="0"/>
              <a:cs typeface="Calibri" panose="020F0502020204030204" pitchFamily="34" charset="0"/>
            </a:endParaRPr>
          </a:p>
          <a:p>
            <a:pPr algn="ctr">
              <a:lnSpc>
                <a:spcPts val="800"/>
              </a:lnSpc>
            </a:pPr>
            <a:r>
              <a:rPr lang="he-IL" sz="900" dirty="0">
                <a:solidFill>
                  <a:srgbClr val="002060"/>
                </a:solidFill>
                <a:latin typeface="Calibri" panose="020F0502020204030204" pitchFamily="34" charset="0"/>
                <a:cs typeface="Calibri" panose="020F0502020204030204" pitchFamily="34" charset="0"/>
              </a:rPr>
              <a:t>אגף בכיר שירות פסיכולוגי ייעוצי</a:t>
            </a:r>
          </a:p>
        </p:txBody>
      </p:sp>
      <p:sp>
        <p:nvSpPr>
          <p:cNvPr id="7" name="מלבן 6">
            <a:extLst>
              <a:ext uri="{FF2B5EF4-FFF2-40B4-BE49-F238E27FC236}">
                <a16:creationId xmlns:a16="http://schemas.microsoft.com/office/drawing/2014/main" id="{E027117B-69E5-4AAA-B77C-1A1D1E8542FB}"/>
              </a:ext>
            </a:extLst>
          </p:cNvPr>
          <p:cNvSpPr/>
          <p:nvPr/>
        </p:nvSpPr>
        <p:spPr>
          <a:xfrm>
            <a:off x="0" y="393875"/>
            <a:ext cx="12192000" cy="2066720"/>
          </a:xfrm>
          <a:prstGeom prst="rect">
            <a:avLst/>
          </a:prstGeom>
        </p:spPr>
        <p:txBody>
          <a:bodyPr wrap="square">
            <a:spAutoFit/>
          </a:bodyPr>
          <a:lstStyle/>
          <a:p>
            <a:pPr algn="ctr">
              <a:lnSpc>
                <a:spcPts val="5600"/>
              </a:lnSpc>
            </a:pPr>
            <a:r>
              <a:rPr lang="he-IL" sz="3600" kern="0" dirty="0">
                <a:solidFill>
                  <a:srgbClr val="002060"/>
                </a:solidFill>
                <a:latin typeface="Calibri" panose="020F0502020204030204" pitchFamily="34" charset="0"/>
                <a:cs typeface="Calibri" panose="020F0502020204030204" pitchFamily="34" charset="0"/>
                <a:sym typeface="Arial"/>
              </a:rPr>
              <a:t>יחידת לימוד בכישורי חיים</a:t>
            </a:r>
          </a:p>
          <a:p>
            <a:pPr algn="ctr" rtl="1">
              <a:lnSpc>
                <a:spcPct val="116666"/>
              </a:lnSpc>
            </a:pPr>
            <a:r>
              <a:rPr lang="he-IL" sz="3600" b="1" kern="0" dirty="0">
                <a:solidFill>
                  <a:srgbClr val="002060"/>
                </a:solidFill>
                <a:latin typeface="Calibri" panose="020F0502020204030204" pitchFamily="34" charset="0"/>
                <a:cs typeface="Calibri" panose="020F0502020204030204" pitchFamily="34" charset="0"/>
                <a:sym typeface="Arial"/>
              </a:rPr>
              <a:t>מיומנויות לחיזוק כוחות וחוסן להתנהלות מיטבית בשגרה ובחירום</a:t>
            </a:r>
          </a:p>
          <a:p>
            <a:pPr algn="ctr" rtl="1">
              <a:lnSpc>
                <a:spcPct val="116666"/>
              </a:lnSpc>
            </a:pPr>
            <a:r>
              <a:rPr lang="he-IL" sz="3600" b="1" kern="0" dirty="0">
                <a:solidFill>
                  <a:srgbClr val="002060"/>
                </a:solidFill>
                <a:latin typeface="Calibri" panose="020F0502020204030204" pitchFamily="34" charset="0"/>
                <a:cs typeface="Calibri" panose="020F0502020204030204" pitchFamily="34" charset="0"/>
                <a:sym typeface="Arial"/>
              </a:rPr>
              <a:t>דרכי התמודדות וערוצי התמודדות במצבי לחץ ומשבר</a:t>
            </a:r>
            <a:endParaRPr lang="he-IL" sz="4000" b="1" kern="0" dirty="0">
              <a:solidFill>
                <a:srgbClr val="002060"/>
              </a:solidFill>
              <a:latin typeface="Calibri" panose="020F0502020204030204" pitchFamily="34" charset="0"/>
              <a:cs typeface="Calibri" panose="020F0502020204030204" pitchFamily="34" charset="0"/>
              <a:sym typeface="Arial"/>
            </a:endParaRPr>
          </a:p>
        </p:txBody>
      </p:sp>
      <p:sp>
        <p:nvSpPr>
          <p:cNvPr id="12" name="תיבת טקסט 11">
            <a:extLst>
              <a:ext uri="{FF2B5EF4-FFF2-40B4-BE49-F238E27FC236}">
                <a16:creationId xmlns:a16="http://schemas.microsoft.com/office/drawing/2014/main" id="{BD2C2BE8-6928-497C-B9ED-07A4D22CC4D1}"/>
              </a:ext>
            </a:extLst>
          </p:cNvPr>
          <p:cNvSpPr txBox="1"/>
          <p:nvPr/>
        </p:nvSpPr>
        <p:spPr>
          <a:xfrm>
            <a:off x="1473828" y="2910304"/>
            <a:ext cx="9221754" cy="1538883"/>
          </a:xfrm>
          <a:prstGeom prst="rect">
            <a:avLst/>
          </a:prstGeom>
          <a:noFill/>
        </p:spPr>
        <p:txBody>
          <a:bodyPr wrap="square">
            <a:spAutoFit/>
          </a:bodyPr>
          <a:lstStyle/>
          <a:p>
            <a:pPr algn="ctr"/>
            <a:r>
              <a:rPr lang="he-IL" sz="4000" kern="0" dirty="0">
                <a:solidFill>
                  <a:schemeClr val="bg1"/>
                </a:solidFill>
                <a:latin typeface="Calibri" panose="020F0502020204030204" pitchFamily="34" charset="0"/>
                <a:ea typeface="Calibri"/>
                <a:cs typeface="Calibri" panose="020F0502020204030204" pitchFamily="34" charset="0"/>
                <a:sym typeface="Calibri"/>
              </a:rPr>
              <a:t>שיעור שני</a:t>
            </a:r>
            <a:endParaRPr lang="he-IL" sz="4000" kern="0" dirty="0">
              <a:solidFill>
                <a:schemeClr val="bg1"/>
              </a:solidFill>
              <a:latin typeface="Calibri" panose="020F0502020204030204" pitchFamily="34" charset="0"/>
              <a:cs typeface="Calibri" panose="020F0502020204030204" pitchFamily="34" charset="0"/>
              <a:sym typeface="Arial"/>
            </a:endParaRPr>
          </a:p>
          <a:p>
            <a:pPr lvl="0" algn="ctr"/>
            <a:r>
              <a:rPr lang="he-IL" sz="5400" b="1" kern="0" dirty="0" err="1">
                <a:solidFill>
                  <a:schemeClr val="bg1"/>
                </a:solidFill>
                <a:latin typeface="Calibri" panose="020F0502020204030204" pitchFamily="34" charset="0"/>
                <a:ea typeface="Calibri"/>
                <a:cs typeface="Calibri" panose="020F0502020204030204" pitchFamily="34" charset="0"/>
                <a:sym typeface="Calibri"/>
              </a:rPr>
              <a:t>הכל</a:t>
            </a:r>
            <a:r>
              <a:rPr lang="he-IL" sz="5400" b="1" kern="0" dirty="0">
                <a:solidFill>
                  <a:schemeClr val="bg1"/>
                </a:solidFill>
                <a:latin typeface="Calibri" panose="020F0502020204030204" pitchFamily="34" charset="0"/>
                <a:ea typeface="Calibri"/>
                <a:cs typeface="Calibri" panose="020F0502020204030204" pitchFamily="34" charset="0"/>
                <a:sym typeface="Calibri"/>
              </a:rPr>
              <a:t> בראש</a:t>
            </a:r>
            <a:endParaRPr lang="en-US" sz="5400" b="1" kern="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2" name="TextBox 11">
            <a:extLst>
              <a:ext uri="{FF2B5EF4-FFF2-40B4-BE49-F238E27FC236}">
                <a16:creationId xmlns:a16="http://schemas.microsoft.com/office/drawing/2014/main" id="{5C26E662-7F49-4D65-ADA1-A3CFCE9FC615}"/>
              </a:ext>
            </a:extLst>
          </p:cNvPr>
          <p:cNvSpPr txBox="1"/>
          <p:nvPr/>
        </p:nvSpPr>
        <p:spPr>
          <a:xfrm>
            <a:off x="-1173372" y="5291154"/>
            <a:ext cx="6426575" cy="820225"/>
          </a:xfrm>
          <a:prstGeom prst="rect">
            <a:avLst/>
          </a:prstGeom>
          <a:noFill/>
        </p:spPr>
        <p:txBody>
          <a:bodyPr wrap="square">
            <a:spAutoFit/>
          </a:bodyPr>
          <a:lstStyle/>
          <a:p>
            <a:pPr algn="ctr">
              <a:lnSpc>
                <a:spcPct val="110000"/>
              </a:lnSpc>
              <a:buClr>
                <a:srgbClr val="000000"/>
              </a:buClr>
              <a:defRPr/>
            </a:pPr>
            <a:r>
              <a:rPr kumimoji="0" lang="he-IL"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מיומנות מרכזית</a:t>
            </a:r>
            <a: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
            </a:r>
            <a:b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br>
            <a:r>
              <a:rPr lang="he-IL" sz="2000" b="1" kern="0" dirty="0">
                <a:solidFill>
                  <a:schemeClr val="bg1"/>
                </a:solidFill>
                <a:latin typeface="Calibri Light" panose="020F0302020204030204" pitchFamily="34" charset="0"/>
                <a:ea typeface="Calibri"/>
                <a:cs typeface="Calibri Light" panose="020F0302020204030204" pitchFamily="34" charset="0"/>
                <a:sym typeface="David"/>
              </a:rPr>
              <a:t>הכוונה עצמית</a:t>
            </a:r>
            <a:endParaRPr kumimoji="0" lang="he-IL" sz="2000"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endParaRPr>
          </a:p>
        </p:txBody>
      </p:sp>
      <p:sp>
        <p:nvSpPr>
          <p:cNvPr id="13" name="תיבת טקסט 12">
            <a:extLst>
              <a:ext uri="{FF2B5EF4-FFF2-40B4-BE49-F238E27FC236}">
                <a16:creationId xmlns:a16="http://schemas.microsoft.com/office/drawing/2014/main" id="{0D0D38DF-2529-4779-91E0-FD3504A02758}"/>
              </a:ext>
            </a:extLst>
          </p:cNvPr>
          <p:cNvSpPr txBox="1"/>
          <p:nvPr/>
        </p:nvSpPr>
        <p:spPr>
          <a:xfrm>
            <a:off x="6306676" y="4994507"/>
            <a:ext cx="6692346" cy="1528624"/>
          </a:xfrm>
          <a:prstGeom prst="rect">
            <a:avLst/>
          </a:prstGeom>
          <a:noFill/>
        </p:spPr>
        <p:txBody>
          <a:bodyPr wrap="square">
            <a:spAutoFit/>
          </a:bodyPr>
          <a:lstStyle/>
          <a:p>
            <a:pPr algn="ctr">
              <a:lnSpc>
                <a:spcPts val="5600"/>
              </a:lnSpc>
            </a:pPr>
            <a:r>
              <a:rPr lang="he-IL" sz="4800" b="1" dirty="0">
                <a:solidFill>
                  <a:schemeClr val="bg1"/>
                </a:solidFill>
                <a:latin typeface="Calibri" panose="020F0502020204030204" pitchFamily="34" charset="0"/>
                <a:cs typeface="Calibri" panose="020F0502020204030204" pitchFamily="34" charset="0"/>
              </a:rPr>
              <a:t>כיתה י"א</a:t>
            </a:r>
          </a:p>
          <a:p>
            <a:pPr algn="ctr">
              <a:lnSpc>
                <a:spcPts val="5600"/>
              </a:lnSpc>
            </a:pPr>
            <a:r>
              <a:rPr lang="he-IL" sz="4800" b="1" dirty="0">
                <a:solidFill>
                  <a:schemeClr val="bg1"/>
                </a:solidFill>
                <a:latin typeface="Calibri" panose="020F0502020204030204" pitchFamily="34" charset="0"/>
                <a:cs typeface="Calibri" panose="020F0502020204030204" pitchFamily="34" charset="0"/>
              </a:rPr>
              <a:t>חברה חרדית- בנות</a:t>
            </a:r>
          </a:p>
        </p:txBody>
      </p:sp>
      <p:pic>
        <p:nvPicPr>
          <p:cNvPr id="2" name="Google Shape;140;p1">
            <a:extLst>
              <a:ext uri="{FF2B5EF4-FFF2-40B4-BE49-F238E27FC236}">
                <a16:creationId xmlns:a16="http://schemas.microsoft.com/office/drawing/2014/main" id="{ED415622-DEE7-00BC-ECEF-267848B34F8D}"/>
              </a:ext>
            </a:extLst>
          </p:cNvPr>
          <p:cNvPicPr preferRelativeResize="0"/>
          <p:nvPr/>
        </p:nvPicPr>
        <p:blipFill>
          <a:blip r:embed="rId5">
            <a:alphaModFix/>
          </a:blip>
          <a:stretch>
            <a:fillRect/>
          </a:stretch>
        </p:blipFill>
        <p:spPr>
          <a:xfrm>
            <a:off x="9122832" y="-177597"/>
            <a:ext cx="2839775" cy="1616893"/>
          </a:xfrm>
          <a:prstGeom prst="rect">
            <a:avLst/>
          </a:prstGeom>
          <a:noFill/>
          <a:ln>
            <a:noFill/>
          </a:ln>
        </p:spPr>
      </p:pic>
      <p:sp>
        <p:nvSpPr>
          <p:cNvPr id="6" name="TextBox 5">
            <a:extLst>
              <a:ext uri="{FF2B5EF4-FFF2-40B4-BE49-F238E27FC236}">
                <a16:creationId xmlns:a16="http://schemas.microsoft.com/office/drawing/2014/main" id="{D3B12715-EB46-4BB0-B1AF-F999D8E5BAD6}"/>
              </a:ext>
            </a:extLst>
          </p:cNvPr>
          <p:cNvSpPr txBox="1"/>
          <p:nvPr/>
        </p:nvSpPr>
        <p:spPr>
          <a:xfrm>
            <a:off x="11034643" y="-139282"/>
            <a:ext cx="1116964" cy="369332"/>
          </a:xfrm>
          <a:prstGeom prst="rect">
            <a:avLst/>
          </a:prstGeom>
          <a:noFill/>
        </p:spPr>
        <p:txBody>
          <a:bodyPr wrap="square" rtlCol="1">
            <a:spAutoFit/>
          </a:bodyPr>
          <a:lstStyle/>
          <a:p>
            <a:r>
              <a:rPr lang="he-IL" dirty="0"/>
              <a:t>בס"ד</a:t>
            </a:r>
          </a:p>
        </p:txBody>
      </p:sp>
      <p:pic>
        <p:nvPicPr>
          <p:cNvPr id="14" name="תמונה 13" descr="C:\Users\HaUser\Downloads\image.png">
            <a:extLst>
              <a:ext uri="{FF2B5EF4-FFF2-40B4-BE49-F238E27FC236}">
                <a16:creationId xmlns:a16="http://schemas.microsoft.com/office/drawing/2014/main" id="{61AA90E6-7B0A-473D-9E67-CED94D9746E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185907" y="348830"/>
            <a:ext cx="1581150" cy="704850"/>
          </a:xfrm>
          <a:prstGeom prst="rect">
            <a:avLst/>
          </a:prstGeom>
          <a:noFill/>
          <a:ln>
            <a:noFill/>
          </a:ln>
        </p:spPr>
      </p:pic>
    </p:spTree>
    <p:extLst>
      <p:ext uri="{BB962C8B-B14F-4D97-AF65-F5344CB8AC3E}">
        <p14:creationId xmlns:p14="http://schemas.microsoft.com/office/powerpoint/2010/main" val="131560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4A89E0B-498E-48A0-A257-8BC725AFF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תיבת טקסט 3">
            <a:extLst>
              <a:ext uri="{FF2B5EF4-FFF2-40B4-BE49-F238E27FC236}">
                <a16:creationId xmlns:a16="http://schemas.microsoft.com/office/drawing/2014/main" id="{5272CBA2-B0F2-EA87-16CE-497541311312}"/>
              </a:ext>
            </a:extLst>
          </p:cNvPr>
          <p:cNvSpPr txBox="1"/>
          <p:nvPr/>
        </p:nvSpPr>
        <p:spPr>
          <a:xfrm>
            <a:off x="5513230" y="391590"/>
            <a:ext cx="6354091" cy="4154984"/>
          </a:xfrm>
          <a:prstGeom prst="rect">
            <a:avLst/>
          </a:prstGeom>
          <a:noFill/>
        </p:spPr>
        <p:txBody>
          <a:bodyPr wrap="square">
            <a:spAutoFit/>
          </a:bodyPr>
          <a:lstStyle/>
          <a:p>
            <a:pPr algn="ctr"/>
            <a:r>
              <a:rPr lang="he-IL" sz="4400" dirty="0">
                <a:latin typeface="Calibri" panose="020F0502020204030204" pitchFamily="34" charset="0"/>
                <a:ea typeface="Calibri" panose="020F0502020204030204" pitchFamily="34" charset="0"/>
                <a:cs typeface="Calibri" panose="020F0502020204030204" pitchFamily="34" charset="0"/>
              </a:rPr>
              <a:t>היזכרו בפעם בה התמודדתן עם קושי והצלחתן להתגבר על </a:t>
            </a:r>
          </a:p>
          <a:p>
            <a:pPr algn="ctr"/>
            <a:r>
              <a:rPr lang="he-IL" sz="4400" dirty="0">
                <a:latin typeface="Calibri" panose="020F0502020204030204" pitchFamily="34" charset="0"/>
                <a:ea typeface="Calibri" panose="020F0502020204030204" pitchFamily="34" charset="0"/>
                <a:cs typeface="Calibri" panose="020F0502020204030204" pitchFamily="34" charset="0"/>
              </a:rPr>
              <a:t>הנטייה ל"ראיית המנהרה".</a:t>
            </a:r>
          </a:p>
          <a:p>
            <a:pPr algn="ctr"/>
            <a:endParaRPr lang="he-IL" sz="4400" dirty="0">
              <a:latin typeface="Calibri" panose="020F0502020204030204" pitchFamily="34" charset="0"/>
              <a:ea typeface="Calibri" panose="020F0502020204030204" pitchFamily="34" charset="0"/>
              <a:cs typeface="Calibri" panose="020F0502020204030204" pitchFamily="34" charset="0"/>
            </a:endParaRPr>
          </a:p>
          <a:p>
            <a:pPr algn="ctr"/>
            <a:r>
              <a:rPr lang="he-IL" sz="4400" b="1" dirty="0">
                <a:latin typeface="Calibri" panose="020F0502020204030204" pitchFamily="34" charset="0"/>
                <a:ea typeface="Calibri" panose="020F0502020204030204" pitchFamily="34" charset="0"/>
                <a:cs typeface="Calibri" panose="020F0502020204030204" pitchFamily="34" charset="0"/>
              </a:rPr>
              <a:t>שתפו בזוגות:</a:t>
            </a:r>
          </a:p>
          <a:p>
            <a:pPr algn="ctr"/>
            <a:r>
              <a:rPr lang="he-IL" sz="4400" b="1" dirty="0">
                <a:latin typeface="Calibri" panose="020F0502020204030204" pitchFamily="34" charset="0"/>
                <a:ea typeface="Calibri" panose="020F0502020204030204" pitchFamily="34" charset="0"/>
                <a:cs typeface="Calibri" panose="020F0502020204030204" pitchFamily="34" charset="0"/>
              </a:rPr>
              <a:t>מה אפשר לכן לעשות זאת?</a:t>
            </a:r>
          </a:p>
        </p:txBody>
      </p:sp>
    </p:spTree>
    <p:extLst>
      <p:ext uri="{BB962C8B-B14F-4D97-AF65-F5344CB8AC3E}">
        <p14:creationId xmlns:p14="http://schemas.microsoft.com/office/powerpoint/2010/main" val="512686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13CE6CD1-441D-4127-978D-2D5843B98E87}"/>
              </a:ext>
            </a:extLst>
          </p:cNvPr>
          <p:cNvSpPr>
            <a:spLocks noGrp="1"/>
          </p:cNvSpPr>
          <p:nvPr>
            <p:ph type="title"/>
          </p:nvPr>
        </p:nvSpPr>
        <p:spPr>
          <a:xfrm>
            <a:off x="3645821" y="482210"/>
            <a:ext cx="8546179" cy="1325563"/>
          </a:xfrm>
        </p:spPr>
        <p:txBody>
          <a:bodyPr>
            <a:normAutofit/>
          </a:bodyPr>
          <a:lstStyle/>
          <a:p>
            <a:r>
              <a:rPr lang="he-IL" sz="8000" dirty="0"/>
              <a:t>מגדילים את הראייה</a:t>
            </a:r>
            <a:endParaRPr lang="he-IL" dirty="0"/>
          </a:p>
        </p:txBody>
      </p:sp>
      <p:sp>
        <p:nvSpPr>
          <p:cNvPr id="4" name="תיבת טקסט 3">
            <a:extLst>
              <a:ext uri="{FF2B5EF4-FFF2-40B4-BE49-F238E27FC236}">
                <a16:creationId xmlns:a16="http://schemas.microsoft.com/office/drawing/2014/main" id="{5272CBA2-B0F2-EA87-16CE-497541311312}"/>
              </a:ext>
            </a:extLst>
          </p:cNvPr>
          <p:cNvSpPr txBox="1"/>
          <p:nvPr/>
        </p:nvSpPr>
        <p:spPr>
          <a:xfrm>
            <a:off x="3953546" y="2714865"/>
            <a:ext cx="8238454" cy="3785652"/>
          </a:xfrm>
          <a:prstGeom prst="rect">
            <a:avLst/>
          </a:prstGeom>
          <a:noFill/>
        </p:spPr>
        <p:txBody>
          <a:bodyPr wrap="square">
            <a:spAutoFit/>
          </a:bodyPr>
          <a:lstStyle/>
          <a:p>
            <a:pPr algn="ctr"/>
            <a:r>
              <a:rPr lang="he-IL" sz="4000" dirty="0">
                <a:latin typeface="Calibri" panose="020F0502020204030204" pitchFamily="34" charset="0"/>
                <a:ea typeface="Calibri" panose="020F0502020204030204" pitchFamily="34" charset="0"/>
                <a:cs typeface="Calibri" panose="020F0502020204030204" pitchFamily="34" charset="0"/>
              </a:rPr>
              <a:t>כיצד הצלחתן להרחיב את הראייה </a:t>
            </a:r>
          </a:p>
          <a:p>
            <a:pPr algn="ctr"/>
            <a:r>
              <a:rPr lang="he-IL" sz="4000" dirty="0">
                <a:latin typeface="Calibri" panose="020F0502020204030204" pitchFamily="34" charset="0"/>
                <a:ea typeface="Calibri" panose="020F0502020204030204" pitchFamily="34" charset="0"/>
                <a:cs typeface="Calibri" panose="020F0502020204030204" pitchFamily="34" charset="0"/>
              </a:rPr>
              <a:t>ולצאת מראיית המנהרה?</a:t>
            </a:r>
          </a:p>
          <a:p>
            <a:pPr algn="ctr"/>
            <a:endParaRPr lang="he-IL" sz="4000" dirty="0">
              <a:latin typeface="Calibri" panose="020F0502020204030204" pitchFamily="34" charset="0"/>
              <a:ea typeface="Calibri" panose="020F0502020204030204" pitchFamily="34" charset="0"/>
              <a:cs typeface="Calibri" panose="020F0502020204030204" pitchFamily="34" charset="0"/>
            </a:endParaRPr>
          </a:p>
          <a:p>
            <a:pPr algn="ctr"/>
            <a:r>
              <a:rPr lang="he-IL" sz="4000" dirty="0">
                <a:latin typeface="Calibri" panose="020F0502020204030204" pitchFamily="34" charset="0"/>
                <a:ea typeface="Calibri" panose="020F0502020204030204" pitchFamily="34" charset="0"/>
                <a:cs typeface="Calibri" panose="020F0502020204030204" pitchFamily="34" charset="0"/>
              </a:rPr>
              <a:t>מה בכן אפשר לכן להרחיב את הראייה?</a:t>
            </a:r>
          </a:p>
          <a:p>
            <a:pPr algn="ctr"/>
            <a:r>
              <a:rPr lang="he-IL" sz="4000" dirty="0">
                <a:latin typeface="Calibri" panose="020F0502020204030204" pitchFamily="34" charset="0"/>
                <a:ea typeface="Calibri" panose="020F0502020204030204" pitchFamily="34" charset="0"/>
                <a:cs typeface="Calibri" panose="020F0502020204030204" pitchFamily="34" charset="0"/>
              </a:rPr>
              <a:t> </a:t>
            </a:r>
          </a:p>
          <a:p>
            <a:pPr algn="ctr"/>
            <a:r>
              <a:rPr lang="he-IL" sz="4000" dirty="0">
                <a:latin typeface="Calibri" panose="020F0502020204030204" pitchFamily="34" charset="0"/>
                <a:ea typeface="Calibri" panose="020F0502020204030204" pitchFamily="34" charset="0"/>
                <a:cs typeface="Calibri" panose="020F0502020204030204" pitchFamily="34" charset="0"/>
              </a:rPr>
              <a:t>האם אנשים נוספים סייעו לכן לעשות זאת?</a:t>
            </a:r>
          </a:p>
        </p:txBody>
      </p:sp>
      <p:pic>
        <p:nvPicPr>
          <p:cNvPr id="5" name="תמונה 4" descr="תמונה שמכילה עיגול, עיצוב, איור, ציוד&#10;&#10;התיאור נוצר באופן אוטומטי">
            <a:extLst>
              <a:ext uri="{FF2B5EF4-FFF2-40B4-BE49-F238E27FC236}">
                <a16:creationId xmlns:a16="http://schemas.microsoft.com/office/drawing/2014/main" id="{D1273DDF-357E-D0D0-3C79-2A551C59DB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90903" y="80349"/>
            <a:ext cx="6948055" cy="6948055"/>
          </a:xfrm>
          <a:prstGeom prst="rect">
            <a:avLst/>
          </a:prstGeom>
        </p:spPr>
      </p:pic>
    </p:spTree>
    <p:extLst>
      <p:ext uri="{BB962C8B-B14F-4D97-AF65-F5344CB8AC3E}">
        <p14:creationId xmlns:p14="http://schemas.microsoft.com/office/powerpoint/2010/main" val="1191678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פיל, צורת בעל חיים, יונק&#10;&#10;התיאור נוצר באופן אוטומטי">
            <a:extLst>
              <a:ext uri="{FF2B5EF4-FFF2-40B4-BE49-F238E27FC236}">
                <a16:creationId xmlns:a16="http://schemas.microsoft.com/office/drawing/2014/main" id="{ABA93263-667D-1FD1-3D76-097C2EEFD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4852"/>
            <a:ext cx="12192000" cy="12192000"/>
          </a:xfrm>
          <a:prstGeom prst="rect">
            <a:avLst/>
          </a:prstGeom>
        </p:spPr>
      </p:pic>
      <p:sp>
        <p:nvSpPr>
          <p:cNvPr id="2" name="כותרת 1">
            <a:extLst>
              <a:ext uri="{FF2B5EF4-FFF2-40B4-BE49-F238E27FC236}">
                <a16:creationId xmlns:a16="http://schemas.microsoft.com/office/drawing/2014/main" id="{7D933C93-0854-16CC-6A41-8FE2040D51A2}"/>
              </a:ext>
            </a:extLst>
          </p:cNvPr>
          <p:cNvSpPr>
            <a:spLocks noGrp="1"/>
          </p:cNvSpPr>
          <p:nvPr>
            <p:ph type="title"/>
          </p:nvPr>
        </p:nvSpPr>
        <p:spPr>
          <a:xfrm>
            <a:off x="838200" y="-80554"/>
            <a:ext cx="10515600" cy="1325563"/>
          </a:xfrm>
        </p:spPr>
        <p:txBody>
          <a:bodyPr/>
          <a:lstStyle/>
          <a:p>
            <a:r>
              <a:rPr lang="he-IL" dirty="0"/>
              <a:t>אל תחשבו על פיל ורוד</a:t>
            </a:r>
          </a:p>
        </p:txBody>
      </p:sp>
    </p:spTree>
    <p:extLst>
      <p:ext uri="{BB962C8B-B14F-4D97-AF65-F5344CB8AC3E}">
        <p14:creationId xmlns:p14="http://schemas.microsoft.com/office/powerpoint/2010/main" val="1515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פיל, צורת בעל חיים, יונק&#10;&#10;התיאור נוצר באופן אוטומטי">
            <a:extLst>
              <a:ext uri="{FF2B5EF4-FFF2-40B4-BE49-F238E27FC236}">
                <a16:creationId xmlns:a16="http://schemas.microsoft.com/office/drawing/2014/main" id="{ABA93263-667D-1FD1-3D76-097C2EEFD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4852"/>
            <a:ext cx="12192000" cy="12192000"/>
          </a:xfrm>
          <a:prstGeom prst="rect">
            <a:avLst/>
          </a:prstGeom>
        </p:spPr>
      </p:pic>
      <p:sp>
        <p:nvSpPr>
          <p:cNvPr id="2" name="כותרת 1">
            <a:extLst>
              <a:ext uri="{FF2B5EF4-FFF2-40B4-BE49-F238E27FC236}">
                <a16:creationId xmlns:a16="http://schemas.microsoft.com/office/drawing/2014/main" id="{7D933C93-0854-16CC-6A41-8FE2040D51A2}"/>
              </a:ext>
            </a:extLst>
          </p:cNvPr>
          <p:cNvSpPr>
            <a:spLocks noGrp="1"/>
          </p:cNvSpPr>
          <p:nvPr>
            <p:ph type="title"/>
          </p:nvPr>
        </p:nvSpPr>
        <p:spPr>
          <a:xfrm>
            <a:off x="838200" y="-80554"/>
            <a:ext cx="10515600" cy="1325563"/>
          </a:xfrm>
        </p:spPr>
        <p:txBody>
          <a:bodyPr/>
          <a:lstStyle/>
          <a:p>
            <a:r>
              <a:rPr lang="he-IL" dirty="0"/>
              <a:t>מי חשבה על פיל ורוד?</a:t>
            </a:r>
          </a:p>
        </p:txBody>
      </p:sp>
    </p:spTree>
    <p:extLst>
      <p:ext uri="{BB962C8B-B14F-4D97-AF65-F5344CB8AC3E}">
        <p14:creationId xmlns:p14="http://schemas.microsoft.com/office/powerpoint/2010/main" val="143674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6869AC-1F19-97DC-64B8-C348041E6BE4}"/>
              </a:ext>
            </a:extLst>
          </p:cNvPr>
          <p:cNvSpPr>
            <a:spLocks noGrp="1"/>
          </p:cNvSpPr>
          <p:nvPr>
            <p:ph type="title"/>
          </p:nvPr>
        </p:nvSpPr>
        <p:spPr>
          <a:xfrm>
            <a:off x="-3049967" y="270761"/>
            <a:ext cx="10598961" cy="1325563"/>
          </a:xfrm>
        </p:spPr>
        <p:txBody>
          <a:bodyPr/>
          <a:lstStyle/>
          <a:p>
            <a:r>
              <a:rPr lang="en-US" dirty="0"/>
              <a:t>Zoom out</a:t>
            </a:r>
            <a:endParaRPr lang="he-IL" dirty="0"/>
          </a:p>
        </p:txBody>
      </p:sp>
      <p:pic>
        <p:nvPicPr>
          <p:cNvPr id="6" name="תמונה 5">
            <a:extLst>
              <a:ext uri="{FF2B5EF4-FFF2-40B4-BE49-F238E27FC236}">
                <a16:creationId xmlns:a16="http://schemas.microsoft.com/office/drawing/2014/main" id="{5B068469-E551-CB77-3983-BB4F4EA1776E}"/>
              </a:ext>
            </a:extLst>
          </p:cNvPr>
          <p:cNvPicPr>
            <a:picLocks noChangeAspect="1"/>
          </p:cNvPicPr>
          <p:nvPr/>
        </p:nvPicPr>
        <p:blipFill>
          <a:blip r:embed="rId3"/>
          <a:stretch>
            <a:fillRect/>
          </a:stretch>
        </p:blipFill>
        <p:spPr>
          <a:xfrm rot="21397688" flipH="1">
            <a:off x="3879618" y="500444"/>
            <a:ext cx="1348775" cy="1277943"/>
          </a:xfrm>
          <a:prstGeom prst="rect">
            <a:avLst/>
          </a:prstGeom>
        </p:spPr>
      </p:pic>
      <p:sp>
        <p:nvSpPr>
          <p:cNvPr id="15" name="כותרת 1">
            <a:extLst>
              <a:ext uri="{FF2B5EF4-FFF2-40B4-BE49-F238E27FC236}">
                <a16:creationId xmlns:a16="http://schemas.microsoft.com/office/drawing/2014/main" id="{1103416F-6B4C-FEEC-550D-9613D371EA10}"/>
              </a:ext>
            </a:extLst>
          </p:cNvPr>
          <p:cNvSpPr txBox="1">
            <a:spLocks/>
          </p:cNvSpPr>
          <p:nvPr/>
        </p:nvSpPr>
        <p:spPr>
          <a:xfrm>
            <a:off x="5217456" y="314092"/>
            <a:ext cx="10598961" cy="1325563"/>
          </a:xfrm>
          <a:prstGeom prst="rect">
            <a:avLst/>
          </a:prstGeom>
        </p:spPr>
        <p:txBody>
          <a:bodyPr vert="horz" lIns="91440" tIns="45720" rIns="91440" bIns="45720" rtlCol="1" anchor="ctr">
            <a:normAutofit/>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r>
              <a:rPr lang="en-US" dirty="0"/>
              <a:t>Zoom in</a:t>
            </a:r>
            <a:endParaRPr lang="he-IL" dirty="0"/>
          </a:p>
        </p:txBody>
      </p:sp>
      <p:pic>
        <p:nvPicPr>
          <p:cNvPr id="3" name="תמונה 2">
            <a:extLst>
              <a:ext uri="{FF2B5EF4-FFF2-40B4-BE49-F238E27FC236}">
                <a16:creationId xmlns:a16="http://schemas.microsoft.com/office/drawing/2014/main" id="{DF469C0E-06C4-2A32-EFB9-5139A8DE7FB9}"/>
              </a:ext>
            </a:extLst>
          </p:cNvPr>
          <p:cNvPicPr>
            <a:picLocks noChangeAspect="1"/>
          </p:cNvPicPr>
          <p:nvPr/>
        </p:nvPicPr>
        <p:blipFill>
          <a:blip r:embed="rId4"/>
          <a:stretch>
            <a:fillRect/>
          </a:stretch>
        </p:blipFill>
        <p:spPr>
          <a:xfrm rot="20784766">
            <a:off x="7707276" y="545148"/>
            <a:ext cx="1467656" cy="1393140"/>
          </a:xfrm>
          <a:prstGeom prst="rect">
            <a:avLst/>
          </a:prstGeom>
        </p:spPr>
      </p:pic>
      <p:pic>
        <p:nvPicPr>
          <p:cNvPr id="19" name="גרפיקה 18">
            <a:extLst>
              <a:ext uri="{FF2B5EF4-FFF2-40B4-BE49-F238E27FC236}">
                <a16:creationId xmlns:a16="http://schemas.microsoft.com/office/drawing/2014/main" id="{FC3EDDE5-B7B6-E4AB-D028-8369D20C020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515373" y="4396975"/>
            <a:ext cx="2776278" cy="2243418"/>
          </a:xfrm>
          <a:prstGeom prst="rect">
            <a:avLst/>
          </a:prstGeom>
        </p:spPr>
      </p:pic>
      <p:pic>
        <p:nvPicPr>
          <p:cNvPr id="1026" name="Picture 2" descr="Free vector soccer and football balls for labels and emblems">
            <a:extLst>
              <a:ext uri="{FF2B5EF4-FFF2-40B4-BE49-F238E27FC236}">
                <a16:creationId xmlns:a16="http://schemas.microsoft.com/office/drawing/2014/main" id="{675D8E11-BDF3-4428-2C48-7D7E5F46BBF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50000" r="66093" b="9840"/>
          <a:stretch/>
        </p:blipFill>
        <p:spPr bwMode="auto">
          <a:xfrm>
            <a:off x="4057230" y="2368034"/>
            <a:ext cx="1532298" cy="1208924"/>
          </a:xfrm>
          <a:prstGeom prst="rect">
            <a:avLst/>
          </a:prstGeom>
          <a:noFill/>
          <a:extLst>
            <a:ext uri="{909E8E84-426E-40DD-AFC4-6F175D3DCCD1}">
              <a14:hiddenFill xmlns:a14="http://schemas.microsoft.com/office/drawing/2010/main">
                <a:solidFill>
                  <a:srgbClr val="FFFFFF"/>
                </a:solidFill>
              </a14:hiddenFill>
            </a:ext>
          </a:extLst>
        </p:spPr>
      </p:pic>
      <p:pic>
        <p:nvPicPr>
          <p:cNvPr id="21" name="תמונה 20" descr="תמונה שמכילה אספקת משרד, עיצוב, נייח&#10;&#10;התיאור נוצר באופן אוטומטי">
            <a:extLst>
              <a:ext uri="{FF2B5EF4-FFF2-40B4-BE49-F238E27FC236}">
                <a16:creationId xmlns:a16="http://schemas.microsoft.com/office/drawing/2014/main" id="{CF208777-1D23-A6D0-C756-9FB91CA7B2C8}"/>
              </a:ext>
            </a:extLst>
          </p:cNvPr>
          <p:cNvPicPr>
            <a:picLocks noChangeAspect="1"/>
          </p:cNvPicPr>
          <p:nvPr/>
        </p:nvPicPr>
        <p:blipFill>
          <a:blip r:embed="rId8" cstate="hqprint">
            <a:clrChange>
              <a:clrFrom>
                <a:srgbClr val="B2CEF6"/>
              </a:clrFrom>
              <a:clrTo>
                <a:srgbClr val="B2CEF6">
                  <a:alpha val="0"/>
                </a:srgbClr>
              </a:clrTo>
            </a:clrChange>
            <a:extLst>
              <a:ext uri="{28A0092B-C50C-407E-A947-70E740481C1C}">
                <a14:useLocalDpi xmlns:a14="http://schemas.microsoft.com/office/drawing/2010/main" val="0"/>
              </a:ext>
            </a:extLst>
          </a:blip>
          <a:stretch>
            <a:fillRect/>
          </a:stretch>
        </p:blipFill>
        <p:spPr>
          <a:xfrm>
            <a:off x="4057230" y="4560629"/>
            <a:ext cx="2320453" cy="1740340"/>
          </a:xfrm>
          <a:prstGeom prst="rect">
            <a:avLst/>
          </a:prstGeom>
        </p:spPr>
      </p:pic>
      <p:pic>
        <p:nvPicPr>
          <p:cNvPr id="1028" name="Picture 4" descr="Vector woman s hand holding bottle of pink nail polish fresh manicure shiny lacquer fingernails flat vector for promo poster of cosmetic products">
            <a:extLst>
              <a:ext uri="{FF2B5EF4-FFF2-40B4-BE49-F238E27FC236}">
                <a16:creationId xmlns:a16="http://schemas.microsoft.com/office/drawing/2014/main" id="{4A318D36-3740-2683-6A67-41C6E3C95E9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713" y="2011006"/>
            <a:ext cx="1918385" cy="191838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מחבר ישר 22">
            <a:extLst>
              <a:ext uri="{FF2B5EF4-FFF2-40B4-BE49-F238E27FC236}">
                <a16:creationId xmlns:a16="http://schemas.microsoft.com/office/drawing/2014/main" id="{826D79AF-2E0A-3BF2-56AC-8F597EBD8F6A}"/>
              </a:ext>
            </a:extLst>
          </p:cNvPr>
          <p:cNvCxnSpPr/>
          <p:nvPr/>
        </p:nvCxnSpPr>
        <p:spPr>
          <a:xfrm>
            <a:off x="6408053" y="1739080"/>
            <a:ext cx="0" cy="4302491"/>
          </a:xfrm>
          <a:prstGeom prst="line">
            <a:avLst/>
          </a:prstGeom>
          <a:ln w="28575">
            <a:solidFill>
              <a:srgbClr val="FBE5D6"/>
            </a:solidFill>
          </a:ln>
        </p:spPr>
        <p:style>
          <a:lnRef idx="1">
            <a:schemeClr val="accent1"/>
          </a:lnRef>
          <a:fillRef idx="0">
            <a:schemeClr val="accent1"/>
          </a:fillRef>
          <a:effectRef idx="0">
            <a:schemeClr val="accent1"/>
          </a:effectRef>
          <a:fontRef idx="minor">
            <a:schemeClr val="tx1"/>
          </a:fontRef>
        </p:style>
      </p:cxnSp>
      <p:pic>
        <p:nvPicPr>
          <p:cNvPr id="25" name="גרפיקה 24">
            <a:extLst>
              <a:ext uri="{FF2B5EF4-FFF2-40B4-BE49-F238E27FC236}">
                <a16:creationId xmlns:a16="http://schemas.microsoft.com/office/drawing/2014/main" id="{BD4AE55C-6FE4-F2B4-681C-872B9494EF88}"/>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l="-12119" t="-24198" r="13835" b="43668"/>
          <a:stretch/>
        </p:blipFill>
        <p:spPr>
          <a:xfrm>
            <a:off x="5706235" y="816429"/>
            <a:ext cx="7015804" cy="5522743"/>
          </a:xfrm>
          <a:prstGeom prst="rect">
            <a:avLst/>
          </a:prstGeom>
        </p:spPr>
      </p:pic>
      <p:pic>
        <p:nvPicPr>
          <p:cNvPr id="26" name="גרפיקה 25">
            <a:extLst>
              <a:ext uri="{FF2B5EF4-FFF2-40B4-BE49-F238E27FC236}">
                <a16:creationId xmlns:a16="http://schemas.microsoft.com/office/drawing/2014/main" id="{2C609650-EAFC-2712-6483-CE681A9770C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9043" y="4442652"/>
            <a:ext cx="2392482" cy="2243418"/>
          </a:xfrm>
          <a:prstGeom prst="rect">
            <a:avLst/>
          </a:prstGeom>
        </p:spPr>
      </p:pic>
      <p:pic>
        <p:nvPicPr>
          <p:cNvPr id="29" name="גרפיקה 28">
            <a:extLst>
              <a:ext uri="{FF2B5EF4-FFF2-40B4-BE49-F238E27FC236}">
                <a16:creationId xmlns:a16="http://schemas.microsoft.com/office/drawing/2014/main" id="{08C21B6D-BD6D-9F1A-7721-1055462E899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438644" y="1852336"/>
            <a:ext cx="2776278" cy="2243418"/>
          </a:xfrm>
          <a:prstGeom prst="rect">
            <a:avLst/>
          </a:prstGeom>
        </p:spPr>
      </p:pic>
      <p:pic>
        <p:nvPicPr>
          <p:cNvPr id="30" name="גרפיקה 29">
            <a:extLst>
              <a:ext uri="{FF2B5EF4-FFF2-40B4-BE49-F238E27FC236}">
                <a16:creationId xmlns:a16="http://schemas.microsoft.com/office/drawing/2014/main" id="{6DA08BC6-A382-D32F-AA6B-1FDB8127B58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2314" y="1898013"/>
            <a:ext cx="2392482" cy="2243418"/>
          </a:xfrm>
          <a:prstGeom prst="rect">
            <a:avLst/>
          </a:prstGeom>
        </p:spPr>
      </p:pic>
      <p:pic>
        <p:nvPicPr>
          <p:cNvPr id="31" name="גרפיקה 30">
            <a:extLst>
              <a:ext uri="{FF2B5EF4-FFF2-40B4-BE49-F238E27FC236}">
                <a16:creationId xmlns:a16="http://schemas.microsoft.com/office/drawing/2014/main" id="{4839D503-7A9C-896E-F849-7AFE6FCF4E42}"/>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l="-12119" t="-24198" r="13835" b="43668"/>
          <a:stretch/>
        </p:blipFill>
        <p:spPr>
          <a:xfrm>
            <a:off x="517544" y="4442652"/>
            <a:ext cx="2082021" cy="1638938"/>
          </a:xfrm>
          <a:prstGeom prst="rect">
            <a:avLst/>
          </a:prstGeom>
        </p:spPr>
      </p:pic>
    </p:spTree>
    <p:extLst>
      <p:ext uri="{BB962C8B-B14F-4D97-AF65-F5344CB8AC3E}">
        <p14:creationId xmlns:p14="http://schemas.microsoft.com/office/powerpoint/2010/main" val="20640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6869AC-1F19-97DC-64B8-C348041E6BE4}"/>
              </a:ext>
            </a:extLst>
          </p:cNvPr>
          <p:cNvSpPr>
            <a:spLocks noGrp="1"/>
          </p:cNvSpPr>
          <p:nvPr>
            <p:ph type="title"/>
          </p:nvPr>
        </p:nvSpPr>
        <p:spPr>
          <a:xfrm>
            <a:off x="-3049967" y="270761"/>
            <a:ext cx="10598961" cy="1325563"/>
          </a:xfrm>
        </p:spPr>
        <p:txBody>
          <a:bodyPr/>
          <a:lstStyle/>
          <a:p>
            <a:r>
              <a:rPr lang="en-US" dirty="0"/>
              <a:t>Zoom out</a:t>
            </a:r>
            <a:endParaRPr lang="he-IL" dirty="0"/>
          </a:p>
        </p:txBody>
      </p:sp>
      <p:pic>
        <p:nvPicPr>
          <p:cNvPr id="6" name="תמונה 5">
            <a:extLst>
              <a:ext uri="{FF2B5EF4-FFF2-40B4-BE49-F238E27FC236}">
                <a16:creationId xmlns:a16="http://schemas.microsoft.com/office/drawing/2014/main" id="{5B068469-E551-CB77-3983-BB4F4EA1776E}"/>
              </a:ext>
            </a:extLst>
          </p:cNvPr>
          <p:cNvPicPr>
            <a:picLocks noChangeAspect="1"/>
          </p:cNvPicPr>
          <p:nvPr/>
        </p:nvPicPr>
        <p:blipFill>
          <a:blip r:embed="rId3"/>
          <a:stretch>
            <a:fillRect/>
          </a:stretch>
        </p:blipFill>
        <p:spPr>
          <a:xfrm rot="21397688" flipH="1">
            <a:off x="3879618" y="500444"/>
            <a:ext cx="1348775" cy="1277943"/>
          </a:xfrm>
          <a:prstGeom prst="rect">
            <a:avLst/>
          </a:prstGeom>
        </p:spPr>
      </p:pic>
      <p:sp>
        <p:nvSpPr>
          <p:cNvPr id="15" name="כותרת 1">
            <a:extLst>
              <a:ext uri="{FF2B5EF4-FFF2-40B4-BE49-F238E27FC236}">
                <a16:creationId xmlns:a16="http://schemas.microsoft.com/office/drawing/2014/main" id="{1103416F-6B4C-FEEC-550D-9613D371EA10}"/>
              </a:ext>
            </a:extLst>
          </p:cNvPr>
          <p:cNvSpPr txBox="1">
            <a:spLocks/>
          </p:cNvSpPr>
          <p:nvPr/>
        </p:nvSpPr>
        <p:spPr>
          <a:xfrm>
            <a:off x="5217456" y="314092"/>
            <a:ext cx="10598961" cy="1325563"/>
          </a:xfrm>
          <a:prstGeom prst="rect">
            <a:avLst/>
          </a:prstGeom>
        </p:spPr>
        <p:txBody>
          <a:bodyPr vert="horz" lIns="91440" tIns="45720" rIns="91440" bIns="45720" rtlCol="1" anchor="ctr">
            <a:normAutofit/>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r>
              <a:rPr lang="en-US" dirty="0"/>
              <a:t>Zoom in</a:t>
            </a:r>
            <a:endParaRPr lang="he-IL" dirty="0"/>
          </a:p>
        </p:txBody>
      </p:sp>
      <p:pic>
        <p:nvPicPr>
          <p:cNvPr id="3" name="תמונה 2">
            <a:extLst>
              <a:ext uri="{FF2B5EF4-FFF2-40B4-BE49-F238E27FC236}">
                <a16:creationId xmlns:a16="http://schemas.microsoft.com/office/drawing/2014/main" id="{DF469C0E-06C4-2A32-EFB9-5139A8DE7FB9}"/>
              </a:ext>
            </a:extLst>
          </p:cNvPr>
          <p:cNvPicPr>
            <a:picLocks noChangeAspect="1"/>
          </p:cNvPicPr>
          <p:nvPr/>
        </p:nvPicPr>
        <p:blipFill>
          <a:blip r:embed="rId4"/>
          <a:stretch>
            <a:fillRect/>
          </a:stretch>
        </p:blipFill>
        <p:spPr>
          <a:xfrm rot="20784766">
            <a:off x="7707276" y="545148"/>
            <a:ext cx="1467656" cy="1393140"/>
          </a:xfrm>
          <a:prstGeom prst="rect">
            <a:avLst/>
          </a:prstGeom>
        </p:spPr>
      </p:pic>
      <p:sp>
        <p:nvSpPr>
          <p:cNvPr id="4" name="תיבת טקסט 3">
            <a:extLst>
              <a:ext uri="{FF2B5EF4-FFF2-40B4-BE49-F238E27FC236}">
                <a16:creationId xmlns:a16="http://schemas.microsoft.com/office/drawing/2014/main" id="{AE3A87AA-E73C-2EBC-F03D-82A19AFFCB8B}"/>
              </a:ext>
            </a:extLst>
          </p:cNvPr>
          <p:cNvSpPr txBox="1"/>
          <p:nvPr/>
        </p:nvSpPr>
        <p:spPr>
          <a:xfrm>
            <a:off x="1621972" y="2282313"/>
            <a:ext cx="8948057" cy="3339376"/>
          </a:xfrm>
          <a:custGeom>
            <a:avLst/>
            <a:gdLst>
              <a:gd name="connsiteX0" fmla="*/ 0 w 8948057"/>
              <a:gd name="connsiteY0" fmla="*/ 0 h 3339376"/>
              <a:gd name="connsiteX1" fmla="*/ 598832 w 8948057"/>
              <a:gd name="connsiteY1" fmla="*/ 0 h 3339376"/>
              <a:gd name="connsiteX2" fmla="*/ 1018702 w 8948057"/>
              <a:gd name="connsiteY2" fmla="*/ 0 h 3339376"/>
              <a:gd name="connsiteX3" fmla="*/ 1885975 w 8948057"/>
              <a:gd name="connsiteY3" fmla="*/ 0 h 3339376"/>
              <a:gd name="connsiteX4" fmla="*/ 2484807 w 8948057"/>
              <a:gd name="connsiteY4" fmla="*/ 0 h 3339376"/>
              <a:gd name="connsiteX5" fmla="*/ 3083638 w 8948057"/>
              <a:gd name="connsiteY5" fmla="*/ 0 h 3339376"/>
              <a:gd name="connsiteX6" fmla="*/ 3950911 w 8948057"/>
              <a:gd name="connsiteY6" fmla="*/ 0 h 3339376"/>
              <a:gd name="connsiteX7" fmla="*/ 4460262 w 8948057"/>
              <a:gd name="connsiteY7" fmla="*/ 0 h 3339376"/>
              <a:gd name="connsiteX8" fmla="*/ 5327535 w 8948057"/>
              <a:gd name="connsiteY8" fmla="*/ 0 h 3339376"/>
              <a:gd name="connsiteX9" fmla="*/ 6194809 w 8948057"/>
              <a:gd name="connsiteY9" fmla="*/ 0 h 3339376"/>
              <a:gd name="connsiteX10" fmla="*/ 6883121 w 8948057"/>
              <a:gd name="connsiteY10" fmla="*/ 0 h 3339376"/>
              <a:gd name="connsiteX11" fmla="*/ 7750394 w 8948057"/>
              <a:gd name="connsiteY11" fmla="*/ 0 h 3339376"/>
              <a:gd name="connsiteX12" fmla="*/ 8349225 w 8948057"/>
              <a:gd name="connsiteY12" fmla="*/ 0 h 3339376"/>
              <a:gd name="connsiteX13" fmla="*/ 8948057 w 8948057"/>
              <a:gd name="connsiteY13" fmla="*/ 0 h 3339376"/>
              <a:gd name="connsiteX14" fmla="*/ 8948057 w 8948057"/>
              <a:gd name="connsiteY14" fmla="*/ 701269 h 3339376"/>
              <a:gd name="connsiteX15" fmla="*/ 8948057 w 8948057"/>
              <a:gd name="connsiteY15" fmla="*/ 1369144 h 3339376"/>
              <a:gd name="connsiteX16" fmla="*/ 8948057 w 8948057"/>
              <a:gd name="connsiteY16" fmla="*/ 2037019 h 3339376"/>
              <a:gd name="connsiteX17" fmla="*/ 8948057 w 8948057"/>
              <a:gd name="connsiteY17" fmla="*/ 2738288 h 3339376"/>
              <a:gd name="connsiteX18" fmla="*/ 8948057 w 8948057"/>
              <a:gd name="connsiteY18" fmla="*/ 3339376 h 3339376"/>
              <a:gd name="connsiteX19" fmla="*/ 8170264 w 8948057"/>
              <a:gd name="connsiteY19" fmla="*/ 3339376 h 3339376"/>
              <a:gd name="connsiteX20" fmla="*/ 7660913 w 8948057"/>
              <a:gd name="connsiteY20" fmla="*/ 3339376 h 3339376"/>
              <a:gd name="connsiteX21" fmla="*/ 6793640 w 8948057"/>
              <a:gd name="connsiteY21" fmla="*/ 3339376 h 3339376"/>
              <a:gd name="connsiteX22" fmla="*/ 6105328 w 8948057"/>
              <a:gd name="connsiteY22" fmla="*/ 3339376 h 3339376"/>
              <a:gd name="connsiteX23" fmla="*/ 5595977 w 8948057"/>
              <a:gd name="connsiteY23" fmla="*/ 3339376 h 3339376"/>
              <a:gd name="connsiteX24" fmla="*/ 4907665 w 8948057"/>
              <a:gd name="connsiteY24" fmla="*/ 3339376 h 3339376"/>
              <a:gd name="connsiteX25" fmla="*/ 4487795 w 8948057"/>
              <a:gd name="connsiteY25" fmla="*/ 3339376 h 3339376"/>
              <a:gd name="connsiteX26" fmla="*/ 4067924 w 8948057"/>
              <a:gd name="connsiteY26" fmla="*/ 3339376 h 3339376"/>
              <a:gd name="connsiteX27" fmla="*/ 3379612 w 8948057"/>
              <a:gd name="connsiteY27" fmla="*/ 3339376 h 3339376"/>
              <a:gd name="connsiteX28" fmla="*/ 2870261 w 8948057"/>
              <a:gd name="connsiteY28" fmla="*/ 3339376 h 3339376"/>
              <a:gd name="connsiteX29" fmla="*/ 2092469 w 8948057"/>
              <a:gd name="connsiteY29" fmla="*/ 3339376 h 3339376"/>
              <a:gd name="connsiteX30" fmla="*/ 1583118 w 8948057"/>
              <a:gd name="connsiteY30" fmla="*/ 3339376 h 3339376"/>
              <a:gd name="connsiteX31" fmla="*/ 805325 w 8948057"/>
              <a:gd name="connsiteY31" fmla="*/ 3339376 h 3339376"/>
              <a:gd name="connsiteX32" fmla="*/ 0 w 8948057"/>
              <a:gd name="connsiteY32" fmla="*/ 3339376 h 3339376"/>
              <a:gd name="connsiteX33" fmla="*/ 0 w 8948057"/>
              <a:gd name="connsiteY33" fmla="*/ 2638107 h 3339376"/>
              <a:gd name="connsiteX34" fmla="*/ 0 w 8948057"/>
              <a:gd name="connsiteY34" fmla="*/ 1936838 h 3339376"/>
              <a:gd name="connsiteX35" fmla="*/ 0 w 8948057"/>
              <a:gd name="connsiteY35" fmla="*/ 1202175 h 3339376"/>
              <a:gd name="connsiteX36" fmla="*/ 0 w 8948057"/>
              <a:gd name="connsiteY36" fmla="*/ 0 h 33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48057" h="3339376" extrusionOk="0">
                <a:moveTo>
                  <a:pt x="0" y="0"/>
                </a:moveTo>
                <a:cubicBezTo>
                  <a:pt x="194994" y="23621"/>
                  <a:pt x="352823" y="5137"/>
                  <a:pt x="598832" y="0"/>
                </a:cubicBezTo>
                <a:cubicBezTo>
                  <a:pt x="844841" y="-5137"/>
                  <a:pt x="851928" y="-2176"/>
                  <a:pt x="1018702" y="0"/>
                </a:cubicBezTo>
                <a:cubicBezTo>
                  <a:pt x="1185476" y="2176"/>
                  <a:pt x="1511738" y="-23101"/>
                  <a:pt x="1885975" y="0"/>
                </a:cubicBezTo>
                <a:cubicBezTo>
                  <a:pt x="2260212" y="23101"/>
                  <a:pt x="2280447" y="662"/>
                  <a:pt x="2484807" y="0"/>
                </a:cubicBezTo>
                <a:cubicBezTo>
                  <a:pt x="2689167" y="-662"/>
                  <a:pt x="2849787" y="578"/>
                  <a:pt x="3083638" y="0"/>
                </a:cubicBezTo>
                <a:cubicBezTo>
                  <a:pt x="3317489" y="-578"/>
                  <a:pt x="3529960" y="31816"/>
                  <a:pt x="3950911" y="0"/>
                </a:cubicBezTo>
                <a:cubicBezTo>
                  <a:pt x="4371862" y="-31816"/>
                  <a:pt x="4262428" y="9969"/>
                  <a:pt x="4460262" y="0"/>
                </a:cubicBezTo>
                <a:cubicBezTo>
                  <a:pt x="4658096" y="-9969"/>
                  <a:pt x="5097138" y="28856"/>
                  <a:pt x="5327535" y="0"/>
                </a:cubicBezTo>
                <a:cubicBezTo>
                  <a:pt x="5557932" y="-28856"/>
                  <a:pt x="5820458" y="-28359"/>
                  <a:pt x="6194809" y="0"/>
                </a:cubicBezTo>
                <a:cubicBezTo>
                  <a:pt x="6569160" y="28359"/>
                  <a:pt x="6569316" y="-8327"/>
                  <a:pt x="6883121" y="0"/>
                </a:cubicBezTo>
                <a:cubicBezTo>
                  <a:pt x="7196926" y="8327"/>
                  <a:pt x="7419155" y="-2945"/>
                  <a:pt x="7750394" y="0"/>
                </a:cubicBezTo>
                <a:cubicBezTo>
                  <a:pt x="8081633" y="2945"/>
                  <a:pt x="8066917" y="-28608"/>
                  <a:pt x="8349225" y="0"/>
                </a:cubicBezTo>
                <a:cubicBezTo>
                  <a:pt x="8631533" y="28608"/>
                  <a:pt x="8734029" y="-9384"/>
                  <a:pt x="8948057" y="0"/>
                </a:cubicBezTo>
                <a:cubicBezTo>
                  <a:pt x="8919610" y="231324"/>
                  <a:pt x="8955195" y="477974"/>
                  <a:pt x="8948057" y="701269"/>
                </a:cubicBezTo>
                <a:cubicBezTo>
                  <a:pt x="8940919" y="924564"/>
                  <a:pt x="8932064" y="1167722"/>
                  <a:pt x="8948057" y="1369144"/>
                </a:cubicBezTo>
                <a:cubicBezTo>
                  <a:pt x="8964050" y="1570566"/>
                  <a:pt x="8942104" y="1801470"/>
                  <a:pt x="8948057" y="2037019"/>
                </a:cubicBezTo>
                <a:cubicBezTo>
                  <a:pt x="8954010" y="2272568"/>
                  <a:pt x="8914818" y="2435663"/>
                  <a:pt x="8948057" y="2738288"/>
                </a:cubicBezTo>
                <a:cubicBezTo>
                  <a:pt x="8981296" y="3040913"/>
                  <a:pt x="8964286" y="3110626"/>
                  <a:pt x="8948057" y="3339376"/>
                </a:cubicBezTo>
                <a:cubicBezTo>
                  <a:pt x="8636303" y="3371831"/>
                  <a:pt x="8478437" y="3324503"/>
                  <a:pt x="8170264" y="3339376"/>
                </a:cubicBezTo>
                <a:cubicBezTo>
                  <a:pt x="7862091" y="3354249"/>
                  <a:pt x="7872860" y="3325927"/>
                  <a:pt x="7660913" y="3339376"/>
                </a:cubicBezTo>
                <a:cubicBezTo>
                  <a:pt x="7448966" y="3352825"/>
                  <a:pt x="7116666" y="3341997"/>
                  <a:pt x="6793640" y="3339376"/>
                </a:cubicBezTo>
                <a:cubicBezTo>
                  <a:pt x="6470614" y="3336755"/>
                  <a:pt x="6274456" y="3365842"/>
                  <a:pt x="6105328" y="3339376"/>
                </a:cubicBezTo>
                <a:cubicBezTo>
                  <a:pt x="5936200" y="3312910"/>
                  <a:pt x="5698303" y="3348829"/>
                  <a:pt x="5595977" y="3339376"/>
                </a:cubicBezTo>
                <a:cubicBezTo>
                  <a:pt x="5493651" y="3329923"/>
                  <a:pt x="5158482" y="3340734"/>
                  <a:pt x="4907665" y="3339376"/>
                </a:cubicBezTo>
                <a:cubicBezTo>
                  <a:pt x="4656848" y="3338018"/>
                  <a:pt x="4572825" y="3348709"/>
                  <a:pt x="4487795" y="3339376"/>
                </a:cubicBezTo>
                <a:cubicBezTo>
                  <a:pt x="4402765" y="3330044"/>
                  <a:pt x="4246282" y="3354586"/>
                  <a:pt x="4067924" y="3339376"/>
                </a:cubicBezTo>
                <a:cubicBezTo>
                  <a:pt x="3889566" y="3324166"/>
                  <a:pt x="3587471" y="3361825"/>
                  <a:pt x="3379612" y="3339376"/>
                </a:cubicBezTo>
                <a:cubicBezTo>
                  <a:pt x="3171753" y="3316927"/>
                  <a:pt x="2974924" y="3331576"/>
                  <a:pt x="2870261" y="3339376"/>
                </a:cubicBezTo>
                <a:cubicBezTo>
                  <a:pt x="2765598" y="3347176"/>
                  <a:pt x="2388327" y="3362245"/>
                  <a:pt x="2092469" y="3339376"/>
                </a:cubicBezTo>
                <a:cubicBezTo>
                  <a:pt x="1796611" y="3316507"/>
                  <a:pt x="1736761" y="3356978"/>
                  <a:pt x="1583118" y="3339376"/>
                </a:cubicBezTo>
                <a:cubicBezTo>
                  <a:pt x="1429475" y="3321774"/>
                  <a:pt x="997865" y="3304981"/>
                  <a:pt x="805325" y="3339376"/>
                </a:cubicBezTo>
                <a:cubicBezTo>
                  <a:pt x="612785" y="3373771"/>
                  <a:pt x="310544" y="3352532"/>
                  <a:pt x="0" y="3339376"/>
                </a:cubicBezTo>
                <a:cubicBezTo>
                  <a:pt x="-18499" y="3115263"/>
                  <a:pt x="988" y="2860711"/>
                  <a:pt x="0" y="2638107"/>
                </a:cubicBezTo>
                <a:cubicBezTo>
                  <a:pt x="-988" y="2415503"/>
                  <a:pt x="-5756" y="2235279"/>
                  <a:pt x="0" y="1936838"/>
                </a:cubicBezTo>
                <a:cubicBezTo>
                  <a:pt x="5756" y="1638397"/>
                  <a:pt x="24241" y="1452656"/>
                  <a:pt x="0" y="1202175"/>
                </a:cubicBezTo>
                <a:cubicBezTo>
                  <a:pt x="-24241" y="951694"/>
                  <a:pt x="-51828" y="590325"/>
                  <a:pt x="0" y="0"/>
                </a:cubicBezTo>
                <a:close/>
              </a:path>
            </a:pathLst>
          </a:custGeom>
          <a:noFill/>
          <a:ln w="38100">
            <a:no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txBody>
          <a:bodyPr wrap="square" rtlCol="1">
            <a:spAutoFit/>
          </a:bodyPr>
          <a:lstStyle/>
          <a:p>
            <a:pPr algn="ctr"/>
            <a:r>
              <a:rPr lang="he-IL" sz="11500" b="1" dirty="0">
                <a:latin typeface="Calibri" panose="020F0502020204030204" pitchFamily="34" charset="0"/>
                <a:ea typeface="Calibri" panose="020F0502020204030204" pitchFamily="34" charset="0"/>
                <a:cs typeface="Calibri" panose="020F0502020204030204" pitchFamily="34" charset="0"/>
              </a:rPr>
              <a:t>מיקוד קשב</a:t>
            </a:r>
          </a:p>
          <a:p>
            <a:pPr algn="ctr"/>
            <a:r>
              <a:rPr lang="he-IL" sz="4800" dirty="0">
                <a:latin typeface="Calibri" panose="020F0502020204030204" pitchFamily="34" charset="0"/>
                <a:ea typeface="Calibri" panose="020F0502020204030204" pitchFamily="34" charset="0"/>
                <a:cs typeface="Calibri" panose="020F0502020204030204" pitchFamily="34" charset="0"/>
              </a:rPr>
              <a:t>במה אני בוחרת למקד </a:t>
            </a:r>
          </a:p>
          <a:p>
            <a:pPr algn="ctr"/>
            <a:r>
              <a:rPr lang="he-IL" sz="4800" dirty="0">
                <a:latin typeface="Calibri" panose="020F0502020204030204" pitchFamily="34" charset="0"/>
                <a:ea typeface="Calibri" panose="020F0502020204030204" pitchFamily="34" charset="0"/>
                <a:cs typeface="Calibri" panose="020F0502020204030204" pitchFamily="34" charset="0"/>
              </a:rPr>
              <a:t>את תשומת הלב והקשב שלי</a:t>
            </a:r>
          </a:p>
        </p:txBody>
      </p:sp>
    </p:spTree>
    <p:extLst>
      <p:ext uri="{BB962C8B-B14F-4D97-AF65-F5344CB8AC3E}">
        <p14:creationId xmlns:p14="http://schemas.microsoft.com/office/powerpoint/2010/main" val="66678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פינות מעוגלות 4">
            <a:extLst>
              <a:ext uri="{FF2B5EF4-FFF2-40B4-BE49-F238E27FC236}">
                <a16:creationId xmlns:a16="http://schemas.microsoft.com/office/drawing/2014/main" id="{0A83C8B1-D9D3-7D8D-B37E-184222E3DD74}"/>
              </a:ext>
            </a:extLst>
          </p:cNvPr>
          <p:cNvSpPr/>
          <p:nvPr/>
        </p:nvSpPr>
        <p:spPr>
          <a:xfrm>
            <a:off x="0" y="1524793"/>
            <a:ext cx="6400800" cy="3471750"/>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93F05914-5F13-4F16-A173-0772F44356B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2254" t="3523" r="13002" b="32096"/>
          <a:stretch/>
        </p:blipFill>
        <p:spPr>
          <a:xfrm>
            <a:off x="1" y="0"/>
            <a:ext cx="12191999" cy="6921260"/>
          </a:xfrm>
          <a:prstGeom prst="rect">
            <a:avLst/>
          </a:prstGeom>
        </p:spPr>
      </p:pic>
      <p:sp>
        <p:nvSpPr>
          <p:cNvPr id="3" name="מציין מיקום תוכן 2">
            <a:extLst>
              <a:ext uri="{FF2B5EF4-FFF2-40B4-BE49-F238E27FC236}">
                <a16:creationId xmlns:a16="http://schemas.microsoft.com/office/drawing/2014/main" id="{66412DCA-AF4B-D389-5CC7-7C95A95E478D}"/>
              </a:ext>
            </a:extLst>
          </p:cNvPr>
          <p:cNvSpPr>
            <a:spLocks noGrp="1"/>
          </p:cNvSpPr>
          <p:nvPr>
            <p:ph sz="quarter" idx="13"/>
          </p:nvPr>
        </p:nvSpPr>
        <p:spPr>
          <a:xfrm>
            <a:off x="4553856" y="1356461"/>
            <a:ext cx="5590844" cy="3808413"/>
          </a:xfrm>
        </p:spPr>
        <p:txBody>
          <a:bodyPr>
            <a:normAutofit/>
          </a:bodyPr>
          <a:lstStyle/>
          <a:p>
            <a:pPr marL="0" indent="0" algn="ctr">
              <a:buNone/>
            </a:pPr>
            <a:r>
              <a:rPr lang="he-IL" altLang="he-IL" dirty="0">
                <a:sym typeface="Arial" panose="020B0604020202020204" pitchFamily="34" charset="0"/>
              </a:rPr>
              <a:t>לעיתים, ככל שאנו מנסים להרחיק </a:t>
            </a:r>
          </a:p>
          <a:p>
            <a:pPr marL="0" indent="0" algn="ctr">
              <a:buNone/>
            </a:pPr>
            <a:r>
              <a:rPr lang="he-IL" altLang="he-IL" dirty="0">
                <a:sym typeface="Arial" panose="020B0604020202020204" pitchFamily="34" charset="0"/>
              </a:rPr>
              <a:t>מחשבה מטרידה או מדאיגה, </a:t>
            </a:r>
          </a:p>
          <a:p>
            <a:pPr marL="0" indent="0" algn="ctr">
              <a:buNone/>
            </a:pPr>
            <a:r>
              <a:rPr lang="he-IL" altLang="he-IL" dirty="0">
                <a:sym typeface="Arial" panose="020B0604020202020204" pitchFamily="34" charset="0"/>
              </a:rPr>
              <a:t>קשה לנו להתעלם ממנה. </a:t>
            </a:r>
          </a:p>
          <a:p>
            <a:pPr marL="0" indent="0" algn="ctr">
              <a:buNone/>
            </a:pPr>
            <a:endParaRPr lang="he-IL" altLang="he-IL" dirty="0">
              <a:sym typeface="Arial" panose="020B0604020202020204" pitchFamily="34" charset="0"/>
            </a:endParaRPr>
          </a:p>
          <a:p>
            <a:pPr marL="0" indent="0" algn="ctr">
              <a:buNone/>
            </a:pPr>
            <a:r>
              <a:rPr lang="he-IL" altLang="he-IL" dirty="0">
                <a:sym typeface="Arial" panose="020B0604020202020204" pitchFamily="34" charset="0"/>
              </a:rPr>
              <a:t>העיסוק במחשבה והניסיון "לחפור" בה לא מביא להקלה, אלא להיפך.</a:t>
            </a:r>
          </a:p>
        </p:txBody>
      </p:sp>
    </p:spTree>
    <p:extLst>
      <p:ext uri="{BB962C8B-B14F-4D97-AF65-F5344CB8AC3E}">
        <p14:creationId xmlns:p14="http://schemas.microsoft.com/office/powerpoint/2010/main" val="3684832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966486-CBDF-D7AE-EB6D-25E9A16323CF}"/>
              </a:ext>
            </a:extLst>
          </p:cNvPr>
          <p:cNvSpPr>
            <a:spLocks noGrp="1"/>
          </p:cNvSpPr>
          <p:nvPr>
            <p:ph type="title"/>
          </p:nvPr>
        </p:nvSpPr>
        <p:spPr>
          <a:xfrm>
            <a:off x="1967304" y="109174"/>
            <a:ext cx="8257392" cy="1325563"/>
          </a:xfrm>
        </p:spPr>
        <p:txBody>
          <a:bodyPr>
            <a:normAutofit fontScale="90000"/>
          </a:bodyPr>
          <a:lstStyle/>
          <a:p>
            <a:r>
              <a:rPr lang="he-IL" dirty="0"/>
              <a:t>מה קורה לי כשזה קורה?</a:t>
            </a:r>
          </a:p>
        </p:txBody>
      </p:sp>
      <p:sp>
        <p:nvSpPr>
          <p:cNvPr id="4" name="תיבת טקסט 3">
            <a:extLst>
              <a:ext uri="{FF2B5EF4-FFF2-40B4-BE49-F238E27FC236}">
                <a16:creationId xmlns:a16="http://schemas.microsoft.com/office/drawing/2014/main" id="{79C12003-15C7-FD27-2A08-93E367A45103}"/>
              </a:ext>
            </a:extLst>
          </p:cNvPr>
          <p:cNvSpPr txBox="1"/>
          <p:nvPr/>
        </p:nvSpPr>
        <p:spPr>
          <a:xfrm>
            <a:off x="689222" y="2883932"/>
            <a:ext cx="2556163" cy="830997"/>
          </a:xfrm>
          <a:prstGeom prst="rect">
            <a:avLst/>
          </a:prstGeom>
          <a:no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קיבלתי 60 בבחינה  במתמטיקה</a:t>
            </a:r>
          </a:p>
        </p:txBody>
      </p:sp>
      <p:sp>
        <p:nvSpPr>
          <p:cNvPr id="5" name="תיבת טקסט 4">
            <a:extLst>
              <a:ext uri="{FF2B5EF4-FFF2-40B4-BE49-F238E27FC236}">
                <a16:creationId xmlns:a16="http://schemas.microsoft.com/office/drawing/2014/main" id="{2FF27576-A6B7-EB0A-244A-A8593A7BA64F}"/>
              </a:ext>
            </a:extLst>
          </p:cNvPr>
          <p:cNvSpPr txBox="1"/>
          <p:nvPr/>
        </p:nvSpPr>
        <p:spPr>
          <a:xfrm>
            <a:off x="3108878" y="4786745"/>
            <a:ext cx="2556163" cy="830997"/>
          </a:xfrm>
          <a:prstGeom prst="rect">
            <a:avLst/>
          </a:prstGeom>
          <a:no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משהו שמאד רציתי שיקרה לא התאפשר</a:t>
            </a:r>
          </a:p>
        </p:txBody>
      </p:sp>
      <p:sp>
        <p:nvSpPr>
          <p:cNvPr id="7" name="תיבת טקסט 6">
            <a:extLst>
              <a:ext uri="{FF2B5EF4-FFF2-40B4-BE49-F238E27FC236}">
                <a16:creationId xmlns:a16="http://schemas.microsoft.com/office/drawing/2014/main" id="{FE2234B1-37A2-0538-34C4-02F5CB16292D}"/>
              </a:ext>
            </a:extLst>
          </p:cNvPr>
          <p:cNvSpPr txBox="1"/>
          <p:nvPr/>
        </p:nvSpPr>
        <p:spPr>
          <a:xfrm>
            <a:off x="8685333" y="4982687"/>
            <a:ext cx="2556163" cy="830997"/>
          </a:xfrm>
          <a:prstGeom prst="rect">
            <a:avLst/>
          </a:prstGeom>
          <a:no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לא הוזמנתי למפגש של כל החברות</a:t>
            </a:r>
          </a:p>
        </p:txBody>
      </p:sp>
      <p:sp>
        <p:nvSpPr>
          <p:cNvPr id="8" name="תיבת טקסט 6">
            <a:extLst>
              <a:ext uri="{FF2B5EF4-FFF2-40B4-BE49-F238E27FC236}">
                <a16:creationId xmlns:a16="http://schemas.microsoft.com/office/drawing/2014/main" id="{584D0C91-F042-437A-BE75-FCC289D59056}"/>
              </a:ext>
            </a:extLst>
          </p:cNvPr>
          <p:cNvSpPr txBox="1"/>
          <p:nvPr/>
        </p:nvSpPr>
        <p:spPr>
          <a:xfrm>
            <a:off x="5916898" y="2631688"/>
            <a:ext cx="2556163" cy="830997"/>
          </a:xfrm>
          <a:prstGeom prst="rect">
            <a:avLst/>
          </a:prstGeom>
          <a:no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לא התקבלתי </a:t>
            </a:r>
          </a:p>
          <a:p>
            <a:pPr algn="ctr"/>
            <a:r>
              <a:rPr lang="he-IL" sz="2400" dirty="0">
                <a:latin typeface="Calibri" panose="020F0502020204030204" pitchFamily="34" charset="0"/>
                <a:ea typeface="Calibri" panose="020F0502020204030204" pitchFamily="34" charset="0"/>
                <a:cs typeface="Calibri" panose="020F0502020204030204" pitchFamily="34" charset="0"/>
              </a:rPr>
              <a:t>להדרכה בתנועה</a:t>
            </a:r>
          </a:p>
        </p:txBody>
      </p:sp>
    </p:spTree>
    <p:extLst>
      <p:ext uri="{BB962C8B-B14F-4D97-AF65-F5344CB8AC3E}">
        <p14:creationId xmlns:p14="http://schemas.microsoft.com/office/powerpoint/2010/main" val="2222609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0;g10ffaffb507_1_297">
            <a:extLst>
              <a:ext uri="{FF2B5EF4-FFF2-40B4-BE49-F238E27FC236}">
                <a16:creationId xmlns:a16="http://schemas.microsoft.com/office/drawing/2014/main" id="{C4A8EFB1-4CA6-76BC-59BA-685AF92FA1A4}"/>
              </a:ext>
            </a:extLst>
          </p:cNvPr>
          <p:cNvSpPr txBox="1">
            <a:spLocks/>
          </p:cNvSpPr>
          <p:nvPr/>
        </p:nvSpPr>
        <p:spPr>
          <a:xfrm>
            <a:off x="1018902" y="226514"/>
            <a:ext cx="10685417" cy="1325700"/>
          </a:xfrm>
          <a:prstGeom prst="rect">
            <a:avLst/>
          </a:prstGeom>
          <a:noFill/>
          <a:ln>
            <a:noFill/>
          </a:ln>
        </p:spPr>
        <p:txBody>
          <a:bodyPr spcFirstLastPara="1" vert="horz" wrap="square" lIns="91425" tIns="45700" rIns="91425" bIns="45700" rtlCol="1" anchor="ctr" anchorCtr="0">
            <a:normAutofit fontScale="85000" lnSpcReduction="20000"/>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pPr>
              <a:spcBef>
                <a:spcPts val="0"/>
              </a:spcBef>
              <a:buClr>
                <a:srgbClr val="002060"/>
              </a:buClr>
              <a:buSzPts val="7200"/>
              <a:buFont typeface="Calibri"/>
              <a:buNone/>
            </a:pPr>
            <a:r>
              <a:rPr lang="iw-IL" sz="5400" dirty="0"/>
              <a:t>רגע לומדי</a:t>
            </a:r>
            <a:r>
              <a:rPr lang="he-IL" sz="5400" dirty="0"/>
              <a:t>ם</a:t>
            </a:r>
          </a:p>
          <a:p>
            <a:pPr>
              <a:spcBef>
                <a:spcPts val="0"/>
              </a:spcBef>
              <a:buClr>
                <a:srgbClr val="002060"/>
              </a:buClr>
              <a:buSzPts val="7200"/>
              <a:buFont typeface="Calibri"/>
              <a:buNone/>
            </a:pPr>
            <a:r>
              <a:rPr lang="iw-IL" sz="7800" dirty="0"/>
              <a:t>מה זה פא</a:t>
            </a:r>
            <a:r>
              <a:rPr lang="he-IL" sz="7800" dirty="0"/>
              <a:t>פ"</a:t>
            </a:r>
            <a:r>
              <a:rPr lang="iw-IL" sz="7800" dirty="0"/>
              <a:t>א?</a:t>
            </a:r>
          </a:p>
        </p:txBody>
      </p:sp>
      <p:sp>
        <p:nvSpPr>
          <p:cNvPr id="10" name="תיבת טקסט 9">
            <a:extLst>
              <a:ext uri="{FF2B5EF4-FFF2-40B4-BE49-F238E27FC236}">
                <a16:creationId xmlns:a16="http://schemas.microsoft.com/office/drawing/2014/main" id="{102CFE44-176D-B61C-D87B-4FC7E4ED4FFE}"/>
              </a:ext>
            </a:extLst>
          </p:cNvPr>
          <p:cNvSpPr txBox="1"/>
          <p:nvPr/>
        </p:nvSpPr>
        <p:spPr>
          <a:xfrm>
            <a:off x="9456949" y="3397636"/>
            <a:ext cx="2548934"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פרופורציה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"למעלה ממחצית החומר אני יודעת"</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מלבן: פינות מעוגלות 8">
            <a:extLst>
              <a:ext uri="{FF2B5EF4-FFF2-40B4-BE49-F238E27FC236}">
                <a16:creationId xmlns:a16="http://schemas.microsoft.com/office/drawing/2014/main" id="{1533C27D-C19E-2234-C209-FFAC4CC4DC70}"/>
              </a:ext>
            </a:extLst>
          </p:cNvPr>
          <p:cNvSpPr/>
          <p:nvPr/>
        </p:nvSpPr>
        <p:spPr>
          <a:xfrm>
            <a:off x="1356442" y="1909606"/>
            <a:ext cx="2547497" cy="1755226"/>
          </a:xfrm>
          <a:prstGeom prst="roundRect">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5" name="מלבן: פינות מעוגלות 14">
            <a:extLst>
              <a:ext uri="{FF2B5EF4-FFF2-40B4-BE49-F238E27FC236}">
                <a16:creationId xmlns:a16="http://schemas.microsoft.com/office/drawing/2014/main" id="{7FD63B29-31A8-7FC8-481F-0923ECB2869E}"/>
              </a:ext>
            </a:extLst>
          </p:cNvPr>
          <p:cNvSpPr/>
          <p:nvPr/>
        </p:nvSpPr>
        <p:spPr>
          <a:xfrm>
            <a:off x="9458386" y="1606566"/>
            <a:ext cx="2547497" cy="1755226"/>
          </a:xfrm>
          <a:prstGeom prst="roundRect">
            <a:avLst/>
          </a:prstGeom>
          <a:blipFill dpi="0" rotWithShape="1">
            <a:blip r:embed="rId4"/>
            <a:srcRect/>
            <a:stretch>
              <a:fillRect l="-937" t="-14968" r="-937" b="-1496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6" name="מלבן: פינות מעוגלות 15" descr="תמונה שמכילה טקסט, חוץ, הנעלה&#10;&#10;התיאור נוצר באופן אוטומטי">
            <a:extLst>
              <a:ext uri="{FF2B5EF4-FFF2-40B4-BE49-F238E27FC236}">
                <a16:creationId xmlns:a16="http://schemas.microsoft.com/office/drawing/2014/main" id="{713FA236-C9FE-0E73-B3D3-1C6620E19024}"/>
              </a:ext>
            </a:extLst>
          </p:cNvPr>
          <p:cNvSpPr/>
          <p:nvPr/>
        </p:nvSpPr>
        <p:spPr>
          <a:xfrm>
            <a:off x="8471022" y="4694624"/>
            <a:ext cx="2547497" cy="1755226"/>
          </a:xfrm>
          <a:prstGeom prst="roundRect">
            <a:avLst/>
          </a:prstGeom>
          <a:blipFill>
            <a:blip r:embed="rId5"/>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7" name="מלבן: פינות מעוגלות 16">
            <a:extLst>
              <a:ext uri="{FF2B5EF4-FFF2-40B4-BE49-F238E27FC236}">
                <a16:creationId xmlns:a16="http://schemas.microsoft.com/office/drawing/2014/main" id="{B78353EC-3811-B2E5-8639-C0FBA0698D11}"/>
              </a:ext>
            </a:extLst>
          </p:cNvPr>
          <p:cNvSpPr/>
          <p:nvPr/>
        </p:nvSpPr>
        <p:spPr>
          <a:xfrm>
            <a:off x="4626333" y="3429000"/>
            <a:ext cx="3076757" cy="1484003"/>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"קיבלתי 60 בבחינה של המגמה, ואני בחיים לא אצליח"</a:t>
            </a:r>
          </a:p>
        </p:txBody>
      </p:sp>
      <p:pic>
        <p:nvPicPr>
          <p:cNvPr id="19" name="גרפיקה 18">
            <a:extLst>
              <a:ext uri="{FF2B5EF4-FFF2-40B4-BE49-F238E27FC236}">
                <a16:creationId xmlns:a16="http://schemas.microsoft.com/office/drawing/2014/main" id="{FFEC7E90-33D2-0DBA-E5D5-2A1D1CA7A0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96150" y="2941608"/>
            <a:ext cx="1325336" cy="489112"/>
          </a:xfrm>
          <a:prstGeom prst="rect">
            <a:avLst/>
          </a:prstGeom>
        </p:spPr>
      </p:pic>
      <p:sp>
        <p:nvSpPr>
          <p:cNvPr id="20" name="תיבת טקסט 19">
            <a:extLst>
              <a:ext uri="{FF2B5EF4-FFF2-40B4-BE49-F238E27FC236}">
                <a16:creationId xmlns:a16="http://schemas.microsoft.com/office/drawing/2014/main" id="{FA7C5C56-AF4C-75BF-D4D9-483015694818}"/>
              </a:ext>
            </a:extLst>
          </p:cNvPr>
          <p:cNvSpPr txBox="1"/>
          <p:nvPr/>
        </p:nvSpPr>
        <p:spPr>
          <a:xfrm>
            <a:off x="6072552" y="5372632"/>
            <a:ext cx="2548934"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אלטרנטיבה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"אם אבקש עזרה מהמורה אוכל להשתפר ולהתקדם"</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pic>
        <p:nvPicPr>
          <p:cNvPr id="22" name="גרפיקה 21">
            <a:extLst>
              <a:ext uri="{FF2B5EF4-FFF2-40B4-BE49-F238E27FC236}">
                <a16:creationId xmlns:a16="http://schemas.microsoft.com/office/drawing/2014/main" id="{62AD1B49-EBAE-5E33-B252-BEAF842012A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19418767">
            <a:off x="7993289" y="3625989"/>
            <a:ext cx="955466" cy="1120201"/>
          </a:xfrm>
          <a:prstGeom prst="rect">
            <a:avLst/>
          </a:prstGeom>
        </p:spPr>
      </p:pic>
      <p:pic>
        <p:nvPicPr>
          <p:cNvPr id="26" name="גרפיקה 25">
            <a:extLst>
              <a:ext uri="{FF2B5EF4-FFF2-40B4-BE49-F238E27FC236}">
                <a16:creationId xmlns:a16="http://schemas.microsoft.com/office/drawing/2014/main" id="{40A1387F-00F3-038A-EEFA-FDC012D12E7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40390" y="3850205"/>
            <a:ext cx="1251362" cy="506169"/>
          </a:xfrm>
          <a:prstGeom prst="rect">
            <a:avLst/>
          </a:prstGeom>
        </p:spPr>
      </p:pic>
      <p:sp>
        <p:nvSpPr>
          <p:cNvPr id="27" name="תיבת טקסט 26">
            <a:extLst>
              <a:ext uri="{FF2B5EF4-FFF2-40B4-BE49-F238E27FC236}">
                <a16:creationId xmlns:a16="http://schemas.microsoft.com/office/drawing/2014/main" id="{3F938DDE-08B7-016F-2661-E5ABCF6F3386}"/>
              </a:ext>
            </a:extLst>
          </p:cNvPr>
          <p:cNvSpPr txBox="1"/>
          <p:nvPr/>
        </p:nvSpPr>
        <p:spPr>
          <a:xfrm>
            <a:off x="624166" y="3608309"/>
            <a:ext cx="2548934"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פרספקטיבה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"זה רק מבחן אחד, יהיו עוד הזדמנויות"</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
        <p:nvSpPr>
          <p:cNvPr id="28" name="מלבן: פינות מעוגלות 27">
            <a:extLst>
              <a:ext uri="{FF2B5EF4-FFF2-40B4-BE49-F238E27FC236}">
                <a16:creationId xmlns:a16="http://schemas.microsoft.com/office/drawing/2014/main" id="{66A5CBE6-727A-F839-5BE8-83B27D74D679}"/>
              </a:ext>
            </a:extLst>
          </p:cNvPr>
          <p:cNvSpPr/>
          <p:nvPr/>
        </p:nvSpPr>
        <p:spPr>
          <a:xfrm>
            <a:off x="2027061" y="4986396"/>
            <a:ext cx="2547497" cy="1755226"/>
          </a:xfrm>
          <a:prstGeom prst="roundRect">
            <a:avLst/>
          </a:prstGeom>
          <a:blipFill>
            <a:blip r:embed="rId12"/>
            <a:srcRect/>
            <a:stretch>
              <a:fillRect t="-30000" b="-3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pic>
        <p:nvPicPr>
          <p:cNvPr id="30" name="גרפיקה 29">
            <a:extLst>
              <a:ext uri="{FF2B5EF4-FFF2-40B4-BE49-F238E27FC236}">
                <a16:creationId xmlns:a16="http://schemas.microsoft.com/office/drawing/2014/main" id="{FFDE92F1-6770-8A96-2E21-4E68F47C606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4266776">
            <a:off x="4746054" y="4766887"/>
            <a:ext cx="414601" cy="810357"/>
          </a:xfrm>
          <a:prstGeom prst="rect">
            <a:avLst/>
          </a:prstGeom>
        </p:spPr>
      </p:pic>
      <p:sp>
        <p:nvSpPr>
          <p:cNvPr id="31" name="תיבת טקסט 30">
            <a:extLst>
              <a:ext uri="{FF2B5EF4-FFF2-40B4-BE49-F238E27FC236}">
                <a16:creationId xmlns:a16="http://schemas.microsoft.com/office/drawing/2014/main" id="{3CBED598-0C2B-2F77-7C26-F157CBA082FB}"/>
              </a:ext>
            </a:extLst>
          </p:cNvPr>
          <p:cNvSpPr txBox="1"/>
          <p:nvPr/>
        </p:nvSpPr>
        <p:spPr>
          <a:xfrm>
            <a:off x="-254847" y="4766819"/>
            <a:ext cx="2547497" cy="1908215"/>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אמונה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"אני יכולה </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להצליח </a:t>
            </a:r>
            <a:r>
              <a:rPr lang="he-IL" dirty="0" err="1">
                <a:latin typeface="Calibri" panose="020F0502020204030204" pitchFamily="34" charset="0"/>
                <a:ea typeface="Calibri" panose="020F0502020204030204" pitchFamily="34" charset="0"/>
                <a:cs typeface="Calibri" panose="020F0502020204030204" pitchFamily="34" charset="0"/>
              </a:rPr>
              <a:t>בעז"ה</a:t>
            </a:r>
            <a:r>
              <a:rPr lang="he-IL" dirty="0">
                <a:latin typeface="Calibri" panose="020F0502020204030204" pitchFamily="34" charset="0"/>
                <a:ea typeface="Calibri" panose="020F0502020204030204" pitchFamily="34" charset="0"/>
                <a:cs typeface="Calibri" panose="020F0502020204030204" pitchFamily="34" charset="0"/>
              </a:rPr>
              <a:t>, </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התמודדתי עם אתגרים </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גם בעבר </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וב"ה הצלחתי"</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24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5" grpId="0" animBg="1"/>
      <p:bldP spid="16" grpId="0" animBg="1"/>
      <p:bldP spid="20" grpId="0"/>
      <p:bldP spid="27" grpId="0"/>
      <p:bldP spid="28"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0;g10ffaffb507_1_297">
            <a:extLst>
              <a:ext uri="{FF2B5EF4-FFF2-40B4-BE49-F238E27FC236}">
                <a16:creationId xmlns:a16="http://schemas.microsoft.com/office/drawing/2014/main" id="{C4A8EFB1-4CA6-76BC-59BA-685AF92FA1A4}"/>
              </a:ext>
            </a:extLst>
          </p:cNvPr>
          <p:cNvSpPr txBox="1">
            <a:spLocks/>
          </p:cNvSpPr>
          <p:nvPr/>
        </p:nvSpPr>
        <p:spPr>
          <a:xfrm>
            <a:off x="1018902" y="161200"/>
            <a:ext cx="10685417" cy="1325700"/>
          </a:xfrm>
          <a:prstGeom prst="rect">
            <a:avLst/>
          </a:prstGeom>
          <a:noFill/>
          <a:ln>
            <a:noFill/>
          </a:ln>
        </p:spPr>
        <p:txBody>
          <a:bodyPr spcFirstLastPara="1" vert="horz" wrap="square" lIns="91425" tIns="45700" rIns="91425" bIns="45700" rtlCol="1" anchor="ctr" anchorCtr="0">
            <a:normAutofit fontScale="85000" lnSpcReduction="20000"/>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pPr>
              <a:spcBef>
                <a:spcPts val="0"/>
              </a:spcBef>
              <a:buClr>
                <a:srgbClr val="002060"/>
              </a:buClr>
              <a:buSzPts val="7200"/>
              <a:buFont typeface="Calibri"/>
              <a:buNone/>
            </a:pPr>
            <a:r>
              <a:rPr lang="iw-IL" sz="5400" dirty="0"/>
              <a:t>רגע לומדי</a:t>
            </a:r>
            <a:r>
              <a:rPr lang="he-IL" sz="5400" dirty="0"/>
              <a:t>ם</a:t>
            </a:r>
          </a:p>
          <a:p>
            <a:pPr>
              <a:spcBef>
                <a:spcPts val="0"/>
              </a:spcBef>
              <a:buClr>
                <a:srgbClr val="002060"/>
              </a:buClr>
              <a:buSzPts val="7200"/>
              <a:buFont typeface="Calibri"/>
              <a:buNone/>
            </a:pPr>
            <a:r>
              <a:rPr lang="iw-IL" sz="7800" dirty="0"/>
              <a:t>מה זה פא</a:t>
            </a:r>
            <a:r>
              <a:rPr lang="he-IL" sz="7800" dirty="0"/>
              <a:t>פ"</a:t>
            </a:r>
            <a:r>
              <a:rPr lang="iw-IL" sz="7800" dirty="0"/>
              <a:t>א?</a:t>
            </a:r>
          </a:p>
        </p:txBody>
      </p:sp>
      <p:graphicFrame>
        <p:nvGraphicFramePr>
          <p:cNvPr id="2" name="דיאגרמה 1">
            <a:extLst>
              <a:ext uri="{FF2B5EF4-FFF2-40B4-BE49-F238E27FC236}">
                <a16:creationId xmlns:a16="http://schemas.microsoft.com/office/drawing/2014/main" id="{EC8C8C16-CC85-2F53-89D5-3269E1D1AA45}"/>
              </a:ext>
            </a:extLst>
          </p:cNvPr>
          <p:cNvGraphicFramePr/>
          <p:nvPr>
            <p:extLst>
              <p:ext uri="{D42A27DB-BD31-4B8C-83A1-F6EECF244321}">
                <p14:modId xmlns:p14="http://schemas.microsoft.com/office/powerpoint/2010/main" val="1365917919"/>
              </p:ext>
            </p:extLst>
          </p:nvPr>
        </p:nvGraphicFramePr>
        <p:xfrm>
          <a:off x="613365" y="1329653"/>
          <a:ext cx="10965269" cy="4071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תיבת טקסט 9">
            <a:extLst>
              <a:ext uri="{FF2B5EF4-FFF2-40B4-BE49-F238E27FC236}">
                <a16:creationId xmlns:a16="http://schemas.microsoft.com/office/drawing/2014/main" id="{102CFE44-176D-B61C-D87B-4FC7E4ED4FFE}"/>
              </a:ext>
            </a:extLst>
          </p:cNvPr>
          <p:cNvSpPr txBox="1"/>
          <p:nvPr/>
        </p:nvSpPr>
        <p:spPr>
          <a:xfrm>
            <a:off x="9029700" y="4754799"/>
            <a:ext cx="2548934" cy="646331"/>
          </a:xfrm>
          <a:prstGeom prst="rect">
            <a:avLst/>
          </a:prstGeom>
          <a:noFill/>
        </p:spPr>
        <p:txBody>
          <a:bodyPr wrap="square">
            <a:spAutoFit/>
          </a:bodyPr>
          <a:lstStyle/>
          <a:p>
            <a:pPr marL="0" indent="0" algn="ctr">
              <a:buNone/>
            </a:pPr>
            <a:r>
              <a:rPr lang="he-IL" sz="1800" dirty="0">
                <a:latin typeface="Calibri" panose="020F0502020204030204" pitchFamily="34" charset="0"/>
                <a:ea typeface="Calibri" panose="020F0502020204030204" pitchFamily="34" charset="0"/>
                <a:cs typeface="Calibri" panose="020F0502020204030204" pitchFamily="34" charset="0"/>
              </a:rPr>
              <a:t>התייחסות</a:t>
            </a:r>
            <a:r>
              <a:rPr lang="he-IL" sz="1800" b="1" dirty="0">
                <a:latin typeface="Calibri" panose="020F0502020204030204" pitchFamily="34" charset="0"/>
                <a:ea typeface="Calibri" panose="020F0502020204030204" pitchFamily="34" charset="0"/>
                <a:cs typeface="Calibri" panose="020F0502020204030204" pitchFamily="34" charset="0"/>
              </a:rPr>
              <a:t> </a:t>
            </a:r>
            <a:r>
              <a:rPr lang="he-IL" sz="1800" dirty="0">
                <a:solidFill>
                  <a:srgbClr val="000000"/>
                </a:solidFill>
                <a:latin typeface="Calibri" panose="020F0502020204030204" pitchFamily="34" charset="0"/>
                <a:ea typeface="Calibri" panose="020F0502020204030204" pitchFamily="34" charset="0"/>
                <a:cs typeface="Calibri" panose="020F0502020204030204" pitchFamily="34" charset="0"/>
              </a:rPr>
              <a:t>למצב הלחץ הנתון, במרחב של זמן</a:t>
            </a:r>
            <a:endParaRPr lang="he-IL" sz="1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BD5E40B9-88D4-8CF1-E33F-20F31CFD458F}"/>
              </a:ext>
            </a:extLst>
          </p:cNvPr>
          <p:cNvSpPr txBox="1"/>
          <p:nvPr/>
        </p:nvSpPr>
        <p:spPr>
          <a:xfrm>
            <a:off x="6361611" y="4820115"/>
            <a:ext cx="2567349" cy="923330"/>
          </a:xfrm>
          <a:prstGeom prst="rect">
            <a:avLst/>
          </a:prstGeom>
          <a:noFill/>
        </p:spPr>
        <p:txBody>
          <a:bodyPr wrap="square">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בקב"ה, בעצמי, ובכוחות שלי, בערכים שלי, במשפחה/בקהילה שלי</a:t>
            </a:r>
          </a:p>
        </p:txBody>
      </p:sp>
      <p:sp>
        <p:nvSpPr>
          <p:cNvPr id="13" name="תיבת טקסט 12">
            <a:extLst>
              <a:ext uri="{FF2B5EF4-FFF2-40B4-BE49-F238E27FC236}">
                <a16:creationId xmlns:a16="http://schemas.microsoft.com/office/drawing/2014/main" id="{B066A9E8-FEAA-518F-AFA8-00B0AEF27BE1}"/>
              </a:ext>
            </a:extLst>
          </p:cNvPr>
          <p:cNvSpPr txBox="1"/>
          <p:nvPr/>
        </p:nvSpPr>
        <p:spPr>
          <a:xfrm>
            <a:off x="3488871" y="5045306"/>
            <a:ext cx="2567349" cy="923330"/>
          </a:xfrm>
          <a:prstGeom prst="rect">
            <a:avLst/>
          </a:prstGeom>
          <a:noFill/>
        </p:spPr>
        <p:txBody>
          <a:bodyPr wrap="square">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הרחבת שדה הראייה בכדי לראות את הקושי בהקשר רחב יותר בחיים שלנו</a:t>
            </a:r>
          </a:p>
        </p:txBody>
      </p:sp>
      <p:sp>
        <p:nvSpPr>
          <p:cNvPr id="14" name="תיבת טקסט 13">
            <a:extLst>
              <a:ext uri="{FF2B5EF4-FFF2-40B4-BE49-F238E27FC236}">
                <a16:creationId xmlns:a16="http://schemas.microsoft.com/office/drawing/2014/main" id="{299A2B96-BC26-B6CC-B670-E7815E603BE7}"/>
              </a:ext>
            </a:extLst>
          </p:cNvPr>
          <p:cNvSpPr txBox="1"/>
          <p:nvPr/>
        </p:nvSpPr>
        <p:spPr>
          <a:xfrm>
            <a:off x="688850" y="5286485"/>
            <a:ext cx="2567349" cy="646331"/>
          </a:xfrm>
          <a:prstGeom prst="rect">
            <a:avLst/>
          </a:prstGeom>
          <a:noFill/>
        </p:spPr>
        <p:txBody>
          <a:bodyPr wrap="square">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לכל בעיה יש יותר מפתרון אחד/ יש כמה פתרונות</a:t>
            </a:r>
          </a:p>
        </p:txBody>
      </p:sp>
    </p:spTree>
    <p:extLst>
      <p:ext uri="{BB962C8B-B14F-4D97-AF65-F5344CB8AC3E}">
        <p14:creationId xmlns:p14="http://schemas.microsoft.com/office/powerpoint/2010/main" val="46095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גרפיקה 42">
            <a:extLst>
              <a:ext uri="{FF2B5EF4-FFF2-40B4-BE49-F238E27FC236}">
                <a16:creationId xmlns:a16="http://schemas.microsoft.com/office/drawing/2014/main" id="{A1C22CE4-167A-4A7A-8BE1-AA4D9F45FE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2000" y="478310"/>
            <a:ext cx="4320000" cy="1116897"/>
          </a:xfrm>
          <a:prstGeom prst="rect">
            <a:avLst/>
          </a:prstGeom>
        </p:spPr>
      </p:pic>
      <p:sp>
        <p:nvSpPr>
          <p:cNvPr id="11" name="מלבן 10">
            <a:extLst>
              <a:ext uri="{FF2B5EF4-FFF2-40B4-BE49-F238E27FC236}">
                <a16:creationId xmlns:a16="http://schemas.microsoft.com/office/drawing/2014/main" id="{E00FB518-37F2-41E3-9B00-0528A8758AB5}"/>
              </a:ext>
            </a:extLst>
          </p:cNvPr>
          <p:cNvSpPr/>
          <p:nvPr/>
        </p:nvSpPr>
        <p:spPr>
          <a:xfrm>
            <a:off x="9285932" y="343674"/>
            <a:ext cx="2906068"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bg1"/>
                </a:solidFill>
                <a:latin typeface="Calibri" panose="020F0502020204030204" pitchFamily="34" charset="0"/>
                <a:cs typeface="Calibri" panose="020F0502020204030204" pitchFamily="34" charset="0"/>
              </a:rPr>
              <a:t>נושאי היחידה</a:t>
            </a:r>
          </a:p>
        </p:txBody>
      </p:sp>
      <p:sp>
        <p:nvSpPr>
          <p:cNvPr id="16" name="מלבן 15">
            <a:extLst>
              <a:ext uri="{FF2B5EF4-FFF2-40B4-BE49-F238E27FC236}">
                <a16:creationId xmlns:a16="http://schemas.microsoft.com/office/drawing/2014/main" id="{8A973E30-FA50-4D6F-B3B8-3A38C9A9D8B7}"/>
              </a:ext>
            </a:extLst>
          </p:cNvPr>
          <p:cNvSpPr/>
          <p:nvPr/>
        </p:nvSpPr>
        <p:spPr>
          <a:xfrm>
            <a:off x="8431247" y="2556703"/>
            <a:ext cx="2906068" cy="382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err="1">
                <a:solidFill>
                  <a:srgbClr val="BBA4DD"/>
                </a:solidFill>
                <a:latin typeface="Calibri" panose="020F0502020204030204" pitchFamily="34" charset="0"/>
                <a:cs typeface="Calibri" panose="020F0502020204030204" pitchFamily="34" charset="0"/>
              </a:rPr>
              <a:t>הכל</a:t>
            </a:r>
            <a:r>
              <a:rPr lang="he-IL" sz="2800" b="1" dirty="0">
                <a:solidFill>
                  <a:srgbClr val="BBA4DD"/>
                </a:solidFill>
                <a:latin typeface="Calibri" panose="020F0502020204030204" pitchFamily="34" charset="0"/>
                <a:cs typeface="Calibri" panose="020F0502020204030204" pitchFamily="34" charset="0"/>
              </a:rPr>
              <a:t> בראש</a:t>
            </a:r>
          </a:p>
        </p:txBody>
      </p:sp>
      <p:sp>
        <p:nvSpPr>
          <p:cNvPr id="17" name="מלבן 16">
            <a:extLst>
              <a:ext uri="{FF2B5EF4-FFF2-40B4-BE49-F238E27FC236}">
                <a16:creationId xmlns:a16="http://schemas.microsoft.com/office/drawing/2014/main" id="{EB8D51FC-FBC9-410A-BF4F-379C99BD1887}"/>
              </a:ext>
            </a:extLst>
          </p:cNvPr>
          <p:cNvSpPr/>
          <p:nvPr/>
        </p:nvSpPr>
        <p:spPr>
          <a:xfrm>
            <a:off x="8062085" y="3354737"/>
            <a:ext cx="2007355" cy="42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b="1" dirty="0">
                <a:solidFill>
                  <a:schemeClr val="accent6">
                    <a:lumMod val="60000"/>
                    <a:lumOff val="40000"/>
                  </a:schemeClr>
                </a:solidFill>
                <a:latin typeface="Calibri" panose="020F0502020204030204" pitchFamily="34" charset="0"/>
                <a:cs typeface="Calibri" panose="020F0502020204030204" pitchFamily="34" charset="0"/>
              </a:rPr>
              <a:t>הגוף כמצפן</a:t>
            </a:r>
          </a:p>
        </p:txBody>
      </p:sp>
      <p:sp>
        <p:nvSpPr>
          <p:cNvPr id="41" name="מלבן 40">
            <a:extLst>
              <a:ext uri="{FF2B5EF4-FFF2-40B4-BE49-F238E27FC236}">
                <a16:creationId xmlns:a16="http://schemas.microsoft.com/office/drawing/2014/main" id="{7CE9EE8E-3B12-4ADA-853C-E4C57339CA17}"/>
              </a:ext>
            </a:extLst>
          </p:cNvPr>
          <p:cNvSpPr/>
          <p:nvPr/>
        </p:nvSpPr>
        <p:spPr>
          <a:xfrm>
            <a:off x="11543430" y="2102766"/>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1</a:t>
            </a:r>
          </a:p>
        </p:txBody>
      </p:sp>
      <p:sp>
        <p:nvSpPr>
          <p:cNvPr id="42" name="אליפסה 41">
            <a:extLst>
              <a:ext uri="{FF2B5EF4-FFF2-40B4-BE49-F238E27FC236}">
                <a16:creationId xmlns:a16="http://schemas.microsoft.com/office/drawing/2014/main" id="{F633F18F-7539-4720-8DF5-C6E2EAB8F876}"/>
              </a:ext>
            </a:extLst>
          </p:cNvPr>
          <p:cNvSpPr/>
          <p:nvPr/>
        </p:nvSpPr>
        <p:spPr>
          <a:xfrm>
            <a:off x="10740514" y="2713842"/>
            <a:ext cx="386444" cy="382890"/>
          </a:xfrm>
          <a:prstGeom prst="ellipse">
            <a:avLst/>
          </a:prstGeom>
          <a:solidFill>
            <a:srgbClr val="BBA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4" name="מלבן 43">
            <a:extLst>
              <a:ext uri="{FF2B5EF4-FFF2-40B4-BE49-F238E27FC236}">
                <a16:creationId xmlns:a16="http://schemas.microsoft.com/office/drawing/2014/main" id="{47057622-7F54-4C3F-B41D-404073F2F9A1}"/>
              </a:ext>
            </a:extLst>
          </p:cNvPr>
          <p:cNvSpPr/>
          <p:nvPr/>
        </p:nvSpPr>
        <p:spPr>
          <a:xfrm>
            <a:off x="10828083" y="2753892"/>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2</a:t>
            </a:r>
          </a:p>
        </p:txBody>
      </p:sp>
      <p:sp>
        <p:nvSpPr>
          <p:cNvPr id="52" name="אליפסה 51">
            <a:extLst>
              <a:ext uri="{FF2B5EF4-FFF2-40B4-BE49-F238E27FC236}">
                <a16:creationId xmlns:a16="http://schemas.microsoft.com/office/drawing/2014/main" id="{049F1846-C18A-4451-B7A8-DAC5014F3BA7}"/>
              </a:ext>
            </a:extLst>
          </p:cNvPr>
          <p:cNvSpPr/>
          <p:nvPr/>
        </p:nvSpPr>
        <p:spPr>
          <a:xfrm>
            <a:off x="10040059" y="3416550"/>
            <a:ext cx="386444" cy="38289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3" name="מלבן 52">
            <a:extLst>
              <a:ext uri="{FF2B5EF4-FFF2-40B4-BE49-F238E27FC236}">
                <a16:creationId xmlns:a16="http://schemas.microsoft.com/office/drawing/2014/main" id="{536E14CA-248B-45AA-9CB7-F65EC9441624}"/>
              </a:ext>
            </a:extLst>
          </p:cNvPr>
          <p:cNvSpPr/>
          <p:nvPr/>
        </p:nvSpPr>
        <p:spPr>
          <a:xfrm>
            <a:off x="10127628" y="3462623"/>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3</a:t>
            </a:r>
          </a:p>
        </p:txBody>
      </p:sp>
      <p:sp>
        <p:nvSpPr>
          <p:cNvPr id="55" name="מלבן 54">
            <a:extLst>
              <a:ext uri="{FF2B5EF4-FFF2-40B4-BE49-F238E27FC236}">
                <a16:creationId xmlns:a16="http://schemas.microsoft.com/office/drawing/2014/main" id="{A8F5411D-1307-4C50-8B64-D17446A73A64}"/>
              </a:ext>
            </a:extLst>
          </p:cNvPr>
          <p:cNvSpPr/>
          <p:nvPr/>
        </p:nvSpPr>
        <p:spPr>
          <a:xfrm>
            <a:off x="9429434" y="4230510"/>
            <a:ext cx="206999"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7" name="מלבן 56">
            <a:extLst>
              <a:ext uri="{FF2B5EF4-FFF2-40B4-BE49-F238E27FC236}">
                <a16:creationId xmlns:a16="http://schemas.microsoft.com/office/drawing/2014/main" id="{8FB66385-BEDE-48F3-9F34-2A8F7F7FCB80}"/>
              </a:ext>
            </a:extLst>
          </p:cNvPr>
          <p:cNvSpPr/>
          <p:nvPr/>
        </p:nvSpPr>
        <p:spPr>
          <a:xfrm>
            <a:off x="8655505" y="4919673"/>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5</a:t>
            </a:r>
          </a:p>
        </p:txBody>
      </p:sp>
      <p:sp>
        <p:nvSpPr>
          <p:cNvPr id="59" name="מלבן 58">
            <a:extLst>
              <a:ext uri="{FF2B5EF4-FFF2-40B4-BE49-F238E27FC236}">
                <a16:creationId xmlns:a16="http://schemas.microsoft.com/office/drawing/2014/main" id="{878116E4-123E-4E97-BF8E-3B3F99E87700}"/>
              </a:ext>
            </a:extLst>
          </p:cNvPr>
          <p:cNvSpPr/>
          <p:nvPr/>
        </p:nvSpPr>
        <p:spPr>
          <a:xfrm>
            <a:off x="7934534" y="5634581"/>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6</a:t>
            </a:r>
          </a:p>
        </p:txBody>
      </p:sp>
      <p:sp>
        <p:nvSpPr>
          <p:cNvPr id="60" name="אליפסה 59">
            <a:extLst>
              <a:ext uri="{FF2B5EF4-FFF2-40B4-BE49-F238E27FC236}">
                <a16:creationId xmlns:a16="http://schemas.microsoft.com/office/drawing/2014/main" id="{4A01A01B-769C-4D53-8EFB-F48CDBBA6994}"/>
              </a:ext>
            </a:extLst>
          </p:cNvPr>
          <p:cNvSpPr/>
          <p:nvPr/>
        </p:nvSpPr>
        <p:spPr>
          <a:xfrm>
            <a:off x="11477597" y="1979546"/>
            <a:ext cx="386444" cy="382890"/>
          </a:xfrm>
          <a:prstGeom prst="ellipse">
            <a:avLst/>
          </a:prstGeom>
          <a:solidFill>
            <a:srgbClr val="DDA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1" name="מלבן 60">
            <a:extLst>
              <a:ext uri="{FF2B5EF4-FFF2-40B4-BE49-F238E27FC236}">
                <a16:creationId xmlns:a16="http://schemas.microsoft.com/office/drawing/2014/main" id="{DD2F3C33-F25E-4FF4-BA91-82B434CCEF76}"/>
              </a:ext>
            </a:extLst>
          </p:cNvPr>
          <p:cNvSpPr/>
          <p:nvPr/>
        </p:nvSpPr>
        <p:spPr>
          <a:xfrm>
            <a:off x="11565166" y="2025619"/>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1</a:t>
            </a:r>
          </a:p>
        </p:txBody>
      </p:sp>
      <p:sp>
        <p:nvSpPr>
          <p:cNvPr id="63" name="מלבן 62">
            <a:extLst>
              <a:ext uri="{FF2B5EF4-FFF2-40B4-BE49-F238E27FC236}">
                <a16:creationId xmlns:a16="http://schemas.microsoft.com/office/drawing/2014/main" id="{95FD5DCE-ABDE-4B95-A8DD-7714E173AE57}"/>
              </a:ext>
            </a:extLst>
          </p:cNvPr>
          <p:cNvSpPr/>
          <p:nvPr/>
        </p:nvSpPr>
        <p:spPr>
          <a:xfrm>
            <a:off x="8250678" y="1862491"/>
            <a:ext cx="3177910" cy="42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b="1" dirty="0">
                <a:solidFill>
                  <a:srgbClr val="DDADA4"/>
                </a:solidFill>
                <a:latin typeface="Calibri" panose="020F0502020204030204" pitchFamily="34" charset="0"/>
                <a:cs typeface="Calibri" panose="020F0502020204030204" pitchFamily="34" charset="0"/>
              </a:rPr>
              <a:t>כולנו מתמודדים</a:t>
            </a:r>
          </a:p>
        </p:txBody>
      </p:sp>
      <p:sp>
        <p:nvSpPr>
          <p:cNvPr id="65" name="מלבן 64">
            <a:extLst>
              <a:ext uri="{FF2B5EF4-FFF2-40B4-BE49-F238E27FC236}">
                <a16:creationId xmlns:a16="http://schemas.microsoft.com/office/drawing/2014/main" id="{71D90EC4-7FC5-4D55-A054-185FBA94FA1F}"/>
              </a:ext>
            </a:extLst>
          </p:cNvPr>
          <p:cNvSpPr/>
          <p:nvPr/>
        </p:nvSpPr>
        <p:spPr>
          <a:xfrm>
            <a:off x="6284908" y="2140696"/>
            <a:ext cx="5225676" cy="387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bg1">
                    <a:lumMod val="50000"/>
                  </a:schemeClr>
                </a:solidFill>
                <a:latin typeface="Calibri" panose="020F0502020204030204" pitchFamily="34" charset="0"/>
                <a:cs typeface="Calibri" panose="020F0502020204030204" pitchFamily="34" charset="0"/>
              </a:rPr>
              <a:t>ערוצי התמודדות ודרכי התמודדות במצבי לחץ ומשבר</a:t>
            </a:r>
          </a:p>
        </p:txBody>
      </p:sp>
      <p:pic>
        <p:nvPicPr>
          <p:cNvPr id="37" name="גרפיקה 36">
            <a:extLst>
              <a:ext uri="{FF2B5EF4-FFF2-40B4-BE49-F238E27FC236}">
                <a16:creationId xmlns:a16="http://schemas.microsoft.com/office/drawing/2014/main" id="{785ED6B3-D234-4CD3-BE47-148B80360C6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27830" y="827294"/>
            <a:ext cx="588672" cy="470938"/>
          </a:xfrm>
          <a:prstGeom prst="rect">
            <a:avLst/>
          </a:prstGeom>
        </p:spPr>
      </p:pic>
      <p:sp>
        <p:nvSpPr>
          <p:cNvPr id="30" name="מלבן 29">
            <a:extLst>
              <a:ext uri="{FF2B5EF4-FFF2-40B4-BE49-F238E27FC236}">
                <a16:creationId xmlns:a16="http://schemas.microsoft.com/office/drawing/2014/main" id="{E35554BC-90FE-4F42-8FAE-C66AD2591CBE}"/>
              </a:ext>
            </a:extLst>
          </p:cNvPr>
          <p:cNvSpPr/>
          <p:nvPr/>
        </p:nvSpPr>
        <p:spPr>
          <a:xfrm>
            <a:off x="5791201" y="2939632"/>
            <a:ext cx="4915980" cy="352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chemeClr val="bg1">
                    <a:lumMod val="50000"/>
                  </a:schemeClr>
                </a:solidFill>
                <a:latin typeface="Calibri" panose="020F0502020204030204" pitchFamily="34" charset="0"/>
                <a:cs typeface="Calibri" panose="020F0502020204030204" pitchFamily="34" charset="0"/>
              </a:rPr>
              <a:t>מתמודדים עם המחשבות</a:t>
            </a:r>
          </a:p>
        </p:txBody>
      </p:sp>
      <p:sp>
        <p:nvSpPr>
          <p:cNvPr id="31" name="מלבן 30">
            <a:extLst>
              <a:ext uri="{FF2B5EF4-FFF2-40B4-BE49-F238E27FC236}">
                <a16:creationId xmlns:a16="http://schemas.microsoft.com/office/drawing/2014/main" id="{F8D7D0DF-DFD0-4125-9ABB-19EB12B0F7F1}"/>
              </a:ext>
            </a:extLst>
          </p:cNvPr>
          <p:cNvSpPr/>
          <p:nvPr/>
        </p:nvSpPr>
        <p:spPr>
          <a:xfrm>
            <a:off x="7245297" y="3601950"/>
            <a:ext cx="2853237" cy="42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bg1">
                    <a:lumMod val="50000"/>
                  </a:schemeClr>
                </a:solidFill>
                <a:latin typeface="Calibri" panose="020F0502020204030204" pitchFamily="34" charset="0"/>
                <a:cs typeface="Calibri" panose="020F0502020204030204" pitchFamily="34" charset="0"/>
              </a:rPr>
              <a:t>מתמודדים דרך הקשבה לגוף</a:t>
            </a:r>
          </a:p>
        </p:txBody>
      </p:sp>
      <p:sp>
        <p:nvSpPr>
          <p:cNvPr id="38" name="מלבן 37">
            <a:extLst>
              <a:ext uri="{FF2B5EF4-FFF2-40B4-BE49-F238E27FC236}">
                <a16:creationId xmlns:a16="http://schemas.microsoft.com/office/drawing/2014/main" id="{957E3157-6E82-45B1-9FF2-4E1701286A4D}"/>
              </a:ext>
            </a:extLst>
          </p:cNvPr>
          <p:cNvSpPr/>
          <p:nvPr/>
        </p:nvSpPr>
        <p:spPr>
          <a:xfrm>
            <a:off x="7148335" y="4388024"/>
            <a:ext cx="2853237" cy="42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dirty="0">
              <a:solidFill>
                <a:schemeClr val="bg1">
                  <a:lumMod val="50000"/>
                </a:schemeClr>
              </a:solidFill>
              <a:latin typeface="Calibri" panose="020F0502020204030204" pitchFamily="34" charset="0"/>
              <a:cs typeface="Calibri" panose="020F0502020204030204" pitchFamily="34" charset="0"/>
            </a:endParaRPr>
          </a:p>
        </p:txBody>
      </p:sp>
      <p:pic>
        <p:nvPicPr>
          <p:cNvPr id="2" name="גרפיקה 1" descr="פרח ללא גבעול עם מילוי מלא">
            <a:extLst>
              <a:ext uri="{FF2B5EF4-FFF2-40B4-BE49-F238E27FC236}">
                <a16:creationId xmlns:a16="http://schemas.microsoft.com/office/drawing/2014/main" id="{388AA8D1-392D-9915-06E5-7543718AAEF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424408" y="2374744"/>
            <a:ext cx="1041806" cy="1041806"/>
          </a:xfrm>
          <a:prstGeom prst="rect">
            <a:avLst/>
          </a:prstGeom>
        </p:spPr>
      </p:pic>
      <p:sp>
        <p:nvSpPr>
          <p:cNvPr id="3" name="Google Shape;217;p2">
            <a:extLst>
              <a:ext uri="{FF2B5EF4-FFF2-40B4-BE49-F238E27FC236}">
                <a16:creationId xmlns:a16="http://schemas.microsoft.com/office/drawing/2014/main" id="{939EEEDD-E037-1BC1-ACBE-1EBC2D33B4AE}"/>
              </a:ext>
            </a:extLst>
          </p:cNvPr>
          <p:cNvSpPr/>
          <p:nvPr/>
        </p:nvSpPr>
        <p:spPr>
          <a:xfrm>
            <a:off x="6335708" y="4144894"/>
            <a:ext cx="3054337" cy="382929"/>
          </a:xfrm>
          <a:prstGeom prst="rect">
            <a:avLst/>
          </a:prstGeom>
          <a:noFill/>
          <a:ln>
            <a:noFill/>
          </a:ln>
        </p:spPr>
        <p:txBody>
          <a:bodyPr spcFirstLastPara="1" wrap="square" lIns="91425" tIns="45700" rIns="91425" bIns="45700" anchor="ctr" anchorCtr="0">
            <a:noAutofit/>
          </a:bodyPr>
          <a:lstStyle/>
          <a:p>
            <a:pPr marL="0" marR="0" lvl="0" indent="0" rtl="1">
              <a:spcBef>
                <a:spcPts val="0"/>
              </a:spcBef>
              <a:spcAft>
                <a:spcPts val="0"/>
              </a:spcAft>
              <a:buNone/>
            </a:pPr>
            <a:r>
              <a:rPr lang="he-IL" sz="2000" b="1" dirty="0">
                <a:solidFill>
                  <a:schemeClr val="accent1">
                    <a:lumMod val="60000"/>
                    <a:lumOff val="40000"/>
                  </a:schemeClr>
                </a:solidFill>
                <a:latin typeface="Calibri"/>
                <a:ea typeface="Calibri"/>
                <a:cs typeface="Calibri"/>
                <a:sym typeface="Calibri"/>
              </a:rPr>
              <a:t>אני והגלשן שלי</a:t>
            </a:r>
            <a:endParaRPr sz="2000" dirty="0">
              <a:solidFill>
                <a:schemeClr val="accent1">
                  <a:lumMod val="60000"/>
                  <a:lumOff val="40000"/>
                </a:schemeClr>
              </a:solidFill>
            </a:endParaRPr>
          </a:p>
        </p:txBody>
      </p:sp>
      <p:sp>
        <p:nvSpPr>
          <p:cNvPr id="4" name="Google Shape;223;p2">
            <a:extLst>
              <a:ext uri="{FF2B5EF4-FFF2-40B4-BE49-F238E27FC236}">
                <a16:creationId xmlns:a16="http://schemas.microsoft.com/office/drawing/2014/main" id="{CDBA8282-ADE5-28DD-DE73-ACF3C448C99D}"/>
              </a:ext>
            </a:extLst>
          </p:cNvPr>
          <p:cNvSpPr/>
          <p:nvPr/>
        </p:nvSpPr>
        <p:spPr>
          <a:xfrm>
            <a:off x="9350657" y="4181799"/>
            <a:ext cx="386444" cy="382890"/>
          </a:xfrm>
          <a:prstGeom prst="ellipse">
            <a:avLst/>
          </a:prstGeom>
          <a:solidFill>
            <a:srgbClr val="89AFCC"/>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224;p2">
            <a:extLst>
              <a:ext uri="{FF2B5EF4-FFF2-40B4-BE49-F238E27FC236}">
                <a16:creationId xmlns:a16="http://schemas.microsoft.com/office/drawing/2014/main" id="{4B2F015D-A1BC-16C4-B887-76D75159ACB0}"/>
              </a:ext>
            </a:extLst>
          </p:cNvPr>
          <p:cNvSpPr/>
          <p:nvPr/>
        </p:nvSpPr>
        <p:spPr>
          <a:xfrm>
            <a:off x="9429434" y="4230510"/>
            <a:ext cx="206999"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4</a:t>
            </a:r>
            <a:endParaRPr dirty="0"/>
          </a:p>
        </p:txBody>
      </p:sp>
      <p:sp>
        <p:nvSpPr>
          <p:cNvPr id="6" name="Google Shape;234;p2">
            <a:extLst>
              <a:ext uri="{FF2B5EF4-FFF2-40B4-BE49-F238E27FC236}">
                <a16:creationId xmlns:a16="http://schemas.microsoft.com/office/drawing/2014/main" id="{E02FB3A7-534A-2511-7A32-1DA09EFF65B5}"/>
              </a:ext>
            </a:extLst>
          </p:cNvPr>
          <p:cNvSpPr/>
          <p:nvPr/>
        </p:nvSpPr>
        <p:spPr>
          <a:xfrm>
            <a:off x="4954644" y="4310913"/>
            <a:ext cx="4418044" cy="570255"/>
          </a:xfrm>
          <a:prstGeom prst="rect">
            <a:avLst/>
          </a:prstGeom>
          <a:noFill/>
          <a:ln>
            <a:noFill/>
          </a:ln>
        </p:spPr>
        <p:txBody>
          <a:bodyPr spcFirstLastPara="1" wrap="square" lIns="91425" tIns="45700" rIns="91425" bIns="45700" anchor="ctr" anchorCtr="0">
            <a:noAutofit/>
          </a:bodyPr>
          <a:lstStyle/>
          <a:p>
            <a:pPr marL="0" marR="0" lvl="0" indent="0" rtl="1">
              <a:spcBef>
                <a:spcPts val="0"/>
              </a:spcBef>
              <a:spcAft>
                <a:spcPts val="0"/>
              </a:spcAft>
              <a:buNone/>
            </a:pPr>
            <a:r>
              <a:rPr lang="he-IL" sz="2000" dirty="0">
                <a:solidFill>
                  <a:srgbClr val="7F7F7F"/>
                </a:solidFill>
                <a:latin typeface="Calibri"/>
                <a:ea typeface="Calibri"/>
                <a:cs typeface="Calibri"/>
                <a:sym typeface="Calibri"/>
              </a:rPr>
              <a:t>הרחבת אפשרויות ודרכי ההתמודדות</a:t>
            </a:r>
            <a:endParaRPr sz="2800" dirty="0"/>
          </a:p>
        </p:txBody>
      </p:sp>
    </p:spTree>
    <p:extLst>
      <p:ext uri="{BB962C8B-B14F-4D97-AF65-F5344CB8AC3E}">
        <p14:creationId xmlns:p14="http://schemas.microsoft.com/office/powerpoint/2010/main" val="3438522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1507F7D-E337-3615-7776-D02E616AB3AA}"/>
              </a:ext>
            </a:extLst>
          </p:cNvPr>
          <p:cNvSpPr>
            <a:spLocks noGrp="1"/>
          </p:cNvSpPr>
          <p:nvPr>
            <p:ph type="title"/>
          </p:nvPr>
        </p:nvSpPr>
        <p:spPr/>
        <p:txBody>
          <a:bodyPr/>
          <a:lstStyle/>
          <a:p>
            <a:r>
              <a:rPr lang="he-IL" dirty="0" err="1"/>
              <a:t>פאפ"א</a:t>
            </a:r>
            <a:r>
              <a:rPr lang="he-IL" dirty="0"/>
              <a:t>-מתרגלים</a:t>
            </a:r>
          </a:p>
        </p:txBody>
      </p:sp>
      <p:sp>
        <p:nvSpPr>
          <p:cNvPr id="3" name="מלבן: פינות מעוגלות 2">
            <a:extLst>
              <a:ext uri="{FF2B5EF4-FFF2-40B4-BE49-F238E27FC236}">
                <a16:creationId xmlns:a16="http://schemas.microsoft.com/office/drawing/2014/main" id="{6BCA509A-E0B5-E569-95E7-21963AF87C56}"/>
              </a:ext>
            </a:extLst>
          </p:cNvPr>
          <p:cNvSpPr/>
          <p:nvPr/>
        </p:nvSpPr>
        <p:spPr>
          <a:xfrm>
            <a:off x="7456715" y="2253343"/>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r>
              <a:rPr lang="iw-IL" sz="1800" b="1" u="none" strike="noStrike" cap="none" dirty="0">
                <a:solidFill>
                  <a:schemeClr val="dk1"/>
                </a:solidFill>
                <a:latin typeface="Calibri"/>
                <a:ea typeface="Calibri"/>
                <a:cs typeface="Calibri"/>
                <a:sym typeface="Calibri"/>
              </a:rPr>
              <a:t>פרופורציה- </a:t>
            </a:r>
            <a:r>
              <a:rPr lang="he-IL" sz="1800" b="1" u="none" strike="noStrike" cap="none" dirty="0">
                <a:solidFill>
                  <a:schemeClr val="dk1"/>
                </a:solidFill>
                <a:latin typeface="Calibri"/>
                <a:ea typeface="Calibri"/>
                <a:cs typeface="Calibri"/>
                <a:sym typeface="Calibri"/>
              </a:rPr>
              <a:t> </a:t>
            </a:r>
            <a:r>
              <a:rPr lang="iw-IL" sz="1800" u="none" strike="noStrike" cap="none" dirty="0">
                <a:solidFill>
                  <a:schemeClr val="dk1"/>
                </a:solidFill>
                <a:latin typeface="Calibri"/>
                <a:ea typeface="Calibri"/>
                <a:cs typeface="Calibri"/>
                <a:sym typeface="Calibri"/>
              </a:rPr>
              <a:t>איזה משפט יכול לעזור לך להכניס את הקושי לפרופורציה?</a:t>
            </a:r>
          </a:p>
        </p:txBody>
      </p:sp>
      <p:sp>
        <p:nvSpPr>
          <p:cNvPr id="5" name="מלבן: פינות מעוגלות 4">
            <a:extLst>
              <a:ext uri="{FF2B5EF4-FFF2-40B4-BE49-F238E27FC236}">
                <a16:creationId xmlns:a16="http://schemas.microsoft.com/office/drawing/2014/main" id="{38EA14F6-65A0-455C-971B-2EA4E48DD00E}"/>
              </a:ext>
            </a:extLst>
          </p:cNvPr>
          <p:cNvSpPr/>
          <p:nvPr/>
        </p:nvSpPr>
        <p:spPr>
          <a:xfrm>
            <a:off x="7445829" y="3444174"/>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r>
              <a:rPr lang="iw-IL" sz="1800" b="1" u="none" strike="noStrike" cap="none" dirty="0">
                <a:solidFill>
                  <a:schemeClr val="dk1"/>
                </a:solidFill>
                <a:latin typeface="Calibri"/>
                <a:ea typeface="Calibri"/>
                <a:cs typeface="Calibri"/>
                <a:sym typeface="Calibri"/>
              </a:rPr>
              <a:t>פרספקטיבה</a:t>
            </a:r>
            <a:r>
              <a:rPr lang="iw-IL" sz="1800" u="none" strike="noStrike" cap="none" dirty="0">
                <a:solidFill>
                  <a:schemeClr val="dk1"/>
                </a:solidFill>
                <a:latin typeface="Calibri"/>
                <a:ea typeface="Calibri"/>
                <a:cs typeface="Calibri"/>
                <a:sym typeface="Calibri"/>
              </a:rPr>
              <a:t>- </a:t>
            </a:r>
            <a:r>
              <a:rPr lang="he-IL" sz="1800" u="none" strike="noStrike" cap="none" dirty="0">
                <a:solidFill>
                  <a:schemeClr val="dk1"/>
                </a:solidFill>
                <a:latin typeface="Calibri"/>
                <a:ea typeface="Calibri"/>
                <a:cs typeface="Calibri"/>
                <a:sym typeface="Calibri"/>
              </a:rPr>
              <a:t> </a:t>
            </a:r>
            <a:r>
              <a:rPr lang="iw-IL" sz="1800" u="none" strike="noStrike" cap="none" dirty="0">
                <a:solidFill>
                  <a:schemeClr val="dk1"/>
                </a:solidFill>
                <a:latin typeface="Calibri"/>
                <a:ea typeface="Calibri"/>
                <a:cs typeface="Calibri"/>
                <a:sym typeface="Calibri"/>
              </a:rPr>
              <a:t>איזה משפט יכול לעזור לך להסתכל על הקושי מפרספקטיבה רחבה יותר?</a:t>
            </a:r>
          </a:p>
        </p:txBody>
      </p:sp>
      <p:sp>
        <p:nvSpPr>
          <p:cNvPr id="6" name="מלבן: פינות מעוגלות 5">
            <a:extLst>
              <a:ext uri="{FF2B5EF4-FFF2-40B4-BE49-F238E27FC236}">
                <a16:creationId xmlns:a16="http://schemas.microsoft.com/office/drawing/2014/main" id="{5EE5B23D-E1B1-7F49-145D-FB7DB03BA33C}"/>
              </a:ext>
            </a:extLst>
          </p:cNvPr>
          <p:cNvSpPr/>
          <p:nvPr/>
        </p:nvSpPr>
        <p:spPr>
          <a:xfrm>
            <a:off x="7402286" y="4635005"/>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r>
              <a:rPr lang="iw-IL" sz="1800" b="1" u="none" strike="noStrike" cap="none" dirty="0">
                <a:solidFill>
                  <a:schemeClr val="dk1"/>
                </a:solidFill>
                <a:latin typeface="Calibri"/>
                <a:ea typeface="Calibri"/>
                <a:cs typeface="Calibri"/>
                <a:sym typeface="Calibri"/>
              </a:rPr>
              <a:t>אלטרנטיבה</a:t>
            </a:r>
            <a:r>
              <a:rPr lang="iw-IL" sz="1800" u="none" strike="noStrike" cap="none" dirty="0">
                <a:solidFill>
                  <a:schemeClr val="dk1"/>
                </a:solidFill>
                <a:latin typeface="Calibri"/>
                <a:ea typeface="Calibri"/>
                <a:cs typeface="Calibri"/>
                <a:sym typeface="Calibri"/>
              </a:rPr>
              <a:t>- </a:t>
            </a:r>
            <a:r>
              <a:rPr lang="he-IL" sz="1800" u="none" strike="noStrike" cap="none" dirty="0">
                <a:solidFill>
                  <a:schemeClr val="dk1"/>
                </a:solidFill>
                <a:latin typeface="Calibri"/>
                <a:ea typeface="Calibri"/>
                <a:cs typeface="Calibri"/>
                <a:sym typeface="Calibri"/>
              </a:rPr>
              <a:t> </a:t>
            </a:r>
            <a:r>
              <a:rPr lang="iw-IL" sz="1800" u="none" strike="noStrike" cap="none" dirty="0">
                <a:solidFill>
                  <a:schemeClr val="dk1"/>
                </a:solidFill>
                <a:latin typeface="Calibri"/>
                <a:ea typeface="Calibri"/>
                <a:cs typeface="Calibri"/>
                <a:sym typeface="Calibri"/>
              </a:rPr>
              <a:t>מה האפשרויות העומדות בפניך בהתמודדות עם הקושי?</a:t>
            </a:r>
          </a:p>
        </p:txBody>
      </p:sp>
      <p:sp>
        <p:nvSpPr>
          <p:cNvPr id="7" name="מלבן: פינות מעוגלות 6">
            <a:extLst>
              <a:ext uri="{FF2B5EF4-FFF2-40B4-BE49-F238E27FC236}">
                <a16:creationId xmlns:a16="http://schemas.microsoft.com/office/drawing/2014/main" id="{BFB014DB-96DA-9D6C-312A-72DA3C953EF5}"/>
              </a:ext>
            </a:extLst>
          </p:cNvPr>
          <p:cNvSpPr/>
          <p:nvPr/>
        </p:nvSpPr>
        <p:spPr>
          <a:xfrm>
            <a:off x="7391400" y="5825836"/>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00000"/>
              </a:lnSpc>
              <a:spcBef>
                <a:spcPts val="0"/>
              </a:spcBef>
              <a:spcAft>
                <a:spcPts val="0"/>
              </a:spcAft>
              <a:buClr>
                <a:srgbClr val="000000"/>
              </a:buClr>
              <a:buSzPts val="1800"/>
              <a:buFont typeface="Arial"/>
              <a:buNone/>
            </a:pPr>
            <a:r>
              <a:rPr lang="iw-IL" b="1" dirty="0">
                <a:solidFill>
                  <a:schemeClr val="dk1"/>
                </a:solidFill>
                <a:latin typeface="Calibri"/>
                <a:ea typeface="Calibri"/>
                <a:cs typeface="Calibri"/>
                <a:sym typeface="Calibri"/>
              </a:rPr>
              <a:t>אמונה- </a:t>
            </a:r>
            <a:r>
              <a:rPr lang="he-IL" b="1" dirty="0">
                <a:solidFill>
                  <a:schemeClr val="dk1"/>
                </a:solidFill>
                <a:latin typeface="Calibri"/>
                <a:ea typeface="Calibri"/>
                <a:cs typeface="Calibri"/>
                <a:sym typeface="Calibri"/>
              </a:rPr>
              <a:t> </a:t>
            </a:r>
            <a:r>
              <a:rPr lang="iw-IL" dirty="0">
                <a:solidFill>
                  <a:schemeClr val="dk1"/>
                </a:solidFill>
                <a:latin typeface="Calibri"/>
                <a:ea typeface="Calibri"/>
                <a:cs typeface="Calibri"/>
                <a:sym typeface="Calibri"/>
              </a:rPr>
              <a:t>מה יחזק אותך?</a:t>
            </a:r>
            <a:r>
              <a:rPr lang="he-IL" dirty="0">
                <a:solidFill>
                  <a:schemeClr val="dk1"/>
                </a:solidFill>
                <a:latin typeface="Calibri"/>
                <a:ea typeface="Calibri"/>
                <a:cs typeface="Calibri"/>
                <a:sym typeface="Calibri"/>
              </a:rPr>
              <a:t> ח</a:t>
            </a:r>
            <a:r>
              <a:rPr lang="iw-IL" dirty="0">
                <a:solidFill>
                  <a:schemeClr val="dk1"/>
                </a:solidFill>
                <a:latin typeface="Calibri"/>
                <a:ea typeface="Calibri"/>
                <a:cs typeface="Calibri"/>
                <a:sym typeface="Calibri"/>
              </a:rPr>
              <a:t>ש</a:t>
            </a:r>
            <a:r>
              <a:rPr lang="he-IL" dirty="0">
                <a:solidFill>
                  <a:schemeClr val="dk1"/>
                </a:solidFill>
                <a:latin typeface="Calibri"/>
                <a:ea typeface="Calibri"/>
                <a:cs typeface="Calibri"/>
                <a:sym typeface="Calibri"/>
              </a:rPr>
              <a:t>בי</a:t>
            </a:r>
            <a:r>
              <a:rPr lang="iw-IL" dirty="0">
                <a:solidFill>
                  <a:schemeClr val="dk1"/>
                </a:solidFill>
                <a:latin typeface="Calibri"/>
                <a:ea typeface="Calibri"/>
                <a:cs typeface="Calibri"/>
                <a:sym typeface="Calibri"/>
              </a:rPr>
              <a:t> על משפט שיתן לך כח</a:t>
            </a:r>
          </a:p>
        </p:txBody>
      </p:sp>
      <p:sp>
        <p:nvSpPr>
          <p:cNvPr id="9" name="תיבת טקסט 8">
            <a:extLst>
              <a:ext uri="{FF2B5EF4-FFF2-40B4-BE49-F238E27FC236}">
                <a16:creationId xmlns:a16="http://schemas.microsoft.com/office/drawing/2014/main" id="{D6B8A2B5-3BE1-EDB9-87FD-2FB7CF404580}"/>
              </a:ext>
            </a:extLst>
          </p:cNvPr>
          <p:cNvSpPr txBox="1"/>
          <p:nvPr/>
        </p:nvSpPr>
        <p:spPr>
          <a:xfrm>
            <a:off x="1066800" y="1644134"/>
            <a:ext cx="10287000" cy="369332"/>
          </a:xfrm>
          <a:prstGeom prst="rect">
            <a:avLst/>
          </a:prstGeom>
          <a:noFill/>
        </p:spPr>
        <p:txBody>
          <a:bodyPr wrap="square">
            <a:spAutoFit/>
          </a:bodyPr>
          <a:lstStyle/>
          <a:p>
            <a:pPr marL="0" marR="0" lvl="0" indent="0" algn="r" rtl="1">
              <a:lnSpc>
                <a:spcPct val="100000"/>
              </a:lnSpc>
              <a:spcBef>
                <a:spcPts val="0"/>
              </a:spcBef>
              <a:spcAft>
                <a:spcPts val="0"/>
              </a:spcAft>
              <a:buClr>
                <a:srgbClr val="000000"/>
              </a:buClr>
              <a:buSzPts val="1800"/>
              <a:buFont typeface="Arial"/>
              <a:buNone/>
            </a:pPr>
            <a:r>
              <a:rPr lang="iw-IL" sz="1800" b="1" u="none" strike="noStrike" cap="none" dirty="0">
                <a:latin typeface="Calibri"/>
                <a:ea typeface="Calibri"/>
                <a:cs typeface="Calibri"/>
                <a:sym typeface="Calibri"/>
              </a:rPr>
              <a:t>תיאור הקושי – </a:t>
            </a:r>
            <a:r>
              <a:rPr lang="he-IL" sz="1800" b="1" u="none" strike="noStrike" cap="none" dirty="0">
                <a:latin typeface="Calibri"/>
                <a:ea typeface="Calibri"/>
                <a:cs typeface="Calibri"/>
                <a:sym typeface="Calibri"/>
              </a:rPr>
              <a:t> </a:t>
            </a:r>
            <a:r>
              <a:rPr lang="iw-IL" sz="1800" b="1" u="none" strike="noStrike" cap="none" dirty="0">
                <a:latin typeface="Calibri"/>
                <a:ea typeface="Calibri"/>
                <a:cs typeface="Calibri"/>
                <a:sym typeface="Calibri"/>
              </a:rPr>
              <a:t>משפט שאני אומר</a:t>
            </a:r>
            <a:r>
              <a:rPr lang="he-IL" sz="1800" b="1" u="none" strike="noStrike" cap="none" dirty="0">
                <a:latin typeface="Calibri"/>
                <a:ea typeface="Calibri"/>
                <a:cs typeface="Calibri"/>
                <a:sym typeface="Calibri"/>
              </a:rPr>
              <a:t>ת</a:t>
            </a:r>
            <a:r>
              <a:rPr lang="iw-IL" sz="1800" b="1" u="none" strike="noStrike" cap="none" dirty="0">
                <a:latin typeface="Calibri"/>
                <a:ea typeface="Calibri"/>
                <a:cs typeface="Calibri"/>
                <a:sym typeface="Calibri"/>
              </a:rPr>
              <a:t> לעצמי:</a:t>
            </a:r>
          </a:p>
        </p:txBody>
      </p:sp>
      <p:pic>
        <p:nvPicPr>
          <p:cNvPr id="13" name="גרפיקה 12">
            <a:extLst>
              <a:ext uri="{FF2B5EF4-FFF2-40B4-BE49-F238E27FC236}">
                <a16:creationId xmlns:a16="http://schemas.microsoft.com/office/drawing/2014/main" id="{79054BFB-C0F1-06E9-EDBD-9FC29528BF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4572" y="2380764"/>
            <a:ext cx="2282855" cy="417060"/>
          </a:xfrm>
          <a:prstGeom prst="rect">
            <a:avLst/>
          </a:prstGeom>
        </p:spPr>
      </p:pic>
      <p:pic>
        <p:nvPicPr>
          <p:cNvPr id="14" name="גרפיקה 13">
            <a:extLst>
              <a:ext uri="{FF2B5EF4-FFF2-40B4-BE49-F238E27FC236}">
                <a16:creationId xmlns:a16="http://schemas.microsoft.com/office/drawing/2014/main" id="{537DE4CA-38C2-9B58-1C76-00D0305A85A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4572" y="3502591"/>
            <a:ext cx="2282855" cy="417060"/>
          </a:xfrm>
          <a:prstGeom prst="rect">
            <a:avLst/>
          </a:prstGeom>
        </p:spPr>
      </p:pic>
      <p:pic>
        <p:nvPicPr>
          <p:cNvPr id="15" name="גרפיקה 14">
            <a:extLst>
              <a:ext uri="{FF2B5EF4-FFF2-40B4-BE49-F238E27FC236}">
                <a16:creationId xmlns:a16="http://schemas.microsoft.com/office/drawing/2014/main" id="{16B27B8B-E644-15A8-FF3F-D0516D4077C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4571" y="4796806"/>
            <a:ext cx="2282855" cy="417060"/>
          </a:xfrm>
          <a:prstGeom prst="rect">
            <a:avLst/>
          </a:prstGeom>
        </p:spPr>
      </p:pic>
      <p:pic>
        <p:nvPicPr>
          <p:cNvPr id="16" name="גרפיקה 15">
            <a:extLst>
              <a:ext uri="{FF2B5EF4-FFF2-40B4-BE49-F238E27FC236}">
                <a16:creationId xmlns:a16="http://schemas.microsoft.com/office/drawing/2014/main" id="{E63D44DB-C538-9DD0-D8ED-8BABE3FEF6C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4570" y="5882491"/>
            <a:ext cx="2282855" cy="417060"/>
          </a:xfrm>
          <a:prstGeom prst="rect">
            <a:avLst/>
          </a:prstGeom>
        </p:spPr>
      </p:pic>
      <p:sp>
        <p:nvSpPr>
          <p:cNvPr id="17" name="מלבן: פינות מעוגלות 16">
            <a:extLst>
              <a:ext uri="{FF2B5EF4-FFF2-40B4-BE49-F238E27FC236}">
                <a16:creationId xmlns:a16="http://schemas.microsoft.com/office/drawing/2014/main" id="{AF105C49-7886-11CC-0437-DF104D3CD5B9}"/>
              </a:ext>
            </a:extLst>
          </p:cNvPr>
          <p:cNvSpPr/>
          <p:nvPr/>
        </p:nvSpPr>
        <p:spPr>
          <a:xfrm>
            <a:off x="518642" y="2203202"/>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endParaRPr lang="iw-IL" sz="1800" u="none" strike="noStrike" cap="none" dirty="0">
              <a:solidFill>
                <a:schemeClr val="dk1"/>
              </a:solidFill>
              <a:latin typeface="Calibri"/>
              <a:ea typeface="Calibri"/>
              <a:cs typeface="Calibri"/>
              <a:sym typeface="Calibri"/>
            </a:endParaRPr>
          </a:p>
        </p:txBody>
      </p:sp>
      <p:sp>
        <p:nvSpPr>
          <p:cNvPr id="18" name="מלבן: פינות מעוגלות 17">
            <a:extLst>
              <a:ext uri="{FF2B5EF4-FFF2-40B4-BE49-F238E27FC236}">
                <a16:creationId xmlns:a16="http://schemas.microsoft.com/office/drawing/2014/main" id="{2F4D8008-8E76-7E8E-C51D-74D8604E987B}"/>
              </a:ext>
            </a:extLst>
          </p:cNvPr>
          <p:cNvSpPr/>
          <p:nvPr/>
        </p:nvSpPr>
        <p:spPr>
          <a:xfrm>
            <a:off x="507756" y="3394033"/>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endParaRPr lang="iw-IL" sz="1800" u="none" strike="noStrike" cap="none" dirty="0">
              <a:solidFill>
                <a:schemeClr val="dk1"/>
              </a:solidFill>
              <a:latin typeface="Calibri"/>
              <a:ea typeface="Calibri"/>
              <a:cs typeface="Calibri"/>
              <a:sym typeface="Calibri"/>
            </a:endParaRPr>
          </a:p>
        </p:txBody>
      </p:sp>
      <p:sp>
        <p:nvSpPr>
          <p:cNvPr id="19" name="מלבן: פינות מעוגלות 18">
            <a:extLst>
              <a:ext uri="{FF2B5EF4-FFF2-40B4-BE49-F238E27FC236}">
                <a16:creationId xmlns:a16="http://schemas.microsoft.com/office/drawing/2014/main" id="{96A4CE76-0936-D13C-54F9-A26FA50A78EF}"/>
              </a:ext>
            </a:extLst>
          </p:cNvPr>
          <p:cNvSpPr/>
          <p:nvPr/>
        </p:nvSpPr>
        <p:spPr>
          <a:xfrm>
            <a:off x="464213" y="4584864"/>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endParaRPr lang="iw-IL" sz="1800" u="none" strike="noStrike" cap="none" dirty="0">
              <a:solidFill>
                <a:schemeClr val="dk1"/>
              </a:solidFill>
              <a:latin typeface="Calibri"/>
              <a:ea typeface="Calibri"/>
              <a:cs typeface="Calibri"/>
              <a:sym typeface="Calibri"/>
            </a:endParaRPr>
          </a:p>
        </p:txBody>
      </p:sp>
      <p:sp>
        <p:nvSpPr>
          <p:cNvPr id="20" name="מלבן: פינות מעוגלות 19">
            <a:extLst>
              <a:ext uri="{FF2B5EF4-FFF2-40B4-BE49-F238E27FC236}">
                <a16:creationId xmlns:a16="http://schemas.microsoft.com/office/drawing/2014/main" id="{2887FE68-B4EC-DBA3-3B7D-9DEC4B79EA41}"/>
              </a:ext>
            </a:extLst>
          </p:cNvPr>
          <p:cNvSpPr/>
          <p:nvPr/>
        </p:nvSpPr>
        <p:spPr>
          <a:xfrm>
            <a:off x="453327" y="5775695"/>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00000"/>
              </a:lnSpc>
              <a:spcBef>
                <a:spcPts val="0"/>
              </a:spcBef>
              <a:spcAft>
                <a:spcPts val="0"/>
              </a:spcAft>
              <a:buClr>
                <a:srgbClr val="000000"/>
              </a:buClr>
              <a:buSzPts val="1800"/>
              <a:buFont typeface="Arial"/>
              <a:buNone/>
            </a:pPr>
            <a:endParaRPr lang="iw-IL"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0054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גרפיקה 30">
            <a:extLst>
              <a:ext uri="{FF2B5EF4-FFF2-40B4-BE49-F238E27FC236}">
                <a16:creationId xmlns:a16="http://schemas.microsoft.com/office/drawing/2014/main" id="{A18842DB-EBB6-41D8-94B7-9ED880B2A1E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20165" y="3357139"/>
            <a:ext cx="4181586" cy="3088910"/>
          </a:xfrm>
          <a:prstGeom prst="rect">
            <a:avLst/>
          </a:prstGeom>
        </p:spPr>
      </p:pic>
      <p:pic>
        <p:nvPicPr>
          <p:cNvPr id="7" name="גרפיקה 6">
            <a:extLst>
              <a:ext uri="{FF2B5EF4-FFF2-40B4-BE49-F238E27FC236}">
                <a16:creationId xmlns:a16="http://schemas.microsoft.com/office/drawing/2014/main" id="{22C6CAD2-45F3-4481-BD4E-1783767944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64088" y="752315"/>
            <a:ext cx="3526259" cy="2604824"/>
          </a:xfrm>
          <a:prstGeom prst="rect">
            <a:avLst/>
          </a:prstGeom>
        </p:spPr>
      </p:pic>
      <p:pic>
        <p:nvPicPr>
          <p:cNvPr id="27" name="גרפיקה 26">
            <a:extLst>
              <a:ext uri="{FF2B5EF4-FFF2-40B4-BE49-F238E27FC236}">
                <a16:creationId xmlns:a16="http://schemas.microsoft.com/office/drawing/2014/main" id="{71301904-3CC8-414D-8853-A0614CB405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57591" y="3525533"/>
            <a:ext cx="2874750" cy="2123559"/>
          </a:xfrm>
          <a:prstGeom prst="rect">
            <a:avLst/>
          </a:prstGeom>
        </p:spPr>
      </p:pic>
      <p:pic>
        <p:nvPicPr>
          <p:cNvPr id="28" name="גרפיקה 27">
            <a:extLst>
              <a:ext uri="{FF2B5EF4-FFF2-40B4-BE49-F238E27FC236}">
                <a16:creationId xmlns:a16="http://schemas.microsoft.com/office/drawing/2014/main" id="{04EDE431-FEE7-4769-A805-55F98614AFD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2718" y="810285"/>
            <a:ext cx="3829643" cy="2828932"/>
          </a:xfrm>
          <a:prstGeom prst="rect">
            <a:avLst/>
          </a:prstGeom>
        </p:spPr>
      </p:pic>
      <p:pic>
        <p:nvPicPr>
          <p:cNvPr id="3" name="גרפיקה 2">
            <a:extLst>
              <a:ext uri="{FF2B5EF4-FFF2-40B4-BE49-F238E27FC236}">
                <a16:creationId xmlns:a16="http://schemas.microsoft.com/office/drawing/2014/main" id="{7CBB6B82-7B82-4707-BEC2-0B9EFFBE63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9659" y="4031719"/>
            <a:ext cx="4444343" cy="2969119"/>
          </a:xfrm>
          <a:prstGeom prst="rect">
            <a:avLst/>
          </a:prstGeom>
        </p:spPr>
      </p:pic>
      <p:sp>
        <p:nvSpPr>
          <p:cNvPr id="11" name="מלבן 10">
            <a:extLst>
              <a:ext uri="{FF2B5EF4-FFF2-40B4-BE49-F238E27FC236}">
                <a16:creationId xmlns:a16="http://schemas.microsoft.com/office/drawing/2014/main" id="{13271699-FC31-4EAB-82AA-3FF8EED737DC}"/>
              </a:ext>
            </a:extLst>
          </p:cNvPr>
          <p:cNvSpPr/>
          <p:nvPr/>
        </p:nvSpPr>
        <p:spPr>
          <a:xfrm>
            <a:off x="3123544" y="-197055"/>
            <a:ext cx="9068456"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5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2BF8C04B-9E80-4A58-849E-2E3D05EEA427}"/>
              </a:ext>
            </a:extLst>
          </p:cNvPr>
          <p:cNvSpPr txBox="1"/>
          <p:nvPr/>
        </p:nvSpPr>
        <p:spPr>
          <a:xfrm>
            <a:off x="1619484" y="1573578"/>
            <a:ext cx="2935137" cy="1384995"/>
          </a:xfrm>
          <a:prstGeom prst="rect">
            <a:avLst/>
          </a:prstGeom>
          <a:noFill/>
        </p:spPr>
        <p:txBody>
          <a:bodyPr wrap="square">
            <a:spAutoFit/>
          </a:bodyP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איזו אמונה חדשה התווספה/התחזקה</a:t>
            </a:r>
            <a:r>
              <a:rPr lang="he-IL" sz="2800" dirty="0">
                <a:latin typeface="Calibri" panose="020F0502020204030204" pitchFamily="34" charset="0"/>
                <a:ea typeface="Calibri" panose="020F0502020204030204" pitchFamily="34" charset="0"/>
                <a:cs typeface="Calibri" panose="020F0502020204030204" pitchFamily="34" charset="0"/>
              </a:rPr>
              <a:t> בי</a:t>
            </a: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 בעקבות השיעור?</a:t>
            </a:r>
          </a:p>
        </p:txBody>
      </p:sp>
      <p:sp>
        <p:nvSpPr>
          <p:cNvPr id="18" name="תיבת טקסט 17">
            <a:extLst>
              <a:ext uri="{FF2B5EF4-FFF2-40B4-BE49-F238E27FC236}">
                <a16:creationId xmlns:a16="http://schemas.microsoft.com/office/drawing/2014/main" id="{CD7BDB4F-9EEB-4976-AA94-53921883D256}"/>
              </a:ext>
            </a:extLst>
          </p:cNvPr>
          <p:cNvSpPr txBox="1"/>
          <p:nvPr/>
        </p:nvSpPr>
        <p:spPr>
          <a:xfrm>
            <a:off x="5074628" y="3951082"/>
            <a:ext cx="3680811" cy="1815882"/>
          </a:xfrm>
          <a:prstGeom prst="rect">
            <a:avLst/>
          </a:prstGeom>
          <a:noFill/>
        </p:spPr>
        <p:txBody>
          <a:bodyPr wrap="square">
            <a:spAutoFit/>
          </a:bodyP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האם בעקבות הלמידה בשיעור, משהו השתנה בפרופורציות שאני מייחסת לדילמה ביום יום שלי?</a:t>
            </a:r>
          </a:p>
        </p:txBody>
      </p:sp>
      <p:sp>
        <p:nvSpPr>
          <p:cNvPr id="20" name="תיבת טקסט 19">
            <a:extLst>
              <a:ext uri="{FF2B5EF4-FFF2-40B4-BE49-F238E27FC236}">
                <a16:creationId xmlns:a16="http://schemas.microsoft.com/office/drawing/2014/main" id="{539B02FF-5C5E-4461-9C12-DCF65F14CBAB}"/>
              </a:ext>
            </a:extLst>
          </p:cNvPr>
          <p:cNvSpPr txBox="1"/>
          <p:nvPr/>
        </p:nvSpPr>
        <p:spPr>
          <a:xfrm>
            <a:off x="9492147" y="3902096"/>
            <a:ext cx="2426142" cy="1384995"/>
          </a:xfrm>
          <a:prstGeom prst="rect">
            <a:avLst/>
          </a:prstGeom>
          <a:noFill/>
        </p:spPr>
        <p:txBody>
          <a:bodyPr wrap="square">
            <a:spAutoFit/>
          </a:bodyP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באיזו אלטרנטיבה נוספת אבחר בעקבות השיעור?</a:t>
            </a:r>
          </a:p>
        </p:txBody>
      </p:sp>
      <p:sp>
        <p:nvSpPr>
          <p:cNvPr id="26" name="תיבת טקסט 25">
            <a:extLst>
              <a:ext uri="{FF2B5EF4-FFF2-40B4-BE49-F238E27FC236}">
                <a16:creationId xmlns:a16="http://schemas.microsoft.com/office/drawing/2014/main" id="{A658320C-AA6C-46C1-804D-3F61A25ABBFA}"/>
              </a:ext>
            </a:extLst>
          </p:cNvPr>
          <p:cNvSpPr txBox="1"/>
          <p:nvPr/>
        </p:nvSpPr>
        <p:spPr>
          <a:xfrm>
            <a:off x="8295570" y="1233053"/>
            <a:ext cx="2276946" cy="1384995"/>
          </a:xfrm>
          <a:prstGeom prst="rect">
            <a:avLst/>
          </a:prstGeom>
          <a:noFill/>
        </p:spPr>
        <p:txBody>
          <a:bodyPr wrap="square">
            <a:spAutoFit/>
          </a:bodyP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איזו פרספקטיבה התרחבה לי?</a:t>
            </a:r>
          </a:p>
        </p:txBody>
      </p:sp>
    </p:spTree>
    <p:extLst>
      <p:ext uri="{BB962C8B-B14F-4D97-AF65-F5344CB8AC3E}">
        <p14:creationId xmlns:p14="http://schemas.microsoft.com/office/powerpoint/2010/main" val="4180817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355562E-680D-E2B5-C2E5-BB6921A6003A}"/>
              </a:ext>
            </a:extLst>
          </p:cNvPr>
          <p:cNvSpPr>
            <a:spLocks noGrp="1"/>
          </p:cNvSpPr>
          <p:nvPr>
            <p:ph type="title"/>
          </p:nvPr>
        </p:nvSpPr>
        <p:spPr/>
        <p:txBody>
          <a:bodyPr/>
          <a:lstStyle/>
          <a:p>
            <a:r>
              <a:rPr lang="he-IL" dirty="0"/>
              <a:t>מן המקורות</a:t>
            </a:r>
          </a:p>
        </p:txBody>
      </p:sp>
      <p:sp>
        <p:nvSpPr>
          <p:cNvPr id="7" name="תיבת טקסט 6">
            <a:extLst>
              <a:ext uri="{FF2B5EF4-FFF2-40B4-BE49-F238E27FC236}">
                <a16:creationId xmlns:a16="http://schemas.microsoft.com/office/drawing/2014/main" id="{33A1DFA0-F9D2-077E-D479-AD011D8C35C9}"/>
              </a:ext>
            </a:extLst>
          </p:cNvPr>
          <p:cNvSpPr txBox="1"/>
          <p:nvPr/>
        </p:nvSpPr>
        <p:spPr>
          <a:xfrm>
            <a:off x="1794641" y="1788587"/>
            <a:ext cx="9059917" cy="4832092"/>
          </a:xfrm>
          <a:prstGeom prst="rect">
            <a:avLst/>
          </a:prstGeom>
          <a:noFill/>
        </p:spPr>
        <p:txBody>
          <a:bodyPr wrap="square">
            <a:spAutoFit/>
          </a:bodyPr>
          <a:lstStyle/>
          <a:p>
            <a:pPr algn="ctr"/>
            <a:r>
              <a:rPr lang="he-IL" sz="2800" b="0" i="0" dirty="0">
                <a:solidFill>
                  <a:srgbClr val="07425F"/>
                </a:solidFill>
                <a:effectLst/>
                <a:latin typeface="FbTypoPas"/>
              </a:rPr>
              <a:t>"</a:t>
            </a:r>
            <a:r>
              <a:rPr lang="he-IL" sz="2800" b="0" i="0" dirty="0" err="1">
                <a:solidFill>
                  <a:srgbClr val="07425F"/>
                </a:solidFill>
                <a:effectLst/>
                <a:latin typeface="FbTypoPas"/>
              </a:rPr>
              <a:t>נָתַתָּה</a:t>
            </a:r>
            <a:r>
              <a:rPr lang="he-IL" sz="2800" b="0" i="0" dirty="0">
                <a:solidFill>
                  <a:srgbClr val="07425F"/>
                </a:solidFill>
                <a:effectLst/>
                <a:latin typeface="FbTypoPas"/>
              </a:rPr>
              <a:t> </a:t>
            </a:r>
            <a:r>
              <a:rPr lang="he-IL" sz="2800" b="0" i="0" dirty="0" err="1">
                <a:solidFill>
                  <a:srgbClr val="07425F"/>
                </a:solidFill>
                <a:effectLst/>
                <a:latin typeface="FbTypoPas"/>
              </a:rPr>
              <a:t>לִּירֵאֶיך</a:t>
            </a:r>
            <a:r>
              <a:rPr lang="he-IL" sz="2800" b="0" i="0" dirty="0">
                <a:solidFill>
                  <a:srgbClr val="07425F"/>
                </a:solidFill>
                <a:effectLst/>
                <a:latin typeface="FbTypoPas"/>
              </a:rPr>
              <a:t>ָ נֵּס לְהִתְנוֹסֵס מִפְּנֵי קֹשֶׁט סֶלָה" (</a:t>
            </a:r>
            <a:r>
              <a:rPr lang="he-IL" sz="2800" b="1" i="0" u="none" strike="noStrike" dirty="0">
                <a:effectLst/>
                <a:latin typeface="FbTypoPas"/>
                <a:hlinkClick r:id="rId2"/>
              </a:rPr>
              <a:t>תהלים פרק ס</a:t>
            </a:r>
            <a:r>
              <a:rPr lang="he-IL" sz="2800" b="0" i="0" dirty="0">
                <a:solidFill>
                  <a:srgbClr val="07425F"/>
                </a:solidFill>
                <a:effectLst/>
                <a:latin typeface="FbTypoPas"/>
              </a:rPr>
              <a:t>),</a:t>
            </a:r>
          </a:p>
          <a:p>
            <a:pPr algn="ctr"/>
            <a:r>
              <a:rPr lang="he-IL" sz="2800" b="0" i="0" dirty="0">
                <a:solidFill>
                  <a:srgbClr val="07425F"/>
                </a:solidFill>
                <a:effectLst/>
                <a:latin typeface="FbTypoPas"/>
              </a:rPr>
              <a:t> נס הוא לשון הרמה, והקב"ה עושה לנו נסים כדי לרומם אותנו, וכך מפרש </a:t>
            </a:r>
            <a:r>
              <a:rPr lang="he-IL" sz="2800" b="1" i="0" u="none" strike="noStrike" dirty="0">
                <a:effectLst/>
                <a:latin typeface="FbTypoPas"/>
                <a:hlinkClick r:id="rId3"/>
              </a:rPr>
              <a:t>רמב"ן (שמות פרק יד ה</a:t>
            </a:r>
            <a:r>
              <a:rPr lang="he-IL" sz="2800" b="0" i="0" dirty="0">
                <a:solidFill>
                  <a:srgbClr val="07425F"/>
                </a:solidFill>
                <a:effectLst/>
                <a:latin typeface="FbTypoPas"/>
              </a:rPr>
              <a:t>) </a:t>
            </a:r>
            <a:r>
              <a:rPr lang="he-IL" sz="2800" dirty="0"/>
              <a:t/>
            </a:r>
            <a:br>
              <a:rPr lang="he-IL" sz="2800" dirty="0"/>
            </a:br>
            <a:r>
              <a:rPr lang="he-IL" sz="2800" b="0" i="0" dirty="0">
                <a:solidFill>
                  <a:srgbClr val="07425F"/>
                </a:solidFill>
                <a:effectLst/>
                <a:latin typeface="Narkisim" panose="020E0502050101010101" pitchFamily="34" charset="-79"/>
                <a:cs typeface="Narkisim" panose="020E0502050101010101" pitchFamily="34" charset="-79"/>
              </a:rPr>
              <a:t>"וזה טעם ובני ישראל יוצאים ביד רמה (פסוק ח), שעשו להם דגל ונס להתנוסס, ויוצאים בשמחה ובשירים בתוף </a:t>
            </a:r>
            <a:r>
              <a:rPr lang="he-IL" sz="2800" b="0" i="0" dirty="0" err="1">
                <a:solidFill>
                  <a:srgbClr val="07425F"/>
                </a:solidFill>
                <a:effectLst/>
                <a:latin typeface="Narkisim" panose="020E0502050101010101" pitchFamily="34" charset="-79"/>
                <a:cs typeface="Narkisim" panose="020E0502050101010101" pitchFamily="34" charset="-79"/>
              </a:rPr>
              <a:t>ובכנור</a:t>
            </a:r>
            <a:r>
              <a:rPr lang="he-IL" sz="2800" b="0" i="0" dirty="0">
                <a:solidFill>
                  <a:srgbClr val="07425F"/>
                </a:solidFill>
                <a:effectLst/>
                <a:latin typeface="Narkisim" panose="020E0502050101010101" pitchFamily="34" charset="-79"/>
                <a:cs typeface="Narkisim" panose="020E0502050101010101" pitchFamily="34" charset="-79"/>
              </a:rPr>
              <a:t> כדמות הנגאלים מעבדות לחירות, לא כעבדים העתידים לשוב לעבודתם", </a:t>
            </a:r>
          </a:p>
          <a:p>
            <a:pPr algn="ctr"/>
            <a:r>
              <a:rPr lang="he-IL" sz="2800" dirty="0"/>
              <a:t/>
            </a:r>
            <a:br>
              <a:rPr lang="he-IL" sz="2800" dirty="0"/>
            </a:br>
            <a:r>
              <a:rPr lang="he-IL" sz="2800" b="0" i="0" dirty="0">
                <a:solidFill>
                  <a:srgbClr val="07425F"/>
                </a:solidFill>
                <a:effectLst/>
                <a:latin typeface="FbTypoPas"/>
              </a:rPr>
              <a:t>מוסיף "שפת אמת" הקב"ה נותן לנו נס כדי להרים אותנו מבחינה רוחנית וזהו "לְהִתְנוֹסֵס" והדבר תלוי בנו, אם נפנים את מהות הנס </a:t>
            </a:r>
            <a:r>
              <a:rPr lang="he-IL" sz="2800" b="0" i="0" dirty="0" err="1">
                <a:solidFill>
                  <a:srgbClr val="07425F"/>
                </a:solidFill>
                <a:effectLst/>
                <a:latin typeface="FbTypoPas"/>
              </a:rPr>
              <a:t>ונתנוסס</a:t>
            </a:r>
            <a:r>
              <a:rPr lang="he-IL" sz="2800" b="0" i="0" dirty="0">
                <a:solidFill>
                  <a:srgbClr val="07425F"/>
                </a:solidFill>
                <a:effectLst/>
                <a:latin typeface="FbTypoPas"/>
              </a:rPr>
              <a:t> נזכה שהוא יתמיד בנו במידת האמת הנצחית וזהו "מִפְּנֵי קֹשֶׁט סֶלָה" (קושט =אמת, סלה = לנצח).</a:t>
            </a:r>
            <a:endParaRPr lang="he-IL" sz="2800" dirty="0"/>
          </a:p>
        </p:txBody>
      </p:sp>
      <p:pic>
        <p:nvPicPr>
          <p:cNvPr id="8" name="תמונה 7">
            <a:extLst>
              <a:ext uri="{FF2B5EF4-FFF2-40B4-BE49-F238E27FC236}">
                <a16:creationId xmlns:a16="http://schemas.microsoft.com/office/drawing/2014/main" id="{7C32A502-3692-B59F-DBCD-D8FEAF585AF2}"/>
              </a:ext>
            </a:extLst>
          </p:cNvPr>
          <p:cNvPicPr/>
          <p:nvPr/>
        </p:nvPicPr>
        <p:blipFill>
          <a:blip r:embed="rId4" cstate="print">
            <a:extLst>
              <a:ext uri="{BEBA8EAE-BF5A-486C-A8C5-ECC9F3942E4B}">
                <a14:imgProps xmlns:a14="http://schemas.microsoft.com/office/drawing/2010/main">
                  <a14:imgLayer r:embed="rId5">
                    <a14:imgEffect>
                      <a14:backgroundRemoval t="9988" b="96065" l="9986" r="89968"/>
                    </a14:imgEffect>
                  </a14:imgLayer>
                </a14:imgProps>
              </a:ext>
              <a:ext uri="{28A0092B-C50C-407E-A947-70E740481C1C}">
                <a14:useLocalDpi xmlns:a14="http://schemas.microsoft.com/office/drawing/2010/main" val="0"/>
              </a:ext>
            </a:extLst>
          </a:blip>
          <a:stretch>
            <a:fillRect/>
          </a:stretch>
        </p:blipFill>
        <p:spPr>
          <a:xfrm>
            <a:off x="1045319" y="-140040"/>
            <a:ext cx="1834515" cy="1375410"/>
          </a:xfrm>
          <a:prstGeom prst="rect">
            <a:avLst/>
          </a:prstGeom>
        </p:spPr>
      </p:pic>
    </p:spTree>
    <p:extLst>
      <p:ext uri="{BB962C8B-B14F-4D97-AF65-F5344CB8AC3E}">
        <p14:creationId xmlns:p14="http://schemas.microsoft.com/office/powerpoint/2010/main" val="290975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F98EA5D6-98FD-47C7-B2CE-1F9DBA701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5899"/>
            <a:ext cx="12192000" cy="6139544"/>
          </a:xfrm>
          <a:prstGeom prst="rect">
            <a:avLst/>
          </a:prstGeom>
        </p:spPr>
      </p:pic>
      <p:sp>
        <p:nvSpPr>
          <p:cNvPr id="4" name="Google Shape;420;g10ffaffb507_1_297">
            <a:extLst>
              <a:ext uri="{FF2B5EF4-FFF2-40B4-BE49-F238E27FC236}">
                <a16:creationId xmlns:a16="http://schemas.microsoft.com/office/drawing/2014/main" id="{C4A8EFB1-4CA6-76BC-59BA-685AF92FA1A4}"/>
              </a:ext>
            </a:extLst>
          </p:cNvPr>
          <p:cNvSpPr txBox="1">
            <a:spLocks/>
          </p:cNvSpPr>
          <p:nvPr/>
        </p:nvSpPr>
        <p:spPr>
          <a:xfrm>
            <a:off x="-1064623" y="-655229"/>
            <a:ext cx="14321245" cy="4084229"/>
          </a:xfrm>
          <a:prstGeom prst="rect">
            <a:avLst/>
          </a:prstGeom>
          <a:noFill/>
          <a:ln>
            <a:noFill/>
          </a:ln>
        </p:spPr>
        <p:txBody>
          <a:bodyPr spcFirstLastPara="1" vert="horz" wrap="square" lIns="91425" tIns="45700" rIns="91425" bIns="45700" rtlCol="1" anchor="ctr" anchorCtr="0">
            <a:normAutofit/>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r>
              <a:rPr lang="he-IL" sz="4000" dirty="0">
                <a:ea typeface="Calibri" panose="020F0502020204030204" pitchFamily="34" charset="0"/>
              </a:rPr>
              <a:t>יש לנו יכולות לכוון את הקשב שלנו, </a:t>
            </a:r>
          </a:p>
          <a:p>
            <a:r>
              <a:rPr lang="he-IL" sz="4000" dirty="0">
                <a:ea typeface="Calibri" panose="020F0502020204030204" pitchFamily="34" charset="0"/>
              </a:rPr>
              <a:t>כך שנוכל להתמודד בצורה מיטבית במצבים שונים.</a:t>
            </a:r>
          </a:p>
          <a:p>
            <a:r>
              <a:rPr lang="he-IL" sz="4000" dirty="0">
                <a:ea typeface="Calibri" panose="020F0502020204030204" pitchFamily="34" charset="0"/>
              </a:rPr>
              <a:t>כמו בכל דבר בחיים – </a:t>
            </a:r>
          </a:p>
          <a:p>
            <a:r>
              <a:rPr lang="he-IL" sz="4000" dirty="0">
                <a:ea typeface="Calibri" panose="020F0502020204030204" pitchFamily="34" charset="0"/>
              </a:rPr>
              <a:t>זה דורש אימון ו.. אמונה!</a:t>
            </a:r>
          </a:p>
        </p:txBody>
      </p:sp>
    </p:spTree>
    <p:extLst>
      <p:ext uri="{BB962C8B-B14F-4D97-AF65-F5344CB8AC3E}">
        <p14:creationId xmlns:p14="http://schemas.microsoft.com/office/powerpoint/2010/main" val="1682633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87880CD-F86F-4921-85BA-6ACB6F4F5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75A9204-D087-4C27-8BF6-69F9CB50E2E4}"/>
              </a:ext>
            </a:extLst>
          </p:cNvPr>
          <p:cNvSpPr txBox="1"/>
          <p:nvPr/>
        </p:nvSpPr>
        <p:spPr>
          <a:xfrm>
            <a:off x="-244929" y="3706586"/>
            <a:ext cx="6760029" cy="1077218"/>
          </a:xfrm>
          <a:prstGeom prst="rect">
            <a:avLst/>
          </a:prstGeom>
          <a:noFill/>
        </p:spPr>
        <p:txBody>
          <a:bodyPr wrap="square" rtlCol="1">
            <a:spAutoFit/>
          </a:bodyPr>
          <a:lstStyle/>
          <a:p>
            <a:r>
              <a:rPr lang="he-IL" sz="3200" i="1" dirty="0"/>
              <a:t>מה עזר/עוזר לך להתמודד עם קושי או אתגר?</a:t>
            </a:r>
          </a:p>
        </p:txBody>
      </p:sp>
      <p:sp>
        <p:nvSpPr>
          <p:cNvPr id="8" name="TextBox 7">
            <a:extLst>
              <a:ext uri="{FF2B5EF4-FFF2-40B4-BE49-F238E27FC236}">
                <a16:creationId xmlns:a16="http://schemas.microsoft.com/office/drawing/2014/main" id="{20655690-788E-4C1C-AB4F-13CEABFE61F9}"/>
              </a:ext>
            </a:extLst>
          </p:cNvPr>
          <p:cNvSpPr txBox="1"/>
          <p:nvPr/>
        </p:nvSpPr>
        <p:spPr>
          <a:xfrm>
            <a:off x="1387927" y="2196191"/>
            <a:ext cx="6760029" cy="1077218"/>
          </a:xfrm>
          <a:prstGeom prst="rect">
            <a:avLst/>
          </a:prstGeom>
          <a:noFill/>
        </p:spPr>
        <p:txBody>
          <a:bodyPr wrap="square" rtlCol="1">
            <a:spAutoFit/>
          </a:bodyPr>
          <a:lstStyle/>
          <a:p>
            <a:r>
              <a:rPr lang="he-IL" sz="3200" i="1" dirty="0"/>
              <a:t>אשמח לשמוע על משהו שהתמודדת איתו?</a:t>
            </a:r>
          </a:p>
        </p:txBody>
      </p:sp>
      <p:sp>
        <p:nvSpPr>
          <p:cNvPr id="13" name="TextBox 12">
            <a:extLst>
              <a:ext uri="{FF2B5EF4-FFF2-40B4-BE49-F238E27FC236}">
                <a16:creationId xmlns:a16="http://schemas.microsoft.com/office/drawing/2014/main" id="{D5AA3615-8F5E-41B8-8E09-B860742BBEBD}"/>
              </a:ext>
            </a:extLst>
          </p:cNvPr>
          <p:cNvSpPr txBox="1"/>
          <p:nvPr/>
        </p:nvSpPr>
        <p:spPr>
          <a:xfrm>
            <a:off x="-1143001" y="5236126"/>
            <a:ext cx="6760029" cy="584775"/>
          </a:xfrm>
          <a:prstGeom prst="rect">
            <a:avLst/>
          </a:prstGeom>
          <a:noFill/>
        </p:spPr>
        <p:txBody>
          <a:bodyPr wrap="square" rtlCol="1">
            <a:spAutoFit/>
          </a:bodyPr>
          <a:lstStyle>
            <a:defPPr>
              <a:defRPr lang="he-IL"/>
            </a:defPPr>
            <a:lvl1pPr>
              <a:defRPr sz="3200" i="1"/>
            </a:lvl1pPr>
          </a:lstStyle>
          <a:p>
            <a:r>
              <a:rPr lang="he-IL" dirty="0"/>
              <a:t>אשמח לקבל עצה להתמודדות עם...</a:t>
            </a:r>
          </a:p>
        </p:txBody>
      </p:sp>
    </p:spTree>
    <p:extLst>
      <p:ext uri="{BB962C8B-B14F-4D97-AF65-F5344CB8AC3E}">
        <p14:creationId xmlns:p14="http://schemas.microsoft.com/office/powerpoint/2010/main" val="1933629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401445" y="2615779"/>
            <a:ext cx="11285034" cy="1493358"/>
          </a:xfrm>
          <a:prstGeom prst="rect">
            <a:avLst/>
          </a:prstGeom>
          <a:noFill/>
        </p:spPr>
        <p:txBody>
          <a:bodyPr wrap="square">
            <a:spAutoFit/>
          </a:bodyPr>
          <a:lstStyle/>
          <a:p>
            <a:pPr marL="45720" indent="0">
              <a:lnSpc>
                <a:spcPct val="150000"/>
              </a:lnSpc>
              <a:buNone/>
            </a:pPr>
            <a:r>
              <a:rPr lang="he-IL" sz="3200" b="1" dirty="0">
                <a:solidFill>
                  <a:srgbClr val="002060"/>
                </a:solidFill>
                <a:latin typeface="Calibri Light" panose="020F0302020204030204" pitchFamily="34" charset="0"/>
                <a:cs typeface="Calibri Light" panose="020F0302020204030204" pitchFamily="34" charset="0"/>
              </a:rPr>
              <a:t>התלמידות ילמדו להתמודד עם קושי דרך הרחבת נקודת המבט, מיקוד קשב והרחקתו, בחינת פתרונות חלופיים וביסוס אמונות מחזקות.</a:t>
            </a:r>
          </a:p>
        </p:txBody>
      </p:sp>
      <p:pic>
        <p:nvPicPr>
          <p:cNvPr id="4" name="גרפיקה 3">
            <a:extLst>
              <a:ext uri="{FF2B5EF4-FFF2-40B4-BE49-F238E27FC236}">
                <a16:creationId xmlns:a16="http://schemas.microsoft.com/office/drawing/2014/main" id="{61CE4858-B903-4DC6-BE9A-041819424D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1184467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10C5808-61E7-4878-A455-D0C380AEF0B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2000" y="469025"/>
            <a:ext cx="4320000" cy="1116898"/>
          </a:xfrm>
          <a:prstGeom prst="rect">
            <a:avLst/>
          </a:prstGeom>
        </p:spPr>
      </p:pic>
      <p:cxnSp>
        <p:nvCxnSpPr>
          <p:cNvPr id="3" name="מחבר ישר 2">
            <a:extLst>
              <a:ext uri="{FF2B5EF4-FFF2-40B4-BE49-F238E27FC236}">
                <a16:creationId xmlns:a16="http://schemas.microsoft.com/office/drawing/2014/main" id="{77121C65-BDC2-4ACE-8C22-EA77F7BE50D9}"/>
              </a:ext>
            </a:extLst>
          </p:cNvPr>
          <p:cNvCxnSpPr>
            <a:cxnSpLocks/>
          </p:cNvCxnSpPr>
          <p:nvPr/>
        </p:nvCxnSpPr>
        <p:spPr>
          <a:xfrm>
            <a:off x="8682163"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17" name="תיבת טקסט 16">
            <a:extLst>
              <a:ext uri="{FF2B5EF4-FFF2-40B4-BE49-F238E27FC236}">
                <a16:creationId xmlns:a16="http://schemas.microsoft.com/office/drawing/2014/main" id="{20ED0ACB-4AD1-4081-BB96-DBA33CC92C5A}"/>
              </a:ext>
            </a:extLst>
          </p:cNvPr>
          <p:cNvSpPr txBox="1"/>
          <p:nvPr/>
        </p:nvSpPr>
        <p:spPr>
          <a:xfrm>
            <a:off x="8829713" y="2716232"/>
            <a:ext cx="3265714" cy="1077218"/>
          </a:xfrm>
          <a:prstGeom prst="rect">
            <a:avLst/>
          </a:prstGeom>
          <a:noFill/>
        </p:spPr>
        <p:txBody>
          <a:bodyPr wrap="square">
            <a:spAutoFit/>
          </a:bodyPr>
          <a:lstStyle/>
          <a:p>
            <a:pPr marL="174625" marR="0" lvl="1" indent="-61913" defTabSz="914400" rtl="1" eaLnBrk="1" fontAlgn="auto" latinLnBrk="0" hangingPunct="1">
              <a:lnSpc>
                <a:spcPct val="100000"/>
              </a:lnSpc>
              <a:spcBef>
                <a:spcPts val="0"/>
              </a:spcBef>
              <a:spcAft>
                <a:spcPts val="0"/>
              </a:spcAft>
              <a:buClr>
                <a:srgbClr val="000000"/>
              </a:buClr>
              <a:buSzTx/>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זיהוי והכרת דרכי ההתבוננות</a:t>
            </a:r>
          </a:p>
          <a:p>
            <a:pPr marL="174625" marR="0" lvl="1" indent="-61913" defTabSz="914400" rtl="1" eaLnBrk="1" fontAlgn="auto" latinLnBrk="0" hangingPunct="1">
              <a:lnSpc>
                <a:spcPct val="100000"/>
              </a:lnSpc>
              <a:spcBef>
                <a:spcPts val="0"/>
              </a:spcBef>
              <a:spcAft>
                <a:spcPts val="0"/>
              </a:spcAft>
              <a:buClr>
                <a:srgbClr val="000000"/>
              </a:buClr>
              <a:buSzTx/>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וההתמודדות עם קושי, דרך הכלים של</a:t>
            </a:r>
            <a:endParaRPr lang="he-IL" sz="1600" kern="0" dirty="0">
              <a:solidFill>
                <a:srgbClr val="000000"/>
              </a:solidFill>
              <a:latin typeface="Calibri Light" panose="020F0302020204030204" pitchFamily="34" charset="0"/>
              <a:ea typeface="David"/>
              <a:cs typeface="Calibri Light" panose="020F0302020204030204" pitchFamily="34" charset="0"/>
              <a:sym typeface="David"/>
            </a:endParaRPr>
          </a:p>
          <a:p>
            <a:pPr marL="174625" marR="0" lvl="1" indent="-61913" defTabSz="914400" rtl="1" eaLnBrk="1" fontAlgn="auto" latinLnBrk="0" hangingPunct="1">
              <a:lnSpc>
                <a:spcPct val="100000"/>
              </a:lnSpc>
              <a:spcBef>
                <a:spcPts val="0"/>
              </a:spcBef>
              <a:spcAft>
                <a:spcPts val="0"/>
              </a:spcAft>
              <a:buClr>
                <a:srgbClr val="000000"/>
              </a:buClr>
              <a:buSzTx/>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מודל </a:t>
            </a:r>
            <a:r>
              <a:rPr kumimoji="0" lang="he-IL" sz="1600" b="0" i="0" u="none" strike="noStrike" kern="0" cap="none" spc="0" normalizeH="0" baseline="0" noProof="0" dirty="0" err="1">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פאפ"א</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(פרופורציה, אלטרנטיבה,</a:t>
            </a:r>
          </a:p>
          <a:p>
            <a:pPr marL="174625" marR="0" lvl="1" indent="-61913" defTabSz="914400" rtl="1" eaLnBrk="1" fontAlgn="auto" latinLnBrk="0" hangingPunct="1">
              <a:lnSpc>
                <a:spcPct val="100000"/>
              </a:lnSpc>
              <a:spcBef>
                <a:spcPts val="0"/>
              </a:spcBef>
              <a:spcAft>
                <a:spcPts val="0"/>
              </a:spcAft>
              <a:buClr>
                <a:srgbClr val="000000"/>
              </a:buClr>
              <a:buSzTx/>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פרספקטיבה ואמונה)</a:t>
            </a:r>
          </a:p>
        </p:txBody>
      </p:sp>
      <p:sp>
        <p:nvSpPr>
          <p:cNvPr id="18" name="תיבת טקסט 17">
            <a:extLst>
              <a:ext uri="{FF2B5EF4-FFF2-40B4-BE49-F238E27FC236}">
                <a16:creationId xmlns:a16="http://schemas.microsoft.com/office/drawing/2014/main" id="{9C994AA0-2DDE-4B87-A406-D8A7C380AE05}"/>
              </a:ext>
            </a:extLst>
          </p:cNvPr>
          <p:cNvSpPr txBox="1"/>
          <p:nvPr/>
        </p:nvSpPr>
        <p:spPr>
          <a:xfrm>
            <a:off x="3016976" y="2634952"/>
            <a:ext cx="5521710" cy="2554545"/>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קוגניטיביות </a:t>
            </a:r>
            <a:endParaRPr lang="he-IL" sz="1600" b="1" kern="0" dirty="0">
              <a:solidFill>
                <a:srgbClr val="EF364C"/>
              </a:solidFill>
              <a:latin typeface="Calibri Light" panose="020F0302020204030204" pitchFamily="34" charset="0"/>
              <a:ea typeface="David"/>
              <a:cs typeface="Calibri Light" panose="020F0302020204030204" pitchFamily="34" charset="0"/>
              <a:sym typeface="David"/>
            </a:endParaRPr>
          </a:p>
          <a:p>
            <a:pPr marR="0" lvl="0" algn="r" defTabSz="914400" rtl="1" eaLnBrk="1" fontAlgn="auto" latinLnBrk="0" hangingPunct="1">
              <a:lnSpc>
                <a:spcPct val="100000"/>
              </a:lnSpc>
              <a:spcBef>
                <a:spcPts val="0"/>
              </a:spcBef>
              <a:spcAft>
                <a:spcPts val="0"/>
              </a:spcAft>
              <a:buClr>
                <a:srgbClr val="000000"/>
              </a:buClr>
              <a:buSzPts val="1800"/>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      חשיבה יצירתית - סקרנות ומקוריות, גמישות מחשבתית</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endParaRPr kumimoji="0" lang="he-IL" sz="1600" b="0" i="0" u="none" strike="noStrike" kern="0" cap="none" spc="0" normalizeH="0" baseline="0" noProof="0" dirty="0">
              <a:ln>
                <a:noFill/>
              </a:ln>
              <a:solidFill>
                <a:srgbClr val="000000"/>
              </a:solidFill>
              <a:effectLst/>
              <a:highlight>
                <a:srgbClr val="FFFF00"/>
              </a:highlight>
              <a:uLnTx/>
              <a:uFillTx/>
              <a:latin typeface="Calibri Light" panose="020F0302020204030204" pitchFamily="34" charset="0"/>
              <a:ea typeface="David"/>
              <a:cs typeface="Calibri Light" panose="020F0302020204030204" pitchFamily="34" charset="0"/>
              <a:sym typeface="David"/>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רגשיות (תוך-אישי)</a:t>
            </a:r>
            <a:endParaRPr lang="en-US" sz="1600" kern="0" dirty="0">
              <a:solidFill>
                <a:srgbClr val="EF364C"/>
              </a:solidFill>
              <a:latin typeface="Calibri Light" panose="020F0302020204030204" pitchFamily="34" charset="0"/>
              <a:ea typeface="David"/>
              <a:cs typeface="Calibri Light" panose="020F0302020204030204" pitchFamily="34" charset="0"/>
              <a:sym typeface="David"/>
            </a:endParaRPr>
          </a:p>
          <a:p>
            <a:pPr marL="576000" indent="-285750">
              <a:buClr>
                <a:srgbClr val="000000"/>
              </a:buClr>
              <a:buSzPts val="1800"/>
              <a:buFontTx/>
              <a:buChar char="-"/>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מודעות עצמית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a:t>
            </a: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זיהוי רגשות ומחשבות</a:t>
            </a:r>
            <a:endParaRPr lang="he-IL" sz="1600" kern="0" dirty="0">
              <a:solidFill>
                <a:srgbClr val="000000"/>
              </a:solidFill>
              <a:latin typeface="Calibri Light" panose="020F0302020204030204" pitchFamily="34" charset="0"/>
              <a:cs typeface="Calibri Light" panose="020F03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rPr>
              <a:t>ה</a:t>
            </a: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כוונה עצמית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ויסות רגשי, התמודדות עם מצבי לחץ ומשבר</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Arial"/>
            </a:endParaRPr>
          </a:p>
          <a:p>
            <a:pPr marR="0" lvl="0" indent="-28440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a:t>
            </a:r>
            <a:r>
              <a:rPr lang="he-IL" sz="1600" b="1" kern="0" dirty="0">
                <a:solidFill>
                  <a:srgbClr val="EF364C"/>
                </a:solidFill>
                <a:latin typeface="Calibri Light" panose="020F0302020204030204" pitchFamily="34" charset="0"/>
                <a:cs typeface="Calibri Light" panose="020F0302020204030204" pitchFamily="34" charset="0"/>
                <a:sym typeface="David"/>
              </a:rPr>
              <a:t>חברתיות (בין-אישי)</a:t>
            </a:r>
            <a:endParaRPr lang="en-US" sz="1600" b="1" kern="0" dirty="0">
              <a:solidFill>
                <a:srgbClr val="EF364C"/>
              </a:solidFill>
              <a:latin typeface="Calibri Light" panose="020F0302020204030204" pitchFamily="34" charset="0"/>
              <a:cs typeface="Calibri Light" panose="020F0302020204030204" pitchFamily="34" charset="0"/>
              <a:sym typeface="David"/>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מודעות חברתית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הבנת האחר</a:t>
            </a:r>
            <a:endParaRPr lang="he-IL" sz="1600" kern="0" dirty="0">
              <a:solidFill>
                <a:srgbClr val="000000"/>
              </a:solidFill>
              <a:latin typeface="Calibri Light" panose="020F0302020204030204" pitchFamily="34" charset="0"/>
              <a:cs typeface="Calibri Light" panose="020F03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התנהלות חברתית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ניהול יחסים בין אישיים</a:t>
            </a:r>
            <a:endParaRPr lang="he-IL" sz="1600" kern="0" dirty="0">
              <a:solidFill>
                <a:srgbClr val="000000"/>
              </a:solidFill>
              <a:latin typeface="Calibri Light" panose="020F0302020204030204" pitchFamily="34" charset="0"/>
              <a:cs typeface="Calibri Light" panose="020F0302020204030204" pitchFamily="34" charset="0"/>
              <a:sym typeface="Arial"/>
            </a:endParaRPr>
          </a:p>
        </p:txBody>
      </p:sp>
      <p:sp>
        <p:nvSpPr>
          <p:cNvPr id="20" name="תיבת טקסט 19">
            <a:extLst>
              <a:ext uri="{FF2B5EF4-FFF2-40B4-BE49-F238E27FC236}">
                <a16:creationId xmlns:a16="http://schemas.microsoft.com/office/drawing/2014/main" id="{BE4D9B0F-052E-47B7-A47D-7197CB8AC5DE}"/>
              </a:ext>
            </a:extLst>
          </p:cNvPr>
          <p:cNvSpPr txBox="1"/>
          <p:nvPr/>
        </p:nvSpPr>
        <p:spPr>
          <a:xfrm>
            <a:off x="793737" y="2716232"/>
            <a:ext cx="2454087" cy="338554"/>
          </a:xfrm>
          <a:prstGeom prst="rect">
            <a:avLst/>
          </a:prstGeom>
          <a:noFill/>
        </p:spPr>
        <p:txBody>
          <a:bodyPr wrap="square">
            <a:spAutoFit/>
          </a:bodyPr>
          <a:lstStyle/>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כבוד האדם</a:t>
            </a:r>
          </a:p>
        </p:txBody>
      </p:sp>
      <p:cxnSp>
        <p:nvCxnSpPr>
          <p:cNvPr id="22" name="מחבר ישר 21">
            <a:extLst>
              <a:ext uri="{FF2B5EF4-FFF2-40B4-BE49-F238E27FC236}">
                <a16:creationId xmlns:a16="http://schemas.microsoft.com/office/drawing/2014/main" id="{6E71C2E9-584E-4A89-837C-4117FFB88511}"/>
              </a:ext>
            </a:extLst>
          </p:cNvPr>
          <p:cNvCxnSpPr>
            <a:cxnSpLocks/>
          </p:cNvCxnSpPr>
          <p:nvPr/>
        </p:nvCxnSpPr>
        <p:spPr>
          <a:xfrm>
            <a:off x="2977891"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24" name="תיבת טקסט 23">
            <a:extLst>
              <a:ext uri="{FF2B5EF4-FFF2-40B4-BE49-F238E27FC236}">
                <a16:creationId xmlns:a16="http://schemas.microsoft.com/office/drawing/2014/main" id="{70FECB52-6777-4C6C-BF10-FB437AF5F761}"/>
              </a:ext>
            </a:extLst>
          </p:cNvPr>
          <p:cNvSpPr txBox="1"/>
          <p:nvPr/>
        </p:nvSpPr>
        <p:spPr>
          <a:xfrm>
            <a:off x="10206784" y="2008346"/>
            <a:ext cx="931761"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ידע</a:t>
            </a:r>
            <a:endParaRPr lang="he-IL" sz="4000" dirty="0">
              <a:solidFill>
                <a:srgbClr val="EF364C"/>
              </a:solidFill>
              <a:latin typeface="Calibri" panose="020F0502020204030204" pitchFamily="34" charset="0"/>
              <a:cs typeface="Calibri" panose="020F0502020204030204" pitchFamily="34" charset="0"/>
            </a:endParaRPr>
          </a:p>
        </p:txBody>
      </p:sp>
      <p:sp>
        <p:nvSpPr>
          <p:cNvPr id="25" name="תיבת טקסט 24">
            <a:extLst>
              <a:ext uri="{FF2B5EF4-FFF2-40B4-BE49-F238E27FC236}">
                <a16:creationId xmlns:a16="http://schemas.microsoft.com/office/drawing/2014/main" id="{5C7A477A-7585-4822-BD86-117798D5F94A}"/>
              </a:ext>
            </a:extLst>
          </p:cNvPr>
          <p:cNvSpPr txBox="1"/>
          <p:nvPr/>
        </p:nvSpPr>
        <p:spPr>
          <a:xfrm>
            <a:off x="4703318" y="2008346"/>
            <a:ext cx="2271425"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מיומנויות</a:t>
            </a:r>
            <a:endParaRPr lang="he-IL" sz="4000" dirty="0">
              <a:solidFill>
                <a:srgbClr val="EF364C"/>
              </a:solidFill>
              <a:latin typeface="Calibri" panose="020F0502020204030204" pitchFamily="34" charset="0"/>
              <a:cs typeface="Calibri" panose="020F0502020204030204" pitchFamily="34" charset="0"/>
            </a:endParaRPr>
          </a:p>
        </p:txBody>
      </p:sp>
      <p:sp>
        <p:nvSpPr>
          <p:cNvPr id="28" name="תיבת טקסט 27">
            <a:extLst>
              <a:ext uri="{FF2B5EF4-FFF2-40B4-BE49-F238E27FC236}">
                <a16:creationId xmlns:a16="http://schemas.microsoft.com/office/drawing/2014/main" id="{F3F8D958-2218-4AFF-AA8B-6D7BF4EEA079}"/>
              </a:ext>
            </a:extLst>
          </p:cNvPr>
          <p:cNvSpPr txBox="1"/>
          <p:nvPr/>
        </p:nvSpPr>
        <p:spPr>
          <a:xfrm>
            <a:off x="411469" y="2008346"/>
            <a:ext cx="1745925"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ערכים</a:t>
            </a:r>
            <a:endParaRPr lang="he-IL" sz="4000" dirty="0">
              <a:solidFill>
                <a:srgbClr val="EF364C"/>
              </a:solidFill>
              <a:latin typeface="Calibri" panose="020F0502020204030204" pitchFamily="34" charset="0"/>
              <a:cs typeface="Calibri" panose="020F0502020204030204" pitchFamily="34" charset="0"/>
            </a:endParaRPr>
          </a:p>
        </p:txBody>
      </p:sp>
      <p:sp>
        <p:nvSpPr>
          <p:cNvPr id="26" name="Google Shape;128;p5">
            <a:extLst>
              <a:ext uri="{FF2B5EF4-FFF2-40B4-BE49-F238E27FC236}">
                <a16:creationId xmlns:a16="http://schemas.microsoft.com/office/drawing/2014/main" id="{F4AFAF14-98BF-4822-BE76-EB23BF0EAD00}"/>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ידע, מיומנויות וערכים</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pic>
        <p:nvPicPr>
          <p:cNvPr id="4" name="גרפיקה 3">
            <a:extLst>
              <a:ext uri="{FF2B5EF4-FFF2-40B4-BE49-F238E27FC236}">
                <a16:creationId xmlns:a16="http://schemas.microsoft.com/office/drawing/2014/main" id="{0E46E9A4-E02A-4D92-8191-B452CBF689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10883" y="681040"/>
            <a:ext cx="614363" cy="673817"/>
          </a:xfrm>
          <a:prstGeom prst="rect">
            <a:avLst/>
          </a:prstGeom>
        </p:spPr>
      </p:pic>
      <p:sp>
        <p:nvSpPr>
          <p:cNvPr id="13" name="מלבן 12">
            <a:hlinkClick r:id="rId7"/>
            <a:extLst>
              <a:ext uri="{FF2B5EF4-FFF2-40B4-BE49-F238E27FC236}">
                <a16:creationId xmlns:a16="http://schemas.microsoft.com/office/drawing/2014/main" id="{4BA9E5B0-C924-4613-8C70-7E5A9961DB55}"/>
              </a:ext>
            </a:extLst>
          </p:cNvPr>
          <p:cNvSpPr/>
          <p:nvPr/>
        </p:nvSpPr>
        <p:spPr>
          <a:xfrm>
            <a:off x="315481" y="5681940"/>
            <a:ext cx="2066793" cy="960944"/>
          </a:xfrm>
          <a:prstGeom prst="rect">
            <a:avLst/>
          </a:prstGeom>
          <a:solidFill>
            <a:srgbClr val="EF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err="1">
                <a:latin typeface="Calibri" panose="020F0502020204030204" pitchFamily="34" charset="0"/>
                <a:cs typeface="Calibri" panose="020F0502020204030204" pitchFamily="34" charset="0"/>
              </a:rPr>
              <a:t>פרקטיקות</a:t>
            </a:r>
            <a:r>
              <a:rPr lang="he-IL" sz="2400" b="1" dirty="0">
                <a:latin typeface="Calibri" panose="020F0502020204030204" pitchFamily="34" charset="0"/>
                <a:cs typeface="Calibri" panose="020F0502020204030204" pitchFamily="34" charset="0"/>
              </a:rPr>
              <a:t> העשרה והרחבה</a:t>
            </a:r>
          </a:p>
        </p:txBody>
      </p:sp>
    </p:spTree>
    <p:extLst>
      <p:ext uri="{BB962C8B-B14F-4D97-AF65-F5344CB8AC3E}">
        <p14:creationId xmlns:p14="http://schemas.microsoft.com/office/powerpoint/2010/main" val="3706714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869661C-3A48-4318-866F-D7229F46C0D6}"/>
              </a:ext>
            </a:extLst>
          </p:cNvPr>
          <p:cNvSpPr/>
          <p:nvPr/>
        </p:nvSpPr>
        <p:spPr>
          <a:xfrm>
            <a:off x="309847" y="206268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pic>
        <p:nvPicPr>
          <p:cNvPr id="3" name="Graphic 2" descr="Puzzle pieces">
            <a:extLst>
              <a:ext uri="{FF2B5EF4-FFF2-40B4-BE49-F238E27FC236}">
                <a16:creationId xmlns:a16="http://schemas.microsoft.com/office/drawing/2014/main" id="{60141F51-D964-42EB-BA86-4C6C02FA09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235011" y="565074"/>
            <a:ext cx="914400" cy="914400"/>
          </a:xfrm>
          <a:prstGeom prst="rect">
            <a:avLst/>
          </a:prstGeom>
        </p:spPr>
      </p:pic>
      <p:sp>
        <p:nvSpPr>
          <p:cNvPr id="6" name="Freeform: Shape 5">
            <a:extLst>
              <a:ext uri="{FF2B5EF4-FFF2-40B4-BE49-F238E27FC236}">
                <a16:creationId xmlns:a16="http://schemas.microsoft.com/office/drawing/2014/main" id="{93F6C51B-03E9-4A1F-8C5D-33D50CED54F1}"/>
              </a:ext>
            </a:extLst>
          </p:cNvPr>
          <p:cNvSpPr/>
          <p:nvPr/>
        </p:nvSpPr>
        <p:spPr>
          <a:xfrm>
            <a:off x="8430448" y="472018"/>
            <a:ext cx="3760873" cy="1107323"/>
          </a:xfrm>
          <a:custGeom>
            <a:avLst/>
            <a:gdLst>
              <a:gd name="connsiteX0" fmla="*/ 0 w 3760873"/>
              <a:gd name="connsiteY0" fmla="*/ 0 h 1107323"/>
              <a:gd name="connsiteX1" fmla="*/ 3760873 w 3760873"/>
              <a:gd name="connsiteY1" fmla="*/ 0 h 1107323"/>
              <a:gd name="connsiteX2" fmla="*/ 3760873 w 3760873"/>
              <a:gd name="connsiteY2" fmla="*/ 1107324 h 1107323"/>
              <a:gd name="connsiteX3" fmla="*/ 0 w 3760873"/>
              <a:gd name="connsiteY3" fmla="*/ 1107324 h 1107323"/>
            </a:gdLst>
            <a:ahLst/>
            <a:cxnLst>
              <a:cxn ang="0">
                <a:pos x="connsiteX0" y="connsiteY0"/>
              </a:cxn>
              <a:cxn ang="0">
                <a:pos x="connsiteX1" y="connsiteY1"/>
              </a:cxn>
              <a:cxn ang="0">
                <a:pos x="connsiteX2" y="connsiteY2"/>
              </a:cxn>
              <a:cxn ang="0">
                <a:pos x="connsiteX3" y="connsiteY3"/>
              </a:cxn>
            </a:cxnLst>
            <a:rect l="l" t="t" r="r" b="b"/>
            <a:pathLst>
              <a:path w="3760873" h="1107323">
                <a:moveTo>
                  <a:pt x="0" y="0"/>
                </a:moveTo>
                <a:lnTo>
                  <a:pt x="3760873" y="0"/>
                </a:lnTo>
                <a:lnTo>
                  <a:pt x="3760873" y="1107324"/>
                </a:lnTo>
                <a:lnTo>
                  <a:pt x="0" y="1107324"/>
                </a:lnTo>
                <a:close/>
              </a:path>
            </a:pathLst>
          </a:custGeom>
          <a:solidFill>
            <a:srgbClr val="8CB9BA"/>
          </a:solidFill>
          <a:ln w="3984"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Shape 6">
            <a:extLst>
              <a:ext uri="{FF2B5EF4-FFF2-40B4-BE49-F238E27FC236}">
                <a16:creationId xmlns:a16="http://schemas.microsoft.com/office/drawing/2014/main" id="{F3ABA567-5BBD-4747-B38A-4CADC566863A}"/>
              </a:ext>
            </a:extLst>
          </p:cNvPr>
          <p:cNvSpPr/>
          <p:nvPr/>
        </p:nvSpPr>
        <p:spPr>
          <a:xfrm rot="18900000">
            <a:off x="7871999" y="474150"/>
            <a:ext cx="1116897" cy="1116897"/>
          </a:xfrm>
          <a:custGeom>
            <a:avLst/>
            <a:gdLst>
              <a:gd name="connsiteX0" fmla="*/ 1116858 w 1116897"/>
              <a:gd name="connsiteY0" fmla="*/ 557198 h 1116897"/>
              <a:gd name="connsiteX1" fmla="*/ 558409 w 1116897"/>
              <a:gd name="connsiteY1" fmla="*/ 1115647 h 1116897"/>
              <a:gd name="connsiteX2" fmla="*/ -40 w 1116897"/>
              <a:gd name="connsiteY2" fmla="*/ 557198 h 1116897"/>
              <a:gd name="connsiteX3" fmla="*/ 558409 w 1116897"/>
              <a:gd name="connsiteY3" fmla="*/ -1250 h 1116897"/>
              <a:gd name="connsiteX4" fmla="*/ 1116858 w 1116897"/>
              <a:gd name="connsiteY4" fmla="*/ 557198 h 111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897" h="1116897">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w="3984"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Shape 11">
            <a:extLst>
              <a:ext uri="{FF2B5EF4-FFF2-40B4-BE49-F238E27FC236}">
                <a16:creationId xmlns:a16="http://schemas.microsoft.com/office/drawing/2014/main" id="{D6B3F633-B171-4B68-8E04-76AF2D0226C8}"/>
              </a:ext>
            </a:extLst>
          </p:cNvPr>
          <p:cNvSpPr/>
          <p:nvPr/>
        </p:nvSpPr>
        <p:spPr>
          <a:xfrm rot="18900000">
            <a:off x="7983808" y="585959"/>
            <a:ext cx="893278" cy="893278"/>
          </a:xfrm>
          <a:custGeom>
            <a:avLst/>
            <a:gdLst>
              <a:gd name="connsiteX0" fmla="*/ 893239 w 893278"/>
              <a:gd name="connsiteY0" fmla="*/ 445389 h 893278"/>
              <a:gd name="connsiteX1" fmla="*/ 446599 w 893278"/>
              <a:gd name="connsiteY1" fmla="*/ 892028 h 893278"/>
              <a:gd name="connsiteX2" fmla="*/ -40 w 893278"/>
              <a:gd name="connsiteY2" fmla="*/ 445389 h 893278"/>
              <a:gd name="connsiteX3" fmla="*/ 446599 w 893278"/>
              <a:gd name="connsiteY3" fmla="*/ -1250 h 893278"/>
              <a:gd name="connsiteX4" fmla="*/ 893239 w 893278"/>
              <a:gd name="connsiteY4" fmla="*/ 445389 h 89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78" h="893278">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bg1"/>
          </a:solidFill>
          <a:ln w="3984" cap="flat">
            <a:solidFill>
              <a:srgbClr val="C3DADB"/>
            </a:solid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 name="Google Shape;128;p5">
            <a:extLst>
              <a:ext uri="{FF2B5EF4-FFF2-40B4-BE49-F238E27FC236}">
                <a16:creationId xmlns:a16="http://schemas.microsoft.com/office/drawing/2014/main" id="{75AB2579-2265-43F6-9399-975A7A4E69F8}"/>
              </a:ext>
            </a:extLst>
          </p:cNvPr>
          <p:cNvSpPr txBox="1">
            <a:spLocks/>
          </p:cNvSpPr>
          <p:nvPr/>
        </p:nvSpPr>
        <p:spPr>
          <a:xfrm>
            <a:off x="7301985" y="495077"/>
            <a:ext cx="4322603" cy="1054394"/>
          </a:xfrm>
          <a:prstGeom prst="rect">
            <a:avLst/>
          </a:prstGeom>
          <a:noFill/>
          <a:ln>
            <a:noFill/>
          </a:ln>
        </p:spPr>
        <p:txBody>
          <a:bodyPr spcFirstLastPara="1" vert="horz" wrap="square" lIns="91425" tIns="45700" rIns="91425" bIns="45700" rtlCol="1" anchor="ctr"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10000"/>
              </a:lnSpc>
              <a:spcBef>
                <a:spcPct val="0"/>
              </a:spcBef>
              <a:spcAft>
                <a:spcPts val="0"/>
              </a:spcAft>
              <a:buClr>
                <a:srgbClr val="000000"/>
              </a:buClr>
              <a:buSzTx/>
              <a:buFontTx/>
              <a:buNone/>
              <a:tabLst/>
              <a:defRPr/>
            </a:pPr>
            <a:r>
              <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מהלך השיעור</a:t>
            </a:r>
          </a:p>
        </p:txBody>
      </p:sp>
      <p:pic>
        <p:nvPicPr>
          <p:cNvPr id="20" name="Graphic 19" descr="Arrow circle">
            <a:extLst>
              <a:ext uri="{FF2B5EF4-FFF2-40B4-BE49-F238E27FC236}">
                <a16:creationId xmlns:a16="http://schemas.microsoft.com/office/drawing/2014/main" id="{4EA6C022-57C5-4736-8D95-E5D30BE5840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941511" y="591736"/>
            <a:ext cx="914400" cy="914400"/>
          </a:xfrm>
          <a:prstGeom prst="rect">
            <a:avLst/>
          </a:prstGeom>
        </p:spPr>
      </p:pic>
      <p:cxnSp>
        <p:nvCxnSpPr>
          <p:cNvPr id="24" name="מחבר ישר 34">
            <a:extLst>
              <a:ext uri="{FF2B5EF4-FFF2-40B4-BE49-F238E27FC236}">
                <a16:creationId xmlns:a16="http://schemas.microsoft.com/office/drawing/2014/main" id="{966E18CD-71AC-4878-A198-02B15091126B}"/>
              </a:ext>
            </a:extLst>
          </p:cNvPr>
          <p:cNvCxnSpPr>
            <a:cxnSpLocks/>
          </p:cNvCxnSpPr>
          <p:nvPr/>
        </p:nvCxnSpPr>
        <p:spPr>
          <a:xfrm>
            <a:off x="11237002"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50CBC01-AEFC-4C5C-959A-5C43C04F4561}"/>
              </a:ext>
            </a:extLst>
          </p:cNvPr>
          <p:cNvSpPr txBox="1"/>
          <p:nvPr/>
        </p:nvSpPr>
        <p:spPr>
          <a:xfrm>
            <a:off x="10220093" y="4035933"/>
            <a:ext cx="2201270"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מהשיעור הקודם</a:t>
            </a: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r>
            <a:b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ועד היום</a:t>
            </a:r>
            <a:endPar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האם בחרתם בדרך התמודדות חדשה?</a:t>
            </a: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27" name="TextBox 26">
            <a:extLst>
              <a:ext uri="{FF2B5EF4-FFF2-40B4-BE49-F238E27FC236}">
                <a16:creationId xmlns:a16="http://schemas.microsoft.com/office/drawing/2014/main" id="{503CC721-7732-4171-94D5-49E6D3C19B3F}"/>
              </a:ext>
            </a:extLst>
          </p:cNvPr>
          <p:cNvSpPr txBox="1"/>
          <p:nvPr/>
        </p:nvSpPr>
        <p:spPr>
          <a:xfrm>
            <a:off x="8712511" y="4086311"/>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פתיח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ראיית מנהרה</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0A03B297-B220-4325-BE5D-BAF97722C9A2}"/>
              </a:ext>
            </a:extLst>
          </p:cNvPr>
          <p:cNvSpPr txBox="1"/>
          <p:nvPr/>
        </p:nvSpPr>
        <p:spPr>
          <a:xfrm>
            <a:off x="1291578" y="4150932"/>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מסרים מרכזיים</a:t>
            </a: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r>
            <a:b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וסיכום</a:t>
            </a:r>
          </a:p>
        </p:txBody>
      </p:sp>
      <p:sp>
        <p:nvSpPr>
          <p:cNvPr id="31" name="מלבן 30">
            <a:extLst>
              <a:ext uri="{FF2B5EF4-FFF2-40B4-BE49-F238E27FC236}">
                <a16:creationId xmlns:a16="http://schemas.microsoft.com/office/drawing/2014/main" id="{7F3BAE28-AC1A-4D27-B1DB-343F3726F73B}"/>
              </a:ext>
            </a:extLst>
          </p:cNvPr>
          <p:cNvSpPr/>
          <p:nvPr/>
        </p:nvSpPr>
        <p:spPr>
          <a:xfrm>
            <a:off x="429207" y="3151732"/>
            <a:ext cx="11364687" cy="202322"/>
          </a:xfrm>
          <a:prstGeom prst="rect">
            <a:avLst/>
          </a:prstGeom>
          <a:solidFill>
            <a:srgbClr val="7E9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5" name="מחבר ישר 34">
            <a:extLst>
              <a:ext uri="{FF2B5EF4-FFF2-40B4-BE49-F238E27FC236}">
                <a16:creationId xmlns:a16="http://schemas.microsoft.com/office/drawing/2014/main" id="{A97F8E41-2610-49B4-AE35-6A48A6B1C3C4}"/>
              </a:ext>
            </a:extLst>
          </p:cNvPr>
          <p:cNvCxnSpPr>
            <a:cxnSpLocks/>
          </p:cNvCxnSpPr>
          <p:nvPr/>
        </p:nvCxnSpPr>
        <p:spPr>
          <a:xfrm>
            <a:off x="9853259" y="334759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6" name="מחבר ישר 35">
            <a:extLst>
              <a:ext uri="{FF2B5EF4-FFF2-40B4-BE49-F238E27FC236}">
                <a16:creationId xmlns:a16="http://schemas.microsoft.com/office/drawing/2014/main" id="{FE276095-BEBF-48A9-864F-C971E11DF646}"/>
              </a:ext>
            </a:extLst>
          </p:cNvPr>
          <p:cNvCxnSpPr>
            <a:cxnSpLocks/>
          </p:cNvCxnSpPr>
          <p:nvPr/>
        </p:nvCxnSpPr>
        <p:spPr>
          <a:xfrm>
            <a:off x="8398711"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7" name="מחבר ישר 36">
            <a:extLst>
              <a:ext uri="{FF2B5EF4-FFF2-40B4-BE49-F238E27FC236}">
                <a16:creationId xmlns:a16="http://schemas.microsoft.com/office/drawing/2014/main" id="{78A6BE6F-C7B1-4380-BE41-4203AB554639}"/>
              </a:ext>
            </a:extLst>
          </p:cNvPr>
          <p:cNvCxnSpPr>
            <a:cxnSpLocks/>
          </p:cNvCxnSpPr>
          <p:nvPr/>
        </p:nvCxnSpPr>
        <p:spPr>
          <a:xfrm>
            <a:off x="5420187" y="3248971"/>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8" name="מחבר ישר 37">
            <a:extLst>
              <a:ext uri="{FF2B5EF4-FFF2-40B4-BE49-F238E27FC236}">
                <a16:creationId xmlns:a16="http://schemas.microsoft.com/office/drawing/2014/main" id="{723B41DE-1D8C-489C-AFE9-3E68779C6588}"/>
              </a:ext>
            </a:extLst>
          </p:cNvPr>
          <p:cNvCxnSpPr>
            <a:cxnSpLocks/>
          </p:cNvCxnSpPr>
          <p:nvPr/>
        </p:nvCxnSpPr>
        <p:spPr>
          <a:xfrm>
            <a:off x="2368925" y="3303675"/>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9" name="מחבר ישר 38">
            <a:extLst>
              <a:ext uri="{FF2B5EF4-FFF2-40B4-BE49-F238E27FC236}">
                <a16:creationId xmlns:a16="http://schemas.microsoft.com/office/drawing/2014/main" id="{A3C3BB1A-0593-44E9-9B3F-1E22AA783C19}"/>
              </a:ext>
            </a:extLst>
          </p:cNvPr>
          <p:cNvCxnSpPr>
            <a:cxnSpLocks/>
          </p:cNvCxnSpPr>
          <p:nvPr/>
        </p:nvCxnSpPr>
        <p:spPr>
          <a:xfrm>
            <a:off x="3844774" y="3347593"/>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2" name="TextBox 26">
            <a:extLst>
              <a:ext uri="{FF2B5EF4-FFF2-40B4-BE49-F238E27FC236}">
                <a16:creationId xmlns:a16="http://schemas.microsoft.com/office/drawing/2014/main" id="{931B2E16-EF80-492D-2820-E46B2A76F1AA}"/>
              </a:ext>
            </a:extLst>
          </p:cNvPr>
          <p:cNvSpPr txBox="1"/>
          <p:nvPr/>
        </p:nvSpPr>
        <p:spPr>
          <a:xfrm>
            <a:off x="7262016" y="4150932"/>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פתיח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"פיל ורוד</a:t>
            </a: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a:t>
            </a:r>
          </a:p>
        </p:txBody>
      </p:sp>
      <p:sp>
        <p:nvSpPr>
          <p:cNvPr id="5" name="TextBox 26">
            <a:extLst>
              <a:ext uri="{FF2B5EF4-FFF2-40B4-BE49-F238E27FC236}">
                <a16:creationId xmlns:a16="http://schemas.microsoft.com/office/drawing/2014/main" id="{105E57C8-484B-6580-D939-C75848606BBC}"/>
              </a:ext>
            </a:extLst>
          </p:cNvPr>
          <p:cNvSpPr txBox="1"/>
          <p:nvPr/>
        </p:nvSpPr>
        <p:spPr>
          <a:xfrm>
            <a:off x="5832858" y="4131367"/>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מה זה </a:t>
            </a:r>
            <a:r>
              <a:rPr kumimoji="0" lang="he-IL" sz="16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rPr>
              <a:t>פאפ"א</a:t>
            </a: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a:t>
            </a:r>
          </a:p>
        </p:txBody>
      </p:sp>
      <p:sp>
        <p:nvSpPr>
          <p:cNvPr id="8" name="TextBox 26">
            <a:extLst>
              <a:ext uri="{FF2B5EF4-FFF2-40B4-BE49-F238E27FC236}">
                <a16:creationId xmlns:a16="http://schemas.microsoft.com/office/drawing/2014/main" id="{5C2C9D38-10A7-211D-4087-958E714CDD91}"/>
              </a:ext>
            </a:extLst>
          </p:cNvPr>
          <p:cNvSpPr txBox="1"/>
          <p:nvPr/>
        </p:nvSpPr>
        <p:spPr>
          <a:xfrm>
            <a:off x="4335499" y="4127297"/>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מתרגלים </a:t>
            </a:r>
            <a:r>
              <a:rPr kumimoji="0" lang="he-IL" sz="16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rPr>
              <a:t>פאפ"א</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cxnSp>
        <p:nvCxnSpPr>
          <p:cNvPr id="9" name="מחבר ישר 8">
            <a:extLst>
              <a:ext uri="{FF2B5EF4-FFF2-40B4-BE49-F238E27FC236}">
                <a16:creationId xmlns:a16="http://schemas.microsoft.com/office/drawing/2014/main" id="{70067E3C-6596-C978-0EF2-59FAAE246D40}"/>
              </a:ext>
            </a:extLst>
          </p:cNvPr>
          <p:cNvCxnSpPr>
            <a:cxnSpLocks/>
          </p:cNvCxnSpPr>
          <p:nvPr/>
        </p:nvCxnSpPr>
        <p:spPr>
          <a:xfrm>
            <a:off x="7099961" y="3303676"/>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11" name="TextBox 26">
            <a:extLst>
              <a:ext uri="{FF2B5EF4-FFF2-40B4-BE49-F238E27FC236}">
                <a16:creationId xmlns:a16="http://schemas.microsoft.com/office/drawing/2014/main" id="{A0338CA2-2EB9-F672-CB9C-D370B347F4BD}"/>
              </a:ext>
            </a:extLst>
          </p:cNvPr>
          <p:cNvSpPr txBox="1"/>
          <p:nvPr/>
        </p:nvSpPr>
        <p:spPr>
          <a:xfrm>
            <a:off x="2855220" y="4135004"/>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דיון בכתה</a:t>
            </a:r>
          </a:p>
        </p:txBody>
      </p:sp>
      <p:sp>
        <p:nvSpPr>
          <p:cNvPr id="13" name="TextBox 26">
            <a:extLst>
              <a:ext uri="{FF2B5EF4-FFF2-40B4-BE49-F238E27FC236}">
                <a16:creationId xmlns:a16="http://schemas.microsoft.com/office/drawing/2014/main" id="{99944B99-DD1B-E1AF-E1C1-C318766CB0F6}"/>
              </a:ext>
            </a:extLst>
          </p:cNvPr>
          <p:cNvSpPr txBox="1"/>
          <p:nvPr/>
        </p:nvSpPr>
        <p:spPr>
          <a:xfrm>
            <a:off x="-268885" y="4077567"/>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שיעורים מהחיים</a:t>
            </a:r>
          </a:p>
        </p:txBody>
      </p:sp>
      <p:cxnSp>
        <p:nvCxnSpPr>
          <p:cNvPr id="14" name="מחבר ישר 13">
            <a:extLst>
              <a:ext uri="{FF2B5EF4-FFF2-40B4-BE49-F238E27FC236}">
                <a16:creationId xmlns:a16="http://schemas.microsoft.com/office/drawing/2014/main" id="{05C946C8-F925-1B33-3D20-D4F758F33E1D}"/>
              </a:ext>
            </a:extLst>
          </p:cNvPr>
          <p:cNvCxnSpPr>
            <a:cxnSpLocks/>
          </p:cNvCxnSpPr>
          <p:nvPr/>
        </p:nvCxnSpPr>
        <p:spPr>
          <a:xfrm>
            <a:off x="806823" y="3272897"/>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6755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90" name="Google Shape;190;p4"/>
          <p:cNvSpPr/>
          <p:nvPr/>
        </p:nvSpPr>
        <p:spPr>
          <a:xfrm>
            <a:off x="6510086" y="1409002"/>
            <a:ext cx="4064413" cy="492378"/>
          </a:xfrm>
          <a:prstGeom prst="rect">
            <a:avLst/>
          </a:prstGeom>
          <a:noFill/>
          <a:ln>
            <a:noFill/>
          </a:ln>
        </p:spPr>
        <p:txBody>
          <a:bodyPr spcFirstLastPara="1" wrap="square" lIns="91401" tIns="45688" rIns="91401" bIns="45688" anchor="t" anchorCtr="0">
            <a:spAutoFit/>
          </a:bodyPr>
          <a:lstStyle/>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שיח מעודד ומקבל </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1" name="Google Shape;191;p4"/>
          <p:cNvSpPr txBox="1"/>
          <p:nvPr/>
        </p:nvSpPr>
        <p:spPr>
          <a:xfrm>
            <a:off x="2777671" y="3390492"/>
            <a:ext cx="7779334" cy="492378"/>
          </a:xfrm>
          <a:prstGeom prst="rect">
            <a:avLst/>
          </a:prstGeom>
          <a:noFill/>
          <a:ln>
            <a:noFill/>
          </a:ln>
        </p:spPr>
        <p:txBody>
          <a:bodyPr spcFirstLastPara="1" wrap="square" lIns="91401" tIns="45688" rIns="91401" bIns="45688" anchor="t" anchorCtr="0">
            <a:spAutoFit/>
          </a:bodyPr>
          <a:lstStyle/>
          <a:p>
            <a:pPr algn="r" rtl="1"/>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הקשבה ממקום מתעניין ולא שיפוטי</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2" name="Google Shape;192;p4"/>
          <p:cNvSpPr txBox="1"/>
          <p:nvPr/>
        </p:nvSpPr>
        <p:spPr>
          <a:xfrm>
            <a:off x="5514282" y="4497114"/>
            <a:ext cx="5042723" cy="492378"/>
          </a:xfrm>
          <a:prstGeom prst="rect">
            <a:avLst/>
          </a:prstGeom>
          <a:noFill/>
          <a:ln>
            <a:noFill/>
          </a:ln>
        </p:spPr>
        <p:txBody>
          <a:bodyPr spcFirstLastPara="1" wrap="square" lIns="91401" tIns="45688" rIns="91401" bIns="45688" anchor="t" anchorCtr="0">
            <a:spAutoFit/>
          </a:bodyPr>
          <a:lstStyle/>
          <a:p>
            <a:pPr algn="r" rtl="1">
              <a:buClr>
                <a:schemeClr val="dk1"/>
              </a:buClr>
              <a:buSzPts val="18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כבוד לדברי החברה</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4" name="Google Shape;194;p4"/>
          <p:cNvSpPr txBox="1"/>
          <p:nvPr/>
        </p:nvSpPr>
        <p:spPr>
          <a:xfrm>
            <a:off x="679162" y="5335034"/>
            <a:ext cx="9877844" cy="892487"/>
          </a:xfrm>
          <a:prstGeom prst="rect">
            <a:avLst/>
          </a:prstGeom>
          <a:noFill/>
          <a:ln>
            <a:noFill/>
          </a:ln>
        </p:spPr>
        <p:txBody>
          <a:bodyPr spcFirstLastPara="1" wrap="square" lIns="91401" tIns="45688" rIns="91401" bIns="45688" anchor="t" anchorCtr="0">
            <a:spAutoFit/>
          </a:bodyPr>
          <a:lstStyle/>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הנאמר בשיח נשאר בינינו, </a:t>
            </a:r>
          </a:p>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rPr>
              <a:t>אפשר לשתף אחרים בנושא, אך לספר רק על עצמי</a:t>
            </a:r>
            <a:endParaRPr sz="2600" dirty="0">
              <a:solidFill>
                <a:srgbClr val="FB19F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5" name="TextBox 4"/>
          <p:cNvSpPr txBox="1"/>
          <p:nvPr/>
        </p:nvSpPr>
        <p:spPr>
          <a:xfrm>
            <a:off x="2280060" y="2389618"/>
            <a:ext cx="8282082" cy="492443"/>
          </a:xfrm>
          <a:prstGeom prst="rect">
            <a:avLst/>
          </a:prstGeom>
          <a:noFill/>
        </p:spPr>
        <p:txBody>
          <a:bodyPr wrap="square" rtlCol="1">
            <a:spAutoFit/>
          </a:bodyPr>
          <a:lstStyle/>
          <a:p>
            <a:pPr algn="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rPr>
              <a:t>שיתוף מהלב</a:t>
            </a:r>
            <a:endParaRPr lang="he-IL" sz="2600" b="1" u="sng" dirty="0">
              <a:solidFill>
                <a:srgbClr val="002060"/>
              </a:solidFill>
              <a:latin typeface="Calibri" panose="020F0502020204030204" pitchFamily="34" charset="0"/>
              <a:ea typeface="Tahoma" panose="020B0604030504040204" pitchFamily="34" charset="0"/>
              <a:cs typeface="Calibri" panose="020F0502020204030204" pitchFamily="34" charset="0"/>
            </a:endParaRPr>
          </a:p>
        </p:txBody>
      </p:sp>
      <p:sp>
        <p:nvSpPr>
          <p:cNvPr id="13" name="מלבן 12">
            <a:extLst>
              <a:ext uri="{FF2B5EF4-FFF2-40B4-BE49-F238E27FC236}">
                <a16:creationId xmlns:a16="http://schemas.microsoft.com/office/drawing/2014/main" id="{5FEBF757-7A64-4037-B4E2-0E9787A39191}"/>
              </a:ext>
            </a:extLst>
          </p:cNvPr>
          <p:cNvSpPr/>
          <p:nvPr/>
        </p:nvSpPr>
        <p:spPr>
          <a:xfrm>
            <a:off x="2777671" y="-57344"/>
            <a:ext cx="6920988"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solidFill>
                  <a:srgbClr val="002060"/>
                </a:solidFill>
                <a:latin typeface="Calibri" panose="020F0502020204030204" pitchFamily="34" charset="0"/>
                <a:cs typeface="Calibri" panose="020F0502020204030204" pitchFamily="34" charset="0"/>
              </a:rPr>
              <a:t>הנחיות לשיח מיטבי</a:t>
            </a:r>
          </a:p>
        </p:txBody>
      </p:sp>
      <p:pic>
        <p:nvPicPr>
          <p:cNvPr id="6" name="גרפיקה 5">
            <a:extLst>
              <a:ext uri="{FF2B5EF4-FFF2-40B4-BE49-F238E27FC236}">
                <a16:creationId xmlns:a16="http://schemas.microsoft.com/office/drawing/2014/main" id="{CEF5FF86-4285-4579-9B9E-03AE5297D7F5}"/>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42296"/>
          <a:stretch/>
        </p:blipFill>
        <p:spPr>
          <a:xfrm>
            <a:off x="1017443" y="5727116"/>
            <a:ext cx="2108130" cy="1000809"/>
          </a:xfrm>
          <a:prstGeom prst="rect">
            <a:avLst/>
          </a:prstGeom>
        </p:spPr>
      </p:pic>
      <p:grpSp>
        <p:nvGrpSpPr>
          <p:cNvPr id="7" name="קבוצה 6">
            <a:extLst>
              <a:ext uri="{FF2B5EF4-FFF2-40B4-BE49-F238E27FC236}">
                <a16:creationId xmlns:a16="http://schemas.microsoft.com/office/drawing/2014/main" id="{5BE51FB9-92AB-4580-B588-4AF06AF09015}"/>
              </a:ext>
            </a:extLst>
          </p:cNvPr>
          <p:cNvGrpSpPr/>
          <p:nvPr/>
        </p:nvGrpSpPr>
        <p:grpSpPr>
          <a:xfrm>
            <a:off x="65251" y="5849506"/>
            <a:ext cx="1085266" cy="878420"/>
            <a:chOff x="2923822" y="2971800"/>
            <a:chExt cx="3629378" cy="3629378"/>
          </a:xfrm>
        </p:grpSpPr>
        <p:pic>
          <p:nvPicPr>
            <p:cNvPr id="3" name="גרפיקה 2" descr="הערה - לב שבור קו מיתאר">
              <a:extLst>
                <a:ext uri="{FF2B5EF4-FFF2-40B4-BE49-F238E27FC236}">
                  <a16:creationId xmlns:a16="http://schemas.microsoft.com/office/drawing/2014/main" id="{E366574D-19BE-48F0-9F90-1458A36D39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23822" y="2971800"/>
              <a:ext cx="3629378" cy="3629378"/>
            </a:xfrm>
            <a:prstGeom prst="rect">
              <a:avLst/>
            </a:prstGeom>
          </p:spPr>
        </p:pic>
        <p:sp>
          <p:nvSpPr>
            <p:cNvPr id="4" name="מלבן 3">
              <a:extLst>
                <a:ext uri="{FF2B5EF4-FFF2-40B4-BE49-F238E27FC236}">
                  <a16:creationId xmlns:a16="http://schemas.microsoft.com/office/drawing/2014/main" id="{93402207-716C-4E78-902D-112D90818E9E}"/>
                </a:ext>
              </a:extLst>
            </p:cNvPr>
            <p:cNvSpPr/>
            <p:nvPr/>
          </p:nvSpPr>
          <p:spPr>
            <a:xfrm>
              <a:off x="4598894" y="4238231"/>
              <a:ext cx="300484" cy="492378"/>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9" name="גרפיקה 8" descr="תג לב עם מילוי מלא">
            <a:extLst>
              <a:ext uri="{FF2B5EF4-FFF2-40B4-BE49-F238E27FC236}">
                <a16:creationId xmlns:a16="http://schemas.microsoft.com/office/drawing/2014/main" id="{7725D645-DF85-4D95-9B06-0BFE7796C7D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667596" y="2159917"/>
            <a:ext cx="914400" cy="914400"/>
          </a:xfrm>
          <a:prstGeom prst="rect">
            <a:avLst/>
          </a:prstGeom>
        </p:spPr>
      </p:pic>
      <p:pic>
        <p:nvPicPr>
          <p:cNvPr id="16" name="גרפיקה 15" descr="מחיאות כפיים עם מילוי מלא">
            <a:extLst>
              <a:ext uri="{FF2B5EF4-FFF2-40B4-BE49-F238E27FC236}">
                <a16:creationId xmlns:a16="http://schemas.microsoft.com/office/drawing/2014/main" id="{4CBB6562-B8C7-4494-B998-9888057192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557005" y="928807"/>
            <a:ext cx="1093470" cy="1093470"/>
          </a:xfrm>
          <a:prstGeom prst="rect">
            <a:avLst/>
          </a:prstGeom>
        </p:spPr>
      </p:pic>
      <p:pic>
        <p:nvPicPr>
          <p:cNvPr id="21" name="גרפיקה 20" descr="אוזן עם מילוי מלא">
            <a:extLst>
              <a:ext uri="{FF2B5EF4-FFF2-40B4-BE49-F238E27FC236}">
                <a16:creationId xmlns:a16="http://schemas.microsoft.com/office/drawing/2014/main" id="{B8930401-2EF7-45DB-8A3F-22778F28CCD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667596" y="3149301"/>
            <a:ext cx="914400" cy="914400"/>
          </a:xfrm>
          <a:prstGeom prst="rect">
            <a:avLst/>
          </a:prstGeom>
        </p:spPr>
      </p:pic>
      <p:pic>
        <p:nvPicPr>
          <p:cNvPr id="25" name="גרפיקה 24" descr="הערה קו נטוי שקט עם מילוי מלא">
            <a:extLst>
              <a:ext uri="{FF2B5EF4-FFF2-40B4-BE49-F238E27FC236}">
                <a16:creationId xmlns:a16="http://schemas.microsoft.com/office/drawing/2014/main" id="{6D84C209-524C-45BC-A5DC-7D8A19AF76A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673648" y="5234671"/>
            <a:ext cx="914400" cy="914400"/>
          </a:xfrm>
          <a:prstGeom prst="rect">
            <a:avLst/>
          </a:prstGeom>
        </p:spPr>
      </p:pic>
      <p:pic>
        <p:nvPicPr>
          <p:cNvPr id="27" name="גרפיקה 26" descr="עין עם מילוי מלא">
            <a:extLst>
              <a:ext uri="{FF2B5EF4-FFF2-40B4-BE49-F238E27FC236}">
                <a16:creationId xmlns:a16="http://schemas.microsoft.com/office/drawing/2014/main" id="{681F13CD-9B31-4508-B1B2-BB726AA4268A}"/>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67596" y="4286103"/>
            <a:ext cx="914400" cy="914400"/>
          </a:xfrm>
          <a:prstGeom prst="rect">
            <a:avLst/>
          </a:prstGeom>
        </p:spPr>
      </p:pic>
    </p:spTree>
    <p:extLst>
      <p:ext uri="{BB962C8B-B14F-4D97-AF65-F5344CB8AC3E}">
        <p14:creationId xmlns:p14="http://schemas.microsoft.com/office/powerpoint/2010/main" val="1214013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גרפיקה 14">
            <a:extLst>
              <a:ext uri="{FF2B5EF4-FFF2-40B4-BE49-F238E27FC236}">
                <a16:creationId xmlns:a16="http://schemas.microsoft.com/office/drawing/2014/main" id="{82BE7F91-95B6-4E6B-A365-CA6414B663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72000" y="467232"/>
            <a:ext cx="4320000" cy="1116897"/>
          </a:xfrm>
          <a:prstGeom prst="rect">
            <a:avLst/>
          </a:prstGeom>
        </p:spPr>
      </p:pic>
      <p:sp>
        <p:nvSpPr>
          <p:cNvPr id="10" name="Google Shape;128;p5">
            <a:extLst>
              <a:ext uri="{FF2B5EF4-FFF2-40B4-BE49-F238E27FC236}">
                <a16:creationId xmlns:a16="http://schemas.microsoft.com/office/drawing/2014/main" id="{9A4BDBEB-C0D0-4DD2-9361-480F99A0533C}"/>
              </a:ext>
            </a:extLst>
          </p:cNvPr>
          <p:cNvSpPr txBox="1">
            <a:spLocks/>
          </p:cNvSpPr>
          <p:nvPr/>
        </p:nvSpPr>
        <p:spPr>
          <a:xfrm>
            <a:off x="7915117" y="467232"/>
            <a:ext cx="4322603" cy="1054394"/>
          </a:xfrm>
          <a:prstGeom prst="rect">
            <a:avLst/>
          </a:prstGeom>
          <a:noFill/>
          <a:ln>
            <a:noFill/>
          </a:ln>
        </p:spPr>
        <p:txBody>
          <a:bodyPr spcFirstLastPara="1" vert="horz" wrap="square" lIns="91425" tIns="45700" rIns="91425" bIns="45700" rtlCol="1" anchor="ctr"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buClr>
                <a:srgbClr val="000000"/>
              </a:buClr>
              <a:defRPr/>
            </a:pPr>
            <a:r>
              <a:rPr lang="he-IL" sz="2800" b="1" dirty="0">
                <a:solidFill>
                  <a:schemeClr val="bg1"/>
                </a:solidFill>
                <a:latin typeface="Calibri" panose="020F0502020204030204" pitchFamily="34" charset="0"/>
                <a:ea typeface="Varela Round"/>
                <a:cs typeface="Calibri" panose="020F0502020204030204" pitchFamily="34" charset="0"/>
                <a:sym typeface="Varela Round"/>
              </a:rPr>
              <a:t>הנחיות להוראת השיעור</a:t>
            </a:r>
          </a:p>
        </p:txBody>
      </p:sp>
      <p:sp>
        <p:nvSpPr>
          <p:cNvPr id="4" name="מלבן 3">
            <a:extLst>
              <a:ext uri="{FF2B5EF4-FFF2-40B4-BE49-F238E27FC236}">
                <a16:creationId xmlns:a16="http://schemas.microsoft.com/office/drawing/2014/main" id="{E869661C-3A48-4318-866F-D7229F46C0D6}"/>
              </a:ext>
            </a:extLst>
          </p:cNvPr>
          <p:cNvSpPr/>
          <p:nvPr/>
        </p:nvSpPr>
        <p:spPr>
          <a:xfrm>
            <a:off x="309847" y="206268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3200" dirty="0">
                <a:solidFill>
                  <a:srgbClr val="002060"/>
                </a:solidFill>
                <a:latin typeface="Calibri Light" panose="020F0302020204030204" pitchFamily="34" charset="0"/>
                <a:cs typeface="Calibri Light" panose="020F0302020204030204" pitchFamily="34" charset="0"/>
              </a:rPr>
              <a:t>השקופיות הבאות מפרטות את מהלך השיעור ומיועדות להצגה בשיעור.</a:t>
            </a:r>
          </a:p>
          <a:p>
            <a:endParaRPr lang="he-IL" sz="3200" dirty="0">
              <a:solidFill>
                <a:srgbClr val="002060"/>
              </a:solidFill>
              <a:latin typeface="Calibri Light" panose="020F0302020204030204" pitchFamily="34" charset="0"/>
              <a:cs typeface="Calibri Light" panose="020F0302020204030204" pitchFamily="34" charset="0"/>
            </a:endParaRPr>
          </a:p>
          <a:p>
            <a:pPr marL="457200" indent="-457200">
              <a:buFont typeface="Heebo" panose="00000500000000000000" pitchFamily="2" charset="-79"/>
              <a:buChar char="«"/>
            </a:pPr>
            <a:r>
              <a:rPr lang="he-IL" sz="3200" dirty="0">
                <a:solidFill>
                  <a:srgbClr val="002060"/>
                </a:solidFill>
                <a:latin typeface="Calibri Light" panose="020F0302020204030204" pitchFamily="34" charset="0"/>
                <a:cs typeface="Calibri Light" panose="020F0302020204030204" pitchFamily="34" charset="0"/>
              </a:rPr>
              <a:t>בגוף כל שקופית מופיע התוכן להקרנה ולעבודה עם התלמידות.</a:t>
            </a:r>
          </a:p>
          <a:p>
            <a:pPr marL="457200" indent="-457200">
              <a:buFont typeface="Heebo" panose="00000500000000000000" pitchFamily="2" charset="-79"/>
              <a:buChar char="«"/>
            </a:pPr>
            <a:r>
              <a:rPr lang="he-IL" sz="3200" dirty="0">
                <a:solidFill>
                  <a:srgbClr val="002060"/>
                </a:solidFill>
                <a:latin typeface="Calibri Light" panose="020F0302020204030204" pitchFamily="34" charset="0"/>
                <a:cs typeface="Calibri Light" panose="020F0302020204030204" pitchFamily="34" charset="0"/>
              </a:rPr>
              <a:t>בתחתית השקופית (בהערות) נמצאות הרחבות והנחיות לך – המורה.</a:t>
            </a:r>
          </a:p>
          <a:p>
            <a:endParaRPr lang="he-IL" sz="3200" dirty="0">
              <a:solidFill>
                <a:srgbClr val="002060"/>
              </a:solidFill>
              <a:latin typeface="Calibri Light" panose="020F0302020204030204" pitchFamily="34" charset="0"/>
              <a:cs typeface="Calibri Light" panose="020F0302020204030204" pitchFamily="34" charset="0"/>
            </a:endParaRPr>
          </a:p>
          <a:p>
            <a:endParaRPr lang="he-IL" sz="3200" dirty="0">
              <a:solidFill>
                <a:srgbClr val="002060"/>
              </a:solidFill>
              <a:latin typeface="Calibri Light" panose="020F0302020204030204" pitchFamily="34" charset="0"/>
              <a:cs typeface="Calibri Light" panose="020F0302020204030204" pitchFamily="34" charset="0"/>
            </a:endParaRPr>
          </a:p>
        </p:txBody>
      </p:sp>
      <p:pic>
        <p:nvPicPr>
          <p:cNvPr id="13" name="גרפיקה 12">
            <a:extLst>
              <a:ext uri="{FF2B5EF4-FFF2-40B4-BE49-F238E27FC236}">
                <a16:creationId xmlns:a16="http://schemas.microsoft.com/office/drawing/2014/main" id="{7AD702E1-44CD-49BC-8E96-E94D7650067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63760" y="794063"/>
            <a:ext cx="672137" cy="508201"/>
          </a:xfrm>
          <a:prstGeom prst="rect">
            <a:avLst/>
          </a:prstGeom>
        </p:spPr>
      </p:pic>
    </p:spTree>
    <p:extLst>
      <p:ext uri="{BB962C8B-B14F-4D97-AF65-F5344CB8AC3E}">
        <p14:creationId xmlns:p14="http://schemas.microsoft.com/office/powerpoint/2010/main" val="2336491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B52963-D190-7780-4D44-47EF9EB52EAD}"/>
              </a:ext>
            </a:extLst>
          </p:cNvPr>
          <p:cNvSpPr>
            <a:spLocks noGrp="1"/>
          </p:cNvSpPr>
          <p:nvPr>
            <p:ph type="title"/>
          </p:nvPr>
        </p:nvSpPr>
        <p:spPr>
          <a:xfrm>
            <a:off x="1202888" y="230503"/>
            <a:ext cx="10515600" cy="1325563"/>
          </a:xfrm>
        </p:spPr>
        <p:txBody>
          <a:bodyPr/>
          <a:lstStyle/>
          <a:p>
            <a:r>
              <a:rPr lang="he-IL" dirty="0"/>
              <a:t>מהמפגש הקודם ועד היום</a:t>
            </a:r>
          </a:p>
        </p:txBody>
      </p:sp>
      <p:pic>
        <p:nvPicPr>
          <p:cNvPr id="4" name="גרפיקה 3">
            <a:extLst>
              <a:ext uri="{FF2B5EF4-FFF2-40B4-BE49-F238E27FC236}">
                <a16:creationId xmlns:a16="http://schemas.microsoft.com/office/drawing/2014/main" id="{9B634B5F-9F7E-6141-3661-7A4D55A68B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96777" y="1732649"/>
            <a:ext cx="5899223" cy="4840890"/>
          </a:xfrm>
          <a:prstGeom prst="rect">
            <a:avLst/>
          </a:prstGeom>
        </p:spPr>
      </p:pic>
      <p:sp>
        <p:nvSpPr>
          <p:cNvPr id="5" name="Content Placeholder 1">
            <a:extLst>
              <a:ext uri="{FF2B5EF4-FFF2-40B4-BE49-F238E27FC236}">
                <a16:creationId xmlns:a16="http://schemas.microsoft.com/office/drawing/2014/main" id="{F6F19FD7-1980-8471-A083-DF29B5E15839}"/>
              </a:ext>
            </a:extLst>
          </p:cNvPr>
          <p:cNvSpPr txBox="1">
            <a:spLocks/>
          </p:cNvSpPr>
          <p:nvPr/>
        </p:nvSpPr>
        <p:spPr>
          <a:xfrm>
            <a:off x="614260" y="2693601"/>
            <a:ext cx="5092854" cy="3102833"/>
          </a:xfrm>
          <a:prstGeom prst="rect">
            <a:avLst/>
          </a:prstGeom>
          <a:noFill/>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האם הבחנתן </a:t>
            </a:r>
          </a:p>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באילו דרכי התמודדות </a:t>
            </a:r>
          </a:p>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השתמשתן באירועי השבוע החולף? </a:t>
            </a:r>
            <a:endParaRPr lang="he-IL" strike="sngStrike" dirty="0">
              <a:latin typeface="Calibri" panose="020F0502020204030204" pitchFamily="34" charset="0"/>
              <a:ea typeface="Calibri" panose="020F0502020204030204" pitchFamily="34" charset="0"/>
              <a:cs typeface="Calibri" panose="020F0502020204030204" pitchFamily="34" charset="0"/>
            </a:endParaRPr>
          </a:p>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האם השתמשתן </a:t>
            </a:r>
          </a:p>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בדרך התמודדות חדשה? </a:t>
            </a:r>
          </a:p>
        </p:txBody>
      </p:sp>
      <p:pic>
        <p:nvPicPr>
          <p:cNvPr id="8" name="גרפיקה 7">
            <a:extLst>
              <a:ext uri="{FF2B5EF4-FFF2-40B4-BE49-F238E27FC236}">
                <a16:creationId xmlns:a16="http://schemas.microsoft.com/office/drawing/2014/main" id="{A5C16C1F-033D-5724-1281-CBA6BACD57E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385186" y="1787714"/>
            <a:ext cx="5610037" cy="4603585"/>
          </a:xfrm>
          <a:prstGeom prst="rect">
            <a:avLst/>
          </a:prstGeom>
        </p:spPr>
      </p:pic>
      <p:sp>
        <p:nvSpPr>
          <p:cNvPr id="10" name="תיבת טקסט 9">
            <a:extLst>
              <a:ext uri="{FF2B5EF4-FFF2-40B4-BE49-F238E27FC236}">
                <a16:creationId xmlns:a16="http://schemas.microsoft.com/office/drawing/2014/main" id="{D9ACA7AC-E182-9CFC-130A-28CD49A01775}"/>
              </a:ext>
            </a:extLst>
          </p:cNvPr>
          <p:cNvSpPr txBox="1"/>
          <p:nvPr/>
        </p:nvSpPr>
        <p:spPr>
          <a:xfrm>
            <a:off x="6942289" y="3399447"/>
            <a:ext cx="4495829" cy="1077218"/>
          </a:xfrm>
          <a:prstGeom prst="rect">
            <a:avLst/>
          </a:prstGeom>
          <a:noFill/>
        </p:spPr>
        <p:txBody>
          <a:bodyPr wrap="square">
            <a:spAutoFit/>
          </a:bodyPr>
          <a:lstStyle/>
          <a:p>
            <a:pPr marL="45720" indent="0" algn="ctr">
              <a:buFont typeface="Arial" panose="020B0604020202020204" pitchFamily="34" charset="0"/>
              <a:buNone/>
            </a:pPr>
            <a:r>
              <a:rPr lang="he-IL" sz="3200" dirty="0">
                <a:latin typeface="Calibri" panose="020F0502020204030204" pitchFamily="34" charset="0"/>
                <a:ea typeface="Calibri" panose="020F0502020204030204" pitchFamily="34" charset="0"/>
                <a:cs typeface="Calibri" panose="020F0502020204030204" pitchFamily="34" charset="0"/>
              </a:rPr>
              <a:t>הכרנו את מודל גש"ר מאח"ד </a:t>
            </a:r>
          </a:p>
          <a:p>
            <a:pPr marL="45720" indent="0" algn="ctr">
              <a:buFont typeface="Arial" panose="020B0604020202020204" pitchFamily="34" charset="0"/>
              <a:buNone/>
            </a:pPr>
            <a:r>
              <a:rPr lang="he-IL" sz="3200" dirty="0">
                <a:latin typeface="Calibri" panose="020F0502020204030204" pitchFamily="34" charset="0"/>
                <a:ea typeface="Calibri" panose="020F0502020204030204" pitchFamily="34" charset="0"/>
                <a:cs typeface="Calibri" panose="020F0502020204030204" pitchFamily="34" charset="0"/>
              </a:rPr>
              <a:t>המאגד מגוון דרכי התמודדות </a:t>
            </a:r>
          </a:p>
        </p:txBody>
      </p:sp>
    </p:spTree>
    <p:extLst>
      <p:ext uri="{BB962C8B-B14F-4D97-AF65-F5344CB8AC3E}">
        <p14:creationId xmlns:p14="http://schemas.microsoft.com/office/powerpoint/2010/main" val="52710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62C9FD-E2E3-1BEA-B532-E3CE3B65928E}"/>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C6AB04E9-FC93-A179-EF48-4E9BC93FBA35}"/>
              </a:ext>
            </a:extLst>
          </p:cNvPr>
          <p:cNvSpPr>
            <a:spLocks noGrp="1"/>
          </p:cNvSpPr>
          <p:nvPr>
            <p:ph sz="quarter" idx="13"/>
          </p:nvPr>
        </p:nvSpPr>
        <p:spPr/>
        <p:txBody>
          <a:bodyPr/>
          <a:lstStyle/>
          <a:p>
            <a:endParaRPr lang="he-IL"/>
          </a:p>
        </p:txBody>
      </p:sp>
      <p:pic>
        <p:nvPicPr>
          <p:cNvPr id="4" name="תמונה 3">
            <a:extLst>
              <a:ext uri="{FF2B5EF4-FFF2-40B4-BE49-F238E27FC236}">
                <a16:creationId xmlns:a16="http://schemas.microsoft.com/office/drawing/2014/main" id="{C40AFB5C-79DF-3B7B-45A1-C8AA2B0EE998}"/>
              </a:ext>
            </a:extLst>
          </p:cNvPr>
          <p:cNvPicPr>
            <a:picLocks noChangeAspect="1"/>
          </p:cNvPicPr>
          <p:nvPr/>
        </p:nvPicPr>
        <p:blipFill>
          <a:blip r:embed="rId3">
            <a:alphaModFix/>
          </a:blip>
          <a:stretch>
            <a:fillRect/>
          </a:stretch>
        </p:blipFill>
        <p:spPr>
          <a:xfrm>
            <a:off x="1" y="-1276348"/>
            <a:ext cx="12191999" cy="8134348"/>
          </a:xfrm>
          <a:prstGeom prst="rect">
            <a:avLst/>
          </a:prstGeom>
        </p:spPr>
      </p:pic>
      <p:sp>
        <p:nvSpPr>
          <p:cNvPr id="5" name="מלבן: פינות מעוגלות 4">
            <a:extLst>
              <a:ext uri="{FF2B5EF4-FFF2-40B4-BE49-F238E27FC236}">
                <a16:creationId xmlns:a16="http://schemas.microsoft.com/office/drawing/2014/main" id="{4357D91B-BC60-993E-A9F6-CFACF5AF0606}"/>
              </a:ext>
            </a:extLst>
          </p:cNvPr>
          <p:cNvSpPr/>
          <p:nvPr/>
        </p:nvSpPr>
        <p:spPr>
          <a:xfrm>
            <a:off x="233399" y="211019"/>
            <a:ext cx="5323342" cy="3230625"/>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7">
            <a:extLst>
              <a:ext uri="{FF2B5EF4-FFF2-40B4-BE49-F238E27FC236}">
                <a16:creationId xmlns:a16="http://schemas.microsoft.com/office/drawing/2014/main" id="{F54D3286-6B29-DFCF-C99A-0FF7E9E52AA5}"/>
              </a:ext>
            </a:extLst>
          </p:cNvPr>
          <p:cNvSpPr txBox="1"/>
          <p:nvPr/>
        </p:nvSpPr>
        <p:spPr>
          <a:xfrm>
            <a:off x="400728" y="356343"/>
            <a:ext cx="4953922" cy="3108543"/>
          </a:xfrm>
          <a:prstGeom prst="rect">
            <a:avLst/>
          </a:prstGeom>
          <a:noFill/>
        </p:spPr>
        <p:txBody>
          <a:bodyPr wrap="square">
            <a:spAutoFit/>
          </a:bodyPr>
          <a:lstStyle/>
          <a:p>
            <a:pPr algn="ctr"/>
            <a:r>
              <a:rPr lang="he-IL" sz="2800" b="1" dirty="0">
                <a:solidFill>
                  <a:srgbClr val="002060"/>
                </a:solidFill>
                <a:latin typeface="Calibri" panose="020F0502020204030204" pitchFamily="34" charset="0"/>
                <a:ea typeface="Calibri" panose="020F0502020204030204" pitchFamily="34" charset="0"/>
                <a:cs typeface="Calibri" panose="020F0502020204030204" pitchFamily="34" charset="0"/>
              </a:rPr>
              <a:t>מוזמנות לעצום עיניים</a:t>
            </a:r>
          </a:p>
          <a:p>
            <a:pPr algn="ctr"/>
            <a:r>
              <a:rPr lang="he-IL" sz="2800" b="1" dirty="0">
                <a:solidFill>
                  <a:srgbClr val="002060"/>
                </a:solidFill>
                <a:latin typeface="Calibri" panose="020F0502020204030204" pitchFamily="34" charset="0"/>
                <a:ea typeface="Calibri" panose="020F0502020204030204" pitchFamily="34" charset="0"/>
                <a:cs typeface="Calibri" panose="020F0502020204030204" pitchFamily="34" charset="0"/>
              </a:rPr>
              <a:t>ולדמיין שאתן נוסעות ברכב ונכנסות לתוך מנהרה:</a:t>
            </a:r>
          </a:p>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מה קורה לשדה הראיה שלכן?</a:t>
            </a:r>
          </a:p>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מה אתן מצליחות לראות?</a:t>
            </a:r>
          </a:p>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מה אתן רואות כשאתן יוצאות מהמנהרה?</a:t>
            </a:r>
          </a:p>
        </p:txBody>
      </p:sp>
      <p:sp>
        <p:nvSpPr>
          <p:cNvPr id="9" name="מלבן: פינות מעוגלות 8">
            <a:extLst>
              <a:ext uri="{FF2B5EF4-FFF2-40B4-BE49-F238E27FC236}">
                <a16:creationId xmlns:a16="http://schemas.microsoft.com/office/drawing/2014/main" id="{4D7EF2D4-E171-EA1A-8898-FD8EA7D16532}"/>
              </a:ext>
            </a:extLst>
          </p:cNvPr>
          <p:cNvSpPr/>
          <p:nvPr/>
        </p:nvSpPr>
        <p:spPr>
          <a:xfrm>
            <a:off x="400728" y="3791041"/>
            <a:ext cx="6193505" cy="1567998"/>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E1B30482-C192-40D3-EDFD-918A94895741}"/>
              </a:ext>
            </a:extLst>
          </p:cNvPr>
          <p:cNvSpPr txBox="1"/>
          <p:nvPr/>
        </p:nvSpPr>
        <p:spPr>
          <a:xfrm>
            <a:off x="400728" y="3826593"/>
            <a:ext cx="6193505" cy="1384995"/>
          </a:xfrm>
          <a:prstGeom prst="rect">
            <a:avLst/>
          </a:prstGeom>
          <a:noFill/>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במצב של לחץ, אנו חווים "ראיית מנהרה" </a:t>
            </a:r>
          </a:p>
          <a:p>
            <a:pPr algn="ctr"/>
            <a:r>
              <a:rPr lang="he-IL" sz="2800" b="1" dirty="0">
                <a:latin typeface="Calibri" panose="020F0502020204030204" pitchFamily="34" charset="0"/>
                <a:ea typeface="Calibri" panose="020F0502020204030204" pitchFamily="34" charset="0"/>
                <a:cs typeface="Calibri" panose="020F0502020204030204" pitchFamily="34" charset="0"/>
              </a:rPr>
              <a:t>המצמצמת את שדה הראיה שלנו </a:t>
            </a:r>
          </a:p>
          <a:p>
            <a:pPr algn="ctr"/>
            <a:r>
              <a:rPr lang="he-IL" sz="2800" b="1" dirty="0">
                <a:latin typeface="Calibri" panose="020F0502020204030204" pitchFamily="34" charset="0"/>
                <a:ea typeface="Calibri" panose="020F0502020204030204" pitchFamily="34" charset="0"/>
                <a:cs typeface="Calibri" panose="020F0502020204030204" pitchFamily="34" charset="0"/>
              </a:rPr>
              <a:t> ואת היכולת שלנו לראות את התמונה הרחבה.</a:t>
            </a:r>
          </a:p>
        </p:txBody>
      </p:sp>
    </p:spTree>
    <p:extLst>
      <p:ext uri="{BB962C8B-B14F-4D97-AF65-F5344CB8AC3E}">
        <p14:creationId xmlns:p14="http://schemas.microsoft.com/office/powerpoint/2010/main" val="19070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13065</TotalTime>
  <Words>2337</Words>
  <Application>Microsoft Office PowerPoint</Application>
  <PresentationFormat>מסך רחב</PresentationFormat>
  <Paragraphs>270</Paragraphs>
  <Slides>24</Slides>
  <Notes>21</Notes>
  <HiddenSlides>6</HiddenSlides>
  <MMClips>0</MMClips>
  <ScaleCrop>false</ScaleCrop>
  <HeadingPairs>
    <vt:vector size="6" baseType="variant">
      <vt:variant>
        <vt:lpstr>גופנים בשימוש</vt:lpstr>
      </vt:variant>
      <vt:variant>
        <vt:i4>13</vt:i4>
      </vt:variant>
      <vt:variant>
        <vt:lpstr>ערכת נושא</vt:lpstr>
      </vt:variant>
      <vt:variant>
        <vt:i4>2</vt:i4>
      </vt:variant>
      <vt:variant>
        <vt:lpstr>כותרות שקופיות</vt:lpstr>
      </vt:variant>
      <vt:variant>
        <vt:i4>24</vt:i4>
      </vt:variant>
    </vt:vector>
  </HeadingPairs>
  <TitlesOfParts>
    <vt:vector size="39" baseType="lpstr">
      <vt:lpstr>Arial</vt:lpstr>
      <vt:lpstr>Calibri</vt:lpstr>
      <vt:lpstr>Calibri Light</vt:lpstr>
      <vt:lpstr>David</vt:lpstr>
      <vt:lpstr>FbTypoPas</vt:lpstr>
      <vt:lpstr>Gisha</vt:lpstr>
      <vt:lpstr>Heebo</vt:lpstr>
      <vt:lpstr>Narkisim</vt:lpstr>
      <vt:lpstr>Tahoma</vt:lpstr>
      <vt:lpstr>Times New Roman</vt:lpstr>
      <vt:lpstr>var(--ricos-custom-p-font-family,unset)</vt:lpstr>
      <vt:lpstr>Varela Round</vt:lpstr>
      <vt:lpstr>Wingdings</vt:lpstr>
      <vt:lpstr>1_ערכת נושא Office</vt:lpstr>
      <vt:lpstr>ערכת נושא Office</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מהמפגש הקודם ועד היום</vt:lpstr>
      <vt:lpstr>מצגת של PowerPoint‏</vt:lpstr>
      <vt:lpstr>מצגת של PowerPoint‏</vt:lpstr>
      <vt:lpstr>מגדילים את הראייה</vt:lpstr>
      <vt:lpstr>אל תחשבו על פיל ורוד</vt:lpstr>
      <vt:lpstr>מי חשבה על פיל ורוד?</vt:lpstr>
      <vt:lpstr>Zoom out</vt:lpstr>
      <vt:lpstr>Zoom out</vt:lpstr>
      <vt:lpstr>מצגת של PowerPoint‏</vt:lpstr>
      <vt:lpstr>מה קורה לי כשזה קורה?</vt:lpstr>
      <vt:lpstr>מצגת של PowerPoint‏</vt:lpstr>
      <vt:lpstr>מצגת של PowerPoint‏</vt:lpstr>
      <vt:lpstr>פאפ"א-מתרגלים</vt:lpstr>
      <vt:lpstr>מצגת של PowerPoint‏</vt:lpstr>
      <vt:lpstr>מן המקורות</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איריס וכטל</cp:lastModifiedBy>
  <cp:revision>157</cp:revision>
  <dcterms:created xsi:type="dcterms:W3CDTF">2021-07-12T08:06:42Z</dcterms:created>
  <dcterms:modified xsi:type="dcterms:W3CDTF">2024-12-04T10:57:48Z</dcterms:modified>
</cp:coreProperties>
</file>