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73" r:id="rId2"/>
    <p:sldMasterId id="2147483686" r:id="rId3"/>
    <p:sldMasterId id="2147483699" r:id="rId4"/>
  </p:sldMasterIdLst>
  <p:notesMasterIdLst>
    <p:notesMasterId r:id="rId27"/>
  </p:notesMasterIdLst>
  <p:sldIdLst>
    <p:sldId id="571" r:id="rId5"/>
    <p:sldId id="551" r:id="rId6"/>
    <p:sldId id="3024" r:id="rId7"/>
    <p:sldId id="259" r:id="rId8"/>
    <p:sldId id="538" r:id="rId9"/>
    <p:sldId id="585" r:id="rId10"/>
    <p:sldId id="3025" r:id="rId11"/>
    <p:sldId id="3002" r:id="rId12"/>
    <p:sldId id="2975" r:id="rId13"/>
    <p:sldId id="2978" r:id="rId14"/>
    <p:sldId id="3020" r:id="rId15"/>
    <p:sldId id="2993" r:id="rId16"/>
    <p:sldId id="3001" r:id="rId17"/>
    <p:sldId id="3003" r:id="rId18"/>
    <p:sldId id="2988" r:id="rId19"/>
    <p:sldId id="3021" r:id="rId20"/>
    <p:sldId id="3023" r:id="rId21"/>
    <p:sldId id="2999" r:id="rId22"/>
    <p:sldId id="3026" r:id="rId23"/>
    <p:sldId id="3027" r:id="rId24"/>
    <p:sldId id="3028" r:id="rId25"/>
    <p:sldId id="2966" r:id="rId26"/>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EUser" initials="M" lastIdx="6" clrIdx="0">
    <p:extLst>
      <p:ext uri="{19B8F6BF-5375-455C-9EA6-DF929625EA0E}">
        <p15:presenceInfo xmlns:p15="http://schemas.microsoft.com/office/powerpoint/2012/main" userId="MOEUser" providerId="None"/>
      </p:ext>
    </p:extLst>
  </p:cmAuthor>
  <p:cmAuthor id="2" name="מלכה כץ" initials="מכ" lastIdx="15" clrIdx="1">
    <p:extLst>
      <p:ext uri="{19B8F6BF-5375-455C-9EA6-DF929625EA0E}">
        <p15:presenceInfo xmlns:p15="http://schemas.microsoft.com/office/powerpoint/2012/main" userId="מלכה כץ" providerId="None"/>
      </p:ext>
    </p:extLst>
  </p:cmAuthor>
  <p:cmAuthor id="3" name="קרן רוט איטח" initials="קרא" lastIdx="3" clrIdx="2">
    <p:extLst>
      <p:ext uri="{19B8F6BF-5375-455C-9EA6-DF929625EA0E}">
        <p15:presenceInfo xmlns:p15="http://schemas.microsoft.com/office/powerpoint/2012/main" userId="S-1-5-21-752503023-1579634288-239210854-39908" providerId="AD"/>
      </p:ext>
    </p:extLst>
  </p:cmAuthor>
  <p:cmAuthor id="4" name="Vardit Israel" initials="VI" lastIdx="2" clrIdx="3">
    <p:extLst>
      <p:ext uri="{19B8F6BF-5375-455C-9EA6-DF929625EA0E}">
        <p15:presenceInfo xmlns:p15="http://schemas.microsoft.com/office/powerpoint/2012/main" userId="S::vardit.israel@kaye.ac.il::1cdbba77-777a-4989-b276-198ef4bf9e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7772"/>
    <a:srgbClr val="FBE5D6"/>
    <a:srgbClr val="005485"/>
    <a:srgbClr val="E6E6E6"/>
    <a:srgbClr val="EF364C"/>
    <a:srgbClr val="87C6E9"/>
    <a:srgbClr val="389E69"/>
    <a:srgbClr val="DDADA4"/>
    <a:srgbClr val="A5A5A5"/>
    <a:srgbClr val="4344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975" autoAdjust="0"/>
    <p:restoredTop sz="93995" autoAdjust="0"/>
  </p:normalViewPr>
  <p:slideViewPr>
    <p:cSldViewPr snapToGrid="0">
      <p:cViewPr varScale="1">
        <p:scale>
          <a:sx n="88" d="100"/>
          <a:sy n="88" d="100"/>
        </p:scale>
        <p:origin x="35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3854E-346B-4E14-8D28-92FECFEB3214}" type="doc">
      <dgm:prSet loTypeId="urn:microsoft.com/office/officeart/2008/layout/AlternatingHexagons" loCatId="list" qsTypeId="urn:microsoft.com/office/officeart/2005/8/quickstyle/simple1" qsCatId="simple" csTypeId="urn:microsoft.com/office/officeart/2005/8/colors/accent2_4" csCatId="accent2" phldr="1"/>
      <dgm:spPr/>
      <dgm:t>
        <a:bodyPr/>
        <a:lstStyle/>
        <a:p>
          <a:pPr rtl="1"/>
          <a:endParaRPr lang="he-IL"/>
        </a:p>
      </dgm:t>
    </dgm:pt>
    <dgm:pt modelId="{4DFA9AE0-091C-4F38-9CC0-22D4A9261FBE}">
      <dgm:prSet phldrT="[טקסט]" custT="1"/>
      <dgm:spPr/>
      <dgm:t>
        <a:bodyPr/>
        <a:lstStyle/>
        <a:p>
          <a:pPr rtl="1"/>
          <a:r>
            <a:rPr lang="ar-SA" sz="2400" b="1" dirty="0" smtClean="0">
              <a:latin typeface="Calibri" panose="020F0502020204030204" pitchFamily="34" charset="0"/>
              <a:cs typeface="Calibri" panose="020F0502020204030204" pitchFamily="34" charset="0"/>
            </a:rPr>
            <a:t>الاعتراف بالألم وتسميته</a:t>
          </a:r>
          <a:endParaRPr lang="he-IL" sz="2400" b="1" dirty="0">
            <a:latin typeface="Calibri" panose="020F0502020204030204" pitchFamily="34" charset="0"/>
            <a:cs typeface="Calibri" panose="020F0502020204030204" pitchFamily="34" charset="0"/>
          </a:endParaRPr>
        </a:p>
      </dgm:t>
    </dgm:pt>
    <dgm:pt modelId="{D874661C-FFF5-45D3-8762-F22ED1B8FFB8}" type="parTrans" cxnId="{0C7F1ED6-3064-4789-9A75-34FCA25BAE56}">
      <dgm:prSet/>
      <dgm:spPr/>
      <dgm:t>
        <a:bodyPr/>
        <a:lstStyle/>
        <a:p>
          <a:pPr rtl="1"/>
          <a:endParaRPr lang="he-IL"/>
        </a:p>
      </dgm:t>
    </dgm:pt>
    <dgm:pt modelId="{CEA698FC-33D1-4225-BC98-389E28A45D67}" type="sibTrans" cxnId="{0C7F1ED6-3064-4789-9A75-34FCA25BAE56}">
      <dgm:prSet/>
      <dgm:spPr/>
      <dgm:t>
        <a:bodyPr/>
        <a:lstStyle/>
        <a:p>
          <a:pPr rtl="1"/>
          <a:endParaRPr lang="he-IL"/>
        </a:p>
      </dgm:t>
    </dgm:pt>
    <dgm:pt modelId="{FDA03329-EB33-4DA4-8817-73FB5F1E038B}">
      <dgm:prSet phldrT="[טקסט]" custT="1"/>
      <dgm:spPr/>
      <dgm:t>
        <a:bodyPr/>
        <a:lstStyle/>
        <a:p>
          <a:pPr rtl="1"/>
          <a:r>
            <a:rPr lang="ar-SA" sz="2200" b="1" dirty="0" smtClean="0">
              <a:latin typeface="Calibri" panose="020F0502020204030204" pitchFamily="34" charset="0"/>
              <a:cs typeface="Calibri" panose="020F0502020204030204" pitchFamily="34" charset="0"/>
            </a:rPr>
            <a:t>الألم مؤقت</a:t>
          </a:r>
          <a:endParaRPr lang="he-IL" sz="2200" b="1" dirty="0">
            <a:latin typeface="Calibri" panose="020F0502020204030204" pitchFamily="34" charset="0"/>
            <a:cs typeface="Calibri" panose="020F0502020204030204" pitchFamily="34" charset="0"/>
          </a:endParaRPr>
        </a:p>
      </dgm:t>
    </dgm:pt>
    <dgm:pt modelId="{4D9689A2-009C-4F79-A9C6-440481435BB9}" type="parTrans" cxnId="{F472F59C-29D6-41AC-9156-B7468D5B1452}">
      <dgm:prSet/>
      <dgm:spPr/>
      <dgm:t>
        <a:bodyPr/>
        <a:lstStyle/>
        <a:p>
          <a:pPr rtl="1"/>
          <a:endParaRPr lang="he-IL"/>
        </a:p>
      </dgm:t>
    </dgm:pt>
    <dgm:pt modelId="{43DA85DA-B1B2-44EC-BE6D-D9D7BC74F625}" type="sibTrans" cxnId="{F472F59C-29D6-41AC-9156-B7468D5B1452}">
      <dgm:prSet/>
      <dgm:spPr/>
      <dgm:t>
        <a:bodyPr/>
        <a:lstStyle/>
        <a:p>
          <a:pPr rtl="1"/>
          <a:endParaRPr lang="he-IL"/>
        </a:p>
      </dgm:t>
    </dgm:pt>
    <dgm:pt modelId="{727BB4D5-F060-4B3A-A6A2-D80414ACEBD3}">
      <dgm:prSet phldrT="[טקסט]" custT="1"/>
      <dgm:spPr/>
      <dgm:t>
        <a:bodyPr/>
        <a:lstStyle/>
        <a:p>
          <a:pPr rtl="1"/>
          <a:endParaRPr lang="he-IL" sz="2800" dirty="0">
            <a:latin typeface="Calibri" panose="020F0502020204030204" pitchFamily="34" charset="0"/>
            <a:cs typeface="Calibri" panose="020F0502020204030204" pitchFamily="34" charset="0"/>
          </a:endParaRPr>
        </a:p>
      </dgm:t>
    </dgm:pt>
    <dgm:pt modelId="{A7ECF86B-06BB-4492-8490-FA38A1C73EEB}" type="parTrans" cxnId="{37687D71-A086-43CA-8043-C0699F9BA0CC}">
      <dgm:prSet/>
      <dgm:spPr/>
      <dgm:t>
        <a:bodyPr/>
        <a:lstStyle/>
        <a:p>
          <a:pPr rtl="1"/>
          <a:endParaRPr lang="he-IL"/>
        </a:p>
      </dgm:t>
    </dgm:pt>
    <dgm:pt modelId="{5B2F01D0-2687-480E-A4AA-F0FC6FAEDA97}" type="sibTrans" cxnId="{37687D71-A086-43CA-8043-C0699F9BA0CC}">
      <dgm:prSet/>
      <dgm:spPr/>
      <dgm:t>
        <a:bodyPr/>
        <a:lstStyle/>
        <a:p>
          <a:pPr rtl="1"/>
          <a:endParaRPr lang="he-IL"/>
        </a:p>
      </dgm:t>
    </dgm:pt>
    <dgm:pt modelId="{37DAEDA8-6930-4C20-8B66-FAEF349F3AF5}" type="pres">
      <dgm:prSet presAssocID="{7893854E-346B-4E14-8D28-92FECFEB3214}" presName="Name0" presStyleCnt="0">
        <dgm:presLayoutVars>
          <dgm:chMax/>
          <dgm:chPref/>
          <dgm:dir/>
          <dgm:animLvl val="lvl"/>
        </dgm:presLayoutVars>
      </dgm:prSet>
      <dgm:spPr/>
      <dgm:t>
        <a:bodyPr/>
        <a:lstStyle/>
        <a:p>
          <a:pPr rtl="1"/>
          <a:endParaRPr lang="he-IL"/>
        </a:p>
      </dgm:t>
    </dgm:pt>
    <dgm:pt modelId="{0A807F2D-B78E-482E-A4EC-B0C5DE2716B0}" type="pres">
      <dgm:prSet presAssocID="{4DFA9AE0-091C-4F38-9CC0-22D4A9261FBE}" presName="composite" presStyleCnt="0"/>
      <dgm:spPr/>
    </dgm:pt>
    <dgm:pt modelId="{8AA57880-8E51-4034-BD52-C3C5BB984BD6}" type="pres">
      <dgm:prSet presAssocID="{4DFA9AE0-091C-4F38-9CC0-22D4A9261FBE}" presName="Parent1" presStyleLbl="node1" presStyleIdx="0" presStyleCnt="6">
        <dgm:presLayoutVars>
          <dgm:chMax val="1"/>
          <dgm:chPref val="1"/>
          <dgm:bulletEnabled val="1"/>
        </dgm:presLayoutVars>
      </dgm:prSet>
      <dgm:spPr/>
      <dgm:t>
        <a:bodyPr/>
        <a:lstStyle/>
        <a:p>
          <a:pPr rtl="1"/>
          <a:endParaRPr lang="he-IL"/>
        </a:p>
      </dgm:t>
    </dgm:pt>
    <dgm:pt modelId="{8C10BE89-AD32-4CEF-B12E-2D4DC5A4964B}" type="pres">
      <dgm:prSet presAssocID="{4DFA9AE0-091C-4F38-9CC0-22D4A9261FBE}" presName="Childtext1" presStyleLbl="revTx" presStyleIdx="0" presStyleCnt="3">
        <dgm:presLayoutVars>
          <dgm:chMax val="0"/>
          <dgm:chPref val="0"/>
          <dgm:bulletEnabled val="1"/>
        </dgm:presLayoutVars>
      </dgm:prSet>
      <dgm:spPr/>
    </dgm:pt>
    <dgm:pt modelId="{25044808-49DC-4C8A-925A-2BBC4BA234E1}" type="pres">
      <dgm:prSet presAssocID="{4DFA9AE0-091C-4F38-9CC0-22D4A9261FBE}" presName="BalanceSpacing" presStyleCnt="0"/>
      <dgm:spPr/>
    </dgm:pt>
    <dgm:pt modelId="{46DBD615-E5C7-4284-9165-E3F51D9678C3}" type="pres">
      <dgm:prSet presAssocID="{4DFA9AE0-091C-4F38-9CC0-22D4A9261FBE}" presName="BalanceSpacing1" presStyleCnt="0"/>
      <dgm:spPr/>
    </dgm:pt>
    <dgm:pt modelId="{EC4AC914-ACD2-422A-8CA1-6571BDA69382}" type="pres">
      <dgm:prSet presAssocID="{CEA698FC-33D1-4225-BC98-389E28A45D67}" presName="Accent1Text" presStyleLbl="node1" presStyleIdx="1" presStyleCnt="6" custLinFactNeighborX="551" custLinFactNeighborY="-2339"/>
      <dgm:spPr/>
      <dgm:t>
        <a:bodyPr/>
        <a:lstStyle/>
        <a:p>
          <a:pPr rtl="1"/>
          <a:endParaRPr lang="he-IL"/>
        </a:p>
      </dgm:t>
    </dgm:pt>
    <dgm:pt modelId="{3A2DC8F3-D3C0-4EC6-80BD-2948AFD1F1C0}" type="pres">
      <dgm:prSet presAssocID="{CEA698FC-33D1-4225-BC98-389E28A45D67}" presName="spaceBetweenRectangles" presStyleCnt="0"/>
      <dgm:spPr/>
    </dgm:pt>
    <dgm:pt modelId="{B07810C9-7F3A-4331-94B9-6E9A40A13D9F}" type="pres">
      <dgm:prSet presAssocID="{FDA03329-EB33-4DA4-8817-73FB5F1E038B}" presName="composite" presStyleCnt="0"/>
      <dgm:spPr/>
    </dgm:pt>
    <dgm:pt modelId="{8D3A94B3-34B3-4D94-AFD7-2EE4AF0949BE}" type="pres">
      <dgm:prSet presAssocID="{FDA03329-EB33-4DA4-8817-73FB5F1E038B}" presName="Parent1" presStyleLbl="node1" presStyleIdx="2" presStyleCnt="6" custLinFactNeighborX="71586" custLinFactNeighborY="73780">
        <dgm:presLayoutVars>
          <dgm:chMax val="1"/>
          <dgm:chPref val="1"/>
          <dgm:bulletEnabled val="1"/>
        </dgm:presLayoutVars>
      </dgm:prSet>
      <dgm:spPr/>
      <dgm:t>
        <a:bodyPr/>
        <a:lstStyle/>
        <a:p>
          <a:pPr rtl="1"/>
          <a:endParaRPr lang="he-IL"/>
        </a:p>
      </dgm:t>
    </dgm:pt>
    <dgm:pt modelId="{AECA7D02-469E-4ED2-81C6-57E77A27549C}" type="pres">
      <dgm:prSet presAssocID="{FDA03329-EB33-4DA4-8817-73FB5F1E038B}" presName="Childtext1" presStyleLbl="revTx" presStyleIdx="1" presStyleCnt="3">
        <dgm:presLayoutVars>
          <dgm:chMax val="0"/>
          <dgm:chPref val="0"/>
          <dgm:bulletEnabled val="1"/>
        </dgm:presLayoutVars>
      </dgm:prSet>
      <dgm:spPr/>
    </dgm:pt>
    <dgm:pt modelId="{395BC57C-1394-4599-A76E-08238B116693}" type="pres">
      <dgm:prSet presAssocID="{FDA03329-EB33-4DA4-8817-73FB5F1E038B}" presName="BalanceSpacing" presStyleCnt="0"/>
      <dgm:spPr/>
    </dgm:pt>
    <dgm:pt modelId="{0DB1F9A7-E8E6-4806-9F7E-99FB39C65ED3}" type="pres">
      <dgm:prSet presAssocID="{FDA03329-EB33-4DA4-8817-73FB5F1E038B}" presName="BalanceSpacing1" presStyleCnt="0"/>
      <dgm:spPr/>
    </dgm:pt>
    <dgm:pt modelId="{9B595ECA-E017-4534-BBC1-D47D4E3E1A38}" type="pres">
      <dgm:prSet presAssocID="{43DA85DA-B1B2-44EC-BE6D-D9D7BC74F625}" presName="Accent1Text" presStyleLbl="node1" presStyleIdx="3" presStyleCnt="6" custLinFactNeighborX="18309" custLinFactNeighborY="-12408"/>
      <dgm:spPr/>
      <dgm:t>
        <a:bodyPr/>
        <a:lstStyle/>
        <a:p>
          <a:pPr rtl="1"/>
          <a:endParaRPr lang="he-IL"/>
        </a:p>
      </dgm:t>
    </dgm:pt>
    <dgm:pt modelId="{AE44F3DB-1F00-45AA-BF86-48617154EE6B}" type="pres">
      <dgm:prSet presAssocID="{43DA85DA-B1B2-44EC-BE6D-D9D7BC74F625}" presName="spaceBetweenRectangles" presStyleCnt="0"/>
      <dgm:spPr/>
    </dgm:pt>
    <dgm:pt modelId="{C9583EF4-3026-4CBC-9AE4-F63DB32463C8}" type="pres">
      <dgm:prSet presAssocID="{727BB4D5-F060-4B3A-A6A2-D80414ACEBD3}" presName="composite" presStyleCnt="0"/>
      <dgm:spPr/>
    </dgm:pt>
    <dgm:pt modelId="{552FF327-0BD7-4909-A7C8-57CE0320AC4A}" type="pres">
      <dgm:prSet presAssocID="{727BB4D5-F060-4B3A-A6A2-D80414ACEBD3}" presName="Parent1" presStyleLbl="node1" presStyleIdx="4" presStyleCnt="6" custLinFactNeighborX="-55585" custLinFactNeighborY="-83443">
        <dgm:presLayoutVars>
          <dgm:chMax val="1"/>
          <dgm:chPref val="1"/>
          <dgm:bulletEnabled val="1"/>
        </dgm:presLayoutVars>
      </dgm:prSet>
      <dgm:spPr/>
      <dgm:t>
        <a:bodyPr/>
        <a:lstStyle/>
        <a:p>
          <a:pPr rtl="1"/>
          <a:endParaRPr lang="he-IL"/>
        </a:p>
      </dgm:t>
    </dgm:pt>
    <dgm:pt modelId="{C25BAAB4-6369-4088-8006-C2708E1D6370}" type="pres">
      <dgm:prSet presAssocID="{727BB4D5-F060-4B3A-A6A2-D80414ACEBD3}" presName="Childtext1" presStyleLbl="revTx" presStyleIdx="2" presStyleCnt="3">
        <dgm:presLayoutVars>
          <dgm:chMax val="0"/>
          <dgm:chPref val="0"/>
          <dgm:bulletEnabled val="1"/>
        </dgm:presLayoutVars>
      </dgm:prSet>
      <dgm:spPr/>
    </dgm:pt>
    <dgm:pt modelId="{5B50087A-C818-4CB4-8146-26228F06C444}" type="pres">
      <dgm:prSet presAssocID="{727BB4D5-F060-4B3A-A6A2-D80414ACEBD3}" presName="BalanceSpacing" presStyleCnt="0"/>
      <dgm:spPr/>
    </dgm:pt>
    <dgm:pt modelId="{4E6B99DF-F3DB-44FE-9588-AECF4AC506DE}" type="pres">
      <dgm:prSet presAssocID="{727BB4D5-F060-4B3A-A6A2-D80414ACEBD3}" presName="BalanceSpacing1" presStyleCnt="0"/>
      <dgm:spPr/>
    </dgm:pt>
    <dgm:pt modelId="{B963BF66-9F66-4301-9C09-7ACC73114A67}" type="pres">
      <dgm:prSet presAssocID="{5B2F01D0-2687-480E-A4AA-F0FC6FAEDA97}" presName="Accent1Text" presStyleLbl="node1" presStyleIdx="5" presStyleCnt="6" custLinFactNeighborX="-922" custLinFactNeighborY="1783"/>
      <dgm:spPr/>
      <dgm:t>
        <a:bodyPr/>
        <a:lstStyle/>
        <a:p>
          <a:pPr rtl="1"/>
          <a:endParaRPr lang="he-IL"/>
        </a:p>
      </dgm:t>
    </dgm:pt>
  </dgm:ptLst>
  <dgm:cxnLst>
    <dgm:cxn modelId="{E1FC4675-3693-450F-AC7D-D56FD3A7A645}" type="presOf" srcId="{5B2F01D0-2687-480E-A4AA-F0FC6FAEDA97}" destId="{B963BF66-9F66-4301-9C09-7ACC73114A67}" srcOrd="0" destOrd="0" presId="urn:microsoft.com/office/officeart/2008/layout/AlternatingHexagons"/>
    <dgm:cxn modelId="{0C7F1ED6-3064-4789-9A75-34FCA25BAE56}" srcId="{7893854E-346B-4E14-8D28-92FECFEB3214}" destId="{4DFA9AE0-091C-4F38-9CC0-22D4A9261FBE}" srcOrd="0" destOrd="0" parTransId="{D874661C-FFF5-45D3-8762-F22ED1B8FFB8}" sibTransId="{CEA698FC-33D1-4225-BC98-389E28A45D67}"/>
    <dgm:cxn modelId="{76CEEB54-F3C0-4CFB-90EE-E3BF9364B1C1}" type="presOf" srcId="{7893854E-346B-4E14-8D28-92FECFEB3214}" destId="{37DAEDA8-6930-4C20-8B66-FAEF349F3AF5}" srcOrd="0" destOrd="0" presId="urn:microsoft.com/office/officeart/2008/layout/AlternatingHexagons"/>
    <dgm:cxn modelId="{37687D71-A086-43CA-8043-C0699F9BA0CC}" srcId="{7893854E-346B-4E14-8D28-92FECFEB3214}" destId="{727BB4D5-F060-4B3A-A6A2-D80414ACEBD3}" srcOrd="2" destOrd="0" parTransId="{A7ECF86B-06BB-4492-8490-FA38A1C73EEB}" sibTransId="{5B2F01D0-2687-480E-A4AA-F0FC6FAEDA97}"/>
    <dgm:cxn modelId="{90D5DEF5-EA8C-4A93-930D-E26318BD82B2}" type="presOf" srcId="{FDA03329-EB33-4DA4-8817-73FB5F1E038B}" destId="{8D3A94B3-34B3-4D94-AFD7-2EE4AF0949BE}" srcOrd="0" destOrd="0" presId="urn:microsoft.com/office/officeart/2008/layout/AlternatingHexagons"/>
    <dgm:cxn modelId="{F472F59C-29D6-41AC-9156-B7468D5B1452}" srcId="{7893854E-346B-4E14-8D28-92FECFEB3214}" destId="{FDA03329-EB33-4DA4-8817-73FB5F1E038B}" srcOrd="1" destOrd="0" parTransId="{4D9689A2-009C-4F79-A9C6-440481435BB9}" sibTransId="{43DA85DA-B1B2-44EC-BE6D-D9D7BC74F625}"/>
    <dgm:cxn modelId="{435669A4-23CB-4AC2-94FA-AC3830D50774}" type="presOf" srcId="{CEA698FC-33D1-4225-BC98-389E28A45D67}" destId="{EC4AC914-ACD2-422A-8CA1-6571BDA69382}" srcOrd="0" destOrd="0" presId="urn:microsoft.com/office/officeart/2008/layout/AlternatingHexagons"/>
    <dgm:cxn modelId="{C1D2D055-AB69-49BD-9B7F-9C0CF40C451F}" type="presOf" srcId="{43DA85DA-B1B2-44EC-BE6D-D9D7BC74F625}" destId="{9B595ECA-E017-4534-BBC1-D47D4E3E1A38}" srcOrd="0" destOrd="0" presId="urn:microsoft.com/office/officeart/2008/layout/AlternatingHexagons"/>
    <dgm:cxn modelId="{BCC0C4E0-4208-4698-8FF5-64FE87133E81}" type="presOf" srcId="{4DFA9AE0-091C-4F38-9CC0-22D4A9261FBE}" destId="{8AA57880-8E51-4034-BD52-C3C5BB984BD6}" srcOrd="0" destOrd="0" presId="urn:microsoft.com/office/officeart/2008/layout/AlternatingHexagons"/>
    <dgm:cxn modelId="{8982A252-F1D9-4704-991A-CCA1ED064619}" type="presOf" srcId="{727BB4D5-F060-4B3A-A6A2-D80414ACEBD3}" destId="{552FF327-0BD7-4909-A7C8-57CE0320AC4A}" srcOrd="0" destOrd="0" presId="urn:microsoft.com/office/officeart/2008/layout/AlternatingHexagons"/>
    <dgm:cxn modelId="{0C9A4B3D-E17E-4AE2-9767-46C33C42089A}" type="presParOf" srcId="{37DAEDA8-6930-4C20-8B66-FAEF349F3AF5}" destId="{0A807F2D-B78E-482E-A4EC-B0C5DE2716B0}" srcOrd="0" destOrd="0" presId="urn:microsoft.com/office/officeart/2008/layout/AlternatingHexagons"/>
    <dgm:cxn modelId="{A572E980-3A64-47AF-9BBB-C01FA154A514}" type="presParOf" srcId="{0A807F2D-B78E-482E-A4EC-B0C5DE2716B0}" destId="{8AA57880-8E51-4034-BD52-C3C5BB984BD6}" srcOrd="0" destOrd="0" presId="urn:microsoft.com/office/officeart/2008/layout/AlternatingHexagons"/>
    <dgm:cxn modelId="{3BE333EC-913B-4AA5-BD1A-24FEA2729E4B}" type="presParOf" srcId="{0A807F2D-B78E-482E-A4EC-B0C5DE2716B0}" destId="{8C10BE89-AD32-4CEF-B12E-2D4DC5A4964B}" srcOrd="1" destOrd="0" presId="urn:microsoft.com/office/officeart/2008/layout/AlternatingHexagons"/>
    <dgm:cxn modelId="{9B6B00C8-B941-4B1F-A80C-0BE9AB0B84B2}" type="presParOf" srcId="{0A807F2D-B78E-482E-A4EC-B0C5DE2716B0}" destId="{25044808-49DC-4C8A-925A-2BBC4BA234E1}" srcOrd="2" destOrd="0" presId="urn:microsoft.com/office/officeart/2008/layout/AlternatingHexagons"/>
    <dgm:cxn modelId="{ABC8CA52-605A-4E03-B818-F606DD53652A}" type="presParOf" srcId="{0A807F2D-B78E-482E-A4EC-B0C5DE2716B0}" destId="{46DBD615-E5C7-4284-9165-E3F51D9678C3}" srcOrd="3" destOrd="0" presId="urn:microsoft.com/office/officeart/2008/layout/AlternatingHexagons"/>
    <dgm:cxn modelId="{AB1BF2D8-F918-41FB-92EE-099D8323C93D}" type="presParOf" srcId="{0A807F2D-B78E-482E-A4EC-B0C5DE2716B0}" destId="{EC4AC914-ACD2-422A-8CA1-6571BDA69382}" srcOrd="4" destOrd="0" presId="urn:microsoft.com/office/officeart/2008/layout/AlternatingHexagons"/>
    <dgm:cxn modelId="{66004071-E404-41DF-AC8A-6142B33B84CF}" type="presParOf" srcId="{37DAEDA8-6930-4C20-8B66-FAEF349F3AF5}" destId="{3A2DC8F3-D3C0-4EC6-80BD-2948AFD1F1C0}" srcOrd="1" destOrd="0" presId="urn:microsoft.com/office/officeart/2008/layout/AlternatingHexagons"/>
    <dgm:cxn modelId="{6AB5916E-1BC4-4451-BAA8-E54D26BD3433}" type="presParOf" srcId="{37DAEDA8-6930-4C20-8B66-FAEF349F3AF5}" destId="{B07810C9-7F3A-4331-94B9-6E9A40A13D9F}" srcOrd="2" destOrd="0" presId="urn:microsoft.com/office/officeart/2008/layout/AlternatingHexagons"/>
    <dgm:cxn modelId="{578C2676-9642-4DCC-AC87-095B5AC6A8A1}" type="presParOf" srcId="{B07810C9-7F3A-4331-94B9-6E9A40A13D9F}" destId="{8D3A94B3-34B3-4D94-AFD7-2EE4AF0949BE}" srcOrd="0" destOrd="0" presId="urn:microsoft.com/office/officeart/2008/layout/AlternatingHexagons"/>
    <dgm:cxn modelId="{455E898C-02BE-4662-96BE-6EA0E2376C98}" type="presParOf" srcId="{B07810C9-7F3A-4331-94B9-6E9A40A13D9F}" destId="{AECA7D02-469E-4ED2-81C6-57E77A27549C}" srcOrd="1" destOrd="0" presId="urn:microsoft.com/office/officeart/2008/layout/AlternatingHexagons"/>
    <dgm:cxn modelId="{F263FF31-A2D0-498D-87E0-B9A07302CD1D}" type="presParOf" srcId="{B07810C9-7F3A-4331-94B9-6E9A40A13D9F}" destId="{395BC57C-1394-4599-A76E-08238B116693}" srcOrd="2" destOrd="0" presId="urn:microsoft.com/office/officeart/2008/layout/AlternatingHexagons"/>
    <dgm:cxn modelId="{FD86556D-DCDB-4D1E-8434-F94D9D102568}" type="presParOf" srcId="{B07810C9-7F3A-4331-94B9-6E9A40A13D9F}" destId="{0DB1F9A7-E8E6-4806-9F7E-99FB39C65ED3}" srcOrd="3" destOrd="0" presId="urn:microsoft.com/office/officeart/2008/layout/AlternatingHexagons"/>
    <dgm:cxn modelId="{647EF1D5-72EA-4A7E-8601-6E1F9F4D31FE}" type="presParOf" srcId="{B07810C9-7F3A-4331-94B9-6E9A40A13D9F}" destId="{9B595ECA-E017-4534-BBC1-D47D4E3E1A38}" srcOrd="4" destOrd="0" presId="urn:microsoft.com/office/officeart/2008/layout/AlternatingHexagons"/>
    <dgm:cxn modelId="{FC023917-79CB-4126-A28D-C877A9083172}" type="presParOf" srcId="{37DAEDA8-6930-4C20-8B66-FAEF349F3AF5}" destId="{AE44F3DB-1F00-45AA-BF86-48617154EE6B}" srcOrd="3" destOrd="0" presId="urn:microsoft.com/office/officeart/2008/layout/AlternatingHexagons"/>
    <dgm:cxn modelId="{95D6684B-4319-431F-9C39-29F3FDC53652}" type="presParOf" srcId="{37DAEDA8-6930-4C20-8B66-FAEF349F3AF5}" destId="{C9583EF4-3026-4CBC-9AE4-F63DB32463C8}" srcOrd="4" destOrd="0" presId="urn:microsoft.com/office/officeart/2008/layout/AlternatingHexagons"/>
    <dgm:cxn modelId="{BA73F17A-DD1A-4AB2-B571-CB12E3DE1644}" type="presParOf" srcId="{C9583EF4-3026-4CBC-9AE4-F63DB32463C8}" destId="{552FF327-0BD7-4909-A7C8-57CE0320AC4A}" srcOrd="0" destOrd="0" presId="urn:microsoft.com/office/officeart/2008/layout/AlternatingHexagons"/>
    <dgm:cxn modelId="{8634E295-2D4D-4E1F-9D25-ADE3AD703A15}" type="presParOf" srcId="{C9583EF4-3026-4CBC-9AE4-F63DB32463C8}" destId="{C25BAAB4-6369-4088-8006-C2708E1D6370}" srcOrd="1" destOrd="0" presId="urn:microsoft.com/office/officeart/2008/layout/AlternatingHexagons"/>
    <dgm:cxn modelId="{E66AF299-8167-497F-8361-73602EDDD387}" type="presParOf" srcId="{C9583EF4-3026-4CBC-9AE4-F63DB32463C8}" destId="{5B50087A-C818-4CB4-8146-26228F06C444}" srcOrd="2" destOrd="0" presId="urn:microsoft.com/office/officeart/2008/layout/AlternatingHexagons"/>
    <dgm:cxn modelId="{C8ADAEB2-DC64-4606-B764-5301E1616FBD}" type="presParOf" srcId="{C9583EF4-3026-4CBC-9AE4-F63DB32463C8}" destId="{4E6B99DF-F3DB-44FE-9588-AECF4AC506DE}" srcOrd="3" destOrd="0" presId="urn:microsoft.com/office/officeart/2008/layout/AlternatingHexagons"/>
    <dgm:cxn modelId="{A35C554F-CCBB-4786-80D6-5F0C2F489B03}" type="presParOf" srcId="{C9583EF4-3026-4CBC-9AE4-F63DB32463C8}" destId="{B963BF66-9F66-4301-9C09-7ACC73114A67}"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57880-8E51-4034-BD52-C3C5BB984BD6}">
      <dsp:nvSpPr>
        <dsp:cNvPr id="0" name=""/>
        <dsp:cNvSpPr/>
      </dsp:nvSpPr>
      <dsp:spPr>
        <a:xfrm rot="5400000">
          <a:off x="5146374" y="124413"/>
          <a:ext cx="1861805" cy="1619771"/>
        </a:xfrm>
        <a:prstGeom prst="hexagon">
          <a:avLst>
            <a:gd name="adj" fmla="val 25000"/>
            <a:gd name="vf" fmla="val 115470"/>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kern="1200" dirty="0" smtClean="0">
              <a:latin typeface="Calibri" panose="020F0502020204030204" pitchFamily="34" charset="0"/>
              <a:cs typeface="Calibri" panose="020F0502020204030204" pitchFamily="34" charset="0"/>
            </a:rPr>
            <a:t>الاعتراف بالألم وتسميته</a:t>
          </a:r>
          <a:endParaRPr lang="he-IL" sz="2400" b="1" kern="1200" dirty="0">
            <a:latin typeface="Calibri" panose="020F0502020204030204" pitchFamily="34" charset="0"/>
            <a:cs typeface="Calibri" panose="020F0502020204030204" pitchFamily="34" charset="0"/>
          </a:endParaRPr>
        </a:p>
      </dsp:txBody>
      <dsp:txXfrm rot="-5400000">
        <a:off x="5519805" y="293527"/>
        <a:ext cx="1114943" cy="1281543"/>
      </dsp:txXfrm>
    </dsp:sp>
    <dsp:sp modelId="{8C10BE89-AD32-4CEF-B12E-2D4DC5A4964B}">
      <dsp:nvSpPr>
        <dsp:cNvPr id="0" name=""/>
        <dsp:cNvSpPr/>
      </dsp:nvSpPr>
      <dsp:spPr>
        <a:xfrm>
          <a:off x="6936314" y="375756"/>
          <a:ext cx="2077775" cy="1117083"/>
        </a:xfrm>
        <a:prstGeom prst="rect">
          <a:avLst/>
        </a:prstGeom>
        <a:noFill/>
        <a:ln>
          <a:noFill/>
        </a:ln>
        <a:effectLst/>
      </dsp:spPr>
      <dsp:style>
        <a:lnRef idx="0">
          <a:scrgbClr r="0" g="0" b="0"/>
        </a:lnRef>
        <a:fillRef idx="0">
          <a:scrgbClr r="0" g="0" b="0"/>
        </a:fillRef>
        <a:effectRef idx="0">
          <a:scrgbClr r="0" g="0" b="0"/>
        </a:effectRef>
        <a:fontRef idx="minor"/>
      </dsp:style>
    </dsp:sp>
    <dsp:sp modelId="{EC4AC914-ACD2-422A-8CA1-6571BDA69382}">
      <dsp:nvSpPr>
        <dsp:cNvPr id="0" name=""/>
        <dsp:cNvSpPr/>
      </dsp:nvSpPr>
      <dsp:spPr>
        <a:xfrm rot="5400000">
          <a:off x="3405946" y="121017"/>
          <a:ext cx="1861805" cy="1619771"/>
        </a:xfrm>
        <a:prstGeom prst="hexagon">
          <a:avLst>
            <a:gd name="adj" fmla="val 25000"/>
            <a:gd name="vf" fmla="val 115470"/>
          </a:avLst>
        </a:prstGeom>
        <a:solidFill>
          <a:schemeClr val="accent2">
            <a:shade val="50000"/>
            <a:hueOff val="-197058"/>
            <a:satOff val="2594"/>
            <a:lumOff val="155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rtl="1">
            <a:lnSpc>
              <a:spcPct val="90000"/>
            </a:lnSpc>
            <a:spcBef>
              <a:spcPct val="0"/>
            </a:spcBef>
            <a:spcAft>
              <a:spcPct val="35000"/>
            </a:spcAft>
          </a:pPr>
          <a:endParaRPr lang="he-IL" sz="3600" kern="1200"/>
        </a:p>
      </dsp:txBody>
      <dsp:txXfrm rot="-5400000">
        <a:off x="3779377" y="290131"/>
        <a:ext cx="1114943" cy="1281543"/>
      </dsp:txXfrm>
    </dsp:sp>
    <dsp:sp modelId="{8D3A94B3-34B3-4D94-AFD7-2EE4AF0949BE}">
      <dsp:nvSpPr>
        <dsp:cNvPr id="0" name=""/>
        <dsp:cNvSpPr/>
      </dsp:nvSpPr>
      <dsp:spPr>
        <a:xfrm rot="5400000">
          <a:off x="5427876" y="3078354"/>
          <a:ext cx="1861805" cy="1619771"/>
        </a:xfrm>
        <a:prstGeom prst="hexagon">
          <a:avLst>
            <a:gd name="adj" fmla="val 25000"/>
            <a:gd name="vf" fmla="val 115470"/>
          </a:avLst>
        </a:prstGeom>
        <a:solidFill>
          <a:schemeClr val="accent2">
            <a:shade val="50000"/>
            <a:hueOff val="-394115"/>
            <a:satOff val="5189"/>
            <a:lumOff val="3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SA" sz="2200" b="1" kern="1200" dirty="0" smtClean="0">
              <a:latin typeface="Calibri" panose="020F0502020204030204" pitchFamily="34" charset="0"/>
              <a:cs typeface="Calibri" panose="020F0502020204030204" pitchFamily="34" charset="0"/>
            </a:rPr>
            <a:t>الألم مؤقت</a:t>
          </a:r>
          <a:endParaRPr lang="he-IL" sz="2200" b="1" kern="1200" dirty="0">
            <a:latin typeface="Calibri" panose="020F0502020204030204" pitchFamily="34" charset="0"/>
            <a:cs typeface="Calibri" panose="020F0502020204030204" pitchFamily="34" charset="0"/>
          </a:endParaRPr>
        </a:p>
      </dsp:txBody>
      <dsp:txXfrm rot="-5400000">
        <a:off x="5801307" y="3247468"/>
        <a:ext cx="1114943" cy="1281543"/>
      </dsp:txXfrm>
    </dsp:sp>
    <dsp:sp modelId="{AECA7D02-469E-4ED2-81C6-57E77A27549C}">
      <dsp:nvSpPr>
        <dsp:cNvPr id="0" name=""/>
        <dsp:cNvSpPr/>
      </dsp:nvSpPr>
      <dsp:spPr>
        <a:xfrm>
          <a:off x="2311588" y="1956057"/>
          <a:ext cx="2010750" cy="1117083"/>
        </a:xfrm>
        <a:prstGeom prst="rect">
          <a:avLst/>
        </a:prstGeom>
        <a:noFill/>
        <a:ln>
          <a:noFill/>
        </a:ln>
        <a:effectLst/>
      </dsp:spPr>
      <dsp:style>
        <a:lnRef idx="0">
          <a:scrgbClr r="0" g="0" b="0"/>
        </a:lnRef>
        <a:fillRef idx="0">
          <a:scrgbClr r="0" g="0" b="0"/>
        </a:fillRef>
        <a:effectRef idx="0">
          <a:scrgbClr r="0" g="0" b="0"/>
        </a:effectRef>
        <a:fontRef idx="minor"/>
      </dsp:style>
    </dsp:sp>
    <dsp:sp modelId="{9B595ECA-E017-4534-BBC1-D47D4E3E1A38}">
      <dsp:nvSpPr>
        <dsp:cNvPr id="0" name=""/>
        <dsp:cNvSpPr/>
      </dsp:nvSpPr>
      <dsp:spPr>
        <a:xfrm rot="5400000">
          <a:off x="6314263" y="1473701"/>
          <a:ext cx="1861805" cy="1619771"/>
        </a:xfrm>
        <a:prstGeom prst="hexagon">
          <a:avLst>
            <a:gd name="adj" fmla="val 25000"/>
            <a:gd name="vf" fmla="val 115470"/>
          </a:avLst>
        </a:prstGeom>
        <a:solidFill>
          <a:schemeClr val="accent2">
            <a:shade val="50000"/>
            <a:hueOff val="-591173"/>
            <a:satOff val="7783"/>
            <a:lumOff val="466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rtl="1">
            <a:lnSpc>
              <a:spcPct val="90000"/>
            </a:lnSpc>
            <a:spcBef>
              <a:spcPct val="0"/>
            </a:spcBef>
            <a:spcAft>
              <a:spcPct val="35000"/>
            </a:spcAft>
          </a:pPr>
          <a:endParaRPr lang="he-IL" sz="3600" kern="1200"/>
        </a:p>
      </dsp:txBody>
      <dsp:txXfrm rot="-5400000">
        <a:off x="6687694" y="1642815"/>
        <a:ext cx="1114943" cy="1281543"/>
      </dsp:txXfrm>
    </dsp:sp>
    <dsp:sp modelId="{552FF327-0BD7-4909-A7C8-57CE0320AC4A}">
      <dsp:nvSpPr>
        <dsp:cNvPr id="0" name=""/>
        <dsp:cNvSpPr/>
      </dsp:nvSpPr>
      <dsp:spPr>
        <a:xfrm rot="5400000">
          <a:off x="4246024" y="1731468"/>
          <a:ext cx="1861805" cy="1619771"/>
        </a:xfrm>
        <a:prstGeom prst="hexagon">
          <a:avLst>
            <a:gd name="adj" fmla="val 25000"/>
            <a:gd name="vf" fmla="val 115470"/>
          </a:avLst>
        </a:prstGeom>
        <a:solidFill>
          <a:schemeClr val="accent2">
            <a:shade val="50000"/>
            <a:hueOff val="-394115"/>
            <a:satOff val="5189"/>
            <a:lumOff val="3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endParaRPr lang="he-IL" sz="2800" kern="1200" dirty="0">
            <a:latin typeface="Calibri" panose="020F0502020204030204" pitchFamily="34" charset="0"/>
            <a:cs typeface="Calibri" panose="020F0502020204030204" pitchFamily="34" charset="0"/>
          </a:endParaRPr>
        </a:p>
      </dsp:txBody>
      <dsp:txXfrm rot="-5400000">
        <a:off x="4619455" y="1900582"/>
        <a:ext cx="1114943" cy="1281543"/>
      </dsp:txXfrm>
    </dsp:sp>
    <dsp:sp modelId="{C25BAAB4-6369-4088-8006-C2708E1D6370}">
      <dsp:nvSpPr>
        <dsp:cNvPr id="0" name=""/>
        <dsp:cNvSpPr/>
      </dsp:nvSpPr>
      <dsp:spPr>
        <a:xfrm>
          <a:off x="6936314" y="3536358"/>
          <a:ext cx="2077775" cy="1117083"/>
        </a:xfrm>
        <a:prstGeom prst="rect">
          <a:avLst/>
        </a:prstGeom>
        <a:noFill/>
        <a:ln>
          <a:noFill/>
        </a:ln>
        <a:effectLst/>
      </dsp:spPr>
      <dsp:style>
        <a:lnRef idx="0">
          <a:scrgbClr r="0" g="0" b="0"/>
        </a:lnRef>
        <a:fillRef idx="0">
          <a:scrgbClr r="0" g="0" b="0"/>
        </a:fillRef>
        <a:effectRef idx="0">
          <a:scrgbClr r="0" g="0" b="0"/>
        </a:effectRef>
        <a:fontRef idx="minor"/>
      </dsp:style>
    </dsp:sp>
    <dsp:sp modelId="{B963BF66-9F66-4301-9C09-7ACC73114A67}">
      <dsp:nvSpPr>
        <dsp:cNvPr id="0" name=""/>
        <dsp:cNvSpPr/>
      </dsp:nvSpPr>
      <dsp:spPr>
        <a:xfrm rot="5400000">
          <a:off x="3382087" y="3288410"/>
          <a:ext cx="1861805" cy="1619771"/>
        </a:xfrm>
        <a:prstGeom prst="hexagon">
          <a:avLst>
            <a:gd name="adj" fmla="val 25000"/>
            <a:gd name="vf" fmla="val 115470"/>
          </a:avLst>
        </a:prstGeom>
        <a:solidFill>
          <a:schemeClr val="accent2">
            <a:shade val="50000"/>
            <a:hueOff val="-197058"/>
            <a:satOff val="2594"/>
            <a:lumOff val="155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rtl="1">
            <a:lnSpc>
              <a:spcPct val="90000"/>
            </a:lnSpc>
            <a:spcBef>
              <a:spcPct val="0"/>
            </a:spcBef>
            <a:spcAft>
              <a:spcPct val="35000"/>
            </a:spcAft>
          </a:pPr>
          <a:endParaRPr lang="he-IL" sz="3600" kern="1200"/>
        </a:p>
      </dsp:txBody>
      <dsp:txXfrm rot="-5400000">
        <a:off x="3755518" y="3457524"/>
        <a:ext cx="1114943" cy="1281543"/>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17C67214-DAE9-4843-886C-36422AF0220E}" type="datetimeFigureOut">
              <a:rPr lang="he-IL" smtClean="0"/>
              <a:t>כ'/חשון/תשפ"ה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D822099-C4B9-4777-AC4D-E954DB6718BC}" type="slidenum">
              <a:rPr lang="he-IL" smtClean="0"/>
              <a:t>‹#›</a:t>
            </a:fld>
            <a:endParaRPr lang="he-IL"/>
          </a:p>
        </p:txBody>
      </p:sp>
    </p:spTree>
    <p:extLst>
      <p:ext uri="{BB962C8B-B14F-4D97-AF65-F5344CB8AC3E}">
        <p14:creationId xmlns:p14="http://schemas.microsoft.com/office/powerpoint/2010/main" val="172641735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2D822099-C4B9-4777-AC4D-E954DB6718BC}" type="slidenum">
              <a:rPr lang="he-IL" smtClean="0"/>
              <a:t>1</a:t>
            </a:fld>
            <a:endParaRPr lang="he-IL"/>
          </a:p>
        </p:txBody>
      </p:sp>
    </p:spTree>
    <p:extLst>
      <p:ext uri="{BB962C8B-B14F-4D97-AF65-F5344CB8AC3E}">
        <p14:creationId xmlns:p14="http://schemas.microsoft.com/office/powerpoint/2010/main" val="1290277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ar-SA" sz="1200" b="0" i="0" u="none" strike="noStrike" dirty="0" smtClean="0">
                <a:solidFill>
                  <a:srgbClr val="000000"/>
                </a:solidFill>
                <a:effectLst/>
              </a:rPr>
              <a:t>تسلط دراسات الحالة هذه الضوء على المخاطر المحتملة للاستخدام الذاتي لمسكنات الألم والمهدئات دون وصفة طبية وإشراف طبي. أنها تسمح للطلاب بمناقشة موضوعات مثل:</a:t>
            </a:r>
          </a:p>
          <a:p>
            <a:r>
              <a:rPr lang="ar-SA" sz="1200" b="0" i="0" u="none" strike="noStrike" dirty="0" smtClean="0">
                <a:solidFill>
                  <a:srgbClr val="000000"/>
                </a:solidFill>
                <a:effectLst/>
              </a:rPr>
              <a:t>مخاطر زيادة الجرعة بشكل مستقل</a:t>
            </a:r>
          </a:p>
          <a:p>
            <a:r>
              <a:rPr lang="ar-SA" sz="1200" b="0" i="0" u="none" strike="noStrike" dirty="0" smtClean="0">
                <a:solidFill>
                  <a:srgbClr val="000000"/>
                </a:solidFill>
                <a:effectLst/>
              </a:rPr>
              <a:t>أهمية استشارة المتخصصين في المجال الطبي</a:t>
            </a:r>
            <a:endParaRPr lang="he-IL" sz="1200" b="0" i="0" u="none" strike="noStrike" dirty="0">
              <a:solidFill>
                <a:srgbClr val="000000"/>
              </a:solidFill>
              <a:effectLst/>
            </a:endParaRPr>
          </a:p>
          <a:p>
            <a:pPr>
              <a:buFont typeface="Arial" panose="020B0604020202020204" pitchFamily="34" charset="0"/>
              <a:buChar char="•"/>
            </a:pPr>
            <a:r>
              <a:rPr lang="ar-SA" sz="1200" b="0" i="0" u="none" strike="noStrike" dirty="0" smtClean="0">
                <a:solidFill>
                  <a:srgbClr val="000000"/>
                </a:solidFill>
                <a:effectLst/>
              </a:rPr>
              <a:t>مخاطر استخدام أدوية الآخرين</a:t>
            </a:r>
          </a:p>
          <a:p>
            <a:pPr>
              <a:buFont typeface="Arial" panose="020B0604020202020204" pitchFamily="34" charset="0"/>
              <a:buChar char="•"/>
            </a:pPr>
            <a:r>
              <a:rPr lang="ar-SA" sz="1200" b="0" i="0" u="none" strike="noStrike" dirty="0" smtClean="0">
                <a:solidFill>
                  <a:srgbClr val="000000"/>
                </a:solidFill>
                <a:effectLst/>
              </a:rPr>
              <a:t>ضرورة الوعي بالآثار الجانبية والتفاعلات الدوائية</a:t>
            </a:r>
          </a:p>
          <a:p>
            <a:pPr>
              <a:buFont typeface="Arial" panose="020B0604020202020204" pitchFamily="34" charset="0"/>
              <a:buChar char="•"/>
            </a:pPr>
            <a:r>
              <a:rPr lang="ar-SA" sz="1200" b="0" i="0" u="none" strike="noStrike" dirty="0" smtClean="0">
                <a:solidFill>
                  <a:srgbClr val="000000"/>
                </a:solidFill>
                <a:effectLst/>
              </a:rPr>
              <a:t>مخاطر شراء الأدوية أو المكملات الغذائية من مصادر غير مصرح بها</a:t>
            </a:r>
          </a:p>
          <a:p>
            <a:pPr>
              <a:buFont typeface="Arial" panose="020B0604020202020204" pitchFamily="34" charset="0"/>
              <a:buChar char="•"/>
            </a:pPr>
            <a:r>
              <a:rPr lang="ar-SA" sz="1200" b="0" i="0" u="none" strike="noStrike" dirty="0" smtClean="0">
                <a:solidFill>
                  <a:srgbClr val="000000"/>
                </a:solidFill>
                <a:effectLst/>
              </a:rPr>
              <a:t>من المهم التأكيد في المناقشة على أهمية طلب المساعدة المهنية والمخاطر التي تنطوي عليها الرعاية الذاتية غير المنضبطة.</a:t>
            </a:r>
            <a:endParaRPr lang="he-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12</a:t>
            </a:fld>
            <a:endParaRPr lang="he-IL"/>
          </a:p>
        </p:txBody>
      </p:sp>
    </p:spTree>
    <p:extLst>
      <p:ext uri="{BB962C8B-B14F-4D97-AF65-F5344CB8AC3E}">
        <p14:creationId xmlns:p14="http://schemas.microsoft.com/office/powerpoint/2010/main" val="2072457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AA539-A1BD-3139-D2FD-E4BB951C74F9}"/>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C591B09F-5614-320C-55FB-AF678897BF40}"/>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A036A3D4-1CED-6152-89C1-FDF0D199A45A}"/>
              </a:ext>
            </a:extLst>
          </p:cNvPr>
          <p:cNvSpPr>
            <a:spLocks noGrp="1"/>
          </p:cNvSpPr>
          <p:nvPr>
            <p:ph type="body" idx="1"/>
          </p:nvPr>
        </p:nvSpPr>
        <p:spPr/>
        <p:txBody>
          <a:bodyPr/>
          <a:lstStyle/>
          <a:p>
            <a:r>
              <a:rPr lang="ar-SA" sz="1200" b="0" i="0" u="none" strike="noStrike" dirty="0" smtClean="0">
                <a:solidFill>
                  <a:srgbClr val="000000"/>
                </a:solidFill>
                <a:effectLst/>
              </a:rPr>
              <a:t>تخفيف التوتر - القنب</a:t>
            </a:r>
          </a:p>
          <a:p>
            <a:r>
              <a:rPr lang="ar-SA" sz="1200" b="0" i="0" u="none" strike="noStrike" dirty="0" smtClean="0">
                <a:solidFill>
                  <a:srgbClr val="000000"/>
                </a:solidFill>
                <a:effectLst/>
              </a:rPr>
              <a:t>تسلط دراسات الحالة هذه الضوء على المخاطر المحتملة للاستخدام المستقل للأدوية التي لا تستلزم وصفة طبية والإشراف الطبي. أنها تسمح للطلاب بمناقشة موضوعات مثل:</a:t>
            </a:r>
          </a:p>
          <a:p>
            <a:r>
              <a:rPr lang="ar-SA" sz="1200" b="0" i="0" u="none" strike="noStrike" dirty="0" smtClean="0">
                <a:solidFill>
                  <a:srgbClr val="000000"/>
                </a:solidFill>
                <a:effectLst/>
              </a:rPr>
              <a:t>مخاطر زيادة الجرعة بشكل مستقل</a:t>
            </a:r>
          </a:p>
          <a:p>
            <a:r>
              <a:rPr lang="ar-SA" sz="1200" b="0" i="0" u="none" strike="noStrike" dirty="0" smtClean="0">
                <a:solidFill>
                  <a:srgbClr val="000000"/>
                </a:solidFill>
                <a:effectLst/>
              </a:rPr>
              <a:t>أهمية استشارة المتخصصين في المجال الطبي</a:t>
            </a:r>
          </a:p>
          <a:p>
            <a:r>
              <a:rPr lang="ar-SA" sz="1200" b="0" i="0" u="none" strike="noStrike" dirty="0" smtClean="0">
                <a:solidFill>
                  <a:srgbClr val="000000"/>
                </a:solidFill>
                <a:effectLst/>
              </a:rPr>
              <a:t>مخاطر استخدام أدوية الآخرين</a:t>
            </a:r>
          </a:p>
          <a:p>
            <a:r>
              <a:rPr lang="ar-SA" sz="1200" b="0" i="0" u="none" strike="noStrike" dirty="0" smtClean="0">
                <a:solidFill>
                  <a:srgbClr val="000000"/>
                </a:solidFill>
                <a:effectLst/>
              </a:rPr>
              <a:t>ضرورة الوعي بالآثار الجانبية والتفاعلات الدوائية</a:t>
            </a:r>
          </a:p>
          <a:p>
            <a:r>
              <a:rPr lang="ar-SA" sz="1200" b="0" i="0" u="none" strike="noStrike" dirty="0" smtClean="0">
                <a:solidFill>
                  <a:srgbClr val="000000"/>
                </a:solidFill>
                <a:effectLst/>
              </a:rPr>
              <a:t>مخاطر شراء الأدوية أو المكملات الغذائية من مصادر غير مصرح بها</a:t>
            </a:r>
          </a:p>
          <a:p>
            <a:r>
              <a:rPr lang="ar-SA" sz="1200" b="0" i="0" u="none" strike="noStrike" dirty="0" smtClean="0">
                <a:solidFill>
                  <a:srgbClr val="000000"/>
                </a:solidFill>
                <a:effectLst/>
              </a:rPr>
              <a:t>من المهم التأكيد في المناقشة على أهمية طلب المساعدة المهنية والمخاطر التي تنطوي عليها الرعاية الذاتية.</a:t>
            </a:r>
            <a:endParaRPr lang="he-IL" dirty="0"/>
          </a:p>
        </p:txBody>
      </p:sp>
      <p:sp>
        <p:nvSpPr>
          <p:cNvPr id="4" name="מציין מיקום של מספר שקופית 3">
            <a:extLst>
              <a:ext uri="{FF2B5EF4-FFF2-40B4-BE49-F238E27FC236}">
                <a16:creationId xmlns:a16="http://schemas.microsoft.com/office/drawing/2014/main" id="{150EBABF-0319-DAE0-09D0-090993D05AF9}"/>
              </a:ext>
            </a:extLst>
          </p:cNvPr>
          <p:cNvSpPr>
            <a:spLocks noGrp="1"/>
          </p:cNvSpPr>
          <p:nvPr>
            <p:ph type="sldNum" sz="quarter" idx="5"/>
          </p:nvPr>
        </p:nvSpPr>
        <p:spPr/>
        <p:txBody>
          <a:bodyPr/>
          <a:lstStyle/>
          <a:p>
            <a:fld id="{2D822099-C4B9-4777-AC4D-E954DB6718BC}" type="slidenum">
              <a:rPr lang="he-IL" smtClean="0"/>
              <a:t>13</a:t>
            </a:fld>
            <a:endParaRPr lang="he-IL"/>
          </a:p>
        </p:txBody>
      </p:sp>
    </p:spTree>
    <p:extLst>
      <p:ext uri="{BB962C8B-B14F-4D97-AF65-F5344CB8AC3E}">
        <p14:creationId xmlns:p14="http://schemas.microsoft.com/office/powerpoint/2010/main" val="1754594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AA539-A1BD-3139-D2FD-E4BB951C74F9}"/>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C591B09F-5614-320C-55FB-AF678897BF40}"/>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A036A3D4-1CED-6152-89C1-FDF0D199A45A}"/>
              </a:ext>
            </a:extLst>
          </p:cNvPr>
          <p:cNvSpPr>
            <a:spLocks noGrp="1"/>
          </p:cNvSpPr>
          <p:nvPr>
            <p:ph type="body" idx="1"/>
          </p:nvPr>
        </p:nvSpPr>
        <p:spPr/>
        <p:txBody>
          <a:bodyPr/>
          <a:lstStyle/>
          <a:p>
            <a:r>
              <a:rPr lang="ar-SA" sz="1200" b="0" i="0" u="none" strike="noStrike" dirty="0" smtClean="0">
                <a:solidFill>
                  <a:srgbClr val="000000"/>
                </a:solidFill>
                <a:effectLst/>
              </a:rPr>
              <a:t>فيما يلي مصدر معلومات حول </a:t>
            </a:r>
            <a:r>
              <a:rPr lang="ar-SA" sz="1200" b="0" i="0" u="none" strike="noStrike" dirty="0" err="1" smtClean="0">
                <a:solidFill>
                  <a:srgbClr val="000000"/>
                </a:solidFill>
                <a:effectLst/>
              </a:rPr>
              <a:t>الفنتانيل</a:t>
            </a:r>
            <a:r>
              <a:rPr lang="ar-SA" sz="1200" b="0" i="0" u="none" strike="noStrike" dirty="0" smtClean="0">
                <a:solidFill>
                  <a:srgbClr val="000000"/>
                </a:solidFill>
                <a:effectLst/>
              </a:rPr>
              <a:t> - دواء مسكن للألم - </a:t>
            </a:r>
            <a:r>
              <a:rPr lang="en-US" sz="1200" b="0" i="0" u="none" strike="noStrike" dirty="0" smtClean="0">
                <a:solidFill>
                  <a:srgbClr val="000000"/>
                </a:solidFill>
                <a:effectLst/>
              </a:rPr>
              <a:t>https://www.gov.il/he/pages/fentanyl</a:t>
            </a:r>
            <a:endParaRPr lang="he-IL" dirty="0"/>
          </a:p>
        </p:txBody>
      </p:sp>
      <p:sp>
        <p:nvSpPr>
          <p:cNvPr id="4" name="מציין מיקום של מספר שקופית 3">
            <a:extLst>
              <a:ext uri="{FF2B5EF4-FFF2-40B4-BE49-F238E27FC236}">
                <a16:creationId xmlns:a16="http://schemas.microsoft.com/office/drawing/2014/main" id="{150EBABF-0319-DAE0-09D0-090993D05AF9}"/>
              </a:ext>
            </a:extLst>
          </p:cNvPr>
          <p:cNvSpPr>
            <a:spLocks noGrp="1"/>
          </p:cNvSpPr>
          <p:nvPr>
            <p:ph type="sldNum" sz="quarter" idx="5"/>
          </p:nvPr>
        </p:nvSpPr>
        <p:spPr/>
        <p:txBody>
          <a:bodyPr/>
          <a:lstStyle/>
          <a:p>
            <a:fld id="{2D822099-C4B9-4777-AC4D-E954DB6718BC}" type="slidenum">
              <a:rPr lang="he-IL" smtClean="0"/>
              <a:t>14</a:t>
            </a:fld>
            <a:endParaRPr lang="he-IL"/>
          </a:p>
        </p:txBody>
      </p:sp>
    </p:spTree>
    <p:extLst>
      <p:ext uri="{BB962C8B-B14F-4D97-AF65-F5344CB8AC3E}">
        <p14:creationId xmlns:p14="http://schemas.microsoft.com/office/powerpoint/2010/main" val="3124302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lvl="1">
              <a:buFont typeface="+mj-lt"/>
              <a:buAutoNum type="arabicPeriod"/>
            </a:pPr>
            <a:r>
              <a:rPr lang="ar-SA" sz="1600" dirty="0" smtClean="0"/>
              <a:t>عرض الحلول والمناقشة (15 دقيقة): </a:t>
            </a:r>
          </a:p>
          <a:p>
            <a:pPr lvl="1">
              <a:buFont typeface="+mj-lt"/>
              <a:buAutoNum type="arabicPeriod"/>
            </a:pPr>
            <a:r>
              <a:rPr lang="ar-SA" sz="1600" dirty="0" smtClean="0"/>
              <a:t>تعرض كل مجموعة حالتها، وما هي علامات الاستفهام التي ظهرت فيهم، والتي شكلتها لهم الفتيات بعد المناقشة حول الحدث</a:t>
            </a:r>
          </a:p>
          <a:p>
            <a:pPr lvl="1">
              <a:buFont typeface="+mj-lt"/>
              <a:buAutoNum type="arabicPeriod"/>
            </a:pPr>
            <a:r>
              <a:rPr lang="ar-SA" sz="1600" dirty="0" smtClean="0"/>
              <a:t>** يكتب المعلم على السبورة الدواء الذي تمت مناقشته في الحالة التي ناقشوها ورؤيتين رئيسيتين لديهم.</a:t>
            </a:r>
          </a:p>
          <a:p>
            <a:pPr lvl="1">
              <a:buFont typeface="+mj-lt"/>
              <a:buAutoNum type="arabicPeriod"/>
            </a:pPr>
            <a:r>
              <a:rPr lang="ar-SA" sz="1600" dirty="0" smtClean="0"/>
              <a:t>يطرح المعلم أسئلة إضافية للمناقشة من أجل تطوير المناقشة إلى معنى المسؤولية الاجتماعية:</a:t>
            </a:r>
            <a:endParaRPr lang="he-IL" sz="1400" b="0" u="sng" dirty="0"/>
          </a:p>
          <a:p>
            <a:pPr marL="1200150" lvl="2" indent="-285750">
              <a:buFont typeface="Arial" panose="020B0604020202020204" pitchFamily="34" charset="0"/>
              <a:buChar char="•"/>
            </a:pPr>
            <a:r>
              <a:rPr lang="ar-SA" sz="1400" b="0" u="none" dirty="0" smtClean="0"/>
              <a:t>ما هي مهارات الصداقة المطلوبة لتتمكن من نصح صديقك بالتصرف بشكل مختلف؟</a:t>
            </a:r>
          </a:p>
          <a:p>
            <a:pPr marL="1200150" lvl="2" indent="-285750">
              <a:buFont typeface="Arial" panose="020B0604020202020204" pitchFamily="34" charset="0"/>
              <a:buChar char="•"/>
            </a:pPr>
            <a:r>
              <a:rPr lang="ar-SA" sz="1400" b="0" u="none" dirty="0" smtClean="0"/>
              <a:t>ما الذي يشير إليه "تدخلي" عندما أوصي صديقي بالبحث عن بدائل؟</a:t>
            </a:r>
          </a:p>
          <a:p>
            <a:pPr marL="1200150" lvl="2" indent="-285750">
              <a:buFont typeface="Arial" panose="020B0604020202020204" pitchFamily="34" charset="0"/>
              <a:buChar char="•"/>
            </a:pPr>
            <a:r>
              <a:rPr lang="ar-SA" sz="1400" b="0" u="none" dirty="0" smtClean="0"/>
              <a:t>ما هي الأفكار التي لديك اليوم (بعد الدرس) فيما يتعلق بأهمية حقيقة أن الأدوية التي يتلقاها شخص ما من الطبيب يمكن أن تشكل خطراً على شخص آخر؟</a:t>
            </a:r>
          </a:p>
          <a:p>
            <a:pPr marL="1200150" lvl="2" indent="-285750">
              <a:buFont typeface="Arial" panose="020B0604020202020204" pitchFamily="34" charset="0"/>
              <a:buChar char="•"/>
            </a:pPr>
            <a:endParaRPr lang="ar-SA" sz="1400" b="0" u="none" dirty="0" smtClean="0"/>
          </a:p>
          <a:p>
            <a:pPr marL="1200150" lvl="2" indent="-285750">
              <a:buFont typeface="Arial" panose="020B0604020202020204" pitchFamily="34" charset="0"/>
              <a:buChar char="•"/>
            </a:pPr>
            <a:r>
              <a:rPr lang="ar-SA" sz="1400" b="0" u="none" dirty="0" smtClean="0"/>
              <a:t>يمكن أن تساعد مناقشة هذه الأسئلة الطلاب على فهم أهمية الاستخدام المسؤول للأدوية والحاجة إلى الإشراف الطبي، مع تنمية الوعي بالمخاطر التي ينطوي عليها العلاج الذاتي</a:t>
            </a:r>
            <a:endParaRPr lang="he-IL" sz="1400" b="0" u="none"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15</a:t>
            </a:fld>
            <a:endParaRPr lang="he-IL"/>
          </a:p>
        </p:txBody>
      </p:sp>
    </p:spTree>
    <p:extLst>
      <p:ext uri="{BB962C8B-B14F-4D97-AF65-F5344CB8AC3E}">
        <p14:creationId xmlns:p14="http://schemas.microsoft.com/office/powerpoint/2010/main" val="733610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ar-SA" dirty="0" smtClean="0"/>
              <a:t>ملخص</a:t>
            </a:r>
          </a:p>
          <a:p>
            <a:r>
              <a:rPr lang="ar-SA" dirty="0" smtClean="0"/>
              <a:t>الألم له دور، فهو يحفز العمل</a:t>
            </a:r>
          </a:p>
          <a:p>
            <a:r>
              <a:rPr lang="ar-SA" dirty="0" smtClean="0"/>
              <a:t>نحن بحاجة إلى إيجاد طرق لتهدئته، ولكن ليس تلك التي من شأنها خلق آلام جديدة، أي عدم العثور على أدوية غير فعالة.</a:t>
            </a:r>
          </a:p>
          <a:p>
            <a:r>
              <a:rPr lang="ar-SA" dirty="0" smtClean="0"/>
              <a:t>الألم أحادي الجانب، الألم يعهد إلينا بمهمة التعامل معه. للبحث عن الطرق الصحيحة والفعالة لتهدئته. الألم مهم ومن المهم أن ندرك الألم، وسوف نعالجه</a:t>
            </a:r>
          </a:p>
          <a:p>
            <a:r>
              <a:rPr lang="ar-SA" dirty="0" smtClean="0"/>
              <a:t>في الشريحة التالية يمكنك العثور على طرق لتخفيف الألم.</a:t>
            </a:r>
            <a:endParaRPr lang="he-IL" dirty="0"/>
          </a:p>
        </p:txBody>
      </p:sp>
      <p:sp>
        <p:nvSpPr>
          <p:cNvPr id="4" name="מציין מיקום של מספר שקופית 3"/>
          <p:cNvSpPr>
            <a:spLocks noGrp="1"/>
          </p:cNvSpPr>
          <p:nvPr>
            <p:ph type="sldNum" sz="quarter" idx="10"/>
          </p:nvPr>
        </p:nvSpPr>
        <p:spPr/>
        <p:txBody>
          <a:bodyPr/>
          <a:lstStyle/>
          <a:p>
            <a:fld id="{2D822099-C4B9-4777-AC4D-E954DB6718BC}" type="slidenum">
              <a:rPr lang="he-IL" smtClean="0"/>
              <a:t>16</a:t>
            </a:fld>
            <a:endParaRPr lang="he-IL"/>
          </a:p>
        </p:txBody>
      </p:sp>
    </p:spTree>
    <p:extLst>
      <p:ext uri="{BB962C8B-B14F-4D97-AF65-F5344CB8AC3E}">
        <p14:creationId xmlns:p14="http://schemas.microsoft.com/office/powerpoint/2010/main" val="3798184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ar-SA" baseline="0" dirty="0" smtClean="0"/>
              <a:t>ويواصل المعلم الملخص حسب النقاط:</a:t>
            </a:r>
          </a:p>
          <a:p>
            <a:r>
              <a:rPr lang="ar-SA" baseline="0" dirty="0" smtClean="0"/>
              <a:t>1. اعترف بالألم، ولا تنكره وأطلق عليه "رأسي يؤلمني"، "قلبي يؤلمني"، إلخ.</a:t>
            </a:r>
          </a:p>
          <a:p>
            <a:r>
              <a:rPr lang="ar-SA" baseline="0" dirty="0" smtClean="0"/>
              <a:t>2. الشعور بالألم أمر طبيعي وإنساني. الجميع يتعامل أحيانًا مع الألم. </a:t>
            </a:r>
          </a:p>
          <a:p>
            <a:r>
              <a:rPr lang="ar-SA" baseline="0" dirty="0" smtClean="0"/>
              <a:t>3. شارك الألم، وعبر عن الألم، وشاركه مع العائلة والأصدقاء وأعضاء الطاقم التعليمي وأخبر ما يؤلمك ولماذا.</a:t>
            </a:r>
          </a:p>
          <a:p>
            <a:r>
              <a:rPr lang="ar-SA" baseline="0" dirty="0" smtClean="0"/>
              <a:t>4. الألم ليس دليلاً على الضعف. المشاركة بالألم دليل على القوة</a:t>
            </a:r>
          </a:p>
          <a:p>
            <a:r>
              <a:rPr lang="ar-SA" baseline="0" dirty="0" smtClean="0"/>
              <a:t>5. الألم مؤقت، ثم يزول. وبمساعدة الطبيب أو شخص داعم يمكن التغلب عليها.</a:t>
            </a:r>
            <a:endParaRPr lang="he-IL" dirty="0"/>
          </a:p>
        </p:txBody>
      </p:sp>
      <p:sp>
        <p:nvSpPr>
          <p:cNvPr id="4" name="מציין מיקום של מספר שקופית 3"/>
          <p:cNvSpPr>
            <a:spLocks noGrp="1"/>
          </p:cNvSpPr>
          <p:nvPr>
            <p:ph type="sldNum" sz="quarter" idx="10"/>
          </p:nvPr>
        </p:nvSpPr>
        <p:spPr/>
        <p:txBody>
          <a:bodyPr/>
          <a:lstStyle/>
          <a:p>
            <a:fld id="{2D822099-C4B9-4777-AC4D-E954DB6718BC}" type="slidenum">
              <a:rPr lang="he-IL" smtClean="0"/>
              <a:t>17</a:t>
            </a:fld>
            <a:endParaRPr lang="he-IL"/>
          </a:p>
        </p:txBody>
      </p:sp>
    </p:spTree>
    <p:extLst>
      <p:ext uri="{BB962C8B-B14F-4D97-AF65-F5344CB8AC3E}">
        <p14:creationId xmlns:p14="http://schemas.microsoft.com/office/powerpoint/2010/main" val="2316230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ar-SA" b="1" dirty="0" smtClean="0"/>
              <a:t>قم بتكرار هذه الصفحة لكل طالب واطلب منهم أن يحددوا بأنفسهم أي من الإجراءات التالية يمكن أن يساعدك؟</a:t>
            </a:r>
          </a:p>
          <a:p>
            <a:r>
              <a:rPr lang="ar-SA" b="0" dirty="0" smtClean="0"/>
              <a:t>تقديم المزيد.</a:t>
            </a:r>
          </a:p>
          <a:p>
            <a:r>
              <a:rPr lang="ar-SA" b="0" dirty="0" smtClean="0"/>
              <a:t>الهدف: توسيع مجموعة الأدوات لدى الطلاب لتهدئة النفس والتعامل مع الألم</a:t>
            </a:r>
            <a:endParaRPr lang="he-IL" b="0"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18</a:t>
            </a:fld>
            <a:endParaRPr lang="he-IL"/>
          </a:p>
        </p:txBody>
      </p:sp>
    </p:spTree>
    <p:extLst>
      <p:ext uri="{BB962C8B-B14F-4D97-AF65-F5344CB8AC3E}">
        <p14:creationId xmlns:p14="http://schemas.microsoft.com/office/powerpoint/2010/main" val="1646789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a:p>
            <a:endParaRPr lang="x-none"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19</a:t>
            </a:fld>
            <a:endParaRPr kumimoji="0" lang="he-IL" sz="1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2272435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b="1" dirty="0"/>
          </a:p>
        </p:txBody>
      </p:sp>
      <p:sp>
        <p:nvSpPr>
          <p:cNvPr id="289" name="Google Shape;289;p15: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x-none" sz="1400" b="0" i="0" u="none" strike="noStrike" kern="0" cap="none" spc="0" normalizeH="0" baseline="0" noProof="0">
                <a:ln>
                  <a:noFill/>
                </a:ln>
                <a:solidFill>
                  <a:prstClr val="black"/>
                </a:solidFill>
                <a:effectLst/>
                <a:uLnTx/>
                <a:uFillTx/>
                <a:latin typeface="Calibri" panose="020F0502020204030204"/>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400" b="0" i="0" u="none" strike="noStrike" kern="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409892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27: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4" name="Google Shape;574;p27:notes"/>
          <p:cNvSpPr txBox="1">
            <a:spLocks noGrp="1"/>
          </p:cNvSpPr>
          <p:nvPr>
            <p:ph type="body" idx="1"/>
          </p:nvPr>
        </p:nvSpPr>
        <p:spPr>
          <a:xfrm>
            <a:off x="710407" y="4925407"/>
            <a:ext cx="5683250" cy="4029879"/>
          </a:xfrm>
          <a:prstGeom prst="rect">
            <a:avLst/>
          </a:prstGeom>
          <a:noFill/>
          <a:ln>
            <a:noFill/>
          </a:ln>
        </p:spPr>
        <p:txBody>
          <a:bodyPr spcFirstLastPara="1" wrap="square" lIns="99075" tIns="49525" rIns="99075" bIns="49525" anchor="t" anchorCtr="0">
            <a:noAutofit/>
          </a:bodyPr>
          <a:lstStyle/>
          <a:p>
            <a:pPr marL="0" lvl="0" indent="0" algn="r" rtl="1">
              <a:lnSpc>
                <a:spcPct val="100000"/>
              </a:lnSpc>
              <a:spcBef>
                <a:spcPts val="0"/>
              </a:spcBef>
              <a:spcAft>
                <a:spcPts val="0"/>
              </a:spcAft>
              <a:buSzPts val="1400"/>
              <a:buNone/>
            </a:pPr>
            <a:endParaRPr/>
          </a:p>
        </p:txBody>
      </p:sp>
      <p:sp>
        <p:nvSpPr>
          <p:cNvPr id="575" name="Google Shape;575;p27:notes"/>
          <p:cNvSpPr txBox="1">
            <a:spLocks noGrp="1"/>
          </p:cNvSpPr>
          <p:nvPr>
            <p:ph type="sldNum" idx="12"/>
          </p:nvPr>
        </p:nvSpPr>
        <p:spPr>
          <a:xfrm>
            <a:off x="1645" y="9721107"/>
            <a:ext cx="3078427" cy="513507"/>
          </a:xfrm>
          <a:prstGeom prst="rect">
            <a:avLst/>
          </a:prstGeom>
          <a:noFill/>
          <a:ln>
            <a:noFill/>
          </a:ln>
        </p:spPr>
        <p:txBody>
          <a:bodyPr spcFirstLastPara="1" wrap="square" lIns="99075" tIns="49525" rIns="99075" bIns="49525" anchor="b" anchorCtr="0">
            <a:noAutofit/>
          </a:bodyPr>
          <a:lstStyle/>
          <a:p>
            <a:pPr marL="0" marR="0" lvl="0" indent="0" algn="l" defTabSz="914400" rtl="1"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ar-L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Pts val="1200"/>
                <a:buFont typeface="Calibri"/>
                <a:buNone/>
                <a:tabLst/>
                <a:defRPr/>
              </a:pPr>
              <a:t>21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67542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smtClean="0"/>
              <a:t>خطاب توعوي حول ظاهرة تعاطي الأدوية الطبية دون دواعي طبية</a:t>
            </a:r>
            <a:endParaRPr lang="he-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2</a:t>
            </a:fld>
            <a:endParaRPr lang="he-IL"/>
          </a:p>
        </p:txBody>
      </p:sp>
    </p:spTree>
    <p:extLst>
      <p:ext uri="{BB962C8B-B14F-4D97-AF65-F5344CB8AC3E}">
        <p14:creationId xmlns:p14="http://schemas.microsoft.com/office/powerpoint/2010/main" val="3448370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a24d75da4c_1_4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3" name="Google Shape;813;ga24d75da4c_1_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https://youtu.be/oJC4dYEd2Ag</a:t>
            </a:r>
            <a:endParaRPr lang="he-IL"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532343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ar-SA" sz="1200" dirty="0" smtClean="0">
                <a:solidFill>
                  <a:srgbClr val="002060"/>
                </a:solidFill>
                <a:latin typeface="Gisha" panose="020B0502040204020203" pitchFamily="34" charset="-79"/>
                <a:cs typeface="Gisha" panose="020B0502040204020203" pitchFamily="34" charset="-79"/>
              </a:rPr>
              <a:t>بيانات من مسح "يد على النبض" </a:t>
            </a:r>
            <a:r>
              <a:rPr lang="he-IL" sz="1200" dirty="0" smtClean="0">
                <a:solidFill>
                  <a:srgbClr val="002060"/>
                </a:solidFill>
                <a:latin typeface="Gisha" panose="020B0502040204020203" pitchFamily="34" charset="-79"/>
                <a:cs typeface="Gisha" panose="020B0502040204020203" pitchFamily="34" charset="-79"/>
              </a:rPr>
              <a:t>יד על הדופק </a:t>
            </a:r>
            <a:r>
              <a:rPr lang="ar-SA" sz="1200" dirty="0" smtClean="0">
                <a:solidFill>
                  <a:srgbClr val="002060"/>
                </a:solidFill>
                <a:latin typeface="Gisha" panose="020B0502040204020203" pitchFamily="34" charset="-79"/>
                <a:cs typeface="Gisha" panose="020B0502040204020203" pitchFamily="34" charset="-79"/>
              </a:rPr>
              <a:t> في سياق المسكنات: مسح "يد على النبض" 2024 تأثير حرب "السيوف الحديدية" على الشباب</a:t>
            </a:r>
          </a:p>
          <a:p>
            <a:pPr algn="r"/>
            <a:r>
              <a:rPr lang="ar-SA" sz="1200" dirty="0" smtClean="0">
                <a:solidFill>
                  <a:srgbClr val="002060"/>
                </a:solidFill>
                <a:latin typeface="Gisha" panose="020B0502040204020203" pitchFamily="34" charset="-79"/>
                <a:cs typeface="Gisha" panose="020B0502040204020203" pitchFamily="34" charset="-79"/>
              </a:rPr>
              <a:t>استطلاع سريع عبر الإنترنت على عينة تمثيلية على المستوى الوطني مكونة من 601 مراهقًا تتراوح أعمارهم بين 14 و18 عامًا (الصفوف من 7 إلى 12).</a:t>
            </a:r>
          </a:p>
          <a:p>
            <a:pPr algn="r"/>
            <a:r>
              <a:rPr lang="ar-SA" sz="1200" dirty="0" smtClean="0">
                <a:solidFill>
                  <a:srgbClr val="002060"/>
                </a:solidFill>
                <a:latin typeface="Gisha" panose="020B0502040204020203" pitchFamily="34" charset="-79"/>
                <a:cs typeface="Gisha" panose="020B0502040204020203" pitchFamily="34" charset="-79"/>
              </a:rPr>
              <a:t>البروفيسور يوسي </a:t>
            </a:r>
            <a:r>
              <a:rPr lang="ar-SA" sz="1200" dirty="0" err="1" smtClean="0">
                <a:solidFill>
                  <a:srgbClr val="002060"/>
                </a:solidFill>
                <a:latin typeface="Gisha" panose="020B0502040204020203" pitchFamily="34" charset="-79"/>
                <a:cs typeface="Gisha" panose="020B0502040204020203" pitchFamily="34" charset="-79"/>
              </a:rPr>
              <a:t>هرئيل</a:t>
            </a:r>
            <a:r>
              <a:rPr lang="ar-SA" sz="1200" dirty="0" smtClean="0">
                <a:solidFill>
                  <a:srgbClr val="002060"/>
                </a:solidFill>
                <a:latin typeface="Gisha" panose="020B0502040204020203" pitchFamily="34" charset="-79"/>
                <a:cs typeface="Gisha" panose="020B0502040204020203" pitchFamily="34" charset="-79"/>
              </a:rPr>
              <a:t> فيش والبروفيسور صوفي والش، جامعة بار إيلان، بالتعاون مع وزارة التربية والتعليم وبتمويل منها.</a:t>
            </a:r>
          </a:p>
          <a:p>
            <a:pPr algn="r"/>
            <a:r>
              <a:rPr lang="ar-SA" sz="1200" dirty="0" smtClean="0">
                <a:solidFill>
                  <a:srgbClr val="002060"/>
                </a:solidFill>
                <a:latin typeface="Gisha" panose="020B0502040204020203" pitchFamily="34" charset="-79"/>
                <a:cs typeface="Gisha" panose="020B0502040204020203" pitchFamily="34" charset="-79"/>
              </a:rPr>
              <a:t>الهدف هو دراسة تأثير الحرب على الشباب في إسرائيل على حالتهم العقلية، وأنماط السلوك المحفوفة بالمخاطر والتدابير الرئيسية للمرونة والحماية، بما في ذلك دعم البالغين، والترابط المدرسي والاجتماعي والمشاركة المجتمعية.</a:t>
            </a:r>
            <a:endParaRPr lang="he-IL" sz="1200" dirty="0">
              <a:solidFill>
                <a:srgbClr val="002060"/>
              </a:solidFill>
              <a:latin typeface="Gisha" panose="020B0502040204020203" pitchFamily="34" charset="-79"/>
              <a:cs typeface="Gisha" panose="020B0502040204020203" pitchFamily="34" charset="-79"/>
            </a:endParaRP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a:t>
            </a:fld>
            <a:endParaRPr kumimoji="0" lang="he-IL" sz="1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1415668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355131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ar-SA" dirty="0" smtClean="0"/>
              <a:t>من المهم تكرار القواعد الأساسية في كل درس ، من أجل إنشاء مساحة آمنة تسمح بالحوار العاطفي بين الطلاب.</a:t>
            </a:r>
            <a:endParaRPr dirty="0"/>
          </a:p>
        </p:txBody>
      </p:sp>
      <p:sp>
        <p:nvSpPr>
          <p:cNvPr id="218" name="Google Shape;21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7945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ar-SA" dirty="0" smtClean="0"/>
              <a:t>الهدف: الربط بالمعلومات التي تعرف عليها الطلاب في الدرس السابق عن الأدوية – مسكنات الألم والمهدئات.</a:t>
            </a:r>
            <a:endParaRPr lang="he-IL" dirty="0"/>
          </a:p>
          <a:p>
            <a:r>
              <a:rPr lang="ar-SA" b="1" u="none" dirty="0" smtClean="0"/>
              <a:t>تعليمات للمعلم </a:t>
            </a:r>
            <a:r>
              <a:rPr lang="ar-SA" b="0" u="none" dirty="0" smtClean="0"/>
              <a:t>– يدعوا</a:t>
            </a:r>
            <a:r>
              <a:rPr lang="ar-SA" b="0" u="none" baseline="0" dirty="0" smtClean="0"/>
              <a:t> </a:t>
            </a:r>
            <a:r>
              <a:rPr lang="ar-SA" b="0" u="none" dirty="0" smtClean="0"/>
              <a:t>الجميع إلى التذكر وتذكيرنا بكل ما تعلمناه في الدرس السابق.</a:t>
            </a:r>
          </a:p>
          <a:p>
            <a:r>
              <a:rPr lang="ar-SA" b="1" u="none" dirty="0" smtClean="0"/>
              <a:t>يقول المعلم: </a:t>
            </a:r>
            <a:r>
              <a:rPr lang="ar-SA" b="0" u="none" dirty="0" smtClean="0"/>
              <a:t>لنتذكر معًا ما حدث في الدرس السابق. كلنا نمر بتجارب كثيرة بين الدروس وليس من المؤكد أننا نستطيع أن نتذكر كل ما حدث في الدرس السابق.</a:t>
            </a:r>
            <a:r>
              <a:rPr lang="he-IL" b="0" u="none" dirty="0" smtClean="0"/>
              <a:t> </a:t>
            </a:r>
            <a:endParaRPr lang="ar-SA" b="0" u="none" dirty="0" smtClean="0"/>
          </a:p>
          <a:p>
            <a:r>
              <a:rPr lang="ar-SA" dirty="0" smtClean="0"/>
              <a:t>لذلك سنحاول أن نتذكر ونذكر بعضنا البعض بما حدث في اللقاء السابق.</a:t>
            </a:r>
          </a:p>
          <a:p>
            <a:r>
              <a:rPr lang="ar-SA" dirty="0" smtClean="0"/>
              <a:t>كل واحد سيقول ما يتذكره من اللقاء السابق، يمكن أن يكون جملة، تجربة، كيف بدأنا، كيف أنهينا اللقاء... كيف شعرت أثناء اللقاء أو في النهاية...</a:t>
            </a:r>
          </a:p>
          <a:p>
            <a:r>
              <a:rPr lang="ar-SA" dirty="0" smtClean="0"/>
              <a:t>شيء أود أن أقوله بعد اللقاء الأخير، شيء فكرت فيه بعد اللقاء الأخير</a:t>
            </a:r>
          </a:p>
          <a:p>
            <a:endParaRPr lang="ar-SA" dirty="0" smtClean="0"/>
          </a:p>
          <a:p>
            <a:r>
              <a:rPr lang="ar-SA" dirty="0" smtClean="0"/>
              <a:t>** يمكن السماح للجميع بلحظة أن يكتب على الصفحة كلمة من الدرس السابق يتذكر أنها قيلت، فكرة/سؤال/جملة.</a:t>
            </a:r>
            <a:endParaRPr lang="he-IL" sz="1200" dirty="0"/>
          </a:p>
          <a:p>
            <a:endParaRPr lang="he-IL" dirty="0"/>
          </a:p>
          <a:p>
            <a:r>
              <a:rPr lang="ar-SA" dirty="0" smtClean="0"/>
              <a:t>تلخص المعلم</a:t>
            </a:r>
            <a:r>
              <a:rPr lang="ar-SA" baseline="0" dirty="0" smtClean="0"/>
              <a:t> </a:t>
            </a:r>
            <a:r>
              <a:rPr lang="ar-SA" dirty="0" smtClean="0"/>
              <a:t>كل الذكريات التي ظهرت وتضيف ذكرتها.</a:t>
            </a:r>
          </a:p>
          <a:p>
            <a:endParaRPr lang="ar-SA" dirty="0" smtClean="0"/>
          </a:p>
          <a:p>
            <a:r>
              <a:rPr lang="ar-SA" dirty="0" smtClean="0"/>
              <a:t>يمكنك توزيع الملاحظات/الملاحظات اللاصقة ومطالبة الجميع بكتابتها ولصقها على اللوح ويمكنك السماح بإجراء مناقشة مفتوحة.</a:t>
            </a:r>
            <a:endParaRPr lang="he-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8</a:t>
            </a:fld>
            <a:endParaRPr lang="he-IL"/>
          </a:p>
        </p:txBody>
      </p:sp>
    </p:spTree>
    <p:extLst>
      <p:ext uri="{BB962C8B-B14F-4D97-AF65-F5344CB8AC3E}">
        <p14:creationId xmlns:p14="http://schemas.microsoft.com/office/powerpoint/2010/main" val="1593824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smtClean="0"/>
              <a:t>مشاهدة الفيديو حتى الدقيقة 4:30 </a:t>
            </a:r>
            <a:r>
              <a:rPr lang="ar-SA" baseline="0" dirty="0" smtClean="0"/>
              <a:t>( حسب خيار المعلم )</a:t>
            </a:r>
          </a:p>
          <a:p>
            <a:pPr marL="0" marR="0" lvl="0" indent="0" algn="r" defTabSz="914400" rtl="1" eaLnBrk="1" fontAlgn="auto" latinLnBrk="0" hangingPunct="1">
              <a:lnSpc>
                <a:spcPct val="100000"/>
              </a:lnSpc>
              <a:spcBef>
                <a:spcPts val="0"/>
              </a:spcBef>
              <a:spcAft>
                <a:spcPts val="0"/>
              </a:spcAft>
              <a:buClrTx/>
              <a:buSzTx/>
              <a:buFontTx/>
              <a:buNone/>
              <a:tabLst/>
              <a:defRPr/>
            </a:pPr>
            <a:r>
              <a:rPr lang="ar-SA" dirty="0" smtClean="0"/>
              <a:t>طرق للتعامل مع الألم من الدقيقة  5:40 -7:00</a:t>
            </a:r>
          </a:p>
          <a:p>
            <a:pPr marL="0" marR="0" lvl="0" indent="0" algn="r" defTabSz="914400" rtl="1" eaLnBrk="1" fontAlgn="auto" latinLnBrk="0" hangingPunct="1">
              <a:lnSpc>
                <a:spcPct val="100000"/>
              </a:lnSpc>
              <a:spcBef>
                <a:spcPts val="0"/>
              </a:spcBef>
              <a:spcAft>
                <a:spcPts val="0"/>
              </a:spcAft>
              <a:buClrTx/>
              <a:buSzTx/>
              <a:buFontTx/>
              <a:buNone/>
              <a:tabLst/>
              <a:defRPr/>
            </a:pPr>
            <a:r>
              <a:rPr lang="ar-SA" dirty="0" smtClean="0"/>
              <a:t>الغرض من افتتاح اللقاء هو الاعتراف بوجود مشاعر غير سارة في حالة التوتر أو التهديد المستمر وفي الحياة بشكل عام.</a:t>
            </a:r>
            <a:endParaRPr lang="he-IL" dirty="0"/>
          </a:p>
          <a:p>
            <a:endParaRPr lang="ar-SA" b="1" dirty="0" smtClean="0"/>
          </a:p>
          <a:p>
            <a:r>
              <a:rPr lang="ar-SA" b="1" dirty="0" smtClean="0"/>
              <a:t>يقول المعلم: اليوم سنتحدث عن الألم وطرق التعامل معه.</a:t>
            </a:r>
          </a:p>
          <a:p>
            <a:r>
              <a:rPr lang="ar-SA" dirty="0" smtClean="0"/>
              <a:t>الخطوة 1 - يتحدث فيه عن الألم والتعامل معه.</a:t>
            </a:r>
          </a:p>
          <a:p>
            <a:r>
              <a:rPr lang="ar-SA" dirty="0" smtClean="0"/>
              <a:t>الخطوة 2 – يطلب من كل طالب أن يكتب إجابات للأسئلة الموجودة على الشريحة</a:t>
            </a:r>
          </a:p>
          <a:p>
            <a:r>
              <a:rPr lang="ar-SA" dirty="0" smtClean="0"/>
              <a:t>الخطوة 3 - السماح لأولئك الذين يختارون مشاركة أحد الأشياء التي كتبوها لأنفسهم في الجلسة العامة من أجل إجراء حوار مفتوح حول الألم.</a:t>
            </a:r>
          </a:p>
          <a:p>
            <a:r>
              <a:rPr lang="ar-SA" dirty="0" smtClean="0"/>
              <a:t>الخطوة 4 - يكتب المعلم على اللوح الجمل/الأفكار التي ارتبط بها الطلاب .</a:t>
            </a:r>
            <a:endParaRPr lang="he-IL" dirty="0"/>
          </a:p>
          <a:p>
            <a:endParaRPr lang="he-IL" dirty="0"/>
          </a:p>
          <a:p>
            <a:r>
              <a:rPr lang="ar-SA" dirty="0" smtClean="0"/>
              <a:t>معلومات مختصرة للمعلم: </a:t>
            </a:r>
          </a:p>
          <a:p>
            <a:r>
              <a:rPr lang="ar-SA" dirty="0" smtClean="0"/>
              <a:t>الألم هو أحد المشاعر التي تشعر بها عند التعامل مع موقف مرهق أو أزمة. وإلى جانب هذه العاطفة هناك مشاعر أخرى مثل: القلق، والحزن العميق، والخوف، والإحباط، والتعب، وغيرها.</a:t>
            </a:r>
          </a:p>
          <a:p>
            <a:endParaRPr lang="he-IL" dirty="0"/>
          </a:p>
          <a:p>
            <a:r>
              <a:rPr lang="ar-SA" b="0" i="0" dirty="0" smtClean="0">
                <a:solidFill>
                  <a:srgbClr val="040C28"/>
                </a:solidFill>
                <a:effectLst/>
                <a:latin typeface="Google Sans"/>
              </a:rPr>
              <a:t>الألم هو شعور بالمعاناة وعدم الراحة، مما يشير إلى احتمال تلف أنسجة الجسم. وفقا للجمعية الدولية لأبحاث الألم، يتم تعريف الألم على أنه "إحساس نفسي غير سار وتجربة مرتبطة بتلف الأنسجة الفعلي أو المحتمل، أو وصفها من حيث هذا الضرر".</a:t>
            </a:r>
          </a:p>
          <a:p>
            <a:r>
              <a:rPr lang="ar-SA" b="0" i="0" dirty="0" smtClean="0">
                <a:solidFill>
                  <a:srgbClr val="040C28"/>
                </a:solidFill>
                <a:effectLst/>
                <a:latin typeface="Google Sans"/>
              </a:rPr>
              <a:t>تعريف الألم هو تجربة ذاتية وغير سارة، والغرض منها هو تحفيز الشخص على القيام بشيء ما، من شأنه حماية أجزاء الجسم التي يعتقد الدماغ، حتى في بعض الأحيان بشكل خاطئ، أنها تأذيت أو سوف تتأذى.</a:t>
            </a:r>
          </a:p>
          <a:p>
            <a:r>
              <a:rPr lang="ar-SA" dirty="0" smtClean="0"/>
              <a:t>إذا شعرنا بالألم، فهذا يعني أن دماغنا يعتقد أننا مهددون بتلف الأنسجة وأنه يجب فعل شيء حيال ذلك. </a:t>
            </a:r>
          </a:p>
          <a:p>
            <a:r>
              <a:rPr lang="ar-SA" dirty="0" smtClean="0"/>
              <a:t>في الواقع، الألم هو آلية البقاء على قيد الحياة في غاية الأهمية! </a:t>
            </a:r>
          </a:p>
          <a:p>
            <a:r>
              <a:rPr lang="ar-SA" dirty="0" smtClean="0"/>
              <a:t>يمكن التعبير عن الألم جسديًا وعاطفيًا.</a:t>
            </a:r>
          </a:p>
          <a:p>
            <a:r>
              <a:rPr lang="ar-SA" dirty="0" smtClean="0"/>
              <a:t>الألم النفسي هو شعور بالمعاناة والانزعاج العاطفي، يعيش فيه الإنسان مجموعة واسعة من التجارب الذاتية التي تتميز بالوعي بالتغيرات السلبية في الذات ووظائفها، ونتيجة لذلك يشعر بمشاعر سلبية تسبب له المعاناة. غالبًا ما يظهر الألم العقلي بعد تجارب التعامل مع الصعوبة والخسارة وحدث الأزمة والمزيد.</a:t>
            </a:r>
            <a:endParaRPr lang="en-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9</a:t>
            </a:fld>
            <a:endParaRPr lang="he-IL"/>
          </a:p>
        </p:txBody>
      </p:sp>
    </p:spTree>
    <p:extLst>
      <p:ext uri="{BB962C8B-B14F-4D97-AF65-F5344CB8AC3E}">
        <p14:creationId xmlns:p14="http://schemas.microsoft.com/office/powerpoint/2010/main" val="1602513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ar-SA" b="1" dirty="0" smtClean="0"/>
              <a:t>يقول المعلم:</a:t>
            </a:r>
            <a:r>
              <a:rPr lang="ar-SA" b="0" dirty="0" smtClean="0"/>
              <a:t> في الدرس السابق</a:t>
            </a:r>
            <a:r>
              <a:rPr lang="ar-SA" b="0" baseline="0" dirty="0" smtClean="0"/>
              <a:t> </a:t>
            </a:r>
            <a:r>
              <a:rPr lang="ar-SA" b="0" dirty="0" smtClean="0"/>
              <a:t>تعرضت لمقالين  قصيرين حول آثار استخدام مسكنات الألم </a:t>
            </a:r>
          </a:p>
          <a:p>
            <a:r>
              <a:rPr lang="ar-SA" b="0" dirty="0" smtClean="0"/>
              <a:t>نحن نعلم أن هناك أدوية تعطى بوصفة طبية وتعطى مع ضبط ومتابعة دقيقة للأشخاص الذين يعانون من آلام مختلفة (جسدية وعقلية/عاطفية)</a:t>
            </a:r>
          </a:p>
          <a:p>
            <a:endParaRPr lang="ar-SA" b="1" dirty="0" smtClean="0"/>
          </a:p>
          <a:p>
            <a:r>
              <a:rPr lang="ar-SA" b="1" dirty="0" smtClean="0"/>
              <a:t>يكتب المعلم كلمة ألم على </a:t>
            </a:r>
            <a:r>
              <a:rPr lang="ar-SA" b="0" dirty="0" smtClean="0"/>
              <a:t>اللوح ويسأل عما تثيره كلمة ألم فيك، ويكتب جميع الإجابات ويواصل المناقشة حسب الأسئلة المعروضة على الشريحة.</a:t>
            </a:r>
          </a:p>
          <a:p>
            <a:endParaRPr lang="ar-SA" b="0" dirty="0" smtClean="0"/>
          </a:p>
          <a:p>
            <a:r>
              <a:rPr lang="ar-SA" b="0" dirty="0" smtClean="0"/>
              <a:t>يعرض المعلم الشريحة ويسمح بمناقشة في الصف</a:t>
            </a:r>
          </a:p>
          <a:p>
            <a:endParaRPr lang="ar-SA" b="0" dirty="0" smtClean="0"/>
          </a:p>
          <a:p>
            <a:endParaRPr lang="ar-SA" b="0" dirty="0" smtClean="0"/>
          </a:p>
          <a:p>
            <a:r>
              <a:rPr lang="ar-SA" b="0" dirty="0" smtClean="0"/>
              <a:t># المخاطر المحتملة في الاستخدام الذاتي للمسكنات والمهدئات دون وصفة طبية ومراقبة طبية</a:t>
            </a:r>
          </a:p>
          <a:p>
            <a:endParaRPr lang="ar-SA" b="0" dirty="0" smtClean="0"/>
          </a:p>
          <a:p>
            <a:r>
              <a:rPr lang="ar-SA" b="0" dirty="0" smtClean="0"/>
              <a:t>1. **الإدمان**:</a:t>
            </a:r>
          </a:p>
          <a:p>
            <a:r>
              <a:rPr lang="ar-SA" b="0" dirty="0" smtClean="0"/>
              <a:t>   - الاستخدام المطول قد يؤدي إلى الاعتماد الجسدي والنفسي</a:t>
            </a:r>
          </a:p>
          <a:p>
            <a:r>
              <a:rPr lang="ar-SA" b="0" dirty="0" smtClean="0"/>
              <a:t>   - زيادة الجرعة مع مرور الوقت بسبب تطور القدرة على التحمل</a:t>
            </a:r>
            <a:endParaRPr lang="he-IL" b="0" dirty="0"/>
          </a:p>
          <a:p>
            <a:r>
              <a:rPr lang="he-IL" dirty="0"/>
              <a:t>2. </a:t>
            </a:r>
            <a:r>
              <a:rPr lang="ar-SA" dirty="0" smtClean="0"/>
              <a:t>**الأضرار التي لحقت بالأعضاء الداخلية مثل:</a:t>
            </a:r>
          </a:p>
          <a:p>
            <a:r>
              <a:rPr lang="ar-SA" dirty="0" smtClean="0"/>
              <a:t>   - إصابة الكبد </a:t>
            </a:r>
          </a:p>
          <a:p>
            <a:r>
              <a:rPr lang="ar-SA" dirty="0" smtClean="0"/>
              <a:t>تلف الكلى</a:t>
            </a:r>
          </a:p>
          <a:p>
            <a:endParaRPr lang="ar-SA" dirty="0" smtClean="0"/>
          </a:p>
          <a:p>
            <a:r>
              <a:rPr lang="ar-SA" dirty="0" smtClean="0"/>
              <a:t>3. **التفاعلات التحسسية**:</a:t>
            </a:r>
          </a:p>
          <a:p>
            <a:r>
              <a:rPr lang="ar-SA" dirty="0" smtClean="0"/>
              <a:t>   - تفاعلات جلدية</a:t>
            </a:r>
            <a:endParaRPr lang="he-IL" dirty="0"/>
          </a:p>
          <a:p>
            <a:r>
              <a:rPr lang="he-IL" dirty="0"/>
              <a:t>   -</a:t>
            </a:r>
          </a:p>
          <a:p>
            <a:r>
              <a:rPr lang="he-IL" dirty="0"/>
              <a:t>4. </a:t>
            </a:r>
            <a:r>
              <a:rPr lang="ar-SA" dirty="0" smtClean="0"/>
              <a:t>** التفاعلات مع أدوية أخرى **:</a:t>
            </a:r>
          </a:p>
          <a:p>
            <a:r>
              <a:rPr lang="ar-SA" dirty="0" smtClean="0"/>
              <a:t>   - زيادة أو إضعاف تأثير الأدوية الأخرى</a:t>
            </a:r>
          </a:p>
          <a:p>
            <a:r>
              <a:rPr lang="ar-SA" dirty="0" smtClean="0"/>
              <a:t>   - زيادة خطر الآثار الجانبية عند تناولها مع أدوية أخرى</a:t>
            </a:r>
          </a:p>
          <a:p>
            <a:endParaRPr lang="ar-SA" dirty="0" smtClean="0"/>
          </a:p>
          <a:p>
            <a:r>
              <a:rPr lang="ar-SA" dirty="0" smtClean="0"/>
              <a:t>5. **الاستخدام غير الصحيح أو الجرعة الزائدة**:</a:t>
            </a:r>
          </a:p>
          <a:p>
            <a:r>
              <a:rPr lang="ar-SA" dirty="0" smtClean="0"/>
              <a:t>   - خطر الجرعة الزائدة بسبب عدم فهم تعليمات الاستخدام</a:t>
            </a:r>
          </a:p>
          <a:p>
            <a:r>
              <a:rPr lang="ar-SA" dirty="0" smtClean="0"/>
              <a:t>   - الاستخدام غير المناسب للحالة الطبية</a:t>
            </a:r>
          </a:p>
          <a:p>
            <a:endParaRPr lang="ar-SA" dirty="0" smtClean="0"/>
          </a:p>
          <a:p>
            <a:endParaRPr lang="ar-SA" dirty="0" smtClean="0"/>
          </a:p>
          <a:p>
            <a:r>
              <a:rPr lang="ar-SA" dirty="0" smtClean="0"/>
              <a:t>8. **ضعف الوظيفة الإدراكية والحركية**:</a:t>
            </a:r>
          </a:p>
          <a:p>
            <a:r>
              <a:rPr lang="ar-SA" dirty="0" smtClean="0"/>
              <a:t>   - انخفاض اليقظة والقدرة على التركيز</a:t>
            </a:r>
          </a:p>
          <a:p>
            <a:r>
              <a:rPr lang="ar-SA" dirty="0" smtClean="0"/>
              <a:t>   - زيادة خطر وقوع الحوادث (خاصة أثناء القيادة).</a:t>
            </a:r>
            <a:r>
              <a:rPr lang="he-IL" dirty="0" smtClean="0"/>
              <a:t>)</a:t>
            </a:r>
            <a:endParaRPr lang="he-IL" dirty="0"/>
          </a:p>
          <a:p>
            <a:endParaRPr lang="he-IL" dirty="0"/>
          </a:p>
          <a:p>
            <a:endParaRPr lang="he-IL" dirty="0"/>
          </a:p>
          <a:p>
            <a:r>
              <a:rPr lang="he-IL" dirty="0" smtClean="0"/>
              <a:t>10</a:t>
            </a:r>
            <a:r>
              <a:rPr lang="ar-SA" dirty="0" smtClean="0"/>
              <a:t>. **تطور مقاومة الأدوية**:</a:t>
            </a:r>
          </a:p>
          <a:p>
            <a:r>
              <a:rPr lang="ar-SA" dirty="0" smtClean="0"/>
              <a:t>    - انخفاض فعالية العلاج الدوائي مع مرور الوقت</a:t>
            </a:r>
          </a:p>
          <a:p>
            <a:endParaRPr lang="ar-SA" dirty="0" smtClean="0"/>
          </a:p>
          <a:p>
            <a:r>
              <a:rPr lang="ar-SA" dirty="0" smtClean="0"/>
              <a:t>ومن المهم استشارة الطبيب أو الصيدلي قبل الاستخدام طويل الأمد للأدوية المتاحة دون وصفة طبية، واتباع التعليمات بعناية.</a:t>
            </a:r>
            <a:endParaRPr lang="en-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10</a:t>
            </a:fld>
            <a:endParaRPr lang="he-IL"/>
          </a:p>
        </p:txBody>
      </p:sp>
    </p:spTree>
    <p:extLst>
      <p:ext uri="{BB962C8B-B14F-4D97-AF65-F5344CB8AC3E}">
        <p14:creationId xmlns:p14="http://schemas.microsoft.com/office/powerpoint/2010/main" val="2425407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ar-SA" sz="1400" b="1" i="0" u="none" strike="noStrike" dirty="0" smtClean="0">
                <a:solidFill>
                  <a:srgbClr val="000000"/>
                </a:solidFill>
                <a:effectLst/>
              </a:rPr>
              <a:t>.</a:t>
            </a:r>
            <a:endParaRPr lang="he-IL" sz="1400" b="0" u="none"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11</a:t>
            </a:fld>
            <a:endParaRPr lang="he-IL"/>
          </a:p>
        </p:txBody>
      </p:sp>
    </p:spTree>
    <p:extLst>
      <p:ext uri="{BB962C8B-B14F-4D97-AF65-F5344CB8AC3E}">
        <p14:creationId xmlns:p14="http://schemas.microsoft.com/office/powerpoint/2010/main" val="2138866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7.png"/><Relationship Id="rId17" Type="http://schemas.openxmlformats.org/officeDocument/2006/relationships/image" Target="../media/image18.svg"/><Relationship Id="rId2" Type="http://schemas.openxmlformats.org/officeDocument/2006/relationships/image" Target="../media/image2.png"/><Relationship Id="rId16"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7147A38-8AC7-42C1-8968-5850273CB2FC}"/>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7BB7ED67-E8E0-4E88-A1AC-75DF1FA37D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8FC19BD5-60A3-41A1-AB04-D9FD83727B62}"/>
              </a:ext>
            </a:extLst>
          </p:cNvPr>
          <p:cNvSpPr>
            <a:spLocks noGrp="1"/>
          </p:cNvSpPr>
          <p:nvPr>
            <p:ph type="dt" sz="half" idx="10"/>
          </p:nvPr>
        </p:nvSpPr>
        <p:spPr/>
        <p:txBody>
          <a:bodyPr/>
          <a:lstStyle/>
          <a:p>
            <a:fld id="{8E9EB68D-8B77-4F94-BB97-F778B0AAB978}" type="datetimeFigureOut">
              <a:rPr lang="he-IL" smtClean="0"/>
              <a:t>כ'/חשון/תשפ"ה</a:t>
            </a:fld>
            <a:endParaRPr lang="he-IL"/>
          </a:p>
        </p:txBody>
      </p:sp>
      <p:sp>
        <p:nvSpPr>
          <p:cNvPr id="5" name="מציין מיקום של כותרת תחתונה 4">
            <a:extLst>
              <a:ext uri="{FF2B5EF4-FFF2-40B4-BE49-F238E27FC236}">
                <a16:creationId xmlns:a16="http://schemas.microsoft.com/office/drawing/2014/main" id="{94C9012E-ED58-4A8C-833F-7FA732B0AD4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D2D3883-84BD-460B-BC37-FFB530E8F319}"/>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007538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תמונה ">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5AD3CFB8-02D3-4049-8B33-153754263616}"/>
              </a:ext>
            </a:extLst>
          </p:cNvPr>
          <p:cNvSpPr/>
          <p:nvPr userDrawn="1"/>
        </p:nvSpPr>
        <p:spPr>
          <a:xfrm>
            <a:off x="0" y="0"/>
            <a:ext cx="3581400" cy="6858000"/>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מציין מיקום של תמונה 2">
            <a:extLst>
              <a:ext uri="{FF2B5EF4-FFF2-40B4-BE49-F238E27FC236}">
                <a16:creationId xmlns:a16="http://schemas.microsoft.com/office/drawing/2014/main" id="{D8AC9ABE-3C47-4E3F-90EB-BE2C39F51A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
        <p:nvSpPr>
          <p:cNvPr id="18" name="מציין מיקום של תאריך 17">
            <a:extLst>
              <a:ext uri="{FF2B5EF4-FFF2-40B4-BE49-F238E27FC236}">
                <a16:creationId xmlns:a16="http://schemas.microsoft.com/office/drawing/2014/main" id="{D8F975D9-9FCF-47A6-8EDE-365BB5EC8179}"/>
              </a:ext>
            </a:extLst>
          </p:cNvPr>
          <p:cNvSpPr>
            <a:spLocks noGrp="1"/>
          </p:cNvSpPr>
          <p:nvPr>
            <p:ph type="dt" sz="half" idx="10"/>
          </p:nvPr>
        </p:nvSpPr>
        <p:spPr/>
        <p:txBody>
          <a:bodyPr/>
          <a:lstStyle/>
          <a:p>
            <a:fld id="{8E9EB68D-8B77-4F94-BB97-F778B0AAB978}" type="datetimeFigureOut">
              <a:rPr lang="he-IL" smtClean="0"/>
              <a:t>כ'/חשון/תשפ"ה</a:t>
            </a:fld>
            <a:endParaRPr lang="he-IL"/>
          </a:p>
        </p:txBody>
      </p:sp>
      <p:sp>
        <p:nvSpPr>
          <p:cNvPr id="19" name="מציין מיקום של כותרת תחתונה 18">
            <a:extLst>
              <a:ext uri="{FF2B5EF4-FFF2-40B4-BE49-F238E27FC236}">
                <a16:creationId xmlns:a16="http://schemas.microsoft.com/office/drawing/2014/main" id="{C68E4FAC-4C06-4717-B4C3-3654ACC74797}"/>
              </a:ext>
            </a:extLst>
          </p:cNvPr>
          <p:cNvSpPr>
            <a:spLocks noGrp="1"/>
          </p:cNvSpPr>
          <p:nvPr>
            <p:ph type="ftr" sz="quarter" idx="11"/>
          </p:nvPr>
        </p:nvSpPr>
        <p:spPr/>
        <p:txBody>
          <a:bodyPr/>
          <a:lstStyle/>
          <a:p>
            <a:endParaRPr lang="he-IL"/>
          </a:p>
        </p:txBody>
      </p:sp>
      <p:sp>
        <p:nvSpPr>
          <p:cNvPr id="20" name="מציין מיקום של מספר שקופית 19">
            <a:extLst>
              <a:ext uri="{FF2B5EF4-FFF2-40B4-BE49-F238E27FC236}">
                <a16:creationId xmlns:a16="http://schemas.microsoft.com/office/drawing/2014/main" id="{AA8CC4A1-5512-4A1C-B3C1-0B692F4327C0}"/>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63537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תמונה ">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5AD3CFB8-02D3-4049-8B33-153754263616}"/>
              </a:ext>
            </a:extLst>
          </p:cNvPr>
          <p:cNvSpPr/>
          <p:nvPr userDrawn="1"/>
        </p:nvSpPr>
        <p:spPr>
          <a:xfrm>
            <a:off x="0" y="0"/>
            <a:ext cx="3581400" cy="6858000"/>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rgbClr val="002060"/>
                </a:solidFill>
                <a:latin typeface="Calibri" panose="020F0502020204030204" pitchFamily="34" charset="0"/>
                <a:cs typeface="Calibri" panose="020F0502020204030204" pitchFamily="34" charset="0"/>
              </a:defRPr>
            </a:lvl1pPr>
          </a:lstStyle>
          <a:p>
            <a:r>
              <a:rPr lang="he-IL" dirty="0"/>
              <a:t>להדפסה</a:t>
            </a:r>
          </a:p>
        </p:txBody>
      </p:sp>
      <p:sp>
        <p:nvSpPr>
          <p:cNvPr id="18" name="מציין מיקום של תאריך 17">
            <a:extLst>
              <a:ext uri="{FF2B5EF4-FFF2-40B4-BE49-F238E27FC236}">
                <a16:creationId xmlns:a16="http://schemas.microsoft.com/office/drawing/2014/main" id="{D8F975D9-9FCF-47A6-8EDE-365BB5EC8179}"/>
              </a:ext>
            </a:extLst>
          </p:cNvPr>
          <p:cNvSpPr>
            <a:spLocks noGrp="1"/>
          </p:cNvSpPr>
          <p:nvPr>
            <p:ph type="dt" sz="half" idx="10"/>
          </p:nvPr>
        </p:nvSpPr>
        <p:spPr/>
        <p:txBody>
          <a:bodyPr/>
          <a:lstStyle/>
          <a:p>
            <a:fld id="{8E9EB68D-8B77-4F94-BB97-F778B0AAB978}" type="datetimeFigureOut">
              <a:rPr lang="he-IL" smtClean="0"/>
              <a:t>כ'/חשון/תשפ"ה</a:t>
            </a:fld>
            <a:endParaRPr lang="he-IL"/>
          </a:p>
        </p:txBody>
      </p:sp>
      <p:sp>
        <p:nvSpPr>
          <p:cNvPr id="19" name="מציין מיקום של כותרת תחתונה 18">
            <a:extLst>
              <a:ext uri="{FF2B5EF4-FFF2-40B4-BE49-F238E27FC236}">
                <a16:creationId xmlns:a16="http://schemas.microsoft.com/office/drawing/2014/main" id="{C68E4FAC-4C06-4717-B4C3-3654ACC74797}"/>
              </a:ext>
            </a:extLst>
          </p:cNvPr>
          <p:cNvSpPr>
            <a:spLocks noGrp="1"/>
          </p:cNvSpPr>
          <p:nvPr>
            <p:ph type="ftr" sz="quarter" idx="11"/>
          </p:nvPr>
        </p:nvSpPr>
        <p:spPr/>
        <p:txBody>
          <a:bodyPr/>
          <a:lstStyle/>
          <a:p>
            <a:endParaRPr lang="he-IL"/>
          </a:p>
        </p:txBody>
      </p:sp>
      <p:sp>
        <p:nvSpPr>
          <p:cNvPr id="20" name="מציין מיקום של מספר שקופית 19">
            <a:extLst>
              <a:ext uri="{FF2B5EF4-FFF2-40B4-BE49-F238E27FC236}">
                <a16:creationId xmlns:a16="http://schemas.microsoft.com/office/drawing/2014/main" id="{AA8CC4A1-5512-4A1C-B3C1-0B692F4327C0}"/>
              </a:ext>
            </a:extLst>
          </p:cNvPr>
          <p:cNvSpPr>
            <a:spLocks noGrp="1"/>
          </p:cNvSpPr>
          <p:nvPr>
            <p:ph type="sldNum" sz="quarter" idx="12"/>
          </p:nvPr>
        </p:nvSpPr>
        <p:spPr/>
        <p:txBody>
          <a:bodyPr/>
          <a:lstStyle/>
          <a:p>
            <a:fld id="{4C33919C-8379-4110-9C07-A3FB54FC6405}" type="slidenum">
              <a:rPr lang="he-IL" smtClean="0"/>
              <a:t>‹#›</a:t>
            </a:fld>
            <a:endParaRPr lang="he-IL"/>
          </a:p>
        </p:txBody>
      </p:sp>
      <p:pic>
        <p:nvPicPr>
          <p:cNvPr id="8" name="גרפיקה 7" descr="מדפסת עם מילוי מלא">
            <a:extLst>
              <a:ext uri="{FF2B5EF4-FFF2-40B4-BE49-F238E27FC236}">
                <a16:creationId xmlns:a16="http://schemas.microsoft.com/office/drawing/2014/main" id="{F081D27F-CC65-4765-8A54-7A590F725B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660796" y="936396"/>
            <a:ext cx="4985208" cy="4985208"/>
          </a:xfrm>
          <a:prstGeom prst="rect">
            <a:avLst/>
          </a:prstGeom>
        </p:spPr>
      </p:pic>
    </p:spTree>
    <p:extLst>
      <p:ext uri="{BB962C8B-B14F-4D97-AF65-F5344CB8AC3E}">
        <p14:creationId xmlns:p14="http://schemas.microsoft.com/office/powerpoint/2010/main" val="2957778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סרטונים/ שמע">
    <p:spTree>
      <p:nvGrpSpPr>
        <p:cNvPr id="1" name=""/>
        <p:cNvGrpSpPr/>
        <p:nvPr/>
      </p:nvGrpSpPr>
      <p:grpSpPr>
        <a:xfrm>
          <a:off x="0" y="0"/>
          <a:ext cx="0" cy="0"/>
          <a:chOff x="0" y="0"/>
          <a:chExt cx="0" cy="0"/>
        </a:xfrm>
      </p:grpSpPr>
      <p:sp>
        <p:nvSpPr>
          <p:cNvPr id="13" name="מלבן 12">
            <a:extLst>
              <a:ext uri="{FF2B5EF4-FFF2-40B4-BE49-F238E27FC236}">
                <a16:creationId xmlns:a16="http://schemas.microsoft.com/office/drawing/2014/main" id="{9E46C132-BDC5-43D8-BA7C-FC3E866A4C2B}"/>
              </a:ext>
            </a:extLst>
          </p:cNvPr>
          <p:cNvSpPr/>
          <p:nvPr userDrawn="1"/>
        </p:nvSpPr>
        <p:spPr>
          <a:xfrm>
            <a:off x="7673" y="0"/>
            <a:ext cx="3573727" cy="6858000"/>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ציין מיקום של תאריך 4">
            <a:extLst>
              <a:ext uri="{FF2B5EF4-FFF2-40B4-BE49-F238E27FC236}">
                <a16:creationId xmlns:a16="http://schemas.microsoft.com/office/drawing/2014/main" id="{4B72EBE9-7051-4FA7-81E0-384F2B0B4D9D}"/>
              </a:ext>
            </a:extLst>
          </p:cNvPr>
          <p:cNvSpPr>
            <a:spLocks noGrp="1"/>
          </p:cNvSpPr>
          <p:nvPr>
            <p:ph type="dt" sz="half" idx="10"/>
          </p:nvPr>
        </p:nvSpPr>
        <p:spPr/>
        <p:txBody>
          <a:bodyPr/>
          <a:lstStyle/>
          <a:p>
            <a:fld id="{8E9EB68D-8B77-4F94-BB97-F778B0AAB978}" type="datetimeFigureOut">
              <a:rPr lang="he-IL" smtClean="0"/>
              <a:t>כ'/חשון/תשפ"ה</a:t>
            </a:fld>
            <a:endParaRPr lang="he-IL"/>
          </a:p>
        </p:txBody>
      </p:sp>
      <p:sp>
        <p:nvSpPr>
          <p:cNvPr id="6" name="מציין מיקום של כותרת תחתונה 5">
            <a:extLst>
              <a:ext uri="{FF2B5EF4-FFF2-40B4-BE49-F238E27FC236}">
                <a16:creationId xmlns:a16="http://schemas.microsoft.com/office/drawing/2014/main" id="{41582156-89AE-4316-8224-5A145493B7F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6ACB9BD-37F9-4ED2-9940-F02F375AAC2E}"/>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
        <p:nvSpPr>
          <p:cNvPr id="4" name="מציין מיקום של מדיה 3">
            <a:extLst>
              <a:ext uri="{FF2B5EF4-FFF2-40B4-BE49-F238E27FC236}">
                <a16:creationId xmlns:a16="http://schemas.microsoft.com/office/drawing/2014/main" id="{9A94978C-20E0-4188-8A8F-E4E5A0D821E1}"/>
              </a:ext>
            </a:extLst>
          </p:cNvPr>
          <p:cNvSpPr>
            <a:spLocks noGrp="1"/>
          </p:cNvSpPr>
          <p:nvPr>
            <p:ph type="media" sz="quarter" idx="13"/>
          </p:nvPr>
        </p:nvSpPr>
        <p:spPr>
          <a:xfrm>
            <a:off x="5464968" y="1611299"/>
            <a:ext cx="5376863" cy="4157662"/>
          </a:xfrm>
        </p:spPr>
        <p:txBody>
          <a:bodyPr/>
          <a:lstStyle/>
          <a:p>
            <a:endParaRPr lang="he-IL"/>
          </a:p>
        </p:txBody>
      </p:sp>
    </p:spTree>
    <p:extLst>
      <p:ext uri="{BB962C8B-B14F-4D97-AF65-F5344CB8AC3E}">
        <p14:creationId xmlns:p14="http://schemas.microsoft.com/office/powerpoint/2010/main" val="2225248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מה למדנו היום?">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כ'/חשון/תשפ"ה</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21" name="גרפיקה 20">
            <a:extLst>
              <a:ext uri="{FF2B5EF4-FFF2-40B4-BE49-F238E27FC236}">
                <a16:creationId xmlns:a16="http://schemas.microsoft.com/office/drawing/2014/main" id="{2B095457-4E3D-406E-8D76-9D7799D8E16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rot="7234956">
            <a:off x="2188430" y="1157286"/>
            <a:ext cx="838200" cy="428625"/>
          </a:xfrm>
          <a:prstGeom prst="rect">
            <a:avLst/>
          </a:prstGeom>
        </p:spPr>
      </p:pic>
      <p:sp>
        <p:nvSpPr>
          <p:cNvPr id="7" name="מלבן 6">
            <a:extLst>
              <a:ext uri="{FF2B5EF4-FFF2-40B4-BE49-F238E27FC236}">
                <a16:creationId xmlns:a16="http://schemas.microsoft.com/office/drawing/2014/main" id="{2D5FF2F3-BFBA-4AF6-AA65-76E6C0DDF4CA}"/>
              </a:ext>
            </a:extLst>
          </p:cNvPr>
          <p:cNvSpPr/>
          <p:nvPr userDrawn="1"/>
        </p:nvSpPr>
        <p:spPr>
          <a:xfrm>
            <a:off x="2625010" y="230909"/>
            <a:ext cx="7536873" cy="1025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7200" b="1" dirty="0">
                <a:solidFill>
                  <a:srgbClr val="002060"/>
                </a:solidFill>
                <a:latin typeface="Calibri" panose="020F0502020204030204" pitchFamily="34" charset="0"/>
                <a:cs typeface="Calibri" panose="020F0502020204030204" pitchFamily="34" charset="0"/>
              </a:rPr>
              <a:t>מה למדנו היום?</a:t>
            </a:r>
          </a:p>
        </p:txBody>
      </p:sp>
      <p:sp>
        <p:nvSpPr>
          <p:cNvPr id="12" name="מציין מיקום תוכן 9">
            <a:extLst>
              <a:ext uri="{FF2B5EF4-FFF2-40B4-BE49-F238E27FC236}">
                <a16:creationId xmlns:a16="http://schemas.microsoft.com/office/drawing/2014/main" id="{8651C183-E377-499A-98F6-4B6AD1951E37}"/>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689813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135200" y="3247533"/>
            <a:ext cx="7921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3600"/>
              <a:buNone/>
              <a:defRPr sz="4500">
                <a:solidFill>
                  <a:schemeClr val="accent3"/>
                </a:solidFill>
              </a:defRPr>
            </a:lvl1pPr>
            <a:lvl2pPr lvl="1" algn="ctr">
              <a:spcBef>
                <a:spcPts val="0"/>
              </a:spcBef>
              <a:spcAft>
                <a:spcPts val="0"/>
              </a:spcAft>
              <a:buClr>
                <a:schemeClr val="accent3"/>
              </a:buClr>
              <a:buSzPts val="3600"/>
              <a:buNone/>
              <a:defRPr sz="3600">
                <a:solidFill>
                  <a:schemeClr val="accent3"/>
                </a:solidFill>
              </a:defRPr>
            </a:lvl2pPr>
            <a:lvl3pPr lvl="2" algn="ctr">
              <a:spcBef>
                <a:spcPts val="0"/>
              </a:spcBef>
              <a:spcAft>
                <a:spcPts val="0"/>
              </a:spcAft>
              <a:buClr>
                <a:schemeClr val="accent3"/>
              </a:buClr>
              <a:buSzPts val="3600"/>
              <a:buNone/>
              <a:defRPr sz="3600">
                <a:solidFill>
                  <a:schemeClr val="accent3"/>
                </a:solidFill>
              </a:defRPr>
            </a:lvl3pPr>
            <a:lvl4pPr lvl="3" algn="ctr">
              <a:spcBef>
                <a:spcPts val="0"/>
              </a:spcBef>
              <a:spcAft>
                <a:spcPts val="0"/>
              </a:spcAft>
              <a:buClr>
                <a:schemeClr val="accent3"/>
              </a:buClr>
              <a:buSzPts val="3600"/>
              <a:buNone/>
              <a:defRPr sz="3600">
                <a:solidFill>
                  <a:schemeClr val="accent3"/>
                </a:solidFill>
              </a:defRPr>
            </a:lvl4pPr>
            <a:lvl5pPr lvl="4" algn="ctr">
              <a:spcBef>
                <a:spcPts val="0"/>
              </a:spcBef>
              <a:spcAft>
                <a:spcPts val="0"/>
              </a:spcAft>
              <a:buClr>
                <a:schemeClr val="accent3"/>
              </a:buClr>
              <a:buSzPts val="3600"/>
              <a:buNone/>
              <a:defRPr sz="3600">
                <a:solidFill>
                  <a:schemeClr val="accent3"/>
                </a:solidFill>
              </a:defRPr>
            </a:lvl5pPr>
            <a:lvl6pPr lvl="5" algn="ctr">
              <a:spcBef>
                <a:spcPts val="0"/>
              </a:spcBef>
              <a:spcAft>
                <a:spcPts val="0"/>
              </a:spcAft>
              <a:buClr>
                <a:schemeClr val="accent3"/>
              </a:buClr>
              <a:buSzPts val="3600"/>
              <a:buNone/>
              <a:defRPr sz="3600">
                <a:solidFill>
                  <a:schemeClr val="accent3"/>
                </a:solidFill>
              </a:defRPr>
            </a:lvl6pPr>
            <a:lvl7pPr lvl="6" algn="ctr">
              <a:spcBef>
                <a:spcPts val="0"/>
              </a:spcBef>
              <a:spcAft>
                <a:spcPts val="0"/>
              </a:spcAft>
              <a:buClr>
                <a:schemeClr val="accent3"/>
              </a:buClr>
              <a:buSzPts val="3600"/>
              <a:buNone/>
              <a:defRPr sz="3600">
                <a:solidFill>
                  <a:schemeClr val="accent3"/>
                </a:solidFill>
              </a:defRPr>
            </a:lvl7pPr>
            <a:lvl8pPr lvl="7" algn="ctr">
              <a:spcBef>
                <a:spcPts val="0"/>
              </a:spcBef>
              <a:spcAft>
                <a:spcPts val="0"/>
              </a:spcAft>
              <a:buClr>
                <a:schemeClr val="accent3"/>
              </a:buClr>
              <a:buSzPts val="3600"/>
              <a:buNone/>
              <a:defRPr sz="3600">
                <a:solidFill>
                  <a:schemeClr val="accent3"/>
                </a:solidFill>
              </a:defRPr>
            </a:lvl8pPr>
            <a:lvl9pPr lvl="8" algn="ctr">
              <a:spcBef>
                <a:spcPts val="0"/>
              </a:spcBef>
              <a:spcAft>
                <a:spcPts val="0"/>
              </a:spcAft>
              <a:buClr>
                <a:schemeClr val="accent3"/>
              </a:buClr>
              <a:buSzPts val="3600"/>
              <a:buNone/>
              <a:defRPr sz="3600">
                <a:solidFill>
                  <a:schemeClr val="accent3"/>
                </a:solidFill>
              </a:defRPr>
            </a:lvl9pPr>
          </a:lstStyle>
          <a:p>
            <a:endParaRPr/>
          </a:p>
        </p:txBody>
      </p:sp>
      <p:sp>
        <p:nvSpPr>
          <p:cNvPr id="15" name="Google Shape;15;p3"/>
          <p:cNvSpPr txBox="1">
            <a:spLocks noGrp="1"/>
          </p:cNvSpPr>
          <p:nvPr>
            <p:ph type="subTitle" idx="1"/>
          </p:nvPr>
        </p:nvSpPr>
        <p:spPr>
          <a:xfrm>
            <a:off x="3175200" y="4211333"/>
            <a:ext cx="5841600" cy="5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6" name="Google Shape;16;p3"/>
          <p:cNvSpPr txBox="1">
            <a:spLocks noGrp="1"/>
          </p:cNvSpPr>
          <p:nvPr>
            <p:ph type="title" idx="2" hasCustomPrompt="1"/>
          </p:nvPr>
        </p:nvSpPr>
        <p:spPr>
          <a:xfrm>
            <a:off x="5243600" y="2061033"/>
            <a:ext cx="1704800" cy="102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Tree>
    <p:extLst>
      <p:ext uri="{BB962C8B-B14F-4D97-AF65-F5344CB8AC3E}">
        <p14:creationId xmlns:p14="http://schemas.microsoft.com/office/powerpoint/2010/main" val="2485465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05F7893-1A38-62DA-CBA2-F7964C71B885}"/>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C9D35BB2-4528-97AA-034C-D315A7C147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E3E417C2-3106-5029-9E2B-1D8ED7827DF4}"/>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2D534D5-072B-8D4E-8230-217D018A0086}" type="datetimeFigureOut">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כ'/חשון/תשפ"ה</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5" name="מציין מיקום של כותרת תחתונה 4">
            <a:extLst>
              <a:ext uri="{FF2B5EF4-FFF2-40B4-BE49-F238E27FC236}">
                <a16:creationId xmlns:a16="http://schemas.microsoft.com/office/drawing/2014/main" id="{9D9BBCB4-87BB-4842-D7B6-E4E445E8F33C}"/>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6" name="מציין מיקום של מספר שקופית 5">
            <a:extLst>
              <a:ext uri="{FF2B5EF4-FFF2-40B4-BE49-F238E27FC236}">
                <a16:creationId xmlns:a16="http://schemas.microsoft.com/office/drawing/2014/main" id="{C18E5A25-06DB-F932-94E9-CFFFEDFBE3B9}"/>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EFD15EF-7BB5-384B-812E-9E5926CA7C1A}" type="slidenum">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1572857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1102369-64F6-9BC0-9B96-E1C959D681E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AF918B9-7C67-FDFC-88F9-753C8521C00D}"/>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6C1A4FF-12A8-91EE-3BEF-5D76474649CB}"/>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2D534D5-072B-8D4E-8230-217D018A0086}" type="datetimeFigureOut">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כ'/חשון/תשפ"ה</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5" name="מציין מיקום של כותרת תחתונה 4">
            <a:extLst>
              <a:ext uri="{FF2B5EF4-FFF2-40B4-BE49-F238E27FC236}">
                <a16:creationId xmlns:a16="http://schemas.microsoft.com/office/drawing/2014/main" id="{08CB3ACC-2587-56A0-0640-C88E56204811}"/>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6" name="מציין מיקום של מספר שקופית 5">
            <a:extLst>
              <a:ext uri="{FF2B5EF4-FFF2-40B4-BE49-F238E27FC236}">
                <a16:creationId xmlns:a16="http://schemas.microsoft.com/office/drawing/2014/main" id="{BF1D4F70-4795-45B0-6B33-05A61E4631C8}"/>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EFD15EF-7BB5-384B-812E-9E5926CA7C1A}" type="slidenum">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2520014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1D49569-C112-B90C-FA40-CF839BD5BA94}"/>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5CB7941F-2DD8-E3A1-EF08-00DDCAAF589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E21DF7E5-4E79-507F-9A67-09AAD466AA39}"/>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2D534D5-072B-8D4E-8230-217D018A0086}" type="datetimeFigureOut">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כ'/חשון/תשפ"ה</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5" name="מציין מיקום של כותרת תחתונה 4">
            <a:extLst>
              <a:ext uri="{FF2B5EF4-FFF2-40B4-BE49-F238E27FC236}">
                <a16:creationId xmlns:a16="http://schemas.microsoft.com/office/drawing/2014/main" id="{374A55FA-B05D-F926-916B-D129F584E68A}"/>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6" name="מציין מיקום של מספר שקופית 5">
            <a:extLst>
              <a:ext uri="{FF2B5EF4-FFF2-40B4-BE49-F238E27FC236}">
                <a16:creationId xmlns:a16="http://schemas.microsoft.com/office/drawing/2014/main" id="{5D79F9A3-39B2-8ACB-E5F3-7CA34AB5E77D}"/>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EFD15EF-7BB5-384B-812E-9E5926CA7C1A}" type="slidenum">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3350842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C67A54F-3DD9-7A52-F0BF-F8860EA7CB6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604912AB-A4C2-02E5-9DB9-AC8D290B1C79}"/>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E16AD61B-8751-5051-E2AB-92AF40DAF7EC}"/>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E198FF20-8117-3AF6-5572-31D83A64D14B}"/>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2D534D5-072B-8D4E-8230-217D018A0086}" type="datetimeFigureOut">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כ'/חשון/תשפ"ה</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6" name="מציין מיקום של כותרת תחתונה 5">
            <a:extLst>
              <a:ext uri="{FF2B5EF4-FFF2-40B4-BE49-F238E27FC236}">
                <a16:creationId xmlns:a16="http://schemas.microsoft.com/office/drawing/2014/main" id="{8F40B76C-D5A8-CE14-DF38-696C32311815}"/>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7" name="מציין מיקום של מספר שקופית 6">
            <a:extLst>
              <a:ext uri="{FF2B5EF4-FFF2-40B4-BE49-F238E27FC236}">
                <a16:creationId xmlns:a16="http://schemas.microsoft.com/office/drawing/2014/main" id="{5BF20EA0-15C0-4192-F993-8223FE326935}"/>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EFD15EF-7BB5-384B-812E-9E5926CA7C1A}" type="slidenum">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3316739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D927B85-45F5-8455-53A0-74C125E67B02}"/>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A4A1FECD-25C8-52C9-7DB7-13580F6DB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20ADC4A3-82AA-9373-EDDB-7A0167C582E1}"/>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EB13AE2F-FE53-BA23-8137-5B59417C9A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26B8BBCA-1E0F-AB9E-7247-9E821D1556DD}"/>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B74E2100-E32B-9757-0E76-E125FC4A55D9}"/>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2D534D5-072B-8D4E-8230-217D018A0086}" type="datetimeFigureOut">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כ'/חשון/תשפ"ה</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8" name="מציין מיקום של כותרת תחתונה 7">
            <a:extLst>
              <a:ext uri="{FF2B5EF4-FFF2-40B4-BE49-F238E27FC236}">
                <a16:creationId xmlns:a16="http://schemas.microsoft.com/office/drawing/2014/main" id="{14503A6F-ECE7-9C9A-3902-57A6BBCAE972}"/>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9" name="מציין מיקום של מספר שקופית 8">
            <a:extLst>
              <a:ext uri="{FF2B5EF4-FFF2-40B4-BE49-F238E27FC236}">
                <a16:creationId xmlns:a16="http://schemas.microsoft.com/office/drawing/2014/main" id="{C2C21646-4544-6B7A-4CA9-6F94AEE48183}"/>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EFD15EF-7BB5-384B-812E-9E5926CA7C1A}" type="slidenum">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536194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97A5297-0F4A-4808-B912-30B2B25EF9B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E4BCB68-8FB5-4987-8559-65DE044971B6}"/>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81739F5-2B3D-4156-9617-4B05722112AC}"/>
              </a:ext>
            </a:extLst>
          </p:cNvPr>
          <p:cNvSpPr>
            <a:spLocks noGrp="1"/>
          </p:cNvSpPr>
          <p:nvPr>
            <p:ph type="dt" sz="half" idx="10"/>
          </p:nvPr>
        </p:nvSpPr>
        <p:spPr/>
        <p:txBody>
          <a:bodyPr/>
          <a:lstStyle/>
          <a:p>
            <a:fld id="{8E9EB68D-8B77-4F94-BB97-F778B0AAB978}" type="datetimeFigureOut">
              <a:rPr lang="he-IL" smtClean="0"/>
              <a:t>כ'/חשון/תשפ"ה</a:t>
            </a:fld>
            <a:endParaRPr lang="he-IL"/>
          </a:p>
        </p:txBody>
      </p:sp>
      <p:sp>
        <p:nvSpPr>
          <p:cNvPr id="5" name="מציין מיקום של כותרת תחתונה 4">
            <a:extLst>
              <a:ext uri="{FF2B5EF4-FFF2-40B4-BE49-F238E27FC236}">
                <a16:creationId xmlns:a16="http://schemas.microsoft.com/office/drawing/2014/main" id="{0D3C894E-E245-4B8C-8DB9-4A232DE388C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C3BC05E-4182-4CB0-A066-6E6C35D9796E}"/>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4271546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0302A54-8AAD-1252-A71F-1D68ADD64FA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1F6BC2EF-2A1B-41F4-2A98-8BB29B0BE9A9}"/>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2D534D5-072B-8D4E-8230-217D018A0086}" type="datetimeFigureOut">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כ'/חשון/תשפ"ה</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4" name="מציין מיקום של כותרת תחתונה 3">
            <a:extLst>
              <a:ext uri="{FF2B5EF4-FFF2-40B4-BE49-F238E27FC236}">
                <a16:creationId xmlns:a16="http://schemas.microsoft.com/office/drawing/2014/main" id="{EDB891D3-42B1-9998-686A-AB3312BCA113}"/>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5" name="מציין מיקום של מספר שקופית 4">
            <a:extLst>
              <a:ext uri="{FF2B5EF4-FFF2-40B4-BE49-F238E27FC236}">
                <a16:creationId xmlns:a16="http://schemas.microsoft.com/office/drawing/2014/main" id="{8B617560-004C-84FB-FFA8-F7909B75AB9D}"/>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EFD15EF-7BB5-384B-812E-9E5926CA7C1A}" type="slidenum">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2517463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09B64CFB-DE93-1039-9EBA-BCDD8CD28630}"/>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2D534D5-072B-8D4E-8230-217D018A0086}" type="datetimeFigureOut">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כ'/חשון/תשפ"ה</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3" name="מציין מיקום של כותרת תחתונה 2">
            <a:extLst>
              <a:ext uri="{FF2B5EF4-FFF2-40B4-BE49-F238E27FC236}">
                <a16:creationId xmlns:a16="http://schemas.microsoft.com/office/drawing/2014/main" id="{A0A50822-FCEC-3DE0-2D69-273AFB14E64A}"/>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4" name="מציין מיקום של מספר שקופית 3">
            <a:extLst>
              <a:ext uri="{FF2B5EF4-FFF2-40B4-BE49-F238E27FC236}">
                <a16:creationId xmlns:a16="http://schemas.microsoft.com/office/drawing/2014/main" id="{A0DB02BF-ACAB-A5D2-D5EE-BAC39C4E2BB3}"/>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EFD15EF-7BB5-384B-812E-9E5926CA7C1A}" type="slidenum">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746561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1BBC9B2-093F-621A-0C2D-A74DEB2991F7}"/>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8F036AA9-108A-7065-F8DA-ABA2CD46DB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6C3E99FE-10AF-6869-E9EB-78E9EA75AF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766AD5CB-7144-92A8-2035-DF9698EE0CBE}"/>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2D534D5-072B-8D4E-8230-217D018A0086}" type="datetimeFigureOut">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כ'/חשון/תשפ"ה</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6" name="מציין מיקום של כותרת תחתונה 5">
            <a:extLst>
              <a:ext uri="{FF2B5EF4-FFF2-40B4-BE49-F238E27FC236}">
                <a16:creationId xmlns:a16="http://schemas.microsoft.com/office/drawing/2014/main" id="{5ABB9929-8FE3-8464-A091-0D5F7C3ACE0A}"/>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7" name="מציין מיקום של מספר שקופית 6">
            <a:extLst>
              <a:ext uri="{FF2B5EF4-FFF2-40B4-BE49-F238E27FC236}">
                <a16:creationId xmlns:a16="http://schemas.microsoft.com/office/drawing/2014/main" id="{45EA7571-ADDD-798E-76BA-D2CDD7168EDA}"/>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EFD15EF-7BB5-384B-812E-9E5926CA7C1A}" type="slidenum">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9225130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3EEF184-0E57-AC01-C585-AA716E7F989C}"/>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F89D41CB-48DD-8825-A316-CF6D9A8193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CE976E96-05A8-C637-97D5-75BBE2529F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6E56F21F-F564-D3AD-B2FC-AF26987556E2}"/>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2D534D5-072B-8D4E-8230-217D018A0086}" type="datetimeFigureOut">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כ'/חשון/תשפ"ה</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6" name="מציין מיקום של כותרת תחתונה 5">
            <a:extLst>
              <a:ext uri="{FF2B5EF4-FFF2-40B4-BE49-F238E27FC236}">
                <a16:creationId xmlns:a16="http://schemas.microsoft.com/office/drawing/2014/main" id="{02AEC622-CDEF-2FC4-E894-38702C14F8DF}"/>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7" name="מציין מיקום של מספר שקופית 6">
            <a:extLst>
              <a:ext uri="{FF2B5EF4-FFF2-40B4-BE49-F238E27FC236}">
                <a16:creationId xmlns:a16="http://schemas.microsoft.com/office/drawing/2014/main" id="{587BE8E9-D216-D5F5-23B9-816F3ECD3D03}"/>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EFD15EF-7BB5-384B-812E-9E5926CA7C1A}" type="slidenum">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29902954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4E5224B-CE8F-5924-153C-DB2345B9612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4B989DDB-138A-51B9-B0BB-2BD52C16AD2A}"/>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3D340F5-B330-EAE5-B374-6CF158EE9E78}"/>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2D534D5-072B-8D4E-8230-217D018A0086}" type="datetimeFigureOut">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כ'/חשון/תשפ"ה</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5" name="מציין מיקום של כותרת תחתונה 4">
            <a:extLst>
              <a:ext uri="{FF2B5EF4-FFF2-40B4-BE49-F238E27FC236}">
                <a16:creationId xmlns:a16="http://schemas.microsoft.com/office/drawing/2014/main" id="{6E4158D5-B7E0-E6D7-957E-9D22368124E4}"/>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6" name="מציין מיקום של מספר שקופית 5">
            <a:extLst>
              <a:ext uri="{FF2B5EF4-FFF2-40B4-BE49-F238E27FC236}">
                <a16:creationId xmlns:a16="http://schemas.microsoft.com/office/drawing/2014/main" id="{0511418D-C28A-0E11-421B-65706E78F8EB}"/>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EFD15EF-7BB5-384B-812E-9E5926CA7C1A}" type="slidenum">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648473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2BED6C66-DCBD-11C3-48FA-8231D43B2912}"/>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4D336501-8F26-DF0F-AEE7-C9A48B7BEE54}"/>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BE049DD-36B9-EF22-E32E-77CF5B6C61E7}"/>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2D534D5-072B-8D4E-8230-217D018A0086}" type="datetimeFigureOut">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כ'/חשון/תשפ"ה</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5" name="מציין מיקום של כותרת תחתונה 4">
            <a:extLst>
              <a:ext uri="{FF2B5EF4-FFF2-40B4-BE49-F238E27FC236}">
                <a16:creationId xmlns:a16="http://schemas.microsoft.com/office/drawing/2014/main" id="{2BE40D20-C9C3-ECF2-432F-ACB62CD07164}"/>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6" name="מציין מיקום של מספר שקופית 5">
            <a:extLst>
              <a:ext uri="{FF2B5EF4-FFF2-40B4-BE49-F238E27FC236}">
                <a16:creationId xmlns:a16="http://schemas.microsoft.com/office/drawing/2014/main" id="{412B7D14-2BA7-A4E9-FC5A-8BBE96BFFD62}"/>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EFD15EF-7BB5-384B-812E-9E5926CA7C1A}" type="slidenum">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42501774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כותרת">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8E9EB68D-8B77-4F94-BB97-F778B0AAB978}" type="datetimeFigureOut">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כ'/חשון/תשפ"ה</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C33919C-8379-4110-9C07-A3FB54FC6405}" type="slidenum">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Aptos" panose="02110004020202020204"/>
              <a:ea typeface="+mn-ea"/>
              <a:cs typeface="Arial" panose="020B0604020202020204" pitchFamily="34" charset="0"/>
            </a:endParaRPr>
          </a:p>
        </p:txBody>
      </p:sp>
      <p:sp>
        <p:nvSpPr>
          <p:cNvPr id="13" name="כותרת 1">
            <a:extLst>
              <a:ext uri="{FF2B5EF4-FFF2-40B4-BE49-F238E27FC236}">
                <a16:creationId xmlns:a16="http://schemas.microsoft.com/office/drawing/2014/main" id="{82DA3858-A582-4666-898A-E8682925F402}"/>
              </a:ext>
            </a:extLst>
          </p:cNvPr>
          <p:cNvSpPr>
            <a:spLocks noGrp="1"/>
          </p:cNvSpPr>
          <p:nvPr>
            <p:ph type="title" hasCustomPrompt="1"/>
          </p:nvPr>
        </p:nvSpPr>
        <p:spPr>
          <a:xfrm>
            <a:off x="838200" y="161492"/>
            <a:ext cx="10515600" cy="1325563"/>
          </a:xfrm>
        </p:spPr>
        <p:txBody>
          <a:bodyPr>
            <a:normAutofit/>
          </a:bodyPr>
          <a:lstStyle>
            <a:lvl1pPr algn="ctr">
              <a:defRPr sz="72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
        <p:nvSpPr>
          <p:cNvPr id="14" name="מציין מיקום תוכן 9">
            <a:extLst>
              <a:ext uri="{FF2B5EF4-FFF2-40B4-BE49-F238E27FC236}">
                <a16:creationId xmlns:a16="http://schemas.microsoft.com/office/drawing/2014/main" id="{CF0B13C3-0DDA-4534-9146-673046108CB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565851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כותרת ותוכן" type="obj">
  <p:cSld name="כותרת ותוכן">
    <p:spTree>
      <p:nvGrpSpPr>
        <p:cNvPr id="1" name="Shape 15"/>
        <p:cNvGrpSpPr/>
        <p:nvPr/>
      </p:nvGrpSpPr>
      <p:grpSpPr>
        <a:xfrm>
          <a:off x="0" y="0"/>
          <a:ext cx="0" cy="0"/>
          <a:chOff x="0" y="0"/>
          <a:chExt cx="0" cy="0"/>
        </a:xfrm>
      </p:grpSpPr>
      <p:sp>
        <p:nvSpPr>
          <p:cNvPr id="16" name="Google Shape;16;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8" name="Google Shape;18;p2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9" name="Google Shape;1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marL="0" marR="0" lvl="0" indent="0" algn="ct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0" name="Google Shape;20;p2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x-none" sz="1200" b="0" i="0" u="none" strike="noStrike" kern="0" cap="none" spc="0" normalizeH="0" baseline="0" noProof="0">
                <a:ln>
                  <a:noFill/>
                </a:ln>
                <a:solidFill>
                  <a:srgbClr val="888888"/>
                </a:solidFill>
                <a:effectLst/>
                <a:uLnTx/>
                <a:uFillTx/>
                <a:latin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6787163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שקופית כותרת" type="title">
  <p:cSld name="שקופית כותרת">
    <p:spTree>
      <p:nvGrpSpPr>
        <p:cNvPr id="1" name="Shape 21"/>
        <p:cNvGrpSpPr/>
        <p:nvPr/>
      </p:nvGrpSpPr>
      <p:grpSpPr>
        <a:xfrm>
          <a:off x="0" y="0"/>
          <a:ext cx="0" cy="0"/>
          <a:chOff x="0" y="0"/>
          <a:chExt cx="0" cy="0"/>
        </a:xfrm>
      </p:grpSpPr>
      <p:sp>
        <p:nvSpPr>
          <p:cNvPr id="22" name="Google Shape;22;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24" name="Google Shape;24;p2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5" name="Google Shape;25;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marL="0" marR="0" lvl="0" indent="0" algn="ct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6" name="Google Shape;26;p2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x-none" sz="1200" b="0" i="0" u="none" strike="noStrike" kern="0" cap="none" spc="0" normalizeH="0" baseline="0" noProof="0">
                <a:ln>
                  <a:noFill/>
                </a:ln>
                <a:solidFill>
                  <a:srgbClr val="888888"/>
                </a:solidFill>
                <a:effectLst/>
                <a:uLnTx/>
                <a:uFillTx/>
                <a:latin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055543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כותרת">
  <p:cSld name="כותרת">
    <p:spTree>
      <p:nvGrpSpPr>
        <p:cNvPr id="1" name="Shape 27"/>
        <p:cNvGrpSpPr/>
        <p:nvPr/>
      </p:nvGrpSpPr>
      <p:grpSpPr>
        <a:xfrm>
          <a:off x="0" y="0"/>
          <a:ext cx="0" cy="0"/>
          <a:chOff x="0" y="0"/>
          <a:chExt cx="0" cy="0"/>
        </a:xfrm>
      </p:grpSpPr>
      <p:sp>
        <p:nvSpPr>
          <p:cNvPr id="28" name="Google Shape;28;p2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9" name="Google Shape;29;p2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x-none" sz="1200" b="0" i="0" u="none" strike="noStrike" kern="0" cap="none" spc="0" normalizeH="0" baseline="0" noProof="0">
                <a:ln>
                  <a:noFill/>
                </a:ln>
                <a:solidFill>
                  <a:srgbClr val="888888"/>
                </a:solidFill>
                <a:effectLst/>
                <a:uLnTx/>
                <a:uFillTx/>
                <a:latin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0" name="Google Shape;30;p29"/>
          <p:cNvSpPr/>
          <p:nvPr/>
        </p:nvSpPr>
        <p:spPr>
          <a:xfrm>
            <a:off x="0" y="0"/>
            <a:ext cx="12192000" cy="1487055"/>
          </a:xfrm>
          <a:prstGeom prst="rect">
            <a:avLst/>
          </a:prstGeom>
          <a:solidFill>
            <a:srgbClr val="FBE5D6"/>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1" name="Google Shape;31;p29"/>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7200"/>
              <a:buFont typeface="Calibri"/>
              <a:buNone/>
              <a:defRPr sz="72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9"/>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81933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8D50F32-18B6-434C-803C-5DADE750794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96E1043-A571-4BA0-9564-6D8B7443B92A}"/>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2F050DA1-6AC1-4130-BB53-B678DA6C6EA8}"/>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1836B82F-4D40-4354-8EB8-6D3CCE7504A1}"/>
              </a:ext>
            </a:extLst>
          </p:cNvPr>
          <p:cNvSpPr>
            <a:spLocks noGrp="1"/>
          </p:cNvSpPr>
          <p:nvPr>
            <p:ph type="dt" sz="half" idx="10"/>
          </p:nvPr>
        </p:nvSpPr>
        <p:spPr/>
        <p:txBody>
          <a:bodyPr/>
          <a:lstStyle/>
          <a:p>
            <a:fld id="{8E9EB68D-8B77-4F94-BB97-F778B0AAB978}" type="datetimeFigureOut">
              <a:rPr lang="he-IL" smtClean="0"/>
              <a:t>כ'/חשון/תשפ"ה</a:t>
            </a:fld>
            <a:endParaRPr lang="he-IL"/>
          </a:p>
        </p:txBody>
      </p:sp>
      <p:sp>
        <p:nvSpPr>
          <p:cNvPr id="6" name="מציין מיקום של כותרת תחתונה 5">
            <a:extLst>
              <a:ext uri="{FF2B5EF4-FFF2-40B4-BE49-F238E27FC236}">
                <a16:creationId xmlns:a16="http://schemas.microsoft.com/office/drawing/2014/main" id="{94A6E356-3758-4674-8603-1A5915DE5DB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2425CCA-A435-4B29-B2D1-C73DA3B3CA67}"/>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7118780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שאלות - אפשרות 3">
  <p:cSld name="שאלות - אפשרות 3">
    <p:spTree>
      <p:nvGrpSpPr>
        <p:cNvPr id="1" name="Shape 33"/>
        <p:cNvGrpSpPr/>
        <p:nvPr/>
      </p:nvGrpSpPr>
      <p:grpSpPr>
        <a:xfrm>
          <a:off x="0" y="0"/>
          <a:ext cx="0" cy="0"/>
          <a:chOff x="0" y="0"/>
          <a:chExt cx="0" cy="0"/>
        </a:xfrm>
      </p:grpSpPr>
      <p:sp>
        <p:nvSpPr>
          <p:cNvPr id="34" name="Google Shape;34;p30"/>
          <p:cNvSpPr/>
          <p:nvPr/>
        </p:nvSpPr>
        <p:spPr>
          <a:xfrm>
            <a:off x="8610600" y="0"/>
            <a:ext cx="3581400" cy="6858000"/>
          </a:xfrm>
          <a:prstGeom prst="rect">
            <a:avLst/>
          </a:prstGeom>
          <a:solidFill>
            <a:srgbClr val="FBE5D6"/>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5" name="Google Shape;35;p30"/>
          <p:cNvSpPr txBox="1">
            <a:spLocks noGrp="1"/>
          </p:cNvSpPr>
          <p:nvPr>
            <p:ph type="title"/>
          </p:nvPr>
        </p:nvSpPr>
        <p:spPr>
          <a:xfrm>
            <a:off x="90392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x-none" sz="1200" b="0" i="0" u="none" strike="noStrike" kern="0" cap="none" spc="0" normalizeH="0" baseline="0" noProof="0">
                <a:ln>
                  <a:noFill/>
                </a:ln>
                <a:solidFill>
                  <a:srgbClr val="888888"/>
                </a:solidFill>
                <a:effectLst/>
                <a:uLnTx/>
                <a:uFillTx/>
                <a:latin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pic>
        <p:nvPicPr>
          <p:cNvPr id="37" name="Google Shape;37;p30"/>
          <p:cNvPicPr preferRelativeResize="0"/>
          <p:nvPr/>
        </p:nvPicPr>
        <p:blipFill rotWithShape="1">
          <a:blip r:embed="rId2">
            <a:alphaModFix/>
          </a:blip>
          <a:srcRect/>
          <a:stretch/>
        </p:blipFill>
        <p:spPr>
          <a:xfrm>
            <a:off x="6096000" y="835091"/>
            <a:ext cx="1858858" cy="1353379"/>
          </a:xfrm>
          <a:prstGeom prst="rect">
            <a:avLst/>
          </a:prstGeom>
          <a:noFill/>
          <a:ln>
            <a:noFill/>
          </a:ln>
        </p:spPr>
      </p:pic>
      <p:pic>
        <p:nvPicPr>
          <p:cNvPr id="38" name="Google Shape;38;p30"/>
          <p:cNvPicPr preferRelativeResize="0"/>
          <p:nvPr/>
        </p:nvPicPr>
        <p:blipFill rotWithShape="1">
          <a:blip r:embed="rId3">
            <a:alphaModFix/>
          </a:blip>
          <a:srcRect/>
          <a:stretch/>
        </p:blipFill>
        <p:spPr>
          <a:xfrm>
            <a:off x="4968676" y="2606675"/>
            <a:ext cx="2649310" cy="1845831"/>
          </a:xfrm>
          <a:prstGeom prst="rect">
            <a:avLst/>
          </a:prstGeom>
          <a:noFill/>
          <a:ln>
            <a:noFill/>
          </a:ln>
        </p:spPr>
      </p:pic>
      <p:pic>
        <p:nvPicPr>
          <p:cNvPr id="39" name="Google Shape;39;p30"/>
          <p:cNvPicPr preferRelativeResize="0"/>
          <p:nvPr/>
        </p:nvPicPr>
        <p:blipFill rotWithShape="1">
          <a:blip r:embed="rId4">
            <a:alphaModFix/>
          </a:blip>
          <a:srcRect/>
          <a:stretch/>
        </p:blipFill>
        <p:spPr>
          <a:xfrm>
            <a:off x="3038232" y="682291"/>
            <a:ext cx="2814200" cy="1833103"/>
          </a:xfrm>
          <a:prstGeom prst="rect">
            <a:avLst/>
          </a:prstGeom>
          <a:noFill/>
          <a:ln>
            <a:noFill/>
          </a:ln>
        </p:spPr>
      </p:pic>
      <p:pic>
        <p:nvPicPr>
          <p:cNvPr id="40" name="Google Shape;40;p30"/>
          <p:cNvPicPr preferRelativeResize="0"/>
          <p:nvPr/>
        </p:nvPicPr>
        <p:blipFill rotWithShape="1">
          <a:blip r:embed="rId5">
            <a:alphaModFix/>
          </a:blip>
          <a:srcRect/>
          <a:stretch/>
        </p:blipFill>
        <p:spPr>
          <a:xfrm>
            <a:off x="3436789" y="4787831"/>
            <a:ext cx="1805401" cy="1978522"/>
          </a:xfrm>
          <a:prstGeom prst="rect">
            <a:avLst/>
          </a:prstGeom>
          <a:noFill/>
          <a:ln>
            <a:noFill/>
          </a:ln>
        </p:spPr>
      </p:pic>
      <p:pic>
        <p:nvPicPr>
          <p:cNvPr id="41" name="Google Shape;41;p30"/>
          <p:cNvPicPr preferRelativeResize="0"/>
          <p:nvPr/>
        </p:nvPicPr>
        <p:blipFill rotWithShape="1">
          <a:blip r:embed="rId6">
            <a:alphaModFix/>
          </a:blip>
          <a:srcRect/>
          <a:stretch/>
        </p:blipFill>
        <p:spPr>
          <a:xfrm>
            <a:off x="1778922" y="2728697"/>
            <a:ext cx="2089237" cy="1845831"/>
          </a:xfrm>
          <a:prstGeom prst="rect">
            <a:avLst/>
          </a:prstGeom>
          <a:noFill/>
          <a:ln>
            <a:noFill/>
          </a:ln>
        </p:spPr>
      </p:pic>
      <p:pic>
        <p:nvPicPr>
          <p:cNvPr id="42" name="Google Shape;42;p30"/>
          <p:cNvPicPr preferRelativeResize="0"/>
          <p:nvPr/>
        </p:nvPicPr>
        <p:blipFill rotWithShape="1">
          <a:blip r:embed="rId7">
            <a:alphaModFix/>
          </a:blip>
          <a:srcRect/>
          <a:stretch/>
        </p:blipFill>
        <p:spPr>
          <a:xfrm>
            <a:off x="6132649" y="4758566"/>
            <a:ext cx="2089238" cy="1644719"/>
          </a:xfrm>
          <a:prstGeom prst="rect">
            <a:avLst/>
          </a:prstGeom>
          <a:noFill/>
          <a:ln>
            <a:noFill/>
          </a:ln>
        </p:spPr>
      </p:pic>
      <p:pic>
        <p:nvPicPr>
          <p:cNvPr id="43" name="Google Shape;43;p30"/>
          <p:cNvPicPr preferRelativeResize="0"/>
          <p:nvPr/>
        </p:nvPicPr>
        <p:blipFill rotWithShape="1">
          <a:blip r:embed="rId8">
            <a:alphaModFix/>
          </a:blip>
          <a:srcRect/>
          <a:stretch/>
        </p:blipFill>
        <p:spPr>
          <a:xfrm>
            <a:off x="680831" y="730316"/>
            <a:ext cx="1811014" cy="1562930"/>
          </a:xfrm>
          <a:prstGeom prst="rect">
            <a:avLst/>
          </a:prstGeom>
          <a:noFill/>
          <a:ln>
            <a:noFill/>
          </a:ln>
        </p:spPr>
      </p:pic>
      <p:pic>
        <p:nvPicPr>
          <p:cNvPr id="44" name="Google Shape;44;p30"/>
          <p:cNvPicPr preferRelativeResize="0"/>
          <p:nvPr/>
        </p:nvPicPr>
        <p:blipFill rotWithShape="1">
          <a:blip r:embed="rId9">
            <a:alphaModFix/>
          </a:blip>
          <a:srcRect/>
          <a:stretch/>
        </p:blipFill>
        <p:spPr>
          <a:xfrm>
            <a:off x="535550" y="4839928"/>
            <a:ext cx="2287991" cy="1481994"/>
          </a:xfrm>
          <a:prstGeom prst="rect">
            <a:avLst/>
          </a:prstGeom>
          <a:noFill/>
          <a:ln>
            <a:noFill/>
          </a:ln>
        </p:spPr>
      </p:pic>
    </p:spTree>
    <p:extLst>
      <p:ext uri="{BB962C8B-B14F-4D97-AF65-F5344CB8AC3E}">
        <p14:creationId xmlns:p14="http://schemas.microsoft.com/office/powerpoint/2010/main" val="17569672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תמונה ">
  <p:cSld name="תמונה ">
    <p:spTree>
      <p:nvGrpSpPr>
        <p:cNvPr id="1" name="Shape 45"/>
        <p:cNvGrpSpPr/>
        <p:nvPr/>
      </p:nvGrpSpPr>
      <p:grpSpPr>
        <a:xfrm>
          <a:off x="0" y="0"/>
          <a:ext cx="0" cy="0"/>
          <a:chOff x="0" y="0"/>
          <a:chExt cx="0" cy="0"/>
        </a:xfrm>
      </p:grpSpPr>
      <p:sp>
        <p:nvSpPr>
          <p:cNvPr id="46" name="Google Shape;46;p31"/>
          <p:cNvSpPr/>
          <p:nvPr/>
        </p:nvSpPr>
        <p:spPr>
          <a:xfrm>
            <a:off x="0" y="0"/>
            <a:ext cx="3581400" cy="6858000"/>
          </a:xfrm>
          <a:prstGeom prst="rect">
            <a:avLst/>
          </a:prstGeom>
          <a:solidFill>
            <a:srgbClr val="FBE5D6"/>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7" name="Google Shape;47;p31"/>
          <p:cNvSpPr>
            <a:spLocks noGrp="1"/>
          </p:cNvSpPr>
          <p:nvPr>
            <p:ph type="pic" idx="2"/>
          </p:nvPr>
        </p:nvSpPr>
        <p:spPr>
          <a:xfrm>
            <a:off x="5183188" y="987425"/>
            <a:ext cx="6172200" cy="4873625"/>
          </a:xfrm>
          <a:prstGeom prst="rect">
            <a:avLst/>
          </a:prstGeom>
          <a:noFill/>
          <a:ln>
            <a:noFill/>
          </a:ln>
        </p:spPr>
      </p:sp>
      <p:sp>
        <p:nvSpPr>
          <p:cNvPr id="48" name="Google Shape;48;p31"/>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3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0" name="Google Shape;50;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marL="0" marR="0" lvl="0" indent="0" algn="ct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1" name="Google Shape;51;p3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x-none" sz="1200" b="0" i="0" u="none" strike="noStrike" kern="0" cap="none" spc="0" normalizeH="0" baseline="0" noProof="0">
                <a:ln>
                  <a:noFill/>
                </a:ln>
                <a:solidFill>
                  <a:srgbClr val="888888"/>
                </a:solidFill>
                <a:effectLst/>
                <a:uLnTx/>
                <a:uFillTx/>
                <a:latin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8285223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שני תכנים" type="twoObj">
  <p:cSld name="שני תכנים">
    <p:spTree>
      <p:nvGrpSpPr>
        <p:cNvPr id="1" name="Shape 60"/>
        <p:cNvGrpSpPr/>
        <p:nvPr/>
      </p:nvGrpSpPr>
      <p:grpSpPr>
        <a:xfrm>
          <a:off x="0" y="0"/>
          <a:ext cx="0" cy="0"/>
          <a:chOff x="0" y="0"/>
          <a:chExt cx="0" cy="0"/>
        </a:xfrm>
      </p:grpSpPr>
      <p:sp>
        <p:nvSpPr>
          <p:cNvPr id="61" name="Google Shape;61;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63" name="Google Shape;63;p3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64" name="Google Shape;64;p3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65" name="Google Shape;6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marL="0" marR="0" lvl="0" indent="0" algn="ct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66" name="Google Shape;66;p3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x-none" sz="1200" b="0" i="0" u="none" strike="noStrike" kern="0" cap="none" spc="0" normalizeH="0" baseline="0" noProof="0">
                <a:ln>
                  <a:noFill/>
                </a:ln>
                <a:solidFill>
                  <a:srgbClr val="888888"/>
                </a:solidFill>
                <a:effectLst/>
                <a:uLnTx/>
                <a:uFillTx/>
                <a:latin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5006596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השוואה" type="twoTxTwoObj">
  <p:cSld name="השוואה">
    <p:spTree>
      <p:nvGrpSpPr>
        <p:cNvPr id="1" name="Shape 67"/>
        <p:cNvGrpSpPr/>
        <p:nvPr/>
      </p:nvGrpSpPr>
      <p:grpSpPr>
        <a:xfrm>
          <a:off x="0" y="0"/>
          <a:ext cx="0" cy="0"/>
          <a:chOff x="0" y="0"/>
          <a:chExt cx="0" cy="0"/>
        </a:xfrm>
      </p:grpSpPr>
      <p:sp>
        <p:nvSpPr>
          <p:cNvPr id="68" name="Google Shape;68;p3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70" name="Google Shape;70;p3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71" name="Google Shape;71;p3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72" name="Google Shape;72;p3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73" name="Google Shape;73;p3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4" name="Google Shape;7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marL="0" marR="0" lvl="0" indent="0" algn="ct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5" name="Google Shape;75;p3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x-none" sz="1200" b="0" i="0" u="none" strike="noStrike" kern="0" cap="none" spc="0" normalizeH="0" baseline="0" noProof="0">
                <a:ln>
                  <a:noFill/>
                </a:ln>
                <a:solidFill>
                  <a:srgbClr val="888888"/>
                </a:solidFill>
                <a:effectLst/>
                <a:uLnTx/>
                <a:uFillTx/>
                <a:latin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6187780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שאלות- אפשרות 1">
  <p:cSld name="שאלות- אפשרות 1">
    <p:spTree>
      <p:nvGrpSpPr>
        <p:cNvPr id="1" name="Shape 76"/>
        <p:cNvGrpSpPr/>
        <p:nvPr/>
      </p:nvGrpSpPr>
      <p:grpSpPr>
        <a:xfrm>
          <a:off x="0" y="0"/>
          <a:ext cx="0" cy="0"/>
          <a:chOff x="0" y="0"/>
          <a:chExt cx="0" cy="0"/>
        </a:xfrm>
      </p:grpSpPr>
      <p:sp>
        <p:nvSpPr>
          <p:cNvPr id="77" name="Google Shape;77;p3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8" name="Google Shape;7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marL="0" marR="0" lvl="0" indent="0" algn="ct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9" name="Google Shape;79;p3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x-none" sz="1200" b="0" i="0" u="none" strike="noStrike" kern="0" cap="none" spc="0" normalizeH="0" baseline="0" noProof="0">
                <a:ln>
                  <a:noFill/>
                </a:ln>
                <a:solidFill>
                  <a:srgbClr val="888888"/>
                </a:solidFill>
                <a:effectLst/>
                <a:uLnTx/>
                <a:uFillTx/>
                <a:latin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80" name="Google Shape;80;p35"/>
          <p:cNvSpPr/>
          <p:nvPr/>
        </p:nvSpPr>
        <p:spPr>
          <a:xfrm>
            <a:off x="0" y="0"/>
            <a:ext cx="12192000" cy="1487055"/>
          </a:xfrm>
          <a:prstGeom prst="rect">
            <a:avLst/>
          </a:prstGeom>
          <a:solidFill>
            <a:srgbClr val="FBE5D6"/>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1" name="Google Shape;81;p35"/>
          <p:cNvSpPr txBox="1"/>
          <p:nvPr/>
        </p:nvSpPr>
        <p:spPr>
          <a:xfrm>
            <a:off x="1159162" y="143362"/>
            <a:ext cx="8640619" cy="1200329"/>
          </a:xfrm>
          <a:prstGeom prst="rect">
            <a:avLst/>
          </a:prstGeom>
          <a:noFill/>
          <a:ln>
            <a:noFill/>
          </a:ln>
        </p:spPr>
        <p:txBody>
          <a:bodyPr spcFirstLastPara="1" wrap="square" lIns="91425" tIns="45700" rIns="91425" bIns="45700" anchor="t" anchorCtr="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x-none" sz="7200" b="1" i="0" u="none" strike="noStrike" kern="0" cap="none" spc="0" normalizeH="0" baseline="0" noProof="0">
                <a:ln>
                  <a:noFill/>
                </a:ln>
                <a:solidFill>
                  <a:srgbClr val="002060"/>
                </a:solidFill>
                <a:effectLst/>
                <a:uLnTx/>
                <a:uFillTx/>
                <a:latin typeface="Calibri"/>
                <a:ea typeface="Calibri"/>
                <a:cs typeface="Calibri"/>
                <a:sym typeface="Calibri"/>
              </a:rPr>
              <a:t>שאלות לדיון בכיתה</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p35"/>
          <p:cNvSpPr txBox="1">
            <a:spLocks noGrp="1"/>
          </p:cNvSpPr>
          <p:nvPr>
            <p:ph type="body" idx="1"/>
          </p:nvPr>
        </p:nvSpPr>
        <p:spPr>
          <a:xfrm>
            <a:off x="3918528" y="2246457"/>
            <a:ext cx="66386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098686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מה המסר שלנו">
  <p:cSld name="מה המסר שלנו">
    <p:spTree>
      <p:nvGrpSpPr>
        <p:cNvPr id="1" name="Shape 83"/>
        <p:cNvGrpSpPr/>
        <p:nvPr/>
      </p:nvGrpSpPr>
      <p:grpSpPr>
        <a:xfrm>
          <a:off x="0" y="0"/>
          <a:ext cx="0" cy="0"/>
          <a:chOff x="0" y="0"/>
          <a:chExt cx="0" cy="0"/>
        </a:xfrm>
      </p:grpSpPr>
      <p:sp>
        <p:nvSpPr>
          <p:cNvPr id="84" name="Google Shape;84;p3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85" name="Google Shape;8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marL="0" marR="0" lvl="0" indent="0" algn="ct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86" name="Google Shape;86;p3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x-none" sz="1200" b="0" i="0" u="none" strike="noStrike" kern="0" cap="none" spc="0" normalizeH="0" baseline="0" noProof="0">
                <a:ln>
                  <a:noFill/>
                </a:ln>
                <a:solidFill>
                  <a:srgbClr val="888888"/>
                </a:solidFill>
                <a:effectLst/>
                <a:uLnTx/>
                <a:uFillTx/>
                <a:latin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87" name="Google Shape;87;p36"/>
          <p:cNvSpPr/>
          <p:nvPr/>
        </p:nvSpPr>
        <p:spPr>
          <a:xfrm>
            <a:off x="0" y="0"/>
            <a:ext cx="12192000" cy="1487055"/>
          </a:xfrm>
          <a:prstGeom prst="rect">
            <a:avLst/>
          </a:prstGeom>
          <a:solidFill>
            <a:srgbClr val="FBE5D6"/>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8" name="Google Shape;88;p36"/>
          <p:cNvSpPr txBox="1"/>
          <p:nvPr/>
        </p:nvSpPr>
        <p:spPr>
          <a:xfrm>
            <a:off x="2365757" y="189529"/>
            <a:ext cx="7460487" cy="1200329"/>
          </a:xfrm>
          <a:prstGeom prst="rect">
            <a:avLst/>
          </a:prstGeom>
          <a:noFill/>
          <a:ln>
            <a:noFill/>
          </a:ln>
        </p:spPr>
        <p:txBody>
          <a:bodyPr spcFirstLastPara="1" wrap="square" lIns="91425" tIns="45700" rIns="91425" bIns="45700" anchor="t" anchorCtr="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x-none" sz="7200" b="1" i="0" u="none" strike="noStrike" kern="0" cap="none" spc="0" normalizeH="0" baseline="0" noProof="0">
                <a:ln>
                  <a:noFill/>
                </a:ln>
                <a:solidFill>
                  <a:srgbClr val="002060"/>
                </a:solidFill>
                <a:effectLst/>
                <a:uLnTx/>
                <a:uFillTx/>
                <a:latin typeface="Calibri"/>
                <a:ea typeface="Calibri"/>
                <a:cs typeface="Calibri"/>
                <a:sym typeface="Calibri"/>
              </a:rPr>
              <a:t>מהם המסרים שלנו?</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89;p36"/>
          <p:cNvSpPr txBox="1">
            <a:spLocks noGrp="1"/>
          </p:cNvSpPr>
          <p:nvPr>
            <p:ph type="body" idx="1"/>
          </p:nvPr>
        </p:nvSpPr>
        <p:spPr>
          <a:xfrm>
            <a:off x="2643910" y="2218749"/>
            <a:ext cx="83658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348399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שאלות- אפשרות 2">
  <p:cSld name="שאלות- אפשרות 2">
    <p:spTree>
      <p:nvGrpSpPr>
        <p:cNvPr id="1" name="Shape 90"/>
        <p:cNvGrpSpPr/>
        <p:nvPr/>
      </p:nvGrpSpPr>
      <p:grpSpPr>
        <a:xfrm>
          <a:off x="0" y="0"/>
          <a:ext cx="0" cy="0"/>
          <a:chOff x="0" y="0"/>
          <a:chExt cx="0" cy="0"/>
        </a:xfrm>
      </p:grpSpPr>
      <p:sp>
        <p:nvSpPr>
          <p:cNvPr id="91" name="Google Shape;91;p37"/>
          <p:cNvSpPr/>
          <p:nvPr/>
        </p:nvSpPr>
        <p:spPr>
          <a:xfrm>
            <a:off x="0" y="0"/>
            <a:ext cx="12192000" cy="1487055"/>
          </a:xfrm>
          <a:prstGeom prst="rect">
            <a:avLst/>
          </a:prstGeom>
          <a:solidFill>
            <a:srgbClr val="FBE5D6"/>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2" name="Google Shape;92;p3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93" name="Google Shape;9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marL="0" marR="0" lvl="0" indent="0" algn="ct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94" name="Google Shape;94;p3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x-none" sz="1200" b="0" i="0" u="none" strike="noStrike" kern="0" cap="none" spc="0" normalizeH="0" baseline="0" noProof="0">
                <a:ln>
                  <a:noFill/>
                </a:ln>
                <a:solidFill>
                  <a:srgbClr val="888888"/>
                </a:solidFill>
                <a:effectLst/>
                <a:uLnTx/>
                <a:uFillTx/>
                <a:latin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pic>
        <p:nvPicPr>
          <p:cNvPr id="95" name="Google Shape;95;p37"/>
          <p:cNvPicPr preferRelativeResize="0"/>
          <p:nvPr/>
        </p:nvPicPr>
        <p:blipFill rotWithShape="1">
          <a:blip r:embed="rId2">
            <a:alphaModFix/>
          </a:blip>
          <a:srcRect/>
          <a:stretch/>
        </p:blipFill>
        <p:spPr>
          <a:xfrm flipH="1">
            <a:off x="290837" y="1866284"/>
            <a:ext cx="3468362" cy="2846131"/>
          </a:xfrm>
          <a:prstGeom prst="rect">
            <a:avLst/>
          </a:prstGeom>
          <a:noFill/>
          <a:ln>
            <a:noFill/>
          </a:ln>
        </p:spPr>
      </p:pic>
      <p:pic>
        <p:nvPicPr>
          <p:cNvPr id="96" name="Google Shape;96;p37"/>
          <p:cNvPicPr preferRelativeResize="0"/>
          <p:nvPr/>
        </p:nvPicPr>
        <p:blipFill rotWithShape="1">
          <a:blip r:embed="rId2">
            <a:alphaModFix/>
          </a:blip>
          <a:srcRect/>
          <a:stretch/>
        </p:blipFill>
        <p:spPr>
          <a:xfrm flipH="1">
            <a:off x="2715383" y="3875344"/>
            <a:ext cx="3468362" cy="2846131"/>
          </a:xfrm>
          <a:prstGeom prst="rect">
            <a:avLst/>
          </a:prstGeom>
          <a:noFill/>
          <a:ln>
            <a:noFill/>
          </a:ln>
        </p:spPr>
      </p:pic>
      <p:pic>
        <p:nvPicPr>
          <p:cNvPr id="97" name="Google Shape;97;p37"/>
          <p:cNvPicPr preferRelativeResize="0"/>
          <p:nvPr/>
        </p:nvPicPr>
        <p:blipFill rotWithShape="1">
          <a:blip r:embed="rId2">
            <a:alphaModFix/>
          </a:blip>
          <a:srcRect/>
          <a:stretch/>
        </p:blipFill>
        <p:spPr>
          <a:xfrm>
            <a:off x="5510369" y="1688935"/>
            <a:ext cx="3246583" cy="2846131"/>
          </a:xfrm>
          <a:prstGeom prst="rect">
            <a:avLst/>
          </a:prstGeom>
          <a:noFill/>
          <a:ln>
            <a:noFill/>
          </a:ln>
        </p:spPr>
      </p:pic>
      <p:pic>
        <p:nvPicPr>
          <p:cNvPr id="98" name="Google Shape;98;p37"/>
          <p:cNvPicPr preferRelativeResize="0"/>
          <p:nvPr/>
        </p:nvPicPr>
        <p:blipFill rotWithShape="1">
          <a:blip r:embed="rId2">
            <a:alphaModFix/>
          </a:blip>
          <a:srcRect/>
          <a:stretch/>
        </p:blipFill>
        <p:spPr>
          <a:xfrm>
            <a:off x="8226137" y="4116530"/>
            <a:ext cx="3392995" cy="2445039"/>
          </a:xfrm>
          <a:prstGeom prst="rect">
            <a:avLst/>
          </a:prstGeom>
          <a:noFill/>
          <a:ln>
            <a:noFill/>
          </a:ln>
        </p:spPr>
      </p:pic>
      <p:sp>
        <p:nvSpPr>
          <p:cNvPr id="99" name="Google Shape;99;p37"/>
          <p:cNvSpPr txBox="1">
            <a:spLocks noGrp="1"/>
          </p:cNvSpPr>
          <p:nvPr>
            <p:ph type="title"/>
          </p:nvPr>
        </p:nvSpPr>
        <p:spPr>
          <a:xfrm>
            <a:off x="5013878" y="59823"/>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7200"/>
              <a:buFont typeface="Calibri"/>
              <a:buNone/>
              <a:defRPr sz="72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1721314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תמונה ">
  <p:cSld name="1_תמונה ">
    <p:spTree>
      <p:nvGrpSpPr>
        <p:cNvPr id="1" name="Shape 100"/>
        <p:cNvGrpSpPr/>
        <p:nvPr/>
      </p:nvGrpSpPr>
      <p:grpSpPr>
        <a:xfrm>
          <a:off x="0" y="0"/>
          <a:ext cx="0" cy="0"/>
          <a:chOff x="0" y="0"/>
          <a:chExt cx="0" cy="0"/>
        </a:xfrm>
      </p:grpSpPr>
      <p:sp>
        <p:nvSpPr>
          <p:cNvPr id="101" name="Google Shape;101;p38"/>
          <p:cNvSpPr/>
          <p:nvPr/>
        </p:nvSpPr>
        <p:spPr>
          <a:xfrm>
            <a:off x="0" y="0"/>
            <a:ext cx="3581400" cy="6858000"/>
          </a:xfrm>
          <a:prstGeom prst="rect">
            <a:avLst/>
          </a:prstGeom>
          <a:solidFill>
            <a:srgbClr val="FBE5D6"/>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2" name="Google Shape;102;p38"/>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3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04" name="Google Shape;104;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marL="0" marR="0" lvl="0" indent="0" algn="ct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05" name="Google Shape;105;p3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x-none" sz="1200" b="0" i="0" u="none" strike="noStrike" kern="0" cap="none" spc="0" normalizeH="0" baseline="0" noProof="0">
                <a:ln>
                  <a:noFill/>
                </a:ln>
                <a:solidFill>
                  <a:srgbClr val="888888"/>
                </a:solidFill>
                <a:effectLst/>
                <a:uLnTx/>
                <a:uFillTx/>
                <a:latin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pic>
        <p:nvPicPr>
          <p:cNvPr id="106" name="Google Shape;106;p38" descr="מדפסת עם מילוי מלא"/>
          <p:cNvPicPr preferRelativeResize="0"/>
          <p:nvPr/>
        </p:nvPicPr>
        <p:blipFill rotWithShape="1">
          <a:blip r:embed="rId2">
            <a:alphaModFix/>
          </a:blip>
          <a:srcRect/>
          <a:stretch/>
        </p:blipFill>
        <p:spPr>
          <a:xfrm>
            <a:off x="5660796" y="936396"/>
            <a:ext cx="4985208" cy="4985208"/>
          </a:xfrm>
          <a:prstGeom prst="rect">
            <a:avLst/>
          </a:prstGeom>
          <a:noFill/>
          <a:ln>
            <a:noFill/>
          </a:ln>
        </p:spPr>
      </p:pic>
    </p:spTree>
    <p:extLst>
      <p:ext uri="{BB962C8B-B14F-4D97-AF65-F5344CB8AC3E}">
        <p14:creationId xmlns:p14="http://schemas.microsoft.com/office/powerpoint/2010/main" val="4812921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סרטונים/ שמע">
  <p:cSld name="סרטונים/ שמע">
    <p:spTree>
      <p:nvGrpSpPr>
        <p:cNvPr id="1" name="Shape 107"/>
        <p:cNvGrpSpPr/>
        <p:nvPr/>
      </p:nvGrpSpPr>
      <p:grpSpPr>
        <a:xfrm>
          <a:off x="0" y="0"/>
          <a:ext cx="0" cy="0"/>
          <a:chOff x="0" y="0"/>
          <a:chExt cx="0" cy="0"/>
        </a:xfrm>
      </p:grpSpPr>
      <p:sp>
        <p:nvSpPr>
          <p:cNvPr id="108" name="Google Shape;108;p39"/>
          <p:cNvSpPr/>
          <p:nvPr/>
        </p:nvSpPr>
        <p:spPr>
          <a:xfrm>
            <a:off x="7673" y="0"/>
            <a:ext cx="3573727" cy="6858000"/>
          </a:xfrm>
          <a:prstGeom prst="rect">
            <a:avLst/>
          </a:prstGeom>
          <a:solidFill>
            <a:srgbClr val="FBE5D6"/>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9" name="Google Shape;109;p3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10" name="Google Shape;110;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marL="0" marR="0" lvl="0" indent="0" algn="ct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11" name="Google Shape;111;p3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x-none" sz="1200" b="0" i="0" u="none" strike="noStrike" kern="0" cap="none" spc="0" normalizeH="0" baseline="0" noProof="0">
                <a:ln>
                  <a:noFill/>
                </a:ln>
                <a:solidFill>
                  <a:srgbClr val="888888"/>
                </a:solidFill>
                <a:effectLst/>
                <a:uLnTx/>
                <a:uFillTx/>
                <a:latin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12" name="Google Shape;112;p39"/>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39"/>
          <p:cNvSpPr>
            <a:spLocks noGrp="1"/>
          </p:cNvSpPr>
          <p:nvPr>
            <p:ph type="media" idx="2"/>
          </p:nvPr>
        </p:nvSpPr>
        <p:spPr>
          <a:xfrm>
            <a:off x="5464968" y="1611299"/>
            <a:ext cx="5376863" cy="4157662"/>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2241490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05F7893-1A38-62DA-CBA2-F7964C71B885}"/>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C9D35BB2-4528-97AA-034C-D315A7C147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E3E417C2-3106-5029-9E2B-1D8ED7827DF4}"/>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2D534D5-072B-8D4E-8230-217D018A0086}" type="datetimeFigureOut">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כ'/חשון/תשפ"ה</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5" name="מציין מיקום של כותרת תחתונה 4">
            <a:extLst>
              <a:ext uri="{FF2B5EF4-FFF2-40B4-BE49-F238E27FC236}">
                <a16:creationId xmlns:a16="http://schemas.microsoft.com/office/drawing/2014/main" id="{9D9BBCB4-87BB-4842-D7B6-E4E445E8F33C}"/>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6" name="מציין מיקום של מספר שקופית 5">
            <a:extLst>
              <a:ext uri="{FF2B5EF4-FFF2-40B4-BE49-F238E27FC236}">
                <a16:creationId xmlns:a16="http://schemas.microsoft.com/office/drawing/2014/main" id="{C18E5A25-06DB-F932-94E9-CFFFEDFBE3B9}"/>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EFD15EF-7BB5-384B-812E-9E5926CA7C1A}" type="slidenum">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2661333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DC6F1E0-8728-42D4-8701-102D1FEC20CF}"/>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07A8304-3485-4CBB-BC5E-BBADBEE8D7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C2F2394E-B9A0-4728-A5A3-39D64C2AEC87}"/>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00FB7765-33AE-44F7-B34F-6713DCA75D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8D4D3400-4679-4717-AD04-68F7021A052D}"/>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60D0A1A3-7AC9-4786-A9ED-8948C3C9772E}"/>
              </a:ext>
            </a:extLst>
          </p:cNvPr>
          <p:cNvSpPr>
            <a:spLocks noGrp="1"/>
          </p:cNvSpPr>
          <p:nvPr>
            <p:ph type="dt" sz="half" idx="10"/>
          </p:nvPr>
        </p:nvSpPr>
        <p:spPr/>
        <p:txBody>
          <a:bodyPr/>
          <a:lstStyle/>
          <a:p>
            <a:fld id="{8E9EB68D-8B77-4F94-BB97-F778B0AAB978}" type="datetimeFigureOut">
              <a:rPr lang="he-IL" smtClean="0"/>
              <a:t>כ'/חשון/תשפ"ה</a:t>
            </a:fld>
            <a:endParaRPr lang="he-IL"/>
          </a:p>
        </p:txBody>
      </p:sp>
      <p:sp>
        <p:nvSpPr>
          <p:cNvPr id="8" name="מציין מיקום של כותרת תחתונה 7">
            <a:extLst>
              <a:ext uri="{FF2B5EF4-FFF2-40B4-BE49-F238E27FC236}">
                <a16:creationId xmlns:a16="http://schemas.microsoft.com/office/drawing/2014/main" id="{CD42924F-9F23-4C00-B576-83ACF0CA398E}"/>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D6229996-F69A-45B1-81AC-827B9897A361}"/>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5513442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1102369-64F6-9BC0-9B96-E1C959D681E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AF918B9-7C67-FDFC-88F9-753C8521C00D}"/>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6C1A4FF-12A8-91EE-3BEF-5D76474649CB}"/>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2D534D5-072B-8D4E-8230-217D018A0086}" type="datetimeFigureOut">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כ'/חשון/תשפ"ה</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5" name="מציין מיקום של כותרת תחתונה 4">
            <a:extLst>
              <a:ext uri="{FF2B5EF4-FFF2-40B4-BE49-F238E27FC236}">
                <a16:creationId xmlns:a16="http://schemas.microsoft.com/office/drawing/2014/main" id="{08CB3ACC-2587-56A0-0640-C88E56204811}"/>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6" name="מציין מיקום של מספר שקופית 5">
            <a:extLst>
              <a:ext uri="{FF2B5EF4-FFF2-40B4-BE49-F238E27FC236}">
                <a16:creationId xmlns:a16="http://schemas.microsoft.com/office/drawing/2014/main" id="{BF1D4F70-4795-45B0-6B33-05A61E4631C8}"/>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EFD15EF-7BB5-384B-812E-9E5926CA7C1A}" type="slidenum">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37411777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1D49569-C112-B90C-FA40-CF839BD5BA94}"/>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5CB7941F-2DD8-E3A1-EF08-00DDCAAF589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E21DF7E5-4E79-507F-9A67-09AAD466AA39}"/>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2D534D5-072B-8D4E-8230-217D018A0086}" type="datetimeFigureOut">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כ'/חשון/תשפ"ה</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5" name="מציין מיקום של כותרת תחתונה 4">
            <a:extLst>
              <a:ext uri="{FF2B5EF4-FFF2-40B4-BE49-F238E27FC236}">
                <a16:creationId xmlns:a16="http://schemas.microsoft.com/office/drawing/2014/main" id="{374A55FA-B05D-F926-916B-D129F584E68A}"/>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6" name="מציין מיקום של מספר שקופית 5">
            <a:extLst>
              <a:ext uri="{FF2B5EF4-FFF2-40B4-BE49-F238E27FC236}">
                <a16:creationId xmlns:a16="http://schemas.microsoft.com/office/drawing/2014/main" id="{5D79F9A3-39B2-8ACB-E5F3-7CA34AB5E77D}"/>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EFD15EF-7BB5-384B-812E-9E5926CA7C1A}" type="slidenum">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29937885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C67A54F-3DD9-7A52-F0BF-F8860EA7CB6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604912AB-A4C2-02E5-9DB9-AC8D290B1C79}"/>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E16AD61B-8751-5051-E2AB-92AF40DAF7EC}"/>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E198FF20-8117-3AF6-5572-31D83A64D14B}"/>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2D534D5-072B-8D4E-8230-217D018A0086}" type="datetimeFigureOut">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כ'/חשון/תשפ"ה</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6" name="מציין מיקום של כותרת תחתונה 5">
            <a:extLst>
              <a:ext uri="{FF2B5EF4-FFF2-40B4-BE49-F238E27FC236}">
                <a16:creationId xmlns:a16="http://schemas.microsoft.com/office/drawing/2014/main" id="{8F40B76C-D5A8-CE14-DF38-696C32311815}"/>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7" name="מציין מיקום של מספר שקופית 6">
            <a:extLst>
              <a:ext uri="{FF2B5EF4-FFF2-40B4-BE49-F238E27FC236}">
                <a16:creationId xmlns:a16="http://schemas.microsoft.com/office/drawing/2014/main" id="{5BF20EA0-15C0-4192-F993-8223FE326935}"/>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EFD15EF-7BB5-384B-812E-9E5926CA7C1A}" type="slidenum">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10414354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D927B85-45F5-8455-53A0-74C125E67B02}"/>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A4A1FECD-25C8-52C9-7DB7-13580F6DB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20ADC4A3-82AA-9373-EDDB-7A0167C582E1}"/>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EB13AE2F-FE53-BA23-8137-5B59417C9A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26B8BBCA-1E0F-AB9E-7247-9E821D1556DD}"/>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B74E2100-E32B-9757-0E76-E125FC4A55D9}"/>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2D534D5-072B-8D4E-8230-217D018A0086}" type="datetimeFigureOut">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כ'/חשון/תשפ"ה</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8" name="מציין מיקום של כותרת תחתונה 7">
            <a:extLst>
              <a:ext uri="{FF2B5EF4-FFF2-40B4-BE49-F238E27FC236}">
                <a16:creationId xmlns:a16="http://schemas.microsoft.com/office/drawing/2014/main" id="{14503A6F-ECE7-9C9A-3902-57A6BBCAE972}"/>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9" name="מציין מיקום של מספר שקופית 8">
            <a:extLst>
              <a:ext uri="{FF2B5EF4-FFF2-40B4-BE49-F238E27FC236}">
                <a16:creationId xmlns:a16="http://schemas.microsoft.com/office/drawing/2014/main" id="{C2C21646-4544-6B7A-4CA9-6F94AEE48183}"/>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EFD15EF-7BB5-384B-812E-9E5926CA7C1A}" type="slidenum">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15376551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0302A54-8AAD-1252-A71F-1D68ADD64FA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1F6BC2EF-2A1B-41F4-2A98-8BB29B0BE9A9}"/>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2D534D5-072B-8D4E-8230-217D018A0086}" type="datetimeFigureOut">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כ'/חשון/תשפ"ה</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4" name="מציין מיקום של כותרת תחתונה 3">
            <a:extLst>
              <a:ext uri="{FF2B5EF4-FFF2-40B4-BE49-F238E27FC236}">
                <a16:creationId xmlns:a16="http://schemas.microsoft.com/office/drawing/2014/main" id="{EDB891D3-42B1-9998-686A-AB3312BCA113}"/>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5" name="מציין מיקום של מספר שקופית 4">
            <a:extLst>
              <a:ext uri="{FF2B5EF4-FFF2-40B4-BE49-F238E27FC236}">
                <a16:creationId xmlns:a16="http://schemas.microsoft.com/office/drawing/2014/main" id="{8B617560-004C-84FB-FFA8-F7909B75AB9D}"/>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EFD15EF-7BB5-384B-812E-9E5926CA7C1A}" type="slidenum">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19339476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09B64CFB-DE93-1039-9EBA-BCDD8CD28630}"/>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2D534D5-072B-8D4E-8230-217D018A0086}" type="datetimeFigureOut">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כ'/חשון/תשפ"ה</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3" name="מציין מיקום של כותרת תחתונה 2">
            <a:extLst>
              <a:ext uri="{FF2B5EF4-FFF2-40B4-BE49-F238E27FC236}">
                <a16:creationId xmlns:a16="http://schemas.microsoft.com/office/drawing/2014/main" id="{A0A50822-FCEC-3DE0-2D69-273AFB14E64A}"/>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4" name="מציין מיקום של מספר שקופית 3">
            <a:extLst>
              <a:ext uri="{FF2B5EF4-FFF2-40B4-BE49-F238E27FC236}">
                <a16:creationId xmlns:a16="http://schemas.microsoft.com/office/drawing/2014/main" id="{A0DB02BF-ACAB-A5D2-D5EE-BAC39C4E2BB3}"/>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EFD15EF-7BB5-384B-812E-9E5926CA7C1A}" type="slidenum">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2554464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1BBC9B2-093F-621A-0C2D-A74DEB2991F7}"/>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8F036AA9-108A-7065-F8DA-ABA2CD46DB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6C3E99FE-10AF-6869-E9EB-78E9EA75AF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766AD5CB-7144-92A8-2035-DF9698EE0CBE}"/>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2D534D5-072B-8D4E-8230-217D018A0086}" type="datetimeFigureOut">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כ'/חשון/תשפ"ה</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6" name="מציין מיקום של כותרת תחתונה 5">
            <a:extLst>
              <a:ext uri="{FF2B5EF4-FFF2-40B4-BE49-F238E27FC236}">
                <a16:creationId xmlns:a16="http://schemas.microsoft.com/office/drawing/2014/main" id="{5ABB9929-8FE3-8464-A091-0D5F7C3ACE0A}"/>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7" name="מציין מיקום של מספר שקופית 6">
            <a:extLst>
              <a:ext uri="{FF2B5EF4-FFF2-40B4-BE49-F238E27FC236}">
                <a16:creationId xmlns:a16="http://schemas.microsoft.com/office/drawing/2014/main" id="{45EA7571-ADDD-798E-76BA-D2CDD7168EDA}"/>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EFD15EF-7BB5-384B-812E-9E5926CA7C1A}" type="slidenum">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3669043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3EEF184-0E57-AC01-C585-AA716E7F989C}"/>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F89D41CB-48DD-8825-A316-CF6D9A8193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CE976E96-05A8-C637-97D5-75BBE2529F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6E56F21F-F564-D3AD-B2FC-AF26987556E2}"/>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2D534D5-072B-8D4E-8230-217D018A0086}" type="datetimeFigureOut">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כ'/חשון/תשפ"ה</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6" name="מציין מיקום של כותרת תחתונה 5">
            <a:extLst>
              <a:ext uri="{FF2B5EF4-FFF2-40B4-BE49-F238E27FC236}">
                <a16:creationId xmlns:a16="http://schemas.microsoft.com/office/drawing/2014/main" id="{02AEC622-CDEF-2FC4-E894-38702C14F8DF}"/>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7" name="מציין מיקום של מספר שקופית 6">
            <a:extLst>
              <a:ext uri="{FF2B5EF4-FFF2-40B4-BE49-F238E27FC236}">
                <a16:creationId xmlns:a16="http://schemas.microsoft.com/office/drawing/2014/main" id="{587BE8E9-D216-D5F5-23B9-816F3ECD3D03}"/>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EFD15EF-7BB5-384B-812E-9E5926CA7C1A}" type="slidenum">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16236043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4E5224B-CE8F-5924-153C-DB2345B9612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4B989DDB-138A-51B9-B0BB-2BD52C16AD2A}"/>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3D340F5-B330-EAE5-B374-6CF158EE9E78}"/>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2D534D5-072B-8D4E-8230-217D018A0086}" type="datetimeFigureOut">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כ'/חשון/תשפ"ה</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5" name="מציין מיקום של כותרת תחתונה 4">
            <a:extLst>
              <a:ext uri="{FF2B5EF4-FFF2-40B4-BE49-F238E27FC236}">
                <a16:creationId xmlns:a16="http://schemas.microsoft.com/office/drawing/2014/main" id="{6E4158D5-B7E0-E6D7-957E-9D22368124E4}"/>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6" name="מציין מיקום של מספר שקופית 5">
            <a:extLst>
              <a:ext uri="{FF2B5EF4-FFF2-40B4-BE49-F238E27FC236}">
                <a16:creationId xmlns:a16="http://schemas.microsoft.com/office/drawing/2014/main" id="{0511418D-C28A-0E11-421B-65706E78F8EB}"/>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EFD15EF-7BB5-384B-812E-9E5926CA7C1A}" type="slidenum">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30959754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2BED6C66-DCBD-11C3-48FA-8231D43B2912}"/>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4D336501-8F26-DF0F-AEE7-C9A48B7BEE54}"/>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BE049DD-36B9-EF22-E32E-77CF5B6C61E7}"/>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2D534D5-072B-8D4E-8230-217D018A0086}" type="datetimeFigureOut">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כ'/חשון/תשפ"ה</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5" name="מציין מיקום של כותרת תחתונה 4">
            <a:extLst>
              <a:ext uri="{FF2B5EF4-FFF2-40B4-BE49-F238E27FC236}">
                <a16:creationId xmlns:a16="http://schemas.microsoft.com/office/drawing/2014/main" id="{2BE40D20-C9C3-ECF2-432F-ACB62CD07164}"/>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6" name="מציין מיקום של מספר שקופית 5">
            <a:extLst>
              <a:ext uri="{FF2B5EF4-FFF2-40B4-BE49-F238E27FC236}">
                <a16:creationId xmlns:a16="http://schemas.microsoft.com/office/drawing/2014/main" id="{412B7D14-2BA7-A4E9-FC5A-8BBE96BFFD62}"/>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EFD15EF-7BB5-384B-812E-9E5926CA7C1A}" type="slidenum">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2208217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כותרת">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כ'/חשון/תשפ"ה</a:t>
            </a:fld>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כותרת 1">
            <a:extLst>
              <a:ext uri="{FF2B5EF4-FFF2-40B4-BE49-F238E27FC236}">
                <a16:creationId xmlns:a16="http://schemas.microsoft.com/office/drawing/2014/main" id="{82DA3858-A582-4666-898A-E8682925F402}"/>
              </a:ext>
            </a:extLst>
          </p:cNvPr>
          <p:cNvSpPr>
            <a:spLocks noGrp="1"/>
          </p:cNvSpPr>
          <p:nvPr>
            <p:ph type="title" hasCustomPrompt="1"/>
          </p:nvPr>
        </p:nvSpPr>
        <p:spPr>
          <a:xfrm>
            <a:off x="838200" y="161492"/>
            <a:ext cx="10515600" cy="1325563"/>
          </a:xfrm>
        </p:spPr>
        <p:txBody>
          <a:bodyPr>
            <a:normAutofit/>
          </a:bodyPr>
          <a:lstStyle>
            <a:lvl1pPr algn="ctr">
              <a:defRPr sz="72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
        <p:nvSpPr>
          <p:cNvPr id="14" name="מציין מיקום תוכן 9">
            <a:extLst>
              <a:ext uri="{FF2B5EF4-FFF2-40B4-BE49-F238E27FC236}">
                <a16:creationId xmlns:a16="http://schemas.microsoft.com/office/drawing/2014/main" id="{CF0B13C3-0DDA-4534-9146-673046108CB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24241763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כותרת">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8E9EB68D-8B77-4F94-BB97-F778B0AAB978}" type="datetimeFigureOut">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כ'/חשון/תשפ"ה</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C33919C-8379-4110-9C07-A3FB54FC6405}" type="slidenum">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Aptos" panose="02110004020202020204"/>
              <a:ea typeface="+mn-ea"/>
              <a:cs typeface="Arial" panose="020B0604020202020204" pitchFamily="34" charset="0"/>
            </a:endParaRPr>
          </a:p>
        </p:txBody>
      </p:sp>
      <p:sp>
        <p:nvSpPr>
          <p:cNvPr id="13" name="כותרת 1">
            <a:extLst>
              <a:ext uri="{FF2B5EF4-FFF2-40B4-BE49-F238E27FC236}">
                <a16:creationId xmlns:a16="http://schemas.microsoft.com/office/drawing/2014/main" id="{82DA3858-A582-4666-898A-E8682925F402}"/>
              </a:ext>
            </a:extLst>
          </p:cNvPr>
          <p:cNvSpPr>
            <a:spLocks noGrp="1"/>
          </p:cNvSpPr>
          <p:nvPr>
            <p:ph type="title" hasCustomPrompt="1"/>
          </p:nvPr>
        </p:nvSpPr>
        <p:spPr>
          <a:xfrm>
            <a:off x="838200" y="161492"/>
            <a:ext cx="10515600" cy="1325563"/>
          </a:xfrm>
        </p:spPr>
        <p:txBody>
          <a:bodyPr>
            <a:normAutofit/>
          </a:bodyPr>
          <a:lstStyle>
            <a:lvl1pPr algn="ctr">
              <a:defRPr sz="72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
        <p:nvSpPr>
          <p:cNvPr id="14" name="מציין מיקום תוכן 9">
            <a:extLst>
              <a:ext uri="{FF2B5EF4-FFF2-40B4-BE49-F238E27FC236}">
                <a16:creationId xmlns:a16="http://schemas.microsoft.com/office/drawing/2014/main" id="{CF0B13C3-0DDA-4534-9146-673046108CB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962766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שאלות- אפשרות 1">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כ'/חשון/תשפ"ה</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1159162" y="143362"/>
            <a:ext cx="8640619" cy="1200329"/>
          </a:xfrm>
          <a:prstGeom prst="rect">
            <a:avLst/>
          </a:prstGeom>
          <a:noFill/>
        </p:spPr>
        <p:txBody>
          <a:bodyPr wrap="square">
            <a:spAutoFit/>
          </a:bodyPr>
          <a:lstStyle/>
          <a:p>
            <a:r>
              <a:rPr lang="he-IL" sz="7200" b="1" dirty="0">
                <a:solidFill>
                  <a:srgbClr val="002060"/>
                </a:solidFill>
                <a:latin typeface="Calibri" panose="020F0502020204030204" pitchFamily="34" charset="0"/>
                <a:cs typeface="Calibri" panose="020F0502020204030204" pitchFamily="34" charset="0"/>
              </a:rPr>
              <a:t>שאלות לדיון בכיתה</a:t>
            </a:r>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3918528" y="2246457"/>
            <a:ext cx="6638636" cy="3684588"/>
          </a:xfrm>
        </p:spPr>
        <p:txBody>
          <a:bodyPr/>
          <a:lstStyle>
            <a:lvl1pPr>
              <a:defRPr>
                <a:latin typeface="Calibri" panose="020F0502020204030204" pitchFamily="34" charset="0"/>
                <a:cs typeface="Calibri" panose="020F0502020204030204" pitchFamily="34" charset="0"/>
              </a:defRPr>
            </a:lvl1pPr>
          </a:lstStyle>
          <a:p>
            <a:pPr lvl="0"/>
            <a:r>
              <a:rPr lang="he-IL" dirty="0"/>
              <a:t>שאלה ראשונה</a:t>
            </a:r>
          </a:p>
          <a:p>
            <a:pPr lvl="0"/>
            <a:r>
              <a:rPr lang="he-IL" dirty="0"/>
              <a:t>שאלה שנייה</a:t>
            </a:r>
          </a:p>
          <a:p>
            <a:pPr lvl="0"/>
            <a:r>
              <a:rPr lang="he-IL" dirty="0"/>
              <a:t>שאלה שלישית</a:t>
            </a:r>
          </a:p>
          <a:p>
            <a:pPr lvl="0"/>
            <a:r>
              <a:rPr lang="he-IL" dirty="0"/>
              <a:t>שאלה רביעית</a:t>
            </a:r>
          </a:p>
        </p:txBody>
      </p:sp>
    </p:spTree>
    <p:extLst>
      <p:ext uri="{BB962C8B-B14F-4D97-AF65-F5344CB8AC3E}">
        <p14:creationId xmlns:p14="http://schemas.microsoft.com/office/powerpoint/2010/main" val="62387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מה המסר שלנו">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כ'/חשון/תשפ"ה</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2498345" y="189529"/>
            <a:ext cx="7195311" cy="1200329"/>
          </a:xfrm>
          <a:prstGeom prst="rect">
            <a:avLst/>
          </a:prstGeom>
          <a:noFill/>
        </p:spPr>
        <p:txBody>
          <a:bodyPr wrap="square">
            <a:spAutoFit/>
          </a:bodyPr>
          <a:lstStyle/>
          <a:p>
            <a:r>
              <a:rPr lang="he-IL" sz="7200" b="1" dirty="0">
                <a:solidFill>
                  <a:srgbClr val="002060"/>
                </a:solidFill>
                <a:latin typeface="Calibri" panose="020F0502020204030204" pitchFamily="34" charset="0"/>
                <a:cs typeface="Calibri" panose="020F0502020204030204" pitchFamily="34" charset="0"/>
              </a:rPr>
              <a:t>מהם המסרים שלנו?</a:t>
            </a:r>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2643910" y="2218749"/>
            <a:ext cx="8365836" cy="3684588"/>
          </a:xfrm>
        </p:spPr>
        <p:txBody>
          <a:bodyPr/>
          <a:lstStyle>
            <a:lvl1pPr>
              <a:defRPr>
                <a:latin typeface="Calibri" panose="020F0502020204030204" pitchFamily="34" charset="0"/>
                <a:cs typeface="Calibri" panose="020F0502020204030204" pitchFamily="34" charset="0"/>
              </a:defRPr>
            </a:lvl1pPr>
          </a:lstStyle>
          <a:p>
            <a:pPr lvl="0"/>
            <a:r>
              <a:rPr lang="he-IL" dirty="0"/>
              <a:t>מסר ראשון</a:t>
            </a:r>
          </a:p>
          <a:p>
            <a:pPr lvl="0"/>
            <a:r>
              <a:rPr lang="he-IL" dirty="0"/>
              <a:t>מסר שני</a:t>
            </a:r>
          </a:p>
          <a:p>
            <a:pPr lvl="0"/>
            <a:r>
              <a:rPr lang="he-IL" dirty="0"/>
              <a:t>מסר שלישי</a:t>
            </a:r>
          </a:p>
        </p:txBody>
      </p:sp>
    </p:spTree>
    <p:extLst>
      <p:ext uri="{BB962C8B-B14F-4D97-AF65-F5344CB8AC3E}">
        <p14:creationId xmlns:p14="http://schemas.microsoft.com/office/powerpoint/2010/main" val="1522570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שאלות- אפשרות 2">
    <p:spTree>
      <p:nvGrpSpPr>
        <p:cNvPr id="1" name=""/>
        <p:cNvGrpSpPr/>
        <p:nvPr/>
      </p:nvGrpSpPr>
      <p:grpSpPr>
        <a:xfrm>
          <a:off x="0" y="0"/>
          <a:ext cx="0" cy="0"/>
          <a:chOff x="0" y="0"/>
          <a:chExt cx="0" cy="0"/>
        </a:xfrm>
      </p:grpSpPr>
      <p:sp>
        <p:nvSpPr>
          <p:cNvPr id="7" name="מלבן 6">
            <a:extLst>
              <a:ext uri="{FF2B5EF4-FFF2-40B4-BE49-F238E27FC236}">
                <a16:creationId xmlns:a16="http://schemas.microsoft.com/office/drawing/2014/main" id="{916ED5F6-E4D6-425A-9C8F-B4977DBDCBA9}"/>
              </a:ext>
            </a:extLst>
          </p:cNvPr>
          <p:cNvSpPr/>
          <p:nvPr userDrawn="1"/>
        </p:nvSpPr>
        <p:spPr>
          <a:xfrm>
            <a:off x="0" y="0"/>
            <a:ext cx="12192000" cy="1487055"/>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מציין מיקום של תאריך 2">
            <a:extLst>
              <a:ext uri="{FF2B5EF4-FFF2-40B4-BE49-F238E27FC236}">
                <a16:creationId xmlns:a16="http://schemas.microsoft.com/office/drawing/2014/main" id="{C96D3B85-B724-4877-883C-F26E8D1BA6E0}"/>
              </a:ext>
            </a:extLst>
          </p:cNvPr>
          <p:cNvSpPr>
            <a:spLocks noGrp="1"/>
          </p:cNvSpPr>
          <p:nvPr>
            <p:ph type="dt" sz="half" idx="10"/>
          </p:nvPr>
        </p:nvSpPr>
        <p:spPr/>
        <p:txBody>
          <a:bodyPr/>
          <a:lstStyle/>
          <a:p>
            <a:fld id="{8E9EB68D-8B77-4F94-BB97-F778B0AAB978}" type="datetimeFigureOut">
              <a:rPr lang="he-IL" smtClean="0"/>
              <a:t>כ'/חשון/תשפ"ה</a:t>
            </a:fld>
            <a:endParaRPr lang="he-IL"/>
          </a:p>
        </p:txBody>
      </p:sp>
      <p:sp>
        <p:nvSpPr>
          <p:cNvPr id="4" name="מציין מיקום של כותרת תחתונה 3">
            <a:extLst>
              <a:ext uri="{FF2B5EF4-FFF2-40B4-BE49-F238E27FC236}">
                <a16:creationId xmlns:a16="http://schemas.microsoft.com/office/drawing/2014/main" id="{6F0E9F02-A29A-4F15-95B6-7643DB71B03E}"/>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4E4A7E98-AFBC-4386-90F2-F98603E99C53}"/>
              </a:ext>
            </a:extLst>
          </p:cNvPr>
          <p:cNvSpPr>
            <a:spLocks noGrp="1"/>
          </p:cNvSpPr>
          <p:nvPr>
            <p:ph type="sldNum" sz="quarter" idx="12"/>
          </p:nvPr>
        </p:nvSpPr>
        <p:spPr/>
        <p:txBody>
          <a:bodyPr/>
          <a:lstStyle/>
          <a:p>
            <a:fld id="{4C33919C-8379-4110-9C07-A3FB54FC6405}" type="slidenum">
              <a:rPr lang="he-IL" smtClean="0"/>
              <a:t>‹#›</a:t>
            </a:fld>
            <a:endParaRPr lang="he-IL"/>
          </a:p>
        </p:txBody>
      </p:sp>
      <p:pic>
        <p:nvPicPr>
          <p:cNvPr id="6" name="גרפיקה 5">
            <a:extLst>
              <a:ext uri="{FF2B5EF4-FFF2-40B4-BE49-F238E27FC236}">
                <a16:creationId xmlns:a16="http://schemas.microsoft.com/office/drawing/2014/main" id="{D4F01A1D-4563-4119-A0A9-05C6A9A20885}"/>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flipH="1">
            <a:off x="290837" y="1866284"/>
            <a:ext cx="3468362" cy="2846131"/>
          </a:xfrm>
          <a:prstGeom prst="rect">
            <a:avLst/>
          </a:prstGeom>
        </p:spPr>
      </p:pic>
      <p:pic>
        <p:nvPicPr>
          <p:cNvPr id="9" name="גרפיקה 8">
            <a:extLst>
              <a:ext uri="{FF2B5EF4-FFF2-40B4-BE49-F238E27FC236}">
                <a16:creationId xmlns:a16="http://schemas.microsoft.com/office/drawing/2014/main" id="{8993743B-5484-4146-8613-ED3F4314D162}"/>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flipH="1">
            <a:off x="2715383" y="3875344"/>
            <a:ext cx="3468362" cy="2846131"/>
          </a:xfrm>
          <a:prstGeom prst="rect">
            <a:avLst/>
          </a:prstGeom>
        </p:spPr>
      </p:pic>
      <p:pic>
        <p:nvPicPr>
          <p:cNvPr id="10" name="גרפיקה 9">
            <a:extLst>
              <a:ext uri="{FF2B5EF4-FFF2-40B4-BE49-F238E27FC236}">
                <a16:creationId xmlns:a16="http://schemas.microsoft.com/office/drawing/2014/main" id="{74C474A6-BC2C-4209-8834-EA7BDB5BC953}"/>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5510369" y="1688935"/>
            <a:ext cx="3246583" cy="2846131"/>
          </a:xfrm>
          <a:prstGeom prst="rect">
            <a:avLst/>
          </a:prstGeom>
        </p:spPr>
      </p:pic>
      <p:pic>
        <p:nvPicPr>
          <p:cNvPr id="11" name="גרפיקה 10">
            <a:extLst>
              <a:ext uri="{FF2B5EF4-FFF2-40B4-BE49-F238E27FC236}">
                <a16:creationId xmlns:a16="http://schemas.microsoft.com/office/drawing/2014/main" id="{86703C86-955A-40A2-837B-45919A8AD7F3}"/>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8226137" y="4116530"/>
            <a:ext cx="3392995" cy="2445039"/>
          </a:xfrm>
          <a:prstGeom prst="rect">
            <a:avLst/>
          </a:prstGeom>
        </p:spPr>
      </p:pic>
      <p:sp>
        <p:nvSpPr>
          <p:cNvPr id="18" name="כותרת 1">
            <a:extLst>
              <a:ext uri="{FF2B5EF4-FFF2-40B4-BE49-F238E27FC236}">
                <a16:creationId xmlns:a16="http://schemas.microsoft.com/office/drawing/2014/main" id="{4DE8E445-C8EF-4BFC-9B0A-C3174B7F9F89}"/>
              </a:ext>
            </a:extLst>
          </p:cNvPr>
          <p:cNvSpPr>
            <a:spLocks noGrp="1"/>
          </p:cNvSpPr>
          <p:nvPr>
            <p:ph type="title" hasCustomPrompt="1"/>
          </p:nvPr>
        </p:nvSpPr>
        <p:spPr>
          <a:xfrm>
            <a:off x="5013878" y="59823"/>
            <a:ext cx="2828636" cy="1325563"/>
          </a:xfrm>
        </p:spPr>
        <p:txBody>
          <a:bodyPr>
            <a:normAutofit/>
          </a:bodyPr>
          <a:lstStyle>
            <a:lvl1pPr algn="ctr">
              <a:defRPr sz="72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Tree>
    <p:extLst>
      <p:ext uri="{BB962C8B-B14F-4D97-AF65-F5344CB8AC3E}">
        <p14:creationId xmlns:p14="http://schemas.microsoft.com/office/powerpoint/2010/main" val="4288502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שאלות - אפשרות 3">
    <p:spTree>
      <p:nvGrpSpPr>
        <p:cNvPr id="1" name=""/>
        <p:cNvGrpSpPr/>
        <p:nvPr/>
      </p:nvGrpSpPr>
      <p:grpSpPr>
        <a:xfrm>
          <a:off x="0" y="0"/>
          <a:ext cx="0" cy="0"/>
          <a:chOff x="0" y="0"/>
          <a:chExt cx="0" cy="0"/>
        </a:xfrm>
      </p:grpSpPr>
      <p:sp>
        <p:nvSpPr>
          <p:cNvPr id="8" name="מלבן 7">
            <a:extLst>
              <a:ext uri="{FF2B5EF4-FFF2-40B4-BE49-F238E27FC236}">
                <a16:creationId xmlns:a16="http://schemas.microsoft.com/office/drawing/2014/main" id="{CB9281F9-769A-456F-8721-256B9AC22DD6}"/>
              </a:ext>
            </a:extLst>
          </p:cNvPr>
          <p:cNvSpPr/>
          <p:nvPr userDrawn="1"/>
        </p:nvSpPr>
        <p:spPr>
          <a:xfrm>
            <a:off x="8610600" y="0"/>
            <a:ext cx="3581400" cy="6858000"/>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 name="כותרת 1">
            <a:extLst>
              <a:ext uri="{FF2B5EF4-FFF2-40B4-BE49-F238E27FC236}">
                <a16:creationId xmlns:a16="http://schemas.microsoft.com/office/drawing/2014/main" id="{84936ADC-3E24-42B8-9C25-733C5E9994DC}"/>
              </a:ext>
            </a:extLst>
          </p:cNvPr>
          <p:cNvSpPr>
            <a:spLocks noGrp="1"/>
          </p:cNvSpPr>
          <p:nvPr>
            <p:ph type="title" hasCustomPrompt="1"/>
          </p:nvPr>
        </p:nvSpPr>
        <p:spPr>
          <a:xfrm>
            <a:off x="9039225" y="1189831"/>
            <a:ext cx="2828636" cy="1325563"/>
          </a:xfrm>
        </p:spPr>
        <p:txBody>
          <a:bodyPr>
            <a:normAutofit/>
          </a:bodyPr>
          <a:lstStyle>
            <a:lvl1pPr algn="ctr">
              <a:defRPr sz="54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
        <p:nvSpPr>
          <p:cNvPr id="10" name="מציין מיקום של מספר שקופית 19">
            <a:extLst>
              <a:ext uri="{FF2B5EF4-FFF2-40B4-BE49-F238E27FC236}">
                <a16:creationId xmlns:a16="http://schemas.microsoft.com/office/drawing/2014/main" id="{973E36F7-73A1-4E63-9DC6-34A7DE6E7C1F}"/>
              </a:ext>
            </a:extLst>
          </p:cNvPr>
          <p:cNvSpPr>
            <a:spLocks noGrp="1"/>
          </p:cNvSpPr>
          <p:nvPr>
            <p:ph type="sldNum" sz="quarter" idx="12"/>
          </p:nvPr>
        </p:nvSpPr>
        <p:spPr>
          <a:xfrm>
            <a:off x="9448800" y="6356350"/>
            <a:ext cx="2743200" cy="365125"/>
          </a:xfrm>
        </p:spPr>
        <p:txBody>
          <a:bodyPr/>
          <a:lstStyle/>
          <a:p>
            <a:fld id="{4C33919C-8379-4110-9C07-A3FB54FC6405}" type="slidenum">
              <a:rPr lang="he-IL" smtClean="0"/>
              <a:t>‹#›</a:t>
            </a:fld>
            <a:endParaRPr lang="he-IL"/>
          </a:p>
        </p:txBody>
      </p:sp>
      <p:pic>
        <p:nvPicPr>
          <p:cNvPr id="12" name="גרפיקה 11">
            <a:extLst>
              <a:ext uri="{FF2B5EF4-FFF2-40B4-BE49-F238E27FC236}">
                <a16:creationId xmlns:a16="http://schemas.microsoft.com/office/drawing/2014/main" id="{C14CF1DD-0791-4885-8134-1FDD89D6D59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096000" y="835091"/>
            <a:ext cx="1858858" cy="1353379"/>
          </a:xfrm>
          <a:prstGeom prst="rect">
            <a:avLst/>
          </a:prstGeom>
        </p:spPr>
      </p:pic>
      <p:pic>
        <p:nvPicPr>
          <p:cNvPr id="14" name="גרפיקה 13">
            <a:extLst>
              <a:ext uri="{FF2B5EF4-FFF2-40B4-BE49-F238E27FC236}">
                <a16:creationId xmlns:a16="http://schemas.microsoft.com/office/drawing/2014/main" id="{6B2CB72F-0D80-44B4-BBA0-671F2614AA83}"/>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4968676" y="2606675"/>
            <a:ext cx="2649310" cy="1845831"/>
          </a:xfrm>
          <a:prstGeom prst="rect">
            <a:avLst/>
          </a:prstGeom>
        </p:spPr>
      </p:pic>
      <p:pic>
        <p:nvPicPr>
          <p:cNvPr id="16" name="גרפיקה 15">
            <a:extLst>
              <a:ext uri="{FF2B5EF4-FFF2-40B4-BE49-F238E27FC236}">
                <a16:creationId xmlns:a16="http://schemas.microsoft.com/office/drawing/2014/main" id="{10FDB170-DF69-4778-8A75-3FB0B75F5CB0}"/>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3038232" y="682291"/>
            <a:ext cx="2814200" cy="1833103"/>
          </a:xfrm>
          <a:prstGeom prst="rect">
            <a:avLst/>
          </a:prstGeom>
        </p:spPr>
      </p:pic>
      <p:pic>
        <p:nvPicPr>
          <p:cNvPr id="18" name="גרפיקה 17">
            <a:extLst>
              <a:ext uri="{FF2B5EF4-FFF2-40B4-BE49-F238E27FC236}">
                <a16:creationId xmlns:a16="http://schemas.microsoft.com/office/drawing/2014/main" id="{D9D78584-7D1D-456C-9A32-004A5DBD9C66}"/>
              </a:ext>
            </a:extLst>
          </p:cNvPr>
          <p:cNvPicPr>
            <a:picLocks noChangeAspect="1"/>
          </p:cNvPicPr>
          <p:nvPr userDrawn="1"/>
        </p:nvPicPr>
        <p:blipFill>
          <a:blip r:embed="rId8">
            <a:extLst>
              <a:ext uri="{96DAC541-7B7A-43D3-8B79-37D633B846F1}">
                <asvg:svgBlip xmlns="" xmlns:asvg="http://schemas.microsoft.com/office/drawing/2016/SVG/main" r:embed="rId9"/>
              </a:ext>
            </a:extLst>
          </a:blip>
          <a:stretch>
            <a:fillRect/>
          </a:stretch>
        </p:blipFill>
        <p:spPr>
          <a:xfrm>
            <a:off x="3436789" y="4787831"/>
            <a:ext cx="1805401" cy="1978522"/>
          </a:xfrm>
          <a:prstGeom prst="rect">
            <a:avLst/>
          </a:prstGeom>
        </p:spPr>
      </p:pic>
      <p:pic>
        <p:nvPicPr>
          <p:cNvPr id="20" name="גרפיקה 19">
            <a:extLst>
              <a:ext uri="{FF2B5EF4-FFF2-40B4-BE49-F238E27FC236}">
                <a16:creationId xmlns:a16="http://schemas.microsoft.com/office/drawing/2014/main" id="{FA54F9F6-8A72-406A-BBB1-D41A4A366D81}"/>
              </a:ext>
            </a:extLst>
          </p:cNvPr>
          <p:cNvPicPr>
            <a:picLocks noChangeAspect="1"/>
          </p:cNvPicPr>
          <p:nvPr userDrawn="1"/>
        </p:nvPicPr>
        <p:blipFill>
          <a:blip r:embed="rId10">
            <a:extLst>
              <a:ext uri="{96DAC541-7B7A-43D3-8B79-37D633B846F1}">
                <asvg:svgBlip xmlns="" xmlns:asvg="http://schemas.microsoft.com/office/drawing/2016/SVG/main" r:embed="rId11"/>
              </a:ext>
            </a:extLst>
          </a:blip>
          <a:stretch>
            <a:fillRect/>
          </a:stretch>
        </p:blipFill>
        <p:spPr>
          <a:xfrm>
            <a:off x="1778922" y="2728697"/>
            <a:ext cx="2089237" cy="1845831"/>
          </a:xfrm>
          <a:prstGeom prst="rect">
            <a:avLst/>
          </a:prstGeom>
        </p:spPr>
      </p:pic>
      <p:pic>
        <p:nvPicPr>
          <p:cNvPr id="22" name="גרפיקה 21">
            <a:extLst>
              <a:ext uri="{FF2B5EF4-FFF2-40B4-BE49-F238E27FC236}">
                <a16:creationId xmlns:a16="http://schemas.microsoft.com/office/drawing/2014/main" id="{B76A9985-146F-4A74-872B-60522959D7FD}"/>
              </a:ext>
            </a:extLst>
          </p:cNvPr>
          <p:cNvPicPr>
            <a:picLocks noChangeAspect="1"/>
          </p:cNvPicPr>
          <p:nvPr userDrawn="1"/>
        </p:nvPicPr>
        <p:blipFill>
          <a:blip r:embed="rId12">
            <a:extLst>
              <a:ext uri="{96DAC541-7B7A-43D3-8B79-37D633B846F1}">
                <asvg:svgBlip xmlns="" xmlns:asvg="http://schemas.microsoft.com/office/drawing/2016/SVG/main" r:embed="rId13"/>
              </a:ext>
            </a:extLst>
          </a:blip>
          <a:stretch>
            <a:fillRect/>
          </a:stretch>
        </p:blipFill>
        <p:spPr>
          <a:xfrm>
            <a:off x="6132649" y="4758566"/>
            <a:ext cx="2089238" cy="1644719"/>
          </a:xfrm>
          <a:prstGeom prst="rect">
            <a:avLst/>
          </a:prstGeom>
        </p:spPr>
      </p:pic>
      <p:pic>
        <p:nvPicPr>
          <p:cNvPr id="24" name="גרפיקה 23">
            <a:extLst>
              <a:ext uri="{FF2B5EF4-FFF2-40B4-BE49-F238E27FC236}">
                <a16:creationId xmlns:a16="http://schemas.microsoft.com/office/drawing/2014/main" id="{73EC279A-A7AF-4348-9B40-143763500146}"/>
              </a:ext>
            </a:extLst>
          </p:cNvPr>
          <p:cNvPicPr>
            <a:picLocks noChangeAspect="1"/>
          </p:cNvPicPr>
          <p:nvPr userDrawn="1"/>
        </p:nvPicPr>
        <p:blipFill>
          <a:blip r:embed="rId14">
            <a:extLst>
              <a:ext uri="{96DAC541-7B7A-43D3-8B79-37D633B846F1}">
                <asvg:svgBlip xmlns="" xmlns:asvg="http://schemas.microsoft.com/office/drawing/2016/SVG/main" r:embed="rId15"/>
              </a:ext>
            </a:extLst>
          </a:blip>
          <a:stretch>
            <a:fillRect/>
          </a:stretch>
        </p:blipFill>
        <p:spPr>
          <a:xfrm>
            <a:off x="680831" y="730316"/>
            <a:ext cx="1811014" cy="1562930"/>
          </a:xfrm>
          <a:prstGeom prst="rect">
            <a:avLst/>
          </a:prstGeom>
        </p:spPr>
      </p:pic>
      <p:pic>
        <p:nvPicPr>
          <p:cNvPr id="26" name="גרפיקה 25">
            <a:extLst>
              <a:ext uri="{FF2B5EF4-FFF2-40B4-BE49-F238E27FC236}">
                <a16:creationId xmlns:a16="http://schemas.microsoft.com/office/drawing/2014/main" id="{258D03E0-C98A-4EC6-B3CF-195C5D928C83}"/>
              </a:ext>
            </a:extLst>
          </p:cNvPr>
          <p:cNvPicPr>
            <a:picLocks noChangeAspect="1"/>
          </p:cNvPicPr>
          <p:nvPr userDrawn="1"/>
        </p:nvPicPr>
        <p:blipFill>
          <a:blip r:embed="rId16">
            <a:extLst>
              <a:ext uri="{96DAC541-7B7A-43D3-8B79-37D633B846F1}">
                <asvg:svgBlip xmlns="" xmlns:asvg="http://schemas.microsoft.com/office/drawing/2016/SVG/main" r:embed="rId17"/>
              </a:ext>
            </a:extLst>
          </a:blip>
          <a:stretch>
            <a:fillRect/>
          </a:stretch>
        </p:blipFill>
        <p:spPr>
          <a:xfrm>
            <a:off x="535550" y="4839928"/>
            <a:ext cx="2287991" cy="1481994"/>
          </a:xfrm>
          <a:prstGeom prst="rect">
            <a:avLst/>
          </a:prstGeom>
        </p:spPr>
      </p:pic>
    </p:spTree>
    <p:extLst>
      <p:ext uri="{BB962C8B-B14F-4D97-AF65-F5344CB8AC3E}">
        <p14:creationId xmlns:p14="http://schemas.microsoft.com/office/powerpoint/2010/main" val="4116800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3DE3897B-57C0-46C1-99A1-EF01C69DBF6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ECAC9C8-94CA-4CD8-891D-3B126282E9C4}"/>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3E9CFD5-0081-40C3-92FE-18D2A611283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E9EB68D-8B77-4F94-BB97-F778B0AAB978}" type="datetimeFigureOut">
              <a:rPr lang="he-IL" smtClean="0"/>
              <a:t>כ'/חשון/תשפ"ה</a:t>
            </a:fld>
            <a:endParaRPr lang="he-IL"/>
          </a:p>
        </p:txBody>
      </p:sp>
      <p:sp>
        <p:nvSpPr>
          <p:cNvPr id="5" name="מציין מיקום של כותרת תחתונה 4">
            <a:extLst>
              <a:ext uri="{FF2B5EF4-FFF2-40B4-BE49-F238E27FC236}">
                <a16:creationId xmlns:a16="http://schemas.microsoft.com/office/drawing/2014/main" id="{5F52E0EC-48D9-48C4-A852-9434367D40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3D40205B-84E6-4857-BFD7-CE98CEA8C1B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C33919C-8379-4110-9C07-A3FB54FC6405}" type="slidenum">
              <a:rPr lang="he-IL" smtClean="0"/>
              <a:t>‹#›</a:t>
            </a:fld>
            <a:endParaRPr lang="he-IL"/>
          </a:p>
        </p:txBody>
      </p:sp>
    </p:spTree>
    <p:extLst>
      <p:ext uri="{BB962C8B-B14F-4D97-AF65-F5344CB8AC3E}">
        <p14:creationId xmlns:p14="http://schemas.microsoft.com/office/powerpoint/2010/main" val="3673507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3" r:id="rId5"/>
    <p:sldLayoutId id="2147483655" r:id="rId6"/>
    <p:sldLayoutId id="2147483668" r:id="rId7"/>
    <p:sldLayoutId id="2147483666" r:id="rId8"/>
    <p:sldLayoutId id="2147483667" r:id="rId9"/>
    <p:sldLayoutId id="2147483657" r:id="rId10"/>
    <p:sldLayoutId id="2147483669" r:id="rId11"/>
    <p:sldLayoutId id="2147483664" r:id="rId12"/>
    <p:sldLayoutId id="2147483665" r:id="rId13"/>
    <p:sldLayoutId id="2147483672" r:id="rId14"/>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CBD76CE4-F006-E8CA-87E2-B010F779CBA6}"/>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95E2DEF5-D362-CBC5-3426-E0D78CE817CF}"/>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5C6C31C0-4F87-F586-026D-1E1745937BC3}"/>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82000"/>
                  </a:schemeClr>
                </a:solidFill>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32D534D5-072B-8D4E-8230-217D018A0086}" type="datetimeFigureOut">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כ'/חשון/תשפ"ה</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5" name="מציין מיקום של כותרת תחתונה 4">
            <a:extLst>
              <a:ext uri="{FF2B5EF4-FFF2-40B4-BE49-F238E27FC236}">
                <a16:creationId xmlns:a16="http://schemas.microsoft.com/office/drawing/2014/main" id="{AB703083-ED13-F461-BC2D-8D31BFA2A5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82000"/>
                  </a:schemeClr>
                </a:solidFill>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6" name="מציין מיקום של מספר שקופית 5">
            <a:extLst>
              <a:ext uri="{FF2B5EF4-FFF2-40B4-BE49-F238E27FC236}">
                <a16:creationId xmlns:a16="http://schemas.microsoft.com/office/drawing/2014/main" id="{B4232A2B-17B3-0128-DD21-EFC626CB0EF8}"/>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82000"/>
                  </a:schemeClr>
                </a:solidFill>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fld id="{FEFD15EF-7BB5-384B-812E-9E5926CA7C1A}" type="slidenum">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302604072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3" name="Google Shape;1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4" name="Google Shape;14;p2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x-none" sz="1200" b="0" i="0" u="none" strike="noStrike" kern="0" cap="none" spc="0" normalizeH="0" baseline="0" noProof="0">
                <a:ln>
                  <a:noFill/>
                </a:ln>
                <a:solidFill>
                  <a:srgbClr val="888888"/>
                </a:solidFill>
                <a:effectLst/>
                <a:uLnTx/>
                <a:uFillTx/>
                <a:latin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4157190636"/>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CBD76CE4-F006-E8CA-87E2-B010F779CBA6}"/>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95E2DEF5-D362-CBC5-3426-E0D78CE817CF}"/>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5C6C31C0-4F87-F586-026D-1E1745937BC3}"/>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82000"/>
                  </a:schemeClr>
                </a:solidFill>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32D534D5-072B-8D4E-8230-217D018A0086}" type="datetimeFigureOut">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כ'/חשון/תשפ"ה</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5" name="מציין מיקום של כותרת תחתונה 4">
            <a:extLst>
              <a:ext uri="{FF2B5EF4-FFF2-40B4-BE49-F238E27FC236}">
                <a16:creationId xmlns:a16="http://schemas.microsoft.com/office/drawing/2014/main" id="{AB703083-ED13-F461-BC2D-8D31BFA2A5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82000"/>
                  </a:schemeClr>
                </a:solidFill>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
        <p:nvSpPr>
          <p:cNvPr id="6" name="מציין מיקום של מספר שקופית 5">
            <a:extLst>
              <a:ext uri="{FF2B5EF4-FFF2-40B4-BE49-F238E27FC236}">
                <a16:creationId xmlns:a16="http://schemas.microsoft.com/office/drawing/2014/main" id="{B4232A2B-17B3-0128-DD21-EFC626CB0EF8}"/>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82000"/>
                  </a:schemeClr>
                </a:solidFill>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fld id="{FEFD15EF-7BB5-384B-812E-9E5926CA7C1A}" type="slidenum">
              <a:rPr kumimoji="0" lang="he-IL"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379581979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68.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6.png"/><Relationship Id="rId4" Type="http://schemas.openxmlformats.org/officeDocument/2006/relationships/image" Target="../media/image28.sv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8.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2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6.sv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40.sv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4.svg"/><Relationship Id="rId5" Type="http://schemas.openxmlformats.org/officeDocument/2006/relationships/image" Target="../media/image33.png"/><Relationship Id="rId4" Type="http://schemas.openxmlformats.org/officeDocument/2006/relationships/image" Target="../media/image42.sv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42.jpeg"/><Relationship Id="rId4" Type="http://schemas.openxmlformats.org/officeDocument/2006/relationships/image" Target="../media/image64.svg"/></Relationships>
</file>

<file path=ppt/slides/_rels/slide9.xml.rels><?xml version="1.0" encoding="UTF-8" standalone="yes"?>
<Relationships xmlns="http://schemas.openxmlformats.org/package/2006/relationships"><Relationship Id="rId3" Type="http://schemas.openxmlformats.org/officeDocument/2006/relationships/hyperlink" Target="https://youtu.be/bVoJ0w8Nbr0?si=hEplOA2Eo1aR5CD-"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מלבן 28">
            <a:extLst>
              <a:ext uri="{FF2B5EF4-FFF2-40B4-BE49-F238E27FC236}">
                <a16:creationId xmlns:a16="http://schemas.microsoft.com/office/drawing/2014/main" id="{FA3F45E0-FBE1-454E-AA00-74A228EAA1C6}"/>
              </a:ext>
            </a:extLst>
          </p:cNvPr>
          <p:cNvSpPr/>
          <p:nvPr/>
        </p:nvSpPr>
        <p:spPr>
          <a:xfrm>
            <a:off x="-7568" y="-121920"/>
            <a:ext cx="12199567" cy="506993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מלבן 2">
            <a:extLst>
              <a:ext uri="{FF2B5EF4-FFF2-40B4-BE49-F238E27FC236}">
                <a16:creationId xmlns:a16="http://schemas.microsoft.com/office/drawing/2014/main" id="{AB5A58E6-3E8C-41F7-A006-FBCB6FD1EA00}"/>
              </a:ext>
            </a:extLst>
          </p:cNvPr>
          <p:cNvSpPr/>
          <p:nvPr/>
        </p:nvSpPr>
        <p:spPr>
          <a:xfrm>
            <a:off x="0" y="2705315"/>
            <a:ext cx="12192000" cy="4263522"/>
          </a:xfrm>
          <a:prstGeom prst="rect">
            <a:avLst/>
          </a:prstGeom>
          <a:solidFill>
            <a:srgbClr val="DA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16" name="Google Shape;443;p26">
            <a:extLst>
              <a:ext uri="{FF2B5EF4-FFF2-40B4-BE49-F238E27FC236}">
                <a16:creationId xmlns:a16="http://schemas.microsoft.com/office/drawing/2014/main" id="{DF636D3C-32DB-4901-8AA6-D5945ACBDA5B}"/>
              </a:ext>
            </a:extLst>
          </p:cNvPr>
          <p:cNvPicPr preferRelativeResize="0"/>
          <p:nvPr/>
        </p:nvPicPr>
        <p:blipFill rotWithShape="1">
          <a:blip r:embed="rId3">
            <a:alphaModFix/>
          </a:blip>
          <a:srcRect/>
          <a:stretch/>
        </p:blipFill>
        <p:spPr>
          <a:xfrm rot="10800000">
            <a:off x="-1" y="5038780"/>
            <a:ext cx="5292969" cy="1354783"/>
          </a:xfrm>
          <a:prstGeom prst="rect">
            <a:avLst/>
          </a:prstGeom>
          <a:noFill/>
          <a:ln>
            <a:noFill/>
          </a:ln>
        </p:spPr>
      </p:pic>
      <p:pic>
        <p:nvPicPr>
          <p:cNvPr id="4" name="תמונה 3">
            <a:extLst>
              <a:ext uri="{FF2B5EF4-FFF2-40B4-BE49-F238E27FC236}">
                <a16:creationId xmlns:a16="http://schemas.microsoft.com/office/drawing/2014/main" id="{FC597C1D-9ED8-420A-9EA9-A542C8319FC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6095" y="100884"/>
            <a:ext cx="7762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מלבן 4">
            <a:extLst>
              <a:ext uri="{FF2B5EF4-FFF2-40B4-BE49-F238E27FC236}">
                <a16:creationId xmlns:a16="http://schemas.microsoft.com/office/drawing/2014/main" id="{2B8EF0F8-90DD-433D-894C-960AC1D5239D}"/>
              </a:ext>
            </a:extLst>
          </p:cNvPr>
          <p:cNvSpPr/>
          <p:nvPr/>
        </p:nvSpPr>
        <p:spPr>
          <a:xfrm>
            <a:off x="-102068" y="790599"/>
            <a:ext cx="2141984" cy="404919"/>
          </a:xfrm>
          <a:prstGeom prst="rect">
            <a:avLst/>
          </a:prstGeom>
        </p:spPr>
        <p:txBody>
          <a:bodyPr wrap="square">
            <a:spAutoFit/>
          </a:bodyPr>
          <a:lstStyle/>
          <a:p>
            <a:pPr algn="ctr">
              <a:lnSpc>
                <a:spcPts val="800"/>
              </a:lnSpc>
            </a:pPr>
            <a:r>
              <a:rPr lang="ar-SA" sz="900" dirty="0">
                <a:solidFill>
                  <a:srgbClr val="002060"/>
                </a:solidFill>
                <a:latin typeface="Calibri" panose="020F0502020204030204" pitchFamily="34" charset="0"/>
                <a:cs typeface="Calibri" panose="020F0502020204030204" pitchFamily="34" charset="0"/>
              </a:rPr>
              <a:t>وزارة </a:t>
            </a:r>
            <a:r>
              <a:rPr lang="ar-SA" sz="900" dirty="0" err="1">
                <a:solidFill>
                  <a:srgbClr val="002060"/>
                </a:solidFill>
                <a:latin typeface="Calibri" panose="020F0502020204030204" pitchFamily="34" charset="0"/>
                <a:cs typeface="Calibri" panose="020F0502020204030204" pitchFamily="34" charset="0"/>
              </a:rPr>
              <a:t>التريية</a:t>
            </a:r>
            <a:r>
              <a:rPr lang="ar-SA" sz="900" dirty="0">
                <a:solidFill>
                  <a:srgbClr val="002060"/>
                </a:solidFill>
                <a:latin typeface="Calibri" panose="020F0502020204030204" pitchFamily="34" charset="0"/>
                <a:cs typeface="Calibri" panose="020F0502020204030204" pitchFamily="34" charset="0"/>
              </a:rPr>
              <a:t> والتعليم </a:t>
            </a:r>
          </a:p>
          <a:p>
            <a:pPr algn="ctr">
              <a:lnSpc>
                <a:spcPts val="800"/>
              </a:lnSpc>
            </a:pPr>
            <a:r>
              <a:rPr lang="ar-SA" sz="900" dirty="0" err="1">
                <a:solidFill>
                  <a:srgbClr val="002060"/>
                </a:solidFill>
                <a:latin typeface="Calibri" panose="020F0502020204030204" pitchFamily="34" charset="0"/>
                <a:cs typeface="Calibri" panose="020F0502020204030204" pitchFamily="34" charset="0"/>
              </a:rPr>
              <a:t>الأدارة</a:t>
            </a:r>
            <a:r>
              <a:rPr lang="ar-SA" sz="900" dirty="0">
                <a:solidFill>
                  <a:srgbClr val="002060"/>
                </a:solidFill>
                <a:latin typeface="Calibri" panose="020F0502020204030204" pitchFamily="34" charset="0"/>
                <a:cs typeface="Calibri" panose="020F0502020204030204" pitchFamily="34" charset="0"/>
              </a:rPr>
              <a:t> التربوية </a:t>
            </a:r>
          </a:p>
          <a:p>
            <a:pPr algn="ctr">
              <a:lnSpc>
                <a:spcPts val="800"/>
              </a:lnSpc>
            </a:pPr>
            <a:r>
              <a:rPr lang="ar-SA" sz="900" dirty="0">
                <a:solidFill>
                  <a:srgbClr val="002060"/>
                </a:solidFill>
                <a:latin typeface="Calibri" panose="020F0502020204030204" pitchFamily="34" charset="0"/>
                <a:cs typeface="Calibri" panose="020F0502020204030204" pitchFamily="34" charset="0"/>
              </a:rPr>
              <a:t>قسم كبير- قسم الخدمات النفسية الاستشارية </a:t>
            </a:r>
          </a:p>
        </p:txBody>
      </p:sp>
      <p:sp>
        <p:nvSpPr>
          <p:cNvPr id="7" name="מלבן 6">
            <a:extLst>
              <a:ext uri="{FF2B5EF4-FFF2-40B4-BE49-F238E27FC236}">
                <a16:creationId xmlns:a16="http://schemas.microsoft.com/office/drawing/2014/main" id="{E027117B-69E5-4AAA-B77C-1A1D1E8542FB}"/>
              </a:ext>
            </a:extLst>
          </p:cNvPr>
          <p:cNvSpPr/>
          <p:nvPr/>
        </p:nvSpPr>
        <p:spPr>
          <a:xfrm>
            <a:off x="480478" y="393875"/>
            <a:ext cx="9221755" cy="1528624"/>
          </a:xfrm>
          <a:prstGeom prst="rect">
            <a:avLst/>
          </a:prstGeom>
        </p:spPr>
        <p:txBody>
          <a:bodyPr wrap="square">
            <a:spAutoFit/>
          </a:bodyPr>
          <a:lstStyle/>
          <a:p>
            <a:pPr algn="ctr">
              <a:lnSpc>
                <a:spcPts val="5600"/>
              </a:lnSpc>
            </a:pPr>
            <a:r>
              <a:rPr lang="ar-SA" sz="4000" b="1" kern="0" dirty="0">
                <a:solidFill>
                  <a:srgbClr val="002060"/>
                </a:solidFill>
                <a:latin typeface="Calibri" panose="020F0502020204030204" pitchFamily="34" charset="0"/>
                <a:cs typeface="Calibri" panose="020F0502020204030204" pitchFamily="34" charset="0"/>
                <a:sym typeface="Arial"/>
              </a:rPr>
              <a:t>وحدة تعليمية في المهارات الحياتية</a:t>
            </a:r>
          </a:p>
          <a:p>
            <a:pPr algn="ctr">
              <a:lnSpc>
                <a:spcPts val="5600"/>
              </a:lnSpc>
            </a:pPr>
            <a:r>
              <a:rPr lang="ar-SA" sz="4000" b="1" kern="0" dirty="0">
                <a:solidFill>
                  <a:srgbClr val="002060"/>
                </a:solidFill>
                <a:latin typeface="Calibri" panose="020F0502020204030204" pitchFamily="34" charset="0"/>
                <a:cs typeface="Calibri" panose="020F0502020204030204" pitchFamily="34" charset="0"/>
                <a:sym typeface="Arial"/>
              </a:rPr>
              <a:t>الوقاية من تعاطي المخدرات والكحول والتبغ</a:t>
            </a:r>
          </a:p>
        </p:txBody>
      </p:sp>
      <p:sp>
        <p:nvSpPr>
          <p:cNvPr id="13" name="תיבת טקסט 12">
            <a:extLst>
              <a:ext uri="{FF2B5EF4-FFF2-40B4-BE49-F238E27FC236}">
                <a16:creationId xmlns:a16="http://schemas.microsoft.com/office/drawing/2014/main" id="{0D0D38DF-2529-4779-91E0-FD3504A02758}"/>
              </a:ext>
            </a:extLst>
          </p:cNvPr>
          <p:cNvSpPr txBox="1"/>
          <p:nvPr/>
        </p:nvSpPr>
        <p:spPr>
          <a:xfrm>
            <a:off x="5507222" y="6031216"/>
            <a:ext cx="6692346" cy="766364"/>
          </a:xfrm>
          <a:prstGeom prst="rect">
            <a:avLst/>
          </a:prstGeom>
          <a:noFill/>
        </p:spPr>
        <p:txBody>
          <a:bodyPr wrap="square">
            <a:spAutoFit/>
          </a:bodyPr>
          <a:lstStyle/>
          <a:p>
            <a:pPr algn="ctr">
              <a:lnSpc>
                <a:spcPts val="5600"/>
              </a:lnSpc>
            </a:pPr>
            <a:r>
              <a:rPr lang="ar-SA" sz="3200" b="1" dirty="0">
                <a:solidFill>
                  <a:schemeClr val="bg1"/>
                </a:solidFill>
                <a:latin typeface="Calibri" panose="020F0502020204030204" pitchFamily="34" charset="0"/>
                <a:cs typeface="Calibri" panose="020F0502020204030204" pitchFamily="34" charset="0"/>
              </a:rPr>
              <a:t>طبقة الحادي عشر – الدرس رقم </a:t>
            </a:r>
            <a:r>
              <a:rPr lang="he-IL" sz="3200" b="1" dirty="0" smtClean="0">
                <a:solidFill>
                  <a:schemeClr val="bg1"/>
                </a:solidFill>
                <a:latin typeface="Calibri" panose="020F0502020204030204" pitchFamily="34" charset="0"/>
                <a:cs typeface="Calibri" panose="020F0502020204030204" pitchFamily="34" charset="0"/>
              </a:rPr>
              <a:t>2</a:t>
            </a:r>
            <a:endParaRPr lang="he-IL" sz="4000" b="1" dirty="0">
              <a:solidFill>
                <a:schemeClr val="bg1"/>
              </a:solidFill>
              <a:latin typeface="Calibri" panose="020F0502020204030204" pitchFamily="34" charset="0"/>
              <a:cs typeface="Calibri" panose="020F0502020204030204" pitchFamily="34" charset="0"/>
            </a:endParaRPr>
          </a:p>
        </p:txBody>
      </p:sp>
      <p:sp>
        <p:nvSpPr>
          <p:cNvPr id="2" name="תיבת טקסט 1">
            <a:extLst>
              <a:ext uri="{FF2B5EF4-FFF2-40B4-BE49-F238E27FC236}">
                <a16:creationId xmlns:a16="http://schemas.microsoft.com/office/drawing/2014/main" id="{3D3665B5-83C0-E6C6-13DA-40C3B9CD8935}"/>
              </a:ext>
            </a:extLst>
          </p:cNvPr>
          <p:cNvSpPr txBox="1"/>
          <p:nvPr/>
        </p:nvSpPr>
        <p:spPr>
          <a:xfrm>
            <a:off x="1422383" y="3177597"/>
            <a:ext cx="9221754" cy="769441"/>
          </a:xfrm>
          <a:prstGeom prst="rect">
            <a:avLst/>
          </a:prstGeom>
          <a:noFill/>
        </p:spPr>
        <p:txBody>
          <a:bodyPr wrap="square">
            <a:spAutoFit/>
          </a:bodyPr>
          <a:lstStyle/>
          <a:p>
            <a:pPr lvl="0" algn="ctr"/>
            <a:r>
              <a:rPr lang="ar-SA" sz="4400" b="1" dirty="0" smtClean="0">
                <a:solidFill>
                  <a:schemeClr val="bg2"/>
                </a:solidFill>
                <a:latin typeface="+mj-lt"/>
              </a:rPr>
              <a:t>شدة الإيذاء</a:t>
            </a:r>
            <a:r>
              <a:rPr lang="he-IL" sz="4400" b="1" i="0" dirty="0" smtClean="0">
                <a:solidFill>
                  <a:schemeClr val="bg2"/>
                </a:solidFill>
                <a:effectLst/>
                <a:latin typeface="+mj-lt"/>
              </a:rPr>
              <a:t>: </a:t>
            </a:r>
            <a:r>
              <a:rPr lang="ar-SA" sz="4400" b="1" i="0" dirty="0" smtClean="0">
                <a:solidFill>
                  <a:schemeClr val="bg2"/>
                </a:solidFill>
                <a:effectLst/>
                <a:latin typeface="+mj-lt"/>
              </a:rPr>
              <a:t>الأصغاء للألم</a:t>
            </a:r>
            <a:endParaRPr lang="en-US" sz="4400" b="1" kern="0" dirty="0">
              <a:solidFill>
                <a:schemeClr val="bg2"/>
              </a:solidFill>
              <a:highlight>
                <a:srgbClr val="FFFF00"/>
              </a:highlight>
              <a:latin typeface="+mj-lt"/>
              <a:ea typeface="Calibri"/>
              <a:cs typeface="Calibri" panose="020F0502020204030204" pitchFamily="34" charset="0"/>
              <a:sym typeface="Calibri"/>
            </a:endParaRPr>
          </a:p>
        </p:txBody>
      </p:sp>
      <p:sp>
        <p:nvSpPr>
          <p:cNvPr id="6" name="TextBox 5"/>
          <p:cNvSpPr txBox="1"/>
          <p:nvPr/>
        </p:nvSpPr>
        <p:spPr>
          <a:xfrm>
            <a:off x="567407" y="5354108"/>
            <a:ext cx="2079076" cy="707886"/>
          </a:xfrm>
          <a:prstGeom prst="rect">
            <a:avLst/>
          </a:prstGeom>
          <a:noFill/>
        </p:spPr>
        <p:txBody>
          <a:bodyPr wrap="square" rtlCol="1">
            <a:spAutoFit/>
          </a:bodyPr>
          <a:lstStyle/>
          <a:p>
            <a:r>
              <a:rPr lang="ar-SA" sz="2000" b="1" dirty="0">
                <a:solidFill>
                  <a:schemeClr val="bg1"/>
                </a:solidFill>
              </a:rPr>
              <a:t>مهارة </a:t>
            </a:r>
            <a:r>
              <a:rPr lang="ar-SA" sz="2000" b="1" dirty="0" smtClean="0">
                <a:solidFill>
                  <a:schemeClr val="bg1"/>
                </a:solidFill>
              </a:rPr>
              <a:t>مركزية</a:t>
            </a:r>
            <a:endParaRPr lang="ar-SA" sz="2000" b="1" dirty="0">
              <a:solidFill>
                <a:schemeClr val="bg1"/>
              </a:solidFill>
            </a:endParaRPr>
          </a:p>
          <a:p>
            <a:r>
              <a:rPr lang="ar-SA" sz="2000" b="1" dirty="0">
                <a:solidFill>
                  <a:schemeClr val="bg1"/>
                </a:solidFill>
              </a:rPr>
              <a:t>التوجيه وإدارة الذات</a:t>
            </a:r>
            <a:endParaRPr lang="he-IL" dirty="0">
              <a:solidFill>
                <a:schemeClr val="bg1"/>
              </a:solidFill>
            </a:endParaRPr>
          </a:p>
        </p:txBody>
      </p:sp>
      <p:pic>
        <p:nvPicPr>
          <p:cNvPr id="14" name="Google Shape;140;p1">
            <a:extLst>
              <a:ext uri="{FF2B5EF4-FFF2-40B4-BE49-F238E27FC236}">
                <a16:creationId xmlns:a16="http://schemas.microsoft.com/office/drawing/2014/main" id="{D1413CC8-5424-A7E4-8DD9-D20E9A762D9C}"/>
              </a:ext>
            </a:extLst>
          </p:cNvPr>
          <p:cNvPicPr preferRelativeResize="0"/>
          <p:nvPr/>
        </p:nvPicPr>
        <p:blipFill>
          <a:blip r:embed="rId5">
            <a:alphaModFix/>
          </a:blip>
          <a:stretch>
            <a:fillRect/>
          </a:stretch>
        </p:blipFill>
        <p:spPr>
          <a:xfrm>
            <a:off x="9177220" y="-163334"/>
            <a:ext cx="2839775" cy="1435655"/>
          </a:xfrm>
          <a:prstGeom prst="rect">
            <a:avLst/>
          </a:prstGeom>
          <a:noFill/>
          <a:ln>
            <a:noFill/>
          </a:ln>
        </p:spPr>
      </p:pic>
    </p:spTree>
    <p:extLst>
      <p:ext uri="{BB962C8B-B14F-4D97-AF65-F5344CB8AC3E}">
        <p14:creationId xmlns:p14="http://schemas.microsoft.com/office/powerpoint/2010/main" val="1268749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1F944B9-04B1-43CF-8209-C54483A21506}"/>
              </a:ext>
            </a:extLst>
          </p:cNvPr>
          <p:cNvSpPr>
            <a:spLocks noGrp="1"/>
          </p:cNvSpPr>
          <p:nvPr>
            <p:ph type="title"/>
          </p:nvPr>
        </p:nvSpPr>
        <p:spPr>
          <a:xfrm>
            <a:off x="983673" y="83343"/>
            <a:ext cx="10515600" cy="1325563"/>
          </a:xfrm>
        </p:spPr>
        <p:txBody>
          <a:bodyPr>
            <a:normAutofit/>
          </a:bodyPr>
          <a:lstStyle/>
          <a:p>
            <a:r>
              <a:rPr lang="ar-SA" sz="4400" dirty="0"/>
              <a:t>مسكنات الألم الموصوفة طبيًا</a:t>
            </a:r>
            <a:endParaRPr lang="he-IL" sz="4400" dirty="0"/>
          </a:p>
        </p:txBody>
      </p:sp>
      <p:sp>
        <p:nvSpPr>
          <p:cNvPr id="2" name="כותרת 2">
            <a:extLst>
              <a:ext uri="{FF2B5EF4-FFF2-40B4-BE49-F238E27FC236}">
                <a16:creationId xmlns:a16="http://schemas.microsoft.com/office/drawing/2014/main" id="{56C811CE-A8E1-C332-4B01-25C38897EE69}"/>
              </a:ext>
            </a:extLst>
          </p:cNvPr>
          <p:cNvSpPr txBox="1">
            <a:spLocks/>
          </p:cNvSpPr>
          <p:nvPr/>
        </p:nvSpPr>
        <p:spPr>
          <a:xfrm>
            <a:off x="983673" y="4786312"/>
            <a:ext cx="10515600" cy="1325563"/>
          </a:xfrm>
          <a:prstGeom prst="rect">
            <a:avLst/>
          </a:prstGeom>
        </p:spPr>
        <p:txBody>
          <a:bodyPr vert="horz" lIns="91440" tIns="45720" rIns="91440" bIns="45720" rtlCol="1" anchor="ctr">
            <a:normAutofit/>
          </a:bodyPr>
          <a:lstStyle>
            <a:lvl1pPr algn="ctr" defTabSz="914400" rtl="1" eaLnBrk="1" latinLnBrk="0" hangingPunct="1">
              <a:lnSpc>
                <a:spcPct val="90000"/>
              </a:lnSpc>
              <a:spcBef>
                <a:spcPct val="0"/>
              </a:spcBef>
              <a:buNone/>
              <a:defRPr sz="7200" b="1" kern="1200">
                <a:solidFill>
                  <a:srgbClr val="002060"/>
                </a:solidFill>
                <a:latin typeface="Calibri" panose="020F0502020204030204" pitchFamily="34" charset="0"/>
                <a:ea typeface="+mj-ea"/>
                <a:cs typeface="Calibri" panose="020F0502020204030204" pitchFamily="34" charset="0"/>
              </a:defRPr>
            </a:lvl1pPr>
          </a:lstStyle>
          <a:p>
            <a:endParaRPr lang="he-IL" dirty="0"/>
          </a:p>
        </p:txBody>
      </p:sp>
      <p:sp>
        <p:nvSpPr>
          <p:cNvPr id="6" name="מציין מיקום תוכן 5">
            <a:extLst>
              <a:ext uri="{FF2B5EF4-FFF2-40B4-BE49-F238E27FC236}">
                <a16:creationId xmlns:a16="http://schemas.microsoft.com/office/drawing/2014/main" id="{C098602D-DB57-6676-0942-214808CA348E}"/>
              </a:ext>
            </a:extLst>
          </p:cNvPr>
          <p:cNvSpPr>
            <a:spLocks noGrp="1"/>
          </p:cNvSpPr>
          <p:nvPr>
            <p:ph sz="quarter" idx="13"/>
          </p:nvPr>
        </p:nvSpPr>
        <p:spPr>
          <a:xfrm>
            <a:off x="692727" y="1885708"/>
            <a:ext cx="10806546" cy="3806599"/>
          </a:xfrm>
        </p:spPr>
        <p:txBody>
          <a:bodyPr>
            <a:normAutofit fontScale="77500" lnSpcReduction="20000"/>
          </a:bodyPr>
          <a:lstStyle/>
          <a:p>
            <a:pPr algn="ctr">
              <a:lnSpc>
                <a:spcPct val="160000"/>
              </a:lnSpc>
            </a:pPr>
            <a:r>
              <a:rPr lang="ar-SA" sz="3200" dirty="0"/>
              <a:t>ماذا تثير فيك كلمة الألم؟</a:t>
            </a:r>
          </a:p>
          <a:p>
            <a:pPr algn="ctr">
              <a:lnSpc>
                <a:spcPct val="160000"/>
              </a:lnSpc>
            </a:pPr>
            <a:r>
              <a:rPr lang="ar-SA" sz="3200" dirty="0"/>
              <a:t>. حاول أن تتذكر وقتًا كان فيه شخص قريب منك يتعامل مع الألم</a:t>
            </a:r>
          </a:p>
          <a:p>
            <a:pPr algn="ctr">
              <a:lnSpc>
                <a:spcPct val="160000"/>
              </a:lnSpc>
            </a:pPr>
            <a:r>
              <a:rPr lang="ar-SA" sz="3200" dirty="0"/>
              <a:t>أي نوع من الألم كان</a:t>
            </a:r>
            <a:r>
              <a:rPr lang="ar-SA" sz="3200" dirty="0" smtClean="0"/>
              <a:t>؟</a:t>
            </a:r>
          </a:p>
          <a:p>
            <a:pPr algn="ctr">
              <a:lnSpc>
                <a:spcPct val="160000"/>
              </a:lnSpc>
            </a:pPr>
            <a:r>
              <a:rPr lang="ar-SA" sz="3200" dirty="0"/>
              <a:t>ماذا تعرف عن الأدوية التي يصفها الطبيب لتخفيف الألم؟</a:t>
            </a:r>
          </a:p>
          <a:p>
            <a:pPr algn="ctr">
              <a:lnSpc>
                <a:spcPct val="160000"/>
              </a:lnSpc>
            </a:pPr>
            <a:r>
              <a:rPr lang="ar-SA" sz="3200" dirty="0"/>
              <a:t>ما هي مخاطر تناول مسكن </a:t>
            </a:r>
            <a:r>
              <a:rPr lang="ar-SA" sz="3200" dirty="0" smtClean="0"/>
              <a:t>الأم </a:t>
            </a:r>
            <a:r>
              <a:rPr lang="ar-SA" sz="3200" dirty="0"/>
              <a:t>يصفه الطبيب لشخص آخر؟</a:t>
            </a:r>
            <a:r>
              <a:rPr lang="he-IL" sz="3200" dirty="0"/>
              <a:t/>
            </a:r>
            <a:br>
              <a:rPr lang="he-IL" sz="3200" dirty="0"/>
            </a:br>
            <a:endParaRPr lang="he-IL" sz="3200" dirty="0"/>
          </a:p>
        </p:txBody>
      </p:sp>
    </p:spTree>
    <p:extLst>
      <p:ext uri="{BB962C8B-B14F-4D97-AF65-F5344CB8AC3E}">
        <p14:creationId xmlns:p14="http://schemas.microsoft.com/office/powerpoint/2010/main" val="2683081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AFD5460-3A3F-A841-80AF-CE85A2EAF6D5}"/>
              </a:ext>
            </a:extLst>
          </p:cNvPr>
          <p:cNvSpPr>
            <a:spLocks noGrp="1"/>
          </p:cNvSpPr>
          <p:nvPr>
            <p:ph type="title"/>
          </p:nvPr>
        </p:nvSpPr>
        <p:spPr>
          <a:xfrm>
            <a:off x="827314" y="-317479"/>
            <a:ext cx="10515600" cy="1325563"/>
          </a:xfrm>
        </p:spPr>
        <p:txBody>
          <a:bodyPr>
            <a:normAutofit fontScale="90000"/>
          </a:bodyPr>
          <a:lstStyle/>
          <a:p>
            <a:r>
              <a:rPr lang="ar-SA" dirty="0"/>
              <a:t/>
            </a:r>
            <a:br>
              <a:rPr lang="ar-SA" dirty="0"/>
            </a:br>
            <a:r>
              <a:rPr lang="ar-SA" sz="5300" dirty="0" smtClean="0"/>
              <a:t>وصف </a:t>
            </a:r>
            <a:r>
              <a:rPr lang="ar-SA" sz="5300" dirty="0"/>
              <a:t>الحالة </a:t>
            </a:r>
            <a:r>
              <a:rPr lang="ar-SA" sz="5300" dirty="0" smtClean="0"/>
              <a:t>– العمل في </a:t>
            </a:r>
            <a:r>
              <a:rPr lang="ar-SA" sz="5300" dirty="0"/>
              <a:t>مجموعات</a:t>
            </a:r>
            <a:endParaRPr lang="he-IL" sz="5300" dirty="0"/>
          </a:p>
        </p:txBody>
      </p:sp>
      <p:sp>
        <p:nvSpPr>
          <p:cNvPr id="7" name="תיבת טקסט 6">
            <a:extLst>
              <a:ext uri="{FF2B5EF4-FFF2-40B4-BE49-F238E27FC236}">
                <a16:creationId xmlns:a16="http://schemas.microsoft.com/office/drawing/2014/main" id="{6F2D2569-7A18-19DD-B1A6-8C51AC063A9B}"/>
              </a:ext>
            </a:extLst>
          </p:cNvPr>
          <p:cNvSpPr txBox="1"/>
          <p:nvPr/>
        </p:nvSpPr>
        <p:spPr>
          <a:xfrm>
            <a:off x="70673" y="1443703"/>
            <a:ext cx="11510682" cy="2217082"/>
          </a:xfrm>
          <a:prstGeom prst="rect">
            <a:avLst/>
          </a:prstGeom>
          <a:noFill/>
        </p:spPr>
        <p:txBody>
          <a:bodyPr wrap="square">
            <a:spAutoFit/>
          </a:bodyPr>
          <a:lstStyle/>
          <a:p>
            <a:pPr lvl="1">
              <a:lnSpc>
                <a:spcPct val="150000"/>
              </a:lnSpc>
            </a:pPr>
            <a:r>
              <a:rPr lang="ar-SA" sz="3200" dirty="0">
                <a:cs typeface="+mj-cs"/>
              </a:rPr>
              <a:t>تتلقى كل مجموعة أو تختار دراسة حالة يُطلب منهم مناقشتها والإجابة على الأسئلة </a:t>
            </a:r>
            <a:r>
              <a:rPr lang="ar-SA" sz="3200" dirty="0" smtClean="0">
                <a:cs typeface="+mj-cs"/>
              </a:rPr>
              <a:t>المرفقة.</a:t>
            </a:r>
            <a:endParaRPr lang="ar-SA" sz="3200" dirty="0">
              <a:cs typeface="+mj-cs"/>
            </a:endParaRPr>
          </a:p>
          <a:p>
            <a:pPr lvl="1">
              <a:lnSpc>
                <a:spcPct val="150000"/>
              </a:lnSpc>
            </a:pPr>
            <a:r>
              <a:rPr lang="ar-SA" sz="3200" dirty="0">
                <a:cs typeface="+mj-cs"/>
              </a:rPr>
              <a:t>لاحقًا، سيُطلب من المجموعة اختيار ممثل سيشارك ما تعلموه مع الجلسة العامة</a:t>
            </a:r>
            <a:r>
              <a:rPr lang="ar-SA" sz="3200" dirty="0"/>
              <a:t>.</a:t>
            </a:r>
            <a:endParaRPr lang="he-IL" sz="3200" dirty="0"/>
          </a:p>
        </p:txBody>
      </p:sp>
      <p:pic>
        <p:nvPicPr>
          <p:cNvPr id="3" name="Picture 6" descr="Free Information Librarian vector and picture">
            <a:extLst>
              <a:ext uri="{FF2B5EF4-FFF2-40B4-BE49-F238E27FC236}">
                <a16:creationId xmlns:a16="http://schemas.microsoft.com/office/drawing/2014/main" id="{9B3BD76E-5FDA-F558-2D4C-C7CD1B04DF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889" y="3841872"/>
            <a:ext cx="4394450" cy="219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629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AFD5460-3A3F-A841-80AF-CE85A2EAF6D5}"/>
              </a:ext>
            </a:extLst>
          </p:cNvPr>
          <p:cNvSpPr>
            <a:spLocks noGrp="1"/>
          </p:cNvSpPr>
          <p:nvPr>
            <p:ph type="title"/>
          </p:nvPr>
        </p:nvSpPr>
        <p:spPr/>
        <p:txBody>
          <a:bodyPr>
            <a:normAutofit/>
          </a:bodyPr>
          <a:lstStyle/>
          <a:p>
            <a:r>
              <a:rPr lang="ar-SA" sz="6000" dirty="0" smtClean="0"/>
              <a:t>وصف حالة </a:t>
            </a:r>
            <a:endParaRPr lang="he-IL" sz="6000" dirty="0"/>
          </a:p>
        </p:txBody>
      </p:sp>
      <p:sp>
        <p:nvSpPr>
          <p:cNvPr id="4" name="מציין מיקום תוכן 1">
            <a:extLst>
              <a:ext uri="{FF2B5EF4-FFF2-40B4-BE49-F238E27FC236}">
                <a16:creationId xmlns:a16="http://schemas.microsoft.com/office/drawing/2014/main" id="{C880BC92-732B-E7DF-930B-441CFF43F9EC}"/>
              </a:ext>
            </a:extLst>
          </p:cNvPr>
          <p:cNvSpPr>
            <a:spLocks noGrp="1"/>
          </p:cNvSpPr>
          <p:nvPr>
            <p:ph sz="quarter" idx="13"/>
          </p:nvPr>
        </p:nvSpPr>
        <p:spPr>
          <a:xfrm>
            <a:off x="312429" y="1456595"/>
            <a:ext cx="11567141" cy="5209453"/>
          </a:xfrm>
        </p:spPr>
        <p:txBody>
          <a:bodyPr>
            <a:noAutofit/>
          </a:bodyPr>
          <a:lstStyle/>
          <a:p>
            <a:pPr marL="0" indent="0">
              <a:lnSpc>
                <a:spcPct val="150000"/>
              </a:lnSpc>
              <a:buNone/>
            </a:pPr>
            <a:r>
              <a:rPr lang="ar-SA" sz="2200" dirty="0" smtClean="0">
                <a:solidFill>
                  <a:srgbClr val="000000"/>
                </a:solidFill>
              </a:rPr>
              <a:t>نو</a:t>
            </a:r>
            <a:r>
              <a:rPr lang="ar-SA" sz="2200" dirty="0">
                <a:solidFill>
                  <a:srgbClr val="000000"/>
                </a:solidFill>
              </a:rPr>
              <a:t>ر</a:t>
            </a:r>
            <a:r>
              <a:rPr lang="ar-SA" sz="2200" dirty="0" smtClean="0">
                <a:solidFill>
                  <a:srgbClr val="000000"/>
                </a:solidFill>
              </a:rPr>
              <a:t>، </a:t>
            </a:r>
            <a:r>
              <a:rPr lang="ar-SA" sz="2200" dirty="0">
                <a:solidFill>
                  <a:srgbClr val="000000"/>
                </a:solidFill>
              </a:rPr>
              <a:t>17 سنة، تعاني من قلق الامتحانات. تستخدم مهدئات والدتها دون علمها، بدأت بتناول حبة واحدة يومياً، ومؤخراً شعرت أن تأثيرها بدأ يتضاءل، وبدأت بتناول حبة أخرى ليلاً</a:t>
            </a:r>
            <a:r>
              <a:rPr lang="ar-SA" sz="2200" dirty="0" smtClean="0">
                <a:solidFill>
                  <a:srgbClr val="000000"/>
                </a:solidFill>
              </a:rPr>
              <a:t>.</a:t>
            </a:r>
          </a:p>
          <a:p>
            <a:pPr marL="0" indent="0">
              <a:lnSpc>
                <a:spcPct val="150000"/>
              </a:lnSpc>
              <a:buNone/>
            </a:pPr>
            <a:r>
              <a:rPr lang="ar-SA" sz="2200" b="1" dirty="0" smtClean="0"/>
              <a:t>تحققوا من مصادر للحصول </a:t>
            </a:r>
            <a:r>
              <a:rPr lang="ar-SA" sz="2200" b="1" dirty="0"/>
              <a:t>على معلومات موثوقة عن المهدئات الموصوفة طبيًا وأجب عن الأسئلة التالية</a:t>
            </a:r>
            <a:r>
              <a:rPr lang="ar-SA" sz="2200" b="1" dirty="0" smtClean="0"/>
              <a:t>:</a:t>
            </a:r>
          </a:p>
          <a:p>
            <a:pPr marL="0" indent="0">
              <a:lnSpc>
                <a:spcPct val="150000"/>
              </a:lnSpc>
              <a:buNone/>
            </a:pPr>
            <a:r>
              <a:rPr lang="ar-SA" sz="2200" dirty="0">
                <a:solidFill>
                  <a:srgbClr val="000000"/>
                </a:solidFill>
              </a:rPr>
              <a:t>ما هي مخاطر استخدام </a:t>
            </a:r>
            <a:r>
              <a:rPr lang="ar-SA" sz="2200" dirty="0" smtClean="0">
                <a:solidFill>
                  <a:srgbClr val="000000"/>
                </a:solidFill>
              </a:rPr>
              <a:t>المهدئات </a:t>
            </a:r>
            <a:r>
              <a:rPr lang="ar-SA" sz="2200" dirty="0">
                <a:solidFill>
                  <a:srgbClr val="000000"/>
                </a:solidFill>
              </a:rPr>
              <a:t>بدون وصفة طبية؟</a:t>
            </a:r>
          </a:p>
          <a:p>
            <a:pPr marL="0" indent="0">
              <a:lnSpc>
                <a:spcPct val="150000"/>
              </a:lnSpc>
              <a:buNone/>
            </a:pPr>
            <a:r>
              <a:rPr lang="ar-SA" sz="2200" dirty="0">
                <a:solidFill>
                  <a:srgbClr val="000000"/>
                </a:solidFill>
              </a:rPr>
              <a:t>لماذا تعتبر زيادة جرعة المهدئات خطيرة بشكل خاص؟</a:t>
            </a:r>
          </a:p>
          <a:p>
            <a:pPr marL="0" indent="0">
              <a:lnSpc>
                <a:spcPct val="150000"/>
              </a:lnSpc>
              <a:buNone/>
            </a:pPr>
            <a:r>
              <a:rPr lang="ar-SA" sz="2200" dirty="0" smtClean="0">
                <a:solidFill>
                  <a:srgbClr val="000000"/>
                </a:solidFill>
              </a:rPr>
              <a:t>باعتباركم </a:t>
            </a:r>
            <a:r>
              <a:rPr lang="ar-SA" sz="2200" dirty="0">
                <a:solidFill>
                  <a:srgbClr val="000000"/>
                </a:solidFill>
              </a:rPr>
              <a:t>أصدقاء </a:t>
            </a:r>
            <a:r>
              <a:rPr lang="ar-SA" sz="2200" dirty="0" smtClean="0">
                <a:solidFill>
                  <a:srgbClr val="000000"/>
                </a:solidFill>
              </a:rPr>
              <a:t>نور، </a:t>
            </a:r>
            <a:r>
              <a:rPr lang="ar-SA" sz="2200" dirty="0">
                <a:solidFill>
                  <a:srgbClr val="000000"/>
                </a:solidFill>
              </a:rPr>
              <a:t>ما الذي </a:t>
            </a:r>
            <a:r>
              <a:rPr lang="ar-SA" sz="2200" dirty="0" smtClean="0">
                <a:solidFill>
                  <a:srgbClr val="000000"/>
                </a:solidFill>
              </a:rPr>
              <a:t>تنصحوها </a:t>
            </a:r>
            <a:r>
              <a:rPr lang="ar-SA" sz="2200" dirty="0">
                <a:solidFill>
                  <a:srgbClr val="000000"/>
                </a:solidFill>
              </a:rPr>
              <a:t>به بشكل مختلف للتعامل مع قلقها من الامتحان بطريقة صحية؟ ماذا </a:t>
            </a:r>
            <a:r>
              <a:rPr lang="ar-SA" sz="2200" dirty="0" smtClean="0">
                <a:solidFill>
                  <a:srgbClr val="000000"/>
                </a:solidFill>
              </a:rPr>
              <a:t>يمكنكم </a:t>
            </a:r>
            <a:r>
              <a:rPr lang="ar-SA" sz="2200" dirty="0">
                <a:solidFill>
                  <a:srgbClr val="000000"/>
                </a:solidFill>
              </a:rPr>
              <a:t>أن </a:t>
            </a:r>
            <a:r>
              <a:rPr lang="ar-SA" sz="2200" dirty="0" smtClean="0">
                <a:solidFill>
                  <a:srgbClr val="000000"/>
                </a:solidFill>
              </a:rPr>
              <a:t>تقولون </a:t>
            </a:r>
            <a:r>
              <a:rPr lang="ar-SA" sz="2200" dirty="0">
                <a:solidFill>
                  <a:srgbClr val="000000"/>
                </a:solidFill>
              </a:rPr>
              <a:t>لها؟ </a:t>
            </a:r>
            <a:endParaRPr lang="he-IL" sz="2200" dirty="0"/>
          </a:p>
          <a:p>
            <a:pPr marL="742950" lvl="1" indent="-285750">
              <a:lnSpc>
                <a:spcPct val="150000"/>
              </a:lnSpc>
              <a:buFont typeface="+mj-lt"/>
              <a:buAutoNum type="arabicPeriod"/>
            </a:pPr>
            <a:endParaRPr lang="he-IL" dirty="0"/>
          </a:p>
          <a:p>
            <a:pPr marL="742950" lvl="1" indent="-285750">
              <a:buFont typeface="+mj-lt"/>
              <a:buAutoNum type="arabicPeriod"/>
            </a:pPr>
            <a:endParaRPr lang="he-IL" sz="2000" b="0" i="0" u="none" strike="noStrike" dirty="0">
              <a:solidFill>
                <a:srgbClr val="000000"/>
              </a:solidFill>
              <a:effectLst/>
            </a:endParaRPr>
          </a:p>
          <a:p>
            <a:pPr>
              <a:buFont typeface="+mj-lt"/>
              <a:buAutoNum type="arabicPeriod"/>
            </a:pPr>
            <a:endParaRPr lang="he-IL" sz="1600" b="0" i="0" u="none" strike="noStrike" dirty="0">
              <a:solidFill>
                <a:srgbClr val="000000"/>
              </a:solidFill>
              <a:effectLst/>
            </a:endParaRPr>
          </a:p>
          <a:p>
            <a:endParaRPr lang="he-IL" sz="1600" dirty="0"/>
          </a:p>
        </p:txBody>
      </p:sp>
    </p:spTree>
    <p:extLst>
      <p:ext uri="{BB962C8B-B14F-4D97-AF65-F5344CB8AC3E}">
        <p14:creationId xmlns:p14="http://schemas.microsoft.com/office/powerpoint/2010/main" val="505156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AE3B5-0D11-6603-4711-554C45719DA5}"/>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9ADBA527-712D-139D-849B-1C00E4F8A4BA}"/>
              </a:ext>
            </a:extLst>
          </p:cNvPr>
          <p:cNvSpPr>
            <a:spLocks noGrp="1"/>
          </p:cNvSpPr>
          <p:nvPr>
            <p:ph type="title"/>
          </p:nvPr>
        </p:nvSpPr>
        <p:spPr/>
        <p:txBody>
          <a:bodyPr>
            <a:normAutofit/>
          </a:bodyPr>
          <a:lstStyle/>
          <a:p>
            <a:r>
              <a:rPr lang="ar-SA" sz="6000" dirty="0"/>
              <a:t>وصف حالة </a:t>
            </a:r>
            <a:endParaRPr lang="he-IL" sz="6000" dirty="0"/>
          </a:p>
        </p:txBody>
      </p:sp>
      <p:sp>
        <p:nvSpPr>
          <p:cNvPr id="6" name="מציין מיקום תוכן 1">
            <a:extLst>
              <a:ext uri="{FF2B5EF4-FFF2-40B4-BE49-F238E27FC236}">
                <a16:creationId xmlns:a16="http://schemas.microsoft.com/office/drawing/2014/main" id="{AF1476D7-9AC8-ED68-7EFC-1501FB5BD4E3}"/>
              </a:ext>
            </a:extLst>
          </p:cNvPr>
          <p:cNvSpPr>
            <a:spLocks noGrp="1"/>
          </p:cNvSpPr>
          <p:nvPr>
            <p:ph sz="quarter" idx="13"/>
          </p:nvPr>
        </p:nvSpPr>
        <p:spPr>
          <a:xfrm>
            <a:off x="-110836" y="1487055"/>
            <a:ext cx="12302836" cy="5910810"/>
          </a:xfrm>
        </p:spPr>
        <p:txBody>
          <a:bodyPr>
            <a:noAutofit/>
          </a:bodyPr>
          <a:lstStyle/>
          <a:p>
            <a:pPr marL="0" indent="0">
              <a:lnSpc>
                <a:spcPct val="100000"/>
              </a:lnSpc>
              <a:buNone/>
            </a:pPr>
            <a:r>
              <a:rPr lang="ar-SA" sz="2400" dirty="0">
                <a:solidFill>
                  <a:srgbClr val="000000"/>
                </a:solidFill>
              </a:rPr>
              <a:t>خلال العام الماضي، شهد عمر ضغوطات وتوترات عاطفية بسبب استمرار حالة الطوارئ في البلاد وزادت المخاوف </a:t>
            </a:r>
            <a:r>
              <a:rPr lang="ar-SA" sz="2400" dirty="0" smtClean="0">
                <a:solidFill>
                  <a:srgbClr val="000000"/>
                </a:solidFill>
              </a:rPr>
              <a:t>والترقب لأمور سيئة ستحدث. </a:t>
            </a:r>
            <a:endParaRPr lang="ar-SA" sz="2400" dirty="0">
              <a:solidFill>
                <a:srgbClr val="000000"/>
              </a:solidFill>
            </a:endParaRPr>
          </a:p>
          <a:p>
            <a:pPr marL="0" indent="0">
              <a:lnSpc>
                <a:spcPct val="100000"/>
              </a:lnSpc>
              <a:buNone/>
            </a:pPr>
            <a:r>
              <a:rPr lang="ar-SA" sz="2400" dirty="0">
                <a:solidFill>
                  <a:srgbClr val="000000"/>
                </a:solidFill>
              </a:rPr>
              <a:t>يستخدم جد عمر الحشيش للأغراض الطبية. كان عمر مهتمًا بمعرفة ما إذا كان الحشيش سيساعده في تقليل التوترات والضغوط التي كان يعيشها</a:t>
            </a:r>
            <a:r>
              <a:rPr lang="ar-SA" sz="2400" dirty="0" smtClean="0">
                <a:solidFill>
                  <a:srgbClr val="000000"/>
                </a:solidFill>
              </a:rPr>
              <a:t>.</a:t>
            </a:r>
            <a:endParaRPr lang="ar-SA" sz="2400" b="1" dirty="0"/>
          </a:p>
          <a:p>
            <a:pPr marL="0" indent="0">
              <a:lnSpc>
                <a:spcPct val="100000"/>
              </a:lnSpc>
              <a:buNone/>
            </a:pPr>
            <a:r>
              <a:rPr lang="ar-SA" sz="2000" b="1" dirty="0" smtClean="0"/>
              <a:t>تحققوا من مصادر  </a:t>
            </a:r>
            <a:r>
              <a:rPr lang="ar-SA" sz="2000" b="1" dirty="0"/>
              <a:t>للحصول على معلومات موثوقة عن الحشيش وتأثيراته على المراهقين، ثم أجب عن الأسئلة التالية</a:t>
            </a:r>
            <a:r>
              <a:rPr lang="ar-SA" sz="2400" b="1" dirty="0" smtClean="0"/>
              <a:t>:</a:t>
            </a:r>
          </a:p>
          <a:p>
            <a:pPr marL="0" indent="0">
              <a:lnSpc>
                <a:spcPct val="100000"/>
              </a:lnSpc>
              <a:buNone/>
            </a:pPr>
            <a:r>
              <a:rPr lang="ar-SA" sz="2400" dirty="0">
                <a:solidFill>
                  <a:srgbClr val="000000"/>
                </a:solidFill>
              </a:rPr>
              <a:t>ما هي العواقب التي يمكن أن تترتب على تعاطي القنب وحتى تجربته بشكل عرضي في مرحلة المراهقة؟</a:t>
            </a:r>
          </a:p>
          <a:p>
            <a:pPr marL="0" indent="0">
              <a:lnSpc>
                <a:spcPct val="100000"/>
              </a:lnSpc>
              <a:buNone/>
            </a:pPr>
            <a:r>
              <a:rPr lang="ar-SA" sz="2400" dirty="0">
                <a:solidFill>
                  <a:srgbClr val="000000"/>
                </a:solidFill>
              </a:rPr>
              <a:t>ما الذي لا يعرفه عمر عن خصائص الحشيش الذي تم إعداده خصيصًا لجده، والذي يمكن أن يكون ضارًا للمراهقين؟</a:t>
            </a:r>
          </a:p>
          <a:p>
            <a:pPr marL="0" indent="0">
              <a:lnSpc>
                <a:spcPct val="100000"/>
              </a:lnSpc>
              <a:buNone/>
            </a:pPr>
            <a:r>
              <a:rPr lang="ar-SA" sz="2400" dirty="0" smtClean="0">
                <a:solidFill>
                  <a:srgbClr val="000000"/>
                </a:solidFill>
              </a:rPr>
              <a:t>باعتباركم </a:t>
            </a:r>
            <a:r>
              <a:rPr lang="ar-SA" sz="2400" dirty="0">
                <a:solidFill>
                  <a:srgbClr val="000000"/>
                </a:solidFill>
              </a:rPr>
              <a:t>أصدقاء عمر، ما الذي </a:t>
            </a:r>
            <a:r>
              <a:rPr lang="ar-SA" sz="2400" dirty="0" smtClean="0">
                <a:solidFill>
                  <a:srgbClr val="000000"/>
                </a:solidFill>
              </a:rPr>
              <a:t>تنصحونه </a:t>
            </a:r>
            <a:r>
              <a:rPr lang="ar-SA" sz="2400" dirty="0">
                <a:solidFill>
                  <a:srgbClr val="000000"/>
                </a:solidFill>
              </a:rPr>
              <a:t>به بشكل مختلف للتعامل مع </a:t>
            </a:r>
            <a:r>
              <a:rPr lang="ar-SA" sz="2400" dirty="0" smtClean="0">
                <a:solidFill>
                  <a:srgbClr val="000000"/>
                </a:solidFill>
              </a:rPr>
              <a:t>التوتر والمخاوف </a:t>
            </a:r>
            <a:r>
              <a:rPr lang="ar-SA" sz="2400" dirty="0">
                <a:solidFill>
                  <a:srgbClr val="000000"/>
                </a:solidFill>
              </a:rPr>
              <a:t>التي يشعر بها بطريقة صحية؟ </a:t>
            </a:r>
          </a:p>
          <a:p>
            <a:pPr marL="0" indent="0">
              <a:lnSpc>
                <a:spcPct val="100000"/>
              </a:lnSpc>
              <a:buNone/>
            </a:pPr>
            <a:r>
              <a:rPr lang="ar-SA" sz="2400" dirty="0">
                <a:solidFill>
                  <a:srgbClr val="000000"/>
                </a:solidFill>
              </a:rPr>
              <a:t>ماذا يمكنك أن تقول له؟ </a:t>
            </a:r>
            <a:endParaRPr lang="he-IL" sz="2000" b="0" i="0" u="none" strike="noStrike" dirty="0">
              <a:solidFill>
                <a:srgbClr val="000000"/>
              </a:solidFill>
              <a:effectLst/>
            </a:endParaRPr>
          </a:p>
          <a:p>
            <a:pPr marL="742950" lvl="1" indent="-285750">
              <a:lnSpc>
                <a:spcPct val="150000"/>
              </a:lnSpc>
              <a:buFont typeface="+mj-lt"/>
              <a:buAutoNum type="arabicPeriod"/>
            </a:pPr>
            <a:endParaRPr lang="he-IL" sz="2000" b="0" i="0" u="none" strike="noStrike" dirty="0">
              <a:solidFill>
                <a:srgbClr val="000000"/>
              </a:solidFill>
              <a:effectLst/>
            </a:endParaRPr>
          </a:p>
          <a:p>
            <a:pPr>
              <a:lnSpc>
                <a:spcPct val="150000"/>
              </a:lnSpc>
              <a:buFont typeface="+mj-lt"/>
              <a:buAutoNum type="arabicPeriod"/>
            </a:pPr>
            <a:endParaRPr lang="he-IL" sz="2000" b="0" i="0" u="none" strike="noStrike" dirty="0">
              <a:solidFill>
                <a:srgbClr val="000000"/>
              </a:solidFill>
              <a:effectLst/>
            </a:endParaRPr>
          </a:p>
          <a:p>
            <a:pPr>
              <a:lnSpc>
                <a:spcPct val="150000"/>
              </a:lnSpc>
            </a:pPr>
            <a:endParaRPr lang="he-IL" sz="2000" dirty="0"/>
          </a:p>
        </p:txBody>
      </p:sp>
    </p:spTree>
    <p:extLst>
      <p:ext uri="{BB962C8B-B14F-4D97-AF65-F5344CB8AC3E}">
        <p14:creationId xmlns:p14="http://schemas.microsoft.com/office/powerpoint/2010/main" val="2072100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AE3B5-0D11-6603-4711-554C45719DA5}"/>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9ADBA527-712D-139D-849B-1C00E4F8A4BA}"/>
              </a:ext>
            </a:extLst>
          </p:cNvPr>
          <p:cNvSpPr>
            <a:spLocks noGrp="1"/>
          </p:cNvSpPr>
          <p:nvPr>
            <p:ph type="title"/>
          </p:nvPr>
        </p:nvSpPr>
        <p:spPr/>
        <p:txBody>
          <a:bodyPr>
            <a:normAutofit/>
          </a:bodyPr>
          <a:lstStyle/>
          <a:p>
            <a:r>
              <a:rPr lang="ar-SA" sz="6000" dirty="0"/>
              <a:t>وصف حالة </a:t>
            </a:r>
            <a:endParaRPr lang="he-IL" sz="6000" dirty="0"/>
          </a:p>
        </p:txBody>
      </p:sp>
      <p:sp>
        <p:nvSpPr>
          <p:cNvPr id="6" name="מציין מיקום תוכן 1">
            <a:extLst>
              <a:ext uri="{FF2B5EF4-FFF2-40B4-BE49-F238E27FC236}">
                <a16:creationId xmlns:a16="http://schemas.microsoft.com/office/drawing/2014/main" id="{AF1476D7-9AC8-ED68-7EFC-1501FB5BD4E3}"/>
              </a:ext>
            </a:extLst>
          </p:cNvPr>
          <p:cNvSpPr>
            <a:spLocks noGrp="1"/>
          </p:cNvSpPr>
          <p:nvPr>
            <p:ph sz="quarter" idx="13"/>
          </p:nvPr>
        </p:nvSpPr>
        <p:spPr>
          <a:xfrm>
            <a:off x="107630" y="1376214"/>
            <a:ext cx="11926785" cy="5481781"/>
          </a:xfrm>
        </p:spPr>
        <p:txBody>
          <a:bodyPr>
            <a:noAutofit/>
          </a:bodyPr>
          <a:lstStyle/>
          <a:p>
            <a:pPr marL="0" indent="0">
              <a:lnSpc>
                <a:spcPct val="150000"/>
              </a:lnSpc>
              <a:buNone/>
            </a:pPr>
            <a:r>
              <a:rPr lang="ar-SA" sz="2400" dirty="0"/>
              <a:t>خضع والد روني لعملية جراحية في الظهر بعد تعرضه لحادث سيارة. تلقى </a:t>
            </a:r>
            <a:r>
              <a:rPr lang="ar-SA" sz="2400" dirty="0" smtClean="0"/>
              <a:t>لاصقات </a:t>
            </a:r>
            <a:r>
              <a:rPr lang="ar-SA" sz="2400" dirty="0" err="1"/>
              <a:t>الفنتانيل</a:t>
            </a:r>
            <a:r>
              <a:rPr lang="ar-SA" sz="2400" dirty="0"/>
              <a:t> كعلاج لتخفيف الألم الشديد.</a:t>
            </a:r>
          </a:p>
          <a:p>
            <a:pPr marL="0" indent="0">
              <a:lnSpc>
                <a:spcPct val="150000"/>
              </a:lnSpc>
              <a:buNone/>
            </a:pPr>
            <a:r>
              <a:rPr lang="ar-SA" sz="2400" dirty="0" smtClean="0"/>
              <a:t>انفصلت صديقته عنه مؤخرًا بعد </a:t>
            </a:r>
            <a:r>
              <a:rPr lang="ar-SA" sz="2400" dirty="0"/>
              <a:t>عام من الصداقة الوثيقة. روني حزين جدًا ويشعر بالوحدة ولا يعرف كيف يتعامل مع هذه المشاعر. قرر تجربة </a:t>
            </a:r>
            <a:r>
              <a:rPr lang="ar-SA" sz="2400" dirty="0" smtClean="0"/>
              <a:t>لاصقات </a:t>
            </a:r>
            <a:r>
              <a:rPr lang="ar-SA" sz="2400" dirty="0" err="1"/>
              <a:t>الفنتانيل</a:t>
            </a:r>
            <a:r>
              <a:rPr lang="ar-SA" sz="2400" dirty="0"/>
              <a:t> التي حصل عليها والده</a:t>
            </a:r>
            <a:r>
              <a:rPr lang="ar-SA" sz="2400" dirty="0" smtClean="0"/>
              <a:t>...</a:t>
            </a:r>
          </a:p>
          <a:p>
            <a:pPr marL="0" indent="0">
              <a:lnSpc>
                <a:spcPct val="150000"/>
              </a:lnSpc>
              <a:buNone/>
            </a:pPr>
            <a:r>
              <a:rPr lang="ar-SA" sz="2200" b="1" dirty="0" smtClean="0"/>
              <a:t>تحققوا من المصدر </a:t>
            </a:r>
            <a:r>
              <a:rPr lang="ar-SA" sz="2200" b="1" dirty="0"/>
              <a:t>للحصول على معلومات موثوقة حول </a:t>
            </a:r>
            <a:r>
              <a:rPr lang="ar-SA" sz="2200" b="1" dirty="0" err="1"/>
              <a:t>الفنتانيل</a:t>
            </a:r>
            <a:r>
              <a:rPr lang="ar-SA" sz="2200" b="1" dirty="0"/>
              <a:t> وتأثيراته على المراهقين، ثم أجب عن الأسئلة التالية</a:t>
            </a:r>
            <a:r>
              <a:rPr lang="he-IL" sz="2200" dirty="0" smtClean="0">
                <a:solidFill>
                  <a:srgbClr val="000000"/>
                </a:solidFill>
              </a:rPr>
              <a:t>:</a:t>
            </a:r>
            <a:endParaRPr lang="he-IL" sz="2200" b="0" i="0" u="none" strike="noStrike" dirty="0">
              <a:solidFill>
                <a:srgbClr val="000000"/>
              </a:solidFill>
              <a:effectLst/>
            </a:endParaRPr>
          </a:p>
          <a:p>
            <a:pPr marL="742950" lvl="1" indent="-285750">
              <a:lnSpc>
                <a:spcPct val="150000"/>
              </a:lnSpc>
              <a:buFont typeface="+mj-lt"/>
              <a:buAutoNum type="arabicPeriod"/>
            </a:pPr>
            <a:r>
              <a:rPr lang="ar-SA" sz="2200" dirty="0">
                <a:solidFill>
                  <a:srgbClr val="000000"/>
                </a:solidFill>
                <a:latin typeface="Calibri" panose="020F0502020204030204" pitchFamily="34" charset="0"/>
                <a:cs typeface="Calibri" panose="020F0502020204030204" pitchFamily="34" charset="0"/>
              </a:rPr>
              <a:t>ما هي العواقب التي يمكن أن تترتب على استخدام </a:t>
            </a:r>
            <a:r>
              <a:rPr lang="ar-SA" sz="2200" dirty="0" smtClean="0">
                <a:solidFill>
                  <a:srgbClr val="000000"/>
                </a:solidFill>
                <a:latin typeface="Calibri" panose="020F0502020204030204" pitchFamily="34" charset="0"/>
                <a:cs typeface="Calibri" panose="020F0502020204030204" pitchFamily="34" charset="0"/>
              </a:rPr>
              <a:t>لاصقات </a:t>
            </a:r>
            <a:r>
              <a:rPr lang="ar-SA" sz="2200" dirty="0" err="1">
                <a:solidFill>
                  <a:srgbClr val="000000"/>
                </a:solidFill>
                <a:latin typeface="Calibri" panose="020F0502020204030204" pitchFamily="34" charset="0"/>
                <a:cs typeface="Calibri" panose="020F0502020204030204" pitchFamily="34" charset="0"/>
              </a:rPr>
              <a:t>الفنتانيل</a:t>
            </a:r>
            <a:r>
              <a:rPr lang="ar-SA" sz="2200" dirty="0">
                <a:solidFill>
                  <a:srgbClr val="000000"/>
                </a:solidFill>
                <a:latin typeface="Calibri" panose="020F0502020204030204" pitchFamily="34" charset="0"/>
                <a:cs typeface="Calibri" panose="020F0502020204030204" pitchFamily="34" charset="0"/>
              </a:rPr>
              <a:t> دون وصفة طبية وإشراف الطبيب؟</a:t>
            </a:r>
          </a:p>
          <a:p>
            <a:pPr marL="742950" lvl="1" indent="-285750">
              <a:lnSpc>
                <a:spcPct val="150000"/>
              </a:lnSpc>
              <a:buFont typeface="+mj-lt"/>
              <a:buAutoNum type="arabicPeriod"/>
            </a:pPr>
            <a:r>
              <a:rPr lang="ar-SA" sz="2200" dirty="0">
                <a:solidFill>
                  <a:srgbClr val="000000"/>
                </a:solidFill>
                <a:latin typeface="Calibri" panose="020F0502020204030204" pitchFamily="34" charset="0"/>
                <a:cs typeface="Calibri" panose="020F0502020204030204" pitchFamily="34" charset="0"/>
              </a:rPr>
              <a:t>ما الذي لا يعرفه روني عن خصائص </a:t>
            </a:r>
            <a:r>
              <a:rPr lang="ar-SA" sz="2200" dirty="0" err="1">
                <a:solidFill>
                  <a:srgbClr val="000000"/>
                </a:solidFill>
                <a:latin typeface="Calibri" panose="020F0502020204030204" pitchFamily="34" charset="0"/>
                <a:cs typeface="Calibri" panose="020F0502020204030204" pitchFamily="34" charset="0"/>
              </a:rPr>
              <a:t>الفنتانيل</a:t>
            </a:r>
            <a:r>
              <a:rPr lang="ar-SA" sz="2200" dirty="0">
                <a:solidFill>
                  <a:srgbClr val="000000"/>
                </a:solidFill>
                <a:latin typeface="Calibri" panose="020F0502020204030204" pitchFamily="34" charset="0"/>
                <a:cs typeface="Calibri" panose="020F0502020204030204" pitchFamily="34" charset="0"/>
              </a:rPr>
              <a:t> الذي تم </a:t>
            </a:r>
            <a:r>
              <a:rPr lang="ar-SA" sz="2200" dirty="0" smtClean="0">
                <a:solidFill>
                  <a:srgbClr val="000000"/>
                </a:solidFill>
                <a:latin typeface="Calibri" panose="020F0502020204030204" pitchFamily="34" charset="0"/>
                <a:cs typeface="Calibri" panose="020F0502020204030204" pitchFamily="34" charset="0"/>
              </a:rPr>
              <a:t>ملائمته </a:t>
            </a:r>
            <a:r>
              <a:rPr lang="ar-SA" sz="2200" dirty="0">
                <a:solidFill>
                  <a:srgbClr val="000000"/>
                </a:solidFill>
                <a:latin typeface="Calibri" panose="020F0502020204030204" pitchFamily="34" charset="0"/>
                <a:cs typeface="Calibri" panose="020F0502020204030204" pitchFamily="34" charset="0"/>
              </a:rPr>
              <a:t>خصيصًا لوالده والذي يمكن أن يضر به؟</a:t>
            </a:r>
          </a:p>
          <a:p>
            <a:pPr marL="742950" lvl="1" indent="-285750">
              <a:lnSpc>
                <a:spcPct val="150000"/>
              </a:lnSpc>
              <a:buFont typeface="+mj-lt"/>
              <a:buAutoNum type="arabicPeriod"/>
            </a:pPr>
            <a:r>
              <a:rPr lang="ar-SA" sz="2200" dirty="0" err="1" smtClean="0">
                <a:solidFill>
                  <a:srgbClr val="000000"/>
                </a:solidFill>
                <a:latin typeface="Calibri" panose="020F0502020204030204" pitchFamily="34" charset="0"/>
                <a:cs typeface="Calibri" panose="020F0502020204030204" pitchFamily="34" charset="0"/>
              </a:rPr>
              <a:t>بأعتباركم</a:t>
            </a:r>
            <a:r>
              <a:rPr lang="ar-SA" sz="2200" dirty="0" smtClean="0">
                <a:solidFill>
                  <a:srgbClr val="000000"/>
                </a:solidFill>
                <a:latin typeface="Calibri" panose="020F0502020204030204" pitchFamily="34" charset="0"/>
                <a:cs typeface="Calibri" panose="020F0502020204030204" pitchFamily="34" charset="0"/>
              </a:rPr>
              <a:t> أصدقاء </a:t>
            </a:r>
            <a:r>
              <a:rPr lang="ar-SA" sz="2200" dirty="0">
                <a:solidFill>
                  <a:srgbClr val="000000"/>
                </a:solidFill>
                <a:latin typeface="Calibri" panose="020F0502020204030204" pitchFamily="34" charset="0"/>
                <a:cs typeface="Calibri" panose="020F0502020204030204" pitchFamily="34" charset="0"/>
              </a:rPr>
              <a:t>روني، ما الذي </a:t>
            </a:r>
            <a:r>
              <a:rPr lang="ar-SA" sz="2200" dirty="0" smtClean="0">
                <a:solidFill>
                  <a:srgbClr val="000000"/>
                </a:solidFill>
                <a:latin typeface="Calibri" panose="020F0502020204030204" pitchFamily="34" charset="0"/>
                <a:cs typeface="Calibri" panose="020F0502020204030204" pitchFamily="34" charset="0"/>
              </a:rPr>
              <a:t>تنصحونه </a:t>
            </a:r>
            <a:r>
              <a:rPr lang="ar-SA" sz="2200" dirty="0">
                <a:solidFill>
                  <a:srgbClr val="000000"/>
                </a:solidFill>
                <a:latin typeface="Calibri" panose="020F0502020204030204" pitchFamily="34" charset="0"/>
                <a:cs typeface="Calibri" panose="020F0502020204030204" pitchFamily="34" charset="0"/>
              </a:rPr>
              <a:t>به بشكل مختلف للتعامل مع المشاعر غير السارة التي يشعر بها بطريقة صحية؟ </a:t>
            </a:r>
          </a:p>
          <a:p>
            <a:pPr marL="742950" lvl="1" indent="-285750">
              <a:lnSpc>
                <a:spcPct val="150000"/>
              </a:lnSpc>
              <a:buFont typeface="+mj-lt"/>
              <a:buAutoNum type="arabicPeriod"/>
            </a:pPr>
            <a:r>
              <a:rPr lang="ar-SA" sz="2200" dirty="0">
                <a:solidFill>
                  <a:srgbClr val="000000"/>
                </a:solidFill>
                <a:latin typeface="Calibri" panose="020F0502020204030204" pitchFamily="34" charset="0"/>
                <a:cs typeface="Calibri" panose="020F0502020204030204" pitchFamily="34" charset="0"/>
              </a:rPr>
              <a:t>    ماذا </a:t>
            </a:r>
            <a:r>
              <a:rPr lang="ar-SA" sz="2200" dirty="0" smtClean="0">
                <a:solidFill>
                  <a:srgbClr val="000000"/>
                </a:solidFill>
                <a:latin typeface="Calibri" panose="020F0502020204030204" pitchFamily="34" charset="0"/>
                <a:cs typeface="Calibri" panose="020F0502020204030204" pitchFamily="34" charset="0"/>
              </a:rPr>
              <a:t>يمكنكم </a:t>
            </a:r>
            <a:r>
              <a:rPr lang="ar-SA" sz="2200" dirty="0">
                <a:solidFill>
                  <a:srgbClr val="000000"/>
                </a:solidFill>
                <a:latin typeface="Calibri" panose="020F0502020204030204" pitchFamily="34" charset="0"/>
                <a:cs typeface="Calibri" panose="020F0502020204030204" pitchFamily="34" charset="0"/>
              </a:rPr>
              <a:t>أن </a:t>
            </a:r>
            <a:r>
              <a:rPr lang="ar-SA" sz="2200" dirty="0" smtClean="0">
                <a:solidFill>
                  <a:srgbClr val="000000"/>
                </a:solidFill>
                <a:latin typeface="Calibri" panose="020F0502020204030204" pitchFamily="34" charset="0"/>
                <a:cs typeface="Calibri" panose="020F0502020204030204" pitchFamily="34" charset="0"/>
              </a:rPr>
              <a:t>تقولوا </a:t>
            </a:r>
            <a:r>
              <a:rPr lang="ar-SA" sz="2200" dirty="0">
                <a:solidFill>
                  <a:srgbClr val="000000"/>
                </a:solidFill>
                <a:latin typeface="Calibri" panose="020F0502020204030204" pitchFamily="34" charset="0"/>
                <a:cs typeface="Calibri" panose="020F0502020204030204" pitchFamily="34" charset="0"/>
              </a:rPr>
              <a:t>له؟ </a:t>
            </a:r>
          </a:p>
        </p:txBody>
      </p:sp>
    </p:spTree>
    <p:extLst>
      <p:ext uri="{BB962C8B-B14F-4D97-AF65-F5344CB8AC3E}">
        <p14:creationId xmlns:p14="http://schemas.microsoft.com/office/powerpoint/2010/main" val="3877533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AFD5460-3A3F-A841-80AF-CE85A2EAF6D5}"/>
              </a:ext>
            </a:extLst>
          </p:cNvPr>
          <p:cNvSpPr>
            <a:spLocks noGrp="1"/>
          </p:cNvSpPr>
          <p:nvPr>
            <p:ph type="title"/>
          </p:nvPr>
        </p:nvSpPr>
        <p:spPr/>
        <p:txBody>
          <a:bodyPr>
            <a:normAutofit/>
          </a:bodyPr>
          <a:lstStyle/>
          <a:p>
            <a:r>
              <a:rPr lang="ar-SA" sz="4400" dirty="0"/>
              <a:t>وصف حالة </a:t>
            </a:r>
            <a:r>
              <a:rPr lang="ar-SA" sz="4400" dirty="0" smtClean="0"/>
              <a:t>بالجلسة العامة</a:t>
            </a:r>
            <a:endParaRPr lang="he-IL" sz="4400" dirty="0"/>
          </a:p>
        </p:txBody>
      </p:sp>
      <p:sp>
        <p:nvSpPr>
          <p:cNvPr id="7" name="תיבת טקסט 6">
            <a:extLst>
              <a:ext uri="{FF2B5EF4-FFF2-40B4-BE49-F238E27FC236}">
                <a16:creationId xmlns:a16="http://schemas.microsoft.com/office/drawing/2014/main" id="{6F2D2569-7A18-19DD-B1A6-8C51AC063A9B}"/>
              </a:ext>
            </a:extLst>
          </p:cNvPr>
          <p:cNvSpPr txBox="1"/>
          <p:nvPr/>
        </p:nvSpPr>
        <p:spPr>
          <a:xfrm>
            <a:off x="163037" y="1625600"/>
            <a:ext cx="11474781" cy="2308324"/>
          </a:xfrm>
          <a:prstGeom prst="rect">
            <a:avLst/>
          </a:prstGeom>
          <a:noFill/>
        </p:spPr>
        <p:txBody>
          <a:bodyPr wrap="square">
            <a:spAutoFit/>
          </a:bodyPr>
          <a:lstStyle/>
          <a:p>
            <a:pPr lvl="1">
              <a:lnSpc>
                <a:spcPct val="150000"/>
              </a:lnSpc>
            </a:pPr>
            <a:endParaRPr lang="ar-SA" sz="3200" dirty="0">
              <a:latin typeface="Calibri" panose="020F0502020204030204" pitchFamily="34" charset="0"/>
              <a:cs typeface="Calibri" panose="020F0502020204030204" pitchFamily="34" charset="0"/>
            </a:endParaRPr>
          </a:p>
          <a:p>
            <a:pPr lvl="1">
              <a:lnSpc>
                <a:spcPct val="150000"/>
              </a:lnSpc>
            </a:pPr>
            <a:r>
              <a:rPr lang="ar-SA" sz="3200" dirty="0">
                <a:latin typeface="Calibri" panose="020F0502020204030204" pitchFamily="34" charset="0"/>
                <a:cs typeface="Calibri" panose="020F0502020204030204" pitchFamily="34" charset="0"/>
              </a:rPr>
              <a:t>تعرض كل مجموعة الحالة التي ناقشتها بالإشارة إلى السؤال:</a:t>
            </a:r>
          </a:p>
          <a:p>
            <a:pPr lvl="1">
              <a:lnSpc>
                <a:spcPct val="150000"/>
              </a:lnSpc>
            </a:pPr>
            <a:r>
              <a:rPr lang="ar-SA" sz="3200" dirty="0">
                <a:latin typeface="Calibri" panose="020F0502020204030204" pitchFamily="34" charset="0"/>
                <a:cs typeface="Calibri" panose="020F0502020204030204" pitchFamily="34" charset="0"/>
              </a:rPr>
              <a:t>ما تم تجديده لهم بعد الحديث عن الحدث.</a:t>
            </a:r>
            <a:endParaRPr lang="he-IL" sz="3200" dirty="0">
              <a:latin typeface="Calibri" panose="020F0502020204030204" pitchFamily="34" charset="0"/>
              <a:cs typeface="Calibri" panose="020F0502020204030204" pitchFamily="34" charset="0"/>
            </a:endParaRPr>
          </a:p>
        </p:txBody>
      </p:sp>
      <p:pic>
        <p:nvPicPr>
          <p:cNvPr id="3" name="Picture 6" descr="Free Information Librarian vector and picture">
            <a:extLst>
              <a:ext uri="{FF2B5EF4-FFF2-40B4-BE49-F238E27FC236}">
                <a16:creationId xmlns:a16="http://schemas.microsoft.com/office/drawing/2014/main" id="{9B3BD76E-5FDA-F558-2D4C-C7CD1B04DF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1163" y="4008583"/>
            <a:ext cx="4808570" cy="2468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205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ar-SA" sz="6000" dirty="0"/>
              <a:t>ملخص</a:t>
            </a:r>
            <a:endParaRPr lang="he-IL" sz="6000" dirty="0"/>
          </a:p>
        </p:txBody>
      </p:sp>
      <p:sp>
        <p:nvSpPr>
          <p:cNvPr id="3" name="מציין מיקום תוכן 2"/>
          <p:cNvSpPr>
            <a:spLocks noGrp="1"/>
          </p:cNvSpPr>
          <p:nvPr>
            <p:ph sz="quarter" idx="13"/>
          </p:nvPr>
        </p:nvSpPr>
        <p:spPr/>
        <p:txBody>
          <a:bodyPr/>
          <a:lstStyle/>
          <a:p>
            <a:endParaRPr lang="ar-SA" dirty="0"/>
          </a:p>
          <a:p>
            <a:r>
              <a:rPr lang="ar-SA" dirty="0"/>
              <a:t>الألم له دور، فهو </a:t>
            </a:r>
            <a:r>
              <a:rPr lang="ar-SA" dirty="0" smtClean="0"/>
              <a:t>يحفزنا للقيام  بأمر ما </a:t>
            </a:r>
          </a:p>
          <a:p>
            <a:r>
              <a:rPr lang="ar-SA" dirty="0" smtClean="0"/>
              <a:t>يجب </a:t>
            </a:r>
            <a:r>
              <a:rPr lang="ar-SA" dirty="0"/>
              <a:t>إيجاد طرق فعالة لتخفيف الألم (الشريحة التالية)</a:t>
            </a:r>
            <a:endParaRPr lang="he-IL" dirty="0"/>
          </a:p>
        </p:txBody>
      </p:sp>
    </p:spTree>
    <p:extLst>
      <p:ext uri="{BB962C8B-B14F-4D97-AF65-F5344CB8AC3E}">
        <p14:creationId xmlns:p14="http://schemas.microsoft.com/office/powerpoint/2010/main" val="2892888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p:cNvSpPr txBox="1">
            <a:spLocks/>
          </p:cNvSpPr>
          <p:nvPr/>
        </p:nvSpPr>
        <p:spPr>
          <a:xfrm>
            <a:off x="692727" y="71550"/>
            <a:ext cx="10515600" cy="1325563"/>
          </a:xfrm>
          <a:prstGeom prst="rect">
            <a:avLst/>
          </a:prstGeom>
        </p:spPr>
        <p:txBody>
          <a:bodyPr vert="horz" lIns="91440" tIns="45720" rIns="91440" bIns="45720" rtlCol="1" anchor="ctr">
            <a:normAutofit/>
          </a:bodyPr>
          <a:lstStyle>
            <a:lvl1pPr algn="ctr" defTabSz="914400" rtl="1" eaLnBrk="1" latinLnBrk="0" hangingPunct="1">
              <a:lnSpc>
                <a:spcPct val="90000"/>
              </a:lnSpc>
              <a:spcBef>
                <a:spcPct val="0"/>
              </a:spcBef>
              <a:buNone/>
              <a:defRPr sz="7200" b="1" kern="1200">
                <a:solidFill>
                  <a:srgbClr val="002060"/>
                </a:solidFill>
                <a:latin typeface="Calibri" panose="020F0502020204030204" pitchFamily="34" charset="0"/>
                <a:ea typeface="+mj-ea"/>
                <a:cs typeface="Calibri" panose="020F0502020204030204" pitchFamily="34" charset="0"/>
              </a:defRPr>
            </a:lvl1pPr>
          </a:lstStyle>
          <a:p>
            <a:r>
              <a:rPr lang="he-IL" dirty="0" smtClean="0"/>
              <a:t> </a:t>
            </a:r>
            <a:r>
              <a:rPr lang="ar-SA" sz="5400" dirty="0" smtClean="0"/>
              <a:t>ملخص</a:t>
            </a:r>
            <a:r>
              <a:rPr lang="he-IL" sz="5400" dirty="0" smtClean="0"/>
              <a:t>- </a:t>
            </a:r>
            <a:r>
              <a:rPr lang="ar-SA" sz="5400" dirty="0" smtClean="0"/>
              <a:t>تتمة</a:t>
            </a:r>
            <a:endParaRPr lang="he-IL" sz="5400" dirty="0"/>
          </a:p>
        </p:txBody>
      </p:sp>
      <p:graphicFrame>
        <p:nvGraphicFramePr>
          <p:cNvPr id="7" name="מציין מיקום תוכן 3"/>
          <p:cNvGraphicFramePr>
            <a:graphicFrameLocks/>
          </p:cNvGraphicFramePr>
          <p:nvPr>
            <p:extLst>
              <p:ext uri="{D42A27DB-BD31-4B8C-83A1-F6EECF244321}">
                <p14:modId xmlns:p14="http://schemas.microsoft.com/office/powerpoint/2010/main" val="2186959977"/>
              </p:ext>
            </p:extLst>
          </p:nvPr>
        </p:nvGraphicFramePr>
        <p:xfrm>
          <a:off x="401632" y="1581666"/>
          <a:ext cx="11325679" cy="5029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904734" y="4895563"/>
            <a:ext cx="1309816" cy="1200329"/>
          </a:xfrm>
          <a:prstGeom prst="rect">
            <a:avLst/>
          </a:prstGeom>
          <a:noFill/>
        </p:spPr>
        <p:txBody>
          <a:bodyPr wrap="square" rtlCol="1">
            <a:spAutoFit/>
          </a:bodyPr>
          <a:lstStyle/>
          <a:p>
            <a:endParaRPr lang="ar-SA" sz="2400" b="1" dirty="0">
              <a:solidFill>
                <a:schemeClr val="bg1"/>
              </a:solidFill>
              <a:latin typeface="Calibri" panose="020F0502020204030204" pitchFamily="34" charset="0"/>
              <a:cs typeface="Calibri" panose="020F0502020204030204" pitchFamily="34" charset="0"/>
            </a:endParaRPr>
          </a:p>
          <a:p>
            <a:r>
              <a:rPr lang="ar-SA" sz="2400" b="1" dirty="0">
                <a:solidFill>
                  <a:schemeClr val="bg1"/>
                </a:solidFill>
                <a:latin typeface="Calibri" panose="020F0502020204030204" pitchFamily="34" charset="0"/>
                <a:cs typeface="Calibri" panose="020F0502020204030204" pitchFamily="34" charset="0"/>
              </a:rPr>
              <a:t>الألم دليل على القوة</a:t>
            </a:r>
            <a:endParaRPr lang="he-IL" sz="2400" b="1" dirty="0">
              <a:solidFill>
                <a:schemeClr val="bg1"/>
              </a:solidFill>
              <a:latin typeface="Calibri" panose="020F0502020204030204" pitchFamily="34" charset="0"/>
              <a:cs typeface="Calibri" panose="020F0502020204030204" pitchFamily="34" charset="0"/>
            </a:endParaRPr>
          </a:p>
        </p:txBody>
      </p:sp>
      <p:sp>
        <p:nvSpPr>
          <p:cNvPr id="9" name="TextBox 8"/>
          <p:cNvSpPr txBox="1"/>
          <p:nvPr/>
        </p:nvSpPr>
        <p:spPr>
          <a:xfrm>
            <a:off x="4977077" y="3180261"/>
            <a:ext cx="1087394" cy="1200329"/>
          </a:xfrm>
          <a:prstGeom prst="rect">
            <a:avLst/>
          </a:prstGeom>
          <a:noFill/>
        </p:spPr>
        <p:txBody>
          <a:bodyPr wrap="square" rtlCol="1">
            <a:spAutoFit/>
          </a:bodyPr>
          <a:lstStyle/>
          <a:p>
            <a:endParaRPr lang="ar-SA" sz="2400" b="1" dirty="0">
              <a:solidFill>
                <a:schemeClr val="bg1"/>
              </a:solidFill>
              <a:latin typeface="Calibri" panose="020F0502020204030204" pitchFamily="34" charset="0"/>
              <a:cs typeface="Calibri" panose="020F0502020204030204" pitchFamily="34" charset="0"/>
            </a:endParaRPr>
          </a:p>
          <a:p>
            <a:r>
              <a:rPr lang="ar-SA" sz="2400" b="1" dirty="0">
                <a:solidFill>
                  <a:schemeClr val="bg1"/>
                </a:solidFill>
                <a:latin typeface="Calibri" panose="020F0502020204030204" pitchFamily="34" charset="0"/>
                <a:cs typeface="Calibri" panose="020F0502020204030204" pitchFamily="34" charset="0"/>
              </a:rPr>
              <a:t>شارك الألم</a:t>
            </a:r>
            <a:endParaRPr lang="he-IL" sz="2400" b="1" dirty="0">
              <a:solidFill>
                <a:schemeClr val="bg1"/>
              </a:solidFill>
            </a:endParaRPr>
          </a:p>
        </p:txBody>
      </p:sp>
      <p:sp>
        <p:nvSpPr>
          <p:cNvPr id="10" name="TextBox 9"/>
          <p:cNvSpPr txBox="1"/>
          <p:nvPr/>
        </p:nvSpPr>
        <p:spPr>
          <a:xfrm>
            <a:off x="3763980" y="1980045"/>
            <a:ext cx="1591325" cy="1015663"/>
          </a:xfrm>
          <a:prstGeom prst="rect">
            <a:avLst/>
          </a:prstGeom>
          <a:noFill/>
        </p:spPr>
        <p:txBody>
          <a:bodyPr wrap="square" rtlCol="1">
            <a:spAutoFit/>
          </a:bodyPr>
          <a:lstStyle/>
          <a:p>
            <a:pPr lvl="0"/>
            <a:r>
              <a:rPr lang="ar-SA" sz="2000" b="1" dirty="0">
                <a:solidFill>
                  <a:schemeClr val="bg1"/>
                </a:solidFill>
                <a:latin typeface="Calibri" panose="020F0502020204030204" pitchFamily="34" charset="0"/>
                <a:cs typeface="Calibri" panose="020F0502020204030204" pitchFamily="34" charset="0"/>
              </a:rPr>
              <a:t>الشعور بالألم أمر طبيعي وإنساني</a:t>
            </a:r>
            <a:endParaRPr lang="he-IL" sz="2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3214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F5EA254E-6DD2-B21E-3045-1A78275E4760}"/>
              </a:ext>
            </a:extLst>
          </p:cNvPr>
          <p:cNvSpPr/>
          <p:nvPr/>
        </p:nvSpPr>
        <p:spPr>
          <a:xfrm>
            <a:off x="0" y="0"/>
            <a:ext cx="12192000" cy="435891"/>
          </a:xfrm>
          <a:prstGeom prst="rect">
            <a:avLst/>
          </a:prstGeom>
          <a:solidFill>
            <a:srgbClr val="FBE5D6"/>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a:extLst>
              <a:ext uri="{FF2B5EF4-FFF2-40B4-BE49-F238E27FC236}">
                <a16:creationId xmlns:a16="http://schemas.microsoft.com/office/drawing/2014/main" id="{C42F3983-164B-A041-A6B1-62F4CB2A2472}"/>
              </a:ext>
            </a:extLst>
          </p:cNvPr>
          <p:cNvSpPr/>
          <p:nvPr/>
        </p:nvSpPr>
        <p:spPr>
          <a:xfrm>
            <a:off x="8154874" y="1175761"/>
            <a:ext cx="3970796" cy="1587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ar-SA"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1</a:t>
            </a:r>
            <a:r>
              <a:rPr lang="he-IL" b="1" dirty="0" smtClean="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t>
            </a:r>
            <a:r>
              <a:rPr lang="ar-SA" b="1" dirty="0" smtClean="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ممارسة </a:t>
            </a:r>
            <a:r>
              <a:rPr lang="ar-SA"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اليقظة الذهنية </a:t>
            </a:r>
            <a:r>
              <a:rPr lang="ar-SA" b="1" dirty="0" smtClean="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والتأمل</a:t>
            </a:r>
            <a:r>
              <a:rPr lang="he-IL" b="1" dirty="0" smtClean="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a:t>
            </a:r>
            <a:endParaRPr lang="en-US"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pPr algn="just"/>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1. استخدام </a:t>
            </a:r>
            <a:r>
              <a:rPr lang="ar-S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تطبيقات مثل "</a:t>
            </a:r>
            <a:r>
              <a:rPr lang="en-US"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Headspace" </a:t>
            </a:r>
            <a:r>
              <a:rPr lang="ar-S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أو "</a:t>
            </a:r>
            <a:r>
              <a:rPr lang="en-US"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Calm" </a:t>
            </a:r>
            <a:r>
              <a:rPr lang="ar-S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باللغة العبرية.</a:t>
            </a:r>
          </a:p>
          <a:p>
            <a:pPr algn="just"/>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2. المشاركة </a:t>
            </a:r>
            <a:r>
              <a:rPr lang="ar-S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في </a:t>
            </a:r>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ورشة </a:t>
            </a:r>
            <a:r>
              <a:rPr lang="ar-S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عمل اليقظة الذهنية في المدارس أو المراكز المجتمعية.</a:t>
            </a:r>
            <a:endParaRPr lang="he-IL"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algn="just"/>
            <a:r>
              <a:rPr lang="he-IL"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2. </a:t>
            </a:r>
            <a:r>
              <a:rPr lang="ar-SA"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تقنيات التنفس والاسترخاء:</a:t>
            </a:r>
            <a:endParaRPr lang="he-IL"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pPr algn="just"/>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1. تعلم </a:t>
            </a:r>
            <a:r>
              <a:rPr lang="ar-S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تقنيات التنفس العميق.</a:t>
            </a:r>
          </a:p>
          <a:p>
            <a:pPr algn="just"/>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2. تعلم </a:t>
            </a:r>
            <a:r>
              <a:rPr lang="ar-S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كيفية التخلص من التوتر أثناء الجلوس أمام الكمبيوتر.</a:t>
            </a:r>
          </a:p>
          <a:p>
            <a:pPr algn="just"/>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3. ممارسة </a:t>
            </a:r>
            <a:r>
              <a:rPr lang="ar-S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استرخاء العضلات أثناء مشاهدة التلفاز.</a:t>
            </a:r>
          </a:p>
          <a:p>
            <a:pPr algn="just"/>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4. استخدام </a:t>
            </a:r>
            <a:r>
              <a:rPr lang="ar-S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تقنيات </a:t>
            </a:r>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الخيال.</a:t>
            </a:r>
            <a:endParaRPr lang="ar-S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algn="just"/>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5. قم </a:t>
            </a:r>
            <a:r>
              <a:rPr lang="ar-S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بخمسة مهام </a:t>
            </a:r>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a:t>
            </a:r>
            <a:r>
              <a:rPr lang="ar-S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في كل مرة تنتظر فيها (في قائمة الانتظار، عند إشارة المرور، في المصعد).</a:t>
            </a:r>
          </a:p>
          <a:p>
            <a:pPr algn="just"/>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6. اضبط </a:t>
            </a:r>
            <a:r>
              <a:rPr lang="ar-S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تذكيرًا على هاتفك لأخذ نفسًا عميقًا 3 مرات يوميًا</a:t>
            </a:r>
          </a:p>
          <a:p>
            <a:pPr algn="just"/>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7. آخر</a:t>
            </a:r>
            <a:r>
              <a:rPr lang="ar-S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t>
            </a:r>
            <a:endPar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8" name="מלבן 7">
            <a:extLst>
              <a:ext uri="{FF2B5EF4-FFF2-40B4-BE49-F238E27FC236}">
                <a16:creationId xmlns:a16="http://schemas.microsoft.com/office/drawing/2014/main" id="{D6A47D3A-1D4C-ED9D-9CEC-80B100C9396D}"/>
              </a:ext>
            </a:extLst>
          </p:cNvPr>
          <p:cNvSpPr/>
          <p:nvPr/>
        </p:nvSpPr>
        <p:spPr>
          <a:xfrm>
            <a:off x="3702474" y="2150881"/>
            <a:ext cx="3970796" cy="1587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he-IL" b="1" dirty="0" smtClean="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4</a:t>
            </a:r>
            <a:r>
              <a:rPr lang="ar-SA"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t>
            </a:r>
            <a:r>
              <a:rPr lang="ar-SA" b="1" dirty="0" smtClean="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الفن </a:t>
            </a:r>
            <a:r>
              <a:rPr lang="ar-SA"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والإبداع</a:t>
            </a:r>
            <a:r>
              <a:rPr lang="he-IL" b="1" dirty="0" smtClean="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a:t>
            </a:r>
            <a:endParaRPr lang="en-US"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pPr algn="just"/>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1. المشاركة </a:t>
            </a:r>
            <a:r>
              <a:rPr lang="ar-S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في الورش الفنية العلاجية.</a:t>
            </a:r>
          </a:p>
          <a:p>
            <a:pPr algn="just"/>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2. الكتابة </a:t>
            </a:r>
            <a:r>
              <a:rPr lang="ar-S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الإبداعية أو مجلة شخصية</a:t>
            </a:r>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t>
            </a:r>
          </a:p>
          <a:p>
            <a:pPr algn="just"/>
            <a:r>
              <a:rPr lang="ar-SA" b="1" dirty="0">
                <a:solidFill>
                  <a:schemeClr val="accent2"/>
                </a:solidFill>
                <a:latin typeface="Calibri Light" panose="020F0302020204030204" pitchFamily="34" charset="0"/>
                <a:ea typeface="Calibri" panose="020F0502020204030204" pitchFamily="34" charset="0"/>
                <a:cs typeface="Calibri Light" panose="020F0302020204030204" pitchFamily="34" charset="0"/>
              </a:rPr>
              <a:t>5</a:t>
            </a:r>
            <a:r>
              <a:rPr lang="he-IL" b="1" dirty="0" smtClean="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a:t>
            </a:r>
            <a:r>
              <a:rPr lang="ar-SA" b="1" dirty="0" smtClean="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موسيقى</a:t>
            </a:r>
            <a:r>
              <a:rPr lang="he-IL" b="1" dirty="0" smtClean="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a:t>
            </a:r>
            <a:endParaRPr lang="he-IL"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pPr algn="just"/>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1. العزف </a:t>
            </a:r>
            <a:r>
              <a:rPr lang="ar-S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على آلة موسيقية</a:t>
            </a:r>
          </a:p>
          <a:p>
            <a:pPr algn="just"/>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2. الاستماع </a:t>
            </a:r>
            <a:r>
              <a:rPr lang="ar-S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إلى الموسيقى الهادئة أو </a:t>
            </a:r>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الكلاسيكية.</a:t>
            </a:r>
            <a:endParaRPr lang="ar-S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algn="just"/>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3. المشاركة </a:t>
            </a:r>
            <a:r>
              <a:rPr lang="ar-S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في جوقة أو فرقة موسيقية</a:t>
            </a:r>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t>
            </a:r>
            <a:endParaRPr lang="he-IL" sz="14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algn="just"/>
            <a:r>
              <a:rPr lang="ar-SA" b="1" dirty="0" smtClean="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6. النظام </a:t>
            </a:r>
            <a:r>
              <a:rPr lang="ar-SA"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الغذائي المتوازن</a:t>
            </a:r>
            <a:r>
              <a:rPr lang="he-IL" b="1" dirty="0" smtClean="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a:t>
            </a:r>
            <a:endParaRPr lang="ar-S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algn="just"/>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1. قم </a:t>
            </a:r>
            <a:r>
              <a:rPr lang="ar-S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بإعداد وجبات الطعام مقدمًا للأسبوع في أيام الأحد.</a:t>
            </a:r>
          </a:p>
          <a:p>
            <a:pPr algn="just"/>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2. استبدل </a:t>
            </a:r>
            <a:r>
              <a:rPr lang="ar-S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الوجبات الخفيفة غير الصحية بالفواكه والخضروات المقطعة في متناول اليد</a:t>
            </a:r>
            <a:r>
              <a:rPr lang="he-IL"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t>
            </a:r>
            <a:endParaRPr lang="he-IL" sz="14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algn="just"/>
            <a:r>
              <a:rPr lang="he-IL" b="1" dirty="0" smtClean="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7</a:t>
            </a:r>
            <a:r>
              <a:rPr lang="ar-SA" b="1" dirty="0" smtClean="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النوم </a:t>
            </a:r>
            <a:r>
              <a:rPr lang="ar-SA"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الكافي والجيد</a:t>
            </a:r>
            <a:r>
              <a:rPr lang="he-IL" b="1" dirty="0" smtClean="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a:t>
            </a:r>
            <a:endParaRPr lang="ar-S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algn="just"/>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1. تحديد </a:t>
            </a:r>
            <a:r>
              <a:rPr lang="ar-S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موعد منتظم للنوم والاستيقاظ.</a:t>
            </a:r>
          </a:p>
          <a:p>
            <a:pPr algn="just"/>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2. التوقف </a:t>
            </a:r>
            <a:r>
              <a:rPr lang="ar-S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عن استخدام الشاشات قبل ساعة من </a:t>
            </a:r>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النوم</a:t>
            </a:r>
          </a:p>
          <a:p>
            <a:pPr algn="just"/>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t>
            </a:r>
            <a:r>
              <a:rPr lang="he-IL" b="1" dirty="0" smtClean="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8. </a:t>
            </a:r>
            <a:r>
              <a:rPr lang="ar-SA"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الإدارة والتخطيط الفعال للوقت</a:t>
            </a:r>
            <a:r>
              <a:rPr lang="ar-SA" b="1" dirty="0" smtClean="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a:t>
            </a:r>
          </a:p>
          <a:p>
            <a:pPr algn="just"/>
            <a:r>
              <a:rPr lang="ar-SA" sz="12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استخدم </a:t>
            </a:r>
            <a:r>
              <a:rPr lang="ar-SA" sz="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مجلة أو تطبيقًا للتخطيط الأسبوعي.</a:t>
            </a:r>
          </a:p>
          <a:p>
            <a:pPr algn="just"/>
            <a:r>
              <a:rPr lang="ar-SA" sz="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حدد 3 مهام رئيسية لكل يوم في الليلة السابقة</a:t>
            </a:r>
            <a:r>
              <a:rPr lang="ar-SA" sz="12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t>
            </a:r>
          </a:p>
          <a:p>
            <a:pPr algn="just"/>
            <a:r>
              <a:rPr lang="he-IL" sz="1600" b="1" dirty="0" smtClean="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9.</a:t>
            </a:r>
            <a:r>
              <a:rPr lang="ar-SA" sz="1600" b="1" dirty="0" smtClean="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الطبيعة </a:t>
            </a:r>
            <a:r>
              <a:rPr lang="ar-SA" sz="1600"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والأنشطة الخارجية، الفن أو الموسيقى</a:t>
            </a:r>
            <a:r>
              <a:rPr lang="he-IL" sz="1600" b="1" dirty="0" smtClean="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a:t>
            </a:r>
            <a:endParaRPr lang="he-IL" sz="1600"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pPr algn="just"/>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1. استمع </a:t>
            </a:r>
            <a:r>
              <a:rPr lang="ar-S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إلى الموسيقى الهادئة أثناء السفر أو العمل.</a:t>
            </a:r>
          </a:p>
          <a:p>
            <a:pPr algn="just"/>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2. أنشئ </a:t>
            </a:r>
            <a:r>
              <a:rPr lang="ar-S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"ركنًا فنيًا" صغيرًا بمواد حرفية متاحة للاستخدام التلقائي</a:t>
            </a:r>
          </a:p>
          <a:p>
            <a:pPr algn="just"/>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3. انضم </a:t>
            </a:r>
            <a:r>
              <a:rPr lang="ar-S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إلى دروس الرسم أو النحت أو التصوير الفوتوغرافي كوسيلة للتعبير العاطفي.</a:t>
            </a:r>
          </a:p>
          <a:p>
            <a:pPr algn="just"/>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4. الخروج </a:t>
            </a:r>
            <a:r>
              <a:rPr lang="ar-S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إلى الطبيعة بالقرب من المنزل.</a:t>
            </a:r>
            <a:endPar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2" name="מלבן 11">
            <a:extLst>
              <a:ext uri="{FF2B5EF4-FFF2-40B4-BE49-F238E27FC236}">
                <a16:creationId xmlns:a16="http://schemas.microsoft.com/office/drawing/2014/main" id="{412BE59D-068D-0725-A722-532460756028}"/>
              </a:ext>
            </a:extLst>
          </p:cNvPr>
          <p:cNvSpPr/>
          <p:nvPr/>
        </p:nvSpPr>
        <p:spPr>
          <a:xfrm>
            <a:off x="-9510" y="2022722"/>
            <a:ext cx="3711984" cy="1587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he-IL"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10. </a:t>
            </a:r>
            <a:r>
              <a:rPr lang="ar-SA"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العلاقات الاجتماعية</a:t>
            </a:r>
            <a:r>
              <a:rPr lang="he-IL" b="1" dirty="0" smtClean="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a:t>
            </a:r>
            <a:endParaRPr lang="en-US"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pPr algn="just"/>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1. الانضمام </a:t>
            </a:r>
            <a:r>
              <a:rPr lang="ar-S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إلى مجموعات الدعم للمراهقين.</a:t>
            </a:r>
          </a:p>
          <a:p>
            <a:pPr algn="just"/>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2. النشاط </a:t>
            </a:r>
            <a:r>
              <a:rPr lang="ar-S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في الحركات الشبابية.</a:t>
            </a:r>
          </a:p>
          <a:p>
            <a:pPr algn="just"/>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3. إنشاء </a:t>
            </a:r>
            <a:r>
              <a:rPr lang="ar-S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دوائر محادثة مع الأصدقاء المقربين.</a:t>
            </a:r>
          </a:p>
          <a:p>
            <a:pPr algn="just"/>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4. جدولة </a:t>
            </a:r>
            <a:r>
              <a:rPr lang="ar-S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مكالمة هاتفية أو مكالمة فيديو أسبوعية مع صديق مقرب.</a:t>
            </a:r>
          </a:p>
          <a:p>
            <a:pPr algn="just"/>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5. انضم </a:t>
            </a:r>
            <a:r>
              <a:rPr lang="ar-S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إلى مجموعة دعم أو نادي اجتماعي </a:t>
            </a:r>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محلي.</a:t>
            </a:r>
            <a:endParaRPr lang="he-IL" sz="14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algn="just"/>
            <a:r>
              <a:rPr lang="he-IL"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11. </a:t>
            </a:r>
            <a:r>
              <a:rPr lang="ar-SA" b="1" dirty="0" smtClean="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التطوع </a:t>
            </a:r>
            <a:r>
              <a:rPr lang="ar-SA"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ومساعدة الآخرين</a:t>
            </a:r>
            <a:r>
              <a:rPr lang="he-IL" b="1" dirty="0" smtClean="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a:t>
            </a:r>
            <a:endParaRPr lang="he-IL"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pPr algn="just"/>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1. النشاط </a:t>
            </a:r>
            <a:r>
              <a:rPr lang="ar-S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في المنظمات الاجتماعية.</a:t>
            </a:r>
          </a:p>
          <a:p>
            <a:pPr algn="just"/>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2. إرشاد </a:t>
            </a:r>
            <a:r>
              <a:rPr lang="ar-S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الطلاب الأصغر سنا.</a:t>
            </a:r>
          </a:p>
          <a:p>
            <a:pPr algn="just"/>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3. مساعدة </a:t>
            </a:r>
            <a:r>
              <a:rPr lang="ar-S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كبار السن أو السكان المحرومين</a:t>
            </a:r>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t>
            </a:r>
          </a:p>
          <a:p>
            <a:pPr marL="342900" indent="-342900" algn="just">
              <a:buFont typeface="+mj-cs"/>
              <a:buAutoNum type="hebrew2Minus"/>
            </a:pPr>
            <a:endParaRPr lang="ar-SA" sz="1400" b="1" dirty="0">
              <a:solidFill>
                <a:schemeClr val="tx1"/>
              </a:solidFill>
              <a:latin typeface="Calibri Light" panose="020F0302020204030204" pitchFamily="34" charset="0"/>
              <a:ea typeface="Calibri" panose="020F0502020204030204" pitchFamily="34" charset="0"/>
              <a:cs typeface="Calibri Light" panose="020F0302020204030204" pitchFamily="34" charset="0"/>
            </a:endParaRPr>
          </a:p>
          <a:p>
            <a:pPr algn="just"/>
            <a:r>
              <a:rPr lang="he-IL" b="1" dirty="0" smtClean="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12</a:t>
            </a:r>
            <a:r>
              <a:rPr lang="he-IL"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t>
            </a:r>
            <a:r>
              <a:rPr lang="ar-SA"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الهوايات والأنشطة الترفيهية</a:t>
            </a:r>
            <a:r>
              <a:rPr lang="he-IL" b="1" dirty="0" smtClean="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a:t>
            </a:r>
            <a:endParaRPr lang="he-IL"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pPr algn="just"/>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1. خصص </a:t>
            </a:r>
            <a:r>
              <a:rPr lang="ar-S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15-30 دقيقة يوميًا لهوايتك المفضلة.</a:t>
            </a:r>
          </a:p>
          <a:p>
            <a:pPr algn="just"/>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2. قم </a:t>
            </a:r>
            <a:r>
              <a:rPr lang="ar-S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بإنشاء "ركن </a:t>
            </a:r>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للأبداع" </a:t>
            </a:r>
            <a:r>
              <a:rPr lang="ar-S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صغير في المنزل للوصول السريع إلى الأنشطة الترفيهية.</a:t>
            </a:r>
            <a:endParaRPr lang="he-IL" sz="14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algn="just"/>
            <a:r>
              <a:rPr lang="he-IL"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13. </a:t>
            </a:r>
            <a:r>
              <a:rPr lang="ar-SA" b="1" dirty="0" smtClean="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يوميات </a:t>
            </a:r>
            <a:r>
              <a:rPr lang="ar-SA"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الامتنان</a:t>
            </a:r>
            <a:r>
              <a:rPr lang="he-IL" b="1" dirty="0" smtClean="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a:t>
            </a:r>
            <a:endParaRPr lang="he-IL"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pPr algn="just"/>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1. المشاركة </a:t>
            </a:r>
            <a:r>
              <a:rPr lang="ar-S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في الشبكات الاجتماعية لحظات إيجابية.</a:t>
            </a:r>
          </a:p>
          <a:p>
            <a:pPr algn="just"/>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2. اكتب </a:t>
            </a:r>
            <a:r>
              <a:rPr lang="ar-S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3 أشياء أنت ممتن لها كل ليلة.</a:t>
            </a:r>
          </a:p>
          <a:p>
            <a:pPr algn="just"/>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3. اقضِ </a:t>
            </a:r>
            <a:r>
              <a:rPr lang="ar-S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5 دقائق في نهاية كل يوم للحصول على ملخص موجز للتجارب والأفكار.</a:t>
            </a:r>
            <a:endParaRPr lang="he-IL"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algn="just"/>
            <a:r>
              <a:rPr lang="he-IL"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14. </a:t>
            </a:r>
            <a:r>
              <a:rPr lang="ar-SA"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تطوير مهارات </a:t>
            </a:r>
            <a:r>
              <a:rPr lang="ar-SA" b="1" dirty="0" smtClean="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جديدة </a:t>
            </a:r>
          </a:p>
          <a:p>
            <a:pPr algn="just"/>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1. تعلم </a:t>
            </a:r>
            <a:r>
              <a:rPr lang="ar-S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لغة جديدة</a:t>
            </a:r>
          </a:p>
          <a:p>
            <a:pPr algn="just"/>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2. اكتساب </a:t>
            </a:r>
            <a:r>
              <a:rPr lang="ar-S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مهارات الطبخ أو الخبز.</a:t>
            </a:r>
          </a:p>
          <a:p>
            <a:pPr algn="just"/>
            <a:r>
              <a:rPr lang="ar-SA" sz="1400" dirty="0" smtClean="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3. تجربة </a:t>
            </a:r>
            <a:r>
              <a:rPr lang="ar-S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هوايات جديدة مثل الشطرنج أو البرمجة.</a:t>
            </a:r>
            <a:endPar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 name="כותרת 2">
            <a:extLst>
              <a:ext uri="{FF2B5EF4-FFF2-40B4-BE49-F238E27FC236}">
                <a16:creationId xmlns:a16="http://schemas.microsoft.com/office/drawing/2014/main" id="{2C90A4D7-A98C-9097-69C4-2E1E73266677}"/>
              </a:ext>
            </a:extLst>
          </p:cNvPr>
          <p:cNvSpPr txBox="1">
            <a:spLocks/>
          </p:cNvSpPr>
          <p:nvPr/>
        </p:nvSpPr>
        <p:spPr>
          <a:xfrm>
            <a:off x="925058" y="-889672"/>
            <a:ext cx="10515600" cy="1325563"/>
          </a:xfrm>
          <a:prstGeom prst="rect">
            <a:avLst/>
          </a:prstGeom>
        </p:spPr>
        <p:txBody>
          <a:bodyPr vert="horz" lIns="91440" tIns="45720" rIns="91440" bIns="45720" rtlCol="1" anchor="b">
            <a:no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algn="r"/>
            <a:r>
              <a:rPr lang="ar-SA" sz="2800" b="1" dirty="0">
                <a:latin typeface="Calibri" panose="020F0502020204030204" pitchFamily="34" charset="0"/>
                <a:ea typeface="Calibri" panose="020F0502020204030204" pitchFamily="34" charset="0"/>
                <a:cs typeface="Calibri" panose="020F0502020204030204" pitchFamily="34" charset="0"/>
              </a:rPr>
              <a:t>طرق بديلة لتقليل شدة وتكرار الشعور بالألم</a:t>
            </a:r>
            <a:endParaRPr lang="he-IL" sz="2800" b="1" dirty="0">
              <a:latin typeface="Calibri" panose="020F0502020204030204" pitchFamily="34" charset="0"/>
              <a:ea typeface="Calibri" panose="020F0502020204030204" pitchFamily="34" charset="0"/>
              <a:cs typeface="Calibri" panose="020F0502020204030204" pitchFamily="34" charset="0"/>
            </a:endParaRPr>
          </a:p>
        </p:txBody>
      </p:sp>
      <p:sp>
        <p:nvSpPr>
          <p:cNvPr id="9" name="תיבת טקסט 8">
            <a:extLst>
              <a:ext uri="{FF2B5EF4-FFF2-40B4-BE49-F238E27FC236}">
                <a16:creationId xmlns:a16="http://schemas.microsoft.com/office/drawing/2014/main" id="{508F68F5-65C6-C81E-8006-6ADD6F7F7761}"/>
              </a:ext>
            </a:extLst>
          </p:cNvPr>
          <p:cNvSpPr txBox="1"/>
          <p:nvPr/>
        </p:nvSpPr>
        <p:spPr>
          <a:xfrm>
            <a:off x="8569961" y="3057797"/>
            <a:ext cx="3622039" cy="1015663"/>
          </a:xfrm>
          <a:prstGeom prst="rect">
            <a:avLst/>
          </a:prstGeom>
          <a:noFill/>
        </p:spPr>
        <p:txBody>
          <a:bodyPr wrap="square">
            <a:spAutoFit/>
          </a:bodyPr>
          <a:lstStyle/>
          <a:p>
            <a:pPr marL="342900" lvl="0" indent="-342900" algn="just">
              <a:buFont typeface="+mj-cs"/>
              <a:buAutoNum type="hebrew2Minus"/>
              <a:defRPr/>
            </a:pPr>
            <a:endParaRPr kumimoji="0" lang="ar-SA" sz="1400" b="0" i="0" u="none" strike="noStrike" kern="1200" cap="none" spc="0" normalizeH="0" baseline="0" noProof="0" dirty="0" smtClean="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he-IL" sz="1400" b="1"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a:p>
            <a:pPr lvl="0" algn="just">
              <a:defRPr/>
            </a:pPr>
            <a:r>
              <a:rPr kumimoji="0" lang="he-IL" sz="1800" b="1"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3. </a:t>
            </a:r>
            <a:r>
              <a:rPr lang="ar-SA" b="1" dirty="0">
                <a:solidFill>
                  <a:srgbClr val="ED7D31">
                    <a:lumMod val="75000"/>
                  </a:srgbClr>
                </a:solidFill>
                <a:latin typeface="Calibri" panose="020F0502020204030204" pitchFamily="34" charset="0"/>
                <a:ea typeface="Calibri" panose="020F0502020204030204" pitchFamily="34" charset="0"/>
                <a:cs typeface="Calibri" panose="020F0502020204030204" pitchFamily="34" charset="0"/>
              </a:rPr>
              <a:t>النشاط البدني</a:t>
            </a:r>
            <a:r>
              <a:rPr kumimoji="0" lang="he-IL" sz="1800" b="1" i="0" u="none" strike="noStrike" kern="1200" cap="none" spc="0" normalizeH="0" baseline="0" noProof="0" dirty="0" smtClean="0">
                <a:ln>
                  <a:noFill/>
                </a:ln>
                <a:solidFill>
                  <a:srgbClr val="ED7D31">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he-IL" sz="1800" b="1"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Calibri" panose="020F0502020204030204" pitchFamily="34" charset="0"/>
            </a:endParaRPr>
          </a:p>
          <a:p>
            <a:pPr lvl="0" algn="just">
              <a:defRPr/>
            </a:pPr>
            <a:r>
              <a:rPr lang="ar-SA" sz="1400" dirty="0" smtClean="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الانضمام </a:t>
            </a:r>
            <a:r>
              <a:rPr lang="ar-SA" sz="14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إلى مجموعات الجري أو المشي/الصالة </a:t>
            </a:r>
            <a:r>
              <a:rPr lang="ar-SA" sz="1400" dirty="0" smtClean="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الرياضية</a:t>
            </a:r>
          </a:p>
        </p:txBody>
      </p:sp>
      <p:sp>
        <p:nvSpPr>
          <p:cNvPr id="11" name="תיבת טקסט 10">
            <a:extLst>
              <a:ext uri="{FF2B5EF4-FFF2-40B4-BE49-F238E27FC236}">
                <a16:creationId xmlns:a16="http://schemas.microsoft.com/office/drawing/2014/main" id="{F79054B7-A465-480C-2E06-4367BA1C683B}"/>
              </a:ext>
            </a:extLst>
          </p:cNvPr>
          <p:cNvSpPr txBox="1"/>
          <p:nvPr/>
        </p:nvSpPr>
        <p:spPr>
          <a:xfrm>
            <a:off x="9494982" y="4073460"/>
            <a:ext cx="2697017" cy="1600438"/>
          </a:xfrm>
          <a:prstGeom prst="rect">
            <a:avLst/>
          </a:prstGeom>
          <a:noFill/>
        </p:spPr>
        <p:txBody>
          <a:bodyPr wrap="square">
            <a:spAutoFit/>
          </a:bodyPr>
          <a:lstStyle/>
          <a:p>
            <a:pPr marL="342900" lvl="0" indent="-342900" algn="just">
              <a:buAutoNum type="arabicPeriod"/>
              <a:defRPr/>
            </a:pPr>
            <a:r>
              <a:rPr lang="ar-SA" sz="1400" dirty="0" smtClean="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المشاركة </a:t>
            </a:r>
            <a:r>
              <a:rPr lang="ar-SA" sz="14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في </a:t>
            </a:r>
            <a:r>
              <a:rPr lang="ar-SA" sz="1400" dirty="0" smtClean="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دروس اليوغا او </a:t>
            </a:r>
            <a:r>
              <a:rPr lang="ar-SA" sz="1400" dirty="0" err="1" smtClean="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البيلاتس</a:t>
            </a:r>
            <a:r>
              <a:rPr lang="ar-SA" sz="14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a:t>
            </a:r>
            <a:endParaRPr lang="ar-SA" sz="1400" dirty="0" smtClean="0">
              <a:solidFill>
                <a:prstClr val="black"/>
              </a:solidFill>
              <a:latin typeface="Calibri Light" panose="020F0302020204030204" pitchFamily="34" charset="0"/>
              <a:ea typeface="Calibri Light" panose="020F0302020204030204" pitchFamily="34" charset="0"/>
              <a:cs typeface="Calibri Light" panose="020F0302020204030204" pitchFamily="34" charset="0"/>
            </a:endParaRPr>
          </a:p>
          <a:p>
            <a:pPr lvl="0" algn="just">
              <a:defRPr/>
            </a:pPr>
            <a:r>
              <a:rPr lang="ar-SA" sz="1400" dirty="0" smtClean="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2. ممارسة </a:t>
            </a:r>
            <a:r>
              <a:rPr lang="ar-SA" sz="14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الألعاب الرياضية الجماعية مثل كرة القدم أو كرة السلة.</a:t>
            </a:r>
          </a:p>
          <a:p>
            <a:pPr lvl="0" algn="just">
              <a:defRPr/>
            </a:pPr>
            <a:r>
              <a:rPr lang="ar-SA" sz="1400" dirty="0" smtClean="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3.  </a:t>
            </a:r>
            <a:r>
              <a:rPr lang="ar-SA" sz="14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"المشي" مع الأصدقاء بدلاً من الجلوس في المنزل.</a:t>
            </a:r>
          </a:p>
          <a:p>
            <a:pPr lvl="0" algn="just">
              <a:defRPr/>
            </a:pPr>
            <a:r>
              <a:rPr lang="ar-SA" sz="1400" dirty="0" smtClean="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4. قم </a:t>
            </a:r>
            <a:r>
              <a:rPr lang="ar-SA" sz="14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بتمارين قصيرة كل ساعة.</a:t>
            </a:r>
          </a:p>
          <a:p>
            <a:pPr lvl="0" algn="just">
              <a:defRPr/>
            </a:pPr>
            <a:r>
              <a:rPr lang="ar-SA" sz="1400" dirty="0" smtClean="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5. آخر</a:t>
            </a:r>
            <a:r>
              <a:rPr lang="ar-SA" sz="14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a:t>
            </a:r>
            <a:endParaRPr kumimoji="0" lang="he-IL"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0" name="גרפיקה 9">
            <a:extLst>
              <a:ext uri="{FF2B5EF4-FFF2-40B4-BE49-F238E27FC236}">
                <a16:creationId xmlns:a16="http://schemas.microsoft.com/office/drawing/2014/main" id="{93314C92-E74C-7528-B714-0BD4E0E97F09}"/>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576446" y="3737943"/>
            <a:ext cx="1987029" cy="1940458"/>
          </a:xfrm>
          <a:prstGeom prst="rect">
            <a:avLst/>
          </a:prstGeom>
        </p:spPr>
      </p:pic>
    </p:spTree>
    <p:extLst>
      <p:ext uri="{BB962C8B-B14F-4D97-AF65-F5344CB8AC3E}">
        <p14:creationId xmlns:p14="http://schemas.microsoft.com/office/powerpoint/2010/main" val="2953887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1F944B9-04B1-43CF-8209-C54483A21506}"/>
              </a:ext>
            </a:extLst>
          </p:cNvPr>
          <p:cNvSpPr>
            <a:spLocks noGrp="1"/>
          </p:cNvSpPr>
          <p:nvPr>
            <p:ph type="title"/>
          </p:nvPr>
        </p:nvSpPr>
        <p:spPr/>
        <p:txBody>
          <a:bodyPr>
            <a:normAutofit/>
          </a:bodyPr>
          <a:lstStyle/>
          <a:p>
            <a:r>
              <a:rPr lang="ar-SA" sz="4400" dirty="0"/>
              <a:t>يمكنك الاتصال للحصول على المساعدة</a:t>
            </a:r>
            <a:endParaRPr lang="he-IL" sz="4400" dirty="0"/>
          </a:p>
        </p:txBody>
      </p:sp>
      <p:sp>
        <p:nvSpPr>
          <p:cNvPr id="2" name="כותרת 2">
            <a:extLst>
              <a:ext uri="{FF2B5EF4-FFF2-40B4-BE49-F238E27FC236}">
                <a16:creationId xmlns:a16="http://schemas.microsoft.com/office/drawing/2014/main" id="{56C811CE-A8E1-C332-4B01-25C38897EE69}"/>
              </a:ext>
            </a:extLst>
          </p:cNvPr>
          <p:cNvSpPr txBox="1">
            <a:spLocks/>
          </p:cNvSpPr>
          <p:nvPr/>
        </p:nvSpPr>
        <p:spPr>
          <a:xfrm>
            <a:off x="983673" y="4786312"/>
            <a:ext cx="10515600" cy="1325563"/>
          </a:xfrm>
          <a:prstGeom prst="rect">
            <a:avLst/>
          </a:prstGeom>
        </p:spPr>
        <p:txBody>
          <a:bodyPr vert="horz" lIns="91440" tIns="45720" rIns="91440" bIns="45720" rtlCol="1" anchor="ctr">
            <a:normAutofit/>
          </a:bodyPr>
          <a:lstStyle>
            <a:lvl1pPr algn="ctr" defTabSz="914400" rtl="1" eaLnBrk="1" latinLnBrk="0" hangingPunct="1">
              <a:lnSpc>
                <a:spcPct val="90000"/>
              </a:lnSpc>
              <a:spcBef>
                <a:spcPct val="0"/>
              </a:spcBef>
              <a:buNone/>
              <a:defRPr sz="7200" b="1" kern="1200">
                <a:solidFill>
                  <a:srgbClr val="002060"/>
                </a:solidFill>
                <a:latin typeface="Calibri" panose="020F0502020204030204" pitchFamily="34" charset="0"/>
                <a:ea typeface="+mj-ea"/>
                <a:cs typeface="Calibri" panose="020F050202020403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endParaRPr kumimoji="0" lang="he-IL" sz="7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endParaRPr>
          </a:p>
        </p:txBody>
      </p:sp>
      <p:sp>
        <p:nvSpPr>
          <p:cNvPr id="6" name="מציין מיקום תוכן 5">
            <a:extLst>
              <a:ext uri="{FF2B5EF4-FFF2-40B4-BE49-F238E27FC236}">
                <a16:creationId xmlns:a16="http://schemas.microsoft.com/office/drawing/2014/main" id="{F9066A17-285C-B245-4319-C91F3DB2C027}"/>
              </a:ext>
            </a:extLst>
          </p:cNvPr>
          <p:cNvSpPr>
            <a:spLocks noGrp="1"/>
          </p:cNvSpPr>
          <p:nvPr>
            <p:ph sz="quarter" idx="13"/>
          </p:nvPr>
        </p:nvSpPr>
        <p:spPr>
          <a:xfrm>
            <a:off x="692727" y="2071687"/>
            <a:ext cx="10806546" cy="4040188"/>
          </a:xfrm>
        </p:spPr>
        <p:txBody>
          <a:bodyPr/>
          <a:lstStyle/>
          <a:p>
            <a:pPr lvl="0"/>
            <a:r>
              <a:rPr lang="ar-SA" dirty="0" smtClean="0"/>
              <a:t>الاهل</a:t>
            </a:r>
            <a:endParaRPr lang="ar-SA" dirty="0"/>
          </a:p>
          <a:p>
            <a:pPr lvl="0"/>
            <a:r>
              <a:rPr lang="ar-SA" dirty="0" smtClean="0"/>
              <a:t>مستشار</a:t>
            </a:r>
            <a:r>
              <a:rPr lang="he-IL" dirty="0" smtClean="0"/>
              <a:t>/</a:t>
            </a:r>
            <a:r>
              <a:rPr lang="ar-SA" dirty="0"/>
              <a:t>ة</a:t>
            </a:r>
            <a:r>
              <a:rPr lang="ar-SA" dirty="0" smtClean="0"/>
              <a:t> </a:t>
            </a:r>
            <a:r>
              <a:rPr lang="ar-SA" dirty="0"/>
              <a:t>المدرسة</a:t>
            </a:r>
          </a:p>
          <a:p>
            <a:pPr lvl="0"/>
            <a:r>
              <a:rPr lang="ar-SA" dirty="0"/>
              <a:t>عالم نفسي بالمدرسة</a:t>
            </a:r>
          </a:p>
          <a:p>
            <a:pPr lvl="0"/>
            <a:r>
              <a:rPr lang="ar-SA" dirty="0"/>
              <a:t>خط المساعدة الخاص بوزارة التربية والتعليم - 6552 * تحويلة 5</a:t>
            </a:r>
          </a:p>
          <a:p>
            <a:pPr lvl="0"/>
            <a:r>
              <a:rPr lang="ar-SA" dirty="0"/>
              <a:t>شخص بالغ أثق به</a:t>
            </a:r>
          </a:p>
          <a:p>
            <a:pPr lvl="0"/>
            <a:r>
              <a:rPr lang="ar-SA" dirty="0"/>
              <a:t>عيران: الهاتف: 1201 يمكنك أيضًا العثور على خيارات المحادثة التالية على موقع عيران - </a:t>
            </a:r>
            <a:r>
              <a:rPr lang="ar-SA" dirty="0" smtClean="0"/>
              <a:t>    </a:t>
            </a:r>
          </a:p>
          <a:p>
            <a:pPr marL="0" lvl="0" indent="0">
              <a:buNone/>
            </a:pPr>
            <a:r>
              <a:rPr lang="ar-SA" dirty="0"/>
              <a:t> </a:t>
            </a:r>
            <a:r>
              <a:rPr lang="en-US" dirty="0" smtClean="0"/>
              <a:t>eran.org.il</a:t>
            </a:r>
            <a:r>
              <a:rPr lang="en-US" dirty="0"/>
              <a:t>: WhatsApp/online chat/forum/contact </a:t>
            </a:r>
            <a:r>
              <a:rPr lang="ar-SA" dirty="0"/>
              <a:t>للمساعدة عبر البريد الإلكتروني</a:t>
            </a:r>
            <a:endParaRPr lang="en-US" dirty="0"/>
          </a:p>
        </p:txBody>
      </p:sp>
      <p:sp>
        <p:nvSpPr>
          <p:cNvPr id="5" name="AutoShape 2" descr="http://eranportal.wizenet.co.il/data/images/Untitled-1.jpg"/>
          <p:cNvSpPr>
            <a:spLocks noChangeAspect="1" noChangeArrowheads="1"/>
          </p:cNvSpPr>
          <p:nvPr/>
        </p:nvSpPr>
        <p:spPr bwMode="auto">
          <a:xfrm>
            <a:off x="1619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2879720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3" name="גרפיקה 42">
            <a:extLst>
              <a:ext uri="{FF2B5EF4-FFF2-40B4-BE49-F238E27FC236}">
                <a16:creationId xmlns:a16="http://schemas.microsoft.com/office/drawing/2014/main" id="{A1C22CE4-167A-4A7A-8BE1-AA4D9F45FEB0}"/>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872000" y="478310"/>
            <a:ext cx="4320000" cy="1116897"/>
          </a:xfrm>
          <a:prstGeom prst="rect">
            <a:avLst/>
          </a:prstGeom>
        </p:spPr>
      </p:pic>
      <p:sp>
        <p:nvSpPr>
          <p:cNvPr id="11" name="מלבן 10">
            <a:extLst>
              <a:ext uri="{FF2B5EF4-FFF2-40B4-BE49-F238E27FC236}">
                <a16:creationId xmlns:a16="http://schemas.microsoft.com/office/drawing/2014/main" id="{E00FB518-37F2-41E3-9B00-0528A8758AB5}"/>
              </a:ext>
            </a:extLst>
          </p:cNvPr>
          <p:cNvSpPr/>
          <p:nvPr/>
        </p:nvSpPr>
        <p:spPr>
          <a:xfrm>
            <a:off x="9285932" y="343674"/>
            <a:ext cx="2906068" cy="1378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bg1"/>
                </a:solidFill>
                <a:latin typeface="Calibri" panose="020F0502020204030204" pitchFamily="34" charset="0"/>
                <a:cs typeface="Calibri" panose="020F0502020204030204" pitchFamily="34" charset="0"/>
              </a:rPr>
              <a:t>مواضيع الوحدة </a:t>
            </a:r>
            <a:endParaRPr lang="he-IL" sz="2800" b="1" dirty="0">
              <a:solidFill>
                <a:schemeClr val="bg1"/>
              </a:solidFill>
              <a:latin typeface="Calibri" panose="020F0502020204030204" pitchFamily="34" charset="0"/>
              <a:cs typeface="Calibri" panose="020F0502020204030204" pitchFamily="34" charset="0"/>
            </a:endParaRPr>
          </a:p>
        </p:txBody>
      </p:sp>
      <p:sp>
        <p:nvSpPr>
          <p:cNvPr id="41" name="מלבן 40">
            <a:extLst>
              <a:ext uri="{FF2B5EF4-FFF2-40B4-BE49-F238E27FC236}">
                <a16:creationId xmlns:a16="http://schemas.microsoft.com/office/drawing/2014/main" id="{7CE9EE8E-3B12-4ADA-853C-E4C57339CA17}"/>
              </a:ext>
            </a:extLst>
          </p:cNvPr>
          <p:cNvSpPr/>
          <p:nvPr/>
        </p:nvSpPr>
        <p:spPr>
          <a:xfrm>
            <a:off x="11543430" y="2102766"/>
            <a:ext cx="234456" cy="291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Calibri" panose="020F0502020204030204" pitchFamily="34" charset="0"/>
                <a:cs typeface="Calibri" panose="020F0502020204030204" pitchFamily="34" charset="0"/>
              </a:rPr>
              <a:t>1</a:t>
            </a:r>
          </a:p>
        </p:txBody>
      </p:sp>
      <p:sp>
        <p:nvSpPr>
          <p:cNvPr id="57" name="מלבן 56">
            <a:extLst>
              <a:ext uri="{FF2B5EF4-FFF2-40B4-BE49-F238E27FC236}">
                <a16:creationId xmlns:a16="http://schemas.microsoft.com/office/drawing/2014/main" id="{8FB66385-BEDE-48F3-9F34-2A8F7F7FCB80}"/>
              </a:ext>
            </a:extLst>
          </p:cNvPr>
          <p:cNvSpPr/>
          <p:nvPr/>
        </p:nvSpPr>
        <p:spPr>
          <a:xfrm>
            <a:off x="8655505" y="4919673"/>
            <a:ext cx="234456" cy="291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Calibri" panose="020F0502020204030204" pitchFamily="34" charset="0"/>
                <a:cs typeface="Calibri" panose="020F0502020204030204" pitchFamily="34" charset="0"/>
              </a:rPr>
              <a:t>5</a:t>
            </a:r>
          </a:p>
        </p:txBody>
      </p:sp>
      <p:sp>
        <p:nvSpPr>
          <p:cNvPr id="59" name="מלבן 58">
            <a:extLst>
              <a:ext uri="{FF2B5EF4-FFF2-40B4-BE49-F238E27FC236}">
                <a16:creationId xmlns:a16="http://schemas.microsoft.com/office/drawing/2014/main" id="{878116E4-123E-4E97-BF8E-3B3F99E87700}"/>
              </a:ext>
            </a:extLst>
          </p:cNvPr>
          <p:cNvSpPr/>
          <p:nvPr/>
        </p:nvSpPr>
        <p:spPr>
          <a:xfrm>
            <a:off x="7934534" y="5634581"/>
            <a:ext cx="234456" cy="291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Calibri" panose="020F0502020204030204" pitchFamily="34" charset="0"/>
                <a:cs typeface="Calibri" panose="020F0502020204030204" pitchFamily="34" charset="0"/>
              </a:rPr>
              <a:t>6</a:t>
            </a:r>
          </a:p>
        </p:txBody>
      </p:sp>
      <p:sp>
        <p:nvSpPr>
          <p:cNvPr id="60" name="אליפסה 59">
            <a:extLst>
              <a:ext uri="{FF2B5EF4-FFF2-40B4-BE49-F238E27FC236}">
                <a16:creationId xmlns:a16="http://schemas.microsoft.com/office/drawing/2014/main" id="{4A01A01B-769C-4D53-8EFB-F48CDBBA6994}"/>
              </a:ext>
            </a:extLst>
          </p:cNvPr>
          <p:cNvSpPr/>
          <p:nvPr/>
        </p:nvSpPr>
        <p:spPr>
          <a:xfrm>
            <a:off x="11477597" y="1979546"/>
            <a:ext cx="386444" cy="382890"/>
          </a:xfrm>
          <a:prstGeom prst="ellipse">
            <a:avLst/>
          </a:prstGeom>
          <a:solidFill>
            <a:srgbClr val="DDA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Calibri" panose="020F0502020204030204" pitchFamily="34" charset="0"/>
              <a:cs typeface="Calibri" panose="020F0502020204030204" pitchFamily="34" charset="0"/>
            </a:endParaRPr>
          </a:p>
        </p:txBody>
      </p:sp>
      <p:sp>
        <p:nvSpPr>
          <p:cNvPr id="61" name="מלבן 60">
            <a:extLst>
              <a:ext uri="{FF2B5EF4-FFF2-40B4-BE49-F238E27FC236}">
                <a16:creationId xmlns:a16="http://schemas.microsoft.com/office/drawing/2014/main" id="{DD2F3C33-F25E-4FF4-BA91-82B434CCEF76}"/>
              </a:ext>
            </a:extLst>
          </p:cNvPr>
          <p:cNvSpPr/>
          <p:nvPr/>
        </p:nvSpPr>
        <p:spPr>
          <a:xfrm>
            <a:off x="11565166" y="2025619"/>
            <a:ext cx="234456" cy="291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Calibri" panose="020F0502020204030204" pitchFamily="34" charset="0"/>
                <a:cs typeface="Calibri" panose="020F0502020204030204" pitchFamily="34" charset="0"/>
              </a:rPr>
              <a:t>1</a:t>
            </a:r>
          </a:p>
        </p:txBody>
      </p:sp>
      <p:pic>
        <p:nvPicPr>
          <p:cNvPr id="37" name="גרפיקה 36">
            <a:extLst>
              <a:ext uri="{FF2B5EF4-FFF2-40B4-BE49-F238E27FC236}">
                <a16:creationId xmlns:a16="http://schemas.microsoft.com/office/drawing/2014/main" id="{785ED6B3-D234-4CD3-BE47-148B80360C60}"/>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8127830" y="827294"/>
            <a:ext cx="588672" cy="470938"/>
          </a:xfrm>
          <a:prstGeom prst="rect">
            <a:avLst/>
          </a:prstGeom>
        </p:spPr>
      </p:pic>
      <p:grpSp>
        <p:nvGrpSpPr>
          <p:cNvPr id="4" name="קבוצה 3"/>
          <p:cNvGrpSpPr/>
          <p:nvPr/>
        </p:nvGrpSpPr>
        <p:grpSpPr>
          <a:xfrm>
            <a:off x="9858474" y="2955471"/>
            <a:ext cx="1554323" cy="1439212"/>
            <a:chOff x="9852348" y="3333509"/>
            <a:chExt cx="1226520" cy="1226520"/>
          </a:xfrm>
        </p:grpSpPr>
        <p:grpSp>
          <p:nvGrpSpPr>
            <p:cNvPr id="3" name="קבוצה 2"/>
            <p:cNvGrpSpPr/>
            <p:nvPr/>
          </p:nvGrpSpPr>
          <p:grpSpPr>
            <a:xfrm>
              <a:off x="10272455" y="3739508"/>
              <a:ext cx="386444" cy="382890"/>
              <a:chOff x="10740514" y="2713842"/>
              <a:chExt cx="386444" cy="382890"/>
            </a:xfrm>
          </p:grpSpPr>
          <p:sp>
            <p:nvSpPr>
              <p:cNvPr id="42" name="אליפסה 41">
                <a:extLst>
                  <a:ext uri="{FF2B5EF4-FFF2-40B4-BE49-F238E27FC236}">
                    <a16:creationId xmlns:a16="http://schemas.microsoft.com/office/drawing/2014/main" id="{F633F18F-7539-4720-8DF5-C6E2EAB8F876}"/>
                  </a:ext>
                </a:extLst>
              </p:cNvPr>
              <p:cNvSpPr/>
              <p:nvPr/>
            </p:nvSpPr>
            <p:spPr>
              <a:xfrm>
                <a:off x="10740514" y="2713842"/>
                <a:ext cx="386444" cy="382890"/>
              </a:xfrm>
              <a:prstGeom prst="ellipse">
                <a:avLst/>
              </a:prstGeom>
              <a:solidFill>
                <a:srgbClr val="BBA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Calibri" panose="020F0502020204030204" pitchFamily="34" charset="0"/>
                  <a:cs typeface="Calibri" panose="020F0502020204030204" pitchFamily="34" charset="0"/>
                </a:endParaRPr>
              </a:p>
            </p:txBody>
          </p:sp>
          <p:sp>
            <p:nvSpPr>
              <p:cNvPr id="44" name="מלבן 43">
                <a:extLst>
                  <a:ext uri="{FF2B5EF4-FFF2-40B4-BE49-F238E27FC236}">
                    <a16:creationId xmlns:a16="http://schemas.microsoft.com/office/drawing/2014/main" id="{47057622-7F54-4C3F-B41D-404073F2F9A1}"/>
                  </a:ext>
                </a:extLst>
              </p:cNvPr>
              <p:cNvSpPr/>
              <p:nvPr/>
            </p:nvSpPr>
            <p:spPr>
              <a:xfrm>
                <a:off x="10828083" y="2753892"/>
                <a:ext cx="234456" cy="291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Calibri" panose="020F0502020204030204" pitchFamily="34" charset="0"/>
                    <a:cs typeface="Calibri" panose="020F0502020204030204" pitchFamily="34" charset="0"/>
                  </a:rPr>
                  <a:t>2</a:t>
                </a:r>
              </a:p>
            </p:txBody>
          </p:sp>
        </p:grpSp>
        <p:pic>
          <p:nvPicPr>
            <p:cNvPr id="32" name="גרפיקה 31" descr="פרח ללא גבעול עם מילוי מלא">
              <a:extLst>
                <a:ext uri="{FF2B5EF4-FFF2-40B4-BE49-F238E27FC236}">
                  <a16:creationId xmlns:a16="http://schemas.microsoft.com/office/drawing/2014/main" id="{65A2ED99-D4F4-4362-BC92-6F00A5F5423A}"/>
                </a:ext>
              </a:extLst>
            </p:cNvPr>
            <p:cNvPicPr>
              <a:picLocks noChangeAspect="1"/>
            </p:cNvPicPr>
            <p:nvPr/>
          </p:nvPicPr>
          <p:blipFill>
            <a:blip r:embed="rId7" cstate="hqprint">
              <a:duotone>
                <a:prstClr val="black"/>
                <a:srgbClr val="7030A0">
                  <a:tint val="45000"/>
                  <a:satMod val="400000"/>
                </a:srgbClr>
              </a:duotone>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9852348" y="3333509"/>
              <a:ext cx="1226520" cy="1226520"/>
            </a:xfrm>
            <a:prstGeom prst="rect">
              <a:avLst/>
            </a:prstGeom>
          </p:spPr>
        </p:pic>
      </p:grpSp>
      <p:sp>
        <p:nvSpPr>
          <p:cNvPr id="18" name="מלבן 17">
            <a:extLst>
              <a:ext uri="{FF2B5EF4-FFF2-40B4-BE49-F238E27FC236}">
                <a16:creationId xmlns:a16="http://schemas.microsoft.com/office/drawing/2014/main" id="{8A973E30-FA50-4D6F-B3B8-3A38C9A9D8B7}"/>
              </a:ext>
            </a:extLst>
          </p:cNvPr>
          <p:cNvSpPr/>
          <p:nvPr/>
        </p:nvSpPr>
        <p:spPr>
          <a:xfrm>
            <a:off x="3596809" y="3214650"/>
            <a:ext cx="7231274" cy="566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BBA4DD"/>
                </a:solidFill>
                <a:latin typeface="Calibri" panose="020F0502020204030204" pitchFamily="34" charset="0"/>
                <a:cs typeface="Calibri" panose="020F0502020204030204" pitchFamily="34" charset="0"/>
              </a:rPr>
              <a:t>شدة الإيذاء: </a:t>
            </a:r>
            <a:r>
              <a:rPr lang="ar-SA" sz="2800" b="1" dirty="0">
                <a:solidFill>
                  <a:srgbClr val="BBA4DD"/>
                </a:solidFill>
                <a:latin typeface="Calibri" panose="020F0502020204030204" pitchFamily="34" charset="0"/>
                <a:cs typeface="Calibri" panose="020F0502020204030204" pitchFamily="34" charset="0"/>
              </a:rPr>
              <a:t>الأصغاء للألم</a:t>
            </a:r>
          </a:p>
        </p:txBody>
      </p:sp>
      <p:sp>
        <p:nvSpPr>
          <p:cNvPr id="19" name="מלבן 18">
            <a:extLst>
              <a:ext uri="{FF2B5EF4-FFF2-40B4-BE49-F238E27FC236}">
                <a16:creationId xmlns:a16="http://schemas.microsoft.com/office/drawing/2014/main" id="{E35554BC-90FE-4F42-8FAE-C66AD2591CBE}"/>
              </a:ext>
            </a:extLst>
          </p:cNvPr>
          <p:cNvSpPr/>
          <p:nvPr/>
        </p:nvSpPr>
        <p:spPr>
          <a:xfrm>
            <a:off x="3801292" y="3761929"/>
            <a:ext cx="6187816" cy="464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1600" b="1" dirty="0">
                <a:solidFill>
                  <a:schemeClr val="tx1"/>
                </a:solidFill>
                <a:latin typeface="Calibri" panose="020F0502020204030204" pitchFamily="34" charset="0"/>
                <a:cs typeface="Calibri" panose="020F0502020204030204" pitchFamily="34" charset="0"/>
              </a:rPr>
              <a:t>التعرف على الألم والمشاعر غير السارة والعلاقة بينهما وتعاطي المسكنات</a:t>
            </a:r>
            <a:endParaRPr lang="he-IL" sz="1600" b="1" dirty="0">
              <a:solidFill>
                <a:schemeClr val="tx1"/>
              </a:solidFill>
              <a:latin typeface="Calibri" panose="020F0502020204030204" pitchFamily="34" charset="0"/>
              <a:cs typeface="Calibri" panose="020F0502020204030204" pitchFamily="34" charset="0"/>
            </a:endParaRPr>
          </a:p>
        </p:txBody>
      </p:sp>
      <p:sp>
        <p:nvSpPr>
          <p:cNvPr id="22" name="מלבן 21">
            <a:extLst>
              <a:ext uri="{FF2B5EF4-FFF2-40B4-BE49-F238E27FC236}">
                <a16:creationId xmlns:a16="http://schemas.microsoft.com/office/drawing/2014/main" id="{95FD5DCE-ABDE-4B95-A8DD-7714E173AE57}"/>
              </a:ext>
            </a:extLst>
          </p:cNvPr>
          <p:cNvSpPr/>
          <p:nvPr/>
        </p:nvSpPr>
        <p:spPr>
          <a:xfrm>
            <a:off x="1754660" y="1979547"/>
            <a:ext cx="9365545" cy="569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000" b="1" dirty="0">
                <a:solidFill>
                  <a:srgbClr val="DDADA4"/>
                </a:solidFill>
                <a:latin typeface="Calibri" panose="020F0502020204030204" pitchFamily="34" charset="0"/>
                <a:cs typeface="Calibri" panose="020F0502020204030204" pitchFamily="34" charset="0"/>
              </a:rPr>
              <a:t> </a:t>
            </a:r>
            <a:r>
              <a:rPr lang="ar-SA" sz="2000" b="1" dirty="0">
                <a:solidFill>
                  <a:srgbClr val="DDADA4"/>
                </a:solidFill>
                <a:latin typeface="Calibri" panose="020F0502020204030204" pitchFamily="34" charset="0"/>
                <a:cs typeface="Calibri" panose="020F0502020204030204" pitchFamily="34" charset="0"/>
              </a:rPr>
              <a:t>وصفة مدى الحياة: التعرف على الأدوية ومخاطر تناولها </a:t>
            </a:r>
          </a:p>
          <a:p>
            <a:r>
              <a:rPr lang="ar-SA" sz="2000" b="1" dirty="0">
                <a:solidFill>
                  <a:srgbClr val="DDADA4"/>
                </a:solidFill>
                <a:latin typeface="Calibri" panose="020F0502020204030204" pitchFamily="34" charset="0"/>
                <a:cs typeface="Calibri" panose="020F0502020204030204" pitchFamily="34" charset="0"/>
              </a:rPr>
              <a:t>أدوية بدون وصفة طبية</a:t>
            </a:r>
          </a:p>
          <a:p>
            <a:endParaRPr lang="he-IL" sz="2000" b="1" dirty="0">
              <a:solidFill>
                <a:schemeClr val="tx1"/>
              </a:solidFill>
              <a:latin typeface="Calibri" panose="020F0502020204030204" pitchFamily="34" charset="0"/>
              <a:cs typeface="Calibri" panose="020F0502020204030204" pitchFamily="34" charset="0"/>
            </a:endParaRPr>
          </a:p>
        </p:txBody>
      </p:sp>
      <p:sp>
        <p:nvSpPr>
          <p:cNvPr id="23" name="מלבן 22">
            <a:extLst>
              <a:ext uri="{FF2B5EF4-FFF2-40B4-BE49-F238E27FC236}">
                <a16:creationId xmlns:a16="http://schemas.microsoft.com/office/drawing/2014/main" id="{F8D7D0DF-DFD0-4125-9ABB-19EB12B0F7F1}"/>
              </a:ext>
            </a:extLst>
          </p:cNvPr>
          <p:cNvSpPr/>
          <p:nvPr/>
        </p:nvSpPr>
        <p:spPr>
          <a:xfrm>
            <a:off x="4782069" y="2299243"/>
            <a:ext cx="6338136" cy="789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1600" b="1" dirty="0">
                <a:solidFill>
                  <a:schemeClr val="tx1"/>
                </a:solidFill>
                <a:latin typeface="Calibri" panose="020F0502020204030204" pitchFamily="34" charset="0"/>
                <a:cs typeface="Calibri" panose="020F0502020204030204" pitchFamily="34" charset="0"/>
              </a:rPr>
              <a:t>تعزيز المواقف بناءً على معلومات موثوقة حول الاستخدام من دون وصفة طبيب للأدوية كوسيلة للتعامل مع الصعوبة وتشجيع الموارد الصحية للتعامل مع الألم </a:t>
            </a:r>
            <a:r>
              <a:rPr lang="ar-SA" sz="1600" b="1" dirty="0" smtClean="0">
                <a:solidFill>
                  <a:schemeClr val="tx1"/>
                </a:solidFill>
                <a:latin typeface="Calibri" panose="020F0502020204030204" pitchFamily="34" charset="0"/>
                <a:cs typeface="Calibri" panose="020F0502020204030204" pitchFamily="34" charset="0"/>
              </a:rPr>
              <a:t>النفسي.</a:t>
            </a:r>
            <a:endParaRPr lang="ar-SA"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0165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15"/>
          <p:cNvPicPr preferRelativeResize="0"/>
          <p:nvPr/>
        </p:nvPicPr>
        <p:blipFill rotWithShape="1">
          <a:blip r:embed="rId3">
            <a:alphaModFix/>
          </a:blip>
          <a:srcRect/>
          <a:stretch/>
        </p:blipFill>
        <p:spPr>
          <a:xfrm>
            <a:off x="159659" y="1475749"/>
            <a:ext cx="3023613" cy="2233523"/>
          </a:xfrm>
          <a:prstGeom prst="rect">
            <a:avLst/>
          </a:prstGeom>
          <a:noFill/>
          <a:ln>
            <a:noFill/>
          </a:ln>
        </p:spPr>
      </p:pic>
      <p:pic>
        <p:nvPicPr>
          <p:cNvPr id="292" name="Google Shape;292;p15"/>
          <p:cNvPicPr preferRelativeResize="0"/>
          <p:nvPr/>
        </p:nvPicPr>
        <p:blipFill rotWithShape="1">
          <a:blip r:embed="rId3">
            <a:alphaModFix/>
          </a:blip>
          <a:srcRect/>
          <a:stretch/>
        </p:blipFill>
        <p:spPr>
          <a:xfrm>
            <a:off x="3349376" y="2191494"/>
            <a:ext cx="2449189" cy="1809199"/>
          </a:xfrm>
          <a:prstGeom prst="rect">
            <a:avLst/>
          </a:prstGeom>
          <a:noFill/>
          <a:ln>
            <a:noFill/>
          </a:ln>
        </p:spPr>
      </p:pic>
      <p:pic>
        <p:nvPicPr>
          <p:cNvPr id="293" name="Google Shape;293;p15"/>
          <p:cNvPicPr preferRelativeResize="0"/>
          <p:nvPr/>
        </p:nvPicPr>
        <p:blipFill rotWithShape="1">
          <a:blip r:embed="rId3">
            <a:alphaModFix/>
          </a:blip>
          <a:srcRect/>
          <a:stretch/>
        </p:blipFill>
        <p:spPr>
          <a:xfrm>
            <a:off x="5811932" y="3517348"/>
            <a:ext cx="3023613" cy="2233523"/>
          </a:xfrm>
          <a:prstGeom prst="rect">
            <a:avLst/>
          </a:prstGeom>
          <a:noFill/>
          <a:ln>
            <a:noFill/>
          </a:ln>
        </p:spPr>
      </p:pic>
      <p:pic>
        <p:nvPicPr>
          <p:cNvPr id="294" name="Google Shape;294;p15"/>
          <p:cNvPicPr preferRelativeResize="0"/>
          <p:nvPr/>
        </p:nvPicPr>
        <p:blipFill rotWithShape="1">
          <a:blip r:embed="rId3">
            <a:alphaModFix/>
          </a:blip>
          <a:srcRect/>
          <a:stretch/>
        </p:blipFill>
        <p:spPr>
          <a:xfrm>
            <a:off x="9001649" y="1324332"/>
            <a:ext cx="3023613" cy="2233523"/>
          </a:xfrm>
          <a:prstGeom prst="rect">
            <a:avLst/>
          </a:prstGeom>
          <a:noFill/>
          <a:ln>
            <a:noFill/>
          </a:ln>
        </p:spPr>
      </p:pic>
      <p:pic>
        <p:nvPicPr>
          <p:cNvPr id="295" name="Google Shape;295;p15"/>
          <p:cNvPicPr preferRelativeResize="0"/>
          <p:nvPr/>
        </p:nvPicPr>
        <p:blipFill rotWithShape="1">
          <a:blip r:embed="rId3">
            <a:alphaModFix/>
          </a:blip>
          <a:srcRect/>
          <a:stretch/>
        </p:blipFill>
        <p:spPr>
          <a:xfrm>
            <a:off x="9150326" y="3846258"/>
            <a:ext cx="2874750" cy="2123559"/>
          </a:xfrm>
          <a:prstGeom prst="rect">
            <a:avLst/>
          </a:prstGeom>
          <a:noFill/>
          <a:ln>
            <a:noFill/>
          </a:ln>
        </p:spPr>
      </p:pic>
      <p:pic>
        <p:nvPicPr>
          <p:cNvPr id="296" name="Google Shape;296;p15"/>
          <p:cNvPicPr preferRelativeResize="0"/>
          <p:nvPr/>
        </p:nvPicPr>
        <p:blipFill rotWithShape="1">
          <a:blip r:embed="rId3">
            <a:alphaModFix/>
          </a:blip>
          <a:srcRect/>
          <a:stretch/>
        </p:blipFill>
        <p:spPr>
          <a:xfrm>
            <a:off x="5553426" y="1107129"/>
            <a:ext cx="3023613" cy="2233523"/>
          </a:xfrm>
          <a:prstGeom prst="rect">
            <a:avLst/>
          </a:prstGeom>
          <a:noFill/>
          <a:ln>
            <a:noFill/>
          </a:ln>
        </p:spPr>
      </p:pic>
      <p:pic>
        <p:nvPicPr>
          <p:cNvPr id="297" name="Google Shape;297;p15"/>
          <p:cNvPicPr preferRelativeResize="0"/>
          <p:nvPr/>
        </p:nvPicPr>
        <p:blipFill rotWithShape="1">
          <a:blip r:embed="rId4">
            <a:alphaModFix/>
          </a:blip>
          <a:srcRect/>
          <a:stretch/>
        </p:blipFill>
        <p:spPr>
          <a:xfrm>
            <a:off x="159659" y="4031719"/>
            <a:ext cx="4444343" cy="2969119"/>
          </a:xfrm>
          <a:prstGeom prst="rect">
            <a:avLst/>
          </a:prstGeom>
          <a:noFill/>
          <a:ln>
            <a:noFill/>
          </a:ln>
        </p:spPr>
      </p:pic>
      <p:sp>
        <p:nvSpPr>
          <p:cNvPr id="298" name="Google Shape;298;p15"/>
          <p:cNvSpPr/>
          <p:nvPr/>
        </p:nvSpPr>
        <p:spPr>
          <a:xfrm>
            <a:off x="5270246" y="-104298"/>
            <a:ext cx="9068456" cy="1378131"/>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ar-SA" sz="5400" b="1" i="0" u="none" strike="noStrike" kern="0" cap="none" spc="0" normalizeH="0" baseline="0" noProof="0" dirty="0" smtClean="0">
                <a:ln>
                  <a:noFill/>
                </a:ln>
                <a:solidFill>
                  <a:srgbClr val="002060"/>
                </a:solidFill>
                <a:effectLst/>
                <a:uLnTx/>
                <a:uFillTx/>
                <a:latin typeface="Calibri"/>
                <a:ea typeface="Calibri"/>
                <a:cs typeface="Calibri"/>
                <a:sym typeface="Calibri"/>
              </a:rPr>
              <a:t>نلخّص الدّرس</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99" name="Google Shape;299;p15"/>
          <p:cNvSpPr txBox="1"/>
          <p:nvPr/>
        </p:nvSpPr>
        <p:spPr>
          <a:xfrm>
            <a:off x="5847804" y="1935488"/>
            <a:ext cx="2434856" cy="800179"/>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lang="ar-SA" sz="2200" b="0" i="0" u="none" strike="noStrike" kern="0" cap="none" spc="0" normalizeH="0" baseline="0" noProof="0" dirty="0">
              <a:ln>
                <a:noFill/>
              </a:ln>
              <a:solidFill>
                <a:srgbClr val="000000"/>
              </a:solidFill>
              <a:effectLst/>
              <a:uLnTx/>
              <a:uFillTx/>
              <a:latin typeface="Gisha"/>
              <a:ea typeface="Gisha"/>
              <a:cs typeface="Gisha"/>
              <a:sym typeface="Gisha"/>
            </a:endParaRP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ar-SA" sz="2400" b="0" i="0" u="none" strike="noStrike" kern="0" cap="none" spc="0" normalizeH="0" baseline="0" noProof="0" dirty="0" smtClean="0">
                <a:ln>
                  <a:noFill/>
                </a:ln>
                <a:solidFill>
                  <a:srgbClr val="000000"/>
                </a:solidFill>
                <a:effectLst/>
                <a:uLnTx/>
                <a:uFillTx/>
                <a:latin typeface="Gisha"/>
                <a:ea typeface="Gisha"/>
                <a:cs typeface="Gisha"/>
                <a:sym typeface="Gisha"/>
              </a:rPr>
              <a:t>أمر ما كان مؤثراً</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00" name="Google Shape;300;p15"/>
          <p:cNvSpPr txBox="1"/>
          <p:nvPr/>
        </p:nvSpPr>
        <p:spPr>
          <a:xfrm>
            <a:off x="6192866" y="3709272"/>
            <a:ext cx="2423559" cy="1538842"/>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lang="ar-SA" sz="2200" b="0" i="0" u="none" strike="noStrike" kern="0" cap="none" spc="0" normalizeH="0" baseline="0" noProof="0" dirty="0">
              <a:ln>
                <a:noFill/>
              </a:ln>
              <a:solidFill>
                <a:srgbClr val="000000"/>
              </a:solidFill>
              <a:effectLst/>
              <a:uLnTx/>
              <a:uFillTx/>
              <a:latin typeface="Gisha"/>
              <a:ea typeface="Gisha"/>
              <a:cs typeface="Gisha"/>
              <a:sym typeface="Gisha"/>
            </a:endParaRP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ar-SA" sz="2400" b="0" i="0" u="none" strike="noStrike" kern="0" cap="none" spc="0" normalizeH="0" baseline="0" noProof="0" dirty="0" smtClean="0">
                <a:ln>
                  <a:noFill/>
                </a:ln>
                <a:solidFill>
                  <a:srgbClr val="000000"/>
                </a:solidFill>
                <a:effectLst/>
                <a:uLnTx/>
                <a:uFillTx/>
                <a:latin typeface="Gisha"/>
                <a:ea typeface="Gisha"/>
                <a:cs typeface="Gisha"/>
                <a:sym typeface="Gisha"/>
              </a:rPr>
              <a:t>ماذا أريد أن اخذ وأتبنّى لاحقاً، ممّا تعّلمته في الدّرس</a:t>
            </a:r>
            <a:r>
              <a:rPr kumimoji="0" lang="ar-SA" sz="2200" b="0" i="0" u="none" strike="noStrike" kern="0" cap="none" spc="0" normalizeH="0" baseline="0" noProof="0" dirty="0" smtClean="0">
                <a:ln>
                  <a:noFill/>
                </a:ln>
                <a:solidFill>
                  <a:srgbClr val="000000"/>
                </a:solidFill>
                <a:effectLst/>
                <a:uLnTx/>
                <a:uFillTx/>
                <a:latin typeface="Gisha"/>
                <a:ea typeface="Gisha"/>
                <a:cs typeface="Gisha"/>
                <a:sym typeface="Gisha"/>
              </a:rPr>
              <a:t>؟</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01" name="Google Shape;301;p15"/>
          <p:cNvSpPr txBox="1"/>
          <p:nvPr/>
        </p:nvSpPr>
        <p:spPr>
          <a:xfrm>
            <a:off x="3695455" y="2711372"/>
            <a:ext cx="1757030" cy="830956"/>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ar-SA" sz="2400" b="0" i="0" u="none" strike="noStrike" kern="0" cap="none" spc="0" normalizeH="0" baseline="0" noProof="0" dirty="0" smtClean="0">
                <a:ln>
                  <a:noFill/>
                </a:ln>
                <a:solidFill>
                  <a:srgbClr val="000000"/>
                </a:solidFill>
                <a:effectLst/>
                <a:uLnTx/>
                <a:uFillTx/>
                <a:latin typeface="Gisha"/>
                <a:ea typeface="Gisha"/>
                <a:cs typeface="Gisha"/>
                <a:sym typeface="Gisha"/>
              </a:rPr>
              <a:t>أمر </a:t>
            </a:r>
            <a:r>
              <a:rPr kumimoji="0" lang="ar-SA" sz="2400" b="0" i="0" u="none" strike="noStrike" kern="0" cap="none" spc="0" normalizeH="0" baseline="0" noProof="0" dirty="0">
                <a:ln>
                  <a:noFill/>
                </a:ln>
                <a:solidFill>
                  <a:srgbClr val="000000"/>
                </a:solidFill>
                <a:effectLst/>
                <a:uLnTx/>
                <a:uFillTx/>
                <a:latin typeface="Gisha"/>
                <a:ea typeface="Gisha"/>
                <a:cs typeface="Gisha"/>
                <a:sym typeface="Gisha"/>
              </a:rPr>
              <a:t>جديد </a:t>
            </a:r>
            <a:r>
              <a:rPr kumimoji="0" lang="ar-SA" sz="2400" b="0" i="0" u="none" strike="noStrike" kern="0" cap="none" spc="0" normalizeH="0" baseline="0" noProof="0" dirty="0" smtClean="0">
                <a:ln>
                  <a:noFill/>
                </a:ln>
                <a:solidFill>
                  <a:srgbClr val="000000"/>
                </a:solidFill>
                <a:effectLst/>
                <a:uLnTx/>
                <a:uFillTx/>
                <a:latin typeface="Gisha"/>
                <a:ea typeface="Gisha"/>
                <a:cs typeface="Gisha"/>
                <a:sym typeface="Gisha"/>
              </a:rPr>
              <a:t>تعلّمته </a:t>
            </a:r>
            <a:r>
              <a:rPr kumimoji="0" lang="ar-SA" sz="2400" b="0" i="0" u="none" strike="noStrike" kern="0" cap="none" spc="0" normalizeH="0" baseline="0" noProof="0" dirty="0">
                <a:ln>
                  <a:noFill/>
                </a:ln>
                <a:solidFill>
                  <a:srgbClr val="000000"/>
                </a:solidFill>
                <a:effectLst/>
                <a:uLnTx/>
                <a:uFillTx/>
                <a:latin typeface="Gisha"/>
                <a:ea typeface="Gisha"/>
                <a:cs typeface="Gisha"/>
                <a:sym typeface="Gisha"/>
              </a:rPr>
              <a:t>اليوم</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02" name="Google Shape;302;p15"/>
          <p:cNvSpPr txBox="1"/>
          <p:nvPr/>
        </p:nvSpPr>
        <p:spPr>
          <a:xfrm>
            <a:off x="1006829" y="2086905"/>
            <a:ext cx="1587779" cy="461624"/>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ar-SA" sz="2400" b="0" i="0" u="none" strike="noStrike" kern="0" cap="none" spc="0" normalizeH="0" baseline="0" noProof="0" dirty="0" smtClean="0">
                <a:ln>
                  <a:noFill/>
                </a:ln>
                <a:solidFill>
                  <a:srgbClr val="000000"/>
                </a:solidFill>
                <a:effectLst/>
                <a:uLnTx/>
                <a:uFillTx/>
                <a:latin typeface="Gisha"/>
                <a:ea typeface="Gisha"/>
                <a:cs typeface="Gisha"/>
                <a:sym typeface="Gisha"/>
              </a:rPr>
              <a:t>أمرٌ ما </a:t>
            </a:r>
            <a:r>
              <a:rPr kumimoji="0" lang="ar-SA" sz="2400" b="0" i="0" u="none" strike="noStrike" kern="0" cap="none" spc="0" normalizeH="0" baseline="0" noProof="0" dirty="0">
                <a:ln>
                  <a:noFill/>
                </a:ln>
                <a:solidFill>
                  <a:srgbClr val="000000"/>
                </a:solidFill>
                <a:effectLst/>
                <a:uLnTx/>
                <a:uFillTx/>
                <a:latin typeface="Gisha"/>
                <a:ea typeface="Gisha"/>
                <a:cs typeface="Gisha"/>
                <a:sym typeface="Gisha"/>
              </a:rPr>
              <a:t>فاجأني</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03" name="Google Shape;303;p15"/>
          <p:cNvSpPr txBox="1"/>
          <p:nvPr/>
        </p:nvSpPr>
        <p:spPr>
          <a:xfrm>
            <a:off x="9858892" y="4338793"/>
            <a:ext cx="1757030" cy="830956"/>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ar-SA" sz="2400" b="0" i="0" u="none" strike="noStrike" kern="0" cap="none" spc="0" normalizeH="0" baseline="0" noProof="0" dirty="0" smtClean="0">
                <a:ln>
                  <a:noFill/>
                </a:ln>
                <a:solidFill>
                  <a:srgbClr val="000000"/>
                </a:solidFill>
                <a:effectLst/>
                <a:uLnTx/>
                <a:uFillTx/>
                <a:latin typeface="Gisha"/>
                <a:ea typeface="Gisha"/>
                <a:cs typeface="Gisha"/>
                <a:sym typeface="Gisha"/>
              </a:rPr>
              <a:t>أمرٌ عرفته عن نفسي اليوم</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04" name="Google Shape;304;p15"/>
          <p:cNvSpPr txBox="1"/>
          <p:nvPr/>
        </p:nvSpPr>
        <p:spPr>
          <a:xfrm>
            <a:off x="9477546" y="1649544"/>
            <a:ext cx="2276946" cy="1169511"/>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lang="ar-SA" sz="2200" b="0" i="0" u="none" strike="noStrike" kern="0" cap="none" spc="0" normalizeH="0" baseline="0" noProof="0" dirty="0">
              <a:ln>
                <a:noFill/>
              </a:ln>
              <a:solidFill>
                <a:srgbClr val="000000"/>
              </a:solidFill>
              <a:effectLst/>
              <a:uLnTx/>
              <a:uFillTx/>
              <a:latin typeface="Gisha"/>
              <a:ea typeface="Gisha"/>
              <a:cs typeface="Gisha"/>
              <a:sym typeface="Gisha"/>
            </a:endParaRP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ar-SA" sz="2400" b="0" i="0" u="none" strike="noStrike" kern="0" cap="none" spc="0" normalizeH="0" baseline="0" noProof="0" dirty="0">
                <a:ln>
                  <a:noFill/>
                </a:ln>
                <a:solidFill>
                  <a:srgbClr val="000000"/>
                </a:solidFill>
                <a:effectLst/>
                <a:uLnTx/>
                <a:uFillTx/>
                <a:latin typeface="Gisha"/>
                <a:ea typeface="Gisha"/>
                <a:cs typeface="Gisha"/>
                <a:sym typeface="Gisha"/>
              </a:rPr>
              <a:t>أ</a:t>
            </a:r>
            <a:r>
              <a:rPr kumimoji="0" lang="ar-SA" sz="2400" b="0" i="0" u="none" strike="noStrike" kern="0" cap="none" spc="0" normalizeH="0" baseline="0" noProof="0" dirty="0" smtClean="0">
                <a:ln>
                  <a:noFill/>
                </a:ln>
                <a:solidFill>
                  <a:srgbClr val="000000"/>
                </a:solidFill>
                <a:effectLst/>
                <a:uLnTx/>
                <a:uFillTx/>
                <a:latin typeface="Gisha"/>
                <a:ea typeface="Gisha"/>
                <a:cs typeface="Gisha"/>
                <a:sym typeface="Gisha"/>
              </a:rPr>
              <a:t>فكار راودتني خلال الدّرس أو في أعقابه</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226072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pic>
        <p:nvPicPr>
          <p:cNvPr id="577" name="Google Shape;577;p27"/>
          <p:cNvPicPr preferRelativeResize="0"/>
          <p:nvPr/>
        </p:nvPicPr>
        <p:blipFill rotWithShape="1">
          <a:blip r:embed="rId3">
            <a:alphaModFix/>
          </a:blip>
          <a:srcRect/>
          <a:stretch/>
        </p:blipFill>
        <p:spPr>
          <a:xfrm>
            <a:off x="139049" y="3232402"/>
            <a:ext cx="3349586" cy="3239763"/>
          </a:xfrm>
          <a:prstGeom prst="rect">
            <a:avLst/>
          </a:prstGeom>
          <a:noFill/>
          <a:ln>
            <a:noFill/>
          </a:ln>
        </p:spPr>
      </p:pic>
      <p:pic>
        <p:nvPicPr>
          <p:cNvPr id="578" name="Google Shape;578;p27"/>
          <p:cNvPicPr preferRelativeResize="0"/>
          <p:nvPr/>
        </p:nvPicPr>
        <p:blipFill rotWithShape="1">
          <a:blip r:embed="rId4">
            <a:alphaModFix/>
          </a:blip>
          <a:srcRect/>
          <a:stretch/>
        </p:blipFill>
        <p:spPr>
          <a:xfrm>
            <a:off x="5591144" y="1747954"/>
            <a:ext cx="3304331" cy="2815524"/>
          </a:xfrm>
          <a:prstGeom prst="rect">
            <a:avLst/>
          </a:prstGeom>
          <a:noFill/>
          <a:ln>
            <a:noFill/>
          </a:ln>
        </p:spPr>
      </p:pic>
      <p:pic>
        <p:nvPicPr>
          <p:cNvPr id="579" name="Google Shape;579;p27"/>
          <p:cNvPicPr preferRelativeResize="0"/>
          <p:nvPr/>
        </p:nvPicPr>
        <p:blipFill rotWithShape="1">
          <a:blip r:embed="rId5">
            <a:alphaModFix/>
          </a:blip>
          <a:srcRect/>
          <a:stretch/>
        </p:blipFill>
        <p:spPr>
          <a:xfrm>
            <a:off x="9495224" y="1145649"/>
            <a:ext cx="1885105" cy="3364810"/>
          </a:xfrm>
          <a:prstGeom prst="rect">
            <a:avLst/>
          </a:prstGeom>
          <a:noFill/>
          <a:ln>
            <a:noFill/>
          </a:ln>
        </p:spPr>
      </p:pic>
      <p:pic>
        <p:nvPicPr>
          <p:cNvPr id="580" name="Google Shape;580;p27"/>
          <p:cNvPicPr preferRelativeResize="0"/>
          <p:nvPr/>
        </p:nvPicPr>
        <p:blipFill rotWithShape="1">
          <a:blip r:embed="rId6">
            <a:alphaModFix/>
          </a:blip>
          <a:srcRect/>
          <a:stretch/>
        </p:blipFill>
        <p:spPr>
          <a:xfrm>
            <a:off x="666565" y="155647"/>
            <a:ext cx="4881199" cy="3210628"/>
          </a:xfrm>
          <a:prstGeom prst="rect">
            <a:avLst/>
          </a:prstGeom>
          <a:noFill/>
          <a:ln>
            <a:noFill/>
          </a:ln>
        </p:spPr>
      </p:pic>
      <p:pic>
        <p:nvPicPr>
          <p:cNvPr id="581" name="Google Shape;581;p27"/>
          <p:cNvPicPr preferRelativeResize="0"/>
          <p:nvPr/>
        </p:nvPicPr>
        <p:blipFill rotWithShape="1">
          <a:blip r:embed="rId7">
            <a:alphaModFix/>
          </a:blip>
          <a:srcRect/>
          <a:stretch/>
        </p:blipFill>
        <p:spPr>
          <a:xfrm>
            <a:off x="4116003" y="4665026"/>
            <a:ext cx="2678753" cy="1953352"/>
          </a:xfrm>
          <a:prstGeom prst="rect">
            <a:avLst/>
          </a:prstGeom>
          <a:noFill/>
          <a:ln>
            <a:noFill/>
          </a:ln>
        </p:spPr>
      </p:pic>
      <p:pic>
        <p:nvPicPr>
          <p:cNvPr id="582" name="Google Shape;582;p27"/>
          <p:cNvPicPr preferRelativeResize="0"/>
          <p:nvPr/>
        </p:nvPicPr>
        <p:blipFill rotWithShape="1">
          <a:blip r:embed="rId3">
            <a:alphaModFix/>
          </a:blip>
          <a:srcRect/>
          <a:stretch/>
        </p:blipFill>
        <p:spPr>
          <a:xfrm flipH="1">
            <a:off x="8075998" y="4282444"/>
            <a:ext cx="2167829" cy="2314671"/>
          </a:xfrm>
          <a:prstGeom prst="rect">
            <a:avLst/>
          </a:prstGeom>
          <a:noFill/>
          <a:ln>
            <a:noFill/>
          </a:ln>
        </p:spPr>
      </p:pic>
      <p:sp>
        <p:nvSpPr>
          <p:cNvPr id="583" name="Google Shape;583;p27"/>
          <p:cNvSpPr/>
          <p:nvPr/>
        </p:nvSpPr>
        <p:spPr>
          <a:xfrm>
            <a:off x="4116010" y="-20132"/>
            <a:ext cx="9068400" cy="1378200"/>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2060"/>
              </a:buClr>
              <a:buSzPts val="6000"/>
              <a:buFont typeface="Calibri"/>
              <a:buNone/>
              <a:tabLst/>
              <a:defRPr/>
            </a:pPr>
            <a:r>
              <a:rPr kumimoji="0" lang="ar-LB" sz="6000" b="1" i="0" u="none" strike="noStrike" kern="0" cap="none" spc="0" normalizeH="0" baseline="0" noProof="0">
                <a:ln>
                  <a:noFill/>
                </a:ln>
                <a:solidFill>
                  <a:srgbClr val="002060"/>
                </a:solidFill>
                <a:effectLst/>
                <a:uLnTx/>
                <a:uFillTx/>
                <a:latin typeface="Calibri"/>
                <a:ea typeface="Calibri"/>
                <a:cs typeface="Calibri"/>
                <a:sym typeface="Calibri"/>
              </a:rPr>
              <a:t>نلخّص الوحدة التّعليميّة</a:t>
            </a:r>
            <a:endParaRPr kumimoji="0" sz="6000" b="1" i="0" u="none" strike="noStrike" kern="0" cap="none" spc="0" normalizeH="0" baseline="0" noProof="0">
              <a:ln>
                <a:noFill/>
              </a:ln>
              <a:solidFill>
                <a:srgbClr val="002060"/>
              </a:solidFill>
              <a:effectLst/>
              <a:uLnTx/>
              <a:uFillTx/>
              <a:latin typeface="Calibri"/>
              <a:ea typeface="Calibri"/>
              <a:cs typeface="Calibri"/>
              <a:sym typeface="Calibri"/>
            </a:endParaRPr>
          </a:p>
        </p:txBody>
      </p:sp>
      <p:sp>
        <p:nvSpPr>
          <p:cNvPr id="584" name="Google Shape;584;p27"/>
          <p:cNvSpPr txBox="1"/>
          <p:nvPr/>
        </p:nvSpPr>
        <p:spPr>
          <a:xfrm>
            <a:off x="9866759" y="1646649"/>
            <a:ext cx="1373700" cy="1631700"/>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00000"/>
              </a:lnSpc>
              <a:spcBef>
                <a:spcPts val="0"/>
              </a:spcBef>
              <a:spcAft>
                <a:spcPts val="0"/>
              </a:spcAft>
              <a:buClr>
                <a:srgbClr val="000000"/>
              </a:buClr>
              <a:buSzPts val="2000"/>
              <a:buFont typeface="Calibri"/>
              <a:buNone/>
              <a:tabLst/>
              <a:defRPr/>
            </a:pPr>
            <a:r>
              <a:rPr kumimoji="0" lang="ar-LB" sz="2000" b="0" i="0" u="none" strike="noStrike" kern="0" cap="none" spc="0" normalizeH="0" baseline="0" noProof="0">
                <a:ln>
                  <a:noFill/>
                </a:ln>
                <a:solidFill>
                  <a:srgbClr val="000000"/>
                </a:solidFill>
                <a:effectLst/>
                <a:uLnTx/>
                <a:uFillTx/>
                <a:latin typeface="Calibri"/>
                <a:ea typeface="Calibri"/>
                <a:cs typeface="Calibri"/>
                <a:sym typeface="Calibri"/>
              </a:rPr>
              <a:t>ماذا تعلّمتم من تأمّلكم في أنفسكم؟ عن تصرّفاتكم تجاه الآخرين؟</a:t>
            </a:r>
            <a:endParaRPr kumimoji="0" sz="20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85" name="Google Shape;585;p27"/>
          <p:cNvSpPr txBox="1"/>
          <p:nvPr/>
        </p:nvSpPr>
        <p:spPr>
          <a:xfrm>
            <a:off x="6096000" y="2221506"/>
            <a:ext cx="2093474" cy="1569660"/>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00000"/>
              </a:lnSpc>
              <a:spcBef>
                <a:spcPts val="0"/>
              </a:spcBef>
              <a:spcAft>
                <a:spcPts val="0"/>
              </a:spcAft>
              <a:buClr>
                <a:srgbClr val="000000"/>
              </a:buClr>
              <a:buSzPts val="2400"/>
              <a:buFont typeface="Arial"/>
              <a:buNone/>
              <a:tabLst/>
              <a:defRPr/>
            </a:pPr>
            <a:r>
              <a:rPr kumimoji="0" lang="ar-LB" sz="2400" b="0" i="0" u="none" strike="noStrike" kern="0" cap="none" spc="0" normalizeH="0" baseline="0" noProof="0">
                <a:ln>
                  <a:noFill/>
                </a:ln>
                <a:solidFill>
                  <a:srgbClr val="000000"/>
                </a:solidFill>
                <a:effectLst/>
                <a:uLnTx/>
                <a:uFillTx/>
                <a:latin typeface="Calibri"/>
                <a:ea typeface="Calibri"/>
                <a:cs typeface="Calibri"/>
                <a:sym typeface="Calibri"/>
              </a:rPr>
              <a:t>هل تتذكّرون كيف بدأنا لقاءتنا بموضوع تنمية الحساسيّة  للآخر.</a:t>
            </a: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86" name="Google Shape;586;p27"/>
          <p:cNvSpPr txBox="1"/>
          <p:nvPr/>
        </p:nvSpPr>
        <p:spPr>
          <a:xfrm>
            <a:off x="1349116" y="1218782"/>
            <a:ext cx="3183984" cy="830997"/>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00000"/>
              </a:lnSpc>
              <a:spcBef>
                <a:spcPts val="0"/>
              </a:spcBef>
              <a:spcAft>
                <a:spcPts val="0"/>
              </a:spcAft>
              <a:buClr>
                <a:srgbClr val="000000"/>
              </a:buClr>
              <a:buSzPts val="2400"/>
              <a:buFont typeface="Arial"/>
              <a:buNone/>
              <a:tabLst/>
              <a:defRPr/>
            </a:pPr>
            <a:r>
              <a:rPr kumimoji="0" lang="ar-LB" sz="2400" b="0" i="0" u="none" strike="noStrike" kern="0" cap="none" spc="0" normalizeH="0" baseline="0" noProof="0">
                <a:ln>
                  <a:noFill/>
                </a:ln>
                <a:solidFill>
                  <a:srgbClr val="000000"/>
                </a:solidFill>
                <a:effectLst/>
                <a:uLnTx/>
                <a:uFillTx/>
                <a:latin typeface="Calibri"/>
                <a:ea typeface="Calibri"/>
                <a:cs typeface="Calibri"/>
                <a:sym typeface="Calibri"/>
              </a:rPr>
              <a:t>كيف أثّرت تلك اللّقاءات على الجوّ الصّفّيّ؟</a:t>
            </a: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87" name="Google Shape;587;p27"/>
          <p:cNvSpPr txBox="1"/>
          <p:nvPr/>
        </p:nvSpPr>
        <p:spPr>
          <a:xfrm>
            <a:off x="8543845" y="4611358"/>
            <a:ext cx="1322914" cy="1938992"/>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00000"/>
              </a:lnSpc>
              <a:spcBef>
                <a:spcPts val="0"/>
              </a:spcBef>
              <a:spcAft>
                <a:spcPts val="0"/>
              </a:spcAft>
              <a:buClr>
                <a:srgbClr val="000000"/>
              </a:buClr>
              <a:buSzPts val="2400"/>
              <a:buFont typeface="Arial"/>
              <a:buNone/>
              <a:tabLst/>
              <a:defRPr/>
            </a:pPr>
            <a:r>
              <a:rPr kumimoji="0" lang="ar-LB" sz="2400" b="0" i="0" u="none" strike="noStrike" kern="0" cap="none" spc="0" normalizeH="0" baseline="0" noProof="0">
                <a:ln>
                  <a:noFill/>
                </a:ln>
                <a:solidFill>
                  <a:srgbClr val="000000"/>
                </a:solidFill>
                <a:effectLst/>
                <a:uLnTx/>
                <a:uFillTx/>
                <a:latin typeface="Calibri"/>
                <a:ea typeface="Calibri"/>
                <a:cs typeface="Calibri"/>
                <a:sym typeface="Calibri"/>
              </a:rPr>
              <a:t>لماذا دُعيت هذه اللّقاءات "غصّة في القلب"؟</a:t>
            </a: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88" name="Google Shape;588;p27"/>
          <p:cNvSpPr txBox="1"/>
          <p:nvPr/>
        </p:nvSpPr>
        <p:spPr>
          <a:xfrm>
            <a:off x="4588984" y="4953436"/>
            <a:ext cx="1732789" cy="830997"/>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00000"/>
              </a:lnSpc>
              <a:spcBef>
                <a:spcPts val="0"/>
              </a:spcBef>
              <a:spcAft>
                <a:spcPts val="0"/>
              </a:spcAft>
              <a:buClr>
                <a:srgbClr val="000000"/>
              </a:buClr>
              <a:buSzPts val="2400"/>
              <a:buFont typeface="Calibri"/>
              <a:buNone/>
              <a:tabLst/>
              <a:defRPr/>
            </a:pPr>
            <a:r>
              <a:rPr kumimoji="0" lang="ar-LB" sz="2400" b="0" i="0" u="none" strike="noStrike" kern="0" cap="none" spc="0" normalizeH="0" baseline="0" noProof="0">
                <a:ln>
                  <a:noFill/>
                </a:ln>
                <a:solidFill>
                  <a:srgbClr val="000000"/>
                </a:solidFill>
                <a:effectLst/>
                <a:uLnTx/>
                <a:uFillTx/>
                <a:latin typeface="Calibri"/>
                <a:ea typeface="Calibri"/>
                <a:cs typeface="Calibri"/>
                <a:sym typeface="Calibri"/>
              </a:rPr>
              <a:t>ماذا أتاحت لكم لقاءاتنا؟</a:t>
            </a: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89" name="Google Shape;589;p27"/>
          <p:cNvSpPr txBox="1"/>
          <p:nvPr/>
        </p:nvSpPr>
        <p:spPr>
          <a:xfrm>
            <a:off x="701985" y="4064861"/>
            <a:ext cx="2360400" cy="1200600"/>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00000"/>
              </a:lnSpc>
              <a:spcBef>
                <a:spcPts val="0"/>
              </a:spcBef>
              <a:spcAft>
                <a:spcPts val="0"/>
              </a:spcAft>
              <a:buClr>
                <a:srgbClr val="000000"/>
              </a:buClr>
              <a:buSzPts val="2400"/>
              <a:buFont typeface="Arial"/>
              <a:buNone/>
              <a:tabLst/>
              <a:defRPr/>
            </a:pPr>
            <a:r>
              <a:rPr kumimoji="0" lang="ar-LB" sz="2400" b="0" i="0" u="none" strike="noStrike" kern="0" cap="none" spc="0" normalizeH="0" baseline="0" noProof="0">
                <a:ln>
                  <a:noFill/>
                </a:ln>
                <a:solidFill>
                  <a:srgbClr val="000000"/>
                </a:solidFill>
                <a:effectLst/>
                <a:uLnTx/>
                <a:uFillTx/>
                <a:latin typeface="Calibri"/>
                <a:ea typeface="Calibri"/>
                <a:cs typeface="Calibri"/>
                <a:sym typeface="Calibri"/>
              </a:rPr>
              <a:t>ماذا تغيّر في تصرّفاتكم في أعقاب لقاءاتنا حول هذا الموضوع؟</a:t>
            </a: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8529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pic>
        <p:nvPicPr>
          <p:cNvPr id="3" name="תמונה 2">
            <a:extLst>
              <a:ext uri="{FF2B5EF4-FFF2-40B4-BE49-F238E27FC236}">
                <a16:creationId xmlns:a16="http://schemas.microsoft.com/office/drawing/2014/main" id="{D0D02EEC-527E-441E-8631-F2C0B0D5943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25408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AB5A58E6-3E8C-41F7-A006-FBCB6FD1EA00}"/>
              </a:ext>
            </a:extLst>
          </p:cNvPr>
          <p:cNvSpPr/>
          <p:nvPr/>
        </p:nvSpPr>
        <p:spPr>
          <a:xfrm>
            <a:off x="0" y="1083695"/>
            <a:ext cx="12192000" cy="5774305"/>
          </a:xfrm>
          <a:prstGeom prst="rect">
            <a:avLst/>
          </a:prstGeom>
          <a:solidFill>
            <a:srgbClr val="DA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Aptos" panose="02110004020202020204"/>
              <a:ea typeface="+mn-ea"/>
              <a:cs typeface="Arial" panose="020B0604020202020204" pitchFamily="34" charset="0"/>
            </a:endParaRPr>
          </a:p>
        </p:txBody>
      </p:sp>
      <p:sp>
        <p:nvSpPr>
          <p:cNvPr id="7" name="מלבן 6">
            <a:extLst>
              <a:ext uri="{FF2B5EF4-FFF2-40B4-BE49-F238E27FC236}">
                <a16:creationId xmlns:a16="http://schemas.microsoft.com/office/drawing/2014/main" id="{E027117B-69E5-4AAA-B77C-1A1D1E8542FB}"/>
              </a:ext>
            </a:extLst>
          </p:cNvPr>
          <p:cNvSpPr/>
          <p:nvPr/>
        </p:nvSpPr>
        <p:spPr>
          <a:xfrm>
            <a:off x="919924" y="-377886"/>
            <a:ext cx="10752666" cy="1552220"/>
          </a:xfrm>
          <a:prstGeom prst="rect">
            <a:avLst/>
          </a:prstGeom>
        </p:spPr>
        <p:txBody>
          <a:bodyPr wrap="square">
            <a:spAutoFit/>
          </a:bodyPr>
          <a:lstStyle/>
          <a:p>
            <a:pPr marL="0" marR="0" lvl="0" indent="0" algn="ctr" defTabSz="914400" rtl="1" eaLnBrk="1" fontAlgn="auto" latinLnBrk="0" hangingPunct="1">
              <a:lnSpc>
                <a:spcPts val="5600"/>
              </a:lnSpc>
              <a:spcBef>
                <a:spcPts val="0"/>
              </a:spcBef>
              <a:spcAft>
                <a:spcPts val="0"/>
              </a:spcAft>
              <a:buClrTx/>
              <a:buSzTx/>
              <a:buFontTx/>
              <a:buNone/>
              <a:tabLst/>
              <a:defRPr/>
            </a:pPr>
            <a:endParaRPr kumimoji="0" lang="ar-SA" sz="4400" b="1" i="0" u="none" strike="noStrike" kern="0" cap="none" spc="0" normalizeH="0" baseline="0" noProof="0" dirty="0">
              <a:ln>
                <a:noFill/>
              </a:ln>
              <a:solidFill>
                <a:srgbClr val="002060"/>
              </a:solidFill>
              <a:effectLst/>
              <a:uLnTx/>
              <a:uFillTx/>
              <a:latin typeface="Aptos" panose="02110004020202020204"/>
              <a:ea typeface="+mn-ea"/>
              <a:cs typeface="Calibri" panose="020F0502020204030204" pitchFamily="34" charset="0"/>
              <a:sym typeface="Arial"/>
            </a:endParaRPr>
          </a:p>
          <a:p>
            <a:pPr marL="0" marR="0" lvl="0" indent="0" algn="ctr" defTabSz="914400" rtl="1" eaLnBrk="1" fontAlgn="auto" latinLnBrk="0" hangingPunct="1">
              <a:lnSpc>
                <a:spcPts val="5600"/>
              </a:lnSpc>
              <a:spcBef>
                <a:spcPts val="0"/>
              </a:spcBef>
              <a:spcAft>
                <a:spcPts val="0"/>
              </a:spcAft>
              <a:buClrTx/>
              <a:buSzTx/>
              <a:buFontTx/>
              <a:buNone/>
              <a:tabLst/>
              <a:defRPr/>
            </a:pPr>
            <a:r>
              <a:rPr kumimoji="0" lang="ar-SA" sz="4400" b="1" i="0" u="none" strike="noStrike" kern="0" cap="none" spc="0" normalizeH="0" baseline="0" noProof="0" dirty="0">
                <a:ln>
                  <a:noFill/>
                </a:ln>
                <a:solidFill>
                  <a:srgbClr val="002060"/>
                </a:solidFill>
                <a:effectLst/>
                <a:uLnTx/>
                <a:uFillTx/>
                <a:latin typeface="Aptos" panose="02110004020202020204"/>
                <a:ea typeface="+mn-ea"/>
                <a:cs typeface="Calibri" panose="020F0502020204030204" pitchFamily="34" charset="0"/>
                <a:sym typeface="Arial"/>
              </a:rPr>
              <a:t>المعلومات والبيانات ذات الصلة بالورشة</a:t>
            </a:r>
            <a:endParaRPr kumimoji="0" lang="he-IL" sz="4400" b="1" i="0" u="none" strike="noStrike" kern="1200" cap="none" spc="0" normalizeH="0" baseline="0" noProof="0" dirty="0">
              <a:ln>
                <a:noFill/>
              </a:ln>
              <a:solidFill>
                <a:srgbClr val="002060"/>
              </a:solidFill>
              <a:effectLst/>
              <a:uLnTx/>
              <a:uFillTx/>
              <a:latin typeface="Aptos" panose="02110004020202020204"/>
              <a:ea typeface="+mn-ea"/>
              <a:cs typeface="Calibri" panose="020F0502020204030204" pitchFamily="34" charset="0"/>
            </a:endParaRPr>
          </a:p>
        </p:txBody>
      </p:sp>
      <p:sp>
        <p:nvSpPr>
          <p:cNvPr id="2" name="Google Shape;144;p17">
            <a:extLst>
              <a:ext uri="{FF2B5EF4-FFF2-40B4-BE49-F238E27FC236}">
                <a16:creationId xmlns:a16="http://schemas.microsoft.com/office/drawing/2014/main" id="{816001C2-17C3-08EE-E289-4A698B50E426}"/>
              </a:ext>
            </a:extLst>
          </p:cNvPr>
          <p:cNvSpPr txBox="1"/>
          <p:nvPr/>
        </p:nvSpPr>
        <p:spPr>
          <a:xfrm>
            <a:off x="1" y="1292146"/>
            <a:ext cx="12191999" cy="1015622"/>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ar-SA" sz="2000" b="1" i="0" u="none" strike="noStrike" kern="1200" cap="none" spc="0" normalizeH="0" baseline="0" noProof="0" dirty="0">
                <a:ln>
                  <a:noFill/>
                </a:ln>
                <a:solidFill>
                  <a:srgbClr val="156082">
                    <a:lumMod val="50000"/>
                  </a:srgbClr>
                </a:solidFill>
                <a:effectLst/>
                <a:uLnTx/>
                <a:uFillTx/>
                <a:latin typeface="Calibri" panose="020F0502020204030204" pitchFamily="34" charset="0"/>
                <a:ea typeface="+mn-ea"/>
                <a:cs typeface="Calibri" panose="020F0502020204030204" pitchFamily="34" charset="0"/>
              </a:rPr>
              <a:t>في السنوات الأخيرة، كان هناك اتجاه لإساءة استخدام العقاقير الطبية </a:t>
            </a:r>
            <a:r>
              <a:rPr kumimoji="0" lang="ar-SA" sz="2000" b="1" i="0" u="none" strike="noStrike" kern="1200" cap="none" spc="0" normalizeH="0" baseline="0" noProof="0" dirty="0" smtClean="0">
                <a:ln>
                  <a:noFill/>
                </a:ln>
                <a:solidFill>
                  <a:srgbClr val="156082">
                    <a:lumMod val="50000"/>
                  </a:srgbClr>
                </a:solidFill>
                <a:effectLst/>
                <a:uLnTx/>
                <a:uFillTx/>
                <a:latin typeface="Calibri" panose="020F0502020204030204" pitchFamily="34" charset="0"/>
                <a:ea typeface="+mn-ea"/>
                <a:cs typeface="Calibri" panose="020F0502020204030204" pitchFamily="34" charset="0"/>
              </a:rPr>
              <a:t>بدون وصفة الطبيب</a:t>
            </a:r>
            <a:r>
              <a:rPr kumimoji="0" lang="ar-SA" sz="2000" b="1" i="0" u="none" strike="noStrike" kern="1200" cap="none" spc="0" normalizeH="0" baseline="0" noProof="0" dirty="0">
                <a:ln>
                  <a:noFill/>
                </a:ln>
                <a:solidFill>
                  <a:srgbClr val="156082">
                    <a:lumMod val="50000"/>
                  </a:srgbClr>
                </a:solidFill>
                <a:effectLst/>
                <a:uLnTx/>
                <a:uFillTx/>
                <a:latin typeface="Calibri" panose="020F0502020204030204" pitchFamily="34" charset="0"/>
                <a:ea typeface="+mn-ea"/>
                <a:cs typeface="Calibri" panose="020F0502020204030204" pitchFamily="34" charset="0"/>
              </a:rPr>
              <a:t>. قد يكون هذا الاستخدام نتاجًا </a:t>
            </a:r>
            <a:r>
              <a:rPr kumimoji="0" lang="ar-SA" sz="2000" b="1" i="0" u="none" strike="noStrike" kern="1200" cap="none" spc="0" normalizeH="0" baseline="0" noProof="0" dirty="0" smtClean="0">
                <a:ln>
                  <a:noFill/>
                </a:ln>
                <a:solidFill>
                  <a:srgbClr val="156082">
                    <a:lumMod val="50000"/>
                  </a:srgbClr>
                </a:solidFill>
                <a:effectLst/>
                <a:uLnTx/>
                <a:uFillTx/>
                <a:latin typeface="Calibri" panose="020F0502020204030204" pitchFamily="34" charset="0"/>
                <a:ea typeface="+mn-ea"/>
                <a:cs typeface="Calibri" panose="020F0502020204030204" pitchFamily="34" charset="0"/>
              </a:rPr>
              <a:t>عن الفضول</a:t>
            </a:r>
            <a:r>
              <a:rPr kumimoji="0" lang="ar-SA" sz="2000" b="1" i="0" u="none" strike="noStrike" kern="1200" cap="none" spc="0" normalizeH="0" baseline="0" noProof="0" dirty="0">
                <a:ln>
                  <a:noFill/>
                </a:ln>
                <a:solidFill>
                  <a:srgbClr val="156082">
                    <a:lumMod val="50000"/>
                  </a:srgbClr>
                </a:solidFill>
                <a:effectLst/>
                <a:uLnTx/>
                <a:uFillTx/>
                <a:latin typeface="Calibri" panose="020F0502020204030204" pitchFamily="34" charset="0"/>
                <a:ea typeface="+mn-ea"/>
                <a:cs typeface="Calibri" panose="020F0502020204030204" pitchFamily="34" charset="0"/>
              </a:rPr>
              <a:t>، كجزء من ثقافة الترفيه لدى المراهقين، والتأثير الاجتماعي والرعاية الذاتية كوسيلة لتهدئة المشاعر غير السارة.</a:t>
            </a:r>
            <a:endParaRPr kumimoji="0" lang="he-IL" sz="2000" b="1" i="0" u="none" strike="noStrike" kern="1200" cap="none" spc="0" normalizeH="0" baseline="0" noProof="0" dirty="0">
              <a:ln>
                <a:noFill/>
              </a:ln>
              <a:solidFill>
                <a:srgbClr val="156082">
                  <a:lumMod val="50000"/>
                </a:srgbClr>
              </a:solidFill>
              <a:effectLst/>
              <a:uLnTx/>
              <a:uFillTx/>
              <a:latin typeface="Calibri" panose="020F0502020204030204" pitchFamily="34" charset="0"/>
              <a:ea typeface="+mn-ea"/>
              <a:cs typeface="Calibri" panose="020F0502020204030204" pitchFamily="34" charset="0"/>
            </a:endParaRPr>
          </a:p>
        </p:txBody>
      </p:sp>
      <p:sp>
        <p:nvSpPr>
          <p:cNvPr id="6" name="תיבת טקסט 5">
            <a:extLst>
              <a:ext uri="{FF2B5EF4-FFF2-40B4-BE49-F238E27FC236}">
                <a16:creationId xmlns:a16="http://schemas.microsoft.com/office/drawing/2014/main" id="{8EC8F56F-FBDD-79B4-5944-12C55BE2B01B}"/>
              </a:ext>
            </a:extLst>
          </p:cNvPr>
          <p:cNvSpPr txBox="1"/>
          <p:nvPr/>
        </p:nvSpPr>
        <p:spPr>
          <a:xfrm>
            <a:off x="5500688" y="3600450"/>
            <a:ext cx="3471862" cy="369332"/>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endParaRPr>
          </a:p>
        </p:txBody>
      </p:sp>
      <p:sp>
        <p:nvSpPr>
          <p:cNvPr id="8" name="תיבת טקסט 7">
            <a:extLst>
              <a:ext uri="{FF2B5EF4-FFF2-40B4-BE49-F238E27FC236}">
                <a16:creationId xmlns:a16="http://schemas.microsoft.com/office/drawing/2014/main" id="{FEF6AB5A-D332-4F7E-BF75-79066C99D63A}"/>
              </a:ext>
            </a:extLst>
          </p:cNvPr>
          <p:cNvSpPr txBox="1"/>
          <p:nvPr/>
        </p:nvSpPr>
        <p:spPr>
          <a:xfrm>
            <a:off x="165236" y="4355413"/>
            <a:ext cx="11861526" cy="2169825"/>
          </a:xfrm>
          <a:prstGeom prst="rect">
            <a:avLst/>
          </a:prstGeom>
          <a:noFill/>
        </p:spPr>
        <p:txBody>
          <a:bodyPr wrap="square" rtlCol="1">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ar-SA" sz="1800" b="1" i="0" u="none" strike="noStrike" kern="1200" cap="none" spc="0" normalizeH="0" baseline="0" noProof="0" dirty="0">
                <a:ln>
                  <a:noFill/>
                </a:ln>
                <a:solidFill>
                  <a:srgbClr val="156082">
                    <a:lumMod val="50000"/>
                  </a:srgbClr>
                </a:solidFill>
                <a:effectLst/>
                <a:uLnTx/>
                <a:uFillTx/>
                <a:latin typeface="Calibri" panose="020F0502020204030204" pitchFamily="34" charset="0"/>
                <a:ea typeface="+mn-ea"/>
                <a:cs typeface="Calibri" panose="020F0502020204030204" pitchFamily="34" charset="0"/>
              </a:rPr>
              <a:t>في ضوء هذه البيانات، من المهم إجراء حوار </a:t>
            </a:r>
            <a:r>
              <a:rPr kumimoji="0" lang="ar-SA" sz="1800" b="1" i="0" u="none" strike="noStrike" kern="1200" cap="none" spc="0" normalizeH="0" baseline="0" noProof="0" dirty="0" smtClean="0">
                <a:ln>
                  <a:noFill/>
                </a:ln>
                <a:solidFill>
                  <a:srgbClr val="156082">
                    <a:lumMod val="50000"/>
                  </a:srgbClr>
                </a:solidFill>
                <a:effectLst/>
                <a:uLnTx/>
                <a:uFillTx/>
                <a:latin typeface="Calibri" panose="020F0502020204030204" pitchFamily="34" charset="0"/>
                <a:ea typeface="+mn-ea"/>
                <a:cs typeface="Calibri" panose="020F0502020204030204" pitchFamily="34" charset="0"/>
              </a:rPr>
              <a:t>محمي من دون انتقاد مع المراهقين ودعوتهم </a:t>
            </a:r>
            <a:r>
              <a:rPr kumimoji="0" lang="ar-SA" sz="1800" b="1" i="0" u="none" strike="noStrike" kern="1200" cap="none" spc="0" normalizeH="0" baseline="0" noProof="0" dirty="0">
                <a:ln>
                  <a:noFill/>
                </a:ln>
                <a:solidFill>
                  <a:srgbClr val="156082">
                    <a:lumMod val="50000"/>
                  </a:srgbClr>
                </a:solidFill>
                <a:effectLst/>
                <a:uLnTx/>
                <a:uFillTx/>
                <a:latin typeface="Calibri" panose="020F0502020204030204" pitchFamily="34" charset="0"/>
                <a:ea typeface="+mn-ea"/>
                <a:cs typeface="Calibri" panose="020F0502020204030204" pitchFamily="34" charset="0"/>
              </a:rPr>
              <a:t>إلى مشاركة مواقفهم/أفكارهم والمعلومات التي </a:t>
            </a:r>
            <a:r>
              <a:rPr kumimoji="0" lang="ar-SA" sz="1800" b="1" i="0" u="none" strike="noStrike" kern="1200" cap="none" spc="0" normalizeH="0" baseline="0" noProof="0" dirty="0" smtClean="0">
                <a:ln>
                  <a:noFill/>
                </a:ln>
                <a:solidFill>
                  <a:srgbClr val="156082">
                    <a:lumMod val="50000"/>
                  </a:srgbClr>
                </a:solidFill>
                <a:effectLst/>
                <a:uLnTx/>
                <a:uFillTx/>
                <a:latin typeface="Calibri" panose="020F0502020204030204" pitchFamily="34" charset="0"/>
                <a:ea typeface="+mn-ea"/>
                <a:cs typeface="Calibri" panose="020F0502020204030204" pitchFamily="34" charset="0"/>
              </a:rPr>
              <a:t>لديهم، </a:t>
            </a:r>
            <a:r>
              <a:rPr kumimoji="0" lang="ar-SA" sz="1800" b="1" i="0" u="none" strike="noStrike" kern="1200" cap="none" spc="0" normalizeH="0" baseline="0" noProof="0" dirty="0">
                <a:ln>
                  <a:noFill/>
                </a:ln>
                <a:solidFill>
                  <a:srgbClr val="156082">
                    <a:lumMod val="50000"/>
                  </a:srgbClr>
                </a:solidFill>
                <a:effectLst/>
                <a:uLnTx/>
                <a:uFillTx/>
                <a:latin typeface="Calibri" panose="020F0502020204030204" pitchFamily="34" charset="0"/>
                <a:ea typeface="+mn-ea"/>
                <a:cs typeface="Calibri" panose="020F0502020204030204" pitchFamily="34" charset="0"/>
              </a:rPr>
              <a:t>وذلك للسماح لهم بتحديد المواقف التي يتم فيها استخدام الأدوية التي لا تستلزم وصفة طبية. والمتابعة من قبل الطبيب يمكن أن تكون عامل خطر بالنسبة لهم.</a:t>
            </a: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ar-SA" sz="1800" b="1" i="0" u="none" strike="noStrike" kern="1200" cap="none" spc="0" normalizeH="0" baseline="0" noProof="0" dirty="0">
                <a:ln>
                  <a:noFill/>
                </a:ln>
                <a:solidFill>
                  <a:srgbClr val="156082">
                    <a:lumMod val="50000"/>
                  </a:srgbClr>
                </a:solidFill>
                <a:effectLst/>
                <a:uLnTx/>
                <a:uFillTx/>
                <a:latin typeface="Calibri" panose="020F0502020204030204" pitchFamily="34" charset="0"/>
                <a:ea typeface="+mn-ea"/>
                <a:cs typeface="Calibri" panose="020F0502020204030204" pitchFamily="34" charset="0"/>
              </a:rPr>
              <a:t>كما يمكن أن يكون الخطاب </a:t>
            </a:r>
            <a:r>
              <a:rPr kumimoji="0" lang="ar-SA" sz="1800" b="1" i="0" u="none" strike="noStrike" kern="1200" cap="none" spc="0" normalizeH="0" baseline="0" noProof="0" dirty="0" smtClean="0">
                <a:ln>
                  <a:noFill/>
                </a:ln>
                <a:solidFill>
                  <a:srgbClr val="156082">
                    <a:lumMod val="50000"/>
                  </a:srgbClr>
                </a:solidFill>
                <a:effectLst/>
                <a:uLnTx/>
                <a:uFillTx/>
                <a:latin typeface="Calibri" panose="020F0502020204030204" pitchFamily="34" charset="0"/>
                <a:ea typeface="+mn-ea"/>
                <a:cs typeface="Calibri" panose="020F0502020204030204" pitchFamily="34" charset="0"/>
              </a:rPr>
              <a:t>مفتوح ومع مساحة </a:t>
            </a:r>
            <a:r>
              <a:rPr kumimoji="0" lang="ar-SA" sz="1800" b="1" i="0" u="none" strike="noStrike" kern="1200" cap="none" spc="0" normalizeH="0" baseline="0" noProof="0" dirty="0">
                <a:ln>
                  <a:noFill/>
                </a:ln>
                <a:solidFill>
                  <a:srgbClr val="156082">
                    <a:lumMod val="50000"/>
                  </a:srgbClr>
                </a:solidFill>
                <a:effectLst/>
                <a:uLnTx/>
                <a:uFillTx/>
                <a:latin typeface="Calibri" panose="020F0502020204030204" pitchFamily="34" charset="0"/>
                <a:ea typeface="+mn-ea"/>
                <a:cs typeface="Calibri" panose="020F0502020204030204" pitchFamily="34" charset="0"/>
              </a:rPr>
              <a:t>آمنة للتفكير المشترك حول البدائل الموجودة وتعزيز مواردهم للتعامل مع مواقف الحياة المختلفة واختيار نمط حياة صحي.</a:t>
            </a:r>
            <a:endParaRPr kumimoji="0" lang="en-US" sz="1800" b="1" i="0" u="none" strike="noStrike" kern="1200" cap="none" spc="0" normalizeH="0" baseline="0" noProof="0" dirty="0">
              <a:ln>
                <a:noFill/>
              </a:ln>
              <a:solidFill>
                <a:srgbClr val="156082">
                  <a:lumMod val="5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 name="TextBox 4">
            <a:extLst>
              <a:ext uri="{FF2B5EF4-FFF2-40B4-BE49-F238E27FC236}">
                <a16:creationId xmlns:a16="http://schemas.microsoft.com/office/drawing/2014/main" id="{DE3ACCFB-AEE6-38CC-DAEE-B682545C2B84}"/>
              </a:ext>
            </a:extLst>
          </p:cNvPr>
          <p:cNvSpPr txBox="1">
            <a:spLocks noChangeArrowheads="1"/>
          </p:cNvSpPr>
          <p:nvPr/>
        </p:nvSpPr>
        <p:spPr bwMode="auto">
          <a:xfrm>
            <a:off x="328522" y="2516219"/>
            <a:ext cx="1153495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1" eaLnBrk="0" fontAlgn="auto" latinLnBrk="0" hangingPunct="0">
              <a:lnSpc>
                <a:spcPct val="150000"/>
              </a:lnSpc>
              <a:spcBef>
                <a:spcPts val="0"/>
              </a:spcBef>
              <a:spcAft>
                <a:spcPts val="0"/>
              </a:spcAft>
              <a:buClrTx/>
              <a:buSzTx/>
              <a:buFontTx/>
              <a:buNone/>
              <a:tabLst/>
              <a:defRPr/>
            </a:pPr>
            <a:r>
              <a:rPr kumimoji="0" lang="ar-SA" altLang="he-IL" sz="1800" b="1" i="0" u="none" strike="noStrike" kern="1200" cap="none" spc="0" normalizeH="0" baseline="0" noProof="0" dirty="0">
                <a:ln>
                  <a:noFill/>
                </a:ln>
                <a:solidFill>
                  <a:srgbClr val="002060"/>
                </a:solidFill>
                <a:effectLst/>
                <a:uLnTx/>
                <a:uFillTx/>
                <a:latin typeface="Calibri" pitchFamily="34" charset="0"/>
                <a:ea typeface="+mn-ea"/>
                <a:cs typeface="Calibri" panose="020F0502020204030204" pitchFamily="34" charset="0"/>
              </a:rPr>
              <a:t>ومن نتائج استطلاع "اليد على النبض</a:t>
            </a:r>
            <a:r>
              <a:rPr kumimoji="0" lang="ar-SA" altLang="he-IL" sz="1800" b="1" i="0" u="none" strike="noStrike" kern="1200" cap="none" spc="0" normalizeH="0" baseline="0" noProof="0" dirty="0" smtClean="0">
                <a:ln>
                  <a:noFill/>
                </a:ln>
                <a:solidFill>
                  <a:srgbClr val="002060"/>
                </a:solidFill>
                <a:effectLst/>
                <a:uLnTx/>
                <a:uFillTx/>
                <a:latin typeface="Calibri" pitchFamily="34" charset="0"/>
                <a:ea typeface="+mn-ea"/>
                <a:cs typeface="Calibri" panose="020F0502020204030204" pitchFamily="34" charset="0"/>
              </a:rPr>
              <a:t>" الذي </a:t>
            </a:r>
            <a:r>
              <a:rPr kumimoji="0" lang="ar-SA" altLang="he-IL" sz="1800" b="1" i="0" u="none" strike="noStrike" kern="1200" cap="none" spc="0" normalizeH="0" baseline="0" noProof="0" dirty="0">
                <a:ln>
                  <a:noFill/>
                </a:ln>
                <a:solidFill>
                  <a:srgbClr val="002060"/>
                </a:solidFill>
                <a:effectLst/>
                <a:uLnTx/>
                <a:uFillTx/>
                <a:latin typeface="Calibri" pitchFamily="34" charset="0"/>
                <a:ea typeface="+mn-ea"/>
                <a:cs typeface="Calibri" panose="020F0502020204030204" pitchFamily="34" charset="0"/>
              </a:rPr>
              <a:t>أجري في شباط/فبراير 2024 حول تأثير </a:t>
            </a:r>
            <a:r>
              <a:rPr kumimoji="0" lang="ar-SA" altLang="he-IL" sz="1800" b="1" i="0" u="none" strike="noStrike" kern="1200" cap="none" spc="0" normalizeH="0" baseline="0" noProof="0" dirty="0" smtClean="0">
                <a:ln>
                  <a:noFill/>
                </a:ln>
                <a:solidFill>
                  <a:srgbClr val="002060"/>
                </a:solidFill>
                <a:effectLst/>
                <a:uLnTx/>
                <a:uFillTx/>
                <a:latin typeface="Calibri" pitchFamily="34" charset="0"/>
                <a:ea typeface="+mn-ea"/>
                <a:cs typeface="Calibri" panose="020F0502020204030204" pitchFamily="34" charset="0"/>
              </a:rPr>
              <a:t>الحرب على </a:t>
            </a:r>
            <a:r>
              <a:rPr kumimoji="0" lang="ar-SA" altLang="he-IL" sz="1800" b="1" i="0" u="none" strike="noStrike" kern="1200" cap="none" spc="0" normalizeH="0" baseline="0" noProof="0" dirty="0">
                <a:ln>
                  <a:noFill/>
                </a:ln>
                <a:solidFill>
                  <a:srgbClr val="002060"/>
                </a:solidFill>
                <a:effectLst/>
                <a:uLnTx/>
                <a:uFillTx/>
                <a:latin typeface="Calibri" pitchFamily="34" charset="0"/>
                <a:ea typeface="+mn-ea"/>
                <a:cs typeface="Calibri" panose="020F0502020204030204" pitchFamily="34" charset="0"/>
              </a:rPr>
              <a:t>الشباب في إسرائيل، يبدو أن الضغط النفسي وتعقيد التحديات المختلفة التي عاشها الطلاب خلال الحرب وضعتهم </a:t>
            </a:r>
            <a:r>
              <a:rPr kumimoji="0" lang="ar-SA" altLang="he-IL" sz="1800" b="1" i="0" u="none" strike="noStrike" kern="1200" cap="none" spc="0" normalizeH="0" baseline="0" noProof="0" dirty="0" smtClean="0">
                <a:ln>
                  <a:noFill/>
                </a:ln>
                <a:solidFill>
                  <a:srgbClr val="002060"/>
                </a:solidFill>
                <a:effectLst/>
                <a:uLnTx/>
                <a:uFillTx/>
                <a:latin typeface="Calibri" pitchFamily="34" charset="0"/>
                <a:ea typeface="+mn-ea"/>
                <a:cs typeface="Calibri" panose="020F0502020204030204" pitchFamily="34" charset="0"/>
              </a:rPr>
              <a:t>في تحديات  ومواقف صعبة. قسم منهم كانوا عرضه بشكل </a:t>
            </a:r>
            <a:r>
              <a:rPr kumimoji="0" lang="ar-SA" altLang="he-IL" sz="1800" b="1" i="0" u="none" strike="noStrike" kern="1200" cap="none" spc="0" normalizeH="0" baseline="0" noProof="0" dirty="0">
                <a:ln>
                  <a:noFill/>
                </a:ln>
                <a:solidFill>
                  <a:srgbClr val="002060"/>
                </a:solidFill>
                <a:effectLst/>
                <a:uLnTx/>
                <a:uFillTx/>
                <a:latin typeface="Calibri" pitchFamily="34" charset="0"/>
                <a:ea typeface="+mn-ea"/>
                <a:cs typeface="Calibri" panose="020F0502020204030204" pitchFamily="34" charset="0"/>
              </a:rPr>
              <a:t>كبير لخطر الإصابة بالاضطراب العقلي، وفي حالات قليلة</a:t>
            </a:r>
            <a:r>
              <a:rPr kumimoji="0" lang="ar-SA" altLang="he-IL" sz="1800" b="1" i="0" u="none" strike="noStrike" kern="1200" cap="none" spc="0" normalizeH="0" baseline="0" noProof="0" dirty="0" smtClean="0">
                <a:ln>
                  <a:noFill/>
                </a:ln>
                <a:solidFill>
                  <a:srgbClr val="002060"/>
                </a:solidFill>
                <a:effectLst/>
                <a:uLnTx/>
                <a:uFillTx/>
                <a:latin typeface="Calibri" pitchFamily="34" charset="0"/>
                <a:ea typeface="+mn-ea"/>
                <a:cs typeface="Calibri" panose="020F0502020204030204" pitchFamily="34" charset="0"/>
              </a:rPr>
              <a:t>، كانوا عرضه لاستخدام </a:t>
            </a:r>
            <a:r>
              <a:rPr kumimoji="0" lang="ar-SA" altLang="he-IL" sz="1800" b="1" i="0" u="none" strike="noStrike" kern="1200" cap="none" spc="0" normalizeH="0" baseline="0" noProof="0" dirty="0">
                <a:ln>
                  <a:noFill/>
                </a:ln>
                <a:solidFill>
                  <a:srgbClr val="002060"/>
                </a:solidFill>
                <a:effectLst/>
                <a:uLnTx/>
                <a:uFillTx/>
                <a:latin typeface="Calibri" pitchFamily="34" charset="0"/>
                <a:ea typeface="+mn-ea"/>
                <a:cs typeface="Calibri" panose="020F0502020204030204" pitchFamily="34" charset="0"/>
              </a:rPr>
              <a:t>المواد المسببة </a:t>
            </a:r>
            <a:r>
              <a:rPr kumimoji="0" lang="ar-SA" altLang="he-IL" sz="1800" b="1" i="0" u="none" strike="noStrike" kern="1200" cap="none" spc="0" normalizeH="0" baseline="0" noProof="0" dirty="0" smtClean="0">
                <a:ln>
                  <a:noFill/>
                </a:ln>
                <a:solidFill>
                  <a:srgbClr val="002060"/>
                </a:solidFill>
                <a:effectLst/>
                <a:uLnTx/>
                <a:uFillTx/>
                <a:latin typeface="Calibri" pitchFamily="34" charset="0"/>
                <a:ea typeface="+mn-ea"/>
                <a:cs typeface="Calibri" panose="020F0502020204030204" pitchFamily="34" charset="0"/>
              </a:rPr>
              <a:t>للإدمان من أجل التعامل </a:t>
            </a:r>
            <a:r>
              <a:rPr kumimoji="0" lang="ar-SA" altLang="he-IL" sz="1800" b="1" i="0" u="none" strike="noStrike" kern="1200" cap="none" spc="0" normalizeH="0" baseline="0" noProof="0" dirty="0">
                <a:ln>
                  <a:noFill/>
                </a:ln>
                <a:solidFill>
                  <a:srgbClr val="002060"/>
                </a:solidFill>
                <a:effectLst/>
                <a:uLnTx/>
                <a:uFillTx/>
                <a:latin typeface="Calibri" pitchFamily="34" charset="0"/>
                <a:ea typeface="+mn-ea"/>
                <a:cs typeface="Calibri" panose="020F0502020204030204" pitchFamily="34" charset="0"/>
              </a:rPr>
              <a:t>مع </a:t>
            </a:r>
            <a:r>
              <a:rPr kumimoji="0" lang="ar-SA" altLang="he-IL" sz="1800" b="1" i="0" u="none" strike="noStrike" kern="1200" cap="none" spc="0" normalizeH="0" baseline="0" noProof="0" dirty="0" smtClean="0">
                <a:ln>
                  <a:noFill/>
                </a:ln>
                <a:solidFill>
                  <a:srgbClr val="002060"/>
                </a:solidFill>
                <a:effectLst/>
                <a:uLnTx/>
                <a:uFillTx/>
                <a:latin typeface="Calibri" pitchFamily="34" charset="0"/>
                <a:ea typeface="+mn-ea"/>
                <a:cs typeface="Calibri" panose="020F0502020204030204" pitchFamily="34" charset="0"/>
              </a:rPr>
              <a:t>المشاعر الصعبة ، </a:t>
            </a:r>
            <a:r>
              <a:rPr kumimoji="0" lang="ar-SA" altLang="he-IL" sz="1800" b="1" i="0" u="none" strike="noStrike" kern="1200" cap="none" spc="0" normalizeH="0" baseline="0" noProof="0" dirty="0">
                <a:ln>
                  <a:noFill/>
                </a:ln>
                <a:solidFill>
                  <a:srgbClr val="002060"/>
                </a:solidFill>
                <a:effectLst/>
                <a:uLnTx/>
                <a:uFillTx/>
                <a:latin typeface="Calibri" pitchFamily="34" charset="0"/>
                <a:ea typeface="+mn-ea"/>
                <a:cs typeface="Calibri" panose="020F0502020204030204" pitchFamily="34" charset="0"/>
              </a:rPr>
              <a:t>بما في ذلك استخدام مسكنات الألم</a:t>
            </a:r>
            <a:r>
              <a:rPr kumimoji="0" lang="ar-SA" altLang="he-IL" sz="1800" b="1" i="0" u="none" strike="noStrike" kern="1200" cap="none" spc="0" normalizeH="0" baseline="0" noProof="0" dirty="0" smtClean="0">
                <a:ln>
                  <a:noFill/>
                </a:ln>
                <a:solidFill>
                  <a:srgbClr val="002060"/>
                </a:solidFill>
                <a:effectLst/>
                <a:uLnTx/>
                <a:uFillTx/>
                <a:latin typeface="Calibri" pitchFamily="34" charset="0"/>
                <a:ea typeface="+mn-ea"/>
                <a:cs typeface="Calibri" panose="020F0502020204030204" pitchFamily="34" charset="0"/>
              </a:rPr>
              <a:t>.</a:t>
            </a:r>
          </a:p>
        </p:txBody>
      </p:sp>
    </p:spTree>
    <p:extLst>
      <p:ext uri="{BB962C8B-B14F-4D97-AF65-F5344CB8AC3E}">
        <p14:creationId xmlns:p14="http://schemas.microsoft.com/office/powerpoint/2010/main" val="2154632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גרפיקה 4">
            <a:extLst>
              <a:ext uri="{FF2B5EF4-FFF2-40B4-BE49-F238E27FC236}">
                <a16:creationId xmlns:a16="http://schemas.microsoft.com/office/drawing/2014/main" id="{4057A2E4-550E-4E59-80DE-3C3349C3BC0B}"/>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72000" y="469026"/>
            <a:ext cx="4320000" cy="1116897"/>
          </a:xfrm>
          <a:prstGeom prst="rect">
            <a:avLst/>
          </a:prstGeom>
        </p:spPr>
      </p:pic>
      <p:sp>
        <p:nvSpPr>
          <p:cNvPr id="9" name="Google Shape;128;p5">
            <a:extLst>
              <a:ext uri="{FF2B5EF4-FFF2-40B4-BE49-F238E27FC236}">
                <a16:creationId xmlns:a16="http://schemas.microsoft.com/office/drawing/2014/main" id="{7D0154A8-2B31-43BE-9B63-0A7283BD5022}"/>
              </a:ext>
            </a:extLst>
          </p:cNvPr>
          <p:cNvSpPr txBox="1">
            <a:spLocks noGrp="1"/>
          </p:cNvSpPr>
          <p:nvPr>
            <p:ph type="title"/>
          </p:nvPr>
        </p:nvSpPr>
        <p:spPr>
          <a:xfrm>
            <a:off x="9362113" y="466353"/>
            <a:ext cx="2480925" cy="1054394"/>
          </a:xfrm>
          <a:prstGeom prst="rect">
            <a:avLst/>
          </a:prstGeom>
          <a:noFill/>
          <a:ln>
            <a:noFill/>
          </a:ln>
        </p:spPr>
        <p:txBody>
          <a:bodyPr spcFirstLastPara="1" wrap="square" lIns="91425" tIns="45700" rIns="91425" bIns="45700" anchor="ctr" anchorCtr="0">
            <a:noAutofit/>
          </a:bodyPr>
          <a:lstStyle/>
          <a:p>
            <a:pPr lvl="0" algn="ctr">
              <a:lnSpc>
                <a:spcPct val="110000"/>
              </a:lnSpc>
              <a:buClr>
                <a:srgbClr val="000000"/>
              </a:buClr>
              <a:buSzTx/>
              <a:defRPr/>
            </a:pPr>
            <a:r>
              <a:rPr lang="ar-SA" sz="2800" b="1" dirty="0" smtClean="0">
                <a:solidFill>
                  <a:srgbClr val="002060"/>
                </a:solidFill>
                <a:latin typeface="Calibri" panose="020F0502020204030204" pitchFamily="34" charset="0"/>
                <a:ea typeface="Varela Round"/>
                <a:cs typeface="Calibri" panose="020F0502020204030204" pitchFamily="34" charset="0"/>
                <a:sym typeface="Varela Round"/>
              </a:rPr>
              <a:t>أهداف الدرس</a:t>
            </a:r>
            <a:endParaRPr sz="2800" b="1" dirty="0">
              <a:solidFill>
                <a:srgbClr val="002060"/>
              </a:solidFill>
              <a:latin typeface="Calibri" panose="020F0502020204030204" pitchFamily="34" charset="0"/>
              <a:ea typeface="Varela Round"/>
              <a:cs typeface="Calibri" panose="020F0502020204030204" pitchFamily="34" charset="0"/>
              <a:sym typeface="Varela Round"/>
            </a:endParaRPr>
          </a:p>
        </p:txBody>
      </p:sp>
      <p:pic>
        <p:nvPicPr>
          <p:cNvPr id="4" name="גרפיקה 3">
            <a:extLst>
              <a:ext uri="{FF2B5EF4-FFF2-40B4-BE49-F238E27FC236}">
                <a16:creationId xmlns:a16="http://schemas.microsoft.com/office/drawing/2014/main" id="{61CE4858-B903-4DC6-BE9A-041819424DE8}"/>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134350" y="737914"/>
            <a:ext cx="609600" cy="579120"/>
          </a:xfrm>
          <a:prstGeom prst="rect">
            <a:avLst/>
          </a:prstGeom>
        </p:spPr>
      </p:pic>
      <p:sp>
        <p:nvSpPr>
          <p:cNvPr id="2" name="תיבת טקסט 1">
            <a:extLst>
              <a:ext uri="{FF2B5EF4-FFF2-40B4-BE49-F238E27FC236}">
                <a16:creationId xmlns:a16="http://schemas.microsoft.com/office/drawing/2014/main" id="{ECAEFFEA-6631-FA28-B5B0-4B45EC4EF43B}"/>
              </a:ext>
            </a:extLst>
          </p:cNvPr>
          <p:cNvSpPr txBox="1"/>
          <p:nvPr/>
        </p:nvSpPr>
        <p:spPr>
          <a:xfrm>
            <a:off x="1013374" y="2112696"/>
            <a:ext cx="10430539" cy="3359061"/>
          </a:xfrm>
          <a:prstGeom prst="rect">
            <a:avLst/>
          </a:prstGeom>
          <a:noFill/>
        </p:spPr>
        <p:txBody>
          <a:bodyPr wrap="square">
            <a:spAutoFit/>
          </a:bodyPr>
          <a:lstStyle/>
          <a:p>
            <a:pPr marL="457200" lvl="0" indent="-457200">
              <a:lnSpc>
                <a:spcPct val="150000"/>
              </a:lnSpc>
              <a:buFontTx/>
              <a:buAutoNum type="arabicPeriod"/>
              <a:defRPr/>
            </a:pPr>
            <a:r>
              <a:rPr lang="ar-SA" sz="2400" dirty="0">
                <a:latin typeface="Calibri" panose="020F0502020204030204" pitchFamily="34" charset="0"/>
                <a:cs typeface="Calibri" panose="020F0502020204030204" pitchFamily="34" charset="0"/>
              </a:rPr>
              <a:t>نقل المعرفة حول المخاطر والعواقب المحتملة لاستخدام المسكنات والمهدئات دون وصفة طبية وتحت إشراف الطبيب.</a:t>
            </a:r>
          </a:p>
          <a:p>
            <a:pPr marL="457200" lvl="0" indent="-457200">
              <a:lnSpc>
                <a:spcPct val="150000"/>
              </a:lnSpc>
              <a:buFontTx/>
              <a:buAutoNum type="arabicPeriod"/>
              <a:defRPr/>
            </a:pPr>
            <a:r>
              <a:rPr lang="ar-SA" sz="2400" dirty="0">
                <a:latin typeface="Calibri" panose="020F0502020204030204" pitchFamily="34" charset="0"/>
                <a:cs typeface="Calibri" panose="020F0502020204030204" pitchFamily="34" charset="0"/>
              </a:rPr>
              <a:t>الاعتراف بالألم والمشاعر غير السارة المختلفة عند التعرض لضغوط مستمرة أو حالة طارئة</a:t>
            </a:r>
            <a:r>
              <a:rPr lang="ar-SA" sz="2400" dirty="0" smtClean="0">
                <a:latin typeface="Calibri" panose="020F0502020204030204" pitchFamily="34" charset="0"/>
                <a:cs typeface="Calibri" panose="020F0502020204030204" pitchFamily="34" charset="0"/>
              </a:rPr>
              <a:t>.</a:t>
            </a:r>
          </a:p>
          <a:p>
            <a:pPr marL="457200" lvl="0" indent="-457200">
              <a:lnSpc>
                <a:spcPct val="150000"/>
              </a:lnSpc>
              <a:buFontTx/>
              <a:buAutoNum type="arabicPeriod"/>
              <a:defRPr/>
            </a:pPr>
            <a:r>
              <a:rPr lang="ar-SA" sz="2400" dirty="0">
                <a:latin typeface="Calibri" panose="020F0502020204030204" pitchFamily="34" charset="0"/>
                <a:cs typeface="Calibri" panose="020F0502020204030204" pitchFamily="34" charset="0"/>
              </a:rPr>
              <a:t>زيادة الوعي </a:t>
            </a:r>
            <a:r>
              <a:rPr lang="ar-SA" sz="2400" dirty="0" smtClean="0">
                <a:latin typeface="Calibri" panose="020F0502020204030204" pitchFamily="34" charset="0"/>
                <a:cs typeface="Calibri" panose="020F0502020204030204" pitchFamily="34" charset="0"/>
              </a:rPr>
              <a:t>بالعلاقة </a:t>
            </a:r>
            <a:r>
              <a:rPr lang="ar-SA" sz="2400" dirty="0">
                <a:latin typeface="Calibri" panose="020F0502020204030204" pitchFamily="34" charset="0"/>
                <a:cs typeface="Calibri" panose="020F0502020204030204" pitchFamily="34" charset="0"/>
              </a:rPr>
              <a:t>بين المشاعر غير السارة وإساءة استخدام مسكنات الألم أو المهدئات كطريقة غير مرغوب فيها وحتى خطيرة للعناية بالنفس.</a:t>
            </a:r>
          </a:p>
          <a:p>
            <a:pPr marL="457200" lvl="0" indent="-457200">
              <a:lnSpc>
                <a:spcPct val="150000"/>
              </a:lnSpc>
              <a:buFontTx/>
              <a:buAutoNum type="arabicPeriod"/>
              <a:defRPr/>
            </a:pPr>
            <a:r>
              <a:rPr lang="ar-SA" sz="2400" dirty="0">
                <a:latin typeface="Calibri" panose="020F0502020204030204" pitchFamily="34" charset="0"/>
                <a:cs typeface="Calibri" panose="020F0502020204030204" pitchFamily="34" charset="0"/>
              </a:rPr>
              <a:t>دراسة طرق بديلة بدون أدوية للتعامل الذاتي الصحي مع الألم </a:t>
            </a:r>
            <a:r>
              <a:rPr lang="ar-SA" sz="2400" dirty="0" smtClean="0">
                <a:latin typeface="Calibri" panose="020F0502020204030204" pitchFamily="34" charset="0"/>
                <a:cs typeface="Calibri" panose="020F0502020204030204" pitchFamily="34" charset="0"/>
              </a:rPr>
              <a:t>النفسي.</a:t>
            </a:r>
            <a:endParaRPr lang="he-IL"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5925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 name="גרפיקה 29">
            <a:extLst>
              <a:ext uri="{FF2B5EF4-FFF2-40B4-BE49-F238E27FC236}">
                <a16:creationId xmlns:a16="http://schemas.microsoft.com/office/drawing/2014/main" id="{710C5808-61E7-4878-A455-D0C380AEF0BE}"/>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72000" y="469025"/>
            <a:ext cx="4320000" cy="1116898"/>
          </a:xfrm>
          <a:prstGeom prst="rect">
            <a:avLst/>
          </a:prstGeom>
        </p:spPr>
      </p:pic>
      <p:cxnSp>
        <p:nvCxnSpPr>
          <p:cNvPr id="3" name="מחבר ישר 2">
            <a:extLst>
              <a:ext uri="{FF2B5EF4-FFF2-40B4-BE49-F238E27FC236}">
                <a16:creationId xmlns:a16="http://schemas.microsoft.com/office/drawing/2014/main" id="{77121C65-BDC2-4ACE-8C22-EA77F7BE50D9}"/>
              </a:ext>
            </a:extLst>
          </p:cNvPr>
          <p:cNvCxnSpPr>
            <a:cxnSpLocks/>
          </p:cNvCxnSpPr>
          <p:nvPr/>
        </p:nvCxnSpPr>
        <p:spPr>
          <a:xfrm>
            <a:off x="8682163" y="2716232"/>
            <a:ext cx="0" cy="2065840"/>
          </a:xfrm>
          <a:prstGeom prst="line">
            <a:avLst/>
          </a:prstGeom>
          <a:ln>
            <a:solidFill>
              <a:srgbClr val="005485"/>
            </a:solidFill>
          </a:ln>
        </p:spPr>
        <p:style>
          <a:lnRef idx="1">
            <a:schemeClr val="accent1"/>
          </a:lnRef>
          <a:fillRef idx="0">
            <a:schemeClr val="accent1"/>
          </a:fillRef>
          <a:effectRef idx="0">
            <a:schemeClr val="accent1"/>
          </a:effectRef>
          <a:fontRef idx="minor">
            <a:schemeClr val="tx1"/>
          </a:fontRef>
        </p:style>
      </p:cxnSp>
      <p:sp>
        <p:nvSpPr>
          <p:cNvPr id="17" name="תיבת טקסט 16">
            <a:extLst>
              <a:ext uri="{FF2B5EF4-FFF2-40B4-BE49-F238E27FC236}">
                <a16:creationId xmlns:a16="http://schemas.microsoft.com/office/drawing/2014/main" id="{20ED0ACB-4AD1-4081-BB96-DBA33CC92C5A}"/>
              </a:ext>
            </a:extLst>
          </p:cNvPr>
          <p:cNvSpPr txBox="1"/>
          <p:nvPr/>
        </p:nvSpPr>
        <p:spPr>
          <a:xfrm>
            <a:off x="8926286" y="2598003"/>
            <a:ext cx="2993571" cy="584775"/>
          </a:xfrm>
          <a:prstGeom prst="rect">
            <a:avLst/>
          </a:prstGeom>
          <a:noFill/>
        </p:spPr>
        <p:txBody>
          <a:bodyPr wrap="square">
            <a:spAutoFit/>
          </a:bodyPr>
          <a:lstStyle/>
          <a:p>
            <a:pPr marL="174625" lvl="1" indent="-61913">
              <a:buClr>
                <a:srgbClr val="000000"/>
              </a:buClr>
              <a:defRPr/>
            </a:pPr>
            <a:r>
              <a:rPr lang="ar-SA" sz="1600" kern="0" dirty="0">
                <a:solidFill>
                  <a:srgbClr val="000000"/>
                </a:solidFill>
                <a:latin typeface="Calibri" panose="020F0502020204030204" pitchFamily="34" charset="0"/>
                <a:ea typeface="David"/>
                <a:cs typeface="Calibri" panose="020F0502020204030204" pitchFamily="34" charset="0"/>
                <a:sym typeface="David"/>
              </a:rPr>
              <a:t>توفير المعلومات حول الطرق البديلة والصحية للتعامل مع الألم.</a:t>
            </a:r>
            <a:endParaRPr kumimoji="0" lang="he-IL" sz="1600" b="0" i="0" u="none" strike="noStrike" kern="0" cap="none" spc="0" normalizeH="0" baseline="0" noProof="0" dirty="0">
              <a:ln>
                <a:noFill/>
              </a:ln>
              <a:solidFill>
                <a:srgbClr val="000000"/>
              </a:solidFill>
              <a:effectLst/>
              <a:uLnTx/>
              <a:uFillTx/>
              <a:latin typeface="Calibri" panose="020F0502020204030204" pitchFamily="34" charset="0"/>
              <a:ea typeface="David"/>
              <a:cs typeface="Calibri" panose="020F0502020204030204" pitchFamily="34" charset="0"/>
              <a:sym typeface="David"/>
            </a:endParaRPr>
          </a:p>
        </p:txBody>
      </p:sp>
      <p:sp>
        <p:nvSpPr>
          <p:cNvPr id="18" name="תיבת טקסט 17">
            <a:extLst>
              <a:ext uri="{FF2B5EF4-FFF2-40B4-BE49-F238E27FC236}">
                <a16:creationId xmlns:a16="http://schemas.microsoft.com/office/drawing/2014/main" id="{9C994AA0-2DDE-4B87-A406-D8A7C380AE05}"/>
              </a:ext>
            </a:extLst>
          </p:cNvPr>
          <p:cNvSpPr txBox="1"/>
          <p:nvPr/>
        </p:nvSpPr>
        <p:spPr>
          <a:xfrm>
            <a:off x="3016976" y="2634952"/>
            <a:ext cx="5521710" cy="3139321"/>
          </a:xfrm>
          <a:prstGeom prst="rect">
            <a:avLst/>
          </a:prstGeom>
          <a:noFill/>
        </p:spPr>
        <p:txBody>
          <a:bodyPr wrap="square">
            <a:spAutoFit/>
          </a:bodyPr>
          <a:lstStyle/>
          <a:p>
            <a:pPr marL="285750" lvl="0" indent="-285750">
              <a:buClr>
                <a:srgbClr val="000000"/>
              </a:buClr>
              <a:buSzPts val="1800"/>
              <a:buFont typeface="Gisha" panose="020B0502040204020203" pitchFamily="34" charset="-79"/>
              <a:buChar char="»"/>
              <a:defRPr/>
            </a:pPr>
            <a:r>
              <a:rPr lang="ar-SA" sz="1600" b="1" kern="0" dirty="0">
                <a:solidFill>
                  <a:srgbClr val="EF364C"/>
                </a:solidFill>
                <a:latin typeface="Calibri" panose="020F0502020204030204" pitchFamily="34" charset="0"/>
                <a:ea typeface="David"/>
                <a:cs typeface="Calibri" panose="020F0502020204030204" pitchFamily="34" charset="0"/>
                <a:sym typeface="David"/>
              </a:rPr>
              <a:t>مهارات ذِهنية </a:t>
            </a:r>
          </a:p>
          <a:p>
            <a:pPr lvl="0">
              <a:buClr>
                <a:srgbClr val="000000"/>
              </a:buClr>
              <a:buSzPts val="1800"/>
              <a:defRPr/>
            </a:pPr>
            <a:r>
              <a:rPr lang="ar-SA" sz="1600" kern="0" dirty="0">
                <a:solidFill>
                  <a:srgbClr val="000000"/>
                </a:solidFill>
                <a:latin typeface="Calibri" panose="020F0502020204030204" pitchFamily="34" charset="0"/>
                <a:ea typeface="David"/>
                <a:cs typeface="Calibri" panose="020F0502020204030204" pitchFamily="34" charset="0"/>
                <a:sym typeface="David"/>
              </a:rPr>
              <a:t>التفكير </a:t>
            </a:r>
            <a:r>
              <a:rPr lang="ar-SA" sz="1600" kern="0" dirty="0" smtClean="0">
                <a:solidFill>
                  <a:srgbClr val="000000"/>
                </a:solidFill>
                <a:latin typeface="Calibri" panose="020F0502020204030204" pitchFamily="34" charset="0"/>
                <a:ea typeface="David"/>
                <a:cs typeface="Calibri" panose="020F0502020204030204" pitchFamily="34" charset="0"/>
                <a:sym typeface="David"/>
              </a:rPr>
              <a:t>النقدي</a:t>
            </a:r>
          </a:p>
          <a:p>
            <a:pPr lvl="0">
              <a:buClr>
                <a:srgbClr val="000000"/>
              </a:buClr>
              <a:buSzPts val="1800"/>
              <a:defRPr/>
            </a:pPr>
            <a:r>
              <a:rPr lang="ar-SA" sz="1600" b="1" kern="0" dirty="0" smtClean="0">
                <a:solidFill>
                  <a:srgbClr val="EF364C"/>
                </a:solidFill>
                <a:latin typeface="Calibri" panose="020F0502020204030204" pitchFamily="34" charset="0"/>
                <a:ea typeface="David"/>
                <a:cs typeface="Calibri" panose="020F0502020204030204" pitchFamily="34" charset="0"/>
                <a:sym typeface="David"/>
              </a:rPr>
              <a:t>مهارات </a:t>
            </a:r>
            <a:r>
              <a:rPr lang="ar-SA" sz="1600" b="1" kern="0" dirty="0">
                <a:solidFill>
                  <a:srgbClr val="EF364C"/>
                </a:solidFill>
                <a:latin typeface="Calibri" panose="020F0502020204030204" pitchFamily="34" charset="0"/>
                <a:ea typeface="David"/>
                <a:cs typeface="Calibri" panose="020F0502020204030204" pitchFamily="34" charset="0"/>
                <a:sym typeface="David"/>
              </a:rPr>
              <a:t>شُعورية (شخصية </a:t>
            </a:r>
            <a:r>
              <a:rPr lang="ar-SA" sz="1600" b="1" kern="0" dirty="0" smtClean="0">
                <a:solidFill>
                  <a:srgbClr val="EF364C"/>
                </a:solidFill>
                <a:latin typeface="Calibri" panose="020F0502020204030204" pitchFamily="34" charset="0"/>
                <a:ea typeface="David"/>
                <a:cs typeface="Calibri" panose="020F0502020204030204" pitchFamily="34" charset="0"/>
                <a:sym typeface="David"/>
              </a:rPr>
              <a:t>)</a:t>
            </a:r>
          </a:p>
          <a:p>
            <a:pPr marL="285750" lvl="0" indent="-285750">
              <a:buClr>
                <a:srgbClr val="000000"/>
              </a:buClr>
              <a:buSzPts val="1800"/>
              <a:buFont typeface="Gisha" panose="020B0502040204020203" pitchFamily="34" charset="-79"/>
              <a:buChar char="»"/>
              <a:defRPr/>
            </a:pPr>
            <a:r>
              <a:rPr lang="ar-SA" sz="1600" b="1" kern="0" dirty="0">
                <a:solidFill>
                  <a:srgbClr val="000000"/>
                </a:solidFill>
                <a:latin typeface="Calibri" panose="020F0502020204030204" pitchFamily="34" charset="0"/>
                <a:ea typeface="David"/>
                <a:cs typeface="Calibri" panose="020F0502020204030204" pitchFamily="34" charset="0"/>
                <a:sym typeface="David"/>
              </a:rPr>
              <a:t>الوعي الذاتي - </a:t>
            </a:r>
            <a:r>
              <a:rPr lang="ar-SA" sz="1600" kern="0" dirty="0" smtClean="0">
                <a:solidFill>
                  <a:srgbClr val="000000"/>
                </a:solidFill>
                <a:latin typeface="Calibri" panose="020F0502020204030204" pitchFamily="34" charset="0"/>
                <a:ea typeface="David"/>
                <a:cs typeface="Calibri" panose="020F0502020204030204" pitchFamily="34" charset="0"/>
                <a:sym typeface="David"/>
              </a:rPr>
              <a:t>التعرف </a:t>
            </a:r>
            <a:r>
              <a:rPr lang="ar-SA" sz="1600" kern="0" dirty="0">
                <a:solidFill>
                  <a:srgbClr val="000000"/>
                </a:solidFill>
                <a:latin typeface="Calibri" panose="020F0502020204030204" pitchFamily="34" charset="0"/>
                <a:ea typeface="David"/>
                <a:cs typeface="Calibri" panose="020F0502020204030204" pitchFamily="34" charset="0"/>
                <a:sym typeface="David"/>
              </a:rPr>
              <a:t>والوعي بالميول والخصائص الشخصية والعمليات الداخلية المتعلقة بمواجهة الألم</a:t>
            </a:r>
            <a:r>
              <a:rPr lang="ar-SA" sz="1600" kern="0" dirty="0" smtClean="0">
                <a:solidFill>
                  <a:srgbClr val="000000"/>
                </a:solidFill>
                <a:latin typeface="Calibri" panose="020F0502020204030204" pitchFamily="34" charset="0"/>
                <a:ea typeface="David"/>
                <a:cs typeface="Calibri" panose="020F0502020204030204" pitchFamily="34" charset="0"/>
                <a:sym typeface="David"/>
              </a:rPr>
              <a:t>.</a:t>
            </a:r>
            <a:endParaRPr lang="ar-SA" dirty="0">
              <a:solidFill>
                <a:srgbClr val="000000"/>
              </a:solidFill>
              <a:highlight>
                <a:srgbClr val="FFFFFF"/>
              </a:highlight>
              <a:latin typeface="Calibri" panose="020F0502020204030204" pitchFamily="34" charset="0"/>
              <a:ea typeface="Arial" panose="020B0604020202020204" pitchFamily="34" charset="0"/>
              <a:cs typeface="Calibri" panose="020F0502020204030204" pitchFamily="34" charset="0"/>
            </a:endParaRPr>
          </a:p>
          <a:p>
            <a:pPr marL="285750" lvl="0" indent="-285750">
              <a:buClr>
                <a:srgbClr val="000000"/>
              </a:buClr>
              <a:buSzPts val="1800"/>
              <a:buFont typeface="Gisha" panose="020B0502040204020203" pitchFamily="34" charset="-79"/>
              <a:buChar char="»"/>
              <a:defRPr/>
            </a:pPr>
            <a:r>
              <a:rPr lang="ar-SA" dirty="0">
                <a:solidFill>
                  <a:srgbClr val="000000"/>
                </a:solidFill>
                <a:highlight>
                  <a:srgbClr val="FFFFFF"/>
                </a:highlight>
                <a:latin typeface="Calibri" panose="020F0502020204030204" pitchFamily="34" charset="0"/>
                <a:ea typeface="Arial" panose="020B0604020202020204" pitchFamily="34" charset="0"/>
                <a:cs typeface="Calibri" panose="020F0502020204030204" pitchFamily="34" charset="0"/>
              </a:rPr>
              <a:t>تنمية التفكير الإيجابي والتفاؤل والأمل</a:t>
            </a:r>
          </a:p>
          <a:p>
            <a:pPr marL="285750" lvl="0" indent="-285750">
              <a:buClr>
                <a:srgbClr val="000000"/>
              </a:buClr>
              <a:buSzPts val="1800"/>
              <a:buFont typeface="Gisha" panose="020B0502040204020203" pitchFamily="34" charset="-79"/>
              <a:buChar char="»"/>
              <a:defRPr/>
            </a:pPr>
            <a:r>
              <a:rPr lang="ar-SA" dirty="0">
                <a:solidFill>
                  <a:srgbClr val="000000"/>
                </a:solidFill>
                <a:highlight>
                  <a:srgbClr val="FFFFFF"/>
                </a:highlight>
                <a:latin typeface="Calibri" panose="020F0502020204030204" pitchFamily="34" charset="0"/>
                <a:ea typeface="Arial" panose="020B0604020202020204" pitchFamily="34" charset="0"/>
                <a:cs typeface="Calibri" panose="020F0502020204030204" pitchFamily="34" charset="0"/>
              </a:rPr>
              <a:t>التوجيه وإدارة </a:t>
            </a:r>
            <a:r>
              <a:rPr lang="ar-SA" dirty="0" smtClean="0">
                <a:solidFill>
                  <a:srgbClr val="000000"/>
                </a:solidFill>
                <a:highlight>
                  <a:srgbClr val="FFFFFF"/>
                </a:highlight>
                <a:latin typeface="Calibri" panose="020F0502020204030204" pitchFamily="34" charset="0"/>
                <a:ea typeface="Arial" panose="020B0604020202020204" pitchFamily="34" charset="0"/>
                <a:cs typeface="Calibri" panose="020F0502020204030204" pitchFamily="34" charset="0"/>
              </a:rPr>
              <a:t>الذات</a:t>
            </a:r>
          </a:p>
          <a:p>
            <a:pPr marL="285750" lvl="0" indent="-285750">
              <a:buClr>
                <a:srgbClr val="000000"/>
              </a:buClr>
              <a:buSzPts val="1800"/>
              <a:buFont typeface="Gisha" panose="020B0502040204020203" pitchFamily="34" charset="-79"/>
              <a:buChar char="»"/>
              <a:defRPr/>
            </a:pPr>
            <a:r>
              <a:rPr lang="ar-SA" dirty="0">
                <a:solidFill>
                  <a:srgbClr val="000000"/>
                </a:solidFill>
                <a:highlight>
                  <a:srgbClr val="FFFFFF"/>
                </a:highlight>
                <a:latin typeface="Calibri" panose="020F0502020204030204" pitchFamily="34" charset="0"/>
                <a:ea typeface="Arial" panose="020B0604020202020204" pitchFamily="34" charset="0"/>
                <a:cs typeface="Calibri" panose="020F0502020204030204" pitchFamily="34" charset="0"/>
              </a:rPr>
              <a:t>تطوير التفكير </a:t>
            </a:r>
            <a:r>
              <a:rPr lang="ar-SA" dirty="0" smtClean="0">
                <a:solidFill>
                  <a:srgbClr val="000000"/>
                </a:solidFill>
                <a:highlight>
                  <a:srgbClr val="FFFFFF"/>
                </a:highlight>
                <a:latin typeface="Calibri" panose="020F0502020204030204" pitchFamily="34" charset="0"/>
                <a:ea typeface="Arial" panose="020B0604020202020204" pitchFamily="34" charset="0"/>
                <a:cs typeface="Calibri" panose="020F0502020204030204" pitchFamily="34" charset="0"/>
              </a:rPr>
              <a:t>التأملي</a:t>
            </a:r>
          </a:p>
          <a:p>
            <a:pPr marL="285750" lvl="0" indent="-285750">
              <a:buClr>
                <a:srgbClr val="000000"/>
              </a:buClr>
              <a:buSzPts val="1800"/>
              <a:buFont typeface="Gisha" panose="020B0502040204020203" pitchFamily="34" charset="-79"/>
              <a:buChar char="»"/>
              <a:defRPr/>
            </a:pPr>
            <a:r>
              <a:rPr lang="ar-SA" sz="1600" b="1" kern="0" dirty="0" smtClean="0">
                <a:solidFill>
                  <a:srgbClr val="EF364C"/>
                </a:solidFill>
                <a:latin typeface="Calibri" panose="020F0502020204030204" pitchFamily="34" charset="0"/>
                <a:ea typeface="David"/>
                <a:cs typeface="Calibri" panose="020F0502020204030204" pitchFamily="34" charset="0"/>
                <a:sym typeface="David"/>
              </a:rPr>
              <a:t>مهارات </a:t>
            </a:r>
            <a:r>
              <a:rPr lang="ar-SA" sz="1600" b="1" kern="0" dirty="0">
                <a:solidFill>
                  <a:srgbClr val="EF364C"/>
                </a:solidFill>
                <a:latin typeface="Calibri" panose="020F0502020204030204" pitchFamily="34" charset="0"/>
                <a:ea typeface="David"/>
                <a:cs typeface="Calibri" panose="020F0502020204030204" pitchFamily="34" charset="0"/>
                <a:sym typeface="David"/>
              </a:rPr>
              <a:t>اجتماعية (بين شخصية )</a:t>
            </a:r>
          </a:p>
          <a:p>
            <a:pPr marL="576000" lvl="0" indent="-285750">
              <a:buClr>
                <a:srgbClr val="000000"/>
              </a:buClr>
              <a:buSzPts val="1800"/>
              <a:buFontTx/>
              <a:buChar char="-"/>
              <a:defRPr/>
            </a:pPr>
            <a:r>
              <a:rPr lang="ar-SA" sz="1600" b="1" kern="0" dirty="0">
                <a:solidFill>
                  <a:srgbClr val="000000"/>
                </a:solidFill>
                <a:latin typeface="Calibri" panose="020F0502020204030204" pitchFamily="34" charset="0"/>
                <a:cs typeface="Calibri" panose="020F0502020204030204" pitchFamily="34" charset="0"/>
                <a:sym typeface="David"/>
              </a:rPr>
              <a:t>الوعي الاجتماعي </a:t>
            </a:r>
            <a:r>
              <a:rPr lang="ar-SA" sz="1600" kern="0" dirty="0">
                <a:solidFill>
                  <a:srgbClr val="000000"/>
                </a:solidFill>
                <a:latin typeface="Calibri" panose="020F0502020204030204" pitchFamily="34" charset="0"/>
                <a:cs typeface="Calibri" panose="020F0502020204030204" pitchFamily="34" charset="0"/>
                <a:sym typeface="David"/>
              </a:rPr>
              <a:t>- الاهتمام بالصديق وحمايته،</a:t>
            </a:r>
          </a:p>
          <a:p>
            <a:pPr marL="576000" lvl="0" indent="-285750">
              <a:buClr>
                <a:srgbClr val="000000"/>
              </a:buClr>
              <a:buSzPts val="1800"/>
              <a:buFontTx/>
              <a:buChar char="-"/>
              <a:defRPr/>
            </a:pPr>
            <a:r>
              <a:rPr lang="ar-SA" sz="1600" b="1" kern="0" dirty="0">
                <a:solidFill>
                  <a:srgbClr val="000000"/>
                </a:solidFill>
                <a:latin typeface="Calibri" panose="020F0502020204030204" pitchFamily="34" charset="0"/>
                <a:cs typeface="Calibri" panose="020F0502020204030204" pitchFamily="34" charset="0"/>
                <a:sym typeface="David"/>
              </a:rPr>
              <a:t>السلوك الاجتماعي – </a:t>
            </a:r>
            <a:r>
              <a:rPr lang="ar-SA" sz="1600" kern="0" dirty="0">
                <a:solidFill>
                  <a:srgbClr val="000000"/>
                </a:solidFill>
                <a:latin typeface="Calibri" panose="020F0502020204030204" pitchFamily="34" charset="0"/>
                <a:cs typeface="Calibri" panose="020F0502020204030204" pitchFamily="34" charset="0"/>
                <a:sym typeface="David"/>
              </a:rPr>
              <a:t>تبادل الأفكار والمشاعر والآراء</a:t>
            </a:r>
            <a:r>
              <a:rPr kumimoji="0" lang="en-US" sz="160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David"/>
              </a:rPr>
              <a:t/>
            </a:r>
            <a:br>
              <a:rPr kumimoji="0" lang="en-US" sz="160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David"/>
              </a:rPr>
            </a:br>
            <a:endParaRPr kumimoji="0" lang="he-IL" sz="160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0" name="תיבת טקסט 19">
            <a:extLst>
              <a:ext uri="{FF2B5EF4-FFF2-40B4-BE49-F238E27FC236}">
                <a16:creationId xmlns:a16="http://schemas.microsoft.com/office/drawing/2014/main" id="{BE4D9B0F-052E-47B7-A47D-7197CB8AC5DE}"/>
              </a:ext>
            </a:extLst>
          </p:cNvPr>
          <p:cNvSpPr txBox="1"/>
          <p:nvPr/>
        </p:nvSpPr>
        <p:spPr>
          <a:xfrm>
            <a:off x="280187" y="2333173"/>
            <a:ext cx="2267521" cy="1077218"/>
          </a:xfrm>
          <a:prstGeom prst="rect">
            <a:avLst/>
          </a:prstGeom>
          <a:noFill/>
        </p:spPr>
        <p:txBody>
          <a:bodyPr wrap="square">
            <a:spAutoFit/>
          </a:bodyPr>
          <a:lstStyle/>
          <a:p>
            <a:pPr marR="0" lvl="1" algn="r" defTabSz="914400" rtl="1" eaLnBrk="1" fontAlgn="auto" latinLnBrk="0" hangingPunct="1">
              <a:lnSpc>
                <a:spcPct val="100000"/>
              </a:lnSpc>
              <a:spcBef>
                <a:spcPts val="0"/>
              </a:spcBef>
              <a:spcAft>
                <a:spcPts val="0"/>
              </a:spcAft>
              <a:buClr>
                <a:srgbClr val="000000"/>
              </a:buClr>
              <a:buSzTx/>
              <a:tabLst/>
              <a:defRPr/>
            </a:pPr>
            <a:endParaRPr lang="he-IL" sz="1600" kern="0" dirty="0">
              <a:solidFill>
                <a:srgbClr val="000000"/>
              </a:solidFill>
              <a:latin typeface="Calibri" panose="020F0502020204030204" pitchFamily="34" charset="0"/>
              <a:ea typeface="David"/>
              <a:cs typeface="Calibri" panose="020F0502020204030204" pitchFamily="34" charset="0"/>
              <a:sym typeface="David"/>
            </a:endParaRPr>
          </a:p>
          <a:p>
            <a:pPr marL="742950" lvl="1" indent="-285750">
              <a:buClr>
                <a:srgbClr val="000000"/>
              </a:buClr>
              <a:buFont typeface="Calibri Light" panose="020F0302020204030204" pitchFamily="34" charset="0"/>
              <a:buChar char="»"/>
              <a:defRPr/>
            </a:pPr>
            <a:endParaRPr lang="ar-SA" sz="1600" kern="0" dirty="0">
              <a:solidFill>
                <a:srgbClr val="000000"/>
              </a:solidFill>
              <a:latin typeface="Calibri" panose="020F0502020204030204" pitchFamily="34" charset="0"/>
              <a:ea typeface="David"/>
              <a:cs typeface="Calibri" panose="020F0502020204030204" pitchFamily="34" charset="0"/>
              <a:sym typeface="David"/>
            </a:endParaRPr>
          </a:p>
          <a:p>
            <a:pPr marL="742950" lvl="1" indent="-285750">
              <a:buClr>
                <a:srgbClr val="000000"/>
              </a:buClr>
              <a:buFont typeface="Calibri Light" panose="020F0302020204030204" pitchFamily="34" charset="0"/>
              <a:buChar char="»"/>
              <a:defRPr/>
            </a:pPr>
            <a:r>
              <a:rPr lang="ar-SA" sz="1600" kern="0" dirty="0" smtClean="0">
                <a:solidFill>
                  <a:srgbClr val="000000"/>
                </a:solidFill>
                <a:latin typeface="Calibri" panose="020F0502020204030204" pitchFamily="34" charset="0"/>
                <a:ea typeface="David"/>
                <a:cs typeface="Calibri" panose="020F0502020204030204" pitchFamily="34" charset="0"/>
                <a:sym typeface="David"/>
              </a:rPr>
              <a:t>حرية </a:t>
            </a:r>
            <a:r>
              <a:rPr lang="ar-SA" sz="1600" kern="0" dirty="0">
                <a:solidFill>
                  <a:srgbClr val="000000"/>
                </a:solidFill>
                <a:latin typeface="Calibri" panose="020F0502020204030204" pitchFamily="34" charset="0"/>
                <a:ea typeface="David"/>
                <a:cs typeface="Calibri" panose="020F0502020204030204" pitchFamily="34" charset="0"/>
                <a:sym typeface="David"/>
              </a:rPr>
              <a:t>الاختيار</a:t>
            </a:r>
          </a:p>
          <a:p>
            <a:pPr marL="742950" lvl="1" indent="-285750">
              <a:buClr>
                <a:srgbClr val="000000"/>
              </a:buClr>
              <a:buFont typeface="Calibri Light" panose="020F0302020204030204" pitchFamily="34" charset="0"/>
              <a:buChar char="»"/>
              <a:defRPr/>
            </a:pPr>
            <a:r>
              <a:rPr lang="ar-SA" sz="1600" kern="0" dirty="0">
                <a:solidFill>
                  <a:srgbClr val="000000"/>
                </a:solidFill>
                <a:latin typeface="Calibri" panose="020F0502020204030204" pitchFamily="34" charset="0"/>
                <a:ea typeface="David"/>
                <a:cs typeface="Calibri" panose="020F0502020204030204" pitchFamily="34" charset="0"/>
                <a:sym typeface="David"/>
              </a:rPr>
              <a:t>قيمة الحياة</a:t>
            </a:r>
            <a:endParaRPr kumimoji="0" lang="he-IL" sz="1600" b="0" i="0" u="none" strike="noStrike" kern="0" cap="none" spc="0" normalizeH="0" baseline="0" noProof="0" dirty="0">
              <a:ln>
                <a:noFill/>
              </a:ln>
              <a:solidFill>
                <a:srgbClr val="000000"/>
              </a:solidFill>
              <a:effectLst/>
              <a:uLnTx/>
              <a:uFillTx/>
              <a:latin typeface="Calibri" panose="020F0502020204030204" pitchFamily="34" charset="0"/>
              <a:ea typeface="David"/>
              <a:cs typeface="Calibri" panose="020F0502020204030204" pitchFamily="34" charset="0"/>
              <a:sym typeface="David"/>
            </a:endParaRPr>
          </a:p>
        </p:txBody>
      </p:sp>
      <p:cxnSp>
        <p:nvCxnSpPr>
          <p:cNvPr id="22" name="מחבר ישר 21">
            <a:extLst>
              <a:ext uri="{FF2B5EF4-FFF2-40B4-BE49-F238E27FC236}">
                <a16:creationId xmlns:a16="http://schemas.microsoft.com/office/drawing/2014/main" id="{6E71C2E9-584E-4A89-837C-4117FFB88511}"/>
              </a:ext>
            </a:extLst>
          </p:cNvPr>
          <p:cNvCxnSpPr>
            <a:cxnSpLocks/>
          </p:cNvCxnSpPr>
          <p:nvPr/>
        </p:nvCxnSpPr>
        <p:spPr>
          <a:xfrm>
            <a:off x="2977891" y="2716232"/>
            <a:ext cx="0" cy="2065840"/>
          </a:xfrm>
          <a:prstGeom prst="line">
            <a:avLst/>
          </a:prstGeom>
          <a:ln>
            <a:solidFill>
              <a:srgbClr val="005485"/>
            </a:solidFill>
          </a:ln>
        </p:spPr>
        <p:style>
          <a:lnRef idx="1">
            <a:schemeClr val="accent1"/>
          </a:lnRef>
          <a:fillRef idx="0">
            <a:schemeClr val="accent1"/>
          </a:fillRef>
          <a:effectRef idx="0">
            <a:schemeClr val="accent1"/>
          </a:effectRef>
          <a:fontRef idx="minor">
            <a:schemeClr val="tx1"/>
          </a:fontRef>
        </p:style>
      </p:cxnSp>
      <p:sp>
        <p:nvSpPr>
          <p:cNvPr id="24" name="תיבת טקסט 23">
            <a:extLst>
              <a:ext uri="{FF2B5EF4-FFF2-40B4-BE49-F238E27FC236}">
                <a16:creationId xmlns:a16="http://schemas.microsoft.com/office/drawing/2014/main" id="{70FECB52-6777-4C6C-BF10-FB437AF5F761}"/>
              </a:ext>
            </a:extLst>
          </p:cNvPr>
          <p:cNvSpPr txBox="1"/>
          <p:nvPr/>
        </p:nvSpPr>
        <p:spPr>
          <a:xfrm>
            <a:off x="10206784" y="2008346"/>
            <a:ext cx="1532135" cy="707886"/>
          </a:xfrm>
          <a:prstGeom prst="rect">
            <a:avLst/>
          </a:prstGeom>
          <a:noFill/>
        </p:spPr>
        <p:txBody>
          <a:bodyPr wrap="square">
            <a:spAutoFit/>
          </a:bodyPr>
          <a:lstStyle/>
          <a:p>
            <a:r>
              <a:rPr lang="ar-SA" sz="4000" b="1" dirty="0" smtClean="0">
                <a:solidFill>
                  <a:srgbClr val="EF364C"/>
                </a:solidFill>
                <a:latin typeface="Calibri" panose="020F0502020204030204" pitchFamily="34" charset="0"/>
                <a:cs typeface="Calibri" panose="020F0502020204030204" pitchFamily="34" charset="0"/>
                <a:sym typeface="Varela Round"/>
              </a:rPr>
              <a:t>مَعرفة</a:t>
            </a:r>
            <a:endParaRPr lang="he-IL" sz="4000" dirty="0">
              <a:solidFill>
                <a:srgbClr val="EF364C"/>
              </a:solidFill>
              <a:latin typeface="Calibri" panose="020F0502020204030204" pitchFamily="34" charset="0"/>
              <a:cs typeface="Calibri" panose="020F0502020204030204" pitchFamily="34" charset="0"/>
            </a:endParaRPr>
          </a:p>
        </p:txBody>
      </p:sp>
      <p:sp>
        <p:nvSpPr>
          <p:cNvPr id="25" name="תיבת טקסט 24">
            <a:extLst>
              <a:ext uri="{FF2B5EF4-FFF2-40B4-BE49-F238E27FC236}">
                <a16:creationId xmlns:a16="http://schemas.microsoft.com/office/drawing/2014/main" id="{5C7A477A-7585-4822-BD86-117798D5F94A}"/>
              </a:ext>
            </a:extLst>
          </p:cNvPr>
          <p:cNvSpPr txBox="1"/>
          <p:nvPr/>
        </p:nvSpPr>
        <p:spPr>
          <a:xfrm>
            <a:off x="4703318" y="2008346"/>
            <a:ext cx="2271425" cy="707886"/>
          </a:xfrm>
          <a:prstGeom prst="rect">
            <a:avLst/>
          </a:prstGeom>
          <a:noFill/>
        </p:spPr>
        <p:txBody>
          <a:bodyPr wrap="square">
            <a:spAutoFit/>
          </a:bodyPr>
          <a:lstStyle/>
          <a:p>
            <a:r>
              <a:rPr lang="ar-SA" sz="4000" b="1" dirty="0" smtClean="0">
                <a:solidFill>
                  <a:srgbClr val="EF364C"/>
                </a:solidFill>
                <a:latin typeface="Calibri" panose="020F0502020204030204" pitchFamily="34" charset="0"/>
                <a:ea typeface="Varela Round"/>
                <a:cs typeface="Calibri" panose="020F0502020204030204" pitchFamily="34" charset="0"/>
                <a:sym typeface="Varela Round"/>
              </a:rPr>
              <a:t>مَهارات</a:t>
            </a:r>
            <a:endParaRPr lang="he-IL" sz="4000" dirty="0">
              <a:solidFill>
                <a:srgbClr val="EF364C"/>
              </a:solidFill>
              <a:latin typeface="Calibri" panose="020F0502020204030204" pitchFamily="34" charset="0"/>
              <a:cs typeface="Calibri" panose="020F0502020204030204" pitchFamily="34" charset="0"/>
            </a:endParaRPr>
          </a:p>
        </p:txBody>
      </p:sp>
      <p:sp>
        <p:nvSpPr>
          <p:cNvPr id="28" name="תיבת טקסט 27">
            <a:extLst>
              <a:ext uri="{FF2B5EF4-FFF2-40B4-BE49-F238E27FC236}">
                <a16:creationId xmlns:a16="http://schemas.microsoft.com/office/drawing/2014/main" id="{F3F8D958-2218-4AFF-AA8B-6D7BF4EEA079}"/>
              </a:ext>
            </a:extLst>
          </p:cNvPr>
          <p:cNvSpPr txBox="1"/>
          <p:nvPr/>
        </p:nvSpPr>
        <p:spPr>
          <a:xfrm>
            <a:off x="411469" y="2008346"/>
            <a:ext cx="1745925" cy="707886"/>
          </a:xfrm>
          <a:prstGeom prst="rect">
            <a:avLst/>
          </a:prstGeom>
          <a:noFill/>
        </p:spPr>
        <p:txBody>
          <a:bodyPr wrap="square">
            <a:spAutoFit/>
          </a:bodyPr>
          <a:lstStyle/>
          <a:p>
            <a:r>
              <a:rPr lang="ar-SA" sz="4000" b="1" dirty="0" smtClean="0">
                <a:solidFill>
                  <a:srgbClr val="EF364C"/>
                </a:solidFill>
                <a:latin typeface="Calibri" panose="020F0502020204030204" pitchFamily="34" charset="0"/>
                <a:ea typeface="Varela Round"/>
                <a:cs typeface="Calibri" panose="020F0502020204030204" pitchFamily="34" charset="0"/>
                <a:sym typeface="Varela Round"/>
              </a:rPr>
              <a:t>قِيّم</a:t>
            </a:r>
            <a:endParaRPr lang="he-IL" sz="4000" dirty="0">
              <a:solidFill>
                <a:srgbClr val="EF364C"/>
              </a:solidFill>
              <a:latin typeface="Calibri" panose="020F0502020204030204" pitchFamily="34" charset="0"/>
              <a:cs typeface="Calibri" panose="020F0502020204030204" pitchFamily="34" charset="0"/>
            </a:endParaRPr>
          </a:p>
        </p:txBody>
      </p:sp>
      <p:sp>
        <p:nvSpPr>
          <p:cNvPr id="26" name="Google Shape;128;p5">
            <a:extLst>
              <a:ext uri="{FF2B5EF4-FFF2-40B4-BE49-F238E27FC236}">
                <a16:creationId xmlns:a16="http://schemas.microsoft.com/office/drawing/2014/main" id="{F4AFAF14-98BF-4822-BE76-EB23BF0EAD00}"/>
              </a:ext>
            </a:extLst>
          </p:cNvPr>
          <p:cNvSpPr txBox="1">
            <a:spLocks noGrp="1"/>
          </p:cNvSpPr>
          <p:nvPr>
            <p:ph type="title"/>
          </p:nvPr>
        </p:nvSpPr>
        <p:spPr>
          <a:xfrm>
            <a:off x="9002229" y="469026"/>
            <a:ext cx="3038669" cy="1054394"/>
          </a:xfrm>
          <a:prstGeom prst="rect">
            <a:avLst/>
          </a:prstGeom>
          <a:noFill/>
          <a:ln>
            <a:noFill/>
          </a:ln>
        </p:spPr>
        <p:txBody>
          <a:bodyPr spcFirstLastPara="1" wrap="square" lIns="91425" tIns="45700" rIns="91425" bIns="45700" anchor="ctr" anchorCtr="0">
            <a:noAutofit/>
          </a:bodyPr>
          <a:lstStyle/>
          <a:p>
            <a:pPr lvl="0" algn="ctr">
              <a:lnSpc>
                <a:spcPct val="110000"/>
              </a:lnSpc>
              <a:buClr>
                <a:srgbClr val="000000"/>
              </a:buClr>
              <a:buSzTx/>
              <a:defRPr/>
            </a:pPr>
            <a:r>
              <a:rPr lang="ar-SA" sz="2800" b="1" dirty="0">
                <a:solidFill>
                  <a:srgbClr val="002060"/>
                </a:solidFill>
                <a:latin typeface="Calibri" panose="020F0502020204030204" pitchFamily="34" charset="0"/>
                <a:ea typeface="Varela Round"/>
                <a:cs typeface="Calibri" panose="020F0502020204030204" pitchFamily="34" charset="0"/>
                <a:sym typeface="Varela Round"/>
              </a:rPr>
              <a:t>مَعرفة, مَهارات وقِيّم</a:t>
            </a:r>
            <a:endParaRPr sz="2800" b="1" dirty="0">
              <a:solidFill>
                <a:srgbClr val="002060"/>
              </a:solidFill>
              <a:latin typeface="Calibri" panose="020F0502020204030204" pitchFamily="34" charset="0"/>
              <a:ea typeface="Varela Round"/>
              <a:cs typeface="Calibri" panose="020F0502020204030204" pitchFamily="34" charset="0"/>
              <a:sym typeface="Varela Round"/>
            </a:endParaRPr>
          </a:p>
        </p:txBody>
      </p:sp>
      <p:pic>
        <p:nvPicPr>
          <p:cNvPr id="4" name="גרפיקה 3">
            <a:extLst>
              <a:ext uri="{FF2B5EF4-FFF2-40B4-BE49-F238E27FC236}">
                <a16:creationId xmlns:a16="http://schemas.microsoft.com/office/drawing/2014/main" id="{0E46E9A4-E02A-4D92-8191-B452CBF6891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110883" y="681040"/>
            <a:ext cx="614363" cy="673817"/>
          </a:xfrm>
          <a:prstGeom prst="rect">
            <a:avLst/>
          </a:prstGeom>
        </p:spPr>
      </p:pic>
      <p:sp>
        <p:nvSpPr>
          <p:cNvPr id="5" name="מלבן 4">
            <a:extLst>
              <a:ext uri="{FF2B5EF4-FFF2-40B4-BE49-F238E27FC236}">
                <a16:creationId xmlns:a16="http://schemas.microsoft.com/office/drawing/2014/main" id="{16163BA4-85A1-4DB5-B1E9-4EED8E3C02E0}"/>
              </a:ext>
            </a:extLst>
          </p:cNvPr>
          <p:cNvSpPr/>
          <p:nvPr/>
        </p:nvSpPr>
        <p:spPr>
          <a:xfrm>
            <a:off x="315481" y="5681940"/>
            <a:ext cx="2066793" cy="960944"/>
          </a:xfrm>
          <a:prstGeom prst="rect">
            <a:avLst/>
          </a:prstGeom>
          <a:solidFill>
            <a:srgbClr val="EF3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lnSpc>
                <a:spcPct val="110000"/>
              </a:lnSpc>
              <a:buClr>
                <a:srgbClr val="000000"/>
              </a:buClr>
              <a:buSzPts val="2000"/>
            </a:pPr>
            <a:r>
              <a:rPr lang="ar-SA" b="1" dirty="0">
                <a:latin typeface="Calibri" panose="020F0502020204030204" pitchFamily="34" charset="0"/>
                <a:ea typeface="Calibri"/>
                <a:cs typeface="Calibri" panose="020F0502020204030204" pitchFamily="34" charset="0"/>
                <a:sym typeface="Calibri"/>
              </a:rPr>
              <a:t>مهارة </a:t>
            </a:r>
            <a:r>
              <a:rPr lang="ar-SA" b="1" dirty="0" smtClean="0">
                <a:latin typeface="Calibri" panose="020F0502020204030204" pitchFamily="34" charset="0"/>
                <a:ea typeface="Calibri"/>
                <a:cs typeface="Calibri" panose="020F0502020204030204" pitchFamily="34" charset="0"/>
                <a:sym typeface="Calibri"/>
              </a:rPr>
              <a:t>مركزية</a:t>
            </a:r>
            <a:endParaRPr lang="ar-SA" b="1" dirty="0">
              <a:latin typeface="Calibri" panose="020F0502020204030204" pitchFamily="34" charset="0"/>
              <a:ea typeface="Calibri"/>
              <a:cs typeface="Calibri" panose="020F0502020204030204" pitchFamily="34" charset="0"/>
              <a:sym typeface="Calibri"/>
            </a:endParaRPr>
          </a:p>
          <a:p>
            <a:pPr lvl="0" algn="ctr">
              <a:lnSpc>
                <a:spcPct val="110000"/>
              </a:lnSpc>
              <a:buClr>
                <a:srgbClr val="000000"/>
              </a:buClr>
              <a:buSzPts val="2000"/>
            </a:pPr>
            <a:r>
              <a:rPr lang="ar-SA" b="1" dirty="0">
                <a:latin typeface="Calibri" panose="020F0502020204030204" pitchFamily="34" charset="0"/>
                <a:ea typeface="Calibri"/>
                <a:cs typeface="Calibri" panose="020F0502020204030204" pitchFamily="34" charset="0"/>
                <a:sym typeface="Calibri"/>
              </a:rPr>
              <a:t>التوجيه وإدارة الذات</a:t>
            </a:r>
            <a:endParaRPr lang="he-IL" b="1" dirty="0">
              <a:solidFill>
                <a:schemeClr val="tx1"/>
              </a:solidFill>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6714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Graphic 2" descr="Puzzle pieces">
            <a:extLst>
              <a:ext uri="{FF2B5EF4-FFF2-40B4-BE49-F238E27FC236}">
                <a16:creationId xmlns:a16="http://schemas.microsoft.com/office/drawing/2014/main" id="{60141F51-D964-42EB-BA86-4C6C02FA094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235011" y="565074"/>
            <a:ext cx="914400" cy="914400"/>
          </a:xfrm>
          <a:prstGeom prst="rect">
            <a:avLst/>
          </a:prstGeom>
        </p:spPr>
      </p:pic>
      <p:sp>
        <p:nvSpPr>
          <p:cNvPr id="6" name="Freeform: Shape 5">
            <a:extLst>
              <a:ext uri="{FF2B5EF4-FFF2-40B4-BE49-F238E27FC236}">
                <a16:creationId xmlns:a16="http://schemas.microsoft.com/office/drawing/2014/main" id="{93F6C51B-03E9-4A1F-8C5D-33D50CED54F1}"/>
              </a:ext>
            </a:extLst>
          </p:cNvPr>
          <p:cNvSpPr/>
          <p:nvPr/>
        </p:nvSpPr>
        <p:spPr>
          <a:xfrm>
            <a:off x="8430448" y="472018"/>
            <a:ext cx="3760873" cy="1107323"/>
          </a:xfrm>
          <a:custGeom>
            <a:avLst/>
            <a:gdLst>
              <a:gd name="connsiteX0" fmla="*/ 0 w 3760873"/>
              <a:gd name="connsiteY0" fmla="*/ 0 h 1107323"/>
              <a:gd name="connsiteX1" fmla="*/ 3760873 w 3760873"/>
              <a:gd name="connsiteY1" fmla="*/ 0 h 1107323"/>
              <a:gd name="connsiteX2" fmla="*/ 3760873 w 3760873"/>
              <a:gd name="connsiteY2" fmla="*/ 1107324 h 1107323"/>
              <a:gd name="connsiteX3" fmla="*/ 0 w 3760873"/>
              <a:gd name="connsiteY3" fmla="*/ 1107324 h 1107323"/>
            </a:gdLst>
            <a:ahLst/>
            <a:cxnLst>
              <a:cxn ang="0">
                <a:pos x="connsiteX0" y="connsiteY0"/>
              </a:cxn>
              <a:cxn ang="0">
                <a:pos x="connsiteX1" y="connsiteY1"/>
              </a:cxn>
              <a:cxn ang="0">
                <a:pos x="connsiteX2" y="connsiteY2"/>
              </a:cxn>
              <a:cxn ang="0">
                <a:pos x="connsiteX3" y="connsiteY3"/>
              </a:cxn>
            </a:cxnLst>
            <a:rect l="l" t="t" r="r" b="b"/>
            <a:pathLst>
              <a:path w="3760873" h="1107323">
                <a:moveTo>
                  <a:pt x="0" y="0"/>
                </a:moveTo>
                <a:lnTo>
                  <a:pt x="3760873" y="0"/>
                </a:lnTo>
                <a:lnTo>
                  <a:pt x="3760873" y="1107324"/>
                </a:lnTo>
                <a:lnTo>
                  <a:pt x="0" y="1107324"/>
                </a:lnTo>
                <a:close/>
              </a:path>
            </a:pathLst>
          </a:custGeom>
          <a:solidFill>
            <a:srgbClr val="8CB9BA"/>
          </a:solidFill>
          <a:ln w="3984"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7" name="Freeform: Shape 6">
            <a:extLst>
              <a:ext uri="{FF2B5EF4-FFF2-40B4-BE49-F238E27FC236}">
                <a16:creationId xmlns:a16="http://schemas.microsoft.com/office/drawing/2014/main" id="{F3ABA567-5BBD-4747-B38A-4CADC566863A}"/>
              </a:ext>
            </a:extLst>
          </p:cNvPr>
          <p:cNvSpPr/>
          <p:nvPr/>
        </p:nvSpPr>
        <p:spPr>
          <a:xfrm rot="18900000">
            <a:off x="7871999" y="474150"/>
            <a:ext cx="1116897" cy="1116897"/>
          </a:xfrm>
          <a:custGeom>
            <a:avLst/>
            <a:gdLst>
              <a:gd name="connsiteX0" fmla="*/ 1116858 w 1116897"/>
              <a:gd name="connsiteY0" fmla="*/ 557198 h 1116897"/>
              <a:gd name="connsiteX1" fmla="*/ 558409 w 1116897"/>
              <a:gd name="connsiteY1" fmla="*/ 1115647 h 1116897"/>
              <a:gd name="connsiteX2" fmla="*/ -40 w 1116897"/>
              <a:gd name="connsiteY2" fmla="*/ 557198 h 1116897"/>
              <a:gd name="connsiteX3" fmla="*/ 558409 w 1116897"/>
              <a:gd name="connsiteY3" fmla="*/ -1250 h 1116897"/>
              <a:gd name="connsiteX4" fmla="*/ 1116858 w 1116897"/>
              <a:gd name="connsiteY4" fmla="*/ 557198 h 1116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897" h="1116897">
                <a:moveTo>
                  <a:pt x="1116858" y="557198"/>
                </a:moveTo>
                <a:cubicBezTo>
                  <a:pt x="1116858" y="865621"/>
                  <a:pt x="866831" y="1115647"/>
                  <a:pt x="558409" y="1115647"/>
                </a:cubicBezTo>
                <a:cubicBezTo>
                  <a:pt x="249986" y="1115647"/>
                  <a:pt x="-40" y="865621"/>
                  <a:pt x="-40" y="557198"/>
                </a:cubicBezTo>
                <a:cubicBezTo>
                  <a:pt x="-40" y="248776"/>
                  <a:pt x="249986" y="-1250"/>
                  <a:pt x="558409" y="-1250"/>
                </a:cubicBezTo>
                <a:cubicBezTo>
                  <a:pt x="866831" y="-1250"/>
                  <a:pt x="1116858" y="248776"/>
                  <a:pt x="1116858" y="557198"/>
                </a:cubicBezTo>
                <a:close/>
              </a:path>
            </a:pathLst>
          </a:custGeom>
          <a:solidFill>
            <a:srgbClr val="5E9B9C"/>
          </a:solidFill>
          <a:ln w="3984"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2" name="Freeform: Shape 11">
            <a:extLst>
              <a:ext uri="{FF2B5EF4-FFF2-40B4-BE49-F238E27FC236}">
                <a16:creationId xmlns:a16="http://schemas.microsoft.com/office/drawing/2014/main" id="{D6B3F633-B171-4B68-8E04-76AF2D0226C8}"/>
              </a:ext>
            </a:extLst>
          </p:cNvPr>
          <p:cNvSpPr/>
          <p:nvPr/>
        </p:nvSpPr>
        <p:spPr>
          <a:xfrm rot="18900000">
            <a:off x="7983808" y="585959"/>
            <a:ext cx="893278" cy="893278"/>
          </a:xfrm>
          <a:custGeom>
            <a:avLst/>
            <a:gdLst>
              <a:gd name="connsiteX0" fmla="*/ 893239 w 893278"/>
              <a:gd name="connsiteY0" fmla="*/ 445389 h 893278"/>
              <a:gd name="connsiteX1" fmla="*/ 446599 w 893278"/>
              <a:gd name="connsiteY1" fmla="*/ 892028 h 893278"/>
              <a:gd name="connsiteX2" fmla="*/ -40 w 893278"/>
              <a:gd name="connsiteY2" fmla="*/ 445389 h 893278"/>
              <a:gd name="connsiteX3" fmla="*/ 446599 w 893278"/>
              <a:gd name="connsiteY3" fmla="*/ -1250 h 893278"/>
              <a:gd name="connsiteX4" fmla="*/ 893239 w 893278"/>
              <a:gd name="connsiteY4" fmla="*/ 445389 h 89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278" h="893278">
                <a:moveTo>
                  <a:pt x="893239" y="445389"/>
                </a:moveTo>
                <a:cubicBezTo>
                  <a:pt x="893239" y="692061"/>
                  <a:pt x="693271" y="892028"/>
                  <a:pt x="446599" y="892028"/>
                </a:cubicBezTo>
                <a:cubicBezTo>
                  <a:pt x="199927" y="892028"/>
                  <a:pt x="-40" y="692061"/>
                  <a:pt x="-40" y="445389"/>
                </a:cubicBezTo>
                <a:cubicBezTo>
                  <a:pt x="-40" y="198717"/>
                  <a:pt x="199927" y="-1250"/>
                  <a:pt x="446599" y="-1250"/>
                </a:cubicBezTo>
                <a:cubicBezTo>
                  <a:pt x="693271" y="-1250"/>
                  <a:pt x="893239" y="198717"/>
                  <a:pt x="893239" y="445389"/>
                </a:cubicBezTo>
                <a:close/>
              </a:path>
            </a:pathLst>
          </a:custGeom>
          <a:solidFill>
            <a:schemeClr val="bg1"/>
          </a:solidFill>
          <a:ln w="3984" cap="flat">
            <a:solidFill>
              <a:srgbClr val="C3DADB"/>
            </a:solid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7" name="Google Shape;128;p5">
            <a:extLst>
              <a:ext uri="{FF2B5EF4-FFF2-40B4-BE49-F238E27FC236}">
                <a16:creationId xmlns:a16="http://schemas.microsoft.com/office/drawing/2014/main" id="{75AB2579-2265-43F6-9399-975A7A4E69F8}"/>
              </a:ext>
            </a:extLst>
          </p:cNvPr>
          <p:cNvSpPr txBox="1">
            <a:spLocks/>
          </p:cNvSpPr>
          <p:nvPr/>
        </p:nvSpPr>
        <p:spPr>
          <a:xfrm>
            <a:off x="7301985" y="495077"/>
            <a:ext cx="4322603" cy="1054394"/>
          </a:xfrm>
          <a:prstGeom prst="rect">
            <a:avLst/>
          </a:prstGeom>
          <a:noFill/>
          <a:ln>
            <a:noFill/>
          </a:ln>
        </p:spPr>
        <p:txBody>
          <a:bodyPr spcFirstLastPara="1" vert="horz" wrap="square" lIns="91425" tIns="45700" rIns="91425" bIns="45700" rtlCol="1" anchor="ctr" anchorCtr="0">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1" eaLnBrk="1" fontAlgn="auto" latinLnBrk="0" hangingPunct="1">
              <a:lnSpc>
                <a:spcPct val="110000"/>
              </a:lnSpc>
              <a:spcBef>
                <a:spcPct val="0"/>
              </a:spcBef>
              <a:spcAft>
                <a:spcPts val="0"/>
              </a:spcAft>
              <a:buClr>
                <a:srgbClr val="000000"/>
              </a:buClr>
              <a:buSzTx/>
              <a:buFontTx/>
              <a:buNone/>
              <a:tabLst/>
              <a:defRPr/>
            </a:pPr>
            <a:r>
              <a:rPr kumimoji="0" lang="ar-SA" sz="2800" b="1" i="0" u="none" strike="noStrike" kern="1200" cap="none" spc="0" normalizeH="0" baseline="0" noProof="0" dirty="0" smtClean="0">
                <a:ln>
                  <a:noFill/>
                </a:ln>
                <a:solidFill>
                  <a:srgbClr val="002060"/>
                </a:solidFill>
                <a:effectLst/>
                <a:uLnTx/>
                <a:uFillTx/>
                <a:latin typeface="Calibri" panose="020F0502020204030204" pitchFamily="34" charset="0"/>
                <a:ea typeface="Varela Round"/>
                <a:cs typeface="Calibri" panose="020F0502020204030204" pitchFamily="34" charset="0"/>
                <a:sym typeface="Varela Round"/>
              </a:rPr>
              <a:t>مسار الدرس</a:t>
            </a:r>
            <a:endParaRPr kumimoji="0" lang="he-IL" sz="2800" b="1" i="0" u="none" strike="noStrike" kern="1200" cap="none" spc="0" normalizeH="0" baseline="0" noProof="0" dirty="0">
              <a:ln>
                <a:noFill/>
              </a:ln>
              <a:solidFill>
                <a:srgbClr val="002060"/>
              </a:solidFill>
              <a:effectLst/>
              <a:uLnTx/>
              <a:uFillTx/>
              <a:latin typeface="Calibri" panose="020F0502020204030204" pitchFamily="34" charset="0"/>
              <a:ea typeface="Varela Round"/>
              <a:cs typeface="Calibri" panose="020F0502020204030204" pitchFamily="34" charset="0"/>
              <a:sym typeface="Varela Round"/>
            </a:endParaRPr>
          </a:p>
        </p:txBody>
      </p:sp>
      <p:pic>
        <p:nvPicPr>
          <p:cNvPr id="20" name="Graphic 19" descr="Arrow circle">
            <a:extLst>
              <a:ext uri="{FF2B5EF4-FFF2-40B4-BE49-F238E27FC236}">
                <a16:creationId xmlns:a16="http://schemas.microsoft.com/office/drawing/2014/main" id="{4EA6C022-57C5-4736-8D95-E5D30BE58402}"/>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7941511" y="591736"/>
            <a:ext cx="914400" cy="914400"/>
          </a:xfrm>
          <a:prstGeom prst="rect">
            <a:avLst/>
          </a:prstGeom>
        </p:spPr>
      </p:pic>
      <p:cxnSp>
        <p:nvCxnSpPr>
          <p:cNvPr id="24" name="מחבר ישר 34">
            <a:extLst>
              <a:ext uri="{FF2B5EF4-FFF2-40B4-BE49-F238E27FC236}">
                <a16:creationId xmlns:a16="http://schemas.microsoft.com/office/drawing/2014/main" id="{966E18CD-71AC-4878-A198-02B15091126B}"/>
              </a:ext>
            </a:extLst>
          </p:cNvPr>
          <p:cNvCxnSpPr>
            <a:cxnSpLocks/>
          </p:cNvCxnSpPr>
          <p:nvPr/>
        </p:nvCxnSpPr>
        <p:spPr>
          <a:xfrm>
            <a:off x="8662056" y="3363191"/>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50CBC01-AEFC-4C5C-959A-5C43C04F4561}"/>
              </a:ext>
            </a:extLst>
          </p:cNvPr>
          <p:cNvSpPr txBox="1"/>
          <p:nvPr/>
        </p:nvSpPr>
        <p:spPr>
          <a:xfrm>
            <a:off x="5246389" y="4095448"/>
            <a:ext cx="2201270" cy="830997"/>
          </a:xfrm>
          <a:prstGeom prst="rect">
            <a:avLst/>
          </a:prstGeom>
          <a:noFill/>
        </p:spPr>
        <p:txBody>
          <a:bodyPr wrap="square" rtlCol="1">
            <a:spAutoFit/>
          </a:bodyPr>
          <a:lstStyle/>
          <a:p>
            <a:pPr lvl="0" algn="ctr">
              <a:defRPr/>
            </a:pPr>
            <a:r>
              <a:rPr lang="ar-SA" sz="1600" dirty="0" smtClean="0">
                <a:solidFill>
                  <a:srgbClr val="44546A"/>
                </a:solidFill>
                <a:latin typeface="Calibri" panose="020F0502020204030204" pitchFamily="34" charset="0"/>
                <a:cs typeface="Calibri" panose="020F0502020204030204" pitchFamily="34" charset="0"/>
              </a:rPr>
              <a:t>الجلسة العامة </a:t>
            </a:r>
            <a:r>
              <a:rPr lang="ar-SA" sz="1600" dirty="0">
                <a:solidFill>
                  <a:srgbClr val="44546A"/>
                </a:solidFill>
                <a:latin typeface="Calibri" panose="020F0502020204030204" pitchFamily="34" charset="0"/>
                <a:cs typeface="Calibri" panose="020F0502020204030204" pitchFamily="34" charset="0"/>
              </a:rPr>
              <a:t>- ماذا تعرف </a:t>
            </a:r>
            <a:r>
              <a:rPr lang="ar-SA" sz="1600" dirty="0" smtClean="0">
                <a:solidFill>
                  <a:srgbClr val="44546A"/>
                </a:solidFill>
                <a:latin typeface="Calibri" panose="020F0502020204030204" pitchFamily="34" charset="0"/>
                <a:cs typeface="Calibri" panose="020F0502020204030204" pitchFamily="34" charset="0"/>
              </a:rPr>
              <a:t>عن</a:t>
            </a:r>
            <a:endParaRPr lang="ar-SA" sz="1600" dirty="0">
              <a:solidFill>
                <a:srgbClr val="44546A"/>
              </a:solidFill>
              <a:latin typeface="Calibri" panose="020F0502020204030204" pitchFamily="34" charset="0"/>
              <a:cs typeface="Calibri" panose="020F0502020204030204" pitchFamily="34" charset="0"/>
            </a:endParaRPr>
          </a:p>
          <a:p>
            <a:pPr lvl="0" algn="ctr">
              <a:defRPr/>
            </a:pPr>
            <a:r>
              <a:rPr lang="ar-SA" sz="1600" dirty="0">
                <a:solidFill>
                  <a:srgbClr val="44546A"/>
                </a:solidFill>
                <a:latin typeface="Calibri" panose="020F0502020204030204" pitchFamily="34" charset="0"/>
                <a:cs typeface="Calibri" panose="020F0502020204030204" pitchFamily="34" charset="0"/>
              </a:rPr>
              <a:t>الأدوية الطبية ومخاطرها </a:t>
            </a:r>
          </a:p>
          <a:p>
            <a:pPr lvl="0" algn="ctr">
              <a:defRPr/>
            </a:pPr>
            <a:endPar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a16="http://schemas.microsoft.com/office/drawing/2014/main" id="{503CC721-7732-4171-94D5-49E6D3C19B3F}"/>
              </a:ext>
            </a:extLst>
          </p:cNvPr>
          <p:cNvSpPr txBox="1"/>
          <p:nvPr/>
        </p:nvSpPr>
        <p:spPr>
          <a:xfrm>
            <a:off x="7646574" y="4289443"/>
            <a:ext cx="2201270" cy="830997"/>
          </a:xfrm>
          <a:prstGeom prst="rect">
            <a:avLst/>
          </a:prstGeom>
          <a:noFill/>
        </p:spPr>
        <p:txBody>
          <a:bodyPr wrap="square" rtlCol="1">
            <a:spAutoFit/>
          </a:bodyPr>
          <a:lstStyle/>
          <a:p>
            <a:pPr lvl="0" algn="ctr">
              <a:defRPr/>
            </a:pPr>
            <a:endParaRPr lang="ar-SA" sz="1600" dirty="0">
              <a:solidFill>
                <a:srgbClr val="44546A"/>
              </a:solidFill>
              <a:latin typeface="Calibri" panose="020F0502020204030204" pitchFamily="34" charset="0"/>
              <a:cs typeface="Calibri" panose="020F0502020204030204" pitchFamily="34" charset="0"/>
            </a:endParaRPr>
          </a:p>
          <a:p>
            <a:pPr lvl="0" algn="ctr">
              <a:defRPr/>
            </a:pPr>
            <a:r>
              <a:rPr lang="ar-SA" sz="1600" dirty="0">
                <a:solidFill>
                  <a:srgbClr val="44546A"/>
                </a:solidFill>
                <a:latin typeface="Calibri" panose="020F0502020204030204" pitchFamily="34" charset="0"/>
                <a:cs typeface="Calibri" panose="020F0502020204030204" pitchFamily="34" charset="0"/>
              </a:rPr>
              <a:t>ما هو الألم؟ مشاهدة الفيديو + المناقشة</a:t>
            </a:r>
            <a:endPar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endParaRPr>
          </a:p>
        </p:txBody>
      </p:sp>
      <p:sp>
        <p:nvSpPr>
          <p:cNvPr id="23" name="TextBox 22">
            <a:extLst>
              <a:ext uri="{FF2B5EF4-FFF2-40B4-BE49-F238E27FC236}">
                <a16:creationId xmlns:a16="http://schemas.microsoft.com/office/drawing/2014/main" id="{0A03B297-B220-4325-BE5D-BAF97722C9A2}"/>
              </a:ext>
            </a:extLst>
          </p:cNvPr>
          <p:cNvSpPr txBox="1"/>
          <p:nvPr/>
        </p:nvSpPr>
        <p:spPr>
          <a:xfrm>
            <a:off x="-69892" y="4018600"/>
            <a:ext cx="2201270" cy="584775"/>
          </a:xfrm>
          <a:prstGeom prst="rect">
            <a:avLst/>
          </a:prstGeom>
          <a:noFill/>
        </p:spPr>
        <p:txBody>
          <a:bodyPr wrap="square" rtlCol="1">
            <a:spAutoFit/>
          </a:bodyPr>
          <a:lstStyle/>
          <a:p>
            <a:pPr lvl="0" algn="ctr">
              <a:defRPr/>
            </a:pPr>
            <a:r>
              <a:rPr lang="ar-SA" sz="1600" dirty="0">
                <a:solidFill>
                  <a:srgbClr val="44546A"/>
                </a:solidFill>
                <a:latin typeface="Calibri" panose="020F0502020204030204" pitchFamily="34" charset="0"/>
                <a:cs typeface="Calibri" panose="020F0502020204030204" pitchFamily="34" charset="0"/>
              </a:rPr>
              <a:t>ملخص ورؤى في الجلسة العامة</a:t>
            </a:r>
            <a:endPar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endParaRPr>
          </a:p>
        </p:txBody>
      </p:sp>
      <p:sp>
        <p:nvSpPr>
          <p:cNvPr id="31" name="מלבן 30">
            <a:extLst>
              <a:ext uri="{FF2B5EF4-FFF2-40B4-BE49-F238E27FC236}">
                <a16:creationId xmlns:a16="http://schemas.microsoft.com/office/drawing/2014/main" id="{7F3BAE28-AC1A-4D27-B1DB-343F3726F73B}"/>
              </a:ext>
            </a:extLst>
          </p:cNvPr>
          <p:cNvSpPr/>
          <p:nvPr/>
        </p:nvSpPr>
        <p:spPr>
          <a:xfrm>
            <a:off x="429207" y="3151732"/>
            <a:ext cx="11364687" cy="202322"/>
          </a:xfrm>
          <a:prstGeom prst="rect">
            <a:avLst/>
          </a:prstGeom>
          <a:solidFill>
            <a:srgbClr val="7E9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36" name="מחבר ישר 35">
            <a:extLst>
              <a:ext uri="{FF2B5EF4-FFF2-40B4-BE49-F238E27FC236}">
                <a16:creationId xmlns:a16="http://schemas.microsoft.com/office/drawing/2014/main" id="{FE276095-BEBF-48A9-864F-C971E11DF646}"/>
              </a:ext>
            </a:extLst>
          </p:cNvPr>
          <p:cNvCxnSpPr>
            <a:cxnSpLocks/>
          </p:cNvCxnSpPr>
          <p:nvPr/>
        </p:nvCxnSpPr>
        <p:spPr>
          <a:xfrm>
            <a:off x="6353667" y="3303676"/>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cxnSp>
        <p:nvCxnSpPr>
          <p:cNvPr id="38" name="מחבר ישר 37">
            <a:extLst>
              <a:ext uri="{FF2B5EF4-FFF2-40B4-BE49-F238E27FC236}">
                <a16:creationId xmlns:a16="http://schemas.microsoft.com/office/drawing/2014/main" id="{723B41DE-1D8C-489C-AFE9-3E68779C6588}"/>
              </a:ext>
            </a:extLst>
          </p:cNvPr>
          <p:cNvCxnSpPr>
            <a:cxnSpLocks/>
          </p:cNvCxnSpPr>
          <p:nvPr/>
        </p:nvCxnSpPr>
        <p:spPr>
          <a:xfrm>
            <a:off x="863682" y="3260788"/>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cxnSp>
        <p:nvCxnSpPr>
          <p:cNvPr id="39" name="מחבר ישר 38">
            <a:extLst>
              <a:ext uri="{FF2B5EF4-FFF2-40B4-BE49-F238E27FC236}">
                <a16:creationId xmlns:a16="http://schemas.microsoft.com/office/drawing/2014/main" id="{A3C3BB1A-0593-44E9-9B3F-1E22AA783C19}"/>
              </a:ext>
            </a:extLst>
          </p:cNvPr>
          <p:cNvCxnSpPr>
            <a:cxnSpLocks/>
          </p:cNvCxnSpPr>
          <p:nvPr/>
        </p:nvCxnSpPr>
        <p:spPr>
          <a:xfrm>
            <a:off x="3399201" y="3303676"/>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sp>
        <p:nvSpPr>
          <p:cNvPr id="5" name="TextBox 26">
            <a:extLst>
              <a:ext uri="{FF2B5EF4-FFF2-40B4-BE49-F238E27FC236}">
                <a16:creationId xmlns:a16="http://schemas.microsoft.com/office/drawing/2014/main" id="{ACD64A40-3950-9A7D-E6C7-CAB4230AFA29}"/>
              </a:ext>
            </a:extLst>
          </p:cNvPr>
          <p:cNvSpPr txBox="1"/>
          <p:nvPr/>
        </p:nvSpPr>
        <p:spPr>
          <a:xfrm>
            <a:off x="2432747" y="4119859"/>
            <a:ext cx="2201270" cy="1323439"/>
          </a:xfrm>
          <a:prstGeom prst="rect">
            <a:avLst/>
          </a:prstGeom>
          <a:noFill/>
        </p:spPr>
        <p:txBody>
          <a:bodyPr wrap="square" rtlCol="1">
            <a:spAutoFit/>
          </a:bodyPr>
          <a:lstStyle/>
          <a:p>
            <a:pPr lvl="0" algn="ctr">
              <a:defRPr/>
            </a:pPr>
            <a:r>
              <a:rPr lang="ar-SA" sz="1600" dirty="0">
                <a:solidFill>
                  <a:srgbClr val="44546A"/>
                </a:solidFill>
                <a:latin typeface="Calibri" panose="020F0502020204030204" pitchFamily="34" charset="0"/>
                <a:cs typeface="Calibri" panose="020F0502020204030204" pitchFamily="34" charset="0"/>
              </a:rPr>
              <a:t>العمل في مجموعات </a:t>
            </a:r>
            <a:r>
              <a:rPr lang="ar-SA" sz="1600" dirty="0" smtClean="0">
                <a:solidFill>
                  <a:srgbClr val="44546A"/>
                </a:solidFill>
                <a:latin typeface="Calibri" panose="020F0502020204030204" pitchFamily="34" charset="0"/>
                <a:cs typeface="Calibri" panose="020F0502020204030204" pitchFamily="34" charset="0"/>
              </a:rPr>
              <a:t>– معالجة أحداث</a:t>
            </a:r>
          </a:p>
          <a:p>
            <a:pPr lvl="0" algn="ctr">
              <a:defRPr/>
            </a:pPr>
            <a:r>
              <a:rPr lang="ar-SA" sz="1600" dirty="0" smtClean="0">
                <a:solidFill>
                  <a:srgbClr val="44546A"/>
                </a:solidFill>
                <a:latin typeface="Calibri" panose="020F0502020204030204" pitchFamily="34" charset="0"/>
                <a:cs typeface="Calibri" panose="020F0502020204030204" pitchFamily="34" charset="0"/>
              </a:rPr>
              <a:t> الرجوع </a:t>
            </a:r>
            <a:r>
              <a:rPr lang="ar-SA" sz="1600" dirty="0">
                <a:solidFill>
                  <a:srgbClr val="44546A"/>
                </a:solidFill>
                <a:latin typeface="Calibri" panose="020F0502020204030204" pitchFamily="34" charset="0"/>
                <a:cs typeface="Calibri" panose="020F0502020204030204" pitchFamily="34" charset="0"/>
              </a:rPr>
              <a:t>إلى مصادر المعلومات عن تأثيرات المهدئات والمسكنات</a:t>
            </a:r>
            <a:endPar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endParaRPr>
          </a:p>
        </p:txBody>
      </p:sp>
      <p:sp>
        <p:nvSpPr>
          <p:cNvPr id="2" name="TextBox 26">
            <a:extLst>
              <a:ext uri="{FF2B5EF4-FFF2-40B4-BE49-F238E27FC236}">
                <a16:creationId xmlns:a16="http://schemas.microsoft.com/office/drawing/2014/main" id="{B9AA48B9-5456-7AD7-C122-83EF9351B57D}"/>
              </a:ext>
            </a:extLst>
          </p:cNvPr>
          <p:cNvSpPr txBox="1"/>
          <p:nvPr/>
        </p:nvSpPr>
        <p:spPr>
          <a:xfrm>
            <a:off x="9804333" y="4119859"/>
            <a:ext cx="2201270" cy="830997"/>
          </a:xfrm>
          <a:prstGeom prst="rect">
            <a:avLst/>
          </a:prstGeom>
          <a:noFill/>
        </p:spPr>
        <p:txBody>
          <a:bodyPr wrap="square" rtlCol="1">
            <a:spAutoFit/>
          </a:bodyPr>
          <a:lstStyle/>
          <a:p>
            <a:pPr lvl="0" algn="ctr">
              <a:defRPr/>
            </a:pPr>
            <a:endParaRPr lang="ar-SA" sz="1600" dirty="0">
              <a:solidFill>
                <a:srgbClr val="44546A"/>
              </a:solidFill>
              <a:latin typeface="Calibri" panose="020F0502020204030204" pitchFamily="34" charset="0"/>
              <a:cs typeface="Calibri" panose="020F0502020204030204" pitchFamily="34" charset="0"/>
            </a:endParaRPr>
          </a:p>
          <a:p>
            <a:pPr lvl="0" algn="ctr">
              <a:defRPr/>
            </a:pPr>
            <a:r>
              <a:rPr lang="ar-SA" sz="1600" dirty="0" smtClean="0">
                <a:solidFill>
                  <a:srgbClr val="44546A"/>
                </a:solidFill>
                <a:latin typeface="Calibri" panose="020F0502020204030204" pitchFamily="34" charset="0"/>
                <a:cs typeface="Calibri" panose="020F0502020204030204" pitchFamily="34" charset="0"/>
              </a:rPr>
              <a:t>نتذكر معا- تذكروا </a:t>
            </a:r>
            <a:r>
              <a:rPr lang="ar-SA" sz="1600" dirty="0">
                <a:solidFill>
                  <a:srgbClr val="44546A"/>
                </a:solidFill>
                <a:latin typeface="Calibri" panose="020F0502020204030204" pitchFamily="34" charset="0"/>
                <a:cs typeface="Calibri" panose="020F0502020204030204" pitchFamily="34" charset="0"/>
              </a:rPr>
              <a:t>ما </a:t>
            </a:r>
            <a:r>
              <a:rPr lang="ar-SA" sz="1600" dirty="0" smtClean="0">
                <a:solidFill>
                  <a:srgbClr val="44546A"/>
                </a:solidFill>
                <a:latin typeface="Calibri" panose="020F0502020204030204" pitchFamily="34" charset="0"/>
                <a:cs typeface="Calibri" panose="020F0502020204030204" pitchFamily="34" charset="0"/>
              </a:rPr>
              <a:t>تعلمناه من </a:t>
            </a:r>
            <a:r>
              <a:rPr lang="ar-SA" sz="1600" dirty="0">
                <a:solidFill>
                  <a:srgbClr val="44546A"/>
                </a:solidFill>
                <a:latin typeface="Calibri" panose="020F0502020204030204" pitchFamily="34" charset="0"/>
                <a:cs typeface="Calibri" panose="020F0502020204030204" pitchFamily="34" charset="0"/>
              </a:rPr>
              <a:t>الدرس السابق</a:t>
            </a:r>
            <a:endPar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endParaRPr>
          </a:p>
        </p:txBody>
      </p:sp>
      <p:cxnSp>
        <p:nvCxnSpPr>
          <p:cNvPr id="4" name="מחבר ישר 34">
            <a:extLst>
              <a:ext uri="{FF2B5EF4-FFF2-40B4-BE49-F238E27FC236}">
                <a16:creationId xmlns:a16="http://schemas.microsoft.com/office/drawing/2014/main" id="{532810A3-3608-F5D9-A71F-D4BEDF216CED}"/>
              </a:ext>
            </a:extLst>
          </p:cNvPr>
          <p:cNvCxnSpPr>
            <a:cxnSpLocks/>
          </p:cNvCxnSpPr>
          <p:nvPr/>
        </p:nvCxnSpPr>
        <p:spPr>
          <a:xfrm>
            <a:off x="11081406" y="3387602"/>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675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219"/>
        <p:cNvGrpSpPr/>
        <p:nvPr/>
      </p:nvGrpSpPr>
      <p:grpSpPr>
        <a:xfrm>
          <a:off x="0" y="0"/>
          <a:ext cx="0" cy="0"/>
          <a:chOff x="0" y="0"/>
          <a:chExt cx="0" cy="0"/>
        </a:xfrm>
      </p:grpSpPr>
      <p:sp>
        <p:nvSpPr>
          <p:cNvPr id="220" name="Google Shape;220;p7"/>
          <p:cNvSpPr/>
          <p:nvPr/>
        </p:nvSpPr>
        <p:spPr>
          <a:xfrm>
            <a:off x="6603183" y="1129816"/>
            <a:ext cx="4064413" cy="892461"/>
          </a:xfrm>
          <a:prstGeom prst="rect">
            <a:avLst/>
          </a:prstGeom>
          <a:noFill/>
          <a:ln>
            <a:noFill/>
          </a:ln>
        </p:spPr>
        <p:txBody>
          <a:bodyPr spcFirstLastPara="1" wrap="square" lIns="91400" tIns="45675" rIns="91400" bIns="45675" anchor="t" anchorCtr="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lang="ar-SA" sz="2600" b="0" i="0" u="none" strike="noStrike" kern="0" cap="none" spc="0" normalizeH="0" baseline="0" noProof="0" dirty="0">
              <a:ln>
                <a:noFill/>
              </a:ln>
              <a:solidFill>
                <a:srgbClr val="002060"/>
              </a:solidFill>
              <a:effectLst/>
              <a:uLnTx/>
              <a:uFillTx/>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ar-SA" sz="2600" b="0" i="0" u="none" strike="noStrike" kern="0" cap="none" spc="0" normalizeH="0" baseline="0" noProof="0" dirty="0" smtClean="0">
                <a:ln>
                  <a:noFill/>
                </a:ln>
                <a:solidFill>
                  <a:srgbClr val="002060"/>
                </a:solidFill>
                <a:effectLst/>
                <a:uLnTx/>
                <a:uFillTx/>
                <a:latin typeface="Calibri"/>
                <a:ea typeface="Calibri"/>
                <a:cs typeface="Calibri"/>
                <a:sym typeface="Calibri"/>
              </a:rPr>
              <a:t>حِوار داعِم ومُتقبِّل</a:t>
            </a:r>
            <a:endParaRPr kumimoji="0" sz="2600" b="0" i="0" u="none" strike="noStrike" kern="0" cap="none" spc="0" normalizeH="0" baseline="0" noProof="0" dirty="0">
              <a:ln>
                <a:noFill/>
              </a:ln>
              <a:solidFill>
                <a:srgbClr val="002060"/>
              </a:solidFill>
              <a:effectLst/>
              <a:uLnTx/>
              <a:uFillTx/>
              <a:latin typeface="Calibri"/>
              <a:ea typeface="Calibri"/>
              <a:cs typeface="Calibri"/>
              <a:sym typeface="Calibri"/>
            </a:endParaRPr>
          </a:p>
        </p:txBody>
      </p:sp>
      <p:sp>
        <p:nvSpPr>
          <p:cNvPr id="221" name="Google Shape;221;p7"/>
          <p:cNvSpPr txBox="1"/>
          <p:nvPr/>
        </p:nvSpPr>
        <p:spPr>
          <a:xfrm>
            <a:off x="2844671" y="2962382"/>
            <a:ext cx="7779334" cy="892461"/>
          </a:xfrm>
          <a:prstGeom prst="rect">
            <a:avLst/>
          </a:prstGeom>
          <a:noFill/>
          <a:ln>
            <a:noFill/>
          </a:ln>
        </p:spPr>
        <p:txBody>
          <a:bodyPr spcFirstLastPara="1" wrap="square" lIns="91400" tIns="45675" rIns="91400" bIns="45675" anchor="t" anchorCtr="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lang="ar-SA" sz="2600" b="0" i="0" u="none" strike="noStrike" kern="0" cap="none" spc="0" normalizeH="0" baseline="0" noProof="0" dirty="0">
              <a:ln>
                <a:noFill/>
              </a:ln>
              <a:solidFill>
                <a:srgbClr val="002060"/>
              </a:solidFill>
              <a:effectLst/>
              <a:uLnTx/>
              <a:uFillTx/>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ar-SA" sz="2600" b="0" i="0" u="none" strike="noStrike" kern="0" cap="none" spc="0" normalizeH="0" baseline="0" noProof="0" dirty="0" smtClean="0">
                <a:ln>
                  <a:noFill/>
                </a:ln>
                <a:solidFill>
                  <a:srgbClr val="002060"/>
                </a:solidFill>
                <a:effectLst/>
                <a:uLnTx/>
                <a:uFillTx/>
                <a:latin typeface="Calibri"/>
                <a:ea typeface="Calibri"/>
                <a:cs typeface="Calibri"/>
                <a:sym typeface="Calibri"/>
              </a:rPr>
              <a:t>اصغاء مُكترِث خالٍ من اصدار الأحكام</a:t>
            </a:r>
            <a:endParaRPr kumimoji="0" sz="2600" b="0" i="0" u="none" strike="noStrike" kern="0" cap="none" spc="0" normalizeH="0" baseline="0" noProof="0" dirty="0">
              <a:ln>
                <a:noFill/>
              </a:ln>
              <a:solidFill>
                <a:srgbClr val="002060"/>
              </a:solidFill>
              <a:effectLst/>
              <a:uLnTx/>
              <a:uFillTx/>
              <a:latin typeface="Calibri"/>
              <a:ea typeface="Calibri"/>
              <a:cs typeface="Calibri"/>
              <a:sym typeface="Calibri"/>
            </a:endParaRPr>
          </a:p>
        </p:txBody>
      </p:sp>
      <p:sp>
        <p:nvSpPr>
          <p:cNvPr id="222" name="Google Shape;222;p7"/>
          <p:cNvSpPr txBox="1"/>
          <p:nvPr/>
        </p:nvSpPr>
        <p:spPr>
          <a:xfrm>
            <a:off x="5514282" y="4497114"/>
            <a:ext cx="5042723" cy="492378"/>
          </a:xfrm>
          <a:prstGeom prst="rect">
            <a:avLst/>
          </a:prstGeom>
          <a:noFill/>
          <a:ln>
            <a:noFill/>
          </a:ln>
        </p:spPr>
        <p:txBody>
          <a:bodyPr spcFirstLastPara="1" wrap="square" lIns="91400" tIns="45675" rIns="91400" bIns="45675" anchor="t" anchorCtr="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ar-SA" sz="2600" b="0" i="0" u="none" strike="noStrike" kern="0" cap="none" spc="0" normalizeH="0" baseline="0" noProof="0" dirty="0" smtClean="0">
                <a:ln>
                  <a:noFill/>
                </a:ln>
                <a:solidFill>
                  <a:srgbClr val="002060"/>
                </a:solidFill>
                <a:effectLst/>
                <a:uLnTx/>
                <a:uFillTx/>
                <a:latin typeface="Calibri"/>
                <a:ea typeface="Calibri"/>
                <a:cs typeface="Calibri"/>
                <a:sym typeface="Calibri"/>
              </a:rPr>
              <a:t>احترام كلام الآخرين </a:t>
            </a:r>
            <a:endParaRPr kumimoji="0" sz="2600" b="0" i="0" u="none" strike="noStrike" kern="0" cap="none" spc="0" normalizeH="0" baseline="0" noProof="0" dirty="0">
              <a:ln>
                <a:noFill/>
              </a:ln>
              <a:solidFill>
                <a:srgbClr val="002060"/>
              </a:solidFill>
              <a:effectLst/>
              <a:uLnTx/>
              <a:uFillTx/>
              <a:latin typeface="Calibri"/>
              <a:ea typeface="Calibri"/>
              <a:cs typeface="Calibri"/>
              <a:sym typeface="Calibri"/>
            </a:endParaRPr>
          </a:p>
        </p:txBody>
      </p:sp>
      <p:sp>
        <p:nvSpPr>
          <p:cNvPr id="223" name="Google Shape;223;p7"/>
          <p:cNvSpPr txBox="1"/>
          <p:nvPr/>
        </p:nvSpPr>
        <p:spPr>
          <a:xfrm>
            <a:off x="679162" y="5335034"/>
            <a:ext cx="9877844" cy="892461"/>
          </a:xfrm>
          <a:prstGeom prst="rect">
            <a:avLst/>
          </a:prstGeom>
          <a:noFill/>
          <a:ln>
            <a:noFill/>
          </a:ln>
        </p:spPr>
        <p:txBody>
          <a:bodyPr spcFirstLastPara="1" wrap="square" lIns="91400" tIns="45675" rIns="91400" bIns="45675" anchor="t" anchorCtr="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ar-SA" sz="2600" b="0" i="0" u="none" strike="noStrike" kern="0" cap="none" spc="0" normalizeH="0" baseline="0" noProof="0" dirty="0" smtClean="0">
                <a:ln>
                  <a:noFill/>
                </a:ln>
                <a:solidFill>
                  <a:srgbClr val="002060"/>
                </a:solidFill>
                <a:effectLst/>
                <a:uLnTx/>
                <a:uFillTx/>
                <a:latin typeface="Calibri"/>
                <a:ea typeface="Calibri"/>
                <a:cs typeface="Calibri"/>
                <a:sym typeface="Calibri"/>
              </a:rPr>
              <a:t>ما يدور في الحِوار، يقتصر على تلاميذ الصّف، بالإمكان مُشاركة الآخرين</a:t>
            </a:r>
          </a:p>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ar-SA" sz="2600" b="0" i="0" u="none" strike="noStrike" kern="0" cap="none" spc="0" normalizeH="0" baseline="0" noProof="0" dirty="0" smtClean="0">
                <a:ln>
                  <a:noFill/>
                </a:ln>
                <a:solidFill>
                  <a:srgbClr val="002060"/>
                </a:solidFill>
                <a:effectLst/>
                <a:uLnTx/>
                <a:uFillTx/>
                <a:latin typeface="Calibri"/>
                <a:ea typeface="Calibri"/>
                <a:cs typeface="Calibri"/>
                <a:sym typeface="Calibri"/>
              </a:rPr>
              <a:t>من خارج الصف بالموضوع، لكن فقط بِما يخصّني.  </a:t>
            </a:r>
            <a:endParaRPr kumimoji="0" lang="ar-SA" sz="2600" b="0" i="0" u="none" strike="noStrike" kern="0" cap="none" spc="0" normalizeH="0" baseline="0" noProof="0" dirty="0">
              <a:ln>
                <a:noFill/>
              </a:ln>
              <a:solidFill>
                <a:srgbClr val="002060"/>
              </a:solidFill>
              <a:effectLst/>
              <a:uLnTx/>
              <a:uFillTx/>
              <a:latin typeface="Calibri"/>
              <a:ea typeface="Calibri"/>
              <a:cs typeface="Calibri"/>
              <a:sym typeface="Calibri"/>
            </a:endParaRPr>
          </a:p>
        </p:txBody>
      </p:sp>
      <p:sp>
        <p:nvSpPr>
          <p:cNvPr id="224" name="Google Shape;224;p7"/>
          <p:cNvSpPr txBox="1"/>
          <p:nvPr/>
        </p:nvSpPr>
        <p:spPr>
          <a:xfrm>
            <a:off x="2298331" y="2171529"/>
            <a:ext cx="8282082" cy="892512"/>
          </a:xfrm>
          <a:prstGeom prst="rect">
            <a:avLst/>
          </a:prstGeom>
          <a:noFill/>
          <a:ln>
            <a:noFill/>
          </a:ln>
        </p:spPr>
        <p:txBody>
          <a:bodyPr spcFirstLastPara="1" wrap="square" lIns="91425" tIns="45700" rIns="91425" bIns="45700" anchor="t" anchorCtr="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lang="ar-SA" sz="2600" b="0" i="0" u="none" strike="noStrike" kern="0" cap="none" spc="0" normalizeH="0" baseline="0" noProof="0" dirty="0">
              <a:ln>
                <a:noFill/>
              </a:ln>
              <a:solidFill>
                <a:srgbClr val="002060"/>
              </a:solidFill>
              <a:effectLst/>
              <a:uLnTx/>
              <a:uFillTx/>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ar-SA" sz="2600" b="0" i="0" u="none" strike="noStrike" kern="0" cap="none" spc="0" normalizeH="0" baseline="0" noProof="0" dirty="0" smtClean="0">
                <a:ln>
                  <a:noFill/>
                </a:ln>
                <a:solidFill>
                  <a:srgbClr val="002060"/>
                </a:solidFill>
                <a:effectLst/>
                <a:uLnTx/>
                <a:uFillTx/>
                <a:latin typeface="Calibri"/>
                <a:ea typeface="Calibri"/>
                <a:cs typeface="Calibri"/>
                <a:sym typeface="Calibri"/>
              </a:rPr>
              <a:t>مُشاركة </a:t>
            </a:r>
            <a:r>
              <a:rPr kumimoji="0" lang="ar-SA" sz="2600" b="0" i="0" u="none" strike="noStrike" kern="0" cap="none" spc="0" normalizeH="0" baseline="0" noProof="0" dirty="0">
                <a:ln>
                  <a:noFill/>
                </a:ln>
                <a:solidFill>
                  <a:srgbClr val="002060"/>
                </a:solidFill>
                <a:effectLst/>
                <a:uLnTx/>
                <a:uFillTx/>
                <a:latin typeface="Calibri"/>
                <a:ea typeface="Calibri"/>
                <a:cs typeface="Calibri"/>
                <a:sym typeface="Calibri"/>
              </a:rPr>
              <a:t>من </a:t>
            </a:r>
            <a:r>
              <a:rPr kumimoji="0" lang="ar-SA" sz="2600" b="0" i="0" u="none" strike="noStrike" kern="0" cap="none" spc="0" normalizeH="0" baseline="0" noProof="0" dirty="0" smtClean="0">
                <a:ln>
                  <a:noFill/>
                </a:ln>
                <a:solidFill>
                  <a:srgbClr val="002060"/>
                </a:solidFill>
                <a:effectLst/>
                <a:uLnTx/>
                <a:uFillTx/>
                <a:latin typeface="Calibri"/>
                <a:ea typeface="Calibri"/>
                <a:cs typeface="Calibri"/>
                <a:sym typeface="Calibri"/>
              </a:rPr>
              <a:t>القَلب</a:t>
            </a:r>
            <a:endParaRPr kumimoji="0" sz="2600" b="1" i="0" u="sng" strike="noStrike" kern="0" cap="none" spc="0" normalizeH="0" baseline="0" noProof="0" dirty="0">
              <a:ln>
                <a:noFill/>
              </a:ln>
              <a:solidFill>
                <a:srgbClr val="002060"/>
              </a:solidFill>
              <a:effectLst/>
              <a:uLnTx/>
              <a:uFillTx/>
              <a:latin typeface="Calibri"/>
              <a:ea typeface="Calibri"/>
              <a:cs typeface="Calibri"/>
              <a:sym typeface="Calibri"/>
            </a:endParaRPr>
          </a:p>
        </p:txBody>
      </p:sp>
      <p:sp>
        <p:nvSpPr>
          <p:cNvPr id="225" name="Google Shape;225;p7"/>
          <p:cNvSpPr/>
          <p:nvPr/>
        </p:nvSpPr>
        <p:spPr>
          <a:xfrm>
            <a:off x="2777671" y="-57344"/>
            <a:ext cx="6920988" cy="1378131"/>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ar-SA" sz="4800" b="1" i="0" u="none" strike="noStrike" kern="0" cap="none" spc="0" normalizeH="0" baseline="0" noProof="0" dirty="0" smtClean="0">
                <a:ln>
                  <a:noFill/>
                </a:ln>
                <a:solidFill>
                  <a:srgbClr val="002060"/>
                </a:solidFill>
                <a:effectLst/>
                <a:uLnTx/>
                <a:uFillTx/>
                <a:latin typeface="Calibri"/>
                <a:ea typeface="Calibri"/>
                <a:cs typeface="Calibri"/>
                <a:sym typeface="Calibri"/>
              </a:rPr>
              <a:t>تَعليمات للحِوار الجيّد</a:t>
            </a:r>
            <a:endParaRPr kumimoji="0" sz="12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226" name="Google Shape;226;p7"/>
          <p:cNvPicPr preferRelativeResize="0"/>
          <p:nvPr/>
        </p:nvPicPr>
        <p:blipFill rotWithShape="1">
          <a:blip r:embed="rId3">
            <a:alphaModFix/>
          </a:blip>
          <a:srcRect l="1" r="42296"/>
          <a:stretch/>
        </p:blipFill>
        <p:spPr>
          <a:xfrm>
            <a:off x="562520" y="4989492"/>
            <a:ext cx="2108130" cy="1000809"/>
          </a:xfrm>
          <a:prstGeom prst="rect">
            <a:avLst/>
          </a:prstGeom>
          <a:noFill/>
          <a:ln>
            <a:noFill/>
          </a:ln>
        </p:spPr>
      </p:pic>
      <p:grpSp>
        <p:nvGrpSpPr>
          <p:cNvPr id="227" name="Google Shape;227;p7"/>
          <p:cNvGrpSpPr/>
          <p:nvPr/>
        </p:nvGrpSpPr>
        <p:grpSpPr>
          <a:xfrm>
            <a:off x="65251" y="5849506"/>
            <a:ext cx="1085266" cy="878420"/>
            <a:chOff x="2923822" y="2971800"/>
            <a:chExt cx="3629378" cy="3629378"/>
          </a:xfrm>
        </p:grpSpPr>
        <p:pic>
          <p:nvPicPr>
            <p:cNvPr id="228" name="Google Shape;228;p7" descr="הערה - לב שבור קו מיתאר"/>
            <p:cNvPicPr preferRelativeResize="0"/>
            <p:nvPr/>
          </p:nvPicPr>
          <p:blipFill rotWithShape="1">
            <a:blip r:embed="rId4">
              <a:alphaModFix/>
            </a:blip>
            <a:srcRect/>
            <a:stretch/>
          </p:blipFill>
          <p:spPr>
            <a:xfrm>
              <a:off x="2923822" y="2971800"/>
              <a:ext cx="3629378" cy="3629378"/>
            </a:xfrm>
            <a:prstGeom prst="rect">
              <a:avLst/>
            </a:prstGeom>
            <a:noFill/>
            <a:ln>
              <a:noFill/>
            </a:ln>
          </p:spPr>
        </p:pic>
        <p:sp>
          <p:nvSpPr>
            <p:cNvPr id="229" name="Google Shape;229;p7"/>
            <p:cNvSpPr/>
            <p:nvPr/>
          </p:nvSpPr>
          <p:spPr>
            <a:xfrm>
              <a:off x="4598894" y="4238231"/>
              <a:ext cx="300484" cy="492378"/>
            </a:xfrm>
            <a:prstGeom prst="rect">
              <a:avLst/>
            </a:prstGeom>
            <a:solidFill>
              <a:srgbClr val="F4F4F5"/>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30" name="Google Shape;230;p7" descr="תג לב עם מילוי מלא"/>
          <p:cNvPicPr preferRelativeResize="0"/>
          <p:nvPr/>
        </p:nvPicPr>
        <p:blipFill rotWithShape="1">
          <a:blip r:embed="rId5">
            <a:alphaModFix/>
          </a:blip>
          <a:srcRect/>
          <a:stretch/>
        </p:blipFill>
        <p:spPr>
          <a:xfrm>
            <a:off x="10667596" y="2159917"/>
            <a:ext cx="914400" cy="914400"/>
          </a:xfrm>
          <a:prstGeom prst="rect">
            <a:avLst/>
          </a:prstGeom>
          <a:noFill/>
          <a:ln>
            <a:noFill/>
          </a:ln>
        </p:spPr>
      </p:pic>
      <p:pic>
        <p:nvPicPr>
          <p:cNvPr id="231" name="Google Shape;231;p7" descr="מחיאות כפיים עם מילוי מלא"/>
          <p:cNvPicPr preferRelativeResize="0"/>
          <p:nvPr/>
        </p:nvPicPr>
        <p:blipFill rotWithShape="1">
          <a:blip r:embed="rId6">
            <a:alphaModFix/>
          </a:blip>
          <a:srcRect/>
          <a:stretch/>
        </p:blipFill>
        <p:spPr>
          <a:xfrm>
            <a:off x="10557005" y="928807"/>
            <a:ext cx="1093470" cy="1093470"/>
          </a:xfrm>
          <a:prstGeom prst="rect">
            <a:avLst/>
          </a:prstGeom>
          <a:noFill/>
          <a:ln>
            <a:noFill/>
          </a:ln>
        </p:spPr>
      </p:pic>
      <p:pic>
        <p:nvPicPr>
          <p:cNvPr id="232" name="Google Shape;232;p7" descr="אוזן עם מילוי מלא"/>
          <p:cNvPicPr preferRelativeResize="0"/>
          <p:nvPr/>
        </p:nvPicPr>
        <p:blipFill rotWithShape="1">
          <a:blip r:embed="rId7">
            <a:alphaModFix/>
          </a:blip>
          <a:srcRect/>
          <a:stretch/>
        </p:blipFill>
        <p:spPr>
          <a:xfrm>
            <a:off x="10667596" y="3149301"/>
            <a:ext cx="914400" cy="914400"/>
          </a:xfrm>
          <a:prstGeom prst="rect">
            <a:avLst/>
          </a:prstGeom>
          <a:noFill/>
          <a:ln>
            <a:noFill/>
          </a:ln>
        </p:spPr>
      </p:pic>
      <p:pic>
        <p:nvPicPr>
          <p:cNvPr id="233" name="Google Shape;233;p7" descr="הערה קו נטוי שקט עם מילוי מלא"/>
          <p:cNvPicPr preferRelativeResize="0"/>
          <p:nvPr/>
        </p:nvPicPr>
        <p:blipFill rotWithShape="1">
          <a:blip r:embed="rId8">
            <a:alphaModFix/>
          </a:blip>
          <a:srcRect/>
          <a:stretch/>
        </p:blipFill>
        <p:spPr>
          <a:xfrm>
            <a:off x="10673648" y="5234671"/>
            <a:ext cx="914400" cy="914400"/>
          </a:xfrm>
          <a:prstGeom prst="rect">
            <a:avLst/>
          </a:prstGeom>
          <a:noFill/>
          <a:ln>
            <a:noFill/>
          </a:ln>
        </p:spPr>
      </p:pic>
      <p:pic>
        <p:nvPicPr>
          <p:cNvPr id="234" name="Google Shape;234;p7" descr="עין עם מילוי מלא"/>
          <p:cNvPicPr preferRelativeResize="0"/>
          <p:nvPr/>
        </p:nvPicPr>
        <p:blipFill rotWithShape="1">
          <a:blip r:embed="rId9">
            <a:alphaModFix/>
          </a:blip>
          <a:srcRect/>
          <a:stretch/>
        </p:blipFill>
        <p:spPr>
          <a:xfrm>
            <a:off x="10667596" y="4286103"/>
            <a:ext cx="914400" cy="914400"/>
          </a:xfrm>
          <a:prstGeom prst="rect">
            <a:avLst/>
          </a:prstGeom>
          <a:noFill/>
          <a:ln>
            <a:noFill/>
          </a:ln>
        </p:spPr>
      </p:pic>
    </p:spTree>
    <p:extLst>
      <p:ext uri="{BB962C8B-B14F-4D97-AF65-F5344CB8AC3E}">
        <p14:creationId xmlns:p14="http://schemas.microsoft.com/office/powerpoint/2010/main" val="1044133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1F944B9-04B1-43CF-8209-C54483A21506}"/>
              </a:ext>
            </a:extLst>
          </p:cNvPr>
          <p:cNvSpPr>
            <a:spLocks noGrp="1"/>
          </p:cNvSpPr>
          <p:nvPr>
            <p:ph type="title"/>
          </p:nvPr>
        </p:nvSpPr>
        <p:spPr>
          <a:xfrm>
            <a:off x="600324" y="83343"/>
            <a:ext cx="10515600" cy="1325563"/>
          </a:xfrm>
        </p:spPr>
        <p:txBody>
          <a:bodyPr>
            <a:noAutofit/>
          </a:bodyPr>
          <a:lstStyle/>
          <a:p>
            <a:r>
              <a:rPr lang="ar-SA" sz="4400" dirty="0"/>
              <a:t>ذاكرة المجموعة - المعلومات</a:t>
            </a:r>
            <a:endParaRPr lang="he-IL" sz="4400" dirty="0"/>
          </a:p>
        </p:txBody>
      </p:sp>
      <p:sp>
        <p:nvSpPr>
          <p:cNvPr id="4" name="מציין מיקום תוכן 3">
            <a:extLst>
              <a:ext uri="{FF2B5EF4-FFF2-40B4-BE49-F238E27FC236}">
                <a16:creationId xmlns:a16="http://schemas.microsoft.com/office/drawing/2014/main" id="{3139A67F-A8A9-473B-BD1A-3754BC1F9387}"/>
              </a:ext>
            </a:extLst>
          </p:cNvPr>
          <p:cNvSpPr>
            <a:spLocks noGrp="1"/>
          </p:cNvSpPr>
          <p:nvPr>
            <p:ph sz="quarter" idx="13"/>
          </p:nvPr>
        </p:nvSpPr>
        <p:spPr>
          <a:xfrm>
            <a:off x="216976" y="1887356"/>
            <a:ext cx="11282297" cy="3541154"/>
          </a:xfrm>
        </p:spPr>
        <p:txBody>
          <a:bodyPr>
            <a:normAutofit/>
          </a:bodyPr>
          <a:lstStyle/>
          <a:p>
            <a:pPr marL="0" indent="0">
              <a:buNone/>
            </a:pPr>
            <a:endParaRPr lang="he-IL" dirty="0"/>
          </a:p>
          <a:p>
            <a:pPr marL="0" indent="0">
              <a:buNone/>
            </a:pPr>
            <a:endParaRPr lang="he-IL" dirty="0"/>
          </a:p>
        </p:txBody>
      </p:sp>
      <p:sp>
        <p:nvSpPr>
          <p:cNvPr id="2" name="כותרת 2">
            <a:extLst>
              <a:ext uri="{FF2B5EF4-FFF2-40B4-BE49-F238E27FC236}">
                <a16:creationId xmlns:a16="http://schemas.microsoft.com/office/drawing/2014/main" id="{56C811CE-A8E1-C332-4B01-25C38897EE69}"/>
              </a:ext>
            </a:extLst>
          </p:cNvPr>
          <p:cNvSpPr txBox="1">
            <a:spLocks/>
          </p:cNvSpPr>
          <p:nvPr/>
        </p:nvSpPr>
        <p:spPr>
          <a:xfrm>
            <a:off x="983673" y="4786312"/>
            <a:ext cx="10515600" cy="1325563"/>
          </a:xfrm>
          <a:prstGeom prst="rect">
            <a:avLst/>
          </a:prstGeom>
        </p:spPr>
        <p:txBody>
          <a:bodyPr vert="horz" lIns="91440" tIns="45720" rIns="91440" bIns="45720" rtlCol="1" anchor="ctr">
            <a:normAutofit/>
          </a:bodyPr>
          <a:lstStyle>
            <a:lvl1pPr algn="ctr" defTabSz="914400" rtl="1" eaLnBrk="1" latinLnBrk="0" hangingPunct="1">
              <a:lnSpc>
                <a:spcPct val="90000"/>
              </a:lnSpc>
              <a:spcBef>
                <a:spcPct val="0"/>
              </a:spcBef>
              <a:buNone/>
              <a:defRPr sz="7200" b="1" kern="1200">
                <a:solidFill>
                  <a:srgbClr val="002060"/>
                </a:solidFill>
                <a:latin typeface="Calibri" panose="020F0502020204030204" pitchFamily="34" charset="0"/>
                <a:ea typeface="+mj-ea"/>
                <a:cs typeface="Calibri" panose="020F0502020204030204" pitchFamily="34" charset="0"/>
              </a:defRPr>
            </a:lvl1pPr>
          </a:lstStyle>
          <a:p>
            <a:endParaRPr lang="he-IL" dirty="0"/>
          </a:p>
        </p:txBody>
      </p:sp>
      <p:pic>
        <p:nvPicPr>
          <p:cNvPr id="12" name="גרפיקה 11" descr="ראש עם גלגלי שיניים קו מיתאר">
            <a:extLst>
              <a:ext uri="{FF2B5EF4-FFF2-40B4-BE49-F238E27FC236}">
                <a16:creationId xmlns:a16="http://schemas.microsoft.com/office/drawing/2014/main" id="{D28CB2BB-8243-E037-DE67-F8F2D8F6193B}"/>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84038" y="288925"/>
            <a:ext cx="914400" cy="914400"/>
          </a:xfrm>
          <a:prstGeom prst="rect">
            <a:avLst/>
          </a:prstGeom>
        </p:spPr>
      </p:pic>
      <p:pic>
        <p:nvPicPr>
          <p:cNvPr id="16" name="גרפיקה 15" descr="ראש עם גלגלי שיניים קו מיתאר">
            <a:extLst>
              <a:ext uri="{FF2B5EF4-FFF2-40B4-BE49-F238E27FC236}">
                <a16:creationId xmlns:a16="http://schemas.microsoft.com/office/drawing/2014/main" id="{5FBD828C-25FA-D901-A171-4ED1CA86574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flipH="1">
            <a:off x="1749818" y="315316"/>
            <a:ext cx="914398" cy="914400"/>
          </a:xfrm>
          <a:prstGeom prst="rect">
            <a:avLst/>
          </a:prstGeom>
        </p:spPr>
      </p:pic>
      <p:pic>
        <p:nvPicPr>
          <p:cNvPr id="1034" name="Picture 10" descr="Free Sticky Notes Notes photo and picture">
            <a:extLst>
              <a:ext uri="{FF2B5EF4-FFF2-40B4-BE49-F238E27FC236}">
                <a16:creationId xmlns:a16="http://schemas.microsoft.com/office/drawing/2014/main" id="{87AF8C61-4EA3-8D5E-534B-E2BB9FF7B4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8438" y="1435100"/>
            <a:ext cx="8128000" cy="542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594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1F944B9-04B1-43CF-8209-C54483A21506}"/>
              </a:ext>
            </a:extLst>
          </p:cNvPr>
          <p:cNvSpPr>
            <a:spLocks noGrp="1"/>
          </p:cNvSpPr>
          <p:nvPr>
            <p:ph type="title"/>
          </p:nvPr>
        </p:nvSpPr>
        <p:spPr>
          <a:xfrm>
            <a:off x="791901" y="-171673"/>
            <a:ext cx="10515600" cy="1325563"/>
          </a:xfrm>
        </p:spPr>
        <p:txBody>
          <a:bodyPr>
            <a:normAutofit fontScale="90000"/>
          </a:bodyPr>
          <a:lstStyle/>
          <a:p>
            <a:r>
              <a:rPr lang="ar-SA" dirty="0"/>
              <a:t/>
            </a:r>
            <a:br>
              <a:rPr lang="ar-SA" dirty="0"/>
            </a:br>
            <a:r>
              <a:rPr lang="ar-SA" dirty="0"/>
              <a:t>ما هو الألم</a:t>
            </a:r>
            <a:r>
              <a:rPr lang="he-IL" dirty="0" smtClean="0"/>
              <a:t>?</a:t>
            </a:r>
            <a:endParaRPr lang="he-IL" dirty="0"/>
          </a:p>
        </p:txBody>
      </p:sp>
      <p:sp>
        <p:nvSpPr>
          <p:cNvPr id="2" name="כותרת 2">
            <a:extLst>
              <a:ext uri="{FF2B5EF4-FFF2-40B4-BE49-F238E27FC236}">
                <a16:creationId xmlns:a16="http://schemas.microsoft.com/office/drawing/2014/main" id="{56C811CE-A8E1-C332-4B01-25C38897EE69}"/>
              </a:ext>
            </a:extLst>
          </p:cNvPr>
          <p:cNvSpPr txBox="1">
            <a:spLocks/>
          </p:cNvSpPr>
          <p:nvPr/>
        </p:nvSpPr>
        <p:spPr>
          <a:xfrm>
            <a:off x="983673" y="4786312"/>
            <a:ext cx="10515600" cy="1325563"/>
          </a:xfrm>
          <a:prstGeom prst="rect">
            <a:avLst/>
          </a:prstGeom>
        </p:spPr>
        <p:txBody>
          <a:bodyPr vert="horz" lIns="91440" tIns="45720" rIns="91440" bIns="45720" rtlCol="1" anchor="ctr">
            <a:normAutofit/>
          </a:bodyPr>
          <a:lstStyle>
            <a:lvl1pPr algn="ctr" defTabSz="914400" rtl="1" eaLnBrk="1" latinLnBrk="0" hangingPunct="1">
              <a:lnSpc>
                <a:spcPct val="90000"/>
              </a:lnSpc>
              <a:spcBef>
                <a:spcPct val="0"/>
              </a:spcBef>
              <a:buNone/>
              <a:defRPr sz="7200" b="1" kern="1200">
                <a:solidFill>
                  <a:srgbClr val="002060"/>
                </a:solidFill>
                <a:latin typeface="Calibri" panose="020F0502020204030204" pitchFamily="34" charset="0"/>
                <a:ea typeface="+mj-ea"/>
                <a:cs typeface="Calibri" panose="020F0502020204030204" pitchFamily="34" charset="0"/>
              </a:defRPr>
            </a:lvl1pPr>
          </a:lstStyle>
          <a:p>
            <a:endParaRPr lang="he-IL" dirty="0"/>
          </a:p>
        </p:txBody>
      </p:sp>
      <p:sp>
        <p:nvSpPr>
          <p:cNvPr id="7" name="מציין מיקום תוכן 6">
            <a:extLst>
              <a:ext uri="{FF2B5EF4-FFF2-40B4-BE49-F238E27FC236}">
                <a16:creationId xmlns:a16="http://schemas.microsoft.com/office/drawing/2014/main" id="{127C25F6-D48F-FA2E-F01D-082C30F8ABBB}"/>
              </a:ext>
            </a:extLst>
          </p:cNvPr>
          <p:cNvSpPr>
            <a:spLocks noGrp="1"/>
          </p:cNvSpPr>
          <p:nvPr>
            <p:ph sz="quarter" idx="13"/>
          </p:nvPr>
        </p:nvSpPr>
        <p:spPr>
          <a:xfrm>
            <a:off x="2850776" y="1523163"/>
            <a:ext cx="8758632" cy="1325564"/>
          </a:xfrm>
        </p:spPr>
        <p:txBody>
          <a:bodyPr>
            <a:normAutofit/>
          </a:bodyPr>
          <a:lstStyle/>
          <a:p>
            <a:pPr marL="0" indent="0">
              <a:buNone/>
            </a:pPr>
            <a:r>
              <a:rPr lang="ar-SA" dirty="0" smtClean="0"/>
              <a:t>مشاهدة فيديو قصير </a:t>
            </a:r>
            <a:endParaRPr lang="ar-SA" dirty="0"/>
          </a:p>
          <a:p>
            <a:pPr marL="0" indent="0">
              <a:buNone/>
            </a:pPr>
            <a:r>
              <a:rPr lang="en-US" sz="2000" dirty="0">
                <a:hlinkClick r:id="rId3"/>
              </a:rPr>
              <a:t>https://</a:t>
            </a:r>
            <a:r>
              <a:rPr lang="en-US" sz="2000" dirty="0" smtClean="0">
                <a:hlinkClick r:id="rId3"/>
              </a:rPr>
              <a:t>youtu.be/bVoJ0w8Nbr0?si=hEplOA2Eo1aR5CD-</a:t>
            </a:r>
            <a:endParaRPr lang="ar-SA" sz="2000" dirty="0" smtClean="0"/>
          </a:p>
          <a:p>
            <a:pPr marL="0" indent="0">
              <a:buNone/>
            </a:pPr>
            <a:endParaRPr lang="he-IL" dirty="0"/>
          </a:p>
        </p:txBody>
      </p:sp>
      <p:sp>
        <p:nvSpPr>
          <p:cNvPr id="4" name="תיבת טקסט 3">
            <a:extLst>
              <a:ext uri="{FF2B5EF4-FFF2-40B4-BE49-F238E27FC236}">
                <a16:creationId xmlns:a16="http://schemas.microsoft.com/office/drawing/2014/main" id="{00ABCE97-7D16-2EAD-B86A-672038CD9859}"/>
              </a:ext>
            </a:extLst>
          </p:cNvPr>
          <p:cNvSpPr txBox="1"/>
          <p:nvPr/>
        </p:nvSpPr>
        <p:spPr>
          <a:xfrm>
            <a:off x="692727" y="2722202"/>
            <a:ext cx="10284554" cy="2308324"/>
          </a:xfrm>
          <a:prstGeom prst="rect">
            <a:avLst/>
          </a:prstGeom>
          <a:noFill/>
        </p:spPr>
        <p:txBody>
          <a:bodyPr wrap="square" rtlCol="1">
            <a:spAutoFit/>
          </a:bodyPr>
          <a:lstStyle/>
          <a:p>
            <a:pPr marL="342900" indent="-342900">
              <a:lnSpc>
                <a:spcPct val="150000"/>
              </a:lnSpc>
              <a:buFont typeface="+mj-lt"/>
              <a:buAutoNum type="arabicPeriod"/>
            </a:pPr>
            <a:r>
              <a:rPr lang="ar-SA" sz="2400" dirty="0">
                <a:latin typeface="Calibri" panose="020F0502020204030204" pitchFamily="34" charset="0"/>
                <a:cs typeface="Calibri" panose="020F0502020204030204" pitchFamily="34" charset="0"/>
              </a:rPr>
              <a:t>ما هي المشاعر التي </a:t>
            </a:r>
            <a:r>
              <a:rPr lang="ar-SA" sz="2400" dirty="0" smtClean="0">
                <a:latin typeface="Calibri" panose="020F0502020204030204" pitchFamily="34" charset="0"/>
                <a:cs typeface="Calibri" panose="020F0502020204030204" pitchFamily="34" charset="0"/>
              </a:rPr>
              <a:t>أثارتك بأعقاب مشاهدة الفيديو؟ </a:t>
            </a:r>
          </a:p>
          <a:p>
            <a:pPr marL="342900" indent="-342900">
              <a:lnSpc>
                <a:spcPct val="150000"/>
              </a:lnSpc>
              <a:buFont typeface="+mj-lt"/>
              <a:buAutoNum type="arabicPeriod"/>
            </a:pPr>
            <a:r>
              <a:rPr lang="ar-SA" sz="2400" dirty="0" smtClean="0">
                <a:latin typeface="Calibri" panose="020F0502020204030204" pitchFamily="34" charset="0"/>
                <a:cs typeface="Calibri" panose="020F0502020204030204" pitchFamily="34" charset="0"/>
              </a:rPr>
              <a:t>ما </a:t>
            </a:r>
            <a:r>
              <a:rPr lang="ar-SA" sz="2400" dirty="0">
                <a:latin typeface="Calibri" panose="020F0502020204030204" pitchFamily="34" charset="0"/>
                <a:cs typeface="Calibri" panose="020F0502020204030204" pitchFamily="34" charset="0"/>
              </a:rPr>
              <a:t>الجملة أو الفكرة </a:t>
            </a:r>
            <a:r>
              <a:rPr lang="ar-SA" sz="2400" dirty="0" smtClean="0">
                <a:latin typeface="Calibri" panose="020F0502020204030204" pitchFamily="34" charset="0"/>
                <a:cs typeface="Calibri" panose="020F0502020204030204" pitchFamily="34" charset="0"/>
              </a:rPr>
              <a:t> التي استوقفتك؟ </a:t>
            </a:r>
            <a:endParaRPr lang="ar-SA" sz="2400" dirty="0">
              <a:latin typeface="Calibri" panose="020F0502020204030204" pitchFamily="34" charset="0"/>
              <a:cs typeface="Calibri" panose="020F0502020204030204" pitchFamily="34" charset="0"/>
            </a:endParaRPr>
          </a:p>
          <a:p>
            <a:pPr marL="342900" indent="-342900">
              <a:lnSpc>
                <a:spcPct val="150000"/>
              </a:lnSpc>
              <a:buFont typeface="+mj-lt"/>
              <a:buAutoNum type="arabicPeriod"/>
            </a:pPr>
            <a:r>
              <a:rPr lang="ar-SA" sz="2400" dirty="0">
                <a:latin typeface="Calibri" panose="020F0502020204030204" pitchFamily="34" charset="0"/>
                <a:cs typeface="Calibri" panose="020F0502020204030204" pitchFamily="34" charset="0"/>
              </a:rPr>
              <a:t>ماذا فهمت </a:t>
            </a:r>
            <a:r>
              <a:rPr lang="ar-SA" sz="2400" dirty="0" smtClean="0">
                <a:latin typeface="Calibri" panose="020F0502020204030204" pitchFamily="34" charset="0"/>
                <a:cs typeface="Calibri" panose="020F0502020204030204" pitchFamily="34" charset="0"/>
              </a:rPr>
              <a:t>- ما </a:t>
            </a:r>
            <a:r>
              <a:rPr lang="ar-SA" sz="2400" dirty="0">
                <a:latin typeface="Calibri" panose="020F0502020204030204" pitchFamily="34" charset="0"/>
                <a:cs typeface="Calibri" panose="020F0502020204030204" pitchFamily="34" charset="0"/>
              </a:rPr>
              <a:t>هو </a:t>
            </a:r>
            <a:r>
              <a:rPr lang="ar-SA" sz="2400" dirty="0" smtClean="0">
                <a:latin typeface="Calibri" panose="020F0502020204030204" pitchFamily="34" charset="0"/>
                <a:cs typeface="Calibri" panose="020F0502020204030204" pitchFamily="34" charset="0"/>
              </a:rPr>
              <a:t>الألم؟</a:t>
            </a:r>
            <a:endParaRPr lang="ar-SA" sz="2400" dirty="0">
              <a:latin typeface="Calibri" panose="020F0502020204030204" pitchFamily="34" charset="0"/>
              <a:cs typeface="Calibri" panose="020F0502020204030204" pitchFamily="34" charset="0"/>
            </a:endParaRPr>
          </a:p>
          <a:p>
            <a:pPr marL="342900" indent="-342900">
              <a:lnSpc>
                <a:spcPct val="150000"/>
              </a:lnSpc>
              <a:buFont typeface="+mj-lt"/>
              <a:buAutoNum type="arabicPeriod"/>
            </a:pPr>
            <a:r>
              <a:rPr lang="ar-SA" sz="2400" dirty="0">
                <a:latin typeface="Calibri" panose="020F0502020204030204" pitchFamily="34" charset="0"/>
                <a:cs typeface="Calibri" panose="020F0502020204030204" pitchFamily="34" charset="0"/>
              </a:rPr>
              <a:t>ما رأيك في </a:t>
            </a:r>
            <a:r>
              <a:rPr lang="ar-SA" sz="2400" dirty="0" smtClean="0">
                <a:latin typeface="Calibri" panose="020F0502020204030204" pitchFamily="34" charset="0"/>
                <a:cs typeface="Calibri" panose="020F0502020204030204" pitchFamily="34" charset="0"/>
              </a:rPr>
              <a:t>الطريقة الصحيحة للتعامل </a:t>
            </a:r>
            <a:r>
              <a:rPr lang="ar-SA" sz="2400" dirty="0">
                <a:latin typeface="Calibri" panose="020F0502020204030204" pitchFamily="34" charset="0"/>
                <a:cs typeface="Calibri" panose="020F0502020204030204" pitchFamily="34" charset="0"/>
              </a:rPr>
              <a:t>مع </a:t>
            </a:r>
            <a:r>
              <a:rPr lang="ar-SA" sz="2400" dirty="0" smtClean="0">
                <a:latin typeface="Calibri" panose="020F0502020204030204" pitchFamily="34" charset="0"/>
                <a:cs typeface="Calibri" panose="020F0502020204030204" pitchFamily="34" charset="0"/>
              </a:rPr>
              <a:t>آلام؟</a:t>
            </a:r>
            <a:endParaRPr lang="ar-SA"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3556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7021</TotalTime>
  <Words>3207</Words>
  <Application>Microsoft Office PowerPoint</Application>
  <PresentationFormat>מסך רחב</PresentationFormat>
  <Paragraphs>354</Paragraphs>
  <Slides>22</Slides>
  <Notes>20</Notes>
  <HiddenSlides>6</HiddenSlides>
  <MMClips>0</MMClips>
  <ScaleCrop>false</ScaleCrop>
  <HeadingPairs>
    <vt:vector size="6" baseType="variant">
      <vt:variant>
        <vt:lpstr>גופנים בשימוש</vt:lpstr>
      </vt:variant>
      <vt:variant>
        <vt:i4>10</vt:i4>
      </vt:variant>
      <vt:variant>
        <vt:lpstr>ערכת נושא</vt:lpstr>
      </vt:variant>
      <vt:variant>
        <vt:i4>4</vt:i4>
      </vt:variant>
      <vt:variant>
        <vt:lpstr>כותרות שקופיות</vt:lpstr>
      </vt:variant>
      <vt:variant>
        <vt:i4>22</vt:i4>
      </vt:variant>
    </vt:vector>
  </HeadingPairs>
  <TitlesOfParts>
    <vt:vector size="36" baseType="lpstr">
      <vt:lpstr>Aptos</vt:lpstr>
      <vt:lpstr>Aptos Display</vt:lpstr>
      <vt:lpstr>Arial</vt:lpstr>
      <vt:lpstr>Calibri</vt:lpstr>
      <vt:lpstr>Calibri Light</vt:lpstr>
      <vt:lpstr>David</vt:lpstr>
      <vt:lpstr>Gisha</vt:lpstr>
      <vt:lpstr>Google Sans</vt:lpstr>
      <vt:lpstr>Times New Roman</vt:lpstr>
      <vt:lpstr>Varela Round</vt:lpstr>
      <vt:lpstr>ערכת נושא Office</vt:lpstr>
      <vt:lpstr>1_ערכת נושא Office</vt:lpstr>
      <vt:lpstr>2_ערכת נושא Office</vt:lpstr>
      <vt:lpstr>3_ערכת נושא Office</vt:lpstr>
      <vt:lpstr>מצגת של PowerPoint‏</vt:lpstr>
      <vt:lpstr>מצגת של PowerPoint‏</vt:lpstr>
      <vt:lpstr>מצגת של PowerPoint‏</vt:lpstr>
      <vt:lpstr>أهداف الدرس</vt:lpstr>
      <vt:lpstr>مَعرفة, مَهارات وقِيّم</vt:lpstr>
      <vt:lpstr>מצגת של PowerPoint‏</vt:lpstr>
      <vt:lpstr>מצגת של PowerPoint‏</vt:lpstr>
      <vt:lpstr>ذاكرة المجموعة - المعلومات</vt:lpstr>
      <vt:lpstr> ما هو الألم?</vt:lpstr>
      <vt:lpstr>مسكنات الألم الموصوفة طبيًا</vt:lpstr>
      <vt:lpstr> وصف الحالة – العمل في مجموعات</vt:lpstr>
      <vt:lpstr>وصف حالة </vt:lpstr>
      <vt:lpstr>وصف حالة </vt:lpstr>
      <vt:lpstr>وصف حالة </vt:lpstr>
      <vt:lpstr>وصف حالة بالجلسة العامة</vt:lpstr>
      <vt:lpstr>ملخص</vt:lpstr>
      <vt:lpstr>מצגת של PowerPoint‏</vt:lpstr>
      <vt:lpstr>מצגת של PowerPoint‏</vt:lpstr>
      <vt:lpstr>يمكنك الاتصال للحصول على المساعدة</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אפרת בועז</dc:creator>
  <cp:lastModifiedBy>איריס וכטל</cp:lastModifiedBy>
  <cp:revision>380</cp:revision>
  <dcterms:created xsi:type="dcterms:W3CDTF">2021-07-12T08:06:42Z</dcterms:created>
  <dcterms:modified xsi:type="dcterms:W3CDTF">2024-11-21T06:35:18Z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2024-07-15T20:42:55Z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02567295-b83b-4c17-b8b6-955c7be510b6</vt:lpwstr>
  </property>
  <property fmtid="{D5CDD505-2E9C-101B-9397-08002B2CF9AE}" pid="7" name="MSIP_Label_defa4170-0d19-0005-0004-bc88714345d2_ActionId">
    <vt:lpwstr>71d3c54e-dd77-4e7a-934d-0da85fdc0d15</vt:lpwstr>
  </property>
  <property fmtid="{D5CDD505-2E9C-101B-9397-08002B2CF9AE}" pid="8" name="MSIP_Label_defa4170-0d19-0005-0004-bc88714345d2_ContentBits">
    <vt:lpwstr>0</vt:lpwstr>
  </property>
</Properties>
</file>