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34"/>
  </p:notesMasterIdLst>
  <p:sldIdLst>
    <p:sldId id="256" r:id="rId2"/>
    <p:sldId id="258" r:id="rId3"/>
    <p:sldId id="259" r:id="rId4"/>
    <p:sldId id="257"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7" r:id="rId22"/>
    <p:sldId id="278" r:id="rId23"/>
    <p:sldId id="279" r:id="rId24"/>
    <p:sldId id="281" r:id="rId25"/>
    <p:sldId id="282" r:id="rId26"/>
    <p:sldId id="283" r:id="rId27"/>
    <p:sldId id="284" r:id="rId28"/>
    <p:sldId id="286" r:id="rId29"/>
    <p:sldId id="287" r:id="rId30"/>
    <p:sldId id="288" r:id="rId31"/>
    <p:sldId id="289" r:id="rId32"/>
    <p:sldId id="290" r:id="rId33"/>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4859"/>
    <a:srgbClr val="70C3D6"/>
    <a:srgbClr val="D6E6E5"/>
    <a:srgbClr val="BFC8C5"/>
    <a:srgbClr val="858D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1264" autoAdjust="0"/>
    <p:restoredTop sz="93603" autoAdjust="0"/>
  </p:normalViewPr>
  <p:slideViewPr>
    <p:cSldViewPr snapToGrid="0">
      <p:cViewPr varScale="1">
        <p:scale>
          <a:sx n="62" d="100"/>
          <a:sy n="62" d="100"/>
        </p:scale>
        <p:origin x="304"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67ADD964-5672-449A-8485-80BBB2F1E37D}" type="datetimeFigureOut">
              <a:rPr lang="he-IL" smtClean="0"/>
              <a:t>ל'/חשון/תשפ"ה</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47BAAF1E-6F16-48CE-B1EC-043D2DA9A9E6}" type="slidenum">
              <a:rPr lang="he-IL" smtClean="0"/>
              <a:t>‹#›</a:t>
            </a:fld>
            <a:endParaRPr lang="he-IL"/>
          </a:p>
        </p:txBody>
      </p:sp>
    </p:spTree>
    <p:extLst>
      <p:ext uri="{BB962C8B-B14F-4D97-AF65-F5344CB8AC3E}">
        <p14:creationId xmlns:p14="http://schemas.microsoft.com/office/powerpoint/2010/main" val="683302221"/>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לידיעת היועצת </a:t>
            </a:r>
            <a:r>
              <a:rPr lang="he-IL" dirty="0"/>
              <a:t>– העיסוק בנושא הגירושין מורכב מאד ואינו פשוט, הוא מעורר רגשות עזים בקרב מורים אשר מעורבים בנושא הגירושין באופן עקיף או ישיר. חשוב שהיועצת עצמה תערוך דיאלוג ועיבוד של הנושא במסגרת קבוצת העמיתות שלה בכדי לחוות את מלא מורכבות הנושא ולהיות מוכנה באופן רגשי להתמודדות הרגשית ולהצפה הרגשית הצפויים לה בבואה להעביר את החוזר בחדר המורים. </a:t>
            </a:r>
          </a:p>
          <a:p>
            <a:r>
              <a:rPr lang="he-IL" b="1" dirty="0"/>
              <a:t>לידיעה כללית </a:t>
            </a:r>
            <a:r>
              <a:rPr lang="he-IL" dirty="0"/>
              <a:t>- החוזר הנוכחי מבטל את כל החוזרים שהיו עד כה</a:t>
            </a:r>
          </a:p>
          <a:p>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47BAAF1E-6F16-48CE-B1EC-043D2DA9A9E6}" type="slidenum">
              <a:rPr lang="he-IL" smtClean="0"/>
              <a:t>1</a:t>
            </a:fld>
            <a:endParaRPr lang="he-IL"/>
          </a:p>
        </p:txBody>
      </p:sp>
    </p:spTree>
    <p:extLst>
      <p:ext uri="{BB962C8B-B14F-4D97-AF65-F5344CB8AC3E}">
        <p14:creationId xmlns:p14="http://schemas.microsoft.com/office/powerpoint/2010/main" val="24295847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AD816-AD87-43E7-25D6-77BC608CB2D8}"/>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92F901BA-6623-A748-17D5-7A539C0D2A2A}"/>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765C1C53-0717-BF1B-35A3-CC24286FA0BC}"/>
              </a:ext>
            </a:extLst>
          </p:cNvPr>
          <p:cNvSpPr>
            <a:spLocks noGrp="1"/>
          </p:cNvSpPr>
          <p:nvPr>
            <p:ph type="body" idx="1"/>
          </p:nvPr>
        </p:nvSpPr>
        <p:spPr/>
        <p:txBody>
          <a:bodyPr/>
          <a:lstStyle/>
          <a:p>
            <a:r>
              <a:rPr lang="he-IL" altLang="he-IL" dirty="0"/>
              <a:t>בכל שנה מחדש, לקיים תיאום ציפיות עם שני ההורים לגבי דרכי ההתקשרות.</a:t>
            </a:r>
          </a:p>
          <a:p>
            <a:r>
              <a:rPr lang="he-IL" altLang="he-IL" dirty="0"/>
              <a:t>לפעמים ההורים יבקשו להיפגש בנפרד. חשוב לאפשר את זה. במידת הצורך להזמין בנפרד, לבקש שההורים יביאו כל מסמך שמנחה את בית הספר לגבי התנהלות, כולל מסמך לגבי הסדרי השהות כדי לדעת ולהנחות את הצוות (כולל את צוות ההסעה) באיזה יום התלמיד הולך לאן.</a:t>
            </a:r>
          </a:p>
          <a:p>
            <a:endParaRPr lang="he-IL" altLang="he-IL" dirty="0"/>
          </a:p>
          <a:p>
            <a:r>
              <a:rPr lang="he-IL" altLang="he-IL" dirty="0"/>
              <a:t>לברר מי ההורה הדומיננטי בקשר מול ביה"ס. לפעמים ישנה הסכמה בין ההורים לגבי זה. לפעמים כל הורה מבקש לדעת כל פרט מידע באופן אישי. חשוב!</a:t>
            </a:r>
          </a:p>
          <a:p>
            <a:endParaRPr lang="he-IL" dirty="0"/>
          </a:p>
          <a:p>
            <a:endParaRPr lang="he-IL" dirty="0"/>
          </a:p>
        </p:txBody>
      </p:sp>
      <p:sp>
        <p:nvSpPr>
          <p:cNvPr id="4" name="מציין מיקום של מספר שקופית 3">
            <a:extLst>
              <a:ext uri="{FF2B5EF4-FFF2-40B4-BE49-F238E27FC236}">
                <a16:creationId xmlns:a16="http://schemas.microsoft.com/office/drawing/2014/main" id="{81599BB5-41B5-B05E-8363-1C91D369BB26}"/>
              </a:ext>
            </a:extLst>
          </p:cNvPr>
          <p:cNvSpPr>
            <a:spLocks noGrp="1"/>
          </p:cNvSpPr>
          <p:nvPr>
            <p:ph type="sldNum" sz="quarter" idx="5"/>
          </p:nvPr>
        </p:nvSpPr>
        <p:spPr/>
        <p:txBody>
          <a:bodyPr/>
          <a:lstStyle/>
          <a:p>
            <a:fld id="{47BAAF1E-6F16-48CE-B1EC-043D2DA9A9E6}" type="slidenum">
              <a:rPr lang="he-IL" smtClean="0"/>
              <a:t>11</a:t>
            </a:fld>
            <a:endParaRPr lang="he-IL"/>
          </a:p>
        </p:txBody>
      </p:sp>
    </p:spTree>
    <p:extLst>
      <p:ext uri="{BB962C8B-B14F-4D97-AF65-F5344CB8AC3E}">
        <p14:creationId xmlns:p14="http://schemas.microsoft.com/office/powerpoint/2010/main" val="2482568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altLang="he-IL" dirty="0"/>
              <a:t>לתייק את הנספח בתיק האישי</a:t>
            </a:r>
          </a:p>
          <a:p>
            <a:endParaRPr lang="he-IL" altLang="he-IL" dirty="0"/>
          </a:p>
          <a:p>
            <a:endParaRPr lang="he-IL" dirty="0"/>
          </a:p>
          <a:p>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47BAAF1E-6F16-48CE-B1EC-043D2DA9A9E6}" type="slidenum">
              <a:rPr lang="he-IL" smtClean="0"/>
              <a:t>12</a:t>
            </a:fld>
            <a:endParaRPr lang="he-IL"/>
          </a:p>
        </p:txBody>
      </p:sp>
    </p:spTree>
    <p:extLst>
      <p:ext uri="{BB962C8B-B14F-4D97-AF65-F5344CB8AC3E}">
        <p14:creationId xmlns:p14="http://schemas.microsoft.com/office/powerpoint/2010/main" val="12445096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altLang="he-IL" dirty="0"/>
              <a:t>לתייק את הנספח </a:t>
            </a:r>
            <a:r>
              <a:rPr lang="he-IL" altLang="he-IL" dirty="0" err="1"/>
              <a:t>בתיחשוב</a:t>
            </a:r>
            <a:r>
              <a:rPr lang="he-IL" altLang="he-IL" dirty="0"/>
              <a:t> ששני ההורים ימלאו את הטופס ויחתמו עליו.</a:t>
            </a:r>
          </a:p>
          <a:p>
            <a:r>
              <a:rPr lang="he-IL" altLang="he-IL" dirty="0"/>
              <a:t>תיאום ציפיות בנוגע למידת הרצון של כל אחד מהם להיות מעורב בפעילויות בית-ספריות.</a:t>
            </a:r>
          </a:p>
          <a:p>
            <a:r>
              <a:rPr lang="he-IL" altLang="he-IL" dirty="0"/>
              <a:t>חשוב להדגיש בפני ההורים שהשותפות והמעורבות של כל אחד מההורים משמעותית מאוד בבניית החוסן הנפשי של הילד שלהם. </a:t>
            </a:r>
          </a:p>
          <a:p>
            <a:r>
              <a:rPr lang="he-IL" altLang="he-IL" dirty="0"/>
              <a:t>ק האישי</a:t>
            </a:r>
          </a:p>
          <a:p>
            <a:endParaRPr lang="he-IL" altLang="he-IL" dirty="0"/>
          </a:p>
          <a:p>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47BAAF1E-6F16-48CE-B1EC-043D2DA9A9E6}" type="slidenum">
              <a:rPr lang="he-IL" smtClean="0"/>
              <a:t>13</a:t>
            </a:fld>
            <a:endParaRPr lang="he-IL"/>
          </a:p>
        </p:txBody>
      </p:sp>
    </p:spTree>
    <p:extLst>
      <p:ext uri="{BB962C8B-B14F-4D97-AF65-F5344CB8AC3E}">
        <p14:creationId xmlns:p14="http://schemas.microsoft.com/office/powerpoint/2010/main" val="1995837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altLang="he-IL" dirty="0"/>
              <a:t>לא מייצרים מסמכים חדשים רק מסמכים קיימים. מה שההורים גם ככה יודעים אפשר להעביר להם. ביטוח לאומי יעבירו לנו מסמך מובנה. פרוטוקולים של ישיבות שההורים נוכחים בה מגיע להם סיכום</a:t>
            </a:r>
          </a:p>
          <a:p>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47BAAF1E-6F16-48CE-B1EC-043D2DA9A9E6}" type="slidenum">
              <a:rPr lang="he-IL" smtClean="0"/>
              <a:t>14</a:t>
            </a:fld>
            <a:endParaRPr lang="he-IL"/>
          </a:p>
        </p:txBody>
      </p:sp>
    </p:spTree>
    <p:extLst>
      <p:ext uri="{BB962C8B-B14F-4D97-AF65-F5344CB8AC3E}">
        <p14:creationId xmlns:p14="http://schemas.microsoft.com/office/powerpoint/2010/main" val="4831811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altLang="he-IL" dirty="0"/>
              <a:t>חייבים להעביר לשני ההורים:</a:t>
            </a:r>
          </a:p>
          <a:p>
            <a:r>
              <a:rPr lang="he-IL" altLang="he-IL" dirty="0"/>
              <a:t>חתימה על טפסים </a:t>
            </a:r>
            <a:r>
              <a:rPr lang="he-IL" altLang="he-IL" dirty="0" err="1"/>
              <a:t>לועדות</a:t>
            </a:r>
            <a:endParaRPr lang="he-IL" altLang="he-IL" dirty="0"/>
          </a:p>
          <a:p>
            <a:r>
              <a:rPr lang="he-IL" altLang="he-IL" dirty="0"/>
              <a:t>אישור יציאה לטיול/ פעילות חוץ בי"ס</a:t>
            </a:r>
          </a:p>
          <a:p>
            <a:endParaRPr lang="he-IL" altLang="he-IL" dirty="0"/>
          </a:p>
          <a:p>
            <a:r>
              <a:rPr lang="he-IL" altLang="he-IL" dirty="0"/>
              <a:t>זמן תגובה של ההורה האחר- "זמן סביר"- אין הגדרה </a:t>
            </a:r>
            <a:r>
              <a:rPr lang="he-IL" altLang="he-IL" dirty="0" err="1"/>
              <a:t>מדוייקת</a:t>
            </a:r>
            <a:r>
              <a:rPr lang="he-IL" altLang="he-IL" dirty="0"/>
              <a:t> (זמן סביר לפניה של אחד ההורים לבית משפט)</a:t>
            </a:r>
          </a:p>
          <a:p>
            <a:endParaRPr lang="he-IL" altLang="he-IL" dirty="0"/>
          </a:p>
          <a:p>
            <a:r>
              <a:rPr lang="he-IL" altLang="he-IL" b="1" dirty="0"/>
              <a:t>בכל מקרה של התלבטות- לפנות להתייעצות עם המדריכות</a:t>
            </a:r>
          </a:p>
          <a:p>
            <a:endParaRPr lang="he-IL" altLang="he-IL" dirty="0"/>
          </a:p>
          <a:p>
            <a:endParaRPr lang="he-IL" dirty="0"/>
          </a:p>
          <a:p>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47BAAF1E-6F16-48CE-B1EC-043D2DA9A9E6}" type="slidenum">
              <a:rPr lang="he-IL" smtClean="0"/>
              <a:t>17</a:t>
            </a:fld>
            <a:endParaRPr lang="he-IL"/>
          </a:p>
        </p:txBody>
      </p:sp>
    </p:spTree>
    <p:extLst>
      <p:ext uri="{BB962C8B-B14F-4D97-AF65-F5344CB8AC3E}">
        <p14:creationId xmlns:p14="http://schemas.microsoft.com/office/powerpoint/2010/main" val="733555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altLang="he-IL" dirty="0"/>
              <a:t>בכל שנה מחדש, לקיים תיאום ציפיות עם שני ההורים לגבי דרכי ההתקשרות.</a:t>
            </a:r>
          </a:p>
          <a:p>
            <a:r>
              <a:rPr lang="he-IL" altLang="he-IL" dirty="0"/>
              <a:t>לפעמים ההורים יבקשו להיפגש בנפרד. חשוב לאפשר את זה. במידת הצורך להזמין בנפרד, לבקש שההורים יביאו כל מסמך שמנחה את בית הספר לגבי התנהלות, כולל מסמך לגבי הסדרי השהות כדי לדעת ולהנחות את הצוות (כולל את צוות ההסעה) באיזה יום התלמיד הולך לאן.</a:t>
            </a:r>
          </a:p>
          <a:p>
            <a:endParaRPr lang="he-IL" altLang="he-IL" dirty="0"/>
          </a:p>
          <a:p>
            <a:r>
              <a:rPr lang="he-IL" altLang="he-IL" dirty="0"/>
              <a:t>לברר מי ההורה הדומיננטי בקשר מול ביה"ס. לפעמים ישנה הסכמה בין ההורים לגבי זה. לפעמים כל הורה מבקש לדעת כל פרט מידע באופן אישי. חשוב!</a:t>
            </a:r>
          </a:p>
          <a:p>
            <a:endParaRPr lang="he-IL" dirty="0"/>
          </a:p>
          <a:p>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47BAAF1E-6F16-48CE-B1EC-043D2DA9A9E6}" type="slidenum">
              <a:rPr lang="he-IL" smtClean="0"/>
              <a:t>18</a:t>
            </a:fld>
            <a:endParaRPr lang="he-IL"/>
          </a:p>
        </p:txBody>
      </p:sp>
    </p:spTree>
    <p:extLst>
      <p:ext uri="{BB962C8B-B14F-4D97-AF65-F5344CB8AC3E}">
        <p14:creationId xmlns:p14="http://schemas.microsoft.com/office/powerpoint/2010/main" val="37357627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altLang="he-IL" dirty="0"/>
              <a:t>התפקיד של מערכת החינוך זה לא לדווח איך ההורה האחר מתפקד, מה שבית הספר נותן דיווח להורה אחד הוא נותן גם לאחר</a:t>
            </a:r>
          </a:p>
          <a:p>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47BAAF1E-6F16-48CE-B1EC-043D2DA9A9E6}" type="slidenum">
              <a:rPr lang="he-IL" smtClean="0"/>
              <a:t>20</a:t>
            </a:fld>
            <a:endParaRPr lang="he-IL"/>
          </a:p>
        </p:txBody>
      </p:sp>
    </p:spTree>
    <p:extLst>
      <p:ext uri="{BB962C8B-B14F-4D97-AF65-F5344CB8AC3E}">
        <p14:creationId xmlns:p14="http://schemas.microsoft.com/office/powerpoint/2010/main" val="13371163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altLang="he-IL" b="1" dirty="0"/>
              <a:t>פנייה של עובד סוציאלי לסדרי דין: </a:t>
            </a:r>
            <a:r>
              <a:rPr lang="he-IL" altLang="he-IL" dirty="0"/>
              <a:t>אם הייתה פנייה </a:t>
            </a:r>
            <a:r>
              <a:rPr lang="he-IL" altLang="he-IL" b="1" dirty="0"/>
              <a:t>בכתב</a:t>
            </a:r>
            <a:r>
              <a:rPr lang="he-IL" altLang="he-IL" dirty="0"/>
              <a:t> אל המוסד החינוכי של עובד סוציאלי לסדרי דין (ראה הגדרת עובד סוציאלי לסדרי דין ב-1.1.9 לעיל) בעניינו של ילד שהוריו גרושים או פרודים או נמצאים בהליכים משפטיים לצורך עריכת תסקיר לפי צו של ערכאה משפטית, המוסד חייב לשתף פעולה עם העובד הסוציאלי לסדרי דין ולתת לו מידע על תפקוד הילד במוסד החינוכי. עובד הוראה שקיבל בקשה בכתב, בצירוף תצלום תעודה מזהה של העובד הסוציאלי לסדרי דין, יפעל בעניין זה בשיתוף פעולה עם מנהל המוסד החינוכי, עם הפסיכולוג או עם היועץ.</a:t>
            </a:r>
            <a:endParaRPr lang="en-US" altLang="he-IL" dirty="0"/>
          </a:p>
          <a:p>
            <a:endParaRPr lang="he-IL" altLang="he-IL" dirty="0"/>
          </a:p>
          <a:p>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47BAAF1E-6F16-48CE-B1EC-043D2DA9A9E6}" type="slidenum">
              <a:rPr lang="he-IL" smtClean="0"/>
              <a:t>22</a:t>
            </a:fld>
            <a:endParaRPr lang="he-IL"/>
          </a:p>
        </p:txBody>
      </p:sp>
    </p:spTree>
    <p:extLst>
      <p:ext uri="{BB962C8B-B14F-4D97-AF65-F5344CB8AC3E}">
        <p14:creationId xmlns:p14="http://schemas.microsoft.com/office/powerpoint/2010/main" val="5686888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he-IL"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כאשר ההורים פרודים או גרושים, שיש לקבל את הסכמת שני ההורים. במקרים שבהם תישלל או תוגבל האפוטרופסות של אחד ההורים לא תחול חובה זו על מוסד החינוך</a:t>
            </a:r>
            <a:r>
              <a:rPr lang="he-IL" dirty="0">
                <a:latin typeface="Tahoma" panose="020B0604030504040204" pitchFamily="34" charset="0"/>
                <a:ea typeface="Tahoma" panose="020B0604030504040204" pitchFamily="34" charset="0"/>
                <a:cs typeface="Tahoma" panose="020B0604030504040204" pitchFamily="34" charset="0"/>
              </a:rPr>
              <a:t>.</a:t>
            </a:r>
          </a:p>
          <a:p>
            <a:pPr marL="171450" marR="0" lvl="0" indent="-171450" algn="r" defTabSz="914400" rtl="1" eaLnBrk="0" fontAlgn="base" latinLnBrk="0" hangingPunct="0">
              <a:lnSpc>
                <a:spcPct val="100000"/>
              </a:lnSpc>
              <a:spcBef>
                <a:spcPct val="30000"/>
              </a:spcBef>
              <a:spcAft>
                <a:spcPct val="0"/>
              </a:spcAft>
              <a:buClrTx/>
              <a:buSzTx/>
              <a:buFont typeface="Arial" panose="020B0604020202020204" pitchFamily="34" charset="0"/>
              <a:buChar char="•"/>
              <a:tabLst/>
              <a:defRPr/>
            </a:pPr>
            <a:r>
              <a:rPr lang="he-IL"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מצב שבו הורה אחד הסכים וההורה האחר לא הגיב</a:t>
            </a:r>
            <a:r>
              <a:rPr lang="he-IL"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לאחר שמוסד החינוך ישלח מידע לשני ההורים, ואחד מההורים לא יגיב אף שניתן לו זמן סביר לעשות כן – חזקה עליו שהוא מסכים לעניין</a:t>
            </a:r>
          </a:p>
          <a:p>
            <a:pPr marL="171450" marR="0" lvl="0" indent="-171450" algn="r" defTabSz="914400" rtl="1"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he-IL" altLang="he-IL" dirty="0"/>
          </a:p>
          <a:p>
            <a:pPr marL="0" marR="0" lvl="0" indent="0" algn="r" defTabSz="914400" rtl="1" eaLnBrk="0" fontAlgn="base" latinLnBrk="0" hangingPunct="0">
              <a:lnSpc>
                <a:spcPct val="100000"/>
              </a:lnSpc>
              <a:spcBef>
                <a:spcPct val="30000"/>
              </a:spcBef>
              <a:spcAft>
                <a:spcPct val="0"/>
              </a:spcAft>
              <a:buClrTx/>
              <a:buSzTx/>
              <a:buFontTx/>
              <a:buNone/>
              <a:tabLst/>
              <a:defRPr/>
            </a:pPr>
            <a:r>
              <a:rPr lang="he-IL" altLang="he-IL" dirty="0"/>
              <a:t>לא צריך לרדוף אחרי ההורה, זמן סביר שבועיים נשלחה הודעה/ מכתב לשני ההורים</a:t>
            </a:r>
          </a:p>
          <a:p>
            <a:endParaRPr lang="he-IL" dirty="0"/>
          </a:p>
          <a:p>
            <a:r>
              <a:rPr lang="he-IL" dirty="0"/>
              <a:t>במקרה א- כגון השתתפות בטיולים, בהצגות ובמסיבות, ישיבות וכולי, יפעל הצוות </a:t>
            </a:r>
            <a:r>
              <a:rPr lang="he-IL" dirty="0" err="1"/>
              <a:t>הבין־מקצועי</a:t>
            </a:r>
            <a:r>
              <a:rPr lang="he-IL" dirty="0"/>
              <a:t> צוות </a:t>
            </a:r>
            <a:r>
              <a:rPr lang="he-IL" dirty="0" err="1"/>
              <a:t>בין־מקצועי</a:t>
            </a:r>
            <a:r>
              <a:rPr lang="he-IL" dirty="0"/>
              <a:t>: הצוות כולל את מנהל מוסד החינוך, את המחנך וכן יועץ או פסיכולוג.</a:t>
            </a:r>
          </a:p>
          <a:p>
            <a:r>
              <a:rPr lang="he-IL" dirty="0"/>
              <a:t>-תתקיים התייעצות של צוות </a:t>
            </a:r>
            <a:r>
              <a:rPr lang="he-IL" dirty="0" err="1"/>
              <a:t>בין־מקצועי</a:t>
            </a:r>
            <a:r>
              <a:rPr lang="he-IL" dirty="0"/>
              <a:t> במוסד החינוך אשר תתועד בפרוטוקול.</a:t>
            </a:r>
          </a:p>
          <a:p>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47BAAF1E-6F16-48CE-B1EC-043D2DA9A9E6}" type="slidenum">
              <a:rPr lang="he-IL" smtClean="0"/>
              <a:t>23</a:t>
            </a:fld>
            <a:endParaRPr lang="he-IL"/>
          </a:p>
        </p:txBody>
      </p:sp>
    </p:spTree>
    <p:extLst>
      <p:ext uri="{BB962C8B-B14F-4D97-AF65-F5344CB8AC3E}">
        <p14:creationId xmlns:p14="http://schemas.microsoft.com/office/powerpoint/2010/main" val="7512025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altLang="he-IL" dirty="0"/>
              <a:t>אין זמני שהות בבית הספר, אם יש החלטה שההורים יפגשו עם בית הספר יש לערב את היועץ המשפטי כולל שיחות טלפון. לא מאפשרים לדבר במהלך היום, הוצאת תלמיד בזמן הלימודים או בסוף יום- הורה לא יכול לפגוע בשגרת הלימודים אלא במקרים חריגים.</a:t>
            </a:r>
          </a:p>
          <a:p>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47BAAF1E-6F16-48CE-B1EC-043D2DA9A9E6}" type="slidenum">
              <a:rPr lang="he-IL" smtClean="0"/>
              <a:t>25</a:t>
            </a:fld>
            <a:endParaRPr lang="he-IL"/>
          </a:p>
        </p:txBody>
      </p:sp>
    </p:spTree>
    <p:extLst>
      <p:ext uri="{BB962C8B-B14F-4D97-AF65-F5344CB8AC3E}">
        <p14:creationId xmlns:p14="http://schemas.microsoft.com/office/powerpoint/2010/main" val="3144214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eaLnBrk="1" hangingPunct="1">
              <a:buFontTx/>
              <a:buChar char="•"/>
            </a:pPr>
            <a:r>
              <a:rPr lang="he-IL" altLang="he-IL" dirty="0">
                <a:solidFill>
                  <a:srgbClr val="FF0000"/>
                </a:solidFill>
              </a:rPr>
              <a:t>המוסד החינוכי </a:t>
            </a:r>
            <a:r>
              <a:rPr lang="he-IL" altLang="he-IL" dirty="0">
                <a:solidFill>
                  <a:srgbClr val="0070C0"/>
                </a:solidFill>
              </a:rPr>
              <a:t>אינו צד בקונפליקט שבין ההורים הפרודים או הגרושים על אף המורכבות הרבה והמטען הרגשי הכרוכים במצבים אלה</a:t>
            </a:r>
          </a:p>
          <a:p>
            <a:pPr eaLnBrk="1" hangingPunct="1">
              <a:buFontTx/>
              <a:buChar char="•"/>
            </a:pPr>
            <a:r>
              <a:rPr lang="he-IL" altLang="he-IL" dirty="0"/>
              <a:t>מצב של קונפליקט בין ההורים עלול לגרור את הצוות החינוכי להזדהות עם אחד הצדדים ולנקיטת עמדה שיפוטית כנגד הצד האחר. </a:t>
            </a:r>
          </a:p>
          <a:p>
            <a:pPr eaLnBrk="1" hangingPunct="1">
              <a:buFontTx/>
              <a:buChar char="•"/>
            </a:pPr>
            <a:r>
              <a:rPr lang="he-IL" altLang="he-IL" dirty="0"/>
              <a:t>חשוב להדריך את הצוות להימנע מכך ולראות לנגד עיניו את טובת הילד המחייבת קשר עם שני ההורים.</a:t>
            </a:r>
            <a:endParaRPr lang="en-US" altLang="he-IL" dirty="0"/>
          </a:p>
          <a:p>
            <a:endParaRPr lang="he-IL" altLang="he-IL" dirty="0"/>
          </a:p>
          <a:p>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47BAAF1E-6F16-48CE-B1EC-043D2DA9A9E6}" type="slidenum">
              <a:rPr lang="he-IL" smtClean="0"/>
              <a:t>3</a:t>
            </a:fld>
            <a:endParaRPr lang="he-IL"/>
          </a:p>
        </p:txBody>
      </p:sp>
    </p:spTree>
    <p:extLst>
      <p:ext uri="{BB962C8B-B14F-4D97-AF65-F5344CB8AC3E}">
        <p14:creationId xmlns:p14="http://schemas.microsoft.com/office/powerpoint/2010/main" val="20247048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altLang="he-IL" dirty="0"/>
              <a:t>צריך הסכמה מפורשת בכתב של שני ההורים בהעברת מידע. באירוע כללי אין מניעה (טקס, מסיבה....)</a:t>
            </a:r>
          </a:p>
          <a:p>
            <a:r>
              <a:rPr lang="he-IL" altLang="he-IL" dirty="0" err="1"/>
              <a:t>הכל</a:t>
            </a:r>
            <a:r>
              <a:rPr lang="he-IL" altLang="he-IL" dirty="0"/>
              <a:t> כמובן כפוף להחלטות בית משפט במידה שקיימות</a:t>
            </a:r>
          </a:p>
          <a:p>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47BAAF1E-6F16-48CE-B1EC-043D2DA9A9E6}" type="slidenum">
              <a:rPr lang="he-IL" smtClean="0"/>
              <a:t>26</a:t>
            </a:fld>
            <a:endParaRPr lang="he-IL"/>
          </a:p>
        </p:txBody>
      </p:sp>
    </p:spTree>
    <p:extLst>
      <p:ext uri="{BB962C8B-B14F-4D97-AF65-F5344CB8AC3E}">
        <p14:creationId xmlns:p14="http://schemas.microsoft.com/office/powerpoint/2010/main" val="2652112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he-IL" sz="12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כל הורה רשאי לאסוף את ילדיו בכל אחד מימות השבוע ללא תלות בחלוקת ימי השהות</a:t>
            </a:r>
            <a:r>
              <a:rPr lang="he-IL" sz="1200" u="sng"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אלא אם יש החלטה שיפוטית הקובעת במפורש כי נשללה האפוטרופסות של ההורה או נאסר על ההורה לקחת את ילדו ביום של ההורה האחר.</a:t>
            </a:r>
          </a:p>
          <a:p>
            <a:endParaRPr lang="he-IL" dirty="0"/>
          </a:p>
          <a:p>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47BAAF1E-6F16-48CE-B1EC-043D2DA9A9E6}" type="slidenum">
              <a:rPr lang="he-IL" smtClean="0"/>
              <a:t>27</a:t>
            </a:fld>
            <a:endParaRPr lang="he-IL"/>
          </a:p>
        </p:txBody>
      </p:sp>
    </p:spTree>
    <p:extLst>
      <p:ext uri="{BB962C8B-B14F-4D97-AF65-F5344CB8AC3E}">
        <p14:creationId xmlns:p14="http://schemas.microsoft.com/office/powerpoint/2010/main" val="42678516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2CE0F1-E2C3-59F1-D86F-523E352922A9}"/>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90E102E6-DCF0-5641-C1C4-44B356D01FC8}"/>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697DF1C3-8A36-EBC1-C031-8632CB5FB1CA}"/>
              </a:ext>
            </a:extLst>
          </p:cNvPr>
          <p:cNvSpPr>
            <a:spLocks noGrp="1"/>
          </p:cNvSpPr>
          <p:nvPr>
            <p:ph type="body" idx="1"/>
          </p:nvPr>
        </p:nvSpPr>
        <p:spPr/>
        <p:txBody>
          <a:bodyPr/>
          <a:lstStyle/>
          <a:p>
            <a:r>
              <a:rPr lang="he-IL" altLang="he-IL" dirty="0"/>
              <a:t>רישום קפדני של פרטי שני ההורים </a:t>
            </a:r>
            <a:r>
              <a:rPr lang="he-IL" altLang="he-IL" dirty="0" err="1"/>
              <a:t>במנב"ס</a:t>
            </a:r>
            <a:r>
              <a:rPr lang="he-IL" altLang="he-IL" dirty="0"/>
              <a:t>. לעדכן בכל שנה מחדש. </a:t>
            </a:r>
          </a:p>
          <a:p>
            <a:r>
              <a:rPr lang="he-IL" altLang="he-IL" dirty="0"/>
              <a:t>במידה ואין קשר עם אחד ההורים- היועצת צריכה ליצור קשר עם </a:t>
            </a:r>
            <a:r>
              <a:rPr lang="he-IL" altLang="he-IL" b="1" dirty="0"/>
              <a:t>הרשות המקומית</a:t>
            </a:r>
            <a:r>
              <a:rPr lang="he-IL" altLang="he-IL" dirty="0"/>
              <a:t> ולברר היכן גר. אם אין להם מידע- </a:t>
            </a:r>
            <a:r>
              <a:rPr lang="he-IL" altLang="he-IL" b="1" dirty="0"/>
              <a:t>אין צורך להמשיך לברר</a:t>
            </a:r>
            <a:r>
              <a:rPr lang="he-IL" altLang="he-IL" dirty="0"/>
              <a:t>. </a:t>
            </a:r>
          </a:p>
          <a:p>
            <a:r>
              <a:rPr lang="he-IL" altLang="he-IL" dirty="0"/>
              <a:t>במעברים הרישום הוא באחריות </a:t>
            </a:r>
            <a:r>
              <a:rPr lang="he-IL" altLang="he-IL" dirty="0" err="1"/>
              <a:t>הרשות.לאחר</a:t>
            </a:r>
            <a:r>
              <a:rPr lang="he-IL" altLang="he-IL" dirty="0"/>
              <a:t> הרישום על </a:t>
            </a:r>
            <a:r>
              <a:rPr lang="he-IL" altLang="he-IL" dirty="0" err="1"/>
              <a:t>ביהס</a:t>
            </a:r>
            <a:r>
              <a:rPr lang="he-IL" altLang="he-IL" dirty="0"/>
              <a:t> לוודא שיש את פרטי הקשר של שני ההורים</a:t>
            </a:r>
          </a:p>
          <a:p>
            <a:endParaRPr lang="he-IL" dirty="0"/>
          </a:p>
        </p:txBody>
      </p:sp>
      <p:sp>
        <p:nvSpPr>
          <p:cNvPr id="4" name="מציין מיקום של מספר שקופית 3">
            <a:extLst>
              <a:ext uri="{FF2B5EF4-FFF2-40B4-BE49-F238E27FC236}">
                <a16:creationId xmlns:a16="http://schemas.microsoft.com/office/drawing/2014/main" id="{F46F376C-0B63-AD12-5340-92F74FA5ACA5}"/>
              </a:ext>
            </a:extLst>
          </p:cNvPr>
          <p:cNvSpPr>
            <a:spLocks noGrp="1"/>
          </p:cNvSpPr>
          <p:nvPr>
            <p:ph type="sldNum" sz="quarter" idx="5"/>
          </p:nvPr>
        </p:nvSpPr>
        <p:spPr/>
        <p:txBody>
          <a:bodyPr/>
          <a:lstStyle/>
          <a:p>
            <a:fld id="{47BAAF1E-6F16-48CE-B1EC-043D2DA9A9E6}" type="slidenum">
              <a:rPr lang="he-IL" smtClean="0"/>
              <a:t>28</a:t>
            </a:fld>
            <a:endParaRPr lang="he-IL"/>
          </a:p>
        </p:txBody>
      </p:sp>
    </p:spTree>
    <p:extLst>
      <p:ext uri="{BB962C8B-B14F-4D97-AF65-F5344CB8AC3E}">
        <p14:creationId xmlns:p14="http://schemas.microsoft.com/office/powerpoint/2010/main" val="2813072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9EA6B-6F15-9983-16CA-F95785C46922}"/>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76621F7C-C8D5-3551-B4CE-D8D9F3523A23}"/>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49070A5D-95E5-9EE1-629F-08214A2DBCEC}"/>
              </a:ext>
            </a:extLst>
          </p:cNvPr>
          <p:cNvSpPr>
            <a:spLocks noGrp="1"/>
          </p:cNvSpPr>
          <p:nvPr>
            <p:ph type="body" idx="1"/>
          </p:nvPr>
        </p:nvSpPr>
        <p:spPr/>
        <p:txBody>
          <a:bodyPr/>
          <a:lstStyle/>
          <a:p>
            <a:r>
              <a:rPr lang="he-IL" altLang="he-IL" dirty="0"/>
              <a:t>צריך הסכמה מפורשת בכתב של שני ההורים בהעברת מידע. באירוע כללי אין מניעה (טקס, מסיבה....)</a:t>
            </a:r>
          </a:p>
          <a:p>
            <a:r>
              <a:rPr lang="he-IL" altLang="he-IL" dirty="0" err="1"/>
              <a:t>הכל</a:t>
            </a:r>
            <a:r>
              <a:rPr lang="he-IL" altLang="he-IL" dirty="0"/>
              <a:t> כמובן כפוף להחלטות בית משפט במידה שקיימות</a:t>
            </a:r>
          </a:p>
          <a:p>
            <a:endParaRPr lang="he-IL" dirty="0"/>
          </a:p>
        </p:txBody>
      </p:sp>
      <p:sp>
        <p:nvSpPr>
          <p:cNvPr id="4" name="מציין מיקום של מספר שקופית 3">
            <a:extLst>
              <a:ext uri="{FF2B5EF4-FFF2-40B4-BE49-F238E27FC236}">
                <a16:creationId xmlns:a16="http://schemas.microsoft.com/office/drawing/2014/main" id="{552736CF-8B9C-BA84-2301-887D6B0F7219}"/>
              </a:ext>
            </a:extLst>
          </p:cNvPr>
          <p:cNvSpPr>
            <a:spLocks noGrp="1"/>
          </p:cNvSpPr>
          <p:nvPr>
            <p:ph type="sldNum" sz="quarter" idx="5"/>
          </p:nvPr>
        </p:nvSpPr>
        <p:spPr/>
        <p:txBody>
          <a:bodyPr/>
          <a:lstStyle/>
          <a:p>
            <a:fld id="{47BAAF1E-6F16-48CE-B1EC-043D2DA9A9E6}" type="slidenum">
              <a:rPr lang="he-IL" smtClean="0"/>
              <a:t>29</a:t>
            </a:fld>
            <a:endParaRPr lang="he-IL"/>
          </a:p>
        </p:txBody>
      </p:sp>
    </p:spTree>
    <p:extLst>
      <p:ext uri="{BB962C8B-B14F-4D97-AF65-F5344CB8AC3E}">
        <p14:creationId xmlns:p14="http://schemas.microsoft.com/office/powerpoint/2010/main" val="28055909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he-IL"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כאשר ההורים פרודים או גרושים, שיש לקבל את הסכמת שני ההורים. במקרים שבהם תישלל או תוגבל האפוטרופסות של אחד ההורים לא תחול חובה זו על מוסד החינוך</a:t>
            </a:r>
            <a:r>
              <a:rPr lang="he-IL" dirty="0">
                <a:latin typeface="Tahoma" panose="020B0604030504040204" pitchFamily="34" charset="0"/>
                <a:ea typeface="Tahoma" panose="020B0604030504040204" pitchFamily="34" charset="0"/>
                <a:cs typeface="Tahoma" panose="020B0604030504040204" pitchFamily="34" charset="0"/>
              </a:rPr>
              <a:t>.</a:t>
            </a:r>
          </a:p>
          <a:p>
            <a:pPr marL="171450" marR="0" lvl="0" indent="-171450" algn="r" defTabSz="914400" rtl="1" eaLnBrk="0" fontAlgn="base" latinLnBrk="0" hangingPunct="0">
              <a:lnSpc>
                <a:spcPct val="100000"/>
              </a:lnSpc>
              <a:spcBef>
                <a:spcPct val="30000"/>
              </a:spcBef>
              <a:spcAft>
                <a:spcPct val="0"/>
              </a:spcAft>
              <a:buClrTx/>
              <a:buSzTx/>
              <a:buFont typeface="Arial" panose="020B0604020202020204" pitchFamily="34" charset="0"/>
              <a:buChar char="•"/>
              <a:tabLst/>
              <a:defRPr/>
            </a:pPr>
            <a:r>
              <a:rPr lang="he-IL"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מצב שבו הורה אחד הסכים וההורה האחר לא הגיב</a:t>
            </a:r>
            <a:r>
              <a:rPr lang="he-IL"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לאחר שמוסד החינוך ישלח מידע לשני ההורים, ואחד מההורים לא יגיב אף שניתן לו זמן סביר לעשות כן – חזקה עליו שהוא מסכים לעניין</a:t>
            </a:r>
          </a:p>
          <a:p>
            <a:pPr marL="171450" marR="0" lvl="0" indent="-171450" algn="r" defTabSz="914400" rtl="1"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he-IL" altLang="he-IL" dirty="0"/>
          </a:p>
          <a:p>
            <a:pPr marL="0" marR="0" lvl="0" indent="0" algn="r" defTabSz="914400" rtl="1" eaLnBrk="0" fontAlgn="base" latinLnBrk="0" hangingPunct="0">
              <a:lnSpc>
                <a:spcPct val="100000"/>
              </a:lnSpc>
              <a:spcBef>
                <a:spcPct val="30000"/>
              </a:spcBef>
              <a:spcAft>
                <a:spcPct val="0"/>
              </a:spcAft>
              <a:buClrTx/>
              <a:buSzTx/>
              <a:buFontTx/>
              <a:buNone/>
              <a:tabLst/>
              <a:defRPr/>
            </a:pPr>
            <a:r>
              <a:rPr lang="he-IL" altLang="he-IL" dirty="0"/>
              <a:t>לא צריך לרדוף אחרי ההורה, זמן סביר שבועיים נשלחה הודעה/ מכתב לשני ההורים</a:t>
            </a:r>
          </a:p>
          <a:p>
            <a:endParaRPr lang="he-IL" dirty="0"/>
          </a:p>
          <a:p>
            <a:r>
              <a:rPr lang="he-IL" dirty="0"/>
              <a:t>במקרה א- כגון השתתפות בטיולים, בהצגות ובמסיבות, ישיבות וכולי, יפעל הצוות </a:t>
            </a:r>
            <a:r>
              <a:rPr lang="he-IL" dirty="0" err="1"/>
              <a:t>הבין־מקצועי</a:t>
            </a:r>
            <a:r>
              <a:rPr lang="he-IL" dirty="0"/>
              <a:t> צוות </a:t>
            </a:r>
            <a:r>
              <a:rPr lang="he-IL" dirty="0" err="1"/>
              <a:t>בין־מקצועי</a:t>
            </a:r>
            <a:r>
              <a:rPr lang="he-IL" dirty="0"/>
              <a:t>: הצוות כולל את מנהל מוסד החינוך, את המחנך וכן יועץ או פסיכולוג.</a:t>
            </a:r>
          </a:p>
          <a:p>
            <a:r>
              <a:rPr lang="he-IL" dirty="0"/>
              <a:t>-תתקיים התייעצות של צוות </a:t>
            </a:r>
            <a:r>
              <a:rPr lang="he-IL" dirty="0" err="1"/>
              <a:t>בין־מקצועי</a:t>
            </a:r>
            <a:r>
              <a:rPr lang="he-IL" dirty="0"/>
              <a:t> במוסד החינוך אשר תתועד בפרוטוקול.</a:t>
            </a:r>
          </a:p>
          <a:p>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47BAAF1E-6F16-48CE-B1EC-043D2DA9A9E6}" type="slidenum">
              <a:rPr lang="he-IL" smtClean="0"/>
              <a:t>31</a:t>
            </a:fld>
            <a:endParaRPr lang="he-IL"/>
          </a:p>
        </p:txBody>
      </p:sp>
    </p:spTree>
    <p:extLst>
      <p:ext uri="{BB962C8B-B14F-4D97-AF65-F5344CB8AC3E}">
        <p14:creationId xmlns:p14="http://schemas.microsoft.com/office/powerpoint/2010/main" val="2459422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eaLnBrk="1" hangingPunct="1">
              <a:spcBef>
                <a:spcPct val="0"/>
              </a:spcBef>
            </a:pPr>
            <a:r>
              <a:rPr lang="he-IL" altLang="he-IL" b="1" dirty="0"/>
              <a:t>סולם </a:t>
            </a:r>
            <a:r>
              <a:rPr lang="he-IL" altLang="he-IL" b="1" dirty="0" err="1"/>
              <a:t>ריי</a:t>
            </a:r>
            <a:r>
              <a:rPr lang="he-IL" altLang="he-IL" dirty="0"/>
              <a:t> - החוקרים </a:t>
            </a:r>
            <a:r>
              <a:rPr lang="he-IL" altLang="he-IL" dirty="0" err="1"/>
              <a:t>ריי</a:t>
            </a:r>
            <a:r>
              <a:rPr lang="he-IL" altLang="he-IL" dirty="0"/>
              <a:t> והולמס ניסו לבנות ´סולם לחץ´, המודד באופן אובייקטיבי את אירועי החיים השונים ביחס ללחץ. הם נתנו 100 נקודות (שכונו במחקר ´יחידות של תמורות חיים´) לאירוע הגורם ללחץ הרב ביותר על האדם עם התרחשותו. צירוף של 300 נקודות ויותר מסוכן מאד לאדם ועלול להתבטא במחלה חמורה ואפילו במוות. הנחקרים התבקשו לדרג שורה של מאורעות לפי מידת השינויים בחיים שהללו הצריכו. התוצאות הראו כי מות בן הזוג הוא האירוע </a:t>
            </a:r>
            <a:r>
              <a:rPr lang="he-IL" altLang="he-IL" dirty="0" err="1"/>
              <a:t>ה´מלחיץ</a:t>
            </a:r>
            <a:r>
              <a:rPr lang="he-IL" altLang="he-IL" dirty="0"/>
              <a:t>´ ביותר עבור האנשים ונתנו למוות ציון של 100נקודות. לגירושין ניתנו 99 נקודות, כלומר גירושין נמצאים במקום השני לאחר מוות כאירוע חיים מלחיץ ביותר אשר משפיע על כל מערכות הגוף של האדם המעורב בהם .  נתונים סטטיסטיים צופים כי 30% מהזוגות הנישאים בישראל יתגרשו. גירושי הורים גורמים לילדים טלטלה רגשית עזה. הילדים מתמודדים עם אובדן התא המשפחתי המוכר, פרידה ולעיתים אובדן קשר עם ההורה הלא משמורן ופגיעה משמעותית באיכות החיים כתוצאה מהמשבר , מהיעדר פניות של ההורים העסוקים בעצמם ופגיעה במצב הכלכלי. </a:t>
            </a:r>
          </a:p>
          <a:p>
            <a:pPr eaLnBrk="1" hangingPunct="1">
              <a:spcBef>
                <a:spcPct val="0"/>
              </a:spcBef>
            </a:pPr>
            <a:r>
              <a:rPr lang="he-IL" altLang="he-IL" dirty="0"/>
              <a:t>לפרידה בין ההורים עלולות להיות השלכות ארוכות-טווח על התפתחותם של הילדים בכל המישורים: הרגשי, הקוגניטיבי, החברתי וההתנהגותי-תפקודי.</a:t>
            </a:r>
            <a:endParaRPr lang="en-US" altLang="he-IL" dirty="0"/>
          </a:p>
          <a:p>
            <a:pPr eaLnBrk="1" hangingPunct="1">
              <a:spcBef>
                <a:spcPct val="0"/>
              </a:spcBef>
            </a:pPr>
            <a:endParaRPr lang="he-IL" altLang="he-IL" dirty="0"/>
          </a:p>
          <a:p>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47BAAF1E-6F16-48CE-B1EC-043D2DA9A9E6}" type="slidenum">
              <a:rPr lang="he-IL" smtClean="0"/>
              <a:t>4</a:t>
            </a:fld>
            <a:endParaRPr lang="he-IL"/>
          </a:p>
        </p:txBody>
      </p:sp>
    </p:spTree>
    <p:extLst>
      <p:ext uri="{BB962C8B-B14F-4D97-AF65-F5344CB8AC3E}">
        <p14:creationId xmlns:p14="http://schemas.microsoft.com/office/powerpoint/2010/main" val="2253045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שני ההורים אפוטרופוסים (במקרים נדירים נשללת </a:t>
            </a:r>
            <a:r>
              <a:rPr lang="he-IL" dirty="0" err="1"/>
              <a:t>האפוטרופוסות</a:t>
            </a:r>
            <a:r>
              <a:rPr lang="he-IL" dirty="0"/>
              <a:t> של אחד ההורים), לכן כל החלטה בנוגע לילד מחייבת הסכמת שניהם. גם אם אחד ההורים לא בתמונה ולא בקשר רציף.(אלא אם יש אישור משפטי לוותר על אישור אחד ההורים)</a:t>
            </a:r>
          </a:p>
          <a:p>
            <a:r>
              <a:rPr lang="he-IL" dirty="0"/>
              <a:t>""</a:t>
            </a:r>
            <a:r>
              <a:rPr lang="he-IL" b="1" dirty="0"/>
              <a:t>ההורה האחר</a:t>
            </a:r>
            <a:r>
              <a:rPr lang="he-IL" dirty="0"/>
              <a:t>"-החוק מתייחס לשני ההורים כשווי ערך לצורך קבלת החלטות בנוגע לילדים. </a:t>
            </a:r>
            <a:r>
              <a:rPr lang="he-IL" dirty="0" err="1"/>
              <a:t>אחרוית</a:t>
            </a:r>
            <a:r>
              <a:rPr lang="he-IL" dirty="0"/>
              <a:t> משותפת.</a:t>
            </a:r>
          </a:p>
          <a:p>
            <a:r>
              <a:rPr lang="he-IL" dirty="0"/>
              <a:t>גובה המזונות נקבע על פי הכנסות ההורים, זמני שהות הילד. להסביר- כל אחד מההורים. אין יותר התייחסות או משמעות למונח משמורן.</a:t>
            </a:r>
          </a:p>
          <a:p>
            <a:r>
              <a:rPr lang="he-IL" dirty="0"/>
              <a:t>האחריות ההורית היא </a:t>
            </a:r>
            <a:r>
              <a:rPr lang="he-IL" dirty="0" err="1"/>
              <a:t>משותפת.ללא</a:t>
            </a:r>
            <a:r>
              <a:rPr lang="he-IL" dirty="0"/>
              <a:t> קשר לזמני השהות.</a:t>
            </a:r>
          </a:p>
          <a:p>
            <a:endParaRPr lang="he-IL" dirty="0"/>
          </a:p>
          <a:p>
            <a:endParaRPr lang="he-IL" dirty="0"/>
          </a:p>
          <a:p>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47BAAF1E-6F16-48CE-B1EC-043D2DA9A9E6}" type="slidenum">
              <a:rPr lang="he-IL" smtClean="0"/>
              <a:t>5</a:t>
            </a:fld>
            <a:endParaRPr lang="he-IL"/>
          </a:p>
        </p:txBody>
      </p:sp>
    </p:spTree>
    <p:extLst>
      <p:ext uri="{BB962C8B-B14F-4D97-AF65-F5344CB8AC3E}">
        <p14:creationId xmlns:p14="http://schemas.microsoft.com/office/powerpoint/2010/main" val="1795666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שני ההורים אפוטרופוסים (במקרים נדירים נשללת </a:t>
            </a:r>
            <a:r>
              <a:rPr lang="he-IL" dirty="0" err="1"/>
              <a:t>האפוטרופוסות</a:t>
            </a:r>
            <a:r>
              <a:rPr lang="he-IL" dirty="0"/>
              <a:t> של אחד ההורים), לכן כל החלטה בנוגע לילד מחייבת הסכמת שניהם. גם אם אחד ההורים לא בתמונה ולא בקשר רציף (אלא אם יש אישור משפטי לוותר על אישור אחד ההורים)</a:t>
            </a:r>
          </a:p>
          <a:p>
            <a:r>
              <a:rPr lang="he-IL" dirty="0"/>
              <a:t>"</a:t>
            </a:r>
            <a:r>
              <a:rPr lang="he-IL" b="1" dirty="0"/>
              <a:t>ההורה האחר</a:t>
            </a:r>
            <a:r>
              <a:rPr lang="he-IL" dirty="0"/>
              <a:t>"-החוק מתייחס לשני ההורים כשווי ערך לצורך קבלת החלטות בנוגע לילדים. </a:t>
            </a:r>
            <a:r>
              <a:rPr lang="he-IL" dirty="0" err="1"/>
              <a:t>אחרוית</a:t>
            </a:r>
            <a:r>
              <a:rPr lang="he-IL" dirty="0"/>
              <a:t> משותפת.</a:t>
            </a:r>
          </a:p>
          <a:p>
            <a:r>
              <a:rPr lang="he-IL" dirty="0"/>
              <a:t>גובה המזונות נקבע על פי הכנסות ההורים, זמני שהות הילד. להסביר- כל אחד מההורים. אין יותר התייחסות או משמעות למונח משמורן.</a:t>
            </a:r>
          </a:p>
          <a:p>
            <a:r>
              <a:rPr lang="he-IL" dirty="0"/>
              <a:t>האחריות ההורית היא משותפת. ללא קשר לזמני השהות.</a:t>
            </a:r>
          </a:p>
          <a:p>
            <a:endParaRPr lang="he-IL" dirty="0"/>
          </a:p>
          <a:p>
            <a:endParaRPr lang="he-IL" dirty="0"/>
          </a:p>
          <a:p>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47BAAF1E-6F16-48CE-B1EC-043D2DA9A9E6}" type="slidenum">
              <a:rPr lang="he-IL" smtClean="0"/>
              <a:t>6</a:t>
            </a:fld>
            <a:endParaRPr lang="he-IL"/>
          </a:p>
        </p:txBody>
      </p:sp>
    </p:spTree>
    <p:extLst>
      <p:ext uri="{BB962C8B-B14F-4D97-AF65-F5344CB8AC3E}">
        <p14:creationId xmlns:p14="http://schemas.microsoft.com/office/powerpoint/2010/main" val="3704641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19489-D1A3-5F11-D477-F0D967BB416E}"/>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92C9DCB7-DEA5-9CBD-9C25-39F8E3128353}"/>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12FBFABA-AFF2-4DE6-3EE6-BA1C4EB84815}"/>
              </a:ext>
            </a:extLst>
          </p:cNvPr>
          <p:cNvSpPr>
            <a:spLocks noGrp="1"/>
          </p:cNvSpPr>
          <p:nvPr>
            <p:ph type="body" idx="1"/>
          </p:nvPr>
        </p:nvSpPr>
        <p:spPr/>
        <p:txBody>
          <a:bodyPr/>
          <a:lstStyle/>
          <a:p>
            <a:r>
              <a:rPr lang="he-IL" dirty="0"/>
              <a:t>חלוקת </a:t>
            </a:r>
            <a:r>
              <a:rPr lang="he-IL" b="1" dirty="0"/>
              <a:t>זמני השהות (שכונו בעבר "הסדרי ראייה") </a:t>
            </a:r>
            <a:r>
              <a:rPr lang="he-IL" dirty="0"/>
              <a:t>יכולה להיעשות בהסכמה בין ההורים, ובמקרה שאין הסכמה, תיקבע החלוקה על ידי הערכאה השיפוטית המוסמכת.</a:t>
            </a:r>
          </a:p>
          <a:p>
            <a:r>
              <a:rPr lang="he-IL" dirty="0"/>
              <a:t>"</a:t>
            </a:r>
            <a:r>
              <a:rPr lang="he-IL" b="1" dirty="0"/>
              <a:t>מנחה אומנה": </a:t>
            </a:r>
            <a:r>
              <a:rPr lang="he-IL" b="0" dirty="0"/>
              <a:t>הצוות החינוכי יכול להיות </a:t>
            </a:r>
            <a:r>
              <a:rPr lang="he-IL" b="0" dirty="0" err="1"/>
              <a:t>איתו</a:t>
            </a:r>
            <a:r>
              <a:rPr lang="he-IL" b="0" dirty="0"/>
              <a:t> בקשר ללא ויתור סודיות</a:t>
            </a:r>
          </a:p>
          <a:p>
            <a:pPr marL="0" marR="0" lvl="0" indent="0" algn="r" defTabSz="914400" rtl="1" eaLnBrk="0" fontAlgn="base" latinLnBrk="0" hangingPunct="0">
              <a:lnSpc>
                <a:spcPct val="100000"/>
              </a:lnSpc>
              <a:spcBef>
                <a:spcPct val="30000"/>
              </a:spcBef>
              <a:spcAft>
                <a:spcPct val="0"/>
              </a:spcAft>
              <a:buClrTx/>
              <a:buSzTx/>
              <a:buFontTx/>
              <a:buNone/>
              <a:tabLst/>
              <a:defRPr/>
            </a:pPr>
            <a:r>
              <a:rPr lang="he-IL" b="1" dirty="0"/>
              <a:t>רק פקס לסדרי דין </a:t>
            </a:r>
            <a:r>
              <a:rPr lang="he-IL" sz="1200" dirty="0">
                <a:latin typeface="Tahoma" panose="020B0604030504040204" pitchFamily="34" charset="0"/>
                <a:ea typeface="Tahoma" panose="020B0604030504040204" pitchFamily="34" charset="0"/>
                <a:cs typeface="Tahoma" panose="020B0604030504040204" pitchFamily="34" charset="0"/>
              </a:rPr>
              <a:t>עובד סוציאלי שמונה לפי חוק- לפי חוק הנוער (טיפול והשגחה) ,או לפי חוק הסעד (טיפול במפגרים),</a:t>
            </a:r>
          </a:p>
          <a:p>
            <a:pPr marL="0" marR="0" lvl="0" indent="0" algn="r" defTabSz="914400" rtl="1" eaLnBrk="0" fontAlgn="base" latinLnBrk="0" hangingPunct="0">
              <a:lnSpc>
                <a:spcPct val="100000"/>
              </a:lnSpc>
              <a:spcBef>
                <a:spcPct val="30000"/>
              </a:spcBef>
              <a:spcAft>
                <a:spcPct val="0"/>
              </a:spcAft>
              <a:buClrTx/>
              <a:buSzTx/>
              <a:buFontTx/>
              <a:buNone/>
              <a:tabLst/>
              <a:defRPr/>
            </a:pPr>
            <a:r>
              <a:rPr lang="he-IL" b="1" dirty="0"/>
              <a:t>שמונה </a:t>
            </a:r>
            <a:r>
              <a:rPr lang="he-IL" dirty="0"/>
              <a:t>לפי חוק הנוער או חוק הסעד זכאי לקבל מידע על קטין ללא הסכמת ההורים. שאר העובדים </a:t>
            </a:r>
            <a:r>
              <a:rPr lang="he-IL" dirty="0" err="1"/>
              <a:t>הסוציאלים</a:t>
            </a:r>
            <a:r>
              <a:rPr lang="he-IL" dirty="0"/>
              <a:t> חייבים להמציא מסמך של הסכמת ההורים להעברת המידע. על </a:t>
            </a:r>
            <a:r>
              <a:rPr lang="he-IL" dirty="0" err="1"/>
              <a:t>עוס</a:t>
            </a:r>
            <a:r>
              <a:rPr lang="he-IL" dirty="0"/>
              <a:t> שרוצה מידע </a:t>
            </a:r>
            <a:r>
              <a:rPr lang="he-IL" dirty="0" err="1"/>
              <a:t>מבהס</a:t>
            </a:r>
            <a:r>
              <a:rPr lang="he-IL" dirty="0"/>
              <a:t> צריך לשלוח בקשה בכתב ולציין מהי הסמכות שלו.</a:t>
            </a:r>
            <a:r>
              <a:rPr lang="he-IL" sz="1200" dirty="0">
                <a:latin typeface="Tahoma" panose="020B0604030504040204" pitchFamily="34" charset="0"/>
                <a:ea typeface="Tahoma" panose="020B0604030504040204" pitchFamily="34" charset="0"/>
                <a:cs typeface="Tahoma" panose="020B0604030504040204" pitchFamily="34" charset="0"/>
              </a:rPr>
              <a:t> לצורך עריכת תסקיר לפי צו של ערכאה משפטית- המוסד חייב לשתף פעולה עם פקיד הסעד ולתת לו מידע על תפקוד התלמיד בבית הספר או בגן. המחנך או הגננת יפעלו בעניין זה בשיתוף פעולה עם הפסיכולוג או עם היועץ.</a:t>
            </a:r>
          </a:p>
        </p:txBody>
      </p:sp>
      <p:sp>
        <p:nvSpPr>
          <p:cNvPr id="4" name="מציין מיקום של מספר שקופית 3">
            <a:extLst>
              <a:ext uri="{FF2B5EF4-FFF2-40B4-BE49-F238E27FC236}">
                <a16:creationId xmlns:a16="http://schemas.microsoft.com/office/drawing/2014/main" id="{0C68353B-0ED9-3C9B-4734-897F46BCC1F3}"/>
              </a:ext>
            </a:extLst>
          </p:cNvPr>
          <p:cNvSpPr>
            <a:spLocks noGrp="1"/>
          </p:cNvSpPr>
          <p:nvPr>
            <p:ph type="sldNum" sz="quarter" idx="5"/>
          </p:nvPr>
        </p:nvSpPr>
        <p:spPr/>
        <p:txBody>
          <a:bodyPr/>
          <a:lstStyle/>
          <a:p>
            <a:fld id="{47BAAF1E-6F16-48CE-B1EC-043D2DA9A9E6}" type="slidenum">
              <a:rPr lang="he-IL" smtClean="0"/>
              <a:t>7</a:t>
            </a:fld>
            <a:endParaRPr lang="he-IL"/>
          </a:p>
        </p:txBody>
      </p:sp>
    </p:spTree>
    <p:extLst>
      <p:ext uri="{BB962C8B-B14F-4D97-AF65-F5344CB8AC3E}">
        <p14:creationId xmlns:p14="http://schemas.microsoft.com/office/powerpoint/2010/main" val="3276964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BBDBF-ECD7-6D53-93C4-98CBF1A6B57F}"/>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61F69299-C784-BA25-D4A7-E03A891F0500}"/>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08DDFF59-1A92-C685-6619-1A2761ECA4B2}"/>
              </a:ext>
            </a:extLst>
          </p:cNvPr>
          <p:cNvSpPr>
            <a:spLocks noGrp="1"/>
          </p:cNvSpPr>
          <p:nvPr>
            <p:ph type="body" idx="1"/>
          </p:nvPr>
        </p:nvSpPr>
        <p:spPr/>
        <p:txBody>
          <a:bodyPr/>
          <a:lstStyle/>
          <a:p>
            <a:r>
              <a:rPr lang="he-IL" b="1" dirty="0"/>
              <a:t>צו הגנה נית</a:t>
            </a:r>
            <a:r>
              <a:rPr lang="he-IL" dirty="0"/>
              <a:t>ן כאשר בית המשפט נוכח שיש להגן על בן משפחה אחר מאלימות, מעבירת מין או מכליאה, לרבות התעללות נפשית או התנהגות שאינה מאפשרת לבן המשפחה לנהל אורח חיים סביר ותקין. חשוב לבדוק ממי ולמי צו ההגנה והתוקף שלו. לא שולל את הזכות של ההורה להיות בקשר עם </a:t>
            </a:r>
            <a:r>
              <a:rPr lang="he-IL" dirty="0" err="1"/>
              <a:t>ביהס</a:t>
            </a:r>
            <a:r>
              <a:rPr lang="he-IL" dirty="0"/>
              <a:t>, אלה אם </a:t>
            </a:r>
            <a:r>
              <a:rPr lang="he-IL" dirty="0" err="1"/>
              <a:t>צויין</a:t>
            </a:r>
            <a:r>
              <a:rPr lang="he-IL" dirty="0"/>
              <a:t> בצו.</a:t>
            </a:r>
          </a:p>
          <a:p>
            <a:endParaRPr lang="he-IL" dirty="0"/>
          </a:p>
        </p:txBody>
      </p:sp>
      <p:sp>
        <p:nvSpPr>
          <p:cNvPr id="4" name="מציין מיקום של מספר שקופית 3">
            <a:extLst>
              <a:ext uri="{FF2B5EF4-FFF2-40B4-BE49-F238E27FC236}">
                <a16:creationId xmlns:a16="http://schemas.microsoft.com/office/drawing/2014/main" id="{E890224F-9841-0BA9-DD3A-79F404608EA3}"/>
              </a:ext>
            </a:extLst>
          </p:cNvPr>
          <p:cNvSpPr>
            <a:spLocks noGrp="1"/>
          </p:cNvSpPr>
          <p:nvPr>
            <p:ph type="sldNum" sz="quarter" idx="5"/>
          </p:nvPr>
        </p:nvSpPr>
        <p:spPr/>
        <p:txBody>
          <a:bodyPr/>
          <a:lstStyle/>
          <a:p>
            <a:fld id="{47BAAF1E-6F16-48CE-B1EC-043D2DA9A9E6}" type="slidenum">
              <a:rPr lang="he-IL" smtClean="0"/>
              <a:t>8</a:t>
            </a:fld>
            <a:endParaRPr lang="he-IL"/>
          </a:p>
        </p:txBody>
      </p:sp>
    </p:spTree>
    <p:extLst>
      <p:ext uri="{BB962C8B-B14F-4D97-AF65-F5344CB8AC3E}">
        <p14:creationId xmlns:p14="http://schemas.microsoft.com/office/powerpoint/2010/main" val="40604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5951D-D2EA-0FE9-C3A2-18F326DB0B19}"/>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33C2F74F-E020-0F82-FEE1-36DC9DF805CA}"/>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53D4E039-6FDB-F05D-F655-91A964A31FD3}"/>
              </a:ext>
            </a:extLst>
          </p:cNvPr>
          <p:cNvSpPr>
            <a:spLocks noGrp="1"/>
          </p:cNvSpPr>
          <p:nvPr>
            <p:ph type="body" idx="1"/>
          </p:nvPr>
        </p:nvSpPr>
        <p:spPr/>
        <p:txBody>
          <a:bodyPr/>
          <a:lstStyle/>
          <a:p>
            <a:endParaRPr lang="he-IL" dirty="0"/>
          </a:p>
        </p:txBody>
      </p:sp>
      <p:sp>
        <p:nvSpPr>
          <p:cNvPr id="4" name="מציין מיקום של מספר שקופית 3">
            <a:extLst>
              <a:ext uri="{FF2B5EF4-FFF2-40B4-BE49-F238E27FC236}">
                <a16:creationId xmlns:a16="http://schemas.microsoft.com/office/drawing/2014/main" id="{414A6C3D-E6B9-87ED-7101-6A5857D5361B}"/>
              </a:ext>
            </a:extLst>
          </p:cNvPr>
          <p:cNvSpPr>
            <a:spLocks noGrp="1"/>
          </p:cNvSpPr>
          <p:nvPr>
            <p:ph type="sldNum" sz="quarter" idx="5"/>
          </p:nvPr>
        </p:nvSpPr>
        <p:spPr/>
        <p:txBody>
          <a:bodyPr/>
          <a:lstStyle/>
          <a:p>
            <a:fld id="{47BAAF1E-6F16-48CE-B1EC-043D2DA9A9E6}" type="slidenum">
              <a:rPr lang="he-IL" smtClean="0"/>
              <a:t>9</a:t>
            </a:fld>
            <a:endParaRPr lang="he-IL"/>
          </a:p>
        </p:txBody>
      </p:sp>
    </p:spTree>
    <p:extLst>
      <p:ext uri="{BB962C8B-B14F-4D97-AF65-F5344CB8AC3E}">
        <p14:creationId xmlns:p14="http://schemas.microsoft.com/office/powerpoint/2010/main" val="12102972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47BAAF1E-6F16-48CE-B1EC-043D2DA9A9E6}" type="slidenum">
              <a:rPr lang="he-IL" smtClean="0"/>
              <a:t>10</a:t>
            </a:fld>
            <a:endParaRPr lang="he-IL"/>
          </a:p>
        </p:txBody>
      </p:sp>
    </p:spTree>
    <p:extLst>
      <p:ext uri="{BB962C8B-B14F-4D97-AF65-F5344CB8AC3E}">
        <p14:creationId xmlns:p14="http://schemas.microsoft.com/office/powerpoint/2010/main" val="3012290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DCD6FC2-5900-DC34-3D37-FA143F227B59}"/>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7D943592-D324-7A9B-E648-924C80D08B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073EF6FE-AA20-43C6-22B1-1F9D0F8ECD3A}"/>
              </a:ext>
            </a:extLst>
          </p:cNvPr>
          <p:cNvSpPr>
            <a:spLocks noGrp="1"/>
          </p:cNvSpPr>
          <p:nvPr>
            <p:ph type="dt" sz="half" idx="10"/>
          </p:nvPr>
        </p:nvSpPr>
        <p:spPr/>
        <p:txBody>
          <a:bodyPr/>
          <a:lstStyle/>
          <a:p>
            <a:fld id="{89E0EA9B-81F7-49C9-B93C-C93D85B9340B}" type="datetimeFigureOut">
              <a:rPr lang="he-IL" smtClean="0"/>
              <a:t>ל'/חשון/תשפ"ה</a:t>
            </a:fld>
            <a:endParaRPr lang="he-IL"/>
          </a:p>
        </p:txBody>
      </p:sp>
      <p:sp>
        <p:nvSpPr>
          <p:cNvPr id="5" name="מציין מיקום של כותרת תחתונה 4">
            <a:extLst>
              <a:ext uri="{FF2B5EF4-FFF2-40B4-BE49-F238E27FC236}">
                <a16:creationId xmlns:a16="http://schemas.microsoft.com/office/drawing/2014/main" id="{0C6A5267-187A-C5FE-90A9-9D3DBC37EA1B}"/>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1B77A6B6-038B-0F35-3E16-898965481DA4}"/>
              </a:ext>
            </a:extLst>
          </p:cNvPr>
          <p:cNvSpPr>
            <a:spLocks noGrp="1"/>
          </p:cNvSpPr>
          <p:nvPr>
            <p:ph type="sldNum" sz="quarter" idx="12"/>
          </p:nvPr>
        </p:nvSpPr>
        <p:spPr/>
        <p:txBody>
          <a:bodyPr/>
          <a:lstStyle/>
          <a:p>
            <a:fld id="{ABC8EE4E-3985-4A40-AC8D-01CAEF7E94E8}" type="slidenum">
              <a:rPr lang="he-IL" smtClean="0"/>
              <a:t>‹#›</a:t>
            </a:fld>
            <a:endParaRPr lang="he-IL"/>
          </a:p>
        </p:txBody>
      </p:sp>
    </p:spTree>
    <p:extLst>
      <p:ext uri="{BB962C8B-B14F-4D97-AF65-F5344CB8AC3E}">
        <p14:creationId xmlns:p14="http://schemas.microsoft.com/office/powerpoint/2010/main" val="7245770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7874C1D-2029-8A4F-37DA-B01DA4A553D5}"/>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A395830F-B3E1-2DE0-E286-2261F590EED1}"/>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DAB94149-4537-6197-6AD1-222C76512235}"/>
              </a:ext>
            </a:extLst>
          </p:cNvPr>
          <p:cNvSpPr>
            <a:spLocks noGrp="1"/>
          </p:cNvSpPr>
          <p:nvPr>
            <p:ph type="dt" sz="half" idx="10"/>
          </p:nvPr>
        </p:nvSpPr>
        <p:spPr/>
        <p:txBody>
          <a:bodyPr/>
          <a:lstStyle/>
          <a:p>
            <a:fld id="{89E0EA9B-81F7-49C9-B93C-C93D85B9340B}" type="datetimeFigureOut">
              <a:rPr lang="he-IL" smtClean="0"/>
              <a:t>ל'/חשון/תשפ"ה</a:t>
            </a:fld>
            <a:endParaRPr lang="he-IL"/>
          </a:p>
        </p:txBody>
      </p:sp>
      <p:sp>
        <p:nvSpPr>
          <p:cNvPr id="5" name="מציין מיקום של כותרת תחתונה 4">
            <a:extLst>
              <a:ext uri="{FF2B5EF4-FFF2-40B4-BE49-F238E27FC236}">
                <a16:creationId xmlns:a16="http://schemas.microsoft.com/office/drawing/2014/main" id="{E1CA9AD6-944E-2C03-3410-4E4411D04B50}"/>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2D801764-D013-AAC3-1FA8-A42A5153C6A0}"/>
              </a:ext>
            </a:extLst>
          </p:cNvPr>
          <p:cNvSpPr>
            <a:spLocks noGrp="1"/>
          </p:cNvSpPr>
          <p:nvPr>
            <p:ph type="sldNum" sz="quarter" idx="12"/>
          </p:nvPr>
        </p:nvSpPr>
        <p:spPr/>
        <p:txBody>
          <a:bodyPr/>
          <a:lstStyle/>
          <a:p>
            <a:fld id="{ABC8EE4E-3985-4A40-AC8D-01CAEF7E94E8}" type="slidenum">
              <a:rPr lang="he-IL" smtClean="0"/>
              <a:t>‹#›</a:t>
            </a:fld>
            <a:endParaRPr lang="he-IL"/>
          </a:p>
        </p:txBody>
      </p:sp>
    </p:spTree>
    <p:extLst>
      <p:ext uri="{BB962C8B-B14F-4D97-AF65-F5344CB8AC3E}">
        <p14:creationId xmlns:p14="http://schemas.microsoft.com/office/powerpoint/2010/main" val="2953083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CAED05AD-4854-E0AB-2B45-D47794E1C57E}"/>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19CF4EA5-9909-CF39-95FC-45ECAA9B59BE}"/>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E41CE032-3FE1-B296-844E-13977289E5DE}"/>
              </a:ext>
            </a:extLst>
          </p:cNvPr>
          <p:cNvSpPr>
            <a:spLocks noGrp="1"/>
          </p:cNvSpPr>
          <p:nvPr>
            <p:ph type="dt" sz="half" idx="10"/>
          </p:nvPr>
        </p:nvSpPr>
        <p:spPr/>
        <p:txBody>
          <a:bodyPr/>
          <a:lstStyle/>
          <a:p>
            <a:fld id="{89E0EA9B-81F7-49C9-B93C-C93D85B9340B}" type="datetimeFigureOut">
              <a:rPr lang="he-IL" smtClean="0"/>
              <a:t>ל'/חשון/תשפ"ה</a:t>
            </a:fld>
            <a:endParaRPr lang="he-IL"/>
          </a:p>
        </p:txBody>
      </p:sp>
      <p:sp>
        <p:nvSpPr>
          <p:cNvPr id="5" name="מציין מיקום של כותרת תחתונה 4">
            <a:extLst>
              <a:ext uri="{FF2B5EF4-FFF2-40B4-BE49-F238E27FC236}">
                <a16:creationId xmlns:a16="http://schemas.microsoft.com/office/drawing/2014/main" id="{833B3E22-0D27-1FDA-3BB4-355BB70198F4}"/>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46956078-DA5D-9FA9-F14F-B0BF07E065A7}"/>
              </a:ext>
            </a:extLst>
          </p:cNvPr>
          <p:cNvSpPr>
            <a:spLocks noGrp="1"/>
          </p:cNvSpPr>
          <p:nvPr>
            <p:ph type="sldNum" sz="quarter" idx="12"/>
          </p:nvPr>
        </p:nvSpPr>
        <p:spPr/>
        <p:txBody>
          <a:bodyPr/>
          <a:lstStyle/>
          <a:p>
            <a:fld id="{ABC8EE4E-3985-4A40-AC8D-01CAEF7E94E8}" type="slidenum">
              <a:rPr lang="he-IL" smtClean="0"/>
              <a:t>‹#›</a:t>
            </a:fld>
            <a:endParaRPr lang="he-IL"/>
          </a:p>
        </p:txBody>
      </p:sp>
    </p:spTree>
    <p:extLst>
      <p:ext uri="{BB962C8B-B14F-4D97-AF65-F5344CB8AC3E}">
        <p14:creationId xmlns:p14="http://schemas.microsoft.com/office/powerpoint/2010/main" val="3178115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F5775A8-B3A1-177B-60FF-1DC25C8AA5C8}"/>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601606EF-87BD-8B0C-E28C-AC0054157976}"/>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9E5DAD2A-592A-DF8B-3859-0EB0DE512B16}"/>
              </a:ext>
            </a:extLst>
          </p:cNvPr>
          <p:cNvSpPr>
            <a:spLocks noGrp="1"/>
          </p:cNvSpPr>
          <p:nvPr>
            <p:ph type="dt" sz="half" idx="10"/>
          </p:nvPr>
        </p:nvSpPr>
        <p:spPr/>
        <p:txBody>
          <a:bodyPr/>
          <a:lstStyle/>
          <a:p>
            <a:fld id="{89E0EA9B-81F7-49C9-B93C-C93D85B9340B}" type="datetimeFigureOut">
              <a:rPr lang="he-IL" smtClean="0"/>
              <a:t>ל'/חשון/תשפ"ה</a:t>
            </a:fld>
            <a:endParaRPr lang="he-IL"/>
          </a:p>
        </p:txBody>
      </p:sp>
      <p:sp>
        <p:nvSpPr>
          <p:cNvPr id="5" name="מציין מיקום של כותרת תחתונה 4">
            <a:extLst>
              <a:ext uri="{FF2B5EF4-FFF2-40B4-BE49-F238E27FC236}">
                <a16:creationId xmlns:a16="http://schemas.microsoft.com/office/drawing/2014/main" id="{CC7F5526-5EE0-3135-A018-51A7AB85F01B}"/>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34EB7B55-88E9-0DC3-FC84-24119238BCE9}"/>
              </a:ext>
            </a:extLst>
          </p:cNvPr>
          <p:cNvSpPr>
            <a:spLocks noGrp="1"/>
          </p:cNvSpPr>
          <p:nvPr>
            <p:ph type="sldNum" sz="quarter" idx="12"/>
          </p:nvPr>
        </p:nvSpPr>
        <p:spPr/>
        <p:txBody>
          <a:bodyPr/>
          <a:lstStyle/>
          <a:p>
            <a:fld id="{ABC8EE4E-3985-4A40-AC8D-01CAEF7E94E8}" type="slidenum">
              <a:rPr lang="he-IL" smtClean="0"/>
              <a:t>‹#›</a:t>
            </a:fld>
            <a:endParaRPr lang="he-IL"/>
          </a:p>
        </p:txBody>
      </p:sp>
    </p:spTree>
    <p:extLst>
      <p:ext uri="{BB962C8B-B14F-4D97-AF65-F5344CB8AC3E}">
        <p14:creationId xmlns:p14="http://schemas.microsoft.com/office/powerpoint/2010/main" val="1462598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8719B6B-3659-42B6-1A4C-5198E055F98A}"/>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EFD01B41-66A2-40C6-3976-E2EF7DA5635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3DD1E217-FB03-DAA1-F142-BA38F6628812}"/>
              </a:ext>
            </a:extLst>
          </p:cNvPr>
          <p:cNvSpPr>
            <a:spLocks noGrp="1"/>
          </p:cNvSpPr>
          <p:nvPr>
            <p:ph type="dt" sz="half" idx="10"/>
          </p:nvPr>
        </p:nvSpPr>
        <p:spPr/>
        <p:txBody>
          <a:bodyPr/>
          <a:lstStyle/>
          <a:p>
            <a:fld id="{89E0EA9B-81F7-49C9-B93C-C93D85B9340B}" type="datetimeFigureOut">
              <a:rPr lang="he-IL" smtClean="0"/>
              <a:t>ל'/חשון/תשפ"ה</a:t>
            </a:fld>
            <a:endParaRPr lang="he-IL"/>
          </a:p>
        </p:txBody>
      </p:sp>
      <p:sp>
        <p:nvSpPr>
          <p:cNvPr id="5" name="מציין מיקום של כותרת תחתונה 4">
            <a:extLst>
              <a:ext uri="{FF2B5EF4-FFF2-40B4-BE49-F238E27FC236}">
                <a16:creationId xmlns:a16="http://schemas.microsoft.com/office/drawing/2014/main" id="{8ACD2056-7ED9-BB7C-4F73-C34219CFA45E}"/>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45E4188E-5505-EC4B-BAE7-E9FAC0242BF4}"/>
              </a:ext>
            </a:extLst>
          </p:cNvPr>
          <p:cNvSpPr>
            <a:spLocks noGrp="1"/>
          </p:cNvSpPr>
          <p:nvPr>
            <p:ph type="sldNum" sz="quarter" idx="12"/>
          </p:nvPr>
        </p:nvSpPr>
        <p:spPr/>
        <p:txBody>
          <a:bodyPr/>
          <a:lstStyle/>
          <a:p>
            <a:fld id="{ABC8EE4E-3985-4A40-AC8D-01CAEF7E94E8}" type="slidenum">
              <a:rPr lang="he-IL" smtClean="0"/>
              <a:t>‹#›</a:t>
            </a:fld>
            <a:endParaRPr lang="he-IL"/>
          </a:p>
        </p:txBody>
      </p:sp>
    </p:spTree>
    <p:extLst>
      <p:ext uri="{BB962C8B-B14F-4D97-AF65-F5344CB8AC3E}">
        <p14:creationId xmlns:p14="http://schemas.microsoft.com/office/powerpoint/2010/main" val="1220510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9FF6156-44A0-920C-C65E-FB71BF36A2C9}"/>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E24AD875-A9FD-FB56-611F-65227D5638CA}"/>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1ED53216-ABA8-C754-7FFB-DF04F018AD3C}"/>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ABB470E5-3DB2-0D95-C257-330C6B08672F}"/>
              </a:ext>
            </a:extLst>
          </p:cNvPr>
          <p:cNvSpPr>
            <a:spLocks noGrp="1"/>
          </p:cNvSpPr>
          <p:nvPr>
            <p:ph type="dt" sz="half" idx="10"/>
          </p:nvPr>
        </p:nvSpPr>
        <p:spPr/>
        <p:txBody>
          <a:bodyPr/>
          <a:lstStyle/>
          <a:p>
            <a:fld id="{89E0EA9B-81F7-49C9-B93C-C93D85B9340B}" type="datetimeFigureOut">
              <a:rPr lang="he-IL" smtClean="0"/>
              <a:t>ל'/חשון/תשפ"ה</a:t>
            </a:fld>
            <a:endParaRPr lang="he-IL"/>
          </a:p>
        </p:txBody>
      </p:sp>
      <p:sp>
        <p:nvSpPr>
          <p:cNvPr id="6" name="מציין מיקום של כותרת תחתונה 5">
            <a:extLst>
              <a:ext uri="{FF2B5EF4-FFF2-40B4-BE49-F238E27FC236}">
                <a16:creationId xmlns:a16="http://schemas.microsoft.com/office/drawing/2014/main" id="{5528FF72-4A1E-5308-68EB-033060314CE9}"/>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D963C604-4B31-541C-0A98-F4A73331572E}"/>
              </a:ext>
            </a:extLst>
          </p:cNvPr>
          <p:cNvSpPr>
            <a:spLocks noGrp="1"/>
          </p:cNvSpPr>
          <p:nvPr>
            <p:ph type="sldNum" sz="quarter" idx="12"/>
          </p:nvPr>
        </p:nvSpPr>
        <p:spPr/>
        <p:txBody>
          <a:bodyPr/>
          <a:lstStyle/>
          <a:p>
            <a:fld id="{ABC8EE4E-3985-4A40-AC8D-01CAEF7E94E8}" type="slidenum">
              <a:rPr lang="he-IL" smtClean="0"/>
              <a:t>‹#›</a:t>
            </a:fld>
            <a:endParaRPr lang="he-IL"/>
          </a:p>
        </p:txBody>
      </p:sp>
    </p:spTree>
    <p:extLst>
      <p:ext uri="{BB962C8B-B14F-4D97-AF65-F5344CB8AC3E}">
        <p14:creationId xmlns:p14="http://schemas.microsoft.com/office/powerpoint/2010/main" val="3485741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03C9B67-A8B2-43D1-A44B-66AF905F080F}"/>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B97E4388-A923-04EC-E136-B80CFE29EE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9E1302A4-FAAB-451B-B450-FCE965C9B656}"/>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E4601086-167B-B9AD-7288-24E34F3CA7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90768EB5-6D8E-4E38-85F2-43D54AC122D6}"/>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79478072-CABD-A755-EFC3-F09306BDDD87}"/>
              </a:ext>
            </a:extLst>
          </p:cNvPr>
          <p:cNvSpPr>
            <a:spLocks noGrp="1"/>
          </p:cNvSpPr>
          <p:nvPr>
            <p:ph type="dt" sz="half" idx="10"/>
          </p:nvPr>
        </p:nvSpPr>
        <p:spPr/>
        <p:txBody>
          <a:bodyPr/>
          <a:lstStyle/>
          <a:p>
            <a:fld id="{89E0EA9B-81F7-49C9-B93C-C93D85B9340B}" type="datetimeFigureOut">
              <a:rPr lang="he-IL" smtClean="0"/>
              <a:t>ל'/חשון/תשפ"ה</a:t>
            </a:fld>
            <a:endParaRPr lang="he-IL"/>
          </a:p>
        </p:txBody>
      </p:sp>
      <p:sp>
        <p:nvSpPr>
          <p:cNvPr id="8" name="מציין מיקום של כותרת תחתונה 7">
            <a:extLst>
              <a:ext uri="{FF2B5EF4-FFF2-40B4-BE49-F238E27FC236}">
                <a16:creationId xmlns:a16="http://schemas.microsoft.com/office/drawing/2014/main" id="{97B90C59-3D2D-FFC7-213B-E2CC09F5ABBB}"/>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62757D58-7101-B7A0-69AD-96FF68242300}"/>
              </a:ext>
            </a:extLst>
          </p:cNvPr>
          <p:cNvSpPr>
            <a:spLocks noGrp="1"/>
          </p:cNvSpPr>
          <p:nvPr>
            <p:ph type="sldNum" sz="quarter" idx="12"/>
          </p:nvPr>
        </p:nvSpPr>
        <p:spPr/>
        <p:txBody>
          <a:bodyPr/>
          <a:lstStyle/>
          <a:p>
            <a:fld id="{ABC8EE4E-3985-4A40-AC8D-01CAEF7E94E8}" type="slidenum">
              <a:rPr lang="he-IL" smtClean="0"/>
              <a:t>‹#›</a:t>
            </a:fld>
            <a:endParaRPr lang="he-IL"/>
          </a:p>
        </p:txBody>
      </p:sp>
    </p:spTree>
    <p:extLst>
      <p:ext uri="{BB962C8B-B14F-4D97-AF65-F5344CB8AC3E}">
        <p14:creationId xmlns:p14="http://schemas.microsoft.com/office/powerpoint/2010/main" val="1574619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8E1D47C-3925-3D50-3FBA-54374804931F}"/>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3C46F284-0767-8602-C37E-8662BD8542C2}"/>
              </a:ext>
            </a:extLst>
          </p:cNvPr>
          <p:cNvSpPr>
            <a:spLocks noGrp="1"/>
          </p:cNvSpPr>
          <p:nvPr>
            <p:ph type="dt" sz="half" idx="10"/>
          </p:nvPr>
        </p:nvSpPr>
        <p:spPr/>
        <p:txBody>
          <a:bodyPr/>
          <a:lstStyle/>
          <a:p>
            <a:fld id="{89E0EA9B-81F7-49C9-B93C-C93D85B9340B}" type="datetimeFigureOut">
              <a:rPr lang="he-IL" smtClean="0"/>
              <a:t>ל'/חשון/תשפ"ה</a:t>
            </a:fld>
            <a:endParaRPr lang="he-IL"/>
          </a:p>
        </p:txBody>
      </p:sp>
      <p:sp>
        <p:nvSpPr>
          <p:cNvPr id="4" name="מציין מיקום של כותרת תחתונה 3">
            <a:extLst>
              <a:ext uri="{FF2B5EF4-FFF2-40B4-BE49-F238E27FC236}">
                <a16:creationId xmlns:a16="http://schemas.microsoft.com/office/drawing/2014/main" id="{79EE2464-8EAE-F579-B883-76B0882F9F78}"/>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5BEE6CC1-5E04-5AFD-A9E8-FBBE4B445E12}"/>
              </a:ext>
            </a:extLst>
          </p:cNvPr>
          <p:cNvSpPr>
            <a:spLocks noGrp="1"/>
          </p:cNvSpPr>
          <p:nvPr>
            <p:ph type="sldNum" sz="quarter" idx="12"/>
          </p:nvPr>
        </p:nvSpPr>
        <p:spPr/>
        <p:txBody>
          <a:bodyPr/>
          <a:lstStyle/>
          <a:p>
            <a:fld id="{ABC8EE4E-3985-4A40-AC8D-01CAEF7E94E8}" type="slidenum">
              <a:rPr lang="he-IL" smtClean="0"/>
              <a:t>‹#›</a:t>
            </a:fld>
            <a:endParaRPr lang="he-IL"/>
          </a:p>
        </p:txBody>
      </p:sp>
    </p:spTree>
    <p:extLst>
      <p:ext uri="{BB962C8B-B14F-4D97-AF65-F5344CB8AC3E}">
        <p14:creationId xmlns:p14="http://schemas.microsoft.com/office/powerpoint/2010/main" val="902794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499243C1-8595-5793-9BC3-0DA1B46F36B4}"/>
              </a:ext>
            </a:extLst>
          </p:cNvPr>
          <p:cNvSpPr>
            <a:spLocks noGrp="1"/>
          </p:cNvSpPr>
          <p:nvPr>
            <p:ph type="dt" sz="half" idx="10"/>
          </p:nvPr>
        </p:nvSpPr>
        <p:spPr/>
        <p:txBody>
          <a:bodyPr/>
          <a:lstStyle/>
          <a:p>
            <a:fld id="{89E0EA9B-81F7-49C9-B93C-C93D85B9340B}" type="datetimeFigureOut">
              <a:rPr lang="he-IL" smtClean="0"/>
              <a:t>ל'/חשון/תשפ"ה</a:t>
            </a:fld>
            <a:endParaRPr lang="he-IL"/>
          </a:p>
        </p:txBody>
      </p:sp>
      <p:sp>
        <p:nvSpPr>
          <p:cNvPr id="3" name="מציין מיקום של כותרת תחתונה 2">
            <a:extLst>
              <a:ext uri="{FF2B5EF4-FFF2-40B4-BE49-F238E27FC236}">
                <a16:creationId xmlns:a16="http://schemas.microsoft.com/office/drawing/2014/main" id="{3A29A9FE-9711-D1E9-D158-44DF9C756D65}"/>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F4C21F4A-A529-06BC-CAF3-DDEC19B687A0}"/>
              </a:ext>
            </a:extLst>
          </p:cNvPr>
          <p:cNvSpPr>
            <a:spLocks noGrp="1"/>
          </p:cNvSpPr>
          <p:nvPr>
            <p:ph type="sldNum" sz="quarter" idx="12"/>
          </p:nvPr>
        </p:nvSpPr>
        <p:spPr/>
        <p:txBody>
          <a:bodyPr/>
          <a:lstStyle/>
          <a:p>
            <a:fld id="{ABC8EE4E-3985-4A40-AC8D-01CAEF7E94E8}" type="slidenum">
              <a:rPr lang="he-IL" smtClean="0"/>
              <a:t>‹#›</a:t>
            </a:fld>
            <a:endParaRPr lang="he-IL"/>
          </a:p>
        </p:txBody>
      </p:sp>
    </p:spTree>
    <p:extLst>
      <p:ext uri="{BB962C8B-B14F-4D97-AF65-F5344CB8AC3E}">
        <p14:creationId xmlns:p14="http://schemas.microsoft.com/office/powerpoint/2010/main" val="1737770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007788E-EA96-24C1-FAF8-FD10E431ED3A}"/>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5B2DFF94-AD05-06AF-AD18-F69E5B1C04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57E8B382-8D85-33A2-58CB-23D64D9252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997EFEBE-4098-39A7-7A58-C597194E361D}"/>
              </a:ext>
            </a:extLst>
          </p:cNvPr>
          <p:cNvSpPr>
            <a:spLocks noGrp="1"/>
          </p:cNvSpPr>
          <p:nvPr>
            <p:ph type="dt" sz="half" idx="10"/>
          </p:nvPr>
        </p:nvSpPr>
        <p:spPr/>
        <p:txBody>
          <a:bodyPr/>
          <a:lstStyle/>
          <a:p>
            <a:fld id="{89E0EA9B-81F7-49C9-B93C-C93D85B9340B}" type="datetimeFigureOut">
              <a:rPr lang="he-IL" smtClean="0"/>
              <a:t>ל'/חשון/תשפ"ה</a:t>
            </a:fld>
            <a:endParaRPr lang="he-IL"/>
          </a:p>
        </p:txBody>
      </p:sp>
      <p:sp>
        <p:nvSpPr>
          <p:cNvPr id="6" name="מציין מיקום של כותרת תחתונה 5">
            <a:extLst>
              <a:ext uri="{FF2B5EF4-FFF2-40B4-BE49-F238E27FC236}">
                <a16:creationId xmlns:a16="http://schemas.microsoft.com/office/drawing/2014/main" id="{8CBF2984-D7BB-2472-90CC-582247408BFE}"/>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DE20A63A-3D18-B74D-1534-0CF2AA31F3F1}"/>
              </a:ext>
            </a:extLst>
          </p:cNvPr>
          <p:cNvSpPr>
            <a:spLocks noGrp="1"/>
          </p:cNvSpPr>
          <p:nvPr>
            <p:ph type="sldNum" sz="quarter" idx="12"/>
          </p:nvPr>
        </p:nvSpPr>
        <p:spPr/>
        <p:txBody>
          <a:bodyPr/>
          <a:lstStyle/>
          <a:p>
            <a:fld id="{ABC8EE4E-3985-4A40-AC8D-01CAEF7E94E8}" type="slidenum">
              <a:rPr lang="he-IL" smtClean="0"/>
              <a:t>‹#›</a:t>
            </a:fld>
            <a:endParaRPr lang="he-IL"/>
          </a:p>
        </p:txBody>
      </p:sp>
    </p:spTree>
    <p:extLst>
      <p:ext uri="{BB962C8B-B14F-4D97-AF65-F5344CB8AC3E}">
        <p14:creationId xmlns:p14="http://schemas.microsoft.com/office/powerpoint/2010/main" val="3860969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966F24A-8CF1-9431-75C8-B56248AB3125}"/>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F160C762-B77E-4FD3-280A-EFE35D5CC4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CDFAA5BE-58C6-76F7-9981-8B179420AD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CA22EC2E-B216-8E0E-5CE2-83E275CBA80E}"/>
              </a:ext>
            </a:extLst>
          </p:cNvPr>
          <p:cNvSpPr>
            <a:spLocks noGrp="1"/>
          </p:cNvSpPr>
          <p:nvPr>
            <p:ph type="dt" sz="half" idx="10"/>
          </p:nvPr>
        </p:nvSpPr>
        <p:spPr/>
        <p:txBody>
          <a:bodyPr/>
          <a:lstStyle/>
          <a:p>
            <a:fld id="{89E0EA9B-81F7-49C9-B93C-C93D85B9340B}" type="datetimeFigureOut">
              <a:rPr lang="he-IL" smtClean="0"/>
              <a:t>ל'/חשון/תשפ"ה</a:t>
            </a:fld>
            <a:endParaRPr lang="he-IL"/>
          </a:p>
        </p:txBody>
      </p:sp>
      <p:sp>
        <p:nvSpPr>
          <p:cNvPr id="6" name="מציין מיקום של כותרת תחתונה 5">
            <a:extLst>
              <a:ext uri="{FF2B5EF4-FFF2-40B4-BE49-F238E27FC236}">
                <a16:creationId xmlns:a16="http://schemas.microsoft.com/office/drawing/2014/main" id="{0CF7B89D-5B1F-07DE-FBD6-BC19FBA648C7}"/>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3772592C-506B-C480-C2F2-A3020C3709A6}"/>
              </a:ext>
            </a:extLst>
          </p:cNvPr>
          <p:cNvSpPr>
            <a:spLocks noGrp="1"/>
          </p:cNvSpPr>
          <p:nvPr>
            <p:ph type="sldNum" sz="quarter" idx="12"/>
          </p:nvPr>
        </p:nvSpPr>
        <p:spPr/>
        <p:txBody>
          <a:bodyPr/>
          <a:lstStyle/>
          <a:p>
            <a:fld id="{ABC8EE4E-3985-4A40-AC8D-01CAEF7E94E8}" type="slidenum">
              <a:rPr lang="he-IL" smtClean="0"/>
              <a:t>‹#›</a:t>
            </a:fld>
            <a:endParaRPr lang="he-IL"/>
          </a:p>
        </p:txBody>
      </p:sp>
    </p:spTree>
    <p:extLst>
      <p:ext uri="{BB962C8B-B14F-4D97-AF65-F5344CB8AC3E}">
        <p14:creationId xmlns:p14="http://schemas.microsoft.com/office/powerpoint/2010/main" val="1456798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943EFB6C-3982-A7CD-F95D-67287A64A634}"/>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63A44529-1FAB-E1DF-E5C0-A4CC3EC90298}"/>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49676C0E-C056-6EB6-CCEC-977975EF2F00}"/>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82000"/>
                  </a:schemeClr>
                </a:solidFill>
              </a:defRPr>
            </a:lvl1pPr>
          </a:lstStyle>
          <a:p>
            <a:fld id="{89E0EA9B-81F7-49C9-B93C-C93D85B9340B}" type="datetimeFigureOut">
              <a:rPr lang="he-IL" smtClean="0"/>
              <a:t>ל'/חשון/תשפ"ה</a:t>
            </a:fld>
            <a:endParaRPr lang="he-IL"/>
          </a:p>
        </p:txBody>
      </p:sp>
      <p:sp>
        <p:nvSpPr>
          <p:cNvPr id="5" name="מציין מיקום של כותרת תחתונה 4">
            <a:extLst>
              <a:ext uri="{FF2B5EF4-FFF2-40B4-BE49-F238E27FC236}">
                <a16:creationId xmlns:a16="http://schemas.microsoft.com/office/drawing/2014/main" id="{9CC76E3D-1659-57A5-3764-489A4CE551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82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870314BC-0DEA-1FCB-3B2D-79C3C85F583B}"/>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82000"/>
                  </a:schemeClr>
                </a:solidFill>
              </a:defRPr>
            </a:lvl1pPr>
          </a:lstStyle>
          <a:p>
            <a:fld id="{ABC8EE4E-3985-4A40-AC8D-01CAEF7E94E8}" type="slidenum">
              <a:rPr lang="he-IL" smtClean="0"/>
              <a:t>‹#›</a:t>
            </a:fld>
            <a:endParaRPr lang="he-IL"/>
          </a:p>
        </p:txBody>
      </p:sp>
    </p:spTree>
    <p:extLst>
      <p:ext uri="{BB962C8B-B14F-4D97-AF65-F5344CB8AC3E}">
        <p14:creationId xmlns:p14="http://schemas.microsoft.com/office/powerpoint/2010/main" val="28525305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5.svg"/><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4.png"/><Relationship Id="rId7"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hyperlink" Target="https://drive.google.com/file/d/18VfGPekD1j9K8_-Sk8jMMm17Oly8hGp2/view?usp=sharing" TargetMode="External"/><Relationship Id="rId4" Type="http://schemas.openxmlformats.org/officeDocument/2006/relationships/image" Target="../media/image5.sv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6.sv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41.svg"/></Relationships>
</file>

<file path=ppt/slides/_rels/slide1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6.sv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5.svg"/></Relationships>
</file>

<file path=ppt/slides/_rels/slide2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6.sv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גרפיקה 6">
            <a:extLst>
              <a:ext uri="{FF2B5EF4-FFF2-40B4-BE49-F238E27FC236}">
                <a16:creationId xmlns:a16="http://schemas.microsoft.com/office/drawing/2014/main" id="{101214D6-9F6F-1098-E200-F42249711E88}"/>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5270" t="22708" r="14266" b="22291"/>
          <a:stretch/>
        </p:blipFill>
        <p:spPr>
          <a:xfrm>
            <a:off x="-57153" y="-14288"/>
            <a:ext cx="12387263" cy="6987686"/>
          </a:xfrm>
          <a:prstGeom prst="rect">
            <a:avLst/>
          </a:prstGeom>
        </p:spPr>
      </p:pic>
      <p:sp>
        <p:nvSpPr>
          <p:cNvPr id="8" name="TextBox 11">
            <a:extLst>
              <a:ext uri="{FF2B5EF4-FFF2-40B4-BE49-F238E27FC236}">
                <a16:creationId xmlns:a16="http://schemas.microsoft.com/office/drawing/2014/main" id="{8585DDC3-EFD7-FE64-503E-9EB78DB57458}"/>
              </a:ext>
            </a:extLst>
          </p:cNvPr>
          <p:cNvSpPr txBox="1"/>
          <p:nvPr/>
        </p:nvSpPr>
        <p:spPr>
          <a:xfrm>
            <a:off x="42864" y="1861818"/>
            <a:ext cx="8621422" cy="3277244"/>
          </a:xfrm>
          <a:prstGeom prst="rect">
            <a:avLst/>
          </a:prstGeom>
        </p:spPr>
        <p:txBody>
          <a:bodyPr wrap="square" lIns="0" tIns="0" rIns="0" bIns="0" rtlCol="0" anchor="t">
            <a:spAutoFit/>
          </a:bodyPr>
          <a:lstStyle/>
          <a:p>
            <a:pPr algn="ctr" rtl="1">
              <a:lnSpc>
                <a:spcPct val="80000"/>
              </a:lnSpc>
            </a:pPr>
            <a:r>
              <a:rPr lang="he-IL" altLang="he-IL" sz="8800" kern="1200" dirty="0">
                <a:solidFill>
                  <a:schemeClr val="bg1"/>
                </a:solidFill>
                <a:latin typeface="Calibri" panose="020F0502020204030204" pitchFamily="34" charset="0"/>
                <a:ea typeface="Calibri" panose="020F0502020204030204" pitchFamily="34" charset="0"/>
                <a:cs typeface="Calibri" panose="020F0502020204030204" pitchFamily="34" charset="0"/>
              </a:rPr>
              <a:t>הקשר בין מוסדות החינוך ובין הורים גרושים או פרודים</a:t>
            </a:r>
            <a:endParaRPr lang="en-US" sz="9900" spc="1662"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9" name="תיבת טקסט 39">
            <a:extLst>
              <a:ext uri="{FF2B5EF4-FFF2-40B4-BE49-F238E27FC236}">
                <a16:creationId xmlns:a16="http://schemas.microsoft.com/office/drawing/2014/main" id="{3FAEDD6F-B777-E773-D825-F5E1ACC4762D}"/>
              </a:ext>
            </a:extLst>
          </p:cNvPr>
          <p:cNvSpPr txBox="1"/>
          <p:nvPr/>
        </p:nvSpPr>
        <p:spPr>
          <a:xfrm>
            <a:off x="8182103" y="583890"/>
            <a:ext cx="3226117" cy="870688"/>
          </a:xfrm>
          <a:prstGeom prst="rect">
            <a:avLst/>
          </a:prstGeom>
          <a:noFill/>
        </p:spPr>
        <p:txBody>
          <a:bodyPr wrap="square">
            <a:spAutoFit/>
          </a:bodyPr>
          <a:lstStyle/>
          <a:p>
            <a:pPr marL="0" marR="0" lvl="0" indent="0" defTabSz="914400" rtl="1" eaLnBrk="1" fontAlgn="auto" latinLnBrk="0" hangingPunct="1">
              <a:lnSpc>
                <a:spcPct val="80000"/>
              </a:lnSpc>
              <a:spcBef>
                <a:spcPts val="0"/>
              </a:spcBef>
              <a:spcAft>
                <a:spcPts val="0"/>
              </a:spcAft>
              <a:buClrTx/>
              <a:buSzTx/>
              <a:buFontTx/>
              <a:buNone/>
              <a:tabLst>
                <a:tab pos="2637155" algn="ctr"/>
                <a:tab pos="5274310" algn="r"/>
              </a:tabLst>
              <a:defRPr/>
            </a:pPr>
            <a:endParaRPr kumimoji="0" lang="he-IL" sz="9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defTabSz="914400" rtl="1" eaLnBrk="1" fontAlgn="auto" latinLnBrk="0" hangingPunct="1">
              <a:lnSpc>
                <a:spcPct val="80000"/>
              </a:lnSpc>
              <a:spcBef>
                <a:spcPts val="0"/>
              </a:spcBef>
              <a:spcAft>
                <a:spcPts val="0"/>
              </a:spcAft>
              <a:buClrTx/>
              <a:buSzTx/>
              <a:buFontTx/>
              <a:buNone/>
              <a:tabLst>
                <a:tab pos="2637155" algn="ctr"/>
                <a:tab pos="5274310" algn="r"/>
              </a:tabLst>
              <a:defRPr/>
            </a:pPr>
            <a:endParaRPr kumimoji="0" lang="he-IL" sz="9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defTabSz="914400" rtl="1" eaLnBrk="1" fontAlgn="auto" latinLnBrk="0" hangingPunct="1">
              <a:lnSpc>
                <a:spcPct val="80000"/>
              </a:lnSpc>
              <a:spcBef>
                <a:spcPts val="0"/>
              </a:spcBef>
              <a:spcAft>
                <a:spcPts val="0"/>
              </a:spcAft>
              <a:buClrTx/>
              <a:buSzTx/>
              <a:buFontTx/>
              <a:buNone/>
              <a:tabLst>
                <a:tab pos="2637155" algn="ctr"/>
                <a:tab pos="5274310" algn="r"/>
              </a:tabLst>
              <a:defRPr/>
            </a:pPr>
            <a:r>
              <a:rPr kumimoji="0" lang="he-IL" sz="9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משרד החינוך</a:t>
            </a:r>
          </a:p>
          <a:p>
            <a:pPr marL="0" marR="0" lvl="0" indent="0" defTabSz="914400" rtl="1" eaLnBrk="1" fontAlgn="auto" latinLnBrk="0" hangingPunct="1">
              <a:lnSpc>
                <a:spcPct val="80000"/>
              </a:lnSpc>
              <a:spcBef>
                <a:spcPts val="0"/>
              </a:spcBef>
              <a:spcAft>
                <a:spcPts val="0"/>
              </a:spcAft>
              <a:buClrTx/>
              <a:buSzTx/>
              <a:buFontTx/>
              <a:buNone/>
              <a:tabLst>
                <a:tab pos="2637155" algn="ctr"/>
                <a:tab pos="5274310" algn="r"/>
              </a:tabLst>
              <a:defRPr/>
            </a:pPr>
            <a:r>
              <a:rPr kumimoji="0" lang="he-IL" sz="9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מנהל פדגוגי</a:t>
            </a:r>
            <a:endParaRPr kumimoji="0" lang="en-US" sz="9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defTabSz="914400" rtl="1" eaLnBrk="1" fontAlgn="auto" latinLnBrk="0" hangingPunct="1">
              <a:lnSpc>
                <a:spcPct val="80000"/>
              </a:lnSpc>
              <a:spcBef>
                <a:spcPts val="0"/>
              </a:spcBef>
              <a:spcAft>
                <a:spcPts val="0"/>
              </a:spcAft>
              <a:buClrTx/>
              <a:buSzTx/>
              <a:buFontTx/>
              <a:buNone/>
              <a:tabLst>
                <a:tab pos="2637155" algn="ctr"/>
                <a:tab pos="5274310" algn="r"/>
              </a:tabLst>
              <a:defRPr/>
            </a:pPr>
            <a:r>
              <a:rPr kumimoji="0" lang="he-IL" sz="9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אגף בכיר שירות פסיכולוגי ייעוצי</a:t>
            </a:r>
          </a:p>
          <a:p>
            <a:pPr marL="0" marR="0" lvl="0" indent="0" defTabSz="914400" rtl="1" eaLnBrk="1" fontAlgn="auto" latinLnBrk="0" hangingPunct="1">
              <a:lnSpc>
                <a:spcPct val="80000"/>
              </a:lnSpc>
              <a:spcBef>
                <a:spcPts val="0"/>
              </a:spcBef>
              <a:spcAft>
                <a:spcPts val="0"/>
              </a:spcAft>
              <a:buClrTx/>
              <a:buSzTx/>
              <a:buFontTx/>
              <a:buNone/>
              <a:tabLst>
                <a:tab pos="2637155" algn="ctr"/>
                <a:tab pos="5274310" algn="r"/>
              </a:tabLst>
              <a:defRPr/>
            </a:pPr>
            <a:r>
              <a:rPr lang="he-IL" sz="900" b="1" dirty="0">
                <a:solidFill>
                  <a:schemeClr val="bg1"/>
                </a:solidFill>
                <a:latin typeface="Calibri" panose="020F0502020204030204" pitchFamily="34" charset="0"/>
                <a:ea typeface="Calibri" panose="020F0502020204030204" pitchFamily="34" charset="0"/>
                <a:cs typeface="Calibri" panose="020F0502020204030204" pitchFamily="34" charset="0"/>
              </a:rPr>
              <a:t>אגף </a:t>
            </a:r>
            <a:r>
              <a:rPr lang="he-IL" sz="900" b="1" dirty="0" err="1">
                <a:solidFill>
                  <a:schemeClr val="bg1"/>
                </a:solidFill>
                <a:latin typeface="Calibri" panose="020F0502020204030204" pitchFamily="34" charset="0"/>
                <a:ea typeface="Calibri" panose="020F0502020204030204" pitchFamily="34" charset="0"/>
                <a:cs typeface="Calibri" panose="020F0502020204030204" pitchFamily="34" charset="0"/>
              </a:rPr>
              <a:t>תכניות</a:t>
            </a:r>
            <a:r>
              <a:rPr lang="he-IL" sz="900" b="1" dirty="0">
                <a:solidFill>
                  <a:schemeClr val="bg1"/>
                </a:solidFill>
                <a:latin typeface="Calibri" panose="020F0502020204030204" pitchFamily="34" charset="0"/>
                <a:ea typeface="Calibri" panose="020F0502020204030204" pitchFamily="34" charset="0"/>
                <a:cs typeface="Calibri" panose="020F0502020204030204" pitchFamily="34" charset="0"/>
              </a:rPr>
              <a:t> סיוע ומניעה</a:t>
            </a:r>
          </a:p>
          <a:p>
            <a:pPr marL="0" marR="0" lvl="0" indent="0" defTabSz="914400" rtl="1" eaLnBrk="1" fontAlgn="auto" latinLnBrk="0" hangingPunct="1">
              <a:lnSpc>
                <a:spcPct val="80000"/>
              </a:lnSpc>
              <a:spcBef>
                <a:spcPts val="0"/>
              </a:spcBef>
              <a:spcAft>
                <a:spcPts val="0"/>
              </a:spcAft>
              <a:buClrTx/>
              <a:buSzTx/>
              <a:buFontTx/>
              <a:buNone/>
              <a:tabLst>
                <a:tab pos="2637155" algn="ctr"/>
                <a:tab pos="5274310" algn="r"/>
              </a:tabLst>
              <a:defRPr/>
            </a:pPr>
            <a:r>
              <a:rPr kumimoji="0" lang="he-IL" sz="9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תחום הורים ומשפחה</a:t>
            </a:r>
            <a:endParaRPr kumimoji="0" lang="en-US" sz="9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0" name="Picture 4" descr="מתנ״ה תש״פ">
            <a:extLst>
              <a:ext uri="{FF2B5EF4-FFF2-40B4-BE49-F238E27FC236}">
                <a16:creationId xmlns:a16="http://schemas.microsoft.com/office/drawing/2014/main" id="{AED1D1C0-8CA7-0508-178A-6B9D52A7994D}"/>
              </a:ext>
            </a:extLst>
          </p:cNvPr>
          <p:cNvPicPr>
            <a:picLocks noChangeAspect="1" noChangeArrowheads="1"/>
          </p:cNvPicPr>
          <p:nvPr/>
        </p:nvPicPr>
        <p:blipFill rotWithShape="1">
          <a:blip r:embed="rId5" cstate="print">
            <a:clrChange>
              <a:clrFrom>
                <a:srgbClr val="FFFFFF"/>
              </a:clrFrom>
              <a:clrTo>
                <a:srgbClr val="FFFFFF">
                  <a:alpha val="0"/>
                </a:srgbClr>
              </a:clrTo>
            </a:clrChange>
            <a:biLevel thresh="25000"/>
            <a:extLst>
              <a:ext uri="{28A0092B-C50C-407E-A947-70E740481C1C}">
                <a14:useLocalDpi xmlns:a14="http://schemas.microsoft.com/office/drawing/2010/main" val="0"/>
              </a:ext>
            </a:extLst>
          </a:blip>
          <a:srcRect r="-2317" b="10811"/>
          <a:stretch/>
        </p:blipFill>
        <p:spPr bwMode="auto">
          <a:xfrm>
            <a:off x="11395157" y="716351"/>
            <a:ext cx="630455" cy="759607"/>
          </a:xfrm>
          <a:prstGeom prst="rect">
            <a:avLst/>
          </a:prstGeom>
          <a:noFill/>
          <a:extLst>
            <a:ext uri="{909E8E84-426E-40DD-AFC4-6F175D3DCCD1}">
              <a14:hiddenFill xmlns:a14="http://schemas.microsoft.com/office/drawing/2010/main">
                <a:solidFill>
                  <a:srgbClr val="FFFFFF"/>
                </a:solidFill>
              </a14:hiddenFill>
            </a:ext>
          </a:extLst>
        </p:spPr>
      </p:pic>
      <p:sp>
        <p:nvSpPr>
          <p:cNvPr id="11" name="תיבת טקסט 10">
            <a:extLst>
              <a:ext uri="{FF2B5EF4-FFF2-40B4-BE49-F238E27FC236}">
                <a16:creationId xmlns:a16="http://schemas.microsoft.com/office/drawing/2014/main" id="{8FB3F991-89F4-30EC-023D-A35646CBE860}"/>
              </a:ext>
            </a:extLst>
          </p:cNvPr>
          <p:cNvSpPr txBox="1"/>
          <p:nvPr/>
        </p:nvSpPr>
        <p:spPr>
          <a:xfrm>
            <a:off x="1386696" y="5040566"/>
            <a:ext cx="6288267" cy="1015663"/>
          </a:xfrm>
          <a:prstGeom prst="rect">
            <a:avLst/>
          </a:prstGeom>
          <a:noFill/>
        </p:spPr>
        <p:txBody>
          <a:bodyPr wrap="square">
            <a:spAutoFit/>
          </a:bodyPr>
          <a:lstStyle/>
          <a:p>
            <a:pPr algn="ctr" rtl="1"/>
            <a:r>
              <a:rPr lang="he-IL" sz="2000" b="1" dirty="0">
                <a:solidFill>
                  <a:srgbClr val="70C3D6"/>
                </a:solidFill>
                <a:latin typeface="Calibri" panose="020F0502020204030204" pitchFamily="34" charset="0"/>
                <a:ea typeface="Calibri" panose="020F0502020204030204" pitchFamily="34" charset="0"/>
                <a:cs typeface="Calibri" panose="020F0502020204030204" pitchFamily="34" charset="0"/>
              </a:rPr>
              <a:t>הוראת קבע מס' 0388 - החלפה</a:t>
            </a:r>
          </a:p>
          <a:p>
            <a:pPr algn="ctr" rtl="1"/>
            <a:r>
              <a:rPr lang="he-IL" sz="2000" b="1" dirty="0">
                <a:solidFill>
                  <a:srgbClr val="70C3D6"/>
                </a:solidFill>
                <a:latin typeface="Calibri" panose="020F0502020204030204" pitchFamily="34" charset="0"/>
                <a:ea typeface="Calibri" panose="020F0502020204030204" pitchFamily="34" charset="0"/>
                <a:cs typeface="Calibri" panose="020F0502020204030204" pitchFamily="34" charset="0"/>
              </a:rPr>
              <a:t>תאריך פרסום: ח' באדר תשפ"ג, 01 במרץ 2023 | </a:t>
            </a:r>
          </a:p>
          <a:p>
            <a:pPr algn="ctr" rtl="1"/>
            <a:r>
              <a:rPr lang="he-IL" sz="2000" b="1" dirty="0">
                <a:solidFill>
                  <a:srgbClr val="70C3D6"/>
                </a:solidFill>
                <a:latin typeface="Calibri" panose="020F0502020204030204" pitchFamily="34" charset="0"/>
                <a:ea typeface="Calibri" panose="020F0502020204030204" pitchFamily="34" charset="0"/>
                <a:cs typeface="Calibri" panose="020F0502020204030204" pitchFamily="34" charset="0"/>
              </a:rPr>
              <a:t>הוראה תקפה מתאריך: 1.3.2023</a:t>
            </a:r>
          </a:p>
        </p:txBody>
      </p:sp>
    </p:spTree>
    <p:extLst>
      <p:ext uri="{BB962C8B-B14F-4D97-AF65-F5344CB8AC3E}">
        <p14:creationId xmlns:p14="http://schemas.microsoft.com/office/powerpoint/2010/main" val="24556942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גרפיקה 4">
            <a:extLst>
              <a:ext uri="{FF2B5EF4-FFF2-40B4-BE49-F238E27FC236}">
                <a16:creationId xmlns:a16="http://schemas.microsoft.com/office/drawing/2014/main" id="{3AC33427-54D7-88B2-1FDA-4184B17C8E5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5216" t="23478" r="14480" b="22898"/>
          <a:stretch/>
        </p:blipFill>
        <p:spPr>
          <a:xfrm>
            <a:off x="-2359151" y="-1"/>
            <a:ext cx="14694952" cy="7745205"/>
          </a:xfrm>
          <a:prstGeom prst="rect">
            <a:avLst/>
          </a:prstGeom>
        </p:spPr>
      </p:pic>
      <p:sp>
        <p:nvSpPr>
          <p:cNvPr id="6" name="מציין מיקום תוכן 2">
            <a:extLst>
              <a:ext uri="{FF2B5EF4-FFF2-40B4-BE49-F238E27FC236}">
                <a16:creationId xmlns:a16="http://schemas.microsoft.com/office/drawing/2014/main" id="{E67A819E-68B5-00F8-2319-1246C5491506}"/>
              </a:ext>
            </a:extLst>
          </p:cNvPr>
          <p:cNvSpPr txBox="1">
            <a:spLocks/>
          </p:cNvSpPr>
          <p:nvPr/>
        </p:nvSpPr>
        <p:spPr>
          <a:xfrm>
            <a:off x="5010912" y="584775"/>
            <a:ext cx="7101577" cy="6428651"/>
          </a:xfrm>
          <a:prstGeom prst="rect">
            <a:avLst/>
          </a:prstGeom>
        </p:spPr>
        <p:txBody>
          <a:bodyPr rtlCol="1"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rtl="1">
              <a:buFont typeface="Arial" panose="020B0604020202020204" pitchFamily="34" charset="0"/>
              <a:buChar char="–"/>
              <a:defRPr/>
            </a:pPr>
            <a:r>
              <a:rPr lang="he-IL" sz="2800" dirty="0">
                <a:solidFill>
                  <a:schemeClr val="bg1"/>
                </a:solidFill>
                <a:latin typeface="Calibri" panose="020F0502020204030204" pitchFamily="34" charset="0"/>
                <a:ea typeface="Calibri" panose="020F0502020204030204" pitchFamily="34" charset="0"/>
                <a:cs typeface="Calibri" panose="020F0502020204030204" pitchFamily="34" charset="0"/>
              </a:rPr>
              <a:t>המחנכת תזמין את התלמיד לשיחה אישית.</a:t>
            </a:r>
          </a:p>
          <a:p>
            <a:pPr algn="r" rtl="1">
              <a:buFont typeface="Arial" panose="020B0604020202020204" pitchFamily="34" charset="0"/>
              <a:buChar char="–"/>
              <a:defRPr/>
            </a:pPr>
            <a:r>
              <a:rPr lang="he-IL" sz="2800" dirty="0">
                <a:solidFill>
                  <a:schemeClr val="bg1"/>
                </a:solidFill>
                <a:latin typeface="Calibri" panose="020F0502020204030204" pitchFamily="34" charset="0"/>
                <a:ea typeface="Calibri" panose="020F0502020204030204" pitchFamily="34" charset="0"/>
                <a:cs typeface="Calibri" panose="020F0502020204030204" pitchFamily="34" charset="0"/>
              </a:rPr>
              <a:t>בשיחה יוזמן התלמיד  לספר על רגשותיו,  צרכיו, מחשבותיו, עמדותיו  ורצונותיו  ביחס  למעורבותו של המוסד החינוכי בקשר לגירושין או הפרידה של הוריו.</a:t>
            </a:r>
          </a:p>
          <a:p>
            <a:pPr algn="r" rtl="1">
              <a:buFont typeface="Arial" panose="020B0604020202020204" pitchFamily="34" charset="0"/>
              <a:buChar char="–"/>
              <a:defRPr/>
            </a:pPr>
            <a:r>
              <a:rPr lang="he-IL" sz="2800" dirty="0">
                <a:solidFill>
                  <a:schemeClr val="bg1"/>
                </a:solidFill>
                <a:latin typeface="Calibri" panose="020F0502020204030204" pitchFamily="34" charset="0"/>
                <a:ea typeface="Calibri" panose="020F0502020204030204" pitchFamily="34" charset="0"/>
                <a:cs typeface="Calibri" panose="020F0502020204030204" pitchFamily="34" charset="0"/>
              </a:rPr>
              <a:t>המחנכת תיידע את התלמיד  לגבי בקשות הוריו הנוגעות לקשר שלהם עם בית הספר.</a:t>
            </a:r>
          </a:p>
          <a:p>
            <a:pPr algn="r" rtl="1">
              <a:buFont typeface="Arial" panose="020B0604020202020204" pitchFamily="34" charset="0"/>
              <a:buChar char="–"/>
              <a:defRPr/>
            </a:pPr>
            <a:r>
              <a:rPr lang="he-IL" sz="2800" dirty="0">
                <a:solidFill>
                  <a:schemeClr val="bg1"/>
                </a:solidFill>
                <a:latin typeface="Calibri" panose="020F0502020204030204" pitchFamily="34" charset="0"/>
                <a:ea typeface="Calibri" panose="020F0502020204030204" pitchFamily="34" charset="0"/>
                <a:cs typeface="Calibri" panose="020F0502020204030204" pitchFamily="34" charset="0"/>
              </a:rPr>
              <a:t>שיתופו של הילד בפגישת המחנכת עם הוריו ייעשה בהתאם לגילו ולרצונות ולצרכים המתפתחים שלו ובהתאם לנסיבות הייחודיות.</a:t>
            </a:r>
          </a:p>
          <a:p>
            <a:pPr algn="r" rtl="1">
              <a:buFont typeface="Arial" panose="020B0604020202020204" pitchFamily="34" charset="0"/>
              <a:buChar char="–"/>
              <a:defRPr/>
            </a:pPr>
            <a:endParaRPr lang="he-IL" sz="28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8" name="תיבת טקסט 7">
            <a:extLst>
              <a:ext uri="{FF2B5EF4-FFF2-40B4-BE49-F238E27FC236}">
                <a16:creationId xmlns:a16="http://schemas.microsoft.com/office/drawing/2014/main" id="{74F29EB2-8AAA-25B1-147F-DF27AE418F05}"/>
              </a:ext>
            </a:extLst>
          </p:cNvPr>
          <p:cNvSpPr txBox="1"/>
          <p:nvPr/>
        </p:nvSpPr>
        <p:spPr>
          <a:xfrm>
            <a:off x="960783" y="-81699"/>
            <a:ext cx="11151705" cy="584775"/>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 typeface="Arial" pitchFamily="34" charset="0"/>
              <a:buNone/>
              <a:tabLst/>
              <a:defRPr/>
            </a:pPr>
            <a:r>
              <a:rPr kumimoji="0" lang="he-IL" sz="3200" b="1" i="0" u="none" strike="noStrike" kern="1200" cap="none" spc="0" normalizeH="0" baseline="0" noProof="0" dirty="0">
                <a:ln>
                  <a:noFill/>
                </a:ln>
                <a:solidFill>
                  <a:srgbClr val="424859"/>
                </a:solidFill>
                <a:effectLst/>
                <a:uLnTx/>
                <a:uFillTx/>
                <a:latin typeface="Calibri" panose="020F0502020204030204" pitchFamily="34" charset="0"/>
                <a:ea typeface="Calibri" panose="020F0502020204030204" pitchFamily="34" charset="0"/>
                <a:cs typeface="Calibri" panose="020F0502020204030204" pitchFamily="34" charset="0"/>
              </a:rPr>
              <a:t>הגיע למחנכת מידע כי הורי התלמיד/ה פרודים או גרושים:</a:t>
            </a:r>
          </a:p>
        </p:txBody>
      </p:sp>
    </p:spTree>
    <p:extLst>
      <p:ext uri="{BB962C8B-B14F-4D97-AF65-F5344CB8AC3E}">
        <p14:creationId xmlns:p14="http://schemas.microsoft.com/office/powerpoint/2010/main" val="2802154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26B05-3B66-0257-F520-E88DB70B62C2}"/>
            </a:ext>
          </a:extLst>
        </p:cNvPr>
        <p:cNvGrpSpPr/>
        <p:nvPr/>
      </p:nvGrpSpPr>
      <p:grpSpPr>
        <a:xfrm>
          <a:off x="0" y="0"/>
          <a:ext cx="0" cy="0"/>
          <a:chOff x="0" y="0"/>
          <a:chExt cx="0" cy="0"/>
        </a:xfrm>
      </p:grpSpPr>
      <p:pic>
        <p:nvPicPr>
          <p:cNvPr id="4" name="גרפיקה 3">
            <a:extLst>
              <a:ext uri="{FF2B5EF4-FFF2-40B4-BE49-F238E27FC236}">
                <a16:creationId xmlns:a16="http://schemas.microsoft.com/office/drawing/2014/main" id="{EF31269E-6C4F-6AFF-F5E7-C3756932E3D5}"/>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2348" t="23084" r="17248" b="63766"/>
          <a:stretch/>
        </p:blipFill>
        <p:spPr>
          <a:xfrm rot="10800000">
            <a:off x="-142240" y="1397000"/>
            <a:ext cx="12821920" cy="1666240"/>
          </a:xfrm>
          <a:prstGeom prst="rect">
            <a:avLst/>
          </a:prstGeom>
        </p:spPr>
      </p:pic>
      <p:pic>
        <p:nvPicPr>
          <p:cNvPr id="5" name="גרפיקה 4">
            <a:extLst>
              <a:ext uri="{FF2B5EF4-FFF2-40B4-BE49-F238E27FC236}">
                <a16:creationId xmlns:a16="http://schemas.microsoft.com/office/drawing/2014/main" id="{69EC370B-1EBB-B5CC-B8D1-49B75B7E0B77}"/>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2348" t="23084" r="17248" b="63766"/>
          <a:stretch/>
        </p:blipFill>
        <p:spPr>
          <a:xfrm rot="10800000">
            <a:off x="-142240" y="3294380"/>
            <a:ext cx="12821920" cy="1666240"/>
          </a:xfrm>
          <a:prstGeom prst="rect">
            <a:avLst/>
          </a:prstGeom>
        </p:spPr>
      </p:pic>
      <p:pic>
        <p:nvPicPr>
          <p:cNvPr id="6" name="גרפיקה 5">
            <a:extLst>
              <a:ext uri="{FF2B5EF4-FFF2-40B4-BE49-F238E27FC236}">
                <a16:creationId xmlns:a16="http://schemas.microsoft.com/office/drawing/2014/main" id="{45E9DFEC-3A41-D03C-5BE8-61E6633B887C}"/>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2348" t="23084" r="17248" b="63766"/>
          <a:stretch/>
        </p:blipFill>
        <p:spPr>
          <a:xfrm rot="10800000">
            <a:off x="-142240" y="5187002"/>
            <a:ext cx="12821920" cy="1666240"/>
          </a:xfrm>
          <a:prstGeom prst="rect">
            <a:avLst/>
          </a:prstGeom>
        </p:spPr>
      </p:pic>
      <p:sp>
        <p:nvSpPr>
          <p:cNvPr id="7" name="כותרת 1">
            <a:extLst>
              <a:ext uri="{FF2B5EF4-FFF2-40B4-BE49-F238E27FC236}">
                <a16:creationId xmlns:a16="http://schemas.microsoft.com/office/drawing/2014/main" id="{EA60DC11-ED75-440A-B993-70F301205837}"/>
              </a:ext>
            </a:extLst>
          </p:cNvPr>
          <p:cNvSpPr txBox="1">
            <a:spLocks noChangeArrowheads="1"/>
          </p:cNvSpPr>
          <p:nvPr/>
        </p:nvSpPr>
        <p:spPr>
          <a:xfrm>
            <a:off x="1505712" y="-96967"/>
            <a:ext cx="10972800" cy="95707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1"/>
            <a:r>
              <a:rPr lang="he-IL" altLang="he-IL" sz="5400" b="1" dirty="0">
                <a:solidFill>
                  <a:srgbClr val="70C3D6"/>
                </a:solidFill>
                <a:latin typeface="Calibri" panose="020F0502020204030204" pitchFamily="34" charset="0"/>
                <a:ea typeface="Calibri" panose="020F0502020204030204" pitchFamily="34" charset="0"/>
                <a:cs typeface="Calibri" panose="020F0502020204030204" pitchFamily="34" charset="0"/>
              </a:rPr>
              <a:t>חובת השמירה על קשר עם שני ההורים</a:t>
            </a:r>
          </a:p>
        </p:txBody>
      </p:sp>
      <p:sp>
        <p:nvSpPr>
          <p:cNvPr id="8" name="מציין מיקום תוכן 2">
            <a:extLst>
              <a:ext uri="{FF2B5EF4-FFF2-40B4-BE49-F238E27FC236}">
                <a16:creationId xmlns:a16="http://schemas.microsoft.com/office/drawing/2014/main" id="{8384CBE2-E92C-7084-F108-48F2F4410138}"/>
              </a:ext>
            </a:extLst>
          </p:cNvPr>
          <p:cNvSpPr txBox="1">
            <a:spLocks/>
          </p:cNvSpPr>
          <p:nvPr/>
        </p:nvSpPr>
        <p:spPr>
          <a:xfrm>
            <a:off x="256032" y="506167"/>
            <a:ext cx="11701512" cy="931286"/>
          </a:xfrm>
          <a:prstGeom prst="rect">
            <a:avLst/>
          </a:prstGeom>
        </p:spPr>
        <p:txBody>
          <a:bodyPr rtlCol="1"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rtl="1">
              <a:buFont typeface="Arial" pitchFamily="34" charset="0"/>
              <a:buNone/>
              <a:defRPr/>
            </a:pPr>
            <a:r>
              <a:rPr lang="he-IL" sz="2000" dirty="0">
                <a:solidFill>
                  <a:srgbClr val="424859"/>
                </a:solidFill>
                <a:latin typeface="Calibri" panose="020F0502020204030204" pitchFamily="34" charset="0"/>
                <a:ea typeface="Calibri" panose="020F0502020204030204" pitchFamily="34" charset="0"/>
                <a:cs typeface="Calibri" panose="020F0502020204030204" pitchFamily="34" charset="0"/>
              </a:rPr>
              <a:t>על מוסד החינוך לקיים ככל האפשר קשר ישיר עם שני ההורים בכל הנושאים הקשורים לתפקוד התלמיד במוסד החינוך, אלא אם קיימת מניעה משפטית.</a:t>
            </a:r>
          </a:p>
        </p:txBody>
      </p:sp>
      <p:sp>
        <p:nvSpPr>
          <p:cNvPr id="9" name="תיבת טקסט 8">
            <a:extLst>
              <a:ext uri="{FF2B5EF4-FFF2-40B4-BE49-F238E27FC236}">
                <a16:creationId xmlns:a16="http://schemas.microsoft.com/office/drawing/2014/main" id="{8BD26E8B-804F-6683-9622-57189E61D591}"/>
              </a:ext>
            </a:extLst>
          </p:cNvPr>
          <p:cNvSpPr txBox="1"/>
          <p:nvPr/>
        </p:nvSpPr>
        <p:spPr>
          <a:xfrm>
            <a:off x="694944" y="1911543"/>
            <a:ext cx="9619929" cy="707886"/>
          </a:xfrm>
          <a:prstGeom prst="rect">
            <a:avLst/>
          </a:prstGeom>
          <a:noFill/>
        </p:spPr>
        <p:txBody>
          <a:bodyPr wrap="square">
            <a:spAutoFit/>
          </a:bodyPr>
          <a:lstStyle/>
          <a:p>
            <a:pPr rtl="1">
              <a:defRPr/>
            </a:pPr>
            <a:r>
              <a:rPr lang="he-IL" sz="2000" dirty="0">
                <a:solidFill>
                  <a:schemeClr val="bg1"/>
                </a:solidFill>
                <a:latin typeface="Calibri" panose="020F0502020204030204" pitchFamily="34" charset="0"/>
                <a:ea typeface="Calibri" panose="020F0502020204030204" pitchFamily="34" charset="0"/>
                <a:cs typeface="Calibri" panose="020F0502020204030204" pitchFamily="34" charset="0"/>
              </a:rPr>
              <a:t>על הגננת /מחנך הכיתה לזמן את שני ההורים כדי להסדיר את הקשר עימם ואת אופן העברת המידע לכל אחד מהם בכתב ובעל פה (ראו נספח 2).</a:t>
            </a:r>
          </a:p>
        </p:txBody>
      </p:sp>
      <p:sp>
        <p:nvSpPr>
          <p:cNvPr id="10" name="תיבת טקסט 9">
            <a:extLst>
              <a:ext uri="{FF2B5EF4-FFF2-40B4-BE49-F238E27FC236}">
                <a16:creationId xmlns:a16="http://schemas.microsoft.com/office/drawing/2014/main" id="{540F3307-68B9-1B19-9803-66FC0501EBF3}"/>
              </a:ext>
            </a:extLst>
          </p:cNvPr>
          <p:cNvSpPr txBox="1"/>
          <p:nvPr/>
        </p:nvSpPr>
        <p:spPr>
          <a:xfrm>
            <a:off x="128015" y="3755289"/>
            <a:ext cx="10241721" cy="707886"/>
          </a:xfrm>
          <a:prstGeom prst="rect">
            <a:avLst/>
          </a:prstGeom>
          <a:noFill/>
        </p:spPr>
        <p:txBody>
          <a:bodyPr wrap="square">
            <a:spAutoFit/>
          </a:bodyPr>
          <a:lstStyle/>
          <a:p>
            <a:pPr rtl="1">
              <a:defRPr/>
            </a:pPr>
            <a:r>
              <a:rPr lang="he-IL" sz="2000" dirty="0">
                <a:solidFill>
                  <a:schemeClr val="bg1"/>
                </a:solidFill>
                <a:latin typeface="Calibri" panose="020F0502020204030204" pitchFamily="34" charset="0"/>
                <a:ea typeface="Calibri" panose="020F0502020204030204" pitchFamily="34" charset="0"/>
                <a:cs typeface="Calibri" panose="020F0502020204030204" pitchFamily="34" charset="0"/>
              </a:rPr>
              <a:t>ככלל יש ליידע את שני ההורים בדבר זכויותיהם, בכל הקשור בקבלת מידע על ילדם במסגרת החינוכית,           אלא אם קיימת מניעה משפטית. </a:t>
            </a:r>
          </a:p>
        </p:txBody>
      </p:sp>
      <p:sp>
        <p:nvSpPr>
          <p:cNvPr id="11" name="תיבת טקסט 10">
            <a:extLst>
              <a:ext uri="{FF2B5EF4-FFF2-40B4-BE49-F238E27FC236}">
                <a16:creationId xmlns:a16="http://schemas.microsoft.com/office/drawing/2014/main" id="{38E7D431-D918-1A0F-6357-32C40C7EE7D7}"/>
              </a:ext>
            </a:extLst>
          </p:cNvPr>
          <p:cNvSpPr txBox="1"/>
          <p:nvPr/>
        </p:nvSpPr>
        <p:spPr>
          <a:xfrm>
            <a:off x="256032" y="5666179"/>
            <a:ext cx="10058841" cy="707886"/>
          </a:xfrm>
          <a:prstGeom prst="rect">
            <a:avLst/>
          </a:prstGeom>
          <a:noFill/>
        </p:spPr>
        <p:txBody>
          <a:bodyPr wrap="square">
            <a:spAutoFit/>
          </a:bodyPr>
          <a:lstStyle/>
          <a:p>
            <a:pPr rtl="1">
              <a:defRPr/>
            </a:pPr>
            <a:r>
              <a:rPr lang="he-IL" sz="2000" dirty="0">
                <a:solidFill>
                  <a:schemeClr val="bg1"/>
                </a:solidFill>
                <a:latin typeface="Calibri" panose="020F0502020204030204" pitchFamily="34" charset="0"/>
                <a:ea typeface="Calibri" panose="020F0502020204030204" pitchFamily="34" charset="0"/>
                <a:cs typeface="Calibri" panose="020F0502020204030204" pitchFamily="34" charset="0"/>
              </a:rPr>
              <a:t>על ההורים להמציא לידי מוסד החינוך החלטה שיפוטית הנוגעת לחינוך הילד הרלוונטית למוסד החינוך,          וכן ליידע  בדבר הסכמות בכל הנוגע להתנהלות שוטפת שהיא רלוונטית למוסד החינוך.</a:t>
            </a:r>
            <a:endPar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14" name="גרפיקה 13" descr="נוצה עם מילוי מלא">
            <a:extLst>
              <a:ext uri="{FF2B5EF4-FFF2-40B4-BE49-F238E27FC236}">
                <a16:creationId xmlns:a16="http://schemas.microsoft.com/office/drawing/2014/main" id="{9068738C-3A2B-F92D-3124-EFF736B69A4B}"/>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72613" y="1823449"/>
            <a:ext cx="777692" cy="777692"/>
          </a:xfrm>
          <a:prstGeom prst="rect">
            <a:avLst/>
          </a:prstGeom>
        </p:spPr>
      </p:pic>
      <p:pic>
        <p:nvPicPr>
          <p:cNvPr id="18" name="גרפיקה 17" descr="רשימת פעולות לביצוע קו מיתאר">
            <a:extLst>
              <a:ext uri="{FF2B5EF4-FFF2-40B4-BE49-F238E27FC236}">
                <a16:creationId xmlns:a16="http://schemas.microsoft.com/office/drawing/2014/main" id="{1B214206-145F-53B9-92D1-3C6CC7E93804}"/>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99593" y="3828441"/>
            <a:ext cx="640983" cy="640983"/>
          </a:xfrm>
          <a:prstGeom prst="rect">
            <a:avLst/>
          </a:prstGeom>
        </p:spPr>
      </p:pic>
      <p:pic>
        <p:nvPicPr>
          <p:cNvPr id="22" name="גרפיקה 21" descr="פטיש יושב-ראש עם מילוי מלא">
            <a:extLst>
              <a:ext uri="{FF2B5EF4-FFF2-40B4-BE49-F238E27FC236}">
                <a16:creationId xmlns:a16="http://schemas.microsoft.com/office/drawing/2014/main" id="{C7275766-9CF6-C823-3973-14A1A5ED9880}"/>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444730" y="5668204"/>
            <a:ext cx="707886" cy="707886"/>
          </a:xfrm>
          <a:prstGeom prst="rect">
            <a:avLst/>
          </a:prstGeom>
        </p:spPr>
      </p:pic>
    </p:spTree>
    <p:extLst>
      <p:ext uri="{BB962C8B-B14F-4D97-AF65-F5344CB8AC3E}">
        <p14:creationId xmlns:p14="http://schemas.microsoft.com/office/powerpoint/2010/main" val="30358251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9FB28-E77D-B0B2-E3E3-9AB2FEABD7BA}"/>
            </a:ext>
          </a:extLst>
        </p:cNvPr>
        <p:cNvGrpSpPr/>
        <p:nvPr/>
      </p:nvGrpSpPr>
      <p:grpSpPr>
        <a:xfrm>
          <a:off x="0" y="0"/>
          <a:ext cx="0" cy="0"/>
          <a:chOff x="0" y="0"/>
          <a:chExt cx="0" cy="0"/>
        </a:xfrm>
      </p:grpSpPr>
      <p:pic>
        <p:nvPicPr>
          <p:cNvPr id="5" name="גרפיקה 4">
            <a:extLst>
              <a:ext uri="{FF2B5EF4-FFF2-40B4-BE49-F238E27FC236}">
                <a16:creationId xmlns:a16="http://schemas.microsoft.com/office/drawing/2014/main" id="{9AA6A3CF-69AA-086E-0AD0-9C7B5D5B9A05}"/>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2348" t="22479" r="14677" b="22000"/>
          <a:stretch/>
        </p:blipFill>
        <p:spPr>
          <a:xfrm>
            <a:off x="-514351" y="-76631"/>
            <a:ext cx="13115926" cy="7034739"/>
          </a:xfrm>
          <a:prstGeom prst="rect">
            <a:avLst/>
          </a:prstGeom>
        </p:spPr>
      </p:pic>
      <p:sp>
        <p:nvSpPr>
          <p:cNvPr id="24" name="TextBox 16">
            <a:extLst>
              <a:ext uri="{FF2B5EF4-FFF2-40B4-BE49-F238E27FC236}">
                <a16:creationId xmlns:a16="http://schemas.microsoft.com/office/drawing/2014/main" id="{46C5B902-1476-C294-EFBF-CD89BD317E9E}"/>
              </a:ext>
            </a:extLst>
          </p:cNvPr>
          <p:cNvSpPr txBox="1"/>
          <p:nvPr/>
        </p:nvSpPr>
        <p:spPr>
          <a:xfrm>
            <a:off x="2856616" y="298190"/>
            <a:ext cx="7512680" cy="1196610"/>
          </a:xfrm>
          <a:prstGeom prst="rect">
            <a:avLst/>
          </a:prstGeom>
        </p:spPr>
        <p:txBody>
          <a:bodyPr wrap="square" lIns="0" tIns="0" rIns="0" bIns="0" rtlCol="0" anchor="t">
            <a:spAutoFit/>
          </a:bodyPr>
          <a:lstStyle/>
          <a:p>
            <a:pPr algn="ctr">
              <a:lnSpc>
                <a:spcPct val="80000"/>
              </a:lnSpc>
            </a:pPr>
            <a:r>
              <a:rPr lang="he-IL" altLang="he-IL" sz="4800" b="1" dirty="0">
                <a:solidFill>
                  <a:schemeClr val="bg1"/>
                </a:solidFill>
                <a:latin typeface="Calibri" panose="020F0502020204030204" pitchFamily="34" charset="0"/>
                <a:ea typeface="Calibri" panose="020F0502020204030204" pitchFamily="34" charset="0"/>
                <a:cs typeface="Calibri" panose="020F0502020204030204" pitchFamily="34" charset="0"/>
              </a:rPr>
              <a:t>נהלי הקשר בין מערכת החינוך לבין הורים פרודים או גרושים</a:t>
            </a:r>
          </a:p>
        </p:txBody>
      </p:sp>
      <p:sp>
        <p:nvSpPr>
          <p:cNvPr id="32" name="תיבת טקסט 31">
            <a:extLst>
              <a:ext uri="{FF2B5EF4-FFF2-40B4-BE49-F238E27FC236}">
                <a16:creationId xmlns:a16="http://schemas.microsoft.com/office/drawing/2014/main" id="{A8F213D3-E512-A4BA-9D8B-5BCA0D2336F0}"/>
              </a:ext>
            </a:extLst>
          </p:cNvPr>
          <p:cNvSpPr txBox="1"/>
          <p:nvPr/>
        </p:nvSpPr>
        <p:spPr>
          <a:xfrm>
            <a:off x="169826" y="2085298"/>
            <a:ext cx="10454603" cy="830997"/>
          </a:xfrm>
          <a:prstGeom prst="rect">
            <a:avLst/>
          </a:prstGeom>
          <a:noFill/>
        </p:spPr>
        <p:txBody>
          <a:bodyPr wrap="square">
            <a:spAutoFit/>
          </a:bodyPr>
          <a:lstStyle/>
          <a:p>
            <a:pPr algn="r" rtl="1" eaLnBrk="1" hangingPunct="1"/>
            <a:r>
              <a:rPr lang="he-IL" altLang="he-IL" sz="2400" dirty="0">
                <a:latin typeface="Calibri" panose="020F0502020204030204" pitchFamily="34" charset="0"/>
                <a:ea typeface="Calibri" panose="020F0502020204030204" pitchFamily="34" charset="0"/>
                <a:cs typeface="Calibri" panose="020F0502020204030204" pitchFamily="34" charset="0"/>
              </a:rPr>
              <a:t>יש לסכם </a:t>
            </a:r>
            <a:r>
              <a:rPr lang="he-IL" altLang="he-IL" sz="2400" b="1" dirty="0">
                <a:latin typeface="Calibri" panose="020F0502020204030204" pitchFamily="34" charset="0"/>
                <a:ea typeface="Calibri" panose="020F0502020204030204" pitchFamily="34" charset="0"/>
                <a:cs typeface="Calibri" panose="020F0502020204030204" pitchFamily="34" charset="0"/>
              </a:rPr>
              <a:t>בכתב</a:t>
            </a:r>
            <a:r>
              <a:rPr lang="he-IL" altLang="he-IL" sz="2400" dirty="0">
                <a:latin typeface="Calibri" panose="020F0502020204030204" pitchFamily="34" charset="0"/>
                <a:ea typeface="Calibri" panose="020F0502020204030204" pitchFamily="34" charset="0"/>
                <a:cs typeface="Calibri" panose="020F0502020204030204" pitchFamily="34" charset="0"/>
              </a:rPr>
              <a:t> עם שני ההורים את דרכי היידוע והשיתוף עם כל אחד מהם לגבי העברת מידע בכתב ובעל-פה (ראה </a:t>
            </a:r>
            <a:r>
              <a:rPr lang="he-IL" altLang="he-IL" sz="2400" dirty="0">
                <a:latin typeface="Calibri" panose="020F050202020403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נספח</a:t>
            </a:r>
            <a:r>
              <a:rPr lang="he-IL" altLang="he-IL" sz="2400" dirty="0">
                <a:latin typeface="Calibri" panose="020F0502020204030204" pitchFamily="34" charset="0"/>
                <a:ea typeface="Calibri" panose="020F0502020204030204" pitchFamily="34" charset="0"/>
                <a:cs typeface="Calibri" panose="020F0502020204030204" pitchFamily="34" charset="0"/>
              </a:rPr>
              <a:t> 2).</a:t>
            </a:r>
            <a:endParaRPr lang="en-US" altLang="he-IL" sz="2400" dirty="0">
              <a:latin typeface="Calibri" panose="020F0502020204030204" pitchFamily="34" charset="0"/>
              <a:ea typeface="Calibri" panose="020F0502020204030204" pitchFamily="34" charset="0"/>
              <a:cs typeface="Calibri" panose="020F0502020204030204" pitchFamily="34" charset="0"/>
            </a:endParaRPr>
          </a:p>
        </p:txBody>
      </p:sp>
      <p:sp>
        <p:nvSpPr>
          <p:cNvPr id="33" name="תיבת טקסט 32">
            <a:extLst>
              <a:ext uri="{FF2B5EF4-FFF2-40B4-BE49-F238E27FC236}">
                <a16:creationId xmlns:a16="http://schemas.microsoft.com/office/drawing/2014/main" id="{B6E0907B-0A8E-9B06-453C-A903CC93B3A0}"/>
              </a:ext>
            </a:extLst>
          </p:cNvPr>
          <p:cNvSpPr txBox="1"/>
          <p:nvPr/>
        </p:nvSpPr>
        <p:spPr>
          <a:xfrm>
            <a:off x="149788" y="3757224"/>
            <a:ext cx="10454603" cy="830997"/>
          </a:xfrm>
          <a:prstGeom prst="rect">
            <a:avLst/>
          </a:prstGeom>
          <a:noFill/>
        </p:spPr>
        <p:txBody>
          <a:bodyPr wrap="square">
            <a:spAutoFit/>
          </a:bodyPr>
          <a:lstStyle/>
          <a:p>
            <a:pPr algn="r" rtl="1" eaLnBrk="1" hangingPunct="1"/>
            <a:r>
              <a:rPr lang="he-IL" altLang="he-IL" sz="2400" dirty="0">
                <a:latin typeface="Calibri" panose="020F0502020204030204" pitchFamily="34" charset="0"/>
                <a:ea typeface="Calibri" panose="020F0502020204030204" pitchFamily="34" charset="0"/>
                <a:cs typeface="Calibri" panose="020F0502020204030204" pitchFamily="34" charset="0"/>
              </a:rPr>
              <a:t>לצורכי תקשורת שוטפת יש לקבל </a:t>
            </a:r>
            <a:r>
              <a:rPr lang="he-IL" altLang="he-IL" sz="2400" b="1" dirty="0">
                <a:latin typeface="Calibri" panose="020F0502020204030204" pitchFamily="34" charset="0"/>
                <a:ea typeface="Calibri" panose="020F0502020204030204" pitchFamily="34" charset="0"/>
                <a:cs typeface="Calibri" panose="020F0502020204030204" pitchFamily="34" charset="0"/>
              </a:rPr>
              <a:t>משני ההורים </a:t>
            </a:r>
            <a:r>
              <a:rPr lang="he-IL" altLang="he-IL" sz="2400" dirty="0">
                <a:latin typeface="Calibri" panose="020F0502020204030204" pitchFamily="34" charset="0"/>
                <a:ea typeface="Calibri" panose="020F0502020204030204" pitchFamily="34" charset="0"/>
                <a:cs typeface="Calibri" panose="020F0502020204030204" pitchFamily="34" charset="0"/>
              </a:rPr>
              <a:t>את כתובותיהם, מספרי הטלפון שלהם, כתובות הדוא"ל, בנוסף לרישום שנעשה במערכות </a:t>
            </a:r>
            <a:r>
              <a:rPr lang="he-IL" altLang="he-IL" sz="2400" dirty="0" err="1">
                <a:latin typeface="Calibri" panose="020F0502020204030204" pitchFamily="34" charset="0"/>
                <a:ea typeface="Calibri" panose="020F0502020204030204" pitchFamily="34" charset="0"/>
                <a:cs typeface="Calibri" panose="020F0502020204030204" pitchFamily="34" charset="0"/>
              </a:rPr>
              <a:t>המנב"ס</a:t>
            </a:r>
            <a:r>
              <a:rPr lang="he-IL" altLang="he-IL" sz="2400" dirty="0">
                <a:latin typeface="Calibri" panose="020F0502020204030204" pitchFamily="34" charset="0"/>
                <a:ea typeface="Calibri" panose="020F0502020204030204" pitchFamily="34" charset="0"/>
                <a:cs typeface="Calibri" panose="020F0502020204030204" pitchFamily="34" charset="0"/>
              </a:rPr>
              <a:t> וכן בדפי הקשר הכיתתיים.</a:t>
            </a:r>
            <a:endParaRPr lang="en-US" altLang="he-IL" sz="2400" dirty="0">
              <a:latin typeface="Calibri" panose="020F0502020204030204" pitchFamily="34" charset="0"/>
              <a:ea typeface="Calibri" panose="020F0502020204030204" pitchFamily="34" charset="0"/>
              <a:cs typeface="Calibri" panose="020F0502020204030204" pitchFamily="34" charset="0"/>
            </a:endParaRPr>
          </a:p>
        </p:txBody>
      </p:sp>
      <p:sp>
        <p:nvSpPr>
          <p:cNvPr id="34" name="תיבת טקסט 33">
            <a:extLst>
              <a:ext uri="{FF2B5EF4-FFF2-40B4-BE49-F238E27FC236}">
                <a16:creationId xmlns:a16="http://schemas.microsoft.com/office/drawing/2014/main" id="{E0440B6C-8C58-F5D7-2C9B-0B103FD1B834}"/>
              </a:ext>
            </a:extLst>
          </p:cNvPr>
          <p:cNvSpPr txBox="1"/>
          <p:nvPr/>
        </p:nvSpPr>
        <p:spPr>
          <a:xfrm>
            <a:off x="149787" y="5535097"/>
            <a:ext cx="10454603" cy="461665"/>
          </a:xfrm>
          <a:prstGeom prst="rect">
            <a:avLst/>
          </a:prstGeom>
          <a:noFill/>
        </p:spPr>
        <p:txBody>
          <a:bodyPr wrap="square">
            <a:spAutoFit/>
          </a:bodyPr>
          <a:lstStyle/>
          <a:p>
            <a:pPr algn="r" rtl="1" eaLnBrk="1" hangingPunct="1"/>
            <a:r>
              <a:rPr lang="he-IL" altLang="he-IL" sz="2400" dirty="0">
                <a:latin typeface="Calibri" panose="020F0502020204030204" pitchFamily="34" charset="0"/>
                <a:ea typeface="Calibri" panose="020F0502020204030204" pitchFamily="34" charset="0"/>
                <a:cs typeface="Calibri" panose="020F0502020204030204" pitchFamily="34" charset="0"/>
              </a:rPr>
              <a:t>להציע לשני ההורים להיות בקבוצת </a:t>
            </a:r>
            <a:r>
              <a:rPr lang="he-IL" altLang="he-IL" sz="2400" b="1" dirty="0">
                <a:latin typeface="Calibri" panose="020F0502020204030204" pitchFamily="34" charset="0"/>
                <a:ea typeface="Calibri" panose="020F0502020204030204" pitchFamily="34" charset="0"/>
                <a:cs typeface="Calibri" panose="020F0502020204030204" pitchFamily="34" charset="0"/>
              </a:rPr>
              <a:t>"</a:t>
            </a:r>
            <a:r>
              <a:rPr lang="he-IL" altLang="he-IL" sz="2400" b="1" dirty="0" err="1">
                <a:latin typeface="Calibri" panose="020F0502020204030204" pitchFamily="34" charset="0"/>
                <a:ea typeface="Calibri" panose="020F0502020204030204" pitchFamily="34" charset="0"/>
                <a:cs typeface="Calibri" panose="020F0502020204030204" pitchFamily="34" charset="0"/>
              </a:rPr>
              <a:t>ווטסאפ</a:t>
            </a:r>
            <a:r>
              <a:rPr lang="he-IL" altLang="he-IL" sz="2400" b="1" dirty="0">
                <a:latin typeface="Calibri" panose="020F0502020204030204" pitchFamily="34" charset="0"/>
                <a:ea typeface="Calibri" panose="020F0502020204030204" pitchFamily="34" charset="0"/>
                <a:cs typeface="Calibri" panose="020F0502020204030204" pitchFamily="34" charset="0"/>
              </a:rPr>
              <a:t>"</a:t>
            </a:r>
            <a:r>
              <a:rPr lang="he-IL" altLang="he-IL" sz="2400" dirty="0">
                <a:latin typeface="Calibri" panose="020F0502020204030204" pitchFamily="34" charset="0"/>
                <a:ea typeface="Calibri" panose="020F0502020204030204" pitchFamily="34" charset="0"/>
                <a:cs typeface="Calibri" panose="020F0502020204030204" pitchFamily="34" charset="0"/>
              </a:rPr>
              <a:t> לתפוצת הודעות מהמחנכת.</a:t>
            </a:r>
            <a:endParaRPr lang="en-US" altLang="he-IL" sz="2400" dirty="0">
              <a:latin typeface="Calibri" panose="020F0502020204030204" pitchFamily="34" charset="0"/>
              <a:ea typeface="Calibri" panose="020F0502020204030204" pitchFamily="34" charset="0"/>
              <a:cs typeface="Calibri" panose="020F0502020204030204" pitchFamily="34" charset="0"/>
            </a:endParaRPr>
          </a:p>
        </p:txBody>
      </p:sp>
      <p:grpSp>
        <p:nvGrpSpPr>
          <p:cNvPr id="2" name="Group 8">
            <a:extLst>
              <a:ext uri="{FF2B5EF4-FFF2-40B4-BE49-F238E27FC236}">
                <a16:creationId xmlns:a16="http://schemas.microsoft.com/office/drawing/2014/main" id="{FF6904FF-5411-9CF3-3D0A-19A6D2753AF9}"/>
              </a:ext>
            </a:extLst>
          </p:cNvPr>
          <p:cNvGrpSpPr>
            <a:grpSpLocks noChangeAspect="1"/>
          </p:cNvGrpSpPr>
          <p:nvPr/>
        </p:nvGrpSpPr>
        <p:grpSpPr>
          <a:xfrm>
            <a:off x="10639997" y="1911250"/>
            <a:ext cx="1179095" cy="1179091"/>
            <a:chOff x="0" y="0"/>
            <a:chExt cx="6350000" cy="6349975"/>
          </a:xfrm>
        </p:grpSpPr>
        <p:sp>
          <p:nvSpPr>
            <p:cNvPr id="3" name="Freeform 9">
              <a:extLst>
                <a:ext uri="{FF2B5EF4-FFF2-40B4-BE49-F238E27FC236}">
                  <a16:creationId xmlns:a16="http://schemas.microsoft.com/office/drawing/2014/main" id="{D19C1A1D-F11D-9636-225F-D23301F47B16}"/>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24976" r="-24976"/>
              </a:stretch>
            </a:blipFill>
          </p:spPr>
          <p:txBody>
            <a:bodyPr/>
            <a:lstStyle/>
            <a:p>
              <a:endParaRPr lang="he-IL"/>
            </a:p>
          </p:txBody>
        </p:sp>
      </p:grpSp>
      <p:grpSp>
        <p:nvGrpSpPr>
          <p:cNvPr id="4" name="Group 10">
            <a:extLst>
              <a:ext uri="{FF2B5EF4-FFF2-40B4-BE49-F238E27FC236}">
                <a16:creationId xmlns:a16="http://schemas.microsoft.com/office/drawing/2014/main" id="{EF7B6E57-2271-2BEB-4306-2521B148952A}"/>
              </a:ext>
            </a:extLst>
          </p:cNvPr>
          <p:cNvGrpSpPr>
            <a:grpSpLocks noChangeAspect="1"/>
          </p:cNvGrpSpPr>
          <p:nvPr/>
        </p:nvGrpSpPr>
        <p:grpSpPr>
          <a:xfrm rot="20975285">
            <a:off x="10654918" y="5152322"/>
            <a:ext cx="1227221" cy="1227216"/>
            <a:chOff x="0" y="0"/>
            <a:chExt cx="6350000" cy="6349975"/>
          </a:xfrm>
        </p:grpSpPr>
        <p:sp>
          <p:nvSpPr>
            <p:cNvPr id="6" name="Freeform 11">
              <a:extLst>
                <a:ext uri="{FF2B5EF4-FFF2-40B4-BE49-F238E27FC236}">
                  <a16:creationId xmlns:a16="http://schemas.microsoft.com/office/drawing/2014/main" id="{DC72328F-8D89-6ED2-01F4-4918518476E7}"/>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l="-167867" t="-117979" r="-169281" b="-73545"/>
              </a:stretch>
            </a:blipFill>
          </p:spPr>
          <p:txBody>
            <a:bodyPr/>
            <a:lstStyle/>
            <a:p>
              <a:endParaRPr lang="he-IL"/>
            </a:p>
          </p:txBody>
        </p:sp>
      </p:grpSp>
      <p:grpSp>
        <p:nvGrpSpPr>
          <p:cNvPr id="7" name="Group 12">
            <a:extLst>
              <a:ext uri="{FF2B5EF4-FFF2-40B4-BE49-F238E27FC236}">
                <a16:creationId xmlns:a16="http://schemas.microsoft.com/office/drawing/2014/main" id="{A18B8970-BACD-7D4B-4B58-FCC4CB143DEB}"/>
              </a:ext>
            </a:extLst>
          </p:cNvPr>
          <p:cNvGrpSpPr>
            <a:grpSpLocks noChangeAspect="1"/>
          </p:cNvGrpSpPr>
          <p:nvPr/>
        </p:nvGrpSpPr>
        <p:grpSpPr>
          <a:xfrm>
            <a:off x="10670961" y="3575155"/>
            <a:ext cx="1195137" cy="1195133"/>
            <a:chOff x="0" y="0"/>
            <a:chExt cx="6350000" cy="6349975"/>
          </a:xfrm>
        </p:grpSpPr>
        <p:sp>
          <p:nvSpPr>
            <p:cNvPr id="8" name="Freeform 13">
              <a:extLst>
                <a:ext uri="{FF2B5EF4-FFF2-40B4-BE49-F238E27FC236}">
                  <a16:creationId xmlns:a16="http://schemas.microsoft.com/office/drawing/2014/main" id="{EB51B97D-59B7-B937-0F4B-12DC334C30BE}"/>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r="-33332"/>
              </a:stretch>
            </a:blipFill>
          </p:spPr>
          <p:txBody>
            <a:bodyPr/>
            <a:lstStyle/>
            <a:p>
              <a:endParaRPr lang="he-IL"/>
            </a:p>
          </p:txBody>
        </p:sp>
      </p:grpSp>
    </p:spTree>
    <p:extLst>
      <p:ext uri="{BB962C8B-B14F-4D97-AF65-F5344CB8AC3E}">
        <p14:creationId xmlns:p14="http://schemas.microsoft.com/office/powerpoint/2010/main" val="34411345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FB1A37E0-FD5B-31E8-2A3B-EC1280BD68FA}"/>
              </a:ext>
            </a:extLst>
          </p:cNvPr>
          <p:cNvPicPr>
            <a:picLocks noChangeAspect="1"/>
          </p:cNvPicPr>
          <p:nvPr/>
        </p:nvPicPr>
        <p:blipFill>
          <a:blip r:embed="rId3"/>
          <a:stretch>
            <a:fillRect/>
          </a:stretch>
        </p:blipFill>
        <p:spPr>
          <a:xfrm>
            <a:off x="1714178" y="0"/>
            <a:ext cx="7224700" cy="6858000"/>
          </a:xfrm>
          <a:prstGeom prst="rect">
            <a:avLst/>
          </a:prstGeom>
        </p:spPr>
      </p:pic>
      <p:pic>
        <p:nvPicPr>
          <p:cNvPr id="6" name="גרפיקה 5">
            <a:extLst>
              <a:ext uri="{FF2B5EF4-FFF2-40B4-BE49-F238E27FC236}">
                <a16:creationId xmlns:a16="http://schemas.microsoft.com/office/drawing/2014/main" id="{2ACE9BFD-23E2-17BD-22C5-C5ABD358F5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0"/>
            <a:ext cx="1196228" cy="2392456"/>
          </a:xfrm>
          <a:prstGeom prst="rect">
            <a:avLst/>
          </a:prstGeom>
        </p:spPr>
      </p:pic>
      <p:sp>
        <p:nvSpPr>
          <p:cNvPr id="7" name="מלבן 6">
            <a:extLst>
              <a:ext uri="{FF2B5EF4-FFF2-40B4-BE49-F238E27FC236}">
                <a16:creationId xmlns:a16="http://schemas.microsoft.com/office/drawing/2014/main" id="{D087F2CC-9BDA-B49B-E547-0103DB7BD9E2}"/>
              </a:ext>
            </a:extLst>
          </p:cNvPr>
          <p:cNvSpPr/>
          <p:nvPr/>
        </p:nvSpPr>
        <p:spPr>
          <a:xfrm>
            <a:off x="9449864" y="0"/>
            <a:ext cx="2742136" cy="6858000"/>
          </a:xfrm>
          <a:prstGeom prst="rect">
            <a:avLst/>
          </a:prstGeom>
          <a:solidFill>
            <a:srgbClr val="424859"/>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5748608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descr="ערימת ניירות עם מהדקים">
            <a:extLst>
              <a:ext uri="{FF2B5EF4-FFF2-40B4-BE49-F238E27FC236}">
                <a16:creationId xmlns:a16="http://schemas.microsoft.com/office/drawing/2014/main" id="{8FFDE150-790C-4331-1814-11B72CB227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948267"/>
            <a:ext cx="12192000" cy="7806267"/>
          </a:xfrm>
          <a:prstGeom prst="rect">
            <a:avLst/>
          </a:prstGeom>
        </p:spPr>
      </p:pic>
      <p:sp>
        <p:nvSpPr>
          <p:cNvPr id="6" name="מציין מיקום תוכן 2">
            <a:extLst>
              <a:ext uri="{FF2B5EF4-FFF2-40B4-BE49-F238E27FC236}">
                <a16:creationId xmlns:a16="http://schemas.microsoft.com/office/drawing/2014/main" id="{64C22476-52FB-35D6-FC3C-7FEC691AB327}"/>
              </a:ext>
            </a:extLst>
          </p:cNvPr>
          <p:cNvSpPr txBox="1">
            <a:spLocks/>
          </p:cNvSpPr>
          <p:nvPr/>
        </p:nvSpPr>
        <p:spPr>
          <a:xfrm>
            <a:off x="6373905" y="968248"/>
            <a:ext cx="5056137" cy="3973235"/>
          </a:xfrm>
          <a:prstGeom prst="rect">
            <a:avLst/>
          </a:prstGeom>
        </p:spPr>
        <p:txBody>
          <a:bodyPr vert="horz" lIns="91440" tIns="45720" rIns="91440" bIns="45720" rtlCol="0" anchor="b">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rtl="1">
              <a:spcBef>
                <a:spcPts val="1000"/>
              </a:spcBef>
              <a:buFont typeface="Arial" pitchFamily="34" charset="0"/>
              <a:buNone/>
              <a:defRPr/>
            </a:pPr>
            <a:r>
              <a:rPr lang="he-IL" sz="4000" dirty="0">
                <a:solidFill>
                  <a:srgbClr val="424859"/>
                </a:solidFill>
                <a:latin typeface="Calibri" panose="020F0502020204030204" pitchFamily="34" charset="0"/>
                <a:ea typeface="Calibri" panose="020F0502020204030204" pitchFamily="34" charset="0"/>
                <a:cs typeface="Calibri" panose="020F0502020204030204" pitchFamily="34" charset="0"/>
              </a:rPr>
              <a:t>על מוסד החינוך חל איסור ליצור מסמכים חדשים לפי בקשת הורים </a:t>
            </a:r>
          </a:p>
          <a:p>
            <a:pPr marL="0" indent="0" algn="ctr" rtl="1">
              <a:spcBef>
                <a:spcPts val="1000"/>
              </a:spcBef>
              <a:buFont typeface="Arial" pitchFamily="34" charset="0"/>
              <a:buNone/>
              <a:defRPr/>
            </a:pPr>
            <a:r>
              <a:rPr lang="he-IL" sz="4000" b="1" dirty="0">
                <a:solidFill>
                  <a:srgbClr val="424859"/>
                </a:solidFill>
                <a:latin typeface="Calibri" panose="020F0502020204030204" pitchFamily="34" charset="0"/>
                <a:ea typeface="Calibri" panose="020F0502020204030204" pitchFamily="34" charset="0"/>
                <a:cs typeface="Calibri" panose="020F0502020204030204" pitchFamily="34" charset="0"/>
              </a:rPr>
              <a:t>שישמשו בהליך פרדה או גירושין בנוגע לילדם.</a:t>
            </a:r>
            <a:endParaRPr lang="en-US" sz="4000" b="1" dirty="0">
              <a:solidFill>
                <a:srgbClr val="424859"/>
              </a:solidFill>
              <a:latin typeface="Calibri" panose="020F0502020204030204" pitchFamily="34" charset="0"/>
              <a:ea typeface="Calibri" panose="020F0502020204030204" pitchFamily="34" charset="0"/>
              <a:cs typeface="Calibri" panose="020F0502020204030204" pitchFamily="34" charset="0"/>
            </a:endParaRPr>
          </a:p>
        </p:txBody>
      </p:sp>
      <p:sp>
        <p:nvSpPr>
          <p:cNvPr id="7" name="כותרת 1">
            <a:extLst>
              <a:ext uri="{FF2B5EF4-FFF2-40B4-BE49-F238E27FC236}">
                <a16:creationId xmlns:a16="http://schemas.microsoft.com/office/drawing/2014/main" id="{8CA7E894-95B7-0699-4801-4BDE38B14D4A}"/>
              </a:ext>
            </a:extLst>
          </p:cNvPr>
          <p:cNvSpPr txBox="1">
            <a:spLocks noChangeArrowheads="1"/>
          </p:cNvSpPr>
          <p:nvPr/>
        </p:nvSpPr>
        <p:spPr>
          <a:xfrm>
            <a:off x="761955" y="376030"/>
            <a:ext cx="10668087" cy="2132704"/>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1"/>
            <a:r>
              <a:rPr lang="he-IL" altLang="he-IL" sz="6600" b="1"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בקשת ההורים ליצירת מסמך חדש</a:t>
            </a:r>
            <a:endParaRPr lang="en-US" altLang="he-IL" sz="6600" b="1"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14585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מציין מיקום תוכן 4" descr="צילום תקריב של מבוגר מחזיק ספרים">
            <a:extLst>
              <a:ext uri="{FF2B5EF4-FFF2-40B4-BE49-F238E27FC236}">
                <a16:creationId xmlns:a16="http://schemas.microsoft.com/office/drawing/2014/main" id="{38FF3CE3-86EC-ADAC-DCAD-26256C209C4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8134291"/>
          </a:xfrm>
        </p:spPr>
      </p:pic>
      <p:sp>
        <p:nvSpPr>
          <p:cNvPr id="6" name="כותרת 1">
            <a:extLst>
              <a:ext uri="{FF2B5EF4-FFF2-40B4-BE49-F238E27FC236}">
                <a16:creationId xmlns:a16="http://schemas.microsoft.com/office/drawing/2014/main" id="{076735C6-EF13-B625-2613-942475F8BC59}"/>
              </a:ext>
            </a:extLst>
          </p:cNvPr>
          <p:cNvSpPr txBox="1">
            <a:spLocks noChangeArrowheads="1"/>
          </p:cNvSpPr>
          <p:nvPr/>
        </p:nvSpPr>
        <p:spPr>
          <a:xfrm>
            <a:off x="-2286000" y="1046630"/>
            <a:ext cx="10631992" cy="114100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he-IL" altLang="he-IL" b="1" dirty="0">
                <a:solidFill>
                  <a:schemeClr val="bg1"/>
                </a:solidFill>
                <a:latin typeface="Calibri" panose="020F0502020204030204" pitchFamily="34" charset="0"/>
                <a:ea typeface="Calibri" panose="020F0502020204030204" pitchFamily="34" charset="0"/>
                <a:cs typeface="Calibri" panose="020F0502020204030204" pitchFamily="34" charset="0"/>
              </a:rPr>
              <a:t>עיקרון אי המעורבות בסכסוך</a:t>
            </a:r>
          </a:p>
        </p:txBody>
      </p:sp>
      <p:sp>
        <p:nvSpPr>
          <p:cNvPr id="7" name="מציין מיקום תוכן 2">
            <a:extLst>
              <a:ext uri="{FF2B5EF4-FFF2-40B4-BE49-F238E27FC236}">
                <a16:creationId xmlns:a16="http://schemas.microsoft.com/office/drawing/2014/main" id="{365DB591-0588-E670-7DFF-BD7D4D1C2790}"/>
              </a:ext>
            </a:extLst>
          </p:cNvPr>
          <p:cNvSpPr txBox="1">
            <a:spLocks noChangeArrowheads="1"/>
          </p:cNvSpPr>
          <p:nvPr/>
        </p:nvSpPr>
        <p:spPr>
          <a:xfrm>
            <a:off x="152400" y="1987333"/>
            <a:ext cx="5160126" cy="4876800"/>
          </a:xfrm>
          <a:prstGeom prst="rect">
            <a:avLst/>
          </a:prstGeom>
          <a:noFill/>
          <a:effectLst>
            <a:softEdge rad="317500"/>
          </a:effectLst>
        </p:spPr>
        <p:txBody>
          <a:bodyPr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he-IL" altLang="he-IL" sz="4000" dirty="0">
                <a:solidFill>
                  <a:schemeClr val="bg1"/>
                </a:solidFill>
                <a:latin typeface="Calibri" panose="020F0502020204030204" pitchFamily="34" charset="0"/>
                <a:ea typeface="Calibri" panose="020F0502020204030204" pitchFamily="34" charset="0"/>
                <a:cs typeface="Calibri" panose="020F0502020204030204" pitchFamily="34" charset="0"/>
              </a:rPr>
              <a:t>על הצוות החינוכי להיות ממוקד בחינוכו של הילד ובדאגה לשלומו ולרווחתו במסגרת החינוכית, ועליו להימנע ממעורבות בסכסוך בין ההורים, אם קיים סכסוך.</a:t>
            </a:r>
          </a:p>
          <a:p>
            <a:pPr marL="0" indent="0" algn="ctr">
              <a:buFont typeface="Arial" pitchFamily="34" charset="0"/>
              <a:buNone/>
            </a:pPr>
            <a:endParaRPr lang="he-IL" altLang="he-IL" sz="4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255690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6E6E5"/>
        </a:solidFill>
        <a:effectLst/>
      </p:bgPr>
    </p:bg>
    <p:spTree>
      <p:nvGrpSpPr>
        <p:cNvPr id="1" name=""/>
        <p:cNvGrpSpPr/>
        <p:nvPr/>
      </p:nvGrpSpPr>
      <p:grpSpPr>
        <a:xfrm>
          <a:off x="0" y="0"/>
          <a:ext cx="0" cy="0"/>
          <a:chOff x="0" y="0"/>
          <a:chExt cx="0" cy="0"/>
        </a:xfrm>
      </p:grpSpPr>
      <p:pic>
        <p:nvPicPr>
          <p:cNvPr id="13" name="מציין מיקום תוכן 12" descr="תמונה שמכילה נייר לאומנות, נייר, מוצר נייר, אוריגמי&#10;&#10;התיאור נוצר באופן אוטומטי">
            <a:extLst>
              <a:ext uri="{FF2B5EF4-FFF2-40B4-BE49-F238E27FC236}">
                <a16:creationId xmlns:a16="http://schemas.microsoft.com/office/drawing/2014/main" id="{CF892A06-BE51-1A68-0D25-CCEA9803E27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03930" y="-1184929"/>
            <a:ext cx="13839016" cy="9227857"/>
          </a:xfrm>
        </p:spPr>
      </p:pic>
      <p:sp>
        <p:nvSpPr>
          <p:cNvPr id="7" name="כותרת 1">
            <a:extLst>
              <a:ext uri="{FF2B5EF4-FFF2-40B4-BE49-F238E27FC236}">
                <a16:creationId xmlns:a16="http://schemas.microsoft.com/office/drawing/2014/main" id="{71F585AB-3457-454C-3C10-5DB55DF9B4BD}"/>
              </a:ext>
            </a:extLst>
          </p:cNvPr>
          <p:cNvSpPr txBox="1">
            <a:spLocks/>
          </p:cNvSpPr>
          <p:nvPr/>
        </p:nvSpPr>
        <p:spPr>
          <a:xfrm>
            <a:off x="199506" y="0"/>
            <a:ext cx="8225851" cy="342900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1"/>
            <a:r>
              <a:rPr lang="he-IL" altLang="he-IL" sz="5400" b="1" dirty="0">
                <a:solidFill>
                  <a:srgbClr val="424859"/>
                </a:solidFill>
                <a:latin typeface="Calibri" panose="020F0502020204030204" pitchFamily="34" charset="0"/>
                <a:ea typeface="Calibri" panose="020F0502020204030204" pitchFamily="34" charset="0"/>
                <a:cs typeface="Calibri" panose="020F0502020204030204" pitchFamily="34" charset="0"/>
              </a:rPr>
              <a:t>העברת מידע בכתב להורים</a:t>
            </a:r>
          </a:p>
        </p:txBody>
      </p:sp>
      <p:sp>
        <p:nvSpPr>
          <p:cNvPr id="9" name="תיבת טקסט 8">
            <a:extLst>
              <a:ext uri="{FF2B5EF4-FFF2-40B4-BE49-F238E27FC236}">
                <a16:creationId xmlns:a16="http://schemas.microsoft.com/office/drawing/2014/main" id="{FC75FB50-5E1C-56E9-A89F-E8C5241D48A0}"/>
              </a:ext>
            </a:extLst>
          </p:cNvPr>
          <p:cNvSpPr txBox="1"/>
          <p:nvPr/>
        </p:nvSpPr>
        <p:spPr>
          <a:xfrm>
            <a:off x="0" y="729779"/>
            <a:ext cx="6096000" cy="6001643"/>
          </a:xfrm>
          <a:prstGeom prst="rect">
            <a:avLst/>
          </a:prstGeom>
          <a:noFill/>
        </p:spPr>
        <p:txBody>
          <a:bodyPr wrap="square">
            <a:spAutoFit/>
          </a:bodyPr>
          <a:lstStyle/>
          <a:p>
            <a:pPr marL="538163" marR="0" lvl="0" indent="-45720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he-IL" altLang="he-IL" sz="2400" b="0" i="0" u="none" strike="noStrike" kern="1200" cap="none" spc="0" normalizeH="0" baseline="0" noProof="0" dirty="0">
              <a:ln>
                <a:noFill/>
              </a:ln>
              <a:solidFill>
                <a:srgbClr val="424859"/>
              </a:solidFill>
              <a:effectLst/>
              <a:uLnTx/>
              <a:uFillTx/>
              <a:latin typeface="Calibri" panose="020F0502020204030204" pitchFamily="34" charset="0"/>
              <a:ea typeface="Calibri" panose="020F0502020204030204" pitchFamily="34" charset="0"/>
              <a:cs typeface="Calibri" panose="020F0502020204030204" pitchFamily="34" charset="0"/>
            </a:endParaRPr>
          </a:p>
          <a:p>
            <a:pPr marL="457200" indent="-457200" algn="r" rtl="1">
              <a:buFont typeface="Arial" panose="020B0604020202020204" pitchFamily="34" charset="0"/>
              <a:buChar char="–"/>
            </a:pPr>
            <a:r>
              <a:rPr lang="he-IL" altLang="he-IL" sz="2400" dirty="0">
                <a:solidFill>
                  <a:srgbClr val="424859"/>
                </a:solidFill>
                <a:latin typeface="Calibri" panose="020F0502020204030204" pitchFamily="34" charset="0"/>
                <a:ea typeface="Calibri" panose="020F0502020204030204" pitchFamily="34" charset="0"/>
                <a:cs typeface="Calibri" panose="020F0502020204030204" pitchFamily="34" charset="0"/>
              </a:rPr>
              <a:t>על מוסד החינוך חלה חובה, בתנאי שאין מניעה משפטית, למסור מידע בכתב להורה האחר, בתנאי שהוא הודיע מראש בכתב למנהל מוסד החינוך על רצונו לקבל בנפרד עותק של המידע אודות התלמיד. </a:t>
            </a:r>
          </a:p>
          <a:p>
            <a:pPr marL="457200" indent="-457200" algn="r" rtl="1">
              <a:buFont typeface="Arial" panose="020B0604020202020204" pitchFamily="34" charset="0"/>
              <a:buChar char="–"/>
            </a:pPr>
            <a:r>
              <a:rPr lang="he-IL" altLang="he-IL" sz="2400" dirty="0">
                <a:solidFill>
                  <a:srgbClr val="424859"/>
                </a:solidFill>
                <a:latin typeface="Calibri" panose="020F0502020204030204" pitchFamily="34" charset="0"/>
                <a:ea typeface="Calibri" panose="020F0502020204030204" pitchFamily="34" charset="0"/>
                <a:cs typeface="Calibri" panose="020F0502020204030204" pitchFamily="34" charset="0"/>
              </a:rPr>
              <a:t>על מנהל המוסד החינוכי ליידע את ההורה האחר על זכותו על פי דין לקבל מידע, אלא אם קיימת מניעה משפטית.</a:t>
            </a:r>
          </a:p>
          <a:p>
            <a:pPr marL="457200" indent="-457200" algn="r" rtl="1">
              <a:buFont typeface="Arial" panose="020B0604020202020204" pitchFamily="34" charset="0"/>
              <a:buChar char="–"/>
            </a:pPr>
            <a:r>
              <a:rPr kumimoji="0" lang="he-IL" altLang="he-IL" sz="2400" b="0" i="0" u="none" strike="noStrike" kern="1200" cap="none" spc="0" normalizeH="0" baseline="0" noProof="0" dirty="0">
                <a:ln>
                  <a:noFill/>
                </a:ln>
                <a:solidFill>
                  <a:srgbClr val="424859"/>
                </a:solidFill>
                <a:effectLst/>
                <a:uLnTx/>
                <a:uFillTx/>
                <a:latin typeface="Calibri" panose="020F0502020204030204" pitchFamily="34" charset="0"/>
                <a:ea typeface="Calibri" panose="020F0502020204030204" pitchFamily="34" charset="0"/>
                <a:cs typeface="Calibri" panose="020F0502020204030204" pitchFamily="34" charset="0"/>
              </a:rPr>
              <a:t>המוסד החינוכי לא ישלול או יגביל זכויות הורה כל עוד לא הומצאה לידיו החלטה שיפוטית שאומתה ע"י לשכת הרווחה.</a:t>
            </a:r>
          </a:p>
          <a:p>
            <a:pPr marL="457200" indent="-457200" algn="r" rtl="1">
              <a:buFont typeface="Arial" panose="020B0604020202020204" pitchFamily="34" charset="0"/>
              <a:buChar char="–"/>
            </a:pPr>
            <a:r>
              <a:rPr kumimoji="0" lang="he-IL" altLang="he-IL" sz="2400" b="0" i="0" u="none" strike="noStrike" kern="1200" cap="none" spc="0" normalizeH="0" baseline="0" noProof="0" dirty="0">
                <a:ln>
                  <a:noFill/>
                </a:ln>
                <a:solidFill>
                  <a:srgbClr val="424859"/>
                </a:solidFill>
                <a:effectLst/>
                <a:uLnTx/>
                <a:uFillTx/>
                <a:latin typeface="Calibri" panose="020F0502020204030204" pitchFamily="34" charset="0"/>
                <a:ea typeface="Calibri" panose="020F0502020204030204" pitchFamily="34" charset="0"/>
                <a:cs typeface="Calibri" panose="020F0502020204030204" pitchFamily="34" charset="0"/>
              </a:rPr>
              <a:t>אם ההורה האחר לא הגיש בקשה בכתב למוסד החינוכי, ישאף המוסד החינוכי במידת האפשר ליצירת  ערוצי תקשורת חלופיים עמו. </a:t>
            </a:r>
            <a:endParaRPr kumimoji="0" lang="en-US" altLang="he-IL" sz="2400" b="0" i="0" u="none" strike="noStrike" kern="1200" cap="none" spc="0" normalizeH="0" baseline="0" noProof="0" dirty="0">
              <a:ln>
                <a:noFill/>
              </a:ln>
              <a:solidFill>
                <a:srgbClr val="424859"/>
              </a:solidFill>
              <a:effectLst/>
              <a:uLnTx/>
              <a:uFillTx/>
              <a:latin typeface="Calibri" panose="020F0502020204030204" pitchFamily="34" charset="0"/>
              <a:ea typeface="Calibri" panose="020F0502020204030204" pitchFamily="34" charset="0"/>
              <a:cs typeface="Calibri" panose="020F0502020204030204" pitchFamily="34" charset="0"/>
            </a:endParaRPr>
          </a:p>
          <a:p>
            <a:pPr marL="457200" marR="0" lvl="0" indent="-45720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he-IL" sz="2400" b="0" i="0" u="none" strike="noStrike" kern="1200" cap="none" spc="0" normalizeH="0" baseline="0" noProof="0" dirty="0">
              <a:ln>
                <a:noFill/>
              </a:ln>
              <a:solidFill>
                <a:srgbClr val="42485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340037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גרפיקה 4">
            <a:extLst>
              <a:ext uri="{FF2B5EF4-FFF2-40B4-BE49-F238E27FC236}">
                <a16:creationId xmlns:a16="http://schemas.microsoft.com/office/drawing/2014/main" id="{6092C7FF-D68D-0D95-CC32-A9E3803E36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38313" y="1504065"/>
            <a:ext cx="7737858" cy="4860521"/>
          </a:xfrm>
          <a:prstGeom prst="rect">
            <a:avLst/>
          </a:prstGeom>
        </p:spPr>
      </p:pic>
      <p:pic>
        <p:nvPicPr>
          <p:cNvPr id="6" name="גרפיקה 5">
            <a:extLst>
              <a:ext uri="{FF2B5EF4-FFF2-40B4-BE49-F238E27FC236}">
                <a16:creationId xmlns:a16="http://schemas.microsoft.com/office/drawing/2014/main" id="{E6697CFF-79C2-F3A9-5ECB-692055AC6FF2}"/>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15543" t="22121" r="15032" b="22425"/>
          <a:stretch/>
        </p:blipFill>
        <p:spPr>
          <a:xfrm>
            <a:off x="0" y="-124689"/>
            <a:ext cx="12192000" cy="7038284"/>
          </a:xfrm>
          <a:prstGeom prst="rect">
            <a:avLst/>
          </a:prstGeom>
        </p:spPr>
      </p:pic>
      <p:sp>
        <p:nvSpPr>
          <p:cNvPr id="11" name="מלבן 10">
            <a:extLst>
              <a:ext uri="{FF2B5EF4-FFF2-40B4-BE49-F238E27FC236}">
                <a16:creationId xmlns:a16="http://schemas.microsoft.com/office/drawing/2014/main" id="{C332E8FE-99BC-4857-0ACF-288589835E02}"/>
              </a:ext>
            </a:extLst>
          </p:cNvPr>
          <p:cNvSpPr/>
          <p:nvPr/>
        </p:nvSpPr>
        <p:spPr>
          <a:xfrm>
            <a:off x="8549383" y="2364944"/>
            <a:ext cx="1074034" cy="6650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000" b="1" dirty="0">
                <a:latin typeface="Calibri" panose="020F0502020204030204" pitchFamily="34" charset="0"/>
                <a:ea typeface="Calibri" panose="020F0502020204030204" pitchFamily="34" charset="0"/>
                <a:cs typeface="Calibri" panose="020F0502020204030204" pitchFamily="34" charset="0"/>
              </a:rPr>
              <a:t>נוכחות -</a:t>
            </a:r>
          </a:p>
          <a:p>
            <a:pPr algn="ctr"/>
            <a:r>
              <a:rPr lang="he-IL" sz="2000" dirty="0">
                <a:latin typeface="Calibri" panose="020F0502020204030204" pitchFamily="34" charset="0"/>
                <a:ea typeface="Calibri" panose="020F0502020204030204" pitchFamily="34" charset="0"/>
                <a:cs typeface="Calibri" panose="020F0502020204030204" pitchFamily="34" charset="0"/>
              </a:rPr>
              <a:t>ביקור סדיר</a:t>
            </a:r>
          </a:p>
        </p:txBody>
      </p:sp>
      <p:sp>
        <p:nvSpPr>
          <p:cNvPr id="12" name="כותרת 1">
            <a:extLst>
              <a:ext uri="{FF2B5EF4-FFF2-40B4-BE49-F238E27FC236}">
                <a16:creationId xmlns:a16="http://schemas.microsoft.com/office/drawing/2014/main" id="{C8B046E0-5440-9F5D-F4C7-429DD642BC4E}"/>
              </a:ext>
            </a:extLst>
          </p:cNvPr>
          <p:cNvSpPr txBox="1">
            <a:spLocks noChangeArrowheads="1"/>
          </p:cNvSpPr>
          <p:nvPr/>
        </p:nvSpPr>
        <p:spPr>
          <a:xfrm>
            <a:off x="-378011" y="-376192"/>
            <a:ext cx="12570011" cy="2244881"/>
          </a:xfrm>
          <a:prstGeom prst="rect">
            <a:avLst/>
          </a:prstGeom>
        </p:spPr>
        <p:txBody>
          <a:bodyPr vert="horz" lIns="91440" tIns="45720" rIns="91440" bIns="45720" rtlCol="0" anchor="ctr">
            <a:noAutofit/>
          </a:bodyPr>
          <a:lstStyle>
            <a:lvl1pPr algn="r" defTabSz="685800" rtl="1" eaLnBrk="1" latinLnBrk="0" hangingPunct="1">
              <a:lnSpc>
                <a:spcPct val="90000"/>
              </a:lnSpc>
              <a:spcBef>
                <a:spcPct val="0"/>
              </a:spcBef>
              <a:buNone/>
              <a:defRPr sz="2400" kern="1200">
                <a:solidFill>
                  <a:schemeClr val="tx1"/>
                </a:solidFill>
                <a:latin typeface="Arial" panose="020B0604020202020204" pitchFamily="34" charset="0"/>
                <a:ea typeface="+mj-ea"/>
                <a:cs typeface="Arial" panose="020B0604020202020204" pitchFamily="34" charset="0"/>
              </a:defRPr>
            </a:lvl1pPr>
          </a:lstStyle>
          <a:p>
            <a:pPr algn="ctr"/>
            <a:br>
              <a:rPr lang="he-IL" altLang="he-IL" dirty="0">
                <a:solidFill>
                  <a:srgbClr val="424859"/>
                </a:solidFill>
                <a:latin typeface="Calibri" panose="020F0502020204030204" pitchFamily="34" charset="0"/>
                <a:ea typeface="Calibri" panose="020F0502020204030204" pitchFamily="34" charset="0"/>
                <a:cs typeface="Calibri" panose="020F0502020204030204" pitchFamily="34" charset="0"/>
              </a:rPr>
            </a:br>
            <a:r>
              <a:rPr lang="he-IL" altLang="he-IL" sz="3600" b="1" dirty="0">
                <a:solidFill>
                  <a:srgbClr val="424859"/>
                </a:solidFill>
                <a:latin typeface="Calibri" panose="020F0502020204030204" pitchFamily="34" charset="0"/>
                <a:ea typeface="Calibri" panose="020F0502020204030204" pitchFamily="34" charset="0"/>
                <a:cs typeface="Calibri" panose="020F0502020204030204" pitchFamily="34" charset="0"/>
              </a:rPr>
              <a:t>פירוט תחומי העברת המידע בכתב</a:t>
            </a:r>
          </a:p>
          <a:p>
            <a:pPr algn="ctr"/>
            <a:r>
              <a:rPr lang="he-IL" altLang="he-IL" sz="2800" dirty="0" err="1">
                <a:solidFill>
                  <a:srgbClr val="424859"/>
                </a:solidFill>
                <a:latin typeface="Calibri" panose="020F0502020204030204" pitchFamily="34" charset="0"/>
                <a:ea typeface="Calibri" panose="020F0502020204030204" pitchFamily="34" charset="0"/>
                <a:cs typeface="Calibri" panose="020F0502020204030204" pitchFamily="34" charset="0"/>
              </a:rPr>
              <a:t>העקרון</a:t>
            </a:r>
            <a:r>
              <a:rPr lang="he-IL" altLang="he-IL" sz="2800" dirty="0">
                <a:solidFill>
                  <a:srgbClr val="424859"/>
                </a:solidFill>
                <a:latin typeface="Calibri" panose="020F0502020204030204" pitchFamily="34" charset="0"/>
                <a:ea typeface="Calibri" panose="020F0502020204030204" pitchFamily="34" charset="0"/>
                <a:cs typeface="Calibri" panose="020F0502020204030204" pitchFamily="34" charset="0"/>
              </a:rPr>
              <a:t>- מסמכים שביה"ס מוציא בשגרה לכלל ההורים </a:t>
            </a:r>
          </a:p>
          <a:p>
            <a:pPr algn="ctr"/>
            <a:r>
              <a:rPr lang="he-IL" altLang="he-IL" sz="2800" dirty="0">
                <a:solidFill>
                  <a:srgbClr val="424859"/>
                </a:solidFill>
                <a:latin typeface="Calibri" panose="020F0502020204030204" pitchFamily="34" charset="0"/>
                <a:ea typeface="Calibri" panose="020F0502020204030204" pitchFamily="34" charset="0"/>
                <a:cs typeface="Calibri" panose="020F0502020204030204" pitchFamily="34" charset="0"/>
              </a:rPr>
              <a:t>יצאו במקרה של הורים גרושים לשני ההורים</a:t>
            </a:r>
            <a:br>
              <a:rPr lang="he-IL" altLang="he-IL" sz="3600" dirty="0">
                <a:solidFill>
                  <a:srgbClr val="424859"/>
                </a:solidFill>
                <a:latin typeface="Calibri" panose="020F0502020204030204" pitchFamily="34" charset="0"/>
                <a:ea typeface="Calibri" panose="020F0502020204030204" pitchFamily="34" charset="0"/>
                <a:cs typeface="Calibri" panose="020F0502020204030204" pitchFamily="34" charset="0"/>
              </a:rPr>
            </a:br>
            <a:endParaRPr lang="he-IL" altLang="he-IL" dirty="0">
              <a:solidFill>
                <a:srgbClr val="424859"/>
              </a:solidFill>
              <a:latin typeface="Calibri" panose="020F0502020204030204" pitchFamily="34" charset="0"/>
              <a:ea typeface="Calibri" panose="020F0502020204030204" pitchFamily="34" charset="0"/>
              <a:cs typeface="Calibri" panose="020F0502020204030204" pitchFamily="34" charset="0"/>
            </a:endParaRPr>
          </a:p>
        </p:txBody>
      </p:sp>
      <p:sp>
        <p:nvSpPr>
          <p:cNvPr id="13" name="מציין מיקום תוכן 2">
            <a:extLst>
              <a:ext uri="{FF2B5EF4-FFF2-40B4-BE49-F238E27FC236}">
                <a16:creationId xmlns:a16="http://schemas.microsoft.com/office/drawing/2014/main" id="{46F3BBDB-7B5E-8D71-2B2C-712B3E5194DF}"/>
              </a:ext>
            </a:extLst>
          </p:cNvPr>
          <p:cNvSpPr txBox="1">
            <a:spLocks noChangeArrowheads="1"/>
          </p:cNvSpPr>
          <p:nvPr/>
        </p:nvSpPr>
        <p:spPr>
          <a:xfrm>
            <a:off x="-94971" y="6327380"/>
            <a:ext cx="7737858" cy="2244881"/>
          </a:xfrm>
          <a:prstGeom prst="rect">
            <a:avLst/>
          </a:prstGeom>
        </p:spPr>
        <p:txBody>
          <a:bodyPr>
            <a:noAutofit/>
          </a:bodyPr>
          <a:lstStyle>
            <a:lvl1pPr marL="171450" indent="-171450" algn="r" defTabSz="685800" rtl="1" eaLnBrk="1" latinLnBrk="0" hangingPunct="1">
              <a:lnSpc>
                <a:spcPct val="90000"/>
              </a:lnSpc>
              <a:spcBef>
                <a:spcPts val="750"/>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1pPr>
            <a:lvl2pPr marL="5143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2pPr>
            <a:lvl3pPr marL="8572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3pPr>
            <a:lvl4pPr marL="12001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80000"/>
              </a:lnSpc>
              <a:spcBef>
                <a:spcPts val="0"/>
              </a:spcBef>
              <a:buNone/>
            </a:pPr>
            <a:r>
              <a:rPr lang="he-IL" altLang="he-IL" sz="2000" b="1" dirty="0">
                <a:solidFill>
                  <a:schemeClr val="bg1"/>
                </a:solidFill>
                <a:latin typeface="Calibri" panose="020F0502020204030204" pitchFamily="34" charset="0"/>
                <a:ea typeface="Calibri" panose="020F0502020204030204" pitchFamily="34" charset="0"/>
                <a:cs typeface="Calibri" panose="020F0502020204030204" pitchFamily="34" charset="0"/>
              </a:rPr>
              <a:t>סיכום ישיבה עם אחד ההורים - </a:t>
            </a:r>
            <a:r>
              <a:rPr lang="he-IL" altLang="he-IL" sz="2000" dirty="0">
                <a:solidFill>
                  <a:schemeClr val="bg1"/>
                </a:solidFill>
                <a:latin typeface="Calibri" panose="020F0502020204030204" pitchFamily="34" charset="0"/>
                <a:ea typeface="Calibri" panose="020F0502020204030204" pitchFamily="34" charset="0"/>
                <a:cs typeface="Calibri" panose="020F0502020204030204" pitchFamily="34" charset="0"/>
              </a:rPr>
              <a:t>יועבר רק לידיו של ההורה שנכח בדיון. </a:t>
            </a:r>
          </a:p>
          <a:p>
            <a:pPr marL="0" indent="0">
              <a:lnSpc>
                <a:spcPct val="80000"/>
              </a:lnSpc>
              <a:spcBef>
                <a:spcPts val="0"/>
              </a:spcBef>
              <a:buNone/>
            </a:pPr>
            <a:r>
              <a:rPr lang="he-IL" altLang="he-IL" sz="2000" dirty="0">
                <a:solidFill>
                  <a:schemeClr val="bg1"/>
                </a:solidFill>
                <a:latin typeface="Calibri" panose="020F0502020204030204" pitchFamily="34" charset="0"/>
                <a:ea typeface="Calibri" panose="020F0502020204030204" pitchFamily="34" charset="0"/>
                <a:cs typeface="Calibri" panose="020F0502020204030204" pitchFamily="34" charset="0"/>
              </a:rPr>
              <a:t>הנוהל חל בכל המקרים, אלא אם בית המשפט קבע אחרת. </a:t>
            </a:r>
            <a:r>
              <a:rPr lang="he-IL" altLang="he-IL" sz="2000" u="sng" dirty="0">
                <a:solidFill>
                  <a:schemeClr val="bg1"/>
                </a:solidFill>
                <a:latin typeface="Calibri" panose="020F0502020204030204" pitchFamily="34" charset="0"/>
                <a:ea typeface="Calibri" panose="020F0502020204030204" pitchFamily="34" charset="0"/>
                <a:cs typeface="Calibri" panose="020F0502020204030204" pitchFamily="34" charset="0"/>
              </a:rPr>
              <a:t>פירוט בהרחבה בחוזר</a:t>
            </a:r>
          </a:p>
          <a:p>
            <a:pPr>
              <a:lnSpc>
                <a:spcPct val="80000"/>
              </a:lnSpc>
              <a:spcBef>
                <a:spcPts val="0"/>
              </a:spcBef>
              <a:buFont typeface="Arial" panose="020B0604020202020204" pitchFamily="34" charset="0"/>
              <a:buNone/>
            </a:pPr>
            <a:endParaRPr lang="he-IL" altLang="he-IL"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4" name="מלבן 13">
            <a:extLst>
              <a:ext uri="{FF2B5EF4-FFF2-40B4-BE49-F238E27FC236}">
                <a16:creationId xmlns:a16="http://schemas.microsoft.com/office/drawing/2014/main" id="{66FE8F5E-5EDB-8D94-6B0A-61D7D3A394DA}"/>
              </a:ext>
            </a:extLst>
          </p:cNvPr>
          <p:cNvSpPr/>
          <p:nvPr/>
        </p:nvSpPr>
        <p:spPr>
          <a:xfrm>
            <a:off x="7273640" y="2364944"/>
            <a:ext cx="1074034" cy="6650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000" b="1" dirty="0">
                <a:latin typeface="Calibri" panose="020F0502020204030204" pitchFamily="34" charset="0"/>
                <a:ea typeface="Calibri" panose="020F0502020204030204" pitchFamily="34" charset="0"/>
                <a:cs typeface="Calibri" panose="020F0502020204030204" pitchFamily="34" charset="0"/>
              </a:rPr>
              <a:t>תפקוד לימודי וחברתי</a:t>
            </a:r>
            <a:endParaRPr lang="he-IL" sz="2000" dirty="0">
              <a:latin typeface="Calibri" panose="020F0502020204030204" pitchFamily="34" charset="0"/>
              <a:ea typeface="Calibri" panose="020F0502020204030204" pitchFamily="34" charset="0"/>
              <a:cs typeface="Calibri" panose="020F0502020204030204" pitchFamily="34" charset="0"/>
            </a:endParaRPr>
          </a:p>
        </p:txBody>
      </p:sp>
      <p:sp>
        <p:nvSpPr>
          <p:cNvPr id="15" name="מלבן 14">
            <a:extLst>
              <a:ext uri="{FF2B5EF4-FFF2-40B4-BE49-F238E27FC236}">
                <a16:creationId xmlns:a16="http://schemas.microsoft.com/office/drawing/2014/main" id="{B73CE7CF-976C-A5AE-2873-B59456DBFBDC}"/>
              </a:ext>
            </a:extLst>
          </p:cNvPr>
          <p:cNvSpPr/>
          <p:nvPr/>
        </p:nvSpPr>
        <p:spPr>
          <a:xfrm>
            <a:off x="5889408" y="2347359"/>
            <a:ext cx="1164937" cy="6650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000" b="1" dirty="0">
                <a:latin typeface="Calibri" panose="020F0502020204030204" pitchFamily="34" charset="0"/>
                <a:ea typeface="Calibri" panose="020F0502020204030204" pitchFamily="34" charset="0"/>
                <a:cs typeface="Calibri" panose="020F0502020204030204" pitchFamily="34" charset="0"/>
              </a:rPr>
              <a:t>דיון </a:t>
            </a:r>
            <a:r>
              <a:rPr lang="he-IL" sz="2000" b="1" dirty="0" err="1">
                <a:latin typeface="Calibri" panose="020F0502020204030204" pitchFamily="34" charset="0"/>
                <a:ea typeface="Calibri" panose="020F0502020204030204" pitchFamily="34" charset="0"/>
                <a:cs typeface="Calibri" panose="020F0502020204030204" pitchFamily="34" charset="0"/>
              </a:rPr>
              <a:t>בועדה</a:t>
            </a:r>
            <a:r>
              <a:rPr lang="he-IL" sz="2000" b="1" dirty="0">
                <a:latin typeface="Calibri" panose="020F0502020204030204" pitchFamily="34" charset="0"/>
                <a:ea typeface="Calibri" panose="020F0502020204030204" pitchFamily="34" charset="0"/>
                <a:cs typeface="Calibri" panose="020F0502020204030204" pitchFamily="34" charset="0"/>
              </a:rPr>
              <a:t> רב מקצועית</a:t>
            </a:r>
            <a:endParaRPr lang="he-IL" sz="2000" dirty="0">
              <a:latin typeface="Calibri" panose="020F0502020204030204" pitchFamily="34" charset="0"/>
              <a:ea typeface="Calibri" panose="020F0502020204030204" pitchFamily="34" charset="0"/>
              <a:cs typeface="Calibri" panose="020F0502020204030204" pitchFamily="34" charset="0"/>
            </a:endParaRPr>
          </a:p>
        </p:txBody>
      </p:sp>
      <p:sp>
        <p:nvSpPr>
          <p:cNvPr id="16" name="מלבן 15">
            <a:extLst>
              <a:ext uri="{FF2B5EF4-FFF2-40B4-BE49-F238E27FC236}">
                <a16:creationId xmlns:a16="http://schemas.microsoft.com/office/drawing/2014/main" id="{45CD724A-B151-6B3F-8BEE-2E50AA700C5A}"/>
              </a:ext>
            </a:extLst>
          </p:cNvPr>
          <p:cNvSpPr/>
          <p:nvPr/>
        </p:nvSpPr>
        <p:spPr>
          <a:xfrm>
            <a:off x="4635388" y="2368934"/>
            <a:ext cx="1074034" cy="6650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000" b="1" dirty="0">
                <a:latin typeface="Calibri" panose="020F0502020204030204" pitchFamily="34" charset="0"/>
                <a:ea typeface="Calibri" panose="020F0502020204030204" pitchFamily="34" charset="0"/>
                <a:cs typeface="Calibri" panose="020F0502020204030204" pitchFamily="34" charset="0"/>
              </a:rPr>
              <a:t>ועדת אפיון וזכאות</a:t>
            </a:r>
            <a:endParaRPr lang="he-IL" sz="2000" dirty="0">
              <a:latin typeface="Calibri" panose="020F0502020204030204" pitchFamily="34" charset="0"/>
              <a:ea typeface="Calibri" panose="020F0502020204030204" pitchFamily="34" charset="0"/>
              <a:cs typeface="Calibri" panose="020F0502020204030204" pitchFamily="34" charset="0"/>
            </a:endParaRPr>
          </a:p>
        </p:txBody>
      </p:sp>
      <p:sp>
        <p:nvSpPr>
          <p:cNvPr id="17" name="מלבן 16">
            <a:extLst>
              <a:ext uri="{FF2B5EF4-FFF2-40B4-BE49-F238E27FC236}">
                <a16:creationId xmlns:a16="http://schemas.microsoft.com/office/drawing/2014/main" id="{220CC99C-9AA7-6189-E395-1C33F1A2DA10}"/>
              </a:ext>
            </a:extLst>
          </p:cNvPr>
          <p:cNvSpPr/>
          <p:nvPr/>
        </p:nvSpPr>
        <p:spPr>
          <a:xfrm>
            <a:off x="3193105" y="2317526"/>
            <a:ext cx="1275743" cy="6650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000" b="1" dirty="0">
                <a:solidFill>
                  <a:srgbClr val="424859"/>
                </a:solidFill>
                <a:latin typeface="Calibri" panose="020F0502020204030204" pitchFamily="34" charset="0"/>
                <a:ea typeface="Calibri" panose="020F0502020204030204" pitchFamily="34" charset="0"/>
                <a:cs typeface="Calibri" panose="020F0502020204030204" pitchFamily="34" charset="0"/>
              </a:rPr>
              <a:t>קבלה לתוכניות ייחודיות (מחוננים)</a:t>
            </a:r>
            <a:endParaRPr lang="he-IL" sz="2000" dirty="0">
              <a:solidFill>
                <a:srgbClr val="424859"/>
              </a:solidFill>
              <a:latin typeface="Calibri" panose="020F0502020204030204" pitchFamily="34" charset="0"/>
              <a:ea typeface="Calibri" panose="020F0502020204030204" pitchFamily="34" charset="0"/>
              <a:cs typeface="Calibri" panose="020F0502020204030204" pitchFamily="34" charset="0"/>
            </a:endParaRPr>
          </a:p>
        </p:txBody>
      </p:sp>
      <p:sp>
        <p:nvSpPr>
          <p:cNvPr id="18" name="מלבן 17">
            <a:extLst>
              <a:ext uri="{FF2B5EF4-FFF2-40B4-BE49-F238E27FC236}">
                <a16:creationId xmlns:a16="http://schemas.microsoft.com/office/drawing/2014/main" id="{6B8C26C7-9DEB-0670-B65D-5074C818D51F}"/>
              </a:ext>
            </a:extLst>
          </p:cNvPr>
          <p:cNvSpPr/>
          <p:nvPr/>
        </p:nvSpPr>
        <p:spPr>
          <a:xfrm>
            <a:off x="2013561" y="2400114"/>
            <a:ext cx="1074034" cy="6650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000" b="1" dirty="0">
                <a:solidFill>
                  <a:srgbClr val="424859"/>
                </a:solidFill>
                <a:latin typeface="Calibri" panose="020F0502020204030204" pitchFamily="34" charset="0"/>
                <a:ea typeface="Calibri" panose="020F0502020204030204" pitchFamily="34" charset="0"/>
                <a:cs typeface="Calibri" panose="020F0502020204030204" pitchFamily="34" charset="0"/>
              </a:rPr>
              <a:t>שינוי מגמות</a:t>
            </a:r>
            <a:endParaRPr lang="he-IL" sz="2000" dirty="0">
              <a:solidFill>
                <a:srgbClr val="424859"/>
              </a:solidFill>
              <a:latin typeface="Calibri" panose="020F0502020204030204" pitchFamily="34" charset="0"/>
              <a:ea typeface="Calibri" panose="020F0502020204030204" pitchFamily="34" charset="0"/>
              <a:cs typeface="Calibri" panose="020F0502020204030204" pitchFamily="34" charset="0"/>
            </a:endParaRPr>
          </a:p>
        </p:txBody>
      </p:sp>
      <p:sp>
        <p:nvSpPr>
          <p:cNvPr id="19" name="מלבן 18">
            <a:extLst>
              <a:ext uri="{FF2B5EF4-FFF2-40B4-BE49-F238E27FC236}">
                <a16:creationId xmlns:a16="http://schemas.microsoft.com/office/drawing/2014/main" id="{815E1BF7-6BA6-46BF-AF25-489A79629073}"/>
              </a:ext>
            </a:extLst>
          </p:cNvPr>
          <p:cNvSpPr/>
          <p:nvPr/>
        </p:nvSpPr>
        <p:spPr>
          <a:xfrm>
            <a:off x="8420369" y="4848633"/>
            <a:ext cx="1275743" cy="6650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000" b="1" dirty="0">
                <a:solidFill>
                  <a:srgbClr val="424859"/>
                </a:solidFill>
                <a:latin typeface="Calibri" panose="020F0502020204030204" pitchFamily="34" charset="0"/>
                <a:ea typeface="Calibri" panose="020F0502020204030204" pitchFamily="34" charset="0"/>
                <a:cs typeface="Calibri" panose="020F0502020204030204" pitchFamily="34" charset="0"/>
              </a:rPr>
              <a:t>העברת כיתה או מוסד לימודי אחר</a:t>
            </a:r>
            <a:endParaRPr lang="he-IL" sz="2000" dirty="0">
              <a:solidFill>
                <a:srgbClr val="424859"/>
              </a:solidFill>
              <a:latin typeface="Calibri" panose="020F0502020204030204" pitchFamily="34" charset="0"/>
              <a:ea typeface="Calibri" panose="020F0502020204030204" pitchFamily="34" charset="0"/>
              <a:cs typeface="Calibri" panose="020F0502020204030204" pitchFamily="34" charset="0"/>
            </a:endParaRPr>
          </a:p>
        </p:txBody>
      </p:sp>
      <p:sp>
        <p:nvSpPr>
          <p:cNvPr id="20" name="מלבן 19">
            <a:extLst>
              <a:ext uri="{FF2B5EF4-FFF2-40B4-BE49-F238E27FC236}">
                <a16:creationId xmlns:a16="http://schemas.microsoft.com/office/drawing/2014/main" id="{024419D0-D2EC-B35A-832C-F340A53C9055}"/>
              </a:ext>
            </a:extLst>
          </p:cNvPr>
          <p:cNvSpPr/>
          <p:nvPr/>
        </p:nvSpPr>
        <p:spPr>
          <a:xfrm>
            <a:off x="7220886" y="4843917"/>
            <a:ext cx="1074034" cy="6650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000" b="1" dirty="0">
                <a:solidFill>
                  <a:srgbClr val="424859"/>
                </a:solidFill>
                <a:latin typeface="Calibri" panose="020F0502020204030204" pitchFamily="34" charset="0"/>
                <a:ea typeface="Calibri" panose="020F0502020204030204" pitchFamily="34" charset="0"/>
                <a:cs typeface="Calibri" panose="020F0502020204030204" pitchFamily="34" charset="0"/>
              </a:rPr>
              <a:t>השעיה</a:t>
            </a:r>
            <a:endParaRPr lang="he-IL" sz="2000" dirty="0">
              <a:solidFill>
                <a:srgbClr val="424859"/>
              </a:solidFill>
              <a:latin typeface="Calibri" panose="020F0502020204030204" pitchFamily="34" charset="0"/>
              <a:ea typeface="Calibri" panose="020F0502020204030204" pitchFamily="34" charset="0"/>
              <a:cs typeface="Calibri" panose="020F0502020204030204" pitchFamily="34" charset="0"/>
            </a:endParaRPr>
          </a:p>
        </p:txBody>
      </p:sp>
      <p:sp>
        <p:nvSpPr>
          <p:cNvPr id="21" name="מלבן 20">
            <a:extLst>
              <a:ext uri="{FF2B5EF4-FFF2-40B4-BE49-F238E27FC236}">
                <a16:creationId xmlns:a16="http://schemas.microsoft.com/office/drawing/2014/main" id="{5A8B3772-B3EC-6C7D-8996-651734EE21C0}"/>
              </a:ext>
            </a:extLst>
          </p:cNvPr>
          <p:cNvSpPr/>
          <p:nvPr/>
        </p:nvSpPr>
        <p:spPr>
          <a:xfrm>
            <a:off x="5957295" y="4866840"/>
            <a:ext cx="1074034" cy="6650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000" b="1" dirty="0">
                <a:latin typeface="Calibri" panose="020F0502020204030204" pitchFamily="34" charset="0"/>
                <a:ea typeface="Calibri" panose="020F0502020204030204" pitchFamily="34" charset="0"/>
                <a:cs typeface="Calibri" panose="020F0502020204030204" pitchFamily="34" charset="0"/>
              </a:rPr>
              <a:t>טיולים, מסיבות</a:t>
            </a:r>
            <a:endParaRPr lang="he-IL" sz="2000" dirty="0">
              <a:latin typeface="Calibri" panose="020F0502020204030204" pitchFamily="34" charset="0"/>
              <a:ea typeface="Calibri" panose="020F0502020204030204" pitchFamily="34" charset="0"/>
              <a:cs typeface="Calibri" panose="020F0502020204030204" pitchFamily="34" charset="0"/>
            </a:endParaRPr>
          </a:p>
        </p:txBody>
      </p:sp>
      <p:sp>
        <p:nvSpPr>
          <p:cNvPr id="22" name="מלבן 21">
            <a:extLst>
              <a:ext uri="{FF2B5EF4-FFF2-40B4-BE49-F238E27FC236}">
                <a16:creationId xmlns:a16="http://schemas.microsoft.com/office/drawing/2014/main" id="{FECCA02C-5C47-D844-A68E-9FF0F4731D07}"/>
              </a:ext>
            </a:extLst>
          </p:cNvPr>
          <p:cNvSpPr/>
          <p:nvPr/>
        </p:nvSpPr>
        <p:spPr>
          <a:xfrm>
            <a:off x="4630487" y="4920227"/>
            <a:ext cx="1074034" cy="6650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000" b="1" dirty="0">
                <a:latin typeface="Calibri" panose="020F0502020204030204" pitchFamily="34" charset="0"/>
                <a:ea typeface="Calibri" panose="020F0502020204030204" pitchFamily="34" charset="0"/>
                <a:cs typeface="Calibri" panose="020F0502020204030204" pitchFamily="34" charset="0"/>
              </a:rPr>
              <a:t>תשלומים</a:t>
            </a:r>
            <a:endParaRPr lang="he-IL" sz="2000" dirty="0">
              <a:latin typeface="Calibri" panose="020F0502020204030204" pitchFamily="34" charset="0"/>
              <a:ea typeface="Calibri" panose="020F0502020204030204" pitchFamily="34" charset="0"/>
              <a:cs typeface="Calibri" panose="020F0502020204030204" pitchFamily="34" charset="0"/>
            </a:endParaRPr>
          </a:p>
        </p:txBody>
      </p:sp>
      <p:sp>
        <p:nvSpPr>
          <p:cNvPr id="23" name="מלבן 22">
            <a:extLst>
              <a:ext uri="{FF2B5EF4-FFF2-40B4-BE49-F238E27FC236}">
                <a16:creationId xmlns:a16="http://schemas.microsoft.com/office/drawing/2014/main" id="{1873A77C-E972-FD40-97D9-F1D5A4739327}"/>
              </a:ext>
            </a:extLst>
          </p:cNvPr>
          <p:cNvSpPr/>
          <p:nvPr/>
        </p:nvSpPr>
        <p:spPr>
          <a:xfrm>
            <a:off x="3293959" y="4798428"/>
            <a:ext cx="1074034" cy="6650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000" b="1" dirty="0">
                <a:latin typeface="Calibri" panose="020F0502020204030204" pitchFamily="34" charset="0"/>
                <a:ea typeface="Calibri" panose="020F0502020204030204" pitchFamily="34" charset="0"/>
                <a:cs typeface="Calibri" panose="020F0502020204030204" pitchFamily="34" charset="0"/>
              </a:rPr>
              <a:t>אירועים מיוחדים ו/או חריגים</a:t>
            </a:r>
            <a:endParaRPr lang="he-IL" sz="2000" dirty="0">
              <a:latin typeface="Calibri" panose="020F0502020204030204" pitchFamily="34" charset="0"/>
              <a:ea typeface="Calibri" panose="020F0502020204030204" pitchFamily="34" charset="0"/>
              <a:cs typeface="Calibri" panose="020F0502020204030204" pitchFamily="34" charset="0"/>
            </a:endParaRPr>
          </a:p>
        </p:txBody>
      </p:sp>
      <p:sp>
        <p:nvSpPr>
          <p:cNvPr id="24" name="מלבן 23">
            <a:extLst>
              <a:ext uri="{FF2B5EF4-FFF2-40B4-BE49-F238E27FC236}">
                <a16:creationId xmlns:a16="http://schemas.microsoft.com/office/drawing/2014/main" id="{84618DC8-7B59-6B64-7366-C9A0AD6ED10C}"/>
              </a:ext>
            </a:extLst>
          </p:cNvPr>
          <p:cNvSpPr/>
          <p:nvPr/>
        </p:nvSpPr>
        <p:spPr>
          <a:xfrm>
            <a:off x="1685539" y="3929066"/>
            <a:ext cx="1507566" cy="23469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34970760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מציין מיקום תוכן 4" descr="תמונה שמכילה מכתב, ספר, בתוך מבנה, אספקת משרד&#10;&#10;התיאור נוצר באופן אוטומטי">
            <a:extLst>
              <a:ext uri="{FF2B5EF4-FFF2-40B4-BE49-F238E27FC236}">
                <a16:creationId xmlns:a16="http://schemas.microsoft.com/office/drawing/2014/main" id="{CE27DA9E-5EB8-A32D-1F28-00FD9CCF66D7}"/>
              </a:ext>
            </a:extLst>
          </p:cNvPr>
          <p:cNvPicPr>
            <a:picLocks noGrp="1" noChangeAspect="1"/>
          </p:cNvPicPr>
          <p:nvPr>
            <p:ph idx="1"/>
          </p:nvPr>
        </p:nvPicPr>
        <p:blipFill>
          <a:blip r:embed="rId3" cstate="hqprint">
            <a:extLst>
              <a:ext uri="{28A0092B-C50C-407E-A947-70E740481C1C}">
                <a14:useLocalDpi xmlns:a14="http://schemas.microsoft.com/office/drawing/2010/main" val="0"/>
              </a:ext>
            </a:extLst>
          </a:blip>
          <a:stretch>
            <a:fillRect/>
          </a:stretch>
        </p:blipFill>
        <p:spPr>
          <a:xfrm>
            <a:off x="-1342547" y="-1"/>
            <a:ext cx="13534547" cy="7612913"/>
          </a:xfrm>
        </p:spPr>
      </p:pic>
      <p:sp>
        <p:nvSpPr>
          <p:cNvPr id="6" name="מציין מיקום תוכן 2">
            <a:extLst>
              <a:ext uri="{FF2B5EF4-FFF2-40B4-BE49-F238E27FC236}">
                <a16:creationId xmlns:a16="http://schemas.microsoft.com/office/drawing/2014/main" id="{119E5AB8-655A-8E2A-B825-3ACF9CD74669}"/>
              </a:ext>
            </a:extLst>
          </p:cNvPr>
          <p:cNvSpPr txBox="1">
            <a:spLocks/>
          </p:cNvSpPr>
          <p:nvPr/>
        </p:nvSpPr>
        <p:spPr>
          <a:xfrm>
            <a:off x="3593805" y="106325"/>
            <a:ext cx="8598195" cy="4912138"/>
          </a:xfrm>
          <a:prstGeom prst="rect">
            <a:avLst/>
          </a:prstGeom>
        </p:spPr>
        <p:txBody>
          <a:bodyPr rtlCol="1"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rtl="1">
              <a:buFont typeface="Arial" pitchFamily="34" charset="0"/>
              <a:buNone/>
              <a:defRPr/>
            </a:pPr>
            <a:r>
              <a:rPr lang="he-IL" dirty="0">
                <a:solidFill>
                  <a:srgbClr val="424859"/>
                </a:solidFill>
                <a:latin typeface="Calibri" panose="020F0502020204030204" pitchFamily="34" charset="0"/>
                <a:ea typeface="Calibri" panose="020F0502020204030204" pitchFamily="34" charset="0"/>
                <a:cs typeface="Calibri" panose="020F0502020204030204" pitchFamily="34" charset="0"/>
              </a:rPr>
              <a:t>התעודה מיועדת לתלמיד ולכן יקבל תעודה אחת ככל התלמידים. במקרים שבהם הורה מבקש תעודה נוספת, ימציא מנהל מוסד החינוך תעודה נוספת אלא אם קיימת מניעה משפטית הידועה למוסד החינוך.</a:t>
            </a:r>
          </a:p>
        </p:txBody>
      </p:sp>
      <p:sp>
        <p:nvSpPr>
          <p:cNvPr id="7" name="TextBox 1">
            <a:extLst>
              <a:ext uri="{FF2B5EF4-FFF2-40B4-BE49-F238E27FC236}">
                <a16:creationId xmlns:a16="http://schemas.microsoft.com/office/drawing/2014/main" id="{C4A75358-D273-52E9-D33B-819BFEB9432B}"/>
              </a:ext>
            </a:extLst>
          </p:cNvPr>
          <p:cNvSpPr txBox="1"/>
          <p:nvPr/>
        </p:nvSpPr>
        <p:spPr>
          <a:xfrm>
            <a:off x="3831708" y="-2"/>
            <a:ext cx="8122388" cy="1508105"/>
          </a:xfrm>
          <a:prstGeom prst="rect">
            <a:avLst/>
          </a:prstGeom>
          <a:noFill/>
        </p:spPr>
        <p:txBody>
          <a:bodyPr wrap="square" rtlCol="1">
            <a:spAutoFit/>
          </a:bodyPr>
          <a:lstStyle/>
          <a:p>
            <a:pPr algn="ctr" rtl="1"/>
            <a:r>
              <a:rPr lang="he-IL" sz="4800" b="1" dirty="0">
                <a:solidFill>
                  <a:srgbClr val="424859"/>
                </a:solidFill>
                <a:latin typeface="Calibri" panose="020F0502020204030204" pitchFamily="34" charset="0"/>
                <a:ea typeface="Calibri" panose="020F0502020204030204" pitchFamily="34" charset="0"/>
                <a:cs typeface="Calibri" panose="020F0502020204030204" pitchFamily="34" charset="0"/>
              </a:rPr>
              <a:t>תעודות- גיליון ציונים והערכה </a:t>
            </a:r>
          </a:p>
          <a:p>
            <a:pPr algn="ctr" rtl="1"/>
            <a:r>
              <a:rPr lang="he-IL" sz="4400" dirty="0">
                <a:solidFill>
                  <a:srgbClr val="424859"/>
                </a:solidFill>
                <a:latin typeface="Calibri" panose="020F0502020204030204" pitchFamily="34" charset="0"/>
                <a:ea typeface="Calibri" panose="020F0502020204030204" pitchFamily="34" charset="0"/>
                <a:cs typeface="Calibri" panose="020F0502020204030204" pitchFamily="34" charset="0"/>
              </a:rPr>
              <a:t>(שליש, מחצית, סוף שנה)</a:t>
            </a:r>
          </a:p>
        </p:txBody>
      </p:sp>
    </p:spTree>
    <p:extLst>
      <p:ext uri="{BB962C8B-B14F-4D97-AF65-F5344CB8AC3E}">
        <p14:creationId xmlns:p14="http://schemas.microsoft.com/office/powerpoint/2010/main" val="38146535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גרפיקה 5">
            <a:extLst>
              <a:ext uri="{FF2B5EF4-FFF2-40B4-BE49-F238E27FC236}">
                <a16:creationId xmlns:a16="http://schemas.microsoft.com/office/drawing/2014/main" id="{051C986F-5E89-CC9D-19A9-EDF9DD0ACC5E}"/>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2348" t="22479" r="14677" b="22000"/>
          <a:stretch/>
        </p:blipFill>
        <p:spPr>
          <a:xfrm>
            <a:off x="-514351" y="-76631"/>
            <a:ext cx="13115926" cy="7034739"/>
          </a:xfrm>
          <a:prstGeom prst="rect">
            <a:avLst/>
          </a:prstGeom>
        </p:spPr>
      </p:pic>
      <p:sp>
        <p:nvSpPr>
          <p:cNvPr id="4" name="מציין מיקום תוכן 2">
            <a:extLst>
              <a:ext uri="{FF2B5EF4-FFF2-40B4-BE49-F238E27FC236}">
                <a16:creationId xmlns:a16="http://schemas.microsoft.com/office/drawing/2014/main" id="{955FB1DC-905D-6049-7444-37C1B733FBE8}"/>
              </a:ext>
            </a:extLst>
          </p:cNvPr>
          <p:cNvSpPr txBox="1">
            <a:spLocks/>
          </p:cNvSpPr>
          <p:nvPr/>
        </p:nvSpPr>
        <p:spPr>
          <a:xfrm>
            <a:off x="116845" y="1762121"/>
            <a:ext cx="11990095" cy="64770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rtl="1">
              <a:buFont typeface="Arial" pitchFamily="34" charset="0"/>
              <a:buNone/>
            </a:pPr>
            <a:r>
              <a:rPr lang="he-IL" sz="2800" dirty="0">
                <a:latin typeface="Calibri" panose="020F0502020204030204" pitchFamily="34" charset="0"/>
                <a:ea typeface="Calibri" panose="020F0502020204030204" pitchFamily="34" charset="0"/>
                <a:cs typeface="Calibri" panose="020F0502020204030204" pitchFamily="34" charset="0"/>
              </a:rPr>
              <a:t>על מוסד החינוך לזמן את שני ההורים יחד </a:t>
            </a:r>
            <a:r>
              <a:rPr lang="he-IL" sz="2800" dirty="0" err="1">
                <a:latin typeface="Calibri" panose="020F0502020204030204" pitchFamily="34" charset="0"/>
                <a:ea typeface="Calibri" panose="020F0502020204030204" pitchFamily="34" charset="0"/>
                <a:cs typeface="Calibri" panose="020F0502020204030204" pitchFamily="34" charset="0"/>
              </a:rPr>
              <a:t>לאספות</a:t>
            </a:r>
            <a:r>
              <a:rPr lang="he-IL" sz="2800" dirty="0">
                <a:latin typeface="Calibri" panose="020F0502020204030204" pitchFamily="34" charset="0"/>
                <a:ea typeface="Calibri" panose="020F0502020204030204" pitchFamily="34" charset="0"/>
                <a:cs typeface="Calibri" panose="020F0502020204030204" pitchFamily="34" charset="0"/>
              </a:rPr>
              <a:t> הורים, למפגשים, לישיבות ולימי הורים אלא אם אחד ההורים סירב או כתובתו אינה ידועה או שניתנה החלטה שיפוטית הקובעת אחרת. אם אין אפשרות לקיים את המפגשים יחד, יש לזמן את ההורים בנפרד.</a:t>
            </a:r>
          </a:p>
          <a:p>
            <a:pPr marL="0" indent="0" algn="r" rtl="1">
              <a:buFont typeface="Arial" pitchFamily="34" charset="0"/>
              <a:buNone/>
            </a:pPr>
            <a:endParaRPr lang="he-IL" sz="2800" dirty="0">
              <a:latin typeface="Calibri" panose="020F0502020204030204" pitchFamily="34" charset="0"/>
              <a:ea typeface="Calibri" panose="020F0502020204030204" pitchFamily="34" charset="0"/>
              <a:cs typeface="Calibri" panose="020F0502020204030204" pitchFamily="34" charset="0"/>
            </a:endParaRPr>
          </a:p>
          <a:p>
            <a:pPr marL="0" indent="0" algn="r" rtl="1">
              <a:buFont typeface="Arial" pitchFamily="34" charset="0"/>
              <a:buNone/>
            </a:pPr>
            <a:r>
              <a:rPr lang="he-IL" sz="2800" b="1" dirty="0">
                <a:latin typeface="Calibri" panose="020F0502020204030204" pitchFamily="34" charset="0"/>
                <a:ea typeface="Calibri" panose="020F0502020204030204" pitchFamily="34" charset="0"/>
                <a:cs typeface="Calibri" panose="020F0502020204030204" pitchFamily="34" charset="0"/>
              </a:rPr>
              <a:t>וועדות </a:t>
            </a:r>
            <a:r>
              <a:rPr lang="he-IL" sz="2800" dirty="0">
                <a:latin typeface="Calibri" panose="020F0502020204030204" pitchFamily="34" charset="0"/>
                <a:ea typeface="Calibri" panose="020F0502020204030204" pitchFamily="34" charset="0"/>
                <a:cs typeface="Calibri" panose="020F0502020204030204" pitchFamily="34" charset="0"/>
              </a:rPr>
              <a:t>-</a:t>
            </a:r>
          </a:p>
          <a:p>
            <a:pPr marL="0" indent="0" algn="r" rtl="1">
              <a:buFont typeface="Arial" pitchFamily="34" charset="0"/>
              <a:buNone/>
            </a:pPr>
            <a:r>
              <a:rPr lang="he-IL" sz="2800" dirty="0">
                <a:latin typeface="Calibri" panose="020F0502020204030204" pitchFamily="34" charset="0"/>
                <a:ea typeface="Calibri" panose="020F0502020204030204" pitchFamily="34" charset="0"/>
                <a:cs typeface="Calibri" panose="020F0502020204030204" pitchFamily="34" charset="0"/>
              </a:rPr>
              <a:t>הגיעו שני ההורים לוועדה - תתקיים כסדרה.</a:t>
            </a:r>
          </a:p>
          <a:p>
            <a:pPr marL="0" indent="0" algn="r" rtl="1">
              <a:buFont typeface="Arial" pitchFamily="34" charset="0"/>
              <a:buNone/>
            </a:pPr>
            <a:r>
              <a:rPr lang="he-IL" sz="2800" dirty="0">
                <a:latin typeface="Calibri" panose="020F0502020204030204" pitchFamily="34" charset="0"/>
                <a:ea typeface="Calibri" panose="020F0502020204030204" pitchFamily="34" charset="0"/>
                <a:cs typeface="Calibri" panose="020F0502020204030204" pitchFamily="34" charset="0"/>
              </a:rPr>
              <a:t>הגיע הורה אחד והאחר לא הגיב או לא הגיע - תתקיים כסדרה </a:t>
            </a:r>
            <a:r>
              <a:rPr lang="he-IL" sz="2800" b="1" dirty="0">
                <a:latin typeface="Calibri" panose="020F0502020204030204" pitchFamily="34" charset="0"/>
                <a:ea typeface="Calibri" panose="020F0502020204030204" pitchFamily="34" charset="0"/>
                <a:cs typeface="Calibri" panose="020F0502020204030204" pitchFamily="34" charset="0"/>
              </a:rPr>
              <a:t>אלא אם ביקש אחד מהם לדחות בזמן סביר את מועד קיום הוועדה וקיימת לכך הצדקה</a:t>
            </a:r>
            <a:r>
              <a:rPr lang="he-IL" sz="2800" dirty="0">
                <a:latin typeface="Calibri" panose="020F0502020204030204" pitchFamily="34" charset="0"/>
                <a:ea typeface="Calibri" panose="020F0502020204030204" pitchFamily="34" charset="0"/>
                <a:cs typeface="Calibri" panose="020F0502020204030204" pitchFamily="34" charset="0"/>
              </a:rPr>
              <a:t>.</a:t>
            </a:r>
          </a:p>
          <a:p>
            <a:pPr marL="0" indent="0" algn="r" rtl="1">
              <a:buFont typeface="Arial" pitchFamily="34" charset="0"/>
              <a:buNone/>
            </a:pPr>
            <a:r>
              <a:rPr lang="he-IL" sz="2800" dirty="0">
                <a:latin typeface="Calibri" panose="020F0502020204030204" pitchFamily="34" charset="0"/>
                <a:ea typeface="Calibri" panose="020F0502020204030204" pitchFamily="34" charset="0"/>
                <a:cs typeface="Calibri" panose="020F0502020204030204" pitchFamily="34" charset="0"/>
              </a:rPr>
              <a:t>הגיע הורה אחד והאחר סירב להגיע או סירב לקיום הוועדה - יש לפעול בכל דרך לקבלת הסכמתם של שני ההורים או לחלופין לקבל החלטה של בית המשפט.</a:t>
            </a:r>
          </a:p>
        </p:txBody>
      </p:sp>
      <p:sp>
        <p:nvSpPr>
          <p:cNvPr id="5" name="כותרת 1">
            <a:extLst>
              <a:ext uri="{FF2B5EF4-FFF2-40B4-BE49-F238E27FC236}">
                <a16:creationId xmlns:a16="http://schemas.microsoft.com/office/drawing/2014/main" id="{F046753D-5A84-DD10-D4BC-A0992F57FFE4}"/>
              </a:ext>
            </a:extLst>
          </p:cNvPr>
          <p:cNvSpPr txBox="1">
            <a:spLocks/>
          </p:cNvSpPr>
          <p:nvPr/>
        </p:nvSpPr>
        <p:spPr>
          <a:xfrm>
            <a:off x="372026" y="431280"/>
            <a:ext cx="12229549" cy="1330841"/>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1"/>
            <a:r>
              <a:rPr lang="he-IL" sz="5400" b="1" dirty="0">
                <a:solidFill>
                  <a:schemeClr val="bg1"/>
                </a:solidFill>
                <a:latin typeface="Calibri" panose="020F0502020204030204" pitchFamily="34" charset="0"/>
                <a:ea typeface="Calibri" panose="020F0502020204030204" pitchFamily="34" charset="0"/>
                <a:cs typeface="Calibri" panose="020F0502020204030204" pitchFamily="34" charset="0"/>
              </a:rPr>
              <a:t>זימון שני ההורים למפגשי ועדות</a:t>
            </a:r>
          </a:p>
        </p:txBody>
      </p:sp>
    </p:spTree>
    <p:extLst>
      <p:ext uri="{BB962C8B-B14F-4D97-AF65-F5344CB8AC3E}">
        <p14:creationId xmlns:p14="http://schemas.microsoft.com/office/powerpoint/2010/main" val="41365862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F285C-7BC5-AD6C-0C0B-B4122F13A2BF}"/>
            </a:ext>
          </a:extLst>
        </p:cNvPr>
        <p:cNvGrpSpPr/>
        <p:nvPr/>
      </p:nvGrpSpPr>
      <p:grpSpPr>
        <a:xfrm>
          <a:off x="0" y="0"/>
          <a:ext cx="0" cy="0"/>
          <a:chOff x="0" y="0"/>
          <a:chExt cx="0" cy="0"/>
        </a:xfrm>
      </p:grpSpPr>
      <p:pic>
        <p:nvPicPr>
          <p:cNvPr id="5" name="גרפיקה 4">
            <a:extLst>
              <a:ext uri="{FF2B5EF4-FFF2-40B4-BE49-F238E27FC236}">
                <a16:creationId xmlns:a16="http://schemas.microsoft.com/office/drawing/2014/main" id="{73B26BD9-FBC8-ABB2-7E89-049702325770}"/>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2348" t="22479" r="14677" b="22000"/>
          <a:stretch/>
        </p:blipFill>
        <p:spPr>
          <a:xfrm>
            <a:off x="-514351" y="-76631"/>
            <a:ext cx="13115926" cy="7034739"/>
          </a:xfrm>
          <a:prstGeom prst="rect">
            <a:avLst/>
          </a:prstGeom>
        </p:spPr>
      </p:pic>
      <p:sp>
        <p:nvSpPr>
          <p:cNvPr id="9" name="אליפסה 8">
            <a:extLst>
              <a:ext uri="{FF2B5EF4-FFF2-40B4-BE49-F238E27FC236}">
                <a16:creationId xmlns:a16="http://schemas.microsoft.com/office/drawing/2014/main" id="{9BF9242C-2B42-3DAD-B3BC-1D08F616CCCC}"/>
              </a:ext>
            </a:extLst>
          </p:cNvPr>
          <p:cNvSpPr/>
          <p:nvPr/>
        </p:nvSpPr>
        <p:spPr>
          <a:xfrm>
            <a:off x="10795520" y="3683284"/>
            <a:ext cx="1080000" cy="1080000"/>
          </a:xfrm>
          <a:prstGeom prst="ellipse">
            <a:avLst/>
          </a:prstGeom>
          <a:solidFill>
            <a:srgbClr val="424859"/>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solidFill>
                <a:srgbClr val="424859"/>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אליפסה 9">
            <a:extLst>
              <a:ext uri="{FF2B5EF4-FFF2-40B4-BE49-F238E27FC236}">
                <a16:creationId xmlns:a16="http://schemas.microsoft.com/office/drawing/2014/main" id="{8086E515-8D0B-327B-52B2-6EF0EE3FBE9B}"/>
              </a:ext>
            </a:extLst>
          </p:cNvPr>
          <p:cNvSpPr/>
          <p:nvPr/>
        </p:nvSpPr>
        <p:spPr>
          <a:xfrm>
            <a:off x="10797806" y="1979725"/>
            <a:ext cx="1080000" cy="1080000"/>
          </a:xfrm>
          <a:prstGeom prst="ellipse">
            <a:avLst/>
          </a:prstGeom>
          <a:solidFill>
            <a:srgbClr val="70C3D6"/>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solidFill>
                <a:srgbClr val="424859"/>
              </a:solidFill>
              <a:latin typeface="Calibri" panose="020F0502020204030204" pitchFamily="34" charset="0"/>
              <a:ea typeface="Calibri" panose="020F0502020204030204" pitchFamily="34" charset="0"/>
              <a:cs typeface="Calibri" panose="020F0502020204030204" pitchFamily="34" charset="0"/>
            </a:endParaRPr>
          </a:p>
        </p:txBody>
      </p:sp>
      <p:sp>
        <p:nvSpPr>
          <p:cNvPr id="11" name="אליפסה 10">
            <a:extLst>
              <a:ext uri="{FF2B5EF4-FFF2-40B4-BE49-F238E27FC236}">
                <a16:creationId xmlns:a16="http://schemas.microsoft.com/office/drawing/2014/main" id="{A2181134-1A90-3867-8428-7CCA3D3013D8}"/>
              </a:ext>
            </a:extLst>
          </p:cNvPr>
          <p:cNvSpPr/>
          <p:nvPr/>
        </p:nvSpPr>
        <p:spPr>
          <a:xfrm>
            <a:off x="10795520" y="5386843"/>
            <a:ext cx="1080000" cy="1080000"/>
          </a:xfrm>
          <a:prstGeom prst="ellipse">
            <a:avLst/>
          </a:prstGeom>
          <a:solidFill>
            <a:srgbClr val="70C3D6"/>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solidFill>
                <a:srgbClr val="424859"/>
              </a:solidFill>
              <a:latin typeface="Calibri" panose="020F0502020204030204" pitchFamily="34" charset="0"/>
              <a:ea typeface="Calibri" panose="020F0502020204030204" pitchFamily="34" charset="0"/>
              <a:cs typeface="Calibri" panose="020F0502020204030204" pitchFamily="34" charset="0"/>
            </a:endParaRPr>
          </a:p>
        </p:txBody>
      </p:sp>
      <p:sp>
        <p:nvSpPr>
          <p:cNvPr id="24" name="TextBox 16">
            <a:extLst>
              <a:ext uri="{FF2B5EF4-FFF2-40B4-BE49-F238E27FC236}">
                <a16:creationId xmlns:a16="http://schemas.microsoft.com/office/drawing/2014/main" id="{250714DE-B8E3-0CFB-6155-435D8643822C}"/>
              </a:ext>
            </a:extLst>
          </p:cNvPr>
          <p:cNvSpPr txBox="1"/>
          <p:nvPr/>
        </p:nvSpPr>
        <p:spPr>
          <a:xfrm>
            <a:off x="501517" y="289557"/>
            <a:ext cx="12490417" cy="1196610"/>
          </a:xfrm>
          <a:prstGeom prst="rect">
            <a:avLst/>
          </a:prstGeom>
        </p:spPr>
        <p:txBody>
          <a:bodyPr lIns="0" tIns="0" rIns="0" bIns="0" rtlCol="0" anchor="t">
            <a:spAutoFit/>
          </a:bodyPr>
          <a:lstStyle/>
          <a:p>
            <a:pPr marL="0" marR="0" lvl="0" indent="0" algn="ctr" defTabSz="914400" rtl="1" eaLnBrk="1" fontAlgn="auto" latinLnBrk="0" hangingPunct="1">
              <a:lnSpc>
                <a:spcPct val="80000"/>
              </a:lnSpc>
              <a:spcBef>
                <a:spcPts val="0"/>
              </a:spcBef>
              <a:spcAft>
                <a:spcPts val="0"/>
              </a:spcAft>
              <a:buClrTx/>
              <a:buSzTx/>
              <a:buFontTx/>
              <a:buNone/>
              <a:tabLst/>
              <a:defRPr/>
            </a:pPr>
            <a:r>
              <a:rPr lang="he-IL" sz="4800" b="1" dirty="0">
                <a:solidFill>
                  <a:schemeClr val="bg1"/>
                </a:solidFill>
                <a:latin typeface="Calibri" panose="020F0502020204030204" pitchFamily="34" charset="0"/>
                <a:ea typeface="Calibri" panose="020F0502020204030204" pitchFamily="34" charset="0"/>
                <a:cs typeface="Calibri" panose="020F0502020204030204" pitchFamily="34" charset="0"/>
              </a:rPr>
              <a:t>הנחות יסוד- </a:t>
            </a:r>
            <a:br>
              <a:rPr lang="he-IL" sz="4800" b="1"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he-IL" sz="4800" b="1" dirty="0">
                <a:solidFill>
                  <a:schemeClr val="bg1"/>
                </a:solidFill>
                <a:latin typeface="Calibri" panose="020F0502020204030204" pitchFamily="34" charset="0"/>
                <a:ea typeface="Calibri" panose="020F0502020204030204" pitchFamily="34" charset="0"/>
                <a:cs typeface="Calibri" panose="020F0502020204030204" pitchFamily="34" charset="0"/>
              </a:rPr>
              <a:t>חוק הכשרות המשפטית והאמנה לזכויות הילד</a:t>
            </a:r>
            <a:endParaRPr kumimoji="0" lang="en-US" sz="4800" b="0" i="0" u="none" strike="noStrike" kern="1200" cap="none" spc="0" normalizeH="0" baseline="0" noProof="0" dirty="0">
              <a:ln>
                <a:noFill/>
              </a:ln>
              <a:solidFill>
                <a:schemeClr val="bg1"/>
              </a:solidFill>
              <a:uLnTx/>
              <a:uFillTx/>
              <a:latin typeface="Calibri" panose="020F0502020204030204" pitchFamily="34" charset="0"/>
              <a:ea typeface="Calibri" panose="020F0502020204030204" pitchFamily="34" charset="0"/>
              <a:cs typeface="Calibri" panose="020F0502020204030204" pitchFamily="34" charset="0"/>
            </a:endParaRPr>
          </a:p>
        </p:txBody>
      </p:sp>
      <p:sp>
        <p:nvSpPr>
          <p:cNvPr id="32" name="תיבת טקסט 31">
            <a:extLst>
              <a:ext uri="{FF2B5EF4-FFF2-40B4-BE49-F238E27FC236}">
                <a16:creationId xmlns:a16="http://schemas.microsoft.com/office/drawing/2014/main" id="{BE103F81-1824-F56F-8FF8-E28AE81AB72D}"/>
              </a:ext>
            </a:extLst>
          </p:cNvPr>
          <p:cNvSpPr txBox="1"/>
          <p:nvPr/>
        </p:nvSpPr>
        <p:spPr>
          <a:xfrm>
            <a:off x="169826" y="2085298"/>
            <a:ext cx="10454603" cy="830997"/>
          </a:xfrm>
          <a:prstGeom prst="rect">
            <a:avLst/>
          </a:prstGeom>
          <a:noFill/>
        </p:spPr>
        <p:txBody>
          <a:bodyPr wrap="square">
            <a:spAutoFit/>
          </a:bodyPr>
          <a:lstStyle/>
          <a:p>
            <a:pPr lvl="0" algn="r" rtl="1"/>
            <a:r>
              <a:rPr lang="he-IL" sz="2400" b="1" dirty="0">
                <a:solidFill>
                  <a:srgbClr val="424859"/>
                </a:solidFill>
                <a:latin typeface="Calibri" panose="020F0502020204030204" pitchFamily="34" charset="0"/>
                <a:ea typeface="Calibri" panose="020F0502020204030204" pitchFamily="34" charset="0"/>
                <a:cs typeface="Calibri" panose="020F0502020204030204" pitchFamily="34" charset="0"/>
              </a:rPr>
              <a:t>מעורבות של הורי התלמיד בתהליכי חינוכו וצמיחתו </a:t>
            </a:r>
            <a:r>
              <a:rPr lang="he-IL" sz="2400" dirty="0">
                <a:solidFill>
                  <a:srgbClr val="424859"/>
                </a:solidFill>
                <a:latin typeface="Calibri" panose="020F0502020204030204" pitchFamily="34" charset="0"/>
                <a:ea typeface="Calibri" panose="020F0502020204030204" pitchFamily="34" charset="0"/>
                <a:cs typeface="Calibri" panose="020F0502020204030204" pitchFamily="34" charset="0"/>
              </a:rPr>
              <a:t>הרגשית והקוגניטיבית היא עניין </a:t>
            </a:r>
            <a:r>
              <a:rPr lang="he-IL" sz="2400" b="1" dirty="0">
                <a:solidFill>
                  <a:srgbClr val="424859"/>
                </a:solidFill>
                <a:latin typeface="Calibri" panose="020F0502020204030204" pitchFamily="34" charset="0"/>
                <a:ea typeface="Calibri" panose="020F0502020204030204" pitchFamily="34" charset="0"/>
                <a:cs typeface="Calibri" panose="020F0502020204030204" pitchFamily="34" charset="0"/>
              </a:rPr>
              <a:t>חיוני לצרכי הילד ולבריאותו הנפשית.</a:t>
            </a:r>
            <a:endParaRPr lang="he-IL" sz="2400" dirty="0">
              <a:solidFill>
                <a:srgbClr val="424859"/>
              </a:solidFill>
              <a:latin typeface="Calibri" panose="020F0502020204030204" pitchFamily="34" charset="0"/>
              <a:ea typeface="Calibri" panose="020F0502020204030204" pitchFamily="34" charset="0"/>
              <a:cs typeface="Calibri" panose="020F0502020204030204" pitchFamily="34" charset="0"/>
            </a:endParaRPr>
          </a:p>
        </p:txBody>
      </p:sp>
      <p:sp>
        <p:nvSpPr>
          <p:cNvPr id="33" name="תיבת טקסט 32">
            <a:extLst>
              <a:ext uri="{FF2B5EF4-FFF2-40B4-BE49-F238E27FC236}">
                <a16:creationId xmlns:a16="http://schemas.microsoft.com/office/drawing/2014/main" id="{900DC1F5-0AE0-5EE0-DDBF-CAE11E8113C7}"/>
              </a:ext>
            </a:extLst>
          </p:cNvPr>
          <p:cNvSpPr txBox="1"/>
          <p:nvPr/>
        </p:nvSpPr>
        <p:spPr>
          <a:xfrm>
            <a:off x="149788" y="3757224"/>
            <a:ext cx="10454603" cy="830997"/>
          </a:xfrm>
          <a:prstGeom prst="rect">
            <a:avLst/>
          </a:prstGeom>
          <a:noFill/>
        </p:spPr>
        <p:txBody>
          <a:bodyPr wrap="square">
            <a:spAutoFit/>
          </a:bodyPr>
          <a:lstStyle/>
          <a:p>
            <a:pPr lvl="0" algn="r" rtl="1"/>
            <a:r>
              <a:rPr lang="he-IL" sz="2400" b="1" dirty="0">
                <a:solidFill>
                  <a:srgbClr val="424859"/>
                </a:solidFill>
                <a:latin typeface="Calibri" panose="020F0502020204030204" pitchFamily="34" charset="0"/>
                <a:ea typeface="Calibri" panose="020F0502020204030204" pitchFamily="34" charset="0"/>
                <a:cs typeface="Calibri" panose="020F0502020204030204" pitchFamily="34" charset="0"/>
              </a:rPr>
              <a:t>מעורבותם של שני ההורים בחיי ילדיהם</a:t>
            </a:r>
            <a:r>
              <a:rPr lang="he-IL" sz="2400" dirty="0">
                <a:solidFill>
                  <a:srgbClr val="424859"/>
                </a:solidFill>
                <a:latin typeface="Calibri" panose="020F0502020204030204" pitchFamily="34" charset="0"/>
                <a:ea typeface="Calibri" panose="020F0502020204030204" pitchFamily="34" charset="0"/>
                <a:cs typeface="Calibri" panose="020F0502020204030204" pitchFamily="34" charset="0"/>
              </a:rPr>
              <a:t> לאחר הפרידה הינה גורם משמעותי בשמירה על </a:t>
            </a:r>
            <a:r>
              <a:rPr lang="he-IL" sz="2400" b="1" dirty="0">
                <a:solidFill>
                  <a:srgbClr val="424859"/>
                </a:solidFill>
                <a:latin typeface="Calibri" panose="020F0502020204030204" pitchFamily="34" charset="0"/>
                <a:ea typeface="Calibri" panose="020F0502020204030204" pitchFamily="34" charset="0"/>
                <a:cs typeface="Calibri" panose="020F0502020204030204" pitchFamily="34" charset="0"/>
              </a:rPr>
              <a:t>תחושת היציבות </a:t>
            </a:r>
            <a:r>
              <a:rPr lang="he-IL" sz="2400" dirty="0">
                <a:solidFill>
                  <a:srgbClr val="424859"/>
                </a:solidFill>
                <a:latin typeface="Calibri" panose="020F0502020204030204" pitchFamily="34" charset="0"/>
                <a:ea typeface="Calibri" panose="020F0502020204030204" pitchFamily="34" charset="0"/>
                <a:cs typeface="Calibri" panose="020F0502020204030204" pitchFamily="34" charset="0"/>
              </a:rPr>
              <a:t>של ילדיהם, </a:t>
            </a:r>
            <a:r>
              <a:rPr lang="he-IL" sz="2400" b="1" dirty="0">
                <a:solidFill>
                  <a:srgbClr val="424859"/>
                </a:solidFill>
                <a:latin typeface="Calibri" panose="020F0502020204030204" pitchFamily="34" charset="0"/>
                <a:ea typeface="Calibri" panose="020F0502020204030204" pitchFamily="34" charset="0"/>
                <a:cs typeface="Calibri" panose="020F0502020204030204" pitchFamily="34" charset="0"/>
              </a:rPr>
              <a:t>ביכולתם להסתגל למצב החדש ובהתפתחותם התקינה.</a:t>
            </a:r>
            <a:endParaRPr lang="he-IL" sz="2400" dirty="0">
              <a:solidFill>
                <a:srgbClr val="424859"/>
              </a:solidFill>
              <a:latin typeface="Calibri" panose="020F0502020204030204" pitchFamily="34" charset="0"/>
              <a:ea typeface="Calibri" panose="020F0502020204030204" pitchFamily="34" charset="0"/>
              <a:cs typeface="Calibri" panose="020F0502020204030204" pitchFamily="34" charset="0"/>
            </a:endParaRPr>
          </a:p>
        </p:txBody>
      </p:sp>
      <p:sp>
        <p:nvSpPr>
          <p:cNvPr id="34" name="תיבת טקסט 33">
            <a:extLst>
              <a:ext uri="{FF2B5EF4-FFF2-40B4-BE49-F238E27FC236}">
                <a16:creationId xmlns:a16="http://schemas.microsoft.com/office/drawing/2014/main" id="{F8D36697-BA70-B009-F811-53967E732218}"/>
              </a:ext>
            </a:extLst>
          </p:cNvPr>
          <p:cNvSpPr txBox="1"/>
          <p:nvPr/>
        </p:nvSpPr>
        <p:spPr>
          <a:xfrm>
            <a:off x="185394" y="5535099"/>
            <a:ext cx="10454603" cy="830997"/>
          </a:xfrm>
          <a:prstGeom prst="rect">
            <a:avLst/>
          </a:prstGeom>
          <a:noFill/>
        </p:spPr>
        <p:txBody>
          <a:bodyPr wrap="square">
            <a:spAutoFit/>
          </a:bodyPr>
          <a:lstStyle/>
          <a:p>
            <a:pPr lvl="0" algn="r" rtl="1"/>
            <a:r>
              <a:rPr lang="he-IL" sz="2400" dirty="0">
                <a:solidFill>
                  <a:srgbClr val="424859"/>
                </a:solidFill>
                <a:latin typeface="Calibri" panose="020F0502020204030204" pitchFamily="34" charset="0"/>
                <a:ea typeface="Calibri" panose="020F0502020204030204" pitchFamily="34" charset="0"/>
                <a:cs typeface="Calibri" panose="020F0502020204030204" pitchFamily="34" charset="0"/>
              </a:rPr>
              <a:t>במצבים מורכבים של פרידה של ההורים על מוסדות החינוך לשאוף ליצירת ערוצי תקשורת פתוחים עם שני ההורים תוך גילוי רגישות למצב הייחודי של כל משפחה.</a:t>
            </a:r>
          </a:p>
        </p:txBody>
      </p:sp>
      <p:sp>
        <p:nvSpPr>
          <p:cNvPr id="35" name="מלבן 34">
            <a:extLst>
              <a:ext uri="{FF2B5EF4-FFF2-40B4-BE49-F238E27FC236}">
                <a16:creationId xmlns:a16="http://schemas.microsoft.com/office/drawing/2014/main" id="{C0D11202-C9AC-F380-2CB5-BE0936515251}"/>
              </a:ext>
            </a:extLst>
          </p:cNvPr>
          <p:cNvSpPr/>
          <p:nvPr/>
        </p:nvSpPr>
        <p:spPr>
          <a:xfrm>
            <a:off x="10795520" y="2202596"/>
            <a:ext cx="1080000" cy="6539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4000" b="1" dirty="0">
                <a:solidFill>
                  <a:srgbClr val="424859"/>
                </a:solidFill>
                <a:latin typeface="Calibri" panose="020F0502020204030204" pitchFamily="34" charset="0"/>
                <a:ea typeface="Calibri" panose="020F0502020204030204" pitchFamily="34" charset="0"/>
                <a:cs typeface="Calibri" panose="020F0502020204030204" pitchFamily="34" charset="0"/>
              </a:rPr>
              <a:t>1</a:t>
            </a:r>
          </a:p>
        </p:txBody>
      </p:sp>
      <p:sp>
        <p:nvSpPr>
          <p:cNvPr id="36" name="מלבן 35">
            <a:extLst>
              <a:ext uri="{FF2B5EF4-FFF2-40B4-BE49-F238E27FC236}">
                <a16:creationId xmlns:a16="http://schemas.microsoft.com/office/drawing/2014/main" id="{F39161FB-B61E-03E3-C487-59B900B35B42}"/>
              </a:ext>
            </a:extLst>
          </p:cNvPr>
          <p:cNvSpPr/>
          <p:nvPr/>
        </p:nvSpPr>
        <p:spPr>
          <a:xfrm>
            <a:off x="10804780" y="3893367"/>
            <a:ext cx="1080000" cy="6539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4000" b="1" dirty="0">
                <a:solidFill>
                  <a:srgbClr val="70C3D6"/>
                </a:solidFill>
                <a:latin typeface="Calibri" panose="020F0502020204030204" pitchFamily="34" charset="0"/>
                <a:ea typeface="Calibri" panose="020F0502020204030204" pitchFamily="34" charset="0"/>
                <a:cs typeface="Calibri" panose="020F0502020204030204" pitchFamily="34" charset="0"/>
              </a:rPr>
              <a:t>2</a:t>
            </a:r>
          </a:p>
        </p:txBody>
      </p:sp>
      <p:sp>
        <p:nvSpPr>
          <p:cNvPr id="37" name="מלבן 36">
            <a:extLst>
              <a:ext uri="{FF2B5EF4-FFF2-40B4-BE49-F238E27FC236}">
                <a16:creationId xmlns:a16="http://schemas.microsoft.com/office/drawing/2014/main" id="{5875EE09-DFC2-9F7B-FF84-D964FA371BDE}"/>
              </a:ext>
            </a:extLst>
          </p:cNvPr>
          <p:cNvSpPr/>
          <p:nvPr/>
        </p:nvSpPr>
        <p:spPr>
          <a:xfrm>
            <a:off x="10783660" y="5624823"/>
            <a:ext cx="1080000" cy="6539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4000" b="1" dirty="0">
                <a:solidFill>
                  <a:srgbClr val="424859"/>
                </a:solidFill>
                <a:latin typeface="Calibri" panose="020F0502020204030204" pitchFamily="34" charset="0"/>
                <a:ea typeface="Calibri" panose="020F0502020204030204" pitchFamily="34" charset="0"/>
                <a:cs typeface="Calibri" panose="020F0502020204030204" pitchFamily="34" charset="0"/>
              </a:rPr>
              <a:t>3</a:t>
            </a:r>
          </a:p>
        </p:txBody>
      </p:sp>
    </p:spTree>
    <p:extLst>
      <p:ext uri="{BB962C8B-B14F-4D97-AF65-F5344CB8AC3E}">
        <p14:creationId xmlns:p14="http://schemas.microsoft.com/office/powerpoint/2010/main" val="41877490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descr="שני טלפונים המקיימים תקשורת">
            <a:extLst>
              <a:ext uri="{FF2B5EF4-FFF2-40B4-BE49-F238E27FC236}">
                <a16:creationId xmlns:a16="http://schemas.microsoft.com/office/drawing/2014/main" id="{039F0AE3-93D4-FED9-B335-57C2E1B421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6701"/>
            <a:ext cx="12383386" cy="9287540"/>
          </a:xfrm>
          <a:prstGeom prst="rect">
            <a:avLst/>
          </a:prstGeom>
        </p:spPr>
      </p:pic>
      <p:sp>
        <p:nvSpPr>
          <p:cNvPr id="6" name="מציין מיקום תוכן 2">
            <a:extLst>
              <a:ext uri="{FF2B5EF4-FFF2-40B4-BE49-F238E27FC236}">
                <a16:creationId xmlns:a16="http://schemas.microsoft.com/office/drawing/2014/main" id="{5112F9CC-58B5-89CF-6352-2691B21847F8}"/>
              </a:ext>
            </a:extLst>
          </p:cNvPr>
          <p:cNvSpPr txBox="1">
            <a:spLocks noChangeArrowheads="1"/>
          </p:cNvSpPr>
          <p:nvPr/>
        </p:nvSpPr>
        <p:spPr>
          <a:xfrm>
            <a:off x="118287" y="3514060"/>
            <a:ext cx="11912895" cy="3841127"/>
          </a:xfrm>
          <a:prstGeom prst="rect">
            <a:avLst/>
          </a:prstGeom>
        </p:spPr>
        <p:txBody>
          <a:bodyPr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14400" rtl="1" eaLnBrk="1" fontAlgn="auto" latinLnBrk="0" hangingPunct="1">
              <a:lnSpc>
                <a:spcPct val="100000"/>
              </a:lnSpc>
              <a:spcBef>
                <a:spcPts val="0"/>
              </a:spcBef>
              <a:spcAft>
                <a:spcPts val="0"/>
              </a:spcAft>
              <a:buClrTx/>
              <a:buSzTx/>
              <a:buFont typeface="Arial" pitchFamily="34" charset="0"/>
              <a:buNone/>
              <a:tabLst/>
              <a:defRPr/>
            </a:pPr>
            <a:r>
              <a:rPr kumimoji="0" lang="he-IL" altLang="he-IL" sz="3600" b="0" i="0" u="none" strike="noStrike" kern="1200" cap="none" spc="0" normalizeH="0" baseline="0" noProof="0" dirty="0">
                <a:ln>
                  <a:noFill/>
                </a:ln>
                <a:solidFill>
                  <a:srgbClr val="424859"/>
                </a:solidFill>
                <a:effectLst/>
                <a:uLnTx/>
                <a:uFillTx/>
                <a:latin typeface="Calibri" panose="020F0502020204030204" pitchFamily="34" charset="0"/>
                <a:ea typeface="Calibri" panose="020F0502020204030204" pitchFamily="34" charset="0"/>
                <a:cs typeface="Calibri" panose="020F0502020204030204" pitchFamily="34" charset="0"/>
              </a:rPr>
              <a:t>על מוסד החינוך </a:t>
            </a:r>
            <a:r>
              <a:rPr kumimoji="0" lang="he-IL" altLang="he-IL" sz="3600" b="1" i="0" u="none" strike="noStrike" kern="1200" cap="none" spc="0" normalizeH="0" baseline="0" noProof="0" dirty="0">
                <a:ln>
                  <a:noFill/>
                </a:ln>
                <a:solidFill>
                  <a:srgbClr val="424859"/>
                </a:solidFill>
                <a:effectLst/>
                <a:uLnTx/>
                <a:uFillTx/>
                <a:latin typeface="Calibri" panose="020F0502020204030204" pitchFamily="34" charset="0"/>
                <a:ea typeface="Calibri" panose="020F0502020204030204" pitchFamily="34" charset="0"/>
                <a:cs typeface="Calibri" panose="020F0502020204030204" pitchFamily="34" charset="0"/>
              </a:rPr>
              <a:t>לא</a:t>
            </a:r>
            <a:r>
              <a:rPr kumimoji="0" lang="he-IL" altLang="he-IL" sz="3600" b="0" i="0" u="none" strike="noStrike" kern="1200" cap="none" spc="0" normalizeH="0" baseline="0" noProof="0" dirty="0">
                <a:ln>
                  <a:noFill/>
                </a:ln>
                <a:solidFill>
                  <a:srgbClr val="424859"/>
                </a:solidFill>
                <a:effectLst/>
                <a:uLnTx/>
                <a:uFillTx/>
                <a:latin typeface="Calibri" panose="020F0502020204030204" pitchFamily="34" charset="0"/>
                <a:ea typeface="Calibri" panose="020F0502020204030204" pitchFamily="34" charset="0"/>
                <a:cs typeface="Calibri" panose="020F0502020204030204" pitchFamily="34" charset="0"/>
              </a:rPr>
              <a:t> חלה החובה לדווח לאחד מהורי הקטין על התנהלותו של ההורה האחר מול מוסד החינוך, למעט מקרים שבהם נשקפת סכנה לקטין ו/או חלה החובה על פי כל דין או על פי הנחיות משרד החינוך.</a:t>
            </a:r>
          </a:p>
        </p:txBody>
      </p:sp>
      <p:sp>
        <p:nvSpPr>
          <p:cNvPr id="7" name="מציין מיקום תוכן 2">
            <a:extLst>
              <a:ext uri="{FF2B5EF4-FFF2-40B4-BE49-F238E27FC236}">
                <a16:creationId xmlns:a16="http://schemas.microsoft.com/office/drawing/2014/main" id="{57A45A29-CE30-7226-0797-13D5C43CDD7F}"/>
              </a:ext>
            </a:extLst>
          </p:cNvPr>
          <p:cNvSpPr txBox="1">
            <a:spLocks noChangeArrowheads="1"/>
          </p:cNvSpPr>
          <p:nvPr/>
        </p:nvSpPr>
        <p:spPr>
          <a:xfrm>
            <a:off x="-2727694" y="-1552356"/>
            <a:ext cx="11912895" cy="3841127"/>
          </a:xfrm>
          <a:prstGeom prst="rect">
            <a:avLst/>
          </a:prstGeom>
        </p:spPr>
        <p:txBody>
          <a:bodyPr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14400" rtl="1" eaLnBrk="1" fontAlgn="auto" latinLnBrk="0" hangingPunct="1">
              <a:lnSpc>
                <a:spcPct val="100000"/>
              </a:lnSpc>
              <a:spcBef>
                <a:spcPts val="0"/>
              </a:spcBef>
              <a:spcAft>
                <a:spcPts val="0"/>
              </a:spcAft>
              <a:buClrTx/>
              <a:buSzTx/>
              <a:buFont typeface="Arial" pitchFamily="34" charset="0"/>
              <a:buNone/>
              <a:tabLst/>
              <a:defRPr/>
            </a:pPr>
            <a:r>
              <a:rPr kumimoji="0" lang="he-IL" altLang="he-IL" sz="4800" b="1" i="0" u="none" strike="noStrike" kern="1200" cap="none" spc="0" normalizeH="0" baseline="0" noProof="0" dirty="0">
                <a:ln>
                  <a:noFill/>
                </a:ln>
                <a:solidFill>
                  <a:srgbClr val="424859"/>
                </a:solidFill>
                <a:effectLst/>
                <a:uLnTx/>
                <a:uFillTx/>
                <a:latin typeface="Calibri" panose="020F0502020204030204" pitchFamily="34" charset="0"/>
                <a:ea typeface="Calibri" panose="020F0502020204030204" pitchFamily="34" charset="0"/>
                <a:cs typeface="Calibri" panose="020F0502020204030204" pitchFamily="34" charset="0"/>
              </a:rPr>
              <a:t>דיווח על התנהלות ההורים</a:t>
            </a:r>
          </a:p>
        </p:txBody>
      </p:sp>
    </p:spTree>
    <p:extLst>
      <p:ext uri="{BB962C8B-B14F-4D97-AF65-F5344CB8AC3E}">
        <p14:creationId xmlns:p14="http://schemas.microsoft.com/office/powerpoint/2010/main" val="22049127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F1420A-B386-4563-D9E0-0A14F65A7947}"/>
            </a:ext>
          </a:extLst>
        </p:cNvPr>
        <p:cNvGrpSpPr/>
        <p:nvPr/>
      </p:nvGrpSpPr>
      <p:grpSpPr>
        <a:xfrm>
          <a:off x="0" y="0"/>
          <a:ext cx="0" cy="0"/>
          <a:chOff x="0" y="0"/>
          <a:chExt cx="0" cy="0"/>
        </a:xfrm>
      </p:grpSpPr>
      <p:pic>
        <p:nvPicPr>
          <p:cNvPr id="5" name="גרפיקה 4">
            <a:extLst>
              <a:ext uri="{FF2B5EF4-FFF2-40B4-BE49-F238E27FC236}">
                <a16:creationId xmlns:a16="http://schemas.microsoft.com/office/drawing/2014/main" id="{BFF36828-70EA-BC95-8134-3AE6BED4A8A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2348" t="22479" r="14677" b="22000"/>
          <a:stretch/>
        </p:blipFill>
        <p:spPr>
          <a:xfrm>
            <a:off x="-514351" y="-76631"/>
            <a:ext cx="13115926" cy="7034739"/>
          </a:xfrm>
          <a:prstGeom prst="rect">
            <a:avLst/>
          </a:prstGeom>
        </p:spPr>
      </p:pic>
      <p:sp>
        <p:nvSpPr>
          <p:cNvPr id="9" name="אליפסה 8">
            <a:extLst>
              <a:ext uri="{FF2B5EF4-FFF2-40B4-BE49-F238E27FC236}">
                <a16:creationId xmlns:a16="http://schemas.microsoft.com/office/drawing/2014/main" id="{9C429B20-1B6B-95F9-BCB3-CCBE79798BD2}"/>
              </a:ext>
            </a:extLst>
          </p:cNvPr>
          <p:cNvSpPr/>
          <p:nvPr/>
        </p:nvSpPr>
        <p:spPr>
          <a:xfrm>
            <a:off x="10795520" y="3683284"/>
            <a:ext cx="1080000" cy="1080000"/>
          </a:xfrm>
          <a:prstGeom prst="ellipse">
            <a:avLst/>
          </a:prstGeom>
          <a:solidFill>
            <a:srgbClr val="424859"/>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solidFill>
                <a:srgbClr val="424859"/>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אליפסה 9">
            <a:extLst>
              <a:ext uri="{FF2B5EF4-FFF2-40B4-BE49-F238E27FC236}">
                <a16:creationId xmlns:a16="http://schemas.microsoft.com/office/drawing/2014/main" id="{572D5515-089D-5871-FC38-660C75E35389}"/>
              </a:ext>
            </a:extLst>
          </p:cNvPr>
          <p:cNvSpPr/>
          <p:nvPr/>
        </p:nvSpPr>
        <p:spPr>
          <a:xfrm>
            <a:off x="10797806" y="1979725"/>
            <a:ext cx="1080000" cy="1080000"/>
          </a:xfrm>
          <a:prstGeom prst="ellipse">
            <a:avLst/>
          </a:prstGeom>
          <a:solidFill>
            <a:srgbClr val="70C3D6"/>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solidFill>
                <a:srgbClr val="424859"/>
              </a:solidFill>
              <a:latin typeface="Calibri" panose="020F0502020204030204" pitchFamily="34" charset="0"/>
              <a:ea typeface="Calibri" panose="020F0502020204030204" pitchFamily="34" charset="0"/>
              <a:cs typeface="Calibri" panose="020F0502020204030204" pitchFamily="34" charset="0"/>
            </a:endParaRPr>
          </a:p>
        </p:txBody>
      </p:sp>
      <p:sp>
        <p:nvSpPr>
          <p:cNvPr id="11" name="אליפסה 10">
            <a:extLst>
              <a:ext uri="{FF2B5EF4-FFF2-40B4-BE49-F238E27FC236}">
                <a16:creationId xmlns:a16="http://schemas.microsoft.com/office/drawing/2014/main" id="{E743C6F1-1817-B452-40BB-E3D14284BDB4}"/>
              </a:ext>
            </a:extLst>
          </p:cNvPr>
          <p:cNvSpPr/>
          <p:nvPr/>
        </p:nvSpPr>
        <p:spPr>
          <a:xfrm>
            <a:off x="10795520" y="5386843"/>
            <a:ext cx="1080000" cy="1080000"/>
          </a:xfrm>
          <a:prstGeom prst="ellipse">
            <a:avLst/>
          </a:prstGeom>
          <a:solidFill>
            <a:srgbClr val="70C3D6"/>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solidFill>
                <a:srgbClr val="424859"/>
              </a:solidFill>
              <a:latin typeface="Calibri" panose="020F0502020204030204" pitchFamily="34" charset="0"/>
              <a:ea typeface="Calibri" panose="020F0502020204030204" pitchFamily="34" charset="0"/>
              <a:cs typeface="Calibri" panose="020F0502020204030204" pitchFamily="34" charset="0"/>
            </a:endParaRPr>
          </a:p>
        </p:txBody>
      </p:sp>
      <p:sp>
        <p:nvSpPr>
          <p:cNvPr id="24" name="TextBox 16">
            <a:extLst>
              <a:ext uri="{FF2B5EF4-FFF2-40B4-BE49-F238E27FC236}">
                <a16:creationId xmlns:a16="http://schemas.microsoft.com/office/drawing/2014/main" id="{0467FFCC-997C-61A4-1308-F1BD74F7D94C}"/>
              </a:ext>
            </a:extLst>
          </p:cNvPr>
          <p:cNvSpPr txBox="1"/>
          <p:nvPr/>
        </p:nvSpPr>
        <p:spPr>
          <a:xfrm>
            <a:off x="314194" y="461547"/>
            <a:ext cx="12490417" cy="757130"/>
          </a:xfrm>
          <a:prstGeom prst="rect">
            <a:avLst/>
          </a:prstGeom>
        </p:spPr>
        <p:txBody>
          <a:bodyPr lIns="0" tIns="0" rIns="0" bIns="0" rtlCol="0" anchor="t">
            <a:spAutoFit/>
          </a:bodyPr>
          <a:lstStyle/>
          <a:p>
            <a:pPr marL="0" marR="0" lvl="0" indent="0" algn="ctr" defTabSz="914400" rtl="1" eaLnBrk="1" fontAlgn="auto" latinLnBrk="0" hangingPunct="1">
              <a:lnSpc>
                <a:spcPct val="80000"/>
              </a:lnSpc>
              <a:spcBef>
                <a:spcPts val="0"/>
              </a:spcBef>
              <a:spcAft>
                <a:spcPts val="0"/>
              </a:spcAft>
              <a:buClrTx/>
              <a:buSzTx/>
              <a:buFontTx/>
              <a:buNone/>
              <a:tabLst/>
              <a:defRPr/>
            </a:pPr>
            <a:r>
              <a:rPr lang="he-IL" sz="6000" b="1" dirty="0">
                <a:solidFill>
                  <a:schemeClr val="bg1"/>
                </a:solidFill>
                <a:latin typeface="Calibri" panose="020F0502020204030204" pitchFamily="34" charset="0"/>
                <a:ea typeface="Calibri" panose="020F0502020204030204" pitchFamily="34" charset="0"/>
                <a:cs typeface="Calibri" panose="020F0502020204030204" pitchFamily="34" charset="0"/>
              </a:rPr>
              <a:t>העברת מידע במקרים מיוחדים</a:t>
            </a:r>
            <a:endParaRPr kumimoji="0" lang="en-US" sz="6000" b="0" i="0" u="none" strike="noStrike" kern="1200" cap="none" spc="0" normalizeH="0" baseline="0" noProof="0" dirty="0">
              <a:ln>
                <a:noFill/>
              </a:ln>
              <a:solidFill>
                <a:schemeClr val="bg1"/>
              </a:solidFill>
              <a:uLnTx/>
              <a:uFillTx/>
              <a:latin typeface="Calibri" panose="020F0502020204030204" pitchFamily="34" charset="0"/>
              <a:ea typeface="Calibri" panose="020F0502020204030204" pitchFamily="34" charset="0"/>
              <a:cs typeface="Calibri" panose="020F0502020204030204" pitchFamily="34" charset="0"/>
            </a:endParaRPr>
          </a:p>
        </p:txBody>
      </p:sp>
      <p:sp>
        <p:nvSpPr>
          <p:cNvPr id="35" name="מלבן 34">
            <a:extLst>
              <a:ext uri="{FF2B5EF4-FFF2-40B4-BE49-F238E27FC236}">
                <a16:creationId xmlns:a16="http://schemas.microsoft.com/office/drawing/2014/main" id="{FCC10180-EBF6-EB45-50EE-AFEFFEE13B1B}"/>
              </a:ext>
            </a:extLst>
          </p:cNvPr>
          <p:cNvSpPr/>
          <p:nvPr/>
        </p:nvSpPr>
        <p:spPr>
          <a:xfrm>
            <a:off x="10795520" y="2202596"/>
            <a:ext cx="1080000" cy="6539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4000" b="1" dirty="0">
                <a:solidFill>
                  <a:srgbClr val="424859"/>
                </a:solidFill>
                <a:latin typeface="Calibri" panose="020F0502020204030204" pitchFamily="34" charset="0"/>
                <a:ea typeface="Calibri" panose="020F0502020204030204" pitchFamily="34" charset="0"/>
                <a:cs typeface="Calibri" panose="020F0502020204030204" pitchFamily="34" charset="0"/>
              </a:rPr>
              <a:t>1</a:t>
            </a:r>
          </a:p>
        </p:txBody>
      </p:sp>
      <p:sp>
        <p:nvSpPr>
          <p:cNvPr id="36" name="מלבן 35">
            <a:extLst>
              <a:ext uri="{FF2B5EF4-FFF2-40B4-BE49-F238E27FC236}">
                <a16:creationId xmlns:a16="http://schemas.microsoft.com/office/drawing/2014/main" id="{763E3A40-6214-1D32-4991-51EB085E595F}"/>
              </a:ext>
            </a:extLst>
          </p:cNvPr>
          <p:cNvSpPr/>
          <p:nvPr/>
        </p:nvSpPr>
        <p:spPr>
          <a:xfrm>
            <a:off x="10804780" y="3893367"/>
            <a:ext cx="1080000" cy="6539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4000" b="1" dirty="0">
                <a:solidFill>
                  <a:srgbClr val="70C3D6"/>
                </a:solidFill>
                <a:latin typeface="Calibri" panose="020F0502020204030204" pitchFamily="34" charset="0"/>
                <a:ea typeface="Calibri" panose="020F0502020204030204" pitchFamily="34" charset="0"/>
                <a:cs typeface="Calibri" panose="020F0502020204030204" pitchFamily="34" charset="0"/>
              </a:rPr>
              <a:t>2</a:t>
            </a:r>
          </a:p>
        </p:txBody>
      </p:sp>
      <p:sp>
        <p:nvSpPr>
          <p:cNvPr id="37" name="מלבן 36">
            <a:extLst>
              <a:ext uri="{FF2B5EF4-FFF2-40B4-BE49-F238E27FC236}">
                <a16:creationId xmlns:a16="http://schemas.microsoft.com/office/drawing/2014/main" id="{B96AB0C8-1589-2233-5A7B-7842F86F7885}"/>
              </a:ext>
            </a:extLst>
          </p:cNvPr>
          <p:cNvSpPr/>
          <p:nvPr/>
        </p:nvSpPr>
        <p:spPr>
          <a:xfrm>
            <a:off x="10783660" y="5624823"/>
            <a:ext cx="1080000" cy="6539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4000" b="1" dirty="0">
                <a:solidFill>
                  <a:srgbClr val="424859"/>
                </a:solidFill>
                <a:latin typeface="Calibri" panose="020F0502020204030204" pitchFamily="34" charset="0"/>
                <a:ea typeface="Calibri" panose="020F0502020204030204" pitchFamily="34" charset="0"/>
                <a:cs typeface="Calibri" panose="020F0502020204030204" pitchFamily="34" charset="0"/>
              </a:rPr>
              <a:t>3</a:t>
            </a:r>
          </a:p>
        </p:txBody>
      </p:sp>
      <p:sp>
        <p:nvSpPr>
          <p:cNvPr id="4" name="TextBox 9">
            <a:extLst>
              <a:ext uri="{FF2B5EF4-FFF2-40B4-BE49-F238E27FC236}">
                <a16:creationId xmlns:a16="http://schemas.microsoft.com/office/drawing/2014/main" id="{A9AA5643-DABB-C8BE-0D85-A79B86374EFA}"/>
              </a:ext>
            </a:extLst>
          </p:cNvPr>
          <p:cNvSpPr txBox="1"/>
          <p:nvPr/>
        </p:nvSpPr>
        <p:spPr>
          <a:xfrm>
            <a:off x="1295400" y="2267973"/>
            <a:ext cx="7048738" cy="4255649"/>
          </a:xfrm>
          <a:prstGeom prst="rect">
            <a:avLst/>
          </a:prstGeom>
        </p:spPr>
        <p:txBody>
          <a:bodyPr lIns="50800" tIns="50800" rIns="50800" bIns="50800" rtlCol="0" anchor="ctr"/>
          <a:lstStyle/>
          <a:p>
            <a:pPr algn="ctr">
              <a:lnSpc>
                <a:spcPts val="2659"/>
              </a:lnSpc>
            </a:pPr>
            <a:endParaRPr/>
          </a:p>
        </p:txBody>
      </p:sp>
      <p:sp>
        <p:nvSpPr>
          <p:cNvPr id="6" name="מציין מיקום תוכן 2">
            <a:extLst>
              <a:ext uri="{FF2B5EF4-FFF2-40B4-BE49-F238E27FC236}">
                <a16:creationId xmlns:a16="http://schemas.microsoft.com/office/drawing/2014/main" id="{3DE22DB3-D444-DCB8-720D-4B6CB2A22579}"/>
              </a:ext>
            </a:extLst>
          </p:cNvPr>
          <p:cNvSpPr txBox="1">
            <a:spLocks/>
          </p:cNvSpPr>
          <p:nvPr/>
        </p:nvSpPr>
        <p:spPr>
          <a:xfrm>
            <a:off x="47060" y="5386843"/>
            <a:ext cx="10724740" cy="5410200"/>
          </a:xfrm>
          <a:prstGeom prst="rect">
            <a:avLst/>
          </a:prstGeom>
        </p:spPr>
        <p:txBody>
          <a:bodyPr rtlCol="1">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rtl="1">
              <a:buNone/>
              <a:defRPr/>
            </a:pPr>
            <a:r>
              <a:rPr lang="he-IL" sz="2400" dirty="0">
                <a:solidFill>
                  <a:srgbClr val="424859"/>
                </a:solidFill>
                <a:latin typeface="Calibri" panose="020F0502020204030204" pitchFamily="34" charset="0"/>
                <a:ea typeface="Calibri" panose="020F0502020204030204" pitchFamily="34" charset="0"/>
                <a:cs typeface="Calibri" panose="020F0502020204030204" pitchFamily="34" charset="0"/>
              </a:rPr>
              <a:t>על המוסד החינוכי </a:t>
            </a:r>
            <a:r>
              <a:rPr lang="he-IL" sz="2400" b="1" dirty="0">
                <a:solidFill>
                  <a:srgbClr val="424859"/>
                </a:solidFill>
                <a:latin typeface="Calibri" panose="020F0502020204030204" pitchFamily="34" charset="0"/>
                <a:ea typeface="Calibri" panose="020F0502020204030204" pitchFamily="34" charset="0"/>
                <a:cs typeface="Calibri" panose="020F0502020204030204" pitchFamily="34" charset="0"/>
              </a:rPr>
              <a:t>לא</a:t>
            </a:r>
            <a:r>
              <a:rPr lang="he-IL" sz="2400" dirty="0">
                <a:solidFill>
                  <a:srgbClr val="424859"/>
                </a:solidFill>
                <a:latin typeface="Calibri" panose="020F0502020204030204" pitchFamily="34" charset="0"/>
                <a:ea typeface="Calibri" panose="020F0502020204030204" pitchFamily="34" charset="0"/>
                <a:cs typeface="Calibri" panose="020F0502020204030204" pitchFamily="34" charset="0"/>
              </a:rPr>
              <a:t> חלה החובה לדווח לאחד מהורי הקטין על התנהלותו של ההורה השני מול המוסד החינוכי, למעט מקרים שבהם נשקפת סכנה לקטין ו/או חלה החובה על פי כל דין או על פי הנחיות משרד החינוך.</a:t>
            </a:r>
          </a:p>
          <a:p>
            <a:pPr algn="r" rtl="1">
              <a:defRPr/>
            </a:pPr>
            <a:endParaRPr lang="he-IL" sz="2400" dirty="0">
              <a:solidFill>
                <a:srgbClr val="424859"/>
              </a:solidFill>
              <a:latin typeface="Calibri" panose="020F0502020204030204" pitchFamily="34" charset="0"/>
              <a:ea typeface="Calibri" panose="020F0502020204030204" pitchFamily="34" charset="0"/>
              <a:cs typeface="Calibri" panose="020F0502020204030204" pitchFamily="34" charset="0"/>
            </a:endParaRPr>
          </a:p>
          <a:p>
            <a:pPr marL="0" indent="0" algn="r" rtl="1">
              <a:buFont typeface="Arial" pitchFamily="34" charset="0"/>
              <a:buNone/>
              <a:defRPr/>
            </a:pPr>
            <a:endParaRPr lang="he-IL" sz="2400" b="1" dirty="0">
              <a:solidFill>
                <a:srgbClr val="424859"/>
              </a:solidFill>
              <a:latin typeface="Calibri" panose="020F0502020204030204" pitchFamily="34" charset="0"/>
              <a:ea typeface="Calibri" panose="020F0502020204030204" pitchFamily="34" charset="0"/>
              <a:cs typeface="Calibri" panose="020F0502020204030204" pitchFamily="34" charset="0"/>
            </a:endParaRPr>
          </a:p>
        </p:txBody>
      </p:sp>
      <p:sp>
        <p:nvSpPr>
          <p:cNvPr id="8" name="תיבת טקסט 7">
            <a:extLst>
              <a:ext uri="{FF2B5EF4-FFF2-40B4-BE49-F238E27FC236}">
                <a16:creationId xmlns:a16="http://schemas.microsoft.com/office/drawing/2014/main" id="{2ED06671-E9A3-ED9F-A854-CF5B63885CEF}"/>
              </a:ext>
            </a:extLst>
          </p:cNvPr>
          <p:cNvSpPr txBox="1"/>
          <p:nvPr/>
        </p:nvSpPr>
        <p:spPr>
          <a:xfrm>
            <a:off x="314194" y="2104226"/>
            <a:ext cx="10404128" cy="830997"/>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400" b="0" i="0" u="none" strike="noStrike" kern="1200" cap="none" spc="0" normalizeH="0" baseline="0" noProof="0" dirty="0">
                <a:ln>
                  <a:noFill/>
                </a:ln>
                <a:solidFill>
                  <a:srgbClr val="424859"/>
                </a:solidFill>
                <a:effectLst/>
                <a:uLnTx/>
                <a:uFillTx/>
                <a:latin typeface="Calibri" panose="020F0502020204030204" pitchFamily="34" charset="0"/>
                <a:ea typeface="Calibri" panose="020F0502020204030204" pitchFamily="34" charset="0"/>
                <a:cs typeface="Calibri" panose="020F0502020204030204" pitchFamily="34" charset="0"/>
              </a:rPr>
              <a:t>במקרים שבהם </a:t>
            </a:r>
            <a:r>
              <a:rPr kumimoji="0" lang="he-IL" sz="2400" b="1" i="0" u="none" strike="noStrike" kern="1200" cap="none" spc="0" normalizeH="0" baseline="0" noProof="0" dirty="0">
                <a:ln>
                  <a:noFill/>
                </a:ln>
                <a:solidFill>
                  <a:srgbClr val="424859"/>
                </a:solidFill>
                <a:effectLst/>
                <a:uLnTx/>
                <a:uFillTx/>
                <a:latin typeface="Calibri" panose="020F0502020204030204" pitchFamily="34" charset="0"/>
                <a:ea typeface="Calibri" panose="020F0502020204030204" pitchFamily="34" charset="0"/>
                <a:cs typeface="Calibri" panose="020F0502020204030204" pitchFamily="34" charset="0"/>
              </a:rPr>
              <a:t>ההורים או הילד אינם מעוניינים בהעברת המידע על הגירושין לגורמים נוספים במוסד החינוכי לא יועבר המידע</a:t>
            </a:r>
            <a:r>
              <a:rPr kumimoji="0" lang="he-IL" sz="2400" b="0" i="0" u="none" strike="noStrike" kern="1200" cap="none" spc="0" normalizeH="0" baseline="0" noProof="0" dirty="0">
                <a:ln>
                  <a:noFill/>
                </a:ln>
                <a:solidFill>
                  <a:srgbClr val="424859"/>
                </a:solidFill>
                <a:effectLst/>
                <a:uLnTx/>
                <a:uFillTx/>
                <a:latin typeface="Calibri" panose="020F0502020204030204" pitchFamily="34" charset="0"/>
                <a:ea typeface="Calibri" panose="020F0502020204030204" pitchFamily="34" charset="0"/>
                <a:cs typeface="Calibri" panose="020F0502020204030204" pitchFamily="34" charset="0"/>
              </a:rPr>
              <a:t>. </a:t>
            </a:r>
          </a:p>
        </p:txBody>
      </p:sp>
      <p:sp>
        <p:nvSpPr>
          <p:cNvPr id="13" name="תיבת טקסט 12">
            <a:extLst>
              <a:ext uri="{FF2B5EF4-FFF2-40B4-BE49-F238E27FC236}">
                <a16:creationId xmlns:a16="http://schemas.microsoft.com/office/drawing/2014/main" id="{6B2FF79A-DCAB-F6D4-5DF3-B42C8D6D8BF7}"/>
              </a:ext>
            </a:extLst>
          </p:cNvPr>
          <p:cNvSpPr txBox="1"/>
          <p:nvPr/>
        </p:nvSpPr>
        <p:spPr>
          <a:xfrm>
            <a:off x="-6418" y="3645759"/>
            <a:ext cx="10724739" cy="1200329"/>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400" b="0" i="0" u="none" strike="noStrike" kern="1200" cap="none" spc="0" normalizeH="0" baseline="0" noProof="0" dirty="0">
                <a:ln>
                  <a:noFill/>
                </a:ln>
                <a:solidFill>
                  <a:srgbClr val="424859"/>
                </a:solidFill>
                <a:effectLst/>
                <a:uLnTx/>
                <a:uFillTx/>
                <a:latin typeface="Calibri" panose="020F0502020204030204" pitchFamily="34" charset="0"/>
                <a:ea typeface="Calibri" panose="020F0502020204030204" pitchFamily="34" charset="0"/>
                <a:cs typeface="Calibri" panose="020F0502020204030204" pitchFamily="34" charset="0"/>
              </a:rPr>
              <a:t>אם הגננת או המחנך מתרשמים  כי </a:t>
            </a:r>
            <a:r>
              <a:rPr kumimoji="0" lang="he-IL" sz="2400" b="1" i="0" u="none" strike="noStrike" kern="1200" cap="none" spc="0" normalizeH="0" baseline="0" noProof="0" dirty="0">
                <a:ln>
                  <a:noFill/>
                </a:ln>
                <a:solidFill>
                  <a:srgbClr val="424859"/>
                </a:solidFill>
                <a:effectLst/>
                <a:uLnTx/>
                <a:uFillTx/>
                <a:latin typeface="Calibri" panose="020F0502020204030204" pitchFamily="34" charset="0"/>
                <a:ea typeface="Calibri" panose="020F0502020204030204" pitchFamily="34" charset="0"/>
                <a:cs typeface="Calibri" panose="020F0502020204030204" pitchFamily="34" charset="0"/>
              </a:rPr>
              <a:t>קיימים קשיים מיוחדים בתפקוד הילד הקשורים למצב המשפחתי, עליהם לזמן את ההורים לשיחה ולהפנות אותם לגורמים המקצועיים-טיפוליים במוסד החינוכי.</a:t>
            </a:r>
            <a:r>
              <a:rPr kumimoji="0" lang="he-IL" sz="2400" b="0" i="0" u="none" strike="noStrike" kern="1200" cap="none" spc="0" normalizeH="0" baseline="0" noProof="0" dirty="0">
                <a:ln>
                  <a:noFill/>
                </a:ln>
                <a:solidFill>
                  <a:srgbClr val="424859"/>
                </a:solidFill>
                <a:effectLst/>
                <a:uLnTx/>
                <a:uFillTx/>
                <a:latin typeface="Calibri" panose="020F0502020204030204" pitchFamily="34" charset="0"/>
                <a:ea typeface="Calibri" panose="020F0502020204030204" pitchFamily="34" charset="0"/>
                <a:cs typeface="Calibri" panose="020F0502020204030204" pitchFamily="34" charset="0"/>
              </a:rPr>
              <a:t> במקרים אלה על הגננת או המחנך </a:t>
            </a:r>
            <a:r>
              <a:rPr kumimoji="0" lang="he-IL" sz="2400" b="1" i="0" u="none" strike="noStrike" kern="1200" cap="none" spc="0" normalizeH="0" baseline="0" noProof="0" dirty="0">
                <a:ln>
                  <a:noFill/>
                </a:ln>
                <a:solidFill>
                  <a:srgbClr val="424859"/>
                </a:solidFill>
                <a:effectLst/>
                <a:uLnTx/>
                <a:uFillTx/>
                <a:latin typeface="Calibri" panose="020F0502020204030204" pitchFamily="34" charset="0"/>
                <a:ea typeface="Calibri" panose="020F0502020204030204" pitchFamily="34" charset="0"/>
                <a:cs typeface="Calibri" panose="020F0502020204030204" pitchFamily="34" charset="0"/>
              </a:rPr>
              <a:t>להתייעץ עם היועץ או הפסיכולוג של המוסד החינוכי. </a:t>
            </a:r>
          </a:p>
        </p:txBody>
      </p:sp>
    </p:spTree>
    <p:extLst>
      <p:ext uri="{BB962C8B-B14F-4D97-AF65-F5344CB8AC3E}">
        <p14:creationId xmlns:p14="http://schemas.microsoft.com/office/powerpoint/2010/main" val="18796325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גרפיקה 3">
            <a:extLst>
              <a:ext uri="{FF2B5EF4-FFF2-40B4-BE49-F238E27FC236}">
                <a16:creationId xmlns:a16="http://schemas.microsoft.com/office/drawing/2014/main" id="{B7BC37D8-B618-16E8-4362-6D35FE3B4F9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956930" cy="1913860"/>
          </a:xfrm>
          <a:prstGeom prst="rect">
            <a:avLst/>
          </a:prstGeom>
        </p:spPr>
      </p:pic>
      <p:sp>
        <p:nvSpPr>
          <p:cNvPr id="5" name="מלבן 4">
            <a:extLst>
              <a:ext uri="{FF2B5EF4-FFF2-40B4-BE49-F238E27FC236}">
                <a16:creationId xmlns:a16="http://schemas.microsoft.com/office/drawing/2014/main" id="{7C6456A0-B335-9B74-DA74-BB39CE935D66}"/>
              </a:ext>
            </a:extLst>
          </p:cNvPr>
          <p:cNvSpPr/>
          <p:nvPr/>
        </p:nvSpPr>
        <p:spPr>
          <a:xfrm>
            <a:off x="6386623" y="2089298"/>
            <a:ext cx="5805377" cy="3006472"/>
          </a:xfrm>
          <a:prstGeom prst="rect">
            <a:avLst/>
          </a:prstGeom>
          <a:solidFill>
            <a:srgbClr val="424859"/>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latin typeface="Calibri" panose="020F0502020204030204" pitchFamily="34" charset="0"/>
              <a:ea typeface="Calibri" panose="020F0502020204030204" pitchFamily="34" charset="0"/>
              <a:cs typeface="Calibri" panose="020F0502020204030204" pitchFamily="34" charset="0"/>
            </a:endParaRPr>
          </a:p>
        </p:txBody>
      </p:sp>
      <p:sp>
        <p:nvSpPr>
          <p:cNvPr id="6" name="מלבן 5">
            <a:extLst>
              <a:ext uri="{FF2B5EF4-FFF2-40B4-BE49-F238E27FC236}">
                <a16:creationId xmlns:a16="http://schemas.microsoft.com/office/drawing/2014/main" id="{BD67F782-8DCF-938F-D0F0-088960346118}"/>
              </a:ext>
            </a:extLst>
          </p:cNvPr>
          <p:cNvSpPr/>
          <p:nvPr/>
        </p:nvSpPr>
        <p:spPr>
          <a:xfrm>
            <a:off x="0" y="2089298"/>
            <a:ext cx="5805377" cy="3006472"/>
          </a:xfrm>
          <a:prstGeom prst="rect">
            <a:avLst/>
          </a:prstGeom>
          <a:solidFill>
            <a:srgbClr val="424859"/>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latin typeface="Calibri" panose="020F0502020204030204" pitchFamily="34" charset="0"/>
              <a:ea typeface="Calibri" panose="020F0502020204030204" pitchFamily="34" charset="0"/>
              <a:cs typeface="Calibri" panose="020F0502020204030204" pitchFamily="34" charset="0"/>
            </a:endParaRPr>
          </a:p>
        </p:txBody>
      </p:sp>
      <p:sp>
        <p:nvSpPr>
          <p:cNvPr id="13" name="TextBox 10">
            <a:extLst>
              <a:ext uri="{FF2B5EF4-FFF2-40B4-BE49-F238E27FC236}">
                <a16:creationId xmlns:a16="http://schemas.microsoft.com/office/drawing/2014/main" id="{B406E06C-C4F6-8F03-8EDE-67A6089F7B77}"/>
              </a:ext>
            </a:extLst>
          </p:cNvPr>
          <p:cNvSpPr txBox="1"/>
          <p:nvPr/>
        </p:nvSpPr>
        <p:spPr>
          <a:xfrm>
            <a:off x="194929" y="2382857"/>
            <a:ext cx="5415517" cy="2585323"/>
          </a:xfrm>
          <a:prstGeom prst="rect">
            <a:avLst/>
          </a:prstGeom>
        </p:spPr>
        <p:txBody>
          <a:bodyPr wrap="square" lIns="0" tIns="0" rIns="0" bIns="0" rtlCol="0" anchor="t">
            <a:spAutoFit/>
          </a:bodyPr>
          <a:lstStyle/>
          <a:p>
            <a:pPr lvl="0" algn="ctr" rtl="1"/>
            <a:r>
              <a:rPr lang="he-IL" sz="2800" dirty="0">
                <a:solidFill>
                  <a:schemeClr val="bg1"/>
                </a:solidFill>
                <a:latin typeface="Calibri" panose="020F0502020204030204" pitchFamily="34" charset="0"/>
                <a:ea typeface="Calibri" panose="020F0502020204030204" pitchFamily="34" charset="0"/>
                <a:cs typeface="Calibri" panose="020F0502020204030204" pitchFamily="34" charset="0"/>
              </a:rPr>
              <a:t>כאשר </a:t>
            </a:r>
            <a:r>
              <a:rPr lang="he-IL" sz="2800" b="1" dirty="0">
                <a:solidFill>
                  <a:schemeClr val="bg1"/>
                </a:solidFill>
                <a:latin typeface="Calibri" panose="020F0502020204030204" pitchFamily="34" charset="0"/>
                <a:ea typeface="Calibri" panose="020F0502020204030204" pitchFamily="34" charset="0"/>
                <a:cs typeface="Calibri" panose="020F0502020204030204" pitchFamily="34" charset="0"/>
              </a:rPr>
              <a:t>לדעת מוסד החינוך קיים צורך במענה טיפולי</a:t>
            </a:r>
            <a:r>
              <a:rPr lang="he-IL" sz="2800" dirty="0">
                <a:solidFill>
                  <a:schemeClr val="bg1"/>
                </a:solidFill>
                <a:latin typeface="Calibri" panose="020F0502020204030204" pitchFamily="34" charset="0"/>
                <a:ea typeface="Calibri" panose="020F0502020204030204" pitchFamily="34" charset="0"/>
                <a:cs typeface="Calibri" panose="020F0502020204030204" pitchFamily="34" charset="0"/>
              </a:rPr>
              <a:t>, רשאי מוסד החינוך להעביר בכתב סיכום המשקף את המצב הלימודי/התנהגותי/רגשי של התלמיד. הסיכום יישלח לשני ההורים אלא אם קיימת מניעה משפטית.</a:t>
            </a:r>
            <a:endPar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4" name="TextBox 11">
            <a:extLst>
              <a:ext uri="{FF2B5EF4-FFF2-40B4-BE49-F238E27FC236}">
                <a16:creationId xmlns:a16="http://schemas.microsoft.com/office/drawing/2014/main" id="{37DE640E-5945-D465-E808-6DEA66CAFCBC}"/>
              </a:ext>
            </a:extLst>
          </p:cNvPr>
          <p:cNvSpPr txBox="1"/>
          <p:nvPr/>
        </p:nvSpPr>
        <p:spPr>
          <a:xfrm>
            <a:off x="6581552" y="2297231"/>
            <a:ext cx="5415517" cy="2585323"/>
          </a:xfrm>
          <a:prstGeom prst="rect">
            <a:avLst/>
          </a:prstGeom>
        </p:spPr>
        <p:txBody>
          <a:bodyPr wrap="square" lIns="0" tIns="0" rIns="0" bIns="0" rtlCol="0" anchor="t">
            <a:spAutoFit/>
          </a:bodyPr>
          <a:lstStyle/>
          <a:p>
            <a:pPr lvl="0" algn="ctr" rtl="1"/>
            <a:r>
              <a:rPr lang="he-IL" sz="2800" dirty="0">
                <a:solidFill>
                  <a:schemeClr val="bg1"/>
                </a:solidFill>
                <a:latin typeface="Calibri" panose="020F0502020204030204" pitchFamily="34" charset="0"/>
                <a:ea typeface="Calibri" panose="020F0502020204030204" pitchFamily="34" charset="0"/>
                <a:cs typeface="Calibri" panose="020F0502020204030204" pitchFamily="34" charset="0"/>
              </a:rPr>
              <a:t>כאשר הבקשה היא </a:t>
            </a:r>
            <a:r>
              <a:rPr lang="he-IL" sz="2800" b="1" dirty="0">
                <a:solidFill>
                  <a:schemeClr val="bg1"/>
                </a:solidFill>
                <a:latin typeface="Calibri" panose="020F0502020204030204" pitchFamily="34" charset="0"/>
                <a:ea typeface="Calibri" panose="020F0502020204030204" pitchFamily="34" charset="0"/>
                <a:cs typeface="Calibri" panose="020F0502020204030204" pitchFamily="34" charset="0"/>
              </a:rPr>
              <a:t>ביוזמת ההורה המבקש העברת מידע לגורם טיפולי חיצוני, ימציא ההורה המבקש למוסד החינוך טופס מובנה של הגורם המטפל</a:t>
            </a:r>
            <a:r>
              <a:rPr lang="he-IL" sz="2800" dirty="0">
                <a:solidFill>
                  <a:schemeClr val="bg1"/>
                </a:solidFill>
                <a:latin typeface="Calibri" panose="020F0502020204030204" pitchFamily="34" charset="0"/>
                <a:ea typeface="Calibri" panose="020F0502020204030204" pitchFamily="34" charset="0"/>
                <a:cs typeface="Calibri" panose="020F0502020204030204" pitchFamily="34" charset="0"/>
              </a:rPr>
              <a:t>, הכולל את הבקשה להעברת המידע ואת המידע הנדרש.</a:t>
            </a:r>
            <a:endPar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5" name="TextBox 28">
            <a:extLst>
              <a:ext uri="{FF2B5EF4-FFF2-40B4-BE49-F238E27FC236}">
                <a16:creationId xmlns:a16="http://schemas.microsoft.com/office/drawing/2014/main" id="{59FBBE69-ABD1-2930-1C6C-AF3A30AB9FB3}"/>
              </a:ext>
            </a:extLst>
          </p:cNvPr>
          <p:cNvSpPr txBox="1"/>
          <p:nvPr/>
        </p:nvSpPr>
        <p:spPr>
          <a:xfrm>
            <a:off x="-1770256" y="261790"/>
            <a:ext cx="16344900" cy="924484"/>
          </a:xfrm>
          <a:prstGeom prst="rect">
            <a:avLst/>
          </a:prstGeom>
        </p:spPr>
        <p:txBody>
          <a:bodyPr wrap="square" lIns="0" tIns="0" rIns="0" bIns="0" rtlCol="0" anchor="t">
            <a:spAutoFit/>
          </a:bodyPr>
          <a:lstStyle/>
          <a:p>
            <a:pPr algn="ctr">
              <a:lnSpc>
                <a:spcPts val="7499"/>
              </a:lnSpc>
            </a:pPr>
            <a:r>
              <a:rPr lang="he-IL" sz="5400" b="1" dirty="0">
                <a:solidFill>
                  <a:srgbClr val="424859"/>
                </a:solidFill>
                <a:latin typeface="Calibri" panose="020F0502020204030204" pitchFamily="34" charset="0"/>
                <a:ea typeface="Calibri" panose="020F0502020204030204" pitchFamily="34" charset="0"/>
                <a:cs typeface="Calibri" panose="020F0502020204030204" pitchFamily="34" charset="0"/>
              </a:rPr>
              <a:t>העברת מידע לגורמים טיפוליים חיצוניים</a:t>
            </a:r>
            <a:endParaRPr lang="en-US" sz="6000" dirty="0">
              <a:solidFill>
                <a:srgbClr val="424859"/>
              </a:solidFill>
              <a:latin typeface="Calibri" panose="020F0502020204030204" pitchFamily="34" charset="0"/>
              <a:ea typeface="Calibri" panose="020F0502020204030204" pitchFamily="34" charset="0"/>
              <a:cs typeface="Calibri" panose="020F0502020204030204" pitchFamily="34" charset="0"/>
            </a:endParaRPr>
          </a:p>
        </p:txBody>
      </p:sp>
      <p:sp>
        <p:nvSpPr>
          <p:cNvPr id="16" name="תיבת טקסט 15">
            <a:extLst>
              <a:ext uri="{FF2B5EF4-FFF2-40B4-BE49-F238E27FC236}">
                <a16:creationId xmlns:a16="http://schemas.microsoft.com/office/drawing/2014/main" id="{D8673084-7372-49FA-6DEF-762F735D1A21}"/>
              </a:ext>
            </a:extLst>
          </p:cNvPr>
          <p:cNvSpPr txBox="1"/>
          <p:nvPr/>
        </p:nvSpPr>
        <p:spPr>
          <a:xfrm>
            <a:off x="1196228" y="1081192"/>
            <a:ext cx="10411933" cy="890115"/>
          </a:xfrm>
          <a:prstGeom prst="rect">
            <a:avLst/>
          </a:prstGeom>
          <a:noFill/>
        </p:spPr>
        <p:txBody>
          <a:bodyPr wrap="square">
            <a:spAutoFit/>
          </a:bodyPr>
          <a:lstStyle/>
          <a:p>
            <a:pPr algn="ctr" rtl="1">
              <a:lnSpc>
                <a:spcPct val="80000"/>
              </a:lnSpc>
            </a:pPr>
            <a:r>
              <a:rPr lang="he-IL" sz="3200" dirty="0">
                <a:latin typeface="Calibri" panose="020F0502020204030204" pitchFamily="34" charset="0"/>
                <a:ea typeface="Calibri" panose="020F0502020204030204" pitchFamily="34" charset="0"/>
                <a:cs typeface="Calibri" panose="020F0502020204030204" pitchFamily="34" charset="0"/>
              </a:rPr>
              <a:t>במקרה שבו אחד מההורים או שניהם פונה לצוות החינוכי בבקשה להעברת מידע לגורמים טיפוליים חיצוניים, יפעל מוסד החינוך כדלקמן:</a:t>
            </a:r>
          </a:p>
        </p:txBody>
      </p:sp>
      <p:sp>
        <p:nvSpPr>
          <p:cNvPr id="17" name="תיבת טקסט 16">
            <a:extLst>
              <a:ext uri="{FF2B5EF4-FFF2-40B4-BE49-F238E27FC236}">
                <a16:creationId xmlns:a16="http://schemas.microsoft.com/office/drawing/2014/main" id="{108FE0AF-D2F0-2D6A-64CC-8168D738CB60}"/>
              </a:ext>
            </a:extLst>
          </p:cNvPr>
          <p:cNvSpPr txBox="1"/>
          <p:nvPr/>
        </p:nvSpPr>
        <p:spPr>
          <a:xfrm>
            <a:off x="-2243026" y="5304269"/>
            <a:ext cx="16753876" cy="1446550"/>
          </a:xfrm>
          <a:prstGeom prst="rect">
            <a:avLst/>
          </a:prstGeom>
          <a:noFill/>
        </p:spPr>
        <p:txBody>
          <a:bodyPr wrap="square">
            <a:spAutoFit/>
          </a:bodyPr>
          <a:lstStyle/>
          <a:p>
            <a:pPr algn="ctr" rtl="1"/>
            <a:r>
              <a:rPr lang="he-IL" sz="3200" b="1" dirty="0">
                <a:latin typeface="Calibri" panose="020F0502020204030204" pitchFamily="34" charset="0"/>
                <a:ea typeface="Calibri" panose="020F0502020204030204" pitchFamily="34" charset="0"/>
                <a:cs typeface="Calibri" panose="020F0502020204030204" pitchFamily="34" charset="0"/>
              </a:rPr>
              <a:t>הסיכום/הטופס יישלח לשני ההורים אלא אם קיימת מניעה משפטית.</a:t>
            </a:r>
            <a:endParaRPr lang="he-IL" sz="2800" b="1" dirty="0">
              <a:latin typeface="Calibri" panose="020F0502020204030204" pitchFamily="34" charset="0"/>
              <a:ea typeface="Calibri" panose="020F0502020204030204" pitchFamily="34" charset="0"/>
              <a:cs typeface="Calibri" panose="020F0502020204030204" pitchFamily="34" charset="0"/>
            </a:endParaRPr>
          </a:p>
          <a:p>
            <a:pPr algn="ctr" rtl="1"/>
            <a:r>
              <a:rPr lang="he-IL" sz="2800" dirty="0">
                <a:latin typeface="Calibri" panose="020F0502020204030204" pitchFamily="34" charset="0"/>
                <a:ea typeface="Calibri" panose="020F0502020204030204" pitchFamily="34" charset="0"/>
                <a:cs typeface="Calibri" panose="020F0502020204030204" pitchFamily="34" charset="0"/>
              </a:rPr>
              <a:t>סיכום המצב הלימודי/התנהגותי/רגשי או מילוי הטופס האמור ייעשה </a:t>
            </a:r>
            <a:r>
              <a:rPr lang="he-IL" sz="2800" b="1" dirty="0">
                <a:latin typeface="Calibri" panose="020F0502020204030204" pitchFamily="34" charset="0"/>
                <a:ea typeface="Calibri" panose="020F0502020204030204" pitchFamily="34" charset="0"/>
                <a:cs typeface="Calibri" panose="020F0502020204030204" pitchFamily="34" charset="0"/>
              </a:rPr>
              <a:t>בהובלת היועץ החינוכי. </a:t>
            </a:r>
          </a:p>
          <a:p>
            <a:pPr algn="ctr" rtl="1"/>
            <a:r>
              <a:rPr lang="he-IL" sz="2800" dirty="0">
                <a:latin typeface="Calibri" panose="020F0502020204030204" pitchFamily="34" charset="0"/>
                <a:ea typeface="Calibri" panose="020F0502020204030204" pitchFamily="34" charset="0"/>
                <a:cs typeface="Calibri" panose="020F0502020204030204" pitchFamily="34" charset="0"/>
              </a:rPr>
              <a:t>היועץ החינוכי רשאי לפנות לכל גורם במוסד החינוך לעניין הזה.</a:t>
            </a:r>
          </a:p>
        </p:txBody>
      </p:sp>
    </p:spTree>
    <p:extLst>
      <p:ext uri="{BB962C8B-B14F-4D97-AF65-F5344CB8AC3E}">
        <p14:creationId xmlns:p14="http://schemas.microsoft.com/office/powerpoint/2010/main" val="38628778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433E62-46BA-1E82-D234-4916DC386041}"/>
            </a:ext>
          </a:extLst>
        </p:cNvPr>
        <p:cNvGrpSpPr/>
        <p:nvPr/>
      </p:nvGrpSpPr>
      <p:grpSpPr>
        <a:xfrm>
          <a:off x="0" y="0"/>
          <a:ext cx="0" cy="0"/>
          <a:chOff x="0" y="0"/>
          <a:chExt cx="0" cy="0"/>
        </a:xfrm>
      </p:grpSpPr>
      <p:pic>
        <p:nvPicPr>
          <p:cNvPr id="6" name="גרפיקה 5">
            <a:extLst>
              <a:ext uri="{FF2B5EF4-FFF2-40B4-BE49-F238E27FC236}">
                <a16:creationId xmlns:a16="http://schemas.microsoft.com/office/drawing/2014/main" id="{B72D8297-E166-E07B-2FC7-CF6C460B70C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2348" t="22479" r="14677" b="22000"/>
          <a:stretch/>
        </p:blipFill>
        <p:spPr>
          <a:xfrm>
            <a:off x="-514351" y="-76631"/>
            <a:ext cx="13115926" cy="7034739"/>
          </a:xfrm>
          <a:prstGeom prst="rect">
            <a:avLst/>
          </a:prstGeom>
        </p:spPr>
      </p:pic>
      <p:sp>
        <p:nvSpPr>
          <p:cNvPr id="5" name="כותרת 1">
            <a:extLst>
              <a:ext uri="{FF2B5EF4-FFF2-40B4-BE49-F238E27FC236}">
                <a16:creationId xmlns:a16="http://schemas.microsoft.com/office/drawing/2014/main" id="{C2826B0A-87C5-537E-1EEB-55E91712EF67}"/>
              </a:ext>
            </a:extLst>
          </p:cNvPr>
          <p:cNvSpPr txBox="1">
            <a:spLocks/>
          </p:cNvSpPr>
          <p:nvPr/>
        </p:nvSpPr>
        <p:spPr>
          <a:xfrm>
            <a:off x="776063" y="431280"/>
            <a:ext cx="12229549" cy="1330841"/>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ctr" rtl="1"/>
            <a:r>
              <a:rPr lang="he-IL" sz="4000" b="1" dirty="0">
                <a:solidFill>
                  <a:schemeClr val="bg1"/>
                </a:solidFill>
                <a:latin typeface="Calibri" panose="020F0502020204030204" pitchFamily="34" charset="0"/>
                <a:ea typeface="Calibri" panose="020F0502020204030204" pitchFamily="34" charset="0"/>
                <a:cs typeface="Calibri" panose="020F0502020204030204" pitchFamily="34" charset="0"/>
              </a:rPr>
              <a:t>התנגדות הורה לקשר מוסד החינוך עם ההורה האחר</a:t>
            </a:r>
          </a:p>
        </p:txBody>
      </p:sp>
      <p:sp>
        <p:nvSpPr>
          <p:cNvPr id="2" name="מציין מיקום תוכן 2">
            <a:extLst>
              <a:ext uri="{FF2B5EF4-FFF2-40B4-BE49-F238E27FC236}">
                <a16:creationId xmlns:a16="http://schemas.microsoft.com/office/drawing/2014/main" id="{B392F4DF-3A77-0533-4349-E54D65AD57D4}"/>
              </a:ext>
            </a:extLst>
          </p:cNvPr>
          <p:cNvSpPr txBox="1">
            <a:spLocks/>
          </p:cNvSpPr>
          <p:nvPr/>
        </p:nvSpPr>
        <p:spPr>
          <a:xfrm>
            <a:off x="144257" y="1847181"/>
            <a:ext cx="11860955" cy="6250597"/>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rtl="1">
              <a:buFont typeface="Arial" panose="020B0604020202020204" pitchFamily="34" charset="0"/>
              <a:buChar char="–"/>
            </a:pPr>
            <a:r>
              <a:rPr lang="he-IL" sz="2400" b="1" dirty="0">
                <a:latin typeface="Calibri" panose="020F0502020204030204" pitchFamily="34" charset="0"/>
                <a:ea typeface="Calibri" panose="020F0502020204030204" pitchFamily="34" charset="0"/>
                <a:cs typeface="Calibri" panose="020F0502020204030204" pitchFamily="34" charset="0"/>
              </a:rPr>
              <a:t>מצב שבו הורה אחד הסכים וההורה האחר לא הגיב</a:t>
            </a:r>
            <a:r>
              <a:rPr lang="he-IL" sz="2400" dirty="0">
                <a:latin typeface="Calibri" panose="020F0502020204030204" pitchFamily="34" charset="0"/>
                <a:ea typeface="Calibri" panose="020F0502020204030204" pitchFamily="34" charset="0"/>
                <a:cs typeface="Calibri" panose="020F0502020204030204" pitchFamily="34" charset="0"/>
              </a:rPr>
              <a:t>: אף שניתן לו זמן סביר לעשות כן – חזקה עליו שהוא מסכים לעניין</a:t>
            </a:r>
          </a:p>
          <a:p>
            <a:pPr algn="r" rtl="1">
              <a:buFont typeface="Arial" panose="020B0604020202020204" pitchFamily="34" charset="0"/>
              <a:buChar char="–"/>
            </a:pPr>
            <a:r>
              <a:rPr lang="he-IL" sz="2400" b="1" dirty="0">
                <a:latin typeface="Calibri" panose="020F0502020204030204" pitchFamily="34" charset="0"/>
                <a:ea typeface="Calibri" panose="020F0502020204030204" pitchFamily="34" charset="0"/>
                <a:cs typeface="Calibri" panose="020F0502020204030204" pitchFamily="34" charset="0"/>
              </a:rPr>
              <a:t>מצב שבו קיימת מחלוקת בין ההורים לעניין ההסכמה</a:t>
            </a:r>
            <a:r>
              <a:rPr lang="he-IL" sz="2400" dirty="0">
                <a:latin typeface="Calibri" panose="020F0502020204030204" pitchFamily="34" charset="0"/>
                <a:ea typeface="Calibri" panose="020F0502020204030204" pitchFamily="34" charset="0"/>
                <a:cs typeface="Calibri" panose="020F0502020204030204" pitchFamily="34" charset="0"/>
              </a:rPr>
              <a:t>: על ההורים לפנות להכרעה שיפוטית בעניין.</a:t>
            </a:r>
          </a:p>
          <a:p>
            <a:pPr algn="r" rtl="1">
              <a:buFont typeface="Arial" panose="020B0604020202020204" pitchFamily="34" charset="0"/>
              <a:buChar char="–"/>
            </a:pPr>
            <a:r>
              <a:rPr lang="he-IL" sz="2400" b="1" dirty="0">
                <a:latin typeface="Calibri" panose="020F0502020204030204" pitchFamily="34" charset="0"/>
                <a:ea typeface="Calibri" panose="020F0502020204030204" pitchFamily="34" charset="0"/>
                <a:cs typeface="Calibri" panose="020F0502020204030204" pitchFamily="34" charset="0"/>
              </a:rPr>
              <a:t>מקרה של </a:t>
            </a:r>
            <a:r>
              <a:rPr lang="he-IL" sz="2400" b="1" dirty="0" err="1">
                <a:latin typeface="Calibri" panose="020F0502020204030204" pitchFamily="34" charset="0"/>
                <a:ea typeface="Calibri" panose="020F0502020204030204" pitchFamily="34" charset="0"/>
                <a:cs typeface="Calibri" panose="020F0502020204030204" pitchFamily="34" charset="0"/>
              </a:rPr>
              <a:t>אי־הסכמה</a:t>
            </a:r>
            <a:r>
              <a:rPr lang="he-IL" sz="2400" b="1" dirty="0">
                <a:latin typeface="Calibri" panose="020F0502020204030204" pitchFamily="34" charset="0"/>
                <a:ea typeface="Calibri" panose="020F0502020204030204" pitchFamily="34" charset="0"/>
                <a:cs typeface="Calibri" panose="020F0502020204030204" pitchFamily="34" charset="0"/>
              </a:rPr>
              <a:t>: </a:t>
            </a:r>
            <a:r>
              <a:rPr lang="he-IL" sz="2400" dirty="0">
                <a:latin typeface="Calibri" panose="020F0502020204030204" pitchFamily="34" charset="0"/>
                <a:ea typeface="Calibri" panose="020F0502020204030204" pitchFamily="34" charset="0"/>
                <a:cs typeface="Calibri" panose="020F0502020204030204" pitchFamily="34" charset="0"/>
              </a:rPr>
              <a:t>לרבות </a:t>
            </a:r>
            <a:r>
              <a:rPr lang="he-IL" sz="2400" dirty="0" err="1">
                <a:latin typeface="Calibri" panose="020F0502020204030204" pitchFamily="34" charset="0"/>
                <a:ea typeface="Calibri" panose="020F0502020204030204" pitchFamily="34" charset="0"/>
                <a:cs typeface="Calibri" panose="020F0502020204030204" pitchFamily="34" charset="0"/>
              </a:rPr>
              <a:t>אי־הסכמה</a:t>
            </a:r>
            <a:r>
              <a:rPr lang="he-IL" sz="2400" dirty="0">
                <a:latin typeface="Calibri" panose="020F0502020204030204" pitchFamily="34" charset="0"/>
                <a:ea typeface="Calibri" panose="020F0502020204030204" pitchFamily="34" charset="0"/>
                <a:cs typeface="Calibri" panose="020F0502020204030204" pitchFamily="34" charset="0"/>
              </a:rPr>
              <a:t> לעניין הפניית המחלוקת להכרעה שיפוטית, יפעל מוסד החינוך בהתאם לשיקול דעת כדלקמן:</a:t>
            </a:r>
          </a:p>
          <a:p>
            <a:pPr marL="1169988" indent="-514350" algn="r" rtl="1">
              <a:buFont typeface="+mj-cs"/>
              <a:buAutoNum type="hebrew2Minus"/>
            </a:pPr>
            <a:r>
              <a:rPr lang="he-IL" sz="2400" dirty="0">
                <a:latin typeface="Calibri" panose="020F0502020204030204" pitchFamily="34" charset="0"/>
                <a:ea typeface="Calibri" panose="020F0502020204030204" pitchFamily="34" charset="0"/>
                <a:cs typeface="Calibri" panose="020F0502020204030204" pitchFamily="34" charset="0"/>
              </a:rPr>
              <a:t>במקרה שמוסד החינוך יידע את שני ההורים בדבר הפעילות החינוכית, ההליך החינוכי או החלטה חינוכית קצרת טווח  בעוד מועד (שלא יפחת משבועיים טרם הפעילות החינוכית) ויתברר שיש מחלוקת ביניהם אשר התגלעה בסמיכות למועד קיום הפעילות החינוכית, יפעל הצוות </a:t>
            </a:r>
            <a:r>
              <a:rPr lang="he-IL" sz="2400" dirty="0" err="1">
                <a:latin typeface="Calibri" panose="020F0502020204030204" pitchFamily="34" charset="0"/>
                <a:ea typeface="Calibri" panose="020F0502020204030204" pitchFamily="34" charset="0"/>
                <a:cs typeface="Calibri" panose="020F0502020204030204" pitchFamily="34" charset="0"/>
              </a:rPr>
              <a:t>הבין־מקצועי</a:t>
            </a:r>
            <a:r>
              <a:rPr lang="he-IL" sz="2400" dirty="0">
                <a:latin typeface="Calibri" panose="020F0502020204030204" pitchFamily="34" charset="0"/>
                <a:ea typeface="Calibri" panose="020F0502020204030204" pitchFamily="34" charset="0"/>
                <a:cs typeface="Calibri" panose="020F0502020204030204" pitchFamily="34" charset="0"/>
              </a:rPr>
              <a:t> בהתאם לעיקרון של טובת הילד די בהסכמת הורה אחד ואין צורך בהסכמת שניהם.</a:t>
            </a:r>
          </a:p>
          <a:p>
            <a:pPr marL="1169988" indent="-514350" algn="r" rtl="1">
              <a:buFont typeface="+mj-cs"/>
              <a:buAutoNum type="hebrew2Minus"/>
            </a:pPr>
            <a:r>
              <a:rPr lang="he-IL" sz="2400" dirty="0">
                <a:latin typeface="Calibri" panose="020F0502020204030204" pitchFamily="34" charset="0"/>
                <a:ea typeface="Calibri" panose="020F0502020204030204" pitchFamily="34" charset="0"/>
                <a:cs typeface="Calibri" panose="020F0502020204030204" pitchFamily="34" charset="0"/>
              </a:rPr>
              <a:t>כאשר מדובר בהחלטות משמעותיות יותר ובעלות השלכה על הילד לטווח ארוך, כמו אבחון, קבלת טיפול רפואי, וכן במקרה של החלטה על שינוי מגמה וכדומה, </a:t>
            </a:r>
            <a:r>
              <a:rPr lang="he-IL" sz="2400" b="1" dirty="0">
                <a:latin typeface="Calibri" panose="020F0502020204030204" pitchFamily="34" charset="0"/>
                <a:ea typeface="Calibri" panose="020F0502020204030204" pitchFamily="34" charset="0"/>
                <a:cs typeface="Calibri" panose="020F0502020204030204" pitchFamily="34" charset="0"/>
              </a:rPr>
              <a:t>יש לפעול בכל דרך לקבלת הסכמתם של שני ההורים או לחלופין לקבל החלטה של בית המשפט.</a:t>
            </a:r>
          </a:p>
        </p:txBody>
      </p:sp>
      <p:pic>
        <p:nvPicPr>
          <p:cNvPr id="3" name="גרפיקה 2">
            <a:extLst>
              <a:ext uri="{FF2B5EF4-FFF2-40B4-BE49-F238E27FC236}">
                <a16:creationId xmlns:a16="http://schemas.microsoft.com/office/drawing/2014/main" id="{446D9E34-5D6D-CCCA-AC10-60F913C90B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10997244" y="3880689"/>
            <a:ext cx="252000" cy="504000"/>
          </a:xfrm>
          <a:prstGeom prst="rect">
            <a:avLst/>
          </a:prstGeom>
        </p:spPr>
      </p:pic>
      <p:pic>
        <p:nvPicPr>
          <p:cNvPr id="7" name="גרפיקה 6">
            <a:extLst>
              <a:ext uri="{FF2B5EF4-FFF2-40B4-BE49-F238E27FC236}">
                <a16:creationId xmlns:a16="http://schemas.microsoft.com/office/drawing/2014/main" id="{849EB028-7819-F5B8-E4AA-F5824962126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10979523" y="5394055"/>
            <a:ext cx="252000" cy="504000"/>
          </a:xfrm>
          <a:prstGeom prst="rect">
            <a:avLst/>
          </a:prstGeom>
        </p:spPr>
      </p:pic>
    </p:spTree>
    <p:extLst>
      <p:ext uri="{BB962C8B-B14F-4D97-AF65-F5344CB8AC3E}">
        <p14:creationId xmlns:p14="http://schemas.microsoft.com/office/powerpoint/2010/main" val="34071950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ABB52E-1674-9153-0B14-BD9A77B9501E}"/>
            </a:ext>
          </a:extLst>
        </p:cNvPr>
        <p:cNvGrpSpPr/>
        <p:nvPr/>
      </p:nvGrpSpPr>
      <p:grpSpPr>
        <a:xfrm>
          <a:off x="0" y="0"/>
          <a:ext cx="0" cy="0"/>
          <a:chOff x="0" y="0"/>
          <a:chExt cx="0" cy="0"/>
        </a:xfrm>
      </p:grpSpPr>
      <p:pic>
        <p:nvPicPr>
          <p:cNvPr id="5" name="גרפיקה 4">
            <a:extLst>
              <a:ext uri="{FF2B5EF4-FFF2-40B4-BE49-F238E27FC236}">
                <a16:creationId xmlns:a16="http://schemas.microsoft.com/office/drawing/2014/main" id="{C9598E3D-8F68-3B70-24D5-244DCAA627E4}"/>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2348" t="22479" r="14677" b="22000"/>
          <a:stretch/>
        </p:blipFill>
        <p:spPr>
          <a:xfrm>
            <a:off x="-514351" y="-76631"/>
            <a:ext cx="13115926" cy="7034739"/>
          </a:xfrm>
          <a:prstGeom prst="rect">
            <a:avLst/>
          </a:prstGeom>
        </p:spPr>
      </p:pic>
      <p:sp>
        <p:nvSpPr>
          <p:cNvPr id="9" name="אליפסה 8">
            <a:extLst>
              <a:ext uri="{FF2B5EF4-FFF2-40B4-BE49-F238E27FC236}">
                <a16:creationId xmlns:a16="http://schemas.microsoft.com/office/drawing/2014/main" id="{35A019F4-9B3D-3DD9-AEC2-015E3518E320}"/>
              </a:ext>
            </a:extLst>
          </p:cNvPr>
          <p:cNvSpPr/>
          <p:nvPr/>
        </p:nvSpPr>
        <p:spPr>
          <a:xfrm>
            <a:off x="11114599" y="2696146"/>
            <a:ext cx="720000" cy="720000"/>
          </a:xfrm>
          <a:prstGeom prst="ellipse">
            <a:avLst/>
          </a:prstGeom>
          <a:solidFill>
            <a:srgbClr val="424859"/>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solidFill>
                <a:srgbClr val="424859"/>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אליפסה 9">
            <a:extLst>
              <a:ext uri="{FF2B5EF4-FFF2-40B4-BE49-F238E27FC236}">
                <a16:creationId xmlns:a16="http://schemas.microsoft.com/office/drawing/2014/main" id="{3A86C8DB-3009-FD6E-23E1-B3437A8FAAAA}"/>
              </a:ext>
            </a:extLst>
          </p:cNvPr>
          <p:cNvSpPr/>
          <p:nvPr/>
        </p:nvSpPr>
        <p:spPr>
          <a:xfrm>
            <a:off x="11114599" y="1703623"/>
            <a:ext cx="720000" cy="720000"/>
          </a:xfrm>
          <a:prstGeom prst="ellipse">
            <a:avLst/>
          </a:prstGeom>
          <a:solidFill>
            <a:srgbClr val="70C3D6"/>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solidFill>
                <a:srgbClr val="424859"/>
              </a:solidFill>
              <a:latin typeface="Calibri" panose="020F0502020204030204" pitchFamily="34" charset="0"/>
              <a:ea typeface="Calibri" panose="020F0502020204030204" pitchFamily="34" charset="0"/>
              <a:cs typeface="Calibri" panose="020F0502020204030204" pitchFamily="34" charset="0"/>
            </a:endParaRPr>
          </a:p>
        </p:txBody>
      </p:sp>
      <p:sp>
        <p:nvSpPr>
          <p:cNvPr id="35" name="מלבן 34">
            <a:extLst>
              <a:ext uri="{FF2B5EF4-FFF2-40B4-BE49-F238E27FC236}">
                <a16:creationId xmlns:a16="http://schemas.microsoft.com/office/drawing/2014/main" id="{60B5BAD3-D49F-801B-D127-CB056ECC7F05}"/>
              </a:ext>
            </a:extLst>
          </p:cNvPr>
          <p:cNvSpPr/>
          <p:nvPr/>
        </p:nvSpPr>
        <p:spPr>
          <a:xfrm>
            <a:off x="10934599" y="1736658"/>
            <a:ext cx="1080000" cy="6539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4000" b="1" dirty="0">
                <a:solidFill>
                  <a:srgbClr val="424859"/>
                </a:solidFill>
                <a:latin typeface="Calibri" panose="020F0502020204030204" pitchFamily="34" charset="0"/>
                <a:ea typeface="Calibri" panose="020F0502020204030204" pitchFamily="34" charset="0"/>
                <a:cs typeface="Calibri" panose="020F0502020204030204" pitchFamily="34" charset="0"/>
              </a:rPr>
              <a:t>1</a:t>
            </a:r>
          </a:p>
        </p:txBody>
      </p:sp>
      <p:sp>
        <p:nvSpPr>
          <p:cNvPr id="36" name="מלבן 35">
            <a:extLst>
              <a:ext uri="{FF2B5EF4-FFF2-40B4-BE49-F238E27FC236}">
                <a16:creationId xmlns:a16="http://schemas.microsoft.com/office/drawing/2014/main" id="{5A1DFC66-FE27-70DE-BFC3-1AA20DC48141}"/>
              </a:ext>
            </a:extLst>
          </p:cNvPr>
          <p:cNvSpPr/>
          <p:nvPr/>
        </p:nvSpPr>
        <p:spPr>
          <a:xfrm>
            <a:off x="10955864" y="2732400"/>
            <a:ext cx="1080000" cy="6539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4000" b="1" dirty="0">
                <a:solidFill>
                  <a:srgbClr val="70C3D6"/>
                </a:solidFill>
                <a:latin typeface="Calibri" panose="020F0502020204030204" pitchFamily="34" charset="0"/>
                <a:ea typeface="Calibri" panose="020F0502020204030204" pitchFamily="34" charset="0"/>
                <a:cs typeface="Calibri" panose="020F0502020204030204" pitchFamily="34" charset="0"/>
              </a:rPr>
              <a:t>2</a:t>
            </a:r>
          </a:p>
        </p:txBody>
      </p:sp>
      <p:sp>
        <p:nvSpPr>
          <p:cNvPr id="7" name="תיבת טקסט 6">
            <a:extLst>
              <a:ext uri="{FF2B5EF4-FFF2-40B4-BE49-F238E27FC236}">
                <a16:creationId xmlns:a16="http://schemas.microsoft.com/office/drawing/2014/main" id="{80663BD7-0EDF-5EAF-7752-9F879DA2A9EA}"/>
              </a:ext>
            </a:extLst>
          </p:cNvPr>
          <p:cNvSpPr txBox="1"/>
          <p:nvPr/>
        </p:nvSpPr>
        <p:spPr>
          <a:xfrm>
            <a:off x="2678795" y="1837392"/>
            <a:ext cx="8165804" cy="461665"/>
          </a:xfrm>
          <a:prstGeom prst="rect">
            <a:avLst/>
          </a:prstGeom>
          <a:noFill/>
        </p:spPr>
        <p:txBody>
          <a:bodyPr wrap="square">
            <a:spAutoFit/>
          </a:bodyPr>
          <a:lstStyle/>
          <a:p>
            <a:pPr algn="r" rtl="1">
              <a:defRPr/>
            </a:pPr>
            <a:r>
              <a:rPr lang="he-IL" sz="2400" dirty="0">
                <a:latin typeface="Calibri" panose="020F0502020204030204" pitchFamily="34" charset="0"/>
                <a:ea typeface="Calibri" panose="020F0502020204030204" pitchFamily="34" charset="0"/>
                <a:cs typeface="Calibri" panose="020F0502020204030204" pitchFamily="34" charset="0"/>
              </a:rPr>
              <a:t>גילוי רגישות לכל מידע, התנהגות או חשש לפגיעה בתלמיד</a:t>
            </a:r>
          </a:p>
        </p:txBody>
      </p:sp>
      <p:sp>
        <p:nvSpPr>
          <p:cNvPr id="14" name="תיבת טקסט 13">
            <a:extLst>
              <a:ext uri="{FF2B5EF4-FFF2-40B4-BE49-F238E27FC236}">
                <a16:creationId xmlns:a16="http://schemas.microsoft.com/office/drawing/2014/main" id="{F180EC5D-FB96-AB0D-F926-6A9E6C351BB5}"/>
              </a:ext>
            </a:extLst>
          </p:cNvPr>
          <p:cNvSpPr txBox="1"/>
          <p:nvPr/>
        </p:nvSpPr>
        <p:spPr>
          <a:xfrm>
            <a:off x="2678795" y="2835995"/>
            <a:ext cx="8165804" cy="461665"/>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קיום התייעצות צוות בין-מקצועי וכתיבת פרוטוקול</a:t>
            </a:r>
          </a:p>
        </p:txBody>
      </p:sp>
      <p:sp>
        <p:nvSpPr>
          <p:cNvPr id="15" name="אליפסה 14">
            <a:extLst>
              <a:ext uri="{FF2B5EF4-FFF2-40B4-BE49-F238E27FC236}">
                <a16:creationId xmlns:a16="http://schemas.microsoft.com/office/drawing/2014/main" id="{3E7ACB07-6359-AB2A-8B2A-7A43A634663E}"/>
              </a:ext>
            </a:extLst>
          </p:cNvPr>
          <p:cNvSpPr/>
          <p:nvPr/>
        </p:nvSpPr>
        <p:spPr>
          <a:xfrm>
            <a:off x="11100422" y="4725975"/>
            <a:ext cx="720000" cy="720000"/>
          </a:xfrm>
          <a:prstGeom prst="ellipse">
            <a:avLst/>
          </a:prstGeom>
          <a:solidFill>
            <a:srgbClr val="424859"/>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solidFill>
                <a:srgbClr val="424859"/>
              </a:solidFill>
              <a:latin typeface="Calibri" panose="020F0502020204030204" pitchFamily="34" charset="0"/>
              <a:ea typeface="Calibri" panose="020F0502020204030204" pitchFamily="34" charset="0"/>
              <a:cs typeface="Calibri" panose="020F0502020204030204" pitchFamily="34" charset="0"/>
            </a:endParaRPr>
          </a:p>
        </p:txBody>
      </p:sp>
      <p:sp>
        <p:nvSpPr>
          <p:cNvPr id="16" name="אליפסה 15">
            <a:extLst>
              <a:ext uri="{FF2B5EF4-FFF2-40B4-BE49-F238E27FC236}">
                <a16:creationId xmlns:a16="http://schemas.microsoft.com/office/drawing/2014/main" id="{5D8C184C-A2C1-45FC-C1C8-EFC4BBDCB4F5}"/>
              </a:ext>
            </a:extLst>
          </p:cNvPr>
          <p:cNvSpPr/>
          <p:nvPr/>
        </p:nvSpPr>
        <p:spPr>
          <a:xfrm>
            <a:off x="11100422" y="3691888"/>
            <a:ext cx="720000" cy="720000"/>
          </a:xfrm>
          <a:prstGeom prst="ellipse">
            <a:avLst/>
          </a:prstGeom>
          <a:solidFill>
            <a:srgbClr val="70C3D6"/>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solidFill>
                <a:srgbClr val="424859"/>
              </a:solidFill>
              <a:latin typeface="Calibri" panose="020F0502020204030204" pitchFamily="34" charset="0"/>
              <a:ea typeface="Calibri" panose="020F0502020204030204" pitchFamily="34" charset="0"/>
              <a:cs typeface="Calibri" panose="020F0502020204030204" pitchFamily="34" charset="0"/>
            </a:endParaRPr>
          </a:p>
        </p:txBody>
      </p:sp>
      <p:sp>
        <p:nvSpPr>
          <p:cNvPr id="17" name="מלבן 16">
            <a:extLst>
              <a:ext uri="{FF2B5EF4-FFF2-40B4-BE49-F238E27FC236}">
                <a16:creationId xmlns:a16="http://schemas.microsoft.com/office/drawing/2014/main" id="{CD9ACA9D-479C-DD7A-8DC3-3054F6882F8A}"/>
              </a:ext>
            </a:extLst>
          </p:cNvPr>
          <p:cNvSpPr/>
          <p:nvPr/>
        </p:nvSpPr>
        <p:spPr>
          <a:xfrm>
            <a:off x="10920422" y="3724923"/>
            <a:ext cx="1080000" cy="6539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4000" b="1" dirty="0">
                <a:solidFill>
                  <a:srgbClr val="424859"/>
                </a:solidFill>
                <a:latin typeface="Calibri" panose="020F0502020204030204" pitchFamily="34" charset="0"/>
                <a:ea typeface="Calibri" panose="020F0502020204030204" pitchFamily="34" charset="0"/>
                <a:cs typeface="Calibri" panose="020F0502020204030204" pitchFamily="34" charset="0"/>
              </a:rPr>
              <a:t>3</a:t>
            </a:r>
          </a:p>
        </p:txBody>
      </p:sp>
      <p:sp>
        <p:nvSpPr>
          <p:cNvPr id="18" name="מלבן 17">
            <a:extLst>
              <a:ext uri="{FF2B5EF4-FFF2-40B4-BE49-F238E27FC236}">
                <a16:creationId xmlns:a16="http://schemas.microsoft.com/office/drawing/2014/main" id="{77209951-58C6-257A-7A2B-58B9A56D5C35}"/>
              </a:ext>
            </a:extLst>
          </p:cNvPr>
          <p:cNvSpPr/>
          <p:nvPr/>
        </p:nvSpPr>
        <p:spPr>
          <a:xfrm>
            <a:off x="10941687" y="4762229"/>
            <a:ext cx="1080000" cy="6539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4000" b="1" dirty="0">
                <a:solidFill>
                  <a:srgbClr val="70C3D6"/>
                </a:solidFill>
                <a:latin typeface="Calibri" panose="020F0502020204030204" pitchFamily="34" charset="0"/>
                <a:ea typeface="Calibri" panose="020F0502020204030204" pitchFamily="34" charset="0"/>
                <a:cs typeface="Calibri" panose="020F0502020204030204" pitchFamily="34" charset="0"/>
              </a:rPr>
              <a:t>4</a:t>
            </a:r>
          </a:p>
        </p:txBody>
      </p:sp>
      <p:sp>
        <p:nvSpPr>
          <p:cNvPr id="19" name="תיבת טקסט 18">
            <a:extLst>
              <a:ext uri="{FF2B5EF4-FFF2-40B4-BE49-F238E27FC236}">
                <a16:creationId xmlns:a16="http://schemas.microsoft.com/office/drawing/2014/main" id="{BAF48BFF-183A-9D6F-6AE0-759DA7E766DE}"/>
              </a:ext>
            </a:extLst>
          </p:cNvPr>
          <p:cNvSpPr txBox="1"/>
          <p:nvPr/>
        </p:nvSpPr>
        <p:spPr>
          <a:xfrm>
            <a:off x="0" y="3867221"/>
            <a:ext cx="10830422" cy="461665"/>
          </a:xfrm>
          <a:prstGeom prst="rect">
            <a:avLst/>
          </a:prstGeom>
          <a:noFill/>
        </p:spPr>
        <p:txBody>
          <a:bodyPr wrap="square">
            <a:spAutoFit/>
          </a:bodyPr>
          <a:lstStyle/>
          <a:p>
            <a:pPr algn="r" rtl="1">
              <a:defRPr/>
            </a:pPr>
            <a:r>
              <a:rPr lang="he-IL" sz="2400" dirty="0">
                <a:latin typeface="Calibri" panose="020F0502020204030204" pitchFamily="34" charset="0"/>
                <a:ea typeface="Calibri" panose="020F0502020204030204" pitchFamily="34" charset="0"/>
                <a:cs typeface="Calibri" panose="020F0502020204030204" pitchFamily="34" charset="0"/>
              </a:rPr>
              <a:t>אם קיים חשש למצבו של התלמיד יש להתייעץ עם הפיקוח הכולל, הפיקוח על הייעוץ וגורמי רווחה</a:t>
            </a:r>
          </a:p>
        </p:txBody>
      </p:sp>
      <p:sp>
        <p:nvSpPr>
          <p:cNvPr id="20" name="תיבת טקסט 19">
            <a:extLst>
              <a:ext uri="{FF2B5EF4-FFF2-40B4-BE49-F238E27FC236}">
                <a16:creationId xmlns:a16="http://schemas.microsoft.com/office/drawing/2014/main" id="{E6E9EF54-79AF-6E8C-347B-22F0633FB1A7}"/>
              </a:ext>
            </a:extLst>
          </p:cNvPr>
          <p:cNvSpPr txBox="1"/>
          <p:nvPr/>
        </p:nvSpPr>
        <p:spPr>
          <a:xfrm>
            <a:off x="-187036" y="4865824"/>
            <a:ext cx="11017458" cy="461665"/>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במקרים בהם קיימת חובת דיווח יש לדווח בהתאם לחוק וחוזרי מנכ"ל רלוונטיים</a:t>
            </a:r>
          </a:p>
        </p:txBody>
      </p:sp>
      <p:sp>
        <p:nvSpPr>
          <p:cNvPr id="21" name="אליפסה 20">
            <a:extLst>
              <a:ext uri="{FF2B5EF4-FFF2-40B4-BE49-F238E27FC236}">
                <a16:creationId xmlns:a16="http://schemas.microsoft.com/office/drawing/2014/main" id="{8102C2A0-6663-9331-E7AE-6ED6CDBC1431}"/>
              </a:ext>
            </a:extLst>
          </p:cNvPr>
          <p:cNvSpPr/>
          <p:nvPr/>
        </p:nvSpPr>
        <p:spPr>
          <a:xfrm>
            <a:off x="11100422" y="5758806"/>
            <a:ext cx="720000" cy="720000"/>
          </a:xfrm>
          <a:prstGeom prst="ellipse">
            <a:avLst/>
          </a:prstGeom>
          <a:solidFill>
            <a:srgbClr val="70C3D6"/>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solidFill>
                <a:srgbClr val="424859"/>
              </a:solidFill>
              <a:latin typeface="Calibri" panose="020F0502020204030204" pitchFamily="34" charset="0"/>
              <a:ea typeface="Calibri" panose="020F0502020204030204" pitchFamily="34" charset="0"/>
              <a:cs typeface="Calibri" panose="020F0502020204030204" pitchFamily="34" charset="0"/>
            </a:endParaRPr>
          </a:p>
        </p:txBody>
      </p:sp>
      <p:sp>
        <p:nvSpPr>
          <p:cNvPr id="22" name="מלבן 21">
            <a:extLst>
              <a:ext uri="{FF2B5EF4-FFF2-40B4-BE49-F238E27FC236}">
                <a16:creationId xmlns:a16="http://schemas.microsoft.com/office/drawing/2014/main" id="{5DB0D3DF-0C20-C619-17AB-76B8B9DB68EC}"/>
              </a:ext>
            </a:extLst>
          </p:cNvPr>
          <p:cNvSpPr/>
          <p:nvPr/>
        </p:nvSpPr>
        <p:spPr>
          <a:xfrm>
            <a:off x="10920422" y="5791841"/>
            <a:ext cx="1080000" cy="6539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4000" b="1" dirty="0">
                <a:solidFill>
                  <a:srgbClr val="424859"/>
                </a:solidFill>
                <a:latin typeface="Calibri" panose="020F0502020204030204" pitchFamily="34" charset="0"/>
                <a:ea typeface="Calibri" panose="020F0502020204030204" pitchFamily="34" charset="0"/>
                <a:cs typeface="Calibri" panose="020F0502020204030204" pitchFamily="34" charset="0"/>
              </a:rPr>
              <a:t>5</a:t>
            </a:r>
          </a:p>
        </p:txBody>
      </p:sp>
      <p:sp>
        <p:nvSpPr>
          <p:cNvPr id="23" name="תיבת טקסט 22">
            <a:extLst>
              <a:ext uri="{FF2B5EF4-FFF2-40B4-BE49-F238E27FC236}">
                <a16:creationId xmlns:a16="http://schemas.microsoft.com/office/drawing/2014/main" id="{7DF8ACA6-130E-8DB4-3B89-FF587669E6E3}"/>
              </a:ext>
            </a:extLst>
          </p:cNvPr>
          <p:cNvSpPr txBox="1"/>
          <p:nvPr/>
        </p:nvSpPr>
        <p:spPr>
          <a:xfrm>
            <a:off x="385755" y="5791841"/>
            <a:ext cx="10458844" cy="830997"/>
          </a:xfrm>
          <a:prstGeom prst="rect">
            <a:avLst/>
          </a:prstGeom>
          <a:noFill/>
        </p:spPr>
        <p:txBody>
          <a:bodyPr wrap="square">
            <a:spAutoFit/>
          </a:bodyPr>
          <a:lstStyle/>
          <a:p>
            <a:pPr algn="r" rtl="1">
              <a:defRPr/>
            </a:pPr>
            <a:r>
              <a:rPr lang="he-IL" sz="2400" dirty="0">
                <a:latin typeface="Calibri" panose="020F0502020204030204" pitchFamily="34" charset="0"/>
                <a:ea typeface="Calibri" panose="020F0502020204030204" pitchFamily="34" charset="0"/>
                <a:cs typeface="Calibri" panose="020F0502020204030204" pitchFamily="34" charset="0"/>
              </a:rPr>
              <a:t>במקרה שלא קיימת חובת דיווח על פי חוק אולם הצוות המקצועי התרשם שקיים חשד לסכנה הוא ייערך לתהליך של ליווי הקטין ומעקב  אחר מצבו.</a:t>
            </a:r>
          </a:p>
        </p:txBody>
      </p:sp>
      <p:sp>
        <p:nvSpPr>
          <p:cNvPr id="25" name="TextBox 28">
            <a:extLst>
              <a:ext uri="{FF2B5EF4-FFF2-40B4-BE49-F238E27FC236}">
                <a16:creationId xmlns:a16="http://schemas.microsoft.com/office/drawing/2014/main" id="{E1D99072-721C-61B5-8532-EF838E7E52FD}"/>
              </a:ext>
            </a:extLst>
          </p:cNvPr>
          <p:cNvSpPr txBox="1"/>
          <p:nvPr/>
        </p:nvSpPr>
        <p:spPr>
          <a:xfrm>
            <a:off x="-1212112" y="308922"/>
            <a:ext cx="16033898" cy="872611"/>
          </a:xfrm>
          <a:prstGeom prst="rect">
            <a:avLst/>
          </a:prstGeom>
        </p:spPr>
        <p:txBody>
          <a:bodyPr wrap="square" lIns="0" tIns="0" rIns="0" bIns="0" rtlCol="0" anchor="t">
            <a:spAutoFit/>
          </a:bodyPr>
          <a:lstStyle/>
          <a:p>
            <a:pPr algn="ctr">
              <a:lnSpc>
                <a:spcPts val="7499"/>
              </a:lnSpc>
            </a:pPr>
            <a:r>
              <a:rPr lang="he-IL" sz="4000" b="1" dirty="0">
                <a:solidFill>
                  <a:schemeClr val="bg1"/>
                </a:solidFill>
                <a:latin typeface="Gisha" panose="020B0502040204020203" pitchFamily="34" charset="-79"/>
                <a:ea typeface="Tahoma" panose="020B0604030504040204" pitchFamily="34" charset="0"/>
                <a:cs typeface="Gisha" panose="020B0502040204020203" pitchFamily="34" charset="-79"/>
              </a:rPr>
              <a:t>תקשורת במצבי קונפליקט ומאבק בין ההורים</a:t>
            </a:r>
            <a:endParaRPr lang="en-US" sz="4400" dirty="0">
              <a:solidFill>
                <a:schemeClr val="bg1"/>
              </a:solidFill>
              <a:latin typeface="Rubik One"/>
            </a:endParaRPr>
          </a:p>
        </p:txBody>
      </p:sp>
      <p:sp>
        <p:nvSpPr>
          <p:cNvPr id="26" name="מלבן 25">
            <a:extLst>
              <a:ext uri="{FF2B5EF4-FFF2-40B4-BE49-F238E27FC236}">
                <a16:creationId xmlns:a16="http://schemas.microsoft.com/office/drawing/2014/main" id="{A7C323BC-795F-826B-1A2B-3B3549A16A2B}"/>
              </a:ext>
            </a:extLst>
          </p:cNvPr>
          <p:cNvSpPr/>
          <p:nvPr/>
        </p:nvSpPr>
        <p:spPr>
          <a:xfrm>
            <a:off x="-514352" y="2063621"/>
            <a:ext cx="4213515" cy="1803599"/>
          </a:xfrm>
          <a:prstGeom prst="rect">
            <a:avLst/>
          </a:prstGeom>
          <a:solidFill>
            <a:srgbClr val="70C3D6"/>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מציין מיקום תוכן 2">
            <a:extLst>
              <a:ext uri="{FF2B5EF4-FFF2-40B4-BE49-F238E27FC236}">
                <a16:creationId xmlns:a16="http://schemas.microsoft.com/office/drawing/2014/main" id="{A5107CB0-D255-5A03-5345-5CDB6B1DF188}"/>
              </a:ext>
            </a:extLst>
          </p:cNvPr>
          <p:cNvSpPr txBox="1">
            <a:spLocks/>
          </p:cNvSpPr>
          <p:nvPr/>
        </p:nvSpPr>
        <p:spPr>
          <a:xfrm>
            <a:off x="-20783" y="1979311"/>
            <a:ext cx="3699163" cy="5410200"/>
          </a:xfrm>
          <a:prstGeom prst="rect">
            <a:avLst/>
          </a:prstGeom>
        </p:spPr>
        <p:txBody>
          <a:bodyPr rtlCol="1">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rtl="1">
              <a:spcBef>
                <a:spcPts val="0"/>
              </a:spcBef>
              <a:buNone/>
              <a:defRPr/>
            </a:pPr>
            <a:r>
              <a:rPr lang="he-IL" sz="2400" b="1" dirty="0">
                <a:solidFill>
                  <a:schemeClr val="bg1"/>
                </a:solidFill>
                <a:latin typeface="Calibri" panose="020F0502020204030204" pitchFamily="34" charset="0"/>
                <a:ea typeface="Calibri" panose="020F0502020204030204" pitchFamily="34" charset="0"/>
                <a:cs typeface="Calibri" panose="020F0502020204030204" pitchFamily="34" charset="0"/>
              </a:rPr>
              <a:t>במצבים של עימות קשה </a:t>
            </a:r>
            <a:r>
              <a:rPr lang="he-IL" sz="2400" dirty="0">
                <a:solidFill>
                  <a:schemeClr val="bg1"/>
                </a:solidFill>
                <a:latin typeface="Calibri" panose="020F0502020204030204" pitchFamily="34" charset="0"/>
                <a:ea typeface="Calibri" panose="020F0502020204030204" pitchFamily="34" charset="0"/>
                <a:cs typeface="Calibri" panose="020F0502020204030204" pitchFamily="34" charset="0"/>
              </a:rPr>
              <a:t>בין ההורים או של בקשות חד-צדדיות על המחנך </a:t>
            </a:r>
            <a:r>
              <a:rPr lang="he-IL" sz="2400" b="1" dirty="0">
                <a:solidFill>
                  <a:schemeClr val="bg1"/>
                </a:solidFill>
                <a:latin typeface="Calibri" panose="020F0502020204030204" pitchFamily="34" charset="0"/>
                <a:ea typeface="Calibri" panose="020F0502020204030204" pitchFamily="34" charset="0"/>
                <a:cs typeface="Calibri" panose="020F0502020204030204" pitchFamily="34" charset="0"/>
              </a:rPr>
              <a:t>להתייעץ עם הגורם המקצועי הרלוונטי במוסד החינוכי.</a:t>
            </a:r>
          </a:p>
          <a:p>
            <a:pPr algn="r" rtl="1">
              <a:spcBef>
                <a:spcPts val="0"/>
              </a:spcBef>
              <a:defRPr/>
            </a:pPr>
            <a:endParaRPr lang="he-IL" sz="24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r" rtl="1">
              <a:spcBef>
                <a:spcPts val="0"/>
              </a:spcBef>
              <a:defRPr/>
            </a:pPr>
            <a:endParaRPr lang="he-IL" sz="24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gn="r" rtl="1">
              <a:spcBef>
                <a:spcPts val="0"/>
              </a:spcBef>
              <a:buFont typeface="Arial" pitchFamily="34" charset="0"/>
              <a:buNone/>
              <a:defRPr/>
            </a:pPr>
            <a:endParaRPr lang="he-IL" sz="24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3710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6" descr="כיסאות משרדיים וטבלה">
            <a:extLst>
              <a:ext uri="{FF2B5EF4-FFF2-40B4-BE49-F238E27FC236}">
                <a16:creationId xmlns:a16="http://schemas.microsoft.com/office/drawing/2014/main" id="{72FA3557-E665-711A-BF02-98E6949E4C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7542784"/>
          </a:xfrm>
          <a:prstGeom prst="rect">
            <a:avLst/>
          </a:prstGeom>
        </p:spPr>
      </p:pic>
      <p:sp>
        <p:nvSpPr>
          <p:cNvPr id="8" name="מציין מיקום תוכן 2">
            <a:extLst>
              <a:ext uri="{FF2B5EF4-FFF2-40B4-BE49-F238E27FC236}">
                <a16:creationId xmlns:a16="http://schemas.microsoft.com/office/drawing/2014/main" id="{AD1DF35F-A965-FC59-B0E6-2B2C9E7D939E}"/>
              </a:ext>
            </a:extLst>
          </p:cNvPr>
          <p:cNvSpPr txBox="1">
            <a:spLocks noChangeArrowheads="1"/>
          </p:cNvSpPr>
          <p:nvPr/>
        </p:nvSpPr>
        <p:spPr>
          <a:xfrm>
            <a:off x="-915172" y="915344"/>
            <a:ext cx="12864717" cy="4418293"/>
          </a:xfrm>
          <a:prstGeom prst="rect">
            <a:avLst/>
          </a:prstGeom>
        </p:spPr>
        <p:txBody>
          <a:bodyPr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rtl="1">
              <a:buFont typeface="Arial" panose="020B0604020202020204" pitchFamily="34" charset="0"/>
              <a:buChar char="–"/>
            </a:pPr>
            <a:r>
              <a:rPr lang="he-IL" altLang="he-IL" dirty="0">
                <a:solidFill>
                  <a:srgbClr val="424859"/>
                </a:solidFill>
                <a:latin typeface="Calibri" panose="020F0502020204030204" pitchFamily="34" charset="0"/>
                <a:ea typeface="Calibri" panose="020F0502020204030204" pitchFamily="34" charset="0"/>
                <a:cs typeface="Calibri" panose="020F0502020204030204" pitchFamily="34" charset="0"/>
              </a:rPr>
              <a:t>חל איסור שמוסד החינוך ישמש מקום מפגש לחלוקת זמני שהות.</a:t>
            </a:r>
            <a:endParaRPr lang="he-IL" altLang="he-IL" sz="2800" dirty="0">
              <a:solidFill>
                <a:srgbClr val="424859"/>
              </a:solidFill>
              <a:latin typeface="Calibri" panose="020F0502020204030204" pitchFamily="34" charset="0"/>
              <a:ea typeface="Calibri" panose="020F0502020204030204" pitchFamily="34" charset="0"/>
              <a:cs typeface="Calibri" panose="020F0502020204030204" pitchFamily="34" charset="0"/>
            </a:endParaRPr>
          </a:p>
          <a:p>
            <a:pPr algn="r" rtl="1">
              <a:buFont typeface="Arial" panose="020B0604020202020204" pitchFamily="34" charset="0"/>
              <a:buChar char="–"/>
            </a:pPr>
            <a:r>
              <a:rPr lang="he-IL" altLang="he-IL" dirty="0">
                <a:solidFill>
                  <a:srgbClr val="424859"/>
                </a:solidFill>
                <a:latin typeface="Calibri" panose="020F0502020204030204" pitchFamily="34" charset="0"/>
                <a:ea typeface="Calibri" panose="020F0502020204030204" pitchFamily="34" charset="0"/>
                <a:cs typeface="Calibri" panose="020F0502020204030204" pitchFamily="34" charset="0"/>
              </a:rPr>
              <a:t>אין להפריע למהלך יום הלימודים השוטף בכל דרך שהיא, לרבות בשיחות טלפון.</a:t>
            </a:r>
          </a:p>
        </p:txBody>
      </p:sp>
      <p:sp>
        <p:nvSpPr>
          <p:cNvPr id="9" name="כותרת 1">
            <a:extLst>
              <a:ext uri="{FF2B5EF4-FFF2-40B4-BE49-F238E27FC236}">
                <a16:creationId xmlns:a16="http://schemas.microsoft.com/office/drawing/2014/main" id="{557BF9FA-AABC-881B-6F82-A8EB8116403E}"/>
              </a:ext>
            </a:extLst>
          </p:cNvPr>
          <p:cNvSpPr txBox="1">
            <a:spLocks noChangeArrowheads="1"/>
          </p:cNvSpPr>
          <p:nvPr/>
        </p:nvSpPr>
        <p:spPr>
          <a:xfrm>
            <a:off x="0" y="1030287"/>
            <a:ext cx="9751398" cy="2398713"/>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1">
              <a:lnSpc>
                <a:spcPct val="80000"/>
              </a:lnSpc>
            </a:pPr>
            <a:r>
              <a:rPr lang="he-IL" altLang="he-IL" sz="6000" b="1" dirty="0">
                <a:solidFill>
                  <a:srgbClr val="424859"/>
                </a:solidFill>
                <a:latin typeface="Calibri" panose="020F0502020204030204" pitchFamily="34" charset="0"/>
                <a:ea typeface="Calibri" panose="020F0502020204030204" pitchFamily="34" charset="0"/>
                <a:cs typeface="Calibri" panose="020F0502020204030204" pitchFamily="34" charset="0"/>
              </a:rPr>
              <a:t>איסור השימוש במוסד החינוך כמקום מפגש</a:t>
            </a:r>
          </a:p>
        </p:txBody>
      </p:sp>
    </p:spTree>
    <p:extLst>
      <p:ext uri="{BB962C8B-B14F-4D97-AF65-F5344CB8AC3E}">
        <p14:creationId xmlns:p14="http://schemas.microsoft.com/office/powerpoint/2010/main" val="19686506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223086-3C60-69D2-5132-140515727EF9}"/>
            </a:ext>
          </a:extLst>
        </p:cNvPr>
        <p:cNvGrpSpPr/>
        <p:nvPr/>
      </p:nvGrpSpPr>
      <p:grpSpPr>
        <a:xfrm>
          <a:off x="0" y="0"/>
          <a:ext cx="0" cy="0"/>
          <a:chOff x="0" y="0"/>
          <a:chExt cx="0" cy="0"/>
        </a:xfrm>
      </p:grpSpPr>
      <p:pic>
        <p:nvPicPr>
          <p:cNvPr id="5" name="גרפיקה 4">
            <a:extLst>
              <a:ext uri="{FF2B5EF4-FFF2-40B4-BE49-F238E27FC236}">
                <a16:creationId xmlns:a16="http://schemas.microsoft.com/office/drawing/2014/main" id="{9F388B5E-641B-81B6-0DDC-E592EE5273B2}"/>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2348" t="22479" r="14677" b="22000"/>
          <a:stretch/>
        </p:blipFill>
        <p:spPr>
          <a:xfrm>
            <a:off x="-514351" y="-76631"/>
            <a:ext cx="13115926" cy="7034739"/>
          </a:xfrm>
          <a:prstGeom prst="rect">
            <a:avLst/>
          </a:prstGeom>
        </p:spPr>
      </p:pic>
      <p:sp>
        <p:nvSpPr>
          <p:cNvPr id="9" name="אליפסה 8">
            <a:extLst>
              <a:ext uri="{FF2B5EF4-FFF2-40B4-BE49-F238E27FC236}">
                <a16:creationId xmlns:a16="http://schemas.microsoft.com/office/drawing/2014/main" id="{C2C0D0FE-B4F2-3551-24EF-18C52B1C6416}"/>
              </a:ext>
            </a:extLst>
          </p:cNvPr>
          <p:cNvSpPr/>
          <p:nvPr/>
        </p:nvSpPr>
        <p:spPr>
          <a:xfrm>
            <a:off x="11114599" y="2696146"/>
            <a:ext cx="720000" cy="720000"/>
          </a:xfrm>
          <a:prstGeom prst="ellipse">
            <a:avLst/>
          </a:prstGeom>
          <a:solidFill>
            <a:srgbClr val="424859"/>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solidFill>
                <a:srgbClr val="424859"/>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אליפסה 9">
            <a:extLst>
              <a:ext uri="{FF2B5EF4-FFF2-40B4-BE49-F238E27FC236}">
                <a16:creationId xmlns:a16="http://schemas.microsoft.com/office/drawing/2014/main" id="{F824C3FE-C685-7B24-34FC-1D36494ED67A}"/>
              </a:ext>
            </a:extLst>
          </p:cNvPr>
          <p:cNvSpPr/>
          <p:nvPr/>
        </p:nvSpPr>
        <p:spPr>
          <a:xfrm>
            <a:off x="11114599" y="1703623"/>
            <a:ext cx="720000" cy="720000"/>
          </a:xfrm>
          <a:prstGeom prst="ellipse">
            <a:avLst/>
          </a:prstGeom>
          <a:solidFill>
            <a:srgbClr val="70C3D6"/>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solidFill>
                <a:srgbClr val="424859"/>
              </a:solidFill>
              <a:latin typeface="Calibri" panose="020F0502020204030204" pitchFamily="34" charset="0"/>
              <a:ea typeface="Calibri" panose="020F0502020204030204" pitchFamily="34" charset="0"/>
              <a:cs typeface="Calibri" panose="020F0502020204030204" pitchFamily="34" charset="0"/>
            </a:endParaRPr>
          </a:p>
        </p:txBody>
      </p:sp>
      <p:sp>
        <p:nvSpPr>
          <p:cNvPr id="35" name="מלבן 34">
            <a:extLst>
              <a:ext uri="{FF2B5EF4-FFF2-40B4-BE49-F238E27FC236}">
                <a16:creationId xmlns:a16="http://schemas.microsoft.com/office/drawing/2014/main" id="{FBF1C3A1-9309-591C-7ACF-EE03EC10B589}"/>
              </a:ext>
            </a:extLst>
          </p:cNvPr>
          <p:cNvSpPr/>
          <p:nvPr/>
        </p:nvSpPr>
        <p:spPr>
          <a:xfrm>
            <a:off x="10934599" y="1736658"/>
            <a:ext cx="1080000" cy="6539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4000" b="1" dirty="0">
                <a:solidFill>
                  <a:srgbClr val="424859"/>
                </a:solidFill>
                <a:latin typeface="Calibri" panose="020F0502020204030204" pitchFamily="34" charset="0"/>
                <a:ea typeface="Calibri" panose="020F0502020204030204" pitchFamily="34" charset="0"/>
                <a:cs typeface="Calibri" panose="020F0502020204030204" pitchFamily="34" charset="0"/>
              </a:rPr>
              <a:t>1</a:t>
            </a:r>
          </a:p>
        </p:txBody>
      </p:sp>
      <p:sp>
        <p:nvSpPr>
          <p:cNvPr id="36" name="מלבן 35">
            <a:extLst>
              <a:ext uri="{FF2B5EF4-FFF2-40B4-BE49-F238E27FC236}">
                <a16:creationId xmlns:a16="http://schemas.microsoft.com/office/drawing/2014/main" id="{8A9BDD7B-FBDF-649E-165B-022B530541D5}"/>
              </a:ext>
            </a:extLst>
          </p:cNvPr>
          <p:cNvSpPr/>
          <p:nvPr/>
        </p:nvSpPr>
        <p:spPr>
          <a:xfrm>
            <a:off x="10955864" y="2732400"/>
            <a:ext cx="1080000" cy="6539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4000" b="1" dirty="0">
                <a:solidFill>
                  <a:srgbClr val="70C3D6"/>
                </a:solidFill>
                <a:latin typeface="Calibri" panose="020F0502020204030204" pitchFamily="34" charset="0"/>
                <a:ea typeface="Calibri" panose="020F0502020204030204" pitchFamily="34" charset="0"/>
                <a:cs typeface="Calibri" panose="020F0502020204030204" pitchFamily="34" charset="0"/>
              </a:rPr>
              <a:t>2</a:t>
            </a:r>
          </a:p>
        </p:txBody>
      </p:sp>
      <p:sp>
        <p:nvSpPr>
          <p:cNvPr id="7" name="תיבת טקסט 6">
            <a:extLst>
              <a:ext uri="{FF2B5EF4-FFF2-40B4-BE49-F238E27FC236}">
                <a16:creationId xmlns:a16="http://schemas.microsoft.com/office/drawing/2014/main" id="{D52710A5-32C4-F4DA-EDB3-15B239B54AA6}"/>
              </a:ext>
            </a:extLst>
          </p:cNvPr>
          <p:cNvSpPr txBox="1"/>
          <p:nvPr/>
        </p:nvSpPr>
        <p:spPr>
          <a:xfrm>
            <a:off x="1381141" y="1709762"/>
            <a:ext cx="9612354" cy="506292"/>
          </a:xfrm>
          <a:prstGeom prst="rect">
            <a:avLst/>
          </a:prstGeom>
          <a:noFill/>
        </p:spPr>
        <p:txBody>
          <a:bodyPr wrap="square">
            <a:spAutoFit/>
          </a:bodyPr>
          <a:lstStyle/>
          <a:p>
            <a:pPr algn="r" rtl="1">
              <a:lnSpc>
                <a:spcPct val="150000"/>
              </a:lnSpc>
            </a:pPr>
            <a:r>
              <a:rPr lang="he-IL" altLang="he-IL" sz="2000" b="1" dirty="0">
                <a:latin typeface="Calibri" panose="020F0502020204030204" pitchFamily="34" charset="0"/>
                <a:ea typeface="Calibri" panose="020F0502020204030204" pitchFamily="34" charset="0"/>
                <a:cs typeface="Calibri" panose="020F0502020204030204" pitchFamily="34" charset="0"/>
              </a:rPr>
              <a:t>אספת הורים כללית: </a:t>
            </a:r>
            <a:r>
              <a:rPr lang="he-IL" altLang="he-IL" sz="2000" dirty="0">
                <a:latin typeface="Calibri" panose="020F0502020204030204" pitchFamily="34" charset="0"/>
                <a:ea typeface="Calibri" panose="020F0502020204030204" pitchFamily="34" charset="0"/>
                <a:cs typeface="Calibri" panose="020F0502020204030204" pitchFamily="34" charset="0"/>
              </a:rPr>
              <a:t>אין מניעה להשתתפות של בן/ בת הזוג של אחד ההורים.</a:t>
            </a:r>
          </a:p>
        </p:txBody>
      </p:sp>
      <p:sp>
        <p:nvSpPr>
          <p:cNvPr id="14" name="תיבת טקסט 13">
            <a:extLst>
              <a:ext uri="{FF2B5EF4-FFF2-40B4-BE49-F238E27FC236}">
                <a16:creationId xmlns:a16="http://schemas.microsoft.com/office/drawing/2014/main" id="{868DCA7E-19AA-E3E1-E119-221710B8D8AE}"/>
              </a:ext>
            </a:extLst>
          </p:cNvPr>
          <p:cNvSpPr txBox="1"/>
          <p:nvPr/>
        </p:nvSpPr>
        <p:spPr>
          <a:xfrm>
            <a:off x="163073" y="2676371"/>
            <a:ext cx="10830422" cy="707886"/>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altLang="he-IL" sz="2000" b="1" dirty="0">
                <a:latin typeface="Calibri" panose="020F0502020204030204" pitchFamily="34" charset="0"/>
                <a:ea typeface="Calibri" panose="020F0502020204030204" pitchFamily="34" charset="0"/>
                <a:cs typeface="Calibri" panose="020F0502020204030204" pitchFamily="34" charset="0"/>
              </a:rPr>
              <a:t>יום הורים: </a:t>
            </a:r>
            <a:r>
              <a:rPr lang="he-IL" altLang="he-IL" sz="2000" dirty="0">
                <a:latin typeface="Calibri" panose="020F0502020204030204" pitchFamily="34" charset="0"/>
                <a:ea typeface="Calibri" panose="020F0502020204030204" pitchFamily="34" charset="0"/>
                <a:cs typeface="Calibri" panose="020F0502020204030204" pitchFamily="34" charset="0"/>
              </a:rPr>
              <a:t>השתתפות בשיחת הורים פרטנית או קבלת מידע בנפרד, רק לאחר קבלת </a:t>
            </a:r>
            <a:r>
              <a:rPr lang="he-IL" altLang="he-IL" sz="2000" u="sng" dirty="0">
                <a:latin typeface="Calibri" panose="020F0502020204030204" pitchFamily="34" charset="0"/>
                <a:ea typeface="Calibri" panose="020F0502020204030204" pitchFamily="34" charset="0"/>
                <a:cs typeface="Calibri" panose="020F0502020204030204" pitchFamily="34" charset="0"/>
              </a:rPr>
              <a:t>הסכמה מפורשת בכתב של שני ההורים</a:t>
            </a:r>
            <a:r>
              <a:rPr lang="he-IL" altLang="he-IL" sz="2000" dirty="0">
                <a:latin typeface="Calibri" panose="020F0502020204030204" pitchFamily="34" charset="0"/>
                <a:ea typeface="Calibri" panose="020F0502020204030204" pitchFamily="34" charset="0"/>
                <a:cs typeface="Calibri" panose="020F0502020204030204" pitchFamily="34" charset="0"/>
              </a:rPr>
              <a:t>.</a:t>
            </a:r>
            <a:endParaRPr kumimoji="0" lang="he-IL"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5" name="אליפסה 14">
            <a:extLst>
              <a:ext uri="{FF2B5EF4-FFF2-40B4-BE49-F238E27FC236}">
                <a16:creationId xmlns:a16="http://schemas.microsoft.com/office/drawing/2014/main" id="{081A9DFE-5F4D-BEBC-7CFD-19D2BC2846CE}"/>
              </a:ext>
            </a:extLst>
          </p:cNvPr>
          <p:cNvSpPr/>
          <p:nvPr/>
        </p:nvSpPr>
        <p:spPr>
          <a:xfrm>
            <a:off x="11100422" y="4725975"/>
            <a:ext cx="720000" cy="720000"/>
          </a:xfrm>
          <a:prstGeom prst="ellipse">
            <a:avLst/>
          </a:prstGeom>
          <a:solidFill>
            <a:srgbClr val="424859"/>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solidFill>
                <a:srgbClr val="424859"/>
              </a:solidFill>
              <a:latin typeface="Calibri" panose="020F0502020204030204" pitchFamily="34" charset="0"/>
              <a:ea typeface="Calibri" panose="020F0502020204030204" pitchFamily="34" charset="0"/>
              <a:cs typeface="Calibri" panose="020F0502020204030204" pitchFamily="34" charset="0"/>
            </a:endParaRPr>
          </a:p>
        </p:txBody>
      </p:sp>
      <p:sp>
        <p:nvSpPr>
          <p:cNvPr id="16" name="אליפסה 15">
            <a:extLst>
              <a:ext uri="{FF2B5EF4-FFF2-40B4-BE49-F238E27FC236}">
                <a16:creationId xmlns:a16="http://schemas.microsoft.com/office/drawing/2014/main" id="{0A3AFDE6-943F-2142-FB7D-F354B997A07D}"/>
              </a:ext>
            </a:extLst>
          </p:cNvPr>
          <p:cNvSpPr/>
          <p:nvPr/>
        </p:nvSpPr>
        <p:spPr>
          <a:xfrm>
            <a:off x="11100422" y="3691888"/>
            <a:ext cx="720000" cy="720000"/>
          </a:xfrm>
          <a:prstGeom prst="ellipse">
            <a:avLst/>
          </a:prstGeom>
          <a:solidFill>
            <a:srgbClr val="70C3D6"/>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solidFill>
                <a:srgbClr val="424859"/>
              </a:solidFill>
              <a:latin typeface="Calibri" panose="020F0502020204030204" pitchFamily="34" charset="0"/>
              <a:ea typeface="Calibri" panose="020F0502020204030204" pitchFamily="34" charset="0"/>
              <a:cs typeface="Calibri" panose="020F0502020204030204" pitchFamily="34" charset="0"/>
            </a:endParaRPr>
          </a:p>
        </p:txBody>
      </p:sp>
      <p:sp>
        <p:nvSpPr>
          <p:cNvPr id="17" name="מלבן 16">
            <a:extLst>
              <a:ext uri="{FF2B5EF4-FFF2-40B4-BE49-F238E27FC236}">
                <a16:creationId xmlns:a16="http://schemas.microsoft.com/office/drawing/2014/main" id="{CB76FEB7-2E96-31A0-6208-8E726221FAF2}"/>
              </a:ext>
            </a:extLst>
          </p:cNvPr>
          <p:cNvSpPr/>
          <p:nvPr/>
        </p:nvSpPr>
        <p:spPr>
          <a:xfrm>
            <a:off x="10920422" y="3724923"/>
            <a:ext cx="1080000" cy="6539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4000" b="1" dirty="0">
                <a:solidFill>
                  <a:srgbClr val="424859"/>
                </a:solidFill>
                <a:latin typeface="Calibri" panose="020F0502020204030204" pitchFamily="34" charset="0"/>
                <a:ea typeface="Calibri" panose="020F0502020204030204" pitchFamily="34" charset="0"/>
                <a:cs typeface="Calibri" panose="020F0502020204030204" pitchFamily="34" charset="0"/>
              </a:rPr>
              <a:t>3</a:t>
            </a:r>
          </a:p>
        </p:txBody>
      </p:sp>
      <p:sp>
        <p:nvSpPr>
          <p:cNvPr id="18" name="מלבן 17">
            <a:extLst>
              <a:ext uri="{FF2B5EF4-FFF2-40B4-BE49-F238E27FC236}">
                <a16:creationId xmlns:a16="http://schemas.microsoft.com/office/drawing/2014/main" id="{304DA9AE-9A97-EF08-7577-65A27E8F2527}"/>
              </a:ext>
            </a:extLst>
          </p:cNvPr>
          <p:cNvSpPr/>
          <p:nvPr/>
        </p:nvSpPr>
        <p:spPr>
          <a:xfrm>
            <a:off x="10941687" y="4762229"/>
            <a:ext cx="1080000" cy="6539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4000" b="1" dirty="0">
                <a:solidFill>
                  <a:srgbClr val="70C3D6"/>
                </a:solidFill>
                <a:latin typeface="Calibri" panose="020F0502020204030204" pitchFamily="34" charset="0"/>
                <a:ea typeface="Calibri" panose="020F0502020204030204" pitchFamily="34" charset="0"/>
                <a:cs typeface="Calibri" panose="020F0502020204030204" pitchFamily="34" charset="0"/>
              </a:rPr>
              <a:t>4</a:t>
            </a:r>
          </a:p>
        </p:txBody>
      </p:sp>
      <p:sp>
        <p:nvSpPr>
          <p:cNvPr id="19" name="תיבת טקסט 18">
            <a:extLst>
              <a:ext uri="{FF2B5EF4-FFF2-40B4-BE49-F238E27FC236}">
                <a16:creationId xmlns:a16="http://schemas.microsoft.com/office/drawing/2014/main" id="{FD46C0BA-13AF-C119-5F10-C0D803C39031}"/>
              </a:ext>
            </a:extLst>
          </p:cNvPr>
          <p:cNvSpPr txBox="1"/>
          <p:nvPr/>
        </p:nvSpPr>
        <p:spPr>
          <a:xfrm>
            <a:off x="191578" y="3682241"/>
            <a:ext cx="10830422" cy="506292"/>
          </a:xfrm>
          <a:prstGeom prst="rect">
            <a:avLst/>
          </a:prstGeom>
          <a:noFill/>
        </p:spPr>
        <p:txBody>
          <a:bodyPr wrap="square">
            <a:spAutoFit/>
          </a:bodyPr>
          <a:lstStyle/>
          <a:p>
            <a:pPr algn="r" rtl="1">
              <a:lnSpc>
                <a:spcPct val="150000"/>
              </a:lnSpc>
            </a:pPr>
            <a:r>
              <a:rPr lang="he-IL" altLang="he-IL" sz="2000" b="1" dirty="0">
                <a:latin typeface="Calibri" panose="020F0502020204030204" pitchFamily="34" charset="0"/>
                <a:ea typeface="Calibri" panose="020F0502020204030204" pitchFamily="34" charset="0"/>
                <a:cs typeface="Calibri" panose="020F0502020204030204" pitchFamily="34" charset="0"/>
              </a:rPr>
              <a:t>השתתפות בן/בת זוג של הורים פרודים או גרושים בטיול</a:t>
            </a:r>
            <a:r>
              <a:rPr lang="he-IL" altLang="he-IL" sz="2000" dirty="0">
                <a:latin typeface="Calibri" panose="020F0502020204030204" pitchFamily="34" charset="0"/>
                <a:ea typeface="Calibri" panose="020F0502020204030204" pitchFamily="34" charset="0"/>
                <a:cs typeface="Calibri" panose="020F0502020204030204" pitchFamily="34" charset="0"/>
              </a:rPr>
              <a:t>: נדרשת </a:t>
            </a:r>
            <a:r>
              <a:rPr lang="he-IL" altLang="he-IL" sz="2000" u="sng" dirty="0">
                <a:latin typeface="Calibri" panose="020F0502020204030204" pitchFamily="34" charset="0"/>
                <a:ea typeface="Calibri" panose="020F0502020204030204" pitchFamily="34" charset="0"/>
                <a:cs typeface="Calibri" panose="020F0502020204030204" pitchFamily="34" charset="0"/>
              </a:rPr>
              <a:t>הסכמה של שני ההורים</a:t>
            </a:r>
            <a:r>
              <a:rPr lang="he-IL" altLang="he-IL" sz="2000" dirty="0">
                <a:latin typeface="Calibri" panose="020F0502020204030204" pitchFamily="34" charset="0"/>
                <a:ea typeface="Calibri" panose="020F0502020204030204" pitchFamily="34" charset="0"/>
                <a:cs typeface="Calibri" panose="020F0502020204030204" pitchFamily="34" charset="0"/>
              </a:rPr>
              <a:t> </a:t>
            </a:r>
          </a:p>
        </p:txBody>
      </p:sp>
      <p:sp>
        <p:nvSpPr>
          <p:cNvPr id="20" name="תיבת טקסט 19">
            <a:extLst>
              <a:ext uri="{FF2B5EF4-FFF2-40B4-BE49-F238E27FC236}">
                <a16:creationId xmlns:a16="http://schemas.microsoft.com/office/drawing/2014/main" id="{CF214394-860F-D745-9395-41525EBAB826}"/>
              </a:ext>
            </a:extLst>
          </p:cNvPr>
          <p:cNvSpPr txBox="1"/>
          <p:nvPr/>
        </p:nvSpPr>
        <p:spPr>
          <a:xfrm>
            <a:off x="29562" y="4692313"/>
            <a:ext cx="11017458" cy="707886"/>
          </a:xfrm>
          <a:prstGeom prst="rect">
            <a:avLst/>
          </a:prstGeom>
          <a:noFill/>
        </p:spPr>
        <p:txBody>
          <a:bodyPr wrap="square">
            <a:spAutoFit/>
          </a:bodyPr>
          <a:lstStyle/>
          <a:p>
            <a:pPr algn="r" rtl="1"/>
            <a:r>
              <a:rPr lang="he-IL" altLang="he-IL" sz="2000" b="1" dirty="0">
                <a:latin typeface="Calibri" panose="020F0502020204030204" pitchFamily="34" charset="0"/>
                <a:ea typeface="Calibri" panose="020F0502020204030204" pitchFamily="34" charset="0"/>
                <a:cs typeface="Calibri" panose="020F0502020204030204" pitchFamily="34" charset="0"/>
              </a:rPr>
              <a:t>השתתפות בן/בת זוג של הורים פרודים או גרושים באירועים ציבוריים</a:t>
            </a:r>
            <a:r>
              <a:rPr lang="he-IL" altLang="he-IL" sz="2000" dirty="0">
                <a:latin typeface="Calibri" panose="020F0502020204030204" pitchFamily="34" charset="0"/>
                <a:ea typeface="Calibri" panose="020F0502020204030204" pitchFamily="34" charset="0"/>
                <a:cs typeface="Calibri" panose="020F0502020204030204" pitchFamily="34" charset="0"/>
              </a:rPr>
              <a:t>: אין מניעה מהשתתפות בן/בת הזוג של הורה באירוע תרבות, מסיבה או טקס המיועד לכלל הורי הגן/בית הספר או השכבה.</a:t>
            </a:r>
          </a:p>
        </p:txBody>
      </p:sp>
      <p:sp>
        <p:nvSpPr>
          <p:cNvPr id="21" name="אליפסה 20">
            <a:extLst>
              <a:ext uri="{FF2B5EF4-FFF2-40B4-BE49-F238E27FC236}">
                <a16:creationId xmlns:a16="http://schemas.microsoft.com/office/drawing/2014/main" id="{F375F547-8AED-EB13-5B83-402C3792C5A8}"/>
              </a:ext>
            </a:extLst>
          </p:cNvPr>
          <p:cNvSpPr/>
          <p:nvPr/>
        </p:nvSpPr>
        <p:spPr>
          <a:xfrm>
            <a:off x="11100422" y="5758806"/>
            <a:ext cx="720000" cy="720000"/>
          </a:xfrm>
          <a:prstGeom prst="ellipse">
            <a:avLst/>
          </a:prstGeom>
          <a:solidFill>
            <a:srgbClr val="70C3D6"/>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solidFill>
                <a:srgbClr val="424859"/>
              </a:solidFill>
              <a:latin typeface="Calibri" panose="020F0502020204030204" pitchFamily="34" charset="0"/>
              <a:ea typeface="Calibri" panose="020F0502020204030204" pitchFamily="34" charset="0"/>
              <a:cs typeface="Calibri" panose="020F0502020204030204" pitchFamily="34" charset="0"/>
            </a:endParaRPr>
          </a:p>
        </p:txBody>
      </p:sp>
      <p:sp>
        <p:nvSpPr>
          <p:cNvPr id="22" name="מלבן 21">
            <a:extLst>
              <a:ext uri="{FF2B5EF4-FFF2-40B4-BE49-F238E27FC236}">
                <a16:creationId xmlns:a16="http://schemas.microsoft.com/office/drawing/2014/main" id="{1B24B485-C83C-D136-8038-A382A626975A}"/>
              </a:ext>
            </a:extLst>
          </p:cNvPr>
          <p:cNvSpPr/>
          <p:nvPr/>
        </p:nvSpPr>
        <p:spPr>
          <a:xfrm>
            <a:off x="10920422" y="5791841"/>
            <a:ext cx="1080000" cy="6539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4000" b="1" dirty="0">
                <a:solidFill>
                  <a:srgbClr val="424859"/>
                </a:solidFill>
                <a:latin typeface="Calibri" panose="020F0502020204030204" pitchFamily="34" charset="0"/>
                <a:ea typeface="Calibri" panose="020F0502020204030204" pitchFamily="34" charset="0"/>
                <a:cs typeface="Calibri" panose="020F0502020204030204" pitchFamily="34" charset="0"/>
              </a:rPr>
              <a:t>5</a:t>
            </a:r>
          </a:p>
        </p:txBody>
      </p:sp>
      <p:sp>
        <p:nvSpPr>
          <p:cNvPr id="23" name="תיבת טקסט 22">
            <a:extLst>
              <a:ext uri="{FF2B5EF4-FFF2-40B4-BE49-F238E27FC236}">
                <a16:creationId xmlns:a16="http://schemas.microsoft.com/office/drawing/2014/main" id="{1980DEBC-7F16-38C6-125B-3D76BD8FFA8B}"/>
              </a:ext>
            </a:extLst>
          </p:cNvPr>
          <p:cNvSpPr txBox="1"/>
          <p:nvPr/>
        </p:nvSpPr>
        <p:spPr>
          <a:xfrm>
            <a:off x="191578" y="5763134"/>
            <a:ext cx="10830422" cy="707886"/>
          </a:xfrm>
          <a:prstGeom prst="rect">
            <a:avLst/>
          </a:prstGeom>
          <a:noFill/>
        </p:spPr>
        <p:txBody>
          <a:bodyPr wrap="square">
            <a:spAutoFit/>
          </a:bodyPr>
          <a:lstStyle/>
          <a:p>
            <a:pPr algn="r" rtl="1"/>
            <a:r>
              <a:rPr lang="he-IL" altLang="he-IL" sz="2000" b="1" dirty="0">
                <a:latin typeface="Calibri" panose="020F0502020204030204" pitchFamily="34" charset="0"/>
                <a:ea typeface="Calibri" panose="020F0502020204030204" pitchFamily="34" charset="0"/>
                <a:cs typeface="Calibri" panose="020F0502020204030204" pitchFamily="34" charset="0"/>
              </a:rPr>
              <a:t>השתתפות בן/בת זוג של הורים פרודים או גרושים בקבוצות ברשתות החברתית </a:t>
            </a:r>
            <a:r>
              <a:rPr lang="he-IL" altLang="he-IL" sz="2000" dirty="0">
                <a:latin typeface="Calibri" panose="020F0502020204030204" pitchFamily="34" charset="0"/>
                <a:ea typeface="Calibri" panose="020F0502020204030204" pitchFamily="34" charset="0"/>
                <a:cs typeface="Calibri" panose="020F0502020204030204" pitchFamily="34" charset="0"/>
              </a:rPr>
              <a:t>כגון </a:t>
            </a:r>
            <a:r>
              <a:rPr lang="he-IL" altLang="he-IL" sz="2000" dirty="0" err="1">
                <a:latin typeface="Calibri" panose="020F0502020204030204" pitchFamily="34" charset="0"/>
                <a:ea typeface="Calibri" panose="020F0502020204030204" pitchFamily="34" charset="0"/>
                <a:cs typeface="Calibri" panose="020F0502020204030204" pitchFamily="34" charset="0"/>
              </a:rPr>
              <a:t>וואטסאפ</a:t>
            </a:r>
            <a:r>
              <a:rPr lang="he-IL" altLang="he-IL" sz="2000" dirty="0">
                <a:latin typeface="Calibri" panose="020F0502020204030204" pitchFamily="34" charset="0"/>
                <a:ea typeface="Calibri" panose="020F0502020204030204" pitchFamily="34" charset="0"/>
                <a:cs typeface="Calibri" panose="020F0502020204030204" pitchFamily="34" charset="0"/>
              </a:rPr>
              <a:t> המנוהלת על ידי עובד ההוראה: </a:t>
            </a:r>
            <a:r>
              <a:rPr lang="he-IL" altLang="he-IL" sz="2000" b="1" dirty="0">
                <a:latin typeface="Calibri" panose="020F0502020204030204" pitchFamily="34" charset="0"/>
                <a:ea typeface="Calibri" panose="020F0502020204030204" pitchFamily="34" charset="0"/>
                <a:cs typeface="Calibri" panose="020F0502020204030204" pitchFamily="34" charset="0"/>
              </a:rPr>
              <a:t>בקבוצה ישתתפו הורי התלמיד בלבד</a:t>
            </a:r>
            <a:r>
              <a:rPr lang="he-IL" altLang="he-IL" sz="2000" dirty="0">
                <a:latin typeface="Calibri" panose="020F0502020204030204" pitchFamily="34" charset="0"/>
                <a:ea typeface="Calibri" panose="020F0502020204030204" pitchFamily="34" charset="0"/>
                <a:cs typeface="Calibri" panose="020F0502020204030204" pitchFamily="34" charset="0"/>
              </a:rPr>
              <a:t>. אפשר לצרף לקבוצה את בן/בת הזוג </a:t>
            </a:r>
            <a:r>
              <a:rPr lang="he-IL" altLang="he-IL" sz="2000" u="sng" dirty="0">
                <a:latin typeface="Calibri" panose="020F0502020204030204" pitchFamily="34" charset="0"/>
                <a:ea typeface="Calibri" panose="020F0502020204030204" pitchFamily="34" charset="0"/>
                <a:cs typeface="Calibri" panose="020F0502020204030204" pitchFamily="34" charset="0"/>
              </a:rPr>
              <a:t>בהסכמת שני ההורים</a:t>
            </a:r>
            <a:endParaRPr lang="he-IL" altLang="he-IL" sz="2000" dirty="0">
              <a:latin typeface="Calibri" panose="020F0502020204030204" pitchFamily="34" charset="0"/>
              <a:ea typeface="Calibri" panose="020F0502020204030204" pitchFamily="34" charset="0"/>
              <a:cs typeface="Calibri" panose="020F0502020204030204" pitchFamily="34" charset="0"/>
            </a:endParaRPr>
          </a:p>
        </p:txBody>
      </p:sp>
      <p:sp>
        <p:nvSpPr>
          <p:cNvPr id="4" name="כותרת 1">
            <a:extLst>
              <a:ext uri="{FF2B5EF4-FFF2-40B4-BE49-F238E27FC236}">
                <a16:creationId xmlns:a16="http://schemas.microsoft.com/office/drawing/2014/main" id="{37360C31-4083-0684-F0E9-97E89399B26C}"/>
              </a:ext>
            </a:extLst>
          </p:cNvPr>
          <p:cNvSpPr txBox="1">
            <a:spLocks noChangeArrowheads="1"/>
          </p:cNvSpPr>
          <p:nvPr/>
        </p:nvSpPr>
        <p:spPr>
          <a:xfrm>
            <a:off x="1381141" y="136767"/>
            <a:ext cx="10847990" cy="1560956"/>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1"/>
            <a:r>
              <a:rPr lang="he-IL" altLang="he-IL" sz="4000" b="1" dirty="0">
                <a:solidFill>
                  <a:schemeClr val="bg1"/>
                </a:solidFill>
                <a:latin typeface="Gisha" panose="020B0502040204020203" pitchFamily="34" charset="-79"/>
                <a:ea typeface="Tahoma" panose="020B0604030504040204" pitchFamily="34" charset="0"/>
                <a:cs typeface="Gisha" panose="020B0502040204020203" pitchFamily="34" charset="-79"/>
              </a:rPr>
              <a:t>קשר עם בן/בת זוג של ההורים הפרודים ו/או הגרושים</a:t>
            </a:r>
            <a:br>
              <a:rPr lang="he-IL" altLang="he-IL" sz="4000" b="1" dirty="0">
                <a:solidFill>
                  <a:schemeClr val="bg1"/>
                </a:solidFill>
                <a:latin typeface="Gisha" panose="020B0502040204020203" pitchFamily="34" charset="-79"/>
                <a:ea typeface="Tahoma" panose="020B0604030504040204" pitchFamily="34" charset="0"/>
                <a:cs typeface="Gisha" panose="020B0502040204020203" pitchFamily="34" charset="-79"/>
              </a:rPr>
            </a:br>
            <a:r>
              <a:rPr lang="he-IL" altLang="he-IL" sz="4000" dirty="0">
                <a:solidFill>
                  <a:schemeClr val="bg1"/>
                </a:solidFill>
                <a:latin typeface="Gisha" panose="020B0502040204020203" pitchFamily="34" charset="-79"/>
                <a:ea typeface="Tahoma" panose="020B0604030504040204" pitchFamily="34" charset="0"/>
                <a:cs typeface="Gisha" panose="020B0502040204020203" pitchFamily="34" charset="-79"/>
              </a:rPr>
              <a:t>העקרון - שמירת הפרטיות</a:t>
            </a:r>
          </a:p>
        </p:txBody>
      </p:sp>
    </p:spTree>
    <p:extLst>
      <p:ext uri="{BB962C8B-B14F-4D97-AF65-F5344CB8AC3E}">
        <p14:creationId xmlns:p14="http://schemas.microsoft.com/office/powerpoint/2010/main" val="33869958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6" descr="תמונה שמכילה בחוץ, לבוש, אדם, הנעלה&#10;&#10;התיאור נוצר באופן אוטומטי">
            <a:extLst>
              <a:ext uri="{FF2B5EF4-FFF2-40B4-BE49-F238E27FC236}">
                <a16:creationId xmlns:a16="http://schemas.microsoft.com/office/drawing/2014/main" id="{4442A303-0A0B-9CA5-C984-14371F262A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268287"/>
            <a:ext cx="12192000" cy="8126287"/>
          </a:xfrm>
          <a:prstGeom prst="rect">
            <a:avLst/>
          </a:prstGeom>
        </p:spPr>
      </p:pic>
      <p:sp>
        <p:nvSpPr>
          <p:cNvPr id="8" name="תיבת טקסט 7">
            <a:extLst>
              <a:ext uri="{FF2B5EF4-FFF2-40B4-BE49-F238E27FC236}">
                <a16:creationId xmlns:a16="http://schemas.microsoft.com/office/drawing/2014/main" id="{EA88BC52-3183-C24B-3350-507CA349AF4E}"/>
              </a:ext>
            </a:extLst>
          </p:cNvPr>
          <p:cNvSpPr txBox="1"/>
          <p:nvPr/>
        </p:nvSpPr>
        <p:spPr>
          <a:xfrm>
            <a:off x="5828771" y="1595021"/>
            <a:ext cx="6331143" cy="5262979"/>
          </a:xfrm>
          <a:prstGeom prst="rect">
            <a:avLst/>
          </a:prstGeom>
          <a:noFill/>
        </p:spPr>
        <p:txBody>
          <a:bodyPr wrap="square" rtlCol="1">
            <a:spAutoFit/>
          </a:bodyPr>
          <a:lstStyle/>
          <a:p>
            <a:pPr marL="571500" indent="-571500" algn="r" rtl="1">
              <a:buFont typeface="Arial" panose="020B0604020202020204" pitchFamily="34" charset="0"/>
              <a:buChar char="–"/>
            </a:pPr>
            <a:r>
              <a:rPr lang="he-IL" sz="2800" dirty="0">
                <a:solidFill>
                  <a:schemeClr val="bg1"/>
                </a:solidFill>
                <a:latin typeface="Calibri" panose="020F0502020204030204" pitchFamily="34" charset="0"/>
                <a:ea typeface="Calibri" panose="020F0502020204030204" pitchFamily="34" charset="0"/>
                <a:cs typeface="Calibri" panose="020F0502020204030204" pitchFamily="34" charset="0"/>
              </a:rPr>
              <a:t>ככלל, אין להוציא תלמיד קודם לסיום שעות הלימודים אלא במקרים חריגים בלבד.</a:t>
            </a:r>
          </a:p>
          <a:p>
            <a:pPr marL="571500" indent="-571500" algn="r" rtl="1">
              <a:buFont typeface="Arial" panose="020B0604020202020204" pitchFamily="34" charset="0"/>
              <a:buChar char="–"/>
            </a:pPr>
            <a:r>
              <a:rPr lang="he-IL" sz="2800" b="1" dirty="0">
                <a:solidFill>
                  <a:schemeClr val="bg1"/>
                </a:solidFill>
                <a:latin typeface="Calibri" panose="020F0502020204030204" pitchFamily="34" charset="0"/>
                <a:ea typeface="Calibri" panose="020F0502020204030204" pitchFamily="34" charset="0"/>
                <a:cs typeface="Calibri" panose="020F0502020204030204" pitchFamily="34" charset="0"/>
              </a:rPr>
              <a:t>כל הורה רשאי לאסוף את ילדיו בכל אחד מימות השבוע ללא תלות בחלוקת ימי השהות.</a:t>
            </a:r>
          </a:p>
          <a:p>
            <a:pPr marL="571500" indent="-571500" algn="r" rtl="1">
              <a:buFont typeface="Arial" panose="020B0604020202020204" pitchFamily="34" charset="0"/>
              <a:buChar char="–"/>
            </a:pPr>
            <a:r>
              <a:rPr lang="he-IL" sz="2800" b="1" dirty="0">
                <a:solidFill>
                  <a:schemeClr val="bg1"/>
                </a:solidFill>
                <a:latin typeface="Calibri" panose="020F0502020204030204" pitchFamily="34" charset="0"/>
                <a:ea typeface="Calibri" panose="020F0502020204030204" pitchFamily="34" charset="0"/>
                <a:cs typeface="Calibri" panose="020F0502020204030204" pitchFamily="34" charset="0"/>
              </a:rPr>
              <a:t>כל הורה רשאי לקבוע מי מטעמו יוכל לאסוף את התלמיד במקומו </a:t>
            </a:r>
            <a:r>
              <a:rPr lang="he-IL" sz="2800" dirty="0">
                <a:solidFill>
                  <a:schemeClr val="bg1"/>
                </a:solidFill>
                <a:latin typeface="Calibri" panose="020F0502020204030204" pitchFamily="34" charset="0"/>
                <a:ea typeface="Calibri" panose="020F0502020204030204" pitchFamily="34" charset="0"/>
                <a:cs typeface="Calibri" panose="020F0502020204030204" pitchFamily="34" charset="0"/>
              </a:rPr>
              <a:t>ולעדכן את המוסד החינוכי בכך, </a:t>
            </a:r>
            <a:r>
              <a:rPr lang="he-IL" sz="2800" b="1" dirty="0">
                <a:solidFill>
                  <a:schemeClr val="bg1"/>
                </a:solidFill>
                <a:latin typeface="Calibri" panose="020F0502020204030204" pitchFamily="34" charset="0"/>
                <a:ea typeface="Calibri" panose="020F0502020204030204" pitchFamily="34" charset="0"/>
                <a:cs typeface="Calibri" panose="020F0502020204030204" pitchFamily="34" charset="0"/>
              </a:rPr>
              <a:t>לא נדרשת הסכמה  של שני ההורים לעניין הזה.</a:t>
            </a:r>
          </a:p>
          <a:p>
            <a:pPr marL="571500" indent="-571500" algn="r" rtl="1">
              <a:buFont typeface="Arial" panose="020B0604020202020204" pitchFamily="34" charset="0"/>
              <a:buChar char="–"/>
            </a:pPr>
            <a:r>
              <a:rPr lang="he-IL" sz="2800" b="1" dirty="0">
                <a:solidFill>
                  <a:schemeClr val="bg1"/>
                </a:solidFill>
                <a:latin typeface="Calibri" panose="020F0502020204030204" pitchFamily="34" charset="0"/>
                <a:ea typeface="Calibri" panose="020F0502020204030204" pitchFamily="34" charset="0"/>
                <a:cs typeface="Calibri" panose="020F0502020204030204" pitchFamily="34" charset="0"/>
              </a:rPr>
              <a:t>אם אחד ההורים מתנגד לאיסוף של גורם אחר, עליו לפנות לבית המשפט.</a:t>
            </a:r>
          </a:p>
          <a:p>
            <a:pPr marL="571500" indent="-571500" algn="ctr" rtl="1">
              <a:buFont typeface="Arial" panose="020B0604020202020204" pitchFamily="34" charset="0"/>
              <a:buChar char="–"/>
            </a:pPr>
            <a:endParaRPr lang="he-IL" sz="28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9" name="תיבת טקסט 8">
            <a:extLst>
              <a:ext uri="{FF2B5EF4-FFF2-40B4-BE49-F238E27FC236}">
                <a16:creationId xmlns:a16="http://schemas.microsoft.com/office/drawing/2014/main" id="{15FE2F4C-591D-95E0-EC21-70275E69A4FA}"/>
              </a:ext>
            </a:extLst>
          </p:cNvPr>
          <p:cNvSpPr txBox="1"/>
          <p:nvPr/>
        </p:nvSpPr>
        <p:spPr>
          <a:xfrm>
            <a:off x="6054626" y="354886"/>
            <a:ext cx="5879432" cy="1089529"/>
          </a:xfrm>
          <a:prstGeom prst="rect">
            <a:avLst/>
          </a:prstGeom>
          <a:noFill/>
        </p:spPr>
        <p:txBody>
          <a:bodyPr wrap="square" rtlCol="1">
            <a:spAutoFit/>
          </a:bodyPr>
          <a:lstStyle/>
          <a:p>
            <a:pPr algn="ctr" rtl="1">
              <a:lnSpc>
                <a:spcPct val="80000"/>
              </a:lnSpc>
            </a:pPr>
            <a:r>
              <a:rPr lang="he-IL" sz="4000" b="1" dirty="0">
                <a:solidFill>
                  <a:schemeClr val="bg1"/>
                </a:solidFill>
                <a:latin typeface="Calibri" panose="020F0502020204030204" pitchFamily="34" charset="0"/>
                <a:ea typeface="Calibri" panose="020F0502020204030204" pitchFamily="34" charset="0"/>
                <a:cs typeface="Calibri" panose="020F0502020204030204" pitchFamily="34" charset="0"/>
              </a:rPr>
              <a:t>הוצאת תלמיד בזמן הלימודים או בסוף יום לימודים</a:t>
            </a:r>
          </a:p>
        </p:txBody>
      </p:sp>
    </p:spTree>
    <p:extLst>
      <p:ext uri="{BB962C8B-B14F-4D97-AF65-F5344CB8AC3E}">
        <p14:creationId xmlns:p14="http://schemas.microsoft.com/office/powerpoint/2010/main" val="42526789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A4D662-63A9-CDF7-2441-4D3F7FF5A825}"/>
            </a:ext>
          </a:extLst>
        </p:cNvPr>
        <p:cNvGrpSpPr/>
        <p:nvPr/>
      </p:nvGrpSpPr>
      <p:grpSpPr>
        <a:xfrm>
          <a:off x="0" y="0"/>
          <a:ext cx="0" cy="0"/>
          <a:chOff x="0" y="0"/>
          <a:chExt cx="0" cy="0"/>
        </a:xfrm>
      </p:grpSpPr>
      <p:pic>
        <p:nvPicPr>
          <p:cNvPr id="4" name="גרפיקה 3">
            <a:extLst>
              <a:ext uri="{FF2B5EF4-FFF2-40B4-BE49-F238E27FC236}">
                <a16:creationId xmlns:a16="http://schemas.microsoft.com/office/drawing/2014/main" id="{336CE446-FC13-3C00-ADB9-1F5BD3F02B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956930" cy="1913860"/>
          </a:xfrm>
          <a:prstGeom prst="rect">
            <a:avLst/>
          </a:prstGeom>
        </p:spPr>
      </p:pic>
      <p:sp>
        <p:nvSpPr>
          <p:cNvPr id="5" name="מלבן 4">
            <a:extLst>
              <a:ext uri="{FF2B5EF4-FFF2-40B4-BE49-F238E27FC236}">
                <a16:creationId xmlns:a16="http://schemas.microsoft.com/office/drawing/2014/main" id="{F610B9CA-86FD-B76B-D749-A4FA1575FE66}"/>
              </a:ext>
            </a:extLst>
          </p:cNvPr>
          <p:cNvSpPr/>
          <p:nvPr/>
        </p:nvSpPr>
        <p:spPr>
          <a:xfrm>
            <a:off x="6386623" y="2089298"/>
            <a:ext cx="5805377" cy="3006472"/>
          </a:xfrm>
          <a:prstGeom prst="rect">
            <a:avLst/>
          </a:prstGeom>
          <a:solidFill>
            <a:srgbClr val="424859"/>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latin typeface="Calibri" panose="020F0502020204030204" pitchFamily="34" charset="0"/>
              <a:ea typeface="Calibri" panose="020F0502020204030204" pitchFamily="34" charset="0"/>
              <a:cs typeface="Calibri" panose="020F0502020204030204" pitchFamily="34" charset="0"/>
            </a:endParaRPr>
          </a:p>
        </p:txBody>
      </p:sp>
      <p:sp>
        <p:nvSpPr>
          <p:cNvPr id="6" name="מלבן 5">
            <a:extLst>
              <a:ext uri="{FF2B5EF4-FFF2-40B4-BE49-F238E27FC236}">
                <a16:creationId xmlns:a16="http://schemas.microsoft.com/office/drawing/2014/main" id="{3184F6CA-1AD1-7F39-9061-1F22B4C9847B}"/>
              </a:ext>
            </a:extLst>
          </p:cNvPr>
          <p:cNvSpPr/>
          <p:nvPr/>
        </p:nvSpPr>
        <p:spPr>
          <a:xfrm>
            <a:off x="0" y="2089298"/>
            <a:ext cx="5805377" cy="3006472"/>
          </a:xfrm>
          <a:prstGeom prst="rect">
            <a:avLst/>
          </a:prstGeom>
          <a:solidFill>
            <a:srgbClr val="424859"/>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latin typeface="Calibri" panose="020F0502020204030204" pitchFamily="34" charset="0"/>
              <a:ea typeface="Calibri" panose="020F0502020204030204" pitchFamily="34" charset="0"/>
              <a:cs typeface="Calibri" panose="020F0502020204030204" pitchFamily="34" charset="0"/>
            </a:endParaRPr>
          </a:p>
        </p:txBody>
      </p:sp>
      <p:sp>
        <p:nvSpPr>
          <p:cNvPr id="15" name="TextBox 28">
            <a:extLst>
              <a:ext uri="{FF2B5EF4-FFF2-40B4-BE49-F238E27FC236}">
                <a16:creationId xmlns:a16="http://schemas.microsoft.com/office/drawing/2014/main" id="{046B2FDB-39C5-EE21-C7CC-C5F384BC3FC4}"/>
              </a:ext>
            </a:extLst>
          </p:cNvPr>
          <p:cNvSpPr txBox="1"/>
          <p:nvPr/>
        </p:nvSpPr>
        <p:spPr>
          <a:xfrm>
            <a:off x="-1770256" y="261790"/>
            <a:ext cx="16344900" cy="924484"/>
          </a:xfrm>
          <a:prstGeom prst="rect">
            <a:avLst/>
          </a:prstGeom>
        </p:spPr>
        <p:txBody>
          <a:bodyPr wrap="square" lIns="0" tIns="0" rIns="0" bIns="0" rtlCol="0" anchor="t">
            <a:spAutoFit/>
          </a:bodyPr>
          <a:lstStyle/>
          <a:p>
            <a:pPr algn="ctr">
              <a:lnSpc>
                <a:spcPts val="7499"/>
              </a:lnSpc>
            </a:pPr>
            <a:r>
              <a:rPr lang="he-IL" sz="5400" b="1" dirty="0">
                <a:solidFill>
                  <a:srgbClr val="424859"/>
                </a:solidFill>
                <a:latin typeface="Calibri" panose="020F0502020204030204" pitchFamily="34" charset="0"/>
                <a:ea typeface="Calibri" panose="020F0502020204030204" pitchFamily="34" charset="0"/>
                <a:cs typeface="Calibri" panose="020F0502020204030204" pitchFamily="34" charset="0"/>
              </a:rPr>
              <a:t>נוהל רישום תלמידים </a:t>
            </a:r>
            <a:r>
              <a:rPr lang="he-IL" sz="5400" b="1" dirty="0" err="1">
                <a:solidFill>
                  <a:srgbClr val="424859"/>
                </a:solidFill>
                <a:latin typeface="Calibri" panose="020F0502020204030204" pitchFamily="34" charset="0"/>
                <a:ea typeface="Calibri" panose="020F0502020204030204" pitchFamily="34" charset="0"/>
                <a:cs typeface="Calibri" panose="020F0502020204030204" pitchFamily="34" charset="0"/>
              </a:rPr>
              <a:t>במנב"ס</a:t>
            </a:r>
            <a:endParaRPr lang="en-US" sz="6000" dirty="0">
              <a:solidFill>
                <a:srgbClr val="424859"/>
              </a:solidFill>
              <a:latin typeface="Calibri" panose="020F0502020204030204" pitchFamily="34" charset="0"/>
              <a:ea typeface="Calibri" panose="020F0502020204030204" pitchFamily="34" charset="0"/>
              <a:cs typeface="Calibri" panose="020F0502020204030204" pitchFamily="34" charset="0"/>
            </a:endParaRPr>
          </a:p>
        </p:txBody>
      </p:sp>
      <p:sp>
        <p:nvSpPr>
          <p:cNvPr id="16" name="תיבת טקסט 15">
            <a:extLst>
              <a:ext uri="{FF2B5EF4-FFF2-40B4-BE49-F238E27FC236}">
                <a16:creationId xmlns:a16="http://schemas.microsoft.com/office/drawing/2014/main" id="{542752F5-5DDF-5418-F3D0-EB5305A2D555}"/>
              </a:ext>
            </a:extLst>
          </p:cNvPr>
          <p:cNvSpPr txBox="1"/>
          <p:nvPr/>
        </p:nvSpPr>
        <p:spPr>
          <a:xfrm>
            <a:off x="1196228" y="1081192"/>
            <a:ext cx="10411933" cy="890115"/>
          </a:xfrm>
          <a:prstGeom prst="rect">
            <a:avLst/>
          </a:prstGeom>
          <a:noFill/>
        </p:spPr>
        <p:txBody>
          <a:bodyPr wrap="square">
            <a:spAutoFit/>
          </a:bodyPr>
          <a:lstStyle/>
          <a:p>
            <a:pPr algn="ctr" rtl="1">
              <a:lnSpc>
                <a:spcPct val="80000"/>
              </a:lnSpc>
            </a:pPr>
            <a:r>
              <a:rPr lang="he-IL" sz="3200" dirty="0">
                <a:latin typeface="Calibri" panose="020F0502020204030204" pitchFamily="34" charset="0"/>
                <a:ea typeface="Calibri" panose="020F0502020204030204" pitchFamily="34" charset="0"/>
                <a:cs typeface="Calibri" panose="020F0502020204030204" pitchFamily="34" charset="0"/>
              </a:rPr>
              <a:t>במקרה שבו אחד מההורים או שניהם פונה לצוות החינוכי בבקשה להעברת מידע לגורמים טיפוליים חיצוניים, יפעל מוסד החינוך כדלקמן:</a:t>
            </a:r>
          </a:p>
        </p:txBody>
      </p:sp>
      <p:sp>
        <p:nvSpPr>
          <p:cNvPr id="17" name="תיבת טקסט 16">
            <a:extLst>
              <a:ext uri="{FF2B5EF4-FFF2-40B4-BE49-F238E27FC236}">
                <a16:creationId xmlns:a16="http://schemas.microsoft.com/office/drawing/2014/main" id="{5860F98F-8204-D0AF-3A76-04DFCF5744D9}"/>
              </a:ext>
            </a:extLst>
          </p:cNvPr>
          <p:cNvSpPr txBox="1"/>
          <p:nvPr/>
        </p:nvSpPr>
        <p:spPr>
          <a:xfrm>
            <a:off x="270676" y="5261845"/>
            <a:ext cx="11627658" cy="1284069"/>
          </a:xfrm>
          <a:prstGeom prst="rect">
            <a:avLst/>
          </a:prstGeom>
          <a:noFill/>
        </p:spPr>
        <p:txBody>
          <a:bodyPr wrap="square">
            <a:spAutoFit/>
          </a:bodyPr>
          <a:lstStyle/>
          <a:p>
            <a:pPr algn="ctr">
              <a:lnSpc>
                <a:spcPct val="80000"/>
              </a:lnSpc>
            </a:pPr>
            <a:r>
              <a:rPr lang="he-IL" altLang="he-IL" sz="3200" dirty="0">
                <a:latin typeface="Calibri" panose="020F0502020204030204" pitchFamily="34" charset="0"/>
                <a:ea typeface="Calibri" panose="020F0502020204030204" pitchFamily="34" charset="0"/>
                <a:cs typeface="Calibri" panose="020F0502020204030204" pitchFamily="34" charset="0"/>
              </a:rPr>
              <a:t>יש להדריך את צוות המזכירות וההנהלה איך לקיים נוהל מסודר של רישום, וכן לבקש להכין רשימה מסודרת לגבי כל כיתה מה הסטטוס של הורי התלמיד על מנת ליצור קשר בתחילת שנה. </a:t>
            </a:r>
          </a:p>
        </p:txBody>
      </p:sp>
      <p:sp>
        <p:nvSpPr>
          <p:cNvPr id="3" name="מציין מיקום תוכן 2">
            <a:extLst>
              <a:ext uri="{FF2B5EF4-FFF2-40B4-BE49-F238E27FC236}">
                <a16:creationId xmlns:a16="http://schemas.microsoft.com/office/drawing/2014/main" id="{58AE8F6C-D907-88B0-D3FB-BF68B13B2B11}"/>
              </a:ext>
            </a:extLst>
          </p:cNvPr>
          <p:cNvSpPr txBox="1">
            <a:spLocks noChangeArrowheads="1"/>
          </p:cNvSpPr>
          <p:nvPr/>
        </p:nvSpPr>
        <p:spPr>
          <a:xfrm>
            <a:off x="6445989" y="1224388"/>
            <a:ext cx="5555651" cy="4880670"/>
          </a:xfrm>
          <a:prstGeom prst="rect">
            <a:avLst/>
          </a:prstGeom>
        </p:spPr>
        <p:txBody>
          <a:bodyPr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rtl="1">
              <a:lnSpc>
                <a:spcPct val="80000"/>
              </a:lnSpc>
              <a:spcBef>
                <a:spcPts val="0"/>
              </a:spcBef>
              <a:buNone/>
            </a:pPr>
            <a:r>
              <a:rPr lang="he-IL" altLang="he-IL" b="1" dirty="0">
                <a:solidFill>
                  <a:schemeClr val="bg1"/>
                </a:solidFill>
                <a:latin typeface="Calibri" panose="020F0502020204030204" pitchFamily="34" charset="0"/>
                <a:ea typeface="Calibri" panose="020F0502020204030204" pitchFamily="34" charset="0"/>
                <a:cs typeface="Calibri" panose="020F0502020204030204" pitchFamily="34" charset="0"/>
              </a:rPr>
              <a:t>בקבלת תלמידים: </a:t>
            </a:r>
          </a:p>
          <a:p>
            <a:pPr marL="0" indent="0" algn="ctr" rtl="1">
              <a:lnSpc>
                <a:spcPct val="80000"/>
              </a:lnSpc>
              <a:spcBef>
                <a:spcPts val="0"/>
              </a:spcBef>
              <a:buNone/>
            </a:pPr>
            <a:r>
              <a:rPr lang="he-IL" altLang="he-IL" dirty="0">
                <a:solidFill>
                  <a:schemeClr val="bg1"/>
                </a:solidFill>
                <a:latin typeface="Calibri" panose="020F0502020204030204" pitchFamily="34" charset="0"/>
                <a:ea typeface="Calibri" panose="020F0502020204030204" pitchFamily="34" charset="0"/>
                <a:cs typeface="Calibri" panose="020F0502020204030204" pitchFamily="34" charset="0"/>
              </a:rPr>
              <a:t>חשוב כבר בראיון ובמועד רישום התלמיד לברר כי שני ההורים מעודכנים ומסכימים על הרשמה למוסד. </a:t>
            </a:r>
            <a:r>
              <a:rPr lang="he-IL" altLang="he-IL" u="sng" dirty="0">
                <a:solidFill>
                  <a:schemeClr val="bg1"/>
                </a:solidFill>
                <a:latin typeface="Calibri" panose="020F0502020204030204" pitchFamily="34" charset="0"/>
                <a:ea typeface="Calibri" panose="020F0502020204030204" pitchFamily="34" charset="0"/>
                <a:cs typeface="Calibri" panose="020F0502020204030204" pitchFamily="34" charset="0"/>
              </a:rPr>
              <a:t>מספרי הטלפון </a:t>
            </a:r>
            <a:r>
              <a:rPr lang="he-IL" altLang="he-IL" dirty="0">
                <a:solidFill>
                  <a:schemeClr val="bg1"/>
                </a:solidFill>
                <a:latin typeface="Calibri" panose="020F0502020204030204" pitchFamily="34" charset="0"/>
                <a:ea typeface="Calibri" panose="020F0502020204030204" pitchFamily="34" charset="0"/>
                <a:cs typeface="Calibri" panose="020F0502020204030204" pitchFamily="34" charset="0"/>
              </a:rPr>
              <a:t>אמורים להיות מעודכנים במערכת הבית ספרית.</a:t>
            </a:r>
            <a:endParaRPr lang="en-US" altLang="he-IL"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7" name="תיבת טקסט 6">
            <a:extLst>
              <a:ext uri="{FF2B5EF4-FFF2-40B4-BE49-F238E27FC236}">
                <a16:creationId xmlns:a16="http://schemas.microsoft.com/office/drawing/2014/main" id="{F9FF8E8C-533F-49BF-36C1-2CD84FA7209D}"/>
              </a:ext>
            </a:extLst>
          </p:cNvPr>
          <p:cNvSpPr txBox="1"/>
          <p:nvPr/>
        </p:nvSpPr>
        <p:spPr>
          <a:xfrm>
            <a:off x="82356" y="1635648"/>
            <a:ext cx="5555652" cy="4235589"/>
          </a:xfrm>
          <a:prstGeom prst="rect">
            <a:avLst/>
          </a:prstGeom>
        </p:spPr>
        <p:txBody>
          <a:bodyPr anchor="ctr">
            <a:normAutofit/>
          </a:bodyPr>
          <a:lstStyle>
            <a:defPPr>
              <a:defRPr lang="en-US"/>
            </a:defPPr>
            <a:lvl1pPr indent="0" algn="ctr" rtl="1">
              <a:spcBef>
                <a:spcPct val="20000"/>
              </a:spcBef>
              <a:buFont typeface="Arial" pitchFamily="34" charset="0"/>
              <a:buNone/>
              <a:defRPr sz="4000">
                <a:latin typeface="Gisha" panose="020B0502040204020203" pitchFamily="34" charset="-79"/>
                <a:ea typeface="Tahoma" panose="020B0604030504040204" pitchFamily="34" charset="0"/>
                <a:cs typeface="Gisha" panose="020B0502040204020203" pitchFamily="34" charset="-79"/>
              </a:defRPr>
            </a:lvl1pPr>
            <a:lvl2pPr marL="742950" indent="-285750">
              <a:spcBef>
                <a:spcPct val="20000"/>
              </a:spcBef>
              <a:buFont typeface="Arial" pitchFamily="34" charset="0"/>
              <a:buChar char="–"/>
              <a:defRPr sz="2800"/>
            </a:lvl2pPr>
            <a:lvl3pPr marL="1143000" indent="-228600">
              <a:spcBef>
                <a:spcPct val="20000"/>
              </a:spcBef>
              <a:buFont typeface="Arial" pitchFamily="34" charset="0"/>
              <a:buChar char="•"/>
              <a:defRPr sz="2400"/>
            </a:lvl3pPr>
            <a:lvl4pPr marL="1600200" indent="-228600">
              <a:spcBef>
                <a:spcPct val="20000"/>
              </a:spcBef>
              <a:buFont typeface="Arial" pitchFamily="34" charset="0"/>
              <a:buChar char="–"/>
              <a:defRPr sz="2000"/>
            </a:lvl4pPr>
            <a:lvl5pPr marL="2057400" indent="-228600">
              <a:spcBef>
                <a:spcPct val="20000"/>
              </a:spcBef>
              <a:buFont typeface="Arial"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a:lnSpc>
                <a:spcPct val="80000"/>
              </a:lnSpc>
              <a:spcBef>
                <a:spcPts val="0"/>
              </a:spcBef>
            </a:pPr>
            <a:r>
              <a:rPr lang="he-IL" altLang="he-IL" sz="3200" dirty="0">
                <a:solidFill>
                  <a:schemeClr val="bg1"/>
                </a:solidFill>
                <a:latin typeface="Calibri" panose="020F0502020204030204" pitchFamily="34" charset="0"/>
                <a:ea typeface="Calibri" panose="020F0502020204030204" pitchFamily="34" charset="0"/>
                <a:cs typeface="Calibri" panose="020F0502020204030204" pitchFamily="34" charset="0"/>
              </a:rPr>
              <a:t>צריך ליצור קשר עם ההורה האחר ולקבל ממנו אישור כתוב עם חתימה וצילום ת.ז של ההורה שמאשר הרשמה למוסד. </a:t>
            </a:r>
          </a:p>
          <a:p>
            <a:pPr>
              <a:lnSpc>
                <a:spcPct val="80000"/>
              </a:lnSpc>
              <a:spcBef>
                <a:spcPts val="0"/>
              </a:spcBef>
            </a:pPr>
            <a:r>
              <a:rPr lang="he-IL" altLang="he-IL" sz="3200" dirty="0">
                <a:solidFill>
                  <a:schemeClr val="bg1"/>
                </a:solidFill>
                <a:latin typeface="Calibri" panose="020F0502020204030204" pitchFamily="34" charset="0"/>
                <a:ea typeface="Calibri" panose="020F0502020204030204" pitchFamily="34" charset="0"/>
                <a:cs typeface="Calibri" panose="020F0502020204030204" pitchFamily="34" charset="0"/>
              </a:rPr>
              <a:t>אין לרשום תלמיד למוסד ללא הסכמה מפורשת משני הוריו!</a:t>
            </a:r>
            <a:endParaRPr lang="en-US" altLang="he-IL" sz="3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370350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EBADF3-C1F1-B12A-F155-9E5DA195FA53}"/>
            </a:ext>
          </a:extLst>
        </p:cNvPr>
        <p:cNvGrpSpPr/>
        <p:nvPr/>
      </p:nvGrpSpPr>
      <p:grpSpPr>
        <a:xfrm>
          <a:off x="0" y="0"/>
          <a:ext cx="0" cy="0"/>
          <a:chOff x="0" y="0"/>
          <a:chExt cx="0" cy="0"/>
        </a:xfrm>
      </p:grpSpPr>
      <p:pic>
        <p:nvPicPr>
          <p:cNvPr id="5" name="גרפיקה 4">
            <a:extLst>
              <a:ext uri="{FF2B5EF4-FFF2-40B4-BE49-F238E27FC236}">
                <a16:creationId xmlns:a16="http://schemas.microsoft.com/office/drawing/2014/main" id="{A67DD2AC-8AF7-BDFA-8657-B9433CDF333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2348" t="22479" r="14677" b="22000"/>
          <a:stretch/>
        </p:blipFill>
        <p:spPr>
          <a:xfrm>
            <a:off x="-514351" y="-76631"/>
            <a:ext cx="13115926" cy="7034739"/>
          </a:xfrm>
          <a:prstGeom prst="rect">
            <a:avLst/>
          </a:prstGeom>
        </p:spPr>
      </p:pic>
      <p:sp>
        <p:nvSpPr>
          <p:cNvPr id="9" name="אליפסה 8">
            <a:extLst>
              <a:ext uri="{FF2B5EF4-FFF2-40B4-BE49-F238E27FC236}">
                <a16:creationId xmlns:a16="http://schemas.microsoft.com/office/drawing/2014/main" id="{8BB479BB-BD73-4BE0-915A-6118049554EA}"/>
              </a:ext>
            </a:extLst>
          </p:cNvPr>
          <p:cNvSpPr/>
          <p:nvPr/>
        </p:nvSpPr>
        <p:spPr>
          <a:xfrm>
            <a:off x="11114599" y="3270913"/>
            <a:ext cx="720000" cy="720000"/>
          </a:xfrm>
          <a:prstGeom prst="ellipse">
            <a:avLst/>
          </a:prstGeom>
          <a:solidFill>
            <a:srgbClr val="424859"/>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solidFill>
                <a:srgbClr val="424859"/>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אליפסה 9">
            <a:extLst>
              <a:ext uri="{FF2B5EF4-FFF2-40B4-BE49-F238E27FC236}">
                <a16:creationId xmlns:a16="http://schemas.microsoft.com/office/drawing/2014/main" id="{4C7358DC-4292-9C80-06AA-38B2CF6DF18A}"/>
              </a:ext>
            </a:extLst>
          </p:cNvPr>
          <p:cNvSpPr/>
          <p:nvPr/>
        </p:nvSpPr>
        <p:spPr>
          <a:xfrm>
            <a:off x="11114599" y="1886501"/>
            <a:ext cx="720000" cy="720000"/>
          </a:xfrm>
          <a:prstGeom prst="ellipse">
            <a:avLst/>
          </a:prstGeom>
          <a:solidFill>
            <a:srgbClr val="70C3D6"/>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solidFill>
                <a:srgbClr val="424859"/>
              </a:solidFill>
              <a:latin typeface="Calibri" panose="020F0502020204030204" pitchFamily="34" charset="0"/>
              <a:ea typeface="Calibri" panose="020F0502020204030204" pitchFamily="34" charset="0"/>
              <a:cs typeface="Calibri" panose="020F0502020204030204" pitchFamily="34" charset="0"/>
            </a:endParaRPr>
          </a:p>
        </p:txBody>
      </p:sp>
      <p:sp>
        <p:nvSpPr>
          <p:cNvPr id="35" name="מלבן 34">
            <a:extLst>
              <a:ext uri="{FF2B5EF4-FFF2-40B4-BE49-F238E27FC236}">
                <a16:creationId xmlns:a16="http://schemas.microsoft.com/office/drawing/2014/main" id="{9E4E94F9-68ED-8C78-8AED-588DE7F0A853}"/>
              </a:ext>
            </a:extLst>
          </p:cNvPr>
          <p:cNvSpPr/>
          <p:nvPr/>
        </p:nvSpPr>
        <p:spPr>
          <a:xfrm>
            <a:off x="10934599" y="1919536"/>
            <a:ext cx="1080000" cy="6539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4000" b="1" dirty="0">
                <a:solidFill>
                  <a:srgbClr val="424859"/>
                </a:solidFill>
                <a:latin typeface="Calibri" panose="020F0502020204030204" pitchFamily="34" charset="0"/>
                <a:ea typeface="Calibri" panose="020F0502020204030204" pitchFamily="34" charset="0"/>
                <a:cs typeface="Calibri" panose="020F0502020204030204" pitchFamily="34" charset="0"/>
              </a:rPr>
              <a:t>1</a:t>
            </a:r>
          </a:p>
        </p:txBody>
      </p:sp>
      <p:sp>
        <p:nvSpPr>
          <p:cNvPr id="36" name="מלבן 35">
            <a:extLst>
              <a:ext uri="{FF2B5EF4-FFF2-40B4-BE49-F238E27FC236}">
                <a16:creationId xmlns:a16="http://schemas.microsoft.com/office/drawing/2014/main" id="{A576490A-1D02-909E-0F82-B6BA28D6C9C3}"/>
              </a:ext>
            </a:extLst>
          </p:cNvPr>
          <p:cNvSpPr/>
          <p:nvPr/>
        </p:nvSpPr>
        <p:spPr>
          <a:xfrm>
            <a:off x="10955864" y="3307167"/>
            <a:ext cx="1080000" cy="6539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4000" b="1" dirty="0">
                <a:solidFill>
                  <a:srgbClr val="70C3D6"/>
                </a:solidFill>
                <a:latin typeface="Calibri" panose="020F0502020204030204" pitchFamily="34" charset="0"/>
                <a:ea typeface="Calibri" panose="020F0502020204030204" pitchFamily="34" charset="0"/>
                <a:cs typeface="Calibri" panose="020F0502020204030204" pitchFamily="34" charset="0"/>
              </a:rPr>
              <a:t>2</a:t>
            </a:r>
          </a:p>
        </p:txBody>
      </p:sp>
      <p:sp>
        <p:nvSpPr>
          <p:cNvPr id="7" name="תיבת טקסט 6">
            <a:extLst>
              <a:ext uri="{FF2B5EF4-FFF2-40B4-BE49-F238E27FC236}">
                <a16:creationId xmlns:a16="http://schemas.microsoft.com/office/drawing/2014/main" id="{8AEA5DF7-BD2F-3BF6-ECD6-4487B7642A39}"/>
              </a:ext>
            </a:extLst>
          </p:cNvPr>
          <p:cNvSpPr txBox="1"/>
          <p:nvPr/>
        </p:nvSpPr>
        <p:spPr>
          <a:xfrm>
            <a:off x="457200" y="1892640"/>
            <a:ext cx="10536295" cy="1015663"/>
          </a:xfrm>
          <a:prstGeom prst="rect">
            <a:avLst/>
          </a:prstGeom>
          <a:noFill/>
        </p:spPr>
        <p:txBody>
          <a:bodyPr wrap="square">
            <a:spAutoFit/>
          </a:bodyPr>
          <a:lstStyle/>
          <a:p>
            <a:pPr algn="r" rtl="1"/>
            <a:r>
              <a:rPr lang="he-IL" altLang="he-IL" sz="2000" b="1" dirty="0">
                <a:latin typeface="Calibri" panose="020F0502020204030204" pitchFamily="34" charset="0"/>
                <a:ea typeface="Calibri" panose="020F0502020204030204" pitchFamily="34" charset="0"/>
                <a:cs typeface="Calibri" panose="020F0502020204030204" pitchFamily="34" charset="0"/>
              </a:rPr>
              <a:t>המוסד החינוכי יקיים שיחות לגבי אפשרויות בחירה במצבים מיוחדים (למשל, מעברים) עם שני ההורים,  </a:t>
            </a:r>
            <a:r>
              <a:rPr lang="he-IL" altLang="he-IL" sz="2000" dirty="0">
                <a:latin typeface="Calibri" panose="020F0502020204030204" pitchFamily="34" charset="0"/>
                <a:ea typeface="Calibri" panose="020F0502020204030204" pitchFamily="34" charset="0"/>
                <a:cs typeface="Calibri" panose="020F0502020204030204" pitchFamily="34" charset="0"/>
              </a:rPr>
              <a:t>ביחד או לחוד, בהתאם לבקשתם, בניסיון לסייע להם להיות שותפים לתהליך של קבלת ההחלטות </a:t>
            </a:r>
            <a:r>
              <a:rPr lang="he-IL" altLang="he-IL" sz="2000" b="1" dirty="0">
                <a:latin typeface="Calibri" panose="020F0502020204030204" pitchFamily="34" charset="0"/>
                <a:ea typeface="Calibri" panose="020F0502020204030204" pitchFamily="34" charset="0"/>
                <a:cs typeface="Calibri" panose="020F0502020204030204" pitchFamily="34" charset="0"/>
              </a:rPr>
              <a:t>באופן ההולם את צורכי הילד ואת רצונו. </a:t>
            </a:r>
          </a:p>
        </p:txBody>
      </p:sp>
      <p:sp>
        <p:nvSpPr>
          <p:cNvPr id="14" name="תיבת טקסט 13">
            <a:extLst>
              <a:ext uri="{FF2B5EF4-FFF2-40B4-BE49-F238E27FC236}">
                <a16:creationId xmlns:a16="http://schemas.microsoft.com/office/drawing/2014/main" id="{190548E8-7A35-EA68-5577-C5859A94A849}"/>
              </a:ext>
            </a:extLst>
          </p:cNvPr>
          <p:cNvSpPr txBox="1"/>
          <p:nvPr/>
        </p:nvSpPr>
        <p:spPr>
          <a:xfrm>
            <a:off x="163073" y="3251138"/>
            <a:ext cx="10830422" cy="707886"/>
          </a:xfrm>
          <a:prstGeom prst="rect">
            <a:avLst/>
          </a:prstGeom>
          <a:noFill/>
        </p:spPr>
        <p:txBody>
          <a:bodyPr wrap="square">
            <a:spAutoFit/>
          </a:bodyPr>
          <a:lstStyle/>
          <a:p>
            <a:pPr algn="r" rtl="1"/>
            <a:r>
              <a:rPr lang="he-IL" altLang="he-IL" sz="2000" b="1" dirty="0">
                <a:latin typeface="Calibri" panose="020F0502020204030204" pitchFamily="34" charset="0"/>
                <a:ea typeface="Calibri" panose="020F0502020204030204" pitchFamily="34" charset="0"/>
                <a:cs typeface="Calibri" panose="020F0502020204030204" pitchFamily="34" charset="0"/>
              </a:rPr>
              <a:t>חשוב ששני ההורים יקבלו מידע בעוד מועד (שלא יפחת משבועיים טרם הפעילות), לגבי אפשרות השתתפותו של הילד בפעילות חוץ בית ספרית. </a:t>
            </a:r>
          </a:p>
        </p:txBody>
      </p:sp>
      <p:sp>
        <p:nvSpPr>
          <p:cNvPr id="15" name="אליפסה 14">
            <a:extLst>
              <a:ext uri="{FF2B5EF4-FFF2-40B4-BE49-F238E27FC236}">
                <a16:creationId xmlns:a16="http://schemas.microsoft.com/office/drawing/2014/main" id="{ED466ACF-5126-94BA-2747-5F20DAA020C0}"/>
              </a:ext>
            </a:extLst>
          </p:cNvPr>
          <p:cNvSpPr/>
          <p:nvPr/>
        </p:nvSpPr>
        <p:spPr>
          <a:xfrm>
            <a:off x="11100422" y="5718752"/>
            <a:ext cx="720000" cy="720000"/>
          </a:xfrm>
          <a:prstGeom prst="ellipse">
            <a:avLst/>
          </a:prstGeom>
          <a:solidFill>
            <a:srgbClr val="424859"/>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solidFill>
                <a:srgbClr val="424859"/>
              </a:solidFill>
              <a:latin typeface="Calibri" panose="020F0502020204030204" pitchFamily="34" charset="0"/>
              <a:ea typeface="Calibri" panose="020F0502020204030204" pitchFamily="34" charset="0"/>
              <a:cs typeface="Calibri" panose="020F0502020204030204" pitchFamily="34" charset="0"/>
            </a:endParaRPr>
          </a:p>
        </p:txBody>
      </p:sp>
      <p:sp>
        <p:nvSpPr>
          <p:cNvPr id="16" name="אליפסה 15">
            <a:extLst>
              <a:ext uri="{FF2B5EF4-FFF2-40B4-BE49-F238E27FC236}">
                <a16:creationId xmlns:a16="http://schemas.microsoft.com/office/drawing/2014/main" id="{E5C89D53-5234-1890-427C-A34C31B93BE4}"/>
              </a:ext>
            </a:extLst>
          </p:cNvPr>
          <p:cNvSpPr/>
          <p:nvPr/>
        </p:nvSpPr>
        <p:spPr>
          <a:xfrm>
            <a:off x="11100422" y="4554037"/>
            <a:ext cx="720000" cy="720000"/>
          </a:xfrm>
          <a:prstGeom prst="ellipse">
            <a:avLst/>
          </a:prstGeom>
          <a:solidFill>
            <a:srgbClr val="70C3D6"/>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solidFill>
                <a:srgbClr val="424859"/>
              </a:solidFill>
              <a:latin typeface="Calibri" panose="020F0502020204030204" pitchFamily="34" charset="0"/>
              <a:ea typeface="Calibri" panose="020F0502020204030204" pitchFamily="34" charset="0"/>
              <a:cs typeface="Calibri" panose="020F0502020204030204" pitchFamily="34" charset="0"/>
            </a:endParaRPr>
          </a:p>
        </p:txBody>
      </p:sp>
      <p:sp>
        <p:nvSpPr>
          <p:cNvPr id="17" name="מלבן 16">
            <a:extLst>
              <a:ext uri="{FF2B5EF4-FFF2-40B4-BE49-F238E27FC236}">
                <a16:creationId xmlns:a16="http://schemas.microsoft.com/office/drawing/2014/main" id="{1997EEA6-B5A5-9EC4-9975-DF52CCD75138}"/>
              </a:ext>
            </a:extLst>
          </p:cNvPr>
          <p:cNvSpPr/>
          <p:nvPr/>
        </p:nvSpPr>
        <p:spPr>
          <a:xfrm>
            <a:off x="10920422" y="4587072"/>
            <a:ext cx="1080000" cy="6539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4000" b="1" dirty="0">
                <a:solidFill>
                  <a:srgbClr val="424859"/>
                </a:solidFill>
                <a:latin typeface="Calibri" panose="020F0502020204030204" pitchFamily="34" charset="0"/>
                <a:ea typeface="Calibri" panose="020F0502020204030204" pitchFamily="34" charset="0"/>
                <a:cs typeface="Calibri" panose="020F0502020204030204" pitchFamily="34" charset="0"/>
              </a:rPr>
              <a:t>3</a:t>
            </a:r>
          </a:p>
        </p:txBody>
      </p:sp>
      <p:sp>
        <p:nvSpPr>
          <p:cNvPr id="18" name="מלבן 17">
            <a:extLst>
              <a:ext uri="{FF2B5EF4-FFF2-40B4-BE49-F238E27FC236}">
                <a16:creationId xmlns:a16="http://schemas.microsoft.com/office/drawing/2014/main" id="{60D1E4F8-A305-1EC2-A281-E89579B6B2E6}"/>
              </a:ext>
            </a:extLst>
          </p:cNvPr>
          <p:cNvSpPr/>
          <p:nvPr/>
        </p:nvSpPr>
        <p:spPr>
          <a:xfrm>
            <a:off x="10941687" y="5755006"/>
            <a:ext cx="1080000" cy="6539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4000" b="1" dirty="0">
                <a:solidFill>
                  <a:srgbClr val="70C3D6"/>
                </a:solidFill>
                <a:latin typeface="Calibri" panose="020F0502020204030204" pitchFamily="34" charset="0"/>
                <a:ea typeface="Calibri" panose="020F0502020204030204" pitchFamily="34" charset="0"/>
                <a:cs typeface="Calibri" panose="020F0502020204030204" pitchFamily="34" charset="0"/>
              </a:rPr>
              <a:t>4</a:t>
            </a:r>
          </a:p>
        </p:txBody>
      </p:sp>
      <p:sp>
        <p:nvSpPr>
          <p:cNvPr id="19" name="תיבת טקסט 18">
            <a:extLst>
              <a:ext uri="{FF2B5EF4-FFF2-40B4-BE49-F238E27FC236}">
                <a16:creationId xmlns:a16="http://schemas.microsoft.com/office/drawing/2014/main" id="{EC6B0111-5D77-F9EF-C846-6E418A302CA9}"/>
              </a:ext>
            </a:extLst>
          </p:cNvPr>
          <p:cNvSpPr txBox="1"/>
          <p:nvPr/>
        </p:nvSpPr>
        <p:spPr>
          <a:xfrm>
            <a:off x="191578" y="4544390"/>
            <a:ext cx="10830422" cy="400110"/>
          </a:xfrm>
          <a:prstGeom prst="rect">
            <a:avLst/>
          </a:prstGeom>
          <a:noFill/>
        </p:spPr>
        <p:txBody>
          <a:bodyPr wrap="square">
            <a:spAutoFit/>
          </a:bodyPr>
          <a:lstStyle/>
          <a:p>
            <a:pPr algn="r" rtl="1"/>
            <a:r>
              <a:rPr lang="he-IL" altLang="he-IL" sz="2000" b="1" dirty="0">
                <a:latin typeface="Calibri" panose="020F0502020204030204" pitchFamily="34" charset="0"/>
                <a:ea typeface="Calibri" panose="020F0502020204030204" pitchFamily="34" charset="0"/>
                <a:cs typeface="Calibri" panose="020F0502020204030204" pitchFamily="34" charset="0"/>
              </a:rPr>
              <a:t>כתיבת עבודות "שורשים" </a:t>
            </a:r>
            <a:r>
              <a:rPr lang="he-IL" altLang="he-IL" sz="2000" dirty="0">
                <a:latin typeface="Calibri" panose="020F0502020204030204" pitchFamily="34" charset="0"/>
                <a:ea typeface="Calibri" panose="020F0502020204030204" pitchFamily="34" charset="0"/>
                <a:cs typeface="Calibri" panose="020F0502020204030204" pitchFamily="34" charset="0"/>
              </a:rPr>
              <a:t>בשנת בת/בר מצווה עלולה לזמן קשיים לילדים להורים גרושים או פרודים. </a:t>
            </a:r>
          </a:p>
        </p:txBody>
      </p:sp>
      <p:sp>
        <p:nvSpPr>
          <p:cNvPr id="20" name="תיבת טקסט 19">
            <a:extLst>
              <a:ext uri="{FF2B5EF4-FFF2-40B4-BE49-F238E27FC236}">
                <a16:creationId xmlns:a16="http://schemas.microsoft.com/office/drawing/2014/main" id="{611A9635-626B-F171-120E-276DF30E04BB}"/>
              </a:ext>
            </a:extLst>
          </p:cNvPr>
          <p:cNvSpPr txBox="1"/>
          <p:nvPr/>
        </p:nvSpPr>
        <p:spPr>
          <a:xfrm>
            <a:off x="29562" y="5685090"/>
            <a:ext cx="11017458" cy="707886"/>
          </a:xfrm>
          <a:prstGeom prst="rect">
            <a:avLst/>
          </a:prstGeom>
          <a:noFill/>
        </p:spPr>
        <p:txBody>
          <a:bodyPr wrap="square">
            <a:spAutoFit/>
          </a:bodyPr>
          <a:lstStyle/>
          <a:p>
            <a:pPr algn="r" rtl="1"/>
            <a:r>
              <a:rPr lang="he-IL" altLang="he-IL" sz="2000" b="1" dirty="0">
                <a:latin typeface="Calibri" panose="020F0502020204030204" pitchFamily="34" charset="0"/>
                <a:ea typeface="Calibri" panose="020F0502020204030204" pitchFamily="34" charset="0"/>
                <a:cs typeface="Calibri" panose="020F0502020204030204" pitchFamily="34" charset="0"/>
              </a:rPr>
              <a:t>תלמידים מחוננים ומצטיינים: </a:t>
            </a:r>
            <a:r>
              <a:rPr lang="he-IL" altLang="he-IL" sz="2000" dirty="0">
                <a:latin typeface="Calibri" panose="020F0502020204030204" pitchFamily="34" charset="0"/>
                <a:ea typeface="Calibri" panose="020F0502020204030204" pitchFamily="34" charset="0"/>
                <a:cs typeface="Calibri" panose="020F0502020204030204" pitchFamily="34" charset="0"/>
              </a:rPr>
              <a:t>על מנהל המוסד החינוכי להביא את המידע על קיום מבחני הקבלה ועל החלטת בית הספר להפנות או לא להפנות את התלמיד למבחן שלב ב' לשני ההורים.</a:t>
            </a:r>
          </a:p>
        </p:txBody>
      </p:sp>
      <p:sp>
        <p:nvSpPr>
          <p:cNvPr id="4" name="כותרת 1">
            <a:extLst>
              <a:ext uri="{FF2B5EF4-FFF2-40B4-BE49-F238E27FC236}">
                <a16:creationId xmlns:a16="http://schemas.microsoft.com/office/drawing/2014/main" id="{F16AB739-6BEF-C7A9-2D42-F333E82D0BE1}"/>
              </a:ext>
            </a:extLst>
          </p:cNvPr>
          <p:cNvSpPr txBox="1">
            <a:spLocks noChangeArrowheads="1"/>
          </p:cNvSpPr>
          <p:nvPr/>
        </p:nvSpPr>
        <p:spPr>
          <a:xfrm>
            <a:off x="2446421" y="185945"/>
            <a:ext cx="8364438" cy="1560956"/>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1"/>
            <a:r>
              <a:rPr lang="he-IL" altLang="he-IL" sz="4000" b="1" dirty="0">
                <a:solidFill>
                  <a:schemeClr val="bg1"/>
                </a:solidFill>
                <a:latin typeface="Gisha" panose="020B0502040204020203" pitchFamily="34" charset="-79"/>
                <a:ea typeface="Tahoma" panose="020B0604030504040204" pitchFamily="34" charset="0"/>
                <a:cs typeface="Gisha" panose="020B0502040204020203" pitchFamily="34" charset="-79"/>
              </a:rPr>
              <a:t>צמתים ומצבים מיוחדים בחיי הילדים בבית הספר</a:t>
            </a:r>
            <a:endParaRPr lang="he-IL" altLang="he-IL" sz="4000" dirty="0">
              <a:solidFill>
                <a:schemeClr val="bg1"/>
              </a:solidFill>
              <a:latin typeface="Gisha" panose="020B0502040204020203" pitchFamily="34" charset="-79"/>
              <a:ea typeface="Tahoma" panose="020B0604030504040204" pitchFamily="34" charset="0"/>
              <a:cs typeface="Gisha" panose="020B0502040204020203" pitchFamily="34" charset="-79"/>
            </a:endParaRPr>
          </a:p>
        </p:txBody>
      </p:sp>
    </p:spTree>
    <p:extLst>
      <p:ext uri="{BB962C8B-B14F-4D97-AF65-F5344CB8AC3E}">
        <p14:creationId xmlns:p14="http://schemas.microsoft.com/office/powerpoint/2010/main" val="1710872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גרפיקה 3">
            <a:extLst>
              <a:ext uri="{FF2B5EF4-FFF2-40B4-BE49-F238E27FC236}">
                <a16:creationId xmlns:a16="http://schemas.microsoft.com/office/drawing/2014/main" id="{8EBCD1B7-CB86-A857-D7B4-AB0AF491CE18}"/>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2348" t="23084" r="17248" b="63766"/>
          <a:stretch/>
        </p:blipFill>
        <p:spPr>
          <a:xfrm rot="10800000">
            <a:off x="-142240" y="1397000"/>
            <a:ext cx="12821920" cy="1666240"/>
          </a:xfrm>
          <a:prstGeom prst="rect">
            <a:avLst/>
          </a:prstGeom>
        </p:spPr>
      </p:pic>
      <p:pic>
        <p:nvPicPr>
          <p:cNvPr id="5" name="גרפיקה 4">
            <a:extLst>
              <a:ext uri="{FF2B5EF4-FFF2-40B4-BE49-F238E27FC236}">
                <a16:creationId xmlns:a16="http://schemas.microsoft.com/office/drawing/2014/main" id="{E4F7AD97-9D9C-CEE5-39D0-06AF4360BDB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2348" t="23084" r="17248" b="63766"/>
          <a:stretch/>
        </p:blipFill>
        <p:spPr>
          <a:xfrm rot="10800000">
            <a:off x="-142240" y="3296920"/>
            <a:ext cx="12821920" cy="1666240"/>
          </a:xfrm>
          <a:prstGeom prst="rect">
            <a:avLst/>
          </a:prstGeom>
        </p:spPr>
      </p:pic>
      <p:pic>
        <p:nvPicPr>
          <p:cNvPr id="6" name="גרפיקה 5">
            <a:extLst>
              <a:ext uri="{FF2B5EF4-FFF2-40B4-BE49-F238E27FC236}">
                <a16:creationId xmlns:a16="http://schemas.microsoft.com/office/drawing/2014/main" id="{83488631-120B-DABE-6FCB-042B3242437C}"/>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2348" t="23084" r="17248" b="63766"/>
          <a:stretch/>
        </p:blipFill>
        <p:spPr>
          <a:xfrm rot="10800000">
            <a:off x="-142240" y="5191760"/>
            <a:ext cx="12821920" cy="1666240"/>
          </a:xfrm>
          <a:prstGeom prst="rect">
            <a:avLst/>
          </a:prstGeom>
        </p:spPr>
      </p:pic>
      <p:sp>
        <p:nvSpPr>
          <p:cNvPr id="7" name="כותרת 1">
            <a:extLst>
              <a:ext uri="{FF2B5EF4-FFF2-40B4-BE49-F238E27FC236}">
                <a16:creationId xmlns:a16="http://schemas.microsoft.com/office/drawing/2014/main" id="{C0109163-7A67-5960-F744-67FDCDBB653B}"/>
              </a:ext>
            </a:extLst>
          </p:cNvPr>
          <p:cNvSpPr txBox="1">
            <a:spLocks noChangeArrowheads="1"/>
          </p:cNvSpPr>
          <p:nvPr/>
        </p:nvSpPr>
        <p:spPr>
          <a:xfrm>
            <a:off x="4632960" y="267203"/>
            <a:ext cx="10972800" cy="95707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1"/>
            <a:r>
              <a:rPr lang="he-IL" altLang="he-IL" sz="5400" b="1" dirty="0">
                <a:solidFill>
                  <a:srgbClr val="70C3D6"/>
                </a:solidFill>
                <a:latin typeface="Calibri" panose="020F0502020204030204" pitchFamily="34" charset="0"/>
                <a:ea typeface="Calibri" panose="020F0502020204030204" pitchFamily="34" charset="0"/>
                <a:cs typeface="Calibri" panose="020F0502020204030204" pitchFamily="34" charset="0"/>
              </a:rPr>
              <a:t>הנחיות כלליות</a:t>
            </a:r>
          </a:p>
        </p:txBody>
      </p:sp>
      <p:pic>
        <p:nvPicPr>
          <p:cNvPr id="13" name="גרפיקה 12" descr="אסור לגעת קו מיתאר">
            <a:extLst>
              <a:ext uri="{FF2B5EF4-FFF2-40B4-BE49-F238E27FC236}">
                <a16:creationId xmlns:a16="http://schemas.microsoft.com/office/drawing/2014/main" id="{14D2AD63-CA5E-434B-062A-8190031E29B5}"/>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21845" y="3744961"/>
            <a:ext cx="770155" cy="770155"/>
          </a:xfrm>
          <a:prstGeom prst="rect">
            <a:avLst/>
          </a:prstGeom>
        </p:spPr>
      </p:pic>
      <p:pic>
        <p:nvPicPr>
          <p:cNvPr id="15" name="גרפיקה 14" descr="מחזור עם אנשים קו מיתאר">
            <a:extLst>
              <a:ext uri="{FF2B5EF4-FFF2-40B4-BE49-F238E27FC236}">
                <a16:creationId xmlns:a16="http://schemas.microsoft.com/office/drawing/2014/main" id="{ACB0D39A-66CF-8FBF-342C-DD6726C3997F}"/>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33877" y="1824229"/>
            <a:ext cx="816142" cy="816142"/>
          </a:xfrm>
          <a:prstGeom prst="rect">
            <a:avLst/>
          </a:prstGeom>
        </p:spPr>
      </p:pic>
      <p:sp>
        <p:nvSpPr>
          <p:cNvPr id="17" name="תיבת טקסט 16">
            <a:extLst>
              <a:ext uri="{FF2B5EF4-FFF2-40B4-BE49-F238E27FC236}">
                <a16:creationId xmlns:a16="http://schemas.microsoft.com/office/drawing/2014/main" id="{7FD280D0-8A74-9F47-76C1-81A5CC373D24}"/>
              </a:ext>
            </a:extLst>
          </p:cNvPr>
          <p:cNvSpPr txBox="1"/>
          <p:nvPr/>
        </p:nvSpPr>
        <p:spPr>
          <a:xfrm>
            <a:off x="204536" y="1830683"/>
            <a:ext cx="10247897" cy="707886"/>
          </a:xfrm>
          <a:prstGeom prst="rect">
            <a:avLst/>
          </a:prstGeom>
          <a:noFill/>
        </p:spPr>
        <p:txBody>
          <a:bodyPr wrap="square">
            <a:spAutoFit/>
          </a:bodyPr>
          <a:lstStyle/>
          <a:p>
            <a:pPr lvl="0" rtl="1">
              <a:lnSpc>
                <a:spcPct val="100000"/>
              </a:lnSpc>
            </a:pPr>
            <a:r>
              <a:rPr lang="he-IL" sz="2000" dirty="0">
                <a:solidFill>
                  <a:schemeClr val="bg1"/>
                </a:solidFill>
                <a:latin typeface="Calibri" panose="020F0502020204030204" pitchFamily="34" charset="0"/>
                <a:ea typeface="Calibri" panose="020F0502020204030204" pitchFamily="34" charset="0"/>
                <a:cs typeface="Calibri" panose="020F0502020204030204" pitchFamily="34" charset="0"/>
              </a:rPr>
              <a:t>על מערכת החינוך מוטלת האחריות לערב את שני ההורים בהיבטים משמעותיים בחיי הילד במוסד החינוכי, לרבות במקרים שבהם אחד ההורים לא ביקש להיות מעורב, מתוך דאגה לצורכי הילד ולבריאותו הנפשית.</a:t>
            </a:r>
            <a:endPar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9" name="תיבת טקסט 18">
            <a:extLst>
              <a:ext uri="{FF2B5EF4-FFF2-40B4-BE49-F238E27FC236}">
                <a16:creationId xmlns:a16="http://schemas.microsoft.com/office/drawing/2014/main" id="{1BCE85D9-ED79-04D4-6F2C-69DFCE1FC185}"/>
              </a:ext>
            </a:extLst>
          </p:cNvPr>
          <p:cNvSpPr txBox="1"/>
          <p:nvPr/>
        </p:nvSpPr>
        <p:spPr>
          <a:xfrm>
            <a:off x="204535" y="3814012"/>
            <a:ext cx="10247897" cy="707886"/>
          </a:xfrm>
          <a:prstGeom prst="rect">
            <a:avLst/>
          </a:prstGeom>
          <a:noFill/>
        </p:spPr>
        <p:txBody>
          <a:bodyPr wrap="square">
            <a:spAutoFit/>
          </a:bodyPr>
          <a:lstStyle/>
          <a:p>
            <a:pPr lvl="0" rtl="1">
              <a:lnSpc>
                <a:spcPct val="100000"/>
              </a:lnSpc>
            </a:pPr>
            <a:r>
              <a:rPr lang="he-IL" sz="2000" dirty="0">
                <a:solidFill>
                  <a:schemeClr val="bg1"/>
                </a:solidFill>
                <a:latin typeface="Calibri" panose="020F0502020204030204" pitchFamily="34" charset="0"/>
                <a:ea typeface="Calibri" panose="020F0502020204030204" pitchFamily="34" charset="0"/>
                <a:cs typeface="Calibri" panose="020F0502020204030204" pitchFamily="34" charset="0"/>
              </a:rPr>
              <a:t>על המחנך או על הגננת להיות ממוקדים בחינוכו של הילד ובדאגה לשלומו ולרווחתו במסגרת החינוכית ועליהם להימנע ממעורבות בסכסוך בין ההורים, כאשר קיים סכסוך.</a:t>
            </a:r>
            <a:r>
              <a:rPr lang="he-IL" sz="2000" u="sng" dirty="0">
                <a:solidFill>
                  <a:schemeClr val="bg1"/>
                </a:solidFill>
                <a:latin typeface="Calibri" panose="020F0502020204030204" pitchFamily="34" charset="0"/>
                <a:ea typeface="Calibri" panose="020F0502020204030204" pitchFamily="34" charset="0"/>
                <a:cs typeface="Calibri" panose="020F0502020204030204" pitchFamily="34" charset="0"/>
              </a:rPr>
              <a:t> </a:t>
            </a:r>
            <a:endPar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1" name="תיבת טקסט 20">
            <a:extLst>
              <a:ext uri="{FF2B5EF4-FFF2-40B4-BE49-F238E27FC236}">
                <a16:creationId xmlns:a16="http://schemas.microsoft.com/office/drawing/2014/main" id="{759EB84C-3AFD-3B5F-2FBF-75586CFADA6A}"/>
              </a:ext>
            </a:extLst>
          </p:cNvPr>
          <p:cNvSpPr txBox="1"/>
          <p:nvPr/>
        </p:nvSpPr>
        <p:spPr>
          <a:xfrm>
            <a:off x="-1048953" y="5824825"/>
            <a:ext cx="11363826" cy="400110"/>
          </a:xfrm>
          <a:prstGeom prst="rect">
            <a:avLst/>
          </a:prstGeom>
          <a:noFill/>
        </p:spPr>
        <p:txBody>
          <a:bodyPr wrap="square">
            <a:spAutoFit/>
          </a:bodyPr>
          <a:lstStyle/>
          <a:p>
            <a:pPr lvl="0" rtl="1">
              <a:lnSpc>
                <a:spcPct val="100000"/>
              </a:lnSpc>
            </a:pPr>
            <a:r>
              <a:rPr lang="he-IL" sz="2000" dirty="0">
                <a:solidFill>
                  <a:schemeClr val="bg1"/>
                </a:solidFill>
                <a:latin typeface="Calibri" panose="020F0502020204030204" pitchFamily="34" charset="0"/>
                <a:ea typeface="Calibri" panose="020F0502020204030204" pitchFamily="34" charset="0"/>
                <a:cs typeface="Calibri" panose="020F0502020204030204" pitchFamily="34" charset="0"/>
              </a:rPr>
              <a:t>על כל עובדי החינוך הבאים בשערי מוסדות החינוך להכיר את נהלי ההתנהלות במצבים אלה.</a:t>
            </a:r>
            <a:endPar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23" name="גרפיקה 22" descr="קבוצת אנשים קו מיתאר">
            <a:extLst>
              <a:ext uri="{FF2B5EF4-FFF2-40B4-BE49-F238E27FC236}">
                <a16:creationId xmlns:a16="http://schemas.microsoft.com/office/drawing/2014/main" id="{ECECDB29-4495-14EB-35C9-9F831B0D1C97}"/>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447544" y="5666179"/>
            <a:ext cx="734621" cy="734621"/>
          </a:xfrm>
          <a:prstGeom prst="rect">
            <a:avLst/>
          </a:prstGeom>
        </p:spPr>
      </p:pic>
    </p:spTree>
    <p:extLst>
      <p:ext uri="{BB962C8B-B14F-4D97-AF65-F5344CB8AC3E}">
        <p14:creationId xmlns:p14="http://schemas.microsoft.com/office/powerpoint/2010/main" val="24916879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424859"/>
        </a:solidFill>
        <a:effectLst/>
      </p:bgPr>
    </p:bg>
    <p:spTree>
      <p:nvGrpSpPr>
        <p:cNvPr id="1" name=""/>
        <p:cNvGrpSpPr/>
        <p:nvPr/>
      </p:nvGrpSpPr>
      <p:grpSpPr>
        <a:xfrm>
          <a:off x="0" y="0"/>
          <a:ext cx="0" cy="0"/>
          <a:chOff x="0" y="0"/>
          <a:chExt cx="0" cy="0"/>
        </a:xfrm>
      </p:grpSpPr>
      <p:sp>
        <p:nvSpPr>
          <p:cNvPr id="4" name="מציין מיקום תוכן 2">
            <a:extLst>
              <a:ext uri="{FF2B5EF4-FFF2-40B4-BE49-F238E27FC236}">
                <a16:creationId xmlns:a16="http://schemas.microsoft.com/office/drawing/2014/main" id="{7A8C0CE6-2777-4EF1-6AD0-FE0238CEB29D}"/>
              </a:ext>
            </a:extLst>
          </p:cNvPr>
          <p:cNvSpPr txBox="1">
            <a:spLocks/>
          </p:cNvSpPr>
          <p:nvPr/>
        </p:nvSpPr>
        <p:spPr>
          <a:xfrm>
            <a:off x="3031374" y="1270673"/>
            <a:ext cx="9066415" cy="6313246"/>
          </a:xfrm>
          <a:prstGeom prst="rect">
            <a:avLst/>
          </a:prstGeom>
        </p:spPr>
        <p:txBody>
          <a:bodyPr rtlCol="1"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just" defTabSz="914400" rtl="1" eaLnBrk="1" fontAlgn="auto" latinLnBrk="0" hangingPunct="1">
              <a:lnSpc>
                <a:spcPct val="100000"/>
              </a:lnSpc>
              <a:spcBef>
                <a:spcPct val="20000"/>
              </a:spcBef>
              <a:spcAft>
                <a:spcPts val="0"/>
              </a:spcAft>
              <a:buClrTx/>
              <a:buSzTx/>
              <a:buFont typeface="Arial" pitchFamily="34" charset="0"/>
              <a:buNone/>
              <a:tabLst/>
              <a:defRPr/>
            </a:pPr>
            <a:r>
              <a:rPr kumimoji="0" lang="he-IL" sz="1800" b="1" i="0" u="none" strike="noStrike" kern="1200" cap="none" spc="0" normalizeH="0" baseline="0" noProof="0" dirty="0">
                <a:ln>
                  <a:noFill/>
                </a:ln>
                <a:solidFill>
                  <a:schemeClr val="bg1"/>
                </a:solidFill>
                <a:uLnTx/>
                <a:uFillTx/>
                <a:latin typeface="Calibri" panose="020F0502020204030204" pitchFamily="34" charset="0"/>
                <a:ea typeface="Calibri" panose="020F0502020204030204" pitchFamily="34" charset="0"/>
                <a:cs typeface="Calibri" panose="020F0502020204030204" pitchFamily="34" charset="0"/>
              </a:rPr>
              <a:t>סעיף 1. פרידת ההורים והשלכותיה שינוי המונחים: </a:t>
            </a:r>
            <a:r>
              <a:rPr kumimoji="0" lang="he-IL" sz="1800" i="0" u="none" strike="noStrike" kern="1200" cap="none" spc="0" normalizeH="0" baseline="0" noProof="0" dirty="0">
                <a:ln>
                  <a:noFill/>
                </a:ln>
                <a:solidFill>
                  <a:schemeClr val="bg1"/>
                </a:solidFill>
                <a:uLnTx/>
                <a:uFillTx/>
                <a:latin typeface="Calibri" panose="020F0502020204030204" pitchFamily="34" charset="0"/>
                <a:ea typeface="Calibri" panose="020F0502020204030204" pitchFamily="34" charset="0"/>
                <a:cs typeface="Calibri" panose="020F0502020204030204" pitchFamily="34" charset="0"/>
              </a:rPr>
              <a:t>הסרת המונח – "משמורת משותפת", "החזקת ילדים". שימוש במונחים שעודכנו הינם ללא קשר לזמני השהות.</a:t>
            </a:r>
          </a:p>
          <a:p>
            <a:pPr marL="342900" marR="0" lvl="0" indent="-342900" algn="just" defTabSz="914400" rtl="1" eaLnBrk="1" fontAlgn="auto" latinLnBrk="0" hangingPunct="1">
              <a:lnSpc>
                <a:spcPct val="100000"/>
              </a:lnSpc>
              <a:spcBef>
                <a:spcPct val="20000"/>
              </a:spcBef>
              <a:spcAft>
                <a:spcPts val="0"/>
              </a:spcAft>
              <a:buClrTx/>
              <a:buSzTx/>
              <a:buFont typeface="Arial" pitchFamily="34" charset="0"/>
              <a:buNone/>
              <a:tabLst/>
              <a:defRPr/>
            </a:pPr>
            <a:r>
              <a:rPr kumimoji="0" lang="he-IL" sz="1800" b="1" i="0" u="none" strike="noStrike" kern="1200" cap="none" spc="0" normalizeH="0" baseline="0" noProof="0" dirty="0">
                <a:ln>
                  <a:noFill/>
                </a:ln>
                <a:solidFill>
                  <a:schemeClr val="bg1"/>
                </a:solidFill>
                <a:uLnTx/>
                <a:uFillTx/>
                <a:latin typeface="Calibri" panose="020F0502020204030204" pitchFamily="34" charset="0"/>
                <a:ea typeface="Calibri" panose="020F0502020204030204" pitchFamily="34" charset="0"/>
                <a:cs typeface="Calibri" panose="020F0502020204030204" pitchFamily="34" charset="0"/>
              </a:rPr>
              <a:t>סעיף 1.1.4 – המונח "זמני השהות" מחליף את המונח הקודם "הסדרי ראיה".</a:t>
            </a:r>
          </a:p>
          <a:p>
            <a:pPr marL="342900" marR="0" lvl="0" indent="-342900" algn="just" defTabSz="914400" rtl="1" eaLnBrk="1" fontAlgn="auto" latinLnBrk="0" hangingPunct="1">
              <a:lnSpc>
                <a:spcPct val="100000"/>
              </a:lnSpc>
              <a:spcBef>
                <a:spcPct val="20000"/>
              </a:spcBef>
              <a:spcAft>
                <a:spcPts val="0"/>
              </a:spcAft>
              <a:buClrTx/>
              <a:buSzTx/>
              <a:buFont typeface="Arial" pitchFamily="34" charset="0"/>
              <a:buNone/>
              <a:tabLst/>
              <a:defRPr/>
            </a:pPr>
            <a:r>
              <a:rPr kumimoji="0" lang="he-IL" sz="1800" b="1" i="0" u="none" strike="noStrike" kern="1200" cap="none" spc="0" normalizeH="0" baseline="0" noProof="0" dirty="0">
                <a:ln>
                  <a:noFill/>
                </a:ln>
                <a:solidFill>
                  <a:schemeClr val="bg1"/>
                </a:solidFill>
                <a:uLnTx/>
                <a:uFillTx/>
                <a:latin typeface="Calibri" panose="020F0502020204030204" pitchFamily="34" charset="0"/>
                <a:ea typeface="Calibri" panose="020F0502020204030204" pitchFamily="34" charset="0"/>
                <a:cs typeface="Calibri" panose="020F0502020204030204" pitchFamily="34" charset="0"/>
              </a:rPr>
              <a:t>סעיף 2.3 - תיקון </a:t>
            </a:r>
            <a:r>
              <a:rPr kumimoji="0" lang="he-IL" sz="1800" b="1" i="0" u="none" strike="noStrike" kern="1200" cap="none" spc="0" normalizeH="0" baseline="0" noProof="0" dirty="0" err="1">
                <a:ln>
                  <a:noFill/>
                </a:ln>
                <a:solidFill>
                  <a:schemeClr val="bg1"/>
                </a:solidFill>
                <a:uLnTx/>
                <a:uFillTx/>
                <a:latin typeface="Calibri" panose="020F0502020204030204" pitchFamily="34" charset="0"/>
                <a:ea typeface="Calibri" panose="020F0502020204030204" pitchFamily="34" charset="0"/>
                <a:cs typeface="Calibri" panose="020F0502020204030204" pitchFamily="34" charset="0"/>
              </a:rPr>
              <a:t>תת־סעיף</a:t>
            </a:r>
            <a:r>
              <a:rPr kumimoji="0" lang="he-IL" sz="1800" b="1" i="0" u="none" strike="noStrike" kern="1200" cap="none" spc="0" normalizeH="0" baseline="0" noProof="0" dirty="0">
                <a:ln>
                  <a:noFill/>
                </a:ln>
                <a:solidFill>
                  <a:schemeClr val="bg1"/>
                </a:solidFill>
                <a:uLnTx/>
                <a:uFillTx/>
                <a:latin typeface="Calibri" panose="020F0502020204030204" pitchFamily="34" charset="0"/>
                <a:ea typeface="Calibri" panose="020F0502020204030204" pitchFamily="34" charset="0"/>
                <a:cs typeface="Calibri" panose="020F0502020204030204" pitchFamily="34" charset="0"/>
              </a:rPr>
              <a:t> 2.3.2 – הבהרה לגבי קיומן של מפגשים וועדות במקרים בהם אחד ההורים אינו מגיע.</a:t>
            </a:r>
          </a:p>
          <a:p>
            <a:pPr marL="342900" marR="0" lvl="0" indent="-342900" algn="just" defTabSz="914400" rtl="1" eaLnBrk="1" fontAlgn="auto" latinLnBrk="0" hangingPunct="1">
              <a:lnSpc>
                <a:spcPct val="100000"/>
              </a:lnSpc>
              <a:spcBef>
                <a:spcPct val="20000"/>
              </a:spcBef>
              <a:spcAft>
                <a:spcPts val="0"/>
              </a:spcAft>
              <a:buClrTx/>
              <a:buSzTx/>
              <a:buFont typeface="Arial" pitchFamily="34" charset="0"/>
              <a:buNone/>
              <a:tabLst/>
              <a:defRPr/>
            </a:pPr>
            <a:r>
              <a:rPr kumimoji="0" lang="he-IL" sz="1800" b="1" i="0" u="none" strike="noStrike" kern="1200" cap="none" spc="0" normalizeH="0" baseline="0" noProof="0" dirty="0">
                <a:ln>
                  <a:noFill/>
                </a:ln>
                <a:solidFill>
                  <a:schemeClr val="bg1"/>
                </a:solidFill>
                <a:uLnTx/>
                <a:uFillTx/>
                <a:latin typeface="Calibri" panose="020F0502020204030204" pitchFamily="34" charset="0"/>
                <a:ea typeface="Calibri" panose="020F0502020204030204" pitchFamily="34" charset="0"/>
                <a:cs typeface="Calibri" panose="020F0502020204030204" pitchFamily="34" charset="0"/>
              </a:rPr>
              <a:t>סעיף 2.4 - הוצאת תלמיד בזמן הלימודים או בתום יום הלימודים -</a:t>
            </a:r>
            <a:r>
              <a:rPr kumimoji="0" lang="he-IL" sz="1800" i="0" u="none" strike="noStrike" kern="1200" cap="none" spc="0" normalizeH="0" baseline="0" noProof="0" dirty="0">
                <a:ln>
                  <a:noFill/>
                </a:ln>
                <a:solidFill>
                  <a:schemeClr val="bg1"/>
                </a:solidFill>
                <a:uLnTx/>
                <a:uFillTx/>
                <a:latin typeface="Calibri" panose="020F0502020204030204" pitchFamily="34" charset="0"/>
                <a:ea typeface="Calibri" panose="020F0502020204030204" pitchFamily="34" charset="0"/>
                <a:cs typeface="Calibri" panose="020F0502020204030204" pitchFamily="34" charset="0"/>
              </a:rPr>
              <a:t> כל אחד מההורים רשאי לאסוף את ילדו (אלא אם קיימת מניעה משפטית) ללא קשר לזמני השהות שנקבעו. כמו כן, כל הורה רשאי לשלוח כל אדם מטעמו לאסוף את ילדו. במקרה שבו ההורה האחר מתנגד, עליו לפנות לבית המשפט ולהסדיר זאת. </a:t>
            </a:r>
          </a:p>
          <a:p>
            <a:pPr marL="342900" marR="0" lvl="0" indent="-342900" algn="just" defTabSz="914400" rtl="1" eaLnBrk="1" fontAlgn="auto" latinLnBrk="0" hangingPunct="1">
              <a:lnSpc>
                <a:spcPct val="100000"/>
              </a:lnSpc>
              <a:spcBef>
                <a:spcPct val="20000"/>
              </a:spcBef>
              <a:spcAft>
                <a:spcPts val="0"/>
              </a:spcAft>
              <a:buClrTx/>
              <a:buSzTx/>
              <a:buFont typeface="Arial" pitchFamily="34" charset="0"/>
              <a:buNone/>
              <a:tabLst/>
              <a:defRPr/>
            </a:pPr>
            <a:r>
              <a:rPr kumimoji="0" lang="he-IL" sz="1800" b="1" i="0" u="none" strike="noStrike" kern="1200" cap="none" spc="0" normalizeH="0" baseline="0" noProof="0" dirty="0">
                <a:ln>
                  <a:noFill/>
                </a:ln>
                <a:solidFill>
                  <a:schemeClr val="bg1"/>
                </a:solidFill>
                <a:uLnTx/>
                <a:uFillTx/>
                <a:latin typeface="Calibri" panose="020F0502020204030204" pitchFamily="34" charset="0"/>
                <a:ea typeface="Calibri" panose="020F0502020204030204" pitchFamily="34" charset="0"/>
                <a:cs typeface="Calibri" panose="020F0502020204030204" pitchFamily="34" charset="0"/>
              </a:rPr>
              <a:t>סעיף 2.13 - קשר עם בן/בת הזוג של ההורים הפרודים או הגרושים </a:t>
            </a:r>
            <a:r>
              <a:rPr kumimoji="0" lang="he-IL" sz="1800" i="0" u="none" strike="noStrike" kern="1200" cap="none" spc="0" normalizeH="0" baseline="0" noProof="0" dirty="0">
                <a:ln>
                  <a:noFill/>
                </a:ln>
                <a:solidFill>
                  <a:schemeClr val="bg1"/>
                </a:solidFill>
                <a:uLnTx/>
                <a:uFillTx/>
                <a:latin typeface="Calibri" panose="020F0502020204030204" pitchFamily="34" charset="0"/>
                <a:ea typeface="Calibri" panose="020F0502020204030204" pitchFamily="34" charset="0"/>
                <a:cs typeface="Calibri" panose="020F0502020204030204" pitchFamily="34" charset="0"/>
              </a:rPr>
              <a:t>– הרחבת פירוט לגבי מצבים שונים, לרבות הוספת השתתפות בן/בת הזוג בקבוצות וברשתות חברתיות כגון </a:t>
            </a:r>
            <a:r>
              <a:rPr kumimoji="0" lang="he-IL" sz="1800" i="0" u="none" strike="noStrike" kern="1200" cap="none" spc="0" normalizeH="0" baseline="0" noProof="0" dirty="0" err="1">
                <a:ln>
                  <a:noFill/>
                </a:ln>
                <a:solidFill>
                  <a:schemeClr val="bg1"/>
                </a:solidFill>
                <a:uLnTx/>
                <a:uFillTx/>
                <a:latin typeface="Calibri" panose="020F0502020204030204" pitchFamily="34" charset="0"/>
                <a:ea typeface="Calibri" panose="020F0502020204030204" pitchFamily="34" charset="0"/>
                <a:cs typeface="Calibri" panose="020F0502020204030204" pitchFamily="34" charset="0"/>
              </a:rPr>
              <a:t>ווטסאפ</a:t>
            </a:r>
            <a:r>
              <a:rPr kumimoji="0" lang="he-IL" sz="1800" i="0" u="none" strike="noStrike" kern="1200" cap="none" spc="0" normalizeH="0" baseline="0" noProof="0" dirty="0">
                <a:ln>
                  <a:noFill/>
                </a:ln>
                <a:solidFill>
                  <a:schemeClr val="bg1"/>
                </a:solidFill>
                <a:uLnTx/>
                <a:uFillTx/>
                <a:latin typeface="Calibri" panose="020F0502020204030204" pitchFamily="34" charset="0"/>
                <a:ea typeface="Calibri" panose="020F0502020204030204" pitchFamily="34" charset="0"/>
                <a:cs typeface="Calibri" panose="020F0502020204030204" pitchFamily="34" charset="0"/>
              </a:rPr>
              <a:t> - צירופם רק בהסכמת שני ההורים האפוטרופוסים. </a:t>
            </a:r>
          </a:p>
          <a:p>
            <a:pPr marL="342900" marR="0" lvl="0" indent="-342900" algn="just" defTabSz="914400" rtl="1" eaLnBrk="1" fontAlgn="auto" latinLnBrk="0" hangingPunct="1">
              <a:lnSpc>
                <a:spcPct val="100000"/>
              </a:lnSpc>
              <a:spcBef>
                <a:spcPct val="20000"/>
              </a:spcBef>
              <a:spcAft>
                <a:spcPts val="0"/>
              </a:spcAft>
              <a:buClrTx/>
              <a:buSzTx/>
              <a:buFont typeface="Arial" pitchFamily="34" charset="0"/>
              <a:buNone/>
              <a:tabLst/>
              <a:defRPr/>
            </a:pPr>
            <a:r>
              <a:rPr kumimoji="0" lang="he-IL" sz="1800" b="1" i="0" u="none" strike="noStrike" kern="1200" cap="none" spc="0" normalizeH="0" baseline="0" noProof="0" dirty="0">
                <a:ln>
                  <a:noFill/>
                </a:ln>
                <a:solidFill>
                  <a:schemeClr val="bg1"/>
                </a:solidFill>
                <a:uLnTx/>
                <a:uFillTx/>
                <a:latin typeface="Calibri" panose="020F0502020204030204" pitchFamily="34" charset="0"/>
                <a:ea typeface="Calibri" panose="020F0502020204030204" pitchFamily="34" charset="0"/>
                <a:cs typeface="Calibri" panose="020F0502020204030204" pitchFamily="34" charset="0"/>
              </a:rPr>
              <a:t>סעיף 3.7 גיליון הערכה וציונים (תעודת מחצית, שליש או סוף שנה) </a:t>
            </a:r>
            <a:r>
              <a:rPr kumimoji="0" lang="he-IL" sz="1800" i="0" u="none" strike="noStrike" kern="1200" cap="none" spc="0" normalizeH="0" baseline="0" noProof="0" dirty="0">
                <a:ln>
                  <a:noFill/>
                </a:ln>
                <a:solidFill>
                  <a:schemeClr val="bg1"/>
                </a:solidFill>
                <a:uLnTx/>
                <a:uFillTx/>
                <a:latin typeface="Calibri" panose="020F0502020204030204" pitchFamily="34" charset="0"/>
                <a:ea typeface="Calibri" panose="020F0502020204030204" pitchFamily="34" charset="0"/>
                <a:cs typeface="Calibri" panose="020F0502020204030204" pitchFamily="34" charset="0"/>
              </a:rPr>
              <a:t>- התלמיד יקבל תעודה אחת. תעודה נוספת תונפק בהתאם לבקשת ההורה (אלא אם קיימת מניע משפטית). </a:t>
            </a:r>
          </a:p>
          <a:p>
            <a:pPr marL="342900" marR="0" lvl="0" indent="-342900" algn="just" defTabSz="914400" rtl="1" eaLnBrk="1" fontAlgn="auto" latinLnBrk="0" hangingPunct="1">
              <a:lnSpc>
                <a:spcPct val="100000"/>
              </a:lnSpc>
              <a:spcBef>
                <a:spcPct val="20000"/>
              </a:spcBef>
              <a:spcAft>
                <a:spcPts val="0"/>
              </a:spcAft>
              <a:buClrTx/>
              <a:buSzTx/>
              <a:buFont typeface="Arial" pitchFamily="34" charset="0"/>
              <a:buNone/>
              <a:tabLst/>
              <a:defRPr/>
            </a:pPr>
            <a:r>
              <a:rPr kumimoji="0" lang="he-IL" sz="1800" b="1" i="0" u="none" strike="noStrike" kern="1200" cap="none" spc="0" normalizeH="0" baseline="0" noProof="0" dirty="0">
                <a:ln>
                  <a:noFill/>
                </a:ln>
                <a:solidFill>
                  <a:schemeClr val="bg1"/>
                </a:solidFill>
                <a:uLnTx/>
                <a:uFillTx/>
                <a:latin typeface="Calibri" panose="020F0502020204030204" pitchFamily="34" charset="0"/>
                <a:ea typeface="Calibri" panose="020F0502020204030204" pitchFamily="34" charset="0"/>
                <a:cs typeface="Calibri" panose="020F0502020204030204" pitchFamily="34" charset="0"/>
              </a:rPr>
              <a:t>סעיף 6 - נוהל רישום </a:t>
            </a:r>
            <a:r>
              <a:rPr kumimoji="0" lang="he-IL" sz="1800" b="1" i="0" u="none" strike="noStrike" kern="1200" cap="none" spc="0" normalizeH="0" baseline="0" noProof="0" dirty="0" err="1">
                <a:ln>
                  <a:noFill/>
                </a:ln>
                <a:solidFill>
                  <a:schemeClr val="bg1"/>
                </a:solidFill>
                <a:uLnTx/>
                <a:uFillTx/>
                <a:latin typeface="Calibri" panose="020F0502020204030204" pitchFamily="34" charset="0"/>
                <a:ea typeface="Calibri" panose="020F0502020204030204" pitchFamily="34" charset="0"/>
                <a:cs typeface="Calibri" panose="020F0502020204030204" pitchFamily="34" charset="0"/>
              </a:rPr>
              <a:t>בס"ק</a:t>
            </a:r>
            <a:r>
              <a:rPr kumimoji="0" lang="he-IL" sz="1800" b="1" i="0" u="none" strike="noStrike" kern="1200" cap="none" spc="0" normalizeH="0" baseline="0" noProof="0" dirty="0">
                <a:ln>
                  <a:noFill/>
                </a:ln>
                <a:solidFill>
                  <a:schemeClr val="bg1"/>
                </a:solidFill>
                <a:uLnTx/>
                <a:uFillTx/>
                <a:latin typeface="Calibri" panose="020F0502020204030204" pitchFamily="34" charset="0"/>
                <a:ea typeface="Calibri" panose="020F0502020204030204" pitchFamily="34" charset="0"/>
                <a:cs typeface="Calibri" panose="020F0502020204030204" pitchFamily="34" charset="0"/>
              </a:rPr>
              <a:t> 6.3 כאשר ההורים פרודים או גרושים, על מוסד החינוך לוודא שעודכנו פרטי הקשר (כתובת מגורים, מספר טלפון בית/נייד ודוא"ל) העדכניים של שני ההורים. </a:t>
            </a:r>
          </a:p>
          <a:p>
            <a:pPr marL="342900" marR="0" lvl="0" indent="-342900" algn="just" defTabSz="914400" rtl="1" eaLnBrk="1" fontAlgn="auto" latinLnBrk="0" hangingPunct="1">
              <a:lnSpc>
                <a:spcPct val="100000"/>
              </a:lnSpc>
              <a:spcBef>
                <a:spcPct val="20000"/>
              </a:spcBef>
              <a:spcAft>
                <a:spcPts val="0"/>
              </a:spcAft>
              <a:buClrTx/>
              <a:buSzTx/>
              <a:buFont typeface="Arial" pitchFamily="34" charset="0"/>
              <a:buNone/>
              <a:tabLst/>
              <a:defRPr/>
            </a:pPr>
            <a:r>
              <a:rPr kumimoji="0" lang="he-IL" sz="1800" b="1" i="0" u="none" strike="noStrike" kern="1200" cap="none" spc="0" normalizeH="0" baseline="0" noProof="0" dirty="0">
                <a:ln>
                  <a:noFill/>
                </a:ln>
                <a:solidFill>
                  <a:schemeClr val="bg1"/>
                </a:solidFill>
                <a:uLnTx/>
                <a:uFillTx/>
                <a:latin typeface="Calibri" panose="020F0502020204030204" pitchFamily="34" charset="0"/>
                <a:ea typeface="Calibri" panose="020F0502020204030204" pitchFamily="34" charset="0"/>
                <a:cs typeface="Calibri" panose="020F0502020204030204" pitchFamily="34" charset="0"/>
              </a:rPr>
              <a:t>נספח 2 - תיקון הפירוט בטופס הנוגע להסכמות בין ההורים</a:t>
            </a:r>
            <a:r>
              <a:rPr kumimoji="0" lang="he-IL" sz="1800" i="0" u="none" strike="noStrike" kern="1200" cap="none" spc="0" normalizeH="0" baseline="0" noProof="0" dirty="0">
                <a:ln>
                  <a:noFill/>
                </a:ln>
                <a:solidFill>
                  <a:schemeClr val="bg1"/>
                </a:solidFill>
                <a:uLnTx/>
                <a:uFillTx/>
                <a:latin typeface="Calibri" panose="020F0502020204030204" pitchFamily="34" charset="0"/>
                <a:ea typeface="Calibri" panose="020F0502020204030204" pitchFamily="34" charset="0"/>
                <a:cs typeface="Calibri" panose="020F0502020204030204" pitchFamily="34" charset="0"/>
              </a:rPr>
              <a:t>: לגבי העברת מידע, זמני השהות, אחריות לאיסוף התלמיד, השתתפות ההורים </a:t>
            </a:r>
            <a:r>
              <a:rPr kumimoji="0" lang="he-IL" sz="1800" i="0" u="none" strike="noStrike" kern="1200" cap="none" spc="0" normalizeH="0" baseline="0" noProof="0" dirty="0" err="1">
                <a:ln>
                  <a:noFill/>
                </a:ln>
                <a:solidFill>
                  <a:schemeClr val="bg1"/>
                </a:solidFill>
                <a:uLnTx/>
                <a:uFillTx/>
                <a:latin typeface="Calibri" panose="020F0502020204030204" pitchFamily="34" charset="0"/>
                <a:ea typeface="Calibri" panose="020F0502020204030204" pitchFamily="34" charset="0"/>
                <a:cs typeface="Calibri" panose="020F0502020204030204" pitchFamily="34" charset="0"/>
              </a:rPr>
              <a:t>באספות</a:t>
            </a:r>
            <a:r>
              <a:rPr kumimoji="0" lang="he-IL" sz="1800" i="0" u="none" strike="noStrike" kern="1200" cap="none" spc="0" normalizeH="0" baseline="0" noProof="0" dirty="0">
                <a:ln>
                  <a:noFill/>
                </a:ln>
                <a:solidFill>
                  <a:schemeClr val="bg1"/>
                </a:solidFill>
                <a:uLnTx/>
                <a:uFillTx/>
                <a:latin typeface="Calibri" panose="020F0502020204030204" pitchFamily="34" charset="0"/>
                <a:ea typeface="Calibri" panose="020F0502020204030204" pitchFamily="34" charset="0"/>
                <a:cs typeface="Calibri" panose="020F0502020204030204" pitchFamily="34" charset="0"/>
              </a:rPr>
              <a:t> הורים וטיולים.</a:t>
            </a:r>
          </a:p>
          <a:p>
            <a:pPr marL="342900" marR="0" lvl="0" indent="-342900" algn="just" defTabSz="914400" rtl="1" eaLnBrk="1" fontAlgn="auto" latinLnBrk="0" hangingPunct="1">
              <a:lnSpc>
                <a:spcPct val="100000"/>
              </a:lnSpc>
              <a:spcBef>
                <a:spcPct val="20000"/>
              </a:spcBef>
              <a:spcAft>
                <a:spcPts val="0"/>
              </a:spcAft>
              <a:buClrTx/>
              <a:buSzTx/>
              <a:buFont typeface="Arial" pitchFamily="34" charset="0"/>
              <a:buNone/>
              <a:tabLst/>
              <a:defRPr/>
            </a:pPr>
            <a:endParaRPr kumimoji="0" lang="he-IL" sz="1800" i="0" u="none" strike="noStrike" kern="1200" cap="none" spc="0" normalizeH="0" baseline="0" noProof="0" dirty="0">
              <a:ln>
                <a:noFill/>
              </a:ln>
              <a:solidFill>
                <a:schemeClr val="bg1"/>
              </a:solidFill>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defTabSz="914400" rtl="1" eaLnBrk="1" fontAlgn="auto" latinLnBrk="0" hangingPunct="1">
              <a:lnSpc>
                <a:spcPct val="100000"/>
              </a:lnSpc>
              <a:spcBef>
                <a:spcPct val="20000"/>
              </a:spcBef>
              <a:spcAft>
                <a:spcPts val="0"/>
              </a:spcAft>
              <a:buClrTx/>
              <a:buSzTx/>
              <a:buFont typeface="Arial" pitchFamily="34" charset="0"/>
              <a:buNone/>
              <a:tabLst/>
              <a:defRPr/>
            </a:pPr>
            <a:endParaRPr kumimoji="0" lang="he-IL" sz="1800" i="0" u="none" strike="noStrike" kern="1200" cap="none" spc="0" normalizeH="0" baseline="0" noProof="0" dirty="0">
              <a:ln>
                <a:noFill/>
              </a:ln>
              <a:solidFill>
                <a:schemeClr val="bg1"/>
              </a:solidFill>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defTabSz="914400" rtl="1" eaLnBrk="1" fontAlgn="auto" latinLnBrk="0" hangingPunct="1">
              <a:lnSpc>
                <a:spcPct val="100000"/>
              </a:lnSpc>
              <a:spcBef>
                <a:spcPct val="20000"/>
              </a:spcBef>
              <a:spcAft>
                <a:spcPts val="0"/>
              </a:spcAft>
              <a:buClrTx/>
              <a:buSzTx/>
              <a:buFont typeface="Arial" pitchFamily="34" charset="0"/>
              <a:buChar char="•"/>
              <a:tabLst/>
              <a:defRPr/>
            </a:pPr>
            <a:endParaRPr kumimoji="0" lang="he-IL" sz="1800" i="0" u="none" strike="noStrike" kern="1200" cap="none" spc="0" normalizeH="0" baseline="0" noProof="0" dirty="0">
              <a:ln>
                <a:noFill/>
              </a:ln>
              <a:solidFill>
                <a:schemeClr val="bg1"/>
              </a:solidFill>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גרפיקה 5">
            <a:extLst>
              <a:ext uri="{FF2B5EF4-FFF2-40B4-BE49-F238E27FC236}">
                <a16:creationId xmlns:a16="http://schemas.microsoft.com/office/drawing/2014/main" id="{71294B4D-1DE7-1D0F-5710-C9BC9F9C52F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42024" y="743737"/>
            <a:ext cx="4673398" cy="5264287"/>
          </a:xfrm>
          <a:prstGeom prst="rect">
            <a:avLst/>
          </a:prstGeom>
        </p:spPr>
      </p:pic>
      <p:sp>
        <p:nvSpPr>
          <p:cNvPr id="7" name="כותרת 1">
            <a:extLst>
              <a:ext uri="{FF2B5EF4-FFF2-40B4-BE49-F238E27FC236}">
                <a16:creationId xmlns:a16="http://schemas.microsoft.com/office/drawing/2014/main" id="{8A1BB8F9-E7B8-B9E9-4A5A-057D4B5E8131}"/>
              </a:ext>
            </a:extLst>
          </p:cNvPr>
          <p:cNvSpPr txBox="1">
            <a:spLocks/>
          </p:cNvSpPr>
          <p:nvPr/>
        </p:nvSpPr>
        <p:spPr>
          <a:xfrm>
            <a:off x="0" y="445846"/>
            <a:ext cx="14787763" cy="1649654"/>
          </a:xfrm>
          <a:prstGeom prst="rect">
            <a:avLst/>
          </a:prstGeom>
        </p:spPr>
        <p:txBody>
          <a:bodyPr rtlCol="1">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he-IL" sz="5400" b="1" i="0" u="none" strike="noStrike" kern="1200" cap="none" spc="0" normalizeH="0" baseline="0" noProof="0" dirty="0">
                <a:ln>
                  <a:noFill/>
                </a:ln>
                <a:solidFill>
                  <a:srgbClr val="70C3D6"/>
                </a:solidFill>
                <a:uLnTx/>
                <a:uFillTx/>
                <a:latin typeface="Calibri" panose="020F0502020204030204" pitchFamily="34" charset="0"/>
                <a:ea typeface="Calibri" panose="020F0502020204030204" pitchFamily="34" charset="0"/>
                <a:cs typeface="Calibri" panose="020F0502020204030204" pitchFamily="34" charset="0"/>
              </a:rPr>
              <a:t>עדכונים מרכזיים בחוזר החדש</a:t>
            </a:r>
            <a:br>
              <a:rPr kumimoji="0" lang="he-IL" sz="5400" b="1" i="0" u="none" strike="noStrike" kern="1200" cap="none" spc="0" normalizeH="0" baseline="0" noProof="0" dirty="0">
                <a:ln>
                  <a:noFill/>
                </a:ln>
                <a:solidFill>
                  <a:srgbClr val="70C3D6"/>
                </a:solidFill>
                <a:uLnTx/>
                <a:uFillTx/>
                <a:latin typeface="Calibri" panose="020F0502020204030204" pitchFamily="34" charset="0"/>
                <a:ea typeface="Calibri" panose="020F0502020204030204" pitchFamily="34" charset="0"/>
                <a:cs typeface="Calibri" panose="020F0502020204030204" pitchFamily="34" charset="0"/>
              </a:rPr>
            </a:br>
            <a:endParaRPr kumimoji="0" lang="he-IL" sz="5400" b="1" i="0" u="none" strike="noStrike" kern="1200" cap="none" spc="0" normalizeH="0" baseline="0" noProof="0" dirty="0">
              <a:ln>
                <a:noFill/>
              </a:ln>
              <a:solidFill>
                <a:srgbClr val="70C3D6"/>
              </a:solidFill>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945263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6" descr="לוח כיתה וכיסאות צהובות בכיתה">
            <a:extLst>
              <a:ext uri="{FF2B5EF4-FFF2-40B4-BE49-F238E27FC236}">
                <a16:creationId xmlns:a16="http://schemas.microsoft.com/office/drawing/2014/main" id="{FFED5CF2-4748-6D7E-F078-1A679F0082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7"/>
            <a:ext cx="12192000" cy="6857243"/>
          </a:xfrm>
          <a:prstGeom prst="rect">
            <a:avLst/>
          </a:prstGeom>
        </p:spPr>
      </p:pic>
      <p:sp>
        <p:nvSpPr>
          <p:cNvPr id="8" name="כותרת 1">
            <a:extLst>
              <a:ext uri="{FF2B5EF4-FFF2-40B4-BE49-F238E27FC236}">
                <a16:creationId xmlns:a16="http://schemas.microsoft.com/office/drawing/2014/main" id="{B519ABE1-D6AA-2772-8C83-396035D2FADB}"/>
              </a:ext>
            </a:extLst>
          </p:cNvPr>
          <p:cNvSpPr txBox="1">
            <a:spLocks/>
          </p:cNvSpPr>
          <p:nvPr/>
        </p:nvSpPr>
        <p:spPr>
          <a:xfrm>
            <a:off x="-5916706" y="15436"/>
            <a:ext cx="22750423" cy="2288894"/>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he-IL" b="1" i="0" u="none" strike="noStrike" kern="1200" cap="none" spc="0" normalizeH="0" baseline="0" noProof="0" dirty="0">
                <a:ln>
                  <a:noFill/>
                </a:ln>
                <a:solidFill>
                  <a:srgbClr val="424859"/>
                </a:solidFill>
                <a:effectLst/>
                <a:uLnTx/>
                <a:uFillTx/>
                <a:latin typeface="Calibri" panose="020F0502020204030204" pitchFamily="34" charset="0"/>
                <a:ea typeface="Calibri" panose="020F0502020204030204" pitchFamily="34" charset="0"/>
                <a:cs typeface="Calibri" panose="020F0502020204030204" pitchFamily="34" charset="0"/>
              </a:rPr>
              <a:t>הטמעת החוזר והתמודדות עם שאלות והתלבטויות</a:t>
            </a:r>
          </a:p>
        </p:txBody>
      </p:sp>
      <p:sp>
        <p:nvSpPr>
          <p:cNvPr id="9" name="מציין מיקום תוכן 2">
            <a:extLst>
              <a:ext uri="{FF2B5EF4-FFF2-40B4-BE49-F238E27FC236}">
                <a16:creationId xmlns:a16="http://schemas.microsoft.com/office/drawing/2014/main" id="{449A83EA-E010-87FD-B9C7-F6AA913D12C4}"/>
              </a:ext>
            </a:extLst>
          </p:cNvPr>
          <p:cNvSpPr txBox="1">
            <a:spLocks/>
          </p:cNvSpPr>
          <p:nvPr/>
        </p:nvSpPr>
        <p:spPr>
          <a:xfrm>
            <a:off x="2589041" y="1288392"/>
            <a:ext cx="6425694" cy="6250597"/>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eaLnBrk="1" fontAlgn="auto" hangingPunct="1">
              <a:lnSpc>
                <a:spcPct val="80000"/>
              </a:lnSpc>
              <a:spcBef>
                <a:spcPts val="0"/>
              </a:spcBef>
              <a:spcAft>
                <a:spcPts val="0"/>
              </a:spcAft>
              <a:buFont typeface="Arial" panose="020B0604020202020204" pitchFamily="34" charset="0"/>
              <a:buNone/>
              <a:defRPr/>
            </a:pPr>
            <a:r>
              <a:rPr lang="he-IL" dirty="0">
                <a:solidFill>
                  <a:schemeClr val="bg1"/>
                </a:solidFill>
                <a:latin typeface="Calibri" panose="020F0502020204030204" pitchFamily="34" charset="0"/>
                <a:ea typeface="Calibri" panose="020F0502020204030204" pitchFamily="34" charset="0"/>
                <a:cs typeface="Calibri" panose="020F0502020204030204" pitchFamily="34" charset="0"/>
              </a:rPr>
              <a:t>על מנהל ביה"ס לדאוג לכך שבכל שנה יקבל הצוות החינוכי </a:t>
            </a:r>
            <a:r>
              <a:rPr lang="he-IL" dirty="0" err="1">
                <a:solidFill>
                  <a:schemeClr val="bg1"/>
                </a:solidFill>
                <a:latin typeface="Calibri" panose="020F0502020204030204" pitchFamily="34" charset="0"/>
                <a:ea typeface="Calibri" panose="020F0502020204030204" pitchFamily="34" charset="0"/>
                <a:cs typeface="Calibri" panose="020F0502020204030204" pitchFamily="34" charset="0"/>
              </a:rPr>
              <a:t>רענון</a:t>
            </a:r>
            <a:r>
              <a:rPr lang="he-IL" dirty="0">
                <a:solidFill>
                  <a:schemeClr val="bg1"/>
                </a:solidFill>
                <a:latin typeface="Calibri" panose="020F0502020204030204" pitchFamily="34" charset="0"/>
                <a:ea typeface="Calibri" panose="020F0502020204030204" pitchFamily="34" charset="0"/>
                <a:cs typeface="Calibri" panose="020F0502020204030204" pitchFamily="34" charset="0"/>
              </a:rPr>
              <a:t> של חוזר זה</a:t>
            </a:r>
          </a:p>
          <a:p>
            <a:pPr algn="ctr" eaLnBrk="1" fontAlgn="auto" hangingPunct="1">
              <a:lnSpc>
                <a:spcPct val="80000"/>
              </a:lnSpc>
              <a:spcBef>
                <a:spcPts val="0"/>
              </a:spcBef>
              <a:spcAft>
                <a:spcPts val="0"/>
              </a:spcAft>
              <a:buFont typeface="Arial" panose="020B0604020202020204" pitchFamily="34" charset="0"/>
              <a:buNone/>
              <a:defRPr/>
            </a:pPr>
            <a:r>
              <a:rPr lang="he-IL" dirty="0">
                <a:solidFill>
                  <a:schemeClr val="bg1"/>
                </a:solidFill>
                <a:latin typeface="Calibri" panose="020F0502020204030204" pitchFamily="34" charset="0"/>
                <a:ea typeface="Calibri" panose="020F0502020204030204" pitchFamily="34" charset="0"/>
                <a:cs typeface="Calibri" panose="020F0502020204030204" pitchFamily="34" charset="0"/>
              </a:rPr>
              <a:t>עליו לדאוג ליישום הנהלים </a:t>
            </a:r>
          </a:p>
          <a:p>
            <a:pPr algn="ctr" eaLnBrk="1" fontAlgn="auto" hangingPunct="1">
              <a:lnSpc>
                <a:spcPct val="80000"/>
              </a:lnSpc>
              <a:spcBef>
                <a:spcPts val="0"/>
              </a:spcBef>
              <a:spcAft>
                <a:spcPts val="0"/>
              </a:spcAft>
              <a:buFont typeface="Arial" panose="020B0604020202020204" pitchFamily="34" charset="0"/>
              <a:buNone/>
              <a:defRPr/>
            </a:pPr>
            <a:r>
              <a:rPr lang="he-IL" dirty="0">
                <a:solidFill>
                  <a:schemeClr val="bg1"/>
                </a:solidFill>
                <a:latin typeface="Calibri" panose="020F0502020204030204" pitchFamily="34" charset="0"/>
                <a:ea typeface="Calibri" panose="020F0502020204030204" pitchFamily="34" charset="0"/>
                <a:cs typeface="Calibri" panose="020F0502020204030204" pitchFamily="34" charset="0"/>
              </a:rPr>
              <a:t>בכל מקרה של התלבטות יש לפנות למדריכה לתחום הורים ומשפחה, לפיקוח או לייעוץ המשפטי.</a:t>
            </a:r>
          </a:p>
        </p:txBody>
      </p:sp>
    </p:spTree>
    <p:extLst>
      <p:ext uri="{BB962C8B-B14F-4D97-AF65-F5344CB8AC3E}">
        <p14:creationId xmlns:p14="http://schemas.microsoft.com/office/powerpoint/2010/main" val="28460731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descr="ילד ילדה חובשת סוודרים">
            <a:extLst>
              <a:ext uri="{FF2B5EF4-FFF2-40B4-BE49-F238E27FC236}">
                <a16:creationId xmlns:a16="http://schemas.microsoft.com/office/drawing/2014/main" id="{B7276F0E-310B-8D8B-7F19-FF0E468FF7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5266"/>
            <a:ext cx="12192000" cy="8137163"/>
          </a:xfrm>
          <a:prstGeom prst="rect">
            <a:avLst/>
          </a:prstGeom>
        </p:spPr>
      </p:pic>
      <p:sp>
        <p:nvSpPr>
          <p:cNvPr id="6" name="כותרת 1">
            <a:extLst>
              <a:ext uri="{FF2B5EF4-FFF2-40B4-BE49-F238E27FC236}">
                <a16:creationId xmlns:a16="http://schemas.microsoft.com/office/drawing/2014/main" id="{C021FEA1-3D44-1883-B371-7156C1E5CC5A}"/>
              </a:ext>
            </a:extLst>
          </p:cNvPr>
          <p:cNvSpPr txBox="1">
            <a:spLocks/>
          </p:cNvSpPr>
          <p:nvPr/>
        </p:nvSpPr>
        <p:spPr>
          <a:xfrm>
            <a:off x="-2217197" y="333067"/>
            <a:ext cx="9443908" cy="1649654"/>
          </a:xfrm>
          <a:prstGeom prst="rect">
            <a:avLst/>
          </a:prstGeom>
        </p:spPr>
        <p:txBody>
          <a:bodyPr rtlCol="1">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1" eaLnBrk="1" fontAlgn="auto" latinLnBrk="0" hangingPunct="1">
              <a:lnSpc>
                <a:spcPct val="100000"/>
              </a:lnSpc>
              <a:spcBef>
                <a:spcPct val="0"/>
              </a:spcBef>
              <a:spcAft>
                <a:spcPts val="0"/>
              </a:spcAft>
              <a:buClrTx/>
              <a:buSzTx/>
              <a:buFontTx/>
              <a:buNone/>
              <a:tabLst/>
              <a:defRPr/>
            </a:pPr>
            <a:r>
              <a:rPr lang="en-US" b="1" kern="1200" dirty="0" err="1">
                <a:solidFill>
                  <a:srgbClr val="424859"/>
                </a:solidFill>
                <a:effectLst/>
                <a:latin typeface="Calibri" panose="020F0502020204030204" pitchFamily="34" charset="0"/>
                <a:ea typeface="Calibri" panose="020F0502020204030204" pitchFamily="34" charset="0"/>
                <a:cs typeface="Calibri" panose="020F0502020204030204" pitchFamily="34" charset="0"/>
              </a:rPr>
              <a:t>שמרו</a:t>
            </a:r>
            <a:r>
              <a:rPr lang="en-US" b="1" kern="1200" dirty="0">
                <a:solidFill>
                  <a:srgbClr val="424859"/>
                </a:solidFill>
                <a:effectLst/>
                <a:latin typeface="Calibri" panose="020F0502020204030204" pitchFamily="34" charset="0"/>
                <a:ea typeface="Calibri" panose="020F0502020204030204" pitchFamily="34" charset="0"/>
                <a:cs typeface="Calibri" panose="020F0502020204030204" pitchFamily="34" charset="0"/>
              </a:rPr>
              <a:t> </a:t>
            </a:r>
            <a:r>
              <a:rPr lang="en-US" b="1" kern="1200" dirty="0" err="1">
                <a:solidFill>
                  <a:srgbClr val="424859"/>
                </a:solidFill>
                <a:effectLst/>
                <a:latin typeface="Calibri" panose="020F0502020204030204" pitchFamily="34" charset="0"/>
                <a:ea typeface="Calibri" panose="020F0502020204030204" pitchFamily="34" charset="0"/>
                <a:cs typeface="Calibri" panose="020F0502020204030204" pitchFamily="34" charset="0"/>
              </a:rPr>
              <a:t>על</a:t>
            </a:r>
            <a:r>
              <a:rPr lang="en-US" b="1" kern="1200" dirty="0">
                <a:solidFill>
                  <a:srgbClr val="424859"/>
                </a:solidFill>
                <a:effectLst/>
                <a:latin typeface="Calibri" panose="020F0502020204030204" pitchFamily="34" charset="0"/>
                <a:ea typeface="Calibri" panose="020F0502020204030204" pitchFamily="34" charset="0"/>
                <a:cs typeface="Calibri" panose="020F0502020204030204" pitchFamily="34" charset="0"/>
              </a:rPr>
              <a:t> </a:t>
            </a:r>
            <a:r>
              <a:rPr lang="en-US" b="1" kern="1200" dirty="0" err="1">
                <a:solidFill>
                  <a:srgbClr val="424859"/>
                </a:solidFill>
                <a:effectLst/>
                <a:latin typeface="Calibri" panose="020F0502020204030204" pitchFamily="34" charset="0"/>
                <a:ea typeface="Calibri" panose="020F0502020204030204" pitchFamily="34" charset="0"/>
                <a:cs typeface="Calibri" panose="020F0502020204030204" pitchFamily="34" charset="0"/>
              </a:rPr>
              <a:t>המשפחה</a:t>
            </a:r>
            <a:r>
              <a:rPr lang="en-US" b="1" kern="1200" dirty="0">
                <a:solidFill>
                  <a:srgbClr val="424859"/>
                </a:solidFill>
                <a:effectLst/>
                <a:latin typeface="Calibri" panose="020F0502020204030204" pitchFamily="34" charset="0"/>
                <a:ea typeface="Calibri" panose="020F0502020204030204" pitchFamily="34" charset="0"/>
                <a:cs typeface="Calibri" panose="020F0502020204030204" pitchFamily="34" charset="0"/>
              </a:rPr>
              <a:t> </a:t>
            </a:r>
            <a:br>
              <a:rPr lang="en-US" b="1" kern="1200" dirty="0">
                <a:solidFill>
                  <a:srgbClr val="424859"/>
                </a:solidFill>
                <a:effectLst/>
                <a:latin typeface="Calibri" panose="020F0502020204030204" pitchFamily="34" charset="0"/>
                <a:ea typeface="Calibri" panose="020F0502020204030204" pitchFamily="34" charset="0"/>
                <a:cs typeface="Calibri" panose="020F0502020204030204" pitchFamily="34" charset="0"/>
              </a:rPr>
            </a:br>
            <a:r>
              <a:rPr lang="en-US" b="1" kern="1200" dirty="0" err="1">
                <a:solidFill>
                  <a:srgbClr val="424859"/>
                </a:solidFill>
                <a:effectLst/>
                <a:latin typeface="Calibri" panose="020F0502020204030204" pitchFamily="34" charset="0"/>
                <a:ea typeface="Calibri" panose="020F0502020204030204" pitchFamily="34" charset="0"/>
                <a:cs typeface="Calibri" panose="020F0502020204030204" pitchFamily="34" charset="0"/>
              </a:rPr>
              <a:t>ותודה</a:t>
            </a:r>
            <a:r>
              <a:rPr lang="en-US" b="1" kern="1200" dirty="0">
                <a:solidFill>
                  <a:srgbClr val="424859"/>
                </a:solidFill>
                <a:effectLst/>
                <a:latin typeface="Calibri" panose="020F0502020204030204" pitchFamily="34" charset="0"/>
                <a:ea typeface="Calibri" panose="020F0502020204030204" pitchFamily="34" charset="0"/>
                <a:cs typeface="Calibri" panose="020F0502020204030204" pitchFamily="34" charset="0"/>
              </a:rPr>
              <a:t> </a:t>
            </a:r>
            <a:r>
              <a:rPr lang="en-US" b="1" kern="1200" dirty="0" err="1">
                <a:solidFill>
                  <a:srgbClr val="424859"/>
                </a:solidFill>
                <a:effectLst/>
                <a:latin typeface="Calibri" panose="020F0502020204030204" pitchFamily="34" charset="0"/>
                <a:ea typeface="Calibri" panose="020F0502020204030204" pitchFamily="34" charset="0"/>
                <a:cs typeface="Calibri" panose="020F0502020204030204" pitchFamily="34" charset="0"/>
              </a:rPr>
              <a:t>על</a:t>
            </a:r>
            <a:r>
              <a:rPr lang="en-US" b="1" kern="1200" dirty="0">
                <a:solidFill>
                  <a:srgbClr val="424859"/>
                </a:solidFill>
                <a:effectLst/>
                <a:latin typeface="Calibri" panose="020F0502020204030204" pitchFamily="34" charset="0"/>
                <a:ea typeface="Calibri" panose="020F0502020204030204" pitchFamily="34" charset="0"/>
                <a:cs typeface="Calibri" panose="020F0502020204030204" pitchFamily="34" charset="0"/>
              </a:rPr>
              <a:t> </a:t>
            </a:r>
            <a:r>
              <a:rPr lang="en-US" b="1" kern="1200" dirty="0" err="1">
                <a:solidFill>
                  <a:srgbClr val="424859"/>
                </a:solidFill>
                <a:effectLst/>
                <a:latin typeface="Calibri" panose="020F0502020204030204" pitchFamily="34" charset="0"/>
                <a:ea typeface="Calibri" panose="020F0502020204030204" pitchFamily="34" charset="0"/>
                <a:cs typeface="Calibri" panose="020F0502020204030204" pitchFamily="34" charset="0"/>
              </a:rPr>
              <a:t>ההקשבה</a:t>
            </a:r>
            <a:r>
              <a:rPr lang="en-US" b="1" kern="1200" dirty="0">
                <a:solidFill>
                  <a:srgbClr val="424859"/>
                </a:solidFill>
                <a:effectLst/>
                <a:latin typeface="Calibri" panose="020F0502020204030204" pitchFamily="34" charset="0"/>
                <a:ea typeface="Calibri" panose="020F0502020204030204" pitchFamily="34" charset="0"/>
                <a:cs typeface="Calibri" panose="020F0502020204030204" pitchFamily="34" charset="0"/>
              </a:rPr>
              <a:t>!</a:t>
            </a:r>
            <a:endParaRPr kumimoji="0" lang="he-IL" b="1" i="0" u="none" strike="noStrike" kern="1200" cap="none" spc="0" normalizeH="0" baseline="0" noProof="0" dirty="0">
              <a:ln>
                <a:noFill/>
              </a:ln>
              <a:solidFill>
                <a:srgbClr val="42485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729162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גרפיקה 6">
            <a:extLst>
              <a:ext uri="{FF2B5EF4-FFF2-40B4-BE49-F238E27FC236}">
                <a16:creationId xmlns:a16="http://schemas.microsoft.com/office/drawing/2014/main" id="{4DBDB982-946D-C78D-DC9A-95239D8FAE84}"/>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5421" t="23125" r="15019" b="21458"/>
          <a:stretch/>
        </p:blipFill>
        <p:spPr>
          <a:xfrm>
            <a:off x="0" y="-14289"/>
            <a:ext cx="12258675" cy="7058027"/>
          </a:xfrm>
          <a:prstGeom prst="rect">
            <a:avLst/>
          </a:prstGeom>
        </p:spPr>
      </p:pic>
      <p:sp>
        <p:nvSpPr>
          <p:cNvPr id="8" name="מציין מיקום תוכן 2">
            <a:extLst>
              <a:ext uri="{FF2B5EF4-FFF2-40B4-BE49-F238E27FC236}">
                <a16:creationId xmlns:a16="http://schemas.microsoft.com/office/drawing/2014/main" id="{6F654B37-82D3-1F1E-8FEB-DF5A0565C679}"/>
              </a:ext>
            </a:extLst>
          </p:cNvPr>
          <p:cNvSpPr txBox="1">
            <a:spLocks noChangeArrowheads="1"/>
          </p:cNvSpPr>
          <p:nvPr/>
        </p:nvSpPr>
        <p:spPr>
          <a:xfrm>
            <a:off x="2765716" y="1365605"/>
            <a:ext cx="9133515" cy="5492395"/>
          </a:xfrm>
          <a:prstGeom prst="rect">
            <a:avLst/>
          </a:prstGeom>
        </p:spPr>
        <p:txBody>
          <a:bodyPr anchor="t">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rtl="1">
              <a:spcBef>
                <a:spcPts val="0"/>
              </a:spcBef>
              <a:buNone/>
            </a:pPr>
            <a:r>
              <a:rPr lang="he-IL" altLang="he-IL" sz="3600" dirty="0">
                <a:solidFill>
                  <a:schemeClr val="bg1"/>
                </a:solidFill>
                <a:latin typeface="Calibri" panose="020F0502020204030204" pitchFamily="34" charset="0"/>
                <a:ea typeface="Calibri" panose="020F0502020204030204" pitchFamily="34" charset="0"/>
                <a:cs typeface="Calibri" panose="020F0502020204030204" pitchFamily="34" charset="0"/>
              </a:rPr>
              <a:t>לפי סולם "מדדי לחץ" של תומס </a:t>
            </a:r>
            <a:r>
              <a:rPr lang="he-IL" altLang="he-IL" sz="3600" dirty="0" err="1">
                <a:solidFill>
                  <a:schemeClr val="bg1"/>
                </a:solidFill>
                <a:latin typeface="Calibri" panose="020F0502020204030204" pitchFamily="34" charset="0"/>
                <a:ea typeface="Calibri" panose="020F0502020204030204" pitchFamily="34" charset="0"/>
                <a:cs typeface="Calibri" panose="020F0502020204030204" pitchFamily="34" charset="0"/>
              </a:rPr>
              <a:t>וריי</a:t>
            </a:r>
            <a:r>
              <a:rPr lang="he-IL" altLang="he-IL" sz="3600" dirty="0">
                <a:solidFill>
                  <a:schemeClr val="bg1"/>
                </a:solidFill>
                <a:latin typeface="Calibri" panose="020F0502020204030204" pitchFamily="34" charset="0"/>
                <a:ea typeface="Calibri" panose="020F0502020204030204" pitchFamily="34" charset="0"/>
                <a:cs typeface="Calibri" panose="020F0502020204030204" pitchFamily="34" charset="0"/>
              </a:rPr>
              <a:t> (1967), חווית הגירושין נמצאת במקום השני במידת הלחץ שהיא מייצרת, אחרי מוות של בן זוג</a:t>
            </a:r>
          </a:p>
          <a:p>
            <a:pPr algn="r" rtl="1">
              <a:spcBef>
                <a:spcPts val="0"/>
              </a:spcBef>
            </a:pPr>
            <a:endParaRPr lang="he-IL" altLang="he-IL" sz="36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תיבת טקסט 9">
            <a:extLst>
              <a:ext uri="{FF2B5EF4-FFF2-40B4-BE49-F238E27FC236}">
                <a16:creationId xmlns:a16="http://schemas.microsoft.com/office/drawing/2014/main" id="{76A14888-172C-94B9-E6F3-3BB6BBCF3E45}"/>
              </a:ext>
            </a:extLst>
          </p:cNvPr>
          <p:cNvSpPr txBox="1"/>
          <p:nvPr/>
        </p:nvSpPr>
        <p:spPr>
          <a:xfrm>
            <a:off x="842211" y="3429000"/>
            <a:ext cx="11057020" cy="1200329"/>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altLang="he-IL" sz="3600" b="0" i="0" u="none" strike="noStrike" kern="1200" cap="none" spc="0" normalizeH="0" baseline="0" noProof="0" dirty="0">
                <a:ln>
                  <a:noFill/>
                </a:ln>
                <a:solidFill>
                  <a:srgbClr val="424859"/>
                </a:solidFill>
                <a:effectLst/>
                <a:uLnTx/>
                <a:uFillTx/>
                <a:latin typeface="Calibri" panose="020F0502020204030204" pitchFamily="34" charset="0"/>
                <a:ea typeface="Calibri" panose="020F0502020204030204" pitchFamily="34" charset="0"/>
                <a:cs typeface="Calibri" panose="020F0502020204030204" pitchFamily="34" charset="0"/>
              </a:rPr>
              <a:t>הגורמים המרכזיים שנמצאו משפיעים על מידת ההסתגלות של הילדים למצב הגירושין:</a:t>
            </a:r>
          </a:p>
        </p:txBody>
      </p:sp>
      <p:sp>
        <p:nvSpPr>
          <p:cNvPr id="12" name="תיבת טקסט 11">
            <a:extLst>
              <a:ext uri="{FF2B5EF4-FFF2-40B4-BE49-F238E27FC236}">
                <a16:creationId xmlns:a16="http://schemas.microsoft.com/office/drawing/2014/main" id="{5FB85F38-0C1F-0877-D18A-C92BCDEC3A90}"/>
              </a:ext>
            </a:extLst>
          </p:cNvPr>
          <p:cNvSpPr txBox="1"/>
          <p:nvPr/>
        </p:nvSpPr>
        <p:spPr>
          <a:xfrm>
            <a:off x="2610852" y="4588076"/>
            <a:ext cx="8485270" cy="1508105"/>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altLang="he-IL" sz="3600" b="0" i="0" u="none" strike="noStrike" kern="1200" cap="none" spc="0" normalizeH="0" baseline="0" noProof="0" dirty="0">
                <a:ln>
                  <a:noFill/>
                </a:ln>
                <a:solidFill>
                  <a:srgbClr val="424859"/>
                </a:solidFill>
                <a:effectLst/>
                <a:uLnTx/>
                <a:uFillTx/>
                <a:latin typeface="Calibri" panose="020F0502020204030204" pitchFamily="34" charset="0"/>
                <a:ea typeface="Calibri" panose="020F0502020204030204" pitchFamily="34" charset="0"/>
                <a:cs typeface="Calibri" panose="020F0502020204030204" pitchFamily="34" charset="0"/>
              </a:rPr>
              <a:t>רמת העימות בין ההורים (משך ועוצמה)</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altLang="he-IL" sz="2000" b="0" i="0" u="none" strike="noStrike" kern="1200" cap="none" spc="0" normalizeH="0" baseline="0" noProof="0" dirty="0">
              <a:ln>
                <a:noFill/>
              </a:ln>
              <a:solidFill>
                <a:srgbClr val="424859"/>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altLang="he-IL" sz="3600" b="0" i="0" u="none" strike="noStrike" kern="1200" cap="none" spc="0" normalizeH="0" baseline="0" noProof="0" dirty="0">
                <a:ln>
                  <a:noFill/>
                </a:ln>
                <a:solidFill>
                  <a:srgbClr val="424859"/>
                </a:solidFill>
                <a:effectLst/>
                <a:uLnTx/>
                <a:uFillTx/>
                <a:latin typeface="Calibri" panose="020F0502020204030204" pitchFamily="34" charset="0"/>
                <a:ea typeface="Calibri" panose="020F0502020204030204" pitchFamily="34" charset="0"/>
                <a:cs typeface="Calibri" panose="020F0502020204030204" pitchFamily="34" charset="0"/>
              </a:rPr>
              <a:t>יציבות בהמשך הקשר של הילד עם שני ההורים</a:t>
            </a:r>
          </a:p>
        </p:txBody>
      </p:sp>
      <p:pic>
        <p:nvPicPr>
          <p:cNvPr id="14" name="גרפיקה 13">
            <a:extLst>
              <a:ext uri="{FF2B5EF4-FFF2-40B4-BE49-F238E27FC236}">
                <a16:creationId xmlns:a16="http://schemas.microsoft.com/office/drawing/2014/main" id="{F0A36F66-D52A-D461-49A8-17417B23473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11085551" y="4636204"/>
            <a:ext cx="315408" cy="630816"/>
          </a:xfrm>
          <a:prstGeom prst="rect">
            <a:avLst/>
          </a:prstGeom>
        </p:spPr>
      </p:pic>
      <p:pic>
        <p:nvPicPr>
          <p:cNvPr id="15" name="גרפיקה 14">
            <a:extLst>
              <a:ext uri="{FF2B5EF4-FFF2-40B4-BE49-F238E27FC236}">
                <a16:creationId xmlns:a16="http://schemas.microsoft.com/office/drawing/2014/main" id="{4ECA3F33-4524-B8C2-81E7-2D550FDED1D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11097062" y="5414503"/>
            <a:ext cx="315408" cy="630816"/>
          </a:xfrm>
          <a:prstGeom prst="rect">
            <a:avLst/>
          </a:prstGeom>
        </p:spPr>
      </p:pic>
    </p:spTree>
    <p:extLst>
      <p:ext uri="{BB962C8B-B14F-4D97-AF65-F5344CB8AC3E}">
        <p14:creationId xmlns:p14="http://schemas.microsoft.com/office/powerpoint/2010/main" val="36077013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מציין מיקום תוכן 4" descr="תמונה שמכילה עץ, בתוך מבנה, עשוי עץ, בית ציפורים&#10;&#10;התיאור נוצר באופן אוטומטי">
            <a:extLst>
              <a:ext uri="{FF2B5EF4-FFF2-40B4-BE49-F238E27FC236}">
                <a16:creationId xmlns:a16="http://schemas.microsoft.com/office/drawing/2014/main" id="{4A31502E-E986-9D83-ACD0-D28C097A1E1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8128000"/>
          </a:xfrm>
        </p:spPr>
      </p:pic>
      <p:pic>
        <p:nvPicPr>
          <p:cNvPr id="9" name="גרפיקה 8">
            <a:extLst>
              <a:ext uri="{FF2B5EF4-FFF2-40B4-BE49-F238E27FC236}">
                <a16:creationId xmlns:a16="http://schemas.microsoft.com/office/drawing/2014/main" id="{00614394-9A00-8AAC-5B5E-9CBE1FD7C01A}"/>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12349" t="23084" r="53192" b="63125"/>
          <a:stretch/>
        </p:blipFill>
        <p:spPr>
          <a:xfrm rot="10800000">
            <a:off x="6400800" y="1433944"/>
            <a:ext cx="6275646" cy="1747521"/>
          </a:xfrm>
          <a:prstGeom prst="rect">
            <a:avLst/>
          </a:prstGeom>
        </p:spPr>
      </p:pic>
      <p:pic>
        <p:nvPicPr>
          <p:cNvPr id="10" name="גרפיקה 9">
            <a:extLst>
              <a:ext uri="{FF2B5EF4-FFF2-40B4-BE49-F238E27FC236}">
                <a16:creationId xmlns:a16="http://schemas.microsoft.com/office/drawing/2014/main" id="{D7385AD4-EE67-7B9D-5CEF-008DBCE19B80}"/>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26039" t="23084" r="51519" b="65242"/>
          <a:stretch/>
        </p:blipFill>
        <p:spPr>
          <a:xfrm rot="10800000">
            <a:off x="6096000" y="3324398"/>
            <a:ext cx="4087091" cy="1479204"/>
          </a:xfrm>
          <a:prstGeom prst="rect">
            <a:avLst/>
          </a:prstGeom>
        </p:spPr>
      </p:pic>
      <p:sp>
        <p:nvSpPr>
          <p:cNvPr id="11" name="TextBox 11">
            <a:extLst>
              <a:ext uri="{FF2B5EF4-FFF2-40B4-BE49-F238E27FC236}">
                <a16:creationId xmlns:a16="http://schemas.microsoft.com/office/drawing/2014/main" id="{AD5643A5-FE65-67C6-68CD-7E3DFEF311DF}"/>
              </a:ext>
            </a:extLst>
          </p:cNvPr>
          <p:cNvSpPr txBox="1"/>
          <p:nvPr/>
        </p:nvSpPr>
        <p:spPr>
          <a:xfrm>
            <a:off x="6669218" y="1981095"/>
            <a:ext cx="3677081" cy="757130"/>
          </a:xfrm>
          <a:prstGeom prst="rect">
            <a:avLst/>
          </a:prstGeom>
        </p:spPr>
        <p:txBody>
          <a:bodyPr wrap="square" lIns="0" tIns="0" rIns="0" bIns="0" rtlCol="0" anchor="t">
            <a:spAutoFit/>
          </a:bodyPr>
          <a:lstStyle/>
          <a:p>
            <a:pPr algn="ctr" rtl="1">
              <a:lnSpc>
                <a:spcPct val="80000"/>
              </a:lnSpc>
            </a:pPr>
            <a:r>
              <a:rPr lang="he-IL" altLang="he-IL" sz="6000" kern="1200" dirty="0">
                <a:solidFill>
                  <a:schemeClr val="bg1"/>
                </a:solidFill>
                <a:latin typeface="Calibri" panose="020F0502020204030204" pitchFamily="34" charset="0"/>
                <a:ea typeface="Calibri" panose="020F0502020204030204" pitchFamily="34" charset="0"/>
                <a:cs typeface="Calibri" panose="020F0502020204030204" pitchFamily="34" charset="0"/>
              </a:rPr>
              <a:t>מושגים מתוך</a:t>
            </a:r>
            <a:endParaRPr lang="en-US" sz="7200" spc="1662"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5EC3E662-A041-0CA1-73A4-BE77B54DC529}"/>
              </a:ext>
            </a:extLst>
          </p:cNvPr>
          <p:cNvSpPr txBox="1"/>
          <p:nvPr/>
        </p:nvSpPr>
        <p:spPr>
          <a:xfrm>
            <a:off x="6280222" y="3700803"/>
            <a:ext cx="3677081" cy="757130"/>
          </a:xfrm>
          <a:prstGeom prst="rect">
            <a:avLst/>
          </a:prstGeom>
        </p:spPr>
        <p:txBody>
          <a:bodyPr wrap="square" lIns="0" tIns="0" rIns="0" bIns="0" rtlCol="0" anchor="t">
            <a:spAutoFit/>
          </a:bodyPr>
          <a:lstStyle/>
          <a:p>
            <a:pPr algn="ctr" rtl="1">
              <a:lnSpc>
                <a:spcPct val="80000"/>
              </a:lnSpc>
            </a:pPr>
            <a:r>
              <a:rPr lang="he-IL" altLang="he-IL" sz="6000" kern="1200" dirty="0">
                <a:solidFill>
                  <a:schemeClr val="bg1"/>
                </a:solidFill>
                <a:latin typeface="Calibri" panose="020F0502020204030204" pitchFamily="34" charset="0"/>
                <a:ea typeface="Calibri" panose="020F0502020204030204" pitchFamily="34" charset="0"/>
                <a:cs typeface="Calibri" panose="020F0502020204030204" pitchFamily="34" charset="0"/>
              </a:rPr>
              <a:t>חוזר מנכ"ל</a:t>
            </a:r>
            <a:endParaRPr lang="en-US" sz="7200" spc="1662"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30054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גרפיקה 4">
            <a:extLst>
              <a:ext uri="{FF2B5EF4-FFF2-40B4-BE49-F238E27FC236}">
                <a16:creationId xmlns:a16="http://schemas.microsoft.com/office/drawing/2014/main" id="{A68B9B5A-4C34-F32E-9347-3135BF0746AC}"/>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4224" r="50000" b="-1"/>
          <a:stretch/>
        </p:blipFill>
        <p:spPr>
          <a:xfrm rot="16200000">
            <a:off x="8137352" y="1584514"/>
            <a:ext cx="4787179" cy="2993631"/>
          </a:xfrm>
          <a:prstGeom prst="rect">
            <a:avLst/>
          </a:prstGeom>
        </p:spPr>
      </p:pic>
      <p:pic>
        <p:nvPicPr>
          <p:cNvPr id="7" name="גרפיקה 6">
            <a:extLst>
              <a:ext uri="{FF2B5EF4-FFF2-40B4-BE49-F238E27FC236}">
                <a16:creationId xmlns:a16="http://schemas.microsoft.com/office/drawing/2014/main" id="{C8099F82-5E6C-A606-3819-94F88B9A9826}"/>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15543" t="22121" r="15032" b="22425"/>
          <a:stretch/>
        </p:blipFill>
        <p:spPr>
          <a:xfrm>
            <a:off x="0" y="-124689"/>
            <a:ext cx="12192000" cy="7038284"/>
          </a:xfrm>
          <a:prstGeom prst="rect">
            <a:avLst/>
          </a:prstGeom>
        </p:spPr>
      </p:pic>
      <p:sp>
        <p:nvSpPr>
          <p:cNvPr id="8" name="מלבן 7">
            <a:extLst>
              <a:ext uri="{FF2B5EF4-FFF2-40B4-BE49-F238E27FC236}">
                <a16:creationId xmlns:a16="http://schemas.microsoft.com/office/drawing/2014/main" id="{4BADF4C7-71C2-1D2D-BC7A-2C33B7AD89E2}"/>
              </a:ext>
            </a:extLst>
          </p:cNvPr>
          <p:cNvSpPr/>
          <p:nvPr/>
        </p:nvSpPr>
        <p:spPr>
          <a:xfrm>
            <a:off x="9512240" y="812432"/>
            <a:ext cx="2245222" cy="13235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אפוטרופוסות</a:t>
            </a:r>
            <a:endParaRPr lang="he-IL" sz="28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תיבת טקסט 9">
            <a:extLst>
              <a:ext uri="{FF2B5EF4-FFF2-40B4-BE49-F238E27FC236}">
                <a16:creationId xmlns:a16="http://schemas.microsoft.com/office/drawing/2014/main" id="{C1DD5E9B-E597-4B12-6FCF-D4B7DE3C4A1C}"/>
              </a:ext>
            </a:extLst>
          </p:cNvPr>
          <p:cNvSpPr txBox="1"/>
          <p:nvPr/>
        </p:nvSpPr>
        <p:spPr>
          <a:xfrm>
            <a:off x="286517" y="997150"/>
            <a:ext cx="8893738" cy="954107"/>
          </a:xfrm>
          <a:prstGeom prst="rect">
            <a:avLst/>
          </a:prstGeom>
          <a:noFill/>
        </p:spPr>
        <p:txBody>
          <a:bodyPr wrap="square">
            <a:spAutoFit/>
          </a:bodyPr>
          <a:lstStyle/>
          <a:p>
            <a:r>
              <a:rPr lang="he-IL" sz="2800" dirty="0">
                <a:solidFill>
                  <a:srgbClr val="424859"/>
                </a:solidFill>
                <a:latin typeface="Calibri" panose="020F0502020204030204" pitchFamily="34" charset="0"/>
                <a:ea typeface="Calibri" panose="020F0502020204030204" pitchFamily="34" charset="0"/>
                <a:cs typeface="Calibri" panose="020F0502020204030204" pitchFamily="34" charset="0"/>
              </a:rPr>
              <a:t>אפוטרופסות ההורים כוללת את החובה ואת הזכות לדאוג לצורכי הקטין, לרבות חינוכו ולימודיו.</a:t>
            </a:r>
          </a:p>
        </p:txBody>
      </p:sp>
      <p:sp>
        <p:nvSpPr>
          <p:cNvPr id="11" name="תיבת טקסט 10">
            <a:extLst>
              <a:ext uri="{FF2B5EF4-FFF2-40B4-BE49-F238E27FC236}">
                <a16:creationId xmlns:a16="http://schemas.microsoft.com/office/drawing/2014/main" id="{E85A4DE2-8ADE-9035-6DB5-B89E4721CF8C}"/>
              </a:ext>
            </a:extLst>
          </p:cNvPr>
          <p:cNvSpPr txBox="1"/>
          <p:nvPr/>
        </p:nvSpPr>
        <p:spPr>
          <a:xfrm>
            <a:off x="286516" y="2459645"/>
            <a:ext cx="8893738" cy="1384995"/>
          </a:xfrm>
          <a:prstGeom prst="rect">
            <a:avLst/>
          </a:prstGeom>
          <a:noFill/>
        </p:spPr>
        <p:txBody>
          <a:bodyPr wrap="square">
            <a:spAutoFit/>
          </a:bodyPr>
          <a:lstStyle/>
          <a:p>
            <a:pPr marL="0" indent="0" algn="r" rtl="1">
              <a:buFont typeface="Arial" pitchFamily="34" charset="0"/>
              <a:buNone/>
            </a:pPr>
            <a:r>
              <a:rPr lang="he-IL" sz="2800" dirty="0">
                <a:solidFill>
                  <a:srgbClr val="424859"/>
                </a:solidFill>
                <a:latin typeface="Calibri" panose="020F0502020204030204" pitchFamily="34" charset="0"/>
                <a:ea typeface="Calibri" panose="020F0502020204030204" pitchFamily="34" charset="0"/>
                <a:cs typeface="Calibri" panose="020F0502020204030204" pitchFamily="34" charset="0"/>
              </a:rPr>
              <a:t>מונה על ידי בית משפט כמוסמך לייצג את הקטין בהליכים שונים ולמעשה נכנס לנעלי ההורה כדי לקדם בהליך המשפטי את מה שהוא סבור שהם הזכויות והאינטרסים של הקטין.</a:t>
            </a:r>
          </a:p>
        </p:txBody>
      </p:sp>
      <p:sp>
        <p:nvSpPr>
          <p:cNvPr id="12" name="מציין מיקום תוכן 2">
            <a:extLst>
              <a:ext uri="{FF2B5EF4-FFF2-40B4-BE49-F238E27FC236}">
                <a16:creationId xmlns:a16="http://schemas.microsoft.com/office/drawing/2014/main" id="{99B6903F-467C-E94A-423B-2FD8076E38A4}"/>
              </a:ext>
            </a:extLst>
          </p:cNvPr>
          <p:cNvSpPr txBox="1">
            <a:spLocks/>
          </p:cNvSpPr>
          <p:nvPr/>
        </p:nvSpPr>
        <p:spPr>
          <a:xfrm>
            <a:off x="-825490" y="4174240"/>
            <a:ext cx="10005744" cy="1210490"/>
          </a:xfrm>
          <a:prstGeom prst="rect">
            <a:avLst/>
          </a:prstGeom>
        </p:spPr>
        <p:txBody>
          <a:bodyPr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rtl="1"/>
            <a:endParaRPr lang="he-IL" sz="2800" dirty="0">
              <a:solidFill>
                <a:srgbClr val="424859"/>
              </a:solidFill>
              <a:latin typeface="Calibri" panose="020F0502020204030204" pitchFamily="34" charset="0"/>
              <a:ea typeface="Calibri" panose="020F0502020204030204" pitchFamily="34" charset="0"/>
              <a:cs typeface="Calibri" panose="020F0502020204030204" pitchFamily="34" charset="0"/>
            </a:endParaRPr>
          </a:p>
          <a:p>
            <a:pPr algn="r" rtl="1"/>
            <a:endParaRPr lang="he-IL" sz="2800" dirty="0">
              <a:solidFill>
                <a:srgbClr val="424859"/>
              </a:solidFill>
              <a:latin typeface="Calibri" panose="020F0502020204030204" pitchFamily="34" charset="0"/>
              <a:ea typeface="Calibri" panose="020F0502020204030204" pitchFamily="34" charset="0"/>
              <a:cs typeface="Calibri" panose="020F0502020204030204" pitchFamily="34" charset="0"/>
            </a:endParaRPr>
          </a:p>
          <a:p>
            <a:pPr marL="0" indent="0" algn="r" rtl="1">
              <a:buFont typeface="Arial" pitchFamily="34" charset="0"/>
              <a:buNone/>
            </a:pPr>
            <a:r>
              <a:rPr lang="he-IL" sz="2800" dirty="0">
                <a:solidFill>
                  <a:srgbClr val="424859"/>
                </a:solidFill>
                <a:latin typeface="Calibri" panose="020F0502020204030204" pitchFamily="34" charset="0"/>
                <a:ea typeface="Calibri" panose="020F0502020204030204" pitchFamily="34" charset="0"/>
                <a:cs typeface="Calibri" panose="020F0502020204030204" pitchFamily="34" charset="0"/>
              </a:rPr>
              <a:t>מונח המתאר כל אחד מההורים בנבדל ממשנהו.</a:t>
            </a:r>
          </a:p>
          <a:p>
            <a:pPr algn="r" rtl="1"/>
            <a:endParaRPr lang="he-IL" sz="2800" dirty="0">
              <a:solidFill>
                <a:srgbClr val="424859"/>
              </a:solidFill>
              <a:latin typeface="Calibri" panose="020F0502020204030204" pitchFamily="34" charset="0"/>
              <a:ea typeface="Calibri" panose="020F0502020204030204" pitchFamily="34" charset="0"/>
              <a:cs typeface="Calibri" panose="020F0502020204030204" pitchFamily="34" charset="0"/>
            </a:endParaRPr>
          </a:p>
          <a:p>
            <a:pPr algn="r" rtl="1"/>
            <a:endParaRPr lang="he-IL" sz="2800" dirty="0">
              <a:solidFill>
                <a:srgbClr val="424859"/>
              </a:solidFill>
              <a:latin typeface="Calibri" panose="020F0502020204030204" pitchFamily="34" charset="0"/>
              <a:ea typeface="Calibri" panose="020F0502020204030204" pitchFamily="34" charset="0"/>
              <a:cs typeface="Calibri" panose="020F0502020204030204" pitchFamily="34" charset="0"/>
            </a:endParaRPr>
          </a:p>
        </p:txBody>
      </p:sp>
      <p:sp>
        <p:nvSpPr>
          <p:cNvPr id="13" name="מלבן 12">
            <a:extLst>
              <a:ext uri="{FF2B5EF4-FFF2-40B4-BE49-F238E27FC236}">
                <a16:creationId xmlns:a16="http://schemas.microsoft.com/office/drawing/2014/main" id="{1AE38859-4C98-8F49-8636-5BCF6C03426B}"/>
              </a:ext>
            </a:extLst>
          </p:cNvPr>
          <p:cNvSpPr/>
          <p:nvPr/>
        </p:nvSpPr>
        <p:spPr>
          <a:xfrm>
            <a:off x="9491458" y="2521095"/>
            <a:ext cx="2245222" cy="13235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אפוטרופוסות</a:t>
            </a:r>
            <a:r>
              <a:rPr lang="he-IL" sz="2800" b="1" dirty="0">
                <a:solidFill>
                  <a:schemeClr val="bg1"/>
                </a:solidFill>
                <a:latin typeface="Calibri" panose="020F0502020204030204" pitchFamily="34" charset="0"/>
                <a:ea typeface="Calibri" panose="020F0502020204030204" pitchFamily="34" charset="0"/>
                <a:cs typeface="Calibri" panose="020F0502020204030204" pitchFamily="34" charset="0"/>
              </a:rPr>
              <a:t> לדין</a:t>
            </a:r>
          </a:p>
        </p:txBody>
      </p:sp>
      <p:sp>
        <p:nvSpPr>
          <p:cNvPr id="15" name="תיבת טקסט 14">
            <a:extLst>
              <a:ext uri="{FF2B5EF4-FFF2-40B4-BE49-F238E27FC236}">
                <a16:creationId xmlns:a16="http://schemas.microsoft.com/office/drawing/2014/main" id="{3C5F3280-61E7-E8EF-7C2D-E0597FAF8591}"/>
              </a:ext>
            </a:extLst>
          </p:cNvPr>
          <p:cNvSpPr txBox="1"/>
          <p:nvPr/>
        </p:nvSpPr>
        <p:spPr>
          <a:xfrm>
            <a:off x="9644120" y="4354450"/>
            <a:ext cx="2030214" cy="983210"/>
          </a:xfrm>
          <a:prstGeom prst="rect">
            <a:avLst/>
          </a:prstGeom>
          <a:noFill/>
        </p:spPr>
        <p:txBody>
          <a:bodyPr wrap="square">
            <a:spAutoFit/>
          </a:bodyPr>
          <a:lstStyle/>
          <a:p>
            <a:pPr algn="ctr"/>
            <a:r>
              <a:rPr lang="he-IL" sz="2800" b="1" dirty="0">
                <a:solidFill>
                  <a:schemeClr val="bg1"/>
                </a:solidFill>
                <a:latin typeface="Calibri" panose="020F0502020204030204" pitchFamily="34" charset="0"/>
                <a:ea typeface="Calibri" panose="020F0502020204030204" pitchFamily="34" charset="0"/>
                <a:cs typeface="Calibri" panose="020F0502020204030204" pitchFamily="34" charset="0"/>
              </a:rPr>
              <a:t>"ההורה האחר"</a:t>
            </a:r>
            <a:endParaRPr lang="he-IL" sz="2800" dirty="0">
              <a:solidFill>
                <a:schemeClr val="bg1"/>
              </a:solidFill>
            </a:endParaRPr>
          </a:p>
        </p:txBody>
      </p:sp>
    </p:spTree>
    <p:extLst>
      <p:ext uri="{BB962C8B-B14F-4D97-AF65-F5344CB8AC3E}">
        <p14:creationId xmlns:p14="http://schemas.microsoft.com/office/powerpoint/2010/main" val="2745069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3801EE-3243-A9E5-58F1-863BECD7316F}"/>
            </a:ext>
          </a:extLst>
        </p:cNvPr>
        <p:cNvGrpSpPr/>
        <p:nvPr/>
      </p:nvGrpSpPr>
      <p:grpSpPr>
        <a:xfrm>
          <a:off x="0" y="0"/>
          <a:ext cx="0" cy="0"/>
          <a:chOff x="0" y="0"/>
          <a:chExt cx="0" cy="0"/>
        </a:xfrm>
      </p:grpSpPr>
      <p:pic>
        <p:nvPicPr>
          <p:cNvPr id="2" name="גרפיקה 1">
            <a:extLst>
              <a:ext uri="{FF2B5EF4-FFF2-40B4-BE49-F238E27FC236}">
                <a16:creationId xmlns:a16="http://schemas.microsoft.com/office/drawing/2014/main" id="{6F398A1C-3B7E-C347-10A6-728F6D1FDC5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0795" t="-1273" r="17256" b="-2953"/>
          <a:stretch/>
        </p:blipFill>
        <p:spPr>
          <a:xfrm rot="16200000">
            <a:off x="9068276" y="2271605"/>
            <a:ext cx="3058927" cy="2993631"/>
          </a:xfrm>
          <a:prstGeom prst="rect">
            <a:avLst/>
          </a:prstGeom>
        </p:spPr>
      </p:pic>
      <p:pic>
        <p:nvPicPr>
          <p:cNvPr id="7" name="גרפיקה 6">
            <a:extLst>
              <a:ext uri="{FF2B5EF4-FFF2-40B4-BE49-F238E27FC236}">
                <a16:creationId xmlns:a16="http://schemas.microsoft.com/office/drawing/2014/main" id="{9F7B89D3-7BB3-A2D7-3A8E-062B3E4B8AB4}"/>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15543" t="22121" r="15032" b="22425"/>
          <a:stretch/>
        </p:blipFill>
        <p:spPr>
          <a:xfrm>
            <a:off x="0" y="-124689"/>
            <a:ext cx="12192000" cy="7038284"/>
          </a:xfrm>
          <a:prstGeom prst="rect">
            <a:avLst/>
          </a:prstGeom>
        </p:spPr>
      </p:pic>
      <p:sp>
        <p:nvSpPr>
          <p:cNvPr id="8" name="מלבן 7">
            <a:extLst>
              <a:ext uri="{FF2B5EF4-FFF2-40B4-BE49-F238E27FC236}">
                <a16:creationId xmlns:a16="http://schemas.microsoft.com/office/drawing/2014/main" id="{D744C8B2-DB80-BAC6-AB83-F724298990DF}"/>
              </a:ext>
            </a:extLst>
          </p:cNvPr>
          <p:cNvSpPr/>
          <p:nvPr/>
        </p:nvSpPr>
        <p:spPr>
          <a:xfrm>
            <a:off x="9512240" y="2265677"/>
            <a:ext cx="2245222" cy="13235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800" b="1" dirty="0">
                <a:solidFill>
                  <a:schemeClr val="bg1"/>
                </a:solidFill>
                <a:latin typeface="Calibri" panose="020F0502020204030204" pitchFamily="34" charset="0"/>
                <a:ea typeface="Calibri" panose="020F0502020204030204" pitchFamily="34" charset="0"/>
                <a:cs typeface="Calibri" panose="020F0502020204030204" pitchFamily="34" charset="0"/>
              </a:rPr>
              <a:t>זמני שהות</a:t>
            </a:r>
          </a:p>
        </p:txBody>
      </p:sp>
      <p:sp>
        <p:nvSpPr>
          <p:cNvPr id="10" name="תיבת טקסט 9">
            <a:extLst>
              <a:ext uri="{FF2B5EF4-FFF2-40B4-BE49-F238E27FC236}">
                <a16:creationId xmlns:a16="http://schemas.microsoft.com/office/drawing/2014/main" id="{ED085F01-B9DD-45BA-BA38-830BF5BC7980}"/>
              </a:ext>
            </a:extLst>
          </p:cNvPr>
          <p:cNvSpPr txBox="1"/>
          <p:nvPr/>
        </p:nvSpPr>
        <p:spPr>
          <a:xfrm>
            <a:off x="286517" y="2450395"/>
            <a:ext cx="8893738" cy="523220"/>
          </a:xfrm>
          <a:prstGeom prst="rect">
            <a:avLst/>
          </a:prstGeom>
          <a:noFill/>
        </p:spPr>
        <p:txBody>
          <a:bodyPr wrap="square">
            <a:spAutoFit/>
          </a:bodyPr>
          <a:lstStyle/>
          <a:p>
            <a:r>
              <a:rPr lang="he-IL" sz="2800" dirty="0">
                <a:solidFill>
                  <a:srgbClr val="424859"/>
                </a:solidFill>
                <a:latin typeface="Calibri" panose="020F0502020204030204" pitchFamily="34" charset="0"/>
                <a:ea typeface="Calibri" panose="020F0502020204030204" pitchFamily="34" charset="0"/>
                <a:cs typeface="Calibri" panose="020F0502020204030204" pitchFamily="34" charset="0"/>
              </a:rPr>
              <a:t>הסדרת פרקי זמן קבועים שבהם ישהו הילדים עם כל אחד מההורים.</a:t>
            </a:r>
          </a:p>
        </p:txBody>
      </p:sp>
      <p:sp>
        <p:nvSpPr>
          <p:cNvPr id="11" name="תיבת טקסט 10">
            <a:extLst>
              <a:ext uri="{FF2B5EF4-FFF2-40B4-BE49-F238E27FC236}">
                <a16:creationId xmlns:a16="http://schemas.microsoft.com/office/drawing/2014/main" id="{B3DE7278-1420-1062-6D06-990D1E36C44C}"/>
              </a:ext>
            </a:extLst>
          </p:cNvPr>
          <p:cNvSpPr txBox="1"/>
          <p:nvPr/>
        </p:nvSpPr>
        <p:spPr>
          <a:xfrm>
            <a:off x="146962" y="3768420"/>
            <a:ext cx="8869824" cy="2246769"/>
          </a:xfrm>
          <a:prstGeom prst="rect">
            <a:avLst/>
          </a:prstGeom>
          <a:noFill/>
        </p:spPr>
        <p:txBody>
          <a:bodyPr wrap="square">
            <a:spAutoFit/>
          </a:bodyPr>
          <a:lstStyle/>
          <a:p>
            <a:pPr marL="0" indent="0" algn="r" rtl="1">
              <a:buNone/>
            </a:pPr>
            <a:r>
              <a:rPr lang="he-IL" sz="2800" dirty="0">
                <a:solidFill>
                  <a:srgbClr val="424859"/>
                </a:solidFill>
                <a:latin typeface="Calibri" panose="020F0502020204030204" pitchFamily="34" charset="0"/>
                <a:ea typeface="Calibri" panose="020F0502020204030204" pitchFamily="34" charset="0"/>
                <a:cs typeface="Calibri" panose="020F0502020204030204" pitchFamily="34" charset="0"/>
              </a:rPr>
              <a:t>זכאי לקבל מידע על הקטין ללא הסכמת ההורים- מונה לפי חוק הנוער או חוק הסעד. לפי העניין: לצורך עריכת תסקיר לפי צו של ערכאה משפטית- המוסד חייב לשתף פעולה עם פקיד הסעד ולתת לו מידע על תפקוד התלמיד בבית הספר או בגן. המחנך או הגננת יפעלו בעניין זה בשיתוף פעולה עם הפסיכולוג או עם היועץ.</a:t>
            </a:r>
          </a:p>
        </p:txBody>
      </p:sp>
      <p:sp>
        <p:nvSpPr>
          <p:cNvPr id="13" name="מלבן 12">
            <a:extLst>
              <a:ext uri="{FF2B5EF4-FFF2-40B4-BE49-F238E27FC236}">
                <a16:creationId xmlns:a16="http://schemas.microsoft.com/office/drawing/2014/main" id="{43368BAF-3ABD-2AFB-3D41-712DE10C4A3A}"/>
              </a:ext>
            </a:extLst>
          </p:cNvPr>
          <p:cNvSpPr/>
          <p:nvPr/>
        </p:nvSpPr>
        <p:spPr>
          <a:xfrm>
            <a:off x="9491458" y="3974340"/>
            <a:ext cx="2245222" cy="13235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800" b="1" dirty="0">
                <a:solidFill>
                  <a:schemeClr val="bg1"/>
                </a:solidFill>
                <a:latin typeface="Calibri" panose="020F0502020204030204" pitchFamily="34" charset="0"/>
                <a:ea typeface="Calibri" panose="020F0502020204030204" pitchFamily="34" charset="0"/>
                <a:cs typeface="Calibri" panose="020F0502020204030204" pitchFamily="34" charset="0"/>
              </a:rPr>
              <a:t>עובד סוציאלי לסדרי דין</a:t>
            </a:r>
          </a:p>
        </p:txBody>
      </p:sp>
      <p:sp>
        <p:nvSpPr>
          <p:cNvPr id="3" name="מקבילית 2">
            <a:extLst>
              <a:ext uri="{FF2B5EF4-FFF2-40B4-BE49-F238E27FC236}">
                <a16:creationId xmlns:a16="http://schemas.microsoft.com/office/drawing/2014/main" id="{73407D87-E15C-7AF2-0F9E-D9ED98916D9F}"/>
              </a:ext>
            </a:extLst>
          </p:cNvPr>
          <p:cNvSpPr/>
          <p:nvPr/>
        </p:nvSpPr>
        <p:spPr>
          <a:xfrm>
            <a:off x="9173987" y="610180"/>
            <a:ext cx="2847503" cy="1462938"/>
          </a:xfrm>
          <a:prstGeom prst="parallelogram">
            <a:avLst>
              <a:gd name="adj" fmla="val 53193"/>
            </a:avLst>
          </a:prstGeom>
          <a:blipFill>
            <a:blip r:embed="rId7"/>
            <a:stretch>
              <a:fillRect/>
            </a:stretch>
          </a:blipFill>
          <a:ln>
            <a:solidFill>
              <a:srgbClr val="858DA4"/>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11277248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8F3A8-762C-603E-69F5-B898C9398591}"/>
            </a:ext>
          </a:extLst>
        </p:cNvPr>
        <p:cNvGrpSpPr/>
        <p:nvPr/>
      </p:nvGrpSpPr>
      <p:grpSpPr>
        <a:xfrm>
          <a:off x="0" y="0"/>
          <a:ext cx="0" cy="0"/>
          <a:chOff x="0" y="0"/>
          <a:chExt cx="0" cy="0"/>
        </a:xfrm>
      </p:grpSpPr>
      <p:pic>
        <p:nvPicPr>
          <p:cNvPr id="2" name="גרפיקה 1">
            <a:extLst>
              <a:ext uri="{FF2B5EF4-FFF2-40B4-BE49-F238E27FC236}">
                <a16:creationId xmlns:a16="http://schemas.microsoft.com/office/drawing/2014/main" id="{D12F2638-018F-4C91-3690-240E8B867356}"/>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34026" t="-11506" r="34026" b="-6573"/>
          <a:stretch/>
        </p:blipFill>
        <p:spPr>
          <a:xfrm rot="16200000">
            <a:off x="8869380" y="619463"/>
            <a:ext cx="3058927" cy="3391423"/>
          </a:xfrm>
          <a:prstGeom prst="rect">
            <a:avLst/>
          </a:prstGeom>
        </p:spPr>
      </p:pic>
      <p:pic>
        <p:nvPicPr>
          <p:cNvPr id="7" name="גרפיקה 6">
            <a:extLst>
              <a:ext uri="{FF2B5EF4-FFF2-40B4-BE49-F238E27FC236}">
                <a16:creationId xmlns:a16="http://schemas.microsoft.com/office/drawing/2014/main" id="{5FD72187-89A1-DB8E-3535-4739F33E86E9}"/>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15543" t="22121" r="15032" b="22425"/>
          <a:stretch/>
        </p:blipFill>
        <p:spPr>
          <a:xfrm>
            <a:off x="0" y="-124689"/>
            <a:ext cx="12192000" cy="7038284"/>
          </a:xfrm>
          <a:prstGeom prst="rect">
            <a:avLst/>
          </a:prstGeom>
        </p:spPr>
      </p:pic>
      <p:sp>
        <p:nvSpPr>
          <p:cNvPr id="8" name="מלבן 7">
            <a:extLst>
              <a:ext uri="{FF2B5EF4-FFF2-40B4-BE49-F238E27FC236}">
                <a16:creationId xmlns:a16="http://schemas.microsoft.com/office/drawing/2014/main" id="{3065CCBF-95AB-3FCF-B7F2-47E9F9152C16}"/>
              </a:ext>
            </a:extLst>
          </p:cNvPr>
          <p:cNvSpPr/>
          <p:nvPr/>
        </p:nvSpPr>
        <p:spPr>
          <a:xfrm>
            <a:off x="9512240" y="812432"/>
            <a:ext cx="1917764" cy="13235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800" b="1" dirty="0">
                <a:solidFill>
                  <a:schemeClr val="bg1"/>
                </a:solidFill>
                <a:latin typeface="Calibri" panose="020F0502020204030204" pitchFamily="34" charset="0"/>
                <a:ea typeface="Calibri" panose="020F0502020204030204" pitchFamily="34" charset="0"/>
                <a:cs typeface="Calibri" panose="020F0502020204030204" pitchFamily="34" charset="0"/>
              </a:rPr>
              <a:t>צו הגנה</a:t>
            </a:r>
          </a:p>
        </p:txBody>
      </p:sp>
      <p:sp>
        <p:nvSpPr>
          <p:cNvPr id="10" name="תיבת טקסט 9">
            <a:extLst>
              <a:ext uri="{FF2B5EF4-FFF2-40B4-BE49-F238E27FC236}">
                <a16:creationId xmlns:a16="http://schemas.microsoft.com/office/drawing/2014/main" id="{D7DAAD25-333A-3273-5FE1-9695D5841794}"/>
              </a:ext>
            </a:extLst>
          </p:cNvPr>
          <p:cNvSpPr txBox="1"/>
          <p:nvPr/>
        </p:nvSpPr>
        <p:spPr>
          <a:xfrm>
            <a:off x="146961" y="781706"/>
            <a:ext cx="8939904" cy="1384995"/>
          </a:xfrm>
          <a:prstGeom prst="rect">
            <a:avLst/>
          </a:prstGeom>
          <a:noFill/>
        </p:spPr>
        <p:txBody>
          <a:bodyPr wrap="square">
            <a:spAutoFit/>
          </a:bodyPr>
          <a:lstStyle/>
          <a:p>
            <a:r>
              <a:rPr lang="he-IL" sz="2800" dirty="0">
                <a:solidFill>
                  <a:srgbClr val="424859"/>
                </a:solidFill>
                <a:latin typeface="Calibri" panose="020F0502020204030204" pitchFamily="34" charset="0"/>
                <a:ea typeface="Calibri" panose="020F0502020204030204" pitchFamily="34" charset="0"/>
                <a:cs typeface="Calibri" panose="020F0502020204030204" pitchFamily="34" charset="0"/>
              </a:rPr>
              <a:t>צו הגנה הוא סעד הניתן נגד בן משפחה, מתוקף החוק למניעת אלימות במשפחה, על מוסד החינוך חלה חובה להתנהל על פי החלטת בית המשפט.</a:t>
            </a:r>
          </a:p>
        </p:txBody>
      </p:sp>
      <p:sp>
        <p:nvSpPr>
          <p:cNvPr id="11" name="תיבת טקסט 10">
            <a:extLst>
              <a:ext uri="{FF2B5EF4-FFF2-40B4-BE49-F238E27FC236}">
                <a16:creationId xmlns:a16="http://schemas.microsoft.com/office/drawing/2014/main" id="{A736F821-9193-3777-CB32-911693890066}"/>
              </a:ext>
            </a:extLst>
          </p:cNvPr>
          <p:cNvSpPr txBox="1"/>
          <p:nvPr/>
        </p:nvSpPr>
        <p:spPr>
          <a:xfrm>
            <a:off x="0" y="2701460"/>
            <a:ext cx="9086864" cy="2677656"/>
          </a:xfrm>
          <a:prstGeom prst="rect">
            <a:avLst/>
          </a:prstGeom>
          <a:noFill/>
        </p:spPr>
        <p:txBody>
          <a:bodyPr wrap="square">
            <a:spAutoFit/>
          </a:bodyPr>
          <a:lstStyle/>
          <a:p>
            <a:pPr marL="0" indent="0" algn="r" rtl="1">
              <a:buNone/>
            </a:pPr>
            <a:r>
              <a:rPr lang="he-IL" sz="2800" dirty="0">
                <a:solidFill>
                  <a:srgbClr val="424859"/>
                </a:solidFill>
                <a:latin typeface="Calibri" panose="020F0502020204030204" pitchFamily="34" charset="0"/>
                <a:ea typeface="Calibri" panose="020F0502020204030204" pitchFamily="34" charset="0"/>
                <a:cs typeface="Calibri" panose="020F0502020204030204" pitchFamily="34" charset="0"/>
              </a:rPr>
              <a:t>צו הרחקה הוא צו המוּצא לרוב נגד אחד מההורים המפר את חירותו, את שלוותו ואת ביטחונו של בן זוגו (בעבר או בהווה) או של ילדיו. מוציא הצו הוא גוף שיפוטי או המשטרה. על מוסד החינוך חלה חובה להתנהל על פי החלטת בית המשפט. </a:t>
            </a:r>
            <a:r>
              <a:rPr lang="he-IL" sz="2800" b="1" dirty="0">
                <a:solidFill>
                  <a:srgbClr val="424859"/>
                </a:solidFill>
                <a:latin typeface="Calibri" panose="020F0502020204030204" pitchFamily="34" charset="0"/>
                <a:ea typeface="Calibri" panose="020F0502020204030204" pitchFamily="34" charset="0"/>
                <a:cs typeface="Calibri" panose="020F0502020204030204" pitchFamily="34" charset="0"/>
              </a:rPr>
              <a:t>תוקפו של צו מניעת</a:t>
            </a:r>
            <a:r>
              <a:rPr lang="he-IL" sz="2800" dirty="0">
                <a:solidFill>
                  <a:srgbClr val="424859"/>
                </a:solidFill>
                <a:latin typeface="Calibri" panose="020F0502020204030204" pitchFamily="34" charset="0"/>
                <a:ea typeface="Calibri" panose="020F0502020204030204" pitchFamily="34" charset="0"/>
                <a:cs typeface="Calibri" panose="020F0502020204030204" pitchFamily="34" charset="0"/>
              </a:rPr>
              <a:t> הטרדה מאיימת </a:t>
            </a:r>
            <a:r>
              <a:rPr lang="he-IL" sz="2800" b="1" dirty="0">
                <a:solidFill>
                  <a:srgbClr val="424859"/>
                </a:solidFill>
                <a:latin typeface="Calibri" panose="020F0502020204030204" pitchFamily="34" charset="0"/>
                <a:ea typeface="Calibri" panose="020F0502020204030204" pitchFamily="34" charset="0"/>
                <a:cs typeface="Calibri" panose="020F0502020204030204" pitchFamily="34" charset="0"/>
              </a:rPr>
              <a:t>לא יעלה על שישה חודשים</a:t>
            </a:r>
            <a:r>
              <a:rPr lang="he-IL" sz="2800" dirty="0">
                <a:solidFill>
                  <a:srgbClr val="424859"/>
                </a:solidFill>
                <a:latin typeface="Calibri" panose="020F0502020204030204" pitchFamily="34" charset="0"/>
                <a:ea typeface="Calibri" panose="020F0502020204030204" pitchFamily="34" charset="0"/>
                <a:cs typeface="Calibri" panose="020F0502020204030204" pitchFamily="34" charset="0"/>
              </a:rPr>
              <a:t>; בית המשפט רשאי להאריך ולחזור ולהאריך את תוקפו של הצו</a:t>
            </a:r>
          </a:p>
        </p:txBody>
      </p:sp>
      <p:sp>
        <p:nvSpPr>
          <p:cNvPr id="13" name="מלבן 12">
            <a:extLst>
              <a:ext uri="{FF2B5EF4-FFF2-40B4-BE49-F238E27FC236}">
                <a16:creationId xmlns:a16="http://schemas.microsoft.com/office/drawing/2014/main" id="{A0B72891-C27B-DFB4-695F-C32F54FC7F6D}"/>
              </a:ext>
            </a:extLst>
          </p:cNvPr>
          <p:cNvSpPr/>
          <p:nvPr/>
        </p:nvSpPr>
        <p:spPr>
          <a:xfrm>
            <a:off x="9325219" y="2472106"/>
            <a:ext cx="2245222" cy="13235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800" b="1" dirty="0">
                <a:solidFill>
                  <a:schemeClr val="bg1"/>
                </a:solidFill>
                <a:latin typeface="Calibri" panose="020F0502020204030204" pitchFamily="34" charset="0"/>
                <a:ea typeface="Calibri" panose="020F0502020204030204" pitchFamily="34" charset="0"/>
                <a:cs typeface="Calibri" panose="020F0502020204030204" pitchFamily="34" charset="0"/>
              </a:rPr>
              <a:t>צו הרחקה</a:t>
            </a:r>
          </a:p>
        </p:txBody>
      </p:sp>
      <p:sp>
        <p:nvSpPr>
          <p:cNvPr id="5" name="מקבילית 4">
            <a:extLst>
              <a:ext uri="{FF2B5EF4-FFF2-40B4-BE49-F238E27FC236}">
                <a16:creationId xmlns:a16="http://schemas.microsoft.com/office/drawing/2014/main" id="{27F4996A-9E4B-0C6C-41B9-B16A2FB00239}"/>
              </a:ext>
            </a:extLst>
          </p:cNvPr>
          <p:cNvSpPr/>
          <p:nvPr/>
        </p:nvSpPr>
        <p:spPr>
          <a:xfrm>
            <a:off x="9024078" y="4019108"/>
            <a:ext cx="2847503" cy="1462938"/>
          </a:xfrm>
          <a:prstGeom prst="parallelogram">
            <a:avLst>
              <a:gd name="adj" fmla="val 53193"/>
            </a:avLst>
          </a:prstGeom>
          <a:blipFill>
            <a:blip r:embed="rId7"/>
            <a:stretch>
              <a:fillRect/>
            </a:stretch>
          </a:blipFill>
          <a:ln>
            <a:solidFill>
              <a:srgbClr val="858DA4"/>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6670834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CC691-96D3-6E3A-45C8-5A21679C125A}"/>
            </a:ext>
          </a:extLst>
        </p:cNvPr>
        <p:cNvGrpSpPr/>
        <p:nvPr/>
      </p:nvGrpSpPr>
      <p:grpSpPr>
        <a:xfrm>
          <a:off x="0" y="0"/>
          <a:ext cx="0" cy="0"/>
          <a:chOff x="0" y="0"/>
          <a:chExt cx="0" cy="0"/>
        </a:xfrm>
      </p:grpSpPr>
      <p:pic>
        <p:nvPicPr>
          <p:cNvPr id="3" name="תמונה 2" descr="תמונה שמכילה אדם, אספקת משרד, טקסט, מחשב&#10;&#10;התיאור נוצר באופן אוטומטי">
            <a:extLst>
              <a:ext uri="{FF2B5EF4-FFF2-40B4-BE49-F238E27FC236}">
                <a16:creationId xmlns:a16="http://schemas.microsoft.com/office/drawing/2014/main" id="{244B4A00-5AEF-3251-87D6-7235A234AF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70000"/>
            <a:ext cx="12192000" cy="8128000"/>
          </a:xfrm>
          <a:prstGeom prst="rect">
            <a:avLst/>
          </a:prstGeom>
        </p:spPr>
      </p:pic>
      <p:pic>
        <p:nvPicPr>
          <p:cNvPr id="9" name="גרפיקה 8">
            <a:extLst>
              <a:ext uri="{FF2B5EF4-FFF2-40B4-BE49-F238E27FC236}">
                <a16:creationId xmlns:a16="http://schemas.microsoft.com/office/drawing/2014/main" id="{3102ECDF-0846-1AE5-7FE7-CBCE1167219C}"/>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12349" t="23084" r="53192" b="63125"/>
          <a:stretch/>
        </p:blipFill>
        <p:spPr>
          <a:xfrm rot="10800000">
            <a:off x="6400800" y="1940131"/>
            <a:ext cx="6275646" cy="1747521"/>
          </a:xfrm>
          <a:prstGeom prst="rect">
            <a:avLst/>
          </a:prstGeom>
        </p:spPr>
      </p:pic>
      <p:sp>
        <p:nvSpPr>
          <p:cNvPr id="11" name="TextBox 11">
            <a:extLst>
              <a:ext uri="{FF2B5EF4-FFF2-40B4-BE49-F238E27FC236}">
                <a16:creationId xmlns:a16="http://schemas.microsoft.com/office/drawing/2014/main" id="{55E5CA65-5200-029A-9952-76A7401E3A34}"/>
              </a:ext>
            </a:extLst>
          </p:cNvPr>
          <p:cNvSpPr txBox="1"/>
          <p:nvPr/>
        </p:nvSpPr>
        <p:spPr>
          <a:xfrm>
            <a:off x="6669218" y="2487282"/>
            <a:ext cx="3677081" cy="757130"/>
          </a:xfrm>
          <a:prstGeom prst="rect">
            <a:avLst/>
          </a:prstGeom>
        </p:spPr>
        <p:txBody>
          <a:bodyPr wrap="square" lIns="0" tIns="0" rIns="0" bIns="0" rtlCol="0" anchor="t">
            <a:spAutoFit/>
          </a:bodyPr>
          <a:lstStyle/>
          <a:p>
            <a:pPr algn="ctr" rtl="1">
              <a:lnSpc>
                <a:spcPct val="80000"/>
              </a:lnSpc>
            </a:pPr>
            <a:r>
              <a:rPr lang="he-IL" altLang="he-IL" sz="6000" kern="1200" dirty="0">
                <a:solidFill>
                  <a:schemeClr val="bg1"/>
                </a:solidFill>
                <a:latin typeface="Calibri" panose="020F0502020204030204" pitchFamily="34" charset="0"/>
                <a:ea typeface="Calibri" panose="020F0502020204030204" pitchFamily="34" charset="0"/>
                <a:cs typeface="Calibri" panose="020F0502020204030204" pitchFamily="34" charset="0"/>
              </a:rPr>
              <a:t>נהלי עבודה</a:t>
            </a:r>
            <a:endParaRPr lang="en-US" sz="7200" spc="1662"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99821350"/>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1645</TotalTime>
  <Words>4205</Words>
  <Application>Microsoft Office PowerPoint</Application>
  <PresentationFormat>מסך רחב</PresentationFormat>
  <Paragraphs>287</Paragraphs>
  <Slides>32</Slides>
  <Notes>24</Notes>
  <HiddenSlides>0</HiddenSlides>
  <MMClips>0</MMClips>
  <ScaleCrop>false</ScaleCrop>
  <HeadingPairs>
    <vt:vector size="6" baseType="variant">
      <vt:variant>
        <vt:lpstr>גופנים בשימוש</vt:lpstr>
      </vt:variant>
      <vt:variant>
        <vt:i4>7</vt:i4>
      </vt:variant>
      <vt:variant>
        <vt:lpstr>ערכת נושא</vt:lpstr>
      </vt:variant>
      <vt:variant>
        <vt:i4>1</vt:i4>
      </vt:variant>
      <vt:variant>
        <vt:lpstr>כותרות שקופיות</vt:lpstr>
      </vt:variant>
      <vt:variant>
        <vt:i4>32</vt:i4>
      </vt:variant>
    </vt:vector>
  </HeadingPairs>
  <TitlesOfParts>
    <vt:vector size="40" baseType="lpstr">
      <vt:lpstr>Aptos</vt:lpstr>
      <vt:lpstr>Aptos Display</vt:lpstr>
      <vt:lpstr>Arial</vt:lpstr>
      <vt:lpstr>Calibri</vt:lpstr>
      <vt:lpstr>Gisha</vt:lpstr>
      <vt:lpstr>Rubik One</vt:lpstr>
      <vt:lpstr>Tahoma</vt:lpstr>
      <vt:lpstr>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אפרת בועז</dc:creator>
  <cp:lastModifiedBy>יפעת זץ</cp:lastModifiedBy>
  <cp:revision>12</cp:revision>
  <dcterms:created xsi:type="dcterms:W3CDTF">2024-03-01T14:39:33Z</dcterms:created>
  <dcterms:modified xsi:type="dcterms:W3CDTF">2024-12-01T07:24:32Z</dcterms:modified>
</cp:coreProperties>
</file>