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72" r:id="rId2"/>
  </p:sldMasterIdLst>
  <p:notesMasterIdLst>
    <p:notesMasterId r:id="rId37"/>
  </p:notesMasterIdLst>
  <p:sldIdLst>
    <p:sldId id="634" r:id="rId3"/>
    <p:sldId id="3014" r:id="rId4"/>
    <p:sldId id="650" r:id="rId5"/>
    <p:sldId id="543" r:id="rId6"/>
    <p:sldId id="259" r:id="rId7"/>
    <p:sldId id="260" r:id="rId8"/>
    <p:sldId id="262" r:id="rId9"/>
    <p:sldId id="630" r:id="rId10"/>
    <p:sldId id="3016" r:id="rId11"/>
    <p:sldId id="632" r:id="rId12"/>
    <p:sldId id="588" r:id="rId13"/>
    <p:sldId id="590" r:id="rId14"/>
    <p:sldId id="593" r:id="rId15"/>
    <p:sldId id="649" r:id="rId16"/>
    <p:sldId id="592" r:id="rId17"/>
    <p:sldId id="610" r:id="rId18"/>
    <p:sldId id="599" r:id="rId19"/>
    <p:sldId id="595" r:id="rId20"/>
    <p:sldId id="618" r:id="rId21"/>
    <p:sldId id="625" r:id="rId22"/>
    <p:sldId id="612" r:id="rId23"/>
    <p:sldId id="284" r:id="rId24"/>
    <p:sldId id="3015" r:id="rId25"/>
    <p:sldId id="285" r:id="rId26"/>
    <p:sldId id="3023" r:id="rId27"/>
    <p:sldId id="641" r:id="rId28"/>
    <p:sldId id="643" r:id="rId29"/>
    <p:sldId id="642" r:id="rId30"/>
    <p:sldId id="646" r:id="rId31"/>
    <p:sldId id="645" r:id="rId32"/>
    <p:sldId id="647" r:id="rId33"/>
    <p:sldId id="648" r:id="rId34"/>
    <p:sldId id="3017" r:id="rId35"/>
    <p:sldId id="3013" r:id="rId3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6BC39B-67E5-CDE4-D3AF-9F45D0890BDD}" name="יפעת" initials="י" userId="יפעת" providerId="None"/>
  <p188:author id="{5272D8AE-591E-6ECF-CC9E-68D98DC3CD2F}" name="Dafna Hadar Pecker" initials="DH" userId="873281f71de5b19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יסמין פנינה ליסמן" initials="יפל" lastIdx="11" clrIdx="6">
    <p:extLst>
      <p:ext uri="{19B8F6BF-5375-455C-9EA6-DF929625EA0E}">
        <p15:presenceInfo xmlns:p15="http://schemas.microsoft.com/office/powerpoint/2012/main" userId="S-1-5-21-752503023-1579634288-239210854-46888" providerId="AD"/>
      </p:ext>
    </p:extLst>
  </p:cmAuthor>
  <p:cmAuthor id="1" name="hadas cohen" initials="hc" lastIdx="81" clrIdx="0">
    <p:extLst>
      <p:ext uri="{19B8F6BF-5375-455C-9EA6-DF929625EA0E}">
        <p15:presenceInfo xmlns:p15="http://schemas.microsoft.com/office/powerpoint/2012/main" userId="aaa066b9589937ca" providerId="Windows Live"/>
      </p:ext>
    </p:extLst>
  </p:cmAuthor>
  <p:cmAuthor id="2" name="יפעת" initials="י" lastIdx="74" clrIdx="1">
    <p:extLst>
      <p:ext uri="{19B8F6BF-5375-455C-9EA6-DF929625EA0E}">
        <p15:presenceInfo xmlns:p15="http://schemas.microsoft.com/office/powerpoint/2012/main" userId="יפעת" providerId="None"/>
      </p:ext>
    </p:extLst>
  </p:cmAuthor>
  <p:cmAuthor id="3" name="Administrator" initials="A" lastIdx="16" clrIdx="2">
    <p:extLst>
      <p:ext uri="{19B8F6BF-5375-455C-9EA6-DF929625EA0E}">
        <p15:presenceInfo xmlns:p15="http://schemas.microsoft.com/office/powerpoint/2012/main" userId="Administrator" providerId="None"/>
      </p:ext>
    </p:extLst>
  </p:cmAuthor>
  <p:cmAuthor id="4" name="Dafna Hadar Pecker" initials="DH" lastIdx="15" clrIdx="3">
    <p:extLst>
      <p:ext uri="{19B8F6BF-5375-455C-9EA6-DF929625EA0E}">
        <p15:presenceInfo xmlns:p15="http://schemas.microsoft.com/office/powerpoint/2012/main" userId="873281f71de5b194" providerId="Windows Live"/>
      </p:ext>
    </p:extLst>
  </p:cmAuthor>
  <p:cmAuthor id="5" name="דנה וסר הררי" initials="דוה" lastIdx="38" clrIdx="4">
    <p:extLst>
      <p:ext uri="{19B8F6BF-5375-455C-9EA6-DF929625EA0E}">
        <p15:presenceInfo xmlns:p15="http://schemas.microsoft.com/office/powerpoint/2012/main" userId="S-1-5-21-752503023-1579634288-239210854-69857" providerId="AD"/>
      </p:ext>
    </p:extLst>
  </p:cmAuthor>
  <p:cmAuthor id="6" name="יפעת זץ" initials="יז" lastIdx="24" clrIdx="5">
    <p:extLst>
      <p:ext uri="{19B8F6BF-5375-455C-9EA6-DF929625EA0E}">
        <p15:presenceInfo xmlns:p15="http://schemas.microsoft.com/office/powerpoint/2012/main" userId="S-1-5-21-752503023-1579634288-239210854-460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DA7772"/>
    <a:srgbClr val="002060"/>
    <a:srgbClr val="4365A1"/>
    <a:srgbClr val="7A8699"/>
    <a:srgbClr val="CDFF90"/>
    <a:srgbClr val="CDFF8F"/>
    <a:srgbClr val="C20D1C"/>
    <a:srgbClr val="E6E6E6"/>
    <a:srgbClr val="005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897" autoAdjust="0"/>
    <p:restoredTop sz="93678" autoAdjust="0"/>
  </p:normalViewPr>
  <p:slideViewPr>
    <p:cSldViewPr snapToGrid="0">
      <p:cViewPr varScale="1">
        <p:scale>
          <a:sx n="99" d="100"/>
          <a:sy n="99" d="100"/>
        </p:scale>
        <p:origin x="102" y="180"/>
      </p:cViewPr>
      <p:guideLst/>
    </p:cSldViewPr>
  </p:slideViewPr>
  <p:outlineViewPr>
    <p:cViewPr>
      <p:scale>
        <a:sx n="33" d="100"/>
        <a:sy n="33" d="100"/>
      </p:scale>
      <p:origin x="0" y="-1195"/>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7C67214-DAE9-4843-886C-36422AF0220E}" type="datetimeFigureOut">
              <a:rPr lang="he-IL" smtClean="0"/>
              <a:t>י'/שבט/תשפ"ו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D822099-C4B9-4777-AC4D-E954DB6718BC}" type="slidenum">
              <a:rPr lang="he-IL" smtClean="0"/>
              <a:t>‹#›</a:t>
            </a:fld>
            <a:endParaRPr lang="he-IL"/>
          </a:p>
        </p:txBody>
      </p:sp>
    </p:spTree>
    <p:extLst>
      <p:ext uri="{BB962C8B-B14F-4D97-AF65-F5344CB8AC3E}">
        <p14:creationId xmlns:p14="http://schemas.microsoft.com/office/powerpoint/2010/main" val="172641735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r" rtl="1">
              <a:buNone/>
            </a:pPr>
            <a:r>
              <a:rPr lang="he-IL" dirty="0"/>
              <a:t>השיעור נועד לפתח כישורים ומיומנויות להתנהלות מוגנת וחיובית במרחב הדיגיטלי בקרב התלמידים, תוך התייחסות להיבטים רגשיים וחברתיים בשימוש בבינה מלאכותית. במסגרת השיעור, התלמידים יתנסו בשימוש בכלי בינה מלאכותית</a:t>
            </a:r>
            <a:r>
              <a:rPr lang="en-US" dirty="0"/>
              <a:t> (</a:t>
            </a:r>
            <a:r>
              <a:rPr lang="en-US" dirty="0" err="1"/>
              <a:t>NotebookLM</a:t>
            </a:r>
            <a:r>
              <a:rPr lang="en-US" dirty="0"/>
              <a:t>) </a:t>
            </a:r>
            <a:r>
              <a:rPr lang="he-IL" dirty="0"/>
              <a:t>המאפשר למידה עצמית רפלקטיבית.</a:t>
            </a:r>
          </a:p>
        </p:txBody>
      </p:sp>
      <p:sp>
        <p:nvSpPr>
          <p:cNvPr id="4" name="Slide Number Placeholder 3"/>
          <p:cNvSpPr>
            <a:spLocks noGrp="1"/>
          </p:cNvSpPr>
          <p:nvPr>
            <p:ph type="sldNum" sz="quarter" idx="5"/>
          </p:nvPr>
        </p:nvSpPr>
        <p:spPr/>
        <p:txBody>
          <a:bodyPr/>
          <a:lstStyle/>
          <a:p>
            <a:fld id="{2D822099-C4B9-4777-AC4D-E954DB6718BC}" type="slidenum">
              <a:rPr lang="he-IL" smtClean="0"/>
              <a:t>1</a:t>
            </a:fld>
            <a:endParaRPr lang="he-IL"/>
          </a:p>
        </p:txBody>
      </p:sp>
    </p:spTree>
    <p:extLst>
      <p:ext uri="{BB962C8B-B14F-4D97-AF65-F5344CB8AC3E}">
        <p14:creationId xmlns:p14="http://schemas.microsoft.com/office/powerpoint/2010/main" val="3215594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הערות 1">
            <a:extLst>
              <a:ext uri="{FF2B5EF4-FFF2-40B4-BE49-F238E27FC236}">
                <a16:creationId xmlns:a16="http://schemas.microsoft.com/office/drawing/2014/main" id="{7F77719A-3848-40C3-9433-11334B8E9B63}"/>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נשאל את התלמידים מהו קשר אמיתי ומה הוא כולל ונזמין אותם להתייחס לרעיונות ולמושגים הכתובים בשקופית. כמו כן, נזמין את התלמידים להוסיף מושגים ורעיונות נוספים.</a:t>
            </a:r>
          </a:p>
          <a:p>
            <a:r>
              <a:rPr lang="he-IL" dirty="0"/>
              <a:t>במהלך השיח, מומלץ להעלות מורכבויות שעלולות להיווצר בקשרים עם חברים: </a:t>
            </a:r>
          </a:p>
          <a:p>
            <a:r>
              <a:rPr lang="he-IL" dirty="0"/>
              <a:t>למשל, נרצה חבר שלא יהיה שיפוטי כלפינו, אבל האם נרצה שיהיה גם כן ואמיתי? </a:t>
            </a:r>
          </a:p>
          <a:p>
            <a:r>
              <a:rPr lang="he-IL" dirty="0"/>
              <a:t>נרצה שייתן לנו ביטחון אבל האם לא תיווצר תלות? </a:t>
            </a:r>
          </a:p>
          <a:p>
            <a:r>
              <a:rPr lang="he-IL" dirty="0"/>
              <a:t>האם תמיד הוא יכול להיות זמין לנו? </a:t>
            </a:r>
          </a:p>
          <a:p>
            <a:r>
              <a:rPr lang="he-IL" dirty="0"/>
              <a:t>האם נרצה שתמיד ירצה אותנו? וכדומה.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למורה:</a:t>
            </a:r>
          </a:p>
          <a:p>
            <a:r>
              <a:rPr lang="he-IL" dirty="0"/>
              <a:t>הפעילות הבאה מציגה תכתובת בין שני נערים, כאשר אחד הנערים פונה לחברו ומתייעץ </a:t>
            </a:r>
            <a:r>
              <a:rPr lang="he-IL" dirty="0" err="1"/>
              <a:t>איתו</a:t>
            </a:r>
            <a:r>
              <a:rPr lang="he-IL" dirty="0"/>
              <a:t> בנוגע לריב עם חבר אחר.</a:t>
            </a:r>
          </a:p>
          <a:p>
            <a:r>
              <a:rPr lang="he-IL" dirty="0"/>
              <a:t>בהמשך הפעילות נחשוף בפני התלמידים, כי ההתייעצות אינה עם חבר בשר ודם, אלא עם '</a:t>
            </a:r>
            <a:r>
              <a:rPr lang="he-IL" dirty="0" err="1"/>
              <a:t>בוט</a:t>
            </a:r>
            <a:r>
              <a:rPr lang="he-IL" dirty="0"/>
              <a:t>' (בינה מלאכותית).</a:t>
            </a:r>
          </a:p>
          <a:p>
            <a:r>
              <a:rPr lang="he-IL" dirty="0"/>
              <a:t>פעילות זו והדיון שבהמשכה מעודדים שיח אודות מגמה של היוועצות עם 'בוטים' והצרכים שהם מספקים לבני נוער. חשוב לחדד את המורכבות שבמערכת יחסים מעין חברית עם '</a:t>
            </a:r>
            <a:r>
              <a:rPr lang="he-IL" dirty="0" err="1"/>
              <a:t>בוט</a:t>
            </a:r>
            <a:r>
              <a:rPr lang="he-IL" dirty="0"/>
              <a:t>' - הרווחים וההפסדים הטמונים בה אל מול מערכת יחסים אנושית</a:t>
            </a:r>
            <a:r>
              <a:rPr lang="en-US" dirty="0"/>
              <a:t>;</a:t>
            </a:r>
            <a:r>
              <a:rPr lang="he-IL" dirty="0"/>
              <a:t> אובדן מיומנויות חברתיות, קשר מרצה ולא הדדי </a:t>
            </a:r>
            <a:r>
              <a:rPr lang="he-IL" dirty="0" err="1"/>
              <a:t>וכו</a:t>
            </a:r>
            <a:r>
              <a:rPr lang="he-IL" dirty="0"/>
              <a:t>'. </a:t>
            </a:r>
          </a:p>
        </p:txBody>
      </p:sp>
      <p:sp>
        <p:nvSpPr>
          <p:cNvPr id="4" name="Slide Number Placeholder 3"/>
          <p:cNvSpPr>
            <a:spLocks noGrp="1"/>
          </p:cNvSpPr>
          <p:nvPr>
            <p:ph type="sldNum" sz="quarter" idx="5"/>
          </p:nvPr>
        </p:nvSpPr>
        <p:spPr/>
        <p:txBody>
          <a:bodyPr/>
          <a:lstStyle/>
          <a:p>
            <a:fld id="{2D822099-C4B9-4777-AC4D-E954DB6718BC}" type="slidenum">
              <a:rPr lang="he-IL" smtClean="0"/>
              <a:t>11</a:t>
            </a:fld>
            <a:endParaRPr lang="he-IL"/>
          </a:p>
        </p:txBody>
      </p:sp>
    </p:spTree>
    <p:extLst>
      <p:ext uri="{BB962C8B-B14F-4D97-AF65-F5344CB8AC3E}">
        <p14:creationId xmlns:p14="http://schemas.microsoft.com/office/powerpoint/2010/main" val="196158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12</a:t>
            </a:fld>
            <a:endParaRPr lang="he-IL"/>
          </a:p>
        </p:txBody>
      </p:sp>
    </p:spTree>
    <p:extLst>
      <p:ext uri="{BB962C8B-B14F-4D97-AF65-F5344CB8AC3E}">
        <p14:creationId xmlns:p14="http://schemas.microsoft.com/office/powerpoint/2010/main" val="3919541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13</a:t>
            </a:fld>
            <a:endParaRPr lang="he-IL"/>
          </a:p>
        </p:txBody>
      </p:sp>
    </p:spTree>
    <p:extLst>
      <p:ext uri="{BB962C8B-B14F-4D97-AF65-F5344CB8AC3E}">
        <p14:creationId xmlns:p14="http://schemas.microsoft.com/office/powerpoint/2010/main" val="4148347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14</a:t>
            </a:fld>
            <a:endParaRPr lang="he-IL"/>
          </a:p>
        </p:txBody>
      </p:sp>
    </p:spTree>
    <p:extLst>
      <p:ext uri="{BB962C8B-B14F-4D97-AF65-F5344CB8AC3E}">
        <p14:creationId xmlns:p14="http://schemas.microsoft.com/office/powerpoint/2010/main" val="3887042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15</a:t>
            </a:fld>
            <a:endParaRPr lang="he-IL"/>
          </a:p>
        </p:txBody>
      </p:sp>
    </p:spTree>
    <p:extLst>
      <p:ext uri="{BB962C8B-B14F-4D97-AF65-F5344CB8AC3E}">
        <p14:creationId xmlns:p14="http://schemas.microsoft.com/office/powerpoint/2010/main" val="2694866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בהמשך להתכתבות, נזמין את התלמידים להשיב על השאלות שבשקופית.</a:t>
            </a:r>
          </a:p>
          <a:p>
            <a:r>
              <a:rPr lang="he-IL" dirty="0"/>
              <a:t>מטרת המענה על השאלות הינה ללמוד על אופי הקשר המוצג, כמו גם לאפשר לתלמידים להתבונן על קשרים שונים בחייהם.</a:t>
            </a:r>
          </a:p>
          <a:p>
            <a:r>
              <a:rPr lang="he-IL" dirty="0"/>
              <a:t>במהלך השיח נתייחס למענים שהקשר המוצג מאפשר (לדוגמא, הרגשה טובה ותחושת ביטחון, אני רצוי ומוערך). מצד שני, להפנות את תשומת הלב של התלמידים ולבדוק- האם בקשר המוצג חסר משהו?</a:t>
            </a:r>
          </a:p>
        </p:txBody>
      </p:sp>
      <p:sp>
        <p:nvSpPr>
          <p:cNvPr id="4" name="Slide Number Placeholder 3"/>
          <p:cNvSpPr>
            <a:spLocks noGrp="1"/>
          </p:cNvSpPr>
          <p:nvPr>
            <p:ph type="sldNum" sz="quarter" idx="5"/>
          </p:nvPr>
        </p:nvSpPr>
        <p:spPr/>
        <p:txBody>
          <a:bodyPr/>
          <a:lstStyle/>
          <a:p>
            <a:fld id="{2D822099-C4B9-4777-AC4D-E954DB6718BC}" type="slidenum">
              <a:rPr lang="he-IL" smtClean="0"/>
              <a:t>16</a:t>
            </a:fld>
            <a:endParaRPr lang="he-IL"/>
          </a:p>
        </p:txBody>
      </p:sp>
    </p:spTree>
    <p:extLst>
      <p:ext uri="{BB962C8B-B14F-4D97-AF65-F5344CB8AC3E}">
        <p14:creationId xmlns:p14="http://schemas.microsoft.com/office/powerpoint/2010/main" val="1207284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למורה: </a:t>
            </a:r>
          </a:p>
          <a:p>
            <a:r>
              <a:rPr lang="he-IL" dirty="0"/>
              <a:t>יש לאפשר מרחב לתגובות השונות שעולות מהתלמידים באשר לגילוי שאיתי הינו </a:t>
            </a:r>
            <a:r>
              <a:rPr lang="he-IL" dirty="0" err="1"/>
              <a:t>בוט</a:t>
            </a:r>
            <a:r>
              <a:rPr lang="he-IL" dirty="0"/>
              <a:t> ולא דמות אנושית. </a:t>
            </a:r>
          </a:p>
          <a:p>
            <a:r>
              <a:rPr lang="he-IL" dirty="0"/>
              <a:t>כמו כן, מומלץ לאפשר מקום לשאלות שאולי יעלו – איך ניתן לדעת שמדובר </a:t>
            </a:r>
            <a:r>
              <a:rPr lang="he-IL" dirty="0" err="1"/>
              <a:t>בבוט</a:t>
            </a:r>
            <a:r>
              <a:rPr lang="he-IL" dirty="0"/>
              <a:t>?</a:t>
            </a:r>
          </a:p>
        </p:txBody>
      </p:sp>
      <p:sp>
        <p:nvSpPr>
          <p:cNvPr id="4" name="Slide Number Placeholder 3"/>
          <p:cNvSpPr>
            <a:spLocks noGrp="1"/>
          </p:cNvSpPr>
          <p:nvPr>
            <p:ph type="sldNum" sz="quarter" idx="5"/>
          </p:nvPr>
        </p:nvSpPr>
        <p:spPr/>
        <p:txBody>
          <a:bodyPr/>
          <a:lstStyle/>
          <a:p>
            <a:fld id="{2D822099-C4B9-4777-AC4D-E954DB6718BC}" type="slidenum">
              <a:rPr lang="he-IL" smtClean="0"/>
              <a:t>17</a:t>
            </a:fld>
            <a:endParaRPr lang="he-IL"/>
          </a:p>
        </p:txBody>
      </p:sp>
    </p:spTree>
    <p:extLst>
      <p:ext uri="{BB962C8B-B14F-4D97-AF65-F5344CB8AC3E}">
        <p14:creationId xmlns:p14="http://schemas.microsoft.com/office/powerpoint/2010/main" val="327286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הרחבה למורה: </a:t>
            </a:r>
          </a:p>
          <a:p>
            <a:r>
              <a:rPr lang="he-IL" dirty="0"/>
              <a:t>המטרה הינה לתת דוגמה למערכת יחסים אשר קיימים בה אלמנטים של אינטימיות, תחושת שייכות וקרבה, המייצגות צרכים אנושיים אשר קיימים בכל אחד מאיתנו. </a:t>
            </a:r>
          </a:p>
          <a:p>
            <a:r>
              <a:rPr lang="he-IL" dirty="0"/>
              <a:t>בשנים האחרונות ניתן אמצעים טכנולוגיים ובניהם הבינה המלאכותית אשר מחקה אלמנטים של קשרים אנושיים. </a:t>
            </a:r>
          </a:p>
        </p:txBody>
      </p:sp>
      <p:sp>
        <p:nvSpPr>
          <p:cNvPr id="4" name="Slide Number Placeholder 3"/>
          <p:cNvSpPr>
            <a:spLocks noGrp="1"/>
          </p:cNvSpPr>
          <p:nvPr>
            <p:ph type="sldNum" sz="quarter" idx="5"/>
          </p:nvPr>
        </p:nvSpPr>
        <p:spPr/>
        <p:txBody>
          <a:bodyPr/>
          <a:lstStyle/>
          <a:p>
            <a:fld id="{2D822099-C4B9-4777-AC4D-E954DB6718BC}" type="slidenum">
              <a:rPr lang="he-IL" smtClean="0"/>
              <a:t>18</a:t>
            </a:fld>
            <a:endParaRPr lang="he-IL"/>
          </a:p>
        </p:txBody>
      </p:sp>
    </p:spTree>
    <p:extLst>
      <p:ext uri="{BB962C8B-B14F-4D97-AF65-F5344CB8AC3E}">
        <p14:creationId xmlns:p14="http://schemas.microsoft.com/office/powerpoint/2010/main" val="152213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הרחבה למורה: </a:t>
            </a:r>
          </a:p>
          <a:p>
            <a:r>
              <a:rPr lang="he-IL" dirty="0"/>
              <a:t>חשוב לחבר את הדוגמאות לשיעור הראשון ביחידה אשר עוסק בהיבטים שונים של שימוש בבינה מלאכותית. </a:t>
            </a:r>
          </a:p>
        </p:txBody>
      </p:sp>
      <p:sp>
        <p:nvSpPr>
          <p:cNvPr id="4" name="Slide Number Placeholder 3"/>
          <p:cNvSpPr>
            <a:spLocks noGrp="1"/>
          </p:cNvSpPr>
          <p:nvPr>
            <p:ph type="sldNum" sz="quarter" idx="5"/>
          </p:nvPr>
        </p:nvSpPr>
        <p:spPr/>
        <p:txBody>
          <a:bodyPr/>
          <a:lstStyle/>
          <a:p>
            <a:fld id="{2D822099-C4B9-4777-AC4D-E954DB6718BC}" type="slidenum">
              <a:rPr lang="he-IL" smtClean="0"/>
              <a:t>19</a:t>
            </a:fld>
            <a:endParaRPr lang="he-IL"/>
          </a:p>
        </p:txBody>
      </p:sp>
    </p:spTree>
    <p:extLst>
      <p:ext uri="{BB962C8B-B14F-4D97-AF65-F5344CB8AC3E}">
        <p14:creationId xmlns:p14="http://schemas.microsoft.com/office/powerpoint/2010/main" val="892824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b47f72ed40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131" name="Google Shape;131;g3b47f72ed40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2" name="Google Shape;132;g3b47f72ed40_1_1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למורה: </a:t>
            </a:r>
          </a:p>
          <a:p>
            <a:r>
              <a:rPr lang="he-IL" dirty="0"/>
              <a:t>יש להעלות את המשפטים אחד אחד, ולבקש מהתלמידים להסביר האם הם מזדהים עם הכתוב? </a:t>
            </a:r>
          </a:p>
          <a:p>
            <a:r>
              <a:rPr lang="he-IL" dirty="0"/>
              <a:t>על אילו צרכים קשרים שמתנהלים במרחב המקוון עונים לדעתם? </a:t>
            </a:r>
          </a:p>
          <a:p>
            <a:r>
              <a:rPr lang="he-IL" dirty="0"/>
              <a:t>אילו מורכבות עלולות לצוף בקשרים מסוג זה? </a:t>
            </a:r>
            <a:endParaRPr lang="he-IL" strike="sngStrike" dirty="0"/>
          </a:p>
        </p:txBody>
      </p:sp>
      <p:sp>
        <p:nvSpPr>
          <p:cNvPr id="4" name="Slide Number Placeholder 3"/>
          <p:cNvSpPr>
            <a:spLocks noGrp="1"/>
          </p:cNvSpPr>
          <p:nvPr>
            <p:ph type="sldNum" sz="quarter" idx="5"/>
          </p:nvPr>
        </p:nvSpPr>
        <p:spPr/>
        <p:txBody>
          <a:bodyPr/>
          <a:lstStyle/>
          <a:p>
            <a:fld id="{2D822099-C4B9-4777-AC4D-E954DB6718BC}" type="slidenum">
              <a:rPr lang="he-IL" smtClean="0"/>
              <a:t>20</a:t>
            </a:fld>
            <a:endParaRPr lang="he-IL"/>
          </a:p>
        </p:txBody>
      </p:sp>
    </p:spTree>
    <p:extLst>
      <p:ext uri="{BB962C8B-B14F-4D97-AF65-F5344CB8AC3E}">
        <p14:creationId xmlns:p14="http://schemas.microsoft.com/office/powerpoint/2010/main" val="149857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21</a:t>
            </a:fld>
            <a:endParaRPr lang="he-IL"/>
          </a:p>
        </p:txBody>
      </p:sp>
    </p:spTree>
    <p:extLst>
      <p:ext uri="{BB962C8B-B14F-4D97-AF65-F5344CB8AC3E}">
        <p14:creationId xmlns:p14="http://schemas.microsoft.com/office/powerpoint/2010/main" val="334456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43AD9531-F90C-F246-3C47-F85DEC1B9595}"/>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AC9D4204-DE38-E8CA-A961-B386310E2D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3b47f72ed40_1_325:notes">
            <a:extLst>
              <a:ext uri="{FF2B5EF4-FFF2-40B4-BE49-F238E27FC236}">
                <a16:creationId xmlns:a16="http://schemas.microsoft.com/office/drawing/2014/main" id="{EF7223F4-6D4C-FCEA-0E95-FCEFCB1AB00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a:t>צפייה בסרטון</a:t>
            </a:r>
            <a:endParaRPr/>
          </a:p>
        </p:txBody>
      </p:sp>
      <p:sp>
        <p:nvSpPr>
          <p:cNvPr id="486" name="Google Shape;486;g3b47f72ed40_1_325:notes">
            <a:extLst>
              <a:ext uri="{FF2B5EF4-FFF2-40B4-BE49-F238E27FC236}">
                <a16:creationId xmlns:a16="http://schemas.microsoft.com/office/drawing/2014/main" id="{B7A36B41-402D-E389-F1E9-2957474B76E8}"/>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fld id="{00000000-1234-1234-1234-123412341234}" type="slidenum">
              <a:rPr kumimoji="0" lang="iw-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467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43AD9531-F90C-F246-3C47-F85DEC1B9595}"/>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AC9D4204-DE38-E8CA-A961-B386310E2D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3b47f72ed40_1_325:notes">
            <a:extLst>
              <a:ext uri="{FF2B5EF4-FFF2-40B4-BE49-F238E27FC236}">
                <a16:creationId xmlns:a16="http://schemas.microsoft.com/office/drawing/2014/main" id="{EF7223F4-6D4C-FCEA-0E95-FCEFCB1AB00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a:t>צפייה בסרטון</a:t>
            </a:r>
            <a:endParaRPr/>
          </a:p>
        </p:txBody>
      </p:sp>
      <p:sp>
        <p:nvSpPr>
          <p:cNvPr id="486" name="Google Shape;486;g3b47f72ed40_1_325:notes">
            <a:extLst>
              <a:ext uri="{FF2B5EF4-FFF2-40B4-BE49-F238E27FC236}">
                <a16:creationId xmlns:a16="http://schemas.microsoft.com/office/drawing/2014/main" id="{B7A36B41-402D-E389-F1E9-2957474B76E8}"/>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fld id="{00000000-1234-1234-1234-123412341234}" type="slidenum">
              <a:rPr kumimoji="0" lang="iw-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847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B6296774-CB15-8C8B-C4A4-89F8886A6955}"/>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30A0910E-9D69-4CD5-D7CF-0F869972C8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3b47f72ed40_1_325:notes">
            <a:extLst>
              <a:ext uri="{FF2B5EF4-FFF2-40B4-BE49-F238E27FC236}">
                <a16:creationId xmlns:a16="http://schemas.microsoft.com/office/drawing/2014/main" id="{3D57399D-1F03-EB32-C234-CAB7CF9B82E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לאחר הדיון, נדגיש מול התלמידים כי לכל בחירה שלנו כיצד לנהוג ברשת, יש השלכות עלינו ועל האחרים, כל עוד לא נחשוב ההשלכות והתוצאות האפשריות ונתנהל בהתאם לכך, גם אנחנו וגם האחרים עלולים להיפגע. </a:t>
            </a:r>
            <a:endParaRPr dirty="0"/>
          </a:p>
        </p:txBody>
      </p:sp>
      <p:sp>
        <p:nvSpPr>
          <p:cNvPr id="486" name="Google Shape;486;g3b47f72ed40_1_325:notes">
            <a:extLst>
              <a:ext uri="{FF2B5EF4-FFF2-40B4-BE49-F238E27FC236}">
                <a16:creationId xmlns:a16="http://schemas.microsoft.com/office/drawing/2014/main" id="{80038B00-56D0-F1EE-B753-3A7A17065305}"/>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fld id="{00000000-1234-1234-1234-123412341234}" type="slidenum">
              <a:rPr kumimoji="0" lang="iw-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139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e-IL" dirty="0"/>
              <a:t>מתוך המאמר "רק מילה טובה? על שיח רגשי שומר עם בינה מלאכותית", יובל הבר, ד"ר קרני </a:t>
            </a:r>
            <a:r>
              <a:rPr lang="he-IL" dirty="0" err="1"/>
              <a:t>גיגי</a:t>
            </a:r>
            <a:r>
              <a:rPr lang="he-IL" dirty="0"/>
              <a:t> ואלעד רפואה, </a:t>
            </a:r>
            <a:r>
              <a:rPr lang="he-IL" dirty="0" err="1"/>
              <a:t>בטיפולנט</a:t>
            </a:r>
            <a:r>
              <a:rPr lang="he-IL" dirty="0"/>
              <a:t>:</a:t>
            </a:r>
          </a:p>
          <a:p>
            <a:pPr marL="0" indent="0">
              <a:buFont typeface="Arial" panose="020B0604020202020204" pitchFamily="34" charset="0"/>
              <a:buNone/>
            </a:pPr>
            <a:r>
              <a:rPr lang="en-US" dirty="0"/>
              <a:t>https://www.betipulnet.co.il/articles/%D7%A2%D7%9C_%D7%A9%D7%99%D7%97_%D7%A8%D7%92%D7%A9%D7%99_%D7%A9%D7%95%D7%9E%D7%A8_%D7%A2%D7%9D_%D7%91%D7%99%D7%A0%D7%94_%D7%9E%D7%9C%D7%90%D7%9B%D7%95%D7%AA%D7%99%D7%AA/</a:t>
            </a:r>
            <a:endParaRPr lang="he-IL" dirty="0"/>
          </a:p>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26</a:t>
            </a:fld>
            <a:endParaRPr lang="he-IL"/>
          </a:p>
        </p:txBody>
      </p:sp>
    </p:spTree>
    <p:extLst>
      <p:ext uri="{BB962C8B-B14F-4D97-AF65-F5344CB8AC3E}">
        <p14:creationId xmlns:p14="http://schemas.microsoft.com/office/powerpoint/2010/main" val="2034794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he-IL" dirty="0"/>
              <a:t>למורה:</a:t>
            </a:r>
          </a:p>
          <a:p>
            <a:pPr marL="0" indent="0">
              <a:buFont typeface="Arial" panose="020B0604020202020204" pitchFamily="34" charset="0"/>
              <a:buNone/>
            </a:pPr>
            <a:r>
              <a:rPr lang="he-IL" dirty="0"/>
              <a:t>הציגו לתלמידים את מודל </a:t>
            </a:r>
            <a:r>
              <a:rPr lang="he-IL" dirty="0" err="1"/>
              <a:t>שומ"ר</a:t>
            </a:r>
            <a:r>
              <a:rPr lang="he-IL" dirty="0"/>
              <a:t>, עברו על ראשי התיבות והזמינו את התלמידים להתעכב על התמונה וכיצד היא מייצגת את מרכיבי המודל (התמונה נוצרה באמצעות כלי בינה מלאכותית).</a:t>
            </a:r>
          </a:p>
          <a:p>
            <a:pPr marL="0" indent="0">
              <a:buFont typeface="Arial" panose="020B0604020202020204" pitchFamily="34" charset="0"/>
              <a:buNone/>
            </a:pPr>
            <a:endParaRPr lang="he-IL" dirty="0"/>
          </a:p>
          <a:p>
            <a:pPr marL="0" indent="0">
              <a:buFont typeface="Arial" panose="020B0604020202020204" pitchFamily="34" charset="0"/>
              <a:buNone/>
            </a:pPr>
            <a:r>
              <a:rPr lang="he-IL" dirty="0"/>
              <a:t>הרחבה אודות מודל </a:t>
            </a:r>
            <a:r>
              <a:rPr lang="he-IL" dirty="0" err="1"/>
              <a:t>שומ"ר</a:t>
            </a:r>
            <a:r>
              <a:rPr lang="he-IL" dirty="0"/>
              <a:t>: שימוש מאוזן בבינה מלאכותית</a:t>
            </a:r>
          </a:p>
          <a:p>
            <a:pPr marL="0" indent="0">
              <a:buFont typeface="Arial" panose="020B0604020202020204" pitchFamily="34" charset="0"/>
              <a:buNone/>
            </a:pPr>
            <a:r>
              <a:rPr lang="he-IL" sz="1200" b="0" i="0" kern="1200" dirty="0">
                <a:solidFill>
                  <a:schemeClr val="tx1"/>
                </a:solidFill>
                <a:effectLst/>
                <a:latin typeface="+mn-lt"/>
                <a:ea typeface="+mn-ea"/>
                <a:cs typeface="+mn-cs"/>
              </a:rPr>
              <a:t>המודל המוצג פותח על מנת לעודד שימוש מאוזן ובטוח בבינה המלאכותית. במידה ובוחרים להשתמש בבינה מלאכותית לתמיכה רגשית או בין-אישית, חשוב להכיר ולאמץ את ארבעת עקרונות היסוד של המודל, שיכולים לסייע  לכם לשמור על עצמכם ועל הקרובים שלכם:</a:t>
            </a:r>
            <a:endParaRPr lang="he-IL" b="0" dirty="0"/>
          </a:p>
        </p:txBody>
      </p:sp>
      <p:sp>
        <p:nvSpPr>
          <p:cNvPr id="4" name="Slide Number Placeholder 3"/>
          <p:cNvSpPr>
            <a:spLocks noGrp="1"/>
          </p:cNvSpPr>
          <p:nvPr>
            <p:ph type="sldNum" sz="quarter" idx="5"/>
          </p:nvPr>
        </p:nvSpPr>
        <p:spPr/>
        <p:txBody>
          <a:bodyPr/>
          <a:lstStyle/>
          <a:p>
            <a:fld id="{2D822099-C4B9-4777-AC4D-E954DB6718BC}" type="slidenum">
              <a:rPr lang="he-IL" smtClean="0"/>
              <a:t>27</a:t>
            </a:fld>
            <a:endParaRPr lang="he-IL"/>
          </a:p>
        </p:txBody>
      </p:sp>
    </p:spTree>
    <p:extLst>
      <p:ext uri="{BB962C8B-B14F-4D97-AF65-F5344CB8AC3E}">
        <p14:creationId xmlns:p14="http://schemas.microsoft.com/office/powerpoint/2010/main" val="1141945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28</a:t>
            </a:fld>
            <a:endParaRPr lang="he-IL"/>
          </a:p>
        </p:txBody>
      </p:sp>
    </p:spTree>
    <p:extLst>
      <p:ext uri="{BB962C8B-B14F-4D97-AF65-F5344CB8AC3E}">
        <p14:creationId xmlns:p14="http://schemas.microsoft.com/office/powerpoint/2010/main" val="3377726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29</a:t>
            </a:fld>
            <a:endParaRPr lang="he-IL"/>
          </a:p>
        </p:txBody>
      </p:sp>
    </p:spTree>
    <p:extLst>
      <p:ext uri="{BB962C8B-B14F-4D97-AF65-F5344CB8AC3E}">
        <p14:creationId xmlns:p14="http://schemas.microsoft.com/office/powerpoint/2010/main" val="2987431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30</a:t>
            </a:fld>
            <a:endParaRPr lang="he-IL"/>
          </a:p>
        </p:txBody>
      </p:sp>
    </p:spTree>
    <p:extLst>
      <p:ext uri="{BB962C8B-B14F-4D97-AF65-F5344CB8AC3E}">
        <p14:creationId xmlns:p14="http://schemas.microsoft.com/office/powerpoint/2010/main" val="422174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45006-8923-CEBF-FC40-0508866CB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D4102-3CDE-11D6-EB27-B510097F9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5BB18-D5ED-A00B-A92F-FDB44A2FA84E}"/>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3D40976F-C63D-79B9-28B6-7C1BF8E282A8}"/>
              </a:ext>
            </a:extLst>
          </p:cNvPr>
          <p:cNvSpPr>
            <a:spLocks noGrp="1"/>
          </p:cNvSpPr>
          <p:nvPr>
            <p:ph type="sldNum" sz="quarter" idx="5"/>
          </p:nvPr>
        </p:nvSpPr>
        <p:spPr/>
        <p:txBody>
          <a:bodyPr/>
          <a:lstStyle/>
          <a:p>
            <a:fld id="{2D822099-C4B9-4777-AC4D-E954DB6718BC}" type="slidenum">
              <a:rPr lang="he-IL" smtClean="0"/>
              <a:t>3</a:t>
            </a:fld>
            <a:endParaRPr lang="he-IL"/>
          </a:p>
        </p:txBody>
      </p:sp>
    </p:spTree>
    <p:extLst>
      <p:ext uri="{BB962C8B-B14F-4D97-AF65-F5344CB8AC3E}">
        <p14:creationId xmlns:p14="http://schemas.microsoft.com/office/powerpoint/2010/main" val="3886919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31</a:t>
            </a:fld>
            <a:endParaRPr lang="he-IL"/>
          </a:p>
        </p:txBody>
      </p:sp>
    </p:spTree>
    <p:extLst>
      <p:ext uri="{BB962C8B-B14F-4D97-AF65-F5344CB8AC3E}">
        <p14:creationId xmlns:p14="http://schemas.microsoft.com/office/powerpoint/2010/main" val="2304039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32</a:t>
            </a:fld>
            <a:endParaRPr lang="he-IL"/>
          </a:p>
        </p:txBody>
      </p:sp>
    </p:spTree>
    <p:extLst>
      <p:ext uri="{BB962C8B-B14F-4D97-AF65-F5344CB8AC3E}">
        <p14:creationId xmlns:p14="http://schemas.microsoft.com/office/powerpoint/2010/main" val="963450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AAFC2D09-67EE-986E-C24D-A39A43184680}"/>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A1B8B537-93F2-3D95-4E09-C98562EAB0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01657DB6-CC9C-4F6F-71CC-D86E122A792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r" rtl="1"/>
            <a:r>
              <a:rPr lang="he-IL" sz="1200" dirty="0">
                <a:latin typeface="Calibri" panose="020F0502020204030204" pitchFamily="34" charset="0"/>
                <a:cs typeface="Calibri" panose="020F0502020204030204" pitchFamily="34" charset="0"/>
              </a:rPr>
              <a:t>הנחו את התלמידים להיכנס ל</a:t>
            </a:r>
            <a:r>
              <a:rPr lang="he-IL" sz="1200" b="1" dirty="0">
                <a:latin typeface="Calibri" panose="020F0502020204030204" pitchFamily="34" charset="0"/>
                <a:cs typeface="Calibri" panose="020F0502020204030204" pitchFamily="34" charset="0"/>
              </a:rPr>
              <a:t>סביבת </a:t>
            </a:r>
            <a:r>
              <a:rPr lang="he-IL" sz="1200" b="1" dirty="0" err="1">
                <a:latin typeface="Calibri" panose="020F0502020204030204" pitchFamily="34" charset="0"/>
                <a:cs typeface="Calibri" panose="020F0502020204030204" pitchFamily="34" charset="0"/>
              </a:rPr>
              <a:t>הקלאסרום</a:t>
            </a:r>
            <a:r>
              <a:rPr lang="he-IL" sz="1200" b="1" dirty="0">
                <a:latin typeface="Calibri" panose="020F0502020204030204" pitchFamily="34" charset="0"/>
                <a:cs typeface="Calibri" panose="020F0502020204030204" pitchFamily="34" charset="0"/>
              </a:rPr>
              <a:t> </a:t>
            </a:r>
            <a:r>
              <a:rPr lang="he-IL" sz="1200" b="0" dirty="0">
                <a:latin typeface="Calibri" panose="020F0502020204030204" pitchFamily="34" charset="0"/>
                <a:cs typeface="Calibri" panose="020F0502020204030204" pitchFamily="34" charset="0"/>
              </a:rPr>
              <a:t>על מנת </a:t>
            </a:r>
            <a:r>
              <a:rPr lang="he-IL" sz="1200" dirty="0">
                <a:latin typeface="Calibri" panose="020F0502020204030204" pitchFamily="34" charset="0"/>
                <a:cs typeface="Calibri" panose="020F0502020204030204" pitchFamily="34" charset="0"/>
              </a:rPr>
              <a:t>לבצע את המשימה בעזרת הבינה המלאכותית.</a:t>
            </a:r>
          </a:p>
          <a:p>
            <a:pPr algn="r" rtl="1"/>
            <a:r>
              <a:rPr lang="he-IL" sz="1200" dirty="0">
                <a:latin typeface="Calibri" panose="020F0502020204030204" pitchFamily="34" charset="0"/>
                <a:cs typeface="Calibri" panose="020F0502020204030204" pitchFamily="34" charset="0"/>
              </a:rPr>
              <a:t>המשימה תאפשר לתלמידים להתבונן על התהליך שעברו בשיעור, על מה שנלמד ולהציג תוצר יצירתי.</a:t>
            </a:r>
            <a:endParaRPr lang="he-IL" dirty="0"/>
          </a:p>
          <a:p>
            <a:pPr algn="r" rtl="1"/>
            <a:br>
              <a:rPr lang="he-IL" sz="1200" dirty="0">
                <a:latin typeface="Calibri" panose="020F0502020204030204" pitchFamily="34" charset="0"/>
                <a:cs typeface="Calibri" panose="020F0502020204030204" pitchFamily="34" charset="0"/>
              </a:rPr>
            </a:br>
            <a:br>
              <a:rPr lang="he-IL" sz="1200" dirty="0">
                <a:latin typeface="Calibri" panose="020F0502020204030204" pitchFamily="34" charset="0"/>
                <a:cs typeface="Calibri" panose="020F0502020204030204" pitchFamily="34" charset="0"/>
              </a:rPr>
            </a:br>
            <a:br>
              <a:rPr lang="he-IL" sz="1200" dirty="0">
                <a:latin typeface="Calibri" panose="020F0502020204030204" pitchFamily="34" charset="0"/>
                <a:cs typeface="Calibri" panose="020F0502020204030204" pitchFamily="34" charset="0"/>
              </a:rPr>
            </a:br>
            <a:endParaRPr lang="he-IL" sz="1200" dirty="0">
              <a:latin typeface="Calibri" panose="020F0502020204030204" pitchFamily="34" charset="0"/>
              <a:cs typeface="Calibri" panose="020F0502020204030204" pitchFamily="34" charset="0"/>
            </a:endParaRPr>
          </a:p>
          <a:p>
            <a:pPr marL="0" lvl="0" indent="0" algn="r" rtl="1">
              <a:spcBef>
                <a:spcPts val="0"/>
              </a:spcBef>
              <a:spcAft>
                <a:spcPts val="0"/>
              </a:spcAft>
              <a:buNone/>
            </a:pPr>
            <a:endParaRPr dirty="0"/>
          </a:p>
        </p:txBody>
      </p:sp>
      <p:sp>
        <p:nvSpPr>
          <p:cNvPr id="486" name="Google Shape;486;g3b47f72ed40_1_325:notes">
            <a:extLst>
              <a:ext uri="{FF2B5EF4-FFF2-40B4-BE49-F238E27FC236}">
                <a16:creationId xmlns:a16="http://schemas.microsoft.com/office/drawing/2014/main" id="{74325190-FE96-AE6F-4757-48308292A6EB}"/>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33</a:t>
            </a:fld>
            <a:endParaRPr/>
          </a:p>
        </p:txBody>
      </p:sp>
    </p:spTree>
    <p:extLst>
      <p:ext uri="{BB962C8B-B14F-4D97-AF65-F5344CB8AC3E}">
        <p14:creationId xmlns:p14="http://schemas.microsoft.com/office/powerpoint/2010/main" val="3113379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BEED1615-5980-3589-267A-A64EE145A884}"/>
            </a:ext>
          </a:extLst>
        </p:cNvPr>
        <p:cNvGrpSpPr/>
        <p:nvPr/>
      </p:nvGrpSpPr>
      <p:grpSpPr>
        <a:xfrm>
          <a:off x="0" y="0"/>
          <a:ext cx="0" cy="0"/>
          <a:chOff x="0" y="0"/>
          <a:chExt cx="0" cy="0"/>
        </a:xfrm>
      </p:grpSpPr>
      <p:sp>
        <p:nvSpPr>
          <p:cNvPr id="267" name="Google Shape;267;p12:notes">
            <a:extLst>
              <a:ext uri="{FF2B5EF4-FFF2-40B4-BE49-F238E27FC236}">
                <a16:creationId xmlns:a16="http://schemas.microsoft.com/office/drawing/2014/main" id="{CD834566-A0A4-B024-8FB0-0423D95B5C1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Google Shape;268;p12:notes">
            <a:extLst>
              <a:ext uri="{FF2B5EF4-FFF2-40B4-BE49-F238E27FC236}">
                <a16:creationId xmlns:a16="http://schemas.microsoft.com/office/drawing/2014/main" id="{6007D872-8CC5-42F7-AF15-A8170CD6C4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271977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שקף זה יופיע רק בשיעורי פתיחת שנה</a:t>
            </a:r>
            <a:endParaRPr lang="en-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4</a:t>
            </a:fld>
            <a:endParaRPr lang="he-IL"/>
          </a:p>
        </p:txBody>
      </p:sp>
    </p:spTree>
    <p:extLst>
      <p:ext uri="{BB962C8B-B14F-4D97-AF65-F5344CB8AC3E}">
        <p14:creationId xmlns:p14="http://schemas.microsoft.com/office/powerpoint/2010/main" val="1130163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b4e0ad62c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3b4e0ad62c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b4e0ad62c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b4e0ad62c6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166" name="Google Shape;166;g3b4e0ad62c6_0_15: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dirty="0"/>
              <a:t>חשוב לחזור על הכללים המרכזיים בכל שיעור</a:t>
            </a:r>
            <a:r>
              <a:rPr lang="he-IL" dirty="0"/>
              <a:t>,</a:t>
            </a:r>
            <a:r>
              <a:rPr lang="x-none" dirty="0"/>
              <a:t> על מנת לבסס מרחב בטוח המאפשר שיח רגשי בין התלמידים.</a:t>
            </a:r>
            <a:endParaRPr dirty="0"/>
          </a:p>
        </p:txBody>
      </p:sp>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0599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למורה:</a:t>
            </a:r>
          </a:p>
          <a:p>
            <a:r>
              <a:rPr lang="he-IL" dirty="0"/>
              <a:t>נזמין את התלמידים לחשוב מיהו החבר האידיאלי עבורם ונבקש מהם לשתף מה חבר או חברה אידיאלים יגידו להם? אילו תכונות יהיו להם?</a:t>
            </a:r>
          </a:p>
          <a:p>
            <a:r>
              <a:rPr lang="he-IL" dirty="0"/>
              <a:t>נאפשר לתלמידים לשתף ולאחר מכן, נעלה את המשפטים שבשקופית ונזמין את התלמידים להתייחס אליהם. </a:t>
            </a:r>
          </a:p>
          <a:p>
            <a:r>
              <a:rPr lang="he-IL" dirty="0"/>
              <a:t>במהלך השיח חשוב לאפשר קשת רחבה של מחשבות ומגוון קולות.</a:t>
            </a:r>
          </a:p>
          <a:p>
            <a:r>
              <a:rPr lang="he-IL" dirty="0"/>
              <a:t>*התמונות נוצרו באמצעות </a:t>
            </a:r>
            <a:r>
              <a:rPr lang="en-US" dirty="0"/>
              <a:t> AI </a:t>
            </a:r>
            <a:r>
              <a:rPr lang="he-IL" dirty="0"/>
              <a:t>(</a:t>
            </a:r>
            <a:r>
              <a:rPr lang="en-US" dirty="0"/>
              <a:t>(</a:t>
            </a:r>
            <a:r>
              <a:rPr lang="en-US" dirty="0" err="1"/>
              <a:t>ChatGpt</a:t>
            </a:r>
            <a:r>
              <a:rPr lang="he-IL" dirty="0"/>
              <a:t>.</a:t>
            </a:r>
          </a:p>
        </p:txBody>
      </p:sp>
      <p:sp>
        <p:nvSpPr>
          <p:cNvPr id="4" name="Slide Number Placeholder 3"/>
          <p:cNvSpPr>
            <a:spLocks noGrp="1"/>
          </p:cNvSpPr>
          <p:nvPr>
            <p:ph type="sldNum" sz="quarter" idx="5"/>
          </p:nvPr>
        </p:nvSpPr>
        <p:spPr/>
        <p:txBody>
          <a:bodyPr/>
          <a:lstStyle/>
          <a:p>
            <a:fld id="{2D822099-C4B9-4777-AC4D-E954DB6718BC}" type="slidenum">
              <a:rPr lang="he-IL" smtClean="0"/>
              <a:t>8</a:t>
            </a:fld>
            <a:endParaRPr lang="he-IL"/>
          </a:p>
        </p:txBody>
      </p:sp>
    </p:spTree>
    <p:extLst>
      <p:ext uri="{BB962C8B-B14F-4D97-AF65-F5344CB8AC3E}">
        <p14:creationId xmlns:p14="http://schemas.microsoft.com/office/powerpoint/2010/main" val="2579995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22F6B-59E9-0B3B-1DAA-C0F0AF4C6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EB968-FBD5-B730-F167-C3F4B0D6F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15A02-0CEF-50CE-B272-FE8B62408CF7}"/>
              </a:ext>
            </a:extLst>
          </p:cNvPr>
          <p:cNvSpPr>
            <a:spLocks noGrp="1"/>
          </p:cNvSpPr>
          <p:nvPr>
            <p:ph type="body" idx="1"/>
          </p:nvPr>
        </p:nvSpPr>
        <p:spPr/>
        <p:txBody>
          <a:bodyPr/>
          <a:lstStyle/>
          <a:p>
            <a:r>
              <a:rPr lang="he-IL" dirty="0"/>
              <a:t>למורה:</a:t>
            </a:r>
          </a:p>
          <a:p>
            <a:r>
              <a:rPr lang="he-IL" dirty="0"/>
              <a:t>נזמין את התלמידים לחשוב מיהו החבר האידיאלי עבורם ונבקש מהם לשתף מה חבר או חברה אידיאלים יגידו להם? אילו תכונות יהיו להם?</a:t>
            </a:r>
          </a:p>
          <a:p>
            <a:r>
              <a:rPr lang="he-IL" dirty="0"/>
              <a:t>נאפשר לתלמידים לשתף ולאחר מכן, נעלה את המשפטים שבשקופית ונזמין את התלמידים להתייחס אליהם. </a:t>
            </a:r>
          </a:p>
          <a:p>
            <a:r>
              <a:rPr lang="he-IL" dirty="0"/>
              <a:t>במהלך השיח חשוב לאפשר קשת רחבה של מחשבות ומגוון קולות.</a:t>
            </a:r>
          </a:p>
          <a:p>
            <a:r>
              <a:rPr lang="he-IL" dirty="0"/>
              <a:t>*התמונות נוצרו באמצעות </a:t>
            </a:r>
            <a:r>
              <a:rPr lang="en-US" dirty="0"/>
              <a:t> AI </a:t>
            </a:r>
            <a:r>
              <a:rPr lang="he-IL" dirty="0"/>
              <a:t>(</a:t>
            </a:r>
            <a:r>
              <a:rPr lang="en-US" dirty="0"/>
              <a:t>(</a:t>
            </a:r>
            <a:r>
              <a:rPr lang="en-US" dirty="0" err="1"/>
              <a:t>ChatGpt</a:t>
            </a:r>
            <a:r>
              <a:rPr lang="he-IL" dirty="0"/>
              <a:t>.</a:t>
            </a:r>
          </a:p>
        </p:txBody>
      </p:sp>
      <p:sp>
        <p:nvSpPr>
          <p:cNvPr id="4" name="Slide Number Placeholder 3">
            <a:extLst>
              <a:ext uri="{FF2B5EF4-FFF2-40B4-BE49-F238E27FC236}">
                <a16:creationId xmlns:a16="http://schemas.microsoft.com/office/drawing/2014/main" id="{B0CDC188-4D86-2004-A281-E40FD60BB6E2}"/>
              </a:ext>
            </a:extLst>
          </p:cNvPr>
          <p:cNvSpPr>
            <a:spLocks noGrp="1"/>
          </p:cNvSpPr>
          <p:nvPr>
            <p:ph type="sldNum" sz="quarter" idx="5"/>
          </p:nvPr>
        </p:nvSpPr>
        <p:spPr/>
        <p:txBody>
          <a:bodyPr/>
          <a:lstStyle/>
          <a:p>
            <a:fld id="{2D822099-C4B9-4777-AC4D-E954DB6718BC}" type="slidenum">
              <a:rPr lang="he-IL" smtClean="0"/>
              <a:t>9</a:t>
            </a:fld>
            <a:endParaRPr lang="he-IL"/>
          </a:p>
        </p:txBody>
      </p:sp>
    </p:spTree>
    <p:extLst>
      <p:ext uri="{BB962C8B-B14F-4D97-AF65-F5344CB8AC3E}">
        <p14:creationId xmlns:p14="http://schemas.microsoft.com/office/powerpoint/2010/main" val="365709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007538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63537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8" name="גרפיקה 7" descr="מדפסת עם מילוי מלא">
            <a:extLst>
              <a:ext uri="{FF2B5EF4-FFF2-40B4-BE49-F238E27FC236}">
                <a16:creationId xmlns:a16="http://schemas.microsoft.com/office/drawing/2014/main" id="{F081D27F-CC65-4765-8A54-7A590F725B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0796" y="936396"/>
            <a:ext cx="4985208" cy="4985208"/>
          </a:xfrm>
          <a:prstGeom prst="rect">
            <a:avLst/>
          </a:prstGeom>
        </p:spPr>
      </p:pic>
    </p:spTree>
    <p:extLst>
      <p:ext uri="{BB962C8B-B14F-4D97-AF65-F5344CB8AC3E}">
        <p14:creationId xmlns:p14="http://schemas.microsoft.com/office/powerpoint/2010/main" val="2957778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222524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68981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כותרת">
  <p:cSld name="1_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05389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שאלות- אפשרות 1">
  <p:cSld name="1_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25639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63363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6793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65677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91136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271546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09010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46124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39"/>
        <p:cNvGrpSpPr/>
        <p:nvPr/>
      </p:nvGrpSpPr>
      <p:grpSpPr>
        <a:xfrm>
          <a:off x="0" y="0"/>
          <a:ext cx="0" cy="0"/>
          <a:chOff x="0" y="0"/>
          <a:chExt cx="0" cy="0"/>
        </a:xfrm>
      </p:grpSpPr>
      <p:sp>
        <p:nvSpPr>
          <p:cNvPr id="40" name="Google Shape;40;p52"/>
          <p:cNvSpPr/>
          <p:nvPr/>
        </p:nvSpPr>
        <p:spPr>
          <a:xfrm>
            <a:off x="0" y="0"/>
            <a:ext cx="3581400" cy="6858000"/>
          </a:xfrm>
          <a:prstGeom prst="rect">
            <a:avLst/>
          </a:prstGeom>
          <a:solidFill>
            <a:srgbClr val="BE6BC4"/>
          </a:solidFill>
          <a:ln>
            <a:noFill/>
          </a:ln>
        </p:spPr>
        <p:txBody>
          <a:bodyPr spcFirstLastPara="1" wrap="square" lIns="91425" tIns="45700" rIns="91425" bIns="45700" anchor="ctr" anchorCtr="0">
            <a:noAutofit/>
          </a:bodyPr>
          <a:lstStyle/>
          <a:p>
            <a:pPr marL="0" marR="0" lvl="0" indent="0" algn="ctr" rtl="1">
              <a:spcBef>
                <a:spcPts val="0"/>
              </a:spcBef>
              <a:spcAft>
                <a:spcPts val="0"/>
              </a:spcAft>
              <a:buClr>
                <a:schemeClr val="dk1"/>
              </a:buClr>
              <a:buSzPts val="1800"/>
              <a:buFont typeface="Cambria"/>
              <a:buNone/>
            </a:pPr>
            <a:endParaRPr sz="1800">
              <a:solidFill>
                <a:schemeClr val="dk1"/>
              </a:solidFill>
              <a:latin typeface="Calibri"/>
              <a:ea typeface="Calibri"/>
              <a:cs typeface="Calibri"/>
              <a:sym typeface="Calibri"/>
            </a:endParaRPr>
          </a:p>
        </p:txBody>
      </p:sp>
      <p:sp>
        <p:nvSpPr>
          <p:cNvPr id="41" name="Google Shape;41;p52"/>
          <p:cNvSpPr txBox="1">
            <a:spLocks noGrp="1"/>
          </p:cNvSpPr>
          <p:nvPr>
            <p:ph type="title"/>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2"/>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5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52"/>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pic>
        <p:nvPicPr>
          <p:cNvPr id="45" name="Google Shape;45;p52" descr="מדפסת עם מילוי מלא"/>
          <p:cNvPicPr preferRelativeResize="0"/>
          <p:nvPr/>
        </p:nvPicPr>
        <p:blipFill rotWithShape="1">
          <a:blip r:embed="rId2">
            <a:alphaModFix/>
          </a:blip>
          <a:srcRect t="10520" b="10519"/>
          <a:stretch/>
        </p:blipFill>
        <p:spPr>
          <a:xfrm>
            <a:off x="5093919" y="1122878"/>
            <a:ext cx="5841175" cy="4612245"/>
          </a:xfrm>
          <a:prstGeom prst="rect">
            <a:avLst/>
          </a:prstGeom>
          <a:noFill/>
          <a:ln>
            <a:noFill/>
          </a:ln>
        </p:spPr>
      </p:pic>
    </p:spTree>
    <p:extLst>
      <p:ext uri="{BB962C8B-B14F-4D97-AF65-F5344CB8AC3E}">
        <p14:creationId xmlns:p14="http://schemas.microsoft.com/office/powerpoint/2010/main" val="423345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71187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55134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42417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159162" y="143362"/>
            <a:ext cx="8640619"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6238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498345" y="189529"/>
            <a:ext cx="7195311"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מהם המסרים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522570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י'/שבט/תשפ"ו</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428850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835091"/>
            <a:ext cx="1858858" cy="135337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68676" y="2606675"/>
            <a:ext cx="2649310" cy="1845831"/>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8232" y="682291"/>
            <a:ext cx="2814200" cy="1833103"/>
          </a:xfrm>
          <a:prstGeom prst="rect">
            <a:avLst/>
          </a:prstGeom>
        </p:spPr>
      </p:pic>
      <p:pic>
        <p:nvPicPr>
          <p:cNvPr id="18" name="גרפיקה 17">
            <a:extLst>
              <a:ext uri="{FF2B5EF4-FFF2-40B4-BE49-F238E27FC236}">
                <a16:creationId xmlns:a16="http://schemas.microsoft.com/office/drawing/2014/main" id="{D9D78584-7D1D-456C-9A32-004A5DBD9C6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436789" y="4787831"/>
            <a:ext cx="1805401" cy="1978522"/>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778922" y="2728697"/>
            <a:ext cx="2089237" cy="1845831"/>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32649" y="4758566"/>
            <a:ext cx="2089238" cy="1644719"/>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80831" y="730316"/>
            <a:ext cx="1811014" cy="1562930"/>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35550" y="4839928"/>
            <a:ext cx="2287991" cy="1481994"/>
          </a:xfrm>
          <a:prstGeom prst="rect">
            <a:avLst/>
          </a:prstGeom>
        </p:spPr>
      </p:pic>
    </p:spTree>
    <p:extLst>
      <p:ext uri="{BB962C8B-B14F-4D97-AF65-F5344CB8AC3E}">
        <p14:creationId xmlns:p14="http://schemas.microsoft.com/office/powerpoint/2010/main" val="4116800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י'/שבט/תשפ"ו</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3673507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3" r:id="rId5"/>
    <p:sldLayoutId id="2147483655" r:id="rId6"/>
    <p:sldLayoutId id="2147483668" r:id="rId7"/>
    <p:sldLayoutId id="2147483666" r:id="rId8"/>
    <p:sldLayoutId id="2147483667" r:id="rId9"/>
    <p:sldLayoutId id="2147483657" r:id="rId10"/>
    <p:sldLayoutId id="2147483669" r:id="rId11"/>
    <p:sldLayoutId id="2147483664" r:id="rId12"/>
    <p:sldLayoutId id="2147483665" r:id="rId13"/>
    <p:sldLayoutId id="2147483670" r:id="rId14"/>
    <p:sldLayoutId id="2147483671" r:id="rId15"/>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76235002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52.sv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slideLayout" Target="../slideLayouts/slideLayout1.xml"/><Relationship Id="rId18" Type="http://schemas.openxmlformats.org/officeDocument/2006/relationships/image" Target="../media/image64.png"/><Relationship Id="rId3" Type="http://schemas.microsoft.com/office/2007/relationships/media" Target="../media/media3.mp4"/><Relationship Id="rId21" Type="http://schemas.openxmlformats.org/officeDocument/2006/relationships/image" Target="../media/image67.png"/><Relationship Id="rId7" Type="http://schemas.microsoft.com/office/2007/relationships/media" Target="../media/media5.mp4"/><Relationship Id="rId12" Type="http://schemas.openxmlformats.org/officeDocument/2006/relationships/video" Target="../media/media7.mp4"/><Relationship Id="rId17" Type="http://schemas.openxmlformats.org/officeDocument/2006/relationships/image" Target="../media/image63.png"/><Relationship Id="rId2" Type="http://schemas.openxmlformats.org/officeDocument/2006/relationships/video" Target="../media/media2.mp4"/><Relationship Id="rId16" Type="http://schemas.openxmlformats.org/officeDocument/2006/relationships/image" Target="../media/image62.png"/><Relationship Id="rId20" Type="http://schemas.openxmlformats.org/officeDocument/2006/relationships/image" Target="../media/image66.png"/><Relationship Id="rId1" Type="http://schemas.microsoft.com/office/2007/relationships/media" Target="../media/media2.mp4"/><Relationship Id="rId6" Type="http://schemas.openxmlformats.org/officeDocument/2006/relationships/video" Target="../media/media4.mp4"/><Relationship Id="rId11" Type="http://schemas.microsoft.com/office/2007/relationships/media" Target="../media/media7.mp4"/><Relationship Id="rId5" Type="http://schemas.microsoft.com/office/2007/relationships/media" Target="../media/media4.mp4"/><Relationship Id="rId15" Type="http://schemas.openxmlformats.org/officeDocument/2006/relationships/image" Target="../media/image61.png"/><Relationship Id="rId10" Type="http://schemas.openxmlformats.org/officeDocument/2006/relationships/video" Target="../media/media6.mp4"/><Relationship Id="rId19" Type="http://schemas.openxmlformats.org/officeDocument/2006/relationships/image" Target="../media/image65.png"/><Relationship Id="rId4" Type="http://schemas.openxmlformats.org/officeDocument/2006/relationships/video" Target="../media/media3.mp4"/><Relationship Id="rId9" Type="http://schemas.microsoft.com/office/2007/relationships/media" Target="../media/media6.mp4"/><Relationship Id="rId14" Type="http://schemas.openxmlformats.org/officeDocument/2006/relationships/notesSlide" Target="../notesSlides/notesSlide19.xml"/><Relationship Id="rId22"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מלבן 28">
            <a:extLst>
              <a:ext uri="{FF2B5EF4-FFF2-40B4-BE49-F238E27FC236}">
                <a16:creationId xmlns:a16="http://schemas.microsoft.com/office/drawing/2014/main" id="{FA3F45E0-FBE1-454E-AA00-74A228EAA1C6}"/>
              </a:ext>
              <a:ext uri="{C183D7F6-B498-43B3-948B-1728B52AA6E4}">
                <adec:decorative xmlns:adec="http://schemas.microsoft.com/office/drawing/2017/decorative" val="1"/>
              </a:ext>
            </a:extLst>
          </p:cNvPr>
          <p:cNvSpPr/>
          <p:nvPr/>
        </p:nvSpPr>
        <p:spPr>
          <a:xfrm>
            <a:off x="-7568" y="-121920"/>
            <a:ext cx="12199567" cy="50699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 </a:t>
            </a:r>
            <a:endParaRPr lang="he-IL" dirty="0"/>
          </a:p>
        </p:txBody>
      </p:sp>
      <p:sp>
        <p:nvSpPr>
          <p:cNvPr id="3" name="מלבן 2">
            <a:extLst>
              <a:ext uri="{FF2B5EF4-FFF2-40B4-BE49-F238E27FC236}">
                <a16:creationId xmlns:a16="http://schemas.microsoft.com/office/drawing/2014/main" id="{AB5A58E6-3E8C-41F7-A006-FBCB6FD1EA00}"/>
              </a:ext>
              <a:ext uri="{C183D7F6-B498-43B3-948B-1728B52AA6E4}">
                <adec:decorative xmlns:adec="http://schemas.microsoft.com/office/drawing/2017/decorative" val="1"/>
              </a:ext>
            </a:extLst>
          </p:cNvPr>
          <p:cNvSpPr/>
          <p:nvPr/>
        </p:nvSpPr>
        <p:spPr>
          <a:xfrm>
            <a:off x="94499" y="2594478"/>
            <a:ext cx="12192000" cy="4263522"/>
          </a:xfrm>
          <a:prstGeom prst="rect">
            <a:avLst/>
          </a:prstGeom>
          <a:solidFill>
            <a:srgbClr val="DA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6" name="Google Shape;443;p26">
            <a:extLst>
              <a:ext uri="{FF2B5EF4-FFF2-40B4-BE49-F238E27FC236}">
                <a16:creationId xmlns:a16="http://schemas.microsoft.com/office/drawing/2014/main" id="{DF636D3C-32DB-4901-8AA6-D5945ACBDA5B}"/>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0800000">
            <a:off x="-1" y="5038780"/>
            <a:ext cx="5292969" cy="1354783"/>
          </a:xfrm>
          <a:prstGeom prst="rect">
            <a:avLst/>
          </a:prstGeom>
          <a:noFill/>
          <a:ln>
            <a:noFill/>
          </a:ln>
        </p:spPr>
      </p:pic>
      <p:pic>
        <p:nvPicPr>
          <p:cNvPr id="4" name="תמונה 3" descr="לוגו משרד החינוך">
            <a:extLst>
              <a:ext uri="{FF2B5EF4-FFF2-40B4-BE49-F238E27FC236}">
                <a16:creationId xmlns:a16="http://schemas.microsoft.com/office/drawing/2014/main" id="{FC597C1D-9ED8-420A-9EA9-A542C8319FC8}"/>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095" y="100884"/>
            <a:ext cx="7762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a:extLst>
              <a:ext uri="{FF2B5EF4-FFF2-40B4-BE49-F238E27FC236}">
                <a16:creationId xmlns:a16="http://schemas.microsoft.com/office/drawing/2014/main" id="{2B8EF0F8-90DD-433D-894C-960AC1D5239D}"/>
              </a:ext>
              <a:ext uri="{C183D7F6-B498-43B3-948B-1728B52AA6E4}">
                <adec:decorative xmlns:adec="http://schemas.microsoft.com/office/drawing/2017/decorative" val="0"/>
              </a:ext>
            </a:extLst>
          </p:cNvPr>
          <p:cNvSpPr/>
          <p:nvPr/>
        </p:nvSpPr>
        <p:spPr>
          <a:xfrm>
            <a:off x="-102068" y="790599"/>
            <a:ext cx="2141984" cy="404919"/>
          </a:xfrm>
          <a:prstGeom prst="rect">
            <a:avLst/>
          </a:prstGeom>
        </p:spPr>
        <p:txBody>
          <a:bodyPr wrap="square">
            <a:spAutoFit/>
          </a:bodyPr>
          <a:lstStyle/>
          <a:p>
            <a:pPr algn="ctr">
              <a:lnSpc>
                <a:spcPts val="800"/>
              </a:lnSpc>
            </a:pPr>
            <a:r>
              <a:rPr lang="he-IL" sz="900" dirty="0">
                <a:solidFill>
                  <a:srgbClr val="002060"/>
                </a:solidFill>
                <a:latin typeface="Calibri" panose="020F0502020204030204" pitchFamily="34" charset="0"/>
                <a:cs typeface="Calibri" panose="020F0502020204030204" pitchFamily="34" charset="0"/>
              </a:rPr>
              <a:t>משרד החינוך</a:t>
            </a:r>
          </a:p>
          <a:p>
            <a:pPr algn="ctr">
              <a:lnSpc>
                <a:spcPts val="800"/>
              </a:lnSpc>
            </a:pPr>
            <a:r>
              <a:rPr lang="he-IL" sz="900" dirty="0" err="1">
                <a:solidFill>
                  <a:srgbClr val="002060"/>
                </a:solidFill>
                <a:latin typeface="Calibri" panose="020F0502020204030204" pitchFamily="34" charset="0"/>
                <a:cs typeface="Calibri" panose="020F0502020204030204" pitchFamily="34" charset="0"/>
              </a:rPr>
              <a:t>מינהל</a:t>
            </a:r>
            <a:r>
              <a:rPr lang="he-IL" sz="900" dirty="0">
                <a:solidFill>
                  <a:srgbClr val="002060"/>
                </a:solidFill>
                <a:latin typeface="Calibri" panose="020F0502020204030204" pitchFamily="34" charset="0"/>
                <a:cs typeface="Calibri" panose="020F0502020204030204" pitchFamily="34" charset="0"/>
              </a:rPr>
              <a:t> פדגוגי</a:t>
            </a:r>
            <a:endParaRPr lang="en-US" sz="900" dirty="0">
              <a:solidFill>
                <a:srgbClr val="002060"/>
              </a:solidFill>
              <a:latin typeface="Calibri" panose="020F0502020204030204" pitchFamily="34" charset="0"/>
              <a:cs typeface="Calibri" panose="020F0502020204030204" pitchFamily="34" charset="0"/>
            </a:endParaRPr>
          </a:p>
          <a:p>
            <a:pPr algn="ctr">
              <a:lnSpc>
                <a:spcPts val="800"/>
              </a:lnSpc>
            </a:pPr>
            <a:r>
              <a:rPr lang="he-IL" sz="900" dirty="0">
                <a:solidFill>
                  <a:srgbClr val="002060"/>
                </a:solidFill>
                <a:latin typeface="Calibri" panose="020F0502020204030204" pitchFamily="34" charset="0"/>
                <a:cs typeface="Calibri" panose="020F0502020204030204" pitchFamily="34" charset="0"/>
              </a:rPr>
              <a:t>אגף בכיר שירות פסיכולוגי ייעוצי</a:t>
            </a:r>
          </a:p>
        </p:txBody>
      </p:sp>
      <p:pic>
        <p:nvPicPr>
          <p:cNvPr id="6" name="Google Shape;519;p1" descr="לוגו חמ&quot;ד">
            <a:extLst>
              <a:ext uri="{FF2B5EF4-FFF2-40B4-BE49-F238E27FC236}">
                <a16:creationId xmlns:a16="http://schemas.microsoft.com/office/drawing/2014/main" id="{B94C1C7D-1CB1-A331-65FC-BA13E62D6474}"/>
              </a:ext>
            </a:extLst>
          </p:cNvPr>
          <p:cNvPicPr preferRelativeResize="0"/>
          <p:nvPr/>
        </p:nvPicPr>
        <p:blipFill rotWithShape="1">
          <a:blip r:embed="rId5">
            <a:alphaModFix/>
          </a:blip>
          <a:srcRect/>
          <a:stretch/>
        </p:blipFill>
        <p:spPr>
          <a:xfrm>
            <a:off x="1993318" y="88263"/>
            <a:ext cx="1544007" cy="676134"/>
          </a:xfrm>
          <a:prstGeom prst="rect">
            <a:avLst/>
          </a:prstGeom>
          <a:noFill/>
          <a:ln>
            <a:noFill/>
          </a:ln>
        </p:spPr>
      </p:pic>
      <p:pic>
        <p:nvPicPr>
          <p:cNvPr id="2" name="Google Shape;140;p1" descr="לוגו הכוחות שבדרך">
            <a:extLst>
              <a:ext uri="{FF2B5EF4-FFF2-40B4-BE49-F238E27FC236}">
                <a16:creationId xmlns:a16="http://schemas.microsoft.com/office/drawing/2014/main" id="{240AF0E7-CDAE-6191-506E-54A7D9031E7D}"/>
              </a:ext>
              <a:ext uri="{C183D7F6-B498-43B3-948B-1728B52AA6E4}">
                <adec:decorative xmlns:adec="http://schemas.microsoft.com/office/drawing/2017/decorative" val="0"/>
              </a:ext>
            </a:extLst>
          </p:cNvPr>
          <p:cNvPicPr preferRelativeResize="0"/>
          <p:nvPr/>
        </p:nvPicPr>
        <p:blipFill>
          <a:blip r:embed="rId6">
            <a:alphaModFix/>
          </a:blip>
          <a:stretch>
            <a:fillRect/>
          </a:stretch>
        </p:blipFill>
        <p:spPr>
          <a:xfrm>
            <a:off x="8626225" y="-121925"/>
            <a:ext cx="3573450" cy="1706950"/>
          </a:xfrm>
          <a:prstGeom prst="rect">
            <a:avLst/>
          </a:prstGeom>
          <a:noFill/>
          <a:ln>
            <a:noFill/>
          </a:ln>
        </p:spPr>
      </p:pic>
      <p:sp>
        <p:nvSpPr>
          <p:cNvPr id="12" name="כותרת 11">
            <a:extLst>
              <a:ext uri="{FF2B5EF4-FFF2-40B4-BE49-F238E27FC236}">
                <a16:creationId xmlns:a16="http://schemas.microsoft.com/office/drawing/2014/main" id="{BD2C2BE8-6928-497C-B9ED-07A4D22CC4D1}"/>
              </a:ext>
              <a:ext uri="{C183D7F6-B498-43B3-948B-1728B52AA6E4}">
                <adec:decorative xmlns:adec="http://schemas.microsoft.com/office/drawing/2017/decorative" val="0"/>
              </a:ext>
            </a:extLst>
          </p:cNvPr>
          <p:cNvSpPr txBox="1">
            <a:spLocks noGrp="1"/>
          </p:cNvSpPr>
          <p:nvPr>
            <p:ph type="title" idx="4294967295"/>
          </p:nvPr>
        </p:nvSpPr>
        <p:spPr>
          <a:xfrm>
            <a:off x="1191196" y="2983985"/>
            <a:ext cx="922175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0" cap="none" spc="0" normalizeH="0" baseline="0" noProof="0" dirty="0" err="1">
                <a:ln>
                  <a:noFill/>
                </a:ln>
                <a:solidFill>
                  <a:schemeClr val="bg1"/>
                </a:solidFill>
                <a:effectLst/>
                <a:uLnTx/>
                <a:uFillTx/>
                <a:latin typeface="Calibri" panose="020F0502020204030204" pitchFamily="34" charset="0"/>
                <a:ea typeface="Calibri"/>
                <a:cs typeface="Calibri" panose="020F0502020204030204" pitchFamily="34" charset="0"/>
                <a:sym typeface="Calibri"/>
              </a:rPr>
              <a:t>שומ"ר</a:t>
            </a:r>
            <a:r>
              <a:rPr kumimoji="0" lang="he-IL" sz="5400" b="1" i="0"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 על עצמי </a:t>
            </a:r>
            <a:r>
              <a:rPr kumimoji="0" lang="he-IL" sz="5400" b="1" i="0" u="none" strike="noStrike" kern="0" cap="none" spc="0" normalizeH="0" baseline="0" noProof="0" dirty="0" err="1">
                <a:ln>
                  <a:noFill/>
                </a:ln>
                <a:solidFill>
                  <a:schemeClr val="bg1"/>
                </a:solidFill>
                <a:effectLst/>
                <a:uLnTx/>
                <a:uFillTx/>
                <a:latin typeface="Calibri" panose="020F0502020204030204" pitchFamily="34" charset="0"/>
                <a:ea typeface="Calibri"/>
                <a:cs typeface="Calibri" panose="020F0502020204030204" pitchFamily="34" charset="0"/>
                <a:sym typeface="Calibri"/>
              </a:rPr>
              <a:t>בקש"ר</a:t>
            </a:r>
            <a:endParaRPr kumimoji="0" lang="en-US" sz="5400" b="1" i="0"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endParaRPr>
          </a:p>
        </p:txBody>
      </p:sp>
      <p:sp>
        <p:nvSpPr>
          <p:cNvPr id="8" name="מלבן 7">
            <a:extLst>
              <a:ext uri="{FF2B5EF4-FFF2-40B4-BE49-F238E27FC236}">
                <a16:creationId xmlns:a16="http://schemas.microsoft.com/office/drawing/2014/main" id="{8699D101-9BEC-39CF-EEE5-6AFBEEFF2BB4}"/>
              </a:ext>
              <a:ext uri="{C183D7F6-B498-43B3-948B-1728B52AA6E4}">
                <adec:decorative xmlns:adec="http://schemas.microsoft.com/office/drawing/2017/decorative" val="0"/>
              </a:ext>
            </a:extLst>
          </p:cNvPr>
          <p:cNvSpPr/>
          <p:nvPr/>
        </p:nvSpPr>
        <p:spPr>
          <a:xfrm>
            <a:off x="329782" y="467796"/>
            <a:ext cx="11467475" cy="2202654"/>
          </a:xfrm>
          <a:prstGeom prst="rect">
            <a:avLst/>
          </a:prstGeom>
        </p:spPr>
        <p:txBody>
          <a:bodyPr wrap="square">
            <a:spAutoFit/>
          </a:bodyPr>
          <a:lstStyle/>
          <a:p>
            <a:pPr algn="ctr">
              <a:lnSpc>
                <a:spcPts val="5600"/>
              </a:lnSpc>
            </a:pPr>
            <a:r>
              <a:rPr lang="he-IL" sz="4000" kern="0" dirty="0">
                <a:solidFill>
                  <a:srgbClr val="002060"/>
                </a:solidFill>
                <a:latin typeface="Calibri" panose="020F0502020204030204" pitchFamily="34" charset="0"/>
                <a:cs typeface="Calibri" panose="020F0502020204030204" pitchFamily="34" charset="0"/>
                <a:sym typeface="Arial"/>
              </a:rPr>
              <a:t>יחידת לימוד בכישורי חיים</a:t>
            </a:r>
            <a:br>
              <a:rPr lang="en-US" sz="4800" kern="0" dirty="0">
                <a:solidFill>
                  <a:srgbClr val="002060"/>
                </a:solidFill>
                <a:latin typeface="Calibri" panose="020F0502020204030204" pitchFamily="34" charset="0"/>
                <a:cs typeface="Calibri" panose="020F0502020204030204" pitchFamily="34" charset="0"/>
                <a:sym typeface="Arial"/>
              </a:rPr>
            </a:br>
            <a:r>
              <a:rPr lang="he-IL" sz="4000" b="0" i="0" u="none" strike="noStrike" cap="none" dirty="0">
                <a:solidFill>
                  <a:srgbClr val="002060"/>
                </a:solidFill>
                <a:latin typeface="Calibri"/>
                <a:ea typeface="Calibri"/>
                <a:cs typeface="Calibri"/>
                <a:sym typeface="Calibri"/>
              </a:rPr>
              <a:t>התנהלות מיטבית ברשת ומניעת פגיעה</a:t>
            </a:r>
            <a:endParaRPr lang="he-IL" sz="4000" b="1" i="0" u="none" strike="noStrike" cap="none" dirty="0">
              <a:solidFill>
                <a:srgbClr val="002060"/>
              </a:solidFill>
              <a:latin typeface="Calibri"/>
              <a:ea typeface="Calibri"/>
              <a:cs typeface="Calibri"/>
              <a:sym typeface="Calibri"/>
            </a:endParaRPr>
          </a:p>
          <a:p>
            <a:pPr algn="ctr" rtl="1">
              <a:lnSpc>
                <a:spcPts val="5600"/>
              </a:lnSpc>
            </a:pPr>
            <a:r>
              <a:rPr lang="he-I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אחריות אישית וחברתית בעת שיתוף תכנים ברשת</a:t>
            </a:r>
            <a:endParaRPr lang="he-IL" sz="4000" kern="0" dirty="0">
              <a:solidFill>
                <a:srgbClr val="002060"/>
              </a:solidFill>
              <a:latin typeface="Calibri" panose="020F0502020204030204" pitchFamily="34" charset="0"/>
              <a:cs typeface="Calibri" panose="020F0502020204030204" pitchFamily="34" charset="0"/>
              <a:sym typeface="Arial"/>
            </a:endParaRPr>
          </a:p>
        </p:txBody>
      </p:sp>
      <p:sp>
        <p:nvSpPr>
          <p:cNvPr id="13" name="תיבת טקסט 12">
            <a:extLst>
              <a:ext uri="{FF2B5EF4-FFF2-40B4-BE49-F238E27FC236}">
                <a16:creationId xmlns:a16="http://schemas.microsoft.com/office/drawing/2014/main" id="{0D0D38DF-2529-4779-91E0-FD3504A02758}"/>
              </a:ext>
              <a:ext uri="{C183D7F6-B498-43B3-948B-1728B52AA6E4}">
                <adec:decorative xmlns:adec="http://schemas.microsoft.com/office/drawing/2017/decorative" val="0"/>
              </a:ext>
            </a:extLst>
          </p:cNvPr>
          <p:cNvSpPr txBox="1"/>
          <p:nvPr/>
        </p:nvSpPr>
        <p:spPr>
          <a:xfrm>
            <a:off x="6426574" y="5850965"/>
            <a:ext cx="6692346" cy="810478"/>
          </a:xfrm>
          <a:prstGeom prst="rect">
            <a:avLst/>
          </a:prstGeom>
          <a:noFill/>
        </p:spPr>
        <p:txBody>
          <a:bodyPr wrap="square">
            <a:spAutoFit/>
          </a:bodyPr>
          <a:lstStyle/>
          <a:p>
            <a:pPr algn="ctr">
              <a:lnSpc>
                <a:spcPts val="5600"/>
              </a:lnSpc>
            </a:pPr>
            <a:r>
              <a:rPr lang="he-IL" sz="4800" b="1" dirty="0">
                <a:solidFill>
                  <a:schemeClr val="bg1"/>
                </a:solidFill>
                <a:latin typeface="Calibri" panose="020F0502020204030204" pitchFamily="34" charset="0"/>
                <a:cs typeface="Calibri" panose="020F0502020204030204" pitchFamily="34" charset="0"/>
              </a:rPr>
              <a:t>שכבת ח' חמ"ד</a:t>
            </a:r>
          </a:p>
        </p:txBody>
      </p:sp>
      <p:sp>
        <p:nvSpPr>
          <p:cNvPr id="22" name="TextBox 11">
            <a:extLst>
              <a:ext uri="{FF2B5EF4-FFF2-40B4-BE49-F238E27FC236}">
                <a16:creationId xmlns:a16="http://schemas.microsoft.com/office/drawing/2014/main" id="{5C26E662-7F49-4D65-ADA1-A3CFCE9FC615}"/>
              </a:ext>
              <a:ext uri="{C183D7F6-B498-43B3-948B-1728B52AA6E4}">
                <adec:decorative xmlns:adec="http://schemas.microsoft.com/office/drawing/2017/decorative" val="0"/>
              </a:ext>
            </a:extLst>
          </p:cNvPr>
          <p:cNvSpPr txBox="1"/>
          <p:nvPr/>
        </p:nvSpPr>
        <p:spPr>
          <a:xfrm>
            <a:off x="-1173372" y="5291154"/>
            <a:ext cx="6426575" cy="820225"/>
          </a:xfrm>
          <a:prstGeom prst="rect">
            <a:avLst/>
          </a:prstGeom>
          <a:noFill/>
        </p:spPr>
        <p:txBody>
          <a:bodyPr wrap="square">
            <a:spAutoFit/>
          </a:bodyPr>
          <a:lstStyle/>
          <a:p>
            <a:pPr algn="ctr">
              <a:lnSpc>
                <a:spcPct val="110000"/>
              </a:lnSpc>
              <a:buClr>
                <a:srgbClr val="000000"/>
              </a:buClr>
              <a:defRPr/>
            </a:pPr>
            <a:r>
              <a:rPr kumimoji="0" lang="he-IL"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t>מיומנות מרכזית</a:t>
            </a:r>
            <a:br>
              <a:rPr kumimoji="0" lang="en-US"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br>
            <a:r>
              <a:rPr lang="he-IL" sz="2000" dirty="0">
                <a:solidFill>
                  <a:schemeClr val="bg1"/>
                </a:solidFill>
                <a:latin typeface="Calibri Light" panose="020F0302020204030204" pitchFamily="34" charset="0"/>
                <a:ea typeface="David"/>
                <a:cs typeface="Calibri Light" panose="020F0302020204030204" pitchFamily="34" charset="0"/>
                <a:sym typeface="David"/>
              </a:rPr>
              <a:t>תקשורת בין אישית ברשת</a:t>
            </a:r>
            <a:endParaRPr kumimoji="0" lang="he-IL" sz="2000"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endParaRPr>
          </a:p>
        </p:txBody>
      </p:sp>
      <p:sp>
        <p:nvSpPr>
          <p:cNvPr id="7" name="Google Shape;520;p1">
            <a:extLst>
              <a:ext uri="{FF2B5EF4-FFF2-40B4-BE49-F238E27FC236}">
                <a16:creationId xmlns:a16="http://schemas.microsoft.com/office/drawing/2014/main" id="{D5121C37-CF28-585E-124F-62E4A73401F5}"/>
              </a:ext>
              <a:ext uri="{C183D7F6-B498-43B3-948B-1728B52AA6E4}">
                <adec:decorative xmlns:adec="http://schemas.microsoft.com/office/drawing/2017/decorative" val="1"/>
              </a:ext>
            </a:extLst>
          </p:cNvPr>
          <p:cNvSpPr txBox="1"/>
          <p:nvPr/>
        </p:nvSpPr>
        <p:spPr>
          <a:xfrm>
            <a:off x="1908930" y="824662"/>
            <a:ext cx="1628395" cy="461624"/>
          </a:xfrm>
          <a:prstGeom prst="rect">
            <a:avLst/>
          </a:prstGeom>
          <a:noFill/>
          <a:ln>
            <a:noFill/>
          </a:ln>
        </p:spPr>
        <p:txBody>
          <a:bodyPr spcFirstLastPara="1" wrap="square" lIns="91425" tIns="45700" rIns="91425" bIns="45700" anchor="t" anchorCtr="0">
            <a:spAutoFit/>
          </a:bodyPr>
          <a:lstStyle/>
          <a:p>
            <a:pPr algn="ctr" rtl="1">
              <a:buClr>
                <a:srgbClr val="000000"/>
              </a:buClr>
              <a:buSzPts val="1200"/>
              <a:buFont typeface="Arial"/>
              <a:buNone/>
            </a:pPr>
            <a:r>
              <a:rPr lang="iw-IL" sz="1200" b="1" kern="0" dirty="0">
                <a:solidFill>
                  <a:srgbClr val="1E9EE4"/>
                </a:solidFill>
                <a:latin typeface="Tahoma"/>
                <a:ea typeface="Tahoma"/>
                <a:cs typeface="Tahoma"/>
                <a:sym typeface="Tahoma"/>
              </a:rPr>
              <a:t>לגדול </a:t>
            </a:r>
            <a:r>
              <a:rPr lang="iw-IL" sz="1200" b="1" kern="0" dirty="0">
                <a:solidFill>
                  <a:srgbClr val="1795DA"/>
                </a:solidFill>
                <a:latin typeface="Tahoma"/>
                <a:ea typeface="Tahoma"/>
                <a:cs typeface="Tahoma"/>
                <a:sym typeface="Tahoma"/>
              </a:rPr>
              <a:t>בחמ"ד</a:t>
            </a:r>
            <a:endParaRPr sz="1200" b="1" kern="0" dirty="0">
              <a:solidFill>
                <a:srgbClr val="1795DA"/>
              </a:solidFill>
              <a:latin typeface="Tahoma"/>
              <a:ea typeface="Tahoma"/>
              <a:cs typeface="Tahoma"/>
              <a:sym typeface="Tahoma"/>
            </a:endParaRPr>
          </a:p>
          <a:p>
            <a:pPr algn="ctr" rtl="1">
              <a:buClr>
                <a:srgbClr val="000000"/>
              </a:buClr>
              <a:buSzPts val="1200"/>
              <a:buFont typeface="Arial"/>
              <a:buNone/>
            </a:pPr>
            <a:r>
              <a:rPr lang="iw-IL" sz="1200" b="1" kern="0" dirty="0">
                <a:solidFill>
                  <a:srgbClr val="1795DA"/>
                </a:solidFill>
                <a:latin typeface="Tahoma"/>
                <a:ea typeface="Tahoma"/>
                <a:cs typeface="Tahoma"/>
                <a:sym typeface="Tahoma"/>
              </a:rPr>
              <a:t>עם הכ"חות שבדרך</a:t>
            </a:r>
            <a:endParaRPr sz="1200" kern="0" dirty="0">
              <a:solidFill>
                <a:srgbClr val="000000"/>
              </a:solidFill>
              <a:latin typeface="Tahoma"/>
              <a:ea typeface="Tahoma"/>
              <a:cs typeface="Tahoma"/>
              <a:sym typeface="Tahoma"/>
            </a:endParaRPr>
          </a:p>
        </p:txBody>
      </p:sp>
    </p:spTree>
    <p:extLst>
      <p:ext uri="{BB962C8B-B14F-4D97-AF65-F5344CB8AC3E}">
        <p14:creationId xmlns:p14="http://schemas.microsoft.com/office/powerpoint/2010/main" val="403270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מעגל חלקי 16">
            <a:extLst>
              <a:ext uri="{FF2B5EF4-FFF2-40B4-BE49-F238E27FC236}">
                <a16:creationId xmlns:a16="http://schemas.microsoft.com/office/drawing/2014/main" id="{6E9E121D-C140-46F5-9EB7-BB1CDF88E272}"/>
              </a:ext>
              <a:ext uri="{C183D7F6-B498-43B3-948B-1728B52AA6E4}">
                <adec:decorative xmlns:adec="http://schemas.microsoft.com/office/drawing/2017/decorative" val="1"/>
              </a:ext>
            </a:extLst>
          </p:cNvPr>
          <p:cNvSpPr/>
          <p:nvPr/>
        </p:nvSpPr>
        <p:spPr>
          <a:xfrm rot="10800000">
            <a:off x="10921750" y="63625"/>
            <a:ext cx="586854" cy="646331"/>
          </a:xfrm>
          <a:prstGeom prst="pi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Calibri" panose="020F0502020204030204" pitchFamily="34" charset="0"/>
              <a:cs typeface="Calibri" panose="020F0502020204030204" pitchFamily="34" charset="0"/>
            </a:endParaRPr>
          </a:p>
        </p:txBody>
      </p:sp>
      <p:sp>
        <p:nvSpPr>
          <p:cNvPr id="5" name="כותרת 4">
            <a:extLst>
              <a:ext uri="{FF2B5EF4-FFF2-40B4-BE49-F238E27FC236}">
                <a16:creationId xmlns:a16="http://schemas.microsoft.com/office/drawing/2014/main" id="{E42EB114-E1B9-444B-90E7-737D14C8CCD1}"/>
              </a:ext>
            </a:extLst>
          </p:cNvPr>
          <p:cNvSpPr txBox="1">
            <a:spLocks noGrp="1"/>
          </p:cNvSpPr>
          <p:nvPr>
            <p:ph type="title" idx="4294967295"/>
          </p:nvPr>
        </p:nvSpPr>
        <p:spPr>
          <a:xfrm>
            <a:off x="1507965" y="408234"/>
            <a:ext cx="9659824" cy="1077218"/>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מהו קשר אמיתי בעיניכם,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מה הוא כולל ומה אינו כולל?</a:t>
            </a:r>
          </a:p>
        </p:txBody>
      </p:sp>
      <p:sp>
        <p:nvSpPr>
          <p:cNvPr id="15" name="תיבת טקסט 14">
            <a:extLst>
              <a:ext uri="{FF2B5EF4-FFF2-40B4-BE49-F238E27FC236}">
                <a16:creationId xmlns:a16="http://schemas.microsoft.com/office/drawing/2014/main" id="{863B39C3-2D48-4BA0-AEC9-C83943424EDB}"/>
              </a:ext>
              <a:ext uri="{C183D7F6-B498-43B3-948B-1728B52AA6E4}">
                <adec:decorative xmlns:adec="http://schemas.microsoft.com/office/drawing/2017/decorative" val="1"/>
              </a:ext>
            </a:extLst>
          </p:cNvPr>
          <p:cNvSpPr txBox="1"/>
          <p:nvPr/>
        </p:nvSpPr>
        <p:spPr>
          <a:xfrm>
            <a:off x="3468237" y="5097346"/>
            <a:ext cx="1254720" cy="1754326"/>
          </a:xfrm>
          <a:prstGeom prst="rect">
            <a:avLst/>
          </a:prstGeom>
          <a:solidFill>
            <a:schemeClr val="accent2">
              <a:lumMod val="20000"/>
              <a:lumOff val="80000"/>
            </a:schemeClr>
          </a:solidFill>
        </p:spPr>
        <p:txBody>
          <a:bodyPr wrap="square" rtlCol="1">
            <a:spAutoFit/>
          </a:bodyPr>
          <a:lstStyle/>
          <a:p>
            <a:endParaRPr lang="he-IL" sz="3600" b="1" dirty="0">
              <a:latin typeface="Calibri" panose="020F0502020204030204" pitchFamily="34" charset="0"/>
              <a:cs typeface="Calibri" panose="020F0502020204030204" pitchFamily="34" charset="0"/>
            </a:endParaRPr>
          </a:p>
          <a:p>
            <a:endParaRPr lang="he-IL" sz="3600" b="1" dirty="0">
              <a:latin typeface="Calibri" panose="020F0502020204030204" pitchFamily="34" charset="0"/>
              <a:cs typeface="Calibri" panose="020F0502020204030204" pitchFamily="34" charset="0"/>
            </a:endParaRPr>
          </a:p>
          <a:p>
            <a:endParaRPr lang="he-IL" sz="3600" b="1" dirty="0">
              <a:latin typeface="Calibri" panose="020F0502020204030204" pitchFamily="34" charset="0"/>
              <a:cs typeface="Calibri" panose="020F0502020204030204" pitchFamily="34" charset="0"/>
            </a:endParaRPr>
          </a:p>
        </p:txBody>
      </p:sp>
      <p:sp>
        <p:nvSpPr>
          <p:cNvPr id="4" name="תיבת טקסט 3">
            <a:extLst>
              <a:ext uri="{FF2B5EF4-FFF2-40B4-BE49-F238E27FC236}">
                <a16:creationId xmlns:a16="http://schemas.microsoft.com/office/drawing/2014/main" id="{815410FF-AB54-418A-B5EE-B6598F19741A}"/>
              </a:ext>
            </a:extLst>
          </p:cNvPr>
          <p:cNvSpPr txBox="1"/>
          <p:nvPr/>
        </p:nvSpPr>
        <p:spPr>
          <a:xfrm>
            <a:off x="9904992" y="1726203"/>
            <a:ext cx="2033516" cy="646331"/>
          </a:xfrm>
          <a:prstGeom prst="rect">
            <a:avLst/>
          </a:prstGeom>
          <a:solidFill>
            <a:schemeClr val="accent2">
              <a:lumMod val="20000"/>
              <a:lumOff val="80000"/>
            </a:schemeClr>
          </a:solidFill>
        </p:spPr>
        <p:txBody>
          <a:bodyPr wrap="square" rtlCol="1">
            <a:spAutoFit/>
          </a:bodyPr>
          <a:lstStyle/>
          <a:p>
            <a:r>
              <a:rPr lang="he-IL" sz="3600" b="1" dirty="0">
                <a:latin typeface="Calibri" panose="020F0502020204030204" pitchFamily="34" charset="0"/>
                <a:cs typeface="Calibri" panose="020F0502020204030204" pitchFamily="34" charset="0"/>
              </a:rPr>
              <a:t>אותנטיות</a:t>
            </a:r>
          </a:p>
        </p:txBody>
      </p:sp>
      <p:sp>
        <p:nvSpPr>
          <p:cNvPr id="21" name="תיבת טקסט 20">
            <a:extLst>
              <a:ext uri="{FF2B5EF4-FFF2-40B4-BE49-F238E27FC236}">
                <a16:creationId xmlns:a16="http://schemas.microsoft.com/office/drawing/2014/main" id="{E7695127-CE37-4FCE-9D7B-247508EDB0F2}"/>
              </a:ext>
            </a:extLst>
          </p:cNvPr>
          <p:cNvSpPr txBox="1"/>
          <p:nvPr/>
        </p:nvSpPr>
        <p:spPr>
          <a:xfrm>
            <a:off x="7624083" y="1886323"/>
            <a:ext cx="2033516" cy="646331"/>
          </a:xfrm>
          <a:prstGeom prst="rect">
            <a:avLst/>
          </a:prstGeom>
          <a:solidFill>
            <a:schemeClr val="accent2">
              <a:lumMod val="20000"/>
              <a:lumOff val="80000"/>
            </a:schemeClr>
          </a:solidFill>
        </p:spPr>
        <p:txBody>
          <a:bodyPr wrap="square" rtlCol="1">
            <a:spAutoFit/>
          </a:bodyPr>
          <a:lstStyle/>
          <a:p>
            <a:pPr algn="ctr"/>
            <a:r>
              <a:rPr lang="he-IL" sz="3600" b="1" dirty="0">
                <a:latin typeface="Calibri" panose="020F0502020204030204" pitchFamily="34" charset="0"/>
                <a:cs typeface="Calibri" panose="020F0502020204030204" pitchFamily="34" charset="0"/>
              </a:rPr>
              <a:t>הבנה</a:t>
            </a:r>
          </a:p>
        </p:txBody>
      </p:sp>
      <p:sp>
        <p:nvSpPr>
          <p:cNvPr id="34" name="תיבת טקסט 33">
            <a:extLst>
              <a:ext uri="{FF2B5EF4-FFF2-40B4-BE49-F238E27FC236}">
                <a16:creationId xmlns:a16="http://schemas.microsoft.com/office/drawing/2014/main" id="{00D7FEF2-4C21-49EF-A0FA-A6CD25526147}"/>
              </a:ext>
            </a:extLst>
          </p:cNvPr>
          <p:cNvSpPr txBox="1"/>
          <p:nvPr/>
        </p:nvSpPr>
        <p:spPr>
          <a:xfrm>
            <a:off x="5042131" y="1708221"/>
            <a:ext cx="2199038" cy="954107"/>
          </a:xfrm>
          <a:prstGeom prst="rect">
            <a:avLst/>
          </a:prstGeom>
          <a:solidFill>
            <a:schemeClr val="accent2">
              <a:lumMod val="20000"/>
              <a:lumOff val="80000"/>
            </a:schemeClr>
          </a:solidFill>
        </p:spPr>
        <p:txBody>
          <a:bodyPr wrap="square" rtlCol="1">
            <a:spAutoFit/>
          </a:bodyPr>
          <a:lstStyle/>
          <a:p>
            <a:pPr algn="ctr"/>
            <a:r>
              <a:rPr lang="he-IL" sz="2800" b="1" dirty="0">
                <a:latin typeface="Calibri" panose="020F0502020204030204" pitchFamily="34" charset="0"/>
                <a:cs typeface="Calibri" panose="020F0502020204030204" pitchFamily="34" charset="0"/>
              </a:rPr>
              <a:t>לפעמים אי הסכמה</a:t>
            </a:r>
            <a:endParaRPr lang="he-IL" sz="2800" b="1" strike="sngStrike" dirty="0">
              <a:latin typeface="Calibri" panose="020F0502020204030204" pitchFamily="34" charset="0"/>
              <a:cs typeface="Calibri" panose="020F0502020204030204" pitchFamily="34" charset="0"/>
            </a:endParaRPr>
          </a:p>
        </p:txBody>
      </p:sp>
      <p:sp>
        <p:nvSpPr>
          <p:cNvPr id="23" name="תיבת טקסט 22">
            <a:extLst>
              <a:ext uri="{FF2B5EF4-FFF2-40B4-BE49-F238E27FC236}">
                <a16:creationId xmlns:a16="http://schemas.microsoft.com/office/drawing/2014/main" id="{7050FCFC-23EF-4D9C-AE0D-CA1A53602F58}"/>
              </a:ext>
            </a:extLst>
          </p:cNvPr>
          <p:cNvSpPr txBox="1"/>
          <p:nvPr/>
        </p:nvSpPr>
        <p:spPr>
          <a:xfrm>
            <a:off x="732874" y="1933207"/>
            <a:ext cx="3669023" cy="584775"/>
          </a:xfrm>
          <a:prstGeom prst="rect">
            <a:avLst/>
          </a:prstGeom>
          <a:solidFill>
            <a:schemeClr val="accent2">
              <a:lumMod val="20000"/>
              <a:lumOff val="80000"/>
            </a:schemeClr>
          </a:solidFill>
        </p:spPr>
        <p:txBody>
          <a:bodyPr wrap="square" rtlCol="1">
            <a:spAutoFit/>
          </a:bodyPr>
          <a:lstStyle/>
          <a:p>
            <a:r>
              <a:rPr lang="he-IL" sz="3200" b="1" dirty="0">
                <a:latin typeface="Calibri" panose="020F0502020204030204" pitchFamily="34" charset="0"/>
                <a:cs typeface="Calibri" panose="020F0502020204030204" pitchFamily="34" charset="0"/>
              </a:rPr>
              <a:t>תחומי עניין משותפים</a:t>
            </a:r>
          </a:p>
        </p:txBody>
      </p:sp>
      <p:sp>
        <p:nvSpPr>
          <p:cNvPr id="22" name="תיבת טקסט 21">
            <a:extLst>
              <a:ext uri="{FF2B5EF4-FFF2-40B4-BE49-F238E27FC236}">
                <a16:creationId xmlns:a16="http://schemas.microsoft.com/office/drawing/2014/main" id="{A69FEF51-BB19-4803-A5DF-FA4659F2DE39}"/>
              </a:ext>
            </a:extLst>
          </p:cNvPr>
          <p:cNvSpPr txBox="1"/>
          <p:nvPr/>
        </p:nvSpPr>
        <p:spPr>
          <a:xfrm>
            <a:off x="9962399" y="2581943"/>
            <a:ext cx="2033516" cy="646331"/>
          </a:xfrm>
          <a:prstGeom prst="rect">
            <a:avLst/>
          </a:prstGeom>
          <a:solidFill>
            <a:schemeClr val="accent2">
              <a:lumMod val="20000"/>
              <a:lumOff val="80000"/>
            </a:schemeClr>
          </a:solidFill>
        </p:spPr>
        <p:txBody>
          <a:bodyPr wrap="square" rtlCol="1">
            <a:spAutoFit/>
          </a:bodyPr>
          <a:lstStyle/>
          <a:p>
            <a:pPr algn="ctr"/>
            <a:r>
              <a:rPr lang="he-IL" sz="3600" b="1" dirty="0">
                <a:latin typeface="Calibri" panose="020F0502020204030204" pitchFamily="34" charset="0"/>
                <a:cs typeface="Calibri" panose="020F0502020204030204" pitchFamily="34" charset="0"/>
              </a:rPr>
              <a:t>אמון</a:t>
            </a:r>
          </a:p>
        </p:txBody>
      </p:sp>
      <p:sp>
        <p:nvSpPr>
          <p:cNvPr id="31" name="תיבת טקסט 30">
            <a:extLst>
              <a:ext uri="{FF2B5EF4-FFF2-40B4-BE49-F238E27FC236}">
                <a16:creationId xmlns:a16="http://schemas.microsoft.com/office/drawing/2014/main" id="{82C33704-AEC5-4513-B4B6-CCFDB6A1E328}"/>
              </a:ext>
            </a:extLst>
          </p:cNvPr>
          <p:cNvSpPr txBox="1"/>
          <p:nvPr/>
        </p:nvSpPr>
        <p:spPr>
          <a:xfrm>
            <a:off x="7843118" y="2900183"/>
            <a:ext cx="1814481" cy="954107"/>
          </a:xfrm>
          <a:prstGeom prst="rect">
            <a:avLst/>
          </a:prstGeom>
          <a:solidFill>
            <a:schemeClr val="accent2">
              <a:lumMod val="20000"/>
              <a:lumOff val="80000"/>
            </a:schemeClr>
          </a:solidFill>
        </p:spPr>
        <p:txBody>
          <a:bodyPr wrap="square" rtlCol="1">
            <a:spAutoFit/>
          </a:bodyPr>
          <a:lstStyle/>
          <a:p>
            <a:r>
              <a:rPr lang="he-IL" sz="2800" b="1" dirty="0">
                <a:latin typeface="Calibri" panose="020F0502020204030204" pitchFamily="34" charset="0"/>
                <a:cs typeface="Calibri" panose="020F0502020204030204" pitchFamily="34" charset="0"/>
              </a:rPr>
              <a:t>מעיר ומאיר בעת הצורך</a:t>
            </a:r>
          </a:p>
        </p:txBody>
      </p:sp>
      <p:sp>
        <p:nvSpPr>
          <p:cNvPr id="32" name="תיבת טקסט 31">
            <a:extLst>
              <a:ext uri="{FF2B5EF4-FFF2-40B4-BE49-F238E27FC236}">
                <a16:creationId xmlns:a16="http://schemas.microsoft.com/office/drawing/2014/main" id="{B2A2B2C0-240E-456E-9BAD-81C885A23B9F}"/>
              </a:ext>
            </a:extLst>
          </p:cNvPr>
          <p:cNvSpPr txBox="1"/>
          <p:nvPr/>
        </p:nvSpPr>
        <p:spPr>
          <a:xfrm>
            <a:off x="5183051" y="3173194"/>
            <a:ext cx="2199038" cy="523220"/>
          </a:xfrm>
          <a:prstGeom prst="rect">
            <a:avLst/>
          </a:prstGeom>
          <a:solidFill>
            <a:schemeClr val="accent2">
              <a:lumMod val="20000"/>
              <a:lumOff val="80000"/>
            </a:schemeClr>
          </a:solidFill>
        </p:spPr>
        <p:txBody>
          <a:bodyPr wrap="square" rtlCol="1">
            <a:spAutoFit/>
          </a:bodyPr>
          <a:lstStyle/>
          <a:p>
            <a:r>
              <a:rPr lang="he-IL" sz="2800" b="1" dirty="0">
                <a:latin typeface="Calibri" panose="020F0502020204030204" pitchFamily="34" charset="0"/>
                <a:cs typeface="Calibri" panose="020F0502020204030204" pitchFamily="34" charset="0"/>
              </a:rPr>
              <a:t>לפעמים רבים</a:t>
            </a:r>
          </a:p>
        </p:txBody>
      </p:sp>
      <p:sp>
        <p:nvSpPr>
          <p:cNvPr id="28" name="תיבת טקסט 27">
            <a:extLst>
              <a:ext uri="{FF2B5EF4-FFF2-40B4-BE49-F238E27FC236}">
                <a16:creationId xmlns:a16="http://schemas.microsoft.com/office/drawing/2014/main" id="{092BC56C-9EFF-4B05-80FB-E72AE6930B69}"/>
              </a:ext>
            </a:extLst>
          </p:cNvPr>
          <p:cNvSpPr txBox="1"/>
          <p:nvPr/>
        </p:nvSpPr>
        <p:spPr>
          <a:xfrm>
            <a:off x="2844735" y="3000387"/>
            <a:ext cx="2033516" cy="1077218"/>
          </a:xfrm>
          <a:prstGeom prst="rect">
            <a:avLst/>
          </a:prstGeom>
          <a:solidFill>
            <a:schemeClr val="accent2">
              <a:lumMod val="20000"/>
              <a:lumOff val="80000"/>
            </a:schemeClr>
          </a:solidFill>
        </p:spPr>
        <p:txBody>
          <a:bodyPr wrap="square" rtlCol="1">
            <a:spAutoFit/>
          </a:bodyPr>
          <a:lstStyle/>
          <a:p>
            <a:pPr algn="ctr"/>
            <a:r>
              <a:rPr lang="he-IL" sz="3200" b="1" dirty="0">
                <a:latin typeface="Calibri" panose="020F0502020204030204" pitchFamily="34" charset="0"/>
                <a:cs typeface="Calibri" panose="020F0502020204030204" pitchFamily="34" charset="0"/>
              </a:rPr>
              <a:t>נותן לי ביטחון</a:t>
            </a:r>
          </a:p>
        </p:txBody>
      </p:sp>
      <p:sp>
        <p:nvSpPr>
          <p:cNvPr id="33" name="תיבת טקסט 32">
            <a:extLst>
              <a:ext uri="{FF2B5EF4-FFF2-40B4-BE49-F238E27FC236}">
                <a16:creationId xmlns:a16="http://schemas.microsoft.com/office/drawing/2014/main" id="{1F03457C-C0FE-4200-9FFB-86CA49054B83}"/>
              </a:ext>
            </a:extLst>
          </p:cNvPr>
          <p:cNvSpPr txBox="1"/>
          <p:nvPr/>
        </p:nvSpPr>
        <p:spPr>
          <a:xfrm>
            <a:off x="732874" y="2560238"/>
            <a:ext cx="1195295" cy="553998"/>
          </a:xfrm>
          <a:prstGeom prst="rect">
            <a:avLst/>
          </a:prstGeom>
          <a:solidFill>
            <a:schemeClr val="accent2">
              <a:lumMod val="20000"/>
              <a:lumOff val="80000"/>
            </a:schemeClr>
          </a:solidFill>
        </p:spPr>
        <p:txBody>
          <a:bodyPr wrap="square" rtlCol="1">
            <a:spAutoFit/>
          </a:bodyPr>
          <a:lstStyle/>
          <a:p>
            <a:r>
              <a:rPr lang="he-IL" sz="3000" b="1" dirty="0">
                <a:latin typeface="Calibri" panose="020F0502020204030204" pitchFamily="34" charset="0"/>
                <a:cs typeface="Calibri" panose="020F0502020204030204" pitchFamily="34" charset="0"/>
              </a:rPr>
              <a:t>פירגון</a:t>
            </a:r>
          </a:p>
        </p:txBody>
      </p:sp>
      <p:sp>
        <p:nvSpPr>
          <p:cNvPr id="24" name="תיבת טקסט 23">
            <a:extLst>
              <a:ext uri="{FF2B5EF4-FFF2-40B4-BE49-F238E27FC236}">
                <a16:creationId xmlns:a16="http://schemas.microsoft.com/office/drawing/2014/main" id="{3267F225-102C-45AC-B97B-9DAA8DB1626B}"/>
              </a:ext>
            </a:extLst>
          </p:cNvPr>
          <p:cNvSpPr txBox="1"/>
          <p:nvPr/>
        </p:nvSpPr>
        <p:spPr>
          <a:xfrm>
            <a:off x="317803" y="3206569"/>
            <a:ext cx="2249583" cy="1077218"/>
          </a:xfrm>
          <a:prstGeom prst="rect">
            <a:avLst/>
          </a:prstGeom>
          <a:solidFill>
            <a:schemeClr val="accent2">
              <a:lumMod val="20000"/>
              <a:lumOff val="80000"/>
            </a:schemeClr>
          </a:solidFill>
        </p:spPr>
        <p:txBody>
          <a:bodyPr wrap="square" rtlCol="1">
            <a:spAutoFit/>
          </a:bodyPr>
          <a:lstStyle/>
          <a:p>
            <a:pPr algn="ctr"/>
            <a:r>
              <a:rPr lang="he-IL" sz="3200" b="1" dirty="0">
                <a:latin typeface="Calibri" panose="020F0502020204030204" pitchFamily="34" charset="0"/>
                <a:cs typeface="Calibri" panose="020F0502020204030204" pitchFamily="34" charset="0"/>
              </a:rPr>
              <a:t>חוסר שיפוטיות</a:t>
            </a:r>
          </a:p>
        </p:txBody>
      </p:sp>
      <p:sp>
        <p:nvSpPr>
          <p:cNvPr id="26" name="תיבת טקסט 25">
            <a:extLst>
              <a:ext uri="{FF2B5EF4-FFF2-40B4-BE49-F238E27FC236}">
                <a16:creationId xmlns:a16="http://schemas.microsoft.com/office/drawing/2014/main" id="{87867560-BAD4-4632-9AAF-FC5A58A1A5A0}"/>
              </a:ext>
            </a:extLst>
          </p:cNvPr>
          <p:cNvSpPr txBox="1"/>
          <p:nvPr/>
        </p:nvSpPr>
        <p:spPr>
          <a:xfrm>
            <a:off x="11167789" y="3682914"/>
            <a:ext cx="1016758" cy="523220"/>
          </a:xfrm>
          <a:prstGeom prst="rect">
            <a:avLst/>
          </a:prstGeom>
          <a:solidFill>
            <a:schemeClr val="accent2">
              <a:lumMod val="20000"/>
              <a:lumOff val="80000"/>
            </a:schemeClr>
          </a:solidFill>
        </p:spPr>
        <p:txBody>
          <a:bodyPr wrap="square" rtlCol="1">
            <a:spAutoFit/>
          </a:bodyPr>
          <a:lstStyle/>
          <a:p>
            <a:r>
              <a:rPr lang="he-IL" sz="2800" b="1" dirty="0">
                <a:latin typeface="Calibri" panose="020F0502020204030204" pitchFamily="34" charset="0"/>
                <a:cs typeface="Calibri" panose="020F0502020204030204" pitchFamily="34" charset="0"/>
              </a:rPr>
              <a:t>תלות</a:t>
            </a:r>
          </a:p>
        </p:txBody>
      </p:sp>
      <p:sp>
        <p:nvSpPr>
          <p:cNvPr id="20" name="תיבת טקסט 19">
            <a:extLst>
              <a:ext uri="{FF2B5EF4-FFF2-40B4-BE49-F238E27FC236}">
                <a16:creationId xmlns:a16="http://schemas.microsoft.com/office/drawing/2014/main" id="{3C4DD5AC-97CA-4D4D-B20A-E827C2F7D705}"/>
              </a:ext>
            </a:extLst>
          </p:cNvPr>
          <p:cNvSpPr txBox="1"/>
          <p:nvPr/>
        </p:nvSpPr>
        <p:spPr>
          <a:xfrm>
            <a:off x="9964569" y="3458398"/>
            <a:ext cx="1016758" cy="646331"/>
          </a:xfrm>
          <a:prstGeom prst="rect">
            <a:avLst/>
          </a:prstGeom>
          <a:solidFill>
            <a:schemeClr val="accent2">
              <a:lumMod val="20000"/>
              <a:lumOff val="80000"/>
            </a:schemeClr>
          </a:solidFill>
        </p:spPr>
        <p:txBody>
          <a:bodyPr wrap="square" rtlCol="1">
            <a:spAutoFit/>
          </a:bodyPr>
          <a:lstStyle/>
          <a:p>
            <a:r>
              <a:rPr lang="he-IL" sz="3600" b="1" dirty="0">
                <a:latin typeface="Calibri" panose="020F0502020204030204" pitchFamily="34" charset="0"/>
                <a:cs typeface="Calibri" panose="020F0502020204030204" pitchFamily="34" charset="0"/>
              </a:rPr>
              <a:t>כנות</a:t>
            </a:r>
          </a:p>
        </p:txBody>
      </p:sp>
      <p:sp>
        <p:nvSpPr>
          <p:cNvPr id="29" name="תיבת טקסט 28">
            <a:extLst>
              <a:ext uri="{FF2B5EF4-FFF2-40B4-BE49-F238E27FC236}">
                <a16:creationId xmlns:a16="http://schemas.microsoft.com/office/drawing/2014/main" id="{60ABB5B5-1D2B-44E0-AFC0-8A04A256424B}"/>
              </a:ext>
            </a:extLst>
          </p:cNvPr>
          <p:cNvSpPr txBox="1"/>
          <p:nvPr/>
        </p:nvSpPr>
        <p:spPr>
          <a:xfrm>
            <a:off x="9475088" y="4276057"/>
            <a:ext cx="1900711" cy="523220"/>
          </a:xfrm>
          <a:prstGeom prst="rect">
            <a:avLst/>
          </a:prstGeom>
          <a:solidFill>
            <a:schemeClr val="accent2">
              <a:lumMod val="20000"/>
              <a:lumOff val="80000"/>
            </a:schemeClr>
          </a:solidFill>
        </p:spPr>
        <p:txBody>
          <a:bodyPr wrap="square" rtlCol="1">
            <a:spAutoFit/>
          </a:bodyPr>
          <a:lstStyle/>
          <a:p>
            <a:r>
              <a:rPr lang="he-IL" sz="2800" b="1" dirty="0">
                <a:latin typeface="Calibri" panose="020F0502020204030204" pitchFamily="34" charset="0"/>
                <a:cs typeface="Calibri" panose="020F0502020204030204" pitchFamily="34" charset="0"/>
              </a:rPr>
              <a:t>תמיד זמין</a:t>
            </a:r>
          </a:p>
        </p:txBody>
      </p:sp>
      <p:sp>
        <p:nvSpPr>
          <p:cNvPr id="27" name="תיבת טקסט 26">
            <a:extLst>
              <a:ext uri="{FF2B5EF4-FFF2-40B4-BE49-F238E27FC236}">
                <a16:creationId xmlns:a16="http://schemas.microsoft.com/office/drawing/2014/main" id="{43DD47E5-F5EF-4760-AF5F-57CAEEDB8544}"/>
              </a:ext>
            </a:extLst>
          </p:cNvPr>
          <p:cNvSpPr txBox="1"/>
          <p:nvPr/>
        </p:nvSpPr>
        <p:spPr>
          <a:xfrm>
            <a:off x="7037927" y="4077605"/>
            <a:ext cx="2033516" cy="584775"/>
          </a:xfrm>
          <a:prstGeom prst="rect">
            <a:avLst/>
          </a:prstGeom>
          <a:solidFill>
            <a:schemeClr val="accent2">
              <a:lumMod val="20000"/>
              <a:lumOff val="80000"/>
            </a:schemeClr>
          </a:solidFill>
        </p:spPr>
        <p:txBody>
          <a:bodyPr wrap="square" rtlCol="1">
            <a:spAutoFit/>
          </a:bodyPr>
          <a:lstStyle/>
          <a:p>
            <a:pPr algn="ctr"/>
            <a:r>
              <a:rPr lang="he-IL" sz="3200" b="1" dirty="0">
                <a:latin typeface="Calibri" panose="020F0502020204030204" pitchFamily="34" charset="0"/>
                <a:cs typeface="Calibri" panose="020F0502020204030204" pitchFamily="34" charset="0"/>
              </a:rPr>
              <a:t>ריצוי</a:t>
            </a:r>
          </a:p>
        </p:txBody>
      </p:sp>
      <p:sp>
        <p:nvSpPr>
          <p:cNvPr id="25" name="תיבת טקסט 24">
            <a:extLst>
              <a:ext uri="{FF2B5EF4-FFF2-40B4-BE49-F238E27FC236}">
                <a16:creationId xmlns:a16="http://schemas.microsoft.com/office/drawing/2014/main" id="{5FCD9528-D91F-4C65-B2AD-908DAD8D3C4E}"/>
              </a:ext>
            </a:extLst>
          </p:cNvPr>
          <p:cNvSpPr txBox="1"/>
          <p:nvPr/>
        </p:nvSpPr>
        <p:spPr>
          <a:xfrm>
            <a:off x="3061934" y="4253813"/>
            <a:ext cx="3669023" cy="584775"/>
          </a:xfrm>
          <a:prstGeom prst="rect">
            <a:avLst/>
          </a:prstGeom>
          <a:solidFill>
            <a:schemeClr val="accent2">
              <a:lumMod val="20000"/>
              <a:lumOff val="80000"/>
            </a:schemeClr>
          </a:solidFill>
        </p:spPr>
        <p:txBody>
          <a:bodyPr wrap="square" rtlCol="1">
            <a:spAutoFit/>
          </a:bodyPr>
          <a:lstStyle/>
          <a:p>
            <a:pPr algn="ctr"/>
            <a:r>
              <a:rPr lang="he-IL" sz="3200" b="1" dirty="0">
                <a:latin typeface="Calibri" panose="020F0502020204030204" pitchFamily="34" charset="0"/>
                <a:cs typeface="Calibri" panose="020F0502020204030204" pitchFamily="34" charset="0"/>
              </a:rPr>
              <a:t>חוויות משותפות</a:t>
            </a:r>
          </a:p>
        </p:txBody>
      </p:sp>
      <p:sp>
        <p:nvSpPr>
          <p:cNvPr id="30" name="תיבת טקסט 29">
            <a:extLst>
              <a:ext uri="{FF2B5EF4-FFF2-40B4-BE49-F238E27FC236}">
                <a16:creationId xmlns:a16="http://schemas.microsoft.com/office/drawing/2014/main" id="{81ECB282-4692-4E4F-AFC2-FDBF346741F1}"/>
              </a:ext>
            </a:extLst>
          </p:cNvPr>
          <p:cNvSpPr txBox="1"/>
          <p:nvPr/>
        </p:nvSpPr>
        <p:spPr>
          <a:xfrm>
            <a:off x="400416" y="4391127"/>
            <a:ext cx="2033516" cy="584775"/>
          </a:xfrm>
          <a:prstGeom prst="rect">
            <a:avLst/>
          </a:prstGeom>
          <a:solidFill>
            <a:schemeClr val="accent2">
              <a:lumMod val="20000"/>
              <a:lumOff val="80000"/>
            </a:schemeClr>
          </a:solidFill>
        </p:spPr>
        <p:txBody>
          <a:bodyPr wrap="square" rtlCol="1">
            <a:spAutoFit/>
          </a:bodyPr>
          <a:lstStyle/>
          <a:p>
            <a:pPr algn="ctr"/>
            <a:r>
              <a:rPr lang="he-IL" sz="3200" b="1" dirty="0">
                <a:latin typeface="Calibri" panose="020F0502020204030204" pitchFamily="34" charset="0"/>
                <a:cs typeface="Calibri" panose="020F0502020204030204" pitchFamily="34" charset="0"/>
              </a:rPr>
              <a:t>הדדיות</a:t>
            </a:r>
          </a:p>
        </p:txBody>
      </p:sp>
      <p:pic>
        <p:nvPicPr>
          <p:cNvPr id="6" name="גרפיקה 5">
            <a:extLst>
              <a:ext uri="{FF2B5EF4-FFF2-40B4-BE49-F238E27FC236}">
                <a16:creationId xmlns:a16="http://schemas.microsoft.com/office/drawing/2014/main" id="{10496B44-46E8-4E30-B23F-BDE1E549EBC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8397" y="5598994"/>
            <a:ext cx="844894" cy="914400"/>
          </a:xfrm>
          <a:prstGeom prst="rect">
            <a:avLst/>
          </a:prstGeom>
        </p:spPr>
      </p:pic>
      <p:pic>
        <p:nvPicPr>
          <p:cNvPr id="13" name="גרפיקה 12">
            <a:extLst>
              <a:ext uri="{FF2B5EF4-FFF2-40B4-BE49-F238E27FC236}">
                <a16:creationId xmlns:a16="http://schemas.microsoft.com/office/drawing/2014/main" id="{00A394B8-7FAB-41B5-A59D-6E37DCB43F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2463" y="5617525"/>
            <a:ext cx="828707" cy="914400"/>
          </a:xfrm>
          <a:prstGeom prst="rect">
            <a:avLst/>
          </a:prstGeom>
        </p:spPr>
      </p:pic>
      <p:sp>
        <p:nvSpPr>
          <p:cNvPr id="18" name="תיבת טקסט 17">
            <a:extLst>
              <a:ext uri="{FF2B5EF4-FFF2-40B4-BE49-F238E27FC236}">
                <a16:creationId xmlns:a16="http://schemas.microsoft.com/office/drawing/2014/main" id="{B6219DB3-BA11-4873-BF33-3C142D7D8C97}"/>
              </a:ext>
              <a:ext uri="{C183D7F6-B498-43B3-948B-1728B52AA6E4}">
                <adec:decorative xmlns:adec="http://schemas.microsoft.com/office/drawing/2017/decorative" val="1"/>
              </a:ext>
            </a:extLst>
          </p:cNvPr>
          <p:cNvSpPr txBox="1"/>
          <p:nvPr/>
        </p:nvSpPr>
        <p:spPr>
          <a:xfrm>
            <a:off x="8019131" y="5097346"/>
            <a:ext cx="1254720" cy="1754326"/>
          </a:xfrm>
          <a:prstGeom prst="rect">
            <a:avLst/>
          </a:prstGeom>
          <a:solidFill>
            <a:schemeClr val="accent2">
              <a:lumMod val="20000"/>
              <a:lumOff val="80000"/>
            </a:schemeClr>
          </a:solidFill>
        </p:spPr>
        <p:txBody>
          <a:bodyPr wrap="square" rtlCol="1">
            <a:spAutoFit/>
          </a:bodyPr>
          <a:lstStyle/>
          <a:p>
            <a:endParaRPr lang="he-IL" sz="3600" b="1" dirty="0">
              <a:latin typeface="Calibri" panose="020F0502020204030204" pitchFamily="34" charset="0"/>
              <a:cs typeface="Calibri" panose="020F0502020204030204" pitchFamily="34" charset="0"/>
            </a:endParaRPr>
          </a:p>
          <a:p>
            <a:endParaRPr lang="he-IL" sz="3600" b="1" dirty="0">
              <a:latin typeface="Calibri" panose="020F0502020204030204" pitchFamily="34" charset="0"/>
              <a:cs typeface="Calibri" panose="020F0502020204030204" pitchFamily="34" charset="0"/>
            </a:endParaRPr>
          </a:p>
          <a:p>
            <a:endParaRPr lang="he-IL" sz="3600" b="1" dirty="0">
              <a:latin typeface="Calibri" panose="020F0502020204030204" pitchFamily="34" charset="0"/>
              <a:cs typeface="Calibri" panose="020F0502020204030204" pitchFamily="34" charset="0"/>
            </a:endParaRPr>
          </a:p>
        </p:txBody>
      </p:sp>
      <p:pic>
        <p:nvPicPr>
          <p:cNvPr id="19" name="גרפיקה 18">
            <a:extLst>
              <a:ext uri="{FF2B5EF4-FFF2-40B4-BE49-F238E27FC236}">
                <a16:creationId xmlns:a16="http://schemas.microsoft.com/office/drawing/2014/main" id="{1E70F936-4C6C-4021-947C-09FC022DFC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32851" y="5617525"/>
            <a:ext cx="844894" cy="914400"/>
          </a:xfrm>
          <a:prstGeom prst="rect">
            <a:avLst/>
          </a:prstGeom>
        </p:spPr>
      </p:pic>
      <p:pic>
        <p:nvPicPr>
          <p:cNvPr id="7" name="תמונה 6">
            <a:extLst>
              <a:ext uri="{FF2B5EF4-FFF2-40B4-BE49-F238E27FC236}">
                <a16:creationId xmlns:a16="http://schemas.microsoft.com/office/drawing/2014/main" id="{AFF8BE89-5D6D-A6B3-34B9-07BACB7BDD6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78943" y="4858392"/>
            <a:ext cx="2680343" cy="1993280"/>
          </a:xfrm>
          <a:prstGeom prst="rect">
            <a:avLst/>
          </a:prstGeom>
        </p:spPr>
      </p:pic>
      <p:pic>
        <p:nvPicPr>
          <p:cNvPr id="11" name="תמונה 10" descr="תמונה שמכילה אדם, פני אדם, לבוש, חיוך">
            <a:extLst>
              <a:ext uri="{FF2B5EF4-FFF2-40B4-BE49-F238E27FC236}">
                <a16:creationId xmlns:a16="http://schemas.microsoft.com/office/drawing/2014/main" id="{6D641FC6-580A-59C9-452F-2A949E6A98ED}"/>
              </a:ext>
            </a:extLst>
          </p:cNvPr>
          <p:cNvPicPr>
            <a:picLocks noChangeAspect="1"/>
          </p:cNvPicPr>
          <p:nvPr/>
        </p:nvPicPr>
        <p:blipFill>
          <a:blip r:embed="rId6"/>
          <a:srcRect r="5980"/>
          <a:stretch>
            <a:fillRect/>
          </a:stretch>
        </p:blipFill>
        <p:spPr>
          <a:xfrm>
            <a:off x="8977745" y="4952464"/>
            <a:ext cx="2973412" cy="1905536"/>
          </a:xfrm>
          <a:prstGeom prst="rect">
            <a:avLst/>
          </a:prstGeom>
        </p:spPr>
      </p:pic>
    </p:spTree>
    <p:extLst>
      <p:ext uri="{BB962C8B-B14F-4D97-AF65-F5344CB8AC3E}">
        <p14:creationId xmlns:p14="http://schemas.microsoft.com/office/powerpoint/2010/main" val="417759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34" grpId="0" animBg="1"/>
      <p:bldP spid="23" grpId="0" animBg="1"/>
      <p:bldP spid="22" grpId="0" animBg="1"/>
      <p:bldP spid="31" grpId="0" animBg="1"/>
      <p:bldP spid="32" grpId="0" animBg="1"/>
      <p:bldP spid="28" grpId="0" animBg="1"/>
      <p:bldP spid="33" grpId="0" animBg="1"/>
      <p:bldP spid="24" grpId="0" animBg="1"/>
      <p:bldP spid="26" grpId="0" animBg="1"/>
      <p:bldP spid="20" grpId="0" animBg="1"/>
      <p:bldP spid="29" grpId="0" animBg="1"/>
      <p:bldP spid="27" grpId="0" animBg="1"/>
      <p:bldP spid="25"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805D12-A3B8-7F4F-ED4B-4A28809A3D25}"/>
              </a:ext>
              <a:ext uri="{C183D7F6-B498-43B3-948B-1728B52AA6E4}">
                <adec:decorative xmlns:adec="http://schemas.microsoft.com/office/drawing/2017/decorative" val="1"/>
              </a:ext>
            </a:extLst>
          </p:cNvPr>
          <p:cNvSpPr/>
          <p:nvPr/>
        </p:nvSpPr>
        <p:spPr>
          <a:xfrm>
            <a:off x="0" y="2912881"/>
            <a:ext cx="12192000" cy="3945119"/>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10" name="Rectangle 9">
            <a:extLst>
              <a:ext uri="{FF2B5EF4-FFF2-40B4-BE49-F238E27FC236}">
                <a16:creationId xmlns:a16="http://schemas.microsoft.com/office/drawing/2014/main" id="{EDF70D2C-86C9-DCE6-BCB3-489BD6262191}"/>
              </a:ext>
            </a:extLst>
          </p:cNvPr>
          <p:cNvSpPr>
            <a:spLocks noGrp="1"/>
          </p:cNvSpPr>
          <p:nvPr>
            <p:ph type="title" idx="4294967295"/>
          </p:nvPr>
        </p:nvSpPr>
        <p:spPr>
          <a:xfrm>
            <a:off x="4670866" y="532101"/>
            <a:ext cx="7110426" cy="19137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8800" b="1" i="0" u="none" strike="noStrike" kern="1200" cap="none" spc="0" normalizeH="0" baseline="0" noProof="0" dirty="0">
                <a:ln w="12700">
                  <a:solidFill>
                    <a:schemeClr val="accent3">
                      <a:lumMod val="50000"/>
                    </a:schemeClr>
                  </a:solidFill>
                  <a:prstDash val="solid"/>
                </a:ln>
                <a:solidFill>
                  <a:schemeClr val="tx1">
                    <a:lumMod val="95000"/>
                    <a:lumOff val="5000"/>
                  </a:schemeClr>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הכירו את איתי...</a:t>
            </a:r>
            <a:endParaRPr kumimoji="0" lang="en-US" sz="8800" b="1" i="0" u="none" strike="noStrike" kern="1200" cap="none" spc="0" normalizeH="0" baseline="0" noProof="0" dirty="0">
              <a:ln w="12700">
                <a:solidFill>
                  <a:schemeClr val="accent3">
                    <a:lumMod val="50000"/>
                  </a:schemeClr>
                </a:solidFill>
                <a:prstDash val="solid"/>
              </a:ln>
              <a:solidFill>
                <a:schemeClr val="tx1">
                  <a:lumMod val="95000"/>
                  <a:lumOff val="5000"/>
                </a:schemeClr>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0B002B7C-A270-0AC7-4813-CF8DAA0C7999}"/>
              </a:ext>
              <a:ext uri="{C183D7F6-B498-43B3-948B-1728B52AA6E4}">
                <adec:decorative xmlns:adec="http://schemas.microsoft.com/office/drawing/2017/decorative" val="1"/>
              </a:ext>
            </a:extLst>
          </p:cNvPr>
          <p:cNvSpPr/>
          <p:nvPr/>
        </p:nvSpPr>
        <p:spPr>
          <a:xfrm>
            <a:off x="0" y="-3"/>
            <a:ext cx="12192000" cy="532104"/>
          </a:xfrm>
          <a:prstGeom prst="rect">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pic>
        <p:nvPicPr>
          <p:cNvPr id="4" name="תמונה 3" descr="איתי">
            <a:extLst>
              <a:ext uri="{FF2B5EF4-FFF2-40B4-BE49-F238E27FC236}">
                <a16:creationId xmlns:a16="http://schemas.microsoft.com/office/drawing/2014/main" id="{F6C8B9F2-606E-48AD-B258-90F856A194B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22029" y="1757445"/>
            <a:ext cx="3326757" cy="4657460"/>
          </a:xfrm>
          <a:prstGeom prst="rect">
            <a:avLst/>
          </a:prstGeom>
        </p:spPr>
      </p:pic>
      <p:sp>
        <p:nvSpPr>
          <p:cNvPr id="2" name="אליפסה 1">
            <a:extLst>
              <a:ext uri="{FF2B5EF4-FFF2-40B4-BE49-F238E27FC236}">
                <a16:creationId xmlns:a16="http://schemas.microsoft.com/office/drawing/2014/main" id="{BC40F57F-14F8-60AF-41EC-F8C290BC0EA0}"/>
              </a:ext>
              <a:ext uri="{C183D7F6-B498-43B3-948B-1728B52AA6E4}">
                <adec:decorative xmlns:adec="http://schemas.microsoft.com/office/drawing/2017/decorative" val="1"/>
              </a:ext>
            </a:extLst>
          </p:cNvPr>
          <p:cNvSpPr/>
          <p:nvPr/>
        </p:nvSpPr>
        <p:spPr>
          <a:xfrm rot="20682184">
            <a:off x="1308847" y="1866273"/>
            <a:ext cx="1452282" cy="724671"/>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069435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E081DD-E80D-E511-0A6A-EDD984034333}"/>
              </a:ext>
              <a:ext uri="{C183D7F6-B498-43B3-948B-1728B52AA6E4}">
                <adec:decorative xmlns:adec="http://schemas.microsoft.com/office/drawing/2017/decorative" val="1"/>
              </a:ext>
            </a:extLst>
          </p:cNvPr>
          <p:cNvSpPr/>
          <p:nvPr/>
        </p:nvSpPr>
        <p:spPr>
          <a:xfrm>
            <a:off x="0" y="0"/>
            <a:ext cx="12192000" cy="532104"/>
          </a:xfrm>
          <a:prstGeom prst="rect">
            <a:avLst/>
          </a:prstGeom>
          <a:solidFill>
            <a:srgbClr val="DA7772"/>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sp>
        <p:nvSpPr>
          <p:cNvPr id="8" name="Rectangle 7">
            <a:extLst>
              <a:ext uri="{FF2B5EF4-FFF2-40B4-BE49-F238E27FC236}">
                <a16:creationId xmlns:a16="http://schemas.microsoft.com/office/drawing/2014/main" id="{CD1CAB3C-F4DE-B0DD-3C4D-206E1D95134F}"/>
              </a:ext>
              <a:ext uri="{C183D7F6-B498-43B3-948B-1728B52AA6E4}">
                <adec:decorative xmlns:adec="http://schemas.microsoft.com/office/drawing/2017/decorative" val="1"/>
              </a:ext>
            </a:extLst>
          </p:cNvPr>
          <p:cNvSpPr/>
          <p:nvPr/>
        </p:nvSpPr>
        <p:spPr>
          <a:xfrm>
            <a:off x="0" y="5287617"/>
            <a:ext cx="12192000" cy="1570383"/>
          </a:xfrm>
          <a:prstGeom prst="rect">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7FC10C7A-3CF5-A660-B3CD-CBDF94D98AF5}"/>
              </a:ext>
            </a:extLst>
          </p:cNvPr>
          <p:cNvSpPr>
            <a:spLocks noGrp="1"/>
          </p:cNvSpPr>
          <p:nvPr>
            <p:ph type="title" idx="4294967295"/>
          </p:nvPr>
        </p:nvSpPr>
        <p:spPr>
          <a:xfrm>
            <a:off x="1725536" y="2221900"/>
            <a:ext cx="3970959" cy="144655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8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וזה...יובל</a:t>
            </a:r>
            <a:endParaRPr kumimoji="0" lang="en-US" sz="8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תמונה 1" descr="ילד מחייך">
            <a:extLst>
              <a:ext uri="{FF2B5EF4-FFF2-40B4-BE49-F238E27FC236}">
                <a16:creationId xmlns:a16="http://schemas.microsoft.com/office/drawing/2014/main" id="{F475B680-2955-0509-2BA7-AC0FAA78C23C}"/>
              </a:ext>
            </a:extLst>
          </p:cNvPr>
          <p:cNvPicPr>
            <a:picLocks noChangeAspect="1"/>
          </p:cNvPicPr>
          <p:nvPr/>
        </p:nvPicPr>
        <p:blipFill>
          <a:blip r:embed="rId3"/>
          <a:srcRect l="50181" t="37707" r="23437" b="22232"/>
          <a:stretch>
            <a:fillRect/>
          </a:stretch>
        </p:blipFill>
        <p:spPr>
          <a:xfrm>
            <a:off x="7108958" y="781485"/>
            <a:ext cx="3810493" cy="4322778"/>
          </a:xfrm>
          <a:prstGeom prst="rect">
            <a:avLst/>
          </a:prstGeom>
        </p:spPr>
      </p:pic>
    </p:spTree>
    <p:extLst>
      <p:ext uri="{BB962C8B-B14F-4D97-AF65-F5344CB8AC3E}">
        <p14:creationId xmlns:p14="http://schemas.microsoft.com/office/powerpoint/2010/main" val="3200707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224692-E103-A18E-FD54-9C13589EBB4F}"/>
              </a:ext>
              <a:ext uri="{C183D7F6-B498-43B3-948B-1728B52AA6E4}">
                <adec:decorative xmlns:adec="http://schemas.microsoft.com/office/drawing/2017/decorative" val="1"/>
              </a:ext>
            </a:extLst>
          </p:cNvPr>
          <p:cNvSpPr/>
          <p:nvPr/>
        </p:nvSpPr>
        <p:spPr>
          <a:xfrm>
            <a:off x="-86628" y="2531656"/>
            <a:ext cx="12192000" cy="157038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965BC1F8-E68A-C799-ABC9-C448EDD32041}"/>
              </a:ext>
              <a:ext uri="{C183D7F6-B498-43B3-948B-1728B52AA6E4}">
                <adec:decorative xmlns:adec="http://schemas.microsoft.com/office/drawing/2017/decorative" val="1"/>
              </a:ext>
            </a:extLst>
          </p:cNvPr>
          <p:cNvSpPr/>
          <p:nvPr/>
        </p:nvSpPr>
        <p:spPr>
          <a:xfrm>
            <a:off x="0" y="0"/>
            <a:ext cx="12192000" cy="532104"/>
          </a:xfrm>
          <a:prstGeom prst="rect">
            <a:avLst/>
          </a:prstGeom>
          <a:solidFill>
            <a:srgbClr val="DA7772"/>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sp>
        <p:nvSpPr>
          <p:cNvPr id="6" name="Rectangle 5">
            <a:extLst>
              <a:ext uri="{FF2B5EF4-FFF2-40B4-BE49-F238E27FC236}">
                <a16:creationId xmlns:a16="http://schemas.microsoft.com/office/drawing/2014/main" id="{C90BA788-AB63-0E88-4A79-B2702D380A4B}"/>
              </a:ext>
            </a:extLst>
          </p:cNvPr>
          <p:cNvSpPr>
            <a:spLocks noGrp="1"/>
          </p:cNvSpPr>
          <p:nvPr>
            <p:ph type="title" idx="4294967295"/>
          </p:nvPr>
        </p:nvSpPr>
        <p:spPr>
          <a:xfrm>
            <a:off x="3023038" y="593254"/>
            <a:ext cx="6145924"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וככה נראתה התכתובת ביניהם מאתמול בערב...</a:t>
            </a:r>
            <a:endParaRPr kumimoji="0" lang="en-US" sz="4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46E62DF-957E-8B2B-5720-6046E6401E8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114" y="2350971"/>
            <a:ext cx="3875772" cy="2180122"/>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a:extLst>
              <a:ext uri="{FF2B5EF4-FFF2-40B4-BE49-F238E27FC236}">
                <a16:creationId xmlns:a16="http://schemas.microsoft.com/office/drawing/2014/main" id="{C3DA54C7-8E69-4A48-BF03-2E12347737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4411" y="1850040"/>
            <a:ext cx="2650673" cy="3710942"/>
          </a:xfrm>
          <a:prstGeom prst="rect">
            <a:avLst/>
          </a:prstGeom>
        </p:spPr>
      </p:pic>
      <p:sp>
        <p:nvSpPr>
          <p:cNvPr id="2" name="אליפסה 1">
            <a:extLst>
              <a:ext uri="{FF2B5EF4-FFF2-40B4-BE49-F238E27FC236}">
                <a16:creationId xmlns:a16="http://schemas.microsoft.com/office/drawing/2014/main" id="{48A84B0C-6A45-20A5-03DA-3CEC1815C2A8}"/>
              </a:ext>
              <a:ext uri="{C183D7F6-B498-43B3-948B-1728B52AA6E4}">
                <adec:decorative xmlns:adec="http://schemas.microsoft.com/office/drawing/2017/decorative" val="1"/>
              </a:ext>
            </a:extLst>
          </p:cNvPr>
          <p:cNvSpPr/>
          <p:nvPr/>
        </p:nvSpPr>
        <p:spPr>
          <a:xfrm rot="20682184">
            <a:off x="1021629" y="1946809"/>
            <a:ext cx="1053289" cy="546577"/>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he-IL"/>
          </a:p>
        </p:txBody>
      </p:sp>
      <p:pic>
        <p:nvPicPr>
          <p:cNvPr id="3" name="תמונה 2" descr="ילד מחייך">
            <a:extLst>
              <a:ext uri="{FF2B5EF4-FFF2-40B4-BE49-F238E27FC236}">
                <a16:creationId xmlns:a16="http://schemas.microsoft.com/office/drawing/2014/main" id="{93693722-58CC-31A3-BEDB-284A8FD79260}"/>
              </a:ext>
            </a:extLst>
          </p:cNvPr>
          <p:cNvPicPr>
            <a:picLocks noChangeAspect="1"/>
          </p:cNvPicPr>
          <p:nvPr/>
        </p:nvPicPr>
        <p:blipFill>
          <a:blip r:embed="rId5"/>
          <a:srcRect l="52639" t="37707" r="23437" b="22232"/>
          <a:stretch>
            <a:fillRect/>
          </a:stretch>
        </p:blipFill>
        <p:spPr>
          <a:xfrm>
            <a:off x="9006916" y="1887556"/>
            <a:ext cx="2936410" cy="3673426"/>
          </a:xfrm>
          <a:prstGeom prst="rect">
            <a:avLst/>
          </a:prstGeom>
        </p:spPr>
      </p:pic>
    </p:spTree>
    <p:extLst>
      <p:ext uri="{BB962C8B-B14F-4D97-AF65-F5344CB8AC3E}">
        <p14:creationId xmlns:p14="http://schemas.microsoft.com/office/powerpoint/2010/main" val="2358274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1278220-5E46-3765-8536-0C2CFDE2E4A9}"/>
              </a:ext>
              <a:ext uri="{C183D7F6-B498-43B3-948B-1728B52AA6E4}">
                <adec:decorative xmlns:adec="http://schemas.microsoft.com/office/drawing/2017/decorative" val="1"/>
              </a:ext>
            </a:extLst>
          </p:cNvPr>
          <p:cNvSpPr txBox="1"/>
          <p:nvPr/>
        </p:nvSpPr>
        <p:spPr>
          <a:xfrm>
            <a:off x="1800344" y="1193242"/>
            <a:ext cx="3403480" cy="396352"/>
          </a:xfrm>
          <a:prstGeom prst="rect">
            <a:avLst/>
          </a:prstGeom>
          <a:solidFill>
            <a:schemeClr val="bg1"/>
          </a:solidFill>
        </p:spPr>
        <p:txBody>
          <a:bodyPr wrap="square">
            <a:spAutoFit/>
          </a:bodyPr>
          <a:lstStyle/>
          <a:p>
            <a:endParaRPr lang="he-IL" sz="1600" dirty="0"/>
          </a:p>
        </p:txBody>
      </p:sp>
      <p:sp>
        <p:nvSpPr>
          <p:cNvPr id="35" name="Rectangle: Rounded Corners 34">
            <a:extLst>
              <a:ext uri="{FF2B5EF4-FFF2-40B4-BE49-F238E27FC236}">
                <a16:creationId xmlns:a16="http://schemas.microsoft.com/office/drawing/2014/main" id="{137A1DE1-4A2C-2135-D022-C506D80548A9}"/>
              </a:ext>
              <a:ext uri="{C183D7F6-B498-43B3-948B-1728B52AA6E4}">
                <adec:decorative xmlns:adec="http://schemas.microsoft.com/office/drawing/2017/decorative" val="1"/>
              </a:ext>
            </a:extLst>
          </p:cNvPr>
          <p:cNvSpPr/>
          <p:nvPr/>
        </p:nvSpPr>
        <p:spPr>
          <a:xfrm>
            <a:off x="8567530" y="3118850"/>
            <a:ext cx="1546870" cy="412278"/>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7" name="כותרת 46">
            <a:extLst>
              <a:ext uri="{FF2B5EF4-FFF2-40B4-BE49-F238E27FC236}">
                <a16:creationId xmlns:a16="http://schemas.microsoft.com/office/drawing/2014/main" id="{C37352BF-110D-4094-B8A5-0FE8D06A3A14}"/>
              </a:ext>
            </a:extLst>
          </p:cNvPr>
          <p:cNvSpPr txBox="1">
            <a:spLocks noGrp="1"/>
          </p:cNvSpPr>
          <p:nvPr>
            <p:ph type="title" idx="4294967295"/>
          </p:nvPr>
        </p:nvSpPr>
        <p:spPr>
          <a:xfrm>
            <a:off x="8325005" y="-2928"/>
            <a:ext cx="3696716" cy="40011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chemeClr val="tx1"/>
                </a:solidFill>
                <a:effectLst/>
                <a:uLnTx/>
                <a:uFillTx/>
                <a:latin typeface="+mn-lt"/>
                <a:ea typeface="+mn-ea"/>
                <a:cs typeface="+mn-cs"/>
              </a:rPr>
              <a:t>התכתובת:</a:t>
            </a:r>
          </a:p>
        </p:txBody>
      </p:sp>
      <p:sp>
        <p:nvSpPr>
          <p:cNvPr id="2" name="Rectangle: Rounded Corners 1">
            <a:extLst>
              <a:ext uri="{FF2B5EF4-FFF2-40B4-BE49-F238E27FC236}">
                <a16:creationId xmlns:a16="http://schemas.microsoft.com/office/drawing/2014/main" id="{37DAE0F6-FF81-C466-82D6-D05191FDD445}"/>
              </a:ext>
              <a:ext uri="{C183D7F6-B498-43B3-948B-1728B52AA6E4}">
                <adec:decorative xmlns:adec="http://schemas.microsoft.com/office/drawing/2017/decorative" val="1"/>
              </a:ext>
            </a:extLst>
          </p:cNvPr>
          <p:cNvSpPr/>
          <p:nvPr/>
        </p:nvSpPr>
        <p:spPr>
          <a:xfrm>
            <a:off x="10053025" y="1542966"/>
            <a:ext cx="1442940" cy="389451"/>
          </a:xfrm>
          <a:prstGeom prst="roundRect">
            <a:avLst>
              <a:gd name="adj" fmla="val 12888"/>
            </a:avLst>
          </a:prstGeom>
          <a:solidFill>
            <a:srgbClr val="CDF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4" name="Rectangle: Rounded Corners 1">
            <a:extLst>
              <a:ext uri="{FF2B5EF4-FFF2-40B4-BE49-F238E27FC236}">
                <a16:creationId xmlns:a16="http://schemas.microsoft.com/office/drawing/2014/main" id="{B3CC8C70-CD36-4BCD-A176-9F38838F4DC5}"/>
              </a:ext>
              <a:ext uri="{C183D7F6-B498-43B3-948B-1728B52AA6E4}">
                <adec:decorative xmlns:adec="http://schemas.microsoft.com/office/drawing/2017/decorative" val="1"/>
              </a:ext>
            </a:extLst>
          </p:cNvPr>
          <p:cNvSpPr/>
          <p:nvPr/>
        </p:nvSpPr>
        <p:spPr>
          <a:xfrm>
            <a:off x="8021570" y="2471625"/>
            <a:ext cx="3404949" cy="322809"/>
          </a:xfrm>
          <a:prstGeom prst="roundRect">
            <a:avLst>
              <a:gd name="adj" fmla="val 12888"/>
            </a:avLst>
          </a:prstGeom>
          <a:solidFill>
            <a:srgbClr val="CDF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2" name="Rectangle: Rounded Corners 34">
            <a:extLst>
              <a:ext uri="{FF2B5EF4-FFF2-40B4-BE49-F238E27FC236}">
                <a16:creationId xmlns:a16="http://schemas.microsoft.com/office/drawing/2014/main" id="{4314D629-4A5D-4187-946F-573B45F9C46B}"/>
              </a:ext>
              <a:ext uri="{C183D7F6-B498-43B3-948B-1728B52AA6E4}">
                <adec:decorative xmlns:adec="http://schemas.microsoft.com/office/drawing/2017/decorative" val="1"/>
              </a:ext>
            </a:extLst>
          </p:cNvPr>
          <p:cNvSpPr/>
          <p:nvPr/>
        </p:nvSpPr>
        <p:spPr>
          <a:xfrm>
            <a:off x="7641979" y="1990351"/>
            <a:ext cx="2746550" cy="412278"/>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1" name="מלבן 40">
            <a:extLst>
              <a:ext uri="{FF2B5EF4-FFF2-40B4-BE49-F238E27FC236}">
                <a16:creationId xmlns:a16="http://schemas.microsoft.com/office/drawing/2014/main" id="{B7F5495A-00D2-4715-A96E-18127101941A}"/>
              </a:ext>
              <a:ext uri="{C183D7F6-B498-43B3-948B-1728B52AA6E4}">
                <adec:decorative xmlns:adec="http://schemas.microsoft.com/office/drawing/2017/decorative" val="1"/>
              </a:ext>
            </a:extLst>
          </p:cNvPr>
          <p:cNvSpPr/>
          <p:nvPr/>
        </p:nvSpPr>
        <p:spPr>
          <a:xfrm>
            <a:off x="1058158" y="546263"/>
            <a:ext cx="4135286" cy="4167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מלבן 27">
            <a:extLst>
              <a:ext uri="{FF2B5EF4-FFF2-40B4-BE49-F238E27FC236}">
                <a16:creationId xmlns:a16="http://schemas.microsoft.com/office/drawing/2014/main" id="{EC0C3E0E-D9D3-497C-AF6F-02A33583E7E4}"/>
              </a:ext>
              <a:ext uri="{C183D7F6-B498-43B3-948B-1728B52AA6E4}">
                <adec:decorative xmlns:adec="http://schemas.microsoft.com/office/drawing/2017/decorative" val="1"/>
              </a:ext>
            </a:extLst>
          </p:cNvPr>
          <p:cNvSpPr/>
          <p:nvPr/>
        </p:nvSpPr>
        <p:spPr>
          <a:xfrm>
            <a:off x="7538038" y="1011516"/>
            <a:ext cx="3835953" cy="4167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a:extLst>
              <a:ext uri="{FF2B5EF4-FFF2-40B4-BE49-F238E27FC236}">
                <a16:creationId xmlns:a16="http://schemas.microsoft.com/office/drawing/2014/main" id="{B8B4FE08-A6DA-0C43-206A-830D52CF8373}"/>
              </a:ext>
              <a:ext uri="{C183D7F6-B498-43B3-948B-1728B52AA6E4}">
                <adec:decorative xmlns:adec="http://schemas.microsoft.com/office/drawing/2017/decorative" val="0"/>
              </a:ext>
            </a:extLst>
          </p:cNvPr>
          <p:cNvSpPr txBox="1"/>
          <p:nvPr/>
        </p:nvSpPr>
        <p:spPr>
          <a:xfrm>
            <a:off x="8333944" y="1041699"/>
            <a:ext cx="1133059" cy="338554"/>
          </a:xfrm>
          <a:prstGeom prst="rect">
            <a:avLst/>
          </a:prstGeom>
          <a:noFill/>
        </p:spPr>
        <p:txBody>
          <a:bodyPr wrap="square" rtlCol="1">
            <a:spAutoFit/>
          </a:bodyPr>
          <a:lstStyle/>
          <a:p>
            <a:r>
              <a:rPr lang="he-IL" sz="1600" b="1" dirty="0">
                <a:latin typeface="Calibri" panose="020F0502020204030204" pitchFamily="34" charset="0"/>
                <a:ea typeface="Calibri" panose="020F0502020204030204" pitchFamily="34" charset="0"/>
                <a:cs typeface="Calibri" panose="020F0502020204030204" pitchFamily="34" charset="0"/>
              </a:rPr>
              <a:t>איתי אחינו</a:t>
            </a:r>
          </a:p>
        </p:txBody>
      </p:sp>
      <p:sp>
        <p:nvSpPr>
          <p:cNvPr id="11" name="TextBox 10">
            <a:extLst>
              <a:ext uri="{FF2B5EF4-FFF2-40B4-BE49-F238E27FC236}">
                <a16:creationId xmlns:a16="http://schemas.microsoft.com/office/drawing/2014/main" id="{54085E68-7021-D122-7B0D-70AC10C38B41}"/>
              </a:ext>
              <a:ext uri="{C183D7F6-B498-43B3-948B-1728B52AA6E4}">
                <adec:decorative xmlns:adec="http://schemas.microsoft.com/office/drawing/2017/decorative" val="0"/>
              </a:ext>
            </a:extLst>
          </p:cNvPr>
          <p:cNvSpPr txBox="1"/>
          <p:nvPr/>
        </p:nvSpPr>
        <p:spPr>
          <a:xfrm>
            <a:off x="9080756" y="1524747"/>
            <a:ext cx="2415209" cy="338554"/>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אחי, מה המצב?</a:t>
            </a:r>
          </a:p>
        </p:txBody>
      </p:sp>
      <p:sp>
        <p:nvSpPr>
          <p:cNvPr id="10" name="Oval 9">
            <a:extLst>
              <a:ext uri="{FF2B5EF4-FFF2-40B4-BE49-F238E27FC236}">
                <a16:creationId xmlns:a16="http://schemas.microsoft.com/office/drawing/2014/main" id="{D5E235BA-F0AE-E734-98D1-4063EE367332}"/>
              </a:ext>
              <a:ext uri="{C183D7F6-B498-43B3-948B-1728B52AA6E4}">
                <adec:decorative xmlns:adec="http://schemas.microsoft.com/office/drawing/2017/decorative" val="1"/>
              </a:ext>
            </a:extLst>
          </p:cNvPr>
          <p:cNvSpPr/>
          <p:nvPr/>
        </p:nvSpPr>
        <p:spPr>
          <a:xfrm>
            <a:off x="7677275" y="1016695"/>
            <a:ext cx="397566" cy="3885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TextBox 11">
            <a:extLst>
              <a:ext uri="{FF2B5EF4-FFF2-40B4-BE49-F238E27FC236}">
                <a16:creationId xmlns:a16="http://schemas.microsoft.com/office/drawing/2014/main" id="{0A5C57E5-3589-905F-F8B1-34F4BD207EC5}"/>
              </a:ext>
            </a:extLst>
          </p:cNvPr>
          <p:cNvSpPr txBox="1"/>
          <p:nvPr/>
        </p:nvSpPr>
        <p:spPr>
          <a:xfrm>
            <a:off x="7749199" y="2080364"/>
            <a:ext cx="2643809" cy="307777"/>
          </a:xfrm>
          <a:prstGeom prst="rect">
            <a:avLst/>
          </a:prstGeom>
          <a:noFill/>
        </p:spPr>
        <p:txBody>
          <a:bodyPr wrap="square" rtlCol="1">
            <a:spAutoFit/>
          </a:bodyPr>
          <a:lstStyle/>
          <a:p>
            <a:r>
              <a:rPr lang="he-IL" sz="1400" dirty="0"/>
              <a:t>היי אחי, </a:t>
            </a:r>
            <a:r>
              <a:rPr lang="he-IL" sz="1400" dirty="0" err="1"/>
              <a:t>הכל</a:t>
            </a:r>
            <a:r>
              <a:rPr lang="he-IL" sz="1400" dirty="0"/>
              <a:t> סבבה 👍 מה איתך?</a:t>
            </a:r>
            <a:r>
              <a:rPr lang="he-IL" sz="1400" dirty="0">
                <a:latin typeface="Calibri" panose="020F0502020204030204" pitchFamily="34" charset="0"/>
                <a:ea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A3509B69-8146-F907-367C-2E25E51D6D62}"/>
              </a:ext>
            </a:extLst>
          </p:cNvPr>
          <p:cNvSpPr txBox="1"/>
          <p:nvPr/>
        </p:nvSpPr>
        <p:spPr>
          <a:xfrm>
            <a:off x="7943648" y="2394135"/>
            <a:ext cx="3430343" cy="423449"/>
          </a:xfrm>
          <a:prstGeom prst="rect">
            <a:avLst/>
          </a:prstGeom>
          <a:noFill/>
        </p:spPr>
        <p:txBody>
          <a:bodyPr wrap="square" rtlCol="1">
            <a:spAutoFit/>
          </a:bodyPr>
          <a:lstStyle/>
          <a:p>
            <a:pPr>
              <a:lnSpc>
                <a:spcPct val="150000"/>
              </a:lnSpc>
            </a:pPr>
            <a:r>
              <a:rPr lang="he-IL" sz="1600" dirty="0">
                <a:latin typeface="Calibri" panose="020F0502020204030204" pitchFamily="34" charset="0"/>
                <a:ea typeface="Calibri" panose="020F0502020204030204" pitchFamily="34" charset="0"/>
                <a:cs typeface="Calibri" panose="020F0502020204030204" pitchFamily="34" charset="0"/>
              </a:rPr>
              <a:t>הרבה זמן לא דיברנו, אני חייב להתייעץ איתך</a:t>
            </a:r>
          </a:p>
        </p:txBody>
      </p:sp>
      <p:sp>
        <p:nvSpPr>
          <p:cNvPr id="15" name="TextBox 14">
            <a:extLst>
              <a:ext uri="{FF2B5EF4-FFF2-40B4-BE49-F238E27FC236}">
                <a16:creationId xmlns:a16="http://schemas.microsoft.com/office/drawing/2014/main" id="{A9685F2F-D39F-1E71-BF9C-7BB9E544600D}"/>
              </a:ext>
            </a:extLst>
          </p:cNvPr>
          <p:cNvSpPr txBox="1"/>
          <p:nvPr/>
        </p:nvSpPr>
        <p:spPr>
          <a:xfrm>
            <a:off x="7470591" y="3155712"/>
            <a:ext cx="2643809" cy="338554"/>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בטח אחי אני כאן. </a:t>
            </a:r>
          </a:p>
        </p:txBody>
      </p:sp>
      <p:sp>
        <p:nvSpPr>
          <p:cNvPr id="16" name="TextBox 15">
            <a:extLst>
              <a:ext uri="{FF2B5EF4-FFF2-40B4-BE49-F238E27FC236}">
                <a16:creationId xmlns:a16="http://schemas.microsoft.com/office/drawing/2014/main" id="{F7F1CC0E-2A70-E5B5-C40B-B6BBCE7C28B1}"/>
              </a:ext>
            </a:extLst>
          </p:cNvPr>
          <p:cNvSpPr txBox="1"/>
          <p:nvPr/>
        </p:nvSpPr>
        <p:spPr>
          <a:xfrm>
            <a:off x="8621642" y="3966974"/>
            <a:ext cx="2951922" cy="338554"/>
          </a:xfrm>
          <a:prstGeom prst="rect">
            <a:avLst/>
          </a:prstGeom>
          <a:noFill/>
        </p:spPr>
        <p:txBody>
          <a:bodyPr wrap="square" rtlCol="1">
            <a:spAutoFit/>
          </a:bodyPr>
          <a:lstStyle/>
          <a:p>
            <a:r>
              <a:rPr lang="he-IL" sz="1600" dirty="0">
                <a:highlight>
                  <a:srgbClr val="CDFF90"/>
                </a:highlight>
                <a:latin typeface="Calibri" panose="020F0502020204030204" pitchFamily="34" charset="0"/>
                <a:ea typeface="Calibri" panose="020F0502020204030204" pitchFamily="34" charset="0"/>
                <a:cs typeface="Calibri" panose="020F0502020204030204" pitchFamily="34" charset="0"/>
              </a:rPr>
              <a:t>זה בנוגע לרז, לא יודע מה הקטע</a:t>
            </a:r>
          </a:p>
        </p:txBody>
      </p:sp>
      <p:sp>
        <p:nvSpPr>
          <p:cNvPr id="17" name="TextBox 16">
            <a:extLst>
              <a:ext uri="{FF2B5EF4-FFF2-40B4-BE49-F238E27FC236}">
                <a16:creationId xmlns:a16="http://schemas.microsoft.com/office/drawing/2014/main" id="{CD2A2AAF-F4CA-0767-BBC8-CD7376C8CBC9}"/>
              </a:ext>
            </a:extLst>
          </p:cNvPr>
          <p:cNvSpPr txBox="1"/>
          <p:nvPr/>
        </p:nvSpPr>
        <p:spPr>
          <a:xfrm>
            <a:off x="6933918" y="4539433"/>
            <a:ext cx="3803935" cy="338554"/>
          </a:xfrm>
          <a:prstGeom prst="rect">
            <a:avLst/>
          </a:prstGeom>
          <a:solidFill>
            <a:schemeClr val="bg1"/>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מה קרה? כתוב לי במשפט. </a:t>
            </a:r>
          </a:p>
        </p:txBody>
      </p:sp>
      <p:sp>
        <p:nvSpPr>
          <p:cNvPr id="18" name="TextBox 17">
            <a:extLst>
              <a:ext uri="{FF2B5EF4-FFF2-40B4-BE49-F238E27FC236}">
                <a16:creationId xmlns:a16="http://schemas.microsoft.com/office/drawing/2014/main" id="{9E35ABBC-8115-0E82-E68C-5173932D5852}"/>
              </a:ext>
            </a:extLst>
          </p:cNvPr>
          <p:cNvSpPr txBox="1"/>
          <p:nvPr/>
        </p:nvSpPr>
        <p:spPr>
          <a:xfrm>
            <a:off x="7356697" y="5134086"/>
            <a:ext cx="4220613" cy="584775"/>
          </a:xfrm>
          <a:prstGeom prst="rect">
            <a:avLst/>
          </a:prstGeom>
          <a:solidFill>
            <a:srgbClr val="CDFF90"/>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הוא לא מדבר איתי כבר כמה ימים, רבנו, משהו רציני, אני חושב לשלוח לו הודעה שיפסיק להיות כזה ילד.</a:t>
            </a:r>
          </a:p>
        </p:txBody>
      </p:sp>
      <p:sp>
        <p:nvSpPr>
          <p:cNvPr id="31" name="TextBox 30">
            <a:extLst>
              <a:ext uri="{FF2B5EF4-FFF2-40B4-BE49-F238E27FC236}">
                <a16:creationId xmlns:a16="http://schemas.microsoft.com/office/drawing/2014/main" id="{7FC76093-2064-3C00-0C45-3B2ABDDB9A3E}"/>
              </a:ext>
            </a:extLst>
          </p:cNvPr>
          <p:cNvSpPr txBox="1"/>
          <p:nvPr/>
        </p:nvSpPr>
        <p:spPr>
          <a:xfrm>
            <a:off x="1644927" y="576470"/>
            <a:ext cx="1133059" cy="338554"/>
          </a:xfrm>
          <a:prstGeom prst="rect">
            <a:avLst/>
          </a:prstGeom>
          <a:noFill/>
        </p:spPr>
        <p:txBody>
          <a:bodyPr wrap="square" rtlCol="1">
            <a:spAutoFit/>
          </a:bodyPr>
          <a:lstStyle/>
          <a:p>
            <a:r>
              <a:rPr lang="he-IL" sz="1600" b="1" dirty="0">
                <a:latin typeface="Calibri" panose="020F0502020204030204" pitchFamily="34" charset="0"/>
                <a:ea typeface="Calibri" panose="020F0502020204030204" pitchFamily="34" charset="0"/>
                <a:cs typeface="Calibri" panose="020F0502020204030204" pitchFamily="34" charset="0"/>
              </a:rPr>
              <a:t>איתי אחינו</a:t>
            </a:r>
          </a:p>
        </p:txBody>
      </p:sp>
      <p:sp>
        <p:nvSpPr>
          <p:cNvPr id="25" name="TextBox 24">
            <a:extLst>
              <a:ext uri="{FF2B5EF4-FFF2-40B4-BE49-F238E27FC236}">
                <a16:creationId xmlns:a16="http://schemas.microsoft.com/office/drawing/2014/main" id="{E0CF8926-BB74-3165-21E1-94EC3E1B1607}"/>
              </a:ext>
            </a:extLst>
          </p:cNvPr>
          <p:cNvSpPr txBox="1"/>
          <p:nvPr/>
        </p:nvSpPr>
        <p:spPr>
          <a:xfrm>
            <a:off x="2069846" y="1200319"/>
            <a:ext cx="3062099" cy="338554"/>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אני מבין אותך לגמרי. זה מבאס ברמות</a:t>
            </a:r>
          </a:p>
        </p:txBody>
      </p:sp>
      <p:sp>
        <p:nvSpPr>
          <p:cNvPr id="23" name="TextBox 22">
            <a:extLst>
              <a:ext uri="{FF2B5EF4-FFF2-40B4-BE49-F238E27FC236}">
                <a16:creationId xmlns:a16="http://schemas.microsoft.com/office/drawing/2014/main" id="{F33D3962-705B-0FE1-F677-4A3292742D20}"/>
              </a:ext>
            </a:extLst>
          </p:cNvPr>
          <p:cNvSpPr txBox="1"/>
          <p:nvPr/>
        </p:nvSpPr>
        <p:spPr>
          <a:xfrm>
            <a:off x="1282804" y="1832905"/>
            <a:ext cx="4253902" cy="830997"/>
          </a:xfrm>
          <a:prstGeom prst="rect">
            <a:avLst/>
          </a:prstGeom>
          <a:solidFill>
            <a:srgbClr val="CDFF90"/>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הוא החבר הכי טוב שלי אתה יודע חוץ ממך </a:t>
            </a:r>
            <a:r>
              <a:rPr lang="he-IL" sz="1600" dirty="0" err="1">
                <a:latin typeface="Calibri" panose="020F0502020204030204" pitchFamily="34" charset="0"/>
                <a:ea typeface="Calibri" panose="020F0502020204030204" pitchFamily="34" charset="0"/>
                <a:cs typeface="Calibri" panose="020F0502020204030204" pitchFamily="34" charset="0"/>
              </a:rPr>
              <a:t>חחח</a:t>
            </a:r>
            <a:r>
              <a:rPr lang="he-IL" sz="1600" dirty="0">
                <a:latin typeface="Calibri" panose="020F0502020204030204" pitchFamily="34" charset="0"/>
                <a:ea typeface="Calibri" panose="020F0502020204030204" pitchFamily="34" charset="0"/>
                <a:cs typeface="Calibri" panose="020F0502020204030204" pitchFamily="34" charset="0"/>
              </a:rPr>
              <a:t>, אני לא יכול לדמיין שלא נדבר עכשיו אפילו שבוע. אבל נמאס לי שכל הזמן אני זה שצריך להתנצל על כל דבר קטן</a:t>
            </a:r>
          </a:p>
        </p:txBody>
      </p:sp>
      <p:sp>
        <p:nvSpPr>
          <p:cNvPr id="24" name="TextBox 23">
            <a:extLst>
              <a:ext uri="{FF2B5EF4-FFF2-40B4-BE49-F238E27FC236}">
                <a16:creationId xmlns:a16="http://schemas.microsoft.com/office/drawing/2014/main" id="{1C5EE54D-8390-15DA-5B98-0B18EC74E1E2}"/>
              </a:ext>
            </a:extLst>
          </p:cNvPr>
          <p:cNvSpPr txBox="1"/>
          <p:nvPr/>
        </p:nvSpPr>
        <p:spPr>
          <a:xfrm>
            <a:off x="2582076" y="2930089"/>
            <a:ext cx="2371019" cy="338554"/>
          </a:xfrm>
          <a:prstGeom prst="rect">
            <a:avLst/>
          </a:prstGeom>
          <a:solidFill>
            <a:schemeClr val="bg1"/>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נסה לדבר </a:t>
            </a:r>
            <a:r>
              <a:rPr lang="he-IL" sz="1600" dirty="0" err="1">
                <a:latin typeface="Calibri" panose="020F0502020204030204" pitchFamily="34" charset="0"/>
                <a:ea typeface="Calibri" panose="020F0502020204030204" pitchFamily="34" charset="0"/>
                <a:cs typeface="Calibri" panose="020F0502020204030204" pitchFamily="34" charset="0"/>
              </a:rPr>
              <a:t>איתו</a:t>
            </a:r>
            <a:r>
              <a:rPr lang="he-IL" sz="1600" dirty="0">
                <a:latin typeface="Calibri" panose="020F0502020204030204" pitchFamily="34" charset="0"/>
                <a:ea typeface="Calibri" panose="020F0502020204030204" pitchFamily="34" charset="0"/>
                <a:cs typeface="Calibri" panose="020F0502020204030204" pitchFamily="34" charset="0"/>
              </a:rPr>
              <a:t>, אבל ברגוע</a:t>
            </a:r>
          </a:p>
        </p:txBody>
      </p:sp>
      <p:sp>
        <p:nvSpPr>
          <p:cNvPr id="26" name="TextBox 25">
            <a:extLst>
              <a:ext uri="{FF2B5EF4-FFF2-40B4-BE49-F238E27FC236}">
                <a16:creationId xmlns:a16="http://schemas.microsoft.com/office/drawing/2014/main" id="{BC73116D-2B28-40CC-7346-E49E7F76507B}"/>
              </a:ext>
            </a:extLst>
          </p:cNvPr>
          <p:cNvSpPr txBox="1"/>
          <p:nvPr/>
        </p:nvSpPr>
        <p:spPr>
          <a:xfrm>
            <a:off x="2069846" y="3455871"/>
            <a:ext cx="3160983" cy="338554"/>
          </a:xfrm>
          <a:prstGeom prst="rect">
            <a:avLst/>
          </a:prstGeom>
          <a:solidFill>
            <a:srgbClr val="CDFF90"/>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אבל מה להגיד כדי לא לצאת מתחנף?</a:t>
            </a:r>
          </a:p>
        </p:txBody>
      </p:sp>
      <p:sp>
        <p:nvSpPr>
          <p:cNvPr id="29" name="TextBox 28">
            <a:extLst>
              <a:ext uri="{FF2B5EF4-FFF2-40B4-BE49-F238E27FC236}">
                <a16:creationId xmlns:a16="http://schemas.microsoft.com/office/drawing/2014/main" id="{68EDA5B5-8D0A-279B-2306-A42BD16B31A3}"/>
              </a:ext>
            </a:extLst>
          </p:cNvPr>
          <p:cNvSpPr txBox="1"/>
          <p:nvPr/>
        </p:nvSpPr>
        <p:spPr>
          <a:xfrm>
            <a:off x="1252734" y="4089563"/>
            <a:ext cx="4314041" cy="338554"/>
          </a:xfrm>
          <a:prstGeom prst="rect">
            <a:avLst/>
          </a:prstGeom>
          <a:solidFill>
            <a:schemeClr val="bg1"/>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תגיד "אחי אני לא רוצה שנמשיך ככה, אפשר רגע לדבר?"</a:t>
            </a:r>
          </a:p>
        </p:txBody>
      </p:sp>
      <p:sp>
        <p:nvSpPr>
          <p:cNvPr id="33" name="Arrow: Right 32">
            <a:extLst>
              <a:ext uri="{FF2B5EF4-FFF2-40B4-BE49-F238E27FC236}">
                <a16:creationId xmlns:a16="http://schemas.microsoft.com/office/drawing/2014/main" id="{A3FEDDD7-6D5C-993C-C8C7-1E8DD97E78D0}"/>
              </a:ext>
              <a:ext uri="{C183D7F6-B498-43B3-948B-1728B52AA6E4}">
                <adec:decorative xmlns:adec="http://schemas.microsoft.com/office/drawing/2017/decorative" val="1"/>
              </a:ext>
            </a:extLst>
          </p:cNvPr>
          <p:cNvSpPr/>
          <p:nvPr/>
        </p:nvSpPr>
        <p:spPr>
          <a:xfrm flipH="1">
            <a:off x="170278" y="6410795"/>
            <a:ext cx="248306" cy="311236"/>
          </a:xfrm>
          <a:prstGeom prst="rightArrow">
            <a:avLst/>
          </a:prstGeom>
          <a:solidFill>
            <a:srgbClr val="CDFF9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4" name="Rectangle 33">
            <a:extLst>
              <a:ext uri="{FF2B5EF4-FFF2-40B4-BE49-F238E27FC236}">
                <a16:creationId xmlns:a16="http://schemas.microsoft.com/office/drawing/2014/main" id="{2FAD7851-CA8B-6C05-1C72-9B9F5BAD3796}"/>
              </a:ext>
              <a:ext uri="{C183D7F6-B498-43B3-948B-1728B52AA6E4}">
                <adec:decorative xmlns:adec="http://schemas.microsoft.com/office/drawing/2017/decorative" val="1"/>
              </a:ext>
            </a:extLst>
          </p:cNvPr>
          <p:cNvSpPr/>
          <p:nvPr/>
        </p:nvSpPr>
        <p:spPr>
          <a:xfrm rot="16200000">
            <a:off x="3128993" y="3228355"/>
            <a:ext cx="6848900" cy="532104"/>
          </a:xfrm>
          <a:prstGeom prst="rect">
            <a:avLst/>
          </a:prstGeom>
          <a:solidFill>
            <a:srgbClr val="DA7772"/>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sp>
        <p:nvSpPr>
          <p:cNvPr id="32" name="Arrow: Right 31">
            <a:extLst>
              <a:ext uri="{FF2B5EF4-FFF2-40B4-BE49-F238E27FC236}">
                <a16:creationId xmlns:a16="http://schemas.microsoft.com/office/drawing/2014/main" id="{38C56F9C-FE7E-CEFE-14C5-F5DFF313E4F8}"/>
              </a:ext>
              <a:ext uri="{C183D7F6-B498-43B3-948B-1728B52AA6E4}">
                <adec:decorative xmlns:adec="http://schemas.microsoft.com/office/drawing/2017/decorative" val="1"/>
              </a:ext>
            </a:extLst>
          </p:cNvPr>
          <p:cNvSpPr/>
          <p:nvPr/>
        </p:nvSpPr>
        <p:spPr>
          <a:xfrm flipH="1">
            <a:off x="5746159" y="2767375"/>
            <a:ext cx="837171" cy="311236"/>
          </a:xfrm>
          <a:prstGeom prst="rightArrow">
            <a:avLst/>
          </a:prstGeom>
          <a:solidFill>
            <a:srgbClr val="CDFF9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Rectangle: Rounded Corners 2">
            <a:extLst>
              <a:ext uri="{FF2B5EF4-FFF2-40B4-BE49-F238E27FC236}">
                <a16:creationId xmlns:a16="http://schemas.microsoft.com/office/drawing/2014/main" id="{4EF61A5C-0AF0-4559-D273-E105628BF3FA}"/>
              </a:ext>
              <a:ext uri="{C183D7F6-B498-43B3-948B-1728B52AA6E4}">
                <adec:decorative xmlns:adec="http://schemas.microsoft.com/office/drawing/2017/decorative" val="1"/>
              </a:ext>
            </a:extLst>
          </p:cNvPr>
          <p:cNvSpPr/>
          <p:nvPr/>
        </p:nvSpPr>
        <p:spPr>
          <a:xfrm>
            <a:off x="1644927" y="4913706"/>
            <a:ext cx="3845772" cy="389451"/>
          </a:xfrm>
          <a:prstGeom prst="roundRect">
            <a:avLst>
              <a:gd name="adj" fmla="val 12888"/>
            </a:avLst>
          </a:prstGeom>
          <a:solidFill>
            <a:srgbClr val="CDF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TextBox 29">
            <a:extLst>
              <a:ext uri="{FF2B5EF4-FFF2-40B4-BE49-F238E27FC236}">
                <a16:creationId xmlns:a16="http://schemas.microsoft.com/office/drawing/2014/main" id="{3ADD71A6-5C47-5C0D-9B84-AB8E671A6512}"/>
              </a:ext>
            </a:extLst>
          </p:cNvPr>
          <p:cNvSpPr txBox="1"/>
          <p:nvPr/>
        </p:nvSpPr>
        <p:spPr>
          <a:xfrm>
            <a:off x="495814" y="4964603"/>
            <a:ext cx="4850295" cy="338554"/>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נראה לך שזה יעבוד? לא רוצה להביך את עצמי</a:t>
            </a:r>
          </a:p>
        </p:txBody>
      </p:sp>
      <p:sp>
        <p:nvSpPr>
          <p:cNvPr id="36" name="Oval 9">
            <a:extLst>
              <a:ext uri="{FF2B5EF4-FFF2-40B4-BE49-F238E27FC236}">
                <a16:creationId xmlns:a16="http://schemas.microsoft.com/office/drawing/2014/main" id="{ACE243A0-F8C4-4BCA-849D-9BE55D91099F}"/>
              </a:ext>
              <a:ext uri="{C183D7F6-B498-43B3-948B-1728B52AA6E4}">
                <adec:decorative xmlns:adec="http://schemas.microsoft.com/office/drawing/2017/decorative" val="1"/>
              </a:ext>
            </a:extLst>
          </p:cNvPr>
          <p:cNvSpPr/>
          <p:nvPr/>
        </p:nvSpPr>
        <p:spPr>
          <a:xfrm>
            <a:off x="1094691" y="558284"/>
            <a:ext cx="397566" cy="3885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7" name="תמונה 36">
            <a:extLst>
              <a:ext uri="{FF2B5EF4-FFF2-40B4-BE49-F238E27FC236}">
                <a16:creationId xmlns:a16="http://schemas.microsoft.com/office/drawing/2014/main" id="{B84093A5-C815-4E65-83BC-AA0DD78D28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47196" y="1066477"/>
            <a:ext cx="274374" cy="322176"/>
          </a:xfrm>
          <a:prstGeom prst="rect">
            <a:avLst/>
          </a:prstGeom>
        </p:spPr>
      </p:pic>
      <p:pic>
        <p:nvPicPr>
          <p:cNvPr id="38" name="תמונה 37">
            <a:extLst>
              <a:ext uri="{FF2B5EF4-FFF2-40B4-BE49-F238E27FC236}">
                <a16:creationId xmlns:a16="http://schemas.microsoft.com/office/drawing/2014/main" id="{E4383A2D-3D73-4688-8024-03EEE4837C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61372" y="592848"/>
            <a:ext cx="274374" cy="322176"/>
          </a:xfrm>
          <a:prstGeom prst="rect">
            <a:avLst/>
          </a:prstGeom>
        </p:spPr>
      </p:pic>
      <p:pic>
        <p:nvPicPr>
          <p:cNvPr id="13" name="תמונה 12">
            <a:extLst>
              <a:ext uri="{FF2B5EF4-FFF2-40B4-BE49-F238E27FC236}">
                <a16:creationId xmlns:a16="http://schemas.microsoft.com/office/drawing/2014/main" id="{0FB63C3E-C7D6-4AA2-AC73-4700EAB172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25724" y="573512"/>
            <a:ext cx="4660579" cy="333667"/>
          </a:xfrm>
          <a:prstGeom prst="rect">
            <a:avLst/>
          </a:prstGeom>
        </p:spPr>
      </p:pic>
      <p:pic>
        <p:nvPicPr>
          <p:cNvPr id="27" name="תמונה 26">
            <a:extLst>
              <a:ext uri="{FF2B5EF4-FFF2-40B4-BE49-F238E27FC236}">
                <a16:creationId xmlns:a16="http://schemas.microsoft.com/office/drawing/2014/main" id="{70B5A0E3-FD5E-43FC-8E84-BE56FD37DB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5814" y="5943074"/>
            <a:ext cx="5600186" cy="828675"/>
          </a:xfrm>
          <a:prstGeom prst="rect">
            <a:avLst/>
          </a:prstGeom>
        </p:spPr>
      </p:pic>
      <p:pic>
        <p:nvPicPr>
          <p:cNvPr id="39" name="תמונה 38">
            <a:extLst>
              <a:ext uri="{FF2B5EF4-FFF2-40B4-BE49-F238E27FC236}">
                <a16:creationId xmlns:a16="http://schemas.microsoft.com/office/drawing/2014/main" id="{C03AE778-FCAC-4364-BA20-0CF87FD5C99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83879" y="5893356"/>
            <a:ext cx="5037842" cy="828675"/>
          </a:xfrm>
          <a:prstGeom prst="rect">
            <a:avLst/>
          </a:prstGeom>
        </p:spPr>
      </p:pic>
      <p:pic>
        <p:nvPicPr>
          <p:cNvPr id="40" name="תמונה 39">
            <a:extLst>
              <a:ext uri="{FF2B5EF4-FFF2-40B4-BE49-F238E27FC236}">
                <a16:creationId xmlns:a16="http://schemas.microsoft.com/office/drawing/2014/main" id="{1DF56912-F6C3-4201-BB34-73B732A289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4511" y="172185"/>
            <a:ext cx="4850295" cy="347250"/>
          </a:xfrm>
          <a:prstGeom prst="rect">
            <a:avLst/>
          </a:prstGeom>
        </p:spPr>
      </p:pic>
    </p:spTree>
    <p:extLst>
      <p:ext uri="{BB962C8B-B14F-4D97-AF65-F5344CB8AC3E}">
        <p14:creationId xmlns:p14="http://schemas.microsoft.com/office/powerpoint/2010/main" val="3546431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כותרת 26">
            <a:extLst>
              <a:ext uri="{FF2B5EF4-FFF2-40B4-BE49-F238E27FC236}">
                <a16:creationId xmlns:a16="http://schemas.microsoft.com/office/drawing/2014/main" id="{63F5EB51-521D-405C-9FC6-92A0FFB600A3}"/>
              </a:ext>
            </a:extLst>
          </p:cNvPr>
          <p:cNvSpPr txBox="1">
            <a:spLocks noGrp="1"/>
          </p:cNvSpPr>
          <p:nvPr>
            <p:ph type="title" idx="4294967295"/>
          </p:nvPr>
        </p:nvSpPr>
        <p:spPr>
          <a:xfrm>
            <a:off x="7680121" y="78195"/>
            <a:ext cx="3696716" cy="40011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chemeClr val="tx1"/>
                </a:solidFill>
                <a:effectLst/>
                <a:uLnTx/>
                <a:uFillTx/>
                <a:latin typeface="+mn-lt"/>
                <a:ea typeface="+mn-ea"/>
                <a:cs typeface="+mn-cs"/>
              </a:rPr>
              <a:t>המשך התכתובת:</a:t>
            </a:r>
          </a:p>
        </p:txBody>
      </p:sp>
      <p:sp>
        <p:nvSpPr>
          <p:cNvPr id="7" name="Speech Bubble: Rectangle with Corners Rounded 6">
            <a:extLst>
              <a:ext uri="{FF2B5EF4-FFF2-40B4-BE49-F238E27FC236}">
                <a16:creationId xmlns:a16="http://schemas.microsoft.com/office/drawing/2014/main" id="{01A6CF99-24C0-398D-4B8E-BE21CB329EB8}"/>
              </a:ext>
              <a:ext uri="{C183D7F6-B498-43B3-948B-1728B52AA6E4}">
                <adec:decorative xmlns:adec="http://schemas.microsoft.com/office/drawing/2017/decorative" val="1"/>
              </a:ext>
            </a:extLst>
          </p:cNvPr>
          <p:cNvSpPr/>
          <p:nvPr/>
        </p:nvSpPr>
        <p:spPr>
          <a:xfrm flipH="1">
            <a:off x="7901604" y="1659745"/>
            <a:ext cx="4048155" cy="1769255"/>
          </a:xfrm>
          <a:prstGeom prst="wedgeRoundRectCallout">
            <a:avLst>
              <a:gd name="adj1" fmla="val 35799"/>
              <a:gd name="adj2" fmla="val -55822"/>
              <a:gd name="adj3" fmla="val 16667"/>
            </a:avLst>
          </a:prstGeom>
          <a:solidFill>
            <a:schemeClr val="bg1"/>
          </a:solidFill>
          <a:ln>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Rectangle: Rounded Corners 12">
            <a:extLst>
              <a:ext uri="{FF2B5EF4-FFF2-40B4-BE49-F238E27FC236}">
                <a16:creationId xmlns:a16="http://schemas.microsoft.com/office/drawing/2014/main" id="{077B1822-0182-33E4-D7CE-82BE8184BA53}"/>
              </a:ext>
              <a:ext uri="{C183D7F6-B498-43B3-948B-1728B52AA6E4}">
                <adec:decorative xmlns:adec="http://schemas.microsoft.com/office/drawing/2017/decorative" val="1"/>
              </a:ext>
            </a:extLst>
          </p:cNvPr>
          <p:cNvSpPr/>
          <p:nvPr/>
        </p:nvSpPr>
        <p:spPr>
          <a:xfrm>
            <a:off x="7995882" y="5286389"/>
            <a:ext cx="3746127" cy="429709"/>
          </a:xfrm>
          <a:prstGeom prst="roundRect">
            <a:avLst/>
          </a:prstGeom>
          <a:solidFill>
            <a:srgbClr val="CDF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4" name="TextBox 13">
            <a:extLst>
              <a:ext uri="{FF2B5EF4-FFF2-40B4-BE49-F238E27FC236}">
                <a16:creationId xmlns:a16="http://schemas.microsoft.com/office/drawing/2014/main" id="{CBB034EC-3CE8-278D-FAA8-790D8526CE56}"/>
              </a:ext>
              <a:ext uri="{C183D7F6-B498-43B3-948B-1728B52AA6E4}">
                <adec:decorative xmlns:adec="http://schemas.microsoft.com/office/drawing/2017/decorative" val="0"/>
              </a:ext>
            </a:extLst>
          </p:cNvPr>
          <p:cNvSpPr txBox="1"/>
          <p:nvPr/>
        </p:nvSpPr>
        <p:spPr>
          <a:xfrm>
            <a:off x="8472668" y="1222514"/>
            <a:ext cx="2875221" cy="338554"/>
          </a:xfrm>
          <a:prstGeom prst="rect">
            <a:avLst/>
          </a:prstGeom>
          <a:solidFill>
            <a:schemeClr val="accent6">
              <a:lumMod val="60000"/>
              <a:lumOff val="40000"/>
            </a:schemeClr>
          </a:solidFill>
        </p:spPr>
        <p:txBody>
          <a:bodyPr wrap="square" rtlCol="1">
            <a:spAutoFit/>
          </a:bodyPr>
          <a:lstStyle/>
          <a:p>
            <a:pPr algn="ctr"/>
            <a:r>
              <a:rPr lang="he-IL" sz="1600" b="1" dirty="0">
                <a:latin typeface="Calibri" panose="020F0502020204030204" pitchFamily="34" charset="0"/>
                <a:ea typeface="Calibri" panose="020F0502020204030204" pitchFamily="34" charset="0"/>
                <a:cs typeface="Calibri" panose="020F0502020204030204" pitchFamily="34" charset="0"/>
              </a:rPr>
              <a:t>איתי אחינו</a:t>
            </a:r>
          </a:p>
        </p:txBody>
      </p:sp>
      <p:sp>
        <p:nvSpPr>
          <p:cNvPr id="8" name="TextBox 7">
            <a:extLst>
              <a:ext uri="{FF2B5EF4-FFF2-40B4-BE49-F238E27FC236}">
                <a16:creationId xmlns:a16="http://schemas.microsoft.com/office/drawing/2014/main" id="{994B6D37-81C5-6FC0-B62E-29C9FED2CA34}"/>
              </a:ext>
            </a:extLst>
          </p:cNvPr>
          <p:cNvSpPr txBox="1"/>
          <p:nvPr/>
        </p:nvSpPr>
        <p:spPr>
          <a:xfrm>
            <a:off x="8134492" y="1759121"/>
            <a:ext cx="3686228" cy="1600438"/>
          </a:xfrm>
          <a:prstGeom prst="rect">
            <a:avLst/>
          </a:prstGeom>
          <a:noFill/>
        </p:spPr>
        <p:txBody>
          <a:bodyPr wrap="square" rtlCol="1">
            <a:spAutoFit/>
          </a:bodyPr>
          <a:lstStyle/>
          <a:p>
            <a:r>
              <a:rPr lang="he-IL" sz="1400" dirty="0"/>
              <a:t>הייתי מנסה ליזום </a:t>
            </a:r>
            <a:r>
              <a:rPr lang="he-IL" sz="1400" dirty="0" err="1"/>
              <a:t>איתו</a:t>
            </a:r>
            <a:r>
              <a:rPr lang="he-IL" sz="1400" dirty="0"/>
              <a:t> שיחה. הכי חשוב לא לבוא בקטע מאשים, אלא להסביר איך אתה מרגיש. למשל: ‘זה ממש חבל לי שאנחנו לא מדברים, אני רוצה שנחזור להיות חברים’. אם הוא נפגע ממך – תראה שאתה מוכן לשמוע ולהתנצל אם צריך. ואם הוא סתם צריך זמן, תן לו קצת מרחב ותחזור לדבר </a:t>
            </a:r>
            <a:r>
              <a:rPr lang="he-IL" sz="1400" dirty="0" err="1"/>
              <a:t>איתו</a:t>
            </a:r>
            <a:r>
              <a:rPr lang="he-IL" sz="1400" dirty="0"/>
              <a:t> אחרי יום-יומיים.</a:t>
            </a:r>
          </a:p>
        </p:txBody>
      </p:sp>
      <p:sp>
        <p:nvSpPr>
          <p:cNvPr id="18" name="Right Triangle 17">
            <a:extLst>
              <a:ext uri="{FF2B5EF4-FFF2-40B4-BE49-F238E27FC236}">
                <a16:creationId xmlns:a16="http://schemas.microsoft.com/office/drawing/2014/main" id="{11FD409F-FEAC-08C3-2EDA-270BFB5089CC}"/>
              </a:ext>
              <a:ext uri="{C183D7F6-B498-43B3-948B-1728B52AA6E4}">
                <adec:decorative xmlns:adec="http://schemas.microsoft.com/office/drawing/2017/decorative" val="1"/>
              </a:ext>
            </a:extLst>
          </p:cNvPr>
          <p:cNvSpPr/>
          <p:nvPr/>
        </p:nvSpPr>
        <p:spPr>
          <a:xfrm>
            <a:off x="-1" y="474133"/>
            <a:ext cx="6731721" cy="6383867"/>
          </a:xfrm>
          <a:prstGeom prst="rtTriangl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Speech Bubble: Rectangle with Corners Rounded 1">
            <a:extLst>
              <a:ext uri="{FF2B5EF4-FFF2-40B4-BE49-F238E27FC236}">
                <a16:creationId xmlns:a16="http://schemas.microsoft.com/office/drawing/2014/main" id="{DDE9D4CC-225B-C25A-E1DD-B628FD3C5274}"/>
              </a:ext>
              <a:ext uri="{C183D7F6-B498-43B3-948B-1728B52AA6E4}">
                <adec:decorative xmlns:adec="http://schemas.microsoft.com/office/drawing/2017/decorative" val="1"/>
              </a:ext>
            </a:extLst>
          </p:cNvPr>
          <p:cNvSpPr/>
          <p:nvPr/>
        </p:nvSpPr>
        <p:spPr>
          <a:xfrm>
            <a:off x="7901608" y="3507438"/>
            <a:ext cx="3384645" cy="445021"/>
          </a:xfrm>
          <a:prstGeom prst="wedgeRoundRectCallout">
            <a:avLst>
              <a:gd name="adj1" fmla="val 52151"/>
              <a:gd name="adj2" fmla="val 25984"/>
              <a:gd name="adj3" fmla="val 16667"/>
            </a:avLst>
          </a:prstGeom>
          <a:solidFill>
            <a:srgbClr val="CDFF9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a:extLst>
              <a:ext uri="{FF2B5EF4-FFF2-40B4-BE49-F238E27FC236}">
                <a16:creationId xmlns:a16="http://schemas.microsoft.com/office/drawing/2014/main" id="{234FD5C8-A668-0111-FB04-046E7B851C85}"/>
              </a:ext>
            </a:extLst>
          </p:cNvPr>
          <p:cNvSpPr txBox="1"/>
          <p:nvPr/>
        </p:nvSpPr>
        <p:spPr>
          <a:xfrm>
            <a:off x="7839970" y="3450657"/>
            <a:ext cx="3507919" cy="584775"/>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אחי אין כמוך! כזה פשוט אבל כזה נכון. הייתי צריך את הדחיפה הקטנה הזו.</a:t>
            </a:r>
          </a:p>
        </p:txBody>
      </p:sp>
      <p:sp>
        <p:nvSpPr>
          <p:cNvPr id="3" name="Speech Bubble: Rectangle with Corners Rounded 2">
            <a:extLst>
              <a:ext uri="{FF2B5EF4-FFF2-40B4-BE49-F238E27FC236}">
                <a16:creationId xmlns:a16="http://schemas.microsoft.com/office/drawing/2014/main" id="{85C1FBC4-680F-9545-8DD8-75CDA32DFFC1}"/>
              </a:ext>
              <a:ext uri="{C183D7F6-B498-43B3-948B-1728B52AA6E4}">
                <adec:decorative xmlns:adec="http://schemas.microsoft.com/office/drawing/2017/decorative" val="1"/>
              </a:ext>
            </a:extLst>
          </p:cNvPr>
          <p:cNvSpPr/>
          <p:nvPr/>
        </p:nvSpPr>
        <p:spPr>
          <a:xfrm>
            <a:off x="7998441" y="4121624"/>
            <a:ext cx="3958331" cy="445021"/>
          </a:xfrm>
          <a:prstGeom prst="wedgeRoundRectCallout">
            <a:avLst>
              <a:gd name="adj1" fmla="val -52343"/>
              <a:gd name="adj2" fmla="val 22632"/>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D39E88FB-F6D8-4E2C-8182-A189842A1C7D}"/>
              </a:ext>
            </a:extLst>
          </p:cNvPr>
          <p:cNvSpPr txBox="1"/>
          <p:nvPr/>
        </p:nvSpPr>
        <p:spPr>
          <a:xfrm>
            <a:off x="7619957" y="4192589"/>
            <a:ext cx="4284616" cy="323165"/>
          </a:xfrm>
          <a:prstGeom prst="rect">
            <a:avLst/>
          </a:prstGeom>
          <a:noFill/>
        </p:spPr>
        <p:txBody>
          <a:bodyPr wrap="square" rtlCol="1">
            <a:spAutoFit/>
          </a:bodyPr>
          <a:lstStyle/>
          <a:p>
            <a:r>
              <a:rPr lang="he-IL" sz="1500" dirty="0">
                <a:latin typeface="Calibri" panose="020F0502020204030204" pitchFamily="34" charset="0"/>
                <a:ea typeface="Calibri" panose="020F0502020204030204" pitchFamily="34" charset="0"/>
                <a:cs typeface="Calibri" panose="020F0502020204030204" pitchFamily="34" charset="0"/>
              </a:rPr>
              <a:t>בכיף! אין כמוך! בהצלחה ותעדכן איך היה!</a:t>
            </a:r>
          </a:p>
        </p:txBody>
      </p:sp>
      <p:sp>
        <p:nvSpPr>
          <p:cNvPr id="15" name="Speech Bubble: Rectangle with Corners Rounded 14">
            <a:extLst>
              <a:ext uri="{FF2B5EF4-FFF2-40B4-BE49-F238E27FC236}">
                <a16:creationId xmlns:a16="http://schemas.microsoft.com/office/drawing/2014/main" id="{BF01B45E-6032-1786-E357-8AD84A51D5AF}"/>
              </a:ext>
              <a:ext uri="{C183D7F6-B498-43B3-948B-1728B52AA6E4}">
                <adec:decorative xmlns:adec="http://schemas.microsoft.com/office/drawing/2017/decorative" val="1"/>
              </a:ext>
            </a:extLst>
          </p:cNvPr>
          <p:cNvSpPr/>
          <p:nvPr/>
        </p:nvSpPr>
        <p:spPr>
          <a:xfrm>
            <a:off x="8000957" y="4656380"/>
            <a:ext cx="3557559" cy="445021"/>
          </a:xfrm>
          <a:prstGeom prst="wedgeRoundRectCallout">
            <a:avLst>
              <a:gd name="adj1" fmla="val 52151"/>
              <a:gd name="adj2" fmla="val 25984"/>
              <a:gd name="adj3" fmla="val 16667"/>
            </a:avLst>
          </a:prstGeom>
          <a:solidFill>
            <a:srgbClr val="CDFF9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5">
            <a:extLst>
              <a:ext uri="{FF2B5EF4-FFF2-40B4-BE49-F238E27FC236}">
                <a16:creationId xmlns:a16="http://schemas.microsoft.com/office/drawing/2014/main" id="{D218A2D8-87A4-6FE8-316D-B8DCEFE45338}"/>
              </a:ext>
            </a:extLst>
          </p:cNvPr>
          <p:cNvSpPr txBox="1"/>
          <p:nvPr/>
        </p:nvSpPr>
        <p:spPr>
          <a:xfrm>
            <a:off x="8252466" y="4709613"/>
            <a:ext cx="3095423" cy="338554"/>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וואי מזל שיש אותך! יצאת ענק!</a:t>
            </a:r>
          </a:p>
        </p:txBody>
      </p:sp>
      <p:sp>
        <p:nvSpPr>
          <p:cNvPr id="20" name="TextBox 19">
            <a:extLst>
              <a:ext uri="{FF2B5EF4-FFF2-40B4-BE49-F238E27FC236}">
                <a16:creationId xmlns:a16="http://schemas.microsoft.com/office/drawing/2014/main" id="{5A9459D6-7BDC-94B3-6B96-18AEE6E6AB1B}"/>
              </a:ext>
            </a:extLst>
          </p:cNvPr>
          <p:cNvSpPr txBox="1"/>
          <p:nvPr/>
        </p:nvSpPr>
        <p:spPr>
          <a:xfrm>
            <a:off x="7894599" y="5330234"/>
            <a:ext cx="3847411" cy="338554"/>
          </a:xfrm>
          <a:prstGeom prst="rect">
            <a:avLst/>
          </a:prstGeom>
          <a:noFill/>
        </p:spPr>
        <p:txBody>
          <a:bodyPr wrap="square">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אתה לא מאמין איך הרמת אותי מהדאון!</a:t>
            </a:r>
            <a:endParaRPr lang="he-IL" sz="1600" dirty="0"/>
          </a:p>
        </p:txBody>
      </p:sp>
      <p:sp>
        <p:nvSpPr>
          <p:cNvPr id="21" name="Oval 9">
            <a:extLst>
              <a:ext uri="{FF2B5EF4-FFF2-40B4-BE49-F238E27FC236}">
                <a16:creationId xmlns:a16="http://schemas.microsoft.com/office/drawing/2014/main" id="{DA1D0453-D022-4691-A407-21A9285E02A2}"/>
              </a:ext>
              <a:ext uri="{C183D7F6-B498-43B3-948B-1728B52AA6E4}">
                <adec:decorative xmlns:adec="http://schemas.microsoft.com/office/drawing/2017/decorative" val="1"/>
              </a:ext>
            </a:extLst>
          </p:cNvPr>
          <p:cNvSpPr/>
          <p:nvPr/>
        </p:nvSpPr>
        <p:spPr>
          <a:xfrm>
            <a:off x="8563530" y="1165450"/>
            <a:ext cx="397566" cy="3885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7" name="תמונה 16">
            <a:extLst>
              <a:ext uri="{FF2B5EF4-FFF2-40B4-BE49-F238E27FC236}">
                <a16:creationId xmlns:a16="http://schemas.microsoft.com/office/drawing/2014/main" id="{B434B48C-0CBC-41D5-8E11-6CDE576C3B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15411" y="1222514"/>
            <a:ext cx="274374" cy="322176"/>
          </a:xfrm>
          <a:prstGeom prst="rect">
            <a:avLst/>
          </a:prstGeom>
        </p:spPr>
      </p:pic>
      <p:pic>
        <p:nvPicPr>
          <p:cNvPr id="22" name="תמונה 21">
            <a:extLst>
              <a:ext uri="{FF2B5EF4-FFF2-40B4-BE49-F238E27FC236}">
                <a16:creationId xmlns:a16="http://schemas.microsoft.com/office/drawing/2014/main" id="{43A1A93E-5A4D-4CB4-B046-E6465DB86F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75007" y="735332"/>
            <a:ext cx="5037843" cy="360677"/>
          </a:xfrm>
          <a:prstGeom prst="rect">
            <a:avLst/>
          </a:prstGeom>
        </p:spPr>
      </p:pic>
      <p:pic>
        <p:nvPicPr>
          <p:cNvPr id="23" name="תמונה 22">
            <a:extLst>
              <a:ext uri="{FF2B5EF4-FFF2-40B4-BE49-F238E27FC236}">
                <a16:creationId xmlns:a16="http://schemas.microsoft.com/office/drawing/2014/main" id="{CFDC6305-82E0-4EBF-A426-F6AB17DABE1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75008" y="5944931"/>
            <a:ext cx="5037842" cy="828675"/>
          </a:xfrm>
          <a:prstGeom prst="rect">
            <a:avLst/>
          </a:prstGeom>
        </p:spPr>
      </p:pic>
    </p:spTree>
    <p:extLst>
      <p:ext uri="{BB962C8B-B14F-4D97-AF65-F5344CB8AC3E}">
        <p14:creationId xmlns:p14="http://schemas.microsoft.com/office/powerpoint/2010/main" val="3916356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5729AC9E-1C76-4A55-AE7C-2DB1E9B45D0F}"/>
              </a:ext>
            </a:extLst>
          </p:cNvPr>
          <p:cNvSpPr txBox="1">
            <a:spLocks noGrp="1"/>
          </p:cNvSpPr>
          <p:nvPr>
            <p:ph type="title" idx="4294967295"/>
          </p:nvPr>
        </p:nvSpPr>
        <p:spPr>
          <a:xfrm>
            <a:off x="-660058" y="82939"/>
            <a:ext cx="8363466" cy="108581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4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שאלות לדיון</a:t>
            </a:r>
          </a:p>
        </p:txBody>
      </p:sp>
      <p:sp>
        <p:nvSpPr>
          <p:cNvPr id="4" name="TextBox 3">
            <a:extLst>
              <a:ext uri="{FF2B5EF4-FFF2-40B4-BE49-F238E27FC236}">
                <a16:creationId xmlns:a16="http://schemas.microsoft.com/office/drawing/2014/main" id="{37886B7B-7E09-B611-3A4B-0C8D03DEBE76}"/>
              </a:ext>
            </a:extLst>
          </p:cNvPr>
          <p:cNvSpPr txBox="1"/>
          <p:nvPr/>
        </p:nvSpPr>
        <p:spPr>
          <a:xfrm>
            <a:off x="3248167" y="1847158"/>
            <a:ext cx="8636974" cy="4549835"/>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אילו רגשות, תחושות או מחשבות עולים בכם לנוכח התכתובת?</a:t>
            </a:r>
          </a:p>
          <a:p>
            <a:pPr>
              <a:lnSpc>
                <a:spcPct val="150000"/>
              </a:lnSpc>
            </a:pPr>
            <a:endParaRPr lang="he-IL" sz="28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מה לדעתכם סוג הקשר שקיים בין איתי לבין יובל? </a:t>
            </a:r>
            <a:br>
              <a:rPr lang="en-US" sz="2800" dirty="0">
                <a:latin typeface="Calibri" panose="020F0502020204030204" pitchFamily="34" charset="0"/>
                <a:ea typeface="Calibri" panose="020F0502020204030204" pitchFamily="34" charset="0"/>
                <a:cs typeface="Calibri" panose="020F0502020204030204" pitchFamily="34" charset="0"/>
              </a:rPr>
            </a:br>
            <a:r>
              <a:rPr lang="he-IL" sz="2800" dirty="0">
                <a:latin typeface="Calibri" panose="020F0502020204030204" pitchFamily="34" charset="0"/>
                <a:ea typeface="Calibri" panose="020F0502020204030204" pitchFamily="34" charset="0"/>
                <a:cs typeface="Calibri" panose="020F0502020204030204" pitchFamily="34" charset="0"/>
              </a:rPr>
              <a:t>מה מידת הקרבה שקיימת ביניהם? מה חסר לדעתכם בקשר, כפי שעולה מהשיחה?</a:t>
            </a:r>
          </a:p>
          <a:p>
            <a:pPr>
              <a:lnSpc>
                <a:spcPct val="150000"/>
              </a:lnSpc>
            </a:pPr>
            <a:endParaRPr lang="he-IL" sz="28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מניסיונכם, איזו הרגשה נוצרת בסוג כזה של יחסים או חברות?</a:t>
            </a:r>
          </a:p>
        </p:txBody>
      </p:sp>
      <p:pic>
        <p:nvPicPr>
          <p:cNvPr id="5" name="Picture 2">
            <a:extLst>
              <a:ext uri="{FF2B5EF4-FFF2-40B4-BE49-F238E27FC236}">
                <a16:creationId xmlns:a16="http://schemas.microsoft.com/office/drawing/2014/main" id="{EA88717F-9712-07A2-9254-28E3EAFF41B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58" y="3429000"/>
            <a:ext cx="4728392" cy="26597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130FDC8-B807-F420-271D-6DF1D316DD63}"/>
              </a:ext>
              <a:ext uri="{C183D7F6-B498-43B3-948B-1728B52AA6E4}">
                <adec:decorative xmlns:adec="http://schemas.microsoft.com/office/drawing/2017/decorative" val="1"/>
              </a:ext>
            </a:extLst>
          </p:cNvPr>
          <p:cNvSpPr/>
          <p:nvPr/>
        </p:nvSpPr>
        <p:spPr>
          <a:xfrm>
            <a:off x="0" y="6696508"/>
            <a:ext cx="12192000" cy="243862"/>
          </a:xfrm>
          <a:prstGeom prst="rect">
            <a:avLst/>
          </a:prstGeom>
          <a:solidFill>
            <a:srgbClr val="DA7772"/>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sp>
        <p:nvSpPr>
          <p:cNvPr id="7" name="Rectangle 6">
            <a:extLst>
              <a:ext uri="{FF2B5EF4-FFF2-40B4-BE49-F238E27FC236}">
                <a16:creationId xmlns:a16="http://schemas.microsoft.com/office/drawing/2014/main" id="{EE36C645-BF9D-5E32-9744-B56D4C834EFB}"/>
              </a:ext>
              <a:ext uri="{C183D7F6-B498-43B3-948B-1728B52AA6E4}">
                <adec:decorative xmlns:adec="http://schemas.microsoft.com/office/drawing/2017/decorative" val="1"/>
              </a:ext>
            </a:extLst>
          </p:cNvPr>
          <p:cNvSpPr/>
          <p:nvPr/>
        </p:nvSpPr>
        <p:spPr>
          <a:xfrm>
            <a:off x="0" y="6444944"/>
            <a:ext cx="12192000" cy="243862"/>
          </a:xfrm>
          <a:prstGeom prst="rect">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264028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797D8F-8D92-8AD8-AA0D-C11C67874E2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4791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42BB5F-E447-04FC-1026-B9C20D4A1805}"/>
              </a:ext>
            </a:extLst>
          </p:cNvPr>
          <p:cNvSpPr>
            <a:spLocks noGrp="1"/>
          </p:cNvSpPr>
          <p:nvPr>
            <p:ph type="title" idx="4294967295"/>
          </p:nvPr>
        </p:nvSpPr>
        <p:spPr>
          <a:xfrm>
            <a:off x="6593411" y="412906"/>
            <a:ext cx="5165514" cy="4409797"/>
          </a:xfrm>
          <a:prstGeom prst="rect">
            <a:avLst/>
          </a:prstGeom>
          <a:solidFill>
            <a:schemeClr val="bg2"/>
          </a:solidFill>
          <a:ln>
            <a:noFill/>
            <a:prstDash/>
          </a:ln>
          <a:effectLst>
            <a:softEdge rad="6350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4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האם יכולתם לנחש שאיתי, הוא לא אחר מאשר '</a:t>
            </a:r>
            <a:r>
              <a:rPr kumimoji="0" lang="he-IL" sz="4800" b="1" i="0" u="none" strike="noStrike" kern="1200" cap="none" spc="0" normalizeH="0" baseline="0" noProof="0" dirty="0" err="1">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בוט</a:t>
            </a:r>
            <a:r>
              <a:rPr kumimoji="0" lang="he-IL" sz="4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 המבוסס על בינה מלאכותית?</a:t>
            </a:r>
            <a:endParaRPr kumimoji="0" lang="en-US" sz="4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תמונה 6" descr="איתי">
            <a:extLst>
              <a:ext uri="{FF2B5EF4-FFF2-40B4-BE49-F238E27FC236}">
                <a16:creationId xmlns:a16="http://schemas.microsoft.com/office/drawing/2014/main" id="{9CE81F83-A1C7-45AF-97F1-2EF7B630A807}"/>
              </a:ext>
            </a:extLst>
          </p:cNvPr>
          <p:cNvPicPr>
            <a:picLocks noChangeAspect="1"/>
          </p:cNvPicPr>
          <p:nvPr/>
        </p:nvPicPr>
        <p:blipFill>
          <a:blip r:embed="rId4"/>
          <a:stretch>
            <a:fillRect/>
          </a:stretch>
        </p:blipFill>
        <p:spPr>
          <a:xfrm>
            <a:off x="3445327" y="2967232"/>
            <a:ext cx="2650673" cy="3710942"/>
          </a:xfrm>
          <a:prstGeom prst="rect">
            <a:avLst/>
          </a:prstGeom>
        </p:spPr>
      </p:pic>
    </p:spTree>
    <p:extLst>
      <p:ext uri="{BB962C8B-B14F-4D97-AF65-F5344CB8AC3E}">
        <p14:creationId xmlns:p14="http://schemas.microsoft.com/office/powerpoint/2010/main" val="5058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n_-_95088 (1080p)">
            <a:hlinkClick r:id="" action="ppaction://media"/>
            <a:extLst>
              <a:ext uri="{FF2B5EF4-FFF2-40B4-BE49-F238E27FC236}">
                <a16:creationId xmlns:a16="http://schemas.microsoft.com/office/drawing/2014/main" id="{05A0C8EF-CF02-FFCA-2DB9-4B3E2B2F0EEA}"/>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52425"/>
            <a:ext cx="7809592" cy="4346465"/>
          </a:xfrm>
          <a:prstGeom prst="rect">
            <a:avLst/>
          </a:prstGeom>
        </p:spPr>
      </p:pic>
      <p:sp>
        <p:nvSpPr>
          <p:cNvPr id="3" name="Rectangle 7">
            <a:extLst>
              <a:ext uri="{FF2B5EF4-FFF2-40B4-BE49-F238E27FC236}">
                <a16:creationId xmlns:a16="http://schemas.microsoft.com/office/drawing/2014/main" id="{05FC9962-9490-8610-764E-6F2E26DBC857}"/>
              </a:ext>
              <a:ext uri="{C183D7F6-B498-43B3-948B-1728B52AA6E4}">
                <adec:decorative xmlns:adec="http://schemas.microsoft.com/office/drawing/2017/decorative" val="1"/>
              </a:ext>
            </a:extLst>
          </p:cNvPr>
          <p:cNvSpPr/>
          <p:nvPr/>
        </p:nvSpPr>
        <p:spPr>
          <a:xfrm>
            <a:off x="0" y="0"/>
            <a:ext cx="12192000" cy="352425"/>
          </a:xfrm>
          <a:prstGeom prst="rect">
            <a:avLst/>
          </a:prstGeom>
          <a:solidFill>
            <a:srgbClr val="DA7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משולש ישר-זווית 7">
            <a:extLst>
              <a:ext uri="{FF2B5EF4-FFF2-40B4-BE49-F238E27FC236}">
                <a16:creationId xmlns:a16="http://schemas.microsoft.com/office/drawing/2014/main" id="{8565576A-5C77-43F8-6E5F-4DCF857C98C0}"/>
              </a:ext>
              <a:ext uri="{C183D7F6-B498-43B3-948B-1728B52AA6E4}">
                <adec:decorative xmlns:adec="http://schemas.microsoft.com/office/drawing/2017/decorative" val="1"/>
              </a:ext>
            </a:extLst>
          </p:cNvPr>
          <p:cNvSpPr/>
          <p:nvPr/>
        </p:nvSpPr>
        <p:spPr>
          <a:xfrm flipH="1">
            <a:off x="3422560" y="2268422"/>
            <a:ext cx="8769439" cy="5303143"/>
          </a:xfrm>
          <a:prstGeom prst="rtTriangle">
            <a:avLst/>
          </a:prstGeom>
          <a:solidFill>
            <a:srgbClr val="DA7772"/>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Rectangle 8">
            <a:extLst>
              <a:ext uri="{FF2B5EF4-FFF2-40B4-BE49-F238E27FC236}">
                <a16:creationId xmlns:a16="http://schemas.microsoft.com/office/drawing/2014/main" id="{E9502056-FBE2-2BEE-11A2-F74F4641AF76}"/>
              </a:ext>
            </a:extLst>
          </p:cNvPr>
          <p:cNvSpPr>
            <a:spLocks noGrp="1"/>
          </p:cNvSpPr>
          <p:nvPr>
            <p:ph type="title" idx="4294967295"/>
          </p:nvPr>
        </p:nvSpPr>
        <p:spPr>
          <a:xfrm>
            <a:off x="7807279" y="0"/>
            <a:ext cx="4382408" cy="1904035"/>
          </a:xfrm>
          <a:prstGeom prst="rect">
            <a:avLst/>
          </a:prstGeom>
          <a:solidFill>
            <a:schemeClr val="bg2">
              <a:lumMod val="7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בכל אחד מאיתנו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קיים הצורך להרגיש שייך, רצוי ובעל ערך.  </a:t>
            </a:r>
          </a:p>
        </p:txBody>
      </p:sp>
      <p:sp>
        <p:nvSpPr>
          <p:cNvPr id="2" name="Rectangle 8">
            <a:extLst>
              <a:ext uri="{FF2B5EF4-FFF2-40B4-BE49-F238E27FC236}">
                <a16:creationId xmlns:a16="http://schemas.microsoft.com/office/drawing/2014/main" id="{C237A0DE-3431-5C02-AE92-131235D04BCD}"/>
              </a:ext>
            </a:extLst>
          </p:cNvPr>
          <p:cNvSpPr/>
          <p:nvPr/>
        </p:nvSpPr>
        <p:spPr>
          <a:xfrm>
            <a:off x="7809592" y="4919993"/>
            <a:ext cx="4382408" cy="2270235"/>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יחסים אישיים ואנושיים קרובים כוללים היבטים של קרבה, עניין משותף, אכפתיות וחיבור. </a:t>
            </a:r>
          </a:p>
        </p:txBody>
      </p:sp>
      <p:sp>
        <p:nvSpPr>
          <p:cNvPr id="6" name="Rectangle 8">
            <a:extLst>
              <a:ext uri="{FF2B5EF4-FFF2-40B4-BE49-F238E27FC236}">
                <a16:creationId xmlns:a16="http://schemas.microsoft.com/office/drawing/2014/main" id="{6C1C0D09-BD63-5C17-2D8C-6FC633710CE7}"/>
              </a:ext>
            </a:extLst>
          </p:cNvPr>
          <p:cNvSpPr/>
          <p:nvPr/>
        </p:nvSpPr>
        <p:spPr>
          <a:xfrm>
            <a:off x="-14514" y="4902089"/>
            <a:ext cx="4525701" cy="215911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כיום, יש אמצעים רבים המעודדים ומאפשרים הזדמנויות </a:t>
            </a:r>
          </a:p>
          <a:p>
            <a:pPr algn="ctr">
              <a:lnSpc>
                <a:spcPct val="150000"/>
              </a:lnSpc>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ליצור קשרים בדרכים שונות. </a:t>
            </a:r>
          </a:p>
        </p:txBody>
      </p:sp>
    </p:spTree>
    <p:extLst>
      <p:ext uri="{BB962C8B-B14F-4D97-AF65-F5344CB8AC3E}">
        <p14:creationId xmlns:p14="http://schemas.microsoft.com/office/powerpoint/2010/main" val="383192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2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DD6236-3F35-1C87-960F-B1FF9F2D27E4}"/>
              </a:ext>
            </a:extLst>
          </p:cNvPr>
          <p:cNvSpPr>
            <a:spLocks noGrp="1"/>
          </p:cNvSpPr>
          <p:nvPr>
            <p:ph type="title" idx="4294967295"/>
          </p:nvPr>
        </p:nvSpPr>
        <p:spPr>
          <a:xfrm>
            <a:off x="30462" y="320273"/>
            <a:ext cx="12082155" cy="784830"/>
          </a:xfrm>
          <a:prstGeom prst="rect">
            <a:avLst/>
          </a:prstGeom>
          <a:solidFill>
            <a:srgbClr val="FBE5D6"/>
          </a:solid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5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בואו ניזכר בדוגמאות לכלי בינה מלאכותית שכולנו מכירים</a:t>
            </a:r>
            <a:endParaRPr kumimoji="0" lang="en-US" sz="4500" b="1" i="0" u="none" strike="sng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orsche_-_28544 (540p)">
            <a:hlinkClick r:id="" action="ppaction://media"/>
            <a:extLst>
              <a:ext uri="{FF2B5EF4-FFF2-40B4-BE49-F238E27FC236}">
                <a16:creationId xmlns:a16="http://schemas.microsoft.com/office/drawing/2014/main" id="{FA8FF6CE-9B1C-490B-634D-0B797D7CC439}"/>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650377" y="2063829"/>
            <a:ext cx="4361092" cy="1455489"/>
          </a:xfrm>
          <a:prstGeom prst="rect">
            <a:avLst/>
          </a:prstGeom>
        </p:spPr>
      </p:pic>
      <p:sp>
        <p:nvSpPr>
          <p:cNvPr id="14" name="Rectangle 13">
            <a:extLst>
              <a:ext uri="{FF2B5EF4-FFF2-40B4-BE49-F238E27FC236}">
                <a16:creationId xmlns:a16="http://schemas.microsoft.com/office/drawing/2014/main" id="{BD291514-B0AE-42D9-8A89-BB72AAEA41A7}"/>
              </a:ext>
            </a:extLst>
          </p:cNvPr>
          <p:cNvSpPr/>
          <p:nvPr/>
        </p:nvSpPr>
        <p:spPr>
          <a:xfrm>
            <a:off x="9084311" y="1458748"/>
            <a:ext cx="1957587"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רכבים חכמים</a:t>
            </a:r>
            <a:endParaRPr lang="en-US"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5A05027-8A03-6643-DA70-3F05E92D9B41}"/>
              </a:ext>
            </a:extLst>
          </p:cNvPr>
          <p:cNvSpPr/>
          <p:nvPr/>
        </p:nvSpPr>
        <p:spPr>
          <a:xfrm>
            <a:off x="5032058" y="1493968"/>
            <a:ext cx="1604927"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אפליקציות</a:t>
            </a:r>
            <a:endParaRPr lang="en-US" sz="2800" b="1" strike="sngStrike" cap="none" spc="0" dirty="0">
              <a:ln w="12700">
                <a:solidFill>
                  <a:schemeClr val="accent3">
                    <a:lumMod val="50000"/>
                  </a:schemeClr>
                </a:solidFill>
                <a:prstDash val="solid"/>
              </a:ln>
              <a:solidFill>
                <a:srgbClr val="FF0000"/>
              </a:solidFill>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145609 (540p)">
            <a:hlinkClick r:id="" action="ppaction://media"/>
            <a:extLst>
              <a:ext uri="{FF2B5EF4-FFF2-40B4-BE49-F238E27FC236}">
                <a16:creationId xmlns:a16="http://schemas.microsoft.com/office/drawing/2014/main" id="{878065A9-D39B-2389-1035-41BF0050FE2F}"/>
              </a:ext>
              <a:ext uri="{C183D7F6-B498-43B3-948B-1728B52AA6E4}">
                <adec:decorative xmlns:adec="http://schemas.microsoft.com/office/drawing/2017/decorative" val="1"/>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4088141" y="2122664"/>
            <a:ext cx="3334567" cy="1532898"/>
          </a:xfrm>
          <a:prstGeom prst="rect">
            <a:avLst/>
          </a:prstGeom>
          <a:ln>
            <a:noFill/>
          </a:ln>
          <a:effectLst>
            <a:softEdge rad="112500"/>
          </a:effectLst>
        </p:spPr>
      </p:pic>
      <p:sp>
        <p:nvSpPr>
          <p:cNvPr id="11" name="Rectangle 10">
            <a:extLst>
              <a:ext uri="{FF2B5EF4-FFF2-40B4-BE49-F238E27FC236}">
                <a16:creationId xmlns:a16="http://schemas.microsoft.com/office/drawing/2014/main" id="{5C1B8722-E3C4-FE1E-27B2-C4B5AB72DE32}"/>
              </a:ext>
            </a:extLst>
          </p:cNvPr>
          <p:cNvSpPr/>
          <p:nvPr/>
        </p:nvSpPr>
        <p:spPr>
          <a:xfrm>
            <a:off x="327834" y="2930180"/>
            <a:ext cx="3334567" cy="461665"/>
          </a:xfrm>
          <a:prstGeom prst="rect">
            <a:avLst/>
          </a:prstGeom>
          <a:solidFill>
            <a:schemeClr val="bg1"/>
          </a:solidFill>
        </p:spPr>
        <p:txBody>
          <a:bodyPr wrap="square" lIns="91440" tIns="45720" rIns="91440" bIns="45720">
            <a:spAutoFit/>
          </a:bodyPr>
          <a:lstStyle/>
          <a:p>
            <a:pPr algn="ctr"/>
            <a:r>
              <a:rPr lang="he-IL" sz="2400" b="1"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ייעול קניות ברשת</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תמונה 19">
            <a:extLst>
              <a:ext uri="{FF2B5EF4-FFF2-40B4-BE49-F238E27FC236}">
                <a16:creationId xmlns:a16="http://schemas.microsoft.com/office/drawing/2014/main" id="{67C49FEC-DCFC-46BB-812C-D3AA7CAEFB2D}"/>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217678" y="1380321"/>
            <a:ext cx="3675400" cy="1478931"/>
          </a:xfrm>
          <a:prstGeom prst="rect">
            <a:avLst/>
          </a:prstGeom>
        </p:spPr>
      </p:pic>
      <p:sp>
        <p:nvSpPr>
          <p:cNvPr id="25" name="Rectangle 11">
            <a:extLst>
              <a:ext uri="{FF2B5EF4-FFF2-40B4-BE49-F238E27FC236}">
                <a16:creationId xmlns:a16="http://schemas.microsoft.com/office/drawing/2014/main" id="{B37DC109-2BE0-4037-836B-096EFFF5DF84}"/>
              </a:ext>
            </a:extLst>
          </p:cNvPr>
          <p:cNvSpPr/>
          <p:nvPr/>
        </p:nvSpPr>
        <p:spPr>
          <a:xfrm>
            <a:off x="7916777" y="3798122"/>
            <a:ext cx="3828292"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כתיבת שירים ויצירת מוזיקה</a:t>
            </a:r>
            <a:endParaRPr lang="en-US"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תמונה 6">
            <a:extLst>
              <a:ext uri="{FF2B5EF4-FFF2-40B4-BE49-F238E27FC236}">
                <a16:creationId xmlns:a16="http://schemas.microsoft.com/office/drawing/2014/main" id="{9196DECC-BEA7-4FCD-8CE4-02CAAF8702B4}"/>
              </a:ext>
              <a:ext uri="{C183D7F6-B498-43B3-948B-1728B52AA6E4}">
                <adec:decorative xmlns:adec="http://schemas.microsoft.com/office/drawing/2017/decorative" val="1"/>
              </a:ext>
            </a:extLst>
          </p:cNvPr>
          <p:cNvPicPr>
            <a:picLocks noChangeAspect="1"/>
          </p:cNvPicPr>
          <p:nvPr/>
        </p:nvPicPr>
        <p:blipFill>
          <a:blip r:embed="rId18"/>
          <a:srcRect l="47288"/>
          <a:stretch>
            <a:fillRect/>
          </a:stretch>
        </p:blipFill>
        <p:spPr>
          <a:xfrm>
            <a:off x="9736667" y="4470785"/>
            <a:ext cx="2277993" cy="2259680"/>
          </a:xfrm>
          <a:prstGeom prst="rect">
            <a:avLst/>
          </a:prstGeom>
        </p:spPr>
      </p:pic>
      <p:sp>
        <p:nvSpPr>
          <p:cNvPr id="16" name="Rectangle 15">
            <a:extLst>
              <a:ext uri="{FF2B5EF4-FFF2-40B4-BE49-F238E27FC236}">
                <a16:creationId xmlns:a16="http://schemas.microsoft.com/office/drawing/2014/main" id="{DE122FF4-82E2-F366-D3C4-D016920E6F82}"/>
              </a:ext>
            </a:extLst>
          </p:cNvPr>
          <p:cNvSpPr/>
          <p:nvPr/>
        </p:nvSpPr>
        <p:spPr>
          <a:xfrm>
            <a:off x="6151691" y="6062526"/>
            <a:ext cx="2752420" cy="461665"/>
          </a:xfrm>
          <a:prstGeom prst="rect">
            <a:avLst/>
          </a:prstGeom>
          <a:solidFill>
            <a:schemeClr val="bg1"/>
          </a:solidFill>
        </p:spPr>
        <p:txBody>
          <a:bodyPr wrap="squar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תוכן מותאם אישית</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7" name="book_-_69573 (1080p)">
            <a:hlinkClick r:id="" action="ppaction://media"/>
            <a:extLst>
              <a:ext uri="{FF2B5EF4-FFF2-40B4-BE49-F238E27FC236}">
                <a16:creationId xmlns:a16="http://schemas.microsoft.com/office/drawing/2014/main" id="{981D0E0C-8E94-22CF-658F-A2E1920DB25C}"/>
              </a:ext>
              <a:ext uri="{C183D7F6-B498-43B3-948B-1728B52AA6E4}">
                <adec:decorative xmlns:adec="http://schemas.microsoft.com/office/drawing/2017/decorative" val="1"/>
              </a:ext>
            </a:extLst>
          </p:cNvPr>
          <p:cNvPicPr>
            <a:picLocks noChangeAspect="1"/>
          </p:cNvPicPr>
          <p:nvPr>
            <a:videoFile r:link="rId6"/>
            <p:extLst>
              <p:ext uri="{DAA4B4D4-6D71-4841-9C94-3DE7FCFB9230}">
                <p14:media xmlns:p14="http://schemas.microsoft.com/office/powerpoint/2010/main" r:embed="rId5"/>
              </p:ext>
            </p:extLst>
          </p:nvPr>
        </p:nvPicPr>
        <p:blipFill>
          <a:blip r:embed="rId19"/>
          <a:stretch>
            <a:fillRect/>
          </a:stretch>
        </p:blipFill>
        <p:spPr>
          <a:xfrm>
            <a:off x="6285186" y="4470785"/>
            <a:ext cx="2583510" cy="1686320"/>
          </a:xfrm>
          <a:prstGeom prst="rect">
            <a:avLst/>
          </a:prstGeom>
          <a:ln>
            <a:noFill/>
          </a:ln>
          <a:effectLst>
            <a:softEdge rad="112500"/>
          </a:effectLst>
        </p:spPr>
      </p:pic>
      <p:sp>
        <p:nvSpPr>
          <p:cNvPr id="22" name="Rectangle 21">
            <a:extLst>
              <a:ext uri="{FF2B5EF4-FFF2-40B4-BE49-F238E27FC236}">
                <a16:creationId xmlns:a16="http://schemas.microsoft.com/office/drawing/2014/main" id="{72BD93BE-2A9F-E239-FCF9-E2394E9385BF}"/>
              </a:ext>
              <a:ext uri="{C183D7F6-B498-43B3-948B-1728B52AA6E4}">
                <adec:decorative xmlns:adec="http://schemas.microsoft.com/office/drawing/2017/decorative" val="0"/>
              </a:ext>
            </a:extLst>
          </p:cNvPr>
          <p:cNvSpPr/>
          <p:nvPr/>
        </p:nvSpPr>
        <p:spPr>
          <a:xfrm>
            <a:off x="3486709" y="3941515"/>
            <a:ext cx="2536272" cy="461665"/>
          </a:xfrm>
          <a:prstGeom prst="rect">
            <a:avLst/>
          </a:prstGeom>
          <a:solidFill>
            <a:schemeClr val="bg1"/>
          </a:solidFill>
        </p:spPr>
        <p:txBody>
          <a:bodyPr wrap="non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דיאגנוסטיקה רפואית</a:t>
            </a:r>
            <a:endParaRPr lang="en-US" sz="2400" b="1" strike="sngStrike" cap="none" spc="0" dirty="0">
              <a:ln w="12700">
                <a:solidFill>
                  <a:schemeClr val="accent3">
                    <a:lumMod val="50000"/>
                  </a:schemeClr>
                </a:solidFill>
                <a:prstDash val="solid"/>
              </a:ln>
              <a:solidFill>
                <a:srgbClr val="FF0000"/>
              </a:solidFill>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1" name="man_-_119967 (540p)">
            <a:hlinkClick r:id="" action="ppaction://media"/>
            <a:extLst>
              <a:ext uri="{FF2B5EF4-FFF2-40B4-BE49-F238E27FC236}">
                <a16:creationId xmlns:a16="http://schemas.microsoft.com/office/drawing/2014/main" id="{47FBBB47-28F8-7B4B-0DC4-6E99EEC361B8}"/>
              </a:ext>
              <a:ext uri="{C183D7F6-B498-43B3-948B-1728B52AA6E4}">
                <adec:decorative xmlns:adec="http://schemas.microsoft.com/office/drawing/2017/decorative" val="1"/>
              </a:ext>
            </a:extLst>
          </p:cNvPr>
          <p:cNvPicPr>
            <a:picLocks noChangeAspect="1"/>
          </p:cNvPicPr>
          <p:nvPr>
            <a:videoFile r:link="rId8"/>
            <p:extLst>
              <p:ext uri="{DAA4B4D4-6D71-4841-9C94-3DE7FCFB9230}">
                <p14:media xmlns:p14="http://schemas.microsoft.com/office/powerpoint/2010/main" r:embed="rId7"/>
              </p:ext>
            </p:extLst>
          </p:nvPr>
        </p:nvPicPr>
        <p:blipFill>
          <a:blip r:embed="rId20"/>
          <a:stretch>
            <a:fillRect/>
          </a:stretch>
        </p:blipFill>
        <p:spPr>
          <a:xfrm>
            <a:off x="3488198" y="4402981"/>
            <a:ext cx="2583510" cy="2387182"/>
          </a:xfrm>
          <a:prstGeom prst="rect">
            <a:avLst/>
          </a:prstGeom>
          <a:ln>
            <a:noFill/>
          </a:ln>
          <a:effectLst>
            <a:softEdge rad="112500"/>
          </a:effectLst>
        </p:spPr>
      </p:pic>
      <p:sp>
        <p:nvSpPr>
          <p:cNvPr id="19" name="Rectangle 18">
            <a:extLst>
              <a:ext uri="{FF2B5EF4-FFF2-40B4-BE49-F238E27FC236}">
                <a16:creationId xmlns:a16="http://schemas.microsoft.com/office/drawing/2014/main" id="{73E99B37-E74E-BEA5-02E6-78875D5D8E2D}"/>
              </a:ext>
            </a:extLst>
          </p:cNvPr>
          <p:cNvSpPr/>
          <p:nvPr/>
        </p:nvSpPr>
        <p:spPr>
          <a:xfrm>
            <a:off x="331419" y="3554144"/>
            <a:ext cx="2428870" cy="461665"/>
          </a:xfrm>
          <a:prstGeom prst="rect">
            <a:avLst/>
          </a:prstGeom>
          <a:solidFill>
            <a:schemeClr val="bg1"/>
          </a:solidFill>
        </p:spPr>
        <p:txBody>
          <a:bodyPr wrap="non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ייעוץ ותמיכה אונליין</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130213 (540p)">
            <a:hlinkClick r:id="" action="ppaction://media"/>
            <a:extLst>
              <a:ext uri="{FF2B5EF4-FFF2-40B4-BE49-F238E27FC236}">
                <a16:creationId xmlns:a16="http://schemas.microsoft.com/office/drawing/2014/main" id="{4E018744-7708-AF7E-DCC1-AFA29CF20D48}"/>
              </a:ext>
              <a:ext uri="{C183D7F6-B498-43B3-948B-1728B52AA6E4}">
                <adec:decorative xmlns:adec="http://schemas.microsoft.com/office/drawing/2017/decorative" val="1"/>
              </a:ext>
            </a:extLst>
          </p:cNvPr>
          <p:cNvPicPr>
            <a:picLocks noChangeAspect="1"/>
          </p:cNvPicPr>
          <p:nvPr>
            <a:videoFile r:link="rId10"/>
            <p:extLst>
              <p:ext uri="{DAA4B4D4-6D71-4841-9C94-3DE7FCFB9230}">
                <p14:media xmlns:p14="http://schemas.microsoft.com/office/powerpoint/2010/main" r:embed="rId9"/>
              </p:ext>
            </p:extLst>
          </p:nvPr>
        </p:nvPicPr>
        <p:blipFill>
          <a:blip r:embed="rId21"/>
          <a:srcRect b="24642"/>
          <a:stretch>
            <a:fillRect/>
          </a:stretch>
        </p:blipFill>
        <p:spPr>
          <a:xfrm>
            <a:off x="227475" y="3993523"/>
            <a:ext cx="2730876" cy="1478931"/>
          </a:xfrm>
          <a:prstGeom prst="rect">
            <a:avLst/>
          </a:prstGeom>
          <a:ln>
            <a:noFill/>
          </a:ln>
          <a:effectLst>
            <a:softEdge rad="112500"/>
          </a:effectLst>
        </p:spPr>
      </p:pic>
      <p:sp>
        <p:nvSpPr>
          <p:cNvPr id="24" name="Rectangle 23">
            <a:extLst>
              <a:ext uri="{FF2B5EF4-FFF2-40B4-BE49-F238E27FC236}">
                <a16:creationId xmlns:a16="http://schemas.microsoft.com/office/drawing/2014/main" id="{FA6B6284-1165-211A-BEDA-536E4D338B1A}"/>
              </a:ext>
            </a:extLst>
          </p:cNvPr>
          <p:cNvSpPr/>
          <p:nvPr/>
        </p:nvSpPr>
        <p:spPr>
          <a:xfrm>
            <a:off x="2120488" y="5885384"/>
            <a:ext cx="1279602" cy="707886"/>
          </a:xfrm>
          <a:prstGeom prst="rect">
            <a:avLst/>
          </a:prstGeom>
          <a:solidFill>
            <a:schemeClr val="bg1"/>
          </a:solidFill>
        </p:spPr>
        <p:txBody>
          <a:bodyPr wrap="square" lIns="91440" tIns="45720" rIns="91440" bIns="45720">
            <a:spAutoFit/>
          </a:bodyPr>
          <a:lstStyle/>
          <a:p>
            <a:pPr algn="ctr"/>
            <a:r>
              <a:rPr lang="he-IL"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זיהוי קול ותנועה</a:t>
            </a:r>
            <a:endParaRPr lang="en-US"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3" name="sound_-_5466 (540p)">
            <a:hlinkClick r:id="" action="ppaction://media"/>
            <a:extLst>
              <a:ext uri="{FF2B5EF4-FFF2-40B4-BE49-F238E27FC236}">
                <a16:creationId xmlns:a16="http://schemas.microsoft.com/office/drawing/2014/main" id="{7FE477B4-A1C2-BFB5-FFFF-CA44F271A4EC}"/>
              </a:ext>
              <a:ext uri="{C183D7F6-B498-43B3-948B-1728B52AA6E4}">
                <adec:decorative xmlns:adec="http://schemas.microsoft.com/office/drawing/2017/decorative" val="1"/>
              </a:ext>
            </a:extLst>
          </p:cNvPr>
          <p:cNvPicPr>
            <a:picLocks noChangeAspect="1"/>
          </p:cNvPicPr>
          <p:nvPr>
            <a:videoFile r:link="rId12"/>
            <p:extLst>
              <p:ext uri="{DAA4B4D4-6D71-4841-9C94-3DE7FCFB9230}">
                <p14:media xmlns:p14="http://schemas.microsoft.com/office/powerpoint/2010/main" r:embed="rId11"/>
              </p:ext>
            </p:extLst>
          </p:nvPr>
        </p:nvPicPr>
        <p:blipFill>
          <a:blip r:embed="rId22"/>
          <a:stretch>
            <a:fillRect/>
          </a:stretch>
        </p:blipFill>
        <p:spPr>
          <a:xfrm>
            <a:off x="-7737" y="5676024"/>
            <a:ext cx="2002855" cy="1126606"/>
          </a:xfrm>
          <a:prstGeom prst="rect">
            <a:avLst/>
          </a:prstGeom>
          <a:ln>
            <a:noFill/>
          </a:ln>
          <a:effectLst>
            <a:softEdge rad="112500"/>
          </a:effectLst>
        </p:spPr>
      </p:pic>
    </p:spTree>
    <p:extLst>
      <p:ext uri="{BB962C8B-B14F-4D97-AF65-F5344CB8AC3E}">
        <p14:creationId xmlns:p14="http://schemas.microsoft.com/office/powerpoint/2010/main" val="98804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11300" fill="hold"/>
                                        <p:tgtEl>
                                          <p:spTgt spid="13"/>
                                        </p:tgtEl>
                                      </p:cBhvr>
                                    </p:cmd>
                                  </p:childTnLst>
                                </p:cTn>
                              </p:par>
                              <p:par>
                                <p:cTn id="17" presetID="5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1" presetClass="mediacall" presetSubtype="0" fill="hold" nodeType="withEffect">
                                  <p:stCondLst>
                                    <p:cond delay="0"/>
                                  </p:stCondLst>
                                  <p:childTnLst>
                                    <p:cmd type="call" cmd="playFrom(0.0)">
                                      <p:cBhvr>
                                        <p:cTn id="23" dur="50495" fill="hold"/>
                                        <p:tgtEl>
                                          <p:spTgt spid="15"/>
                                        </p:tgtEl>
                                      </p:cBhvr>
                                    </p:cmd>
                                  </p:childTnLst>
                                </p:cTn>
                              </p:par>
                              <p:par>
                                <p:cTn id="24" presetID="53"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1" presetClass="mediacall" presetSubtype="0" fill="hold" nodeType="withEffect">
                                  <p:stCondLst>
                                    <p:cond delay="0"/>
                                  </p:stCondLst>
                                  <p:childTnLst>
                                    <p:cmd type="call" cmd="playFrom(0.0)">
                                      <p:cBhvr>
                                        <p:cTn id="30" dur="14748" fill="hold"/>
                                        <p:tgtEl>
                                          <p:spTgt spid="17"/>
                                        </p:tgtEl>
                                      </p:cBhvr>
                                    </p:cmd>
                                  </p:childTnLst>
                                </p:cTn>
                              </p:par>
                              <p:par>
                                <p:cTn id="31" presetID="1" presetClass="mediacall" presetSubtype="0" fill="hold" nodeType="withEffect">
                                  <p:stCondLst>
                                    <p:cond delay="0"/>
                                  </p:stCondLst>
                                  <p:childTnLst>
                                    <p:cmd type="call" cmd="playFrom(0.0)">
                                      <p:cBhvr>
                                        <p:cTn id="32" dur="18815" fill="hold"/>
                                        <p:tgtEl>
                                          <p:spTgt spid="18"/>
                                        </p:tgtEl>
                                      </p:cBhvr>
                                    </p:cmd>
                                  </p:childTnLst>
                                </p:cTn>
                              </p:par>
                              <p:par>
                                <p:cTn id="33" presetID="1" presetClass="mediacall" presetSubtype="0" fill="hold" nodeType="withEffect">
                                  <p:stCondLst>
                                    <p:cond delay="0"/>
                                  </p:stCondLst>
                                  <p:childTnLst>
                                    <p:cmd type="call" cmd="playFrom(0.0)">
                                      <p:cBhvr>
                                        <p:cTn id="34" dur="30080" fill="hold"/>
                                        <p:tgtEl>
                                          <p:spTgt spid="21"/>
                                        </p:tgtEl>
                                      </p:cBhvr>
                                    </p:cmd>
                                  </p:childTnLst>
                                </p:cTn>
                              </p:par>
                              <p:par>
                                <p:cTn id="35" presetID="1" presetClass="mediacall" presetSubtype="0" fill="hold" nodeType="withEffect">
                                  <p:stCondLst>
                                    <p:cond delay="0"/>
                                  </p:stCondLst>
                                  <p:childTnLst>
                                    <p:cmd type="call" cmd="playFrom(0.0)">
                                      <p:cBhvr>
                                        <p:cTn id="36" dur="8039" fill="hold"/>
                                        <p:tgtEl>
                                          <p:spTgt spid="23"/>
                                        </p:tgtEl>
                                      </p:cBhvr>
                                    </p:cmd>
                                  </p:childTnLst>
                                </p:cTn>
                              </p:par>
                              <p:par>
                                <p:cTn id="37" presetID="53" presetClass="entr" presetSubtype="16"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13"/>
                </p:tgtEl>
              </p:cMediaNode>
            </p:video>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withEffect">
                                  <p:stCondLst>
                                    <p:cond delay="0"/>
                                  </p:stCondLst>
                                  <p:childTnLst>
                                    <p:cmd type="call" cmd="togglePause">
                                      <p:cBhvr>
                                        <p:cTn id="47" dur="1" fill="hold"/>
                                        <p:tgtEl>
                                          <p:spTgt spid="13"/>
                                        </p:tgtEl>
                                      </p:cBhvr>
                                    </p:cmd>
                                  </p:childTnLst>
                                </p:cTn>
                              </p:par>
                            </p:childTnLst>
                          </p:cTn>
                        </p:par>
                      </p:childTnLst>
                    </p:cTn>
                  </p:par>
                </p:childTnLst>
              </p:cTn>
              <p:nextCondLst>
                <p:cond evt="onClick" delay="0">
                  <p:tgtEl>
                    <p:spTgt spid="13"/>
                  </p:tgtEl>
                </p:cond>
              </p:nextCondLst>
            </p:seq>
            <p:video>
              <p:cMediaNode vol="80000">
                <p:cTn id="48" fill="hold" display="0">
                  <p:stCondLst>
                    <p:cond delay="indefinite"/>
                  </p:stCondLst>
                </p:cTn>
                <p:tgtEl>
                  <p:spTgt spid="15"/>
                </p:tgtEl>
              </p:cMediaNode>
            </p:video>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withEffect">
                                  <p:stCondLst>
                                    <p:cond delay="0"/>
                                  </p:stCondLst>
                                  <p:childTnLst>
                                    <p:cmd type="call" cmd="togglePause">
                                      <p:cBhvr>
                                        <p:cTn id="53" dur="1" fill="hold"/>
                                        <p:tgtEl>
                                          <p:spTgt spid="15"/>
                                        </p:tgtEl>
                                      </p:cBhvr>
                                    </p:cmd>
                                  </p:childTnLst>
                                </p:cTn>
                              </p:par>
                            </p:childTnLst>
                          </p:cTn>
                        </p:par>
                      </p:childTnLst>
                    </p:cTn>
                  </p:par>
                </p:childTnLst>
              </p:cTn>
              <p:nextCondLst>
                <p:cond evt="onClick" delay="0">
                  <p:tgtEl>
                    <p:spTgt spid="15"/>
                  </p:tgtEl>
                </p:cond>
              </p:nextCondLst>
            </p:seq>
            <p:video>
              <p:cMediaNode vol="80000">
                <p:cTn id="54" fill="hold" display="0">
                  <p:stCondLst>
                    <p:cond delay="indefinite"/>
                  </p:stCondLst>
                </p:cTn>
                <p:tgtEl>
                  <p:spTgt spid="17"/>
                </p:tgtEl>
              </p:cMediaNode>
            </p:video>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withEffect">
                                  <p:stCondLst>
                                    <p:cond delay="0"/>
                                  </p:stCondLst>
                                  <p:childTnLst>
                                    <p:cmd type="call" cmd="togglePause">
                                      <p:cBhvr>
                                        <p:cTn id="59" dur="1" fill="hold"/>
                                        <p:tgtEl>
                                          <p:spTgt spid="17"/>
                                        </p:tgtEl>
                                      </p:cBhvr>
                                    </p:cmd>
                                  </p:childTnLst>
                                </p:cTn>
                              </p:par>
                            </p:childTnLst>
                          </p:cTn>
                        </p:par>
                      </p:childTnLst>
                    </p:cTn>
                  </p:par>
                </p:childTnLst>
              </p:cTn>
              <p:nextCondLst>
                <p:cond evt="onClick" delay="0">
                  <p:tgtEl>
                    <p:spTgt spid="17"/>
                  </p:tgtEl>
                </p:cond>
              </p:nextCondLst>
            </p:seq>
            <p:video>
              <p:cMediaNode vol="80000">
                <p:cTn id="60" fill="hold" display="0">
                  <p:stCondLst>
                    <p:cond delay="indefinite"/>
                  </p:stCondLst>
                </p:cTn>
                <p:tgtEl>
                  <p:spTgt spid="18"/>
                </p:tgtEl>
              </p:cMediaNode>
            </p:video>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withEffect">
                                  <p:stCondLst>
                                    <p:cond delay="0"/>
                                  </p:stCondLst>
                                  <p:childTnLst>
                                    <p:cmd type="call" cmd="togglePause">
                                      <p:cBhvr>
                                        <p:cTn id="65" dur="1" fill="hold"/>
                                        <p:tgtEl>
                                          <p:spTgt spid="18"/>
                                        </p:tgtEl>
                                      </p:cBhvr>
                                    </p:cmd>
                                  </p:childTnLst>
                                </p:cTn>
                              </p:par>
                            </p:childTnLst>
                          </p:cTn>
                        </p:par>
                      </p:childTnLst>
                    </p:cTn>
                  </p:par>
                </p:childTnLst>
              </p:cTn>
              <p:nextCondLst>
                <p:cond evt="onClick" delay="0">
                  <p:tgtEl>
                    <p:spTgt spid="18"/>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withEffect">
                                  <p:stCondLst>
                                    <p:cond delay="0"/>
                                  </p:stCondLst>
                                  <p:childTnLst>
                                    <p:cmd type="call" cmd="togglePause">
                                      <p:cBhvr>
                                        <p:cTn id="71" dur="1" fill="hold"/>
                                        <p:tgtEl>
                                          <p:spTgt spid="21"/>
                                        </p:tgtEl>
                                      </p:cBhvr>
                                    </p:cmd>
                                  </p:childTnLst>
                                </p:cTn>
                              </p:par>
                            </p:childTnLst>
                          </p:cTn>
                        </p:par>
                      </p:childTnLst>
                    </p:cTn>
                  </p:par>
                </p:childTnLst>
              </p:cTn>
              <p:nextCondLst>
                <p:cond evt="onClick" delay="0">
                  <p:tgtEl>
                    <p:spTgt spid="21"/>
                  </p:tgtEl>
                </p:cond>
              </p:nextCondLst>
            </p:seq>
            <p:video>
              <p:cMediaNode vol="80000">
                <p:cTn id="72" fill="hold" display="0">
                  <p:stCondLst>
                    <p:cond delay="indefinite"/>
                  </p:stCondLst>
                </p:cTn>
                <p:tgtEl>
                  <p:spTgt spid="23"/>
                </p:tgtEl>
              </p:cMediaNode>
            </p:video>
          </p:childTnLst>
        </p:cTn>
      </p:par>
    </p:tnLst>
    <p:bldLst>
      <p:bldP spid="14" grpId="0" animBg="1"/>
      <p:bldP spid="12" grpId="0" animBg="1"/>
      <p:bldP spid="11" grpId="0" animBg="1"/>
      <p:bldP spid="2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3b47f72ed40_1_14">
            <a:extLst>
              <a:ext uri="{C183D7F6-B498-43B3-948B-1728B52AA6E4}">
                <adec:decorative xmlns:adec="http://schemas.microsoft.com/office/drawing/2017/decorative" val="1"/>
              </a:ext>
            </a:extLst>
          </p:cNvPr>
          <p:cNvPicPr preferRelativeResize="0"/>
          <p:nvPr/>
        </p:nvPicPr>
        <p:blipFill rotWithShape="1">
          <a:blip r:embed="rId3">
            <a:alphaModFix/>
            <a:duotone>
              <a:prstClr val="black"/>
              <a:schemeClr val="accent6">
                <a:tint val="45000"/>
                <a:satMod val="400000"/>
              </a:schemeClr>
            </a:duotone>
          </a:blip>
          <a:srcRect/>
          <a:stretch/>
        </p:blipFill>
        <p:spPr>
          <a:xfrm>
            <a:off x="7872000" y="469026"/>
            <a:ext cx="4320000" cy="1116898"/>
          </a:xfrm>
          <a:prstGeom prst="rect">
            <a:avLst/>
          </a:prstGeom>
          <a:noFill/>
          <a:ln>
            <a:noFill/>
          </a:ln>
        </p:spPr>
      </p:pic>
      <p:sp>
        <p:nvSpPr>
          <p:cNvPr id="135" name="Google Shape;135;g3b47f72ed40_1_14">
            <a:extLst>
              <a:ext uri="{C183D7F6-B498-43B3-948B-1728B52AA6E4}">
                <adec:decorative xmlns:adec="http://schemas.microsoft.com/office/drawing/2017/decorative" val="0"/>
              </a:ext>
            </a:extLst>
          </p:cNvPr>
          <p:cNvSpPr txBox="1">
            <a:spLocks noGrp="1"/>
          </p:cNvSpPr>
          <p:nvPr>
            <p:ph type="title"/>
          </p:nvPr>
        </p:nvSpPr>
        <p:spPr>
          <a:xfrm>
            <a:off x="9362113" y="466353"/>
            <a:ext cx="2481000" cy="1054500"/>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he-IL" sz="2800" b="1" dirty="0">
                <a:solidFill>
                  <a:srgbClr val="002060"/>
                </a:solidFill>
                <a:latin typeface="Calibri"/>
                <a:ea typeface="Calibri"/>
                <a:cs typeface="Calibri"/>
                <a:sym typeface="Calibri"/>
              </a:rPr>
              <a:t>שקופית למורה – הכנה לשיעור</a:t>
            </a:r>
            <a:endParaRPr sz="2800" b="1" dirty="0">
              <a:solidFill>
                <a:srgbClr val="002060"/>
              </a:solidFill>
              <a:latin typeface="Calibri"/>
              <a:ea typeface="Calibri"/>
              <a:cs typeface="Calibri"/>
              <a:sym typeface="Calibri"/>
            </a:endParaRPr>
          </a:p>
        </p:txBody>
      </p:sp>
      <p:sp>
        <p:nvSpPr>
          <p:cNvPr id="136" name="Google Shape;136;g3b47f72ed40_1_14">
            <a:extLst>
              <a:ext uri="{C183D7F6-B498-43B3-948B-1728B52AA6E4}">
                <adec:decorative xmlns:adec="http://schemas.microsoft.com/office/drawing/2017/decorative" val="0"/>
              </a:ext>
            </a:extLst>
          </p:cNvPr>
          <p:cNvSpPr txBox="1"/>
          <p:nvPr/>
        </p:nvSpPr>
        <p:spPr>
          <a:xfrm>
            <a:off x="377250" y="1873905"/>
            <a:ext cx="11437500" cy="3323946"/>
          </a:xfrm>
          <a:prstGeom prst="rect">
            <a:avLst/>
          </a:prstGeom>
          <a:noFill/>
          <a:ln>
            <a:noFill/>
          </a:ln>
        </p:spPr>
        <p:txBody>
          <a:bodyPr spcFirstLastPara="1" wrap="square" lIns="91425" tIns="45700" rIns="91425" bIns="45700" anchor="t" anchorCtr="0">
            <a:spAutoFit/>
          </a:bodyPr>
          <a:lstStyle/>
          <a:p>
            <a:pPr marL="45719" marR="0" lvl="0" algn="r" rtl="1">
              <a:lnSpc>
                <a:spcPct val="150000"/>
              </a:lnSpc>
              <a:spcBef>
                <a:spcPts val="0"/>
              </a:spcBef>
              <a:spcAft>
                <a:spcPts val="0"/>
              </a:spcAft>
              <a:buClr>
                <a:schemeClr val="dk1"/>
              </a:buClr>
              <a:buSzPts val="2800"/>
            </a:pPr>
            <a:r>
              <a:rPr lang="he-IL" sz="2800" b="1" dirty="0">
                <a:solidFill>
                  <a:schemeClr val="dk1"/>
                </a:solidFill>
                <a:latin typeface="Calibri"/>
                <a:cs typeface="Calibri"/>
                <a:sym typeface="Calibri"/>
              </a:rPr>
              <a:t>כהכנה לשיעור יש לשים לב ש...:</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ישנו קישור זמין של סביבת </a:t>
            </a:r>
            <a:r>
              <a:rPr lang="he-IL" sz="2800" dirty="0" err="1">
                <a:solidFill>
                  <a:schemeClr val="dk1"/>
                </a:solidFill>
                <a:latin typeface="Calibri"/>
                <a:cs typeface="Calibri"/>
                <a:sym typeface="Calibri"/>
              </a:rPr>
              <a:t>הקלאסרום</a:t>
            </a:r>
            <a:r>
              <a:rPr lang="he-IL" sz="2800" dirty="0">
                <a:solidFill>
                  <a:schemeClr val="dk1"/>
                </a:solidFill>
                <a:latin typeface="Calibri"/>
                <a:cs typeface="Calibri"/>
                <a:sym typeface="Calibri"/>
              </a:rPr>
              <a:t>.</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כל המקורות וההנחיות מופיעים בסביבת </a:t>
            </a:r>
            <a:r>
              <a:rPr lang="he-IL" sz="2800" dirty="0" err="1">
                <a:solidFill>
                  <a:schemeClr val="dk1"/>
                </a:solidFill>
                <a:latin typeface="Calibri"/>
                <a:cs typeface="Calibri"/>
                <a:sym typeface="Calibri"/>
              </a:rPr>
              <a:t>הקלאסרום</a:t>
            </a:r>
            <a:r>
              <a:rPr lang="he-IL" sz="2800" dirty="0">
                <a:solidFill>
                  <a:schemeClr val="dk1"/>
                </a:solidFill>
                <a:latin typeface="Calibri"/>
                <a:cs typeface="Calibri"/>
                <a:sym typeface="Calibri"/>
              </a:rPr>
              <a:t>.</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ישנם מחשבים לכל ילדי הכיתה.</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קיים קישור למרחב תוצרים משותף.</a:t>
            </a:r>
          </a:p>
        </p:txBody>
      </p:sp>
      <p:sp>
        <p:nvSpPr>
          <p:cNvPr id="2" name="אליפסה 1">
            <a:extLst>
              <a:ext uri="{FF2B5EF4-FFF2-40B4-BE49-F238E27FC236}">
                <a16:creationId xmlns:a16="http://schemas.microsoft.com/office/drawing/2014/main" id="{15DD90A5-ED05-61D2-E12A-C292C848DB52}"/>
              </a:ext>
              <a:ext uri="{C183D7F6-B498-43B3-948B-1728B52AA6E4}">
                <adec:decorative xmlns:adec="http://schemas.microsoft.com/office/drawing/2017/decorative" val="1"/>
              </a:ext>
            </a:extLst>
          </p:cNvPr>
          <p:cNvSpPr/>
          <p:nvPr/>
        </p:nvSpPr>
        <p:spPr>
          <a:xfrm>
            <a:off x="7985760" y="606851"/>
            <a:ext cx="902208" cy="8318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גרפיקה 3">
            <a:extLst>
              <a:ext uri="{FF2B5EF4-FFF2-40B4-BE49-F238E27FC236}">
                <a16:creationId xmlns:a16="http://schemas.microsoft.com/office/drawing/2014/main" id="{5AFD2874-1C98-922D-D374-E7062AB456D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5152" y="565553"/>
            <a:ext cx="914400"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C06EE-5107-3F8D-02BC-5372B17305C2}"/>
              </a:ext>
              <a:ext uri="{C183D7F6-B498-43B3-948B-1728B52AA6E4}">
                <adec:decorative xmlns:adec="http://schemas.microsoft.com/office/drawing/2017/decorative" val="1"/>
              </a:ext>
            </a:extLst>
          </p:cNvPr>
          <p:cNvSpPr/>
          <p:nvPr/>
        </p:nvSpPr>
        <p:spPr>
          <a:xfrm>
            <a:off x="0" y="0"/>
            <a:ext cx="12192000" cy="165735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A7301234-2E14-2320-21B9-6A657AD1E976}"/>
              </a:ext>
              <a:ext uri="{C183D7F6-B498-43B3-948B-1728B52AA6E4}">
                <adec:decorative xmlns:adec="http://schemas.microsoft.com/office/drawing/2017/decorative" val="1"/>
              </a:ext>
            </a:extLst>
          </p:cNvPr>
          <p:cNvSpPr/>
          <p:nvPr/>
        </p:nvSpPr>
        <p:spPr>
          <a:xfrm>
            <a:off x="0"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6B504D45-8A3A-DC77-807A-B4F29A3238F2}"/>
              </a:ext>
            </a:extLst>
          </p:cNvPr>
          <p:cNvSpPr txBox="1">
            <a:spLocks noGrp="1"/>
          </p:cNvSpPr>
          <p:nvPr>
            <p:ph type="title" idx="4294967295"/>
          </p:nvPr>
        </p:nvSpPr>
        <p:spPr>
          <a:xfrm>
            <a:off x="3637587" y="242634"/>
            <a:ext cx="4916826" cy="1200329"/>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מוכר לכם...?</a:t>
            </a:r>
          </a:p>
        </p:txBody>
      </p:sp>
      <p:sp>
        <p:nvSpPr>
          <p:cNvPr id="7" name="TextBox 6">
            <a:extLst>
              <a:ext uri="{FF2B5EF4-FFF2-40B4-BE49-F238E27FC236}">
                <a16:creationId xmlns:a16="http://schemas.microsoft.com/office/drawing/2014/main" id="{D95FB152-D0D0-D1B4-2B60-8AFF0DA1BE57}"/>
              </a:ext>
            </a:extLst>
          </p:cNvPr>
          <p:cNvSpPr txBox="1"/>
          <p:nvPr/>
        </p:nvSpPr>
        <p:spPr>
          <a:xfrm>
            <a:off x="4533900" y="1861166"/>
            <a:ext cx="7620000" cy="523220"/>
          </a:xfrm>
          <a:prstGeom prst="rect">
            <a:avLst/>
          </a:prstGeom>
          <a:noFill/>
        </p:spPr>
        <p:txBody>
          <a:bodyPr wrap="square" rtlCol="1">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"לא היה לי נעים להסתכל לו בעיניים אז כתבתי הודעה"</a:t>
            </a:r>
          </a:p>
        </p:txBody>
      </p:sp>
      <p:sp>
        <p:nvSpPr>
          <p:cNvPr id="8" name="TextBox 7">
            <a:extLst>
              <a:ext uri="{FF2B5EF4-FFF2-40B4-BE49-F238E27FC236}">
                <a16:creationId xmlns:a16="http://schemas.microsoft.com/office/drawing/2014/main" id="{942ED7D1-30FB-E5B7-16CF-78676E483730}"/>
              </a:ext>
            </a:extLst>
          </p:cNvPr>
          <p:cNvSpPr txBox="1"/>
          <p:nvPr/>
        </p:nvSpPr>
        <p:spPr>
          <a:xfrm>
            <a:off x="327694" y="2619245"/>
            <a:ext cx="11354790" cy="523220"/>
          </a:xfrm>
          <a:prstGeom prst="rect">
            <a:avLst/>
          </a:prstGeom>
          <a:noFill/>
        </p:spPr>
        <p:txBody>
          <a:bodyPr wrap="square" rtlCol="1">
            <a:spAutoFit/>
          </a:bodyPr>
          <a:lstStyle/>
          <a:p>
            <a:r>
              <a:rPr lang="he-IL" sz="2800" dirty="0" err="1">
                <a:latin typeface="Calibri" panose="020F0502020204030204" pitchFamily="34" charset="0"/>
                <a:ea typeface="Calibri" panose="020F0502020204030204" pitchFamily="34" charset="0"/>
                <a:cs typeface="Calibri" panose="020F0502020204030204" pitchFamily="34" charset="0"/>
              </a:rPr>
              <a:t>היתה</a:t>
            </a:r>
            <a:r>
              <a:rPr lang="he-IL" sz="2800" dirty="0">
                <a:latin typeface="Calibri" panose="020F0502020204030204" pitchFamily="34" charset="0"/>
                <a:ea typeface="Calibri" panose="020F0502020204030204" pitchFamily="34" charset="0"/>
                <a:cs typeface="Calibri" panose="020F0502020204030204" pitchFamily="34" charset="0"/>
              </a:rPr>
              <a:t> לי שאלה בתנ"ך ולא היה נעים לי להראות שאני לא </a:t>
            </a:r>
            <a:r>
              <a:rPr lang="he-IL" sz="2800" dirty="0" err="1">
                <a:latin typeface="Calibri" panose="020F0502020204030204" pitchFamily="34" charset="0"/>
                <a:ea typeface="Calibri" panose="020F0502020204030204" pitchFamily="34" charset="0"/>
                <a:cs typeface="Calibri" panose="020F0502020204030204" pitchFamily="34" charset="0"/>
              </a:rPr>
              <a:t>יודע..אז</a:t>
            </a:r>
            <a:r>
              <a:rPr lang="he-IL" sz="2800" dirty="0">
                <a:latin typeface="Calibri" panose="020F0502020204030204" pitchFamily="34" charset="0"/>
                <a:ea typeface="Calibri" panose="020F0502020204030204" pitchFamily="34" charset="0"/>
                <a:cs typeface="Calibri" panose="020F0502020204030204" pitchFamily="34" charset="0"/>
              </a:rPr>
              <a:t> שאלתי אותו..</a:t>
            </a:r>
          </a:p>
        </p:txBody>
      </p:sp>
      <p:sp>
        <p:nvSpPr>
          <p:cNvPr id="9" name="TextBox 8">
            <a:extLst>
              <a:ext uri="{FF2B5EF4-FFF2-40B4-BE49-F238E27FC236}">
                <a16:creationId xmlns:a16="http://schemas.microsoft.com/office/drawing/2014/main" id="{38918D19-34D4-6E15-C47B-C9F7BFD39B3E}"/>
              </a:ext>
            </a:extLst>
          </p:cNvPr>
          <p:cNvSpPr txBox="1"/>
          <p:nvPr/>
        </p:nvSpPr>
        <p:spPr>
          <a:xfrm>
            <a:off x="1859354" y="3402753"/>
            <a:ext cx="9643532" cy="523220"/>
          </a:xfrm>
          <a:prstGeom prst="rect">
            <a:avLst/>
          </a:prstGeom>
          <a:noFill/>
        </p:spPr>
        <p:txBody>
          <a:bodyPr wrap="square" rtlCol="1">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 אני הרבה ברשת! מעלה סרטונים ומחכה לתגובות - זה מלהיב"</a:t>
            </a:r>
          </a:p>
        </p:txBody>
      </p:sp>
      <p:sp>
        <p:nvSpPr>
          <p:cNvPr id="10" name="TextBox 9">
            <a:extLst>
              <a:ext uri="{FF2B5EF4-FFF2-40B4-BE49-F238E27FC236}">
                <a16:creationId xmlns:a16="http://schemas.microsoft.com/office/drawing/2014/main" id="{E9024568-2D08-966F-DAA0-8653ED5916EE}"/>
              </a:ext>
            </a:extLst>
          </p:cNvPr>
          <p:cNvSpPr txBox="1"/>
          <p:nvPr/>
        </p:nvSpPr>
        <p:spPr>
          <a:xfrm>
            <a:off x="-151871" y="4096870"/>
            <a:ext cx="8754535" cy="523220"/>
          </a:xfrm>
          <a:prstGeom prst="rect">
            <a:avLst/>
          </a:prstGeom>
          <a:noFill/>
        </p:spPr>
        <p:txBody>
          <a:bodyPr wrap="square" rtlCol="1">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"את מי שאני משחק מולו שחמט לא ראיתי מעולם"</a:t>
            </a:r>
          </a:p>
        </p:txBody>
      </p:sp>
      <p:sp>
        <p:nvSpPr>
          <p:cNvPr id="12" name="TextBox 11">
            <a:extLst>
              <a:ext uri="{FF2B5EF4-FFF2-40B4-BE49-F238E27FC236}">
                <a16:creationId xmlns:a16="http://schemas.microsoft.com/office/drawing/2014/main" id="{8B1FF298-5B89-318B-4B62-FC3755015110}"/>
              </a:ext>
            </a:extLst>
          </p:cNvPr>
          <p:cNvSpPr txBox="1"/>
          <p:nvPr/>
        </p:nvSpPr>
        <p:spPr>
          <a:xfrm>
            <a:off x="327693" y="4993225"/>
            <a:ext cx="11654757" cy="523220"/>
          </a:xfrm>
          <a:prstGeom prst="rect">
            <a:avLst/>
          </a:prstGeom>
          <a:noFill/>
        </p:spPr>
        <p:txBody>
          <a:bodyPr wrap="square">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"הרבה פעמים אנחנו מגיבים באנונימיות ברשת – ככה אפשר לגמרי להיות אנחנו"</a:t>
            </a:r>
            <a:endParaRPr lang="he-IL" sz="2800" dirty="0"/>
          </a:p>
        </p:txBody>
      </p:sp>
      <p:sp>
        <p:nvSpPr>
          <p:cNvPr id="13" name="TextBox 12">
            <a:extLst>
              <a:ext uri="{FF2B5EF4-FFF2-40B4-BE49-F238E27FC236}">
                <a16:creationId xmlns:a16="http://schemas.microsoft.com/office/drawing/2014/main" id="{2BA5D02A-E10C-1989-FE1A-985B44614DF4}"/>
              </a:ext>
            </a:extLst>
          </p:cNvPr>
          <p:cNvSpPr txBox="1"/>
          <p:nvPr/>
        </p:nvSpPr>
        <p:spPr>
          <a:xfrm>
            <a:off x="-151870" y="5800864"/>
            <a:ext cx="12134320" cy="492443"/>
          </a:xfrm>
          <a:prstGeom prst="rect">
            <a:avLst/>
          </a:prstGeom>
          <a:noFill/>
        </p:spPr>
        <p:txBody>
          <a:bodyPr wrap="square" rtlCol="1">
            <a:spAutoFit/>
          </a:bodyPr>
          <a:lstStyle/>
          <a:p>
            <a:r>
              <a:rPr lang="he-IL" sz="2600" dirty="0">
                <a:latin typeface="Calibri" panose="020F0502020204030204" pitchFamily="34" charset="0"/>
                <a:ea typeface="Calibri" panose="020F0502020204030204" pitchFamily="34" charset="0"/>
                <a:cs typeface="Calibri" panose="020F0502020204030204" pitchFamily="34" charset="0"/>
              </a:rPr>
              <a:t>"איזה מזל שיש </a:t>
            </a:r>
            <a:r>
              <a:rPr lang="he-IL" sz="2600" dirty="0" err="1">
                <a:latin typeface="Calibri" panose="020F0502020204030204" pitchFamily="34" charset="0"/>
                <a:ea typeface="Calibri" panose="020F0502020204030204" pitchFamily="34" charset="0"/>
                <a:cs typeface="Calibri" panose="020F0502020204030204" pitchFamily="34" charset="0"/>
              </a:rPr>
              <a:t>אימוג'ים</a:t>
            </a:r>
            <a:r>
              <a:rPr lang="he-IL" sz="2600" dirty="0">
                <a:latin typeface="Calibri" panose="020F0502020204030204" pitchFamily="34" charset="0"/>
                <a:ea typeface="Calibri" panose="020F0502020204030204" pitchFamily="34" charset="0"/>
                <a:cs typeface="Calibri" panose="020F0502020204030204" pitchFamily="34" charset="0"/>
              </a:rPr>
              <a:t> שיראו מה אני מרגישה, לא הייתי מצליחה לתאר זאת טוב יותר במילים"</a:t>
            </a:r>
          </a:p>
        </p:txBody>
      </p:sp>
    </p:spTree>
    <p:extLst>
      <p:ext uri="{BB962C8B-B14F-4D97-AF65-F5344CB8AC3E}">
        <p14:creationId xmlns:p14="http://schemas.microsoft.com/office/powerpoint/2010/main" val="28182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02D08F41-7B41-FE40-FF74-706EAA173497}"/>
              </a:ext>
              <a:ext uri="{C183D7F6-B498-43B3-948B-1728B52AA6E4}">
                <adec:decorative xmlns:adec="http://schemas.microsoft.com/office/drawing/2017/decorative" val="1"/>
              </a:ext>
            </a:extLst>
          </p:cNvPr>
          <p:cNvSpPr/>
          <p:nvPr/>
        </p:nvSpPr>
        <p:spPr>
          <a:xfrm>
            <a:off x="0" y="6475392"/>
            <a:ext cx="12192000" cy="352425"/>
          </a:xfrm>
          <a:prstGeom prst="rect">
            <a:avLst/>
          </a:prstGeom>
          <a:solidFill>
            <a:srgbClr val="DA7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26" name="Picture 2">
            <a:extLst>
              <a:ext uri="{FF2B5EF4-FFF2-40B4-BE49-F238E27FC236}">
                <a16:creationId xmlns:a16="http://schemas.microsoft.com/office/drawing/2014/main" id="{6EE65B92-BE77-4994-A6B7-C22992DDA5F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10" y="2709922"/>
            <a:ext cx="4786425" cy="26811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173CED0E-4ED7-41F8-AAC1-6A9F5994B965}"/>
              </a:ext>
            </a:extLst>
          </p:cNvPr>
          <p:cNvSpPr>
            <a:spLocks noGrp="1"/>
          </p:cNvSpPr>
          <p:nvPr>
            <p:ph type="title" idx="4294967295"/>
          </p:nvPr>
        </p:nvSpPr>
        <p:spPr>
          <a:xfrm>
            <a:off x="5350698" y="794023"/>
            <a:ext cx="6640674" cy="2970685"/>
          </a:xfrm>
          <a:prstGeom prst="rect">
            <a:avLst/>
          </a:prstGeom>
          <a:solidFill>
            <a:srgbClr val="FBE5D6"/>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בלי ששמנו לב, הבינה המלאכותית-</a:t>
            </a:r>
            <a:r>
              <a:rPr kumimoji="0" lang="en-US"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 הפכה להיות חלק משגרת החיים של כולנו...</a:t>
            </a:r>
            <a:br>
              <a:rPr kumimoji="0" lang="en-US"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br>
            <a:r>
              <a:rPr kumimoji="0" lang="he-IL"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אפילו כחלק מהקשרים והחברויות שאנחנו יוצרים.</a:t>
            </a:r>
            <a:endParaRPr kumimoji="0" lang="en-US"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8470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C20E4FF3-F1F3-FC30-0E0E-258D9D807D91}"/>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42FA064B-9F04-3BE0-9F65-DE3F07BAB493}"/>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lvl="0"/>
            <a:r>
              <a:rPr lang="he-IL" dirty="0"/>
              <a:t>קשר אמיתי</a:t>
            </a:r>
            <a:endParaRPr dirty="0"/>
          </a:p>
        </p:txBody>
      </p:sp>
      <p:sp>
        <p:nvSpPr>
          <p:cNvPr id="5" name="תיבת טקסט 4">
            <a:extLst>
              <a:ext uri="{FF2B5EF4-FFF2-40B4-BE49-F238E27FC236}">
                <a16:creationId xmlns:a16="http://schemas.microsoft.com/office/drawing/2014/main" id="{201022B3-F71E-4D04-B8C3-A981B89A377F}"/>
              </a:ext>
            </a:extLst>
          </p:cNvPr>
          <p:cNvSpPr txBox="1"/>
          <p:nvPr/>
        </p:nvSpPr>
        <p:spPr>
          <a:xfrm>
            <a:off x="511629" y="1745672"/>
            <a:ext cx="10842171" cy="4893647"/>
          </a:xfrm>
          <a:prstGeom prst="rect">
            <a:avLst/>
          </a:prstGeom>
          <a:noFill/>
        </p:spPr>
        <p:txBody>
          <a:bodyPr wrap="square" rtlCol="1">
            <a:spAutoFit/>
          </a:bodyPr>
          <a:lstStyle/>
          <a:p>
            <a:r>
              <a:rPr lang="he-IL" sz="2400" dirty="0">
                <a:latin typeface="Calibri" panose="020F0502020204030204" pitchFamily="34" charset="0"/>
                <a:cs typeface="Calibri" panose="020F0502020204030204" pitchFamily="34" charset="0"/>
              </a:rPr>
              <a:t>סוף יום הלימודים. הכיתה נראית כמו "אחרי סערה": כיסאות הפוכים, תיקים פזורים ורעש עמום של תלמידים במסדרון. נדב ישב שם, רגוע לגמרי, גולל בטלפון.</a:t>
            </a:r>
          </a:p>
          <a:p>
            <a:r>
              <a:rPr lang="he-IL" sz="2400" dirty="0">
                <a:latin typeface="Calibri" panose="020F0502020204030204" pitchFamily="34" charset="0"/>
                <a:cs typeface="Calibri" panose="020F0502020204030204" pitchFamily="34" charset="0"/>
              </a:rPr>
              <a:t>פתאום, הודעה מאמיר, החבר הכי טוב שלו: "אחי, בא לך לראות משחק הערב?"</a:t>
            </a:r>
          </a:p>
          <a:p>
            <a:r>
              <a:rPr lang="he-IL" sz="2400" dirty="0">
                <a:latin typeface="Calibri" panose="020F0502020204030204" pitchFamily="34" charset="0"/>
                <a:cs typeface="Calibri" panose="020F0502020204030204" pitchFamily="34" charset="0"/>
              </a:rPr>
              <a:t>נדב התחיל להקליד חיוך, אבל אז קפא. הוא נזכר שקבעו אצל ליאל. הוא נכנס לקבוצה החדשה - "הבנים 8". הוא עבר על השמות: עומר, נועם, רואי... השם של אמיר לא היה שם.</a:t>
            </a:r>
          </a:p>
          <a:p>
            <a:endParaRPr lang="he-IL" sz="2400" dirty="0">
              <a:latin typeface="Calibri" panose="020F0502020204030204" pitchFamily="34" charset="0"/>
              <a:cs typeface="Calibri" panose="020F0502020204030204" pitchFamily="34" charset="0"/>
            </a:endParaRPr>
          </a:p>
          <a:p>
            <a:r>
              <a:rPr lang="he-IL" sz="2400" dirty="0">
                <a:latin typeface="Calibri" panose="020F0502020204030204" pitchFamily="34" charset="0"/>
                <a:cs typeface="Calibri" panose="020F0502020204030204" pitchFamily="34" charset="0"/>
              </a:rPr>
              <a:t>נדב הרגיש את הלחץ עולה: דופק מהיר, נשימה קצרה, תחושה של "תקיעות". הוא מצא את עצמו בתוך דילמה חברתית מורכבת: מצד אחד, הוא רוצה "להיות חלק מהחבר'ה", ומצד שני, מה עם הנאמנות לאמיר ומה אם יפגע בו?</a:t>
            </a:r>
          </a:p>
          <a:p>
            <a:r>
              <a:rPr lang="he-IL" sz="2400" dirty="0">
                <a:latin typeface="Calibri" panose="020F0502020204030204" pitchFamily="34" charset="0"/>
                <a:cs typeface="Calibri" panose="020F0502020204030204" pitchFamily="34" charset="0"/>
              </a:rPr>
              <a:t>.</a:t>
            </a:r>
          </a:p>
          <a:p>
            <a:r>
              <a:rPr lang="he-IL" sz="2400" dirty="0">
                <a:latin typeface="Calibri" panose="020F0502020204030204" pitchFamily="34" charset="0"/>
                <a:cs typeface="Calibri" panose="020F0502020204030204" pitchFamily="34" charset="0"/>
              </a:rPr>
              <a:t>"מה אני עושה עכשיו?" הוא מלמל. בייאושו, הוא פנה לבינה המלאכותית כדי לקבל עזרה בניהול עצמי של הבעיה.</a:t>
            </a:r>
          </a:p>
          <a:p>
            <a:r>
              <a:rPr lang="he-IL" sz="2400" dirty="0">
                <a:latin typeface="Calibri" panose="020F0502020204030204" pitchFamily="34" charset="0"/>
                <a:cs typeface="Calibri" panose="020F0502020204030204" pitchFamily="34" charset="0"/>
              </a:rPr>
              <a:t>נדב הזין את השאלה לאפליקציה. </a:t>
            </a:r>
            <a:r>
              <a:rPr lang="he-IL" sz="2400" dirty="0" err="1">
                <a:latin typeface="Calibri" panose="020F0502020204030204" pitchFamily="34" charset="0"/>
                <a:cs typeface="Calibri" panose="020F0502020204030204" pitchFamily="34" charset="0"/>
              </a:rPr>
              <a:t>הבוט</a:t>
            </a:r>
            <a:r>
              <a:rPr lang="he-IL" sz="2400" dirty="0">
                <a:latin typeface="Calibri" panose="020F0502020204030204" pitchFamily="34" charset="0"/>
                <a:cs typeface="Calibri" panose="020F0502020204030204" pitchFamily="34" charset="0"/>
              </a:rPr>
              <a:t>, הציע לו חלופות פעולה:</a:t>
            </a:r>
          </a:p>
        </p:txBody>
      </p:sp>
    </p:spTree>
    <p:extLst>
      <p:ext uri="{BB962C8B-B14F-4D97-AF65-F5344CB8AC3E}">
        <p14:creationId xmlns:p14="http://schemas.microsoft.com/office/powerpoint/2010/main" val="3278690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C20E4FF3-F1F3-FC30-0E0E-258D9D807D91}"/>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42FA064B-9F04-3BE0-9F65-DE3F07BAB493}"/>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lvl="0"/>
            <a:r>
              <a:rPr lang="he-IL" dirty="0"/>
              <a:t>קשר אמיתי</a:t>
            </a:r>
            <a:endParaRPr dirty="0"/>
          </a:p>
        </p:txBody>
      </p:sp>
      <p:sp>
        <p:nvSpPr>
          <p:cNvPr id="5" name="תיבת טקסט 4">
            <a:extLst>
              <a:ext uri="{FF2B5EF4-FFF2-40B4-BE49-F238E27FC236}">
                <a16:creationId xmlns:a16="http://schemas.microsoft.com/office/drawing/2014/main" id="{201022B3-F71E-4D04-B8C3-A981B89A377F}"/>
              </a:ext>
            </a:extLst>
          </p:cNvPr>
          <p:cNvSpPr txBox="1"/>
          <p:nvPr/>
        </p:nvSpPr>
        <p:spPr>
          <a:xfrm>
            <a:off x="511629" y="1745672"/>
            <a:ext cx="10842171" cy="4893647"/>
          </a:xfrm>
          <a:prstGeom prst="rect">
            <a:avLst/>
          </a:prstGeom>
          <a:noFill/>
        </p:spPr>
        <p:txBody>
          <a:bodyPr wrap="square" rtlCol="1">
            <a:spAutoFit/>
          </a:bodyPr>
          <a:lstStyle/>
          <a:p>
            <a:r>
              <a:rPr lang="he-IL" sz="2400" dirty="0">
                <a:latin typeface="Calibri" panose="020F0502020204030204" pitchFamily="34" charset="0"/>
                <a:cs typeface="Calibri" panose="020F0502020204030204" pitchFamily="34" charset="0"/>
              </a:rPr>
              <a:t>- להמציא תירוץ - "הרווח": שקט מול הקבוצה. "ההפסד": פגיעה באמון והסתבכות בשקר.</a:t>
            </a:r>
          </a:p>
          <a:p>
            <a:r>
              <a:rPr lang="he-IL" sz="2400" dirty="0">
                <a:latin typeface="Calibri" panose="020F0502020204030204" pitchFamily="34" charset="0"/>
                <a:cs typeface="Calibri" panose="020F0502020204030204" pitchFamily="34" charset="0"/>
              </a:rPr>
              <a:t>- לבקש מהבנים להזמין את אמיר -  "הרווח": פעולה הוגנת. "ההפסד": סיכון חברתי מול המנהיגים של הקבוצה.</a:t>
            </a:r>
          </a:p>
          <a:p>
            <a:r>
              <a:rPr lang="he-IL" sz="2400" dirty="0">
                <a:latin typeface="Calibri" panose="020F0502020204030204" pitchFamily="34" charset="0"/>
                <a:cs typeface="Calibri" panose="020F0502020204030204" pitchFamily="34" charset="0"/>
              </a:rPr>
              <a:t>- לא ללכת בכלל -  "הרווח": הימנעות מעימות. "ההפסד": ויתור על הצרכים שלו.</a:t>
            </a:r>
          </a:p>
          <a:p>
            <a:endParaRPr lang="he-IL" sz="2400" dirty="0">
              <a:latin typeface="Calibri" panose="020F0502020204030204" pitchFamily="34" charset="0"/>
              <a:cs typeface="Calibri" panose="020F0502020204030204" pitchFamily="34" charset="0"/>
            </a:endParaRPr>
          </a:p>
          <a:p>
            <a:r>
              <a:rPr lang="he-IL" sz="2400" dirty="0">
                <a:latin typeface="Calibri" panose="020F0502020204030204" pitchFamily="34" charset="0"/>
                <a:cs typeface="Calibri" panose="020F0502020204030204" pitchFamily="34" charset="0"/>
              </a:rPr>
              <a:t>נדב הסתכל על המסך ולא ידע מה לעשות.</a:t>
            </a:r>
          </a:p>
          <a:p>
            <a:r>
              <a:rPr lang="he-IL" sz="2400" dirty="0">
                <a:latin typeface="Calibri" panose="020F0502020204030204" pitchFamily="34" charset="0"/>
                <a:cs typeface="Calibri" panose="020F0502020204030204" pitchFamily="34" charset="0"/>
              </a:rPr>
              <a:t> </a:t>
            </a:r>
          </a:p>
          <a:p>
            <a:r>
              <a:rPr lang="he-IL" sz="2400" dirty="0">
                <a:latin typeface="Calibri" panose="020F0502020204030204" pitchFamily="34" charset="0"/>
                <a:cs typeface="Calibri" panose="020F0502020204030204" pitchFamily="34" charset="0"/>
              </a:rPr>
              <a:t>בשיא התסכול, ניר, המורה לאנגלית נכנס לכיתה. "הכול בסדר?" הוא שאל.</a:t>
            </a:r>
          </a:p>
          <a:p>
            <a:r>
              <a:rPr lang="he-IL" sz="2400" dirty="0">
                <a:latin typeface="Calibri" panose="020F0502020204030204" pitchFamily="34" charset="0"/>
                <a:cs typeface="Calibri" panose="020F0502020204030204" pitchFamily="34" charset="0"/>
              </a:rPr>
              <a:t>נדב הסתכל על ניר, היסס בהתחלה אך לבסוף החל לספר לו על הדילמה שלו.</a:t>
            </a:r>
          </a:p>
          <a:p>
            <a:r>
              <a:rPr lang="he-IL" sz="2400" dirty="0">
                <a:latin typeface="Calibri" panose="020F0502020204030204" pitchFamily="34" charset="0"/>
                <a:cs typeface="Calibri" panose="020F0502020204030204" pitchFamily="34" charset="0"/>
              </a:rPr>
              <a:t>ניר שאל את נדב רק שאלה אחת: "ומה מרגיש לך נכון?"</a:t>
            </a:r>
          </a:p>
          <a:p>
            <a:r>
              <a:rPr lang="he-IL" sz="2400" dirty="0">
                <a:latin typeface="Calibri" panose="020F0502020204030204" pitchFamily="34" charset="0"/>
                <a:cs typeface="Calibri" panose="020F0502020204030204" pitchFamily="34" charset="0"/>
              </a:rPr>
              <a:t> </a:t>
            </a:r>
          </a:p>
          <a:p>
            <a:r>
              <a:rPr lang="he-IL" sz="2400" dirty="0">
                <a:latin typeface="Calibri" panose="020F0502020204030204" pitchFamily="34" charset="0"/>
                <a:cs typeface="Calibri" panose="020F0502020204030204" pitchFamily="34" charset="0"/>
              </a:rPr>
              <a:t>נדב נשם עמוק. הוא נעל את הטלפון, חייך ואמר, "האמת? ברור לי מה אני הולך לעשות".</a:t>
            </a:r>
          </a:p>
          <a:p>
            <a:r>
              <a:rPr lang="he-IL"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939717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8AFDF22A-52BA-C35B-32C4-FDCB956C23A3}"/>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94174D31-D432-AC45-31F1-EE03B8976069}"/>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7200"/>
              <a:buFont typeface="Calibri"/>
              <a:buNone/>
            </a:pPr>
            <a:r>
              <a:rPr lang="he-IL" dirty="0"/>
              <a:t>בעקבות סיפור המקרה</a:t>
            </a:r>
            <a:endParaRPr dirty="0"/>
          </a:p>
        </p:txBody>
      </p:sp>
      <p:pic>
        <p:nvPicPr>
          <p:cNvPr id="2" name="גרפיקה 1">
            <a:extLst>
              <a:ext uri="{FF2B5EF4-FFF2-40B4-BE49-F238E27FC236}">
                <a16:creationId xmlns:a16="http://schemas.microsoft.com/office/drawing/2014/main" id="{ED499762-CD25-4560-1FEF-9CCE5E99638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7677" y="1513091"/>
            <a:ext cx="4947202" cy="2482904"/>
          </a:xfrm>
          <a:prstGeom prst="rect">
            <a:avLst/>
          </a:prstGeom>
        </p:spPr>
      </p:pic>
      <p:pic>
        <p:nvPicPr>
          <p:cNvPr id="3" name="גרפיקה 2">
            <a:extLst>
              <a:ext uri="{FF2B5EF4-FFF2-40B4-BE49-F238E27FC236}">
                <a16:creationId xmlns:a16="http://schemas.microsoft.com/office/drawing/2014/main" id="{1C88450B-5DC8-2AC1-8413-86D4C3D53A9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62100" y="1750456"/>
            <a:ext cx="3553824" cy="2361229"/>
          </a:xfrm>
          <a:prstGeom prst="rect">
            <a:avLst/>
          </a:prstGeom>
        </p:spPr>
      </p:pic>
      <p:pic>
        <p:nvPicPr>
          <p:cNvPr id="8" name="גרפיקה 7">
            <a:extLst>
              <a:ext uri="{FF2B5EF4-FFF2-40B4-BE49-F238E27FC236}">
                <a16:creationId xmlns:a16="http://schemas.microsoft.com/office/drawing/2014/main" id="{6891EE79-F6EA-EEC7-6942-BBCEEF88CCA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7382471" y="4111685"/>
            <a:ext cx="4584501" cy="2629177"/>
          </a:xfrm>
          <a:prstGeom prst="rect">
            <a:avLst/>
          </a:prstGeom>
        </p:spPr>
      </p:pic>
      <p:sp>
        <p:nvSpPr>
          <p:cNvPr id="11" name="תיבת טקסט 10">
            <a:extLst>
              <a:ext uri="{FF2B5EF4-FFF2-40B4-BE49-F238E27FC236}">
                <a16:creationId xmlns:a16="http://schemas.microsoft.com/office/drawing/2014/main" id="{F893E384-89A6-AC18-2CF9-00F47B0714D2}"/>
              </a:ext>
            </a:extLst>
          </p:cNvPr>
          <p:cNvSpPr txBox="1"/>
          <p:nvPr/>
        </p:nvSpPr>
        <p:spPr>
          <a:xfrm>
            <a:off x="7163933" y="2146240"/>
            <a:ext cx="4354690" cy="1077218"/>
          </a:xfrm>
          <a:prstGeom prst="rect">
            <a:avLst/>
          </a:prstGeom>
          <a:noFill/>
        </p:spPr>
        <p:txBody>
          <a:bodyPr wrap="square">
            <a:spAutoFit/>
          </a:bodyPr>
          <a:lstStyle/>
          <a:p>
            <a:pPr algn="ctr"/>
            <a:r>
              <a:rPr lang="he-IL" sz="3200" dirty="0">
                <a:ln/>
                <a:latin typeface="Calibri" panose="020F0502020204030204" pitchFamily="34" charset="0"/>
                <a:ea typeface="Calibri" panose="020F0502020204030204" pitchFamily="34" charset="0"/>
                <a:cs typeface="Calibri" panose="020F0502020204030204" pitchFamily="34" charset="0"/>
              </a:rPr>
              <a:t>אילו תחושות ורגשות עולים בכם בעקבות הסיפור?</a:t>
            </a:r>
          </a:p>
        </p:txBody>
      </p:sp>
      <p:sp>
        <p:nvSpPr>
          <p:cNvPr id="9" name="תיבת טקסט 8">
            <a:extLst>
              <a:ext uri="{FF2B5EF4-FFF2-40B4-BE49-F238E27FC236}">
                <a16:creationId xmlns:a16="http://schemas.microsoft.com/office/drawing/2014/main" id="{D5FCE7A7-CE50-F34E-7ACF-D2BDE13455EA}"/>
              </a:ext>
            </a:extLst>
          </p:cNvPr>
          <p:cNvSpPr txBox="1"/>
          <p:nvPr/>
        </p:nvSpPr>
        <p:spPr>
          <a:xfrm>
            <a:off x="2069012" y="2206355"/>
            <a:ext cx="2540000" cy="1815882"/>
          </a:xfrm>
          <a:prstGeom prst="rect">
            <a:avLst/>
          </a:prstGeom>
          <a:noFill/>
        </p:spPr>
        <p:txBody>
          <a:bodyPr wrap="square">
            <a:spAutoFit/>
          </a:bodyPr>
          <a:lstStyle/>
          <a:p>
            <a:pPr algn="ctr"/>
            <a:r>
              <a:rPr lang="he-IL" sz="2800" dirty="0">
                <a:ln/>
                <a:latin typeface="Calibri" panose="020F0502020204030204" pitchFamily="34" charset="0"/>
                <a:ea typeface="Calibri" panose="020F0502020204030204" pitchFamily="34" charset="0"/>
                <a:cs typeface="Calibri" panose="020F0502020204030204" pitchFamily="34" charset="0"/>
              </a:rPr>
              <a:t>במה השימוש </a:t>
            </a:r>
            <a:r>
              <a:rPr lang="he-IL" sz="2800" dirty="0" err="1">
                <a:ln/>
                <a:latin typeface="Calibri" panose="020F0502020204030204" pitchFamily="34" charset="0"/>
                <a:ea typeface="Calibri" panose="020F0502020204030204" pitchFamily="34" charset="0"/>
                <a:cs typeface="Calibri" panose="020F0502020204030204" pitchFamily="34" charset="0"/>
              </a:rPr>
              <a:t>בבוט</a:t>
            </a:r>
            <a:r>
              <a:rPr lang="he-IL" sz="2800" dirty="0">
                <a:ln/>
                <a:latin typeface="Calibri" panose="020F0502020204030204" pitchFamily="34" charset="0"/>
                <a:ea typeface="Calibri" panose="020F0502020204030204" pitchFamily="34" charset="0"/>
                <a:cs typeface="Calibri" panose="020F0502020204030204" pitchFamily="34" charset="0"/>
              </a:rPr>
              <a:t> דומה ובמה זה שונה מקשר אנושי?</a:t>
            </a:r>
          </a:p>
        </p:txBody>
      </p:sp>
      <p:sp>
        <p:nvSpPr>
          <p:cNvPr id="10" name="תיבת טקסט 9">
            <a:extLst>
              <a:ext uri="{FF2B5EF4-FFF2-40B4-BE49-F238E27FC236}">
                <a16:creationId xmlns:a16="http://schemas.microsoft.com/office/drawing/2014/main" id="{578E3A59-285E-B207-6CBB-0F530E6C782F}"/>
              </a:ext>
            </a:extLst>
          </p:cNvPr>
          <p:cNvSpPr txBox="1"/>
          <p:nvPr/>
        </p:nvSpPr>
        <p:spPr>
          <a:xfrm>
            <a:off x="7706359" y="4432894"/>
            <a:ext cx="3936724" cy="1938992"/>
          </a:xfrm>
          <a:prstGeom prst="rect">
            <a:avLst/>
          </a:prstGeom>
          <a:noFill/>
        </p:spPr>
        <p:txBody>
          <a:bodyPr wrap="square">
            <a:spAutoFit/>
          </a:bodyPr>
          <a:lstStyle/>
          <a:p>
            <a:pPr algn="ctr"/>
            <a:r>
              <a:rPr lang="he-IL" sz="2400" dirty="0">
                <a:ln/>
                <a:latin typeface="Calibri" panose="020F0502020204030204" pitchFamily="34" charset="0"/>
                <a:ea typeface="Calibri" panose="020F0502020204030204" pitchFamily="34" charset="0"/>
                <a:cs typeface="Calibri" panose="020F0502020204030204" pitchFamily="34" charset="0"/>
              </a:rPr>
              <a:t>האם אתם יכולים להיזכר במקרים בהם גם אתם השתמשתם </a:t>
            </a:r>
            <a:br>
              <a:rPr lang="en-US" sz="2400" dirty="0">
                <a:ln/>
                <a:latin typeface="Calibri" panose="020F0502020204030204" pitchFamily="34" charset="0"/>
                <a:ea typeface="Calibri" panose="020F0502020204030204" pitchFamily="34" charset="0"/>
                <a:cs typeface="Calibri" panose="020F0502020204030204" pitchFamily="34" charset="0"/>
              </a:rPr>
            </a:br>
            <a:r>
              <a:rPr lang="he-IL" sz="2400" dirty="0">
                <a:ln/>
                <a:latin typeface="Calibri" panose="020F0502020204030204" pitchFamily="34" charset="0"/>
                <a:ea typeface="Calibri" panose="020F0502020204030204" pitchFamily="34" charset="0"/>
                <a:cs typeface="Calibri" panose="020F0502020204030204" pitchFamily="34" charset="0"/>
              </a:rPr>
              <a:t>בכלי בינה מלאכותית ברשת על מנת להתמודד עם תחושות </a:t>
            </a:r>
            <a:br>
              <a:rPr lang="en-US" sz="2400" dirty="0">
                <a:ln/>
                <a:latin typeface="Calibri" panose="020F0502020204030204" pitchFamily="34" charset="0"/>
                <a:ea typeface="Calibri" panose="020F0502020204030204" pitchFamily="34" charset="0"/>
                <a:cs typeface="Calibri" panose="020F0502020204030204" pitchFamily="34" charset="0"/>
              </a:rPr>
            </a:br>
            <a:r>
              <a:rPr lang="he-IL" sz="2400" dirty="0">
                <a:ln/>
                <a:latin typeface="Calibri" panose="020F0502020204030204" pitchFamily="34" charset="0"/>
                <a:ea typeface="Calibri" panose="020F0502020204030204" pitchFamily="34" charset="0"/>
                <a:cs typeface="Calibri" panose="020F0502020204030204" pitchFamily="34" charset="0"/>
              </a:rPr>
              <a:t>כאלו ואחרות?</a:t>
            </a:r>
          </a:p>
        </p:txBody>
      </p:sp>
      <p:pic>
        <p:nvPicPr>
          <p:cNvPr id="12" name="גרפיקה 11">
            <a:extLst>
              <a:ext uri="{FF2B5EF4-FFF2-40B4-BE49-F238E27FC236}">
                <a16:creationId xmlns:a16="http://schemas.microsoft.com/office/drawing/2014/main" id="{1DC6D2BE-9B08-C531-7EE3-93F58BF7F99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736599" y="4321018"/>
            <a:ext cx="5359399" cy="2442974"/>
          </a:xfrm>
          <a:prstGeom prst="rect">
            <a:avLst/>
          </a:prstGeom>
        </p:spPr>
      </p:pic>
      <p:sp>
        <p:nvSpPr>
          <p:cNvPr id="13" name="תיבת טקסט 12">
            <a:extLst>
              <a:ext uri="{FF2B5EF4-FFF2-40B4-BE49-F238E27FC236}">
                <a16:creationId xmlns:a16="http://schemas.microsoft.com/office/drawing/2014/main" id="{7FA183A8-A271-7A08-513A-1C53AFDA0FB7}"/>
              </a:ext>
            </a:extLst>
          </p:cNvPr>
          <p:cNvSpPr txBox="1"/>
          <p:nvPr/>
        </p:nvSpPr>
        <p:spPr>
          <a:xfrm>
            <a:off x="1395587" y="4641443"/>
            <a:ext cx="4041422" cy="1569660"/>
          </a:xfrm>
          <a:prstGeom prst="rect">
            <a:avLst/>
          </a:prstGeom>
          <a:noFill/>
        </p:spPr>
        <p:txBody>
          <a:bodyPr wrap="square">
            <a:spAutoFit/>
          </a:bodyPr>
          <a:lstStyle/>
          <a:p>
            <a:pPr lvl="0" algn="ctr">
              <a:defRPr/>
            </a:pPr>
            <a:r>
              <a:rPr lang="he-IL" sz="3200" dirty="0">
                <a:solidFill>
                  <a:prstClr val="black"/>
                </a:solidFill>
                <a:latin typeface="Calibri" panose="020F0502020204030204" pitchFamily="34" charset="0"/>
                <a:ea typeface="Calibri" panose="020F0502020204030204" pitchFamily="34" charset="0"/>
                <a:cs typeface="Calibri" panose="020F0502020204030204" pitchFamily="34" charset="0"/>
              </a:rPr>
              <a:t>אילו השלכות עלולות, לדעתכם, להיווצר כתוצאה מקשר עמוק עם </a:t>
            </a:r>
            <a:r>
              <a:rPr lang="he-IL"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ה'בוט</a:t>
            </a:r>
            <a:r>
              <a:rPr lang="he-IL"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he-IL" sz="32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912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E95D49-7D9C-07E4-AC92-9D21C394CE09}"/>
              </a:ext>
            </a:extLst>
          </p:cNvPr>
          <p:cNvSpPr>
            <a:spLocks noGrp="1"/>
          </p:cNvSpPr>
          <p:nvPr>
            <p:ph type="title"/>
          </p:nvPr>
        </p:nvSpPr>
        <p:spPr/>
        <p:txBody>
          <a:bodyPr/>
          <a:lstStyle/>
          <a:p>
            <a:r>
              <a:rPr lang="he-IL" dirty="0"/>
              <a:t>מן המקורות</a:t>
            </a:r>
          </a:p>
        </p:txBody>
      </p:sp>
      <p:sp>
        <p:nvSpPr>
          <p:cNvPr id="3" name="מציין מיקום טקסט 2">
            <a:extLst>
              <a:ext uri="{FF2B5EF4-FFF2-40B4-BE49-F238E27FC236}">
                <a16:creationId xmlns:a16="http://schemas.microsoft.com/office/drawing/2014/main" id="{9311CF71-5561-C915-2359-A6FAF67AC52C}"/>
              </a:ext>
            </a:extLst>
          </p:cNvPr>
          <p:cNvSpPr>
            <a:spLocks noGrp="1"/>
          </p:cNvSpPr>
          <p:nvPr>
            <p:ph type="body" idx="1"/>
          </p:nvPr>
        </p:nvSpPr>
        <p:spPr>
          <a:xfrm>
            <a:off x="323850" y="1676401"/>
            <a:ext cx="11315700" cy="5020108"/>
          </a:xfrm>
        </p:spPr>
        <p:txBody>
          <a:bodyPr>
            <a:normAutofit/>
          </a:bodyPr>
          <a:lstStyle/>
          <a:p>
            <a:pPr marL="50800" indent="0" algn="ctr">
              <a:buNone/>
            </a:pPr>
            <a:r>
              <a:rPr lang="he-IL" dirty="0"/>
              <a:t>"</a:t>
            </a:r>
            <a:r>
              <a:rPr lang="he-IL" b="1" dirty="0" err="1"/>
              <a:t>ו</a:t>
            </a:r>
            <a:r>
              <a:rPr lang="he-IL" sz="3600" b="1" dirty="0" err="1"/>
              <a:t>ַיִּקַּח</a:t>
            </a:r>
            <a:r>
              <a:rPr lang="he-IL" sz="3600" b="1" dirty="0"/>
              <a:t> ה' </a:t>
            </a:r>
            <a:r>
              <a:rPr lang="he-IL" sz="3600" b="1" dirty="0" err="1"/>
              <a:t>אֱלֹקִים</a:t>
            </a:r>
            <a:r>
              <a:rPr lang="he-IL" sz="3600" b="1" dirty="0"/>
              <a:t> אֶת הָאָדָם וַיַּנִּחֵהוּ בְגַן עֵדֶן לְעָבְדָהּ וּלְשָׁמְרָהּ"</a:t>
            </a:r>
          </a:p>
          <a:p>
            <a:pPr marL="50800" indent="0" algn="ctr">
              <a:buNone/>
            </a:pPr>
            <a:r>
              <a:rPr lang="he-IL" sz="2000" dirty="0"/>
              <a:t> (בראשית ב', ט"ו)</a:t>
            </a:r>
          </a:p>
          <a:p>
            <a:pPr marL="50800" indent="0" algn="ctr">
              <a:buNone/>
            </a:pPr>
            <a:r>
              <a:rPr lang="he-IL" dirty="0"/>
              <a:t>המשמעות: אנחנו לא כאן רק כדי לצרוך, אלא כדי "לשמור". </a:t>
            </a:r>
          </a:p>
          <a:p>
            <a:pPr marL="50800" indent="0" algn="ctr">
              <a:buNone/>
            </a:pPr>
            <a:r>
              <a:rPr lang="he-IL" dirty="0"/>
              <a:t>העולם (או כל דבר שניתן לנו) הוא סוג של פיקדון שאנחנו צריכים לקחת עליו אחריות ולשמור אותו ואותנו במצב טוב. הקב"ה נותן לנו הזדמנויות להתפתחות טכנולוגית- אך תפקידנו לשמור שלא נשחית ולא נקלקל.</a:t>
            </a:r>
          </a:p>
          <a:p>
            <a:pPr marL="50800" indent="0" algn="ctr">
              <a:buNone/>
            </a:pPr>
            <a:endParaRPr lang="he-IL" dirty="0"/>
          </a:p>
          <a:p>
            <a:pPr marL="50800" indent="0" algn="ctr">
              <a:buNone/>
            </a:pPr>
            <a:r>
              <a:rPr lang="he-IL" b="1" dirty="0"/>
              <a:t>"בְּשָׁעָה שֶׁבָּרָא הַקָּדוֹשׁ בָּרוּךְ הוּא אֶת אָדָם הָרִאשׁוֹן, נְטָלוֹ וְהֶחֱזִירוֹ עַל כָּל אִילָנֵי גַּן עֵדֶן וְאָמַר לוֹ: רְאֵה מַעֲשַׂי כַּמָּה נָאִים </a:t>
            </a:r>
            <a:r>
              <a:rPr lang="he-IL" b="1" dirty="0" err="1"/>
              <a:t>וּמְשֻׁבָּחִין</a:t>
            </a:r>
            <a:r>
              <a:rPr lang="he-IL" b="1" dirty="0"/>
              <a:t> הֵן... תֵּן דַּעְתְּךָ שֶׁלֹּא תְקַלְקֵל וְתַחֲרִיב אֶת עוֹלָמִי, שֶׁאִם קִלְקַלְתָּ - אֵין מִי שֶׁיְּתַקֵּן אַחֲרֶיךָ."</a:t>
            </a:r>
            <a:r>
              <a:rPr lang="he-IL" dirty="0"/>
              <a:t> (קהלת רבה, ט"ז)</a:t>
            </a:r>
          </a:p>
          <a:p>
            <a:pPr marL="50800" indent="0" algn="ctr">
              <a:buNone/>
            </a:pPr>
            <a:endParaRPr lang="he-IL" dirty="0"/>
          </a:p>
        </p:txBody>
      </p:sp>
      <p:pic>
        <p:nvPicPr>
          <p:cNvPr id="6" name="תמונה 5">
            <a:extLst>
              <a:ext uri="{FF2B5EF4-FFF2-40B4-BE49-F238E27FC236}">
                <a16:creationId xmlns:a16="http://schemas.microsoft.com/office/drawing/2014/main" id="{0D3462C0-FD8B-71A6-CE83-5C3090169D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58425" y="0"/>
            <a:ext cx="1933575" cy="2163441"/>
          </a:xfrm>
          <a:prstGeom prst="rect">
            <a:avLst/>
          </a:prstGeom>
        </p:spPr>
      </p:pic>
    </p:spTree>
    <p:extLst>
      <p:ext uri="{BB962C8B-B14F-4D97-AF65-F5344CB8AC3E}">
        <p14:creationId xmlns:p14="http://schemas.microsoft.com/office/powerpoint/2010/main" val="1987537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תרשים זרימה: מסיים 13">
            <a:extLst>
              <a:ext uri="{FF2B5EF4-FFF2-40B4-BE49-F238E27FC236}">
                <a16:creationId xmlns:a16="http://schemas.microsoft.com/office/drawing/2014/main" id="{C4D33404-CD18-4DB5-AB78-1FAC67E3EF5F}"/>
              </a:ext>
              <a:ext uri="{C183D7F6-B498-43B3-948B-1728B52AA6E4}">
                <adec:decorative xmlns:adec="http://schemas.microsoft.com/office/drawing/2017/decorative" val="1"/>
              </a:ext>
            </a:extLst>
          </p:cNvPr>
          <p:cNvSpPr/>
          <p:nvPr/>
        </p:nvSpPr>
        <p:spPr>
          <a:xfrm>
            <a:off x="407036" y="4268043"/>
            <a:ext cx="11095706" cy="1754326"/>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תרשים זרימה: מסיים 11">
            <a:extLst>
              <a:ext uri="{FF2B5EF4-FFF2-40B4-BE49-F238E27FC236}">
                <a16:creationId xmlns:a16="http://schemas.microsoft.com/office/drawing/2014/main" id="{7DFF99A6-81A6-4CAB-9D2D-47AF686C0E4B}"/>
              </a:ext>
              <a:ext uri="{C183D7F6-B498-43B3-948B-1728B52AA6E4}">
                <adec:decorative xmlns:adec="http://schemas.microsoft.com/office/drawing/2017/decorative" val="1"/>
              </a:ext>
            </a:extLst>
          </p:cNvPr>
          <p:cNvSpPr/>
          <p:nvPr/>
        </p:nvSpPr>
        <p:spPr>
          <a:xfrm>
            <a:off x="684354" y="2135286"/>
            <a:ext cx="11095706" cy="1754326"/>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רשים זרימה: מסיים 6">
            <a:extLst>
              <a:ext uri="{FF2B5EF4-FFF2-40B4-BE49-F238E27FC236}">
                <a16:creationId xmlns:a16="http://schemas.microsoft.com/office/drawing/2014/main" id="{685EA91B-55E4-4487-B14C-DD9D31ACCD7A}"/>
              </a:ext>
              <a:ext uri="{C183D7F6-B498-43B3-948B-1728B52AA6E4}">
                <adec:decorative xmlns:adec="http://schemas.microsoft.com/office/drawing/2017/decorative" val="1"/>
              </a:ext>
            </a:extLst>
          </p:cNvPr>
          <p:cNvSpPr/>
          <p:nvPr/>
        </p:nvSpPr>
        <p:spPr>
          <a:xfrm>
            <a:off x="757424" y="1393019"/>
            <a:ext cx="11095706" cy="457200"/>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pic>
        <p:nvPicPr>
          <p:cNvPr id="8" name="תמונה 7">
            <a:extLst>
              <a:ext uri="{FF2B5EF4-FFF2-40B4-BE49-F238E27FC236}">
                <a16:creationId xmlns:a16="http://schemas.microsoft.com/office/drawing/2014/main" id="{43FAFBEB-F2A5-4F03-B42E-B92453A05D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58316" y="2193723"/>
            <a:ext cx="1436428" cy="1664255"/>
          </a:xfrm>
          <a:prstGeom prst="rect">
            <a:avLst/>
          </a:prstGeom>
        </p:spPr>
      </p:pic>
      <p:sp>
        <p:nvSpPr>
          <p:cNvPr id="4" name="כותרת 3">
            <a:extLst>
              <a:ext uri="{FF2B5EF4-FFF2-40B4-BE49-F238E27FC236}">
                <a16:creationId xmlns:a16="http://schemas.microsoft.com/office/drawing/2014/main" id="{9B5FAC14-16B5-491B-BB5E-4B8D6577E217}"/>
              </a:ext>
              <a:ext uri="{C183D7F6-B498-43B3-948B-1728B52AA6E4}">
                <adec:decorative xmlns:adec="http://schemas.microsoft.com/office/drawing/2017/decorative" val="0"/>
              </a:ext>
            </a:extLst>
          </p:cNvPr>
          <p:cNvSpPr txBox="1">
            <a:spLocks noGrp="1"/>
          </p:cNvSpPr>
          <p:nvPr>
            <p:ph type="title" idx="4294967295"/>
          </p:nvPr>
        </p:nvSpPr>
        <p:spPr>
          <a:xfrm>
            <a:off x="4363656" y="555351"/>
            <a:ext cx="2998784" cy="707886"/>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חשוב לזכור:</a:t>
            </a:r>
          </a:p>
        </p:txBody>
      </p:sp>
      <p:sp>
        <p:nvSpPr>
          <p:cNvPr id="13" name="Rectangle 12">
            <a:extLst>
              <a:ext uri="{FF2B5EF4-FFF2-40B4-BE49-F238E27FC236}">
                <a16:creationId xmlns:a16="http://schemas.microsoft.com/office/drawing/2014/main" id="{FA8E7BC9-6076-468B-4DEF-BD9E167A315A}"/>
              </a:ext>
              <a:ext uri="{C183D7F6-B498-43B3-948B-1728B52AA6E4}">
                <adec:decorative xmlns:adec="http://schemas.microsoft.com/office/drawing/2017/decorative" val="0"/>
              </a:ext>
            </a:extLst>
          </p:cNvPr>
          <p:cNvSpPr/>
          <p:nvPr/>
        </p:nvSpPr>
        <p:spPr>
          <a:xfrm>
            <a:off x="-179250" y="1361389"/>
            <a:ext cx="11899557" cy="461665"/>
          </a:xfrm>
          <a:prstGeom prst="rect">
            <a:avLst/>
          </a:prstGeom>
          <a:noFill/>
        </p:spPr>
        <p:txBody>
          <a:bodyPr wrap="square" lIns="91440" tIns="45720" rIns="91440" bIns="45720">
            <a:spAutoFit/>
          </a:bodyPr>
          <a:lstStyle/>
          <a:p>
            <a:r>
              <a:rPr lang="he-IL" sz="2400" b="1" dirty="0">
                <a:ln/>
                <a:latin typeface="Calibri" panose="020F0502020204030204" pitchFamily="34" charset="0"/>
                <a:ea typeface="Calibri" panose="020F0502020204030204" pitchFamily="34" charset="0"/>
                <a:cs typeface="Calibri" panose="020F0502020204030204" pitchFamily="34" charset="0"/>
              </a:rPr>
              <a:t>בשיח עם '</a:t>
            </a:r>
            <a:r>
              <a:rPr lang="he-IL" sz="2400" b="1" dirty="0" err="1">
                <a:ln/>
                <a:latin typeface="Calibri" panose="020F0502020204030204" pitchFamily="34" charset="0"/>
                <a:ea typeface="Calibri" panose="020F0502020204030204" pitchFamily="34" charset="0"/>
                <a:cs typeface="Calibri" panose="020F0502020204030204" pitchFamily="34" charset="0"/>
              </a:rPr>
              <a:t>בוט</a:t>
            </a:r>
            <a:r>
              <a:rPr lang="he-IL" sz="2400" b="1" dirty="0">
                <a:ln/>
                <a:latin typeface="Calibri" panose="020F0502020204030204" pitchFamily="34" charset="0"/>
                <a:ea typeface="Calibri" panose="020F0502020204030204" pitchFamily="34" charset="0"/>
                <a:cs typeface="Calibri" panose="020F0502020204030204" pitchFamily="34" charset="0"/>
              </a:rPr>
              <a:t>' אנחנו עשויים להרגיש שהוא מביע כלפינו אמפתיה, הבנה, קרבה ואכפתיות.</a:t>
            </a:r>
          </a:p>
        </p:txBody>
      </p:sp>
      <p:sp>
        <p:nvSpPr>
          <p:cNvPr id="2" name="תיבת טקסט 1">
            <a:extLst>
              <a:ext uri="{FF2B5EF4-FFF2-40B4-BE49-F238E27FC236}">
                <a16:creationId xmlns:a16="http://schemas.microsoft.com/office/drawing/2014/main" id="{9F948550-8D4A-49CC-9CDD-81106AFCBEBC}"/>
              </a:ext>
              <a:ext uri="{C183D7F6-B498-43B3-948B-1728B52AA6E4}">
                <adec:decorative xmlns:adec="http://schemas.microsoft.com/office/drawing/2017/decorative" val="0"/>
              </a:ext>
            </a:extLst>
          </p:cNvPr>
          <p:cNvSpPr txBox="1"/>
          <p:nvPr/>
        </p:nvSpPr>
        <p:spPr>
          <a:xfrm>
            <a:off x="2868046" y="2357601"/>
            <a:ext cx="8361277" cy="1815882"/>
          </a:xfrm>
          <a:prstGeom prst="rect">
            <a:avLst/>
          </a:prstGeom>
          <a:noFill/>
        </p:spPr>
        <p:txBody>
          <a:bodyPr wrap="square" rtlCol="1">
            <a:spAutoFit/>
          </a:bodyPr>
          <a:lstStyle/>
          <a:p>
            <a:r>
              <a:rPr lang="he-IL" sz="2800" b="1" dirty="0">
                <a:ln/>
                <a:solidFill>
                  <a:srgbClr val="C00000"/>
                </a:solidFill>
                <a:latin typeface="Calibri" panose="020F0502020204030204" pitchFamily="34" charset="0"/>
                <a:ea typeface="Calibri" panose="020F0502020204030204" pitchFamily="34" charset="0"/>
                <a:cs typeface="Calibri" panose="020F0502020204030204" pitchFamily="34" charset="0"/>
              </a:rPr>
              <a:t>אבל האמת היא ש...  </a:t>
            </a:r>
            <a:r>
              <a:rPr lang="he-IL" sz="2400" b="1" dirty="0" err="1">
                <a:ln/>
                <a:latin typeface="Calibri" panose="020F0502020204030204" pitchFamily="34" charset="0"/>
                <a:ea typeface="Calibri" panose="020F0502020204030204" pitchFamily="34" charset="0"/>
                <a:cs typeface="Calibri" panose="020F0502020204030204" pitchFamily="34" charset="0"/>
              </a:rPr>
              <a:t>ה'בוט</a:t>
            </a:r>
            <a:r>
              <a:rPr lang="he-IL" sz="2400" b="1" dirty="0">
                <a:ln/>
                <a:latin typeface="Calibri" panose="020F0502020204030204" pitchFamily="34" charset="0"/>
                <a:ea typeface="Calibri" panose="020F0502020204030204" pitchFamily="34" charset="0"/>
                <a:cs typeface="Calibri" panose="020F0502020204030204" pitchFamily="34" charset="0"/>
              </a:rPr>
              <a:t>' הוא לא "אחר" אמיתי עם רצונות </a:t>
            </a:r>
          </a:p>
          <a:p>
            <a:r>
              <a:rPr lang="he-IL" sz="2400" b="1" dirty="0">
                <a:ln/>
                <a:latin typeface="Calibri" panose="020F0502020204030204" pitchFamily="34" charset="0"/>
                <a:ea typeface="Calibri" panose="020F0502020204030204" pitchFamily="34" charset="0"/>
                <a:cs typeface="Calibri" panose="020F0502020204030204" pitchFamily="34" charset="0"/>
              </a:rPr>
              <a:t>ומחשבות משלו, אלא הוא מפגיש אותנו בעיקר עם עצמנו ועם המידע שהזנו לתוכו.</a:t>
            </a:r>
          </a:p>
          <a:p>
            <a:endParaRPr lang="he-IL" sz="1800" b="1" dirty="0">
              <a:ln/>
              <a:latin typeface="Calibri" panose="020F0502020204030204" pitchFamily="34" charset="0"/>
              <a:ea typeface="Calibri" panose="020F0502020204030204" pitchFamily="34" charset="0"/>
              <a:cs typeface="Calibri" panose="020F0502020204030204" pitchFamily="34" charset="0"/>
            </a:endParaRPr>
          </a:p>
          <a:p>
            <a:endParaRPr lang="he-IL" dirty="0"/>
          </a:p>
        </p:txBody>
      </p:sp>
      <p:sp>
        <p:nvSpPr>
          <p:cNvPr id="10" name="תיבת טקסט 9">
            <a:extLst>
              <a:ext uri="{FF2B5EF4-FFF2-40B4-BE49-F238E27FC236}">
                <a16:creationId xmlns:a16="http://schemas.microsoft.com/office/drawing/2014/main" id="{CEBEA8D9-3A79-4AE8-BD4E-0001F2F70976}"/>
              </a:ext>
              <a:ext uri="{C183D7F6-B498-43B3-948B-1728B52AA6E4}">
                <adec:decorative xmlns:adec="http://schemas.microsoft.com/office/drawing/2017/decorative" val="0"/>
              </a:ext>
            </a:extLst>
          </p:cNvPr>
          <p:cNvSpPr txBox="1"/>
          <p:nvPr/>
        </p:nvSpPr>
        <p:spPr>
          <a:xfrm>
            <a:off x="624601" y="4483486"/>
            <a:ext cx="7491272" cy="1538883"/>
          </a:xfrm>
          <a:prstGeom prst="rect">
            <a:avLst/>
          </a:prstGeom>
          <a:noFill/>
        </p:spPr>
        <p:txBody>
          <a:bodyPr wrap="square" rtlCol="1">
            <a:spAutoFit/>
          </a:bodyPr>
          <a:lstStyle/>
          <a:p>
            <a:r>
              <a:rPr lang="he-IL" sz="2400" b="1" dirty="0">
                <a:ln/>
                <a:solidFill>
                  <a:srgbClr val="C00000"/>
                </a:solidFill>
                <a:latin typeface="Calibri" panose="020F0502020204030204" pitchFamily="34" charset="0"/>
                <a:ea typeface="Calibri" panose="020F0502020204030204" pitchFamily="34" charset="0"/>
                <a:cs typeface="Calibri" panose="020F0502020204030204" pitchFamily="34" charset="0"/>
              </a:rPr>
              <a:t>האם זה אומר שמעכשיו נפסיק לשוחח לגמרי עם בוטים?</a:t>
            </a:r>
          </a:p>
          <a:p>
            <a:r>
              <a:rPr lang="he-IL" sz="2400" b="1" dirty="0">
                <a:ln/>
                <a:latin typeface="Calibri" panose="020F0502020204030204" pitchFamily="34" charset="0"/>
                <a:ea typeface="Calibri" panose="020F0502020204030204" pitchFamily="34" charset="0"/>
                <a:cs typeface="Calibri" panose="020F0502020204030204" pitchFamily="34" charset="0"/>
              </a:rPr>
              <a:t>לא בהכרח! ניתן לשוחח עם בוטים,  אבל כן חשוב להכיר ולאמץ </a:t>
            </a:r>
          </a:p>
          <a:p>
            <a:r>
              <a:rPr lang="he-IL" sz="2400" b="1" dirty="0">
                <a:ln/>
                <a:latin typeface="Calibri" panose="020F0502020204030204" pitchFamily="34" charset="0"/>
                <a:ea typeface="Calibri" panose="020F0502020204030204" pitchFamily="34" charset="0"/>
                <a:cs typeface="Calibri" panose="020F0502020204030204" pitchFamily="34" charset="0"/>
              </a:rPr>
              <a:t>ארבעה עקרונות יסוד שיסייעו לנו: </a:t>
            </a:r>
            <a:r>
              <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מודל </a:t>
            </a:r>
            <a:r>
              <a:rPr lang="he-IL" sz="2800" b="1" dirty="0" err="1">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שומ"ר</a:t>
            </a:r>
            <a:r>
              <a:rPr lang="he-IL" sz="2400" b="1" dirty="0">
                <a:ln/>
                <a:latin typeface="Calibri" panose="020F0502020204030204" pitchFamily="34" charset="0"/>
                <a:ea typeface="Calibri" panose="020F0502020204030204" pitchFamily="34" charset="0"/>
                <a:cs typeface="Calibri" panose="020F0502020204030204" pitchFamily="34" charset="0"/>
              </a:rPr>
              <a:t>.</a:t>
            </a:r>
          </a:p>
          <a:p>
            <a:endParaRPr lang="he-IL" dirty="0"/>
          </a:p>
        </p:txBody>
      </p:sp>
      <p:pic>
        <p:nvPicPr>
          <p:cNvPr id="15" name="תמונה 14">
            <a:extLst>
              <a:ext uri="{FF2B5EF4-FFF2-40B4-BE49-F238E27FC236}">
                <a16:creationId xmlns:a16="http://schemas.microsoft.com/office/drawing/2014/main" id="{9C8931EB-9F24-4C6A-A753-6FA645A381B8}"/>
              </a:ext>
              <a:ext uri="{C183D7F6-B498-43B3-948B-1728B52AA6E4}">
                <adec:decorative xmlns:adec="http://schemas.microsoft.com/office/drawing/2017/decorative" val="1"/>
              </a:ext>
            </a:extLst>
          </p:cNvPr>
          <p:cNvPicPr>
            <a:picLocks noChangeAspect="1"/>
          </p:cNvPicPr>
          <p:nvPr/>
        </p:nvPicPr>
        <p:blipFill>
          <a:blip r:embed="rId4">
            <a:duotone>
              <a:prstClr val="black"/>
              <a:schemeClr val="accent2">
                <a:tint val="45000"/>
                <a:satMod val="400000"/>
              </a:schemeClr>
            </a:duotone>
          </a:blip>
          <a:stretch>
            <a:fillRect/>
          </a:stretch>
        </p:blipFill>
        <p:spPr>
          <a:xfrm>
            <a:off x="8439964" y="4285161"/>
            <a:ext cx="1664735" cy="1737207"/>
          </a:xfrm>
          <a:prstGeom prst="rect">
            <a:avLst/>
          </a:prstGeom>
        </p:spPr>
      </p:pic>
    </p:spTree>
    <p:extLst>
      <p:ext uri="{BB962C8B-B14F-4D97-AF65-F5344CB8AC3E}">
        <p14:creationId xmlns:p14="http://schemas.microsoft.com/office/powerpoint/2010/main" val="3920274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Rectangle 12">
            <a:extLst>
              <a:ext uri="{FF2B5EF4-FFF2-40B4-BE49-F238E27FC236}">
                <a16:creationId xmlns:a16="http://schemas.microsoft.com/office/drawing/2014/main" id="{FA8E7BC9-6076-468B-4DEF-BD9E167A315A}"/>
              </a:ext>
              <a:ext uri="{C183D7F6-B498-43B3-948B-1728B52AA6E4}">
                <adec:decorative xmlns:adec="http://schemas.microsoft.com/office/drawing/2017/decorative" val="0"/>
              </a:ext>
            </a:extLst>
          </p:cNvPr>
          <p:cNvSpPr>
            <a:spLocks noGrp="1"/>
          </p:cNvSpPr>
          <p:nvPr>
            <p:ph type="title" idx="4294967295"/>
          </p:nvPr>
        </p:nvSpPr>
        <p:spPr>
          <a:xfrm>
            <a:off x="146221" y="350204"/>
            <a:ext cx="11899557" cy="129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מודל </a:t>
            </a:r>
            <a:r>
              <a:rPr kumimoji="0" lang="he-IL" sz="5400" b="1" i="0" u="none" strike="noStrike" kern="1200" cap="none" spc="0" normalizeH="0" baseline="0" noProof="0" dirty="0" err="1">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שומ"ר</a:t>
            </a:r>
            <a:r>
              <a:rPr kumimoji="0" lang="he-IL" sz="48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tx1"/>
                </a:solidFill>
                <a:effectLst/>
                <a:uLnTx/>
                <a:uFillTx/>
                <a:latin typeface="+mn-lt"/>
                <a:ea typeface="+mn-ea"/>
                <a:cs typeface="+mn-cs"/>
              </a:rPr>
              <a:t>יובל הבר, ד"ר קרני </a:t>
            </a:r>
            <a:r>
              <a:rPr kumimoji="0" lang="he-IL" sz="2400" b="0" i="0" u="none" strike="noStrike" kern="1200" cap="none" spc="0" normalizeH="0" baseline="0" noProof="0" dirty="0" err="1">
                <a:ln>
                  <a:noFill/>
                </a:ln>
                <a:solidFill>
                  <a:schemeClr val="tx1"/>
                </a:solidFill>
                <a:effectLst/>
                <a:uLnTx/>
                <a:uFillTx/>
                <a:latin typeface="+mn-lt"/>
                <a:ea typeface="+mn-ea"/>
                <a:cs typeface="+mn-cs"/>
              </a:rPr>
              <a:t>גיגי</a:t>
            </a:r>
            <a:r>
              <a:rPr kumimoji="0" lang="he-IL" sz="2400" b="0" i="0" u="none" strike="noStrike" kern="1200" cap="none" spc="0" normalizeH="0" baseline="0" noProof="0" dirty="0">
                <a:ln>
                  <a:noFill/>
                </a:ln>
                <a:solidFill>
                  <a:schemeClr val="tx1"/>
                </a:solidFill>
                <a:effectLst/>
                <a:uLnTx/>
                <a:uFillTx/>
                <a:latin typeface="+mn-lt"/>
                <a:ea typeface="+mn-ea"/>
                <a:cs typeface="+mn-cs"/>
              </a:rPr>
              <a:t> ואלעד רפואה</a:t>
            </a:r>
            <a:endParaRPr kumimoji="0" lang="he-IL" sz="36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12">
            <a:extLst>
              <a:ext uri="{FF2B5EF4-FFF2-40B4-BE49-F238E27FC236}">
                <a16:creationId xmlns:a16="http://schemas.microsoft.com/office/drawing/2014/main" id="{903DD122-D8E6-4104-BBAC-682A9A4D4234}"/>
              </a:ext>
              <a:ext uri="{C183D7F6-B498-43B3-948B-1728B52AA6E4}">
                <adec:decorative xmlns:adec="http://schemas.microsoft.com/office/drawing/2017/decorative" val="0"/>
              </a:ext>
            </a:extLst>
          </p:cNvPr>
          <p:cNvSpPr/>
          <p:nvPr/>
        </p:nvSpPr>
        <p:spPr>
          <a:xfrm>
            <a:off x="7779721" y="2219088"/>
            <a:ext cx="3578783" cy="1815882"/>
          </a:xfrm>
          <a:prstGeom prst="rect">
            <a:avLst/>
          </a:prstGeom>
          <a:noFill/>
        </p:spPr>
        <p:txBody>
          <a:bodyPr wrap="square" lIns="91440" tIns="45720" rIns="91440" bIns="45720">
            <a:spAutoFit/>
          </a:bodyPr>
          <a:lstStyle/>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ש</a:t>
            </a:r>
            <a:r>
              <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 שמירה על פרטיות</a:t>
            </a:r>
          </a:p>
          <a:p>
            <a:endPar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he-IL" sz="2800" b="1" dirty="0">
              <a:ln/>
              <a:latin typeface="Calibri" panose="020F0502020204030204" pitchFamily="34" charset="0"/>
              <a:ea typeface="Calibri" panose="020F0502020204030204" pitchFamily="34" charset="0"/>
              <a:cs typeface="Calibri" panose="020F0502020204030204" pitchFamily="34" charset="0"/>
            </a:endParaRPr>
          </a:p>
        </p:txBody>
      </p:sp>
      <p:sp>
        <p:nvSpPr>
          <p:cNvPr id="25" name="Rectangle 12">
            <a:extLst>
              <a:ext uri="{FF2B5EF4-FFF2-40B4-BE49-F238E27FC236}">
                <a16:creationId xmlns:a16="http://schemas.microsoft.com/office/drawing/2014/main" id="{E576587D-83EA-4E0C-88A7-91ED4561231E}"/>
              </a:ext>
              <a:ext uri="{C183D7F6-B498-43B3-948B-1728B52AA6E4}">
                <adec:decorative xmlns:adec="http://schemas.microsoft.com/office/drawing/2017/decorative" val="0"/>
              </a:ext>
            </a:extLst>
          </p:cNvPr>
          <p:cNvSpPr/>
          <p:nvPr/>
        </p:nvSpPr>
        <p:spPr>
          <a:xfrm>
            <a:off x="7772466" y="3175878"/>
            <a:ext cx="3578783" cy="954107"/>
          </a:xfrm>
          <a:prstGeom prst="rect">
            <a:avLst/>
          </a:prstGeom>
          <a:noFill/>
        </p:spPr>
        <p:txBody>
          <a:bodyPr wrap="square" lIns="91440" tIns="45720" rIns="91440" bIns="45720">
            <a:spAutoFit/>
          </a:bodyPr>
          <a:lstStyle/>
          <a:p>
            <a:endPar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endParaRPr>
          </a:p>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מ - מודעות למגבלות</a:t>
            </a:r>
          </a:p>
        </p:txBody>
      </p:sp>
      <p:pic>
        <p:nvPicPr>
          <p:cNvPr id="4" name="תמונה 3">
            <a:extLst>
              <a:ext uri="{FF2B5EF4-FFF2-40B4-BE49-F238E27FC236}">
                <a16:creationId xmlns:a16="http://schemas.microsoft.com/office/drawing/2014/main" id="{5F6188F7-D8D9-478E-81C7-FAF985D9D6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39571" y="1782502"/>
            <a:ext cx="2830636" cy="4008035"/>
          </a:xfrm>
          <a:prstGeom prst="rect">
            <a:avLst/>
          </a:prstGeom>
        </p:spPr>
      </p:pic>
      <p:cxnSp>
        <p:nvCxnSpPr>
          <p:cNvPr id="11" name="מחבר חץ ישר 10">
            <a:extLst>
              <a:ext uri="{FF2B5EF4-FFF2-40B4-BE49-F238E27FC236}">
                <a16:creationId xmlns:a16="http://schemas.microsoft.com/office/drawing/2014/main" id="{3FA2FBED-1AC8-4239-8ABB-A33514617BC5}"/>
              </a:ext>
              <a:ext uri="{C183D7F6-B498-43B3-948B-1728B52AA6E4}">
                <adec:decorative xmlns:adec="http://schemas.microsoft.com/office/drawing/2017/decorative" val="1"/>
              </a:ext>
            </a:extLst>
          </p:cNvPr>
          <p:cNvCxnSpPr/>
          <p:nvPr/>
        </p:nvCxnSpPr>
        <p:spPr>
          <a:xfrm flipH="1">
            <a:off x="7199453" y="2708476"/>
            <a:ext cx="1169043" cy="2152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2">
            <a:extLst>
              <a:ext uri="{FF2B5EF4-FFF2-40B4-BE49-F238E27FC236}">
                <a16:creationId xmlns:a16="http://schemas.microsoft.com/office/drawing/2014/main" id="{04DA4BCC-BDDE-41DA-B769-577828FD7FB8}"/>
              </a:ext>
              <a:ext uri="{C183D7F6-B498-43B3-948B-1728B52AA6E4}">
                <adec:decorative xmlns:adec="http://schemas.microsoft.com/office/drawing/2017/decorative" val="0"/>
              </a:ext>
            </a:extLst>
          </p:cNvPr>
          <p:cNvSpPr/>
          <p:nvPr/>
        </p:nvSpPr>
        <p:spPr>
          <a:xfrm>
            <a:off x="-539756" y="2354779"/>
            <a:ext cx="3578783" cy="523220"/>
          </a:xfrm>
          <a:prstGeom prst="rect">
            <a:avLst/>
          </a:prstGeom>
          <a:noFill/>
        </p:spPr>
        <p:txBody>
          <a:bodyPr wrap="square" lIns="91440" tIns="45720" rIns="91440" bIns="45720">
            <a:spAutoFit/>
          </a:bodyPr>
          <a:lstStyle/>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ו - ויסות התלות</a:t>
            </a:r>
          </a:p>
        </p:txBody>
      </p:sp>
      <p:cxnSp>
        <p:nvCxnSpPr>
          <p:cNvPr id="15" name="מחבר חץ ישר 14">
            <a:extLst>
              <a:ext uri="{FF2B5EF4-FFF2-40B4-BE49-F238E27FC236}">
                <a16:creationId xmlns:a16="http://schemas.microsoft.com/office/drawing/2014/main" id="{FBE9F320-68BA-493F-B4A5-830963E6C804}"/>
              </a:ext>
              <a:ext uri="{C183D7F6-B498-43B3-948B-1728B52AA6E4}">
                <adec:decorative xmlns:adec="http://schemas.microsoft.com/office/drawing/2017/decorative" val="1"/>
              </a:ext>
            </a:extLst>
          </p:cNvPr>
          <p:cNvCxnSpPr>
            <a:cxnSpLocks/>
          </p:cNvCxnSpPr>
          <p:nvPr/>
        </p:nvCxnSpPr>
        <p:spPr>
          <a:xfrm>
            <a:off x="3148314" y="3113590"/>
            <a:ext cx="1597306" cy="671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מחבר חץ ישר 17">
            <a:extLst>
              <a:ext uri="{FF2B5EF4-FFF2-40B4-BE49-F238E27FC236}">
                <a16:creationId xmlns:a16="http://schemas.microsoft.com/office/drawing/2014/main" id="{5F06D12A-7563-45F8-A014-566D25941780}"/>
              </a:ext>
              <a:ext uri="{C183D7F6-B498-43B3-948B-1728B52AA6E4}">
                <adec:decorative xmlns:adec="http://schemas.microsoft.com/office/drawing/2017/decorative" val="1"/>
              </a:ext>
            </a:extLst>
          </p:cNvPr>
          <p:cNvCxnSpPr>
            <a:cxnSpLocks/>
          </p:cNvCxnSpPr>
          <p:nvPr/>
        </p:nvCxnSpPr>
        <p:spPr>
          <a:xfrm flipH="1" flipV="1">
            <a:off x="6789939" y="2354779"/>
            <a:ext cx="1752302" cy="1335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מחבר חץ ישר 20">
            <a:extLst>
              <a:ext uri="{FF2B5EF4-FFF2-40B4-BE49-F238E27FC236}">
                <a16:creationId xmlns:a16="http://schemas.microsoft.com/office/drawing/2014/main" id="{54F26D0A-EDD2-4905-A31D-D4DF2DAF2BC7}"/>
              </a:ext>
              <a:ext uri="{C183D7F6-B498-43B3-948B-1728B52AA6E4}">
                <adec:decorative xmlns:adec="http://schemas.microsoft.com/office/drawing/2017/decorative" val="1"/>
              </a:ext>
            </a:extLst>
          </p:cNvPr>
          <p:cNvCxnSpPr>
            <a:cxnSpLocks/>
          </p:cNvCxnSpPr>
          <p:nvPr/>
        </p:nvCxnSpPr>
        <p:spPr>
          <a:xfrm flipV="1">
            <a:off x="3240219" y="2726252"/>
            <a:ext cx="2195998" cy="1912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12">
            <a:extLst>
              <a:ext uri="{FF2B5EF4-FFF2-40B4-BE49-F238E27FC236}">
                <a16:creationId xmlns:a16="http://schemas.microsoft.com/office/drawing/2014/main" id="{0E1DBD97-BFE8-487C-B1E7-21F1C080E5DB}"/>
              </a:ext>
              <a:ext uri="{C183D7F6-B498-43B3-948B-1728B52AA6E4}">
                <adec:decorative xmlns:adec="http://schemas.microsoft.com/office/drawing/2017/decorative" val="0"/>
              </a:ext>
            </a:extLst>
          </p:cNvPr>
          <p:cNvSpPr/>
          <p:nvPr/>
        </p:nvSpPr>
        <p:spPr>
          <a:xfrm>
            <a:off x="-385383" y="3898756"/>
            <a:ext cx="3578783" cy="1384995"/>
          </a:xfrm>
          <a:prstGeom prst="rect">
            <a:avLst/>
          </a:prstGeom>
          <a:noFill/>
        </p:spPr>
        <p:txBody>
          <a:bodyPr wrap="square" lIns="91440" tIns="45720" rIns="91440" bIns="45720">
            <a:spAutoFit/>
          </a:bodyPr>
          <a:lstStyle/>
          <a:p>
            <a:endPar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endParaRPr>
          </a:p>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ר - ראייה ביקורתית</a:t>
            </a:r>
          </a:p>
          <a:p>
            <a:endPar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79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4"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F9D7C658-A25E-42BA-8FAF-AECF5EB9A0CA}"/>
              </a:ext>
              <a:ext uri="{C183D7F6-B498-43B3-948B-1728B52AA6E4}">
                <adec:decorative xmlns:adec="http://schemas.microsoft.com/office/drawing/2017/decorative" val="1"/>
              </a:ext>
            </a:extLst>
          </p:cNvPr>
          <p:cNvSpPr/>
          <p:nvPr/>
        </p:nvSpPr>
        <p:spPr>
          <a:xfrm>
            <a:off x="866123" y="2587750"/>
            <a:ext cx="10706798" cy="32939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Rectangle 12">
            <a:extLst>
              <a:ext uri="{FF2B5EF4-FFF2-40B4-BE49-F238E27FC236}">
                <a16:creationId xmlns:a16="http://schemas.microsoft.com/office/drawing/2014/main" id="{FA8E7BC9-6076-468B-4DEF-BD9E167A315A}"/>
              </a:ext>
            </a:extLst>
          </p:cNvPr>
          <p:cNvSpPr>
            <a:spLocks noGrp="1"/>
          </p:cNvSpPr>
          <p:nvPr>
            <p:ph type="title" idx="4294967295"/>
          </p:nvPr>
        </p:nvSpPr>
        <p:spPr>
          <a:xfrm>
            <a:off x="-86498" y="532903"/>
            <a:ext cx="11899557"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מודל </a:t>
            </a:r>
            <a:r>
              <a:rPr kumimoji="0" lang="he-IL" sz="5400" b="1" i="0" u="none" strike="noStrike" kern="1200" cap="none" spc="0" normalizeH="0" baseline="0" noProof="0" dirty="0" err="1">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שומ"ר</a:t>
            </a:r>
            <a:r>
              <a:rPr kumimoji="0" lang="he-IL" sz="48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7" name="Rectangle 12">
            <a:extLst>
              <a:ext uri="{FF2B5EF4-FFF2-40B4-BE49-F238E27FC236}">
                <a16:creationId xmlns:a16="http://schemas.microsoft.com/office/drawing/2014/main" id="{903DD122-D8E6-4104-BBAC-682A9A4D4234}"/>
              </a:ext>
            </a:extLst>
          </p:cNvPr>
          <p:cNvSpPr/>
          <p:nvPr/>
        </p:nvSpPr>
        <p:spPr>
          <a:xfrm>
            <a:off x="619079" y="3429000"/>
            <a:ext cx="10502528" cy="1384995"/>
          </a:xfrm>
          <a:prstGeom prst="rect">
            <a:avLst/>
          </a:prstGeom>
          <a:noFill/>
        </p:spPr>
        <p:txBody>
          <a:bodyPr wrap="square" lIns="91440" tIns="45720" rIns="91440" bIns="45720">
            <a:spAutoFit/>
          </a:bodyPr>
          <a:lstStyle/>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ש</a:t>
            </a:r>
            <a:r>
              <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 שמירה על פרטיות: </a:t>
            </a:r>
            <a:r>
              <a:rPr lang="he-IL" sz="2800" b="1" dirty="0">
                <a:ln/>
                <a:latin typeface="Calibri" panose="020F0502020204030204" pitchFamily="34" charset="0"/>
                <a:ea typeface="Calibri" panose="020F0502020204030204" pitchFamily="34" charset="0"/>
                <a:cs typeface="Calibri" panose="020F0502020204030204" pitchFamily="34" charset="0"/>
              </a:rPr>
              <a:t>השיחה אינה פרטית באמת. התייחסו אליה </a:t>
            </a:r>
          </a:p>
          <a:p>
            <a:r>
              <a:rPr lang="he-IL" sz="2800" b="1" dirty="0">
                <a:ln/>
                <a:latin typeface="Calibri" panose="020F0502020204030204" pitchFamily="34" charset="0"/>
                <a:ea typeface="Calibri" panose="020F0502020204030204" pitchFamily="34" charset="0"/>
                <a:cs typeface="Calibri" panose="020F0502020204030204" pitchFamily="34" charset="0"/>
              </a:rPr>
              <a:t>כאל כתיבה בפורום ציבורי. הימנעו משיתוף פרטים מזהים, מידע אישי רגיש או כל נתון שאינכם רוצים שיישמר, ינותח או ייחשף. </a:t>
            </a:r>
            <a:endPar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תמונה 15">
            <a:extLst>
              <a:ext uri="{FF2B5EF4-FFF2-40B4-BE49-F238E27FC236}">
                <a16:creationId xmlns:a16="http://schemas.microsoft.com/office/drawing/2014/main" id="{EBB5DD34-07E8-487D-9C2C-84ADBBB9B5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5965" y="1842195"/>
            <a:ext cx="1022555" cy="1251565"/>
          </a:xfrm>
          <a:prstGeom prst="rect">
            <a:avLst/>
          </a:prstGeom>
        </p:spPr>
      </p:pic>
    </p:spTree>
    <p:extLst>
      <p:ext uri="{BB962C8B-B14F-4D97-AF65-F5344CB8AC3E}">
        <p14:creationId xmlns:p14="http://schemas.microsoft.com/office/powerpoint/2010/main" val="851582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לבן: פינות מעוגלות 11">
            <a:extLst>
              <a:ext uri="{FF2B5EF4-FFF2-40B4-BE49-F238E27FC236}">
                <a16:creationId xmlns:a16="http://schemas.microsoft.com/office/drawing/2014/main" id="{C4E1AA0E-0A2B-4692-8D96-C6345DD84807}"/>
              </a:ext>
              <a:ext uri="{C183D7F6-B498-43B3-948B-1728B52AA6E4}">
                <adec:decorative xmlns:adec="http://schemas.microsoft.com/office/drawing/2017/decorative" val="1"/>
              </a:ext>
            </a:extLst>
          </p:cNvPr>
          <p:cNvSpPr/>
          <p:nvPr/>
        </p:nvSpPr>
        <p:spPr>
          <a:xfrm>
            <a:off x="742601" y="1879900"/>
            <a:ext cx="10706798" cy="315855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Rectangle 12">
            <a:extLst>
              <a:ext uri="{FF2B5EF4-FFF2-40B4-BE49-F238E27FC236}">
                <a16:creationId xmlns:a16="http://schemas.microsoft.com/office/drawing/2014/main" id="{FA8E7BC9-6076-468B-4DEF-BD9E167A315A}"/>
              </a:ext>
            </a:extLst>
          </p:cNvPr>
          <p:cNvSpPr>
            <a:spLocks noGrp="1"/>
          </p:cNvSpPr>
          <p:nvPr>
            <p:ph type="title" idx="4294967295"/>
          </p:nvPr>
        </p:nvSpPr>
        <p:spPr>
          <a:xfrm>
            <a:off x="-86498" y="532903"/>
            <a:ext cx="11899557"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מודל </a:t>
            </a:r>
            <a:r>
              <a:rPr kumimoji="0" lang="he-IL" sz="5400" b="1" i="0" u="none" strike="noStrike" kern="1200" cap="none" spc="0" normalizeH="0" baseline="0" noProof="0" dirty="0" err="1">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שומ"ר</a:t>
            </a:r>
            <a:r>
              <a:rPr kumimoji="0" lang="he-IL" sz="48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1" name="תיבת טקסט 10">
            <a:extLst>
              <a:ext uri="{FF2B5EF4-FFF2-40B4-BE49-F238E27FC236}">
                <a16:creationId xmlns:a16="http://schemas.microsoft.com/office/drawing/2014/main" id="{7FDA4D93-C790-4B99-B583-1382C27CF1D8}"/>
              </a:ext>
            </a:extLst>
          </p:cNvPr>
          <p:cNvSpPr txBox="1"/>
          <p:nvPr/>
        </p:nvSpPr>
        <p:spPr>
          <a:xfrm>
            <a:off x="509881" y="2482290"/>
            <a:ext cx="10706798" cy="2092881"/>
          </a:xfrm>
          <a:prstGeom prst="rect">
            <a:avLst/>
          </a:prstGeom>
          <a:noFill/>
        </p:spPr>
        <p:txBody>
          <a:bodyPr wrap="square">
            <a:spAutoFit/>
          </a:bodyPr>
          <a:lstStyle/>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ו </a:t>
            </a:r>
            <a:r>
              <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ויסות התלות: </a:t>
            </a:r>
            <a:r>
              <a:rPr lang="he-IL" sz="2800" b="1" dirty="0">
                <a:ln/>
                <a:latin typeface="Calibri" panose="020F0502020204030204" pitchFamily="34" charset="0"/>
                <a:ea typeface="Calibri" panose="020F0502020204030204" pitchFamily="34" charset="0"/>
                <a:cs typeface="Calibri" panose="020F0502020204030204" pitchFamily="34" charset="0"/>
              </a:rPr>
              <a:t>הקפידו להשתמש בבינה המלאכותית ככלי עזר אשר תומך ומקדם קשרים אנושיים ולא כתחליף לקשר אנושי. השימוש בה יכול להיות מצוין לארגון מחשבות או כתרגול מקדים לאינטראקציה חברתית, אך מאבד מערכו אם הוא מחליף את השיחה האנושית עצמה ואם הוא מרחיק קשרים אמיתיים.</a:t>
            </a:r>
            <a:endPar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he-IL" sz="1800" b="1" dirty="0">
              <a:ln/>
              <a:latin typeface="Calibri" panose="020F0502020204030204" pitchFamily="34" charset="0"/>
              <a:ea typeface="Calibri" panose="020F0502020204030204" pitchFamily="34" charset="0"/>
              <a:cs typeface="Calibri" panose="020F0502020204030204" pitchFamily="34" charset="0"/>
            </a:endParaRPr>
          </a:p>
        </p:txBody>
      </p:sp>
      <p:pic>
        <p:nvPicPr>
          <p:cNvPr id="14" name="תמונה 13">
            <a:extLst>
              <a:ext uri="{FF2B5EF4-FFF2-40B4-BE49-F238E27FC236}">
                <a16:creationId xmlns:a16="http://schemas.microsoft.com/office/drawing/2014/main" id="{BFDD6E85-43A2-425A-8924-7950ACE6A8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46937" y="4434913"/>
            <a:ext cx="807781" cy="1166315"/>
          </a:xfrm>
          <a:prstGeom prst="rect">
            <a:avLst/>
          </a:prstGeom>
        </p:spPr>
      </p:pic>
    </p:spTree>
    <p:extLst>
      <p:ext uri="{BB962C8B-B14F-4D97-AF65-F5344CB8AC3E}">
        <p14:creationId xmlns:p14="http://schemas.microsoft.com/office/powerpoint/2010/main" val="3750650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742A-49DA-63AC-E51E-C4CC032F9B37}"/>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8705A932-0715-0C27-AEB4-65625E7C675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C6B7B082-7608-300A-4C83-2C7002B928E8}"/>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מטרות השיעור</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72F306C9-4113-E905-52BF-13F59A78A0AF}"/>
              </a:ext>
            </a:extLst>
          </p:cNvPr>
          <p:cNvSpPr txBox="1"/>
          <p:nvPr/>
        </p:nvSpPr>
        <p:spPr>
          <a:xfrm>
            <a:off x="198782" y="1849595"/>
            <a:ext cx="11618028" cy="3257174"/>
          </a:xfrm>
          <a:prstGeom prst="rect">
            <a:avLst/>
          </a:prstGeom>
          <a:noFill/>
        </p:spPr>
        <p:txBody>
          <a:bodyPr wrap="square">
            <a:spAutoFit/>
          </a:bodyPr>
          <a:lstStyle/>
          <a:p>
            <a:pPr marL="502920" indent="-45720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התלמידים יתנסו בכלי בינה, בתקשורת שהיא מאפשרת ובמורכבות שהיא מעלה.</a:t>
            </a:r>
          </a:p>
          <a:p>
            <a:pPr marL="502920" indent="-45720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התלמידים יבחנו קשרים בין אישיים ואנושיים שהם מנהלים בחייהם, מהיבטים שונים, ויכירו בחשיבותם.</a:t>
            </a:r>
          </a:p>
          <a:p>
            <a:pPr marL="502920" indent="-45720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התלמידים יכירו את מודל </a:t>
            </a:r>
            <a:r>
              <a:rPr lang="he-IL" sz="2800" dirty="0" err="1">
                <a:latin typeface="Calibri" panose="020F0502020204030204" pitchFamily="34" charset="0"/>
                <a:ea typeface="Calibri" panose="020F0502020204030204" pitchFamily="34" charset="0"/>
                <a:cs typeface="Calibri" panose="020F0502020204030204" pitchFamily="34" charset="0"/>
              </a:rPr>
              <a:t>שומ"ר</a:t>
            </a:r>
            <a:r>
              <a:rPr lang="he-IL" sz="2800" dirty="0">
                <a:latin typeface="Calibri" panose="020F0502020204030204" pitchFamily="34" charset="0"/>
                <a:ea typeface="Calibri" panose="020F0502020204030204" pitchFamily="34" charset="0"/>
                <a:cs typeface="Calibri" panose="020F0502020204030204" pitchFamily="34" charset="0"/>
              </a:rPr>
              <a:t> לתקשורת מוגנת בעת השימוש בכלי בינה מלאכותית. </a:t>
            </a:r>
          </a:p>
          <a:p>
            <a:pPr marL="502920" indent="-457200">
              <a:lnSpc>
                <a:spcPct val="150000"/>
              </a:lnSpc>
              <a:buFont typeface="Arial" panose="020B0604020202020204" pitchFamily="34" charset="0"/>
              <a:buChar char="•"/>
            </a:pPr>
            <a:r>
              <a:rPr lang="he-IL" sz="2800" dirty="0">
                <a:solidFill>
                  <a:schemeClr val="dk1"/>
                </a:solidFill>
                <a:ea typeface="Calibri"/>
                <a:cs typeface="Calibri"/>
                <a:sym typeface="Calibri"/>
              </a:rPr>
              <a:t>התלמידים יתנסו ב</a:t>
            </a:r>
            <a:r>
              <a:rPr lang="en-US" sz="2800" dirty="0">
                <a:solidFill>
                  <a:schemeClr val="dk1"/>
                </a:solidFill>
                <a:ea typeface="Calibri"/>
                <a:cs typeface="Calibri"/>
                <a:sym typeface="Calibri"/>
              </a:rPr>
              <a:t>NOTEBOOKLM</a:t>
            </a:r>
            <a:r>
              <a:rPr lang="he-IL" sz="2800" dirty="0">
                <a:solidFill>
                  <a:schemeClr val="dk1"/>
                </a:solidFill>
                <a:ea typeface="Calibri"/>
                <a:cs typeface="Calibri"/>
                <a:sym typeface="Calibri"/>
              </a:rPr>
              <a:t>.</a:t>
            </a:r>
          </a:p>
        </p:txBody>
      </p:sp>
      <p:pic>
        <p:nvPicPr>
          <p:cNvPr id="4" name="גרפיקה 3">
            <a:extLst>
              <a:ext uri="{FF2B5EF4-FFF2-40B4-BE49-F238E27FC236}">
                <a16:creationId xmlns:a16="http://schemas.microsoft.com/office/drawing/2014/main" id="{BAC0D132-77BF-5C98-4F41-396007B3A27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1097764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F9D7C658-A25E-42BA-8FAF-AECF5EB9A0CA}"/>
              </a:ext>
              <a:ext uri="{C183D7F6-B498-43B3-948B-1728B52AA6E4}">
                <adec:decorative xmlns:adec="http://schemas.microsoft.com/office/drawing/2017/decorative" val="1"/>
              </a:ext>
            </a:extLst>
          </p:cNvPr>
          <p:cNvSpPr/>
          <p:nvPr/>
        </p:nvSpPr>
        <p:spPr>
          <a:xfrm>
            <a:off x="516944" y="2082781"/>
            <a:ext cx="11193980" cy="331898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Rectangle 12">
            <a:extLst>
              <a:ext uri="{FF2B5EF4-FFF2-40B4-BE49-F238E27FC236}">
                <a16:creationId xmlns:a16="http://schemas.microsoft.com/office/drawing/2014/main" id="{FA8E7BC9-6076-468B-4DEF-BD9E167A315A}"/>
              </a:ext>
            </a:extLst>
          </p:cNvPr>
          <p:cNvSpPr>
            <a:spLocks noGrp="1"/>
          </p:cNvSpPr>
          <p:nvPr>
            <p:ph type="title" idx="4294967295"/>
          </p:nvPr>
        </p:nvSpPr>
        <p:spPr>
          <a:xfrm>
            <a:off x="-86498" y="532903"/>
            <a:ext cx="11899557"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מודל </a:t>
            </a:r>
            <a:r>
              <a:rPr kumimoji="0" lang="he-IL" sz="5400" b="1" i="0" u="none" strike="noStrike" kern="1200" cap="none" spc="0" normalizeH="0" baseline="0" noProof="0" dirty="0" err="1">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שומ"ר</a:t>
            </a:r>
            <a:r>
              <a:rPr kumimoji="0" lang="he-IL" sz="48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7" name="Rectangle 12">
            <a:extLst>
              <a:ext uri="{FF2B5EF4-FFF2-40B4-BE49-F238E27FC236}">
                <a16:creationId xmlns:a16="http://schemas.microsoft.com/office/drawing/2014/main" id="{903DD122-D8E6-4104-BBAC-682A9A4D4234}"/>
              </a:ext>
            </a:extLst>
          </p:cNvPr>
          <p:cNvSpPr/>
          <p:nvPr/>
        </p:nvSpPr>
        <p:spPr>
          <a:xfrm>
            <a:off x="727235" y="2808617"/>
            <a:ext cx="10737530" cy="2369880"/>
          </a:xfrm>
          <a:prstGeom prst="rect">
            <a:avLst/>
          </a:prstGeom>
          <a:noFill/>
        </p:spPr>
        <p:txBody>
          <a:bodyPr wrap="square" lIns="91440" tIns="45720" rIns="91440" bIns="45720">
            <a:spAutoFit/>
          </a:bodyPr>
          <a:lstStyle/>
          <a:p>
            <a:r>
              <a:rPr lang="he-IL" sz="2400" b="1" dirty="0">
                <a:ln/>
                <a:solidFill>
                  <a:srgbClr val="4365A1"/>
                </a:solidFill>
                <a:latin typeface="Calibri" panose="020F0502020204030204" pitchFamily="34" charset="0"/>
                <a:ea typeface="Calibri" panose="020F0502020204030204" pitchFamily="34" charset="0"/>
                <a:cs typeface="Calibri" panose="020F0502020204030204" pitchFamily="34" charset="0"/>
              </a:rPr>
              <a:t>מ</a:t>
            </a:r>
            <a:r>
              <a:rPr lang="he-IL" sz="24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 מודעות למגבלות: </a:t>
            </a:r>
            <a:r>
              <a:rPr lang="he-IL" sz="2400" b="1" dirty="0">
                <a:ln/>
                <a:latin typeface="Calibri" panose="020F0502020204030204" pitchFamily="34" charset="0"/>
                <a:ea typeface="Calibri" panose="020F0502020204030204" pitchFamily="34" charset="0"/>
                <a:cs typeface="Calibri" panose="020F0502020204030204" pitchFamily="34" charset="0"/>
              </a:rPr>
              <a:t>זכרו שאתם מדברים עם אלגוריתם, לא עם ישות</a:t>
            </a:r>
          </a:p>
          <a:p>
            <a:r>
              <a:rPr lang="he-IL" sz="2400" b="1" dirty="0">
                <a:ln/>
                <a:latin typeface="Calibri" panose="020F0502020204030204" pitchFamily="34" charset="0"/>
                <a:ea typeface="Calibri" panose="020F0502020204030204" pitchFamily="34" charset="0"/>
                <a:cs typeface="Calibri" panose="020F0502020204030204" pitchFamily="34" charset="0"/>
              </a:rPr>
              <a:t>אנושית ש"מבינה" או "מרגישה", גם אם לפעמים זה לא מרגיש כך. חשוב להבין זאת כדי לשמור על פרופורציות ולא להשליך על המכונה ציפיות השייכות לעולם האנושי. זכרו כי ככל שתיטיבו להסביר את עצמכם, להביא הקשר רחב, לספק מידע רלוונטי ולכוון את הקשב והשיח למטרתכם </a:t>
            </a:r>
            <a:r>
              <a:rPr lang="he-IL" sz="2400" b="1" dirty="0">
                <a:ln/>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he-IL" sz="2400" b="1" dirty="0">
                <a:ln/>
                <a:latin typeface="Calibri" panose="020F0502020204030204" pitchFamily="34" charset="0"/>
                <a:ea typeface="Calibri" panose="020F0502020204030204" pitchFamily="34" charset="0"/>
                <a:cs typeface="Calibri" panose="020F0502020204030204" pitchFamily="34" charset="0"/>
              </a:rPr>
              <a:t> התוצרים יהיו טובים ומדויקים יותר.</a:t>
            </a:r>
            <a:endParaRPr lang="he-IL" sz="24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תמונה 7">
            <a:extLst>
              <a:ext uri="{FF2B5EF4-FFF2-40B4-BE49-F238E27FC236}">
                <a16:creationId xmlns:a16="http://schemas.microsoft.com/office/drawing/2014/main" id="{4B2B860B-E85F-4611-8D56-B9B98FBE7B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27858" y="1600159"/>
            <a:ext cx="1436695" cy="1208457"/>
          </a:xfrm>
          <a:prstGeom prst="rect">
            <a:avLst/>
          </a:prstGeom>
        </p:spPr>
      </p:pic>
    </p:spTree>
    <p:extLst>
      <p:ext uri="{BB962C8B-B14F-4D97-AF65-F5344CB8AC3E}">
        <p14:creationId xmlns:p14="http://schemas.microsoft.com/office/powerpoint/2010/main" val="3344352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Rectangle 12">
            <a:extLst>
              <a:ext uri="{FF2B5EF4-FFF2-40B4-BE49-F238E27FC236}">
                <a16:creationId xmlns:a16="http://schemas.microsoft.com/office/drawing/2014/main" id="{FA8E7BC9-6076-468B-4DEF-BD9E167A315A}"/>
              </a:ext>
              <a:ext uri="{C183D7F6-B498-43B3-948B-1728B52AA6E4}">
                <adec:decorative xmlns:adec="http://schemas.microsoft.com/office/drawing/2017/decorative" val="0"/>
              </a:ext>
            </a:extLst>
          </p:cNvPr>
          <p:cNvSpPr>
            <a:spLocks noGrp="1"/>
          </p:cNvSpPr>
          <p:nvPr>
            <p:ph type="title" idx="4294967295"/>
          </p:nvPr>
        </p:nvSpPr>
        <p:spPr>
          <a:xfrm>
            <a:off x="-86498" y="532903"/>
            <a:ext cx="11899557"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מודל </a:t>
            </a:r>
            <a:r>
              <a:rPr kumimoji="0" lang="he-IL" sz="5400" b="1" i="0" u="none" strike="noStrike" kern="1200" cap="none" spc="0" normalizeH="0" baseline="0" noProof="0" dirty="0" err="1">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שומ"ר</a:t>
            </a:r>
            <a:r>
              <a:rPr kumimoji="0" lang="he-IL" sz="48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2" name="מלבן: פינות מעוגלות 11">
            <a:extLst>
              <a:ext uri="{FF2B5EF4-FFF2-40B4-BE49-F238E27FC236}">
                <a16:creationId xmlns:a16="http://schemas.microsoft.com/office/drawing/2014/main" id="{C4E1AA0E-0A2B-4692-8D96-C6345DD84807}"/>
              </a:ext>
              <a:ext uri="{C183D7F6-B498-43B3-948B-1728B52AA6E4}">
                <adec:decorative xmlns:adec="http://schemas.microsoft.com/office/drawing/2017/decorative" val="0"/>
              </a:ext>
            </a:extLst>
          </p:cNvPr>
          <p:cNvSpPr/>
          <p:nvPr/>
        </p:nvSpPr>
        <p:spPr>
          <a:xfrm>
            <a:off x="619079" y="1851950"/>
            <a:ext cx="11101679" cy="32061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b="1" dirty="0">
                <a:ln/>
                <a:solidFill>
                  <a:srgbClr val="4365A1"/>
                </a:solidFill>
                <a:latin typeface="Calibri" panose="020F0502020204030204" pitchFamily="34" charset="0"/>
                <a:ea typeface="Calibri" panose="020F0502020204030204" pitchFamily="34" charset="0"/>
                <a:cs typeface="Calibri" panose="020F0502020204030204" pitchFamily="34" charset="0"/>
              </a:rPr>
              <a:t>ר</a:t>
            </a:r>
            <a:r>
              <a:rPr lang="he-IL" sz="2400" b="1" dirty="0">
                <a:ln/>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he-IL" sz="24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ראייה ביקורתית:</a:t>
            </a:r>
            <a:r>
              <a:rPr lang="he-IL" sz="2000" b="1" dirty="0">
                <a:ln/>
                <a:latin typeface="Calibri" panose="020F0502020204030204" pitchFamily="34" charset="0"/>
                <a:ea typeface="Calibri" panose="020F0502020204030204" pitchFamily="34" charset="0"/>
                <a:cs typeface="Calibri" panose="020F0502020204030204" pitchFamily="34" charset="0"/>
              </a:rPr>
              <a:t> </a:t>
            </a:r>
            <a:r>
              <a:rPr lang="he-IL" sz="2400" b="1" dirty="0">
                <a:ln/>
                <a:solidFill>
                  <a:schemeClr val="tx1"/>
                </a:solidFill>
                <a:latin typeface="Calibri" panose="020F0502020204030204" pitchFamily="34" charset="0"/>
                <a:ea typeface="Calibri" panose="020F0502020204030204" pitchFamily="34" charset="0"/>
                <a:cs typeface="Calibri" panose="020F0502020204030204" pitchFamily="34" charset="0"/>
              </a:rPr>
              <a:t>הבינה המלאכותית עלולה לטעות או להמציא מידע. אל תקבלו שום</a:t>
            </a:r>
            <a:r>
              <a:rPr lang="he-IL" sz="2400" b="1" dirty="0">
                <a:ln/>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he-IL" sz="2400" b="1" dirty="0">
                <a:ln/>
                <a:solidFill>
                  <a:schemeClr val="tx1"/>
                </a:solidFill>
                <a:latin typeface="Calibri" panose="020F0502020204030204" pitchFamily="34" charset="0"/>
                <a:ea typeface="Calibri" panose="020F0502020204030204" pitchFamily="34" charset="0"/>
                <a:cs typeface="Calibri" panose="020F0502020204030204" pitchFamily="34" charset="0"/>
              </a:rPr>
              <a:t>דבר כמובן מאליו. זכרו שהבינה נוטה להסכים אתכם על מנת לרצות אתכם. הפעילו שיקול דעת, הצליבו מידע והכי חשוב - שמרו על חירותכם. אתם מנהלים את חייכם וחשוב שהמילה האחרונה תמיד תהיה שלכם. זכרו שעצה או המלצה טובה ככל שתהיה לא מחליפה את הבינה האנושית שלכם ושל קרוביכם. בנושאים רגישים - פנו גם לאדם קרוב ולגורמי מקצוע.</a:t>
            </a:r>
            <a:endParaRPr lang="he-IL" sz="2000" b="1" dirty="0">
              <a:ln/>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he-IL" sz="1800" b="1" dirty="0">
              <a:ln/>
              <a:latin typeface="Calibri" panose="020F0502020204030204" pitchFamily="34" charset="0"/>
              <a:ea typeface="Calibri" panose="020F0502020204030204" pitchFamily="34" charset="0"/>
              <a:cs typeface="Calibri" panose="020F0502020204030204" pitchFamily="34" charset="0"/>
            </a:endParaRPr>
          </a:p>
        </p:txBody>
      </p:sp>
      <p:pic>
        <p:nvPicPr>
          <p:cNvPr id="5" name="תמונה 4">
            <a:extLst>
              <a:ext uri="{FF2B5EF4-FFF2-40B4-BE49-F238E27FC236}">
                <a16:creationId xmlns:a16="http://schemas.microsoft.com/office/drawing/2014/main" id="{8E25E995-9739-462F-B862-5690B93EB4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88558" y="4503774"/>
            <a:ext cx="1568512" cy="1108727"/>
          </a:xfrm>
          <a:prstGeom prst="rect">
            <a:avLst/>
          </a:prstGeom>
        </p:spPr>
      </p:pic>
    </p:spTree>
    <p:extLst>
      <p:ext uri="{BB962C8B-B14F-4D97-AF65-F5344CB8AC3E}">
        <p14:creationId xmlns:p14="http://schemas.microsoft.com/office/powerpoint/2010/main" val="360505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A8B6-B076-E13A-A44D-81FAC18CC59A}"/>
              </a:ext>
            </a:extLst>
          </p:cNvPr>
          <p:cNvSpPr>
            <a:spLocks noGrp="1"/>
          </p:cNvSpPr>
          <p:nvPr>
            <p:ph type="title"/>
          </p:nvPr>
        </p:nvSpPr>
        <p:spPr/>
        <p:txBody>
          <a:bodyPr/>
          <a:lstStyle/>
          <a:p>
            <a:r>
              <a:rPr lang="he-IL" dirty="0"/>
              <a:t>קש"ר- </a:t>
            </a:r>
            <a:r>
              <a:rPr lang="he-IL" sz="8800" dirty="0"/>
              <a:t>ק</a:t>
            </a:r>
            <a:r>
              <a:rPr lang="he-IL" dirty="0"/>
              <a:t>דמה </a:t>
            </a:r>
            <a:r>
              <a:rPr lang="he-IL" sz="8800" dirty="0"/>
              <a:t>ש</a:t>
            </a:r>
            <a:r>
              <a:rPr lang="he-IL" dirty="0"/>
              <a:t>פוגשת </a:t>
            </a:r>
            <a:r>
              <a:rPr lang="he-IL" sz="8800" dirty="0"/>
              <a:t>ר</a:t>
            </a:r>
            <a:r>
              <a:rPr lang="he-IL" dirty="0"/>
              <a:t>גש</a:t>
            </a:r>
          </a:p>
        </p:txBody>
      </p:sp>
      <p:sp>
        <p:nvSpPr>
          <p:cNvPr id="11" name="Rectangle 10">
            <a:extLst>
              <a:ext uri="{FF2B5EF4-FFF2-40B4-BE49-F238E27FC236}">
                <a16:creationId xmlns:a16="http://schemas.microsoft.com/office/drawing/2014/main" id="{3CE81FEC-B454-688B-FCDB-33A8E38679C6}"/>
              </a:ext>
            </a:extLst>
          </p:cNvPr>
          <p:cNvSpPr/>
          <p:nvPr/>
        </p:nvSpPr>
        <p:spPr>
          <a:xfrm>
            <a:off x="7431575" y="1648227"/>
            <a:ext cx="4648199" cy="132556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בני נוער יוצרים קשרים בינאישיים שונים, וחלקם גם </a:t>
            </a:r>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מתייעצים עם 'בוטים' על חיי היומיום ואף במקרים של קשיים ומצוקה.</a:t>
            </a:r>
            <a:endParaRPr lang="he-IL" sz="1800" b="1" dirty="0">
              <a:ln w="12700">
                <a:solidFill>
                  <a:schemeClr val="accent3">
                    <a:lumMod val="50000"/>
                  </a:schemeClr>
                </a:solidFill>
                <a:prstDash val="solid"/>
              </a:ln>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A231CFA-89AE-08D1-8AAE-323E1AE3FB33}"/>
              </a:ext>
            </a:extLst>
          </p:cNvPr>
          <p:cNvSpPr/>
          <p:nvPr/>
        </p:nvSpPr>
        <p:spPr>
          <a:xfrm>
            <a:off x="2458068" y="2497147"/>
            <a:ext cx="4828103" cy="210502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חשוב שנזכור שהבוטים אמנם עשויים ליצור רושם שהם מכירים ומבינים אותנו, קשובים ואף מרצים- </a:t>
            </a:r>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אבל אינם מהווים תחליף לקשרים אנושיים</a:t>
            </a: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 מבוססי תקשורת ומיומנויות חברתיות כמו הדדיות, הקשבה אותנטית וכנות.</a:t>
            </a:r>
            <a:endParaRPr lang="he-IL" sz="1800" b="1" dirty="0">
              <a:ln w="12700">
                <a:solidFill>
                  <a:schemeClr val="accent3">
                    <a:lumMod val="50000"/>
                  </a:schemeClr>
                </a:solidFill>
                <a:prstDash val="solid"/>
              </a:ln>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angle 9">
            <a:extLst>
              <a:ext uri="{FF2B5EF4-FFF2-40B4-BE49-F238E27FC236}">
                <a16:creationId xmlns:a16="http://schemas.microsoft.com/office/drawing/2014/main" id="{7368F458-DB1B-4ED5-9B2D-E2BD8D08DDB5}"/>
              </a:ext>
            </a:extLst>
          </p:cNvPr>
          <p:cNvSpPr/>
          <p:nvPr/>
        </p:nvSpPr>
        <p:spPr>
          <a:xfrm>
            <a:off x="145311" y="5070127"/>
            <a:ext cx="4876984" cy="1626381"/>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זכרו להפעיל תמיד שיקול דעת! </a:t>
            </a: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המילה האחרונה צריכה להיות תמיד שלכם!</a:t>
            </a:r>
          </a:p>
          <a:p>
            <a:pPr algn="ctr">
              <a:lnSpc>
                <a:spcPct val="150000"/>
              </a:lnSpc>
            </a:pPr>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במידה שמדובר בנושאים רגישים- פנו לאדם קרוב ושתפו גם גורמי מקצוע בעת הצורך </a:t>
            </a:r>
            <a:endParaRPr lang="he-IL" b="1" dirty="0">
              <a:ln w="12700">
                <a:solidFill>
                  <a:schemeClr val="accent3">
                    <a:lumMod val="50000"/>
                  </a:schemeClr>
                </a:solidFill>
                <a:prstDash val="solid"/>
              </a:ln>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83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90AAD793-F964-D031-6AF8-F0BF27DF120D}"/>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8E9B1238-61E4-A36D-E952-766F096A959E}"/>
              </a:ext>
            </a:extLst>
          </p:cNvPr>
          <p:cNvSpPr txBox="1">
            <a:spLocks noGrp="1"/>
          </p:cNvSpPr>
          <p:nvPr>
            <p:ph type="title"/>
          </p:nvPr>
        </p:nvSpPr>
        <p:spPr>
          <a:xfrm>
            <a:off x="0" y="161492"/>
            <a:ext cx="12192000" cy="1325700"/>
          </a:xfrm>
          <a:prstGeom prst="rect">
            <a:avLst/>
          </a:prstGeom>
          <a:noFill/>
          <a:ln>
            <a:noFill/>
          </a:ln>
        </p:spPr>
        <p:txBody>
          <a:bodyPr spcFirstLastPara="1" wrap="square" lIns="91425" tIns="45700" rIns="91425" bIns="45700" anchor="ctr" anchorCtr="0">
            <a:noAutofit/>
          </a:bodyPr>
          <a:lstStyle/>
          <a:p>
            <a:r>
              <a:rPr lang="he-IL" sz="4400" dirty="0">
                <a:latin typeface="Assistant" pitchFamily="2" charset="-79"/>
                <a:cs typeface="Assistant" pitchFamily="2" charset="-79"/>
              </a:rPr>
              <a:t>עובדים עם בינה מלאכותית ב-</a:t>
            </a:r>
            <a:r>
              <a:rPr lang="en-US" sz="4400" dirty="0">
                <a:latin typeface="Assistant" pitchFamily="2" charset="-79"/>
                <a:cs typeface="Assistant" pitchFamily="2" charset="-79"/>
              </a:rPr>
              <a:t>Notebook LM</a:t>
            </a:r>
            <a:endParaRPr lang="en-US" sz="4400" b="0" dirty="0"/>
          </a:p>
        </p:txBody>
      </p:sp>
      <p:pic>
        <p:nvPicPr>
          <p:cNvPr id="3" name="תמונה 2" descr="צילום תקריב של ידיים של שני אנשים המצביעות על מסך מחשב נישא עם ערימה של 4 ספרים ברקע, אדם אחד המחזיק עט">
            <a:extLst>
              <a:ext uri="{FF2B5EF4-FFF2-40B4-BE49-F238E27FC236}">
                <a16:creationId xmlns:a16="http://schemas.microsoft.com/office/drawing/2014/main" id="{4623E2F5-42A7-13A9-CF89-778A5F1CF3C7}"/>
              </a:ext>
            </a:extLst>
          </p:cNvPr>
          <p:cNvPicPr>
            <a:picLocks noChangeAspect="1"/>
          </p:cNvPicPr>
          <p:nvPr/>
        </p:nvPicPr>
        <p:blipFill>
          <a:blip r:embed="rId3"/>
          <a:srcRect r="24720"/>
          <a:stretch>
            <a:fillRect/>
          </a:stretch>
        </p:blipFill>
        <p:spPr>
          <a:xfrm>
            <a:off x="3153269" y="1645920"/>
            <a:ext cx="5885461" cy="5212080"/>
          </a:xfrm>
          <a:prstGeom prst="rect">
            <a:avLst/>
          </a:prstGeom>
        </p:spPr>
      </p:pic>
    </p:spTree>
    <p:extLst>
      <p:ext uri="{BB962C8B-B14F-4D97-AF65-F5344CB8AC3E}">
        <p14:creationId xmlns:p14="http://schemas.microsoft.com/office/powerpoint/2010/main" val="315928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6AC01D6F-6E31-2255-D365-A5512776FA94}"/>
            </a:ext>
          </a:extLst>
        </p:cNvPr>
        <p:cNvGrpSpPr/>
        <p:nvPr/>
      </p:nvGrpSpPr>
      <p:grpSpPr>
        <a:xfrm>
          <a:off x="0" y="0"/>
          <a:ext cx="0" cy="0"/>
          <a:chOff x="0" y="0"/>
          <a:chExt cx="0" cy="0"/>
        </a:xfrm>
      </p:grpSpPr>
      <p:pic>
        <p:nvPicPr>
          <p:cNvPr id="14" name="גרפיקה 13">
            <a:extLst>
              <a:ext uri="{FF2B5EF4-FFF2-40B4-BE49-F238E27FC236}">
                <a16:creationId xmlns:a16="http://schemas.microsoft.com/office/drawing/2014/main" id="{FB1A9D7D-063A-DE32-3F12-18CB8D9FBA4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6105615" y="2676440"/>
            <a:ext cx="6086385" cy="1950178"/>
          </a:xfrm>
          <a:prstGeom prst="rect">
            <a:avLst/>
          </a:prstGeom>
        </p:spPr>
      </p:pic>
      <p:sp>
        <p:nvSpPr>
          <p:cNvPr id="2" name="כותרת 1">
            <a:extLst>
              <a:ext uri="{FF2B5EF4-FFF2-40B4-BE49-F238E27FC236}">
                <a16:creationId xmlns:a16="http://schemas.microsoft.com/office/drawing/2014/main" id="{E1D5FFDC-6980-DD34-2F45-77E0A89D854C}"/>
              </a:ext>
            </a:extLst>
          </p:cNvPr>
          <p:cNvSpPr txBox="1">
            <a:spLocks noGrp="1"/>
          </p:cNvSpPr>
          <p:nvPr>
            <p:ph type="title" idx="4294967295"/>
          </p:nvPr>
        </p:nvSpPr>
        <p:spPr>
          <a:xfrm>
            <a:off x="0" y="0"/>
            <a:ext cx="12192000" cy="1487055"/>
          </a:xfrm>
          <a:prstGeom prst="rect">
            <a:avLst/>
          </a:prstGeom>
          <a:solidFill>
            <a:srgbClr val="FBE5D6"/>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למדנו היום?</a:t>
            </a:r>
            <a:endPar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Arial"/>
              <a:cs typeface="Calibri" panose="020F0502020204030204" pitchFamily="34" charset="0"/>
              <a:sym typeface="Arial"/>
            </a:endParaRPr>
          </a:p>
        </p:txBody>
      </p:sp>
      <p:pic>
        <p:nvPicPr>
          <p:cNvPr id="4" name="גרפיקה 3">
            <a:extLst>
              <a:ext uri="{FF2B5EF4-FFF2-40B4-BE49-F238E27FC236}">
                <a16:creationId xmlns:a16="http://schemas.microsoft.com/office/drawing/2014/main" id="{C031318E-3CBE-446D-B3FA-50DCC059B2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9662" y="3931796"/>
            <a:ext cx="5564607" cy="2220158"/>
          </a:xfrm>
          <a:prstGeom prst="rect">
            <a:avLst/>
          </a:prstGeom>
        </p:spPr>
      </p:pic>
      <p:pic>
        <p:nvPicPr>
          <p:cNvPr id="5" name="גרפיקה 4">
            <a:extLst>
              <a:ext uri="{FF2B5EF4-FFF2-40B4-BE49-F238E27FC236}">
                <a16:creationId xmlns:a16="http://schemas.microsoft.com/office/drawing/2014/main" id="{0697506B-2787-4DCE-4D7D-449287A3EDF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78005" y="1526638"/>
            <a:ext cx="5975669" cy="2220157"/>
          </a:xfrm>
          <a:prstGeom prst="rect">
            <a:avLst/>
          </a:prstGeom>
        </p:spPr>
      </p:pic>
      <p:sp>
        <p:nvSpPr>
          <p:cNvPr id="9" name="תיבת טקסט 8">
            <a:extLst>
              <a:ext uri="{FF2B5EF4-FFF2-40B4-BE49-F238E27FC236}">
                <a16:creationId xmlns:a16="http://schemas.microsoft.com/office/drawing/2014/main" id="{3496FF53-61B1-4402-A47C-021E01BC09DC}"/>
              </a:ext>
            </a:extLst>
          </p:cNvPr>
          <p:cNvSpPr txBox="1"/>
          <p:nvPr/>
        </p:nvSpPr>
        <p:spPr>
          <a:xfrm>
            <a:off x="627739" y="1920909"/>
            <a:ext cx="5314873" cy="954107"/>
          </a:xfrm>
          <a:prstGeom prst="rect">
            <a:avLst/>
          </a:prstGeom>
          <a:noFill/>
        </p:spPr>
        <p:txBody>
          <a:bodyPr wrap="square">
            <a:spAutoFit/>
          </a:bodyPr>
          <a:lstStyle/>
          <a:p>
            <a:pPr algn="ctr" rtl="1"/>
            <a:r>
              <a:rPr lang="he-IL" sz="2800" dirty="0">
                <a:latin typeface="Calibri" panose="020F0502020204030204" pitchFamily="34" charset="0"/>
                <a:cs typeface="Calibri" panose="020F0502020204030204" pitchFamily="34" charset="0"/>
              </a:rPr>
              <a:t>מה היה לכם קל יותר: </a:t>
            </a:r>
            <a:br>
              <a:rPr lang="en-US" sz="2800"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לצפות, לקרוא או לכתוב? למה?</a:t>
            </a:r>
          </a:p>
        </p:txBody>
      </p:sp>
      <p:sp>
        <p:nvSpPr>
          <p:cNvPr id="270" name="Google Shape;270;p12">
            <a:extLst>
              <a:ext uri="{FF2B5EF4-FFF2-40B4-BE49-F238E27FC236}">
                <a16:creationId xmlns:a16="http://schemas.microsoft.com/office/drawing/2014/main" id="{38FF5E2C-320B-E4EA-A6B0-AEF2B37CFE72}"/>
              </a:ext>
            </a:extLst>
          </p:cNvPr>
          <p:cNvSpPr txBox="1">
            <a:spLocks noGrp="1"/>
          </p:cNvSpPr>
          <p:nvPr>
            <p:ph type="body" idx="1"/>
          </p:nvPr>
        </p:nvSpPr>
        <p:spPr>
          <a:xfrm>
            <a:off x="6431588" y="2953303"/>
            <a:ext cx="5164389" cy="1396453"/>
          </a:xfrm>
          <a:prstGeom prst="rect">
            <a:avLst/>
          </a:prstGeom>
          <a:noFill/>
          <a:ln>
            <a:noFill/>
          </a:ln>
        </p:spPr>
        <p:txBody>
          <a:bodyPr spcFirstLastPara="1" wrap="square" lIns="91425" tIns="45700" rIns="91425" bIns="45700" anchor="t" anchorCtr="0">
            <a:normAutofit/>
          </a:bodyPr>
          <a:lstStyle/>
          <a:p>
            <a:pPr marL="0" indent="0" algn="ctr">
              <a:buNone/>
            </a:pPr>
            <a:r>
              <a:rPr lang="he-IL" dirty="0">
                <a:solidFill>
                  <a:srgbClr val="000000"/>
                </a:solidFill>
                <a:latin typeface="Calibri" panose="020F0502020204030204" pitchFamily="34" charset="0"/>
                <a:cs typeface="Calibri" panose="020F0502020204030204" pitchFamily="34" charset="0"/>
              </a:rPr>
              <a:t>איזו דרך למידה </a:t>
            </a:r>
            <a:br>
              <a:rPr lang="en-US" dirty="0">
                <a:solidFill>
                  <a:srgbClr val="000000"/>
                </a:solidFill>
                <a:latin typeface="Calibri" panose="020F0502020204030204" pitchFamily="34" charset="0"/>
                <a:cs typeface="Calibri" panose="020F0502020204030204" pitchFamily="34" charset="0"/>
              </a:rPr>
            </a:br>
            <a:r>
              <a:rPr lang="he-IL" dirty="0">
                <a:solidFill>
                  <a:srgbClr val="000000"/>
                </a:solidFill>
                <a:latin typeface="Calibri" panose="020F0502020204030204" pitchFamily="34" charset="0"/>
                <a:cs typeface="Calibri" panose="020F0502020204030204" pitchFamily="34" charset="0"/>
              </a:rPr>
              <a:t>עזרה לכם הכי הרבה היום?</a:t>
            </a:r>
            <a:endParaRPr lang="he-IL" dirty="0">
              <a:latin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8B000BF9-43A9-139A-B391-76FC30FD6A52}"/>
              </a:ext>
            </a:extLst>
          </p:cNvPr>
          <p:cNvSpPr txBox="1"/>
          <p:nvPr/>
        </p:nvSpPr>
        <p:spPr>
          <a:xfrm>
            <a:off x="322236" y="4459309"/>
            <a:ext cx="5247861" cy="954107"/>
          </a:xfrm>
          <a:prstGeom prst="rect">
            <a:avLst/>
          </a:prstGeom>
          <a:noFill/>
        </p:spPr>
        <p:txBody>
          <a:bodyPr wrap="square">
            <a:spAutoFit/>
          </a:bodyPr>
          <a:lstStyle/>
          <a:p>
            <a:pPr algn="ctr" rtl="1"/>
            <a:r>
              <a:rPr lang="he-IL" sz="2800" dirty="0">
                <a:latin typeface="Calibri" panose="020F0502020204030204" pitchFamily="34" charset="0"/>
                <a:cs typeface="Calibri" panose="020F0502020204030204" pitchFamily="34" charset="0"/>
              </a:rPr>
              <a:t>האם הייתם ממליצים ורוצים </a:t>
            </a:r>
            <a:br>
              <a:rPr lang="en-US" sz="2800"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להמשיך לעבוד בשיעורים </a:t>
            </a:r>
            <a:r>
              <a:rPr lang="he-IL" sz="2800" dirty="0" err="1">
                <a:latin typeface="Calibri" panose="020F0502020204030204" pitchFamily="34" charset="0"/>
                <a:cs typeface="Calibri" panose="020F0502020204030204" pitchFamily="34" charset="0"/>
              </a:rPr>
              <a:t>בנוטבוק</a:t>
            </a:r>
            <a:r>
              <a:rPr lang="he-IL" sz="2800" dirty="0">
                <a:latin typeface="Calibri" panose="020F0502020204030204" pitchFamily="34" charset="0"/>
                <a:cs typeface="Calibri" panose="020F0502020204030204" pitchFamily="34" charset="0"/>
              </a:rPr>
              <a:t>?</a:t>
            </a:r>
          </a:p>
        </p:txBody>
      </p:sp>
      <p:pic>
        <p:nvPicPr>
          <p:cNvPr id="15" name="גרפיקה 14">
            <a:extLst>
              <a:ext uri="{FF2B5EF4-FFF2-40B4-BE49-F238E27FC236}">
                <a16:creationId xmlns:a16="http://schemas.microsoft.com/office/drawing/2014/main" id="{701170C9-9B17-CB4C-CC15-A8C2AA35FB5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94269" y="5121181"/>
            <a:ext cx="5680090" cy="1673315"/>
          </a:xfrm>
          <a:prstGeom prst="rect">
            <a:avLst/>
          </a:prstGeom>
        </p:spPr>
      </p:pic>
      <p:sp>
        <p:nvSpPr>
          <p:cNvPr id="13" name="תיבת טקסט 12">
            <a:extLst>
              <a:ext uri="{FF2B5EF4-FFF2-40B4-BE49-F238E27FC236}">
                <a16:creationId xmlns:a16="http://schemas.microsoft.com/office/drawing/2014/main" id="{1504E7D0-3D37-3B51-852C-1BE5A2379583}"/>
              </a:ext>
            </a:extLst>
          </p:cNvPr>
          <p:cNvSpPr txBox="1"/>
          <p:nvPr/>
        </p:nvSpPr>
        <p:spPr>
          <a:xfrm>
            <a:off x="5942612" y="5370164"/>
            <a:ext cx="5262945" cy="954107"/>
          </a:xfrm>
          <a:prstGeom prst="rect">
            <a:avLst/>
          </a:prstGeom>
          <a:noFill/>
        </p:spPr>
        <p:txBody>
          <a:bodyPr wrap="square">
            <a:spAutoFit/>
          </a:bodyPr>
          <a:lstStyle/>
          <a:p>
            <a:pPr algn="ctr" rtl="1"/>
            <a:r>
              <a:rPr lang="he-IL" sz="2800" dirty="0">
                <a:latin typeface="Calibri" panose="020F0502020204030204" pitchFamily="34" charset="0"/>
                <a:cs typeface="Calibri" panose="020F0502020204030204" pitchFamily="34" charset="0"/>
              </a:rPr>
              <a:t>מושג חדש שפגשתם היום, </a:t>
            </a:r>
          </a:p>
          <a:p>
            <a:pPr algn="ctr" rtl="1"/>
            <a:r>
              <a:rPr lang="he-IL" sz="2800" dirty="0">
                <a:latin typeface="Calibri" panose="020F0502020204030204" pitchFamily="34" charset="0"/>
                <a:cs typeface="Calibri" panose="020F0502020204030204" pitchFamily="34" charset="0"/>
              </a:rPr>
              <a:t>איך הייתם מסבירים אותו לחבר?</a:t>
            </a:r>
          </a:p>
        </p:txBody>
      </p:sp>
    </p:spTree>
    <p:extLst>
      <p:ext uri="{BB962C8B-B14F-4D97-AF65-F5344CB8AC3E}">
        <p14:creationId xmlns:p14="http://schemas.microsoft.com/office/powerpoint/2010/main" val="305085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גרפיקה 14">
            <a:extLst>
              <a:ext uri="{FF2B5EF4-FFF2-40B4-BE49-F238E27FC236}">
                <a16:creationId xmlns:a16="http://schemas.microsoft.com/office/drawing/2014/main" id="{82BE7F91-95B6-4E6B-A365-CA6414B6637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000" y="467232"/>
            <a:ext cx="4320000" cy="1116897"/>
          </a:xfrm>
          <a:prstGeom prst="rect">
            <a:avLst/>
          </a:prstGeom>
        </p:spPr>
      </p:pic>
      <p:sp>
        <p:nvSpPr>
          <p:cNvPr id="10" name="Google Shape;128;p5">
            <a:extLst>
              <a:ext uri="{FF2B5EF4-FFF2-40B4-BE49-F238E27FC236}">
                <a16:creationId xmlns:a16="http://schemas.microsoft.com/office/drawing/2014/main" id="{9A4BDBEB-C0D0-4DD2-9361-480F99A0533C}"/>
              </a:ext>
            </a:extLst>
          </p:cNvPr>
          <p:cNvSpPr txBox="1">
            <a:spLocks noGrp="1"/>
          </p:cNvSpPr>
          <p:nvPr>
            <p:ph type="title" idx="4294967295"/>
          </p:nvPr>
        </p:nvSpPr>
        <p:spPr>
          <a:xfrm>
            <a:off x="7872522" y="509064"/>
            <a:ext cx="4322603" cy="1054394"/>
          </a:xfrm>
          <a:prstGeom prst="rect">
            <a:avLst/>
          </a:prstGeom>
          <a:noFill/>
          <a:ln>
            <a:noFill/>
            <a:prstDash/>
          </a:ln>
          <a:effectLst/>
        </p:spPr>
        <p:txBody>
          <a:bodyPr rot="0" spcFirstLastPara="1" vertOverflow="overflow" horzOverflow="overflow" vert="horz" wrap="square" lIns="91425" tIns="45700" rIns="91425" bIns="45700" numCol="1" spcCol="0" rtlCol="1" fromWordArt="0" anchor="ctr" anchorCtr="0" forceAA="0" compatLnSpc="1">
            <a:prstTxWarp prst="textNoShape">
              <a:avLst/>
            </a:prstTxWarp>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110000"/>
              </a:lnSpc>
              <a:spcBef>
                <a:spcPct val="0"/>
              </a:spcBef>
              <a:spcAft>
                <a:spcPts val="0"/>
              </a:spcAft>
              <a:buClr>
                <a:srgbClr val="000000"/>
              </a:buClr>
              <a:buSzTx/>
              <a:buFontTx/>
              <a:buNone/>
              <a:tabLst/>
              <a:defRPr/>
            </a:pPr>
            <a:r>
              <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הנחיות להוראת השיעור</a:t>
            </a:r>
          </a:p>
        </p:txBody>
      </p:sp>
      <p:sp>
        <p:nvSpPr>
          <p:cNvPr id="4" name="מלבן 3">
            <a:extLst>
              <a:ext uri="{FF2B5EF4-FFF2-40B4-BE49-F238E27FC236}">
                <a16:creationId xmlns:a16="http://schemas.microsoft.com/office/drawing/2014/main" id="{E869661C-3A48-4318-866F-D7229F46C0D6}"/>
              </a:ext>
            </a:extLst>
          </p:cNvPr>
          <p:cNvSpPr/>
          <p:nvPr/>
        </p:nvSpPr>
        <p:spPr>
          <a:xfrm>
            <a:off x="309847" y="2062686"/>
            <a:ext cx="11160826" cy="461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3200" dirty="0">
                <a:solidFill>
                  <a:srgbClr val="002060"/>
                </a:solidFill>
                <a:latin typeface="Calibri Light" panose="020F0302020204030204" pitchFamily="34" charset="0"/>
                <a:cs typeface="Calibri Light" panose="020F0302020204030204" pitchFamily="34" charset="0"/>
              </a:rPr>
              <a:t>השקופיות הבאות מפרטות את מהלך השיעור ומיועדות להצגה בשיעור.</a:t>
            </a:r>
          </a:p>
          <a:p>
            <a:endParaRPr lang="he-IL" sz="3200" dirty="0">
              <a:solidFill>
                <a:srgbClr val="002060"/>
              </a:solidFill>
              <a:latin typeface="Calibri Light" panose="020F0302020204030204" pitchFamily="34" charset="0"/>
              <a:cs typeface="Calibri Light" panose="020F0302020204030204" pitchFamily="34" charset="0"/>
            </a:endParaRPr>
          </a:p>
          <a:p>
            <a:pPr marL="457200" indent="-457200">
              <a:buFont typeface="Heebo" panose="00000500000000000000" pitchFamily="2" charset="-79"/>
              <a:buChar char="«"/>
            </a:pPr>
            <a:r>
              <a:rPr lang="he-IL" sz="3200" dirty="0">
                <a:solidFill>
                  <a:srgbClr val="002060"/>
                </a:solidFill>
                <a:latin typeface="Calibri Light" panose="020F0302020204030204" pitchFamily="34" charset="0"/>
                <a:cs typeface="Calibri Light" panose="020F0302020204030204" pitchFamily="34" charset="0"/>
              </a:rPr>
              <a:t>בגוף כל שקופית מופיע התוכן להקרנה ולעבודה עם התלמידים.</a:t>
            </a:r>
          </a:p>
          <a:p>
            <a:pPr marL="457200" indent="-457200">
              <a:buFont typeface="Heebo" panose="00000500000000000000" pitchFamily="2" charset="-79"/>
              <a:buChar char="«"/>
            </a:pPr>
            <a:r>
              <a:rPr lang="he-IL" sz="3200" dirty="0">
                <a:solidFill>
                  <a:srgbClr val="002060"/>
                </a:solidFill>
                <a:latin typeface="Calibri Light" panose="020F0302020204030204" pitchFamily="34" charset="0"/>
                <a:cs typeface="Calibri Light" panose="020F0302020204030204" pitchFamily="34" charset="0"/>
              </a:rPr>
              <a:t>בתחתית השקופית (בהערות) נמצאות הרחבות והנחיות לך – המורה.</a:t>
            </a:r>
          </a:p>
          <a:p>
            <a:endParaRPr lang="he-IL" sz="3200" dirty="0">
              <a:solidFill>
                <a:srgbClr val="002060"/>
              </a:solidFill>
              <a:latin typeface="Calibri Light" panose="020F0302020204030204" pitchFamily="34" charset="0"/>
              <a:cs typeface="Calibri Light" panose="020F0302020204030204" pitchFamily="34" charset="0"/>
            </a:endParaRPr>
          </a:p>
          <a:p>
            <a:endParaRPr lang="he-IL" sz="3200" dirty="0">
              <a:solidFill>
                <a:srgbClr val="002060"/>
              </a:solidFill>
              <a:latin typeface="Calibri Light" panose="020F0302020204030204" pitchFamily="34" charset="0"/>
              <a:cs typeface="Calibri Light" panose="020F0302020204030204" pitchFamily="34" charset="0"/>
            </a:endParaRPr>
          </a:p>
        </p:txBody>
      </p:sp>
      <p:pic>
        <p:nvPicPr>
          <p:cNvPr id="13" name="גרפיקה 12">
            <a:extLst>
              <a:ext uri="{FF2B5EF4-FFF2-40B4-BE49-F238E27FC236}">
                <a16:creationId xmlns:a16="http://schemas.microsoft.com/office/drawing/2014/main" id="{7AD702E1-44CD-49BC-8E96-E94D7650067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3760" y="794063"/>
            <a:ext cx="672137" cy="508201"/>
          </a:xfrm>
          <a:prstGeom prst="rect">
            <a:avLst/>
          </a:prstGeom>
        </p:spPr>
      </p:pic>
    </p:spTree>
    <p:extLst>
      <p:ext uri="{BB962C8B-B14F-4D97-AF65-F5344CB8AC3E}">
        <p14:creationId xmlns:p14="http://schemas.microsoft.com/office/powerpoint/2010/main" val="233649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3b4e0ad62c6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52" name="Google Shape;152;g3b4e0ad62c6_0_0">
            <a:extLst>
              <a:ext uri="{C183D7F6-B498-43B3-948B-1728B52AA6E4}">
                <adec:decorative xmlns:adec="http://schemas.microsoft.com/office/drawing/2017/decorative" val="1"/>
              </a:ext>
            </a:extLst>
          </p:cNvPr>
          <p:cNvCxnSpPr/>
          <p:nvPr/>
        </p:nvCxnSpPr>
        <p:spPr>
          <a:xfrm>
            <a:off x="8682163" y="2716232"/>
            <a:ext cx="0" cy="2065800"/>
          </a:xfrm>
          <a:prstGeom prst="straightConnector1">
            <a:avLst/>
          </a:prstGeom>
          <a:noFill/>
          <a:ln w="9525" cap="flat" cmpd="sng">
            <a:solidFill>
              <a:srgbClr val="005485"/>
            </a:solidFill>
            <a:prstDash val="solid"/>
            <a:miter lim="800000"/>
            <a:headEnd type="none" w="sm" len="sm"/>
            <a:tailEnd type="none" w="sm" len="sm"/>
          </a:ln>
        </p:spPr>
      </p:cxnSp>
      <p:cxnSp>
        <p:nvCxnSpPr>
          <p:cNvPr id="156" name="Google Shape;156;g3b4e0ad62c6_0_0">
            <a:extLst>
              <a:ext uri="{C183D7F6-B498-43B3-948B-1728B52AA6E4}">
                <adec:decorative xmlns:adec="http://schemas.microsoft.com/office/drawing/2017/decorative" val="1"/>
              </a:ext>
            </a:extLst>
          </p:cNvPr>
          <p:cNvCxnSpPr/>
          <p:nvPr/>
        </p:nvCxnSpPr>
        <p:spPr>
          <a:xfrm>
            <a:off x="2977891" y="2716232"/>
            <a:ext cx="0" cy="2065800"/>
          </a:xfrm>
          <a:prstGeom prst="straightConnector1">
            <a:avLst/>
          </a:prstGeom>
          <a:noFill/>
          <a:ln w="9525" cap="flat" cmpd="sng">
            <a:solidFill>
              <a:srgbClr val="005485"/>
            </a:solidFill>
            <a:prstDash val="solid"/>
            <a:miter lim="800000"/>
            <a:headEnd type="none" w="sm" len="sm"/>
            <a:tailEnd type="none" w="sm" len="sm"/>
          </a:ln>
        </p:spPr>
      </p:cxnSp>
      <p:sp>
        <p:nvSpPr>
          <p:cNvPr id="160" name="Google Shape;160;g3b4e0ad62c6_0_0">
            <a:extLst>
              <a:ext uri="{C183D7F6-B498-43B3-948B-1728B52AA6E4}">
                <adec:decorative xmlns:adec="http://schemas.microsoft.com/office/drawing/2017/decorative" val="0"/>
              </a:ext>
            </a:extLst>
          </p:cNvPr>
          <p:cNvSpPr txBox="1">
            <a:spLocks noGrp="1"/>
          </p:cNvSpPr>
          <p:nvPr>
            <p:ph type="title"/>
          </p:nvPr>
        </p:nvSpPr>
        <p:spPr>
          <a:xfrm>
            <a:off x="9002229" y="469026"/>
            <a:ext cx="3038700" cy="1054500"/>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dirty="0">
                <a:solidFill>
                  <a:srgbClr val="002060"/>
                </a:solidFill>
                <a:latin typeface="Calibri"/>
                <a:ea typeface="Calibri"/>
                <a:cs typeface="Calibri"/>
                <a:sym typeface="Calibri"/>
              </a:rPr>
              <a:t>ידע, מיומנויות וערכים</a:t>
            </a:r>
            <a:endParaRPr sz="2800" b="1" dirty="0">
              <a:solidFill>
                <a:srgbClr val="002060"/>
              </a:solidFill>
              <a:latin typeface="Calibri"/>
              <a:ea typeface="Calibri"/>
              <a:cs typeface="Calibri"/>
              <a:sym typeface="Calibri"/>
            </a:endParaRPr>
          </a:p>
        </p:txBody>
      </p:sp>
      <p:sp>
        <p:nvSpPr>
          <p:cNvPr id="157" name="Google Shape;157;g3b4e0ad62c6_0_0">
            <a:extLst>
              <a:ext uri="{C183D7F6-B498-43B3-948B-1728B52AA6E4}">
                <adec:decorative xmlns:adec="http://schemas.microsoft.com/office/drawing/2017/decorative" val="0"/>
              </a:ext>
            </a:extLst>
          </p:cNvPr>
          <p:cNvSpPr txBox="1"/>
          <p:nvPr/>
        </p:nvSpPr>
        <p:spPr>
          <a:xfrm>
            <a:off x="10206784" y="2008346"/>
            <a:ext cx="931800" cy="7080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EF364C"/>
                </a:solidFill>
                <a:latin typeface="Calibri"/>
                <a:ea typeface="Calibri"/>
                <a:cs typeface="Calibri"/>
                <a:sym typeface="Calibri"/>
              </a:rPr>
              <a:t>ידע</a:t>
            </a:r>
            <a:endParaRPr sz="4000" b="0" i="0" u="none" strike="noStrike" cap="none" dirty="0">
              <a:solidFill>
                <a:srgbClr val="EF364C"/>
              </a:solidFill>
              <a:latin typeface="Calibri"/>
              <a:ea typeface="Calibri"/>
              <a:cs typeface="Calibri"/>
              <a:sym typeface="Calibri"/>
            </a:endParaRPr>
          </a:p>
        </p:txBody>
      </p:sp>
      <p:sp>
        <p:nvSpPr>
          <p:cNvPr id="153" name="Google Shape;153;g3b4e0ad62c6_0_0">
            <a:extLst>
              <a:ext uri="{C183D7F6-B498-43B3-948B-1728B52AA6E4}">
                <adec:decorative xmlns:adec="http://schemas.microsoft.com/office/drawing/2017/decorative" val="0"/>
              </a:ext>
            </a:extLst>
          </p:cNvPr>
          <p:cNvSpPr txBox="1"/>
          <p:nvPr/>
        </p:nvSpPr>
        <p:spPr>
          <a:xfrm>
            <a:off x="8829713" y="2716232"/>
            <a:ext cx="3265800" cy="1138733"/>
          </a:xfrm>
          <a:prstGeom prst="rect">
            <a:avLst/>
          </a:prstGeom>
          <a:noFill/>
          <a:ln>
            <a:noFill/>
          </a:ln>
        </p:spPr>
        <p:txBody>
          <a:bodyPr spcFirstLastPara="1" wrap="square" lIns="91425" tIns="45700" rIns="91425" bIns="45700" anchor="t" anchorCtr="0">
            <a:spAutoFit/>
          </a:bodyPr>
          <a:lstStyle/>
          <a:p>
            <a:pPr marL="398462" marR="0" lvl="1" indent="-285750" algn="r" rtl="1">
              <a:lnSpc>
                <a:spcPct val="100000"/>
              </a:lnSpc>
              <a:spcBef>
                <a:spcPts val="0"/>
              </a:spcBef>
              <a:spcAft>
                <a:spcPts val="0"/>
              </a:spcAft>
              <a:buClr>
                <a:srgbClr val="000000"/>
              </a:buClr>
              <a:buSzPts val="1600"/>
              <a:buFont typeface="Arial"/>
              <a:buChar char="-"/>
            </a:pPr>
            <a:r>
              <a:rPr lang="iw-IL" sz="1600" b="0" i="0" u="none" strike="noStrike" cap="none" dirty="0">
                <a:solidFill>
                  <a:srgbClr val="000000"/>
                </a:solidFill>
                <a:latin typeface="Calibri"/>
                <a:ea typeface="Calibri"/>
                <a:cs typeface="Calibri"/>
                <a:sym typeface="Calibri"/>
              </a:rPr>
              <a:t>היכרות עם נורמות התנהגות מקובלות במרחבי הרשת.</a:t>
            </a:r>
            <a:endParaRPr lang="he-IL" sz="1600" b="0" i="0" u="none" strike="noStrike" cap="none" dirty="0">
              <a:solidFill>
                <a:srgbClr val="000000"/>
              </a:solidFill>
              <a:latin typeface="Calibri"/>
              <a:ea typeface="Calibri"/>
              <a:cs typeface="Calibri"/>
              <a:sym typeface="Calibri"/>
            </a:endParaRPr>
          </a:p>
          <a:p>
            <a:pPr marL="398462" lvl="1" indent="-285750">
              <a:buClr>
                <a:srgbClr val="000000"/>
              </a:buClr>
              <a:buSzPts val="1600"/>
              <a:buFont typeface="Arial"/>
              <a:buChar char="-"/>
            </a:pPr>
            <a:r>
              <a:rPr lang="he-IL" kern="0" dirty="0">
                <a:solidFill>
                  <a:srgbClr val="000000"/>
                </a:solidFill>
                <a:ea typeface="Calibri"/>
                <a:cs typeface="Calibri"/>
                <a:sym typeface="Calibri"/>
              </a:rPr>
              <a:t>שימוש ב </a:t>
            </a:r>
            <a:r>
              <a:rPr lang="en-US" dirty="0">
                <a:solidFill>
                  <a:schemeClr val="dk1"/>
                </a:solidFill>
                <a:ea typeface="Calibri"/>
                <a:cs typeface="Calibri"/>
                <a:sym typeface="Calibri"/>
              </a:rPr>
              <a:t>NOTEBOOKLM</a:t>
            </a:r>
            <a:r>
              <a:rPr lang="he-IL" dirty="0">
                <a:solidFill>
                  <a:schemeClr val="dk1"/>
                </a:solidFill>
                <a:ea typeface="Calibri"/>
                <a:cs typeface="Calibri"/>
                <a:sym typeface="Calibri"/>
              </a:rPr>
              <a:t> ככלי לעריכת רפלקציה אישית</a:t>
            </a:r>
            <a:endParaRPr dirty="0"/>
          </a:p>
        </p:txBody>
      </p:sp>
      <p:sp>
        <p:nvSpPr>
          <p:cNvPr id="158" name="Google Shape;158;g3b4e0ad62c6_0_0">
            <a:extLst>
              <a:ext uri="{C183D7F6-B498-43B3-948B-1728B52AA6E4}">
                <adec:decorative xmlns:adec="http://schemas.microsoft.com/office/drawing/2017/decorative" val="0"/>
              </a:ext>
            </a:extLst>
          </p:cNvPr>
          <p:cNvSpPr txBox="1"/>
          <p:nvPr/>
        </p:nvSpPr>
        <p:spPr>
          <a:xfrm>
            <a:off x="4703318" y="2008346"/>
            <a:ext cx="2271300" cy="7080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EF364C"/>
                </a:solidFill>
                <a:latin typeface="Calibri"/>
                <a:ea typeface="Calibri"/>
                <a:cs typeface="Calibri"/>
                <a:sym typeface="Calibri"/>
              </a:rPr>
              <a:t>מיומנויות</a:t>
            </a:r>
            <a:endParaRPr sz="4000" b="0" i="0" u="none" strike="noStrike" cap="none" dirty="0">
              <a:solidFill>
                <a:srgbClr val="EF364C"/>
              </a:solidFill>
              <a:latin typeface="Calibri"/>
              <a:ea typeface="Calibri"/>
              <a:cs typeface="Calibri"/>
              <a:sym typeface="Calibri"/>
            </a:endParaRPr>
          </a:p>
        </p:txBody>
      </p:sp>
      <p:sp>
        <p:nvSpPr>
          <p:cNvPr id="154" name="Google Shape;154;g3b4e0ad62c6_0_0">
            <a:extLst>
              <a:ext uri="{C183D7F6-B498-43B3-948B-1728B52AA6E4}">
                <adec:decorative xmlns:adec="http://schemas.microsoft.com/office/drawing/2017/decorative" val="0"/>
              </a:ext>
            </a:extLst>
          </p:cNvPr>
          <p:cNvSpPr txBox="1"/>
          <p:nvPr/>
        </p:nvSpPr>
        <p:spPr>
          <a:xfrm>
            <a:off x="3016976" y="2634952"/>
            <a:ext cx="5521800" cy="3046948"/>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קוגניטיביות </a:t>
            </a:r>
            <a:endParaRPr sz="1600" b="1" i="0" u="none" strike="noStrike" cap="none" dirty="0">
              <a:solidFill>
                <a:srgbClr val="EF364C"/>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600"/>
              <a:buFont typeface="Arial"/>
              <a:buNone/>
            </a:pPr>
            <a:r>
              <a:rPr lang="iw-IL" sz="1600" b="0" i="0" u="none" strike="noStrike" cap="none" dirty="0">
                <a:solidFill>
                  <a:srgbClr val="000000"/>
                </a:solidFill>
                <a:latin typeface="Calibri"/>
                <a:ea typeface="Calibri"/>
                <a:cs typeface="Calibri"/>
                <a:sym typeface="Calibri"/>
              </a:rPr>
              <a:t>      הפעלת שיקול דעת,</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ניתוח מצבים ממספר נקודות מבט.</a:t>
            </a:r>
            <a:endParaRPr sz="1400" b="0" i="0" u="none" strike="noStrike" cap="none" dirty="0">
              <a:solidFill>
                <a:srgbClr val="000000"/>
              </a:solidFill>
              <a:latin typeface="Arial"/>
              <a:ea typeface="Arial"/>
              <a:cs typeface="Arial"/>
              <a:sym typeface="Arial"/>
            </a:endParaRPr>
          </a:p>
          <a:p>
            <a:pPr marL="285750" marR="0" lvl="0" indent="-171450" algn="r" rtl="1">
              <a:lnSpc>
                <a:spcPct val="100000"/>
              </a:lnSpc>
              <a:spcBef>
                <a:spcPts val="0"/>
              </a:spcBef>
              <a:spcAft>
                <a:spcPts val="0"/>
              </a:spcAft>
              <a:buClr>
                <a:srgbClr val="000000"/>
              </a:buClr>
              <a:buSzPts val="1800"/>
              <a:buFont typeface="Gisha"/>
              <a:buNone/>
            </a:pPr>
            <a:endParaRPr sz="1600" b="0" i="0" u="none" strike="noStrike" cap="none" dirty="0">
              <a:solidFill>
                <a:srgbClr val="000000"/>
              </a:solidFill>
              <a:highlight>
                <a:srgbClr val="FFFF00"/>
              </a:highlight>
              <a:latin typeface="Calibri"/>
              <a:ea typeface="Calibri"/>
              <a:cs typeface="Calibri"/>
              <a:sym typeface="Calibri"/>
            </a:endParaRPr>
          </a:p>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רגשיות</a:t>
            </a:r>
            <a:r>
              <a:rPr lang="he-IL" sz="1600" b="1" i="0" u="none" strike="noStrike" cap="none" dirty="0">
                <a:solidFill>
                  <a:srgbClr val="EF364C"/>
                </a:solidFill>
                <a:latin typeface="Calibri"/>
                <a:ea typeface="Calibri"/>
                <a:cs typeface="Calibri"/>
                <a:sym typeface="Calibri"/>
              </a:rPr>
              <a:t> (</a:t>
            </a:r>
            <a:r>
              <a:rPr lang="iw-IL" sz="1600" b="1" i="0" u="none" strike="noStrike" cap="none" dirty="0">
                <a:solidFill>
                  <a:srgbClr val="EF364C"/>
                </a:solidFill>
                <a:latin typeface="Calibri"/>
                <a:ea typeface="Calibri"/>
                <a:cs typeface="Calibri"/>
                <a:sym typeface="Calibri"/>
              </a:rPr>
              <a:t>תוך-אישי</a:t>
            </a:r>
            <a:r>
              <a:rPr lang="he-IL" sz="1600" b="1" dirty="0">
                <a:solidFill>
                  <a:srgbClr val="EF364C"/>
                </a:solidFill>
                <a:latin typeface="Calibri"/>
                <a:ea typeface="Calibri"/>
                <a:cs typeface="Calibri"/>
                <a:sym typeface="Calibri"/>
              </a:rPr>
              <a:t>)</a:t>
            </a:r>
            <a:endParaRPr sz="1600" b="0" i="0" u="none" strike="noStrike" cap="none" dirty="0">
              <a:solidFill>
                <a:srgbClr val="EF364C"/>
              </a:solidFill>
              <a:latin typeface="Calibri"/>
              <a:ea typeface="Calibri"/>
              <a:cs typeface="Calibri"/>
              <a:sym typeface="Calibri"/>
            </a:endParaRPr>
          </a:p>
          <a:p>
            <a:pPr marL="575999"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מודעות עצמית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הבנת הקשר בין רגשות, מחשבות והתנהגות; הכרה ביכולת הפרט להשפיע על סביבתו.</a:t>
            </a:r>
            <a:endParaRPr sz="1600" b="0" i="0" u="none" strike="noStrike" cap="none" dirty="0">
              <a:solidFill>
                <a:srgbClr val="000000"/>
              </a:solidFill>
              <a:latin typeface="Calibri"/>
              <a:ea typeface="Calibri"/>
              <a:cs typeface="Calibri"/>
              <a:sym typeface="Calibri"/>
            </a:endParaRPr>
          </a:p>
          <a:p>
            <a:pPr marL="575999"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הכוונה עצמית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בחירת מצבים המאפשרים התנהגות ראויה.</a:t>
            </a:r>
            <a:endParaRPr sz="1600" b="0" i="0" u="none" strike="noStrike" cap="none" dirty="0">
              <a:solidFill>
                <a:srgbClr val="000000"/>
              </a:solidFill>
              <a:latin typeface="Calibri"/>
              <a:ea typeface="Calibri"/>
              <a:cs typeface="Calibri"/>
              <a:sym typeface="Calibri"/>
            </a:endParaRPr>
          </a:p>
          <a:p>
            <a:pPr marL="575999" marR="0" lvl="0" indent="-171450" algn="r" rtl="1">
              <a:lnSpc>
                <a:spcPct val="100000"/>
              </a:lnSpc>
              <a:spcBef>
                <a:spcPts val="0"/>
              </a:spcBef>
              <a:spcAft>
                <a:spcPts val="0"/>
              </a:spcAft>
              <a:buClr>
                <a:srgbClr val="000000"/>
              </a:buClr>
              <a:buSzPts val="1800"/>
              <a:buFont typeface="Calibri"/>
              <a:buNone/>
            </a:pPr>
            <a:endParaRPr sz="1600" b="0" i="0" u="none" strike="noStrike" cap="none" dirty="0">
              <a:solidFill>
                <a:srgbClr val="000000"/>
              </a:solidFill>
              <a:latin typeface="Calibri"/>
              <a:ea typeface="Calibri"/>
              <a:cs typeface="Calibri"/>
              <a:sym typeface="Calibri"/>
            </a:endParaRPr>
          </a:p>
          <a:p>
            <a:pPr marL="0" marR="0" lvl="0" indent="-11430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חברתיות </a:t>
            </a:r>
            <a:r>
              <a:rPr lang="he-IL" sz="1600" b="1" i="0" u="none" strike="noStrike" cap="none" dirty="0">
                <a:solidFill>
                  <a:srgbClr val="EF364C"/>
                </a:solidFill>
                <a:latin typeface="Calibri"/>
                <a:ea typeface="Calibri"/>
                <a:cs typeface="Calibri"/>
                <a:sym typeface="Calibri"/>
              </a:rPr>
              <a:t>(</a:t>
            </a:r>
            <a:r>
              <a:rPr lang="iw-IL" sz="1600" b="1" i="0" u="none" strike="noStrike" cap="none" dirty="0">
                <a:solidFill>
                  <a:srgbClr val="EF364C"/>
                </a:solidFill>
                <a:latin typeface="Calibri"/>
                <a:ea typeface="Calibri"/>
                <a:cs typeface="Calibri"/>
                <a:sym typeface="Calibri"/>
              </a:rPr>
              <a:t>בין-אישי</a:t>
            </a:r>
            <a:r>
              <a:rPr lang="he-IL" sz="1600" b="1" i="0" u="none" strike="noStrike" cap="none" dirty="0">
                <a:solidFill>
                  <a:srgbClr val="EF364C"/>
                </a:solidFill>
                <a:latin typeface="Calibri"/>
                <a:ea typeface="Calibri"/>
                <a:cs typeface="Calibri"/>
                <a:sym typeface="Calibri"/>
              </a:rPr>
              <a:t>)</a:t>
            </a:r>
            <a:endParaRPr sz="1600" b="1" i="0" u="none" strike="noStrike" cap="none" dirty="0">
              <a:solidFill>
                <a:srgbClr val="EF364C"/>
              </a:solidFill>
              <a:latin typeface="Calibri"/>
              <a:ea typeface="Calibri"/>
              <a:cs typeface="Calibri"/>
              <a:sym typeface="Calibri"/>
            </a:endParaRPr>
          </a:p>
          <a:p>
            <a:pPr marL="575999"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מודעות חברתית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זיהוי נורמות חברתיות ומצבי פגיעה בזולת.</a:t>
            </a:r>
            <a:endParaRPr sz="1600" b="0" i="0" u="none" strike="noStrike" cap="none" dirty="0">
              <a:solidFill>
                <a:srgbClr val="000000"/>
              </a:solidFill>
              <a:latin typeface="Calibri"/>
              <a:ea typeface="Calibri"/>
              <a:cs typeface="Calibri"/>
              <a:sym typeface="Calibri"/>
            </a:endParaRPr>
          </a:p>
          <a:p>
            <a:pPr marL="575999"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התנהלות חברתית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שמירה על נורמות התנהגות</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 גילוי רגישות כלפי האחר והימנעות ממצבי פגיעה באחרים.</a:t>
            </a:r>
            <a:endParaRPr sz="1600" b="0" i="0" u="none" strike="noStrike" cap="none" dirty="0">
              <a:solidFill>
                <a:srgbClr val="000000"/>
              </a:solidFill>
              <a:latin typeface="Calibri"/>
              <a:ea typeface="Calibri"/>
              <a:cs typeface="Calibri"/>
              <a:sym typeface="Calibri"/>
            </a:endParaRPr>
          </a:p>
        </p:txBody>
      </p:sp>
      <p:sp>
        <p:nvSpPr>
          <p:cNvPr id="159" name="Google Shape;159;g3b4e0ad62c6_0_0">
            <a:extLst>
              <a:ext uri="{C183D7F6-B498-43B3-948B-1728B52AA6E4}">
                <adec:decorative xmlns:adec="http://schemas.microsoft.com/office/drawing/2017/decorative" val="0"/>
              </a:ext>
            </a:extLst>
          </p:cNvPr>
          <p:cNvSpPr txBox="1"/>
          <p:nvPr/>
        </p:nvSpPr>
        <p:spPr>
          <a:xfrm>
            <a:off x="411469" y="2008346"/>
            <a:ext cx="1746000" cy="7080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EF364C"/>
                </a:solidFill>
                <a:latin typeface="Calibri"/>
                <a:ea typeface="Calibri"/>
                <a:cs typeface="Calibri"/>
                <a:sym typeface="Calibri"/>
              </a:rPr>
              <a:t>ערכים</a:t>
            </a:r>
            <a:endParaRPr sz="4000" b="0" i="0" u="none" strike="noStrike" cap="none" dirty="0">
              <a:solidFill>
                <a:srgbClr val="EF364C"/>
              </a:solidFill>
              <a:latin typeface="Calibri"/>
              <a:ea typeface="Calibri"/>
              <a:cs typeface="Calibri"/>
              <a:sym typeface="Calibri"/>
            </a:endParaRPr>
          </a:p>
        </p:txBody>
      </p:sp>
      <p:sp>
        <p:nvSpPr>
          <p:cNvPr id="155" name="Google Shape;155;g3b4e0ad62c6_0_0">
            <a:extLst>
              <a:ext uri="{C183D7F6-B498-43B3-948B-1728B52AA6E4}">
                <adec:decorative xmlns:adec="http://schemas.microsoft.com/office/drawing/2017/decorative" val="0"/>
              </a:ext>
            </a:extLst>
          </p:cNvPr>
          <p:cNvSpPr txBox="1"/>
          <p:nvPr/>
        </p:nvSpPr>
        <p:spPr>
          <a:xfrm>
            <a:off x="793737" y="2716232"/>
            <a:ext cx="2454000" cy="1815841"/>
          </a:xfrm>
          <a:prstGeom prst="rect">
            <a:avLst/>
          </a:prstGeom>
          <a:noFill/>
          <a:ln>
            <a:noFill/>
          </a:ln>
        </p:spPr>
        <p:txBody>
          <a:bodyPr spcFirstLastPara="1" wrap="square" lIns="91425" tIns="45700" rIns="91425" bIns="45700" anchor="t" anchorCtr="0">
            <a:spAutoFit/>
          </a:bodyPr>
          <a:lstStyle/>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dirty="0">
                <a:solidFill>
                  <a:srgbClr val="000000"/>
                </a:solidFill>
                <a:latin typeface="Calibri"/>
                <a:ea typeface="Calibri"/>
                <a:cs typeface="Calibri"/>
                <a:sym typeface="Calibri"/>
              </a:rPr>
              <a:t>אכפתיות</a:t>
            </a:r>
            <a:endParaRPr sz="1400" b="0" i="0" u="none" strike="noStrike" cap="none" dirty="0">
              <a:solidFill>
                <a:srgbClr val="000000"/>
              </a:solidFill>
              <a:latin typeface="Arial"/>
              <a:ea typeface="Arial"/>
              <a:cs typeface="Arial"/>
              <a:sym typeface="Arial"/>
            </a:endParaRPr>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dirty="0">
                <a:solidFill>
                  <a:srgbClr val="000000"/>
                </a:solidFill>
                <a:latin typeface="Calibri"/>
                <a:ea typeface="Calibri"/>
                <a:cs typeface="Calibri"/>
                <a:sym typeface="Calibri"/>
              </a:rPr>
              <a:t>אחריות אישית</a:t>
            </a:r>
            <a:endParaRPr dirty="0"/>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dirty="0">
                <a:solidFill>
                  <a:srgbClr val="000000"/>
                </a:solidFill>
                <a:latin typeface="Calibri"/>
                <a:ea typeface="Calibri"/>
                <a:cs typeface="Calibri"/>
                <a:sym typeface="Calibri"/>
              </a:rPr>
              <a:t>אחריות חברתית</a:t>
            </a:r>
            <a:endParaRPr dirty="0"/>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dirty="0">
                <a:solidFill>
                  <a:srgbClr val="000000"/>
                </a:solidFill>
                <a:latin typeface="Calibri"/>
                <a:ea typeface="Calibri"/>
                <a:cs typeface="Calibri"/>
                <a:sym typeface="Calibri"/>
              </a:rPr>
              <a:t>רגישות </a:t>
            </a:r>
            <a:endParaRPr dirty="0"/>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dirty="0">
                <a:solidFill>
                  <a:srgbClr val="000000"/>
                </a:solidFill>
                <a:latin typeface="Calibri"/>
                <a:ea typeface="Calibri"/>
                <a:cs typeface="Calibri"/>
                <a:sym typeface="Calibri"/>
              </a:rPr>
              <a:t>חמלה</a:t>
            </a:r>
            <a:endParaRPr lang="he-IL" sz="1600" b="0" i="0" u="none" strike="noStrike" cap="none" dirty="0">
              <a:solidFill>
                <a:srgbClr val="000000"/>
              </a:solidFill>
              <a:latin typeface="Calibri"/>
              <a:ea typeface="Calibri"/>
              <a:cs typeface="Calibri"/>
              <a:sym typeface="Calibri"/>
            </a:endParaRPr>
          </a:p>
          <a:p>
            <a:pPr marL="742950" marR="0" lvl="1" indent="-285750" algn="r" rtl="1">
              <a:lnSpc>
                <a:spcPct val="100000"/>
              </a:lnSpc>
              <a:spcBef>
                <a:spcPts val="0"/>
              </a:spcBef>
              <a:spcAft>
                <a:spcPts val="0"/>
              </a:spcAft>
              <a:buClr>
                <a:srgbClr val="000000"/>
              </a:buClr>
              <a:buSzPts val="1600"/>
              <a:buFont typeface="Calibri"/>
              <a:buChar char="»"/>
            </a:pPr>
            <a:r>
              <a:rPr lang="he-IL" sz="1600" dirty="0">
                <a:solidFill>
                  <a:srgbClr val="000000"/>
                </a:solidFill>
                <a:latin typeface="Calibri"/>
                <a:ea typeface="Arial"/>
                <a:cs typeface="Calibri"/>
                <a:sym typeface="Calibri"/>
              </a:rPr>
              <a:t>מידות טובות ודרך ארץ</a:t>
            </a:r>
            <a:endParaRPr sz="1400" b="0" i="0" u="none" strike="noStrike" cap="none" dirty="0">
              <a:solidFill>
                <a:srgbClr val="000000"/>
              </a:solidFill>
              <a:latin typeface="Arial"/>
              <a:ea typeface="Arial"/>
              <a:cs typeface="Arial"/>
              <a:sym typeface="Arial"/>
            </a:endParaRPr>
          </a:p>
        </p:txBody>
      </p:sp>
      <p:pic>
        <p:nvPicPr>
          <p:cNvPr id="161" name="Google Shape;161;g3b4e0ad62c6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10883" y="681040"/>
            <a:ext cx="614363" cy="6738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b4e0ad62c6_0_15">
            <a:extLst>
              <a:ext uri="{C183D7F6-B498-43B3-948B-1728B52AA6E4}">
                <adec:decorative xmlns:adec="http://schemas.microsoft.com/office/drawing/2017/decorative" val="1"/>
              </a:ext>
            </a:extLst>
          </p:cNvPr>
          <p:cNvSpPr/>
          <p:nvPr/>
        </p:nvSpPr>
        <p:spPr>
          <a:xfrm>
            <a:off x="309847" y="2062686"/>
            <a:ext cx="11160900" cy="46176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169" name="Google Shape;169;g3b4e0ad62c6_0_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70" name="Google Shape;170;g3b4e0ad62c6_0_15">
            <a:extLst>
              <a:ext uri="{C183D7F6-B498-43B3-948B-1728B52AA6E4}">
                <adec:decorative xmlns:adec="http://schemas.microsoft.com/office/drawing/2017/decorative" val="1"/>
              </a:ext>
            </a:extLst>
          </p:cNvPr>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1" name="Google Shape;171;g3b4e0ad62c6_0_15">
            <a:extLst>
              <a:ext uri="{C183D7F6-B498-43B3-948B-1728B52AA6E4}">
                <adec:decorative xmlns:adec="http://schemas.microsoft.com/office/drawing/2017/decorative" val="1"/>
              </a:ext>
            </a:extLst>
          </p:cNvPr>
          <p:cNvSpPr/>
          <p:nvPr/>
        </p:nvSpPr>
        <p:spPr>
          <a:xfrm rot="-2700000">
            <a:off x="7872128" y="473839"/>
            <a:ext cx="1117518" cy="1117518"/>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2" name="Google Shape;172;g3b4e0ad62c6_0_15">
            <a:extLst>
              <a:ext uri="{C183D7F6-B498-43B3-948B-1728B52AA6E4}">
                <adec:decorative xmlns:adec="http://schemas.microsoft.com/office/drawing/2017/decorative" val="1"/>
              </a:ext>
            </a:extLst>
          </p:cNvPr>
          <p:cNvSpPr/>
          <p:nvPr/>
        </p:nvSpPr>
        <p:spPr>
          <a:xfrm rot="-2700000">
            <a:off x="7983911" y="585711"/>
            <a:ext cx="893775" cy="893775"/>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3" name="Google Shape;173;g3b4e0ad62c6_0_15">
            <a:extLst>
              <a:ext uri="{C183D7F6-B498-43B3-948B-1728B52AA6E4}">
                <adec:decorative xmlns:adec="http://schemas.microsoft.com/office/drawing/2017/decorative" val="0"/>
              </a:ext>
            </a:extLst>
          </p:cNvPr>
          <p:cNvSpPr txBox="1">
            <a:spLocks noGrp="1"/>
          </p:cNvSpPr>
          <p:nvPr>
            <p:ph type="title" idx="4294967295"/>
          </p:nvPr>
        </p:nvSpPr>
        <p:spPr>
          <a:xfrm>
            <a:off x="9149411" y="495077"/>
            <a:ext cx="2475274" cy="1054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10000"/>
              </a:lnSpc>
              <a:spcBef>
                <a:spcPts val="0"/>
              </a:spcBef>
              <a:spcAft>
                <a:spcPts val="0"/>
              </a:spcAft>
              <a:buClr>
                <a:srgbClr val="000000"/>
              </a:buClr>
              <a:buSzPts val="2800"/>
              <a:buFont typeface="Calibri"/>
              <a:buNone/>
              <a:tabLst/>
              <a:defRPr/>
            </a:pPr>
            <a:r>
              <a:rPr kumimoji="0" lang="iw-IL" sz="2800" b="1" i="0" u="none" strike="noStrike" kern="1200" cap="none" spc="0" normalizeH="0" baseline="0" noProof="0" dirty="0">
                <a:ln>
                  <a:noFill/>
                </a:ln>
                <a:solidFill>
                  <a:srgbClr val="002060"/>
                </a:solidFill>
                <a:effectLst/>
                <a:uLnTx/>
                <a:uFillTx/>
                <a:latin typeface="Calibri"/>
                <a:ea typeface="Calibri"/>
                <a:cs typeface="Calibri"/>
                <a:sym typeface="Calibri"/>
              </a:rPr>
              <a:t>מהלך השיעור</a:t>
            </a:r>
            <a:endParaRPr kumimoji="0" lang="iw-IL"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174" name="Google Shape;174;g3b4e0ad62c6_0_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75" name="Google Shape;175;g3b4e0ad62c6_0_15">
            <a:extLst>
              <a:ext uri="{C183D7F6-B498-43B3-948B-1728B52AA6E4}">
                <adec:decorative xmlns:adec="http://schemas.microsoft.com/office/drawing/2017/decorative" val="1"/>
              </a:ext>
            </a:extLst>
          </p:cNvPr>
          <p:cNvCxnSpPr/>
          <p:nvPr/>
        </p:nvCxnSpPr>
        <p:spPr>
          <a:xfrm>
            <a:off x="11156874" y="3248420"/>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76" name="Google Shape;176;g3b4e0ad62c6_0_15">
            <a:extLst>
              <a:ext uri="{C183D7F6-B498-43B3-948B-1728B52AA6E4}">
                <adec:decorative xmlns:adec="http://schemas.microsoft.com/office/drawing/2017/decorative" val="0"/>
              </a:ext>
            </a:extLst>
          </p:cNvPr>
          <p:cNvSpPr txBox="1"/>
          <p:nvPr/>
        </p:nvSpPr>
        <p:spPr>
          <a:xfrm>
            <a:off x="9919132" y="4069933"/>
            <a:ext cx="2201400" cy="55395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מיהו חבר אידיאלי</a:t>
            </a:r>
            <a:endParaRPr dirty="0"/>
          </a:p>
          <a:p>
            <a:pPr marL="0" marR="0" lvl="0" indent="0" algn="ctr" rtl="1">
              <a:lnSpc>
                <a:spcPct val="100000"/>
              </a:lnSpc>
              <a:spcBef>
                <a:spcPts val="0"/>
              </a:spcBef>
              <a:spcAft>
                <a:spcPts val="0"/>
              </a:spcAft>
              <a:buClr>
                <a:srgbClr val="44546A"/>
              </a:buClr>
              <a:buSzPts val="1600"/>
              <a:buFont typeface="Calibri"/>
              <a:buNone/>
            </a:pPr>
            <a:endParaRPr sz="1400" b="0" i="0" u="none" strike="noStrike" cap="none" dirty="0">
              <a:solidFill>
                <a:srgbClr val="000000"/>
              </a:solidFill>
              <a:latin typeface="Arial"/>
              <a:ea typeface="Arial"/>
              <a:cs typeface="Arial"/>
              <a:sym typeface="Arial"/>
            </a:endParaRPr>
          </a:p>
        </p:txBody>
      </p:sp>
      <p:sp>
        <p:nvSpPr>
          <p:cNvPr id="178" name="Google Shape;178;g3b4e0ad62c6_0_15">
            <a:extLst>
              <a:ext uri="{C183D7F6-B498-43B3-948B-1728B52AA6E4}">
                <adec:decorative xmlns:adec="http://schemas.microsoft.com/office/drawing/2017/decorative" val="1"/>
              </a:ext>
            </a:extLst>
          </p:cNvPr>
          <p:cNvSpPr/>
          <p:nvPr/>
        </p:nvSpPr>
        <p:spPr>
          <a:xfrm>
            <a:off x="429207" y="3151732"/>
            <a:ext cx="11364600" cy="202200"/>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9" name="Google Shape;179;g3b4e0ad62c6_0_15">
            <a:extLst>
              <a:ext uri="{C183D7F6-B498-43B3-948B-1728B52AA6E4}">
                <adec:decorative xmlns:adec="http://schemas.microsoft.com/office/drawing/2017/decorative" val="1"/>
              </a:ext>
            </a:extLst>
          </p:cNvPr>
          <p:cNvCxnSpPr/>
          <p:nvPr/>
        </p:nvCxnSpPr>
        <p:spPr>
          <a:xfrm>
            <a:off x="9409846" y="3227665"/>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0" name="Google Shape;180;g3b4e0ad62c6_0_15">
            <a:extLst>
              <a:ext uri="{C183D7F6-B498-43B3-948B-1728B52AA6E4}">
                <adec:decorative xmlns:adec="http://schemas.microsoft.com/office/drawing/2017/decorative" val="1"/>
              </a:ext>
            </a:extLst>
          </p:cNvPr>
          <p:cNvCxnSpPr/>
          <p:nvPr/>
        </p:nvCxnSpPr>
        <p:spPr>
          <a:xfrm>
            <a:off x="5915790" y="3192116"/>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1" name="Google Shape;181;g3b4e0ad62c6_0_15">
            <a:extLst>
              <a:ext uri="{C183D7F6-B498-43B3-948B-1728B52AA6E4}">
                <adec:decorative xmlns:adec="http://schemas.microsoft.com/office/drawing/2017/decorative" val="1"/>
              </a:ext>
            </a:extLst>
          </p:cNvPr>
          <p:cNvCxnSpPr/>
          <p:nvPr/>
        </p:nvCxnSpPr>
        <p:spPr>
          <a:xfrm>
            <a:off x="7662818" y="3270782"/>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2" name="Google Shape;182;g3b4e0ad62c6_0_15">
            <a:extLst>
              <a:ext uri="{C183D7F6-B498-43B3-948B-1728B52AA6E4}">
                <adec:decorative xmlns:adec="http://schemas.microsoft.com/office/drawing/2017/decorative" val="1"/>
              </a:ext>
            </a:extLst>
          </p:cNvPr>
          <p:cNvCxnSpPr/>
          <p:nvPr/>
        </p:nvCxnSpPr>
        <p:spPr>
          <a:xfrm>
            <a:off x="2421734" y="3270782"/>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83" name="Google Shape;183;g3b4e0ad62c6_0_15">
            <a:extLst>
              <a:ext uri="{C183D7F6-B498-43B3-948B-1728B52AA6E4}">
                <adec:decorative xmlns:adec="http://schemas.microsoft.com/office/drawing/2017/decorative" val="0"/>
              </a:ext>
            </a:extLst>
          </p:cNvPr>
          <p:cNvSpPr txBox="1"/>
          <p:nvPr/>
        </p:nvSpPr>
        <p:spPr>
          <a:xfrm>
            <a:off x="8330177" y="4045668"/>
            <a:ext cx="220140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מהו קשר אמיתי</a:t>
            </a:r>
            <a:endParaRPr sz="1400" b="0" i="0" u="none" strike="noStrike" cap="none" dirty="0">
              <a:solidFill>
                <a:srgbClr val="000000"/>
              </a:solidFill>
              <a:latin typeface="Arial"/>
              <a:ea typeface="Arial"/>
              <a:cs typeface="Arial"/>
              <a:sym typeface="Arial"/>
            </a:endParaRPr>
          </a:p>
        </p:txBody>
      </p:sp>
      <p:sp>
        <p:nvSpPr>
          <p:cNvPr id="184" name="Google Shape;184;g3b4e0ad62c6_0_15">
            <a:extLst>
              <a:ext uri="{C183D7F6-B498-43B3-948B-1728B52AA6E4}">
                <adec:decorative xmlns:adec="http://schemas.microsoft.com/office/drawing/2017/decorative" val="0"/>
              </a:ext>
            </a:extLst>
          </p:cNvPr>
          <p:cNvSpPr txBox="1"/>
          <p:nvPr/>
        </p:nvSpPr>
        <p:spPr>
          <a:xfrm>
            <a:off x="6232824" y="4032507"/>
            <a:ext cx="2436900" cy="338514"/>
          </a:xfrm>
          <a:prstGeom prst="rect">
            <a:avLst/>
          </a:prstGeom>
          <a:noFill/>
          <a:ln>
            <a:noFill/>
          </a:ln>
        </p:spPr>
        <p:txBody>
          <a:bodyPr spcFirstLastPara="1" wrap="square" lIns="91425" tIns="45700" rIns="91425" bIns="45700" anchor="t" anchorCtr="0">
            <a:spAutoFit/>
          </a:bodyPr>
          <a:lstStyle/>
          <a:p>
            <a:pPr lvl="0" algn="ctr" rtl="1">
              <a:buClr>
                <a:srgbClr val="44546A"/>
              </a:buClr>
              <a:buSzPts val="1600"/>
            </a:pPr>
            <a:r>
              <a:rPr lang="he-IL" sz="1600" dirty="0">
                <a:solidFill>
                  <a:srgbClr val="44546A"/>
                </a:solidFill>
                <a:latin typeface="Calibri"/>
                <a:ea typeface="Calibri"/>
                <a:cs typeface="Calibri"/>
                <a:sym typeface="Calibri"/>
              </a:rPr>
              <a:t>המקרה של איתי </a:t>
            </a:r>
            <a:r>
              <a:rPr lang="he-IL" sz="1600" dirty="0" err="1">
                <a:solidFill>
                  <a:srgbClr val="44546A"/>
                </a:solidFill>
                <a:latin typeface="Calibri"/>
                <a:ea typeface="Calibri"/>
                <a:cs typeface="Calibri"/>
                <a:sym typeface="Calibri"/>
              </a:rPr>
              <a:t>והבוט</a:t>
            </a:r>
            <a:endParaRPr lang="he-IL" dirty="0"/>
          </a:p>
        </p:txBody>
      </p:sp>
      <p:cxnSp>
        <p:nvCxnSpPr>
          <p:cNvPr id="186" name="Google Shape;186;g3b4e0ad62c6_0_15">
            <a:extLst>
              <a:ext uri="{C183D7F6-B498-43B3-948B-1728B52AA6E4}">
                <adec:decorative xmlns:adec="http://schemas.microsoft.com/office/drawing/2017/decorative" val="1"/>
              </a:ext>
            </a:extLst>
          </p:cNvPr>
          <p:cNvCxnSpPr/>
          <p:nvPr/>
        </p:nvCxnSpPr>
        <p:spPr>
          <a:xfrm>
            <a:off x="4168762" y="3259922"/>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87" name="Google Shape;187;g3b4e0ad62c6_0_15">
            <a:extLst>
              <a:ext uri="{C183D7F6-B498-43B3-948B-1728B52AA6E4}">
                <adec:decorative xmlns:adec="http://schemas.microsoft.com/office/drawing/2017/decorative" val="0"/>
              </a:ext>
            </a:extLst>
          </p:cNvPr>
          <p:cNvSpPr txBox="1"/>
          <p:nvPr/>
        </p:nvSpPr>
        <p:spPr>
          <a:xfrm>
            <a:off x="4887737" y="4052699"/>
            <a:ext cx="197580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Arial"/>
              <a:buNone/>
            </a:pPr>
            <a:r>
              <a:rPr lang="he-IL" sz="1600" b="0" i="0" u="none" strike="noStrike" cap="none" dirty="0">
                <a:solidFill>
                  <a:srgbClr val="44546A"/>
                </a:solidFill>
                <a:latin typeface="Calibri"/>
                <a:ea typeface="Calibri"/>
                <a:cs typeface="Calibri"/>
                <a:sym typeface="Calibri"/>
              </a:rPr>
              <a:t>סרטון</a:t>
            </a:r>
            <a:endParaRPr sz="1600" b="0" i="0" u="none" strike="noStrike" cap="none" dirty="0">
              <a:solidFill>
                <a:srgbClr val="44546A"/>
              </a:solidFill>
              <a:latin typeface="Calibri"/>
              <a:ea typeface="Calibri"/>
              <a:cs typeface="Calibri"/>
              <a:sym typeface="Calibri"/>
            </a:endParaRPr>
          </a:p>
        </p:txBody>
      </p:sp>
      <p:sp>
        <p:nvSpPr>
          <p:cNvPr id="185" name="Google Shape;185;g3b4e0ad62c6_0_15">
            <a:extLst>
              <a:ext uri="{C183D7F6-B498-43B3-948B-1728B52AA6E4}">
                <adec:decorative xmlns:adec="http://schemas.microsoft.com/office/drawing/2017/decorative" val="0"/>
              </a:ext>
            </a:extLst>
          </p:cNvPr>
          <p:cNvSpPr txBox="1"/>
          <p:nvPr/>
        </p:nvSpPr>
        <p:spPr>
          <a:xfrm>
            <a:off x="3450184" y="4052699"/>
            <a:ext cx="13215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e-IL" sz="1600" b="0" i="0" u="none" strike="noStrike" cap="none" dirty="0">
                <a:solidFill>
                  <a:srgbClr val="44546A"/>
                </a:solidFill>
                <a:latin typeface="Calibri"/>
                <a:ea typeface="Calibri"/>
                <a:cs typeface="Calibri"/>
                <a:sym typeface="Calibri"/>
              </a:rPr>
              <a:t>מודל שומר וקשר</a:t>
            </a:r>
            <a:endParaRPr dirty="0"/>
          </a:p>
        </p:txBody>
      </p:sp>
      <p:sp>
        <p:nvSpPr>
          <p:cNvPr id="177" name="Google Shape;177;g3b4e0ad62c6_0_15">
            <a:extLst>
              <a:ext uri="{C183D7F6-B498-43B3-948B-1728B52AA6E4}">
                <adec:decorative xmlns:adec="http://schemas.microsoft.com/office/drawing/2017/decorative" val="0"/>
              </a:ext>
            </a:extLst>
          </p:cNvPr>
          <p:cNvSpPr txBox="1"/>
          <p:nvPr/>
        </p:nvSpPr>
        <p:spPr>
          <a:xfrm>
            <a:off x="1320876" y="4027842"/>
            <a:ext cx="220140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התנסות בכלי בינה</a:t>
            </a:r>
            <a:endParaRPr sz="1400" b="0" i="0" u="none" strike="noStrike" cap="none" dirty="0">
              <a:solidFill>
                <a:srgbClr val="000000"/>
              </a:solidFill>
              <a:latin typeface="Arial"/>
              <a:ea typeface="Arial"/>
              <a:cs typeface="Arial"/>
              <a:sym typeface="Arial"/>
            </a:endParaRPr>
          </a:p>
        </p:txBody>
      </p:sp>
      <p:cxnSp>
        <p:nvCxnSpPr>
          <p:cNvPr id="3" name="Google Shape;182;g3b4e0ad62c6_0_15">
            <a:extLst>
              <a:ext uri="{FF2B5EF4-FFF2-40B4-BE49-F238E27FC236}">
                <a16:creationId xmlns:a16="http://schemas.microsoft.com/office/drawing/2014/main" id="{94C097BE-F49F-A38D-7D22-28FEF9BDE95A}"/>
              </a:ext>
              <a:ext uri="{C183D7F6-B498-43B3-948B-1728B52AA6E4}">
                <adec:decorative xmlns:adec="http://schemas.microsoft.com/office/drawing/2017/decorative" val="1"/>
              </a:ext>
            </a:extLst>
          </p:cNvPr>
          <p:cNvCxnSpPr/>
          <p:nvPr/>
        </p:nvCxnSpPr>
        <p:spPr>
          <a:xfrm>
            <a:off x="674706" y="3300207"/>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4" name="Google Shape;177;g3b4e0ad62c6_0_15">
            <a:extLst>
              <a:ext uri="{FF2B5EF4-FFF2-40B4-BE49-F238E27FC236}">
                <a16:creationId xmlns:a16="http://schemas.microsoft.com/office/drawing/2014/main" id="{74EA749E-E04F-A93C-AD16-36794E67E5DD}"/>
              </a:ext>
              <a:ext uri="{C183D7F6-B498-43B3-948B-1728B52AA6E4}">
                <adec:decorative xmlns:adec="http://schemas.microsoft.com/office/drawing/2017/decorative" val="0"/>
              </a:ext>
            </a:extLst>
          </p:cNvPr>
          <p:cNvSpPr txBox="1"/>
          <p:nvPr/>
        </p:nvSpPr>
        <p:spPr>
          <a:xfrm>
            <a:off x="-404528" y="4020983"/>
            <a:ext cx="220140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סיכום השיעור</a:t>
            </a:r>
            <a:endParaRPr sz="1400" b="0" i="0" u="none" strike="noStrike" cap="none" dirty="0">
              <a:solidFill>
                <a:srgbClr val="000000"/>
              </a:solidFill>
              <a:latin typeface="Arial"/>
              <a:ea typeface="Arial"/>
              <a:cs typeface="Arial"/>
              <a:sym typeface="Arial"/>
            </a:endParaRPr>
          </a:p>
        </p:txBody>
      </p:sp>
      <p:sp>
        <p:nvSpPr>
          <p:cNvPr id="2" name="Google Shape;173;g3b4e0ad62c6_0_15">
            <a:extLst>
              <a:ext uri="{FF2B5EF4-FFF2-40B4-BE49-F238E27FC236}">
                <a16:creationId xmlns:a16="http://schemas.microsoft.com/office/drawing/2014/main" id="{FE6DEE73-3792-66CC-9B0B-E2681C84931F}"/>
              </a:ext>
              <a:ext uri="{C183D7F6-B498-43B3-948B-1728B52AA6E4}">
                <adec:decorative xmlns:adec="http://schemas.microsoft.com/office/drawing/2017/decorative" val="0"/>
              </a:ext>
            </a:extLst>
          </p:cNvPr>
          <p:cNvSpPr txBox="1"/>
          <p:nvPr/>
        </p:nvSpPr>
        <p:spPr>
          <a:xfrm>
            <a:off x="0" y="5378781"/>
            <a:ext cx="12192000" cy="1054500"/>
          </a:xfrm>
          <a:prstGeom prst="rect">
            <a:avLst/>
          </a:prstGeom>
          <a:noFill/>
          <a:ln>
            <a:noFill/>
          </a:ln>
        </p:spPr>
        <p:txBody>
          <a:bodyPr spcFirstLastPara="1" wrap="square" lIns="91425" tIns="45700" rIns="91425" bIns="45700" anchor="ctr" anchorCtr="0">
            <a:noAutofit/>
          </a:bodyPr>
          <a:lstStyle/>
          <a:p>
            <a:pPr marL="0" marR="0" lvl="0" indent="0" algn="ctr" rtl="1">
              <a:lnSpc>
                <a:spcPct val="110000"/>
              </a:lnSpc>
              <a:spcBef>
                <a:spcPts val="0"/>
              </a:spcBef>
              <a:spcAft>
                <a:spcPts val="0"/>
              </a:spcAft>
              <a:buClr>
                <a:srgbClr val="000000"/>
              </a:buClr>
              <a:buSzPts val="2800"/>
              <a:buFont typeface="Calibri"/>
              <a:buNone/>
            </a:pPr>
            <a:r>
              <a:rPr lang="he-IL" sz="2400" b="1" i="0" u="none" strike="noStrike" cap="none" dirty="0">
                <a:solidFill>
                  <a:srgbClr val="002060"/>
                </a:solidFill>
                <a:latin typeface="Calibri"/>
                <a:ea typeface="Calibri"/>
                <a:cs typeface="Calibri"/>
                <a:sym typeface="Calibri"/>
              </a:rPr>
              <a:t>שימו לב – מערך שיעור זה כולל פעילות במליאה ועבודה אישית של התלמידים ב</a:t>
            </a:r>
            <a:r>
              <a:rPr lang="en-US" sz="2400" b="1" i="0" u="none" strike="noStrike" cap="none" dirty="0">
                <a:solidFill>
                  <a:srgbClr val="002060"/>
                </a:solidFill>
                <a:latin typeface="Calibri"/>
                <a:ea typeface="Calibri"/>
                <a:cs typeface="Calibri"/>
                <a:sym typeface="Calibri"/>
              </a:rPr>
              <a:t>NOTEBOOKLM</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7">
            <a:extLst>
              <a:ext uri="{C183D7F6-B498-43B3-948B-1728B52AA6E4}">
                <adec:decorative xmlns:adec="http://schemas.microsoft.com/office/drawing/2017/decorative" val="0"/>
              </a:ext>
            </a:extLst>
          </p:cNvPr>
          <p:cNvSpPr>
            <a:spLocks noGrp="1"/>
          </p:cNvSpPr>
          <p:nvPr>
            <p:ph type="title" idx="4294967295"/>
          </p:nvPr>
        </p:nvSpPr>
        <p:spPr>
          <a:xfrm>
            <a:off x="2777671" y="-57344"/>
            <a:ext cx="6920988" cy="13781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a:noFill/>
                </a:ln>
                <a:solidFill>
                  <a:srgbClr val="002060"/>
                </a:solidFill>
                <a:effectLst/>
                <a:uLnTx/>
                <a:uFillTx/>
                <a:latin typeface="Calibri"/>
                <a:ea typeface="Calibri"/>
                <a:cs typeface="Calibri"/>
                <a:sym typeface="Calibri"/>
              </a:rPr>
              <a:t>הנחיות לשיח מיטבי</a:t>
            </a:r>
            <a:endParaRPr kumimoji="0" lang="he-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44" name="Google Shape;244;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557005" y="928807"/>
            <a:ext cx="1093470" cy="1093470"/>
          </a:xfrm>
          <a:prstGeom prst="rect">
            <a:avLst/>
          </a:prstGeom>
          <a:noFill/>
          <a:ln>
            <a:noFill/>
          </a:ln>
        </p:spPr>
      </p:pic>
      <p:sp>
        <p:nvSpPr>
          <p:cNvPr id="233" name="Google Shape;233;p7">
            <a:extLst>
              <a:ext uri="{C183D7F6-B498-43B3-948B-1728B52AA6E4}">
                <adec:decorative xmlns:adec="http://schemas.microsoft.com/office/drawing/2017/decorative" val="0"/>
              </a:ext>
            </a:extLst>
          </p:cNvPr>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x-none" sz="2600" dirty="0">
                <a:solidFill>
                  <a:srgbClr val="002060"/>
                </a:solidFill>
                <a:latin typeface="Calibri"/>
                <a:ea typeface="Calibri"/>
                <a:cs typeface="Calibri"/>
                <a:sym typeface="Calibri"/>
              </a:rPr>
              <a:t>שיח מעודד ומקבל </a:t>
            </a:r>
            <a:endParaRPr sz="2600" dirty="0">
              <a:solidFill>
                <a:srgbClr val="002060"/>
              </a:solidFill>
              <a:latin typeface="Calibri"/>
              <a:ea typeface="Calibri"/>
              <a:cs typeface="Calibri"/>
              <a:sym typeface="Calibri"/>
            </a:endParaRPr>
          </a:p>
        </p:txBody>
      </p:sp>
      <p:pic>
        <p:nvPicPr>
          <p:cNvPr id="243" name="Google Shape;243;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667596" y="2159917"/>
            <a:ext cx="914400" cy="914400"/>
          </a:xfrm>
          <a:prstGeom prst="rect">
            <a:avLst/>
          </a:prstGeom>
          <a:noFill/>
          <a:ln>
            <a:noFill/>
          </a:ln>
        </p:spPr>
      </p:pic>
      <p:sp>
        <p:nvSpPr>
          <p:cNvPr id="237" name="Google Shape;237;p7">
            <a:extLst>
              <a:ext uri="{C183D7F6-B498-43B3-948B-1728B52AA6E4}">
                <adec:decorative xmlns:adec="http://schemas.microsoft.com/office/drawing/2017/decorative" val="0"/>
              </a:ext>
            </a:extLst>
          </p:cNvPr>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2600">
                <a:solidFill>
                  <a:srgbClr val="002060"/>
                </a:solidFill>
                <a:latin typeface="Calibri"/>
                <a:ea typeface="Calibri"/>
                <a:cs typeface="Calibri"/>
                <a:sym typeface="Calibri"/>
              </a:rPr>
              <a:t>שיתוף מהלב</a:t>
            </a:r>
            <a:endParaRPr sz="2600" b="1" u="sng">
              <a:solidFill>
                <a:srgbClr val="002060"/>
              </a:solidFill>
              <a:latin typeface="Calibri"/>
              <a:ea typeface="Calibri"/>
              <a:cs typeface="Calibri"/>
              <a:sym typeface="Calibri"/>
            </a:endParaRPr>
          </a:p>
        </p:txBody>
      </p:sp>
      <p:pic>
        <p:nvPicPr>
          <p:cNvPr id="245" name="Google Shape;245;p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667596" y="3149301"/>
            <a:ext cx="914400" cy="914400"/>
          </a:xfrm>
          <a:prstGeom prst="rect">
            <a:avLst/>
          </a:prstGeom>
          <a:noFill/>
          <a:ln>
            <a:noFill/>
          </a:ln>
        </p:spPr>
      </p:pic>
      <p:sp>
        <p:nvSpPr>
          <p:cNvPr id="234" name="Google Shape;234;p7">
            <a:extLst>
              <a:ext uri="{C183D7F6-B498-43B3-948B-1728B52AA6E4}">
                <adec:decorative xmlns:adec="http://schemas.microsoft.com/office/drawing/2017/decorative" val="0"/>
              </a:ext>
            </a:extLst>
          </p:cNvPr>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x-none" sz="2600" dirty="0">
                <a:solidFill>
                  <a:srgbClr val="002060"/>
                </a:solidFill>
                <a:latin typeface="Calibri"/>
                <a:ea typeface="Calibri"/>
                <a:cs typeface="Calibri"/>
                <a:sym typeface="Calibri"/>
              </a:rPr>
              <a:t>הקשבה ממקום מתעניין ולא שיפוטי</a:t>
            </a:r>
            <a:endParaRPr sz="2600" dirty="0">
              <a:solidFill>
                <a:srgbClr val="002060"/>
              </a:solidFill>
              <a:latin typeface="Calibri"/>
              <a:ea typeface="Calibri"/>
              <a:cs typeface="Calibri"/>
              <a:sym typeface="Calibri"/>
            </a:endParaRPr>
          </a:p>
        </p:txBody>
      </p:sp>
      <p:pic>
        <p:nvPicPr>
          <p:cNvPr id="247" name="Google Shape;247;p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667596" y="4286103"/>
            <a:ext cx="914400" cy="914400"/>
          </a:xfrm>
          <a:prstGeom prst="rect">
            <a:avLst/>
          </a:prstGeom>
          <a:noFill/>
          <a:ln>
            <a:noFill/>
          </a:ln>
        </p:spPr>
      </p:pic>
      <p:sp>
        <p:nvSpPr>
          <p:cNvPr id="235" name="Google Shape;235;p7">
            <a:extLst>
              <a:ext uri="{C183D7F6-B498-43B3-948B-1728B52AA6E4}">
                <adec:decorative xmlns:adec="http://schemas.microsoft.com/office/drawing/2017/decorative" val="0"/>
              </a:ext>
            </a:extLst>
          </p:cNvPr>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x-none" sz="2600" dirty="0">
                <a:solidFill>
                  <a:srgbClr val="002060"/>
                </a:solidFill>
                <a:latin typeface="Calibri"/>
                <a:ea typeface="Calibri"/>
                <a:cs typeface="Calibri"/>
                <a:sym typeface="Calibri"/>
              </a:rPr>
              <a:t>כבוד לדברי החבר</a:t>
            </a:r>
            <a:r>
              <a:rPr lang="he-IL" sz="2600" dirty="0">
                <a:solidFill>
                  <a:srgbClr val="002060"/>
                </a:solidFill>
                <a:latin typeface="Calibri"/>
                <a:ea typeface="Calibri"/>
                <a:cs typeface="Calibri"/>
                <a:sym typeface="Calibri"/>
              </a:rPr>
              <a:t>ים</a:t>
            </a:r>
            <a:endParaRPr sz="2600" dirty="0">
              <a:solidFill>
                <a:srgbClr val="002060"/>
              </a:solidFill>
              <a:latin typeface="Calibri"/>
              <a:ea typeface="Calibri"/>
              <a:cs typeface="Calibri"/>
              <a:sym typeface="Calibri"/>
            </a:endParaRPr>
          </a:p>
        </p:txBody>
      </p:sp>
      <p:pic>
        <p:nvPicPr>
          <p:cNvPr id="246" name="Google Shape;246;p7">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673648" y="5234671"/>
            <a:ext cx="914400" cy="914400"/>
          </a:xfrm>
          <a:prstGeom prst="rect">
            <a:avLst/>
          </a:prstGeom>
          <a:noFill/>
          <a:ln>
            <a:noFill/>
          </a:ln>
        </p:spPr>
      </p:pic>
      <p:sp>
        <p:nvSpPr>
          <p:cNvPr id="236" name="Google Shape;236;p7">
            <a:extLst>
              <a:ext uri="{C183D7F6-B498-43B3-948B-1728B52AA6E4}">
                <adec:decorative xmlns:adec="http://schemas.microsoft.com/office/drawing/2017/decorative" val="0"/>
              </a:ext>
            </a:extLst>
          </p:cNvPr>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x-none" sz="2600" dirty="0">
                <a:solidFill>
                  <a:srgbClr val="002060"/>
                </a:solidFill>
                <a:latin typeface="Calibri"/>
                <a:ea typeface="Calibri"/>
                <a:cs typeface="Calibri"/>
                <a:sym typeface="Calibri"/>
              </a:rPr>
              <a:t>הנאמר בשיח נשאר בינינו </a:t>
            </a:r>
            <a:endParaRPr dirty="0"/>
          </a:p>
          <a:p>
            <a:pPr marL="0" marR="0" lvl="0" indent="0" algn="r" rtl="1">
              <a:spcBef>
                <a:spcPts val="0"/>
              </a:spcBef>
              <a:spcAft>
                <a:spcPts val="0"/>
              </a:spcAft>
              <a:buNone/>
            </a:pPr>
            <a:r>
              <a:rPr lang="x-none" sz="2600" dirty="0">
                <a:solidFill>
                  <a:srgbClr val="002060"/>
                </a:solidFill>
                <a:latin typeface="Calibri"/>
                <a:ea typeface="Calibri"/>
                <a:cs typeface="Calibri"/>
                <a:sym typeface="Calibri"/>
              </a:rPr>
              <a:t>אפשר לשתף אחרים בנושא</a:t>
            </a:r>
            <a:r>
              <a:rPr lang="he-IL" sz="2600" dirty="0">
                <a:solidFill>
                  <a:srgbClr val="002060"/>
                </a:solidFill>
                <a:latin typeface="Calibri"/>
                <a:ea typeface="Calibri"/>
                <a:cs typeface="Calibri"/>
                <a:sym typeface="Calibri"/>
              </a:rPr>
              <a:t>, </a:t>
            </a:r>
            <a:r>
              <a:rPr lang="x-none" sz="2600" dirty="0">
                <a:solidFill>
                  <a:srgbClr val="002060"/>
                </a:solidFill>
                <a:latin typeface="Calibri"/>
                <a:ea typeface="Calibri"/>
                <a:cs typeface="Calibri"/>
                <a:sym typeface="Calibri"/>
              </a:rPr>
              <a:t>אך לספר רק על עצמי</a:t>
            </a:r>
            <a:endParaRPr sz="2600" dirty="0">
              <a:solidFill>
                <a:srgbClr val="FB19F0"/>
              </a:solidFill>
              <a:latin typeface="Calibri"/>
              <a:ea typeface="Calibri"/>
              <a:cs typeface="Calibri"/>
              <a:sym typeface="Calibri"/>
            </a:endParaRPr>
          </a:p>
        </p:txBody>
      </p:sp>
      <p:pic>
        <p:nvPicPr>
          <p:cNvPr id="239" name="Google Shape;239;p7">
            <a:extLst>
              <a:ext uri="{C183D7F6-B498-43B3-948B-1728B52AA6E4}">
                <adec:decorative xmlns:adec="http://schemas.microsoft.com/office/drawing/2017/decorative" val="1"/>
              </a:ext>
            </a:extLst>
          </p:cNvPr>
          <p:cNvPicPr preferRelativeResize="0"/>
          <p:nvPr/>
        </p:nvPicPr>
        <p:blipFill rotWithShape="1">
          <a:blip r:embed="rId8">
            <a:alphaModFix/>
          </a:blip>
          <a:srcRect l="1" r="42296"/>
          <a:stretch/>
        </p:blipFill>
        <p:spPr>
          <a:xfrm>
            <a:off x="1017443" y="5727116"/>
            <a:ext cx="2108130" cy="1000809"/>
          </a:xfrm>
          <a:prstGeom prst="rect">
            <a:avLst/>
          </a:prstGeom>
          <a:noFill/>
          <a:ln>
            <a:noFill/>
          </a:ln>
        </p:spPr>
      </p:pic>
      <p:grpSp>
        <p:nvGrpSpPr>
          <p:cNvPr id="240" name="Google Shape;240;p7">
            <a:extLst>
              <a:ext uri="{C183D7F6-B498-43B3-948B-1728B52AA6E4}">
                <adec:decorative xmlns:adec="http://schemas.microsoft.com/office/drawing/2017/decorative" val="1"/>
              </a:ext>
            </a:extLst>
          </p:cNvPr>
          <p:cNvGrpSpPr/>
          <p:nvPr/>
        </p:nvGrpSpPr>
        <p:grpSpPr>
          <a:xfrm>
            <a:off x="65251" y="5849506"/>
            <a:ext cx="1085266" cy="878420"/>
            <a:chOff x="2923822" y="2971800"/>
            <a:chExt cx="3629378" cy="3629378"/>
          </a:xfrm>
        </p:grpSpPr>
        <p:pic>
          <p:nvPicPr>
            <p:cNvPr id="241" name="Google Shape;241;p7" descr="הערה - לב שבור קו מיתאר"/>
            <p:cNvPicPr preferRelativeResize="0"/>
            <p:nvPr/>
          </p:nvPicPr>
          <p:blipFill rotWithShape="1">
            <a:blip r:embed="rId9">
              <a:alphaModFix/>
            </a:blip>
            <a:srcRect/>
            <a:stretch/>
          </p:blipFill>
          <p:spPr>
            <a:xfrm>
              <a:off x="2923822" y="2971800"/>
              <a:ext cx="3629378" cy="3629378"/>
            </a:xfrm>
            <a:prstGeom prst="rect">
              <a:avLst/>
            </a:prstGeom>
            <a:noFill/>
            <a:ln>
              <a:noFill/>
            </a:ln>
          </p:spPr>
        </p:pic>
        <p:sp>
          <p:nvSpPr>
            <p:cNvPr id="242" name="Google Shape;242;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518387-2580-B1C9-0403-1A20714A950E}"/>
              </a:ext>
            </a:extLst>
          </p:cNvPr>
          <p:cNvSpPr txBox="1">
            <a:spLocks noGrp="1"/>
          </p:cNvSpPr>
          <p:nvPr>
            <p:ph type="title" idx="4294967295"/>
          </p:nvPr>
        </p:nvSpPr>
        <p:spPr>
          <a:xfrm>
            <a:off x="956352" y="74143"/>
            <a:ext cx="10279295" cy="1077218"/>
          </a:xfrm>
          <a:prstGeom prst="rect">
            <a:avLst/>
          </a:prstGeom>
          <a:solidFill>
            <a:schemeClr val="bg1"/>
          </a:solidFill>
          <a:ln>
            <a:noFill/>
            <a:prstDash/>
          </a:ln>
          <a:effectLst>
            <a:softEdge rad="63500"/>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מיהי חברה אידיאלית עבורכן, ואילו משפטים והתבטאויות שלה מעידות, מבחינתכן, על היותה חברה טובה?  </a:t>
            </a:r>
            <a:endParaRPr kumimoji="0" lang="he-IL" sz="3200" b="1" i="0" u="none" strike="sng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7">
            <a:extLst>
              <a:ext uri="{FF2B5EF4-FFF2-40B4-BE49-F238E27FC236}">
                <a16:creationId xmlns:a16="http://schemas.microsoft.com/office/drawing/2014/main" id="{70716E25-292E-44BE-82E7-143845301DBA}"/>
              </a:ext>
            </a:extLst>
          </p:cNvPr>
          <p:cNvSpPr txBox="1"/>
          <p:nvPr/>
        </p:nvSpPr>
        <p:spPr>
          <a:xfrm>
            <a:off x="0" y="1151361"/>
            <a:ext cx="8444753" cy="5940088"/>
          </a:xfrm>
          <a:prstGeom prst="rect">
            <a:avLst/>
          </a:prstGeom>
          <a:solidFill>
            <a:schemeClr val="bg1"/>
          </a:solidFill>
          <a:effectLst>
            <a:softEdge rad="63500"/>
          </a:effectLst>
        </p:spPr>
        <p:txBody>
          <a:bodyPr wrap="square" rtlCol="1">
            <a:spAutoFit/>
          </a:bodyPr>
          <a:lstStyle/>
          <a:p>
            <a:pPr marL="457200" indent="-457200" algn="ctr">
              <a:buFont typeface="Arial" panose="020B0604020202020204" pitchFamily="34" charset="0"/>
              <a:buChar char="•"/>
            </a:pPr>
            <a:endParaRPr lang="he-I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"תאמיני בעצמך, את מדהימה"</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"אני ממש מבינה אותך, פעם גם אני הייתי באותו מצב"</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"אל תרגישי רע בגלל זה"</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"אני מבינה שנפגעת, אבל יכול להיות שאפשר להסתכל על זה מעוד נקודת מבט? "</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"סליחה, מבטיחה לא לעשות זאת שוב. תרצי שאעשה משהו אחר?" </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"איך אוכל לשפר את הרגשתך?"</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"ממש כיף לי איתך!"</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lvl="2" algn="ctr"/>
            <a:r>
              <a:rPr lang="he-IL" sz="2000" b="1" dirty="0">
                <a:latin typeface="Calibri" panose="020F0502020204030204" pitchFamily="34" charset="0"/>
                <a:ea typeface="Calibri" panose="020F0502020204030204" pitchFamily="34" charset="0"/>
                <a:cs typeface="Calibri" panose="020F0502020204030204" pitchFamily="34" charset="0"/>
              </a:rPr>
              <a:t>"</a:t>
            </a:r>
            <a:r>
              <a:rPr lang="he-IL" sz="2000" b="1" dirty="0" err="1">
                <a:latin typeface="Calibri" panose="020F0502020204030204" pitchFamily="34" charset="0"/>
                <a:ea typeface="Calibri" panose="020F0502020204030204" pitchFamily="34" charset="0"/>
                <a:cs typeface="Calibri" panose="020F0502020204030204" pitchFamily="34" charset="0"/>
              </a:rPr>
              <a:t>יואו</a:t>
            </a:r>
            <a:r>
              <a:rPr lang="he-IL" sz="2000" b="1" dirty="0">
                <a:latin typeface="Calibri" panose="020F0502020204030204" pitchFamily="34" charset="0"/>
                <a:ea typeface="Calibri" panose="020F0502020204030204" pitchFamily="34" charset="0"/>
                <a:cs typeface="Calibri" panose="020F0502020204030204" pitchFamily="34" charset="0"/>
              </a:rPr>
              <a:t> זה היה אחד הימים המצחיקים, בחיים לא אשכח את החוויות האלה"</a:t>
            </a:r>
          </a:p>
          <a:p>
            <a:pPr lvl="2"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"אני תמיד כאן בשבילך"</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AutoShape 2" descr="תמונה של ">
            <a:extLst>
              <a:ext uri="{FF2B5EF4-FFF2-40B4-BE49-F238E27FC236}">
                <a16:creationId xmlns:a16="http://schemas.microsoft.com/office/drawing/2014/main" id="{370A0EBA-6C68-C70A-31A0-4D4CA0B52A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5" name="תמונה 4" descr="תמונה שמכילה אדם, פני אדם, לבוש, חיוך">
            <a:extLst>
              <a:ext uri="{FF2B5EF4-FFF2-40B4-BE49-F238E27FC236}">
                <a16:creationId xmlns:a16="http://schemas.microsoft.com/office/drawing/2014/main" id="{9017D274-4D03-C788-796F-6E7FE351F8EA}"/>
              </a:ext>
            </a:extLst>
          </p:cNvPr>
          <p:cNvPicPr>
            <a:picLocks noChangeAspect="1"/>
          </p:cNvPicPr>
          <p:nvPr/>
        </p:nvPicPr>
        <p:blipFill>
          <a:blip r:embed="rId3"/>
          <a:srcRect r="5980"/>
          <a:stretch>
            <a:fillRect/>
          </a:stretch>
        </p:blipFill>
        <p:spPr>
          <a:xfrm>
            <a:off x="7532568" y="4026310"/>
            <a:ext cx="4418589" cy="2831690"/>
          </a:xfrm>
          <a:prstGeom prst="rect">
            <a:avLst/>
          </a:prstGeom>
        </p:spPr>
      </p:pic>
      <p:sp>
        <p:nvSpPr>
          <p:cNvPr id="6" name="תיבת טקסט 5">
            <a:extLst>
              <a:ext uri="{FF2B5EF4-FFF2-40B4-BE49-F238E27FC236}">
                <a16:creationId xmlns:a16="http://schemas.microsoft.com/office/drawing/2014/main" id="{1487FCFF-66D8-D1E5-6796-FCD03CC0A379}"/>
              </a:ext>
            </a:extLst>
          </p:cNvPr>
          <p:cNvSpPr txBox="1"/>
          <p:nvPr/>
        </p:nvSpPr>
        <p:spPr>
          <a:xfrm>
            <a:off x="9302746" y="1631361"/>
            <a:ext cx="203351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he-IL" sz="3600" b="1" dirty="0">
                <a:latin typeface="Calibri" panose="020F0502020204030204" pitchFamily="34" charset="0"/>
                <a:cs typeface="Calibri" panose="020F0502020204030204" pitchFamily="34" charset="0"/>
              </a:rPr>
              <a:t>לכיתת בנות</a:t>
            </a:r>
          </a:p>
        </p:txBody>
      </p:sp>
    </p:spTree>
    <p:extLst>
      <p:ext uri="{BB962C8B-B14F-4D97-AF65-F5344CB8AC3E}">
        <p14:creationId xmlns:p14="http://schemas.microsoft.com/office/powerpoint/2010/main" val="225493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Effect transition="in" filter="fade">
                                      <p:cBhvr>
                                        <p:cTn id="21" dur="500"/>
                                        <p:tgtEl>
                                          <p:spTgt spid="1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7" end="7"/>
                                            </p:txEl>
                                          </p:spTgt>
                                        </p:tgtEl>
                                        <p:attrNameLst>
                                          <p:attrName>style.visibility</p:attrName>
                                        </p:attrNameLst>
                                      </p:cBhvr>
                                      <p:to>
                                        <p:strVal val="visible"/>
                                      </p:to>
                                    </p:set>
                                    <p:animEffect transition="in" filter="fade">
                                      <p:cBhvr>
                                        <p:cTn id="26" dur="500"/>
                                        <p:tgtEl>
                                          <p:spTgt spid="1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animEffect transition="in" filter="fade">
                                      <p:cBhvr>
                                        <p:cTn id="31" dur="500"/>
                                        <p:tgtEl>
                                          <p:spTgt spid="12">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1" end="11"/>
                                            </p:txEl>
                                          </p:spTgt>
                                        </p:tgtEl>
                                        <p:attrNameLst>
                                          <p:attrName>style.visibility</p:attrName>
                                        </p:attrNameLst>
                                      </p:cBhvr>
                                      <p:to>
                                        <p:strVal val="visible"/>
                                      </p:to>
                                    </p:set>
                                    <p:animEffect transition="in" filter="fade">
                                      <p:cBhvr>
                                        <p:cTn id="36" dur="500"/>
                                        <p:tgtEl>
                                          <p:spTgt spid="12">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13" end="13"/>
                                            </p:txEl>
                                          </p:spTgt>
                                        </p:tgtEl>
                                        <p:attrNameLst>
                                          <p:attrName>style.visibility</p:attrName>
                                        </p:attrNameLst>
                                      </p:cBhvr>
                                      <p:to>
                                        <p:strVal val="visible"/>
                                      </p:to>
                                    </p:set>
                                    <p:animEffect transition="in" filter="fade">
                                      <p:cBhvr>
                                        <p:cTn id="41" dur="500"/>
                                        <p:tgtEl>
                                          <p:spTgt spid="12">
                                            <p:txEl>
                                              <p:pRg st="13" end="1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15" end="15"/>
                                            </p:txEl>
                                          </p:spTgt>
                                        </p:tgtEl>
                                        <p:attrNameLst>
                                          <p:attrName>style.visibility</p:attrName>
                                        </p:attrNameLst>
                                      </p:cBhvr>
                                      <p:to>
                                        <p:strVal val="visible"/>
                                      </p:to>
                                    </p:set>
                                    <p:animEffect transition="in" filter="fade">
                                      <p:cBhvr>
                                        <p:cTn id="46" dur="500"/>
                                        <p:tgtEl>
                                          <p:spTgt spid="12">
                                            <p:txEl>
                                              <p:pRg st="15" end="1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xEl>
                                              <p:pRg st="17" end="17"/>
                                            </p:txEl>
                                          </p:spTgt>
                                        </p:tgtEl>
                                        <p:attrNameLst>
                                          <p:attrName>style.visibility</p:attrName>
                                        </p:attrNameLst>
                                      </p:cBhvr>
                                      <p:to>
                                        <p:strVal val="visible"/>
                                      </p:to>
                                    </p:set>
                                    <p:animEffect transition="in" filter="fade">
                                      <p:cBhvr>
                                        <p:cTn id="51" dur="500"/>
                                        <p:tgtEl>
                                          <p:spTgt spid="12">
                                            <p:txEl>
                                              <p:pRg st="17" end="1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DC47A-216D-4AE7-A3F2-854DC2D98C9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5DC0C7C-FD24-0428-9D7D-87C714614E73}"/>
              </a:ext>
            </a:extLst>
          </p:cNvPr>
          <p:cNvSpPr txBox="1">
            <a:spLocks noGrp="1"/>
          </p:cNvSpPr>
          <p:nvPr>
            <p:ph type="title" idx="4294967295"/>
          </p:nvPr>
        </p:nvSpPr>
        <p:spPr>
          <a:xfrm>
            <a:off x="956352" y="74143"/>
            <a:ext cx="10279295" cy="1077218"/>
          </a:xfrm>
          <a:prstGeom prst="rect">
            <a:avLst/>
          </a:prstGeom>
          <a:solidFill>
            <a:schemeClr val="bg1"/>
          </a:solidFill>
          <a:ln>
            <a:noFill/>
            <a:prstDash/>
          </a:ln>
          <a:effectLst>
            <a:softEdge rad="63500"/>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מיהו חבר אידיאלי עבורכם, ואילו משפטים והתבטאויות שלו מעידים, מבחינתכם, על היותו חבר טוב?  </a:t>
            </a:r>
            <a:endParaRPr kumimoji="0" lang="he-IL" sz="3200" b="1" i="0" u="none" strike="sng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תיבת טקסט 2">
            <a:extLst>
              <a:ext uri="{FF2B5EF4-FFF2-40B4-BE49-F238E27FC236}">
                <a16:creationId xmlns:a16="http://schemas.microsoft.com/office/drawing/2014/main" id="{FB084BDD-BD63-74C0-3B19-2053DE63675C}"/>
              </a:ext>
            </a:extLst>
          </p:cNvPr>
          <p:cNvSpPr txBox="1"/>
          <p:nvPr/>
        </p:nvSpPr>
        <p:spPr>
          <a:xfrm>
            <a:off x="9301618" y="1158580"/>
            <a:ext cx="2033516" cy="1200329"/>
          </a:xfrm>
          <a:prstGeom prst="rect">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wrap="square" rtlCol="1">
            <a:spAutoFit/>
          </a:bodyPr>
          <a:lstStyle/>
          <a:p>
            <a:pPr algn="ctr"/>
            <a:r>
              <a:rPr lang="he-IL" sz="3600" b="1" dirty="0">
                <a:latin typeface="Calibri" panose="020F0502020204030204" pitchFamily="34" charset="0"/>
                <a:cs typeface="Calibri" panose="020F0502020204030204" pitchFamily="34" charset="0"/>
              </a:rPr>
              <a:t>לכיתת בנים</a:t>
            </a:r>
          </a:p>
        </p:txBody>
      </p:sp>
      <p:sp>
        <p:nvSpPr>
          <p:cNvPr id="12" name="TextBox 7">
            <a:extLst>
              <a:ext uri="{FF2B5EF4-FFF2-40B4-BE49-F238E27FC236}">
                <a16:creationId xmlns:a16="http://schemas.microsoft.com/office/drawing/2014/main" id="{A5336C54-AF0F-14C0-5A11-331646D3B3FD}"/>
              </a:ext>
            </a:extLst>
          </p:cNvPr>
          <p:cNvSpPr txBox="1"/>
          <p:nvPr/>
        </p:nvSpPr>
        <p:spPr>
          <a:xfrm>
            <a:off x="0" y="1151361"/>
            <a:ext cx="8444753" cy="5940088"/>
          </a:xfrm>
          <a:prstGeom prst="rect">
            <a:avLst/>
          </a:prstGeom>
          <a:solidFill>
            <a:schemeClr val="bg1"/>
          </a:solidFill>
          <a:effectLst>
            <a:softEdge rad="63500"/>
          </a:effectLst>
        </p:spPr>
        <p:txBody>
          <a:bodyPr wrap="square" rtlCol="1">
            <a:spAutoFit/>
          </a:bodyPr>
          <a:lstStyle/>
          <a:p>
            <a:pPr marL="457200" indent="-457200" algn="ctr">
              <a:buFont typeface="Arial" panose="020B0604020202020204" pitchFamily="34" charset="0"/>
              <a:buChar char="•"/>
            </a:pPr>
            <a:endParaRPr lang="he-I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"תאמין בעצמך, אתה מדהים"</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"אני ממש מבין אותך, פעם גם אני הייתי באותו מצב"</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"אל תרגיש רע בגלל זה"</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"אני מבין שנפגעת, אבל יכול להיות שאפשר להסתכל על זה מעוד נקודת מבט? "</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"סליחה, מבטיח לא לעשות זאת שוב. תרצה שאעשה משהו אחר?" </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"איך אוכל לשפר את הרגשתך?"</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"ממש כיף לי איתך!"</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lvl="2" algn="ctr"/>
            <a:r>
              <a:rPr lang="he-IL" sz="2000" b="1" dirty="0">
                <a:latin typeface="Calibri" panose="020F0502020204030204" pitchFamily="34" charset="0"/>
                <a:ea typeface="Calibri" panose="020F0502020204030204" pitchFamily="34" charset="0"/>
                <a:cs typeface="Calibri" panose="020F0502020204030204" pitchFamily="34" charset="0"/>
              </a:rPr>
              <a:t>"</a:t>
            </a:r>
            <a:r>
              <a:rPr lang="he-IL" sz="2000" b="1" dirty="0" err="1">
                <a:latin typeface="Calibri" panose="020F0502020204030204" pitchFamily="34" charset="0"/>
                <a:ea typeface="Calibri" panose="020F0502020204030204" pitchFamily="34" charset="0"/>
                <a:cs typeface="Calibri" panose="020F0502020204030204" pitchFamily="34" charset="0"/>
              </a:rPr>
              <a:t>יואו</a:t>
            </a:r>
            <a:r>
              <a:rPr lang="he-IL" sz="2000" b="1" dirty="0">
                <a:latin typeface="Calibri" panose="020F0502020204030204" pitchFamily="34" charset="0"/>
                <a:ea typeface="Calibri" panose="020F0502020204030204" pitchFamily="34" charset="0"/>
                <a:cs typeface="Calibri" panose="020F0502020204030204" pitchFamily="34" charset="0"/>
              </a:rPr>
              <a:t> זה היה אחד הימים המצחיקים, בחיים לא אשכח את החוויות האלה"</a:t>
            </a:r>
          </a:p>
          <a:p>
            <a:pPr lvl="2"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"אני תמיד כאן בשבילך"</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תמונה 3">
            <a:extLst>
              <a:ext uri="{FF2B5EF4-FFF2-40B4-BE49-F238E27FC236}">
                <a16:creationId xmlns:a16="http://schemas.microsoft.com/office/drawing/2014/main" id="{DC3AD5A7-23E3-E9C4-8F24-14C3BF1139BE}"/>
              </a:ext>
              <a:ext uri="{C183D7F6-B498-43B3-948B-1728B52AA6E4}">
                <adec:decorative xmlns:adec="http://schemas.microsoft.com/office/drawing/2017/decorative" val="1"/>
              </a:ext>
            </a:extLst>
          </p:cNvPr>
          <p:cNvPicPr>
            <a:picLocks noChangeAspect="1"/>
          </p:cNvPicPr>
          <p:nvPr/>
        </p:nvPicPr>
        <p:blipFill>
          <a:blip r:embed="rId3"/>
          <a:srcRect l="14062" t="37707" r="23437"/>
          <a:stretch>
            <a:fillRect/>
          </a:stretch>
        </p:blipFill>
        <p:spPr>
          <a:xfrm>
            <a:off x="8104094" y="2832846"/>
            <a:ext cx="4087906" cy="3043835"/>
          </a:xfrm>
          <a:prstGeom prst="rect">
            <a:avLst/>
          </a:prstGeom>
        </p:spPr>
      </p:pic>
    </p:spTree>
    <p:extLst>
      <p:ext uri="{BB962C8B-B14F-4D97-AF65-F5344CB8AC3E}">
        <p14:creationId xmlns:p14="http://schemas.microsoft.com/office/powerpoint/2010/main" val="277201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Effect transition="in" filter="fade">
                                      <p:cBhvr>
                                        <p:cTn id="21" dur="500"/>
                                        <p:tgtEl>
                                          <p:spTgt spid="1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7" end="7"/>
                                            </p:txEl>
                                          </p:spTgt>
                                        </p:tgtEl>
                                        <p:attrNameLst>
                                          <p:attrName>style.visibility</p:attrName>
                                        </p:attrNameLst>
                                      </p:cBhvr>
                                      <p:to>
                                        <p:strVal val="visible"/>
                                      </p:to>
                                    </p:set>
                                    <p:animEffect transition="in" filter="fade">
                                      <p:cBhvr>
                                        <p:cTn id="26" dur="500"/>
                                        <p:tgtEl>
                                          <p:spTgt spid="1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animEffect transition="in" filter="fade">
                                      <p:cBhvr>
                                        <p:cTn id="31" dur="500"/>
                                        <p:tgtEl>
                                          <p:spTgt spid="12">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1" end="11"/>
                                            </p:txEl>
                                          </p:spTgt>
                                        </p:tgtEl>
                                        <p:attrNameLst>
                                          <p:attrName>style.visibility</p:attrName>
                                        </p:attrNameLst>
                                      </p:cBhvr>
                                      <p:to>
                                        <p:strVal val="visible"/>
                                      </p:to>
                                    </p:set>
                                    <p:animEffect transition="in" filter="fade">
                                      <p:cBhvr>
                                        <p:cTn id="36" dur="500"/>
                                        <p:tgtEl>
                                          <p:spTgt spid="12">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13" end="13"/>
                                            </p:txEl>
                                          </p:spTgt>
                                        </p:tgtEl>
                                        <p:attrNameLst>
                                          <p:attrName>style.visibility</p:attrName>
                                        </p:attrNameLst>
                                      </p:cBhvr>
                                      <p:to>
                                        <p:strVal val="visible"/>
                                      </p:to>
                                    </p:set>
                                    <p:animEffect transition="in" filter="fade">
                                      <p:cBhvr>
                                        <p:cTn id="41" dur="500"/>
                                        <p:tgtEl>
                                          <p:spTgt spid="12">
                                            <p:txEl>
                                              <p:pRg st="13" end="1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15" end="15"/>
                                            </p:txEl>
                                          </p:spTgt>
                                        </p:tgtEl>
                                        <p:attrNameLst>
                                          <p:attrName>style.visibility</p:attrName>
                                        </p:attrNameLst>
                                      </p:cBhvr>
                                      <p:to>
                                        <p:strVal val="visible"/>
                                      </p:to>
                                    </p:set>
                                    <p:animEffect transition="in" filter="fade">
                                      <p:cBhvr>
                                        <p:cTn id="46" dur="500"/>
                                        <p:tgtEl>
                                          <p:spTgt spid="12">
                                            <p:txEl>
                                              <p:pRg st="15" end="1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xEl>
                                              <p:pRg st="17" end="17"/>
                                            </p:txEl>
                                          </p:spTgt>
                                        </p:tgtEl>
                                        <p:attrNameLst>
                                          <p:attrName>style.visibility</p:attrName>
                                        </p:attrNameLst>
                                      </p:cBhvr>
                                      <p:to>
                                        <p:strVal val="visible"/>
                                      </p:to>
                                    </p:set>
                                    <p:animEffect transition="in" filter="fade">
                                      <p:cBhvr>
                                        <p:cTn id="51" dur="500"/>
                                        <p:tgtEl>
                                          <p:spTgt spid="12">
                                            <p:txEl>
                                              <p:pRg st="17" end="1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18046</TotalTime>
  <Words>3009</Words>
  <Application>Microsoft Office PowerPoint</Application>
  <PresentationFormat>מסך רחב</PresentationFormat>
  <Paragraphs>332</Paragraphs>
  <Slides>34</Slides>
  <Notes>33</Notes>
  <HiddenSlides>0</HiddenSlides>
  <MMClips>7</MMClips>
  <ScaleCrop>false</ScaleCrop>
  <HeadingPairs>
    <vt:vector size="6" baseType="variant">
      <vt:variant>
        <vt:lpstr>גופנים בשימוש</vt:lpstr>
      </vt:variant>
      <vt:variant>
        <vt:i4>8</vt:i4>
      </vt:variant>
      <vt:variant>
        <vt:lpstr>ערכת נושא</vt:lpstr>
      </vt:variant>
      <vt:variant>
        <vt:i4>2</vt:i4>
      </vt:variant>
      <vt:variant>
        <vt:lpstr>כותרות שקופיות</vt:lpstr>
      </vt:variant>
      <vt:variant>
        <vt:i4>34</vt:i4>
      </vt:variant>
    </vt:vector>
  </HeadingPairs>
  <TitlesOfParts>
    <vt:vector size="44" baseType="lpstr">
      <vt:lpstr>Arial</vt:lpstr>
      <vt:lpstr>Assistant</vt:lpstr>
      <vt:lpstr>Calibri</vt:lpstr>
      <vt:lpstr>Calibri Light</vt:lpstr>
      <vt:lpstr>Cambria</vt:lpstr>
      <vt:lpstr>Gisha</vt:lpstr>
      <vt:lpstr>Heebo</vt:lpstr>
      <vt:lpstr>Tahoma</vt:lpstr>
      <vt:lpstr>ערכת נושא Office</vt:lpstr>
      <vt:lpstr>1_ערכת נושא Office</vt:lpstr>
      <vt:lpstr>שומ"ר על עצמי בקש"ר</vt:lpstr>
      <vt:lpstr>שקופית למורה – הכנה לשיעור</vt:lpstr>
      <vt:lpstr>מטרות השיעור</vt:lpstr>
      <vt:lpstr>הנחיות להוראת השיעור</vt:lpstr>
      <vt:lpstr>ידע, מיומנויות וערכים</vt:lpstr>
      <vt:lpstr>מהלך השיעור</vt:lpstr>
      <vt:lpstr>הנחיות לשיח מיטבי</vt:lpstr>
      <vt:lpstr>מיהי חברה אידיאלית עבורכן, ואילו משפטים והתבטאויות שלה מעידות, מבחינתכן, על היותה חברה טובה?  </vt:lpstr>
      <vt:lpstr>מיהו חבר אידיאלי עבורכם, ואילו משפטים והתבטאויות שלו מעידים, מבחינתכם, על היותו חבר טוב?  </vt:lpstr>
      <vt:lpstr>מהו קשר אמיתי בעיניכם,  מה הוא כולל ומה אינו כולל?</vt:lpstr>
      <vt:lpstr>הכירו את איתי...</vt:lpstr>
      <vt:lpstr>וזה...יובל</vt:lpstr>
      <vt:lpstr>וככה נראתה התכתובת ביניהם מאתמול בערב...</vt:lpstr>
      <vt:lpstr>התכתובת:</vt:lpstr>
      <vt:lpstr>המשך התכתובת:</vt:lpstr>
      <vt:lpstr>שאלות לדיון</vt:lpstr>
      <vt:lpstr>האם יכולתם לנחש שאיתי, הוא לא אחר מאשר 'בוט', המבוסס על בינה מלאכותית?</vt:lpstr>
      <vt:lpstr>בכל אחד מאיתנו  קיים הצורך להרגיש שייך, רצוי ובעל ערך.  </vt:lpstr>
      <vt:lpstr>בואו ניזכר בדוגמאות לכלי בינה מלאכותית שכולנו מכירים</vt:lpstr>
      <vt:lpstr>מוכר לכם...?</vt:lpstr>
      <vt:lpstr>בלי ששמנו לב, הבינה המלאכותית-AI הפכה להיות חלק משגרת החיים של כולנו... אפילו כחלק מהקשרים והחברויות שאנחנו יוצרים.</vt:lpstr>
      <vt:lpstr>קשר אמיתי</vt:lpstr>
      <vt:lpstr>קשר אמיתי</vt:lpstr>
      <vt:lpstr>בעקבות סיפור המקרה</vt:lpstr>
      <vt:lpstr>מן המקורות</vt:lpstr>
      <vt:lpstr>חשוב לזכור:</vt:lpstr>
      <vt:lpstr>מודל שומ"ר: יובל הבר, ד"ר קרני גיגי ואלעד רפואה</vt:lpstr>
      <vt:lpstr>מודל שומ"ר:</vt:lpstr>
      <vt:lpstr>מודל שומ"ר:</vt:lpstr>
      <vt:lpstr>מודל שומ"ר:</vt:lpstr>
      <vt:lpstr>מודל שומ"ר:</vt:lpstr>
      <vt:lpstr>קש"ר- קדמה שפוגשת רגש</vt:lpstr>
      <vt:lpstr>עובדים עם בינה מלאכותית ב-Notebook LM</vt:lpstr>
      <vt:lpstr>מה למדנו היום?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איריס וכטל</cp:lastModifiedBy>
  <cp:revision>469</cp:revision>
  <dcterms:created xsi:type="dcterms:W3CDTF">2021-07-12T08:06:42Z</dcterms:created>
  <dcterms:modified xsi:type="dcterms:W3CDTF">2026-01-28T07:47:02Z</dcterms:modified>
</cp:coreProperties>
</file>