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7"/>
  </p:notesMasterIdLst>
  <p:sldIdLst>
    <p:sldId id="294" r:id="rId2"/>
    <p:sldId id="632" r:id="rId3"/>
    <p:sldId id="260" r:id="rId4"/>
    <p:sldId id="295" r:id="rId5"/>
    <p:sldId id="3007" r:id="rId6"/>
    <p:sldId id="262" r:id="rId7"/>
    <p:sldId id="265" r:id="rId8"/>
    <p:sldId id="284" r:id="rId9"/>
    <p:sldId id="3024" r:id="rId10"/>
    <p:sldId id="3025" r:id="rId11"/>
    <p:sldId id="3026" r:id="rId12"/>
    <p:sldId id="285" r:id="rId13"/>
    <p:sldId id="3027" r:id="rId14"/>
    <p:sldId id="3028" r:id="rId15"/>
    <p:sldId id="3029" r:id="rId16"/>
    <p:sldId id="3030" r:id="rId17"/>
    <p:sldId id="3031" r:id="rId18"/>
    <p:sldId id="279" r:id="rId19"/>
    <p:sldId id="280" r:id="rId20"/>
    <p:sldId id="281" r:id="rId21"/>
    <p:sldId id="282" r:id="rId22"/>
    <p:sldId id="283" r:id="rId23"/>
    <p:sldId id="3008" r:id="rId24"/>
    <p:sldId id="3009" r:id="rId25"/>
    <p:sldId id="3021" r:id="rId26"/>
    <p:sldId id="3012" r:id="rId27"/>
    <p:sldId id="3011" r:id="rId28"/>
    <p:sldId id="276" r:id="rId29"/>
    <p:sldId id="289" r:id="rId30"/>
    <p:sldId id="290" r:id="rId31"/>
    <p:sldId id="292" r:id="rId32"/>
    <p:sldId id="288" r:id="rId33"/>
    <p:sldId id="287" r:id="rId34"/>
    <p:sldId id="291" r:id="rId35"/>
    <p:sldId id="3022" r:id="rId36"/>
    <p:sldId id="3023" r:id="rId37"/>
    <p:sldId id="3013" r:id="rId38"/>
    <p:sldId id="2996" r:id="rId39"/>
    <p:sldId id="3014" r:id="rId40"/>
    <p:sldId id="3015" r:id="rId41"/>
    <p:sldId id="3016" r:id="rId42"/>
    <p:sldId id="3017" r:id="rId43"/>
    <p:sldId id="3018" r:id="rId44"/>
    <p:sldId id="3019" r:id="rId45"/>
    <p:sldId id="3020"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0QR4VKo9O+PxhrPhwzHFa4r+od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יפעת" initials="י" lastIdx="9" clrIdx="0">
    <p:extLst>
      <p:ext uri="{19B8F6BF-5375-455C-9EA6-DF929625EA0E}">
        <p15:presenceInfo xmlns:p15="http://schemas.microsoft.com/office/powerpoint/2012/main" userId="יפעת" providerId="None"/>
      </p:ext>
    </p:extLst>
  </p:cmAuthor>
  <p:cmAuthor id="2" name="MOEUser" initials="M" lastIdx="7" clrIdx="1">
    <p:extLst>
      <p:ext uri="{19B8F6BF-5375-455C-9EA6-DF929625EA0E}">
        <p15:presenceInfo xmlns:p15="http://schemas.microsoft.com/office/powerpoint/2012/main" userId="MOEUser" providerId="None"/>
      </p:ext>
    </p:extLst>
  </p:cmAuthor>
  <p:cmAuthor id="3" name="אלה גפני" initials="אג" lastIdx="2" clrIdx="2">
    <p:extLst>
      <p:ext uri="{19B8F6BF-5375-455C-9EA6-DF929625EA0E}">
        <p15:presenceInfo xmlns:p15="http://schemas.microsoft.com/office/powerpoint/2012/main" userId="S::1002003112@eduil.net::028cfbc0-01b4-498c-a662-742c81943fcf" providerId="AD"/>
      </p:ext>
    </p:extLst>
  </p:cmAuthor>
  <p:cmAuthor id="4" name="Dafna Hadar Pecker" initials="DH" lastIdx="4" clrIdx="3">
    <p:extLst>
      <p:ext uri="{19B8F6BF-5375-455C-9EA6-DF929625EA0E}">
        <p15:presenceInfo xmlns:p15="http://schemas.microsoft.com/office/powerpoint/2012/main" userId="873281f71de5b1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9F9"/>
    <a:srgbClr val="44546A"/>
    <a:srgbClr val="D9E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431" autoAdjust="0"/>
  </p:normalViewPr>
  <p:slideViewPr>
    <p:cSldViewPr snapToGrid="0">
      <p:cViewPr varScale="1">
        <p:scale>
          <a:sx n="77" d="100"/>
          <a:sy n="77" d="100"/>
        </p:scale>
        <p:origin x="912" y="67"/>
      </p:cViewPr>
      <p:guideLst/>
    </p:cSldViewPr>
  </p:slideViewPr>
  <p:outlineViewPr>
    <p:cViewPr>
      <p:scale>
        <a:sx n="33" d="100"/>
        <a:sy n="33" d="100"/>
      </p:scale>
      <p:origin x="0" y="-11549"/>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meyda.education.gov.il/files/shefi/Alon_GLisha_2019/Kishuri_Haim/Mazeget_Kod_Eti.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58750" indent="0" algn="r" rtl="1">
              <a:buNone/>
            </a:pPr>
            <a:r>
              <a:rPr lang="he-IL" dirty="0"/>
              <a:t>השיעור נועד לפתח כישורים ומיומנויות להתנהלות מוגנת וחיובית במרחב הדיגיטלי בקרב התלמידים, תוך התייחסות להיבטים רגשיים וחברתיים בשימוש בבינה מלאכותית. במסגרת השיעור, התלמידים יתנסו בשימוש בכלי בינה מלאכותית</a:t>
            </a:r>
            <a:r>
              <a:rPr lang="en-US" dirty="0"/>
              <a:t> (</a:t>
            </a:r>
            <a:r>
              <a:rPr lang="en-US" dirty="0" err="1"/>
              <a:t>NotebookLM</a:t>
            </a:r>
            <a:r>
              <a:rPr lang="en-US" dirty="0"/>
              <a:t>) </a:t>
            </a:r>
            <a:r>
              <a:rPr lang="he-IL" dirty="0"/>
              <a:t> המאפשר למידה עצמית רפלקטיבית.</a:t>
            </a:r>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D8A9654C-6E8D-4194-C4BB-F3AFB6601C78}"/>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F19B1E69-101E-BB2C-3ADB-2525BB630A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9C1ED647-44D0-2C69-B94E-C0CA431F9E3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486" name="Google Shape;486;g3b47f72ed40_1_325:notes">
            <a:extLst>
              <a:ext uri="{FF2B5EF4-FFF2-40B4-BE49-F238E27FC236}">
                <a16:creationId xmlns:a16="http://schemas.microsoft.com/office/drawing/2014/main" id="{165909B6-0A84-76CF-DA79-BC46C89628C9}"/>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536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102FE4DA-ECDE-92A5-7811-E2365838EA72}"/>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51CB95E2-BA54-92AB-2D06-A75D126204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12DDC782-8321-E454-FF07-5C02884D84B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486" name="Google Shape;486;g3b47f72ed40_1_325:notes">
            <a:extLst>
              <a:ext uri="{FF2B5EF4-FFF2-40B4-BE49-F238E27FC236}">
                <a16:creationId xmlns:a16="http://schemas.microsoft.com/office/drawing/2014/main" id="{F901358D-4605-A700-B2C3-EFD89CF76FBB}"/>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518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59E2929A-B976-8460-5BBE-6D70D03A3518}"/>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6FB2E941-CD17-DDB1-84C9-62EA58C08E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384FCA1C-2C57-5797-5529-0D1D899132F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לאחר הדיון, נדגיש מול התלמידים כי לכל בחירה שלנו כיצד לנהוג ברשת, יש השלכות עלינו ועל האחרים, כל עוד לא נחשוב על ההשלכות והתוצאות האפשריות ונתנהל בהתאם לכך, גם אנחנו וגם האחרים עלולים להיפגע.</a:t>
            </a:r>
            <a:endParaRPr dirty="0"/>
          </a:p>
        </p:txBody>
      </p:sp>
      <p:sp>
        <p:nvSpPr>
          <p:cNvPr id="486" name="Google Shape;486;g3b47f72ed40_1_325:notes">
            <a:extLst>
              <a:ext uri="{FF2B5EF4-FFF2-40B4-BE49-F238E27FC236}">
                <a16:creationId xmlns:a16="http://schemas.microsoft.com/office/drawing/2014/main" id="{D12FF0DC-AE1F-1E31-299E-F99F0F4E540B}"/>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8214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77E43668-91C9-69C1-6D41-7E1F967E7AFD}"/>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CB78C770-FD39-5FEF-F477-D0082EC03A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95BA9DF9-E18E-724B-9E0E-1A94324CEA4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486" name="Google Shape;486;g3b47f72ed40_1_325:notes">
            <a:extLst>
              <a:ext uri="{FF2B5EF4-FFF2-40B4-BE49-F238E27FC236}">
                <a16:creationId xmlns:a16="http://schemas.microsoft.com/office/drawing/2014/main" id="{E61914A6-9DFF-BFA6-8F41-F64AF366E6F4}"/>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21010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8B4187EF-B6CA-5DFB-F601-1769521B3947}"/>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13190460-B6C9-479D-E2F4-EC57AA28474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AE357C70-5310-BEC7-6A4C-BBFFA18D23A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486" name="Google Shape;486;g3b47f72ed40_1_325:notes">
            <a:extLst>
              <a:ext uri="{FF2B5EF4-FFF2-40B4-BE49-F238E27FC236}">
                <a16:creationId xmlns:a16="http://schemas.microsoft.com/office/drawing/2014/main" id="{6564B736-2E66-5107-F4FE-80D2B9AEE6EC}"/>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337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79EF4B7C-9430-A197-E351-99BB343E4E59}"/>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7C4A5633-A3C9-6F66-E669-FD6DEC4A02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5E661ADD-70D4-451D-8985-3F516EE6013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486" name="Google Shape;486;g3b47f72ed40_1_325:notes">
            <a:extLst>
              <a:ext uri="{FF2B5EF4-FFF2-40B4-BE49-F238E27FC236}">
                <a16:creationId xmlns:a16="http://schemas.microsoft.com/office/drawing/2014/main" id="{4B738E1F-70CC-DFFE-F57B-BD32639EF637}"/>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4514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C21C9942-91B5-6F43-561F-36FF88A02BAB}"/>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D8EE81B1-1702-F2F0-AD99-0D31D2FAFF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A45803C6-A0E0-D7BA-D46C-14593EE2575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486" name="Google Shape;486;g3b47f72ed40_1_325:notes">
            <a:extLst>
              <a:ext uri="{FF2B5EF4-FFF2-40B4-BE49-F238E27FC236}">
                <a16:creationId xmlns:a16="http://schemas.microsoft.com/office/drawing/2014/main" id="{5F4F7782-FCB8-1A57-0C52-9D068623FF24}"/>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8347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7BA67408-7CD6-2ED0-66A7-086E0CBB72E6}"/>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E68AF57D-F7C1-A7AD-36C7-CCF961A59D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EB629D5C-F546-324E-8636-09E9D2521EB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לאחר הדיון, נדגיש מול התלמידים כי לכל בחירה שלנו כיצד לנהוג ברשת, יש השלכות עלינו ועל האחרים, כל עוד לא נחשוב על ההשלכות והתוצאות האפשריות ונתנהל בהתאם לכך, גם אנחנו וגם האחרים עלולים להיפגע.</a:t>
            </a:r>
            <a:endParaRPr dirty="0"/>
          </a:p>
        </p:txBody>
      </p:sp>
      <p:sp>
        <p:nvSpPr>
          <p:cNvPr id="486" name="Google Shape;486;g3b47f72ed40_1_325:notes">
            <a:extLst>
              <a:ext uri="{FF2B5EF4-FFF2-40B4-BE49-F238E27FC236}">
                <a16:creationId xmlns:a16="http://schemas.microsoft.com/office/drawing/2014/main" id="{65C4DCBE-C117-BD8C-5C42-5AC90EADB858}"/>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65051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גם אנחנו גולשים לשינוי! (עבודה בקבוצות)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למורה:</a:t>
            </a: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kumimoji="0" lang="he-IL" sz="1200" b="0"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טרום הפעילות יש לקרוא את המקרים בכרטיסיות השונות ולבחור מתוכן את אלו שמתאימים לכיתה הספציפית </a:t>
            </a: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מומלץ לחלק לצורך הפעילות את הכיתה לקבוצות של 4-5 תלמידים.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חשוב להדפיס את דפי הכרטיסיות וכן את דף ההנחיות לפעילות לכל קבוצה (מצ"ב </a:t>
            </a:r>
            <a:r>
              <a:rPr kumimoji="0" lang="he-IL"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בסןף</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המצגת).</a:t>
            </a:r>
            <a:endPar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הנחיות לפעילות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נסביר: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לפניכם כרטיסיות המתארות התנהלות של בני נוער ברשת.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דונו בקבוצה, תוך שמיעת העמדות של כל חברי הקבוצה, באפשרויות הפעולה המוצעות בכרטיסיה.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לאחר הדיון הקבוצתי, במליאה, שתפו באיזו מבין אפשרויות הפעולה בחרה הקבוצה ומה הסיבות לבחירה.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חשוב להדגיש כי ייתכן שמתוך העיון באפשרויות השונות, חברי וחברות הקבוצה יעלו אפשרויות פעולה נוספות המתאימות להם – יש להוסיף אותן בכתב.</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18</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9479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144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b47f72ed40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131" name="Google Shape;131;g3b47f72ed40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2" name="Google Shape;132;g3b47f72ed40_1_1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1137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2732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077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0308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131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01004-BADD-E83B-39E1-C0E04702FC5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2BC1D0D-8231-924F-707E-C631DE8F1B89}"/>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433F555C-E906-8ACF-ACC4-E7D5C0E4F1B1}"/>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75D1BE68-343D-36FB-10CE-D047DC098731}"/>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25</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964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096C960F-9867-A349-FF2C-E0710F740048}"/>
            </a:ext>
          </a:extLst>
        </p:cNvPr>
        <p:cNvGrpSpPr/>
        <p:nvPr/>
      </p:nvGrpSpPr>
      <p:grpSpPr>
        <a:xfrm>
          <a:off x="0" y="0"/>
          <a:ext cx="0" cy="0"/>
          <a:chOff x="0" y="0"/>
          <a:chExt cx="0" cy="0"/>
        </a:xfrm>
      </p:grpSpPr>
      <p:sp>
        <p:nvSpPr>
          <p:cNvPr id="267" name="Google Shape;267;p12:notes">
            <a:extLst>
              <a:ext uri="{FF2B5EF4-FFF2-40B4-BE49-F238E27FC236}">
                <a16:creationId xmlns:a16="http://schemas.microsoft.com/office/drawing/2014/main" id="{E347A9DF-2FC2-68D4-2C16-32FD03463F3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Calibri"/>
                <a:cs typeface="Arial" panose="020B0604020202020204" pitchFamily="34" charset="0"/>
                <a:sym typeface="Calibri"/>
              </a:rPr>
              <a:t>למורה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לאחר העבודה בקבוצות, נקיים דיון עם התלמידים עפ"י השאלות בשקופית.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מומלץ להמשיג את הסיבות להתנהגות שהתלמידים מעלים במסגרת העבודה בקבוצות על פי הקטגוריות המוצעות:</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מוסר, ערכים</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התחשבות בזולת</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חשש לפגיעה בתדמית</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חובתנו לשמור על החוק (חוק לשון הרע, חוק הגנת הפרטיות, חוק הסרטונים ועוד). להרחבה בנושא זה, ראו בשקופיות הבאות</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כבוד להנחיות שקבלתם מהוריכם</a:t>
            </a:r>
            <a:endParaRPr kumimoji="0" lang="he-I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לעתים, אנו נתקלים במקרים בהם ערכים שמנחים אותנו "מתנגשים". מי יכול לתת דוגמה למקרה כזה? לדוגמא: ערך השותפות מנחה אותנו כשאנו פותחים קבוצת ווטסאפ עם כל חברי הכיתה. עם זאת, ערך זה עלול להיות "בהתנגשות" עם ערך החברות, במידה וחבר מהכיתה מתבטא באופן פוגעני כלפי ילדים בקבוצה ויש לדווח על כך למבוגר.</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למורה:</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חשוב להדגיש את היכולת לבחור את ההתנהגות שלי ברשת ובכלל- האם אני פועל כמו כולם? מופעל מתוך לחץ? מתוך אימפולסיביות?</a:t>
            </a:r>
            <a:endParaRPr kumimoji="0" lang="he-IL"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Google Shape;268;p12:notes">
            <a:extLst>
              <a:ext uri="{FF2B5EF4-FFF2-40B4-BE49-F238E27FC236}">
                <a16:creationId xmlns:a16="http://schemas.microsoft.com/office/drawing/2014/main" id="{8A70EEBC-F329-2928-A0B2-9B00AD7ECE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1151091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40BDDDE6-D9D8-3FB2-BF7E-1AA76A67DE2F}"/>
            </a:ext>
          </a:extLst>
        </p:cNvPr>
        <p:cNvGrpSpPr/>
        <p:nvPr/>
      </p:nvGrpSpPr>
      <p:grpSpPr>
        <a:xfrm>
          <a:off x="0" y="0"/>
          <a:ext cx="0" cy="0"/>
          <a:chOff x="0" y="0"/>
          <a:chExt cx="0" cy="0"/>
        </a:xfrm>
      </p:grpSpPr>
      <p:sp>
        <p:nvSpPr>
          <p:cNvPr id="267" name="Google Shape;267;p12:notes">
            <a:extLst>
              <a:ext uri="{FF2B5EF4-FFF2-40B4-BE49-F238E27FC236}">
                <a16:creationId xmlns:a16="http://schemas.microsoft.com/office/drawing/2014/main" id="{D85C1073-3585-9C48-E71E-D1BD2FDEA61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8" name="Google Shape;268;p12:notes">
            <a:extLst>
              <a:ext uri="{FF2B5EF4-FFF2-40B4-BE49-F238E27FC236}">
                <a16:creationId xmlns:a16="http://schemas.microsoft.com/office/drawing/2014/main" id="{2E44CF73-4D16-3EBA-D721-C50237A56C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787478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לשיקול דעת המורה אם להציג שקופית זו לתלמידים לשם הרחבה.</a:t>
            </a:r>
          </a:p>
          <a:p>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28</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7853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הרחבה זו נועדה למורה, לשיקול דעתה האם להציג לתלמידים.</a:t>
            </a:r>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451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הרחבה זו נועדה למורה, לשיקול דעתה האם להציג לתלמידים.</a:t>
            </a:r>
          </a:p>
          <a:p>
            <a:endParaRPr lang="he-IL" dirty="0"/>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4733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הרחבה זו נועדה למורה, לשיקול דעתה האם להציג לתלמידים.</a:t>
            </a:r>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8628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r>
              <a:rPr lang="he-IL" dirty="0"/>
              <a:t>הרחבה זו נועדה למורה, לשיקול דעתה האם להציג לתלמידים.</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3442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מנסחים ביחד כללי התנהגות ברשת: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Calibri"/>
                <a:cs typeface="Arial" panose="020B0604020202020204" pitchFamily="34" charset="0"/>
                <a:sym typeface="Calibri"/>
              </a:rPr>
              <a:t>לאחר הדיון בסוגיות שונות שהועלו בכיתה ,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נזמין את התלמידים להציע את כללי ההתנהגות שאותם יכללו בקוד האתי להתנהגות ברשת, נברר עימם מהם המסרים שברצונם לכלול בכללי ההתנהגות הכיתתיים ברשת ונכתוב את הדברים.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להדגמת קוד אתי נוכל להקרין לילדים את "גולשים לשינוי" -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משרד החינוך, בשיתוף בית הספר לתקשורת במרכז הבינתחומי הרצליה, פעלו </a:t>
            </a:r>
            <a:r>
              <a:rPr kumimoji="0" lang="he-IL"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בתשע"ח</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לכתיבת הקוד האתי </a:t>
            </a:r>
            <a:r>
              <a:rPr kumimoji="0" lang="he-IL" sz="12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3"/>
              </a:rPr>
              <a:t>גולשים לשינוי</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להתנהלות מיטבית ברשת ולמניעת מצבי פגיעה ובריונות. הקוד האתי נכתב ונוסח על ידי תלמידים מבתי ספר ברחבי הארץ והתבסס על "חכמת ההמונים", מתוך הנחה כי בכוחם של התלמידים לבנות קוד אתי רלוונטי ומותאם, אשר יאפשר להם לקחת אחריות חברתית, להתנהל באופן ערכי ומוסרי, להימנע ממצבים של פגיעה ולא לעמוד מהצד מול פגיעה באחר. ואכן, התלמידים הגיעו לתוצר ראוי, באמצעותו הכריזו כי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"הילדים ובני הנוער פורצים דרך ולוקחים אחריות בעיצוב עתידנו ובהובלת שינוי גם ברשת"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להרחבה אודות הקוד האתי ראו שקופית 25.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קישור לקוד האתי – גולשים לשינוי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https://meyda.education.gov.il/files/shefi/Alon_GLisha_2019/Kishuri_Haim/Mazeget_Kod_Eti.pdf</a:t>
            </a: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1078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*לאחר בניית כללי ההתנהגות, נזמין נציגים מהכיתה להעלות את הכללים על הכתב, כך שכל תלמידי הכיתה יוכלו לחתום עליהם. הכללים ייתלו בכיתה ויפורסמו באתר הכיתתי.</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e-IL"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מומלץ לשתף את הורי הכיתה בתהליך ולשלוח להם את כללי ההתנהגות עליהם התחייבו התלמידים.</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9749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AAFC2D09-67EE-986E-C24D-A39A43184680}"/>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A1B8B537-93F2-3D95-4E09-C98562EAB0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01657DB6-CC9C-4F6F-71CC-D86E122A792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r" rtl="1"/>
            <a:r>
              <a:rPr lang="he-IL" sz="1200" dirty="0">
                <a:latin typeface="Calibri" panose="020F0502020204030204" pitchFamily="34" charset="0"/>
                <a:cs typeface="Calibri" panose="020F0502020204030204" pitchFamily="34" charset="0"/>
              </a:rPr>
              <a:t>הנחו את התלמידים להיכנס ל</a:t>
            </a:r>
            <a:r>
              <a:rPr lang="he-IL" sz="1200" b="1" dirty="0">
                <a:latin typeface="Calibri" panose="020F0502020204030204" pitchFamily="34" charset="0"/>
                <a:cs typeface="Calibri" panose="020F0502020204030204" pitchFamily="34" charset="0"/>
              </a:rPr>
              <a:t>סביבת </a:t>
            </a:r>
            <a:r>
              <a:rPr lang="he-IL" sz="1200" b="1" dirty="0" err="1">
                <a:latin typeface="Calibri" panose="020F0502020204030204" pitchFamily="34" charset="0"/>
                <a:cs typeface="Calibri" panose="020F0502020204030204" pitchFamily="34" charset="0"/>
              </a:rPr>
              <a:t>הקלאסרום</a:t>
            </a:r>
            <a:r>
              <a:rPr lang="he-IL" sz="1200" b="1" dirty="0">
                <a:latin typeface="Calibri" panose="020F0502020204030204" pitchFamily="34" charset="0"/>
                <a:cs typeface="Calibri" panose="020F0502020204030204" pitchFamily="34" charset="0"/>
              </a:rPr>
              <a:t> </a:t>
            </a:r>
            <a:r>
              <a:rPr lang="he-IL" sz="1200" b="0" dirty="0">
                <a:latin typeface="Calibri" panose="020F0502020204030204" pitchFamily="34" charset="0"/>
                <a:cs typeface="Calibri" panose="020F0502020204030204" pitchFamily="34" charset="0"/>
              </a:rPr>
              <a:t>על מנת </a:t>
            </a:r>
            <a:r>
              <a:rPr lang="he-IL" sz="1200" dirty="0">
                <a:latin typeface="Calibri" panose="020F0502020204030204" pitchFamily="34" charset="0"/>
                <a:cs typeface="Calibri" panose="020F0502020204030204" pitchFamily="34" charset="0"/>
              </a:rPr>
              <a:t>לבצע את המשימה בעזרת הבינה המלאכותית.</a:t>
            </a:r>
          </a:p>
          <a:p>
            <a:pPr algn="r" rtl="1"/>
            <a:r>
              <a:rPr lang="he-IL" sz="1200" dirty="0">
                <a:latin typeface="Calibri" panose="020F0502020204030204" pitchFamily="34" charset="0"/>
                <a:cs typeface="Calibri" panose="020F0502020204030204" pitchFamily="34" charset="0"/>
              </a:rPr>
              <a:t>המשימה תאפשר לתלמידים להתבונן על התהליך שעברו בשיעור, על מה שנלמד ולהציג תוצר יצירתי.</a:t>
            </a:r>
            <a:endParaRPr lang="he-IL" dirty="0"/>
          </a:p>
          <a:p>
            <a:pPr algn="r" rtl="1"/>
            <a:br>
              <a:rPr lang="he-IL" sz="1200" dirty="0">
                <a:latin typeface="Calibri" panose="020F0502020204030204" pitchFamily="34" charset="0"/>
                <a:cs typeface="Calibri" panose="020F0502020204030204" pitchFamily="34" charset="0"/>
              </a:rPr>
            </a:br>
            <a:br>
              <a:rPr lang="he-IL" sz="1200" dirty="0">
                <a:latin typeface="Calibri" panose="020F0502020204030204" pitchFamily="34" charset="0"/>
                <a:cs typeface="Calibri" panose="020F0502020204030204" pitchFamily="34" charset="0"/>
              </a:rPr>
            </a:br>
            <a:br>
              <a:rPr lang="he-IL" sz="1200" dirty="0">
                <a:latin typeface="Calibri" panose="020F0502020204030204" pitchFamily="34" charset="0"/>
                <a:cs typeface="Calibri" panose="020F0502020204030204" pitchFamily="34" charset="0"/>
              </a:rPr>
            </a:br>
            <a:endParaRPr lang="he-IL" sz="1200" dirty="0">
              <a:latin typeface="Calibri" panose="020F0502020204030204" pitchFamily="34" charset="0"/>
              <a:cs typeface="Calibri" panose="020F0502020204030204" pitchFamily="34" charset="0"/>
            </a:endParaRPr>
          </a:p>
          <a:p>
            <a:pPr marL="0" lvl="0" indent="0" algn="r" rtl="1">
              <a:spcBef>
                <a:spcPts val="0"/>
              </a:spcBef>
              <a:spcAft>
                <a:spcPts val="0"/>
              </a:spcAft>
              <a:buNone/>
            </a:pPr>
            <a:endParaRPr dirty="0"/>
          </a:p>
        </p:txBody>
      </p:sp>
      <p:sp>
        <p:nvSpPr>
          <p:cNvPr id="486" name="Google Shape;486;g3b47f72ed40_1_325:notes">
            <a:extLst>
              <a:ext uri="{FF2B5EF4-FFF2-40B4-BE49-F238E27FC236}">
                <a16:creationId xmlns:a16="http://schemas.microsoft.com/office/drawing/2014/main" id="{74325190-FE96-AE6F-4757-48308292A6EB}"/>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35</a:t>
            </a:fld>
            <a:endParaRPr/>
          </a:p>
        </p:txBody>
      </p:sp>
    </p:spTree>
    <p:extLst>
      <p:ext uri="{BB962C8B-B14F-4D97-AF65-F5344CB8AC3E}">
        <p14:creationId xmlns:p14="http://schemas.microsoft.com/office/powerpoint/2010/main" val="3113379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BEED1615-5980-3589-267A-A64EE145A884}"/>
            </a:ext>
          </a:extLst>
        </p:cNvPr>
        <p:cNvGrpSpPr/>
        <p:nvPr/>
      </p:nvGrpSpPr>
      <p:grpSpPr>
        <a:xfrm>
          <a:off x="0" y="0"/>
          <a:ext cx="0" cy="0"/>
          <a:chOff x="0" y="0"/>
          <a:chExt cx="0" cy="0"/>
        </a:xfrm>
      </p:grpSpPr>
      <p:sp>
        <p:nvSpPr>
          <p:cNvPr id="267" name="Google Shape;267;p12:notes">
            <a:extLst>
              <a:ext uri="{FF2B5EF4-FFF2-40B4-BE49-F238E27FC236}">
                <a16:creationId xmlns:a16="http://schemas.microsoft.com/office/drawing/2014/main" id="{CD834566-A0A4-B024-8FB0-0423D95B5C1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Google Shape;268;p12:notes">
            <a:extLst>
              <a:ext uri="{FF2B5EF4-FFF2-40B4-BE49-F238E27FC236}">
                <a16:creationId xmlns:a16="http://schemas.microsoft.com/office/drawing/2014/main" id="{6007D872-8CC5-42F7-AF15-A8170CD6C4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2719779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80" name="Google Shape;98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2661433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48F7A-8384-E04A-2ADA-E3D08F8EB0D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BE9E597-58B7-1897-8016-36C9F0180C96}"/>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6A6D5F44-D9ED-925E-C1B7-39E99CE6E98B}"/>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06B9D08E-9C02-7C73-D00F-ECCEAF0B95BB}"/>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39</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5418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7E639-082C-F6D2-805E-4A9DCD504FC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B73053C-CE60-5A2E-352B-4050B24B342B}"/>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88818DC2-7644-B406-A8C1-7774E4586FFF}"/>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7B50411-5F30-14BB-D521-8270AC7E94EB}"/>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40</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758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C2B5E-D7E2-1F3C-A3D4-CD9EF599937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2CEB6A5-1C95-AF08-874D-CA78657154F3}"/>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233585CA-5A03-AF11-4ADE-A5555A941656}"/>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94ABA1A5-FED1-9D06-364B-26A8FE5FDB86}"/>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41</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9190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E0953-57F0-44F8-ACE2-64D6EFB8B53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60A1074-1BCB-DE3F-093E-02822FC928A3}"/>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DB95971E-30D6-3183-B96B-F8AA3C1AFE14}"/>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4E6BB3F8-1B1D-EC49-C35D-5DDEA2ACE054}"/>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42</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0174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680B0-3EB1-FB9D-A843-6B1FBE5BFBA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F6BE3BE-059E-A499-F473-137A7946C1C4}"/>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EE91879D-C5CC-0DDD-74D8-D2580E6BFA7E}"/>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7830597-9731-984B-369F-815B920A2AFB}"/>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43</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4041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BABE7-4C5C-1348-5D90-AE7C5BAA519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B228C2C-5FB8-96DF-3CE9-8FAC1304B038}"/>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D56BE5D3-FF9B-E04A-F5BF-236F3D83CF3B}"/>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B31A531C-5220-8D4F-9CCD-FD3B74E32F88}"/>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44</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1411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01004-BADD-E83B-39E1-C0E04702FC5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2BC1D0D-8231-924F-707E-C631DE8F1B89}"/>
              </a:ext>
            </a:extLst>
          </p:cNvPr>
          <p:cNvSpPr>
            <a:spLocks noGrp="1" noRot="1" noChangeAspect="1"/>
          </p:cNvSpPr>
          <p:nvPr>
            <p:ph type="sldImg"/>
          </p:nvPr>
        </p:nvSpPr>
        <p:spPr/>
        <p:txBody>
          <a:bodyPr/>
          <a:lstStyle/>
          <a:p>
            <a:endParaRPr lang="he-IL"/>
          </a:p>
        </p:txBody>
      </p:sp>
      <p:sp>
        <p:nvSpPr>
          <p:cNvPr id="3" name="מציין מיקום של הערות 2">
            <a:extLst>
              <a:ext uri="{FF2B5EF4-FFF2-40B4-BE49-F238E27FC236}">
                <a16:creationId xmlns:a16="http://schemas.microsoft.com/office/drawing/2014/main" id="{433F555C-E906-8ACF-ACC4-E7D5C0E4F1B1}"/>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75D1BE68-343D-36FB-10CE-D047DC098731}"/>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45</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712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b4e0ad62c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165" name="Google Shape;165;g3b4e0ad62c6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66" name="Google Shape;166;g3b4e0ad62c6_0_15: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dirty="0"/>
              <a:t>חשוב לחזור על הכללים המרכזיים בכל שיעור</a:t>
            </a:r>
            <a:r>
              <a:rPr lang="he-IL" dirty="0"/>
              <a:t>,</a:t>
            </a:r>
            <a:r>
              <a:rPr lang="x-none" dirty="0"/>
              <a:t> על מנת לבסס מרחב בטוח המאפשר שיח רגשי בין התלמידים.</a:t>
            </a:r>
            <a:endParaRPr dirty="0"/>
          </a:p>
        </p:txBody>
      </p:sp>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059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255" name="Google Shape;2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המורה תציג לתלמידים את הנושאים העיקריים עליהם ישוחחו ביחד בשיעור.</a:t>
            </a:r>
          </a:p>
          <a:p>
            <a:pPr marL="0" lvl="0" indent="0" algn="r" rtl="1">
              <a:spcBef>
                <a:spcPts val="0"/>
              </a:spcBef>
              <a:spcAft>
                <a:spcPts val="0"/>
              </a:spcAft>
              <a:buNone/>
            </a:pPr>
            <a:endParaRPr dirty="0"/>
          </a:p>
        </p:txBody>
      </p:sp>
      <p:sp>
        <p:nvSpPr>
          <p:cNvPr id="256" name="Google Shape;256;p1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64CBB9E6-B3EF-0F31-ABA2-C68A27F41F11}"/>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C510B2E9-6816-2C10-5DCA-EEA3781EAC6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01729030-9251-7441-EABB-51329C2BDD8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486" name="Google Shape;486;g3b47f72ed40_1_325:notes">
            <a:extLst>
              <a:ext uri="{FF2B5EF4-FFF2-40B4-BE49-F238E27FC236}">
                <a16:creationId xmlns:a16="http://schemas.microsoft.com/office/drawing/2014/main" id="{E274D44A-9FF9-060D-35EA-52947B5FF9B9}"/>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419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4C181A1F-B1B7-2B9F-99D4-A34BE00C97DC}"/>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E94310A7-F155-12C9-1431-41B97AF442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5F58E056-793E-13D4-7B4D-E049C906B35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486" name="Google Shape;486;g3b47f72ed40_1_325:notes">
            <a:extLst>
              <a:ext uri="{FF2B5EF4-FFF2-40B4-BE49-F238E27FC236}">
                <a16:creationId xmlns:a16="http://schemas.microsoft.com/office/drawing/2014/main" id="{BDBD84E6-5966-520D-8926-8C5321EE6C86}"/>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483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39"/>
        <p:cNvGrpSpPr/>
        <p:nvPr/>
      </p:nvGrpSpPr>
      <p:grpSpPr>
        <a:xfrm>
          <a:off x="0" y="0"/>
          <a:ext cx="0" cy="0"/>
          <a:chOff x="0" y="0"/>
          <a:chExt cx="0" cy="0"/>
        </a:xfrm>
      </p:grpSpPr>
      <p:sp>
        <p:nvSpPr>
          <p:cNvPr id="40" name="Google Shape;40;p52"/>
          <p:cNvSpPr/>
          <p:nvPr/>
        </p:nvSpPr>
        <p:spPr>
          <a:xfrm>
            <a:off x="0" y="0"/>
            <a:ext cx="3581400" cy="6858000"/>
          </a:xfrm>
          <a:prstGeom prst="rect">
            <a:avLst/>
          </a:prstGeom>
          <a:solidFill>
            <a:srgbClr val="BE6BC4"/>
          </a:solidFill>
          <a:ln>
            <a:noFill/>
          </a:ln>
        </p:spPr>
        <p:txBody>
          <a:bodyPr spcFirstLastPara="1" wrap="square" lIns="91425" tIns="45700" rIns="91425" bIns="45700" anchor="ctr" anchorCtr="0">
            <a:noAutofit/>
          </a:bodyPr>
          <a:lstStyle/>
          <a:p>
            <a:pPr marL="0" marR="0" lvl="0" indent="0" algn="ctr" rtl="1">
              <a:spcBef>
                <a:spcPts val="0"/>
              </a:spcBef>
              <a:spcAft>
                <a:spcPts val="0"/>
              </a:spcAft>
              <a:buClr>
                <a:schemeClr val="dk1"/>
              </a:buClr>
              <a:buSzPts val="1800"/>
              <a:buFont typeface="Cambria"/>
              <a:buNone/>
            </a:pPr>
            <a:endParaRPr sz="1800">
              <a:solidFill>
                <a:schemeClr val="dk1"/>
              </a:solidFill>
              <a:latin typeface="Calibri"/>
              <a:ea typeface="Calibri"/>
              <a:cs typeface="Calibri"/>
              <a:sym typeface="Calibri"/>
            </a:endParaRPr>
          </a:p>
        </p:txBody>
      </p:sp>
      <p:sp>
        <p:nvSpPr>
          <p:cNvPr id="41" name="Google Shape;41;p52"/>
          <p:cNvSpPr txBox="1">
            <a:spLocks noGrp="1"/>
          </p:cNvSpPr>
          <p:nvPr>
            <p:ph type="title"/>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2"/>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5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52"/>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pic>
        <p:nvPicPr>
          <p:cNvPr id="45" name="Google Shape;45;p52" descr="מדפסת עם מילוי מלא"/>
          <p:cNvPicPr preferRelativeResize="0"/>
          <p:nvPr/>
        </p:nvPicPr>
        <p:blipFill rotWithShape="1">
          <a:blip r:embed="rId2">
            <a:alphaModFix/>
          </a:blip>
          <a:srcRect t="10520" b="10519"/>
          <a:stretch/>
        </p:blipFill>
        <p:spPr>
          <a:xfrm>
            <a:off x="5093919" y="1122878"/>
            <a:ext cx="5841175" cy="4612245"/>
          </a:xfrm>
          <a:prstGeom prst="rect">
            <a:avLst/>
          </a:prstGeom>
          <a:noFill/>
          <a:ln>
            <a:noFill/>
          </a:ln>
        </p:spPr>
      </p:pic>
    </p:spTree>
    <p:extLst>
      <p:ext uri="{BB962C8B-B14F-4D97-AF65-F5344CB8AC3E}">
        <p14:creationId xmlns:p14="http://schemas.microsoft.com/office/powerpoint/2010/main" val="175493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9" r:id="rId4"/>
    <p:sldLayoutId id="2147483660" r:id="rId5"/>
    <p:sldLayoutId id="2147483661" r:id="rId6"/>
    <p:sldLayoutId id="214748366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a:extLst>
              <a:ext uri="{C183D7F6-B498-43B3-948B-1728B52AA6E4}">
                <adec:decorative xmlns:adec="http://schemas.microsoft.com/office/drawing/2017/decorative" val="1"/>
              </a:ext>
            </a:extLst>
          </p:cNvPr>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19;p1">
            <a:extLst>
              <a:ext uri="{C183D7F6-B498-43B3-948B-1728B52AA6E4}">
                <adec:decorative xmlns:adec="http://schemas.microsoft.com/office/drawing/2017/decorative" val="1"/>
              </a:ext>
            </a:extLst>
          </p:cNvPr>
          <p:cNvSpPr/>
          <p:nvPr/>
        </p:nvSpPr>
        <p:spPr>
          <a:xfrm>
            <a:off x="0" y="2594478"/>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0" name="Google Shape;120;p1" descr="לוגו משרד החינוך">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21" name="Google Shape;121;p1">
            <a:extLst>
              <a:ext uri="{C183D7F6-B498-43B3-948B-1728B52AA6E4}">
                <adec:decorative xmlns:adec="http://schemas.microsoft.com/office/drawing/2017/decorative" val="0"/>
              </a:ext>
            </a:extLst>
          </p:cNvPr>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dirty="0">
                <a:ln>
                  <a:noFill/>
                </a:ln>
                <a:solidFill>
                  <a:srgbClr val="002060"/>
                </a:solidFill>
                <a:effectLst/>
                <a:uLnTx/>
                <a:uFillTx/>
                <a:latin typeface="Calibri"/>
                <a:ea typeface="Calibri"/>
                <a:cs typeface="Calibri"/>
                <a:sym typeface="Calibri"/>
              </a:rPr>
              <a:t>משרד החינוך</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dirty="0">
                <a:ln>
                  <a:noFill/>
                </a:ln>
                <a:solidFill>
                  <a:srgbClr val="002060"/>
                </a:solidFill>
                <a:effectLst/>
                <a:uLnTx/>
                <a:uFillTx/>
                <a:latin typeface="Calibri"/>
                <a:ea typeface="Calibri"/>
                <a:cs typeface="Calibri"/>
                <a:sym typeface="Calibri"/>
              </a:rPr>
              <a:t>מינהל פדגוגי</a:t>
            </a:r>
            <a:endParaRPr kumimoji="0" sz="900" b="0" i="0" u="none" strike="noStrike" kern="0" cap="none" spc="0" normalizeH="0" baseline="0" noProof="0" dirty="0">
              <a:ln>
                <a:noFill/>
              </a:ln>
              <a:solidFill>
                <a:srgbClr val="002060"/>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dirty="0">
                <a:ln>
                  <a:noFill/>
                </a:ln>
                <a:solidFill>
                  <a:srgbClr val="002060"/>
                </a:solidFill>
                <a:effectLst/>
                <a:uLnTx/>
                <a:uFillTx/>
                <a:latin typeface="Calibri"/>
                <a:ea typeface="Calibri"/>
                <a:cs typeface="Calibri"/>
                <a:sym typeface="Calibri"/>
              </a:rPr>
              <a:t>אגף בכיר שירות פסיכולוגי ייעוצי</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7" name="Google Shape;127;p1" descr="לוגו הכוחות שבדרך">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8626225" y="-121925"/>
            <a:ext cx="3573450" cy="1706950"/>
          </a:xfrm>
          <a:prstGeom prst="rect">
            <a:avLst/>
          </a:prstGeom>
          <a:noFill/>
          <a:ln>
            <a:noFill/>
          </a:ln>
        </p:spPr>
      </p:pic>
      <p:pic>
        <p:nvPicPr>
          <p:cNvPr id="2" name="תמונה 1" descr="לוגו חמ&quot;ד">
            <a:extLst>
              <a:ext uri="{FF2B5EF4-FFF2-40B4-BE49-F238E27FC236}">
                <a16:creationId xmlns:a16="http://schemas.microsoft.com/office/drawing/2014/main" id="{CBAFC6D9-6EDD-0934-9679-88F7AF5BBD9B}"/>
              </a:ext>
            </a:extLst>
          </p:cNvPr>
          <p:cNvPicPr>
            <a:picLocks noChangeAspect="1"/>
          </p:cNvPicPr>
          <p:nvPr/>
        </p:nvPicPr>
        <p:blipFill>
          <a:blip r:embed="rId5"/>
          <a:stretch>
            <a:fillRect/>
          </a:stretch>
        </p:blipFill>
        <p:spPr>
          <a:xfrm>
            <a:off x="1646287" y="111755"/>
            <a:ext cx="1329043" cy="579170"/>
          </a:xfrm>
          <a:prstGeom prst="rect">
            <a:avLst/>
          </a:prstGeom>
        </p:spPr>
      </p:pic>
      <p:sp>
        <p:nvSpPr>
          <p:cNvPr id="126" name="Google Shape;126;p1">
            <a:extLst>
              <a:ext uri="{C183D7F6-B498-43B3-948B-1728B52AA6E4}">
                <adec:decorative xmlns:adec="http://schemas.microsoft.com/office/drawing/2017/decorative" val="0"/>
              </a:ext>
            </a:extLst>
          </p:cNvPr>
          <p:cNvSpPr txBox="1"/>
          <p:nvPr/>
        </p:nvSpPr>
        <p:spPr>
          <a:xfrm>
            <a:off x="1260173" y="2920238"/>
            <a:ext cx="9221754" cy="1107955"/>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6600" b="1" i="0" u="none" strike="noStrike" kern="0" cap="none" spc="0" normalizeH="0" baseline="0" noProof="0" dirty="0">
                <a:ln>
                  <a:noFill/>
                </a:ln>
                <a:solidFill>
                  <a:srgbClr val="FFFFFF"/>
                </a:solidFill>
                <a:effectLst/>
                <a:uLnTx/>
                <a:uFillTx/>
                <a:latin typeface="Calibri"/>
                <a:ea typeface="Calibri"/>
                <a:cs typeface="Calibri"/>
                <a:sym typeface="Calibri"/>
              </a:rPr>
              <a:t>גולשים לשינוי</a:t>
            </a:r>
          </a:p>
        </p:txBody>
      </p:sp>
      <p:sp>
        <p:nvSpPr>
          <p:cNvPr id="122" name="Google Shape;122;p1">
            <a:extLst>
              <a:ext uri="{C183D7F6-B498-43B3-948B-1728B52AA6E4}">
                <adec:decorative xmlns:adec="http://schemas.microsoft.com/office/drawing/2017/decorative" val="0"/>
              </a:ext>
            </a:extLst>
          </p:cNvPr>
          <p:cNvSpPr>
            <a:spLocks noGrp="1"/>
          </p:cNvSpPr>
          <p:nvPr>
            <p:ph type="title" idx="4294967295"/>
          </p:nvPr>
        </p:nvSpPr>
        <p:spPr>
          <a:xfrm>
            <a:off x="-687785" y="820843"/>
            <a:ext cx="12876028" cy="16767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iw-IL" sz="4800" b="0" i="0" u="none" strike="noStrike" kern="0" cap="none" spc="0" normalizeH="0" baseline="0" noProof="0" dirty="0">
                <a:ln>
                  <a:noFill/>
                </a:ln>
                <a:solidFill>
                  <a:srgbClr val="002060"/>
                </a:solidFill>
                <a:effectLst/>
                <a:uLnTx/>
                <a:uFillTx/>
                <a:latin typeface="Calibri"/>
                <a:ea typeface="Calibri"/>
                <a:cs typeface="Calibri"/>
                <a:sym typeface="Calibri"/>
              </a:rPr>
              <a:t>יחידת לימוד בכישורי חיים</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iw-IL" sz="4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נורמות התנהגות וגבולות לקידום מרחב בטוח וחיובי ברשת</a:t>
            </a:r>
            <a:endParaRPr kumimoji="0" lang="iw-IL" sz="4000" b="0" i="0" u="none" strike="noStrike" kern="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endParaRPr>
          </a:p>
        </p:txBody>
      </p:sp>
      <p:pic>
        <p:nvPicPr>
          <p:cNvPr id="124" name="Google Shape;124;p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10800000">
            <a:off x="-3757" y="5076101"/>
            <a:ext cx="5327518" cy="1376660"/>
          </a:xfrm>
          <a:prstGeom prst="rect">
            <a:avLst/>
          </a:prstGeom>
          <a:noFill/>
          <a:ln>
            <a:noFill/>
          </a:ln>
        </p:spPr>
      </p:pic>
      <p:sp>
        <p:nvSpPr>
          <p:cNvPr id="125" name="Google Shape;125;p1">
            <a:extLst>
              <a:ext uri="{C183D7F6-B498-43B3-948B-1728B52AA6E4}">
                <adec:decorative xmlns:adec="http://schemas.microsoft.com/office/drawing/2017/decorative" val="0"/>
              </a:ext>
            </a:extLst>
          </p:cNvPr>
          <p:cNvSpPr txBox="1"/>
          <p:nvPr/>
        </p:nvSpPr>
        <p:spPr>
          <a:xfrm>
            <a:off x="-1173372" y="5291154"/>
            <a:ext cx="6426575" cy="837112"/>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0000"/>
              </a:lnSpc>
              <a:spcBef>
                <a:spcPts val="0"/>
              </a:spcBef>
              <a:spcAft>
                <a:spcPts val="0"/>
              </a:spcAft>
              <a:buClr>
                <a:srgbClr val="000000"/>
              </a:buClr>
              <a:buSzTx/>
              <a:buFont typeface="Arial"/>
              <a:buNone/>
              <a:tabLst/>
              <a:defRPr/>
            </a:pPr>
            <a: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t>מיומנות מרכזית</a:t>
            </a:r>
            <a:b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000" b="0" i="0" u="none" strike="noStrike" kern="0" cap="none" spc="0" normalizeH="0" baseline="0" noProof="0" dirty="0">
                <a:ln>
                  <a:noFill/>
                </a:ln>
                <a:solidFill>
                  <a:srgbClr val="FFFFFF"/>
                </a:solidFill>
                <a:effectLst/>
                <a:uLnTx/>
                <a:uFillTx/>
                <a:latin typeface="Calibri"/>
                <a:ea typeface="Calibri"/>
                <a:cs typeface="Calibri"/>
                <a:sym typeface="Calibri"/>
              </a:rPr>
              <a:t>שמירה על כללי התנהגות במרחבי הרשת</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3" name="Google Shape;123;p1">
            <a:extLst>
              <a:ext uri="{C183D7F6-B498-43B3-948B-1728B52AA6E4}">
                <adec:decorative xmlns:adec="http://schemas.microsoft.com/office/drawing/2017/decorative" val="0"/>
              </a:ext>
            </a:extLst>
          </p:cNvPr>
          <p:cNvSpPr txBox="1"/>
          <p:nvPr/>
        </p:nvSpPr>
        <p:spPr>
          <a:xfrm>
            <a:off x="6731813" y="5933857"/>
            <a:ext cx="6692346" cy="95650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iw-IL" sz="4800" b="1" i="0" u="none" strike="noStrike" kern="0" cap="none" spc="0" normalizeH="0" baseline="0" noProof="0" dirty="0">
                <a:ln>
                  <a:noFill/>
                </a:ln>
                <a:solidFill>
                  <a:srgbClr val="FFFFFF"/>
                </a:solidFill>
                <a:effectLst/>
                <a:uLnTx/>
                <a:uFillTx/>
                <a:latin typeface="Calibri"/>
                <a:ea typeface="Calibri"/>
                <a:cs typeface="Calibri"/>
                <a:sym typeface="Calibri"/>
              </a:rPr>
              <a:t>שכבת ז</a:t>
            </a:r>
            <a:r>
              <a:rPr kumimoji="0" lang="he-IL" sz="4800" b="1" i="0" u="none" strike="noStrike" kern="0" cap="none" spc="0" normalizeH="0" baseline="0" noProof="0" dirty="0">
                <a:ln>
                  <a:noFill/>
                </a:ln>
                <a:solidFill>
                  <a:srgbClr val="FFFFFF"/>
                </a:solidFill>
                <a:effectLst/>
                <a:uLnTx/>
                <a:uFillTx/>
                <a:latin typeface="Calibri"/>
                <a:ea typeface="Calibri"/>
                <a:cs typeface="Calibri"/>
                <a:sym typeface="Calibri"/>
              </a:rPr>
              <a:t> –חמ"ד</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תמונה 2">
            <a:extLst>
              <a:ext uri="{FF2B5EF4-FFF2-40B4-BE49-F238E27FC236}">
                <a16:creationId xmlns:a16="http://schemas.microsoft.com/office/drawing/2014/main" id="{E8ABC253-7DD6-0359-D486-3220D75E945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09424" y="669248"/>
            <a:ext cx="1627773" cy="5121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05A37BC5-B4AD-AD61-4AC8-A144B175A6EC}"/>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523CE2E4-854B-E240-AD93-A8B98CACB927}"/>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lvl="0"/>
            <a:r>
              <a:rPr lang="he-IL" sz="4000" dirty="0"/>
              <a:t>"זה רק בצחוק"</a:t>
            </a:r>
            <a:br>
              <a:rPr lang="he-IL" sz="4000" dirty="0"/>
            </a:br>
            <a:r>
              <a:rPr lang="he-IL" sz="2400" dirty="0"/>
              <a:t>סיפור לכיתת בנות</a:t>
            </a:r>
            <a:endParaRPr sz="2400" dirty="0"/>
          </a:p>
        </p:txBody>
      </p:sp>
      <p:sp>
        <p:nvSpPr>
          <p:cNvPr id="9" name="תיבת טקסט 8">
            <a:extLst>
              <a:ext uri="{FF2B5EF4-FFF2-40B4-BE49-F238E27FC236}">
                <a16:creationId xmlns:a16="http://schemas.microsoft.com/office/drawing/2014/main" id="{EBF41FEE-F6DC-1712-16F4-9D9AFF97894C}"/>
              </a:ext>
            </a:extLst>
          </p:cNvPr>
          <p:cNvSpPr txBox="1"/>
          <p:nvPr/>
        </p:nvSpPr>
        <p:spPr>
          <a:xfrm>
            <a:off x="295275" y="1487192"/>
            <a:ext cx="11601450" cy="5632311"/>
          </a:xfrm>
          <a:prstGeom prst="rect">
            <a:avLst/>
          </a:prstGeom>
          <a:noFill/>
        </p:spPr>
        <p:txBody>
          <a:bodyPr wrap="square">
            <a:spAutoFit/>
          </a:bodyPr>
          <a:lstStyle/>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המורה הסבירה:</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שיש תכנים שמהווים עבירה על החוק</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שאסור לפרסם פרטים או תמונות וסרטונים של אחרים</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שעמודים כאלה מובילים לפגיעה מבחינת רגשית וחברתית. </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לפעמים אנחנו מזהים את הפגיעה ומכל מיני סיבות לא עוצרים אותה... חוששים להתערב, חוששים שיפגעו גם בנו, מקווים שמישהו אחר יעצור אותה...</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הדבר הנכון הוא לעצור אותה - ולפעול ביחד.</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ושהדרך לעצור  – היא לא לשתף את הסרטון הלאה , אלא לדווח, ולפנות לעזרה. </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לזכור תמיד שדיווח במקרי פגיעה אינם הלשנה. </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המורה הזכירה להם:</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“אתם לא לבד.</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יש מבוגרים. יש מוקד 105.</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ופנייה לעזרה היא לא הלשנה - היא אחריות.”</a:t>
            </a:r>
          </a:p>
          <a:p>
            <a:pPr algn="r" rtl="1">
              <a:spcAft>
                <a:spcPts val="800"/>
              </a:spcAft>
              <a:buNone/>
            </a:pPr>
            <a:endParaRPr lang="he-IL" sz="20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567729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8AFC23FC-8F8D-4C25-C4C9-F0644A2F6448}"/>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0D03C660-E094-D10E-D98B-49CF855378DA}"/>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lvl="0"/>
            <a:r>
              <a:rPr lang="he-IL" sz="3600" dirty="0"/>
              <a:t>"זה רק בצחוק"</a:t>
            </a:r>
            <a:br>
              <a:rPr lang="he-IL" sz="3600" dirty="0"/>
            </a:br>
            <a:r>
              <a:rPr lang="he-IL" sz="2000" dirty="0"/>
              <a:t>סיפור לכיתת בנות</a:t>
            </a:r>
            <a:endParaRPr sz="3600" dirty="0"/>
          </a:p>
        </p:txBody>
      </p:sp>
      <p:sp>
        <p:nvSpPr>
          <p:cNvPr id="9" name="תיבת טקסט 8">
            <a:extLst>
              <a:ext uri="{FF2B5EF4-FFF2-40B4-BE49-F238E27FC236}">
                <a16:creationId xmlns:a16="http://schemas.microsoft.com/office/drawing/2014/main" id="{36B47B24-FF76-384D-0FE7-F137A0D72EB7}"/>
              </a:ext>
            </a:extLst>
          </p:cNvPr>
          <p:cNvSpPr txBox="1"/>
          <p:nvPr/>
        </p:nvSpPr>
        <p:spPr>
          <a:xfrm>
            <a:off x="295275" y="1487192"/>
            <a:ext cx="11601450" cy="6760825"/>
          </a:xfrm>
          <a:prstGeom prst="rect">
            <a:avLst/>
          </a:prstGeom>
          <a:noFill/>
        </p:spPr>
        <p:txBody>
          <a:bodyPr wrap="square">
            <a:spAutoFit/>
          </a:bodyPr>
          <a:lstStyle/>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אביטל , אחת מבנות הכיתה, אזרה אומץ.</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בהפסקה היא ניגשה לנועה ואמרה לה שבאמת זה ציער אותה לראות את הסרטון , והיא לא </a:t>
            </a:r>
            <a:r>
              <a:rPr lang="he-IL" sz="2000" dirty="0" err="1">
                <a:effectLst/>
                <a:latin typeface="Calibri" panose="020F0502020204030204" pitchFamily="34" charset="0"/>
                <a:ea typeface="Aptos" panose="020B0004020202020204" pitchFamily="34" charset="0"/>
                <a:cs typeface="Calibri" panose="020F0502020204030204" pitchFamily="34" charset="0"/>
              </a:rPr>
              <a:t>היתה</a:t>
            </a:r>
            <a:r>
              <a:rPr lang="he-IL" sz="2000" dirty="0">
                <a:effectLst/>
                <a:latin typeface="Calibri" panose="020F0502020204030204" pitchFamily="34" charset="0"/>
                <a:ea typeface="Aptos" panose="020B0004020202020204" pitchFamily="34" charset="0"/>
                <a:cs typeface="Calibri" panose="020F0502020204030204" pitchFamily="34" charset="0"/>
              </a:rPr>
              <a:t> רוצה שיעשו לה דבר כזה, היא הבטיחה להגן עליה אם דבר כזה או דומה חלילה יקרה שוב. אח"כ היא הציעה לה לשבת איתה ועם דקלה וראשית לשחק "אליאס".</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זו לא </a:t>
            </a:r>
            <a:r>
              <a:rPr lang="he-IL" sz="2000" dirty="0" err="1">
                <a:effectLst/>
                <a:latin typeface="Calibri" panose="020F0502020204030204" pitchFamily="34" charset="0"/>
                <a:ea typeface="Aptos" panose="020B0004020202020204" pitchFamily="34" charset="0"/>
                <a:cs typeface="Calibri" panose="020F0502020204030204" pitchFamily="34" charset="0"/>
              </a:rPr>
              <a:t>היתה</a:t>
            </a:r>
            <a:r>
              <a:rPr lang="he-IL" sz="2000" dirty="0">
                <a:effectLst/>
                <a:latin typeface="Calibri" panose="020F0502020204030204" pitchFamily="34" charset="0"/>
                <a:ea typeface="Aptos" panose="020B0004020202020204" pitchFamily="34" charset="0"/>
                <a:cs typeface="Calibri" panose="020F0502020204030204" pitchFamily="34" charset="0"/>
              </a:rPr>
              <a:t> לא מהפכה, אבל צעד קטן שמחבר בין לבבות, שלפעמים זה כל ההבדל בין להרגיש לבד לבין להרגיש עטופה .</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כמובן הבת שהפיצה מחקה את הסרטון אחרי דיווח.</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הצוות החינוכי המשיך לטפל ולהיות במעקב. אומנם השיחה בכיתה לא פתרה הכול ביום אחד, אבל משהו השתנה.</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יותר תלמידות הבינו:</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שלשתוק זה לבחור צד</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שפגיעה יכולה להיות גם בלי מילים ותגובה</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ושבמרחב הדיגיטלי – יש לבני נוער כוח אמיתי לבחור אחרת</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ועל הלוח נשאר כתוב משפט אחד:</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“ברשת כמו בכיתה, האחריות היא של כולנו.”</a:t>
            </a:r>
          </a:p>
          <a:p>
            <a:pPr algn="r" rtl="1">
              <a:spcAft>
                <a:spcPts val="800"/>
              </a:spcAft>
              <a:buNone/>
            </a:pPr>
            <a:endParaRPr lang="he-IL" sz="2000" dirty="0">
              <a:effectLst/>
              <a:latin typeface="Calibri" panose="020F0502020204030204" pitchFamily="34" charset="0"/>
              <a:ea typeface="Aptos" panose="020B0004020202020204" pitchFamily="34" charset="0"/>
              <a:cs typeface="Calibri" panose="020F0502020204030204" pitchFamily="34" charset="0"/>
            </a:endParaRPr>
          </a:p>
          <a:p>
            <a:pPr algn="r" rtl="1">
              <a:spcAft>
                <a:spcPts val="800"/>
              </a:spcAft>
              <a:buNone/>
            </a:pPr>
            <a:endParaRPr lang="he-IL" sz="2000" dirty="0">
              <a:effectLst/>
              <a:latin typeface="Calibri" panose="020F0502020204030204" pitchFamily="34" charset="0"/>
              <a:ea typeface="Aptos" panose="020B0004020202020204" pitchFamily="34" charset="0"/>
              <a:cs typeface="Calibri" panose="020F0502020204030204" pitchFamily="34" charset="0"/>
            </a:endParaRPr>
          </a:p>
          <a:p>
            <a:pPr algn="r" rtl="1">
              <a:spcAft>
                <a:spcPts val="800"/>
              </a:spcAft>
              <a:buNone/>
            </a:pPr>
            <a:endParaRPr lang="he-IL" sz="2000" dirty="0">
              <a:effectLst/>
              <a:latin typeface="Calibri" panose="020F0502020204030204" pitchFamily="34" charset="0"/>
              <a:ea typeface="Aptos" panose="020B0004020202020204" pitchFamily="34" charset="0"/>
              <a:cs typeface="Calibri" panose="020F0502020204030204" pitchFamily="34" charset="0"/>
            </a:endParaRPr>
          </a:p>
          <a:p>
            <a:pPr algn="r" rtl="1">
              <a:spcAft>
                <a:spcPts val="800"/>
              </a:spcAft>
              <a:buNone/>
            </a:pPr>
            <a:endParaRPr lang="he-IL" sz="20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2" name="Picture 4" descr="Free Volunteering Volunteer illustration and picture">
            <a:extLst>
              <a:ext uri="{FF2B5EF4-FFF2-40B4-BE49-F238E27FC236}">
                <a16:creationId xmlns:a16="http://schemas.microsoft.com/office/drawing/2014/main" id="{AD7F1168-77A7-B633-D61E-B3592B6BE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086" y="4131583"/>
            <a:ext cx="10232571" cy="424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649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0894C1AE-729C-0E9E-DEC4-4E6F99666B23}"/>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BD8054D3-794E-8F08-A01F-8E060CB7EDF8}"/>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002060"/>
              </a:buClr>
              <a:buSzPts val="7200"/>
              <a:buFont typeface="Calibri"/>
              <a:buNone/>
            </a:pPr>
            <a:r>
              <a:rPr lang="he-IL" dirty="0"/>
              <a:t>בעקבות סיפורה של נועה</a:t>
            </a:r>
            <a:endParaRPr dirty="0"/>
          </a:p>
        </p:txBody>
      </p:sp>
      <p:pic>
        <p:nvPicPr>
          <p:cNvPr id="2" name="גרפיקה 1">
            <a:extLst>
              <a:ext uri="{FF2B5EF4-FFF2-40B4-BE49-F238E27FC236}">
                <a16:creationId xmlns:a16="http://schemas.microsoft.com/office/drawing/2014/main" id="{B9191095-0708-A23C-0D50-945C39FA6A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5646" y="1504863"/>
            <a:ext cx="4947202" cy="2482904"/>
          </a:xfrm>
          <a:prstGeom prst="rect">
            <a:avLst/>
          </a:prstGeom>
        </p:spPr>
      </p:pic>
      <p:pic>
        <p:nvPicPr>
          <p:cNvPr id="3" name="גרפיקה 2">
            <a:extLst>
              <a:ext uri="{FF2B5EF4-FFF2-40B4-BE49-F238E27FC236}">
                <a16:creationId xmlns:a16="http://schemas.microsoft.com/office/drawing/2014/main" id="{CDEDB066-6CBF-AF62-05AB-C589AB44D2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62100" y="1750456"/>
            <a:ext cx="3553824" cy="2361229"/>
          </a:xfrm>
          <a:prstGeom prst="rect">
            <a:avLst/>
          </a:prstGeom>
        </p:spPr>
      </p:pic>
      <p:pic>
        <p:nvPicPr>
          <p:cNvPr id="8" name="גרפיקה 7">
            <a:extLst>
              <a:ext uri="{FF2B5EF4-FFF2-40B4-BE49-F238E27FC236}">
                <a16:creationId xmlns:a16="http://schemas.microsoft.com/office/drawing/2014/main" id="{11751640-4BAF-B578-B296-7BE79AF24AB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7382471" y="4111685"/>
            <a:ext cx="4584501" cy="2629177"/>
          </a:xfrm>
          <a:prstGeom prst="rect">
            <a:avLst/>
          </a:prstGeom>
        </p:spPr>
      </p:pic>
      <p:sp>
        <p:nvSpPr>
          <p:cNvPr id="14" name="תיבת טקסט 13">
            <a:extLst>
              <a:ext uri="{FF2B5EF4-FFF2-40B4-BE49-F238E27FC236}">
                <a16:creationId xmlns:a16="http://schemas.microsoft.com/office/drawing/2014/main" id="{47B9393C-99D1-12DB-CF85-B34455E6269B}"/>
              </a:ext>
            </a:extLst>
          </p:cNvPr>
          <p:cNvSpPr txBox="1"/>
          <p:nvPr/>
        </p:nvSpPr>
        <p:spPr>
          <a:xfrm>
            <a:off x="6094228" y="2308591"/>
            <a:ext cx="6097772" cy="64633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הרגשתי ש... </a:t>
            </a:r>
          </a:p>
        </p:txBody>
      </p:sp>
      <p:sp>
        <p:nvSpPr>
          <p:cNvPr id="10" name="תיבת טקסט 9">
            <a:extLst>
              <a:ext uri="{FF2B5EF4-FFF2-40B4-BE49-F238E27FC236}">
                <a16:creationId xmlns:a16="http://schemas.microsoft.com/office/drawing/2014/main" id="{DD10BB0F-7A19-7AA5-2B20-37ACA550904B}"/>
              </a:ext>
            </a:extLst>
          </p:cNvPr>
          <p:cNvSpPr txBox="1"/>
          <p:nvPr/>
        </p:nvSpPr>
        <p:spPr>
          <a:xfrm>
            <a:off x="168722" y="2504436"/>
            <a:ext cx="6097772" cy="64633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הבנתי ש... </a:t>
            </a:r>
          </a:p>
        </p:txBody>
      </p:sp>
      <p:sp>
        <p:nvSpPr>
          <p:cNvPr id="12" name="תיבת טקסט 11">
            <a:extLst>
              <a:ext uri="{FF2B5EF4-FFF2-40B4-BE49-F238E27FC236}">
                <a16:creationId xmlns:a16="http://schemas.microsoft.com/office/drawing/2014/main" id="{11E6D87B-83CD-C8DE-4888-32DFC9052495}"/>
              </a:ext>
            </a:extLst>
          </p:cNvPr>
          <p:cNvSpPr txBox="1"/>
          <p:nvPr/>
        </p:nvSpPr>
        <p:spPr>
          <a:xfrm>
            <a:off x="6500690" y="4715588"/>
            <a:ext cx="6097772" cy="120032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הדמות שאליה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הכי התחברתי</a:t>
            </a:r>
          </a:p>
        </p:txBody>
      </p:sp>
      <p:pic>
        <p:nvPicPr>
          <p:cNvPr id="15" name="גרפיקה 14">
            <a:extLst>
              <a:ext uri="{FF2B5EF4-FFF2-40B4-BE49-F238E27FC236}">
                <a16:creationId xmlns:a16="http://schemas.microsoft.com/office/drawing/2014/main" id="{AA8B1E00-7DD4-66C1-1463-AD5D3317019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736599" y="4321018"/>
            <a:ext cx="5359399" cy="2442974"/>
          </a:xfrm>
          <a:prstGeom prst="rect">
            <a:avLst/>
          </a:prstGeom>
        </p:spPr>
      </p:pic>
      <p:sp>
        <p:nvSpPr>
          <p:cNvPr id="17" name="תיבת טקסט 16">
            <a:extLst>
              <a:ext uri="{FF2B5EF4-FFF2-40B4-BE49-F238E27FC236}">
                <a16:creationId xmlns:a16="http://schemas.microsoft.com/office/drawing/2014/main" id="{DB60B72A-4F76-FA44-ACEE-C0F5B740BC59}"/>
              </a:ext>
            </a:extLst>
          </p:cNvPr>
          <p:cNvSpPr txBox="1"/>
          <p:nvPr/>
        </p:nvSpPr>
        <p:spPr>
          <a:xfrm>
            <a:off x="331907" y="4665342"/>
            <a:ext cx="5963519" cy="175432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"זה רק בצחוק..."</a:t>
            </a:r>
            <a:b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דעתכם על שם הסיפור?</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b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משמעותו?</a:t>
            </a:r>
          </a:p>
        </p:txBody>
      </p:sp>
    </p:spTree>
    <p:extLst>
      <p:ext uri="{BB962C8B-B14F-4D97-AF65-F5344CB8AC3E}">
        <p14:creationId xmlns:p14="http://schemas.microsoft.com/office/powerpoint/2010/main" val="101960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33045684-3273-3421-3075-D3D204D7B0A8}"/>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C7331077-3755-91BA-6B66-2B9368FC46ED}"/>
              </a:ext>
            </a:extLst>
          </p:cNvPr>
          <p:cNvSpPr txBox="1">
            <a:spLocks noGrp="1"/>
          </p:cNvSpPr>
          <p:nvPr>
            <p:ph type="title"/>
          </p:nvPr>
        </p:nvSpPr>
        <p:spPr>
          <a:xfrm>
            <a:off x="655864" y="0"/>
            <a:ext cx="10880271" cy="1325700"/>
          </a:xfrm>
          <a:prstGeom prst="rect">
            <a:avLst/>
          </a:prstGeom>
          <a:noFill/>
          <a:ln>
            <a:noFill/>
          </a:ln>
        </p:spPr>
        <p:txBody>
          <a:bodyPr spcFirstLastPara="1" wrap="square" lIns="91425" tIns="45700" rIns="91425" bIns="45700" anchor="ctr" anchorCtr="0">
            <a:normAutofit fontScale="90000"/>
          </a:bodyPr>
          <a:lstStyle/>
          <a:p>
            <a:pPr lvl="0"/>
            <a:r>
              <a:rPr lang="he-IL" dirty="0"/>
              <a:t>"זה רק בצחוק" – סיפורו של יאיר</a:t>
            </a:r>
            <a:br>
              <a:rPr lang="he-IL" dirty="0"/>
            </a:br>
            <a:r>
              <a:rPr lang="he-IL" sz="2700" dirty="0"/>
              <a:t>סיפור לכיתת בנים</a:t>
            </a:r>
            <a:endParaRPr dirty="0"/>
          </a:p>
        </p:txBody>
      </p:sp>
      <p:sp>
        <p:nvSpPr>
          <p:cNvPr id="9" name="תיבת טקסט 8">
            <a:extLst>
              <a:ext uri="{FF2B5EF4-FFF2-40B4-BE49-F238E27FC236}">
                <a16:creationId xmlns:a16="http://schemas.microsoft.com/office/drawing/2014/main" id="{02661B45-077F-1260-1158-8369B5ED934C}"/>
              </a:ext>
            </a:extLst>
          </p:cNvPr>
          <p:cNvSpPr txBox="1"/>
          <p:nvPr/>
        </p:nvSpPr>
        <p:spPr>
          <a:xfrm>
            <a:off x="295275" y="1538595"/>
            <a:ext cx="11601450" cy="5319405"/>
          </a:xfrm>
          <a:prstGeom prst="rect">
            <a:avLst/>
          </a:prstGeom>
          <a:noFill/>
        </p:spPr>
        <p:txBody>
          <a:bodyPr wrap="square">
            <a:spAutoFit/>
          </a:bodyPr>
          <a:lstStyle/>
          <a:p>
            <a:pPr marL="0" marR="0" lvl="0" indent="0" algn="r" defTabSz="914400" rtl="1" eaLnBrk="1" fontAlgn="auto" latinLnBrk="0" hangingPunct="1">
              <a:lnSpc>
                <a:spcPct val="115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ביום שלישי אחרי הצהרים </a:t>
            </a:r>
            <a:r>
              <a:rPr lang="he-IL" sz="2000" dirty="0">
                <a:latin typeface="Calibri" panose="020F0502020204030204" pitchFamily="34" charset="0"/>
                <a:ea typeface="Aptos" panose="020B0004020202020204" pitchFamily="34" charset="0"/>
                <a:cs typeface="Calibri" panose="020F0502020204030204" pitchFamily="34" charset="0"/>
              </a:rPr>
              <a:t>יאיר</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הגיע לפעולה בסניף קצת אחרת.</a:t>
            </a:r>
            <a:b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הוא ישב לבד, הסתכל כל הזמן על הטלפון, וכשניגשו אליו חבר'ה – הוא רק משך בכתפיים.</a:t>
            </a:r>
            <a:b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מה שקרה היה בצהרים, בין זמן סיום הלימודים לבין הפעולה , שלחו גם בקבוצה במייל וגם בקבוצה </a:t>
            </a:r>
            <a:r>
              <a:rPr kumimoji="0" lang="he-IL"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בוואצאפ</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של חלק מהבנים </a:t>
            </a:r>
            <a:r>
              <a:rPr lang="he-IL" sz="2000" dirty="0">
                <a:latin typeface="Calibri" panose="020F0502020204030204" pitchFamily="34" charset="0"/>
                <a:ea typeface="Aptos" panose="020B0004020202020204" pitchFamily="34" charset="0"/>
                <a:cs typeface="Calibri" panose="020F0502020204030204" pitchFamily="34" charset="0"/>
              </a:rPr>
              <a:t>ב</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כיתה, סרטון “מצחיק וקורע- כולם חייבים לראות”.</a:t>
            </a:r>
            <a:b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ככה הציגו את שם הסרטון.</a:t>
            </a:r>
            <a:b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העלו לשם סרטון קצר שנראה תמים : יאיר מדבר בכיתה, מישהו צחק ברקע, ומעל הסרטון נכתב משפט משפיל: "תראו איזה פדיחה ליאיר, רק אתה יכול לעשות כאלה פדיחות, איזה מצחיק.."</a:t>
            </a:r>
            <a:b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מתחת התחילו תגובות.</a:t>
            </a:r>
            <a:b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חלק מהבנים כתבו </a:t>
            </a:r>
            <a:r>
              <a:rPr kumimoji="0" lang="he-IL"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אימוג׳ים</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a:t>
            </a:r>
            <a:b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חלק שאלו שאלות.</a:t>
            </a:r>
            <a:b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וחלק… פשוט שיתפו הלאה.</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משהו קרה בעקבות הסרטון הזה.</a:t>
            </a:r>
            <a:b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הבנים בסניף התרחקו ממנו, פשוט  לא ממש התייחסו.</a:t>
            </a:r>
            <a:b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b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br>
            <a:endParaRPr kumimoji="0" lang="he-IL"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3" name="תמונה 2">
            <a:extLst>
              <a:ext uri="{FF2B5EF4-FFF2-40B4-BE49-F238E27FC236}">
                <a16:creationId xmlns:a16="http://schemas.microsoft.com/office/drawing/2014/main" id="{6E8101D3-97D2-7581-7767-8FEA78B6F2B4}"/>
              </a:ext>
              <a:ext uri="{C183D7F6-B498-43B3-948B-1728B52AA6E4}">
                <adec:decorative xmlns:adec="http://schemas.microsoft.com/office/drawing/2017/decorative" val="1"/>
              </a:ext>
            </a:extLst>
          </p:cNvPr>
          <p:cNvPicPr>
            <a:picLocks noChangeAspect="1"/>
          </p:cNvPicPr>
          <p:nvPr/>
        </p:nvPicPr>
        <p:blipFill>
          <a:blip r:embed="rId3"/>
          <a:srcRect l="11607" r="31138"/>
          <a:stretch>
            <a:fillRect/>
          </a:stretch>
        </p:blipFill>
        <p:spPr>
          <a:xfrm>
            <a:off x="1142999" y="3865822"/>
            <a:ext cx="3049070" cy="2907166"/>
          </a:xfrm>
          <a:prstGeom prst="rect">
            <a:avLst/>
          </a:prstGeom>
        </p:spPr>
      </p:pic>
    </p:spTree>
    <p:extLst>
      <p:ext uri="{BB962C8B-B14F-4D97-AF65-F5344CB8AC3E}">
        <p14:creationId xmlns:p14="http://schemas.microsoft.com/office/powerpoint/2010/main" val="3646503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6BE85F01-0251-C3E2-6CA2-292E9F177AA6}"/>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94E48AE9-1513-5992-60ED-322A52CF415B}"/>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lvl="0"/>
            <a:r>
              <a:rPr lang="he-IL" sz="4400" dirty="0"/>
              <a:t>"זה רק בצחוק" -יאיר</a:t>
            </a:r>
            <a:br>
              <a:rPr lang="he-IL" sz="4400" dirty="0"/>
            </a:br>
            <a:r>
              <a:rPr lang="he-IL" sz="2400" dirty="0"/>
              <a:t>סיפור לכיתת בנים</a:t>
            </a:r>
            <a:endParaRPr sz="2400" dirty="0"/>
          </a:p>
        </p:txBody>
      </p:sp>
      <p:sp>
        <p:nvSpPr>
          <p:cNvPr id="9" name="תיבת טקסט 8">
            <a:extLst>
              <a:ext uri="{FF2B5EF4-FFF2-40B4-BE49-F238E27FC236}">
                <a16:creationId xmlns:a16="http://schemas.microsoft.com/office/drawing/2014/main" id="{FA490D45-D541-2974-14B1-CCAD4F33F064}"/>
              </a:ext>
            </a:extLst>
          </p:cNvPr>
          <p:cNvSpPr txBox="1"/>
          <p:nvPr/>
        </p:nvSpPr>
        <p:spPr>
          <a:xfrm>
            <a:off x="3236395" y="1487192"/>
            <a:ext cx="5719209" cy="530401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יום למחרת, במסגרת שיעורי כישורי חיים הרב המחנך שאל:</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•איך מרגיש אדם שמדברים עליו בלי שהוא שם? </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מה ההבדל בין לצחוק עם מישהו לבין לצחוק על מישהו? </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מה קורה כשמוציאים מישהו מקבוצה – אבל לא אומרים לו למה?</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אט־אט התחילו ידיים להתרומם.</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מישהו סיפר שפגעו בו פעם.</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מישהו אמר שהוא פחד לדווח.</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ואז יאיר ביקש רשות לדבר.</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הקול שלו רעד, אבל הוא אמר:</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“הכי כאב לי שלא הגנתם עליי כשהסרטון עליי יצא.</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לא חיפשתי שיריבו בשבילי.</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רק שמישהו </a:t>
            </a:r>
            <a:r>
              <a:rPr lang="he-IL" sz="1800" dirty="0">
                <a:latin typeface="Calibri" panose="020F0502020204030204" pitchFamily="34" charset="0"/>
                <a:ea typeface="Aptos" panose="020B0004020202020204" pitchFamily="34" charset="0"/>
                <a:cs typeface="Calibri" panose="020F0502020204030204" pitchFamily="34" charset="0"/>
              </a:rPr>
              <a:t>י</a:t>
            </a: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גיד – שזה לא מצחיק, </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שתעמדו לצידי."</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endPar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endParaRPr>
          </a:p>
        </p:txBody>
      </p:sp>
    </p:spTree>
    <p:extLst>
      <p:ext uri="{BB962C8B-B14F-4D97-AF65-F5344CB8AC3E}">
        <p14:creationId xmlns:p14="http://schemas.microsoft.com/office/powerpoint/2010/main" val="942106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B6745D30-142B-A89B-353E-37B0D92148E1}"/>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D8D6A9A3-8EE4-A834-0596-1437A0E8C5E8}"/>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lvl="0"/>
            <a:r>
              <a:rPr lang="he-IL" sz="4000" dirty="0"/>
              <a:t>"זה רק בצחוק"-יאיר</a:t>
            </a:r>
            <a:br>
              <a:rPr lang="he-IL" sz="4000" dirty="0"/>
            </a:br>
            <a:r>
              <a:rPr lang="he-IL" sz="2400" dirty="0"/>
              <a:t>סיפור לכיתת בנים</a:t>
            </a:r>
            <a:endParaRPr sz="2400" dirty="0"/>
          </a:p>
        </p:txBody>
      </p:sp>
      <p:sp>
        <p:nvSpPr>
          <p:cNvPr id="9" name="תיבת טקסט 8">
            <a:extLst>
              <a:ext uri="{FF2B5EF4-FFF2-40B4-BE49-F238E27FC236}">
                <a16:creationId xmlns:a16="http://schemas.microsoft.com/office/drawing/2014/main" id="{1AADBA22-3BB4-5DCD-A0B3-7CD7C452A13B}"/>
              </a:ext>
            </a:extLst>
          </p:cNvPr>
          <p:cNvSpPr txBox="1"/>
          <p:nvPr/>
        </p:nvSpPr>
        <p:spPr>
          <a:xfrm>
            <a:off x="295275" y="1487192"/>
            <a:ext cx="11601450" cy="563231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הרב הסביר:</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שיש תכנים שמהווים עבירה על החוק</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שאסור לפרסם פרטים או תמונות וסרטונים של אחרים</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שסרטונים כאלה מובילים לפגיעה מבחינת רגשית וחברתית. </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לפעמים אנחנו מזהים את הפגיעה ומכל מיני סיבות לא עוצרים אותה... חוששים להתערב, חוששים שיפגעו גם בנו, מקווים שמישהו אחר יעצור אותה...</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הדבר הנכון הוא לעצור אותה - ולפעול ביחד.</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ושהדרך לעצור  – היא לא לשתף את הסרטון הלאה , אלא לדווח, ולפנות לעזרה. </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לזכור תמיד שדיווח במקרי פגיעה אינם הלשנה. </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הרב הזכיר להם:</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“אתם לא לבד.</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יש מבוגרים. יש מוקד 105.</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ופנייה לעזרה היא לא הלשנה – היא אחריות.”</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endParaRPr>
          </a:p>
        </p:txBody>
      </p:sp>
    </p:spTree>
    <p:extLst>
      <p:ext uri="{BB962C8B-B14F-4D97-AF65-F5344CB8AC3E}">
        <p14:creationId xmlns:p14="http://schemas.microsoft.com/office/powerpoint/2010/main" val="99639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7B269203-0794-D2F8-382B-392865A979C3}"/>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E81623D9-D559-28F5-C5E1-D7EC4281D451}"/>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lvl="0"/>
            <a:r>
              <a:rPr lang="he-IL" sz="3600" dirty="0"/>
              <a:t>"זה רק בצחוק"-יאיר</a:t>
            </a:r>
            <a:br>
              <a:rPr lang="he-IL" sz="3600" dirty="0"/>
            </a:br>
            <a:r>
              <a:rPr lang="he-IL" sz="2000" dirty="0"/>
              <a:t>סיפור לכיתת בנים</a:t>
            </a:r>
            <a:endParaRPr sz="3600" dirty="0"/>
          </a:p>
        </p:txBody>
      </p:sp>
      <p:sp>
        <p:nvSpPr>
          <p:cNvPr id="9" name="תיבת טקסט 8">
            <a:extLst>
              <a:ext uri="{FF2B5EF4-FFF2-40B4-BE49-F238E27FC236}">
                <a16:creationId xmlns:a16="http://schemas.microsoft.com/office/drawing/2014/main" id="{7BE816F7-A93F-BB1A-FB2A-D7B4C3F928FD}"/>
              </a:ext>
            </a:extLst>
          </p:cNvPr>
          <p:cNvSpPr txBox="1"/>
          <p:nvPr/>
        </p:nvSpPr>
        <p:spPr>
          <a:xfrm>
            <a:off x="295275" y="1487192"/>
            <a:ext cx="11601450" cy="676082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lang="he-IL" sz="2000" dirty="0">
                <a:latin typeface="Calibri" panose="020F0502020204030204" pitchFamily="34" charset="0"/>
                <a:ea typeface="Aptos" panose="020B0004020202020204" pitchFamily="34" charset="0"/>
                <a:cs typeface="Calibri" panose="020F0502020204030204" pitchFamily="34" charset="0"/>
              </a:rPr>
              <a:t>יונתן</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 אחד מבני הכיתה, אזר אומץ.</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בהפסקה הוא ניגש ליאיר ואמר לו  שבאמת זה ציער אותו לראות את הסרטון , והוא לא היה רוצה שיעשו לו דבר כזה, הוא הבטיח להגן עליו אם דבר כזה או דומה חלילה יקרה שוב. אח"כ הוא הציע לו לשבת </a:t>
            </a:r>
            <a:r>
              <a:rPr kumimoji="0" lang="he-IL"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איתו</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ועם אריאל ואיתן לשחק "אליאס".</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זו לא </a:t>
            </a:r>
            <a:r>
              <a:rPr kumimoji="0" lang="he-IL"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היתה</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לא מהפכה, אבל צעד קטן שמחבר בין לבבות, שלפעמים זה כל ההבדל בין להרגיש לבד לבין להרגיש עטוף .</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כמובן הבן שהפיץ מחק את הסרטון אחרי דיווח.</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הצוות החינוכי המשיך לטפל ולהיות במעקב. אומנם השיחה בכיתה לא פתרה הכול ביום אחד, אבל משהו השתנה.</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יותר תלמידים הבינו:</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שלשתוק זה לבחור צד</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שפגיעה יכולה להיות גם בלי מילים ותגובה</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 ושבמרחב הדיגיטלי – יש לבני נוער כוח אמיתי לבחור אחרת</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ועל הלוח נשאר כתוב משפט אחד:</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rPr>
              <a:t>“ברשת כמו בכיתה, האחריות היא של כולנו.”</a:t>
            </a: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endParaRP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endParaRP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endParaRPr>
          </a:p>
          <a:p>
            <a:pPr marL="0" marR="0" lvl="0" indent="0" algn="r" defTabSz="914400" rtl="1" eaLnBrk="1" fontAlgn="auto" latinLnBrk="0" hangingPunct="1">
              <a:lnSpc>
                <a:spcPct val="100000"/>
              </a:lnSpc>
              <a:spcBef>
                <a:spcPts val="0"/>
              </a:spcBef>
              <a:spcAft>
                <a:spcPts val="800"/>
              </a:spcAft>
              <a:buClr>
                <a:srgbClr val="000000"/>
              </a:buClr>
              <a:buSzTx/>
              <a:buFont typeface="Arial"/>
              <a:buNone/>
              <a:tabLst/>
              <a:defRPr/>
            </a:pP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sym typeface="Arial"/>
            </a:endParaRPr>
          </a:p>
        </p:txBody>
      </p:sp>
      <p:pic>
        <p:nvPicPr>
          <p:cNvPr id="2" name="Picture 4" descr="Free Volunteering Volunteer illustration and picture">
            <a:extLst>
              <a:ext uri="{FF2B5EF4-FFF2-40B4-BE49-F238E27FC236}">
                <a16:creationId xmlns:a16="http://schemas.microsoft.com/office/drawing/2014/main" id="{39BC6E27-74F1-6A5A-5AC8-099EEA149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086" y="4131583"/>
            <a:ext cx="10232571" cy="424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042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6665FC51-503E-E478-D658-5D47B8E0537E}"/>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C29EDC4A-6938-9099-7CDE-A00CD5510F12}"/>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002060"/>
              </a:buClr>
              <a:buSzPts val="7200"/>
              <a:buFont typeface="Calibri"/>
              <a:buNone/>
            </a:pPr>
            <a:r>
              <a:rPr lang="he-IL" dirty="0"/>
              <a:t>בעקבות סיפורו של יאיר</a:t>
            </a:r>
            <a:endParaRPr dirty="0"/>
          </a:p>
        </p:txBody>
      </p:sp>
      <p:pic>
        <p:nvPicPr>
          <p:cNvPr id="2" name="גרפיקה 1">
            <a:extLst>
              <a:ext uri="{FF2B5EF4-FFF2-40B4-BE49-F238E27FC236}">
                <a16:creationId xmlns:a16="http://schemas.microsoft.com/office/drawing/2014/main" id="{B79FAAD5-3C81-8598-9679-AFABC28359D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7677" y="1513091"/>
            <a:ext cx="4947202" cy="2482904"/>
          </a:xfrm>
          <a:prstGeom prst="rect">
            <a:avLst/>
          </a:prstGeom>
        </p:spPr>
      </p:pic>
      <p:pic>
        <p:nvPicPr>
          <p:cNvPr id="3" name="גרפיקה 2">
            <a:extLst>
              <a:ext uri="{FF2B5EF4-FFF2-40B4-BE49-F238E27FC236}">
                <a16:creationId xmlns:a16="http://schemas.microsoft.com/office/drawing/2014/main" id="{4E38EC21-4427-F121-654A-2171246F878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62100" y="1750456"/>
            <a:ext cx="3553824" cy="2361229"/>
          </a:xfrm>
          <a:prstGeom prst="rect">
            <a:avLst/>
          </a:prstGeom>
        </p:spPr>
      </p:pic>
      <p:pic>
        <p:nvPicPr>
          <p:cNvPr id="8" name="גרפיקה 7">
            <a:extLst>
              <a:ext uri="{FF2B5EF4-FFF2-40B4-BE49-F238E27FC236}">
                <a16:creationId xmlns:a16="http://schemas.microsoft.com/office/drawing/2014/main" id="{81DB7175-3F9B-F3A1-4CF0-BB1FC28C6BF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7382471" y="4111685"/>
            <a:ext cx="4584501" cy="2629177"/>
          </a:xfrm>
          <a:prstGeom prst="rect">
            <a:avLst/>
          </a:prstGeom>
        </p:spPr>
      </p:pic>
      <p:sp>
        <p:nvSpPr>
          <p:cNvPr id="14" name="תיבת טקסט 13">
            <a:extLst>
              <a:ext uri="{FF2B5EF4-FFF2-40B4-BE49-F238E27FC236}">
                <a16:creationId xmlns:a16="http://schemas.microsoft.com/office/drawing/2014/main" id="{ABF99790-69EF-440A-F8E6-64F7E6A3C5C8}"/>
              </a:ext>
            </a:extLst>
          </p:cNvPr>
          <p:cNvSpPr txBox="1"/>
          <p:nvPr/>
        </p:nvSpPr>
        <p:spPr>
          <a:xfrm>
            <a:off x="6094228" y="2308591"/>
            <a:ext cx="6097772" cy="64633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הרגשתי ש... </a:t>
            </a:r>
          </a:p>
        </p:txBody>
      </p:sp>
      <p:sp>
        <p:nvSpPr>
          <p:cNvPr id="10" name="תיבת טקסט 9">
            <a:extLst>
              <a:ext uri="{FF2B5EF4-FFF2-40B4-BE49-F238E27FC236}">
                <a16:creationId xmlns:a16="http://schemas.microsoft.com/office/drawing/2014/main" id="{CAA790CE-89BE-5EDF-EFE9-02C5A9B6CA08}"/>
              </a:ext>
            </a:extLst>
          </p:cNvPr>
          <p:cNvSpPr txBox="1"/>
          <p:nvPr/>
        </p:nvSpPr>
        <p:spPr>
          <a:xfrm>
            <a:off x="168722" y="2504436"/>
            <a:ext cx="6097772" cy="64633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הבנתי ש... </a:t>
            </a:r>
          </a:p>
        </p:txBody>
      </p:sp>
      <p:sp>
        <p:nvSpPr>
          <p:cNvPr id="12" name="תיבת טקסט 11">
            <a:extLst>
              <a:ext uri="{FF2B5EF4-FFF2-40B4-BE49-F238E27FC236}">
                <a16:creationId xmlns:a16="http://schemas.microsoft.com/office/drawing/2014/main" id="{48BF4668-47A1-DE25-048D-1CB56FBA38F2}"/>
              </a:ext>
            </a:extLst>
          </p:cNvPr>
          <p:cNvSpPr txBox="1"/>
          <p:nvPr/>
        </p:nvSpPr>
        <p:spPr>
          <a:xfrm>
            <a:off x="6500690" y="4715588"/>
            <a:ext cx="6097772" cy="120032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הדמות שאליה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הכי התחברתי</a:t>
            </a:r>
          </a:p>
        </p:txBody>
      </p:sp>
      <p:pic>
        <p:nvPicPr>
          <p:cNvPr id="15" name="גרפיקה 14">
            <a:extLst>
              <a:ext uri="{FF2B5EF4-FFF2-40B4-BE49-F238E27FC236}">
                <a16:creationId xmlns:a16="http://schemas.microsoft.com/office/drawing/2014/main" id="{80311545-996A-9D3B-5D82-07B6567B25E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736599" y="4321018"/>
            <a:ext cx="5359399" cy="2442974"/>
          </a:xfrm>
          <a:prstGeom prst="rect">
            <a:avLst/>
          </a:prstGeom>
        </p:spPr>
      </p:pic>
      <p:sp>
        <p:nvSpPr>
          <p:cNvPr id="17" name="תיבת טקסט 16">
            <a:extLst>
              <a:ext uri="{FF2B5EF4-FFF2-40B4-BE49-F238E27FC236}">
                <a16:creationId xmlns:a16="http://schemas.microsoft.com/office/drawing/2014/main" id="{2D836574-0804-4FF5-0B5B-B975BC801E5A}"/>
              </a:ext>
            </a:extLst>
          </p:cNvPr>
          <p:cNvSpPr txBox="1"/>
          <p:nvPr/>
        </p:nvSpPr>
        <p:spPr>
          <a:xfrm>
            <a:off x="331907" y="4665342"/>
            <a:ext cx="5963519" cy="175432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"זה רק בצחוק..."</a:t>
            </a:r>
            <a:b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דעתכם על שם הסיפור?</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b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משמעותו?</a:t>
            </a:r>
          </a:p>
        </p:txBody>
      </p:sp>
    </p:spTree>
    <p:extLst>
      <p:ext uri="{BB962C8B-B14F-4D97-AF65-F5344CB8AC3E}">
        <p14:creationId xmlns:p14="http://schemas.microsoft.com/office/powerpoint/2010/main" val="414608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6E1004-7DA4-4095-80DD-A73D70F4B904}"/>
              </a:ext>
            </a:extLst>
          </p:cNvPr>
          <p:cNvSpPr>
            <a:spLocks noGrp="1"/>
          </p:cNvSpPr>
          <p:nvPr>
            <p:ph type="title"/>
          </p:nvPr>
        </p:nvSpPr>
        <p:spPr>
          <a:xfrm>
            <a:off x="838200" y="3865970"/>
            <a:ext cx="10515600" cy="1325563"/>
          </a:xfrm>
        </p:spPr>
        <p:txBody>
          <a:bodyPr/>
          <a:lstStyle/>
          <a:p>
            <a:pPr algn="ctr"/>
            <a:r>
              <a:rPr lang="he-IL" b="1" dirty="0"/>
              <a:t>גם אנחנו גולשים לשינוי!</a:t>
            </a:r>
            <a:br>
              <a:rPr lang="he-IL" b="1" dirty="0"/>
            </a:br>
            <a:r>
              <a:rPr lang="he-IL" b="1" dirty="0"/>
              <a:t>עבודה בקבוצות</a:t>
            </a:r>
          </a:p>
        </p:txBody>
      </p:sp>
      <p:pic>
        <p:nvPicPr>
          <p:cNvPr id="4" name="גרפיקה 3">
            <a:extLst>
              <a:ext uri="{FF2B5EF4-FFF2-40B4-BE49-F238E27FC236}">
                <a16:creationId xmlns:a16="http://schemas.microsoft.com/office/drawing/2014/main" id="{863A36F6-75AB-4CE4-99E6-6E31CC9E7A3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544" y="-1809989"/>
            <a:ext cx="13277088" cy="13264580"/>
          </a:xfrm>
          <a:prstGeom prst="rect">
            <a:avLst/>
          </a:prstGeom>
        </p:spPr>
      </p:pic>
    </p:spTree>
    <p:extLst>
      <p:ext uri="{BB962C8B-B14F-4D97-AF65-F5344CB8AC3E}">
        <p14:creationId xmlns:p14="http://schemas.microsoft.com/office/powerpoint/2010/main" val="3023953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9648F0-02AF-4D03-8709-B48206257903}"/>
              </a:ext>
              <a:ext uri="{C183D7F6-B498-43B3-948B-1728B52AA6E4}">
                <adec:decorative xmlns:adec="http://schemas.microsoft.com/office/drawing/2017/decorative" val="0"/>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F3EF6DD3-FEE9-4F07-A998-3B344EF7E103}"/>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pic>
        <p:nvPicPr>
          <p:cNvPr id="5" name="תמונה 3">
            <a:extLst>
              <a:ext uri="{FF2B5EF4-FFF2-40B4-BE49-F238E27FC236}">
                <a16:creationId xmlns:a16="http://schemas.microsoft.com/office/drawing/2014/main" id="{903896F3-C0CD-4C09-9B8C-25BD7CC83B24}"/>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9065" y="3975866"/>
            <a:ext cx="902578" cy="1515997"/>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a:extLst>
              <a:ext uri="{FF2B5EF4-FFF2-40B4-BE49-F238E27FC236}">
                <a16:creationId xmlns:a16="http://schemas.microsoft.com/office/drawing/2014/main" id="{A948BF9C-19F0-4FF5-ABD5-A941DDB908D0}"/>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pic>
        <p:nvPicPr>
          <p:cNvPr id="9" name="תמונה 1">
            <a:extLst>
              <a:ext uri="{FF2B5EF4-FFF2-40B4-BE49-F238E27FC236}">
                <a16:creationId xmlns:a16="http://schemas.microsoft.com/office/drawing/2014/main" id="{66911CE0-60E3-4A3E-A721-08A5301ABFD2}"/>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5867" y="1798545"/>
            <a:ext cx="2498573" cy="1987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29582432-53BC-4D81-9A70-9A014C8C598B}"/>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589" y="1932348"/>
            <a:ext cx="2123642" cy="1793803"/>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
            <a:extLst>
              <a:ext uri="{FF2B5EF4-FFF2-40B4-BE49-F238E27FC236}">
                <a16:creationId xmlns:a16="http://schemas.microsoft.com/office/drawing/2014/main" id="{9F4263D1-FD45-4739-8E64-1B9B0BD172B8}"/>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7643" y="1765189"/>
            <a:ext cx="2412997" cy="23170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BFAAB15-771A-48EA-BEB2-7007E3D6AE7F}"/>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2016281"/>
            <a:ext cx="2359443" cy="2130731"/>
          </a:xfrm>
          <a:prstGeom prst="rect">
            <a:avLst/>
          </a:prstGeom>
          <a:noFill/>
          <a:extLst>
            <a:ext uri="{909E8E84-426E-40DD-AFC4-6F175D3DCCD1}">
              <a14:hiddenFill xmlns:a14="http://schemas.microsoft.com/office/drawing/2010/main">
                <a:solidFill>
                  <a:srgbClr val="FFFFFF"/>
                </a:solidFill>
              </a14:hiddenFill>
            </a:ext>
          </a:extLst>
        </p:spPr>
      </p:pic>
      <p:sp>
        <p:nvSpPr>
          <p:cNvPr id="17" name="מלבן 16">
            <a:extLst>
              <a:ext uri="{FF2B5EF4-FFF2-40B4-BE49-F238E27FC236}">
                <a16:creationId xmlns:a16="http://schemas.microsoft.com/office/drawing/2014/main" id="{57BC9554-4B47-4CE9-89B9-26B8243D3330}"/>
              </a:ext>
              <a:ext uri="{C183D7F6-B498-43B3-948B-1728B52AA6E4}">
                <adec:decorative xmlns:adec="http://schemas.microsoft.com/office/drawing/2017/decorative" val="0"/>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1</a:t>
            </a:r>
          </a:p>
        </p:txBody>
      </p:sp>
      <p:sp>
        <p:nvSpPr>
          <p:cNvPr id="16" name="תיבת טקסט 15">
            <a:extLst>
              <a:ext uri="{FF2B5EF4-FFF2-40B4-BE49-F238E27FC236}">
                <a16:creationId xmlns:a16="http://schemas.microsoft.com/office/drawing/2014/main" id="{1969258F-2DC4-4D68-9703-7308F17F00D2}"/>
              </a:ext>
              <a:ext uri="{C183D7F6-B498-43B3-948B-1728B52AA6E4}">
                <adec:decorative xmlns:adec="http://schemas.microsoft.com/office/drawing/2017/decorative" val="0"/>
              </a:ext>
            </a:extLst>
          </p:cNvPr>
          <p:cNvSpPr txBox="1"/>
          <p:nvPr/>
        </p:nvSpPr>
        <p:spPr>
          <a:xfrm>
            <a:off x="9055726" y="1982055"/>
            <a:ext cx="2175139"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a:t>
            </a:r>
            <a:endParaRPr lang="he-IL" sz="1200" b="1" dirty="0">
              <a:latin typeface="Calibri" panose="020F0502020204030204" pitchFamily="34" charset="0"/>
              <a:cs typeface="Calibri" panose="020F0502020204030204" pitchFamily="34" charset="0"/>
            </a:endParaRPr>
          </a:p>
          <a:p>
            <a:pPr algn="ctr" rtl="1"/>
            <a:r>
              <a:rPr lang="he-IL" dirty="0">
                <a:latin typeface="Calibri" panose="020F0502020204030204" pitchFamily="34" charset="0"/>
                <a:cs typeface="Calibri" panose="020F0502020204030204" pitchFamily="34" charset="0"/>
              </a:rPr>
              <a:t>ברוב המקרים בני נוער חושבים לפני שהם מגיבים, מעלים ומשתפים בתכנים ברשת</a:t>
            </a:r>
          </a:p>
        </p:txBody>
      </p:sp>
      <p:sp>
        <p:nvSpPr>
          <p:cNvPr id="24" name="תיבת טקסט 23">
            <a:extLst>
              <a:ext uri="{FF2B5EF4-FFF2-40B4-BE49-F238E27FC236}">
                <a16:creationId xmlns:a16="http://schemas.microsoft.com/office/drawing/2014/main" id="{2033A10F-9F65-4E61-A6EE-A38002007348}"/>
              </a:ext>
              <a:ext uri="{C183D7F6-B498-43B3-948B-1728B52AA6E4}">
                <adec:decorative xmlns:adec="http://schemas.microsoft.com/office/drawing/2017/decorative" val="0"/>
              </a:ext>
            </a:extLst>
          </p:cNvPr>
          <p:cNvSpPr txBox="1"/>
          <p:nvPr/>
        </p:nvSpPr>
        <p:spPr>
          <a:xfrm>
            <a:off x="6815243" y="2022683"/>
            <a:ext cx="1874887"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           </a:t>
            </a:r>
          </a:p>
          <a:p>
            <a:pPr algn="ctr" rtl="1"/>
            <a:r>
              <a:rPr lang="he-IL" dirty="0">
                <a:latin typeface="Calibri" panose="020F0502020204030204" pitchFamily="34" charset="0"/>
                <a:cs typeface="Calibri" panose="020F0502020204030204" pitchFamily="34" charset="0"/>
              </a:rPr>
              <a:t>במקרים רבים בני נוער מפרסמים תכנים ברשת בלי לחשוב יותר מדי.</a:t>
            </a:r>
          </a:p>
        </p:txBody>
      </p:sp>
      <p:sp>
        <p:nvSpPr>
          <p:cNvPr id="8" name="תיבת טקסט 7">
            <a:extLst>
              <a:ext uri="{FF2B5EF4-FFF2-40B4-BE49-F238E27FC236}">
                <a16:creationId xmlns:a16="http://schemas.microsoft.com/office/drawing/2014/main" id="{3BE3B708-C24B-4D2C-B6C5-BBB652DF9E26}"/>
              </a:ext>
              <a:ext uri="{C183D7F6-B498-43B3-948B-1728B52AA6E4}">
                <adec:decorative xmlns:adec="http://schemas.microsoft.com/office/drawing/2017/decorative" val="0"/>
              </a:ext>
            </a:extLst>
          </p:cNvPr>
          <p:cNvSpPr txBox="1"/>
          <p:nvPr/>
        </p:nvSpPr>
        <p:spPr>
          <a:xfrm>
            <a:off x="6701589" y="5558859"/>
            <a:ext cx="4712775"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sp>
        <p:nvSpPr>
          <p:cNvPr id="18" name="מלבן 17">
            <a:extLst>
              <a:ext uri="{FF2B5EF4-FFF2-40B4-BE49-F238E27FC236}">
                <a16:creationId xmlns:a16="http://schemas.microsoft.com/office/drawing/2014/main" id="{A8D8DD37-2812-4506-A985-CFA0A4F093BA}"/>
              </a:ext>
              <a:ext uri="{C183D7F6-B498-43B3-948B-1728B52AA6E4}">
                <adec:decorative xmlns:adec="http://schemas.microsoft.com/office/drawing/2017/decorative" val="0"/>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2</a:t>
            </a:r>
          </a:p>
        </p:txBody>
      </p:sp>
      <p:sp>
        <p:nvSpPr>
          <p:cNvPr id="28" name="תיבת טקסט 27">
            <a:extLst>
              <a:ext uri="{FF2B5EF4-FFF2-40B4-BE49-F238E27FC236}">
                <a16:creationId xmlns:a16="http://schemas.microsoft.com/office/drawing/2014/main" id="{3A0C9399-E6FF-4A9A-BC1F-2CC964CEE300}"/>
              </a:ext>
              <a:ext uri="{C183D7F6-B498-43B3-948B-1728B52AA6E4}">
                <adec:decorative xmlns:adec="http://schemas.microsoft.com/office/drawing/2017/decorative" val="0"/>
              </a:ext>
            </a:extLst>
          </p:cNvPr>
          <p:cNvSpPr txBox="1"/>
          <p:nvPr/>
        </p:nvSpPr>
        <p:spPr>
          <a:xfrm>
            <a:off x="3381872" y="2022683"/>
            <a:ext cx="2138713" cy="1169551"/>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a:t>
            </a:r>
          </a:p>
          <a:p>
            <a:pPr algn="ctr" rtl="1"/>
            <a:r>
              <a:rPr lang="he-IL" dirty="0">
                <a:latin typeface="Calibri" panose="020F0502020204030204" pitchFamily="34" charset="0"/>
                <a:cs typeface="Calibri" panose="020F0502020204030204" pitchFamily="34" charset="0"/>
              </a:rPr>
              <a:t>במפגש עם משפחה/חברים, בני נוער שמים את הנייד בצד ומדברים אחד עם השני </a:t>
            </a:r>
            <a:br>
              <a:rPr lang="en-US" dirty="0">
                <a:latin typeface="Calibri" panose="020F0502020204030204" pitchFamily="34" charset="0"/>
                <a:cs typeface="Calibri" panose="020F0502020204030204" pitchFamily="34" charset="0"/>
              </a:rPr>
            </a:br>
            <a:r>
              <a:rPr lang="he-IL" dirty="0">
                <a:latin typeface="Calibri" panose="020F0502020204030204" pitchFamily="34" charset="0"/>
                <a:cs typeface="Calibri" panose="020F0502020204030204" pitchFamily="34" charset="0"/>
              </a:rPr>
              <a:t>פנים אל פנים</a:t>
            </a:r>
          </a:p>
        </p:txBody>
      </p:sp>
      <p:sp>
        <p:nvSpPr>
          <p:cNvPr id="30" name="תיבת טקסט 29">
            <a:extLst>
              <a:ext uri="{FF2B5EF4-FFF2-40B4-BE49-F238E27FC236}">
                <a16:creationId xmlns:a16="http://schemas.microsoft.com/office/drawing/2014/main" id="{F9D70EDD-25E2-4BD1-AEEA-2AE39C7B588A}"/>
              </a:ext>
              <a:ext uri="{C183D7F6-B498-43B3-948B-1728B52AA6E4}">
                <adec:decorative xmlns:adec="http://schemas.microsoft.com/office/drawing/2017/decorative" val="0"/>
              </a:ext>
            </a:extLst>
          </p:cNvPr>
          <p:cNvSpPr txBox="1"/>
          <p:nvPr/>
        </p:nvSpPr>
        <p:spPr>
          <a:xfrm>
            <a:off x="951762" y="2258606"/>
            <a:ext cx="2061652"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         </a:t>
            </a:r>
          </a:p>
          <a:p>
            <a:pPr algn="ctr" rtl="1"/>
            <a:r>
              <a:rPr lang="he-IL" dirty="0">
                <a:latin typeface="Calibri" panose="020F0502020204030204" pitchFamily="34" charset="0"/>
                <a:cs typeface="Calibri" panose="020F0502020204030204" pitchFamily="34" charset="0"/>
              </a:rPr>
              <a:t>במפגש עם משפחה/חברים, לא פעם קורה שכל אחד שקוע במסך שלו</a:t>
            </a:r>
          </a:p>
        </p:txBody>
      </p:sp>
      <p:sp>
        <p:nvSpPr>
          <p:cNvPr id="12" name="תיבת טקסט 11">
            <a:extLst>
              <a:ext uri="{FF2B5EF4-FFF2-40B4-BE49-F238E27FC236}">
                <a16:creationId xmlns:a16="http://schemas.microsoft.com/office/drawing/2014/main" id="{64760646-F81D-45EF-8578-16C1652BC47C}"/>
              </a:ext>
              <a:ext uri="{C183D7F6-B498-43B3-948B-1728B52AA6E4}">
                <adec:decorative xmlns:adec="http://schemas.microsoft.com/office/drawing/2017/decorative" val="0"/>
              </a:ext>
            </a:extLst>
          </p:cNvPr>
          <p:cNvSpPr txBox="1"/>
          <p:nvPr/>
        </p:nvSpPr>
        <p:spPr>
          <a:xfrm>
            <a:off x="949679" y="5579373"/>
            <a:ext cx="4712775"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pic>
        <p:nvPicPr>
          <p:cNvPr id="3" name="תמונה 3">
            <a:extLst>
              <a:ext uri="{FF2B5EF4-FFF2-40B4-BE49-F238E27FC236}">
                <a16:creationId xmlns:a16="http://schemas.microsoft.com/office/drawing/2014/main" id="{F369CA4E-58A8-1AAC-3D05-DE15DF181FEC}"/>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860" y="4111082"/>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45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3b47f72ed40_1_14">
            <a:extLst>
              <a:ext uri="{C183D7F6-B498-43B3-948B-1728B52AA6E4}">
                <adec:decorative xmlns:adec="http://schemas.microsoft.com/office/drawing/2017/decorative" val="1"/>
              </a:ext>
            </a:extLst>
          </p:cNvPr>
          <p:cNvPicPr preferRelativeResize="0"/>
          <p:nvPr/>
        </p:nvPicPr>
        <p:blipFill rotWithShape="1">
          <a:blip r:embed="rId3">
            <a:alphaModFix/>
            <a:duotone>
              <a:prstClr val="black"/>
              <a:schemeClr val="accent6">
                <a:tint val="45000"/>
                <a:satMod val="400000"/>
              </a:schemeClr>
            </a:duotone>
          </a:blip>
          <a:srcRect/>
          <a:stretch/>
        </p:blipFill>
        <p:spPr>
          <a:xfrm>
            <a:off x="7872000" y="469026"/>
            <a:ext cx="4320000" cy="1116898"/>
          </a:xfrm>
          <a:prstGeom prst="rect">
            <a:avLst/>
          </a:prstGeom>
          <a:noFill/>
          <a:ln>
            <a:noFill/>
          </a:ln>
        </p:spPr>
      </p:pic>
      <p:sp>
        <p:nvSpPr>
          <p:cNvPr id="135" name="Google Shape;135;g3b47f72ed40_1_14">
            <a:extLst>
              <a:ext uri="{C183D7F6-B498-43B3-948B-1728B52AA6E4}">
                <adec:decorative xmlns:adec="http://schemas.microsoft.com/office/drawing/2017/decorative" val="0"/>
              </a:ext>
            </a:extLst>
          </p:cNvPr>
          <p:cNvSpPr txBox="1">
            <a:spLocks noGrp="1"/>
          </p:cNvSpPr>
          <p:nvPr>
            <p:ph type="title"/>
          </p:nvPr>
        </p:nvSpPr>
        <p:spPr>
          <a:xfrm>
            <a:off x="9362113" y="466353"/>
            <a:ext cx="2481000" cy="1054500"/>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he-IL" sz="2800" b="1" dirty="0">
                <a:solidFill>
                  <a:srgbClr val="002060"/>
                </a:solidFill>
                <a:latin typeface="Calibri"/>
                <a:ea typeface="Calibri"/>
                <a:cs typeface="Calibri"/>
                <a:sym typeface="Calibri"/>
              </a:rPr>
              <a:t>שקופית למורה – הכנה לשיעור</a:t>
            </a:r>
            <a:endParaRPr sz="2800" b="1" dirty="0">
              <a:solidFill>
                <a:srgbClr val="002060"/>
              </a:solidFill>
              <a:latin typeface="Calibri"/>
              <a:ea typeface="Calibri"/>
              <a:cs typeface="Calibri"/>
              <a:sym typeface="Calibri"/>
            </a:endParaRPr>
          </a:p>
        </p:txBody>
      </p:sp>
      <p:sp>
        <p:nvSpPr>
          <p:cNvPr id="136" name="Google Shape;136;g3b47f72ed40_1_14">
            <a:extLst>
              <a:ext uri="{C183D7F6-B498-43B3-948B-1728B52AA6E4}">
                <adec:decorative xmlns:adec="http://schemas.microsoft.com/office/drawing/2017/decorative" val="0"/>
              </a:ext>
            </a:extLst>
          </p:cNvPr>
          <p:cNvSpPr txBox="1"/>
          <p:nvPr/>
        </p:nvSpPr>
        <p:spPr>
          <a:xfrm>
            <a:off x="132321" y="1723749"/>
            <a:ext cx="11437500" cy="3970277"/>
          </a:xfrm>
          <a:prstGeom prst="rect">
            <a:avLst/>
          </a:prstGeom>
          <a:noFill/>
          <a:ln>
            <a:noFill/>
          </a:ln>
        </p:spPr>
        <p:txBody>
          <a:bodyPr spcFirstLastPara="1" wrap="square" lIns="91425" tIns="45700" rIns="91425" bIns="45700" anchor="t" anchorCtr="0">
            <a:spAutoFit/>
          </a:bodyPr>
          <a:lstStyle/>
          <a:p>
            <a:pPr marL="45719" marR="0" lvl="0" algn="r" rtl="1">
              <a:lnSpc>
                <a:spcPct val="150000"/>
              </a:lnSpc>
              <a:spcBef>
                <a:spcPts val="0"/>
              </a:spcBef>
              <a:spcAft>
                <a:spcPts val="0"/>
              </a:spcAft>
              <a:buClr>
                <a:schemeClr val="dk1"/>
              </a:buClr>
              <a:buSzPts val="2800"/>
            </a:pPr>
            <a:r>
              <a:rPr lang="he-IL" sz="2800" b="1" dirty="0">
                <a:solidFill>
                  <a:schemeClr val="dk1"/>
                </a:solidFill>
                <a:latin typeface="Calibri"/>
                <a:cs typeface="Calibri"/>
                <a:sym typeface="Calibri"/>
              </a:rPr>
              <a:t>כהכנה לשיעור יש לשים לב ש...:</a:t>
            </a:r>
          </a:p>
          <a:p>
            <a:pPr marL="502919" marR="0" lvl="0" indent="-457200" algn="r" rtl="1">
              <a:lnSpc>
                <a:spcPct val="150000"/>
              </a:lnSpc>
              <a:spcBef>
                <a:spcPts val="0"/>
              </a:spcBef>
              <a:spcAft>
                <a:spcPts val="0"/>
              </a:spcAft>
              <a:buClr>
                <a:schemeClr val="dk1"/>
              </a:buClr>
              <a:buSzPts val="2800"/>
              <a:buFont typeface="Arial" panose="020B0604020202020204" pitchFamily="34" charset="0"/>
              <a:buChar char="•"/>
            </a:pPr>
            <a:r>
              <a:rPr lang="he-IL" sz="2800" b="1" dirty="0">
                <a:solidFill>
                  <a:schemeClr val="accent2">
                    <a:lumMod val="75000"/>
                  </a:schemeClr>
                </a:solidFill>
                <a:latin typeface="Calibri" panose="020F0502020204030204" pitchFamily="34" charset="0"/>
                <a:cs typeface="Calibri" panose="020F0502020204030204" pitchFamily="34" charset="0"/>
                <a:sym typeface="Calibri"/>
              </a:rPr>
              <a:t>ישנו סיפור המותאם לכיתת בנים, וסיפור המותאם לכיתת בנות</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ישנו קישור זמין של סביבת </a:t>
            </a:r>
            <a:r>
              <a:rPr lang="he-IL" sz="2800" dirty="0" err="1">
                <a:solidFill>
                  <a:schemeClr val="dk1"/>
                </a:solidFill>
                <a:latin typeface="Calibri"/>
                <a:cs typeface="Calibri"/>
                <a:sym typeface="Calibri"/>
              </a:rPr>
              <a:t>הקלאסרום</a:t>
            </a:r>
            <a:r>
              <a:rPr lang="he-IL" sz="2800" dirty="0">
                <a:solidFill>
                  <a:schemeClr val="dk1"/>
                </a:solidFill>
                <a:latin typeface="Calibri"/>
                <a:cs typeface="Calibri"/>
                <a:sym typeface="Calibri"/>
              </a:rPr>
              <a:t>.</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כל המקורות וההנחיות מופיעים בסביבת </a:t>
            </a:r>
            <a:r>
              <a:rPr lang="he-IL" sz="2800" dirty="0" err="1">
                <a:solidFill>
                  <a:schemeClr val="dk1"/>
                </a:solidFill>
                <a:latin typeface="Calibri"/>
                <a:cs typeface="Calibri"/>
                <a:sym typeface="Calibri"/>
              </a:rPr>
              <a:t>הקלאסרום</a:t>
            </a:r>
            <a:r>
              <a:rPr lang="he-IL" sz="2800" dirty="0">
                <a:solidFill>
                  <a:schemeClr val="dk1"/>
                </a:solidFill>
                <a:latin typeface="Calibri"/>
                <a:cs typeface="Calibri"/>
                <a:sym typeface="Calibri"/>
              </a:rPr>
              <a:t>.</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ישנם מחשבים לכל ילדי הכיתה.</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קיים קישור למרחב תוצרים משותף.</a:t>
            </a:r>
          </a:p>
        </p:txBody>
      </p:sp>
      <p:sp>
        <p:nvSpPr>
          <p:cNvPr id="2" name="אליפסה 1">
            <a:extLst>
              <a:ext uri="{FF2B5EF4-FFF2-40B4-BE49-F238E27FC236}">
                <a16:creationId xmlns:a16="http://schemas.microsoft.com/office/drawing/2014/main" id="{15DD90A5-ED05-61D2-E12A-C292C848DB52}"/>
              </a:ext>
              <a:ext uri="{C183D7F6-B498-43B3-948B-1728B52AA6E4}">
                <adec:decorative xmlns:adec="http://schemas.microsoft.com/office/drawing/2017/decorative" val="1"/>
              </a:ext>
            </a:extLst>
          </p:cNvPr>
          <p:cNvSpPr/>
          <p:nvPr/>
        </p:nvSpPr>
        <p:spPr>
          <a:xfrm>
            <a:off x="7985760" y="606851"/>
            <a:ext cx="902208" cy="8318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גרפיקה 3">
            <a:extLst>
              <a:ext uri="{FF2B5EF4-FFF2-40B4-BE49-F238E27FC236}">
                <a16:creationId xmlns:a16="http://schemas.microsoft.com/office/drawing/2014/main" id="{5AFD2874-1C98-922D-D374-E7062AB456D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5152" y="565553"/>
            <a:ext cx="914400"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9648F0-02AF-4D03-8709-B48206257903}"/>
              </a:ext>
              <a:ext uri="{C183D7F6-B498-43B3-948B-1728B52AA6E4}">
                <adec:decorative xmlns:adec="http://schemas.microsoft.com/office/drawing/2017/decorative" val="0"/>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F3EF6DD3-FEE9-4F07-A998-3B344EF7E103}"/>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sp>
        <p:nvSpPr>
          <p:cNvPr id="6" name="מלבן 5">
            <a:extLst>
              <a:ext uri="{FF2B5EF4-FFF2-40B4-BE49-F238E27FC236}">
                <a16:creationId xmlns:a16="http://schemas.microsoft.com/office/drawing/2014/main" id="{A948BF9C-19F0-4FF5-ABD5-A941DDB908D0}"/>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pic>
        <p:nvPicPr>
          <p:cNvPr id="9" name="תמונה 1">
            <a:extLst>
              <a:ext uri="{FF2B5EF4-FFF2-40B4-BE49-F238E27FC236}">
                <a16:creationId xmlns:a16="http://schemas.microsoft.com/office/drawing/2014/main" id="{66911CE0-60E3-4A3E-A721-08A5301ABFD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1607" y="1773142"/>
            <a:ext cx="2523262" cy="1832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29582432-53BC-4D81-9A70-9A014C8C598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589" y="1982927"/>
            <a:ext cx="2223918" cy="2088141"/>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
            <a:extLst>
              <a:ext uri="{FF2B5EF4-FFF2-40B4-BE49-F238E27FC236}">
                <a16:creationId xmlns:a16="http://schemas.microsoft.com/office/drawing/2014/main" id="{9F4263D1-FD45-4739-8E64-1B9B0BD172B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9523" y="1951161"/>
            <a:ext cx="2271823" cy="1770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BFAAB15-771A-48EA-BEB2-7007E3D6AE7F}"/>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226" y="2016282"/>
            <a:ext cx="2227843" cy="1705410"/>
          </a:xfrm>
          <a:prstGeom prst="rect">
            <a:avLst/>
          </a:prstGeom>
          <a:noFill/>
          <a:extLst>
            <a:ext uri="{909E8E84-426E-40DD-AFC4-6F175D3DCCD1}">
              <a14:hiddenFill xmlns:a14="http://schemas.microsoft.com/office/drawing/2010/main">
                <a:solidFill>
                  <a:srgbClr val="FFFFFF"/>
                </a:solidFill>
              </a14:hiddenFill>
            </a:ext>
          </a:extLst>
        </p:spPr>
      </p:pic>
      <p:sp>
        <p:nvSpPr>
          <p:cNvPr id="17" name="מלבן 16">
            <a:extLst>
              <a:ext uri="{FF2B5EF4-FFF2-40B4-BE49-F238E27FC236}">
                <a16:creationId xmlns:a16="http://schemas.microsoft.com/office/drawing/2014/main" id="{57BC9554-4B47-4CE9-89B9-26B8243D3330}"/>
              </a:ext>
              <a:ext uri="{C183D7F6-B498-43B3-948B-1728B52AA6E4}">
                <adec:decorative xmlns:adec="http://schemas.microsoft.com/office/drawing/2017/decorative" val="0"/>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3</a:t>
            </a:r>
          </a:p>
        </p:txBody>
      </p:sp>
      <p:sp>
        <p:nvSpPr>
          <p:cNvPr id="16" name="תיבת טקסט 15">
            <a:extLst>
              <a:ext uri="{FF2B5EF4-FFF2-40B4-BE49-F238E27FC236}">
                <a16:creationId xmlns:a16="http://schemas.microsoft.com/office/drawing/2014/main" id="{1969258F-2DC4-4D68-9703-7308F17F00D2}"/>
              </a:ext>
              <a:ext uri="{C183D7F6-B498-43B3-948B-1728B52AA6E4}">
                <adec:decorative xmlns:adec="http://schemas.microsoft.com/office/drawing/2017/decorative" val="0"/>
              </a:ext>
            </a:extLst>
          </p:cNvPr>
          <p:cNvSpPr txBox="1"/>
          <p:nvPr/>
        </p:nvSpPr>
        <p:spPr>
          <a:xfrm>
            <a:off x="9144518" y="1869094"/>
            <a:ext cx="2041340"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    </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חבר = לייק!</a:t>
            </a:r>
          </a:p>
          <a:p>
            <a:pPr algn="ctr" rtl="1"/>
            <a:r>
              <a:rPr lang="he-IL" dirty="0">
                <a:latin typeface="Calibri" panose="020F0502020204030204" pitchFamily="34" charset="0"/>
                <a:cs typeface="Calibri" panose="020F0502020204030204" pitchFamily="34" charset="0"/>
              </a:rPr>
              <a:t>לכל פוסט שחבר/ה מעלים, בני נוער עושים לייק</a:t>
            </a:r>
          </a:p>
        </p:txBody>
      </p:sp>
      <p:sp>
        <p:nvSpPr>
          <p:cNvPr id="24" name="תיבת טקסט 23">
            <a:extLst>
              <a:ext uri="{FF2B5EF4-FFF2-40B4-BE49-F238E27FC236}">
                <a16:creationId xmlns:a16="http://schemas.microsoft.com/office/drawing/2014/main" id="{2033A10F-9F65-4E61-A6EE-A38002007348}"/>
              </a:ext>
              <a:ext uri="{C183D7F6-B498-43B3-948B-1728B52AA6E4}">
                <adec:decorative xmlns:adec="http://schemas.microsoft.com/office/drawing/2017/decorative" val="0"/>
              </a:ext>
            </a:extLst>
          </p:cNvPr>
          <p:cNvSpPr txBox="1"/>
          <p:nvPr/>
        </p:nvSpPr>
        <p:spPr>
          <a:xfrm>
            <a:off x="6749971" y="2043211"/>
            <a:ext cx="2175536" cy="135421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         </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חבר=לייק?</a:t>
            </a:r>
          </a:p>
          <a:p>
            <a:pPr algn="ctr" rtl="1"/>
            <a:r>
              <a:rPr lang="he-IL" dirty="0">
                <a:latin typeface="Calibri" panose="020F0502020204030204" pitchFamily="34" charset="0"/>
                <a:cs typeface="Calibri" panose="020F0502020204030204" pitchFamily="34" charset="0"/>
              </a:rPr>
              <a:t>בני נוער בוחרים לעשות לייק לפוסט של חבר או חברה </a:t>
            </a:r>
            <a:br>
              <a:rPr lang="en-US" dirty="0">
                <a:latin typeface="Calibri" panose="020F0502020204030204" pitchFamily="34" charset="0"/>
                <a:cs typeface="Calibri" panose="020F0502020204030204" pitchFamily="34" charset="0"/>
              </a:rPr>
            </a:br>
            <a:r>
              <a:rPr lang="he-IL" dirty="0">
                <a:latin typeface="Calibri" panose="020F0502020204030204" pitchFamily="34" charset="0"/>
                <a:cs typeface="Calibri" panose="020F0502020204030204" pitchFamily="34" charset="0"/>
              </a:rPr>
              <a:t>לפי התוכן שפורסם</a:t>
            </a:r>
          </a:p>
          <a:p>
            <a:pPr algn="ctr" rtl="1"/>
            <a:r>
              <a:rPr lang="he-IL" sz="1200" dirty="0">
                <a:latin typeface="Calibri" panose="020F0502020204030204" pitchFamily="34" charset="0"/>
                <a:cs typeface="Calibri" panose="020F0502020204030204" pitchFamily="34" charset="0"/>
              </a:rPr>
              <a:t>.</a:t>
            </a:r>
          </a:p>
        </p:txBody>
      </p:sp>
      <p:sp>
        <p:nvSpPr>
          <p:cNvPr id="8" name="תיבת טקסט 7">
            <a:extLst>
              <a:ext uri="{FF2B5EF4-FFF2-40B4-BE49-F238E27FC236}">
                <a16:creationId xmlns:a16="http://schemas.microsoft.com/office/drawing/2014/main" id="{3BE3B708-C24B-4D2C-B6C5-BBB652DF9E26}"/>
              </a:ext>
              <a:ext uri="{C183D7F6-B498-43B3-948B-1728B52AA6E4}">
                <adec:decorative xmlns:adec="http://schemas.microsoft.com/office/drawing/2017/decorative" val="0"/>
              </a:ext>
            </a:extLst>
          </p:cNvPr>
          <p:cNvSpPr txBox="1"/>
          <p:nvPr/>
        </p:nvSpPr>
        <p:spPr>
          <a:xfrm>
            <a:off x="6701589" y="5558859"/>
            <a:ext cx="4712775"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sp>
        <p:nvSpPr>
          <p:cNvPr id="18" name="מלבן 17">
            <a:extLst>
              <a:ext uri="{FF2B5EF4-FFF2-40B4-BE49-F238E27FC236}">
                <a16:creationId xmlns:a16="http://schemas.microsoft.com/office/drawing/2014/main" id="{A8D8DD37-2812-4506-A985-CFA0A4F093BA}"/>
              </a:ext>
              <a:ext uri="{C183D7F6-B498-43B3-948B-1728B52AA6E4}">
                <adec:decorative xmlns:adec="http://schemas.microsoft.com/office/drawing/2017/decorative" val="0"/>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4</a:t>
            </a:r>
          </a:p>
        </p:txBody>
      </p:sp>
      <p:sp>
        <p:nvSpPr>
          <p:cNvPr id="28" name="תיבת טקסט 27">
            <a:extLst>
              <a:ext uri="{FF2B5EF4-FFF2-40B4-BE49-F238E27FC236}">
                <a16:creationId xmlns:a16="http://schemas.microsoft.com/office/drawing/2014/main" id="{3A0C9399-E6FF-4A9A-BC1F-2CC964CEE300}"/>
              </a:ext>
              <a:ext uri="{C183D7F6-B498-43B3-948B-1728B52AA6E4}">
                <adec:decorative xmlns:adec="http://schemas.microsoft.com/office/drawing/2017/decorative" val="0"/>
              </a:ext>
            </a:extLst>
          </p:cNvPr>
          <p:cNvSpPr txBox="1"/>
          <p:nvPr/>
        </p:nvSpPr>
        <p:spPr>
          <a:xfrm>
            <a:off x="3646555" y="2057641"/>
            <a:ext cx="1710868"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   </a:t>
            </a:r>
          </a:p>
          <a:p>
            <a:pPr algn="ctr" rtl="1"/>
            <a:r>
              <a:rPr lang="he-IL" dirty="0">
                <a:latin typeface="Calibri" panose="020F0502020204030204" pitchFamily="34" charset="0"/>
                <a:cs typeface="Calibri" panose="020F0502020204030204" pitchFamily="34" charset="0"/>
              </a:rPr>
              <a:t>בני נוער משתדלים לא לשתף פוסט/הודעה בהם מפיצים שמועה</a:t>
            </a:r>
          </a:p>
        </p:txBody>
      </p:sp>
      <p:sp>
        <p:nvSpPr>
          <p:cNvPr id="30" name="תיבת טקסט 29">
            <a:extLst>
              <a:ext uri="{FF2B5EF4-FFF2-40B4-BE49-F238E27FC236}">
                <a16:creationId xmlns:a16="http://schemas.microsoft.com/office/drawing/2014/main" id="{F9D70EDD-25E2-4BD1-AEEA-2AE39C7B588A}"/>
              </a:ext>
              <a:ext uri="{C183D7F6-B498-43B3-948B-1728B52AA6E4}">
                <adec:decorative xmlns:adec="http://schemas.microsoft.com/office/drawing/2017/decorative" val="0"/>
              </a:ext>
            </a:extLst>
          </p:cNvPr>
          <p:cNvSpPr txBox="1"/>
          <p:nvPr/>
        </p:nvSpPr>
        <p:spPr>
          <a:xfrm>
            <a:off x="1061800" y="2082966"/>
            <a:ext cx="2074370"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       </a:t>
            </a:r>
          </a:p>
          <a:p>
            <a:pPr algn="ctr" rtl="1"/>
            <a:r>
              <a:rPr lang="he-IL" dirty="0">
                <a:latin typeface="Calibri" panose="020F0502020204030204" pitchFamily="34" charset="0"/>
                <a:cs typeface="Calibri" panose="020F0502020204030204" pitchFamily="34" charset="0"/>
              </a:rPr>
              <a:t>בני נוער משתפים במידע מבלי לבדוק את תוכן המידע ואמינותו לעומק</a:t>
            </a:r>
          </a:p>
        </p:txBody>
      </p:sp>
      <p:sp>
        <p:nvSpPr>
          <p:cNvPr id="12" name="תיבת טקסט 11">
            <a:extLst>
              <a:ext uri="{FF2B5EF4-FFF2-40B4-BE49-F238E27FC236}">
                <a16:creationId xmlns:a16="http://schemas.microsoft.com/office/drawing/2014/main" id="{64760646-F81D-45EF-8578-16C1652BC47C}"/>
              </a:ext>
              <a:ext uri="{C183D7F6-B498-43B3-948B-1728B52AA6E4}">
                <adec:decorative xmlns:adec="http://schemas.microsoft.com/office/drawing/2017/decorative" val="0"/>
              </a:ext>
            </a:extLst>
          </p:cNvPr>
          <p:cNvSpPr txBox="1"/>
          <p:nvPr/>
        </p:nvSpPr>
        <p:spPr>
          <a:xfrm>
            <a:off x="949679" y="5579373"/>
            <a:ext cx="4712775"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pic>
        <p:nvPicPr>
          <p:cNvPr id="3" name="תמונה 3">
            <a:extLst>
              <a:ext uri="{FF2B5EF4-FFF2-40B4-BE49-F238E27FC236}">
                <a16:creationId xmlns:a16="http://schemas.microsoft.com/office/drawing/2014/main" id="{7F72FEBA-4705-AAC5-604C-D34160205F27}"/>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3229" y="3927629"/>
            <a:ext cx="902578" cy="151599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3">
            <a:extLst>
              <a:ext uri="{FF2B5EF4-FFF2-40B4-BE49-F238E27FC236}">
                <a16:creationId xmlns:a16="http://schemas.microsoft.com/office/drawing/2014/main" id="{427D7EF5-8651-DD6D-4262-03D0C53309CD}"/>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865" y="3856699"/>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124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9648F0-02AF-4D03-8709-B48206257903}"/>
              </a:ext>
              <a:ext uri="{C183D7F6-B498-43B3-948B-1728B52AA6E4}">
                <adec:decorative xmlns:adec="http://schemas.microsoft.com/office/drawing/2017/decorative" val="0"/>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F3EF6DD3-FEE9-4F07-A998-3B344EF7E103}"/>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sp>
        <p:nvSpPr>
          <p:cNvPr id="6" name="מלבן 5">
            <a:extLst>
              <a:ext uri="{FF2B5EF4-FFF2-40B4-BE49-F238E27FC236}">
                <a16:creationId xmlns:a16="http://schemas.microsoft.com/office/drawing/2014/main" id="{A948BF9C-19F0-4FF5-ABD5-A941DDB908D0}"/>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pic>
        <p:nvPicPr>
          <p:cNvPr id="9" name="תמונה 1">
            <a:extLst>
              <a:ext uri="{FF2B5EF4-FFF2-40B4-BE49-F238E27FC236}">
                <a16:creationId xmlns:a16="http://schemas.microsoft.com/office/drawing/2014/main" id="{66911CE0-60E3-4A3E-A721-08A5301ABFD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465" y="1881275"/>
            <a:ext cx="2007410" cy="15964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29582432-53BC-4D81-9A70-9A014C8C598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589" y="2022683"/>
            <a:ext cx="2007410" cy="1650478"/>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
            <a:extLst>
              <a:ext uri="{FF2B5EF4-FFF2-40B4-BE49-F238E27FC236}">
                <a16:creationId xmlns:a16="http://schemas.microsoft.com/office/drawing/2014/main" id="{9F4263D1-FD45-4739-8E64-1B9B0BD172B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044" y="1879937"/>
            <a:ext cx="2448302" cy="19359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BFAAB15-771A-48EA-BEB2-7007E3D6AE7F}"/>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796" y="1938891"/>
            <a:ext cx="2256248" cy="2113357"/>
          </a:xfrm>
          <a:prstGeom prst="rect">
            <a:avLst/>
          </a:prstGeom>
          <a:noFill/>
          <a:extLst>
            <a:ext uri="{909E8E84-426E-40DD-AFC4-6F175D3DCCD1}">
              <a14:hiddenFill xmlns:a14="http://schemas.microsoft.com/office/drawing/2010/main">
                <a:solidFill>
                  <a:srgbClr val="FFFFFF"/>
                </a:solidFill>
              </a14:hiddenFill>
            </a:ext>
          </a:extLst>
        </p:spPr>
      </p:pic>
      <p:sp>
        <p:nvSpPr>
          <p:cNvPr id="17" name="מלבן 16">
            <a:extLst>
              <a:ext uri="{FF2B5EF4-FFF2-40B4-BE49-F238E27FC236}">
                <a16:creationId xmlns:a16="http://schemas.microsoft.com/office/drawing/2014/main" id="{57BC9554-4B47-4CE9-89B9-26B8243D3330}"/>
              </a:ext>
              <a:ext uri="{C183D7F6-B498-43B3-948B-1728B52AA6E4}">
                <adec:decorative xmlns:adec="http://schemas.microsoft.com/office/drawing/2017/decorative" val="0"/>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5</a:t>
            </a:r>
          </a:p>
        </p:txBody>
      </p:sp>
      <p:sp>
        <p:nvSpPr>
          <p:cNvPr id="16" name="תיבת טקסט 15">
            <a:extLst>
              <a:ext uri="{FF2B5EF4-FFF2-40B4-BE49-F238E27FC236}">
                <a16:creationId xmlns:a16="http://schemas.microsoft.com/office/drawing/2014/main" id="{1969258F-2DC4-4D68-9703-7308F17F00D2}"/>
              </a:ext>
              <a:ext uri="{C183D7F6-B498-43B3-948B-1728B52AA6E4}">
                <adec:decorative xmlns:adec="http://schemas.microsoft.com/office/drawing/2017/decorative" val="0"/>
              </a:ext>
            </a:extLst>
          </p:cNvPr>
          <p:cNvSpPr txBox="1"/>
          <p:nvPr/>
        </p:nvSpPr>
        <p:spPr>
          <a:xfrm>
            <a:off x="9232465" y="2075015"/>
            <a:ext cx="1896008" cy="523220"/>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    </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צילמנו-פרסמנו!</a:t>
            </a:r>
          </a:p>
        </p:txBody>
      </p:sp>
      <p:sp>
        <p:nvSpPr>
          <p:cNvPr id="24" name="תיבת טקסט 23">
            <a:extLst>
              <a:ext uri="{FF2B5EF4-FFF2-40B4-BE49-F238E27FC236}">
                <a16:creationId xmlns:a16="http://schemas.microsoft.com/office/drawing/2014/main" id="{2033A10F-9F65-4E61-A6EE-A38002007348}"/>
              </a:ext>
              <a:ext uri="{C183D7F6-B498-43B3-948B-1728B52AA6E4}">
                <adec:decorative xmlns:adec="http://schemas.microsoft.com/office/drawing/2017/decorative" val="0"/>
              </a:ext>
            </a:extLst>
          </p:cNvPr>
          <p:cNvSpPr txBox="1"/>
          <p:nvPr/>
        </p:nvSpPr>
        <p:spPr>
          <a:xfrm>
            <a:off x="6712665" y="2205687"/>
            <a:ext cx="1874887" cy="707886"/>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         </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צילמנו-פרסמנו?</a:t>
            </a:r>
          </a:p>
          <a:p>
            <a:pPr algn="ctr" rtl="1"/>
            <a:r>
              <a:rPr lang="he-IL" sz="1200" dirty="0">
                <a:latin typeface="Calibri" panose="020F0502020204030204" pitchFamily="34" charset="0"/>
                <a:cs typeface="Calibri" panose="020F0502020204030204" pitchFamily="34" charset="0"/>
              </a:rPr>
              <a:t>.</a:t>
            </a:r>
          </a:p>
        </p:txBody>
      </p:sp>
      <p:sp>
        <p:nvSpPr>
          <p:cNvPr id="8" name="תיבת טקסט 7">
            <a:extLst>
              <a:ext uri="{FF2B5EF4-FFF2-40B4-BE49-F238E27FC236}">
                <a16:creationId xmlns:a16="http://schemas.microsoft.com/office/drawing/2014/main" id="{3BE3B708-C24B-4D2C-B6C5-BBB652DF9E26}"/>
              </a:ext>
              <a:ext uri="{C183D7F6-B498-43B3-948B-1728B52AA6E4}">
                <adec:decorative xmlns:adec="http://schemas.microsoft.com/office/drawing/2017/decorative" val="0"/>
              </a:ext>
            </a:extLst>
          </p:cNvPr>
          <p:cNvSpPr txBox="1"/>
          <p:nvPr/>
        </p:nvSpPr>
        <p:spPr>
          <a:xfrm>
            <a:off x="6609095" y="5558859"/>
            <a:ext cx="4824254"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tabLst>
                <a:tab pos="87313" algn="l"/>
              </a:tabLst>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tabLst>
                <a:tab pos="87313" algn="l"/>
              </a:tabLst>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sp>
        <p:nvSpPr>
          <p:cNvPr id="18" name="מלבן 17">
            <a:extLst>
              <a:ext uri="{FF2B5EF4-FFF2-40B4-BE49-F238E27FC236}">
                <a16:creationId xmlns:a16="http://schemas.microsoft.com/office/drawing/2014/main" id="{A8D8DD37-2812-4506-A985-CFA0A4F093BA}"/>
              </a:ext>
              <a:ext uri="{C183D7F6-B498-43B3-948B-1728B52AA6E4}">
                <adec:decorative xmlns:adec="http://schemas.microsoft.com/office/drawing/2017/decorative" val="0"/>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6</a:t>
            </a:r>
          </a:p>
        </p:txBody>
      </p:sp>
      <p:sp>
        <p:nvSpPr>
          <p:cNvPr id="28" name="תיבת טקסט 27">
            <a:extLst>
              <a:ext uri="{FF2B5EF4-FFF2-40B4-BE49-F238E27FC236}">
                <a16:creationId xmlns:a16="http://schemas.microsoft.com/office/drawing/2014/main" id="{3A0C9399-E6FF-4A9A-BC1F-2CC964CEE300}"/>
              </a:ext>
              <a:ext uri="{C183D7F6-B498-43B3-948B-1728B52AA6E4}">
                <adec:decorative xmlns:adec="http://schemas.microsoft.com/office/drawing/2017/decorative" val="0"/>
              </a:ext>
            </a:extLst>
          </p:cNvPr>
          <p:cNvSpPr txBox="1"/>
          <p:nvPr/>
        </p:nvSpPr>
        <p:spPr>
          <a:xfrm>
            <a:off x="3346253" y="2026171"/>
            <a:ext cx="2082730"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           </a:t>
            </a:r>
          </a:p>
          <a:p>
            <a:pPr algn="ctr" rtl="1"/>
            <a:r>
              <a:rPr lang="he-IL" dirty="0">
                <a:latin typeface="Calibri" panose="020F0502020204030204" pitchFamily="34" charset="0"/>
                <a:cs typeface="Calibri" panose="020F0502020204030204" pitchFamily="34" charset="0"/>
              </a:rPr>
              <a:t>יש מקרים שבהם בני נוער פונים להתייעץ עם מבוגרים לגבי דברים שקורים ברשת</a:t>
            </a:r>
          </a:p>
        </p:txBody>
      </p:sp>
      <p:sp>
        <p:nvSpPr>
          <p:cNvPr id="30" name="תיבת טקסט 29">
            <a:extLst>
              <a:ext uri="{FF2B5EF4-FFF2-40B4-BE49-F238E27FC236}">
                <a16:creationId xmlns:a16="http://schemas.microsoft.com/office/drawing/2014/main" id="{F9D70EDD-25E2-4BD1-AEEA-2AE39C7B588A}"/>
              </a:ext>
              <a:ext uri="{C183D7F6-B498-43B3-948B-1728B52AA6E4}">
                <adec:decorative xmlns:adec="http://schemas.microsoft.com/office/drawing/2017/decorative" val="0"/>
              </a:ext>
            </a:extLst>
          </p:cNvPr>
          <p:cNvSpPr txBox="1"/>
          <p:nvPr/>
        </p:nvSpPr>
        <p:spPr>
          <a:xfrm>
            <a:off x="970388" y="2172874"/>
            <a:ext cx="2010293"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               </a:t>
            </a:r>
          </a:p>
          <a:p>
            <a:pPr algn="ctr" rtl="1"/>
            <a:r>
              <a:rPr lang="he-IL" dirty="0">
                <a:latin typeface="Calibri" panose="020F0502020204030204" pitchFamily="34" charset="0"/>
                <a:cs typeface="Calibri" panose="020F0502020204030204" pitchFamily="34" charset="0"/>
              </a:rPr>
              <a:t>בדרך כלל בני נוער בוחרים  שלא להתייעץ עם מבוגרים לגבי דברים שקורים ברשת</a:t>
            </a:r>
          </a:p>
        </p:txBody>
      </p:sp>
      <p:sp>
        <p:nvSpPr>
          <p:cNvPr id="12" name="תיבת טקסט 11">
            <a:extLst>
              <a:ext uri="{FF2B5EF4-FFF2-40B4-BE49-F238E27FC236}">
                <a16:creationId xmlns:a16="http://schemas.microsoft.com/office/drawing/2014/main" id="{64760646-F81D-45EF-8578-16C1652BC47C}"/>
              </a:ext>
              <a:ext uri="{C183D7F6-B498-43B3-948B-1728B52AA6E4}">
                <adec:decorative xmlns:adec="http://schemas.microsoft.com/office/drawing/2017/decorative" val="0"/>
              </a:ext>
            </a:extLst>
          </p:cNvPr>
          <p:cNvSpPr txBox="1"/>
          <p:nvPr/>
        </p:nvSpPr>
        <p:spPr>
          <a:xfrm>
            <a:off x="838201" y="5579373"/>
            <a:ext cx="4824254"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pic>
        <p:nvPicPr>
          <p:cNvPr id="3" name="תמונה 3">
            <a:extLst>
              <a:ext uri="{FF2B5EF4-FFF2-40B4-BE49-F238E27FC236}">
                <a16:creationId xmlns:a16="http://schemas.microsoft.com/office/drawing/2014/main" id="{75CD11A8-F07A-2E15-76AF-ACFD60CC934F}"/>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8999" y="3882803"/>
            <a:ext cx="902578" cy="151599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3">
            <a:extLst>
              <a:ext uri="{FF2B5EF4-FFF2-40B4-BE49-F238E27FC236}">
                <a16:creationId xmlns:a16="http://schemas.microsoft.com/office/drawing/2014/main" id="{4AB3964A-1AC1-1865-D612-D9E00B5AD4F4}"/>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2357" y="3985745"/>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760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9648F0-02AF-4D03-8709-B48206257903}"/>
              </a:ext>
              <a:ext uri="{C183D7F6-B498-43B3-948B-1728B52AA6E4}">
                <adec:decorative xmlns:adec="http://schemas.microsoft.com/office/drawing/2017/decorative" val="0"/>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F3EF6DD3-FEE9-4F07-A998-3B344EF7E103}"/>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sp>
        <p:nvSpPr>
          <p:cNvPr id="6" name="מלבן 5">
            <a:extLst>
              <a:ext uri="{FF2B5EF4-FFF2-40B4-BE49-F238E27FC236}">
                <a16:creationId xmlns:a16="http://schemas.microsoft.com/office/drawing/2014/main" id="{A948BF9C-19F0-4FF5-ABD5-A941DDB908D0}"/>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pic>
        <p:nvPicPr>
          <p:cNvPr id="9" name="תמונה 1">
            <a:extLst>
              <a:ext uri="{FF2B5EF4-FFF2-40B4-BE49-F238E27FC236}">
                <a16:creationId xmlns:a16="http://schemas.microsoft.com/office/drawing/2014/main" id="{66911CE0-60E3-4A3E-A721-08A5301ABFD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464" y="1881275"/>
            <a:ext cx="2121335" cy="16870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29582432-53BC-4D81-9A70-9A014C8C598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588" y="2022683"/>
            <a:ext cx="2121335" cy="1744146"/>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
            <a:extLst>
              <a:ext uri="{FF2B5EF4-FFF2-40B4-BE49-F238E27FC236}">
                <a16:creationId xmlns:a16="http://schemas.microsoft.com/office/drawing/2014/main" id="{9F4263D1-FD45-4739-8E64-1B9B0BD172B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937" y="1740323"/>
            <a:ext cx="2295409" cy="21133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BFAAB15-771A-48EA-BEB2-7007E3D6AE7F}"/>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795" y="1946842"/>
            <a:ext cx="2341689" cy="2171934"/>
          </a:xfrm>
          <a:prstGeom prst="rect">
            <a:avLst/>
          </a:prstGeom>
          <a:noFill/>
          <a:extLst>
            <a:ext uri="{909E8E84-426E-40DD-AFC4-6F175D3DCCD1}">
              <a14:hiddenFill xmlns:a14="http://schemas.microsoft.com/office/drawing/2010/main">
                <a:solidFill>
                  <a:srgbClr val="FFFFFF"/>
                </a:solidFill>
              </a14:hiddenFill>
            </a:ext>
          </a:extLst>
        </p:spPr>
      </p:pic>
      <p:sp>
        <p:nvSpPr>
          <p:cNvPr id="17" name="מלבן 16">
            <a:extLst>
              <a:ext uri="{FF2B5EF4-FFF2-40B4-BE49-F238E27FC236}">
                <a16:creationId xmlns:a16="http://schemas.microsoft.com/office/drawing/2014/main" id="{57BC9554-4B47-4CE9-89B9-26B8243D3330}"/>
              </a:ext>
              <a:ext uri="{C183D7F6-B498-43B3-948B-1728B52AA6E4}">
                <adec:decorative xmlns:adec="http://schemas.microsoft.com/office/drawing/2017/decorative" val="0"/>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7</a:t>
            </a:r>
          </a:p>
        </p:txBody>
      </p:sp>
      <p:sp>
        <p:nvSpPr>
          <p:cNvPr id="16" name="תיבת טקסט 15">
            <a:extLst>
              <a:ext uri="{FF2B5EF4-FFF2-40B4-BE49-F238E27FC236}">
                <a16:creationId xmlns:a16="http://schemas.microsoft.com/office/drawing/2014/main" id="{1969258F-2DC4-4D68-9703-7308F17F00D2}"/>
              </a:ext>
              <a:ext uri="{C183D7F6-B498-43B3-948B-1728B52AA6E4}">
                <adec:decorative xmlns:adec="http://schemas.microsoft.com/office/drawing/2017/decorative" val="0"/>
              </a:ext>
            </a:extLst>
          </p:cNvPr>
          <p:cNvSpPr txBox="1"/>
          <p:nvPr/>
        </p:nvSpPr>
        <p:spPr>
          <a:xfrm>
            <a:off x="9310243" y="1978915"/>
            <a:ext cx="1896008" cy="1169551"/>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הרשת מאפשרת לבני נוער ליצור קשרי חברות ולהכיר אנשים חדשים</a:t>
            </a:r>
          </a:p>
          <a:p>
            <a:pPr algn="ctr" rtl="1"/>
            <a:endParaRPr lang="he-IL" dirty="0">
              <a:latin typeface="Calibri" panose="020F0502020204030204" pitchFamily="34" charset="0"/>
              <a:cs typeface="Calibri" panose="020F0502020204030204" pitchFamily="34" charset="0"/>
            </a:endParaRPr>
          </a:p>
        </p:txBody>
      </p:sp>
      <p:sp>
        <p:nvSpPr>
          <p:cNvPr id="24" name="תיבת טקסט 23">
            <a:extLst>
              <a:ext uri="{FF2B5EF4-FFF2-40B4-BE49-F238E27FC236}">
                <a16:creationId xmlns:a16="http://schemas.microsoft.com/office/drawing/2014/main" id="{2033A10F-9F65-4E61-A6EE-A38002007348}"/>
              </a:ext>
              <a:ext uri="{C183D7F6-B498-43B3-948B-1728B52AA6E4}">
                <adec:decorative xmlns:adec="http://schemas.microsoft.com/office/drawing/2017/decorative" val="0"/>
              </a:ext>
            </a:extLst>
          </p:cNvPr>
          <p:cNvSpPr txBox="1"/>
          <p:nvPr/>
        </p:nvSpPr>
        <p:spPr>
          <a:xfrm>
            <a:off x="6811911" y="2164035"/>
            <a:ext cx="1826762"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לרוב, בני נוער נמנעים מליצור קשר עם אנשים שהם לא מכירים ברשת</a:t>
            </a:r>
          </a:p>
        </p:txBody>
      </p:sp>
      <p:sp>
        <p:nvSpPr>
          <p:cNvPr id="8" name="תיבת טקסט 7">
            <a:extLst>
              <a:ext uri="{FF2B5EF4-FFF2-40B4-BE49-F238E27FC236}">
                <a16:creationId xmlns:a16="http://schemas.microsoft.com/office/drawing/2014/main" id="{3BE3B708-C24B-4D2C-B6C5-BBB652DF9E26}"/>
              </a:ext>
              <a:ext uri="{C183D7F6-B498-43B3-948B-1728B52AA6E4}">
                <adec:decorative xmlns:adec="http://schemas.microsoft.com/office/drawing/2017/decorative" val="0"/>
              </a:ext>
            </a:extLst>
          </p:cNvPr>
          <p:cNvSpPr txBox="1"/>
          <p:nvPr/>
        </p:nvSpPr>
        <p:spPr>
          <a:xfrm>
            <a:off x="6701589" y="5558859"/>
            <a:ext cx="4712775"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sp>
        <p:nvSpPr>
          <p:cNvPr id="18" name="מלבן 17">
            <a:extLst>
              <a:ext uri="{FF2B5EF4-FFF2-40B4-BE49-F238E27FC236}">
                <a16:creationId xmlns:a16="http://schemas.microsoft.com/office/drawing/2014/main" id="{A8D8DD37-2812-4506-A985-CFA0A4F093BA}"/>
              </a:ext>
              <a:ext uri="{C183D7F6-B498-43B3-948B-1728B52AA6E4}">
                <adec:decorative xmlns:adec="http://schemas.microsoft.com/office/drawing/2017/decorative" val="0"/>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8</a:t>
            </a:r>
          </a:p>
        </p:txBody>
      </p:sp>
      <p:sp>
        <p:nvSpPr>
          <p:cNvPr id="28" name="תיבת טקסט 27">
            <a:extLst>
              <a:ext uri="{FF2B5EF4-FFF2-40B4-BE49-F238E27FC236}">
                <a16:creationId xmlns:a16="http://schemas.microsoft.com/office/drawing/2014/main" id="{3A0C9399-E6FF-4A9A-BC1F-2CC964CEE300}"/>
              </a:ext>
              <a:ext uri="{C183D7F6-B498-43B3-948B-1728B52AA6E4}">
                <adec:decorative xmlns:adec="http://schemas.microsoft.com/office/drawing/2017/decorative" val="0"/>
              </a:ext>
            </a:extLst>
          </p:cNvPr>
          <p:cNvSpPr txBox="1"/>
          <p:nvPr/>
        </p:nvSpPr>
        <p:spPr>
          <a:xfrm>
            <a:off x="3419634" y="1881275"/>
            <a:ext cx="1943173" cy="1169551"/>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a:t>
            </a:r>
          </a:p>
          <a:p>
            <a:pPr algn="ctr" rtl="1"/>
            <a:r>
              <a:rPr lang="he-IL" dirty="0">
                <a:latin typeface="Calibri" panose="020F0502020204030204" pitchFamily="34" charset="0"/>
                <a:cs typeface="Calibri" panose="020F0502020204030204" pitchFamily="34" charset="0"/>
              </a:rPr>
              <a:t>כל התכנים שבני נוער מפרסמים ברשת מייצגים את המציאות שלהם </a:t>
            </a:r>
            <a:br>
              <a:rPr lang="en-US" dirty="0">
                <a:latin typeface="Calibri" panose="020F0502020204030204" pitchFamily="34" charset="0"/>
                <a:cs typeface="Calibri" panose="020F0502020204030204" pitchFamily="34" charset="0"/>
              </a:rPr>
            </a:br>
            <a:r>
              <a:rPr lang="he-IL" dirty="0">
                <a:latin typeface="Calibri" panose="020F0502020204030204" pitchFamily="34" charset="0"/>
                <a:cs typeface="Calibri" panose="020F0502020204030204" pitchFamily="34" charset="0"/>
              </a:rPr>
              <a:t>כמו שהיא</a:t>
            </a:r>
          </a:p>
        </p:txBody>
      </p:sp>
      <p:sp>
        <p:nvSpPr>
          <p:cNvPr id="30" name="תיבת טקסט 29">
            <a:extLst>
              <a:ext uri="{FF2B5EF4-FFF2-40B4-BE49-F238E27FC236}">
                <a16:creationId xmlns:a16="http://schemas.microsoft.com/office/drawing/2014/main" id="{F9D70EDD-25E2-4BD1-AEEA-2AE39C7B588A}"/>
              </a:ext>
              <a:ext uri="{C183D7F6-B498-43B3-948B-1728B52AA6E4}">
                <adec:decorative xmlns:adec="http://schemas.microsoft.com/office/drawing/2017/decorative" val="0"/>
              </a:ext>
            </a:extLst>
          </p:cNvPr>
          <p:cNvSpPr txBox="1"/>
          <p:nvPr/>
        </p:nvSpPr>
        <p:spPr>
          <a:xfrm>
            <a:off x="970388" y="2054260"/>
            <a:ext cx="2039705" cy="1169551"/>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a:t>
            </a:r>
          </a:p>
          <a:p>
            <a:pPr algn="ctr" rtl="1"/>
            <a:r>
              <a:rPr lang="he-IL" dirty="0">
                <a:latin typeface="Calibri" panose="020F0502020204030204" pitchFamily="34" charset="0"/>
                <a:cs typeface="Calibri" panose="020F0502020204030204" pitchFamily="34" charset="0"/>
              </a:rPr>
              <a:t>חלק מהתכנים שבני נוער מציגים ברשת הם הצדדים המוצלחים והנבחרים של המציאות שלהם</a:t>
            </a:r>
          </a:p>
        </p:txBody>
      </p:sp>
      <p:sp>
        <p:nvSpPr>
          <p:cNvPr id="12" name="תיבת טקסט 11">
            <a:extLst>
              <a:ext uri="{FF2B5EF4-FFF2-40B4-BE49-F238E27FC236}">
                <a16:creationId xmlns:a16="http://schemas.microsoft.com/office/drawing/2014/main" id="{64760646-F81D-45EF-8578-16C1652BC47C}"/>
              </a:ext>
              <a:ext uri="{C183D7F6-B498-43B3-948B-1728B52AA6E4}">
                <adec:decorative xmlns:adec="http://schemas.microsoft.com/office/drawing/2017/decorative" val="0"/>
              </a:ext>
            </a:extLst>
          </p:cNvPr>
          <p:cNvSpPr txBox="1"/>
          <p:nvPr/>
        </p:nvSpPr>
        <p:spPr>
          <a:xfrm>
            <a:off x="970388" y="5558859"/>
            <a:ext cx="4712775"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pic>
        <p:nvPicPr>
          <p:cNvPr id="3" name="תמונה 3">
            <a:extLst>
              <a:ext uri="{FF2B5EF4-FFF2-40B4-BE49-F238E27FC236}">
                <a16:creationId xmlns:a16="http://schemas.microsoft.com/office/drawing/2014/main" id="{BA5027DD-B38E-1A40-3022-548F82C3EA7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0803" y="3922558"/>
            <a:ext cx="902578" cy="151599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3">
            <a:extLst>
              <a:ext uri="{FF2B5EF4-FFF2-40B4-BE49-F238E27FC236}">
                <a16:creationId xmlns:a16="http://schemas.microsoft.com/office/drawing/2014/main" id="{83E5A4F4-8ADA-9188-ACE8-F57B3C2FA848}"/>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161" y="4025500"/>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72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9648F0-02AF-4D03-8709-B48206257903}"/>
              </a:ext>
              <a:ext uri="{C183D7F6-B498-43B3-948B-1728B52AA6E4}">
                <adec:decorative xmlns:adec="http://schemas.microsoft.com/office/drawing/2017/decorative" val="0"/>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F3EF6DD3-FEE9-4F07-A998-3B344EF7E103}"/>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sp>
        <p:nvSpPr>
          <p:cNvPr id="6" name="מלבן 5">
            <a:extLst>
              <a:ext uri="{FF2B5EF4-FFF2-40B4-BE49-F238E27FC236}">
                <a16:creationId xmlns:a16="http://schemas.microsoft.com/office/drawing/2014/main" id="{A948BF9C-19F0-4FF5-ABD5-A941DDB908D0}"/>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pic>
        <p:nvPicPr>
          <p:cNvPr id="9" name="תמונה 1">
            <a:extLst>
              <a:ext uri="{FF2B5EF4-FFF2-40B4-BE49-F238E27FC236}">
                <a16:creationId xmlns:a16="http://schemas.microsoft.com/office/drawing/2014/main" id="{66911CE0-60E3-4A3E-A721-08A5301ABFD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464" y="1743396"/>
            <a:ext cx="2121335" cy="1824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29582432-53BC-4D81-9A70-9A014C8C598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588" y="2022683"/>
            <a:ext cx="2235678" cy="1916256"/>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
            <a:extLst>
              <a:ext uri="{FF2B5EF4-FFF2-40B4-BE49-F238E27FC236}">
                <a16:creationId xmlns:a16="http://schemas.microsoft.com/office/drawing/2014/main" id="{9F4263D1-FD45-4739-8E64-1B9B0BD172B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2633" y="1951162"/>
            <a:ext cx="2138713" cy="1596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BFAAB15-771A-48EA-BEB2-7007E3D6AE7F}"/>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796" y="1938891"/>
            <a:ext cx="2417464" cy="2113357"/>
          </a:xfrm>
          <a:prstGeom prst="rect">
            <a:avLst/>
          </a:prstGeom>
          <a:noFill/>
          <a:extLst>
            <a:ext uri="{909E8E84-426E-40DD-AFC4-6F175D3DCCD1}">
              <a14:hiddenFill xmlns:a14="http://schemas.microsoft.com/office/drawing/2010/main">
                <a:solidFill>
                  <a:srgbClr val="FFFFFF"/>
                </a:solidFill>
              </a14:hiddenFill>
            </a:ext>
          </a:extLst>
        </p:spPr>
      </p:pic>
      <p:sp>
        <p:nvSpPr>
          <p:cNvPr id="17" name="מלבן 16">
            <a:extLst>
              <a:ext uri="{FF2B5EF4-FFF2-40B4-BE49-F238E27FC236}">
                <a16:creationId xmlns:a16="http://schemas.microsoft.com/office/drawing/2014/main" id="{57BC9554-4B47-4CE9-89B9-26B8243D3330}"/>
              </a:ext>
              <a:ext uri="{C183D7F6-B498-43B3-948B-1728B52AA6E4}">
                <adec:decorative xmlns:adec="http://schemas.microsoft.com/office/drawing/2017/decorative" val="0"/>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9</a:t>
            </a:r>
          </a:p>
        </p:txBody>
      </p:sp>
      <p:sp>
        <p:nvSpPr>
          <p:cNvPr id="16" name="תיבת טקסט 15">
            <a:extLst>
              <a:ext uri="{FF2B5EF4-FFF2-40B4-BE49-F238E27FC236}">
                <a16:creationId xmlns:a16="http://schemas.microsoft.com/office/drawing/2014/main" id="{1969258F-2DC4-4D68-9703-7308F17F00D2}"/>
              </a:ext>
              <a:ext uri="{C183D7F6-B498-43B3-948B-1728B52AA6E4}">
                <adec:decorative xmlns:adec="http://schemas.microsoft.com/office/drawing/2017/decorative" val="0"/>
              </a:ext>
            </a:extLst>
          </p:cNvPr>
          <p:cNvSpPr txBox="1"/>
          <p:nvPr/>
        </p:nvSpPr>
        <p:spPr>
          <a:xfrm>
            <a:off x="9285650" y="1884037"/>
            <a:ext cx="2014961" cy="1169551"/>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בני נוער מצטרפים לקבוצות ווטסאפ דרך קישורים שחברים שולחים להם</a:t>
            </a:r>
          </a:p>
          <a:p>
            <a:pPr algn="ctr" rtl="1"/>
            <a:endParaRPr lang="he-IL" dirty="0">
              <a:latin typeface="Calibri" panose="020F0502020204030204" pitchFamily="34" charset="0"/>
              <a:cs typeface="Calibri" panose="020F0502020204030204" pitchFamily="34" charset="0"/>
            </a:endParaRPr>
          </a:p>
        </p:txBody>
      </p:sp>
      <p:pic>
        <p:nvPicPr>
          <p:cNvPr id="19" name="Picture 6">
            <a:extLst>
              <a:ext uri="{FF2B5EF4-FFF2-40B4-BE49-F238E27FC236}">
                <a16:creationId xmlns:a16="http://schemas.microsoft.com/office/drawing/2014/main" id="{01783A4D-71CA-435C-8BA5-59D911D18F18}"/>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321154" y="3813772"/>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24" name="תיבת טקסט 23">
            <a:extLst>
              <a:ext uri="{FF2B5EF4-FFF2-40B4-BE49-F238E27FC236}">
                <a16:creationId xmlns:a16="http://schemas.microsoft.com/office/drawing/2014/main" id="{2033A10F-9F65-4E61-A6EE-A38002007348}"/>
              </a:ext>
              <a:ext uri="{C183D7F6-B498-43B3-948B-1728B52AA6E4}">
                <adec:decorative xmlns:adec="http://schemas.microsoft.com/office/drawing/2017/decorative" val="0"/>
              </a:ext>
            </a:extLst>
          </p:cNvPr>
          <p:cNvSpPr txBox="1"/>
          <p:nvPr/>
        </p:nvSpPr>
        <p:spPr>
          <a:xfrm>
            <a:off x="6790904" y="2139467"/>
            <a:ext cx="1997989" cy="1384995"/>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         </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בני נוער נמנעים מלהצטרף לקבוצת ווטסאפ דרך קישורים שחברים שולחים להם</a:t>
            </a:r>
          </a:p>
          <a:p>
            <a:pPr algn="ctr" rtl="1"/>
            <a:endParaRPr lang="he-IL" dirty="0">
              <a:latin typeface="Calibri" panose="020F0502020204030204" pitchFamily="34" charset="0"/>
              <a:cs typeface="Calibri" panose="020F0502020204030204" pitchFamily="34" charset="0"/>
            </a:endParaRPr>
          </a:p>
        </p:txBody>
      </p:sp>
      <p:sp>
        <p:nvSpPr>
          <p:cNvPr id="22" name="תיבת טקסט 21">
            <a:extLst>
              <a:ext uri="{FF2B5EF4-FFF2-40B4-BE49-F238E27FC236}">
                <a16:creationId xmlns:a16="http://schemas.microsoft.com/office/drawing/2014/main" id="{7C190477-AC6C-44BB-9C76-BED8E5E3D0CE}"/>
              </a:ext>
              <a:ext uri="{C183D7F6-B498-43B3-948B-1728B52AA6E4}">
                <adec:decorative xmlns:adec="http://schemas.microsoft.com/office/drawing/2017/decorative" val="0"/>
              </a:ext>
            </a:extLst>
          </p:cNvPr>
          <p:cNvSpPr txBox="1"/>
          <p:nvPr/>
        </p:nvSpPr>
        <p:spPr>
          <a:xfrm>
            <a:off x="6906191" y="4549029"/>
            <a:ext cx="1127501"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pic>
        <p:nvPicPr>
          <p:cNvPr id="25" name="Picture 6">
            <a:extLst>
              <a:ext uri="{FF2B5EF4-FFF2-40B4-BE49-F238E27FC236}">
                <a16:creationId xmlns:a16="http://schemas.microsoft.com/office/drawing/2014/main" id="{56E0A7C1-B593-4451-A6A2-30BC3DF95AE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534083" y="3952860"/>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15" name="תיבת טקסט 14">
            <a:extLst>
              <a:ext uri="{FF2B5EF4-FFF2-40B4-BE49-F238E27FC236}">
                <a16:creationId xmlns:a16="http://schemas.microsoft.com/office/drawing/2014/main" id="{69CF8C98-4823-CA02-A292-5D965D878F37}"/>
              </a:ext>
              <a:ext uri="{C183D7F6-B498-43B3-948B-1728B52AA6E4}">
                <adec:decorative xmlns:adec="http://schemas.microsoft.com/office/drawing/2017/decorative" val="0"/>
              </a:ext>
            </a:extLst>
          </p:cNvPr>
          <p:cNvSpPr txBox="1"/>
          <p:nvPr/>
        </p:nvSpPr>
        <p:spPr>
          <a:xfrm>
            <a:off x="6701589" y="5558859"/>
            <a:ext cx="4712775"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sp>
        <p:nvSpPr>
          <p:cNvPr id="18" name="מלבן 17">
            <a:extLst>
              <a:ext uri="{FF2B5EF4-FFF2-40B4-BE49-F238E27FC236}">
                <a16:creationId xmlns:a16="http://schemas.microsoft.com/office/drawing/2014/main" id="{A8D8DD37-2812-4506-A985-CFA0A4F093BA}"/>
              </a:ext>
              <a:ext uri="{C183D7F6-B498-43B3-948B-1728B52AA6E4}">
                <adec:decorative xmlns:adec="http://schemas.microsoft.com/office/drawing/2017/decorative" val="0"/>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10</a:t>
            </a:r>
          </a:p>
        </p:txBody>
      </p:sp>
      <p:sp>
        <p:nvSpPr>
          <p:cNvPr id="28" name="תיבת טקסט 27">
            <a:extLst>
              <a:ext uri="{FF2B5EF4-FFF2-40B4-BE49-F238E27FC236}">
                <a16:creationId xmlns:a16="http://schemas.microsoft.com/office/drawing/2014/main" id="{3A0C9399-E6FF-4A9A-BC1F-2CC964CEE300}"/>
              </a:ext>
              <a:ext uri="{C183D7F6-B498-43B3-948B-1728B52AA6E4}">
                <adec:decorative xmlns:adec="http://schemas.microsoft.com/office/drawing/2017/decorative" val="0"/>
              </a:ext>
            </a:extLst>
          </p:cNvPr>
          <p:cNvSpPr txBox="1"/>
          <p:nvPr/>
        </p:nvSpPr>
        <p:spPr>
          <a:xfrm>
            <a:off x="3646555" y="2041462"/>
            <a:ext cx="1710868" cy="954107"/>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           </a:t>
            </a:r>
          </a:p>
          <a:p>
            <a:pPr algn="ctr" rtl="1"/>
            <a:r>
              <a:rPr lang="he-IL" dirty="0">
                <a:latin typeface="Calibri" panose="020F0502020204030204" pitchFamily="34" charset="0"/>
                <a:cs typeface="Calibri" panose="020F0502020204030204" pitchFamily="34" charset="0"/>
              </a:rPr>
              <a:t>בני נוער מפרסמים מדבקות ותמונות בעלות אופי לא מותאם</a:t>
            </a:r>
          </a:p>
        </p:txBody>
      </p:sp>
      <p:sp>
        <p:nvSpPr>
          <p:cNvPr id="30" name="תיבת טקסט 29">
            <a:extLst>
              <a:ext uri="{FF2B5EF4-FFF2-40B4-BE49-F238E27FC236}">
                <a16:creationId xmlns:a16="http://schemas.microsoft.com/office/drawing/2014/main" id="{F9D70EDD-25E2-4BD1-AEEA-2AE39C7B588A}"/>
              </a:ext>
              <a:ext uri="{C183D7F6-B498-43B3-948B-1728B52AA6E4}">
                <adec:decorative xmlns:adec="http://schemas.microsoft.com/office/drawing/2017/decorative" val="0"/>
              </a:ext>
            </a:extLst>
          </p:cNvPr>
          <p:cNvSpPr txBox="1"/>
          <p:nvPr/>
        </p:nvSpPr>
        <p:spPr>
          <a:xfrm>
            <a:off x="970388" y="2133119"/>
            <a:ext cx="2248322" cy="1169551"/>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     </a:t>
            </a:r>
          </a:p>
          <a:p>
            <a:pPr algn="ctr" rtl="1"/>
            <a:r>
              <a:rPr lang="he-IL" dirty="0">
                <a:latin typeface="Calibri" panose="020F0502020204030204" pitchFamily="34" charset="0"/>
                <a:cs typeface="Calibri" panose="020F0502020204030204" pitchFamily="34" charset="0"/>
              </a:rPr>
              <a:t>בני נוער מודעים להשלכות החוקיות שיש לשיתוף והפצה של תמונה בעלת אופי לא מותאם לאחרים</a:t>
            </a:r>
          </a:p>
        </p:txBody>
      </p:sp>
      <p:sp>
        <p:nvSpPr>
          <p:cNvPr id="26" name="תיבת טקסט 25">
            <a:extLst>
              <a:ext uri="{FF2B5EF4-FFF2-40B4-BE49-F238E27FC236}">
                <a16:creationId xmlns:a16="http://schemas.microsoft.com/office/drawing/2014/main" id="{8829E692-A6A5-41AC-8A83-E385C994A2D7}"/>
              </a:ext>
              <a:ext uri="{C183D7F6-B498-43B3-948B-1728B52AA6E4}">
                <adec:decorative xmlns:adec="http://schemas.microsoft.com/office/drawing/2017/decorative" val="0"/>
              </a:ext>
            </a:extLst>
          </p:cNvPr>
          <p:cNvSpPr txBox="1"/>
          <p:nvPr/>
        </p:nvSpPr>
        <p:spPr>
          <a:xfrm>
            <a:off x="954130" y="4633798"/>
            <a:ext cx="1416719"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sp>
        <p:nvSpPr>
          <p:cNvPr id="20" name="תיבת טקסט 19">
            <a:extLst>
              <a:ext uri="{FF2B5EF4-FFF2-40B4-BE49-F238E27FC236}">
                <a16:creationId xmlns:a16="http://schemas.microsoft.com/office/drawing/2014/main" id="{54BD339D-BE8D-1D0B-27D8-E0C3D5A41698}"/>
              </a:ext>
              <a:ext uri="{C183D7F6-B498-43B3-948B-1728B52AA6E4}">
                <adec:decorative xmlns:adec="http://schemas.microsoft.com/office/drawing/2017/decorative" val="0"/>
              </a:ext>
            </a:extLst>
          </p:cNvPr>
          <p:cNvSpPr txBox="1"/>
          <p:nvPr/>
        </p:nvSpPr>
        <p:spPr>
          <a:xfrm>
            <a:off x="970388" y="5558859"/>
            <a:ext cx="4712775"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pic>
        <p:nvPicPr>
          <p:cNvPr id="21" name="תמונה 3">
            <a:extLst>
              <a:ext uri="{FF2B5EF4-FFF2-40B4-BE49-F238E27FC236}">
                <a16:creationId xmlns:a16="http://schemas.microsoft.com/office/drawing/2014/main" id="{A52F8448-28F1-6FBF-AD57-3652F725B6DC}"/>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2364" y="3922558"/>
            <a:ext cx="902578" cy="1515997"/>
          </a:xfrm>
          <a:prstGeom prst="rect">
            <a:avLst/>
          </a:prstGeom>
          <a:noFill/>
          <a:extLst>
            <a:ext uri="{909E8E84-426E-40DD-AFC4-6F175D3DCCD1}">
              <a14:hiddenFill xmlns:a14="http://schemas.microsoft.com/office/drawing/2010/main">
                <a:solidFill>
                  <a:srgbClr val="FFFFFF"/>
                </a:solidFill>
              </a14:hiddenFill>
            </a:ext>
          </a:extLst>
        </p:spPr>
      </p:pic>
      <p:pic>
        <p:nvPicPr>
          <p:cNvPr id="23" name="תמונה 3">
            <a:extLst>
              <a:ext uri="{FF2B5EF4-FFF2-40B4-BE49-F238E27FC236}">
                <a16:creationId xmlns:a16="http://schemas.microsoft.com/office/drawing/2014/main" id="{8E0EA4DD-D466-3716-0A74-50DA21AA1DF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7254" y="3841941"/>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231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9648F0-02AF-4D03-8709-B48206257903}"/>
              </a:ext>
              <a:ext uri="{C183D7F6-B498-43B3-948B-1728B52AA6E4}">
                <adec:decorative xmlns:adec="http://schemas.microsoft.com/office/drawing/2017/decorative" val="0"/>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F3EF6DD3-FEE9-4F07-A998-3B344EF7E103}"/>
              </a:ext>
              <a:ext uri="{C183D7F6-B498-43B3-948B-1728B52AA6E4}">
                <adec:decorative xmlns:adec="http://schemas.microsoft.com/office/drawing/2017/decorative" val="1"/>
              </a:ext>
            </a:extLst>
          </p:cNvPr>
          <p:cNvSpPr/>
          <p:nvPr/>
        </p:nvSpPr>
        <p:spPr>
          <a:xfrm>
            <a:off x="3787488" y="1556864"/>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endParaRPr>
          </a:p>
        </p:txBody>
      </p:sp>
      <p:pic>
        <p:nvPicPr>
          <p:cNvPr id="9" name="תמונה 1">
            <a:extLst>
              <a:ext uri="{FF2B5EF4-FFF2-40B4-BE49-F238E27FC236}">
                <a16:creationId xmlns:a16="http://schemas.microsoft.com/office/drawing/2014/main" id="{66911CE0-60E3-4A3E-A721-08A5301ABFD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9238" y="1662178"/>
            <a:ext cx="2258849" cy="20272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29582432-53BC-4D81-9A70-9A014C8C598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8174" y="2031033"/>
            <a:ext cx="2427752" cy="1996080"/>
          </a:xfrm>
          <a:prstGeom prst="rect">
            <a:avLst/>
          </a:prstGeom>
          <a:noFill/>
          <a:extLst>
            <a:ext uri="{909E8E84-426E-40DD-AFC4-6F175D3DCCD1}">
              <a14:hiddenFill xmlns:a14="http://schemas.microsoft.com/office/drawing/2010/main">
                <a:solidFill>
                  <a:srgbClr val="FFFFFF"/>
                </a:solidFill>
              </a14:hiddenFill>
            </a:ext>
          </a:extLst>
        </p:spPr>
      </p:pic>
      <p:sp>
        <p:nvSpPr>
          <p:cNvPr id="17" name="מלבן 16">
            <a:extLst>
              <a:ext uri="{FF2B5EF4-FFF2-40B4-BE49-F238E27FC236}">
                <a16:creationId xmlns:a16="http://schemas.microsoft.com/office/drawing/2014/main" id="{57BC9554-4B47-4CE9-89B9-26B8243D3330}"/>
              </a:ext>
              <a:ext uri="{C183D7F6-B498-43B3-948B-1728B52AA6E4}">
                <adec:decorative xmlns:adec="http://schemas.microsoft.com/office/drawing/2017/decorative" val="0"/>
              </a:ext>
            </a:extLst>
          </p:cNvPr>
          <p:cNvSpPr/>
          <p:nvPr/>
        </p:nvSpPr>
        <p:spPr>
          <a:xfrm>
            <a:off x="3797911" y="1602290"/>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2">
                    <a:lumMod val="50000"/>
                  </a:schemeClr>
                </a:solidFill>
              </a:rPr>
              <a:t>כרטיסיה 11</a:t>
            </a:r>
          </a:p>
        </p:txBody>
      </p:sp>
      <p:sp>
        <p:nvSpPr>
          <p:cNvPr id="16" name="תיבת טקסט 15">
            <a:extLst>
              <a:ext uri="{FF2B5EF4-FFF2-40B4-BE49-F238E27FC236}">
                <a16:creationId xmlns:a16="http://schemas.microsoft.com/office/drawing/2014/main" id="{1969258F-2DC4-4D68-9703-7308F17F00D2}"/>
              </a:ext>
              <a:ext uri="{C183D7F6-B498-43B3-948B-1728B52AA6E4}">
                <adec:decorative xmlns:adec="http://schemas.microsoft.com/office/drawing/2017/decorative" val="0"/>
              </a:ext>
            </a:extLst>
          </p:cNvPr>
          <p:cNvSpPr txBox="1"/>
          <p:nvPr/>
        </p:nvSpPr>
        <p:spPr>
          <a:xfrm>
            <a:off x="6510658" y="1881278"/>
            <a:ext cx="1896008" cy="1169551"/>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1:</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בני נוער מקפידים להגדיר את הפרופיל שלהם ברשת החברתית כפרטי</a:t>
            </a:r>
          </a:p>
          <a:p>
            <a:pPr algn="ctr" rtl="1"/>
            <a:endParaRPr lang="he-IL" dirty="0">
              <a:latin typeface="Calibri" panose="020F0502020204030204" pitchFamily="34" charset="0"/>
              <a:cs typeface="Calibri" panose="020F0502020204030204" pitchFamily="34" charset="0"/>
            </a:endParaRPr>
          </a:p>
        </p:txBody>
      </p:sp>
      <p:sp>
        <p:nvSpPr>
          <p:cNvPr id="24" name="תיבת טקסט 23">
            <a:extLst>
              <a:ext uri="{FF2B5EF4-FFF2-40B4-BE49-F238E27FC236}">
                <a16:creationId xmlns:a16="http://schemas.microsoft.com/office/drawing/2014/main" id="{2033A10F-9F65-4E61-A6EE-A38002007348}"/>
              </a:ext>
              <a:ext uri="{C183D7F6-B498-43B3-948B-1728B52AA6E4}">
                <adec:decorative xmlns:adec="http://schemas.microsoft.com/office/drawing/2017/decorative" val="0"/>
              </a:ext>
            </a:extLst>
          </p:cNvPr>
          <p:cNvSpPr txBox="1"/>
          <p:nvPr/>
        </p:nvSpPr>
        <p:spPr>
          <a:xfrm>
            <a:off x="4027077" y="2157913"/>
            <a:ext cx="2122356" cy="1600438"/>
          </a:xfrm>
          <a:prstGeom prst="rect">
            <a:avLst/>
          </a:prstGeom>
          <a:noFill/>
        </p:spPr>
        <p:txBody>
          <a:bodyPr wrap="square">
            <a:spAutoFit/>
          </a:bodyPr>
          <a:lstStyle/>
          <a:p>
            <a:pPr algn="ctr" rtl="1"/>
            <a:r>
              <a:rPr lang="he-IL" b="1" dirty="0">
                <a:latin typeface="Calibri" panose="020F0502020204030204" pitchFamily="34" charset="0"/>
                <a:cs typeface="Calibri" panose="020F0502020204030204" pitchFamily="34" charset="0"/>
              </a:rPr>
              <a:t>אפשרות 2: </a:t>
            </a:r>
          </a:p>
          <a:p>
            <a:pPr algn="ctr" rtl="1"/>
            <a:r>
              <a:rPr lang="he-IL" b="1" dirty="0">
                <a:latin typeface="Calibri" panose="020F0502020204030204" pitchFamily="34" charset="0"/>
                <a:cs typeface="Calibri" panose="020F0502020204030204" pitchFamily="34" charset="0"/>
              </a:rPr>
              <a:t> </a:t>
            </a:r>
            <a:r>
              <a:rPr lang="he-IL" dirty="0">
                <a:latin typeface="Calibri" panose="020F0502020204030204" pitchFamily="34" charset="0"/>
                <a:cs typeface="Calibri" panose="020F0502020204030204" pitchFamily="34" charset="0"/>
              </a:rPr>
              <a:t>בני נוער מעדיפים שהפרופיל שלהם ברשת החברתית יהיה ציבורי כדי לצבור </a:t>
            </a:r>
            <a:r>
              <a:rPr lang="he-IL" dirty="0" err="1">
                <a:latin typeface="Calibri" panose="020F0502020204030204" pitchFamily="34" charset="0"/>
                <a:cs typeface="Calibri" panose="020F0502020204030204" pitchFamily="34" charset="0"/>
              </a:rPr>
              <a:t>לייקים</a:t>
            </a:r>
            <a:r>
              <a:rPr lang="he-IL" dirty="0">
                <a:latin typeface="Calibri" panose="020F0502020204030204" pitchFamily="34" charset="0"/>
                <a:cs typeface="Calibri" panose="020F0502020204030204" pitchFamily="34" charset="0"/>
              </a:rPr>
              <a:t> ועוקבים</a:t>
            </a:r>
          </a:p>
          <a:p>
            <a:pPr algn="ctr" rtl="1"/>
            <a:endParaRPr lang="he-IL" dirty="0">
              <a:latin typeface="Calibri" panose="020F0502020204030204" pitchFamily="34" charset="0"/>
              <a:cs typeface="Calibri" panose="020F0502020204030204" pitchFamily="34" charset="0"/>
            </a:endParaRPr>
          </a:p>
          <a:p>
            <a:pPr algn="ctr" rtl="1"/>
            <a:endParaRPr lang="he-IL" dirty="0">
              <a:latin typeface="Calibri" panose="020F0502020204030204" pitchFamily="34" charset="0"/>
              <a:cs typeface="Calibri" panose="020F0502020204030204" pitchFamily="34" charset="0"/>
            </a:endParaRPr>
          </a:p>
        </p:txBody>
      </p:sp>
      <p:pic>
        <p:nvPicPr>
          <p:cNvPr id="19" name="Picture 6">
            <a:extLst>
              <a:ext uri="{FF2B5EF4-FFF2-40B4-BE49-F238E27FC236}">
                <a16:creationId xmlns:a16="http://schemas.microsoft.com/office/drawing/2014/main" id="{01783A4D-71CA-435C-8BA5-59D911D18F18}"/>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546465" y="3784361"/>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22" name="תיבת טקסט 21">
            <a:extLst>
              <a:ext uri="{FF2B5EF4-FFF2-40B4-BE49-F238E27FC236}">
                <a16:creationId xmlns:a16="http://schemas.microsoft.com/office/drawing/2014/main" id="{7C190477-AC6C-44BB-9C76-BED8E5E3D0CE}"/>
              </a:ext>
              <a:ext uri="{C183D7F6-B498-43B3-948B-1728B52AA6E4}">
                <adec:decorative xmlns:adec="http://schemas.microsoft.com/office/drawing/2017/decorative" val="0"/>
              </a:ext>
            </a:extLst>
          </p:cNvPr>
          <p:cNvSpPr txBox="1"/>
          <p:nvPr/>
        </p:nvSpPr>
        <p:spPr>
          <a:xfrm>
            <a:off x="4110824" y="4453503"/>
            <a:ext cx="1103806"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endParaRPr lang="he-IL" b="1" dirty="0">
              <a:latin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sp>
        <p:nvSpPr>
          <p:cNvPr id="8" name="תיבת טקסט 7">
            <a:extLst>
              <a:ext uri="{FF2B5EF4-FFF2-40B4-BE49-F238E27FC236}">
                <a16:creationId xmlns:a16="http://schemas.microsoft.com/office/drawing/2014/main" id="{3BE3B708-C24B-4D2C-B6C5-BBB652DF9E26}"/>
              </a:ext>
              <a:ext uri="{C183D7F6-B498-43B3-948B-1728B52AA6E4}">
                <adec:decorative xmlns:adec="http://schemas.microsoft.com/office/drawing/2017/decorative" val="0"/>
              </a:ext>
            </a:extLst>
          </p:cNvPr>
          <p:cNvSpPr txBox="1"/>
          <p:nvPr/>
        </p:nvSpPr>
        <p:spPr>
          <a:xfrm>
            <a:off x="3787488" y="5500486"/>
            <a:ext cx="4712775" cy="830997"/>
          </a:xfrm>
          <a:prstGeom prst="rect">
            <a:avLst/>
          </a:prstGeom>
          <a:noFill/>
        </p:spPr>
        <p:txBody>
          <a:bodyPr wrap="square">
            <a:spAutoFit/>
          </a:bodyPr>
          <a:lstStyle/>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בחרו באפשרות שרוב בני הנוער נוהגים על פיה לדעתכם.</a:t>
            </a:r>
            <a:endParaRPr lang="en-US" altLang="en-US" sz="1600" b="1" kern="1200" dirty="0">
              <a:solidFill>
                <a:prstClr val="black"/>
              </a:solidFill>
              <a:latin typeface="Calibri" panose="020F0502020204030204" pitchFamily="34" charset="0"/>
              <a:ea typeface="+mn-ea"/>
              <a:cs typeface="Calibri" panose="020F0502020204030204" pitchFamily="34" charset="0"/>
            </a:endParaRPr>
          </a:p>
          <a:p>
            <a:pPr marL="285750" indent="-285750" algn="r" rtl="1" eaLnBrk="0" fontAlgn="base" hangingPunct="0">
              <a:spcBef>
                <a:spcPct val="0"/>
              </a:spcBef>
              <a:spcAft>
                <a:spcPct val="0"/>
              </a:spcAft>
              <a:buClrTx/>
              <a:buFont typeface="Arial" panose="020B0604020202020204" pitchFamily="34" charset="0"/>
              <a:buChar char="•"/>
            </a:pPr>
            <a:r>
              <a:rPr lang="he-IL" altLang="en-US" sz="1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ציינו את הסיבות והמניעים שבגללם בני נוער מתנהלים בדרך זו לדעתכם.</a:t>
            </a:r>
            <a:endParaRPr lang="he-IL" altLang="en-US" sz="1600" b="1" kern="1200" dirty="0">
              <a:solidFill>
                <a:prstClr val="black"/>
              </a:solidFill>
              <a:latin typeface="Calibri" panose="020F0502020204030204" pitchFamily="34" charset="0"/>
              <a:ea typeface="+mn-ea"/>
              <a:cs typeface="Calibri" panose="020F0502020204030204" pitchFamily="34" charset="0"/>
            </a:endParaRPr>
          </a:p>
        </p:txBody>
      </p:sp>
      <p:pic>
        <p:nvPicPr>
          <p:cNvPr id="3" name="תמונה 3">
            <a:extLst>
              <a:ext uri="{FF2B5EF4-FFF2-40B4-BE49-F238E27FC236}">
                <a16:creationId xmlns:a16="http://schemas.microsoft.com/office/drawing/2014/main" id="{6F5BCF76-40CB-47CB-BC4C-955020EE0BD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7787" y="3749104"/>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31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5A57-CA86-30A1-5661-D557F9393EC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26EC639-54A5-F91A-57B2-A39A05D9030A}"/>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EDF06355-524E-97D7-C7E2-D4E16AA3D16A}"/>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pic>
        <p:nvPicPr>
          <p:cNvPr id="5" name="תמונה 3">
            <a:extLst>
              <a:ext uri="{FF2B5EF4-FFF2-40B4-BE49-F238E27FC236}">
                <a16:creationId xmlns:a16="http://schemas.microsoft.com/office/drawing/2014/main" id="{4DA1B9B0-F853-4866-9A8B-2DE4518320ED}"/>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8673" y="3506539"/>
            <a:ext cx="982644" cy="1650479"/>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a:extLst>
              <a:ext uri="{FF2B5EF4-FFF2-40B4-BE49-F238E27FC236}">
                <a16:creationId xmlns:a16="http://schemas.microsoft.com/office/drawing/2014/main" id="{DA37B858-244B-7F3B-DEF1-059310A6E946}"/>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17" name="מלבן 16">
            <a:extLst>
              <a:ext uri="{FF2B5EF4-FFF2-40B4-BE49-F238E27FC236}">
                <a16:creationId xmlns:a16="http://schemas.microsoft.com/office/drawing/2014/main" id="{B881B387-3D63-1BAD-2F9B-45EAAA20902D}"/>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12</a:t>
            </a:r>
          </a:p>
        </p:txBody>
      </p:sp>
      <p:pic>
        <p:nvPicPr>
          <p:cNvPr id="9" name="תמונה 1">
            <a:extLst>
              <a:ext uri="{FF2B5EF4-FFF2-40B4-BE49-F238E27FC236}">
                <a16:creationId xmlns:a16="http://schemas.microsoft.com/office/drawing/2014/main" id="{E3EDBEEA-96E4-85EF-78EF-B8A399E6941F}"/>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2464" y="1881275"/>
            <a:ext cx="2121335" cy="1687058"/>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3">
            <a:extLst>
              <a:ext uri="{FF2B5EF4-FFF2-40B4-BE49-F238E27FC236}">
                <a16:creationId xmlns:a16="http://schemas.microsoft.com/office/drawing/2014/main" id="{B69102EA-0848-C0EF-8086-1D1B9C677F4F}"/>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7177" y="3605234"/>
            <a:ext cx="982644" cy="1650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D0A582CF-017D-A2CB-BAC8-E7108881DF5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588" y="2022683"/>
            <a:ext cx="2121335" cy="17441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09E56C01-4E9E-399F-4F5F-FE9939833D81}"/>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321154" y="3813772"/>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9B5F24E9-1A04-16F6-218A-83E9DF8C5D83}"/>
              </a:ext>
            </a:extLst>
          </p:cNvPr>
          <p:cNvSpPr txBox="1"/>
          <p:nvPr/>
        </p:nvSpPr>
        <p:spPr>
          <a:xfrm>
            <a:off x="9310243" y="1978915"/>
            <a:ext cx="189600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4" name="תיבת טקסט 23">
            <a:extLst>
              <a:ext uri="{FF2B5EF4-FFF2-40B4-BE49-F238E27FC236}">
                <a16:creationId xmlns:a16="http://schemas.microsoft.com/office/drawing/2014/main" id="{083E685D-795D-492B-5AF1-B6052693C759}"/>
              </a:ext>
            </a:extLst>
          </p:cNvPr>
          <p:cNvSpPr txBox="1"/>
          <p:nvPr/>
        </p:nvSpPr>
        <p:spPr>
          <a:xfrm>
            <a:off x="6811911" y="2164035"/>
            <a:ext cx="18267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 name="תיבת טקסט 21">
            <a:extLst>
              <a:ext uri="{FF2B5EF4-FFF2-40B4-BE49-F238E27FC236}">
                <a16:creationId xmlns:a16="http://schemas.microsoft.com/office/drawing/2014/main" id="{547EC932-303B-F915-2D85-3C0CD7A4B897}"/>
              </a:ext>
            </a:extLst>
          </p:cNvPr>
          <p:cNvSpPr txBox="1"/>
          <p:nvPr/>
        </p:nvSpPr>
        <p:spPr>
          <a:xfrm>
            <a:off x="6616973" y="4549029"/>
            <a:ext cx="14167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sp>
        <p:nvSpPr>
          <p:cNvPr id="8" name="תיבת טקסט 7">
            <a:extLst>
              <a:ext uri="{FF2B5EF4-FFF2-40B4-BE49-F238E27FC236}">
                <a16:creationId xmlns:a16="http://schemas.microsoft.com/office/drawing/2014/main" id="{0E292CD8-C2C9-56C5-246E-DEFA86C77E8D}"/>
              </a:ext>
            </a:extLst>
          </p:cNvPr>
          <p:cNvSpPr txBox="1"/>
          <p:nvPr/>
        </p:nvSpPr>
        <p:spPr>
          <a:xfrm>
            <a:off x="6701589" y="5558859"/>
            <a:ext cx="4712775" cy="1200329"/>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8" name="מלבן 17">
            <a:extLst>
              <a:ext uri="{FF2B5EF4-FFF2-40B4-BE49-F238E27FC236}">
                <a16:creationId xmlns:a16="http://schemas.microsoft.com/office/drawing/2014/main" id="{32879FF5-1069-8272-7E9B-30D7507A4744}"/>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13</a:t>
            </a:r>
          </a:p>
        </p:txBody>
      </p:sp>
      <p:pic>
        <p:nvPicPr>
          <p:cNvPr id="13" name="תמונה 1">
            <a:extLst>
              <a:ext uri="{FF2B5EF4-FFF2-40B4-BE49-F238E27FC236}">
                <a16:creationId xmlns:a16="http://schemas.microsoft.com/office/drawing/2014/main" id="{D183082D-7E73-4156-5A81-49676AC94B23}"/>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2633" y="1951162"/>
            <a:ext cx="2138713" cy="1596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8310B6D-9D9C-79D1-7A30-4DFA9DA8317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796" y="1938891"/>
            <a:ext cx="2007410" cy="21133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76A9F939-26CB-5558-63A6-7A95BF5432D8}"/>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534083" y="3952860"/>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28" name="תיבת טקסט 27">
            <a:extLst>
              <a:ext uri="{FF2B5EF4-FFF2-40B4-BE49-F238E27FC236}">
                <a16:creationId xmlns:a16="http://schemas.microsoft.com/office/drawing/2014/main" id="{A30AF300-8554-EE89-655D-8E3B07C789A4}"/>
              </a:ext>
            </a:extLst>
          </p:cNvPr>
          <p:cNvSpPr txBox="1"/>
          <p:nvPr/>
        </p:nvSpPr>
        <p:spPr>
          <a:xfrm>
            <a:off x="3645952" y="2094955"/>
            <a:ext cx="17108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           </a:t>
            </a:r>
          </a:p>
        </p:txBody>
      </p:sp>
      <p:sp>
        <p:nvSpPr>
          <p:cNvPr id="30" name="תיבת טקסט 29">
            <a:extLst>
              <a:ext uri="{FF2B5EF4-FFF2-40B4-BE49-F238E27FC236}">
                <a16:creationId xmlns:a16="http://schemas.microsoft.com/office/drawing/2014/main" id="{055834C4-E755-FEEF-AD5A-60C539A21344}"/>
              </a:ext>
            </a:extLst>
          </p:cNvPr>
          <p:cNvSpPr txBox="1"/>
          <p:nvPr/>
        </p:nvSpPr>
        <p:spPr>
          <a:xfrm>
            <a:off x="970388" y="2172874"/>
            <a:ext cx="177372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p:txBody>
      </p:sp>
      <p:sp>
        <p:nvSpPr>
          <p:cNvPr id="26" name="תיבת טקסט 25">
            <a:extLst>
              <a:ext uri="{FF2B5EF4-FFF2-40B4-BE49-F238E27FC236}">
                <a16:creationId xmlns:a16="http://schemas.microsoft.com/office/drawing/2014/main" id="{35C8384F-A14D-E73D-AC6B-9557798952AD}"/>
              </a:ext>
            </a:extLst>
          </p:cNvPr>
          <p:cNvSpPr txBox="1"/>
          <p:nvPr/>
        </p:nvSpPr>
        <p:spPr>
          <a:xfrm>
            <a:off x="826528" y="4725796"/>
            <a:ext cx="14167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sp>
        <p:nvSpPr>
          <p:cNvPr id="12" name="תיבת טקסט 11">
            <a:extLst>
              <a:ext uri="{FF2B5EF4-FFF2-40B4-BE49-F238E27FC236}">
                <a16:creationId xmlns:a16="http://schemas.microsoft.com/office/drawing/2014/main" id="{70418C99-8F41-7FA5-BFC2-C5CBBECEF8D7}"/>
              </a:ext>
            </a:extLst>
          </p:cNvPr>
          <p:cNvSpPr txBox="1"/>
          <p:nvPr/>
        </p:nvSpPr>
        <p:spPr>
          <a:xfrm>
            <a:off x="970388" y="5572447"/>
            <a:ext cx="4712775" cy="1200329"/>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275153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E55EB925-8A01-649F-A0F7-A3122A8AC12F}"/>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1A6C1A81-8DE1-3D86-A648-EF5E0F37C53F}"/>
              </a:ext>
            </a:extLst>
          </p:cNvPr>
          <p:cNvSpPr txBox="1">
            <a:spLocks noGrp="1"/>
          </p:cNvSpPr>
          <p:nvPr>
            <p:ph type="title" idx="4294967295"/>
          </p:nvPr>
        </p:nvSpPr>
        <p:spPr>
          <a:xfrm>
            <a:off x="838200" y="161492"/>
            <a:ext cx="10515600" cy="1325563"/>
          </a:xfrm>
          <a:prstGeom prst="rect">
            <a:avLst/>
          </a:prstGeom>
          <a:solidFill>
            <a:srgbClr val="F1D9F9"/>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6600" b="1" i="0" u="none" strike="noStrike" kern="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rPr>
              <a:t>בעקבות העבודה בקבוצות...</a:t>
            </a:r>
          </a:p>
        </p:txBody>
      </p:sp>
      <p:pic>
        <p:nvPicPr>
          <p:cNvPr id="14" name="גרפיקה 13">
            <a:extLst>
              <a:ext uri="{FF2B5EF4-FFF2-40B4-BE49-F238E27FC236}">
                <a16:creationId xmlns:a16="http://schemas.microsoft.com/office/drawing/2014/main" id="{42A4338F-DE79-C4E9-A0B3-B09E9E0517C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6026105" y="3110424"/>
            <a:ext cx="6086385" cy="1950178"/>
          </a:xfrm>
          <a:prstGeom prst="rect">
            <a:avLst/>
          </a:prstGeom>
        </p:spPr>
      </p:pic>
      <p:pic>
        <p:nvPicPr>
          <p:cNvPr id="3" name="גרפיקה 2">
            <a:extLst>
              <a:ext uri="{FF2B5EF4-FFF2-40B4-BE49-F238E27FC236}">
                <a16:creationId xmlns:a16="http://schemas.microsoft.com/office/drawing/2014/main" id="{2DD7FF9E-CC37-3401-41E2-1B7F76DF337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9519" y="1205311"/>
            <a:ext cx="3675245" cy="1844534"/>
          </a:xfrm>
          <a:prstGeom prst="rect">
            <a:avLst/>
          </a:prstGeom>
        </p:spPr>
      </p:pic>
      <p:sp>
        <p:nvSpPr>
          <p:cNvPr id="7" name="תיבת טקסט 6">
            <a:extLst>
              <a:ext uri="{FF2B5EF4-FFF2-40B4-BE49-F238E27FC236}">
                <a16:creationId xmlns:a16="http://schemas.microsoft.com/office/drawing/2014/main" id="{FF2EE9DA-85B9-9025-3CB8-CB5042F2E63F}"/>
              </a:ext>
            </a:extLst>
          </p:cNvPr>
          <p:cNvSpPr txBox="1"/>
          <p:nvPr/>
        </p:nvSpPr>
        <p:spPr>
          <a:xfrm>
            <a:off x="8150187" y="1657870"/>
            <a:ext cx="3933907" cy="867930"/>
          </a:xfrm>
          <a:prstGeom prst="rect">
            <a:avLst/>
          </a:prstGeom>
          <a:noFill/>
        </p:spPr>
        <p:txBody>
          <a:bodyPr wrap="square">
            <a:spAutoFit/>
          </a:bodyPr>
          <a:lstStyle/>
          <a:p>
            <a:pPr marL="177800" lvl="0" algn="ctr" rtl="1">
              <a:lnSpc>
                <a:spcPct val="90000"/>
              </a:lnSpc>
              <a:spcBef>
                <a:spcPts val="0"/>
              </a:spcBef>
              <a:spcAft>
                <a:spcPts val="0"/>
              </a:spcAft>
              <a:buClr>
                <a:schemeClr val="tx1"/>
              </a:buClr>
              <a:buSzPts val="2800"/>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איך הרגשתם </a:t>
            </a:r>
            <a:b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במהלך הפעילות?</a:t>
            </a:r>
          </a:p>
        </p:txBody>
      </p:sp>
      <p:pic>
        <p:nvPicPr>
          <p:cNvPr id="4" name="גרפיקה 3">
            <a:extLst>
              <a:ext uri="{FF2B5EF4-FFF2-40B4-BE49-F238E27FC236}">
                <a16:creationId xmlns:a16="http://schemas.microsoft.com/office/drawing/2014/main" id="{100F75A0-B51C-0B4F-FC08-30B6B93B593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9662" y="3931796"/>
            <a:ext cx="5564607" cy="2220158"/>
          </a:xfrm>
          <a:prstGeom prst="rect">
            <a:avLst/>
          </a:prstGeom>
        </p:spPr>
      </p:pic>
      <p:pic>
        <p:nvPicPr>
          <p:cNvPr id="5" name="גרפיקה 4">
            <a:extLst>
              <a:ext uri="{FF2B5EF4-FFF2-40B4-BE49-F238E27FC236}">
                <a16:creationId xmlns:a16="http://schemas.microsoft.com/office/drawing/2014/main" id="{B4AB3A52-6992-FE64-3065-EC483E9DD59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78005" y="1526638"/>
            <a:ext cx="5975669" cy="2220157"/>
          </a:xfrm>
          <a:prstGeom prst="rect">
            <a:avLst/>
          </a:prstGeom>
        </p:spPr>
      </p:pic>
      <p:sp>
        <p:nvSpPr>
          <p:cNvPr id="9" name="תיבת טקסט 8">
            <a:extLst>
              <a:ext uri="{FF2B5EF4-FFF2-40B4-BE49-F238E27FC236}">
                <a16:creationId xmlns:a16="http://schemas.microsoft.com/office/drawing/2014/main" id="{9153C557-53D3-9136-284E-812D6BFC56D2}"/>
              </a:ext>
            </a:extLst>
          </p:cNvPr>
          <p:cNvSpPr txBox="1"/>
          <p:nvPr/>
        </p:nvSpPr>
        <p:spPr>
          <a:xfrm>
            <a:off x="620060" y="1798199"/>
            <a:ext cx="5314873" cy="1255728"/>
          </a:xfrm>
          <a:prstGeom prst="rect">
            <a:avLst/>
          </a:prstGeom>
          <a:noFill/>
        </p:spPr>
        <p:txBody>
          <a:bodyPr wrap="square">
            <a:spAutoFit/>
          </a:bodyPr>
          <a:lstStyle/>
          <a:p>
            <a:pPr marL="177800" lvl="0" algn="ctr" rtl="1">
              <a:lnSpc>
                <a:spcPct val="90000"/>
              </a:lnSpc>
              <a:spcBef>
                <a:spcPts val="0"/>
              </a:spcBef>
              <a:spcAft>
                <a:spcPts val="0"/>
              </a:spcAft>
              <a:buClr>
                <a:schemeClr val="tx1"/>
              </a:buClr>
              <a:buSzPts val="2800"/>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מה הבנתם על עצמכם? </a:t>
            </a:r>
          </a:p>
          <a:p>
            <a:pPr marL="177800" lvl="0" algn="ctr" rtl="1">
              <a:lnSpc>
                <a:spcPct val="90000"/>
              </a:lnSpc>
              <a:spcBef>
                <a:spcPts val="0"/>
              </a:spcBef>
              <a:spcAft>
                <a:spcPts val="0"/>
              </a:spcAft>
              <a:buClr>
                <a:schemeClr val="tx1"/>
              </a:buClr>
              <a:buSzPts val="2800"/>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מהן הסיבות המנחות אתכם </a:t>
            </a:r>
            <a:b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בבחירת התנהגות מסוימת ברשת?</a:t>
            </a:r>
          </a:p>
        </p:txBody>
      </p:sp>
      <p:sp>
        <p:nvSpPr>
          <p:cNvPr id="270" name="Google Shape;270;p12">
            <a:extLst>
              <a:ext uri="{FF2B5EF4-FFF2-40B4-BE49-F238E27FC236}">
                <a16:creationId xmlns:a16="http://schemas.microsoft.com/office/drawing/2014/main" id="{6F6412B2-C141-ED85-6679-13B0F656AE78}"/>
              </a:ext>
            </a:extLst>
          </p:cNvPr>
          <p:cNvSpPr txBox="1">
            <a:spLocks noGrp="1"/>
          </p:cNvSpPr>
          <p:nvPr>
            <p:ph type="body" idx="1"/>
          </p:nvPr>
        </p:nvSpPr>
        <p:spPr>
          <a:xfrm>
            <a:off x="6352078" y="3387287"/>
            <a:ext cx="5164389" cy="1396453"/>
          </a:xfrm>
          <a:prstGeom prst="rect">
            <a:avLst/>
          </a:prstGeom>
          <a:noFill/>
          <a:ln>
            <a:noFill/>
          </a:ln>
        </p:spPr>
        <p:txBody>
          <a:bodyPr spcFirstLastPara="1" wrap="square" lIns="91425" tIns="45700" rIns="91425" bIns="45700" anchor="t" anchorCtr="0">
            <a:normAutofit/>
          </a:bodyPr>
          <a:lstStyle/>
          <a:p>
            <a:pPr marL="177800" lvl="0" indent="0" algn="r" rtl="1">
              <a:lnSpc>
                <a:spcPct val="90000"/>
              </a:lnSpc>
              <a:spcBef>
                <a:spcPts val="0"/>
              </a:spcBef>
              <a:spcAft>
                <a:spcPts val="0"/>
              </a:spcAft>
              <a:buClr>
                <a:schemeClr val="tx1"/>
              </a:buClr>
              <a:buSzPts val="2800"/>
              <a:buNone/>
            </a:pPr>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לעיתים, אנו נתקלים במקרים בהם ערכים שמנחים אותנו "מתנגשים". מי יכול לתת דוגמה למקרה כזה?</a:t>
            </a:r>
            <a:endParaRPr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B70E7C42-F302-B5B2-21E1-B7AAEC2DCD91}"/>
              </a:ext>
            </a:extLst>
          </p:cNvPr>
          <p:cNvSpPr txBox="1"/>
          <p:nvPr/>
        </p:nvSpPr>
        <p:spPr>
          <a:xfrm>
            <a:off x="378005" y="4414011"/>
            <a:ext cx="5247861" cy="1255728"/>
          </a:xfrm>
          <a:prstGeom prst="rect">
            <a:avLst/>
          </a:prstGeom>
          <a:noFill/>
        </p:spPr>
        <p:txBody>
          <a:bodyPr wrap="square">
            <a:spAutoFit/>
          </a:bodyPr>
          <a:lstStyle/>
          <a:p>
            <a:pPr marL="177800" lvl="0" algn="ctr" rtl="1">
              <a:lnSpc>
                <a:spcPct val="90000"/>
              </a:lnSpc>
              <a:spcBef>
                <a:spcPts val="0"/>
              </a:spcBef>
              <a:spcAft>
                <a:spcPts val="0"/>
              </a:spcAft>
              <a:buClr>
                <a:schemeClr val="tx1"/>
              </a:buClr>
              <a:buSzPts val="2800"/>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מה זה מבחינתכם </a:t>
            </a:r>
            <a:b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"התנהגות מתחשבת ורגישה לזולת"? תנו דוגמאות</a:t>
            </a:r>
          </a:p>
        </p:txBody>
      </p:sp>
      <p:pic>
        <p:nvPicPr>
          <p:cNvPr id="15" name="גרפיקה 14">
            <a:extLst>
              <a:ext uri="{FF2B5EF4-FFF2-40B4-BE49-F238E27FC236}">
                <a16:creationId xmlns:a16="http://schemas.microsoft.com/office/drawing/2014/main" id="{B9FEC8EF-ECEB-635F-0C72-DD16A8AE1FF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94269" y="5121181"/>
            <a:ext cx="5680090" cy="1673315"/>
          </a:xfrm>
          <a:prstGeom prst="rect">
            <a:avLst/>
          </a:prstGeom>
        </p:spPr>
      </p:pic>
      <p:sp>
        <p:nvSpPr>
          <p:cNvPr id="13" name="תיבת טקסט 12">
            <a:extLst>
              <a:ext uri="{FF2B5EF4-FFF2-40B4-BE49-F238E27FC236}">
                <a16:creationId xmlns:a16="http://schemas.microsoft.com/office/drawing/2014/main" id="{53A937F4-59C5-FD56-5F9F-B0D736A34A49}"/>
              </a:ext>
            </a:extLst>
          </p:cNvPr>
          <p:cNvSpPr txBox="1"/>
          <p:nvPr/>
        </p:nvSpPr>
        <p:spPr>
          <a:xfrm>
            <a:off x="5942612" y="5370164"/>
            <a:ext cx="5262945" cy="1255728"/>
          </a:xfrm>
          <a:prstGeom prst="rect">
            <a:avLst/>
          </a:prstGeom>
          <a:noFill/>
        </p:spPr>
        <p:txBody>
          <a:bodyPr wrap="square">
            <a:spAutoFit/>
          </a:bodyPr>
          <a:lstStyle/>
          <a:p>
            <a:pPr marL="177800" lvl="0" algn="ctr" rtl="1">
              <a:lnSpc>
                <a:spcPct val="90000"/>
              </a:lnSpc>
              <a:spcBef>
                <a:spcPts val="0"/>
              </a:spcBef>
              <a:spcAft>
                <a:spcPts val="0"/>
              </a:spcAft>
              <a:buClr>
                <a:schemeClr val="tx1"/>
              </a:buClr>
              <a:buSzPts val="2800"/>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מה זה מבחינתכם </a:t>
            </a:r>
            <a:b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"לקחת בחשבון את מה שיגידו עליי"? תנו דוגמאות</a:t>
            </a:r>
          </a:p>
        </p:txBody>
      </p:sp>
    </p:spTree>
    <p:extLst>
      <p:ext uri="{BB962C8B-B14F-4D97-AF65-F5344CB8AC3E}">
        <p14:creationId xmlns:p14="http://schemas.microsoft.com/office/powerpoint/2010/main" val="4206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82620014-5CFA-7466-3788-639E976AF7DD}"/>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214C0A2-6008-8FBA-B511-F996E2AFF451}"/>
              </a:ext>
            </a:extLst>
          </p:cNvPr>
          <p:cNvSpPr txBox="1">
            <a:spLocks noGrp="1"/>
          </p:cNvSpPr>
          <p:nvPr>
            <p:ph type="title" idx="4294967295"/>
          </p:nvPr>
        </p:nvSpPr>
        <p:spPr>
          <a:xfrm>
            <a:off x="838200" y="161492"/>
            <a:ext cx="10515600" cy="1325563"/>
          </a:xfrm>
          <a:prstGeom prst="rect">
            <a:avLst/>
          </a:prstGeom>
          <a:solidFill>
            <a:srgbClr val="F1D9F9"/>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6600" b="1" i="0" u="none" strike="noStrike" kern="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rPr>
              <a:t>זכרו!</a:t>
            </a:r>
          </a:p>
        </p:txBody>
      </p:sp>
      <p:pic>
        <p:nvPicPr>
          <p:cNvPr id="3" name="גרפיקה 2">
            <a:extLst>
              <a:ext uri="{FF2B5EF4-FFF2-40B4-BE49-F238E27FC236}">
                <a16:creationId xmlns:a16="http://schemas.microsoft.com/office/drawing/2014/main" id="{5D3C22FF-CD13-BB33-393B-C58E11F9641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659219" y="1751953"/>
            <a:ext cx="10945835" cy="4695061"/>
          </a:xfrm>
          <a:prstGeom prst="rect">
            <a:avLst/>
          </a:prstGeom>
        </p:spPr>
      </p:pic>
      <p:sp>
        <p:nvSpPr>
          <p:cNvPr id="6" name="תיבת טקסט 5">
            <a:extLst>
              <a:ext uri="{FF2B5EF4-FFF2-40B4-BE49-F238E27FC236}">
                <a16:creationId xmlns:a16="http://schemas.microsoft.com/office/drawing/2014/main" id="{A23AFEBD-74EE-6F2F-5465-7C53EE8F7277}"/>
              </a:ext>
            </a:extLst>
          </p:cNvPr>
          <p:cNvSpPr txBox="1"/>
          <p:nvPr/>
        </p:nvSpPr>
        <p:spPr>
          <a:xfrm>
            <a:off x="838199" y="2103341"/>
            <a:ext cx="10515601" cy="1920526"/>
          </a:xfrm>
          <a:prstGeom prst="rect">
            <a:avLst/>
          </a:prstGeom>
          <a:noFill/>
        </p:spPr>
        <p:txBody>
          <a:bodyPr wrap="square">
            <a:spAutoFit/>
          </a:bodyPr>
          <a:lstStyle/>
          <a:p>
            <a:pPr marL="177800" lvl="0" algn="ctr" rtl="1">
              <a:lnSpc>
                <a:spcPct val="90000"/>
              </a:lnSpc>
              <a:buClr>
                <a:schemeClr val="tx1"/>
              </a:buClr>
              <a:buSzPts val="2800"/>
            </a:pPr>
            <a:r>
              <a:rPr lang="he-IL" sz="6600" b="1" dirty="0">
                <a:latin typeface="Calibri" panose="020F0502020204030204" pitchFamily="34" charset="0"/>
                <a:ea typeface="Calibri" panose="020F0502020204030204" pitchFamily="34" charset="0"/>
                <a:cs typeface="Calibri" panose="020F0502020204030204" pitchFamily="34" charset="0"/>
              </a:rPr>
              <a:t>בכל מצב, הבחירה כיצד לנהוג </a:t>
            </a:r>
          </a:p>
          <a:p>
            <a:pPr marL="177800" lvl="0" algn="ctr" rtl="1">
              <a:lnSpc>
                <a:spcPct val="90000"/>
              </a:lnSpc>
              <a:buClr>
                <a:schemeClr val="tx1"/>
              </a:buClr>
              <a:buSzPts val="2800"/>
            </a:pPr>
            <a:r>
              <a:rPr lang="he-IL" sz="6600" b="1" dirty="0">
                <a:latin typeface="Calibri" panose="020F0502020204030204" pitchFamily="34" charset="0"/>
                <a:ea typeface="Calibri" panose="020F0502020204030204" pitchFamily="34" charset="0"/>
                <a:cs typeface="Calibri" panose="020F0502020204030204" pitchFamily="34" charset="0"/>
              </a:rPr>
              <a:t>נמצאת בידיכם - ברשת ובכלל</a:t>
            </a:r>
            <a:endParaRPr lang="he-IL" sz="6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4" descr="Free Volunteering Volunteer illustration and picture">
            <a:extLst>
              <a:ext uri="{FF2B5EF4-FFF2-40B4-BE49-F238E27FC236}">
                <a16:creationId xmlns:a16="http://schemas.microsoft.com/office/drawing/2014/main" id="{2539C427-5C99-6E42-CEE3-D9F466AEA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9" y="4099483"/>
            <a:ext cx="10580916" cy="424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623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25546A8-63C8-4E12-8BCD-B20027E9ED4C}"/>
              </a:ext>
            </a:extLst>
          </p:cNvPr>
          <p:cNvSpPr>
            <a:spLocks noGrp="1"/>
          </p:cNvSpPr>
          <p:nvPr>
            <p:ph type="title"/>
          </p:nvPr>
        </p:nvSpPr>
        <p:spPr/>
        <p:txBody>
          <a:bodyPr/>
          <a:lstStyle/>
          <a:p>
            <a:r>
              <a:rPr lang="he-IL" dirty="0"/>
              <a:t>חוק הסרטונים-מידע להרחבה</a:t>
            </a:r>
          </a:p>
        </p:txBody>
      </p:sp>
      <p:sp>
        <p:nvSpPr>
          <p:cNvPr id="4" name="מציין מיקום תוכן 2">
            <a:extLst>
              <a:ext uri="{FF2B5EF4-FFF2-40B4-BE49-F238E27FC236}">
                <a16:creationId xmlns:a16="http://schemas.microsoft.com/office/drawing/2014/main" id="{93A072F2-207C-4C2B-9241-218920BE7E93}"/>
              </a:ext>
            </a:extLst>
          </p:cNvPr>
          <p:cNvSpPr txBox="1">
            <a:spLocks/>
          </p:cNvSpPr>
          <p:nvPr/>
        </p:nvSpPr>
        <p:spPr>
          <a:xfrm>
            <a:off x="838200" y="2109535"/>
            <a:ext cx="10515600" cy="3942347"/>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1" eaLnBrk="1" fontAlgn="auto" latinLnBrk="0" hangingPunct="1">
              <a:lnSpc>
                <a:spcPct val="150000"/>
              </a:lnSpc>
              <a:spcBef>
                <a:spcPts val="1000"/>
              </a:spcBef>
              <a:spcAft>
                <a:spcPts val="0"/>
              </a:spcAft>
              <a:buClr>
                <a:srgbClr val="99CB38"/>
              </a:buClr>
              <a:buSzTx/>
              <a:buFont typeface="Wingdings 3" charset="2"/>
              <a:buNone/>
              <a:tabLst/>
              <a:defRPr/>
            </a:pPr>
            <a:r>
              <a:rPr kumimoji="0" lang="he-IL"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חוק הסרטונים הינו הרחבה לחוק למניעת הטרדה מינית, הקובע איסור פרסומם של תצלום, סרט או הקלטה של אדם המתמקד במיניותו, בנסיבות שבהן הפרסום עלול להשפיל את האדם או לבזותו, ולא ניתנה הסכמתו לפרסום. </a:t>
            </a:r>
          </a:p>
          <a:p>
            <a:pPr marL="0" marR="0" lvl="0" indent="0" algn="just" defTabSz="457200" rtl="1" eaLnBrk="1" fontAlgn="auto" latinLnBrk="0" hangingPunct="1">
              <a:lnSpc>
                <a:spcPct val="150000"/>
              </a:lnSpc>
              <a:spcBef>
                <a:spcPts val="1000"/>
              </a:spcBef>
              <a:spcAft>
                <a:spcPts val="0"/>
              </a:spcAft>
              <a:buClr>
                <a:srgbClr val="99CB38"/>
              </a:buClr>
              <a:buSzTx/>
              <a:buFont typeface="Wingdings 3" charset="2"/>
              <a:buNone/>
              <a:tabLst/>
              <a:defRPr/>
            </a:pPr>
            <a:r>
              <a:rPr kumimoji="0" lang="he-IL"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עבירה זו תיחשב הטרדה מינית שעונשה עד חמש שנות מאסר. על פי התיקון, המפיץ יוגדר עבריין מין והנפגעת תוכר כנפגעת הטרדה מינית.</a:t>
            </a:r>
          </a:p>
        </p:txBody>
      </p:sp>
    </p:spTree>
    <p:extLst>
      <p:ext uri="{BB962C8B-B14F-4D97-AF65-F5344CB8AC3E}">
        <p14:creationId xmlns:p14="http://schemas.microsoft.com/office/powerpoint/2010/main" val="3031204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DBA884-3F5A-4586-B406-E82E163FC52D}"/>
              </a:ext>
            </a:extLst>
          </p:cNvPr>
          <p:cNvSpPr>
            <a:spLocks noGrp="1"/>
          </p:cNvSpPr>
          <p:nvPr>
            <p:ph type="title"/>
          </p:nvPr>
        </p:nvSpPr>
        <p:spPr/>
        <p:txBody>
          <a:bodyPr/>
          <a:lstStyle/>
          <a:p>
            <a:r>
              <a:rPr lang="he-IL" dirty="0"/>
              <a:t>הרחבה: היבטים של מוסר וחוק</a:t>
            </a:r>
          </a:p>
        </p:txBody>
      </p:sp>
      <p:sp>
        <p:nvSpPr>
          <p:cNvPr id="4" name="מציין מיקום טקסט 3">
            <a:extLst>
              <a:ext uri="{FF2B5EF4-FFF2-40B4-BE49-F238E27FC236}">
                <a16:creationId xmlns:a16="http://schemas.microsoft.com/office/drawing/2014/main" id="{E25863A2-13D7-4746-ACBC-7E10E32676CB}"/>
              </a:ext>
            </a:extLst>
          </p:cNvPr>
          <p:cNvSpPr txBox="1">
            <a:spLocks noGrp="1"/>
          </p:cNvSpPr>
          <p:nvPr>
            <p:ph type="body" idx="1"/>
          </p:nvPr>
        </p:nvSpPr>
        <p:spPr>
          <a:xfrm>
            <a:off x="229603" y="1629308"/>
            <a:ext cx="11732793" cy="5016718"/>
          </a:xfrm>
          <a:prstGeom prst="rect">
            <a:avLst/>
          </a:prstGeom>
          <a:noFill/>
        </p:spPr>
        <p:txBody>
          <a:bodyPr wrap="square">
            <a:spAutoFit/>
          </a:bodyPr>
          <a:lstStyle/>
          <a:p>
            <a:pPr marL="0" indent="0" rtl="1">
              <a:lnSpc>
                <a:spcPct val="100000"/>
              </a:lnSpc>
              <a:spcBef>
                <a:spcPts val="0"/>
              </a:spcBef>
              <a:buNone/>
            </a:pPr>
            <a:r>
              <a:rPr lang="he-IL" sz="2000" dirty="0">
                <a:solidFill>
                  <a:schemeClr val="tx1"/>
                </a:solidFill>
              </a:rPr>
              <a:t>א. </a:t>
            </a:r>
            <a:r>
              <a:rPr lang="he-IL" sz="2000" b="1" dirty="0">
                <a:solidFill>
                  <a:schemeClr val="tx1"/>
                </a:solidFill>
              </a:rPr>
              <a:t>הכללים המוסריים-הדתיים</a:t>
            </a:r>
          </a:p>
          <a:p>
            <a:pPr marL="0" indent="0" rtl="1">
              <a:lnSpc>
                <a:spcPct val="100000"/>
              </a:lnSpc>
              <a:spcBef>
                <a:spcPts val="0"/>
              </a:spcBef>
              <a:buNone/>
            </a:pPr>
            <a:r>
              <a:rPr lang="he-IL" sz="2000" dirty="0">
                <a:solidFill>
                  <a:schemeClr val="tx1"/>
                </a:solidFill>
              </a:rPr>
              <a:t>לפני קיומם של חוקי מדינה, בתקופות המקרא עליהן אנו לומדים בשיעורי תנ"ך ושעיצבו חלק מהערכים והנורמות המקובלים בימנו, כמובן שלא </a:t>
            </a:r>
            <a:r>
              <a:rPr lang="he-IL" sz="2000" dirty="0" err="1">
                <a:solidFill>
                  <a:schemeClr val="tx1"/>
                </a:solidFill>
              </a:rPr>
              <a:t>היתה</a:t>
            </a:r>
            <a:r>
              <a:rPr lang="he-IL" sz="2000" dirty="0">
                <a:solidFill>
                  <a:schemeClr val="tx1"/>
                </a:solidFill>
              </a:rPr>
              <a:t> עוד בריונות ברשת, אך ניתן למצוא התייחסויות שונות למקרים של העלבה וביוש. ביוש כוונתו "הלבנת פנים" (בשל הפנים המחווירות כתוצאה מההשפלה) והיא בעיקר פגיעה בנפשו בכבודו ש לאדם. הלבנת פנים הוגדרה על ידי חכמים אנשי סמכות דתית כמעשה חמור ביותר והיא הומשלה להריגה, המונעת כניסה לגן עדן. </a:t>
            </a:r>
          </a:p>
          <a:p>
            <a:pPr marL="0" indent="0" rtl="1">
              <a:lnSpc>
                <a:spcPct val="100000"/>
              </a:lnSpc>
              <a:spcBef>
                <a:spcPts val="0"/>
              </a:spcBef>
              <a:buNone/>
            </a:pPr>
            <a:r>
              <a:rPr lang="he-IL" sz="2000" b="1" dirty="0">
                <a:solidFill>
                  <a:schemeClr val="tx1"/>
                </a:solidFill>
              </a:rPr>
              <a:t>במשנה, בפרקי אבות נכתב:</a:t>
            </a:r>
            <a:br>
              <a:rPr lang="he-IL" sz="2000" b="1" dirty="0">
                <a:solidFill>
                  <a:schemeClr val="tx1"/>
                </a:solidFill>
              </a:rPr>
            </a:br>
            <a:r>
              <a:rPr lang="he-IL" sz="2000" dirty="0">
                <a:solidFill>
                  <a:schemeClr val="tx1"/>
                </a:solidFill>
              </a:rPr>
              <a:t>רבי אלעזר </a:t>
            </a:r>
            <a:r>
              <a:rPr lang="he-IL" sz="2000" dirty="0" err="1">
                <a:solidFill>
                  <a:schemeClr val="tx1"/>
                </a:solidFill>
              </a:rPr>
              <a:t>המודעי</a:t>
            </a:r>
            <a:r>
              <a:rPr lang="he-IL" sz="2000" dirty="0">
                <a:solidFill>
                  <a:schemeClr val="tx1"/>
                </a:solidFill>
              </a:rPr>
              <a:t> אומר... והמלבין פני חבר וברבים... אף על פי שיש בידו תורה ומעשים טובים אין לו חלק לעולם הבא! (משנה, מסכת אבות, פרק ג', משנה י"א). </a:t>
            </a:r>
          </a:p>
          <a:p>
            <a:pPr marL="0" indent="0" rtl="1">
              <a:lnSpc>
                <a:spcPct val="100000"/>
              </a:lnSpc>
              <a:spcBef>
                <a:spcPts val="0"/>
              </a:spcBef>
              <a:buNone/>
            </a:pPr>
            <a:r>
              <a:rPr lang="he-IL" sz="2000" dirty="0">
                <a:solidFill>
                  <a:schemeClr val="tx1"/>
                </a:solidFill>
              </a:rPr>
              <a:t>רבי </a:t>
            </a:r>
            <a:r>
              <a:rPr lang="he-IL" sz="2000" dirty="0" err="1">
                <a:solidFill>
                  <a:schemeClr val="tx1"/>
                </a:solidFill>
              </a:rPr>
              <a:t>חנינא</a:t>
            </a:r>
            <a:r>
              <a:rPr lang="he-IL" sz="2000" dirty="0">
                <a:solidFill>
                  <a:schemeClr val="tx1"/>
                </a:solidFill>
              </a:rPr>
              <a:t> אומר על כך: "כל </a:t>
            </a:r>
            <a:r>
              <a:rPr lang="he-IL" sz="2000" dirty="0" err="1">
                <a:solidFill>
                  <a:schemeClr val="tx1"/>
                </a:solidFill>
              </a:rPr>
              <a:t>היורדין</a:t>
            </a:r>
            <a:r>
              <a:rPr lang="he-IL" sz="2000" dirty="0">
                <a:solidFill>
                  <a:schemeClr val="tx1"/>
                </a:solidFill>
              </a:rPr>
              <a:t> </a:t>
            </a:r>
            <a:r>
              <a:rPr lang="he-IL" sz="2000" dirty="0" err="1">
                <a:solidFill>
                  <a:schemeClr val="tx1"/>
                </a:solidFill>
              </a:rPr>
              <a:t>לגיהנום</a:t>
            </a:r>
            <a:r>
              <a:rPr lang="he-IL" sz="2000" dirty="0">
                <a:solidFill>
                  <a:schemeClr val="tx1"/>
                </a:solidFill>
              </a:rPr>
              <a:t> - עולים, חוץ משלשה </a:t>
            </a:r>
            <a:r>
              <a:rPr lang="he-IL" sz="2000" dirty="0" err="1">
                <a:solidFill>
                  <a:schemeClr val="tx1"/>
                </a:solidFill>
              </a:rPr>
              <a:t>שיורדין</a:t>
            </a:r>
            <a:r>
              <a:rPr lang="he-IL" sz="2000" dirty="0">
                <a:solidFill>
                  <a:schemeClr val="tx1"/>
                </a:solidFill>
              </a:rPr>
              <a:t> ואין </a:t>
            </a:r>
            <a:r>
              <a:rPr lang="he-IL" sz="2000" dirty="0" err="1">
                <a:solidFill>
                  <a:schemeClr val="tx1"/>
                </a:solidFill>
              </a:rPr>
              <a:t>עולין</a:t>
            </a:r>
            <a:r>
              <a:rPr lang="he-IL" sz="2000" dirty="0">
                <a:solidFill>
                  <a:schemeClr val="tx1"/>
                </a:solidFill>
              </a:rPr>
              <a:t>. </a:t>
            </a:r>
            <a:r>
              <a:rPr lang="he-IL" sz="2000" dirty="0" err="1">
                <a:solidFill>
                  <a:schemeClr val="tx1"/>
                </a:solidFill>
              </a:rPr>
              <a:t>ואלוהן</a:t>
            </a:r>
            <a:r>
              <a:rPr lang="he-IL" sz="2000" dirty="0">
                <a:solidFill>
                  <a:schemeClr val="tx1"/>
                </a:solidFill>
              </a:rPr>
              <a:t>: הבא על אשת איש, והמלבין פני </a:t>
            </a:r>
            <a:r>
              <a:rPr lang="he-IL" sz="2000" dirty="0" err="1">
                <a:solidFill>
                  <a:schemeClr val="tx1"/>
                </a:solidFill>
              </a:rPr>
              <a:t>חבירו</a:t>
            </a:r>
            <a:r>
              <a:rPr lang="he-IL" sz="2000" dirty="0">
                <a:solidFill>
                  <a:schemeClr val="tx1"/>
                </a:solidFill>
              </a:rPr>
              <a:t> ברבים, והמכנה שם רעל חברו" (תלמוד בבלי, מסכת ב, דף נ"ח, עמוד ב')</a:t>
            </a:r>
          </a:p>
          <a:p>
            <a:pPr marL="0" indent="0" rtl="1">
              <a:lnSpc>
                <a:spcPct val="100000"/>
              </a:lnSpc>
              <a:spcBef>
                <a:spcPts val="0"/>
              </a:spcBef>
              <a:buNone/>
            </a:pPr>
            <a:endParaRPr lang="he-IL" sz="2000" dirty="0">
              <a:solidFill>
                <a:schemeClr val="tx1"/>
              </a:solidFill>
            </a:endParaRPr>
          </a:p>
          <a:p>
            <a:pPr marL="0" indent="0" rtl="1">
              <a:lnSpc>
                <a:spcPct val="100000"/>
              </a:lnSpc>
              <a:spcBef>
                <a:spcPts val="0"/>
              </a:spcBef>
              <a:buNone/>
            </a:pPr>
            <a:r>
              <a:rPr lang="he-IL" sz="2000" dirty="0">
                <a:solidFill>
                  <a:schemeClr val="tx1"/>
                </a:solidFill>
              </a:rPr>
              <a:t> ב. </a:t>
            </a:r>
            <a:r>
              <a:rPr lang="he-IL" sz="2000" b="1" dirty="0">
                <a:solidFill>
                  <a:schemeClr val="tx1"/>
                </a:solidFill>
              </a:rPr>
              <a:t>החוקים הקיימים בישראל</a:t>
            </a:r>
          </a:p>
          <a:p>
            <a:pPr marL="0" indent="0" rtl="1">
              <a:lnSpc>
                <a:spcPct val="100000"/>
              </a:lnSpc>
              <a:spcBef>
                <a:spcPts val="0"/>
              </a:spcBef>
              <a:buNone/>
            </a:pPr>
            <a:r>
              <a:rPr lang="he-IL" sz="2000" dirty="0">
                <a:solidFill>
                  <a:schemeClr val="tx1"/>
                </a:solidFill>
              </a:rPr>
              <a:t>אנו מבינים כי כמו בתקופות מסורתיות, בהן ניסו חכמינו להתמודד עם התנהגויות של "הלבנת פנים", גם אנו צריכים לקבוע כללי התנהגות להתנהלות ברשתות החברתיות, באינטרנט ובטלפונים הסלולריים. במדינת ישראל נחקקו מספר חוקי מדינה, אשר אמורים לשמור על האזרחים ממצבים אלה של הפצת מסרים פוגעניים, תמונות משפילות וכל מעשי בריונות נוספים, אך הם אינם מוכרים לכל ואינם בהכרח מותאמים לסוגיות העולות בעקבות כניסתן של הטכנולוגיות החדשות:</a:t>
            </a:r>
          </a:p>
        </p:txBody>
      </p:sp>
    </p:spTree>
    <p:extLst>
      <p:ext uri="{BB962C8B-B14F-4D97-AF65-F5344CB8AC3E}">
        <p14:creationId xmlns:p14="http://schemas.microsoft.com/office/powerpoint/2010/main" val="230694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84" name="Google Shape;184;p5">
            <a:extLst>
              <a:ext uri="{C183D7F6-B498-43B3-948B-1728B52AA6E4}">
                <adec:decorative xmlns:adec="http://schemas.microsoft.com/office/drawing/2017/decorative" val="0"/>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pic>
        <p:nvPicPr>
          <p:cNvPr id="186" name="Google Shape;186;p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34350" y="737914"/>
            <a:ext cx="609600" cy="579120"/>
          </a:xfrm>
          <a:prstGeom prst="rect">
            <a:avLst/>
          </a:prstGeom>
          <a:noFill/>
          <a:ln>
            <a:noFill/>
          </a:ln>
        </p:spPr>
      </p:pic>
      <p:sp>
        <p:nvSpPr>
          <p:cNvPr id="2" name="TextBox 12">
            <a:extLst>
              <a:ext uri="{FF2B5EF4-FFF2-40B4-BE49-F238E27FC236}">
                <a16:creationId xmlns:a16="http://schemas.microsoft.com/office/drawing/2014/main" id="{4990520A-2B1D-E37A-9DD6-83F124AAC9EA}"/>
              </a:ext>
              <a:ext uri="{C183D7F6-B498-43B3-948B-1728B52AA6E4}">
                <adec:decorative xmlns:adec="http://schemas.microsoft.com/office/drawing/2017/decorative" val="0"/>
              </a:ext>
            </a:extLst>
          </p:cNvPr>
          <p:cNvSpPr txBox="1"/>
          <p:nvPr/>
        </p:nvSpPr>
        <p:spPr>
          <a:xfrm>
            <a:off x="266157" y="2616662"/>
            <a:ext cx="11766014" cy="3263586"/>
          </a:xfrm>
          <a:prstGeom prst="rect">
            <a:avLst/>
          </a:prstGeom>
          <a:noFill/>
        </p:spPr>
        <p:txBody>
          <a:bodyPr wrap="square">
            <a:spAutoFit/>
          </a:bodyPr>
          <a:lstStyle/>
          <a:p>
            <a:pPr marL="457200" marR="0" lvl="0" indent="-457200" algn="r" defTabSz="914400" rtl="1" eaLnBrk="1" fontAlgn="auto" latinLnBrk="0" hangingPunct="1">
              <a:lnSpc>
                <a:spcPct val="150000"/>
              </a:lnSpc>
              <a:spcBef>
                <a:spcPts val="0"/>
              </a:spcBef>
              <a:spcAft>
                <a:spcPts val="0"/>
              </a:spcAft>
              <a:buClr>
                <a:srgbClr val="FFFFFF"/>
              </a:buClr>
              <a:buSzPts val="2400"/>
              <a:buFont typeface="Courier New" panose="02070309020205020404" pitchFamily="49" charset="0"/>
              <a:buChar char="o"/>
              <a:tabLst/>
              <a:defRPr/>
            </a:pPr>
            <a:r>
              <a:rPr kumimoji="0" lang="he-IL" sz="3500" b="0" i="0" u="none" strike="noStrike" kern="0" cap="none" spc="0" normalizeH="0" baseline="0" noProof="0" dirty="0">
                <a:ln>
                  <a:noFill/>
                </a:ln>
                <a:solidFill>
                  <a:srgbClr val="000000"/>
                </a:solidFill>
                <a:effectLst/>
                <a:uLnTx/>
                <a:uFillTx/>
                <a:latin typeface="Calibri"/>
                <a:ea typeface="Calibri"/>
                <a:cs typeface="Calibri"/>
                <a:sym typeface="Calibri"/>
              </a:rPr>
              <a:t>התלמידים יפתחו מיומנויות לניהול עצמי ברשת, כך שיתנהלו בה באופן מכבד, מתחשב ומוגן.</a:t>
            </a:r>
          </a:p>
          <a:p>
            <a:pPr marL="457200" marR="0" lvl="0" indent="-457200" algn="r" defTabSz="914400" rtl="1" eaLnBrk="1" fontAlgn="auto" latinLnBrk="0" hangingPunct="1">
              <a:lnSpc>
                <a:spcPct val="150000"/>
              </a:lnSpc>
              <a:spcBef>
                <a:spcPts val="0"/>
              </a:spcBef>
              <a:spcAft>
                <a:spcPts val="0"/>
              </a:spcAft>
              <a:buClr>
                <a:srgbClr val="FFFFFF"/>
              </a:buClr>
              <a:buSzPts val="2400"/>
              <a:buFont typeface="Wingdings" panose="05000000000000000000" pitchFamily="2" charset="2"/>
              <a:buChar char="Ø"/>
              <a:tabLst/>
              <a:defRPr/>
            </a:pPr>
            <a:r>
              <a:rPr kumimoji="0" lang="he-IL" sz="3600" b="0" i="0" u="none" strike="noStrike" kern="0" cap="none" spc="0" normalizeH="0" baseline="0" noProof="0" dirty="0">
                <a:ln>
                  <a:noFill/>
                </a:ln>
                <a:solidFill>
                  <a:srgbClr val="000000"/>
                </a:solidFill>
                <a:effectLst/>
                <a:uLnTx/>
                <a:uFillTx/>
                <a:latin typeface="Calibri"/>
                <a:ea typeface="Calibri"/>
                <a:cs typeface="Calibri"/>
                <a:sym typeface="Calibri"/>
              </a:rPr>
              <a:t>התלמידים יתנסו ב-</a:t>
            </a:r>
            <a:r>
              <a:rPr kumimoji="0" lang="en-US" sz="3600" b="0" i="0" u="none" strike="noStrike" kern="0" cap="none" spc="0" normalizeH="0" baseline="0" noProof="0" dirty="0">
                <a:ln>
                  <a:noFill/>
                </a:ln>
                <a:solidFill>
                  <a:srgbClr val="000000"/>
                </a:solidFill>
                <a:effectLst/>
                <a:uLnTx/>
                <a:uFillTx/>
                <a:latin typeface="Calibri"/>
                <a:ea typeface="Calibri"/>
                <a:cs typeface="Calibri"/>
                <a:sym typeface="Calibri"/>
              </a:rPr>
              <a:t>NOTEBOOKLM</a:t>
            </a:r>
            <a:r>
              <a:rPr kumimoji="0" lang="he-IL" sz="3600" b="0" i="0" u="none" strike="noStrike" kern="0" cap="none" spc="0" normalizeH="0" baseline="0" noProof="0" dirty="0">
                <a:ln>
                  <a:noFill/>
                </a:ln>
                <a:solidFill>
                  <a:srgbClr val="000000"/>
                </a:solidFill>
                <a:effectLst/>
                <a:uLnTx/>
                <a:uFillTx/>
                <a:latin typeface="Calibri"/>
                <a:ea typeface="Calibri"/>
                <a:cs typeface="Calibri"/>
                <a:sym typeface="Calibri"/>
              </a:rPr>
              <a:t>.</a:t>
            </a:r>
          </a:p>
          <a:p>
            <a:pPr marL="457200" marR="0" lvl="0" indent="-457200" algn="r" defTabSz="914400" rtl="1" eaLnBrk="1" fontAlgn="auto" latinLnBrk="0" hangingPunct="1">
              <a:lnSpc>
                <a:spcPct val="150000"/>
              </a:lnSpc>
              <a:spcBef>
                <a:spcPts val="0"/>
              </a:spcBef>
              <a:spcAft>
                <a:spcPts val="0"/>
              </a:spcAft>
              <a:buClr>
                <a:srgbClr val="FFFFFF"/>
              </a:buClr>
              <a:buSzPts val="2400"/>
              <a:buFont typeface="Wingdings" panose="05000000000000000000" pitchFamily="2" charset="2"/>
              <a:buChar char="Ø"/>
              <a:tabLst/>
              <a:defRPr/>
            </a:pPr>
            <a:endParaRPr kumimoji="0" lang="he-IL" sz="3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DBA884-3F5A-4586-B406-E82E163FC52D}"/>
              </a:ext>
            </a:extLst>
          </p:cNvPr>
          <p:cNvSpPr>
            <a:spLocks noGrp="1"/>
          </p:cNvSpPr>
          <p:nvPr>
            <p:ph type="title"/>
          </p:nvPr>
        </p:nvSpPr>
        <p:spPr/>
        <p:txBody>
          <a:bodyPr>
            <a:normAutofit/>
          </a:bodyPr>
          <a:lstStyle/>
          <a:p>
            <a:r>
              <a:rPr lang="he-IL" dirty="0"/>
              <a:t>היבטים של מוסר וחוק </a:t>
            </a:r>
            <a:r>
              <a:rPr lang="he-IL" sz="4400" dirty="0"/>
              <a:t>(המשך)</a:t>
            </a:r>
            <a:endParaRPr lang="he-IL" dirty="0"/>
          </a:p>
        </p:txBody>
      </p:sp>
      <p:sp>
        <p:nvSpPr>
          <p:cNvPr id="4" name="מציין מיקום טקסט 3">
            <a:extLst>
              <a:ext uri="{FF2B5EF4-FFF2-40B4-BE49-F238E27FC236}">
                <a16:creationId xmlns:a16="http://schemas.microsoft.com/office/drawing/2014/main" id="{E25863A2-13D7-4746-ACBC-7E10E32676CB}"/>
              </a:ext>
            </a:extLst>
          </p:cNvPr>
          <p:cNvSpPr txBox="1">
            <a:spLocks noGrp="1"/>
          </p:cNvSpPr>
          <p:nvPr>
            <p:ph type="body" idx="1"/>
          </p:nvPr>
        </p:nvSpPr>
        <p:spPr>
          <a:xfrm>
            <a:off x="-135957" y="1487055"/>
            <a:ext cx="12396537" cy="5478382"/>
          </a:xfrm>
          <a:prstGeom prst="rect">
            <a:avLst/>
          </a:prstGeom>
          <a:noFill/>
        </p:spPr>
        <p:txBody>
          <a:bodyPr wrap="square">
            <a:spAutoFit/>
          </a:bodyPr>
          <a:lstStyle/>
          <a:p>
            <a:pPr marL="342900" marR="231140" lvl="0" indent="-342900" algn="just" defTabSz="457200" rtl="1" eaLnBrk="1" fontAlgn="base"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חוק הגנת הפרטיות, התשמ"א-1981 קובע כי "לא יפגע אדם בפרטיות של זולתו ללא הסכמתו". סעיפים 2 (3), (4) ו-(10) לחוק מגדירים פגיעה בפרטיות, בין השאר, כ"צילום אדם כשהוא ברשות היחיד, "פרסום תצלומו של אדם ברבים בנסיבות שבהן עלול הפרסום להשפילו או לבזותו" ו-"פרסומו או מסירתו של דבר שהושג בדרך פגיעה בפרטיות". סעיף 5 לחוק קובע כי "הפוגע במזיד בפרטיות זולתו" באחת מן הדרכים </a:t>
            </a:r>
            <a:r>
              <a:rPr kumimoji="0" lang="he-IL"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שצויינו</a:t>
            </a: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לעיל דינו מאסר של חמש שנים. כן נקבע כי פגיעה בפרטיות היא עוולה אזרחית. בית המשפט רשאי לחייב אדם שהורשע בעבירה לפי חוק זה בפיצוי של עד 50,000 ₪ ללא הוכחת נזק ועד 100,000 ₪ במקרה שהוכח כי לשון הרע פורסמה בכוונה לפגוע.   היכולת להעמיד לדין אדם בשל פגיעה בפרטיות תלויה בכמה שאלות ובהן: האם פרסום התצלום בוצע ללא הסכמתו של המצולם? כיצד מוגדרת רשות היחיד והאם התצלום נעשה ברשות היחיד? האם הפרסום נעשה במזיד מתוך כוונה להשפיל ולבזות ועוד. </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Arial" panose="020B0604020202020204" pitchFamily="34" charset="0"/>
              <a:cs typeface="Calibri" panose="020F0502020204030204" pitchFamily="34" charset="0"/>
            </a:endParaRPr>
          </a:p>
          <a:p>
            <a:pPr marL="342900" marR="231140" lvl="0" indent="-342900" algn="just" defTabSz="457200" rtl="1" eaLnBrk="1" fontAlgn="base"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סעיף 24 לחוק הנוער(טיפול והשגחה), התש"ך-1960 אוסר לפרסם שמו של קטין או כל דבר אחר העשוי להביא לידי זיהויו כאשר נעברה בקטין עבירת מין, עבירת אלימות או עבירה של התעללות. כן נאסר לפרסם תמונת עירום של קטין שמלאו לו חמש שנים והפרסום עלול להביא לזיהויו. דינו של העובר על האיסור הקבוע בחוק שנת מאסר. במקרה זה נשאלת השאלה האם נעברה בקטין עבירה פלילית והאם ובאיזה אופן הפרסום עלול לזהותו.  </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Arial" panose="020B0604020202020204" pitchFamily="34" charset="0"/>
              <a:cs typeface="Calibri" panose="020F0502020204030204" pitchFamily="34" charset="0"/>
            </a:endParaRPr>
          </a:p>
          <a:p>
            <a:pPr marL="342900" marR="231140" lvl="0" indent="-342900" algn="just" defTabSz="457200" rtl="1" eaLnBrk="1" fontAlgn="base"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סעיף 214 לחוק העונשין, התשל"ז-1977 קובע עונש של שלוש שנות מאסר על פרסום תועבה. על פרסום תועבה ובו דמותו של קטין נקבע עונש של חמש שנות מאסר. שימוש בגופו של קטין לעשיית פרסום תועבה דינו מאסר שבע שנים. כן נאסר על החזקת פרסום תועבה ובו דמותו של קטין. בהגדרת המושג פרסום נכללת גם הפצה באמצעות מחשב בדרך הזמינה לציבור. ההחלטה מהו "פרסום תועבה" נתונה בידיו של בית המשפט שככלל נוטה לעשות שימוש מועט במונח זה.</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37177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DBA884-3F5A-4586-B406-E82E163FC52D}"/>
              </a:ext>
            </a:extLst>
          </p:cNvPr>
          <p:cNvSpPr>
            <a:spLocks noGrp="1"/>
          </p:cNvSpPr>
          <p:nvPr>
            <p:ph type="title"/>
          </p:nvPr>
        </p:nvSpPr>
        <p:spPr/>
        <p:txBody>
          <a:bodyPr>
            <a:normAutofit/>
          </a:bodyPr>
          <a:lstStyle/>
          <a:p>
            <a:r>
              <a:rPr lang="he-IL" dirty="0"/>
              <a:t>היבטים של מוסר וחוק </a:t>
            </a:r>
            <a:r>
              <a:rPr lang="he-IL" sz="4400" dirty="0"/>
              <a:t>(המשך)</a:t>
            </a:r>
            <a:endParaRPr lang="he-IL" dirty="0"/>
          </a:p>
        </p:txBody>
      </p:sp>
      <p:sp>
        <p:nvSpPr>
          <p:cNvPr id="4" name="מציין מיקום טקסט 3">
            <a:extLst>
              <a:ext uri="{FF2B5EF4-FFF2-40B4-BE49-F238E27FC236}">
                <a16:creationId xmlns:a16="http://schemas.microsoft.com/office/drawing/2014/main" id="{E25863A2-13D7-4746-ACBC-7E10E32676CB}"/>
              </a:ext>
            </a:extLst>
          </p:cNvPr>
          <p:cNvSpPr txBox="1">
            <a:spLocks noGrp="1"/>
          </p:cNvSpPr>
          <p:nvPr>
            <p:ph type="body" idx="1"/>
          </p:nvPr>
        </p:nvSpPr>
        <p:spPr>
          <a:xfrm>
            <a:off x="-204537" y="1687394"/>
            <a:ext cx="12396537" cy="5170606"/>
          </a:xfrm>
          <a:prstGeom prst="rect">
            <a:avLst/>
          </a:prstGeom>
          <a:noFill/>
        </p:spPr>
        <p:txBody>
          <a:bodyPr wrap="square">
            <a:spAutoFit/>
          </a:bodyPr>
          <a:lstStyle/>
          <a:p>
            <a:pPr marL="342900" marR="231140" lvl="0" indent="-342900" algn="just" defTabSz="457200" rtl="1" eaLnBrk="1" fontAlgn="base"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חוק איסור לשון הרע, התשכ"ה-1965 מגדיר לשון הרע, בין השאר, כדבר שפרסומו עלול להשפיל אדם בעיני הבריות או לעשותו מטרה לשנאה, לבוז או ללעג מצדן. פרסום, </a:t>
            </a:r>
            <a:r>
              <a:rPr kumimoji="0" lang="he-IL"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לענין</a:t>
            </a: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לשון הרע, הוא כל פרסום, בין בעל-פה ובין בכתב ובדפוס, שהיה מיועד לאדם זולת הנפגע והגיע לידי אותו אדם או לאדם אחר זולת הנפגע. סעיף שש לחוק קובע כי המפרסם לשון הרע בכוונה לפגוע בשני בני אדם או יותר זולת הנפגע דינו מאסר שנה אחת. כן נקבע כי פרסום לשון הרע הוא עוולה אזרחית. בית המשפט רשאי לחייב אדם שהורשע בעבירה לפי חוק זה פיצוי של עד 50,000 ₪ ללא הוכחת נזק ועד 100,000 ₪ במקרה שהוכח כי לשון הרע פורסמה בכוונה לפגוע.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a:p>
            <a:pPr marL="342900" marR="231140" lvl="0" indent="-342900" algn="just" defTabSz="457200" rtl="1" eaLnBrk="1" fontAlgn="base"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חוק למניעת הטרדה מינית (תיקון מס' 10) </a:t>
            </a:r>
            <a:r>
              <a:rPr kumimoji="0" lang="he-IL"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התשע"ד</a:t>
            </a: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2014-- התיקון לחוק קובע איסור פרסומם של תצלום, סרט או הקלטה של אדם המתמקד במיניותו, בנסיבות שבהן הפרסום עלול להשפיל את האדם או לבזותו, ולא ניתנה הסכמתו לפרסום. עברה זו תיחשב הטרדה מינית שעונשה עד חמש שנות מאסר. על פי התיקון, המפיץ יוגדר עבריין מין והנפגעת תוכר כנפגעת הטרדה מינית</a:t>
            </a:r>
          </a:p>
          <a:p>
            <a:pPr marL="342900" marR="231140" lvl="0" indent="-342900" algn="just" defTabSz="457200" rtl="1" eaLnBrk="1" fontAlgn="base"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חוק איסור הסתה לגזענות- תקציר מתוך חוק העונשין ( תיקון </a:t>
            </a:r>
            <a:r>
              <a:rPr kumimoji="0" lang="he-IL" sz="2000" b="0" i="0" u="none" strike="noStrike" kern="1200" cap="none" spc="0" normalizeH="0" baseline="0" noProof="0" dirty="0" err="1">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התשמ"ו</a:t>
            </a: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a:p>
            <a:pPr marL="231140" marR="231140" lvl="0" indent="0" algn="r" defTabSz="457200" rtl="1" eaLnBrk="1" fontAlgn="auto" latinLnBrk="0" hangingPunct="1">
              <a:lnSpc>
                <a:spcPct val="100000"/>
              </a:lnSpc>
              <a:spcBef>
                <a:spcPts val="0"/>
              </a:spcBef>
              <a:spcAft>
                <a:spcPts val="0"/>
              </a:spcAft>
              <a:buClrTx/>
              <a:buSzTx/>
              <a:buFont typeface="Wingdings 3" charset="2"/>
              <a:buNone/>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144א. "גזענות" -  רדיפה,  השפלה,  ביזוי,  גילוי איבה, עוינות או אלימות, או גרימת מדנים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(ריב ושנאה) כלפי ציבור או חלקים של האוכלוסייה,  והכל בשל צבע או השתייכות לגזע או למוצא לאומי אתני.</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31140" marR="231140" lvl="0" indent="0" algn="r" defTabSz="457200" rtl="1" eaLnBrk="1" fontAlgn="auto" latinLnBrk="0" hangingPunct="1">
              <a:lnSpc>
                <a:spcPct val="100000"/>
              </a:lnSpc>
              <a:spcBef>
                <a:spcPts val="0"/>
              </a:spcBef>
              <a:spcAft>
                <a:spcPts val="0"/>
              </a:spcAft>
              <a:buClrTx/>
              <a:buSzTx/>
              <a:buFont typeface="Wingdings 3" charset="2"/>
              <a:buNone/>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144 ב. איסור פרסום הסתה לגזענות</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המפרסם דבר מתוך מטרה להסית לגזענות, דינו מאסר חמש שנים.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31140" marR="231140" lvl="0" indent="0" algn="r" defTabSz="457200" rtl="1" eaLnBrk="1" fontAlgn="auto" latinLnBrk="0" hangingPunct="1">
              <a:lnSpc>
                <a:spcPct val="100000"/>
              </a:lnSpc>
              <a:spcBef>
                <a:spcPts val="0"/>
              </a:spcBef>
              <a:spcAft>
                <a:spcPts val="0"/>
              </a:spcAft>
              <a:buClrTx/>
              <a:buSzTx/>
              <a:buFont typeface="Wingdings 3" charset="2"/>
              <a:buNone/>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144 ד. הסתה לאלימות או טרור- המפרסם קריאה לעשיית מעשה אלימות או טרור , או מי שמשבח אלימות או מפרסם אהדה או עידוד למעשה אלימות או טרור, תומך בו או מזדהה עמו, ועל פי תוכנו של הפרסום המסית והנסיבות שבהן פורסם, יש אפשרות ממשית שיביא לעשיית מעשה אלימות או טרור, דינו מאסר חמש שנים.</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4195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DBA884-3F5A-4586-B406-E82E163FC52D}"/>
              </a:ext>
            </a:extLst>
          </p:cNvPr>
          <p:cNvSpPr>
            <a:spLocks noGrp="1"/>
          </p:cNvSpPr>
          <p:nvPr>
            <p:ph type="title"/>
          </p:nvPr>
        </p:nvSpPr>
        <p:spPr/>
        <p:txBody>
          <a:bodyPr/>
          <a:lstStyle/>
          <a:p>
            <a:r>
              <a:rPr lang="he-IL" dirty="0"/>
              <a:t>הרחבה: מהו קוד אתי?</a:t>
            </a:r>
          </a:p>
        </p:txBody>
      </p:sp>
      <p:sp>
        <p:nvSpPr>
          <p:cNvPr id="4" name="מציין מיקום טקסט 3">
            <a:extLst>
              <a:ext uri="{FF2B5EF4-FFF2-40B4-BE49-F238E27FC236}">
                <a16:creationId xmlns:a16="http://schemas.microsoft.com/office/drawing/2014/main" id="{E25863A2-13D7-4746-ACBC-7E10E32676CB}"/>
              </a:ext>
            </a:extLst>
          </p:cNvPr>
          <p:cNvSpPr txBox="1">
            <a:spLocks noGrp="1"/>
          </p:cNvSpPr>
          <p:nvPr>
            <p:ph type="body" idx="1"/>
          </p:nvPr>
        </p:nvSpPr>
        <p:spPr>
          <a:xfrm>
            <a:off x="170448" y="1487055"/>
            <a:ext cx="11851104" cy="5325520"/>
          </a:xfrm>
          <a:prstGeom prst="rect">
            <a:avLst/>
          </a:prstGeom>
          <a:noFill/>
        </p:spPr>
        <p:txBody>
          <a:bodyPr wrap="square">
            <a:spAutoFit/>
          </a:bodyPr>
          <a:lstStyle/>
          <a:p>
            <a:pPr marL="0" indent="0" algn="just" rtl="1">
              <a:spcAft>
                <a:spcPts val="1200"/>
              </a:spcAft>
              <a:buNone/>
            </a:pPr>
            <a:r>
              <a:rPr lang="he-IL" sz="2300" dirty="0">
                <a:solidFill>
                  <a:schemeClr val="tx1"/>
                </a:solidFill>
              </a:rPr>
              <a:t>קוד אתי הוא מסמך המתאר את הערכים, המידות, המחויבויות וההתנהגויות הראויות וההוגנות להתנהלות. </a:t>
            </a:r>
          </a:p>
          <a:p>
            <a:pPr marL="0" indent="0" algn="just" rtl="1">
              <a:spcAft>
                <a:spcPts val="1200"/>
              </a:spcAft>
              <a:buNone/>
            </a:pPr>
            <a:r>
              <a:rPr lang="he-IL" sz="2300" dirty="0">
                <a:solidFill>
                  <a:schemeClr val="tx1"/>
                </a:solidFill>
              </a:rPr>
              <a:t>הקוד האתי מהווה מעין הנחיות להתנהלות אישית, חברתית, של אנשי מקצוע וארגונים. קוד אתי כזה יש לרופאים, עורכי דין, חיילים, ואנשי מקצוע נוספים. הוא נדרש בכל תחום ותחום. </a:t>
            </a:r>
          </a:p>
          <a:p>
            <a:pPr marL="0" indent="0" algn="just" rtl="1">
              <a:spcAft>
                <a:spcPts val="1200"/>
              </a:spcAft>
              <a:buNone/>
            </a:pPr>
            <a:r>
              <a:rPr lang="he-IL" sz="2300" dirty="0">
                <a:solidFill>
                  <a:schemeClr val="tx1"/>
                </a:solidFill>
              </a:rPr>
              <a:t>חשיבותו של קוד אתי: במציאות המודרנית בה אנו נמצאים ופועלים ברשתות חברתיות, באינטרנט ובסלולר ומנהלים קשרים באמצעות אפליקציות חדשות, אנו נדרשים לגבש כללי התנהגות ואתיקה לדברים שאנו עושים בעולמות הללו. </a:t>
            </a:r>
          </a:p>
          <a:p>
            <a:pPr marL="0" indent="0" algn="just" rtl="1">
              <a:spcAft>
                <a:spcPts val="1200"/>
              </a:spcAft>
              <a:buNone/>
            </a:pPr>
            <a:r>
              <a:rPr lang="he-IL" sz="2300" dirty="0">
                <a:solidFill>
                  <a:schemeClr val="tx1"/>
                </a:solidFill>
              </a:rPr>
              <a:t>המעשים שלנו, הדברים שאנחנו מצלמים, כותבים, משתפים, מגיבים או מורידים יכולים להשפיע גם עלינו וגם על ילדים ומבוגרים אחרים. לפעמים הפעולות והמעשים שלנו יכולים לפגוע ואפילו לגרום נזק, לפעמים אפשר לעזור, לסייע, לתמוך, וגם להציל ילדים ואנשים אחרים. </a:t>
            </a:r>
          </a:p>
          <a:p>
            <a:pPr marL="0" indent="0" algn="just" rtl="1">
              <a:spcAft>
                <a:spcPts val="1200"/>
              </a:spcAft>
              <a:buNone/>
            </a:pPr>
            <a:r>
              <a:rPr lang="he-IL" sz="2300" dirty="0">
                <a:solidFill>
                  <a:schemeClr val="tx1"/>
                </a:solidFill>
              </a:rPr>
              <a:t>מדריך ההתנהגות, הקוד האתי, יעזור לנו לחשוב, להבין ולדעת, איך נכון וראוי להתנהג, מה טוב ומה פחות טוב, בכל הקשור לרשת. את המדריך הזה נכון להכין ביחד, עם מומחים, מבוגרים, וגם ילדים ובני נוער, המכירים היטב, כל אחד מזווית אחרת, את היתרונות והחסרונות, את הסכנות והתועלת, שבפעולה ועשייה ברשת האינטרנט.</a:t>
            </a:r>
          </a:p>
        </p:txBody>
      </p:sp>
    </p:spTree>
    <p:extLst>
      <p:ext uri="{BB962C8B-B14F-4D97-AF65-F5344CB8AC3E}">
        <p14:creationId xmlns:p14="http://schemas.microsoft.com/office/powerpoint/2010/main" val="2701538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DCE8474-46FB-4C2A-A5E5-0E9323A7B7E6}"/>
              </a:ext>
            </a:extLst>
          </p:cNvPr>
          <p:cNvSpPr>
            <a:spLocks noGrp="1"/>
          </p:cNvSpPr>
          <p:nvPr>
            <p:ph type="title"/>
          </p:nvPr>
        </p:nvSpPr>
        <p:spPr/>
        <p:txBody>
          <a:bodyPr>
            <a:normAutofit fontScale="90000"/>
          </a:bodyPr>
          <a:lstStyle/>
          <a:p>
            <a:r>
              <a:rPr lang="he-IL" dirty="0"/>
              <a:t>מנסחים יחד כללי התנהגות ברשת</a:t>
            </a:r>
          </a:p>
        </p:txBody>
      </p:sp>
      <p:pic>
        <p:nvPicPr>
          <p:cNvPr id="4" name="תמונה 3">
            <a:extLst>
              <a:ext uri="{FF2B5EF4-FFF2-40B4-BE49-F238E27FC236}">
                <a16:creationId xmlns:a16="http://schemas.microsoft.com/office/drawing/2014/main" id="{FE796C99-CAB0-4101-9A67-C8FBDA947CCC}"/>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13979" y="3798274"/>
            <a:ext cx="5273321" cy="3515548"/>
          </a:xfrm>
          <a:prstGeom prst="rect">
            <a:avLst/>
          </a:prstGeom>
        </p:spPr>
      </p:pic>
      <p:sp>
        <p:nvSpPr>
          <p:cNvPr id="3" name="מציין מיקום טקסט 2">
            <a:extLst>
              <a:ext uri="{FF2B5EF4-FFF2-40B4-BE49-F238E27FC236}">
                <a16:creationId xmlns:a16="http://schemas.microsoft.com/office/drawing/2014/main" id="{E46A36AD-81CE-45AD-AA24-2850F183778D}"/>
              </a:ext>
            </a:extLst>
          </p:cNvPr>
          <p:cNvSpPr>
            <a:spLocks noGrp="1"/>
          </p:cNvSpPr>
          <p:nvPr>
            <p:ph type="body" idx="1"/>
          </p:nvPr>
        </p:nvSpPr>
        <p:spPr>
          <a:xfrm>
            <a:off x="338546" y="1754372"/>
            <a:ext cx="8433313" cy="2309629"/>
          </a:xfrm>
          <a:noFill/>
        </p:spPr>
        <p:txBody>
          <a:bodyPr>
            <a:normAutofit/>
          </a:bodyPr>
          <a:lstStyle/>
          <a:p>
            <a:pPr marL="50800" indent="0">
              <a:lnSpc>
                <a:spcPct val="150000"/>
              </a:lnSpc>
              <a:buNone/>
            </a:pPr>
            <a:r>
              <a:rPr lang="he-IL" sz="3600" b="1" dirty="0">
                <a:solidFill>
                  <a:schemeClr val="tx1"/>
                </a:solidFill>
              </a:rPr>
              <a:t>מה הם לדעתכם הכללים החשובים ביותר שאותם תכללו בקוד האתי הכיתתי להתנהגות ברשת?</a:t>
            </a:r>
            <a:endParaRPr lang="he-IL" sz="3600" dirty="0">
              <a:solidFill>
                <a:schemeClr val="tx1"/>
              </a:solidFill>
            </a:endParaRPr>
          </a:p>
        </p:txBody>
      </p:sp>
    </p:spTree>
    <p:extLst>
      <p:ext uri="{BB962C8B-B14F-4D97-AF65-F5344CB8AC3E}">
        <p14:creationId xmlns:p14="http://schemas.microsoft.com/office/powerpoint/2010/main" val="375152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9011D3-5588-488A-9C82-2EB9BC8F278C}"/>
              </a:ext>
            </a:extLst>
          </p:cNvPr>
          <p:cNvSpPr>
            <a:spLocks noGrp="1"/>
          </p:cNvSpPr>
          <p:nvPr>
            <p:ph type="title"/>
          </p:nvPr>
        </p:nvSpPr>
        <p:spPr>
          <a:xfrm>
            <a:off x="-106279" y="147221"/>
            <a:ext cx="12404558" cy="1325563"/>
          </a:xfrm>
        </p:spPr>
        <p:txBody>
          <a:bodyPr>
            <a:noAutofit/>
          </a:bodyPr>
          <a:lstStyle/>
          <a:p>
            <a:r>
              <a:rPr lang="he-IL" sz="6000" dirty="0"/>
              <a:t>גולשים לשינוי – </a:t>
            </a:r>
            <a:br>
              <a:rPr lang="en-US" sz="6000" dirty="0"/>
            </a:br>
            <a:r>
              <a:rPr lang="he-IL" sz="6000" dirty="0"/>
              <a:t>הקוד האתי הכיתתי שלנו</a:t>
            </a:r>
          </a:p>
        </p:txBody>
      </p:sp>
      <p:graphicFrame>
        <p:nvGraphicFramePr>
          <p:cNvPr id="6" name="טבלה 11">
            <a:extLst>
              <a:ext uri="{FF2B5EF4-FFF2-40B4-BE49-F238E27FC236}">
                <a16:creationId xmlns:a16="http://schemas.microsoft.com/office/drawing/2014/main" id="{8D0DA15A-70D5-4792-BFFB-4A4CBD6B054A}"/>
              </a:ext>
            </a:extLst>
          </p:cNvPr>
          <p:cNvGraphicFramePr>
            <a:graphicFrameLocks noGrp="1"/>
          </p:cNvGraphicFramePr>
          <p:nvPr>
            <p:extLst>
              <p:ext uri="{D42A27DB-BD31-4B8C-83A1-F6EECF244321}">
                <p14:modId xmlns:p14="http://schemas.microsoft.com/office/powerpoint/2010/main" val="1743974316"/>
              </p:ext>
            </p:extLst>
          </p:nvPr>
        </p:nvGraphicFramePr>
        <p:xfrm>
          <a:off x="545740" y="1802790"/>
          <a:ext cx="7892287" cy="4473280"/>
        </p:xfrm>
        <a:graphic>
          <a:graphicData uri="http://schemas.openxmlformats.org/drawingml/2006/table">
            <a:tbl>
              <a:tblPr rtl="1" firstRow="1" bandRow="1"/>
              <a:tblGrid>
                <a:gridCol w="7892287">
                  <a:extLst>
                    <a:ext uri="{9D8B030D-6E8A-4147-A177-3AD203B41FA5}">
                      <a16:colId xmlns:a16="http://schemas.microsoft.com/office/drawing/2014/main" val="1608530250"/>
                    </a:ext>
                  </a:extLst>
                </a:gridCol>
              </a:tblGrid>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1.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836146263"/>
                  </a:ext>
                </a:extLst>
              </a:tr>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67806932"/>
                  </a:ext>
                </a:extLst>
              </a:tr>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3.</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16336175"/>
                  </a:ext>
                </a:extLst>
              </a:tr>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4.</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74519770"/>
                  </a:ext>
                </a:extLst>
              </a:tr>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5.</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24958973"/>
                  </a:ext>
                </a:extLst>
              </a:tr>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6.</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099527847"/>
                  </a:ext>
                </a:extLst>
              </a:tr>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7.</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736698404"/>
                  </a:ext>
                </a:extLst>
              </a:tr>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8.</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545474187"/>
                  </a:ext>
                </a:extLst>
              </a:tr>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9.</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02186395"/>
                  </a:ext>
                </a:extLst>
              </a:tr>
              <a:tr h="4473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pPr algn="r" rtl="1"/>
                      <a:r>
                        <a:rPr lang="he-IL" sz="2000" b="1" dirty="0">
                          <a:latin typeface="Calibri" panose="020F0502020204030204" pitchFamily="34" charset="0"/>
                          <a:cs typeface="Calibri" panose="020F0502020204030204" pitchFamily="34" charset="0"/>
                        </a:rPr>
                        <a:t>10.</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89302879"/>
                  </a:ext>
                </a:extLst>
              </a:tr>
            </a:tbl>
          </a:graphicData>
        </a:graphic>
      </p:graphicFrame>
      <p:pic>
        <p:nvPicPr>
          <p:cNvPr id="7" name="תמונה 6">
            <a:extLst>
              <a:ext uri="{FF2B5EF4-FFF2-40B4-BE49-F238E27FC236}">
                <a16:creationId xmlns:a16="http://schemas.microsoft.com/office/drawing/2014/main" id="{7680FD32-2808-4FCC-9E32-395A1FDC60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81678" y="3876798"/>
            <a:ext cx="4017612" cy="2981202"/>
          </a:xfrm>
          <a:prstGeom prst="rect">
            <a:avLst/>
          </a:prstGeom>
        </p:spPr>
      </p:pic>
    </p:spTree>
    <p:extLst>
      <p:ext uri="{BB962C8B-B14F-4D97-AF65-F5344CB8AC3E}">
        <p14:creationId xmlns:p14="http://schemas.microsoft.com/office/powerpoint/2010/main" val="2342818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90AAD793-F964-D031-6AF8-F0BF27DF120D}"/>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8E9B1238-61E4-A36D-E952-766F096A959E}"/>
              </a:ext>
            </a:extLst>
          </p:cNvPr>
          <p:cNvSpPr txBox="1">
            <a:spLocks noGrp="1"/>
          </p:cNvSpPr>
          <p:nvPr>
            <p:ph type="title"/>
          </p:nvPr>
        </p:nvSpPr>
        <p:spPr>
          <a:xfrm>
            <a:off x="0" y="161492"/>
            <a:ext cx="12192000" cy="1325700"/>
          </a:xfrm>
          <a:prstGeom prst="rect">
            <a:avLst/>
          </a:prstGeom>
          <a:noFill/>
          <a:ln>
            <a:noFill/>
          </a:ln>
        </p:spPr>
        <p:txBody>
          <a:bodyPr spcFirstLastPara="1" wrap="square" lIns="91425" tIns="45700" rIns="91425" bIns="45700" anchor="ctr" anchorCtr="0">
            <a:noAutofit/>
          </a:bodyPr>
          <a:lstStyle/>
          <a:p>
            <a:r>
              <a:rPr lang="he-IL" sz="4400" dirty="0">
                <a:latin typeface="Assistant" pitchFamily="2" charset="-79"/>
                <a:cs typeface="Assistant" pitchFamily="2" charset="-79"/>
              </a:rPr>
              <a:t>עובדים עם בינה מלאכותית ב-</a:t>
            </a:r>
            <a:r>
              <a:rPr lang="en-US" sz="4400" dirty="0">
                <a:latin typeface="Assistant" pitchFamily="2" charset="-79"/>
                <a:cs typeface="Assistant" pitchFamily="2" charset="-79"/>
              </a:rPr>
              <a:t>Notebook LM</a:t>
            </a:r>
            <a:endParaRPr lang="en-US" sz="4400" b="0" dirty="0"/>
          </a:p>
        </p:txBody>
      </p:sp>
      <p:pic>
        <p:nvPicPr>
          <p:cNvPr id="3" name="תמונה 2" descr="צילום תקריב של ידיים של שני אנשים המצביעות על מסך מחשב נישא עם ערימה של 4 ספרים ברקע, אדם אחד המחזיק עט">
            <a:extLst>
              <a:ext uri="{FF2B5EF4-FFF2-40B4-BE49-F238E27FC236}">
                <a16:creationId xmlns:a16="http://schemas.microsoft.com/office/drawing/2014/main" id="{4623E2F5-42A7-13A9-CF89-778A5F1CF3C7}"/>
              </a:ext>
            </a:extLst>
          </p:cNvPr>
          <p:cNvPicPr>
            <a:picLocks noChangeAspect="1"/>
          </p:cNvPicPr>
          <p:nvPr/>
        </p:nvPicPr>
        <p:blipFill>
          <a:blip r:embed="rId3"/>
          <a:srcRect r="24720"/>
          <a:stretch>
            <a:fillRect/>
          </a:stretch>
        </p:blipFill>
        <p:spPr>
          <a:xfrm>
            <a:off x="3153269" y="1645920"/>
            <a:ext cx="5885461" cy="5212080"/>
          </a:xfrm>
          <a:prstGeom prst="rect">
            <a:avLst/>
          </a:prstGeom>
        </p:spPr>
      </p:pic>
    </p:spTree>
    <p:extLst>
      <p:ext uri="{BB962C8B-B14F-4D97-AF65-F5344CB8AC3E}">
        <p14:creationId xmlns:p14="http://schemas.microsoft.com/office/powerpoint/2010/main" val="1768778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E95D49-7D9C-07E4-AC92-9D21C394CE09}"/>
              </a:ext>
            </a:extLst>
          </p:cNvPr>
          <p:cNvSpPr>
            <a:spLocks noGrp="1"/>
          </p:cNvSpPr>
          <p:nvPr>
            <p:ph type="title"/>
          </p:nvPr>
        </p:nvSpPr>
        <p:spPr/>
        <p:txBody>
          <a:bodyPr/>
          <a:lstStyle/>
          <a:p>
            <a:r>
              <a:rPr lang="he-IL" dirty="0"/>
              <a:t>מן המקורות</a:t>
            </a:r>
          </a:p>
        </p:txBody>
      </p:sp>
      <p:sp>
        <p:nvSpPr>
          <p:cNvPr id="3" name="מציין מיקום טקסט 2">
            <a:extLst>
              <a:ext uri="{FF2B5EF4-FFF2-40B4-BE49-F238E27FC236}">
                <a16:creationId xmlns:a16="http://schemas.microsoft.com/office/drawing/2014/main" id="{9311CF71-5561-C915-2359-A6FAF67AC52C}"/>
              </a:ext>
            </a:extLst>
          </p:cNvPr>
          <p:cNvSpPr>
            <a:spLocks noGrp="1"/>
          </p:cNvSpPr>
          <p:nvPr>
            <p:ph type="body" idx="1"/>
          </p:nvPr>
        </p:nvSpPr>
        <p:spPr>
          <a:xfrm>
            <a:off x="323850" y="1676401"/>
            <a:ext cx="11315700" cy="5020108"/>
          </a:xfrm>
        </p:spPr>
        <p:txBody>
          <a:bodyPr>
            <a:normAutofit/>
          </a:bodyPr>
          <a:lstStyle/>
          <a:p>
            <a:pPr marL="50800" indent="0" algn="ctr">
              <a:buNone/>
            </a:pPr>
            <a:r>
              <a:rPr lang="he-IL" dirty="0"/>
              <a:t>"</a:t>
            </a:r>
            <a:r>
              <a:rPr lang="he-IL" b="1" dirty="0" err="1"/>
              <a:t>ו</a:t>
            </a:r>
            <a:r>
              <a:rPr lang="he-IL" sz="3600" b="1" dirty="0" err="1"/>
              <a:t>ַיִּקַּח</a:t>
            </a:r>
            <a:r>
              <a:rPr lang="he-IL" sz="3600" b="1" dirty="0"/>
              <a:t> ה' </a:t>
            </a:r>
            <a:r>
              <a:rPr lang="he-IL" sz="3600" b="1" dirty="0" err="1"/>
              <a:t>אֱלֹקִים</a:t>
            </a:r>
            <a:r>
              <a:rPr lang="he-IL" sz="3600" b="1" dirty="0"/>
              <a:t> אֶת הָאָדָם וַיַּנִּחֵהוּ בְגַן עֵדֶן לְעָבְדָהּ וּלְשָׁמְרָהּ"</a:t>
            </a:r>
          </a:p>
          <a:p>
            <a:pPr marL="50800" indent="0" algn="ctr">
              <a:buNone/>
            </a:pPr>
            <a:r>
              <a:rPr lang="he-IL" sz="2000" dirty="0"/>
              <a:t> (בראשית ב', ט"ו)</a:t>
            </a:r>
          </a:p>
          <a:p>
            <a:pPr marL="50800" indent="0" algn="ctr">
              <a:buNone/>
            </a:pPr>
            <a:r>
              <a:rPr lang="he-IL" dirty="0"/>
              <a:t>המשמעות: אנחנו לא כאן רק כדי לצרוך, אלא כדי "לשמור". </a:t>
            </a:r>
          </a:p>
          <a:p>
            <a:pPr marL="50800" indent="0" algn="ctr">
              <a:buNone/>
            </a:pPr>
            <a:r>
              <a:rPr lang="he-IL" dirty="0"/>
              <a:t>העולם (או כל דבר שניתן לנו) הוא סוג של פיקדון שאנחנו צריכים לקחת עליו אחריות ולשמור אותו ואותנו במצב טוב. הקב"ה נותן לנו הזדמנויות להתפתחות טכנולוגית- אך תפקידנו לשמור שלא נשחית ולא נקלקל.</a:t>
            </a:r>
          </a:p>
          <a:p>
            <a:pPr marL="50800" indent="0" algn="ctr">
              <a:buNone/>
            </a:pPr>
            <a:endParaRPr lang="he-IL" dirty="0"/>
          </a:p>
          <a:p>
            <a:pPr marL="50800" indent="0" algn="ctr">
              <a:buNone/>
            </a:pPr>
            <a:r>
              <a:rPr lang="he-IL" b="1" dirty="0"/>
              <a:t>"בְּשָׁעָה שֶׁבָּרָא הַקָּדוֹשׁ בָּרוּךְ הוּא אֶת אָדָם הָרִאשׁוֹן, נְטָלוֹ וְהֶחֱזִירוֹ עַל כָּל אִילָנֵי גַּן עֵדֶן וְאָמַר לוֹ: רְאֵה מַעֲשַׂי כַּמָּה נָאִים </a:t>
            </a:r>
            <a:r>
              <a:rPr lang="he-IL" b="1" dirty="0" err="1"/>
              <a:t>וּמְשֻׁבָּחִין</a:t>
            </a:r>
            <a:r>
              <a:rPr lang="he-IL" b="1" dirty="0"/>
              <a:t> הֵן... תֵּן דַּעְתְּךָ שֶׁלֹּא תְקַלְקֵל וְתַחֲרִיב אֶת עוֹלָמִי, שֶׁאִם קִלְקַלְתָּ - אֵין מִי שֶׁיְּתַקֵּן אַחֲרֶיךָ."</a:t>
            </a:r>
            <a:r>
              <a:rPr lang="he-IL" dirty="0"/>
              <a:t> (קהלת רבה, ט"ז)</a:t>
            </a:r>
          </a:p>
          <a:p>
            <a:pPr marL="50800" indent="0" algn="ctr">
              <a:buNone/>
            </a:pPr>
            <a:endParaRPr lang="he-IL" dirty="0"/>
          </a:p>
        </p:txBody>
      </p:sp>
      <p:pic>
        <p:nvPicPr>
          <p:cNvPr id="6" name="תמונה 5">
            <a:extLst>
              <a:ext uri="{FF2B5EF4-FFF2-40B4-BE49-F238E27FC236}">
                <a16:creationId xmlns:a16="http://schemas.microsoft.com/office/drawing/2014/main" id="{0D3462C0-FD8B-71A6-CE83-5C3090169D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58425" y="0"/>
            <a:ext cx="1933575" cy="2163441"/>
          </a:xfrm>
          <a:prstGeom prst="rect">
            <a:avLst/>
          </a:prstGeom>
        </p:spPr>
      </p:pic>
    </p:spTree>
    <p:extLst>
      <p:ext uri="{BB962C8B-B14F-4D97-AF65-F5344CB8AC3E}">
        <p14:creationId xmlns:p14="http://schemas.microsoft.com/office/powerpoint/2010/main" val="1987537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6AC01D6F-6E31-2255-D365-A5512776FA94}"/>
            </a:ext>
          </a:extLst>
        </p:cNvPr>
        <p:cNvGrpSpPr/>
        <p:nvPr/>
      </p:nvGrpSpPr>
      <p:grpSpPr>
        <a:xfrm>
          <a:off x="0" y="0"/>
          <a:ext cx="0" cy="0"/>
          <a:chOff x="0" y="0"/>
          <a:chExt cx="0" cy="0"/>
        </a:xfrm>
      </p:grpSpPr>
      <p:pic>
        <p:nvPicPr>
          <p:cNvPr id="14" name="גרפיקה 13">
            <a:extLst>
              <a:ext uri="{FF2B5EF4-FFF2-40B4-BE49-F238E27FC236}">
                <a16:creationId xmlns:a16="http://schemas.microsoft.com/office/drawing/2014/main" id="{FB1A9D7D-063A-DE32-3F12-18CB8D9FBA4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6105615" y="2676440"/>
            <a:ext cx="6086385" cy="1950178"/>
          </a:xfrm>
          <a:prstGeom prst="rect">
            <a:avLst/>
          </a:prstGeom>
        </p:spPr>
      </p:pic>
      <p:sp>
        <p:nvSpPr>
          <p:cNvPr id="2" name="כותרת 1">
            <a:extLst>
              <a:ext uri="{FF2B5EF4-FFF2-40B4-BE49-F238E27FC236}">
                <a16:creationId xmlns:a16="http://schemas.microsoft.com/office/drawing/2014/main" id="{E1D5FFDC-6980-DD34-2F45-77E0A89D854C}"/>
              </a:ext>
            </a:extLst>
          </p:cNvPr>
          <p:cNvSpPr txBox="1">
            <a:spLocks noGrp="1"/>
          </p:cNvSpPr>
          <p:nvPr>
            <p:ph type="title" idx="4294967295"/>
          </p:nvPr>
        </p:nvSpPr>
        <p:spPr>
          <a:xfrm>
            <a:off x="838200" y="161492"/>
            <a:ext cx="10515600" cy="1325563"/>
          </a:xfrm>
          <a:prstGeom prst="rect">
            <a:avLst/>
          </a:prstGeom>
          <a:solidFill>
            <a:srgbClr val="F1D9F9"/>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למדנו היום?</a:t>
            </a:r>
            <a:endParaRPr kumimoji="0" lang="he-IL" sz="5400" b="1" i="0" u="none" strike="noStrike" kern="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endParaRPr>
          </a:p>
        </p:txBody>
      </p:sp>
      <p:pic>
        <p:nvPicPr>
          <p:cNvPr id="4" name="גרפיקה 3">
            <a:extLst>
              <a:ext uri="{FF2B5EF4-FFF2-40B4-BE49-F238E27FC236}">
                <a16:creationId xmlns:a16="http://schemas.microsoft.com/office/drawing/2014/main" id="{C031318E-3CBE-446D-B3FA-50DCC059B2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9662" y="3931796"/>
            <a:ext cx="5564607" cy="2220158"/>
          </a:xfrm>
          <a:prstGeom prst="rect">
            <a:avLst/>
          </a:prstGeom>
        </p:spPr>
      </p:pic>
      <p:pic>
        <p:nvPicPr>
          <p:cNvPr id="5" name="גרפיקה 4">
            <a:extLst>
              <a:ext uri="{FF2B5EF4-FFF2-40B4-BE49-F238E27FC236}">
                <a16:creationId xmlns:a16="http://schemas.microsoft.com/office/drawing/2014/main" id="{0697506B-2787-4DCE-4D7D-449287A3EDF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78005" y="1526638"/>
            <a:ext cx="5975669" cy="2220157"/>
          </a:xfrm>
          <a:prstGeom prst="rect">
            <a:avLst/>
          </a:prstGeom>
        </p:spPr>
      </p:pic>
      <p:sp>
        <p:nvSpPr>
          <p:cNvPr id="9" name="תיבת טקסט 8">
            <a:extLst>
              <a:ext uri="{FF2B5EF4-FFF2-40B4-BE49-F238E27FC236}">
                <a16:creationId xmlns:a16="http://schemas.microsoft.com/office/drawing/2014/main" id="{3496FF53-61B1-4402-A47C-021E01BC09DC}"/>
              </a:ext>
            </a:extLst>
          </p:cNvPr>
          <p:cNvSpPr txBox="1"/>
          <p:nvPr/>
        </p:nvSpPr>
        <p:spPr>
          <a:xfrm>
            <a:off x="627739" y="1920909"/>
            <a:ext cx="5314873" cy="954107"/>
          </a:xfrm>
          <a:prstGeom prst="rect">
            <a:avLst/>
          </a:prstGeom>
          <a:noFill/>
        </p:spPr>
        <p:txBody>
          <a:bodyPr wrap="square">
            <a:spAutoFit/>
          </a:bodyPr>
          <a:lstStyle/>
          <a:p>
            <a:pPr algn="ctr" rtl="1"/>
            <a:r>
              <a:rPr lang="he-IL" sz="2800" dirty="0">
                <a:latin typeface="Calibri" panose="020F0502020204030204" pitchFamily="34" charset="0"/>
                <a:cs typeface="Calibri" panose="020F0502020204030204" pitchFamily="34" charset="0"/>
              </a:rPr>
              <a:t>מה היה לכם קל יותר: </a:t>
            </a:r>
            <a:br>
              <a:rPr lang="en-US" sz="2800"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לצפות, לקרוא או לכתוב? למה?</a:t>
            </a:r>
          </a:p>
        </p:txBody>
      </p:sp>
      <p:sp>
        <p:nvSpPr>
          <p:cNvPr id="270" name="Google Shape;270;p12">
            <a:extLst>
              <a:ext uri="{FF2B5EF4-FFF2-40B4-BE49-F238E27FC236}">
                <a16:creationId xmlns:a16="http://schemas.microsoft.com/office/drawing/2014/main" id="{38FF5E2C-320B-E4EA-A6B0-AEF2B37CFE72}"/>
              </a:ext>
            </a:extLst>
          </p:cNvPr>
          <p:cNvSpPr txBox="1">
            <a:spLocks noGrp="1"/>
          </p:cNvSpPr>
          <p:nvPr>
            <p:ph type="body" idx="1"/>
          </p:nvPr>
        </p:nvSpPr>
        <p:spPr>
          <a:xfrm>
            <a:off x="6431588" y="2953303"/>
            <a:ext cx="5164389" cy="1396453"/>
          </a:xfrm>
          <a:prstGeom prst="rect">
            <a:avLst/>
          </a:prstGeom>
          <a:noFill/>
          <a:ln>
            <a:noFill/>
          </a:ln>
        </p:spPr>
        <p:txBody>
          <a:bodyPr spcFirstLastPara="1" wrap="square" lIns="91425" tIns="45700" rIns="91425" bIns="45700" anchor="t" anchorCtr="0">
            <a:normAutofit/>
          </a:bodyPr>
          <a:lstStyle/>
          <a:p>
            <a:pPr marL="0" indent="0" algn="ctr">
              <a:buNone/>
            </a:pPr>
            <a:r>
              <a:rPr lang="he-IL" dirty="0">
                <a:solidFill>
                  <a:srgbClr val="000000"/>
                </a:solidFill>
                <a:latin typeface="Calibri" panose="020F0502020204030204" pitchFamily="34" charset="0"/>
                <a:cs typeface="Calibri" panose="020F0502020204030204" pitchFamily="34" charset="0"/>
              </a:rPr>
              <a:t>איזו דרך למידה </a:t>
            </a:r>
            <a:br>
              <a:rPr lang="en-US" dirty="0">
                <a:solidFill>
                  <a:srgbClr val="000000"/>
                </a:solidFill>
                <a:latin typeface="Calibri" panose="020F0502020204030204" pitchFamily="34" charset="0"/>
                <a:cs typeface="Calibri" panose="020F0502020204030204" pitchFamily="34" charset="0"/>
              </a:rPr>
            </a:br>
            <a:r>
              <a:rPr lang="he-IL" dirty="0">
                <a:solidFill>
                  <a:srgbClr val="000000"/>
                </a:solidFill>
                <a:latin typeface="Calibri" panose="020F0502020204030204" pitchFamily="34" charset="0"/>
                <a:cs typeface="Calibri" panose="020F0502020204030204" pitchFamily="34" charset="0"/>
              </a:rPr>
              <a:t>עזרה לכם הכי הרבה היום?</a:t>
            </a:r>
            <a:endParaRPr lang="he-IL" dirty="0">
              <a:latin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8B000BF9-43A9-139A-B391-76FC30FD6A52}"/>
              </a:ext>
            </a:extLst>
          </p:cNvPr>
          <p:cNvSpPr txBox="1"/>
          <p:nvPr/>
        </p:nvSpPr>
        <p:spPr>
          <a:xfrm>
            <a:off x="322236" y="4459309"/>
            <a:ext cx="5247861" cy="954107"/>
          </a:xfrm>
          <a:prstGeom prst="rect">
            <a:avLst/>
          </a:prstGeom>
          <a:noFill/>
        </p:spPr>
        <p:txBody>
          <a:bodyPr wrap="square">
            <a:spAutoFit/>
          </a:bodyPr>
          <a:lstStyle/>
          <a:p>
            <a:pPr algn="ctr" rtl="1"/>
            <a:r>
              <a:rPr lang="he-IL" sz="2800" dirty="0">
                <a:latin typeface="Calibri" panose="020F0502020204030204" pitchFamily="34" charset="0"/>
                <a:cs typeface="Calibri" panose="020F0502020204030204" pitchFamily="34" charset="0"/>
              </a:rPr>
              <a:t>האם הייתם ממליצים ורוצים </a:t>
            </a:r>
            <a:br>
              <a:rPr lang="en-US" sz="2800"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להמשיך לעבוד בשיעורים </a:t>
            </a:r>
            <a:r>
              <a:rPr lang="he-IL" sz="2800" dirty="0" err="1">
                <a:latin typeface="Calibri" panose="020F0502020204030204" pitchFamily="34" charset="0"/>
                <a:cs typeface="Calibri" panose="020F0502020204030204" pitchFamily="34" charset="0"/>
              </a:rPr>
              <a:t>בנוטבוק</a:t>
            </a:r>
            <a:r>
              <a:rPr lang="he-IL" sz="2800" dirty="0">
                <a:latin typeface="Calibri" panose="020F0502020204030204" pitchFamily="34" charset="0"/>
                <a:cs typeface="Calibri" panose="020F0502020204030204" pitchFamily="34" charset="0"/>
              </a:rPr>
              <a:t>?</a:t>
            </a:r>
          </a:p>
        </p:txBody>
      </p:sp>
      <p:pic>
        <p:nvPicPr>
          <p:cNvPr id="15" name="גרפיקה 14">
            <a:extLst>
              <a:ext uri="{FF2B5EF4-FFF2-40B4-BE49-F238E27FC236}">
                <a16:creationId xmlns:a16="http://schemas.microsoft.com/office/drawing/2014/main" id="{701170C9-9B17-CB4C-CC15-A8C2AA35FB5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94269" y="5121181"/>
            <a:ext cx="5680090" cy="1673315"/>
          </a:xfrm>
          <a:prstGeom prst="rect">
            <a:avLst/>
          </a:prstGeom>
        </p:spPr>
      </p:pic>
      <p:sp>
        <p:nvSpPr>
          <p:cNvPr id="13" name="תיבת טקסט 12">
            <a:extLst>
              <a:ext uri="{FF2B5EF4-FFF2-40B4-BE49-F238E27FC236}">
                <a16:creationId xmlns:a16="http://schemas.microsoft.com/office/drawing/2014/main" id="{1504E7D0-3D37-3B51-852C-1BE5A2379583}"/>
              </a:ext>
            </a:extLst>
          </p:cNvPr>
          <p:cNvSpPr txBox="1"/>
          <p:nvPr/>
        </p:nvSpPr>
        <p:spPr>
          <a:xfrm>
            <a:off x="5942612" y="5370164"/>
            <a:ext cx="5262945" cy="1384995"/>
          </a:xfrm>
          <a:prstGeom prst="rect">
            <a:avLst/>
          </a:prstGeom>
          <a:noFill/>
        </p:spPr>
        <p:txBody>
          <a:bodyPr wrap="square">
            <a:spAutoFit/>
          </a:bodyPr>
          <a:lstStyle/>
          <a:p>
            <a:pPr algn="ctr" rtl="1"/>
            <a:r>
              <a:rPr lang="he-IL" sz="2800" dirty="0">
                <a:latin typeface="Calibri" panose="020F0502020204030204" pitchFamily="34" charset="0"/>
                <a:cs typeface="Calibri" panose="020F0502020204030204" pitchFamily="34" charset="0"/>
              </a:rPr>
              <a:t>מושג חדש שפגשתם היום, </a:t>
            </a:r>
          </a:p>
          <a:p>
            <a:pPr algn="ctr" rtl="1"/>
            <a:r>
              <a:rPr lang="he-IL" sz="2800" dirty="0">
                <a:latin typeface="Calibri" panose="020F0502020204030204" pitchFamily="34" charset="0"/>
                <a:cs typeface="Calibri" panose="020F0502020204030204" pitchFamily="34" charset="0"/>
              </a:rPr>
              <a:t>איך הייתם מסבירים אותו לחבר או חברה?</a:t>
            </a:r>
          </a:p>
        </p:txBody>
      </p:sp>
    </p:spTree>
    <p:extLst>
      <p:ext uri="{BB962C8B-B14F-4D97-AF65-F5344CB8AC3E}">
        <p14:creationId xmlns:p14="http://schemas.microsoft.com/office/powerpoint/2010/main" val="305085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32"/>
          <p:cNvSpPr txBox="1">
            <a:spLocks noGrp="1"/>
          </p:cNvSpPr>
          <p:nvPr>
            <p:ph type="title"/>
          </p:nvPr>
        </p:nvSpPr>
        <p:spPr>
          <a:xfrm>
            <a:off x="503053" y="2103438"/>
            <a:ext cx="2828636" cy="1325563"/>
          </a:xfrm>
          <a:prstGeom prst="rect">
            <a:avLst/>
          </a:prstGeom>
          <a:noFill/>
          <a:ln>
            <a:noFill/>
          </a:ln>
        </p:spPr>
        <p:txBody>
          <a:bodyPr spcFirstLastPara="1" vert="horz" wrap="square" lIns="91425" tIns="45700" rIns="91425" bIns="45700" rtlCol="0" anchor="ctr" anchorCtr="0">
            <a:normAutofit/>
          </a:bodyPr>
          <a:lstStyle/>
          <a:p>
            <a:r>
              <a:rPr lang="x-none" dirty="0"/>
              <a:t>להדפסה</a:t>
            </a:r>
            <a:endParaRPr dirty="0"/>
          </a:p>
        </p:txBody>
      </p:sp>
    </p:spTree>
    <p:extLst>
      <p:ext uri="{BB962C8B-B14F-4D97-AF65-F5344CB8AC3E}">
        <p14:creationId xmlns:p14="http://schemas.microsoft.com/office/powerpoint/2010/main" val="4116056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0B0D5-7045-DB74-BC29-2A12B78A087B}"/>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CC72F061-129B-7379-BC52-E7B0A73F89B6}"/>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04E89429-1AB6-265C-0129-79640BF0396E}"/>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pic>
        <p:nvPicPr>
          <p:cNvPr id="5" name="תמונה 3" descr="Question Mark, People, Think, Mind, Confusion">
            <a:extLst>
              <a:ext uri="{FF2B5EF4-FFF2-40B4-BE49-F238E27FC236}">
                <a16:creationId xmlns:a16="http://schemas.microsoft.com/office/drawing/2014/main" id="{2D08AA8C-ADC6-5A73-AB6B-E88E4F135B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9065" y="3975866"/>
            <a:ext cx="902578" cy="1515997"/>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a:extLst>
              <a:ext uri="{FF2B5EF4-FFF2-40B4-BE49-F238E27FC236}">
                <a16:creationId xmlns:a16="http://schemas.microsoft.com/office/drawing/2014/main" id="{BFD6C10B-E271-39BD-338B-B31C689CFF6E}"/>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8" name="תיבת טקסט 7">
            <a:extLst>
              <a:ext uri="{FF2B5EF4-FFF2-40B4-BE49-F238E27FC236}">
                <a16:creationId xmlns:a16="http://schemas.microsoft.com/office/drawing/2014/main" id="{C343B2D8-20B1-6EF0-7DF5-F53D2E47A09E}"/>
              </a:ext>
            </a:extLst>
          </p:cNvPr>
          <p:cNvSpPr txBox="1"/>
          <p:nvPr/>
        </p:nvSpPr>
        <p:spPr>
          <a:xfrm>
            <a:off x="6701589" y="5558859"/>
            <a:ext cx="4712775"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9" name="תמונה 1" descr="Thinking, Thought, Bubbles, Speech Bubbles, Cartoon">
            <a:extLst>
              <a:ext uri="{FF2B5EF4-FFF2-40B4-BE49-F238E27FC236}">
                <a16:creationId xmlns:a16="http://schemas.microsoft.com/office/drawing/2014/main" id="{021B9CCF-4422-FD39-C3A4-5229F988E8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5867" y="1798545"/>
            <a:ext cx="2498573" cy="1987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nking, Thought, Bubbles, Speech Bubbles, Cartoon">
            <a:extLst>
              <a:ext uri="{FF2B5EF4-FFF2-40B4-BE49-F238E27FC236}">
                <a16:creationId xmlns:a16="http://schemas.microsoft.com/office/drawing/2014/main" id="{01E7D68E-DEB1-8886-3B25-6D11779D46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589" y="1932348"/>
            <a:ext cx="2123642" cy="1793803"/>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F9211C6D-4836-17BC-EE86-6FF45EDED374}"/>
              </a:ext>
            </a:extLst>
          </p:cNvPr>
          <p:cNvSpPr txBox="1"/>
          <p:nvPr/>
        </p:nvSpPr>
        <p:spPr>
          <a:xfrm>
            <a:off x="949679" y="5579373"/>
            <a:ext cx="4712775"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3" name="תמונה 1" descr="Thinking, Thought, Bubbles, Speech Bubbles, Cartoon">
            <a:extLst>
              <a:ext uri="{FF2B5EF4-FFF2-40B4-BE49-F238E27FC236}">
                <a16:creationId xmlns:a16="http://schemas.microsoft.com/office/drawing/2014/main" id="{DA6207BB-5B19-2934-24DD-9F9D89DB57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7643" y="1765189"/>
            <a:ext cx="2412997" cy="23170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nking, Thought, Bubbles, Speech Bubbles, Cartoon">
            <a:extLst>
              <a:ext uri="{FF2B5EF4-FFF2-40B4-BE49-F238E27FC236}">
                <a16:creationId xmlns:a16="http://schemas.microsoft.com/office/drawing/2014/main" id="{4453555E-9A0E-0AF5-A7C5-D36381BC97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2016281"/>
            <a:ext cx="2359443" cy="2130731"/>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C142879B-6B69-A1D7-36E1-8DAAC836BE7B}"/>
              </a:ext>
            </a:extLst>
          </p:cNvPr>
          <p:cNvSpPr txBox="1"/>
          <p:nvPr/>
        </p:nvSpPr>
        <p:spPr>
          <a:xfrm>
            <a:off x="9055726" y="1982055"/>
            <a:ext cx="2175139"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a:t>
            </a:r>
            <a:endParaRPr kumimoji="0" lang="he-I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ברוב המקרים בני נוער חושבים לפני שהם מגיבים, מעלים ומשתפים בתכנים ברשת</a:t>
            </a:r>
          </a:p>
        </p:txBody>
      </p:sp>
      <p:sp>
        <p:nvSpPr>
          <p:cNvPr id="17" name="מלבן 16">
            <a:extLst>
              <a:ext uri="{FF2B5EF4-FFF2-40B4-BE49-F238E27FC236}">
                <a16:creationId xmlns:a16="http://schemas.microsoft.com/office/drawing/2014/main" id="{92C3C9C3-BCB2-BC04-C51B-ECC89CB21A6B}"/>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1</a:t>
            </a:r>
          </a:p>
        </p:txBody>
      </p:sp>
      <p:sp>
        <p:nvSpPr>
          <p:cNvPr id="18" name="מלבן 17">
            <a:extLst>
              <a:ext uri="{FF2B5EF4-FFF2-40B4-BE49-F238E27FC236}">
                <a16:creationId xmlns:a16="http://schemas.microsoft.com/office/drawing/2014/main" id="{EB8E2DC5-295B-7DBD-A17A-7350AFA4EF6E}"/>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2</a:t>
            </a:r>
          </a:p>
        </p:txBody>
      </p:sp>
      <p:sp>
        <p:nvSpPr>
          <p:cNvPr id="24" name="תיבת טקסט 23">
            <a:extLst>
              <a:ext uri="{FF2B5EF4-FFF2-40B4-BE49-F238E27FC236}">
                <a16:creationId xmlns:a16="http://schemas.microsoft.com/office/drawing/2014/main" id="{1CB43BB2-08BB-0C97-155F-80841B0A729D}"/>
              </a:ext>
            </a:extLst>
          </p:cNvPr>
          <p:cNvSpPr txBox="1"/>
          <p:nvPr/>
        </p:nvSpPr>
        <p:spPr>
          <a:xfrm>
            <a:off x="6815243" y="2022683"/>
            <a:ext cx="1874887"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במקרים רבים בני נוער מפרסמים תכנים ברשת בלי לחשוב יותר מדי.</a:t>
            </a:r>
          </a:p>
        </p:txBody>
      </p:sp>
      <p:sp>
        <p:nvSpPr>
          <p:cNvPr id="28" name="תיבת טקסט 27">
            <a:extLst>
              <a:ext uri="{FF2B5EF4-FFF2-40B4-BE49-F238E27FC236}">
                <a16:creationId xmlns:a16="http://schemas.microsoft.com/office/drawing/2014/main" id="{45576ECC-3611-DB80-D0D6-6AB8DD3C93C6}"/>
              </a:ext>
            </a:extLst>
          </p:cNvPr>
          <p:cNvSpPr txBox="1"/>
          <p:nvPr/>
        </p:nvSpPr>
        <p:spPr>
          <a:xfrm>
            <a:off x="3381872" y="2022683"/>
            <a:ext cx="2138713" cy="116955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במפגש עם משפחה/חברים, בני נוער שמים את הנייד בצד ומדברים אחד עם השני </a:t>
            </a:r>
            <a:b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פנים אל פנים</a:t>
            </a:r>
          </a:p>
        </p:txBody>
      </p:sp>
      <p:sp>
        <p:nvSpPr>
          <p:cNvPr id="30" name="תיבת טקסט 29">
            <a:extLst>
              <a:ext uri="{FF2B5EF4-FFF2-40B4-BE49-F238E27FC236}">
                <a16:creationId xmlns:a16="http://schemas.microsoft.com/office/drawing/2014/main" id="{40846E30-A916-8980-6E79-6E61061ADB83}"/>
              </a:ext>
            </a:extLst>
          </p:cNvPr>
          <p:cNvSpPr txBox="1"/>
          <p:nvPr/>
        </p:nvSpPr>
        <p:spPr>
          <a:xfrm>
            <a:off x="951762" y="2258606"/>
            <a:ext cx="2061652"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במפגש עם משפחה/חברים, לא פעם קורה שכל אחד שקוע במסך שלו</a:t>
            </a:r>
          </a:p>
        </p:txBody>
      </p:sp>
      <p:pic>
        <p:nvPicPr>
          <p:cNvPr id="3" name="תמונה 3" descr="Question Mark, People, Think, Mind, Confusion">
            <a:extLst>
              <a:ext uri="{FF2B5EF4-FFF2-40B4-BE49-F238E27FC236}">
                <a16:creationId xmlns:a16="http://schemas.microsoft.com/office/drawing/2014/main" id="{37C4D8FA-2DFB-5707-BAC3-A30A5866FE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860" y="4111082"/>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07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72000" y="469025"/>
            <a:ext cx="4320000" cy="1116898"/>
          </a:xfrm>
          <a:prstGeom prst="rect">
            <a:avLst/>
          </a:prstGeom>
          <a:noFill/>
          <a:ln>
            <a:noFill/>
          </a:ln>
        </p:spPr>
      </p:pic>
      <p:sp>
        <p:nvSpPr>
          <p:cNvPr id="200" name="Google Shape;200;p6">
            <a:extLst>
              <a:ext uri="{C183D7F6-B498-43B3-948B-1728B52AA6E4}">
                <adec:decorative xmlns:adec="http://schemas.microsoft.com/office/drawing/2017/decorative" val="0"/>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dirty="0">
                <a:solidFill>
                  <a:srgbClr val="002060"/>
                </a:solidFill>
                <a:latin typeface="Calibri"/>
                <a:ea typeface="Calibri"/>
                <a:cs typeface="Calibri"/>
                <a:sym typeface="Calibri"/>
              </a:rPr>
              <a:t>ידע, מיומנויות וערכים</a:t>
            </a:r>
            <a:endParaRPr sz="2800" b="1" dirty="0">
              <a:solidFill>
                <a:srgbClr val="002060"/>
              </a:solidFill>
              <a:latin typeface="Calibri"/>
              <a:ea typeface="Calibri"/>
              <a:cs typeface="Calibri"/>
              <a:sym typeface="Calibri"/>
            </a:endParaRPr>
          </a:p>
        </p:txBody>
      </p:sp>
      <p:sp>
        <p:nvSpPr>
          <p:cNvPr id="197" name="Google Shape;197;p6">
            <a:extLst>
              <a:ext uri="{C183D7F6-B498-43B3-948B-1728B52AA6E4}">
                <adec:decorative xmlns:adec="http://schemas.microsoft.com/office/drawing/2017/decorative" val="0"/>
              </a:ext>
            </a:extLst>
          </p:cNvPr>
          <p:cNvSpPr txBox="1"/>
          <p:nvPr/>
        </p:nvSpPr>
        <p:spPr>
          <a:xfrm>
            <a:off x="10206784" y="2008346"/>
            <a:ext cx="931761"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dirty="0">
                <a:ln>
                  <a:noFill/>
                </a:ln>
                <a:solidFill>
                  <a:srgbClr val="EF364C"/>
                </a:solidFill>
                <a:effectLst/>
                <a:uLnTx/>
                <a:uFillTx/>
                <a:latin typeface="Calibri"/>
                <a:ea typeface="Calibri"/>
                <a:cs typeface="Calibri"/>
                <a:sym typeface="Calibri"/>
              </a:rPr>
              <a:t>ידע</a:t>
            </a:r>
            <a:endParaRPr kumimoji="0" sz="4000" b="0" i="0" u="none" strike="noStrike" kern="0" cap="none" spc="0" normalizeH="0" baseline="0" noProof="0" dirty="0">
              <a:ln>
                <a:noFill/>
              </a:ln>
              <a:solidFill>
                <a:srgbClr val="EF364C"/>
              </a:solidFill>
              <a:effectLst/>
              <a:uLnTx/>
              <a:uFillTx/>
              <a:latin typeface="Calibri"/>
              <a:ea typeface="Calibri"/>
              <a:cs typeface="Calibri"/>
              <a:sym typeface="Calibri"/>
            </a:endParaRPr>
          </a:p>
        </p:txBody>
      </p:sp>
      <p:cxnSp>
        <p:nvCxnSpPr>
          <p:cNvPr id="192" name="Google Shape;192;p6">
            <a:extLst>
              <a:ext uri="{C183D7F6-B498-43B3-948B-1728B52AA6E4}">
                <adec:decorative xmlns:adec="http://schemas.microsoft.com/office/drawing/2017/decorative" val="1"/>
              </a:ext>
            </a:extLst>
          </p:cNvPr>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3" name="Google Shape;193;p6">
            <a:extLst>
              <a:ext uri="{C183D7F6-B498-43B3-948B-1728B52AA6E4}">
                <adec:decorative xmlns:adec="http://schemas.microsoft.com/office/drawing/2017/decorative" val="0"/>
              </a:ext>
            </a:extLst>
          </p:cNvPr>
          <p:cNvSpPr txBox="1"/>
          <p:nvPr/>
        </p:nvSpPr>
        <p:spPr>
          <a:xfrm>
            <a:off x="8829713" y="2716232"/>
            <a:ext cx="3265714" cy="1077178"/>
          </a:xfrm>
          <a:prstGeom prst="rect">
            <a:avLst/>
          </a:prstGeom>
          <a:noFill/>
          <a:ln>
            <a:noFill/>
          </a:ln>
        </p:spPr>
        <p:txBody>
          <a:bodyPr spcFirstLastPara="1" wrap="square" lIns="91425" tIns="45700" rIns="91425" bIns="45700" anchor="t" anchorCtr="0">
            <a:spAutoFit/>
          </a:bodyPr>
          <a:lstStyle/>
          <a:p>
            <a:pPr marL="398463" marR="0" lvl="1" indent="-285750" algn="r" defTabSz="914400" rtl="1" eaLnBrk="1" fontAlgn="auto" latinLnBrk="0" hangingPunct="1">
              <a:lnSpc>
                <a:spcPct val="100000"/>
              </a:lnSpc>
              <a:spcBef>
                <a:spcPts val="0"/>
              </a:spcBef>
              <a:spcAft>
                <a:spcPts val="0"/>
              </a:spcAft>
              <a:buClr>
                <a:srgbClr val="000000"/>
              </a:buClr>
              <a:buSzTx/>
              <a:buFontTx/>
              <a:buChar char="-"/>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היכרות עם נורמות התנהגות מקובלות במרחבי הרשת.</a:t>
            </a:r>
          </a:p>
          <a:p>
            <a:pPr marL="398463" marR="0" lvl="1" indent="-285750" algn="r" defTabSz="914400" rtl="1" eaLnBrk="1" fontAlgn="auto" latinLnBrk="0" hangingPunct="1">
              <a:lnSpc>
                <a:spcPct val="100000"/>
              </a:lnSpc>
              <a:spcBef>
                <a:spcPts val="0"/>
              </a:spcBef>
              <a:spcAft>
                <a:spcPts val="0"/>
              </a:spcAft>
              <a:buClr>
                <a:srgbClr val="000000"/>
              </a:buClr>
              <a:buSzTx/>
              <a:buFontTx/>
              <a:buChar char="-"/>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שימוש ב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NOTEBOOKLM</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ככלי לעריכת רפלקציה אישית.</a:t>
            </a:r>
          </a:p>
        </p:txBody>
      </p:sp>
      <p:sp>
        <p:nvSpPr>
          <p:cNvPr id="198" name="Google Shape;198;p6">
            <a:extLst>
              <a:ext uri="{C183D7F6-B498-43B3-948B-1728B52AA6E4}">
                <adec:decorative xmlns:adec="http://schemas.microsoft.com/office/drawing/2017/decorative" val="0"/>
              </a:ext>
            </a:extLst>
          </p:cNvPr>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a:t>
            </a:r>
            <a:endParaRPr kumimoji="0" sz="4000" b="0" i="0" u="none" strike="noStrike" kern="0" cap="none" spc="0" normalizeH="0" baseline="0" noProof="0" dirty="0">
              <a:ln>
                <a:noFill/>
              </a:ln>
              <a:solidFill>
                <a:srgbClr val="EF364C"/>
              </a:solidFill>
              <a:effectLst/>
              <a:uLnTx/>
              <a:uFillTx/>
              <a:latin typeface="Calibri"/>
              <a:ea typeface="Calibri"/>
              <a:cs typeface="Calibri"/>
              <a:sym typeface="Calibri"/>
            </a:endParaRPr>
          </a:p>
        </p:txBody>
      </p:sp>
      <p:sp>
        <p:nvSpPr>
          <p:cNvPr id="194" name="Google Shape;194;p6">
            <a:extLst>
              <a:ext uri="{C183D7F6-B498-43B3-948B-1728B52AA6E4}">
                <adec:decorative xmlns:adec="http://schemas.microsoft.com/office/drawing/2017/decorative" val="0"/>
              </a:ext>
            </a:extLst>
          </p:cNvPr>
          <p:cNvSpPr txBox="1"/>
          <p:nvPr/>
        </p:nvSpPr>
        <p:spPr>
          <a:xfrm>
            <a:off x="3016976" y="2634952"/>
            <a:ext cx="5521710" cy="3293169"/>
          </a:xfrm>
          <a:prstGeom prst="rect">
            <a:avLst/>
          </a:prstGeom>
          <a:noFill/>
          <a:ln>
            <a:noFill/>
          </a:ln>
        </p:spPr>
        <p:txBody>
          <a:bodyPr spcFirstLastPara="1" wrap="square" lIns="91425" tIns="45700" rIns="91425" bIns="45700" anchor="t" anchorCtr="0">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 קוגניטיביות </a:t>
            </a:r>
            <a:endParaRPr kumimoji="0"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הפעלת שיקול דעת, ניתוח מצבים ממספר נקודות מבט.</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171450" algn="r" defTabSz="914400" rtl="1" eaLnBrk="1" fontAlgn="auto" latinLnBrk="0" hangingPunct="1">
              <a:lnSpc>
                <a:spcPct val="100000"/>
              </a:lnSpc>
              <a:spcBef>
                <a:spcPts val="0"/>
              </a:spcBef>
              <a:spcAft>
                <a:spcPts val="0"/>
              </a:spcAft>
              <a:buClr>
                <a:srgbClr val="000000"/>
              </a:buClr>
              <a:buSzPts val="1800"/>
              <a:buFont typeface="Gisha"/>
              <a:buNone/>
              <a:tabLst/>
              <a:defRPr/>
            </a:pPr>
            <a:endParaRPr kumimoji="0" sz="1600" b="0" i="0" u="none" strike="noStrike" kern="0" cap="none" spc="0" normalizeH="0" baseline="0" noProof="0" dirty="0">
              <a:ln>
                <a:noFill/>
              </a:ln>
              <a:solidFill>
                <a:srgbClr val="000000"/>
              </a:solidFill>
              <a:effectLst/>
              <a:highlight>
                <a:srgbClr val="FFFF00"/>
              </a:highlight>
              <a:uLnTx/>
              <a:uFillTx/>
              <a:latin typeface="Calibri"/>
              <a:ea typeface="Calibri"/>
              <a:cs typeface="Calibri"/>
              <a:sym typeface="Calibri"/>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 רגשיות </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תוך-אישי</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endParaRPr kumimoji="0" sz="1600" b="0" i="0" u="none" strike="noStrike" kern="0" cap="none" spc="0" normalizeH="0" baseline="0" noProof="0" dirty="0">
              <a:ln>
                <a:noFill/>
              </a:ln>
              <a:solidFill>
                <a:srgbClr val="EF364C"/>
              </a:solidFill>
              <a:effectLst/>
              <a:uLnTx/>
              <a:uFillTx/>
              <a:latin typeface="Calibri"/>
              <a:ea typeface="Calibri"/>
              <a:cs typeface="Calibri"/>
              <a:sym typeface="Calibri"/>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מודעות עצמית </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הבנת הקשר בין רגשות, מחשבות והתנהגות; הכרה ביכולת הפרט להשפיע על סביבתו.</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הכוונה עצמית </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ויסות עצמי, בחירת מצבים המאפשרים התנהגות ראויה.</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6000" marR="0" lvl="0" indent="-17145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 חברתיות </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בין-אישי</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endParaRPr kumimoji="0"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מודעות חברתית </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זיהוי נורמות חברתיות ומצבי פגיעה בזולת.</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התנהלות חברתית </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שמירה על נורמות התנהגות, גילוי רגישות כלפי האחר והימנעות ממצבי פגיעה באחרים.</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196" name="Google Shape;196;p6">
            <a:extLst>
              <a:ext uri="{C183D7F6-B498-43B3-948B-1728B52AA6E4}">
                <adec:decorative xmlns:adec="http://schemas.microsoft.com/office/drawing/2017/decorative" val="1"/>
              </a:ext>
            </a:extLst>
          </p:cNvPr>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9" name="Google Shape;199;p6">
            <a:extLst>
              <a:ext uri="{C183D7F6-B498-43B3-948B-1728B52AA6E4}">
                <adec:decorative xmlns:adec="http://schemas.microsoft.com/office/drawing/2017/decorative" val="0"/>
              </a:ext>
            </a:extLst>
          </p:cNvPr>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dirty="0">
                <a:ln>
                  <a:noFill/>
                </a:ln>
                <a:solidFill>
                  <a:srgbClr val="EF364C"/>
                </a:solidFill>
                <a:effectLst/>
                <a:uLnTx/>
                <a:uFillTx/>
                <a:latin typeface="Calibri"/>
                <a:ea typeface="Calibri"/>
                <a:cs typeface="Calibri"/>
                <a:sym typeface="Calibri"/>
              </a:rPr>
              <a:t>ערכים</a:t>
            </a:r>
            <a:endParaRPr kumimoji="0" sz="4000" b="0" i="0" u="none" strike="noStrike" kern="0" cap="none" spc="0" normalizeH="0" baseline="0" noProof="0" dirty="0">
              <a:ln>
                <a:noFill/>
              </a:ln>
              <a:solidFill>
                <a:srgbClr val="EF364C"/>
              </a:solidFill>
              <a:effectLst/>
              <a:uLnTx/>
              <a:uFillTx/>
              <a:latin typeface="Calibri"/>
              <a:ea typeface="Calibri"/>
              <a:cs typeface="Calibri"/>
              <a:sym typeface="Calibri"/>
            </a:endParaRPr>
          </a:p>
        </p:txBody>
      </p:sp>
      <p:pic>
        <p:nvPicPr>
          <p:cNvPr id="201" name="Google Shape;201;p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10883" y="681040"/>
            <a:ext cx="614363" cy="673817"/>
          </a:xfrm>
          <a:prstGeom prst="rect">
            <a:avLst/>
          </a:prstGeom>
          <a:noFill/>
          <a:ln>
            <a:noFill/>
          </a:ln>
        </p:spPr>
      </p:pic>
      <p:sp>
        <p:nvSpPr>
          <p:cNvPr id="195" name="Google Shape;195;p6">
            <a:extLst>
              <a:ext uri="{C183D7F6-B498-43B3-948B-1728B52AA6E4}">
                <adec:decorative xmlns:adec="http://schemas.microsoft.com/office/drawing/2017/decorative" val="0"/>
              </a:ext>
            </a:extLst>
          </p:cNvPr>
          <p:cNvSpPr txBox="1"/>
          <p:nvPr/>
        </p:nvSpPr>
        <p:spPr>
          <a:xfrm>
            <a:off x="793737" y="2716232"/>
            <a:ext cx="2454087" cy="1323399"/>
          </a:xfrm>
          <a:prstGeom prst="rect">
            <a:avLst/>
          </a:prstGeom>
          <a:noFill/>
          <a:ln>
            <a:noFill/>
          </a:ln>
        </p:spPr>
        <p:txBody>
          <a:bodyPr spcFirstLastPara="1" wrap="square" lIns="91425" tIns="45700" rIns="91425" bIns="45700" anchor="t" anchorCtr="0">
            <a:spAutoFit/>
          </a:bodyPr>
          <a:lstStyle/>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אכפתיות</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אחריות אישית</a:t>
            </a:r>
          </a:p>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0" i="0" u="none" strike="noStrike" kern="0" cap="none" spc="0" normalizeH="0" baseline="0" noProof="0" dirty="0">
                <a:ln>
                  <a:noFill/>
                </a:ln>
                <a:solidFill>
                  <a:srgbClr val="000000"/>
                </a:solidFill>
                <a:effectLst/>
                <a:uLnTx/>
                <a:uFillTx/>
                <a:latin typeface="Calibri"/>
                <a:cs typeface="Calibri"/>
                <a:sym typeface="Calibri"/>
              </a:rPr>
              <a:t>אחריות חברתית</a:t>
            </a:r>
          </a:p>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0" i="0" u="none" strike="noStrike" kern="0" cap="none" spc="0" normalizeH="0" baseline="0" noProof="0" dirty="0">
                <a:ln>
                  <a:noFill/>
                </a:ln>
                <a:solidFill>
                  <a:srgbClr val="000000"/>
                </a:solidFill>
                <a:effectLst/>
                <a:uLnTx/>
                <a:uFillTx/>
                <a:latin typeface="Calibri"/>
                <a:cs typeface="Calibri"/>
                <a:sym typeface="Calibri"/>
              </a:rPr>
              <a:t>רגישות </a:t>
            </a:r>
          </a:p>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0" i="0" u="none" strike="noStrike" kern="0" cap="none" spc="0" normalizeH="0" baseline="0" noProof="0" dirty="0">
                <a:ln>
                  <a:noFill/>
                </a:ln>
                <a:solidFill>
                  <a:srgbClr val="000000"/>
                </a:solidFill>
                <a:effectLst/>
                <a:uLnTx/>
                <a:uFillTx/>
                <a:latin typeface="Calibri"/>
                <a:cs typeface="Calibri"/>
                <a:sym typeface="Calibri"/>
              </a:rPr>
              <a:t>חמלה</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1553C-D6A7-66FE-A621-9CD9C222626F}"/>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42951124-E3DD-162C-111A-FAE64A0B9EFF}"/>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42D3545A-4AE7-BE5A-4A28-ABE128C95790}"/>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6" name="מלבן 5">
            <a:extLst>
              <a:ext uri="{FF2B5EF4-FFF2-40B4-BE49-F238E27FC236}">
                <a16:creationId xmlns:a16="http://schemas.microsoft.com/office/drawing/2014/main" id="{9CD3D754-4F3A-B20C-672E-8C39AD1DFB71}"/>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8" name="תיבת טקסט 7">
            <a:extLst>
              <a:ext uri="{FF2B5EF4-FFF2-40B4-BE49-F238E27FC236}">
                <a16:creationId xmlns:a16="http://schemas.microsoft.com/office/drawing/2014/main" id="{5D30B307-425A-5176-ECAD-AF294D858FB4}"/>
              </a:ext>
            </a:extLst>
          </p:cNvPr>
          <p:cNvSpPr txBox="1"/>
          <p:nvPr/>
        </p:nvSpPr>
        <p:spPr>
          <a:xfrm>
            <a:off x="6701589" y="5558859"/>
            <a:ext cx="4712775"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9" name="תמונה 1" descr="Thinking, Thought, Bubbles, Speech Bubbles, Cartoon">
            <a:extLst>
              <a:ext uri="{FF2B5EF4-FFF2-40B4-BE49-F238E27FC236}">
                <a16:creationId xmlns:a16="http://schemas.microsoft.com/office/drawing/2014/main" id="{A2E3F44C-FF28-4A73-4170-C8EE2E888B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1607" y="1773142"/>
            <a:ext cx="2523262" cy="1832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nking, Thought, Bubbles, Speech Bubbles, Cartoon">
            <a:extLst>
              <a:ext uri="{FF2B5EF4-FFF2-40B4-BE49-F238E27FC236}">
                <a16:creationId xmlns:a16="http://schemas.microsoft.com/office/drawing/2014/main" id="{5BCF4D3A-CA0E-082E-528E-7DD1549ADF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589" y="1982927"/>
            <a:ext cx="2223918" cy="2088141"/>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33AC90AF-86A0-E56B-A6A0-B955A5BC6044}"/>
              </a:ext>
            </a:extLst>
          </p:cNvPr>
          <p:cNvSpPr txBox="1"/>
          <p:nvPr/>
        </p:nvSpPr>
        <p:spPr>
          <a:xfrm>
            <a:off x="949679" y="5579373"/>
            <a:ext cx="4712775"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3" name="תמונה 1" descr="Thinking, Thought, Bubbles, Speech Bubbles, Cartoon">
            <a:extLst>
              <a:ext uri="{FF2B5EF4-FFF2-40B4-BE49-F238E27FC236}">
                <a16:creationId xmlns:a16="http://schemas.microsoft.com/office/drawing/2014/main" id="{C3A75460-EC5A-F933-84F4-5EC6063F41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9523" y="1951161"/>
            <a:ext cx="2271823" cy="1770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nking, Thought, Bubbles, Speech Bubbles, Cartoon">
            <a:extLst>
              <a:ext uri="{FF2B5EF4-FFF2-40B4-BE49-F238E27FC236}">
                <a16:creationId xmlns:a16="http://schemas.microsoft.com/office/drawing/2014/main" id="{F702CD37-D4AE-87BF-C764-76DB491F51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226" y="2016282"/>
            <a:ext cx="2227843" cy="1705410"/>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2CE94D4A-2E9E-99D0-478F-CEB2A3463370}"/>
              </a:ext>
            </a:extLst>
          </p:cNvPr>
          <p:cNvSpPr txBox="1"/>
          <p:nvPr/>
        </p:nvSpPr>
        <p:spPr>
          <a:xfrm>
            <a:off x="9144518" y="1869094"/>
            <a:ext cx="2041340"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חבר = לייק!</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לכל פוסט שחבר/ה מעלים, בני נוער עושים לייק</a:t>
            </a:r>
          </a:p>
        </p:txBody>
      </p:sp>
      <p:sp>
        <p:nvSpPr>
          <p:cNvPr id="17" name="מלבן 16">
            <a:extLst>
              <a:ext uri="{FF2B5EF4-FFF2-40B4-BE49-F238E27FC236}">
                <a16:creationId xmlns:a16="http://schemas.microsoft.com/office/drawing/2014/main" id="{BCA083F0-EA4F-5AD5-149D-F76BEF7FB908}"/>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3</a:t>
            </a:r>
          </a:p>
        </p:txBody>
      </p:sp>
      <p:sp>
        <p:nvSpPr>
          <p:cNvPr id="18" name="מלבן 17">
            <a:extLst>
              <a:ext uri="{FF2B5EF4-FFF2-40B4-BE49-F238E27FC236}">
                <a16:creationId xmlns:a16="http://schemas.microsoft.com/office/drawing/2014/main" id="{20950258-60EE-9538-705A-89F0CBA05458}"/>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4</a:t>
            </a:r>
          </a:p>
        </p:txBody>
      </p:sp>
      <p:sp>
        <p:nvSpPr>
          <p:cNvPr id="24" name="תיבת טקסט 23">
            <a:extLst>
              <a:ext uri="{FF2B5EF4-FFF2-40B4-BE49-F238E27FC236}">
                <a16:creationId xmlns:a16="http://schemas.microsoft.com/office/drawing/2014/main" id="{F5AE3475-9E32-F4B3-D2D3-9CCFE6264C21}"/>
              </a:ext>
            </a:extLst>
          </p:cNvPr>
          <p:cNvSpPr txBox="1"/>
          <p:nvPr/>
        </p:nvSpPr>
        <p:spPr>
          <a:xfrm>
            <a:off x="6749971" y="2043211"/>
            <a:ext cx="2175536" cy="135421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חבר=לייק?</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 בוחרים לעשות לייק לפוסט של חבר או חברה </a:t>
            </a:r>
            <a:b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לפי התוכן שפורסם</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28" name="תיבת טקסט 27">
            <a:extLst>
              <a:ext uri="{FF2B5EF4-FFF2-40B4-BE49-F238E27FC236}">
                <a16:creationId xmlns:a16="http://schemas.microsoft.com/office/drawing/2014/main" id="{F037773D-B0B6-9CBE-2142-21553431E150}"/>
              </a:ext>
            </a:extLst>
          </p:cNvPr>
          <p:cNvSpPr txBox="1"/>
          <p:nvPr/>
        </p:nvSpPr>
        <p:spPr>
          <a:xfrm>
            <a:off x="3646555" y="2057641"/>
            <a:ext cx="1710868"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 משתדלים לא לשתף פוסט/הודעה בהם מפיצים שמועה</a:t>
            </a:r>
          </a:p>
        </p:txBody>
      </p:sp>
      <p:sp>
        <p:nvSpPr>
          <p:cNvPr id="30" name="תיבת טקסט 29">
            <a:extLst>
              <a:ext uri="{FF2B5EF4-FFF2-40B4-BE49-F238E27FC236}">
                <a16:creationId xmlns:a16="http://schemas.microsoft.com/office/drawing/2014/main" id="{90A34934-B5A7-4E48-B556-EA25182462C1}"/>
              </a:ext>
            </a:extLst>
          </p:cNvPr>
          <p:cNvSpPr txBox="1"/>
          <p:nvPr/>
        </p:nvSpPr>
        <p:spPr>
          <a:xfrm>
            <a:off x="1061800" y="2082966"/>
            <a:ext cx="2074370"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 משתפים במידע מבלי לבדוק את תוכן המידע ואמינותו לעומק</a:t>
            </a:r>
          </a:p>
        </p:txBody>
      </p:sp>
      <p:pic>
        <p:nvPicPr>
          <p:cNvPr id="3" name="תמונה 3" descr="Question Mark, People, Think, Mind, Confusion">
            <a:extLst>
              <a:ext uri="{FF2B5EF4-FFF2-40B4-BE49-F238E27FC236}">
                <a16:creationId xmlns:a16="http://schemas.microsoft.com/office/drawing/2014/main" id="{A45B3F74-A839-E989-4FB3-A9FB91E9D5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3229" y="3927629"/>
            <a:ext cx="902578" cy="151599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3" descr="Question Mark, People, Think, Mind, Confusion">
            <a:extLst>
              <a:ext uri="{FF2B5EF4-FFF2-40B4-BE49-F238E27FC236}">
                <a16:creationId xmlns:a16="http://schemas.microsoft.com/office/drawing/2014/main" id="{51CE4B37-F6EA-B087-E98B-7742CC1D11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865" y="3856699"/>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05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B9835-A927-8696-97FE-9A627DD414F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26452404-1097-38B4-4906-A6BFEBDEC6CF}"/>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68F2104E-7518-6DE2-DF5D-B46432899206}"/>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6" name="מלבן 5">
            <a:extLst>
              <a:ext uri="{FF2B5EF4-FFF2-40B4-BE49-F238E27FC236}">
                <a16:creationId xmlns:a16="http://schemas.microsoft.com/office/drawing/2014/main" id="{4E39BABD-1CF5-EBF3-B3AA-ABE0AD303CB3}"/>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8" name="תיבת טקסט 7">
            <a:extLst>
              <a:ext uri="{FF2B5EF4-FFF2-40B4-BE49-F238E27FC236}">
                <a16:creationId xmlns:a16="http://schemas.microsoft.com/office/drawing/2014/main" id="{7EECA0C3-5827-C8C9-FB45-89723B48FC8C}"/>
              </a:ext>
            </a:extLst>
          </p:cNvPr>
          <p:cNvSpPr txBox="1"/>
          <p:nvPr/>
        </p:nvSpPr>
        <p:spPr>
          <a:xfrm>
            <a:off x="6609095" y="5558859"/>
            <a:ext cx="4824254"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tab pos="87313" algn="l"/>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tab pos="87313" algn="l"/>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9" name="תמונה 1" descr="Thinking, Thought, Bubbles, Speech Bubbles, Cartoon">
            <a:extLst>
              <a:ext uri="{FF2B5EF4-FFF2-40B4-BE49-F238E27FC236}">
                <a16:creationId xmlns:a16="http://schemas.microsoft.com/office/drawing/2014/main" id="{9EF0CC2D-4270-8368-70B1-E805AC9DDB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465" y="1881275"/>
            <a:ext cx="2007410" cy="15964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nking, Thought, Bubbles, Speech Bubbles, Cartoon">
            <a:extLst>
              <a:ext uri="{FF2B5EF4-FFF2-40B4-BE49-F238E27FC236}">
                <a16:creationId xmlns:a16="http://schemas.microsoft.com/office/drawing/2014/main" id="{712C9EF4-6D12-789A-F781-84BC24F2FB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589" y="2022683"/>
            <a:ext cx="2007410" cy="1650478"/>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A6A6C178-3439-4F63-1F46-C961F3AC4000}"/>
              </a:ext>
            </a:extLst>
          </p:cNvPr>
          <p:cNvSpPr txBox="1"/>
          <p:nvPr/>
        </p:nvSpPr>
        <p:spPr>
          <a:xfrm>
            <a:off x="838201" y="5579373"/>
            <a:ext cx="4824254"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3" name="תמונה 1" descr="Thinking, Thought, Bubbles, Speech Bubbles, Cartoon">
            <a:extLst>
              <a:ext uri="{FF2B5EF4-FFF2-40B4-BE49-F238E27FC236}">
                <a16:creationId xmlns:a16="http://schemas.microsoft.com/office/drawing/2014/main" id="{967C3B60-4B69-4A50-8FAD-840664BC36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044" y="1879937"/>
            <a:ext cx="2448302" cy="19359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nking, Thought, Bubbles, Speech Bubbles, Cartoon">
            <a:extLst>
              <a:ext uri="{FF2B5EF4-FFF2-40B4-BE49-F238E27FC236}">
                <a16:creationId xmlns:a16="http://schemas.microsoft.com/office/drawing/2014/main" id="{40E66223-6B7E-34CD-5009-BCF72C0206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796" y="1938891"/>
            <a:ext cx="2256248" cy="2113357"/>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25E1DE8F-B4BC-A99A-6D74-FAA2B35D337B}"/>
              </a:ext>
            </a:extLst>
          </p:cNvPr>
          <p:cNvSpPr txBox="1"/>
          <p:nvPr/>
        </p:nvSpPr>
        <p:spPr>
          <a:xfrm>
            <a:off x="9232465" y="2075015"/>
            <a:ext cx="1896008"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צילמנו-פרסמנו!</a:t>
            </a:r>
          </a:p>
        </p:txBody>
      </p:sp>
      <p:sp>
        <p:nvSpPr>
          <p:cNvPr id="17" name="מלבן 16">
            <a:extLst>
              <a:ext uri="{FF2B5EF4-FFF2-40B4-BE49-F238E27FC236}">
                <a16:creationId xmlns:a16="http://schemas.microsoft.com/office/drawing/2014/main" id="{80C08FB6-257C-DF61-45F0-0871E04DB232}"/>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5</a:t>
            </a:r>
          </a:p>
        </p:txBody>
      </p:sp>
      <p:sp>
        <p:nvSpPr>
          <p:cNvPr id="18" name="מלבן 17">
            <a:extLst>
              <a:ext uri="{FF2B5EF4-FFF2-40B4-BE49-F238E27FC236}">
                <a16:creationId xmlns:a16="http://schemas.microsoft.com/office/drawing/2014/main" id="{0B50D895-B23F-C5EA-643D-72E2F4027C59}"/>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6</a:t>
            </a:r>
          </a:p>
        </p:txBody>
      </p:sp>
      <p:sp>
        <p:nvSpPr>
          <p:cNvPr id="24" name="תיבת טקסט 23">
            <a:extLst>
              <a:ext uri="{FF2B5EF4-FFF2-40B4-BE49-F238E27FC236}">
                <a16:creationId xmlns:a16="http://schemas.microsoft.com/office/drawing/2014/main" id="{F68C433C-0A6F-5388-303D-B5812B13E4FA}"/>
              </a:ext>
            </a:extLst>
          </p:cNvPr>
          <p:cNvSpPr txBox="1"/>
          <p:nvPr/>
        </p:nvSpPr>
        <p:spPr>
          <a:xfrm>
            <a:off x="6712665" y="2205687"/>
            <a:ext cx="1874887"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צילמנו-פרסמנו?</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28" name="תיבת טקסט 27">
            <a:extLst>
              <a:ext uri="{FF2B5EF4-FFF2-40B4-BE49-F238E27FC236}">
                <a16:creationId xmlns:a16="http://schemas.microsoft.com/office/drawing/2014/main" id="{69774E3E-DEF0-CF95-2181-485D47E22035}"/>
              </a:ext>
            </a:extLst>
          </p:cNvPr>
          <p:cNvSpPr txBox="1"/>
          <p:nvPr/>
        </p:nvSpPr>
        <p:spPr>
          <a:xfrm>
            <a:off x="3346253" y="2026171"/>
            <a:ext cx="2082730"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יש מקרים שבהם בני נוער פונים להתייעץ עם מבוגרים לגבי דברים שקורים ברשת</a:t>
            </a:r>
          </a:p>
        </p:txBody>
      </p:sp>
      <p:sp>
        <p:nvSpPr>
          <p:cNvPr id="30" name="תיבת טקסט 29">
            <a:extLst>
              <a:ext uri="{FF2B5EF4-FFF2-40B4-BE49-F238E27FC236}">
                <a16:creationId xmlns:a16="http://schemas.microsoft.com/office/drawing/2014/main" id="{FF91CA77-1B8C-4341-B32E-329B14E4E4DC}"/>
              </a:ext>
            </a:extLst>
          </p:cNvPr>
          <p:cNvSpPr txBox="1"/>
          <p:nvPr/>
        </p:nvSpPr>
        <p:spPr>
          <a:xfrm>
            <a:off x="970388" y="2172874"/>
            <a:ext cx="2010293"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בדרך כלל בני נוער בוחרים  שלא להתייעץ עם מבוגרים לגבי דברים שקורים ברשת</a:t>
            </a:r>
          </a:p>
        </p:txBody>
      </p:sp>
      <p:pic>
        <p:nvPicPr>
          <p:cNvPr id="3" name="תמונה 3" descr="Question Mark, People, Think, Mind, Confusion">
            <a:extLst>
              <a:ext uri="{FF2B5EF4-FFF2-40B4-BE49-F238E27FC236}">
                <a16:creationId xmlns:a16="http://schemas.microsoft.com/office/drawing/2014/main" id="{BBD167A6-9D11-A4E5-8CC3-846EC26B88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8999" y="3882803"/>
            <a:ext cx="902578" cy="151599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3" descr="Question Mark, People, Think, Mind, Confusion">
            <a:extLst>
              <a:ext uri="{FF2B5EF4-FFF2-40B4-BE49-F238E27FC236}">
                <a16:creationId xmlns:a16="http://schemas.microsoft.com/office/drawing/2014/main" id="{778CA95D-E985-F3DD-2604-554CF26380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2357" y="3985745"/>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437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3C06-ABBF-07CD-DF3B-78308368341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5D74226E-46CE-94BE-E086-A69FDE34B59B}"/>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2ADFFD0E-9B82-36E4-92DF-CE7359F14B59}"/>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6" name="מלבן 5">
            <a:extLst>
              <a:ext uri="{FF2B5EF4-FFF2-40B4-BE49-F238E27FC236}">
                <a16:creationId xmlns:a16="http://schemas.microsoft.com/office/drawing/2014/main" id="{C6945971-9B01-30D9-4F22-146242AC944F}"/>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8" name="תיבת טקסט 7">
            <a:extLst>
              <a:ext uri="{FF2B5EF4-FFF2-40B4-BE49-F238E27FC236}">
                <a16:creationId xmlns:a16="http://schemas.microsoft.com/office/drawing/2014/main" id="{C225CF66-52BE-C628-95B2-78624B7AE68A}"/>
              </a:ext>
            </a:extLst>
          </p:cNvPr>
          <p:cNvSpPr txBox="1"/>
          <p:nvPr/>
        </p:nvSpPr>
        <p:spPr>
          <a:xfrm>
            <a:off x="6701589" y="5558859"/>
            <a:ext cx="4712775"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9" name="תמונה 1" descr="Thinking, Thought, Bubbles, Speech Bubbles, Cartoon">
            <a:extLst>
              <a:ext uri="{FF2B5EF4-FFF2-40B4-BE49-F238E27FC236}">
                <a16:creationId xmlns:a16="http://schemas.microsoft.com/office/drawing/2014/main" id="{799314F1-C1C6-818B-1D05-B570562A02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464" y="1881275"/>
            <a:ext cx="2121335" cy="16870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nking, Thought, Bubbles, Speech Bubbles, Cartoon">
            <a:extLst>
              <a:ext uri="{FF2B5EF4-FFF2-40B4-BE49-F238E27FC236}">
                <a16:creationId xmlns:a16="http://schemas.microsoft.com/office/drawing/2014/main" id="{6BA701D9-A169-8016-3777-B65DE400CF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588" y="2022683"/>
            <a:ext cx="2121335" cy="1744146"/>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8142E9FC-265C-95A9-04D7-164148C9D577}"/>
              </a:ext>
            </a:extLst>
          </p:cNvPr>
          <p:cNvSpPr txBox="1"/>
          <p:nvPr/>
        </p:nvSpPr>
        <p:spPr>
          <a:xfrm>
            <a:off x="970388" y="5558859"/>
            <a:ext cx="4712775"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3" name="תמונה 1" descr="Thinking, Thought, Bubbles, Speech Bubbles, Cartoon">
            <a:extLst>
              <a:ext uri="{FF2B5EF4-FFF2-40B4-BE49-F238E27FC236}">
                <a16:creationId xmlns:a16="http://schemas.microsoft.com/office/drawing/2014/main" id="{E4516E16-C717-BBEE-CAB0-59D192636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937" y="1740323"/>
            <a:ext cx="2295409" cy="21133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nking, Thought, Bubbles, Speech Bubbles, Cartoon">
            <a:extLst>
              <a:ext uri="{FF2B5EF4-FFF2-40B4-BE49-F238E27FC236}">
                <a16:creationId xmlns:a16="http://schemas.microsoft.com/office/drawing/2014/main" id="{8E3B8C1F-1A71-FEDB-2EF8-B30067B330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795" y="1946842"/>
            <a:ext cx="2341689" cy="2171934"/>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562ADB2C-D2F2-9C39-64FC-8BEB38F2E674}"/>
              </a:ext>
            </a:extLst>
          </p:cNvPr>
          <p:cNvSpPr txBox="1"/>
          <p:nvPr/>
        </p:nvSpPr>
        <p:spPr>
          <a:xfrm>
            <a:off x="9310243" y="1978915"/>
            <a:ext cx="1896008" cy="116955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הרשת מאפשרת לבני נוער ליצור קשרי חברות ולהכיר אנשים חדשים</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מלבן 16">
            <a:extLst>
              <a:ext uri="{FF2B5EF4-FFF2-40B4-BE49-F238E27FC236}">
                <a16:creationId xmlns:a16="http://schemas.microsoft.com/office/drawing/2014/main" id="{900AB1F0-20A1-7B2A-1A7F-528CC61FEF24}"/>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7</a:t>
            </a:r>
          </a:p>
        </p:txBody>
      </p:sp>
      <p:sp>
        <p:nvSpPr>
          <p:cNvPr id="18" name="מלבן 17">
            <a:extLst>
              <a:ext uri="{FF2B5EF4-FFF2-40B4-BE49-F238E27FC236}">
                <a16:creationId xmlns:a16="http://schemas.microsoft.com/office/drawing/2014/main" id="{84E13012-DA83-6EA1-3085-CC15D29B530A}"/>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8</a:t>
            </a:r>
          </a:p>
        </p:txBody>
      </p:sp>
      <p:sp>
        <p:nvSpPr>
          <p:cNvPr id="24" name="תיבת טקסט 23">
            <a:extLst>
              <a:ext uri="{FF2B5EF4-FFF2-40B4-BE49-F238E27FC236}">
                <a16:creationId xmlns:a16="http://schemas.microsoft.com/office/drawing/2014/main" id="{74DE8FDD-22EB-CD60-F811-7EBEF4510814}"/>
              </a:ext>
            </a:extLst>
          </p:cNvPr>
          <p:cNvSpPr txBox="1"/>
          <p:nvPr/>
        </p:nvSpPr>
        <p:spPr>
          <a:xfrm>
            <a:off x="6811911" y="2164035"/>
            <a:ext cx="1826762"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לרוב, בני נוער נמנעים מליצור קשר עם אנשים שהם לא מכירים ברשת</a:t>
            </a:r>
          </a:p>
        </p:txBody>
      </p:sp>
      <p:sp>
        <p:nvSpPr>
          <p:cNvPr id="28" name="תיבת טקסט 27">
            <a:extLst>
              <a:ext uri="{FF2B5EF4-FFF2-40B4-BE49-F238E27FC236}">
                <a16:creationId xmlns:a16="http://schemas.microsoft.com/office/drawing/2014/main" id="{3D569BA3-334B-7AB7-9745-3F8AFEF333ED}"/>
              </a:ext>
            </a:extLst>
          </p:cNvPr>
          <p:cNvSpPr txBox="1"/>
          <p:nvPr/>
        </p:nvSpPr>
        <p:spPr>
          <a:xfrm>
            <a:off x="3419634" y="1881275"/>
            <a:ext cx="1943173" cy="116955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כל התכנים שבני נוער מפרסמים ברשת מייצגים את המציאות שלהם </a:t>
            </a:r>
            <a:b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כמו שהיא</a:t>
            </a:r>
          </a:p>
        </p:txBody>
      </p:sp>
      <p:sp>
        <p:nvSpPr>
          <p:cNvPr id="30" name="תיבת טקסט 29">
            <a:extLst>
              <a:ext uri="{FF2B5EF4-FFF2-40B4-BE49-F238E27FC236}">
                <a16:creationId xmlns:a16="http://schemas.microsoft.com/office/drawing/2014/main" id="{7E22A065-82BE-D7B0-5C9D-6AC64B69F089}"/>
              </a:ext>
            </a:extLst>
          </p:cNvPr>
          <p:cNvSpPr txBox="1"/>
          <p:nvPr/>
        </p:nvSpPr>
        <p:spPr>
          <a:xfrm>
            <a:off x="970388" y="2054260"/>
            <a:ext cx="2039705" cy="116955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חלק מהתכנים שבני נוער מציגים ברשת הם הצדדים המוצלחים והנבחרים של המציאות שלהם</a:t>
            </a:r>
          </a:p>
        </p:txBody>
      </p:sp>
      <p:pic>
        <p:nvPicPr>
          <p:cNvPr id="3" name="תמונה 3" descr="Question Mark, People, Think, Mind, Confusion">
            <a:extLst>
              <a:ext uri="{FF2B5EF4-FFF2-40B4-BE49-F238E27FC236}">
                <a16:creationId xmlns:a16="http://schemas.microsoft.com/office/drawing/2014/main" id="{31CE17FB-E97A-6C66-DE92-29971424F6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0803" y="3922558"/>
            <a:ext cx="902578" cy="151599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3" descr="Question Mark, People, Think, Mind, Confusion">
            <a:extLst>
              <a:ext uri="{FF2B5EF4-FFF2-40B4-BE49-F238E27FC236}">
                <a16:creationId xmlns:a16="http://schemas.microsoft.com/office/drawing/2014/main" id="{085635A1-710E-FD76-749B-CEFB5773B4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161" y="4025500"/>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435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B7974-1E9C-5AD8-3CCF-C7E8D8BB3F6B}"/>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72935BBC-B982-A0F0-4F66-760187C0FF5D}"/>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C84AC132-9246-2DEB-B0B8-82B892437C52}"/>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6" name="מלבן 5">
            <a:extLst>
              <a:ext uri="{FF2B5EF4-FFF2-40B4-BE49-F238E27FC236}">
                <a16:creationId xmlns:a16="http://schemas.microsoft.com/office/drawing/2014/main" id="{17521D7E-E44B-44EF-033B-C77928B9DE12}"/>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pic>
        <p:nvPicPr>
          <p:cNvPr id="9" name="תמונה 1" descr="Thinking, Thought, Bubbles, Speech Bubbles, Cartoon">
            <a:extLst>
              <a:ext uri="{FF2B5EF4-FFF2-40B4-BE49-F238E27FC236}">
                <a16:creationId xmlns:a16="http://schemas.microsoft.com/office/drawing/2014/main" id="{6A78D81A-A485-B791-8819-B51A27253A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464" y="1743396"/>
            <a:ext cx="2121335" cy="1824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nking, Thought, Bubbles, Speech Bubbles, Cartoon">
            <a:extLst>
              <a:ext uri="{FF2B5EF4-FFF2-40B4-BE49-F238E27FC236}">
                <a16:creationId xmlns:a16="http://schemas.microsoft.com/office/drawing/2014/main" id="{3A5C6E5E-BF80-FED9-1C5E-718C3CC197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588" y="2022683"/>
            <a:ext cx="2235678" cy="1916256"/>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 descr="Thinking, Thought, Bubbles, Speech Bubbles, Cartoon">
            <a:extLst>
              <a:ext uri="{FF2B5EF4-FFF2-40B4-BE49-F238E27FC236}">
                <a16:creationId xmlns:a16="http://schemas.microsoft.com/office/drawing/2014/main" id="{8971F83E-5620-C67D-0AB6-D78F6CDD4D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2633" y="1951162"/>
            <a:ext cx="2138713" cy="1596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nking, Thought, Bubbles, Speech Bubbles, Cartoon">
            <a:extLst>
              <a:ext uri="{FF2B5EF4-FFF2-40B4-BE49-F238E27FC236}">
                <a16:creationId xmlns:a16="http://schemas.microsoft.com/office/drawing/2014/main" id="{7B0B340E-E5C5-FD31-F786-227248F16B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796" y="1938891"/>
            <a:ext cx="2417464" cy="2113357"/>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6535ED42-8BE2-678F-83E3-1D2543C2F0B2}"/>
              </a:ext>
            </a:extLst>
          </p:cNvPr>
          <p:cNvSpPr txBox="1"/>
          <p:nvPr/>
        </p:nvSpPr>
        <p:spPr>
          <a:xfrm>
            <a:off x="9285650" y="1884037"/>
            <a:ext cx="2014961" cy="116955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 מצטרפים לקבוצות ווטסאפ דרך קישורים שחברים שולחים להם</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מלבן 16">
            <a:extLst>
              <a:ext uri="{FF2B5EF4-FFF2-40B4-BE49-F238E27FC236}">
                <a16:creationId xmlns:a16="http://schemas.microsoft.com/office/drawing/2014/main" id="{532D5992-310C-2B86-42EF-D7019E29AA7D}"/>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9</a:t>
            </a:r>
          </a:p>
        </p:txBody>
      </p:sp>
      <p:sp>
        <p:nvSpPr>
          <p:cNvPr id="18" name="מלבן 17">
            <a:extLst>
              <a:ext uri="{FF2B5EF4-FFF2-40B4-BE49-F238E27FC236}">
                <a16:creationId xmlns:a16="http://schemas.microsoft.com/office/drawing/2014/main" id="{5788E455-2DD4-3C23-B098-8732F8799BF1}"/>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10</a:t>
            </a:r>
          </a:p>
        </p:txBody>
      </p:sp>
      <p:sp>
        <p:nvSpPr>
          <p:cNvPr id="24" name="תיבת טקסט 23">
            <a:extLst>
              <a:ext uri="{FF2B5EF4-FFF2-40B4-BE49-F238E27FC236}">
                <a16:creationId xmlns:a16="http://schemas.microsoft.com/office/drawing/2014/main" id="{C85ED9B6-2EAC-4219-800C-57922BCBF4C7}"/>
              </a:ext>
            </a:extLst>
          </p:cNvPr>
          <p:cNvSpPr txBox="1"/>
          <p:nvPr/>
        </p:nvSpPr>
        <p:spPr>
          <a:xfrm>
            <a:off x="6790904" y="2139467"/>
            <a:ext cx="1997989" cy="138499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 נמנעים מלהצטרף לקבוצת ווטסאפ דרך קישורים שחברים שולחים להם</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 name="תיבת טקסט 27">
            <a:extLst>
              <a:ext uri="{FF2B5EF4-FFF2-40B4-BE49-F238E27FC236}">
                <a16:creationId xmlns:a16="http://schemas.microsoft.com/office/drawing/2014/main" id="{E16209A0-213B-12AA-0195-34813D84CCFC}"/>
              </a:ext>
            </a:extLst>
          </p:cNvPr>
          <p:cNvSpPr txBox="1"/>
          <p:nvPr/>
        </p:nvSpPr>
        <p:spPr>
          <a:xfrm>
            <a:off x="3646555" y="2041462"/>
            <a:ext cx="1710868"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 מפרסמים מדבקות ותמונות בעלות אופי לא מותאם</a:t>
            </a:r>
          </a:p>
        </p:txBody>
      </p:sp>
      <p:sp>
        <p:nvSpPr>
          <p:cNvPr id="30" name="תיבת טקסט 29">
            <a:extLst>
              <a:ext uri="{FF2B5EF4-FFF2-40B4-BE49-F238E27FC236}">
                <a16:creationId xmlns:a16="http://schemas.microsoft.com/office/drawing/2014/main" id="{64B18274-20E8-8E05-FE6C-D8BC720EB7D9}"/>
              </a:ext>
            </a:extLst>
          </p:cNvPr>
          <p:cNvSpPr txBox="1"/>
          <p:nvPr/>
        </p:nvSpPr>
        <p:spPr>
          <a:xfrm>
            <a:off x="970388" y="2133119"/>
            <a:ext cx="2248322" cy="116955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 מודעים להשלכות החוקיות שיש לשיתוף והפצה של תמונה בעלת אופי לא מותאם לאחרים</a:t>
            </a:r>
          </a:p>
        </p:txBody>
      </p:sp>
      <p:pic>
        <p:nvPicPr>
          <p:cNvPr id="19" name="Picture 6" descr="Thinking, Thought, Bubbles, Speech Bubbles, Cartoon">
            <a:extLst>
              <a:ext uri="{FF2B5EF4-FFF2-40B4-BE49-F238E27FC236}">
                <a16:creationId xmlns:a16="http://schemas.microsoft.com/office/drawing/2014/main" id="{57DF17A4-C9DB-54A8-174D-FD7FFBF8DA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321154" y="3813772"/>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22" name="תיבת טקסט 21">
            <a:extLst>
              <a:ext uri="{FF2B5EF4-FFF2-40B4-BE49-F238E27FC236}">
                <a16:creationId xmlns:a16="http://schemas.microsoft.com/office/drawing/2014/main" id="{DC001D1E-9E58-2D8E-9516-5BBB7D94ECBD}"/>
              </a:ext>
            </a:extLst>
          </p:cNvPr>
          <p:cNvSpPr txBox="1"/>
          <p:nvPr/>
        </p:nvSpPr>
        <p:spPr>
          <a:xfrm>
            <a:off x="6906191" y="4549029"/>
            <a:ext cx="1127501"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pic>
        <p:nvPicPr>
          <p:cNvPr id="25" name="Picture 6" descr="Thinking, Thought, Bubbles, Speech Bubbles, Cartoon">
            <a:extLst>
              <a:ext uri="{FF2B5EF4-FFF2-40B4-BE49-F238E27FC236}">
                <a16:creationId xmlns:a16="http://schemas.microsoft.com/office/drawing/2014/main" id="{6E27B1CA-05E3-D330-EECF-462857FD14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534083" y="3952860"/>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26" name="תיבת טקסט 25">
            <a:extLst>
              <a:ext uri="{FF2B5EF4-FFF2-40B4-BE49-F238E27FC236}">
                <a16:creationId xmlns:a16="http://schemas.microsoft.com/office/drawing/2014/main" id="{16237825-7E35-B27C-5AA7-E976B6790CEA}"/>
              </a:ext>
            </a:extLst>
          </p:cNvPr>
          <p:cNvSpPr txBox="1"/>
          <p:nvPr/>
        </p:nvSpPr>
        <p:spPr>
          <a:xfrm>
            <a:off x="954130" y="4633798"/>
            <a:ext cx="1416719"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sp>
        <p:nvSpPr>
          <p:cNvPr id="15" name="תיבת טקסט 14">
            <a:extLst>
              <a:ext uri="{FF2B5EF4-FFF2-40B4-BE49-F238E27FC236}">
                <a16:creationId xmlns:a16="http://schemas.microsoft.com/office/drawing/2014/main" id="{3F1B3492-25C5-3F8C-6940-3BD9A746EDE5}"/>
              </a:ext>
            </a:extLst>
          </p:cNvPr>
          <p:cNvSpPr txBox="1"/>
          <p:nvPr/>
        </p:nvSpPr>
        <p:spPr>
          <a:xfrm>
            <a:off x="6701589" y="5558859"/>
            <a:ext cx="4712775"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20" name="תיבת טקסט 19">
            <a:extLst>
              <a:ext uri="{FF2B5EF4-FFF2-40B4-BE49-F238E27FC236}">
                <a16:creationId xmlns:a16="http://schemas.microsoft.com/office/drawing/2014/main" id="{CBAD347F-E5F1-2798-6156-02C50067BD73}"/>
              </a:ext>
            </a:extLst>
          </p:cNvPr>
          <p:cNvSpPr txBox="1"/>
          <p:nvPr/>
        </p:nvSpPr>
        <p:spPr>
          <a:xfrm>
            <a:off x="970388" y="5558859"/>
            <a:ext cx="4712775"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21" name="תמונה 3" descr="Question Mark, People, Think, Mind, Confusion">
            <a:extLst>
              <a:ext uri="{FF2B5EF4-FFF2-40B4-BE49-F238E27FC236}">
                <a16:creationId xmlns:a16="http://schemas.microsoft.com/office/drawing/2014/main" id="{01E72E35-F92F-5F7B-A41D-BBA8B1EF6A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2364" y="3922558"/>
            <a:ext cx="902578" cy="1515997"/>
          </a:xfrm>
          <a:prstGeom prst="rect">
            <a:avLst/>
          </a:prstGeom>
          <a:noFill/>
          <a:extLst>
            <a:ext uri="{909E8E84-426E-40DD-AFC4-6F175D3DCCD1}">
              <a14:hiddenFill xmlns:a14="http://schemas.microsoft.com/office/drawing/2010/main">
                <a:solidFill>
                  <a:srgbClr val="FFFFFF"/>
                </a:solidFill>
              </a14:hiddenFill>
            </a:ext>
          </a:extLst>
        </p:spPr>
      </p:pic>
      <p:pic>
        <p:nvPicPr>
          <p:cNvPr id="23" name="תמונה 3" descr="Question Mark, People, Think, Mind, Confusion">
            <a:extLst>
              <a:ext uri="{FF2B5EF4-FFF2-40B4-BE49-F238E27FC236}">
                <a16:creationId xmlns:a16="http://schemas.microsoft.com/office/drawing/2014/main" id="{198DD130-F8D8-72DE-FBA9-CBAF4BD0D9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7254" y="3841941"/>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080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5C3D-B7D2-1166-91E9-5E3D4250E70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D41B513C-89C9-EF79-F99E-8E497778AFFB}"/>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0541C5C9-B88C-03C2-304D-CE3C81F3B67D}"/>
              </a:ext>
              <a:ext uri="{C183D7F6-B498-43B3-948B-1728B52AA6E4}">
                <adec:decorative xmlns:adec="http://schemas.microsoft.com/office/drawing/2017/decorative" val="1"/>
              </a:ext>
            </a:extLst>
          </p:cNvPr>
          <p:cNvSpPr/>
          <p:nvPr/>
        </p:nvSpPr>
        <p:spPr>
          <a:xfrm>
            <a:off x="3787488" y="1556864"/>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8" name="תיבת טקסט 7">
            <a:extLst>
              <a:ext uri="{FF2B5EF4-FFF2-40B4-BE49-F238E27FC236}">
                <a16:creationId xmlns:a16="http://schemas.microsoft.com/office/drawing/2014/main" id="{F886B679-2F2C-9A44-7580-029BB42A6F76}"/>
              </a:ext>
            </a:extLst>
          </p:cNvPr>
          <p:cNvSpPr txBox="1"/>
          <p:nvPr/>
        </p:nvSpPr>
        <p:spPr>
          <a:xfrm>
            <a:off x="3787488" y="5500486"/>
            <a:ext cx="4712775" cy="830997"/>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9" name="תמונה 1" descr="Thinking, Thought, Bubbles, Speech Bubbles, Cartoon">
            <a:extLst>
              <a:ext uri="{FF2B5EF4-FFF2-40B4-BE49-F238E27FC236}">
                <a16:creationId xmlns:a16="http://schemas.microsoft.com/office/drawing/2014/main" id="{2581F786-0649-DDDF-9878-1D16BC8D3F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9238" y="1662178"/>
            <a:ext cx="2258849" cy="20272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nking, Thought, Bubbles, Speech Bubbles, Cartoon">
            <a:extLst>
              <a:ext uri="{FF2B5EF4-FFF2-40B4-BE49-F238E27FC236}">
                <a16:creationId xmlns:a16="http://schemas.microsoft.com/office/drawing/2014/main" id="{17B8145C-3A1B-E6BA-B718-659C6C087B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8174" y="2031033"/>
            <a:ext cx="2427752" cy="1996080"/>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44F8FA33-AC8A-C108-FE21-0F9EF79A79B3}"/>
              </a:ext>
            </a:extLst>
          </p:cNvPr>
          <p:cNvSpPr txBox="1"/>
          <p:nvPr/>
        </p:nvSpPr>
        <p:spPr>
          <a:xfrm>
            <a:off x="6510658" y="1881278"/>
            <a:ext cx="1896008" cy="116955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 מקפידים להגדיר את הפרופיל שלהם ברשת החברתית כפרטי</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מלבן 16">
            <a:extLst>
              <a:ext uri="{FF2B5EF4-FFF2-40B4-BE49-F238E27FC236}">
                <a16:creationId xmlns:a16="http://schemas.microsoft.com/office/drawing/2014/main" id="{5AF5ECA2-DD28-DF48-FF7E-6130600CD2CC}"/>
              </a:ext>
            </a:extLst>
          </p:cNvPr>
          <p:cNvSpPr/>
          <p:nvPr/>
        </p:nvSpPr>
        <p:spPr>
          <a:xfrm>
            <a:off x="3797911" y="1602290"/>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11</a:t>
            </a:r>
          </a:p>
        </p:txBody>
      </p:sp>
      <p:sp>
        <p:nvSpPr>
          <p:cNvPr id="24" name="תיבת טקסט 23">
            <a:extLst>
              <a:ext uri="{FF2B5EF4-FFF2-40B4-BE49-F238E27FC236}">
                <a16:creationId xmlns:a16="http://schemas.microsoft.com/office/drawing/2014/main" id="{FA704F4C-0BF5-0498-FBAC-38411B75FD8E}"/>
              </a:ext>
            </a:extLst>
          </p:cNvPr>
          <p:cNvSpPr txBox="1"/>
          <p:nvPr/>
        </p:nvSpPr>
        <p:spPr>
          <a:xfrm>
            <a:off x="4027077" y="2157913"/>
            <a:ext cx="2122356" cy="160043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 מעדיפים שהפרופיל שלהם ברשת החברתית יהיה ציבורי כדי לצבור </a:t>
            </a:r>
            <a:r>
              <a:rPr kumimoji="0" lang="he-IL" sz="1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לייקים</a:t>
            </a: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ועוקבים</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9" name="Picture 6" descr="Thinking, Thought, Bubbles, Speech Bubbles, Cartoon">
            <a:extLst>
              <a:ext uri="{FF2B5EF4-FFF2-40B4-BE49-F238E27FC236}">
                <a16:creationId xmlns:a16="http://schemas.microsoft.com/office/drawing/2014/main" id="{D2EEC14B-A704-7668-ADB9-FF5A1B4536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546465" y="3784361"/>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22" name="תיבת טקסט 21">
            <a:extLst>
              <a:ext uri="{FF2B5EF4-FFF2-40B4-BE49-F238E27FC236}">
                <a16:creationId xmlns:a16="http://schemas.microsoft.com/office/drawing/2014/main" id="{E8D9438F-BE57-918A-8DBF-EE1C3046F692}"/>
              </a:ext>
            </a:extLst>
          </p:cNvPr>
          <p:cNvSpPr txBox="1"/>
          <p:nvPr/>
        </p:nvSpPr>
        <p:spPr>
          <a:xfrm>
            <a:off x="4110824" y="4453503"/>
            <a:ext cx="1103806"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pic>
        <p:nvPicPr>
          <p:cNvPr id="3" name="תמונה 3" descr="Question Mark, People, Think, Mind, Confusion">
            <a:extLst>
              <a:ext uri="{FF2B5EF4-FFF2-40B4-BE49-F238E27FC236}">
                <a16:creationId xmlns:a16="http://schemas.microsoft.com/office/drawing/2014/main" id="{513584E0-4E96-7BCB-38F0-CCF7B0DA50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7787" y="3749104"/>
            <a:ext cx="902578" cy="151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012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5A57-CA86-30A1-5661-D557F9393EC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26EC639-54A5-F91A-57B2-A39A05D9030A}"/>
              </a:ext>
            </a:extLst>
          </p:cNvPr>
          <p:cNvSpPr>
            <a:spLocks noGrp="1"/>
          </p:cNvSpPr>
          <p:nvPr>
            <p:ph type="title"/>
          </p:nvPr>
        </p:nvSpPr>
        <p:spPr/>
        <p:txBody>
          <a:bodyPr/>
          <a:lstStyle/>
          <a:p>
            <a:r>
              <a:rPr lang="he-IL" dirty="0"/>
              <a:t>כרטיסיות לדיון</a:t>
            </a:r>
          </a:p>
        </p:txBody>
      </p:sp>
      <p:sp>
        <p:nvSpPr>
          <p:cNvPr id="4" name="מלבן 3">
            <a:extLst>
              <a:ext uri="{FF2B5EF4-FFF2-40B4-BE49-F238E27FC236}">
                <a16:creationId xmlns:a16="http://schemas.microsoft.com/office/drawing/2014/main" id="{EDF06355-524E-97D7-C7E2-D4E16AA3D16A}"/>
              </a:ext>
              <a:ext uri="{C183D7F6-B498-43B3-948B-1728B52AA6E4}">
                <adec:decorative xmlns:adec="http://schemas.microsoft.com/office/drawing/2017/decorative" val="1"/>
              </a:ext>
            </a:extLst>
          </p:cNvPr>
          <p:cNvSpPr/>
          <p:nvPr/>
        </p:nvSpPr>
        <p:spPr>
          <a:xfrm>
            <a:off x="6613765" y="1602288"/>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pic>
        <p:nvPicPr>
          <p:cNvPr id="5" name="תמונה 3" descr="Question Mark, People, Think, Mind, Confusion">
            <a:extLst>
              <a:ext uri="{FF2B5EF4-FFF2-40B4-BE49-F238E27FC236}">
                <a16:creationId xmlns:a16="http://schemas.microsoft.com/office/drawing/2014/main" id="{4DA1B9B0-F853-4866-9A8B-2DE4518320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8673" y="3506539"/>
            <a:ext cx="982644" cy="1650479"/>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a:extLst>
              <a:ext uri="{FF2B5EF4-FFF2-40B4-BE49-F238E27FC236}">
                <a16:creationId xmlns:a16="http://schemas.microsoft.com/office/drawing/2014/main" id="{DA37B858-244B-7F3B-DEF1-059310A6E946}"/>
              </a:ext>
              <a:ext uri="{C183D7F6-B498-43B3-948B-1728B52AA6E4}">
                <adec:decorative xmlns:adec="http://schemas.microsoft.com/office/drawing/2017/decorative" val="1"/>
              </a:ext>
            </a:extLst>
          </p:cNvPr>
          <p:cNvSpPr/>
          <p:nvPr/>
        </p:nvSpPr>
        <p:spPr>
          <a:xfrm>
            <a:off x="838200" y="1602287"/>
            <a:ext cx="4800599" cy="5094219"/>
          </a:xfrm>
          <a:prstGeom prst="rect">
            <a:avLst/>
          </a:prstGeom>
          <a:noFill/>
          <a:ln w="28575" cap="rnd" cmpd="sng" algn="ctr">
            <a:solidFill>
              <a:schemeClr val="tx1">
                <a:lumMod val="50000"/>
                <a:lumOff val="50000"/>
              </a:scheme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entury Gothic" panose="020B0502020202020204"/>
              <a:ea typeface="+mn-ea"/>
              <a:cs typeface="Gisha" panose="020B0502040204020203" pitchFamily="34" charset="-79"/>
              <a:sym typeface="Arial"/>
            </a:endParaRPr>
          </a:p>
        </p:txBody>
      </p:sp>
      <p:sp>
        <p:nvSpPr>
          <p:cNvPr id="8" name="תיבת טקסט 7">
            <a:extLst>
              <a:ext uri="{FF2B5EF4-FFF2-40B4-BE49-F238E27FC236}">
                <a16:creationId xmlns:a16="http://schemas.microsoft.com/office/drawing/2014/main" id="{0E292CD8-C2C9-56C5-246E-DEFA86C77E8D}"/>
              </a:ext>
            </a:extLst>
          </p:cNvPr>
          <p:cNvSpPr txBox="1"/>
          <p:nvPr/>
        </p:nvSpPr>
        <p:spPr>
          <a:xfrm>
            <a:off x="6701589" y="5558859"/>
            <a:ext cx="4712775" cy="1200329"/>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9" name="תמונה 1" descr="Thinking, Thought, Bubbles, Speech Bubbles, Cartoon">
            <a:extLst>
              <a:ext uri="{FF2B5EF4-FFF2-40B4-BE49-F238E27FC236}">
                <a16:creationId xmlns:a16="http://schemas.microsoft.com/office/drawing/2014/main" id="{E3EDBEEA-96E4-85EF-78EF-B8A399E694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2464" y="1881275"/>
            <a:ext cx="2121335" cy="16870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nking, Thought, Bubbles, Speech Bubbles, Cartoon">
            <a:extLst>
              <a:ext uri="{FF2B5EF4-FFF2-40B4-BE49-F238E27FC236}">
                <a16:creationId xmlns:a16="http://schemas.microsoft.com/office/drawing/2014/main" id="{D0A582CF-017D-A2CB-BAC8-E7108881DF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588" y="2022683"/>
            <a:ext cx="2121335" cy="1744146"/>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3" descr="Question Mark, People, Think, Mind, Confusion">
            <a:extLst>
              <a:ext uri="{FF2B5EF4-FFF2-40B4-BE49-F238E27FC236}">
                <a16:creationId xmlns:a16="http://schemas.microsoft.com/office/drawing/2014/main" id="{B69102EA-0848-C0EF-8086-1D1B9C677F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7177" y="3605234"/>
            <a:ext cx="982644" cy="1650479"/>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70418C99-8F41-7FA5-BFC2-C5CBBECEF8D7}"/>
              </a:ext>
            </a:extLst>
          </p:cNvPr>
          <p:cNvSpPr txBox="1"/>
          <p:nvPr/>
        </p:nvSpPr>
        <p:spPr>
          <a:xfrm>
            <a:off x="970388" y="5572447"/>
            <a:ext cx="4712775" cy="1200329"/>
          </a:xfrm>
          <a:prstGeom prst="rect">
            <a:avLst/>
          </a:prstGeom>
          <a:noFill/>
        </p:spPr>
        <p:txBody>
          <a:bodyPr wrap="square">
            <a:spAutoFit/>
          </a:body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בחרו באפשרות שרוב בני הנוער נוהגים על פיה לדעתכם.</a:t>
            </a:r>
            <a:endPar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he-IL" alt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ציינו את הסיבות והמניעים שבגללם בני נוער מתנהלים בדרך זו לדעתכם.</a:t>
            </a:r>
            <a:endParaRPr kumimoji="0" lang="he-IL" alt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3" name="תמונה 1" descr="Thinking, Thought, Bubbles, Speech Bubbles, Cartoon">
            <a:extLst>
              <a:ext uri="{FF2B5EF4-FFF2-40B4-BE49-F238E27FC236}">
                <a16:creationId xmlns:a16="http://schemas.microsoft.com/office/drawing/2014/main" id="{D183082D-7E73-4156-5A81-49676AC94B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2633" y="1951162"/>
            <a:ext cx="2138713" cy="1596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nking, Thought, Bubbles, Speech Bubbles, Cartoon">
            <a:extLst>
              <a:ext uri="{FF2B5EF4-FFF2-40B4-BE49-F238E27FC236}">
                <a16:creationId xmlns:a16="http://schemas.microsoft.com/office/drawing/2014/main" id="{18310B6D-9D9C-79D1-7A30-4DFA9DA831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796" y="1938891"/>
            <a:ext cx="2007410" cy="2113357"/>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9B5F24E9-1A04-16F6-218A-83E9DF8C5D83}"/>
              </a:ext>
            </a:extLst>
          </p:cNvPr>
          <p:cNvSpPr txBox="1"/>
          <p:nvPr/>
        </p:nvSpPr>
        <p:spPr>
          <a:xfrm>
            <a:off x="9310243" y="1978915"/>
            <a:ext cx="189600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מלבן 16">
            <a:extLst>
              <a:ext uri="{FF2B5EF4-FFF2-40B4-BE49-F238E27FC236}">
                <a16:creationId xmlns:a16="http://schemas.microsoft.com/office/drawing/2014/main" id="{B881B387-3D63-1BAD-2F9B-45EAAA20902D}"/>
              </a:ext>
            </a:extLst>
          </p:cNvPr>
          <p:cNvSpPr/>
          <p:nvPr/>
        </p:nvSpPr>
        <p:spPr>
          <a:xfrm>
            <a:off x="6609095"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12</a:t>
            </a:r>
          </a:p>
        </p:txBody>
      </p:sp>
      <p:sp>
        <p:nvSpPr>
          <p:cNvPr id="18" name="מלבן 17">
            <a:extLst>
              <a:ext uri="{FF2B5EF4-FFF2-40B4-BE49-F238E27FC236}">
                <a16:creationId xmlns:a16="http://schemas.microsoft.com/office/drawing/2014/main" id="{32879FF5-1069-8272-7E9B-30D7507A4744}"/>
              </a:ext>
            </a:extLst>
          </p:cNvPr>
          <p:cNvSpPr/>
          <p:nvPr/>
        </p:nvSpPr>
        <p:spPr>
          <a:xfrm>
            <a:off x="847560" y="1602287"/>
            <a:ext cx="1752852" cy="278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600" b="1" i="0" u="none" strike="noStrike" kern="0" cap="none" spc="0" normalizeH="0" baseline="0" noProof="0" dirty="0">
                <a:ln>
                  <a:noFill/>
                </a:ln>
                <a:solidFill>
                  <a:srgbClr val="E7E6E6">
                    <a:lumMod val="50000"/>
                  </a:srgbClr>
                </a:solidFill>
                <a:effectLst/>
                <a:uLnTx/>
                <a:uFillTx/>
                <a:latin typeface="Arial"/>
                <a:ea typeface="+mn-ea"/>
                <a:cs typeface="Arial" panose="020B0604020202020204" pitchFamily="34" charset="0"/>
                <a:sym typeface="Arial"/>
              </a:rPr>
              <a:t>כרטיסיה 13</a:t>
            </a:r>
          </a:p>
        </p:txBody>
      </p:sp>
      <p:sp>
        <p:nvSpPr>
          <p:cNvPr id="24" name="תיבת טקסט 23">
            <a:extLst>
              <a:ext uri="{FF2B5EF4-FFF2-40B4-BE49-F238E27FC236}">
                <a16:creationId xmlns:a16="http://schemas.microsoft.com/office/drawing/2014/main" id="{083E685D-795D-492B-5AF1-B6052693C759}"/>
              </a:ext>
            </a:extLst>
          </p:cNvPr>
          <p:cNvSpPr txBox="1"/>
          <p:nvPr/>
        </p:nvSpPr>
        <p:spPr>
          <a:xfrm>
            <a:off x="6811911" y="2164035"/>
            <a:ext cx="18267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 name="תיבת טקסט 27">
            <a:extLst>
              <a:ext uri="{FF2B5EF4-FFF2-40B4-BE49-F238E27FC236}">
                <a16:creationId xmlns:a16="http://schemas.microsoft.com/office/drawing/2014/main" id="{A30AF300-8554-EE89-655D-8E3B07C789A4}"/>
              </a:ext>
            </a:extLst>
          </p:cNvPr>
          <p:cNvSpPr txBox="1"/>
          <p:nvPr/>
        </p:nvSpPr>
        <p:spPr>
          <a:xfrm>
            <a:off x="3645952" y="2094955"/>
            <a:ext cx="17108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1:           </a:t>
            </a:r>
          </a:p>
        </p:txBody>
      </p:sp>
      <p:sp>
        <p:nvSpPr>
          <p:cNvPr id="30" name="תיבת טקסט 29">
            <a:extLst>
              <a:ext uri="{FF2B5EF4-FFF2-40B4-BE49-F238E27FC236}">
                <a16:creationId xmlns:a16="http://schemas.microsoft.com/office/drawing/2014/main" id="{055834C4-E755-FEEF-AD5A-60C539A21344}"/>
              </a:ext>
            </a:extLst>
          </p:cNvPr>
          <p:cNvSpPr txBox="1"/>
          <p:nvPr/>
        </p:nvSpPr>
        <p:spPr>
          <a:xfrm>
            <a:off x="970388" y="2172874"/>
            <a:ext cx="177372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2:               </a:t>
            </a:r>
          </a:p>
        </p:txBody>
      </p:sp>
      <p:pic>
        <p:nvPicPr>
          <p:cNvPr id="19" name="Picture 6" descr="Thinking, Thought, Bubbles, Speech Bubbles, Cartoon">
            <a:extLst>
              <a:ext uri="{FF2B5EF4-FFF2-40B4-BE49-F238E27FC236}">
                <a16:creationId xmlns:a16="http://schemas.microsoft.com/office/drawing/2014/main" id="{09E56C01-4E9E-399F-4F5F-FE9939833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321154" y="3813772"/>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22" name="תיבת טקסט 21">
            <a:extLst>
              <a:ext uri="{FF2B5EF4-FFF2-40B4-BE49-F238E27FC236}">
                <a16:creationId xmlns:a16="http://schemas.microsoft.com/office/drawing/2014/main" id="{547EC932-303B-F915-2D85-3C0CD7A4B897}"/>
              </a:ext>
            </a:extLst>
          </p:cNvPr>
          <p:cNvSpPr txBox="1"/>
          <p:nvPr/>
        </p:nvSpPr>
        <p:spPr>
          <a:xfrm>
            <a:off x="6616973" y="4549029"/>
            <a:ext cx="14167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pic>
        <p:nvPicPr>
          <p:cNvPr id="25" name="Picture 6" descr="Thinking, Thought, Bubbles, Speech Bubbles, Cartoon">
            <a:extLst>
              <a:ext uri="{FF2B5EF4-FFF2-40B4-BE49-F238E27FC236}">
                <a16:creationId xmlns:a16="http://schemas.microsoft.com/office/drawing/2014/main" id="{76A9F939-26CB-5558-63A6-7A95BF5432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534083" y="3952860"/>
            <a:ext cx="969358" cy="2008134"/>
          </a:xfrm>
          <a:prstGeom prst="rect">
            <a:avLst/>
          </a:prstGeom>
          <a:noFill/>
          <a:extLst>
            <a:ext uri="{909E8E84-426E-40DD-AFC4-6F175D3DCCD1}">
              <a14:hiddenFill xmlns:a14="http://schemas.microsoft.com/office/drawing/2010/main">
                <a:solidFill>
                  <a:srgbClr val="FFFFFF"/>
                </a:solidFill>
              </a14:hiddenFill>
            </a:ext>
          </a:extLst>
        </p:spPr>
      </p:pic>
      <p:sp>
        <p:nvSpPr>
          <p:cNvPr id="26" name="תיבת טקסט 25">
            <a:extLst>
              <a:ext uri="{FF2B5EF4-FFF2-40B4-BE49-F238E27FC236}">
                <a16:creationId xmlns:a16="http://schemas.microsoft.com/office/drawing/2014/main" id="{35C8384F-A14D-E73D-AC6B-9557798952AD}"/>
              </a:ext>
            </a:extLst>
          </p:cNvPr>
          <p:cNvSpPr txBox="1"/>
          <p:nvPr/>
        </p:nvSpPr>
        <p:spPr>
          <a:xfrm>
            <a:off x="826528" y="4725796"/>
            <a:ext cx="14167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אפשרות 3: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he-I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בני נוער...</a:t>
            </a:r>
          </a:p>
        </p:txBody>
      </p:sp>
    </p:spTree>
    <p:extLst>
      <p:ext uri="{BB962C8B-B14F-4D97-AF65-F5344CB8AC3E}">
        <p14:creationId xmlns:p14="http://schemas.microsoft.com/office/powerpoint/2010/main" val="342296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b4e0ad62c6_0_15">
            <a:extLst>
              <a:ext uri="{C183D7F6-B498-43B3-948B-1728B52AA6E4}">
                <adec:decorative xmlns:adec="http://schemas.microsoft.com/office/drawing/2017/decorative" val="1"/>
              </a:ext>
            </a:extLst>
          </p:cNvPr>
          <p:cNvSpPr/>
          <p:nvPr/>
        </p:nvSpPr>
        <p:spPr>
          <a:xfrm>
            <a:off x="309847" y="2062686"/>
            <a:ext cx="11160900" cy="461760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FFFFFF"/>
              </a:buClr>
              <a:buSzPts val="3200"/>
              <a:buFont typeface="Calibri"/>
              <a:buNone/>
              <a:tabLst/>
              <a:defRPr/>
            </a:pPr>
            <a:endParaRPr kumimoji="0" sz="3200" b="0" i="0" u="none" strike="noStrike" kern="0" cap="none" spc="0" normalizeH="0" baseline="0" noProof="0">
              <a:ln>
                <a:noFill/>
              </a:ln>
              <a:solidFill>
                <a:srgbClr val="002060"/>
              </a:solidFill>
              <a:effectLst/>
              <a:uLnTx/>
              <a:uFillTx/>
              <a:latin typeface="Calibri"/>
              <a:ea typeface="Calibri"/>
              <a:cs typeface="Calibri"/>
              <a:sym typeface="Calibri"/>
            </a:endParaRPr>
          </a:p>
        </p:txBody>
      </p:sp>
      <p:pic>
        <p:nvPicPr>
          <p:cNvPr id="169" name="Google Shape;169;g3b4e0ad62c6_0_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70" name="Google Shape;170;g3b4e0ad62c6_0_15">
            <a:extLst>
              <a:ext uri="{C183D7F6-B498-43B3-948B-1728B52AA6E4}">
                <adec:decorative xmlns:adec="http://schemas.microsoft.com/office/drawing/2017/decorative" val="1"/>
              </a:ext>
            </a:extLst>
          </p:cNvPr>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g3b4e0ad62c6_0_15">
            <a:extLst>
              <a:ext uri="{C183D7F6-B498-43B3-948B-1728B52AA6E4}">
                <adec:decorative xmlns:adec="http://schemas.microsoft.com/office/drawing/2017/decorative" val="1"/>
              </a:ext>
            </a:extLst>
          </p:cNvPr>
          <p:cNvSpPr/>
          <p:nvPr/>
        </p:nvSpPr>
        <p:spPr>
          <a:xfrm rot="-2700000">
            <a:off x="7872128" y="473839"/>
            <a:ext cx="1117518" cy="1117518"/>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g3b4e0ad62c6_0_15">
            <a:extLst>
              <a:ext uri="{C183D7F6-B498-43B3-948B-1728B52AA6E4}">
                <adec:decorative xmlns:adec="http://schemas.microsoft.com/office/drawing/2017/decorative" val="1"/>
              </a:ext>
            </a:extLst>
          </p:cNvPr>
          <p:cNvSpPr/>
          <p:nvPr/>
        </p:nvSpPr>
        <p:spPr>
          <a:xfrm rot="-2700000">
            <a:off x="7983911" y="585711"/>
            <a:ext cx="893775" cy="893775"/>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g3b4e0ad62c6_0_15">
            <a:extLst>
              <a:ext uri="{C183D7F6-B498-43B3-948B-1728B52AA6E4}">
                <adec:decorative xmlns:adec="http://schemas.microsoft.com/office/drawing/2017/decorative" val="0"/>
              </a:ext>
            </a:extLst>
          </p:cNvPr>
          <p:cNvSpPr txBox="1">
            <a:spLocks noGrp="1"/>
          </p:cNvSpPr>
          <p:nvPr>
            <p:ph type="title" idx="4294967295"/>
          </p:nvPr>
        </p:nvSpPr>
        <p:spPr>
          <a:xfrm>
            <a:off x="9149411" y="495077"/>
            <a:ext cx="2475274" cy="1054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10000"/>
              </a:lnSpc>
              <a:spcBef>
                <a:spcPts val="0"/>
              </a:spcBef>
              <a:spcAft>
                <a:spcPts val="0"/>
              </a:spcAft>
              <a:buClr>
                <a:srgbClr val="000000"/>
              </a:buClr>
              <a:buSzPts val="2800"/>
              <a:buFont typeface="Calibri"/>
              <a:buNone/>
              <a:tabLst/>
              <a:defRPr/>
            </a:pPr>
            <a:r>
              <a:rPr kumimoji="0" lang="iw-IL" sz="2800" b="1" i="0" u="none" strike="noStrike" kern="0" cap="none" spc="0" normalizeH="0" baseline="0" noProof="0" dirty="0">
                <a:ln>
                  <a:noFill/>
                </a:ln>
                <a:solidFill>
                  <a:srgbClr val="002060"/>
                </a:solidFill>
                <a:effectLst/>
                <a:uLnTx/>
                <a:uFillTx/>
                <a:latin typeface="Calibri"/>
                <a:ea typeface="Calibri"/>
                <a:cs typeface="Calibri"/>
                <a:sym typeface="Calibri"/>
              </a:rPr>
              <a:t>מהלך השיעור</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74" name="Google Shape;174;g3b4e0ad62c6_0_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75" name="Google Shape;175;g3b4e0ad62c6_0_15">
            <a:extLst>
              <a:ext uri="{C183D7F6-B498-43B3-948B-1728B52AA6E4}">
                <adec:decorative xmlns:adec="http://schemas.microsoft.com/office/drawing/2017/decorative" val="1"/>
              </a:ext>
            </a:extLst>
          </p:cNvPr>
          <p:cNvCxnSpPr/>
          <p:nvPr/>
        </p:nvCxnSpPr>
        <p:spPr>
          <a:xfrm>
            <a:off x="11156874" y="3248420"/>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76" name="Google Shape;176;g3b4e0ad62c6_0_15">
            <a:extLst>
              <a:ext uri="{C183D7F6-B498-43B3-948B-1728B52AA6E4}">
                <adec:decorative xmlns:adec="http://schemas.microsoft.com/office/drawing/2017/decorative" val="0"/>
              </a:ext>
            </a:extLst>
          </p:cNvPr>
          <p:cNvSpPr txBox="1"/>
          <p:nvPr/>
        </p:nvSpPr>
        <p:spPr>
          <a:xfrm>
            <a:off x="9919132" y="4069933"/>
            <a:ext cx="2201400" cy="33851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סיפורי מקרה</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8" name="Google Shape;178;g3b4e0ad62c6_0_15">
            <a:extLst>
              <a:ext uri="{C183D7F6-B498-43B3-948B-1728B52AA6E4}">
                <adec:decorative xmlns:adec="http://schemas.microsoft.com/office/drawing/2017/decorative" val="1"/>
              </a:ext>
            </a:extLst>
          </p:cNvPr>
          <p:cNvSpPr/>
          <p:nvPr/>
        </p:nvSpPr>
        <p:spPr>
          <a:xfrm>
            <a:off x="429207" y="3151732"/>
            <a:ext cx="11364600" cy="202200"/>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79" name="Google Shape;179;g3b4e0ad62c6_0_15">
            <a:extLst>
              <a:ext uri="{C183D7F6-B498-43B3-948B-1728B52AA6E4}">
                <adec:decorative xmlns:adec="http://schemas.microsoft.com/office/drawing/2017/decorative" val="1"/>
              </a:ext>
            </a:extLst>
          </p:cNvPr>
          <p:cNvCxnSpPr/>
          <p:nvPr/>
        </p:nvCxnSpPr>
        <p:spPr>
          <a:xfrm>
            <a:off x="9409846" y="3227665"/>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0" name="Google Shape;180;g3b4e0ad62c6_0_15">
            <a:extLst>
              <a:ext uri="{C183D7F6-B498-43B3-948B-1728B52AA6E4}">
                <adec:decorative xmlns:adec="http://schemas.microsoft.com/office/drawing/2017/decorative" val="1"/>
              </a:ext>
            </a:extLst>
          </p:cNvPr>
          <p:cNvCxnSpPr/>
          <p:nvPr/>
        </p:nvCxnSpPr>
        <p:spPr>
          <a:xfrm>
            <a:off x="5915790" y="3192116"/>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1" name="Google Shape;181;g3b4e0ad62c6_0_15">
            <a:extLst>
              <a:ext uri="{C183D7F6-B498-43B3-948B-1728B52AA6E4}">
                <adec:decorative xmlns:adec="http://schemas.microsoft.com/office/drawing/2017/decorative" val="1"/>
              </a:ext>
            </a:extLst>
          </p:cNvPr>
          <p:cNvCxnSpPr/>
          <p:nvPr/>
        </p:nvCxnSpPr>
        <p:spPr>
          <a:xfrm>
            <a:off x="7662818" y="3270782"/>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2" name="Google Shape;182;g3b4e0ad62c6_0_15">
            <a:extLst>
              <a:ext uri="{C183D7F6-B498-43B3-948B-1728B52AA6E4}">
                <adec:decorative xmlns:adec="http://schemas.microsoft.com/office/drawing/2017/decorative" val="1"/>
              </a:ext>
            </a:extLst>
          </p:cNvPr>
          <p:cNvCxnSpPr/>
          <p:nvPr/>
        </p:nvCxnSpPr>
        <p:spPr>
          <a:xfrm>
            <a:off x="2421734" y="3270782"/>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83" name="Google Shape;183;g3b4e0ad62c6_0_15">
            <a:extLst>
              <a:ext uri="{C183D7F6-B498-43B3-948B-1728B52AA6E4}">
                <adec:decorative xmlns:adec="http://schemas.microsoft.com/office/drawing/2017/decorative" val="0"/>
              </a:ext>
            </a:extLst>
          </p:cNvPr>
          <p:cNvSpPr txBox="1"/>
          <p:nvPr/>
        </p:nvSpPr>
        <p:spPr>
          <a:xfrm>
            <a:off x="8193728" y="4156154"/>
            <a:ext cx="2201400" cy="1046400"/>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גוף השיעור:</a:t>
            </a:r>
          </a:p>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cs typeface="Calibri"/>
                <a:sym typeface="Calibri"/>
              </a:rPr>
              <a:t>"גם אנחנו גולשים לשינוי"</a:t>
            </a:r>
          </a:p>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cs typeface="Calibri"/>
                <a:sym typeface="Calibri"/>
              </a:rPr>
              <a:t>עבודה בקבוצות</a:t>
            </a:r>
            <a:endParaRPr kumimoji="0" lang="he-IL"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4" name="Google Shape;184;g3b4e0ad62c6_0_15">
            <a:extLst>
              <a:ext uri="{C183D7F6-B498-43B3-948B-1728B52AA6E4}">
                <adec:decorative xmlns:adec="http://schemas.microsoft.com/office/drawing/2017/decorative" val="0"/>
              </a:ext>
            </a:extLst>
          </p:cNvPr>
          <p:cNvSpPr txBox="1"/>
          <p:nvPr/>
        </p:nvSpPr>
        <p:spPr>
          <a:xfrm>
            <a:off x="6232824" y="4032507"/>
            <a:ext cx="2436900" cy="33851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חוק הסרטונים</a:t>
            </a: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5" name="Google Shape;185;g3b4e0ad62c6_0_15">
            <a:extLst>
              <a:ext uri="{C183D7F6-B498-43B3-948B-1728B52AA6E4}">
                <adec:decorative xmlns:adec="http://schemas.microsoft.com/office/drawing/2017/decorative" val="0"/>
              </a:ext>
            </a:extLst>
          </p:cNvPr>
          <p:cNvSpPr txBox="1"/>
          <p:nvPr/>
        </p:nvSpPr>
        <p:spPr>
          <a:xfrm>
            <a:off x="5229547" y="3980720"/>
            <a:ext cx="132150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a:ln>
                  <a:noFill/>
                </a:ln>
                <a:solidFill>
                  <a:srgbClr val="44546A"/>
                </a:solidFill>
                <a:effectLst/>
                <a:uLnTx/>
                <a:uFillTx/>
                <a:latin typeface="Calibri"/>
                <a:ea typeface="Calibri"/>
                <a:cs typeface="Calibri"/>
                <a:sym typeface="Calibri"/>
              </a:rPr>
              <a:t>מוסר </a:t>
            </a: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וחוק</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86" name="Google Shape;186;g3b4e0ad62c6_0_15">
            <a:extLst>
              <a:ext uri="{C183D7F6-B498-43B3-948B-1728B52AA6E4}">
                <adec:decorative xmlns:adec="http://schemas.microsoft.com/office/drawing/2017/decorative" val="1"/>
              </a:ext>
            </a:extLst>
          </p:cNvPr>
          <p:cNvCxnSpPr/>
          <p:nvPr/>
        </p:nvCxnSpPr>
        <p:spPr>
          <a:xfrm>
            <a:off x="4168762" y="3259922"/>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87" name="Google Shape;187;g3b4e0ad62c6_0_15">
            <a:extLst>
              <a:ext uri="{C183D7F6-B498-43B3-948B-1728B52AA6E4}">
                <adec:decorative xmlns:adec="http://schemas.microsoft.com/office/drawing/2017/decorative" val="0"/>
              </a:ext>
            </a:extLst>
          </p:cNvPr>
          <p:cNvSpPr txBox="1"/>
          <p:nvPr/>
        </p:nvSpPr>
        <p:spPr>
          <a:xfrm>
            <a:off x="3166028" y="4032324"/>
            <a:ext cx="1975800" cy="33851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בניית הקוד האתי</a:t>
            </a:r>
            <a:endParaRPr kumimoji="0" sz="1600" b="0" i="0" u="none" strike="noStrike" kern="0" cap="none" spc="0" normalizeH="0" baseline="0" noProof="0" dirty="0">
              <a:ln>
                <a:noFill/>
              </a:ln>
              <a:solidFill>
                <a:srgbClr val="44546A"/>
              </a:solidFill>
              <a:effectLst/>
              <a:uLnTx/>
              <a:uFillTx/>
              <a:latin typeface="Calibri"/>
              <a:ea typeface="Calibri"/>
              <a:cs typeface="Calibri"/>
              <a:sym typeface="Calibri"/>
            </a:endParaRPr>
          </a:p>
        </p:txBody>
      </p:sp>
      <p:sp>
        <p:nvSpPr>
          <p:cNvPr id="177" name="Google Shape;177;g3b4e0ad62c6_0_15">
            <a:extLst>
              <a:ext uri="{C183D7F6-B498-43B3-948B-1728B52AA6E4}">
                <adec:decorative xmlns:adec="http://schemas.microsoft.com/office/drawing/2017/decorative" val="0"/>
              </a:ext>
            </a:extLst>
          </p:cNvPr>
          <p:cNvSpPr txBox="1"/>
          <p:nvPr/>
        </p:nvSpPr>
        <p:spPr>
          <a:xfrm>
            <a:off x="1320876" y="4027842"/>
            <a:ext cx="2201400" cy="33851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Calibri"/>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התנסות בכלי בינה</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3" name="Google Shape;182;g3b4e0ad62c6_0_15">
            <a:extLst>
              <a:ext uri="{FF2B5EF4-FFF2-40B4-BE49-F238E27FC236}">
                <a16:creationId xmlns:a16="http://schemas.microsoft.com/office/drawing/2014/main" id="{94C097BE-F49F-A38D-7D22-28FEF9BDE95A}"/>
              </a:ext>
              <a:ext uri="{C183D7F6-B498-43B3-948B-1728B52AA6E4}">
                <adec:decorative xmlns:adec="http://schemas.microsoft.com/office/drawing/2017/decorative" val="1"/>
              </a:ext>
            </a:extLst>
          </p:cNvPr>
          <p:cNvCxnSpPr/>
          <p:nvPr/>
        </p:nvCxnSpPr>
        <p:spPr>
          <a:xfrm>
            <a:off x="674706" y="3300207"/>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4" name="Google Shape;177;g3b4e0ad62c6_0_15">
            <a:extLst>
              <a:ext uri="{FF2B5EF4-FFF2-40B4-BE49-F238E27FC236}">
                <a16:creationId xmlns:a16="http://schemas.microsoft.com/office/drawing/2014/main" id="{74EA749E-E04F-A93C-AD16-36794E67E5DD}"/>
              </a:ext>
              <a:ext uri="{C183D7F6-B498-43B3-948B-1728B52AA6E4}">
                <adec:decorative xmlns:adec="http://schemas.microsoft.com/office/drawing/2017/decorative" val="0"/>
              </a:ext>
            </a:extLst>
          </p:cNvPr>
          <p:cNvSpPr txBox="1"/>
          <p:nvPr/>
        </p:nvSpPr>
        <p:spPr>
          <a:xfrm>
            <a:off x="-404528" y="4020983"/>
            <a:ext cx="2201400" cy="33851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Calibri"/>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סיכום השיעור</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173;g3b4e0ad62c6_0_15">
            <a:extLst>
              <a:ext uri="{FF2B5EF4-FFF2-40B4-BE49-F238E27FC236}">
                <a16:creationId xmlns:a16="http://schemas.microsoft.com/office/drawing/2014/main" id="{FE6DEE73-3792-66CC-9B0B-E2681C84931F}"/>
              </a:ext>
              <a:ext uri="{C183D7F6-B498-43B3-948B-1728B52AA6E4}">
                <adec:decorative xmlns:adec="http://schemas.microsoft.com/office/drawing/2017/decorative" val="0"/>
              </a:ext>
            </a:extLst>
          </p:cNvPr>
          <p:cNvSpPr txBox="1"/>
          <p:nvPr/>
        </p:nvSpPr>
        <p:spPr>
          <a:xfrm>
            <a:off x="0" y="5378781"/>
            <a:ext cx="12192000" cy="10545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10000"/>
              </a:lnSpc>
              <a:spcBef>
                <a:spcPts val="0"/>
              </a:spcBef>
              <a:spcAft>
                <a:spcPts val="0"/>
              </a:spcAft>
              <a:buClr>
                <a:srgbClr val="000000"/>
              </a:buClr>
              <a:buSzPts val="2800"/>
              <a:buFont typeface="Calibri"/>
              <a:buNone/>
              <a:tabLst/>
              <a:defRPr/>
            </a:pPr>
            <a:r>
              <a:rPr kumimoji="0" lang="he-IL" sz="2400" b="1" i="0" u="none" strike="noStrike" kern="0" cap="none" spc="0" normalizeH="0" baseline="0" noProof="0" dirty="0">
                <a:ln>
                  <a:noFill/>
                </a:ln>
                <a:solidFill>
                  <a:srgbClr val="002060"/>
                </a:solidFill>
                <a:effectLst/>
                <a:uLnTx/>
                <a:uFillTx/>
                <a:latin typeface="Calibri"/>
                <a:ea typeface="Calibri"/>
                <a:cs typeface="Calibri"/>
                <a:sym typeface="Calibri"/>
              </a:rPr>
              <a:t>שימו לב </a:t>
            </a:r>
            <a:r>
              <a:rPr lang="he-IL" sz="2400" b="1" dirty="0">
                <a:solidFill>
                  <a:srgbClr val="002060"/>
                </a:solidFill>
                <a:latin typeface="Calibri"/>
                <a:ea typeface="Calibri"/>
                <a:cs typeface="Calibri"/>
                <a:sym typeface="Calibri"/>
              </a:rPr>
              <a:t>- </a:t>
            </a:r>
            <a:r>
              <a:rPr kumimoji="0" lang="he-IL" sz="2400" b="1" i="0" u="none" strike="noStrike" kern="0" cap="none" spc="0" normalizeH="0" baseline="0" noProof="0" dirty="0">
                <a:ln>
                  <a:noFill/>
                </a:ln>
                <a:solidFill>
                  <a:srgbClr val="002060"/>
                </a:solidFill>
                <a:effectLst/>
                <a:uLnTx/>
                <a:uFillTx/>
                <a:latin typeface="Calibri"/>
                <a:ea typeface="Calibri"/>
                <a:cs typeface="Calibri"/>
                <a:sym typeface="Calibri"/>
              </a:rPr>
              <a:t>מערך שיעור זה כולל פעילות במליאה ועבודה אישית של התלמידים ב</a:t>
            </a:r>
            <a:r>
              <a:rPr kumimoji="0" lang="en-US" sz="2400" b="1" i="0" u="none" strike="noStrike" kern="0" cap="none" spc="0" normalizeH="0" baseline="0" noProof="0" dirty="0">
                <a:ln>
                  <a:noFill/>
                </a:ln>
                <a:solidFill>
                  <a:srgbClr val="002060"/>
                </a:solidFill>
                <a:effectLst/>
                <a:uLnTx/>
                <a:uFillTx/>
                <a:latin typeface="Calibri"/>
                <a:ea typeface="Calibri"/>
                <a:cs typeface="Calibri"/>
                <a:sym typeface="Calibri"/>
              </a:rPr>
              <a:t>NOTEBOOKLM</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7">
            <a:extLst>
              <a:ext uri="{C183D7F6-B498-43B3-948B-1728B52AA6E4}">
                <adec:decorative xmlns:adec="http://schemas.microsoft.com/office/drawing/2017/decorative" val="0"/>
              </a:ext>
            </a:extLst>
          </p:cNvPr>
          <p:cNvSpPr>
            <a:spLocks noGrp="1"/>
          </p:cNvSpPr>
          <p:nvPr>
            <p:ph type="title" idx="4294967295"/>
          </p:nvPr>
        </p:nvSpPr>
        <p:spPr>
          <a:xfrm>
            <a:off x="2777671" y="-57344"/>
            <a:ext cx="6920988" cy="13781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a:noFill/>
                </a:ln>
                <a:solidFill>
                  <a:srgbClr val="002060"/>
                </a:solidFill>
                <a:effectLst/>
                <a:uLnTx/>
                <a:uFillTx/>
                <a:latin typeface="Calibri"/>
                <a:ea typeface="Calibri"/>
                <a:cs typeface="Calibri"/>
                <a:sym typeface="Calibri"/>
              </a:rPr>
              <a:t>הנחיות לשיח מיטבי</a:t>
            </a:r>
            <a:endParaRPr kumimoji="0" lang="he-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44" name="Google Shape;244;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557005" y="928807"/>
            <a:ext cx="1093470" cy="1093470"/>
          </a:xfrm>
          <a:prstGeom prst="rect">
            <a:avLst/>
          </a:prstGeom>
          <a:noFill/>
          <a:ln>
            <a:noFill/>
          </a:ln>
        </p:spPr>
      </p:pic>
      <p:sp>
        <p:nvSpPr>
          <p:cNvPr id="233" name="Google Shape;233;p7">
            <a:extLst>
              <a:ext uri="{C183D7F6-B498-43B3-948B-1728B52AA6E4}">
                <adec:decorative xmlns:adec="http://schemas.microsoft.com/office/drawing/2017/decorative" val="0"/>
              </a:ext>
            </a:extLst>
          </p:cNvPr>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שיח מעודד ומקבל </a:t>
            </a:r>
            <a:endParaRPr kumimoji="0" sz="26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243" name="Google Shape;243;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667596" y="2159917"/>
            <a:ext cx="914400" cy="914400"/>
          </a:xfrm>
          <a:prstGeom prst="rect">
            <a:avLst/>
          </a:prstGeom>
          <a:noFill/>
          <a:ln>
            <a:noFill/>
          </a:ln>
        </p:spPr>
      </p:pic>
      <p:sp>
        <p:nvSpPr>
          <p:cNvPr id="237" name="Google Shape;237;p7">
            <a:extLst>
              <a:ext uri="{C183D7F6-B498-43B3-948B-1728B52AA6E4}">
                <adec:decorative xmlns:adec="http://schemas.microsoft.com/office/drawing/2017/decorative" val="0"/>
              </a:ext>
            </a:extLst>
          </p:cNvPr>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a:ln>
                  <a:noFill/>
                </a:ln>
                <a:solidFill>
                  <a:srgbClr val="002060"/>
                </a:solidFill>
                <a:effectLst/>
                <a:uLnTx/>
                <a:uFillTx/>
                <a:latin typeface="Calibri"/>
                <a:ea typeface="Calibri"/>
                <a:cs typeface="Calibri"/>
                <a:sym typeface="Calibri"/>
              </a:rPr>
              <a:t>שיתוף מהלב</a:t>
            </a:r>
            <a:endParaRPr kumimoji="0" sz="2600" b="1" i="0" u="sng" strike="noStrike" kern="0" cap="none" spc="0" normalizeH="0" baseline="0" noProof="0">
              <a:ln>
                <a:noFill/>
              </a:ln>
              <a:solidFill>
                <a:srgbClr val="002060"/>
              </a:solidFill>
              <a:effectLst/>
              <a:uLnTx/>
              <a:uFillTx/>
              <a:latin typeface="Calibri"/>
              <a:ea typeface="Calibri"/>
              <a:cs typeface="Calibri"/>
              <a:sym typeface="Calibri"/>
            </a:endParaRPr>
          </a:p>
        </p:txBody>
      </p:sp>
      <p:pic>
        <p:nvPicPr>
          <p:cNvPr id="245" name="Google Shape;245;p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667596" y="3149301"/>
            <a:ext cx="914400" cy="914400"/>
          </a:xfrm>
          <a:prstGeom prst="rect">
            <a:avLst/>
          </a:prstGeom>
          <a:noFill/>
          <a:ln>
            <a:noFill/>
          </a:ln>
        </p:spPr>
      </p:pic>
      <p:sp>
        <p:nvSpPr>
          <p:cNvPr id="234" name="Google Shape;234;p7">
            <a:extLst>
              <a:ext uri="{C183D7F6-B498-43B3-948B-1728B52AA6E4}">
                <adec:decorative xmlns:adec="http://schemas.microsoft.com/office/drawing/2017/decorative" val="0"/>
              </a:ext>
            </a:extLst>
          </p:cNvPr>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הקשבה ממקום מתעניין ולא שיפוטי</a:t>
            </a:r>
            <a:endParaRPr kumimoji="0" sz="26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247" name="Google Shape;247;p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667596" y="4286103"/>
            <a:ext cx="914400" cy="914400"/>
          </a:xfrm>
          <a:prstGeom prst="rect">
            <a:avLst/>
          </a:prstGeom>
          <a:noFill/>
          <a:ln>
            <a:noFill/>
          </a:ln>
        </p:spPr>
      </p:pic>
      <p:sp>
        <p:nvSpPr>
          <p:cNvPr id="235" name="Google Shape;235;p7">
            <a:extLst>
              <a:ext uri="{C183D7F6-B498-43B3-948B-1728B52AA6E4}">
                <adec:decorative xmlns:adec="http://schemas.microsoft.com/office/drawing/2017/decorative" val="0"/>
              </a:ext>
            </a:extLst>
          </p:cNvPr>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כבוד לדברי החבר</a:t>
            </a:r>
            <a:r>
              <a:rPr kumimoji="0" lang="he-IL" sz="2600" b="0" i="0" u="none" strike="noStrike" kern="0" cap="none" spc="0" normalizeH="0" baseline="0" noProof="0" dirty="0">
                <a:ln>
                  <a:noFill/>
                </a:ln>
                <a:solidFill>
                  <a:srgbClr val="002060"/>
                </a:solidFill>
                <a:effectLst/>
                <a:uLnTx/>
                <a:uFillTx/>
                <a:latin typeface="Calibri"/>
                <a:ea typeface="Calibri"/>
                <a:cs typeface="Calibri"/>
                <a:sym typeface="Calibri"/>
              </a:rPr>
              <a:t>ים</a:t>
            </a:r>
            <a:endParaRPr kumimoji="0" sz="26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246" name="Google Shape;246;p7">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73648" y="5234671"/>
            <a:ext cx="914400" cy="914400"/>
          </a:xfrm>
          <a:prstGeom prst="rect">
            <a:avLst/>
          </a:prstGeom>
          <a:noFill/>
          <a:ln>
            <a:noFill/>
          </a:ln>
        </p:spPr>
      </p:pic>
      <p:sp>
        <p:nvSpPr>
          <p:cNvPr id="236" name="Google Shape;236;p7">
            <a:extLst>
              <a:ext uri="{C183D7F6-B498-43B3-948B-1728B52AA6E4}">
                <adec:decorative xmlns:adec="http://schemas.microsoft.com/office/drawing/2017/decorative" val="0"/>
              </a:ext>
            </a:extLst>
          </p:cNvPr>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הנאמר בשיח נשאר בינינו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אפשר לשתף אחרים בנושא</a:t>
            </a:r>
            <a:r>
              <a:rPr kumimoji="0" lang="he-IL" sz="2600" b="0" i="0" u="none" strike="noStrike" kern="0" cap="none" spc="0" normalizeH="0" baseline="0" noProof="0" dirty="0">
                <a:ln>
                  <a:noFill/>
                </a:ln>
                <a:solidFill>
                  <a:srgbClr val="002060"/>
                </a:solidFill>
                <a:effectLst/>
                <a:uLnTx/>
                <a:uFillTx/>
                <a:latin typeface="Calibri"/>
                <a:ea typeface="Calibri"/>
                <a:cs typeface="Calibri"/>
                <a:sym typeface="Calibri"/>
              </a:rPr>
              <a:t>, </a:t>
            </a: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אך לספר רק על עצמי</a:t>
            </a:r>
            <a:endParaRPr kumimoji="0" sz="2600" b="0" i="0" u="none" strike="noStrike" kern="0" cap="none" spc="0" normalizeH="0" baseline="0" noProof="0" dirty="0">
              <a:ln>
                <a:noFill/>
              </a:ln>
              <a:solidFill>
                <a:srgbClr val="FB19F0"/>
              </a:solidFill>
              <a:effectLst/>
              <a:uLnTx/>
              <a:uFillTx/>
              <a:latin typeface="Calibri"/>
              <a:ea typeface="Calibri"/>
              <a:cs typeface="Calibri"/>
              <a:sym typeface="Calibri"/>
            </a:endParaRPr>
          </a:p>
        </p:txBody>
      </p:sp>
      <p:pic>
        <p:nvPicPr>
          <p:cNvPr id="239" name="Google Shape;239;p7">
            <a:extLst>
              <a:ext uri="{C183D7F6-B498-43B3-948B-1728B52AA6E4}">
                <adec:decorative xmlns:adec="http://schemas.microsoft.com/office/drawing/2017/decorative" val="1"/>
              </a:ext>
            </a:extLst>
          </p:cNvPr>
          <p:cNvPicPr preferRelativeResize="0"/>
          <p:nvPr/>
        </p:nvPicPr>
        <p:blipFill rotWithShape="1">
          <a:blip r:embed="rId8">
            <a:alphaModFix/>
          </a:blip>
          <a:srcRect l="1" r="42296"/>
          <a:stretch/>
        </p:blipFill>
        <p:spPr>
          <a:xfrm>
            <a:off x="1017443" y="5727116"/>
            <a:ext cx="2108130" cy="1000809"/>
          </a:xfrm>
          <a:prstGeom prst="rect">
            <a:avLst/>
          </a:prstGeom>
          <a:noFill/>
          <a:ln>
            <a:noFill/>
          </a:ln>
        </p:spPr>
      </p:pic>
      <p:grpSp>
        <p:nvGrpSpPr>
          <p:cNvPr id="240" name="Google Shape;240;p7">
            <a:extLst>
              <a:ext uri="{C183D7F6-B498-43B3-948B-1728B52AA6E4}">
                <adec:decorative xmlns:adec="http://schemas.microsoft.com/office/drawing/2017/decorative" val="1"/>
              </a:ext>
            </a:extLst>
          </p:cNvPr>
          <p:cNvGrpSpPr/>
          <p:nvPr/>
        </p:nvGrpSpPr>
        <p:grpSpPr>
          <a:xfrm>
            <a:off x="65251" y="5849506"/>
            <a:ext cx="1085266" cy="878420"/>
            <a:chOff x="2923822" y="2971800"/>
            <a:chExt cx="3629378" cy="3629378"/>
          </a:xfrm>
        </p:grpSpPr>
        <p:pic>
          <p:nvPicPr>
            <p:cNvPr id="241" name="Google Shape;241;p7" descr="הערה - לב שבור קו מיתאר"/>
            <p:cNvPicPr preferRelativeResize="0"/>
            <p:nvPr/>
          </p:nvPicPr>
          <p:blipFill rotWithShape="1">
            <a:blip r:embed="rId9">
              <a:alphaModFix/>
            </a:blip>
            <a:srcRect/>
            <a:stretch/>
          </p:blipFill>
          <p:spPr>
            <a:xfrm>
              <a:off x="2923822" y="2971800"/>
              <a:ext cx="3629378" cy="3629378"/>
            </a:xfrm>
            <a:prstGeom prst="rect">
              <a:avLst/>
            </a:prstGeom>
            <a:noFill/>
            <a:ln>
              <a:noFill/>
            </a:ln>
          </p:spPr>
        </p:pic>
        <p:sp>
          <p:nvSpPr>
            <p:cNvPr id="242" name="Google Shape;242;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0">
            <a:extLst>
              <a:ext uri="{C183D7F6-B498-43B3-948B-1728B52AA6E4}">
                <adec:decorative xmlns:adec="http://schemas.microsoft.com/office/drawing/2017/decorative" val="0"/>
              </a:ext>
            </a:extLst>
          </p:cNvPr>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7200"/>
              <a:buFont typeface="Calibri"/>
              <a:buNone/>
            </a:pPr>
            <a:r>
              <a:rPr lang="he-IL" dirty="0"/>
              <a:t>מה נלמד היום?</a:t>
            </a:r>
            <a:endParaRPr dirty="0"/>
          </a:p>
        </p:txBody>
      </p:sp>
      <p:sp>
        <p:nvSpPr>
          <p:cNvPr id="6" name="Freeform 6">
            <a:extLst>
              <a:ext uri="{FF2B5EF4-FFF2-40B4-BE49-F238E27FC236}">
                <a16:creationId xmlns:a16="http://schemas.microsoft.com/office/drawing/2014/main" id="{78E04798-92FE-49B3-A1B6-F42A8C464694}"/>
              </a:ext>
              <a:ext uri="{C183D7F6-B498-43B3-948B-1728B52AA6E4}">
                <adec:decorative xmlns:adec="http://schemas.microsoft.com/office/drawing/2017/decorative" val="1"/>
              </a:ext>
            </a:extLst>
          </p:cNvPr>
          <p:cNvSpPr/>
          <p:nvPr/>
        </p:nvSpPr>
        <p:spPr bwMode="auto">
          <a:xfrm rot="10800000">
            <a:off x="5712000" y="1766827"/>
            <a:ext cx="6480000" cy="864000"/>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3">
              <a:lumMod val="40000"/>
              <a:lumOff val="60000"/>
            </a:schemeClr>
          </a:solidFill>
          <a:ln>
            <a:noFill/>
          </a:ln>
        </p:spPr>
        <p:txBody>
          <a:bodyPr/>
          <a:lstStyle/>
          <a:p>
            <a:endParaRPr lang="he-IL"/>
          </a:p>
        </p:txBody>
      </p:sp>
      <p:sp>
        <p:nvSpPr>
          <p:cNvPr id="7" name="Freeform 6">
            <a:extLst>
              <a:ext uri="{FF2B5EF4-FFF2-40B4-BE49-F238E27FC236}">
                <a16:creationId xmlns:a16="http://schemas.microsoft.com/office/drawing/2014/main" id="{DF642E6F-92EB-4573-9146-47B134AC2B08}"/>
              </a:ext>
              <a:ext uri="{C183D7F6-B498-43B3-948B-1728B52AA6E4}">
                <adec:decorative xmlns:adec="http://schemas.microsoft.com/office/drawing/2017/decorative" val="1"/>
              </a:ext>
            </a:extLst>
          </p:cNvPr>
          <p:cNvSpPr/>
          <p:nvPr/>
        </p:nvSpPr>
        <p:spPr bwMode="auto">
          <a:xfrm rot="10800000">
            <a:off x="4272000" y="2809386"/>
            <a:ext cx="7920000" cy="864000"/>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3">
              <a:lumMod val="40000"/>
              <a:lumOff val="60000"/>
            </a:schemeClr>
          </a:solidFill>
          <a:ln>
            <a:noFill/>
          </a:ln>
        </p:spPr>
        <p:txBody>
          <a:bodyPr/>
          <a:lstStyle/>
          <a:p>
            <a:endParaRPr lang="he-IL"/>
          </a:p>
        </p:txBody>
      </p:sp>
      <p:sp>
        <p:nvSpPr>
          <p:cNvPr id="9" name="Freeform 6">
            <a:extLst>
              <a:ext uri="{FF2B5EF4-FFF2-40B4-BE49-F238E27FC236}">
                <a16:creationId xmlns:a16="http://schemas.microsoft.com/office/drawing/2014/main" id="{140DA5F1-1DCF-48C2-8B34-C95D94820D18}"/>
              </a:ext>
              <a:ext uri="{C183D7F6-B498-43B3-948B-1728B52AA6E4}">
                <adec:decorative xmlns:adec="http://schemas.microsoft.com/office/drawing/2017/decorative" val="1"/>
              </a:ext>
            </a:extLst>
          </p:cNvPr>
          <p:cNvSpPr/>
          <p:nvPr/>
        </p:nvSpPr>
        <p:spPr bwMode="auto">
          <a:xfrm rot="10800000">
            <a:off x="3552000" y="3844410"/>
            <a:ext cx="8640000" cy="864000"/>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3">
              <a:lumMod val="40000"/>
              <a:lumOff val="60000"/>
            </a:schemeClr>
          </a:solidFill>
          <a:ln>
            <a:noFill/>
          </a:ln>
        </p:spPr>
        <p:txBody>
          <a:bodyPr/>
          <a:lstStyle/>
          <a:p>
            <a:endParaRPr lang="he-IL"/>
          </a:p>
        </p:txBody>
      </p:sp>
      <p:pic>
        <p:nvPicPr>
          <p:cNvPr id="4" name="תמונה 3">
            <a:extLst>
              <a:ext uri="{FF2B5EF4-FFF2-40B4-BE49-F238E27FC236}">
                <a16:creationId xmlns:a16="http://schemas.microsoft.com/office/drawing/2014/main" id="{B801AF35-2278-4A4C-8379-CCFF904308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1354" y="2374351"/>
            <a:ext cx="4883319" cy="4883319"/>
          </a:xfrm>
          <a:prstGeom prst="rect">
            <a:avLst/>
          </a:prstGeom>
        </p:spPr>
      </p:pic>
      <p:sp>
        <p:nvSpPr>
          <p:cNvPr id="11" name="תיבת טקסט 10">
            <a:extLst>
              <a:ext uri="{FF2B5EF4-FFF2-40B4-BE49-F238E27FC236}">
                <a16:creationId xmlns:a16="http://schemas.microsoft.com/office/drawing/2014/main" id="{5AFF94D7-BC94-493F-B427-D0E164488808}"/>
              </a:ext>
              <a:ext uri="{C183D7F6-B498-43B3-948B-1728B52AA6E4}">
                <adec:decorative xmlns:adec="http://schemas.microsoft.com/office/drawing/2017/decorative" val="0"/>
              </a:ext>
            </a:extLst>
          </p:cNvPr>
          <p:cNvSpPr txBox="1"/>
          <p:nvPr/>
        </p:nvSpPr>
        <p:spPr>
          <a:xfrm>
            <a:off x="6024906" y="1944513"/>
            <a:ext cx="6388274" cy="461665"/>
          </a:xfrm>
          <a:prstGeom prst="rect">
            <a:avLst/>
          </a:prstGeom>
          <a:noFill/>
        </p:spPr>
        <p:txBody>
          <a:bodyPr wrap="square">
            <a:spAutoFit/>
          </a:bodyPr>
          <a:lstStyle/>
          <a:p>
            <a:pPr algn="ctr" defTabSz="457200" rtl="1">
              <a:spcBef>
                <a:spcPts val="1000"/>
              </a:spcBef>
              <a:buClr>
                <a:srgbClr val="1CADE4"/>
              </a:buClr>
              <a:buFontTx/>
              <a:buNone/>
            </a:pPr>
            <a:r>
              <a:rPr lang="he-IL" sz="2400" b="1" kern="1200" dirty="0">
                <a:solidFill>
                  <a:prstClr val="black"/>
                </a:solidFill>
                <a:latin typeface="Calibri" panose="020F0502020204030204" pitchFamily="34" charset="0"/>
                <a:ea typeface="+mn-ea"/>
                <a:cs typeface="Calibri" panose="020F0502020204030204" pitchFamily="34" charset="0"/>
              </a:rPr>
              <a:t>נלמד להתנהל ברשת באופן מכבד, מתחשב ומוגן</a:t>
            </a:r>
            <a:endParaRPr lang="en-US" sz="2400" b="1" kern="1200" dirty="0">
              <a:solidFill>
                <a:prstClr val="black"/>
              </a:solidFill>
              <a:latin typeface="Calibri" panose="020F0502020204030204" pitchFamily="34" charset="0"/>
              <a:ea typeface="+mn-ea"/>
              <a:cs typeface="Calibri" panose="020F0502020204030204" pitchFamily="34" charset="0"/>
            </a:endParaRPr>
          </a:p>
        </p:txBody>
      </p:sp>
      <p:sp>
        <p:nvSpPr>
          <p:cNvPr id="12" name="תיבת טקסט 11">
            <a:extLst>
              <a:ext uri="{FF2B5EF4-FFF2-40B4-BE49-F238E27FC236}">
                <a16:creationId xmlns:a16="http://schemas.microsoft.com/office/drawing/2014/main" id="{68C781B4-6292-4808-98EB-D3F1A4440652}"/>
              </a:ext>
              <a:ext uri="{C183D7F6-B498-43B3-948B-1728B52AA6E4}">
                <adec:decorative xmlns:adec="http://schemas.microsoft.com/office/drawing/2017/decorative" val="0"/>
              </a:ext>
            </a:extLst>
          </p:cNvPr>
          <p:cNvSpPr txBox="1"/>
          <p:nvPr/>
        </p:nvSpPr>
        <p:spPr>
          <a:xfrm>
            <a:off x="5213287" y="2873058"/>
            <a:ext cx="6741042" cy="830997"/>
          </a:xfrm>
          <a:prstGeom prst="rect">
            <a:avLst/>
          </a:prstGeom>
          <a:noFill/>
        </p:spPr>
        <p:txBody>
          <a:bodyPr wrap="square">
            <a:spAutoFit/>
          </a:bodyPr>
          <a:lstStyle/>
          <a:p>
            <a:pPr algn="r" defTabSz="457200" rtl="1">
              <a:spcBef>
                <a:spcPts val="1000"/>
              </a:spcBef>
              <a:buClr>
                <a:srgbClr val="1CADE4"/>
              </a:buClr>
              <a:buFontTx/>
              <a:buNone/>
            </a:pPr>
            <a:r>
              <a:rPr lang="he-IL" sz="2400" b="1" kern="1200" dirty="0">
                <a:solidFill>
                  <a:prstClr val="black"/>
                </a:solidFill>
                <a:latin typeface="Calibri" panose="020F0502020204030204" pitchFamily="34" charset="0"/>
                <a:ea typeface="+mn-ea"/>
                <a:cs typeface="Calibri" panose="020F0502020204030204" pitchFamily="34" charset="0"/>
              </a:rPr>
              <a:t>נהיה מודעים לסיבות השונות שמנחות אותנו בבחירת הדרך שבה אנחנו מתנהלים ברשת </a:t>
            </a:r>
            <a:endParaRPr lang="en-US" sz="2400" b="1" kern="1200" dirty="0">
              <a:solidFill>
                <a:prstClr val="black"/>
              </a:solidFill>
              <a:latin typeface="Calibri" panose="020F0502020204030204" pitchFamily="34" charset="0"/>
              <a:ea typeface="+mn-ea"/>
              <a:cs typeface="Calibri" panose="020F0502020204030204" pitchFamily="34" charset="0"/>
            </a:endParaRPr>
          </a:p>
        </p:txBody>
      </p:sp>
      <p:sp>
        <p:nvSpPr>
          <p:cNvPr id="13" name="תיבת טקסט 12">
            <a:extLst>
              <a:ext uri="{FF2B5EF4-FFF2-40B4-BE49-F238E27FC236}">
                <a16:creationId xmlns:a16="http://schemas.microsoft.com/office/drawing/2014/main" id="{2DE8ACEC-851B-4874-B702-5F21F7AEFD89}"/>
              </a:ext>
              <a:ext uri="{C183D7F6-B498-43B3-948B-1728B52AA6E4}">
                <adec:decorative xmlns:adec="http://schemas.microsoft.com/office/drawing/2017/decorative" val="0"/>
              </a:ext>
            </a:extLst>
          </p:cNvPr>
          <p:cNvSpPr txBox="1"/>
          <p:nvPr/>
        </p:nvSpPr>
        <p:spPr>
          <a:xfrm>
            <a:off x="4424682" y="4044573"/>
            <a:ext cx="7444588" cy="461665"/>
          </a:xfrm>
          <a:prstGeom prst="rect">
            <a:avLst/>
          </a:prstGeom>
          <a:noFill/>
        </p:spPr>
        <p:txBody>
          <a:bodyPr wrap="square">
            <a:spAutoFit/>
          </a:bodyPr>
          <a:lstStyle/>
          <a:p>
            <a:pPr algn="r" defTabSz="457200" rtl="1">
              <a:spcBef>
                <a:spcPts val="1000"/>
              </a:spcBef>
              <a:buClr>
                <a:srgbClr val="1CADE4"/>
              </a:buClr>
              <a:buFontTx/>
              <a:buNone/>
            </a:pPr>
            <a:r>
              <a:rPr lang="he-IL" sz="2400" b="1" kern="1200" dirty="0">
                <a:solidFill>
                  <a:prstClr val="black"/>
                </a:solidFill>
                <a:latin typeface="Calibri" panose="020F0502020204030204" pitchFamily="34" charset="0"/>
                <a:ea typeface="+mn-ea"/>
                <a:cs typeface="Calibri" panose="020F0502020204030204" pitchFamily="34" charset="0"/>
              </a:rPr>
              <a:t>ננסח קוד אתי כיתתי להתנהלות חיובית וחברית ברשת</a:t>
            </a:r>
            <a:endParaRPr lang="en-US" sz="2400" b="1" kern="1200" dirty="0">
              <a:solidFill>
                <a:prstClr val="black"/>
              </a:solidFill>
              <a:latin typeface="Calibri" panose="020F0502020204030204" pitchFamily="34" charset="0"/>
              <a:ea typeface="+mn-ea"/>
              <a:cs typeface="Calibri" panose="020F0502020204030204" pitchFamily="34" charset="0"/>
            </a:endParaRPr>
          </a:p>
        </p:txBody>
      </p:sp>
      <p:sp>
        <p:nvSpPr>
          <p:cNvPr id="2" name="Freeform 6">
            <a:extLst>
              <a:ext uri="{FF2B5EF4-FFF2-40B4-BE49-F238E27FC236}">
                <a16:creationId xmlns:a16="http://schemas.microsoft.com/office/drawing/2014/main" id="{C0DC073B-FD5F-6419-82F5-7859EF2239F3}"/>
              </a:ext>
              <a:ext uri="{C183D7F6-B498-43B3-948B-1728B52AA6E4}">
                <adec:decorative xmlns:adec="http://schemas.microsoft.com/office/drawing/2017/decorative" val="1"/>
              </a:ext>
            </a:extLst>
          </p:cNvPr>
          <p:cNvSpPr/>
          <p:nvPr/>
        </p:nvSpPr>
        <p:spPr bwMode="auto">
          <a:xfrm rot="10800000">
            <a:off x="5712000" y="4879434"/>
            <a:ext cx="6480000" cy="864000"/>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3">
              <a:lumMod val="40000"/>
              <a:lumOff val="60000"/>
            </a:schemeClr>
          </a:solidFill>
          <a:ln>
            <a:noFill/>
          </a:ln>
        </p:spPr>
        <p:txBody>
          <a:bodyPr/>
          <a:lstStyle/>
          <a:p>
            <a:endParaRPr lang="he-IL"/>
          </a:p>
        </p:txBody>
      </p:sp>
      <p:sp>
        <p:nvSpPr>
          <p:cNvPr id="3" name="תיבת טקסט 2">
            <a:extLst>
              <a:ext uri="{FF2B5EF4-FFF2-40B4-BE49-F238E27FC236}">
                <a16:creationId xmlns:a16="http://schemas.microsoft.com/office/drawing/2014/main" id="{7403A316-59AB-CF23-56F8-BE628CE0EE9D}"/>
              </a:ext>
              <a:ext uri="{C183D7F6-B498-43B3-948B-1728B52AA6E4}">
                <adec:decorative xmlns:adec="http://schemas.microsoft.com/office/drawing/2017/decorative" val="0"/>
              </a:ext>
            </a:extLst>
          </p:cNvPr>
          <p:cNvSpPr txBox="1"/>
          <p:nvPr/>
        </p:nvSpPr>
        <p:spPr>
          <a:xfrm>
            <a:off x="6024906" y="5057120"/>
            <a:ext cx="5929423" cy="461665"/>
          </a:xfrm>
          <a:prstGeom prst="rect">
            <a:avLst/>
          </a:prstGeom>
          <a:noFill/>
        </p:spPr>
        <p:txBody>
          <a:bodyPr wrap="square">
            <a:spAutoFit/>
          </a:bodyPr>
          <a:lstStyle/>
          <a:p>
            <a:pPr algn="r" defTabSz="457200" rtl="1">
              <a:spcBef>
                <a:spcPts val="1000"/>
              </a:spcBef>
              <a:buClr>
                <a:srgbClr val="1CADE4"/>
              </a:buClr>
              <a:buFontTx/>
              <a:buNone/>
            </a:pPr>
            <a:r>
              <a:rPr lang="he-IL" sz="2400" b="1" kern="1200" dirty="0">
                <a:solidFill>
                  <a:prstClr val="black"/>
                </a:solidFill>
                <a:latin typeface="Calibri" panose="020F0502020204030204" pitchFamily="34" charset="0"/>
                <a:ea typeface="+mn-ea"/>
                <a:cs typeface="Calibri" panose="020F0502020204030204" pitchFamily="34" charset="0"/>
              </a:rPr>
              <a:t>נתנסה שימוש בכלי הבינה </a:t>
            </a:r>
            <a:r>
              <a:rPr lang="en-US" sz="2400" b="1" kern="1200" dirty="0">
                <a:solidFill>
                  <a:prstClr val="black"/>
                </a:solidFill>
                <a:latin typeface="Calibri" panose="020F0502020204030204" pitchFamily="34" charset="0"/>
                <a:ea typeface="+mn-ea"/>
                <a:cs typeface="Calibri" panose="020F0502020204030204" pitchFamily="34" charset="0"/>
              </a:rPr>
              <a:t>NOTEBOOKLM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8375A98B-5DAE-A996-1F02-6A00ECB7698E}"/>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B62E0C5B-80CC-6D57-7831-FC98BB651473}"/>
              </a:ext>
            </a:extLst>
          </p:cNvPr>
          <p:cNvSpPr txBox="1">
            <a:spLocks noGrp="1"/>
          </p:cNvSpPr>
          <p:nvPr>
            <p:ph type="title"/>
          </p:nvPr>
        </p:nvSpPr>
        <p:spPr>
          <a:xfrm>
            <a:off x="655864" y="0"/>
            <a:ext cx="10880271" cy="1325700"/>
          </a:xfrm>
          <a:prstGeom prst="rect">
            <a:avLst/>
          </a:prstGeom>
          <a:noFill/>
          <a:ln>
            <a:noFill/>
          </a:ln>
        </p:spPr>
        <p:txBody>
          <a:bodyPr spcFirstLastPara="1" wrap="square" lIns="91425" tIns="45700" rIns="91425" bIns="45700" anchor="ctr" anchorCtr="0">
            <a:normAutofit fontScale="90000"/>
          </a:bodyPr>
          <a:lstStyle/>
          <a:p>
            <a:pPr lvl="0"/>
            <a:r>
              <a:rPr lang="he-IL" dirty="0"/>
              <a:t>"זה רק בצחוק" - סיפורה של נועה</a:t>
            </a:r>
            <a:br>
              <a:rPr lang="he-IL" dirty="0"/>
            </a:br>
            <a:r>
              <a:rPr lang="he-IL" sz="2700" dirty="0"/>
              <a:t>סיפור לכיתת בנות</a:t>
            </a:r>
            <a:endParaRPr dirty="0"/>
          </a:p>
        </p:txBody>
      </p:sp>
      <p:sp>
        <p:nvSpPr>
          <p:cNvPr id="9" name="תיבת טקסט 8">
            <a:extLst>
              <a:ext uri="{FF2B5EF4-FFF2-40B4-BE49-F238E27FC236}">
                <a16:creationId xmlns:a16="http://schemas.microsoft.com/office/drawing/2014/main" id="{4741E07F-6C9E-A069-0DB5-7D013019C38C}"/>
              </a:ext>
            </a:extLst>
          </p:cNvPr>
          <p:cNvSpPr txBox="1"/>
          <p:nvPr/>
        </p:nvSpPr>
        <p:spPr>
          <a:xfrm>
            <a:off x="295275" y="1538595"/>
            <a:ext cx="11601450" cy="5319405"/>
          </a:xfrm>
          <a:prstGeom prst="rect">
            <a:avLst/>
          </a:prstGeom>
          <a:noFill/>
        </p:spPr>
        <p:txBody>
          <a:bodyPr wrap="square">
            <a:spAutoFit/>
          </a:bodyPr>
          <a:lstStyle/>
          <a:p>
            <a:pPr algn="r" rtl="1">
              <a:lnSpc>
                <a:spcPct val="115000"/>
              </a:lnSpc>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ביום שלישי אחרי הצהרים נועה הגיעה לפעולה בסניף קצת אחרת.</a:t>
            </a:r>
            <a:br>
              <a:rPr lang="he-IL" sz="2000" dirty="0">
                <a:effectLst/>
                <a:latin typeface="Calibri" panose="020F0502020204030204" pitchFamily="34" charset="0"/>
                <a:ea typeface="Aptos" panose="020B0004020202020204" pitchFamily="34" charset="0"/>
                <a:cs typeface="Calibri" panose="020F0502020204030204" pitchFamily="34" charset="0"/>
              </a:rPr>
            </a:br>
            <a:r>
              <a:rPr lang="he-IL" sz="2000" dirty="0">
                <a:effectLst/>
                <a:latin typeface="Calibri" panose="020F0502020204030204" pitchFamily="34" charset="0"/>
                <a:ea typeface="Aptos" panose="020B0004020202020204" pitchFamily="34" charset="0"/>
                <a:cs typeface="Calibri" panose="020F0502020204030204" pitchFamily="34" charset="0"/>
              </a:rPr>
              <a:t>היא ישבה לבד, הסתכלה כל הזמן על הטלפון, וכשניגשה אליה חברה – היא רק משכה בכתפיים.</a:t>
            </a:r>
            <a:br>
              <a:rPr lang="he-IL" sz="2000" dirty="0">
                <a:effectLst/>
                <a:latin typeface="Calibri" panose="020F0502020204030204" pitchFamily="34" charset="0"/>
                <a:ea typeface="Aptos" panose="020B0004020202020204" pitchFamily="34" charset="0"/>
                <a:cs typeface="Calibri" panose="020F0502020204030204" pitchFamily="34" charset="0"/>
              </a:rPr>
            </a:br>
            <a:r>
              <a:rPr lang="he-IL" sz="2000" dirty="0">
                <a:effectLst/>
                <a:latin typeface="Calibri" panose="020F0502020204030204" pitchFamily="34" charset="0"/>
                <a:ea typeface="Aptos" panose="020B0004020202020204" pitchFamily="34" charset="0"/>
                <a:cs typeface="Calibri" panose="020F0502020204030204" pitchFamily="34" charset="0"/>
              </a:rPr>
              <a:t>מה שקרה היה בצהרים, בין זמן סיום הלימודים לבין הפעולה , שלחו גם בקבוצה במייל וגם בקבוצה </a:t>
            </a:r>
            <a:r>
              <a:rPr lang="he-IL" sz="2000" dirty="0" err="1">
                <a:effectLst/>
                <a:latin typeface="Calibri" panose="020F0502020204030204" pitchFamily="34" charset="0"/>
                <a:ea typeface="Aptos" panose="020B0004020202020204" pitchFamily="34" charset="0"/>
                <a:cs typeface="Calibri" panose="020F0502020204030204" pitchFamily="34" charset="0"/>
              </a:rPr>
              <a:t>בוואצאפ</a:t>
            </a:r>
            <a:r>
              <a:rPr lang="he-IL" sz="2000" dirty="0">
                <a:latin typeface="Calibri" panose="020F0502020204030204" pitchFamily="34" charset="0"/>
                <a:ea typeface="Aptos" panose="020B0004020202020204" pitchFamily="34" charset="0"/>
                <a:cs typeface="Calibri" panose="020F0502020204030204" pitchFamily="34" charset="0"/>
              </a:rPr>
              <a:t> של חלק מבנות הכיתה,</a:t>
            </a:r>
            <a:r>
              <a:rPr lang="he-IL" sz="2000" dirty="0">
                <a:effectLst/>
                <a:latin typeface="Calibri" panose="020F0502020204030204" pitchFamily="34" charset="0"/>
                <a:ea typeface="Aptos" panose="020B0004020202020204" pitchFamily="34" charset="0"/>
                <a:cs typeface="Calibri" panose="020F0502020204030204" pitchFamily="34" charset="0"/>
              </a:rPr>
              <a:t> סרטון “מצחיק וקורע- כולן חייבות לראות”.</a:t>
            </a:r>
            <a:br>
              <a:rPr lang="he-IL" sz="2000" dirty="0">
                <a:effectLst/>
                <a:latin typeface="Calibri" panose="020F0502020204030204" pitchFamily="34" charset="0"/>
                <a:ea typeface="Aptos" panose="020B0004020202020204" pitchFamily="34" charset="0"/>
                <a:cs typeface="Calibri" panose="020F0502020204030204" pitchFamily="34" charset="0"/>
              </a:rPr>
            </a:br>
            <a:r>
              <a:rPr lang="he-IL" sz="2000" dirty="0">
                <a:effectLst/>
                <a:latin typeface="Calibri" panose="020F0502020204030204" pitchFamily="34" charset="0"/>
                <a:ea typeface="Aptos" panose="020B0004020202020204" pitchFamily="34" charset="0"/>
                <a:cs typeface="Calibri" panose="020F0502020204030204" pitchFamily="34" charset="0"/>
              </a:rPr>
              <a:t>ככה הציגו את שם הסרטון.</a:t>
            </a:r>
            <a:br>
              <a:rPr lang="he-IL" sz="2000" dirty="0">
                <a:effectLst/>
                <a:latin typeface="Calibri" panose="020F0502020204030204" pitchFamily="34" charset="0"/>
                <a:ea typeface="Aptos" panose="020B0004020202020204" pitchFamily="34" charset="0"/>
                <a:cs typeface="Calibri" panose="020F0502020204030204" pitchFamily="34" charset="0"/>
              </a:rPr>
            </a:br>
            <a:r>
              <a:rPr lang="he-IL" sz="2000" dirty="0">
                <a:effectLst/>
                <a:latin typeface="Calibri" panose="020F0502020204030204" pitchFamily="34" charset="0"/>
                <a:ea typeface="Aptos" panose="020B0004020202020204" pitchFamily="34" charset="0"/>
                <a:cs typeface="Calibri" panose="020F0502020204030204" pitchFamily="34" charset="0"/>
              </a:rPr>
              <a:t>העלו לשם סרטון קצר שנראה תמים : נועה מדברת בכיתה, מישהי צחקה ברקע, ומעל הסרטון נכתב משפט משפיל: "תראו איזה פדיחה לנועה, רק את יכולה לעשות כאלה פדיחות, איזה מצחיק.."</a:t>
            </a:r>
            <a:br>
              <a:rPr lang="he-IL" sz="2000" dirty="0">
                <a:effectLst/>
                <a:latin typeface="Calibri" panose="020F0502020204030204" pitchFamily="34" charset="0"/>
                <a:ea typeface="Aptos" panose="020B0004020202020204" pitchFamily="34" charset="0"/>
                <a:cs typeface="Calibri" panose="020F0502020204030204" pitchFamily="34" charset="0"/>
              </a:rPr>
            </a:br>
            <a:r>
              <a:rPr lang="he-IL" sz="2000" dirty="0">
                <a:effectLst/>
                <a:latin typeface="Calibri" panose="020F0502020204030204" pitchFamily="34" charset="0"/>
                <a:ea typeface="Aptos" panose="020B0004020202020204" pitchFamily="34" charset="0"/>
                <a:cs typeface="Calibri" panose="020F0502020204030204" pitchFamily="34" charset="0"/>
              </a:rPr>
              <a:t>מתחת התחילו תגובות.</a:t>
            </a:r>
            <a:br>
              <a:rPr lang="he-IL" sz="2000" dirty="0">
                <a:effectLst/>
                <a:latin typeface="Calibri" panose="020F0502020204030204" pitchFamily="34" charset="0"/>
                <a:ea typeface="Aptos" panose="020B0004020202020204" pitchFamily="34" charset="0"/>
                <a:cs typeface="Calibri" panose="020F0502020204030204" pitchFamily="34" charset="0"/>
              </a:rPr>
            </a:br>
            <a:r>
              <a:rPr lang="he-IL" sz="2000" dirty="0">
                <a:effectLst/>
                <a:latin typeface="Calibri" panose="020F0502020204030204" pitchFamily="34" charset="0"/>
                <a:ea typeface="Aptos" panose="020B0004020202020204" pitchFamily="34" charset="0"/>
                <a:cs typeface="Calibri" panose="020F0502020204030204" pitchFamily="34" charset="0"/>
              </a:rPr>
              <a:t>חלק מהבנות כתבו </a:t>
            </a:r>
            <a:r>
              <a:rPr lang="he-IL" sz="2000" dirty="0" err="1">
                <a:effectLst/>
                <a:latin typeface="Calibri" panose="020F0502020204030204" pitchFamily="34" charset="0"/>
                <a:ea typeface="Aptos" panose="020B0004020202020204" pitchFamily="34" charset="0"/>
                <a:cs typeface="Calibri" panose="020F0502020204030204" pitchFamily="34" charset="0"/>
              </a:rPr>
              <a:t>אימוג׳ים</a:t>
            </a:r>
            <a:r>
              <a:rPr lang="he-IL" sz="2000" dirty="0">
                <a:effectLst/>
                <a:latin typeface="Calibri" panose="020F0502020204030204" pitchFamily="34" charset="0"/>
                <a:ea typeface="Aptos" panose="020B0004020202020204" pitchFamily="34" charset="0"/>
                <a:cs typeface="Calibri" panose="020F0502020204030204" pitchFamily="34" charset="0"/>
              </a:rPr>
              <a:t>.</a:t>
            </a:r>
            <a:br>
              <a:rPr lang="he-IL" sz="2000" dirty="0">
                <a:effectLst/>
                <a:latin typeface="Calibri" panose="020F0502020204030204" pitchFamily="34" charset="0"/>
                <a:ea typeface="Aptos" panose="020B0004020202020204" pitchFamily="34" charset="0"/>
                <a:cs typeface="Calibri" panose="020F0502020204030204" pitchFamily="34" charset="0"/>
              </a:rPr>
            </a:br>
            <a:r>
              <a:rPr lang="he-IL" sz="2000" dirty="0">
                <a:effectLst/>
                <a:latin typeface="Calibri" panose="020F0502020204030204" pitchFamily="34" charset="0"/>
                <a:ea typeface="Aptos" panose="020B0004020202020204" pitchFamily="34" charset="0"/>
                <a:cs typeface="Calibri" panose="020F0502020204030204" pitchFamily="34" charset="0"/>
              </a:rPr>
              <a:t>חלק שאלו שאלות.</a:t>
            </a:r>
            <a:br>
              <a:rPr lang="he-IL" sz="2000" dirty="0">
                <a:effectLst/>
                <a:latin typeface="Calibri" panose="020F0502020204030204" pitchFamily="34" charset="0"/>
                <a:ea typeface="Aptos" panose="020B0004020202020204" pitchFamily="34" charset="0"/>
                <a:cs typeface="Calibri" panose="020F0502020204030204" pitchFamily="34" charset="0"/>
              </a:rPr>
            </a:br>
            <a:r>
              <a:rPr lang="he-IL" sz="2000" dirty="0">
                <a:effectLst/>
                <a:latin typeface="Calibri" panose="020F0502020204030204" pitchFamily="34" charset="0"/>
                <a:ea typeface="Aptos" panose="020B0004020202020204" pitchFamily="34" charset="0"/>
                <a:cs typeface="Calibri" panose="020F0502020204030204" pitchFamily="34" charset="0"/>
              </a:rPr>
              <a:t>וחלק… פשוט שיתפו הלאה.</a:t>
            </a:r>
            <a:endParaRPr lang="en-US" sz="2000" dirty="0">
              <a:effectLst/>
              <a:latin typeface="Calibri" panose="020F0502020204030204" pitchFamily="34" charset="0"/>
              <a:ea typeface="Aptos" panose="020B0004020202020204" pitchFamily="34" charset="0"/>
              <a:cs typeface="Calibri" panose="020F0502020204030204" pitchFamily="34" charset="0"/>
            </a:endParaRPr>
          </a:p>
          <a:p>
            <a:pPr algn="r">
              <a:buNone/>
            </a:pPr>
            <a:r>
              <a:rPr lang="he-IL" sz="2000" dirty="0">
                <a:effectLst/>
                <a:latin typeface="Calibri" panose="020F0502020204030204" pitchFamily="34" charset="0"/>
                <a:ea typeface="Aptos" panose="020B0004020202020204" pitchFamily="34" charset="0"/>
                <a:cs typeface="Calibri" panose="020F0502020204030204" pitchFamily="34" charset="0"/>
              </a:rPr>
              <a:t>משהו קרה בעקבות הסרטון הזה.</a:t>
            </a:r>
            <a:br>
              <a:rPr lang="he-IL" sz="2000" dirty="0">
                <a:effectLst/>
                <a:latin typeface="Calibri" panose="020F0502020204030204" pitchFamily="34" charset="0"/>
                <a:ea typeface="Aptos" panose="020B0004020202020204" pitchFamily="34" charset="0"/>
                <a:cs typeface="Calibri" panose="020F0502020204030204" pitchFamily="34" charset="0"/>
              </a:rPr>
            </a:br>
            <a:r>
              <a:rPr lang="he-IL" sz="2000" dirty="0">
                <a:effectLst/>
                <a:latin typeface="Calibri" panose="020F0502020204030204" pitchFamily="34" charset="0"/>
                <a:ea typeface="Aptos" panose="020B0004020202020204" pitchFamily="34" charset="0"/>
                <a:cs typeface="Calibri" panose="020F0502020204030204" pitchFamily="34" charset="0"/>
              </a:rPr>
              <a:t>הבנות בסניף התרחקו ממנה, פשוט  לא ממש התייחסו.</a:t>
            </a:r>
            <a:br>
              <a:rPr lang="he-IL" sz="1800" dirty="0">
                <a:effectLst/>
                <a:latin typeface="Calibri" panose="020F0502020204030204" pitchFamily="34" charset="0"/>
                <a:ea typeface="Aptos" panose="020B0004020202020204" pitchFamily="34" charset="0"/>
                <a:cs typeface="Calibri" panose="020F0502020204030204" pitchFamily="34" charset="0"/>
              </a:rPr>
            </a:br>
            <a:br>
              <a:rPr lang="he-IL" sz="1800" dirty="0">
                <a:effectLst/>
                <a:latin typeface="Calibri" panose="020F0502020204030204" pitchFamily="34" charset="0"/>
                <a:ea typeface="Aptos" panose="020B0004020202020204" pitchFamily="34" charset="0"/>
                <a:cs typeface="Calibri" panose="020F0502020204030204" pitchFamily="34" charset="0"/>
              </a:rPr>
            </a:br>
            <a:endParaRPr lang="he-IL" sz="1800" dirty="0">
              <a:latin typeface="Calibri" panose="020F0502020204030204" pitchFamily="34" charset="0"/>
              <a:cs typeface="Calibri" panose="020F0502020204030204" pitchFamily="34" charset="0"/>
            </a:endParaRPr>
          </a:p>
        </p:txBody>
      </p:sp>
      <p:pic>
        <p:nvPicPr>
          <p:cNvPr id="11" name="תמונה 10" descr="תמונה שמכילה אדם, פני אדם, לבוש, בתוך מבנה&#10;&#10;">
            <a:extLst>
              <a:ext uri="{FF2B5EF4-FFF2-40B4-BE49-F238E27FC236}">
                <a16:creationId xmlns:a16="http://schemas.microsoft.com/office/drawing/2014/main" id="{2295601E-AE38-882F-23A2-1E47F29541FC}"/>
              </a:ext>
            </a:extLst>
          </p:cNvPr>
          <p:cNvPicPr>
            <a:picLocks noChangeAspect="1"/>
          </p:cNvPicPr>
          <p:nvPr/>
        </p:nvPicPr>
        <p:blipFill>
          <a:blip r:embed="rId3"/>
          <a:srcRect l="13616" r="20759"/>
          <a:stretch>
            <a:fillRect/>
          </a:stretch>
        </p:blipFill>
        <p:spPr>
          <a:xfrm>
            <a:off x="1485900" y="3825292"/>
            <a:ext cx="3592286" cy="2988225"/>
          </a:xfrm>
          <a:prstGeom prst="rect">
            <a:avLst/>
          </a:prstGeom>
        </p:spPr>
      </p:pic>
    </p:spTree>
    <p:extLst>
      <p:ext uri="{BB962C8B-B14F-4D97-AF65-F5344CB8AC3E}">
        <p14:creationId xmlns:p14="http://schemas.microsoft.com/office/powerpoint/2010/main" val="1968760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F24D9E3B-7D78-329C-7531-31C900FEDD09}"/>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259C8E3F-1107-2251-D054-539D5ADFF7E9}"/>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lvl="0"/>
            <a:r>
              <a:rPr lang="he-IL" sz="4400" dirty="0"/>
              <a:t>"זה רק בצחוק"</a:t>
            </a:r>
            <a:br>
              <a:rPr lang="he-IL" sz="4400" dirty="0"/>
            </a:br>
            <a:r>
              <a:rPr lang="he-IL" sz="2400" dirty="0"/>
              <a:t>סיפור לכיתת בנות</a:t>
            </a:r>
            <a:endParaRPr sz="2400" dirty="0"/>
          </a:p>
        </p:txBody>
      </p:sp>
      <p:sp>
        <p:nvSpPr>
          <p:cNvPr id="9" name="תיבת טקסט 8">
            <a:extLst>
              <a:ext uri="{FF2B5EF4-FFF2-40B4-BE49-F238E27FC236}">
                <a16:creationId xmlns:a16="http://schemas.microsoft.com/office/drawing/2014/main" id="{83B03009-1545-381E-B653-4D5C8C87BFAC}"/>
              </a:ext>
            </a:extLst>
          </p:cNvPr>
          <p:cNvSpPr txBox="1"/>
          <p:nvPr/>
        </p:nvSpPr>
        <p:spPr>
          <a:xfrm>
            <a:off x="1382233" y="1561621"/>
            <a:ext cx="7218399" cy="5734903"/>
          </a:xfrm>
          <a:prstGeom prst="rect">
            <a:avLst/>
          </a:prstGeom>
          <a:noFill/>
        </p:spPr>
        <p:txBody>
          <a:bodyPr wrap="square">
            <a:spAutoFit/>
          </a:bodyPr>
          <a:lstStyle/>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יום למחרת, במסגרת שיעורי כישורי חיים המורה שאלה:</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איך מרגיש אדם שמדברים עליו בלי שהוא שם? </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מה ההבדל בין לצחוק עם מישהו לבין לצחוק על מישהו? </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 מה קורה כשמוציאים מישהו מקבוצה – אבל לא אומרים לו למה?</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אט־אט התחילו ידיים להתרומם.</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מישהי סיפרה שפגעו בה פעם.</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מישהי אמרה שהיא פחדה לדווח.</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ואז נועה ביקשה רשות לדבר.</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הקול שלה רעד, אבל היא אמרה:</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“הכי כאב לי שלא הגנתם עליי כשהסרטון עליי יצא.</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לא חיפשתי שיריבו בשבילי.</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רק שמישהי תגיד – שזה לא מצחיק, </a:t>
            </a:r>
          </a:p>
          <a:p>
            <a:pPr algn="r" rtl="1">
              <a:spcAft>
                <a:spcPts val="800"/>
              </a:spcAft>
              <a:buNone/>
            </a:pPr>
            <a:r>
              <a:rPr lang="he-IL" sz="2000" dirty="0">
                <a:effectLst/>
                <a:latin typeface="Calibri" panose="020F0502020204030204" pitchFamily="34" charset="0"/>
                <a:ea typeface="Aptos" panose="020B0004020202020204" pitchFamily="34" charset="0"/>
                <a:cs typeface="Calibri" panose="020F0502020204030204" pitchFamily="34" charset="0"/>
              </a:rPr>
              <a:t>שתעמדו לצידי."</a:t>
            </a:r>
          </a:p>
          <a:p>
            <a:pPr algn="r" rtl="1">
              <a:spcAft>
                <a:spcPts val="800"/>
              </a:spcAft>
              <a:buNone/>
            </a:pPr>
            <a:endParaRPr lang="he-IL" sz="20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808838588"/>
      </p:ext>
    </p:extLst>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6181</TotalTime>
  <Words>5290</Words>
  <Application>Microsoft Office PowerPoint</Application>
  <PresentationFormat>מסך רחב</PresentationFormat>
  <Paragraphs>533</Paragraphs>
  <Slides>45</Slides>
  <Notes>44</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45</vt:i4>
      </vt:variant>
    </vt:vector>
  </HeadingPairs>
  <TitlesOfParts>
    <vt:vector size="55" baseType="lpstr">
      <vt:lpstr>Arial</vt:lpstr>
      <vt:lpstr>Assistant</vt:lpstr>
      <vt:lpstr>Calibri</vt:lpstr>
      <vt:lpstr>Cambria</vt:lpstr>
      <vt:lpstr>Century Gothic</vt:lpstr>
      <vt:lpstr>Courier New</vt:lpstr>
      <vt:lpstr>Gisha</vt:lpstr>
      <vt:lpstr>Wingdings</vt:lpstr>
      <vt:lpstr>Wingdings 3</vt:lpstr>
      <vt:lpstr>ערכת נושא Office</vt:lpstr>
      <vt:lpstr>יחידת לימוד בכישורי חיים נורמות התנהגות וגבולות לקידום מרחב בטוח וחיובי ברשת</vt:lpstr>
      <vt:lpstr>שקופית למורה – הכנה לשיעור</vt:lpstr>
      <vt:lpstr>מטרות השיעור</vt:lpstr>
      <vt:lpstr>ידע, מיומנויות וערכים</vt:lpstr>
      <vt:lpstr>מהלך השיעור</vt:lpstr>
      <vt:lpstr>הנחיות לשיח מיטבי</vt:lpstr>
      <vt:lpstr>מה נלמד היום?</vt:lpstr>
      <vt:lpstr>"זה רק בצחוק" - סיפורה של נועה סיפור לכיתת בנות</vt:lpstr>
      <vt:lpstr>"זה רק בצחוק" סיפור לכיתת בנות</vt:lpstr>
      <vt:lpstr>"זה רק בצחוק" סיפור לכיתת בנות</vt:lpstr>
      <vt:lpstr>"זה רק בצחוק" סיפור לכיתת בנות</vt:lpstr>
      <vt:lpstr>בעקבות סיפורה של נועה</vt:lpstr>
      <vt:lpstr>"זה רק בצחוק" – סיפורו של יאיר סיפור לכיתת בנים</vt:lpstr>
      <vt:lpstr>"זה רק בצחוק" -יאיר סיפור לכיתת בנים</vt:lpstr>
      <vt:lpstr>"זה רק בצחוק"-יאיר סיפור לכיתת בנים</vt:lpstr>
      <vt:lpstr>"זה רק בצחוק"-יאיר סיפור לכיתת בנים</vt:lpstr>
      <vt:lpstr>בעקבות סיפורו של יאיר</vt:lpstr>
      <vt:lpstr>גם אנחנו גולשים לשינוי! עבודה בקבוצות</vt:lpstr>
      <vt:lpstr>כרטיסיות לדיון</vt:lpstr>
      <vt:lpstr>כרטיסיות לדיון</vt:lpstr>
      <vt:lpstr>כרטיסיות לדיון</vt:lpstr>
      <vt:lpstr>כרטיסיות לדיון</vt:lpstr>
      <vt:lpstr>כרטיסיות לדיון</vt:lpstr>
      <vt:lpstr>כרטיסיות לדיון</vt:lpstr>
      <vt:lpstr>כרטיסיות לדיון</vt:lpstr>
      <vt:lpstr>בעקבות העבודה בקבוצות...</vt:lpstr>
      <vt:lpstr>זכרו!</vt:lpstr>
      <vt:lpstr>חוק הסרטונים-מידע להרחבה</vt:lpstr>
      <vt:lpstr>הרחבה: היבטים של מוסר וחוק</vt:lpstr>
      <vt:lpstr>היבטים של מוסר וחוק (המשך)</vt:lpstr>
      <vt:lpstr>היבטים של מוסר וחוק (המשך)</vt:lpstr>
      <vt:lpstr>הרחבה: מהו קוד אתי?</vt:lpstr>
      <vt:lpstr>מנסחים יחד כללי התנהגות ברשת</vt:lpstr>
      <vt:lpstr>גולשים לשינוי –  הקוד האתי הכיתתי שלנו</vt:lpstr>
      <vt:lpstr>עובדים עם בינה מלאכותית ב-Notebook LM</vt:lpstr>
      <vt:lpstr>מן המקורות</vt:lpstr>
      <vt:lpstr>מה למדנו היום?</vt:lpstr>
      <vt:lpstr>להדפסה</vt:lpstr>
      <vt:lpstr>כרטיסיות לדיון</vt:lpstr>
      <vt:lpstr>כרטיסיות לדיון</vt:lpstr>
      <vt:lpstr>כרטיסיות לדיון</vt:lpstr>
      <vt:lpstr>כרטיסיות לדיון</vt:lpstr>
      <vt:lpstr>כרטיסיות לדיון</vt:lpstr>
      <vt:lpstr>כרטיסיות לדיון</vt:lpstr>
      <vt:lpstr>כרטיסיות לדיון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איריס וכטל</cp:lastModifiedBy>
  <cp:revision>69</cp:revision>
  <dcterms:created xsi:type="dcterms:W3CDTF">2021-07-12T08:06:42Z</dcterms:created>
  <dcterms:modified xsi:type="dcterms:W3CDTF">2026-02-04T07:20:28Z</dcterms:modified>
</cp:coreProperties>
</file>