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9"/>
  </p:notesMasterIdLst>
  <p:sldIdLst>
    <p:sldId id="294" r:id="rId2"/>
    <p:sldId id="632" r:id="rId3"/>
    <p:sldId id="260" r:id="rId4"/>
    <p:sldId id="295" r:id="rId5"/>
    <p:sldId id="3007" r:id="rId6"/>
    <p:sldId id="263" r:id="rId7"/>
    <p:sldId id="262" r:id="rId8"/>
    <p:sldId id="265" r:id="rId9"/>
    <p:sldId id="284" r:id="rId10"/>
    <p:sldId id="285" r:id="rId11"/>
    <p:sldId id="279" r:id="rId12"/>
    <p:sldId id="280" r:id="rId13"/>
    <p:sldId id="281" r:id="rId14"/>
    <p:sldId id="282" r:id="rId15"/>
    <p:sldId id="283" r:id="rId16"/>
    <p:sldId id="3008" r:id="rId17"/>
    <p:sldId id="3009" r:id="rId18"/>
    <p:sldId id="3021" r:id="rId19"/>
    <p:sldId id="3012" r:id="rId20"/>
    <p:sldId id="3011" r:id="rId21"/>
    <p:sldId id="276" r:id="rId22"/>
    <p:sldId id="289" r:id="rId23"/>
    <p:sldId id="290" r:id="rId24"/>
    <p:sldId id="292" r:id="rId25"/>
    <p:sldId id="288" r:id="rId26"/>
    <p:sldId id="287" r:id="rId27"/>
    <p:sldId id="291" r:id="rId28"/>
    <p:sldId id="286" r:id="rId29"/>
    <p:sldId id="3013" r:id="rId30"/>
    <p:sldId id="2996" r:id="rId31"/>
    <p:sldId id="3014" r:id="rId32"/>
    <p:sldId id="3015" r:id="rId33"/>
    <p:sldId id="3016" r:id="rId34"/>
    <p:sldId id="3017" r:id="rId35"/>
    <p:sldId id="3018" r:id="rId36"/>
    <p:sldId id="3019" r:id="rId37"/>
    <p:sldId id="3020" r:id="rId3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i0QR4VKo9O+PxhrPhwzHFa4r+od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יפעת" initials="י" lastIdx="9" clrIdx="0">
    <p:extLst>
      <p:ext uri="{19B8F6BF-5375-455C-9EA6-DF929625EA0E}">
        <p15:presenceInfo xmlns:p15="http://schemas.microsoft.com/office/powerpoint/2012/main" userId="יפעת" providerId="None"/>
      </p:ext>
    </p:extLst>
  </p:cmAuthor>
  <p:cmAuthor id="2" name="MOEUser" initials="M" lastIdx="7" clrIdx="1">
    <p:extLst>
      <p:ext uri="{19B8F6BF-5375-455C-9EA6-DF929625EA0E}">
        <p15:presenceInfo xmlns:p15="http://schemas.microsoft.com/office/powerpoint/2012/main" userId="MOEUser" providerId="None"/>
      </p:ext>
    </p:extLst>
  </p:cmAuthor>
  <p:cmAuthor id="3" name="אלה גפני" initials="אג" lastIdx="2" clrIdx="2">
    <p:extLst>
      <p:ext uri="{19B8F6BF-5375-455C-9EA6-DF929625EA0E}">
        <p15:presenceInfo xmlns:p15="http://schemas.microsoft.com/office/powerpoint/2012/main" userId="S::1002003112@eduil.net::028cfbc0-01b4-498c-a662-742c81943fcf" providerId="AD"/>
      </p:ext>
    </p:extLst>
  </p:cmAuthor>
  <p:cmAuthor id="4" name="Dafna Hadar Pecker" initials="DH" lastIdx="4" clrIdx="3">
    <p:extLst>
      <p:ext uri="{19B8F6BF-5375-455C-9EA6-DF929625EA0E}">
        <p15:presenceInfo xmlns:p15="http://schemas.microsoft.com/office/powerpoint/2012/main" userId="873281f71de5b19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9F9"/>
    <a:srgbClr val="44546A"/>
    <a:srgbClr val="D9EC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466" autoAdjust="0"/>
  </p:normalViewPr>
  <p:slideViewPr>
    <p:cSldViewPr snapToGrid="0">
      <p:cViewPr varScale="1">
        <p:scale>
          <a:sx n="63" d="100"/>
          <a:sy n="63" d="100"/>
        </p:scale>
        <p:origin x="67" y="302"/>
      </p:cViewPr>
      <p:guideLst/>
    </p:cSldViewPr>
  </p:slideViewPr>
  <p:outlineViewPr>
    <p:cViewPr>
      <p:scale>
        <a:sx n="33" d="100"/>
        <a:sy n="33" d="100"/>
      </p:scale>
      <p:origin x="0" y="-11549"/>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customschemas.google.com/relationships/presentationmetadata" Target="meta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8788"/>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8788"/>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he-IL"/>
          </a:p>
        </p:txBody>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8787"/>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iw-I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meyda.education.gov.il/files/shefi/Alon_GLisha_2019/Kishuri_Haim/Mazeget_Kod_Eti.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58750" indent="0" algn="r" rtl="1">
              <a:buNone/>
            </a:pPr>
            <a:r>
              <a:rPr lang="he-IL" dirty="0"/>
              <a:t>השיעור נועד לפתח כישורים ומיומנויות להתנהלות מוגנת וחיובית במרחב הדיגיטלי בקרב התלמידים, תוך התייחסות להיבטים רגשיים וחברתיים בשימוש בבינה מלאכותית. במסגרת השיעור, התלמידים יתנסו בשימוש בכלי בינה מלאכותית</a:t>
            </a:r>
            <a:r>
              <a:rPr lang="en-US" dirty="0"/>
              <a:t> (</a:t>
            </a:r>
            <a:r>
              <a:rPr lang="en-US" dirty="0" err="1"/>
              <a:t>NotebookLM</a:t>
            </a:r>
            <a:r>
              <a:rPr lang="en-US" dirty="0"/>
              <a:t>) </a:t>
            </a:r>
            <a:r>
              <a:rPr lang="he-IL" dirty="0"/>
              <a:t> המאפשר למידה עצמית רפלקטיבית.</a:t>
            </a:r>
          </a:p>
        </p:txBody>
      </p:sp>
      <p:sp>
        <p:nvSpPr>
          <p:cNvPr id="116" name="Google Shape;11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he-I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a:extLst>
            <a:ext uri="{FF2B5EF4-FFF2-40B4-BE49-F238E27FC236}">
              <a16:creationId xmlns:a16="http://schemas.microsoft.com/office/drawing/2014/main" id="{59E2929A-B976-8460-5BBE-6D70D03A3518}"/>
            </a:ext>
          </a:extLst>
        </p:cNvPr>
        <p:cNvGrpSpPr/>
        <p:nvPr/>
      </p:nvGrpSpPr>
      <p:grpSpPr>
        <a:xfrm>
          <a:off x="0" y="0"/>
          <a:ext cx="0" cy="0"/>
          <a:chOff x="0" y="0"/>
          <a:chExt cx="0" cy="0"/>
        </a:xfrm>
      </p:grpSpPr>
      <p:sp>
        <p:nvSpPr>
          <p:cNvPr id="484" name="Google Shape;484;g3b47f72ed40_1_325:notes">
            <a:extLst>
              <a:ext uri="{FF2B5EF4-FFF2-40B4-BE49-F238E27FC236}">
                <a16:creationId xmlns:a16="http://schemas.microsoft.com/office/drawing/2014/main" id="{6FB2E941-CD17-DDB1-84C9-62EA58C08E4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he-IL"/>
          </a:p>
        </p:txBody>
      </p:sp>
      <p:sp>
        <p:nvSpPr>
          <p:cNvPr id="485" name="Google Shape;485;g3b47f72ed40_1_325:notes">
            <a:extLst>
              <a:ext uri="{FF2B5EF4-FFF2-40B4-BE49-F238E27FC236}">
                <a16:creationId xmlns:a16="http://schemas.microsoft.com/office/drawing/2014/main" id="{384FCA1C-2C57-5797-5529-0D1D899132F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he-IL" dirty="0"/>
              <a:t>לאחר הדיון, נדגיש מול התלמידים כי לכל בחירה שלנו כיצד לנהוג ברשת, יש השלכות עלינו ועל האחרים, כל עוד לא נחשוב על ההשלכות והתוצאות האפשריות ונתנהל בהתאם לכך, גם אנחנו וגם האחרים עלולים להיפגע.</a:t>
            </a:r>
            <a:endParaRPr dirty="0"/>
          </a:p>
        </p:txBody>
      </p:sp>
      <p:sp>
        <p:nvSpPr>
          <p:cNvPr id="486" name="Google Shape;486;g3b47f72ed40_1_325:notes">
            <a:extLst>
              <a:ext uri="{FF2B5EF4-FFF2-40B4-BE49-F238E27FC236}">
                <a16:creationId xmlns:a16="http://schemas.microsoft.com/office/drawing/2014/main" id="{D12FF0DC-AE1F-1E31-299E-F99F0F4E540B}"/>
              </a:ext>
            </a:extLst>
          </p:cNvPr>
          <p:cNvSpPr txBox="1">
            <a:spLocks noGrp="1"/>
          </p:cNvSpPr>
          <p:nvPr>
            <p:ph type="sldNum" idx="12"/>
          </p:nvPr>
        </p:nvSpPr>
        <p:spPr>
          <a:xfrm>
            <a:off x="1588" y="8685213"/>
            <a:ext cx="2971800" cy="458700"/>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10</a:t>
            </a:fld>
            <a:endParaRPr/>
          </a:p>
        </p:txBody>
      </p:sp>
    </p:spTree>
    <p:extLst>
      <p:ext uri="{BB962C8B-B14F-4D97-AF65-F5344CB8AC3E}">
        <p14:creationId xmlns:p14="http://schemas.microsoft.com/office/powerpoint/2010/main" val="3182149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txBody>
          <a:bodyPr/>
          <a:lstStyle/>
          <a:p>
            <a:endParaRPr lang="he-IL"/>
          </a:p>
        </p:txBody>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גם אנחנו גולשים לשינוי! (עבודה בקבוצות)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למורה:</a:t>
            </a: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kumimoji="0" lang="he-IL" sz="1200" b="0"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טרום הפעילות יש לקרוא את המקרים בכרטיסיות השונות ולבחור מתוכן את אלו שמתאימים לכיתה הספציפית </a:t>
            </a: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2. מומלץ לחלק לצורך הפעילות את הכיתה לקבוצות של 4-5 תלמידים.</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3. חשוב להדפיס את דפי הכרטיסיות וכן את דף ההנחיות לפעילות לכל קבוצה (מצ"ב </a:t>
            </a:r>
            <a:r>
              <a:rPr kumimoji="0" lang="he-IL" sz="1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בסןף</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המצגת).</a:t>
            </a:r>
            <a:endPar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הנחיות לפעילות</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נסביר: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לפניכם כרטיסיות המתארות התנהלות של בני נוער ברשת. </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דונו בקבוצה, תוך שמיעת העמדות של כל חברי הקבוצה, באפשרויות הפעולה המוצעות בכרטיסיה.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לאחר הדיון הקבוצתי, במליאה, שתפו באיזו מבין אפשרויות הפעולה בחרה הקבוצה ומה הסיבות לבחירה.</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חשוב להדגיש כי ייתכן שמתוך העיון באפשרויות השונות, חברי וחברות הקבוצה יעלו אפשרויות פעולה נוספות המתאימות להם – יש להוסיף אותן בכתב.</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מציין מיקום של מספר שקופית 3"/>
          <p:cNvSpPr>
            <a:spLocks noGrp="1"/>
          </p:cNvSpPr>
          <p:nvPr>
            <p:ph type="sldNum" idx="12"/>
          </p:nvPr>
        </p:nvSpPr>
        <p:spPr/>
        <p:txBody>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w-IL"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11</a:t>
            </a:fld>
            <a:endParaRPr kumimoji="0" lang="iw-IL"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39479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txBody>
          <a:bodyPr/>
          <a:lstStyle/>
          <a:p>
            <a:endParaRPr lang="he-IL"/>
          </a:p>
        </p:txBody>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12</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1449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txBody>
          <a:bodyPr/>
          <a:lstStyle/>
          <a:p>
            <a:endParaRPr lang="he-IL"/>
          </a:p>
        </p:txBody>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13</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1137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txBody>
          <a:bodyPr/>
          <a:lstStyle/>
          <a:p>
            <a:endParaRPr lang="he-IL"/>
          </a:p>
        </p:txBody>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14</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2732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txBody>
          <a:bodyPr/>
          <a:lstStyle/>
          <a:p>
            <a:endParaRPr lang="he-IL"/>
          </a:p>
        </p:txBody>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15</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0772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txBody>
          <a:bodyPr/>
          <a:lstStyle/>
          <a:p>
            <a:endParaRPr lang="he-IL"/>
          </a:p>
        </p:txBody>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16</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0308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txBody>
          <a:bodyPr/>
          <a:lstStyle/>
          <a:p>
            <a:endParaRPr lang="he-IL"/>
          </a:p>
        </p:txBody>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17</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131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01004-BADD-E83B-39E1-C0E04702FC57}"/>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22BC1D0D-8231-924F-707E-C631DE8F1B89}"/>
              </a:ext>
            </a:extLst>
          </p:cNvPr>
          <p:cNvSpPr>
            <a:spLocks noGrp="1" noRot="1" noChangeAspect="1"/>
          </p:cNvSpPr>
          <p:nvPr>
            <p:ph type="sldImg"/>
          </p:nvPr>
        </p:nvSpPr>
        <p:spPr/>
        <p:txBody>
          <a:bodyPr/>
          <a:lstStyle/>
          <a:p>
            <a:endParaRPr lang="he-IL"/>
          </a:p>
        </p:txBody>
      </p:sp>
      <p:sp>
        <p:nvSpPr>
          <p:cNvPr id="3" name="מציין מיקום של הערות 2">
            <a:extLst>
              <a:ext uri="{FF2B5EF4-FFF2-40B4-BE49-F238E27FC236}">
                <a16:creationId xmlns:a16="http://schemas.microsoft.com/office/drawing/2014/main" id="{433F555C-E906-8ACF-ACC4-E7D5C0E4F1B1}"/>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75D1BE68-343D-36FB-10CE-D047DC098731}"/>
              </a:ext>
            </a:extLst>
          </p:cNvPr>
          <p:cNvSpPr>
            <a:spLocks noGrp="1"/>
          </p:cNvSpPr>
          <p:nvPr>
            <p:ph type="sldNum" idx="12"/>
          </p:nvPr>
        </p:nvSpPr>
        <p:spPr/>
        <p:txBody>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w-IL"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18</a:t>
            </a:fld>
            <a:endParaRPr kumimoji="0" lang="iw-IL"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6964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a:extLst>
            <a:ext uri="{FF2B5EF4-FFF2-40B4-BE49-F238E27FC236}">
              <a16:creationId xmlns:a16="http://schemas.microsoft.com/office/drawing/2014/main" id="{096C960F-9867-A349-FF2C-E0710F740048}"/>
            </a:ext>
          </a:extLst>
        </p:cNvPr>
        <p:cNvGrpSpPr/>
        <p:nvPr/>
      </p:nvGrpSpPr>
      <p:grpSpPr>
        <a:xfrm>
          <a:off x="0" y="0"/>
          <a:ext cx="0" cy="0"/>
          <a:chOff x="0" y="0"/>
          <a:chExt cx="0" cy="0"/>
        </a:xfrm>
      </p:grpSpPr>
      <p:sp>
        <p:nvSpPr>
          <p:cNvPr id="267" name="Google Shape;267;p12:notes">
            <a:extLst>
              <a:ext uri="{FF2B5EF4-FFF2-40B4-BE49-F238E27FC236}">
                <a16:creationId xmlns:a16="http://schemas.microsoft.com/office/drawing/2014/main" id="{E347A9DF-2FC2-68D4-2C16-32FD03463F3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Calibri" panose="020F0502020204030204"/>
                <a:ea typeface="Calibri"/>
                <a:cs typeface="Arial" panose="020B0604020202020204" pitchFamily="34" charset="0"/>
                <a:sym typeface="Calibri"/>
              </a:rPr>
              <a:t>למורה</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לאחר העבודה בקבוצות, נקיים דיון עם התלמידים עפ"י השאלות בשקופית.</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מומלץ להמשיג את הסיבות להתנהגות שהתלמידים מעלים במסגרת העבודה בקבוצות על פי הקטגוריות המוצעות:</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מוסר, ערכים</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התחשבות בזולת</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חשש לפגיעה בתדמית</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חובתנו לשמור על החוק (חוק לשון הרע, חוק הגנת הפרטיות, חוק הסרטונים ועוד). להרחבה בנושא זה, ראו בשקופיות הבאות</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כבוד להנחיות שקבלתם מהוריכם</a:t>
            </a:r>
            <a:endParaRPr kumimoji="0" lang="he-I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לעתים, אנו נתקלים במקרים בהם ערכים שמנחים אותנו "מתנגשים". מי יכול לתת דוגמה למקרה כזה? לדוגמא: ערך השותפות מנחה אותנו כשאנו פותחים קבוצת ווטסאפ עם כל חברי הכיתה. עם זאת, ערך זה עלול להיות "בהתנגשות" עם ערך החברות, במידה וחבר מהכיתה מתבטא באופן פוגעני כלפי ילדים בקבוצה ויש לדווח על כך למבוגר.</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למורה:</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חשוב להדגיש את היכולת לבחור את ההתנהגות שלי ברשת ובכלל- האם אני פועל כמו כולם? מופעל מתוך לחץ? מתוך אימפולסיביות?</a:t>
            </a:r>
            <a:endParaRPr kumimoji="0" lang="he-IL"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8" name="Google Shape;268;p12:notes">
            <a:extLst>
              <a:ext uri="{FF2B5EF4-FFF2-40B4-BE49-F238E27FC236}">
                <a16:creationId xmlns:a16="http://schemas.microsoft.com/office/drawing/2014/main" id="{8A70EEBC-F329-2928-A0B2-9B00AD7ECE7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he-IL"/>
          </a:p>
        </p:txBody>
      </p:sp>
    </p:spTree>
    <p:extLst>
      <p:ext uri="{BB962C8B-B14F-4D97-AF65-F5344CB8AC3E}">
        <p14:creationId xmlns:p14="http://schemas.microsoft.com/office/powerpoint/2010/main" val="1151091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b47f72ed40_1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he-IL"/>
          </a:p>
        </p:txBody>
      </p:sp>
      <p:sp>
        <p:nvSpPr>
          <p:cNvPr id="131" name="Google Shape;131;g3b47f72ed40_1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dirty="0"/>
          </a:p>
        </p:txBody>
      </p:sp>
      <p:sp>
        <p:nvSpPr>
          <p:cNvPr id="132" name="Google Shape;132;g3b47f72ed40_1_14:notes"/>
          <p:cNvSpPr txBox="1">
            <a:spLocks noGrp="1"/>
          </p:cNvSpPr>
          <p:nvPr>
            <p:ph type="sldNum" idx="12"/>
          </p:nvPr>
        </p:nvSpPr>
        <p:spPr>
          <a:xfrm>
            <a:off x="1588" y="8685213"/>
            <a:ext cx="2971800" cy="458700"/>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a:extLst>
            <a:ext uri="{FF2B5EF4-FFF2-40B4-BE49-F238E27FC236}">
              <a16:creationId xmlns:a16="http://schemas.microsoft.com/office/drawing/2014/main" id="{40BDDDE6-D9D8-3FB2-BF7E-1AA76A67DE2F}"/>
            </a:ext>
          </a:extLst>
        </p:cNvPr>
        <p:cNvGrpSpPr/>
        <p:nvPr/>
      </p:nvGrpSpPr>
      <p:grpSpPr>
        <a:xfrm>
          <a:off x="0" y="0"/>
          <a:ext cx="0" cy="0"/>
          <a:chOff x="0" y="0"/>
          <a:chExt cx="0" cy="0"/>
        </a:xfrm>
      </p:grpSpPr>
      <p:sp>
        <p:nvSpPr>
          <p:cNvPr id="267" name="Google Shape;267;p12:notes">
            <a:extLst>
              <a:ext uri="{FF2B5EF4-FFF2-40B4-BE49-F238E27FC236}">
                <a16:creationId xmlns:a16="http://schemas.microsoft.com/office/drawing/2014/main" id="{D85C1073-3585-9C48-E71E-D1BD2FDEA61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8" name="Google Shape;268;p12:notes">
            <a:extLst>
              <a:ext uri="{FF2B5EF4-FFF2-40B4-BE49-F238E27FC236}">
                <a16:creationId xmlns:a16="http://schemas.microsoft.com/office/drawing/2014/main" id="{2E44CF73-4D16-3EBA-D721-C50237A56C2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he-IL"/>
          </a:p>
        </p:txBody>
      </p:sp>
    </p:spTree>
    <p:extLst>
      <p:ext uri="{BB962C8B-B14F-4D97-AF65-F5344CB8AC3E}">
        <p14:creationId xmlns:p14="http://schemas.microsoft.com/office/powerpoint/2010/main" val="787478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txBody>
          <a:bodyPr/>
          <a:lstStyle/>
          <a:p>
            <a:endParaRPr lang="he-IL"/>
          </a:p>
        </p:txBody>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לשיקול דעת המורה אם להציג שקופית זו לתלמידים לשם הרחבה.</a:t>
            </a:r>
          </a:p>
          <a:p>
            <a:endParaRPr lang="he-IL" dirty="0"/>
          </a:p>
        </p:txBody>
      </p:sp>
      <p:sp>
        <p:nvSpPr>
          <p:cNvPr id="4" name="מציין מיקום של מספר שקופית 3"/>
          <p:cNvSpPr>
            <a:spLocks noGrp="1"/>
          </p:cNvSpPr>
          <p:nvPr>
            <p:ph type="sldNum" idx="12"/>
          </p:nvPr>
        </p:nvSpPr>
        <p:spPr/>
        <p:txBody>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w-IL"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21</a:t>
            </a:fld>
            <a:endParaRPr kumimoji="0" lang="iw-IL"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77853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txBody>
          <a:bodyPr/>
          <a:lstStyle/>
          <a:p>
            <a:endParaRPr lang="he-IL"/>
          </a:p>
        </p:txBody>
      </p:sp>
      <p:sp>
        <p:nvSpPr>
          <p:cNvPr id="3" name="מציין מיקום של הערות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dirty="0"/>
              <a:t>הרחבה זו נועדה למורה, לשיקול דעתה האם להציג לתלמידים.</a:t>
            </a:r>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22</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4513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txBody>
          <a:bodyPr/>
          <a:lstStyle/>
          <a:p>
            <a:endParaRPr lang="he-IL"/>
          </a:p>
        </p:txBody>
      </p:sp>
      <p:sp>
        <p:nvSpPr>
          <p:cNvPr id="3" name="מציין מיקום של הערות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dirty="0"/>
              <a:t>הרחבה זו נועדה למורה, לשיקול דעתה האם להציג לתלמידים.</a:t>
            </a:r>
          </a:p>
          <a:p>
            <a:endParaRPr lang="he-IL" dirty="0"/>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23</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4733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txBody>
          <a:bodyPr/>
          <a:lstStyle/>
          <a:p>
            <a:endParaRPr lang="he-IL"/>
          </a:p>
        </p:txBody>
      </p:sp>
      <p:sp>
        <p:nvSpPr>
          <p:cNvPr id="3" name="מציין מיקום של הערות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dirty="0"/>
              <a:t>הרחבה זו נועדה למורה, לשיקול דעתה האם להציג לתלמידים.</a:t>
            </a:r>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24</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8628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txBody>
          <a:bodyPr/>
          <a:lstStyle/>
          <a:p>
            <a:endParaRPr lang="he-IL"/>
          </a:p>
        </p:txBody>
      </p:sp>
      <p:sp>
        <p:nvSpPr>
          <p:cNvPr id="3" name="מציין מיקום של הערות 2"/>
          <p:cNvSpPr>
            <a:spLocks noGrp="1"/>
          </p:cNvSpPr>
          <p:nvPr>
            <p:ph type="body" idx="1"/>
          </p:nvPr>
        </p:nvSpPr>
        <p:spPr/>
        <p:txBody>
          <a:bodyPr/>
          <a:lstStyle/>
          <a:p>
            <a:r>
              <a:rPr lang="he-IL" dirty="0"/>
              <a:t>הרחבה זו נועדה למורה, לשיקול דעתה האם להציג לתלמידים.</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25</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3442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txBody>
          <a:bodyPr/>
          <a:lstStyle/>
          <a:p>
            <a:endParaRPr lang="he-IL"/>
          </a:p>
        </p:txBody>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מנסחים ביחד כללי התנהגות ברשת: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Calibri"/>
                <a:cs typeface="Arial" panose="020B0604020202020204" pitchFamily="34" charset="0"/>
                <a:sym typeface="Calibri"/>
              </a:rPr>
              <a:t>לאחר הדיון בסוגיות שונות שהועלו בכיתה , </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נזמין את התלמידים להציע את כללי ההתנהגות שאותם יכללו בקוד האתי להתנהגות ברשת, נברר עימם מהם המסרים שברצונם לכלול בכללי ההתנהגות הכיתתיים ברשת ונכתוב את הדברים.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להדגמת קוד אתי נוכל להקרין לילדים את "גולשים לשינוי" -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משרד החינוך, בשיתוף בית הספר לתקשורת במרכז הבינתחומי הרצליה, פעלו </a:t>
            </a:r>
            <a:r>
              <a:rPr kumimoji="0" lang="he-IL" sz="1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בתשע"ח</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לכתיבת הקוד האתי </a:t>
            </a:r>
            <a:r>
              <a:rPr kumimoji="0" lang="he-IL" sz="1200" b="1"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hlinkClick r:id="rId3"/>
              </a:rPr>
              <a:t>גולשים לשינוי</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להתנהלות מיטבית ברשת ולמניעת מצבי פגיעה ובריונות. הקוד האתי נכתב ונוסח על ידי תלמידים מבתי ספר ברחבי הארץ והתבסס על "חכמת ההמונים", מתוך הנחה כי בכוחם של התלמידים לבנות קוד אתי רלוונטי ומותאם, אשר יאפשר להם לקחת אחריות חברתית, להתנהל באופן ערכי ומוסרי, להימנע ממצבים של פגיעה ולא לעמוד מהצד מול פגיעה באחר. ואכן, התלמידים הגיעו לתוצר ראוי, באמצעותו הכריזו כי </a:t>
            </a: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"הילדים ובני הנוער פורצים דרך ולוקחים אחריות בעיצוב עתידנו ובהובלת שינוי גם ברשת"</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להרחבה אודות הקוד האתי ראו שקופית 25.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קישור לקוד האתי – גולשים לשינוי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https://meyda.education.gov.il/files/shefi/Alon_GLisha_2019/Kishuri_Haim/Mazeget_Kod_Eti.pdf</a:t>
            </a: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26</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1078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txBody>
          <a:bodyPr/>
          <a:lstStyle/>
          <a:p>
            <a:endParaRPr lang="he-IL"/>
          </a:p>
        </p:txBody>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*לאחר בניית כללי ההתנהגות, נזמין נציגים מהכיתה להעלות את הכללים על הכתב, כך שכל תלמידי הכיתה יוכלו לחתום עליהם. הכללים ייתלו בכיתה ויפורסמו באתר הכיתתי.</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e-IL"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מומלץ לשתף את הורי הכיתה בתהליך ולשלוח להם את כללי ההתנהגות עליהם התחייבו התלמידים.</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27</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9749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a:extLst>
            <a:ext uri="{FF2B5EF4-FFF2-40B4-BE49-F238E27FC236}">
              <a16:creationId xmlns:a16="http://schemas.microsoft.com/office/drawing/2014/main" id="{AAFC2D09-67EE-986E-C24D-A39A43184680}"/>
            </a:ext>
          </a:extLst>
        </p:cNvPr>
        <p:cNvGrpSpPr/>
        <p:nvPr/>
      </p:nvGrpSpPr>
      <p:grpSpPr>
        <a:xfrm>
          <a:off x="0" y="0"/>
          <a:ext cx="0" cy="0"/>
          <a:chOff x="0" y="0"/>
          <a:chExt cx="0" cy="0"/>
        </a:xfrm>
      </p:grpSpPr>
      <p:sp>
        <p:nvSpPr>
          <p:cNvPr id="484" name="Google Shape;484;g3b47f72ed40_1_325:notes">
            <a:extLst>
              <a:ext uri="{FF2B5EF4-FFF2-40B4-BE49-F238E27FC236}">
                <a16:creationId xmlns:a16="http://schemas.microsoft.com/office/drawing/2014/main" id="{A1B8B537-93F2-3D95-4E09-C98562EAB0C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he-IL"/>
          </a:p>
        </p:txBody>
      </p:sp>
      <p:sp>
        <p:nvSpPr>
          <p:cNvPr id="485" name="Google Shape;485;g3b47f72ed40_1_325:notes">
            <a:extLst>
              <a:ext uri="{FF2B5EF4-FFF2-40B4-BE49-F238E27FC236}">
                <a16:creationId xmlns:a16="http://schemas.microsoft.com/office/drawing/2014/main" id="{01657DB6-CC9C-4F6F-71CC-D86E122A792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r" rtl="1"/>
            <a:r>
              <a:rPr lang="he-IL" sz="1200" dirty="0">
                <a:latin typeface="Calibri" panose="020F0502020204030204" pitchFamily="34" charset="0"/>
                <a:cs typeface="Calibri" panose="020F0502020204030204" pitchFamily="34" charset="0"/>
              </a:rPr>
              <a:t>הנחו את התלמידים להיכנס ל</a:t>
            </a:r>
            <a:r>
              <a:rPr lang="he-IL" sz="1200" b="1" dirty="0">
                <a:latin typeface="Calibri" panose="020F0502020204030204" pitchFamily="34" charset="0"/>
                <a:cs typeface="Calibri" panose="020F0502020204030204" pitchFamily="34" charset="0"/>
              </a:rPr>
              <a:t>סביבת </a:t>
            </a:r>
            <a:r>
              <a:rPr lang="he-IL" sz="1200" b="1" dirty="0" err="1">
                <a:latin typeface="Calibri" panose="020F0502020204030204" pitchFamily="34" charset="0"/>
                <a:cs typeface="Calibri" panose="020F0502020204030204" pitchFamily="34" charset="0"/>
              </a:rPr>
              <a:t>הקלאסרום</a:t>
            </a:r>
            <a:r>
              <a:rPr lang="he-IL" sz="1200" b="1" dirty="0">
                <a:latin typeface="Calibri" panose="020F0502020204030204" pitchFamily="34" charset="0"/>
                <a:cs typeface="Calibri" panose="020F0502020204030204" pitchFamily="34" charset="0"/>
              </a:rPr>
              <a:t> </a:t>
            </a:r>
            <a:r>
              <a:rPr lang="he-IL" sz="1200" b="0" dirty="0">
                <a:latin typeface="Calibri" panose="020F0502020204030204" pitchFamily="34" charset="0"/>
                <a:cs typeface="Calibri" panose="020F0502020204030204" pitchFamily="34" charset="0"/>
              </a:rPr>
              <a:t>על מנת </a:t>
            </a:r>
            <a:r>
              <a:rPr lang="he-IL" sz="1200" dirty="0">
                <a:latin typeface="Calibri" panose="020F0502020204030204" pitchFamily="34" charset="0"/>
                <a:cs typeface="Calibri" panose="020F0502020204030204" pitchFamily="34" charset="0"/>
              </a:rPr>
              <a:t>לבצע את המשימה בעזרת הבינה המלאכותית.</a:t>
            </a:r>
          </a:p>
          <a:p>
            <a:pPr algn="r" rtl="1"/>
            <a:r>
              <a:rPr lang="he-IL" sz="1200" dirty="0">
                <a:latin typeface="Calibri" panose="020F0502020204030204" pitchFamily="34" charset="0"/>
                <a:cs typeface="Calibri" panose="020F0502020204030204" pitchFamily="34" charset="0"/>
              </a:rPr>
              <a:t>המשימה תאפשר לתלמידים להתבונן על התהליך שעברו בשיעור, על מה שנלמד ולהציג תוצר יצירתי.</a:t>
            </a:r>
            <a:endParaRPr lang="he-IL" dirty="0"/>
          </a:p>
          <a:p>
            <a:pPr marL="0" lvl="0" indent="0" algn="r" rtl="1">
              <a:spcBef>
                <a:spcPts val="0"/>
              </a:spcBef>
              <a:spcAft>
                <a:spcPts val="0"/>
              </a:spcAft>
              <a:buNone/>
            </a:pPr>
            <a:endParaRPr dirty="0"/>
          </a:p>
        </p:txBody>
      </p:sp>
      <p:sp>
        <p:nvSpPr>
          <p:cNvPr id="486" name="Google Shape;486;g3b47f72ed40_1_325:notes">
            <a:extLst>
              <a:ext uri="{FF2B5EF4-FFF2-40B4-BE49-F238E27FC236}">
                <a16:creationId xmlns:a16="http://schemas.microsoft.com/office/drawing/2014/main" id="{74325190-FE96-AE6F-4757-48308292A6EB}"/>
              </a:ext>
            </a:extLst>
          </p:cNvPr>
          <p:cNvSpPr txBox="1">
            <a:spLocks noGrp="1"/>
          </p:cNvSpPr>
          <p:nvPr>
            <p:ph type="sldNum" idx="12"/>
          </p:nvPr>
        </p:nvSpPr>
        <p:spPr>
          <a:xfrm>
            <a:off x="1588" y="8685213"/>
            <a:ext cx="2971800" cy="458700"/>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28</a:t>
            </a:fld>
            <a:endParaRPr/>
          </a:p>
        </p:txBody>
      </p:sp>
    </p:spTree>
    <p:extLst>
      <p:ext uri="{BB962C8B-B14F-4D97-AF65-F5344CB8AC3E}">
        <p14:creationId xmlns:p14="http://schemas.microsoft.com/office/powerpoint/2010/main" val="31133796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a:extLst>
            <a:ext uri="{FF2B5EF4-FFF2-40B4-BE49-F238E27FC236}">
              <a16:creationId xmlns:a16="http://schemas.microsoft.com/office/drawing/2014/main" id="{BEED1615-5980-3589-267A-A64EE145A884}"/>
            </a:ext>
          </a:extLst>
        </p:cNvPr>
        <p:cNvGrpSpPr/>
        <p:nvPr/>
      </p:nvGrpSpPr>
      <p:grpSpPr>
        <a:xfrm>
          <a:off x="0" y="0"/>
          <a:ext cx="0" cy="0"/>
          <a:chOff x="0" y="0"/>
          <a:chExt cx="0" cy="0"/>
        </a:xfrm>
      </p:grpSpPr>
      <p:sp>
        <p:nvSpPr>
          <p:cNvPr id="267" name="Google Shape;267;p12:notes">
            <a:extLst>
              <a:ext uri="{FF2B5EF4-FFF2-40B4-BE49-F238E27FC236}">
                <a16:creationId xmlns:a16="http://schemas.microsoft.com/office/drawing/2014/main" id="{CD834566-A0A4-B024-8FB0-0423D95B5C1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8" name="Google Shape;268;p12:notes">
            <a:extLst>
              <a:ext uri="{FF2B5EF4-FFF2-40B4-BE49-F238E27FC236}">
                <a16:creationId xmlns:a16="http://schemas.microsoft.com/office/drawing/2014/main" id="{6007D872-8CC5-42F7-AF15-A8170CD6C48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he-IL"/>
          </a:p>
        </p:txBody>
      </p:sp>
    </p:spTree>
    <p:extLst>
      <p:ext uri="{BB962C8B-B14F-4D97-AF65-F5344CB8AC3E}">
        <p14:creationId xmlns:p14="http://schemas.microsoft.com/office/powerpoint/2010/main" val="2719779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he-I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endParaRPr dirty="0"/>
          </a:p>
        </p:txBody>
      </p:sp>
      <p:sp>
        <p:nvSpPr>
          <p:cNvPr id="980" name="Google Shape;98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he-IL"/>
          </a:p>
        </p:txBody>
      </p:sp>
    </p:spTree>
    <p:extLst>
      <p:ext uri="{BB962C8B-B14F-4D97-AF65-F5344CB8AC3E}">
        <p14:creationId xmlns:p14="http://schemas.microsoft.com/office/powerpoint/2010/main" val="26614338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48F7A-8384-E04A-2ADA-E3D08F8EB0DC}"/>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ABE9E597-58B7-1897-8016-36C9F0180C96}"/>
              </a:ext>
            </a:extLst>
          </p:cNvPr>
          <p:cNvSpPr>
            <a:spLocks noGrp="1" noRot="1" noChangeAspect="1"/>
          </p:cNvSpPr>
          <p:nvPr>
            <p:ph type="sldImg"/>
          </p:nvPr>
        </p:nvSpPr>
        <p:spPr/>
        <p:txBody>
          <a:bodyPr/>
          <a:lstStyle/>
          <a:p>
            <a:endParaRPr lang="he-IL"/>
          </a:p>
        </p:txBody>
      </p:sp>
      <p:sp>
        <p:nvSpPr>
          <p:cNvPr id="3" name="מציין מיקום של הערות 2">
            <a:extLst>
              <a:ext uri="{FF2B5EF4-FFF2-40B4-BE49-F238E27FC236}">
                <a16:creationId xmlns:a16="http://schemas.microsoft.com/office/drawing/2014/main" id="{6A6D5F44-D9ED-925E-C1B7-39E99CE6E98B}"/>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06B9D08E-9C02-7C73-D00F-ECCEAF0B95BB}"/>
              </a:ext>
            </a:extLst>
          </p:cNvPr>
          <p:cNvSpPr>
            <a:spLocks noGrp="1"/>
          </p:cNvSpPr>
          <p:nvPr>
            <p:ph type="sldNum" idx="12"/>
          </p:nvPr>
        </p:nvSpPr>
        <p:spPr/>
        <p:txBody>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w-IL"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31</a:t>
            </a:fld>
            <a:endParaRPr kumimoji="0" lang="iw-IL"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554184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7E639-082C-F6D2-805E-4A9DCD504FC4}"/>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FB73053C-CE60-5A2E-352B-4050B24B342B}"/>
              </a:ext>
            </a:extLst>
          </p:cNvPr>
          <p:cNvSpPr>
            <a:spLocks noGrp="1" noRot="1" noChangeAspect="1"/>
          </p:cNvSpPr>
          <p:nvPr>
            <p:ph type="sldImg"/>
          </p:nvPr>
        </p:nvSpPr>
        <p:spPr/>
        <p:txBody>
          <a:bodyPr/>
          <a:lstStyle/>
          <a:p>
            <a:endParaRPr lang="he-IL"/>
          </a:p>
        </p:txBody>
      </p:sp>
      <p:sp>
        <p:nvSpPr>
          <p:cNvPr id="3" name="מציין מיקום של הערות 2">
            <a:extLst>
              <a:ext uri="{FF2B5EF4-FFF2-40B4-BE49-F238E27FC236}">
                <a16:creationId xmlns:a16="http://schemas.microsoft.com/office/drawing/2014/main" id="{88818DC2-7644-B406-A8C1-7774E4586FFF}"/>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A7B50411-5F30-14BB-D521-8270AC7E94EB}"/>
              </a:ext>
            </a:extLst>
          </p:cNvPr>
          <p:cNvSpPr>
            <a:spLocks noGrp="1"/>
          </p:cNvSpPr>
          <p:nvPr>
            <p:ph type="sldNum" idx="12"/>
          </p:nvPr>
        </p:nvSpPr>
        <p:spPr/>
        <p:txBody>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w-IL"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32</a:t>
            </a:fld>
            <a:endParaRPr kumimoji="0" lang="iw-IL"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475830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C2B5E-D7E2-1F3C-A3D4-CD9EF599937E}"/>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22CEB6A5-1C95-AF08-874D-CA78657154F3}"/>
              </a:ext>
            </a:extLst>
          </p:cNvPr>
          <p:cNvSpPr>
            <a:spLocks noGrp="1" noRot="1" noChangeAspect="1"/>
          </p:cNvSpPr>
          <p:nvPr>
            <p:ph type="sldImg"/>
          </p:nvPr>
        </p:nvSpPr>
        <p:spPr/>
        <p:txBody>
          <a:bodyPr/>
          <a:lstStyle/>
          <a:p>
            <a:endParaRPr lang="he-IL"/>
          </a:p>
        </p:txBody>
      </p:sp>
      <p:sp>
        <p:nvSpPr>
          <p:cNvPr id="3" name="מציין מיקום של הערות 2">
            <a:extLst>
              <a:ext uri="{FF2B5EF4-FFF2-40B4-BE49-F238E27FC236}">
                <a16:creationId xmlns:a16="http://schemas.microsoft.com/office/drawing/2014/main" id="{233585CA-5A03-AF11-4ADE-A5555A941656}"/>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94ABA1A5-FED1-9D06-364B-26A8FE5FDB86}"/>
              </a:ext>
            </a:extLst>
          </p:cNvPr>
          <p:cNvSpPr>
            <a:spLocks noGrp="1"/>
          </p:cNvSpPr>
          <p:nvPr>
            <p:ph type="sldNum" idx="12"/>
          </p:nvPr>
        </p:nvSpPr>
        <p:spPr/>
        <p:txBody>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w-IL"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33</a:t>
            </a:fld>
            <a:endParaRPr kumimoji="0" lang="iw-IL"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891901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E0953-57F0-44F8-ACE2-64D6EFB8B532}"/>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B60A1074-1BCB-DE3F-093E-02822FC928A3}"/>
              </a:ext>
            </a:extLst>
          </p:cNvPr>
          <p:cNvSpPr>
            <a:spLocks noGrp="1" noRot="1" noChangeAspect="1"/>
          </p:cNvSpPr>
          <p:nvPr>
            <p:ph type="sldImg"/>
          </p:nvPr>
        </p:nvSpPr>
        <p:spPr/>
        <p:txBody>
          <a:bodyPr/>
          <a:lstStyle/>
          <a:p>
            <a:endParaRPr lang="he-IL"/>
          </a:p>
        </p:txBody>
      </p:sp>
      <p:sp>
        <p:nvSpPr>
          <p:cNvPr id="3" name="מציין מיקום של הערות 2">
            <a:extLst>
              <a:ext uri="{FF2B5EF4-FFF2-40B4-BE49-F238E27FC236}">
                <a16:creationId xmlns:a16="http://schemas.microsoft.com/office/drawing/2014/main" id="{DB95971E-30D6-3183-B96B-F8AA3C1AFE14}"/>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4E6BB3F8-1B1D-EC49-C35D-5DDEA2ACE054}"/>
              </a:ext>
            </a:extLst>
          </p:cNvPr>
          <p:cNvSpPr>
            <a:spLocks noGrp="1"/>
          </p:cNvSpPr>
          <p:nvPr>
            <p:ph type="sldNum" idx="12"/>
          </p:nvPr>
        </p:nvSpPr>
        <p:spPr/>
        <p:txBody>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w-IL"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34</a:t>
            </a:fld>
            <a:endParaRPr kumimoji="0" lang="iw-IL"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301740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680B0-3EB1-FB9D-A843-6B1FBE5BFBA4}"/>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2F6BE3BE-059E-A499-F473-137A7946C1C4}"/>
              </a:ext>
            </a:extLst>
          </p:cNvPr>
          <p:cNvSpPr>
            <a:spLocks noGrp="1" noRot="1" noChangeAspect="1"/>
          </p:cNvSpPr>
          <p:nvPr>
            <p:ph type="sldImg"/>
          </p:nvPr>
        </p:nvSpPr>
        <p:spPr/>
        <p:txBody>
          <a:bodyPr/>
          <a:lstStyle/>
          <a:p>
            <a:endParaRPr lang="he-IL"/>
          </a:p>
        </p:txBody>
      </p:sp>
      <p:sp>
        <p:nvSpPr>
          <p:cNvPr id="3" name="מציין מיקום של הערות 2">
            <a:extLst>
              <a:ext uri="{FF2B5EF4-FFF2-40B4-BE49-F238E27FC236}">
                <a16:creationId xmlns:a16="http://schemas.microsoft.com/office/drawing/2014/main" id="{EE91879D-C5CC-0DDD-74D8-D2580E6BFA7E}"/>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A7830597-9731-984B-369F-815B920A2AFB}"/>
              </a:ext>
            </a:extLst>
          </p:cNvPr>
          <p:cNvSpPr>
            <a:spLocks noGrp="1"/>
          </p:cNvSpPr>
          <p:nvPr>
            <p:ph type="sldNum" idx="12"/>
          </p:nvPr>
        </p:nvSpPr>
        <p:spPr/>
        <p:txBody>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w-IL"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35</a:t>
            </a:fld>
            <a:endParaRPr kumimoji="0" lang="iw-IL"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240412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BABE7-4C5C-1348-5D90-AE7C5BAA5192}"/>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4B228C2C-5FB8-96DF-3CE9-8FAC1304B038}"/>
              </a:ext>
            </a:extLst>
          </p:cNvPr>
          <p:cNvSpPr>
            <a:spLocks noGrp="1" noRot="1" noChangeAspect="1"/>
          </p:cNvSpPr>
          <p:nvPr>
            <p:ph type="sldImg"/>
          </p:nvPr>
        </p:nvSpPr>
        <p:spPr/>
        <p:txBody>
          <a:bodyPr/>
          <a:lstStyle/>
          <a:p>
            <a:endParaRPr lang="he-IL"/>
          </a:p>
        </p:txBody>
      </p:sp>
      <p:sp>
        <p:nvSpPr>
          <p:cNvPr id="3" name="מציין מיקום של הערות 2">
            <a:extLst>
              <a:ext uri="{FF2B5EF4-FFF2-40B4-BE49-F238E27FC236}">
                <a16:creationId xmlns:a16="http://schemas.microsoft.com/office/drawing/2014/main" id="{D56BE5D3-FF9B-E04A-F5BF-236F3D83CF3B}"/>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B31A531C-5220-8D4F-9CCD-FD3B74E32F88}"/>
              </a:ext>
            </a:extLst>
          </p:cNvPr>
          <p:cNvSpPr>
            <a:spLocks noGrp="1"/>
          </p:cNvSpPr>
          <p:nvPr>
            <p:ph type="sldNum" idx="12"/>
          </p:nvPr>
        </p:nvSpPr>
        <p:spPr/>
        <p:txBody>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w-IL"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36</a:t>
            </a:fld>
            <a:endParaRPr kumimoji="0" lang="iw-IL"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514111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01004-BADD-E83B-39E1-C0E04702FC57}"/>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22BC1D0D-8231-924F-707E-C631DE8F1B89}"/>
              </a:ext>
            </a:extLst>
          </p:cNvPr>
          <p:cNvSpPr>
            <a:spLocks noGrp="1" noRot="1" noChangeAspect="1"/>
          </p:cNvSpPr>
          <p:nvPr>
            <p:ph type="sldImg"/>
          </p:nvPr>
        </p:nvSpPr>
        <p:spPr/>
        <p:txBody>
          <a:bodyPr/>
          <a:lstStyle/>
          <a:p>
            <a:endParaRPr lang="he-IL"/>
          </a:p>
        </p:txBody>
      </p:sp>
      <p:sp>
        <p:nvSpPr>
          <p:cNvPr id="3" name="מציין מיקום של הערות 2">
            <a:extLst>
              <a:ext uri="{FF2B5EF4-FFF2-40B4-BE49-F238E27FC236}">
                <a16:creationId xmlns:a16="http://schemas.microsoft.com/office/drawing/2014/main" id="{433F555C-E906-8ACF-ACC4-E7D5C0E4F1B1}"/>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75D1BE68-343D-36FB-10CE-D047DC098731}"/>
              </a:ext>
            </a:extLst>
          </p:cNvPr>
          <p:cNvSpPr>
            <a:spLocks noGrp="1"/>
          </p:cNvSpPr>
          <p:nvPr>
            <p:ph type="sldNum" idx="12"/>
          </p:nvPr>
        </p:nvSpPr>
        <p:spPr/>
        <p:txBody>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w-IL"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37</a:t>
            </a:fld>
            <a:endParaRPr kumimoji="0" lang="iw-IL"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57127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9" name="Google Shape;18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b4e0ad62c6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he-IL"/>
          </a:p>
        </p:txBody>
      </p:sp>
      <p:sp>
        <p:nvSpPr>
          <p:cNvPr id="165" name="Google Shape;165;g3b4e0ad62c6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endParaRPr/>
          </a:p>
        </p:txBody>
      </p:sp>
      <p:sp>
        <p:nvSpPr>
          <p:cNvPr id="166" name="Google Shape;166;g3b4e0ad62c6_0_15:notes"/>
          <p:cNvSpPr txBox="1">
            <a:spLocks noGrp="1"/>
          </p:cNvSpPr>
          <p:nvPr>
            <p:ph type="sldNum" idx="12"/>
          </p:nvPr>
        </p:nvSpPr>
        <p:spPr>
          <a:xfrm>
            <a:off x="1588"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iw-IL"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he-IL"/>
          </a:p>
        </p:txBody>
      </p:sp>
      <p:sp>
        <p:nvSpPr>
          <p:cNvPr id="227" name="Google Shape;22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dirty="0"/>
          </a:p>
        </p:txBody>
      </p:sp>
      <p:sp>
        <p:nvSpPr>
          <p:cNvPr id="228" name="Google Shape;228;p8: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dirty="0"/>
              <a:t>חשוב לחזור על הכללים המרכזיים בכל שיעור</a:t>
            </a:r>
            <a:r>
              <a:rPr lang="he-IL" dirty="0"/>
              <a:t>,</a:t>
            </a:r>
            <a:r>
              <a:rPr lang="x-none" dirty="0"/>
              <a:t> על מנת לבסס מרחב בטוח המאפשר שיח רגשי בין התלמידים.</a:t>
            </a:r>
            <a:endParaRPr dirty="0"/>
          </a:p>
        </p:txBody>
      </p:sp>
      <p:sp>
        <p:nvSpPr>
          <p:cNvPr id="231" name="Google Shape;23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60599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he-IL"/>
          </a:p>
        </p:txBody>
      </p:sp>
      <p:sp>
        <p:nvSpPr>
          <p:cNvPr id="255" name="Google Shape;25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המורה תציג לתלמידים את הנושאים העיקריים עליהם ישוחחו ביחד בשיעור.</a:t>
            </a:r>
          </a:p>
          <a:p>
            <a:pPr marL="0" lvl="0" indent="0" algn="r" rtl="1">
              <a:spcBef>
                <a:spcPts val="0"/>
              </a:spcBef>
              <a:spcAft>
                <a:spcPts val="0"/>
              </a:spcAft>
              <a:buNone/>
            </a:pPr>
            <a:endParaRPr dirty="0"/>
          </a:p>
        </p:txBody>
      </p:sp>
      <p:sp>
        <p:nvSpPr>
          <p:cNvPr id="256" name="Google Shape;256;p10: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a:extLst>
            <a:ext uri="{FF2B5EF4-FFF2-40B4-BE49-F238E27FC236}">
              <a16:creationId xmlns:a16="http://schemas.microsoft.com/office/drawing/2014/main" id="{64CBB9E6-B3EF-0F31-ABA2-C68A27F41F11}"/>
            </a:ext>
          </a:extLst>
        </p:cNvPr>
        <p:cNvGrpSpPr/>
        <p:nvPr/>
      </p:nvGrpSpPr>
      <p:grpSpPr>
        <a:xfrm>
          <a:off x="0" y="0"/>
          <a:ext cx="0" cy="0"/>
          <a:chOff x="0" y="0"/>
          <a:chExt cx="0" cy="0"/>
        </a:xfrm>
      </p:grpSpPr>
      <p:sp>
        <p:nvSpPr>
          <p:cNvPr id="484" name="Google Shape;484;g3b47f72ed40_1_325:notes">
            <a:extLst>
              <a:ext uri="{FF2B5EF4-FFF2-40B4-BE49-F238E27FC236}">
                <a16:creationId xmlns:a16="http://schemas.microsoft.com/office/drawing/2014/main" id="{C510B2E9-6816-2C10-5DCA-EEA3781EAC6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he-IL"/>
          </a:p>
        </p:txBody>
      </p:sp>
      <p:sp>
        <p:nvSpPr>
          <p:cNvPr id="485" name="Google Shape;485;g3b47f72ed40_1_325:notes">
            <a:extLst>
              <a:ext uri="{FF2B5EF4-FFF2-40B4-BE49-F238E27FC236}">
                <a16:creationId xmlns:a16="http://schemas.microsoft.com/office/drawing/2014/main" id="{01729030-9251-7441-EABB-51329C2BDD8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he-IL" dirty="0"/>
              <a:t>יש להקרין את הסרטון לצפייה משותפת </a:t>
            </a:r>
            <a:r>
              <a:rPr lang="he-IL"/>
              <a:t>עם התלמידים.</a:t>
            </a:r>
            <a:endParaRPr/>
          </a:p>
        </p:txBody>
      </p:sp>
      <p:sp>
        <p:nvSpPr>
          <p:cNvPr id="486" name="Google Shape;486;g3b47f72ed40_1_325:notes">
            <a:extLst>
              <a:ext uri="{FF2B5EF4-FFF2-40B4-BE49-F238E27FC236}">
                <a16:creationId xmlns:a16="http://schemas.microsoft.com/office/drawing/2014/main" id="{E274D44A-9FF9-060D-35EA-52947B5FF9B9}"/>
              </a:ext>
            </a:extLst>
          </p:cNvPr>
          <p:cNvSpPr txBox="1">
            <a:spLocks noGrp="1"/>
          </p:cNvSpPr>
          <p:nvPr>
            <p:ph type="sldNum" idx="12"/>
          </p:nvPr>
        </p:nvSpPr>
        <p:spPr>
          <a:xfrm>
            <a:off x="1588" y="8685213"/>
            <a:ext cx="2971800" cy="458700"/>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9</a:t>
            </a:fld>
            <a:endParaRPr/>
          </a:p>
        </p:txBody>
      </p:sp>
    </p:spTree>
    <p:extLst>
      <p:ext uri="{BB962C8B-B14F-4D97-AF65-F5344CB8AC3E}">
        <p14:creationId xmlns:p14="http://schemas.microsoft.com/office/powerpoint/2010/main" val="854196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8" name="Google Shape;18;p2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כותרת">
  <p:cSld name="כותרת">
    <p:spTree>
      <p:nvGrpSpPr>
        <p:cNvPr id="1" name="Shape 21"/>
        <p:cNvGrpSpPr/>
        <p:nvPr/>
      </p:nvGrpSpPr>
      <p:grpSpPr>
        <a:xfrm>
          <a:off x="0" y="0"/>
          <a:ext cx="0" cy="0"/>
          <a:chOff x="0" y="0"/>
          <a:chExt cx="0" cy="0"/>
        </a:xfrm>
      </p:grpSpPr>
      <p:sp>
        <p:nvSpPr>
          <p:cNvPr id="22" name="Google Shape;22;p2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3" name="Google Shape;23;p2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24" name="Google Shape;24;p22"/>
          <p:cNvSpPr/>
          <p:nvPr/>
        </p:nvSpPr>
        <p:spPr>
          <a:xfrm>
            <a:off x="0" y="0"/>
            <a:ext cx="12192000" cy="1487055"/>
          </a:xfrm>
          <a:prstGeom prst="rect">
            <a:avLst/>
          </a:prstGeom>
          <a:solidFill>
            <a:srgbClr val="F2DAF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25;p22"/>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שאלות- אפשרות 1">
  <p:cSld name="שאלות- אפשרות 1">
    <p:spTree>
      <p:nvGrpSpPr>
        <p:cNvPr id="1" name="Shape 34"/>
        <p:cNvGrpSpPr/>
        <p:nvPr/>
      </p:nvGrpSpPr>
      <p:grpSpPr>
        <a:xfrm>
          <a:off x="0" y="0"/>
          <a:ext cx="0" cy="0"/>
          <a:chOff x="0" y="0"/>
          <a:chExt cx="0" cy="0"/>
        </a:xfrm>
      </p:grpSpPr>
      <p:sp>
        <p:nvSpPr>
          <p:cNvPr id="35" name="Google Shape;35;p2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6" name="Google Shape;3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7" name="Google Shape;37;p2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38" name="Google Shape;38;p24"/>
          <p:cNvSpPr/>
          <p:nvPr/>
        </p:nvSpPr>
        <p:spPr>
          <a:xfrm>
            <a:off x="0" y="0"/>
            <a:ext cx="12192000" cy="1487055"/>
          </a:xfrm>
          <a:prstGeom prst="rect">
            <a:avLst/>
          </a:prstGeom>
          <a:solidFill>
            <a:srgbClr val="F2DAF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24"/>
          <p:cNvSpPr txBox="1"/>
          <p:nvPr/>
        </p:nvSpPr>
        <p:spPr>
          <a:xfrm>
            <a:off x="1159162" y="143362"/>
            <a:ext cx="8640619" cy="1200329"/>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7200" b="1">
                <a:solidFill>
                  <a:srgbClr val="002060"/>
                </a:solidFill>
                <a:latin typeface="Calibri"/>
                <a:ea typeface="Calibri"/>
                <a:cs typeface="Calibri"/>
                <a:sym typeface="Calibri"/>
              </a:rPr>
              <a:t>שאלות לדיון בכיתה</a:t>
            </a:r>
            <a:endParaRPr/>
          </a:p>
        </p:txBody>
      </p:sp>
      <p:sp>
        <p:nvSpPr>
          <p:cNvPr id="40" name="Google Shape;40;p24"/>
          <p:cNvSpPr txBox="1">
            <a:spLocks noGrp="1"/>
          </p:cNvSpPr>
          <p:nvPr>
            <p:ph type="body" idx="1"/>
          </p:nvPr>
        </p:nvSpPr>
        <p:spPr>
          <a:xfrm>
            <a:off x="3918528" y="2246457"/>
            <a:ext cx="66386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91"/>
        <p:cNvGrpSpPr/>
        <p:nvPr/>
      </p:nvGrpSpPr>
      <p:grpSpPr>
        <a:xfrm>
          <a:off x="0" y="0"/>
          <a:ext cx="0" cy="0"/>
          <a:chOff x="0" y="0"/>
          <a:chExt cx="0" cy="0"/>
        </a:xfrm>
      </p:grpSpPr>
      <p:sp>
        <p:nvSpPr>
          <p:cNvPr id="92" name="Google Shape;9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4" name="Google Shape;94;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5" name="Google Shape;95;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6" name="Google Shape;9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7" name="Google Shape;97;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98"/>
        <p:cNvGrpSpPr/>
        <p:nvPr/>
      </p:nvGrpSpPr>
      <p:grpSpPr>
        <a:xfrm>
          <a:off x="0" y="0"/>
          <a:ext cx="0" cy="0"/>
          <a:chOff x="0" y="0"/>
          <a:chExt cx="0" cy="0"/>
        </a:xfrm>
      </p:grpSpPr>
      <p:sp>
        <p:nvSpPr>
          <p:cNvPr id="99" name="Google Shape;99;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101" name="Google Shape;101;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02" name="Google Shape;102;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103" name="Google Shape;103;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04" name="Google Shape;104;p3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5" name="Google Shape;10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6" name="Google Shape;106;p3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סרטונים/ שמע">
  <p:cSld name="סרטונים/ שמע">
    <p:spTree>
      <p:nvGrpSpPr>
        <p:cNvPr id="1" name="Shape 107"/>
        <p:cNvGrpSpPr/>
        <p:nvPr/>
      </p:nvGrpSpPr>
      <p:grpSpPr>
        <a:xfrm>
          <a:off x="0" y="0"/>
          <a:ext cx="0" cy="0"/>
          <a:chOff x="0" y="0"/>
          <a:chExt cx="0" cy="0"/>
        </a:xfrm>
      </p:grpSpPr>
      <p:sp>
        <p:nvSpPr>
          <p:cNvPr id="108" name="Google Shape;108;p33"/>
          <p:cNvSpPr/>
          <p:nvPr/>
        </p:nvSpPr>
        <p:spPr>
          <a:xfrm>
            <a:off x="7673" y="0"/>
            <a:ext cx="3573727" cy="6858000"/>
          </a:xfrm>
          <a:prstGeom prst="rect">
            <a:avLst/>
          </a:prstGeom>
          <a:solidFill>
            <a:srgbClr val="F2DAF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3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0" name="Google Shape;11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1" name="Google Shape;111;p3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112" name="Google Shape;112;p33"/>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3"/>
          <p:cNvSpPr>
            <a:spLocks noGrp="1"/>
          </p:cNvSpPr>
          <p:nvPr>
            <p:ph type="media" idx="2"/>
          </p:nvPr>
        </p:nvSpPr>
        <p:spPr>
          <a:xfrm>
            <a:off x="5464968" y="1611299"/>
            <a:ext cx="5376863" cy="4157662"/>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תמונה ">
  <p:cSld name="1_תמונה ">
    <p:spTree>
      <p:nvGrpSpPr>
        <p:cNvPr id="1" name="Shape 39"/>
        <p:cNvGrpSpPr/>
        <p:nvPr/>
      </p:nvGrpSpPr>
      <p:grpSpPr>
        <a:xfrm>
          <a:off x="0" y="0"/>
          <a:ext cx="0" cy="0"/>
          <a:chOff x="0" y="0"/>
          <a:chExt cx="0" cy="0"/>
        </a:xfrm>
      </p:grpSpPr>
      <p:sp>
        <p:nvSpPr>
          <p:cNvPr id="40" name="Google Shape;40;p52"/>
          <p:cNvSpPr/>
          <p:nvPr/>
        </p:nvSpPr>
        <p:spPr>
          <a:xfrm>
            <a:off x="0" y="0"/>
            <a:ext cx="3581400" cy="6858000"/>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chemeClr val="dk1"/>
              </a:buClr>
              <a:buSzPts val="1800"/>
              <a:buFont typeface="Cambria"/>
              <a:buNone/>
            </a:pPr>
            <a:endParaRPr sz="1800">
              <a:solidFill>
                <a:schemeClr val="dk1"/>
              </a:solidFill>
              <a:latin typeface="Calibri"/>
              <a:ea typeface="Calibri"/>
              <a:cs typeface="Calibri"/>
              <a:sym typeface="Calibri"/>
            </a:endParaRPr>
          </a:p>
        </p:txBody>
      </p:sp>
      <p:sp>
        <p:nvSpPr>
          <p:cNvPr id="41" name="Google Shape;41;p52"/>
          <p:cNvSpPr txBox="1">
            <a:spLocks noGrp="1"/>
          </p:cNvSpPr>
          <p:nvPr>
            <p:ph type="title"/>
          </p:nvPr>
        </p:nvSpPr>
        <p:spPr>
          <a:xfrm>
            <a:off x="428625" y="1189832"/>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2"/>
          <p:cNvSpPr txBox="1">
            <a:spLocks noGrp="1"/>
          </p:cNvSpPr>
          <p:nvPr>
            <p:ph type="dt" idx="10"/>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3" name="Google Shape;43;p5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4" name="Google Shape;44;p52"/>
          <p:cNvSpPr txBox="1">
            <a:spLocks noGrp="1"/>
          </p:cNvSpPr>
          <p:nvPr>
            <p:ph type="sldNum" idx="12"/>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smtClean="0"/>
              <a:pPr/>
              <a:t>‹#›</a:t>
            </a:fld>
            <a:endParaRPr lang="x-none"/>
          </a:p>
        </p:txBody>
      </p:sp>
      <p:pic>
        <p:nvPicPr>
          <p:cNvPr id="45" name="Google Shape;45;p52" descr="מדפסת עם מילוי מלא"/>
          <p:cNvPicPr preferRelativeResize="0"/>
          <p:nvPr/>
        </p:nvPicPr>
        <p:blipFill rotWithShape="1">
          <a:blip r:embed="rId2">
            <a:alphaModFix/>
          </a:blip>
          <a:srcRect t="10520" b="10519"/>
          <a:stretch/>
        </p:blipFill>
        <p:spPr>
          <a:xfrm>
            <a:off x="5093919" y="1122878"/>
            <a:ext cx="5841175" cy="4612245"/>
          </a:xfrm>
          <a:prstGeom prst="rect">
            <a:avLst/>
          </a:prstGeom>
          <a:noFill/>
          <a:ln>
            <a:noFill/>
          </a:ln>
        </p:spPr>
      </p:pic>
    </p:spTree>
    <p:extLst>
      <p:ext uri="{BB962C8B-B14F-4D97-AF65-F5344CB8AC3E}">
        <p14:creationId xmlns:p14="http://schemas.microsoft.com/office/powerpoint/2010/main" val="1754934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9" r:id="rId4"/>
    <p:sldLayoutId id="2147483660" r:id="rId5"/>
    <p:sldLayoutId id="2147483661" r:id="rId6"/>
    <p:sldLayoutId id="2147483662"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3.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6.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2K_rZ3U3Gzk&amp;list=PLvOBUEO1Dk22WAnRAV1-PrigJrxgoYoof&amp;index=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
            <a:extLst>
              <a:ext uri="{C183D7F6-B498-43B3-948B-1728B52AA6E4}">
                <adec:decorative xmlns:adec="http://schemas.microsoft.com/office/drawing/2017/decorative" val="1"/>
              </a:ext>
            </a:extLst>
          </p:cNvPr>
          <p:cNvSpPr/>
          <p:nvPr/>
        </p:nvSpPr>
        <p:spPr>
          <a:xfrm>
            <a:off x="-3757" y="-121920"/>
            <a:ext cx="12192000" cy="5069932"/>
          </a:xfrm>
          <a:prstGeom prst="rect">
            <a:avLst/>
          </a:prstGeom>
          <a:solidFill>
            <a:srgbClr val="F2DAFA"/>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9" name="Google Shape;119;p1">
            <a:extLst>
              <a:ext uri="{C183D7F6-B498-43B3-948B-1728B52AA6E4}">
                <adec:decorative xmlns:adec="http://schemas.microsoft.com/office/drawing/2017/decorative" val="1"/>
              </a:ext>
            </a:extLst>
          </p:cNvPr>
          <p:cNvSpPr/>
          <p:nvPr/>
        </p:nvSpPr>
        <p:spPr>
          <a:xfrm>
            <a:off x="0" y="2594478"/>
            <a:ext cx="12192000" cy="4263522"/>
          </a:xfrm>
          <a:prstGeom prst="rect">
            <a:avLst/>
          </a:prstGeom>
          <a:solidFill>
            <a:srgbClr val="BA06BA"/>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20" name="Google Shape;120;p1" descr="לוגו משרד החינוך">
            <a:extLst>
              <a:ext uri="{C183D7F6-B498-43B3-948B-1728B52AA6E4}">
                <adec:decorative xmlns:adec="http://schemas.microsoft.com/office/drawing/2017/decorative" val="0"/>
              </a:ext>
            </a:extLst>
          </p:cNvPr>
          <p:cNvPicPr preferRelativeResize="0"/>
          <p:nvPr/>
        </p:nvPicPr>
        <p:blipFill rotWithShape="1">
          <a:blip r:embed="rId3">
            <a:alphaModFix/>
          </a:blip>
          <a:srcRect/>
          <a:stretch/>
        </p:blipFill>
        <p:spPr>
          <a:xfrm>
            <a:off x="646095" y="100884"/>
            <a:ext cx="776288" cy="892175"/>
          </a:xfrm>
          <a:prstGeom prst="rect">
            <a:avLst/>
          </a:prstGeom>
          <a:noFill/>
          <a:ln>
            <a:noFill/>
          </a:ln>
        </p:spPr>
      </p:pic>
      <p:pic>
        <p:nvPicPr>
          <p:cNvPr id="127" name="Google Shape;127;p1" descr="לוגו הכוחות שבדרך">
            <a:extLst>
              <a:ext uri="{C183D7F6-B498-43B3-948B-1728B52AA6E4}">
                <adec:decorative xmlns:adec="http://schemas.microsoft.com/office/drawing/2017/decorative" val="0"/>
              </a:ext>
            </a:extLst>
          </p:cNvPr>
          <p:cNvPicPr preferRelativeResize="0"/>
          <p:nvPr/>
        </p:nvPicPr>
        <p:blipFill>
          <a:blip r:embed="rId4">
            <a:alphaModFix/>
          </a:blip>
          <a:stretch>
            <a:fillRect/>
          </a:stretch>
        </p:blipFill>
        <p:spPr>
          <a:xfrm>
            <a:off x="8626225" y="-121925"/>
            <a:ext cx="3573450" cy="1706950"/>
          </a:xfrm>
          <a:prstGeom prst="rect">
            <a:avLst/>
          </a:prstGeom>
          <a:noFill/>
          <a:ln>
            <a:noFill/>
          </a:ln>
        </p:spPr>
      </p:pic>
      <p:sp>
        <p:nvSpPr>
          <p:cNvPr id="126" name="Google Shape;126;p1">
            <a:extLst>
              <a:ext uri="{C183D7F6-B498-43B3-948B-1728B52AA6E4}">
                <adec:decorative xmlns:adec="http://schemas.microsoft.com/office/drawing/2017/decorative" val="0"/>
              </a:ext>
            </a:extLst>
          </p:cNvPr>
          <p:cNvSpPr txBox="1"/>
          <p:nvPr/>
        </p:nvSpPr>
        <p:spPr>
          <a:xfrm>
            <a:off x="1260173" y="2920238"/>
            <a:ext cx="9221754" cy="1107955"/>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6600" b="1" i="0" u="none" strike="noStrike" kern="0" cap="none" spc="0" normalizeH="0" baseline="0" noProof="0" dirty="0">
                <a:ln>
                  <a:noFill/>
                </a:ln>
                <a:solidFill>
                  <a:srgbClr val="FFFFFF"/>
                </a:solidFill>
                <a:effectLst/>
                <a:uLnTx/>
                <a:uFillTx/>
                <a:latin typeface="Calibri"/>
                <a:ea typeface="Calibri"/>
                <a:cs typeface="Calibri"/>
                <a:sym typeface="Calibri"/>
              </a:rPr>
              <a:t>גולשים לשינוי</a:t>
            </a:r>
          </a:p>
        </p:txBody>
      </p:sp>
      <p:sp>
        <p:nvSpPr>
          <p:cNvPr id="121" name="Google Shape;121;p1">
            <a:extLst>
              <a:ext uri="{C183D7F6-B498-43B3-948B-1728B52AA6E4}">
                <adec:decorative xmlns:adec="http://schemas.microsoft.com/office/drawing/2017/decorative" val="1"/>
              </a:ext>
            </a:extLst>
          </p:cNvPr>
          <p:cNvSpPr/>
          <p:nvPr/>
        </p:nvSpPr>
        <p:spPr>
          <a:xfrm>
            <a:off x="-102068" y="790599"/>
            <a:ext cx="2141984" cy="404919"/>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88888"/>
              </a:lnSpc>
              <a:spcBef>
                <a:spcPts val="0"/>
              </a:spcBef>
              <a:spcAft>
                <a:spcPts val="0"/>
              </a:spcAft>
              <a:buClr>
                <a:srgbClr val="000000"/>
              </a:buClr>
              <a:buSzTx/>
              <a:buFont typeface="Arial"/>
              <a:buNone/>
              <a:tabLst/>
              <a:defRPr/>
            </a:pPr>
            <a:r>
              <a:rPr kumimoji="0" lang="iw-IL" sz="900" b="0" i="0" u="none" strike="noStrike" kern="0" cap="none" spc="0" normalizeH="0" baseline="0" noProof="0">
                <a:ln>
                  <a:noFill/>
                </a:ln>
                <a:solidFill>
                  <a:srgbClr val="002060"/>
                </a:solidFill>
                <a:effectLst/>
                <a:uLnTx/>
                <a:uFillTx/>
                <a:latin typeface="Calibri"/>
                <a:ea typeface="Calibri"/>
                <a:cs typeface="Calibri"/>
                <a:sym typeface="Calibri"/>
              </a:rPr>
              <a:t>משרד החינוך</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1" eaLnBrk="1" fontAlgn="auto" latinLnBrk="0" hangingPunct="1">
              <a:lnSpc>
                <a:spcPct val="88888"/>
              </a:lnSpc>
              <a:spcBef>
                <a:spcPts val="0"/>
              </a:spcBef>
              <a:spcAft>
                <a:spcPts val="0"/>
              </a:spcAft>
              <a:buClr>
                <a:srgbClr val="000000"/>
              </a:buClr>
              <a:buSzTx/>
              <a:buFont typeface="Arial"/>
              <a:buNone/>
              <a:tabLst/>
              <a:defRPr/>
            </a:pPr>
            <a:r>
              <a:rPr kumimoji="0" lang="iw-IL" sz="900" b="0" i="0" u="none" strike="noStrike" kern="0" cap="none" spc="0" normalizeH="0" baseline="0" noProof="0">
                <a:ln>
                  <a:noFill/>
                </a:ln>
                <a:solidFill>
                  <a:srgbClr val="002060"/>
                </a:solidFill>
                <a:effectLst/>
                <a:uLnTx/>
                <a:uFillTx/>
                <a:latin typeface="Calibri"/>
                <a:ea typeface="Calibri"/>
                <a:cs typeface="Calibri"/>
                <a:sym typeface="Calibri"/>
              </a:rPr>
              <a:t>מינהל פדגוגי</a:t>
            </a:r>
            <a:endParaRPr kumimoji="0" sz="900" b="0" i="0" u="none" strike="noStrike" kern="0" cap="none" spc="0" normalizeH="0" baseline="0" noProof="0">
              <a:ln>
                <a:noFill/>
              </a:ln>
              <a:solidFill>
                <a:srgbClr val="002060"/>
              </a:solidFill>
              <a:effectLst/>
              <a:uLnTx/>
              <a:uFillTx/>
              <a:latin typeface="Calibri"/>
              <a:ea typeface="Calibri"/>
              <a:cs typeface="Calibri"/>
              <a:sym typeface="Calibri"/>
            </a:endParaRPr>
          </a:p>
          <a:p>
            <a:pPr marL="0" marR="0" lvl="0" indent="0" algn="ctr" defTabSz="914400" rtl="1" eaLnBrk="1" fontAlgn="auto" latinLnBrk="0" hangingPunct="1">
              <a:lnSpc>
                <a:spcPct val="88888"/>
              </a:lnSpc>
              <a:spcBef>
                <a:spcPts val="0"/>
              </a:spcBef>
              <a:spcAft>
                <a:spcPts val="0"/>
              </a:spcAft>
              <a:buClr>
                <a:srgbClr val="000000"/>
              </a:buClr>
              <a:buSzTx/>
              <a:buFont typeface="Arial"/>
              <a:buNone/>
              <a:tabLst/>
              <a:defRPr/>
            </a:pPr>
            <a:r>
              <a:rPr kumimoji="0" lang="iw-IL" sz="900" b="0" i="0" u="none" strike="noStrike" kern="0" cap="none" spc="0" normalizeH="0" baseline="0" noProof="0">
                <a:ln>
                  <a:noFill/>
                </a:ln>
                <a:solidFill>
                  <a:srgbClr val="002060"/>
                </a:solidFill>
                <a:effectLst/>
                <a:uLnTx/>
                <a:uFillTx/>
                <a:latin typeface="Calibri"/>
                <a:ea typeface="Calibri"/>
                <a:cs typeface="Calibri"/>
                <a:sym typeface="Calibri"/>
              </a:rPr>
              <a:t>אגף בכיר שירות פסיכולוגי ייעוצי</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1">
            <a:extLst>
              <a:ext uri="{C183D7F6-B498-43B3-948B-1728B52AA6E4}">
                <adec:decorative xmlns:adec="http://schemas.microsoft.com/office/drawing/2017/decorative" val="0"/>
              </a:ext>
            </a:extLst>
          </p:cNvPr>
          <p:cNvSpPr>
            <a:spLocks noGrp="1"/>
          </p:cNvSpPr>
          <p:nvPr>
            <p:ph type="title" idx="4294967295"/>
          </p:nvPr>
        </p:nvSpPr>
        <p:spPr>
          <a:xfrm>
            <a:off x="-676353" y="535447"/>
            <a:ext cx="12876028" cy="1676701"/>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914400" rtl="1" eaLnBrk="1" fontAlgn="auto" latinLnBrk="0" hangingPunct="1">
              <a:lnSpc>
                <a:spcPct val="116666"/>
              </a:lnSpc>
              <a:spcBef>
                <a:spcPts val="0"/>
              </a:spcBef>
              <a:spcAft>
                <a:spcPts val="0"/>
              </a:spcAft>
              <a:buClr>
                <a:srgbClr val="000000"/>
              </a:buClr>
              <a:buSzTx/>
              <a:buFont typeface="Arial"/>
              <a:buNone/>
              <a:tabLst/>
              <a:defRPr/>
            </a:pPr>
            <a:r>
              <a:rPr kumimoji="0" lang="iw-IL" sz="4800" b="0" i="0" u="none" strike="noStrike" kern="0" cap="none" spc="0" normalizeH="0" baseline="0" noProof="0" dirty="0">
                <a:ln>
                  <a:noFill/>
                </a:ln>
                <a:solidFill>
                  <a:srgbClr val="002060"/>
                </a:solidFill>
                <a:effectLst/>
                <a:uLnTx/>
                <a:uFillTx/>
                <a:latin typeface="Calibri"/>
                <a:ea typeface="Calibri"/>
                <a:cs typeface="Calibri"/>
                <a:sym typeface="Calibri"/>
              </a:rPr>
              <a:t>יחידת לימוד בכישורי חיים</a:t>
            </a:r>
            <a:endParaRPr kumimoji="0" lang="iw-IL"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1" eaLnBrk="1" fontAlgn="auto" latinLnBrk="0" hangingPunct="1">
              <a:lnSpc>
                <a:spcPct val="116666"/>
              </a:lnSpc>
              <a:spcBef>
                <a:spcPts val="0"/>
              </a:spcBef>
              <a:spcAft>
                <a:spcPts val="0"/>
              </a:spcAft>
              <a:buClr>
                <a:srgbClr val="000000"/>
              </a:buClr>
              <a:buSzTx/>
              <a:buFont typeface="Arial"/>
              <a:buNone/>
              <a:tabLst/>
              <a:defRPr/>
            </a:pPr>
            <a:r>
              <a:rPr kumimoji="0" lang="iw-IL" sz="4000" b="1"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נורמות התנהגות וגבולות לקידום מרחב בטוח וחיובי ברשת</a:t>
            </a:r>
            <a:endParaRPr kumimoji="0" lang="iw-IL" sz="4000" b="0" i="0" u="none" strike="noStrike" kern="0" cap="none" spc="0" normalizeH="0" baseline="0" noProof="0" dirty="0">
              <a:ln>
                <a:noFill/>
              </a:ln>
              <a:solidFill>
                <a:srgbClr val="002060"/>
              </a:solidFill>
              <a:effectLst/>
              <a:uLnTx/>
              <a:uFillTx/>
              <a:latin typeface="Calibri" panose="020F0502020204030204" pitchFamily="34" charset="0"/>
              <a:ea typeface="Arial"/>
              <a:cs typeface="Calibri" panose="020F0502020204030204" pitchFamily="34" charset="0"/>
              <a:sym typeface="Arial"/>
            </a:endParaRPr>
          </a:p>
        </p:txBody>
      </p:sp>
      <p:pic>
        <p:nvPicPr>
          <p:cNvPr id="124" name="Google Shape;124;p1">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rot="10800000">
            <a:off x="-3757" y="5076101"/>
            <a:ext cx="5327518" cy="1376660"/>
          </a:xfrm>
          <a:prstGeom prst="rect">
            <a:avLst/>
          </a:prstGeom>
          <a:noFill/>
          <a:ln>
            <a:noFill/>
          </a:ln>
        </p:spPr>
      </p:pic>
      <p:sp>
        <p:nvSpPr>
          <p:cNvPr id="125" name="Google Shape;125;p1">
            <a:extLst>
              <a:ext uri="{C183D7F6-B498-43B3-948B-1728B52AA6E4}">
                <adec:decorative xmlns:adec="http://schemas.microsoft.com/office/drawing/2017/decorative" val="0"/>
              </a:ext>
            </a:extLst>
          </p:cNvPr>
          <p:cNvSpPr txBox="1"/>
          <p:nvPr/>
        </p:nvSpPr>
        <p:spPr>
          <a:xfrm>
            <a:off x="-1173372" y="5291154"/>
            <a:ext cx="6426575" cy="837112"/>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10000"/>
              </a:lnSpc>
              <a:spcBef>
                <a:spcPts val="0"/>
              </a:spcBef>
              <a:spcAft>
                <a:spcPts val="0"/>
              </a:spcAft>
              <a:buClr>
                <a:srgbClr val="000000"/>
              </a:buClr>
              <a:buSzTx/>
              <a:buFont typeface="Arial"/>
              <a:buNone/>
              <a:tabLst/>
              <a:defRPr/>
            </a:pPr>
            <a:r>
              <a:rPr kumimoji="0" lang="iw-IL" sz="2400" b="1" i="0" u="none" strike="noStrike" kern="0" cap="none" spc="0" normalizeH="0" baseline="0" noProof="0" dirty="0">
                <a:ln>
                  <a:noFill/>
                </a:ln>
                <a:solidFill>
                  <a:srgbClr val="FFFFFF"/>
                </a:solidFill>
                <a:effectLst/>
                <a:uLnTx/>
                <a:uFillTx/>
                <a:latin typeface="Calibri"/>
                <a:ea typeface="Calibri"/>
                <a:cs typeface="Calibri"/>
                <a:sym typeface="Calibri"/>
              </a:rPr>
              <a:t>מיומנות מרכזית</a:t>
            </a:r>
            <a:br>
              <a:rPr kumimoji="0" lang="iw-IL" sz="2400" b="1" i="0" u="none" strike="noStrike" kern="0" cap="none" spc="0" normalizeH="0" baseline="0" noProof="0" dirty="0">
                <a:ln>
                  <a:noFill/>
                </a:ln>
                <a:solidFill>
                  <a:srgbClr val="FFFFFF"/>
                </a:solidFill>
                <a:effectLst/>
                <a:uLnTx/>
                <a:uFillTx/>
                <a:latin typeface="Calibri"/>
                <a:ea typeface="Calibri"/>
                <a:cs typeface="Calibri"/>
                <a:sym typeface="Calibri"/>
              </a:rPr>
            </a:br>
            <a:r>
              <a:rPr kumimoji="0" lang="he-IL" sz="2000" b="0" i="0" u="none" strike="noStrike" kern="0" cap="none" spc="0" normalizeH="0" baseline="0" noProof="0" dirty="0">
                <a:ln>
                  <a:noFill/>
                </a:ln>
                <a:solidFill>
                  <a:srgbClr val="FFFFFF"/>
                </a:solidFill>
                <a:effectLst/>
                <a:uLnTx/>
                <a:uFillTx/>
                <a:latin typeface="Calibri"/>
                <a:ea typeface="Calibri"/>
                <a:cs typeface="Calibri"/>
                <a:sym typeface="Calibri"/>
              </a:rPr>
              <a:t>שמירה על כללי התנהגות במרחבי הרשת</a:t>
            </a:r>
            <a:endParaRPr kumimoji="0" sz="20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23" name="Google Shape;123;p1">
            <a:extLst>
              <a:ext uri="{C183D7F6-B498-43B3-948B-1728B52AA6E4}">
                <adec:decorative xmlns:adec="http://schemas.microsoft.com/office/drawing/2017/decorative" val="0"/>
              </a:ext>
            </a:extLst>
          </p:cNvPr>
          <p:cNvSpPr txBox="1"/>
          <p:nvPr/>
        </p:nvSpPr>
        <p:spPr>
          <a:xfrm>
            <a:off x="7612962" y="6047522"/>
            <a:ext cx="6692346" cy="810478"/>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16666"/>
              </a:lnSpc>
              <a:spcBef>
                <a:spcPts val="0"/>
              </a:spcBef>
              <a:spcAft>
                <a:spcPts val="0"/>
              </a:spcAft>
              <a:buClr>
                <a:srgbClr val="000000"/>
              </a:buClr>
              <a:buSzTx/>
              <a:buFont typeface="Arial"/>
              <a:buNone/>
              <a:tabLst/>
              <a:defRPr/>
            </a:pPr>
            <a:r>
              <a:rPr kumimoji="0" lang="iw-IL" sz="4800" b="1" i="0" u="none" strike="noStrike" kern="0" cap="none" spc="0" normalizeH="0" baseline="0" noProof="0" dirty="0">
                <a:ln>
                  <a:noFill/>
                </a:ln>
                <a:solidFill>
                  <a:srgbClr val="FFFFFF"/>
                </a:solidFill>
                <a:effectLst/>
                <a:uLnTx/>
                <a:uFillTx/>
                <a:latin typeface="Calibri"/>
                <a:ea typeface="Calibri"/>
                <a:cs typeface="Calibri"/>
                <a:sym typeface="Calibri"/>
              </a:rPr>
              <a:t>שכבת ז</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7">
          <a:extLst>
            <a:ext uri="{FF2B5EF4-FFF2-40B4-BE49-F238E27FC236}">
              <a16:creationId xmlns:a16="http://schemas.microsoft.com/office/drawing/2014/main" id="{0894C1AE-729C-0E9E-DEC4-4E6F99666B23}"/>
            </a:ext>
          </a:extLst>
        </p:cNvPr>
        <p:cNvGrpSpPr/>
        <p:nvPr/>
      </p:nvGrpSpPr>
      <p:grpSpPr>
        <a:xfrm>
          <a:off x="0" y="0"/>
          <a:ext cx="0" cy="0"/>
          <a:chOff x="0" y="0"/>
          <a:chExt cx="0" cy="0"/>
        </a:xfrm>
      </p:grpSpPr>
      <p:sp>
        <p:nvSpPr>
          <p:cNvPr id="488" name="Google Shape;488;g3b47f72ed40_1_325">
            <a:extLst>
              <a:ext uri="{FF2B5EF4-FFF2-40B4-BE49-F238E27FC236}">
                <a16:creationId xmlns:a16="http://schemas.microsoft.com/office/drawing/2014/main" id="{BD8054D3-794E-8F08-A01F-8E060CB7EDF8}"/>
              </a:ext>
            </a:extLst>
          </p:cNvPr>
          <p:cNvSpPr txBox="1">
            <a:spLocks noGrp="1"/>
          </p:cNvSpPr>
          <p:nvPr>
            <p:ph type="title"/>
          </p:nvPr>
        </p:nvSpPr>
        <p:spPr>
          <a:xfrm>
            <a:off x="838200" y="161492"/>
            <a:ext cx="10515600" cy="1325700"/>
          </a:xfrm>
          <a:prstGeom prst="rect">
            <a:avLst/>
          </a:prstGeom>
          <a:noFill/>
          <a:ln>
            <a:noFill/>
          </a:ln>
        </p:spPr>
        <p:txBody>
          <a:bodyPr spcFirstLastPara="1" wrap="square" lIns="91425" tIns="45700" rIns="91425" bIns="45700" anchor="ctr" anchorCtr="0">
            <a:normAutofit/>
          </a:bodyPr>
          <a:lstStyle/>
          <a:p>
            <a:pPr marL="0" lvl="0" indent="0" algn="ctr">
              <a:lnSpc>
                <a:spcPct val="90000"/>
              </a:lnSpc>
              <a:spcBef>
                <a:spcPts val="0"/>
              </a:spcBef>
              <a:spcAft>
                <a:spcPts val="0"/>
              </a:spcAft>
              <a:buClr>
                <a:srgbClr val="002060"/>
              </a:buClr>
              <a:buSzPts val="7200"/>
              <a:buFont typeface="Calibri"/>
              <a:buNone/>
            </a:pPr>
            <a:r>
              <a:rPr lang="he-IL" dirty="0"/>
              <a:t>בעקבות הסרטון</a:t>
            </a:r>
            <a:endParaRPr dirty="0"/>
          </a:p>
        </p:txBody>
      </p:sp>
      <p:pic>
        <p:nvPicPr>
          <p:cNvPr id="2" name="גרפיקה 1">
            <a:extLst>
              <a:ext uri="{FF2B5EF4-FFF2-40B4-BE49-F238E27FC236}">
                <a16:creationId xmlns:a16="http://schemas.microsoft.com/office/drawing/2014/main" id="{B9191095-0708-A23C-0D50-945C39FA6AA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67677" y="1513091"/>
            <a:ext cx="4947202" cy="2482904"/>
          </a:xfrm>
          <a:prstGeom prst="rect">
            <a:avLst/>
          </a:prstGeom>
        </p:spPr>
      </p:pic>
      <p:pic>
        <p:nvPicPr>
          <p:cNvPr id="3" name="גרפיקה 2">
            <a:extLst>
              <a:ext uri="{FF2B5EF4-FFF2-40B4-BE49-F238E27FC236}">
                <a16:creationId xmlns:a16="http://schemas.microsoft.com/office/drawing/2014/main" id="{CDEDB066-6CBF-AF62-05AB-C589AB44D2A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562100" y="1750456"/>
            <a:ext cx="3553824" cy="2361229"/>
          </a:xfrm>
          <a:prstGeom prst="rect">
            <a:avLst/>
          </a:prstGeom>
        </p:spPr>
      </p:pic>
      <p:pic>
        <p:nvPicPr>
          <p:cNvPr id="8" name="גרפיקה 7">
            <a:extLst>
              <a:ext uri="{FF2B5EF4-FFF2-40B4-BE49-F238E27FC236}">
                <a16:creationId xmlns:a16="http://schemas.microsoft.com/office/drawing/2014/main" id="{11751640-4BAF-B578-B296-7BE79AF24AB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V="1">
            <a:off x="7382471" y="4111685"/>
            <a:ext cx="4584501" cy="2629177"/>
          </a:xfrm>
          <a:prstGeom prst="rect">
            <a:avLst/>
          </a:prstGeom>
        </p:spPr>
      </p:pic>
      <p:sp>
        <p:nvSpPr>
          <p:cNvPr id="14" name="תיבת טקסט 13">
            <a:extLst>
              <a:ext uri="{FF2B5EF4-FFF2-40B4-BE49-F238E27FC236}">
                <a16:creationId xmlns:a16="http://schemas.microsoft.com/office/drawing/2014/main" id="{47B9393C-99D1-12DB-CF85-B34455E6269B}"/>
              </a:ext>
            </a:extLst>
          </p:cNvPr>
          <p:cNvSpPr txBox="1"/>
          <p:nvPr/>
        </p:nvSpPr>
        <p:spPr>
          <a:xfrm>
            <a:off x="6094228" y="2308591"/>
            <a:ext cx="6097772" cy="646331"/>
          </a:xfrm>
          <a:prstGeom prst="rect">
            <a:avLst/>
          </a:prstGeom>
          <a:noFill/>
        </p:spPr>
        <p:txBody>
          <a:bodyPr wrap="square">
            <a:spAutoFit/>
          </a:bodyPr>
          <a:lstStyle/>
          <a:p>
            <a:pPr algn="ctr" rtl="1"/>
            <a:r>
              <a:rPr lang="he-IL" sz="3600" dirty="0">
                <a:latin typeface="Calibri" panose="020F0502020204030204" pitchFamily="34" charset="0"/>
                <a:ea typeface="Calibri" panose="020F0502020204030204" pitchFamily="34" charset="0"/>
                <a:cs typeface="Calibri" panose="020F0502020204030204" pitchFamily="34" charset="0"/>
              </a:rPr>
              <a:t>הרגשתי ש... </a:t>
            </a:r>
          </a:p>
        </p:txBody>
      </p:sp>
      <p:sp>
        <p:nvSpPr>
          <p:cNvPr id="10" name="תיבת טקסט 9">
            <a:extLst>
              <a:ext uri="{FF2B5EF4-FFF2-40B4-BE49-F238E27FC236}">
                <a16:creationId xmlns:a16="http://schemas.microsoft.com/office/drawing/2014/main" id="{DD10BB0F-7A19-7AA5-2B20-37ACA550904B}"/>
              </a:ext>
            </a:extLst>
          </p:cNvPr>
          <p:cNvSpPr txBox="1"/>
          <p:nvPr/>
        </p:nvSpPr>
        <p:spPr>
          <a:xfrm>
            <a:off x="168722" y="2504436"/>
            <a:ext cx="6097772" cy="646331"/>
          </a:xfrm>
          <a:prstGeom prst="rect">
            <a:avLst/>
          </a:prstGeom>
          <a:noFill/>
        </p:spPr>
        <p:txBody>
          <a:bodyPr wrap="square">
            <a:spAutoFit/>
          </a:bodyPr>
          <a:lstStyle/>
          <a:p>
            <a:pPr algn="ctr" rtl="1"/>
            <a:r>
              <a:rPr lang="he-IL" sz="3600" dirty="0">
                <a:latin typeface="Calibri" panose="020F0502020204030204" pitchFamily="34" charset="0"/>
                <a:ea typeface="Calibri" panose="020F0502020204030204" pitchFamily="34" charset="0"/>
                <a:cs typeface="Calibri" panose="020F0502020204030204" pitchFamily="34" charset="0"/>
              </a:rPr>
              <a:t>הבנתי ש... </a:t>
            </a:r>
          </a:p>
        </p:txBody>
      </p:sp>
      <p:sp>
        <p:nvSpPr>
          <p:cNvPr id="12" name="תיבת טקסט 11">
            <a:extLst>
              <a:ext uri="{FF2B5EF4-FFF2-40B4-BE49-F238E27FC236}">
                <a16:creationId xmlns:a16="http://schemas.microsoft.com/office/drawing/2014/main" id="{11E6D87B-83CD-C8DE-4888-32DFC9052495}"/>
              </a:ext>
            </a:extLst>
          </p:cNvPr>
          <p:cNvSpPr txBox="1"/>
          <p:nvPr/>
        </p:nvSpPr>
        <p:spPr>
          <a:xfrm>
            <a:off x="6500690" y="4715588"/>
            <a:ext cx="6097772" cy="1200329"/>
          </a:xfrm>
          <a:prstGeom prst="rect">
            <a:avLst/>
          </a:prstGeom>
          <a:noFill/>
        </p:spPr>
        <p:txBody>
          <a:bodyPr wrap="square">
            <a:spAutoFit/>
          </a:bodyPr>
          <a:lstStyle/>
          <a:p>
            <a:pPr algn="ctr" rtl="1"/>
            <a:r>
              <a:rPr lang="he-IL" sz="3600" dirty="0">
                <a:latin typeface="Calibri" panose="020F0502020204030204" pitchFamily="34" charset="0"/>
                <a:ea typeface="Calibri" panose="020F0502020204030204" pitchFamily="34" charset="0"/>
                <a:cs typeface="Calibri" panose="020F0502020204030204" pitchFamily="34" charset="0"/>
              </a:rPr>
              <a:t>הדמות שאליה </a:t>
            </a:r>
          </a:p>
          <a:p>
            <a:pPr algn="ctr" rtl="1"/>
            <a:r>
              <a:rPr lang="he-IL" sz="3600" dirty="0">
                <a:latin typeface="Calibri" panose="020F0502020204030204" pitchFamily="34" charset="0"/>
                <a:ea typeface="Calibri" panose="020F0502020204030204" pitchFamily="34" charset="0"/>
                <a:cs typeface="Calibri" panose="020F0502020204030204" pitchFamily="34" charset="0"/>
              </a:rPr>
              <a:t>הכי התחברתי</a:t>
            </a:r>
          </a:p>
        </p:txBody>
      </p:sp>
      <p:pic>
        <p:nvPicPr>
          <p:cNvPr id="15" name="גרפיקה 14">
            <a:extLst>
              <a:ext uri="{FF2B5EF4-FFF2-40B4-BE49-F238E27FC236}">
                <a16:creationId xmlns:a16="http://schemas.microsoft.com/office/drawing/2014/main" id="{AA8B1E00-7DD4-66C1-1463-AD5D3317019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flipV="1">
            <a:off x="736599" y="4321018"/>
            <a:ext cx="5359399" cy="2442974"/>
          </a:xfrm>
          <a:prstGeom prst="rect">
            <a:avLst/>
          </a:prstGeom>
        </p:spPr>
      </p:pic>
      <p:sp>
        <p:nvSpPr>
          <p:cNvPr id="17" name="תיבת טקסט 16">
            <a:extLst>
              <a:ext uri="{FF2B5EF4-FFF2-40B4-BE49-F238E27FC236}">
                <a16:creationId xmlns:a16="http://schemas.microsoft.com/office/drawing/2014/main" id="{DB60B72A-4F76-FA44-ACEE-C0F5B740BC59}"/>
              </a:ext>
            </a:extLst>
          </p:cNvPr>
          <p:cNvSpPr txBox="1"/>
          <p:nvPr/>
        </p:nvSpPr>
        <p:spPr>
          <a:xfrm>
            <a:off x="331907" y="4665342"/>
            <a:ext cx="5963519" cy="1754326"/>
          </a:xfrm>
          <a:prstGeom prst="rect">
            <a:avLst/>
          </a:prstGeom>
          <a:noFill/>
        </p:spPr>
        <p:txBody>
          <a:bodyPr wrap="square">
            <a:spAutoFit/>
          </a:bodyPr>
          <a:lstStyle/>
          <a:p>
            <a:pPr algn="ctr" rtl="1"/>
            <a:r>
              <a:rPr lang="he-IL" sz="3600" i="1" dirty="0">
                <a:latin typeface="Calibri" panose="020F0502020204030204" pitchFamily="34" charset="0"/>
                <a:ea typeface="Calibri" panose="020F0502020204030204" pitchFamily="34" charset="0"/>
                <a:cs typeface="Calibri" panose="020F0502020204030204" pitchFamily="34" charset="0"/>
              </a:rPr>
              <a:t>"זה רק בצחוק..."</a:t>
            </a:r>
            <a:br>
              <a:rPr lang="en-US" sz="3600" dirty="0">
                <a:latin typeface="Calibri" panose="020F0502020204030204" pitchFamily="34" charset="0"/>
                <a:ea typeface="Calibri" panose="020F0502020204030204" pitchFamily="34" charset="0"/>
                <a:cs typeface="Calibri" panose="020F0502020204030204" pitchFamily="34" charset="0"/>
              </a:rPr>
            </a:br>
            <a:r>
              <a:rPr lang="he-IL" sz="3600" dirty="0">
                <a:latin typeface="Calibri" panose="020F0502020204030204" pitchFamily="34" charset="0"/>
                <a:ea typeface="Calibri" panose="020F0502020204030204" pitchFamily="34" charset="0"/>
                <a:cs typeface="Calibri" panose="020F0502020204030204" pitchFamily="34" charset="0"/>
              </a:rPr>
              <a:t>מה דעתכם על שם הסרטון?</a:t>
            </a:r>
            <a:r>
              <a:rPr lang="en-US" sz="3600" dirty="0">
                <a:latin typeface="Calibri" panose="020F0502020204030204" pitchFamily="34" charset="0"/>
                <a:ea typeface="Calibri" panose="020F0502020204030204" pitchFamily="34" charset="0"/>
                <a:cs typeface="Calibri" panose="020F0502020204030204" pitchFamily="34" charset="0"/>
              </a:rPr>
              <a:t> </a:t>
            </a:r>
            <a:br>
              <a:rPr lang="en-US" sz="3600" dirty="0">
                <a:latin typeface="Calibri" panose="020F0502020204030204" pitchFamily="34" charset="0"/>
                <a:ea typeface="Calibri" panose="020F0502020204030204" pitchFamily="34" charset="0"/>
                <a:cs typeface="Calibri" panose="020F0502020204030204" pitchFamily="34" charset="0"/>
              </a:rPr>
            </a:br>
            <a:r>
              <a:rPr lang="he-IL" sz="3600" dirty="0">
                <a:latin typeface="Calibri" panose="020F0502020204030204" pitchFamily="34" charset="0"/>
                <a:ea typeface="Calibri" panose="020F0502020204030204" pitchFamily="34" charset="0"/>
                <a:cs typeface="Calibri" panose="020F0502020204030204" pitchFamily="34" charset="0"/>
              </a:rPr>
              <a:t>מה משמעותו?</a:t>
            </a:r>
          </a:p>
        </p:txBody>
      </p:sp>
    </p:spTree>
    <p:extLst>
      <p:ext uri="{BB962C8B-B14F-4D97-AF65-F5344CB8AC3E}">
        <p14:creationId xmlns:p14="http://schemas.microsoft.com/office/powerpoint/2010/main" val="1019606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06E1004-7DA4-4095-80DD-A73D70F4B904}"/>
              </a:ext>
            </a:extLst>
          </p:cNvPr>
          <p:cNvSpPr>
            <a:spLocks noGrp="1"/>
          </p:cNvSpPr>
          <p:nvPr>
            <p:ph type="title"/>
          </p:nvPr>
        </p:nvSpPr>
        <p:spPr>
          <a:xfrm>
            <a:off x="838200" y="3865970"/>
            <a:ext cx="10515600" cy="1325563"/>
          </a:xfrm>
        </p:spPr>
        <p:txBody>
          <a:bodyPr/>
          <a:lstStyle/>
          <a:p>
            <a:pPr algn="ctr"/>
            <a:r>
              <a:rPr lang="he-IL" b="1" dirty="0"/>
              <a:t>גם אנחנו גולשים לשינוי!</a:t>
            </a:r>
            <a:br>
              <a:rPr lang="he-IL" b="1" dirty="0"/>
            </a:br>
            <a:r>
              <a:rPr lang="he-IL" b="1" dirty="0"/>
              <a:t>עבודה בקבוצות</a:t>
            </a:r>
          </a:p>
        </p:txBody>
      </p:sp>
      <p:pic>
        <p:nvPicPr>
          <p:cNvPr id="4" name="גרפיקה 3">
            <a:extLst>
              <a:ext uri="{FF2B5EF4-FFF2-40B4-BE49-F238E27FC236}">
                <a16:creationId xmlns:a16="http://schemas.microsoft.com/office/drawing/2014/main" id="{863A36F6-75AB-4CE4-99E6-6E31CC9E7A3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2544" y="-1809989"/>
            <a:ext cx="13277088" cy="13264580"/>
          </a:xfrm>
          <a:prstGeom prst="rect">
            <a:avLst/>
          </a:prstGeom>
        </p:spPr>
      </p:pic>
    </p:spTree>
    <p:extLst>
      <p:ext uri="{BB962C8B-B14F-4D97-AF65-F5344CB8AC3E}">
        <p14:creationId xmlns:p14="http://schemas.microsoft.com/office/powerpoint/2010/main" val="3023953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59648F0-02AF-4D03-8709-B48206257903}"/>
              </a:ext>
              <a:ext uri="{C183D7F6-B498-43B3-948B-1728B52AA6E4}">
                <adec:decorative xmlns:adec="http://schemas.microsoft.com/office/drawing/2017/decorative" val="0"/>
              </a:ext>
            </a:extLst>
          </p:cNvPr>
          <p:cNvSpPr>
            <a:spLocks noGrp="1"/>
          </p:cNvSpPr>
          <p:nvPr>
            <p:ph type="title"/>
          </p:nvPr>
        </p:nvSpPr>
        <p:spPr/>
        <p:txBody>
          <a:bodyPr/>
          <a:lstStyle/>
          <a:p>
            <a:r>
              <a:rPr lang="he-IL" dirty="0"/>
              <a:t>כרטיסיות לדיון</a:t>
            </a:r>
          </a:p>
        </p:txBody>
      </p:sp>
      <p:sp>
        <p:nvSpPr>
          <p:cNvPr id="4" name="מלבן 3">
            <a:extLst>
              <a:ext uri="{FF2B5EF4-FFF2-40B4-BE49-F238E27FC236}">
                <a16:creationId xmlns:a16="http://schemas.microsoft.com/office/drawing/2014/main" id="{F3EF6DD3-FEE9-4F07-A998-3B344EF7E103}"/>
              </a:ext>
              <a:ext uri="{C183D7F6-B498-43B3-948B-1728B52AA6E4}">
                <adec:decorative xmlns:adec="http://schemas.microsoft.com/office/drawing/2017/decorative" val="1"/>
              </a:ext>
            </a:extLst>
          </p:cNvPr>
          <p:cNvSpPr/>
          <p:nvPr/>
        </p:nvSpPr>
        <p:spPr>
          <a:xfrm>
            <a:off x="6613765" y="1602288"/>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pic>
        <p:nvPicPr>
          <p:cNvPr id="5" name="תמונה 3">
            <a:extLst>
              <a:ext uri="{FF2B5EF4-FFF2-40B4-BE49-F238E27FC236}">
                <a16:creationId xmlns:a16="http://schemas.microsoft.com/office/drawing/2014/main" id="{903896F3-C0CD-4C09-9B8C-25BD7CC83B24}"/>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9065" y="3975866"/>
            <a:ext cx="902578" cy="1515997"/>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5">
            <a:extLst>
              <a:ext uri="{FF2B5EF4-FFF2-40B4-BE49-F238E27FC236}">
                <a16:creationId xmlns:a16="http://schemas.microsoft.com/office/drawing/2014/main" id="{A948BF9C-19F0-4FF5-ABD5-A941DDB908D0}"/>
              </a:ext>
              <a:ext uri="{C183D7F6-B498-43B3-948B-1728B52AA6E4}">
                <adec:decorative xmlns:adec="http://schemas.microsoft.com/office/drawing/2017/decorative" val="1"/>
              </a:ext>
            </a:extLst>
          </p:cNvPr>
          <p:cNvSpPr/>
          <p:nvPr/>
        </p:nvSpPr>
        <p:spPr>
          <a:xfrm>
            <a:off x="838200" y="1602287"/>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pic>
        <p:nvPicPr>
          <p:cNvPr id="9" name="תמונה 1">
            <a:extLst>
              <a:ext uri="{FF2B5EF4-FFF2-40B4-BE49-F238E27FC236}">
                <a16:creationId xmlns:a16="http://schemas.microsoft.com/office/drawing/2014/main" id="{66911CE0-60E3-4A3E-A721-08A5301ABFD2}"/>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45867" y="1798545"/>
            <a:ext cx="2498573" cy="19870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29582432-53BC-4D81-9A70-9A014C8C598B}"/>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1589" y="1932348"/>
            <a:ext cx="2123642" cy="1793803"/>
          </a:xfrm>
          <a:prstGeom prst="rect">
            <a:avLst/>
          </a:prstGeom>
          <a:noFill/>
          <a:extLst>
            <a:ext uri="{909E8E84-426E-40DD-AFC4-6F175D3DCCD1}">
              <a14:hiddenFill xmlns:a14="http://schemas.microsoft.com/office/drawing/2010/main">
                <a:solidFill>
                  <a:srgbClr val="FFFFFF"/>
                </a:solidFill>
              </a14:hiddenFill>
            </a:ext>
          </a:extLst>
        </p:spPr>
      </p:pic>
      <p:pic>
        <p:nvPicPr>
          <p:cNvPr id="13" name="תמונה 1">
            <a:extLst>
              <a:ext uri="{FF2B5EF4-FFF2-40B4-BE49-F238E27FC236}">
                <a16:creationId xmlns:a16="http://schemas.microsoft.com/office/drawing/2014/main" id="{9F4263D1-FD45-4739-8E64-1B9B0BD172B8}"/>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7643" y="1765189"/>
            <a:ext cx="2412997" cy="23170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1BFAAB15-771A-48EA-BEB2-7007E3D6AE7F}"/>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2016281"/>
            <a:ext cx="2359443" cy="2130731"/>
          </a:xfrm>
          <a:prstGeom prst="rect">
            <a:avLst/>
          </a:prstGeom>
          <a:noFill/>
          <a:extLst>
            <a:ext uri="{909E8E84-426E-40DD-AFC4-6F175D3DCCD1}">
              <a14:hiddenFill xmlns:a14="http://schemas.microsoft.com/office/drawing/2010/main">
                <a:solidFill>
                  <a:srgbClr val="FFFFFF"/>
                </a:solidFill>
              </a14:hiddenFill>
            </a:ext>
          </a:extLst>
        </p:spPr>
      </p:pic>
      <p:sp>
        <p:nvSpPr>
          <p:cNvPr id="17" name="מלבן 16">
            <a:extLst>
              <a:ext uri="{FF2B5EF4-FFF2-40B4-BE49-F238E27FC236}">
                <a16:creationId xmlns:a16="http://schemas.microsoft.com/office/drawing/2014/main" id="{57BC9554-4B47-4CE9-89B9-26B8243D3330}"/>
              </a:ext>
              <a:ext uri="{C183D7F6-B498-43B3-948B-1728B52AA6E4}">
                <adec:decorative xmlns:adec="http://schemas.microsoft.com/office/drawing/2017/decorative" val="0"/>
              </a:ext>
            </a:extLst>
          </p:cNvPr>
          <p:cNvSpPr/>
          <p:nvPr/>
        </p:nvSpPr>
        <p:spPr>
          <a:xfrm>
            <a:off x="6609095"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600" b="1" dirty="0">
                <a:solidFill>
                  <a:schemeClr val="tx2">
                    <a:lumMod val="50000"/>
                  </a:schemeClr>
                </a:solidFill>
              </a:rPr>
              <a:t>כרטיסיה 1</a:t>
            </a:r>
          </a:p>
        </p:txBody>
      </p:sp>
      <p:sp>
        <p:nvSpPr>
          <p:cNvPr id="16" name="תיבת טקסט 15">
            <a:extLst>
              <a:ext uri="{FF2B5EF4-FFF2-40B4-BE49-F238E27FC236}">
                <a16:creationId xmlns:a16="http://schemas.microsoft.com/office/drawing/2014/main" id="{1969258F-2DC4-4D68-9703-7308F17F00D2}"/>
              </a:ext>
              <a:ext uri="{C183D7F6-B498-43B3-948B-1728B52AA6E4}">
                <adec:decorative xmlns:adec="http://schemas.microsoft.com/office/drawing/2017/decorative" val="0"/>
              </a:ext>
            </a:extLst>
          </p:cNvPr>
          <p:cNvSpPr txBox="1"/>
          <p:nvPr/>
        </p:nvSpPr>
        <p:spPr>
          <a:xfrm>
            <a:off x="9055726" y="1982055"/>
            <a:ext cx="2175139" cy="954107"/>
          </a:xfrm>
          <a:prstGeom prst="rect">
            <a:avLst/>
          </a:prstGeom>
          <a:noFill/>
        </p:spPr>
        <p:txBody>
          <a:bodyPr wrap="square">
            <a:spAutoFit/>
          </a:bodyPr>
          <a:lstStyle/>
          <a:p>
            <a:pPr algn="ctr" rtl="1"/>
            <a:r>
              <a:rPr lang="he-IL" b="1" dirty="0">
                <a:latin typeface="Calibri" panose="020F0502020204030204" pitchFamily="34" charset="0"/>
                <a:cs typeface="Calibri" panose="020F0502020204030204" pitchFamily="34" charset="0"/>
              </a:rPr>
              <a:t>אפשרות 1:</a:t>
            </a:r>
            <a:endParaRPr lang="he-IL" sz="1200" b="1" dirty="0">
              <a:latin typeface="Calibri" panose="020F0502020204030204" pitchFamily="34" charset="0"/>
              <a:cs typeface="Calibri" panose="020F0502020204030204" pitchFamily="34" charset="0"/>
            </a:endParaRPr>
          </a:p>
          <a:p>
            <a:pPr algn="ctr" rtl="1"/>
            <a:r>
              <a:rPr lang="he-IL" dirty="0">
                <a:latin typeface="Calibri" panose="020F0502020204030204" pitchFamily="34" charset="0"/>
                <a:cs typeface="Calibri" panose="020F0502020204030204" pitchFamily="34" charset="0"/>
              </a:rPr>
              <a:t>ברוב המקרים בני נוער חושבים לפני שהם מגיבים, מעלים ומשתפים בתכנים ברשת</a:t>
            </a:r>
          </a:p>
        </p:txBody>
      </p:sp>
      <p:sp>
        <p:nvSpPr>
          <p:cNvPr id="24" name="תיבת טקסט 23">
            <a:extLst>
              <a:ext uri="{FF2B5EF4-FFF2-40B4-BE49-F238E27FC236}">
                <a16:creationId xmlns:a16="http://schemas.microsoft.com/office/drawing/2014/main" id="{2033A10F-9F65-4E61-A6EE-A38002007348}"/>
              </a:ext>
              <a:ext uri="{C183D7F6-B498-43B3-948B-1728B52AA6E4}">
                <adec:decorative xmlns:adec="http://schemas.microsoft.com/office/drawing/2017/decorative" val="0"/>
              </a:ext>
            </a:extLst>
          </p:cNvPr>
          <p:cNvSpPr txBox="1"/>
          <p:nvPr/>
        </p:nvSpPr>
        <p:spPr>
          <a:xfrm>
            <a:off x="6815243" y="2022683"/>
            <a:ext cx="1874887" cy="954107"/>
          </a:xfrm>
          <a:prstGeom prst="rect">
            <a:avLst/>
          </a:prstGeom>
          <a:noFill/>
        </p:spPr>
        <p:txBody>
          <a:bodyPr wrap="square">
            <a:spAutoFit/>
          </a:bodyPr>
          <a:lstStyle/>
          <a:p>
            <a:pPr algn="ctr" rtl="1"/>
            <a:r>
              <a:rPr lang="he-IL" b="1" dirty="0">
                <a:latin typeface="Calibri" panose="020F0502020204030204" pitchFamily="34" charset="0"/>
                <a:cs typeface="Calibri" panose="020F0502020204030204" pitchFamily="34" charset="0"/>
              </a:rPr>
              <a:t>אפשרות 2:           </a:t>
            </a:r>
          </a:p>
          <a:p>
            <a:pPr algn="ctr" rtl="1"/>
            <a:r>
              <a:rPr lang="he-IL" dirty="0">
                <a:latin typeface="Calibri" panose="020F0502020204030204" pitchFamily="34" charset="0"/>
                <a:cs typeface="Calibri" panose="020F0502020204030204" pitchFamily="34" charset="0"/>
              </a:rPr>
              <a:t>במקרים רבים בני נוער מפרסמים תכנים ברשת בלי לחשוב יותר מדי.</a:t>
            </a:r>
          </a:p>
        </p:txBody>
      </p:sp>
      <p:sp>
        <p:nvSpPr>
          <p:cNvPr id="8" name="תיבת טקסט 7">
            <a:extLst>
              <a:ext uri="{FF2B5EF4-FFF2-40B4-BE49-F238E27FC236}">
                <a16:creationId xmlns:a16="http://schemas.microsoft.com/office/drawing/2014/main" id="{3BE3B708-C24B-4D2C-B6C5-BBB652DF9E26}"/>
              </a:ext>
              <a:ext uri="{C183D7F6-B498-43B3-948B-1728B52AA6E4}">
                <adec:decorative xmlns:adec="http://schemas.microsoft.com/office/drawing/2017/decorative" val="0"/>
              </a:ext>
            </a:extLst>
          </p:cNvPr>
          <p:cNvSpPr txBox="1"/>
          <p:nvPr/>
        </p:nvSpPr>
        <p:spPr>
          <a:xfrm>
            <a:off x="6701589" y="5558859"/>
            <a:ext cx="4712775" cy="830997"/>
          </a:xfrm>
          <a:prstGeom prst="rect">
            <a:avLst/>
          </a:prstGeom>
          <a:noFill/>
        </p:spPr>
        <p:txBody>
          <a:bodyPr wrap="square">
            <a:spAutoFit/>
          </a:bodyPr>
          <a:lstStyle/>
          <a:p>
            <a:pPr marL="285750" indent="-285750" algn="r" rtl="1" eaLnBrk="0" fontAlgn="base" hangingPunct="0">
              <a:spcBef>
                <a:spcPct val="0"/>
              </a:spcBef>
              <a:spcAft>
                <a:spcPct val="0"/>
              </a:spcAft>
              <a:buClrTx/>
              <a:buFont typeface="Arial" panose="020B0604020202020204" pitchFamily="34" charset="0"/>
              <a:buChar char="•"/>
            </a:pPr>
            <a:r>
              <a:rPr lang="he-IL" altLang="en-US" sz="16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בחרו באפשרות שרוב בני הנוער נוהגים על פיה לדעתכם.</a:t>
            </a:r>
            <a:endParaRPr lang="en-US" altLang="en-US" sz="1600" b="1" kern="1200" dirty="0">
              <a:solidFill>
                <a:prstClr val="black"/>
              </a:solidFill>
              <a:latin typeface="Calibri" panose="020F0502020204030204" pitchFamily="34" charset="0"/>
              <a:ea typeface="+mn-ea"/>
              <a:cs typeface="Calibri" panose="020F0502020204030204" pitchFamily="34" charset="0"/>
            </a:endParaRPr>
          </a:p>
          <a:p>
            <a:pPr marL="285750" indent="-285750" algn="r" rtl="1" eaLnBrk="0" fontAlgn="base" hangingPunct="0">
              <a:spcBef>
                <a:spcPct val="0"/>
              </a:spcBef>
              <a:spcAft>
                <a:spcPct val="0"/>
              </a:spcAft>
              <a:buClrTx/>
              <a:buFont typeface="Arial" panose="020B0604020202020204" pitchFamily="34" charset="0"/>
              <a:buChar char="•"/>
            </a:pPr>
            <a:r>
              <a:rPr lang="he-IL" altLang="en-US" sz="16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ציינו את הסיבות והמניעים שבגללם בני נוער מתנהלים בדרך זו לדעתכם.</a:t>
            </a:r>
            <a:endParaRPr lang="he-IL" altLang="en-US" sz="1600" b="1" kern="1200" dirty="0">
              <a:solidFill>
                <a:prstClr val="black"/>
              </a:solidFill>
              <a:latin typeface="Calibri" panose="020F0502020204030204" pitchFamily="34" charset="0"/>
              <a:ea typeface="+mn-ea"/>
              <a:cs typeface="Calibri" panose="020F0502020204030204" pitchFamily="34" charset="0"/>
            </a:endParaRPr>
          </a:p>
        </p:txBody>
      </p:sp>
      <p:sp>
        <p:nvSpPr>
          <p:cNvPr id="18" name="מלבן 17">
            <a:extLst>
              <a:ext uri="{FF2B5EF4-FFF2-40B4-BE49-F238E27FC236}">
                <a16:creationId xmlns:a16="http://schemas.microsoft.com/office/drawing/2014/main" id="{A8D8DD37-2812-4506-A985-CFA0A4F093BA}"/>
              </a:ext>
              <a:ext uri="{C183D7F6-B498-43B3-948B-1728B52AA6E4}">
                <adec:decorative xmlns:adec="http://schemas.microsoft.com/office/drawing/2017/decorative" val="0"/>
              </a:ext>
            </a:extLst>
          </p:cNvPr>
          <p:cNvSpPr/>
          <p:nvPr/>
        </p:nvSpPr>
        <p:spPr>
          <a:xfrm>
            <a:off x="847560"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600" b="1" dirty="0">
                <a:solidFill>
                  <a:schemeClr val="tx2">
                    <a:lumMod val="50000"/>
                  </a:schemeClr>
                </a:solidFill>
              </a:rPr>
              <a:t>כרטיסיה 2</a:t>
            </a:r>
          </a:p>
        </p:txBody>
      </p:sp>
      <p:sp>
        <p:nvSpPr>
          <p:cNvPr id="28" name="תיבת טקסט 27">
            <a:extLst>
              <a:ext uri="{FF2B5EF4-FFF2-40B4-BE49-F238E27FC236}">
                <a16:creationId xmlns:a16="http://schemas.microsoft.com/office/drawing/2014/main" id="{3A0C9399-E6FF-4A9A-BC1F-2CC964CEE300}"/>
              </a:ext>
              <a:ext uri="{C183D7F6-B498-43B3-948B-1728B52AA6E4}">
                <adec:decorative xmlns:adec="http://schemas.microsoft.com/office/drawing/2017/decorative" val="0"/>
              </a:ext>
            </a:extLst>
          </p:cNvPr>
          <p:cNvSpPr txBox="1"/>
          <p:nvPr/>
        </p:nvSpPr>
        <p:spPr>
          <a:xfrm>
            <a:off x="3381872" y="2022683"/>
            <a:ext cx="2138713" cy="1169551"/>
          </a:xfrm>
          <a:prstGeom prst="rect">
            <a:avLst/>
          </a:prstGeom>
          <a:noFill/>
        </p:spPr>
        <p:txBody>
          <a:bodyPr wrap="square">
            <a:spAutoFit/>
          </a:bodyPr>
          <a:lstStyle/>
          <a:p>
            <a:pPr algn="ctr" rtl="1"/>
            <a:r>
              <a:rPr lang="he-IL" b="1" dirty="0">
                <a:latin typeface="Calibri" panose="020F0502020204030204" pitchFamily="34" charset="0"/>
                <a:cs typeface="Calibri" panose="020F0502020204030204" pitchFamily="34" charset="0"/>
              </a:rPr>
              <a:t>אפשרות 1:</a:t>
            </a:r>
          </a:p>
          <a:p>
            <a:pPr algn="ctr" rtl="1"/>
            <a:r>
              <a:rPr lang="he-IL" dirty="0">
                <a:latin typeface="Calibri" panose="020F0502020204030204" pitchFamily="34" charset="0"/>
                <a:cs typeface="Calibri" panose="020F0502020204030204" pitchFamily="34" charset="0"/>
              </a:rPr>
              <a:t>במפגש עם משפחה/חברים, בני נוער שמים את הנייד בצד ומדברים אחד עם השני </a:t>
            </a:r>
            <a:br>
              <a:rPr lang="en-US" dirty="0">
                <a:latin typeface="Calibri" panose="020F0502020204030204" pitchFamily="34" charset="0"/>
                <a:cs typeface="Calibri" panose="020F0502020204030204" pitchFamily="34" charset="0"/>
              </a:rPr>
            </a:br>
            <a:r>
              <a:rPr lang="he-IL" dirty="0">
                <a:latin typeface="Calibri" panose="020F0502020204030204" pitchFamily="34" charset="0"/>
                <a:cs typeface="Calibri" panose="020F0502020204030204" pitchFamily="34" charset="0"/>
              </a:rPr>
              <a:t>פנים אל פנים</a:t>
            </a:r>
          </a:p>
        </p:txBody>
      </p:sp>
      <p:sp>
        <p:nvSpPr>
          <p:cNvPr id="30" name="תיבת טקסט 29">
            <a:extLst>
              <a:ext uri="{FF2B5EF4-FFF2-40B4-BE49-F238E27FC236}">
                <a16:creationId xmlns:a16="http://schemas.microsoft.com/office/drawing/2014/main" id="{F9D70EDD-25E2-4BD1-AEEA-2AE39C7B588A}"/>
              </a:ext>
              <a:ext uri="{C183D7F6-B498-43B3-948B-1728B52AA6E4}">
                <adec:decorative xmlns:adec="http://schemas.microsoft.com/office/drawing/2017/decorative" val="0"/>
              </a:ext>
            </a:extLst>
          </p:cNvPr>
          <p:cNvSpPr txBox="1"/>
          <p:nvPr/>
        </p:nvSpPr>
        <p:spPr>
          <a:xfrm>
            <a:off x="951762" y="2258606"/>
            <a:ext cx="2061652" cy="954107"/>
          </a:xfrm>
          <a:prstGeom prst="rect">
            <a:avLst/>
          </a:prstGeom>
          <a:noFill/>
        </p:spPr>
        <p:txBody>
          <a:bodyPr wrap="square">
            <a:spAutoFit/>
          </a:bodyPr>
          <a:lstStyle/>
          <a:p>
            <a:pPr algn="ctr" rtl="1"/>
            <a:r>
              <a:rPr lang="he-IL" b="1" dirty="0">
                <a:latin typeface="Calibri" panose="020F0502020204030204" pitchFamily="34" charset="0"/>
                <a:cs typeface="Calibri" panose="020F0502020204030204" pitchFamily="34" charset="0"/>
              </a:rPr>
              <a:t>אפשרות 2:         </a:t>
            </a:r>
          </a:p>
          <a:p>
            <a:pPr algn="ctr" rtl="1"/>
            <a:r>
              <a:rPr lang="he-IL" dirty="0">
                <a:latin typeface="Calibri" panose="020F0502020204030204" pitchFamily="34" charset="0"/>
                <a:cs typeface="Calibri" panose="020F0502020204030204" pitchFamily="34" charset="0"/>
              </a:rPr>
              <a:t>במפגש עם משפחה/חברים, לא פעם קורה שכל אחד שקוע במסך שלו</a:t>
            </a:r>
          </a:p>
        </p:txBody>
      </p:sp>
      <p:sp>
        <p:nvSpPr>
          <p:cNvPr id="12" name="תיבת טקסט 11">
            <a:extLst>
              <a:ext uri="{FF2B5EF4-FFF2-40B4-BE49-F238E27FC236}">
                <a16:creationId xmlns:a16="http://schemas.microsoft.com/office/drawing/2014/main" id="{64760646-F81D-45EF-8578-16C1652BC47C}"/>
              </a:ext>
              <a:ext uri="{C183D7F6-B498-43B3-948B-1728B52AA6E4}">
                <adec:decorative xmlns:adec="http://schemas.microsoft.com/office/drawing/2017/decorative" val="0"/>
              </a:ext>
            </a:extLst>
          </p:cNvPr>
          <p:cNvSpPr txBox="1"/>
          <p:nvPr/>
        </p:nvSpPr>
        <p:spPr>
          <a:xfrm>
            <a:off x="949679" y="5579373"/>
            <a:ext cx="4712775" cy="830997"/>
          </a:xfrm>
          <a:prstGeom prst="rect">
            <a:avLst/>
          </a:prstGeom>
          <a:noFill/>
        </p:spPr>
        <p:txBody>
          <a:bodyPr wrap="square">
            <a:spAutoFit/>
          </a:bodyPr>
          <a:lstStyle/>
          <a:p>
            <a:pPr marL="285750" indent="-285750" algn="r" rtl="1" eaLnBrk="0" fontAlgn="base" hangingPunct="0">
              <a:spcBef>
                <a:spcPct val="0"/>
              </a:spcBef>
              <a:spcAft>
                <a:spcPct val="0"/>
              </a:spcAft>
              <a:buClrTx/>
              <a:buFont typeface="Arial" panose="020B0604020202020204" pitchFamily="34" charset="0"/>
              <a:buChar char="•"/>
            </a:pPr>
            <a:r>
              <a:rPr lang="he-IL" altLang="en-US" sz="16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בחרו באפשרות שרוב בני הנוער נוהגים על פיה לדעתכם.</a:t>
            </a:r>
            <a:endParaRPr lang="en-US" altLang="en-US" sz="1600" b="1" kern="1200" dirty="0">
              <a:solidFill>
                <a:prstClr val="black"/>
              </a:solidFill>
              <a:latin typeface="Calibri" panose="020F0502020204030204" pitchFamily="34" charset="0"/>
              <a:ea typeface="+mn-ea"/>
              <a:cs typeface="Calibri" panose="020F0502020204030204" pitchFamily="34" charset="0"/>
            </a:endParaRPr>
          </a:p>
          <a:p>
            <a:pPr marL="285750" indent="-285750" algn="r" rtl="1" eaLnBrk="0" fontAlgn="base" hangingPunct="0">
              <a:spcBef>
                <a:spcPct val="0"/>
              </a:spcBef>
              <a:spcAft>
                <a:spcPct val="0"/>
              </a:spcAft>
              <a:buClrTx/>
              <a:buFont typeface="Arial" panose="020B0604020202020204" pitchFamily="34" charset="0"/>
              <a:buChar char="•"/>
            </a:pPr>
            <a:r>
              <a:rPr lang="he-IL" altLang="en-US" sz="16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ציינו את הסיבות והמניעים שבגללם בני נוער מתנהלים בדרך זו לדעתכם.</a:t>
            </a:r>
            <a:endParaRPr lang="he-IL" altLang="en-US" sz="1600" b="1" kern="1200" dirty="0">
              <a:solidFill>
                <a:prstClr val="black"/>
              </a:solidFill>
              <a:latin typeface="Calibri" panose="020F0502020204030204" pitchFamily="34" charset="0"/>
              <a:ea typeface="+mn-ea"/>
              <a:cs typeface="Calibri" panose="020F0502020204030204" pitchFamily="34" charset="0"/>
            </a:endParaRPr>
          </a:p>
        </p:txBody>
      </p:sp>
      <p:pic>
        <p:nvPicPr>
          <p:cNvPr id="3" name="תמונה 3">
            <a:extLst>
              <a:ext uri="{FF2B5EF4-FFF2-40B4-BE49-F238E27FC236}">
                <a16:creationId xmlns:a16="http://schemas.microsoft.com/office/drawing/2014/main" id="{F369CA4E-58A8-1AAC-3D05-DE15DF181FEC}"/>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1860" y="4111082"/>
            <a:ext cx="902578" cy="1515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45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59648F0-02AF-4D03-8709-B48206257903}"/>
              </a:ext>
              <a:ext uri="{C183D7F6-B498-43B3-948B-1728B52AA6E4}">
                <adec:decorative xmlns:adec="http://schemas.microsoft.com/office/drawing/2017/decorative" val="0"/>
              </a:ext>
            </a:extLst>
          </p:cNvPr>
          <p:cNvSpPr>
            <a:spLocks noGrp="1"/>
          </p:cNvSpPr>
          <p:nvPr>
            <p:ph type="title"/>
          </p:nvPr>
        </p:nvSpPr>
        <p:spPr/>
        <p:txBody>
          <a:bodyPr/>
          <a:lstStyle/>
          <a:p>
            <a:r>
              <a:rPr lang="he-IL" dirty="0"/>
              <a:t>כרטיסיות לדיון</a:t>
            </a:r>
          </a:p>
        </p:txBody>
      </p:sp>
      <p:sp>
        <p:nvSpPr>
          <p:cNvPr id="4" name="מלבן 3">
            <a:extLst>
              <a:ext uri="{FF2B5EF4-FFF2-40B4-BE49-F238E27FC236}">
                <a16:creationId xmlns:a16="http://schemas.microsoft.com/office/drawing/2014/main" id="{F3EF6DD3-FEE9-4F07-A998-3B344EF7E103}"/>
              </a:ext>
              <a:ext uri="{C183D7F6-B498-43B3-948B-1728B52AA6E4}">
                <adec:decorative xmlns:adec="http://schemas.microsoft.com/office/drawing/2017/decorative" val="1"/>
              </a:ext>
            </a:extLst>
          </p:cNvPr>
          <p:cNvSpPr/>
          <p:nvPr/>
        </p:nvSpPr>
        <p:spPr>
          <a:xfrm>
            <a:off x="6613765" y="1602288"/>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sp>
        <p:nvSpPr>
          <p:cNvPr id="6" name="מלבן 5">
            <a:extLst>
              <a:ext uri="{FF2B5EF4-FFF2-40B4-BE49-F238E27FC236}">
                <a16:creationId xmlns:a16="http://schemas.microsoft.com/office/drawing/2014/main" id="{A948BF9C-19F0-4FF5-ABD5-A941DDB908D0}"/>
              </a:ext>
              <a:ext uri="{C183D7F6-B498-43B3-948B-1728B52AA6E4}">
                <adec:decorative xmlns:adec="http://schemas.microsoft.com/office/drawing/2017/decorative" val="1"/>
              </a:ext>
            </a:extLst>
          </p:cNvPr>
          <p:cNvSpPr/>
          <p:nvPr/>
        </p:nvSpPr>
        <p:spPr>
          <a:xfrm>
            <a:off x="838200" y="1602287"/>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pic>
        <p:nvPicPr>
          <p:cNvPr id="9" name="תמונה 1">
            <a:extLst>
              <a:ext uri="{FF2B5EF4-FFF2-40B4-BE49-F238E27FC236}">
                <a16:creationId xmlns:a16="http://schemas.microsoft.com/office/drawing/2014/main" id="{66911CE0-60E3-4A3E-A721-08A5301ABFD2}"/>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1607" y="1773142"/>
            <a:ext cx="2523262" cy="18320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29582432-53BC-4D81-9A70-9A014C8C598B}"/>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1589" y="1982927"/>
            <a:ext cx="2223918" cy="2088141"/>
          </a:xfrm>
          <a:prstGeom prst="rect">
            <a:avLst/>
          </a:prstGeom>
          <a:noFill/>
          <a:extLst>
            <a:ext uri="{909E8E84-426E-40DD-AFC4-6F175D3DCCD1}">
              <a14:hiddenFill xmlns:a14="http://schemas.microsoft.com/office/drawing/2010/main">
                <a:solidFill>
                  <a:srgbClr val="FFFFFF"/>
                </a:solidFill>
              </a14:hiddenFill>
            </a:ext>
          </a:extLst>
        </p:spPr>
      </p:pic>
      <p:pic>
        <p:nvPicPr>
          <p:cNvPr id="13" name="תמונה 1">
            <a:extLst>
              <a:ext uri="{FF2B5EF4-FFF2-40B4-BE49-F238E27FC236}">
                <a16:creationId xmlns:a16="http://schemas.microsoft.com/office/drawing/2014/main" id="{9F4263D1-FD45-4739-8E64-1B9B0BD172B8}"/>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9523" y="1951161"/>
            <a:ext cx="2271823" cy="17705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1BFAAB15-771A-48EA-BEB2-7007E3D6AE7F}"/>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4226" y="2016282"/>
            <a:ext cx="2227843" cy="1705410"/>
          </a:xfrm>
          <a:prstGeom prst="rect">
            <a:avLst/>
          </a:prstGeom>
          <a:noFill/>
          <a:extLst>
            <a:ext uri="{909E8E84-426E-40DD-AFC4-6F175D3DCCD1}">
              <a14:hiddenFill xmlns:a14="http://schemas.microsoft.com/office/drawing/2010/main">
                <a:solidFill>
                  <a:srgbClr val="FFFFFF"/>
                </a:solidFill>
              </a14:hiddenFill>
            </a:ext>
          </a:extLst>
        </p:spPr>
      </p:pic>
      <p:sp>
        <p:nvSpPr>
          <p:cNvPr id="17" name="מלבן 16">
            <a:extLst>
              <a:ext uri="{FF2B5EF4-FFF2-40B4-BE49-F238E27FC236}">
                <a16:creationId xmlns:a16="http://schemas.microsoft.com/office/drawing/2014/main" id="{57BC9554-4B47-4CE9-89B9-26B8243D3330}"/>
              </a:ext>
              <a:ext uri="{C183D7F6-B498-43B3-948B-1728B52AA6E4}">
                <adec:decorative xmlns:adec="http://schemas.microsoft.com/office/drawing/2017/decorative" val="0"/>
              </a:ext>
            </a:extLst>
          </p:cNvPr>
          <p:cNvSpPr/>
          <p:nvPr/>
        </p:nvSpPr>
        <p:spPr>
          <a:xfrm>
            <a:off x="6609095"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600" b="1" dirty="0">
                <a:solidFill>
                  <a:schemeClr val="tx2">
                    <a:lumMod val="50000"/>
                  </a:schemeClr>
                </a:solidFill>
              </a:rPr>
              <a:t>כרטיסיה 3</a:t>
            </a:r>
          </a:p>
        </p:txBody>
      </p:sp>
      <p:sp>
        <p:nvSpPr>
          <p:cNvPr id="16" name="תיבת טקסט 15">
            <a:extLst>
              <a:ext uri="{FF2B5EF4-FFF2-40B4-BE49-F238E27FC236}">
                <a16:creationId xmlns:a16="http://schemas.microsoft.com/office/drawing/2014/main" id="{1969258F-2DC4-4D68-9703-7308F17F00D2}"/>
              </a:ext>
              <a:ext uri="{C183D7F6-B498-43B3-948B-1728B52AA6E4}">
                <adec:decorative xmlns:adec="http://schemas.microsoft.com/office/drawing/2017/decorative" val="0"/>
              </a:ext>
            </a:extLst>
          </p:cNvPr>
          <p:cNvSpPr txBox="1"/>
          <p:nvPr/>
        </p:nvSpPr>
        <p:spPr>
          <a:xfrm>
            <a:off x="9144518" y="1869094"/>
            <a:ext cx="2041340" cy="954107"/>
          </a:xfrm>
          <a:prstGeom prst="rect">
            <a:avLst/>
          </a:prstGeom>
          <a:noFill/>
        </p:spPr>
        <p:txBody>
          <a:bodyPr wrap="square">
            <a:spAutoFit/>
          </a:bodyPr>
          <a:lstStyle/>
          <a:p>
            <a:pPr algn="ctr" rtl="1"/>
            <a:r>
              <a:rPr lang="he-IL" b="1" dirty="0">
                <a:latin typeface="Calibri" panose="020F0502020204030204" pitchFamily="34" charset="0"/>
                <a:cs typeface="Calibri" panose="020F0502020204030204" pitchFamily="34" charset="0"/>
              </a:rPr>
              <a:t>אפשרות 1:    </a:t>
            </a:r>
          </a:p>
          <a:p>
            <a:pPr algn="ctr" rtl="1"/>
            <a:r>
              <a:rPr lang="he-IL" b="1" dirty="0">
                <a:latin typeface="Calibri" panose="020F0502020204030204" pitchFamily="34" charset="0"/>
                <a:cs typeface="Calibri" panose="020F0502020204030204" pitchFamily="34" charset="0"/>
              </a:rPr>
              <a:t> </a:t>
            </a:r>
            <a:r>
              <a:rPr lang="he-IL" dirty="0">
                <a:latin typeface="Calibri" panose="020F0502020204030204" pitchFamily="34" charset="0"/>
                <a:cs typeface="Calibri" panose="020F0502020204030204" pitchFamily="34" charset="0"/>
              </a:rPr>
              <a:t>חבר = לייק!</a:t>
            </a:r>
          </a:p>
          <a:p>
            <a:pPr algn="ctr" rtl="1"/>
            <a:r>
              <a:rPr lang="he-IL" dirty="0">
                <a:latin typeface="Calibri" panose="020F0502020204030204" pitchFamily="34" charset="0"/>
                <a:cs typeface="Calibri" panose="020F0502020204030204" pitchFamily="34" charset="0"/>
              </a:rPr>
              <a:t>לכל פוסט שחבר/ה מעלים, בני נוער עושים לייק</a:t>
            </a:r>
          </a:p>
        </p:txBody>
      </p:sp>
      <p:sp>
        <p:nvSpPr>
          <p:cNvPr id="24" name="תיבת טקסט 23">
            <a:extLst>
              <a:ext uri="{FF2B5EF4-FFF2-40B4-BE49-F238E27FC236}">
                <a16:creationId xmlns:a16="http://schemas.microsoft.com/office/drawing/2014/main" id="{2033A10F-9F65-4E61-A6EE-A38002007348}"/>
              </a:ext>
              <a:ext uri="{C183D7F6-B498-43B3-948B-1728B52AA6E4}">
                <adec:decorative xmlns:adec="http://schemas.microsoft.com/office/drawing/2017/decorative" val="0"/>
              </a:ext>
            </a:extLst>
          </p:cNvPr>
          <p:cNvSpPr txBox="1"/>
          <p:nvPr/>
        </p:nvSpPr>
        <p:spPr>
          <a:xfrm>
            <a:off x="6749971" y="2043211"/>
            <a:ext cx="2175536" cy="1354217"/>
          </a:xfrm>
          <a:prstGeom prst="rect">
            <a:avLst/>
          </a:prstGeom>
          <a:noFill/>
        </p:spPr>
        <p:txBody>
          <a:bodyPr wrap="square">
            <a:spAutoFit/>
          </a:bodyPr>
          <a:lstStyle/>
          <a:p>
            <a:pPr algn="ctr" rtl="1"/>
            <a:r>
              <a:rPr lang="he-IL" b="1" dirty="0">
                <a:latin typeface="Calibri" panose="020F0502020204030204" pitchFamily="34" charset="0"/>
                <a:cs typeface="Calibri" panose="020F0502020204030204" pitchFamily="34" charset="0"/>
              </a:rPr>
              <a:t>אפשרות 2:         </a:t>
            </a:r>
          </a:p>
          <a:p>
            <a:pPr algn="ctr" rtl="1"/>
            <a:r>
              <a:rPr lang="he-IL" b="1" dirty="0">
                <a:latin typeface="Calibri" panose="020F0502020204030204" pitchFamily="34" charset="0"/>
                <a:cs typeface="Calibri" panose="020F0502020204030204" pitchFamily="34" charset="0"/>
              </a:rPr>
              <a:t> </a:t>
            </a:r>
            <a:r>
              <a:rPr lang="he-IL" dirty="0">
                <a:latin typeface="Calibri" panose="020F0502020204030204" pitchFamily="34" charset="0"/>
                <a:cs typeface="Calibri" panose="020F0502020204030204" pitchFamily="34" charset="0"/>
              </a:rPr>
              <a:t>חבר=לייק?</a:t>
            </a:r>
          </a:p>
          <a:p>
            <a:pPr algn="ctr" rtl="1"/>
            <a:r>
              <a:rPr lang="he-IL" dirty="0">
                <a:latin typeface="Calibri" panose="020F0502020204030204" pitchFamily="34" charset="0"/>
                <a:cs typeface="Calibri" panose="020F0502020204030204" pitchFamily="34" charset="0"/>
              </a:rPr>
              <a:t>בני נוער בוחרים לעשות לייק לפוסט של חבר או חברה </a:t>
            </a:r>
            <a:br>
              <a:rPr lang="en-US" dirty="0">
                <a:latin typeface="Calibri" panose="020F0502020204030204" pitchFamily="34" charset="0"/>
                <a:cs typeface="Calibri" panose="020F0502020204030204" pitchFamily="34" charset="0"/>
              </a:rPr>
            </a:br>
            <a:r>
              <a:rPr lang="he-IL" dirty="0">
                <a:latin typeface="Calibri" panose="020F0502020204030204" pitchFamily="34" charset="0"/>
                <a:cs typeface="Calibri" panose="020F0502020204030204" pitchFamily="34" charset="0"/>
              </a:rPr>
              <a:t>לפי התוכן שפורסם</a:t>
            </a:r>
          </a:p>
          <a:p>
            <a:pPr algn="ctr" rtl="1"/>
            <a:r>
              <a:rPr lang="he-IL" sz="1200" dirty="0">
                <a:latin typeface="Calibri" panose="020F0502020204030204" pitchFamily="34" charset="0"/>
                <a:cs typeface="Calibri" panose="020F0502020204030204" pitchFamily="34" charset="0"/>
              </a:rPr>
              <a:t>.</a:t>
            </a:r>
          </a:p>
        </p:txBody>
      </p:sp>
      <p:sp>
        <p:nvSpPr>
          <p:cNvPr id="8" name="תיבת טקסט 7">
            <a:extLst>
              <a:ext uri="{FF2B5EF4-FFF2-40B4-BE49-F238E27FC236}">
                <a16:creationId xmlns:a16="http://schemas.microsoft.com/office/drawing/2014/main" id="{3BE3B708-C24B-4D2C-B6C5-BBB652DF9E26}"/>
              </a:ext>
              <a:ext uri="{C183D7F6-B498-43B3-948B-1728B52AA6E4}">
                <adec:decorative xmlns:adec="http://schemas.microsoft.com/office/drawing/2017/decorative" val="0"/>
              </a:ext>
            </a:extLst>
          </p:cNvPr>
          <p:cNvSpPr txBox="1"/>
          <p:nvPr/>
        </p:nvSpPr>
        <p:spPr>
          <a:xfrm>
            <a:off x="6701589" y="5558859"/>
            <a:ext cx="4712775" cy="830997"/>
          </a:xfrm>
          <a:prstGeom prst="rect">
            <a:avLst/>
          </a:prstGeom>
          <a:noFill/>
        </p:spPr>
        <p:txBody>
          <a:bodyPr wrap="square">
            <a:spAutoFit/>
          </a:bodyPr>
          <a:lstStyle/>
          <a:p>
            <a:pPr marL="285750" indent="-285750" algn="r" rtl="1" eaLnBrk="0" fontAlgn="base" hangingPunct="0">
              <a:spcBef>
                <a:spcPct val="0"/>
              </a:spcBef>
              <a:spcAft>
                <a:spcPct val="0"/>
              </a:spcAft>
              <a:buClrTx/>
              <a:buFont typeface="Arial" panose="020B0604020202020204" pitchFamily="34" charset="0"/>
              <a:buChar char="•"/>
            </a:pPr>
            <a:r>
              <a:rPr lang="he-IL" altLang="en-US" sz="16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בחרו באפשרות שרוב בני הנוער נוהגים על פיה לדעתכם.</a:t>
            </a:r>
            <a:endParaRPr lang="en-US" altLang="en-US" sz="1600" b="1" kern="1200" dirty="0">
              <a:solidFill>
                <a:prstClr val="black"/>
              </a:solidFill>
              <a:latin typeface="Calibri" panose="020F0502020204030204" pitchFamily="34" charset="0"/>
              <a:ea typeface="+mn-ea"/>
              <a:cs typeface="Calibri" panose="020F0502020204030204" pitchFamily="34" charset="0"/>
            </a:endParaRPr>
          </a:p>
          <a:p>
            <a:pPr marL="285750" indent="-285750" algn="r" rtl="1" eaLnBrk="0" fontAlgn="base" hangingPunct="0">
              <a:spcBef>
                <a:spcPct val="0"/>
              </a:spcBef>
              <a:spcAft>
                <a:spcPct val="0"/>
              </a:spcAft>
              <a:buClrTx/>
              <a:buFont typeface="Arial" panose="020B0604020202020204" pitchFamily="34" charset="0"/>
              <a:buChar char="•"/>
            </a:pPr>
            <a:r>
              <a:rPr lang="he-IL" altLang="en-US" sz="16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ציינו את הסיבות והמניעים שבגללם בני נוער מתנהלים בדרך זו לדעתכם.</a:t>
            </a:r>
            <a:endParaRPr lang="he-IL" altLang="en-US" sz="1600" b="1" kern="1200" dirty="0">
              <a:solidFill>
                <a:prstClr val="black"/>
              </a:solidFill>
              <a:latin typeface="Calibri" panose="020F0502020204030204" pitchFamily="34" charset="0"/>
              <a:ea typeface="+mn-ea"/>
              <a:cs typeface="Calibri" panose="020F0502020204030204" pitchFamily="34" charset="0"/>
            </a:endParaRPr>
          </a:p>
        </p:txBody>
      </p:sp>
      <p:sp>
        <p:nvSpPr>
          <p:cNvPr id="18" name="מלבן 17">
            <a:extLst>
              <a:ext uri="{FF2B5EF4-FFF2-40B4-BE49-F238E27FC236}">
                <a16:creationId xmlns:a16="http://schemas.microsoft.com/office/drawing/2014/main" id="{A8D8DD37-2812-4506-A985-CFA0A4F093BA}"/>
              </a:ext>
              <a:ext uri="{C183D7F6-B498-43B3-948B-1728B52AA6E4}">
                <adec:decorative xmlns:adec="http://schemas.microsoft.com/office/drawing/2017/decorative" val="0"/>
              </a:ext>
            </a:extLst>
          </p:cNvPr>
          <p:cNvSpPr/>
          <p:nvPr/>
        </p:nvSpPr>
        <p:spPr>
          <a:xfrm>
            <a:off x="847560"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600" b="1" dirty="0">
                <a:solidFill>
                  <a:schemeClr val="tx2">
                    <a:lumMod val="50000"/>
                  </a:schemeClr>
                </a:solidFill>
              </a:rPr>
              <a:t>כרטיסיה 4</a:t>
            </a:r>
          </a:p>
        </p:txBody>
      </p:sp>
      <p:sp>
        <p:nvSpPr>
          <p:cNvPr id="28" name="תיבת טקסט 27">
            <a:extLst>
              <a:ext uri="{FF2B5EF4-FFF2-40B4-BE49-F238E27FC236}">
                <a16:creationId xmlns:a16="http://schemas.microsoft.com/office/drawing/2014/main" id="{3A0C9399-E6FF-4A9A-BC1F-2CC964CEE300}"/>
              </a:ext>
              <a:ext uri="{C183D7F6-B498-43B3-948B-1728B52AA6E4}">
                <adec:decorative xmlns:adec="http://schemas.microsoft.com/office/drawing/2017/decorative" val="0"/>
              </a:ext>
            </a:extLst>
          </p:cNvPr>
          <p:cNvSpPr txBox="1"/>
          <p:nvPr/>
        </p:nvSpPr>
        <p:spPr>
          <a:xfrm>
            <a:off x="3646555" y="2057641"/>
            <a:ext cx="1710868" cy="954107"/>
          </a:xfrm>
          <a:prstGeom prst="rect">
            <a:avLst/>
          </a:prstGeom>
          <a:noFill/>
        </p:spPr>
        <p:txBody>
          <a:bodyPr wrap="square">
            <a:spAutoFit/>
          </a:bodyPr>
          <a:lstStyle/>
          <a:p>
            <a:pPr algn="ctr" rtl="1"/>
            <a:r>
              <a:rPr lang="he-IL" b="1" dirty="0">
                <a:latin typeface="Calibri" panose="020F0502020204030204" pitchFamily="34" charset="0"/>
                <a:cs typeface="Calibri" panose="020F0502020204030204" pitchFamily="34" charset="0"/>
              </a:rPr>
              <a:t>אפשרות 1:   </a:t>
            </a:r>
          </a:p>
          <a:p>
            <a:pPr algn="ctr" rtl="1"/>
            <a:r>
              <a:rPr lang="he-IL" dirty="0">
                <a:latin typeface="Calibri" panose="020F0502020204030204" pitchFamily="34" charset="0"/>
                <a:cs typeface="Calibri" panose="020F0502020204030204" pitchFamily="34" charset="0"/>
              </a:rPr>
              <a:t>בני נוער משתדלים לא לשתף פוסט/הודעה בהם מפיצים שמועה</a:t>
            </a:r>
          </a:p>
        </p:txBody>
      </p:sp>
      <p:sp>
        <p:nvSpPr>
          <p:cNvPr id="30" name="תיבת טקסט 29">
            <a:extLst>
              <a:ext uri="{FF2B5EF4-FFF2-40B4-BE49-F238E27FC236}">
                <a16:creationId xmlns:a16="http://schemas.microsoft.com/office/drawing/2014/main" id="{F9D70EDD-25E2-4BD1-AEEA-2AE39C7B588A}"/>
              </a:ext>
              <a:ext uri="{C183D7F6-B498-43B3-948B-1728B52AA6E4}">
                <adec:decorative xmlns:adec="http://schemas.microsoft.com/office/drawing/2017/decorative" val="0"/>
              </a:ext>
            </a:extLst>
          </p:cNvPr>
          <p:cNvSpPr txBox="1"/>
          <p:nvPr/>
        </p:nvSpPr>
        <p:spPr>
          <a:xfrm>
            <a:off x="1061800" y="2082966"/>
            <a:ext cx="2074370" cy="954107"/>
          </a:xfrm>
          <a:prstGeom prst="rect">
            <a:avLst/>
          </a:prstGeom>
          <a:noFill/>
        </p:spPr>
        <p:txBody>
          <a:bodyPr wrap="square">
            <a:spAutoFit/>
          </a:bodyPr>
          <a:lstStyle/>
          <a:p>
            <a:pPr algn="ctr" rtl="1"/>
            <a:r>
              <a:rPr lang="he-IL" b="1" dirty="0">
                <a:latin typeface="Calibri" panose="020F0502020204030204" pitchFamily="34" charset="0"/>
                <a:cs typeface="Calibri" panose="020F0502020204030204" pitchFamily="34" charset="0"/>
              </a:rPr>
              <a:t>אפשרות 2:       </a:t>
            </a:r>
          </a:p>
          <a:p>
            <a:pPr algn="ctr" rtl="1"/>
            <a:r>
              <a:rPr lang="he-IL" dirty="0">
                <a:latin typeface="Calibri" panose="020F0502020204030204" pitchFamily="34" charset="0"/>
                <a:cs typeface="Calibri" panose="020F0502020204030204" pitchFamily="34" charset="0"/>
              </a:rPr>
              <a:t>בני נוער משתפים במידע מבלי לבדוק את תוכן המידע ואמינותו לעומק</a:t>
            </a:r>
          </a:p>
        </p:txBody>
      </p:sp>
      <p:sp>
        <p:nvSpPr>
          <p:cNvPr id="12" name="תיבת טקסט 11">
            <a:extLst>
              <a:ext uri="{FF2B5EF4-FFF2-40B4-BE49-F238E27FC236}">
                <a16:creationId xmlns:a16="http://schemas.microsoft.com/office/drawing/2014/main" id="{64760646-F81D-45EF-8578-16C1652BC47C}"/>
              </a:ext>
              <a:ext uri="{C183D7F6-B498-43B3-948B-1728B52AA6E4}">
                <adec:decorative xmlns:adec="http://schemas.microsoft.com/office/drawing/2017/decorative" val="0"/>
              </a:ext>
            </a:extLst>
          </p:cNvPr>
          <p:cNvSpPr txBox="1"/>
          <p:nvPr/>
        </p:nvSpPr>
        <p:spPr>
          <a:xfrm>
            <a:off x="949679" y="5579373"/>
            <a:ext cx="4712775" cy="830997"/>
          </a:xfrm>
          <a:prstGeom prst="rect">
            <a:avLst/>
          </a:prstGeom>
          <a:noFill/>
        </p:spPr>
        <p:txBody>
          <a:bodyPr wrap="square">
            <a:spAutoFit/>
          </a:bodyPr>
          <a:lstStyle/>
          <a:p>
            <a:pPr marL="285750" indent="-285750" algn="r" rtl="1" eaLnBrk="0" fontAlgn="base" hangingPunct="0">
              <a:spcBef>
                <a:spcPct val="0"/>
              </a:spcBef>
              <a:spcAft>
                <a:spcPct val="0"/>
              </a:spcAft>
              <a:buClrTx/>
              <a:buFont typeface="Arial" panose="020B0604020202020204" pitchFamily="34" charset="0"/>
              <a:buChar char="•"/>
            </a:pPr>
            <a:r>
              <a:rPr lang="he-IL" altLang="en-US" sz="16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בחרו באפשרות שרוב בני הנוער נוהגים על פיה לדעתכם.</a:t>
            </a:r>
            <a:endParaRPr lang="en-US" altLang="en-US" sz="1600" b="1" kern="1200" dirty="0">
              <a:solidFill>
                <a:prstClr val="black"/>
              </a:solidFill>
              <a:latin typeface="Calibri" panose="020F0502020204030204" pitchFamily="34" charset="0"/>
              <a:ea typeface="+mn-ea"/>
              <a:cs typeface="Calibri" panose="020F0502020204030204" pitchFamily="34" charset="0"/>
            </a:endParaRPr>
          </a:p>
          <a:p>
            <a:pPr marL="285750" indent="-285750" algn="r" rtl="1" eaLnBrk="0" fontAlgn="base" hangingPunct="0">
              <a:spcBef>
                <a:spcPct val="0"/>
              </a:spcBef>
              <a:spcAft>
                <a:spcPct val="0"/>
              </a:spcAft>
              <a:buClrTx/>
              <a:buFont typeface="Arial" panose="020B0604020202020204" pitchFamily="34" charset="0"/>
              <a:buChar char="•"/>
            </a:pPr>
            <a:r>
              <a:rPr lang="he-IL" altLang="en-US" sz="16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ציינו את הסיבות והמניעים שבגללם בני נוער מתנהלים בדרך זו לדעתכם.</a:t>
            </a:r>
            <a:endParaRPr lang="he-IL" altLang="en-US" sz="1600" b="1" kern="1200" dirty="0">
              <a:solidFill>
                <a:prstClr val="black"/>
              </a:solidFill>
              <a:latin typeface="Calibri" panose="020F0502020204030204" pitchFamily="34" charset="0"/>
              <a:ea typeface="+mn-ea"/>
              <a:cs typeface="Calibri" panose="020F0502020204030204" pitchFamily="34" charset="0"/>
            </a:endParaRPr>
          </a:p>
        </p:txBody>
      </p:sp>
      <p:pic>
        <p:nvPicPr>
          <p:cNvPr id="3" name="תמונה 3">
            <a:extLst>
              <a:ext uri="{FF2B5EF4-FFF2-40B4-BE49-F238E27FC236}">
                <a16:creationId xmlns:a16="http://schemas.microsoft.com/office/drawing/2014/main" id="{7F72FEBA-4705-AAC5-604C-D34160205F27}"/>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3229" y="3927629"/>
            <a:ext cx="902578" cy="1515997"/>
          </a:xfrm>
          <a:prstGeom prst="rect">
            <a:avLst/>
          </a:prstGeom>
          <a:noFill/>
          <a:extLst>
            <a:ext uri="{909E8E84-426E-40DD-AFC4-6F175D3DCCD1}">
              <a14:hiddenFill xmlns:a14="http://schemas.microsoft.com/office/drawing/2010/main">
                <a:solidFill>
                  <a:srgbClr val="FFFFFF"/>
                </a:solidFill>
              </a14:hiddenFill>
            </a:ext>
          </a:extLst>
        </p:spPr>
      </p:pic>
      <p:pic>
        <p:nvPicPr>
          <p:cNvPr id="7" name="תמונה 3">
            <a:extLst>
              <a:ext uri="{FF2B5EF4-FFF2-40B4-BE49-F238E27FC236}">
                <a16:creationId xmlns:a16="http://schemas.microsoft.com/office/drawing/2014/main" id="{427D7EF5-8651-DD6D-4262-03D0C53309CD}"/>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9865" y="3856699"/>
            <a:ext cx="902578" cy="1515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124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59648F0-02AF-4D03-8709-B48206257903}"/>
              </a:ext>
              <a:ext uri="{C183D7F6-B498-43B3-948B-1728B52AA6E4}">
                <adec:decorative xmlns:adec="http://schemas.microsoft.com/office/drawing/2017/decorative" val="0"/>
              </a:ext>
            </a:extLst>
          </p:cNvPr>
          <p:cNvSpPr>
            <a:spLocks noGrp="1"/>
          </p:cNvSpPr>
          <p:nvPr>
            <p:ph type="title"/>
          </p:nvPr>
        </p:nvSpPr>
        <p:spPr/>
        <p:txBody>
          <a:bodyPr/>
          <a:lstStyle/>
          <a:p>
            <a:r>
              <a:rPr lang="he-IL" dirty="0"/>
              <a:t>כרטיסיות לדיון</a:t>
            </a:r>
          </a:p>
        </p:txBody>
      </p:sp>
      <p:sp>
        <p:nvSpPr>
          <p:cNvPr id="4" name="מלבן 3">
            <a:extLst>
              <a:ext uri="{FF2B5EF4-FFF2-40B4-BE49-F238E27FC236}">
                <a16:creationId xmlns:a16="http://schemas.microsoft.com/office/drawing/2014/main" id="{F3EF6DD3-FEE9-4F07-A998-3B344EF7E103}"/>
              </a:ext>
              <a:ext uri="{C183D7F6-B498-43B3-948B-1728B52AA6E4}">
                <adec:decorative xmlns:adec="http://schemas.microsoft.com/office/drawing/2017/decorative" val="1"/>
              </a:ext>
            </a:extLst>
          </p:cNvPr>
          <p:cNvSpPr/>
          <p:nvPr/>
        </p:nvSpPr>
        <p:spPr>
          <a:xfrm>
            <a:off x="6613765" y="1602288"/>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sp>
        <p:nvSpPr>
          <p:cNvPr id="6" name="מלבן 5">
            <a:extLst>
              <a:ext uri="{FF2B5EF4-FFF2-40B4-BE49-F238E27FC236}">
                <a16:creationId xmlns:a16="http://schemas.microsoft.com/office/drawing/2014/main" id="{A948BF9C-19F0-4FF5-ABD5-A941DDB908D0}"/>
              </a:ext>
              <a:ext uri="{C183D7F6-B498-43B3-948B-1728B52AA6E4}">
                <adec:decorative xmlns:adec="http://schemas.microsoft.com/office/drawing/2017/decorative" val="1"/>
              </a:ext>
            </a:extLst>
          </p:cNvPr>
          <p:cNvSpPr/>
          <p:nvPr/>
        </p:nvSpPr>
        <p:spPr>
          <a:xfrm>
            <a:off x="838200" y="1602287"/>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pic>
        <p:nvPicPr>
          <p:cNvPr id="9" name="תמונה 1">
            <a:extLst>
              <a:ext uri="{FF2B5EF4-FFF2-40B4-BE49-F238E27FC236}">
                <a16:creationId xmlns:a16="http://schemas.microsoft.com/office/drawing/2014/main" id="{66911CE0-60E3-4A3E-A721-08A5301ABFD2}"/>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2465" y="1881275"/>
            <a:ext cx="2007410" cy="15964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29582432-53BC-4D81-9A70-9A014C8C598B}"/>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1589" y="2022683"/>
            <a:ext cx="2007410" cy="1650478"/>
          </a:xfrm>
          <a:prstGeom prst="rect">
            <a:avLst/>
          </a:prstGeom>
          <a:noFill/>
          <a:extLst>
            <a:ext uri="{909E8E84-426E-40DD-AFC4-6F175D3DCCD1}">
              <a14:hiddenFill xmlns:a14="http://schemas.microsoft.com/office/drawing/2010/main">
                <a:solidFill>
                  <a:srgbClr val="FFFFFF"/>
                </a:solidFill>
              </a14:hiddenFill>
            </a:ext>
          </a:extLst>
        </p:spPr>
      </p:pic>
      <p:pic>
        <p:nvPicPr>
          <p:cNvPr id="13" name="תמונה 1">
            <a:extLst>
              <a:ext uri="{FF2B5EF4-FFF2-40B4-BE49-F238E27FC236}">
                <a16:creationId xmlns:a16="http://schemas.microsoft.com/office/drawing/2014/main" id="{9F4263D1-FD45-4739-8E64-1B9B0BD172B8}"/>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3044" y="1879937"/>
            <a:ext cx="2448302" cy="193597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1BFAAB15-771A-48EA-BEB2-7007E3D6AE7F}"/>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796" y="1938891"/>
            <a:ext cx="2256248" cy="2113357"/>
          </a:xfrm>
          <a:prstGeom prst="rect">
            <a:avLst/>
          </a:prstGeom>
          <a:noFill/>
          <a:extLst>
            <a:ext uri="{909E8E84-426E-40DD-AFC4-6F175D3DCCD1}">
              <a14:hiddenFill xmlns:a14="http://schemas.microsoft.com/office/drawing/2010/main">
                <a:solidFill>
                  <a:srgbClr val="FFFFFF"/>
                </a:solidFill>
              </a14:hiddenFill>
            </a:ext>
          </a:extLst>
        </p:spPr>
      </p:pic>
      <p:sp>
        <p:nvSpPr>
          <p:cNvPr id="17" name="מלבן 16">
            <a:extLst>
              <a:ext uri="{FF2B5EF4-FFF2-40B4-BE49-F238E27FC236}">
                <a16:creationId xmlns:a16="http://schemas.microsoft.com/office/drawing/2014/main" id="{57BC9554-4B47-4CE9-89B9-26B8243D3330}"/>
              </a:ext>
              <a:ext uri="{C183D7F6-B498-43B3-948B-1728B52AA6E4}">
                <adec:decorative xmlns:adec="http://schemas.microsoft.com/office/drawing/2017/decorative" val="0"/>
              </a:ext>
            </a:extLst>
          </p:cNvPr>
          <p:cNvSpPr/>
          <p:nvPr/>
        </p:nvSpPr>
        <p:spPr>
          <a:xfrm>
            <a:off x="6609095"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600" b="1" dirty="0">
                <a:solidFill>
                  <a:schemeClr val="tx2">
                    <a:lumMod val="50000"/>
                  </a:schemeClr>
                </a:solidFill>
              </a:rPr>
              <a:t>כרטיסיה 5</a:t>
            </a:r>
          </a:p>
        </p:txBody>
      </p:sp>
      <p:sp>
        <p:nvSpPr>
          <p:cNvPr id="16" name="תיבת טקסט 15">
            <a:extLst>
              <a:ext uri="{FF2B5EF4-FFF2-40B4-BE49-F238E27FC236}">
                <a16:creationId xmlns:a16="http://schemas.microsoft.com/office/drawing/2014/main" id="{1969258F-2DC4-4D68-9703-7308F17F00D2}"/>
              </a:ext>
              <a:ext uri="{C183D7F6-B498-43B3-948B-1728B52AA6E4}">
                <adec:decorative xmlns:adec="http://schemas.microsoft.com/office/drawing/2017/decorative" val="0"/>
              </a:ext>
            </a:extLst>
          </p:cNvPr>
          <p:cNvSpPr txBox="1"/>
          <p:nvPr/>
        </p:nvSpPr>
        <p:spPr>
          <a:xfrm>
            <a:off x="9232465" y="2075015"/>
            <a:ext cx="1896008" cy="523220"/>
          </a:xfrm>
          <a:prstGeom prst="rect">
            <a:avLst/>
          </a:prstGeom>
          <a:noFill/>
        </p:spPr>
        <p:txBody>
          <a:bodyPr wrap="square">
            <a:spAutoFit/>
          </a:bodyPr>
          <a:lstStyle/>
          <a:p>
            <a:pPr algn="ctr" rtl="1"/>
            <a:r>
              <a:rPr lang="he-IL" b="1" dirty="0">
                <a:latin typeface="Calibri" panose="020F0502020204030204" pitchFamily="34" charset="0"/>
                <a:cs typeface="Calibri" panose="020F0502020204030204" pitchFamily="34" charset="0"/>
              </a:rPr>
              <a:t>אפשרות 1:    </a:t>
            </a:r>
          </a:p>
          <a:p>
            <a:pPr algn="ctr" rtl="1"/>
            <a:r>
              <a:rPr lang="he-IL" b="1" dirty="0">
                <a:latin typeface="Calibri" panose="020F0502020204030204" pitchFamily="34" charset="0"/>
                <a:cs typeface="Calibri" panose="020F0502020204030204" pitchFamily="34" charset="0"/>
              </a:rPr>
              <a:t> </a:t>
            </a:r>
            <a:r>
              <a:rPr lang="he-IL" dirty="0">
                <a:latin typeface="Calibri" panose="020F0502020204030204" pitchFamily="34" charset="0"/>
                <a:cs typeface="Calibri" panose="020F0502020204030204" pitchFamily="34" charset="0"/>
              </a:rPr>
              <a:t>צילמנו-פרסמנו!</a:t>
            </a:r>
          </a:p>
        </p:txBody>
      </p:sp>
      <p:sp>
        <p:nvSpPr>
          <p:cNvPr id="24" name="תיבת טקסט 23">
            <a:extLst>
              <a:ext uri="{FF2B5EF4-FFF2-40B4-BE49-F238E27FC236}">
                <a16:creationId xmlns:a16="http://schemas.microsoft.com/office/drawing/2014/main" id="{2033A10F-9F65-4E61-A6EE-A38002007348}"/>
              </a:ext>
              <a:ext uri="{C183D7F6-B498-43B3-948B-1728B52AA6E4}">
                <adec:decorative xmlns:adec="http://schemas.microsoft.com/office/drawing/2017/decorative" val="0"/>
              </a:ext>
            </a:extLst>
          </p:cNvPr>
          <p:cNvSpPr txBox="1"/>
          <p:nvPr/>
        </p:nvSpPr>
        <p:spPr>
          <a:xfrm>
            <a:off x="6712665" y="2205687"/>
            <a:ext cx="1874887" cy="707886"/>
          </a:xfrm>
          <a:prstGeom prst="rect">
            <a:avLst/>
          </a:prstGeom>
          <a:noFill/>
        </p:spPr>
        <p:txBody>
          <a:bodyPr wrap="square">
            <a:spAutoFit/>
          </a:bodyPr>
          <a:lstStyle/>
          <a:p>
            <a:pPr algn="ctr" rtl="1"/>
            <a:r>
              <a:rPr lang="he-IL" b="1" dirty="0">
                <a:latin typeface="Calibri" panose="020F0502020204030204" pitchFamily="34" charset="0"/>
                <a:cs typeface="Calibri" panose="020F0502020204030204" pitchFamily="34" charset="0"/>
              </a:rPr>
              <a:t>אפשרות 2:         </a:t>
            </a:r>
          </a:p>
          <a:p>
            <a:pPr algn="ctr" rtl="1"/>
            <a:r>
              <a:rPr lang="he-IL" b="1" dirty="0">
                <a:latin typeface="Calibri" panose="020F0502020204030204" pitchFamily="34" charset="0"/>
                <a:cs typeface="Calibri" panose="020F0502020204030204" pitchFamily="34" charset="0"/>
              </a:rPr>
              <a:t> </a:t>
            </a:r>
            <a:r>
              <a:rPr lang="he-IL" dirty="0">
                <a:latin typeface="Calibri" panose="020F0502020204030204" pitchFamily="34" charset="0"/>
                <a:cs typeface="Calibri" panose="020F0502020204030204" pitchFamily="34" charset="0"/>
              </a:rPr>
              <a:t>צילמנו-פרסמנו?</a:t>
            </a:r>
          </a:p>
          <a:p>
            <a:pPr algn="ctr" rtl="1"/>
            <a:r>
              <a:rPr lang="he-IL" sz="1200" dirty="0">
                <a:latin typeface="Calibri" panose="020F0502020204030204" pitchFamily="34" charset="0"/>
                <a:cs typeface="Calibri" panose="020F0502020204030204" pitchFamily="34" charset="0"/>
              </a:rPr>
              <a:t>.</a:t>
            </a:r>
          </a:p>
        </p:txBody>
      </p:sp>
      <p:sp>
        <p:nvSpPr>
          <p:cNvPr id="8" name="תיבת טקסט 7">
            <a:extLst>
              <a:ext uri="{FF2B5EF4-FFF2-40B4-BE49-F238E27FC236}">
                <a16:creationId xmlns:a16="http://schemas.microsoft.com/office/drawing/2014/main" id="{3BE3B708-C24B-4D2C-B6C5-BBB652DF9E26}"/>
              </a:ext>
              <a:ext uri="{C183D7F6-B498-43B3-948B-1728B52AA6E4}">
                <adec:decorative xmlns:adec="http://schemas.microsoft.com/office/drawing/2017/decorative" val="0"/>
              </a:ext>
            </a:extLst>
          </p:cNvPr>
          <p:cNvSpPr txBox="1"/>
          <p:nvPr/>
        </p:nvSpPr>
        <p:spPr>
          <a:xfrm>
            <a:off x="6609095" y="5558859"/>
            <a:ext cx="4824254" cy="830997"/>
          </a:xfrm>
          <a:prstGeom prst="rect">
            <a:avLst/>
          </a:prstGeom>
          <a:noFill/>
        </p:spPr>
        <p:txBody>
          <a:bodyPr wrap="square">
            <a:spAutoFit/>
          </a:bodyPr>
          <a:lstStyle/>
          <a:p>
            <a:pPr marL="285750" indent="-285750" algn="r" rtl="1" eaLnBrk="0" fontAlgn="base" hangingPunct="0">
              <a:spcBef>
                <a:spcPct val="0"/>
              </a:spcBef>
              <a:spcAft>
                <a:spcPct val="0"/>
              </a:spcAft>
              <a:buClrTx/>
              <a:buFont typeface="Arial" panose="020B0604020202020204" pitchFamily="34" charset="0"/>
              <a:buChar char="•"/>
              <a:tabLst>
                <a:tab pos="87313" algn="l"/>
              </a:tabLst>
            </a:pPr>
            <a:r>
              <a:rPr lang="he-IL" altLang="en-US" sz="16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בחרו באפשרות שרוב בני הנוער נוהגים על פיה לדעתכם.</a:t>
            </a:r>
            <a:endParaRPr lang="en-US" altLang="en-US" sz="1600" b="1" kern="1200" dirty="0">
              <a:solidFill>
                <a:prstClr val="black"/>
              </a:solidFill>
              <a:latin typeface="Calibri" panose="020F0502020204030204" pitchFamily="34" charset="0"/>
              <a:ea typeface="+mn-ea"/>
              <a:cs typeface="Calibri" panose="020F0502020204030204" pitchFamily="34" charset="0"/>
            </a:endParaRPr>
          </a:p>
          <a:p>
            <a:pPr marL="285750" indent="-285750" algn="r" rtl="1" eaLnBrk="0" fontAlgn="base" hangingPunct="0">
              <a:spcBef>
                <a:spcPct val="0"/>
              </a:spcBef>
              <a:spcAft>
                <a:spcPct val="0"/>
              </a:spcAft>
              <a:buClrTx/>
              <a:buFont typeface="Arial" panose="020B0604020202020204" pitchFamily="34" charset="0"/>
              <a:buChar char="•"/>
              <a:tabLst>
                <a:tab pos="87313" algn="l"/>
              </a:tabLst>
            </a:pPr>
            <a:r>
              <a:rPr lang="he-IL" altLang="en-US" sz="16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ציינו את הסיבות והמניעים שבגללם בני נוער מתנהלים בדרך זו לדעתכם.</a:t>
            </a:r>
            <a:endParaRPr lang="he-IL" altLang="en-US" sz="1600" b="1" kern="1200" dirty="0">
              <a:solidFill>
                <a:prstClr val="black"/>
              </a:solidFill>
              <a:latin typeface="Calibri" panose="020F0502020204030204" pitchFamily="34" charset="0"/>
              <a:ea typeface="+mn-ea"/>
              <a:cs typeface="Calibri" panose="020F0502020204030204" pitchFamily="34" charset="0"/>
            </a:endParaRPr>
          </a:p>
        </p:txBody>
      </p:sp>
      <p:sp>
        <p:nvSpPr>
          <p:cNvPr id="18" name="מלבן 17">
            <a:extLst>
              <a:ext uri="{FF2B5EF4-FFF2-40B4-BE49-F238E27FC236}">
                <a16:creationId xmlns:a16="http://schemas.microsoft.com/office/drawing/2014/main" id="{A8D8DD37-2812-4506-A985-CFA0A4F093BA}"/>
              </a:ext>
              <a:ext uri="{C183D7F6-B498-43B3-948B-1728B52AA6E4}">
                <adec:decorative xmlns:adec="http://schemas.microsoft.com/office/drawing/2017/decorative" val="0"/>
              </a:ext>
            </a:extLst>
          </p:cNvPr>
          <p:cNvSpPr/>
          <p:nvPr/>
        </p:nvSpPr>
        <p:spPr>
          <a:xfrm>
            <a:off x="847560"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600" b="1" dirty="0">
                <a:solidFill>
                  <a:schemeClr val="tx2">
                    <a:lumMod val="50000"/>
                  </a:schemeClr>
                </a:solidFill>
              </a:rPr>
              <a:t>כרטיסיה 6</a:t>
            </a:r>
          </a:p>
        </p:txBody>
      </p:sp>
      <p:sp>
        <p:nvSpPr>
          <p:cNvPr id="28" name="תיבת טקסט 27">
            <a:extLst>
              <a:ext uri="{FF2B5EF4-FFF2-40B4-BE49-F238E27FC236}">
                <a16:creationId xmlns:a16="http://schemas.microsoft.com/office/drawing/2014/main" id="{3A0C9399-E6FF-4A9A-BC1F-2CC964CEE300}"/>
              </a:ext>
              <a:ext uri="{C183D7F6-B498-43B3-948B-1728B52AA6E4}">
                <adec:decorative xmlns:adec="http://schemas.microsoft.com/office/drawing/2017/decorative" val="0"/>
              </a:ext>
            </a:extLst>
          </p:cNvPr>
          <p:cNvSpPr txBox="1"/>
          <p:nvPr/>
        </p:nvSpPr>
        <p:spPr>
          <a:xfrm>
            <a:off x="3346253" y="2026171"/>
            <a:ext cx="2082730" cy="954107"/>
          </a:xfrm>
          <a:prstGeom prst="rect">
            <a:avLst/>
          </a:prstGeom>
          <a:noFill/>
        </p:spPr>
        <p:txBody>
          <a:bodyPr wrap="square">
            <a:spAutoFit/>
          </a:bodyPr>
          <a:lstStyle/>
          <a:p>
            <a:pPr algn="ctr" rtl="1"/>
            <a:r>
              <a:rPr lang="he-IL" b="1" dirty="0">
                <a:latin typeface="Calibri" panose="020F0502020204030204" pitchFamily="34" charset="0"/>
                <a:cs typeface="Calibri" panose="020F0502020204030204" pitchFamily="34" charset="0"/>
              </a:rPr>
              <a:t>אפשרות 1:           </a:t>
            </a:r>
          </a:p>
          <a:p>
            <a:pPr algn="ctr" rtl="1"/>
            <a:r>
              <a:rPr lang="he-IL" dirty="0">
                <a:latin typeface="Calibri" panose="020F0502020204030204" pitchFamily="34" charset="0"/>
                <a:cs typeface="Calibri" panose="020F0502020204030204" pitchFamily="34" charset="0"/>
              </a:rPr>
              <a:t>יש מקרים שבהם בני נוער פונים להתייעץ עם מבוגרים לגבי דברים שקורים ברשת</a:t>
            </a:r>
          </a:p>
        </p:txBody>
      </p:sp>
      <p:sp>
        <p:nvSpPr>
          <p:cNvPr id="30" name="תיבת טקסט 29">
            <a:extLst>
              <a:ext uri="{FF2B5EF4-FFF2-40B4-BE49-F238E27FC236}">
                <a16:creationId xmlns:a16="http://schemas.microsoft.com/office/drawing/2014/main" id="{F9D70EDD-25E2-4BD1-AEEA-2AE39C7B588A}"/>
              </a:ext>
              <a:ext uri="{C183D7F6-B498-43B3-948B-1728B52AA6E4}">
                <adec:decorative xmlns:adec="http://schemas.microsoft.com/office/drawing/2017/decorative" val="0"/>
              </a:ext>
            </a:extLst>
          </p:cNvPr>
          <p:cNvSpPr txBox="1"/>
          <p:nvPr/>
        </p:nvSpPr>
        <p:spPr>
          <a:xfrm>
            <a:off x="970388" y="2172874"/>
            <a:ext cx="2010293" cy="954107"/>
          </a:xfrm>
          <a:prstGeom prst="rect">
            <a:avLst/>
          </a:prstGeom>
          <a:noFill/>
        </p:spPr>
        <p:txBody>
          <a:bodyPr wrap="square">
            <a:spAutoFit/>
          </a:bodyPr>
          <a:lstStyle/>
          <a:p>
            <a:pPr algn="ctr" rtl="1"/>
            <a:r>
              <a:rPr lang="he-IL" b="1" dirty="0">
                <a:latin typeface="Calibri" panose="020F0502020204030204" pitchFamily="34" charset="0"/>
                <a:cs typeface="Calibri" panose="020F0502020204030204" pitchFamily="34" charset="0"/>
              </a:rPr>
              <a:t>אפשרות 2:               </a:t>
            </a:r>
          </a:p>
          <a:p>
            <a:pPr algn="ctr" rtl="1"/>
            <a:r>
              <a:rPr lang="he-IL" dirty="0">
                <a:latin typeface="Calibri" panose="020F0502020204030204" pitchFamily="34" charset="0"/>
                <a:cs typeface="Calibri" panose="020F0502020204030204" pitchFamily="34" charset="0"/>
              </a:rPr>
              <a:t>בדרך כלל בני נוער בוחרים  שלא להתייעץ עם מבוגרים לגבי דברים שקורים ברשת</a:t>
            </a:r>
          </a:p>
        </p:txBody>
      </p:sp>
      <p:sp>
        <p:nvSpPr>
          <p:cNvPr id="12" name="תיבת טקסט 11">
            <a:extLst>
              <a:ext uri="{FF2B5EF4-FFF2-40B4-BE49-F238E27FC236}">
                <a16:creationId xmlns:a16="http://schemas.microsoft.com/office/drawing/2014/main" id="{64760646-F81D-45EF-8578-16C1652BC47C}"/>
              </a:ext>
              <a:ext uri="{C183D7F6-B498-43B3-948B-1728B52AA6E4}">
                <adec:decorative xmlns:adec="http://schemas.microsoft.com/office/drawing/2017/decorative" val="0"/>
              </a:ext>
            </a:extLst>
          </p:cNvPr>
          <p:cNvSpPr txBox="1"/>
          <p:nvPr/>
        </p:nvSpPr>
        <p:spPr>
          <a:xfrm>
            <a:off x="838201" y="5579373"/>
            <a:ext cx="4824254" cy="830997"/>
          </a:xfrm>
          <a:prstGeom prst="rect">
            <a:avLst/>
          </a:prstGeom>
          <a:noFill/>
        </p:spPr>
        <p:txBody>
          <a:bodyPr wrap="square">
            <a:spAutoFit/>
          </a:bodyPr>
          <a:lstStyle/>
          <a:p>
            <a:pPr marL="285750" indent="-285750" algn="r" rtl="1" eaLnBrk="0" fontAlgn="base" hangingPunct="0">
              <a:spcBef>
                <a:spcPct val="0"/>
              </a:spcBef>
              <a:spcAft>
                <a:spcPct val="0"/>
              </a:spcAft>
              <a:buClrTx/>
              <a:buFont typeface="Arial" panose="020B0604020202020204" pitchFamily="34" charset="0"/>
              <a:buChar char="•"/>
            </a:pPr>
            <a:r>
              <a:rPr lang="he-IL" altLang="en-US" sz="16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בחרו באפשרות שרוב בני הנוער נוהגים על פיה לדעתכם.</a:t>
            </a:r>
            <a:endParaRPr lang="en-US" altLang="en-US" sz="1600" b="1" kern="1200" dirty="0">
              <a:solidFill>
                <a:prstClr val="black"/>
              </a:solidFill>
              <a:latin typeface="Calibri" panose="020F0502020204030204" pitchFamily="34" charset="0"/>
              <a:ea typeface="+mn-ea"/>
              <a:cs typeface="Calibri" panose="020F0502020204030204" pitchFamily="34" charset="0"/>
            </a:endParaRPr>
          </a:p>
          <a:p>
            <a:pPr marL="285750" indent="-285750" algn="r" rtl="1" eaLnBrk="0" fontAlgn="base" hangingPunct="0">
              <a:spcBef>
                <a:spcPct val="0"/>
              </a:spcBef>
              <a:spcAft>
                <a:spcPct val="0"/>
              </a:spcAft>
              <a:buClrTx/>
              <a:buFont typeface="Arial" panose="020B0604020202020204" pitchFamily="34" charset="0"/>
              <a:buChar char="•"/>
            </a:pPr>
            <a:r>
              <a:rPr lang="he-IL" altLang="en-US" sz="16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ציינו את הסיבות והמניעים שבגללם בני נוער מתנהלים בדרך זו לדעתכם.</a:t>
            </a:r>
            <a:endParaRPr lang="he-IL" altLang="en-US" sz="1600" b="1" kern="1200" dirty="0">
              <a:solidFill>
                <a:prstClr val="black"/>
              </a:solidFill>
              <a:latin typeface="Calibri" panose="020F0502020204030204" pitchFamily="34" charset="0"/>
              <a:ea typeface="+mn-ea"/>
              <a:cs typeface="Calibri" panose="020F0502020204030204" pitchFamily="34" charset="0"/>
            </a:endParaRPr>
          </a:p>
        </p:txBody>
      </p:sp>
      <p:pic>
        <p:nvPicPr>
          <p:cNvPr id="3" name="תמונה 3">
            <a:extLst>
              <a:ext uri="{FF2B5EF4-FFF2-40B4-BE49-F238E27FC236}">
                <a16:creationId xmlns:a16="http://schemas.microsoft.com/office/drawing/2014/main" id="{75CD11A8-F07A-2E15-76AF-ACFD60CC934F}"/>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08999" y="3882803"/>
            <a:ext cx="902578" cy="1515997"/>
          </a:xfrm>
          <a:prstGeom prst="rect">
            <a:avLst/>
          </a:prstGeom>
          <a:noFill/>
          <a:extLst>
            <a:ext uri="{909E8E84-426E-40DD-AFC4-6F175D3DCCD1}">
              <a14:hiddenFill xmlns:a14="http://schemas.microsoft.com/office/drawing/2010/main">
                <a:solidFill>
                  <a:srgbClr val="FFFFFF"/>
                </a:solidFill>
              </a14:hiddenFill>
            </a:ext>
          </a:extLst>
        </p:spPr>
      </p:pic>
      <p:pic>
        <p:nvPicPr>
          <p:cNvPr id="7" name="תמונה 3">
            <a:extLst>
              <a:ext uri="{FF2B5EF4-FFF2-40B4-BE49-F238E27FC236}">
                <a16:creationId xmlns:a16="http://schemas.microsoft.com/office/drawing/2014/main" id="{4AB3964A-1AC1-1865-D612-D9E00B5AD4F4}"/>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2357" y="3985745"/>
            <a:ext cx="902578" cy="1515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760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59648F0-02AF-4D03-8709-B48206257903}"/>
              </a:ext>
              <a:ext uri="{C183D7F6-B498-43B3-948B-1728B52AA6E4}">
                <adec:decorative xmlns:adec="http://schemas.microsoft.com/office/drawing/2017/decorative" val="0"/>
              </a:ext>
            </a:extLst>
          </p:cNvPr>
          <p:cNvSpPr>
            <a:spLocks noGrp="1"/>
          </p:cNvSpPr>
          <p:nvPr>
            <p:ph type="title"/>
          </p:nvPr>
        </p:nvSpPr>
        <p:spPr/>
        <p:txBody>
          <a:bodyPr/>
          <a:lstStyle/>
          <a:p>
            <a:r>
              <a:rPr lang="he-IL" dirty="0"/>
              <a:t>כרטיסיות לדיון</a:t>
            </a:r>
          </a:p>
        </p:txBody>
      </p:sp>
      <p:sp>
        <p:nvSpPr>
          <p:cNvPr id="4" name="מלבן 3">
            <a:extLst>
              <a:ext uri="{FF2B5EF4-FFF2-40B4-BE49-F238E27FC236}">
                <a16:creationId xmlns:a16="http://schemas.microsoft.com/office/drawing/2014/main" id="{F3EF6DD3-FEE9-4F07-A998-3B344EF7E103}"/>
              </a:ext>
              <a:ext uri="{C183D7F6-B498-43B3-948B-1728B52AA6E4}">
                <adec:decorative xmlns:adec="http://schemas.microsoft.com/office/drawing/2017/decorative" val="1"/>
              </a:ext>
            </a:extLst>
          </p:cNvPr>
          <p:cNvSpPr/>
          <p:nvPr/>
        </p:nvSpPr>
        <p:spPr>
          <a:xfrm>
            <a:off x="6613765" y="1602288"/>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sp>
        <p:nvSpPr>
          <p:cNvPr id="6" name="מלבן 5">
            <a:extLst>
              <a:ext uri="{FF2B5EF4-FFF2-40B4-BE49-F238E27FC236}">
                <a16:creationId xmlns:a16="http://schemas.microsoft.com/office/drawing/2014/main" id="{A948BF9C-19F0-4FF5-ABD5-A941DDB908D0}"/>
              </a:ext>
              <a:ext uri="{C183D7F6-B498-43B3-948B-1728B52AA6E4}">
                <adec:decorative xmlns:adec="http://schemas.microsoft.com/office/drawing/2017/decorative" val="1"/>
              </a:ext>
            </a:extLst>
          </p:cNvPr>
          <p:cNvSpPr/>
          <p:nvPr/>
        </p:nvSpPr>
        <p:spPr>
          <a:xfrm>
            <a:off x="838200" y="1602287"/>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pic>
        <p:nvPicPr>
          <p:cNvPr id="9" name="תמונה 1">
            <a:extLst>
              <a:ext uri="{FF2B5EF4-FFF2-40B4-BE49-F238E27FC236}">
                <a16:creationId xmlns:a16="http://schemas.microsoft.com/office/drawing/2014/main" id="{66911CE0-60E3-4A3E-A721-08A5301ABFD2}"/>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2464" y="1881275"/>
            <a:ext cx="2121335" cy="16870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29582432-53BC-4D81-9A70-9A014C8C598B}"/>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1588" y="2022683"/>
            <a:ext cx="2121335" cy="1744146"/>
          </a:xfrm>
          <a:prstGeom prst="rect">
            <a:avLst/>
          </a:prstGeom>
          <a:noFill/>
          <a:extLst>
            <a:ext uri="{909E8E84-426E-40DD-AFC4-6F175D3DCCD1}">
              <a14:hiddenFill xmlns:a14="http://schemas.microsoft.com/office/drawing/2010/main">
                <a:solidFill>
                  <a:srgbClr val="FFFFFF"/>
                </a:solidFill>
              </a14:hiddenFill>
            </a:ext>
          </a:extLst>
        </p:spPr>
      </p:pic>
      <p:pic>
        <p:nvPicPr>
          <p:cNvPr id="13" name="תמונה 1">
            <a:extLst>
              <a:ext uri="{FF2B5EF4-FFF2-40B4-BE49-F238E27FC236}">
                <a16:creationId xmlns:a16="http://schemas.microsoft.com/office/drawing/2014/main" id="{9F4263D1-FD45-4739-8E64-1B9B0BD172B8}"/>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937" y="1740323"/>
            <a:ext cx="2295409" cy="21133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1BFAAB15-771A-48EA-BEB2-7007E3D6AE7F}"/>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795" y="1946842"/>
            <a:ext cx="2341689" cy="2171934"/>
          </a:xfrm>
          <a:prstGeom prst="rect">
            <a:avLst/>
          </a:prstGeom>
          <a:noFill/>
          <a:extLst>
            <a:ext uri="{909E8E84-426E-40DD-AFC4-6F175D3DCCD1}">
              <a14:hiddenFill xmlns:a14="http://schemas.microsoft.com/office/drawing/2010/main">
                <a:solidFill>
                  <a:srgbClr val="FFFFFF"/>
                </a:solidFill>
              </a14:hiddenFill>
            </a:ext>
          </a:extLst>
        </p:spPr>
      </p:pic>
      <p:sp>
        <p:nvSpPr>
          <p:cNvPr id="17" name="מלבן 16">
            <a:extLst>
              <a:ext uri="{FF2B5EF4-FFF2-40B4-BE49-F238E27FC236}">
                <a16:creationId xmlns:a16="http://schemas.microsoft.com/office/drawing/2014/main" id="{57BC9554-4B47-4CE9-89B9-26B8243D3330}"/>
              </a:ext>
              <a:ext uri="{C183D7F6-B498-43B3-948B-1728B52AA6E4}">
                <adec:decorative xmlns:adec="http://schemas.microsoft.com/office/drawing/2017/decorative" val="0"/>
              </a:ext>
            </a:extLst>
          </p:cNvPr>
          <p:cNvSpPr/>
          <p:nvPr/>
        </p:nvSpPr>
        <p:spPr>
          <a:xfrm>
            <a:off x="6609095"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600" b="1" dirty="0">
                <a:solidFill>
                  <a:schemeClr val="tx2">
                    <a:lumMod val="50000"/>
                  </a:schemeClr>
                </a:solidFill>
              </a:rPr>
              <a:t>כרטיסיה 7</a:t>
            </a:r>
          </a:p>
        </p:txBody>
      </p:sp>
      <p:sp>
        <p:nvSpPr>
          <p:cNvPr id="16" name="תיבת טקסט 15">
            <a:extLst>
              <a:ext uri="{FF2B5EF4-FFF2-40B4-BE49-F238E27FC236}">
                <a16:creationId xmlns:a16="http://schemas.microsoft.com/office/drawing/2014/main" id="{1969258F-2DC4-4D68-9703-7308F17F00D2}"/>
              </a:ext>
              <a:ext uri="{C183D7F6-B498-43B3-948B-1728B52AA6E4}">
                <adec:decorative xmlns:adec="http://schemas.microsoft.com/office/drawing/2017/decorative" val="0"/>
              </a:ext>
            </a:extLst>
          </p:cNvPr>
          <p:cNvSpPr txBox="1"/>
          <p:nvPr/>
        </p:nvSpPr>
        <p:spPr>
          <a:xfrm>
            <a:off x="9310243" y="1978915"/>
            <a:ext cx="1896008" cy="1169551"/>
          </a:xfrm>
          <a:prstGeom prst="rect">
            <a:avLst/>
          </a:prstGeom>
          <a:noFill/>
        </p:spPr>
        <p:txBody>
          <a:bodyPr wrap="square">
            <a:spAutoFit/>
          </a:bodyPr>
          <a:lstStyle/>
          <a:p>
            <a:pPr algn="ctr" rtl="1"/>
            <a:r>
              <a:rPr lang="he-IL" b="1" dirty="0">
                <a:latin typeface="Calibri" panose="020F0502020204030204" pitchFamily="34" charset="0"/>
                <a:cs typeface="Calibri" panose="020F0502020204030204" pitchFamily="34" charset="0"/>
              </a:rPr>
              <a:t>אפשרות 1:</a:t>
            </a:r>
          </a:p>
          <a:p>
            <a:pPr algn="ctr" rtl="1"/>
            <a:r>
              <a:rPr lang="he-IL" b="1" dirty="0">
                <a:latin typeface="Calibri" panose="020F0502020204030204" pitchFamily="34" charset="0"/>
                <a:cs typeface="Calibri" panose="020F0502020204030204" pitchFamily="34" charset="0"/>
              </a:rPr>
              <a:t> </a:t>
            </a:r>
            <a:r>
              <a:rPr lang="he-IL" dirty="0">
                <a:latin typeface="Calibri" panose="020F0502020204030204" pitchFamily="34" charset="0"/>
                <a:cs typeface="Calibri" panose="020F0502020204030204" pitchFamily="34" charset="0"/>
              </a:rPr>
              <a:t>הרשת מאפשרת לבני נוער ליצור קשרי חברות ולהכיר אנשים חדשים</a:t>
            </a:r>
          </a:p>
          <a:p>
            <a:pPr algn="ctr" rtl="1"/>
            <a:endParaRPr lang="he-IL" dirty="0">
              <a:latin typeface="Calibri" panose="020F0502020204030204" pitchFamily="34" charset="0"/>
              <a:cs typeface="Calibri" panose="020F0502020204030204" pitchFamily="34" charset="0"/>
            </a:endParaRPr>
          </a:p>
        </p:txBody>
      </p:sp>
      <p:sp>
        <p:nvSpPr>
          <p:cNvPr id="24" name="תיבת טקסט 23">
            <a:extLst>
              <a:ext uri="{FF2B5EF4-FFF2-40B4-BE49-F238E27FC236}">
                <a16:creationId xmlns:a16="http://schemas.microsoft.com/office/drawing/2014/main" id="{2033A10F-9F65-4E61-A6EE-A38002007348}"/>
              </a:ext>
              <a:ext uri="{C183D7F6-B498-43B3-948B-1728B52AA6E4}">
                <adec:decorative xmlns:adec="http://schemas.microsoft.com/office/drawing/2017/decorative" val="0"/>
              </a:ext>
            </a:extLst>
          </p:cNvPr>
          <p:cNvSpPr txBox="1"/>
          <p:nvPr/>
        </p:nvSpPr>
        <p:spPr>
          <a:xfrm>
            <a:off x="6811911" y="2164035"/>
            <a:ext cx="1826762" cy="954107"/>
          </a:xfrm>
          <a:prstGeom prst="rect">
            <a:avLst/>
          </a:prstGeom>
          <a:noFill/>
        </p:spPr>
        <p:txBody>
          <a:bodyPr wrap="square">
            <a:spAutoFit/>
          </a:bodyPr>
          <a:lstStyle/>
          <a:p>
            <a:pPr algn="ctr" rtl="1"/>
            <a:r>
              <a:rPr lang="he-IL" b="1" dirty="0">
                <a:latin typeface="Calibri" panose="020F0502020204030204" pitchFamily="34" charset="0"/>
                <a:cs typeface="Calibri" panose="020F0502020204030204" pitchFamily="34" charset="0"/>
              </a:rPr>
              <a:t>אפשרות 2:</a:t>
            </a:r>
          </a:p>
          <a:p>
            <a:pPr algn="ctr" rtl="1"/>
            <a:r>
              <a:rPr lang="he-IL" b="1" dirty="0">
                <a:latin typeface="Calibri" panose="020F0502020204030204" pitchFamily="34" charset="0"/>
                <a:cs typeface="Calibri" panose="020F0502020204030204" pitchFamily="34" charset="0"/>
              </a:rPr>
              <a:t> </a:t>
            </a:r>
            <a:r>
              <a:rPr lang="he-IL" dirty="0">
                <a:latin typeface="Calibri" panose="020F0502020204030204" pitchFamily="34" charset="0"/>
                <a:cs typeface="Calibri" panose="020F0502020204030204" pitchFamily="34" charset="0"/>
              </a:rPr>
              <a:t>לרוב, בני נוער נמנעים מליצור קשר עם אנשים שהם לא מכירים ברשת</a:t>
            </a:r>
          </a:p>
        </p:txBody>
      </p:sp>
      <p:sp>
        <p:nvSpPr>
          <p:cNvPr id="8" name="תיבת טקסט 7">
            <a:extLst>
              <a:ext uri="{FF2B5EF4-FFF2-40B4-BE49-F238E27FC236}">
                <a16:creationId xmlns:a16="http://schemas.microsoft.com/office/drawing/2014/main" id="{3BE3B708-C24B-4D2C-B6C5-BBB652DF9E26}"/>
              </a:ext>
              <a:ext uri="{C183D7F6-B498-43B3-948B-1728B52AA6E4}">
                <adec:decorative xmlns:adec="http://schemas.microsoft.com/office/drawing/2017/decorative" val="0"/>
              </a:ext>
            </a:extLst>
          </p:cNvPr>
          <p:cNvSpPr txBox="1"/>
          <p:nvPr/>
        </p:nvSpPr>
        <p:spPr>
          <a:xfrm>
            <a:off x="6701589" y="5558859"/>
            <a:ext cx="4712775" cy="830997"/>
          </a:xfrm>
          <a:prstGeom prst="rect">
            <a:avLst/>
          </a:prstGeom>
          <a:noFill/>
        </p:spPr>
        <p:txBody>
          <a:bodyPr wrap="square">
            <a:spAutoFit/>
          </a:bodyPr>
          <a:lstStyle/>
          <a:p>
            <a:pPr marL="285750" indent="-285750" algn="r" rtl="1" eaLnBrk="0" fontAlgn="base" hangingPunct="0">
              <a:spcBef>
                <a:spcPct val="0"/>
              </a:spcBef>
              <a:spcAft>
                <a:spcPct val="0"/>
              </a:spcAft>
              <a:buClrTx/>
              <a:buFont typeface="Arial" panose="020B0604020202020204" pitchFamily="34" charset="0"/>
              <a:buChar char="•"/>
            </a:pPr>
            <a:r>
              <a:rPr lang="he-IL" altLang="en-US" sz="16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בחרו באפשרות שרוב בני הנוער נוהגים על פיה לדעתכם.</a:t>
            </a:r>
            <a:endParaRPr lang="en-US" altLang="en-US" sz="1600" b="1" kern="1200" dirty="0">
              <a:solidFill>
                <a:prstClr val="black"/>
              </a:solidFill>
              <a:latin typeface="Calibri" panose="020F0502020204030204" pitchFamily="34" charset="0"/>
              <a:ea typeface="+mn-ea"/>
              <a:cs typeface="Calibri" panose="020F0502020204030204" pitchFamily="34" charset="0"/>
            </a:endParaRPr>
          </a:p>
          <a:p>
            <a:pPr marL="285750" indent="-285750" algn="r" rtl="1" eaLnBrk="0" fontAlgn="base" hangingPunct="0">
              <a:spcBef>
                <a:spcPct val="0"/>
              </a:spcBef>
              <a:spcAft>
                <a:spcPct val="0"/>
              </a:spcAft>
              <a:buClrTx/>
              <a:buFont typeface="Arial" panose="020B0604020202020204" pitchFamily="34" charset="0"/>
              <a:buChar char="•"/>
            </a:pPr>
            <a:r>
              <a:rPr lang="he-IL" altLang="en-US" sz="16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ציינו את הסיבות והמניעים שבגללם בני נוער מתנהלים בדרך זו לדעתכם.</a:t>
            </a:r>
            <a:endParaRPr lang="he-IL" altLang="en-US" sz="1600" b="1" kern="1200" dirty="0">
              <a:solidFill>
                <a:prstClr val="black"/>
              </a:solidFill>
              <a:latin typeface="Calibri" panose="020F0502020204030204" pitchFamily="34" charset="0"/>
              <a:ea typeface="+mn-ea"/>
              <a:cs typeface="Calibri" panose="020F0502020204030204" pitchFamily="34" charset="0"/>
            </a:endParaRPr>
          </a:p>
        </p:txBody>
      </p:sp>
      <p:sp>
        <p:nvSpPr>
          <p:cNvPr id="18" name="מלבן 17">
            <a:extLst>
              <a:ext uri="{FF2B5EF4-FFF2-40B4-BE49-F238E27FC236}">
                <a16:creationId xmlns:a16="http://schemas.microsoft.com/office/drawing/2014/main" id="{A8D8DD37-2812-4506-A985-CFA0A4F093BA}"/>
              </a:ext>
              <a:ext uri="{C183D7F6-B498-43B3-948B-1728B52AA6E4}">
                <adec:decorative xmlns:adec="http://schemas.microsoft.com/office/drawing/2017/decorative" val="0"/>
              </a:ext>
            </a:extLst>
          </p:cNvPr>
          <p:cNvSpPr/>
          <p:nvPr/>
        </p:nvSpPr>
        <p:spPr>
          <a:xfrm>
            <a:off x="847560"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600" b="1" dirty="0">
                <a:solidFill>
                  <a:schemeClr val="tx2">
                    <a:lumMod val="50000"/>
                  </a:schemeClr>
                </a:solidFill>
              </a:rPr>
              <a:t>כרטיסיה 8</a:t>
            </a:r>
          </a:p>
        </p:txBody>
      </p:sp>
      <p:sp>
        <p:nvSpPr>
          <p:cNvPr id="28" name="תיבת טקסט 27">
            <a:extLst>
              <a:ext uri="{FF2B5EF4-FFF2-40B4-BE49-F238E27FC236}">
                <a16:creationId xmlns:a16="http://schemas.microsoft.com/office/drawing/2014/main" id="{3A0C9399-E6FF-4A9A-BC1F-2CC964CEE300}"/>
              </a:ext>
              <a:ext uri="{C183D7F6-B498-43B3-948B-1728B52AA6E4}">
                <adec:decorative xmlns:adec="http://schemas.microsoft.com/office/drawing/2017/decorative" val="0"/>
              </a:ext>
            </a:extLst>
          </p:cNvPr>
          <p:cNvSpPr txBox="1"/>
          <p:nvPr/>
        </p:nvSpPr>
        <p:spPr>
          <a:xfrm>
            <a:off x="3419634" y="1881275"/>
            <a:ext cx="1943173" cy="1169551"/>
          </a:xfrm>
          <a:prstGeom prst="rect">
            <a:avLst/>
          </a:prstGeom>
          <a:noFill/>
        </p:spPr>
        <p:txBody>
          <a:bodyPr wrap="square">
            <a:spAutoFit/>
          </a:bodyPr>
          <a:lstStyle/>
          <a:p>
            <a:pPr algn="ctr" rtl="1"/>
            <a:r>
              <a:rPr lang="he-IL" b="1" dirty="0">
                <a:latin typeface="Calibri" panose="020F0502020204030204" pitchFamily="34" charset="0"/>
                <a:cs typeface="Calibri" panose="020F0502020204030204" pitchFamily="34" charset="0"/>
              </a:rPr>
              <a:t>אפשרות 1:</a:t>
            </a:r>
          </a:p>
          <a:p>
            <a:pPr algn="ctr" rtl="1"/>
            <a:r>
              <a:rPr lang="he-IL" dirty="0">
                <a:latin typeface="Calibri" panose="020F0502020204030204" pitchFamily="34" charset="0"/>
                <a:cs typeface="Calibri" panose="020F0502020204030204" pitchFamily="34" charset="0"/>
              </a:rPr>
              <a:t>כל התכנים שבני נוער מפרסמים ברשת מייצגים את המציאות שלהם </a:t>
            </a:r>
            <a:br>
              <a:rPr lang="en-US" dirty="0">
                <a:latin typeface="Calibri" panose="020F0502020204030204" pitchFamily="34" charset="0"/>
                <a:cs typeface="Calibri" panose="020F0502020204030204" pitchFamily="34" charset="0"/>
              </a:rPr>
            </a:br>
            <a:r>
              <a:rPr lang="he-IL" dirty="0">
                <a:latin typeface="Calibri" panose="020F0502020204030204" pitchFamily="34" charset="0"/>
                <a:cs typeface="Calibri" panose="020F0502020204030204" pitchFamily="34" charset="0"/>
              </a:rPr>
              <a:t>כמו שהיא</a:t>
            </a:r>
          </a:p>
        </p:txBody>
      </p:sp>
      <p:sp>
        <p:nvSpPr>
          <p:cNvPr id="30" name="תיבת טקסט 29">
            <a:extLst>
              <a:ext uri="{FF2B5EF4-FFF2-40B4-BE49-F238E27FC236}">
                <a16:creationId xmlns:a16="http://schemas.microsoft.com/office/drawing/2014/main" id="{F9D70EDD-25E2-4BD1-AEEA-2AE39C7B588A}"/>
              </a:ext>
              <a:ext uri="{C183D7F6-B498-43B3-948B-1728B52AA6E4}">
                <adec:decorative xmlns:adec="http://schemas.microsoft.com/office/drawing/2017/decorative" val="0"/>
              </a:ext>
            </a:extLst>
          </p:cNvPr>
          <p:cNvSpPr txBox="1"/>
          <p:nvPr/>
        </p:nvSpPr>
        <p:spPr>
          <a:xfrm>
            <a:off x="970388" y="2054260"/>
            <a:ext cx="2039705" cy="1169551"/>
          </a:xfrm>
          <a:prstGeom prst="rect">
            <a:avLst/>
          </a:prstGeom>
          <a:noFill/>
        </p:spPr>
        <p:txBody>
          <a:bodyPr wrap="square">
            <a:spAutoFit/>
          </a:bodyPr>
          <a:lstStyle/>
          <a:p>
            <a:pPr algn="ctr" rtl="1"/>
            <a:r>
              <a:rPr lang="he-IL" b="1" dirty="0">
                <a:latin typeface="Calibri" panose="020F0502020204030204" pitchFamily="34" charset="0"/>
                <a:cs typeface="Calibri" panose="020F0502020204030204" pitchFamily="34" charset="0"/>
              </a:rPr>
              <a:t>אפשרות 2:</a:t>
            </a:r>
          </a:p>
          <a:p>
            <a:pPr algn="ctr" rtl="1"/>
            <a:r>
              <a:rPr lang="he-IL" dirty="0">
                <a:latin typeface="Calibri" panose="020F0502020204030204" pitchFamily="34" charset="0"/>
                <a:cs typeface="Calibri" panose="020F0502020204030204" pitchFamily="34" charset="0"/>
              </a:rPr>
              <a:t>חלק מהתכנים שבני נוער מציגים ברשת הם הצדדים המוצלחים והנבחרים של המציאות שלהם</a:t>
            </a:r>
          </a:p>
        </p:txBody>
      </p:sp>
      <p:sp>
        <p:nvSpPr>
          <p:cNvPr id="12" name="תיבת טקסט 11">
            <a:extLst>
              <a:ext uri="{FF2B5EF4-FFF2-40B4-BE49-F238E27FC236}">
                <a16:creationId xmlns:a16="http://schemas.microsoft.com/office/drawing/2014/main" id="{64760646-F81D-45EF-8578-16C1652BC47C}"/>
              </a:ext>
              <a:ext uri="{C183D7F6-B498-43B3-948B-1728B52AA6E4}">
                <adec:decorative xmlns:adec="http://schemas.microsoft.com/office/drawing/2017/decorative" val="0"/>
              </a:ext>
            </a:extLst>
          </p:cNvPr>
          <p:cNvSpPr txBox="1"/>
          <p:nvPr/>
        </p:nvSpPr>
        <p:spPr>
          <a:xfrm>
            <a:off x="970388" y="5558859"/>
            <a:ext cx="4712775" cy="830997"/>
          </a:xfrm>
          <a:prstGeom prst="rect">
            <a:avLst/>
          </a:prstGeom>
          <a:noFill/>
        </p:spPr>
        <p:txBody>
          <a:bodyPr wrap="square">
            <a:spAutoFit/>
          </a:bodyPr>
          <a:lstStyle/>
          <a:p>
            <a:pPr marL="285750" indent="-285750" algn="r" rtl="1" eaLnBrk="0" fontAlgn="base" hangingPunct="0">
              <a:spcBef>
                <a:spcPct val="0"/>
              </a:spcBef>
              <a:spcAft>
                <a:spcPct val="0"/>
              </a:spcAft>
              <a:buClrTx/>
              <a:buFont typeface="Arial" panose="020B0604020202020204" pitchFamily="34" charset="0"/>
              <a:buChar char="•"/>
            </a:pPr>
            <a:r>
              <a:rPr lang="he-IL" altLang="en-US" sz="16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בחרו באפשרות שרוב בני הנוער נוהגים על פיה לדעתכם.</a:t>
            </a:r>
            <a:endParaRPr lang="en-US" altLang="en-US" sz="1600" b="1" kern="1200" dirty="0">
              <a:solidFill>
                <a:prstClr val="black"/>
              </a:solidFill>
              <a:latin typeface="Calibri" panose="020F0502020204030204" pitchFamily="34" charset="0"/>
              <a:ea typeface="+mn-ea"/>
              <a:cs typeface="Calibri" panose="020F0502020204030204" pitchFamily="34" charset="0"/>
            </a:endParaRPr>
          </a:p>
          <a:p>
            <a:pPr marL="285750" indent="-285750" algn="r" rtl="1" eaLnBrk="0" fontAlgn="base" hangingPunct="0">
              <a:spcBef>
                <a:spcPct val="0"/>
              </a:spcBef>
              <a:spcAft>
                <a:spcPct val="0"/>
              </a:spcAft>
              <a:buClrTx/>
              <a:buFont typeface="Arial" panose="020B0604020202020204" pitchFamily="34" charset="0"/>
              <a:buChar char="•"/>
            </a:pPr>
            <a:r>
              <a:rPr lang="he-IL" altLang="en-US" sz="16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ציינו את הסיבות והמניעים שבגללם בני נוער מתנהלים בדרך זו לדעתכם.</a:t>
            </a:r>
            <a:endParaRPr lang="he-IL" altLang="en-US" sz="1600" b="1" kern="1200" dirty="0">
              <a:solidFill>
                <a:prstClr val="black"/>
              </a:solidFill>
              <a:latin typeface="Calibri" panose="020F0502020204030204" pitchFamily="34" charset="0"/>
              <a:ea typeface="+mn-ea"/>
              <a:cs typeface="Calibri" panose="020F0502020204030204" pitchFamily="34" charset="0"/>
            </a:endParaRPr>
          </a:p>
        </p:txBody>
      </p:sp>
      <p:pic>
        <p:nvPicPr>
          <p:cNvPr id="3" name="תמונה 3">
            <a:extLst>
              <a:ext uri="{FF2B5EF4-FFF2-40B4-BE49-F238E27FC236}">
                <a16:creationId xmlns:a16="http://schemas.microsoft.com/office/drawing/2014/main" id="{BA5027DD-B38E-1A40-3022-548F82C3EA76}"/>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0803" y="3922558"/>
            <a:ext cx="902578" cy="1515997"/>
          </a:xfrm>
          <a:prstGeom prst="rect">
            <a:avLst/>
          </a:prstGeom>
          <a:noFill/>
          <a:extLst>
            <a:ext uri="{909E8E84-426E-40DD-AFC4-6F175D3DCCD1}">
              <a14:hiddenFill xmlns:a14="http://schemas.microsoft.com/office/drawing/2010/main">
                <a:solidFill>
                  <a:srgbClr val="FFFFFF"/>
                </a:solidFill>
              </a14:hiddenFill>
            </a:ext>
          </a:extLst>
        </p:spPr>
      </p:pic>
      <p:pic>
        <p:nvPicPr>
          <p:cNvPr id="7" name="תמונה 3">
            <a:extLst>
              <a:ext uri="{FF2B5EF4-FFF2-40B4-BE49-F238E27FC236}">
                <a16:creationId xmlns:a16="http://schemas.microsoft.com/office/drawing/2014/main" id="{83E5A4F4-8ADA-9188-ACE8-F57B3C2FA848}"/>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4161" y="4025500"/>
            <a:ext cx="902578" cy="1515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572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59648F0-02AF-4D03-8709-B48206257903}"/>
              </a:ext>
              <a:ext uri="{C183D7F6-B498-43B3-948B-1728B52AA6E4}">
                <adec:decorative xmlns:adec="http://schemas.microsoft.com/office/drawing/2017/decorative" val="0"/>
              </a:ext>
            </a:extLst>
          </p:cNvPr>
          <p:cNvSpPr>
            <a:spLocks noGrp="1"/>
          </p:cNvSpPr>
          <p:nvPr>
            <p:ph type="title"/>
          </p:nvPr>
        </p:nvSpPr>
        <p:spPr/>
        <p:txBody>
          <a:bodyPr/>
          <a:lstStyle/>
          <a:p>
            <a:r>
              <a:rPr lang="he-IL" dirty="0"/>
              <a:t>כרטיסיות לדיון</a:t>
            </a:r>
          </a:p>
        </p:txBody>
      </p:sp>
      <p:sp>
        <p:nvSpPr>
          <p:cNvPr id="4" name="מלבן 3">
            <a:extLst>
              <a:ext uri="{FF2B5EF4-FFF2-40B4-BE49-F238E27FC236}">
                <a16:creationId xmlns:a16="http://schemas.microsoft.com/office/drawing/2014/main" id="{F3EF6DD3-FEE9-4F07-A998-3B344EF7E103}"/>
              </a:ext>
              <a:ext uri="{C183D7F6-B498-43B3-948B-1728B52AA6E4}">
                <adec:decorative xmlns:adec="http://schemas.microsoft.com/office/drawing/2017/decorative" val="1"/>
              </a:ext>
            </a:extLst>
          </p:cNvPr>
          <p:cNvSpPr/>
          <p:nvPr/>
        </p:nvSpPr>
        <p:spPr>
          <a:xfrm>
            <a:off x="6613765" y="1602288"/>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sp>
        <p:nvSpPr>
          <p:cNvPr id="6" name="מלבן 5">
            <a:extLst>
              <a:ext uri="{FF2B5EF4-FFF2-40B4-BE49-F238E27FC236}">
                <a16:creationId xmlns:a16="http://schemas.microsoft.com/office/drawing/2014/main" id="{A948BF9C-19F0-4FF5-ABD5-A941DDB908D0}"/>
              </a:ext>
              <a:ext uri="{C183D7F6-B498-43B3-948B-1728B52AA6E4}">
                <adec:decorative xmlns:adec="http://schemas.microsoft.com/office/drawing/2017/decorative" val="1"/>
              </a:ext>
            </a:extLst>
          </p:cNvPr>
          <p:cNvSpPr/>
          <p:nvPr/>
        </p:nvSpPr>
        <p:spPr>
          <a:xfrm>
            <a:off x="838200" y="1602287"/>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pic>
        <p:nvPicPr>
          <p:cNvPr id="9" name="תמונה 1">
            <a:extLst>
              <a:ext uri="{FF2B5EF4-FFF2-40B4-BE49-F238E27FC236}">
                <a16:creationId xmlns:a16="http://schemas.microsoft.com/office/drawing/2014/main" id="{66911CE0-60E3-4A3E-A721-08A5301ABFD2}"/>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2464" y="1743396"/>
            <a:ext cx="2121335" cy="18249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29582432-53BC-4D81-9A70-9A014C8C598B}"/>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1588" y="2022683"/>
            <a:ext cx="2235678" cy="1916256"/>
          </a:xfrm>
          <a:prstGeom prst="rect">
            <a:avLst/>
          </a:prstGeom>
          <a:noFill/>
          <a:extLst>
            <a:ext uri="{909E8E84-426E-40DD-AFC4-6F175D3DCCD1}">
              <a14:hiddenFill xmlns:a14="http://schemas.microsoft.com/office/drawing/2010/main">
                <a:solidFill>
                  <a:srgbClr val="FFFFFF"/>
                </a:solidFill>
              </a14:hiddenFill>
            </a:ext>
          </a:extLst>
        </p:spPr>
      </p:pic>
      <p:pic>
        <p:nvPicPr>
          <p:cNvPr id="13" name="תמונה 1">
            <a:extLst>
              <a:ext uri="{FF2B5EF4-FFF2-40B4-BE49-F238E27FC236}">
                <a16:creationId xmlns:a16="http://schemas.microsoft.com/office/drawing/2014/main" id="{9F4263D1-FD45-4739-8E64-1B9B0BD172B8}"/>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2633" y="1951162"/>
            <a:ext cx="2138713" cy="15964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1BFAAB15-771A-48EA-BEB2-7007E3D6AE7F}"/>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796" y="1938891"/>
            <a:ext cx="2417464" cy="2113357"/>
          </a:xfrm>
          <a:prstGeom prst="rect">
            <a:avLst/>
          </a:prstGeom>
          <a:noFill/>
          <a:extLst>
            <a:ext uri="{909E8E84-426E-40DD-AFC4-6F175D3DCCD1}">
              <a14:hiddenFill xmlns:a14="http://schemas.microsoft.com/office/drawing/2010/main">
                <a:solidFill>
                  <a:srgbClr val="FFFFFF"/>
                </a:solidFill>
              </a14:hiddenFill>
            </a:ext>
          </a:extLst>
        </p:spPr>
      </p:pic>
      <p:sp>
        <p:nvSpPr>
          <p:cNvPr id="17" name="מלבן 16">
            <a:extLst>
              <a:ext uri="{FF2B5EF4-FFF2-40B4-BE49-F238E27FC236}">
                <a16:creationId xmlns:a16="http://schemas.microsoft.com/office/drawing/2014/main" id="{57BC9554-4B47-4CE9-89B9-26B8243D3330}"/>
              </a:ext>
              <a:ext uri="{C183D7F6-B498-43B3-948B-1728B52AA6E4}">
                <adec:decorative xmlns:adec="http://schemas.microsoft.com/office/drawing/2017/decorative" val="0"/>
              </a:ext>
            </a:extLst>
          </p:cNvPr>
          <p:cNvSpPr/>
          <p:nvPr/>
        </p:nvSpPr>
        <p:spPr>
          <a:xfrm>
            <a:off x="6609095"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600" b="1" dirty="0">
                <a:solidFill>
                  <a:schemeClr val="tx2">
                    <a:lumMod val="50000"/>
                  </a:schemeClr>
                </a:solidFill>
              </a:rPr>
              <a:t>כרטיסיה 9</a:t>
            </a:r>
          </a:p>
        </p:txBody>
      </p:sp>
      <p:sp>
        <p:nvSpPr>
          <p:cNvPr id="16" name="תיבת טקסט 15">
            <a:extLst>
              <a:ext uri="{FF2B5EF4-FFF2-40B4-BE49-F238E27FC236}">
                <a16:creationId xmlns:a16="http://schemas.microsoft.com/office/drawing/2014/main" id="{1969258F-2DC4-4D68-9703-7308F17F00D2}"/>
              </a:ext>
              <a:ext uri="{C183D7F6-B498-43B3-948B-1728B52AA6E4}">
                <adec:decorative xmlns:adec="http://schemas.microsoft.com/office/drawing/2017/decorative" val="0"/>
              </a:ext>
            </a:extLst>
          </p:cNvPr>
          <p:cNvSpPr txBox="1"/>
          <p:nvPr/>
        </p:nvSpPr>
        <p:spPr>
          <a:xfrm>
            <a:off x="9285650" y="1884037"/>
            <a:ext cx="2014961" cy="1169551"/>
          </a:xfrm>
          <a:prstGeom prst="rect">
            <a:avLst/>
          </a:prstGeom>
          <a:noFill/>
        </p:spPr>
        <p:txBody>
          <a:bodyPr wrap="square">
            <a:spAutoFit/>
          </a:bodyPr>
          <a:lstStyle/>
          <a:p>
            <a:pPr algn="ctr" rtl="1"/>
            <a:r>
              <a:rPr lang="he-IL" b="1" dirty="0">
                <a:latin typeface="Calibri" panose="020F0502020204030204" pitchFamily="34" charset="0"/>
                <a:cs typeface="Calibri" panose="020F0502020204030204" pitchFamily="34" charset="0"/>
              </a:rPr>
              <a:t>אפשרות 1:</a:t>
            </a:r>
          </a:p>
          <a:p>
            <a:pPr algn="ctr" rtl="1"/>
            <a:r>
              <a:rPr lang="he-IL" b="1" dirty="0">
                <a:latin typeface="Calibri" panose="020F0502020204030204" pitchFamily="34" charset="0"/>
                <a:cs typeface="Calibri" panose="020F0502020204030204" pitchFamily="34" charset="0"/>
              </a:rPr>
              <a:t> </a:t>
            </a:r>
            <a:r>
              <a:rPr lang="he-IL" dirty="0">
                <a:latin typeface="Calibri" panose="020F0502020204030204" pitchFamily="34" charset="0"/>
                <a:cs typeface="Calibri" panose="020F0502020204030204" pitchFamily="34" charset="0"/>
              </a:rPr>
              <a:t>בני נוער מצטרפים לקבוצות ווטסאפ דרך קישורים שחברים שולחים להם</a:t>
            </a:r>
          </a:p>
          <a:p>
            <a:pPr algn="ctr" rtl="1"/>
            <a:endParaRPr lang="he-IL" dirty="0">
              <a:latin typeface="Calibri" panose="020F0502020204030204" pitchFamily="34" charset="0"/>
              <a:cs typeface="Calibri" panose="020F0502020204030204" pitchFamily="34" charset="0"/>
            </a:endParaRPr>
          </a:p>
        </p:txBody>
      </p:sp>
      <p:pic>
        <p:nvPicPr>
          <p:cNvPr id="19" name="Picture 6">
            <a:extLst>
              <a:ext uri="{FF2B5EF4-FFF2-40B4-BE49-F238E27FC236}">
                <a16:creationId xmlns:a16="http://schemas.microsoft.com/office/drawing/2014/main" id="{01783A4D-71CA-435C-8BA5-59D911D18F18}"/>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7321154" y="3813772"/>
            <a:ext cx="969358" cy="2008134"/>
          </a:xfrm>
          <a:prstGeom prst="rect">
            <a:avLst/>
          </a:prstGeom>
          <a:noFill/>
          <a:extLst>
            <a:ext uri="{909E8E84-426E-40DD-AFC4-6F175D3DCCD1}">
              <a14:hiddenFill xmlns:a14="http://schemas.microsoft.com/office/drawing/2010/main">
                <a:solidFill>
                  <a:srgbClr val="FFFFFF"/>
                </a:solidFill>
              </a14:hiddenFill>
            </a:ext>
          </a:extLst>
        </p:spPr>
      </p:pic>
      <p:sp>
        <p:nvSpPr>
          <p:cNvPr id="24" name="תיבת טקסט 23">
            <a:extLst>
              <a:ext uri="{FF2B5EF4-FFF2-40B4-BE49-F238E27FC236}">
                <a16:creationId xmlns:a16="http://schemas.microsoft.com/office/drawing/2014/main" id="{2033A10F-9F65-4E61-A6EE-A38002007348}"/>
              </a:ext>
              <a:ext uri="{C183D7F6-B498-43B3-948B-1728B52AA6E4}">
                <adec:decorative xmlns:adec="http://schemas.microsoft.com/office/drawing/2017/decorative" val="0"/>
              </a:ext>
            </a:extLst>
          </p:cNvPr>
          <p:cNvSpPr txBox="1"/>
          <p:nvPr/>
        </p:nvSpPr>
        <p:spPr>
          <a:xfrm>
            <a:off x="6790904" y="2139467"/>
            <a:ext cx="1997989" cy="1384995"/>
          </a:xfrm>
          <a:prstGeom prst="rect">
            <a:avLst/>
          </a:prstGeom>
          <a:noFill/>
        </p:spPr>
        <p:txBody>
          <a:bodyPr wrap="square">
            <a:spAutoFit/>
          </a:bodyPr>
          <a:lstStyle/>
          <a:p>
            <a:pPr algn="ctr" rtl="1"/>
            <a:r>
              <a:rPr lang="he-IL" b="1" dirty="0">
                <a:latin typeface="Calibri" panose="020F0502020204030204" pitchFamily="34" charset="0"/>
                <a:cs typeface="Calibri" panose="020F0502020204030204" pitchFamily="34" charset="0"/>
              </a:rPr>
              <a:t>אפשרות 2:         </a:t>
            </a:r>
          </a:p>
          <a:p>
            <a:pPr algn="ctr" rtl="1"/>
            <a:r>
              <a:rPr lang="he-IL" b="1" dirty="0">
                <a:latin typeface="Calibri" panose="020F0502020204030204" pitchFamily="34" charset="0"/>
                <a:cs typeface="Calibri" panose="020F0502020204030204" pitchFamily="34" charset="0"/>
              </a:rPr>
              <a:t> </a:t>
            </a:r>
            <a:r>
              <a:rPr lang="he-IL" dirty="0">
                <a:latin typeface="Calibri" panose="020F0502020204030204" pitchFamily="34" charset="0"/>
                <a:cs typeface="Calibri" panose="020F0502020204030204" pitchFamily="34" charset="0"/>
              </a:rPr>
              <a:t>בני נוער נמנעים מלהצטרף לקבוצת ווטסאפ דרך קישורים שחברים שולחים להם</a:t>
            </a:r>
          </a:p>
          <a:p>
            <a:pPr algn="ctr" rtl="1"/>
            <a:endParaRPr lang="he-IL" dirty="0">
              <a:latin typeface="Calibri" panose="020F0502020204030204" pitchFamily="34" charset="0"/>
              <a:cs typeface="Calibri" panose="020F0502020204030204" pitchFamily="34" charset="0"/>
            </a:endParaRPr>
          </a:p>
        </p:txBody>
      </p:sp>
      <p:sp>
        <p:nvSpPr>
          <p:cNvPr id="22" name="תיבת טקסט 21">
            <a:extLst>
              <a:ext uri="{FF2B5EF4-FFF2-40B4-BE49-F238E27FC236}">
                <a16:creationId xmlns:a16="http://schemas.microsoft.com/office/drawing/2014/main" id="{7C190477-AC6C-44BB-9C76-BED8E5E3D0CE}"/>
              </a:ext>
              <a:ext uri="{C183D7F6-B498-43B3-948B-1728B52AA6E4}">
                <adec:decorative xmlns:adec="http://schemas.microsoft.com/office/drawing/2017/decorative" val="0"/>
              </a:ext>
            </a:extLst>
          </p:cNvPr>
          <p:cNvSpPr txBox="1"/>
          <p:nvPr/>
        </p:nvSpPr>
        <p:spPr>
          <a:xfrm>
            <a:off x="6906191" y="4549029"/>
            <a:ext cx="1127501" cy="52322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3: </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he-IL"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בני נוער...</a:t>
            </a:r>
          </a:p>
        </p:txBody>
      </p:sp>
      <p:pic>
        <p:nvPicPr>
          <p:cNvPr id="25" name="Picture 6">
            <a:extLst>
              <a:ext uri="{FF2B5EF4-FFF2-40B4-BE49-F238E27FC236}">
                <a16:creationId xmlns:a16="http://schemas.microsoft.com/office/drawing/2014/main" id="{56E0A7C1-B593-4451-A6A2-30BC3DF95AEB}"/>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534083" y="3952860"/>
            <a:ext cx="969358" cy="2008134"/>
          </a:xfrm>
          <a:prstGeom prst="rect">
            <a:avLst/>
          </a:prstGeom>
          <a:noFill/>
          <a:extLst>
            <a:ext uri="{909E8E84-426E-40DD-AFC4-6F175D3DCCD1}">
              <a14:hiddenFill xmlns:a14="http://schemas.microsoft.com/office/drawing/2010/main">
                <a:solidFill>
                  <a:srgbClr val="FFFFFF"/>
                </a:solidFill>
              </a14:hiddenFill>
            </a:ext>
          </a:extLst>
        </p:spPr>
      </p:pic>
      <p:sp>
        <p:nvSpPr>
          <p:cNvPr id="15" name="תיבת טקסט 14">
            <a:extLst>
              <a:ext uri="{FF2B5EF4-FFF2-40B4-BE49-F238E27FC236}">
                <a16:creationId xmlns:a16="http://schemas.microsoft.com/office/drawing/2014/main" id="{69CF8C98-4823-CA02-A292-5D965D878F37}"/>
              </a:ext>
              <a:ext uri="{C183D7F6-B498-43B3-948B-1728B52AA6E4}">
                <adec:decorative xmlns:adec="http://schemas.microsoft.com/office/drawing/2017/decorative" val="0"/>
              </a:ext>
            </a:extLst>
          </p:cNvPr>
          <p:cNvSpPr txBox="1"/>
          <p:nvPr/>
        </p:nvSpPr>
        <p:spPr>
          <a:xfrm>
            <a:off x="6701589" y="5558859"/>
            <a:ext cx="4712775" cy="830997"/>
          </a:xfrm>
          <a:prstGeom prst="rect">
            <a:avLst/>
          </a:prstGeom>
          <a:noFill/>
        </p:spPr>
        <p:txBody>
          <a:bodyPr wrap="square">
            <a:spAutoFit/>
          </a:bodyPr>
          <a:lstStyle/>
          <a:p>
            <a:pPr marL="285750" indent="-285750" algn="r" rtl="1" eaLnBrk="0" fontAlgn="base" hangingPunct="0">
              <a:spcBef>
                <a:spcPct val="0"/>
              </a:spcBef>
              <a:spcAft>
                <a:spcPct val="0"/>
              </a:spcAft>
              <a:buClrTx/>
              <a:buFont typeface="Arial" panose="020B0604020202020204" pitchFamily="34" charset="0"/>
              <a:buChar char="•"/>
            </a:pPr>
            <a:r>
              <a:rPr lang="he-IL" altLang="en-US" sz="16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בחרו באפשרות שרוב בני הנוער נוהגים על פיה לדעתכם.</a:t>
            </a:r>
            <a:endParaRPr lang="en-US" altLang="en-US" sz="1600" b="1" kern="1200" dirty="0">
              <a:solidFill>
                <a:prstClr val="black"/>
              </a:solidFill>
              <a:latin typeface="Calibri" panose="020F0502020204030204" pitchFamily="34" charset="0"/>
              <a:ea typeface="+mn-ea"/>
              <a:cs typeface="Calibri" panose="020F0502020204030204" pitchFamily="34" charset="0"/>
            </a:endParaRPr>
          </a:p>
          <a:p>
            <a:pPr marL="285750" indent="-285750" algn="r" rtl="1" eaLnBrk="0" fontAlgn="base" hangingPunct="0">
              <a:spcBef>
                <a:spcPct val="0"/>
              </a:spcBef>
              <a:spcAft>
                <a:spcPct val="0"/>
              </a:spcAft>
              <a:buClrTx/>
              <a:buFont typeface="Arial" panose="020B0604020202020204" pitchFamily="34" charset="0"/>
              <a:buChar char="•"/>
            </a:pPr>
            <a:r>
              <a:rPr lang="he-IL" altLang="en-US" sz="16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ציינו את הסיבות והמניעים שבגללם בני נוער מתנהלים בדרך זו לדעתכם.</a:t>
            </a:r>
            <a:endParaRPr lang="he-IL" altLang="en-US" sz="1600" b="1" kern="1200" dirty="0">
              <a:solidFill>
                <a:prstClr val="black"/>
              </a:solidFill>
              <a:latin typeface="Calibri" panose="020F0502020204030204" pitchFamily="34" charset="0"/>
              <a:ea typeface="+mn-ea"/>
              <a:cs typeface="Calibri" panose="020F0502020204030204" pitchFamily="34" charset="0"/>
            </a:endParaRPr>
          </a:p>
        </p:txBody>
      </p:sp>
      <p:sp>
        <p:nvSpPr>
          <p:cNvPr id="18" name="מלבן 17">
            <a:extLst>
              <a:ext uri="{FF2B5EF4-FFF2-40B4-BE49-F238E27FC236}">
                <a16:creationId xmlns:a16="http://schemas.microsoft.com/office/drawing/2014/main" id="{A8D8DD37-2812-4506-A985-CFA0A4F093BA}"/>
              </a:ext>
              <a:ext uri="{C183D7F6-B498-43B3-948B-1728B52AA6E4}">
                <adec:decorative xmlns:adec="http://schemas.microsoft.com/office/drawing/2017/decorative" val="0"/>
              </a:ext>
            </a:extLst>
          </p:cNvPr>
          <p:cNvSpPr/>
          <p:nvPr/>
        </p:nvSpPr>
        <p:spPr>
          <a:xfrm>
            <a:off x="847560"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600" b="1" dirty="0">
                <a:solidFill>
                  <a:schemeClr val="tx2">
                    <a:lumMod val="50000"/>
                  </a:schemeClr>
                </a:solidFill>
              </a:rPr>
              <a:t>כרטיסיה 10</a:t>
            </a:r>
          </a:p>
        </p:txBody>
      </p:sp>
      <p:sp>
        <p:nvSpPr>
          <p:cNvPr id="28" name="תיבת טקסט 27">
            <a:extLst>
              <a:ext uri="{FF2B5EF4-FFF2-40B4-BE49-F238E27FC236}">
                <a16:creationId xmlns:a16="http://schemas.microsoft.com/office/drawing/2014/main" id="{3A0C9399-E6FF-4A9A-BC1F-2CC964CEE300}"/>
              </a:ext>
              <a:ext uri="{C183D7F6-B498-43B3-948B-1728B52AA6E4}">
                <adec:decorative xmlns:adec="http://schemas.microsoft.com/office/drawing/2017/decorative" val="0"/>
              </a:ext>
            </a:extLst>
          </p:cNvPr>
          <p:cNvSpPr txBox="1"/>
          <p:nvPr/>
        </p:nvSpPr>
        <p:spPr>
          <a:xfrm>
            <a:off x="3646555" y="2041462"/>
            <a:ext cx="1710868" cy="954107"/>
          </a:xfrm>
          <a:prstGeom prst="rect">
            <a:avLst/>
          </a:prstGeom>
          <a:noFill/>
        </p:spPr>
        <p:txBody>
          <a:bodyPr wrap="square">
            <a:spAutoFit/>
          </a:bodyPr>
          <a:lstStyle/>
          <a:p>
            <a:pPr algn="ctr" rtl="1"/>
            <a:r>
              <a:rPr lang="he-IL" b="1" dirty="0">
                <a:latin typeface="Calibri" panose="020F0502020204030204" pitchFamily="34" charset="0"/>
                <a:cs typeface="Calibri" panose="020F0502020204030204" pitchFamily="34" charset="0"/>
              </a:rPr>
              <a:t>אפשרות 1:           </a:t>
            </a:r>
          </a:p>
          <a:p>
            <a:pPr algn="ctr" rtl="1"/>
            <a:r>
              <a:rPr lang="he-IL" dirty="0">
                <a:latin typeface="Calibri" panose="020F0502020204030204" pitchFamily="34" charset="0"/>
                <a:cs typeface="Calibri" panose="020F0502020204030204" pitchFamily="34" charset="0"/>
              </a:rPr>
              <a:t>בני נוער מפרסמים מדבקות ותמונות בעלות אופי מיני</a:t>
            </a:r>
          </a:p>
        </p:txBody>
      </p:sp>
      <p:sp>
        <p:nvSpPr>
          <p:cNvPr id="30" name="תיבת טקסט 29">
            <a:extLst>
              <a:ext uri="{FF2B5EF4-FFF2-40B4-BE49-F238E27FC236}">
                <a16:creationId xmlns:a16="http://schemas.microsoft.com/office/drawing/2014/main" id="{F9D70EDD-25E2-4BD1-AEEA-2AE39C7B588A}"/>
              </a:ext>
              <a:ext uri="{C183D7F6-B498-43B3-948B-1728B52AA6E4}">
                <adec:decorative xmlns:adec="http://schemas.microsoft.com/office/drawing/2017/decorative" val="0"/>
              </a:ext>
            </a:extLst>
          </p:cNvPr>
          <p:cNvSpPr txBox="1"/>
          <p:nvPr/>
        </p:nvSpPr>
        <p:spPr>
          <a:xfrm>
            <a:off x="970388" y="2133119"/>
            <a:ext cx="2248322" cy="1169551"/>
          </a:xfrm>
          <a:prstGeom prst="rect">
            <a:avLst/>
          </a:prstGeom>
          <a:noFill/>
        </p:spPr>
        <p:txBody>
          <a:bodyPr wrap="square">
            <a:spAutoFit/>
          </a:bodyPr>
          <a:lstStyle/>
          <a:p>
            <a:pPr algn="ctr" rtl="1"/>
            <a:r>
              <a:rPr lang="he-IL" b="1" dirty="0">
                <a:latin typeface="Calibri" panose="020F0502020204030204" pitchFamily="34" charset="0"/>
                <a:cs typeface="Calibri" panose="020F0502020204030204" pitchFamily="34" charset="0"/>
              </a:rPr>
              <a:t>אפשרות 2:     </a:t>
            </a:r>
          </a:p>
          <a:p>
            <a:pPr algn="ctr" rtl="1"/>
            <a:r>
              <a:rPr lang="he-IL" dirty="0">
                <a:latin typeface="Calibri" panose="020F0502020204030204" pitchFamily="34" charset="0"/>
                <a:cs typeface="Calibri" panose="020F0502020204030204" pitchFamily="34" charset="0"/>
              </a:rPr>
              <a:t>בני נוער מודעים להשלכות החוקיות שיש לשיתוף והפצה של תמונה בעלת אופי מיני לאחרים</a:t>
            </a:r>
          </a:p>
        </p:txBody>
      </p:sp>
      <p:sp>
        <p:nvSpPr>
          <p:cNvPr id="26" name="תיבת טקסט 25">
            <a:extLst>
              <a:ext uri="{FF2B5EF4-FFF2-40B4-BE49-F238E27FC236}">
                <a16:creationId xmlns:a16="http://schemas.microsoft.com/office/drawing/2014/main" id="{8829E692-A6A5-41AC-8A83-E385C994A2D7}"/>
              </a:ext>
              <a:ext uri="{C183D7F6-B498-43B3-948B-1728B52AA6E4}">
                <adec:decorative xmlns:adec="http://schemas.microsoft.com/office/drawing/2017/decorative" val="0"/>
              </a:ext>
            </a:extLst>
          </p:cNvPr>
          <p:cNvSpPr txBox="1"/>
          <p:nvPr/>
        </p:nvSpPr>
        <p:spPr>
          <a:xfrm>
            <a:off x="954130" y="4633798"/>
            <a:ext cx="1416719" cy="52322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3:         </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he-IL"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בני נוער...</a:t>
            </a:r>
          </a:p>
        </p:txBody>
      </p:sp>
      <p:sp>
        <p:nvSpPr>
          <p:cNvPr id="20" name="תיבת טקסט 19">
            <a:extLst>
              <a:ext uri="{FF2B5EF4-FFF2-40B4-BE49-F238E27FC236}">
                <a16:creationId xmlns:a16="http://schemas.microsoft.com/office/drawing/2014/main" id="{54BD339D-BE8D-1D0B-27D8-E0C3D5A41698}"/>
              </a:ext>
              <a:ext uri="{C183D7F6-B498-43B3-948B-1728B52AA6E4}">
                <adec:decorative xmlns:adec="http://schemas.microsoft.com/office/drawing/2017/decorative" val="0"/>
              </a:ext>
            </a:extLst>
          </p:cNvPr>
          <p:cNvSpPr txBox="1"/>
          <p:nvPr/>
        </p:nvSpPr>
        <p:spPr>
          <a:xfrm>
            <a:off x="970388" y="5558859"/>
            <a:ext cx="4712775" cy="830997"/>
          </a:xfrm>
          <a:prstGeom prst="rect">
            <a:avLst/>
          </a:prstGeom>
          <a:noFill/>
        </p:spPr>
        <p:txBody>
          <a:bodyPr wrap="square">
            <a:spAutoFit/>
          </a:bodyPr>
          <a:lstStyle/>
          <a:p>
            <a:pPr marL="285750" indent="-285750" algn="r" rtl="1" eaLnBrk="0" fontAlgn="base" hangingPunct="0">
              <a:spcBef>
                <a:spcPct val="0"/>
              </a:spcBef>
              <a:spcAft>
                <a:spcPct val="0"/>
              </a:spcAft>
              <a:buClrTx/>
              <a:buFont typeface="Arial" panose="020B0604020202020204" pitchFamily="34" charset="0"/>
              <a:buChar char="•"/>
            </a:pPr>
            <a:r>
              <a:rPr lang="he-IL" altLang="en-US" sz="16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בחרו באפשרות שרוב בני הנוער נוהגים על פיה לדעתכם.</a:t>
            </a:r>
            <a:endParaRPr lang="en-US" altLang="en-US" sz="1600" b="1" kern="1200" dirty="0">
              <a:solidFill>
                <a:prstClr val="black"/>
              </a:solidFill>
              <a:latin typeface="Calibri" panose="020F0502020204030204" pitchFamily="34" charset="0"/>
              <a:ea typeface="+mn-ea"/>
              <a:cs typeface="Calibri" panose="020F0502020204030204" pitchFamily="34" charset="0"/>
            </a:endParaRPr>
          </a:p>
          <a:p>
            <a:pPr marL="285750" indent="-285750" algn="r" rtl="1" eaLnBrk="0" fontAlgn="base" hangingPunct="0">
              <a:spcBef>
                <a:spcPct val="0"/>
              </a:spcBef>
              <a:spcAft>
                <a:spcPct val="0"/>
              </a:spcAft>
              <a:buClrTx/>
              <a:buFont typeface="Arial" panose="020B0604020202020204" pitchFamily="34" charset="0"/>
              <a:buChar char="•"/>
            </a:pPr>
            <a:r>
              <a:rPr lang="he-IL" altLang="en-US" sz="16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ציינו את הסיבות והמניעים שבגללם בני נוער מתנהלים בדרך זו לדעתכם.</a:t>
            </a:r>
            <a:endParaRPr lang="he-IL" altLang="en-US" sz="1600" b="1" kern="1200" dirty="0">
              <a:solidFill>
                <a:prstClr val="black"/>
              </a:solidFill>
              <a:latin typeface="Calibri" panose="020F0502020204030204" pitchFamily="34" charset="0"/>
              <a:ea typeface="+mn-ea"/>
              <a:cs typeface="Calibri" panose="020F0502020204030204" pitchFamily="34" charset="0"/>
            </a:endParaRPr>
          </a:p>
        </p:txBody>
      </p:sp>
      <p:pic>
        <p:nvPicPr>
          <p:cNvPr id="21" name="תמונה 3">
            <a:extLst>
              <a:ext uri="{FF2B5EF4-FFF2-40B4-BE49-F238E27FC236}">
                <a16:creationId xmlns:a16="http://schemas.microsoft.com/office/drawing/2014/main" id="{A52F8448-28F1-6FBF-AD57-3652F725B6DC}"/>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12364" y="3922558"/>
            <a:ext cx="902578" cy="1515997"/>
          </a:xfrm>
          <a:prstGeom prst="rect">
            <a:avLst/>
          </a:prstGeom>
          <a:noFill/>
          <a:extLst>
            <a:ext uri="{909E8E84-426E-40DD-AFC4-6F175D3DCCD1}">
              <a14:hiddenFill xmlns:a14="http://schemas.microsoft.com/office/drawing/2010/main">
                <a:solidFill>
                  <a:srgbClr val="FFFFFF"/>
                </a:solidFill>
              </a14:hiddenFill>
            </a:ext>
          </a:extLst>
        </p:spPr>
      </p:pic>
      <p:pic>
        <p:nvPicPr>
          <p:cNvPr id="23" name="תמונה 3">
            <a:extLst>
              <a:ext uri="{FF2B5EF4-FFF2-40B4-BE49-F238E27FC236}">
                <a16:creationId xmlns:a16="http://schemas.microsoft.com/office/drawing/2014/main" id="{8E0EA4DD-D466-3716-0A74-50DA21AA1DF6}"/>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7254" y="3841941"/>
            <a:ext cx="902578" cy="1515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231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59648F0-02AF-4D03-8709-B48206257903}"/>
              </a:ext>
              <a:ext uri="{C183D7F6-B498-43B3-948B-1728B52AA6E4}">
                <adec:decorative xmlns:adec="http://schemas.microsoft.com/office/drawing/2017/decorative" val="0"/>
              </a:ext>
            </a:extLst>
          </p:cNvPr>
          <p:cNvSpPr>
            <a:spLocks noGrp="1"/>
          </p:cNvSpPr>
          <p:nvPr>
            <p:ph type="title"/>
          </p:nvPr>
        </p:nvSpPr>
        <p:spPr/>
        <p:txBody>
          <a:bodyPr/>
          <a:lstStyle/>
          <a:p>
            <a:r>
              <a:rPr lang="he-IL" dirty="0"/>
              <a:t>כרטיסיות לדיון</a:t>
            </a:r>
          </a:p>
        </p:txBody>
      </p:sp>
      <p:sp>
        <p:nvSpPr>
          <p:cNvPr id="4" name="מלבן 3">
            <a:extLst>
              <a:ext uri="{FF2B5EF4-FFF2-40B4-BE49-F238E27FC236}">
                <a16:creationId xmlns:a16="http://schemas.microsoft.com/office/drawing/2014/main" id="{F3EF6DD3-FEE9-4F07-A998-3B344EF7E103}"/>
              </a:ext>
              <a:ext uri="{C183D7F6-B498-43B3-948B-1728B52AA6E4}">
                <adec:decorative xmlns:adec="http://schemas.microsoft.com/office/drawing/2017/decorative" val="1"/>
              </a:ext>
            </a:extLst>
          </p:cNvPr>
          <p:cNvSpPr/>
          <p:nvPr/>
        </p:nvSpPr>
        <p:spPr>
          <a:xfrm>
            <a:off x="3787488" y="1556864"/>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pic>
        <p:nvPicPr>
          <p:cNvPr id="9" name="תמונה 1">
            <a:extLst>
              <a:ext uri="{FF2B5EF4-FFF2-40B4-BE49-F238E27FC236}">
                <a16:creationId xmlns:a16="http://schemas.microsoft.com/office/drawing/2014/main" id="{66911CE0-60E3-4A3E-A721-08A5301ABFD2}"/>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9238" y="1662178"/>
            <a:ext cx="2258849" cy="20272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29582432-53BC-4D81-9A70-9A014C8C598B}"/>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8174" y="2031033"/>
            <a:ext cx="2427752" cy="1996080"/>
          </a:xfrm>
          <a:prstGeom prst="rect">
            <a:avLst/>
          </a:prstGeom>
          <a:noFill/>
          <a:extLst>
            <a:ext uri="{909E8E84-426E-40DD-AFC4-6F175D3DCCD1}">
              <a14:hiddenFill xmlns:a14="http://schemas.microsoft.com/office/drawing/2010/main">
                <a:solidFill>
                  <a:srgbClr val="FFFFFF"/>
                </a:solidFill>
              </a14:hiddenFill>
            </a:ext>
          </a:extLst>
        </p:spPr>
      </p:pic>
      <p:sp>
        <p:nvSpPr>
          <p:cNvPr id="17" name="מלבן 16">
            <a:extLst>
              <a:ext uri="{FF2B5EF4-FFF2-40B4-BE49-F238E27FC236}">
                <a16:creationId xmlns:a16="http://schemas.microsoft.com/office/drawing/2014/main" id="{57BC9554-4B47-4CE9-89B9-26B8243D3330}"/>
              </a:ext>
              <a:ext uri="{C183D7F6-B498-43B3-948B-1728B52AA6E4}">
                <adec:decorative xmlns:adec="http://schemas.microsoft.com/office/drawing/2017/decorative" val="0"/>
              </a:ext>
            </a:extLst>
          </p:cNvPr>
          <p:cNvSpPr/>
          <p:nvPr/>
        </p:nvSpPr>
        <p:spPr>
          <a:xfrm>
            <a:off x="3797911" y="1602290"/>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600" b="1" dirty="0">
                <a:solidFill>
                  <a:schemeClr val="tx2">
                    <a:lumMod val="50000"/>
                  </a:schemeClr>
                </a:solidFill>
              </a:rPr>
              <a:t>כרטיסיה 11</a:t>
            </a:r>
          </a:p>
        </p:txBody>
      </p:sp>
      <p:sp>
        <p:nvSpPr>
          <p:cNvPr id="16" name="תיבת טקסט 15">
            <a:extLst>
              <a:ext uri="{FF2B5EF4-FFF2-40B4-BE49-F238E27FC236}">
                <a16:creationId xmlns:a16="http://schemas.microsoft.com/office/drawing/2014/main" id="{1969258F-2DC4-4D68-9703-7308F17F00D2}"/>
              </a:ext>
              <a:ext uri="{C183D7F6-B498-43B3-948B-1728B52AA6E4}">
                <adec:decorative xmlns:adec="http://schemas.microsoft.com/office/drawing/2017/decorative" val="0"/>
              </a:ext>
            </a:extLst>
          </p:cNvPr>
          <p:cNvSpPr txBox="1"/>
          <p:nvPr/>
        </p:nvSpPr>
        <p:spPr>
          <a:xfrm>
            <a:off x="6510658" y="1881278"/>
            <a:ext cx="1896008" cy="1169551"/>
          </a:xfrm>
          <a:prstGeom prst="rect">
            <a:avLst/>
          </a:prstGeom>
          <a:noFill/>
        </p:spPr>
        <p:txBody>
          <a:bodyPr wrap="square">
            <a:spAutoFit/>
          </a:bodyPr>
          <a:lstStyle/>
          <a:p>
            <a:pPr algn="ctr" rtl="1"/>
            <a:r>
              <a:rPr lang="he-IL" b="1" dirty="0">
                <a:latin typeface="Calibri" panose="020F0502020204030204" pitchFamily="34" charset="0"/>
                <a:cs typeface="Calibri" panose="020F0502020204030204" pitchFamily="34" charset="0"/>
              </a:rPr>
              <a:t>אפשרות 1:</a:t>
            </a:r>
          </a:p>
          <a:p>
            <a:pPr algn="ctr" rtl="1"/>
            <a:r>
              <a:rPr lang="he-IL" b="1" dirty="0">
                <a:latin typeface="Calibri" panose="020F0502020204030204" pitchFamily="34" charset="0"/>
                <a:cs typeface="Calibri" panose="020F0502020204030204" pitchFamily="34" charset="0"/>
              </a:rPr>
              <a:t> </a:t>
            </a:r>
            <a:r>
              <a:rPr lang="he-IL" dirty="0">
                <a:latin typeface="Calibri" panose="020F0502020204030204" pitchFamily="34" charset="0"/>
                <a:cs typeface="Calibri" panose="020F0502020204030204" pitchFamily="34" charset="0"/>
              </a:rPr>
              <a:t>בני נוער מקפידים להגדיר את הפרופיל שלהם ברשת החברתית כפרטי</a:t>
            </a:r>
          </a:p>
          <a:p>
            <a:pPr algn="ctr" rtl="1"/>
            <a:endParaRPr lang="he-IL" dirty="0">
              <a:latin typeface="Calibri" panose="020F0502020204030204" pitchFamily="34" charset="0"/>
              <a:cs typeface="Calibri" panose="020F0502020204030204" pitchFamily="34" charset="0"/>
            </a:endParaRPr>
          </a:p>
        </p:txBody>
      </p:sp>
      <p:sp>
        <p:nvSpPr>
          <p:cNvPr id="24" name="תיבת טקסט 23">
            <a:extLst>
              <a:ext uri="{FF2B5EF4-FFF2-40B4-BE49-F238E27FC236}">
                <a16:creationId xmlns:a16="http://schemas.microsoft.com/office/drawing/2014/main" id="{2033A10F-9F65-4E61-A6EE-A38002007348}"/>
              </a:ext>
              <a:ext uri="{C183D7F6-B498-43B3-948B-1728B52AA6E4}">
                <adec:decorative xmlns:adec="http://schemas.microsoft.com/office/drawing/2017/decorative" val="0"/>
              </a:ext>
            </a:extLst>
          </p:cNvPr>
          <p:cNvSpPr txBox="1"/>
          <p:nvPr/>
        </p:nvSpPr>
        <p:spPr>
          <a:xfrm>
            <a:off x="4027077" y="2157913"/>
            <a:ext cx="2122356" cy="1600438"/>
          </a:xfrm>
          <a:prstGeom prst="rect">
            <a:avLst/>
          </a:prstGeom>
          <a:noFill/>
        </p:spPr>
        <p:txBody>
          <a:bodyPr wrap="square">
            <a:spAutoFit/>
          </a:bodyPr>
          <a:lstStyle/>
          <a:p>
            <a:pPr algn="ctr" rtl="1"/>
            <a:r>
              <a:rPr lang="he-IL" b="1" dirty="0">
                <a:latin typeface="Calibri" panose="020F0502020204030204" pitchFamily="34" charset="0"/>
                <a:cs typeface="Calibri" panose="020F0502020204030204" pitchFamily="34" charset="0"/>
              </a:rPr>
              <a:t>אפשרות 2: </a:t>
            </a:r>
          </a:p>
          <a:p>
            <a:pPr algn="ctr" rtl="1"/>
            <a:r>
              <a:rPr lang="he-IL" b="1" dirty="0">
                <a:latin typeface="Calibri" panose="020F0502020204030204" pitchFamily="34" charset="0"/>
                <a:cs typeface="Calibri" panose="020F0502020204030204" pitchFamily="34" charset="0"/>
              </a:rPr>
              <a:t> </a:t>
            </a:r>
            <a:r>
              <a:rPr lang="he-IL" dirty="0">
                <a:latin typeface="Calibri" panose="020F0502020204030204" pitchFamily="34" charset="0"/>
                <a:cs typeface="Calibri" panose="020F0502020204030204" pitchFamily="34" charset="0"/>
              </a:rPr>
              <a:t>בני נוער מעדיפים שהפרופיל שלהם ברשת החברתית יהיה ציבורי כדי לצבור </a:t>
            </a:r>
            <a:r>
              <a:rPr lang="he-IL" dirty="0" err="1">
                <a:latin typeface="Calibri" panose="020F0502020204030204" pitchFamily="34" charset="0"/>
                <a:cs typeface="Calibri" panose="020F0502020204030204" pitchFamily="34" charset="0"/>
              </a:rPr>
              <a:t>לייקים</a:t>
            </a:r>
            <a:r>
              <a:rPr lang="he-IL" dirty="0">
                <a:latin typeface="Calibri" panose="020F0502020204030204" pitchFamily="34" charset="0"/>
                <a:cs typeface="Calibri" panose="020F0502020204030204" pitchFamily="34" charset="0"/>
              </a:rPr>
              <a:t> ועוקבים</a:t>
            </a:r>
          </a:p>
          <a:p>
            <a:pPr algn="ctr" rtl="1"/>
            <a:endParaRPr lang="he-IL" dirty="0">
              <a:latin typeface="Calibri" panose="020F0502020204030204" pitchFamily="34" charset="0"/>
              <a:cs typeface="Calibri" panose="020F0502020204030204" pitchFamily="34" charset="0"/>
            </a:endParaRPr>
          </a:p>
          <a:p>
            <a:pPr algn="ctr" rtl="1"/>
            <a:endParaRPr lang="he-IL" dirty="0">
              <a:latin typeface="Calibri" panose="020F0502020204030204" pitchFamily="34" charset="0"/>
              <a:cs typeface="Calibri" panose="020F0502020204030204" pitchFamily="34" charset="0"/>
            </a:endParaRPr>
          </a:p>
        </p:txBody>
      </p:sp>
      <p:pic>
        <p:nvPicPr>
          <p:cNvPr id="19" name="Picture 6">
            <a:extLst>
              <a:ext uri="{FF2B5EF4-FFF2-40B4-BE49-F238E27FC236}">
                <a16:creationId xmlns:a16="http://schemas.microsoft.com/office/drawing/2014/main" id="{01783A4D-71CA-435C-8BA5-59D911D18F18}"/>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4546465" y="3784361"/>
            <a:ext cx="969358" cy="2008134"/>
          </a:xfrm>
          <a:prstGeom prst="rect">
            <a:avLst/>
          </a:prstGeom>
          <a:noFill/>
          <a:extLst>
            <a:ext uri="{909E8E84-426E-40DD-AFC4-6F175D3DCCD1}">
              <a14:hiddenFill xmlns:a14="http://schemas.microsoft.com/office/drawing/2010/main">
                <a:solidFill>
                  <a:srgbClr val="FFFFFF"/>
                </a:solidFill>
              </a14:hiddenFill>
            </a:ext>
          </a:extLst>
        </p:spPr>
      </p:pic>
      <p:sp>
        <p:nvSpPr>
          <p:cNvPr id="22" name="תיבת טקסט 21">
            <a:extLst>
              <a:ext uri="{FF2B5EF4-FFF2-40B4-BE49-F238E27FC236}">
                <a16:creationId xmlns:a16="http://schemas.microsoft.com/office/drawing/2014/main" id="{7C190477-AC6C-44BB-9C76-BED8E5E3D0CE}"/>
              </a:ext>
              <a:ext uri="{C183D7F6-B498-43B3-948B-1728B52AA6E4}">
                <adec:decorative xmlns:adec="http://schemas.microsoft.com/office/drawing/2017/decorative" val="0"/>
              </a:ext>
            </a:extLst>
          </p:cNvPr>
          <p:cNvSpPr txBox="1"/>
          <p:nvPr/>
        </p:nvSpPr>
        <p:spPr>
          <a:xfrm>
            <a:off x="4110824" y="4453503"/>
            <a:ext cx="1103806" cy="52322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3:  </a:t>
            </a:r>
            <a:endParaRPr lang="he-IL" b="1" dirty="0">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בני נוער...</a:t>
            </a:r>
          </a:p>
        </p:txBody>
      </p:sp>
      <p:sp>
        <p:nvSpPr>
          <p:cNvPr id="8" name="תיבת טקסט 7">
            <a:extLst>
              <a:ext uri="{FF2B5EF4-FFF2-40B4-BE49-F238E27FC236}">
                <a16:creationId xmlns:a16="http://schemas.microsoft.com/office/drawing/2014/main" id="{3BE3B708-C24B-4D2C-B6C5-BBB652DF9E26}"/>
              </a:ext>
              <a:ext uri="{C183D7F6-B498-43B3-948B-1728B52AA6E4}">
                <adec:decorative xmlns:adec="http://schemas.microsoft.com/office/drawing/2017/decorative" val="0"/>
              </a:ext>
            </a:extLst>
          </p:cNvPr>
          <p:cNvSpPr txBox="1"/>
          <p:nvPr/>
        </p:nvSpPr>
        <p:spPr>
          <a:xfrm>
            <a:off x="3787488" y="5500486"/>
            <a:ext cx="4712775" cy="830997"/>
          </a:xfrm>
          <a:prstGeom prst="rect">
            <a:avLst/>
          </a:prstGeom>
          <a:noFill/>
        </p:spPr>
        <p:txBody>
          <a:bodyPr wrap="square">
            <a:spAutoFit/>
          </a:bodyPr>
          <a:lstStyle/>
          <a:p>
            <a:pPr marL="285750" indent="-285750" algn="r" rtl="1" eaLnBrk="0" fontAlgn="base" hangingPunct="0">
              <a:spcBef>
                <a:spcPct val="0"/>
              </a:spcBef>
              <a:spcAft>
                <a:spcPct val="0"/>
              </a:spcAft>
              <a:buClrTx/>
              <a:buFont typeface="Arial" panose="020B0604020202020204" pitchFamily="34" charset="0"/>
              <a:buChar char="•"/>
            </a:pPr>
            <a:r>
              <a:rPr lang="he-IL" altLang="en-US" sz="16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בחרו באפשרות שרוב בני הנוער נוהגים על פיה לדעתכם.</a:t>
            </a:r>
            <a:endParaRPr lang="en-US" altLang="en-US" sz="1600" b="1" kern="1200" dirty="0">
              <a:solidFill>
                <a:prstClr val="black"/>
              </a:solidFill>
              <a:latin typeface="Calibri" panose="020F0502020204030204" pitchFamily="34" charset="0"/>
              <a:ea typeface="+mn-ea"/>
              <a:cs typeface="Calibri" panose="020F0502020204030204" pitchFamily="34" charset="0"/>
            </a:endParaRPr>
          </a:p>
          <a:p>
            <a:pPr marL="285750" indent="-285750" algn="r" rtl="1" eaLnBrk="0" fontAlgn="base" hangingPunct="0">
              <a:spcBef>
                <a:spcPct val="0"/>
              </a:spcBef>
              <a:spcAft>
                <a:spcPct val="0"/>
              </a:spcAft>
              <a:buClrTx/>
              <a:buFont typeface="Arial" panose="020B0604020202020204" pitchFamily="34" charset="0"/>
              <a:buChar char="•"/>
            </a:pPr>
            <a:r>
              <a:rPr lang="he-IL" altLang="en-US" sz="16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ציינו את הסיבות והמניעים שבגללם בני נוער מתנהלים בדרך זו לדעתכם.</a:t>
            </a:r>
            <a:endParaRPr lang="he-IL" altLang="en-US" sz="1600" b="1" kern="1200" dirty="0">
              <a:solidFill>
                <a:prstClr val="black"/>
              </a:solidFill>
              <a:latin typeface="Calibri" panose="020F0502020204030204" pitchFamily="34" charset="0"/>
              <a:ea typeface="+mn-ea"/>
              <a:cs typeface="Calibri" panose="020F0502020204030204" pitchFamily="34" charset="0"/>
            </a:endParaRPr>
          </a:p>
        </p:txBody>
      </p:sp>
      <p:pic>
        <p:nvPicPr>
          <p:cNvPr id="3" name="תמונה 3">
            <a:extLst>
              <a:ext uri="{FF2B5EF4-FFF2-40B4-BE49-F238E27FC236}">
                <a16:creationId xmlns:a16="http://schemas.microsoft.com/office/drawing/2014/main" id="{6F5BCF76-40CB-47CB-BC4C-955020EE0BD6}"/>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7787" y="3749104"/>
            <a:ext cx="902578" cy="1515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31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D5A57-CA86-30A1-5661-D557F9393EC8}"/>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026EC639-54A5-F91A-57B2-A39A05D9030A}"/>
              </a:ext>
            </a:extLst>
          </p:cNvPr>
          <p:cNvSpPr>
            <a:spLocks noGrp="1"/>
          </p:cNvSpPr>
          <p:nvPr>
            <p:ph type="title"/>
          </p:nvPr>
        </p:nvSpPr>
        <p:spPr/>
        <p:txBody>
          <a:bodyPr/>
          <a:lstStyle/>
          <a:p>
            <a:r>
              <a:rPr lang="he-IL" dirty="0"/>
              <a:t>כרטיסיות לדיון</a:t>
            </a:r>
          </a:p>
        </p:txBody>
      </p:sp>
      <p:sp>
        <p:nvSpPr>
          <p:cNvPr id="4" name="מלבן 3">
            <a:extLst>
              <a:ext uri="{FF2B5EF4-FFF2-40B4-BE49-F238E27FC236}">
                <a16:creationId xmlns:a16="http://schemas.microsoft.com/office/drawing/2014/main" id="{EDF06355-524E-97D7-C7E2-D4E16AA3D16A}"/>
              </a:ext>
              <a:ext uri="{C183D7F6-B498-43B3-948B-1728B52AA6E4}">
                <adec:decorative xmlns:adec="http://schemas.microsoft.com/office/drawing/2017/decorative" val="1"/>
              </a:ext>
            </a:extLst>
          </p:cNvPr>
          <p:cNvSpPr/>
          <p:nvPr/>
        </p:nvSpPr>
        <p:spPr>
          <a:xfrm>
            <a:off x="6613765" y="1602288"/>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sym typeface="Arial"/>
            </a:endParaRPr>
          </a:p>
        </p:txBody>
      </p:sp>
      <p:pic>
        <p:nvPicPr>
          <p:cNvPr id="5" name="תמונה 3">
            <a:extLst>
              <a:ext uri="{FF2B5EF4-FFF2-40B4-BE49-F238E27FC236}">
                <a16:creationId xmlns:a16="http://schemas.microsoft.com/office/drawing/2014/main" id="{4DA1B9B0-F853-4866-9A8B-2DE4518320ED}"/>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8673" y="3506539"/>
            <a:ext cx="982644" cy="1650479"/>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5">
            <a:extLst>
              <a:ext uri="{FF2B5EF4-FFF2-40B4-BE49-F238E27FC236}">
                <a16:creationId xmlns:a16="http://schemas.microsoft.com/office/drawing/2014/main" id="{DA37B858-244B-7F3B-DEF1-059310A6E946}"/>
              </a:ext>
              <a:ext uri="{C183D7F6-B498-43B3-948B-1728B52AA6E4}">
                <adec:decorative xmlns:adec="http://schemas.microsoft.com/office/drawing/2017/decorative" val="1"/>
              </a:ext>
            </a:extLst>
          </p:cNvPr>
          <p:cNvSpPr/>
          <p:nvPr/>
        </p:nvSpPr>
        <p:spPr>
          <a:xfrm>
            <a:off x="838200" y="1602287"/>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sym typeface="Arial"/>
            </a:endParaRPr>
          </a:p>
        </p:txBody>
      </p:sp>
      <p:sp>
        <p:nvSpPr>
          <p:cNvPr id="17" name="מלבן 16">
            <a:extLst>
              <a:ext uri="{FF2B5EF4-FFF2-40B4-BE49-F238E27FC236}">
                <a16:creationId xmlns:a16="http://schemas.microsoft.com/office/drawing/2014/main" id="{B881B387-3D63-1BAD-2F9B-45EAAA20902D}"/>
              </a:ext>
            </a:extLst>
          </p:cNvPr>
          <p:cNvSpPr/>
          <p:nvPr/>
        </p:nvSpPr>
        <p:spPr>
          <a:xfrm>
            <a:off x="6609095"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E7E6E6">
                    <a:lumMod val="50000"/>
                  </a:srgbClr>
                </a:solidFill>
                <a:effectLst/>
                <a:uLnTx/>
                <a:uFillTx/>
                <a:latin typeface="Arial"/>
                <a:ea typeface="+mn-ea"/>
                <a:cs typeface="Arial" panose="020B0604020202020204" pitchFamily="34" charset="0"/>
                <a:sym typeface="Arial"/>
              </a:rPr>
              <a:t>כרטיסיה 12</a:t>
            </a:r>
          </a:p>
        </p:txBody>
      </p:sp>
      <p:pic>
        <p:nvPicPr>
          <p:cNvPr id="9" name="תמונה 1">
            <a:extLst>
              <a:ext uri="{FF2B5EF4-FFF2-40B4-BE49-F238E27FC236}">
                <a16:creationId xmlns:a16="http://schemas.microsoft.com/office/drawing/2014/main" id="{E3EDBEEA-96E4-85EF-78EF-B8A399E6941F}"/>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2464" y="1881275"/>
            <a:ext cx="2121335" cy="1687058"/>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3">
            <a:extLst>
              <a:ext uri="{FF2B5EF4-FFF2-40B4-BE49-F238E27FC236}">
                <a16:creationId xmlns:a16="http://schemas.microsoft.com/office/drawing/2014/main" id="{B69102EA-0848-C0EF-8086-1D1B9C677F4F}"/>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7177" y="3605234"/>
            <a:ext cx="982644" cy="16504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D0A582CF-017D-A2CB-BAC8-E7108881DF56}"/>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1588" y="2022683"/>
            <a:ext cx="2121335" cy="174414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a:extLst>
              <a:ext uri="{FF2B5EF4-FFF2-40B4-BE49-F238E27FC236}">
                <a16:creationId xmlns:a16="http://schemas.microsoft.com/office/drawing/2014/main" id="{09E56C01-4E9E-399F-4F5F-FE9939833D81}"/>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7321154" y="3813772"/>
            <a:ext cx="969358" cy="2008134"/>
          </a:xfrm>
          <a:prstGeom prst="rect">
            <a:avLst/>
          </a:prstGeom>
          <a:noFill/>
          <a:extLst>
            <a:ext uri="{909E8E84-426E-40DD-AFC4-6F175D3DCCD1}">
              <a14:hiddenFill xmlns:a14="http://schemas.microsoft.com/office/drawing/2010/main">
                <a:solidFill>
                  <a:srgbClr val="FFFFFF"/>
                </a:solidFill>
              </a14:hiddenFill>
            </a:ext>
          </a:extLst>
        </p:spPr>
      </p:pic>
      <p:sp>
        <p:nvSpPr>
          <p:cNvPr id="16" name="תיבת טקסט 15">
            <a:extLst>
              <a:ext uri="{FF2B5EF4-FFF2-40B4-BE49-F238E27FC236}">
                <a16:creationId xmlns:a16="http://schemas.microsoft.com/office/drawing/2014/main" id="{9B5F24E9-1A04-16F6-218A-83E9DF8C5D83}"/>
              </a:ext>
            </a:extLst>
          </p:cNvPr>
          <p:cNvSpPr txBox="1"/>
          <p:nvPr/>
        </p:nvSpPr>
        <p:spPr>
          <a:xfrm>
            <a:off x="9310243" y="1978915"/>
            <a:ext cx="1896008"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1: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endPar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4" name="תיבת טקסט 23">
            <a:extLst>
              <a:ext uri="{FF2B5EF4-FFF2-40B4-BE49-F238E27FC236}">
                <a16:creationId xmlns:a16="http://schemas.microsoft.com/office/drawing/2014/main" id="{083E685D-795D-492B-5AF1-B6052693C759}"/>
              </a:ext>
            </a:extLst>
          </p:cNvPr>
          <p:cNvSpPr txBox="1"/>
          <p:nvPr/>
        </p:nvSpPr>
        <p:spPr>
          <a:xfrm>
            <a:off x="6811911" y="2164035"/>
            <a:ext cx="1826762"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2: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endPar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2" name="תיבת טקסט 21">
            <a:extLst>
              <a:ext uri="{FF2B5EF4-FFF2-40B4-BE49-F238E27FC236}">
                <a16:creationId xmlns:a16="http://schemas.microsoft.com/office/drawing/2014/main" id="{547EC932-303B-F915-2D85-3C0CD7A4B897}"/>
              </a:ext>
            </a:extLst>
          </p:cNvPr>
          <p:cNvSpPr txBox="1"/>
          <p:nvPr/>
        </p:nvSpPr>
        <p:spPr>
          <a:xfrm>
            <a:off x="6616973" y="4549029"/>
            <a:ext cx="141671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3:         </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בני נוער...</a:t>
            </a:r>
          </a:p>
        </p:txBody>
      </p:sp>
      <p:sp>
        <p:nvSpPr>
          <p:cNvPr id="8" name="תיבת טקסט 7">
            <a:extLst>
              <a:ext uri="{FF2B5EF4-FFF2-40B4-BE49-F238E27FC236}">
                <a16:creationId xmlns:a16="http://schemas.microsoft.com/office/drawing/2014/main" id="{0E292CD8-C2C9-56C5-246E-DEFA86C77E8D}"/>
              </a:ext>
            </a:extLst>
          </p:cNvPr>
          <p:cNvSpPr txBox="1"/>
          <p:nvPr/>
        </p:nvSpPr>
        <p:spPr>
          <a:xfrm>
            <a:off x="6701589" y="5558859"/>
            <a:ext cx="4712775" cy="1200329"/>
          </a:xfrm>
          <a:prstGeom prst="rect">
            <a:avLst/>
          </a:prstGeom>
          <a:noFill/>
        </p:spPr>
        <p:txBody>
          <a:bodyPr wrap="square">
            <a:spAutoFit/>
          </a:bodyPr>
          <a:lstStyle/>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בחרו באפשרות שרוב בני הנוער נוהגים על פיה לדעתכם.</a:t>
            </a:r>
            <a:endParaRPr kumimoji="0" lang="en-US" alt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ציינו את הסיבות והמניעים שבגללם בני נוער מתנהלים בדרך זו לדעתכם.</a:t>
            </a:r>
            <a:endParaRPr kumimoji="0" lang="he-IL" alt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
        <p:nvSpPr>
          <p:cNvPr id="18" name="מלבן 17">
            <a:extLst>
              <a:ext uri="{FF2B5EF4-FFF2-40B4-BE49-F238E27FC236}">
                <a16:creationId xmlns:a16="http://schemas.microsoft.com/office/drawing/2014/main" id="{32879FF5-1069-8272-7E9B-30D7507A4744}"/>
              </a:ext>
            </a:extLst>
          </p:cNvPr>
          <p:cNvSpPr/>
          <p:nvPr/>
        </p:nvSpPr>
        <p:spPr>
          <a:xfrm>
            <a:off x="847560"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E7E6E6">
                    <a:lumMod val="50000"/>
                  </a:srgbClr>
                </a:solidFill>
                <a:effectLst/>
                <a:uLnTx/>
                <a:uFillTx/>
                <a:latin typeface="Arial"/>
                <a:ea typeface="+mn-ea"/>
                <a:cs typeface="Arial" panose="020B0604020202020204" pitchFamily="34" charset="0"/>
                <a:sym typeface="Arial"/>
              </a:rPr>
              <a:t>כרטיסיה 13</a:t>
            </a:r>
          </a:p>
        </p:txBody>
      </p:sp>
      <p:pic>
        <p:nvPicPr>
          <p:cNvPr id="13" name="תמונה 1">
            <a:extLst>
              <a:ext uri="{FF2B5EF4-FFF2-40B4-BE49-F238E27FC236}">
                <a16:creationId xmlns:a16="http://schemas.microsoft.com/office/drawing/2014/main" id="{D183082D-7E73-4156-5A81-49676AC94B23}"/>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2633" y="1951162"/>
            <a:ext cx="2138713" cy="15964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18310B6D-9D9C-79D1-7A30-4DFA9DA83176}"/>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6796" y="1938891"/>
            <a:ext cx="2007410" cy="211335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a:extLst>
              <a:ext uri="{FF2B5EF4-FFF2-40B4-BE49-F238E27FC236}">
                <a16:creationId xmlns:a16="http://schemas.microsoft.com/office/drawing/2014/main" id="{76A9F939-26CB-5558-63A6-7A95BF5432D8}"/>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1534083" y="3952860"/>
            <a:ext cx="969358" cy="2008134"/>
          </a:xfrm>
          <a:prstGeom prst="rect">
            <a:avLst/>
          </a:prstGeom>
          <a:noFill/>
          <a:extLst>
            <a:ext uri="{909E8E84-426E-40DD-AFC4-6F175D3DCCD1}">
              <a14:hiddenFill xmlns:a14="http://schemas.microsoft.com/office/drawing/2010/main">
                <a:solidFill>
                  <a:srgbClr val="FFFFFF"/>
                </a:solidFill>
              </a14:hiddenFill>
            </a:ext>
          </a:extLst>
        </p:spPr>
      </p:pic>
      <p:sp>
        <p:nvSpPr>
          <p:cNvPr id="28" name="תיבת טקסט 27">
            <a:extLst>
              <a:ext uri="{FF2B5EF4-FFF2-40B4-BE49-F238E27FC236}">
                <a16:creationId xmlns:a16="http://schemas.microsoft.com/office/drawing/2014/main" id="{A30AF300-8554-EE89-655D-8E3B07C789A4}"/>
              </a:ext>
            </a:extLst>
          </p:cNvPr>
          <p:cNvSpPr txBox="1"/>
          <p:nvPr/>
        </p:nvSpPr>
        <p:spPr>
          <a:xfrm>
            <a:off x="3645952" y="2094955"/>
            <a:ext cx="1710868"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1:           </a:t>
            </a:r>
          </a:p>
        </p:txBody>
      </p:sp>
      <p:sp>
        <p:nvSpPr>
          <p:cNvPr id="30" name="תיבת טקסט 29">
            <a:extLst>
              <a:ext uri="{FF2B5EF4-FFF2-40B4-BE49-F238E27FC236}">
                <a16:creationId xmlns:a16="http://schemas.microsoft.com/office/drawing/2014/main" id="{055834C4-E755-FEEF-AD5A-60C539A21344}"/>
              </a:ext>
            </a:extLst>
          </p:cNvPr>
          <p:cNvSpPr txBox="1"/>
          <p:nvPr/>
        </p:nvSpPr>
        <p:spPr>
          <a:xfrm>
            <a:off x="970388" y="2172874"/>
            <a:ext cx="177372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2:               </a:t>
            </a:r>
          </a:p>
        </p:txBody>
      </p:sp>
      <p:sp>
        <p:nvSpPr>
          <p:cNvPr id="26" name="תיבת טקסט 25">
            <a:extLst>
              <a:ext uri="{FF2B5EF4-FFF2-40B4-BE49-F238E27FC236}">
                <a16:creationId xmlns:a16="http://schemas.microsoft.com/office/drawing/2014/main" id="{35C8384F-A14D-E73D-AC6B-9557798952AD}"/>
              </a:ext>
            </a:extLst>
          </p:cNvPr>
          <p:cNvSpPr txBox="1"/>
          <p:nvPr/>
        </p:nvSpPr>
        <p:spPr>
          <a:xfrm>
            <a:off x="826528" y="4725796"/>
            <a:ext cx="141671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3:         </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בני נוער...</a:t>
            </a:r>
          </a:p>
        </p:txBody>
      </p:sp>
      <p:sp>
        <p:nvSpPr>
          <p:cNvPr id="12" name="תיבת טקסט 11">
            <a:extLst>
              <a:ext uri="{FF2B5EF4-FFF2-40B4-BE49-F238E27FC236}">
                <a16:creationId xmlns:a16="http://schemas.microsoft.com/office/drawing/2014/main" id="{70418C99-8F41-7FA5-BFC2-C5CBBECEF8D7}"/>
              </a:ext>
            </a:extLst>
          </p:cNvPr>
          <p:cNvSpPr txBox="1"/>
          <p:nvPr/>
        </p:nvSpPr>
        <p:spPr>
          <a:xfrm>
            <a:off x="970388" y="5572447"/>
            <a:ext cx="4712775" cy="1200329"/>
          </a:xfrm>
          <a:prstGeom prst="rect">
            <a:avLst/>
          </a:prstGeom>
          <a:noFill/>
        </p:spPr>
        <p:txBody>
          <a:bodyPr wrap="square">
            <a:spAutoFit/>
          </a:bodyPr>
          <a:lstStyle/>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בחרו באפשרות שרוב בני הנוער נוהגים על פיה לדעתכם.</a:t>
            </a:r>
            <a:endParaRPr kumimoji="0" lang="en-US" alt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ציינו את הסיבות והמניעים שבגללם בני נוער מתנהלים בדרך זו לדעתכם.</a:t>
            </a:r>
            <a:endParaRPr kumimoji="0" lang="he-IL" alt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2275153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9">
          <a:extLst>
            <a:ext uri="{FF2B5EF4-FFF2-40B4-BE49-F238E27FC236}">
              <a16:creationId xmlns:a16="http://schemas.microsoft.com/office/drawing/2014/main" id="{E55EB925-8A01-649F-A0F7-A3122A8AC12F}"/>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1A6C1A81-8DE1-3D86-A648-EF5E0F37C53F}"/>
              </a:ext>
            </a:extLst>
          </p:cNvPr>
          <p:cNvSpPr txBox="1">
            <a:spLocks noGrp="1"/>
          </p:cNvSpPr>
          <p:nvPr>
            <p:ph type="title" idx="4294967295"/>
          </p:nvPr>
        </p:nvSpPr>
        <p:spPr>
          <a:xfrm>
            <a:off x="838200" y="161492"/>
            <a:ext cx="10515600" cy="1325563"/>
          </a:xfrm>
          <a:prstGeom prst="rect">
            <a:avLst/>
          </a:prstGeom>
          <a:solidFill>
            <a:srgbClr val="F1D9F9"/>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6600" b="1" i="0" u="none" strike="noStrike" kern="0" cap="none" spc="0" normalizeH="0" baseline="0" noProof="0" dirty="0">
                <a:ln>
                  <a:noFill/>
                </a:ln>
                <a:solidFill>
                  <a:srgbClr val="002060"/>
                </a:solidFill>
                <a:effectLst/>
                <a:uLnTx/>
                <a:uFillTx/>
                <a:latin typeface="Calibri" panose="020F0502020204030204" pitchFamily="34" charset="0"/>
                <a:ea typeface="Arial"/>
                <a:cs typeface="Calibri" panose="020F0502020204030204" pitchFamily="34" charset="0"/>
                <a:sym typeface="Arial"/>
              </a:rPr>
              <a:t>בעקבות העבודה בקבוצות...</a:t>
            </a:r>
          </a:p>
        </p:txBody>
      </p:sp>
      <p:pic>
        <p:nvPicPr>
          <p:cNvPr id="14" name="גרפיקה 13">
            <a:extLst>
              <a:ext uri="{FF2B5EF4-FFF2-40B4-BE49-F238E27FC236}">
                <a16:creationId xmlns:a16="http://schemas.microsoft.com/office/drawing/2014/main" id="{42A4338F-DE79-C4E9-A0B3-B09E9E0517C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flipV="1">
            <a:off x="6026105" y="3110424"/>
            <a:ext cx="6086385" cy="1950178"/>
          </a:xfrm>
          <a:prstGeom prst="rect">
            <a:avLst/>
          </a:prstGeom>
        </p:spPr>
      </p:pic>
      <p:pic>
        <p:nvPicPr>
          <p:cNvPr id="3" name="גרפיקה 2">
            <a:extLst>
              <a:ext uri="{FF2B5EF4-FFF2-40B4-BE49-F238E27FC236}">
                <a16:creationId xmlns:a16="http://schemas.microsoft.com/office/drawing/2014/main" id="{2DD7FF9E-CC37-3401-41E2-1B7F76DF337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79519" y="1205311"/>
            <a:ext cx="3675245" cy="1844534"/>
          </a:xfrm>
          <a:prstGeom prst="rect">
            <a:avLst/>
          </a:prstGeom>
        </p:spPr>
      </p:pic>
      <p:sp>
        <p:nvSpPr>
          <p:cNvPr id="7" name="תיבת טקסט 6">
            <a:extLst>
              <a:ext uri="{FF2B5EF4-FFF2-40B4-BE49-F238E27FC236}">
                <a16:creationId xmlns:a16="http://schemas.microsoft.com/office/drawing/2014/main" id="{FF2EE9DA-85B9-9025-3CB8-CB5042F2E63F}"/>
              </a:ext>
            </a:extLst>
          </p:cNvPr>
          <p:cNvSpPr txBox="1"/>
          <p:nvPr/>
        </p:nvSpPr>
        <p:spPr>
          <a:xfrm>
            <a:off x="8150187" y="1657870"/>
            <a:ext cx="3933907" cy="867930"/>
          </a:xfrm>
          <a:prstGeom prst="rect">
            <a:avLst/>
          </a:prstGeom>
          <a:noFill/>
        </p:spPr>
        <p:txBody>
          <a:bodyPr wrap="square">
            <a:spAutoFit/>
          </a:bodyPr>
          <a:lstStyle/>
          <a:p>
            <a:pPr marL="177800" lvl="0" algn="ctr" rtl="1">
              <a:lnSpc>
                <a:spcPct val="90000"/>
              </a:lnSpc>
              <a:spcBef>
                <a:spcPts val="0"/>
              </a:spcBef>
              <a:spcAft>
                <a:spcPts val="0"/>
              </a:spcAft>
              <a:buClr>
                <a:schemeClr val="tx1"/>
              </a:buClr>
              <a:buSzPts val="2800"/>
            </a:pPr>
            <a:r>
              <a:rPr lang="he-IL" sz="2800" b="1" dirty="0">
                <a:solidFill>
                  <a:schemeClr val="tx1"/>
                </a:solidFill>
                <a:latin typeface="Calibri" panose="020F0502020204030204" pitchFamily="34" charset="0"/>
                <a:ea typeface="Calibri" panose="020F0502020204030204" pitchFamily="34" charset="0"/>
                <a:cs typeface="Calibri" panose="020F0502020204030204" pitchFamily="34" charset="0"/>
              </a:rPr>
              <a:t>איך הרגשתם </a:t>
            </a:r>
            <a:b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he-IL" sz="2800" b="1" dirty="0">
                <a:solidFill>
                  <a:schemeClr val="tx1"/>
                </a:solidFill>
                <a:latin typeface="Calibri" panose="020F0502020204030204" pitchFamily="34" charset="0"/>
                <a:ea typeface="Calibri" panose="020F0502020204030204" pitchFamily="34" charset="0"/>
                <a:cs typeface="Calibri" panose="020F0502020204030204" pitchFamily="34" charset="0"/>
              </a:rPr>
              <a:t>במהלך הפעילות?</a:t>
            </a:r>
          </a:p>
        </p:txBody>
      </p:sp>
      <p:pic>
        <p:nvPicPr>
          <p:cNvPr id="4" name="גרפיקה 3">
            <a:extLst>
              <a:ext uri="{FF2B5EF4-FFF2-40B4-BE49-F238E27FC236}">
                <a16:creationId xmlns:a16="http://schemas.microsoft.com/office/drawing/2014/main" id="{100F75A0-B51C-0B4F-FC08-30B6B93B593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29662" y="3931796"/>
            <a:ext cx="5564607" cy="2220158"/>
          </a:xfrm>
          <a:prstGeom prst="rect">
            <a:avLst/>
          </a:prstGeom>
        </p:spPr>
      </p:pic>
      <p:pic>
        <p:nvPicPr>
          <p:cNvPr id="5" name="גרפיקה 4">
            <a:extLst>
              <a:ext uri="{FF2B5EF4-FFF2-40B4-BE49-F238E27FC236}">
                <a16:creationId xmlns:a16="http://schemas.microsoft.com/office/drawing/2014/main" id="{B4AB3A52-6992-FE64-3065-EC483E9DD59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V="1">
            <a:off x="378005" y="1526638"/>
            <a:ext cx="5975669" cy="2220157"/>
          </a:xfrm>
          <a:prstGeom prst="rect">
            <a:avLst/>
          </a:prstGeom>
        </p:spPr>
      </p:pic>
      <p:sp>
        <p:nvSpPr>
          <p:cNvPr id="9" name="תיבת טקסט 8">
            <a:extLst>
              <a:ext uri="{FF2B5EF4-FFF2-40B4-BE49-F238E27FC236}">
                <a16:creationId xmlns:a16="http://schemas.microsoft.com/office/drawing/2014/main" id="{9153C557-53D3-9136-284E-812D6BFC56D2}"/>
              </a:ext>
            </a:extLst>
          </p:cNvPr>
          <p:cNvSpPr txBox="1"/>
          <p:nvPr/>
        </p:nvSpPr>
        <p:spPr>
          <a:xfrm>
            <a:off x="620060" y="1798199"/>
            <a:ext cx="5314873" cy="1255728"/>
          </a:xfrm>
          <a:prstGeom prst="rect">
            <a:avLst/>
          </a:prstGeom>
          <a:noFill/>
        </p:spPr>
        <p:txBody>
          <a:bodyPr wrap="square">
            <a:spAutoFit/>
          </a:bodyPr>
          <a:lstStyle/>
          <a:p>
            <a:pPr marL="177800" lvl="0" algn="ctr" rtl="1">
              <a:lnSpc>
                <a:spcPct val="90000"/>
              </a:lnSpc>
              <a:spcBef>
                <a:spcPts val="0"/>
              </a:spcBef>
              <a:spcAft>
                <a:spcPts val="0"/>
              </a:spcAft>
              <a:buClr>
                <a:schemeClr val="tx1"/>
              </a:buClr>
              <a:buSzPts val="2800"/>
            </a:pPr>
            <a:r>
              <a:rPr lang="he-IL" sz="2800" b="1" dirty="0">
                <a:solidFill>
                  <a:schemeClr val="tx1"/>
                </a:solidFill>
                <a:latin typeface="Calibri" panose="020F0502020204030204" pitchFamily="34" charset="0"/>
                <a:ea typeface="Calibri" panose="020F0502020204030204" pitchFamily="34" charset="0"/>
                <a:cs typeface="Calibri" panose="020F0502020204030204" pitchFamily="34" charset="0"/>
              </a:rPr>
              <a:t>מה הבנתם על עצמכם? </a:t>
            </a:r>
          </a:p>
          <a:p>
            <a:pPr marL="177800" lvl="0" algn="ctr" rtl="1">
              <a:lnSpc>
                <a:spcPct val="90000"/>
              </a:lnSpc>
              <a:spcBef>
                <a:spcPts val="0"/>
              </a:spcBef>
              <a:spcAft>
                <a:spcPts val="0"/>
              </a:spcAft>
              <a:buClr>
                <a:schemeClr val="tx1"/>
              </a:buClr>
              <a:buSzPts val="2800"/>
            </a:pPr>
            <a:r>
              <a:rPr lang="he-IL" sz="2800" b="1" dirty="0">
                <a:solidFill>
                  <a:schemeClr val="tx1"/>
                </a:solidFill>
                <a:latin typeface="Calibri" panose="020F0502020204030204" pitchFamily="34" charset="0"/>
                <a:ea typeface="Calibri" panose="020F0502020204030204" pitchFamily="34" charset="0"/>
                <a:cs typeface="Calibri" panose="020F0502020204030204" pitchFamily="34" charset="0"/>
              </a:rPr>
              <a:t>מהן הסיבות המנחות אתכם </a:t>
            </a:r>
            <a:b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he-IL" sz="2800" b="1" dirty="0">
                <a:solidFill>
                  <a:schemeClr val="tx1"/>
                </a:solidFill>
                <a:latin typeface="Calibri" panose="020F0502020204030204" pitchFamily="34" charset="0"/>
                <a:ea typeface="Calibri" panose="020F0502020204030204" pitchFamily="34" charset="0"/>
                <a:cs typeface="Calibri" panose="020F0502020204030204" pitchFamily="34" charset="0"/>
              </a:rPr>
              <a:t>בבחירת התנהגות מסוימת ברשת?</a:t>
            </a:r>
          </a:p>
        </p:txBody>
      </p:sp>
      <p:sp>
        <p:nvSpPr>
          <p:cNvPr id="270" name="Google Shape;270;p12">
            <a:extLst>
              <a:ext uri="{FF2B5EF4-FFF2-40B4-BE49-F238E27FC236}">
                <a16:creationId xmlns:a16="http://schemas.microsoft.com/office/drawing/2014/main" id="{6F6412B2-C141-ED85-6679-13B0F656AE78}"/>
              </a:ext>
            </a:extLst>
          </p:cNvPr>
          <p:cNvSpPr txBox="1">
            <a:spLocks noGrp="1"/>
          </p:cNvSpPr>
          <p:nvPr>
            <p:ph type="body" idx="1"/>
          </p:nvPr>
        </p:nvSpPr>
        <p:spPr>
          <a:xfrm>
            <a:off x="6352078" y="3387287"/>
            <a:ext cx="5164389" cy="1396453"/>
          </a:xfrm>
          <a:prstGeom prst="rect">
            <a:avLst/>
          </a:prstGeom>
          <a:noFill/>
          <a:ln>
            <a:noFill/>
          </a:ln>
        </p:spPr>
        <p:txBody>
          <a:bodyPr spcFirstLastPara="1" wrap="square" lIns="91425" tIns="45700" rIns="91425" bIns="45700" anchor="t" anchorCtr="0">
            <a:normAutofit/>
          </a:bodyPr>
          <a:lstStyle/>
          <a:p>
            <a:pPr marL="177800" lvl="0" indent="0" algn="r" rtl="1">
              <a:lnSpc>
                <a:spcPct val="90000"/>
              </a:lnSpc>
              <a:spcBef>
                <a:spcPts val="0"/>
              </a:spcBef>
              <a:spcAft>
                <a:spcPts val="0"/>
              </a:spcAft>
              <a:buClr>
                <a:schemeClr val="tx1"/>
              </a:buClr>
              <a:buSzPts val="2800"/>
              <a:buNone/>
            </a:pPr>
            <a:r>
              <a:rPr lang="he-IL" b="1" dirty="0">
                <a:solidFill>
                  <a:schemeClr val="tx1"/>
                </a:solidFill>
                <a:latin typeface="Calibri" panose="020F0502020204030204" pitchFamily="34" charset="0"/>
                <a:ea typeface="Calibri" panose="020F0502020204030204" pitchFamily="34" charset="0"/>
                <a:cs typeface="Calibri" panose="020F0502020204030204" pitchFamily="34" charset="0"/>
              </a:rPr>
              <a:t>לעיתים, אנו נתקלים במקרים בהם ערכים שמנחים אותנו "מתנגשים". מי יכול לתת דוגמה למקרה כזה?</a:t>
            </a:r>
            <a:endParaRPr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תיבת טקסט 10">
            <a:extLst>
              <a:ext uri="{FF2B5EF4-FFF2-40B4-BE49-F238E27FC236}">
                <a16:creationId xmlns:a16="http://schemas.microsoft.com/office/drawing/2014/main" id="{B70E7C42-F302-B5B2-21E1-B7AAEC2DCD91}"/>
              </a:ext>
            </a:extLst>
          </p:cNvPr>
          <p:cNvSpPr txBox="1"/>
          <p:nvPr/>
        </p:nvSpPr>
        <p:spPr>
          <a:xfrm>
            <a:off x="378005" y="4414011"/>
            <a:ext cx="5247861" cy="1255728"/>
          </a:xfrm>
          <a:prstGeom prst="rect">
            <a:avLst/>
          </a:prstGeom>
          <a:noFill/>
        </p:spPr>
        <p:txBody>
          <a:bodyPr wrap="square">
            <a:spAutoFit/>
          </a:bodyPr>
          <a:lstStyle/>
          <a:p>
            <a:pPr marL="177800" lvl="0" algn="ctr" rtl="1">
              <a:lnSpc>
                <a:spcPct val="90000"/>
              </a:lnSpc>
              <a:spcBef>
                <a:spcPts val="0"/>
              </a:spcBef>
              <a:spcAft>
                <a:spcPts val="0"/>
              </a:spcAft>
              <a:buClr>
                <a:schemeClr val="tx1"/>
              </a:buClr>
              <a:buSzPts val="2800"/>
            </a:pPr>
            <a:r>
              <a:rPr lang="he-IL" sz="2800" b="1" dirty="0">
                <a:solidFill>
                  <a:schemeClr val="tx1"/>
                </a:solidFill>
                <a:latin typeface="Calibri" panose="020F0502020204030204" pitchFamily="34" charset="0"/>
                <a:ea typeface="Calibri" panose="020F0502020204030204" pitchFamily="34" charset="0"/>
                <a:cs typeface="Calibri" panose="020F0502020204030204" pitchFamily="34" charset="0"/>
              </a:rPr>
              <a:t>מה זה מבחינתכם </a:t>
            </a:r>
            <a:b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he-IL" sz="2800" b="1" dirty="0">
                <a:solidFill>
                  <a:schemeClr val="tx1"/>
                </a:solidFill>
                <a:latin typeface="Calibri" panose="020F0502020204030204" pitchFamily="34" charset="0"/>
                <a:ea typeface="Calibri" panose="020F0502020204030204" pitchFamily="34" charset="0"/>
                <a:cs typeface="Calibri" panose="020F0502020204030204" pitchFamily="34" charset="0"/>
              </a:rPr>
              <a:t>"התנהגות מתחשבת ורגישה לזולת"? תנו דוגמאות</a:t>
            </a:r>
          </a:p>
        </p:txBody>
      </p:sp>
      <p:pic>
        <p:nvPicPr>
          <p:cNvPr id="15" name="גרפיקה 14">
            <a:extLst>
              <a:ext uri="{FF2B5EF4-FFF2-40B4-BE49-F238E27FC236}">
                <a16:creationId xmlns:a16="http://schemas.microsoft.com/office/drawing/2014/main" id="{B9FEC8EF-ECEB-635F-0C72-DD16A8AE1FF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V="1">
            <a:off x="5694269" y="5121181"/>
            <a:ext cx="5680090" cy="1673315"/>
          </a:xfrm>
          <a:prstGeom prst="rect">
            <a:avLst/>
          </a:prstGeom>
        </p:spPr>
      </p:pic>
      <p:sp>
        <p:nvSpPr>
          <p:cNvPr id="13" name="תיבת טקסט 12">
            <a:extLst>
              <a:ext uri="{FF2B5EF4-FFF2-40B4-BE49-F238E27FC236}">
                <a16:creationId xmlns:a16="http://schemas.microsoft.com/office/drawing/2014/main" id="{53A937F4-59C5-FD56-5F9F-B0D736A34A49}"/>
              </a:ext>
            </a:extLst>
          </p:cNvPr>
          <p:cNvSpPr txBox="1"/>
          <p:nvPr/>
        </p:nvSpPr>
        <p:spPr>
          <a:xfrm>
            <a:off x="5942612" y="5370164"/>
            <a:ext cx="5262945" cy="1255728"/>
          </a:xfrm>
          <a:prstGeom prst="rect">
            <a:avLst/>
          </a:prstGeom>
          <a:noFill/>
        </p:spPr>
        <p:txBody>
          <a:bodyPr wrap="square">
            <a:spAutoFit/>
          </a:bodyPr>
          <a:lstStyle/>
          <a:p>
            <a:pPr marL="177800" lvl="0" algn="ctr" rtl="1">
              <a:lnSpc>
                <a:spcPct val="90000"/>
              </a:lnSpc>
              <a:spcBef>
                <a:spcPts val="0"/>
              </a:spcBef>
              <a:spcAft>
                <a:spcPts val="0"/>
              </a:spcAft>
              <a:buClr>
                <a:schemeClr val="tx1"/>
              </a:buClr>
              <a:buSzPts val="2800"/>
            </a:pPr>
            <a:r>
              <a:rPr lang="he-IL" sz="2800" b="1" dirty="0">
                <a:solidFill>
                  <a:schemeClr val="tx1"/>
                </a:solidFill>
                <a:latin typeface="Calibri" panose="020F0502020204030204" pitchFamily="34" charset="0"/>
                <a:ea typeface="Calibri" panose="020F0502020204030204" pitchFamily="34" charset="0"/>
                <a:cs typeface="Calibri" panose="020F0502020204030204" pitchFamily="34" charset="0"/>
              </a:rPr>
              <a:t>מה זה מבחינתכם </a:t>
            </a:r>
            <a:b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he-IL" sz="2800" b="1" dirty="0">
                <a:solidFill>
                  <a:schemeClr val="tx1"/>
                </a:solidFill>
                <a:latin typeface="Calibri" panose="020F0502020204030204" pitchFamily="34" charset="0"/>
                <a:ea typeface="Calibri" panose="020F0502020204030204" pitchFamily="34" charset="0"/>
                <a:cs typeface="Calibri" panose="020F0502020204030204" pitchFamily="34" charset="0"/>
              </a:rPr>
              <a:t>"לקחת בחשבון את מה שיגידו עליי"? תנו דוגמאות</a:t>
            </a:r>
          </a:p>
        </p:txBody>
      </p:sp>
    </p:spTree>
    <p:extLst>
      <p:ext uri="{BB962C8B-B14F-4D97-AF65-F5344CB8AC3E}">
        <p14:creationId xmlns:p14="http://schemas.microsoft.com/office/powerpoint/2010/main" val="42069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0">
                                            <p:txEl>
                                              <p:pRg st="0" end="0"/>
                                            </p:txEl>
                                          </p:spTgt>
                                        </p:tgtEl>
                                        <p:attrNameLst>
                                          <p:attrName>style.visibility</p:attrName>
                                        </p:attrNameLst>
                                      </p:cBhvr>
                                      <p:to>
                                        <p:strVal val="visible"/>
                                      </p:to>
                                    </p:set>
                                    <p:animEffect transition="in" filter="fade">
                                      <p:cBhvr>
                                        <p:cTn id="7" dur="500"/>
                                        <p:tgtEl>
                                          <p:spTgt spid="27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build="p"/>
      <p:bldP spid="11"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g3b47f72ed40_1_14">
            <a:extLst>
              <a:ext uri="{C183D7F6-B498-43B3-948B-1728B52AA6E4}">
                <adec:decorative xmlns:adec="http://schemas.microsoft.com/office/drawing/2017/decorative" val="1"/>
              </a:ext>
            </a:extLst>
          </p:cNvPr>
          <p:cNvPicPr preferRelativeResize="0"/>
          <p:nvPr/>
        </p:nvPicPr>
        <p:blipFill rotWithShape="1">
          <a:blip r:embed="rId3">
            <a:alphaModFix/>
            <a:duotone>
              <a:prstClr val="black"/>
              <a:schemeClr val="accent6">
                <a:tint val="45000"/>
                <a:satMod val="400000"/>
              </a:schemeClr>
            </a:duotone>
          </a:blip>
          <a:srcRect/>
          <a:stretch/>
        </p:blipFill>
        <p:spPr>
          <a:xfrm>
            <a:off x="7872000" y="469026"/>
            <a:ext cx="4320000" cy="1116898"/>
          </a:xfrm>
          <a:prstGeom prst="rect">
            <a:avLst/>
          </a:prstGeom>
          <a:noFill/>
          <a:ln>
            <a:noFill/>
          </a:ln>
        </p:spPr>
      </p:pic>
      <p:sp>
        <p:nvSpPr>
          <p:cNvPr id="135" name="Google Shape;135;g3b47f72ed40_1_14">
            <a:extLst>
              <a:ext uri="{C183D7F6-B498-43B3-948B-1728B52AA6E4}">
                <adec:decorative xmlns:adec="http://schemas.microsoft.com/office/drawing/2017/decorative" val="0"/>
              </a:ext>
            </a:extLst>
          </p:cNvPr>
          <p:cNvSpPr txBox="1">
            <a:spLocks noGrp="1"/>
          </p:cNvSpPr>
          <p:nvPr>
            <p:ph type="title"/>
          </p:nvPr>
        </p:nvSpPr>
        <p:spPr>
          <a:xfrm>
            <a:off x="9362113" y="466353"/>
            <a:ext cx="2481000" cy="1054500"/>
          </a:xfrm>
          <a:prstGeom prst="rect">
            <a:avLst/>
          </a:prstGeom>
          <a:noFill/>
          <a:ln>
            <a:noFill/>
          </a:ln>
        </p:spPr>
        <p:txBody>
          <a:bodyPr spcFirstLastPara="1" wrap="square" lIns="91425" tIns="45700" rIns="91425" bIns="45700" anchor="ctr" anchorCtr="0">
            <a:noAutofit/>
          </a:bodyPr>
          <a:lstStyle/>
          <a:p>
            <a:pPr marL="0" lvl="0" indent="0" algn="ctr" rtl="1">
              <a:lnSpc>
                <a:spcPct val="110000"/>
              </a:lnSpc>
              <a:spcBef>
                <a:spcPts val="0"/>
              </a:spcBef>
              <a:spcAft>
                <a:spcPts val="0"/>
              </a:spcAft>
              <a:buClr>
                <a:srgbClr val="000000"/>
              </a:buClr>
              <a:buSzPts val="2800"/>
              <a:buFont typeface="Calibri"/>
              <a:buNone/>
            </a:pPr>
            <a:r>
              <a:rPr lang="he-IL" sz="2800" b="1" dirty="0">
                <a:solidFill>
                  <a:srgbClr val="002060"/>
                </a:solidFill>
                <a:latin typeface="Calibri"/>
                <a:ea typeface="Calibri"/>
                <a:cs typeface="Calibri"/>
                <a:sym typeface="Calibri"/>
              </a:rPr>
              <a:t>שקופית למורה – הכנה לשיעור</a:t>
            </a:r>
            <a:endParaRPr sz="2800" b="1" dirty="0">
              <a:solidFill>
                <a:srgbClr val="002060"/>
              </a:solidFill>
              <a:latin typeface="Calibri"/>
              <a:ea typeface="Calibri"/>
              <a:cs typeface="Calibri"/>
              <a:sym typeface="Calibri"/>
            </a:endParaRPr>
          </a:p>
        </p:txBody>
      </p:sp>
      <p:sp>
        <p:nvSpPr>
          <p:cNvPr id="136" name="Google Shape;136;g3b47f72ed40_1_14">
            <a:extLst>
              <a:ext uri="{C183D7F6-B498-43B3-948B-1728B52AA6E4}">
                <adec:decorative xmlns:adec="http://schemas.microsoft.com/office/drawing/2017/decorative" val="0"/>
              </a:ext>
            </a:extLst>
          </p:cNvPr>
          <p:cNvSpPr txBox="1"/>
          <p:nvPr/>
        </p:nvSpPr>
        <p:spPr>
          <a:xfrm>
            <a:off x="377250" y="1767027"/>
            <a:ext cx="11437500" cy="3323946"/>
          </a:xfrm>
          <a:prstGeom prst="rect">
            <a:avLst/>
          </a:prstGeom>
          <a:noFill/>
          <a:ln>
            <a:noFill/>
          </a:ln>
        </p:spPr>
        <p:txBody>
          <a:bodyPr spcFirstLastPara="1" wrap="square" lIns="91425" tIns="45700" rIns="91425" bIns="45700" anchor="t" anchorCtr="0">
            <a:spAutoFit/>
          </a:bodyPr>
          <a:lstStyle/>
          <a:p>
            <a:pPr marL="45719" marR="0" lvl="0" algn="r" rtl="1">
              <a:lnSpc>
                <a:spcPct val="150000"/>
              </a:lnSpc>
              <a:spcBef>
                <a:spcPts val="0"/>
              </a:spcBef>
              <a:spcAft>
                <a:spcPts val="0"/>
              </a:spcAft>
              <a:buClr>
                <a:schemeClr val="dk1"/>
              </a:buClr>
              <a:buSzPts val="2800"/>
            </a:pPr>
            <a:r>
              <a:rPr lang="he-IL" sz="2800" b="1" dirty="0">
                <a:solidFill>
                  <a:schemeClr val="dk1"/>
                </a:solidFill>
                <a:latin typeface="Calibri"/>
                <a:cs typeface="Calibri"/>
                <a:sym typeface="Calibri"/>
              </a:rPr>
              <a:t>כהכנה לשיעור יש לשים לב ש...:</a:t>
            </a:r>
          </a:p>
          <a:p>
            <a:pPr marL="502919" marR="0" lvl="0" indent="-457200" algn="r" rtl="1">
              <a:lnSpc>
                <a:spcPct val="150000"/>
              </a:lnSpc>
              <a:spcBef>
                <a:spcPts val="0"/>
              </a:spcBef>
              <a:spcAft>
                <a:spcPts val="0"/>
              </a:spcAft>
              <a:buClr>
                <a:schemeClr val="dk1"/>
              </a:buClr>
              <a:buSzPts val="2800"/>
              <a:buFont typeface="Arial"/>
              <a:buChar char="•"/>
            </a:pPr>
            <a:r>
              <a:rPr lang="he-IL" sz="2800" dirty="0">
                <a:solidFill>
                  <a:schemeClr val="dk1"/>
                </a:solidFill>
                <a:latin typeface="Calibri"/>
                <a:cs typeface="Calibri"/>
                <a:sym typeface="Calibri"/>
              </a:rPr>
              <a:t>ישנו קישור זמין של סביבת </a:t>
            </a:r>
            <a:r>
              <a:rPr lang="he-IL" sz="2800" dirty="0" err="1">
                <a:solidFill>
                  <a:schemeClr val="dk1"/>
                </a:solidFill>
                <a:latin typeface="Calibri"/>
                <a:cs typeface="Calibri"/>
                <a:sym typeface="Calibri"/>
              </a:rPr>
              <a:t>הקלאסרום</a:t>
            </a:r>
            <a:r>
              <a:rPr lang="he-IL" sz="2800" dirty="0">
                <a:solidFill>
                  <a:schemeClr val="dk1"/>
                </a:solidFill>
                <a:latin typeface="Calibri"/>
                <a:cs typeface="Calibri"/>
                <a:sym typeface="Calibri"/>
              </a:rPr>
              <a:t>.</a:t>
            </a:r>
          </a:p>
          <a:p>
            <a:pPr marL="502919" marR="0" lvl="0" indent="-457200" algn="r" rtl="1">
              <a:lnSpc>
                <a:spcPct val="150000"/>
              </a:lnSpc>
              <a:spcBef>
                <a:spcPts val="0"/>
              </a:spcBef>
              <a:spcAft>
                <a:spcPts val="0"/>
              </a:spcAft>
              <a:buClr>
                <a:schemeClr val="dk1"/>
              </a:buClr>
              <a:buSzPts val="2800"/>
              <a:buFont typeface="Arial"/>
              <a:buChar char="•"/>
            </a:pPr>
            <a:r>
              <a:rPr lang="he-IL" sz="2800" dirty="0">
                <a:solidFill>
                  <a:schemeClr val="dk1"/>
                </a:solidFill>
                <a:latin typeface="Calibri"/>
                <a:cs typeface="Calibri"/>
                <a:sym typeface="Calibri"/>
              </a:rPr>
              <a:t>כל המקורות וההנחיות מופיעים בסביבת </a:t>
            </a:r>
            <a:r>
              <a:rPr lang="he-IL" sz="2800" dirty="0" err="1">
                <a:solidFill>
                  <a:schemeClr val="dk1"/>
                </a:solidFill>
                <a:latin typeface="Calibri"/>
                <a:cs typeface="Calibri"/>
                <a:sym typeface="Calibri"/>
              </a:rPr>
              <a:t>הקלאסרום</a:t>
            </a:r>
            <a:r>
              <a:rPr lang="he-IL" sz="2800" dirty="0">
                <a:solidFill>
                  <a:schemeClr val="dk1"/>
                </a:solidFill>
                <a:latin typeface="Calibri"/>
                <a:cs typeface="Calibri"/>
                <a:sym typeface="Calibri"/>
              </a:rPr>
              <a:t>.</a:t>
            </a:r>
          </a:p>
          <a:p>
            <a:pPr marL="502919" marR="0" lvl="0" indent="-457200" algn="r" rtl="1">
              <a:lnSpc>
                <a:spcPct val="150000"/>
              </a:lnSpc>
              <a:spcBef>
                <a:spcPts val="0"/>
              </a:spcBef>
              <a:spcAft>
                <a:spcPts val="0"/>
              </a:spcAft>
              <a:buClr>
                <a:schemeClr val="dk1"/>
              </a:buClr>
              <a:buSzPts val="2800"/>
              <a:buFont typeface="Arial"/>
              <a:buChar char="•"/>
            </a:pPr>
            <a:r>
              <a:rPr lang="he-IL" sz="2800" dirty="0">
                <a:solidFill>
                  <a:schemeClr val="dk1"/>
                </a:solidFill>
                <a:latin typeface="Calibri"/>
                <a:cs typeface="Calibri"/>
                <a:sym typeface="Calibri"/>
              </a:rPr>
              <a:t>ישנם מחשבים לכל ילדי הכיתה.</a:t>
            </a:r>
          </a:p>
          <a:p>
            <a:pPr marL="502919" marR="0" lvl="0" indent="-457200" algn="r" rtl="1">
              <a:lnSpc>
                <a:spcPct val="150000"/>
              </a:lnSpc>
              <a:spcBef>
                <a:spcPts val="0"/>
              </a:spcBef>
              <a:spcAft>
                <a:spcPts val="0"/>
              </a:spcAft>
              <a:buClr>
                <a:schemeClr val="dk1"/>
              </a:buClr>
              <a:buSzPts val="2800"/>
              <a:buFont typeface="Arial"/>
              <a:buChar char="•"/>
            </a:pPr>
            <a:r>
              <a:rPr lang="he-IL" sz="2800" dirty="0">
                <a:solidFill>
                  <a:schemeClr val="dk1"/>
                </a:solidFill>
                <a:latin typeface="Calibri"/>
                <a:cs typeface="Calibri"/>
                <a:sym typeface="Calibri"/>
              </a:rPr>
              <a:t>קיים קישור למרחב תוצרים משותף.</a:t>
            </a:r>
          </a:p>
        </p:txBody>
      </p:sp>
      <p:sp>
        <p:nvSpPr>
          <p:cNvPr id="2" name="אליפסה 1">
            <a:extLst>
              <a:ext uri="{FF2B5EF4-FFF2-40B4-BE49-F238E27FC236}">
                <a16:creationId xmlns:a16="http://schemas.microsoft.com/office/drawing/2014/main" id="{15DD90A5-ED05-61D2-E12A-C292C848DB52}"/>
              </a:ext>
              <a:ext uri="{C183D7F6-B498-43B3-948B-1728B52AA6E4}">
                <adec:decorative xmlns:adec="http://schemas.microsoft.com/office/drawing/2017/decorative" val="1"/>
              </a:ext>
            </a:extLst>
          </p:cNvPr>
          <p:cNvSpPr/>
          <p:nvPr/>
        </p:nvSpPr>
        <p:spPr>
          <a:xfrm>
            <a:off x="7985760" y="606851"/>
            <a:ext cx="902208" cy="83180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 name="גרפיקה 3">
            <a:extLst>
              <a:ext uri="{FF2B5EF4-FFF2-40B4-BE49-F238E27FC236}">
                <a16:creationId xmlns:a16="http://schemas.microsoft.com/office/drawing/2014/main" id="{5AFD2874-1C98-922D-D374-E7062AB456D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45152" y="565553"/>
            <a:ext cx="914400" cy="9144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a:extLst>
            <a:ext uri="{FF2B5EF4-FFF2-40B4-BE49-F238E27FC236}">
              <a16:creationId xmlns:a16="http://schemas.microsoft.com/office/drawing/2014/main" id="{82620014-5CFA-7466-3788-639E976AF7DD}"/>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0214C0A2-6008-8FBA-B511-F996E2AFF451}"/>
              </a:ext>
            </a:extLst>
          </p:cNvPr>
          <p:cNvSpPr txBox="1">
            <a:spLocks noGrp="1"/>
          </p:cNvSpPr>
          <p:nvPr>
            <p:ph type="title" idx="4294967295"/>
          </p:nvPr>
        </p:nvSpPr>
        <p:spPr>
          <a:xfrm>
            <a:off x="838200" y="161492"/>
            <a:ext cx="10515600" cy="1325563"/>
          </a:xfrm>
          <a:prstGeom prst="rect">
            <a:avLst/>
          </a:prstGeom>
          <a:solidFill>
            <a:srgbClr val="F1D9F9"/>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6600" b="1" i="0" u="none" strike="noStrike" kern="0" cap="none" spc="0" normalizeH="0" baseline="0" noProof="0" dirty="0">
                <a:ln>
                  <a:noFill/>
                </a:ln>
                <a:solidFill>
                  <a:srgbClr val="002060"/>
                </a:solidFill>
                <a:effectLst/>
                <a:uLnTx/>
                <a:uFillTx/>
                <a:latin typeface="Calibri" panose="020F0502020204030204" pitchFamily="34" charset="0"/>
                <a:ea typeface="Arial"/>
                <a:cs typeface="Calibri" panose="020F0502020204030204" pitchFamily="34" charset="0"/>
                <a:sym typeface="Arial"/>
              </a:rPr>
              <a:t>זכרו!</a:t>
            </a:r>
          </a:p>
        </p:txBody>
      </p:sp>
      <p:pic>
        <p:nvPicPr>
          <p:cNvPr id="3" name="גרפיקה 2">
            <a:extLst>
              <a:ext uri="{FF2B5EF4-FFF2-40B4-BE49-F238E27FC236}">
                <a16:creationId xmlns:a16="http://schemas.microsoft.com/office/drawing/2014/main" id="{5D3C22FF-CD13-BB33-393B-C58E11F9641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flipV="1">
            <a:off x="659219" y="1751953"/>
            <a:ext cx="10945835" cy="4695061"/>
          </a:xfrm>
          <a:prstGeom prst="rect">
            <a:avLst/>
          </a:prstGeom>
        </p:spPr>
      </p:pic>
      <p:sp>
        <p:nvSpPr>
          <p:cNvPr id="6" name="תיבת טקסט 5">
            <a:extLst>
              <a:ext uri="{FF2B5EF4-FFF2-40B4-BE49-F238E27FC236}">
                <a16:creationId xmlns:a16="http://schemas.microsoft.com/office/drawing/2014/main" id="{A23AFEBD-74EE-6F2F-5465-7C53EE8F7277}"/>
              </a:ext>
            </a:extLst>
          </p:cNvPr>
          <p:cNvSpPr txBox="1"/>
          <p:nvPr/>
        </p:nvSpPr>
        <p:spPr>
          <a:xfrm>
            <a:off x="838199" y="2103341"/>
            <a:ext cx="10515601" cy="1920526"/>
          </a:xfrm>
          <a:prstGeom prst="rect">
            <a:avLst/>
          </a:prstGeom>
          <a:noFill/>
        </p:spPr>
        <p:txBody>
          <a:bodyPr wrap="square">
            <a:spAutoFit/>
          </a:bodyPr>
          <a:lstStyle/>
          <a:p>
            <a:pPr marL="177800" lvl="0" algn="ctr" rtl="1">
              <a:lnSpc>
                <a:spcPct val="90000"/>
              </a:lnSpc>
              <a:buClr>
                <a:schemeClr val="tx1"/>
              </a:buClr>
              <a:buSzPts val="2800"/>
            </a:pPr>
            <a:r>
              <a:rPr lang="he-IL" sz="6600" b="1" dirty="0">
                <a:latin typeface="Calibri" panose="020F0502020204030204" pitchFamily="34" charset="0"/>
                <a:ea typeface="Calibri" panose="020F0502020204030204" pitchFamily="34" charset="0"/>
                <a:cs typeface="Calibri" panose="020F0502020204030204" pitchFamily="34" charset="0"/>
              </a:rPr>
              <a:t>בכל מצב, הבחירה כיצד לנהוג </a:t>
            </a:r>
          </a:p>
          <a:p>
            <a:pPr marL="177800" lvl="0" algn="ctr" rtl="1">
              <a:lnSpc>
                <a:spcPct val="90000"/>
              </a:lnSpc>
              <a:buClr>
                <a:schemeClr val="tx1"/>
              </a:buClr>
              <a:buSzPts val="2800"/>
            </a:pPr>
            <a:r>
              <a:rPr lang="he-IL" sz="6600" b="1" dirty="0">
                <a:latin typeface="Calibri" panose="020F0502020204030204" pitchFamily="34" charset="0"/>
                <a:ea typeface="Calibri" panose="020F0502020204030204" pitchFamily="34" charset="0"/>
                <a:cs typeface="Calibri" panose="020F0502020204030204" pitchFamily="34" charset="0"/>
              </a:rPr>
              <a:t>נמצאת בידיכם — ברשת ובכלל</a:t>
            </a:r>
            <a:endParaRPr lang="he-IL" sz="66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8623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25546A8-63C8-4E12-8BCD-B20027E9ED4C}"/>
              </a:ext>
            </a:extLst>
          </p:cNvPr>
          <p:cNvSpPr>
            <a:spLocks noGrp="1"/>
          </p:cNvSpPr>
          <p:nvPr>
            <p:ph type="title"/>
          </p:nvPr>
        </p:nvSpPr>
        <p:spPr/>
        <p:txBody>
          <a:bodyPr/>
          <a:lstStyle/>
          <a:p>
            <a:r>
              <a:rPr lang="he-IL" dirty="0"/>
              <a:t>חוק הסרטונים-מידע להרחבה</a:t>
            </a:r>
          </a:p>
        </p:txBody>
      </p:sp>
      <p:sp>
        <p:nvSpPr>
          <p:cNvPr id="4" name="מציין מיקום תוכן 2">
            <a:extLst>
              <a:ext uri="{FF2B5EF4-FFF2-40B4-BE49-F238E27FC236}">
                <a16:creationId xmlns:a16="http://schemas.microsoft.com/office/drawing/2014/main" id="{93A072F2-207C-4C2B-9241-218920BE7E93}"/>
              </a:ext>
            </a:extLst>
          </p:cNvPr>
          <p:cNvSpPr txBox="1">
            <a:spLocks/>
          </p:cNvSpPr>
          <p:nvPr/>
        </p:nvSpPr>
        <p:spPr>
          <a:xfrm>
            <a:off x="838200" y="2109535"/>
            <a:ext cx="10515600" cy="3942347"/>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marR="0" lvl="0" indent="0" algn="just" defTabSz="457200" rtl="1" eaLnBrk="1" fontAlgn="auto" latinLnBrk="0" hangingPunct="1">
              <a:lnSpc>
                <a:spcPct val="150000"/>
              </a:lnSpc>
              <a:spcBef>
                <a:spcPts val="1000"/>
              </a:spcBef>
              <a:spcAft>
                <a:spcPts val="0"/>
              </a:spcAft>
              <a:buClr>
                <a:srgbClr val="99CB38"/>
              </a:buClr>
              <a:buSzTx/>
              <a:buFont typeface="Wingdings 3" charset="2"/>
              <a:buNone/>
              <a:tabLst/>
              <a:defRPr/>
            </a:pPr>
            <a:r>
              <a:rPr kumimoji="0" lang="he-IL" sz="28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rPr>
              <a:t>חוק הסרטונים הינו הרחבה לחוק למניעת הטרדה מינית, הקובע איסור פרסומם של תצלום, סרט או הקלטה של אדם המתמקד במיניותו, בנסיבות שבהן הפרסום עלול להשפיל את האדם או לבזותו, ולא ניתנה הסכמתו לפרסום. </a:t>
            </a:r>
          </a:p>
          <a:p>
            <a:pPr marL="0" marR="0" lvl="0" indent="0" algn="just" defTabSz="457200" rtl="1" eaLnBrk="1" fontAlgn="auto" latinLnBrk="0" hangingPunct="1">
              <a:lnSpc>
                <a:spcPct val="150000"/>
              </a:lnSpc>
              <a:spcBef>
                <a:spcPts val="1000"/>
              </a:spcBef>
              <a:spcAft>
                <a:spcPts val="0"/>
              </a:spcAft>
              <a:buClr>
                <a:srgbClr val="99CB38"/>
              </a:buClr>
              <a:buSzTx/>
              <a:buFont typeface="Wingdings 3" charset="2"/>
              <a:buNone/>
              <a:tabLst/>
              <a:defRPr/>
            </a:pPr>
            <a:r>
              <a:rPr kumimoji="0" lang="he-IL" sz="28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rPr>
              <a:t>עבירה זו תיחשב הטרדה מינית שעונשה עד חמש שנות מאסר. על פי התיקון, המפיץ יוגדר עבריין מין והנפגעת תוכר כנפגעת הטרדה מינית.</a:t>
            </a:r>
          </a:p>
        </p:txBody>
      </p:sp>
    </p:spTree>
    <p:extLst>
      <p:ext uri="{BB962C8B-B14F-4D97-AF65-F5344CB8AC3E}">
        <p14:creationId xmlns:p14="http://schemas.microsoft.com/office/powerpoint/2010/main" val="3031204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CDBA884-3F5A-4586-B406-E82E163FC52D}"/>
              </a:ext>
            </a:extLst>
          </p:cNvPr>
          <p:cNvSpPr>
            <a:spLocks noGrp="1"/>
          </p:cNvSpPr>
          <p:nvPr>
            <p:ph type="title"/>
          </p:nvPr>
        </p:nvSpPr>
        <p:spPr/>
        <p:txBody>
          <a:bodyPr/>
          <a:lstStyle/>
          <a:p>
            <a:r>
              <a:rPr lang="he-IL" dirty="0"/>
              <a:t>הרחבה: היבטים של מוסר וחוק</a:t>
            </a:r>
          </a:p>
        </p:txBody>
      </p:sp>
      <p:sp>
        <p:nvSpPr>
          <p:cNvPr id="4" name="מציין מיקום טקסט 3">
            <a:extLst>
              <a:ext uri="{FF2B5EF4-FFF2-40B4-BE49-F238E27FC236}">
                <a16:creationId xmlns:a16="http://schemas.microsoft.com/office/drawing/2014/main" id="{E25863A2-13D7-4746-ACBC-7E10E32676CB}"/>
              </a:ext>
            </a:extLst>
          </p:cNvPr>
          <p:cNvSpPr txBox="1">
            <a:spLocks noGrp="1"/>
          </p:cNvSpPr>
          <p:nvPr>
            <p:ph type="body" idx="1"/>
          </p:nvPr>
        </p:nvSpPr>
        <p:spPr>
          <a:xfrm>
            <a:off x="229603" y="1629308"/>
            <a:ext cx="11732793" cy="5016718"/>
          </a:xfrm>
          <a:prstGeom prst="rect">
            <a:avLst/>
          </a:prstGeom>
          <a:noFill/>
        </p:spPr>
        <p:txBody>
          <a:bodyPr wrap="square">
            <a:spAutoFit/>
          </a:bodyPr>
          <a:lstStyle/>
          <a:p>
            <a:pPr marL="0" indent="0" rtl="1">
              <a:lnSpc>
                <a:spcPct val="100000"/>
              </a:lnSpc>
              <a:spcBef>
                <a:spcPts val="0"/>
              </a:spcBef>
              <a:buNone/>
            </a:pPr>
            <a:r>
              <a:rPr lang="he-IL" sz="2000" dirty="0">
                <a:solidFill>
                  <a:schemeClr val="tx1"/>
                </a:solidFill>
              </a:rPr>
              <a:t>א. </a:t>
            </a:r>
            <a:r>
              <a:rPr lang="he-IL" sz="2000" b="1" dirty="0">
                <a:solidFill>
                  <a:schemeClr val="tx1"/>
                </a:solidFill>
              </a:rPr>
              <a:t>הכללים המוסריים-הדתיים</a:t>
            </a:r>
          </a:p>
          <a:p>
            <a:pPr marL="0" indent="0" rtl="1">
              <a:lnSpc>
                <a:spcPct val="100000"/>
              </a:lnSpc>
              <a:spcBef>
                <a:spcPts val="0"/>
              </a:spcBef>
              <a:buNone/>
            </a:pPr>
            <a:r>
              <a:rPr lang="he-IL" sz="2000" dirty="0">
                <a:solidFill>
                  <a:schemeClr val="tx1"/>
                </a:solidFill>
              </a:rPr>
              <a:t>לפני קיומם של חוקי מדינה, בתקופות המקרא עליהן אנו לומדים בשיעורי תנ"ך ושעיצבו חלק מהערכים והנורמות המקובלים בימנו, כמובן שלא </a:t>
            </a:r>
            <a:r>
              <a:rPr lang="he-IL" sz="2000" dirty="0" err="1">
                <a:solidFill>
                  <a:schemeClr val="tx1"/>
                </a:solidFill>
              </a:rPr>
              <a:t>היתה</a:t>
            </a:r>
            <a:r>
              <a:rPr lang="he-IL" sz="2000" dirty="0">
                <a:solidFill>
                  <a:schemeClr val="tx1"/>
                </a:solidFill>
              </a:rPr>
              <a:t> עוד בריונות ברשת, אך ניתן למצוא התייחסויות שונות למקרים של העלבה וביוש. ביוש כוונתו "הלבנת פנים" (בשל הפנים המחווירות כתוצאה מההשפלה) והיא בעיקר פגיעה בנפשו בכבודו ש לאדם. הלבנת פנים הוגדרה על ידי חכמים אנשי סמכות דתית כמעשה חמור ביותר והיא הומשלה להריגה, המונעת כניסה לגן עדן. </a:t>
            </a:r>
          </a:p>
          <a:p>
            <a:pPr marL="0" indent="0" rtl="1">
              <a:lnSpc>
                <a:spcPct val="100000"/>
              </a:lnSpc>
              <a:spcBef>
                <a:spcPts val="0"/>
              </a:spcBef>
              <a:buNone/>
            </a:pPr>
            <a:r>
              <a:rPr lang="he-IL" sz="2000" b="1" dirty="0">
                <a:solidFill>
                  <a:schemeClr val="tx1"/>
                </a:solidFill>
              </a:rPr>
              <a:t>במשנה, בפרקי אבות נכתב:</a:t>
            </a:r>
            <a:br>
              <a:rPr lang="he-IL" sz="2000" b="1" dirty="0">
                <a:solidFill>
                  <a:schemeClr val="tx1"/>
                </a:solidFill>
              </a:rPr>
            </a:br>
            <a:r>
              <a:rPr lang="he-IL" sz="2000" dirty="0">
                <a:solidFill>
                  <a:schemeClr val="tx1"/>
                </a:solidFill>
              </a:rPr>
              <a:t>רבי אלעזר </a:t>
            </a:r>
            <a:r>
              <a:rPr lang="he-IL" sz="2000" dirty="0" err="1">
                <a:solidFill>
                  <a:schemeClr val="tx1"/>
                </a:solidFill>
              </a:rPr>
              <a:t>המודעי</a:t>
            </a:r>
            <a:r>
              <a:rPr lang="he-IL" sz="2000" dirty="0">
                <a:solidFill>
                  <a:schemeClr val="tx1"/>
                </a:solidFill>
              </a:rPr>
              <a:t> אומר... והמלבין פני חבר וברבים... אף על פי שיש בידו תורה ומעשים טובים אין לו חלק לעולם הבא! (משנה, מסכת אבות, פרק ג', משנה י"א). </a:t>
            </a:r>
          </a:p>
          <a:p>
            <a:pPr marL="0" indent="0" rtl="1">
              <a:lnSpc>
                <a:spcPct val="100000"/>
              </a:lnSpc>
              <a:spcBef>
                <a:spcPts val="0"/>
              </a:spcBef>
              <a:buNone/>
            </a:pPr>
            <a:r>
              <a:rPr lang="he-IL" sz="2000" dirty="0">
                <a:solidFill>
                  <a:schemeClr val="tx1"/>
                </a:solidFill>
              </a:rPr>
              <a:t>רבי </a:t>
            </a:r>
            <a:r>
              <a:rPr lang="he-IL" sz="2000" dirty="0" err="1">
                <a:solidFill>
                  <a:schemeClr val="tx1"/>
                </a:solidFill>
              </a:rPr>
              <a:t>חנינא</a:t>
            </a:r>
            <a:r>
              <a:rPr lang="he-IL" sz="2000" dirty="0">
                <a:solidFill>
                  <a:schemeClr val="tx1"/>
                </a:solidFill>
              </a:rPr>
              <a:t> אומר על כך: "כל </a:t>
            </a:r>
            <a:r>
              <a:rPr lang="he-IL" sz="2000" dirty="0" err="1">
                <a:solidFill>
                  <a:schemeClr val="tx1"/>
                </a:solidFill>
              </a:rPr>
              <a:t>היורדין</a:t>
            </a:r>
            <a:r>
              <a:rPr lang="he-IL" sz="2000" dirty="0">
                <a:solidFill>
                  <a:schemeClr val="tx1"/>
                </a:solidFill>
              </a:rPr>
              <a:t> </a:t>
            </a:r>
            <a:r>
              <a:rPr lang="he-IL" sz="2000" dirty="0" err="1">
                <a:solidFill>
                  <a:schemeClr val="tx1"/>
                </a:solidFill>
              </a:rPr>
              <a:t>לגיהנום</a:t>
            </a:r>
            <a:r>
              <a:rPr lang="he-IL" sz="2000" dirty="0">
                <a:solidFill>
                  <a:schemeClr val="tx1"/>
                </a:solidFill>
              </a:rPr>
              <a:t> - עולים, חוץ משלשה </a:t>
            </a:r>
            <a:r>
              <a:rPr lang="he-IL" sz="2000" dirty="0" err="1">
                <a:solidFill>
                  <a:schemeClr val="tx1"/>
                </a:solidFill>
              </a:rPr>
              <a:t>שיורדין</a:t>
            </a:r>
            <a:r>
              <a:rPr lang="he-IL" sz="2000" dirty="0">
                <a:solidFill>
                  <a:schemeClr val="tx1"/>
                </a:solidFill>
              </a:rPr>
              <a:t> ואין </a:t>
            </a:r>
            <a:r>
              <a:rPr lang="he-IL" sz="2000" dirty="0" err="1">
                <a:solidFill>
                  <a:schemeClr val="tx1"/>
                </a:solidFill>
              </a:rPr>
              <a:t>עולין</a:t>
            </a:r>
            <a:r>
              <a:rPr lang="he-IL" sz="2000" dirty="0">
                <a:solidFill>
                  <a:schemeClr val="tx1"/>
                </a:solidFill>
              </a:rPr>
              <a:t>. </a:t>
            </a:r>
            <a:r>
              <a:rPr lang="he-IL" sz="2000" dirty="0" err="1">
                <a:solidFill>
                  <a:schemeClr val="tx1"/>
                </a:solidFill>
              </a:rPr>
              <a:t>ואלוהן</a:t>
            </a:r>
            <a:r>
              <a:rPr lang="he-IL" sz="2000" dirty="0">
                <a:solidFill>
                  <a:schemeClr val="tx1"/>
                </a:solidFill>
              </a:rPr>
              <a:t>: הבא על אשת איש, והמלבין פני </a:t>
            </a:r>
            <a:r>
              <a:rPr lang="he-IL" sz="2000" dirty="0" err="1">
                <a:solidFill>
                  <a:schemeClr val="tx1"/>
                </a:solidFill>
              </a:rPr>
              <a:t>חבירו</a:t>
            </a:r>
            <a:r>
              <a:rPr lang="he-IL" sz="2000" dirty="0">
                <a:solidFill>
                  <a:schemeClr val="tx1"/>
                </a:solidFill>
              </a:rPr>
              <a:t> ברבים, והמכנה שם רעל חברו" (תלמוד בבלי, מסכת ב, דף נ"ח, עמוד ב')</a:t>
            </a:r>
          </a:p>
          <a:p>
            <a:pPr marL="0" indent="0" rtl="1">
              <a:lnSpc>
                <a:spcPct val="100000"/>
              </a:lnSpc>
              <a:spcBef>
                <a:spcPts val="0"/>
              </a:spcBef>
              <a:buNone/>
            </a:pPr>
            <a:endParaRPr lang="he-IL" sz="2000" dirty="0">
              <a:solidFill>
                <a:schemeClr val="tx1"/>
              </a:solidFill>
            </a:endParaRPr>
          </a:p>
          <a:p>
            <a:pPr marL="0" indent="0" rtl="1">
              <a:lnSpc>
                <a:spcPct val="100000"/>
              </a:lnSpc>
              <a:spcBef>
                <a:spcPts val="0"/>
              </a:spcBef>
              <a:buNone/>
            </a:pPr>
            <a:r>
              <a:rPr lang="he-IL" sz="2000" dirty="0">
                <a:solidFill>
                  <a:schemeClr val="tx1"/>
                </a:solidFill>
              </a:rPr>
              <a:t> ב. </a:t>
            </a:r>
            <a:r>
              <a:rPr lang="he-IL" sz="2000" b="1" dirty="0">
                <a:solidFill>
                  <a:schemeClr val="tx1"/>
                </a:solidFill>
              </a:rPr>
              <a:t>החוקים הקיימים בישראל</a:t>
            </a:r>
          </a:p>
          <a:p>
            <a:pPr marL="0" indent="0" rtl="1">
              <a:lnSpc>
                <a:spcPct val="100000"/>
              </a:lnSpc>
              <a:spcBef>
                <a:spcPts val="0"/>
              </a:spcBef>
              <a:buNone/>
            </a:pPr>
            <a:r>
              <a:rPr lang="he-IL" sz="2000" dirty="0">
                <a:solidFill>
                  <a:schemeClr val="tx1"/>
                </a:solidFill>
              </a:rPr>
              <a:t>אנו מבינים כי כמו בתקופות מסורתיות, בהן ניסו חכמינו להתמודד עם התנהגויות של "הלבנת פנים", גם אנו צריכים לקבוע כללי התנהגות להתנהלות ברשתות החברתיות, באינטרנט ובטלפונים הסלולריים. במדינת ישראל נחקקו מספר חוקי מדינה, אשר אמורים לשמור על האזרחים ממצבים אלה של הפצת מסרים פוגעניים, תמונות משפילות וכל מעשי בריונות נוספים, אך הם אינם מוכרים לכל ואינם בהכרח מותאמים לסוגיות העולות בעקבות כניסתן של הטכנולוגיות החדשות:</a:t>
            </a:r>
          </a:p>
        </p:txBody>
      </p:sp>
    </p:spTree>
    <p:extLst>
      <p:ext uri="{BB962C8B-B14F-4D97-AF65-F5344CB8AC3E}">
        <p14:creationId xmlns:p14="http://schemas.microsoft.com/office/powerpoint/2010/main" val="2306949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CDBA884-3F5A-4586-B406-E82E163FC52D}"/>
              </a:ext>
            </a:extLst>
          </p:cNvPr>
          <p:cNvSpPr>
            <a:spLocks noGrp="1"/>
          </p:cNvSpPr>
          <p:nvPr>
            <p:ph type="title"/>
          </p:nvPr>
        </p:nvSpPr>
        <p:spPr/>
        <p:txBody>
          <a:bodyPr>
            <a:normAutofit/>
          </a:bodyPr>
          <a:lstStyle/>
          <a:p>
            <a:r>
              <a:rPr lang="he-IL" dirty="0"/>
              <a:t>היבטים של מוסר וחוק </a:t>
            </a:r>
            <a:r>
              <a:rPr lang="he-IL" sz="4400" dirty="0"/>
              <a:t>(המשך)</a:t>
            </a:r>
            <a:endParaRPr lang="he-IL" dirty="0"/>
          </a:p>
        </p:txBody>
      </p:sp>
      <p:sp>
        <p:nvSpPr>
          <p:cNvPr id="4" name="מציין מיקום טקסט 3">
            <a:extLst>
              <a:ext uri="{FF2B5EF4-FFF2-40B4-BE49-F238E27FC236}">
                <a16:creationId xmlns:a16="http://schemas.microsoft.com/office/drawing/2014/main" id="{E25863A2-13D7-4746-ACBC-7E10E32676CB}"/>
              </a:ext>
            </a:extLst>
          </p:cNvPr>
          <p:cNvSpPr txBox="1">
            <a:spLocks noGrp="1"/>
          </p:cNvSpPr>
          <p:nvPr>
            <p:ph type="body" idx="1"/>
          </p:nvPr>
        </p:nvSpPr>
        <p:spPr>
          <a:xfrm>
            <a:off x="-135957" y="1487055"/>
            <a:ext cx="12396537" cy="5478382"/>
          </a:xfrm>
          <a:prstGeom prst="rect">
            <a:avLst/>
          </a:prstGeom>
          <a:noFill/>
        </p:spPr>
        <p:txBody>
          <a:bodyPr wrap="square">
            <a:spAutoFit/>
          </a:bodyPr>
          <a:lstStyle/>
          <a:p>
            <a:pPr marL="342900" marR="231140" lvl="0" indent="-342900" algn="just" defTabSz="457200" rtl="1" eaLnBrk="1" fontAlgn="base" latinLnBrk="0" hangingPunct="1">
              <a:lnSpc>
                <a:spcPct val="100000"/>
              </a:lnSpc>
              <a:spcBef>
                <a:spcPts val="600"/>
              </a:spcBef>
              <a:spcAft>
                <a:spcPts val="600"/>
              </a:spcAft>
              <a:buClr>
                <a:srgbClr val="000000"/>
              </a:buClr>
              <a:buSzTx/>
              <a:buFont typeface="Arial" panose="020B0604020202020204" pitchFamily="34" charset="0"/>
              <a:buChar char="●"/>
              <a:tabLst/>
              <a:defRPr/>
            </a:pPr>
            <a:r>
              <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חוק הגנת הפרטיות, התשמ"א-1981 קובע כי "לא יפגע אדם בפרטיות של זולתו ללא הסכמתו". סעיפים 2 (3), (4) ו-(10) לחוק מגדירים פגיעה בפרטיות, בין השאר, כ"צילום אדם כשהוא ברשות היחיד, "פרסום תצלומו של אדם ברבים בנסיבות שבהן עלול הפרסום להשפילו או לבזותו" ו-"פרסומו או מסירתו של דבר שהושג בדרך פגיעה בפרטיות". סעיף 5 לחוק קובע כי "הפוגע במזיד בפרטיות זולתו" באחת מן הדרכים </a:t>
            </a:r>
            <a:r>
              <a:rPr kumimoji="0" lang="he-IL" sz="20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שצויינו</a:t>
            </a:r>
            <a:r>
              <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לעיל דינו מאסר של חמש שנים. כן נקבע כי פגיעה בפרטיות היא עוולה אזרחית. בית המשפט רשאי לחייב אדם שהורשע בעבירה לפי חוק זה בפיצוי של עד 50,000 ₪ ללא הוכחת נזק ועד 100,000 ₪ במקרה שהוכח כי לשון הרע פורסמה בכוונה לפגוע.   היכולת להעמיד לדין אדם בשל פגיעה בפרטיות תלויה בכמה שאלות ובהן: האם פרסום התצלום בוצע ללא הסכמתו של המצולם? כיצד מוגדרת רשות היחיד והאם התצלום נעשה ברשות היחיד? האם הפרסום נעשה במזיד מתוך כוונה להשפיל ולבזות ועוד. </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Arial" panose="020B0604020202020204" pitchFamily="34" charset="0"/>
              <a:cs typeface="Calibri" panose="020F0502020204030204" pitchFamily="34" charset="0"/>
            </a:endParaRPr>
          </a:p>
          <a:p>
            <a:pPr marL="342900" marR="231140" lvl="0" indent="-342900" algn="just" defTabSz="457200" rtl="1" eaLnBrk="1" fontAlgn="base" latinLnBrk="0" hangingPunct="1">
              <a:lnSpc>
                <a:spcPct val="100000"/>
              </a:lnSpc>
              <a:spcBef>
                <a:spcPts val="600"/>
              </a:spcBef>
              <a:spcAft>
                <a:spcPts val="600"/>
              </a:spcAft>
              <a:buClr>
                <a:srgbClr val="000000"/>
              </a:buClr>
              <a:buSzTx/>
              <a:buFont typeface="Arial" panose="020B0604020202020204" pitchFamily="34" charset="0"/>
              <a:buChar char="●"/>
              <a:tabLst/>
              <a:defRPr/>
            </a:pPr>
            <a:r>
              <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סעיף 24 לחוק הנוער(טיפול והשגחה), התש"ך-1960 אוסר לפרסם שמו של קטין או כל דבר אחר העשוי להביא לידי זיהויו כאשר נעברה בקטין עבירת מין, עבירת אלימות או עבירה של התעללות. כן נאסר לפרסם תמונת עירום של קטין שמלאו לו חמש שנים והפרסום עלול להביא לזיהויו. דינו של העובר על האיסור הקבוע בחוק שנת מאסר. במקרה זה נשאלת השאלה האם נעברה בקטין עבירה פלילית והאם ובאיזה אופן הפרסום עלול לזהותו.  </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Arial" panose="020B0604020202020204" pitchFamily="34" charset="0"/>
              <a:cs typeface="Calibri" panose="020F0502020204030204" pitchFamily="34" charset="0"/>
            </a:endParaRPr>
          </a:p>
          <a:p>
            <a:pPr marL="342900" marR="231140" lvl="0" indent="-342900" algn="just" defTabSz="457200" rtl="1" eaLnBrk="1" fontAlgn="base" latinLnBrk="0" hangingPunct="1">
              <a:lnSpc>
                <a:spcPct val="100000"/>
              </a:lnSpc>
              <a:spcBef>
                <a:spcPts val="600"/>
              </a:spcBef>
              <a:spcAft>
                <a:spcPts val="600"/>
              </a:spcAft>
              <a:buClr>
                <a:srgbClr val="000000"/>
              </a:buClr>
              <a:buSzTx/>
              <a:buFont typeface="Arial" panose="020B0604020202020204" pitchFamily="34" charset="0"/>
              <a:buChar char="●"/>
              <a:tabLst/>
              <a:defRPr/>
            </a:pPr>
            <a:r>
              <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סעיף 214 לחוק העונשין, התשל"ז-1977 קובע עונש של שלוש שנות מאסר על פרסום תועבה. על פרסום תועבה ובו דמותו של קטין נקבע עונש של חמש שנות מאסר. שימוש בגופו של קטין לעשיית פרסום תועבה דינו מאסר שבע שנים. כן נאסר על החזקת פרסום תועבה ובו דמותו של קטין. בהגדרת המושג פרסום נכללת גם הפצה באמצעות מחשב בדרך הזמינה לציבור. ההחלטה מהו "פרסום תועבה" נתונה בידיו של בית המשפט שככלל נוטה לעשות שימוש מועט במונח זה.</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537177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CDBA884-3F5A-4586-B406-E82E163FC52D}"/>
              </a:ext>
            </a:extLst>
          </p:cNvPr>
          <p:cNvSpPr>
            <a:spLocks noGrp="1"/>
          </p:cNvSpPr>
          <p:nvPr>
            <p:ph type="title"/>
          </p:nvPr>
        </p:nvSpPr>
        <p:spPr/>
        <p:txBody>
          <a:bodyPr>
            <a:normAutofit/>
          </a:bodyPr>
          <a:lstStyle/>
          <a:p>
            <a:r>
              <a:rPr lang="he-IL" dirty="0"/>
              <a:t>היבטים של מוסר וחוק </a:t>
            </a:r>
            <a:r>
              <a:rPr lang="he-IL" sz="4400" dirty="0"/>
              <a:t>(המשך)</a:t>
            </a:r>
            <a:endParaRPr lang="he-IL" dirty="0"/>
          </a:p>
        </p:txBody>
      </p:sp>
      <p:sp>
        <p:nvSpPr>
          <p:cNvPr id="4" name="מציין מיקום טקסט 3">
            <a:extLst>
              <a:ext uri="{FF2B5EF4-FFF2-40B4-BE49-F238E27FC236}">
                <a16:creationId xmlns:a16="http://schemas.microsoft.com/office/drawing/2014/main" id="{E25863A2-13D7-4746-ACBC-7E10E32676CB}"/>
              </a:ext>
            </a:extLst>
          </p:cNvPr>
          <p:cNvSpPr txBox="1">
            <a:spLocks noGrp="1"/>
          </p:cNvSpPr>
          <p:nvPr>
            <p:ph type="body" idx="1"/>
          </p:nvPr>
        </p:nvSpPr>
        <p:spPr>
          <a:xfrm>
            <a:off x="-204537" y="1687394"/>
            <a:ext cx="12396537" cy="5170606"/>
          </a:xfrm>
          <a:prstGeom prst="rect">
            <a:avLst/>
          </a:prstGeom>
          <a:noFill/>
        </p:spPr>
        <p:txBody>
          <a:bodyPr wrap="square">
            <a:spAutoFit/>
          </a:bodyPr>
          <a:lstStyle/>
          <a:p>
            <a:pPr marL="342900" marR="231140" lvl="0" indent="-342900" algn="just" defTabSz="457200" rtl="1" eaLnBrk="1" fontAlgn="base" latinLnBrk="0" hangingPunct="1">
              <a:lnSpc>
                <a:spcPct val="100000"/>
              </a:lnSpc>
              <a:spcBef>
                <a:spcPts val="600"/>
              </a:spcBef>
              <a:spcAft>
                <a:spcPts val="600"/>
              </a:spcAft>
              <a:buClr>
                <a:srgbClr val="000000"/>
              </a:buClr>
              <a:buSzTx/>
              <a:buFont typeface="Arial" panose="020B0604020202020204" pitchFamily="34" charset="0"/>
              <a:buChar char="●"/>
              <a:tabLst/>
              <a:defRPr/>
            </a:pPr>
            <a:r>
              <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חוק איסור לשון הרע, התשכ"ה-1965 מגדיר לשון הרע, בין השאר, כדבר שפרסומו עלול להשפיל אדם בעיני הבריות או לעשותו מטרה לשנאה, לבוז או ללעג מצדן. פרסום, </a:t>
            </a:r>
            <a:r>
              <a:rPr kumimoji="0" lang="he-IL" sz="20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לענין</a:t>
            </a:r>
            <a:r>
              <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לשון הרע, הוא כל פרסום, בין בעל-פה ובין בכתב ובדפוס, שהיה מיועד לאדם זולת הנפגע והגיע לידי אותו אדם או לאדם אחר זולת הנפגע. סעיף שש לחוק קובע כי המפרסם לשון הרע בכוונה לפגוע בשני בני אדם או יותר זולת הנפגע דינו מאסר שנה אחת. כן נקבע כי פרסום לשון הרע הוא עוולה אזרחית. בית המשפט רשאי לחייב אדם שהורשע בעבירה לפי חוק זה פיצוי של עד 50,000 ₪ ללא הוכחת נזק ועד 100,000 ₪ במקרה שהוכח כי לשון הרע פורסמה בכוונה לפגוע.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Calibri" panose="020F0502020204030204" pitchFamily="34" charset="0"/>
            </a:endParaRPr>
          </a:p>
          <a:p>
            <a:pPr marL="342900" marR="231140" lvl="0" indent="-342900" algn="just" defTabSz="457200" rtl="1" eaLnBrk="1" fontAlgn="base" latinLnBrk="0" hangingPunct="1">
              <a:lnSpc>
                <a:spcPct val="100000"/>
              </a:lnSpc>
              <a:spcBef>
                <a:spcPts val="600"/>
              </a:spcBef>
              <a:spcAft>
                <a:spcPts val="600"/>
              </a:spcAft>
              <a:buClr>
                <a:srgbClr val="000000"/>
              </a:buClr>
              <a:buSzTx/>
              <a:buFont typeface="Arial" panose="020B0604020202020204" pitchFamily="34" charset="0"/>
              <a:buChar char="●"/>
              <a:tabLst/>
              <a:defRPr/>
            </a:pPr>
            <a:r>
              <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חוק למניעת הטרדה מינית (תיקון מס' 10) </a:t>
            </a:r>
            <a:r>
              <a:rPr kumimoji="0" lang="he-IL" sz="20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התשע"ד</a:t>
            </a:r>
            <a:r>
              <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2014-- התיקון לחוק קובע איסור פרסומם של תצלום, סרט או הקלטה של אדם המתמקד במיניותו, בנסיבות שבהן הפרסום עלול להשפיל את האדם או לבזותו, ולא ניתנה הסכמתו לפרסום. עברה זו תיחשב הטרדה מינית שעונשה עד חמש שנות מאסר. על פי התיקון, המפיץ יוגדר עבריין מין והנפגעת תוכר כנפגעת הטרדה מינית</a:t>
            </a:r>
          </a:p>
          <a:p>
            <a:pPr marL="342900" marR="231140" lvl="0" indent="-342900" algn="just" defTabSz="457200" rtl="1" eaLnBrk="1" fontAlgn="base" latinLnBrk="0" hangingPunct="1">
              <a:lnSpc>
                <a:spcPct val="100000"/>
              </a:lnSpc>
              <a:spcBef>
                <a:spcPts val="600"/>
              </a:spcBef>
              <a:spcAft>
                <a:spcPts val="600"/>
              </a:spcAft>
              <a:buClr>
                <a:srgbClr val="000000"/>
              </a:buClr>
              <a:buSzTx/>
              <a:buFont typeface="Arial" panose="020B0604020202020204" pitchFamily="34" charset="0"/>
              <a:buChar char="●"/>
              <a:tabLst/>
              <a:defRPr/>
            </a:pPr>
            <a:r>
              <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rPr>
              <a:t>חוק איסור הסתה לגזענות- תקציר מתוך חוק העונשין ( תיקון </a:t>
            </a:r>
            <a:r>
              <a:rPr kumimoji="0" lang="he-IL" sz="2000" b="0" i="0" u="none" strike="noStrike" kern="1200" cap="none" spc="0" normalizeH="0" baseline="0" noProof="0" dirty="0" err="1">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rPr>
              <a:t>התשמ"ו</a:t>
            </a:r>
            <a:r>
              <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rPr>
              <a:t>)-</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Calibri" panose="020F0502020204030204" pitchFamily="34" charset="0"/>
            </a:endParaRPr>
          </a:p>
          <a:p>
            <a:pPr marL="231140" marR="231140" lvl="0" indent="0" algn="r" defTabSz="457200" rtl="1" eaLnBrk="1" fontAlgn="auto" latinLnBrk="0" hangingPunct="1">
              <a:lnSpc>
                <a:spcPct val="100000"/>
              </a:lnSpc>
              <a:spcBef>
                <a:spcPts val="0"/>
              </a:spcBef>
              <a:spcAft>
                <a:spcPts val="0"/>
              </a:spcAft>
              <a:buClrTx/>
              <a:buSzTx/>
              <a:buFont typeface="Wingdings 3" charset="2"/>
              <a:buNone/>
              <a:tabLst/>
              <a:defRPr/>
            </a:pPr>
            <a:r>
              <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144א. "גזענות" -  רדיפה,  השפלה,  ביזוי,  גילוי איבה, עוינות או אלימות, או גרימת מדנים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(ריב ושנאה) כלפי ציבור או חלקים של האוכלוסייה,  והכל בשל צבע או השתייכות לגזע או למוצא לאומי אתני.</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31140" marR="231140" lvl="0" indent="0" algn="r" defTabSz="457200" rtl="1" eaLnBrk="1" fontAlgn="auto" latinLnBrk="0" hangingPunct="1">
              <a:lnSpc>
                <a:spcPct val="100000"/>
              </a:lnSpc>
              <a:spcBef>
                <a:spcPts val="0"/>
              </a:spcBef>
              <a:spcAft>
                <a:spcPts val="0"/>
              </a:spcAft>
              <a:buClrTx/>
              <a:buSzTx/>
              <a:buFont typeface="Wingdings 3" charset="2"/>
              <a:buNone/>
              <a:tabLst/>
              <a:defRPr/>
            </a:pPr>
            <a:r>
              <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144 ב. איסור פרסום הסתה לגזענות</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  המפרסם דבר מתוך מטרה להסית לגזענות, דינו מאסר חמש שנים.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31140" marR="231140" lvl="0" indent="0" algn="r" defTabSz="457200" rtl="1" eaLnBrk="1" fontAlgn="auto" latinLnBrk="0" hangingPunct="1">
              <a:lnSpc>
                <a:spcPct val="100000"/>
              </a:lnSpc>
              <a:spcBef>
                <a:spcPts val="0"/>
              </a:spcBef>
              <a:spcAft>
                <a:spcPts val="0"/>
              </a:spcAft>
              <a:buClrTx/>
              <a:buSzTx/>
              <a:buFont typeface="Wingdings 3" charset="2"/>
              <a:buNone/>
              <a:tabLst/>
              <a:defRPr/>
            </a:pPr>
            <a:r>
              <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144 ד. הסתה לאלימות או טרור- המפרסם קריאה לעשיית מעשה אלימות או טרור , או מי שמשבח אלימות או מפרסם אהדה או עידוד למעשה אלימות או טרור, תומך בו או מזדהה עמו, ועל פי תוכנו של הפרסום המסית והנסיבות שבהן פורסם, יש אפשרות ממשית שיביא לעשיית מעשה אלימות או טרור, דינו מאסר חמש שנים.</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4195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CDBA884-3F5A-4586-B406-E82E163FC52D}"/>
              </a:ext>
            </a:extLst>
          </p:cNvPr>
          <p:cNvSpPr>
            <a:spLocks noGrp="1"/>
          </p:cNvSpPr>
          <p:nvPr>
            <p:ph type="title"/>
          </p:nvPr>
        </p:nvSpPr>
        <p:spPr/>
        <p:txBody>
          <a:bodyPr/>
          <a:lstStyle/>
          <a:p>
            <a:r>
              <a:rPr lang="he-IL" dirty="0"/>
              <a:t>הרחבה: מהו קוד אתי?</a:t>
            </a:r>
          </a:p>
        </p:txBody>
      </p:sp>
      <p:sp>
        <p:nvSpPr>
          <p:cNvPr id="4" name="מציין מיקום טקסט 3">
            <a:extLst>
              <a:ext uri="{FF2B5EF4-FFF2-40B4-BE49-F238E27FC236}">
                <a16:creationId xmlns:a16="http://schemas.microsoft.com/office/drawing/2014/main" id="{E25863A2-13D7-4746-ACBC-7E10E32676CB}"/>
              </a:ext>
            </a:extLst>
          </p:cNvPr>
          <p:cNvSpPr txBox="1">
            <a:spLocks noGrp="1"/>
          </p:cNvSpPr>
          <p:nvPr>
            <p:ph type="body" idx="1"/>
          </p:nvPr>
        </p:nvSpPr>
        <p:spPr>
          <a:xfrm>
            <a:off x="170448" y="1487055"/>
            <a:ext cx="11851104" cy="5325520"/>
          </a:xfrm>
          <a:prstGeom prst="rect">
            <a:avLst/>
          </a:prstGeom>
          <a:noFill/>
        </p:spPr>
        <p:txBody>
          <a:bodyPr wrap="square">
            <a:spAutoFit/>
          </a:bodyPr>
          <a:lstStyle/>
          <a:p>
            <a:pPr marL="0" indent="0" algn="just" rtl="1">
              <a:spcAft>
                <a:spcPts val="1200"/>
              </a:spcAft>
              <a:buNone/>
            </a:pPr>
            <a:r>
              <a:rPr lang="he-IL" sz="2300" dirty="0">
                <a:solidFill>
                  <a:schemeClr val="tx1"/>
                </a:solidFill>
              </a:rPr>
              <a:t>קוד אתי הוא מסמך המתאר את הערכים, המידות, המחויבויות וההתנהגויות הראויות וההוגנות להתנהלות. </a:t>
            </a:r>
          </a:p>
          <a:p>
            <a:pPr marL="0" indent="0" algn="just" rtl="1">
              <a:spcAft>
                <a:spcPts val="1200"/>
              </a:spcAft>
              <a:buNone/>
            </a:pPr>
            <a:r>
              <a:rPr lang="he-IL" sz="2300" dirty="0">
                <a:solidFill>
                  <a:schemeClr val="tx1"/>
                </a:solidFill>
              </a:rPr>
              <a:t>הקוד האתי מהווה מעין הנחיות להתנהלות אישית, חברתית, של אנשי מקצוע וארגונים. קוד אתי כזה יש לרופאים, עורכי דין, חיילים, ואנשי מקצוע נוספים. הוא נדרש בכל תחום ותחום. </a:t>
            </a:r>
          </a:p>
          <a:p>
            <a:pPr marL="0" indent="0" algn="just" rtl="1">
              <a:spcAft>
                <a:spcPts val="1200"/>
              </a:spcAft>
              <a:buNone/>
            </a:pPr>
            <a:r>
              <a:rPr lang="he-IL" sz="2300" dirty="0">
                <a:solidFill>
                  <a:schemeClr val="tx1"/>
                </a:solidFill>
              </a:rPr>
              <a:t>חשיבותו של קוד אתי: במציאות המודרנית בה אנו נמצאים ופועלים ברשתות חברתיות, באינטרנט ובסלולר ומנהלים קשרים באמצעות אפליקציות חדשות, אנו נדרשים לגבש כללי התנהגות ואתיקה לדברים שאנו עושים בעולמות הללו. </a:t>
            </a:r>
          </a:p>
          <a:p>
            <a:pPr marL="0" indent="0" algn="just" rtl="1">
              <a:spcAft>
                <a:spcPts val="1200"/>
              </a:spcAft>
              <a:buNone/>
            </a:pPr>
            <a:r>
              <a:rPr lang="he-IL" sz="2300" dirty="0">
                <a:solidFill>
                  <a:schemeClr val="tx1"/>
                </a:solidFill>
              </a:rPr>
              <a:t>המעשים שלנו, הדברים שאנחנו מצלמים, כותבים, משתפים, מגיבים או מורידים יכולים להשפיע גם עלינו וגם על ילדים ומבוגרים אחרים. לפעמים הפעולות והמעשים שלנו יכולים לפגוע ואפילו לגרום נזק, לפעמים אפשר לעזור, לסייע, לתמוך, וגם להציל ילדים ואנשים אחרים. </a:t>
            </a:r>
          </a:p>
          <a:p>
            <a:pPr marL="0" indent="0" algn="just" rtl="1">
              <a:spcAft>
                <a:spcPts val="1200"/>
              </a:spcAft>
              <a:buNone/>
            </a:pPr>
            <a:r>
              <a:rPr lang="he-IL" sz="2300" dirty="0">
                <a:solidFill>
                  <a:schemeClr val="tx1"/>
                </a:solidFill>
              </a:rPr>
              <a:t>מדריך ההתנהגות, הקוד האתי, יעזור לנו לחשוב, להבין ולדעת, איך נכון וראוי להתנהג, מה טוב ומה פחות טוב, בכל הקשור לרשת. את המדריך הזה נכון להכין ביחד, עם מומחים, מבוגרים, וגם ילדים ובני נוער, המכירים היטב, כל אחד מזווית אחרת, את היתרונות והחסרונות, את הסכנות והתועלת, שבפעולה ועשייה ברשת האינטרנט.</a:t>
            </a:r>
          </a:p>
        </p:txBody>
      </p:sp>
    </p:spTree>
    <p:extLst>
      <p:ext uri="{BB962C8B-B14F-4D97-AF65-F5344CB8AC3E}">
        <p14:creationId xmlns:p14="http://schemas.microsoft.com/office/powerpoint/2010/main" val="2701538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DCE8474-46FB-4C2A-A5E5-0E9323A7B7E6}"/>
              </a:ext>
            </a:extLst>
          </p:cNvPr>
          <p:cNvSpPr>
            <a:spLocks noGrp="1"/>
          </p:cNvSpPr>
          <p:nvPr>
            <p:ph type="title"/>
          </p:nvPr>
        </p:nvSpPr>
        <p:spPr/>
        <p:txBody>
          <a:bodyPr>
            <a:normAutofit fontScale="90000"/>
          </a:bodyPr>
          <a:lstStyle/>
          <a:p>
            <a:r>
              <a:rPr lang="he-IL" dirty="0"/>
              <a:t>מנסחים יחד כללי התנהגות ברשת</a:t>
            </a:r>
          </a:p>
        </p:txBody>
      </p:sp>
      <p:pic>
        <p:nvPicPr>
          <p:cNvPr id="4" name="תמונה 3">
            <a:extLst>
              <a:ext uri="{FF2B5EF4-FFF2-40B4-BE49-F238E27FC236}">
                <a16:creationId xmlns:a16="http://schemas.microsoft.com/office/drawing/2014/main" id="{FE796C99-CAB0-4101-9A67-C8FBDA947CCC}"/>
              </a:ext>
              <a:ext uri="{C183D7F6-B498-43B3-948B-1728B52AA6E4}">
                <adec:decorative xmlns:adec="http://schemas.microsoft.com/office/drawing/2017/decorative" val="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13979" y="3798274"/>
            <a:ext cx="5273321" cy="3515548"/>
          </a:xfrm>
          <a:prstGeom prst="rect">
            <a:avLst/>
          </a:prstGeom>
        </p:spPr>
      </p:pic>
      <p:sp>
        <p:nvSpPr>
          <p:cNvPr id="3" name="מציין מיקום טקסט 2">
            <a:extLst>
              <a:ext uri="{FF2B5EF4-FFF2-40B4-BE49-F238E27FC236}">
                <a16:creationId xmlns:a16="http://schemas.microsoft.com/office/drawing/2014/main" id="{E46A36AD-81CE-45AD-AA24-2850F183778D}"/>
              </a:ext>
            </a:extLst>
          </p:cNvPr>
          <p:cNvSpPr>
            <a:spLocks noGrp="1"/>
          </p:cNvSpPr>
          <p:nvPr>
            <p:ph type="body" idx="1"/>
          </p:nvPr>
        </p:nvSpPr>
        <p:spPr>
          <a:xfrm>
            <a:off x="338546" y="1754372"/>
            <a:ext cx="8433313" cy="2309629"/>
          </a:xfrm>
          <a:noFill/>
        </p:spPr>
        <p:txBody>
          <a:bodyPr>
            <a:normAutofit/>
          </a:bodyPr>
          <a:lstStyle/>
          <a:p>
            <a:pPr marL="50800" indent="0">
              <a:lnSpc>
                <a:spcPct val="150000"/>
              </a:lnSpc>
              <a:buNone/>
            </a:pPr>
            <a:r>
              <a:rPr lang="he-IL" sz="3600" b="1" dirty="0">
                <a:solidFill>
                  <a:schemeClr val="tx1"/>
                </a:solidFill>
              </a:rPr>
              <a:t>מה הם לדעתכם הכללים החשובים ביותר שאותם תכללו בקוד האתי הכיתתי להתנהגות ברשת?</a:t>
            </a:r>
            <a:endParaRPr lang="he-IL" sz="3600" dirty="0">
              <a:solidFill>
                <a:schemeClr val="tx1"/>
              </a:solidFill>
            </a:endParaRPr>
          </a:p>
        </p:txBody>
      </p:sp>
    </p:spTree>
    <p:extLst>
      <p:ext uri="{BB962C8B-B14F-4D97-AF65-F5344CB8AC3E}">
        <p14:creationId xmlns:p14="http://schemas.microsoft.com/office/powerpoint/2010/main" val="375152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49011D3-5588-488A-9C82-2EB9BC8F278C}"/>
              </a:ext>
            </a:extLst>
          </p:cNvPr>
          <p:cNvSpPr>
            <a:spLocks noGrp="1"/>
          </p:cNvSpPr>
          <p:nvPr>
            <p:ph type="title"/>
          </p:nvPr>
        </p:nvSpPr>
        <p:spPr>
          <a:xfrm>
            <a:off x="-106279" y="147221"/>
            <a:ext cx="12404558" cy="1325563"/>
          </a:xfrm>
        </p:spPr>
        <p:txBody>
          <a:bodyPr>
            <a:noAutofit/>
          </a:bodyPr>
          <a:lstStyle/>
          <a:p>
            <a:r>
              <a:rPr lang="he-IL" sz="6000" dirty="0"/>
              <a:t>גולשים לשינוי – </a:t>
            </a:r>
            <a:br>
              <a:rPr lang="en-US" sz="6000" dirty="0"/>
            </a:br>
            <a:r>
              <a:rPr lang="he-IL" sz="6000" dirty="0"/>
              <a:t>הקוד האתי הכיתתי שלנו</a:t>
            </a:r>
          </a:p>
        </p:txBody>
      </p:sp>
      <p:graphicFrame>
        <p:nvGraphicFramePr>
          <p:cNvPr id="6" name="טבלה 11">
            <a:extLst>
              <a:ext uri="{FF2B5EF4-FFF2-40B4-BE49-F238E27FC236}">
                <a16:creationId xmlns:a16="http://schemas.microsoft.com/office/drawing/2014/main" id="{8D0DA15A-70D5-4792-BFFB-4A4CBD6B054A}"/>
              </a:ext>
            </a:extLst>
          </p:cNvPr>
          <p:cNvGraphicFramePr>
            <a:graphicFrameLocks noGrp="1"/>
          </p:cNvGraphicFramePr>
          <p:nvPr>
            <p:extLst>
              <p:ext uri="{D42A27DB-BD31-4B8C-83A1-F6EECF244321}">
                <p14:modId xmlns:p14="http://schemas.microsoft.com/office/powerpoint/2010/main" val="1743974316"/>
              </p:ext>
            </p:extLst>
          </p:nvPr>
        </p:nvGraphicFramePr>
        <p:xfrm>
          <a:off x="545740" y="1802790"/>
          <a:ext cx="7892287" cy="4473280"/>
        </p:xfrm>
        <a:graphic>
          <a:graphicData uri="http://schemas.openxmlformats.org/drawingml/2006/table">
            <a:tbl>
              <a:tblPr rtl="1" firstRow="1" bandRow="1"/>
              <a:tblGrid>
                <a:gridCol w="7892287">
                  <a:extLst>
                    <a:ext uri="{9D8B030D-6E8A-4147-A177-3AD203B41FA5}">
                      <a16:colId xmlns:a16="http://schemas.microsoft.com/office/drawing/2014/main" val="1608530250"/>
                    </a:ext>
                  </a:extLst>
                </a:gridCol>
              </a:tblGrid>
              <a:tr h="44732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9pPr>
                    </a:lstStyle>
                    <a:p>
                      <a:pPr algn="r" rtl="1"/>
                      <a:r>
                        <a:rPr lang="he-IL" sz="2000" b="1" dirty="0">
                          <a:latin typeface="Calibri" panose="020F0502020204030204" pitchFamily="34" charset="0"/>
                          <a:cs typeface="Calibri" panose="020F0502020204030204" pitchFamily="34" charset="0"/>
                        </a:rPr>
                        <a:t>1. </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836146263"/>
                  </a:ext>
                </a:extLst>
              </a:tr>
              <a:tr h="44732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9pPr>
                    </a:lstStyle>
                    <a:p>
                      <a:pPr algn="r" rtl="1"/>
                      <a:r>
                        <a:rPr lang="he-IL" sz="2000" b="1" dirty="0">
                          <a:latin typeface="Calibri" panose="020F0502020204030204" pitchFamily="34" charset="0"/>
                          <a:cs typeface="Calibri" panose="020F0502020204030204" pitchFamily="34" charset="0"/>
                        </a:rPr>
                        <a:t>2.</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167806932"/>
                  </a:ext>
                </a:extLst>
              </a:tr>
              <a:tr h="44732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9pPr>
                    </a:lstStyle>
                    <a:p>
                      <a:pPr algn="r" rtl="1"/>
                      <a:r>
                        <a:rPr lang="he-IL" sz="2000" b="1" dirty="0">
                          <a:latin typeface="Calibri" panose="020F0502020204030204" pitchFamily="34" charset="0"/>
                          <a:cs typeface="Calibri" panose="020F0502020204030204" pitchFamily="34" charset="0"/>
                        </a:rPr>
                        <a:t>3.</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616336175"/>
                  </a:ext>
                </a:extLst>
              </a:tr>
              <a:tr h="44732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9pPr>
                    </a:lstStyle>
                    <a:p>
                      <a:pPr algn="r" rtl="1"/>
                      <a:r>
                        <a:rPr lang="he-IL" sz="2000" b="1" dirty="0">
                          <a:latin typeface="Calibri" panose="020F0502020204030204" pitchFamily="34" charset="0"/>
                          <a:cs typeface="Calibri" panose="020F0502020204030204" pitchFamily="34" charset="0"/>
                        </a:rPr>
                        <a:t>4.</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174519770"/>
                  </a:ext>
                </a:extLst>
              </a:tr>
              <a:tr h="44732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9pPr>
                    </a:lstStyle>
                    <a:p>
                      <a:pPr algn="r" rtl="1"/>
                      <a:r>
                        <a:rPr lang="he-IL" sz="2000" b="1" dirty="0">
                          <a:latin typeface="Calibri" panose="020F0502020204030204" pitchFamily="34" charset="0"/>
                          <a:cs typeface="Calibri" panose="020F0502020204030204" pitchFamily="34" charset="0"/>
                        </a:rPr>
                        <a:t>5.</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524958973"/>
                  </a:ext>
                </a:extLst>
              </a:tr>
              <a:tr h="44732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9pPr>
                    </a:lstStyle>
                    <a:p>
                      <a:pPr algn="r" rtl="1"/>
                      <a:r>
                        <a:rPr lang="he-IL" sz="2000" b="1" dirty="0">
                          <a:latin typeface="Calibri" panose="020F0502020204030204" pitchFamily="34" charset="0"/>
                          <a:cs typeface="Calibri" panose="020F0502020204030204" pitchFamily="34" charset="0"/>
                        </a:rPr>
                        <a:t>6.</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099527847"/>
                  </a:ext>
                </a:extLst>
              </a:tr>
              <a:tr h="44732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9pPr>
                    </a:lstStyle>
                    <a:p>
                      <a:pPr algn="r" rtl="1"/>
                      <a:r>
                        <a:rPr lang="he-IL" sz="2000" b="1" dirty="0">
                          <a:latin typeface="Calibri" panose="020F0502020204030204" pitchFamily="34" charset="0"/>
                          <a:cs typeface="Calibri" panose="020F0502020204030204" pitchFamily="34" charset="0"/>
                        </a:rPr>
                        <a:t>7.</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736698404"/>
                  </a:ext>
                </a:extLst>
              </a:tr>
              <a:tr h="44732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9pPr>
                    </a:lstStyle>
                    <a:p>
                      <a:pPr algn="r" rtl="1"/>
                      <a:r>
                        <a:rPr lang="he-IL" sz="2000" b="1" dirty="0">
                          <a:latin typeface="Calibri" panose="020F0502020204030204" pitchFamily="34" charset="0"/>
                          <a:cs typeface="Calibri" panose="020F0502020204030204" pitchFamily="34" charset="0"/>
                        </a:rPr>
                        <a:t>8.</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545474187"/>
                  </a:ext>
                </a:extLst>
              </a:tr>
              <a:tr h="44732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9pPr>
                    </a:lstStyle>
                    <a:p>
                      <a:pPr algn="r" rtl="1"/>
                      <a:r>
                        <a:rPr lang="he-IL" sz="2000" b="1" dirty="0">
                          <a:latin typeface="Calibri" panose="020F0502020204030204" pitchFamily="34" charset="0"/>
                          <a:cs typeface="Calibri" panose="020F0502020204030204" pitchFamily="34" charset="0"/>
                        </a:rPr>
                        <a:t>9.</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02186395"/>
                  </a:ext>
                </a:extLst>
              </a:tr>
              <a:tr h="44732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9pPr>
                    </a:lstStyle>
                    <a:p>
                      <a:pPr algn="r" rtl="1"/>
                      <a:r>
                        <a:rPr lang="he-IL" sz="2000" b="1" dirty="0">
                          <a:latin typeface="Calibri" panose="020F0502020204030204" pitchFamily="34" charset="0"/>
                          <a:cs typeface="Calibri" panose="020F0502020204030204" pitchFamily="34" charset="0"/>
                        </a:rPr>
                        <a:t>10.</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689302879"/>
                  </a:ext>
                </a:extLst>
              </a:tr>
            </a:tbl>
          </a:graphicData>
        </a:graphic>
      </p:graphicFrame>
      <p:pic>
        <p:nvPicPr>
          <p:cNvPr id="7" name="תמונה 6">
            <a:extLst>
              <a:ext uri="{FF2B5EF4-FFF2-40B4-BE49-F238E27FC236}">
                <a16:creationId xmlns:a16="http://schemas.microsoft.com/office/drawing/2014/main" id="{7680FD32-2808-4FCC-9E32-395A1FDC60A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81678" y="3876798"/>
            <a:ext cx="4017612" cy="2981202"/>
          </a:xfrm>
          <a:prstGeom prst="rect">
            <a:avLst/>
          </a:prstGeom>
        </p:spPr>
      </p:pic>
    </p:spTree>
    <p:extLst>
      <p:ext uri="{BB962C8B-B14F-4D97-AF65-F5344CB8AC3E}">
        <p14:creationId xmlns:p14="http://schemas.microsoft.com/office/powerpoint/2010/main" val="2342818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7">
          <a:extLst>
            <a:ext uri="{FF2B5EF4-FFF2-40B4-BE49-F238E27FC236}">
              <a16:creationId xmlns:a16="http://schemas.microsoft.com/office/drawing/2014/main" id="{90AAD793-F964-D031-6AF8-F0BF27DF120D}"/>
            </a:ext>
          </a:extLst>
        </p:cNvPr>
        <p:cNvGrpSpPr/>
        <p:nvPr/>
      </p:nvGrpSpPr>
      <p:grpSpPr>
        <a:xfrm>
          <a:off x="0" y="0"/>
          <a:ext cx="0" cy="0"/>
          <a:chOff x="0" y="0"/>
          <a:chExt cx="0" cy="0"/>
        </a:xfrm>
      </p:grpSpPr>
      <p:sp>
        <p:nvSpPr>
          <p:cNvPr id="488" name="Google Shape;488;g3b47f72ed40_1_325">
            <a:extLst>
              <a:ext uri="{FF2B5EF4-FFF2-40B4-BE49-F238E27FC236}">
                <a16:creationId xmlns:a16="http://schemas.microsoft.com/office/drawing/2014/main" id="{8E9B1238-61E4-A36D-E952-766F096A959E}"/>
              </a:ext>
            </a:extLst>
          </p:cNvPr>
          <p:cNvSpPr txBox="1">
            <a:spLocks noGrp="1"/>
          </p:cNvSpPr>
          <p:nvPr>
            <p:ph type="title"/>
          </p:nvPr>
        </p:nvSpPr>
        <p:spPr>
          <a:xfrm>
            <a:off x="0" y="161492"/>
            <a:ext cx="12192000" cy="1325700"/>
          </a:xfrm>
          <a:prstGeom prst="rect">
            <a:avLst/>
          </a:prstGeom>
          <a:noFill/>
          <a:ln>
            <a:noFill/>
          </a:ln>
        </p:spPr>
        <p:txBody>
          <a:bodyPr spcFirstLastPara="1" wrap="square" lIns="91425" tIns="45700" rIns="91425" bIns="45700" anchor="ctr" anchorCtr="0">
            <a:noAutofit/>
          </a:bodyPr>
          <a:lstStyle/>
          <a:p>
            <a:r>
              <a:rPr lang="he-IL" sz="4400" dirty="0">
                <a:latin typeface="Assistant" pitchFamily="2" charset="-79"/>
                <a:cs typeface="Assistant" pitchFamily="2" charset="-79"/>
              </a:rPr>
              <a:t>עובדים עם בינה מלאכותית ב-</a:t>
            </a:r>
            <a:r>
              <a:rPr lang="en-US" sz="4400" dirty="0">
                <a:latin typeface="Assistant" pitchFamily="2" charset="-79"/>
                <a:cs typeface="Assistant" pitchFamily="2" charset="-79"/>
              </a:rPr>
              <a:t>Notebook LM</a:t>
            </a:r>
            <a:endParaRPr lang="en-US" sz="4400" b="0" dirty="0"/>
          </a:p>
        </p:txBody>
      </p:sp>
      <p:pic>
        <p:nvPicPr>
          <p:cNvPr id="4" name="תמונה 3">
            <a:extLst>
              <a:ext uri="{FF2B5EF4-FFF2-40B4-BE49-F238E27FC236}">
                <a16:creationId xmlns:a16="http://schemas.microsoft.com/office/drawing/2014/main" id="{9FAD9763-5686-2229-16F9-C8610A2556C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54659" y="1487192"/>
            <a:ext cx="9016314" cy="5049136"/>
          </a:xfrm>
          <a:prstGeom prst="rect">
            <a:avLst/>
          </a:prstGeom>
        </p:spPr>
      </p:pic>
    </p:spTree>
    <p:extLst>
      <p:ext uri="{BB962C8B-B14F-4D97-AF65-F5344CB8AC3E}">
        <p14:creationId xmlns:p14="http://schemas.microsoft.com/office/powerpoint/2010/main" val="2132712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9">
          <a:extLst>
            <a:ext uri="{FF2B5EF4-FFF2-40B4-BE49-F238E27FC236}">
              <a16:creationId xmlns:a16="http://schemas.microsoft.com/office/drawing/2014/main" id="{6AC01D6F-6E31-2255-D365-A5512776FA94}"/>
            </a:ext>
          </a:extLst>
        </p:cNvPr>
        <p:cNvGrpSpPr/>
        <p:nvPr/>
      </p:nvGrpSpPr>
      <p:grpSpPr>
        <a:xfrm>
          <a:off x="0" y="0"/>
          <a:ext cx="0" cy="0"/>
          <a:chOff x="0" y="0"/>
          <a:chExt cx="0" cy="0"/>
        </a:xfrm>
      </p:grpSpPr>
      <p:pic>
        <p:nvPicPr>
          <p:cNvPr id="14" name="גרפיקה 13">
            <a:extLst>
              <a:ext uri="{FF2B5EF4-FFF2-40B4-BE49-F238E27FC236}">
                <a16:creationId xmlns:a16="http://schemas.microsoft.com/office/drawing/2014/main" id="{FB1A9D7D-063A-DE32-3F12-18CB8D9FBA4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flipV="1">
            <a:off x="6105615" y="2676440"/>
            <a:ext cx="6086385" cy="1950178"/>
          </a:xfrm>
          <a:prstGeom prst="rect">
            <a:avLst/>
          </a:prstGeom>
        </p:spPr>
      </p:pic>
      <p:sp>
        <p:nvSpPr>
          <p:cNvPr id="2" name="כותרת 1">
            <a:extLst>
              <a:ext uri="{FF2B5EF4-FFF2-40B4-BE49-F238E27FC236}">
                <a16:creationId xmlns:a16="http://schemas.microsoft.com/office/drawing/2014/main" id="{E1D5FFDC-6980-DD34-2F45-77E0A89D854C}"/>
              </a:ext>
            </a:extLst>
          </p:cNvPr>
          <p:cNvSpPr txBox="1">
            <a:spLocks noGrp="1"/>
          </p:cNvSpPr>
          <p:nvPr>
            <p:ph type="title" idx="4294967295"/>
          </p:nvPr>
        </p:nvSpPr>
        <p:spPr>
          <a:xfrm>
            <a:off x="838200" y="161492"/>
            <a:ext cx="10515600" cy="1325563"/>
          </a:xfrm>
          <a:prstGeom prst="rect">
            <a:avLst/>
          </a:prstGeom>
          <a:solidFill>
            <a:srgbClr val="F1D9F9"/>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5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מה למדנו היום?</a:t>
            </a:r>
            <a:endParaRPr kumimoji="0" lang="he-IL" sz="5400" b="1" i="0" u="none" strike="noStrike" kern="0" cap="none" spc="0" normalizeH="0" baseline="0" noProof="0" dirty="0">
              <a:ln>
                <a:noFill/>
              </a:ln>
              <a:solidFill>
                <a:srgbClr val="002060"/>
              </a:solidFill>
              <a:effectLst/>
              <a:uLnTx/>
              <a:uFillTx/>
              <a:latin typeface="Calibri" panose="020F0502020204030204" pitchFamily="34" charset="0"/>
              <a:ea typeface="Arial"/>
              <a:cs typeface="Calibri" panose="020F0502020204030204" pitchFamily="34" charset="0"/>
              <a:sym typeface="Arial"/>
            </a:endParaRPr>
          </a:p>
        </p:txBody>
      </p:sp>
      <p:pic>
        <p:nvPicPr>
          <p:cNvPr id="4" name="גרפיקה 3">
            <a:extLst>
              <a:ext uri="{FF2B5EF4-FFF2-40B4-BE49-F238E27FC236}">
                <a16:creationId xmlns:a16="http://schemas.microsoft.com/office/drawing/2014/main" id="{C031318E-3CBE-446D-B3FA-50DCC059B2D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29662" y="3931796"/>
            <a:ext cx="5564607" cy="2220158"/>
          </a:xfrm>
          <a:prstGeom prst="rect">
            <a:avLst/>
          </a:prstGeom>
        </p:spPr>
      </p:pic>
      <p:pic>
        <p:nvPicPr>
          <p:cNvPr id="5" name="גרפיקה 4">
            <a:extLst>
              <a:ext uri="{FF2B5EF4-FFF2-40B4-BE49-F238E27FC236}">
                <a16:creationId xmlns:a16="http://schemas.microsoft.com/office/drawing/2014/main" id="{0697506B-2787-4DCE-4D7D-449287A3EDF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V="1">
            <a:off x="378005" y="1526638"/>
            <a:ext cx="5975669" cy="2220157"/>
          </a:xfrm>
          <a:prstGeom prst="rect">
            <a:avLst/>
          </a:prstGeom>
        </p:spPr>
      </p:pic>
      <p:sp>
        <p:nvSpPr>
          <p:cNvPr id="9" name="תיבת טקסט 8">
            <a:extLst>
              <a:ext uri="{FF2B5EF4-FFF2-40B4-BE49-F238E27FC236}">
                <a16:creationId xmlns:a16="http://schemas.microsoft.com/office/drawing/2014/main" id="{3496FF53-61B1-4402-A47C-021E01BC09DC}"/>
              </a:ext>
            </a:extLst>
          </p:cNvPr>
          <p:cNvSpPr txBox="1"/>
          <p:nvPr/>
        </p:nvSpPr>
        <p:spPr>
          <a:xfrm>
            <a:off x="627739" y="1920909"/>
            <a:ext cx="5314873" cy="954107"/>
          </a:xfrm>
          <a:prstGeom prst="rect">
            <a:avLst/>
          </a:prstGeom>
          <a:noFill/>
        </p:spPr>
        <p:txBody>
          <a:bodyPr wrap="square">
            <a:spAutoFit/>
          </a:bodyPr>
          <a:lstStyle/>
          <a:p>
            <a:pPr algn="ctr" rtl="1"/>
            <a:r>
              <a:rPr lang="he-IL" sz="2800" dirty="0">
                <a:latin typeface="Calibri" panose="020F0502020204030204" pitchFamily="34" charset="0"/>
                <a:cs typeface="Calibri" panose="020F0502020204030204" pitchFamily="34" charset="0"/>
              </a:rPr>
              <a:t>מה היה לכם קל יותר: </a:t>
            </a:r>
            <a:br>
              <a:rPr lang="en-US" sz="2800" dirty="0">
                <a:latin typeface="Calibri" panose="020F0502020204030204" pitchFamily="34" charset="0"/>
                <a:cs typeface="Calibri" panose="020F0502020204030204" pitchFamily="34" charset="0"/>
              </a:rPr>
            </a:br>
            <a:r>
              <a:rPr lang="he-IL" sz="2800" dirty="0">
                <a:latin typeface="Calibri" panose="020F0502020204030204" pitchFamily="34" charset="0"/>
                <a:cs typeface="Calibri" panose="020F0502020204030204" pitchFamily="34" charset="0"/>
              </a:rPr>
              <a:t>לצפות, לקרוא או לכתוב? למה?</a:t>
            </a:r>
          </a:p>
        </p:txBody>
      </p:sp>
      <p:sp>
        <p:nvSpPr>
          <p:cNvPr id="270" name="Google Shape;270;p12">
            <a:extLst>
              <a:ext uri="{FF2B5EF4-FFF2-40B4-BE49-F238E27FC236}">
                <a16:creationId xmlns:a16="http://schemas.microsoft.com/office/drawing/2014/main" id="{38FF5E2C-320B-E4EA-A6B0-AEF2B37CFE72}"/>
              </a:ext>
            </a:extLst>
          </p:cNvPr>
          <p:cNvSpPr txBox="1">
            <a:spLocks noGrp="1"/>
          </p:cNvSpPr>
          <p:nvPr>
            <p:ph type="body" idx="1"/>
          </p:nvPr>
        </p:nvSpPr>
        <p:spPr>
          <a:xfrm>
            <a:off x="6431588" y="2953303"/>
            <a:ext cx="5164389" cy="1396453"/>
          </a:xfrm>
          <a:prstGeom prst="rect">
            <a:avLst/>
          </a:prstGeom>
          <a:noFill/>
          <a:ln>
            <a:noFill/>
          </a:ln>
        </p:spPr>
        <p:txBody>
          <a:bodyPr spcFirstLastPara="1" wrap="square" lIns="91425" tIns="45700" rIns="91425" bIns="45700" anchor="t" anchorCtr="0">
            <a:normAutofit/>
          </a:bodyPr>
          <a:lstStyle/>
          <a:p>
            <a:pPr marL="0" indent="0" algn="ctr">
              <a:buNone/>
            </a:pPr>
            <a:r>
              <a:rPr lang="he-IL" dirty="0">
                <a:solidFill>
                  <a:srgbClr val="000000"/>
                </a:solidFill>
                <a:latin typeface="Calibri" panose="020F0502020204030204" pitchFamily="34" charset="0"/>
                <a:cs typeface="Calibri" panose="020F0502020204030204" pitchFamily="34" charset="0"/>
              </a:rPr>
              <a:t>איזו דרך למידה </a:t>
            </a:r>
            <a:br>
              <a:rPr lang="en-US" dirty="0">
                <a:solidFill>
                  <a:srgbClr val="000000"/>
                </a:solidFill>
                <a:latin typeface="Calibri" panose="020F0502020204030204" pitchFamily="34" charset="0"/>
                <a:cs typeface="Calibri" panose="020F0502020204030204" pitchFamily="34" charset="0"/>
              </a:rPr>
            </a:br>
            <a:r>
              <a:rPr lang="he-IL" dirty="0">
                <a:solidFill>
                  <a:srgbClr val="000000"/>
                </a:solidFill>
                <a:latin typeface="Calibri" panose="020F0502020204030204" pitchFamily="34" charset="0"/>
                <a:cs typeface="Calibri" panose="020F0502020204030204" pitchFamily="34" charset="0"/>
              </a:rPr>
              <a:t>עזרה לכם הכי הרבה היום?</a:t>
            </a:r>
            <a:endParaRPr lang="he-IL" dirty="0">
              <a:latin typeface="Calibri" panose="020F0502020204030204" pitchFamily="34" charset="0"/>
              <a:cs typeface="Calibri" panose="020F0502020204030204" pitchFamily="34" charset="0"/>
            </a:endParaRPr>
          </a:p>
        </p:txBody>
      </p:sp>
      <p:sp>
        <p:nvSpPr>
          <p:cNvPr id="11" name="תיבת טקסט 10">
            <a:extLst>
              <a:ext uri="{FF2B5EF4-FFF2-40B4-BE49-F238E27FC236}">
                <a16:creationId xmlns:a16="http://schemas.microsoft.com/office/drawing/2014/main" id="{8B000BF9-43A9-139A-B391-76FC30FD6A52}"/>
              </a:ext>
            </a:extLst>
          </p:cNvPr>
          <p:cNvSpPr txBox="1"/>
          <p:nvPr/>
        </p:nvSpPr>
        <p:spPr>
          <a:xfrm>
            <a:off x="322236" y="4459309"/>
            <a:ext cx="5247861" cy="954107"/>
          </a:xfrm>
          <a:prstGeom prst="rect">
            <a:avLst/>
          </a:prstGeom>
          <a:noFill/>
        </p:spPr>
        <p:txBody>
          <a:bodyPr wrap="square">
            <a:spAutoFit/>
          </a:bodyPr>
          <a:lstStyle/>
          <a:p>
            <a:pPr algn="ctr" rtl="1"/>
            <a:r>
              <a:rPr lang="he-IL" sz="2800" dirty="0">
                <a:latin typeface="Calibri" panose="020F0502020204030204" pitchFamily="34" charset="0"/>
                <a:cs typeface="Calibri" panose="020F0502020204030204" pitchFamily="34" charset="0"/>
              </a:rPr>
              <a:t>האם הייתם ממליצים ורוצים </a:t>
            </a:r>
            <a:br>
              <a:rPr lang="en-US" sz="2800" dirty="0">
                <a:latin typeface="Calibri" panose="020F0502020204030204" pitchFamily="34" charset="0"/>
                <a:cs typeface="Calibri" panose="020F0502020204030204" pitchFamily="34" charset="0"/>
              </a:rPr>
            </a:br>
            <a:r>
              <a:rPr lang="he-IL" sz="2800" dirty="0">
                <a:latin typeface="Calibri" panose="020F0502020204030204" pitchFamily="34" charset="0"/>
                <a:cs typeface="Calibri" panose="020F0502020204030204" pitchFamily="34" charset="0"/>
              </a:rPr>
              <a:t>להמשיך לעבוד בשיעורים </a:t>
            </a:r>
            <a:r>
              <a:rPr lang="he-IL" sz="2800" dirty="0" err="1">
                <a:latin typeface="Calibri" panose="020F0502020204030204" pitchFamily="34" charset="0"/>
                <a:cs typeface="Calibri" panose="020F0502020204030204" pitchFamily="34" charset="0"/>
              </a:rPr>
              <a:t>בנוטבוק</a:t>
            </a:r>
            <a:r>
              <a:rPr lang="he-IL" sz="2800" dirty="0">
                <a:latin typeface="Calibri" panose="020F0502020204030204" pitchFamily="34" charset="0"/>
                <a:cs typeface="Calibri" panose="020F0502020204030204" pitchFamily="34" charset="0"/>
              </a:rPr>
              <a:t>?</a:t>
            </a:r>
          </a:p>
        </p:txBody>
      </p:sp>
      <p:pic>
        <p:nvPicPr>
          <p:cNvPr id="15" name="גרפיקה 14">
            <a:extLst>
              <a:ext uri="{FF2B5EF4-FFF2-40B4-BE49-F238E27FC236}">
                <a16:creationId xmlns:a16="http://schemas.microsoft.com/office/drawing/2014/main" id="{701170C9-9B17-CB4C-CC15-A8C2AA35FB5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V="1">
            <a:off x="5694269" y="5121181"/>
            <a:ext cx="5680090" cy="1673315"/>
          </a:xfrm>
          <a:prstGeom prst="rect">
            <a:avLst/>
          </a:prstGeom>
        </p:spPr>
      </p:pic>
      <p:sp>
        <p:nvSpPr>
          <p:cNvPr id="13" name="תיבת טקסט 12">
            <a:extLst>
              <a:ext uri="{FF2B5EF4-FFF2-40B4-BE49-F238E27FC236}">
                <a16:creationId xmlns:a16="http://schemas.microsoft.com/office/drawing/2014/main" id="{1504E7D0-3D37-3B51-852C-1BE5A2379583}"/>
              </a:ext>
            </a:extLst>
          </p:cNvPr>
          <p:cNvSpPr txBox="1"/>
          <p:nvPr/>
        </p:nvSpPr>
        <p:spPr>
          <a:xfrm>
            <a:off x="5942612" y="5370164"/>
            <a:ext cx="5262945" cy="954107"/>
          </a:xfrm>
          <a:prstGeom prst="rect">
            <a:avLst/>
          </a:prstGeom>
          <a:noFill/>
        </p:spPr>
        <p:txBody>
          <a:bodyPr wrap="square">
            <a:spAutoFit/>
          </a:bodyPr>
          <a:lstStyle/>
          <a:p>
            <a:pPr algn="ctr" rtl="1"/>
            <a:r>
              <a:rPr lang="he-IL" sz="2800" dirty="0">
                <a:latin typeface="Calibri" panose="020F0502020204030204" pitchFamily="34" charset="0"/>
                <a:cs typeface="Calibri" panose="020F0502020204030204" pitchFamily="34" charset="0"/>
              </a:rPr>
              <a:t>מושג חדש שפגשתם היום, </a:t>
            </a:r>
          </a:p>
          <a:p>
            <a:pPr algn="ctr" rtl="1"/>
            <a:r>
              <a:rPr lang="he-IL" sz="2800" dirty="0">
                <a:latin typeface="Calibri" panose="020F0502020204030204" pitchFamily="34" charset="0"/>
                <a:cs typeface="Calibri" panose="020F0502020204030204" pitchFamily="34" charset="0"/>
              </a:rPr>
              <a:t>איך הייתם מסבירים אותו לחבר?</a:t>
            </a:r>
          </a:p>
        </p:txBody>
      </p:sp>
    </p:spTree>
    <p:extLst>
      <p:ext uri="{BB962C8B-B14F-4D97-AF65-F5344CB8AC3E}">
        <p14:creationId xmlns:p14="http://schemas.microsoft.com/office/powerpoint/2010/main" val="305085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0">
                                            <p:txEl>
                                              <p:pRg st="0" end="0"/>
                                            </p:txEl>
                                          </p:spTgt>
                                        </p:tgtEl>
                                        <p:attrNameLst>
                                          <p:attrName>style.visibility</p:attrName>
                                        </p:attrNameLst>
                                      </p:cBhvr>
                                      <p:to>
                                        <p:strVal val="visible"/>
                                      </p:to>
                                    </p:set>
                                    <p:animEffect transition="in" filter="fade">
                                      <p:cBhvr>
                                        <p:cTn id="7" dur="500"/>
                                        <p:tgtEl>
                                          <p:spTgt spid="27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build="p"/>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872000" y="469026"/>
            <a:ext cx="4320000" cy="1116897"/>
          </a:xfrm>
          <a:prstGeom prst="rect">
            <a:avLst/>
          </a:prstGeom>
          <a:noFill/>
          <a:ln>
            <a:noFill/>
          </a:ln>
        </p:spPr>
      </p:pic>
      <p:sp>
        <p:nvSpPr>
          <p:cNvPr id="184" name="Google Shape;184;p5">
            <a:extLst>
              <a:ext uri="{C183D7F6-B498-43B3-948B-1728B52AA6E4}">
                <adec:decorative xmlns:adec="http://schemas.microsoft.com/office/drawing/2017/decorative" val="0"/>
              </a:ext>
            </a:extLst>
          </p:cNvPr>
          <p:cNvSpPr txBox="1">
            <a:spLocks noGrp="1"/>
          </p:cNvSpPr>
          <p:nvPr>
            <p:ph type="title"/>
          </p:nvPr>
        </p:nvSpPr>
        <p:spPr>
          <a:xfrm>
            <a:off x="9362113" y="466353"/>
            <a:ext cx="2480925" cy="1054394"/>
          </a:xfrm>
          <a:prstGeom prst="rect">
            <a:avLst/>
          </a:prstGeom>
          <a:noFill/>
          <a:ln>
            <a:noFill/>
          </a:ln>
        </p:spPr>
        <p:txBody>
          <a:bodyPr spcFirstLastPara="1" wrap="square" lIns="91425" tIns="45700" rIns="91425" bIns="45700" anchor="ctr" anchorCtr="0">
            <a:noAutofit/>
          </a:bodyPr>
          <a:lstStyle/>
          <a:p>
            <a:pPr marL="0" lvl="0" indent="0" algn="ctr" rtl="1">
              <a:lnSpc>
                <a:spcPct val="110000"/>
              </a:lnSpc>
              <a:spcBef>
                <a:spcPts val="0"/>
              </a:spcBef>
              <a:spcAft>
                <a:spcPts val="0"/>
              </a:spcAft>
              <a:buClr>
                <a:srgbClr val="000000"/>
              </a:buClr>
              <a:buSzPts val="2800"/>
              <a:buFont typeface="Calibri"/>
              <a:buNone/>
            </a:pPr>
            <a:r>
              <a:rPr lang="iw-IL" sz="2800" b="1">
                <a:solidFill>
                  <a:srgbClr val="002060"/>
                </a:solidFill>
                <a:latin typeface="Calibri"/>
                <a:ea typeface="Calibri"/>
                <a:cs typeface="Calibri"/>
                <a:sym typeface="Calibri"/>
              </a:rPr>
              <a:t>מטרות השיעור</a:t>
            </a:r>
            <a:endParaRPr sz="2800" b="1">
              <a:solidFill>
                <a:srgbClr val="002060"/>
              </a:solidFill>
              <a:latin typeface="Calibri"/>
              <a:ea typeface="Calibri"/>
              <a:cs typeface="Calibri"/>
              <a:sym typeface="Calibri"/>
            </a:endParaRPr>
          </a:p>
        </p:txBody>
      </p:sp>
      <p:pic>
        <p:nvPicPr>
          <p:cNvPr id="186" name="Google Shape;186;p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134350" y="737914"/>
            <a:ext cx="609600" cy="579120"/>
          </a:xfrm>
          <a:prstGeom prst="rect">
            <a:avLst/>
          </a:prstGeom>
          <a:noFill/>
          <a:ln>
            <a:noFill/>
          </a:ln>
        </p:spPr>
      </p:pic>
      <p:sp>
        <p:nvSpPr>
          <p:cNvPr id="2" name="TextBox 12">
            <a:extLst>
              <a:ext uri="{FF2B5EF4-FFF2-40B4-BE49-F238E27FC236}">
                <a16:creationId xmlns:a16="http://schemas.microsoft.com/office/drawing/2014/main" id="{4990520A-2B1D-E37A-9DD6-83F124AAC9EA}"/>
              </a:ext>
              <a:ext uri="{C183D7F6-B498-43B3-948B-1728B52AA6E4}">
                <adec:decorative xmlns:adec="http://schemas.microsoft.com/office/drawing/2017/decorative" val="0"/>
              </a:ext>
            </a:extLst>
          </p:cNvPr>
          <p:cNvSpPr txBox="1"/>
          <p:nvPr/>
        </p:nvSpPr>
        <p:spPr>
          <a:xfrm>
            <a:off x="212993" y="2616662"/>
            <a:ext cx="11766014" cy="3263586"/>
          </a:xfrm>
          <a:prstGeom prst="rect">
            <a:avLst/>
          </a:prstGeom>
          <a:noFill/>
        </p:spPr>
        <p:txBody>
          <a:bodyPr wrap="square">
            <a:spAutoFit/>
          </a:bodyPr>
          <a:lstStyle/>
          <a:p>
            <a:pPr marL="457200" marR="0" lvl="0" indent="-457200" algn="r" rtl="1">
              <a:lnSpc>
                <a:spcPct val="150000"/>
              </a:lnSpc>
              <a:spcBef>
                <a:spcPts val="0"/>
              </a:spcBef>
              <a:spcAft>
                <a:spcPts val="0"/>
              </a:spcAft>
              <a:buClr>
                <a:schemeClr val="lt1"/>
              </a:buClr>
              <a:buSzPts val="2400"/>
              <a:buFont typeface="Courier New" panose="02070309020205020404" pitchFamily="49" charset="0"/>
              <a:buChar char="o"/>
            </a:pPr>
            <a:r>
              <a:rPr lang="he-IL" sz="3500" b="0" i="0" u="none" strike="noStrike" cap="none" dirty="0">
                <a:solidFill>
                  <a:schemeClr val="tx1"/>
                </a:solidFill>
                <a:latin typeface="Calibri"/>
                <a:ea typeface="Calibri"/>
                <a:cs typeface="Calibri"/>
                <a:sym typeface="Calibri"/>
              </a:rPr>
              <a:t>התלמידים יפתחו מיומנויות לניהול עצמי ברשת, כך שיתנהלו בה באופן מכבד, מתחשב ומוגן.</a:t>
            </a:r>
          </a:p>
          <a:p>
            <a:pPr marL="457200" indent="-457200" algn="r" rtl="1">
              <a:lnSpc>
                <a:spcPct val="150000"/>
              </a:lnSpc>
              <a:buClr>
                <a:schemeClr val="lt1"/>
              </a:buClr>
              <a:buSzPts val="2400"/>
              <a:buFont typeface="Wingdings" panose="05000000000000000000" pitchFamily="2" charset="2"/>
              <a:buChar char="Ø"/>
            </a:pPr>
            <a:r>
              <a:rPr lang="he-IL" sz="3600" dirty="0">
                <a:solidFill>
                  <a:schemeClr val="dk1"/>
                </a:solidFill>
                <a:latin typeface="Calibri"/>
                <a:ea typeface="Calibri"/>
                <a:cs typeface="Calibri"/>
                <a:sym typeface="Calibri"/>
              </a:rPr>
              <a:t>התלמידים יתנסו ב-</a:t>
            </a:r>
            <a:r>
              <a:rPr lang="en-US" sz="3600" dirty="0">
                <a:solidFill>
                  <a:schemeClr val="dk1"/>
                </a:solidFill>
                <a:latin typeface="Calibri"/>
                <a:ea typeface="Calibri"/>
                <a:cs typeface="Calibri"/>
                <a:sym typeface="Calibri"/>
              </a:rPr>
              <a:t>NOTEBOOKLM</a:t>
            </a:r>
            <a:r>
              <a:rPr lang="he-IL" sz="3600" dirty="0">
                <a:solidFill>
                  <a:schemeClr val="dk1"/>
                </a:solidFill>
                <a:latin typeface="Calibri"/>
                <a:ea typeface="Calibri"/>
                <a:cs typeface="Calibri"/>
                <a:sym typeface="Calibri"/>
              </a:rPr>
              <a:t>.</a:t>
            </a:r>
          </a:p>
          <a:p>
            <a:pPr marL="457200" marR="0" lvl="0" indent="-457200" algn="r" rtl="1">
              <a:lnSpc>
                <a:spcPct val="150000"/>
              </a:lnSpc>
              <a:spcBef>
                <a:spcPts val="0"/>
              </a:spcBef>
              <a:spcAft>
                <a:spcPts val="0"/>
              </a:spcAft>
              <a:buClr>
                <a:schemeClr val="lt1"/>
              </a:buClr>
              <a:buSzPts val="2400"/>
              <a:buFont typeface="Wingdings" panose="05000000000000000000" pitchFamily="2" charset="2"/>
              <a:buChar char="Ø"/>
            </a:pPr>
            <a:endParaRPr lang="he-IL" sz="3500" b="0" i="0" u="none" strike="noStrike" cap="none" dirty="0">
              <a:solidFill>
                <a:schemeClr val="tx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2" name="Google Shape;982;p32"/>
          <p:cNvSpPr txBox="1">
            <a:spLocks noGrp="1"/>
          </p:cNvSpPr>
          <p:nvPr>
            <p:ph type="title"/>
          </p:nvPr>
        </p:nvSpPr>
        <p:spPr>
          <a:xfrm>
            <a:off x="503053" y="2103438"/>
            <a:ext cx="2828636" cy="1325563"/>
          </a:xfrm>
          <a:prstGeom prst="rect">
            <a:avLst/>
          </a:prstGeom>
          <a:noFill/>
          <a:ln>
            <a:noFill/>
          </a:ln>
        </p:spPr>
        <p:txBody>
          <a:bodyPr spcFirstLastPara="1" vert="horz" wrap="square" lIns="91425" tIns="45700" rIns="91425" bIns="45700" rtlCol="0" anchor="ctr" anchorCtr="0">
            <a:normAutofit/>
          </a:bodyPr>
          <a:lstStyle/>
          <a:p>
            <a:r>
              <a:rPr lang="x-none" dirty="0"/>
              <a:t>להדפסה</a:t>
            </a:r>
            <a:endParaRPr dirty="0"/>
          </a:p>
        </p:txBody>
      </p:sp>
    </p:spTree>
    <p:extLst>
      <p:ext uri="{BB962C8B-B14F-4D97-AF65-F5344CB8AC3E}">
        <p14:creationId xmlns:p14="http://schemas.microsoft.com/office/powerpoint/2010/main" val="4116056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0B0D5-7045-DB74-BC29-2A12B78A087B}"/>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CC72F061-129B-7379-BC52-E7B0A73F89B6}"/>
              </a:ext>
            </a:extLst>
          </p:cNvPr>
          <p:cNvSpPr>
            <a:spLocks noGrp="1"/>
          </p:cNvSpPr>
          <p:nvPr>
            <p:ph type="title"/>
          </p:nvPr>
        </p:nvSpPr>
        <p:spPr/>
        <p:txBody>
          <a:bodyPr/>
          <a:lstStyle/>
          <a:p>
            <a:r>
              <a:rPr lang="he-IL" dirty="0"/>
              <a:t>כרטיסיות לדיון</a:t>
            </a:r>
          </a:p>
        </p:txBody>
      </p:sp>
      <p:sp>
        <p:nvSpPr>
          <p:cNvPr id="4" name="מלבן 3">
            <a:extLst>
              <a:ext uri="{FF2B5EF4-FFF2-40B4-BE49-F238E27FC236}">
                <a16:creationId xmlns:a16="http://schemas.microsoft.com/office/drawing/2014/main" id="{04E89429-1AB6-265C-0129-79640BF0396E}"/>
              </a:ext>
              <a:ext uri="{C183D7F6-B498-43B3-948B-1728B52AA6E4}">
                <adec:decorative xmlns:adec="http://schemas.microsoft.com/office/drawing/2017/decorative" val="1"/>
              </a:ext>
            </a:extLst>
          </p:cNvPr>
          <p:cNvSpPr/>
          <p:nvPr/>
        </p:nvSpPr>
        <p:spPr>
          <a:xfrm>
            <a:off x="6613765" y="1602288"/>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sym typeface="Arial"/>
            </a:endParaRPr>
          </a:p>
        </p:txBody>
      </p:sp>
      <p:pic>
        <p:nvPicPr>
          <p:cNvPr id="5" name="תמונה 3" descr="Question Mark, People, Think, Mind, Confusion">
            <a:extLst>
              <a:ext uri="{FF2B5EF4-FFF2-40B4-BE49-F238E27FC236}">
                <a16:creationId xmlns:a16="http://schemas.microsoft.com/office/drawing/2014/main" id="{2D08AA8C-ADC6-5A73-AB6B-E88E4F135B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9065" y="3975866"/>
            <a:ext cx="902578" cy="1515997"/>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5">
            <a:extLst>
              <a:ext uri="{FF2B5EF4-FFF2-40B4-BE49-F238E27FC236}">
                <a16:creationId xmlns:a16="http://schemas.microsoft.com/office/drawing/2014/main" id="{BFD6C10B-E271-39BD-338B-B31C689CFF6E}"/>
              </a:ext>
              <a:ext uri="{C183D7F6-B498-43B3-948B-1728B52AA6E4}">
                <adec:decorative xmlns:adec="http://schemas.microsoft.com/office/drawing/2017/decorative" val="1"/>
              </a:ext>
            </a:extLst>
          </p:cNvPr>
          <p:cNvSpPr/>
          <p:nvPr/>
        </p:nvSpPr>
        <p:spPr>
          <a:xfrm>
            <a:off x="838200" y="1602287"/>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sym typeface="Arial"/>
            </a:endParaRPr>
          </a:p>
        </p:txBody>
      </p:sp>
      <p:sp>
        <p:nvSpPr>
          <p:cNvPr id="8" name="תיבת טקסט 7">
            <a:extLst>
              <a:ext uri="{FF2B5EF4-FFF2-40B4-BE49-F238E27FC236}">
                <a16:creationId xmlns:a16="http://schemas.microsoft.com/office/drawing/2014/main" id="{C343B2D8-20B1-6EF0-7DF5-F53D2E47A09E}"/>
              </a:ext>
            </a:extLst>
          </p:cNvPr>
          <p:cNvSpPr txBox="1"/>
          <p:nvPr/>
        </p:nvSpPr>
        <p:spPr>
          <a:xfrm>
            <a:off x="6701589" y="5558859"/>
            <a:ext cx="4712775" cy="830997"/>
          </a:xfrm>
          <a:prstGeom prst="rect">
            <a:avLst/>
          </a:prstGeom>
          <a:noFill/>
        </p:spPr>
        <p:txBody>
          <a:bodyPr wrap="square">
            <a:spAutoFit/>
          </a:bodyPr>
          <a:lstStyle/>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בחרו באפשרות שרוב בני הנוער נוהגים על פיה לדעתכם.</a:t>
            </a:r>
            <a:endPar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ציינו את הסיבות והמניעים שבגללם בני נוער מתנהלים בדרך זו לדעתכם.</a:t>
            </a:r>
            <a:endParaRPr kumimoji="0" lang="he-IL"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9" name="תמונה 1" descr="Thinking, Thought, Bubbles, Speech Bubbles, Cartoon">
            <a:extLst>
              <a:ext uri="{FF2B5EF4-FFF2-40B4-BE49-F238E27FC236}">
                <a16:creationId xmlns:a16="http://schemas.microsoft.com/office/drawing/2014/main" id="{021B9CCF-4422-FD39-C3A4-5229F988E8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45867" y="1798545"/>
            <a:ext cx="2498573" cy="19870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Thinking, Thought, Bubbles, Speech Bubbles, Cartoon">
            <a:extLst>
              <a:ext uri="{FF2B5EF4-FFF2-40B4-BE49-F238E27FC236}">
                <a16:creationId xmlns:a16="http://schemas.microsoft.com/office/drawing/2014/main" id="{01E7D68E-DEB1-8886-3B25-6D11779D46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1589" y="1932348"/>
            <a:ext cx="2123642" cy="1793803"/>
          </a:xfrm>
          <a:prstGeom prst="rect">
            <a:avLst/>
          </a:prstGeom>
          <a:noFill/>
          <a:extLst>
            <a:ext uri="{909E8E84-426E-40DD-AFC4-6F175D3DCCD1}">
              <a14:hiddenFill xmlns:a14="http://schemas.microsoft.com/office/drawing/2010/main">
                <a:solidFill>
                  <a:srgbClr val="FFFFFF"/>
                </a:solidFill>
              </a14:hiddenFill>
            </a:ext>
          </a:extLst>
        </p:spPr>
      </p:pic>
      <p:sp>
        <p:nvSpPr>
          <p:cNvPr id="12" name="תיבת טקסט 11">
            <a:extLst>
              <a:ext uri="{FF2B5EF4-FFF2-40B4-BE49-F238E27FC236}">
                <a16:creationId xmlns:a16="http://schemas.microsoft.com/office/drawing/2014/main" id="{F9211C6D-4836-17BC-EE86-6FF45EDED374}"/>
              </a:ext>
            </a:extLst>
          </p:cNvPr>
          <p:cNvSpPr txBox="1"/>
          <p:nvPr/>
        </p:nvSpPr>
        <p:spPr>
          <a:xfrm>
            <a:off x="949679" y="5579373"/>
            <a:ext cx="4712775" cy="830997"/>
          </a:xfrm>
          <a:prstGeom prst="rect">
            <a:avLst/>
          </a:prstGeom>
          <a:noFill/>
        </p:spPr>
        <p:txBody>
          <a:bodyPr wrap="square">
            <a:spAutoFit/>
          </a:bodyPr>
          <a:lstStyle/>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בחרו באפשרות שרוב בני הנוער נוהגים על פיה לדעתכם.</a:t>
            </a:r>
            <a:endPar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ציינו את הסיבות והמניעים שבגללם בני נוער מתנהלים בדרך זו לדעתכם.</a:t>
            </a:r>
            <a:endParaRPr kumimoji="0" lang="he-IL"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13" name="תמונה 1" descr="Thinking, Thought, Bubbles, Speech Bubbles, Cartoon">
            <a:extLst>
              <a:ext uri="{FF2B5EF4-FFF2-40B4-BE49-F238E27FC236}">
                <a16:creationId xmlns:a16="http://schemas.microsoft.com/office/drawing/2014/main" id="{DA6207BB-5B19-2934-24DD-9F9D89DB57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7643" y="1765189"/>
            <a:ext cx="2412997" cy="23170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Thinking, Thought, Bubbles, Speech Bubbles, Cartoon">
            <a:extLst>
              <a:ext uri="{FF2B5EF4-FFF2-40B4-BE49-F238E27FC236}">
                <a16:creationId xmlns:a16="http://schemas.microsoft.com/office/drawing/2014/main" id="{4453555E-9A0E-0AF5-A7C5-D36381BC976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2016281"/>
            <a:ext cx="2359443" cy="2130731"/>
          </a:xfrm>
          <a:prstGeom prst="rect">
            <a:avLst/>
          </a:prstGeom>
          <a:noFill/>
          <a:extLst>
            <a:ext uri="{909E8E84-426E-40DD-AFC4-6F175D3DCCD1}">
              <a14:hiddenFill xmlns:a14="http://schemas.microsoft.com/office/drawing/2010/main">
                <a:solidFill>
                  <a:srgbClr val="FFFFFF"/>
                </a:solidFill>
              </a14:hiddenFill>
            </a:ext>
          </a:extLst>
        </p:spPr>
      </p:pic>
      <p:sp>
        <p:nvSpPr>
          <p:cNvPr id="16" name="תיבת טקסט 15">
            <a:extLst>
              <a:ext uri="{FF2B5EF4-FFF2-40B4-BE49-F238E27FC236}">
                <a16:creationId xmlns:a16="http://schemas.microsoft.com/office/drawing/2014/main" id="{C142879B-6B69-A1D7-36E1-8DAAC836BE7B}"/>
              </a:ext>
            </a:extLst>
          </p:cNvPr>
          <p:cNvSpPr txBox="1"/>
          <p:nvPr/>
        </p:nvSpPr>
        <p:spPr>
          <a:xfrm>
            <a:off x="9055726" y="1982055"/>
            <a:ext cx="2175139" cy="95410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1:</a:t>
            </a:r>
            <a:endParaRPr kumimoji="0" lang="he-I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ברוב המקרים בני נוער חושבים לפני שהם מגיבים, מעלים ומשתפים בתכנים ברשת</a:t>
            </a:r>
          </a:p>
        </p:txBody>
      </p:sp>
      <p:sp>
        <p:nvSpPr>
          <p:cNvPr id="17" name="מלבן 16">
            <a:extLst>
              <a:ext uri="{FF2B5EF4-FFF2-40B4-BE49-F238E27FC236}">
                <a16:creationId xmlns:a16="http://schemas.microsoft.com/office/drawing/2014/main" id="{92C3C9C3-BCB2-BC04-C51B-ECC89CB21A6B}"/>
              </a:ext>
            </a:extLst>
          </p:cNvPr>
          <p:cNvSpPr/>
          <p:nvPr/>
        </p:nvSpPr>
        <p:spPr>
          <a:xfrm>
            <a:off x="6609095"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E7E6E6">
                    <a:lumMod val="50000"/>
                  </a:srgbClr>
                </a:solidFill>
                <a:effectLst/>
                <a:uLnTx/>
                <a:uFillTx/>
                <a:latin typeface="Arial"/>
                <a:ea typeface="+mn-ea"/>
                <a:cs typeface="Arial" panose="020B0604020202020204" pitchFamily="34" charset="0"/>
                <a:sym typeface="Arial"/>
              </a:rPr>
              <a:t>כרטיסיה 1</a:t>
            </a:r>
          </a:p>
        </p:txBody>
      </p:sp>
      <p:sp>
        <p:nvSpPr>
          <p:cNvPr id="18" name="מלבן 17">
            <a:extLst>
              <a:ext uri="{FF2B5EF4-FFF2-40B4-BE49-F238E27FC236}">
                <a16:creationId xmlns:a16="http://schemas.microsoft.com/office/drawing/2014/main" id="{EB8E2DC5-295B-7DBD-A17A-7350AFA4EF6E}"/>
              </a:ext>
            </a:extLst>
          </p:cNvPr>
          <p:cNvSpPr/>
          <p:nvPr/>
        </p:nvSpPr>
        <p:spPr>
          <a:xfrm>
            <a:off x="847560"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E7E6E6">
                    <a:lumMod val="50000"/>
                  </a:srgbClr>
                </a:solidFill>
                <a:effectLst/>
                <a:uLnTx/>
                <a:uFillTx/>
                <a:latin typeface="Arial"/>
                <a:ea typeface="+mn-ea"/>
                <a:cs typeface="Arial" panose="020B0604020202020204" pitchFamily="34" charset="0"/>
                <a:sym typeface="Arial"/>
              </a:rPr>
              <a:t>כרטיסיה 2</a:t>
            </a:r>
          </a:p>
        </p:txBody>
      </p:sp>
      <p:sp>
        <p:nvSpPr>
          <p:cNvPr id="24" name="תיבת טקסט 23">
            <a:extLst>
              <a:ext uri="{FF2B5EF4-FFF2-40B4-BE49-F238E27FC236}">
                <a16:creationId xmlns:a16="http://schemas.microsoft.com/office/drawing/2014/main" id="{1CB43BB2-08BB-0C97-155F-80841B0A729D}"/>
              </a:ext>
            </a:extLst>
          </p:cNvPr>
          <p:cNvSpPr txBox="1"/>
          <p:nvPr/>
        </p:nvSpPr>
        <p:spPr>
          <a:xfrm>
            <a:off x="6815243" y="2022683"/>
            <a:ext cx="1874887" cy="95410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2:           </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במקרים רבים בני נוער מפרסמים תכנים ברשת בלי לחשוב יותר מדי.</a:t>
            </a:r>
          </a:p>
        </p:txBody>
      </p:sp>
      <p:sp>
        <p:nvSpPr>
          <p:cNvPr id="28" name="תיבת טקסט 27">
            <a:extLst>
              <a:ext uri="{FF2B5EF4-FFF2-40B4-BE49-F238E27FC236}">
                <a16:creationId xmlns:a16="http://schemas.microsoft.com/office/drawing/2014/main" id="{45576ECC-3611-DB80-D0D6-6AB8DD3C93C6}"/>
              </a:ext>
            </a:extLst>
          </p:cNvPr>
          <p:cNvSpPr txBox="1"/>
          <p:nvPr/>
        </p:nvSpPr>
        <p:spPr>
          <a:xfrm>
            <a:off x="3381872" y="2022683"/>
            <a:ext cx="2138713" cy="116955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1:</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במפגש עם משפחה/חברים, בני נוער שמים את הנייד בצד ומדברים אחד עם השני </a:t>
            </a:r>
            <a:b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br>
            <a:r>
              <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פנים אל פנים</a:t>
            </a:r>
          </a:p>
        </p:txBody>
      </p:sp>
      <p:sp>
        <p:nvSpPr>
          <p:cNvPr id="30" name="תיבת טקסט 29">
            <a:extLst>
              <a:ext uri="{FF2B5EF4-FFF2-40B4-BE49-F238E27FC236}">
                <a16:creationId xmlns:a16="http://schemas.microsoft.com/office/drawing/2014/main" id="{40846E30-A916-8980-6E79-6E61061ADB83}"/>
              </a:ext>
            </a:extLst>
          </p:cNvPr>
          <p:cNvSpPr txBox="1"/>
          <p:nvPr/>
        </p:nvSpPr>
        <p:spPr>
          <a:xfrm>
            <a:off x="951762" y="2258606"/>
            <a:ext cx="2061652" cy="95410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2:         </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במפגש עם משפחה/חברים, לא פעם קורה שכל אחד שקוע במסך שלו</a:t>
            </a:r>
          </a:p>
        </p:txBody>
      </p:sp>
      <p:pic>
        <p:nvPicPr>
          <p:cNvPr id="3" name="תמונה 3" descr="Question Mark, People, Think, Mind, Confusion">
            <a:extLst>
              <a:ext uri="{FF2B5EF4-FFF2-40B4-BE49-F238E27FC236}">
                <a16:creationId xmlns:a16="http://schemas.microsoft.com/office/drawing/2014/main" id="{37C4D8FA-2DFB-5707-BAC3-A30A5866FE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1860" y="4111082"/>
            <a:ext cx="902578" cy="1515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078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1553C-D6A7-66FE-A621-9CD9C222626F}"/>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42951124-E3DD-162C-111A-FAE64A0B9EFF}"/>
              </a:ext>
            </a:extLst>
          </p:cNvPr>
          <p:cNvSpPr>
            <a:spLocks noGrp="1"/>
          </p:cNvSpPr>
          <p:nvPr>
            <p:ph type="title"/>
          </p:nvPr>
        </p:nvSpPr>
        <p:spPr/>
        <p:txBody>
          <a:bodyPr/>
          <a:lstStyle/>
          <a:p>
            <a:r>
              <a:rPr lang="he-IL" dirty="0"/>
              <a:t>כרטיסיות לדיון</a:t>
            </a:r>
          </a:p>
        </p:txBody>
      </p:sp>
      <p:sp>
        <p:nvSpPr>
          <p:cNvPr id="4" name="מלבן 3">
            <a:extLst>
              <a:ext uri="{FF2B5EF4-FFF2-40B4-BE49-F238E27FC236}">
                <a16:creationId xmlns:a16="http://schemas.microsoft.com/office/drawing/2014/main" id="{42D3545A-4AE7-BE5A-4A28-ABE128C95790}"/>
              </a:ext>
              <a:ext uri="{C183D7F6-B498-43B3-948B-1728B52AA6E4}">
                <adec:decorative xmlns:adec="http://schemas.microsoft.com/office/drawing/2017/decorative" val="1"/>
              </a:ext>
            </a:extLst>
          </p:cNvPr>
          <p:cNvSpPr/>
          <p:nvPr/>
        </p:nvSpPr>
        <p:spPr>
          <a:xfrm>
            <a:off x="6613765" y="1602288"/>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sym typeface="Arial"/>
            </a:endParaRPr>
          </a:p>
        </p:txBody>
      </p:sp>
      <p:sp>
        <p:nvSpPr>
          <p:cNvPr id="6" name="מלבן 5">
            <a:extLst>
              <a:ext uri="{FF2B5EF4-FFF2-40B4-BE49-F238E27FC236}">
                <a16:creationId xmlns:a16="http://schemas.microsoft.com/office/drawing/2014/main" id="{9CD3D754-4F3A-B20C-672E-8C39AD1DFB71}"/>
              </a:ext>
              <a:ext uri="{C183D7F6-B498-43B3-948B-1728B52AA6E4}">
                <adec:decorative xmlns:adec="http://schemas.microsoft.com/office/drawing/2017/decorative" val="1"/>
              </a:ext>
            </a:extLst>
          </p:cNvPr>
          <p:cNvSpPr/>
          <p:nvPr/>
        </p:nvSpPr>
        <p:spPr>
          <a:xfrm>
            <a:off x="838200" y="1602287"/>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sym typeface="Arial"/>
            </a:endParaRPr>
          </a:p>
        </p:txBody>
      </p:sp>
      <p:sp>
        <p:nvSpPr>
          <p:cNvPr id="8" name="תיבת טקסט 7">
            <a:extLst>
              <a:ext uri="{FF2B5EF4-FFF2-40B4-BE49-F238E27FC236}">
                <a16:creationId xmlns:a16="http://schemas.microsoft.com/office/drawing/2014/main" id="{5D30B307-425A-5176-ECAD-AF294D858FB4}"/>
              </a:ext>
            </a:extLst>
          </p:cNvPr>
          <p:cNvSpPr txBox="1"/>
          <p:nvPr/>
        </p:nvSpPr>
        <p:spPr>
          <a:xfrm>
            <a:off x="6701589" y="5558859"/>
            <a:ext cx="4712775" cy="830997"/>
          </a:xfrm>
          <a:prstGeom prst="rect">
            <a:avLst/>
          </a:prstGeom>
          <a:noFill/>
        </p:spPr>
        <p:txBody>
          <a:bodyPr wrap="square">
            <a:spAutoFit/>
          </a:bodyPr>
          <a:lstStyle/>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בחרו באפשרות שרוב בני הנוער נוהגים על פיה לדעתכם.</a:t>
            </a:r>
            <a:endPar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ציינו את הסיבות והמניעים שבגללם בני נוער מתנהלים בדרך זו לדעתכם.</a:t>
            </a:r>
            <a:endParaRPr kumimoji="0" lang="he-IL"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9" name="תמונה 1" descr="Thinking, Thought, Bubbles, Speech Bubbles, Cartoon">
            <a:extLst>
              <a:ext uri="{FF2B5EF4-FFF2-40B4-BE49-F238E27FC236}">
                <a16:creationId xmlns:a16="http://schemas.microsoft.com/office/drawing/2014/main" id="{A2E3F44C-FF28-4A73-4170-C8EE2E888B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1607" y="1773142"/>
            <a:ext cx="2523262" cy="18320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Thinking, Thought, Bubbles, Speech Bubbles, Cartoon">
            <a:extLst>
              <a:ext uri="{FF2B5EF4-FFF2-40B4-BE49-F238E27FC236}">
                <a16:creationId xmlns:a16="http://schemas.microsoft.com/office/drawing/2014/main" id="{5BCF4D3A-CA0E-082E-528E-7DD1549ADF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1589" y="1982927"/>
            <a:ext cx="2223918" cy="2088141"/>
          </a:xfrm>
          <a:prstGeom prst="rect">
            <a:avLst/>
          </a:prstGeom>
          <a:noFill/>
          <a:extLst>
            <a:ext uri="{909E8E84-426E-40DD-AFC4-6F175D3DCCD1}">
              <a14:hiddenFill xmlns:a14="http://schemas.microsoft.com/office/drawing/2010/main">
                <a:solidFill>
                  <a:srgbClr val="FFFFFF"/>
                </a:solidFill>
              </a14:hiddenFill>
            </a:ext>
          </a:extLst>
        </p:spPr>
      </p:pic>
      <p:sp>
        <p:nvSpPr>
          <p:cNvPr id="12" name="תיבת טקסט 11">
            <a:extLst>
              <a:ext uri="{FF2B5EF4-FFF2-40B4-BE49-F238E27FC236}">
                <a16:creationId xmlns:a16="http://schemas.microsoft.com/office/drawing/2014/main" id="{33AC90AF-86A0-E56B-A6A0-B955A5BC6044}"/>
              </a:ext>
            </a:extLst>
          </p:cNvPr>
          <p:cNvSpPr txBox="1"/>
          <p:nvPr/>
        </p:nvSpPr>
        <p:spPr>
          <a:xfrm>
            <a:off x="949679" y="5579373"/>
            <a:ext cx="4712775" cy="830997"/>
          </a:xfrm>
          <a:prstGeom prst="rect">
            <a:avLst/>
          </a:prstGeom>
          <a:noFill/>
        </p:spPr>
        <p:txBody>
          <a:bodyPr wrap="square">
            <a:spAutoFit/>
          </a:bodyPr>
          <a:lstStyle/>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בחרו באפשרות שרוב בני הנוער נוהגים על פיה לדעתכם.</a:t>
            </a:r>
            <a:endPar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ציינו את הסיבות והמניעים שבגללם בני נוער מתנהלים בדרך זו לדעתכם.</a:t>
            </a:r>
            <a:endParaRPr kumimoji="0" lang="he-IL"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13" name="תמונה 1" descr="Thinking, Thought, Bubbles, Speech Bubbles, Cartoon">
            <a:extLst>
              <a:ext uri="{FF2B5EF4-FFF2-40B4-BE49-F238E27FC236}">
                <a16:creationId xmlns:a16="http://schemas.microsoft.com/office/drawing/2014/main" id="{C3A75460-EC5A-F933-84F4-5EC6063F41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9523" y="1951161"/>
            <a:ext cx="2271823" cy="17705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Thinking, Thought, Bubbles, Speech Bubbles, Cartoon">
            <a:extLst>
              <a:ext uri="{FF2B5EF4-FFF2-40B4-BE49-F238E27FC236}">
                <a16:creationId xmlns:a16="http://schemas.microsoft.com/office/drawing/2014/main" id="{F702CD37-D4AE-87BF-C764-76DB491F51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4226" y="2016282"/>
            <a:ext cx="2227843" cy="1705410"/>
          </a:xfrm>
          <a:prstGeom prst="rect">
            <a:avLst/>
          </a:prstGeom>
          <a:noFill/>
          <a:extLst>
            <a:ext uri="{909E8E84-426E-40DD-AFC4-6F175D3DCCD1}">
              <a14:hiddenFill xmlns:a14="http://schemas.microsoft.com/office/drawing/2010/main">
                <a:solidFill>
                  <a:srgbClr val="FFFFFF"/>
                </a:solidFill>
              </a14:hiddenFill>
            </a:ext>
          </a:extLst>
        </p:spPr>
      </p:pic>
      <p:sp>
        <p:nvSpPr>
          <p:cNvPr id="16" name="תיבת טקסט 15">
            <a:extLst>
              <a:ext uri="{FF2B5EF4-FFF2-40B4-BE49-F238E27FC236}">
                <a16:creationId xmlns:a16="http://schemas.microsoft.com/office/drawing/2014/main" id="{2CE94D4A-2E9E-99D0-478F-CEB2A3463370}"/>
              </a:ext>
            </a:extLst>
          </p:cNvPr>
          <p:cNvSpPr txBox="1"/>
          <p:nvPr/>
        </p:nvSpPr>
        <p:spPr>
          <a:xfrm>
            <a:off x="9144518" y="1869094"/>
            <a:ext cx="2041340" cy="95410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1:    </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חבר = לייק!</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לכל פוסט שחבר/ה מעלים, בני נוער עושים לייק</a:t>
            </a:r>
          </a:p>
        </p:txBody>
      </p:sp>
      <p:sp>
        <p:nvSpPr>
          <p:cNvPr id="17" name="מלבן 16">
            <a:extLst>
              <a:ext uri="{FF2B5EF4-FFF2-40B4-BE49-F238E27FC236}">
                <a16:creationId xmlns:a16="http://schemas.microsoft.com/office/drawing/2014/main" id="{BCA083F0-EA4F-5AD5-149D-F76BEF7FB908}"/>
              </a:ext>
            </a:extLst>
          </p:cNvPr>
          <p:cNvSpPr/>
          <p:nvPr/>
        </p:nvSpPr>
        <p:spPr>
          <a:xfrm>
            <a:off x="6609095"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E7E6E6">
                    <a:lumMod val="50000"/>
                  </a:srgbClr>
                </a:solidFill>
                <a:effectLst/>
                <a:uLnTx/>
                <a:uFillTx/>
                <a:latin typeface="Arial"/>
                <a:ea typeface="+mn-ea"/>
                <a:cs typeface="Arial" panose="020B0604020202020204" pitchFamily="34" charset="0"/>
                <a:sym typeface="Arial"/>
              </a:rPr>
              <a:t>כרטיסיה 3</a:t>
            </a:r>
          </a:p>
        </p:txBody>
      </p:sp>
      <p:sp>
        <p:nvSpPr>
          <p:cNvPr id="18" name="מלבן 17">
            <a:extLst>
              <a:ext uri="{FF2B5EF4-FFF2-40B4-BE49-F238E27FC236}">
                <a16:creationId xmlns:a16="http://schemas.microsoft.com/office/drawing/2014/main" id="{20950258-60EE-9538-705A-89F0CBA05458}"/>
              </a:ext>
            </a:extLst>
          </p:cNvPr>
          <p:cNvSpPr/>
          <p:nvPr/>
        </p:nvSpPr>
        <p:spPr>
          <a:xfrm>
            <a:off x="847560"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E7E6E6">
                    <a:lumMod val="50000"/>
                  </a:srgbClr>
                </a:solidFill>
                <a:effectLst/>
                <a:uLnTx/>
                <a:uFillTx/>
                <a:latin typeface="Arial"/>
                <a:ea typeface="+mn-ea"/>
                <a:cs typeface="Arial" panose="020B0604020202020204" pitchFamily="34" charset="0"/>
                <a:sym typeface="Arial"/>
              </a:rPr>
              <a:t>כרטיסיה 4</a:t>
            </a:r>
          </a:p>
        </p:txBody>
      </p:sp>
      <p:sp>
        <p:nvSpPr>
          <p:cNvPr id="24" name="תיבת טקסט 23">
            <a:extLst>
              <a:ext uri="{FF2B5EF4-FFF2-40B4-BE49-F238E27FC236}">
                <a16:creationId xmlns:a16="http://schemas.microsoft.com/office/drawing/2014/main" id="{F5AE3475-9E32-F4B3-D2D3-9CCFE6264C21}"/>
              </a:ext>
            </a:extLst>
          </p:cNvPr>
          <p:cNvSpPr txBox="1"/>
          <p:nvPr/>
        </p:nvSpPr>
        <p:spPr>
          <a:xfrm>
            <a:off x="6749971" y="2043211"/>
            <a:ext cx="2175536" cy="135421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2:         </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חבר=לייק?</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בני נוער בוחרים לעשות לייק לפוסט של חבר או חברה </a:t>
            </a:r>
            <a:b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br>
            <a:r>
              <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לפי התוכן שפורסם</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p:txBody>
      </p:sp>
      <p:sp>
        <p:nvSpPr>
          <p:cNvPr id="28" name="תיבת טקסט 27">
            <a:extLst>
              <a:ext uri="{FF2B5EF4-FFF2-40B4-BE49-F238E27FC236}">
                <a16:creationId xmlns:a16="http://schemas.microsoft.com/office/drawing/2014/main" id="{F037773D-B0B6-9CBE-2142-21553431E150}"/>
              </a:ext>
            </a:extLst>
          </p:cNvPr>
          <p:cNvSpPr txBox="1"/>
          <p:nvPr/>
        </p:nvSpPr>
        <p:spPr>
          <a:xfrm>
            <a:off x="3646555" y="2057641"/>
            <a:ext cx="1710868" cy="95410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1:   </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בני נוער משתדלים לא לשתף פוסט/הודעה בהם מפיצים שמועה</a:t>
            </a:r>
          </a:p>
        </p:txBody>
      </p:sp>
      <p:sp>
        <p:nvSpPr>
          <p:cNvPr id="30" name="תיבת טקסט 29">
            <a:extLst>
              <a:ext uri="{FF2B5EF4-FFF2-40B4-BE49-F238E27FC236}">
                <a16:creationId xmlns:a16="http://schemas.microsoft.com/office/drawing/2014/main" id="{90A34934-B5A7-4E48-B556-EA25182462C1}"/>
              </a:ext>
            </a:extLst>
          </p:cNvPr>
          <p:cNvSpPr txBox="1"/>
          <p:nvPr/>
        </p:nvSpPr>
        <p:spPr>
          <a:xfrm>
            <a:off x="1061800" y="2082966"/>
            <a:ext cx="2074370" cy="95410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2:       </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בני נוער משתפים במידע מבלי לבדוק את תוכן המידע ואמינותו לעומק</a:t>
            </a:r>
          </a:p>
        </p:txBody>
      </p:sp>
      <p:pic>
        <p:nvPicPr>
          <p:cNvPr id="3" name="תמונה 3" descr="Question Mark, People, Think, Mind, Confusion">
            <a:extLst>
              <a:ext uri="{FF2B5EF4-FFF2-40B4-BE49-F238E27FC236}">
                <a16:creationId xmlns:a16="http://schemas.microsoft.com/office/drawing/2014/main" id="{A45B3F74-A839-E989-4FB3-A9FB91E9D5B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3229" y="3927629"/>
            <a:ext cx="902578" cy="1515997"/>
          </a:xfrm>
          <a:prstGeom prst="rect">
            <a:avLst/>
          </a:prstGeom>
          <a:noFill/>
          <a:extLst>
            <a:ext uri="{909E8E84-426E-40DD-AFC4-6F175D3DCCD1}">
              <a14:hiddenFill xmlns:a14="http://schemas.microsoft.com/office/drawing/2010/main">
                <a:solidFill>
                  <a:srgbClr val="FFFFFF"/>
                </a:solidFill>
              </a14:hiddenFill>
            </a:ext>
          </a:extLst>
        </p:spPr>
      </p:pic>
      <p:pic>
        <p:nvPicPr>
          <p:cNvPr id="7" name="תמונה 3" descr="Question Mark, People, Think, Mind, Confusion">
            <a:extLst>
              <a:ext uri="{FF2B5EF4-FFF2-40B4-BE49-F238E27FC236}">
                <a16:creationId xmlns:a16="http://schemas.microsoft.com/office/drawing/2014/main" id="{51CE4B37-F6EA-B087-E98B-7742CC1D116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9865" y="3856699"/>
            <a:ext cx="902578" cy="1515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605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B9835-A927-8696-97FE-9A627DD414F8}"/>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26452404-1097-38B4-4906-A6BFEBDEC6CF}"/>
              </a:ext>
            </a:extLst>
          </p:cNvPr>
          <p:cNvSpPr>
            <a:spLocks noGrp="1"/>
          </p:cNvSpPr>
          <p:nvPr>
            <p:ph type="title"/>
          </p:nvPr>
        </p:nvSpPr>
        <p:spPr/>
        <p:txBody>
          <a:bodyPr/>
          <a:lstStyle/>
          <a:p>
            <a:r>
              <a:rPr lang="he-IL" dirty="0"/>
              <a:t>כרטיסיות לדיון</a:t>
            </a:r>
          </a:p>
        </p:txBody>
      </p:sp>
      <p:sp>
        <p:nvSpPr>
          <p:cNvPr id="4" name="מלבן 3">
            <a:extLst>
              <a:ext uri="{FF2B5EF4-FFF2-40B4-BE49-F238E27FC236}">
                <a16:creationId xmlns:a16="http://schemas.microsoft.com/office/drawing/2014/main" id="{68F2104E-7518-6DE2-DF5D-B46432899206}"/>
              </a:ext>
              <a:ext uri="{C183D7F6-B498-43B3-948B-1728B52AA6E4}">
                <adec:decorative xmlns:adec="http://schemas.microsoft.com/office/drawing/2017/decorative" val="1"/>
              </a:ext>
            </a:extLst>
          </p:cNvPr>
          <p:cNvSpPr/>
          <p:nvPr/>
        </p:nvSpPr>
        <p:spPr>
          <a:xfrm>
            <a:off x="6613765" y="1602288"/>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sym typeface="Arial"/>
            </a:endParaRPr>
          </a:p>
        </p:txBody>
      </p:sp>
      <p:sp>
        <p:nvSpPr>
          <p:cNvPr id="6" name="מלבן 5">
            <a:extLst>
              <a:ext uri="{FF2B5EF4-FFF2-40B4-BE49-F238E27FC236}">
                <a16:creationId xmlns:a16="http://schemas.microsoft.com/office/drawing/2014/main" id="{4E39BABD-1CF5-EBF3-B3AA-ABE0AD303CB3}"/>
              </a:ext>
              <a:ext uri="{C183D7F6-B498-43B3-948B-1728B52AA6E4}">
                <adec:decorative xmlns:adec="http://schemas.microsoft.com/office/drawing/2017/decorative" val="1"/>
              </a:ext>
            </a:extLst>
          </p:cNvPr>
          <p:cNvSpPr/>
          <p:nvPr/>
        </p:nvSpPr>
        <p:spPr>
          <a:xfrm>
            <a:off x="838200" y="1602287"/>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sym typeface="Arial"/>
            </a:endParaRPr>
          </a:p>
        </p:txBody>
      </p:sp>
      <p:sp>
        <p:nvSpPr>
          <p:cNvPr id="8" name="תיבת טקסט 7">
            <a:extLst>
              <a:ext uri="{FF2B5EF4-FFF2-40B4-BE49-F238E27FC236}">
                <a16:creationId xmlns:a16="http://schemas.microsoft.com/office/drawing/2014/main" id="{7EECA0C3-5827-C8C9-FB45-89723B48FC8C}"/>
              </a:ext>
            </a:extLst>
          </p:cNvPr>
          <p:cNvSpPr txBox="1"/>
          <p:nvPr/>
        </p:nvSpPr>
        <p:spPr>
          <a:xfrm>
            <a:off x="6609095" y="5558859"/>
            <a:ext cx="4824254" cy="830997"/>
          </a:xfrm>
          <a:prstGeom prst="rect">
            <a:avLst/>
          </a:prstGeom>
          <a:noFill/>
        </p:spPr>
        <p:txBody>
          <a:bodyPr wrap="square">
            <a:spAutoFit/>
          </a:bodyPr>
          <a:lstStyle/>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tab pos="87313" algn="l"/>
              </a:tabLst>
              <a:defRPr/>
            </a:pPr>
            <a:r>
              <a:rPr kumimoji="0" lang="he-IL" alt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בחרו באפשרות שרוב בני הנוער נוהגים על פיה לדעתכם.</a:t>
            </a:r>
            <a:endPar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tab pos="87313" algn="l"/>
              </a:tabLst>
              <a:defRPr/>
            </a:pPr>
            <a:r>
              <a:rPr kumimoji="0" lang="he-IL" alt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ציינו את הסיבות והמניעים שבגללם בני נוער מתנהלים בדרך זו לדעתכם.</a:t>
            </a:r>
            <a:endParaRPr kumimoji="0" lang="he-IL"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9" name="תמונה 1" descr="Thinking, Thought, Bubbles, Speech Bubbles, Cartoon">
            <a:extLst>
              <a:ext uri="{FF2B5EF4-FFF2-40B4-BE49-F238E27FC236}">
                <a16:creationId xmlns:a16="http://schemas.microsoft.com/office/drawing/2014/main" id="{9EF0CC2D-4270-8368-70B1-E805AC9DDB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2465" y="1881275"/>
            <a:ext cx="2007410" cy="15964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Thinking, Thought, Bubbles, Speech Bubbles, Cartoon">
            <a:extLst>
              <a:ext uri="{FF2B5EF4-FFF2-40B4-BE49-F238E27FC236}">
                <a16:creationId xmlns:a16="http://schemas.microsoft.com/office/drawing/2014/main" id="{712C9EF4-6D12-789A-F781-84BC24F2FB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1589" y="2022683"/>
            <a:ext cx="2007410" cy="1650478"/>
          </a:xfrm>
          <a:prstGeom prst="rect">
            <a:avLst/>
          </a:prstGeom>
          <a:noFill/>
          <a:extLst>
            <a:ext uri="{909E8E84-426E-40DD-AFC4-6F175D3DCCD1}">
              <a14:hiddenFill xmlns:a14="http://schemas.microsoft.com/office/drawing/2010/main">
                <a:solidFill>
                  <a:srgbClr val="FFFFFF"/>
                </a:solidFill>
              </a14:hiddenFill>
            </a:ext>
          </a:extLst>
        </p:spPr>
      </p:pic>
      <p:sp>
        <p:nvSpPr>
          <p:cNvPr id="12" name="תיבת טקסט 11">
            <a:extLst>
              <a:ext uri="{FF2B5EF4-FFF2-40B4-BE49-F238E27FC236}">
                <a16:creationId xmlns:a16="http://schemas.microsoft.com/office/drawing/2014/main" id="{A6A6C178-3439-4F63-1F46-C961F3AC4000}"/>
              </a:ext>
            </a:extLst>
          </p:cNvPr>
          <p:cNvSpPr txBox="1"/>
          <p:nvPr/>
        </p:nvSpPr>
        <p:spPr>
          <a:xfrm>
            <a:off x="838201" y="5579373"/>
            <a:ext cx="4824254" cy="830997"/>
          </a:xfrm>
          <a:prstGeom prst="rect">
            <a:avLst/>
          </a:prstGeom>
          <a:noFill/>
        </p:spPr>
        <p:txBody>
          <a:bodyPr wrap="square">
            <a:spAutoFit/>
          </a:bodyPr>
          <a:lstStyle/>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בחרו באפשרות שרוב בני הנוער נוהגים על פיה לדעתכם.</a:t>
            </a:r>
            <a:endPar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ציינו את הסיבות והמניעים שבגללם בני נוער מתנהלים בדרך זו לדעתכם.</a:t>
            </a:r>
            <a:endParaRPr kumimoji="0" lang="he-IL"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13" name="תמונה 1" descr="Thinking, Thought, Bubbles, Speech Bubbles, Cartoon">
            <a:extLst>
              <a:ext uri="{FF2B5EF4-FFF2-40B4-BE49-F238E27FC236}">
                <a16:creationId xmlns:a16="http://schemas.microsoft.com/office/drawing/2014/main" id="{967C3B60-4B69-4A50-8FAD-840664BC36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3044" y="1879937"/>
            <a:ext cx="2448302" cy="193597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Thinking, Thought, Bubbles, Speech Bubbles, Cartoon">
            <a:extLst>
              <a:ext uri="{FF2B5EF4-FFF2-40B4-BE49-F238E27FC236}">
                <a16:creationId xmlns:a16="http://schemas.microsoft.com/office/drawing/2014/main" id="{40E66223-6B7E-34CD-5009-BCF72C0206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796" y="1938891"/>
            <a:ext cx="2256248" cy="2113357"/>
          </a:xfrm>
          <a:prstGeom prst="rect">
            <a:avLst/>
          </a:prstGeom>
          <a:noFill/>
          <a:extLst>
            <a:ext uri="{909E8E84-426E-40DD-AFC4-6F175D3DCCD1}">
              <a14:hiddenFill xmlns:a14="http://schemas.microsoft.com/office/drawing/2010/main">
                <a:solidFill>
                  <a:srgbClr val="FFFFFF"/>
                </a:solidFill>
              </a14:hiddenFill>
            </a:ext>
          </a:extLst>
        </p:spPr>
      </p:pic>
      <p:sp>
        <p:nvSpPr>
          <p:cNvPr id="16" name="תיבת טקסט 15">
            <a:extLst>
              <a:ext uri="{FF2B5EF4-FFF2-40B4-BE49-F238E27FC236}">
                <a16:creationId xmlns:a16="http://schemas.microsoft.com/office/drawing/2014/main" id="{25E1DE8F-B4BC-A99A-6D74-FAA2B35D337B}"/>
              </a:ext>
            </a:extLst>
          </p:cNvPr>
          <p:cNvSpPr txBox="1"/>
          <p:nvPr/>
        </p:nvSpPr>
        <p:spPr>
          <a:xfrm>
            <a:off x="9232465" y="2075015"/>
            <a:ext cx="1896008" cy="52322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1:    </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צילמנו-פרסמנו!</a:t>
            </a:r>
          </a:p>
        </p:txBody>
      </p:sp>
      <p:sp>
        <p:nvSpPr>
          <p:cNvPr id="17" name="מלבן 16">
            <a:extLst>
              <a:ext uri="{FF2B5EF4-FFF2-40B4-BE49-F238E27FC236}">
                <a16:creationId xmlns:a16="http://schemas.microsoft.com/office/drawing/2014/main" id="{80C08FB6-257C-DF61-45F0-0871E04DB232}"/>
              </a:ext>
            </a:extLst>
          </p:cNvPr>
          <p:cNvSpPr/>
          <p:nvPr/>
        </p:nvSpPr>
        <p:spPr>
          <a:xfrm>
            <a:off x="6609095"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E7E6E6">
                    <a:lumMod val="50000"/>
                  </a:srgbClr>
                </a:solidFill>
                <a:effectLst/>
                <a:uLnTx/>
                <a:uFillTx/>
                <a:latin typeface="Arial"/>
                <a:ea typeface="+mn-ea"/>
                <a:cs typeface="Arial" panose="020B0604020202020204" pitchFamily="34" charset="0"/>
                <a:sym typeface="Arial"/>
              </a:rPr>
              <a:t>כרטיסיה 5</a:t>
            </a:r>
          </a:p>
        </p:txBody>
      </p:sp>
      <p:sp>
        <p:nvSpPr>
          <p:cNvPr id="18" name="מלבן 17">
            <a:extLst>
              <a:ext uri="{FF2B5EF4-FFF2-40B4-BE49-F238E27FC236}">
                <a16:creationId xmlns:a16="http://schemas.microsoft.com/office/drawing/2014/main" id="{0B50D895-B23F-C5EA-643D-72E2F4027C59}"/>
              </a:ext>
            </a:extLst>
          </p:cNvPr>
          <p:cNvSpPr/>
          <p:nvPr/>
        </p:nvSpPr>
        <p:spPr>
          <a:xfrm>
            <a:off x="847560"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E7E6E6">
                    <a:lumMod val="50000"/>
                  </a:srgbClr>
                </a:solidFill>
                <a:effectLst/>
                <a:uLnTx/>
                <a:uFillTx/>
                <a:latin typeface="Arial"/>
                <a:ea typeface="+mn-ea"/>
                <a:cs typeface="Arial" panose="020B0604020202020204" pitchFamily="34" charset="0"/>
                <a:sym typeface="Arial"/>
              </a:rPr>
              <a:t>כרטיסיה 6</a:t>
            </a:r>
          </a:p>
        </p:txBody>
      </p:sp>
      <p:sp>
        <p:nvSpPr>
          <p:cNvPr id="24" name="תיבת טקסט 23">
            <a:extLst>
              <a:ext uri="{FF2B5EF4-FFF2-40B4-BE49-F238E27FC236}">
                <a16:creationId xmlns:a16="http://schemas.microsoft.com/office/drawing/2014/main" id="{F68C433C-0A6F-5388-303D-B5812B13E4FA}"/>
              </a:ext>
            </a:extLst>
          </p:cNvPr>
          <p:cNvSpPr txBox="1"/>
          <p:nvPr/>
        </p:nvSpPr>
        <p:spPr>
          <a:xfrm>
            <a:off x="6712665" y="2205687"/>
            <a:ext cx="1874887" cy="707886"/>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2:         </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צילמנו-פרסמנו?</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p:txBody>
      </p:sp>
      <p:sp>
        <p:nvSpPr>
          <p:cNvPr id="28" name="תיבת טקסט 27">
            <a:extLst>
              <a:ext uri="{FF2B5EF4-FFF2-40B4-BE49-F238E27FC236}">
                <a16:creationId xmlns:a16="http://schemas.microsoft.com/office/drawing/2014/main" id="{69774E3E-DEF0-CF95-2181-485D47E22035}"/>
              </a:ext>
            </a:extLst>
          </p:cNvPr>
          <p:cNvSpPr txBox="1"/>
          <p:nvPr/>
        </p:nvSpPr>
        <p:spPr>
          <a:xfrm>
            <a:off x="3346253" y="2026171"/>
            <a:ext cx="2082730" cy="95410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1:           </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יש מקרים שבהם בני נוער פונים להתייעץ עם מבוגרים לגבי דברים שקורים ברשת</a:t>
            </a:r>
          </a:p>
        </p:txBody>
      </p:sp>
      <p:sp>
        <p:nvSpPr>
          <p:cNvPr id="30" name="תיבת טקסט 29">
            <a:extLst>
              <a:ext uri="{FF2B5EF4-FFF2-40B4-BE49-F238E27FC236}">
                <a16:creationId xmlns:a16="http://schemas.microsoft.com/office/drawing/2014/main" id="{FF91CA77-1B8C-4341-B32E-329B14E4E4DC}"/>
              </a:ext>
            </a:extLst>
          </p:cNvPr>
          <p:cNvSpPr txBox="1"/>
          <p:nvPr/>
        </p:nvSpPr>
        <p:spPr>
          <a:xfrm>
            <a:off x="970388" y="2172874"/>
            <a:ext cx="2010293" cy="95410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2:               </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בדרך כלל בני נוער בוחרים  שלא להתייעץ עם מבוגרים לגבי דברים שקורים ברשת</a:t>
            </a:r>
          </a:p>
        </p:txBody>
      </p:sp>
      <p:pic>
        <p:nvPicPr>
          <p:cNvPr id="3" name="תמונה 3" descr="Question Mark, People, Think, Mind, Confusion">
            <a:extLst>
              <a:ext uri="{FF2B5EF4-FFF2-40B4-BE49-F238E27FC236}">
                <a16:creationId xmlns:a16="http://schemas.microsoft.com/office/drawing/2014/main" id="{BBD167A6-9D11-A4E5-8CC3-846EC26B886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08999" y="3882803"/>
            <a:ext cx="902578" cy="1515997"/>
          </a:xfrm>
          <a:prstGeom prst="rect">
            <a:avLst/>
          </a:prstGeom>
          <a:noFill/>
          <a:extLst>
            <a:ext uri="{909E8E84-426E-40DD-AFC4-6F175D3DCCD1}">
              <a14:hiddenFill xmlns:a14="http://schemas.microsoft.com/office/drawing/2010/main">
                <a:solidFill>
                  <a:srgbClr val="FFFFFF"/>
                </a:solidFill>
              </a14:hiddenFill>
            </a:ext>
          </a:extLst>
        </p:spPr>
      </p:pic>
      <p:pic>
        <p:nvPicPr>
          <p:cNvPr id="7" name="תמונה 3" descr="Question Mark, People, Think, Mind, Confusion">
            <a:extLst>
              <a:ext uri="{FF2B5EF4-FFF2-40B4-BE49-F238E27FC236}">
                <a16:creationId xmlns:a16="http://schemas.microsoft.com/office/drawing/2014/main" id="{778CA95D-E985-F3DD-2604-554CF26380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2357" y="3985745"/>
            <a:ext cx="902578" cy="1515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437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E3C06-ABBF-07CD-DF3B-783083683418}"/>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5D74226E-46CE-94BE-E086-A69FDE34B59B}"/>
              </a:ext>
            </a:extLst>
          </p:cNvPr>
          <p:cNvSpPr>
            <a:spLocks noGrp="1"/>
          </p:cNvSpPr>
          <p:nvPr>
            <p:ph type="title"/>
          </p:nvPr>
        </p:nvSpPr>
        <p:spPr/>
        <p:txBody>
          <a:bodyPr/>
          <a:lstStyle/>
          <a:p>
            <a:r>
              <a:rPr lang="he-IL" dirty="0"/>
              <a:t>כרטיסיות לדיון</a:t>
            </a:r>
          </a:p>
        </p:txBody>
      </p:sp>
      <p:sp>
        <p:nvSpPr>
          <p:cNvPr id="4" name="מלבן 3">
            <a:extLst>
              <a:ext uri="{FF2B5EF4-FFF2-40B4-BE49-F238E27FC236}">
                <a16:creationId xmlns:a16="http://schemas.microsoft.com/office/drawing/2014/main" id="{2ADFFD0E-9B82-36E4-92DF-CE7359F14B59}"/>
              </a:ext>
              <a:ext uri="{C183D7F6-B498-43B3-948B-1728B52AA6E4}">
                <adec:decorative xmlns:adec="http://schemas.microsoft.com/office/drawing/2017/decorative" val="1"/>
              </a:ext>
            </a:extLst>
          </p:cNvPr>
          <p:cNvSpPr/>
          <p:nvPr/>
        </p:nvSpPr>
        <p:spPr>
          <a:xfrm>
            <a:off x="6613765" y="1602288"/>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sym typeface="Arial"/>
            </a:endParaRPr>
          </a:p>
        </p:txBody>
      </p:sp>
      <p:sp>
        <p:nvSpPr>
          <p:cNvPr id="6" name="מלבן 5">
            <a:extLst>
              <a:ext uri="{FF2B5EF4-FFF2-40B4-BE49-F238E27FC236}">
                <a16:creationId xmlns:a16="http://schemas.microsoft.com/office/drawing/2014/main" id="{C6945971-9B01-30D9-4F22-146242AC944F}"/>
              </a:ext>
              <a:ext uri="{C183D7F6-B498-43B3-948B-1728B52AA6E4}">
                <adec:decorative xmlns:adec="http://schemas.microsoft.com/office/drawing/2017/decorative" val="1"/>
              </a:ext>
            </a:extLst>
          </p:cNvPr>
          <p:cNvSpPr/>
          <p:nvPr/>
        </p:nvSpPr>
        <p:spPr>
          <a:xfrm>
            <a:off x="838200" y="1602287"/>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sym typeface="Arial"/>
            </a:endParaRPr>
          </a:p>
        </p:txBody>
      </p:sp>
      <p:sp>
        <p:nvSpPr>
          <p:cNvPr id="8" name="תיבת טקסט 7">
            <a:extLst>
              <a:ext uri="{FF2B5EF4-FFF2-40B4-BE49-F238E27FC236}">
                <a16:creationId xmlns:a16="http://schemas.microsoft.com/office/drawing/2014/main" id="{C225CF66-52BE-C628-95B2-78624B7AE68A}"/>
              </a:ext>
            </a:extLst>
          </p:cNvPr>
          <p:cNvSpPr txBox="1"/>
          <p:nvPr/>
        </p:nvSpPr>
        <p:spPr>
          <a:xfrm>
            <a:off x="6701589" y="5558859"/>
            <a:ext cx="4712775" cy="830997"/>
          </a:xfrm>
          <a:prstGeom prst="rect">
            <a:avLst/>
          </a:prstGeom>
          <a:noFill/>
        </p:spPr>
        <p:txBody>
          <a:bodyPr wrap="square">
            <a:spAutoFit/>
          </a:bodyPr>
          <a:lstStyle/>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בחרו באפשרות שרוב בני הנוער נוהגים על פיה לדעתכם.</a:t>
            </a:r>
            <a:endPar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ציינו את הסיבות והמניעים שבגללם בני נוער מתנהלים בדרך זו לדעתכם.</a:t>
            </a:r>
            <a:endParaRPr kumimoji="0" lang="he-IL"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9" name="תמונה 1" descr="Thinking, Thought, Bubbles, Speech Bubbles, Cartoon">
            <a:extLst>
              <a:ext uri="{FF2B5EF4-FFF2-40B4-BE49-F238E27FC236}">
                <a16:creationId xmlns:a16="http://schemas.microsoft.com/office/drawing/2014/main" id="{799314F1-C1C6-818B-1D05-B570562A02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2464" y="1881275"/>
            <a:ext cx="2121335" cy="16870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Thinking, Thought, Bubbles, Speech Bubbles, Cartoon">
            <a:extLst>
              <a:ext uri="{FF2B5EF4-FFF2-40B4-BE49-F238E27FC236}">
                <a16:creationId xmlns:a16="http://schemas.microsoft.com/office/drawing/2014/main" id="{6BA701D9-A169-8016-3777-B65DE400CF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1588" y="2022683"/>
            <a:ext cx="2121335" cy="1744146"/>
          </a:xfrm>
          <a:prstGeom prst="rect">
            <a:avLst/>
          </a:prstGeom>
          <a:noFill/>
          <a:extLst>
            <a:ext uri="{909E8E84-426E-40DD-AFC4-6F175D3DCCD1}">
              <a14:hiddenFill xmlns:a14="http://schemas.microsoft.com/office/drawing/2010/main">
                <a:solidFill>
                  <a:srgbClr val="FFFFFF"/>
                </a:solidFill>
              </a14:hiddenFill>
            </a:ext>
          </a:extLst>
        </p:spPr>
      </p:pic>
      <p:sp>
        <p:nvSpPr>
          <p:cNvPr id="12" name="תיבת טקסט 11">
            <a:extLst>
              <a:ext uri="{FF2B5EF4-FFF2-40B4-BE49-F238E27FC236}">
                <a16:creationId xmlns:a16="http://schemas.microsoft.com/office/drawing/2014/main" id="{8142E9FC-265C-95A9-04D7-164148C9D577}"/>
              </a:ext>
            </a:extLst>
          </p:cNvPr>
          <p:cNvSpPr txBox="1"/>
          <p:nvPr/>
        </p:nvSpPr>
        <p:spPr>
          <a:xfrm>
            <a:off x="970388" y="5558859"/>
            <a:ext cx="4712775" cy="830997"/>
          </a:xfrm>
          <a:prstGeom prst="rect">
            <a:avLst/>
          </a:prstGeom>
          <a:noFill/>
        </p:spPr>
        <p:txBody>
          <a:bodyPr wrap="square">
            <a:spAutoFit/>
          </a:bodyPr>
          <a:lstStyle/>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בחרו באפשרות שרוב בני הנוער נוהגים על פיה לדעתכם.</a:t>
            </a:r>
            <a:endPar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ציינו את הסיבות והמניעים שבגללם בני נוער מתנהלים בדרך זו לדעתכם.</a:t>
            </a:r>
            <a:endParaRPr kumimoji="0" lang="he-IL"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13" name="תמונה 1" descr="Thinking, Thought, Bubbles, Speech Bubbles, Cartoon">
            <a:extLst>
              <a:ext uri="{FF2B5EF4-FFF2-40B4-BE49-F238E27FC236}">
                <a16:creationId xmlns:a16="http://schemas.microsoft.com/office/drawing/2014/main" id="{E4516E16-C717-BBEE-CAB0-59D192636E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937" y="1740323"/>
            <a:ext cx="2295409" cy="21133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Thinking, Thought, Bubbles, Speech Bubbles, Cartoon">
            <a:extLst>
              <a:ext uri="{FF2B5EF4-FFF2-40B4-BE49-F238E27FC236}">
                <a16:creationId xmlns:a16="http://schemas.microsoft.com/office/drawing/2014/main" id="{8E3B8C1F-1A71-FEDB-2EF8-B30067B330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795" y="1946842"/>
            <a:ext cx="2341689" cy="2171934"/>
          </a:xfrm>
          <a:prstGeom prst="rect">
            <a:avLst/>
          </a:prstGeom>
          <a:noFill/>
          <a:extLst>
            <a:ext uri="{909E8E84-426E-40DD-AFC4-6F175D3DCCD1}">
              <a14:hiddenFill xmlns:a14="http://schemas.microsoft.com/office/drawing/2010/main">
                <a:solidFill>
                  <a:srgbClr val="FFFFFF"/>
                </a:solidFill>
              </a14:hiddenFill>
            </a:ext>
          </a:extLst>
        </p:spPr>
      </p:pic>
      <p:sp>
        <p:nvSpPr>
          <p:cNvPr id="16" name="תיבת טקסט 15">
            <a:extLst>
              <a:ext uri="{FF2B5EF4-FFF2-40B4-BE49-F238E27FC236}">
                <a16:creationId xmlns:a16="http://schemas.microsoft.com/office/drawing/2014/main" id="{562ADB2C-D2F2-9C39-64FC-8BEB38F2E674}"/>
              </a:ext>
            </a:extLst>
          </p:cNvPr>
          <p:cNvSpPr txBox="1"/>
          <p:nvPr/>
        </p:nvSpPr>
        <p:spPr>
          <a:xfrm>
            <a:off x="9310243" y="1978915"/>
            <a:ext cx="1896008" cy="116955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1:</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הרשת מאפשרת לבני נוער ליצור קשרי חברות ולהכיר אנשים חדשים</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7" name="מלבן 16">
            <a:extLst>
              <a:ext uri="{FF2B5EF4-FFF2-40B4-BE49-F238E27FC236}">
                <a16:creationId xmlns:a16="http://schemas.microsoft.com/office/drawing/2014/main" id="{900AB1F0-20A1-7B2A-1A7F-528CC61FEF24}"/>
              </a:ext>
            </a:extLst>
          </p:cNvPr>
          <p:cNvSpPr/>
          <p:nvPr/>
        </p:nvSpPr>
        <p:spPr>
          <a:xfrm>
            <a:off x="6609095"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E7E6E6">
                    <a:lumMod val="50000"/>
                  </a:srgbClr>
                </a:solidFill>
                <a:effectLst/>
                <a:uLnTx/>
                <a:uFillTx/>
                <a:latin typeface="Arial"/>
                <a:ea typeface="+mn-ea"/>
                <a:cs typeface="Arial" panose="020B0604020202020204" pitchFamily="34" charset="0"/>
                <a:sym typeface="Arial"/>
              </a:rPr>
              <a:t>כרטיסיה 7</a:t>
            </a:r>
          </a:p>
        </p:txBody>
      </p:sp>
      <p:sp>
        <p:nvSpPr>
          <p:cNvPr id="18" name="מלבן 17">
            <a:extLst>
              <a:ext uri="{FF2B5EF4-FFF2-40B4-BE49-F238E27FC236}">
                <a16:creationId xmlns:a16="http://schemas.microsoft.com/office/drawing/2014/main" id="{84E13012-DA83-6EA1-3085-CC15D29B530A}"/>
              </a:ext>
            </a:extLst>
          </p:cNvPr>
          <p:cNvSpPr/>
          <p:nvPr/>
        </p:nvSpPr>
        <p:spPr>
          <a:xfrm>
            <a:off x="847560"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E7E6E6">
                    <a:lumMod val="50000"/>
                  </a:srgbClr>
                </a:solidFill>
                <a:effectLst/>
                <a:uLnTx/>
                <a:uFillTx/>
                <a:latin typeface="Arial"/>
                <a:ea typeface="+mn-ea"/>
                <a:cs typeface="Arial" panose="020B0604020202020204" pitchFamily="34" charset="0"/>
                <a:sym typeface="Arial"/>
              </a:rPr>
              <a:t>כרטיסיה 8</a:t>
            </a:r>
          </a:p>
        </p:txBody>
      </p:sp>
      <p:sp>
        <p:nvSpPr>
          <p:cNvPr id="24" name="תיבת טקסט 23">
            <a:extLst>
              <a:ext uri="{FF2B5EF4-FFF2-40B4-BE49-F238E27FC236}">
                <a16:creationId xmlns:a16="http://schemas.microsoft.com/office/drawing/2014/main" id="{74DE8FDD-22EB-CD60-F811-7EBEF4510814}"/>
              </a:ext>
            </a:extLst>
          </p:cNvPr>
          <p:cNvSpPr txBox="1"/>
          <p:nvPr/>
        </p:nvSpPr>
        <p:spPr>
          <a:xfrm>
            <a:off x="6811911" y="2164035"/>
            <a:ext cx="1826762" cy="95410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2:</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לרוב, בני נוער נמנעים מליצור קשר עם אנשים שהם לא מכירים ברשת</a:t>
            </a:r>
          </a:p>
        </p:txBody>
      </p:sp>
      <p:sp>
        <p:nvSpPr>
          <p:cNvPr id="28" name="תיבת טקסט 27">
            <a:extLst>
              <a:ext uri="{FF2B5EF4-FFF2-40B4-BE49-F238E27FC236}">
                <a16:creationId xmlns:a16="http://schemas.microsoft.com/office/drawing/2014/main" id="{3D569BA3-334B-7AB7-9745-3F8AFEF333ED}"/>
              </a:ext>
            </a:extLst>
          </p:cNvPr>
          <p:cNvSpPr txBox="1"/>
          <p:nvPr/>
        </p:nvSpPr>
        <p:spPr>
          <a:xfrm>
            <a:off x="3419634" y="1881275"/>
            <a:ext cx="1943173" cy="116955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1:</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כל התכנים שבני נוער מפרסמים ברשת מייצגים את המציאות שלהם </a:t>
            </a:r>
            <a:b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br>
            <a:r>
              <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כמו שהיא</a:t>
            </a:r>
          </a:p>
        </p:txBody>
      </p:sp>
      <p:sp>
        <p:nvSpPr>
          <p:cNvPr id="30" name="תיבת טקסט 29">
            <a:extLst>
              <a:ext uri="{FF2B5EF4-FFF2-40B4-BE49-F238E27FC236}">
                <a16:creationId xmlns:a16="http://schemas.microsoft.com/office/drawing/2014/main" id="{7E22A065-82BE-D7B0-5C9D-6AC64B69F089}"/>
              </a:ext>
            </a:extLst>
          </p:cNvPr>
          <p:cNvSpPr txBox="1"/>
          <p:nvPr/>
        </p:nvSpPr>
        <p:spPr>
          <a:xfrm>
            <a:off x="970388" y="2054260"/>
            <a:ext cx="2039705" cy="116955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2:</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חלק מהתכנים שבני נוער מציגים ברשת הם הצדדים המוצלחים והנבחרים של המציאות שלהם</a:t>
            </a:r>
          </a:p>
        </p:txBody>
      </p:sp>
      <p:pic>
        <p:nvPicPr>
          <p:cNvPr id="3" name="תמונה 3" descr="Question Mark, People, Think, Mind, Confusion">
            <a:extLst>
              <a:ext uri="{FF2B5EF4-FFF2-40B4-BE49-F238E27FC236}">
                <a16:creationId xmlns:a16="http://schemas.microsoft.com/office/drawing/2014/main" id="{31CE17FB-E97A-6C66-DE92-29971424F6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0803" y="3922558"/>
            <a:ext cx="902578" cy="1515997"/>
          </a:xfrm>
          <a:prstGeom prst="rect">
            <a:avLst/>
          </a:prstGeom>
          <a:noFill/>
          <a:extLst>
            <a:ext uri="{909E8E84-426E-40DD-AFC4-6F175D3DCCD1}">
              <a14:hiddenFill xmlns:a14="http://schemas.microsoft.com/office/drawing/2010/main">
                <a:solidFill>
                  <a:srgbClr val="FFFFFF"/>
                </a:solidFill>
              </a14:hiddenFill>
            </a:ext>
          </a:extLst>
        </p:spPr>
      </p:pic>
      <p:pic>
        <p:nvPicPr>
          <p:cNvPr id="7" name="תמונה 3" descr="Question Mark, People, Think, Mind, Confusion">
            <a:extLst>
              <a:ext uri="{FF2B5EF4-FFF2-40B4-BE49-F238E27FC236}">
                <a16:creationId xmlns:a16="http://schemas.microsoft.com/office/drawing/2014/main" id="{085635A1-710E-FD76-749B-CEFB5773B4B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4161" y="4025500"/>
            <a:ext cx="902578" cy="1515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435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B7974-1E9C-5AD8-3CCF-C7E8D8BB3F6B}"/>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72935BBC-B982-A0F0-4F66-760187C0FF5D}"/>
              </a:ext>
            </a:extLst>
          </p:cNvPr>
          <p:cNvSpPr>
            <a:spLocks noGrp="1"/>
          </p:cNvSpPr>
          <p:nvPr>
            <p:ph type="title"/>
          </p:nvPr>
        </p:nvSpPr>
        <p:spPr/>
        <p:txBody>
          <a:bodyPr/>
          <a:lstStyle/>
          <a:p>
            <a:r>
              <a:rPr lang="he-IL" dirty="0"/>
              <a:t>כרטיסיות לדיון</a:t>
            </a:r>
          </a:p>
        </p:txBody>
      </p:sp>
      <p:sp>
        <p:nvSpPr>
          <p:cNvPr id="4" name="מלבן 3">
            <a:extLst>
              <a:ext uri="{FF2B5EF4-FFF2-40B4-BE49-F238E27FC236}">
                <a16:creationId xmlns:a16="http://schemas.microsoft.com/office/drawing/2014/main" id="{C84AC132-9246-2DEB-B0B8-82B892437C52}"/>
              </a:ext>
              <a:ext uri="{C183D7F6-B498-43B3-948B-1728B52AA6E4}">
                <adec:decorative xmlns:adec="http://schemas.microsoft.com/office/drawing/2017/decorative" val="1"/>
              </a:ext>
            </a:extLst>
          </p:cNvPr>
          <p:cNvSpPr/>
          <p:nvPr/>
        </p:nvSpPr>
        <p:spPr>
          <a:xfrm>
            <a:off x="6613765" y="1602288"/>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sym typeface="Arial"/>
            </a:endParaRPr>
          </a:p>
        </p:txBody>
      </p:sp>
      <p:sp>
        <p:nvSpPr>
          <p:cNvPr id="6" name="מלבן 5">
            <a:extLst>
              <a:ext uri="{FF2B5EF4-FFF2-40B4-BE49-F238E27FC236}">
                <a16:creationId xmlns:a16="http://schemas.microsoft.com/office/drawing/2014/main" id="{17521D7E-E44B-44EF-033B-C77928B9DE12}"/>
              </a:ext>
              <a:ext uri="{C183D7F6-B498-43B3-948B-1728B52AA6E4}">
                <adec:decorative xmlns:adec="http://schemas.microsoft.com/office/drawing/2017/decorative" val="1"/>
              </a:ext>
            </a:extLst>
          </p:cNvPr>
          <p:cNvSpPr/>
          <p:nvPr/>
        </p:nvSpPr>
        <p:spPr>
          <a:xfrm>
            <a:off x="838200" y="1602287"/>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sym typeface="Arial"/>
            </a:endParaRPr>
          </a:p>
        </p:txBody>
      </p:sp>
      <p:pic>
        <p:nvPicPr>
          <p:cNvPr id="9" name="תמונה 1" descr="Thinking, Thought, Bubbles, Speech Bubbles, Cartoon">
            <a:extLst>
              <a:ext uri="{FF2B5EF4-FFF2-40B4-BE49-F238E27FC236}">
                <a16:creationId xmlns:a16="http://schemas.microsoft.com/office/drawing/2014/main" id="{6A78D81A-A485-B791-8819-B51A27253A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2464" y="1743396"/>
            <a:ext cx="2121335" cy="18249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Thinking, Thought, Bubbles, Speech Bubbles, Cartoon">
            <a:extLst>
              <a:ext uri="{FF2B5EF4-FFF2-40B4-BE49-F238E27FC236}">
                <a16:creationId xmlns:a16="http://schemas.microsoft.com/office/drawing/2014/main" id="{3A5C6E5E-BF80-FED9-1C5E-718C3CC197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1588" y="2022683"/>
            <a:ext cx="2235678" cy="1916256"/>
          </a:xfrm>
          <a:prstGeom prst="rect">
            <a:avLst/>
          </a:prstGeom>
          <a:noFill/>
          <a:extLst>
            <a:ext uri="{909E8E84-426E-40DD-AFC4-6F175D3DCCD1}">
              <a14:hiddenFill xmlns:a14="http://schemas.microsoft.com/office/drawing/2010/main">
                <a:solidFill>
                  <a:srgbClr val="FFFFFF"/>
                </a:solidFill>
              </a14:hiddenFill>
            </a:ext>
          </a:extLst>
        </p:spPr>
      </p:pic>
      <p:pic>
        <p:nvPicPr>
          <p:cNvPr id="13" name="תמונה 1" descr="Thinking, Thought, Bubbles, Speech Bubbles, Cartoon">
            <a:extLst>
              <a:ext uri="{FF2B5EF4-FFF2-40B4-BE49-F238E27FC236}">
                <a16:creationId xmlns:a16="http://schemas.microsoft.com/office/drawing/2014/main" id="{8971F83E-5620-C67D-0AB6-D78F6CDD4D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2633" y="1951162"/>
            <a:ext cx="2138713" cy="15964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Thinking, Thought, Bubbles, Speech Bubbles, Cartoon">
            <a:extLst>
              <a:ext uri="{FF2B5EF4-FFF2-40B4-BE49-F238E27FC236}">
                <a16:creationId xmlns:a16="http://schemas.microsoft.com/office/drawing/2014/main" id="{7B0B340E-E5C5-FD31-F786-227248F16B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796" y="1938891"/>
            <a:ext cx="2417464" cy="2113357"/>
          </a:xfrm>
          <a:prstGeom prst="rect">
            <a:avLst/>
          </a:prstGeom>
          <a:noFill/>
          <a:extLst>
            <a:ext uri="{909E8E84-426E-40DD-AFC4-6F175D3DCCD1}">
              <a14:hiddenFill xmlns:a14="http://schemas.microsoft.com/office/drawing/2010/main">
                <a:solidFill>
                  <a:srgbClr val="FFFFFF"/>
                </a:solidFill>
              </a14:hiddenFill>
            </a:ext>
          </a:extLst>
        </p:spPr>
      </p:pic>
      <p:sp>
        <p:nvSpPr>
          <p:cNvPr id="16" name="תיבת טקסט 15">
            <a:extLst>
              <a:ext uri="{FF2B5EF4-FFF2-40B4-BE49-F238E27FC236}">
                <a16:creationId xmlns:a16="http://schemas.microsoft.com/office/drawing/2014/main" id="{6535ED42-8BE2-678F-83E3-1D2543C2F0B2}"/>
              </a:ext>
            </a:extLst>
          </p:cNvPr>
          <p:cNvSpPr txBox="1"/>
          <p:nvPr/>
        </p:nvSpPr>
        <p:spPr>
          <a:xfrm>
            <a:off x="9285650" y="1884037"/>
            <a:ext cx="2014961" cy="116955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1:</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בני נוער מצטרפים לקבוצות ווטסאפ דרך קישורים שחברים שולחים להם</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7" name="מלבן 16">
            <a:extLst>
              <a:ext uri="{FF2B5EF4-FFF2-40B4-BE49-F238E27FC236}">
                <a16:creationId xmlns:a16="http://schemas.microsoft.com/office/drawing/2014/main" id="{532D5992-310C-2B86-42EF-D7019E29AA7D}"/>
              </a:ext>
            </a:extLst>
          </p:cNvPr>
          <p:cNvSpPr/>
          <p:nvPr/>
        </p:nvSpPr>
        <p:spPr>
          <a:xfrm>
            <a:off x="6609095"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E7E6E6">
                    <a:lumMod val="50000"/>
                  </a:srgbClr>
                </a:solidFill>
                <a:effectLst/>
                <a:uLnTx/>
                <a:uFillTx/>
                <a:latin typeface="Arial"/>
                <a:ea typeface="+mn-ea"/>
                <a:cs typeface="Arial" panose="020B0604020202020204" pitchFamily="34" charset="0"/>
                <a:sym typeface="Arial"/>
              </a:rPr>
              <a:t>כרטיסיה 9</a:t>
            </a:r>
          </a:p>
        </p:txBody>
      </p:sp>
      <p:sp>
        <p:nvSpPr>
          <p:cNvPr id="18" name="מלבן 17">
            <a:extLst>
              <a:ext uri="{FF2B5EF4-FFF2-40B4-BE49-F238E27FC236}">
                <a16:creationId xmlns:a16="http://schemas.microsoft.com/office/drawing/2014/main" id="{5788E455-2DD4-3C23-B098-8732F8799BF1}"/>
              </a:ext>
            </a:extLst>
          </p:cNvPr>
          <p:cNvSpPr/>
          <p:nvPr/>
        </p:nvSpPr>
        <p:spPr>
          <a:xfrm>
            <a:off x="847560"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E7E6E6">
                    <a:lumMod val="50000"/>
                  </a:srgbClr>
                </a:solidFill>
                <a:effectLst/>
                <a:uLnTx/>
                <a:uFillTx/>
                <a:latin typeface="Arial"/>
                <a:ea typeface="+mn-ea"/>
                <a:cs typeface="Arial" panose="020B0604020202020204" pitchFamily="34" charset="0"/>
                <a:sym typeface="Arial"/>
              </a:rPr>
              <a:t>כרטיסיה 10</a:t>
            </a:r>
          </a:p>
        </p:txBody>
      </p:sp>
      <p:sp>
        <p:nvSpPr>
          <p:cNvPr id="24" name="תיבת טקסט 23">
            <a:extLst>
              <a:ext uri="{FF2B5EF4-FFF2-40B4-BE49-F238E27FC236}">
                <a16:creationId xmlns:a16="http://schemas.microsoft.com/office/drawing/2014/main" id="{C85ED9B6-2EAC-4219-800C-57922BCBF4C7}"/>
              </a:ext>
            </a:extLst>
          </p:cNvPr>
          <p:cNvSpPr txBox="1"/>
          <p:nvPr/>
        </p:nvSpPr>
        <p:spPr>
          <a:xfrm>
            <a:off x="6790904" y="2139467"/>
            <a:ext cx="1997989" cy="138499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2:         </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בני נוער נמנעים מלהצטרף לקבוצת ווטסאפ דרך קישורים שחברים שולחים להם</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8" name="תיבת טקסט 27">
            <a:extLst>
              <a:ext uri="{FF2B5EF4-FFF2-40B4-BE49-F238E27FC236}">
                <a16:creationId xmlns:a16="http://schemas.microsoft.com/office/drawing/2014/main" id="{E16209A0-213B-12AA-0195-34813D84CCFC}"/>
              </a:ext>
            </a:extLst>
          </p:cNvPr>
          <p:cNvSpPr txBox="1"/>
          <p:nvPr/>
        </p:nvSpPr>
        <p:spPr>
          <a:xfrm>
            <a:off x="3646555" y="2041462"/>
            <a:ext cx="1710868" cy="95410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1:           </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בני נוער מפרסמים מדבקות ותמונות בעלות אופי מיני</a:t>
            </a:r>
          </a:p>
        </p:txBody>
      </p:sp>
      <p:sp>
        <p:nvSpPr>
          <p:cNvPr id="30" name="תיבת טקסט 29">
            <a:extLst>
              <a:ext uri="{FF2B5EF4-FFF2-40B4-BE49-F238E27FC236}">
                <a16:creationId xmlns:a16="http://schemas.microsoft.com/office/drawing/2014/main" id="{64B18274-20E8-8E05-FE6C-D8BC720EB7D9}"/>
              </a:ext>
            </a:extLst>
          </p:cNvPr>
          <p:cNvSpPr txBox="1"/>
          <p:nvPr/>
        </p:nvSpPr>
        <p:spPr>
          <a:xfrm>
            <a:off x="970388" y="2133119"/>
            <a:ext cx="2248322" cy="116955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2:     </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בני נוער מודעים להשלכות החוקיות שיש לשיתוף והפצה של תמונה בעלת אופי מיני לאחרים</a:t>
            </a:r>
          </a:p>
        </p:txBody>
      </p:sp>
      <p:pic>
        <p:nvPicPr>
          <p:cNvPr id="19" name="Picture 6" descr="Thinking, Thought, Bubbles, Speech Bubbles, Cartoon">
            <a:extLst>
              <a:ext uri="{FF2B5EF4-FFF2-40B4-BE49-F238E27FC236}">
                <a16:creationId xmlns:a16="http://schemas.microsoft.com/office/drawing/2014/main" id="{57DF17A4-C9DB-54A8-174D-FD7FFBF8DA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7321154" y="3813772"/>
            <a:ext cx="969358" cy="2008134"/>
          </a:xfrm>
          <a:prstGeom prst="rect">
            <a:avLst/>
          </a:prstGeom>
          <a:noFill/>
          <a:extLst>
            <a:ext uri="{909E8E84-426E-40DD-AFC4-6F175D3DCCD1}">
              <a14:hiddenFill xmlns:a14="http://schemas.microsoft.com/office/drawing/2010/main">
                <a:solidFill>
                  <a:srgbClr val="FFFFFF"/>
                </a:solidFill>
              </a14:hiddenFill>
            </a:ext>
          </a:extLst>
        </p:spPr>
      </p:pic>
      <p:sp>
        <p:nvSpPr>
          <p:cNvPr id="22" name="תיבת טקסט 21">
            <a:extLst>
              <a:ext uri="{FF2B5EF4-FFF2-40B4-BE49-F238E27FC236}">
                <a16:creationId xmlns:a16="http://schemas.microsoft.com/office/drawing/2014/main" id="{DC001D1E-9E58-2D8E-9516-5BBB7D94ECBD}"/>
              </a:ext>
            </a:extLst>
          </p:cNvPr>
          <p:cNvSpPr txBox="1"/>
          <p:nvPr/>
        </p:nvSpPr>
        <p:spPr>
          <a:xfrm>
            <a:off x="6906191" y="4549029"/>
            <a:ext cx="1127501" cy="52322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3: </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בני נוער...</a:t>
            </a:r>
          </a:p>
        </p:txBody>
      </p:sp>
      <p:pic>
        <p:nvPicPr>
          <p:cNvPr id="25" name="Picture 6" descr="Thinking, Thought, Bubbles, Speech Bubbles, Cartoon">
            <a:extLst>
              <a:ext uri="{FF2B5EF4-FFF2-40B4-BE49-F238E27FC236}">
                <a16:creationId xmlns:a16="http://schemas.microsoft.com/office/drawing/2014/main" id="{6E27B1CA-05E3-D330-EECF-462857FD14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534083" y="3952860"/>
            <a:ext cx="969358" cy="2008134"/>
          </a:xfrm>
          <a:prstGeom prst="rect">
            <a:avLst/>
          </a:prstGeom>
          <a:noFill/>
          <a:extLst>
            <a:ext uri="{909E8E84-426E-40DD-AFC4-6F175D3DCCD1}">
              <a14:hiddenFill xmlns:a14="http://schemas.microsoft.com/office/drawing/2010/main">
                <a:solidFill>
                  <a:srgbClr val="FFFFFF"/>
                </a:solidFill>
              </a14:hiddenFill>
            </a:ext>
          </a:extLst>
        </p:spPr>
      </p:pic>
      <p:sp>
        <p:nvSpPr>
          <p:cNvPr id="26" name="תיבת טקסט 25">
            <a:extLst>
              <a:ext uri="{FF2B5EF4-FFF2-40B4-BE49-F238E27FC236}">
                <a16:creationId xmlns:a16="http://schemas.microsoft.com/office/drawing/2014/main" id="{16237825-7E35-B27C-5AA7-E976B6790CEA}"/>
              </a:ext>
            </a:extLst>
          </p:cNvPr>
          <p:cNvSpPr txBox="1"/>
          <p:nvPr/>
        </p:nvSpPr>
        <p:spPr>
          <a:xfrm>
            <a:off x="954130" y="4633798"/>
            <a:ext cx="1416719" cy="52322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3:         </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בני נוער...</a:t>
            </a:r>
          </a:p>
        </p:txBody>
      </p:sp>
      <p:sp>
        <p:nvSpPr>
          <p:cNvPr id="15" name="תיבת טקסט 14">
            <a:extLst>
              <a:ext uri="{FF2B5EF4-FFF2-40B4-BE49-F238E27FC236}">
                <a16:creationId xmlns:a16="http://schemas.microsoft.com/office/drawing/2014/main" id="{3F1B3492-25C5-3F8C-6940-3BD9A746EDE5}"/>
              </a:ext>
            </a:extLst>
          </p:cNvPr>
          <p:cNvSpPr txBox="1"/>
          <p:nvPr/>
        </p:nvSpPr>
        <p:spPr>
          <a:xfrm>
            <a:off x="6701589" y="5558859"/>
            <a:ext cx="4712775" cy="830997"/>
          </a:xfrm>
          <a:prstGeom prst="rect">
            <a:avLst/>
          </a:prstGeom>
          <a:noFill/>
        </p:spPr>
        <p:txBody>
          <a:bodyPr wrap="square">
            <a:spAutoFit/>
          </a:bodyPr>
          <a:lstStyle/>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בחרו באפשרות שרוב בני הנוער נוהגים על פיה לדעתכם.</a:t>
            </a:r>
            <a:endPar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ציינו את הסיבות והמניעים שבגללם בני נוער מתנהלים בדרך זו לדעתכם.</a:t>
            </a:r>
            <a:endParaRPr kumimoji="0" lang="he-IL"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
        <p:nvSpPr>
          <p:cNvPr id="20" name="תיבת טקסט 19">
            <a:extLst>
              <a:ext uri="{FF2B5EF4-FFF2-40B4-BE49-F238E27FC236}">
                <a16:creationId xmlns:a16="http://schemas.microsoft.com/office/drawing/2014/main" id="{CBAD347F-E5F1-2798-6156-02C50067BD73}"/>
              </a:ext>
            </a:extLst>
          </p:cNvPr>
          <p:cNvSpPr txBox="1"/>
          <p:nvPr/>
        </p:nvSpPr>
        <p:spPr>
          <a:xfrm>
            <a:off x="970388" y="5558859"/>
            <a:ext cx="4712775" cy="830997"/>
          </a:xfrm>
          <a:prstGeom prst="rect">
            <a:avLst/>
          </a:prstGeom>
          <a:noFill/>
        </p:spPr>
        <p:txBody>
          <a:bodyPr wrap="square">
            <a:spAutoFit/>
          </a:bodyPr>
          <a:lstStyle/>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בחרו באפשרות שרוב בני הנוער נוהגים על פיה לדעתכם.</a:t>
            </a:r>
            <a:endPar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ציינו את הסיבות והמניעים שבגללם בני נוער מתנהלים בדרך זו לדעתכם.</a:t>
            </a:r>
            <a:endParaRPr kumimoji="0" lang="he-IL"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21" name="תמונה 3" descr="Question Mark, People, Think, Mind, Confusion">
            <a:extLst>
              <a:ext uri="{FF2B5EF4-FFF2-40B4-BE49-F238E27FC236}">
                <a16:creationId xmlns:a16="http://schemas.microsoft.com/office/drawing/2014/main" id="{01E72E35-F92F-5F7B-A41D-BBA8B1EF6A0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12364" y="3922558"/>
            <a:ext cx="902578" cy="1515997"/>
          </a:xfrm>
          <a:prstGeom prst="rect">
            <a:avLst/>
          </a:prstGeom>
          <a:noFill/>
          <a:extLst>
            <a:ext uri="{909E8E84-426E-40DD-AFC4-6F175D3DCCD1}">
              <a14:hiddenFill xmlns:a14="http://schemas.microsoft.com/office/drawing/2010/main">
                <a:solidFill>
                  <a:srgbClr val="FFFFFF"/>
                </a:solidFill>
              </a14:hiddenFill>
            </a:ext>
          </a:extLst>
        </p:spPr>
      </p:pic>
      <p:pic>
        <p:nvPicPr>
          <p:cNvPr id="23" name="תמונה 3" descr="Question Mark, People, Think, Mind, Confusion">
            <a:extLst>
              <a:ext uri="{FF2B5EF4-FFF2-40B4-BE49-F238E27FC236}">
                <a16:creationId xmlns:a16="http://schemas.microsoft.com/office/drawing/2014/main" id="{198DD130-F8D8-72DE-FBA9-CBAF4BD0D9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7254" y="3841941"/>
            <a:ext cx="902578" cy="1515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080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95C3D-B7D2-1166-91E9-5E3D4250E708}"/>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D41B513C-89C9-EF79-F99E-8E497778AFFB}"/>
              </a:ext>
            </a:extLst>
          </p:cNvPr>
          <p:cNvSpPr>
            <a:spLocks noGrp="1"/>
          </p:cNvSpPr>
          <p:nvPr>
            <p:ph type="title"/>
          </p:nvPr>
        </p:nvSpPr>
        <p:spPr/>
        <p:txBody>
          <a:bodyPr/>
          <a:lstStyle/>
          <a:p>
            <a:r>
              <a:rPr lang="he-IL" dirty="0"/>
              <a:t>כרטיסיות לדיון</a:t>
            </a:r>
          </a:p>
        </p:txBody>
      </p:sp>
      <p:sp>
        <p:nvSpPr>
          <p:cNvPr id="4" name="מלבן 3">
            <a:extLst>
              <a:ext uri="{FF2B5EF4-FFF2-40B4-BE49-F238E27FC236}">
                <a16:creationId xmlns:a16="http://schemas.microsoft.com/office/drawing/2014/main" id="{0541C5C9-B88C-03C2-304D-CE3C81F3B67D}"/>
              </a:ext>
              <a:ext uri="{C183D7F6-B498-43B3-948B-1728B52AA6E4}">
                <adec:decorative xmlns:adec="http://schemas.microsoft.com/office/drawing/2017/decorative" val="1"/>
              </a:ext>
            </a:extLst>
          </p:cNvPr>
          <p:cNvSpPr/>
          <p:nvPr/>
        </p:nvSpPr>
        <p:spPr>
          <a:xfrm>
            <a:off x="3787488" y="1556864"/>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sym typeface="Arial"/>
            </a:endParaRPr>
          </a:p>
        </p:txBody>
      </p:sp>
      <p:sp>
        <p:nvSpPr>
          <p:cNvPr id="8" name="תיבת טקסט 7">
            <a:extLst>
              <a:ext uri="{FF2B5EF4-FFF2-40B4-BE49-F238E27FC236}">
                <a16:creationId xmlns:a16="http://schemas.microsoft.com/office/drawing/2014/main" id="{F886B679-2F2C-9A44-7580-029BB42A6F76}"/>
              </a:ext>
            </a:extLst>
          </p:cNvPr>
          <p:cNvSpPr txBox="1"/>
          <p:nvPr/>
        </p:nvSpPr>
        <p:spPr>
          <a:xfrm>
            <a:off x="3787488" y="5500486"/>
            <a:ext cx="4712775" cy="830997"/>
          </a:xfrm>
          <a:prstGeom prst="rect">
            <a:avLst/>
          </a:prstGeom>
          <a:noFill/>
        </p:spPr>
        <p:txBody>
          <a:bodyPr wrap="square">
            <a:spAutoFit/>
          </a:bodyPr>
          <a:lstStyle/>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בחרו באפשרות שרוב בני הנוער נוהגים על פיה לדעתכם.</a:t>
            </a:r>
            <a:endPar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ציינו את הסיבות והמניעים שבגללם בני נוער מתנהלים בדרך זו לדעתכם.</a:t>
            </a:r>
            <a:endParaRPr kumimoji="0" lang="he-IL"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9" name="תמונה 1" descr="Thinking, Thought, Bubbles, Speech Bubbles, Cartoon">
            <a:extLst>
              <a:ext uri="{FF2B5EF4-FFF2-40B4-BE49-F238E27FC236}">
                <a16:creationId xmlns:a16="http://schemas.microsoft.com/office/drawing/2014/main" id="{2581F786-0649-DDDF-9878-1D16BC8D3F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9238" y="1662178"/>
            <a:ext cx="2258849" cy="20272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Thinking, Thought, Bubbles, Speech Bubbles, Cartoon">
            <a:extLst>
              <a:ext uri="{FF2B5EF4-FFF2-40B4-BE49-F238E27FC236}">
                <a16:creationId xmlns:a16="http://schemas.microsoft.com/office/drawing/2014/main" id="{17B8145C-3A1B-E6BA-B718-659C6C087B4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8174" y="2031033"/>
            <a:ext cx="2427752" cy="1996080"/>
          </a:xfrm>
          <a:prstGeom prst="rect">
            <a:avLst/>
          </a:prstGeom>
          <a:noFill/>
          <a:extLst>
            <a:ext uri="{909E8E84-426E-40DD-AFC4-6F175D3DCCD1}">
              <a14:hiddenFill xmlns:a14="http://schemas.microsoft.com/office/drawing/2010/main">
                <a:solidFill>
                  <a:srgbClr val="FFFFFF"/>
                </a:solidFill>
              </a14:hiddenFill>
            </a:ext>
          </a:extLst>
        </p:spPr>
      </p:pic>
      <p:sp>
        <p:nvSpPr>
          <p:cNvPr id="16" name="תיבת טקסט 15">
            <a:extLst>
              <a:ext uri="{FF2B5EF4-FFF2-40B4-BE49-F238E27FC236}">
                <a16:creationId xmlns:a16="http://schemas.microsoft.com/office/drawing/2014/main" id="{44F8FA33-AC8A-C108-FE21-0F9EF79A79B3}"/>
              </a:ext>
            </a:extLst>
          </p:cNvPr>
          <p:cNvSpPr txBox="1"/>
          <p:nvPr/>
        </p:nvSpPr>
        <p:spPr>
          <a:xfrm>
            <a:off x="6510658" y="1881278"/>
            <a:ext cx="1896008" cy="116955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1:</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בני נוער מקפידים להגדיר את הפרופיל שלהם ברשת החברתית כפרטי</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7" name="מלבן 16">
            <a:extLst>
              <a:ext uri="{FF2B5EF4-FFF2-40B4-BE49-F238E27FC236}">
                <a16:creationId xmlns:a16="http://schemas.microsoft.com/office/drawing/2014/main" id="{5AF5ECA2-DD28-DF48-FF7E-6130600CD2CC}"/>
              </a:ext>
            </a:extLst>
          </p:cNvPr>
          <p:cNvSpPr/>
          <p:nvPr/>
        </p:nvSpPr>
        <p:spPr>
          <a:xfrm>
            <a:off x="3797911" y="1602290"/>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E7E6E6">
                    <a:lumMod val="50000"/>
                  </a:srgbClr>
                </a:solidFill>
                <a:effectLst/>
                <a:uLnTx/>
                <a:uFillTx/>
                <a:latin typeface="Arial"/>
                <a:ea typeface="+mn-ea"/>
                <a:cs typeface="Arial" panose="020B0604020202020204" pitchFamily="34" charset="0"/>
                <a:sym typeface="Arial"/>
              </a:rPr>
              <a:t>כרטיסיה 11</a:t>
            </a:r>
          </a:p>
        </p:txBody>
      </p:sp>
      <p:sp>
        <p:nvSpPr>
          <p:cNvPr id="24" name="תיבת טקסט 23">
            <a:extLst>
              <a:ext uri="{FF2B5EF4-FFF2-40B4-BE49-F238E27FC236}">
                <a16:creationId xmlns:a16="http://schemas.microsoft.com/office/drawing/2014/main" id="{FA704F4C-0BF5-0498-FBAC-38411B75FD8E}"/>
              </a:ext>
            </a:extLst>
          </p:cNvPr>
          <p:cNvSpPr txBox="1"/>
          <p:nvPr/>
        </p:nvSpPr>
        <p:spPr>
          <a:xfrm>
            <a:off x="4027077" y="2157913"/>
            <a:ext cx="2122356" cy="160043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2: </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בני נוער מעדיפים שהפרופיל שלהם ברשת החברתית יהיה ציבורי כדי לצבור </a:t>
            </a:r>
            <a:r>
              <a:rPr kumimoji="0" lang="he-IL" sz="1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לייקים</a:t>
            </a:r>
            <a:r>
              <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ועוקבים</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19" name="Picture 6" descr="Thinking, Thought, Bubbles, Speech Bubbles, Cartoon">
            <a:extLst>
              <a:ext uri="{FF2B5EF4-FFF2-40B4-BE49-F238E27FC236}">
                <a16:creationId xmlns:a16="http://schemas.microsoft.com/office/drawing/2014/main" id="{D2EEC14B-A704-7668-ADB9-FF5A1B45363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4546465" y="3784361"/>
            <a:ext cx="969358" cy="2008134"/>
          </a:xfrm>
          <a:prstGeom prst="rect">
            <a:avLst/>
          </a:prstGeom>
          <a:noFill/>
          <a:extLst>
            <a:ext uri="{909E8E84-426E-40DD-AFC4-6F175D3DCCD1}">
              <a14:hiddenFill xmlns:a14="http://schemas.microsoft.com/office/drawing/2010/main">
                <a:solidFill>
                  <a:srgbClr val="FFFFFF"/>
                </a:solidFill>
              </a14:hiddenFill>
            </a:ext>
          </a:extLst>
        </p:spPr>
      </p:pic>
      <p:sp>
        <p:nvSpPr>
          <p:cNvPr id="22" name="תיבת טקסט 21">
            <a:extLst>
              <a:ext uri="{FF2B5EF4-FFF2-40B4-BE49-F238E27FC236}">
                <a16:creationId xmlns:a16="http://schemas.microsoft.com/office/drawing/2014/main" id="{E8D9438F-BE57-918A-8DBF-EE1C3046F692}"/>
              </a:ext>
            </a:extLst>
          </p:cNvPr>
          <p:cNvSpPr txBox="1"/>
          <p:nvPr/>
        </p:nvSpPr>
        <p:spPr>
          <a:xfrm>
            <a:off x="4110824" y="4453503"/>
            <a:ext cx="1103806" cy="52322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3:  </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בני נוער...</a:t>
            </a:r>
          </a:p>
        </p:txBody>
      </p:sp>
      <p:pic>
        <p:nvPicPr>
          <p:cNvPr id="3" name="תמונה 3" descr="Question Mark, People, Think, Mind, Confusion">
            <a:extLst>
              <a:ext uri="{FF2B5EF4-FFF2-40B4-BE49-F238E27FC236}">
                <a16:creationId xmlns:a16="http://schemas.microsoft.com/office/drawing/2014/main" id="{513584E0-4E96-7BCB-38F0-CCF7B0DA50B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7787" y="3749104"/>
            <a:ext cx="902578" cy="1515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012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D5A57-CA86-30A1-5661-D557F9393EC8}"/>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026EC639-54A5-F91A-57B2-A39A05D9030A}"/>
              </a:ext>
            </a:extLst>
          </p:cNvPr>
          <p:cNvSpPr>
            <a:spLocks noGrp="1"/>
          </p:cNvSpPr>
          <p:nvPr>
            <p:ph type="title"/>
          </p:nvPr>
        </p:nvSpPr>
        <p:spPr/>
        <p:txBody>
          <a:bodyPr/>
          <a:lstStyle/>
          <a:p>
            <a:r>
              <a:rPr lang="he-IL" dirty="0"/>
              <a:t>כרטיסיות לדיון</a:t>
            </a:r>
          </a:p>
        </p:txBody>
      </p:sp>
      <p:sp>
        <p:nvSpPr>
          <p:cNvPr id="4" name="מלבן 3">
            <a:extLst>
              <a:ext uri="{FF2B5EF4-FFF2-40B4-BE49-F238E27FC236}">
                <a16:creationId xmlns:a16="http://schemas.microsoft.com/office/drawing/2014/main" id="{EDF06355-524E-97D7-C7E2-D4E16AA3D16A}"/>
              </a:ext>
              <a:ext uri="{C183D7F6-B498-43B3-948B-1728B52AA6E4}">
                <adec:decorative xmlns:adec="http://schemas.microsoft.com/office/drawing/2017/decorative" val="1"/>
              </a:ext>
            </a:extLst>
          </p:cNvPr>
          <p:cNvSpPr/>
          <p:nvPr/>
        </p:nvSpPr>
        <p:spPr>
          <a:xfrm>
            <a:off x="6613765" y="1602288"/>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sym typeface="Arial"/>
            </a:endParaRPr>
          </a:p>
        </p:txBody>
      </p:sp>
      <p:pic>
        <p:nvPicPr>
          <p:cNvPr id="5" name="תמונה 3" descr="Question Mark, People, Think, Mind, Confusion">
            <a:extLst>
              <a:ext uri="{FF2B5EF4-FFF2-40B4-BE49-F238E27FC236}">
                <a16:creationId xmlns:a16="http://schemas.microsoft.com/office/drawing/2014/main" id="{4DA1B9B0-F853-4866-9A8B-2DE4518320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8673" y="3506539"/>
            <a:ext cx="982644" cy="1650479"/>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5">
            <a:extLst>
              <a:ext uri="{FF2B5EF4-FFF2-40B4-BE49-F238E27FC236}">
                <a16:creationId xmlns:a16="http://schemas.microsoft.com/office/drawing/2014/main" id="{DA37B858-244B-7F3B-DEF1-059310A6E946}"/>
              </a:ext>
              <a:ext uri="{C183D7F6-B498-43B3-948B-1728B52AA6E4}">
                <adec:decorative xmlns:adec="http://schemas.microsoft.com/office/drawing/2017/decorative" val="1"/>
              </a:ext>
            </a:extLst>
          </p:cNvPr>
          <p:cNvSpPr/>
          <p:nvPr/>
        </p:nvSpPr>
        <p:spPr>
          <a:xfrm>
            <a:off x="838200" y="1602287"/>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sym typeface="Arial"/>
            </a:endParaRPr>
          </a:p>
        </p:txBody>
      </p:sp>
      <p:sp>
        <p:nvSpPr>
          <p:cNvPr id="8" name="תיבת טקסט 7">
            <a:extLst>
              <a:ext uri="{FF2B5EF4-FFF2-40B4-BE49-F238E27FC236}">
                <a16:creationId xmlns:a16="http://schemas.microsoft.com/office/drawing/2014/main" id="{0E292CD8-C2C9-56C5-246E-DEFA86C77E8D}"/>
              </a:ext>
            </a:extLst>
          </p:cNvPr>
          <p:cNvSpPr txBox="1"/>
          <p:nvPr/>
        </p:nvSpPr>
        <p:spPr>
          <a:xfrm>
            <a:off x="6701589" y="5558859"/>
            <a:ext cx="4712775" cy="1200329"/>
          </a:xfrm>
          <a:prstGeom prst="rect">
            <a:avLst/>
          </a:prstGeom>
          <a:noFill/>
        </p:spPr>
        <p:txBody>
          <a:bodyPr wrap="square">
            <a:spAutoFit/>
          </a:bodyPr>
          <a:lstStyle/>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בחרו באפשרות שרוב בני הנוער נוהגים על פיה לדעתכם.</a:t>
            </a:r>
            <a:endParaRPr kumimoji="0" lang="en-US" alt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ציינו את הסיבות והמניעים שבגללם בני נוער מתנהלים בדרך זו לדעתכם.</a:t>
            </a:r>
            <a:endParaRPr kumimoji="0" lang="he-IL" alt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9" name="תמונה 1" descr="Thinking, Thought, Bubbles, Speech Bubbles, Cartoon">
            <a:extLst>
              <a:ext uri="{FF2B5EF4-FFF2-40B4-BE49-F238E27FC236}">
                <a16:creationId xmlns:a16="http://schemas.microsoft.com/office/drawing/2014/main" id="{E3EDBEEA-96E4-85EF-78EF-B8A399E694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2464" y="1881275"/>
            <a:ext cx="2121335" cy="16870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Thinking, Thought, Bubbles, Speech Bubbles, Cartoon">
            <a:extLst>
              <a:ext uri="{FF2B5EF4-FFF2-40B4-BE49-F238E27FC236}">
                <a16:creationId xmlns:a16="http://schemas.microsoft.com/office/drawing/2014/main" id="{D0A582CF-017D-A2CB-BAC8-E7108881DF5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1588" y="2022683"/>
            <a:ext cx="2121335" cy="1744146"/>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3" descr="Question Mark, People, Think, Mind, Confusion">
            <a:extLst>
              <a:ext uri="{FF2B5EF4-FFF2-40B4-BE49-F238E27FC236}">
                <a16:creationId xmlns:a16="http://schemas.microsoft.com/office/drawing/2014/main" id="{B69102EA-0848-C0EF-8086-1D1B9C677F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7177" y="3605234"/>
            <a:ext cx="982644" cy="1650479"/>
          </a:xfrm>
          <a:prstGeom prst="rect">
            <a:avLst/>
          </a:prstGeom>
          <a:noFill/>
          <a:extLst>
            <a:ext uri="{909E8E84-426E-40DD-AFC4-6F175D3DCCD1}">
              <a14:hiddenFill xmlns:a14="http://schemas.microsoft.com/office/drawing/2010/main">
                <a:solidFill>
                  <a:srgbClr val="FFFFFF"/>
                </a:solidFill>
              </a14:hiddenFill>
            </a:ext>
          </a:extLst>
        </p:spPr>
      </p:pic>
      <p:sp>
        <p:nvSpPr>
          <p:cNvPr id="12" name="תיבת טקסט 11">
            <a:extLst>
              <a:ext uri="{FF2B5EF4-FFF2-40B4-BE49-F238E27FC236}">
                <a16:creationId xmlns:a16="http://schemas.microsoft.com/office/drawing/2014/main" id="{70418C99-8F41-7FA5-BFC2-C5CBBECEF8D7}"/>
              </a:ext>
            </a:extLst>
          </p:cNvPr>
          <p:cNvSpPr txBox="1"/>
          <p:nvPr/>
        </p:nvSpPr>
        <p:spPr>
          <a:xfrm>
            <a:off x="970388" y="5572447"/>
            <a:ext cx="4712775" cy="1200329"/>
          </a:xfrm>
          <a:prstGeom prst="rect">
            <a:avLst/>
          </a:prstGeom>
          <a:noFill/>
        </p:spPr>
        <p:txBody>
          <a:bodyPr wrap="square">
            <a:spAutoFit/>
          </a:bodyPr>
          <a:lstStyle/>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בחרו באפשרות שרוב בני הנוער נוהגים על פיה לדעתכם.</a:t>
            </a:r>
            <a:endParaRPr kumimoji="0" lang="en-US" alt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ציינו את הסיבות והמניעים שבגללם בני נוער מתנהלים בדרך זו לדעתכם.</a:t>
            </a:r>
            <a:endParaRPr kumimoji="0" lang="he-IL" alt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13" name="תמונה 1" descr="Thinking, Thought, Bubbles, Speech Bubbles, Cartoon">
            <a:extLst>
              <a:ext uri="{FF2B5EF4-FFF2-40B4-BE49-F238E27FC236}">
                <a16:creationId xmlns:a16="http://schemas.microsoft.com/office/drawing/2014/main" id="{D183082D-7E73-4156-5A81-49676AC94B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2633" y="1951162"/>
            <a:ext cx="2138713" cy="15964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Thinking, Thought, Bubbles, Speech Bubbles, Cartoon">
            <a:extLst>
              <a:ext uri="{FF2B5EF4-FFF2-40B4-BE49-F238E27FC236}">
                <a16:creationId xmlns:a16="http://schemas.microsoft.com/office/drawing/2014/main" id="{18310B6D-9D9C-79D1-7A30-4DFA9DA8317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6796" y="1938891"/>
            <a:ext cx="2007410" cy="2113357"/>
          </a:xfrm>
          <a:prstGeom prst="rect">
            <a:avLst/>
          </a:prstGeom>
          <a:noFill/>
          <a:extLst>
            <a:ext uri="{909E8E84-426E-40DD-AFC4-6F175D3DCCD1}">
              <a14:hiddenFill xmlns:a14="http://schemas.microsoft.com/office/drawing/2010/main">
                <a:solidFill>
                  <a:srgbClr val="FFFFFF"/>
                </a:solidFill>
              </a14:hiddenFill>
            </a:ext>
          </a:extLst>
        </p:spPr>
      </p:pic>
      <p:sp>
        <p:nvSpPr>
          <p:cNvPr id="16" name="תיבת טקסט 15">
            <a:extLst>
              <a:ext uri="{FF2B5EF4-FFF2-40B4-BE49-F238E27FC236}">
                <a16:creationId xmlns:a16="http://schemas.microsoft.com/office/drawing/2014/main" id="{9B5F24E9-1A04-16F6-218A-83E9DF8C5D83}"/>
              </a:ext>
            </a:extLst>
          </p:cNvPr>
          <p:cNvSpPr txBox="1"/>
          <p:nvPr/>
        </p:nvSpPr>
        <p:spPr>
          <a:xfrm>
            <a:off x="9310243" y="1978915"/>
            <a:ext cx="1896008"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1: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endPar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7" name="מלבן 16">
            <a:extLst>
              <a:ext uri="{FF2B5EF4-FFF2-40B4-BE49-F238E27FC236}">
                <a16:creationId xmlns:a16="http://schemas.microsoft.com/office/drawing/2014/main" id="{B881B387-3D63-1BAD-2F9B-45EAAA20902D}"/>
              </a:ext>
            </a:extLst>
          </p:cNvPr>
          <p:cNvSpPr/>
          <p:nvPr/>
        </p:nvSpPr>
        <p:spPr>
          <a:xfrm>
            <a:off x="6609095"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E7E6E6">
                    <a:lumMod val="50000"/>
                  </a:srgbClr>
                </a:solidFill>
                <a:effectLst/>
                <a:uLnTx/>
                <a:uFillTx/>
                <a:latin typeface="Arial"/>
                <a:ea typeface="+mn-ea"/>
                <a:cs typeface="Arial" panose="020B0604020202020204" pitchFamily="34" charset="0"/>
                <a:sym typeface="Arial"/>
              </a:rPr>
              <a:t>כרטיסיה 12</a:t>
            </a:r>
          </a:p>
        </p:txBody>
      </p:sp>
      <p:sp>
        <p:nvSpPr>
          <p:cNvPr id="18" name="מלבן 17">
            <a:extLst>
              <a:ext uri="{FF2B5EF4-FFF2-40B4-BE49-F238E27FC236}">
                <a16:creationId xmlns:a16="http://schemas.microsoft.com/office/drawing/2014/main" id="{32879FF5-1069-8272-7E9B-30D7507A4744}"/>
              </a:ext>
            </a:extLst>
          </p:cNvPr>
          <p:cNvSpPr/>
          <p:nvPr/>
        </p:nvSpPr>
        <p:spPr>
          <a:xfrm>
            <a:off x="847560"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E7E6E6">
                    <a:lumMod val="50000"/>
                  </a:srgbClr>
                </a:solidFill>
                <a:effectLst/>
                <a:uLnTx/>
                <a:uFillTx/>
                <a:latin typeface="Arial"/>
                <a:ea typeface="+mn-ea"/>
                <a:cs typeface="Arial" panose="020B0604020202020204" pitchFamily="34" charset="0"/>
                <a:sym typeface="Arial"/>
              </a:rPr>
              <a:t>כרטיסיה 13</a:t>
            </a:r>
          </a:p>
        </p:txBody>
      </p:sp>
      <p:sp>
        <p:nvSpPr>
          <p:cNvPr id="24" name="תיבת טקסט 23">
            <a:extLst>
              <a:ext uri="{FF2B5EF4-FFF2-40B4-BE49-F238E27FC236}">
                <a16:creationId xmlns:a16="http://schemas.microsoft.com/office/drawing/2014/main" id="{083E685D-795D-492B-5AF1-B6052693C759}"/>
              </a:ext>
            </a:extLst>
          </p:cNvPr>
          <p:cNvSpPr txBox="1"/>
          <p:nvPr/>
        </p:nvSpPr>
        <p:spPr>
          <a:xfrm>
            <a:off x="6811911" y="2164035"/>
            <a:ext cx="1826762"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2: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endPar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8" name="תיבת טקסט 27">
            <a:extLst>
              <a:ext uri="{FF2B5EF4-FFF2-40B4-BE49-F238E27FC236}">
                <a16:creationId xmlns:a16="http://schemas.microsoft.com/office/drawing/2014/main" id="{A30AF300-8554-EE89-655D-8E3B07C789A4}"/>
              </a:ext>
            </a:extLst>
          </p:cNvPr>
          <p:cNvSpPr txBox="1"/>
          <p:nvPr/>
        </p:nvSpPr>
        <p:spPr>
          <a:xfrm>
            <a:off x="3645952" y="2094955"/>
            <a:ext cx="1710868"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1:           </a:t>
            </a:r>
          </a:p>
        </p:txBody>
      </p:sp>
      <p:sp>
        <p:nvSpPr>
          <p:cNvPr id="30" name="תיבת טקסט 29">
            <a:extLst>
              <a:ext uri="{FF2B5EF4-FFF2-40B4-BE49-F238E27FC236}">
                <a16:creationId xmlns:a16="http://schemas.microsoft.com/office/drawing/2014/main" id="{055834C4-E755-FEEF-AD5A-60C539A21344}"/>
              </a:ext>
            </a:extLst>
          </p:cNvPr>
          <p:cNvSpPr txBox="1"/>
          <p:nvPr/>
        </p:nvSpPr>
        <p:spPr>
          <a:xfrm>
            <a:off x="970388" y="2172874"/>
            <a:ext cx="177372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2:               </a:t>
            </a:r>
          </a:p>
        </p:txBody>
      </p:sp>
      <p:pic>
        <p:nvPicPr>
          <p:cNvPr id="19" name="Picture 6" descr="Thinking, Thought, Bubbles, Speech Bubbles, Cartoon">
            <a:extLst>
              <a:ext uri="{FF2B5EF4-FFF2-40B4-BE49-F238E27FC236}">
                <a16:creationId xmlns:a16="http://schemas.microsoft.com/office/drawing/2014/main" id="{09E56C01-4E9E-399F-4F5F-FE9939833D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7321154" y="3813772"/>
            <a:ext cx="969358" cy="2008134"/>
          </a:xfrm>
          <a:prstGeom prst="rect">
            <a:avLst/>
          </a:prstGeom>
          <a:noFill/>
          <a:extLst>
            <a:ext uri="{909E8E84-426E-40DD-AFC4-6F175D3DCCD1}">
              <a14:hiddenFill xmlns:a14="http://schemas.microsoft.com/office/drawing/2010/main">
                <a:solidFill>
                  <a:srgbClr val="FFFFFF"/>
                </a:solidFill>
              </a14:hiddenFill>
            </a:ext>
          </a:extLst>
        </p:spPr>
      </p:pic>
      <p:sp>
        <p:nvSpPr>
          <p:cNvPr id="22" name="תיבת טקסט 21">
            <a:extLst>
              <a:ext uri="{FF2B5EF4-FFF2-40B4-BE49-F238E27FC236}">
                <a16:creationId xmlns:a16="http://schemas.microsoft.com/office/drawing/2014/main" id="{547EC932-303B-F915-2D85-3C0CD7A4B897}"/>
              </a:ext>
            </a:extLst>
          </p:cNvPr>
          <p:cNvSpPr txBox="1"/>
          <p:nvPr/>
        </p:nvSpPr>
        <p:spPr>
          <a:xfrm>
            <a:off x="6616973" y="4549029"/>
            <a:ext cx="141671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3:         </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בני נוער...</a:t>
            </a:r>
          </a:p>
        </p:txBody>
      </p:sp>
      <p:pic>
        <p:nvPicPr>
          <p:cNvPr id="25" name="Picture 6" descr="Thinking, Thought, Bubbles, Speech Bubbles, Cartoon">
            <a:extLst>
              <a:ext uri="{FF2B5EF4-FFF2-40B4-BE49-F238E27FC236}">
                <a16:creationId xmlns:a16="http://schemas.microsoft.com/office/drawing/2014/main" id="{76A9F939-26CB-5558-63A6-7A95BF5432D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1534083" y="3952860"/>
            <a:ext cx="969358" cy="2008134"/>
          </a:xfrm>
          <a:prstGeom prst="rect">
            <a:avLst/>
          </a:prstGeom>
          <a:noFill/>
          <a:extLst>
            <a:ext uri="{909E8E84-426E-40DD-AFC4-6F175D3DCCD1}">
              <a14:hiddenFill xmlns:a14="http://schemas.microsoft.com/office/drawing/2010/main">
                <a:solidFill>
                  <a:srgbClr val="FFFFFF"/>
                </a:solidFill>
              </a14:hiddenFill>
            </a:ext>
          </a:extLst>
        </p:spPr>
      </p:pic>
      <p:sp>
        <p:nvSpPr>
          <p:cNvPr id="26" name="תיבת טקסט 25">
            <a:extLst>
              <a:ext uri="{FF2B5EF4-FFF2-40B4-BE49-F238E27FC236}">
                <a16:creationId xmlns:a16="http://schemas.microsoft.com/office/drawing/2014/main" id="{35C8384F-A14D-E73D-AC6B-9557798952AD}"/>
              </a:ext>
            </a:extLst>
          </p:cNvPr>
          <p:cNvSpPr txBox="1"/>
          <p:nvPr/>
        </p:nvSpPr>
        <p:spPr>
          <a:xfrm>
            <a:off x="826528" y="4725796"/>
            <a:ext cx="141671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3:         </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בני נוער...</a:t>
            </a:r>
          </a:p>
        </p:txBody>
      </p:sp>
    </p:spTree>
    <p:extLst>
      <p:ext uri="{BB962C8B-B14F-4D97-AF65-F5344CB8AC3E}">
        <p14:creationId xmlns:p14="http://schemas.microsoft.com/office/powerpoint/2010/main" val="3422968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872000" y="469025"/>
            <a:ext cx="4320000" cy="1116898"/>
          </a:xfrm>
          <a:prstGeom prst="rect">
            <a:avLst/>
          </a:prstGeom>
          <a:noFill/>
          <a:ln>
            <a:noFill/>
          </a:ln>
        </p:spPr>
      </p:pic>
      <p:sp>
        <p:nvSpPr>
          <p:cNvPr id="200" name="Google Shape;200;p6">
            <a:extLst>
              <a:ext uri="{C183D7F6-B498-43B3-948B-1728B52AA6E4}">
                <adec:decorative xmlns:adec="http://schemas.microsoft.com/office/drawing/2017/decorative" val="0"/>
              </a:ext>
            </a:extLst>
          </p:cNvPr>
          <p:cNvSpPr txBox="1">
            <a:spLocks noGrp="1"/>
          </p:cNvSpPr>
          <p:nvPr>
            <p:ph type="title"/>
          </p:nvPr>
        </p:nvSpPr>
        <p:spPr>
          <a:xfrm>
            <a:off x="9002229" y="469026"/>
            <a:ext cx="3038669" cy="1054394"/>
          </a:xfrm>
          <a:prstGeom prst="rect">
            <a:avLst/>
          </a:prstGeom>
          <a:noFill/>
          <a:ln>
            <a:noFill/>
          </a:ln>
        </p:spPr>
        <p:txBody>
          <a:bodyPr spcFirstLastPara="1" wrap="square" lIns="91425" tIns="45700" rIns="91425" bIns="45700" anchor="ctr" anchorCtr="0">
            <a:noAutofit/>
          </a:bodyPr>
          <a:lstStyle/>
          <a:p>
            <a:pPr marL="0" lvl="0" indent="0" algn="ctr" rtl="1">
              <a:lnSpc>
                <a:spcPct val="110000"/>
              </a:lnSpc>
              <a:spcBef>
                <a:spcPts val="0"/>
              </a:spcBef>
              <a:spcAft>
                <a:spcPts val="0"/>
              </a:spcAft>
              <a:buClr>
                <a:srgbClr val="000000"/>
              </a:buClr>
              <a:buSzPts val="2800"/>
              <a:buFont typeface="Calibri"/>
              <a:buNone/>
            </a:pPr>
            <a:r>
              <a:rPr lang="iw-IL" sz="2800" b="1" dirty="0">
                <a:solidFill>
                  <a:srgbClr val="002060"/>
                </a:solidFill>
                <a:latin typeface="Calibri"/>
                <a:ea typeface="Calibri"/>
                <a:cs typeface="Calibri"/>
                <a:sym typeface="Calibri"/>
              </a:rPr>
              <a:t>ידע, מיומנויות וערכים</a:t>
            </a:r>
            <a:endParaRPr sz="2800" b="1" dirty="0">
              <a:solidFill>
                <a:srgbClr val="002060"/>
              </a:solidFill>
              <a:latin typeface="Calibri"/>
              <a:ea typeface="Calibri"/>
              <a:cs typeface="Calibri"/>
              <a:sym typeface="Calibri"/>
            </a:endParaRPr>
          </a:p>
        </p:txBody>
      </p:sp>
      <p:sp>
        <p:nvSpPr>
          <p:cNvPr id="197" name="Google Shape;197;p6">
            <a:extLst>
              <a:ext uri="{C183D7F6-B498-43B3-948B-1728B52AA6E4}">
                <adec:decorative xmlns:adec="http://schemas.microsoft.com/office/drawing/2017/decorative" val="0"/>
              </a:ext>
            </a:extLst>
          </p:cNvPr>
          <p:cNvSpPr txBox="1"/>
          <p:nvPr/>
        </p:nvSpPr>
        <p:spPr>
          <a:xfrm>
            <a:off x="10206784" y="2008346"/>
            <a:ext cx="931761" cy="707886"/>
          </a:xfrm>
          <a:prstGeom prst="rect">
            <a:avLst/>
          </a:prstGeom>
          <a:noFill/>
          <a:ln>
            <a:noFill/>
          </a:ln>
        </p:spPr>
        <p:txBody>
          <a:bodyPr spcFirstLastPara="1" wrap="square" lIns="91425" tIns="45700" rIns="91425" bIns="45700" anchor="t" anchorCtr="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4000" b="1" i="0" u="none" strike="noStrike" kern="0" cap="none" spc="0" normalizeH="0" baseline="0" noProof="0" dirty="0">
                <a:ln>
                  <a:noFill/>
                </a:ln>
                <a:solidFill>
                  <a:srgbClr val="EF364C"/>
                </a:solidFill>
                <a:effectLst/>
                <a:uLnTx/>
                <a:uFillTx/>
                <a:latin typeface="Calibri"/>
                <a:ea typeface="Calibri"/>
                <a:cs typeface="Calibri"/>
                <a:sym typeface="Calibri"/>
              </a:rPr>
              <a:t>ידע</a:t>
            </a:r>
            <a:endParaRPr kumimoji="0" sz="4000" b="0" i="0" u="none" strike="noStrike" kern="0" cap="none" spc="0" normalizeH="0" baseline="0" noProof="0" dirty="0">
              <a:ln>
                <a:noFill/>
              </a:ln>
              <a:solidFill>
                <a:srgbClr val="EF364C"/>
              </a:solidFill>
              <a:effectLst/>
              <a:uLnTx/>
              <a:uFillTx/>
              <a:latin typeface="Calibri"/>
              <a:ea typeface="Calibri"/>
              <a:cs typeface="Calibri"/>
              <a:sym typeface="Calibri"/>
            </a:endParaRPr>
          </a:p>
        </p:txBody>
      </p:sp>
      <p:cxnSp>
        <p:nvCxnSpPr>
          <p:cNvPr id="192" name="Google Shape;192;p6">
            <a:extLst>
              <a:ext uri="{C183D7F6-B498-43B3-948B-1728B52AA6E4}">
                <adec:decorative xmlns:adec="http://schemas.microsoft.com/office/drawing/2017/decorative" val="1"/>
              </a:ext>
            </a:extLst>
          </p:cNvPr>
          <p:cNvCxnSpPr/>
          <p:nvPr/>
        </p:nvCxnSpPr>
        <p:spPr>
          <a:xfrm>
            <a:off x="8682163" y="2716232"/>
            <a:ext cx="0" cy="2065840"/>
          </a:xfrm>
          <a:prstGeom prst="straightConnector1">
            <a:avLst/>
          </a:prstGeom>
          <a:noFill/>
          <a:ln w="9525" cap="flat" cmpd="sng">
            <a:solidFill>
              <a:srgbClr val="005485"/>
            </a:solidFill>
            <a:prstDash val="solid"/>
            <a:miter lim="800000"/>
            <a:headEnd type="none" w="sm" len="sm"/>
            <a:tailEnd type="none" w="sm" len="sm"/>
          </a:ln>
        </p:spPr>
      </p:cxnSp>
      <p:sp>
        <p:nvSpPr>
          <p:cNvPr id="193" name="Google Shape;193;p6">
            <a:extLst>
              <a:ext uri="{C183D7F6-B498-43B3-948B-1728B52AA6E4}">
                <adec:decorative xmlns:adec="http://schemas.microsoft.com/office/drawing/2017/decorative" val="0"/>
              </a:ext>
            </a:extLst>
          </p:cNvPr>
          <p:cNvSpPr txBox="1"/>
          <p:nvPr/>
        </p:nvSpPr>
        <p:spPr>
          <a:xfrm>
            <a:off x="8829713" y="2716232"/>
            <a:ext cx="3265714" cy="1077178"/>
          </a:xfrm>
          <a:prstGeom prst="rect">
            <a:avLst/>
          </a:prstGeom>
          <a:noFill/>
          <a:ln>
            <a:noFill/>
          </a:ln>
        </p:spPr>
        <p:txBody>
          <a:bodyPr spcFirstLastPara="1" wrap="square" lIns="91425" tIns="45700" rIns="91425" bIns="45700" anchor="t" anchorCtr="0">
            <a:spAutoFit/>
          </a:bodyPr>
          <a:lstStyle/>
          <a:p>
            <a:pPr marL="398463" marR="0" lvl="1" indent="-285750" algn="r" defTabSz="914400" rtl="1" eaLnBrk="1" fontAlgn="auto" latinLnBrk="0" hangingPunct="1">
              <a:lnSpc>
                <a:spcPct val="100000"/>
              </a:lnSpc>
              <a:spcBef>
                <a:spcPts val="0"/>
              </a:spcBef>
              <a:spcAft>
                <a:spcPts val="0"/>
              </a:spcAft>
              <a:buClr>
                <a:srgbClr val="000000"/>
              </a:buClr>
              <a:buSzTx/>
              <a:buFontTx/>
              <a:buChar char="-"/>
              <a:tabLst/>
              <a:defRPr/>
            </a:pP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היכרות עם נורמות התנהגות מקובלות במרחבי הרשת.</a:t>
            </a:r>
            <a:endParaRPr lang="he-IL" sz="1600" dirty="0">
              <a:latin typeface="Calibri"/>
              <a:ea typeface="Calibri"/>
              <a:cs typeface="Calibri"/>
              <a:sym typeface="Calibri"/>
            </a:endParaRPr>
          </a:p>
          <a:p>
            <a:pPr marL="398463" lvl="1" indent="-285750" algn="r" rtl="1">
              <a:buFontTx/>
              <a:buChar char="-"/>
              <a:defRPr/>
            </a:pP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שימוש ב </a:t>
            </a:r>
            <a:r>
              <a:rPr lang="en-US" sz="1600" dirty="0">
                <a:solidFill>
                  <a:schemeClr val="dk1"/>
                </a:solidFill>
                <a:latin typeface="Calibri"/>
                <a:ea typeface="Calibri"/>
                <a:cs typeface="Calibri"/>
                <a:sym typeface="Calibri"/>
              </a:rPr>
              <a:t>NOTEBOOKLM</a:t>
            </a:r>
            <a:r>
              <a:rPr lang="he-IL" sz="1600" dirty="0">
                <a:solidFill>
                  <a:schemeClr val="dk1"/>
                </a:solidFill>
                <a:latin typeface="Calibri"/>
                <a:ea typeface="Calibri"/>
                <a:cs typeface="Calibri"/>
                <a:sym typeface="Calibri"/>
              </a:rPr>
              <a:t> ככלי לעריכת רפלקציה אישית.</a:t>
            </a:r>
            <a:endPar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98" name="Google Shape;198;p6">
            <a:extLst>
              <a:ext uri="{C183D7F6-B498-43B3-948B-1728B52AA6E4}">
                <adec:decorative xmlns:adec="http://schemas.microsoft.com/office/drawing/2017/decorative" val="0"/>
              </a:ext>
            </a:extLst>
          </p:cNvPr>
          <p:cNvSpPr txBox="1"/>
          <p:nvPr/>
        </p:nvSpPr>
        <p:spPr>
          <a:xfrm>
            <a:off x="4703318" y="2008346"/>
            <a:ext cx="2271425" cy="707886"/>
          </a:xfrm>
          <a:prstGeom prst="rect">
            <a:avLst/>
          </a:prstGeom>
          <a:noFill/>
          <a:ln>
            <a:noFill/>
          </a:ln>
        </p:spPr>
        <p:txBody>
          <a:bodyPr spcFirstLastPara="1" wrap="square" lIns="91425" tIns="45700" rIns="91425" bIns="45700" anchor="t" anchorCtr="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4000" b="1" i="0" u="none" strike="noStrike" kern="0" cap="none" spc="0" normalizeH="0" baseline="0" noProof="0" dirty="0">
                <a:ln>
                  <a:noFill/>
                </a:ln>
                <a:solidFill>
                  <a:srgbClr val="EF364C"/>
                </a:solidFill>
                <a:effectLst/>
                <a:uLnTx/>
                <a:uFillTx/>
                <a:latin typeface="Calibri"/>
                <a:ea typeface="Calibri"/>
                <a:cs typeface="Calibri"/>
                <a:sym typeface="Calibri"/>
              </a:rPr>
              <a:t>מיומנויות</a:t>
            </a:r>
            <a:endParaRPr kumimoji="0" sz="4000" b="0" i="0" u="none" strike="noStrike" kern="0" cap="none" spc="0" normalizeH="0" baseline="0" noProof="0" dirty="0">
              <a:ln>
                <a:noFill/>
              </a:ln>
              <a:solidFill>
                <a:srgbClr val="EF364C"/>
              </a:solidFill>
              <a:effectLst/>
              <a:uLnTx/>
              <a:uFillTx/>
              <a:latin typeface="Calibri"/>
              <a:ea typeface="Calibri"/>
              <a:cs typeface="Calibri"/>
              <a:sym typeface="Calibri"/>
            </a:endParaRPr>
          </a:p>
        </p:txBody>
      </p:sp>
      <p:sp>
        <p:nvSpPr>
          <p:cNvPr id="194" name="Google Shape;194;p6">
            <a:extLst>
              <a:ext uri="{C183D7F6-B498-43B3-948B-1728B52AA6E4}">
                <adec:decorative xmlns:adec="http://schemas.microsoft.com/office/drawing/2017/decorative" val="0"/>
              </a:ext>
            </a:extLst>
          </p:cNvPr>
          <p:cNvSpPr txBox="1"/>
          <p:nvPr/>
        </p:nvSpPr>
        <p:spPr>
          <a:xfrm>
            <a:off x="3016976" y="2634952"/>
            <a:ext cx="5521710" cy="3293169"/>
          </a:xfrm>
          <a:prstGeom prst="rect">
            <a:avLst/>
          </a:prstGeom>
          <a:noFill/>
          <a:ln>
            <a:noFill/>
          </a:ln>
        </p:spPr>
        <p:txBody>
          <a:bodyPr spcFirstLastPara="1" wrap="square" lIns="91425" tIns="45700" rIns="91425" bIns="45700" anchor="t" anchorCtr="0">
            <a:spAutoFit/>
          </a:bodyPr>
          <a:lstStyle/>
          <a:p>
            <a:pPr marL="285750" marR="0" lvl="0" indent="-285750" algn="r" defTabSz="914400" rtl="1" eaLnBrk="1" fontAlgn="auto" latinLnBrk="0" hangingPunct="1">
              <a:lnSpc>
                <a:spcPct val="100000"/>
              </a:lnSpc>
              <a:spcBef>
                <a:spcPts val="0"/>
              </a:spcBef>
              <a:spcAft>
                <a:spcPts val="0"/>
              </a:spcAft>
              <a:buClr>
                <a:srgbClr val="000000"/>
              </a:buClr>
              <a:buSzPts val="1800"/>
              <a:buFont typeface="Gisha"/>
              <a:buChar char="»"/>
              <a:tabLst/>
              <a:defRPr/>
            </a:pPr>
            <a:r>
              <a:rPr kumimoji="0" lang="iw-IL" sz="1600" b="1" i="0" u="none" strike="noStrike" kern="0" cap="none" spc="0" normalizeH="0" baseline="0" noProof="0" dirty="0">
                <a:ln>
                  <a:noFill/>
                </a:ln>
                <a:solidFill>
                  <a:srgbClr val="EF364C"/>
                </a:solidFill>
                <a:effectLst/>
                <a:uLnTx/>
                <a:uFillTx/>
                <a:latin typeface="Calibri"/>
                <a:ea typeface="Calibri"/>
                <a:cs typeface="Calibri"/>
                <a:sym typeface="Calibri"/>
              </a:rPr>
              <a:t>מיומנויות קוגניטיביות </a:t>
            </a:r>
            <a:endParaRPr kumimoji="0" sz="1600" b="1" i="0" u="none" strike="noStrike" kern="0" cap="none" spc="0" normalizeH="0" baseline="0" noProof="0" dirty="0">
              <a:ln>
                <a:noFill/>
              </a:ln>
              <a:solidFill>
                <a:srgbClr val="EF364C"/>
              </a:solidFill>
              <a:effectLst/>
              <a:uLnTx/>
              <a:uFillTx/>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6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הפעלת שיקול דעת, ניתוח מצבים ממספר נקודות מבט.</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171450" algn="r" defTabSz="914400" rtl="1" eaLnBrk="1" fontAlgn="auto" latinLnBrk="0" hangingPunct="1">
              <a:lnSpc>
                <a:spcPct val="100000"/>
              </a:lnSpc>
              <a:spcBef>
                <a:spcPts val="0"/>
              </a:spcBef>
              <a:spcAft>
                <a:spcPts val="0"/>
              </a:spcAft>
              <a:buClr>
                <a:srgbClr val="000000"/>
              </a:buClr>
              <a:buSzPts val="1800"/>
              <a:buFont typeface="Gisha"/>
              <a:buNone/>
              <a:tabLst/>
              <a:defRPr/>
            </a:pPr>
            <a:endParaRPr kumimoji="0" sz="1600" b="0" i="0" u="none" strike="noStrike" kern="0" cap="none" spc="0" normalizeH="0" baseline="0" noProof="0" dirty="0">
              <a:ln>
                <a:noFill/>
              </a:ln>
              <a:solidFill>
                <a:srgbClr val="000000"/>
              </a:solidFill>
              <a:effectLst/>
              <a:highlight>
                <a:srgbClr val="FFFF00"/>
              </a:highlight>
              <a:uLnTx/>
              <a:uFillTx/>
              <a:latin typeface="Calibri"/>
              <a:ea typeface="Calibri"/>
              <a:cs typeface="Calibri"/>
              <a:sym typeface="Calibri"/>
            </a:endParaRPr>
          </a:p>
          <a:p>
            <a:pPr marL="285750" marR="0" lvl="0" indent="-285750" algn="r" defTabSz="914400" rtl="1" eaLnBrk="1" fontAlgn="auto" latinLnBrk="0" hangingPunct="1">
              <a:lnSpc>
                <a:spcPct val="100000"/>
              </a:lnSpc>
              <a:spcBef>
                <a:spcPts val="0"/>
              </a:spcBef>
              <a:spcAft>
                <a:spcPts val="0"/>
              </a:spcAft>
              <a:buClr>
                <a:srgbClr val="000000"/>
              </a:buClr>
              <a:buSzPts val="1800"/>
              <a:buFont typeface="Gisha"/>
              <a:buChar char="»"/>
              <a:tabLst/>
              <a:defRPr/>
            </a:pPr>
            <a:r>
              <a:rPr kumimoji="0" lang="iw-IL" sz="1600" b="1" i="0" u="none" strike="noStrike" kern="0" cap="none" spc="0" normalizeH="0" baseline="0" noProof="0" dirty="0">
                <a:ln>
                  <a:noFill/>
                </a:ln>
                <a:solidFill>
                  <a:srgbClr val="EF364C"/>
                </a:solidFill>
                <a:effectLst/>
                <a:uLnTx/>
                <a:uFillTx/>
                <a:latin typeface="Calibri"/>
                <a:ea typeface="Calibri"/>
                <a:cs typeface="Calibri"/>
                <a:sym typeface="Calibri"/>
              </a:rPr>
              <a:t>מיומנויות רגשיות </a:t>
            </a:r>
            <a:r>
              <a:rPr kumimoji="0" lang="he-IL" sz="1600" b="1" i="0" u="none" strike="noStrike" kern="0" cap="none" spc="0" normalizeH="0" baseline="0" noProof="0" dirty="0">
                <a:ln>
                  <a:noFill/>
                </a:ln>
                <a:solidFill>
                  <a:srgbClr val="EF364C"/>
                </a:solidFill>
                <a:effectLst/>
                <a:uLnTx/>
                <a:uFillTx/>
                <a:latin typeface="Calibri"/>
                <a:ea typeface="Calibri"/>
                <a:cs typeface="Calibri"/>
                <a:sym typeface="Calibri"/>
              </a:rPr>
              <a:t>(</a:t>
            </a:r>
            <a:r>
              <a:rPr kumimoji="0" lang="iw-IL" sz="1600" b="1" i="0" u="none" strike="noStrike" kern="0" cap="none" spc="0" normalizeH="0" baseline="0" noProof="0" dirty="0">
                <a:ln>
                  <a:noFill/>
                </a:ln>
                <a:solidFill>
                  <a:srgbClr val="EF364C"/>
                </a:solidFill>
                <a:effectLst/>
                <a:uLnTx/>
                <a:uFillTx/>
                <a:latin typeface="Calibri"/>
                <a:ea typeface="Calibri"/>
                <a:cs typeface="Calibri"/>
                <a:sym typeface="Calibri"/>
              </a:rPr>
              <a:t>תוך-אישי</a:t>
            </a:r>
            <a:r>
              <a:rPr kumimoji="0" lang="he-IL" sz="1600" b="1" i="0" u="none" strike="noStrike" kern="0" cap="none" spc="0" normalizeH="0" baseline="0" noProof="0" dirty="0">
                <a:ln>
                  <a:noFill/>
                </a:ln>
                <a:solidFill>
                  <a:srgbClr val="EF364C"/>
                </a:solidFill>
                <a:effectLst/>
                <a:uLnTx/>
                <a:uFillTx/>
                <a:latin typeface="Calibri"/>
                <a:ea typeface="Calibri"/>
                <a:cs typeface="Calibri"/>
                <a:sym typeface="Calibri"/>
              </a:rPr>
              <a:t>)</a:t>
            </a:r>
            <a:endParaRPr kumimoji="0" sz="1600" b="0" i="0" u="none" strike="noStrike" kern="0" cap="none" spc="0" normalizeH="0" baseline="0" noProof="0" dirty="0">
              <a:ln>
                <a:noFill/>
              </a:ln>
              <a:solidFill>
                <a:srgbClr val="EF364C"/>
              </a:solidFill>
              <a:effectLst/>
              <a:uLnTx/>
              <a:uFillTx/>
              <a:latin typeface="Calibri"/>
              <a:ea typeface="Calibri"/>
              <a:cs typeface="Calibri"/>
              <a:sym typeface="Calibri"/>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 typeface="Calibri"/>
              <a:buChar char="-"/>
              <a:tabLst/>
              <a:defRPr/>
            </a:pPr>
            <a:r>
              <a:rPr kumimoji="0" lang="iw-IL" sz="1600" b="1" i="0" u="none" strike="noStrike" kern="0" cap="none" spc="0" normalizeH="0" baseline="0" noProof="0" dirty="0">
                <a:ln>
                  <a:noFill/>
                </a:ln>
                <a:solidFill>
                  <a:srgbClr val="000000"/>
                </a:solidFill>
                <a:effectLst/>
                <a:uLnTx/>
                <a:uFillTx/>
                <a:latin typeface="Calibri"/>
                <a:ea typeface="Calibri"/>
                <a:cs typeface="Calibri"/>
                <a:sym typeface="Calibri"/>
              </a:rPr>
              <a:t>מודעות עצמית </a:t>
            </a:r>
            <a:r>
              <a:rPr kumimoji="0" lang="iw-IL" sz="1600" b="0" i="0" u="none" strike="noStrike" kern="0" cap="none" spc="0" normalizeH="0" baseline="0" noProof="0" dirty="0">
                <a:ln>
                  <a:noFill/>
                </a:ln>
                <a:solidFill>
                  <a:srgbClr val="000000"/>
                </a:solidFill>
                <a:effectLst/>
                <a:uLnTx/>
                <a:uFillTx/>
                <a:latin typeface="Calibri"/>
                <a:ea typeface="Calibri"/>
                <a:cs typeface="Calibri"/>
                <a:sym typeface="Calibri"/>
              </a:rPr>
              <a:t>–</a:t>
            </a: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 הבנת הקשר בין רגשות, מחשבות והתנהגות; הכרה ביכולת הפרט להשפיע על סביבתו.</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 typeface="Calibri"/>
              <a:buChar char="-"/>
              <a:tabLst/>
              <a:defRPr/>
            </a:pPr>
            <a:r>
              <a:rPr kumimoji="0" lang="iw-IL" sz="1600" b="1" i="0" u="none" strike="noStrike" kern="0" cap="none" spc="0" normalizeH="0" baseline="0" noProof="0" dirty="0">
                <a:ln>
                  <a:noFill/>
                </a:ln>
                <a:solidFill>
                  <a:srgbClr val="000000"/>
                </a:solidFill>
                <a:effectLst/>
                <a:uLnTx/>
                <a:uFillTx/>
                <a:latin typeface="Calibri"/>
                <a:ea typeface="Calibri"/>
                <a:cs typeface="Calibri"/>
                <a:sym typeface="Calibri"/>
              </a:rPr>
              <a:t>הכוונה עצמית </a:t>
            </a:r>
            <a:r>
              <a:rPr kumimoji="0" lang="iw-IL" sz="16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 ויסות עצמי, בחירת מצבים המאפשרים התנהגות ראויה.</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576000" marR="0" lvl="0" indent="-171450" algn="r" defTabSz="914400" rtl="1" eaLnBrk="1" fontAlgn="auto" latinLnBrk="0" hangingPunct="1">
              <a:lnSpc>
                <a:spcPct val="100000"/>
              </a:lnSpc>
              <a:spcBef>
                <a:spcPts val="0"/>
              </a:spcBef>
              <a:spcAft>
                <a:spcPts val="0"/>
              </a:spcAft>
              <a:buClr>
                <a:srgbClr val="000000"/>
              </a:buClr>
              <a:buSzPts val="1800"/>
              <a:buFont typeface="Calibri"/>
              <a:buNone/>
              <a:tabLst/>
              <a:defRPr/>
            </a:pP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800"/>
              <a:buFont typeface="Gisha"/>
              <a:buChar char="»"/>
              <a:tabLst/>
              <a:defRPr/>
            </a:pPr>
            <a:r>
              <a:rPr kumimoji="0" lang="iw-IL" sz="1600" b="1" i="0" u="none" strike="noStrike" kern="0" cap="none" spc="0" normalizeH="0" baseline="0" noProof="0" dirty="0">
                <a:ln>
                  <a:noFill/>
                </a:ln>
                <a:solidFill>
                  <a:srgbClr val="EF364C"/>
                </a:solidFill>
                <a:effectLst/>
                <a:uLnTx/>
                <a:uFillTx/>
                <a:latin typeface="Calibri"/>
                <a:ea typeface="Calibri"/>
                <a:cs typeface="Calibri"/>
                <a:sym typeface="Calibri"/>
              </a:rPr>
              <a:t>מיומנויות חברתיות </a:t>
            </a:r>
            <a:r>
              <a:rPr kumimoji="0" lang="he-IL" sz="1600" b="1" i="0" u="none" strike="noStrike" kern="0" cap="none" spc="0" normalizeH="0" baseline="0" noProof="0" dirty="0">
                <a:ln>
                  <a:noFill/>
                </a:ln>
                <a:solidFill>
                  <a:srgbClr val="EF364C"/>
                </a:solidFill>
                <a:effectLst/>
                <a:uLnTx/>
                <a:uFillTx/>
                <a:latin typeface="Calibri"/>
                <a:ea typeface="Calibri"/>
                <a:cs typeface="Calibri"/>
                <a:sym typeface="Calibri"/>
              </a:rPr>
              <a:t>(</a:t>
            </a:r>
            <a:r>
              <a:rPr kumimoji="0" lang="iw-IL" sz="1600" b="1" i="0" u="none" strike="noStrike" kern="0" cap="none" spc="0" normalizeH="0" baseline="0" noProof="0" dirty="0">
                <a:ln>
                  <a:noFill/>
                </a:ln>
                <a:solidFill>
                  <a:srgbClr val="EF364C"/>
                </a:solidFill>
                <a:effectLst/>
                <a:uLnTx/>
                <a:uFillTx/>
                <a:latin typeface="Calibri"/>
                <a:ea typeface="Calibri"/>
                <a:cs typeface="Calibri"/>
                <a:sym typeface="Calibri"/>
              </a:rPr>
              <a:t>בין-אישי</a:t>
            </a:r>
            <a:r>
              <a:rPr kumimoji="0" lang="he-IL" sz="1600" b="1" i="0" u="none" strike="noStrike" kern="0" cap="none" spc="0" normalizeH="0" baseline="0" noProof="0" dirty="0">
                <a:ln>
                  <a:noFill/>
                </a:ln>
                <a:solidFill>
                  <a:srgbClr val="EF364C"/>
                </a:solidFill>
                <a:effectLst/>
                <a:uLnTx/>
                <a:uFillTx/>
                <a:latin typeface="Calibri"/>
                <a:ea typeface="Calibri"/>
                <a:cs typeface="Calibri"/>
                <a:sym typeface="Calibri"/>
              </a:rPr>
              <a:t>)</a:t>
            </a:r>
            <a:endParaRPr kumimoji="0" sz="1600" b="1" i="0" u="none" strike="noStrike" kern="0" cap="none" spc="0" normalizeH="0" baseline="0" noProof="0" dirty="0">
              <a:ln>
                <a:noFill/>
              </a:ln>
              <a:solidFill>
                <a:srgbClr val="EF364C"/>
              </a:solidFill>
              <a:effectLst/>
              <a:uLnTx/>
              <a:uFillTx/>
              <a:latin typeface="Calibri"/>
              <a:ea typeface="Calibri"/>
              <a:cs typeface="Calibri"/>
              <a:sym typeface="Calibri"/>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 typeface="Calibri"/>
              <a:buChar char="-"/>
              <a:tabLst/>
              <a:defRPr/>
            </a:pPr>
            <a:r>
              <a:rPr kumimoji="0" lang="iw-IL" sz="1600" b="1" i="0" u="none" strike="noStrike" kern="0" cap="none" spc="0" normalizeH="0" baseline="0" noProof="0" dirty="0">
                <a:ln>
                  <a:noFill/>
                </a:ln>
                <a:solidFill>
                  <a:srgbClr val="000000"/>
                </a:solidFill>
                <a:effectLst/>
                <a:uLnTx/>
                <a:uFillTx/>
                <a:latin typeface="Calibri"/>
                <a:ea typeface="Calibri"/>
                <a:cs typeface="Calibri"/>
                <a:sym typeface="Calibri"/>
              </a:rPr>
              <a:t>מודעות חברתית </a:t>
            </a:r>
            <a:r>
              <a:rPr kumimoji="0" lang="iw-IL" sz="16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 זיהוי נורמות חברתיות ומצבי פגיעה בזולת.</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 typeface="Calibri"/>
              <a:buChar char="-"/>
              <a:tabLst/>
              <a:defRPr/>
            </a:pPr>
            <a:r>
              <a:rPr kumimoji="0" lang="iw-IL" sz="1600" b="1" i="0" u="none" strike="noStrike" kern="0" cap="none" spc="0" normalizeH="0" baseline="0" noProof="0" dirty="0">
                <a:ln>
                  <a:noFill/>
                </a:ln>
                <a:solidFill>
                  <a:srgbClr val="000000"/>
                </a:solidFill>
                <a:effectLst/>
                <a:uLnTx/>
                <a:uFillTx/>
                <a:latin typeface="Calibri"/>
                <a:ea typeface="Calibri"/>
                <a:cs typeface="Calibri"/>
                <a:sym typeface="Calibri"/>
              </a:rPr>
              <a:t>התנהלות חברתית </a:t>
            </a:r>
            <a:r>
              <a:rPr kumimoji="0" lang="iw-IL" sz="16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 שמירה על נורמות התנהגות, גילוי רגישות כלפי האחר והימנעות ממצבי פגיעה באחרים.</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cxnSp>
        <p:nvCxnSpPr>
          <p:cNvPr id="196" name="Google Shape;196;p6">
            <a:extLst>
              <a:ext uri="{C183D7F6-B498-43B3-948B-1728B52AA6E4}">
                <adec:decorative xmlns:adec="http://schemas.microsoft.com/office/drawing/2017/decorative" val="1"/>
              </a:ext>
            </a:extLst>
          </p:cNvPr>
          <p:cNvCxnSpPr/>
          <p:nvPr/>
        </p:nvCxnSpPr>
        <p:spPr>
          <a:xfrm>
            <a:off x="2977891" y="2716232"/>
            <a:ext cx="0" cy="2065840"/>
          </a:xfrm>
          <a:prstGeom prst="straightConnector1">
            <a:avLst/>
          </a:prstGeom>
          <a:noFill/>
          <a:ln w="9525" cap="flat" cmpd="sng">
            <a:solidFill>
              <a:srgbClr val="005485"/>
            </a:solidFill>
            <a:prstDash val="solid"/>
            <a:miter lim="800000"/>
            <a:headEnd type="none" w="sm" len="sm"/>
            <a:tailEnd type="none" w="sm" len="sm"/>
          </a:ln>
        </p:spPr>
      </p:cxnSp>
      <p:sp>
        <p:nvSpPr>
          <p:cNvPr id="199" name="Google Shape;199;p6">
            <a:extLst>
              <a:ext uri="{C183D7F6-B498-43B3-948B-1728B52AA6E4}">
                <adec:decorative xmlns:adec="http://schemas.microsoft.com/office/drawing/2017/decorative" val="0"/>
              </a:ext>
            </a:extLst>
          </p:cNvPr>
          <p:cNvSpPr txBox="1"/>
          <p:nvPr/>
        </p:nvSpPr>
        <p:spPr>
          <a:xfrm>
            <a:off x="411469" y="2008346"/>
            <a:ext cx="1745925" cy="707886"/>
          </a:xfrm>
          <a:prstGeom prst="rect">
            <a:avLst/>
          </a:prstGeom>
          <a:noFill/>
          <a:ln>
            <a:noFill/>
          </a:ln>
        </p:spPr>
        <p:txBody>
          <a:bodyPr spcFirstLastPara="1" wrap="square" lIns="91425" tIns="45700" rIns="91425" bIns="45700" anchor="t" anchorCtr="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4000" b="1" i="0" u="none" strike="noStrike" kern="0" cap="none" spc="0" normalizeH="0" baseline="0" noProof="0" dirty="0">
                <a:ln>
                  <a:noFill/>
                </a:ln>
                <a:solidFill>
                  <a:srgbClr val="EF364C"/>
                </a:solidFill>
                <a:effectLst/>
                <a:uLnTx/>
                <a:uFillTx/>
                <a:latin typeface="Calibri"/>
                <a:ea typeface="Calibri"/>
                <a:cs typeface="Calibri"/>
                <a:sym typeface="Calibri"/>
              </a:rPr>
              <a:t>ערכים</a:t>
            </a:r>
            <a:endParaRPr kumimoji="0" sz="4000" b="0" i="0" u="none" strike="noStrike" kern="0" cap="none" spc="0" normalizeH="0" baseline="0" noProof="0" dirty="0">
              <a:ln>
                <a:noFill/>
              </a:ln>
              <a:solidFill>
                <a:srgbClr val="EF364C"/>
              </a:solidFill>
              <a:effectLst/>
              <a:uLnTx/>
              <a:uFillTx/>
              <a:latin typeface="Calibri"/>
              <a:ea typeface="Calibri"/>
              <a:cs typeface="Calibri"/>
              <a:sym typeface="Calibri"/>
            </a:endParaRPr>
          </a:p>
        </p:txBody>
      </p:sp>
      <p:pic>
        <p:nvPicPr>
          <p:cNvPr id="201" name="Google Shape;201;p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110883" y="681040"/>
            <a:ext cx="614363" cy="673817"/>
          </a:xfrm>
          <a:prstGeom prst="rect">
            <a:avLst/>
          </a:prstGeom>
          <a:noFill/>
          <a:ln>
            <a:noFill/>
          </a:ln>
        </p:spPr>
      </p:pic>
      <p:sp>
        <p:nvSpPr>
          <p:cNvPr id="195" name="Google Shape;195;p6">
            <a:extLst>
              <a:ext uri="{C183D7F6-B498-43B3-948B-1728B52AA6E4}">
                <adec:decorative xmlns:adec="http://schemas.microsoft.com/office/drawing/2017/decorative" val="0"/>
              </a:ext>
            </a:extLst>
          </p:cNvPr>
          <p:cNvSpPr txBox="1"/>
          <p:nvPr/>
        </p:nvSpPr>
        <p:spPr>
          <a:xfrm>
            <a:off x="793737" y="2716232"/>
            <a:ext cx="2454087" cy="1323399"/>
          </a:xfrm>
          <a:prstGeom prst="rect">
            <a:avLst/>
          </a:prstGeom>
          <a:noFill/>
          <a:ln>
            <a:noFill/>
          </a:ln>
        </p:spPr>
        <p:txBody>
          <a:bodyPr spcFirstLastPara="1" wrap="square" lIns="91425" tIns="45700" rIns="91425" bIns="45700" anchor="t" anchorCtr="0">
            <a:spAutoFit/>
          </a:bodyPr>
          <a:lstStyle/>
          <a:p>
            <a:pPr marL="742950" marR="0" lvl="1" indent="-285750" algn="r" defTabSz="914400" rtl="1" eaLnBrk="1" fontAlgn="auto" latinLnBrk="0" hangingPunct="1">
              <a:lnSpc>
                <a:spcPct val="100000"/>
              </a:lnSpc>
              <a:spcBef>
                <a:spcPts val="0"/>
              </a:spcBef>
              <a:spcAft>
                <a:spcPts val="0"/>
              </a:spcAft>
              <a:buClr>
                <a:srgbClr val="000000"/>
              </a:buClr>
              <a:buSzPts val="1600"/>
              <a:buFont typeface="Calibri"/>
              <a:buChar char="»"/>
              <a:tabLst/>
              <a:defRPr/>
            </a:pP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אכפתיות</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r" defTabSz="914400" rtl="1" eaLnBrk="1" fontAlgn="auto" latinLnBrk="0" hangingPunct="1">
              <a:lnSpc>
                <a:spcPct val="100000"/>
              </a:lnSpc>
              <a:spcBef>
                <a:spcPts val="0"/>
              </a:spcBef>
              <a:spcAft>
                <a:spcPts val="0"/>
              </a:spcAft>
              <a:buClr>
                <a:srgbClr val="000000"/>
              </a:buClr>
              <a:buSzPts val="1600"/>
              <a:buFont typeface="Calibri"/>
              <a:buChar char="»"/>
              <a:tabLst/>
              <a:defRPr/>
            </a:pP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אחריות אישית</a:t>
            </a:r>
          </a:p>
          <a:p>
            <a:pPr marL="742950" marR="0" lvl="1" indent="-285750" algn="r" defTabSz="914400" rtl="1" eaLnBrk="1" fontAlgn="auto" latinLnBrk="0" hangingPunct="1">
              <a:lnSpc>
                <a:spcPct val="100000"/>
              </a:lnSpc>
              <a:spcBef>
                <a:spcPts val="0"/>
              </a:spcBef>
              <a:spcAft>
                <a:spcPts val="0"/>
              </a:spcAft>
              <a:buClr>
                <a:srgbClr val="000000"/>
              </a:buClr>
              <a:buSzPts val="1600"/>
              <a:buFont typeface="Calibri"/>
              <a:buChar char="»"/>
              <a:tabLst/>
              <a:defRPr/>
            </a:pPr>
            <a:r>
              <a:rPr kumimoji="0" lang="he-IL" sz="1600" b="0" i="0" u="none" strike="noStrike" kern="0" cap="none" spc="0" normalizeH="0" baseline="0" noProof="0" dirty="0">
                <a:ln>
                  <a:noFill/>
                </a:ln>
                <a:solidFill>
                  <a:srgbClr val="000000"/>
                </a:solidFill>
                <a:effectLst/>
                <a:uLnTx/>
                <a:uFillTx/>
                <a:latin typeface="Calibri"/>
                <a:cs typeface="Calibri"/>
                <a:sym typeface="Calibri"/>
              </a:rPr>
              <a:t>אחריות חברתית</a:t>
            </a:r>
          </a:p>
          <a:p>
            <a:pPr marL="742950" marR="0" lvl="1" indent="-285750" algn="r" defTabSz="914400" rtl="1" eaLnBrk="1" fontAlgn="auto" latinLnBrk="0" hangingPunct="1">
              <a:lnSpc>
                <a:spcPct val="100000"/>
              </a:lnSpc>
              <a:spcBef>
                <a:spcPts val="0"/>
              </a:spcBef>
              <a:spcAft>
                <a:spcPts val="0"/>
              </a:spcAft>
              <a:buClr>
                <a:srgbClr val="000000"/>
              </a:buClr>
              <a:buSzPts val="1600"/>
              <a:buFont typeface="Calibri"/>
              <a:buChar char="»"/>
              <a:tabLst/>
              <a:defRPr/>
            </a:pPr>
            <a:r>
              <a:rPr kumimoji="0" lang="he-IL" sz="1600" b="0" i="0" u="none" strike="noStrike" kern="0" cap="none" spc="0" normalizeH="0" baseline="0" noProof="0" dirty="0">
                <a:ln>
                  <a:noFill/>
                </a:ln>
                <a:solidFill>
                  <a:srgbClr val="000000"/>
                </a:solidFill>
                <a:effectLst/>
                <a:uLnTx/>
                <a:uFillTx/>
                <a:latin typeface="Calibri"/>
                <a:cs typeface="Calibri"/>
                <a:sym typeface="Calibri"/>
              </a:rPr>
              <a:t>רגישות </a:t>
            </a:r>
          </a:p>
          <a:p>
            <a:pPr marL="742950" marR="0" lvl="1" indent="-285750" algn="r" defTabSz="914400" rtl="1" eaLnBrk="1" fontAlgn="auto" latinLnBrk="0" hangingPunct="1">
              <a:lnSpc>
                <a:spcPct val="100000"/>
              </a:lnSpc>
              <a:spcBef>
                <a:spcPts val="0"/>
              </a:spcBef>
              <a:spcAft>
                <a:spcPts val="0"/>
              </a:spcAft>
              <a:buClr>
                <a:srgbClr val="000000"/>
              </a:buClr>
              <a:buSzPts val="1600"/>
              <a:buFont typeface="Calibri"/>
              <a:buChar char="»"/>
              <a:tabLst/>
              <a:defRPr/>
            </a:pPr>
            <a:r>
              <a:rPr kumimoji="0" lang="he-IL" sz="1600" b="0" i="0" u="none" strike="noStrike" kern="0" cap="none" spc="0" normalizeH="0" baseline="0" noProof="0" dirty="0">
                <a:ln>
                  <a:noFill/>
                </a:ln>
                <a:solidFill>
                  <a:srgbClr val="000000"/>
                </a:solidFill>
                <a:effectLst/>
                <a:uLnTx/>
                <a:uFillTx/>
                <a:latin typeface="Calibri"/>
                <a:cs typeface="Calibri"/>
                <a:sym typeface="Calibri"/>
              </a:rPr>
              <a:t>חמלה</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b4e0ad62c6_0_15">
            <a:extLst>
              <a:ext uri="{C183D7F6-B498-43B3-948B-1728B52AA6E4}">
                <adec:decorative xmlns:adec="http://schemas.microsoft.com/office/drawing/2017/decorative" val="1"/>
              </a:ext>
            </a:extLst>
          </p:cNvPr>
          <p:cNvSpPr/>
          <p:nvPr/>
        </p:nvSpPr>
        <p:spPr>
          <a:xfrm>
            <a:off x="309847" y="2062686"/>
            <a:ext cx="11160900" cy="4617600"/>
          </a:xfrm>
          <a:prstGeom prst="rect">
            <a:avLst/>
          </a:prstGeom>
          <a:no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lt1"/>
              </a:buClr>
              <a:buSzPts val="3200"/>
              <a:buFont typeface="Calibri"/>
              <a:buNone/>
            </a:pPr>
            <a:endParaRPr sz="3200" b="0" i="0" u="none" strike="noStrike" cap="none">
              <a:solidFill>
                <a:srgbClr val="002060"/>
              </a:solidFill>
              <a:latin typeface="Calibri"/>
              <a:ea typeface="Calibri"/>
              <a:cs typeface="Calibri"/>
              <a:sym typeface="Calibri"/>
            </a:endParaRPr>
          </a:p>
        </p:txBody>
      </p:sp>
      <p:pic>
        <p:nvPicPr>
          <p:cNvPr id="169" name="Google Shape;169;g3b4e0ad62c6_0_1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235011" y="565074"/>
            <a:ext cx="914400" cy="914400"/>
          </a:xfrm>
          <a:prstGeom prst="rect">
            <a:avLst/>
          </a:prstGeom>
          <a:noFill/>
          <a:ln>
            <a:noFill/>
          </a:ln>
        </p:spPr>
      </p:pic>
      <p:sp>
        <p:nvSpPr>
          <p:cNvPr id="170" name="Google Shape;170;g3b4e0ad62c6_0_15">
            <a:extLst>
              <a:ext uri="{C183D7F6-B498-43B3-948B-1728B52AA6E4}">
                <adec:decorative xmlns:adec="http://schemas.microsoft.com/office/drawing/2017/decorative" val="1"/>
              </a:ext>
            </a:extLst>
          </p:cNvPr>
          <p:cNvSpPr/>
          <p:nvPr/>
        </p:nvSpPr>
        <p:spPr>
          <a:xfrm>
            <a:off x="8430448" y="472018"/>
            <a:ext cx="3760873" cy="1107323"/>
          </a:xfrm>
          <a:custGeom>
            <a:avLst/>
            <a:gdLst/>
            <a:ahLst/>
            <a:cxnLst/>
            <a:rect l="l" t="t" r="r" b="b"/>
            <a:pathLst>
              <a:path w="3760873" h="1107323" extrusionOk="0">
                <a:moveTo>
                  <a:pt x="0" y="0"/>
                </a:moveTo>
                <a:lnTo>
                  <a:pt x="3760873" y="0"/>
                </a:lnTo>
                <a:lnTo>
                  <a:pt x="3760873" y="1107324"/>
                </a:lnTo>
                <a:lnTo>
                  <a:pt x="0" y="1107324"/>
                </a:lnTo>
                <a:close/>
              </a:path>
            </a:pathLst>
          </a:custGeom>
          <a:solidFill>
            <a:srgbClr val="8CB9BA"/>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1" name="Google Shape;171;g3b4e0ad62c6_0_15">
            <a:extLst>
              <a:ext uri="{C183D7F6-B498-43B3-948B-1728B52AA6E4}">
                <adec:decorative xmlns:adec="http://schemas.microsoft.com/office/drawing/2017/decorative" val="1"/>
              </a:ext>
            </a:extLst>
          </p:cNvPr>
          <p:cNvSpPr/>
          <p:nvPr/>
        </p:nvSpPr>
        <p:spPr>
          <a:xfrm rot="-2700000">
            <a:off x="7872128" y="473839"/>
            <a:ext cx="1117518" cy="1117518"/>
          </a:xfrm>
          <a:custGeom>
            <a:avLst/>
            <a:gdLst/>
            <a:ahLst/>
            <a:cxnLst/>
            <a:rect l="l" t="t" r="r" b="b"/>
            <a:pathLst>
              <a:path w="1116897" h="1116897" extrusionOk="0">
                <a:moveTo>
                  <a:pt x="1116858" y="557198"/>
                </a:moveTo>
                <a:cubicBezTo>
                  <a:pt x="1116858" y="865621"/>
                  <a:pt x="866831" y="1115647"/>
                  <a:pt x="558409" y="1115647"/>
                </a:cubicBezTo>
                <a:cubicBezTo>
                  <a:pt x="249986" y="1115647"/>
                  <a:pt x="-40" y="865621"/>
                  <a:pt x="-40" y="557198"/>
                </a:cubicBezTo>
                <a:cubicBezTo>
                  <a:pt x="-40" y="248776"/>
                  <a:pt x="249986" y="-1250"/>
                  <a:pt x="558409" y="-1250"/>
                </a:cubicBezTo>
                <a:cubicBezTo>
                  <a:pt x="866831" y="-1250"/>
                  <a:pt x="1116858" y="248776"/>
                  <a:pt x="1116858" y="557198"/>
                </a:cubicBezTo>
                <a:close/>
              </a:path>
            </a:pathLst>
          </a:custGeom>
          <a:solidFill>
            <a:srgbClr val="5E9B9C"/>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2" name="Google Shape;172;g3b4e0ad62c6_0_15">
            <a:extLst>
              <a:ext uri="{C183D7F6-B498-43B3-948B-1728B52AA6E4}">
                <adec:decorative xmlns:adec="http://schemas.microsoft.com/office/drawing/2017/decorative" val="1"/>
              </a:ext>
            </a:extLst>
          </p:cNvPr>
          <p:cNvSpPr/>
          <p:nvPr/>
        </p:nvSpPr>
        <p:spPr>
          <a:xfrm rot="-2700000">
            <a:off x="7983911" y="585711"/>
            <a:ext cx="893775" cy="893775"/>
          </a:xfrm>
          <a:custGeom>
            <a:avLst/>
            <a:gdLst/>
            <a:ahLst/>
            <a:cxnLst/>
            <a:rect l="l" t="t" r="r" b="b"/>
            <a:pathLst>
              <a:path w="893278" h="893278" extrusionOk="0">
                <a:moveTo>
                  <a:pt x="893239" y="445389"/>
                </a:moveTo>
                <a:cubicBezTo>
                  <a:pt x="893239" y="692061"/>
                  <a:pt x="693271" y="892028"/>
                  <a:pt x="446599" y="892028"/>
                </a:cubicBezTo>
                <a:cubicBezTo>
                  <a:pt x="199927" y="892028"/>
                  <a:pt x="-40" y="692061"/>
                  <a:pt x="-40" y="445389"/>
                </a:cubicBezTo>
                <a:cubicBezTo>
                  <a:pt x="-40" y="198717"/>
                  <a:pt x="199927" y="-1250"/>
                  <a:pt x="446599" y="-1250"/>
                </a:cubicBezTo>
                <a:cubicBezTo>
                  <a:pt x="693271" y="-1250"/>
                  <a:pt x="893239" y="198717"/>
                  <a:pt x="893239" y="445389"/>
                </a:cubicBezTo>
                <a:close/>
              </a:path>
            </a:pathLst>
          </a:custGeom>
          <a:solidFill>
            <a:schemeClr val="lt1"/>
          </a:solidFill>
          <a:ln w="9525" cap="flat" cmpd="sng">
            <a:solidFill>
              <a:srgbClr val="C3DADB"/>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3" name="Google Shape;173;g3b4e0ad62c6_0_15">
            <a:extLst>
              <a:ext uri="{C183D7F6-B498-43B3-948B-1728B52AA6E4}">
                <adec:decorative xmlns:adec="http://schemas.microsoft.com/office/drawing/2017/decorative" val="0"/>
              </a:ext>
            </a:extLst>
          </p:cNvPr>
          <p:cNvSpPr txBox="1">
            <a:spLocks noGrp="1"/>
          </p:cNvSpPr>
          <p:nvPr>
            <p:ph type="title" idx="4294967295"/>
          </p:nvPr>
        </p:nvSpPr>
        <p:spPr>
          <a:xfrm>
            <a:off x="9149411" y="495077"/>
            <a:ext cx="2475274" cy="10545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r" defTabSz="914400" rtl="1" eaLnBrk="1" fontAlgn="auto" latinLnBrk="0" hangingPunct="1">
              <a:lnSpc>
                <a:spcPct val="110000"/>
              </a:lnSpc>
              <a:spcBef>
                <a:spcPts val="0"/>
              </a:spcBef>
              <a:spcAft>
                <a:spcPts val="0"/>
              </a:spcAft>
              <a:buClr>
                <a:srgbClr val="000000"/>
              </a:buClr>
              <a:buSzPts val="2800"/>
              <a:buFont typeface="Calibri"/>
              <a:buNone/>
              <a:tabLst/>
              <a:defRPr/>
            </a:pPr>
            <a:r>
              <a:rPr kumimoji="0" lang="iw-IL" sz="2800" b="1" i="0" u="none" strike="noStrike" kern="0" cap="none" spc="0" normalizeH="0" baseline="0" noProof="0" dirty="0">
                <a:ln>
                  <a:noFill/>
                </a:ln>
                <a:solidFill>
                  <a:srgbClr val="002060"/>
                </a:solidFill>
                <a:effectLst/>
                <a:uLnTx/>
                <a:uFillTx/>
                <a:latin typeface="Calibri"/>
                <a:ea typeface="Calibri"/>
                <a:cs typeface="Calibri"/>
                <a:sym typeface="Calibri"/>
              </a:rPr>
              <a:t>מהלך השיעור</a:t>
            </a:r>
            <a:endParaRPr kumimoji="0" lang="iw-IL"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74" name="Google Shape;174;g3b4e0ad62c6_0_1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941511" y="591736"/>
            <a:ext cx="914400" cy="914400"/>
          </a:xfrm>
          <a:prstGeom prst="rect">
            <a:avLst/>
          </a:prstGeom>
          <a:noFill/>
          <a:ln>
            <a:noFill/>
          </a:ln>
        </p:spPr>
      </p:pic>
      <p:cxnSp>
        <p:nvCxnSpPr>
          <p:cNvPr id="175" name="Google Shape;175;g3b4e0ad62c6_0_15">
            <a:extLst>
              <a:ext uri="{C183D7F6-B498-43B3-948B-1728B52AA6E4}">
                <adec:decorative xmlns:adec="http://schemas.microsoft.com/office/drawing/2017/decorative" val="1"/>
              </a:ext>
            </a:extLst>
          </p:cNvPr>
          <p:cNvCxnSpPr/>
          <p:nvPr/>
        </p:nvCxnSpPr>
        <p:spPr>
          <a:xfrm>
            <a:off x="11156874" y="3248420"/>
            <a:ext cx="0" cy="732300"/>
          </a:xfrm>
          <a:prstGeom prst="straightConnector1">
            <a:avLst/>
          </a:prstGeom>
          <a:noFill/>
          <a:ln w="19050" cap="flat" cmpd="sng">
            <a:solidFill>
              <a:srgbClr val="7E97A3"/>
            </a:solidFill>
            <a:prstDash val="solid"/>
            <a:miter lim="800000"/>
            <a:headEnd type="none" w="sm" len="sm"/>
            <a:tailEnd type="none" w="sm" len="sm"/>
          </a:ln>
        </p:spPr>
      </p:cxnSp>
      <p:sp>
        <p:nvSpPr>
          <p:cNvPr id="176" name="Google Shape;176;g3b4e0ad62c6_0_15">
            <a:extLst>
              <a:ext uri="{C183D7F6-B498-43B3-948B-1728B52AA6E4}">
                <adec:decorative xmlns:adec="http://schemas.microsoft.com/office/drawing/2017/decorative" val="0"/>
              </a:ext>
            </a:extLst>
          </p:cNvPr>
          <p:cNvSpPr txBox="1"/>
          <p:nvPr/>
        </p:nvSpPr>
        <p:spPr>
          <a:xfrm>
            <a:off x="9919132" y="4069933"/>
            <a:ext cx="2201400" cy="338514"/>
          </a:xfrm>
          <a:prstGeom prst="rect">
            <a:avLst/>
          </a:prstGeom>
          <a:noFill/>
          <a:ln>
            <a:noFill/>
          </a:ln>
        </p:spPr>
        <p:txBody>
          <a:bodyPr spcFirstLastPara="1" wrap="square" lIns="91425" tIns="45700" rIns="91425" bIns="45700" anchor="t" anchorCtr="0">
            <a:spAutoFit/>
          </a:bodyPr>
          <a:lstStyle/>
          <a:p>
            <a:pPr lvl="0" algn="ctr" rtl="1">
              <a:buClr>
                <a:srgbClr val="44546A"/>
              </a:buClr>
              <a:buSzPts val="1600"/>
            </a:pPr>
            <a:r>
              <a:rPr lang="he-IL" sz="1600" dirty="0">
                <a:solidFill>
                  <a:srgbClr val="44546A"/>
                </a:solidFill>
                <a:latin typeface="Calibri"/>
                <a:ea typeface="Calibri"/>
                <a:cs typeface="Calibri"/>
                <a:sym typeface="Calibri"/>
              </a:rPr>
              <a:t>סרטון – זה רק בצחוק</a:t>
            </a:r>
            <a:endParaRPr sz="1400" b="0" i="0" u="none" strike="noStrike" cap="none" dirty="0">
              <a:solidFill>
                <a:srgbClr val="000000"/>
              </a:solidFill>
              <a:latin typeface="Arial"/>
              <a:ea typeface="Arial"/>
              <a:cs typeface="Arial"/>
              <a:sym typeface="Arial"/>
            </a:endParaRPr>
          </a:p>
        </p:txBody>
      </p:sp>
      <p:sp>
        <p:nvSpPr>
          <p:cNvPr id="178" name="Google Shape;178;g3b4e0ad62c6_0_15">
            <a:extLst>
              <a:ext uri="{C183D7F6-B498-43B3-948B-1728B52AA6E4}">
                <adec:decorative xmlns:adec="http://schemas.microsoft.com/office/drawing/2017/decorative" val="1"/>
              </a:ext>
            </a:extLst>
          </p:cNvPr>
          <p:cNvSpPr/>
          <p:nvPr/>
        </p:nvSpPr>
        <p:spPr>
          <a:xfrm>
            <a:off x="429207" y="3151732"/>
            <a:ext cx="11364600" cy="202200"/>
          </a:xfrm>
          <a:prstGeom prst="rect">
            <a:avLst/>
          </a:prstGeom>
          <a:solidFill>
            <a:srgbClr val="7E97A3"/>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79" name="Google Shape;179;g3b4e0ad62c6_0_15">
            <a:extLst>
              <a:ext uri="{C183D7F6-B498-43B3-948B-1728B52AA6E4}">
                <adec:decorative xmlns:adec="http://schemas.microsoft.com/office/drawing/2017/decorative" val="1"/>
              </a:ext>
            </a:extLst>
          </p:cNvPr>
          <p:cNvCxnSpPr/>
          <p:nvPr/>
        </p:nvCxnSpPr>
        <p:spPr>
          <a:xfrm>
            <a:off x="9409846" y="3227665"/>
            <a:ext cx="0" cy="732300"/>
          </a:xfrm>
          <a:prstGeom prst="straightConnector1">
            <a:avLst/>
          </a:prstGeom>
          <a:noFill/>
          <a:ln w="19050" cap="flat" cmpd="sng">
            <a:solidFill>
              <a:srgbClr val="7E97A3"/>
            </a:solidFill>
            <a:prstDash val="solid"/>
            <a:miter lim="800000"/>
            <a:headEnd type="none" w="sm" len="sm"/>
            <a:tailEnd type="none" w="sm" len="sm"/>
          </a:ln>
        </p:spPr>
      </p:cxnSp>
      <p:cxnSp>
        <p:nvCxnSpPr>
          <p:cNvPr id="180" name="Google Shape;180;g3b4e0ad62c6_0_15">
            <a:extLst>
              <a:ext uri="{C183D7F6-B498-43B3-948B-1728B52AA6E4}">
                <adec:decorative xmlns:adec="http://schemas.microsoft.com/office/drawing/2017/decorative" val="1"/>
              </a:ext>
            </a:extLst>
          </p:cNvPr>
          <p:cNvCxnSpPr/>
          <p:nvPr/>
        </p:nvCxnSpPr>
        <p:spPr>
          <a:xfrm>
            <a:off x="5915790" y="3192116"/>
            <a:ext cx="0" cy="732300"/>
          </a:xfrm>
          <a:prstGeom prst="straightConnector1">
            <a:avLst/>
          </a:prstGeom>
          <a:noFill/>
          <a:ln w="19050" cap="flat" cmpd="sng">
            <a:solidFill>
              <a:srgbClr val="7E97A3"/>
            </a:solidFill>
            <a:prstDash val="solid"/>
            <a:miter lim="800000"/>
            <a:headEnd type="none" w="sm" len="sm"/>
            <a:tailEnd type="none" w="sm" len="sm"/>
          </a:ln>
        </p:spPr>
      </p:cxnSp>
      <p:cxnSp>
        <p:nvCxnSpPr>
          <p:cNvPr id="181" name="Google Shape;181;g3b4e0ad62c6_0_15">
            <a:extLst>
              <a:ext uri="{C183D7F6-B498-43B3-948B-1728B52AA6E4}">
                <adec:decorative xmlns:adec="http://schemas.microsoft.com/office/drawing/2017/decorative" val="1"/>
              </a:ext>
            </a:extLst>
          </p:cNvPr>
          <p:cNvCxnSpPr/>
          <p:nvPr/>
        </p:nvCxnSpPr>
        <p:spPr>
          <a:xfrm>
            <a:off x="7662818" y="3270782"/>
            <a:ext cx="0" cy="732300"/>
          </a:xfrm>
          <a:prstGeom prst="straightConnector1">
            <a:avLst/>
          </a:prstGeom>
          <a:noFill/>
          <a:ln w="19050" cap="flat" cmpd="sng">
            <a:solidFill>
              <a:srgbClr val="7E97A3"/>
            </a:solidFill>
            <a:prstDash val="solid"/>
            <a:miter lim="800000"/>
            <a:headEnd type="none" w="sm" len="sm"/>
            <a:tailEnd type="none" w="sm" len="sm"/>
          </a:ln>
        </p:spPr>
      </p:cxnSp>
      <p:cxnSp>
        <p:nvCxnSpPr>
          <p:cNvPr id="182" name="Google Shape;182;g3b4e0ad62c6_0_15">
            <a:extLst>
              <a:ext uri="{C183D7F6-B498-43B3-948B-1728B52AA6E4}">
                <adec:decorative xmlns:adec="http://schemas.microsoft.com/office/drawing/2017/decorative" val="1"/>
              </a:ext>
            </a:extLst>
          </p:cNvPr>
          <p:cNvCxnSpPr/>
          <p:nvPr/>
        </p:nvCxnSpPr>
        <p:spPr>
          <a:xfrm>
            <a:off x="2421734" y="3270782"/>
            <a:ext cx="0" cy="732300"/>
          </a:xfrm>
          <a:prstGeom prst="straightConnector1">
            <a:avLst/>
          </a:prstGeom>
          <a:noFill/>
          <a:ln w="19050" cap="flat" cmpd="sng">
            <a:solidFill>
              <a:srgbClr val="7E97A3"/>
            </a:solidFill>
            <a:prstDash val="solid"/>
            <a:miter lim="800000"/>
            <a:headEnd type="none" w="sm" len="sm"/>
            <a:tailEnd type="none" w="sm" len="sm"/>
          </a:ln>
        </p:spPr>
      </p:cxnSp>
      <p:sp>
        <p:nvSpPr>
          <p:cNvPr id="183" name="Google Shape;183;g3b4e0ad62c6_0_15">
            <a:extLst>
              <a:ext uri="{C183D7F6-B498-43B3-948B-1728B52AA6E4}">
                <adec:decorative xmlns:adec="http://schemas.microsoft.com/office/drawing/2017/decorative" val="0"/>
              </a:ext>
            </a:extLst>
          </p:cNvPr>
          <p:cNvSpPr txBox="1"/>
          <p:nvPr/>
        </p:nvSpPr>
        <p:spPr>
          <a:xfrm>
            <a:off x="8193728" y="4156154"/>
            <a:ext cx="2201400" cy="1046400"/>
          </a:xfrm>
          <a:prstGeom prst="rect">
            <a:avLst/>
          </a:prstGeom>
          <a:noFill/>
          <a:ln>
            <a:noFill/>
          </a:ln>
        </p:spPr>
        <p:txBody>
          <a:bodyPr spcFirstLastPara="1" wrap="square" lIns="91425" tIns="45700" rIns="91425" bIns="45700" anchor="t" anchorCtr="0">
            <a:spAutoFit/>
          </a:bodyPr>
          <a:lstStyle/>
          <a:p>
            <a:pPr lvl="0" algn="ctr" rtl="1">
              <a:buClr>
                <a:srgbClr val="44546A"/>
              </a:buClr>
              <a:buSzPts val="1600"/>
            </a:pPr>
            <a:r>
              <a:rPr lang="he-IL" sz="1600" dirty="0">
                <a:solidFill>
                  <a:srgbClr val="44546A"/>
                </a:solidFill>
                <a:latin typeface="Calibri"/>
                <a:ea typeface="Calibri"/>
                <a:cs typeface="Calibri"/>
                <a:sym typeface="Calibri"/>
              </a:rPr>
              <a:t>גוף השיעור:</a:t>
            </a:r>
          </a:p>
          <a:p>
            <a:pPr lvl="0" algn="ctr" rtl="1">
              <a:buClr>
                <a:srgbClr val="44546A"/>
              </a:buClr>
              <a:buSzPts val="1600"/>
            </a:pPr>
            <a:r>
              <a:rPr lang="he-IL" sz="1600" dirty="0">
                <a:solidFill>
                  <a:srgbClr val="44546A"/>
                </a:solidFill>
                <a:latin typeface="Calibri"/>
                <a:cs typeface="Calibri"/>
                <a:sym typeface="Calibri"/>
              </a:rPr>
              <a:t>"גם אנחנו גולשים לשינוי"</a:t>
            </a:r>
          </a:p>
          <a:p>
            <a:pPr lvl="0" algn="ctr" rtl="1">
              <a:buClr>
                <a:srgbClr val="44546A"/>
              </a:buClr>
              <a:buSzPts val="1600"/>
            </a:pPr>
            <a:r>
              <a:rPr lang="he-IL" sz="1600" dirty="0">
                <a:solidFill>
                  <a:srgbClr val="44546A"/>
                </a:solidFill>
                <a:latin typeface="Calibri"/>
                <a:cs typeface="Calibri"/>
                <a:sym typeface="Calibri"/>
              </a:rPr>
              <a:t>עבודה בקבוצות</a:t>
            </a:r>
            <a:endParaRPr lang="he-IL" sz="1600" dirty="0"/>
          </a:p>
          <a:p>
            <a:pPr lvl="0" algn="ctr" rtl="1">
              <a:buClr>
                <a:srgbClr val="44546A"/>
              </a:buClr>
              <a:buSzPts val="1600"/>
            </a:pPr>
            <a:endParaRPr lang="he-IL" dirty="0"/>
          </a:p>
        </p:txBody>
      </p:sp>
      <p:sp>
        <p:nvSpPr>
          <p:cNvPr id="184" name="Google Shape;184;g3b4e0ad62c6_0_15">
            <a:extLst>
              <a:ext uri="{C183D7F6-B498-43B3-948B-1728B52AA6E4}">
                <adec:decorative xmlns:adec="http://schemas.microsoft.com/office/drawing/2017/decorative" val="0"/>
              </a:ext>
            </a:extLst>
          </p:cNvPr>
          <p:cNvSpPr txBox="1"/>
          <p:nvPr/>
        </p:nvSpPr>
        <p:spPr>
          <a:xfrm>
            <a:off x="6232824" y="4032507"/>
            <a:ext cx="2436900" cy="338514"/>
          </a:xfrm>
          <a:prstGeom prst="rect">
            <a:avLst/>
          </a:prstGeom>
          <a:noFill/>
          <a:ln>
            <a:noFill/>
          </a:ln>
        </p:spPr>
        <p:txBody>
          <a:bodyPr spcFirstLastPara="1" wrap="square" lIns="91425" tIns="45700" rIns="91425" bIns="45700" anchor="t" anchorCtr="0">
            <a:spAutoFit/>
          </a:bodyPr>
          <a:lstStyle/>
          <a:p>
            <a:pPr lvl="0" algn="ctr" rtl="1">
              <a:buClr>
                <a:srgbClr val="44546A"/>
              </a:buClr>
              <a:buSzPts val="1600"/>
            </a:pPr>
            <a:r>
              <a:rPr lang="he-IL" sz="1600" dirty="0">
                <a:solidFill>
                  <a:srgbClr val="44546A"/>
                </a:solidFill>
                <a:latin typeface="Calibri"/>
                <a:ea typeface="Calibri"/>
                <a:cs typeface="Calibri"/>
                <a:sym typeface="Calibri"/>
              </a:rPr>
              <a:t>חוק הסרטונים</a:t>
            </a:r>
            <a:endParaRPr lang="he-IL" dirty="0"/>
          </a:p>
        </p:txBody>
      </p:sp>
      <p:sp>
        <p:nvSpPr>
          <p:cNvPr id="185" name="Google Shape;185;g3b4e0ad62c6_0_15">
            <a:extLst>
              <a:ext uri="{C183D7F6-B498-43B3-948B-1728B52AA6E4}">
                <adec:decorative xmlns:adec="http://schemas.microsoft.com/office/drawing/2017/decorative" val="0"/>
              </a:ext>
            </a:extLst>
          </p:cNvPr>
          <p:cNvSpPr txBox="1"/>
          <p:nvPr/>
        </p:nvSpPr>
        <p:spPr>
          <a:xfrm>
            <a:off x="5229547" y="3980720"/>
            <a:ext cx="13215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he-IL" sz="1600" b="0" i="0" u="none" strike="noStrike" cap="none" dirty="0">
                <a:solidFill>
                  <a:srgbClr val="44546A"/>
                </a:solidFill>
                <a:latin typeface="Calibri"/>
                <a:ea typeface="Calibri"/>
                <a:cs typeface="Calibri"/>
                <a:sym typeface="Calibri"/>
              </a:rPr>
              <a:t>חוק מוסר וחוק</a:t>
            </a:r>
            <a:endParaRPr dirty="0"/>
          </a:p>
        </p:txBody>
      </p:sp>
      <p:cxnSp>
        <p:nvCxnSpPr>
          <p:cNvPr id="186" name="Google Shape;186;g3b4e0ad62c6_0_15">
            <a:extLst>
              <a:ext uri="{C183D7F6-B498-43B3-948B-1728B52AA6E4}">
                <adec:decorative xmlns:adec="http://schemas.microsoft.com/office/drawing/2017/decorative" val="1"/>
              </a:ext>
            </a:extLst>
          </p:cNvPr>
          <p:cNvCxnSpPr/>
          <p:nvPr/>
        </p:nvCxnSpPr>
        <p:spPr>
          <a:xfrm>
            <a:off x="4168762" y="3259922"/>
            <a:ext cx="0" cy="732300"/>
          </a:xfrm>
          <a:prstGeom prst="straightConnector1">
            <a:avLst/>
          </a:prstGeom>
          <a:noFill/>
          <a:ln w="19050" cap="flat" cmpd="sng">
            <a:solidFill>
              <a:srgbClr val="7E97A3"/>
            </a:solidFill>
            <a:prstDash val="solid"/>
            <a:miter lim="800000"/>
            <a:headEnd type="none" w="sm" len="sm"/>
            <a:tailEnd type="none" w="sm" len="sm"/>
          </a:ln>
        </p:spPr>
      </p:cxnSp>
      <p:sp>
        <p:nvSpPr>
          <p:cNvPr id="187" name="Google Shape;187;g3b4e0ad62c6_0_15">
            <a:extLst>
              <a:ext uri="{C183D7F6-B498-43B3-948B-1728B52AA6E4}">
                <adec:decorative xmlns:adec="http://schemas.microsoft.com/office/drawing/2017/decorative" val="0"/>
              </a:ext>
            </a:extLst>
          </p:cNvPr>
          <p:cNvSpPr txBox="1"/>
          <p:nvPr/>
        </p:nvSpPr>
        <p:spPr>
          <a:xfrm>
            <a:off x="3166028" y="4032324"/>
            <a:ext cx="1975800" cy="338514"/>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44546A"/>
              </a:buClr>
              <a:buSzPts val="1600"/>
              <a:buFont typeface="Arial"/>
              <a:buNone/>
            </a:pPr>
            <a:r>
              <a:rPr lang="he-IL" sz="1600" b="0" i="0" u="none" strike="noStrike" cap="none" dirty="0">
                <a:solidFill>
                  <a:srgbClr val="44546A"/>
                </a:solidFill>
                <a:latin typeface="Calibri"/>
                <a:ea typeface="Calibri"/>
                <a:cs typeface="Calibri"/>
                <a:sym typeface="Calibri"/>
              </a:rPr>
              <a:t>בניית הקוד האתי</a:t>
            </a:r>
            <a:endParaRPr sz="1600" b="0" i="0" u="none" strike="noStrike" cap="none" dirty="0">
              <a:solidFill>
                <a:srgbClr val="44546A"/>
              </a:solidFill>
              <a:latin typeface="Calibri"/>
              <a:ea typeface="Calibri"/>
              <a:cs typeface="Calibri"/>
              <a:sym typeface="Calibri"/>
            </a:endParaRPr>
          </a:p>
        </p:txBody>
      </p:sp>
      <p:sp>
        <p:nvSpPr>
          <p:cNvPr id="177" name="Google Shape;177;g3b4e0ad62c6_0_15">
            <a:extLst>
              <a:ext uri="{C183D7F6-B498-43B3-948B-1728B52AA6E4}">
                <adec:decorative xmlns:adec="http://schemas.microsoft.com/office/drawing/2017/decorative" val="0"/>
              </a:ext>
            </a:extLst>
          </p:cNvPr>
          <p:cNvSpPr txBox="1"/>
          <p:nvPr/>
        </p:nvSpPr>
        <p:spPr>
          <a:xfrm>
            <a:off x="1320876" y="4027842"/>
            <a:ext cx="2201400" cy="338514"/>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44546A"/>
              </a:buClr>
              <a:buSzPts val="1600"/>
              <a:buFont typeface="Calibri"/>
              <a:buNone/>
            </a:pPr>
            <a:r>
              <a:rPr lang="he-IL" sz="1600" b="0" i="0" u="none" strike="noStrike" cap="none" dirty="0">
                <a:solidFill>
                  <a:srgbClr val="44546A"/>
                </a:solidFill>
                <a:latin typeface="Calibri"/>
                <a:ea typeface="Calibri"/>
                <a:cs typeface="Calibri"/>
                <a:sym typeface="Calibri"/>
              </a:rPr>
              <a:t>התנסות בכלי בינה</a:t>
            </a:r>
            <a:endParaRPr sz="1400" b="0" i="0" u="none" strike="noStrike" cap="none" dirty="0">
              <a:solidFill>
                <a:srgbClr val="000000"/>
              </a:solidFill>
              <a:latin typeface="Arial"/>
              <a:ea typeface="Arial"/>
              <a:cs typeface="Arial"/>
              <a:sym typeface="Arial"/>
            </a:endParaRPr>
          </a:p>
        </p:txBody>
      </p:sp>
      <p:cxnSp>
        <p:nvCxnSpPr>
          <p:cNvPr id="3" name="Google Shape;182;g3b4e0ad62c6_0_15">
            <a:extLst>
              <a:ext uri="{FF2B5EF4-FFF2-40B4-BE49-F238E27FC236}">
                <a16:creationId xmlns:a16="http://schemas.microsoft.com/office/drawing/2014/main" id="{94C097BE-F49F-A38D-7D22-28FEF9BDE95A}"/>
              </a:ext>
              <a:ext uri="{C183D7F6-B498-43B3-948B-1728B52AA6E4}">
                <adec:decorative xmlns:adec="http://schemas.microsoft.com/office/drawing/2017/decorative" val="1"/>
              </a:ext>
            </a:extLst>
          </p:cNvPr>
          <p:cNvCxnSpPr/>
          <p:nvPr/>
        </p:nvCxnSpPr>
        <p:spPr>
          <a:xfrm>
            <a:off x="674706" y="3300207"/>
            <a:ext cx="0" cy="732300"/>
          </a:xfrm>
          <a:prstGeom prst="straightConnector1">
            <a:avLst/>
          </a:prstGeom>
          <a:noFill/>
          <a:ln w="19050" cap="flat" cmpd="sng">
            <a:solidFill>
              <a:srgbClr val="7E97A3"/>
            </a:solidFill>
            <a:prstDash val="solid"/>
            <a:miter lim="800000"/>
            <a:headEnd type="none" w="sm" len="sm"/>
            <a:tailEnd type="none" w="sm" len="sm"/>
          </a:ln>
        </p:spPr>
      </p:cxnSp>
      <p:sp>
        <p:nvSpPr>
          <p:cNvPr id="4" name="Google Shape;177;g3b4e0ad62c6_0_15">
            <a:extLst>
              <a:ext uri="{FF2B5EF4-FFF2-40B4-BE49-F238E27FC236}">
                <a16:creationId xmlns:a16="http://schemas.microsoft.com/office/drawing/2014/main" id="{74EA749E-E04F-A93C-AD16-36794E67E5DD}"/>
              </a:ext>
              <a:ext uri="{C183D7F6-B498-43B3-948B-1728B52AA6E4}">
                <adec:decorative xmlns:adec="http://schemas.microsoft.com/office/drawing/2017/decorative" val="0"/>
              </a:ext>
            </a:extLst>
          </p:cNvPr>
          <p:cNvSpPr txBox="1"/>
          <p:nvPr/>
        </p:nvSpPr>
        <p:spPr>
          <a:xfrm>
            <a:off x="-404528" y="4020983"/>
            <a:ext cx="2201400" cy="338514"/>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44546A"/>
              </a:buClr>
              <a:buSzPts val="1600"/>
              <a:buFont typeface="Calibri"/>
              <a:buNone/>
            </a:pPr>
            <a:r>
              <a:rPr lang="he-IL" sz="1600" b="0" i="0" u="none" strike="noStrike" cap="none" dirty="0">
                <a:solidFill>
                  <a:srgbClr val="44546A"/>
                </a:solidFill>
                <a:latin typeface="Calibri"/>
                <a:ea typeface="Calibri"/>
                <a:cs typeface="Calibri"/>
                <a:sym typeface="Calibri"/>
              </a:rPr>
              <a:t>סיכום השיעור</a:t>
            </a:r>
            <a:endParaRPr sz="1400" b="0" i="0" u="none" strike="noStrike" cap="none" dirty="0">
              <a:solidFill>
                <a:srgbClr val="000000"/>
              </a:solidFill>
              <a:latin typeface="Arial"/>
              <a:ea typeface="Arial"/>
              <a:cs typeface="Arial"/>
              <a:sym typeface="Arial"/>
            </a:endParaRPr>
          </a:p>
        </p:txBody>
      </p:sp>
      <p:sp>
        <p:nvSpPr>
          <p:cNvPr id="2" name="Google Shape;173;g3b4e0ad62c6_0_15">
            <a:extLst>
              <a:ext uri="{FF2B5EF4-FFF2-40B4-BE49-F238E27FC236}">
                <a16:creationId xmlns:a16="http://schemas.microsoft.com/office/drawing/2014/main" id="{FE6DEE73-3792-66CC-9B0B-E2681C84931F}"/>
              </a:ext>
              <a:ext uri="{C183D7F6-B498-43B3-948B-1728B52AA6E4}">
                <adec:decorative xmlns:adec="http://schemas.microsoft.com/office/drawing/2017/decorative" val="0"/>
              </a:ext>
            </a:extLst>
          </p:cNvPr>
          <p:cNvSpPr txBox="1"/>
          <p:nvPr/>
        </p:nvSpPr>
        <p:spPr>
          <a:xfrm>
            <a:off x="0" y="5378781"/>
            <a:ext cx="12192000" cy="1054500"/>
          </a:xfrm>
          <a:prstGeom prst="rect">
            <a:avLst/>
          </a:prstGeom>
          <a:noFill/>
          <a:ln>
            <a:noFill/>
          </a:ln>
        </p:spPr>
        <p:txBody>
          <a:bodyPr spcFirstLastPara="1" wrap="square" lIns="91425" tIns="45700" rIns="91425" bIns="45700" anchor="ctr" anchorCtr="0">
            <a:noAutofit/>
          </a:bodyPr>
          <a:lstStyle/>
          <a:p>
            <a:pPr marL="0" marR="0" lvl="0" indent="0" algn="ctr" rtl="1">
              <a:lnSpc>
                <a:spcPct val="110000"/>
              </a:lnSpc>
              <a:spcBef>
                <a:spcPts val="0"/>
              </a:spcBef>
              <a:spcAft>
                <a:spcPts val="0"/>
              </a:spcAft>
              <a:buClr>
                <a:srgbClr val="000000"/>
              </a:buClr>
              <a:buSzPts val="2800"/>
              <a:buFont typeface="Calibri"/>
              <a:buNone/>
            </a:pPr>
            <a:r>
              <a:rPr lang="he-IL" sz="2400" b="1" i="0" u="none" strike="noStrike" cap="none" dirty="0">
                <a:solidFill>
                  <a:srgbClr val="002060"/>
                </a:solidFill>
                <a:latin typeface="Calibri"/>
                <a:ea typeface="Calibri"/>
                <a:cs typeface="Calibri"/>
                <a:sym typeface="Calibri"/>
              </a:rPr>
              <a:t>שימו לב – מערך שיעור זה כולל פעילות במליאה ועבודה אישית של התלמידים ב</a:t>
            </a:r>
            <a:r>
              <a:rPr lang="en-US" sz="2400" b="1" i="0" u="none" strike="noStrike" cap="none" dirty="0">
                <a:solidFill>
                  <a:srgbClr val="002060"/>
                </a:solidFill>
                <a:latin typeface="Calibri"/>
                <a:ea typeface="Calibri"/>
                <a:cs typeface="Calibri"/>
                <a:sym typeface="Calibri"/>
              </a:rPr>
              <a:t>NOTEBOOKLM</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872000" y="467232"/>
            <a:ext cx="4320000" cy="1116897"/>
          </a:xfrm>
          <a:prstGeom prst="rect">
            <a:avLst/>
          </a:prstGeom>
          <a:noFill/>
          <a:ln>
            <a:noFill/>
          </a:ln>
        </p:spPr>
      </p:pic>
      <p:sp>
        <p:nvSpPr>
          <p:cNvPr id="231" name="Google Shape;231;p8">
            <a:extLst>
              <a:ext uri="{C183D7F6-B498-43B3-948B-1728B52AA6E4}">
                <adec:decorative xmlns:adec="http://schemas.microsoft.com/office/drawing/2017/decorative" val="0"/>
              </a:ext>
            </a:extLst>
          </p:cNvPr>
          <p:cNvSpPr txBox="1">
            <a:spLocks noGrp="1"/>
          </p:cNvSpPr>
          <p:nvPr>
            <p:ph type="title" idx="4294967295"/>
          </p:nvPr>
        </p:nvSpPr>
        <p:spPr>
          <a:xfrm>
            <a:off x="7872522" y="509064"/>
            <a:ext cx="4322603" cy="1054394"/>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r" defTabSz="914400" rtl="1" eaLnBrk="1" fontAlgn="auto" latinLnBrk="0" hangingPunct="1">
              <a:lnSpc>
                <a:spcPct val="110000"/>
              </a:lnSpc>
              <a:spcBef>
                <a:spcPts val="0"/>
              </a:spcBef>
              <a:spcAft>
                <a:spcPts val="0"/>
              </a:spcAft>
              <a:buClr>
                <a:srgbClr val="000000"/>
              </a:buClr>
              <a:buSzPts val="2800"/>
              <a:buFont typeface="Calibri"/>
              <a:buNone/>
              <a:tabLst/>
              <a:defRPr/>
            </a:pPr>
            <a:r>
              <a:rPr kumimoji="0" lang="iw-IL" sz="2800" b="1" i="0" u="none" strike="noStrike" kern="0" cap="none" spc="0" normalizeH="0" baseline="0" noProof="0" dirty="0">
                <a:ln>
                  <a:noFill/>
                </a:ln>
                <a:solidFill>
                  <a:srgbClr val="002060"/>
                </a:solidFill>
                <a:effectLst/>
                <a:uLnTx/>
                <a:uFillTx/>
                <a:latin typeface="Calibri"/>
                <a:ea typeface="Calibri"/>
                <a:cs typeface="Calibri"/>
                <a:sym typeface="Calibri"/>
              </a:rPr>
              <a:t>הנחיות להוראת השיעור</a:t>
            </a:r>
            <a:endParaRPr kumimoji="0" lang="iw-IL"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32" name="Google Shape;232;p8">
            <a:extLst>
              <a:ext uri="{C183D7F6-B498-43B3-948B-1728B52AA6E4}">
                <adec:decorative xmlns:adec="http://schemas.microsoft.com/office/drawing/2017/decorative" val="0"/>
              </a:ext>
            </a:extLst>
          </p:cNvPr>
          <p:cNvSpPr/>
          <p:nvPr/>
        </p:nvSpPr>
        <p:spPr>
          <a:xfrm>
            <a:off x="309847" y="2062686"/>
            <a:ext cx="11160826" cy="4617720"/>
          </a:xfrm>
          <a:prstGeom prst="rect">
            <a:avLst/>
          </a:prstGeom>
          <a:noFill/>
          <a:ln>
            <a:noFill/>
          </a:ln>
        </p:spPr>
        <p:txBody>
          <a:bodyPr spcFirstLastPara="1" wrap="square" lIns="91425" tIns="45700" rIns="91425" bIns="45700" anchor="ctr" anchorCtr="0">
            <a:noAutofit/>
          </a:bodyPr>
          <a:lstStyle/>
          <a:p>
            <a:pPr marL="0" marR="0" lvl="0" indent="0" algn="r" rtl="1">
              <a:spcBef>
                <a:spcPts val="0"/>
              </a:spcBef>
              <a:spcAft>
                <a:spcPts val="0"/>
              </a:spcAft>
              <a:buNone/>
            </a:pPr>
            <a:r>
              <a:rPr lang="iw-IL" sz="3200" dirty="0">
                <a:solidFill>
                  <a:srgbClr val="002060"/>
                </a:solidFill>
                <a:latin typeface="Calibri"/>
                <a:ea typeface="Calibri"/>
                <a:cs typeface="Calibri"/>
                <a:sym typeface="Calibri"/>
              </a:rPr>
              <a:t>השקופיות הבאות מפרטות את מהלך השיעור ומיועדות להצגה בשיעור.</a:t>
            </a:r>
            <a:endParaRPr dirty="0"/>
          </a:p>
          <a:p>
            <a:pPr marL="0" marR="0" lvl="0" indent="0" algn="r" rtl="1">
              <a:spcBef>
                <a:spcPts val="0"/>
              </a:spcBef>
              <a:spcAft>
                <a:spcPts val="0"/>
              </a:spcAft>
              <a:buNone/>
            </a:pPr>
            <a:endParaRPr sz="3200" dirty="0">
              <a:solidFill>
                <a:srgbClr val="002060"/>
              </a:solidFill>
              <a:latin typeface="Calibri"/>
              <a:ea typeface="Calibri"/>
              <a:cs typeface="Calibri"/>
              <a:sym typeface="Calibri"/>
            </a:endParaRPr>
          </a:p>
          <a:p>
            <a:pPr marL="457200" marR="0" lvl="0" indent="-457200" algn="r" rtl="1">
              <a:spcBef>
                <a:spcPts val="0"/>
              </a:spcBef>
              <a:spcAft>
                <a:spcPts val="0"/>
              </a:spcAft>
              <a:buClr>
                <a:srgbClr val="002060"/>
              </a:buClr>
              <a:buSzPts val="3200"/>
              <a:buFont typeface="Arial"/>
              <a:buChar char="«"/>
            </a:pPr>
            <a:r>
              <a:rPr lang="iw-IL" sz="3200" dirty="0">
                <a:solidFill>
                  <a:srgbClr val="002060"/>
                </a:solidFill>
                <a:latin typeface="Calibri"/>
                <a:ea typeface="Calibri"/>
                <a:cs typeface="Calibri"/>
                <a:sym typeface="Calibri"/>
              </a:rPr>
              <a:t>בגוף כל שקופית מופיע התוכן להקרנה ולעבודה עם התלמידים.</a:t>
            </a:r>
            <a:endParaRPr dirty="0"/>
          </a:p>
          <a:p>
            <a:pPr marL="457200" marR="0" lvl="0" indent="-457200" algn="r" rtl="1">
              <a:spcBef>
                <a:spcPts val="0"/>
              </a:spcBef>
              <a:spcAft>
                <a:spcPts val="0"/>
              </a:spcAft>
              <a:buClr>
                <a:srgbClr val="002060"/>
              </a:buClr>
              <a:buSzPts val="3200"/>
              <a:buFont typeface="Arial"/>
              <a:buChar char="«"/>
            </a:pPr>
            <a:r>
              <a:rPr lang="iw-IL" sz="3200" dirty="0">
                <a:solidFill>
                  <a:srgbClr val="002060"/>
                </a:solidFill>
                <a:latin typeface="Calibri"/>
                <a:ea typeface="Calibri"/>
                <a:cs typeface="Calibri"/>
                <a:sym typeface="Calibri"/>
              </a:rPr>
              <a:t>בתחתית השקופית </a:t>
            </a:r>
            <a:r>
              <a:rPr lang="he-IL" sz="3200" dirty="0">
                <a:solidFill>
                  <a:srgbClr val="002060"/>
                </a:solidFill>
                <a:latin typeface="Calibri"/>
                <a:ea typeface="Calibri"/>
                <a:cs typeface="Calibri"/>
                <a:sym typeface="Calibri"/>
              </a:rPr>
              <a:t>(</a:t>
            </a:r>
            <a:r>
              <a:rPr lang="iw-IL" sz="3200" dirty="0">
                <a:solidFill>
                  <a:srgbClr val="002060"/>
                </a:solidFill>
                <a:latin typeface="Calibri"/>
                <a:ea typeface="Calibri"/>
                <a:cs typeface="Calibri"/>
                <a:sym typeface="Calibri"/>
              </a:rPr>
              <a:t>בהערות</a:t>
            </a:r>
            <a:r>
              <a:rPr lang="he-IL" sz="3200" dirty="0">
                <a:solidFill>
                  <a:srgbClr val="002060"/>
                </a:solidFill>
                <a:latin typeface="Calibri"/>
                <a:ea typeface="Calibri"/>
                <a:cs typeface="Calibri"/>
                <a:sym typeface="Calibri"/>
              </a:rPr>
              <a:t>)</a:t>
            </a:r>
            <a:r>
              <a:rPr lang="iw-IL" sz="3200" dirty="0">
                <a:solidFill>
                  <a:srgbClr val="002060"/>
                </a:solidFill>
                <a:latin typeface="Calibri"/>
                <a:ea typeface="Calibri"/>
                <a:cs typeface="Calibri"/>
                <a:sym typeface="Calibri"/>
              </a:rPr>
              <a:t> נמצאות הרחבות והנחיות לך</a:t>
            </a:r>
            <a:r>
              <a:rPr lang="he-IL" sz="3200" dirty="0">
                <a:solidFill>
                  <a:srgbClr val="002060"/>
                </a:solidFill>
                <a:latin typeface="Calibri"/>
                <a:ea typeface="Calibri"/>
                <a:cs typeface="Calibri"/>
                <a:sym typeface="Calibri"/>
              </a:rPr>
              <a:t> - </a:t>
            </a:r>
            <a:r>
              <a:rPr lang="iw-IL" sz="3200" dirty="0">
                <a:solidFill>
                  <a:srgbClr val="002060"/>
                </a:solidFill>
                <a:latin typeface="Calibri"/>
                <a:ea typeface="Calibri"/>
                <a:cs typeface="Calibri"/>
                <a:sym typeface="Calibri"/>
              </a:rPr>
              <a:t>המורה.</a:t>
            </a:r>
            <a:endParaRPr dirty="0"/>
          </a:p>
          <a:p>
            <a:pPr marL="0" marR="0" lvl="0" indent="0" algn="r" rtl="1">
              <a:spcBef>
                <a:spcPts val="0"/>
              </a:spcBef>
              <a:spcAft>
                <a:spcPts val="0"/>
              </a:spcAft>
              <a:buNone/>
            </a:pPr>
            <a:endParaRPr sz="3200" dirty="0">
              <a:solidFill>
                <a:srgbClr val="002060"/>
              </a:solidFill>
              <a:latin typeface="Calibri"/>
              <a:ea typeface="Calibri"/>
              <a:cs typeface="Calibri"/>
              <a:sym typeface="Calibri"/>
            </a:endParaRPr>
          </a:p>
          <a:p>
            <a:pPr marL="0" marR="0" lvl="0" indent="0" algn="r" rtl="1">
              <a:spcBef>
                <a:spcPts val="0"/>
              </a:spcBef>
              <a:spcAft>
                <a:spcPts val="0"/>
              </a:spcAft>
              <a:buNone/>
            </a:pPr>
            <a:endParaRPr sz="3200" dirty="0">
              <a:solidFill>
                <a:srgbClr val="002060"/>
              </a:solidFill>
              <a:latin typeface="Calibri"/>
              <a:ea typeface="Calibri"/>
              <a:cs typeface="Calibri"/>
              <a:sym typeface="Calibri"/>
            </a:endParaRPr>
          </a:p>
        </p:txBody>
      </p:sp>
      <p:pic>
        <p:nvPicPr>
          <p:cNvPr id="233" name="Google Shape;233;p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163760" y="794063"/>
            <a:ext cx="672137" cy="5082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8" name="Google Shape;238;p7">
            <a:extLst>
              <a:ext uri="{C183D7F6-B498-43B3-948B-1728B52AA6E4}">
                <adec:decorative xmlns:adec="http://schemas.microsoft.com/office/drawing/2017/decorative" val="0"/>
              </a:ext>
            </a:extLst>
          </p:cNvPr>
          <p:cNvSpPr>
            <a:spLocks noGrp="1"/>
          </p:cNvSpPr>
          <p:nvPr>
            <p:ph type="title" idx="4294967295"/>
          </p:nvPr>
        </p:nvSpPr>
        <p:spPr>
          <a:xfrm>
            <a:off x="2777671" y="-57344"/>
            <a:ext cx="6920988" cy="1378131"/>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5400" b="1" i="0" u="none" strike="noStrike" kern="0" cap="none" spc="0" normalizeH="0" baseline="0" noProof="0" dirty="0">
                <a:ln>
                  <a:noFill/>
                </a:ln>
                <a:solidFill>
                  <a:srgbClr val="002060"/>
                </a:solidFill>
                <a:effectLst/>
                <a:uLnTx/>
                <a:uFillTx/>
                <a:latin typeface="Calibri"/>
                <a:ea typeface="Calibri"/>
                <a:cs typeface="Calibri"/>
                <a:sym typeface="Calibri"/>
              </a:rPr>
              <a:t>הנחיות לשיח מיטבי</a:t>
            </a:r>
            <a:endParaRPr kumimoji="0" lang="he-IL"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244" name="Google Shape;244;p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557005" y="928807"/>
            <a:ext cx="1093470" cy="1093470"/>
          </a:xfrm>
          <a:prstGeom prst="rect">
            <a:avLst/>
          </a:prstGeom>
          <a:noFill/>
          <a:ln>
            <a:noFill/>
          </a:ln>
        </p:spPr>
      </p:pic>
      <p:sp>
        <p:nvSpPr>
          <p:cNvPr id="233" name="Google Shape;233;p7">
            <a:extLst>
              <a:ext uri="{C183D7F6-B498-43B3-948B-1728B52AA6E4}">
                <adec:decorative xmlns:adec="http://schemas.microsoft.com/office/drawing/2017/decorative" val="0"/>
              </a:ext>
            </a:extLst>
          </p:cNvPr>
          <p:cNvSpPr/>
          <p:nvPr/>
        </p:nvSpPr>
        <p:spPr>
          <a:xfrm>
            <a:off x="6510086" y="1409002"/>
            <a:ext cx="4064413" cy="492378"/>
          </a:xfrm>
          <a:prstGeom prst="rect">
            <a:avLst/>
          </a:prstGeom>
          <a:noFill/>
          <a:ln>
            <a:noFill/>
          </a:ln>
        </p:spPr>
        <p:txBody>
          <a:bodyPr spcFirstLastPara="1" wrap="square" lIns="91400" tIns="45675" rIns="91400" bIns="45675" anchor="t" anchorCtr="0">
            <a:spAutoFit/>
          </a:bodyPr>
          <a:lstStyle/>
          <a:p>
            <a:pPr marL="0" marR="0" lvl="0" indent="0" algn="r" rtl="1">
              <a:spcBef>
                <a:spcPts val="0"/>
              </a:spcBef>
              <a:spcAft>
                <a:spcPts val="0"/>
              </a:spcAft>
              <a:buNone/>
            </a:pPr>
            <a:r>
              <a:rPr lang="x-none" sz="2600" dirty="0">
                <a:solidFill>
                  <a:srgbClr val="002060"/>
                </a:solidFill>
                <a:latin typeface="Calibri"/>
                <a:ea typeface="Calibri"/>
                <a:cs typeface="Calibri"/>
                <a:sym typeface="Calibri"/>
              </a:rPr>
              <a:t>שיח מעודד ומקבל </a:t>
            </a:r>
            <a:endParaRPr sz="2600" dirty="0">
              <a:solidFill>
                <a:srgbClr val="002060"/>
              </a:solidFill>
              <a:latin typeface="Calibri"/>
              <a:ea typeface="Calibri"/>
              <a:cs typeface="Calibri"/>
              <a:sym typeface="Calibri"/>
            </a:endParaRPr>
          </a:p>
        </p:txBody>
      </p:sp>
      <p:pic>
        <p:nvPicPr>
          <p:cNvPr id="243" name="Google Shape;243;p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0667596" y="2159917"/>
            <a:ext cx="914400" cy="914400"/>
          </a:xfrm>
          <a:prstGeom prst="rect">
            <a:avLst/>
          </a:prstGeom>
          <a:noFill/>
          <a:ln>
            <a:noFill/>
          </a:ln>
        </p:spPr>
      </p:pic>
      <p:sp>
        <p:nvSpPr>
          <p:cNvPr id="237" name="Google Shape;237;p7">
            <a:extLst>
              <a:ext uri="{C183D7F6-B498-43B3-948B-1728B52AA6E4}">
                <adec:decorative xmlns:adec="http://schemas.microsoft.com/office/drawing/2017/decorative" val="0"/>
              </a:ext>
            </a:extLst>
          </p:cNvPr>
          <p:cNvSpPr txBox="1"/>
          <p:nvPr/>
        </p:nvSpPr>
        <p:spPr>
          <a:xfrm>
            <a:off x="2280060" y="2389618"/>
            <a:ext cx="8282082" cy="492443"/>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x-none" sz="2600">
                <a:solidFill>
                  <a:srgbClr val="002060"/>
                </a:solidFill>
                <a:latin typeface="Calibri"/>
                <a:ea typeface="Calibri"/>
                <a:cs typeface="Calibri"/>
                <a:sym typeface="Calibri"/>
              </a:rPr>
              <a:t>שיתוף מהלב</a:t>
            </a:r>
            <a:endParaRPr sz="2600" b="1" u="sng">
              <a:solidFill>
                <a:srgbClr val="002060"/>
              </a:solidFill>
              <a:latin typeface="Calibri"/>
              <a:ea typeface="Calibri"/>
              <a:cs typeface="Calibri"/>
              <a:sym typeface="Calibri"/>
            </a:endParaRPr>
          </a:p>
        </p:txBody>
      </p:sp>
      <p:pic>
        <p:nvPicPr>
          <p:cNvPr id="245" name="Google Shape;245;p7">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10667596" y="3149301"/>
            <a:ext cx="914400" cy="914400"/>
          </a:xfrm>
          <a:prstGeom prst="rect">
            <a:avLst/>
          </a:prstGeom>
          <a:noFill/>
          <a:ln>
            <a:noFill/>
          </a:ln>
        </p:spPr>
      </p:pic>
      <p:sp>
        <p:nvSpPr>
          <p:cNvPr id="234" name="Google Shape;234;p7">
            <a:extLst>
              <a:ext uri="{C183D7F6-B498-43B3-948B-1728B52AA6E4}">
                <adec:decorative xmlns:adec="http://schemas.microsoft.com/office/drawing/2017/decorative" val="0"/>
              </a:ext>
            </a:extLst>
          </p:cNvPr>
          <p:cNvSpPr txBox="1"/>
          <p:nvPr/>
        </p:nvSpPr>
        <p:spPr>
          <a:xfrm>
            <a:off x="2777671" y="3390492"/>
            <a:ext cx="7779334" cy="492378"/>
          </a:xfrm>
          <a:prstGeom prst="rect">
            <a:avLst/>
          </a:prstGeom>
          <a:noFill/>
          <a:ln>
            <a:noFill/>
          </a:ln>
        </p:spPr>
        <p:txBody>
          <a:bodyPr spcFirstLastPara="1" wrap="square" lIns="91400" tIns="45675" rIns="91400" bIns="45675" anchor="t" anchorCtr="0">
            <a:spAutoFit/>
          </a:bodyPr>
          <a:lstStyle/>
          <a:p>
            <a:pPr marL="0" marR="0" lvl="0" indent="0" algn="r" rtl="1">
              <a:spcBef>
                <a:spcPts val="0"/>
              </a:spcBef>
              <a:spcAft>
                <a:spcPts val="0"/>
              </a:spcAft>
              <a:buNone/>
            </a:pPr>
            <a:r>
              <a:rPr lang="x-none" sz="2600" dirty="0">
                <a:solidFill>
                  <a:srgbClr val="002060"/>
                </a:solidFill>
                <a:latin typeface="Calibri"/>
                <a:ea typeface="Calibri"/>
                <a:cs typeface="Calibri"/>
                <a:sym typeface="Calibri"/>
              </a:rPr>
              <a:t>הקשבה ממקום מתעניין ולא שיפוטי</a:t>
            </a:r>
            <a:endParaRPr sz="2600" dirty="0">
              <a:solidFill>
                <a:srgbClr val="002060"/>
              </a:solidFill>
              <a:latin typeface="Calibri"/>
              <a:ea typeface="Calibri"/>
              <a:cs typeface="Calibri"/>
              <a:sym typeface="Calibri"/>
            </a:endParaRPr>
          </a:p>
        </p:txBody>
      </p:sp>
      <p:pic>
        <p:nvPicPr>
          <p:cNvPr id="247" name="Google Shape;247;p7">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10667596" y="4286103"/>
            <a:ext cx="914400" cy="914400"/>
          </a:xfrm>
          <a:prstGeom prst="rect">
            <a:avLst/>
          </a:prstGeom>
          <a:noFill/>
          <a:ln>
            <a:noFill/>
          </a:ln>
        </p:spPr>
      </p:pic>
      <p:sp>
        <p:nvSpPr>
          <p:cNvPr id="235" name="Google Shape;235;p7">
            <a:extLst>
              <a:ext uri="{C183D7F6-B498-43B3-948B-1728B52AA6E4}">
                <adec:decorative xmlns:adec="http://schemas.microsoft.com/office/drawing/2017/decorative" val="0"/>
              </a:ext>
            </a:extLst>
          </p:cNvPr>
          <p:cNvSpPr txBox="1"/>
          <p:nvPr/>
        </p:nvSpPr>
        <p:spPr>
          <a:xfrm>
            <a:off x="5514282" y="4497114"/>
            <a:ext cx="5042723" cy="492378"/>
          </a:xfrm>
          <a:prstGeom prst="rect">
            <a:avLst/>
          </a:prstGeom>
          <a:noFill/>
          <a:ln>
            <a:noFill/>
          </a:ln>
        </p:spPr>
        <p:txBody>
          <a:bodyPr spcFirstLastPara="1" wrap="square" lIns="91400" tIns="45675" rIns="91400" bIns="45675" anchor="t" anchorCtr="0">
            <a:spAutoFit/>
          </a:bodyPr>
          <a:lstStyle/>
          <a:p>
            <a:pPr marL="0" marR="0" lvl="0" indent="0" algn="r" rtl="1">
              <a:spcBef>
                <a:spcPts val="0"/>
              </a:spcBef>
              <a:spcAft>
                <a:spcPts val="0"/>
              </a:spcAft>
              <a:buNone/>
            </a:pPr>
            <a:r>
              <a:rPr lang="x-none" sz="2600" dirty="0">
                <a:solidFill>
                  <a:srgbClr val="002060"/>
                </a:solidFill>
                <a:latin typeface="Calibri"/>
                <a:ea typeface="Calibri"/>
                <a:cs typeface="Calibri"/>
                <a:sym typeface="Calibri"/>
              </a:rPr>
              <a:t>כבוד לדברי החבר</a:t>
            </a:r>
            <a:r>
              <a:rPr lang="he-IL" sz="2600" dirty="0">
                <a:solidFill>
                  <a:srgbClr val="002060"/>
                </a:solidFill>
                <a:latin typeface="Calibri"/>
                <a:ea typeface="Calibri"/>
                <a:cs typeface="Calibri"/>
                <a:sym typeface="Calibri"/>
              </a:rPr>
              <a:t>ים</a:t>
            </a:r>
            <a:endParaRPr sz="2600" dirty="0">
              <a:solidFill>
                <a:srgbClr val="002060"/>
              </a:solidFill>
              <a:latin typeface="Calibri"/>
              <a:ea typeface="Calibri"/>
              <a:cs typeface="Calibri"/>
              <a:sym typeface="Calibri"/>
            </a:endParaRPr>
          </a:p>
        </p:txBody>
      </p:sp>
      <p:pic>
        <p:nvPicPr>
          <p:cNvPr id="246" name="Google Shape;246;p7">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10673648" y="5234671"/>
            <a:ext cx="914400" cy="914400"/>
          </a:xfrm>
          <a:prstGeom prst="rect">
            <a:avLst/>
          </a:prstGeom>
          <a:noFill/>
          <a:ln>
            <a:noFill/>
          </a:ln>
        </p:spPr>
      </p:pic>
      <p:sp>
        <p:nvSpPr>
          <p:cNvPr id="236" name="Google Shape;236;p7">
            <a:extLst>
              <a:ext uri="{C183D7F6-B498-43B3-948B-1728B52AA6E4}">
                <adec:decorative xmlns:adec="http://schemas.microsoft.com/office/drawing/2017/decorative" val="0"/>
              </a:ext>
            </a:extLst>
          </p:cNvPr>
          <p:cNvSpPr txBox="1"/>
          <p:nvPr/>
        </p:nvSpPr>
        <p:spPr>
          <a:xfrm>
            <a:off x="679162" y="5335034"/>
            <a:ext cx="9877844" cy="892487"/>
          </a:xfrm>
          <a:prstGeom prst="rect">
            <a:avLst/>
          </a:prstGeom>
          <a:noFill/>
          <a:ln>
            <a:noFill/>
          </a:ln>
        </p:spPr>
        <p:txBody>
          <a:bodyPr spcFirstLastPara="1" wrap="square" lIns="91400" tIns="45675" rIns="91400" bIns="45675" anchor="t" anchorCtr="0">
            <a:spAutoFit/>
          </a:bodyPr>
          <a:lstStyle/>
          <a:p>
            <a:pPr marL="0" marR="0" lvl="0" indent="0" algn="r" rtl="1">
              <a:spcBef>
                <a:spcPts val="0"/>
              </a:spcBef>
              <a:spcAft>
                <a:spcPts val="0"/>
              </a:spcAft>
              <a:buNone/>
            </a:pPr>
            <a:r>
              <a:rPr lang="x-none" sz="2600" dirty="0">
                <a:solidFill>
                  <a:srgbClr val="002060"/>
                </a:solidFill>
                <a:latin typeface="Calibri"/>
                <a:ea typeface="Calibri"/>
                <a:cs typeface="Calibri"/>
                <a:sym typeface="Calibri"/>
              </a:rPr>
              <a:t>הנאמר בשיח נשאר בינינו </a:t>
            </a:r>
            <a:endParaRPr dirty="0"/>
          </a:p>
          <a:p>
            <a:pPr marL="0" marR="0" lvl="0" indent="0" algn="r" rtl="1">
              <a:spcBef>
                <a:spcPts val="0"/>
              </a:spcBef>
              <a:spcAft>
                <a:spcPts val="0"/>
              </a:spcAft>
              <a:buNone/>
            </a:pPr>
            <a:r>
              <a:rPr lang="x-none" sz="2600" dirty="0">
                <a:solidFill>
                  <a:srgbClr val="002060"/>
                </a:solidFill>
                <a:latin typeface="Calibri"/>
                <a:ea typeface="Calibri"/>
                <a:cs typeface="Calibri"/>
                <a:sym typeface="Calibri"/>
              </a:rPr>
              <a:t>אפשר לשתף אחרים בנושא</a:t>
            </a:r>
            <a:r>
              <a:rPr lang="he-IL" sz="2600" dirty="0">
                <a:solidFill>
                  <a:srgbClr val="002060"/>
                </a:solidFill>
                <a:latin typeface="Calibri"/>
                <a:ea typeface="Calibri"/>
                <a:cs typeface="Calibri"/>
                <a:sym typeface="Calibri"/>
              </a:rPr>
              <a:t>, </a:t>
            </a:r>
            <a:r>
              <a:rPr lang="x-none" sz="2600" dirty="0">
                <a:solidFill>
                  <a:srgbClr val="002060"/>
                </a:solidFill>
                <a:latin typeface="Calibri"/>
                <a:ea typeface="Calibri"/>
                <a:cs typeface="Calibri"/>
                <a:sym typeface="Calibri"/>
              </a:rPr>
              <a:t>אך לספר רק על עצמי</a:t>
            </a:r>
            <a:endParaRPr sz="2600" dirty="0">
              <a:solidFill>
                <a:srgbClr val="FB19F0"/>
              </a:solidFill>
              <a:latin typeface="Calibri"/>
              <a:ea typeface="Calibri"/>
              <a:cs typeface="Calibri"/>
              <a:sym typeface="Calibri"/>
            </a:endParaRPr>
          </a:p>
        </p:txBody>
      </p:sp>
      <p:pic>
        <p:nvPicPr>
          <p:cNvPr id="239" name="Google Shape;239;p7">
            <a:extLst>
              <a:ext uri="{C183D7F6-B498-43B3-948B-1728B52AA6E4}">
                <adec:decorative xmlns:adec="http://schemas.microsoft.com/office/drawing/2017/decorative" val="1"/>
              </a:ext>
            </a:extLst>
          </p:cNvPr>
          <p:cNvPicPr preferRelativeResize="0"/>
          <p:nvPr/>
        </p:nvPicPr>
        <p:blipFill rotWithShape="1">
          <a:blip r:embed="rId8">
            <a:alphaModFix/>
          </a:blip>
          <a:srcRect l="1" r="42296"/>
          <a:stretch/>
        </p:blipFill>
        <p:spPr>
          <a:xfrm>
            <a:off x="1017443" y="5727116"/>
            <a:ext cx="2108130" cy="1000809"/>
          </a:xfrm>
          <a:prstGeom prst="rect">
            <a:avLst/>
          </a:prstGeom>
          <a:noFill/>
          <a:ln>
            <a:noFill/>
          </a:ln>
        </p:spPr>
      </p:pic>
      <p:grpSp>
        <p:nvGrpSpPr>
          <p:cNvPr id="240" name="Google Shape;240;p7">
            <a:extLst>
              <a:ext uri="{C183D7F6-B498-43B3-948B-1728B52AA6E4}">
                <adec:decorative xmlns:adec="http://schemas.microsoft.com/office/drawing/2017/decorative" val="1"/>
              </a:ext>
            </a:extLst>
          </p:cNvPr>
          <p:cNvGrpSpPr/>
          <p:nvPr/>
        </p:nvGrpSpPr>
        <p:grpSpPr>
          <a:xfrm>
            <a:off x="65251" y="5849506"/>
            <a:ext cx="1085266" cy="878420"/>
            <a:chOff x="2923822" y="2971800"/>
            <a:chExt cx="3629378" cy="3629378"/>
          </a:xfrm>
        </p:grpSpPr>
        <p:pic>
          <p:nvPicPr>
            <p:cNvPr id="241" name="Google Shape;241;p7" descr="הערה - לב שבור קו מיתאר"/>
            <p:cNvPicPr preferRelativeResize="0"/>
            <p:nvPr/>
          </p:nvPicPr>
          <p:blipFill rotWithShape="1">
            <a:blip r:embed="rId9">
              <a:alphaModFix/>
            </a:blip>
            <a:srcRect/>
            <a:stretch/>
          </p:blipFill>
          <p:spPr>
            <a:xfrm>
              <a:off x="2923822" y="2971800"/>
              <a:ext cx="3629378" cy="3629378"/>
            </a:xfrm>
            <a:prstGeom prst="rect">
              <a:avLst/>
            </a:prstGeom>
            <a:noFill/>
            <a:ln>
              <a:noFill/>
            </a:ln>
          </p:spPr>
        </p:pic>
        <p:sp>
          <p:nvSpPr>
            <p:cNvPr id="242" name="Google Shape;242;p7"/>
            <p:cNvSpPr/>
            <p:nvPr/>
          </p:nvSpPr>
          <p:spPr>
            <a:xfrm>
              <a:off x="4598894" y="4238231"/>
              <a:ext cx="300484" cy="492378"/>
            </a:xfrm>
            <a:prstGeom prst="rect">
              <a:avLst/>
            </a:prstGeom>
            <a:solidFill>
              <a:srgbClr val="F4F4F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0">
            <a:extLst>
              <a:ext uri="{C183D7F6-B498-43B3-948B-1728B52AA6E4}">
                <adec:decorative xmlns:adec="http://schemas.microsoft.com/office/drawing/2017/decorative" val="0"/>
              </a:ext>
            </a:extLst>
          </p:cNvPr>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rgbClr val="002060"/>
              </a:buClr>
              <a:buSzPts val="7200"/>
              <a:buFont typeface="Calibri"/>
              <a:buNone/>
            </a:pPr>
            <a:r>
              <a:rPr lang="he-IL" dirty="0"/>
              <a:t>מה נלמד היום?</a:t>
            </a:r>
            <a:endParaRPr dirty="0"/>
          </a:p>
        </p:txBody>
      </p:sp>
      <p:sp>
        <p:nvSpPr>
          <p:cNvPr id="6" name="Freeform 6">
            <a:extLst>
              <a:ext uri="{FF2B5EF4-FFF2-40B4-BE49-F238E27FC236}">
                <a16:creationId xmlns:a16="http://schemas.microsoft.com/office/drawing/2014/main" id="{78E04798-92FE-49B3-A1B6-F42A8C464694}"/>
              </a:ext>
              <a:ext uri="{C183D7F6-B498-43B3-948B-1728B52AA6E4}">
                <adec:decorative xmlns:adec="http://schemas.microsoft.com/office/drawing/2017/decorative" val="1"/>
              </a:ext>
            </a:extLst>
          </p:cNvPr>
          <p:cNvSpPr/>
          <p:nvPr/>
        </p:nvSpPr>
        <p:spPr bwMode="auto">
          <a:xfrm rot="10800000">
            <a:off x="5712000" y="1766827"/>
            <a:ext cx="6480000" cy="864000"/>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3">
              <a:lumMod val="40000"/>
              <a:lumOff val="60000"/>
            </a:schemeClr>
          </a:solidFill>
          <a:ln>
            <a:noFill/>
          </a:ln>
        </p:spPr>
        <p:txBody>
          <a:bodyPr/>
          <a:lstStyle/>
          <a:p>
            <a:endParaRPr lang="he-IL"/>
          </a:p>
        </p:txBody>
      </p:sp>
      <p:sp>
        <p:nvSpPr>
          <p:cNvPr id="7" name="Freeform 6">
            <a:extLst>
              <a:ext uri="{FF2B5EF4-FFF2-40B4-BE49-F238E27FC236}">
                <a16:creationId xmlns:a16="http://schemas.microsoft.com/office/drawing/2014/main" id="{DF642E6F-92EB-4573-9146-47B134AC2B08}"/>
              </a:ext>
              <a:ext uri="{C183D7F6-B498-43B3-948B-1728B52AA6E4}">
                <adec:decorative xmlns:adec="http://schemas.microsoft.com/office/drawing/2017/decorative" val="1"/>
              </a:ext>
            </a:extLst>
          </p:cNvPr>
          <p:cNvSpPr/>
          <p:nvPr/>
        </p:nvSpPr>
        <p:spPr bwMode="auto">
          <a:xfrm rot="10800000">
            <a:off x="4272000" y="2809386"/>
            <a:ext cx="7920000" cy="864000"/>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3">
              <a:lumMod val="40000"/>
              <a:lumOff val="60000"/>
            </a:schemeClr>
          </a:solidFill>
          <a:ln>
            <a:noFill/>
          </a:ln>
        </p:spPr>
        <p:txBody>
          <a:bodyPr/>
          <a:lstStyle/>
          <a:p>
            <a:endParaRPr lang="he-IL"/>
          </a:p>
        </p:txBody>
      </p:sp>
      <p:sp>
        <p:nvSpPr>
          <p:cNvPr id="9" name="Freeform 6">
            <a:extLst>
              <a:ext uri="{FF2B5EF4-FFF2-40B4-BE49-F238E27FC236}">
                <a16:creationId xmlns:a16="http://schemas.microsoft.com/office/drawing/2014/main" id="{140DA5F1-1DCF-48C2-8B34-C95D94820D18}"/>
              </a:ext>
              <a:ext uri="{C183D7F6-B498-43B3-948B-1728B52AA6E4}">
                <adec:decorative xmlns:adec="http://schemas.microsoft.com/office/drawing/2017/decorative" val="1"/>
              </a:ext>
            </a:extLst>
          </p:cNvPr>
          <p:cNvSpPr/>
          <p:nvPr/>
        </p:nvSpPr>
        <p:spPr bwMode="auto">
          <a:xfrm rot="10800000">
            <a:off x="3552000" y="3844410"/>
            <a:ext cx="8640000" cy="864000"/>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3">
              <a:lumMod val="40000"/>
              <a:lumOff val="60000"/>
            </a:schemeClr>
          </a:solidFill>
          <a:ln>
            <a:noFill/>
          </a:ln>
        </p:spPr>
        <p:txBody>
          <a:bodyPr/>
          <a:lstStyle/>
          <a:p>
            <a:endParaRPr lang="he-IL"/>
          </a:p>
        </p:txBody>
      </p:sp>
      <p:pic>
        <p:nvPicPr>
          <p:cNvPr id="4" name="תמונה 3">
            <a:extLst>
              <a:ext uri="{FF2B5EF4-FFF2-40B4-BE49-F238E27FC236}">
                <a16:creationId xmlns:a16="http://schemas.microsoft.com/office/drawing/2014/main" id="{B801AF35-2278-4A4C-8379-CCFF904308F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1354" y="2374351"/>
            <a:ext cx="4883319" cy="4883319"/>
          </a:xfrm>
          <a:prstGeom prst="rect">
            <a:avLst/>
          </a:prstGeom>
        </p:spPr>
      </p:pic>
      <p:sp>
        <p:nvSpPr>
          <p:cNvPr id="11" name="תיבת טקסט 10">
            <a:extLst>
              <a:ext uri="{FF2B5EF4-FFF2-40B4-BE49-F238E27FC236}">
                <a16:creationId xmlns:a16="http://schemas.microsoft.com/office/drawing/2014/main" id="{5AFF94D7-BC94-493F-B427-D0E164488808}"/>
              </a:ext>
              <a:ext uri="{C183D7F6-B498-43B3-948B-1728B52AA6E4}">
                <adec:decorative xmlns:adec="http://schemas.microsoft.com/office/drawing/2017/decorative" val="0"/>
              </a:ext>
            </a:extLst>
          </p:cNvPr>
          <p:cNvSpPr txBox="1"/>
          <p:nvPr/>
        </p:nvSpPr>
        <p:spPr>
          <a:xfrm>
            <a:off x="6024906" y="1944513"/>
            <a:ext cx="6388274" cy="461665"/>
          </a:xfrm>
          <a:prstGeom prst="rect">
            <a:avLst/>
          </a:prstGeom>
          <a:noFill/>
        </p:spPr>
        <p:txBody>
          <a:bodyPr wrap="square">
            <a:spAutoFit/>
          </a:bodyPr>
          <a:lstStyle/>
          <a:p>
            <a:pPr algn="ctr" defTabSz="457200" rtl="1">
              <a:spcBef>
                <a:spcPts val="1000"/>
              </a:spcBef>
              <a:buClr>
                <a:srgbClr val="1CADE4"/>
              </a:buClr>
              <a:buFontTx/>
              <a:buNone/>
            </a:pPr>
            <a:r>
              <a:rPr lang="he-IL" sz="2400" b="1" kern="1200" dirty="0">
                <a:solidFill>
                  <a:prstClr val="black"/>
                </a:solidFill>
                <a:latin typeface="Calibri" panose="020F0502020204030204" pitchFamily="34" charset="0"/>
                <a:ea typeface="+mn-ea"/>
                <a:cs typeface="Calibri" panose="020F0502020204030204" pitchFamily="34" charset="0"/>
              </a:rPr>
              <a:t>נלמד להתנהל ברשת באופן מכבד, מתחשב ומוגן</a:t>
            </a:r>
            <a:endParaRPr lang="en-US" sz="2400" b="1" kern="1200" dirty="0">
              <a:solidFill>
                <a:prstClr val="black"/>
              </a:solidFill>
              <a:latin typeface="Calibri" panose="020F0502020204030204" pitchFamily="34" charset="0"/>
              <a:ea typeface="+mn-ea"/>
              <a:cs typeface="Calibri" panose="020F0502020204030204" pitchFamily="34" charset="0"/>
            </a:endParaRPr>
          </a:p>
        </p:txBody>
      </p:sp>
      <p:sp>
        <p:nvSpPr>
          <p:cNvPr id="12" name="תיבת טקסט 11">
            <a:extLst>
              <a:ext uri="{FF2B5EF4-FFF2-40B4-BE49-F238E27FC236}">
                <a16:creationId xmlns:a16="http://schemas.microsoft.com/office/drawing/2014/main" id="{68C781B4-6292-4808-98EB-D3F1A4440652}"/>
              </a:ext>
              <a:ext uri="{C183D7F6-B498-43B3-948B-1728B52AA6E4}">
                <adec:decorative xmlns:adec="http://schemas.microsoft.com/office/drawing/2017/decorative" val="0"/>
              </a:ext>
            </a:extLst>
          </p:cNvPr>
          <p:cNvSpPr txBox="1"/>
          <p:nvPr/>
        </p:nvSpPr>
        <p:spPr>
          <a:xfrm>
            <a:off x="5213287" y="2873058"/>
            <a:ext cx="6741042" cy="830997"/>
          </a:xfrm>
          <a:prstGeom prst="rect">
            <a:avLst/>
          </a:prstGeom>
          <a:noFill/>
        </p:spPr>
        <p:txBody>
          <a:bodyPr wrap="square">
            <a:spAutoFit/>
          </a:bodyPr>
          <a:lstStyle/>
          <a:p>
            <a:pPr algn="r" defTabSz="457200" rtl="1">
              <a:spcBef>
                <a:spcPts val="1000"/>
              </a:spcBef>
              <a:buClr>
                <a:srgbClr val="1CADE4"/>
              </a:buClr>
              <a:buFontTx/>
              <a:buNone/>
            </a:pPr>
            <a:r>
              <a:rPr lang="he-IL" sz="2400" b="1" kern="1200" dirty="0">
                <a:solidFill>
                  <a:prstClr val="black"/>
                </a:solidFill>
                <a:latin typeface="Calibri" panose="020F0502020204030204" pitchFamily="34" charset="0"/>
                <a:ea typeface="+mn-ea"/>
                <a:cs typeface="Calibri" panose="020F0502020204030204" pitchFamily="34" charset="0"/>
              </a:rPr>
              <a:t>נהיה מודעים לסיבות השונות שמנחות אותנו בבחירת הדרך שבה אנחנו מתנהלים ברשת </a:t>
            </a:r>
            <a:endParaRPr lang="en-US" sz="2400" b="1" kern="1200" dirty="0">
              <a:solidFill>
                <a:prstClr val="black"/>
              </a:solidFill>
              <a:latin typeface="Calibri" panose="020F0502020204030204" pitchFamily="34" charset="0"/>
              <a:ea typeface="+mn-ea"/>
              <a:cs typeface="Calibri" panose="020F0502020204030204" pitchFamily="34" charset="0"/>
            </a:endParaRPr>
          </a:p>
        </p:txBody>
      </p:sp>
      <p:sp>
        <p:nvSpPr>
          <p:cNvPr id="13" name="תיבת טקסט 12">
            <a:extLst>
              <a:ext uri="{FF2B5EF4-FFF2-40B4-BE49-F238E27FC236}">
                <a16:creationId xmlns:a16="http://schemas.microsoft.com/office/drawing/2014/main" id="{2DE8ACEC-851B-4874-B702-5F21F7AEFD89}"/>
              </a:ext>
              <a:ext uri="{C183D7F6-B498-43B3-948B-1728B52AA6E4}">
                <adec:decorative xmlns:adec="http://schemas.microsoft.com/office/drawing/2017/decorative" val="0"/>
              </a:ext>
            </a:extLst>
          </p:cNvPr>
          <p:cNvSpPr txBox="1"/>
          <p:nvPr/>
        </p:nvSpPr>
        <p:spPr>
          <a:xfrm>
            <a:off x="4424682" y="4044573"/>
            <a:ext cx="7444588" cy="461665"/>
          </a:xfrm>
          <a:prstGeom prst="rect">
            <a:avLst/>
          </a:prstGeom>
          <a:noFill/>
        </p:spPr>
        <p:txBody>
          <a:bodyPr wrap="square">
            <a:spAutoFit/>
          </a:bodyPr>
          <a:lstStyle/>
          <a:p>
            <a:pPr algn="r" defTabSz="457200" rtl="1">
              <a:spcBef>
                <a:spcPts val="1000"/>
              </a:spcBef>
              <a:buClr>
                <a:srgbClr val="1CADE4"/>
              </a:buClr>
              <a:buFontTx/>
              <a:buNone/>
            </a:pPr>
            <a:r>
              <a:rPr lang="he-IL" sz="2400" b="1" kern="1200" dirty="0">
                <a:solidFill>
                  <a:prstClr val="black"/>
                </a:solidFill>
                <a:latin typeface="Calibri" panose="020F0502020204030204" pitchFamily="34" charset="0"/>
                <a:ea typeface="+mn-ea"/>
                <a:cs typeface="Calibri" panose="020F0502020204030204" pitchFamily="34" charset="0"/>
              </a:rPr>
              <a:t>ננסח קוד אתי כיתתי להתנהלות חיובית וחברית ברשת</a:t>
            </a:r>
            <a:endParaRPr lang="en-US" sz="2400" b="1" kern="1200" dirty="0">
              <a:solidFill>
                <a:prstClr val="black"/>
              </a:solidFill>
              <a:latin typeface="Calibri" panose="020F0502020204030204" pitchFamily="34" charset="0"/>
              <a:ea typeface="+mn-ea"/>
              <a:cs typeface="Calibri" panose="020F0502020204030204" pitchFamily="34" charset="0"/>
            </a:endParaRPr>
          </a:p>
        </p:txBody>
      </p:sp>
      <p:sp>
        <p:nvSpPr>
          <p:cNvPr id="2" name="Freeform 6">
            <a:extLst>
              <a:ext uri="{FF2B5EF4-FFF2-40B4-BE49-F238E27FC236}">
                <a16:creationId xmlns:a16="http://schemas.microsoft.com/office/drawing/2014/main" id="{C0DC073B-FD5F-6419-82F5-7859EF2239F3}"/>
              </a:ext>
              <a:ext uri="{C183D7F6-B498-43B3-948B-1728B52AA6E4}">
                <adec:decorative xmlns:adec="http://schemas.microsoft.com/office/drawing/2017/decorative" val="1"/>
              </a:ext>
            </a:extLst>
          </p:cNvPr>
          <p:cNvSpPr/>
          <p:nvPr/>
        </p:nvSpPr>
        <p:spPr bwMode="auto">
          <a:xfrm rot="10800000">
            <a:off x="5712000" y="4879434"/>
            <a:ext cx="6480000" cy="864000"/>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3">
              <a:lumMod val="40000"/>
              <a:lumOff val="60000"/>
            </a:schemeClr>
          </a:solidFill>
          <a:ln>
            <a:noFill/>
          </a:ln>
        </p:spPr>
        <p:txBody>
          <a:bodyPr/>
          <a:lstStyle/>
          <a:p>
            <a:endParaRPr lang="he-IL"/>
          </a:p>
        </p:txBody>
      </p:sp>
      <p:sp>
        <p:nvSpPr>
          <p:cNvPr id="3" name="תיבת טקסט 2">
            <a:extLst>
              <a:ext uri="{FF2B5EF4-FFF2-40B4-BE49-F238E27FC236}">
                <a16:creationId xmlns:a16="http://schemas.microsoft.com/office/drawing/2014/main" id="{7403A316-59AB-CF23-56F8-BE628CE0EE9D}"/>
              </a:ext>
              <a:ext uri="{C183D7F6-B498-43B3-948B-1728B52AA6E4}">
                <adec:decorative xmlns:adec="http://schemas.microsoft.com/office/drawing/2017/decorative" val="0"/>
              </a:ext>
            </a:extLst>
          </p:cNvPr>
          <p:cNvSpPr txBox="1"/>
          <p:nvPr/>
        </p:nvSpPr>
        <p:spPr>
          <a:xfrm>
            <a:off x="6024906" y="5057120"/>
            <a:ext cx="5929423" cy="461665"/>
          </a:xfrm>
          <a:prstGeom prst="rect">
            <a:avLst/>
          </a:prstGeom>
          <a:noFill/>
        </p:spPr>
        <p:txBody>
          <a:bodyPr wrap="square">
            <a:spAutoFit/>
          </a:bodyPr>
          <a:lstStyle/>
          <a:p>
            <a:pPr algn="r" defTabSz="457200" rtl="1">
              <a:spcBef>
                <a:spcPts val="1000"/>
              </a:spcBef>
              <a:buClr>
                <a:srgbClr val="1CADE4"/>
              </a:buClr>
              <a:buFontTx/>
              <a:buNone/>
            </a:pPr>
            <a:r>
              <a:rPr lang="he-IL" sz="2400" b="1" kern="1200" dirty="0">
                <a:solidFill>
                  <a:prstClr val="black"/>
                </a:solidFill>
                <a:latin typeface="Calibri" panose="020F0502020204030204" pitchFamily="34" charset="0"/>
                <a:ea typeface="+mn-ea"/>
                <a:cs typeface="Calibri" panose="020F0502020204030204" pitchFamily="34" charset="0"/>
              </a:rPr>
              <a:t>נתנסה שימוש בכלי הבינה </a:t>
            </a:r>
            <a:r>
              <a:rPr lang="en-US" sz="2400" b="1" kern="1200" dirty="0">
                <a:solidFill>
                  <a:prstClr val="black"/>
                </a:solidFill>
                <a:latin typeface="Calibri" panose="020F0502020204030204" pitchFamily="34" charset="0"/>
                <a:ea typeface="+mn-ea"/>
                <a:cs typeface="Calibri" panose="020F0502020204030204" pitchFamily="34" charset="0"/>
              </a:rPr>
              <a:t>NOTEBOOKLM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7">
          <a:extLst>
            <a:ext uri="{FF2B5EF4-FFF2-40B4-BE49-F238E27FC236}">
              <a16:creationId xmlns:a16="http://schemas.microsoft.com/office/drawing/2014/main" id="{8375A98B-5DAE-A996-1F02-6A00ECB7698E}"/>
            </a:ext>
          </a:extLst>
        </p:cNvPr>
        <p:cNvGrpSpPr/>
        <p:nvPr/>
      </p:nvGrpSpPr>
      <p:grpSpPr>
        <a:xfrm>
          <a:off x="0" y="0"/>
          <a:ext cx="0" cy="0"/>
          <a:chOff x="0" y="0"/>
          <a:chExt cx="0" cy="0"/>
        </a:xfrm>
      </p:grpSpPr>
      <p:sp>
        <p:nvSpPr>
          <p:cNvPr id="488" name="Google Shape;488;g3b47f72ed40_1_325">
            <a:extLst>
              <a:ext uri="{FF2B5EF4-FFF2-40B4-BE49-F238E27FC236}">
                <a16:creationId xmlns:a16="http://schemas.microsoft.com/office/drawing/2014/main" id="{B62E0C5B-80CC-6D57-7831-FC98BB651473}"/>
              </a:ext>
            </a:extLst>
          </p:cNvPr>
          <p:cNvSpPr txBox="1">
            <a:spLocks noGrp="1"/>
          </p:cNvSpPr>
          <p:nvPr>
            <p:ph type="title"/>
          </p:nvPr>
        </p:nvSpPr>
        <p:spPr>
          <a:xfrm>
            <a:off x="838200" y="161492"/>
            <a:ext cx="10515600" cy="1325700"/>
          </a:xfrm>
          <a:prstGeom prst="rect">
            <a:avLst/>
          </a:prstGeom>
          <a:noFill/>
          <a:ln>
            <a:noFill/>
          </a:ln>
        </p:spPr>
        <p:txBody>
          <a:bodyPr spcFirstLastPara="1" wrap="square" lIns="91425" tIns="45700" rIns="91425" bIns="45700" anchor="ctr" anchorCtr="0">
            <a:normAutofit/>
          </a:bodyPr>
          <a:lstStyle/>
          <a:p>
            <a:pPr lvl="0"/>
            <a:r>
              <a:rPr lang="he-IL" dirty="0"/>
              <a:t>זה רק בצחוק</a:t>
            </a:r>
            <a:endParaRPr dirty="0"/>
          </a:p>
        </p:txBody>
      </p:sp>
      <p:sp>
        <p:nvSpPr>
          <p:cNvPr id="2" name="תיבת טקסט 1">
            <a:extLst>
              <a:ext uri="{FF2B5EF4-FFF2-40B4-BE49-F238E27FC236}">
                <a16:creationId xmlns:a16="http://schemas.microsoft.com/office/drawing/2014/main" id="{378B737C-2B4E-440F-9080-75E18469EC20}"/>
              </a:ext>
            </a:extLst>
          </p:cNvPr>
          <p:cNvSpPr txBox="1"/>
          <p:nvPr/>
        </p:nvSpPr>
        <p:spPr>
          <a:xfrm>
            <a:off x="4790209" y="6068291"/>
            <a:ext cx="3015569" cy="523220"/>
          </a:xfrm>
          <a:prstGeom prst="rect">
            <a:avLst/>
          </a:prstGeom>
        </p:spPr>
        <p:style>
          <a:lnRef idx="2">
            <a:schemeClr val="accent1"/>
          </a:lnRef>
          <a:fillRef idx="1">
            <a:schemeClr val="lt1"/>
          </a:fillRef>
          <a:effectRef idx="0">
            <a:schemeClr val="accent1"/>
          </a:effectRef>
          <a:fontRef idx="minor">
            <a:schemeClr val="dk1"/>
          </a:fontRef>
        </p:style>
        <p:txBody>
          <a:bodyPr wrap="none" rtlCol="1">
            <a:spAutoFit/>
          </a:bodyPr>
          <a:lstStyle/>
          <a:p>
            <a:r>
              <a:rPr lang="he-IL" sz="2400" dirty="0">
                <a:latin typeface="Calibri" panose="020F0502020204030204" pitchFamily="34" charset="0"/>
                <a:cs typeface="Calibri" panose="020F0502020204030204" pitchFamily="34" charset="0"/>
              </a:rPr>
              <a:t>לצפייה בסרטון </a:t>
            </a:r>
            <a:r>
              <a:rPr lang="he-IL" sz="2800" b="1" dirty="0">
                <a:latin typeface="Calibri" panose="020F0502020204030204" pitchFamily="34" charset="0"/>
                <a:cs typeface="Calibri" panose="020F0502020204030204" pitchFamily="34" charset="0"/>
                <a:hlinkClick r:id="rId3"/>
              </a:rPr>
              <a:t>לחצו כאן</a:t>
            </a:r>
            <a:endParaRPr lang="he-IL" sz="2400" b="1" dirty="0">
              <a:latin typeface="Calibri" panose="020F0502020204030204" pitchFamily="34" charset="0"/>
              <a:cs typeface="Calibri" panose="020F0502020204030204" pitchFamily="34" charset="0"/>
            </a:endParaRPr>
          </a:p>
        </p:txBody>
      </p:sp>
      <p:pic>
        <p:nvPicPr>
          <p:cNvPr id="5" name="תמונה 4">
            <a:extLst>
              <a:ext uri="{FF2B5EF4-FFF2-40B4-BE49-F238E27FC236}">
                <a16:creationId xmlns:a16="http://schemas.microsoft.com/office/drawing/2014/main" id="{91C8BC0D-1CC3-4828-AFD3-2FAB78198AB3}"/>
              </a:ext>
              <a:ext uri="{C183D7F6-B498-43B3-948B-1728B52AA6E4}">
                <adec:decorative xmlns:adec="http://schemas.microsoft.com/office/drawing/2017/decorative" val="1"/>
              </a:ext>
            </a:extLst>
          </p:cNvPr>
          <p:cNvPicPr>
            <a:picLocks noChangeAspect="1"/>
          </p:cNvPicPr>
          <p:nvPr/>
        </p:nvPicPr>
        <p:blipFill rotWithShape="1">
          <a:blip r:embed="rId4"/>
          <a:srcRect l="21776"/>
          <a:stretch/>
        </p:blipFill>
        <p:spPr>
          <a:xfrm>
            <a:off x="2895600" y="1678391"/>
            <a:ext cx="6400800" cy="42878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8760685"/>
      </p:ext>
    </p:extLst>
  </p:cSld>
  <p:clrMapOvr>
    <a:masterClrMapping/>
  </p:clrMapOvr>
</p:sld>
</file>

<file path=ppt/theme/theme1.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1131</TotalTime>
  <Words>3985</Words>
  <Application>Microsoft Office PowerPoint</Application>
  <PresentationFormat>מסך רחב</PresentationFormat>
  <Paragraphs>430</Paragraphs>
  <Slides>37</Slides>
  <Notes>37</Notes>
  <HiddenSlides>0</HiddenSlides>
  <MMClips>0</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37</vt:i4>
      </vt:variant>
    </vt:vector>
  </HeadingPairs>
  <TitlesOfParts>
    <vt:vector size="47" baseType="lpstr">
      <vt:lpstr>Arial</vt:lpstr>
      <vt:lpstr>Assistant</vt:lpstr>
      <vt:lpstr>Calibri</vt:lpstr>
      <vt:lpstr>Cambria</vt:lpstr>
      <vt:lpstr>Century Gothic</vt:lpstr>
      <vt:lpstr>Courier New</vt:lpstr>
      <vt:lpstr>Gisha</vt:lpstr>
      <vt:lpstr>Wingdings</vt:lpstr>
      <vt:lpstr>Wingdings 3</vt:lpstr>
      <vt:lpstr>ערכת נושא Office</vt:lpstr>
      <vt:lpstr>יחידת לימוד בכישורי חיים נורמות התנהגות וגבולות לקידום מרחב בטוח וחיובי ברשת</vt:lpstr>
      <vt:lpstr>שקופית למורה – הכנה לשיעור</vt:lpstr>
      <vt:lpstr>מטרות השיעור</vt:lpstr>
      <vt:lpstr>ידע, מיומנויות וערכים</vt:lpstr>
      <vt:lpstr>מהלך השיעור</vt:lpstr>
      <vt:lpstr>הנחיות להוראת השיעור</vt:lpstr>
      <vt:lpstr>הנחיות לשיח מיטבי</vt:lpstr>
      <vt:lpstr>מה נלמד היום?</vt:lpstr>
      <vt:lpstr>זה רק בצחוק</vt:lpstr>
      <vt:lpstr>בעקבות הסרטון</vt:lpstr>
      <vt:lpstr>גם אנחנו גולשים לשינוי! עבודה בקבוצות</vt:lpstr>
      <vt:lpstr>כרטיסיות לדיון</vt:lpstr>
      <vt:lpstr>כרטיסיות לדיון</vt:lpstr>
      <vt:lpstr>כרטיסיות לדיון</vt:lpstr>
      <vt:lpstr>כרטיסיות לדיון</vt:lpstr>
      <vt:lpstr>כרטיסיות לדיון</vt:lpstr>
      <vt:lpstr>כרטיסיות לדיון</vt:lpstr>
      <vt:lpstr>כרטיסיות לדיון</vt:lpstr>
      <vt:lpstr>בעקבות העבודה בקבוצות...</vt:lpstr>
      <vt:lpstr>זכרו!</vt:lpstr>
      <vt:lpstr>חוק הסרטונים-מידע להרחבה</vt:lpstr>
      <vt:lpstr>הרחבה: היבטים של מוסר וחוק</vt:lpstr>
      <vt:lpstr>היבטים של מוסר וחוק (המשך)</vt:lpstr>
      <vt:lpstr>היבטים של מוסר וחוק (המשך)</vt:lpstr>
      <vt:lpstr>הרחבה: מהו קוד אתי?</vt:lpstr>
      <vt:lpstr>מנסחים יחד כללי התנהגות ברשת</vt:lpstr>
      <vt:lpstr>גולשים לשינוי –  הקוד האתי הכיתתי שלנו</vt:lpstr>
      <vt:lpstr>עובדים עם בינה מלאכותית ב-Notebook LM</vt:lpstr>
      <vt:lpstr>מה למדנו היום?</vt:lpstr>
      <vt:lpstr>להדפסה</vt:lpstr>
      <vt:lpstr>כרטיסיות לדיון</vt:lpstr>
      <vt:lpstr>כרטיסיות לדיון</vt:lpstr>
      <vt:lpstr>כרטיסיות לדיון</vt:lpstr>
      <vt:lpstr>כרטיסיות לדיון</vt:lpstr>
      <vt:lpstr>כרטיסיות לדיון</vt:lpstr>
      <vt:lpstr>כרטיסיות לדיון</vt:lpstr>
      <vt:lpstr>כרטיסיות לדיון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אפרת בועז</dc:creator>
  <cp:lastModifiedBy>איריס וכטל</cp:lastModifiedBy>
  <cp:revision>64</cp:revision>
  <dcterms:created xsi:type="dcterms:W3CDTF">2021-07-12T08:06:42Z</dcterms:created>
  <dcterms:modified xsi:type="dcterms:W3CDTF">2026-02-05T09:45:04Z</dcterms:modified>
</cp:coreProperties>
</file>