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 id="2147483753" r:id="rId2"/>
  </p:sldMasterIdLst>
  <p:notesMasterIdLst>
    <p:notesMasterId r:id="rId46"/>
  </p:notesMasterIdLst>
  <p:sldIdLst>
    <p:sldId id="256" r:id="rId3"/>
    <p:sldId id="3009" r:id="rId4"/>
    <p:sldId id="3015" r:id="rId5"/>
    <p:sldId id="3102" r:id="rId6"/>
    <p:sldId id="3088" r:id="rId7"/>
    <p:sldId id="3217" r:id="rId8"/>
    <p:sldId id="3219" r:id="rId9"/>
    <p:sldId id="3213" r:id="rId10"/>
    <p:sldId id="3205" r:id="rId11"/>
    <p:sldId id="3218" r:id="rId12"/>
    <p:sldId id="3206" r:id="rId13"/>
    <p:sldId id="3209" r:id="rId14"/>
    <p:sldId id="3208" r:id="rId15"/>
    <p:sldId id="3153" r:id="rId16"/>
    <p:sldId id="3123" r:id="rId17"/>
    <p:sldId id="3160" r:id="rId18"/>
    <p:sldId id="3161" r:id="rId19"/>
    <p:sldId id="3162" r:id="rId20"/>
    <p:sldId id="3155" r:id="rId21"/>
    <p:sldId id="3210" r:id="rId22"/>
    <p:sldId id="3044" r:id="rId23"/>
    <p:sldId id="3047" r:id="rId24"/>
    <p:sldId id="3135" r:id="rId25"/>
    <p:sldId id="3192" r:id="rId26"/>
    <p:sldId id="3184" r:id="rId27"/>
    <p:sldId id="3185" r:id="rId28"/>
    <p:sldId id="3186" r:id="rId29"/>
    <p:sldId id="3164" r:id="rId30"/>
    <p:sldId id="3193" r:id="rId31"/>
    <p:sldId id="3190" r:id="rId32"/>
    <p:sldId id="3136" r:id="rId33"/>
    <p:sldId id="3138" r:id="rId34"/>
    <p:sldId id="3010" r:id="rId35"/>
    <p:sldId id="3159" r:id="rId36"/>
    <p:sldId id="3175" r:id="rId37"/>
    <p:sldId id="3176" r:id="rId38"/>
    <p:sldId id="3177" r:id="rId39"/>
    <p:sldId id="3178" r:id="rId40"/>
    <p:sldId id="3179" r:id="rId41"/>
    <p:sldId id="3180" r:id="rId42"/>
    <p:sldId id="3181" r:id="rId43"/>
    <p:sldId id="3182" r:id="rId44"/>
    <p:sldId id="3183" r:id="rId45"/>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Cambria" panose="02040503050406030204" pitchFamily="18" charset="0"/>
      <p:regular r:id="rId51"/>
      <p:bold r:id="rId52"/>
      <p:italic r:id="rId53"/>
      <p:boldItalic r:id="rId54"/>
    </p:embeddedFont>
    <p:embeddedFont>
      <p:font typeface="David" panose="020E0502060401010101" pitchFamily="34" charset="-79"/>
      <p:regular r:id="rId55"/>
      <p:bold r:id="rId56"/>
    </p:embeddedFont>
    <p:embeddedFont>
      <p:font typeface="Heebo" pitchFamily="2" charset="-79"/>
      <p:regular r:id="rId57"/>
      <p:bold r:id="rId58"/>
    </p:embeddedFont>
    <p:embeddedFont>
      <p:font typeface="Tahoma" panose="020B0604030504040204" pitchFamily="34" charset="0"/>
      <p:regular r:id="rId59"/>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3" clrIdx="4">
    <p:extLst>
      <p:ext uri="{19B8F6BF-5375-455C-9EA6-DF929625EA0E}">
        <p15:presenceInfo xmlns:p15="http://schemas.microsoft.com/office/powerpoint/2012/main" userId="45c309b9fdd2378f" providerId="Windows Live"/>
      </p:ext>
    </p:extLst>
  </p:cmAuthor>
  <p:cmAuthor id="2" name="hadas cohen" initials="hc" lastIdx="8" clrIdx="5">
    <p:extLst>
      <p:ext uri="{19B8F6BF-5375-455C-9EA6-DF929625EA0E}">
        <p15:presenceInfo xmlns:p15="http://schemas.microsoft.com/office/powerpoint/2012/main" userId="aaa066b9589937ca" providerId="Windows Live"/>
      </p:ext>
    </p:extLst>
  </p:cmAuthor>
  <p:cmAuthor id="3" name="איריס וכטל" initials="או" lastIdx="12" clrIdx="2">
    <p:extLst>
      <p:ext uri="{19B8F6BF-5375-455C-9EA6-DF929625EA0E}">
        <p15:presenceInfo xmlns:p15="http://schemas.microsoft.com/office/powerpoint/2012/main" userId="8c4ade9cea447f23" providerId="Windows Live"/>
      </p:ext>
    </p:extLst>
  </p:cmAuthor>
  <p:cmAuthor id="4" name="יסמין פנינה ליסמן" initials="יפל" lastIdx="1" clrIdx="3">
    <p:extLst>
      <p:ext uri="{19B8F6BF-5375-455C-9EA6-DF929625EA0E}">
        <p15:presenceInfo xmlns:p15="http://schemas.microsoft.com/office/powerpoint/2012/main" userId="S-1-5-21-752503023-1579634288-239210854-46888" providerId="AD"/>
      </p:ext>
    </p:extLst>
  </p:cmAuthor>
  <p:cmAuthor id="5" name="דנה וסר הררי" initials="דוה" lastIdx="14" clrIdx="6">
    <p:extLst>
      <p:ext uri="{19B8F6BF-5375-455C-9EA6-DF929625EA0E}">
        <p15:presenceInfo xmlns:p15="http://schemas.microsoft.com/office/powerpoint/2012/main" userId="דנה וסר הררי" providerId="None"/>
      </p:ext>
    </p:extLst>
  </p:cmAuthor>
  <p:cmAuthor id="6" name="יפעת" initials="י" lastIdx="29" clrIdx="7">
    <p:extLst>
      <p:ext uri="{19B8F6BF-5375-455C-9EA6-DF929625EA0E}">
        <p15:presenceInfo xmlns:p15="http://schemas.microsoft.com/office/powerpoint/2012/main" userId="יפעת"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842F"/>
    <a:srgbClr val="394472"/>
    <a:srgbClr val="1266A3"/>
    <a:srgbClr val="9BCFFA"/>
    <a:srgbClr val="000000"/>
    <a:srgbClr val="8FCAF9"/>
    <a:srgbClr val="A8E4EA"/>
    <a:srgbClr val="646D91"/>
    <a:srgbClr val="F6F2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80769" autoAdjust="0"/>
  </p:normalViewPr>
  <p:slideViewPr>
    <p:cSldViewPr>
      <p:cViewPr varScale="1">
        <p:scale>
          <a:sx n="36" d="100"/>
          <a:sy n="36" d="100"/>
        </p:scale>
        <p:origin x="116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404"/>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fsvdi\UsersProfiles\hnu9031\AppData\Microsoft\Excel\&#1495;&#1493;&#1489;&#1512;&#1514;1%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svdi\UsersProfiles\hnu9031\AppData\Microsoft\Excel\&#1495;&#1493;&#1489;&#1512;&#1514;1%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svdi\UsersProfiles\hnu9031\AppData\Microsoft\Excel\&#1495;&#1493;&#1489;&#1512;&#1514;1%20(version%201).xlsb"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fsvdi\UsersProfiles\hnu9031\AppData\Microsoft\Excel\&#1495;&#1493;&#1489;&#1512;&#1514;1%20(version%201).xlsb"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fsvdi\UsersProfiles\hnu9031\AppData\Microsoft\Excel\&#1495;&#1493;&#1489;&#1512;&#1514;1%20(version%201).xlsb"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he-IL" sz="3600"/>
              <a:t>כולם משתמשים ב-</a:t>
            </a:r>
            <a:r>
              <a:rPr lang="en-US" sz="3600"/>
              <a:t>AI</a:t>
            </a:r>
            <a:endParaRPr lang="he-IL" sz="3600"/>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he-IL"/>
        </a:p>
      </c:txPr>
    </c:title>
    <c:autoTitleDeleted val="0"/>
    <c:plotArea>
      <c:layout>
        <c:manualLayout>
          <c:layoutTarget val="inner"/>
          <c:xMode val="edge"/>
          <c:yMode val="edge"/>
          <c:x val="1.4705882352941176E-2"/>
          <c:y val="0.17915837899200338"/>
          <c:w val="0.97303921568627449"/>
          <c:h val="0.74475174931233601"/>
        </c:manualLayout>
      </c:layout>
      <c:barChart>
        <c:barDir val="col"/>
        <c:grouping val="clustered"/>
        <c:varyColors val="0"/>
        <c:ser>
          <c:idx val="0"/>
          <c:order val="0"/>
          <c:tx>
            <c:strRef>
              <c:f>גיליון3!$A$1</c:f>
              <c:strCache>
                <c:ptCount val="1"/>
                <c:pt idx="0">
                  <c:v>60+</c:v>
                </c:pt>
              </c:strCache>
            </c:strRef>
          </c:tx>
          <c:spPr>
            <a:solidFill>
              <a:schemeClr val="accent1"/>
            </a:solidFill>
            <a:ln>
              <a:noFill/>
            </a:ln>
            <a:effectLst/>
          </c:spPr>
          <c:invertIfNegative val="0"/>
          <c:val>
            <c:numRef>
              <c:f>גיליון3!$A$2</c:f>
              <c:numCache>
                <c:formatCode>0%</c:formatCode>
                <c:ptCount val="1"/>
                <c:pt idx="0">
                  <c:v>0.43</c:v>
                </c:pt>
              </c:numCache>
            </c:numRef>
          </c:val>
          <c:extLst>
            <c:ext xmlns:c16="http://schemas.microsoft.com/office/drawing/2014/chart" uri="{C3380CC4-5D6E-409C-BE32-E72D297353CC}">
              <c16:uniqueId val="{00000000-58D7-4F46-9101-7FDC512151B3}"/>
            </c:ext>
          </c:extLst>
        </c:ser>
        <c:ser>
          <c:idx val="1"/>
          <c:order val="1"/>
          <c:tx>
            <c:strRef>
              <c:f>גיליון3!$B$1</c:f>
              <c:strCache>
                <c:ptCount val="1"/>
                <c:pt idx="0">
                  <c:v>35-39</c:v>
                </c:pt>
              </c:strCache>
            </c:strRef>
          </c:tx>
          <c:spPr>
            <a:solidFill>
              <a:schemeClr val="accent2"/>
            </a:solidFill>
            <a:ln>
              <a:noFill/>
            </a:ln>
            <a:effectLst/>
          </c:spPr>
          <c:invertIfNegative val="0"/>
          <c:val>
            <c:numRef>
              <c:f>גיליון3!$B$2</c:f>
              <c:numCache>
                <c:formatCode>0%</c:formatCode>
                <c:ptCount val="1"/>
                <c:pt idx="0">
                  <c:v>0.67</c:v>
                </c:pt>
              </c:numCache>
            </c:numRef>
          </c:val>
          <c:extLst>
            <c:ext xmlns:c16="http://schemas.microsoft.com/office/drawing/2014/chart" uri="{C3380CC4-5D6E-409C-BE32-E72D297353CC}">
              <c16:uniqueId val="{00000001-58D7-4F46-9101-7FDC512151B3}"/>
            </c:ext>
          </c:extLst>
        </c:ser>
        <c:ser>
          <c:idx val="2"/>
          <c:order val="2"/>
          <c:tx>
            <c:strRef>
              <c:f>גיליון3!$C$1</c:f>
              <c:strCache>
                <c:ptCount val="1"/>
                <c:pt idx="0">
                  <c:v>18-34</c:v>
                </c:pt>
              </c:strCache>
            </c:strRef>
          </c:tx>
          <c:spPr>
            <a:solidFill>
              <a:schemeClr val="accent3"/>
            </a:solidFill>
            <a:ln>
              <a:noFill/>
            </a:ln>
            <a:effectLst/>
          </c:spPr>
          <c:invertIfNegative val="0"/>
          <c:val>
            <c:numRef>
              <c:f>גיליון3!$C$2</c:f>
              <c:numCache>
                <c:formatCode>0%</c:formatCode>
                <c:ptCount val="1"/>
                <c:pt idx="0">
                  <c:v>0.84</c:v>
                </c:pt>
              </c:numCache>
            </c:numRef>
          </c:val>
          <c:extLst>
            <c:ext xmlns:c16="http://schemas.microsoft.com/office/drawing/2014/chart" uri="{C3380CC4-5D6E-409C-BE32-E72D297353CC}">
              <c16:uniqueId val="{00000002-58D7-4F46-9101-7FDC512151B3}"/>
            </c:ext>
          </c:extLst>
        </c:ser>
        <c:ser>
          <c:idx val="3"/>
          <c:order val="3"/>
          <c:tx>
            <c:strRef>
              <c:f>גיליון3!$D$1</c:f>
              <c:strCache>
                <c:ptCount val="1"/>
                <c:pt idx="0">
                  <c:v>נוער</c:v>
                </c:pt>
              </c:strCache>
            </c:strRef>
          </c:tx>
          <c:spPr>
            <a:solidFill>
              <a:schemeClr val="accent4"/>
            </a:solidFill>
            <a:ln>
              <a:noFill/>
            </a:ln>
            <a:effectLst/>
          </c:spPr>
          <c:invertIfNegative val="0"/>
          <c:val>
            <c:numRef>
              <c:f>גיליון3!$D$2</c:f>
              <c:numCache>
                <c:formatCode>0%</c:formatCode>
                <c:ptCount val="1"/>
                <c:pt idx="0">
                  <c:v>0.93</c:v>
                </c:pt>
              </c:numCache>
            </c:numRef>
          </c:val>
          <c:extLst>
            <c:ext xmlns:c16="http://schemas.microsoft.com/office/drawing/2014/chart" uri="{C3380CC4-5D6E-409C-BE32-E72D297353CC}">
              <c16:uniqueId val="{00000003-58D7-4F46-9101-7FDC512151B3}"/>
            </c:ext>
          </c:extLst>
        </c:ser>
        <c:dLbls>
          <c:showLegendKey val="0"/>
          <c:showVal val="0"/>
          <c:showCatName val="0"/>
          <c:showSerName val="0"/>
          <c:showPercent val="0"/>
          <c:showBubbleSize val="0"/>
        </c:dLbls>
        <c:gapWidth val="219"/>
        <c:overlap val="-27"/>
        <c:axId val="260294648"/>
        <c:axId val="260293992"/>
      </c:barChart>
      <c:catAx>
        <c:axId val="26029464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260293992"/>
        <c:crosses val="autoZero"/>
        <c:auto val="1"/>
        <c:lblAlgn val="ctr"/>
        <c:lblOffset val="100"/>
        <c:noMultiLvlLbl val="0"/>
      </c:catAx>
      <c:valAx>
        <c:axId val="260293992"/>
        <c:scaling>
          <c:orientation val="minMax"/>
        </c:scaling>
        <c:delete val="1"/>
        <c:axPos val="r"/>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60294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he-IL"/>
              <a:t>היכרות עם כלי </a:t>
            </a:r>
            <a:r>
              <a:rPr lang="en-US"/>
              <a:t>AI</a:t>
            </a:r>
            <a:endParaRPr lang="he-IL"/>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he-IL"/>
        </a:p>
      </c:txPr>
    </c:title>
    <c:autoTitleDeleted val="0"/>
    <c:plotArea>
      <c:layout>
        <c:manualLayout>
          <c:layoutTarget val="inner"/>
          <c:xMode val="edge"/>
          <c:yMode val="edge"/>
          <c:x val="7.2870210313755023E-3"/>
          <c:y val="0.17764280287597903"/>
          <c:w val="0.94656184576991298"/>
          <c:h val="0.67820687101436972"/>
        </c:manualLayout>
      </c:layout>
      <c:barChart>
        <c:barDir val="bar"/>
        <c:grouping val="clustered"/>
        <c:varyColors val="0"/>
        <c:ser>
          <c:idx val="0"/>
          <c:order val="0"/>
          <c:tx>
            <c:strRef>
              <c:f>גיליון5!$A$1</c:f>
              <c:strCache>
                <c:ptCount val="1"/>
                <c:pt idx="0">
                  <c:v>2023</c:v>
                </c:pt>
              </c:strCache>
            </c:strRef>
          </c:tx>
          <c:spPr>
            <a:solidFill>
              <a:schemeClr val="accent1"/>
            </a:solidFill>
            <a:ln>
              <a:noFill/>
            </a:ln>
            <a:effectLst/>
          </c:spPr>
          <c:invertIfNegative val="0"/>
          <c:val>
            <c:numRef>
              <c:f>גיליון5!$A$2</c:f>
              <c:numCache>
                <c:formatCode>0%</c:formatCode>
                <c:ptCount val="1"/>
                <c:pt idx="0">
                  <c:v>0.78</c:v>
                </c:pt>
              </c:numCache>
            </c:numRef>
          </c:val>
          <c:extLst>
            <c:ext xmlns:c16="http://schemas.microsoft.com/office/drawing/2014/chart" uri="{C3380CC4-5D6E-409C-BE32-E72D297353CC}">
              <c16:uniqueId val="{00000000-E9A5-46D6-8DBB-950EB75842F8}"/>
            </c:ext>
          </c:extLst>
        </c:ser>
        <c:ser>
          <c:idx val="1"/>
          <c:order val="1"/>
          <c:tx>
            <c:strRef>
              <c:f>גיליון5!$B$1</c:f>
              <c:strCache>
                <c:ptCount val="1"/>
                <c:pt idx="0">
                  <c:v>2024</c:v>
                </c:pt>
              </c:strCache>
            </c:strRef>
          </c:tx>
          <c:spPr>
            <a:solidFill>
              <a:schemeClr val="accent2"/>
            </a:solidFill>
            <a:ln>
              <a:noFill/>
            </a:ln>
            <a:effectLst/>
          </c:spPr>
          <c:invertIfNegative val="0"/>
          <c:val>
            <c:numRef>
              <c:f>גיליון5!$B$2</c:f>
              <c:numCache>
                <c:formatCode>0%</c:formatCode>
                <c:ptCount val="1"/>
                <c:pt idx="0">
                  <c:v>0.9</c:v>
                </c:pt>
              </c:numCache>
            </c:numRef>
          </c:val>
          <c:extLst>
            <c:ext xmlns:c16="http://schemas.microsoft.com/office/drawing/2014/chart" uri="{C3380CC4-5D6E-409C-BE32-E72D297353CC}">
              <c16:uniqueId val="{00000001-E9A5-46D6-8DBB-950EB75842F8}"/>
            </c:ext>
          </c:extLst>
        </c:ser>
        <c:dLbls>
          <c:showLegendKey val="0"/>
          <c:showVal val="0"/>
          <c:showCatName val="0"/>
          <c:showSerName val="0"/>
          <c:showPercent val="0"/>
          <c:showBubbleSize val="0"/>
        </c:dLbls>
        <c:gapWidth val="182"/>
        <c:axId val="452871320"/>
        <c:axId val="357390024"/>
      </c:barChart>
      <c:catAx>
        <c:axId val="452871320"/>
        <c:scaling>
          <c:orientation val="minMax"/>
        </c:scaling>
        <c:delete val="1"/>
        <c:axPos val="r"/>
        <c:numFmt formatCode="General" sourceLinked="1"/>
        <c:majorTickMark val="none"/>
        <c:minorTickMark val="none"/>
        <c:tickLblPos val="nextTo"/>
        <c:crossAx val="357390024"/>
        <c:crosses val="autoZero"/>
        <c:auto val="1"/>
        <c:lblAlgn val="ctr"/>
        <c:lblOffset val="100"/>
        <c:noMultiLvlLbl val="0"/>
      </c:catAx>
      <c:valAx>
        <c:axId val="357390024"/>
        <c:scaling>
          <c:orientation val="maxMin"/>
          <c:min val="0"/>
        </c:scaling>
        <c:delete val="1"/>
        <c:axPos val="b"/>
        <c:numFmt formatCode="0%" sourceLinked="1"/>
        <c:majorTickMark val="none"/>
        <c:minorTickMark val="none"/>
        <c:tickLblPos val="nextTo"/>
        <c:crossAx val="45287132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chart>
  <c:spPr>
    <a:noFill/>
    <a:ln>
      <a:noFill/>
    </a:ln>
    <a:effectLst/>
  </c:spPr>
  <c:txPr>
    <a:bodyPr/>
    <a:lstStyle/>
    <a:p>
      <a:pPr>
        <a:defRPr sz="2400"/>
      </a:pPr>
      <a:endParaRPr lang="he-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he-IL"/>
              <a:t>שימוש ב-</a:t>
            </a:r>
            <a:r>
              <a:rPr lang="en-US"/>
              <a:t>AI</a:t>
            </a:r>
            <a:r>
              <a:rPr lang="he-IL"/>
              <a:t>, כלל האוכלוסייה</a:t>
            </a:r>
          </a:p>
        </c:rich>
      </c:tx>
      <c:layout>
        <c:manualLayout>
          <c:xMode val="edge"/>
          <c:yMode val="edge"/>
          <c:x val="0.2901111111111111"/>
          <c:y val="0.15740740740740741"/>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he-IL"/>
        </a:p>
      </c:txPr>
    </c:title>
    <c:autoTitleDeleted val="0"/>
    <c:plotArea>
      <c:layout/>
      <c:barChart>
        <c:barDir val="bar"/>
        <c:grouping val="clustered"/>
        <c:varyColors val="0"/>
        <c:ser>
          <c:idx val="0"/>
          <c:order val="0"/>
          <c:tx>
            <c:strRef>
              <c:f>גיליון1!$A$1</c:f>
              <c:strCache>
                <c:ptCount val="1"/>
                <c:pt idx="0">
                  <c:v>2023</c:v>
                </c:pt>
              </c:strCache>
            </c:strRef>
          </c:tx>
          <c:spPr>
            <a:solidFill>
              <a:schemeClr val="accent1"/>
            </a:solidFill>
            <a:ln>
              <a:noFill/>
            </a:ln>
            <a:effectLst/>
          </c:spPr>
          <c:invertIfNegative val="0"/>
          <c:val>
            <c:numRef>
              <c:f>גיליון1!$A$2</c:f>
              <c:numCache>
                <c:formatCode>0%</c:formatCode>
                <c:ptCount val="1"/>
                <c:pt idx="0">
                  <c:v>0.48</c:v>
                </c:pt>
              </c:numCache>
            </c:numRef>
          </c:val>
          <c:extLst>
            <c:ext xmlns:c16="http://schemas.microsoft.com/office/drawing/2014/chart" uri="{C3380CC4-5D6E-409C-BE32-E72D297353CC}">
              <c16:uniqueId val="{00000000-8E6C-49B1-9971-5E8FD7A82004}"/>
            </c:ext>
          </c:extLst>
        </c:ser>
        <c:ser>
          <c:idx val="1"/>
          <c:order val="1"/>
          <c:tx>
            <c:strRef>
              <c:f>גיליון1!$B$1</c:f>
              <c:strCache>
                <c:ptCount val="1"/>
                <c:pt idx="0">
                  <c:v>2024</c:v>
                </c:pt>
              </c:strCache>
            </c:strRef>
          </c:tx>
          <c:spPr>
            <a:solidFill>
              <a:schemeClr val="accent2"/>
            </a:solidFill>
            <a:ln>
              <a:noFill/>
            </a:ln>
            <a:effectLst/>
          </c:spPr>
          <c:invertIfNegative val="0"/>
          <c:val>
            <c:numRef>
              <c:f>גיליון1!$B$2</c:f>
              <c:numCache>
                <c:formatCode>0%</c:formatCode>
                <c:ptCount val="1"/>
                <c:pt idx="0">
                  <c:v>0.69</c:v>
                </c:pt>
              </c:numCache>
            </c:numRef>
          </c:val>
          <c:extLst>
            <c:ext xmlns:c16="http://schemas.microsoft.com/office/drawing/2014/chart" uri="{C3380CC4-5D6E-409C-BE32-E72D297353CC}">
              <c16:uniqueId val="{00000001-8E6C-49B1-9971-5E8FD7A82004}"/>
            </c:ext>
          </c:extLst>
        </c:ser>
        <c:dLbls>
          <c:showLegendKey val="0"/>
          <c:showVal val="0"/>
          <c:showCatName val="0"/>
          <c:showSerName val="0"/>
          <c:showPercent val="0"/>
          <c:showBubbleSize val="0"/>
        </c:dLbls>
        <c:gapWidth val="182"/>
        <c:axId val="271078312"/>
        <c:axId val="362851464"/>
      </c:barChart>
      <c:catAx>
        <c:axId val="271078312"/>
        <c:scaling>
          <c:orientation val="minMax"/>
        </c:scaling>
        <c:delete val="1"/>
        <c:axPos val="r"/>
        <c:numFmt formatCode="General" sourceLinked="1"/>
        <c:majorTickMark val="none"/>
        <c:minorTickMark val="none"/>
        <c:tickLblPos val="nextTo"/>
        <c:crossAx val="362851464"/>
        <c:crosses val="autoZero"/>
        <c:auto val="1"/>
        <c:lblAlgn val="ctr"/>
        <c:lblOffset val="100"/>
        <c:noMultiLvlLbl val="0"/>
      </c:catAx>
      <c:valAx>
        <c:axId val="362851464"/>
        <c:scaling>
          <c:orientation val="maxMin"/>
          <c:max val="1"/>
        </c:scaling>
        <c:delete val="1"/>
        <c:axPos val="b"/>
        <c:numFmt formatCode="0%" sourceLinked="1"/>
        <c:majorTickMark val="none"/>
        <c:minorTickMark val="none"/>
        <c:tickLblPos val="nextTo"/>
        <c:crossAx val="271078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chart>
  <c:spPr>
    <a:noFill/>
    <a:ln>
      <a:noFill/>
    </a:ln>
    <a:effectLst/>
  </c:spPr>
  <c:txPr>
    <a:bodyPr/>
    <a:lstStyle/>
    <a:p>
      <a:pPr>
        <a:defRPr sz="2000"/>
      </a:pPr>
      <a:endParaRPr lang="he-IL"/>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he-IL"/>
              <a:t>היכרות עם כלי </a:t>
            </a:r>
            <a:r>
              <a:rPr lang="en-US"/>
              <a:t>AI</a:t>
            </a:r>
            <a:endParaRPr lang="he-IL"/>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he-IL"/>
        </a:p>
      </c:txPr>
    </c:title>
    <c:autoTitleDeleted val="0"/>
    <c:plotArea>
      <c:layout/>
      <c:barChart>
        <c:barDir val="bar"/>
        <c:grouping val="clustered"/>
        <c:varyColors val="0"/>
        <c:dLbls>
          <c:showLegendKey val="0"/>
          <c:showVal val="0"/>
          <c:showCatName val="0"/>
          <c:showSerName val="0"/>
          <c:showPercent val="0"/>
          <c:showBubbleSize val="0"/>
        </c:dLbls>
        <c:gapWidth val="182"/>
        <c:axId val="458651728"/>
        <c:axId val="458652056"/>
      </c:barChart>
      <c:catAx>
        <c:axId val="458651728"/>
        <c:scaling>
          <c:orientation val="minMax"/>
        </c:scaling>
        <c:delete val="1"/>
        <c:axPos val="r"/>
        <c:numFmt formatCode="General" sourceLinked="1"/>
        <c:majorTickMark val="none"/>
        <c:minorTickMark val="none"/>
        <c:tickLblPos val="nextTo"/>
        <c:crossAx val="458652056"/>
        <c:crosses val="autoZero"/>
        <c:auto val="1"/>
        <c:lblAlgn val="ctr"/>
        <c:lblOffset val="100"/>
        <c:noMultiLvlLbl val="0"/>
      </c:catAx>
      <c:valAx>
        <c:axId val="458652056"/>
        <c:scaling>
          <c:orientation val="maxMin"/>
        </c:scaling>
        <c:delete val="1"/>
        <c:axPos val="b"/>
        <c:numFmt formatCode="0%" sourceLinked="1"/>
        <c:majorTickMark val="none"/>
        <c:minorTickMark val="none"/>
        <c:tickLblPos val="nextTo"/>
        <c:crossAx val="45865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chart>
  <c:spPr>
    <a:noFill/>
    <a:ln>
      <a:noFill/>
    </a:ln>
    <a:effectLst/>
  </c:spPr>
  <c:txPr>
    <a:bodyPr/>
    <a:lstStyle/>
    <a:p>
      <a:pPr>
        <a:defRPr sz="2000"/>
      </a:pPr>
      <a:endParaRPr lang="he-I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he-IL"/>
              <a:t>2023 לעומת 2024</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he-IL"/>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0096-41BB-AB6F-C51041BDF45C}"/>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2-0096-41BB-AB6F-C51041BDF45C}"/>
              </c:ext>
            </c:extLst>
          </c:dPt>
          <c:cat>
            <c:strRef>
              <c:f>גיליון4!$A$2:$D$2</c:f>
              <c:strCache>
                <c:ptCount val="4"/>
                <c:pt idx="0">
                  <c:v>בנות</c:v>
                </c:pt>
                <c:pt idx="1">
                  <c:v>בנים</c:v>
                </c:pt>
                <c:pt idx="2">
                  <c:v>בנות</c:v>
                </c:pt>
                <c:pt idx="3">
                  <c:v>בנים</c:v>
                </c:pt>
              </c:strCache>
            </c:strRef>
          </c:cat>
          <c:val>
            <c:numRef>
              <c:f>גיליון4!$A$3:$D$3</c:f>
              <c:numCache>
                <c:formatCode>0%</c:formatCode>
                <c:ptCount val="4"/>
                <c:pt idx="0">
                  <c:v>0.3</c:v>
                </c:pt>
                <c:pt idx="1">
                  <c:v>0.39</c:v>
                </c:pt>
                <c:pt idx="2">
                  <c:v>0.17</c:v>
                </c:pt>
                <c:pt idx="3">
                  <c:v>0.34</c:v>
                </c:pt>
              </c:numCache>
            </c:numRef>
          </c:val>
          <c:extLst>
            <c:ext xmlns:c16="http://schemas.microsoft.com/office/drawing/2014/chart" uri="{C3380CC4-5D6E-409C-BE32-E72D297353CC}">
              <c16:uniqueId val="{00000000-0096-41BB-AB6F-C51041BDF45C}"/>
            </c:ext>
          </c:extLst>
        </c:ser>
        <c:dLbls>
          <c:showLegendKey val="0"/>
          <c:showVal val="0"/>
          <c:showCatName val="0"/>
          <c:showSerName val="0"/>
          <c:showPercent val="0"/>
          <c:showBubbleSize val="0"/>
        </c:dLbls>
        <c:gapWidth val="219"/>
        <c:overlap val="-27"/>
        <c:axId val="447107224"/>
        <c:axId val="447109848"/>
      </c:barChart>
      <c:catAx>
        <c:axId val="447107224"/>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he-IL"/>
          </a:p>
        </c:txPr>
        <c:crossAx val="447109848"/>
        <c:crosses val="autoZero"/>
        <c:auto val="1"/>
        <c:lblAlgn val="ctr"/>
        <c:lblOffset val="100"/>
        <c:noMultiLvlLbl val="0"/>
      </c:catAx>
      <c:valAx>
        <c:axId val="447109848"/>
        <c:scaling>
          <c:orientation val="minMax"/>
        </c:scaling>
        <c:delete val="1"/>
        <c:axPos val="r"/>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47107224"/>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he-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0.445</cdr:x>
      <cdr:y>0.48889</cdr:y>
    </cdr:from>
    <cdr:to>
      <cdr:x>0.58333</cdr:x>
      <cdr:y>0.70556</cdr:y>
    </cdr:to>
    <cdr:sp macro="" textlink="">
      <cdr:nvSpPr>
        <cdr:cNvPr id="2" name="אליפסה 1"/>
        <cdr:cNvSpPr/>
      </cdr:nvSpPr>
      <cdr:spPr>
        <a:xfrm xmlns:a="http://schemas.openxmlformats.org/drawingml/2006/main">
          <a:off x="2034540" y="1341120"/>
          <a:ext cx="632460" cy="594360"/>
        </a:xfrm>
        <a:prstGeom xmlns:a="http://schemas.openxmlformats.org/drawingml/2006/main" prst="ellipse">
          <a:avLst/>
        </a:prstGeom>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he-IL"/>
        </a:p>
      </cdr:txBody>
    </cdr:sp>
  </cdr:relSizeAnchor>
  <cdr:relSizeAnchor xmlns:cdr="http://schemas.openxmlformats.org/drawingml/2006/chartDrawing">
    <cdr:from>
      <cdr:x>0.24333</cdr:x>
      <cdr:y>0.31111</cdr:y>
    </cdr:from>
    <cdr:to>
      <cdr:x>0.38</cdr:x>
      <cdr:y>0.52222</cdr:y>
    </cdr:to>
    <cdr:sp macro="" textlink="">
      <cdr:nvSpPr>
        <cdr:cNvPr id="3" name="אליפסה 2"/>
        <cdr:cNvSpPr/>
      </cdr:nvSpPr>
      <cdr:spPr>
        <a:xfrm xmlns:a="http://schemas.openxmlformats.org/drawingml/2006/main">
          <a:off x="1355809" y="1393890"/>
          <a:ext cx="761510" cy="945852"/>
        </a:xfrm>
        <a:prstGeom xmlns:a="http://schemas.openxmlformats.org/drawingml/2006/main" prst="ellipse">
          <a:avLst/>
        </a:prstGeom>
        <a:ln xmlns:a="http://schemas.openxmlformats.org/drawingml/2006/main">
          <a:noFill/>
        </a:l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he-IL"/>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0AEC7B2-17D4-4879-8C82-BA242FD5C7A4}" type="datetimeFigureOut">
              <a:rPr lang="he-IL" smtClean="0"/>
              <a:t>ד'/שבט/תשפ"ה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8E4F423-6232-421C-93B1-5E172F6A648B}" type="slidenum">
              <a:rPr lang="he-IL" smtClean="0"/>
              <a:t>‹#›</a:t>
            </a:fld>
            <a:endParaRPr lang="he-IL"/>
          </a:p>
        </p:txBody>
      </p:sp>
    </p:spTree>
    <p:extLst>
      <p:ext uri="{BB962C8B-B14F-4D97-AF65-F5344CB8AC3E}">
        <p14:creationId xmlns:p14="http://schemas.microsoft.com/office/powerpoint/2010/main" val="152868135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ov.il/he/pages/csem?chapterIndex=5"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gov.il/he/Departments/legalInfo/10_amendment_to_prevention_of_sexual_harassment_law"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r>
              <a:rPr lang="he-IL" sz="1200" b="1" dirty="0">
                <a:latin typeface="Calibri" panose="020F0502020204030204" pitchFamily="34" charset="0"/>
                <a:cs typeface="Calibri" panose="020F0502020204030204" pitchFamily="34" charset="0"/>
              </a:rPr>
              <a:t>הקדמה:</a:t>
            </a:r>
            <a:endParaRPr lang="he-IL" sz="1800" kern="1200" dirty="0">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lang="he-IL" sz="1800" kern="1200" dirty="0">
                <a:effectLst/>
                <a:latin typeface="Calibri" panose="020F0502020204030204" pitchFamily="34" charset="0"/>
                <a:ea typeface="Times New Roman" panose="02020603050405020304" pitchFamily="18" charset="0"/>
                <a:cs typeface="Arial" panose="020B0604020202020204" pitchFamily="34" charset="0"/>
              </a:rPr>
              <a:t>אנו נמצאים בתקופה שבה הבינה המלאכותית היוצרת פורחת ומשתלבת בהיבטים שונים בחיינו- חינוך, בריאות, ביטחון, תעסוקה, אוריינות דיגיטלית ואף תחומים רגשיים-חברתיים.</a:t>
            </a:r>
            <a:r>
              <a:rPr lang="he-I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he-IL"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השנה, כחלק מחודש פברואר, חודש הבינה המלאכותית אותו מציינים במשרד החינוך, נציין את השבוע הלאומי לגלישה בטוחה ברשת </a:t>
            </a:r>
            <a:r>
              <a:rPr lang="he-IL"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בסימן "מתחברים על בטוח-שומרים על חוסן דיגיטלי בעידן הבינה המלאכותית"</a:t>
            </a:r>
            <a:r>
              <a:rPr lang="he-IL"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he-IL" sz="1200" b="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lang="he-IL" b="0" baseline="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8E4F423-6232-421C-93B1-5E172F6A648B}" type="slidenum">
              <a:rPr lang="he-IL" smtClean="0"/>
              <a:t>1</a:t>
            </a:fld>
            <a:endParaRPr lang="he-IL"/>
          </a:p>
        </p:txBody>
      </p:sp>
    </p:spTree>
    <p:extLst>
      <p:ext uri="{BB962C8B-B14F-4D97-AF65-F5344CB8AC3E}">
        <p14:creationId xmlns:p14="http://schemas.microsoft.com/office/powerpoint/2010/main" val="30360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endParaRPr lang="he-IL" dirty="0"/>
          </a:p>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79299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endParaRPr lang="he-IL" dirty="0"/>
          </a:p>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3912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endParaRPr lang="he-IL" dirty="0"/>
          </a:p>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82099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endParaRPr lang="he-IL" dirty="0"/>
          </a:p>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80312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381000" y="685800"/>
            <a:ext cx="6096000" cy="3429000"/>
          </a:xfrm>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800" b="0" baseline="0" dirty="0">
                <a:latin typeface="Calibri" panose="020F0502020204030204" pitchFamily="34" charset="0"/>
                <a:cs typeface="Calibri" panose="020F0502020204030204" pitchFamily="34" charset="0"/>
              </a:rPr>
              <a:t>ילדים ונוער גדלים כיום לתוך מציאות בה </a:t>
            </a:r>
            <a:r>
              <a:rPr lang="he-IL" sz="1800" b="0" baseline="0" dirty="0" err="1">
                <a:latin typeface="Calibri" panose="020F0502020204030204" pitchFamily="34" charset="0"/>
                <a:cs typeface="Calibri" panose="020F0502020204030204" pitchFamily="34" charset="0"/>
              </a:rPr>
              <a:t>הדיגיטל</a:t>
            </a:r>
            <a:r>
              <a:rPr lang="he-IL" sz="1800" b="0" baseline="0" dirty="0">
                <a:latin typeface="Calibri" panose="020F0502020204030204" pitchFamily="34" charset="0"/>
                <a:cs typeface="Calibri" panose="020F0502020204030204" pitchFamily="34" charset="0"/>
              </a:rPr>
              <a:t> והבינה המלאכותית הם חלק בלתי נפרד מחייהם. </a:t>
            </a:r>
          </a:p>
          <a:p>
            <a:pPr marL="0" marR="0" lvl="0" indent="0" algn="r" defTabSz="914400" rtl="1" eaLnBrk="1" fontAlgn="auto" latinLnBrk="0" hangingPunct="1">
              <a:lnSpc>
                <a:spcPct val="150000"/>
              </a:lnSpc>
              <a:spcBef>
                <a:spcPts val="0"/>
              </a:spcBef>
              <a:spcAft>
                <a:spcPts val="0"/>
              </a:spcAft>
              <a:buClrTx/>
              <a:buSzTx/>
              <a:buFontTx/>
              <a:buNone/>
              <a:tabLst/>
              <a:defRPr/>
            </a:pPr>
            <a:r>
              <a:rPr lang="he-IL" sz="2800" dirty="0">
                <a:effectLst/>
                <a:ea typeface="Calibri" panose="020F0502020204030204" pitchFamily="34" charset="0"/>
                <a:cs typeface="David" panose="020E0502060401010101" pitchFamily="34" charset="-79"/>
              </a:rPr>
              <a:t>פיתוח כשירות לשימוש בבינה מלאכותית יכול לתרום לפיתוח מיומנויות קוגניטיביות, לימודיות, ויצירתיות.</a:t>
            </a:r>
            <a:endParaRPr lang="he-IL" sz="1800" dirty="0">
              <a:effectLst/>
              <a:ea typeface="Calibri" panose="020F0502020204030204" pitchFamily="34" charset="0"/>
              <a:cs typeface="David" panose="020E0502060401010101" pitchFamily="34" charset="-79"/>
            </a:endParaRPr>
          </a:p>
          <a:p>
            <a:pPr marL="0" marR="0" lvl="0" indent="0" algn="r" defTabSz="914400" rtl="1" eaLnBrk="1" fontAlgn="auto" latinLnBrk="0" hangingPunct="1">
              <a:lnSpc>
                <a:spcPct val="150000"/>
              </a:lnSpc>
              <a:spcBef>
                <a:spcPts val="0"/>
              </a:spcBef>
              <a:spcAft>
                <a:spcPts val="0"/>
              </a:spcAft>
              <a:buClrTx/>
              <a:buSzTx/>
              <a:buFontTx/>
              <a:buNone/>
              <a:tabLst/>
              <a:defRPr/>
            </a:pPr>
            <a:r>
              <a:rPr lang="he-IL" sz="1800" dirty="0"/>
              <a:t>כלי בינה מלאכותית יוצרת מהווים פריצת דרך טכנולוגית משמעותית, אך, כמו כל טכנולוגיה חדשה, הם מציבים בפנינו גם אתגרים. להלן כמה מהאתגרים העיקריים:</a:t>
            </a:r>
            <a:endParaRPr lang="en-US" sz="1800" dirty="0"/>
          </a:p>
          <a:p>
            <a:pPr marL="387350" marR="0" lvl="0" indent="-228600" algn="r" defTabSz="914400" rtl="1" eaLnBrk="1" fontAlgn="auto" latinLnBrk="0" hangingPunct="1">
              <a:lnSpc>
                <a:spcPct val="100000"/>
              </a:lnSpc>
              <a:spcBef>
                <a:spcPts val="0"/>
              </a:spcBef>
              <a:spcAft>
                <a:spcPts val="0"/>
              </a:spcAft>
              <a:buClrTx/>
              <a:buSzTx/>
              <a:buFontTx/>
              <a:buAutoNum type="arabicPeriod"/>
              <a:tabLst/>
              <a:defRPr/>
            </a:pPr>
            <a:r>
              <a:rPr kumimoji="0" lang="he-IL"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הטיות והשפעות חברתיות, והשפעה על התודעה:</a:t>
            </a:r>
          </a:p>
          <a:p>
            <a:pPr marL="33020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הטיות בנתונים: מודלים של בינה מלאכותית לומדים מהנתונים שעליהם הם מתאמנים. אם הנתונים מכילים הטיות חברתיות, המודל עלול לשחזר ולהחריף אותן.</a:t>
            </a:r>
          </a:p>
          <a:p>
            <a:pPr marL="33020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יצירת תוכן מטעה: כלי בינה מלאכותית עלולים לייצר תוכן שגוי, מטעה או מניפולטיבי.</a:t>
            </a:r>
          </a:p>
          <a:p>
            <a:pPr marL="33020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השפעה על התודעה: כלי בינה מלאכותית עלולים להנדס את התודעה ולהביא לכדי הפצה של שנאה, או תיאוריות קונספירציה.</a:t>
            </a:r>
          </a:p>
          <a:p>
            <a:pPr marL="15875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e-IL"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2. פרטיות: </a:t>
            </a:r>
          </a:p>
          <a:p>
            <a:pPr marL="33020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שימוש בנתונים אישיים- כלי בינה מלאכותית יכולים להשתמש בנתונים אישיים כדי ליצור תוכן מותאם אישית, מה שמעלה חששות בנוגע לפרטיות. </a:t>
            </a:r>
          </a:p>
          <a:p>
            <a:pPr marL="33020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הדלפות מידע רגיש: קיים סיכון להדלפת מידע רגיש במהלך תהליך האימון והשימוש במודלים של בינה מלאכותית.</a:t>
            </a:r>
          </a:p>
          <a:p>
            <a:pPr marL="15875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e-IL"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3. אבטחת מידע:</a:t>
            </a:r>
          </a:p>
          <a:p>
            <a:pPr marL="33020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התקפות סייבר: מודלים של בינה מלאכותית יכולים להיות מותקפים על ידי האקרים, מה שעלול להוביל לשימוש לרעה במידע או ליצירת תוכן מזיק.</a:t>
            </a:r>
          </a:p>
          <a:p>
            <a:pPr marL="15875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e-IL"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4. יצירת קשר אישי עם </a:t>
            </a:r>
            <a:r>
              <a:rPr kumimoji="0" lang="he-IL" sz="12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בוט</a:t>
            </a:r>
            <a:r>
              <a:rPr kumimoji="0" lang="he-IL"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a:t>
            </a:r>
          </a:p>
          <a:p>
            <a:pPr marL="44450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David" panose="020E0502060401010101" pitchFamily="34" charset="-79"/>
              </a:rPr>
              <a:t>קיום אינטראקציה עם </a:t>
            </a:r>
            <a:r>
              <a:rPr kumimoji="0" lang="he-IL"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David" panose="020E0502060401010101" pitchFamily="34" charset="-79"/>
              </a:rPr>
              <a:t>בוט</a:t>
            </a:r>
            <a:r>
              <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David" panose="020E0502060401010101" pitchFamily="34" charset="-79"/>
              </a:rPr>
              <a:t> עשויה להיתפס בקרב בני נוער ובוודאי בקרב ילדים צעירים כישות חיה, מה שעלול להוביל להתקשרות רגשית עם תחליף לדמות אנושית. </a:t>
            </a:r>
          </a:p>
          <a:p>
            <a:pPr marL="44450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David" panose="020E0502060401010101" pitchFamily="34" charset="-79"/>
              </a:rPr>
              <a:t>אינטראקציות עם בוטים, יכולות להשפיע על ההתפתחות החברתית והיכולת לקיים קשר בינאישי של הילדים, שכן </a:t>
            </a:r>
            <a:r>
              <a:rPr kumimoji="0" lang="he-IL"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David" panose="020E0502060401010101" pitchFamily="34" charset="-79"/>
              </a:rPr>
              <a:t>הבוט</a:t>
            </a:r>
            <a:r>
              <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David" panose="020E0502060401010101" pitchFamily="34" charset="-79"/>
              </a:rPr>
              <a:t> מספק תגובה מיידית, מה שיכול להשפיע על היכולת לשאת תסכול במערכות יחסים ויביא להימנעות מקשר.</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David" panose="020E0502060401010101" pitchFamily="34" charset="-79"/>
            </a:endParaRPr>
          </a:p>
          <a:p>
            <a:pPr marL="44450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השפעה על אופני התקשורת הבינאישית, עם נטייה להעדפת אינטראקציות וירטואליות על פני מפגשים פנים אל פנים במצבים של קושי חברתי.</a:t>
            </a:r>
          </a:p>
          <a:p>
            <a:pPr marL="44450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חשש מפני אובדן מיומנויות חברתיות מסורתיות כמו אמפתיה וקריאת שפת גוף.</a:t>
            </a:r>
          </a:p>
          <a:p>
            <a:pPr marL="15875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e-IL"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5. </a:t>
            </a:r>
            <a:r>
              <a:rPr lang="he-IL" sz="3600" kern="0" dirty="0">
                <a:solidFill>
                  <a:srgbClr val="000000"/>
                </a:solidFill>
                <a:latin typeface="Calibri" panose="020F0502020204030204" pitchFamily="34" charset="0"/>
                <a:cs typeface="Calibri" panose="020F0502020204030204" pitchFamily="34" charset="0"/>
                <a:sym typeface="Arial"/>
              </a:rPr>
              <a:t>שימוש בכלי בינה מלאכותית למטרות פגיעה מינית, רגשית וחברתית.</a:t>
            </a:r>
            <a:endParaRPr kumimoji="0" lang="he-IL"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15875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he-IL"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5875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he-IL"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44450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4450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lang="en-US" sz="1800" dirty="0"/>
          </a:p>
        </p:txBody>
      </p:sp>
    </p:spTree>
    <p:extLst>
      <p:ext uri="{BB962C8B-B14F-4D97-AF65-F5344CB8AC3E}">
        <p14:creationId xmlns:p14="http://schemas.microsoft.com/office/powerpoint/2010/main" val="3661710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381000" y="685800"/>
            <a:ext cx="6096000" cy="3429000"/>
          </a:xfrm>
        </p:spPr>
      </p:sp>
      <p:sp>
        <p:nvSpPr>
          <p:cNvPr id="3" name="מציין מיקום של הערות 2"/>
          <p:cNvSpPr>
            <a:spLocks noGrp="1"/>
          </p:cNvSpPr>
          <p:nvPr>
            <p:ph type="body" idx="1"/>
          </p:nvPr>
        </p:nvSpPr>
        <p:spPr/>
        <p:txBody>
          <a:bodyPr/>
          <a:lstStyle/>
          <a:p>
            <a:pPr marL="158750" indent="0" algn="r">
              <a:buNone/>
            </a:pPr>
            <a:r>
              <a:rPr lang="he-IL" dirty="0"/>
              <a:t>בני הנוער של ימינו מאמצים במהירות את כלי הבינה המלאכותית היוצרת, המאפשרים להם ליצור תמונות מרהיבות, טקסטים יצירתיים, לערוך מוזיקה, להכין מטלות ועבודות ולבצע עוד מגוון רחב של פעולות.</a:t>
            </a:r>
          </a:p>
          <a:p>
            <a:pPr marL="158750" indent="0" algn="r">
              <a:buNone/>
            </a:pPr>
            <a:r>
              <a:rPr lang="he-IL" dirty="0"/>
              <a:t>גיל ההתבגרות מאופיין במוח שעדיין נמצא בתהליכי התפתחות, פעילות הורמונאלית מוגברת, סקרנות (גם מינית), רצון לביטוי עצמי, בצורך לשייכות לקבוצת השווים (מה שעלול להוביל להשפעה של לחץ חברתי), אימפולסיביות, לקיחת סיכונים, חוסר מודעות להשלכות (בשל חוסר בשלות רגשית וקוגניטיבית).</a:t>
            </a:r>
          </a:p>
          <a:p>
            <a:pPr marL="158750" indent="0" algn="r">
              <a:buNone/>
            </a:pPr>
            <a:r>
              <a:rPr lang="he-IL" dirty="0"/>
              <a:t>מאפייני כלי הבינה המלאכותית היוצרת:</a:t>
            </a:r>
          </a:p>
          <a:p>
            <a:pPr marL="158750" indent="0" algn="r">
              <a:buNone/>
            </a:pPr>
            <a:r>
              <a:rPr lang="he-IL" dirty="0"/>
              <a:t>1. נגישות וקלות שימוש:   </a:t>
            </a:r>
          </a:p>
          <a:p>
            <a:pPr marL="330200" indent="-171450" algn="r">
              <a:buFontTx/>
              <a:buChar char="-"/>
            </a:pPr>
            <a:r>
              <a:rPr lang="he-IL" dirty="0"/>
              <a:t>כלים אלה זמינים בקלות, לרוב כאפליקציות או שירותים מקוונים.   </a:t>
            </a:r>
          </a:p>
          <a:p>
            <a:pPr marL="330200" indent="-171450" algn="r">
              <a:buFontTx/>
              <a:buChar char="-"/>
            </a:pPr>
            <a:r>
              <a:rPr lang="he-IL" dirty="0"/>
              <a:t>ממשק משתמש ידידותי שאינו דורש ידע טכני מעמיק.   </a:t>
            </a:r>
          </a:p>
          <a:p>
            <a:pPr marL="330200" indent="-171450" algn="r">
              <a:buFontTx/>
              <a:buChar char="-"/>
            </a:pPr>
            <a:r>
              <a:rPr lang="he-IL" dirty="0"/>
              <a:t>יצירת תוכן במהירות גבוהה, לעתים תוך שניות או דקות.   </a:t>
            </a:r>
          </a:p>
          <a:p>
            <a:pPr marL="330200" indent="-171450" algn="r">
              <a:buFontTx/>
              <a:buChar char="-"/>
            </a:pPr>
            <a:r>
              <a:rPr lang="he-IL" dirty="0"/>
              <a:t>חיסכון בזמן ובמאמץ בהשוואה ליצירה ידנית.</a:t>
            </a:r>
          </a:p>
          <a:p>
            <a:pPr marL="158750" indent="0" algn="r">
              <a:buFontTx/>
              <a:buNone/>
            </a:pPr>
            <a:r>
              <a:rPr lang="he-IL" dirty="0"/>
              <a:t>2. יכולות יצירה מרשימות:   </a:t>
            </a:r>
          </a:p>
          <a:p>
            <a:pPr marL="330200" indent="-171450" algn="r">
              <a:buFontTx/>
              <a:buChar char="-"/>
            </a:pPr>
            <a:r>
              <a:rPr lang="he-IL" dirty="0"/>
              <a:t>אפשרות ליצור תוכן מגוון כמו טקסט, תמונות, סרטונים ומוזיקה בקלות יחסית.   </a:t>
            </a:r>
          </a:p>
          <a:p>
            <a:pPr marL="330200" indent="-171450" algn="r">
              <a:buFontTx/>
              <a:buChar char="-"/>
            </a:pPr>
            <a:r>
              <a:rPr lang="he-IL" dirty="0"/>
              <a:t>יכולת לחקות סגנונות שונים ולייצר תוכן מותאם אישית.</a:t>
            </a:r>
          </a:p>
          <a:p>
            <a:pPr marL="158750" indent="0" algn="r">
              <a:buFontTx/>
              <a:buNone/>
            </a:pPr>
            <a:r>
              <a:rPr lang="he-IL" dirty="0"/>
              <a:t>3. התאמה אישית:   </a:t>
            </a:r>
          </a:p>
          <a:p>
            <a:pPr marL="330200" indent="-171450" algn="r">
              <a:buFontTx/>
              <a:buChar char="-"/>
            </a:pPr>
            <a:r>
              <a:rPr lang="he-IL" dirty="0"/>
              <a:t>אפשרות להתאים את התוצרים לצרכים ולהעדפות אישיות.   </a:t>
            </a:r>
          </a:p>
          <a:p>
            <a:pPr marL="330200" indent="-171450" algn="r">
              <a:buFontTx/>
              <a:buChar char="-"/>
            </a:pPr>
            <a:r>
              <a:rPr lang="he-IL" dirty="0"/>
              <a:t>יכולת לשלב אלמנטים אישיים בתוכן המיוצר.</a:t>
            </a:r>
          </a:p>
          <a:p>
            <a:pPr marL="158750" indent="0" algn="r">
              <a:buFontTx/>
              <a:buNone/>
            </a:pPr>
            <a:r>
              <a:rPr lang="he-IL" dirty="0"/>
              <a:t>4. חדשנות וחוויה טכנולוגית:   </a:t>
            </a:r>
          </a:p>
          <a:p>
            <a:pPr marL="330200" indent="-171450" algn="r">
              <a:buFontTx/>
              <a:buChar char="-"/>
            </a:pPr>
            <a:r>
              <a:rPr lang="he-IL" dirty="0"/>
              <a:t>תחושת חדשנות וחיבור לטכנולוגיה מתקדמת.   </a:t>
            </a:r>
          </a:p>
          <a:p>
            <a:pPr marL="330200" indent="-171450" algn="r">
              <a:buFontTx/>
              <a:buChar char="-"/>
            </a:pPr>
            <a:r>
              <a:rPr lang="he-IL" dirty="0"/>
              <a:t>אפשרות להתנסות בכלים שנחשבים "מגניבים" ועדכניים.   </a:t>
            </a:r>
          </a:p>
          <a:p>
            <a:pPr marL="330200" indent="-171450" algn="r">
              <a:buFontTx/>
              <a:buChar char="-"/>
            </a:pPr>
            <a:r>
              <a:rPr lang="he-IL" dirty="0"/>
              <a:t>אפשרות ליצור תוכן שמתאים לשיתוף ברשתות חברתיות.   </a:t>
            </a:r>
          </a:p>
          <a:p>
            <a:pPr marL="330200" indent="-171450" algn="r">
              <a:buFontTx/>
              <a:buChar char="-"/>
            </a:pPr>
            <a:r>
              <a:rPr lang="he-IL" dirty="0"/>
              <a:t>כלים שמאפשרים יצירת תוכן "ויראלי" או מושך תשומת לב.</a:t>
            </a:r>
          </a:p>
          <a:p>
            <a:pPr marL="158750" indent="0" algn="r">
              <a:buFontTx/>
              <a:buNone/>
            </a:pPr>
            <a:r>
              <a:rPr lang="he-IL" dirty="0"/>
              <a:t>5. יצירתיות והבעה עצמית:   </a:t>
            </a:r>
          </a:p>
          <a:p>
            <a:pPr marL="330200" indent="-171450" algn="r">
              <a:buFontTx/>
              <a:buChar char="-"/>
            </a:pPr>
            <a:r>
              <a:rPr lang="he-IL" dirty="0"/>
              <a:t>כלים המאפשרים ביטוי יצירתי ואמנותי בדרכים חדשות.   </a:t>
            </a:r>
          </a:p>
          <a:p>
            <a:pPr marL="330200" indent="-171450" algn="r">
              <a:buFontTx/>
              <a:buChar char="-"/>
            </a:pPr>
            <a:r>
              <a:rPr lang="he-IL" dirty="0"/>
              <a:t>אפשרות לחקור רעיונות ולבטא את עצמם באופן ייחודי.</a:t>
            </a:r>
          </a:p>
          <a:p>
            <a:pPr marL="158750" indent="0" algn="r">
              <a:buFontTx/>
              <a:buNone/>
            </a:pPr>
            <a:r>
              <a:rPr lang="he-IL" dirty="0"/>
              <a:t>6. אינטראקטיביות:   </a:t>
            </a:r>
          </a:p>
          <a:p>
            <a:pPr marL="330200" indent="-171450" algn="r">
              <a:buFontTx/>
              <a:buChar char="-"/>
            </a:pPr>
            <a:r>
              <a:rPr lang="he-IL" dirty="0"/>
              <a:t>יכולת לנהל שיחות ולקבל משוב </a:t>
            </a:r>
            <a:r>
              <a:rPr lang="he-IL" dirty="0" err="1"/>
              <a:t>מיידי</a:t>
            </a:r>
            <a:r>
              <a:rPr lang="he-IL" dirty="0"/>
              <a:t> מהכלים.   </a:t>
            </a:r>
          </a:p>
          <a:p>
            <a:pPr marL="330200" indent="-171450" algn="r">
              <a:buFontTx/>
              <a:buChar char="-"/>
            </a:pPr>
            <a:r>
              <a:rPr lang="he-IL" dirty="0"/>
              <a:t>אפשרות לשאול שאלות ולקבל תשובות מותאמות.</a:t>
            </a:r>
          </a:p>
          <a:p>
            <a:pPr marL="158750" marR="0" lvl="0" indent="0" algn="r" defTabSz="914400" rtl="1" eaLnBrk="1" fontAlgn="auto" latinLnBrk="0" hangingPunct="1">
              <a:lnSpc>
                <a:spcPct val="100000"/>
              </a:lnSpc>
              <a:spcBef>
                <a:spcPts val="0"/>
              </a:spcBef>
              <a:spcAft>
                <a:spcPts val="0"/>
              </a:spcAft>
              <a:buClrTx/>
              <a:buSzTx/>
              <a:buFontTx/>
              <a:buNone/>
              <a:tabLst/>
              <a:defRPr/>
            </a:pPr>
            <a:r>
              <a:rPr lang="he-IL" dirty="0"/>
              <a:t>בני נוער המתנסים בטכנולוגיה מתוך סקרנות, ריגוש או שעשוע, או דחף חלקם עלולים להיסחף ליצירת תוצרים שיסכנו אותם ואת חבריהם, למשל הפצת תוכן פוגעני או </a:t>
            </a:r>
            <a:r>
              <a:rPr lang="he-IL" dirty="0" err="1"/>
              <a:t>פייק</a:t>
            </a:r>
            <a:r>
              <a:rPr lang="he-IL" dirty="0"/>
              <a:t> ניוז, פגיעה בפרטיות, יצירת תכנים שעלולים לפגוע בהם או באחרים. </a:t>
            </a:r>
          </a:p>
          <a:p>
            <a:pPr marL="158750" indent="0" algn="r">
              <a:buFontTx/>
              <a:buNone/>
            </a:pPr>
            <a:r>
              <a:rPr lang="he-IL" dirty="0"/>
              <a:t>חשוב לציין כי בעוד שמאפיינים אלה מושכים בני נוער לשימוש בכלי</a:t>
            </a:r>
            <a:r>
              <a:rPr lang="he-IL" baseline="0" dirty="0"/>
              <a:t> בינה מלאכותית</a:t>
            </a:r>
            <a:r>
              <a:rPr lang="he-IL" dirty="0"/>
              <a:t>, יש בקיום שיח מתמשך אודות התנהלות מיטבית ברשת ומניעת פגיעה ככלל ודגש על שימוש בבינה</a:t>
            </a:r>
            <a:r>
              <a:rPr lang="he-IL" baseline="0" dirty="0"/>
              <a:t> מלאכותית</a:t>
            </a:r>
            <a:r>
              <a:rPr lang="he-IL" dirty="0"/>
              <a:t> בפרט על מנת להבטיח שימוש אחראי ובטוח בטכנולוגיות אלו.</a:t>
            </a:r>
          </a:p>
          <a:p>
            <a:pPr marL="158750" indent="0" algn="r">
              <a:buNone/>
            </a:pPr>
            <a:endParaRPr lang="he-IL" dirty="0"/>
          </a:p>
        </p:txBody>
      </p:sp>
    </p:spTree>
    <p:extLst>
      <p:ext uri="{BB962C8B-B14F-4D97-AF65-F5344CB8AC3E}">
        <p14:creationId xmlns:p14="http://schemas.microsoft.com/office/powerpoint/2010/main" val="2734717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a:r>
              <a:rPr lang="he-IL" sz="1200" b="1" dirty="0">
                <a:latin typeface="Calibri" panose="020F0502020204030204" pitchFamily="34" charset="0"/>
                <a:cs typeface="Calibri" panose="020F0502020204030204" pitchFamily="34" charset="0"/>
              </a:rPr>
              <a:t>יכולת חיקוי מתקדמת</a:t>
            </a:r>
            <a:r>
              <a:rPr lang="en-US" sz="1200" b="1" dirty="0">
                <a:latin typeface="Calibri" panose="020F0502020204030204" pitchFamily="34" charset="0"/>
                <a:cs typeface="Calibri" panose="020F0502020204030204" pitchFamily="34" charset="0"/>
              </a:rPr>
              <a:t>:</a:t>
            </a:r>
            <a:r>
              <a:rPr lang="he-IL" sz="1200" b="1" dirty="0">
                <a:latin typeface="Calibri" panose="020F0502020204030204" pitchFamily="34" charset="0"/>
                <a:cs typeface="Calibri" panose="020F0502020204030204" pitchFamily="34" charset="0"/>
              </a:rPr>
              <a:t> </a:t>
            </a:r>
            <a:r>
              <a:rPr lang="he-IL" sz="1200" dirty="0">
                <a:latin typeface="Calibri" panose="020F0502020204030204" pitchFamily="34" charset="0"/>
                <a:cs typeface="Calibri" panose="020F0502020204030204" pitchFamily="34" charset="0"/>
              </a:rPr>
              <a:t>חיקוי</a:t>
            </a:r>
            <a:r>
              <a:rPr lang="he-IL" sz="1200" b="1" dirty="0">
                <a:latin typeface="Calibri" panose="020F0502020204030204" pitchFamily="34" charset="0"/>
                <a:cs typeface="Calibri" panose="020F0502020204030204" pitchFamily="34" charset="0"/>
              </a:rPr>
              <a:t> </a:t>
            </a:r>
            <a:r>
              <a:rPr lang="he-IL" sz="1200" dirty="0">
                <a:latin typeface="Calibri" panose="020F0502020204030204" pitchFamily="34" charset="0"/>
                <a:cs typeface="Calibri" panose="020F0502020204030204" pitchFamily="34" charset="0"/>
              </a:rPr>
              <a:t>קול, תמונה וטקסט באופן משכנע במיוחד, דבר המאפשר להתחזות בקלות רבה יותר לחברים, בני משפחה או דמויות סמכות.</a:t>
            </a:r>
          </a:p>
          <a:p>
            <a:pPr lvl="0" algn="r" rtl="1"/>
            <a:endParaRPr lang="en-US" sz="1200" dirty="0">
              <a:latin typeface="Calibri" panose="020F0502020204030204" pitchFamily="34" charset="0"/>
              <a:cs typeface="Calibri" panose="020F0502020204030204" pitchFamily="34" charset="0"/>
            </a:endParaRPr>
          </a:p>
          <a:p>
            <a:pPr lvl="0" algn="r" rtl="1"/>
            <a:r>
              <a:rPr lang="he-IL" sz="1200" b="1" dirty="0">
                <a:latin typeface="Calibri" panose="020F0502020204030204" pitchFamily="34" charset="0"/>
                <a:cs typeface="Calibri" panose="020F0502020204030204" pitchFamily="34" charset="0"/>
              </a:rPr>
              <a:t>אוטומציה והיקף: </a:t>
            </a:r>
            <a:r>
              <a:rPr lang="he-IL" sz="1200" dirty="0">
                <a:latin typeface="Calibri" panose="020F0502020204030204" pitchFamily="34" charset="0"/>
                <a:cs typeface="Calibri" panose="020F0502020204030204" pitchFamily="34" charset="0"/>
              </a:rPr>
              <a:t>יצירת תוכן פוגעני בכמויות גדולות ובמהירות (ניתן להפעיל מספר שיחות במקביל עם קורבנות שונים, קל יותר ליצור קמפיינים של הטרדה או בריונות בהיקף נרחב).</a:t>
            </a:r>
            <a:endParaRPr lang="en-US" sz="1200" dirty="0">
              <a:latin typeface="Calibri" panose="020F0502020204030204" pitchFamily="34" charset="0"/>
              <a:cs typeface="Calibri" panose="020F0502020204030204" pitchFamily="34" charset="0"/>
            </a:endParaRPr>
          </a:p>
          <a:p>
            <a:pPr lvl="0" algn="r" rtl="1"/>
            <a:endParaRPr lang="he-IL" sz="1200" b="1" dirty="0">
              <a:latin typeface="Calibri" panose="020F0502020204030204" pitchFamily="34" charset="0"/>
              <a:cs typeface="Calibri" panose="020F0502020204030204" pitchFamily="34" charset="0"/>
            </a:endParaRPr>
          </a:p>
          <a:p>
            <a:pPr lvl="0" algn="r" rtl="1"/>
            <a:r>
              <a:rPr lang="he-IL" sz="1200" b="1" dirty="0">
                <a:latin typeface="Calibri" panose="020F0502020204030204" pitchFamily="34" charset="0"/>
                <a:cs typeface="Calibri" panose="020F0502020204030204" pitchFamily="34" charset="0"/>
              </a:rPr>
              <a:t>מורכבות ותחכום</a:t>
            </a:r>
            <a:r>
              <a:rPr lang="en-US" sz="1200" b="1"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 </a:t>
            </a:r>
            <a:r>
              <a:rPr lang="he-IL" sz="1200" dirty="0">
                <a:latin typeface="Calibri" panose="020F0502020204030204" pitchFamily="34" charset="0"/>
                <a:cs typeface="Calibri" panose="020F0502020204030204" pitchFamily="34" charset="0"/>
              </a:rPr>
              <a:t>הכלים יכולים לנתח מידע אישי ולהתאים את הפגיעה באחר באופן ממוקד, וישנה יכולת גבוהה יותר ליצור תוכן משכנע ומותאם אישית.</a:t>
            </a:r>
            <a:endParaRPr lang="en-US" sz="1200" dirty="0">
              <a:latin typeface="Calibri" panose="020F0502020204030204" pitchFamily="34" charset="0"/>
              <a:cs typeface="Calibri" panose="020F0502020204030204" pitchFamily="34" charset="0"/>
            </a:endParaRPr>
          </a:p>
          <a:p>
            <a:pPr lvl="0" algn="r" rtl="1"/>
            <a:endParaRPr lang="he-IL" sz="1200" b="1" dirty="0">
              <a:latin typeface="Calibri" panose="020F0502020204030204" pitchFamily="34" charset="0"/>
              <a:cs typeface="Calibri" panose="020F0502020204030204" pitchFamily="34" charset="0"/>
            </a:endParaRPr>
          </a:p>
          <a:p>
            <a:pPr lvl="0" algn="r" rtl="1"/>
            <a:r>
              <a:rPr lang="he-IL" sz="1200" b="1" dirty="0">
                <a:latin typeface="Calibri" panose="020F0502020204030204" pitchFamily="34" charset="0"/>
                <a:cs typeface="Calibri" panose="020F0502020204030204" pitchFamily="34" charset="0"/>
              </a:rPr>
              <a:t>נגישות:</a:t>
            </a:r>
            <a:r>
              <a:rPr lang="he-IL" sz="1200" dirty="0">
                <a:latin typeface="Calibri" panose="020F0502020204030204" pitchFamily="34" charset="0"/>
                <a:cs typeface="Calibri" panose="020F0502020204030204" pitchFamily="34" charset="0"/>
              </a:rPr>
              <a:t> הכלים זמינים בחינם או בעלות נמוכה ואין צורך בידע טכני מעמיק כדי להשתמש בהם.</a:t>
            </a:r>
            <a:endParaRPr lang="en-US" sz="1200" dirty="0">
              <a:latin typeface="Calibri" panose="020F0502020204030204" pitchFamily="34" charset="0"/>
              <a:cs typeface="Calibri" panose="020F0502020204030204" pitchFamily="34" charset="0"/>
            </a:endParaRPr>
          </a:p>
          <a:p>
            <a:pPr lvl="0" algn="r" rtl="1"/>
            <a:endParaRPr lang="he-IL" sz="1200" b="1" dirty="0">
              <a:latin typeface="Calibri" panose="020F0502020204030204" pitchFamily="34" charset="0"/>
              <a:cs typeface="Calibri" panose="020F0502020204030204" pitchFamily="34" charset="0"/>
            </a:endParaRPr>
          </a:p>
          <a:p>
            <a:pPr lvl="0" algn="r" rtl="1"/>
            <a:r>
              <a:rPr lang="he-IL" sz="1200" b="1" dirty="0">
                <a:latin typeface="Calibri" panose="020F0502020204030204" pitchFamily="34" charset="0"/>
                <a:cs typeface="Calibri" panose="020F0502020204030204" pitchFamily="34" charset="0"/>
              </a:rPr>
              <a:t>קושי בזיהוי והתגוננות</a:t>
            </a:r>
            <a:r>
              <a:rPr lang="he-IL"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 </a:t>
            </a:r>
            <a:r>
              <a:rPr lang="he-IL" sz="1200" dirty="0">
                <a:latin typeface="Calibri" panose="020F0502020204030204" pitchFamily="34" charset="0"/>
                <a:cs typeface="Calibri" panose="020F0502020204030204" pitchFamily="34" charset="0"/>
              </a:rPr>
              <a:t>קשה יותר להבחין בין תוכן אמיתי למזויף, ולצד זאת, מנגנוני ההגנה המסורתיים (כמו זיהוי ספאם) פחות יעילים. בנוסף, פגיעות יכולות להתרחש כמעט אצל כל נער או נערה, ללא קשר להתנהגות שלהם או לתוכן שהם בוחרים להעלות לרשות החברתיות.</a:t>
            </a:r>
            <a:endParaRPr lang="en-US" sz="1200" dirty="0">
              <a:latin typeface="Calibri" panose="020F0502020204030204" pitchFamily="34" charset="0"/>
              <a:cs typeface="Calibri" panose="020F0502020204030204" pitchFamily="34" charset="0"/>
            </a:endParaRPr>
          </a:p>
          <a:p>
            <a:pPr marL="571500" indent="-571500" algn="r" rtl="1">
              <a:lnSpc>
                <a:spcPct val="150000"/>
              </a:lnSpc>
              <a:buFont typeface="Wingdings" panose="05000000000000000000" pitchFamily="2" charset="2"/>
              <a:buChar char="§"/>
            </a:pPr>
            <a:endParaRPr lang="en-US" sz="1400" dirty="0">
              <a:latin typeface="Calibri" panose="020F0502020204030204" pitchFamily="34" charset="0"/>
              <a:cs typeface="Calibri" panose="020F0502020204030204" pitchFamily="34" charset="0"/>
            </a:endParaRPr>
          </a:p>
          <a:p>
            <a:pPr rt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98645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b="1" kern="1200" dirty="0">
                <a:solidFill>
                  <a:schemeClr val="tx1"/>
                </a:solidFill>
                <a:effectLst/>
                <a:latin typeface="+mn-lt"/>
                <a:ea typeface="+mn-ea"/>
                <a:cs typeface="+mn-cs"/>
              </a:rPr>
              <a:t>פגיעות חברתיות באמצעות </a:t>
            </a:r>
            <a:r>
              <a:rPr lang="en-US" sz="1200" b="1" kern="1200" dirty="0">
                <a:solidFill>
                  <a:schemeClr val="tx1"/>
                </a:solidFill>
                <a:effectLst/>
                <a:latin typeface="+mn-lt"/>
                <a:ea typeface="+mn-ea"/>
                <a:cs typeface="+mn-cs"/>
              </a:rPr>
              <a:t>AI</a:t>
            </a:r>
            <a:r>
              <a:rPr lang="he-IL" sz="1200" b="1" kern="1200" dirty="0">
                <a:solidFill>
                  <a:schemeClr val="tx1"/>
                </a:solidFill>
                <a:effectLst/>
                <a:latin typeface="+mn-lt"/>
                <a:ea typeface="+mn-ea"/>
                <a:cs typeface="+mn-cs"/>
              </a:rPr>
              <a:t>:</a:t>
            </a:r>
          </a:p>
          <a:p>
            <a:pPr rtl="1"/>
            <a:endParaRPr lang="he-IL"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תלמידים ותלמידות רבים עושים שימוש מגוון בכלי הבינה המלאכותית היוצרת, בלמידה, ביצירה, בהרחבת האופקים. לצד זאת, נראה כי לעיתים נעשה שימוש באפליקציות ובטכנולוגיות עריכה מבוססות בינה מלאכותית גם ליצירת תמונות וסרטונים מזויפים בעלי מאפיינים של פגיעה אישית או חברתית, אשר משפילים את בני גילם. פגיעות אלו יכולות להוביל לבידוד חברתי, פגיעה בתדמית האישית והחברתית, ערעור הביטחון העצמי, והדימוי העצמי של הנפגע לטווח ארוך.</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rtl="1"/>
            <a:r>
              <a:rPr lang="he-IL" sz="1200" b="1" kern="1200" dirty="0">
                <a:solidFill>
                  <a:schemeClr val="tx1"/>
                </a:solidFill>
                <a:effectLst/>
                <a:latin typeface="+mn-lt"/>
                <a:ea typeface="+mn-ea"/>
                <a:cs typeface="+mn-cs"/>
              </a:rPr>
              <a:t>סוגי פגיעה חברתיים שאנו עדים להם כיום:</a:t>
            </a:r>
            <a:endParaRPr lang="en-US" sz="1200" kern="1200" dirty="0">
              <a:solidFill>
                <a:schemeClr val="tx1"/>
              </a:solidFill>
              <a:effectLst/>
              <a:latin typeface="+mn-lt"/>
              <a:ea typeface="+mn-ea"/>
              <a:cs typeface="+mn-cs"/>
            </a:endParaRPr>
          </a:p>
          <a:p>
            <a:pPr lvl="0" rtl="1"/>
            <a:r>
              <a:rPr lang="he-IL" sz="1200" b="1" kern="1200" dirty="0">
                <a:solidFill>
                  <a:schemeClr val="tx1"/>
                </a:solidFill>
                <a:effectLst/>
                <a:latin typeface="+mn-lt"/>
                <a:ea typeface="+mn-ea"/>
                <a:cs typeface="+mn-cs"/>
              </a:rPr>
              <a:t>יצירת תמונות, סרטונים או קבצי שמע שמבזים ילדים אחרים </a:t>
            </a:r>
            <a:r>
              <a:rPr lang="he-IL" sz="1200" kern="1200" dirty="0">
                <a:solidFill>
                  <a:schemeClr val="tx1"/>
                </a:solidFill>
                <a:effectLst/>
                <a:latin typeface="+mn-lt"/>
                <a:ea typeface="+mn-ea"/>
                <a:cs typeface="+mn-cs"/>
              </a:rPr>
              <a:t>(יצירת שיחות מזויפות, הפצת מידע כוזב על תלמידים, עריכת תמונות של מצבים מביכים ועוד).</a:t>
            </a:r>
            <a:endParaRPr lang="en-US" sz="1200" kern="1200" dirty="0">
              <a:solidFill>
                <a:schemeClr val="tx1"/>
              </a:solidFill>
              <a:effectLst/>
              <a:latin typeface="+mn-lt"/>
              <a:ea typeface="+mn-ea"/>
              <a:cs typeface="+mn-cs"/>
            </a:endParaRPr>
          </a:p>
          <a:p>
            <a:pPr lvl="0" rtl="1"/>
            <a:r>
              <a:rPr lang="he-IL" sz="1200" b="1" kern="1200" dirty="0">
                <a:solidFill>
                  <a:schemeClr val="tx1"/>
                </a:solidFill>
                <a:effectLst/>
                <a:latin typeface="+mn-lt"/>
                <a:ea typeface="+mn-ea"/>
                <a:cs typeface="+mn-cs"/>
              </a:rPr>
              <a:t>הכנסה מכוונת של בוטים מבוססי </a:t>
            </a:r>
            <a:r>
              <a:rPr lang="en-US" sz="1200" b="1" kern="1200" dirty="0">
                <a:solidFill>
                  <a:schemeClr val="tx1"/>
                </a:solidFill>
                <a:effectLst/>
                <a:latin typeface="+mn-lt"/>
                <a:ea typeface="+mn-ea"/>
                <a:cs typeface="+mn-cs"/>
              </a:rPr>
              <a:t>AI</a:t>
            </a:r>
            <a:r>
              <a:rPr lang="he-IL" sz="1200" b="1" kern="1200" dirty="0">
                <a:solidFill>
                  <a:schemeClr val="tx1"/>
                </a:solidFill>
                <a:effectLst/>
                <a:latin typeface="+mn-lt"/>
                <a:ea typeface="+mn-ea"/>
                <a:cs typeface="+mn-cs"/>
              </a:rPr>
              <a:t> לקבוצות </a:t>
            </a:r>
            <a:r>
              <a:rPr lang="he-IL" sz="1200" b="1" kern="1200" dirty="0" err="1">
                <a:solidFill>
                  <a:schemeClr val="tx1"/>
                </a:solidFill>
                <a:effectLst/>
                <a:latin typeface="+mn-lt"/>
                <a:ea typeface="+mn-ea"/>
                <a:cs typeface="+mn-cs"/>
              </a:rPr>
              <a:t>ווטסאפ</a:t>
            </a:r>
            <a:r>
              <a:rPr lang="he-IL" sz="1200" b="1" kern="1200" dirty="0">
                <a:solidFill>
                  <a:schemeClr val="tx1"/>
                </a:solidFill>
                <a:effectLst/>
                <a:latin typeface="+mn-lt"/>
                <a:ea typeface="+mn-ea"/>
                <a:cs typeface="+mn-cs"/>
              </a:rPr>
              <a:t> </a:t>
            </a:r>
            <a:r>
              <a:rPr lang="he-IL" sz="1200" kern="1200" dirty="0">
                <a:solidFill>
                  <a:schemeClr val="tx1"/>
                </a:solidFill>
                <a:effectLst/>
                <a:latin typeface="+mn-lt"/>
                <a:ea typeface="+mn-ea"/>
                <a:cs typeface="+mn-cs"/>
              </a:rPr>
              <a:t>שאוספים מידע ומגיבים למידע ויכולים לעשות שימוש בתכני הילדים בקבוצה. </a:t>
            </a:r>
            <a:endParaRPr lang="en-US" sz="1200" kern="1200" dirty="0">
              <a:solidFill>
                <a:schemeClr val="tx1"/>
              </a:solidFill>
              <a:effectLst/>
              <a:latin typeface="+mn-lt"/>
              <a:ea typeface="+mn-ea"/>
              <a:cs typeface="+mn-cs"/>
            </a:endParaRPr>
          </a:p>
          <a:p>
            <a:pPr lvl="0" rtl="1"/>
            <a:r>
              <a:rPr lang="he-IL" sz="1200" b="1" kern="1200" dirty="0">
                <a:solidFill>
                  <a:schemeClr val="tx1"/>
                </a:solidFill>
                <a:effectLst/>
                <a:latin typeface="+mn-lt"/>
                <a:ea typeface="+mn-ea"/>
                <a:cs typeface="+mn-cs"/>
              </a:rPr>
              <a:t>יצירת פרופילים מזויפים </a:t>
            </a:r>
            <a:r>
              <a:rPr lang="he-IL" sz="1200" kern="1200" dirty="0">
                <a:solidFill>
                  <a:schemeClr val="tx1"/>
                </a:solidFill>
                <a:effectLst/>
                <a:latin typeface="+mn-lt"/>
                <a:ea typeface="+mn-ea"/>
                <a:cs typeface="+mn-cs"/>
              </a:rPr>
              <a:t>והתחזות לאנשים אחרים. </a:t>
            </a:r>
            <a:endParaRPr lang="en-US" sz="1200" kern="1200" dirty="0">
              <a:solidFill>
                <a:schemeClr val="tx1"/>
              </a:solidFill>
              <a:effectLst/>
              <a:latin typeface="+mn-lt"/>
              <a:ea typeface="+mn-ea"/>
              <a:cs typeface="+mn-cs"/>
            </a:endParaRPr>
          </a:p>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60998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he-IL" sz="1200" dirty="0">
                <a:latin typeface="Calibri" panose="020F0502020204030204" pitchFamily="34" charset="0"/>
                <a:cs typeface="Calibri" panose="020F0502020204030204" pitchFamily="34" charset="0"/>
              </a:rPr>
              <a:t>עריכת תמונות רגילות לתמונות עירום. </a:t>
            </a:r>
          </a:p>
          <a:p>
            <a:pPr marL="171450" indent="-171450" algn="r" rtl="1">
              <a:buFont typeface="Arial" panose="020B0604020202020204" pitchFamily="34" charset="0"/>
              <a:buChar char="•"/>
            </a:pPr>
            <a:r>
              <a:rPr lang="he-IL" sz="1200" dirty="0">
                <a:latin typeface="Calibri" panose="020F0502020204030204" pitchFamily="34" charset="0"/>
                <a:cs typeface="Calibri" panose="020F0502020204030204" pitchFamily="34" charset="0"/>
              </a:rPr>
              <a:t>במרבית המקרים הפוגעים משתמשים בתמונה קיימת של ילד/ה, יוצרים תמונת עירום מזויפת ומפיצים אותה ברשתות החברתיות. </a:t>
            </a:r>
          </a:p>
          <a:p>
            <a:pPr marL="171450" indent="-171450" algn="r" rtl="1">
              <a:buFont typeface="Arial" panose="020B0604020202020204" pitchFamily="34" charset="0"/>
              <a:buChar char="•"/>
            </a:pPr>
            <a:r>
              <a:rPr lang="he-IL" sz="1200" dirty="0">
                <a:latin typeface="Calibri" panose="020F0502020204030204" pitchFamily="34" charset="0"/>
                <a:cs typeface="Calibri" panose="020F0502020204030204" pitchFamily="34" charset="0"/>
              </a:rPr>
              <a:t>חלק מהפגיעות נעשות על ידי פרופילים שאינם מוכרים, אך במקרים רבים הפוגעים והנפגעים מכירים זה את זה. </a:t>
            </a:r>
          </a:p>
          <a:p>
            <a:pPr marL="171450" indent="-171450" algn="r" rtl="1">
              <a:buFont typeface="Arial" panose="020B0604020202020204" pitchFamily="34" charset="0"/>
              <a:buChar char="•"/>
            </a:pPr>
            <a:r>
              <a:rPr lang="he-IL" sz="1200" dirty="0">
                <a:latin typeface="Calibri" panose="020F0502020204030204" pitchFamily="34" charset="0"/>
                <a:cs typeface="Calibri" panose="020F0502020204030204" pitchFamily="34" charset="0"/>
              </a:rPr>
              <a:t>התופעה חמורה במיוחד, בשל החשיפה הרחבה, תחושת הבושה, וחוסר האונים של הנפגעים.</a:t>
            </a:r>
          </a:p>
          <a:p>
            <a:pPr algn="r" rtl="1"/>
            <a:r>
              <a:rPr lang="he-IL" sz="1200" b="1" dirty="0">
                <a:latin typeface="Calibri" panose="020F0502020204030204" pitchFamily="34" charset="0"/>
                <a:cs typeface="Calibri" panose="020F0502020204030204" pitchFamily="34" charset="0"/>
              </a:rPr>
              <a:t> </a:t>
            </a:r>
            <a:endParaRPr lang="en-US" sz="1200" dirty="0">
              <a:latin typeface="Calibri" panose="020F0502020204030204" pitchFamily="34" charset="0"/>
              <a:cs typeface="Calibri" panose="020F0502020204030204" pitchFamily="34" charset="0"/>
            </a:endParaRPr>
          </a:p>
          <a:p>
            <a:pPr algn="r" rtl="1"/>
            <a:endParaRPr lang="he-IL" sz="1200" b="1" dirty="0">
              <a:latin typeface="Calibri" panose="020F0502020204030204" pitchFamily="34" charset="0"/>
              <a:cs typeface="Calibri" panose="020F0502020204030204" pitchFamily="34" charset="0"/>
            </a:endParaRPr>
          </a:p>
          <a:p>
            <a:pPr algn="r" rtl="1"/>
            <a:r>
              <a:rPr lang="he-IL" sz="1200" b="1" dirty="0">
                <a:latin typeface="Calibri" panose="020F0502020204030204" pitchFamily="34" charset="0"/>
                <a:cs typeface="Calibri" panose="020F0502020204030204" pitchFamily="34" charset="0"/>
              </a:rPr>
              <a:t>חשוב לזכור!</a:t>
            </a:r>
          </a:p>
          <a:p>
            <a:pPr marL="171450" indent="-171450" algn="r" rtl="1">
              <a:buFont typeface="Arial" panose="020B0604020202020204" pitchFamily="34" charset="0"/>
              <a:buChar char="•"/>
            </a:pPr>
            <a:r>
              <a:rPr lang="he-IL" sz="1200" dirty="0">
                <a:latin typeface="Calibri" panose="020F0502020204030204" pitchFamily="34" charset="0"/>
                <a:cs typeface="Calibri" panose="020F0502020204030204" pitchFamily="34" charset="0"/>
              </a:rPr>
              <a:t>יצירה והפצה של תכנים מיניים נחשבים עבירה פלילית: לפי </a:t>
            </a:r>
            <a:r>
              <a:rPr lang="he-IL" sz="1200" b="1" dirty="0">
                <a:latin typeface="Calibri" panose="020F0502020204030204" pitchFamily="34" charset="0"/>
                <a:cs typeface="Calibri" panose="020F0502020204030204" pitchFamily="34" charset="0"/>
              </a:rPr>
              <a:t>סעיף 214 לחוק העונשין</a:t>
            </a:r>
            <a:r>
              <a:rPr lang="he-IL" sz="1200" dirty="0">
                <a:latin typeface="Calibri" panose="020F0502020204030204" pitchFamily="34" charset="0"/>
                <a:cs typeface="Calibri" panose="020F0502020204030204" pitchFamily="34" charset="0"/>
              </a:rPr>
              <a:t> חל איסור על פרסום והצגה של </a:t>
            </a:r>
            <a:r>
              <a:rPr lang="he-IL" sz="1200" u="sng" dirty="0">
                <a:latin typeface="Calibri" panose="020F0502020204030204" pitchFamily="34" charset="0"/>
                <a:cs typeface="Calibri" panose="020F0502020204030204" pitchFamily="34" charset="0"/>
                <a:hlinkClick r:id="rId3"/>
              </a:rPr>
              <a:t>חומרי תועבה</a:t>
            </a:r>
            <a:r>
              <a:rPr lang="he-IL" sz="1200" dirty="0">
                <a:latin typeface="Calibri" panose="020F0502020204030204" pitchFamily="34" charset="0"/>
                <a:cs typeface="Calibri" panose="020F0502020204030204" pitchFamily="34" charset="0"/>
              </a:rPr>
              <a:t> בכלל ושל קטינים בפרט. האיסורים בחוק תקפים הן על המייצר, הן על המפרסם והמפיץ, הן על המחזיק והן על הצורך תכנים. </a:t>
            </a:r>
          </a:p>
          <a:p>
            <a:pPr marL="171450" indent="-171450" algn="r" rtl="1">
              <a:buFont typeface="Arial" panose="020B0604020202020204" pitchFamily="34" charset="0"/>
              <a:buChar char="•"/>
            </a:pPr>
            <a:r>
              <a:rPr lang="he-IL" sz="1200" dirty="0">
                <a:latin typeface="Calibri" panose="020F0502020204030204" pitchFamily="34" charset="0"/>
                <a:cs typeface="Calibri" panose="020F0502020204030204" pitchFamily="34" charset="0"/>
              </a:rPr>
              <a:t>לפי </a:t>
            </a:r>
            <a:r>
              <a:rPr lang="he-IL" sz="1200" b="1" dirty="0">
                <a:latin typeface="Calibri" panose="020F0502020204030204" pitchFamily="34" charset="0"/>
                <a:cs typeface="Calibri" panose="020F0502020204030204" pitchFamily="34" charset="0"/>
              </a:rPr>
              <a:t>תיקון מס' 10 לחוק למניעת הטרדה מינית </a:t>
            </a:r>
            <a:r>
              <a:rPr lang="he-IL" sz="1200" dirty="0">
                <a:latin typeface="Calibri" panose="020F0502020204030204" pitchFamily="34" charset="0"/>
                <a:cs typeface="Calibri" panose="020F0502020204030204" pitchFamily="34" charset="0"/>
              </a:rPr>
              <a:t>(</a:t>
            </a:r>
            <a:r>
              <a:rPr lang="he-IL" sz="1200" u="sng" dirty="0">
                <a:latin typeface="Calibri" panose="020F0502020204030204" pitchFamily="34" charset="0"/>
                <a:cs typeface="Calibri" panose="020F0502020204030204" pitchFamily="34" charset="0"/>
                <a:hlinkClick r:id="rId4"/>
              </a:rPr>
              <a:t>'חוק הסרטונים'</a:t>
            </a:r>
            <a:r>
              <a:rPr lang="he-IL" sz="1200" dirty="0">
                <a:latin typeface="Calibri" panose="020F0502020204030204" pitchFamily="34" charset="0"/>
                <a:cs typeface="Calibri" panose="020F0502020204030204" pitchFamily="34" charset="0"/>
              </a:rPr>
              <a:t>) הפצה ושיתוף של תכנים מיניים היא עבירה פלילית שעונשה יכול להגיע עד לחמש שנות מאסר. בנוסף מוסמך בית המשפט לפסוק פיצוי של עד 120,000 ₪ לנפגע, ללא הוכחת נזק.  </a:t>
            </a:r>
            <a:endParaRPr lang="en-US" sz="1200" dirty="0">
              <a:latin typeface="Calibri" panose="020F0502020204030204" pitchFamily="34" charset="0"/>
              <a:cs typeface="Calibri" panose="020F0502020204030204" pitchFamily="34" charset="0"/>
            </a:endParaRPr>
          </a:p>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69025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indent="0" algn="r" rtl="1">
              <a:lnSpc>
                <a:spcPct val="115000"/>
              </a:lnSpc>
              <a:buNone/>
            </a:pPr>
            <a:r>
              <a:rPr lang="he-IL"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השבוע הלאומי לגלישה בטוחה ברשת השנה הינו בסימן "שומרים על חוסן דיגיטלי בעידן הבינה המלאכותית". חוסן דיגיטלי מתייחס ליכולת שלנו לשמור על בריאות ורווחה נפשית בעולם הדיגיטלי והטכנולוגי, וכולל מספר מרכיבים:</a:t>
            </a:r>
            <a:endParaRPr lang="en-US" sz="1200" dirty="0">
              <a:solidFill>
                <a:srgbClr val="000000"/>
              </a:solidFill>
              <a:effectLst/>
              <a:latin typeface="Arial" panose="020B0604020202020204" pitchFamily="34" charset="0"/>
              <a:ea typeface="Arial" panose="020B0604020202020204" pitchFamily="34" charset="0"/>
            </a:endParaRPr>
          </a:p>
          <a:p>
            <a:pPr marL="0" lvl="0" indent="0" algn="r" rtl="1">
              <a:lnSpc>
                <a:spcPct val="115000"/>
              </a:lnSpc>
              <a:buFont typeface="Symbol" panose="05050102010706020507" pitchFamily="18" charset="2"/>
              <a:buNone/>
            </a:pPr>
            <a:r>
              <a:rPr lang="he-IL" sz="1200" b="1"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פיתוח אחריות אישית וחשיבה ביקורתית: </a:t>
            </a:r>
            <a:r>
              <a:rPr lang="he-IL" sz="1200" kern="1200" dirty="0">
                <a:effectLst/>
                <a:latin typeface="Calibri" panose="020F0502020204030204" pitchFamily="34" charset="0"/>
                <a:ea typeface="Times New Roman" panose="02020603050405020304" pitchFamily="18" charset="0"/>
                <a:cs typeface="Arial" panose="020B0604020202020204" pitchFamily="34" charset="0"/>
              </a:rPr>
              <a:t>הפעלת שיקול דעת וחשיבה ביקורתית בעת צפייה בתכנים- במיוחד כשאנחנו יודעים שבעזרת כלי בינה מלאכותית יוצרת, ניתן לייצר דיפ-</a:t>
            </a:r>
            <a:r>
              <a:rPr lang="he-IL" sz="1200" kern="1200" dirty="0" err="1">
                <a:effectLst/>
                <a:latin typeface="Calibri" panose="020F0502020204030204" pitchFamily="34" charset="0"/>
                <a:ea typeface="Times New Roman" panose="02020603050405020304" pitchFamily="18" charset="0"/>
                <a:cs typeface="Arial" panose="020B0604020202020204" pitchFamily="34" charset="0"/>
              </a:rPr>
              <a:t>פייק</a:t>
            </a:r>
            <a:r>
              <a:rPr lang="he-IL" sz="1200" kern="1200" dirty="0">
                <a:effectLst/>
                <a:latin typeface="Calibri" panose="020F0502020204030204" pitchFamily="34" charset="0"/>
                <a:ea typeface="Times New Roman" panose="02020603050405020304" pitchFamily="18" charset="0"/>
                <a:cs typeface="Arial" panose="020B0604020202020204" pitchFamily="34" charset="0"/>
              </a:rPr>
              <a:t>, בדמות תמונות של אנשים, סרטונים של אנשים, קול של אנשים, וקשה להבחין בין האמיתי למזויף; יצירת </a:t>
            </a:r>
            <a:r>
              <a:rPr lang="he-IL" sz="1200" kern="1200" dirty="0">
                <a:effectLst/>
                <a:latin typeface="Times New Roman" panose="02020603050405020304" pitchFamily="18" charset="0"/>
                <a:ea typeface="Times New Roman" panose="02020603050405020304" pitchFamily="18" charset="0"/>
                <a:cs typeface="Arial" panose="020B0604020202020204" pitchFamily="34" charset="0"/>
              </a:rPr>
              <a:t>תכנים והפצתם; שמירה על מידע אישי ברשת;</a:t>
            </a:r>
            <a:r>
              <a:rPr lang="he-IL" sz="1200" dirty="0">
                <a:effectLst/>
                <a:latin typeface="Times New Roman" panose="02020603050405020304" pitchFamily="18" charset="0"/>
                <a:ea typeface="Arial" panose="020B0604020202020204" pitchFamily="34" charset="0"/>
                <a:cs typeface="Arial" panose="020B0604020202020204" pitchFamily="34" charset="0"/>
              </a:rPr>
              <a:t> העמקת ההבנה כי ברשת פועלים מנגנונים שמטרתם להשאיר אותנו מחוברים למסך ולכן </a:t>
            </a:r>
            <a:r>
              <a:rPr lang="he-IL" sz="1200" kern="1200" dirty="0">
                <a:effectLst/>
                <a:latin typeface="Times New Roman" panose="02020603050405020304" pitchFamily="18" charset="0"/>
                <a:ea typeface="Times New Roman" panose="02020603050405020304" pitchFamily="18" charset="0"/>
                <a:cs typeface="Arial" panose="020B0604020202020204" pitchFamily="34" charset="0"/>
              </a:rPr>
              <a:t>נדרשת שמירה על איזונים בין פעילויות ברשת ומחוצה ל</a:t>
            </a:r>
            <a:r>
              <a:rPr lang="he-IL" sz="1200" dirty="0">
                <a:effectLst/>
                <a:latin typeface="Times New Roman" panose="02020603050405020304" pitchFamily="18" charset="0"/>
                <a:ea typeface="Arial" panose="020B0604020202020204" pitchFamily="34" charset="0"/>
                <a:cs typeface="Arial" panose="020B0604020202020204" pitchFamily="34" charset="0"/>
              </a:rPr>
              <a:t>ה. </a:t>
            </a:r>
            <a:endParaRPr lang="en-US" sz="1200" dirty="0">
              <a:effectLst/>
              <a:latin typeface="Times New Roman" panose="02020603050405020304" pitchFamily="18" charset="0"/>
              <a:ea typeface="Arial" panose="020B0604020202020204" pitchFamily="34" charset="0"/>
              <a:cs typeface="Arial" panose="020B0604020202020204" pitchFamily="34" charset="0"/>
            </a:endParaRPr>
          </a:p>
          <a:p>
            <a:pPr marL="0" lvl="0" indent="0" algn="r" rtl="1">
              <a:lnSpc>
                <a:spcPct val="115000"/>
              </a:lnSpc>
              <a:buFont typeface="Symbol" panose="05050102010706020507" pitchFamily="18" charset="2"/>
              <a:buNone/>
            </a:pPr>
            <a:r>
              <a:rPr lang="he-IL" sz="1200" b="1"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 טיפוח יחסים ואחריות חברתית ואתית: </a:t>
            </a:r>
            <a:r>
              <a:rPr lang="he-IL" sz="1200" kern="1200" dirty="0">
                <a:effectLst/>
                <a:latin typeface="Calibri" panose="020F0502020204030204" pitchFamily="34" charset="0"/>
                <a:ea typeface="Times New Roman" panose="02020603050405020304" pitchFamily="18" charset="0"/>
                <a:cs typeface="Arial" panose="020B0604020202020204" pitchFamily="34" charset="0"/>
              </a:rPr>
              <a:t>טיפוח ושמירה על קשרים חברתיים באמצעות הרשת, תוך שימוש בתקשורת מוגנת ומכבדת ועמידה לצד האחר במקרה של פגיעה. יחד עם זאת, בעידן שבו הבוטים נכנסו לחיינו, חשוב לשים לב שאנחנו לא מסתמכים יתר על המידה על הבינה בהיבטים רגשיים וחברתיים, וכן שמערכות היחסים שאנחנו מטפחים כוללות קשרים אנושיים, גם אם הם מורכבים לנו יותר בהשוואה לקשר עם </a:t>
            </a:r>
            <a:r>
              <a:rPr lang="he-IL" sz="1200" kern="1200" dirty="0" err="1">
                <a:effectLst/>
                <a:latin typeface="Calibri" panose="020F0502020204030204" pitchFamily="34" charset="0"/>
                <a:ea typeface="Times New Roman" panose="02020603050405020304" pitchFamily="18" charset="0"/>
                <a:cs typeface="Arial" panose="020B0604020202020204" pitchFamily="34" charset="0"/>
              </a:rPr>
              <a:t>בוט</a:t>
            </a:r>
            <a:r>
              <a:rPr lang="he-IL" sz="1200" kern="1200" dirty="0">
                <a:effectLst/>
                <a:latin typeface="Calibri" panose="020F050202020403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Arial" panose="020B0604020202020204" pitchFamily="34" charset="0"/>
              <a:cs typeface="Arial" panose="020B0604020202020204" pitchFamily="34" charset="0"/>
            </a:endParaRPr>
          </a:p>
          <a:p>
            <a:pPr marL="0" lvl="0" indent="0" algn="r" rtl="1">
              <a:lnSpc>
                <a:spcPct val="115000"/>
              </a:lnSpc>
              <a:buFont typeface="Symbol" panose="05050102010706020507" pitchFamily="18" charset="2"/>
              <a:buNone/>
            </a:pPr>
            <a:r>
              <a:rPr lang="he-IL"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 מניעה והתמודדות עם פגיעה ברשת: </a:t>
            </a:r>
            <a:r>
              <a:rPr lang="he-IL"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מניעת פגיעה, פיתוח היכולת להתמודד עם מצבים מורכבים ופוגעניים ופנייה לעזרה.</a:t>
            </a:r>
            <a:endParaRPr lang="en-US" sz="1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b="0" dirty="0"/>
          </a:p>
          <a:p>
            <a:endParaRPr lang="he-IL" dirty="0"/>
          </a:p>
        </p:txBody>
      </p:sp>
      <p:sp>
        <p:nvSpPr>
          <p:cNvPr id="4" name="מציין מיקום של מספר שקופית 3"/>
          <p:cNvSpPr>
            <a:spLocks noGrp="1"/>
          </p:cNvSpPr>
          <p:nvPr>
            <p:ph type="sldNum" sz="quarter" idx="5"/>
          </p:nvPr>
        </p:nvSpPr>
        <p:spPr/>
        <p:txBody>
          <a:bodyPr/>
          <a:lstStyle/>
          <a:p>
            <a:fld id="{AF68BD8E-92DF-481B-8344-E4C1B29C3CD3}" type="slidenum">
              <a:rPr lang="he-IL" smtClean="0"/>
              <a:t>19</a:t>
            </a:fld>
            <a:endParaRPr lang="he-IL"/>
          </a:p>
        </p:txBody>
      </p:sp>
    </p:spTree>
    <p:extLst>
      <p:ext uri="{BB962C8B-B14F-4D97-AF65-F5344CB8AC3E}">
        <p14:creationId xmlns:p14="http://schemas.microsoft.com/office/powerpoint/2010/main" val="108043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baseline="0" dirty="0">
                <a:solidFill>
                  <a:schemeClr val="tx1"/>
                </a:solidFill>
                <a:effectLst/>
                <a:latin typeface="+mn-lt"/>
                <a:ea typeface="+mn-ea"/>
                <a:cs typeface="+mn-cs"/>
              </a:rPr>
              <a:t>חשוב שאנחנו, כצוותי חינוך, נעמיק את הידע בכל הקשור לבינה מלאכותית וכן, נסייע </a:t>
            </a:r>
            <a:r>
              <a:rPr lang="he-IL" sz="1200" kern="1200" dirty="0">
                <a:solidFill>
                  <a:schemeClr val="tx1"/>
                </a:solidFill>
                <a:effectLst/>
                <a:latin typeface="+mn-lt"/>
                <a:ea typeface="+mn-ea"/>
                <a:cs typeface="+mn-cs"/>
              </a:rPr>
              <a:t>לתלמידים ולתלמידות לגלות אחריות לאופן בו הם משתמשים בכלים אלו.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baseline="0" dirty="0">
                <a:solidFill>
                  <a:schemeClr val="tx1"/>
                </a:solidFill>
                <a:effectLst/>
                <a:latin typeface="+mn-lt"/>
                <a:ea typeface="+mn-ea"/>
                <a:cs typeface="+mn-cs"/>
              </a:rPr>
              <a:t>לשם כך, חשובה </a:t>
            </a:r>
            <a:r>
              <a:rPr lang="he-IL" sz="1200" b="1" kern="1200" dirty="0">
                <a:solidFill>
                  <a:schemeClr val="tx1"/>
                </a:solidFill>
                <a:effectLst/>
                <a:latin typeface="+mn-lt"/>
                <a:ea typeface="+mn-ea"/>
                <a:cs typeface="+mn-cs"/>
              </a:rPr>
              <a:t>הבנת עוצמתה של הבינה המלאכותית </a:t>
            </a:r>
            <a:r>
              <a:rPr lang="he-IL" sz="1200" kern="1200" dirty="0">
                <a:solidFill>
                  <a:schemeClr val="tx1"/>
                </a:solidFill>
                <a:effectLst/>
                <a:latin typeface="+mn-lt"/>
                <a:ea typeface="+mn-ea"/>
                <a:cs typeface="+mn-cs"/>
              </a:rPr>
              <a:t>והכרה ביתרונותיה,</a:t>
            </a:r>
            <a:r>
              <a:rPr lang="he-IL" sz="1200" kern="1200" baseline="0" dirty="0">
                <a:solidFill>
                  <a:schemeClr val="tx1"/>
                </a:solidFill>
                <a:effectLst/>
                <a:latin typeface="+mn-lt"/>
                <a:ea typeface="+mn-ea"/>
                <a:cs typeface="+mn-cs"/>
              </a:rPr>
              <a:t> </a:t>
            </a:r>
            <a:r>
              <a:rPr lang="he-IL" sz="1200" kern="1200" dirty="0">
                <a:solidFill>
                  <a:schemeClr val="tx1"/>
                </a:solidFill>
                <a:effectLst/>
                <a:latin typeface="+mn-lt"/>
                <a:ea typeface="+mn-ea"/>
                <a:cs typeface="+mn-cs"/>
              </a:rPr>
              <a:t>הכרה ב</a:t>
            </a:r>
            <a:r>
              <a:rPr lang="he-IL" sz="1200" b="1" kern="1200" dirty="0">
                <a:solidFill>
                  <a:schemeClr val="tx1"/>
                </a:solidFill>
                <a:effectLst/>
                <a:latin typeface="+mn-lt"/>
                <a:ea typeface="+mn-ea"/>
                <a:cs typeface="+mn-cs"/>
              </a:rPr>
              <a:t>השלכות </a:t>
            </a:r>
            <a:r>
              <a:rPr lang="he-IL" sz="1200" kern="1200" dirty="0">
                <a:solidFill>
                  <a:schemeClr val="tx1"/>
                </a:solidFill>
                <a:effectLst/>
                <a:latin typeface="+mn-lt"/>
                <a:ea typeface="+mn-ea"/>
                <a:cs typeface="+mn-cs"/>
              </a:rPr>
              <a:t>של פגיעה באמצעות כלי בינה מלאכותית,</a:t>
            </a:r>
            <a:r>
              <a:rPr lang="he-IL" sz="1200" kern="1200" baseline="0" dirty="0">
                <a:solidFill>
                  <a:schemeClr val="tx1"/>
                </a:solidFill>
                <a:effectLst/>
                <a:latin typeface="+mn-lt"/>
                <a:ea typeface="+mn-ea"/>
                <a:cs typeface="+mn-cs"/>
              </a:rPr>
              <a:t> </a:t>
            </a:r>
            <a:r>
              <a:rPr lang="he-IL" sz="1200" kern="1200" dirty="0">
                <a:solidFill>
                  <a:schemeClr val="tx1"/>
                </a:solidFill>
                <a:effectLst/>
                <a:latin typeface="+mn-lt"/>
                <a:ea typeface="+mn-ea"/>
                <a:cs typeface="+mn-cs"/>
              </a:rPr>
              <a:t>גילוי </a:t>
            </a:r>
            <a:r>
              <a:rPr lang="he-IL" sz="1200" b="1" kern="1200" dirty="0">
                <a:solidFill>
                  <a:schemeClr val="tx1"/>
                </a:solidFill>
                <a:effectLst/>
                <a:latin typeface="+mn-lt"/>
                <a:ea typeface="+mn-ea"/>
                <a:cs typeface="+mn-cs"/>
              </a:rPr>
              <a:t>אחריות והפעלת שיקולי דעת </a:t>
            </a:r>
            <a:r>
              <a:rPr lang="he-IL" sz="1200" kern="1200" dirty="0">
                <a:solidFill>
                  <a:schemeClr val="tx1"/>
                </a:solidFill>
                <a:effectLst/>
                <a:latin typeface="+mn-lt"/>
                <a:ea typeface="+mn-ea"/>
                <a:cs typeface="+mn-cs"/>
              </a:rPr>
              <a:t>בשימוש בבינה המלאכותית,</a:t>
            </a:r>
            <a:r>
              <a:rPr lang="he-IL" sz="1200" kern="1200" baseline="0" dirty="0">
                <a:solidFill>
                  <a:schemeClr val="tx1"/>
                </a:solidFill>
                <a:effectLst/>
                <a:latin typeface="+mn-lt"/>
                <a:ea typeface="+mn-ea"/>
                <a:cs typeface="+mn-cs"/>
              </a:rPr>
              <a:t> </a:t>
            </a:r>
            <a:r>
              <a:rPr lang="he-IL" sz="1200" kern="1200" dirty="0">
                <a:solidFill>
                  <a:schemeClr val="tx1"/>
                </a:solidFill>
                <a:effectLst/>
                <a:latin typeface="+mn-lt"/>
                <a:ea typeface="+mn-ea"/>
                <a:cs typeface="+mn-cs"/>
              </a:rPr>
              <a:t>הפעלת </a:t>
            </a:r>
            <a:r>
              <a:rPr lang="he-IL" sz="1200" b="1" kern="1200" dirty="0">
                <a:solidFill>
                  <a:schemeClr val="tx1"/>
                </a:solidFill>
                <a:effectLst/>
                <a:latin typeface="+mn-lt"/>
                <a:ea typeface="+mn-ea"/>
                <a:cs typeface="+mn-cs"/>
              </a:rPr>
              <a:t>חשיבה ביקורתית </a:t>
            </a:r>
            <a:r>
              <a:rPr lang="he-IL" sz="1200" kern="1200" dirty="0">
                <a:solidFill>
                  <a:schemeClr val="tx1"/>
                </a:solidFill>
                <a:effectLst/>
                <a:latin typeface="+mn-lt"/>
                <a:ea typeface="+mn-ea"/>
                <a:cs typeface="+mn-cs"/>
              </a:rPr>
              <a:t>ואיתור זיופים וסילופי מציאות</a:t>
            </a:r>
            <a:r>
              <a:rPr lang="he-IL" sz="1200" kern="1200" baseline="0" dirty="0">
                <a:solidFill>
                  <a:schemeClr val="tx1"/>
                </a:solidFill>
                <a:effectLst/>
                <a:latin typeface="+mn-lt"/>
                <a:ea typeface="+mn-ea"/>
                <a:cs typeface="+mn-cs"/>
              </a:rPr>
              <a:t> וכן עידוד התלמידים ל</a:t>
            </a:r>
            <a:r>
              <a:rPr lang="he-IL" sz="1200" kern="1200" dirty="0">
                <a:solidFill>
                  <a:schemeClr val="tx1"/>
                </a:solidFill>
                <a:effectLst/>
                <a:latin typeface="+mn-lt"/>
                <a:ea typeface="+mn-ea"/>
                <a:cs typeface="+mn-cs"/>
              </a:rPr>
              <a:t>התמקמות כ</a:t>
            </a:r>
            <a:r>
              <a:rPr lang="he-IL" sz="1200" b="1" kern="1200" dirty="0">
                <a:solidFill>
                  <a:schemeClr val="tx1"/>
                </a:solidFill>
                <a:effectLst/>
                <a:latin typeface="+mn-lt"/>
                <a:ea typeface="+mn-ea"/>
                <a:cs typeface="+mn-cs"/>
              </a:rPr>
              <a:t>שומרי סף שאינם עומדים מן הצד </a:t>
            </a:r>
            <a:r>
              <a:rPr lang="he-IL" sz="1200" kern="1200" dirty="0">
                <a:solidFill>
                  <a:schemeClr val="tx1"/>
                </a:solidFill>
                <a:effectLst/>
                <a:latin typeface="+mn-lt"/>
                <a:ea typeface="+mn-ea"/>
                <a:cs typeface="+mn-cs"/>
              </a:rPr>
              <a:t>לנוכח פגיעה בזולת באמצעות כלים של בינה מלאכותית.</a:t>
            </a:r>
            <a:endParaRPr lang="he-IL" sz="1200" dirty="0">
              <a:solidFill>
                <a:srgbClr val="000000"/>
              </a:solidFill>
              <a:effectLst/>
              <a:latin typeface="Calibri" panose="020F0502020204030204" pitchFamily="34" charset="0"/>
              <a:ea typeface="Calibri" panose="020F0502020204030204" pitchFamily="34" charset="0"/>
              <a:cs typeface="+mn-cs"/>
            </a:endParaRPr>
          </a:p>
          <a:p>
            <a:pPr marL="0" lvl="0" indent="0" algn="r" rtl="1">
              <a:spcBef>
                <a:spcPts val="0"/>
              </a:spcBef>
              <a:spcAft>
                <a:spcPts val="0"/>
              </a:spcAft>
              <a:buNone/>
            </a:pPr>
            <a:endParaRPr b="1" dirty="0"/>
          </a:p>
        </p:txBody>
      </p:sp>
      <p:sp>
        <p:nvSpPr>
          <p:cNvPr id="631" name="Google Shape;631;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556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sz="1200" dirty="0">
              <a:latin typeface="Calibri" panose="020F0502020204030204" pitchFamily="34" charset="0"/>
              <a:cs typeface="Calibri" panose="020F0502020204030204" pitchFamily="34" charset="0"/>
            </a:endParaRPr>
          </a:p>
          <a:p>
            <a:pPr lvl="0" algn="r" rtl="1"/>
            <a:r>
              <a:rPr lang="he-IL" sz="1200" b="1" dirty="0">
                <a:latin typeface="Calibri" panose="020F0502020204030204" pitchFamily="34" charset="0"/>
                <a:cs typeface="Calibri" panose="020F0502020204030204" pitchFamily="34" charset="0"/>
              </a:rPr>
              <a:t>בשלות רגשית</a:t>
            </a:r>
            <a:r>
              <a:rPr lang="he-IL" sz="1200" dirty="0">
                <a:latin typeface="Calibri" panose="020F0502020204030204" pitchFamily="34" charset="0"/>
                <a:cs typeface="Calibri" panose="020F0502020204030204" pitchFamily="34" charset="0"/>
              </a:rPr>
              <a:t> : התלמידים נולדו בעידן דיגיטלי מתפתח והם בעלי יכולות טכנולוגיות מפותחות שאינן בהכרח תואמות את הבשלות הרגשית שלהם. פער זה עלול להקשות עליהם להתמודד עם מצבים מורכבים שהם נחשפים אליהם ברשת.</a:t>
            </a:r>
          </a:p>
          <a:p>
            <a:pPr lvl="0" algn="r" rtl="1"/>
            <a:endParaRPr lang="en-US" sz="1200" dirty="0">
              <a:latin typeface="Calibri" panose="020F0502020204030204" pitchFamily="34" charset="0"/>
              <a:cs typeface="Calibri" panose="020F0502020204030204" pitchFamily="34" charset="0"/>
            </a:endParaRPr>
          </a:p>
          <a:p>
            <a:pPr lvl="0" algn="r" rtl="1"/>
            <a:r>
              <a:rPr lang="he-IL" sz="1200" b="1" dirty="0">
                <a:latin typeface="Calibri" panose="020F0502020204030204" pitchFamily="34" charset="0"/>
                <a:cs typeface="Calibri" panose="020F0502020204030204" pitchFamily="34" charset="0"/>
              </a:rPr>
              <a:t>חשיבה ביקורתית</a:t>
            </a:r>
            <a:r>
              <a:rPr lang="he-IL" sz="1200" dirty="0">
                <a:latin typeface="Calibri" panose="020F0502020204030204" pitchFamily="34" charset="0"/>
                <a:cs typeface="Calibri" panose="020F0502020204030204" pitchFamily="34" charset="0"/>
              </a:rPr>
              <a:t>: החשיבה הביקורתית עדיין מתפתחת והם מתקשים להבדיל בין אמת </a:t>
            </a:r>
            <a:r>
              <a:rPr lang="he-IL" sz="1200" dirty="0" err="1">
                <a:latin typeface="Calibri" panose="020F0502020204030204" pitchFamily="34" charset="0"/>
                <a:cs typeface="Calibri" panose="020F0502020204030204" pitchFamily="34" charset="0"/>
              </a:rPr>
              <a:t>לפייק</a:t>
            </a:r>
            <a:r>
              <a:rPr lang="he-IL" sz="1200" dirty="0">
                <a:latin typeface="Calibri" panose="020F0502020204030204" pitchFamily="34" charset="0"/>
                <a:cs typeface="Calibri" panose="020F0502020204030204" pitchFamily="34" charset="0"/>
              </a:rPr>
              <a:t>.</a:t>
            </a:r>
          </a:p>
          <a:p>
            <a:pPr lvl="0" algn="r" rtl="1"/>
            <a:endParaRPr lang="en-US" sz="1200" dirty="0">
              <a:latin typeface="Calibri" panose="020F0502020204030204" pitchFamily="34" charset="0"/>
              <a:cs typeface="Calibri" panose="020F0502020204030204" pitchFamily="34" charset="0"/>
            </a:endParaRPr>
          </a:p>
          <a:p>
            <a:pPr lvl="0" algn="r" rtl="1"/>
            <a:r>
              <a:rPr lang="he-IL" sz="1200" b="1" dirty="0">
                <a:latin typeface="Calibri" panose="020F0502020204030204" pitchFamily="34" charset="0"/>
                <a:cs typeface="Calibri" panose="020F0502020204030204" pitchFamily="34" charset="0"/>
              </a:rPr>
              <a:t>חשיפה לתכנים שאינם תואמי גיל : </a:t>
            </a:r>
            <a:r>
              <a:rPr lang="he-IL" sz="1200" dirty="0">
                <a:latin typeface="Calibri" panose="020F0502020204030204" pitchFamily="34" charset="0"/>
                <a:cs typeface="Calibri" panose="020F0502020204030204" pitchFamily="34" charset="0"/>
              </a:rPr>
              <a:t>חשיפה לתוכן מיני, לתוכן אלים או לתוכן אחר שאינו תואם גיל, עלולה להשפיע על התנהגותם, ליצור אצלם תפיסת עולם מעוותת ולעורר פחדים וחרדות.</a:t>
            </a:r>
            <a:endParaRPr lang="en-US" sz="1200" dirty="0">
              <a:latin typeface="Calibri" panose="020F0502020204030204" pitchFamily="34" charset="0"/>
              <a:cs typeface="Calibri" panose="020F0502020204030204" pitchFamily="34" charset="0"/>
            </a:endParaRPr>
          </a:p>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2333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15000"/>
              </a:lnSpc>
              <a:spcBef>
                <a:spcPts val="0"/>
              </a:spcBef>
              <a:spcAft>
                <a:spcPts val="0"/>
              </a:spcAft>
              <a:buClrTx/>
              <a:buSzTx/>
              <a:buFont typeface="Symbol" panose="05050102010706020507" pitchFamily="18" charset="2"/>
              <a:buNone/>
              <a:tabLst/>
              <a:defRPr/>
            </a:pPr>
            <a:r>
              <a:rPr kumimoji="0" lang="he-IL" sz="12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כאמור, אחד ממרכיבי החוסן הדיגיטלי הינו מניעה והתמודדות עם פגיעה ברשת, לרבות פגיעה באמצעות שימוש בבינה מלאכותית. לנו, בצוותי חינוך, תפקיד חשוב במניעה וטיפול באירועי פגיעה.</a:t>
            </a:r>
          </a:p>
          <a:p>
            <a:pPr marL="0" marR="0" lvl="0" indent="0" algn="r" defTabSz="914400" rtl="1" eaLnBrk="1" fontAlgn="auto" latinLnBrk="0" hangingPunct="1">
              <a:lnSpc>
                <a:spcPct val="115000"/>
              </a:lnSpc>
              <a:spcBef>
                <a:spcPts val="0"/>
              </a:spcBef>
              <a:spcAft>
                <a:spcPts val="0"/>
              </a:spcAft>
              <a:buClrTx/>
              <a:buSzTx/>
              <a:buFont typeface="Symbol" panose="05050102010706020507" pitchFamily="18" charset="2"/>
              <a:buNone/>
              <a:tabLst/>
              <a:defRPr/>
            </a:pPr>
            <a:r>
              <a:rPr lang="he-IL" dirty="0">
                <a:latin typeface="Tahoma" panose="020B0604030504040204" pitchFamily="34" charset="0"/>
                <a:ea typeface="Tahoma" panose="020B0604030504040204" pitchFamily="34" charset="0"/>
                <a:cs typeface="Tahoma" panose="020B0604030504040204" pitchFamily="34" charset="0"/>
              </a:rPr>
              <a:t>המנחה תדגיש כי טיפול באירועי פגיעה שמובאים לידיעת הצוות גם אם הם מתרחשים מחוץ לשעות הלימודים ומחוץ לביה"ס, הוא באחריות הצוות החינוכי. זאת בהתאם לחוזר מנכ"ל הנמצא בקישור.</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07999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ידע</a:t>
            </a:r>
            <a:r>
              <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he-IL" sz="1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לדעת ולהכיר את האתגרים וההזדמנויות בשימוש בכלי הבינה המלאכותית בזיקה להיבטים רגשיים וחברתיים.</a:t>
            </a:r>
            <a:endParaRPr kumimoji="0" lang="he-IL"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מודעות- </a:t>
            </a:r>
            <a:r>
              <a:rPr lang="he-IL" sz="1200" dirty="0">
                <a:latin typeface="Calibri" panose="020F0502020204030204" pitchFamily="34" charset="0"/>
                <a:cs typeface="Calibri" panose="020F0502020204030204" pitchFamily="34" charset="0"/>
              </a:rPr>
              <a:t>להכיר את ההשלכות שעלולות להיגרם על ידי שימוש לרעה בכלי הבינה המלאכותית ולהכיר את הפעולות שאפשר לנקוט על מנת לצמצם פגיעה.</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POV</a:t>
            </a:r>
            <a:r>
              <a:rPr kumimoji="0" lang="he-IL"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lang="he-IL" sz="1200" dirty="0">
                <a:solidFill>
                  <a:prstClr val="black"/>
                </a:solidFill>
                <a:latin typeface="Calibri" panose="020F0502020204030204" pitchFamily="34" charset="0"/>
                <a:cs typeface="Calibri" panose="020F0502020204030204" pitchFamily="34" charset="0"/>
              </a:rPr>
              <a:t>נרחיב את נקודת המבט של התלמידים ונתן להם כלים להתבוננות רב </a:t>
            </a:r>
            <a:r>
              <a:rPr lang="he-IL" sz="1200" dirty="0" err="1">
                <a:solidFill>
                  <a:prstClr val="black"/>
                </a:solidFill>
                <a:latin typeface="Calibri" panose="020F0502020204030204" pitchFamily="34" charset="0"/>
                <a:cs typeface="Calibri" panose="020F0502020204030204" pitchFamily="34" charset="0"/>
              </a:rPr>
              <a:t>מימדית</a:t>
            </a:r>
            <a:r>
              <a:rPr lang="he-IL" sz="1200" dirty="0">
                <a:solidFill>
                  <a:prstClr val="black"/>
                </a:solidFill>
                <a:latin typeface="Calibri" panose="020F0502020204030204" pitchFamily="34" charset="0"/>
                <a:cs typeface="Calibri" panose="020F0502020204030204" pitchFamily="34" charset="0"/>
              </a:rPr>
              <a:t> על המורכבות שבשימוש בכלי הבינה המלאכותית.</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נוכחות וטיפול באירועי פגיעה - </a:t>
            </a:r>
            <a:r>
              <a:rPr kumimoji="0" lang="he-IL"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חשוב שנהווה </a:t>
            </a:r>
            <a:r>
              <a:rPr lang="he-IL" sz="1200" dirty="0">
                <a:latin typeface="Calibri" panose="020F0502020204030204" pitchFamily="34" charset="0"/>
                <a:cs typeface="Calibri" panose="020F0502020204030204" pitchFamily="34" charset="0"/>
              </a:rPr>
              <a:t>כתובת לפנייה לעזרה עבור התלמידים, גם אם האירוע התרחש לאחר שעות בית הספר, ומחוץ לכותלי בית הספר בהתאם להנחיות חוזר מנכ"ל</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אדם לאדם- </a:t>
            </a:r>
            <a:r>
              <a:rPr kumimoji="0" lang="he-IL" sz="12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ננהל בינינו אנשי המקצוע ועם התלמידים שיח ערכי, מוסרי,</a:t>
            </a:r>
            <a:r>
              <a:rPr kumimoji="0" lang="he-IL" sz="120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אנושי וחומל. שיח שיתנהל באופן לא שיפוטי כדי לאפשר לתלמידים התבוננות וחיבור רגשי.</a:t>
            </a:r>
            <a:endParaRPr kumimoji="0" lang="he-IL" sz="12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ctr" defTabSz="685800" rtl="1" eaLnBrk="1" fontAlgn="auto" latinLnBrk="0" hangingPunct="1">
              <a:lnSpc>
                <a:spcPct val="114000"/>
              </a:lnSpc>
              <a:spcBef>
                <a:spcPts val="750"/>
              </a:spcBef>
              <a:spcAft>
                <a:spcPts val="0"/>
              </a:spcAft>
              <a:buClr>
                <a:srgbClr val="000000"/>
              </a:buClr>
              <a:buSzPts val="1960"/>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68533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endParaRPr lang="he-IL" dirty="0"/>
          </a:p>
          <a:p>
            <a:pPr marL="0" indent="0" algn="r" rtl="1">
              <a:buFont typeface="Arial" panose="020B0604020202020204" pitchFamily="34" charset="0"/>
              <a:buNone/>
            </a:pPr>
            <a:endParaRPr lang="ru-RU" dirty="0"/>
          </a:p>
          <a:p>
            <a:endParaRPr lang="he-IL" dirty="0">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69109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5AAFE-5CA6-E47A-96A7-1A2BA105C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040AD-5A4D-AC22-8B38-27DE34AAB2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D1A9CE-EA17-C1AF-704A-D3FA231BC0DE}"/>
              </a:ext>
            </a:extLst>
          </p:cNvPr>
          <p:cNvSpPr>
            <a:spLocks noGrp="1"/>
          </p:cNvSpPr>
          <p:nvPr>
            <p:ph type="body" idx="1"/>
          </p:nvPr>
        </p:nvSpPr>
        <p:spPr/>
        <p:txBody>
          <a:bodyPr/>
          <a:lstStyle/>
          <a:p>
            <a:pPr algn="r" rtl="1">
              <a:lnSpc>
                <a:spcPct val="150000"/>
              </a:lnSpc>
            </a:pPr>
            <a:endParaRPr lang="he-IL" dirty="0"/>
          </a:p>
        </p:txBody>
      </p:sp>
      <p:sp>
        <p:nvSpPr>
          <p:cNvPr id="4" name="Slide Number Placeholder 3">
            <a:extLst>
              <a:ext uri="{FF2B5EF4-FFF2-40B4-BE49-F238E27FC236}">
                <a16:creationId xmlns:a16="http://schemas.microsoft.com/office/drawing/2014/main" id="{3619B903-0A66-C036-46A8-619AD873747C}"/>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851703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המורים יתחלקו לקבוצות של 5 אנשי צוות בכל קבוצה. כל קבוצה תקבל קלפים (ראו נספח הקלפים) ותפזר אותם כשהם הפוכים על השולחן. </a:t>
            </a:r>
          </a:p>
          <a:p>
            <a:pPr algn="r" rtl="1"/>
            <a:r>
              <a:rPr lang="he-IL" dirty="0"/>
              <a:t>הקלפים ("הזדמנות או מלכודת") כוללים סיטואציות שונות הקשורות לשימוש של ילדים ובני נוער בבינה מלאכותית בדרכים שונות, מקדמות יותר ופחות.</a:t>
            </a:r>
          </a:p>
          <a:p>
            <a:pPr algn="r" rtl="1"/>
            <a:r>
              <a:rPr lang="he-IL" dirty="0"/>
              <a:t>כל איש צוות ירים קלף, יקריא את הסיטואציה ועל המשתתפים לדון עד כמה הסיטואציה מתארת "הזדמנות"- עד כמה היא מקדמת ותורמת לאותה דמות ולסביבתה, או "מלכודת"- מצב מאתגר/ מערר קושי ואף סיכון. </a:t>
            </a:r>
          </a:p>
          <a:p>
            <a:pPr algn="r" rtl="1"/>
            <a:r>
              <a:rPr lang="he-IL" dirty="0"/>
              <a:t>בנוסף, חשוב להעלות במהלך השיח המשותף את השאלה- מה תפקידנו כאנשי הוראה ומה המשמעות שלנו נוכח השילוב של הבינה המלאכותית בחיי היום יום של הילדים והנוער, ובפרט בסיטואציות השונות שעולות. </a:t>
            </a:r>
          </a:p>
          <a:p>
            <a:pPr algn="r" rtl="1"/>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88E4F423-6232-421C-93B1-5E172F6A648B}" type="slidenum">
              <a:rPr lang="he-IL" smtClean="0"/>
              <a:t>25</a:t>
            </a:fld>
            <a:endParaRPr lang="he-IL"/>
          </a:p>
        </p:txBody>
      </p:sp>
    </p:spTree>
    <p:extLst>
      <p:ext uri="{BB962C8B-B14F-4D97-AF65-F5344CB8AC3E}">
        <p14:creationId xmlns:p14="http://schemas.microsoft.com/office/powerpoint/2010/main" val="2084889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דמות </a:t>
            </a:r>
            <a:r>
              <a:rPr lang="he-IL" dirty="0" err="1"/>
              <a:t>האווטר</a:t>
            </a:r>
            <a:r>
              <a:rPr lang="he-IL" dirty="0"/>
              <a:t> נעשתה באמצעות אתר </a:t>
            </a:r>
            <a:r>
              <a:rPr lang="he-IL" dirty="0" err="1"/>
              <a:t>עיליי</a:t>
            </a:r>
            <a:r>
              <a:rPr lang="he-IL" dirty="0"/>
              <a:t>: </a:t>
            </a:r>
            <a:r>
              <a:rPr lang="en-US" dirty="0"/>
              <a:t>https://app.elai.io/videos</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8BE788-D759-4863-8BE4-571257409C5E}"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1624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למנחה:</a:t>
            </a:r>
          </a:p>
          <a:p>
            <a:r>
              <a:rPr lang="he-IL" dirty="0"/>
              <a:t>חשוב להיערך מראש ולהדפיס את הקלפים הנמצאים בסוף המצגת.</a:t>
            </a:r>
          </a:p>
          <a:p>
            <a:endParaRPr lang="he-IL" dirty="0"/>
          </a:p>
        </p:txBody>
      </p:sp>
      <p:sp>
        <p:nvSpPr>
          <p:cNvPr id="4" name="מציין מיקום של מספר שקופית 3"/>
          <p:cNvSpPr>
            <a:spLocks noGrp="1"/>
          </p:cNvSpPr>
          <p:nvPr>
            <p:ph type="sldNum" sz="quarter" idx="5"/>
          </p:nvPr>
        </p:nvSpPr>
        <p:spPr/>
        <p:txBody>
          <a:bodyPr/>
          <a:lstStyle/>
          <a:p>
            <a:fld id="{88E4F423-6232-421C-93B1-5E172F6A648B}" type="slidenum">
              <a:rPr lang="he-IL" smtClean="0"/>
              <a:t>28</a:t>
            </a:fld>
            <a:endParaRPr lang="he-IL"/>
          </a:p>
        </p:txBody>
      </p:sp>
    </p:spTree>
    <p:extLst>
      <p:ext uri="{BB962C8B-B14F-4D97-AF65-F5344CB8AC3E}">
        <p14:creationId xmlns:p14="http://schemas.microsoft.com/office/powerpoint/2010/main" val="3881477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3C540-A9F5-327E-EC80-B0427D25F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0B08D-45A1-B5A4-E963-40C58C6BB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A5DA4-C494-14B3-D3FC-43129673DC37}"/>
              </a:ext>
            </a:extLst>
          </p:cNvPr>
          <p:cNvSpPr>
            <a:spLocks noGrp="1"/>
          </p:cNvSpPr>
          <p:nvPr>
            <p:ph type="body" idx="1"/>
          </p:nvPr>
        </p:nvSpPr>
        <p:spPr/>
        <p:txBody>
          <a:bodyPr/>
          <a:lstStyle/>
          <a:p>
            <a:pPr algn="r" rtl="1">
              <a:lnSpc>
                <a:spcPct val="150000"/>
              </a:lnSpc>
            </a:pPr>
            <a:endParaRPr lang="he-IL" dirty="0"/>
          </a:p>
        </p:txBody>
      </p:sp>
      <p:sp>
        <p:nvSpPr>
          <p:cNvPr id="4" name="Slide Number Placeholder 3">
            <a:extLst>
              <a:ext uri="{FF2B5EF4-FFF2-40B4-BE49-F238E27FC236}">
                <a16:creationId xmlns:a16="http://schemas.microsoft.com/office/drawing/2014/main" id="{FDE453E7-B753-3F08-C0AF-F21DFBB3AA49}"/>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65122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DAAA5-5F61-3AA6-8C0D-85CA5B85D3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9C0EB-9C3E-3A77-D54F-E0ECF1C3A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446E6-5DAF-4A5B-6F5A-9ABB6D008904}"/>
              </a:ext>
            </a:extLst>
          </p:cNvPr>
          <p:cNvSpPr>
            <a:spLocks noGrp="1"/>
          </p:cNvSpPr>
          <p:nvPr>
            <p:ph type="body" idx="1"/>
          </p:nvPr>
        </p:nvSpPr>
        <p:spPr/>
        <p:txBody>
          <a:bodyPr/>
          <a:lstStyle/>
          <a:p>
            <a:pPr algn="r" rtl="1">
              <a:lnSpc>
                <a:spcPct val="150000"/>
              </a:lnSpc>
            </a:pPr>
            <a:endParaRPr lang="he-IL" dirty="0"/>
          </a:p>
        </p:txBody>
      </p:sp>
      <p:sp>
        <p:nvSpPr>
          <p:cNvPr id="4" name="Slide Number Placeholder 3">
            <a:extLst>
              <a:ext uri="{FF2B5EF4-FFF2-40B4-BE49-F238E27FC236}">
                <a16:creationId xmlns:a16="http://schemas.microsoft.com/office/drawing/2014/main" id="{4916B649-63E3-4233-FFBC-0A4FA49D3467}"/>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95390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b="1" dirty="0"/>
          </a:p>
        </p:txBody>
      </p:sp>
      <p:sp>
        <p:nvSpPr>
          <p:cNvPr id="631" name="Google Shape;631;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838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55533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3BDF2-AF52-2783-8156-DD759CA4089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84E81D9-C255-AC8B-2C4B-53069568A8B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A55E1AF-D3EE-1661-199B-D54D9B8F2D4B}"/>
              </a:ext>
            </a:extLst>
          </p:cNvPr>
          <p:cNvSpPr>
            <a:spLocks noGrp="1"/>
          </p:cNvSpPr>
          <p:nvPr>
            <p:ph type="body" idx="1"/>
          </p:nvPr>
        </p:nvSpPr>
        <p:spPr/>
        <p:txBody>
          <a:bodyPr/>
          <a:lstStyle/>
          <a:p>
            <a:pPr marL="0" indent="0" algn="r" rtl="1">
              <a:lnSpc>
                <a:spcPct val="150000"/>
              </a:lnSpc>
              <a:buClrTx/>
              <a:buFont typeface="+mj-lt"/>
              <a:buNone/>
            </a:pPr>
            <a:r>
              <a:rPr lang="he-IL" sz="1200" b="1" i="0" u="none" strike="noStrike" cap="none" dirty="0">
                <a:solidFill>
                  <a:srgbClr val="000000"/>
                </a:solidFill>
                <a:latin typeface="David" panose="020E0502060401010101" pitchFamily="34" charset="-79"/>
                <a:ea typeface="Calibri"/>
                <a:cs typeface="Arial"/>
                <a:sym typeface="Calibri"/>
              </a:rPr>
              <a:t>יפעת:</a:t>
            </a:r>
          </a:p>
          <a:p>
            <a:pPr marL="0" indent="0" algn="r" rtl="1">
              <a:lnSpc>
                <a:spcPct val="150000"/>
              </a:lnSpc>
              <a:buClrTx/>
              <a:buFont typeface="+mj-lt"/>
              <a:buNone/>
            </a:pPr>
            <a:r>
              <a:rPr lang="he-IL" sz="1200" b="0" i="0" u="none" strike="noStrike" cap="none" dirty="0">
                <a:solidFill>
                  <a:srgbClr val="000000"/>
                </a:solidFill>
                <a:latin typeface="David" panose="020E0502060401010101" pitchFamily="34" charset="-79"/>
                <a:ea typeface="Calibri"/>
                <a:cs typeface="Arial"/>
                <a:sym typeface="Calibri"/>
              </a:rPr>
              <a:t>כלל התכנים לקראת השבוע הלאומי יעלו באתרי משרד החינוך, לרבות אתר </a:t>
            </a:r>
            <a:r>
              <a:rPr lang="he-IL" sz="1200" b="0" i="0" u="none" strike="noStrike" cap="none" dirty="0" err="1">
                <a:solidFill>
                  <a:srgbClr val="000000"/>
                </a:solidFill>
                <a:latin typeface="David" panose="020E0502060401010101" pitchFamily="34" charset="-79"/>
                <a:ea typeface="Calibri"/>
                <a:cs typeface="Arial"/>
                <a:sym typeface="Calibri"/>
              </a:rPr>
              <a:t>שפ"ינט</a:t>
            </a:r>
            <a:r>
              <a:rPr lang="he-IL" sz="1200" b="0" i="0" u="none" strike="noStrike" cap="none" dirty="0">
                <a:solidFill>
                  <a:srgbClr val="000000"/>
                </a:solidFill>
                <a:latin typeface="David" panose="020E0502060401010101" pitchFamily="34" charset="-79"/>
                <a:ea typeface="Calibri"/>
                <a:cs typeface="Arial"/>
                <a:sym typeface="Calibri"/>
              </a:rPr>
              <a:t> והפורטלים השונים.</a:t>
            </a:r>
            <a:endParaRPr lang="he-IL" b="0" dirty="0"/>
          </a:p>
          <a:p>
            <a:endParaRPr lang="he-IL" b="0" dirty="0"/>
          </a:p>
        </p:txBody>
      </p:sp>
      <p:sp>
        <p:nvSpPr>
          <p:cNvPr id="4" name="מציין מיקום של מספר שקופית 3">
            <a:extLst>
              <a:ext uri="{FF2B5EF4-FFF2-40B4-BE49-F238E27FC236}">
                <a16:creationId xmlns:a16="http://schemas.microsoft.com/office/drawing/2014/main" id="{7A69C21E-C3C2-8417-7B03-ED6602436CF2}"/>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F68BD8E-92DF-481B-8344-E4C1B29C3CD3}"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32</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4046962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r" rtl="1">
              <a:spcBef>
                <a:spcPts val="0"/>
              </a:spcBef>
              <a:spcAft>
                <a:spcPts val="0"/>
              </a:spcAft>
              <a:buNone/>
            </a:pPr>
            <a:r>
              <a:rPr lang="he-IL" b="0" dirty="0"/>
              <a:t>המנחה תזמין את המשתתפים לסכם את המפגש וכיצד הם יוצאים ממנו ע"י המשפטים והשאלות שבשקף.</a:t>
            </a:r>
          </a:p>
        </p:txBody>
      </p:sp>
      <p:sp>
        <p:nvSpPr>
          <p:cNvPr id="4" name="Slide Number Placeholder 3"/>
          <p:cNvSpPr>
            <a:spLocks noGrp="1"/>
          </p:cNvSpPr>
          <p:nvPr>
            <p:ph type="sldNum" sz="quarter" idx="5"/>
          </p:nvPr>
        </p:nvSpPr>
        <p:spPr/>
        <p:txBody>
          <a:bodyPr/>
          <a:lstStyle/>
          <a:p>
            <a:fld id="{88E4F423-6232-421C-93B1-5E172F6A648B}" type="slidenum">
              <a:rPr lang="he-IL" smtClean="0"/>
              <a:t>33</a:t>
            </a:fld>
            <a:endParaRPr lang="he-IL"/>
          </a:p>
        </p:txBody>
      </p:sp>
    </p:spTree>
    <p:extLst>
      <p:ext uri="{BB962C8B-B14F-4D97-AF65-F5344CB8AC3E}">
        <p14:creationId xmlns:p14="http://schemas.microsoft.com/office/powerpoint/2010/main" val="835963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AF68BD8E-92DF-481B-8344-E4C1B29C3CD3}" type="slidenum">
              <a:rPr lang="he-IL" smtClean="0"/>
              <a:t>34</a:t>
            </a:fld>
            <a:endParaRPr lang="he-IL"/>
          </a:p>
        </p:txBody>
      </p:sp>
    </p:spTree>
    <p:extLst>
      <p:ext uri="{BB962C8B-B14F-4D97-AF65-F5344CB8AC3E}">
        <p14:creationId xmlns:p14="http://schemas.microsoft.com/office/powerpoint/2010/main" val="2539801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6459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79396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r>
              <a:rPr lang="he-IL" dirty="0"/>
              <a:t>המנחה תציג את הנתונים מתוך דו"ח האינטרנט של בזק 2023 + 2024 המתייחסים לשימושים בבינה מלאכותית.</a:t>
            </a:r>
          </a:p>
          <a:p>
            <a:pPr algn="r" rtl="1">
              <a:lnSpc>
                <a:spcPct val="150000"/>
              </a:lnSpc>
            </a:pPr>
            <a:r>
              <a:rPr lang="he-IL" dirty="0"/>
              <a:t>במהלך הצגת השקופיות, מומלץ לבקש מהמשתתפים לשתף- האם יש נתון שהפתיע אותם? מסקרן אותם? פוגש אותם?</a:t>
            </a:r>
          </a:p>
          <a:p>
            <a:pPr algn="r" rtl="1">
              <a:lnSpc>
                <a:spcPct val="150000"/>
              </a:lnSpc>
            </a:pPr>
            <a:r>
              <a:rPr lang="he-IL" dirty="0"/>
              <a:t>לדו"ח</a:t>
            </a:r>
            <a:r>
              <a:rPr lang="he-IL" baseline="0" dirty="0"/>
              <a:t> המלא - 2023:</a:t>
            </a:r>
            <a:endParaRPr lang="en-US" dirty="0"/>
          </a:p>
          <a:p>
            <a:pPr algn="r" rtl="1">
              <a:lnSpc>
                <a:spcPct val="150000"/>
              </a:lnSpc>
            </a:pPr>
            <a:r>
              <a:rPr lang="en-US" dirty="0"/>
              <a:t>https://media.bezeq.co.il/pdf/internetreport_2023.pdf?_gl=1*132jgr*_gcl_au*MTk4MzQyOTM4OS4xNzM1ODIwMjgy*_ga*NzgwNDE3MjU5LjE3MTM0MjE4ODA.*_ga_8738BPRWQ</a:t>
            </a:r>
          </a:p>
          <a:p>
            <a:pPr algn="r" rtl="1">
              <a:lnSpc>
                <a:spcPct val="150000"/>
              </a:lnSpc>
            </a:pPr>
            <a:r>
              <a:rPr lang="en-US" dirty="0"/>
              <a:t>N*MTczNTgyMDI4Mi4yLjEuMTczNTgyMDI5Mi41MC4wLjE4NzIyMzk3Mzk.</a:t>
            </a:r>
            <a:endParaRPr lang="he-IL" dirty="0"/>
          </a:p>
          <a:p>
            <a:pPr algn="r" rtl="1">
              <a:lnSpc>
                <a:spcPct val="150000"/>
              </a:lnSpc>
            </a:pPr>
            <a:endParaRPr lang="he-IL" dirty="0"/>
          </a:p>
          <a:p>
            <a:pPr algn="r" rtl="1">
              <a:lnSpc>
                <a:spcPct val="150000"/>
              </a:lnSpc>
            </a:pPr>
            <a:r>
              <a:rPr lang="he-IL" dirty="0"/>
              <a:t>לדו"ח המלא – 2024:</a:t>
            </a:r>
          </a:p>
          <a:p>
            <a:pPr algn="r" rtl="1">
              <a:lnSpc>
                <a:spcPct val="150000"/>
              </a:lnSpc>
            </a:pPr>
            <a:r>
              <a:rPr lang="en-US" dirty="0"/>
              <a:t>https://www.bezeq.co.il/media/PDF/the_internet_report_2025.pdf</a:t>
            </a: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98237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endParaRPr lang="he-IL" dirty="0"/>
          </a:p>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5576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endParaRPr lang="he-IL" dirty="0"/>
          </a:p>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70945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endParaRPr lang="he-IL" dirty="0"/>
          </a:p>
          <a:p>
            <a:pPr algn="r" rtl="1">
              <a:lnSpc>
                <a:spcPct val="150000"/>
              </a:lnSpc>
            </a:pP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0898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2286000" y="1683545"/>
            <a:ext cx="13716000" cy="3581400"/>
          </a:xfrm>
        </p:spPr>
        <p:txBody>
          <a:bodyPr anchor="b"/>
          <a:lstStyle>
            <a:lvl1pPr algn="ctr">
              <a:defRPr sz="9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ד'/שבט/תשפ"ה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58752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ד'/שבט/תשפ"ה</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597088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1257300" y="2738438"/>
            <a:ext cx="7772400" cy="65270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9258300" y="2738438"/>
            <a:ext cx="7772400" cy="65270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ד'/שבט/תשפ"ה</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612789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1259682" y="547688"/>
            <a:ext cx="15773400" cy="1988345"/>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1259683" y="3757613"/>
            <a:ext cx="7736681" cy="552688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9258300" y="3757613"/>
            <a:ext cx="7774782" cy="552688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ד'/שבט/תשפ"ה</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296409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ד'/שבט/תשפ"ה</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1"/>
            <a:ext cx="18288000" cy="2230583"/>
          </a:xfrm>
          <a:prstGeom prst="rect">
            <a:avLst/>
          </a:prstGeom>
          <a:solidFill>
            <a:srgbClr val="BE6BC4"/>
          </a:solidFill>
          <a:ln>
            <a:noFill/>
          </a:ln>
        </p:spPr>
        <p:txBody>
          <a:bodyPr spcFirstLastPara="1" wrap="square" lIns="137138" tIns="68550" rIns="137138" bIns="68550" anchor="ctr" anchorCtr="0">
            <a:noAutofit/>
          </a:bodyPr>
          <a:lstStyle/>
          <a:p>
            <a:pPr marR="0" lvl="0" indent="0" algn="ctr">
              <a:spcBef>
                <a:spcPts val="0"/>
              </a:spcBef>
              <a:spcAft>
                <a:spcPts val="0"/>
              </a:spcAft>
              <a:buNone/>
            </a:pPr>
            <a:endParaRPr lang="he-IL" sz="2700" dirty="0">
              <a:latin typeface="Calibri"/>
              <a:cs typeface="Calibri"/>
            </a:endParaRPr>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1257300" y="242239"/>
            <a:ext cx="15773400" cy="1988345"/>
          </a:xfrm>
        </p:spPr>
        <p:txBody>
          <a:bodyPr>
            <a:normAutofit/>
          </a:bodyPr>
          <a:lstStyle>
            <a:lvl1pPr algn="ctr">
              <a:defRPr sz="108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1039091" y="3107531"/>
            <a:ext cx="16209819" cy="4071938"/>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810566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ד'/שבט/תשפ"ה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1"/>
            <a:ext cx="18288000" cy="2230583"/>
          </a:xfrm>
          <a:prstGeom prst="rect">
            <a:avLst/>
          </a:prstGeom>
          <a:solidFill>
            <a:srgbClr val="BE6BC4"/>
          </a:solidFill>
          <a:ln>
            <a:noFill/>
          </a:ln>
        </p:spPr>
        <p:txBody>
          <a:bodyPr spcFirstLastPara="1" wrap="square" lIns="137138" tIns="68550" rIns="137138" bIns="68550" anchor="ctr" anchorCtr="0">
            <a:noAutofit/>
          </a:bodyPr>
          <a:lstStyle/>
          <a:p>
            <a:pPr marR="0" lvl="0" indent="0" algn="ctr">
              <a:spcBef>
                <a:spcPts val="0"/>
              </a:spcBef>
              <a:spcAft>
                <a:spcPts val="0"/>
              </a:spcAft>
              <a:buNone/>
            </a:pPr>
            <a:endParaRPr lang="he-IL" sz="2700" dirty="0">
              <a:latin typeface="Calibri"/>
              <a:cs typeface="Calibri"/>
            </a:endParaRPr>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1738744" y="215043"/>
            <a:ext cx="12960929" cy="1754326"/>
          </a:xfrm>
          <a:prstGeom prst="rect">
            <a:avLst/>
          </a:prstGeom>
          <a:noFill/>
        </p:spPr>
        <p:txBody>
          <a:bodyPr wrap="square">
            <a:spAutoFit/>
          </a:bodyPr>
          <a:lstStyle/>
          <a:p>
            <a:r>
              <a:rPr lang="he-IL" sz="10800" b="1" dirty="0">
                <a:solidFill>
                  <a:srgbClr val="002060"/>
                </a:solidFill>
                <a:latin typeface="Calibri" panose="020F0502020204030204" pitchFamily="34" charset="0"/>
                <a:cs typeface="Calibri" panose="020F0502020204030204" pitchFamily="34" charset="0"/>
              </a:rPr>
              <a:t>שאלות לדיון בכיתה</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5877792" y="3369686"/>
            <a:ext cx="9957954" cy="5526882"/>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2377302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ד'/שבט/תשפ"ה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1"/>
            <a:ext cx="18288000" cy="2230583"/>
          </a:xfrm>
          <a:prstGeom prst="rect">
            <a:avLst/>
          </a:prstGeom>
          <a:solidFill>
            <a:srgbClr val="BE6BC4"/>
          </a:solidFill>
          <a:ln>
            <a:noFill/>
          </a:ln>
        </p:spPr>
        <p:txBody>
          <a:bodyPr spcFirstLastPara="1" wrap="square" lIns="137138" tIns="68550" rIns="137138" bIns="68550" anchor="ctr" anchorCtr="0">
            <a:noAutofit/>
          </a:bodyPr>
          <a:lstStyle/>
          <a:p>
            <a:pPr marR="0" lvl="0" indent="0" algn="ctr">
              <a:spcBef>
                <a:spcPts val="0"/>
              </a:spcBef>
              <a:spcAft>
                <a:spcPts val="0"/>
              </a:spcAft>
              <a:buNone/>
            </a:pPr>
            <a:endParaRPr lang="he-IL" sz="2700" dirty="0">
              <a:latin typeface="Calibri"/>
              <a:cs typeface="Calibri"/>
            </a:endParaRPr>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4786744" y="284294"/>
            <a:ext cx="9462654" cy="1754326"/>
          </a:xfrm>
          <a:prstGeom prst="rect">
            <a:avLst/>
          </a:prstGeom>
          <a:noFill/>
        </p:spPr>
        <p:txBody>
          <a:bodyPr wrap="square">
            <a:spAutoFit/>
          </a:bodyPr>
          <a:lstStyle/>
          <a:p>
            <a:r>
              <a:rPr lang="he-IL" sz="10800" b="1" dirty="0">
                <a:solidFill>
                  <a:srgbClr val="002060"/>
                </a:solidFill>
                <a:latin typeface="Calibri" panose="020F0502020204030204" pitchFamily="34" charset="0"/>
                <a:cs typeface="Calibri" panose="020F0502020204030204" pitchFamily="34" charset="0"/>
              </a:rPr>
              <a:t>מה המסר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65865" y="3328124"/>
            <a:ext cx="12548754" cy="5526882"/>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1625298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1"/>
            <a:ext cx="18288000" cy="2230583"/>
          </a:xfrm>
          <a:prstGeom prst="rect">
            <a:avLst/>
          </a:prstGeom>
          <a:solidFill>
            <a:srgbClr val="BE6BC4"/>
          </a:solidFill>
          <a:ln>
            <a:noFill/>
          </a:ln>
        </p:spPr>
        <p:txBody>
          <a:bodyPr spcFirstLastPara="1" wrap="square" lIns="137138" tIns="68550" rIns="137138" bIns="68550" anchor="ctr" anchorCtr="0">
            <a:noAutofit/>
          </a:bodyPr>
          <a:lstStyle/>
          <a:p>
            <a:pPr marR="0" lvl="0" indent="0" algn="ctr">
              <a:spcBef>
                <a:spcPts val="0"/>
              </a:spcBef>
              <a:spcAft>
                <a:spcPts val="0"/>
              </a:spcAft>
              <a:buNone/>
            </a:pPr>
            <a:endParaRPr lang="he-IL" sz="2700" dirty="0">
              <a:latin typeface="Calibri"/>
              <a:cs typeface="Calibri"/>
            </a:endParaRPr>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ד'/שבט/תשפ"ה</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65554" y="2533403"/>
            <a:ext cx="4869875" cy="4269197"/>
          </a:xfrm>
          <a:prstGeom prst="rect">
            <a:avLst/>
          </a:prstGeom>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39206" y="6174796"/>
            <a:ext cx="5089493" cy="366755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7520817" y="89735"/>
            <a:ext cx="4242954" cy="1988345"/>
          </a:xfrm>
        </p:spPr>
        <p:txBody>
          <a:bodyPr>
            <a:normAutofit/>
          </a:bodyPr>
          <a:lstStyle>
            <a:lvl1pPr algn="ctr">
              <a:defRPr sz="108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154867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13" name="Google Shape;64;p27">
            <a:extLst>
              <a:ext uri="{FF2B5EF4-FFF2-40B4-BE49-F238E27FC236}">
                <a16:creationId xmlns:a16="http://schemas.microsoft.com/office/drawing/2014/main" id="{CB289E41-3F96-42B5-9980-C21CA4BBCA8C}"/>
              </a:ext>
            </a:extLst>
          </p:cNvPr>
          <p:cNvSpPr/>
          <p:nvPr userDrawn="1"/>
        </p:nvSpPr>
        <p:spPr>
          <a:xfrm>
            <a:off x="12915900" y="0"/>
            <a:ext cx="5372100" cy="10287000"/>
          </a:xfrm>
          <a:prstGeom prst="rect">
            <a:avLst/>
          </a:prstGeom>
          <a:solidFill>
            <a:srgbClr val="BE6BC4"/>
          </a:solidFill>
          <a:ln>
            <a:noFill/>
          </a:ln>
        </p:spPr>
        <p:txBody>
          <a:bodyPr spcFirstLastPara="1" wrap="square" lIns="137138" tIns="68550" rIns="137138" bIns="68550" anchor="ctr" anchorCtr="0">
            <a:noAutofit/>
          </a:bodyPr>
          <a:lstStyle/>
          <a:p>
            <a:pPr marL="0" marR="0" lvl="0" indent="0" algn="ctr" rtl="1">
              <a:spcBef>
                <a:spcPts val="0"/>
              </a:spcBef>
              <a:spcAft>
                <a:spcPts val="0"/>
              </a:spcAft>
              <a:buNone/>
            </a:pPr>
            <a:endParaRPr sz="2700">
              <a:solidFill>
                <a:schemeClr val="lt1"/>
              </a:solidFill>
              <a:latin typeface="Calibri"/>
              <a:ea typeface="Calibri"/>
              <a:cs typeface="Calibri"/>
              <a:sym typeface="Calibri"/>
            </a:endParaRPr>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13558838" y="1784747"/>
            <a:ext cx="4242954" cy="1988345"/>
          </a:xfrm>
        </p:spPr>
        <p:txBody>
          <a:bodyPr>
            <a:normAutofit/>
          </a:bodyPr>
          <a:lstStyle>
            <a:lvl1pPr algn="ctr">
              <a:defRPr sz="81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14173200" y="9534526"/>
            <a:ext cx="4114800" cy="547688"/>
          </a:xfrm>
        </p:spPr>
        <p:txBody>
          <a:bodyPr/>
          <a:lstStyle/>
          <a:p>
            <a:fld id="{4C33919C-8379-4110-9C07-A3FB54FC6405}" type="slidenum">
              <a:rPr lang="he-IL" smtClean="0"/>
              <a:t>‹#›</a:t>
            </a:fld>
            <a:endParaRPr lang="he-IL"/>
          </a:p>
        </p:txBody>
      </p:sp>
      <p:pic>
        <p:nvPicPr>
          <p:cNvPr id="12" name="גרפיקה 11">
            <a:extLst>
              <a:ext uri="{FF2B5EF4-FFF2-40B4-BE49-F238E27FC236}">
                <a16:creationId xmlns:a16="http://schemas.microsoft.com/office/drawing/2014/main" id="{C14CF1DD-0791-4885-8134-1FDD89D6D5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49773" y="4752803"/>
            <a:ext cx="2788287" cy="2030069"/>
          </a:xfrm>
          <a:prstGeom prst="rect">
            <a:avLst/>
          </a:prstGeom>
        </p:spPr>
      </p:pic>
      <p:pic>
        <p:nvPicPr>
          <p:cNvPr id="14" name="גרפיקה 13">
            <a:extLst>
              <a:ext uri="{FF2B5EF4-FFF2-40B4-BE49-F238E27FC236}">
                <a16:creationId xmlns:a16="http://schemas.microsoft.com/office/drawing/2014/main" id="{6B2CB72F-0D80-44B4-BBA0-671F2614AA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97968" y="4752803"/>
            <a:ext cx="3973965" cy="2768747"/>
          </a:xfrm>
          <a:prstGeom prst="rect">
            <a:avLst/>
          </a:prstGeom>
        </p:spPr>
      </p:pic>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601232" y="2065042"/>
            <a:ext cx="4221300" cy="2749655"/>
          </a:xfrm>
          <a:prstGeom prst="rect">
            <a:avLst/>
          </a:prstGeom>
        </p:spPr>
      </p:pic>
      <p:pic>
        <p:nvPicPr>
          <p:cNvPr id="24" name="גרפיקה 23">
            <a:extLst>
              <a:ext uri="{FF2B5EF4-FFF2-40B4-BE49-F238E27FC236}">
                <a16:creationId xmlns:a16="http://schemas.microsoft.com/office/drawing/2014/main" id="{73EC279A-A7AF-4348-9B40-14376350014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21247" y="1095474"/>
            <a:ext cx="2716521" cy="2344395"/>
          </a:xfrm>
          <a:prstGeom prst="rect">
            <a:avLst/>
          </a:prstGeom>
        </p:spPr>
      </p:pic>
    </p:spTree>
    <p:extLst>
      <p:ext uri="{BB962C8B-B14F-4D97-AF65-F5344CB8AC3E}">
        <p14:creationId xmlns:p14="http://schemas.microsoft.com/office/powerpoint/2010/main" val="2723394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1" y="0"/>
            <a:ext cx="9601202" cy="10287000"/>
          </a:xfrm>
          <a:prstGeom prst="rect">
            <a:avLst/>
          </a:prstGeom>
          <a:solidFill>
            <a:srgbClr val="BE6BC4"/>
          </a:solidFill>
          <a:ln>
            <a:noFill/>
          </a:ln>
        </p:spPr>
        <p:txBody>
          <a:bodyPr spcFirstLastPara="1" wrap="square" lIns="137138" tIns="68550" rIns="137138" bIns="68550" anchor="ctr" anchorCtr="0">
            <a:noAutofit/>
          </a:bodyPr>
          <a:lstStyle/>
          <a:p>
            <a:pPr marR="0" lvl="0" indent="0" algn="ctr">
              <a:spcBef>
                <a:spcPts val="0"/>
              </a:spcBef>
              <a:spcAft>
                <a:spcPts val="0"/>
              </a:spcAft>
              <a:buNone/>
            </a:pPr>
            <a:endParaRPr lang="he-IL" sz="2700" dirty="0">
              <a:latin typeface="Calibri"/>
              <a:cs typeface="Calibri"/>
            </a:endParaRPr>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642938" y="1784747"/>
            <a:ext cx="4242954" cy="1988345"/>
          </a:xfrm>
        </p:spPr>
        <p:txBody>
          <a:bodyPr>
            <a:normAutofit/>
          </a:bodyPr>
          <a:lstStyle>
            <a:lvl1pPr algn="ctr">
              <a:defRPr sz="81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ד'/שבט/תשפ"ה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399228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5372100" cy="10287000"/>
          </a:xfrm>
          <a:prstGeom prst="rect">
            <a:avLst/>
          </a:prstGeom>
          <a:solidFill>
            <a:srgbClr val="BE6BC4"/>
          </a:solidFill>
          <a:ln>
            <a:noFill/>
          </a:ln>
        </p:spPr>
        <p:txBody>
          <a:bodyPr spcFirstLastPara="1" wrap="square" lIns="137138" tIns="68550" rIns="137138" bIns="68550" anchor="ctr" anchorCtr="0">
            <a:noAutofit/>
          </a:bodyPr>
          <a:lstStyle/>
          <a:p>
            <a:pPr marR="0" lvl="0" indent="0" algn="ctr">
              <a:spcBef>
                <a:spcPts val="0"/>
              </a:spcBef>
              <a:spcAft>
                <a:spcPts val="0"/>
              </a:spcAft>
              <a:buNone/>
            </a:pPr>
            <a:endParaRPr lang="he-IL" sz="2700" dirty="0">
              <a:latin typeface="Calibri"/>
              <a:cs typeface="Calibri"/>
            </a:endParaRPr>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642938" y="1784747"/>
            <a:ext cx="4242954" cy="1988345"/>
          </a:xfrm>
        </p:spPr>
        <p:txBody>
          <a:bodyPr>
            <a:normAutofit/>
          </a:bodyPr>
          <a:lstStyle>
            <a:lvl1pPr algn="ctr">
              <a:defRPr sz="8100" b="1">
                <a:solidFill>
                  <a:srgbClr val="002060"/>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ד'/שבט/תשפ"ה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9" name="מציין מיקום של תמונה 6" descr="מדפסת עם מילוי מלא">
            <a:extLst>
              <a:ext uri="{FF2B5EF4-FFF2-40B4-BE49-F238E27FC236}">
                <a16:creationId xmlns:a16="http://schemas.microsoft.com/office/drawing/2014/main" id="{4E654491-DF11-409E-844A-C6331B3B8AF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520" b="10520"/>
          <a:stretch>
            <a:fillRect/>
          </a:stretch>
        </p:blipFill>
        <p:spPr>
          <a:xfrm>
            <a:off x="7640878" y="1684316"/>
            <a:ext cx="8761763" cy="6918368"/>
          </a:xfrm>
          <a:prstGeom prst="rect">
            <a:avLst/>
          </a:prstGeom>
        </p:spPr>
      </p:pic>
    </p:spTree>
    <p:extLst>
      <p:ext uri="{BB962C8B-B14F-4D97-AF65-F5344CB8AC3E}">
        <p14:creationId xmlns:p14="http://schemas.microsoft.com/office/powerpoint/2010/main" val="303504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11510" y="0"/>
            <a:ext cx="5360591" cy="10287000"/>
          </a:xfrm>
          <a:prstGeom prst="rect">
            <a:avLst/>
          </a:prstGeom>
          <a:solidFill>
            <a:srgbClr val="BE6BC4"/>
          </a:solidFill>
          <a:ln>
            <a:noFill/>
          </a:ln>
        </p:spPr>
        <p:txBody>
          <a:bodyPr spcFirstLastPara="1" wrap="square" lIns="137138" tIns="68550" rIns="137138" bIns="68550" anchor="ctr" anchorCtr="0">
            <a:noAutofit/>
          </a:bodyPr>
          <a:lstStyle/>
          <a:p>
            <a:pPr marR="0" lvl="0" indent="0" algn="ctr">
              <a:spcBef>
                <a:spcPts val="0"/>
              </a:spcBef>
              <a:spcAft>
                <a:spcPts val="0"/>
              </a:spcAft>
              <a:buNone/>
            </a:pPr>
            <a:endParaRPr lang="he-IL" sz="2700">
              <a:latin typeface="Calibri"/>
              <a:cs typeface="Calibri"/>
            </a:endParaRPr>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ד'/שבט/תשפ"ה</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642938" y="1784747"/>
            <a:ext cx="4242954" cy="1988345"/>
          </a:xfrm>
        </p:spPr>
        <p:txBody>
          <a:bodyPr>
            <a:normAutofit/>
          </a:bodyPr>
          <a:lstStyle>
            <a:lvl1pPr algn="ctr">
              <a:defRPr sz="81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8197453" y="2416949"/>
            <a:ext cx="8065295" cy="6236493"/>
          </a:xfrm>
        </p:spPr>
        <p:txBody>
          <a:bodyPr/>
          <a:lstStyle/>
          <a:p>
            <a:endParaRPr lang="he-IL"/>
          </a:p>
        </p:txBody>
      </p:sp>
    </p:spTree>
    <p:extLst>
      <p:ext uri="{BB962C8B-B14F-4D97-AF65-F5344CB8AC3E}">
        <p14:creationId xmlns:p14="http://schemas.microsoft.com/office/powerpoint/2010/main" val="220750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ד'/שבט/תשפ"ה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1"/>
            <a:ext cx="18288000" cy="2230583"/>
          </a:xfrm>
          <a:prstGeom prst="rect">
            <a:avLst/>
          </a:prstGeom>
          <a:solidFill>
            <a:srgbClr val="BE6BC4"/>
          </a:solidFill>
          <a:ln>
            <a:noFill/>
          </a:ln>
        </p:spPr>
        <p:txBody>
          <a:bodyPr spcFirstLastPara="1" wrap="square" lIns="137138" tIns="68550" rIns="137138" bIns="68550" anchor="ctr" anchorCtr="0">
            <a:noAutofit/>
          </a:bodyPr>
          <a:lstStyle/>
          <a:p>
            <a:pPr marR="0" lvl="0" indent="0" algn="ctr">
              <a:spcBef>
                <a:spcPts val="0"/>
              </a:spcBef>
              <a:spcAft>
                <a:spcPts val="0"/>
              </a:spcAft>
              <a:buNone/>
            </a:pPr>
            <a:endParaRPr lang="he-IL" sz="2700" dirty="0">
              <a:latin typeface="Calibri"/>
              <a:cs typeface="Calibri"/>
            </a:endParaRPr>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7234956">
            <a:off x="3282645" y="1735930"/>
            <a:ext cx="1257300" cy="642938"/>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3937516" y="346364"/>
            <a:ext cx="11305310" cy="1537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0800" b="1" dirty="0">
                <a:solidFill>
                  <a:srgbClr val="002060"/>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1039091" y="3107531"/>
            <a:ext cx="16209819" cy="4071938"/>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874159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0"/>
        <p:cNvGrpSpPr/>
        <p:nvPr/>
      </p:nvGrpSpPr>
      <p:grpSpPr>
        <a:xfrm>
          <a:off x="0" y="0"/>
          <a:ext cx="0" cy="0"/>
          <a:chOff x="0" y="0"/>
          <a:chExt cx="0" cy="0"/>
        </a:xfrm>
      </p:grpSpPr>
      <p:sp>
        <p:nvSpPr>
          <p:cNvPr id="56" name="Google Shape;56;p29"/>
          <p:cNvSpPr txBox="1">
            <a:spLocks noGrp="1"/>
          </p:cNvSpPr>
          <p:nvPr>
            <p:ph type="title"/>
          </p:nvPr>
        </p:nvSpPr>
        <p:spPr>
          <a:xfrm>
            <a:off x="4622385" y="994689"/>
            <a:ext cx="12420000" cy="108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12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2507458" y="2893220"/>
            <a:ext cx="14358938" cy="5767388"/>
          </a:xfrm>
          <a:prstGeom prst="rect">
            <a:avLst/>
          </a:prstGeom>
          <a:noFill/>
          <a:ln>
            <a:noFill/>
          </a:ln>
        </p:spPr>
        <p:txBody>
          <a:bodyPr spcFirstLastPara="1" wrap="square" lIns="91425" tIns="45700" rIns="91425" bIns="45700" anchor="t" anchorCtr="0">
            <a:normAutofit/>
          </a:bodyPr>
          <a:lstStyle>
            <a:lvl1pPr marL="685800" lvl="0" indent="-342900" algn="ctr" rtl="1">
              <a:lnSpc>
                <a:spcPct val="90000"/>
              </a:lnSpc>
              <a:spcBef>
                <a:spcPts val="1200"/>
              </a:spcBef>
              <a:spcAft>
                <a:spcPts val="0"/>
              </a:spcAft>
              <a:buClr>
                <a:schemeClr val="dk1"/>
              </a:buClr>
              <a:buSzPts val="3600"/>
              <a:buNone/>
              <a:defRPr sz="5400">
                <a:latin typeface="Calibri"/>
                <a:ea typeface="Calibri"/>
                <a:cs typeface="Calibri"/>
                <a:sym typeface="Calibri"/>
              </a:defRPr>
            </a:lvl1pPr>
            <a:lvl2pPr marL="1371600" lvl="1" indent="-342900" algn="ctr" rtl="1">
              <a:lnSpc>
                <a:spcPct val="90000"/>
              </a:lnSpc>
              <a:spcBef>
                <a:spcPts val="1200"/>
              </a:spcBef>
              <a:spcAft>
                <a:spcPts val="0"/>
              </a:spcAft>
              <a:buClr>
                <a:schemeClr val="dk1"/>
              </a:buClr>
              <a:buSzPts val="2400"/>
              <a:buNone/>
              <a:defRPr/>
            </a:lvl2pPr>
            <a:lvl3pPr marL="2057400" lvl="2" indent="-342900" algn="ctr" rtl="1">
              <a:lnSpc>
                <a:spcPct val="90000"/>
              </a:lnSpc>
              <a:spcBef>
                <a:spcPts val="750"/>
              </a:spcBef>
              <a:spcAft>
                <a:spcPts val="0"/>
              </a:spcAft>
              <a:buClr>
                <a:schemeClr val="dk1"/>
              </a:buClr>
              <a:buSzPts val="2000"/>
              <a:buNone/>
              <a:defRPr/>
            </a:lvl3pPr>
            <a:lvl4pPr marL="2743200" lvl="3" indent="-342900" algn="ctr" rtl="1">
              <a:lnSpc>
                <a:spcPct val="90000"/>
              </a:lnSpc>
              <a:spcBef>
                <a:spcPts val="750"/>
              </a:spcBef>
              <a:spcAft>
                <a:spcPts val="0"/>
              </a:spcAft>
              <a:buClr>
                <a:schemeClr val="dk1"/>
              </a:buClr>
              <a:buSzPts val="1800"/>
              <a:buNone/>
              <a:defRPr/>
            </a:lvl4pPr>
            <a:lvl5pPr marL="3429000" lvl="4" indent="-342900" algn="ctr" rtl="1">
              <a:lnSpc>
                <a:spcPct val="90000"/>
              </a:lnSpc>
              <a:spcBef>
                <a:spcPts val="750"/>
              </a:spcBef>
              <a:spcAft>
                <a:spcPts val="0"/>
              </a:spcAft>
              <a:buClr>
                <a:schemeClr val="dk1"/>
              </a:buClr>
              <a:buSzPts val="1800"/>
              <a:buNone/>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36906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6F2EC"/>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1257300" y="547688"/>
            <a:ext cx="15773400" cy="1988345"/>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1257300" y="2738438"/>
            <a:ext cx="15773400" cy="6527007"/>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12915900" y="9534526"/>
            <a:ext cx="4114800" cy="547688"/>
          </a:xfrm>
          <a:prstGeom prst="rect">
            <a:avLst/>
          </a:prstGeom>
        </p:spPr>
        <p:txBody>
          <a:bodyPr vert="horz" lIns="91440" tIns="45720" rIns="91440" bIns="45720" rtlCol="1" anchor="ctr"/>
          <a:lstStyle>
            <a:lvl1pPr algn="r">
              <a:defRPr sz="1800">
                <a:solidFill>
                  <a:schemeClr val="tx1">
                    <a:tint val="75000"/>
                  </a:schemeClr>
                </a:solidFill>
              </a:defRPr>
            </a:lvl1pPr>
          </a:lstStyle>
          <a:p>
            <a:fld id="{8E9EB68D-8B77-4F94-BB97-F778B0AAB978}" type="datetimeFigureOut">
              <a:rPr lang="he-IL" smtClean="0"/>
              <a:t>ד'/שבט/תשפ"ה</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1" anchor="ctr"/>
          <a:lstStyle>
            <a:lvl1pPr algn="ctr">
              <a:defRPr sz="18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1257300" y="9534526"/>
            <a:ext cx="4114800" cy="547688"/>
          </a:xfrm>
          <a:prstGeom prst="rect">
            <a:avLst/>
          </a:prstGeom>
        </p:spPr>
        <p:txBody>
          <a:bodyPr vert="horz" lIns="91440" tIns="45720" rIns="91440" bIns="45720" rtlCol="1" anchor="ctr"/>
          <a:lstStyle>
            <a:lvl1pPr algn="l">
              <a:defRPr sz="18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99115034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r" defTabSz="1371600" rtl="1"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r" defTabSz="1371600" rtl="1"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r" defTabSz="1371600" rtl="1"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r" defTabSz="1371600" rtl="1"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r" defTabSz="1371600" rtl="1"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he-IL"/>
      </a:defPPr>
      <a:lvl1pPr marL="0" algn="r" defTabSz="1371600" rtl="1" eaLnBrk="1" latinLnBrk="0" hangingPunct="1">
        <a:defRPr sz="2700" kern="1200">
          <a:solidFill>
            <a:schemeClr val="tx1"/>
          </a:solidFill>
          <a:latin typeface="+mn-lt"/>
          <a:ea typeface="+mn-ea"/>
          <a:cs typeface="+mn-cs"/>
        </a:defRPr>
      </a:lvl1pPr>
      <a:lvl2pPr marL="685800" algn="r" defTabSz="1371600" rtl="1" eaLnBrk="1" latinLnBrk="0" hangingPunct="1">
        <a:defRPr sz="2700" kern="1200">
          <a:solidFill>
            <a:schemeClr val="tx1"/>
          </a:solidFill>
          <a:latin typeface="+mn-lt"/>
          <a:ea typeface="+mn-ea"/>
          <a:cs typeface="+mn-cs"/>
        </a:defRPr>
      </a:lvl2pPr>
      <a:lvl3pPr marL="1371600" algn="r" defTabSz="1371600" rtl="1" eaLnBrk="1" latinLnBrk="0" hangingPunct="1">
        <a:defRPr sz="2700" kern="1200">
          <a:solidFill>
            <a:schemeClr val="tx1"/>
          </a:solidFill>
          <a:latin typeface="+mn-lt"/>
          <a:ea typeface="+mn-ea"/>
          <a:cs typeface="+mn-cs"/>
        </a:defRPr>
      </a:lvl3pPr>
      <a:lvl4pPr marL="2057400" algn="r" defTabSz="1371600" rtl="1" eaLnBrk="1" latinLnBrk="0" hangingPunct="1">
        <a:defRPr sz="2700" kern="1200">
          <a:solidFill>
            <a:schemeClr val="tx1"/>
          </a:solidFill>
          <a:latin typeface="+mn-lt"/>
          <a:ea typeface="+mn-ea"/>
          <a:cs typeface="+mn-cs"/>
        </a:defRPr>
      </a:lvl4pPr>
      <a:lvl5pPr marL="2743200" algn="r" defTabSz="1371600" rtl="1" eaLnBrk="1" latinLnBrk="0" hangingPunct="1">
        <a:defRPr sz="2700" kern="1200">
          <a:solidFill>
            <a:schemeClr val="tx1"/>
          </a:solidFill>
          <a:latin typeface="+mn-lt"/>
          <a:ea typeface="+mn-ea"/>
          <a:cs typeface="+mn-cs"/>
        </a:defRPr>
      </a:lvl5pPr>
      <a:lvl6pPr marL="3429000" algn="r" defTabSz="1371600" rtl="1" eaLnBrk="1" latinLnBrk="0" hangingPunct="1">
        <a:defRPr sz="2700" kern="1200">
          <a:solidFill>
            <a:schemeClr val="tx1"/>
          </a:solidFill>
          <a:latin typeface="+mn-lt"/>
          <a:ea typeface="+mn-ea"/>
          <a:cs typeface="+mn-cs"/>
        </a:defRPr>
      </a:lvl6pPr>
      <a:lvl7pPr marL="4114800" algn="r" defTabSz="1371600" rtl="1" eaLnBrk="1" latinLnBrk="0" hangingPunct="1">
        <a:defRPr sz="2700" kern="1200">
          <a:solidFill>
            <a:schemeClr val="tx1"/>
          </a:solidFill>
          <a:latin typeface="+mn-lt"/>
          <a:ea typeface="+mn-ea"/>
          <a:cs typeface="+mn-cs"/>
        </a:defRPr>
      </a:lvl7pPr>
      <a:lvl8pPr marL="4800600" algn="r" defTabSz="1371600" rtl="1" eaLnBrk="1" latinLnBrk="0" hangingPunct="1">
        <a:defRPr sz="2700" kern="1200">
          <a:solidFill>
            <a:schemeClr val="tx1"/>
          </a:solidFill>
          <a:latin typeface="+mn-lt"/>
          <a:ea typeface="+mn-ea"/>
          <a:cs typeface="+mn-cs"/>
        </a:defRPr>
      </a:lvl8pPr>
      <a:lvl9pPr marL="5486400" algn="r" defTabSz="1371600" rtl="1"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aEXvCQ3nEOg?si=YzJHytChep-4KR6B"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meyda.education.gov.il/files/Pop/0files/lemida-metukshevet/AI/Guidelines.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apps.education.gov.il/mankal/horaa.aspx?siduri=49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sv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59.sv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sv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sv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3.sv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5.sv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3.sv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24.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sp>
        <p:nvSpPr>
          <p:cNvPr id="7" name="TextBox 7"/>
          <p:cNvSpPr txBox="1"/>
          <p:nvPr/>
        </p:nvSpPr>
        <p:spPr>
          <a:xfrm>
            <a:off x="3627151" y="2705100"/>
            <a:ext cx="11033695" cy="2523768"/>
          </a:xfrm>
          <a:prstGeom prst="rect">
            <a:avLst/>
          </a:prstGeom>
        </p:spPr>
        <p:txBody>
          <a:bodyPr wrap="square" lIns="0" tIns="0" rIns="0" bIns="0" rtlCol="0" anchor="t">
            <a:spAutoFit/>
          </a:bodyPr>
          <a:lstStyle/>
          <a:p>
            <a:pPr algn="ctr" rtl="1"/>
            <a:r>
              <a:rPr lang="he-IL" sz="4400" b="1" dirty="0">
                <a:solidFill>
                  <a:srgbClr val="002060"/>
                </a:solidFill>
                <a:latin typeface="Calibri" panose="020F0502020204030204" pitchFamily="34" charset="0"/>
                <a:ea typeface="Calibri" panose="020F0502020204030204" pitchFamily="34" charset="0"/>
                <a:cs typeface="Calibri" panose="020F0502020204030204" pitchFamily="34" charset="0"/>
              </a:rPr>
              <a:t>מצגת היערכות לצוותי חינוך (יסודי ועל יסודי)</a:t>
            </a:r>
            <a:r>
              <a:rPr lang="he-IL" sz="2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algn="ctr" rtl="1"/>
            <a:r>
              <a:rPr lang="he-IL" sz="6000" b="1" dirty="0">
                <a:solidFill>
                  <a:srgbClr val="002060"/>
                </a:solidFill>
                <a:latin typeface="Calibri" panose="020F0502020204030204" pitchFamily="34" charset="0"/>
                <a:ea typeface="Calibri" panose="020F0502020204030204" pitchFamily="34" charset="0"/>
                <a:cs typeface="Calibri" panose="020F0502020204030204" pitchFamily="34" charset="0"/>
              </a:rPr>
              <a:t>לקראת השבוע הלאומי</a:t>
            </a:r>
          </a:p>
          <a:p>
            <a:pPr algn="ctr" rtl="1"/>
            <a:r>
              <a:rPr lang="he-IL" sz="6000" b="1" dirty="0">
                <a:solidFill>
                  <a:srgbClr val="002060"/>
                </a:solidFill>
                <a:latin typeface="Calibri" panose="020F0502020204030204" pitchFamily="34" charset="0"/>
                <a:ea typeface="Calibri" panose="020F0502020204030204" pitchFamily="34" charset="0"/>
                <a:cs typeface="Calibri" panose="020F0502020204030204" pitchFamily="34" charset="0"/>
              </a:rPr>
              <a:t> לגלישה בטוחה ברשת תשפ"ה</a:t>
            </a:r>
            <a:endParaRPr lang="en-US" sz="6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Google Shape;581;p1">
            <a:extLst>
              <a:ext uri="{FF2B5EF4-FFF2-40B4-BE49-F238E27FC236}">
                <a16:creationId xmlns:a16="http://schemas.microsoft.com/office/drawing/2014/main" id="{AD02EB86-DAC1-238F-DB01-29D2B2603C3E}"/>
              </a:ext>
            </a:extLst>
          </p:cNvPr>
          <p:cNvPicPr preferRelativeResize="0"/>
          <p:nvPr/>
        </p:nvPicPr>
        <p:blipFill rotWithShape="1">
          <a:blip r:embed="rId3">
            <a:alphaModFix/>
          </a:blip>
          <a:srcRect/>
          <a:stretch/>
        </p:blipFill>
        <p:spPr>
          <a:xfrm>
            <a:off x="15163800" y="91668"/>
            <a:ext cx="2685667" cy="1576975"/>
          </a:xfrm>
          <a:prstGeom prst="rect">
            <a:avLst/>
          </a:prstGeom>
          <a:noFill/>
          <a:ln>
            <a:noFill/>
          </a:ln>
        </p:spPr>
      </p:pic>
      <p:pic>
        <p:nvPicPr>
          <p:cNvPr id="9" name="תמונה 3">
            <a:extLst>
              <a:ext uri="{FF2B5EF4-FFF2-40B4-BE49-F238E27FC236}">
                <a16:creationId xmlns:a16="http://schemas.microsoft.com/office/drawing/2014/main" id="{3A8F9F12-EC8F-9729-CE3F-CE10A39436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7922" y="216003"/>
            <a:ext cx="1095184" cy="125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מלבן 4">
            <a:extLst>
              <a:ext uri="{FF2B5EF4-FFF2-40B4-BE49-F238E27FC236}">
                <a16:creationId xmlns:a16="http://schemas.microsoft.com/office/drawing/2014/main" id="{6E074CA0-7380-A529-5F90-A70A3E094FCD}"/>
              </a:ext>
            </a:extLst>
          </p:cNvPr>
          <p:cNvSpPr/>
          <p:nvPr/>
        </p:nvSpPr>
        <p:spPr>
          <a:xfrm>
            <a:off x="7801166" y="1368561"/>
            <a:ext cx="2685667" cy="600164"/>
          </a:xfrm>
          <a:prstGeom prst="rect">
            <a:avLst/>
          </a:prstGeom>
        </p:spPr>
        <p:txBody>
          <a:bodyPr wrap="square">
            <a:spAutoFit/>
          </a:bodyPr>
          <a:lstStyle/>
          <a:p>
            <a:pPr marL="0" marR="0" lvl="0" indent="0" algn="ctr" defTabSz="914400" rtl="1" eaLnBrk="1" fontAlgn="auto" latinLnBrk="0" hangingPunct="1">
              <a:spcBef>
                <a:spcPts val="0"/>
              </a:spcBef>
              <a:spcAft>
                <a:spcPts val="0"/>
              </a:spcAft>
              <a:buClrTx/>
              <a:buSzTx/>
              <a:buFontTx/>
              <a:buNone/>
              <a:tabLst/>
              <a:defRPr/>
            </a:pPr>
            <a:r>
              <a:rPr kumimoji="0" lang="he-IL" sz="11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משרד החינוך</a:t>
            </a:r>
          </a:p>
          <a:p>
            <a:pPr marL="0" marR="0" lvl="0" indent="0" algn="ctr" defTabSz="914400" rtl="1" eaLnBrk="1" fontAlgn="auto" latinLnBrk="0" hangingPunct="1">
              <a:spcBef>
                <a:spcPts val="0"/>
              </a:spcBef>
              <a:spcAft>
                <a:spcPts val="0"/>
              </a:spcAft>
              <a:buClrTx/>
              <a:buSzTx/>
              <a:buFontTx/>
              <a:buNone/>
              <a:tabLst/>
              <a:defRPr/>
            </a:pPr>
            <a:r>
              <a:rPr kumimoji="0" lang="he-IL" sz="11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מינהל</a:t>
            </a:r>
            <a:r>
              <a:rPr kumimoji="0" lang="he-IL" sz="11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פדגוגי</a:t>
            </a:r>
            <a:endParaRPr kumimoji="0" lang="en-US" sz="11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ctr" defTabSz="914400" rtl="1" eaLnBrk="1" fontAlgn="auto" latinLnBrk="0" hangingPunct="1">
              <a:spcBef>
                <a:spcPts val="0"/>
              </a:spcBef>
              <a:spcAft>
                <a:spcPts val="0"/>
              </a:spcAft>
              <a:buClrTx/>
              <a:buSzTx/>
              <a:buFontTx/>
              <a:buNone/>
              <a:tabLst/>
              <a:defRPr/>
            </a:pPr>
            <a:r>
              <a:rPr kumimoji="0" lang="he-IL" sz="11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אגף בכיר שירות פסיכולוגי ייעוצי</a:t>
            </a:r>
          </a:p>
        </p:txBody>
      </p:sp>
      <p:pic>
        <p:nvPicPr>
          <p:cNvPr id="10" name="תמונה 9">
            <a:extLst>
              <a:ext uri="{FF2B5EF4-FFF2-40B4-BE49-F238E27FC236}">
                <a16:creationId xmlns:a16="http://schemas.microsoft.com/office/drawing/2014/main" id="{4FFCBFCD-B4D3-F7A5-8AEB-C16FB205F1AE}"/>
              </a:ext>
            </a:extLst>
          </p:cNvPr>
          <p:cNvPicPr>
            <a:picLocks noChangeAspect="1"/>
          </p:cNvPicPr>
          <p:nvPr/>
        </p:nvPicPr>
        <p:blipFill>
          <a:blip r:embed="rId5" cstate="print">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8797922" y="5981700"/>
            <a:ext cx="4360148" cy="3237881"/>
          </a:xfrm>
          <a:prstGeom prst="rect">
            <a:avLst/>
          </a:prstGeom>
        </p:spPr>
      </p:pic>
      <p:pic>
        <p:nvPicPr>
          <p:cNvPr id="13" name="תמונה 12">
            <a:extLst>
              <a:ext uri="{FF2B5EF4-FFF2-40B4-BE49-F238E27FC236}">
                <a16:creationId xmlns:a16="http://schemas.microsoft.com/office/drawing/2014/main" id="{635B92CB-6858-C098-DA4F-8D9EF9D9BD46}"/>
              </a:ext>
            </a:extLst>
          </p:cNvPr>
          <p:cNvPicPr>
            <a:picLocks noChangeAspect="1"/>
          </p:cNvPicPr>
          <p:nvPr/>
        </p:nvPicPr>
        <p:blipFill>
          <a:blip r:embed="rId6" cstate="print">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4985366" y="5904080"/>
            <a:ext cx="4360148" cy="33931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0">
            <a:extLst>
              <a:ext uri="{FF2B5EF4-FFF2-40B4-BE49-F238E27FC236}">
                <a16:creationId xmlns:a16="http://schemas.microsoft.com/office/drawing/2014/main" id="{6673B270-B908-43CF-79E1-F8E6CEE982F9}"/>
              </a:ext>
            </a:extLst>
          </p:cNvPr>
          <p:cNvSpPr/>
          <p:nvPr/>
        </p:nvSpPr>
        <p:spPr>
          <a:xfrm>
            <a:off x="-400050" y="259318"/>
            <a:ext cx="190881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מתוך דו"ח האינטרנט של בזק 2024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מסכמים את החיים הדיגיטליים</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pic>
        <p:nvPicPr>
          <p:cNvPr id="3" name="תמונה 2">
            <a:extLst>
              <a:ext uri="{FF2B5EF4-FFF2-40B4-BE49-F238E27FC236}">
                <a16:creationId xmlns:a16="http://schemas.microsoft.com/office/drawing/2014/main" id="{E80132EF-8C3B-3C2D-9BDF-536D04E1F85C}"/>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859173" y="545184"/>
            <a:ext cx="1277308" cy="1322125"/>
          </a:xfrm>
          <a:prstGeom prst="rect">
            <a:avLst/>
          </a:prstGeom>
        </p:spPr>
      </p:pic>
      <p:sp>
        <p:nvSpPr>
          <p:cNvPr id="4" name="Rectangle: Rounded Corners 10">
            <a:extLst>
              <a:ext uri="{FF2B5EF4-FFF2-40B4-BE49-F238E27FC236}">
                <a16:creationId xmlns:a16="http://schemas.microsoft.com/office/drawing/2014/main" id="{47A0B84E-233C-F542-9A9B-26DAFCCF5922}"/>
              </a:ext>
            </a:extLst>
          </p:cNvPr>
          <p:cNvSpPr/>
          <p:nvPr/>
        </p:nvSpPr>
        <p:spPr>
          <a:xfrm>
            <a:off x="9519557" y="2685136"/>
            <a:ext cx="7817305"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i="0" u="none" strike="noStrike" kern="1200" cap="none" spc="0" normalizeH="0" baseline="0" noProof="0" dirty="0">
                <a:ln>
                  <a:noFill/>
                </a:ln>
                <a:solidFill>
                  <a:srgbClr val="394472"/>
                </a:solidFill>
                <a:uLnTx/>
                <a:uFillTx/>
                <a:latin typeface="Heebo" pitchFamily="2" charset="-79"/>
                <a:cs typeface="Heebo" pitchFamily="2" charset="-79"/>
              </a:rPr>
              <a:t>לא</a:t>
            </a:r>
            <a:r>
              <a:rPr kumimoji="0" lang="he-IL" sz="3600" i="0" u="none" strike="noStrike" kern="1200" cap="none" spc="0" normalizeH="0" noProof="0" dirty="0">
                <a:ln>
                  <a:noFill/>
                </a:ln>
                <a:solidFill>
                  <a:srgbClr val="394472"/>
                </a:solidFill>
                <a:uLnTx/>
                <a:uFillTx/>
                <a:latin typeface="Heebo" pitchFamily="2" charset="-79"/>
                <a:cs typeface="Heebo" pitchFamily="2" charset="-79"/>
              </a:rPr>
              <a:t> רק משתמשים, גם שולטים-</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3600" b="1" baseline="0" dirty="0">
                <a:solidFill>
                  <a:srgbClr val="394472"/>
                </a:solidFill>
                <a:latin typeface="Heebo" pitchFamily="2" charset="-79"/>
                <a:cs typeface="Heebo" pitchFamily="2" charset="-79"/>
              </a:rPr>
              <a:t>בני</a:t>
            </a:r>
            <a:r>
              <a:rPr lang="he-IL" sz="3600" b="1" dirty="0">
                <a:solidFill>
                  <a:srgbClr val="394472"/>
                </a:solidFill>
                <a:latin typeface="Heebo" pitchFamily="2" charset="-79"/>
                <a:cs typeface="Heebo" pitchFamily="2" charset="-79"/>
              </a:rPr>
              <a:t> הנוער פותחים פער</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3600" b="1" dirty="0">
                <a:solidFill>
                  <a:srgbClr val="394472"/>
                </a:solidFill>
                <a:latin typeface="Heebo" pitchFamily="2" charset="-79"/>
                <a:cs typeface="Heebo" pitchFamily="2" charset="-79"/>
              </a:rPr>
              <a:t> אל מול המבוגרים</a:t>
            </a:r>
            <a:endParaRPr kumimoji="0" lang="he-IL" sz="3600" b="1" i="0" u="none" strike="noStrike" kern="1200" cap="none" spc="0" normalizeH="0" baseline="0" noProof="0" dirty="0">
              <a:ln>
                <a:noFill/>
              </a:ln>
              <a:solidFill>
                <a:srgbClr val="394472"/>
              </a:solidFill>
              <a:uLnTx/>
              <a:uFillTx/>
              <a:latin typeface="Heebo" pitchFamily="2" charset="-79"/>
              <a:cs typeface="Heebo" pitchFamily="2" charset="-79"/>
            </a:endParaRPr>
          </a:p>
        </p:txBody>
      </p:sp>
      <p:sp>
        <p:nvSpPr>
          <p:cNvPr id="2" name="אליפסה 1"/>
          <p:cNvSpPr/>
          <p:nvPr/>
        </p:nvSpPr>
        <p:spPr>
          <a:xfrm>
            <a:off x="14401800" y="4533900"/>
            <a:ext cx="2286000" cy="21336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7" name="אליפסה 6"/>
          <p:cNvSpPr/>
          <p:nvPr/>
        </p:nvSpPr>
        <p:spPr>
          <a:xfrm>
            <a:off x="13411200" y="5372100"/>
            <a:ext cx="1524000" cy="1594757"/>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8" name="אליפסה 7"/>
          <p:cNvSpPr/>
          <p:nvPr/>
        </p:nvSpPr>
        <p:spPr>
          <a:xfrm>
            <a:off x="15137947" y="7689495"/>
            <a:ext cx="1219200" cy="1218632"/>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he-IL"/>
          </a:p>
        </p:txBody>
      </p:sp>
      <p:sp>
        <p:nvSpPr>
          <p:cNvPr id="9" name="אליפסה 8"/>
          <p:cNvSpPr/>
          <p:nvPr/>
        </p:nvSpPr>
        <p:spPr>
          <a:xfrm>
            <a:off x="14373227" y="8294062"/>
            <a:ext cx="1085850" cy="1113582"/>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he-IL"/>
          </a:p>
        </p:txBody>
      </p:sp>
      <p:sp>
        <p:nvSpPr>
          <p:cNvPr id="5" name="TextBox 4"/>
          <p:cNvSpPr txBox="1"/>
          <p:nvPr/>
        </p:nvSpPr>
        <p:spPr>
          <a:xfrm>
            <a:off x="15087600" y="5134482"/>
            <a:ext cx="1219200" cy="1138773"/>
          </a:xfrm>
          <a:prstGeom prst="rect">
            <a:avLst/>
          </a:prstGeom>
          <a:noFill/>
          <a:ln>
            <a:noFill/>
          </a:ln>
        </p:spPr>
        <p:txBody>
          <a:bodyPr wrap="square" rtlCol="1">
            <a:spAutoFit/>
          </a:bodyPr>
          <a:lstStyle/>
          <a:p>
            <a:r>
              <a:rPr lang="he-IL" sz="3200" b="1" dirty="0">
                <a:solidFill>
                  <a:schemeClr val="bg1"/>
                </a:solidFill>
              </a:rPr>
              <a:t>34%</a:t>
            </a:r>
          </a:p>
          <a:p>
            <a:endParaRPr lang="he-IL" dirty="0"/>
          </a:p>
          <a:p>
            <a:pPr algn="ctr"/>
            <a:r>
              <a:rPr lang="he-IL" dirty="0">
                <a:solidFill>
                  <a:schemeClr val="bg1"/>
                </a:solidFill>
              </a:rPr>
              <a:t>2024</a:t>
            </a:r>
          </a:p>
        </p:txBody>
      </p:sp>
      <p:sp>
        <p:nvSpPr>
          <p:cNvPr id="10" name="TextBox 9"/>
          <p:cNvSpPr txBox="1"/>
          <p:nvPr/>
        </p:nvSpPr>
        <p:spPr>
          <a:xfrm>
            <a:off x="13716000" y="5633357"/>
            <a:ext cx="1219200" cy="1138773"/>
          </a:xfrm>
          <a:prstGeom prst="rect">
            <a:avLst/>
          </a:prstGeom>
          <a:noFill/>
          <a:ln>
            <a:noFill/>
          </a:ln>
        </p:spPr>
        <p:txBody>
          <a:bodyPr wrap="square" rtlCol="1">
            <a:spAutoFit/>
          </a:bodyPr>
          <a:lstStyle/>
          <a:p>
            <a:r>
              <a:rPr lang="he-IL" sz="3200" b="1" dirty="0">
                <a:solidFill>
                  <a:schemeClr val="bg1"/>
                </a:solidFill>
              </a:rPr>
              <a:t>25%</a:t>
            </a:r>
          </a:p>
          <a:p>
            <a:endParaRPr lang="he-IL" dirty="0"/>
          </a:p>
          <a:p>
            <a:pPr algn="ctr"/>
            <a:r>
              <a:rPr lang="he-IL" dirty="0">
                <a:solidFill>
                  <a:schemeClr val="bg1"/>
                </a:solidFill>
              </a:rPr>
              <a:t>2023</a:t>
            </a:r>
          </a:p>
        </p:txBody>
      </p:sp>
      <p:sp>
        <p:nvSpPr>
          <p:cNvPr id="11" name="TextBox 10"/>
          <p:cNvSpPr txBox="1"/>
          <p:nvPr/>
        </p:nvSpPr>
        <p:spPr>
          <a:xfrm>
            <a:off x="15274019" y="7729425"/>
            <a:ext cx="1219200" cy="1138773"/>
          </a:xfrm>
          <a:prstGeom prst="rect">
            <a:avLst/>
          </a:prstGeom>
          <a:noFill/>
          <a:ln>
            <a:noFill/>
          </a:ln>
        </p:spPr>
        <p:txBody>
          <a:bodyPr wrap="square" rtlCol="1">
            <a:spAutoFit/>
          </a:bodyPr>
          <a:lstStyle/>
          <a:p>
            <a:r>
              <a:rPr lang="he-IL" sz="3200" b="1" dirty="0">
                <a:solidFill>
                  <a:schemeClr val="bg1"/>
                </a:solidFill>
              </a:rPr>
              <a:t>16%</a:t>
            </a:r>
          </a:p>
          <a:p>
            <a:endParaRPr lang="he-IL" dirty="0"/>
          </a:p>
          <a:p>
            <a:pPr algn="ctr"/>
            <a:r>
              <a:rPr lang="he-IL" dirty="0">
                <a:solidFill>
                  <a:schemeClr val="bg1"/>
                </a:solidFill>
              </a:rPr>
              <a:t>     2024</a:t>
            </a:r>
          </a:p>
        </p:txBody>
      </p:sp>
      <p:sp>
        <p:nvSpPr>
          <p:cNvPr id="12" name="TextBox 11"/>
          <p:cNvSpPr txBox="1"/>
          <p:nvPr/>
        </p:nvSpPr>
        <p:spPr>
          <a:xfrm>
            <a:off x="14528347" y="8404577"/>
            <a:ext cx="1219200" cy="892552"/>
          </a:xfrm>
          <a:prstGeom prst="rect">
            <a:avLst/>
          </a:prstGeom>
          <a:noFill/>
          <a:ln>
            <a:noFill/>
          </a:ln>
        </p:spPr>
        <p:txBody>
          <a:bodyPr wrap="square" rtlCol="1">
            <a:spAutoFit/>
          </a:bodyPr>
          <a:lstStyle/>
          <a:p>
            <a:r>
              <a:rPr lang="he-IL" sz="2400" b="1" dirty="0">
                <a:solidFill>
                  <a:schemeClr val="bg1"/>
                </a:solidFill>
              </a:rPr>
              <a:t>34%</a:t>
            </a:r>
            <a:endParaRPr lang="he-IL" sz="1100" b="1" dirty="0">
              <a:solidFill>
                <a:schemeClr val="bg1"/>
              </a:solidFill>
            </a:endParaRPr>
          </a:p>
          <a:p>
            <a:endParaRPr lang="he-IL" sz="1000" dirty="0"/>
          </a:p>
          <a:p>
            <a:pPr algn="ctr"/>
            <a:r>
              <a:rPr lang="he-IL" sz="1600" dirty="0">
                <a:solidFill>
                  <a:schemeClr val="bg1"/>
                </a:solidFill>
              </a:rPr>
              <a:t>         2023 </a:t>
            </a:r>
          </a:p>
        </p:txBody>
      </p:sp>
      <p:sp>
        <p:nvSpPr>
          <p:cNvPr id="13" name="TextBox 12"/>
          <p:cNvSpPr txBox="1"/>
          <p:nvPr/>
        </p:nvSpPr>
        <p:spPr>
          <a:xfrm>
            <a:off x="16682357" y="4429270"/>
            <a:ext cx="1143000" cy="461665"/>
          </a:xfrm>
          <a:prstGeom prst="rect">
            <a:avLst/>
          </a:prstGeom>
          <a:noFill/>
        </p:spPr>
        <p:txBody>
          <a:bodyPr wrap="square" rtlCol="1">
            <a:spAutoFit/>
          </a:bodyPr>
          <a:lstStyle/>
          <a:p>
            <a:r>
              <a:rPr lang="he-IL" sz="2400" b="1" dirty="0"/>
              <a:t>נוער</a:t>
            </a:r>
          </a:p>
        </p:txBody>
      </p:sp>
      <p:sp>
        <p:nvSpPr>
          <p:cNvPr id="14" name="TextBox 13"/>
          <p:cNvSpPr txBox="1"/>
          <p:nvPr/>
        </p:nvSpPr>
        <p:spPr>
          <a:xfrm>
            <a:off x="16715014" y="7729425"/>
            <a:ext cx="1143000" cy="461665"/>
          </a:xfrm>
          <a:prstGeom prst="rect">
            <a:avLst/>
          </a:prstGeom>
          <a:noFill/>
        </p:spPr>
        <p:txBody>
          <a:bodyPr wrap="square" rtlCol="1">
            <a:spAutoFit/>
          </a:bodyPr>
          <a:lstStyle/>
          <a:p>
            <a:r>
              <a:rPr lang="he-IL" sz="2400" b="1" dirty="0"/>
              <a:t>18+</a:t>
            </a:r>
          </a:p>
        </p:txBody>
      </p:sp>
      <p:cxnSp>
        <p:nvCxnSpPr>
          <p:cNvPr id="16" name="מחבר ישר 15"/>
          <p:cNvCxnSpPr/>
          <p:nvPr/>
        </p:nvCxnSpPr>
        <p:spPr>
          <a:xfrm>
            <a:off x="0" y="2620218"/>
            <a:ext cx="1828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מחבר ישר 16"/>
          <p:cNvCxnSpPr/>
          <p:nvPr/>
        </p:nvCxnSpPr>
        <p:spPr>
          <a:xfrm>
            <a:off x="9372600" y="2620218"/>
            <a:ext cx="25852" cy="7635523"/>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תמונה 23"/>
          <p:cNvPicPr>
            <a:picLocks noChangeAspect="1"/>
          </p:cNvPicPr>
          <p:nvPr/>
        </p:nvPicPr>
        <p:blipFill>
          <a:blip r:embed="rId4"/>
          <a:stretch>
            <a:fillRect/>
          </a:stretch>
        </p:blipFill>
        <p:spPr>
          <a:xfrm>
            <a:off x="7620000" y="5620642"/>
            <a:ext cx="3505200" cy="3307427"/>
          </a:xfrm>
          <a:prstGeom prst="rect">
            <a:avLst/>
          </a:prstGeom>
        </p:spPr>
      </p:pic>
      <p:sp>
        <p:nvSpPr>
          <p:cNvPr id="25" name="TextBox 24"/>
          <p:cNvSpPr txBox="1"/>
          <p:nvPr/>
        </p:nvSpPr>
        <p:spPr>
          <a:xfrm>
            <a:off x="9986963" y="4663425"/>
            <a:ext cx="5555116" cy="461665"/>
          </a:xfrm>
          <a:prstGeom prst="rect">
            <a:avLst/>
          </a:prstGeom>
          <a:noFill/>
        </p:spPr>
        <p:txBody>
          <a:bodyPr wrap="square" rtlCol="1">
            <a:spAutoFit/>
          </a:bodyPr>
          <a:lstStyle/>
          <a:p>
            <a:r>
              <a:rPr lang="en-US" sz="2400" b="1" dirty="0"/>
              <a:t>AI </a:t>
            </a:r>
            <a:r>
              <a:rPr lang="he-IL" sz="2400" b="1" dirty="0"/>
              <a:t>מתמצאים היטב בכלי</a:t>
            </a:r>
            <a:r>
              <a:rPr lang="en-US" sz="2400" b="1" dirty="0"/>
              <a:t> </a:t>
            </a:r>
            <a:endParaRPr lang="he-IL" sz="2400" b="1" dirty="0"/>
          </a:p>
        </p:txBody>
      </p:sp>
      <p:sp>
        <p:nvSpPr>
          <p:cNvPr id="26" name="Rectangle: Rounded Corners 10">
            <a:extLst>
              <a:ext uri="{FF2B5EF4-FFF2-40B4-BE49-F238E27FC236}">
                <a16:creationId xmlns:a16="http://schemas.microsoft.com/office/drawing/2014/main" id="{47A0B84E-233C-F542-9A9B-26DAFCCF5922}"/>
              </a:ext>
            </a:extLst>
          </p:cNvPr>
          <p:cNvSpPr/>
          <p:nvPr/>
        </p:nvSpPr>
        <p:spPr>
          <a:xfrm>
            <a:off x="1143000" y="2915220"/>
            <a:ext cx="7817305" cy="55920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i="0" u="none" strike="noStrike" kern="1200" cap="none" spc="0" normalizeH="0" baseline="0" noProof="0" dirty="0">
                <a:ln>
                  <a:noFill/>
                </a:ln>
                <a:solidFill>
                  <a:srgbClr val="394472"/>
                </a:solidFill>
                <a:uLnTx/>
                <a:uFillTx/>
                <a:latin typeface="Heebo" pitchFamily="2" charset="-79"/>
                <a:cs typeface="Heebo" pitchFamily="2" charset="-79"/>
              </a:rPr>
              <a:t>ובנות הנוער מצמצמות פער מגדרי</a:t>
            </a:r>
            <a:endParaRPr kumimoji="0" lang="he-IL" sz="3600" b="1" i="0" u="none" strike="noStrike" kern="1200" cap="none" spc="0" normalizeH="0" baseline="0" noProof="0" dirty="0">
              <a:ln>
                <a:noFill/>
              </a:ln>
              <a:solidFill>
                <a:srgbClr val="394472"/>
              </a:solidFill>
              <a:uLnTx/>
              <a:uFillTx/>
              <a:latin typeface="Heebo" pitchFamily="2" charset="-79"/>
              <a:cs typeface="Heebo" pitchFamily="2" charset="-79"/>
            </a:endParaRPr>
          </a:p>
        </p:txBody>
      </p:sp>
      <p:sp>
        <p:nvSpPr>
          <p:cNvPr id="27" name="TextBox 26"/>
          <p:cNvSpPr txBox="1"/>
          <p:nvPr/>
        </p:nvSpPr>
        <p:spPr>
          <a:xfrm>
            <a:off x="2136481" y="3724692"/>
            <a:ext cx="5555116" cy="461665"/>
          </a:xfrm>
          <a:prstGeom prst="rect">
            <a:avLst/>
          </a:prstGeom>
          <a:noFill/>
        </p:spPr>
        <p:txBody>
          <a:bodyPr wrap="square" rtlCol="1">
            <a:spAutoFit/>
          </a:bodyPr>
          <a:lstStyle/>
          <a:p>
            <a:r>
              <a:rPr lang="en-US" sz="2400" b="1" dirty="0"/>
              <a:t>AI </a:t>
            </a:r>
            <a:r>
              <a:rPr lang="he-IL" sz="2400" b="1" dirty="0"/>
              <a:t>מתמצאים/</a:t>
            </a:r>
            <a:r>
              <a:rPr lang="he-IL" sz="2400" b="1" dirty="0" err="1"/>
              <a:t>ות</a:t>
            </a:r>
            <a:r>
              <a:rPr lang="he-IL" sz="2400" b="1" dirty="0"/>
              <a:t> היטב בכלי</a:t>
            </a:r>
            <a:r>
              <a:rPr lang="en-US" sz="2400" b="1" dirty="0"/>
              <a:t> </a:t>
            </a:r>
            <a:endParaRPr lang="he-IL" sz="2400" b="1" dirty="0"/>
          </a:p>
        </p:txBody>
      </p:sp>
      <p:sp>
        <p:nvSpPr>
          <p:cNvPr id="33" name="אליפסה 32"/>
          <p:cNvSpPr/>
          <p:nvPr/>
        </p:nvSpPr>
        <p:spPr>
          <a:xfrm>
            <a:off x="282708" y="8928069"/>
            <a:ext cx="1085850" cy="1113582"/>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he-IL"/>
          </a:p>
        </p:txBody>
      </p:sp>
      <p:sp>
        <p:nvSpPr>
          <p:cNvPr id="30" name="מלבן 29"/>
          <p:cNvSpPr/>
          <p:nvPr/>
        </p:nvSpPr>
        <p:spPr>
          <a:xfrm>
            <a:off x="1408187" y="9401531"/>
            <a:ext cx="5550016" cy="30850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graphicFrame>
        <p:nvGraphicFramePr>
          <p:cNvPr id="28" name="תרשים 27"/>
          <p:cNvGraphicFramePr>
            <a:graphicFrameLocks/>
          </p:cNvGraphicFramePr>
          <p:nvPr>
            <p:extLst>
              <p:ext uri="{D42A27DB-BD31-4B8C-83A1-F6EECF244321}">
                <p14:modId xmlns:p14="http://schemas.microsoft.com/office/powerpoint/2010/main" val="3722239914"/>
              </p:ext>
            </p:extLst>
          </p:nvPr>
        </p:nvGraphicFramePr>
        <p:xfrm>
          <a:off x="1437256" y="4429270"/>
          <a:ext cx="5727926" cy="4118053"/>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p:cNvSpPr txBox="1"/>
          <p:nvPr/>
        </p:nvSpPr>
        <p:spPr>
          <a:xfrm>
            <a:off x="2564787" y="8743594"/>
            <a:ext cx="5555116" cy="461665"/>
          </a:xfrm>
          <a:prstGeom prst="rect">
            <a:avLst/>
          </a:prstGeom>
          <a:noFill/>
        </p:spPr>
        <p:txBody>
          <a:bodyPr wrap="square" rtlCol="1">
            <a:spAutoFit/>
          </a:bodyPr>
          <a:lstStyle/>
          <a:p>
            <a:r>
              <a:rPr lang="he-IL" sz="2400" dirty="0"/>
              <a:t>2024                       2023</a:t>
            </a:r>
            <a:r>
              <a:rPr lang="en-US" sz="2400" dirty="0"/>
              <a:t> </a:t>
            </a:r>
            <a:endParaRPr lang="he-IL" sz="2400" dirty="0"/>
          </a:p>
        </p:txBody>
      </p:sp>
      <p:sp>
        <p:nvSpPr>
          <p:cNvPr id="34" name="TextBox 33"/>
          <p:cNvSpPr txBox="1"/>
          <p:nvPr/>
        </p:nvSpPr>
        <p:spPr>
          <a:xfrm>
            <a:off x="5850581" y="5731011"/>
            <a:ext cx="1083129" cy="523220"/>
          </a:xfrm>
          <a:prstGeom prst="rect">
            <a:avLst/>
          </a:prstGeom>
          <a:noFill/>
        </p:spPr>
        <p:txBody>
          <a:bodyPr wrap="square" rtlCol="1">
            <a:spAutoFit/>
          </a:bodyPr>
          <a:lstStyle/>
          <a:p>
            <a:pPr algn="ctr"/>
            <a:r>
              <a:rPr lang="en-US" sz="2800" dirty="0"/>
              <a:t>30%</a:t>
            </a:r>
            <a:endParaRPr lang="he-IL" sz="2800" dirty="0"/>
          </a:p>
        </p:txBody>
      </p:sp>
      <p:sp>
        <p:nvSpPr>
          <p:cNvPr id="35" name="TextBox 34"/>
          <p:cNvSpPr txBox="1"/>
          <p:nvPr/>
        </p:nvSpPr>
        <p:spPr>
          <a:xfrm>
            <a:off x="4530497" y="5207791"/>
            <a:ext cx="1083129" cy="523220"/>
          </a:xfrm>
          <a:prstGeom prst="rect">
            <a:avLst/>
          </a:prstGeom>
          <a:noFill/>
        </p:spPr>
        <p:txBody>
          <a:bodyPr wrap="square" rtlCol="1">
            <a:spAutoFit/>
          </a:bodyPr>
          <a:lstStyle/>
          <a:p>
            <a:pPr algn="ctr"/>
            <a:r>
              <a:rPr lang="en-US" sz="2800" dirty="0"/>
              <a:t>39%</a:t>
            </a:r>
            <a:endParaRPr lang="he-IL" sz="2800" dirty="0"/>
          </a:p>
        </p:txBody>
      </p:sp>
      <p:sp>
        <p:nvSpPr>
          <p:cNvPr id="36" name="TextBox 35"/>
          <p:cNvSpPr txBox="1"/>
          <p:nvPr/>
        </p:nvSpPr>
        <p:spPr>
          <a:xfrm>
            <a:off x="3100066" y="6385481"/>
            <a:ext cx="1083129" cy="523220"/>
          </a:xfrm>
          <a:prstGeom prst="rect">
            <a:avLst/>
          </a:prstGeom>
          <a:noFill/>
        </p:spPr>
        <p:txBody>
          <a:bodyPr wrap="square" rtlCol="1">
            <a:spAutoFit/>
          </a:bodyPr>
          <a:lstStyle/>
          <a:p>
            <a:pPr algn="ctr"/>
            <a:r>
              <a:rPr lang="en-US" sz="2800" dirty="0"/>
              <a:t>17%</a:t>
            </a:r>
            <a:endParaRPr lang="he-IL" sz="2800" dirty="0"/>
          </a:p>
        </p:txBody>
      </p:sp>
      <p:sp>
        <p:nvSpPr>
          <p:cNvPr id="37" name="TextBox 36"/>
          <p:cNvSpPr txBox="1"/>
          <p:nvPr/>
        </p:nvSpPr>
        <p:spPr>
          <a:xfrm>
            <a:off x="1802095" y="5481561"/>
            <a:ext cx="1083129" cy="523220"/>
          </a:xfrm>
          <a:prstGeom prst="rect">
            <a:avLst/>
          </a:prstGeom>
          <a:noFill/>
        </p:spPr>
        <p:txBody>
          <a:bodyPr wrap="square" rtlCol="1">
            <a:spAutoFit/>
          </a:bodyPr>
          <a:lstStyle/>
          <a:p>
            <a:pPr algn="ctr"/>
            <a:r>
              <a:rPr lang="en-US" sz="2800" dirty="0"/>
              <a:t>34%</a:t>
            </a:r>
            <a:endParaRPr lang="he-IL" sz="2800" dirty="0"/>
          </a:p>
        </p:txBody>
      </p:sp>
    </p:spTree>
    <p:extLst>
      <p:ext uri="{BB962C8B-B14F-4D97-AF65-F5344CB8AC3E}">
        <p14:creationId xmlns:p14="http://schemas.microsoft.com/office/powerpoint/2010/main" val="4181591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מלבן 22"/>
          <p:cNvSpPr/>
          <p:nvPr/>
        </p:nvSpPr>
        <p:spPr>
          <a:xfrm>
            <a:off x="105406" y="3067869"/>
            <a:ext cx="18182594" cy="7154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Rounded Corners 10">
            <a:extLst>
              <a:ext uri="{FF2B5EF4-FFF2-40B4-BE49-F238E27FC236}">
                <a16:creationId xmlns:a16="http://schemas.microsoft.com/office/drawing/2014/main" id="{6673B270-B908-43CF-79E1-F8E6CEE982F9}"/>
              </a:ext>
            </a:extLst>
          </p:cNvPr>
          <p:cNvSpPr/>
          <p:nvPr/>
        </p:nvSpPr>
        <p:spPr>
          <a:xfrm>
            <a:off x="-400050" y="259318"/>
            <a:ext cx="190881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מתוך דו"ח האינטרנט של בזק 2023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עשור לדו"ח החיים הדיגיטליים בישראל</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sp>
        <p:nvSpPr>
          <p:cNvPr id="5" name="Rectangle: Rounded Corners 10">
            <a:extLst>
              <a:ext uri="{FF2B5EF4-FFF2-40B4-BE49-F238E27FC236}">
                <a16:creationId xmlns:a16="http://schemas.microsoft.com/office/drawing/2014/main" id="{6673B270-B908-43CF-79E1-F8E6CEE982F9}"/>
              </a:ext>
            </a:extLst>
          </p:cNvPr>
          <p:cNvSpPr/>
          <p:nvPr/>
        </p:nvSpPr>
        <p:spPr>
          <a:xfrm>
            <a:off x="7181907" y="2374878"/>
            <a:ext cx="8663317" cy="1892012"/>
          </a:xfrm>
          <a:prstGeom prst="roundRect">
            <a:avLst/>
          </a:prstGeom>
          <a:solidFill>
            <a:schemeClr val="bg1">
              <a:lumMod val="95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1" anchor="t"/>
          <a:lstStyle/>
          <a:p>
            <a:pPr lvl="0" algn="ctr" rtl="1">
              <a:defRPr/>
            </a:pPr>
            <a:r>
              <a:rPr lang="en-US" sz="5000" b="1" dirty="0">
                <a:solidFill>
                  <a:srgbClr val="394472"/>
                </a:solidFill>
                <a:latin typeface="Calibri" panose="020F0502020204030204" pitchFamily="34" charset="0"/>
                <a:cs typeface="Calibri" panose="020F0502020204030204" pitchFamily="34" charset="0"/>
              </a:rPr>
              <a:t> </a:t>
            </a:r>
            <a:r>
              <a:rPr lang="he-IL" sz="5000" b="1" dirty="0">
                <a:solidFill>
                  <a:schemeClr val="tx1"/>
                </a:solidFill>
                <a:latin typeface="Calibri" panose="020F0502020204030204" pitchFamily="34" charset="0"/>
                <a:cs typeface="Calibri" panose="020F0502020204030204" pitchFamily="34" charset="0"/>
              </a:rPr>
              <a:t>ואכן התייעלנו- שימושים בכלי</a:t>
            </a:r>
            <a:r>
              <a:rPr lang="en-US" sz="5000" b="1" dirty="0">
                <a:solidFill>
                  <a:schemeClr val="tx1"/>
                </a:solidFill>
                <a:latin typeface="Calibri" panose="020F0502020204030204" pitchFamily="34" charset="0"/>
                <a:cs typeface="Calibri" panose="020F0502020204030204" pitchFamily="34" charset="0"/>
              </a:rPr>
              <a:t>AI  </a:t>
            </a:r>
            <a:r>
              <a:rPr lang="he-IL" sz="5000" b="1" dirty="0">
                <a:solidFill>
                  <a:schemeClr val="tx1"/>
                </a:solidFill>
                <a:latin typeface="Calibri" panose="020F0502020204030204" pitchFamily="34" charset="0"/>
                <a:cs typeface="Calibri" panose="020F0502020204030204" pitchFamily="34" charset="0"/>
              </a:rPr>
              <a:t>בקרב משתמשים</a:t>
            </a:r>
            <a:endParaRPr kumimoji="0" lang="he-IL" sz="5000" b="1" i="0" u="none" strike="noStrike" kern="120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
        <p:nvSpPr>
          <p:cNvPr id="20" name="Rectangle: Rounded Corners 10">
            <a:extLst>
              <a:ext uri="{FF2B5EF4-FFF2-40B4-BE49-F238E27FC236}">
                <a16:creationId xmlns:a16="http://schemas.microsoft.com/office/drawing/2014/main" id="{6673B270-B908-43CF-79E1-F8E6CEE982F9}"/>
              </a:ext>
            </a:extLst>
          </p:cNvPr>
          <p:cNvSpPr/>
          <p:nvPr/>
        </p:nvSpPr>
        <p:spPr>
          <a:xfrm>
            <a:off x="5738013" y="9366351"/>
            <a:ext cx="4504865"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endParaRPr kumimoji="0" lang="he-IL" sz="2000" i="0" u="none" strike="noStrike" kern="1200" cap="none" spc="0" normalizeH="0" baseline="0" noProof="0" dirty="0">
              <a:ln>
                <a:noFill/>
              </a:ln>
              <a:solidFill>
                <a:schemeClr val="tx1"/>
              </a:solidFill>
              <a:uLnTx/>
              <a:uFillTx/>
              <a:latin typeface="Calibri" panose="020F0502020204030204" pitchFamily="34" charset="0"/>
              <a:ea typeface="+mn-ea"/>
              <a:cs typeface="Calibri" panose="020F0502020204030204" pitchFamily="34" charset="0"/>
            </a:endParaRPr>
          </a:p>
        </p:txBody>
      </p:sp>
      <p:sp>
        <p:nvSpPr>
          <p:cNvPr id="25" name="Rectangle: Rounded Corners 10">
            <a:extLst>
              <a:ext uri="{FF2B5EF4-FFF2-40B4-BE49-F238E27FC236}">
                <a16:creationId xmlns:a16="http://schemas.microsoft.com/office/drawing/2014/main" id="{6673B270-B908-43CF-79E1-F8E6CEE982F9}"/>
              </a:ext>
            </a:extLst>
          </p:cNvPr>
          <p:cNvSpPr/>
          <p:nvPr/>
        </p:nvSpPr>
        <p:spPr>
          <a:xfrm flipH="1">
            <a:off x="16005785" y="5752191"/>
            <a:ext cx="1754673" cy="102279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rPr>
              <a:t>21%</a:t>
            </a:r>
            <a:endParaRPr kumimoji="0" lang="he-IL" sz="2000" i="0" u="none" strike="noStrike" kern="1200" cap="none" spc="0" normalizeH="0" baseline="0" noProof="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19" name="Rectangle: Rounded Corners 10">
            <a:extLst>
              <a:ext uri="{FF2B5EF4-FFF2-40B4-BE49-F238E27FC236}">
                <a16:creationId xmlns:a16="http://schemas.microsoft.com/office/drawing/2014/main" id="{6673B270-B908-43CF-79E1-F8E6CEE982F9}"/>
              </a:ext>
            </a:extLst>
          </p:cNvPr>
          <p:cNvSpPr/>
          <p:nvPr/>
        </p:nvSpPr>
        <p:spPr>
          <a:xfrm>
            <a:off x="9546475" y="6644430"/>
            <a:ext cx="7765669" cy="1436934"/>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  </a:t>
            </a:r>
          </a:p>
          <a:p>
            <a:pPr algn="ctr" rtl="1">
              <a:defRPr/>
            </a:pPr>
            <a:r>
              <a:rPr lang="he-IL" sz="4400" b="1" noProof="0" dirty="0">
                <a:solidFill>
                  <a:schemeClr val="tx2">
                    <a:lumMod val="60000"/>
                    <a:lumOff val="40000"/>
                  </a:schemeClr>
                </a:solidFill>
                <a:latin typeface="Calibri" panose="020F0502020204030204" pitchFamily="34" charset="0"/>
                <a:cs typeface="Calibri" panose="020F0502020204030204" pitchFamily="34" charset="0"/>
              </a:rPr>
              <a:t>18+</a:t>
            </a:r>
            <a:endParaRPr kumimoji="0" lang="he-IL" sz="2000" b="1" i="0" u="none" strike="noStrike" kern="1200" cap="none" spc="0" normalizeH="0" baseline="0" noProof="0" dirty="0">
              <a:ln>
                <a:noFill/>
              </a:ln>
              <a:solidFill>
                <a:schemeClr val="tx2">
                  <a:lumMod val="60000"/>
                  <a:lumOff val="40000"/>
                </a:schemeClr>
              </a:solidFill>
              <a:uLnTx/>
              <a:uFillTx/>
              <a:latin typeface="Calibri" panose="020F0502020204030204" pitchFamily="34" charset="0"/>
              <a:cs typeface="Calibri" panose="020F0502020204030204" pitchFamily="34" charset="0"/>
            </a:endParaRPr>
          </a:p>
        </p:txBody>
      </p:sp>
      <p:sp>
        <p:nvSpPr>
          <p:cNvPr id="34" name="Rectangle: Rounded Corners 10">
            <a:extLst>
              <a:ext uri="{FF2B5EF4-FFF2-40B4-BE49-F238E27FC236}">
                <a16:creationId xmlns:a16="http://schemas.microsoft.com/office/drawing/2014/main" id="{6673B270-B908-43CF-79E1-F8E6CEE982F9}"/>
              </a:ext>
            </a:extLst>
          </p:cNvPr>
          <p:cNvSpPr/>
          <p:nvPr/>
        </p:nvSpPr>
        <p:spPr>
          <a:xfrm flipH="1">
            <a:off x="14381078" y="6355133"/>
            <a:ext cx="1788840"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6">
                    <a:lumMod val="50000"/>
                  </a:schemeClr>
                </a:solidFill>
                <a:uLnTx/>
                <a:uFillTx/>
                <a:latin typeface="Calibri" panose="020F0502020204030204" pitchFamily="34" charset="0"/>
                <a:ea typeface="+mn-ea"/>
                <a:cs typeface="Calibri" panose="020F0502020204030204" pitchFamily="34" charset="0"/>
              </a:rPr>
              <a:t>15%</a:t>
            </a:r>
            <a:endParaRPr kumimoji="0" lang="he-IL" sz="2000" i="0" u="none" strike="noStrike" kern="1200" cap="none" spc="0" normalizeH="0" baseline="0" noProof="0" dirty="0">
              <a:ln>
                <a:noFill/>
              </a:ln>
              <a:solidFill>
                <a:schemeClr val="accent6">
                  <a:lumMod val="50000"/>
                </a:schemeClr>
              </a:solidFill>
              <a:uLnTx/>
              <a:uFillTx/>
              <a:latin typeface="Calibri" panose="020F0502020204030204" pitchFamily="34" charset="0"/>
              <a:ea typeface="+mn-ea"/>
              <a:cs typeface="Calibri" panose="020F0502020204030204" pitchFamily="34" charset="0"/>
            </a:endParaRPr>
          </a:p>
        </p:txBody>
      </p:sp>
      <p:sp>
        <p:nvSpPr>
          <p:cNvPr id="32" name="Rectangle: Rounded Corners 10">
            <a:extLst>
              <a:ext uri="{FF2B5EF4-FFF2-40B4-BE49-F238E27FC236}">
                <a16:creationId xmlns:a16="http://schemas.microsoft.com/office/drawing/2014/main" id="{6673B270-B908-43CF-79E1-F8E6CEE982F9}"/>
              </a:ext>
            </a:extLst>
          </p:cNvPr>
          <p:cNvSpPr/>
          <p:nvPr/>
        </p:nvSpPr>
        <p:spPr>
          <a:xfrm>
            <a:off x="9372600" y="7829014"/>
            <a:ext cx="7765669" cy="1436934"/>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  </a:t>
            </a:r>
          </a:p>
          <a:p>
            <a:pPr algn="ctr" rtl="1">
              <a:defRPr/>
            </a:pPr>
            <a:r>
              <a:rPr lang="he-IL" sz="4400" b="1" dirty="0">
                <a:solidFill>
                  <a:srgbClr val="FFC000"/>
                </a:solidFill>
                <a:latin typeface="Calibri" panose="020F0502020204030204" pitchFamily="34" charset="0"/>
                <a:cs typeface="Calibri" panose="020F0502020204030204" pitchFamily="34" charset="0"/>
              </a:rPr>
              <a:t>נוער</a:t>
            </a:r>
            <a:endParaRPr kumimoji="0" lang="he-IL" sz="2000" b="1" i="0" u="none" strike="noStrike" kern="1200" cap="none" spc="0" normalizeH="0" baseline="0" noProof="0" dirty="0">
              <a:ln>
                <a:noFill/>
              </a:ln>
              <a:solidFill>
                <a:srgbClr val="FFC000"/>
              </a:solidFill>
              <a:uLnTx/>
              <a:uFillTx/>
              <a:latin typeface="Calibri" panose="020F0502020204030204" pitchFamily="34" charset="0"/>
              <a:cs typeface="Calibri" panose="020F0502020204030204" pitchFamily="34" charset="0"/>
            </a:endParaRPr>
          </a:p>
        </p:txBody>
      </p:sp>
      <p:pic>
        <p:nvPicPr>
          <p:cNvPr id="3" name="תמונה 2"/>
          <p:cNvPicPr>
            <a:picLocks noChangeAspect="1"/>
          </p:cNvPicPr>
          <p:nvPr/>
        </p:nvPicPr>
        <p:blipFill>
          <a:blip r:embed="rId3"/>
          <a:stretch>
            <a:fillRect/>
          </a:stretch>
        </p:blipFill>
        <p:spPr>
          <a:xfrm>
            <a:off x="1776516" y="3693999"/>
            <a:ext cx="1418494" cy="5655086"/>
          </a:xfrm>
          <a:prstGeom prst="rect">
            <a:avLst/>
          </a:prstGeom>
        </p:spPr>
      </p:pic>
      <p:pic>
        <p:nvPicPr>
          <p:cNvPr id="27" name="תמונה 26"/>
          <p:cNvPicPr>
            <a:picLocks noChangeAspect="1"/>
          </p:cNvPicPr>
          <p:nvPr/>
        </p:nvPicPr>
        <p:blipFill>
          <a:blip r:embed="rId3"/>
          <a:stretch>
            <a:fillRect/>
          </a:stretch>
        </p:blipFill>
        <p:spPr>
          <a:xfrm>
            <a:off x="5534657" y="5576950"/>
            <a:ext cx="1418494" cy="3690641"/>
          </a:xfrm>
          <a:prstGeom prst="rect">
            <a:avLst/>
          </a:prstGeom>
        </p:spPr>
      </p:pic>
      <p:pic>
        <p:nvPicPr>
          <p:cNvPr id="29" name="תמונה 28"/>
          <p:cNvPicPr>
            <a:picLocks noChangeAspect="1"/>
          </p:cNvPicPr>
          <p:nvPr/>
        </p:nvPicPr>
        <p:blipFill>
          <a:blip r:embed="rId3"/>
          <a:stretch>
            <a:fillRect/>
          </a:stretch>
        </p:blipFill>
        <p:spPr>
          <a:xfrm>
            <a:off x="9176662" y="6052138"/>
            <a:ext cx="1418494" cy="3269156"/>
          </a:xfrm>
          <a:prstGeom prst="rect">
            <a:avLst/>
          </a:prstGeom>
        </p:spPr>
      </p:pic>
      <p:pic>
        <p:nvPicPr>
          <p:cNvPr id="30" name="תמונה 29"/>
          <p:cNvPicPr>
            <a:picLocks noChangeAspect="1"/>
          </p:cNvPicPr>
          <p:nvPr/>
        </p:nvPicPr>
        <p:blipFill>
          <a:blip r:embed="rId3"/>
          <a:stretch>
            <a:fillRect/>
          </a:stretch>
        </p:blipFill>
        <p:spPr>
          <a:xfrm>
            <a:off x="12754706" y="6513391"/>
            <a:ext cx="1418494" cy="2802088"/>
          </a:xfrm>
          <a:prstGeom prst="rect">
            <a:avLst/>
          </a:prstGeom>
        </p:spPr>
      </p:pic>
      <p:pic>
        <p:nvPicPr>
          <p:cNvPr id="31" name="תמונה 30"/>
          <p:cNvPicPr>
            <a:picLocks noChangeAspect="1"/>
          </p:cNvPicPr>
          <p:nvPr/>
        </p:nvPicPr>
        <p:blipFill>
          <a:blip r:embed="rId3"/>
          <a:stretch>
            <a:fillRect/>
          </a:stretch>
        </p:blipFill>
        <p:spPr>
          <a:xfrm>
            <a:off x="16169918" y="6807962"/>
            <a:ext cx="1418494" cy="2444435"/>
          </a:xfrm>
          <a:prstGeom prst="rect">
            <a:avLst/>
          </a:prstGeom>
        </p:spPr>
      </p:pic>
      <p:pic>
        <p:nvPicPr>
          <p:cNvPr id="4" name="תמונה 3"/>
          <p:cNvPicPr>
            <a:picLocks noChangeAspect="1"/>
          </p:cNvPicPr>
          <p:nvPr/>
        </p:nvPicPr>
        <p:blipFill>
          <a:blip r:embed="rId4"/>
          <a:stretch>
            <a:fillRect/>
          </a:stretch>
        </p:blipFill>
        <p:spPr>
          <a:xfrm>
            <a:off x="14619746" y="7402676"/>
            <a:ext cx="1471835" cy="1775080"/>
          </a:xfrm>
          <a:prstGeom prst="rect">
            <a:avLst/>
          </a:prstGeom>
        </p:spPr>
      </p:pic>
      <p:pic>
        <p:nvPicPr>
          <p:cNvPr id="38" name="תמונה 37"/>
          <p:cNvPicPr>
            <a:picLocks noChangeAspect="1"/>
          </p:cNvPicPr>
          <p:nvPr/>
        </p:nvPicPr>
        <p:blipFill>
          <a:blip r:embed="rId4"/>
          <a:stretch>
            <a:fillRect/>
          </a:stretch>
        </p:blipFill>
        <p:spPr>
          <a:xfrm>
            <a:off x="11138588" y="6644429"/>
            <a:ext cx="1471835" cy="2568738"/>
          </a:xfrm>
          <a:prstGeom prst="rect">
            <a:avLst/>
          </a:prstGeom>
        </p:spPr>
      </p:pic>
      <p:pic>
        <p:nvPicPr>
          <p:cNvPr id="39" name="תמונה 38"/>
          <p:cNvPicPr>
            <a:picLocks noChangeAspect="1"/>
          </p:cNvPicPr>
          <p:nvPr/>
        </p:nvPicPr>
        <p:blipFill>
          <a:blip r:embed="rId4"/>
          <a:stretch>
            <a:fillRect/>
          </a:stretch>
        </p:blipFill>
        <p:spPr>
          <a:xfrm>
            <a:off x="7500583" y="6625061"/>
            <a:ext cx="1471835" cy="2568738"/>
          </a:xfrm>
          <a:prstGeom prst="rect">
            <a:avLst/>
          </a:prstGeom>
        </p:spPr>
      </p:pic>
      <p:pic>
        <p:nvPicPr>
          <p:cNvPr id="40" name="תמונה 39"/>
          <p:cNvPicPr>
            <a:picLocks noChangeAspect="1"/>
          </p:cNvPicPr>
          <p:nvPr/>
        </p:nvPicPr>
        <p:blipFill>
          <a:blip r:embed="rId4"/>
          <a:stretch>
            <a:fillRect/>
          </a:stretch>
        </p:blipFill>
        <p:spPr>
          <a:xfrm>
            <a:off x="3894598" y="6210300"/>
            <a:ext cx="1471835" cy="2871829"/>
          </a:xfrm>
          <a:prstGeom prst="rect">
            <a:avLst/>
          </a:prstGeom>
        </p:spPr>
      </p:pic>
      <p:pic>
        <p:nvPicPr>
          <p:cNvPr id="41" name="תמונה 40"/>
          <p:cNvPicPr>
            <a:picLocks noChangeAspect="1"/>
          </p:cNvPicPr>
          <p:nvPr/>
        </p:nvPicPr>
        <p:blipFill>
          <a:blip r:embed="rId4"/>
          <a:stretch>
            <a:fillRect/>
          </a:stretch>
        </p:blipFill>
        <p:spPr>
          <a:xfrm>
            <a:off x="105406" y="4850935"/>
            <a:ext cx="1471835" cy="4314121"/>
          </a:xfrm>
          <a:prstGeom prst="rect">
            <a:avLst/>
          </a:prstGeom>
        </p:spPr>
      </p:pic>
      <p:sp>
        <p:nvSpPr>
          <p:cNvPr id="42" name="Rectangle: Rounded Corners 10">
            <a:extLst>
              <a:ext uri="{FF2B5EF4-FFF2-40B4-BE49-F238E27FC236}">
                <a16:creationId xmlns:a16="http://schemas.microsoft.com/office/drawing/2014/main" id="{6673B270-B908-43CF-79E1-F8E6CEE982F9}"/>
              </a:ext>
            </a:extLst>
          </p:cNvPr>
          <p:cNvSpPr/>
          <p:nvPr/>
        </p:nvSpPr>
        <p:spPr>
          <a:xfrm rot="994083">
            <a:off x="15755917" y="2095890"/>
            <a:ext cx="2274289" cy="1811863"/>
          </a:xfrm>
          <a:prstGeom prst="roundRect">
            <a:avLst/>
          </a:prstGeom>
          <a:solidFill>
            <a:srgbClr val="FFFFFF"/>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1" anchor="t"/>
          <a:lstStyle/>
          <a:p>
            <a:pPr lvl="0" algn="ctr" rtl="1">
              <a:defRPr/>
            </a:pPr>
            <a:r>
              <a:rPr lang="en-US" sz="5000" b="1" dirty="0">
                <a:solidFill>
                  <a:srgbClr val="394472"/>
                </a:solidFill>
                <a:latin typeface="Calibri" panose="020F0502020204030204" pitchFamily="34" charset="0"/>
                <a:cs typeface="Calibri" panose="020F0502020204030204" pitchFamily="34" charset="0"/>
              </a:rPr>
              <a:t> </a:t>
            </a:r>
            <a:r>
              <a:rPr lang="he-IL" sz="5000" b="1" dirty="0">
                <a:solidFill>
                  <a:schemeClr val="accent2">
                    <a:lumMod val="60000"/>
                    <a:lumOff val="40000"/>
                  </a:schemeClr>
                </a:solidFill>
                <a:latin typeface="Calibri" panose="020F0502020204030204" pitchFamily="34" charset="0"/>
                <a:cs typeface="Calibri" panose="020F0502020204030204" pitchFamily="34" charset="0"/>
              </a:rPr>
              <a:t>נוער</a:t>
            </a:r>
          </a:p>
          <a:p>
            <a:pPr lvl="0" algn="ctr" rtl="1">
              <a:defRPr/>
            </a:pPr>
            <a:r>
              <a:rPr kumimoji="0" lang="he-IL" sz="5000" b="1" i="0" u="none" strike="noStrike" kern="1200" cap="none" spc="0" normalizeH="0" baseline="0" noProof="0" dirty="0">
                <a:ln>
                  <a:noFill/>
                </a:ln>
                <a:solidFill>
                  <a:srgbClr val="FFC000"/>
                </a:solidFill>
                <a:uLnTx/>
                <a:uFillTx/>
                <a:latin typeface="Calibri" panose="020F0502020204030204" pitchFamily="34" charset="0"/>
                <a:ea typeface="+mn-ea"/>
                <a:cs typeface="Calibri" panose="020F0502020204030204" pitchFamily="34" charset="0"/>
              </a:rPr>
              <a:t>18+</a:t>
            </a:r>
          </a:p>
        </p:txBody>
      </p:sp>
      <p:sp>
        <p:nvSpPr>
          <p:cNvPr id="43" name="Rectangle: Rounded Corners 10">
            <a:extLst>
              <a:ext uri="{FF2B5EF4-FFF2-40B4-BE49-F238E27FC236}">
                <a16:creationId xmlns:a16="http://schemas.microsoft.com/office/drawing/2014/main" id="{6673B270-B908-43CF-79E1-F8E6CEE982F9}"/>
              </a:ext>
            </a:extLst>
          </p:cNvPr>
          <p:cNvSpPr/>
          <p:nvPr/>
        </p:nvSpPr>
        <p:spPr>
          <a:xfrm flipH="1">
            <a:off x="12610423" y="5422145"/>
            <a:ext cx="1523772" cy="102279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rPr>
              <a:t>25%</a:t>
            </a:r>
            <a:endParaRPr kumimoji="0" lang="he-IL" sz="2000" i="0" u="none" strike="noStrike" kern="1200" cap="none" spc="0" normalizeH="0" baseline="0" noProof="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44" name="Rectangle: Rounded Corners 10">
            <a:extLst>
              <a:ext uri="{FF2B5EF4-FFF2-40B4-BE49-F238E27FC236}">
                <a16:creationId xmlns:a16="http://schemas.microsoft.com/office/drawing/2014/main" id="{6673B270-B908-43CF-79E1-F8E6CEE982F9}"/>
              </a:ext>
            </a:extLst>
          </p:cNvPr>
          <p:cNvSpPr/>
          <p:nvPr/>
        </p:nvSpPr>
        <p:spPr>
          <a:xfrm flipH="1">
            <a:off x="11129121" y="5793517"/>
            <a:ext cx="1553443"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6">
                    <a:lumMod val="50000"/>
                  </a:schemeClr>
                </a:solidFill>
                <a:uLnTx/>
                <a:uFillTx/>
                <a:latin typeface="Calibri" panose="020F0502020204030204" pitchFamily="34" charset="0"/>
                <a:ea typeface="+mn-ea"/>
                <a:cs typeface="Calibri" panose="020F0502020204030204" pitchFamily="34" charset="0"/>
              </a:rPr>
              <a:t>21%</a:t>
            </a:r>
            <a:endParaRPr kumimoji="0" lang="he-IL" sz="2000" i="0" u="none" strike="noStrike" kern="1200" cap="none" spc="0" normalizeH="0" baseline="0" noProof="0" dirty="0">
              <a:ln>
                <a:noFill/>
              </a:ln>
              <a:solidFill>
                <a:schemeClr val="accent6">
                  <a:lumMod val="50000"/>
                </a:schemeClr>
              </a:solidFill>
              <a:uLnTx/>
              <a:uFillTx/>
              <a:latin typeface="Calibri" panose="020F0502020204030204" pitchFamily="34" charset="0"/>
              <a:ea typeface="+mn-ea"/>
              <a:cs typeface="Calibri" panose="020F0502020204030204" pitchFamily="34" charset="0"/>
            </a:endParaRPr>
          </a:p>
        </p:txBody>
      </p:sp>
      <p:sp>
        <p:nvSpPr>
          <p:cNvPr id="45" name="Rectangle: Rounded Corners 10">
            <a:extLst>
              <a:ext uri="{FF2B5EF4-FFF2-40B4-BE49-F238E27FC236}">
                <a16:creationId xmlns:a16="http://schemas.microsoft.com/office/drawing/2014/main" id="{6673B270-B908-43CF-79E1-F8E6CEE982F9}"/>
              </a:ext>
            </a:extLst>
          </p:cNvPr>
          <p:cNvSpPr/>
          <p:nvPr/>
        </p:nvSpPr>
        <p:spPr>
          <a:xfrm flipH="1">
            <a:off x="9056548" y="5119856"/>
            <a:ext cx="1523772" cy="102279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rPr>
              <a:t>27%</a:t>
            </a:r>
            <a:endParaRPr kumimoji="0" lang="he-IL" sz="2000" i="0" u="none" strike="noStrike" kern="1200" cap="none" spc="0" normalizeH="0" baseline="0" noProof="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46" name="Rectangle: Rounded Corners 10">
            <a:extLst>
              <a:ext uri="{FF2B5EF4-FFF2-40B4-BE49-F238E27FC236}">
                <a16:creationId xmlns:a16="http://schemas.microsoft.com/office/drawing/2014/main" id="{6673B270-B908-43CF-79E1-F8E6CEE982F9}"/>
              </a:ext>
            </a:extLst>
          </p:cNvPr>
          <p:cNvSpPr/>
          <p:nvPr/>
        </p:nvSpPr>
        <p:spPr>
          <a:xfrm flipH="1">
            <a:off x="7575246" y="5491228"/>
            <a:ext cx="1553443"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6">
                    <a:lumMod val="50000"/>
                  </a:schemeClr>
                </a:solidFill>
                <a:uLnTx/>
                <a:uFillTx/>
                <a:latin typeface="Calibri" panose="020F0502020204030204" pitchFamily="34" charset="0"/>
                <a:ea typeface="+mn-ea"/>
                <a:cs typeface="Calibri" panose="020F0502020204030204" pitchFamily="34" charset="0"/>
              </a:rPr>
              <a:t>19%</a:t>
            </a:r>
            <a:endParaRPr kumimoji="0" lang="he-IL" sz="2000" i="0" u="none" strike="noStrike" kern="1200" cap="none" spc="0" normalizeH="0" baseline="0" noProof="0" dirty="0">
              <a:ln>
                <a:noFill/>
              </a:ln>
              <a:solidFill>
                <a:schemeClr val="accent6">
                  <a:lumMod val="50000"/>
                </a:schemeClr>
              </a:solidFill>
              <a:uLnTx/>
              <a:uFillTx/>
              <a:latin typeface="Calibri" panose="020F0502020204030204" pitchFamily="34" charset="0"/>
              <a:ea typeface="+mn-ea"/>
              <a:cs typeface="Calibri" panose="020F0502020204030204" pitchFamily="34" charset="0"/>
            </a:endParaRPr>
          </a:p>
        </p:txBody>
      </p:sp>
      <p:sp>
        <p:nvSpPr>
          <p:cNvPr id="47" name="Rectangle: Rounded Corners 10">
            <a:extLst>
              <a:ext uri="{FF2B5EF4-FFF2-40B4-BE49-F238E27FC236}">
                <a16:creationId xmlns:a16="http://schemas.microsoft.com/office/drawing/2014/main" id="{6673B270-B908-43CF-79E1-F8E6CEE982F9}"/>
              </a:ext>
            </a:extLst>
          </p:cNvPr>
          <p:cNvSpPr/>
          <p:nvPr/>
        </p:nvSpPr>
        <p:spPr>
          <a:xfrm flipH="1">
            <a:off x="5398190" y="4763387"/>
            <a:ext cx="1523772" cy="102279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rPr>
              <a:t>33%</a:t>
            </a:r>
            <a:endParaRPr kumimoji="0" lang="he-IL" sz="2000" i="0" u="none" strike="noStrike" kern="1200" cap="none" spc="0" normalizeH="0" baseline="0" noProof="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48" name="Rectangle: Rounded Corners 10">
            <a:extLst>
              <a:ext uri="{FF2B5EF4-FFF2-40B4-BE49-F238E27FC236}">
                <a16:creationId xmlns:a16="http://schemas.microsoft.com/office/drawing/2014/main" id="{6673B270-B908-43CF-79E1-F8E6CEE982F9}"/>
              </a:ext>
            </a:extLst>
          </p:cNvPr>
          <p:cNvSpPr/>
          <p:nvPr/>
        </p:nvSpPr>
        <p:spPr>
          <a:xfrm flipH="1">
            <a:off x="3916888" y="5134759"/>
            <a:ext cx="1553443"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6">
                    <a:lumMod val="50000"/>
                  </a:schemeClr>
                </a:solidFill>
                <a:uLnTx/>
                <a:uFillTx/>
                <a:latin typeface="Calibri" panose="020F0502020204030204" pitchFamily="34" charset="0"/>
                <a:ea typeface="+mn-ea"/>
                <a:cs typeface="Calibri" panose="020F0502020204030204" pitchFamily="34" charset="0"/>
              </a:rPr>
              <a:t>28%</a:t>
            </a:r>
            <a:endParaRPr kumimoji="0" lang="he-IL" sz="2000" i="0" u="none" strike="noStrike" kern="1200" cap="none" spc="0" normalizeH="0" baseline="0" noProof="0" dirty="0">
              <a:ln>
                <a:noFill/>
              </a:ln>
              <a:solidFill>
                <a:schemeClr val="accent6">
                  <a:lumMod val="50000"/>
                </a:schemeClr>
              </a:solidFill>
              <a:uLnTx/>
              <a:uFillTx/>
              <a:latin typeface="Calibri" panose="020F0502020204030204" pitchFamily="34" charset="0"/>
              <a:ea typeface="+mn-ea"/>
              <a:cs typeface="Calibri" panose="020F0502020204030204" pitchFamily="34" charset="0"/>
            </a:endParaRPr>
          </a:p>
        </p:txBody>
      </p:sp>
      <p:sp>
        <p:nvSpPr>
          <p:cNvPr id="49" name="Rectangle: Rounded Corners 10">
            <a:extLst>
              <a:ext uri="{FF2B5EF4-FFF2-40B4-BE49-F238E27FC236}">
                <a16:creationId xmlns:a16="http://schemas.microsoft.com/office/drawing/2014/main" id="{6673B270-B908-43CF-79E1-F8E6CEE982F9}"/>
              </a:ext>
            </a:extLst>
          </p:cNvPr>
          <p:cNvSpPr/>
          <p:nvPr/>
        </p:nvSpPr>
        <p:spPr>
          <a:xfrm flipH="1">
            <a:off x="1704375" y="3002020"/>
            <a:ext cx="1523772" cy="102279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rPr>
              <a:t>62%</a:t>
            </a:r>
            <a:endParaRPr kumimoji="0" lang="he-IL" sz="2000" i="0" u="none" strike="noStrike" kern="1200" cap="none" spc="0" normalizeH="0" baseline="0" noProof="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50" name="Rectangle: Rounded Corners 10">
            <a:extLst>
              <a:ext uri="{FF2B5EF4-FFF2-40B4-BE49-F238E27FC236}">
                <a16:creationId xmlns:a16="http://schemas.microsoft.com/office/drawing/2014/main" id="{6673B270-B908-43CF-79E1-F8E6CEE982F9}"/>
              </a:ext>
            </a:extLst>
          </p:cNvPr>
          <p:cNvSpPr/>
          <p:nvPr/>
        </p:nvSpPr>
        <p:spPr>
          <a:xfrm flipH="1">
            <a:off x="23798" y="4037892"/>
            <a:ext cx="1553443"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6">
                    <a:lumMod val="50000"/>
                  </a:schemeClr>
                </a:solidFill>
                <a:uLnTx/>
                <a:uFillTx/>
                <a:latin typeface="Calibri" panose="020F0502020204030204" pitchFamily="34" charset="0"/>
                <a:ea typeface="+mn-ea"/>
                <a:cs typeface="Calibri" panose="020F0502020204030204" pitchFamily="34" charset="0"/>
              </a:rPr>
              <a:t>46%</a:t>
            </a:r>
            <a:endParaRPr kumimoji="0" lang="he-IL" sz="2000" i="0" u="none" strike="noStrike" kern="1200" cap="none" spc="0" normalizeH="0" baseline="0" noProof="0" dirty="0">
              <a:ln>
                <a:noFill/>
              </a:ln>
              <a:solidFill>
                <a:schemeClr val="accent6">
                  <a:lumMod val="50000"/>
                </a:schemeClr>
              </a:solidFill>
              <a:uLnTx/>
              <a:uFillTx/>
              <a:latin typeface="Calibri" panose="020F0502020204030204" pitchFamily="34" charset="0"/>
              <a:ea typeface="+mn-ea"/>
              <a:cs typeface="Calibri" panose="020F0502020204030204" pitchFamily="34" charset="0"/>
            </a:endParaRPr>
          </a:p>
        </p:txBody>
      </p:sp>
      <p:sp>
        <p:nvSpPr>
          <p:cNvPr id="51" name="Rectangle: Rounded Corners 10">
            <a:extLst>
              <a:ext uri="{FF2B5EF4-FFF2-40B4-BE49-F238E27FC236}">
                <a16:creationId xmlns:a16="http://schemas.microsoft.com/office/drawing/2014/main" id="{6673B270-B908-43CF-79E1-F8E6CEE982F9}"/>
              </a:ext>
            </a:extLst>
          </p:cNvPr>
          <p:cNvSpPr/>
          <p:nvPr/>
        </p:nvSpPr>
        <p:spPr>
          <a:xfrm>
            <a:off x="-426461" y="9251411"/>
            <a:ext cx="18641444" cy="802372"/>
          </a:xfrm>
          <a:prstGeom prst="roundRect">
            <a:avLst/>
          </a:prstGeom>
          <a:noFill/>
          <a:ln w="57150">
            <a:noFill/>
          </a:ln>
        </p:spPr>
        <p:style>
          <a:lnRef idx="1">
            <a:schemeClr val="accent5"/>
          </a:lnRef>
          <a:fillRef idx="2">
            <a:schemeClr val="accent5"/>
          </a:fillRef>
          <a:effectRef idx="1">
            <a:schemeClr val="accent5"/>
          </a:effectRef>
          <a:fontRef idx="minor">
            <a:schemeClr val="dk1"/>
          </a:fontRef>
        </p:style>
        <p:txBody>
          <a:bodyPr rtlCol="1" anchor="t"/>
          <a:lstStyle/>
          <a:p>
            <a:pPr lvl="0" algn="ctr" rtl="1">
              <a:defRPr/>
            </a:pPr>
            <a:r>
              <a:rPr lang="he-IL" sz="5000" b="1" dirty="0">
                <a:solidFill>
                  <a:schemeClr val="tx1"/>
                </a:solidFill>
                <a:latin typeface="Calibri" panose="020F0502020204030204" pitchFamily="34" charset="0"/>
                <a:cs typeface="Calibri" panose="020F0502020204030204" pitchFamily="34" charset="0"/>
              </a:rPr>
              <a:t>בניית מצגות         תרגום          עיצוב תמונות    שכתוב טקסט    יצירת טקסט</a:t>
            </a:r>
            <a:endParaRPr kumimoji="0" lang="he-IL" sz="5000" b="1" i="0" u="none" strike="noStrike" kern="120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cxnSp>
        <p:nvCxnSpPr>
          <p:cNvPr id="52" name="מחבר ישר 51"/>
          <p:cNvCxnSpPr/>
          <p:nvPr/>
        </p:nvCxnSpPr>
        <p:spPr>
          <a:xfrm flipH="1">
            <a:off x="-64114" y="3067869"/>
            <a:ext cx="7246021" cy="4820"/>
          </a:xfrm>
          <a:prstGeom prst="line">
            <a:avLst/>
          </a:prstGeom>
        </p:spPr>
        <p:style>
          <a:lnRef idx="1">
            <a:schemeClr val="dk1"/>
          </a:lnRef>
          <a:fillRef idx="0">
            <a:schemeClr val="dk1"/>
          </a:fillRef>
          <a:effectRef idx="0">
            <a:schemeClr val="dk1"/>
          </a:effectRef>
          <a:fontRef idx="minor">
            <a:schemeClr val="tx1"/>
          </a:fontRef>
        </p:style>
      </p:cxnSp>
      <p:cxnSp>
        <p:nvCxnSpPr>
          <p:cNvPr id="9" name="מחבר ישר 8"/>
          <p:cNvCxnSpPr/>
          <p:nvPr/>
        </p:nvCxnSpPr>
        <p:spPr>
          <a:xfrm flipH="1">
            <a:off x="0" y="9381327"/>
            <a:ext cx="182413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94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מלבן 22"/>
          <p:cNvSpPr/>
          <p:nvPr/>
        </p:nvSpPr>
        <p:spPr>
          <a:xfrm>
            <a:off x="52703" y="3067869"/>
            <a:ext cx="18182594" cy="7154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Rounded Corners 10">
            <a:extLst>
              <a:ext uri="{FF2B5EF4-FFF2-40B4-BE49-F238E27FC236}">
                <a16:creationId xmlns:a16="http://schemas.microsoft.com/office/drawing/2014/main" id="{6673B270-B908-43CF-79E1-F8E6CEE982F9}"/>
              </a:ext>
            </a:extLst>
          </p:cNvPr>
          <p:cNvSpPr/>
          <p:nvPr/>
        </p:nvSpPr>
        <p:spPr>
          <a:xfrm>
            <a:off x="-400050" y="259318"/>
            <a:ext cx="190881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מתוך דו"ח האינטרנט של בזק 2023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עשור לדו"ח החיים הדיגיטליים בישראל</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sp>
        <p:nvSpPr>
          <p:cNvPr id="20" name="Rectangle: Rounded Corners 10">
            <a:extLst>
              <a:ext uri="{FF2B5EF4-FFF2-40B4-BE49-F238E27FC236}">
                <a16:creationId xmlns:a16="http://schemas.microsoft.com/office/drawing/2014/main" id="{6673B270-B908-43CF-79E1-F8E6CEE982F9}"/>
              </a:ext>
            </a:extLst>
          </p:cNvPr>
          <p:cNvSpPr/>
          <p:nvPr/>
        </p:nvSpPr>
        <p:spPr>
          <a:xfrm>
            <a:off x="5738013" y="9366351"/>
            <a:ext cx="4504865"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endParaRPr kumimoji="0" lang="he-IL" sz="2000" i="0" u="none" strike="noStrike" kern="1200" cap="none" spc="0" normalizeH="0" baseline="0" noProof="0" dirty="0">
              <a:ln>
                <a:noFill/>
              </a:ln>
              <a:solidFill>
                <a:schemeClr val="tx1"/>
              </a:solidFill>
              <a:uLnTx/>
              <a:uFillTx/>
              <a:latin typeface="Calibri" panose="020F0502020204030204" pitchFamily="34" charset="0"/>
              <a:ea typeface="+mn-ea"/>
              <a:cs typeface="Calibri" panose="020F0502020204030204" pitchFamily="34" charset="0"/>
            </a:endParaRPr>
          </a:p>
        </p:txBody>
      </p:sp>
      <p:sp>
        <p:nvSpPr>
          <p:cNvPr id="25" name="Rectangle: Rounded Corners 10">
            <a:extLst>
              <a:ext uri="{FF2B5EF4-FFF2-40B4-BE49-F238E27FC236}">
                <a16:creationId xmlns:a16="http://schemas.microsoft.com/office/drawing/2014/main" id="{6673B270-B908-43CF-79E1-F8E6CEE982F9}"/>
              </a:ext>
            </a:extLst>
          </p:cNvPr>
          <p:cNvSpPr/>
          <p:nvPr/>
        </p:nvSpPr>
        <p:spPr>
          <a:xfrm flipH="1">
            <a:off x="15978879" y="7579923"/>
            <a:ext cx="1754673" cy="102279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rPr>
              <a:t>1%</a:t>
            </a:r>
            <a:endParaRPr kumimoji="0" lang="he-IL" sz="2000" i="0" u="none" strike="noStrike" kern="1200" cap="none" spc="0" normalizeH="0" baseline="0" noProof="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19" name="Rectangle: Rounded Corners 10">
            <a:extLst>
              <a:ext uri="{FF2B5EF4-FFF2-40B4-BE49-F238E27FC236}">
                <a16:creationId xmlns:a16="http://schemas.microsoft.com/office/drawing/2014/main" id="{6673B270-B908-43CF-79E1-F8E6CEE982F9}"/>
              </a:ext>
            </a:extLst>
          </p:cNvPr>
          <p:cNvSpPr/>
          <p:nvPr/>
        </p:nvSpPr>
        <p:spPr>
          <a:xfrm>
            <a:off x="9546475" y="6644430"/>
            <a:ext cx="7765669" cy="1436934"/>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  </a:t>
            </a:r>
          </a:p>
          <a:p>
            <a:pPr algn="ctr" rtl="1">
              <a:defRPr/>
            </a:pPr>
            <a:r>
              <a:rPr lang="he-IL" sz="4400" b="1" noProof="0" dirty="0">
                <a:solidFill>
                  <a:schemeClr val="tx2">
                    <a:lumMod val="60000"/>
                    <a:lumOff val="40000"/>
                  </a:schemeClr>
                </a:solidFill>
                <a:latin typeface="Calibri" panose="020F0502020204030204" pitchFamily="34" charset="0"/>
                <a:cs typeface="Calibri" panose="020F0502020204030204" pitchFamily="34" charset="0"/>
              </a:rPr>
              <a:t>18+</a:t>
            </a:r>
            <a:endParaRPr kumimoji="0" lang="he-IL" sz="2000" b="1" i="0" u="none" strike="noStrike" kern="1200" cap="none" spc="0" normalizeH="0" baseline="0" noProof="0" dirty="0">
              <a:ln>
                <a:noFill/>
              </a:ln>
              <a:solidFill>
                <a:schemeClr val="tx2">
                  <a:lumMod val="60000"/>
                  <a:lumOff val="40000"/>
                </a:schemeClr>
              </a:solidFill>
              <a:uLnTx/>
              <a:uFillTx/>
              <a:latin typeface="Calibri" panose="020F0502020204030204" pitchFamily="34" charset="0"/>
              <a:cs typeface="Calibri" panose="020F0502020204030204" pitchFamily="34" charset="0"/>
            </a:endParaRPr>
          </a:p>
        </p:txBody>
      </p:sp>
      <p:sp>
        <p:nvSpPr>
          <p:cNvPr id="34" name="Rectangle: Rounded Corners 10">
            <a:extLst>
              <a:ext uri="{FF2B5EF4-FFF2-40B4-BE49-F238E27FC236}">
                <a16:creationId xmlns:a16="http://schemas.microsoft.com/office/drawing/2014/main" id="{6673B270-B908-43CF-79E1-F8E6CEE982F9}"/>
              </a:ext>
            </a:extLst>
          </p:cNvPr>
          <p:cNvSpPr/>
          <p:nvPr/>
        </p:nvSpPr>
        <p:spPr>
          <a:xfrm flipH="1">
            <a:off x="14535607" y="6962628"/>
            <a:ext cx="1788840"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6">
                    <a:lumMod val="50000"/>
                  </a:schemeClr>
                </a:solidFill>
                <a:uLnTx/>
                <a:uFillTx/>
                <a:latin typeface="Calibri" panose="020F0502020204030204" pitchFamily="34" charset="0"/>
                <a:ea typeface="+mn-ea"/>
                <a:cs typeface="Calibri" panose="020F0502020204030204" pitchFamily="34" charset="0"/>
              </a:rPr>
              <a:t>3%</a:t>
            </a:r>
            <a:endParaRPr kumimoji="0" lang="he-IL" sz="2000" i="0" u="none" strike="noStrike" kern="1200" cap="none" spc="0" normalizeH="0" baseline="0" noProof="0" dirty="0">
              <a:ln>
                <a:noFill/>
              </a:ln>
              <a:solidFill>
                <a:schemeClr val="accent6">
                  <a:lumMod val="50000"/>
                </a:schemeClr>
              </a:solidFill>
              <a:uLnTx/>
              <a:uFillTx/>
              <a:latin typeface="Calibri" panose="020F0502020204030204" pitchFamily="34" charset="0"/>
              <a:ea typeface="+mn-ea"/>
              <a:cs typeface="Calibri" panose="020F0502020204030204" pitchFamily="34" charset="0"/>
            </a:endParaRPr>
          </a:p>
        </p:txBody>
      </p:sp>
      <p:sp>
        <p:nvSpPr>
          <p:cNvPr id="32" name="Rectangle: Rounded Corners 10">
            <a:extLst>
              <a:ext uri="{FF2B5EF4-FFF2-40B4-BE49-F238E27FC236}">
                <a16:creationId xmlns:a16="http://schemas.microsoft.com/office/drawing/2014/main" id="{6673B270-B908-43CF-79E1-F8E6CEE982F9}"/>
              </a:ext>
            </a:extLst>
          </p:cNvPr>
          <p:cNvSpPr/>
          <p:nvPr/>
        </p:nvSpPr>
        <p:spPr>
          <a:xfrm>
            <a:off x="9372600" y="7829014"/>
            <a:ext cx="7765669" cy="1436934"/>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  </a:t>
            </a:r>
          </a:p>
          <a:p>
            <a:pPr algn="ctr" rtl="1">
              <a:defRPr/>
            </a:pPr>
            <a:r>
              <a:rPr lang="he-IL" sz="4400" b="1" dirty="0">
                <a:solidFill>
                  <a:srgbClr val="FFC000"/>
                </a:solidFill>
                <a:latin typeface="Calibri" panose="020F0502020204030204" pitchFamily="34" charset="0"/>
                <a:cs typeface="Calibri" panose="020F0502020204030204" pitchFamily="34" charset="0"/>
              </a:rPr>
              <a:t>נוער</a:t>
            </a:r>
            <a:endParaRPr kumimoji="0" lang="he-IL" sz="2000" b="1" i="0" u="none" strike="noStrike" kern="1200" cap="none" spc="0" normalizeH="0" baseline="0" noProof="0" dirty="0">
              <a:ln>
                <a:noFill/>
              </a:ln>
              <a:solidFill>
                <a:srgbClr val="FFC000"/>
              </a:solidFill>
              <a:uLnTx/>
              <a:uFillTx/>
              <a:latin typeface="Calibri" panose="020F0502020204030204" pitchFamily="34" charset="0"/>
              <a:cs typeface="Calibri" panose="020F0502020204030204" pitchFamily="34" charset="0"/>
            </a:endParaRPr>
          </a:p>
        </p:txBody>
      </p:sp>
      <p:pic>
        <p:nvPicPr>
          <p:cNvPr id="3" name="תמונה 2"/>
          <p:cNvPicPr>
            <a:picLocks noChangeAspect="1"/>
          </p:cNvPicPr>
          <p:nvPr/>
        </p:nvPicPr>
        <p:blipFill>
          <a:blip r:embed="rId3"/>
          <a:stretch>
            <a:fillRect/>
          </a:stretch>
        </p:blipFill>
        <p:spPr>
          <a:xfrm>
            <a:off x="1776516" y="4815997"/>
            <a:ext cx="1418494" cy="4533087"/>
          </a:xfrm>
          <a:prstGeom prst="rect">
            <a:avLst/>
          </a:prstGeom>
        </p:spPr>
      </p:pic>
      <p:pic>
        <p:nvPicPr>
          <p:cNvPr id="27" name="תמונה 26"/>
          <p:cNvPicPr>
            <a:picLocks noChangeAspect="1"/>
          </p:cNvPicPr>
          <p:nvPr/>
        </p:nvPicPr>
        <p:blipFill>
          <a:blip r:embed="rId3"/>
          <a:stretch>
            <a:fillRect/>
          </a:stretch>
        </p:blipFill>
        <p:spPr>
          <a:xfrm>
            <a:off x="5534657" y="6862644"/>
            <a:ext cx="1418494" cy="2404947"/>
          </a:xfrm>
          <a:prstGeom prst="rect">
            <a:avLst/>
          </a:prstGeom>
        </p:spPr>
      </p:pic>
      <p:pic>
        <p:nvPicPr>
          <p:cNvPr id="29" name="תמונה 28"/>
          <p:cNvPicPr>
            <a:picLocks noChangeAspect="1"/>
          </p:cNvPicPr>
          <p:nvPr/>
        </p:nvPicPr>
        <p:blipFill>
          <a:blip r:embed="rId3"/>
          <a:stretch>
            <a:fillRect/>
          </a:stretch>
        </p:blipFill>
        <p:spPr>
          <a:xfrm>
            <a:off x="9176662" y="5014498"/>
            <a:ext cx="1418494" cy="4306796"/>
          </a:xfrm>
          <a:prstGeom prst="rect">
            <a:avLst/>
          </a:prstGeom>
        </p:spPr>
      </p:pic>
      <p:pic>
        <p:nvPicPr>
          <p:cNvPr id="30" name="תמונה 29"/>
          <p:cNvPicPr>
            <a:picLocks noChangeAspect="1"/>
          </p:cNvPicPr>
          <p:nvPr/>
        </p:nvPicPr>
        <p:blipFill>
          <a:blip r:embed="rId3"/>
          <a:stretch>
            <a:fillRect/>
          </a:stretch>
        </p:blipFill>
        <p:spPr>
          <a:xfrm>
            <a:off x="12754706" y="7037233"/>
            <a:ext cx="1418494" cy="2278245"/>
          </a:xfrm>
          <a:prstGeom prst="rect">
            <a:avLst/>
          </a:prstGeom>
        </p:spPr>
      </p:pic>
      <p:pic>
        <p:nvPicPr>
          <p:cNvPr id="31" name="תמונה 30"/>
          <p:cNvPicPr>
            <a:picLocks noChangeAspect="1"/>
          </p:cNvPicPr>
          <p:nvPr/>
        </p:nvPicPr>
        <p:blipFill>
          <a:blip r:embed="rId3"/>
          <a:stretch>
            <a:fillRect/>
          </a:stretch>
        </p:blipFill>
        <p:spPr>
          <a:xfrm>
            <a:off x="16169918" y="8809784"/>
            <a:ext cx="1418494" cy="442613"/>
          </a:xfrm>
          <a:prstGeom prst="rect">
            <a:avLst/>
          </a:prstGeom>
        </p:spPr>
      </p:pic>
      <p:pic>
        <p:nvPicPr>
          <p:cNvPr id="4" name="תמונה 3"/>
          <p:cNvPicPr>
            <a:picLocks noChangeAspect="1"/>
          </p:cNvPicPr>
          <p:nvPr/>
        </p:nvPicPr>
        <p:blipFill>
          <a:blip r:embed="rId4"/>
          <a:stretch>
            <a:fillRect/>
          </a:stretch>
        </p:blipFill>
        <p:spPr>
          <a:xfrm>
            <a:off x="14619746" y="7888598"/>
            <a:ext cx="1471835" cy="1289157"/>
          </a:xfrm>
          <a:prstGeom prst="rect">
            <a:avLst/>
          </a:prstGeom>
        </p:spPr>
      </p:pic>
      <p:pic>
        <p:nvPicPr>
          <p:cNvPr id="38" name="תמונה 37"/>
          <p:cNvPicPr>
            <a:picLocks noChangeAspect="1"/>
          </p:cNvPicPr>
          <p:nvPr/>
        </p:nvPicPr>
        <p:blipFill>
          <a:blip r:embed="rId4"/>
          <a:stretch>
            <a:fillRect/>
          </a:stretch>
        </p:blipFill>
        <p:spPr>
          <a:xfrm>
            <a:off x="11138588" y="7308821"/>
            <a:ext cx="1471835" cy="1904346"/>
          </a:xfrm>
          <a:prstGeom prst="rect">
            <a:avLst/>
          </a:prstGeom>
        </p:spPr>
      </p:pic>
      <p:pic>
        <p:nvPicPr>
          <p:cNvPr id="39" name="תמונה 38"/>
          <p:cNvPicPr>
            <a:picLocks noChangeAspect="1"/>
          </p:cNvPicPr>
          <p:nvPr/>
        </p:nvPicPr>
        <p:blipFill>
          <a:blip r:embed="rId4"/>
          <a:stretch>
            <a:fillRect/>
          </a:stretch>
        </p:blipFill>
        <p:spPr>
          <a:xfrm>
            <a:off x="7500583" y="6625061"/>
            <a:ext cx="1471835" cy="2568738"/>
          </a:xfrm>
          <a:prstGeom prst="rect">
            <a:avLst/>
          </a:prstGeom>
        </p:spPr>
      </p:pic>
      <p:pic>
        <p:nvPicPr>
          <p:cNvPr id="40" name="תמונה 39"/>
          <p:cNvPicPr>
            <a:picLocks noChangeAspect="1"/>
          </p:cNvPicPr>
          <p:nvPr/>
        </p:nvPicPr>
        <p:blipFill>
          <a:blip r:embed="rId4"/>
          <a:stretch>
            <a:fillRect/>
          </a:stretch>
        </p:blipFill>
        <p:spPr>
          <a:xfrm>
            <a:off x="3894598" y="6402476"/>
            <a:ext cx="1471835" cy="2679653"/>
          </a:xfrm>
          <a:prstGeom prst="rect">
            <a:avLst/>
          </a:prstGeom>
        </p:spPr>
      </p:pic>
      <p:pic>
        <p:nvPicPr>
          <p:cNvPr id="41" name="תמונה 40"/>
          <p:cNvPicPr>
            <a:picLocks noChangeAspect="1"/>
          </p:cNvPicPr>
          <p:nvPr/>
        </p:nvPicPr>
        <p:blipFill>
          <a:blip r:embed="rId4"/>
          <a:stretch>
            <a:fillRect/>
          </a:stretch>
        </p:blipFill>
        <p:spPr>
          <a:xfrm>
            <a:off x="105406" y="4688157"/>
            <a:ext cx="1471835" cy="4476899"/>
          </a:xfrm>
          <a:prstGeom prst="rect">
            <a:avLst/>
          </a:prstGeom>
        </p:spPr>
      </p:pic>
      <p:sp>
        <p:nvSpPr>
          <p:cNvPr id="42" name="Rectangle: Rounded Corners 10">
            <a:extLst>
              <a:ext uri="{FF2B5EF4-FFF2-40B4-BE49-F238E27FC236}">
                <a16:creationId xmlns:a16="http://schemas.microsoft.com/office/drawing/2014/main" id="{6673B270-B908-43CF-79E1-F8E6CEE982F9}"/>
              </a:ext>
            </a:extLst>
          </p:cNvPr>
          <p:cNvSpPr/>
          <p:nvPr/>
        </p:nvSpPr>
        <p:spPr>
          <a:xfrm rot="994083">
            <a:off x="15755917" y="2095890"/>
            <a:ext cx="2274289" cy="1811863"/>
          </a:xfrm>
          <a:prstGeom prst="roundRect">
            <a:avLst/>
          </a:prstGeom>
          <a:solidFill>
            <a:srgbClr val="FFFFFF"/>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1" anchor="t"/>
          <a:lstStyle/>
          <a:p>
            <a:pPr lvl="0" algn="ctr" rtl="1">
              <a:defRPr/>
            </a:pPr>
            <a:r>
              <a:rPr lang="en-US" sz="5000" b="1" dirty="0">
                <a:solidFill>
                  <a:srgbClr val="394472"/>
                </a:solidFill>
                <a:latin typeface="Calibri" panose="020F0502020204030204" pitchFamily="34" charset="0"/>
                <a:cs typeface="Calibri" panose="020F0502020204030204" pitchFamily="34" charset="0"/>
              </a:rPr>
              <a:t> </a:t>
            </a:r>
            <a:r>
              <a:rPr lang="he-IL" sz="5000" b="1" dirty="0">
                <a:solidFill>
                  <a:schemeClr val="accent2">
                    <a:lumMod val="60000"/>
                    <a:lumOff val="40000"/>
                  </a:schemeClr>
                </a:solidFill>
                <a:latin typeface="Calibri" panose="020F0502020204030204" pitchFamily="34" charset="0"/>
                <a:cs typeface="Calibri" panose="020F0502020204030204" pitchFamily="34" charset="0"/>
              </a:rPr>
              <a:t>נוער</a:t>
            </a:r>
          </a:p>
          <a:p>
            <a:pPr lvl="0" algn="ctr" rtl="1">
              <a:defRPr/>
            </a:pPr>
            <a:r>
              <a:rPr kumimoji="0" lang="he-IL" sz="5000" b="1" i="0" u="none" strike="noStrike" kern="1200" cap="none" spc="0" normalizeH="0" baseline="0" noProof="0" dirty="0">
                <a:ln>
                  <a:noFill/>
                </a:ln>
                <a:solidFill>
                  <a:srgbClr val="FFC000"/>
                </a:solidFill>
                <a:uLnTx/>
                <a:uFillTx/>
                <a:latin typeface="Calibri" panose="020F0502020204030204" pitchFamily="34" charset="0"/>
                <a:ea typeface="+mn-ea"/>
                <a:cs typeface="Calibri" panose="020F0502020204030204" pitchFamily="34" charset="0"/>
              </a:rPr>
              <a:t>18+</a:t>
            </a:r>
          </a:p>
        </p:txBody>
      </p:sp>
      <p:sp>
        <p:nvSpPr>
          <p:cNvPr id="43" name="Rectangle: Rounded Corners 10">
            <a:extLst>
              <a:ext uri="{FF2B5EF4-FFF2-40B4-BE49-F238E27FC236}">
                <a16:creationId xmlns:a16="http://schemas.microsoft.com/office/drawing/2014/main" id="{6673B270-B908-43CF-79E1-F8E6CEE982F9}"/>
              </a:ext>
            </a:extLst>
          </p:cNvPr>
          <p:cNvSpPr/>
          <p:nvPr/>
        </p:nvSpPr>
        <p:spPr>
          <a:xfrm flipH="1">
            <a:off x="12667423" y="6108133"/>
            <a:ext cx="1523772" cy="102279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rPr>
              <a:t>5%</a:t>
            </a:r>
            <a:endParaRPr kumimoji="0" lang="he-IL" sz="2000" i="0" u="none" strike="noStrike" kern="1200" cap="none" spc="0" normalizeH="0" baseline="0" noProof="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44" name="Rectangle: Rounded Corners 10">
            <a:extLst>
              <a:ext uri="{FF2B5EF4-FFF2-40B4-BE49-F238E27FC236}">
                <a16:creationId xmlns:a16="http://schemas.microsoft.com/office/drawing/2014/main" id="{6673B270-B908-43CF-79E1-F8E6CEE982F9}"/>
              </a:ext>
            </a:extLst>
          </p:cNvPr>
          <p:cNvSpPr/>
          <p:nvPr/>
        </p:nvSpPr>
        <p:spPr>
          <a:xfrm flipH="1">
            <a:off x="11129121" y="6402476"/>
            <a:ext cx="1553443"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6">
                    <a:lumMod val="50000"/>
                  </a:schemeClr>
                </a:solidFill>
                <a:uLnTx/>
                <a:uFillTx/>
                <a:latin typeface="Calibri" panose="020F0502020204030204" pitchFamily="34" charset="0"/>
                <a:ea typeface="+mn-ea"/>
                <a:cs typeface="Calibri" panose="020F0502020204030204" pitchFamily="34" charset="0"/>
              </a:rPr>
              <a:t>4%</a:t>
            </a:r>
            <a:endParaRPr kumimoji="0" lang="he-IL" sz="2000" i="0" u="none" strike="noStrike" kern="1200" cap="none" spc="0" normalizeH="0" baseline="0" noProof="0" dirty="0">
              <a:ln>
                <a:noFill/>
              </a:ln>
              <a:solidFill>
                <a:schemeClr val="accent6">
                  <a:lumMod val="50000"/>
                </a:schemeClr>
              </a:solidFill>
              <a:uLnTx/>
              <a:uFillTx/>
              <a:latin typeface="Calibri" panose="020F0502020204030204" pitchFamily="34" charset="0"/>
              <a:ea typeface="+mn-ea"/>
              <a:cs typeface="Calibri" panose="020F0502020204030204" pitchFamily="34" charset="0"/>
            </a:endParaRPr>
          </a:p>
        </p:txBody>
      </p:sp>
      <p:sp>
        <p:nvSpPr>
          <p:cNvPr id="45" name="Rectangle: Rounded Corners 10">
            <a:extLst>
              <a:ext uri="{FF2B5EF4-FFF2-40B4-BE49-F238E27FC236}">
                <a16:creationId xmlns:a16="http://schemas.microsoft.com/office/drawing/2014/main" id="{6673B270-B908-43CF-79E1-F8E6CEE982F9}"/>
              </a:ext>
            </a:extLst>
          </p:cNvPr>
          <p:cNvSpPr/>
          <p:nvPr/>
        </p:nvSpPr>
        <p:spPr>
          <a:xfrm flipH="1">
            <a:off x="9004720" y="4356155"/>
            <a:ext cx="1523772" cy="102279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rPr>
              <a:t>9%</a:t>
            </a:r>
            <a:endParaRPr kumimoji="0" lang="he-IL" sz="2000" i="0" u="none" strike="noStrike" kern="1200" cap="none" spc="0" normalizeH="0" baseline="0" noProof="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46" name="Rectangle: Rounded Corners 10">
            <a:extLst>
              <a:ext uri="{FF2B5EF4-FFF2-40B4-BE49-F238E27FC236}">
                <a16:creationId xmlns:a16="http://schemas.microsoft.com/office/drawing/2014/main" id="{6673B270-B908-43CF-79E1-F8E6CEE982F9}"/>
              </a:ext>
            </a:extLst>
          </p:cNvPr>
          <p:cNvSpPr/>
          <p:nvPr/>
        </p:nvSpPr>
        <p:spPr>
          <a:xfrm flipH="1">
            <a:off x="7498495" y="5841320"/>
            <a:ext cx="1553443"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6">
                    <a:lumMod val="50000"/>
                  </a:schemeClr>
                </a:solidFill>
                <a:uLnTx/>
                <a:uFillTx/>
                <a:latin typeface="Calibri" panose="020F0502020204030204" pitchFamily="34" charset="0"/>
                <a:ea typeface="+mn-ea"/>
                <a:cs typeface="Calibri" panose="020F0502020204030204" pitchFamily="34" charset="0"/>
              </a:rPr>
              <a:t>6%</a:t>
            </a:r>
            <a:endParaRPr kumimoji="0" lang="he-IL" sz="2000" i="0" u="none" strike="noStrike" kern="1200" cap="none" spc="0" normalizeH="0" baseline="0" noProof="0" dirty="0">
              <a:ln>
                <a:noFill/>
              </a:ln>
              <a:solidFill>
                <a:schemeClr val="accent6">
                  <a:lumMod val="50000"/>
                </a:schemeClr>
              </a:solidFill>
              <a:uLnTx/>
              <a:uFillTx/>
              <a:latin typeface="Calibri" panose="020F0502020204030204" pitchFamily="34" charset="0"/>
              <a:ea typeface="+mn-ea"/>
              <a:cs typeface="Calibri" panose="020F0502020204030204" pitchFamily="34" charset="0"/>
            </a:endParaRPr>
          </a:p>
        </p:txBody>
      </p:sp>
      <p:sp>
        <p:nvSpPr>
          <p:cNvPr id="47" name="Rectangle: Rounded Corners 10">
            <a:extLst>
              <a:ext uri="{FF2B5EF4-FFF2-40B4-BE49-F238E27FC236}">
                <a16:creationId xmlns:a16="http://schemas.microsoft.com/office/drawing/2014/main" id="{6673B270-B908-43CF-79E1-F8E6CEE982F9}"/>
              </a:ext>
            </a:extLst>
          </p:cNvPr>
          <p:cNvSpPr/>
          <p:nvPr/>
        </p:nvSpPr>
        <p:spPr>
          <a:xfrm flipH="1">
            <a:off x="5449670" y="5859764"/>
            <a:ext cx="1523772" cy="102279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rPr>
              <a:t>6%</a:t>
            </a:r>
            <a:endParaRPr kumimoji="0" lang="he-IL" sz="2000" i="0" u="none" strike="noStrike" kern="1200" cap="none" spc="0" normalizeH="0" baseline="0" noProof="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48" name="Rectangle: Rounded Corners 10">
            <a:extLst>
              <a:ext uri="{FF2B5EF4-FFF2-40B4-BE49-F238E27FC236}">
                <a16:creationId xmlns:a16="http://schemas.microsoft.com/office/drawing/2014/main" id="{6673B270-B908-43CF-79E1-F8E6CEE982F9}"/>
              </a:ext>
            </a:extLst>
          </p:cNvPr>
          <p:cNvSpPr/>
          <p:nvPr/>
        </p:nvSpPr>
        <p:spPr>
          <a:xfrm flipH="1">
            <a:off x="4052499" y="5608435"/>
            <a:ext cx="1553443"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6">
                    <a:lumMod val="50000"/>
                  </a:schemeClr>
                </a:solidFill>
                <a:uLnTx/>
                <a:uFillTx/>
                <a:latin typeface="Calibri" panose="020F0502020204030204" pitchFamily="34" charset="0"/>
                <a:ea typeface="+mn-ea"/>
                <a:cs typeface="Calibri" panose="020F0502020204030204" pitchFamily="34" charset="0"/>
              </a:rPr>
              <a:t>7%</a:t>
            </a:r>
            <a:endParaRPr kumimoji="0" lang="he-IL" sz="2000" i="0" u="none" strike="noStrike" kern="1200" cap="none" spc="0" normalizeH="0" baseline="0" noProof="0" dirty="0">
              <a:ln>
                <a:noFill/>
              </a:ln>
              <a:solidFill>
                <a:schemeClr val="accent6">
                  <a:lumMod val="50000"/>
                </a:schemeClr>
              </a:solidFill>
              <a:uLnTx/>
              <a:uFillTx/>
              <a:latin typeface="Calibri" panose="020F0502020204030204" pitchFamily="34" charset="0"/>
              <a:ea typeface="+mn-ea"/>
              <a:cs typeface="Calibri" panose="020F0502020204030204" pitchFamily="34" charset="0"/>
            </a:endParaRPr>
          </a:p>
        </p:txBody>
      </p:sp>
      <p:sp>
        <p:nvSpPr>
          <p:cNvPr id="49" name="Rectangle: Rounded Corners 10">
            <a:extLst>
              <a:ext uri="{FF2B5EF4-FFF2-40B4-BE49-F238E27FC236}">
                <a16:creationId xmlns:a16="http://schemas.microsoft.com/office/drawing/2014/main" id="{6673B270-B908-43CF-79E1-F8E6CEE982F9}"/>
              </a:ext>
            </a:extLst>
          </p:cNvPr>
          <p:cNvSpPr/>
          <p:nvPr/>
        </p:nvSpPr>
        <p:spPr>
          <a:xfrm flipH="1">
            <a:off x="1649095" y="3883555"/>
            <a:ext cx="1523772" cy="102279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rPr>
              <a:t>9%</a:t>
            </a:r>
            <a:endParaRPr kumimoji="0" lang="he-IL" sz="2000" i="0" u="none" strike="noStrike" kern="1200" cap="none" spc="0" normalizeH="0" baseline="0" noProof="0" dirty="0">
              <a:ln>
                <a:noFill/>
              </a:ln>
              <a:solidFill>
                <a:schemeClr val="accent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50" name="Rectangle: Rounded Corners 10">
            <a:extLst>
              <a:ext uri="{FF2B5EF4-FFF2-40B4-BE49-F238E27FC236}">
                <a16:creationId xmlns:a16="http://schemas.microsoft.com/office/drawing/2014/main" id="{6673B270-B908-43CF-79E1-F8E6CEE982F9}"/>
              </a:ext>
            </a:extLst>
          </p:cNvPr>
          <p:cNvSpPr/>
          <p:nvPr/>
        </p:nvSpPr>
        <p:spPr>
          <a:xfrm flipH="1">
            <a:off x="23798" y="3883555"/>
            <a:ext cx="1553443"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6">
                    <a:lumMod val="50000"/>
                  </a:schemeClr>
                </a:solidFill>
                <a:uLnTx/>
                <a:uFillTx/>
                <a:latin typeface="Calibri" panose="020F0502020204030204" pitchFamily="34" charset="0"/>
                <a:ea typeface="+mn-ea"/>
                <a:cs typeface="Calibri" panose="020F0502020204030204" pitchFamily="34" charset="0"/>
              </a:rPr>
              <a:t>9%</a:t>
            </a:r>
            <a:endParaRPr kumimoji="0" lang="he-IL" sz="2000" i="0" u="none" strike="noStrike" kern="1200" cap="none" spc="0" normalizeH="0" baseline="0" noProof="0" dirty="0">
              <a:ln>
                <a:noFill/>
              </a:ln>
              <a:solidFill>
                <a:schemeClr val="accent6">
                  <a:lumMod val="50000"/>
                </a:schemeClr>
              </a:solidFill>
              <a:uLnTx/>
              <a:uFillTx/>
              <a:latin typeface="Calibri" panose="020F0502020204030204" pitchFamily="34" charset="0"/>
              <a:ea typeface="+mn-ea"/>
              <a:cs typeface="Calibri" panose="020F0502020204030204" pitchFamily="34" charset="0"/>
            </a:endParaRPr>
          </a:p>
        </p:txBody>
      </p:sp>
      <p:sp>
        <p:nvSpPr>
          <p:cNvPr id="51" name="Rectangle: Rounded Corners 10">
            <a:extLst>
              <a:ext uri="{FF2B5EF4-FFF2-40B4-BE49-F238E27FC236}">
                <a16:creationId xmlns:a16="http://schemas.microsoft.com/office/drawing/2014/main" id="{6673B270-B908-43CF-79E1-F8E6CEE982F9}"/>
              </a:ext>
            </a:extLst>
          </p:cNvPr>
          <p:cNvSpPr/>
          <p:nvPr/>
        </p:nvSpPr>
        <p:spPr>
          <a:xfrm>
            <a:off x="-316002" y="9277549"/>
            <a:ext cx="18641444" cy="802372"/>
          </a:xfrm>
          <a:prstGeom prst="roundRect">
            <a:avLst/>
          </a:prstGeom>
          <a:noFill/>
          <a:ln w="57150">
            <a:noFill/>
          </a:ln>
        </p:spPr>
        <p:style>
          <a:lnRef idx="1">
            <a:schemeClr val="accent5"/>
          </a:lnRef>
          <a:fillRef idx="2">
            <a:schemeClr val="accent5"/>
          </a:fillRef>
          <a:effectRef idx="1">
            <a:schemeClr val="accent5"/>
          </a:effectRef>
          <a:fontRef idx="minor">
            <a:schemeClr val="dk1"/>
          </a:fontRef>
        </p:style>
        <p:txBody>
          <a:bodyPr rtlCol="1" anchor="t"/>
          <a:lstStyle/>
          <a:p>
            <a:pPr lvl="0" algn="ctr" rtl="1">
              <a:defRPr/>
            </a:pPr>
            <a:r>
              <a:rPr lang="he-IL" sz="4000" b="1" dirty="0">
                <a:solidFill>
                  <a:schemeClr val="tx1"/>
                </a:solidFill>
                <a:latin typeface="Calibri" panose="020F0502020204030204" pitchFamily="34" charset="0"/>
                <a:cs typeface="Calibri" panose="020F0502020204030204" pitchFamily="34" charset="0"/>
              </a:rPr>
              <a:t>תכנון מסלול טיול      עיצוב הבית         תכנון אימוני כושר    יצירת תפריט דיאטה      יצירת סרטון</a:t>
            </a:r>
            <a:endParaRPr kumimoji="0" lang="he-IL" sz="4000" b="1" i="0" u="none" strike="noStrike" kern="120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cxnSp>
        <p:nvCxnSpPr>
          <p:cNvPr id="9" name="מחבר ישר 8"/>
          <p:cNvCxnSpPr/>
          <p:nvPr/>
        </p:nvCxnSpPr>
        <p:spPr>
          <a:xfrm flipH="1">
            <a:off x="0" y="9381327"/>
            <a:ext cx="18241325" cy="0"/>
          </a:xfrm>
          <a:prstGeom prst="line">
            <a:avLst/>
          </a:prstGeom>
        </p:spPr>
        <p:style>
          <a:lnRef idx="1">
            <a:schemeClr val="dk1"/>
          </a:lnRef>
          <a:fillRef idx="0">
            <a:schemeClr val="dk1"/>
          </a:fillRef>
          <a:effectRef idx="0">
            <a:schemeClr val="dk1"/>
          </a:effectRef>
          <a:fontRef idx="minor">
            <a:schemeClr val="tx1"/>
          </a:fontRef>
        </p:style>
      </p:cxnSp>
      <p:sp>
        <p:nvSpPr>
          <p:cNvPr id="36" name="Rectangle: Rounded Corners 10">
            <a:extLst>
              <a:ext uri="{FF2B5EF4-FFF2-40B4-BE49-F238E27FC236}">
                <a16:creationId xmlns:a16="http://schemas.microsoft.com/office/drawing/2014/main" id="{6673B270-B908-43CF-79E1-F8E6CEE982F9}"/>
              </a:ext>
            </a:extLst>
          </p:cNvPr>
          <p:cNvSpPr/>
          <p:nvPr/>
        </p:nvSpPr>
        <p:spPr>
          <a:xfrm>
            <a:off x="10176383" y="2274191"/>
            <a:ext cx="5156645" cy="1922865"/>
          </a:xfrm>
          <a:prstGeom prst="roundRect">
            <a:avLst/>
          </a:prstGeom>
          <a:solidFill>
            <a:schemeClr val="bg1">
              <a:lumMod val="95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1" anchor="t"/>
          <a:lstStyle/>
          <a:p>
            <a:pPr lvl="0" algn="ctr" rtl="1">
              <a:defRPr/>
            </a:pPr>
            <a:r>
              <a:rPr lang="he-IL" sz="5000" b="1" dirty="0">
                <a:solidFill>
                  <a:srgbClr val="394472"/>
                </a:solidFill>
                <a:latin typeface="Calibri" panose="020F0502020204030204" pitchFamily="34" charset="0"/>
                <a:cs typeface="Calibri" panose="020F0502020204030204" pitchFamily="34" charset="0"/>
              </a:rPr>
              <a:t>שימושים בכלי </a:t>
            </a:r>
            <a:r>
              <a:rPr lang="en-US" sz="5000" b="1" dirty="0">
                <a:solidFill>
                  <a:srgbClr val="394472"/>
                </a:solidFill>
                <a:latin typeface="Calibri" panose="020F0502020204030204" pitchFamily="34" charset="0"/>
                <a:cs typeface="Calibri" panose="020F0502020204030204" pitchFamily="34" charset="0"/>
              </a:rPr>
              <a:t> AI</a:t>
            </a:r>
            <a:endParaRPr lang="he-IL" sz="5000" b="1" dirty="0">
              <a:solidFill>
                <a:srgbClr val="394472"/>
              </a:solidFill>
              <a:latin typeface="Calibri" panose="020F0502020204030204" pitchFamily="34" charset="0"/>
              <a:cs typeface="Calibri" panose="020F0502020204030204" pitchFamily="34" charset="0"/>
            </a:endParaRPr>
          </a:p>
          <a:p>
            <a:pPr lvl="0" algn="ctr" rtl="1">
              <a:defRPr/>
            </a:pPr>
            <a:r>
              <a:rPr lang="he-IL" sz="5000" b="1" dirty="0">
                <a:solidFill>
                  <a:srgbClr val="394472"/>
                </a:solidFill>
                <a:latin typeface="Calibri" panose="020F0502020204030204" pitchFamily="34" charset="0"/>
                <a:cs typeface="Calibri" panose="020F0502020204030204" pitchFamily="34" charset="0"/>
              </a:rPr>
              <a:t>(בקרב משתמשים)</a:t>
            </a:r>
            <a:endParaRPr kumimoji="0" lang="he-IL" sz="5000" b="1" i="0" u="none" strike="noStrike" kern="1200" cap="none" spc="0" normalizeH="0" baseline="0" noProof="0" dirty="0">
              <a:ln>
                <a:noFill/>
              </a:ln>
              <a:solidFill>
                <a:schemeClr val="tx1"/>
              </a:solidFill>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2071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10">
            <a:extLst>
              <a:ext uri="{FF2B5EF4-FFF2-40B4-BE49-F238E27FC236}">
                <a16:creationId xmlns:a16="http://schemas.microsoft.com/office/drawing/2014/main" id="{6673B270-B908-43CF-79E1-F8E6CEE982F9}"/>
              </a:ext>
            </a:extLst>
          </p:cNvPr>
          <p:cNvSpPr/>
          <p:nvPr/>
        </p:nvSpPr>
        <p:spPr>
          <a:xfrm>
            <a:off x="9710210" y="6756019"/>
            <a:ext cx="7920128" cy="1636353"/>
          </a:xfrm>
          <a:prstGeom prst="roundRect">
            <a:avLst/>
          </a:prstGeom>
          <a:solidFill>
            <a:srgbClr val="FFFFFF"/>
          </a:solidFill>
          <a:ln>
            <a:noFill/>
          </a:ln>
        </p:spPr>
        <p:style>
          <a:lnRef idx="1">
            <a:schemeClr val="accent5"/>
          </a:lnRef>
          <a:fillRef idx="2">
            <a:schemeClr val="accent5"/>
          </a:fillRef>
          <a:effectRef idx="1">
            <a:schemeClr val="accent5"/>
          </a:effectRef>
          <a:fontRef idx="minor">
            <a:schemeClr val="dk1"/>
          </a:fontRef>
        </p:style>
        <p:txBody>
          <a:bodyPr rtlCol="1" anchor="t"/>
          <a:lstStyle/>
          <a:p>
            <a:pPr algn="r" rtl="1">
              <a:defRPr/>
            </a:pPr>
            <a:r>
              <a:rPr lang="he-IL" sz="5000" b="1" noProof="0" dirty="0">
                <a:solidFill>
                  <a:srgbClr val="394472"/>
                </a:solidFill>
                <a:latin typeface="Calibri" panose="020F0502020204030204" pitchFamily="34" charset="0"/>
                <a:cs typeface="Calibri" panose="020F0502020204030204" pitchFamily="34" charset="0"/>
              </a:rPr>
              <a:t>חושבים שה-</a:t>
            </a:r>
            <a:r>
              <a:rPr lang="en-US" sz="5000" b="1" dirty="0">
                <a:solidFill>
                  <a:srgbClr val="394472"/>
                </a:solidFill>
                <a:latin typeface="Calibri" panose="020F0502020204030204" pitchFamily="34" charset="0"/>
                <a:cs typeface="Calibri" panose="020F0502020204030204" pitchFamily="34" charset="0"/>
              </a:rPr>
              <a:t>AI</a:t>
            </a:r>
            <a:r>
              <a:rPr lang="he-IL" sz="5000" b="1" dirty="0">
                <a:solidFill>
                  <a:srgbClr val="394472"/>
                </a:solidFill>
                <a:latin typeface="Calibri" panose="020F0502020204030204" pitchFamily="34" charset="0"/>
                <a:cs typeface="Calibri" panose="020F0502020204030204" pitchFamily="34" charset="0"/>
              </a:rPr>
              <a:t> </a:t>
            </a:r>
            <a:r>
              <a:rPr lang="he-IL" sz="5000" b="1" noProof="0" dirty="0">
                <a:solidFill>
                  <a:srgbClr val="394472"/>
                </a:solidFill>
                <a:latin typeface="Calibri" panose="020F0502020204030204" pitchFamily="34" charset="0"/>
                <a:cs typeface="Calibri" panose="020F0502020204030204" pitchFamily="34" charset="0"/>
              </a:rPr>
              <a:t>מגדיל את </a:t>
            </a:r>
            <a:r>
              <a:rPr lang="he-IL" sz="5000" b="1" noProof="0" dirty="0" err="1">
                <a:solidFill>
                  <a:srgbClr val="394472"/>
                </a:solidFill>
                <a:latin typeface="Calibri" panose="020F0502020204030204" pitchFamily="34" charset="0"/>
                <a:cs typeface="Calibri" panose="020F0502020204030204" pitchFamily="34" charset="0"/>
              </a:rPr>
              <a:t>הפייקניוז</a:t>
            </a:r>
            <a:r>
              <a:rPr lang="he-IL" sz="5000" b="1" noProof="0" dirty="0">
                <a:solidFill>
                  <a:srgbClr val="394472"/>
                </a:solidFill>
                <a:latin typeface="Calibri" panose="020F0502020204030204" pitchFamily="34" charset="0"/>
                <a:cs typeface="Calibri" panose="020F0502020204030204" pitchFamily="34" charset="0"/>
              </a:rPr>
              <a:t> ברשתות</a:t>
            </a: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sp>
        <p:nvSpPr>
          <p:cNvPr id="6" name="Rectangle: Rounded Corners 10">
            <a:extLst>
              <a:ext uri="{FF2B5EF4-FFF2-40B4-BE49-F238E27FC236}">
                <a16:creationId xmlns:a16="http://schemas.microsoft.com/office/drawing/2014/main" id="{6673B270-B908-43CF-79E1-F8E6CEE982F9}"/>
              </a:ext>
            </a:extLst>
          </p:cNvPr>
          <p:cNvSpPr/>
          <p:nvPr/>
        </p:nvSpPr>
        <p:spPr>
          <a:xfrm>
            <a:off x="-400050" y="259318"/>
            <a:ext cx="190881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מתוך דו"ח האינטרנט של בזק 2023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עשור לדו"ח החיים הדיגיטליים בישראל</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sp>
        <p:nvSpPr>
          <p:cNvPr id="5" name="Rectangle: Rounded Corners 10">
            <a:extLst>
              <a:ext uri="{FF2B5EF4-FFF2-40B4-BE49-F238E27FC236}">
                <a16:creationId xmlns:a16="http://schemas.microsoft.com/office/drawing/2014/main" id="{6673B270-B908-43CF-79E1-F8E6CEE982F9}"/>
              </a:ext>
            </a:extLst>
          </p:cNvPr>
          <p:cNvSpPr/>
          <p:nvPr/>
        </p:nvSpPr>
        <p:spPr>
          <a:xfrm>
            <a:off x="3588233" y="2214799"/>
            <a:ext cx="12230100" cy="787797"/>
          </a:xfrm>
          <a:prstGeom prst="roundRect">
            <a:avLst/>
          </a:prstGeom>
          <a:solidFill>
            <a:srgbClr val="FFFFFF"/>
          </a:solidFill>
          <a:ln>
            <a:noFill/>
          </a:ln>
        </p:spPr>
        <p:style>
          <a:lnRef idx="1">
            <a:schemeClr val="accent5"/>
          </a:lnRef>
          <a:fillRef idx="2">
            <a:schemeClr val="accent5"/>
          </a:fillRef>
          <a:effectRef idx="1">
            <a:schemeClr val="accent5"/>
          </a:effectRef>
          <a:fontRef idx="minor">
            <a:schemeClr val="dk1"/>
          </a:fontRef>
        </p:style>
        <p:txBody>
          <a:bodyPr rtlCol="1" anchor="t"/>
          <a:lstStyle/>
          <a:p>
            <a:pPr lvl="0" algn="ctr" rtl="1">
              <a:defRPr/>
            </a:pPr>
            <a:r>
              <a:rPr lang="en-US" sz="5000" b="1" dirty="0">
                <a:solidFill>
                  <a:srgbClr val="394472"/>
                </a:solidFill>
                <a:latin typeface="Calibri" panose="020F0502020204030204" pitchFamily="34" charset="0"/>
                <a:cs typeface="Calibri" panose="020F0502020204030204" pitchFamily="34" charset="0"/>
              </a:rPr>
              <a:t> </a:t>
            </a:r>
            <a:r>
              <a:rPr lang="he-IL" sz="5000" b="1" dirty="0">
                <a:solidFill>
                  <a:srgbClr val="394472"/>
                </a:solidFill>
                <a:latin typeface="Calibri" panose="020F0502020204030204" pitchFamily="34" charset="0"/>
                <a:cs typeface="Calibri" panose="020F0502020204030204" pitchFamily="34" charset="0"/>
              </a:rPr>
              <a:t>הצד ה"אפל" של ה-</a:t>
            </a:r>
            <a:r>
              <a:rPr lang="en-US" sz="5000" b="1" dirty="0">
                <a:solidFill>
                  <a:srgbClr val="394472"/>
                </a:solidFill>
                <a:latin typeface="Calibri" panose="020F0502020204030204" pitchFamily="34" charset="0"/>
                <a:cs typeface="Calibri" panose="020F0502020204030204" pitchFamily="34" charset="0"/>
              </a:rPr>
              <a:t>AI</a:t>
            </a: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sp>
        <p:nvSpPr>
          <p:cNvPr id="24" name="Rectangle: Rounded Corners 10">
            <a:extLst>
              <a:ext uri="{FF2B5EF4-FFF2-40B4-BE49-F238E27FC236}">
                <a16:creationId xmlns:a16="http://schemas.microsoft.com/office/drawing/2014/main" id="{6673B270-B908-43CF-79E1-F8E6CEE982F9}"/>
              </a:ext>
            </a:extLst>
          </p:cNvPr>
          <p:cNvSpPr/>
          <p:nvPr/>
        </p:nvSpPr>
        <p:spPr>
          <a:xfrm>
            <a:off x="7509046" y="4142175"/>
            <a:ext cx="10438858" cy="1616645"/>
          </a:xfrm>
          <a:prstGeom prst="roundRect">
            <a:avLst/>
          </a:prstGeom>
          <a:solidFill>
            <a:srgbClr val="FFFFFF"/>
          </a:solidFill>
          <a:ln>
            <a:noFill/>
          </a:ln>
        </p:spPr>
        <p:style>
          <a:lnRef idx="1">
            <a:schemeClr val="accent5"/>
          </a:lnRef>
          <a:fillRef idx="2">
            <a:schemeClr val="accent5"/>
          </a:fillRef>
          <a:effectRef idx="1">
            <a:schemeClr val="accent5"/>
          </a:effectRef>
          <a:fontRef idx="minor">
            <a:schemeClr val="dk1"/>
          </a:fontRef>
        </p:style>
        <p:txBody>
          <a:bodyPr rtlCol="1" anchor="t"/>
          <a:lstStyle/>
          <a:p>
            <a:pPr lvl="0" algn="r" rtl="1">
              <a:defRPr/>
            </a:pPr>
            <a:r>
              <a:rPr lang="he-IL" sz="5000" b="1" dirty="0">
                <a:solidFill>
                  <a:srgbClr val="394472"/>
                </a:solidFill>
                <a:latin typeface="Calibri" panose="020F0502020204030204" pitchFamily="34" charset="0"/>
                <a:cs typeface="Calibri" panose="020F0502020204030204" pitchFamily="34" charset="0"/>
              </a:rPr>
              <a:t>לא תופסים את המידע המתקבל</a:t>
            </a:r>
            <a:endParaRPr lang="en-US" sz="5000" b="1" dirty="0">
              <a:solidFill>
                <a:srgbClr val="394472"/>
              </a:solidFill>
              <a:latin typeface="Calibri" panose="020F0502020204030204" pitchFamily="34" charset="0"/>
              <a:cs typeface="Calibri" panose="020F0502020204030204" pitchFamily="34" charset="0"/>
            </a:endParaRPr>
          </a:p>
          <a:p>
            <a:pPr lvl="0" algn="r" rtl="1">
              <a:defRPr/>
            </a:pPr>
            <a:r>
              <a:rPr lang="he-IL" sz="5000" b="1" dirty="0">
                <a:solidFill>
                  <a:srgbClr val="394472"/>
                </a:solidFill>
                <a:latin typeface="Calibri" panose="020F0502020204030204" pitchFamily="34" charset="0"/>
                <a:cs typeface="Calibri" panose="020F0502020204030204" pitchFamily="34" charset="0"/>
              </a:rPr>
              <a:t> בכלי </a:t>
            </a:r>
            <a:r>
              <a:rPr lang="en-US" sz="5000" b="1" dirty="0">
                <a:solidFill>
                  <a:srgbClr val="394472"/>
                </a:solidFill>
                <a:latin typeface="Calibri" panose="020F0502020204030204" pitchFamily="34" charset="0"/>
                <a:cs typeface="Calibri" panose="020F0502020204030204" pitchFamily="34" charset="0"/>
              </a:rPr>
              <a:t> AI</a:t>
            </a:r>
            <a:r>
              <a:rPr lang="he-IL" sz="5000" b="1" dirty="0">
                <a:solidFill>
                  <a:srgbClr val="394472"/>
                </a:solidFill>
                <a:latin typeface="Calibri" panose="020F0502020204030204" pitchFamily="34" charset="0"/>
                <a:cs typeface="Calibri" panose="020F0502020204030204" pitchFamily="34" charset="0"/>
              </a:rPr>
              <a:t>כאמין. </a:t>
            </a: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sp>
        <p:nvSpPr>
          <p:cNvPr id="25" name="Rectangle: Rounded Corners 10">
            <a:extLst>
              <a:ext uri="{FF2B5EF4-FFF2-40B4-BE49-F238E27FC236}">
                <a16:creationId xmlns:a16="http://schemas.microsoft.com/office/drawing/2014/main" id="{6673B270-B908-43CF-79E1-F8E6CEE982F9}"/>
              </a:ext>
            </a:extLst>
          </p:cNvPr>
          <p:cNvSpPr/>
          <p:nvPr/>
        </p:nvSpPr>
        <p:spPr>
          <a:xfrm flipH="1">
            <a:off x="7691166" y="4549560"/>
            <a:ext cx="1616384" cy="102279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rPr>
              <a:t>62%</a:t>
            </a:r>
            <a:endParaRPr kumimoji="0" lang="he-IL" sz="2000" i="0" u="none" strike="noStrike" kern="1200" cap="none" spc="0" normalizeH="0" baseline="0" noProof="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34" name="Rectangle: Rounded Corners 10">
            <a:extLst>
              <a:ext uri="{FF2B5EF4-FFF2-40B4-BE49-F238E27FC236}">
                <a16:creationId xmlns:a16="http://schemas.microsoft.com/office/drawing/2014/main" id="{6673B270-B908-43CF-79E1-F8E6CEE982F9}"/>
              </a:ext>
            </a:extLst>
          </p:cNvPr>
          <p:cNvSpPr/>
          <p:nvPr/>
        </p:nvSpPr>
        <p:spPr>
          <a:xfrm flipH="1">
            <a:off x="9804309" y="7480800"/>
            <a:ext cx="1802903"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6">
                    <a:lumMod val="50000"/>
                  </a:schemeClr>
                </a:solidFill>
                <a:uLnTx/>
                <a:uFillTx/>
                <a:latin typeface="Calibri" panose="020F0502020204030204" pitchFamily="34" charset="0"/>
                <a:ea typeface="+mn-ea"/>
                <a:cs typeface="Calibri" panose="020F0502020204030204" pitchFamily="34" charset="0"/>
              </a:rPr>
              <a:t>48%</a:t>
            </a:r>
            <a:endParaRPr kumimoji="0" lang="he-IL" sz="2000" i="0" u="none" strike="noStrike" kern="1200" cap="none" spc="0" normalizeH="0" baseline="0" noProof="0" dirty="0">
              <a:ln>
                <a:noFill/>
              </a:ln>
              <a:solidFill>
                <a:schemeClr val="accent6">
                  <a:lumMod val="50000"/>
                </a:schemeClr>
              </a:solidFill>
              <a:uLnTx/>
              <a:uFillTx/>
              <a:latin typeface="Calibri" panose="020F0502020204030204" pitchFamily="34" charset="0"/>
              <a:ea typeface="+mn-ea"/>
              <a:cs typeface="Calibri" panose="020F0502020204030204" pitchFamily="34" charset="0"/>
            </a:endParaRPr>
          </a:p>
        </p:txBody>
      </p:sp>
      <p:sp>
        <p:nvSpPr>
          <p:cNvPr id="35" name="Rectangle: Rounded Corners 10">
            <a:extLst>
              <a:ext uri="{FF2B5EF4-FFF2-40B4-BE49-F238E27FC236}">
                <a16:creationId xmlns:a16="http://schemas.microsoft.com/office/drawing/2014/main" id="{6673B270-B908-43CF-79E1-F8E6CEE982F9}"/>
              </a:ext>
            </a:extLst>
          </p:cNvPr>
          <p:cNvSpPr/>
          <p:nvPr/>
        </p:nvSpPr>
        <p:spPr>
          <a:xfrm>
            <a:off x="907757" y="7480800"/>
            <a:ext cx="5959122" cy="1092302"/>
          </a:xfrm>
          <a:prstGeom prst="roundRect">
            <a:avLst/>
          </a:prstGeom>
          <a:solidFill>
            <a:srgbClr val="FFFFFF"/>
          </a:solidFill>
          <a:ln>
            <a:noFill/>
          </a:ln>
        </p:spPr>
        <p:style>
          <a:lnRef idx="1">
            <a:schemeClr val="accent5"/>
          </a:lnRef>
          <a:fillRef idx="2">
            <a:schemeClr val="accent5"/>
          </a:fillRef>
          <a:effectRef idx="1">
            <a:schemeClr val="accent5"/>
          </a:effectRef>
          <a:fontRef idx="minor">
            <a:schemeClr val="dk1"/>
          </a:fontRef>
        </p:style>
        <p:txBody>
          <a:bodyPr rtlCol="1" anchor="t"/>
          <a:lstStyle/>
          <a:p>
            <a:pPr lvl="0" algn="ctr" rtl="1">
              <a:defRPr/>
            </a:pPr>
            <a:r>
              <a:rPr lang="he-IL" sz="5000" b="1" dirty="0">
                <a:solidFill>
                  <a:srgbClr val="394472"/>
                </a:solidFill>
                <a:latin typeface="Calibri" panose="020F0502020204030204" pitchFamily="34" charset="0"/>
                <a:cs typeface="Calibri" panose="020F0502020204030204" pitchFamily="34" charset="0"/>
              </a:rPr>
              <a:t>                      </a:t>
            </a:r>
            <a:r>
              <a:rPr lang="en-US" sz="5000" b="1" dirty="0">
                <a:solidFill>
                  <a:srgbClr val="394472"/>
                </a:solidFill>
                <a:latin typeface="Calibri" panose="020F0502020204030204" pitchFamily="34" charset="0"/>
                <a:cs typeface="Calibri" panose="020F0502020204030204" pitchFamily="34" charset="0"/>
              </a:rPr>
              <a:t>18+</a:t>
            </a: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sp>
        <p:nvSpPr>
          <p:cNvPr id="36" name="Rectangle: Rounded Corners 10">
            <a:extLst>
              <a:ext uri="{FF2B5EF4-FFF2-40B4-BE49-F238E27FC236}">
                <a16:creationId xmlns:a16="http://schemas.microsoft.com/office/drawing/2014/main" id="{6673B270-B908-43CF-79E1-F8E6CEE982F9}"/>
              </a:ext>
            </a:extLst>
          </p:cNvPr>
          <p:cNvSpPr/>
          <p:nvPr/>
        </p:nvSpPr>
        <p:spPr>
          <a:xfrm>
            <a:off x="1433464" y="8650534"/>
            <a:ext cx="5096229" cy="1054536"/>
          </a:xfrm>
          <a:prstGeom prst="roundRect">
            <a:avLst/>
          </a:prstGeom>
          <a:solidFill>
            <a:srgbClr val="FFFFFF"/>
          </a:solidFill>
          <a:ln>
            <a:noFill/>
          </a:ln>
        </p:spPr>
        <p:style>
          <a:lnRef idx="1">
            <a:schemeClr val="accent5"/>
          </a:lnRef>
          <a:fillRef idx="2">
            <a:schemeClr val="accent5"/>
          </a:fillRef>
          <a:effectRef idx="1">
            <a:schemeClr val="accent5"/>
          </a:effectRef>
          <a:fontRef idx="minor">
            <a:schemeClr val="dk1"/>
          </a:fontRef>
        </p:style>
        <p:txBody>
          <a:bodyPr rtlCol="1" anchor="t"/>
          <a:lstStyle/>
          <a:p>
            <a:pPr lvl="0" algn="r" rtl="1">
              <a:defRPr/>
            </a:pPr>
            <a:r>
              <a:rPr lang="he-IL" sz="5000" b="1" dirty="0">
                <a:solidFill>
                  <a:srgbClr val="394472"/>
                </a:solidFill>
                <a:latin typeface="Calibri" panose="020F0502020204030204" pitchFamily="34" charset="0"/>
                <a:cs typeface="Calibri" panose="020F0502020204030204" pitchFamily="34" charset="0"/>
              </a:rPr>
              <a:t>                נוער</a:t>
            </a: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sp>
        <p:nvSpPr>
          <p:cNvPr id="26" name="Rectangle: Rounded Corners 10">
            <a:extLst>
              <a:ext uri="{FF2B5EF4-FFF2-40B4-BE49-F238E27FC236}">
                <a16:creationId xmlns:a16="http://schemas.microsoft.com/office/drawing/2014/main" id="{6673B270-B908-43CF-79E1-F8E6CEE982F9}"/>
              </a:ext>
            </a:extLst>
          </p:cNvPr>
          <p:cNvSpPr/>
          <p:nvPr/>
        </p:nvSpPr>
        <p:spPr>
          <a:xfrm>
            <a:off x="3994493" y="5382203"/>
            <a:ext cx="4504865"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he-IL" sz="4400" i="0" u="none" strike="noStrike" kern="1200" cap="none" spc="0" normalizeH="0" baseline="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rPr>
              <a:t>63%</a:t>
            </a:r>
            <a:endParaRPr kumimoji="0" lang="he-IL" sz="2000" i="0" u="none" strike="noStrike" kern="1200" cap="none" spc="0" normalizeH="0" baseline="0" noProof="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17" name="Rectangle: Rounded Corners 10">
            <a:extLst>
              <a:ext uri="{FF2B5EF4-FFF2-40B4-BE49-F238E27FC236}">
                <a16:creationId xmlns:a16="http://schemas.microsoft.com/office/drawing/2014/main" id="{6673B270-B908-43CF-79E1-F8E6CEE982F9}"/>
              </a:ext>
            </a:extLst>
          </p:cNvPr>
          <p:cNvSpPr/>
          <p:nvPr/>
        </p:nvSpPr>
        <p:spPr>
          <a:xfrm>
            <a:off x="437130" y="3363384"/>
            <a:ext cx="6585414" cy="3434811"/>
          </a:xfrm>
          <a:prstGeom prst="roundRect">
            <a:avLst/>
          </a:prstGeom>
          <a:solidFill>
            <a:srgbClr val="FFFFFF"/>
          </a:solidFill>
          <a:ln>
            <a:noFill/>
          </a:ln>
          <a:effectLst/>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lang="he-IL" sz="4600" b="1" noProof="0" dirty="0">
                <a:solidFill>
                  <a:srgbClr val="394472"/>
                </a:solidFill>
                <a:latin typeface="Calibri" panose="020F0502020204030204" pitchFamily="34" charset="0"/>
                <a:cs typeface="Calibri" panose="020F0502020204030204" pitchFamily="34" charset="0"/>
              </a:rPr>
              <a:t>*מוצרים ושירותים המשתמשים בטכנולוגיית </a:t>
            </a:r>
            <a:r>
              <a:rPr lang="en-US" sz="4600" b="1" noProof="0" dirty="0">
                <a:solidFill>
                  <a:srgbClr val="394472"/>
                </a:solidFill>
                <a:latin typeface="Calibri" panose="020F0502020204030204" pitchFamily="34" charset="0"/>
                <a:cs typeface="Calibri" panose="020F0502020204030204" pitchFamily="34" charset="0"/>
              </a:rPr>
              <a:t>AI </a:t>
            </a:r>
            <a:endParaRPr lang="he-IL" sz="4600" b="1" noProof="0" dirty="0">
              <a:solidFill>
                <a:srgbClr val="394472"/>
              </a:solidFill>
              <a:latin typeface="Calibri" panose="020F0502020204030204" pitchFamily="34" charset="0"/>
              <a:cs typeface="Calibri" panose="020F0502020204030204" pitchFamily="34" charset="0"/>
            </a:endParaRPr>
          </a:p>
          <a:p>
            <a:pPr algn="ctr" rtl="1">
              <a:defRPr/>
            </a:pPr>
            <a:r>
              <a:rPr lang="he-IL" sz="4600" b="1" noProof="0" dirty="0">
                <a:solidFill>
                  <a:srgbClr val="394472"/>
                </a:solidFill>
                <a:latin typeface="Calibri" panose="020F0502020204030204" pitchFamily="34" charset="0"/>
                <a:cs typeface="Calibri" panose="020F0502020204030204" pitchFamily="34" charset="0"/>
              </a:rPr>
              <a:t>מלחיצים אותי </a:t>
            </a:r>
            <a:endParaRPr kumimoji="0" lang="he-IL" sz="46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sp>
        <p:nvSpPr>
          <p:cNvPr id="20" name="Rectangle: Rounded Corners 10">
            <a:extLst>
              <a:ext uri="{FF2B5EF4-FFF2-40B4-BE49-F238E27FC236}">
                <a16:creationId xmlns:a16="http://schemas.microsoft.com/office/drawing/2014/main" id="{6673B270-B908-43CF-79E1-F8E6CEE982F9}"/>
              </a:ext>
            </a:extLst>
          </p:cNvPr>
          <p:cNvSpPr/>
          <p:nvPr/>
        </p:nvSpPr>
        <p:spPr>
          <a:xfrm flipH="1">
            <a:off x="4447654" y="7574196"/>
            <a:ext cx="1802903"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accent6">
                    <a:lumMod val="50000"/>
                  </a:schemeClr>
                </a:solidFill>
                <a:uLnTx/>
                <a:uFillTx/>
                <a:latin typeface="Calibri" panose="020F0502020204030204" pitchFamily="34" charset="0"/>
                <a:ea typeface="+mn-ea"/>
                <a:cs typeface="Calibri" panose="020F0502020204030204" pitchFamily="34" charset="0"/>
              </a:rPr>
              <a:t>40%</a:t>
            </a:r>
            <a:endParaRPr kumimoji="0" lang="he-IL" sz="2000" i="0" u="none" strike="noStrike" kern="1200" cap="none" spc="0" normalizeH="0" baseline="0" noProof="0" dirty="0">
              <a:ln>
                <a:noFill/>
              </a:ln>
              <a:solidFill>
                <a:schemeClr val="accent6">
                  <a:lumMod val="50000"/>
                </a:schemeClr>
              </a:solidFill>
              <a:uLnTx/>
              <a:uFillTx/>
              <a:latin typeface="Calibri" panose="020F0502020204030204" pitchFamily="34" charset="0"/>
              <a:ea typeface="+mn-ea"/>
              <a:cs typeface="Calibri" panose="020F0502020204030204" pitchFamily="34" charset="0"/>
            </a:endParaRPr>
          </a:p>
        </p:txBody>
      </p:sp>
      <p:sp>
        <p:nvSpPr>
          <p:cNvPr id="21" name="Rectangle: Rounded Corners 10">
            <a:extLst>
              <a:ext uri="{FF2B5EF4-FFF2-40B4-BE49-F238E27FC236}">
                <a16:creationId xmlns:a16="http://schemas.microsoft.com/office/drawing/2014/main" id="{6673B270-B908-43CF-79E1-F8E6CEE982F9}"/>
              </a:ext>
            </a:extLst>
          </p:cNvPr>
          <p:cNvSpPr/>
          <p:nvPr/>
        </p:nvSpPr>
        <p:spPr>
          <a:xfrm flipH="1">
            <a:off x="4540914" y="8682273"/>
            <a:ext cx="1616384" cy="102279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rPr>
              <a:t>28%</a:t>
            </a:r>
            <a:endParaRPr kumimoji="0" lang="he-IL" sz="2000" i="0" u="none" strike="noStrike" kern="1200" cap="none" spc="0" normalizeH="0" baseline="0" noProof="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endParaRPr>
          </a:p>
        </p:txBody>
      </p:sp>
      <p:pic>
        <p:nvPicPr>
          <p:cNvPr id="8" name="תמונה 7"/>
          <p:cNvPicPr>
            <a:picLocks noChangeAspect="1"/>
          </p:cNvPicPr>
          <p:nvPr/>
        </p:nvPicPr>
        <p:blipFill>
          <a:blip r:embed="rId3"/>
          <a:stretch>
            <a:fillRect/>
          </a:stretch>
        </p:blipFill>
        <p:spPr>
          <a:xfrm>
            <a:off x="3321714" y="6441987"/>
            <a:ext cx="1219200" cy="1690009"/>
          </a:xfrm>
          <a:prstGeom prst="rect">
            <a:avLst/>
          </a:prstGeom>
        </p:spPr>
      </p:pic>
    </p:spTree>
    <p:extLst>
      <p:ext uri="{BB962C8B-B14F-4D97-AF65-F5344CB8AC3E}">
        <p14:creationId xmlns:p14="http://schemas.microsoft.com/office/powerpoint/2010/main" val="2899603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FE79E9BF-0174-64C0-2E8C-A5259E38DAA6}"/>
              </a:ext>
            </a:extLst>
          </p:cNvPr>
          <p:cNvSpPr/>
          <p:nvPr/>
        </p:nvSpPr>
        <p:spPr>
          <a:xfrm>
            <a:off x="2233827" y="623182"/>
            <a:ext cx="13768173" cy="208051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5" name="גרפיקה 14">
            <a:extLst>
              <a:ext uri="{FF2B5EF4-FFF2-40B4-BE49-F238E27FC236}">
                <a16:creationId xmlns:a16="http://schemas.microsoft.com/office/drawing/2014/main" id="{367CE232-D825-8841-600E-87B020389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3100227"/>
            <a:ext cx="15349683" cy="6996273"/>
          </a:xfrm>
          <a:prstGeom prst="rect">
            <a:avLst/>
          </a:prstGeom>
        </p:spPr>
      </p:pic>
      <p:sp>
        <p:nvSpPr>
          <p:cNvPr id="16" name="מלבן 15">
            <a:extLst>
              <a:ext uri="{FF2B5EF4-FFF2-40B4-BE49-F238E27FC236}">
                <a16:creationId xmlns:a16="http://schemas.microsoft.com/office/drawing/2014/main" id="{1A769422-A3B6-4166-4A96-0FBD7424F4DE}"/>
              </a:ext>
            </a:extLst>
          </p:cNvPr>
          <p:cNvSpPr/>
          <p:nvPr/>
        </p:nvSpPr>
        <p:spPr>
          <a:xfrm>
            <a:off x="13169820" y="5569147"/>
            <a:ext cx="2184399" cy="1747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700" dirty="0">
                <a:solidFill>
                  <a:srgbClr val="0070C0"/>
                </a:solidFill>
                <a:latin typeface="Calibri" panose="020F0502020204030204" pitchFamily="34" charset="0"/>
                <a:ea typeface="Calibri" panose="020F0502020204030204" pitchFamily="34" charset="0"/>
                <a:cs typeface="Calibri" panose="020F0502020204030204" pitchFamily="34" charset="0"/>
              </a:rPr>
              <a:t>פריצות סייבר ופגיעה בפרטיות</a:t>
            </a:r>
          </a:p>
        </p:txBody>
      </p:sp>
      <p:sp>
        <p:nvSpPr>
          <p:cNvPr id="17" name="מלבן 16">
            <a:extLst>
              <a:ext uri="{FF2B5EF4-FFF2-40B4-BE49-F238E27FC236}">
                <a16:creationId xmlns:a16="http://schemas.microsoft.com/office/drawing/2014/main" id="{F5DC685C-361C-1A57-D0CD-6CF34C3AB32F}"/>
              </a:ext>
            </a:extLst>
          </p:cNvPr>
          <p:cNvSpPr/>
          <p:nvPr/>
        </p:nvSpPr>
        <p:spPr>
          <a:xfrm>
            <a:off x="10295764" y="3982053"/>
            <a:ext cx="2184399" cy="1747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700" dirty="0">
                <a:solidFill>
                  <a:srgbClr val="0070C0"/>
                </a:solidFill>
                <a:latin typeface="Calibri" panose="020F0502020204030204" pitchFamily="34" charset="0"/>
                <a:ea typeface="Calibri" panose="020F0502020204030204" pitchFamily="34" charset="0"/>
                <a:cs typeface="Calibri" panose="020F0502020204030204" pitchFamily="34" charset="0"/>
              </a:rPr>
              <a:t>הסתמכות יתר על בינה מלאכותית</a:t>
            </a:r>
          </a:p>
        </p:txBody>
      </p:sp>
      <p:sp>
        <p:nvSpPr>
          <p:cNvPr id="18" name="מלבן 17">
            <a:extLst>
              <a:ext uri="{FF2B5EF4-FFF2-40B4-BE49-F238E27FC236}">
                <a16:creationId xmlns:a16="http://schemas.microsoft.com/office/drawing/2014/main" id="{15F65178-276B-90D0-17FD-0C1D1AE9CB4C}"/>
              </a:ext>
            </a:extLst>
          </p:cNvPr>
          <p:cNvSpPr/>
          <p:nvPr/>
        </p:nvSpPr>
        <p:spPr>
          <a:xfrm>
            <a:off x="4715639" y="4003220"/>
            <a:ext cx="2184399" cy="1747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700" dirty="0">
                <a:solidFill>
                  <a:srgbClr val="0070C0"/>
                </a:solidFill>
                <a:latin typeface="Calibri" panose="020F0502020204030204" pitchFamily="34" charset="0"/>
                <a:ea typeface="Calibri" panose="020F0502020204030204" pitchFamily="34" charset="0"/>
                <a:cs typeface="Calibri" panose="020F0502020204030204" pitchFamily="34" charset="0"/>
              </a:rPr>
              <a:t>יצירת קשר רגשי עם </a:t>
            </a:r>
            <a:r>
              <a:rPr lang="he-IL" sz="2700" dirty="0" err="1">
                <a:solidFill>
                  <a:srgbClr val="0070C0"/>
                </a:solidFill>
                <a:latin typeface="Calibri" panose="020F0502020204030204" pitchFamily="34" charset="0"/>
                <a:ea typeface="Calibri" panose="020F0502020204030204" pitchFamily="34" charset="0"/>
                <a:cs typeface="Calibri" panose="020F0502020204030204" pitchFamily="34" charset="0"/>
              </a:rPr>
              <a:t>בוט</a:t>
            </a:r>
            <a:endParaRPr lang="he-IL" sz="27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מלבן 19">
            <a:extLst>
              <a:ext uri="{FF2B5EF4-FFF2-40B4-BE49-F238E27FC236}">
                <a16:creationId xmlns:a16="http://schemas.microsoft.com/office/drawing/2014/main" id="{4373B27E-31FB-51F8-1646-E1789D585E5D}"/>
              </a:ext>
            </a:extLst>
          </p:cNvPr>
          <p:cNvSpPr/>
          <p:nvPr/>
        </p:nvSpPr>
        <p:spPr>
          <a:xfrm>
            <a:off x="1752492" y="5724850"/>
            <a:ext cx="2461502" cy="1747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700" dirty="0">
                <a:solidFill>
                  <a:srgbClr val="0070C0"/>
                </a:solidFill>
                <a:latin typeface="Calibri" panose="020F0502020204030204" pitchFamily="34" charset="0"/>
                <a:ea typeface="Calibri" panose="020F0502020204030204" pitchFamily="34" charset="0"/>
                <a:cs typeface="Calibri" panose="020F0502020204030204" pitchFamily="34" charset="0"/>
              </a:rPr>
              <a:t>הטיות והשפעות חברתיות</a:t>
            </a:r>
          </a:p>
        </p:txBody>
      </p:sp>
      <p:sp>
        <p:nvSpPr>
          <p:cNvPr id="21" name="מלבן 20">
            <a:extLst>
              <a:ext uri="{FF2B5EF4-FFF2-40B4-BE49-F238E27FC236}">
                <a16:creationId xmlns:a16="http://schemas.microsoft.com/office/drawing/2014/main" id="{25C48E78-3D20-C867-95C0-00D3ECBC1D1F}"/>
              </a:ext>
            </a:extLst>
          </p:cNvPr>
          <p:cNvSpPr/>
          <p:nvPr/>
        </p:nvSpPr>
        <p:spPr>
          <a:xfrm>
            <a:off x="10203968" y="7421080"/>
            <a:ext cx="2184399" cy="1747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700" dirty="0">
                <a:solidFill>
                  <a:srgbClr val="0070C0"/>
                </a:solidFill>
                <a:latin typeface="Calibri" panose="020F0502020204030204" pitchFamily="34" charset="0"/>
                <a:ea typeface="Calibri" panose="020F0502020204030204" pitchFamily="34" charset="0"/>
                <a:cs typeface="Calibri" panose="020F0502020204030204" pitchFamily="34" charset="0"/>
              </a:rPr>
              <a:t>יצירת תוכן מטעה – </a:t>
            </a:r>
          </a:p>
          <a:p>
            <a:pPr algn="ctr"/>
            <a:r>
              <a:rPr lang="en-US" sz="2700" dirty="0">
                <a:solidFill>
                  <a:srgbClr val="0070C0"/>
                </a:solidFill>
                <a:latin typeface="Calibri" panose="020F0502020204030204" pitchFamily="34" charset="0"/>
                <a:ea typeface="Calibri" panose="020F0502020204030204" pitchFamily="34" charset="0"/>
                <a:cs typeface="Calibri" panose="020F0502020204030204" pitchFamily="34" charset="0"/>
              </a:rPr>
              <a:t>FAKE NEWS</a:t>
            </a:r>
            <a:endParaRPr lang="he-IL" sz="27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מלבן 21">
            <a:extLst>
              <a:ext uri="{FF2B5EF4-FFF2-40B4-BE49-F238E27FC236}">
                <a16:creationId xmlns:a16="http://schemas.microsoft.com/office/drawing/2014/main" id="{82F63CC3-D5D7-FD23-70BA-E6E342DCE31E}"/>
              </a:ext>
            </a:extLst>
          </p:cNvPr>
          <p:cNvSpPr/>
          <p:nvPr/>
        </p:nvSpPr>
        <p:spPr>
          <a:xfrm>
            <a:off x="4673625" y="7581900"/>
            <a:ext cx="2394853" cy="1747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700" dirty="0">
                <a:solidFill>
                  <a:srgbClr val="0070C0"/>
                </a:solidFill>
                <a:latin typeface="Calibri" panose="020F0502020204030204" pitchFamily="34" charset="0"/>
                <a:ea typeface="Calibri" panose="020F0502020204030204" pitchFamily="34" charset="0"/>
                <a:cs typeface="Calibri" panose="020F0502020204030204" pitchFamily="34" charset="0"/>
              </a:rPr>
              <a:t>מצבי סיכון ופגיעה באמצעות </a:t>
            </a:r>
          </a:p>
          <a:p>
            <a:pPr algn="ctr"/>
            <a:r>
              <a:rPr lang="en-US" sz="2700" dirty="0">
                <a:solidFill>
                  <a:srgbClr val="0070C0"/>
                </a:solidFill>
                <a:latin typeface="Calibri" panose="020F0502020204030204" pitchFamily="34" charset="0"/>
                <a:ea typeface="Calibri" panose="020F0502020204030204" pitchFamily="34" charset="0"/>
                <a:cs typeface="Calibri" panose="020F0502020204030204" pitchFamily="34" charset="0"/>
              </a:rPr>
              <a:t>AI</a:t>
            </a:r>
            <a:endParaRPr lang="he-IL" sz="27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תמונה 6" descr="תמונה שמכילה אומנות קליפיפם, גרפיקה, עיצוב, סרט מצויר&#10;&#10;התיאור נוצר באופן אוטומטי">
            <a:extLst>
              <a:ext uri="{FF2B5EF4-FFF2-40B4-BE49-F238E27FC236}">
                <a16:creationId xmlns:a16="http://schemas.microsoft.com/office/drawing/2014/main" id="{9DF3B785-E4BB-BDCC-F283-A544EF3639CD}"/>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38795" y="5372100"/>
            <a:ext cx="2238605" cy="2238605"/>
          </a:xfrm>
          <a:prstGeom prst="rect">
            <a:avLst/>
          </a:prstGeom>
        </p:spPr>
      </p:pic>
      <p:sp>
        <p:nvSpPr>
          <p:cNvPr id="5" name="תיבת טקסט 4">
            <a:extLst>
              <a:ext uri="{FF2B5EF4-FFF2-40B4-BE49-F238E27FC236}">
                <a16:creationId xmlns:a16="http://schemas.microsoft.com/office/drawing/2014/main" id="{3694AA18-BCAE-8422-BCD2-3EF4DE31C291}"/>
              </a:ext>
            </a:extLst>
          </p:cNvPr>
          <p:cNvSpPr txBox="1"/>
          <p:nvPr/>
        </p:nvSpPr>
        <p:spPr>
          <a:xfrm>
            <a:off x="2812130" y="1155611"/>
            <a:ext cx="12484407" cy="1015663"/>
          </a:xfrm>
          <a:prstGeom prst="rect">
            <a:avLst/>
          </a:prstGeom>
          <a:noFill/>
        </p:spPr>
        <p:txBody>
          <a:bodyPr wrap="square">
            <a:spAutoFit/>
          </a:bodyPr>
          <a:lstStyle/>
          <a:p>
            <a:pPr algn="ctr"/>
            <a:r>
              <a:rPr lang="he-IL" sz="6000" b="1" dirty="0">
                <a:solidFill>
                  <a:srgbClr val="394472"/>
                </a:solidFill>
                <a:latin typeface="Calibri" panose="020F0502020204030204" pitchFamily="34" charset="0"/>
                <a:ea typeface="Calibri" panose="020F0502020204030204" pitchFamily="34" charset="0"/>
                <a:cs typeface="Calibri" panose="020F0502020204030204" pitchFamily="34" charset="0"/>
              </a:rPr>
              <a:t>אתגרים ייחודיים בעידן של בינה מלאכותית</a:t>
            </a:r>
          </a:p>
        </p:txBody>
      </p:sp>
    </p:spTree>
    <p:extLst>
      <p:ext uri="{BB962C8B-B14F-4D97-AF65-F5344CB8AC3E}">
        <p14:creationId xmlns:p14="http://schemas.microsoft.com/office/powerpoint/2010/main" val="840736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D85D7DDA-0A46-984F-5782-E8E6681A29CA}"/>
              </a:ext>
            </a:extLst>
          </p:cNvPr>
          <p:cNvSpPr/>
          <p:nvPr/>
        </p:nvSpPr>
        <p:spPr>
          <a:xfrm>
            <a:off x="11569679" y="15022"/>
            <a:ext cx="6783506" cy="10386278"/>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לבן 4">
            <a:extLst>
              <a:ext uri="{FF2B5EF4-FFF2-40B4-BE49-F238E27FC236}">
                <a16:creationId xmlns:a16="http://schemas.microsoft.com/office/drawing/2014/main" id="{929BB6CF-57A1-F3F1-0626-3B4A0945A154}"/>
              </a:ext>
            </a:extLst>
          </p:cNvPr>
          <p:cNvSpPr/>
          <p:nvPr/>
        </p:nvSpPr>
        <p:spPr>
          <a:xfrm>
            <a:off x="-50763" y="1"/>
            <a:ext cx="6783506" cy="10287000"/>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C24AF086-EB81-EE5E-A094-2140B07333E3}"/>
              </a:ext>
            </a:extLst>
          </p:cNvPr>
          <p:cNvSpPr/>
          <p:nvPr/>
        </p:nvSpPr>
        <p:spPr>
          <a:xfrm>
            <a:off x="6595113" y="0"/>
            <a:ext cx="5097776" cy="10391358"/>
          </a:xfrm>
          <a:prstGeom prst="rect">
            <a:avLst/>
          </a:prstGeom>
          <a:solidFill>
            <a:srgbClr val="F6F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7" name="מלבן 6">
            <a:extLst>
              <a:ext uri="{FF2B5EF4-FFF2-40B4-BE49-F238E27FC236}">
                <a16:creationId xmlns:a16="http://schemas.microsoft.com/office/drawing/2014/main" id="{93069419-653E-0274-4E93-5BF8A56F3F73}"/>
              </a:ext>
            </a:extLst>
          </p:cNvPr>
          <p:cNvSpPr/>
          <p:nvPr/>
        </p:nvSpPr>
        <p:spPr>
          <a:xfrm>
            <a:off x="11269979" y="2174015"/>
            <a:ext cx="6867934" cy="76100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428626" indent="-428626" algn="r" rtl="1">
              <a:buFont typeface="Arial" panose="020B0604020202020204" pitchFamily="34" charset="0"/>
              <a:buChar char="–"/>
            </a:pPr>
            <a:r>
              <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rPr>
              <a:t>פעילות הורמונלית מוגברת וסקרנות</a:t>
            </a:r>
          </a:p>
          <a:p>
            <a:pPr marL="428626" indent="-428626" algn="r" rtl="1">
              <a:buFont typeface="Arial" panose="020B0604020202020204" pitchFamily="34" charset="0"/>
              <a:buChar char="–"/>
            </a:pPr>
            <a:endPar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28626" indent="-428626" algn="r" rtl="1">
              <a:buFont typeface="Arial" panose="020B0604020202020204" pitchFamily="34" charset="0"/>
              <a:buChar char="–"/>
            </a:pPr>
            <a:r>
              <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rPr>
              <a:t>שייכות חברתית</a:t>
            </a:r>
          </a:p>
          <a:p>
            <a:pPr marL="428626" indent="-428626" algn="r" rtl="1">
              <a:buFont typeface="Arial" panose="020B0604020202020204" pitchFamily="34" charset="0"/>
              <a:buChar char="–"/>
            </a:pPr>
            <a:endPar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28626" indent="-428626" algn="r" rtl="1">
              <a:buFont typeface="Arial" panose="020B0604020202020204" pitchFamily="34" charset="0"/>
              <a:buChar char="–"/>
            </a:pPr>
            <a:r>
              <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rPr>
              <a:t>ביטוי אישי</a:t>
            </a:r>
          </a:p>
          <a:p>
            <a:pPr marL="428626" indent="-428626" algn="r" rtl="1">
              <a:buFont typeface="Arial" panose="020B0604020202020204" pitchFamily="34" charset="0"/>
              <a:buChar char="–"/>
            </a:pPr>
            <a:endPar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28626" indent="-428626" algn="r" defTabSz="1828800" rtl="1">
              <a:buClr>
                <a:srgbClr val="000000"/>
              </a:buClr>
              <a:buFont typeface="Arial" panose="020B0604020202020204" pitchFamily="34" charset="0"/>
              <a:buChar char="–"/>
              <a:defRPr/>
            </a:pPr>
            <a:r>
              <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rPr>
              <a:t>אימפולסיביות</a:t>
            </a:r>
          </a:p>
          <a:p>
            <a:pPr marL="428626" indent="-428626" algn="r" defTabSz="1828800" rtl="1">
              <a:buClr>
                <a:srgbClr val="000000"/>
              </a:buClr>
              <a:buFont typeface="Arial" panose="020B0604020202020204" pitchFamily="34" charset="0"/>
              <a:buChar char="–"/>
              <a:defRPr/>
            </a:pPr>
            <a:endPar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endParaRPr>
          </a:p>
          <a:p>
            <a:pPr marL="428626" indent="-428626" algn="r" defTabSz="1828800" rtl="1">
              <a:buClr>
                <a:srgbClr val="000000"/>
              </a:buClr>
              <a:buFont typeface="Arial" panose="020B0604020202020204" pitchFamily="34" charset="0"/>
              <a:buChar char="–"/>
              <a:defRPr/>
            </a:pPr>
            <a:r>
              <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rPr>
              <a:t>קושי בשיקול דעת</a:t>
            </a:r>
          </a:p>
          <a:p>
            <a:pPr marL="428626" indent="-428626" algn="r" defTabSz="1828800" rtl="1">
              <a:buClr>
                <a:srgbClr val="000000"/>
              </a:buClr>
              <a:buFont typeface="Arial" panose="020B0604020202020204" pitchFamily="34" charset="0"/>
              <a:buChar char="–"/>
              <a:defRPr/>
            </a:pPr>
            <a:endPar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endParaRPr>
          </a:p>
          <a:p>
            <a:pPr marL="428626" indent="-428626" algn="r" defTabSz="1828800" rtl="1">
              <a:buClr>
                <a:srgbClr val="000000"/>
              </a:buClr>
              <a:buFont typeface="Arial" panose="020B0604020202020204" pitchFamily="34" charset="0"/>
              <a:buChar char="–"/>
              <a:defRPr/>
            </a:pPr>
            <a:r>
              <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rPr>
              <a:t>לקיחת סיכונים</a:t>
            </a:r>
          </a:p>
          <a:p>
            <a:pPr marL="428626" indent="-428626" algn="r" defTabSz="1828800" rtl="1">
              <a:buClr>
                <a:srgbClr val="000000"/>
              </a:buClr>
              <a:buFont typeface="Arial" panose="020B0604020202020204" pitchFamily="34" charset="0"/>
              <a:buChar char="–"/>
              <a:defRPr/>
            </a:pPr>
            <a:endPar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endParaRPr>
          </a:p>
          <a:p>
            <a:pPr marL="428626" indent="-428626" algn="r" defTabSz="1828800" rtl="1">
              <a:buClr>
                <a:srgbClr val="000000"/>
              </a:buClr>
              <a:buFont typeface="Arial" panose="020B0604020202020204" pitchFamily="34" charset="0"/>
              <a:buChar char="–"/>
              <a:defRPr/>
            </a:pPr>
            <a:r>
              <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rPr>
              <a:t>חוסר מודעות להשלכות</a:t>
            </a:r>
          </a:p>
          <a:p>
            <a:pPr marL="428626" indent="-428626" algn="r" rtl="1">
              <a:buFont typeface="Arial" panose="020B0604020202020204" pitchFamily="34" charset="0"/>
              <a:buChar char="–"/>
            </a:pPr>
            <a:endPar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28626" indent="-428626" algn="r" rtl="1">
              <a:buFont typeface="Arial" panose="020B0604020202020204" pitchFamily="34" charset="0"/>
              <a:buChar char="–"/>
            </a:pPr>
            <a:endPar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מלבן 7">
            <a:extLst>
              <a:ext uri="{FF2B5EF4-FFF2-40B4-BE49-F238E27FC236}">
                <a16:creationId xmlns:a16="http://schemas.microsoft.com/office/drawing/2014/main" id="{77F473F3-0F2E-3CDD-E4BE-75F1B1525D96}"/>
              </a:ext>
            </a:extLst>
          </p:cNvPr>
          <p:cNvSpPr/>
          <p:nvPr/>
        </p:nvSpPr>
        <p:spPr>
          <a:xfrm>
            <a:off x="12275821" y="502921"/>
            <a:ext cx="5657850" cy="925830"/>
          </a:xfrm>
          <a:prstGeom prst="rect">
            <a:avLst/>
          </a:prstGeom>
          <a:solidFill>
            <a:srgbClr val="F6F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200" b="1" dirty="0">
                <a:solidFill>
                  <a:srgbClr val="394472"/>
                </a:solidFill>
                <a:latin typeface="Calibri" panose="020F0502020204030204" pitchFamily="34" charset="0"/>
                <a:ea typeface="Calibri" panose="020F0502020204030204" pitchFamily="34" charset="0"/>
                <a:cs typeface="Calibri" panose="020F0502020204030204" pitchFamily="34" charset="0"/>
              </a:rPr>
              <a:t>מאפייני גיל ההתבגרות</a:t>
            </a:r>
          </a:p>
        </p:txBody>
      </p:sp>
      <p:sp>
        <p:nvSpPr>
          <p:cNvPr id="9" name="מלבן 8">
            <a:extLst>
              <a:ext uri="{FF2B5EF4-FFF2-40B4-BE49-F238E27FC236}">
                <a16:creationId xmlns:a16="http://schemas.microsoft.com/office/drawing/2014/main" id="{97593C19-6197-255F-CFF5-569872CC2FF1}"/>
              </a:ext>
            </a:extLst>
          </p:cNvPr>
          <p:cNvSpPr/>
          <p:nvPr/>
        </p:nvSpPr>
        <p:spPr>
          <a:xfrm>
            <a:off x="514351" y="502921"/>
            <a:ext cx="5657850" cy="925830"/>
          </a:xfrm>
          <a:prstGeom prst="rect">
            <a:avLst/>
          </a:prstGeom>
          <a:solidFill>
            <a:srgbClr val="F6F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4200" b="1" dirty="0">
                <a:solidFill>
                  <a:srgbClr val="394472"/>
                </a:solidFill>
                <a:latin typeface="Calibri" panose="020F0502020204030204" pitchFamily="34" charset="0"/>
                <a:ea typeface="Calibri" panose="020F0502020204030204" pitchFamily="34" charset="0"/>
                <a:cs typeface="Calibri" panose="020F0502020204030204" pitchFamily="34" charset="0"/>
              </a:rPr>
              <a:t>מאפייני כלי ה-</a:t>
            </a:r>
            <a:r>
              <a:rPr lang="en-US" sz="4200" b="1" dirty="0">
                <a:solidFill>
                  <a:srgbClr val="394472"/>
                </a:solidFill>
                <a:latin typeface="Calibri" panose="020F0502020204030204" pitchFamily="34" charset="0"/>
                <a:ea typeface="Calibri" panose="020F0502020204030204" pitchFamily="34" charset="0"/>
                <a:cs typeface="Calibri" panose="020F0502020204030204" pitchFamily="34" charset="0"/>
              </a:rPr>
              <a:t>AI</a:t>
            </a:r>
            <a:endParaRPr lang="he-IL" sz="4200" b="1" dirty="0">
              <a:solidFill>
                <a:srgbClr val="394472"/>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מלבן 9">
            <a:extLst>
              <a:ext uri="{FF2B5EF4-FFF2-40B4-BE49-F238E27FC236}">
                <a16:creationId xmlns:a16="http://schemas.microsoft.com/office/drawing/2014/main" id="{BABA60A8-0C39-919C-35CB-A763660A9D2E}"/>
              </a:ext>
            </a:extLst>
          </p:cNvPr>
          <p:cNvSpPr/>
          <p:nvPr/>
        </p:nvSpPr>
        <p:spPr>
          <a:xfrm>
            <a:off x="-316076" y="3631864"/>
            <a:ext cx="5486400" cy="27508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428626" indent="-428626" algn="r" rtl="1">
              <a:buFont typeface="Arial" panose="020B0604020202020204" pitchFamily="34" charset="0"/>
              <a:buChar char="–"/>
            </a:pPr>
            <a:r>
              <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rPr>
              <a:t>נגישות וקלות השימוש</a:t>
            </a:r>
          </a:p>
          <a:p>
            <a:pPr marL="428626" indent="-428626" algn="r" rtl="1">
              <a:buFont typeface="Arial" panose="020B0604020202020204" pitchFamily="34" charset="0"/>
              <a:buChar char="–"/>
            </a:pPr>
            <a:endPar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28626" indent="-428626" algn="r" rtl="1">
              <a:buFont typeface="Arial" panose="020B0604020202020204" pitchFamily="34" charset="0"/>
              <a:buChar char="–"/>
            </a:pPr>
            <a:r>
              <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rPr>
              <a:t>יצירתיות וביטוי אישי</a:t>
            </a:r>
          </a:p>
          <a:p>
            <a:pPr marL="428626" indent="-428626" algn="r" rtl="1">
              <a:buFont typeface="Arial" panose="020B0604020202020204" pitchFamily="34" charset="0"/>
              <a:buChar char="–"/>
            </a:pPr>
            <a:endPar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28626" indent="-428626" algn="r" rtl="1">
              <a:buFont typeface="Arial" panose="020B0604020202020204" pitchFamily="34" charset="0"/>
              <a:buChar char="–"/>
            </a:pPr>
            <a:r>
              <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rPr>
              <a:t>אנונימיות</a:t>
            </a:r>
            <a:endPar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endParaRPr>
          </a:p>
          <a:p>
            <a:pPr marL="428626" indent="-428626" algn="r" defTabSz="1828800" rtl="1">
              <a:buClr>
                <a:srgbClr val="000000"/>
              </a:buClr>
              <a:buFont typeface="Arial" panose="020B0604020202020204" pitchFamily="34" charset="0"/>
              <a:buChar char="–"/>
              <a:defRPr/>
            </a:pPr>
            <a:endPar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endParaRPr>
          </a:p>
          <a:p>
            <a:pPr marL="428626" indent="-428626" algn="r" defTabSz="1828800" rtl="1">
              <a:buClr>
                <a:srgbClr val="000000"/>
              </a:buClr>
              <a:buFont typeface="Arial" panose="020B0604020202020204" pitchFamily="34" charset="0"/>
              <a:buChar char="–"/>
              <a:defRPr/>
            </a:pPr>
            <a:r>
              <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rPr>
              <a:t>חדשנות וחוויה טכנולוגית</a:t>
            </a:r>
          </a:p>
          <a:p>
            <a:pPr marL="428626" indent="-428626" algn="r" defTabSz="1828800" rtl="1">
              <a:buClr>
                <a:srgbClr val="000000"/>
              </a:buClr>
              <a:buFont typeface="Arial" panose="020B0604020202020204" pitchFamily="34" charset="0"/>
              <a:buChar char="–"/>
              <a:defRPr/>
            </a:pPr>
            <a:endPar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endParaRPr>
          </a:p>
          <a:p>
            <a:pPr marL="428626" indent="-428626" algn="r" defTabSz="1828800" rtl="1">
              <a:buClr>
                <a:srgbClr val="000000"/>
              </a:buClr>
              <a:buFont typeface="Arial" panose="020B0604020202020204" pitchFamily="34" charset="0"/>
              <a:buChar char="–"/>
              <a:defRPr/>
            </a:pPr>
            <a:r>
              <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rPr>
              <a:t>משוב </a:t>
            </a:r>
            <a:r>
              <a:rPr lang="he-IL" sz="3600" kern="0" dirty="0" err="1">
                <a:solidFill>
                  <a:srgbClr val="333746"/>
                </a:solidFill>
                <a:latin typeface="Calibri" panose="020F0502020204030204" pitchFamily="34" charset="0"/>
                <a:ea typeface="Calibri" panose="020F0502020204030204" pitchFamily="34" charset="0"/>
                <a:cs typeface="Calibri" panose="020F0502020204030204" pitchFamily="34" charset="0"/>
                <a:sym typeface="Arial"/>
              </a:rPr>
              <a:t>מיידי</a:t>
            </a:r>
            <a:endPar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endParaRPr>
          </a:p>
          <a:p>
            <a:pPr marL="428626" indent="-428626" algn="r" defTabSz="1828800" rtl="1">
              <a:buClr>
                <a:srgbClr val="000000"/>
              </a:buClr>
              <a:buFont typeface="Arial" panose="020B0604020202020204" pitchFamily="34" charset="0"/>
              <a:buChar char="–"/>
              <a:defRPr/>
            </a:pPr>
            <a:endPar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endParaRPr>
          </a:p>
          <a:p>
            <a:pPr marL="428626" indent="-428626" algn="r" defTabSz="1828800" rtl="1">
              <a:buClr>
                <a:srgbClr val="000000"/>
              </a:buClr>
              <a:buFont typeface="Arial" panose="020B0604020202020204" pitchFamily="34" charset="0"/>
              <a:buChar char="–"/>
              <a:defRPr/>
            </a:pPr>
            <a:r>
              <a:rPr lang="he-IL" sz="3600" kern="0" dirty="0">
                <a:solidFill>
                  <a:srgbClr val="333746"/>
                </a:solidFill>
                <a:latin typeface="Calibri" panose="020F0502020204030204" pitchFamily="34" charset="0"/>
                <a:ea typeface="Calibri" panose="020F0502020204030204" pitchFamily="34" charset="0"/>
                <a:cs typeface="Calibri" panose="020F0502020204030204" pitchFamily="34" charset="0"/>
                <a:sym typeface="Arial"/>
              </a:rPr>
              <a:t>אינטראקציה</a:t>
            </a:r>
          </a:p>
          <a:p>
            <a:pPr marL="428626" indent="-428626" algn="r" rtl="1">
              <a:buFont typeface="Arial" panose="020B0604020202020204" pitchFamily="34" charset="0"/>
              <a:buChar char="–"/>
            </a:pPr>
            <a:endParaRPr lang="he-IL"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תיבת טקסט 11">
            <a:extLst>
              <a:ext uri="{FF2B5EF4-FFF2-40B4-BE49-F238E27FC236}">
                <a16:creationId xmlns:a16="http://schemas.microsoft.com/office/drawing/2014/main" id="{44E08491-1F70-2AA4-2F06-C8E37A4C3DAF}"/>
              </a:ext>
            </a:extLst>
          </p:cNvPr>
          <p:cNvSpPr txBox="1"/>
          <p:nvPr/>
        </p:nvSpPr>
        <p:spPr>
          <a:xfrm>
            <a:off x="6857998" y="363216"/>
            <a:ext cx="4709636" cy="2031325"/>
          </a:xfrm>
          <a:prstGeom prst="rect">
            <a:avLst/>
          </a:prstGeom>
          <a:noFill/>
        </p:spPr>
        <p:txBody>
          <a:bodyPr wrap="square">
            <a:spAutoFit/>
          </a:bodyPr>
          <a:lstStyle/>
          <a:p>
            <a:pPr algn="ctr"/>
            <a:r>
              <a:rPr lang="he-IL" sz="4200" b="1" dirty="0">
                <a:solidFill>
                  <a:srgbClr val="394472"/>
                </a:solidFill>
                <a:latin typeface="Calibri" panose="020F0502020204030204" pitchFamily="34" charset="0"/>
                <a:ea typeface="Calibri" panose="020F0502020204030204" pitchFamily="34" charset="0"/>
                <a:cs typeface="Calibri" panose="020F0502020204030204" pitchFamily="34" charset="0"/>
              </a:rPr>
              <a:t>כשגיל ההתבגרות פוגש את הבינה המלאכותית</a:t>
            </a:r>
          </a:p>
        </p:txBody>
      </p:sp>
      <p:pic>
        <p:nvPicPr>
          <p:cNvPr id="14" name="גרפיקה 13">
            <a:extLst>
              <a:ext uri="{FF2B5EF4-FFF2-40B4-BE49-F238E27FC236}">
                <a16:creationId xmlns:a16="http://schemas.microsoft.com/office/drawing/2014/main" id="{E0B99C6C-4A5B-3918-B7F7-234B0A0CA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4053" y="4486582"/>
            <a:ext cx="1828801" cy="5796953"/>
          </a:xfrm>
          <a:prstGeom prst="rect">
            <a:avLst/>
          </a:prstGeom>
        </p:spPr>
      </p:pic>
      <p:pic>
        <p:nvPicPr>
          <p:cNvPr id="15" name="תמונה 14" descr="תמונה שמכילה אומנות קליפיפם, גרפיקה, סרטים מצוירים, צילום מסך&#10;&#10;התיאור נוצר באופן אוטומטי">
            <a:extLst>
              <a:ext uri="{FF2B5EF4-FFF2-40B4-BE49-F238E27FC236}">
                <a16:creationId xmlns:a16="http://schemas.microsoft.com/office/drawing/2014/main" id="{78C40D6E-655F-9CE5-5616-D1E93162B7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532" y="5100107"/>
            <a:ext cx="5486400" cy="5486400"/>
          </a:xfrm>
          <a:prstGeom prst="rect">
            <a:avLst/>
          </a:prstGeom>
        </p:spPr>
      </p:pic>
    </p:spTree>
    <p:extLst>
      <p:ext uri="{BB962C8B-B14F-4D97-AF65-F5344CB8AC3E}">
        <p14:creationId xmlns:p14="http://schemas.microsoft.com/office/powerpoint/2010/main" val="1380711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8C5F34DD-86BB-DBBA-9D46-503E057B20ED}"/>
              </a:ext>
            </a:extLst>
          </p:cNvPr>
          <p:cNvSpPr/>
          <p:nvPr/>
        </p:nvSpPr>
        <p:spPr>
          <a:xfrm>
            <a:off x="12527099" y="2587504"/>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C3D6C474-AD24-15D4-3AA5-CD3B6321CE4C}"/>
              </a:ext>
            </a:extLst>
          </p:cNvPr>
          <p:cNvSpPr/>
          <p:nvPr/>
        </p:nvSpPr>
        <p:spPr>
          <a:xfrm>
            <a:off x="1017540" y="2604159"/>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a:extLst>
              <a:ext uri="{FF2B5EF4-FFF2-40B4-BE49-F238E27FC236}">
                <a16:creationId xmlns:a16="http://schemas.microsoft.com/office/drawing/2014/main" id="{08CF91F1-A7C0-A966-99FE-84A669D18A34}"/>
              </a:ext>
            </a:extLst>
          </p:cNvPr>
          <p:cNvSpPr/>
          <p:nvPr/>
        </p:nvSpPr>
        <p:spPr>
          <a:xfrm>
            <a:off x="6666455" y="2541658"/>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F9025CF4-22D4-908D-DC9A-451F09405D9E}"/>
              </a:ext>
            </a:extLst>
          </p:cNvPr>
          <p:cNvSpPr/>
          <p:nvPr/>
        </p:nvSpPr>
        <p:spPr>
          <a:xfrm>
            <a:off x="1034058" y="5998521"/>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17">
            <a:extLst>
              <a:ext uri="{FF2B5EF4-FFF2-40B4-BE49-F238E27FC236}">
                <a16:creationId xmlns:a16="http://schemas.microsoft.com/office/drawing/2014/main" id="{75432BF2-6029-0B37-74EE-B542C1939778}"/>
              </a:ext>
            </a:extLst>
          </p:cNvPr>
          <p:cNvSpPr/>
          <p:nvPr/>
        </p:nvSpPr>
        <p:spPr>
          <a:xfrm>
            <a:off x="6682973" y="5977584"/>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7" name="תמונה 16" descr="תמונה שמכילה אנימה, איור, סרט מצויר, דמות בדיונית&#10;&#10;התיאור נוצר באופן אוטומטי">
            <a:extLst>
              <a:ext uri="{FF2B5EF4-FFF2-40B4-BE49-F238E27FC236}">
                <a16:creationId xmlns:a16="http://schemas.microsoft.com/office/drawing/2014/main" id="{76068F46-0D78-F5A2-EB17-BF1573388FB3}"/>
              </a:ext>
            </a:extLst>
          </p:cNvPr>
          <p:cNvPicPr>
            <a:picLocks noChangeAspect="1"/>
          </p:cNvPicPr>
          <p:nvPr/>
        </p:nvPicPr>
        <p:blipFill>
          <a:blip r:embed="rId3">
            <a:clrChange>
              <a:clrFrom>
                <a:srgbClr val="222151"/>
              </a:clrFrom>
              <a:clrTo>
                <a:srgbClr val="222151">
                  <a:alpha val="0"/>
                </a:srgbClr>
              </a:clrTo>
            </a:clrChange>
          </a:blip>
          <a:srcRect l="1126" r="2057"/>
          <a:stretch/>
        </p:blipFill>
        <p:spPr>
          <a:xfrm>
            <a:off x="12493793" y="5254336"/>
            <a:ext cx="4888065" cy="5048743"/>
          </a:xfrm>
          <a:prstGeom prst="rect">
            <a:avLst/>
          </a:prstGeom>
        </p:spPr>
      </p:pic>
      <p:sp>
        <p:nvSpPr>
          <p:cNvPr id="6" name="Rectangle: Rounded Corners 10">
            <a:extLst>
              <a:ext uri="{FF2B5EF4-FFF2-40B4-BE49-F238E27FC236}">
                <a16:creationId xmlns:a16="http://schemas.microsoft.com/office/drawing/2014/main" id="{6673B270-B908-43CF-79E1-F8E6CEE982F9}"/>
              </a:ext>
            </a:extLst>
          </p:cNvPr>
          <p:cNvSpPr/>
          <p:nvPr/>
        </p:nvSpPr>
        <p:spPr>
          <a:xfrm>
            <a:off x="807289" y="266700"/>
            <a:ext cx="162306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זרקור על פגיעו</a:t>
            </a:r>
            <a:r>
              <a:rPr lang="he-IL" sz="7200" b="1" noProof="0" dirty="0">
                <a:solidFill>
                  <a:srgbClr val="394472"/>
                </a:solidFill>
                <a:latin typeface="Calibri" panose="020F0502020204030204" pitchFamily="34" charset="0"/>
                <a:cs typeface="Calibri" panose="020F0502020204030204" pitchFamily="34" charset="0"/>
              </a:rPr>
              <a:t>ת</a:t>
            </a:r>
            <a:r>
              <a:rPr kumimoji="0" lang="he-IL" sz="72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 באמצעות </a:t>
            </a:r>
            <a:r>
              <a:rPr kumimoji="0" lang="en-US" sz="72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AI</a:t>
            </a:r>
            <a:endParaRPr kumimoji="0" lang="he-IL" sz="72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endParaRPr>
          </a:p>
        </p:txBody>
      </p:sp>
      <p:sp>
        <p:nvSpPr>
          <p:cNvPr id="12" name="תיבת טקסט 11">
            <a:extLst>
              <a:ext uri="{FF2B5EF4-FFF2-40B4-BE49-F238E27FC236}">
                <a16:creationId xmlns:a16="http://schemas.microsoft.com/office/drawing/2014/main" id="{53FAA6F8-A0AE-08BC-BE6B-C091B6072DED}"/>
              </a:ext>
            </a:extLst>
          </p:cNvPr>
          <p:cNvSpPr txBox="1"/>
          <p:nvPr/>
        </p:nvSpPr>
        <p:spPr>
          <a:xfrm>
            <a:off x="12813952" y="3072853"/>
            <a:ext cx="4281054" cy="1938992"/>
          </a:xfrm>
          <a:prstGeom prst="rect">
            <a:avLst/>
          </a:prstGeom>
          <a:noFill/>
        </p:spPr>
        <p:txBody>
          <a:bodyPr wrap="square">
            <a:spAutoFit/>
          </a:bodyPr>
          <a:lstStyle/>
          <a:p>
            <a:pPr lvl="0" algn="ctr" rtl="1"/>
            <a:r>
              <a:rPr lang="he-IL" sz="6000" b="1" dirty="0">
                <a:solidFill>
                  <a:srgbClr val="002060"/>
                </a:solidFill>
                <a:latin typeface="Calibri" panose="020F0502020204030204" pitchFamily="34" charset="0"/>
                <a:cs typeface="Calibri" panose="020F0502020204030204" pitchFamily="34" charset="0"/>
              </a:rPr>
              <a:t>יכולת חיקוי מתקדמת</a:t>
            </a:r>
            <a:endParaRPr lang="en-US" sz="6000" dirty="0">
              <a:solidFill>
                <a:srgbClr val="002060"/>
              </a:solidFill>
              <a:latin typeface="Calibri" panose="020F0502020204030204" pitchFamily="34" charset="0"/>
              <a:cs typeface="Calibri" panose="020F0502020204030204" pitchFamily="34" charset="0"/>
            </a:endParaRPr>
          </a:p>
        </p:txBody>
      </p:sp>
      <p:sp>
        <p:nvSpPr>
          <p:cNvPr id="13" name="תיבת טקסט 12">
            <a:extLst>
              <a:ext uri="{FF2B5EF4-FFF2-40B4-BE49-F238E27FC236}">
                <a16:creationId xmlns:a16="http://schemas.microsoft.com/office/drawing/2014/main" id="{1224417F-F0EB-E118-15E3-FEAE0B2AB8B6}"/>
              </a:ext>
            </a:extLst>
          </p:cNvPr>
          <p:cNvSpPr txBox="1"/>
          <p:nvPr/>
        </p:nvSpPr>
        <p:spPr>
          <a:xfrm>
            <a:off x="6782062" y="2893599"/>
            <a:ext cx="4281054" cy="1938992"/>
          </a:xfrm>
          <a:prstGeom prst="rect">
            <a:avLst/>
          </a:prstGeom>
          <a:noFill/>
        </p:spPr>
        <p:txBody>
          <a:bodyPr wrap="square">
            <a:spAutoFit/>
          </a:bodyPr>
          <a:lstStyle/>
          <a:p>
            <a:pPr lvl="0" algn="ctr" rtl="1"/>
            <a:r>
              <a:rPr lang="he-IL" sz="6000" b="1" dirty="0">
                <a:solidFill>
                  <a:srgbClr val="002060"/>
                </a:solidFill>
                <a:latin typeface="Calibri" panose="020F0502020204030204" pitchFamily="34" charset="0"/>
                <a:cs typeface="Calibri" panose="020F0502020204030204" pitchFamily="34" charset="0"/>
              </a:rPr>
              <a:t>אוטומציה והיקף</a:t>
            </a:r>
            <a:endParaRPr lang="en-US" sz="6000" dirty="0">
              <a:solidFill>
                <a:srgbClr val="002060"/>
              </a:solidFill>
              <a:latin typeface="Calibri" panose="020F0502020204030204" pitchFamily="34" charset="0"/>
              <a:cs typeface="Calibri" panose="020F0502020204030204" pitchFamily="34" charset="0"/>
            </a:endParaRPr>
          </a:p>
        </p:txBody>
      </p:sp>
      <p:sp>
        <p:nvSpPr>
          <p:cNvPr id="14" name="תיבת טקסט 13">
            <a:extLst>
              <a:ext uri="{FF2B5EF4-FFF2-40B4-BE49-F238E27FC236}">
                <a16:creationId xmlns:a16="http://schemas.microsoft.com/office/drawing/2014/main" id="{D40FCA07-A677-C486-4BE3-B0A73F2AA729}"/>
              </a:ext>
            </a:extLst>
          </p:cNvPr>
          <p:cNvSpPr txBox="1"/>
          <p:nvPr/>
        </p:nvSpPr>
        <p:spPr>
          <a:xfrm>
            <a:off x="1284943" y="2910917"/>
            <a:ext cx="4281054" cy="1938992"/>
          </a:xfrm>
          <a:prstGeom prst="rect">
            <a:avLst/>
          </a:prstGeom>
          <a:noFill/>
        </p:spPr>
        <p:txBody>
          <a:bodyPr wrap="square">
            <a:spAutoFit/>
          </a:bodyPr>
          <a:lstStyle/>
          <a:p>
            <a:pPr lvl="0" algn="ctr" rtl="1"/>
            <a:r>
              <a:rPr lang="he-IL" sz="6000" b="1" dirty="0">
                <a:solidFill>
                  <a:srgbClr val="002060"/>
                </a:solidFill>
                <a:latin typeface="Calibri" panose="020F0502020204030204" pitchFamily="34" charset="0"/>
                <a:cs typeface="Calibri" panose="020F0502020204030204" pitchFamily="34" charset="0"/>
              </a:rPr>
              <a:t>מורכבות ותחכום</a:t>
            </a:r>
            <a:endParaRPr lang="en-US" sz="6000" dirty="0">
              <a:solidFill>
                <a:srgbClr val="002060"/>
              </a:solidFill>
              <a:latin typeface="Calibri" panose="020F0502020204030204" pitchFamily="34" charset="0"/>
              <a:cs typeface="Calibri" panose="020F0502020204030204" pitchFamily="34" charset="0"/>
            </a:endParaRPr>
          </a:p>
        </p:txBody>
      </p:sp>
      <p:sp>
        <p:nvSpPr>
          <p:cNvPr id="15" name="תיבת טקסט 14">
            <a:extLst>
              <a:ext uri="{FF2B5EF4-FFF2-40B4-BE49-F238E27FC236}">
                <a16:creationId xmlns:a16="http://schemas.microsoft.com/office/drawing/2014/main" id="{4F818FA0-2252-4982-29EF-1B76D987498F}"/>
              </a:ext>
            </a:extLst>
          </p:cNvPr>
          <p:cNvSpPr txBox="1"/>
          <p:nvPr/>
        </p:nvSpPr>
        <p:spPr>
          <a:xfrm>
            <a:off x="6953308" y="6833295"/>
            <a:ext cx="4281054" cy="1015663"/>
          </a:xfrm>
          <a:prstGeom prst="rect">
            <a:avLst/>
          </a:prstGeom>
          <a:noFill/>
        </p:spPr>
        <p:txBody>
          <a:bodyPr wrap="square">
            <a:spAutoFit/>
          </a:bodyPr>
          <a:lstStyle/>
          <a:p>
            <a:pPr lvl="0" algn="ctr" rtl="1"/>
            <a:r>
              <a:rPr lang="he-IL" sz="6000" b="1" dirty="0">
                <a:solidFill>
                  <a:srgbClr val="002060"/>
                </a:solidFill>
                <a:latin typeface="Calibri" panose="020F0502020204030204" pitchFamily="34" charset="0"/>
                <a:cs typeface="Calibri" panose="020F0502020204030204" pitchFamily="34" charset="0"/>
              </a:rPr>
              <a:t>נגישות</a:t>
            </a:r>
            <a:endParaRPr lang="en-US" sz="6000" dirty="0">
              <a:solidFill>
                <a:srgbClr val="002060"/>
              </a:solidFill>
              <a:latin typeface="Calibri" panose="020F0502020204030204" pitchFamily="34" charset="0"/>
              <a:cs typeface="Calibri" panose="020F0502020204030204" pitchFamily="34" charset="0"/>
            </a:endParaRPr>
          </a:p>
        </p:txBody>
      </p:sp>
      <p:sp>
        <p:nvSpPr>
          <p:cNvPr id="16" name="תיבת טקסט 15">
            <a:extLst>
              <a:ext uri="{FF2B5EF4-FFF2-40B4-BE49-F238E27FC236}">
                <a16:creationId xmlns:a16="http://schemas.microsoft.com/office/drawing/2014/main" id="{22092CE6-9FF1-FFE5-BCAF-F0F29B8F4F5E}"/>
              </a:ext>
            </a:extLst>
          </p:cNvPr>
          <p:cNvSpPr txBox="1"/>
          <p:nvPr/>
        </p:nvSpPr>
        <p:spPr>
          <a:xfrm>
            <a:off x="1317129" y="6330067"/>
            <a:ext cx="4281054" cy="1938992"/>
          </a:xfrm>
          <a:prstGeom prst="rect">
            <a:avLst/>
          </a:prstGeom>
          <a:noFill/>
        </p:spPr>
        <p:txBody>
          <a:bodyPr wrap="square">
            <a:spAutoFit/>
          </a:bodyPr>
          <a:lstStyle/>
          <a:p>
            <a:pPr lvl="0" algn="ctr" rtl="1"/>
            <a:r>
              <a:rPr lang="he-IL" sz="6000" b="1" dirty="0">
                <a:solidFill>
                  <a:srgbClr val="002060"/>
                </a:solidFill>
                <a:latin typeface="Calibri" panose="020F0502020204030204" pitchFamily="34" charset="0"/>
                <a:cs typeface="Calibri" panose="020F0502020204030204" pitchFamily="34" charset="0"/>
              </a:rPr>
              <a:t>קושי בזיהוי והתגוננות</a:t>
            </a:r>
            <a:endParaRPr lang="en-US" sz="6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3997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3A1AD3A0-A925-B511-516A-43801B5C5272}"/>
              </a:ext>
            </a:extLst>
          </p:cNvPr>
          <p:cNvSpPr/>
          <p:nvPr/>
        </p:nvSpPr>
        <p:spPr>
          <a:xfrm>
            <a:off x="609600" y="1776758"/>
            <a:ext cx="11226294" cy="3084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lvl="0" algn="r" rtl="1"/>
            <a:r>
              <a:rPr lang="he-IL" sz="5400" b="1" dirty="0">
                <a:solidFill>
                  <a:srgbClr val="394472"/>
                </a:solidFill>
                <a:latin typeface="Calibri" panose="020F0502020204030204" pitchFamily="34" charset="0"/>
                <a:cs typeface="Calibri" panose="020F0502020204030204" pitchFamily="34" charset="0"/>
              </a:rPr>
              <a:t>פגיעות בעלות מאפיינים חברתיים</a:t>
            </a:r>
          </a:p>
          <a:p>
            <a:pPr marL="285750" lvl="0" indent="-285750" algn="r" rtl="1">
              <a:buFontTx/>
              <a:buChar char="-"/>
            </a:pPr>
            <a:r>
              <a:rPr lang="he-IL" sz="4000" dirty="0">
                <a:solidFill>
                  <a:srgbClr val="394472"/>
                </a:solidFill>
                <a:latin typeface="Calibri" panose="020F0502020204030204" pitchFamily="34" charset="0"/>
                <a:cs typeface="Calibri" panose="020F0502020204030204" pitchFamily="34" charset="0"/>
              </a:rPr>
              <a:t>יצירת תמונות, סרטונים או קבצי שמע שמבזים ילדים אחרים</a:t>
            </a:r>
          </a:p>
          <a:p>
            <a:pPr marL="285750" lvl="0" indent="-285750" algn="r" rtl="1">
              <a:buFontTx/>
              <a:buChar char="-"/>
            </a:pPr>
            <a:r>
              <a:rPr lang="he-IL" sz="4000" dirty="0">
                <a:solidFill>
                  <a:srgbClr val="394472"/>
                </a:solidFill>
                <a:latin typeface="Calibri" panose="020F0502020204030204" pitchFamily="34" charset="0"/>
                <a:cs typeface="Calibri" panose="020F0502020204030204" pitchFamily="34" charset="0"/>
              </a:rPr>
              <a:t>הכנסה מכוונת של בוטים מבוססי </a:t>
            </a:r>
            <a:r>
              <a:rPr lang="en-US" sz="4000" dirty="0">
                <a:solidFill>
                  <a:srgbClr val="394472"/>
                </a:solidFill>
                <a:latin typeface="Calibri" panose="020F0502020204030204" pitchFamily="34" charset="0"/>
                <a:cs typeface="Calibri" panose="020F0502020204030204" pitchFamily="34" charset="0"/>
              </a:rPr>
              <a:t>AI</a:t>
            </a:r>
            <a:r>
              <a:rPr lang="he-IL" sz="4000" dirty="0">
                <a:solidFill>
                  <a:srgbClr val="394472"/>
                </a:solidFill>
                <a:latin typeface="Calibri" panose="020F0502020204030204" pitchFamily="34" charset="0"/>
                <a:cs typeface="Calibri" panose="020F0502020204030204" pitchFamily="34" charset="0"/>
              </a:rPr>
              <a:t> לקבוצות </a:t>
            </a:r>
            <a:r>
              <a:rPr lang="he-IL" sz="4000" dirty="0" err="1">
                <a:solidFill>
                  <a:srgbClr val="394472"/>
                </a:solidFill>
                <a:latin typeface="Calibri" panose="020F0502020204030204" pitchFamily="34" charset="0"/>
                <a:cs typeface="Calibri" panose="020F0502020204030204" pitchFamily="34" charset="0"/>
              </a:rPr>
              <a:t>ווטסאפ</a:t>
            </a:r>
            <a:endParaRPr lang="he-IL" sz="4000" dirty="0">
              <a:solidFill>
                <a:srgbClr val="394472"/>
              </a:solidFill>
              <a:latin typeface="Calibri" panose="020F0502020204030204" pitchFamily="34" charset="0"/>
              <a:cs typeface="Calibri" panose="020F0502020204030204" pitchFamily="34" charset="0"/>
            </a:endParaRPr>
          </a:p>
          <a:p>
            <a:pPr marL="285750" lvl="0" indent="-285750" algn="r" rtl="1">
              <a:buFontTx/>
              <a:buChar char="-"/>
            </a:pPr>
            <a:r>
              <a:rPr lang="he-IL" sz="4000" dirty="0">
                <a:solidFill>
                  <a:srgbClr val="394472"/>
                </a:solidFill>
                <a:latin typeface="Calibri" panose="020F0502020204030204" pitchFamily="34" charset="0"/>
                <a:cs typeface="Calibri" panose="020F0502020204030204" pitchFamily="34" charset="0"/>
              </a:rPr>
              <a:t>יצירת פרופילים מזויפים </a:t>
            </a:r>
          </a:p>
        </p:txBody>
      </p:sp>
      <p:sp>
        <p:nvSpPr>
          <p:cNvPr id="4" name="מלבן 3">
            <a:extLst>
              <a:ext uri="{FF2B5EF4-FFF2-40B4-BE49-F238E27FC236}">
                <a16:creationId xmlns:a16="http://schemas.microsoft.com/office/drawing/2014/main" id="{65634DD5-4316-26E6-3629-CDAAC430FB8B}"/>
              </a:ext>
            </a:extLst>
          </p:cNvPr>
          <p:cNvSpPr/>
          <p:nvPr/>
        </p:nvSpPr>
        <p:spPr>
          <a:xfrm>
            <a:off x="-166105" y="4822715"/>
            <a:ext cx="11226294" cy="4860814"/>
          </a:xfrm>
          <a:prstGeom prst="rect">
            <a:avLst/>
          </a:prstGeom>
          <a:solidFill>
            <a:srgbClr val="1266A3"/>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lvl="0" algn="r" rtl="1"/>
            <a:r>
              <a:rPr lang="he-IL" sz="5400" b="1" dirty="0">
                <a:solidFill>
                  <a:schemeClr val="bg1"/>
                </a:solidFill>
                <a:latin typeface="Calibri" panose="020F0502020204030204" pitchFamily="34" charset="0"/>
                <a:cs typeface="Calibri" panose="020F0502020204030204" pitchFamily="34" charset="0"/>
              </a:rPr>
              <a:t>השלכות פגיעות חברתיות באמצעות שימוש בכלי </a:t>
            </a:r>
            <a:r>
              <a:rPr lang="en-US" sz="5400" b="1" dirty="0">
                <a:solidFill>
                  <a:schemeClr val="bg1"/>
                </a:solidFill>
                <a:latin typeface="Calibri" panose="020F0502020204030204" pitchFamily="34" charset="0"/>
                <a:cs typeface="Calibri" panose="020F0502020204030204" pitchFamily="34" charset="0"/>
              </a:rPr>
              <a:t>AI</a:t>
            </a:r>
            <a:endParaRPr lang="he-IL" sz="5400" b="1" dirty="0">
              <a:solidFill>
                <a:schemeClr val="bg1"/>
              </a:solidFill>
              <a:latin typeface="Calibri" panose="020F0502020204030204" pitchFamily="34" charset="0"/>
              <a:cs typeface="Calibri" panose="020F0502020204030204" pitchFamily="34" charset="0"/>
            </a:endParaRPr>
          </a:p>
          <a:p>
            <a:pPr marL="285750" lvl="0" indent="-285750" algn="r" rtl="1">
              <a:buFontTx/>
              <a:buChar char="-"/>
            </a:pPr>
            <a:r>
              <a:rPr lang="he-IL" sz="4000" dirty="0">
                <a:solidFill>
                  <a:schemeClr val="bg1"/>
                </a:solidFill>
                <a:latin typeface="Calibri" panose="020F0502020204030204" pitchFamily="34" charset="0"/>
                <a:cs typeface="Calibri" panose="020F0502020204030204" pitchFamily="34" charset="0"/>
              </a:rPr>
              <a:t>בידוד חברתי</a:t>
            </a:r>
          </a:p>
          <a:p>
            <a:pPr marL="285750" lvl="0" indent="-285750" algn="r" rtl="1">
              <a:buFontTx/>
              <a:buChar char="-"/>
            </a:pPr>
            <a:r>
              <a:rPr lang="he-IL" sz="4000" dirty="0">
                <a:solidFill>
                  <a:schemeClr val="bg1"/>
                </a:solidFill>
                <a:latin typeface="Calibri" panose="020F0502020204030204" pitchFamily="34" charset="0"/>
                <a:cs typeface="Calibri" panose="020F0502020204030204" pitchFamily="34" charset="0"/>
              </a:rPr>
              <a:t>פגיעה בתדמית האישית והחברתית</a:t>
            </a:r>
          </a:p>
          <a:p>
            <a:pPr marL="285750" lvl="0" indent="-285750" algn="r" rtl="1">
              <a:buFontTx/>
              <a:buChar char="-"/>
            </a:pPr>
            <a:r>
              <a:rPr lang="he-IL" sz="4000" dirty="0">
                <a:solidFill>
                  <a:schemeClr val="bg1"/>
                </a:solidFill>
                <a:latin typeface="Calibri" panose="020F0502020204030204" pitchFamily="34" charset="0"/>
                <a:cs typeface="Calibri" panose="020F0502020204030204" pitchFamily="34" charset="0"/>
              </a:rPr>
              <a:t>ערעור הבטחון העצמי</a:t>
            </a:r>
          </a:p>
          <a:p>
            <a:pPr marL="285750" lvl="0" indent="-285750" algn="r" rtl="1">
              <a:buFontTx/>
              <a:buChar char="-"/>
            </a:pPr>
            <a:r>
              <a:rPr lang="he-IL" sz="4000" dirty="0">
                <a:solidFill>
                  <a:schemeClr val="bg1"/>
                </a:solidFill>
                <a:latin typeface="Calibri" panose="020F0502020204030204" pitchFamily="34" charset="0"/>
                <a:cs typeface="Calibri" panose="020F0502020204030204" pitchFamily="34" charset="0"/>
              </a:rPr>
              <a:t>פגיעה בדימוי העצמי של הנפגע לטווח ארוך</a:t>
            </a:r>
          </a:p>
        </p:txBody>
      </p:sp>
      <p:sp>
        <p:nvSpPr>
          <p:cNvPr id="8" name="מלבן 7">
            <a:extLst>
              <a:ext uri="{FF2B5EF4-FFF2-40B4-BE49-F238E27FC236}">
                <a16:creationId xmlns:a16="http://schemas.microsoft.com/office/drawing/2014/main" id="{8F69A6EC-6A6A-51AF-2F69-07B869D5D54C}"/>
              </a:ext>
            </a:extLst>
          </p:cNvPr>
          <p:cNvSpPr/>
          <p:nvPr/>
        </p:nvSpPr>
        <p:spPr>
          <a:xfrm>
            <a:off x="4230145" y="316494"/>
            <a:ext cx="11026960" cy="1600200"/>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גרפיקה 9">
            <a:extLst>
              <a:ext uri="{FF2B5EF4-FFF2-40B4-BE49-F238E27FC236}">
                <a16:creationId xmlns:a16="http://schemas.microsoft.com/office/drawing/2014/main" id="{13B42392-FFAF-E9F7-ABD7-2BED041174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3625" y="1996996"/>
            <a:ext cx="8510270" cy="8290004"/>
          </a:xfrm>
          <a:prstGeom prst="rect">
            <a:avLst/>
          </a:prstGeom>
        </p:spPr>
      </p:pic>
      <p:sp>
        <p:nvSpPr>
          <p:cNvPr id="6" name="Rectangle: Rounded Corners 10">
            <a:extLst>
              <a:ext uri="{FF2B5EF4-FFF2-40B4-BE49-F238E27FC236}">
                <a16:creationId xmlns:a16="http://schemas.microsoft.com/office/drawing/2014/main" id="{6673B270-B908-43CF-79E1-F8E6CEE982F9}"/>
              </a:ext>
            </a:extLst>
          </p:cNvPr>
          <p:cNvSpPr/>
          <p:nvPr/>
        </p:nvSpPr>
        <p:spPr>
          <a:xfrm>
            <a:off x="4411595" y="396796"/>
            <a:ext cx="1084551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פגיעו</a:t>
            </a:r>
            <a:r>
              <a:rPr lang="he-IL" sz="7200" b="1" noProof="0" dirty="0">
                <a:solidFill>
                  <a:srgbClr val="394472"/>
                </a:solidFill>
                <a:latin typeface="Calibri" panose="020F0502020204030204" pitchFamily="34" charset="0"/>
                <a:cs typeface="Calibri" panose="020F0502020204030204" pitchFamily="34" charset="0"/>
              </a:rPr>
              <a:t>ת</a:t>
            </a:r>
            <a:r>
              <a:rPr kumimoji="0" lang="he-IL" sz="72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 חברתיות באמצעות </a:t>
            </a:r>
            <a:r>
              <a:rPr kumimoji="0" lang="en-US" sz="72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AI</a:t>
            </a:r>
            <a:endParaRPr kumimoji="0" lang="he-IL" sz="72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2476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7F734AA3-F651-6798-1A88-C8C0CEB0BC5D}"/>
              </a:ext>
            </a:extLst>
          </p:cNvPr>
          <p:cNvSpPr/>
          <p:nvPr/>
        </p:nvSpPr>
        <p:spPr>
          <a:xfrm>
            <a:off x="9130854" y="1691189"/>
            <a:ext cx="4859024" cy="1541567"/>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descr="תמונה שמכילה סרט מצויר, פני אדם, לבוש, ציור&#10;&#10;התיאור נוצר באופן אוטומטי">
            <a:extLst>
              <a:ext uri="{FF2B5EF4-FFF2-40B4-BE49-F238E27FC236}">
                <a16:creationId xmlns:a16="http://schemas.microsoft.com/office/drawing/2014/main" id="{82DB57A3-8D68-51FB-515C-F5B7E4B28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969742"/>
            <a:ext cx="6352045" cy="6352045"/>
          </a:xfrm>
          <a:prstGeom prst="rect">
            <a:avLst/>
          </a:prstGeom>
        </p:spPr>
      </p:pic>
      <p:sp>
        <p:nvSpPr>
          <p:cNvPr id="6" name="Rectangle: Rounded Corners 10">
            <a:extLst>
              <a:ext uri="{FF2B5EF4-FFF2-40B4-BE49-F238E27FC236}">
                <a16:creationId xmlns:a16="http://schemas.microsoft.com/office/drawing/2014/main" id="{6673B270-B908-43CF-79E1-F8E6CEE982F9}"/>
              </a:ext>
            </a:extLst>
          </p:cNvPr>
          <p:cNvSpPr/>
          <p:nvPr/>
        </p:nvSpPr>
        <p:spPr>
          <a:xfrm>
            <a:off x="3589728" y="127373"/>
            <a:ext cx="162306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פגיעו</a:t>
            </a:r>
            <a:r>
              <a:rPr lang="he-IL" sz="7200" b="1" noProof="0" dirty="0">
                <a:solidFill>
                  <a:srgbClr val="394472"/>
                </a:solidFill>
                <a:latin typeface="Calibri" panose="020F0502020204030204" pitchFamily="34" charset="0"/>
                <a:cs typeface="Calibri" panose="020F0502020204030204" pitchFamily="34" charset="0"/>
              </a:rPr>
              <a:t>ת</a:t>
            </a:r>
            <a:r>
              <a:rPr kumimoji="0" lang="he-IL" sz="72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 בעלות אופי מיני באמצעות </a:t>
            </a:r>
            <a:r>
              <a:rPr kumimoji="0" lang="en-US" sz="72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AI</a:t>
            </a:r>
            <a:endParaRPr kumimoji="0" lang="he-IL" sz="72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endParaRPr>
          </a:p>
        </p:txBody>
      </p:sp>
      <p:sp>
        <p:nvSpPr>
          <p:cNvPr id="7" name="תיבת טקסט 6">
            <a:extLst>
              <a:ext uri="{FF2B5EF4-FFF2-40B4-BE49-F238E27FC236}">
                <a16:creationId xmlns:a16="http://schemas.microsoft.com/office/drawing/2014/main" id="{0A5B4B84-6F77-1787-AFEF-4D41CBDB0553}"/>
              </a:ext>
            </a:extLst>
          </p:cNvPr>
          <p:cNvSpPr txBox="1"/>
          <p:nvPr/>
        </p:nvSpPr>
        <p:spPr>
          <a:xfrm>
            <a:off x="6562501" y="419100"/>
            <a:ext cx="10596160" cy="15183067"/>
          </a:xfrm>
          <a:prstGeom prst="rect">
            <a:avLst/>
          </a:prstGeom>
          <a:noFill/>
        </p:spPr>
        <p:txBody>
          <a:bodyPr wrap="square">
            <a:spAutoFit/>
          </a:bodyPr>
          <a:lstStyle/>
          <a:p>
            <a:pPr lvl="0" algn="ctr" rtl="1"/>
            <a:endParaRPr lang="he-IL" sz="4800" b="1" dirty="0">
              <a:latin typeface="Calibri" panose="020F0502020204030204" pitchFamily="34" charset="0"/>
              <a:cs typeface="Calibri" panose="020F0502020204030204" pitchFamily="34" charset="0"/>
            </a:endParaRPr>
          </a:p>
          <a:p>
            <a:pPr lvl="0" algn="ctr" rtl="1"/>
            <a:endParaRPr lang="en-US" sz="4800" dirty="0">
              <a:latin typeface="Calibri" panose="020F0502020204030204" pitchFamily="34" charset="0"/>
              <a:cs typeface="Calibri" panose="020F0502020204030204" pitchFamily="34" charset="0"/>
            </a:endParaRPr>
          </a:p>
          <a:p>
            <a:pPr marL="571500" indent="-571500" algn="ctr" rtl="1">
              <a:buFont typeface="Arial" panose="020B0604020202020204" pitchFamily="34" charset="0"/>
              <a:buChar char="•"/>
            </a:pPr>
            <a:endParaRPr lang="he-IL" sz="4800" dirty="0">
              <a:latin typeface="Calibri" panose="020F0502020204030204" pitchFamily="34" charset="0"/>
              <a:cs typeface="Calibri" panose="020F0502020204030204" pitchFamily="34" charset="0"/>
            </a:endParaRPr>
          </a:p>
          <a:p>
            <a:pPr marL="571500" indent="-571500" algn="ctr" rtl="1">
              <a:buFont typeface="Arial" panose="020B0604020202020204" pitchFamily="34" charset="0"/>
              <a:buChar char="•"/>
            </a:pPr>
            <a:endParaRPr lang="he-IL" sz="4800" dirty="0">
              <a:latin typeface="Calibri" panose="020F0502020204030204" pitchFamily="34" charset="0"/>
              <a:cs typeface="Calibri" panose="020F0502020204030204" pitchFamily="34" charset="0"/>
            </a:endParaRPr>
          </a:p>
          <a:p>
            <a:pPr marL="685800" indent="-685800" algn="r" rtl="1">
              <a:buFont typeface="Arial" panose="020B0604020202020204" pitchFamily="34" charset="0"/>
              <a:buChar char="•"/>
            </a:pPr>
            <a:r>
              <a:rPr lang="he-IL" sz="4800" dirty="0">
                <a:latin typeface="Calibri" panose="020F0502020204030204" pitchFamily="34" charset="0"/>
                <a:cs typeface="Calibri" panose="020F0502020204030204" pitchFamily="34" charset="0"/>
              </a:rPr>
              <a:t>עריכת תמונות רגילות והפיכתן לתמונות עירום. </a:t>
            </a:r>
          </a:p>
          <a:p>
            <a:pPr marL="685800" indent="-685800" algn="r" rtl="1">
              <a:buFont typeface="Arial" panose="020B0604020202020204" pitchFamily="34" charset="0"/>
              <a:buChar char="•"/>
            </a:pPr>
            <a:r>
              <a:rPr lang="he-IL" sz="4800" dirty="0">
                <a:latin typeface="Calibri" panose="020F0502020204030204" pitchFamily="34" charset="0"/>
                <a:cs typeface="Calibri" panose="020F0502020204030204" pitchFamily="34" charset="0"/>
              </a:rPr>
              <a:t>הפצת התמונות המזויפות.</a:t>
            </a:r>
          </a:p>
          <a:p>
            <a:pPr marL="685800" indent="-685800" algn="r" rtl="1">
              <a:buFont typeface="Arial" panose="020B0604020202020204" pitchFamily="34" charset="0"/>
              <a:buChar char="•"/>
            </a:pPr>
            <a:r>
              <a:rPr lang="he-IL" sz="4800" dirty="0">
                <a:latin typeface="Calibri" panose="020F0502020204030204" pitchFamily="34" charset="0"/>
                <a:cs typeface="Calibri" panose="020F0502020204030204" pitchFamily="34" charset="0"/>
              </a:rPr>
              <a:t>במקרים רבים הפוגעים והנפגעים מכירים זה את זה. </a:t>
            </a:r>
          </a:p>
          <a:p>
            <a:pPr marL="685800" indent="-685800" algn="r" rtl="1">
              <a:buFont typeface="Arial" panose="020B0604020202020204" pitchFamily="34" charset="0"/>
              <a:buChar char="•"/>
            </a:pPr>
            <a:r>
              <a:rPr lang="he-IL" sz="4800" dirty="0">
                <a:latin typeface="Calibri" panose="020F0502020204030204" pitchFamily="34" charset="0"/>
                <a:cs typeface="Calibri" panose="020F0502020204030204" pitchFamily="34" charset="0"/>
              </a:rPr>
              <a:t>התופעה חמורה במיוחד, בשל החשיפה הרחבה, תחושת הבושה, וחוסר האונים של הנפגעים.</a:t>
            </a:r>
          </a:p>
          <a:p>
            <a:pPr algn="r" rtl="1"/>
            <a:r>
              <a:rPr lang="he-IL" sz="4800" b="1" dirty="0">
                <a:latin typeface="Calibri" panose="020F0502020204030204" pitchFamily="34" charset="0"/>
                <a:cs typeface="Calibri" panose="020F0502020204030204" pitchFamily="34" charset="0"/>
              </a:rPr>
              <a:t> </a:t>
            </a:r>
            <a:endParaRPr lang="en-US" sz="4800" dirty="0">
              <a:latin typeface="Calibri" panose="020F0502020204030204" pitchFamily="34" charset="0"/>
              <a:cs typeface="Calibri" panose="020F0502020204030204" pitchFamily="34" charset="0"/>
            </a:endParaRPr>
          </a:p>
          <a:p>
            <a:pPr marL="571500" indent="-571500" algn="ctr" rtl="1">
              <a:buFont typeface="Arial" panose="020B0604020202020204" pitchFamily="34" charset="0"/>
              <a:buChar char="•"/>
            </a:pPr>
            <a:endParaRPr lang="en-US" sz="4800" dirty="0">
              <a:latin typeface="Calibri" panose="020F0502020204030204" pitchFamily="34" charset="0"/>
              <a:cs typeface="Calibri" panose="020F0502020204030204" pitchFamily="34" charset="0"/>
            </a:endParaRPr>
          </a:p>
          <a:p>
            <a:pPr algn="ctr" rtl="1"/>
            <a:endParaRPr lang="he-IL" sz="4400" dirty="0">
              <a:latin typeface="Calibri" panose="020F0502020204030204" pitchFamily="34" charset="0"/>
              <a:cs typeface="Calibri" panose="020F0502020204030204" pitchFamily="34" charset="0"/>
            </a:endParaRPr>
          </a:p>
          <a:p>
            <a:pPr algn="ctr" rtl="1"/>
            <a:endParaRPr lang="he-IL" sz="4800" b="1" dirty="0">
              <a:solidFill>
                <a:srgbClr val="1BB2C0"/>
              </a:solidFill>
              <a:latin typeface="Calibri" panose="020F0502020204030204" pitchFamily="34" charset="0"/>
              <a:cs typeface="Calibri" panose="020F0502020204030204" pitchFamily="34" charset="0"/>
            </a:endParaRPr>
          </a:p>
          <a:p>
            <a:pPr lvl="0" algn="ctr" rtl="1"/>
            <a:endParaRPr lang="he-IL" sz="4800" dirty="0">
              <a:latin typeface="Calibri" panose="020F0502020204030204" pitchFamily="34" charset="0"/>
              <a:cs typeface="Calibri" panose="020F0502020204030204" pitchFamily="34" charset="0"/>
            </a:endParaRPr>
          </a:p>
          <a:p>
            <a:pPr lvl="0" algn="ctr" rtl="1"/>
            <a:endParaRPr lang="he-IL" sz="4800" dirty="0">
              <a:latin typeface="Calibri" panose="020F0502020204030204" pitchFamily="34" charset="0"/>
              <a:cs typeface="Calibri" panose="020F0502020204030204" pitchFamily="34" charset="0"/>
            </a:endParaRPr>
          </a:p>
          <a:p>
            <a:pPr lvl="0" algn="ctr" rtl="1"/>
            <a:endParaRPr lang="en-US" sz="4800" dirty="0">
              <a:latin typeface="Calibri" panose="020F0502020204030204" pitchFamily="34" charset="0"/>
              <a:cs typeface="Calibri" panose="020F0502020204030204" pitchFamily="34" charset="0"/>
            </a:endParaRPr>
          </a:p>
          <a:p>
            <a:pPr algn="ctr" rtl="1">
              <a:lnSpc>
                <a:spcPct val="150000"/>
              </a:lnSpc>
            </a:pPr>
            <a:endParaRPr lang="en-US" sz="5400" dirty="0">
              <a:latin typeface="Calibri" panose="020F0502020204030204" pitchFamily="34" charset="0"/>
              <a:cs typeface="Calibri" panose="020F0502020204030204" pitchFamily="34" charset="0"/>
            </a:endParaRPr>
          </a:p>
        </p:txBody>
      </p:sp>
      <p:sp>
        <p:nvSpPr>
          <p:cNvPr id="10" name="תיבת טקסט 9">
            <a:extLst>
              <a:ext uri="{FF2B5EF4-FFF2-40B4-BE49-F238E27FC236}">
                <a16:creationId xmlns:a16="http://schemas.microsoft.com/office/drawing/2014/main" id="{EBE1C00E-A067-00C6-2D17-A56F5ACD8F8C}"/>
              </a:ext>
            </a:extLst>
          </p:cNvPr>
          <p:cNvSpPr txBox="1"/>
          <p:nvPr/>
        </p:nvSpPr>
        <p:spPr>
          <a:xfrm>
            <a:off x="4153460" y="1786206"/>
            <a:ext cx="8952940" cy="144655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"עירום עמוק"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(Deep Nude</a:t>
            </a:r>
            <a:r>
              <a:rPr kumimoji="0" lang="he-IL"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1950758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4268C4D5-6BC0-3E0F-399F-1F69B75E32C5}"/>
              </a:ext>
            </a:extLst>
          </p:cNvPr>
          <p:cNvSpPr/>
          <p:nvPr/>
        </p:nvSpPr>
        <p:spPr>
          <a:xfrm>
            <a:off x="2442852" y="708556"/>
            <a:ext cx="13639799" cy="1909773"/>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 name="קבוצה 3">
            <a:extLst>
              <a:ext uri="{FF2B5EF4-FFF2-40B4-BE49-F238E27FC236}">
                <a16:creationId xmlns:a16="http://schemas.microsoft.com/office/drawing/2014/main" id="{0C237E14-1BBD-B248-0296-1D655316F3C8}"/>
              </a:ext>
            </a:extLst>
          </p:cNvPr>
          <p:cNvGrpSpPr/>
          <p:nvPr/>
        </p:nvGrpSpPr>
        <p:grpSpPr>
          <a:xfrm>
            <a:off x="11927789" y="4673598"/>
            <a:ext cx="5293410" cy="4965702"/>
            <a:chOff x="12189549" y="3534835"/>
            <a:chExt cx="4680800" cy="3674867"/>
          </a:xfrm>
          <a:solidFill>
            <a:srgbClr val="BDC6CB"/>
          </a:solidFill>
        </p:grpSpPr>
        <p:sp>
          <p:nvSpPr>
            <p:cNvPr id="5" name="Google Shape;3027;p70">
              <a:extLst>
                <a:ext uri="{FF2B5EF4-FFF2-40B4-BE49-F238E27FC236}">
                  <a16:creationId xmlns:a16="http://schemas.microsoft.com/office/drawing/2014/main" id="{D980A58C-4E27-940D-B908-2047D0598A8D}"/>
                </a:ext>
              </a:extLst>
            </p:cNvPr>
            <p:cNvSpPr/>
            <p:nvPr/>
          </p:nvSpPr>
          <p:spPr>
            <a:xfrm rot="10800000" flipH="1">
              <a:off x="12189549" y="3534835"/>
              <a:ext cx="4680800" cy="3674867"/>
            </a:xfrm>
            <a:prstGeom prst="teardrop">
              <a:avLst>
                <a:gd name="adj" fmla="val 100000"/>
              </a:avLst>
            </a:prstGeom>
            <a:grpFill/>
            <a:ln>
              <a:noFill/>
            </a:ln>
          </p:spPr>
          <p:txBody>
            <a:bodyPr spcFirstLastPara="1" wrap="square" lIns="182850" tIns="182850" rIns="182850" bIns="182850" anchor="ctr" anchorCtr="0">
              <a:noAutofit/>
            </a:bodyPr>
            <a:lstStyle/>
            <a:p>
              <a:pPr defTabSz="1828755">
                <a:buClr>
                  <a:srgbClr val="000000"/>
                </a:buClr>
                <a:defRPr/>
              </a:pPr>
              <a:endParaRPr sz="280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תיבת טקסט 5">
              <a:hlinkClick r:id="rId3"/>
              <a:extLst>
                <a:ext uri="{FF2B5EF4-FFF2-40B4-BE49-F238E27FC236}">
                  <a16:creationId xmlns:a16="http://schemas.microsoft.com/office/drawing/2014/main" id="{FEB536FB-8F8E-A4D0-E8A1-14737BFBA311}"/>
                </a:ext>
              </a:extLst>
            </p:cNvPr>
            <p:cNvSpPr txBox="1"/>
            <p:nvPr/>
          </p:nvSpPr>
          <p:spPr>
            <a:xfrm>
              <a:off x="12643837" y="4397325"/>
              <a:ext cx="3825594" cy="1776606"/>
            </a:xfrm>
            <a:prstGeom prst="rect">
              <a:avLst/>
            </a:prstGeom>
            <a:noFill/>
          </p:spPr>
          <p:txBody>
            <a:bodyPr wrap="square">
              <a:spAutoFit/>
            </a:bodyPr>
            <a:lstStyle/>
            <a:p>
              <a:pPr algn="ctr" defTabSz="1828755">
                <a:buClr>
                  <a:srgbClr val="000000"/>
                </a:buClr>
                <a:defRPr/>
              </a:pPr>
              <a:r>
                <a:rPr lang="he-IL" sz="5000" b="1" kern="0" dirty="0">
                  <a:solidFill>
                    <a:srgbClr val="2A454E"/>
                  </a:solidFill>
                  <a:latin typeface="Calibri" panose="020F0502020204030204" pitchFamily="34" charset="0"/>
                  <a:ea typeface="Calibri" panose="020F0502020204030204" pitchFamily="34" charset="0"/>
                  <a:cs typeface="Calibri" panose="020F0502020204030204" pitchFamily="34" charset="0"/>
                  <a:sym typeface="Arial"/>
                </a:rPr>
                <a:t>פיתוח אחריות אישית וחשיבה ביקורתית</a:t>
              </a:r>
              <a:endParaRPr lang="he-IL" sz="5000" kern="0" dirty="0">
                <a:solidFill>
                  <a:srgbClr val="2A454E"/>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7" name="קבוצה 6">
            <a:extLst>
              <a:ext uri="{FF2B5EF4-FFF2-40B4-BE49-F238E27FC236}">
                <a16:creationId xmlns:a16="http://schemas.microsoft.com/office/drawing/2014/main" id="{70F3A86C-C825-64F5-7DA2-FCFBFA4BBDFC}"/>
              </a:ext>
            </a:extLst>
          </p:cNvPr>
          <p:cNvGrpSpPr/>
          <p:nvPr/>
        </p:nvGrpSpPr>
        <p:grpSpPr>
          <a:xfrm>
            <a:off x="6494679" y="4673598"/>
            <a:ext cx="5293410" cy="4965702"/>
            <a:chOff x="6850279" y="3534834"/>
            <a:chExt cx="4680800" cy="3674867"/>
          </a:xfrm>
          <a:solidFill>
            <a:srgbClr val="646D91"/>
          </a:solidFill>
        </p:grpSpPr>
        <p:sp>
          <p:nvSpPr>
            <p:cNvPr id="8" name="Google Shape;3027;p70">
              <a:extLst>
                <a:ext uri="{FF2B5EF4-FFF2-40B4-BE49-F238E27FC236}">
                  <a16:creationId xmlns:a16="http://schemas.microsoft.com/office/drawing/2014/main" id="{8683F060-BC2B-DE13-122B-798A2A59BD9E}"/>
                </a:ext>
              </a:extLst>
            </p:cNvPr>
            <p:cNvSpPr/>
            <p:nvPr/>
          </p:nvSpPr>
          <p:spPr>
            <a:xfrm rot="10800000" flipH="1">
              <a:off x="6850279" y="3534834"/>
              <a:ext cx="4680800" cy="3674867"/>
            </a:xfrm>
            <a:prstGeom prst="teardrop">
              <a:avLst>
                <a:gd name="adj" fmla="val 100000"/>
              </a:avLst>
            </a:prstGeom>
            <a:grpFill/>
            <a:ln>
              <a:noFill/>
            </a:ln>
          </p:spPr>
          <p:txBody>
            <a:bodyPr spcFirstLastPara="1" wrap="square" lIns="182850" tIns="182850" rIns="182850" bIns="182850" anchor="ctr" anchorCtr="0">
              <a:noAutofit/>
            </a:bodyPr>
            <a:lstStyle/>
            <a:p>
              <a:pPr defTabSz="1828755">
                <a:buClr>
                  <a:srgbClr val="000000"/>
                </a:buClr>
                <a:defRPr/>
              </a:pPr>
              <a:endParaRPr sz="2801" kern="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 name="תיבת טקסט 8">
              <a:hlinkClick r:id="rId3"/>
              <a:extLst>
                <a:ext uri="{FF2B5EF4-FFF2-40B4-BE49-F238E27FC236}">
                  <a16:creationId xmlns:a16="http://schemas.microsoft.com/office/drawing/2014/main" id="{5C1DF02D-16DA-954C-45E5-2600FC8816F8}"/>
                </a:ext>
              </a:extLst>
            </p:cNvPr>
            <p:cNvSpPr txBox="1"/>
            <p:nvPr/>
          </p:nvSpPr>
          <p:spPr>
            <a:xfrm>
              <a:off x="7488677" y="4397324"/>
              <a:ext cx="3591718" cy="1776606"/>
            </a:xfrm>
            <a:prstGeom prst="rect">
              <a:avLst/>
            </a:prstGeom>
            <a:grpFill/>
          </p:spPr>
          <p:txBody>
            <a:bodyPr wrap="square">
              <a:spAutoFit/>
            </a:bodyPr>
            <a:lstStyle/>
            <a:p>
              <a:pPr algn="ctr" defTabSz="1828755">
                <a:buClr>
                  <a:srgbClr val="000000"/>
                </a:buClr>
                <a:defRPr/>
              </a:pPr>
              <a:r>
                <a:rPr lang="he-IL" sz="5000" b="1" kern="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טיפוח יחסים ואחריות חברתית ואתית</a:t>
              </a:r>
              <a:endParaRPr lang="he-IL" sz="5000" kern="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10" name="קבוצה 9">
            <a:extLst>
              <a:ext uri="{FF2B5EF4-FFF2-40B4-BE49-F238E27FC236}">
                <a16:creationId xmlns:a16="http://schemas.microsoft.com/office/drawing/2014/main" id="{517DE336-7B65-015E-DE1A-933B4BEDA76F}"/>
              </a:ext>
            </a:extLst>
          </p:cNvPr>
          <p:cNvGrpSpPr/>
          <p:nvPr/>
        </p:nvGrpSpPr>
        <p:grpSpPr>
          <a:xfrm>
            <a:off x="1076823" y="4673598"/>
            <a:ext cx="5293410" cy="4965702"/>
            <a:chOff x="1432424" y="3534834"/>
            <a:chExt cx="4680800" cy="3674867"/>
          </a:xfrm>
          <a:solidFill>
            <a:srgbClr val="8FCAF9"/>
          </a:solidFill>
        </p:grpSpPr>
        <p:sp>
          <p:nvSpPr>
            <p:cNvPr id="11" name="Google Shape;3027;p70">
              <a:extLst>
                <a:ext uri="{FF2B5EF4-FFF2-40B4-BE49-F238E27FC236}">
                  <a16:creationId xmlns:a16="http://schemas.microsoft.com/office/drawing/2014/main" id="{6AD731A4-A5B4-A5EC-2EC0-59F6D93A3326}"/>
                </a:ext>
              </a:extLst>
            </p:cNvPr>
            <p:cNvSpPr/>
            <p:nvPr/>
          </p:nvSpPr>
          <p:spPr>
            <a:xfrm rot="10800000" flipH="1">
              <a:off x="1432424" y="3534834"/>
              <a:ext cx="4680800" cy="3674867"/>
            </a:xfrm>
            <a:prstGeom prst="teardrop">
              <a:avLst>
                <a:gd name="adj" fmla="val 100000"/>
              </a:avLst>
            </a:prstGeom>
            <a:grpFill/>
            <a:ln>
              <a:noFill/>
            </a:ln>
          </p:spPr>
          <p:txBody>
            <a:bodyPr spcFirstLastPara="1" wrap="square" lIns="182850" tIns="182850" rIns="182850" bIns="182850" anchor="ctr" anchorCtr="0">
              <a:noAutofit/>
            </a:bodyPr>
            <a:lstStyle/>
            <a:p>
              <a:pPr defTabSz="1828755">
                <a:buClr>
                  <a:srgbClr val="000000"/>
                </a:buClr>
                <a:defRPr/>
              </a:pPr>
              <a:endParaRPr sz="280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תיבת טקסט 11">
              <a:hlinkClick r:id="rId3"/>
              <a:extLst>
                <a:ext uri="{FF2B5EF4-FFF2-40B4-BE49-F238E27FC236}">
                  <a16:creationId xmlns:a16="http://schemas.microsoft.com/office/drawing/2014/main" id="{897644C2-3934-6FA1-F542-C4FC55464C95}"/>
                </a:ext>
              </a:extLst>
            </p:cNvPr>
            <p:cNvSpPr txBox="1"/>
            <p:nvPr/>
          </p:nvSpPr>
          <p:spPr>
            <a:xfrm>
              <a:off x="2255352" y="4411005"/>
              <a:ext cx="3132048" cy="2346031"/>
            </a:xfrm>
            <a:prstGeom prst="rect">
              <a:avLst/>
            </a:prstGeom>
            <a:grpFill/>
          </p:spPr>
          <p:txBody>
            <a:bodyPr wrap="square">
              <a:spAutoFit/>
            </a:bodyPr>
            <a:lstStyle/>
            <a:p>
              <a:pPr algn="ctr" defTabSz="1828755">
                <a:buClr>
                  <a:srgbClr val="000000"/>
                </a:buClr>
                <a:defRPr/>
              </a:pPr>
              <a:r>
                <a:rPr lang="he-IL" sz="5000"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מניעה והתמודדות עם פגיעה ברשת</a:t>
              </a:r>
              <a:endParaRPr lang="he-IL" sz="50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15" name="תיבת טקסט 14">
            <a:extLst>
              <a:ext uri="{FF2B5EF4-FFF2-40B4-BE49-F238E27FC236}">
                <a16:creationId xmlns:a16="http://schemas.microsoft.com/office/drawing/2014/main" id="{981610DB-B2D9-1510-D868-47B89E11DC35}"/>
              </a:ext>
            </a:extLst>
          </p:cNvPr>
          <p:cNvSpPr txBox="1"/>
          <p:nvPr/>
        </p:nvSpPr>
        <p:spPr>
          <a:xfrm>
            <a:off x="599927" y="2920305"/>
            <a:ext cx="17082911" cy="1384995"/>
          </a:xfrm>
          <a:prstGeom prst="rect">
            <a:avLst/>
          </a:prstGeom>
          <a:noFill/>
        </p:spPr>
        <p:txBody>
          <a:bodyPr wrap="square">
            <a:spAutoFit/>
          </a:bodyPr>
          <a:lstStyle/>
          <a:p>
            <a:pPr algn="ctr" defTabSz="1828755"/>
            <a:r>
              <a:rPr lang="he-IL" sz="4200" dirty="0">
                <a:solidFill>
                  <a:srgbClr val="000000"/>
                </a:solidFill>
                <a:latin typeface="Calibri" panose="020F0502020204030204" pitchFamily="34" charset="0"/>
                <a:ea typeface="Calibri" panose="020F0502020204030204" pitchFamily="34" charset="0"/>
                <a:cs typeface="Calibri" panose="020F0502020204030204" pitchFamily="34" charset="0"/>
              </a:rPr>
              <a:t>חוסן דיגיטלי בעידן של בינה מלאכותית מתייחס ליכולת שלנו לשמור על בריאות ורווחה נפשית בעולם הדיגיטלי והטכנולוגי, בדגש על שימוש בכלי בינה</a:t>
            </a:r>
            <a:endParaRPr lang="he-IL" sz="4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תיבת טקסט 13">
            <a:extLst>
              <a:ext uri="{FF2B5EF4-FFF2-40B4-BE49-F238E27FC236}">
                <a16:creationId xmlns:a16="http://schemas.microsoft.com/office/drawing/2014/main" id="{149E5B6A-7D39-4018-E18C-9DCDBC392A12}"/>
              </a:ext>
            </a:extLst>
          </p:cNvPr>
          <p:cNvSpPr txBox="1"/>
          <p:nvPr/>
        </p:nvSpPr>
        <p:spPr>
          <a:xfrm>
            <a:off x="3352800" y="991562"/>
            <a:ext cx="12195810" cy="1200329"/>
          </a:xfrm>
          <a:prstGeom prst="rect">
            <a:avLst/>
          </a:prstGeom>
          <a:noFill/>
        </p:spPr>
        <p:txBody>
          <a:bodyPr wrap="square">
            <a:spAutoFit/>
          </a:bodyPr>
          <a:lstStyle/>
          <a:p>
            <a:pPr algn="ctr" defTabSz="1371566">
              <a:defRPr/>
            </a:pPr>
            <a:r>
              <a:rPr lang="he-IL" sz="7200" b="1" dirty="0">
                <a:solidFill>
                  <a:srgbClr val="394472"/>
                </a:solidFill>
                <a:latin typeface="Calibri" panose="020F0502020204030204" pitchFamily="34" charset="0"/>
                <a:ea typeface="Calibri" panose="020F0502020204030204" pitchFamily="34" charset="0"/>
                <a:cs typeface="Calibri" panose="020F0502020204030204" pitchFamily="34" charset="0"/>
              </a:rPr>
              <a:t> |  חוסן דיגיטלי </a:t>
            </a:r>
            <a:r>
              <a:rPr lang="en-US" sz="7200" b="1" dirty="0">
                <a:solidFill>
                  <a:srgbClr val="394472"/>
                </a:solidFill>
                <a:latin typeface="Calibri" panose="020F0502020204030204" pitchFamily="34" charset="0"/>
                <a:ea typeface="Calibri" panose="020F0502020204030204" pitchFamily="34" charset="0"/>
                <a:cs typeface="Calibri" panose="020F0502020204030204" pitchFamily="34" charset="0"/>
              </a:rPr>
              <a:t> Digital Resilience</a:t>
            </a:r>
            <a:endParaRPr lang="he-IL" sz="7200" b="1" dirty="0">
              <a:solidFill>
                <a:srgbClr val="39447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853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5"/>
          <p:cNvPicPr preferRelativeResize="0"/>
          <p:nvPr/>
        </p:nvPicPr>
        <p:blipFill rotWithShape="1">
          <a:blip r:embed="rId3">
            <a:alphaModFix/>
          </a:blip>
          <a:srcRect/>
          <a:stretch/>
        </p:blipFill>
        <p:spPr>
          <a:xfrm>
            <a:off x="11808000" y="703540"/>
            <a:ext cx="6480000" cy="1675346"/>
          </a:xfrm>
          <a:prstGeom prst="rect">
            <a:avLst/>
          </a:prstGeom>
          <a:noFill/>
          <a:ln>
            <a:noFill/>
          </a:ln>
        </p:spPr>
      </p:pic>
      <p:sp>
        <p:nvSpPr>
          <p:cNvPr id="634" name="Google Shape;634;p5"/>
          <p:cNvSpPr txBox="1">
            <a:spLocks noGrp="1"/>
          </p:cNvSpPr>
          <p:nvPr>
            <p:ph type="title"/>
          </p:nvPr>
        </p:nvSpPr>
        <p:spPr>
          <a:xfrm>
            <a:off x="14043170" y="699530"/>
            <a:ext cx="3721388" cy="1581591"/>
          </a:xfrm>
          <a:prstGeom prst="rect">
            <a:avLst/>
          </a:prstGeom>
          <a:noFill/>
          <a:ln>
            <a:noFill/>
          </a:ln>
        </p:spPr>
        <p:txBody>
          <a:bodyPr spcFirstLastPara="1" vert="horz" wrap="square" lIns="137138" tIns="68550" rIns="137138" bIns="68550" rtlCol="0" anchor="ctr" anchorCtr="0">
            <a:noAutofit/>
          </a:bodyPr>
          <a:lstStyle/>
          <a:p>
            <a:pPr rtl="1">
              <a:lnSpc>
                <a:spcPct val="110000"/>
              </a:lnSpc>
              <a:spcBef>
                <a:spcPts val="0"/>
              </a:spcBef>
              <a:buClr>
                <a:srgbClr val="000000"/>
              </a:buClr>
              <a:buSzPts val="2800"/>
            </a:pPr>
            <a:r>
              <a:rPr lang="x-none" sz="4800" b="1" dirty="0">
                <a:solidFill>
                  <a:schemeClr val="tx2"/>
                </a:solidFill>
                <a:latin typeface="Calibri"/>
                <a:ea typeface="Calibri"/>
                <a:cs typeface="Calibri"/>
                <a:sym typeface="Calibri"/>
              </a:rPr>
              <a:t>מטר</a:t>
            </a:r>
            <a:r>
              <a:rPr lang="he-IL" sz="4800" b="1" dirty="0">
                <a:solidFill>
                  <a:schemeClr val="tx2"/>
                </a:solidFill>
                <a:latin typeface="Calibri"/>
                <a:ea typeface="Calibri"/>
                <a:cs typeface="Calibri"/>
                <a:sym typeface="Calibri"/>
              </a:rPr>
              <a:t>ות המפגש</a:t>
            </a:r>
            <a:endParaRPr sz="4800" b="1" dirty="0">
              <a:solidFill>
                <a:schemeClr val="tx2"/>
              </a:solidFill>
              <a:latin typeface="Calibri"/>
              <a:ea typeface="Calibri"/>
              <a:cs typeface="Calibri"/>
              <a:sym typeface="Calibri"/>
            </a:endParaRPr>
          </a:p>
        </p:txBody>
      </p:sp>
      <p:pic>
        <p:nvPicPr>
          <p:cNvPr id="636" name="Google Shape;636;p5"/>
          <p:cNvPicPr preferRelativeResize="0"/>
          <p:nvPr/>
        </p:nvPicPr>
        <p:blipFill rotWithShape="1">
          <a:blip r:embed="rId4">
            <a:alphaModFix/>
          </a:blip>
          <a:srcRect/>
          <a:stretch/>
        </p:blipFill>
        <p:spPr>
          <a:xfrm>
            <a:off x="12201525" y="1106871"/>
            <a:ext cx="914400" cy="868680"/>
          </a:xfrm>
          <a:prstGeom prst="rect">
            <a:avLst/>
          </a:prstGeom>
          <a:noFill/>
          <a:ln>
            <a:noFill/>
          </a:ln>
        </p:spPr>
      </p:pic>
      <p:sp>
        <p:nvSpPr>
          <p:cNvPr id="2" name="תיבת טקסט 1">
            <a:extLst>
              <a:ext uri="{FF2B5EF4-FFF2-40B4-BE49-F238E27FC236}">
                <a16:creationId xmlns:a16="http://schemas.microsoft.com/office/drawing/2014/main" id="{40071CCD-1CAB-A53E-BF7C-AF0DB9BAB672}"/>
              </a:ext>
            </a:extLst>
          </p:cNvPr>
          <p:cNvSpPr txBox="1"/>
          <p:nvPr/>
        </p:nvSpPr>
        <p:spPr>
          <a:xfrm>
            <a:off x="658292" y="2684452"/>
            <a:ext cx="17106266" cy="7364901"/>
          </a:xfrm>
          <a:prstGeom prst="rect">
            <a:avLst/>
          </a:prstGeom>
          <a:noFill/>
        </p:spPr>
        <p:txBody>
          <a:bodyPr wrap="square">
            <a:spAutoFit/>
          </a:bodyPr>
          <a:lstStyle/>
          <a:p>
            <a:pPr marL="571500" indent="-571500" algn="r" rtl="1">
              <a:lnSpc>
                <a:spcPct val="150000"/>
              </a:lnSpc>
              <a:buFont typeface="Wingdings" panose="05000000000000000000" pitchFamily="2" charset="2"/>
              <a:buChar char="§"/>
            </a:pPr>
            <a:r>
              <a:rPr lang="he-IL" sz="4000" b="1" i="0" u="none" strike="noStrike" cap="none" dirty="0">
                <a:solidFill>
                  <a:srgbClr val="394472"/>
                </a:solidFill>
                <a:latin typeface="Calibri" panose="020F0502020204030204" pitchFamily="34" charset="0"/>
                <a:cs typeface="Calibri" panose="020F0502020204030204" pitchFamily="34" charset="0"/>
                <a:sym typeface="Arial"/>
              </a:rPr>
              <a:t>הרחבת הידע של צוותים חינוכיים בנוגע להשפעות הרגשיות והחברתיות של שימוש בבינה מלאכותית בקרב ילדים ובני נוער.</a:t>
            </a:r>
          </a:p>
          <a:p>
            <a:pPr marL="571500" indent="-571500" algn="r" rtl="1">
              <a:lnSpc>
                <a:spcPct val="150000"/>
              </a:lnSpc>
              <a:buFont typeface="Wingdings" panose="05000000000000000000" pitchFamily="2" charset="2"/>
              <a:buChar char="§"/>
            </a:pPr>
            <a:r>
              <a:rPr lang="he-IL" sz="4000" b="1" dirty="0">
                <a:solidFill>
                  <a:srgbClr val="394472"/>
                </a:solidFill>
                <a:latin typeface="Calibri" panose="020F0502020204030204" pitchFamily="34" charset="0"/>
                <a:cs typeface="Calibri" panose="020F0502020204030204" pitchFamily="34" charset="0"/>
                <a:sym typeface="Arial"/>
              </a:rPr>
              <a:t>הגברת תחושת המסוגלות של צוותי החינוך להוות מבוגרים משמעותיים גם בעידן הבינה המלאכותית.</a:t>
            </a:r>
          </a:p>
          <a:p>
            <a:pPr marL="571500" indent="-571500" algn="r" rtl="1">
              <a:lnSpc>
                <a:spcPct val="150000"/>
              </a:lnSpc>
              <a:buFont typeface="Wingdings" panose="05000000000000000000" pitchFamily="2" charset="2"/>
              <a:buChar char="§"/>
            </a:pPr>
            <a:r>
              <a:rPr lang="he-IL" sz="4000" b="1" i="0" u="none" strike="noStrike" cap="none" dirty="0">
                <a:solidFill>
                  <a:srgbClr val="394472"/>
                </a:solidFill>
                <a:latin typeface="Calibri" panose="020F0502020204030204" pitchFamily="34" charset="0"/>
                <a:cs typeface="Calibri" panose="020F0502020204030204" pitchFamily="34" charset="0"/>
                <a:sym typeface="Arial"/>
              </a:rPr>
              <a:t>רכישת כלים למניעה ולטיפול באירועי פגיעה ברשת, </a:t>
            </a:r>
            <a:r>
              <a:rPr lang="he-IL" sz="4000" b="1" dirty="0">
                <a:solidFill>
                  <a:srgbClr val="394472"/>
                </a:solidFill>
                <a:latin typeface="Calibri" panose="020F0502020204030204" pitchFamily="34" charset="0"/>
                <a:cs typeface="Calibri" panose="020F0502020204030204" pitchFamily="34" charset="0"/>
                <a:sym typeface="Arial"/>
              </a:rPr>
              <a:t>בדגש על פגיעות המתבצעות באמצעות שימוש בבינה מלאכותית</a:t>
            </a:r>
            <a:r>
              <a:rPr lang="he-IL" sz="4000" b="1" i="0" u="none" strike="noStrike" cap="none" dirty="0">
                <a:solidFill>
                  <a:srgbClr val="394472"/>
                </a:solidFill>
                <a:latin typeface="Calibri" panose="020F0502020204030204" pitchFamily="34" charset="0"/>
                <a:cs typeface="Calibri" panose="020F0502020204030204" pitchFamily="34" charset="0"/>
                <a:sym typeface="Arial"/>
              </a:rPr>
              <a:t>.</a:t>
            </a:r>
          </a:p>
          <a:p>
            <a:pPr marL="571500" indent="-571500" algn="r" rtl="1">
              <a:lnSpc>
                <a:spcPct val="150000"/>
              </a:lnSpc>
              <a:buFont typeface="Wingdings" panose="05000000000000000000" pitchFamily="2" charset="2"/>
              <a:buChar char="§"/>
            </a:pPr>
            <a:r>
              <a:rPr lang="he-IL" sz="4000" b="1" i="0" u="none" strike="noStrike" cap="none" dirty="0">
                <a:solidFill>
                  <a:srgbClr val="394472"/>
                </a:solidFill>
                <a:latin typeface="Calibri" panose="020F0502020204030204" pitchFamily="34" charset="0"/>
                <a:cs typeface="Calibri" panose="020F0502020204030204" pitchFamily="34" charset="0"/>
                <a:sym typeface="Arial"/>
              </a:rPr>
              <a:t>היכרות עם מסרים ודגשים עיקריים לקראת השבוע הלאומי לגלישה בטוחה ברשת.</a:t>
            </a:r>
          </a:p>
          <a:p>
            <a:pPr marL="571500" indent="-571500" algn="r" rtl="1">
              <a:lnSpc>
                <a:spcPct val="150000"/>
              </a:lnSpc>
              <a:buFont typeface="Arial" panose="020B0604020202020204" pitchFamily="34" charset="0"/>
              <a:buChar char="–"/>
            </a:pPr>
            <a:endParaRPr lang="he-IL" sz="4000" dirty="0">
              <a:solidFill>
                <a:srgbClr val="394472"/>
              </a:solidFill>
            </a:endParaRPr>
          </a:p>
        </p:txBody>
      </p:sp>
    </p:spTree>
    <p:extLst>
      <p:ext uri="{BB962C8B-B14F-4D97-AF65-F5344CB8AC3E}">
        <p14:creationId xmlns:p14="http://schemas.microsoft.com/office/powerpoint/2010/main" val="398079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0A1CAD10-BF4B-BD6F-3F93-52CAB9DDF755}"/>
              </a:ext>
            </a:extLst>
          </p:cNvPr>
          <p:cNvSpPr/>
          <p:nvPr/>
        </p:nvSpPr>
        <p:spPr>
          <a:xfrm>
            <a:off x="2324100" y="329760"/>
            <a:ext cx="13639799" cy="1279248"/>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 name="Rectangle: Rounded Corners 10">
            <a:extLst>
              <a:ext uri="{FF2B5EF4-FFF2-40B4-BE49-F238E27FC236}">
                <a16:creationId xmlns:a16="http://schemas.microsoft.com/office/drawing/2014/main" id="{6673B270-B908-43CF-79E1-F8E6CEE982F9}"/>
              </a:ext>
            </a:extLst>
          </p:cNvPr>
          <p:cNvSpPr/>
          <p:nvPr/>
        </p:nvSpPr>
        <p:spPr>
          <a:xfrm>
            <a:off x="1143000" y="266700"/>
            <a:ext cx="162306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חשוב לזכור (ולהזכיר לתלמידים)!</a:t>
            </a:r>
          </a:p>
        </p:txBody>
      </p:sp>
      <p:sp>
        <p:nvSpPr>
          <p:cNvPr id="7" name="תיבת טקסט 6">
            <a:extLst>
              <a:ext uri="{FF2B5EF4-FFF2-40B4-BE49-F238E27FC236}">
                <a16:creationId xmlns:a16="http://schemas.microsoft.com/office/drawing/2014/main" id="{0A5B4B84-6F77-1787-AFEF-4D41CBDB0553}"/>
              </a:ext>
            </a:extLst>
          </p:cNvPr>
          <p:cNvSpPr txBox="1"/>
          <p:nvPr/>
        </p:nvSpPr>
        <p:spPr>
          <a:xfrm>
            <a:off x="1030940" y="578428"/>
            <a:ext cx="16226117" cy="711823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טכנולוגיית הבינה המלאכותית היא כלי בידינו, ומה שעלול להפוך את השימוש בה לפוגעני הוא אופי השימוש שאנו מייעדים לה ובוחרים לעשות בה!</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4400" b="1" i="0" u="none" strike="noStrike" kern="1200" cap="none" spc="0" normalizeH="0" baseline="0" noProof="0" dirty="0">
              <a:ln>
                <a:noFill/>
              </a:ln>
              <a:solidFill>
                <a:srgbClr val="1BB2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5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תמונה 4" descr="תמונה שמכילה סרט מצויר, לבוש, טקסט, איור&#10;&#10;התיאור נוצר באופן אוטומטי">
            <a:extLst>
              <a:ext uri="{FF2B5EF4-FFF2-40B4-BE49-F238E27FC236}">
                <a16:creationId xmlns:a16="http://schemas.microsoft.com/office/drawing/2014/main" id="{C7DD2B5A-979A-924A-1FFD-35B1E8E947D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20746" y="4693109"/>
            <a:ext cx="9010650" cy="6007100"/>
          </a:xfrm>
          <a:prstGeom prst="rect">
            <a:avLst/>
          </a:prstGeom>
        </p:spPr>
      </p:pic>
      <p:sp>
        <p:nvSpPr>
          <p:cNvPr id="9" name="תיבת טקסט 8">
            <a:extLst>
              <a:ext uri="{FF2B5EF4-FFF2-40B4-BE49-F238E27FC236}">
                <a16:creationId xmlns:a16="http://schemas.microsoft.com/office/drawing/2014/main" id="{F14860A9-4FB0-882E-278F-9E1CC62A6B1B}"/>
              </a:ext>
            </a:extLst>
          </p:cNvPr>
          <p:cNvSpPr txBox="1"/>
          <p:nvPr/>
        </p:nvSpPr>
        <p:spPr>
          <a:xfrm>
            <a:off x="609600" y="4362481"/>
            <a:ext cx="10644976" cy="347787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לכן, חשוב שאנחנו כצוותים וגם התלמידים נפעל בהתאם </a:t>
            </a:r>
            <a:endParaRPr kumimoji="0" lang="he-IL" sz="4400" b="0" i="0" u="sng" strike="noStrike" kern="1200" cap="none" spc="0" normalizeH="0" baseline="0" noProof="0" dirty="0">
              <a:ln>
                <a:noFill/>
              </a:ln>
              <a:solidFill>
                <a:srgbClr val="800080"/>
              </a:solidFill>
              <a:effectLst/>
              <a:uLnTx/>
              <a:uFillTx/>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400" b="0" i="0" u="sng" strike="noStrike" kern="1200" cap="none" spc="0" normalizeH="0" baseline="0" noProof="0" dirty="0">
                <a:ln>
                  <a:noFill/>
                </a:ln>
                <a:solidFill>
                  <a:srgbClr val="800080"/>
                </a:solidFill>
                <a:effectLst/>
                <a:uLnTx/>
                <a:uFillTx/>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להנחיות שימוש בבינה מלאכותית במערכת החינוך</a:t>
            </a:r>
            <a:r>
              <a:rPr kumimoji="0" lang="he-IL"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ct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5569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EA060590-67BD-D51F-D3DF-AC37238E72D5}"/>
              </a:ext>
            </a:extLst>
          </p:cNvPr>
          <p:cNvSpPr/>
          <p:nvPr/>
        </p:nvSpPr>
        <p:spPr>
          <a:xfrm>
            <a:off x="1200151" y="1496227"/>
            <a:ext cx="11753850" cy="6726711"/>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pic>
        <p:nvPicPr>
          <p:cNvPr id="5" name="Picture 4" descr="Screen, Desktop, Computer, Monitor, Hd, Work, Hardware">
            <a:extLst>
              <a:ext uri="{FF2B5EF4-FFF2-40B4-BE49-F238E27FC236}">
                <a16:creationId xmlns:a16="http://schemas.microsoft.com/office/drawing/2014/main" id="{3E2218E5-282A-0996-D20B-E60B8DF07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737" y="1006892"/>
            <a:ext cx="12763500" cy="93549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0">
            <a:extLst>
              <a:ext uri="{FF2B5EF4-FFF2-40B4-BE49-F238E27FC236}">
                <a16:creationId xmlns:a16="http://schemas.microsoft.com/office/drawing/2014/main" id="{117E283D-C267-8500-DED6-CE1299A74EA4}"/>
              </a:ext>
            </a:extLst>
          </p:cNvPr>
          <p:cNvSpPr/>
          <p:nvPr/>
        </p:nvSpPr>
        <p:spPr>
          <a:xfrm>
            <a:off x="13445413" y="206792"/>
            <a:ext cx="49530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6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מתווה לטיפול באירוע פגיעה שהתרחש ברשת</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6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 </a:t>
            </a:r>
          </a:p>
        </p:txBody>
      </p:sp>
      <p:sp>
        <p:nvSpPr>
          <p:cNvPr id="7" name="TextBox 5">
            <a:extLst>
              <a:ext uri="{FF2B5EF4-FFF2-40B4-BE49-F238E27FC236}">
                <a16:creationId xmlns:a16="http://schemas.microsoft.com/office/drawing/2014/main" id="{B589104C-6395-AE97-F891-0010F254B265}"/>
              </a:ext>
            </a:extLst>
          </p:cNvPr>
          <p:cNvSpPr txBox="1"/>
          <p:nvPr/>
        </p:nvSpPr>
        <p:spPr>
          <a:xfrm>
            <a:off x="1295401" y="2064062"/>
            <a:ext cx="11563350" cy="4104200"/>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rPr>
              <a:t>בהתאם לחוזר מנכ"ל אקלים חינוכי מיטבי והתמודדות מוסדות חינוך עם אירועי אלימות וסיכון</a:t>
            </a:r>
            <a:endParaRPr kumimoji="0" lang="he-IL"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47410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B20E493D-6939-3E97-4758-61416AB97319}"/>
              </a:ext>
            </a:extLst>
          </p:cNvPr>
          <p:cNvSpPr/>
          <p:nvPr/>
        </p:nvSpPr>
        <p:spPr>
          <a:xfrm>
            <a:off x="12527099" y="2587504"/>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a:extLst>
              <a:ext uri="{FF2B5EF4-FFF2-40B4-BE49-F238E27FC236}">
                <a16:creationId xmlns:a16="http://schemas.microsoft.com/office/drawing/2014/main" id="{37DECF8B-6807-E72D-9D4E-40C86BD90743}"/>
              </a:ext>
            </a:extLst>
          </p:cNvPr>
          <p:cNvSpPr/>
          <p:nvPr/>
        </p:nvSpPr>
        <p:spPr>
          <a:xfrm>
            <a:off x="1017540" y="2604159"/>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a:extLst>
              <a:ext uri="{FF2B5EF4-FFF2-40B4-BE49-F238E27FC236}">
                <a16:creationId xmlns:a16="http://schemas.microsoft.com/office/drawing/2014/main" id="{B3D9F751-6EF4-9F62-E68D-F5D23D7A593C}"/>
              </a:ext>
            </a:extLst>
          </p:cNvPr>
          <p:cNvSpPr/>
          <p:nvPr/>
        </p:nvSpPr>
        <p:spPr>
          <a:xfrm>
            <a:off x="6666455" y="2541658"/>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לבן 4">
            <a:extLst>
              <a:ext uri="{FF2B5EF4-FFF2-40B4-BE49-F238E27FC236}">
                <a16:creationId xmlns:a16="http://schemas.microsoft.com/office/drawing/2014/main" id="{4361EAA2-3A2E-76F0-8EBA-719D5F904399}"/>
              </a:ext>
            </a:extLst>
          </p:cNvPr>
          <p:cNvSpPr/>
          <p:nvPr/>
        </p:nvSpPr>
        <p:spPr>
          <a:xfrm>
            <a:off x="12495926" y="5988519"/>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a:extLst>
              <a:ext uri="{FF2B5EF4-FFF2-40B4-BE49-F238E27FC236}">
                <a16:creationId xmlns:a16="http://schemas.microsoft.com/office/drawing/2014/main" id="{4F28F8A3-EBF3-1416-DAFE-A7F5590BFA15}"/>
              </a:ext>
            </a:extLst>
          </p:cNvPr>
          <p:cNvSpPr/>
          <p:nvPr/>
        </p:nvSpPr>
        <p:spPr>
          <a:xfrm>
            <a:off x="6682973" y="5977584"/>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 name="Rectangle: Rounded Corners 10">
            <a:extLst>
              <a:ext uri="{FF2B5EF4-FFF2-40B4-BE49-F238E27FC236}">
                <a16:creationId xmlns:a16="http://schemas.microsoft.com/office/drawing/2014/main" id="{6DE32AAD-4D1C-7977-7DAD-76020A1B139F}"/>
              </a:ext>
            </a:extLst>
          </p:cNvPr>
          <p:cNvSpPr/>
          <p:nvPr/>
        </p:nvSpPr>
        <p:spPr>
          <a:xfrm>
            <a:off x="988588" y="389629"/>
            <a:ext cx="162306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88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תפקידנו כצוות חינוכי</a:t>
            </a:r>
          </a:p>
        </p:txBody>
      </p:sp>
      <p:sp>
        <p:nvSpPr>
          <p:cNvPr id="39" name="תיבת טקסט 38">
            <a:extLst>
              <a:ext uri="{FF2B5EF4-FFF2-40B4-BE49-F238E27FC236}">
                <a16:creationId xmlns:a16="http://schemas.microsoft.com/office/drawing/2014/main" id="{FF8D8666-C0B5-2A5E-06FC-4E61FFE479CD}"/>
              </a:ext>
            </a:extLst>
          </p:cNvPr>
          <p:cNvSpPr txBox="1"/>
          <p:nvPr/>
        </p:nvSpPr>
        <p:spPr>
          <a:xfrm>
            <a:off x="12782779" y="3435935"/>
            <a:ext cx="4281054" cy="1015663"/>
          </a:xfrm>
          <a:prstGeom prst="rect">
            <a:avLst/>
          </a:prstGeom>
          <a:noFill/>
        </p:spPr>
        <p:txBody>
          <a:bodyPr wrap="square">
            <a:spAutoFit/>
          </a:bodyPr>
          <a:lstStyle/>
          <a:p>
            <a:pPr lvl="0" algn="ctr" rtl="1"/>
            <a:r>
              <a:rPr lang="he-IL" sz="6000" b="1" dirty="0">
                <a:solidFill>
                  <a:srgbClr val="002060"/>
                </a:solidFill>
                <a:latin typeface="Calibri" panose="020F0502020204030204" pitchFamily="34" charset="0"/>
                <a:cs typeface="Calibri" panose="020F0502020204030204" pitchFamily="34" charset="0"/>
              </a:rPr>
              <a:t>ידע</a:t>
            </a:r>
            <a:endParaRPr lang="en-US" sz="6000" dirty="0">
              <a:solidFill>
                <a:srgbClr val="002060"/>
              </a:solidFill>
              <a:latin typeface="Calibri" panose="020F0502020204030204" pitchFamily="34" charset="0"/>
              <a:cs typeface="Calibri" panose="020F0502020204030204" pitchFamily="34" charset="0"/>
            </a:endParaRPr>
          </a:p>
        </p:txBody>
      </p:sp>
      <p:sp>
        <p:nvSpPr>
          <p:cNvPr id="40" name="תיבת טקסט 39">
            <a:extLst>
              <a:ext uri="{FF2B5EF4-FFF2-40B4-BE49-F238E27FC236}">
                <a16:creationId xmlns:a16="http://schemas.microsoft.com/office/drawing/2014/main" id="{0C632801-6AA7-6C0D-182B-225969F3DFAE}"/>
              </a:ext>
            </a:extLst>
          </p:cNvPr>
          <p:cNvSpPr txBox="1"/>
          <p:nvPr/>
        </p:nvSpPr>
        <p:spPr>
          <a:xfrm>
            <a:off x="7088849" y="3407483"/>
            <a:ext cx="4281054" cy="1015663"/>
          </a:xfrm>
          <a:prstGeom prst="rect">
            <a:avLst/>
          </a:prstGeom>
          <a:noFill/>
        </p:spPr>
        <p:txBody>
          <a:bodyPr wrap="square">
            <a:spAutoFit/>
          </a:bodyPr>
          <a:lstStyle/>
          <a:p>
            <a:pPr lvl="0" algn="ctr" rtl="1"/>
            <a:r>
              <a:rPr lang="he-IL" sz="6000" b="1" dirty="0">
                <a:solidFill>
                  <a:srgbClr val="002060"/>
                </a:solidFill>
                <a:latin typeface="Calibri" panose="020F0502020204030204" pitchFamily="34" charset="0"/>
                <a:cs typeface="Calibri" panose="020F0502020204030204" pitchFamily="34" charset="0"/>
              </a:rPr>
              <a:t>מודעות</a:t>
            </a:r>
            <a:endParaRPr lang="en-US" sz="6000" dirty="0">
              <a:solidFill>
                <a:srgbClr val="002060"/>
              </a:solidFill>
              <a:latin typeface="Calibri" panose="020F0502020204030204" pitchFamily="34" charset="0"/>
              <a:cs typeface="Calibri" panose="020F0502020204030204" pitchFamily="34" charset="0"/>
            </a:endParaRPr>
          </a:p>
        </p:txBody>
      </p:sp>
      <p:sp>
        <p:nvSpPr>
          <p:cNvPr id="41" name="תיבת טקסט 40">
            <a:extLst>
              <a:ext uri="{FF2B5EF4-FFF2-40B4-BE49-F238E27FC236}">
                <a16:creationId xmlns:a16="http://schemas.microsoft.com/office/drawing/2014/main" id="{FEF7135F-AFC5-2FF3-7A3A-A239FE2F8D6F}"/>
              </a:ext>
            </a:extLst>
          </p:cNvPr>
          <p:cNvSpPr txBox="1"/>
          <p:nvPr/>
        </p:nvSpPr>
        <p:spPr>
          <a:xfrm>
            <a:off x="1224167" y="3407482"/>
            <a:ext cx="4281054" cy="1015663"/>
          </a:xfrm>
          <a:prstGeom prst="rect">
            <a:avLst/>
          </a:prstGeom>
          <a:noFill/>
        </p:spPr>
        <p:txBody>
          <a:bodyPr wrap="square">
            <a:spAutoFit/>
          </a:bodyPr>
          <a:lstStyle/>
          <a:p>
            <a:pPr lvl="0" algn="ctr" rtl="1"/>
            <a:r>
              <a:rPr lang="en-US" sz="6000" b="1" dirty="0">
                <a:solidFill>
                  <a:srgbClr val="002060"/>
                </a:solidFill>
                <a:latin typeface="Calibri" panose="020F0502020204030204" pitchFamily="34" charset="0"/>
                <a:cs typeface="Calibri" panose="020F0502020204030204" pitchFamily="34" charset="0"/>
              </a:rPr>
              <a:t>POV</a:t>
            </a:r>
            <a:endParaRPr lang="en-US" sz="6000" dirty="0">
              <a:solidFill>
                <a:srgbClr val="002060"/>
              </a:solidFill>
              <a:latin typeface="Calibri" panose="020F0502020204030204" pitchFamily="34" charset="0"/>
              <a:cs typeface="Calibri" panose="020F0502020204030204" pitchFamily="34" charset="0"/>
            </a:endParaRPr>
          </a:p>
        </p:txBody>
      </p:sp>
      <p:sp>
        <p:nvSpPr>
          <p:cNvPr id="42" name="תיבת טקסט 41">
            <a:extLst>
              <a:ext uri="{FF2B5EF4-FFF2-40B4-BE49-F238E27FC236}">
                <a16:creationId xmlns:a16="http://schemas.microsoft.com/office/drawing/2014/main" id="{7756CBE5-5EB7-F031-33D6-74331B876457}"/>
              </a:ext>
            </a:extLst>
          </p:cNvPr>
          <p:cNvSpPr txBox="1"/>
          <p:nvPr/>
        </p:nvSpPr>
        <p:spPr>
          <a:xfrm>
            <a:off x="12846694" y="6455512"/>
            <a:ext cx="4281054" cy="1938992"/>
          </a:xfrm>
          <a:prstGeom prst="rect">
            <a:avLst/>
          </a:prstGeom>
          <a:noFill/>
        </p:spPr>
        <p:txBody>
          <a:bodyPr wrap="square">
            <a:spAutoFit/>
          </a:bodyPr>
          <a:lstStyle/>
          <a:p>
            <a:pPr lvl="0" algn="ctr" rtl="1"/>
            <a:r>
              <a:rPr lang="he-IL" sz="6000" b="1" dirty="0">
                <a:solidFill>
                  <a:srgbClr val="002060"/>
                </a:solidFill>
                <a:latin typeface="Calibri" panose="020F0502020204030204" pitchFamily="34" charset="0"/>
                <a:cs typeface="Calibri" panose="020F0502020204030204" pitchFamily="34" charset="0"/>
              </a:rPr>
              <a:t>נוכחות וטיפול באירועי פגיעה</a:t>
            </a:r>
            <a:endParaRPr lang="en-US" sz="6000" dirty="0">
              <a:solidFill>
                <a:srgbClr val="002060"/>
              </a:solidFill>
              <a:latin typeface="Calibri" panose="020F0502020204030204" pitchFamily="34" charset="0"/>
              <a:cs typeface="Calibri" panose="020F0502020204030204" pitchFamily="34" charset="0"/>
            </a:endParaRPr>
          </a:p>
        </p:txBody>
      </p:sp>
      <p:sp>
        <p:nvSpPr>
          <p:cNvPr id="43" name="תיבת טקסט 42">
            <a:extLst>
              <a:ext uri="{FF2B5EF4-FFF2-40B4-BE49-F238E27FC236}">
                <a16:creationId xmlns:a16="http://schemas.microsoft.com/office/drawing/2014/main" id="{0884CCAA-2073-027A-1DFF-EFE5DD5FFE41}"/>
              </a:ext>
            </a:extLst>
          </p:cNvPr>
          <p:cNvSpPr txBox="1"/>
          <p:nvPr/>
        </p:nvSpPr>
        <p:spPr>
          <a:xfrm>
            <a:off x="7174236" y="6734449"/>
            <a:ext cx="4281054" cy="1015663"/>
          </a:xfrm>
          <a:prstGeom prst="rect">
            <a:avLst/>
          </a:prstGeom>
          <a:noFill/>
        </p:spPr>
        <p:txBody>
          <a:bodyPr wrap="square">
            <a:spAutoFit/>
          </a:bodyPr>
          <a:lstStyle/>
          <a:p>
            <a:pPr lvl="0" algn="ctr" rtl="1"/>
            <a:r>
              <a:rPr lang="he-IL" sz="6000" b="1" dirty="0">
                <a:solidFill>
                  <a:srgbClr val="002060"/>
                </a:solidFill>
                <a:latin typeface="Calibri" panose="020F0502020204030204" pitchFamily="34" charset="0"/>
                <a:cs typeface="Calibri" panose="020F0502020204030204" pitchFamily="34" charset="0"/>
              </a:rPr>
              <a:t>אדם לאדם</a:t>
            </a:r>
            <a:endParaRPr lang="en-US" sz="6000" dirty="0">
              <a:solidFill>
                <a:srgbClr val="002060"/>
              </a:solidFill>
              <a:latin typeface="Calibri" panose="020F0502020204030204" pitchFamily="34" charset="0"/>
              <a:cs typeface="Calibri" panose="020F0502020204030204" pitchFamily="34" charset="0"/>
            </a:endParaRPr>
          </a:p>
        </p:txBody>
      </p:sp>
      <p:pic>
        <p:nvPicPr>
          <p:cNvPr id="45" name="גרפיקה 44">
            <a:extLst>
              <a:ext uri="{FF2B5EF4-FFF2-40B4-BE49-F238E27FC236}">
                <a16:creationId xmlns:a16="http://schemas.microsoft.com/office/drawing/2014/main" id="{71B36F6F-87AE-84FA-B6C7-A79DBB03E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867" y="5524500"/>
            <a:ext cx="5250494" cy="4881815"/>
          </a:xfrm>
          <a:prstGeom prst="rect">
            <a:avLst/>
          </a:prstGeom>
        </p:spPr>
      </p:pic>
    </p:spTree>
    <p:extLst>
      <p:ext uri="{BB962C8B-B14F-4D97-AF65-F5344CB8AC3E}">
        <p14:creationId xmlns:p14="http://schemas.microsoft.com/office/powerpoint/2010/main" val="267339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8">
            <a:extLst>
              <a:ext uri="{FF2B5EF4-FFF2-40B4-BE49-F238E27FC236}">
                <a16:creationId xmlns:a16="http://schemas.microsoft.com/office/drawing/2014/main" id="{8AF1E46A-1E9C-34C6-EFC2-4CAB5EC9A18D}"/>
              </a:ext>
            </a:extLst>
          </p:cNvPr>
          <p:cNvSpPr/>
          <p:nvPr/>
        </p:nvSpPr>
        <p:spPr>
          <a:xfrm>
            <a:off x="12527099" y="2587504"/>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174979C1-8BBB-C039-5459-0CC5EEC4380D}"/>
              </a:ext>
            </a:extLst>
          </p:cNvPr>
          <p:cNvSpPr/>
          <p:nvPr/>
        </p:nvSpPr>
        <p:spPr>
          <a:xfrm>
            <a:off x="1088840" y="2552700"/>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B5940013-DA7E-2360-7801-1E6FD25A3D5A}"/>
              </a:ext>
            </a:extLst>
          </p:cNvPr>
          <p:cNvSpPr/>
          <p:nvPr/>
        </p:nvSpPr>
        <p:spPr>
          <a:xfrm>
            <a:off x="6666455" y="2541658"/>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a:extLst>
              <a:ext uri="{FF2B5EF4-FFF2-40B4-BE49-F238E27FC236}">
                <a16:creationId xmlns:a16="http://schemas.microsoft.com/office/drawing/2014/main" id="{712E5C4E-B0E0-4568-8BFC-5AC79636388B}"/>
              </a:ext>
            </a:extLst>
          </p:cNvPr>
          <p:cNvSpPr/>
          <p:nvPr/>
        </p:nvSpPr>
        <p:spPr>
          <a:xfrm>
            <a:off x="1034058" y="5998521"/>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62102DBB-34FC-DC38-AFC8-77971DD664D2}"/>
              </a:ext>
            </a:extLst>
          </p:cNvPr>
          <p:cNvSpPr/>
          <p:nvPr/>
        </p:nvSpPr>
        <p:spPr>
          <a:xfrm>
            <a:off x="6682973" y="5977584"/>
            <a:ext cx="4854760" cy="267750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TextBox 18">
            <a:extLst>
              <a:ext uri="{FF2B5EF4-FFF2-40B4-BE49-F238E27FC236}">
                <a16:creationId xmlns:a16="http://schemas.microsoft.com/office/drawing/2014/main" id="{E1984FB2-4194-108B-A8C7-8D74A9155197}"/>
              </a:ext>
            </a:extLst>
          </p:cNvPr>
          <p:cNvSpPr txBox="1"/>
          <p:nvPr/>
        </p:nvSpPr>
        <p:spPr>
          <a:xfrm>
            <a:off x="611970" y="9099312"/>
            <a:ext cx="13445255" cy="1015663"/>
          </a:xfrm>
          <a:prstGeom prst="rect">
            <a:avLst/>
          </a:prstGeom>
          <a:noFill/>
        </p:spPr>
        <p:txBody>
          <a:bodyPr wrap="square" rtlCol="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e-IL" sz="30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בכל מקרה של פגיעה ברשת ניתן לפנות לצוות החינוכי בבית הספר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e-IL" sz="30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ולמוקד 105 של המטה הלאומי להגנה על ילדים ברשת, אשר זמין עבורכם 24/7</a:t>
            </a:r>
            <a:endParaRPr kumimoji="0" lang="en-US" sz="30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endParaRPr>
          </a:p>
        </p:txBody>
      </p:sp>
      <p:sp>
        <p:nvSpPr>
          <p:cNvPr id="7" name="Rectangle: Rounded Corners 10">
            <a:extLst>
              <a:ext uri="{FF2B5EF4-FFF2-40B4-BE49-F238E27FC236}">
                <a16:creationId xmlns:a16="http://schemas.microsoft.com/office/drawing/2014/main" id="{A538FA5A-1308-ACF9-7743-01493F5D5140}"/>
              </a:ext>
            </a:extLst>
          </p:cNvPr>
          <p:cNvSpPr/>
          <p:nvPr/>
        </p:nvSpPr>
        <p:spPr>
          <a:xfrm>
            <a:off x="988588" y="389629"/>
            <a:ext cx="162306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88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rPr>
              <a:t>תפקידנו כצוות חינוכי</a:t>
            </a:r>
          </a:p>
        </p:txBody>
      </p:sp>
      <p:sp>
        <p:nvSpPr>
          <p:cNvPr id="27" name="תיבת טקסט 26">
            <a:extLst>
              <a:ext uri="{FF2B5EF4-FFF2-40B4-BE49-F238E27FC236}">
                <a16:creationId xmlns:a16="http://schemas.microsoft.com/office/drawing/2014/main" id="{6CACD71B-B133-A483-AE28-69A0A027FA4F}"/>
              </a:ext>
            </a:extLst>
          </p:cNvPr>
          <p:cNvSpPr txBox="1"/>
          <p:nvPr/>
        </p:nvSpPr>
        <p:spPr>
          <a:xfrm>
            <a:off x="12782779" y="2769298"/>
            <a:ext cx="4281054" cy="2305888"/>
          </a:xfrm>
          <a:prstGeom prst="rect">
            <a:avLst/>
          </a:prstGeom>
          <a:noFill/>
        </p:spPr>
        <p:txBody>
          <a:bodyPr wrap="square">
            <a:spAutoFit/>
          </a:bodyPr>
          <a:lstStyle/>
          <a:p>
            <a:pPr marL="0" marR="0" lvl="0" indent="0" algn="ctr" defTabSz="685800" rtl="1" eaLnBrk="1" fontAlgn="auto" latinLnBrk="0" hangingPunct="1">
              <a:lnSpc>
                <a:spcPct val="114000"/>
              </a:lnSpc>
              <a:spcBef>
                <a:spcPts val="750"/>
              </a:spcBef>
              <a:spcAft>
                <a:spcPts val="0"/>
              </a:spcAft>
              <a:buClr>
                <a:srgbClr val="000000"/>
              </a:buClr>
              <a:buSzPts val="1960"/>
              <a:buFontTx/>
              <a:buNone/>
              <a:tabLst/>
              <a:defRPr/>
            </a:pPr>
            <a:r>
              <a:rPr kumimoji="0" lang="he-IL" sz="32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נסייע לתלמידים להכיר בהבנת עוצמתה של הבינה המלאכותית ולהכיר ביתרונותיה.</a:t>
            </a:r>
          </a:p>
        </p:txBody>
      </p:sp>
      <p:sp>
        <p:nvSpPr>
          <p:cNvPr id="28" name="תיבת טקסט 27">
            <a:extLst>
              <a:ext uri="{FF2B5EF4-FFF2-40B4-BE49-F238E27FC236}">
                <a16:creationId xmlns:a16="http://schemas.microsoft.com/office/drawing/2014/main" id="{0B3EE0CF-3987-DE13-F358-31E6C219312A}"/>
              </a:ext>
            </a:extLst>
          </p:cNvPr>
          <p:cNvSpPr txBox="1"/>
          <p:nvPr/>
        </p:nvSpPr>
        <p:spPr>
          <a:xfrm>
            <a:off x="6705600" y="3039820"/>
            <a:ext cx="4738436" cy="2408480"/>
          </a:xfrm>
          <a:prstGeom prst="rect">
            <a:avLst/>
          </a:prstGeom>
          <a:noFill/>
        </p:spPr>
        <p:txBody>
          <a:bodyPr wrap="square">
            <a:spAutoFit/>
          </a:bodyPr>
          <a:lstStyle/>
          <a:p>
            <a:pPr algn="ctr" defTabSz="685800" rtl="1">
              <a:lnSpc>
                <a:spcPct val="114000"/>
              </a:lnSpc>
              <a:spcBef>
                <a:spcPts val="750"/>
              </a:spcBef>
              <a:buClr>
                <a:srgbClr val="000000"/>
              </a:buClr>
              <a:buSzPts val="1960"/>
              <a:defRPr/>
            </a:pPr>
            <a:r>
              <a:rPr lang="he-IL" sz="3200" dirty="0">
                <a:solidFill>
                  <a:prstClr val="black"/>
                </a:solidFill>
                <a:latin typeface="Calibri" panose="020F0502020204030204" pitchFamily="34" charset="0"/>
                <a:cs typeface="Calibri" panose="020F0502020204030204" pitchFamily="34" charset="0"/>
              </a:rPr>
              <a:t>נסייע לתלמידים להכיר בהשלכות של פגיעה באמצעות כלי בינה מלאכותית</a:t>
            </a:r>
            <a:endParaRPr lang="en-US" sz="3200" dirty="0">
              <a:solidFill>
                <a:prstClr val="black"/>
              </a:solidFill>
              <a:latin typeface="Calibri" panose="020F0502020204030204" pitchFamily="34" charset="0"/>
              <a:cs typeface="Calibri" panose="020F0502020204030204" pitchFamily="34" charset="0"/>
            </a:endParaRPr>
          </a:p>
          <a:p>
            <a:pPr marL="0" marR="0" lvl="0" indent="0" algn="ctr" defTabSz="685800" rtl="1" eaLnBrk="1" fontAlgn="auto" latinLnBrk="0" hangingPunct="1">
              <a:lnSpc>
                <a:spcPct val="114000"/>
              </a:lnSpc>
              <a:spcBef>
                <a:spcPts val="750"/>
              </a:spcBef>
              <a:spcAft>
                <a:spcPts val="0"/>
              </a:spcAft>
              <a:buClr>
                <a:srgbClr val="000000"/>
              </a:buClr>
              <a:buSzPts val="1960"/>
              <a:buFontTx/>
              <a:buNone/>
              <a:tabLst/>
              <a:defRPr/>
            </a:pPr>
            <a:r>
              <a:rPr lang="he-IL" sz="3200" dirty="0">
                <a:solidFill>
                  <a:prstClr val="black"/>
                </a:solidFill>
                <a:latin typeface="Calibri" panose="020F0502020204030204" pitchFamily="34" charset="0"/>
                <a:cs typeface="Calibri" panose="020F0502020204030204" pitchFamily="34" charset="0"/>
              </a:rPr>
              <a:t> </a:t>
            </a:r>
          </a:p>
        </p:txBody>
      </p:sp>
      <p:sp>
        <p:nvSpPr>
          <p:cNvPr id="29" name="תיבת טקסט 28">
            <a:extLst>
              <a:ext uri="{FF2B5EF4-FFF2-40B4-BE49-F238E27FC236}">
                <a16:creationId xmlns:a16="http://schemas.microsoft.com/office/drawing/2014/main" id="{1660D846-B464-02D9-24B1-FAE43192DAF7}"/>
              </a:ext>
            </a:extLst>
          </p:cNvPr>
          <p:cNvSpPr txBox="1"/>
          <p:nvPr/>
        </p:nvSpPr>
        <p:spPr>
          <a:xfrm>
            <a:off x="1138100" y="2982333"/>
            <a:ext cx="4552692" cy="1744517"/>
          </a:xfrm>
          <a:prstGeom prst="rect">
            <a:avLst/>
          </a:prstGeom>
          <a:noFill/>
        </p:spPr>
        <p:txBody>
          <a:bodyPr wrap="square">
            <a:spAutoFit/>
          </a:bodyPr>
          <a:lstStyle/>
          <a:p>
            <a:pPr marL="0" marR="0" lvl="0" indent="0" algn="ctr" defTabSz="685800" rtl="1" eaLnBrk="1" fontAlgn="auto" latinLnBrk="0" hangingPunct="1">
              <a:lnSpc>
                <a:spcPct val="114000"/>
              </a:lnSpc>
              <a:spcBef>
                <a:spcPts val="0"/>
              </a:spcBef>
              <a:spcAft>
                <a:spcPts val="0"/>
              </a:spcAft>
              <a:buClr>
                <a:srgbClr val="000000"/>
              </a:buClr>
              <a:buSzPts val="1960"/>
              <a:buFontTx/>
              <a:buNone/>
              <a:tabLst/>
              <a:defRPr/>
            </a:pPr>
            <a:r>
              <a:rPr lang="he-IL" sz="3200" dirty="0">
                <a:solidFill>
                  <a:prstClr val="black"/>
                </a:solidFill>
                <a:latin typeface="Calibri" panose="020F0502020204030204" pitchFamily="34" charset="0"/>
                <a:cs typeface="Calibri" panose="020F0502020204030204" pitchFamily="34" charset="0"/>
              </a:rPr>
              <a:t>נעודד את התלמידים להפעיל חשיבה ביקורתית ולאתר זיופים וסילופי מציאות</a:t>
            </a:r>
          </a:p>
        </p:txBody>
      </p:sp>
      <p:sp>
        <p:nvSpPr>
          <p:cNvPr id="30" name="תיבת טקסט 29">
            <a:extLst>
              <a:ext uri="{FF2B5EF4-FFF2-40B4-BE49-F238E27FC236}">
                <a16:creationId xmlns:a16="http://schemas.microsoft.com/office/drawing/2014/main" id="{9A515C92-11D1-2B3B-A957-4A6A6FA82938}"/>
              </a:ext>
            </a:extLst>
          </p:cNvPr>
          <p:cNvSpPr txBox="1"/>
          <p:nvPr/>
        </p:nvSpPr>
        <p:spPr>
          <a:xfrm>
            <a:off x="7072500" y="6396391"/>
            <a:ext cx="4281054" cy="2769028"/>
          </a:xfrm>
          <a:prstGeom prst="rect">
            <a:avLst/>
          </a:prstGeom>
          <a:noFill/>
        </p:spPr>
        <p:txBody>
          <a:bodyPr wrap="square">
            <a:spAutoFit/>
          </a:bodyPr>
          <a:lstStyle/>
          <a:p>
            <a:pPr algn="ctr" defTabSz="685800" rtl="1">
              <a:lnSpc>
                <a:spcPct val="114000"/>
              </a:lnSpc>
              <a:buClr>
                <a:srgbClr val="000000"/>
              </a:buClr>
              <a:buSzPts val="1960"/>
              <a:defRPr/>
            </a:pPr>
            <a:r>
              <a:rPr lang="he-IL" sz="3200" dirty="0">
                <a:solidFill>
                  <a:prstClr val="black"/>
                </a:solidFill>
                <a:latin typeface="Calibri" panose="020F0502020204030204" pitchFamily="34" charset="0"/>
                <a:cs typeface="Calibri" panose="020F0502020204030204" pitchFamily="34" charset="0"/>
              </a:rPr>
              <a:t>נסייע לתלמידים לגלות אחריות ושיקולי דעת בשימוש בבינה מלאכותית</a:t>
            </a:r>
            <a:endParaRPr lang="en-US" sz="3200" dirty="0">
              <a:solidFill>
                <a:prstClr val="black"/>
              </a:solidFill>
              <a:latin typeface="Calibri" panose="020F0502020204030204" pitchFamily="34" charset="0"/>
              <a:cs typeface="Calibri" panose="020F0502020204030204" pitchFamily="34" charset="0"/>
            </a:endParaRPr>
          </a:p>
          <a:p>
            <a:pPr lvl="0" algn="ctr" defTabSz="685800" rtl="1">
              <a:lnSpc>
                <a:spcPct val="114000"/>
              </a:lnSpc>
              <a:buClr>
                <a:srgbClr val="000000"/>
              </a:buClr>
              <a:buSzPts val="1960"/>
              <a:defRPr/>
            </a:pPr>
            <a:endParaRPr kumimoji="0" lang="he-IL" sz="6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תיבת טקסט 30">
            <a:extLst>
              <a:ext uri="{FF2B5EF4-FFF2-40B4-BE49-F238E27FC236}">
                <a16:creationId xmlns:a16="http://schemas.microsoft.com/office/drawing/2014/main" id="{AC05977C-722C-2A1F-35B1-554928117DBC}"/>
              </a:ext>
            </a:extLst>
          </p:cNvPr>
          <p:cNvSpPr txBox="1"/>
          <p:nvPr/>
        </p:nvSpPr>
        <p:spPr>
          <a:xfrm>
            <a:off x="988588" y="5868183"/>
            <a:ext cx="4904294" cy="2867260"/>
          </a:xfrm>
          <a:prstGeom prst="rect">
            <a:avLst/>
          </a:prstGeom>
          <a:noFill/>
        </p:spPr>
        <p:txBody>
          <a:bodyPr wrap="square">
            <a:spAutoFit/>
          </a:bodyPr>
          <a:lstStyle/>
          <a:p>
            <a:pPr marL="0" marR="0" lvl="0" indent="0" algn="ctr" defTabSz="685800" rtl="1" eaLnBrk="1" fontAlgn="auto" latinLnBrk="0" hangingPunct="1">
              <a:lnSpc>
                <a:spcPct val="114000"/>
              </a:lnSpc>
              <a:spcBef>
                <a:spcPts val="0"/>
              </a:spcBef>
              <a:spcAft>
                <a:spcPts val="0"/>
              </a:spcAft>
              <a:buClr>
                <a:srgbClr val="000000"/>
              </a:buClr>
              <a:buSzPts val="1960"/>
              <a:buFontTx/>
              <a:buNone/>
              <a:tabLst/>
              <a:defRPr/>
            </a:pPr>
            <a:r>
              <a:rPr lang="he-IL" sz="3200" dirty="0">
                <a:solidFill>
                  <a:prstClr val="black"/>
                </a:solidFill>
                <a:latin typeface="Calibri" panose="020F0502020204030204" pitchFamily="34" charset="0"/>
                <a:cs typeface="Calibri" panose="020F0502020204030204" pitchFamily="34" charset="0"/>
              </a:rPr>
              <a:t>נעודד את התלמידים להתמקם כשומרי סף שאינם עומדים מן הצד לנוכח פגיעה בזולת באמצעות כלים של בינה מלאכותית</a:t>
            </a:r>
          </a:p>
        </p:txBody>
      </p:sp>
      <p:pic>
        <p:nvPicPr>
          <p:cNvPr id="32" name="גרפיקה 31">
            <a:extLst>
              <a:ext uri="{FF2B5EF4-FFF2-40B4-BE49-F238E27FC236}">
                <a16:creationId xmlns:a16="http://schemas.microsoft.com/office/drawing/2014/main" id="{91ED245F-5BAD-D5E8-3768-5AA53E28E7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2350789" y="5488152"/>
            <a:ext cx="5325241" cy="4881815"/>
          </a:xfrm>
          <a:prstGeom prst="rect">
            <a:avLst/>
          </a:prstGeom>
        </p:spPr>
      </p:pic>
    </p:spTree>
    <p:extLst>
      <p:ext uri="{BB962C8B-B14F-4D97-AF65-F5344CB8AC3E}">
        <p14:creationId xmlns:p14="http://schemas.microsoft.com/office/powerpoint/2010/main" val="2164073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30B7F-8E97-8C6B-FAA7-3E30B669CB7C}"/>
            </a:ext>
          </a:extLst>
        </p:cNvPr>
        <p:cNvGrpSpPr/>
        <p:nvPr/>
      </p:nvGrpSpPr>
      <p:grpSpPr>
        <a:xfrm>
          <a:off x="0" y="0"/>
          <a:ext cx="0" cy="0"/>
          <a:chOff x="0" y="0"/>
          <a:chExt cx="0" cy="0"/>
        </a:xfrm>
      </p:grpSpPr>
      <p:pic>
        <p:nvPicPr>
          <p:cNvPr id="6" name="תמונה 5" descr="תמונה שמכילה מכשיר חשמלי, מכשיר פלט, מחשב, גאדג'ט&#10;&#10;התיאור נוצר באופן אוטומטי">
            <a:extLst>
              <a:ext uri="{FF2B5EF4-FFF2-40B4-BE49-F238E27FC236}">
                <a16:creationId xmlns:a16="http://schemas.microsoft.com/office/drawing/2014/main" id="{B118364C-8E0A-DB58-5868-AB4F28AA7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810125"/>
            <a:ext cx="18716625" cy="18716625"/>
          </a:xfrm>
          <a:prstGeom prst="rect">
            <a:avLst/>
          </a:prstGeom>
        </p:spPr>
      </p:pic>
      <p:sp>
        <p:nvSpPr>
          <p:cNvPr id="4" name="Rectangle: Rounded Corners 10">
            <a:extLst>
              <a:ext uri="{FF2B5EF4-FFF2-40B4-BE49-F238E27FC236}">
                <a16:creationId xmlns:a16="http://schemas.microsoft.com/office/drawing/2014/main" id="{360EDF24-BAD0-9478-A5FD-4445FF562C05}"/>
              </a:ext>
            </a:extLst>
          </p:cNvPr>
          <p:cNvSpPr/>
          <p:nvPr/>
        </p:nvSpPr>
        <p:spPr>
          <a:xfrm>
            <a:off x="1021080" y="3314700"/>
            <a:ext cx="162306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50000"/>
              </a:lnSpc>
              <a:spcBef>
                <a:spcPts val="0"/>
              </a:spcBef>
              <a:spcAft>
                <a:spcPts val="0"/>
              </a:spcAft>
              <a:buClrTx/>
              <a:buSzTx/>
              <a:buFontTx/>
              <a:buNone/>
              <a:tabLst/>
              <a:defRPr/>
            </a:pPr>
            <a:endParaRPr kumimoji="0" lang="he-IL" sz="6000" b="0"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endParaRPr>
          </a:p>
        </p:txBody>
      </p:sp>
      <p:sp>
        <p:nvSpPr>
          <p:cNvPr id="2" name="מלבן 1">
            <a:extLst>
              <a:ext uri="{FF2B5EF4-FFF2-40B4-BE49-F238E27FC236}">
                <a16:creationId xmlns:a16="http://schemas.microsoft.com/office/drawing/2014/main" id="{D93668C4-6E2C-1E9F-D348-A044D631D29D}"/>
              </a:ext>
            </a:extLst>
          </p:cNvPr>
          <p:cNvSpPr/>
          <p:nvPr/>
        </p:nvSpPr>
        <p:spPr>
          <a:xfrm>
            <a:off x="4502728" y="904008"/>
            <a:ext cx="8838247" cy="4876800"/>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88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rPr>
              <a:t>חלק ב'</a:t>
            </a:r>
            <a:endParaRPr lang="he-IL" sz="8800" b="1" dirty="0">
              <a:solidFill>
                <a:srgbClr val="394472"/>
              </a:solidFill>
              <a:latin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he-IL" sz="6500" b="1" dirty="0">
                <a:solidFill>
                  <a:srgbClr val="394472"/>
                </a:solidFill>
                <a:latin typeface="Calibri" panose="020F0502020204030204" pitchFamily="34" charset="0"/>
                <a:cs typeface="Calibri" panose="020F0502020204030204" pitchFamily="34" charset="0"/>
                <a:sym typeface="Arial"/>
              </a:rPr>
              <a:t>סדנה – הקלפים (גם) </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6500" b="1" dirty="0">
                <a:solidFill>
                  <a:srgbClr val="394472"/>
                </a:solidFill>
                <a:latin typeface="Calibri" panose="020F0502020204030204" pitchFamily="34" charset="0"/>
                <a:cs typeface="Calibri" panose="020F0502020204030204" pitchFamily="34" charset="0"/>
                <a:sym typeface="Arial"/>
              </a:rPr>
              <a:t>בידיים שלנו</a:t>
            </a:r>
            <a:endParaRPr kumimoji="0" lang="he-IL" sz="65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455342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9F1396D7-55A7-6B12-06BC-107753F78833}"/>
              </a:ext>
            </a:extLst>
          </p:cNvPr>
          <p:cNvSpPr/>
          <p:nvPr/>
        </p:nvSpPr>
        <p:spPr>
          <a:xfrm>
            <a:off x="0" y="9344492"/>
            <a:ext cx="18288000" cy="942508"/>
          </a:xfrm>
          <a:prstGeom prst="rect">
            <a:avLst/>
          </a:prstGeom>
          <a:solidFill>
            <a:srgbClr val="FD842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CC5BC5C6-69B4-FE98-9E12-0BFF7691703F}"/>
              </a:ext>
            </a:extLst>
          </p:cNvPr>
          <p:cNvSpPr/>
          <p:nvPr/>
        </p:nvSpPr>
        <p:spPr>
          <a:xfrm rot="2499245">
            <a:off x="11289449" y="2127574"/>
            <a:ext cx="3301011" cy="3330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27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descr="תמונה שמכילה אומנות, עיצוב&#10;&#10;התיאור נוצר באופן אוטומטי">
            <a:extLst>
              <a:ext uri="{FF2B5EF4-FFF2-40B4-BE49-F238E27FC236}">
                <a16:creationId xmlns:a16="http://schemas.microsoft.com/office/drawing/2014/main" id="{9CA0923B-8C9E-1AFB-9805-6728B9B6B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485" y="-1647512"/>
            <a:ext cx="12578502" cy="12578502"/>
          </a:xfrm>
          <a:prstGeom prst="rect">
            <a:avLst/>
          </a:prstGeom>
        </p:spPr>
      </p:pic>
      <p:sp>
        <p:nvSpPr>
          <p:cNvPr id="12" name="תיבת טקסט 11">
            <a:extLst>
              <a:ext uri="{FF2B5EF4-FFF2-40B4-BE49-F238E27FC236}">
                <a16:creationId xmlns:a16="http://schemas.microsoft.com/office/drawing/2014/main" id="{79C6E7FA-8644-D097-CD7B-ABCDF504B7CD}"/>
              </a:ext>
            </a:extLst>
          </p:cNvPr>
          <p:cNvSpPr txBox="1"/>
          <p:nvPr/>
        </p:nvSpPr>
        <p:spPr>
          <a:xfrm>
            <a:off x="457200" y="419100"/>
            <a:ext cx="9499907" cy="2959272"/>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he-IL" sz="11500" b="1" i="0" u="none" strike="noStrike" kern="1200" cap="none" spc="0" normalizeH="0" baseline="0" noProof="0" dirty="0">
                <a:ln>
                  <a:noFill/>
                </a:ln>
                <a:solidFill>
                  <a:srgbClr val="EEECE1">
                    <a:lumMod val="25000"/>
                  </a:srgbClr>
                </a:solidFill>
                <a:effectLst/>
                <a:uLnTx/>
                <a:uFillTx/>
                <a:latin typeface="Calibri" panose="020F0502020204030204" pitchFamily="34" charset="0"/>
                <a:ea typeface="Calibri" panose="020F0502020204030204" pitchFamily="34" charset="0"/>
                <a:cs typeface="Calibri" panose="020F0502020204030204" pitchFamily="34" charset="0"/>
              </a:rPr>
              <a:t>הקלפים</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he-IL" sz="11500" b="1" i="0" u="none" strike="noStrike" kern="1200" cap="none" spc="0" normalizeH="0" baseline="0" noProof="0" dirty="0">
                <a:ln>
                  <a:noFill/>
                </a:ln>
                <a:solidFill>
                  <a:srgbClr val="EEECE1">
                    <a:lumMod val="25000"/>
                  </a:srgbClr>
                </a:solidFill>
                <a:effectLst/>
                <a:uLnTx/>
                <a:uFillTx/>
                <a:latin typeface="Calibri" panose="020F0502020204030204" pitchFamily="34" charset="0"/>
                <a:ea typeface="Calibri" panose="020F0502020204030204" pitchFamily="34" charset="0"/>
                <a:cs typeface="Calibri" panose="020F0502020204030204" pitchFamily="34" charset="0"/>
              </a:rPr>
              <a:t> גם בידיים שלנו</a:t>
            </a:r>
            <a:endParaRPr kumimoji="0" lang="he-IL" sz="1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Subtitle 2">
            <a:extLst>
              <a:ext uri="{FF2B5EF4-FFF2-40B4-BE49-F238E27FC236}">
                <a16:creationId xmlns:a16="http://schemas.microsoft.com/office/drawing/2014/main" id="{BE252112-DCF9-C5F5-CEF3-CA9A874910DA}"/>
              </a:ext>
            </a:extLst>
          </p:cNvPr>
          <p:cNvSpPr>
            <a:spLocks noGrp="1"/>
          </p:cNvSpPr>
          <p:nvPr>
            <p:ph type="subTitle" idx="1"/>
          </p:nvPr>
        </p:nvSpPr>
        <p:spPr>
          <a:xfrm>
            <a:off x="0" y="3792704"/>
            <a:ext cx="10019430" cy="8023860"/>
          </a:xfrm>
        </p:spPr>
        <p:txBody>
          <a:bodyPr>
            <a:normAutofit/>
          </a:bodyPr>
          <a:lstStyle/>
          <a:p>
            <a:r>
              <a:rPr lang="he-IL" sz="9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כיצד נקדם שימוש מוגן והוגן בכלי בינה מלאכותית?</a:t>
            </a:r>
          </a:p>
          <a:p>
            <a:endParaRPr lang="he-IL"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0063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yy">
            <a:hlinkClick r:id="" action="ppaction://media"/>
            <a:extLst>
              <a:ext uri="{FF2B5EF4-FFF2-40B4-BE49-F238E27FC236}">
                <a16:creationId xmlns:a16="http://schemas.microsoft.com/office/drawing/2014/main" id="{66D337E1-81C6-FED0-9978-A216B2317A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0180" y="7620"/>
            <a:ext cx="15468600" cy="10287000"/>
          </a:xfrm>
          <a:prstGeom prst="rect">
            <a:avLst/>
          </a:prstGeom>
        </p:spPr>
      </p:pic>
    </p:spTree>
    <p:extLst>
      <p:ext uri="{BB962C8B-B14F-4D97-AF65-F5344CB8AC3E}">
        <p14:creationId xmlns:p14="http://schemas.microsoft.com/office/powerpoint/2010/main" val="295898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29BCFC8F-7E4D-613E-6F1F-0D7B9C63F23C}"/>
              </a:ext>
            </a:extLst>
          </p:cNvPr>
          <p:cNvSpPr txBox="1"/>
          <p:nvPr/>
        </p:nvSpPr>
        <p:spPr>
          <a:xfrm>
            <a:off x="361724" y="752746"/>
            <a:ext cx="17312265" cy="2208169"/>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4200" b="0" i="0" u="none" strike="noStrike" kern="1200" cap="none" spc="0" normalizeH="0" baseline="0" noProof="0" dirty="0">
                <a:ln>
                  <a:noFill/>
                </a:ln>
                <a:solidFill>
                  <a:srgbClr val="343D4E"/>
                </a:solidFill>
                <a:effectLst/>
                <a:uLnTx/>
                <a:uFillTx/>
                <a:latin typeface="Calibri" panose="020F0502020204030204" pitchFamily="34" charset="0"/>
                <a:ea typeface="Calibri" panose="020F0502020204030204" pitchFamily="34" charset="0"/>
                <a:cs typeface="Calibri" panose="020F0502020204030204" pitchFamily="34" charset="0"/>
              </a:rPr>
              <a:t>בינה מלאכותית (</a:t>
            </a:r>
            <a:r>
              <a:rPr kumimoji="0" lang="en-US" sz="4200" b="0" i="0" u="none" strike="noStrike" kern="1200" cap="none" spc="0" normalizeH="0" baseline="0" noProof="0" dirty="0">
                <a:ln>
                  <a:noFill/>
                </a:ln>
                <a:solidFill>
                  <a:srgbClr val="343D4E"/>
                </a:solidFill>
                <a:effectLst/>
                <a:uLnTx/>
                <a:uFillTx/>
                <a:latin typeface="Calibri" panose="020F0502020204030204" pitchFamily="34" charset="0"/>
                <a:ea typeface="Calibri" panose="020F0502020204030204" pitchFamily="34" charset="0"/>
                <a:cs typeface="Calibri" panose="020F0502020204030204" pitchFamily="34" charset="0"/>
              </a:rPr>
              <a:t> ( AI) </a:t>
            </a:r>
            <a:r>
              <a:rPr kumimoji="0" lang="he-IL" sz="4200" b="0" i="0" u="none" strike="noStrike" kern="1200" cap="none" spc="0" normalizeH="0" baseline="0" noProof="0" dirty="0">
                <a:ln>
                  <a:noFill/>
                </a:ln>
                <a:solidFill>
                  <a:srgbClr val="343D4E"/>
                </a:solidFill>
                <a:effectLst/>
                <a:uLnTx/>
                <a:uFillTx/>
                <a:latin typeface="Calibri" panose="020F0502020204030204" pitchFamily="34" charset="0"/>
                <a:ea typeface="Calibri" panose="020F0502020204030204" pitchFamily="34" charset="0"/>
                <a:cs typeface="Calibri" panose="020F0502020204030204" pitchFamily="34" charset="0"/>
              </a:rPr>
              <a:t>היא </a:t>
            </a:r>
            <a:r>
              <a:rPr kumimoji="0" lang="he-IL" sz="5400" b="1" i="0" u="none" strike="noStrike" kern="1200" cap="none" spc="0" normalizeH="0" baseline="0" noProof="0" dirty="0">
                <a:ln>
                  <a:noFill/>
                </a:ln>
                <a:solidFill>
                  <a:srgbClr val="343D4E"/>
                </a:solidFill>
                <a:effectLst/>
                <a:uLnTx/>
                <a:uFillTx/>
                <a:latin typeface="Calibri" panose="020F0502020204030204" pitchFamily="34" charset="0"/>
                <a:ea typeface="Calibri" panose="020F0502020204030204" pitchFamily="34" charset="0"/>
                <a:cs typeface="Calibri" panose="020F0502020204030204" pitchFamily="34" charset="0"/>
              </a:rPr>
              <a:t>טכנולוגיה שמחקה מיומנויות אנושיות </a:t>
            </a:r>
            <a:r>
              <a:rPr kumimoji="0" lang="he-IL" sz="4200" b="0" i="0" u="none" strike="noStrike" kern="1200" cap="none" spc="0" normalizeH="0" baseline="0" noProof="0" dirty="0">
                <a:ln>
                  <a:noFill/>
                </a:ln>
                <a:solidFill>
                  <a:srgbClr val="343D4E"/>
                </a:solidFill>
                <a:effectLst/>
                <a:uLnTx/>
                <a:uFillTx/>
                <a:latin typeface="Calibri" panose="020F0502020204030204" pitchFamily="34" charset="0"/>
                <a:ea typeface="Calibri" panose="020F0502020204030204" pitchFamily="34" charset="0"/>
                <a:cs typeface="Calibri" panose="020F0502020204030204" pitchFamily="34" charset="0"/>
              </a:rPr>
              <a:t>כמו למידה ופתרון בעיות.</a:t>
            </a:r>
          </a:p>
        </p:txBody>
      </p:sp>
      <p:sp>
        <p:nvSpPr>
          <p:cNvPr id="6" name="TextBox 4">
            <a:extLst>
              <a:ext uri="{FF2B5EF4-FFF2-40B4-BE49-F238E27FC236}">
                <a16:creationId xmlns:a16="http://schemas.microsoft.com/office/drawing/2014/main" id="{06EECC1F-699D-E09A-71AE-4EA302369974}"/>
              </a:ext>
            </a:extLst>
          </p:cNvPr>
          <p:cNvSpPr txBox="1"/>
          <p:nvPr/>
        </p:nvSpPr>
        <p:spPr>
          <a:xfrm>
            <a:off x="-1070062" y="7260554"/>
            <a:ext cx="14435255" cy="2308324"/>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4400" b="1" i="0" u="none" strike="noStrike" kern="1200" cap="none" spc="0" normalizeH="0" baseline="0" noProof="0" dirty="0">
                <a:ln>
                  <a:noFill/>
                </a:ln>
                <a:solidFill>
                  <a:srgbClr val="4F81BD">
                    <a:lumMod val="60000"/>
                    <a:lumOff val="40000"/>
                  </a:srgbClr>
                </a:solidFill>
                <a:effectLst/>
                <a:uLnTx/>
                <a:uFillTx/>
                <a:latin typeface="Calibri" panose="020F0502020204030204" pitchFamily="34" charset="0"/>
                <a:ea typeface="Calibri" panose="020F0502020204030204" pitchFamily="34" charset="0"/>
                <a:cs typeface="Calibri" panose="020F0502020204030204" pitchFamily="34" charset="0"/>
              </a:rPr>
              <a:t>נשמע טוב?</a:t>
            </a:r>
          </a:p>
        </p:txBody>
      </p:sp>
      <p:pic>
        <p:nvPicPr>
          <p:cNvPr id="10" name="תמונה 9" descr="תמונה שמכילה טקסט, גופן, שרטוט, עיצוב&#10;&#10;התיאור נוצר באופן אוטומטי">
            <a:extLst>
              <a:ext uri="{FF2B5EF4-FFF2-40B4-BE49-F238E27FC236}">
                <a16:creationId xmlns:a16="http://schemas.microsoft.com/office/drawing/2014/main" id="{26F50E92-A5F0-F070-E70E-DCCD5F5E2F5C}"/>
              </a:ext>
            </a:extLst>
          </p:cNvPr>
          <p:cNvPicPr>
            <a:picLocks noChangeAspect="1"/>
          </p:cNvPicPr>
          <p:nvPr/>
        </p:nvPicPr>
        <p:blipFill>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50000"/>
          <a:stretch/>
        </p:blipFill>
        <p:spPr>
          <a:xfrm>
            <a:off x="10914171" y="2037170"/>
            <a:ext cx="7373829" cy="8175213"/>
          </a:xfrm>
          <a:prstGeom prst="rect">
            <a:avLst/>
          </a:prstGeom>
        </p:spPr>
      </p:pic>
      <p:sp>
        <p:nvSpPr>
          <p:cNvPr id="12" name="תיבת טקסט 11">
            <a:extLst>
              <a:ext uri="{FF2B5EF4-FFF2-40B4-BE49-F238E27FC236}">
                <a16:creationId xmlns:a16="http://schemas.microsoft.com/office/drawing/2014/main" id="{E6CA6AEC-C8E8-E3D3-8E6C-836F4AE07092}"/>
              </a:ext>
            </a:extLst>
          </p:cNvPr>
          <p:cNvSpPr txBox="1"/>
          <p:nvPr/>
        </p:nvSpPr>
        <p:spPr>
          <a:xfrm>
            <a:off x="573578" y="3175653"/>
            <a:ext cx="13250328" cy="3970318"/>
          </a:xfrm>
          <a:prstGeom prst="rect">
            <a:avLst/>
          </a:prstGeom>
          <a:noFill/>
        </p:spPr>
        <p:txBody>
          <a:bodyPr wrap="square">
            <a:spAutoFit/>
          </a:bodyPr>
          <a:lstStyle/>
          <a:p>
            <a:pPr marL="0" marR="0" lvl="0" indent="0" algn="ctr" defTabSz="1371600" rtl="1" eaLnBrk="1" fontAlgn="auto" latinLnBrk="0" hangingPunct="1">
              <a:lnSpc>
                <a:spcPct val="150000"/>
              </a:lnSpc>
              <a:spcBef>
                <a:spcPts val="0"/>
              </a:spcBef>
              <a:spcAft>
                <a:spcPts val="0"/>
              </a:spcAft>
              <a:buClrTx/>
              <a:buSzTx/>
              <a:buFontTx/>
              <a:buNone/>
              <a:tabLst/>
              <a:defRPr/>
            </a:pPr>
            <a:r>
              <a:rPr kumimoji="0" lang="he-IL" sz="4200" b="0" i="0" u="none" strike="noStrike" kern="1200" cap="none" spc="0" normalizeH="0" baseline="0" noProof="0" dirty="0">
                <a:ln>
                  <a:noFill/>
                </a:ln>
                <a:solidFill>
                  <a:srgbClr val="343D4E"/>
                </a:solidFill>
                <a:effectLst/>
                <a:uLnTx/>
                <a:uFillTx/>
                <a:latin typeface="Calibri" panose="020F0502020204030204" pitchFamily="34" charset="0"/>
                <a:ea typeface="Calibri" panose="020F0502020204030204" pitchFamily="34" charset="0"/>
                <a:cs typeface="Calibri" panose="020F0502020204030204" pitchFamily="34" charset="0"/>
              </a:rPr>
              <a:t> "בינה מלאכותית יוצרת" מאפשרת יצירת תוכן חדש כמו טקסטים ותמונות, והיא קלה לשימוש, נגישה ומעודדת יצירתיות. כלים אלו מיושמים במגוון תחומים ומסייעים ליעילות ודיוק בביצוע פעולות מורכבות.</a:t>
            </a:r>
          </a:p>
        </p:txBody>
      </p:sp>
      <p:sp>
        <p:nvSpPr>
          <p:cNvPr id="13" name="מלבן 12">
            <a:extLst>
              <a:ext uri="{FF2B5EF4-FFF2-40B4-BE49-F238E27FC236}">
                <a16:creationId xmlns:a16="http://schemas.microsoft.com/office/drawing/2014/main" id="{E8C70507-9175-2790-2CC0-AF2668161ADB}"/>
              </a:ext>
            </a:extLst>
          </p:cNvPr>
          <p:cNvSpPr/>
          <p:nvPr/>
        </p:nvSpPr>
        <p:spPr>
          <a:xfrm>
            <a:off x="0" y="0"/>
            <a:ext cx="18288000" cy="10287000"/>
          </a:xfrm>
          <a:prstGeom prst="rect">
            <a:avLst/>
          </a:prstGeom>
          <a:solidFill>
            <a:srgbClr val="8FCAF9"/>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7200" b="1" i="0" u="none" strike="noStrike" kern="1200" cap="none" spc="0" normalizeH="0" baseline="0" noProof="0" dirty="0">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בואו נתבונן לעומק....</a:t>
            </a:r>
          </a:p>
        </p:txBody>
      </p:sp>
    </p:spTree>
    <p:extLst>
      <p:ext uri="{BB962C8B-B14F-4D97-AF65-F5344CB8AC3E}">
        <p14:creationId xmlns:p14="http://schemas.microsoft.com/office/powerpoint/2010/main" val="314336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descr="תמונה שמכילה סולם, אדום, עיצוב&#10;&#10;התיאור נוצר באופן אוטומטי">
            <a:extLst>
              <a:ext uri="{FF2B5EF4-FFF2-40B4-BE49-F238E27FC236}">
                <a16:creationId xmlns:a16="http://schemas.microsoft.com/office/drawing/2014/main" id="{915A72F4-AB62-43F5-6C5E-5FC814EB2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9841" y="-4303347"/>
            <a:ext cx="9731762" cy="14590347"/>
          </a:xfrm>
          <a:prstGeom prst="rect">
            <a:avLst/>
          </a:prstGeom>
        </p:spPr>
      </p:pic>
      <p:sp>
        <p:nvSpPr>
          <p:cNvPr id="9" name="תיבת טקסט 8">
            <a:extLst>
              <a:ext uri="{FF2B5EF4-FFF2-40B4-BE49-F238E27FC236}">
                <a16:creationId xmlns:a16="http://schemas.microsoft.com/office/drawing/2014/main" id="{8C224281-DA16-579F-3BD6-D3A48F66D60E}"/>
              </a:ext>
            </a:extLst>
          </p:cNvPr>
          <p:cNvSpPr txBox="1"/>
          <p:nvPr/>
        </p:nvSpPr>
        <p:spPr>
          <a:xfrm>
            <a:off x="-206086" y="1142485"/>
            <a:ext cx="13610013" cy="1938992"/>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0" b="1" i="0" u="none" strike="noStrike" kern="1200" cap="none" spc="0" normalizeH="0" baseline="0" noProof="0" dirty="0">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13" name="תיבת טקסט 12">
            <a:extLst>
              <a:ext uri="{FF2B5EF4-FFF2-40B4-BE49-F238E27FC236}">
                <a16:creationId xmlns:a16="http://schemas.microsoft.com/office/drawing/2014/main" id="{8D8F8445-2B05-A941-4D4E-EDB3BE2E65ED}"/>
              </a:ext>
            </a:extLst>
          </p:cNvPr>
          <p:cNvSpPr txBox="1"/>
          <p:nvPr/>
        </p:nvSpPr>
        <p:spPr>
          <a:xfrm>
            <a:off x="1472474" y="3166596"/>
            <a:ext cx="10252891" cy="5632311"/>
          </a:xfrm>
          <a:prstGeom prst="rect">
            <a:avLst/>
          </a:prstGeom>
          <a:noFill/>
        </p:spPr>
        <p:txBody>
          <a:bodyPr wrap="square">
            <a:spAutoFit/>
          </a:bodyPr>
          <a:lstStyle/>
          <a:p>
            <a:pPr marL="0" marR="0" lvl="0" indent="0" algn="ctr" defTabSz="1371600" rtl="1" eaLnBrk="1" fontAlgn="auto" latinLnBrk="0" hangingPunct="1">
              <a:lnSpc>
                <a:spcPct val="100000"/>
              </a:lnSpc>
              <a:spcBef>
                <a:spcPts val="0"/>
              </a:spcBef>
              <a:spcAft>
                <a:spcPts val="0"/>
              </a:spcAft>
              <a:buClrTx/>
              <a:buSzTx/>
              <a:buFontTx/>
              <a:buNone/>
              <a:tabLst/>
              <a:defRPr/>
            </a:pPr>
            <a:r>
              <a:rPr kumimoji="0" lang="he-I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האם הסיטואציה מתארת "הזדמנות" (מקדמת) או "קושי" (מעכבת)?</a:t>
            </a:r>
          </a:p>
          <a:p>
            <a:pPr marL="0" marR="0" lvl="0" indent="0" algn="ctr" defTabSz="1371600" rtl="1" eaLnBrk="1" fontAlgn="auto" latinLnBrk="0" hangingPunct="1">
              <a:lnSpc>
                <a:spcPct val="100000"/>
              </a:lnSpc>
              <a:spcBef>
                <a:spcPts val="0"/>
              </a:spcBef>
              <a:spcAft>
                <a:spcPts val="0"/>
              </a:spcAft>
              <a:buClrTx/>
              <a:buSzTx/>
              <a:buFontTx/>
              <a:buNone/>
              <a:tabLst/>
              <a:defRPr/>
            </a:pPr>
            <a:endParaRPr kumimoji="0" lang="he-I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1371600" rtl="1" eaLnBrk="1" fontAlgn="auto" latinLnBrk="0" hangingPunct="1">
              <a:lnSpc>
                <a:spcPct val="100000"/>
              </a:lnSpc>
              <a:spcBef>
                <a:spcPts val="0"/>
              </a:spcBef>
              <a:spcAft>
                <a:spcPts val="0"/>
              </a:spcAft>
              <a:buClrTx/>
              <a:buSzTx/>
              <a:buFontTx/>
              <a:buNone/>
              <a:tabLst/>
              <a:defRPr/>
            </a:pPr>
            <a:r>
              <a:rPr kumimoji="0" lang="he-I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האם ומה התפקיד שלנו בסיטואציה זו </a:t>
            </a:r>
            <a:r>
              <a:rPr kumimoji="0" lang="he-IL" sz="6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כא.נשי</a:t>
            </a:r>
            <a:r>
              <a:rPr kumimoji="0" lang="he-I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חינוך?</a:t>
            </a:r>
          </a:p>
          <a:p>
            <a:pPr marL="0" marR="0" lvl="0" indent="0" algn="ctr" defTabSz="1371600" rtl="1" eaLnBrk="1" fontAlgn="auto" latinLnBrk="0" hangingPunct="1">
              <a:lnSpc>
                <a:spcPct val="100000"/>
              </a:lnSpc>
              <a:spcBef>
                <a:spcPts val="0"/>
              </a:spcBef>
              <a:spcAft>
                <a:spcPts val="0"/>
              </a:spcAft>
              <a:buClrTx/>
              <a:buSzTx/>
              <a:buFontTx/>
              <a:buNone/>
              <a:tabLst/>
              <a:defRPr/>
            </a:pPr>
            <a:endParaRPr kumimoji="0" lang="he-I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3489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E57B7-7C0F-7AAA-5804-2EBF778C6D62}"/>
            </a:ext>
          </a:extLst>
        </p:cNvPr>
        <p:cNvGrpSpPr/>
        <p:nvPr/>
      </p:nvGrpSpPr>
      <p:grpSpPr>
        <a:xfrm>
          <a:off x="0" y="0"/>
          <a:ext cx="0" cy="0"/>
          <a:chOff x="0" y="0"/>
          <a:chExt cx="0" cy="0"/>
        </a:xfrm>
      </p:grpSpPr>
      <p:pic>
        <p:nvPicPr>
          <p:cNvPr id="6" name="תמונה 5" descr="תמונה שמכילה מכשיר חשמלי, מכשיר פלט, מחשב, גאדג'ט&#10;&#10;התיאור נוצר באופן אוטומטי">
            <a:extLst>
              <a:ext uri="{FF2B5EF4-FFF2-40B4-BE49-F238E27FC236}">
                <a16:creationId xmlns:a16="http://schemas.microsoft.com/office/drawing/2014/main" id="{2ACF70BD-DCF7-4C8E-C45A-6ACDD0F57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810125"/>
            <a:ext cx="18716625" cy="18716625"/>
          </a:xfrm>
          <a:prstGeom prst="rect">
            <a:avLst/>
          </a:prstGeom>
        </p:spPr>
      </p:pic>
      <p:sp>
        <p:nvSpPr>
          <p:cNvPr id="4" name="Rectangle: Rounded Corners 10">
            <a:extLst>
              <a:ext uri="{FF2B5EF4-FFF2-40B4-BE49-F238E27FC236}">
                <a16:creationId xmlns:a16="http://schemas.microsoft.com/office/drawing/2014/main" id="{FD977C13-A205-A925-1B66-9714213996F6}"/>
              </a:ext>
            </a:extLst>
          </p:cNvPr>
          <p:cNvSpPr/>
          <p:nvPr/>
        </p:nvSpPr>
        <p:spPr>
          <a:xfrm>
            <a:off x="1021080" y="3314700"/>
            <a:ext cx="162306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50000"/>
              </a:lnSpc>
              <a:spcBef>
                <a:spcPts val="0"/>
              </a:spcBef>
              <a:spcAft>
                <a:spcPts val="0"/>
              </a:spcAft>
              <a:buClrTx/>
              <a:buSzTx/>
              <a:buFontTx/>
              <a:buNone/>
              <a:tabLst/>
              <a:defRPr/>
            </a:pPr>
            <a:endParaRPr kumimoji="0" lang="he-IL" sz="6000" b="0"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endParaRPr>
          </a:p>
        </p:txBody>
      </p:sp>
      <p:sp>
        <p:nvSpPr>
          <p:cNvPr id="2" name="מלבן 1">
            <a:extLst>
              <a:ext uri="{FF2B5EF4-FFF2-40B4-BE49-F238E27FC236}">
                <a16:creationId xmlns:a16="http://schemas.microsoft.com/office/drawing/2014/main" id="{09BDA430-5043-BED6-040B-BFEF0EECDD00}"/>
              </a:ext>
            </a:extLst>
          </p:cNvPr>
          <p:cNvSpPr/>
          <p:nvPr/>
        </p:nvSpPr>
        <p:spPr>
          <a:xfrm>
            <a:off x="4502728" y="904008"/>
            <a:ext cx="8838247" cy="4876800"/>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96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rPr>
              <a:t>חלק ג'</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rPr>
              <a:t>דגשים לקראת השבוע הלאומי לגלישה בטוחה ברשת תשפ"ה</a:t>
            </a:r>
            <a:endParaRPr kumimoji="0" lang="he-IL" sz="7200" b="0"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757298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5"/>
          <p:cNvPicPr preferRelativeResize="0"/>
          <p:nvPr/>
        </p:nvPicPr>
        <p:blipFill rotWithShape="1">
          <a:blip r:embed="rId3">
            <a:alphaModFix/>
          </a:blip>
          <a:srcRect/>
          <a:stretch/>
        </p:blipFill>
        <p:spPr>
          <a:xfrm>
            <a:off x="11808000" y="703540"/>
            <a:ext cx="6480000" cy="1675346"/>
          </a:xfrm>
          <a:prstGeom prst="rect">
            <a:avLst/>
          </a:prstGeom>
          <a:noFill/>
          <a:ln>
            <a:noFill/>
          </a:ln>
        </p:spPr>
      </p:pic>
      <p:sp>
        <p:nvSpPr>
          <p:cNvPr id="634" name="Google Shape;634;p5"/>
          <p:cNvSpPr txBox="1">
            <a:spLocks noGrp="1"/>
          </p:cNvSpPr>
          <p:nvPr>
            <p:ph type="title"/>
          </p:nvPr>
        </p:nvSpPr>
        <p:spPr>
          <a:xfrm>
            <a:off x="14043170" y="699530"/>
            <a:ext cx="3721388" cy="1581591"/>
          </a:xfrm>
          <a:prstGeom prst="rect">
            <a:avLst/>
          </a:prstGeom>
          <a:noFill/>
          <a:ln>
            <a:noFill/>
          </a:ln>
        </p:spPr>
        <p:txBody>
          <a:bodyPr spcFirstLastPara="1" vert="horz" wrap="square" lIns="137138" tIns="68550" rIns="137138" bIns="68550" rtlCol="0" anchor="ctr" anchorCtr="0">
            <a:noAutofit/>
          </a:bodyPr>
          <a:lstStyle/>
          <a:p>
            <a:pPr rtl="1">
              <a:lnSpc>
                <a:spcPct val="110000"/>
              </a:lnSpc>
              <a:spcBef>
                <a:spcPts val="0"/>
              </a:spcBef>
              <a:buClr>
                <a:srgbClr val="000000"/>
              </a:buClr>
              <a:buSzPts val="2800"/>
            </a:pPr>
            <a:r>
              <a:rPr lang="he-IL" sz="4800" b="1" dirty="0">
                <a:solidFill>
                  <a:schemeClr val="tx2"/>
                </a:solidFill>
                <a:latin typeface="Calibri"/>
                <a:ea typeface="Calibri"/>
                <a:cs typeface="Calibri"/>
                <a:sym typeface="Calibri"/>
              </a:rPr>
              <a:t>דגשים למנחה</a:t>
            </a:r>
            <a:endParaRPr sz="4800" b="1" dirty="0">
              <a:solidFill>
                <a:schemeClr val="tx2"/>
              </a:solidFill>
              <a:latin typeface="Calibri"/>
              <a:ea typeface="Calibri"/>
              <a:cs typeface="Calibri"/>
              <a:sym typeface="Calibri"/>
            </a:endParaRPr>
          </a:p>
        </p:txBody>
      </p:sp>
      <p:pic>
        <p:nvPicPr>
          <p:cNvPr id="636" name="Google Shape;636;p5"/>
          <p:cNvPicPr preferRelativeResize="0"/>
          <p:nvPr/>
        </p:nvPicPr>
        <p:blipFill rotWithShape="1">
          <a:blip r:embed="rId4">
            <a:alphaModFix/>
          </a:blip>
          <a:srcRect/>
          <a:stretch/>
        </p:blipFill>
        <p:spPr>
          <a:xfrm>
            <a:off x="12201525" y="1106871"/>
            <a:ext cx="914400" cy="868680"/>
          </a:xfrm>
          <a:prstGeom prst="rect">
            <a:avLst/>
          </a:prstGeom>
          <a:noFill/>
          <a:ln>
            <a:noFill/>
          </a:ln>
        </p:spPr>
      </p:pic>
      <p:sp>
        <p:nvSpPr>
          <p:cNvPr id="2" name="תיבת טקסט 1">
            <a:extLst>
              <a:ext uri="{FF2B5EF4-FFF2-40B4-BE49-F238E27FC236}">
                <a16:creationId xmlns:a16="http://schemas.microsoft.com/office/drawing/2014/main" id="{40071CCD-1CAB-A53E-BF7C-AF0DB9BAB672}"/>
              </a:ext>
            </a:extLst>
          </p:cNvPr>
          <p:cNvSpPr txBox="1"/>
          <p:nvPr/>
        </p:nvSpPr>
        <p:spPr>
          <a:xfrm>
            <a:off x="486525" y="2628900"/>
            <a:ext cx="17420475" cy="7074694"/>
          </a:xfrm>
          <a:prstGeom prst="rect">
            <a:avLst/>
          </a:prstGeom>
          <a:noFill/>
        </p:spPr>
        <p:txBody>
          <a:bodyPr wrap="square">
            <a:spAutoFit/>
          </a:bodyPr>
          <a:lstStyle/>
          <a:p>
            <a:pPr marR="0" lvl="0" algn="r" defTabSz="914400" rtl="1" eaLnBrk="1" fontAlgn="auto" latinLnBrk="0" hangingPunct="1">
              <a:lnSpc>
                <a:spcPct val="150000"/>
              </a:lnSpc>
              <a:spcBef>
                <a:spcPts val="0"/>
              </a:spcBef>
              <a:spcAft>
                <a:spcPts val="0"/>
              </a:spcAft>
              <a:buClrTx/>
              <a:buSzTx/>
              <a:tabLst/>
              <a:defRPr/>
            </a:pPr>
            <a:r>
              <a:rPr lang="he-IL" sz="3400" dirty="0">
                <a:solidFill>
                  <a:srgbClr val="394472"/>
                </a:solidFill>
                <a:latin typeface="Calibri" panose="020F0502020204030204" pitchFamily="34" charset="0"/>
                <a:cs typeface="Calibri" panose="020F0502020204030204" pitchFamily="34" charset="0"/>
                <a:sym typeface="Arial"/>
              </a:rPr>
              <a:t>מנחה יקר/ה,</a:t>
            </a:r>
          </a:p>
          <a:p>
            <a:pPr marR="0" lvl="0" algn="r" defTabSz="914400" rtl="1" eaLnBrk="1" fontAlgn="auto" latinLnBrk="0" hangingPunct="1">
              <a:lnSpc>
                <a:spcPct val="150000"/>
              </a:lnSpc>
              <a:spcBef>
                <a:spcPts val="0"/>
              </a:spcBef>
              <a:spcAft>
                <a:spcPts val="0"/>
              </a:spcAft>
              <a:buClrTx/>
              <a:buSzTx/>
              <a:tabLst/>
              <a:defRPr/>
            </a:pPr>
            <a:r>
              <a:rPr lang="he-IL" sz="3400" dirty="0">
                <a:solidFill>
                  <a:srgbClr val="394472"/>
                </a:solidFill>
                <a:latin typeface="Calibri" panose="020F0502020204030204" pitchFamily="34" charset="0"/>
                <a:cs typeface="Calibri" panose="020F0502020204030204" pitchFamily="34" charset="0"/>
                <a:sym typeface="Arial"/>
              </a:rPr>
              <a:t>מצגת ההכשרה לקראת השבוע הלאומי לגלישה בטוחה ברשת כוללת שלושה חלקים עיקריים.</a:t>
            </a:r>
          </a:p>
          <a:p>
            <a:pPr marR="0" lvl="0" algn="r" defTabSz="914400" rtl="1" eaLnBrk="1" fontAlgn="auto" latinLnBrk="0" hangingPunct="1">
              <a:lnSpc>
                <a:spcPct val="150000"/>
              </a:lnSpc>
              <a:spcBef>
                <a:spcPts val="0"/>
              </a:spcBef>
              <a:spcAft>
                <a:spcPts val="0"/>
              </a:spcAft>
              <a:buClrTx/>
              <a:buSzTx/>
              <a:tabLst/>
              <a:defRPr/>
            </a:pPr>
            <a:r>
              <a:rPr lang="he-IL" sz="3400" b="1" dirty="0">
                <a:solidFill>
                  <a:srgbClr val="394472"/>
                </a:solidFill>
                <a:latin typeface="Calibri" panose="020F0502020204030204" pitchFamily="34" charset="0"/>
                <a:cs typeface="Calibri" panose="020F0502020204030204" pitchFamily="34" charset="0"/>
                <a:sym typeface="Arial"/>
              </a:rPr>
              <a:t>לשיקול דעתך, האם להציג את כלל השקפים או להיעזר בחלקם בלבד.</a:t>
            </a:r>
          </a:p>
          <a:p>
            <a:pPr marR="0" lvl="0" algn="r" defTabSz="914400" rtl="1" eaLnBrk="1" fontAlgn="auto" latinLnBrk="0" hangingPunct="1">
              <a:lnSpc>
                <a:spcPct val="150000"/>
              </a:lnSpc>
              <a:spcBef>
                <a:spcPts val="0"/>
              </a:spcBef>
              <a:spcAft>
                <a:spcPts val="0"/>
              </a:spcAft>
              <a:buClrTx/>
              <a:buSzTx/>
              <a:tabLst/>
              <a:defRPr/>
            </a:pPr>
            <a:r>
              <a:rPr lang="he-IL" sz="3400" b="1" dirty="0">
                <a:solidFill>
                  <a:srgbClr val="394472"/>
                </a:solidFill>
                <a:latin typeface="Calibri" panose="020F0502020204030204" pitchFamily="34" charset="0"/>
                <a:cs typeface="Calibri" panose="020F0502020204030204" pitchFamily="34" charset="0"/>
                <a:sym typeface="Arial"/>
              </a:rPr>
              <a:t>חלק א': שמירה על חוסן דיגיטלי בעידן הבינה המלאכותית.</a:t>
            </a:r>
            <a:endParaRPr lang="he-IL" sz="3400" dirty="0">
              <a:solidFill>
                <a:srgbClr val="394472"/>
              </a:solidFill>
              <a:latin typeface="Calibri" panose="020F0502020204030204" pitchFamily="34" charset="0"/>
              <a:cs typeface="Calibri" panose="020F0502020204030204" pitchFamily="34" charset="0"/>
              <a:sym typeface="Arial"/>
            </a:endParaRPr>
          </a:p>
          <a:p>
            <a:pPr marR="0" lvl="0" algn="r" defTabSz="914400" rtl="1" eaLnBrk="1" fontAlgn="auto" latinLnBrk="0" hangingPunct="1">
              <a:lnSpc>
                <a:spcPct val="150000"/>
              </a:lnSpc>
              <a:spcBef>
                <a:spcPts val="0"/>
              </a:spcBef>
              <a:spcAft>
                <a:spcPts val="0"/>
              </a:spcAft>
              <a:buClrTx/>
              <a:buSzTx/>
              <a:tabLst/>
              <a:defRPr/>
            </a:pPr>
            <a:r>
              <a:rPr lang="he-IL" sz="3400" dirty="0">
                <a:solidFill>
                  <a:srgbClr val="394472"/>
                </a:solidFill>
                <a:latin typeface="Calibri" panose="020F0502020204030204" pitchFamily="34" charset="0"/>
                <a:cs typeface="Calibri" panose="020F0502020204030204" pitchFamily="34" charset="0"/>
                <a:sym typeface="Arial"/>
              </a:rPr>
              <a:t>חלק זה כולל מידע תיאורטי ומחקרי. </a:t>
            </a:r>
          </a:p>
          <a:p>
            <a:pPr marR="0" lvl="0" algn="r" defTabSz="914400" rtl="1" eaLnBrk="1" fontAlgn="auto" latinLnBrk="0" hangingPunct="1">
              <a:lnSpc>
                <a:spcPct val="150000"/>
              </a:lnSpc>
              <a:spcBef>
                <a:spcPts val="0"/>
              </a:spcBef>
              <a:spcAft>
                <a:spcPts val="0"/>
              </a:spcAft>
              <a:buClrTx/>
              <a:buSzTx/>
              <a:tabLst/>
              <a:defRPr/>
            </a:pPr>
            <a:r>
              <a:rPr lang="he-IL" sz="3400" b="1" dirty="0">
                <a:solidFill>
                  <a:srgbClr val="394472"/>
                </a:solidFill>
                <a:latin typeface="Calibri" panose="020F0502020204030204" pitchFamily="34" charset="0"/>
                <a:cs typeface="Calibri" panose="020F0502020204030204" pitchFamily="34" charset="0"/>
                <a:sym typeface="Arial"/>
              </a:rPr>
              <a:t>חלק ב':</a:t>
            </a:r>
            <a:r>
              <a:rPr lang="en-US" sz="3400" b="1" dirty="0">
                <a:solidFill>
                  <a:srgbClr val="394472"/>
                </a:solidFill>
                <a:latin typeface="Calibri" panose="020F0502020204030204" pitchFamily="34" charset="0"/>
                <a:cs typeface="Calibri" panose="020F0502020204030204" pitchFamily="34" charset="0"/>
                <a:sym typeface="Arial"/>
              </a:rPr>
              <a:t> </a:t>
            </a:r>
            <a:r>
              <a:rPr lang="he-IL" sz="3400" b="1" dirty="0">
                <a:solidFill>
                  <a:srgbClr val="394472"/>
                </a:solidFill>
                <a:latin typeface="Calibri" panose="020F0502020204030204" pitchFamily="34" charset="0"/>
                <a:cs typeface="Calibri" panose="020F0502020204030204" pitchFamily="34" charset="0"/>
                <a:sym typeface="Arial"/>
              </a:rPr>
              <a:t>סדנה – הקלפים (גם) בידיים שלנו.</a:t>
            </a:r>
          </a:p>
          <a:p>
            <a:pPr marR="0" lvl="0" algn="r" defTabSz="914400" rtl="1" eaLnBrk="1" fontAlgn="auto" latinLnBrk="0" hangingPunct="1">
              <a:lnSpc>
                <a:spcPct val="150000"/>
              </a:lnSpc>
              <a:spcBef>
                <a:spcPts val="0"/>
              </a:spcBef>
              <a:spcAft>
                <a:spcPts val="0"/>
              </a:spcAft>
              <a:buClrTx/>
              <a:buSzTx/>
              <a:tabLst/>
              <a:defRPr/>
            </a:pPr>
            <a:r>
              <a:rPr lang="he-IL" sz="3400" dirty="0">
                <a:solidFill>
                  <a:srgbClr val="394472"/>
                </a:solidFill>
                <a:latin typeface="Calibri" panose="020F0502020204030204" pitchFamily="34" charset="0"/>
                <a:cs typeface="Calibri" panose="020F0502020204030204" pitchFamily="34" charset="0"/>
                <a:sym typeface="Arial"/>
              </a:rPr>
              <a:t>חלק זה כולל התנסות בסדנה המאפשרת חקר של אירועי מקרה הקשורים לשימוש בכלי בינה מלאכותית.</a:t>
            </a:r>
          </a:p>
          <a:p>
            <a:pPr marR="0" lvl="0" algn="r" defTabSz="914400" rtl="1" eaLnBrk="1" fontAlgn="auto" latinLnBrk="0" hangingPunct="1">
              <a:lnSpc>
                <a:spcPct val="150000"/>
              </a:lnSpc>
              <a:spcBef>
                <a:spcPts val="0"/>
              </a:spcBef>
              <a:spcAft>
                <a:spcPts val="0"/>
              </a:spcAft>
              <a:buClrTx/>
              <a:buSzTx/>
              <a:tabLst/>
              <a:defRPr/>
            </a:pPr>
            <a:r>
              <a:rPr lang="he-IL" sz="3400" b="1" dirty="0">
                <a:solidFill>
                  <a:srgbClr val="394472"/>
                </a:solidFill>
                <a:latin typeface="Calibri" panose="020F0502020204030204" pitchFamily="34" charset="0"/>
                <a:cs typeface="Calibri" panose="020F0502020204030204" pitchFamily="34" charset="0"/>
                <a:sym typeface="Arial"/>
              </a:rPr>
              <a:t>חלק ג': דגשים לקראת השבוע הלאומי לגלישה בטוחה ברשת תשפ"ה.</a:t>
            </a:r>
          </a:p>
          <a:p>
            <a:pPr marR="0" lvl="0" algn="r" defTabSz="914400" rtl="1" eaLnBrk="1" fontAlgn="auto" latinLnBrk="0" hangingPunct="1">
              <a:lnSpc>
                <a:spcPct val="150000"/>
              </a:lnSpc>
              <a:spcBef>
                <a:spcPts val="0"/>
              </a:spcBef>
              <a:spcAft>
                <a:spcPts val="0"/>
              </a:spcAft>
              <a:buClrTx/>
              <a:buSzTx/>
              <a:tabLst/>
              <a:defRPr/>
            </a:pPr>
            <a:r>
              <a:rPr lang="he-IL" sz="3400" dirty="0">
                <a:solidFill>
                  <a:srgbClr val="394472"/>
                </a:solidFill>
                <a:latin typeface="Calibri" panose="020F0502020204030204" pitchFamily="34" charset="0"/>
                <a:cs typeface="Calibri" panose="020F0502020204030204" pitchFamily="34" charset="0"/>
                <a:sym typeface="Arial"/>
              </a:rPr>
              <a:t>חלק זה כולל מידע ומסרים עיקריים לקראת השבוע הלאומי.</a:t>
            </a:r>
          </a:p>
        </p:txBody>
      </p:sp>
    </p:spTree>
    <p:extLst>
      <p:ext uri="{BB962C8B-B14F-4D97-AF65-F5344CB8AC3E}">
        <p14:creationId xmlns:p14="http://schemas.microsoft.com/office/powerpoint/2010/main" val="201379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BA582-1D59-2AAC-4C9B-DE9A984CD40E}"/>
            </a:ext>
          </a:extLst>
        </p:cNvPr>
        <p:cNvGrpSpPr/>
        <p:nvPr/>
      </p:nvGrpSpPr>
      <p:grpSpPr>
        <a:xfrm>
          <a:off x="0" y="0"/>
          <a:ext cx="0" cy="0"/>
          <a:chOff x="0" y="0"/>
          <a:chExt cx="0" cy="0"/>
        </a:xfrm>
      </p:grpSpPr>
      <p:sp>
        <p:nvSpPr>
          <p:cNvPr id="2" name="מלבן 1">
            <a:extLst>
              <a:ext uri="{FF2B5EF4-FFF2-40B4-BE49-F238E27FC236}">
                <a16:creationId xmlns:a16="http://schemas.microsoft.com/office/drawing/2014/main" id="{02761D3A-DE5A-D63E-D94C-8EC217A041DC}"/>
              </a:ext>
            </a:extLst>
          </p:cNvPr>
          <p:cNvSpPr/>
          <p:nvPr/>
        </p:nvSpPr>
        <p:spPr>
          <a:xfrm>
            <a:off x="2049976" y="7592343"/>
            <a:ext cx="14118774" cy="208051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a:extLst>
              <a:ext uri="{FF2B5EF4-FFF2-40B4-BE49-F238E27FC236}">
                <a16:creationId xmlns:a16="http://schemas.microsoft.com/office/drawing/2014/main" id="{DA84446D-E98A-6FD5-8218-96A1804DD7D2}"/>
              </a:ext>
            </a:extLst>
          </p:cNvPr>
          <p:cNvSpPr/>
          <p:nvPr/>
        </p:nvSpPr>
        <p:spPr>
          <a:xfrm>
            <a:off x="2049977" y="4967981"/>
            <a:ext cx="14118774" cy="208051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לבן 4">
            <a:extLst>
              <a:ext uri="{FF2B5EF4-FFF2-40B4-BE49-F238E27FC236}">
                <a16:creationId xmlns:a16="http://schemas.microsoft.com/office/drawing/2014/main" id="{F106050D-381C-0074-4BD8-9FAD76F653A2}"/>
              </a:ext>
            </a:extLst>
          </p:cNvPr>
          <p:cNvSpPr/>
          <p:nvPr/>
        </p:nvSpPr>
        <p:spPr>
          <a:xfrm>
            <a:off x="2084614" y="2247900"/>
            <a:ext cx="14118774" cy="208051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Rounded Corners 10">
            <a:extLst>
              <a:ext uri="{FF2B5EF4-FFF2-40B4-BE49-F238E27FC236}">
                <a16:creationId xmlns:a16="http://schemas.microsoft.com/office/drawing/2014/main" id="{59AE0CD4-1620-8727-3722-75DB475BAC0B}"/>
              </a:ext>
            </a:extLst>
          </p:cNvPr>
          <p:cNvSpPr/>
          <p:nvPr/>
        </p:nvSpPr>
        <p:spPr>
          <a:xfrm>
            <a:off x="1021080" y="3676349"/>
            <a:ext cx="162306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20000"/>
              </a:lnSpc>
              <a:spcBef>
                <a:spcPts val="0"/>
              </a:spcBef>
              <a:spcAft>
                <a:spcPts val="0"/>
              </a:spcAft>
              <a:buClrTx/>
              <a:buSzTx/>
              <a:buFontTx/>
              <a:buNone/>
              <a:tabLst/>
              <a:defRPr/>
            </a:pPr>
            <a:endParaRPr kumimoji="0" lang="he-IL" sz="5400" b="0"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endParaRPr>
          </a:p>
        </p:txBody>
      </p:sp>
      <p:sp>
        <p:nvSpPr>
          <p:cNvPr id="6" name="תיבת טקסט 5">
            <a:extLst>
              <a:ext uri="{FF2B5EF4-FFF2-40B4-BE49-F238E27FC236}">
                <a16:creationId xmlns:a16="http://schemas.microsoft.com/office/drawing/2014/main" id="{B2C1AA84-4309-EF8D-A181-1E95A9D0D8D0}"/>
              </a:ext>
            </a:extLst>
          </p:cNvPr>
          <p:cNvSpPr txBox="1"/>
          <p:nvPr/>
        </p:nvSpPr>
        <p:spPr>
          <a:xfrm>
            <a:off x="-182486" y="0"/>
            <a:ext cx="18288000" cy="3017429"/>
          </a:xfrm>
          <a:prstGeom prst="rect">
            <a:avLst/>
          </a:prstGeom>
          <a:noFill/>
        </p:spPr>
        <p:txBody>
          <a:bodyPr wrap="square">
            <a:spAutoFit/>
          </a:bodyPr>
          <a:lstStyle/>
          <a:p>
            <a:pPr algn="ctr" defTabSz="457200" rtl="1">
              <a:lnSpc>
                <a:spcPct val="120000"/>
              </a:lnSpc>
              <a:spcBef>
                <a:spcPts val="0"/>
              </a:spcBef>
              <a:defRPr/>
            </a:pPr>
            <a:r>
              <a:rPr lang="he-IL" sz="5400" b="1" dirty="0">
                <a:solidFill>
                  <a:srgbClr val="394472"/>
                </a:solidFill>
                <a:latin typeface="Calibri" panose="020F0502020204030204" pitchFamily="34" charset="0"/>
                <a:ea typeface="Corbel"/>
                <a:cs typeface="Calibri" panose="020F0502020204030204" pitchFamily="34" charset="0"/>
                <a:sym typeface="Corbel"/>
              </a:rPr>
              <a:t>מסרים עיקריים לשבוע הלאומי בסימן </a:t>
            </a:r>
          </a:p>
          <a:p>
            <a:pPr algn="ctr" defTabSz="457200" rtl="1">
              <a:lnSpc>
                <a:spcPct val="120000"/>
              </a:lnSpc>
              <a:spcBef>
                <a:spcPts val="0"/>
              </a:spcBef>
              <a:defRPr/>
            </a:pPr>
            <a:r>
              <a:rPr lang="he-IL" sz="5400" b="1" dirty="0">
                <a:solidFill>
                  <a:srgbClr val="394472"/>
                </a:solidFill>
                <a:latin typeface="Calibri" panose="020F0502020204030204" pitchFamily="34" charset="0"/>
                <a:ea typeface="Corbel"/>
                <a:cs typeface="Calibri" panose="020F0502020204030204" pitchFamily="34" charset="0"/>
                <a:sym typeface="Corbel"/>
              </a:rPr>
              <a:t>"שומרים על חוסן דיגיטלי גם בעידן הבינה המלאכותית" </a:t>
            </a:r>
          </a:p>
          <a:p>
            <a:pPr algn="ctr" defTabSz="457200" rtl="1">
              <a:lnSpc>
                <a:spcPct val="120000"/>
              </a:lnSpc>
              <a:spcBef>
                <a:spcPts val="0"/>
              </a:spcBef>
              <a:defRPr/>
            </a:pPr>
            <a:endParaRPr lang="he-IL" sz="5400" b="1" dirty="0">
              <a:solidFill>
                <a:srgbClr val="394472"/>
              </a:solidFill>
              <a:latin typeface="Calibri" panose="020F0502020204030204" pitchFamily="34" charset="0"/>
              <a:ea typeface="Corbel"/>
              <a:cs typeface="Calibri" panose="020F0502020204030204" pitchFamily="34" charset="0"/>
              <a:sym typeface="Corbel"/>
            </a:endParaRPr>
          </a:p>
        </p:txBody>
      </p:sp>
      <p:sp>
        <p:nvSpPr>
          <p:cNvPr id="9" name="תיבת טקסט 8">
            <a:extLst>
              <a:ext uri="{FF2B5EF4-FFF2-40B4-BE49-F238E27FC236}">
                <a16:creationId xmlns:a16="http://schemas.microsoft.com/office/drawing/2014/main" id="{1A02029B-270C-6B84-9595-B9F5ADBD5042}"/>
              </a:ext>
            </a:extLst>
          </p:cNvPr>
          <p:cNvSpPr txBox="1"/>
          <p:nvPr/>
        </p:nvSpPr>
        <p:spPr>
          <a:xfrm>
            <a:off x="2084613" y="2345709"/>
            <a:ext cx="14097000" cy="1843582"/>
          </a:xfrm>
          <a:prstGeom prst="rect">
            <a:avLst/>
          </a:prstGeom>
          <a:noFill/>
        </p:spPr>
        <p:txBody>
          <a:bodyPr wrap="square">
            <a:spAutoFit/>
          </a:bodyPr>
          <a:lstStyle/>
          <a:p>
            <a:pPr algn="ctr" rtl="1">
              <a:lnSpc>
                <a:spcPct val="150000"/>
              </a:lnSpc>
              <a:spcBef>
                <a:spcPct val="0"/>
              </a:spcBef>
            </a:pPr>
            <a:r>
              <a:rPr lang="he-IL" sz="4000" b="1" spc="21" dirty="0">
                <a:solidFill>
                  <a:srgbClr val="000000"/>
                </a:solidFill>
                <a:latin typeface="Calibri" panose="020F0502020204030204" pitchFamily="34" charset="0"/>
                <a:ea typeface="Funtastic"/>
                <a:cs typeface="Calibri" panose="020F0502020204030204" pitchFamily="34" charset="0"/>
                <a:sym typeface="Funtastic"/>
                <a:rtl/>
              </a:rPr>
              <a:t>חשוב לגלות אחריות ולהפעיל שיקול דעת בשימוש בבינה מלאכותית לרבות חשיבה ביקורתית ואיתור זיופים וסילופי מציאות.</a:t>
            </a:r>
            <a:endParaRPr lang="he-IL" sz="4000" b="1" spc="21" dirty="0">
              <a:solidFill>
                <a:srgbClr val="A62172"/>
              </a:solidFill>
              <a:latin typeface="Calibri" panose="020F0502020204030204" pitchFamily="34" charset="0"/>
              <a:ea typeface="Funtastic"/>
              <a:cs typeface="Calibri" panose="020F0502020204030204" pitchFamily="34" charset="0"/>
              <a:sym typeface="Funtastic"/>
              <a:rtl/>
            </a:endParaRPr>
          </a:p>
        </p:txBody>
      </p:sp>
      <p:sp>
        <p:nvSpPr>
          <p:cNvPr id="11" name="תיבת טקסט 10">
            <a:extLst>
              <a:ext uri="{FF2B5EF4-FFF2-40B4-BE49-F238E27FC236}">
                <a16:creationId xmlns:a16="http://schemas.microsoft.com/office/drawing/2014/main" id="{3FD10A90-B5F3-C4C8-875B-B3ABE734E54F}"/>
              </a:ext>
            </a:extLst>
          </p:cNvPr>
          <p:cNvSpPr txBox="1"/>
          <p:nvPr/>
        </p:nvSpPr>
        <p:spPr>
          <a:xfrm>
            <a:off x="2657360" y="5352764"/>
            <a:ext cx="12951505" cy="1520416"/>
          </a:xfrm>
          <a:prstGeom prst="rect">
            <a:avLst/>
          </a:prstGeom>
          <a:noFill/>
        </p:spPr>
        <p:txBody>
          <a:bodyPr wrap="square">
            <a:spAutoFit/>
          </a:bodyPr>
          <a:lstStyle/>
          <a:p>
            <a:pPr algn="ctr" rtl="1">
              <a:lnSpc>
                <a:spcPct val="120000"/>
              </a:lnSpc>
              <a:spcBef>
                <a:spcPct val="0"/>
              </a:spcBef>
            </a:pPr>
            <a:r>
              <a:rPr lang="he-IL" sz="4000" b="1" spc="21" dirty="0">
                <a:solidFill>
                  <a:srgbClr val="000000"/>
                </a:solidFill>
                <a:latin typeface="Calibri" panose="020F0502020204030204" pitchFamily="34" charset="0"/>
                <a:ea typeface="Funtastic"/>
                <a:cs typeface="Calibri" panose="020F0502020204030204" pitchFamily="34" charset="0"/>
                <a:sym typeface="Funtastic"/>
                <a:rtl/>
              </a:rPr>
              <a:t>חשוב שנזכור לשלב בין הטכנולוגיה לבין קשר אנושי, חברות, ואמפתיה. חשוב שנהיה מודעים וקשובים לעצמנו-  </a:t>
            </a:r>
            <a:r>
              <a:rPr lang="he-IL" sz="4000" b="1" spc="21" dirty="0">
                <a:solidFill>
                  <a:srgbClr val="A62172"/>
                </a:solidFill>
                <a:latin typeface="Calibri" panose="020F0502020204030204" pitchFamily="34" charset="0"/>
                <a:ea typeface="Funtastic"/>
                <a:cs typeface="Calibri" panose="020F0502020204030204" pitchFamily="34" charset="0"/>
                <a:sym typeface="Funtastic"/>
                <a:rtl/>
              </a:rPr>
              <a:t>ל"בינת הלב".</a:t>
            </a:r>
          </a:p>
        </p:txBody>
      </p:sp>
      <p:sp>
        <p:nvSpPr>
          <p:cNvPr id="14" name="תיבת טקסט 13">
            <a:extLst>
              <a:ext uri="{FF2B5EF4-FFF2-40B4-BE49-F238E27FC236}">
                <a16:creationId xmlns:a16="http://schemas.microsoft.com/office/drawing/2014/main" id="{34700C88-4999-70F1-9C4C-98B0F944A0A2}"/>
              </a:ext>
            </a:extLst>
          </p:cNvPr>
          <p:cNvSpPr txBox="1"/>
          <p:nvPr/>
        </p:nvSpPr>
        <p:spPr>
          <a:xfrm>
            <a:off x="1873237" y="7702623"/>
            <a:ext cx="14364787" cy="1825756"/>
          </a:xfrm>
          <a:prstGeom prst="rect">
            <a:avLst/>
          </a:prstGeom>
          <a:noFill/>
        </p:spPr>
        <p:txBody>
          <a:bodyPr wrap="square">
            <a:spAutoFit/>
          </a:bodyPr>
          <a:lstStyle/>
          <a:p>
            <a:pPr algn="ctr" rtl="1">
              <a:lnSpc>
                <a:spcPct val="120000"/>
              </a:lnSpc>
              <a:spcBef>
                <a:spcPct val="0"/>
              </a:spcBef>
            </a:pPr>
            <a:r>
              <a:rPr lang="he-IL" sz="3200" dirty="0">
                <a:latin typeface="Calibri" panose="020F0502020204030204" pitchFamily="34" charset="0"/>
                <a:ea typeface="Calibri" panose="020F0502020204030204" pitchFamily="34" charset="0"/>
                <a:cs typeface="Calibri" panose="020F0502020204030204" pitchFamily="34" charset="0"/>
              </a:rPr>
              <a:t>ה"מפגש" עם בינה מלאכותית יכול לעורר תחושות של התרגשות והתלהבות, ולצד זה גם חשש ומתח. </a:t>
            </a:r>
            <a:r>
              <a:rPr lang="he-IL" sz="3200" spc="21" dirty="0">
                <a:solidFill>
                  <a:srgbClr val="000000"/>
                </a:solidFill>
                <a:latin typeface="Calibri" panose="020F0502020204030204" pitchFamily="34" charset="0"/>
                <a:ea typeface="Funtastic"/>
                <a:cs typeface="Calibri" panose="020F0502020204030204" pitchFamily="34" charset="0"/>
                <a:sym typeface="Funtastic"/>
                <a:rtl/>
              </a:rPr>
              <a:t>לכולנו צורך בקשר, שייכות ותחושת ביטחון. בינה מלאכותית יכולה להיות מרצה ועשויה ליצור אשליה של סיפוק תחושות אלה.</a:t>
            </a:r>
            <a:r>
              <a:rPr lang="he-IL" sz="3200" b="1" spc="21" dirty="0">
                <a:solidFill>
                  <a:srgbClr val="A62172"/>
                </a:solidFill>
                <a:latin typeface="Calibri" panose="020F0502020204030204" pitchFamily="34" charset="0"/>
                <a:ea typeface="Funtastic"/>
                <a:cs typeface="Calibri" panose="020F0502020204030204" pitchFamily="34" charset="0"/>
                <a:sym typeface="Funtastic"/>
                <a:rtl/>
              </a:rPr>
              <a:t> </a:t>
            </a:r>
            <a:r>
              <a:rPr lang="he-IL" sz="3200" dirty="0">
                <a:latin typeface="Calibri" panose="020F0502020204030204" pitchFamily="34" charset="0"/>
                <a:ea typeface="Calibri" panose="020F0502020204030204" pitchFamily="34" charset="0"/>
                <a:cs typeface="Calibri" panose="020F0502020204030204" pitchFamily="34" charset="0"/>
              </a:rPr>
              <a:t>חשוב לשתף ולהתייעץ בעת הצורך</a:t>
            </a:r>
          </a:p>
        </p:txBody>
      </p:sp>
    </p:spTree>
    <p:extLst>
      <p:ext uri="{BB962C8B-B14F-4D97-AF65-F5344CB8AC3E}">
        <p14:creationId xmlns:p14="http://schemas.microsoft.com/office/powerpoint/2010/main" val="105059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859E0ACC-7416-43DC-798B-E301B281978F}"/>
              </a:ext>
            </a:extLst>
          </p:cNvPr>
          <p:cNvSpPr/>
          <p:nvPr/>
        </p:nvSpPr>
        <p:spPr>
          <a:xfrm>
            <a:off x="2026734" y="2686832"/>
            <a:ext cx="14371060" cy="208051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a:extLst>
              <a:ext uri="{FF2B5EF4-FFF2-40B4-BE49-F238E27FC236}">
                <a16:creationId xmlns:a16="http://schemas.microsoft.com/office/drawing/2014/main" id="{9F0E3780-9247-156C-3090-F82D0A49E324}"/>
              </a:ext>
            </a:extLst>
          </p:cNvPr>
          <p:cNvSpPr/>
          <p:nvPr/>
        </p:nvSpPr>
        <p:spPr>
          <a:xfrm>
            <a:off x="1992097" y="5406913"/>
            <a:ext cx="14371060" cy="208051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Rounded Corners 10">
            <a:extLst>
              <a:ext uri="{FF2B5EF4-FFF2-40B4-BE49-F238E27FC236}">
                <a16:creationId xmlns:a16="http://schemas.microsoft.com/office/drawing/2014/main" id="{117E283D-C267-8500-DED6-CE1299A74EA4}"/>
              </a:ext>
            </a:extLst>
          </p:cNvPr>
          <p:cNvSpPr/>
          <p:nvPr/>
        </p:nvSpPr>
        <p:spPr>
          <a:xfrm>
            <a:off x="1021080" y="4048645"/>
            <a:ext cx="162306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20000"/>
              </a:lnSpc>
              <a:spcBef>
                <a:spcPts val="0"/>
              </a:spcBef>
              <a:spcAft>
                <a:spcPts val="0"/>
              </a:spcAft>
              <a:buClrTx/>
              <a:buSzTx/>
              <a:buFontTx/>
              <a:buNone/>
              <a:tabLst/>
              <a:defRPr/>
            </a:pPr>
            <a:endParaRPr kumimoji="0" lang="he-IL" sz="5400" b="0"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endParaRPr>
          </a:p>
        </p:txBody>
      </p:sp>
      <p:sp>
        <p:nvSpPr>
          <p:cNvPr id="6" name="תיבת טקסט 5">
            <a:extLst>
              <a:ext uri="{FF2B5EF4-FFF2-40B4-BE49-F238E27FC236}">
                <a16:creationId xmlns:a16="http://schemas.microsoft.com/office/drawing/2014/main" id="{6BD527C1-B5D9-FD26-EA26-2B1A5735F8A2}"/>
              </a:ext>
            </a:extLst>
          </p:cNvPr>
          <p:cNvSpPr txBox="1"/>
          <p:nvPr/>
        </p:nvSpPr>
        <p:spPr>
          <a:xfrm>
            <a:off x="43543" y="373471"/>
            <a:ext cx="18288000" cy="3017429"/>
          </a:xfrm>
          <a:prstGeom prst="rect">
            <a:avLst/>
          </a:prstGeom>
          <a:noFill/>
        </p:spPr>
        <p:txBody>
          <a:bodyPr wrap="square">
            <a:spAutoFit/>
          </a:bodyPr>
          <a:lstStyle/>
          <a:p>
            <a:pPr algn="ctr" defTabSz="457200" rtl="1">
              <a:lnSpc>
                <a:spcPct val="120000"/>
              </a:lnSpc>
              <a:spcBef>
                <a:spcPts val="0"/>
              </a:spcBef>
              <a:defRPr/>
            </a:pPr>
            <a:r>
              <a:rPr lang="he-IL" sz="5400" b="1" dirty="0">
                <a:solidFill>
                  <a:srgbClr val="394472"/>
                </a:solidFill>
                <a:latin typeface="Calibri" panose="020F0502020204030204" pitchFamily="34" charset="0"/>
                <a:ea typeface="Corbel"/>
                <a:cs typeface="Calibri" panose="020F0502020204030204" pitchFamily="34" charset="0"/>
                <a:sym typeface="Corbel"/>
              </a:rPr>
              <a:t>מסרים עיקריים לשבוע הלאומי בסימן </a:t>
            </a:r>
          </a:p>
          <a:p>
            <a:pPr algn="ctr" defTabSz="457200" rtl="1">
              <a:lnSpc>
                <a:spcPct val="120000"/>
              </a:lnSpc>
              <a:spcBef>
                <a:spcPts val="0"/>
              </a:spcBef>
              <a:defRPr/>
            </a:pPr>
            <a:r>
              <a:rPr lang="he-IL" sz="5400" b="1" dirty="0">
                <a:solidFill>
                  <a:srgbClr val="394472"/>
                </a:solidFill>
                <a:latin typeface="Calibri" panose="020F0502020204030204" pitchFamily="34" charset="0"/>
                <a:ea typeface="Corbel"/>
                <a:cs typeface="Calibri" panose="020F0502020204030204" pitchFamily="34" charset="0"/>
                <a:sym typeface="Corbel"/>
              </a:rPr>
              <a:t>"שומרים על חוסן דיגיטלי גם בעידן הבינה המלאכותית" </a:t>
            </a:r>
          </a:p>
          <a:p>
            <a:pPr algn="ctr" defTabSz="457200" rtl="1">
              <a:lnSpc>
                <a:spcPct val="120000"/>
              </a:lnSpc>
              <a:spcBef>
                <a:spcPts val="0"/>
              </a:spcBef>
              <a:defRPr/>
            </a:pPr>
            <a:endParaRPr lang="he-IL" sz="5400" b="1" dirty="0">
              <a:solidFill>
                <a:srgbClr val="394472"/>
              </a:solidFill>
              <a:latin typeface="Calibri" panose="020F0502020204030204" pitchFamily="34" charset="0"/>
              <a:ea typeface="Corbel"/>
              <a:cs typeface="Calibri" panose="020F0502020204030204" pitchFamily="34" charset="0"/>
              <a:sym typeface="Corbel"/>
            </a:endParaRPr>
          </a:p>
        </p:txBody>
      </p:sp>
      <p:sp>
        <p:nvSpPr>
          <p:cNvPr id="9" name="תיבת טקסט 8">
            <a:extLst>
              <a:ext uri="{FF2B5EF4-FFF2-40B4-BE49-F238E27FC236}">
                <a16:creationId xmlns:a16="http://schemas.microsoft.com/office/drawing/2014/main" id="{68936D97-6EE3-6CA7-F6AC-96E92B71CACA}"/>
              </a:ext>
            </a:extLst>
          </p:cNvPr>
          <p:cNvSpPr txBox="1"/>
          <p:nvPr/>
        </p:nvSpPr>
        <p:spPr>
          <a:xfrm>
            <a:off x="2266157" y="2803013"/>
            <a:ext cx="14097000" cy="2347694"/>
          </a:xfrm>
          <a:prstGeom prst="rect">
            <a:avLst/>
          </a:prstGeom>
          <a:noFill/>
        </p:spPr>
        <p:txBody>
          <a:bodyPr wrap="square">
            <a:spAutoFit/>
          </a:bodyPr>
          <a:lstStyle/>
          <a:p>
            <a:pPr algn="ctr" rtl="1">
              <a:lnSpc>
                <a:spcPct val="120000"/>
              </a:lnSpc>
              <a:spcBef>
                <a:spcPct val="0"/>
              </a:spcBef>
            </a:pPr>
            <a:r>
              <a:rPr lang="he-IL" sz="3200" spc="21" dirty="0">
                <a:solidFill>
                  <a:srgbClr val="000000"/>
                </a:solidFill>
                <a:latin typeface="Calibri" panose="020F0502020204030204" pitchFamily="34" charset="0"/>
                <a:ea typeface="Funtastic"/>
                <a:cs typeface="Calibri" panose="020F0502020204030204" pitchFamily="34" charset="0"/>
                <a:sym typeface="Funtastic"/>
                <a:rtl/>
              </a:rPr>
              <a:t>להתפתחות הטכנולוגית שימושים רבים, מקדמים וטובים בחיינו. </a:t>
            </a:r>
            <a:r>
              <a:rPr lang="he-IL" sz="3200" b="1" spc="22" dirty="0">
                <a:solidFill>
                  <a:srgbClr val="000000"/>
                </a:solidFill>
                <a:latin typeface="Calibri" panose="020F0502020204030204" pitchFamily="34" charset="0"/>
                <a:ea typeface="Portland Bold"/>
                <a:cs typeface="Calibri" panose="020F0502020204030204" pitchFamily="34" charset="0"/>
                <a:sym typeface="Portland Bold"/>
                <a:rtl/>
              </a:rPr>
              <a:t>בינה מלאכותית יכולה לסייע ולהקל על </a:t>
            </a:r>
            <a:r>
              <a:rPr lang="he-IL" sz="3200" b="1" spc="22" dirty="0" err="1">
                <a:solidFill>
                  <a:srgbClr val="000000"/>
                </a:solidFill>
                <a:latin typeface="Calibri" panose="020F0502020204030204" pitchFamily="34" charset="0"/>
                <a:ea typeface="Portland Bold"/>
                <a:cs typeface="Calibri" panose="020F0502020204030204" pitchFamily="34" charset="0"/>
                <a:sym typeface="Portland Bold"/>
                <a:rtl/>
              </a:rPr>
              <a:t>האדפ</a:t>
            </a:r>
            <a:r>
              <a:rPr lang="he-IL" sz="3200" b="1" spc="22" dirty="0">
                <a:solidFill>
                  <a:srgbClr val="000000"/>
                </a:solidFill>
                <a:latin typeface="Calibri" panose="020F0502020204030204" pitchFamily="34" charset="0"/>
                <a:ea typeface="Portland Bold"/>
                <a:cs typeface="Calibri" panose="020F0502020204030204" pitchFamily="34" charset="0"/>
                <a:sym typeface="Portland Bold"/>
                <a:rtl/>
              </a:rPr>
              <a:t> ולא להחליף אותו. </a:t>
            </a:r>
            <a:r>
              <a:rPr lang="he-IL" sz="3200" spc="23" dirty="0">
                <a:solidFill>
                  <a:srgbClr val="000000"/>
                </a:solidFill>
                <a:latin typeface="Calibri" panose="020F0502020204030204" pitchFamily="34" charset="0"/>
                <a:ea typeface="Portland"/>
                <a:cs typeface="Calibri" panose="020F0502020204030204" pitchFamily="34" charset="0"/>
                <a:sym typeface="Portland"/>
                <a:rtl/>
              </a:rPr>
              <a:t>חשוב לשים לב מתי אנו עושים בה שימוש נבון ומושכל מתוך בחירה אמיתית ומודעת. </a:t>
            </a:r>
          </a:p>
          <a:p>
            <a:pPr algn="ctr" rtl="1">
              <a:lnSpc>
                <a:spcPct val="120000"/>
              </a:lnSpc>
              <a:spcBef>
                <a:spcPct val="0"/>
              </a:spcBef>
            </a:pPr>
            <a:endParaRPr lang="he-IL" sz="2800" spc="23" dirty="0">
              <a:solidFill>
                <a:srgbClr val="000000"/>
              </a:solidFill>
              <a:latin typeface="Calibri" panose="020F0502020204030204" pitchFamily="34" charset="0"/>
              <a:ea typeface="Portland"/>
              <a:cs typeface="Calibri" panose="020F0502020204030204" pitchFamily="34" charset="0"/>
              <a:sym typeface="Portland"/>
              <a:rtl/>
            </a:endParaRPr>
          </a:p>
        </p:txBody>
      </p:sp>
      <p:sp>
        <p:nvSpPr>
          <p:cNvPr id="11" name="תיבת טקסט 10">
            <a:extLst>
              <a:ext uri="{FF2B5EF4-FFF2-40B4-BE49-F238E27FC236}">
                <a16:creationId xmlns:a16="http://schemas.microsoft.com/office/drawing/2014/main" id="{727BAE16-8CB6-210C-F326-B6309F99FF2D}"/>
              </a:ext>
            </a:extLst>
          </p:cNvPr>
          <p:cNvSpPr txBox="1"/>
          <p:nvPr/>
        </p:nvSpPr>
        <p:spPr>
          <a:xfrm>
            <a:off x="2022576" y="4914900"/>
            <a:ext cx="14360424" cy="2416687"/>
          </a:xfrm>
          <a:prstGeom prst="rect">
            <a:avLst/>
          </a:prstGeom>
          <a:noFill/>
        </p:spPr>
        <p:txBody>
          <a:bodyPr wrap="square">
            <a:spAutoFit/>
          </a:bodyPr>
          <a:lstStyle/>
          <a:p>
            <a:pPr algn="ctr">
              <a:lnSpc>
                <a:spcPct val="120000"/>
              </a:lnSpc>
            </a:pPr>
            <a:endParaRPr lang="he-IL" sz="3200" b="1" dirty="0">
              <a:latin typeface="Calibri" panose="020F0502020204030204" pitchFamily="34" charset="0"/>
              <a:ea typeface="Calibri" panose="020F0502020204030204" pitchFamily="34" charset="0"/>
              <a:cs typeface="Calibri" panose="020F0502020204030204" pitchFamily="34" charset="0"/>
            </a:endParaRPr>
          </a:p>
          <a:p>
            <a:pPr algn="ctr">
              <a:lnSpc>
                <a:spcPct val="120000"/>
              </a:lnSpc>
            </a:pPr>
            <a:r>
              <a:rPr lang="he-IL" sz="3200" b="1" dirty="0">
                <a:latin typeface="Calibri" panose="020F0502020204030204" pitchFamily="34" charset="0"/>
                <a:ea typeface="Calibri" panose="020F0502020204030204" pitchFamily="34" charset="0"/>
                <a:cs typeface="Calibri" panose="020F0502020204030204" pitchFamily="34" charset="0"/>
              </a:rPr>
              <a:t> כללים וגבולות חשובים לחיינו ולהתנהלות שהיא בטוחה ומיטבית. הדבר רלוונטי גם לשימושים השונים שאנו עושים בכלים של בינה מלאכותית. שמרו על הכללים והשתמשו באמצעים השונים בחוכמה ובזהירות.</a:t>
            </a:r>
          </a:p>
        </p:txBody>
      </p:sp>
    </p:spTree>
    <p:extLst>
      <p:ext uri="{BB962C8B-B14F-4D97-AF65-F5344CB8AC3E}">
        <p14:creationId xmlns:p14="http://schemas.microsoft.com/office/powerpoint/2010/main" val="269798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49CE6-4F78-C53C-799F-8D205186CA34}"/>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FFCBFCD-B4D3-F7A5-8AEB-C16FB205F1AE}"/>
              </a:ext>
            </a:extLst>
          </p:cNvPr>
          <p:cNvPicPr>
            <a:picLocks noChangeAspect="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9759424" y="3429001"/>
            <a:ext cx="7834463" cy="6567614"/>
          </a:xfrm>
          <a:prstGeom prst="rect">
            <a:avLst/>
          </a:prstGeom>
        </p:spPr>
      </p:pic>
      <p:pic>
        <p:nvPicPr>
          <p:cNvPr id="3" name="תמונה 2">
            <a:extLst>
              <a:ext uri="{FF2B5EF4-FFF2-40B4-BE49-F238E27FC236}">
                <a16:creationId xmlns:a16="http://schemas.microsoft.com/office/drawing/2014/main" id="{635B92CB-6858-C098-DA4F-8D9EF9D9BD4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09538" y="3429001"/>
            <a:ext cx="7834463" cy="6567614"/>
          </a:xfrm>
          <a:prstGeom prst="rect">
            <a:avLst/>
          </a:prstGeom>
        </p:spPr>
      </p:pic>
      <p:sp>
        <p:nvSpPr>
          <p:cNvPr id="5" name="תיבת טקסט 4">
            <a:extLst>
              <a:ext uri="{FF2B5EF4-FFF2-40B4-BE49-F238E27FC236}">
                <a16:creationId xmlns:a16="http://schemas.microsoft.com/office/drawing/2014/main" id="{3F638360-3C37-9990-AF83-42E997A64D67}"/>
              </a:ext>
            </a:extLst>
          </p:cNvPr>
          <p:cNvSpPr txBox="1"/>
          <p:nvPr/>
        </p:nvSpPr>
        <p:spPr>
          <a:xfrm>
            <a:off x="3238500" y="0"/>
            <a:ext cx="11811000" cy="2800767"/>
          </a:xfrm>
          <a:prstGeom prst="rect">
            <a:avLst/>
          </a:prstGeom>
          <a:noFill/>
        </p:spPr>
        <p:txBody>
          <a:bodyPr wrap="square">
            <a:spAutoFit/>
          </a:bodyPr>
          <a:lstStyle/>
          <a:p>
            <a:pPr algn="ctr" defTabSz="1371566" rtl="1"/>
            <a:r>
              <a:rPr lang="he-IL" sz="8800" b="1" dirty="0">
                <a:solidFill>
                  <a:srgbClr val="394472"/>
                </a:solidFill>
                <a:latin typeface="Calibri" panose="020F0502020204030204" pitchFamily="34" charset="0"/>
                <a:cs typeface="Calibri" panose="020F0502020204030204" pitchFamily="34" charset="0"/>
              </a:rPr>
              <a:t>פרסום התכנים באתרי המשרד השונים</a:t>
            </a:r>
          </a:p>
        </p:txBody>
      </p:sp>
    </p:spTree>
    <p:extLst>
      <p:ext uri="{BB962C8B-B14F-4D97-AF65-F5344CB8AC3E}">
        <p14:creationId xmlns:p14="http://schemas.microsoft.com/office/powerpoint/2010/main" val="416544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39;p4">
            <a:extLst>
              <a:ext uri="{FF2B5EF4-FFF2-40B4-BE49-F238E27FC236}">
                <a16:creationId xmlns:a16="http://schemas.microsoft.com/office/drawing/2014/main" id="{80612FD5-1117-EE3B-42B6-BEA4F464C860}"/>
              </a:ext>
            </a:extLst>
          </p:cNvPr>
          <p:cNvPicPr preferRelativeResize="0"/>
          <p:nvPr/>
        </p:nvPicPr>
        <p:blipFill rotWithShape="1">
          <a:blip r:embed="rId3">
            <a:alphaModFix/>
          </a:blip>
          <a:srcRect/>
          <a:stretch/>
        </p:blipFill>
        <p:spPr>
          <a:xfrm>
            <a:off x="10668000" y="787723"/>
            <a:ext cx="5938788" cy="4508177"/>
          </a:xfrm>
          <a:prstGeom prst="rect">
            <a:avLst/>
          </a:prstGeom>
          <a:noFill/>
          <a:ln>
            <a:noFill/>
          </a:ln>
        </p:spPr>
      </p:pic>
      <p:sp>
        <p:nvSpPr>
          <p:cNvPr id="7" name="Google Shape;140;p4">
            <a:extLst>
              <a:ext uri="{FF2B5EF4-FFF2-40B4-BE49-F238E27FC236}">
                <a16:creationId xmlns:a16="http://schemas.microsoft.com/office/drawing/2014/main" id="{77ABFA84-40EA-52F6-EC29-0884BF5E08CC}"/>
              </a:ext>
            </a:extLst>
          </p:cNvPr>
          <p:cNvSpPr txBox="1"/>
          <p:nvPr/>
        </p:nvSpPr>
        <p:spPr>
          <a:xfrm>
            <a:off x="11125200" y="1714500"/>
            <a:ext cx="4934775" cy="2169764"/>
          </a:xfrm>
          <a:prstGeom prst="rect">
            <a:avLst/>
          </a:prstGeom>
          <a:noFill/>
          <a:ln>
            <a:noFill/>
          </a:ln>
        </p:spPr>
        <p:txBody>
          <a:bodyPr spcFirstLastPara="1" wrap="square" lIns="137138" tIns="68550" rIns="137138" bIns="68550" anchor="t" anchorCtr="0">
            <a:spAutoFit/>
          </a:bodyPr>
          <a:lstStyle/>
          <a:p>
            <a:pPr algn="ctr" defTabSz="1371600" rtl="1">
              <a:buClr>
                <a:srgbClr val="000000"/>
              </a:buClr>
              <a:buSzPts val="4000"/>
              <a:defRPr/>
            </a:pPr>
            <a:r>
              <a:rPr lang="x-none" sz="4400" b="1" kern="0" dirty="0">
                <a:solidFill>
                  <a:schemeClr val="bg1"/>
                </a:solidFill>
                <a:latin typeface="Calibri"/>
                <a:ea typeface="Calibri"/>
                <a:cs typeface="Calibri"/>
                <a:sym typeface="Calibri"/>
              </a:rPr>
              <a:t>משהו שאני לוקח/ת על עצמי לעשות</a:t>
            </a:r>
            <a:endParaRPr lang="en-US" sz="4400" b="1" kern="0" dirty="0">
              <a:solidFill>
                <a:schemeClr val="bg1"/>
              </a:solidFill>
              <a:latin typeface="Calibri"/>
              <a:ea typeface="Calibri"/>
              <a:cs typeface="Calibri"/>
              <a:sym typeface="Calibri"/>
            </a:endParaRPr>
          </a:p>
          <a:p>
            <a:pPr algn="ctr" defTabSz="1371600" rtl="1">
              <a:buClr>
                <a:srgbClr val="000000"/>
              </a:buClr>
              <a:buSzPts val="4000"/>
              <a:defRPr/>
            </a:pPr>
            <a:r>
              <a:rPr lang="x-none" sz="4400" b="1" kern="0" dirty="0">
                <a:solidFill>
                  <a:schemeClr val="bg1"/>
                </a:solidFill>
                <a:latin typeface="Calibri"/>
                <a:ea typeface="Calibri"/>
                <a:cs typeface="Calibri"/>
                <a:sym typeface="Calibri"/>
              </a:rPr>
              <a:t>בעקבות המפגש...</a:t>
            </a:r>
            <a:endParaRPr sz="4400" b="1" kern="0" dirty="0">
              <a:solidFill>
                <a:schemeClr val="bg1"/>
              </a:solidFill>
              <a:latin typeface="Arial"/>
              <a:cs typeface="Arial"/>
              <a:sym typeface="Arial"/>
            </a:endParaRPr>
          </a:p>
        </p:txBody>
      </p:sp>
      <p:pic>
        <p:nvPicPr>
          <p:cNvPr id="8" name="Google Shape;124;p3">
            <a:extLst>
              <a:ext uri="{FF2B5EF4-FFF2-40B4-BE49-F238E27FC236}">
                <a16:creationId xmlns:a16="http://schemas.microsoft.com/office/drawing/2014/main" id="{C45EF57F-2875-26CE-75A6-6A9B8D151604}"/>
              </a:ext>
            </a:extLst>
          </p:cNvPr>
          <p:cNvPicPr preferRelativeResize="0"/>
          <p:nvPr/>
        </p:nvPicPr>
        <p:blipFill rotWithShape="1">
          <a:blip r:embed="rId4">
            <a:alphaModFix/>
          </a:blip>
          <a:srcRect/>
          <a:stretch/>
        </p:blipFill>
        <p:spPr>
          <a:xfrm>
            <a:off x="4777408" y="5758636"/>
            <a:ext cx="6400800" cy="4109264"/>
          </a:xfrm>
          <a:prstGeom prst="rect">
            <a:avLst/>
          </a:prstGeom>
          <a:noFill/>
          <a:ln>
            <a:noFill/>
          </a:ln>
        </p:spPr>
      </p:pic>
      <p:sp>
        <p:nvSpPr>
          <p:cNvPr id="5" name="Google Shape;132;p3">
            <a:extLst>
              <a:ext uri="{FF2B5EF4-FFF2-40B4-BE49-F238E27FC236}">
                <a16:creationId xmlns:a16="http://schemas.microsoft.com/office/drawing/2014/main" id="{5228B58C-240C-AE3F-0993-808AAF063837}"/>
              </a:ext>
            </a:extLst>
          </p:cNvPr>
          <p:cNvSpPr txBox="1"/>
          <p:nvPr/>
        </p:nvSpPr>
        <p:spPr>
          <a:xfrm>
            <a:off x="5513531" y="6719996"/>
            <a:ext cx="4592138" cy="2169764"/>
          </a:xfrm>
          <a:prstGeom prst="rect">
            <a:avLst/>
          </a:prstGeom>
          <a:noFill/>
          <a:ln>
            <a:noFill/>
          </a:ln>
        </p:spPr>
        <p:txBody>
          <a:bodyPr spcFirstLastPara="1" wrap="square" lIns="137138" tIns="68550" rIns="137138" bIns="68550" anchor="t" anchorCtr="0">
            <a:spAutoFit/>
          </a:bodyPr>
          <a:lstStyle/>
          <a:p>
            <a:pPr algn="ctr" defTabSz="1371600" rtl="1">
              <a:buClr>
                <a:srgbClr val="000000"/>
              </a:buClr>
              <a:buSzPts val="2400"/>
              <a:defRPr/>
            </a:pPr>
            <a:r>
              <a:rPr lang="x-none" sz="4400" b="1" kern="0" dirty="0">
                <a:solidFill>
                  <a:srgbClr val="000000"/>
                </a:solidFill>
                <a:latin typeface="Calibri"/>
                <a:ea typeface="Calibri"/>
                <a:cs typeface="Calibri"/>
                <a:sym typeface="Calibri"/>
              </a:rPr>
              <a:t>מה היה</a:t>
            </a:r>
            <a:endParaRPr lang="he-IL" sz="4400" b="1" kern="0" dirty="0">
              <a:solidFill>
                <a:srgbClr val="000000"/>
              </a:solidFill>
              <a:latin typeface="Calibri"/>
              <a:ea typeface="Calibri"/>
              <a:cs typeface="Calibri"/>
              <a:sym typeface="Calibri"/>
            </a:endParaRPr>
          </a:p>
          <a:p>
            <a:pPr algn="ctr" defTabSz="1371600" rtl="1">
              <a:buClr>
                <a:srgbClr val="000000"/>
              </a:buClr>
              <a:buSzPts val="2400"/>
              <a:defRPr/>
            </a:pPr>
            <a:r>
              <a:rPr lang="x-none" sz="4400" b="1" kern="0" dirty="0">
                <a:solidFill>
                  <a:srgbClr val="000000"/>
                </a:solidFill>
                <a:latin typeface="Calibri"/>
                <a:ea typeface="Calibri"/>
                <a:cs typeface="Calibri"/>
                <a:sym typeface="Calibri"/>
              </a:rPr>
              <a:t>הכי משמעותי עבורי</a:t>
            </a:r>
            <a:endParaRPr lang="he-IL" sz="4400" b="1" kern="0" dirty="0">
              <a:solidFill>
                <a:srgbClr val="000000"/>
              </a:solidFill>
              <a:latin typeface="Calibri"/>
              <a:ea typeface="Calibri"/>
              <a:cs typeface="Calibri"/>
              <a:sym typeface="Calibri"/>
            </a:endParaRPr>
          </a:p>
          <a:p>
            <a:pPr algn="ctr" defTabSz="1371600" rtl="1">
              <a:buClr>
                <a:srgbClr val="000000"/>
              </a:buClr>
              <a:buSzPts val="2400"/>
              <a:defRPr/>
            </a:pPr>
            <a:r>
              <a:rPr lang="he-IL" sz="4400" b="1" kern="0" dirty="0">
                <a:solidFill>
                  <a:srgbClr val="000000"/>
                </a:solidFill>
                <a:latin typeface="Calibri"/>
                <a:ea typeface="Calibri"/>
                <a:cs typeface="Calibri"/>
                <a:sym typeface="Calibri"/>
              </a:rPr>
              <a:t>במפגש</a:t>
            </a:r>
            <a:r>
              <a:rPr lang="x-none" sz="4400" b="1" kern="0" dirty="0">
                <a:solidFill>
                  <a:srgbClr val="000000"/>
                </a:solidFill>
                <a:latin typeface="Calibri"/>
                <a:ea typeface="Calibri"/>
                <a:cs typeface="Calibri"/>
                <a:sym typeface="Calibri"/>
              </a:rPr>
              <a:t>?</a:t>
            </a:r>
            <a:endParaRPr sz="2800" b="1" kern="0" dirty="0">
              <a:solidFill>
                <a:srgbClr val="000000"/>
              </a:solidFill>
              <a:latin typeface="Arial"/>
              <a:cs typeface="Arial"/>
              <a:sym typeface="Arial"/>
            </a:endParaRPr>
          </a:p>
        </p:txBody>
      </p:sp>
      <p:pic>
        <p:nvPicPr>
          <p:cNvPr id="10" name="Google Shape;122;p3">
            <a:extLst>
              <a:ext uri="{FF2B5EF4-FFF2-40B4-BE49-F238E27FC236}">
                <a16:creationId xmlns:a16="http://schemas.microsoft.com/office/drawing/2014/main" id="{57460F23-66BE-AA37-3712-FB9092B4E2B1}"/>
              </a:ext>
            </a:extLst>
          </p:cNvPr>
          <p:cNvPicPr preferRelativeResize="0"/>
          <p:nvPr/>
        </p:nvPicPr>
        <p:blipFill rotWithShape="1">
          <a:blip r:embed="rId5">
            <a:alphaModFix/>
            <a:duotone>
              <a:schemeClr val="accent1">
                <a:shade val="45000"/>
                <a:satMod val="135000"/>
              </a:schemeClr>
              <a:prstClr val="white"/>
            </a:duotone>
          </a:blip>
          <a:srcRect/>
          <a:stretch/>
        </p:blipFill>
        <p:spPr>
          <a:xfrm>
            <a:off x="1219200" y="1321123"/>
            <a:ext cx="7696200" cy="4508177"/>
          </a:xfrm>
          <a:prstGeom prst="rect">
            <a:avLst/>
          </a:prstGeom>
          <a:noFill/>
          <a:ln>
            <a:noFill/>
          </a:ln>
        </p:spPr>
      </p:pic>
      <p:sp>
        <p:nvSpPr>
          <p:cNvPr id="12" name="Google Shape;130;p3">
            <a:extLst>
              <a:ext uri="{FF2B5EF4-FFF2-40B4-BE49-F238E27FC236}">
                <a16:creationId xmlns:a16="http://schemas.microsoft.com/office/drawing/2014/main" id="{D2927296-4894-4EBC-B7BA-F8889DDEC9BA}"/>
              </a:ext>
            </a:extLst>
          </p:cNvPr>
          <p:cNvSpPr txBox="1"/>
          <p:nvPr/>
        </p:nvSpPr>
        <p:spPr>
          <a:xfrm>
            <a:off x="1609762" y="2311724"/>
            <a:ext cx="6467438" cy="2846873"/>
          </a:xfrm>
          <a:prstGeom prst="rect">
            <a:avLst/>
          </a:prstGeom>
          <a:noFill/>
          <a:ln>
            <a:noFill/>
          </a:ln>
        </p:spPr>
        <p:txBody>
          <a:bodyPr spcFirstLastPara="1" wrap="square" lIns="137138" tIns="68550" rIns="137138" bIns="68550" anchor="t" anchorCtr="0">
            <a:spAutoFit/>
          </a:bodyPr>
          <a:lstStyle/>
          <a:p>
            <a:pPr algn="ctr" defTabSz="1371600" rtl="1">
              <a:buClr>
                <a:srgbClr val="000000"/>
              </a:buClr>
              <a:buSzPts val="2400"/>
              <a:defRPr/>
            </a:pPr>
            <a:r>
              <a:rPr lang="he-IL" sz="4400" b="1" kern="0" dirty="0">
                <a:solidFill>
                  <a:srgbClr val="000000"/>
                </a:solidFill>
                <a:latin typeface="Calibri"/>
                <a:ea typeface="Calibri"/>
                <a:cs typeface="Calibri"/>
                <a:sym typeface="Calibri"/>
              </a:rPr>
              <a:t>בשבילי,</a:t>
            </a:r>
          </a:p>
          <a:p>
            <a:pPr algn="ctr" defTabSz="1371600" rtl="1">
              <a:buClr>
                <a:srgbClr val="000000"/>
              </a:buClr>
              <a:buSzPts val="2400"/>
              <a:defRPr/>
            </a:pPr>
            <a:r>
              <a:rPr lang="he-IL" sz="4400" b="1" kern="0" dirty="0">
                <a:solidFill>
                  <a:srgbClr val="000000"/>
                </a:solidFill>
                <a:latin typeface="Calibri"/>
                <a:ea typeface="Calibri"/>
                <a:cs typeface="Calibri"/>
                <a:sym typeface="Calibri"/>
              </a:rPr>
              <a:t>ללמד את התלמידים שלי</a:t>
            </a:r>
          </a:p>
          <a:p>
            <a:pPr algn="ctr" defTabSz="1371600" rtl="1">
              <a:buClr>
                <a:srgbClr val="000000"/>
              </a:buClr>
              <a:buSzPts val="2400"/>
              <a:defRPr/>
            </a:pPr>
            <a:r>
              <a:rPr lang="he-IL" sz="4400" b="1" kern="0" dirty="0">
                <a:solidFill>
                  <a:srgbClr val="000000"/>
                </a:solidFill>
                <a:latin typeface="Calibri"/>
                <a:ea typeface="Calibri"/>
                <a:cs typeface="Calibri"/>
                <a:sym typeface="Calibri"/>
              </a:rPr>
              <a:t>ולשוחח איתם על בינה מלאכותית...</a:t>
            </a:r>
          </a:p>
        </p:txBody>
      </p:sp>
      <p:pic>
        <p:nvPicPr>
          <p:cNvPr id="13" name="גרפיקה 4">
            <a:extLst>
              <a:ext uri="{FF2B5EF4-FFF2-40B4-BE49-F238E27FC236}">
                <a16:creationId xmlns:a16="http://schemas.microsoft.com/office/drawing/2014/main" id="{07A4B29A-E448-BACA-6E72-889A89A299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35597" y="5941828"/>
            <a:ext cx="4480803" cy="3837495"/>
          </a:xfrm>
          <a:prstGeom prst="rect">
            <a:avLst/>
          </a:prstGeom>
        </p:spPr>
      </p:pic>
      <p:sp>
        <p:nvSpPr>
          <p:cNvPr id="14" name="תיבת טקסט 16">
            <a:extLst>
              <a:ext uri="{FF2B5EF4-FFF2-40B4-BE49-F238E27FC236}">
                <a16:creationId xmlns:a16="http://schemas.microsoft.com/office/drawing/2014/main" id="{C91CD812-B4D1-270E-4989-3B28C385D370}"/>
              </a:ext>
            </a:extLst>
          </p:cNvPr>
          <p:cNvSpPr txBox="1"/>
          <p:nvPr/>
        </p:nvSpPr>
        <p:spPr>
          <a:xfrm>
            <a:off x="12854608" y="6438900"/>
            <a:ext cx="3690173" cy="2800767"/>
          </a:xfrm>
          <a:prstGeom prst="rect">
            <a:avLst/>
          </a:prstGeom>
          <a:noFill/>
        </p:spPr>
        <p:txBody>
          <a:bodyPr wrap="square">
            <a:spAutoFit/>
          </a:bodyPr>
          <a:lstStyle/>
          <a:p>
            <a:pPr algn="ctr" rtl="1">
              <a:buClrTx/>
              <a:buFontTx/>
              <a:buNone/>
            </a:pPr>
            <a:r>
              <a:rPr lang="he-IL" sz="4400" b="1" kern="1200" dirty="0">
                <a:solidFill>
                  <a:schemeClr val="accent4">
                    <a:lumMod val="50000"/>
                  </a:schemeClr>
                </a:solidFill>
                <a:latin typeface="Calibri" panose="020F0502020204030204" pitchFamily="34" charset="0"/>
                <a:ea typeface="+mn-ea"/>
                <a:cs typeface="Calibri" panose="020F0502020204030204" pitchFamily="34" charset="0"/>
              </a:rPr>
              <a:t>באיזו תחושה/הרגשה</a:t>
            </a:r>
          </a:p>
          <a:p>
            <a:pPr algn="ctr" rtl="1">
              <a:buClrTx/>
              <a:buFontTx/>
              <a:buNone/>
            </a:pPr>
            <a:r>
              <a:rPr lang="he-IL" sz="4400" b="1" kern="1200" dirty="0">
                <a:solidFill>
                  <a:schemeClr val="accent4">
                    <a:lumMod val="50000"/>
                  </a:schemeClr>
                </a:solidFill>
                <a:latin typeface="Calibri" panose="020F0502020204030204" pitchFamily="34" charset="0"/>
                <a:ea typeface="+mn-ea"/>
                <a:cs typeface="Calibri" panose="020F0502020204030204" pitchFamily="34" charset="0"/>
              </a:rPr>
              <a:t>אני יוצא/ת</a:t>
            </a:r>
          </a:p>
          <a:p>
            <a:pPr algn="ctr" rtl="1">
              <a:buClrTx/>
              <a:buFontTx/>
              <a:buNone/>
            </a:pPr>
            <a:r>
              <a:rPr lang="he-IL" sz="4400" b="1" kern="1200" dirty="0">
                <a:solidFill>
                  <a:schemeClr val="accent4">
                    <a:lumMod val="50000"/>
                  </a:schemeClr>
                </a:solidFill>
                <a:latin typeface="Calibri" panose="020F0502020204030204" pitchFamily="34" charset="0"/>
                <a:ea typeface="+mn-ea"/>
                <a:cs typeface="Calibri" panose="020F0502020204030204" pitchFamily="34" charset="0"/>
              </a:rPr>
              <a:t>מהמפגש?</a:t>
            </a:r>
          </a:p>
        </p:txBody>
      </p:sp>
    </p:spTree>
    <p:extLst>
      <p:ext uri="{BB962C8B-B14F-4D97-AF65-F5344CB8AC3E}">
        <p14:creationId xmlns:p14="http://schemas.microsoft.com/office/powerpoint/2010/main" val="835049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descr="תמונה שמכילה ציור, טקסט, שרטוט, אומנות קליפיפם&#10;&#10;התיאור נוצר באופן אוטומטי">
            <a:extLst>
              <a:ext uri="{FF2B5EF4-FFF2-40B4-BE49-F238E27FC236}">
                <a16:creationId xmlns:a16="http://schemas.microsoft.com/office/drawing/2014/main" id="{A4A7516F-B635-0DEB-2C1A-4268CA3907F3}"/>
              </a:ext>
            </a:extLst>
          </p:cNvPr>
          <p:cNvPicPr>
            <a:picLocks noChangeAspect="1"/>
          </p:cNvPicPr>
          <p:nvPr/>
        </p:nvPicPr>
        <p:blipFill>
          <a:blip r:embed="rId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57200" y="678180"/>
            <a:ext cx="10287000" cy="10287000"/>
          </a:xfrm>
          <a:prstGeom prst="rect">
            <a:avLst/>
          </a:prstGeom>
        </p:spPr>
      </p:pic>
      <p:sp>
        <p:nvSpPr>
          <p:cNvPr id="7" name="Google Shape;1513;p61">
            <a:extLst>
              <a:ext uri="{FF2B5EF4-FFF2-40B4-BE49-F238E27FC236}">
                <a16:creationId xmlns:a16="http://schemas.microsoft.com/office/drawing/2014/main" id="{1C0873CD-73F5-831F-7C72-DBB60714A620}"/>
              </a:ext>
            </a:extLst>
          </p:cNvPr>
          <p:cNvSpPr txBox="1">
            <a:spLocks/>
          </p:cNvSpPr>
          <p:nvPr/>
        </p:nvSpPr>
        <p:spPr>
          <a:xfrm>
            <a:off x="8153400" y="7620"/>
            <a:ext cx="10794124" cy="7275062"/>
          </a:xfrm>
          <a:prstGeom prst="rect">
            <a:avLst/>
          </a:prstGeom>
          <a:noFill/>
          <a:ln>
            <a:noFill/>
          </a:ln>
        </p:spPr>
        <p:txBody>
          <a:bodyPr spcFirstLastPara="1" vert="horz" wrap="square" lIns="182850" tIns="91400" rIns="182850" bIns="91400" rtlCol="1" anchor="ctr" anchorCtr="0">
            <a:noAutofit/>
          </a:bodyPr>
          <a:lstStyle>
            <a:lvl1pPr algn="ctr" defTabSz="914377"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50000"/>
              </a:lnSpc>
              <a:spcBef>
                <a:spcPts val="0"/>
              </a:spcBef>
              <a:buClr>
                <a:srgbClr val="CC9900"/>
              </a:buClr>
              <a:buSzPts val="5000"/>
            </a:pPr>
            <a:r>
              <a:rPr lang="he-IL" sz="20800" b="1" dirty="0">
                <a:solidFill>
                  <a:srgbClr val="002060"/>
                </a:solidFill>
                <a:latin typeface="Calibri" panose="020F0502020204030204" pitchFamily="34" charset="0"/>
                <a:cs typeface="Calibri" panose="020F0502020204030204" pitchFamily="34" charset="0"/>
              </a:rPr>
              <a:t>תודה על ההקשבה</a:t>
            </a:r>
            <a:endParaRPr lang="he-IL" sz="115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5844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מחבר ישר 4">
            <a:extLst>
              <a:ext uri="{FF2B5EF4-FFF2-40B4-BE49-F238E27FC236}">
                <a16:creationId xmlns:a16="http://schemas.microsoft.com/office/drawing/2014/main" id="{6414F858-0BB4-DD52-7FC4-09CF14BCCF32}"/>
              </a:ext>
            </a:extLst>
          </p:cNvPr>
          <p:cNvCxnSpPr/>
          <p:nvPr/>
        </p:nvCxnSpPr>
        <p:spPr>
          <a:xfrm>
            <a:off x="9244013" y="0"/>
            <a:ext cx="0" cy="1028700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מלבן 7">
            <a:extLst>
              <a:ext uri="{FF2B5EF4-FFF2-40B4-BE49-F238E27FC236}">
                <a16:creationId xmlns:a16="http://schemas.microsoft.com/office/drawing/2014/main" id="{279F94F1-FC82-DDFB-26FB-BA99DF172FFC}"/>
              </a:ext>
            </a:extLst>
          </p:cNvPr>
          <p:cNvSpPr/>
          <p:nvPr/>
        </p:nvSpPr>
        <p:spPr>
          <a:xfrm>
            <a:off x="9691489"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מלבן 8">
            <a:extLst>
              <a:ext uri="{FF2B5EF4-FFF2-40B4-BE49-F238E27FC236}">
                <a16:creationId xmlns:a16="http://schemas.microsoft.com/office/drawing/2014/main" id="{7D5A234F-143C-B98A-FB2E-D8C09BCD90F5}"/>
              </a:ext>
            </a:extLst>
          </p:cNvPr>
          <p:cNvSpPr/>
          <p:nvPr/>
        </p:nvSpPr>
        <p:spPr>
          <a:xfrm>
            <a:off x="10072508" y="839838"/>
            <a:ext cx="7403309" cy="1502922"/>
          </a:xfrm>
          <a:prstGeom prst="rect">
            <a:avLst/>
          </a:prstGeom>
          <a:solidFill>
            <a:srgbClr val="FCE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13" name="תיבת טקסט 12">
            <a:extLst>
              <a:ext uri="{FF2B5EF4-FFF2-40B4-BE49-F238E27FC236}">
                <a16:creationId xmlns:a16="http://schemas.microsoft.com/office/drawing/2014/main" id="{BA06B1D1-D61C-0A96-8CCB-9F361E309184}"/>
              </a:ext>
            </a:extLst>
          </p:cNvPr>
          <p:cNvSpPr txBox="1"/>
          <p:nvPr/>
        </p:nvSpPr>
        <p:spPr>
          <a:xfrm>
            <a:off x="11928972" y="2947665"/>
            <a:ext cx="5901828" cy="507831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תלמיד השתמש בטכנולוגיית בינה מלאכותית, יצר </a:t>
            </a:r>
            <a:r>
              <a:rPr kumimoji="0" lang="he-IL"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אוואטר</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בדמותו של המורה כדי לסייע במשימות לימודיות</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גרפיקה 16">
            <a:extLst>
              <a:ext uri="{FF2B5EF4-FFF2-40B4-BE49-F238E27FC236}">
                <a16:creationId xmlns:a16="http://schemas.microsoft.com/office/drawing/2014/main" id="{32796767-9FCD-B76A-A7B0-6BD378A4E3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87700" y="5604084"/>
            <a:ext cx="2694333" cy="4682916"/>
          </a:xfrm>
          <a:prstGeom prst="rect">
            <a:avLst/>
          </a:prstGeom>
        </p:spPr>
      </p:pic>
      <p:sp>
        <p:nvSpPr>
          <p:cNvPr id="18" name="מלבן 17">
            <a:extLst>
              <a:ext uri="{FF2B5EF4-FFF2-40B4-BE49-F238E27FC236}">
                <a16:creationId xmlns:a16="http://schemas.microsoft.com/office/drawing/2014/main" id="{A2FF2257-DFD3-48D5-0A5A-34A241C1593A}"/>
              </a:ext>
            </a:extLst>
          </p:cNvPr>
          <p:cNvSpPr/>
          <p:nvPr/>
        </p:nvSpPr>
        <p:spPr>
          <a:xfrm>
            <a:off x="560072"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מלבן 18">
            <a:extLst>
              <a:ext uri="{FF2B5EF4-FFF2-40B4-BE49-F238E27FC236}">
                <a16:creationId xmlns:a16="http://schemas.microsoft.com/office/drawing/2014/main" id="{432655DD-6B8B-B9BB-532E-A303B217F4E6}"/>
              </a:ext>
            </a:extLst>
          </p:cNvPr>
          <p:cNvSpPr/>
          <p:nvPr/>
        </p:nvSpPr>
        <p:spPr>
          <a:xfrm>
            <a:off x="941092" y="839838"/>
            <a:ext cx="7403309" cy="1502922"/>
          </a:xfrm>
          <a:prstGeom prst="rect">
            <a:avLst/>
          </a:prstGeom>
          <a:solidFill>
            <a:srgbClr val="FF533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20" name="תיבת טקסט 19">
            <a:extLst>
              <a:ext uri="{FF2B5EF4-FFF2-40B4-BE49-F238E27FC236}">
                <a16:creationId xmlns:a16="http://schemas.microsoft.com/office/drawing/2014/main" id="{612F8272-BA7D-CC57-1D9F-CB34CD5DF50E}"/>
              </a:ext>
            </a:extLst>
          </p:cNvPr>
          <p:cNvSpPr txBox="1"/>
          <p:nvPr/>
        </p:nvSpPr>
        <p:spPr>
          <a:xfrm>
            <a:off x="496755" y="3000449"/>
            <a:ext cx="6417282" cy="424731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תלמיד מגיב בצ'אט קבוצתי עם חברים בעזרת עוזר בינה מלאכותית שמסייע לו לנסח תשובות חכמות ומצחיקות</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גרפיקה 22">
            <a:extLst>
              <a:ext uri="{FF2B5EF4-FFF2-40B4-BE49-F238E27FC236}">
                <a16:creationId xmlns:a16="http://schemas.microsoft.com/office/drawing/2014/main" id="{FC1EAE22-F43B-6977-439E-E73828468F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4753" y="6556251"/>
            <a:ext cx="3024281" cy="3695361"/>
          </a:xfrm>
          <a:prstGeom prst="rect">
            <a:avLst/>
          </a:prstGeom>
        </p:spPr>
      </p:pic>
    </p:spTree>
    <p:extLst>
      <p:ext uri="{BB962C8B-B14F-4D97-AF65-F5344CB8AC3E}">
        <p14:creationId xmlns:p14="http://schemas.microsoft.com/office/powerpoint/2010/main" val="3024451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0BCB2-AE3E-D3C1-9F45-122B7413FB26}"/>
            </a:ext>
          </a:extLst>
        </p:cNvPr>
        <p:cNvGrpSpPr/>
        <p:nvPr/>
      </p:nvGrpSpPr>
      <p:grpSpPr>
        <a:xfrm>
          <a:off x="0" y="0"/>
          <a:ext cx="0" cy="0"/>
          <a:chOff x="0" y="0"/>
          <a:chExt cx="0" cy="0"/>
        </a:xfrm>
      </p:grpSpPr>
      <p:cxnSp>
        <p:nvCxnSpPr>
          <p:cNvPr id="5" name="מחבר ישר 4">
            <a:extLst>
              <a:ext uri="{FF2B5EF4-FFF2-40B4-BE49-F238E27FC236}">
                <a16:creationId xmlns:a16="http://schemas.microsoft.com/office/drawing/2014/main" id="{3528E269-928C-C753-D5DE-79CC7932937E}"/>
              </a:ext>
            </a:extLst>
          </p:cNvPr>
          <p:cNvCxnSpPr/>
          <p:nvPr/>
        </p:nvCxnSpPr>
        <p:spPr>
          <a:xfrm>
            <a:off x="9244013" y="0"/>
            <a:ext cx="0" cy="1028700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מלבן 7">
            <a:extLst>
              <a:ext uri="{FF2B5EF4-FFF2-40B4-BE49-F238E27FC236}">
                <a16:creationId xmlns:a16="http://schemas.microsoft.com/office/drawing/2014/main" id="{E580BFBD-4F2B-5C3D-7D5B-5E297B0A857A}"/>
              </a:ext>
            </a:extLst>
          </p:cNvPr>
          <p:cNvSpPr/>
          <p:nvPr/>
        </p:nvSpPr>
        <p:spPr>
          <a:xfrm>
            <a:off x="9691489"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7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מלבן 8">
            <a:extLst>
              <a:ext uri="{FF2B5EF4-FFF2-40B4-BE49-F238E27FC236}">
                <a16:creationId xmlns:a16="http://schemas.microsoft.com/office/drawing/2014/main" id="{03FA83EF-249E-EB16-A94E-BEE006EE8E20}"/>
              </a:ext>
            </a:extLst>
          </p:cNvPr>
          <p:cNvSpPr/>
          <p:nvPr/>
        </p:nvSpPr>
        <p:spPr>
          <a:xfrm>
            <a:off x="10072508" y="839838"/>
            <a:ext cx="7403309" cy="1502922"/>
          </a:xfrm>
          <a:prstGeom prst="rect">
            <a:avLst/>
          </a:prstGeom>
          <a:solidFill>
            <a:srgbClr val="58B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13" name="תיבת טקסט 12">
            <a:extLst>
              <a:ext uri="{FF2B5EF4-FFF2-40B4-BE49-F238E27FC236}">
                <a16:creationId xmlns:a16="http://schemas.microsoft.com/office/drawing/2014/main" id="{437B0151-2648-07D5-EB77-EFDD020AB2B8}"/>
              </a:ext>
            </a:extLst>
          </p:cNvPr>
          <p:cNvSpPr txBox="1"/>
          <p:nvPr/>
        </p:nvSpPr>
        <p:spPr>
          <a:xfrm>
            <a:off x="12659232" y="2813104"/>
            <a:ext cx="5480633" cy="674030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תלמיד שיתף מידע אישי עם </a:t>
            </a:r>
            <a:r>
              <a:rPr kumimoji="0" lang="he-IL"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בוט</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כדי לקבל תמיכה רגשית, אך לאחר זמן מה גילה שהמידע שנמסר לו נשמר ונעשה בו שימוש לשיפור אלגוריתמים</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מלבן 17">
            <a:extLst>
              <a:ext uri="{FF2B5EF4-FFF2-40B4-BE49-F238E27FC236}">
                <a16:creationId xmlns:a16="http://schemas.microsoft.com/office/drawing/2014/main" id="{91D602D9-C1DB-85AD-A934-D5925458032A}"/>
              </a:ext>
            </a:extLst>
          </p:cNvPr>
          <p:cNvSpPr/>
          <p:nvPr/>
        </p:nvSpPr>
        <p:spPr>
          <a:xfrm>
            <a:off x="560072"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7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מלבן 18">
            <a:extLst>
              <a:ext uri="{FF2B5EF4-FFF2-40B4-BE49-F238E27FC236}">
                <a16:creationId xmlns:a16="http://schemas.microsoft.com/office/drawing/2014/main" id="{2AB3F3A9-4ED0-3F4F-DFCB-26AA4694FD69}"/>
              </a:ext>
            </a:extLst>
          </p:cNvPr>
          <p:cNvSpPr/>
          <p:nvPr/>
        </p:nvSpPr>
        <p:spPr>
          <a:xfrm>
            <a:off x="941092" y="839838"/>
            <a:ext cx="7403309" cy="1502922"/>
          </a:xfrm>
          <a:prstGeom prst="rect">
            <a:avLst/>
          </a:prstGeom>
          <a:solidFill>
            <a:srgbClr val="AD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20" name="תיבת טקסט 19">
            <a:extLst>
              <a:ext uri="{FF2B5EF4-FFF2-40B4-BE49-F238E27FC236}">
                <a16:creationId xmlns:a16="http://schemas.microsoft.com/office/drawing/2014/main" id="{97B07CB0-5623-D227-485A-BDAF159BFFFA}"/>
              </a:ext>
            </a:extLst>
          </p:cNvPr>
          <p:cNvSpPr txBox="1"/>
          <p:nvPr/>
        </p:nvSpPr>
        <p:spPr>
          <a:xfrm>
            <a:off x="148135" y="2419184"/>
            <a:ext cx="7742464" cy="258532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תלמידה שכתבה פוסט על חוויה אישית, השתמשה ב-</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לשפר את הניסוח ולהוסיף </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גרפיקה 5">
            <a:extLst>
              <a:ext uri="{FF2B5EF4-FFF2-40B4-BE49-F238E27FC236}">
                <a16:creationId xmlns:a16="http://schemas.microsoft.com/office/drawing/2014/main" id="{C44ED8A9-FA43-875C-50C9-0027B59191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99035" y="3503740"/>
            <a:ext cx="3096131" cy="6783263"/>
          </a:xfrm>
          <a:prstGeom prst="rect">
            <a:avLst/>
          </a:prstGeom>
        </p:spPr>
      </p:pic>
      <p:pic>
        <p:nvPicPr>
          <p:cNvPr id="10" name="גרפיקה 9">
            <a:extLst>
              <a:ext uri="{FF2B5EF4-FFF2-40B4-BE49-F238E27FC236}">
                <a16:creationId xmlns:a16="http://schemas.microsoft.com/office/drawing/2014/main" id="{145C9E31-2BBE-4426-0146-5D3DD1CCD0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37864" y="4948339"/>
            <a:ext cx="2881184" cy="5338664"/>
          </a:xfrm>
          <a:prstGeom prst="rect">
            <a:avLst/>
          </a:prstGeom>
        </p:spPr>
      </p:pic>
      <p:sp>
        <p:nvSpPr>
          <p:cNvPr id="12" name="תיבת טקסט 11">
            <a:extLst>
              <a:ext uri="{FF2B5EF4-FFF2-40B4-BE49-F238E27FC236}">
                <a16:creationId xmlns:a16="http://schemas.microsoft.com/office/drawing/2014/main" id="{36017C21-4475-F914-9D03-9F70AA8909CF}"/>
              </a:ext>
            </a:extLst>
          </p:cNvPr>
          <p:cNvSpPr txBox="1"/>
          <p:nvPr/>
        </p:nvSpPr>
        <p:spPr>
          <a:xfrm>
            <a:off x="26895" y="4948339"/>
            <a:ext cx="6110965" cy="50783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תיאורים שלא קרו בפועל.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הפוסט זכה לתגובות חיוביות, אך חברים שידעו את הפרטים, הרגישו שזה לא אותנטי</a:t>
            </a:r>
            <a:endParaRPr kumimoji="0" lang="he-IL"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4184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4B1E0-7E48-95D1-6D4D-C2EBD19EFFD6}"/>
            </a:ext>
          </a:extLst>
        </p:cNvPr>
        <p:cNvGrpSpPr/>
        <p:nvPr/>
      </p:nvGrpSpPr>
      <p:grpSpPr>
        <a:xfrm>
          <a:off x="0" y="0"/>
          <a:ext cx="0" cy="0"/>
          <a:chOff x="0" y="0"/>
          <a:chExt cx="0" cy="0"/>
        </a:xfrm>
      </p:grpSpPr>
      <p:pic>
        <p:nvPicPr>
          <p:cNvPr id="3" name="גרפיקה 2">
            <a:extLst>
              <a:ext uri="{FF2B5EF4-FFF2-40B4-BE49-F238E27FC236}">
                <a16:creationId xmlns:a16="http://schemas.microsoft.com/office/drawing/2014/main" id="{6F746284-667A-FB1F-AB3E-536486655C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33665" y="5143500"/>
            <a:ext cx="3197538" cy="5159418"/>
          </a:xfrm>
          <a:prstGeom prst="rect">
            <a:avLst/>
          </a:prstGeom>
        </p:spPr>
      </p:pic>
      <p:cxnSp>
        <p:nvCxnSpPr>
          <p:cNvPr id="5" name="מחבר ישר 4">
            <a:extLst>
              <a:ext uri="{FF2B5EF4-FFF2-40B4-BE49-F238E27FC236}">
                <a16:creationId xmlns:a16="http://schemas.microsoft.com/office/drawing/2014/main" id="{8FBDC2DF-92E1-794F-BAAC-FE7DB39F6314}"/>
              </a:ext>
            </a:extLst>
          </p:cNvPr>
          <p:cNvCxnSpPr/>
          <p:nvPr/>
        </p:nvCxnSpPr>
        <p:spPr>
          <a:xfrm>
            <a:off x="9244013" y="0"/>
            <a:ext cx="0" cy="1028700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מלבן 7">
            <a:extLst>
              <a:ext uri="{FF2B5EF4-FFF2-40B4-BE49-F238E27FC236}">
                <a16:creationId xmlns:a16="http://schemas.microsoft.com/office/drawing/2014/main" id="{FDA91A98-9282-20C8-F57B-C23D039256D3}"/>
              </a:ext>
            </a:extLst>
          </p:cNvPr>
          <p:cNvSpPr/>
          <p:nvPr/>
        </p:nvSpPr>
        <p:spPr>
          <a:xfrm>
            <a:off x="9691489"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7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מלבן 8">
            <a:extLst>
              <a:ext uri="{FF2B5EF4-FFF2-40B4-BE49-F238E27FC236}">
                <a16:creationId xmlns:a16="http://schemas.microsoft.com/office/drawing/2014/main" id="{6084EF2F-EBB6-B431-FD50-6A3753DD03B5}"/>
              </a:ext>
            </a:extLst>
          </p:cNvPr>
          <p:cNvSpPr/>
          <p:nvPr/>
        </p:nvSpPr>
        <p:spPr>
          <a:xfrm>
            <a:off x="10072508" y="839838"/>
            <a:ext cx="7403309" cy="1502922"/>
          </a:xfrm>
          <a:prstGeom prst="rect">
            <a:avLst/>
          </a:prstGeom>
          <a:solidFill>
            <a:srgbClr val="E85D7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13" name="תיבת טקסט 12">
            <a:extLst>
              <a:ext uri="{FF2B5EF4-FFF2-40B4-BE49-F238E27FC236}">
                <a16:creationId xmlns:a16="http://schemas.microsoft.com/office/drawing/2014/main" id="{C0020EB4-681F-9C38-CC47-139CF7144063}"/>
              </a:ext>
            </a:extLst>
          </p:cNvPr>
          <p:cNvSpPr txBox="1"/>
          <p:nvPr/>
        </p:nvSpPr>
        <p:spPr>
          <a:xfrm>
            <a:off x="11550335" y="3412257"/>
            <a:ext cx="5901828" cy="34163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תלמיד העלה תמונה של עצמו בפלטפורמת </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שמסייעת לו לשפר את תמונותיו</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מלבן 17">
            <a:extLst>
              <a:ext uri="{FF2B5EF4-FFF2-40B4-BE49-F238E27FC236}">
                <a16:creationId xmlns:a16="http://schemas.microsoft.com/office/drawing/2014/main" id="{F665A45B-AED9-A673-C444-61823D6271E7}"/>
              </a:ext>
            </a:extLst>
          </p:cNvPr>
          <p:cNvSpPr/>
          <p:nvPr/>
        </p:nvSpPr>
        <p:spPr>
          <a:xfrm>
            <a:off x="560072"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7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מלבן 18">
            <a:extLst>
              <a:ext uri="{FF2B5EF4-FFF2-40B4-BE49-F238E27FC236}">
                <a16:creationId xmlns:a16="http://schemas.microsoft.com/office/drawing/2014/main" id="{9EF6DA06-7F65-A6BB-587D-72BCE75DDC13}"/>
              </a:ext>
            </a:extLst>
          </p:cNvPr>
          <p:cNvSpPr/>
          <p:nvPr/>
        </p:nvSpPr>
        <p:spPr>
          <a:xfrm>
            <a:off x="941092" y="839838"/>
            <a:ext cx="7403309" cy="1502922"/>
          </a:xfrm>
          <a:prstGeom prst="rect">
            <a:avLst/>
          </a:prstGeom>
          <a:solidFill>
            <a:srgbClr val="FCE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20" name="תיבת טקסט 19">
            <a:extLst>
              <a:ext uri="{FF2B5EF4-FFF2-40B4-BE49-F238E27FC236}">
                <a16:creationId xmlns:a16="http://schemas.microsoft.com/office/drawing/2014/main" id="{42259B88-DFF2-8072-6C14-3199F6E251A5}"/>
              </a:ext>
            </a:extLst>
          </p:cNvPr>
          <p:cNvSpPr txBox="1"/>
          <p:nvPr/>
        </p:nvSpPr>
        <p:spPr>
          <a:xfrm>
            <a:off x="1035864" y="3412257"/>
            <a:ext cx="5901828" cy="34163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תלמידה נעזרה בבינה מלאכותית על מנת לקבל עצות כיצד להצליח עם בן זוגה</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גרפיקה 6">
            <a:extLst>
              <a:ext uri="{FF2B5EF4-FFF2-40B4-BE49-F238E27FC236}">
                <a16:creationId xmlns:a16="http://schemas.microsoft.com/office/drawing/2014/main" id="{0EF2503C-A9C3-B2EE-5E9C-71D6CC8C42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77365" y="5620002"/>
            <a:ext cx="2694333" cy="4682916"/>
          </a:xfrm>
          <a:prstGeom prst="rect">
            <a:avLst/>
          </a:prstGeom>
        </p:spPr>
      </p:pic>
    </p:spTree>
    <p:extLst>
      <p:ext uri="{BB962C8B-B14F-4D97-AF65-F5344CB8AC3E}">
        <p14:creationId xmlns:p14="http://schemas.microsoft.com/office/powerpoint/2010/main" val="283583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EB416-C6E9-7E8D-4BC1-FCB0CDCA7E05}"/>
            </a:ext>
          </a:extLst>
        </p:cNvPr>
        <p:cNvGrpSpPr/>
        <p:nvPr/>
      </p:nvGrpSpPr>
      <p:grpSpPr>
        <a:xfrm>
          <a:off x="0" y="0"/>
          <a:ext cx="0" cy="0"/>
          <a:chOff x="0" y="0"/>
          <a:chExt cx="0" cy="0"/>
        </a:xfrm>
      </p:grpSpPr>
      <p:cxnSp>
        <p:nvCxnSpPr>
          <p:cNvPr id="5" name="מחבר ישר 4">
            <a:extLst>
              <a:ext uri="{FF2B5EF4-FFF2-40B4-BE49-F238E27FC236}">
                <a16:creationId xmlns:a16="http://schemas.microsoft.com/office/drawing/2014/main" id="{9BDDBF3C-8BDA-9C3A-8A5F-8309E773651F}"/>
              </a:ext>
            </a:extLst>
          </p:cNvPr>
          <p:cNvCxnSpPr/>
          <p:nvPr/>
        </p:nvCxnSpPr>
        <p:spPr>
          <a:xfrm>
            <a:off x="9244013" y="0"/>
            <a:ext cx="0" cy="1028700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מלבן 7">
            <a:extLst>
              <a:ext uri="{FF2B5EF4-FFF2-40B4-BE49-F238E27FC236}">
                <a16:creationId xmlns:a16="http://schemas.microsoft.com/office/drawing/2014/main" id="{3186B94B-5D8F-521C-07A0-2B54A1ACE2EF}"/>
              </a:ext>
            </a:extLst>
          </p:cNvPr>
          <p:cNvSpPr/>
          <p:nvPr/>
        </p:nvSpPr>
        <p:spPr>
          <a:xfrm>
            <a:off x="9691489"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4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מלבן 8">
            <a:extLst>
              <a:ext uri="{FF2B5EF4-FFF2-40B4-BE49-F238E27FC236}">
                <a16:creationId xmlns:a16="http://schemas.microsoft.com/office/drawing/2014/main" id="{84D4B718-AB8A-C955-51E8-5073EECA615F}"/>
              </a:ext>
            </a:extLst>
          </p:cNvPr>
          <p:cNvSpPr/>
          <p:nvPr/>
        </p:nvSpPr>
        <p:spPr>
          <a:xfrm>
            <a:off x="10072508" y="839838"/>
            <a:ext cx="7403309" cy="1502922"/>
          </a:xfrm>
          <a:prstGeom prst="rect">
            <a:avLst/>
          </a:prstGeom>
          <a:solidFill>
            <a:srgbClr val="58B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13" name="תיבת טקסט 12">
            <a:extLst>
              <a:ext uri="{FF2B5EF4-FFF2-40B4-BE49-F238E27FC236}">
                <a16:creationId xmlns:a16="http://schemas.microsoft.com/office/drawing/2014/main" id="{1D6F65C6-42A6-31B9-4C7F-982B7769FBB7}"/>
              </a:ext>
            </a:extLst>
          </p:cNvPr>
          <p:cNvSpPr txBox="1"/>
          <p:nvPr/>
        </p:nvSpPr>
        <p:spPr>
          <a:xfrm>
            <a:off x="13063834" y="3046614"/>
            <a:ext cx="4766966" cy="507831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תלמידה שהתמודדה עם קשיים חברתיים יצרה קשר חזק עם </a:t>
            </a:r>
            <a:r>
              <a:rPr kumimoji="0" lang="he-IL"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בוט</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שהבין אותה ותמך בה</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מלבן 17">
            <a:extLst>
              <a:ext uri="{FF2B5EF4-FFF2-40B4-BE49-F238E27FC236}">
                <a16:creationId xmlns:a16="http://schemas.microsoft.com/office/drawing/2014/main" id="{5EA1431E-8D38-C755-B270-DBA06FFC5D5F}"/>
              </a:ext>
            </a:extLst>
          </p:cNvPr>
          <p:cNvSpPr/>
          <p:nvPr/>
        </p:nvSpPr>
        <p:spPr>
          <a:xfrm>
            <a:off x="560072"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4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מלבן 18">
            <a:extLst>
              <a:ext uri="{FF2B5EF4-FFF2-40B4-BE49-F238E27FC236}">
                <a16:creationId xmlns:a16="http://schemas.microsoft.com/office/drawing/2014/main" id="{BEAB8028-755D-91CD-CB19-029F39EED03F}"/>
              </a:ext>
            </a:extLst>
          </p:cNvPr>
          <p:cNvSpPr/>
          <p:nvPr/>
        </p:nvSpPr>
        <p:spPr>
          <a:xfrm>
            <a:off x="941092" y="839838"/>
            <a:ext cx="7403309" cy="1502922"/>
          </a:xfrm>
          <a:prstGeom prst="rect">
            <a:avLst/>
          </a:prstGeom>
          <a:solidFill>
            <a:srgbClr val="FF533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20" name="תיבת טקסט 19">
            <a:extLst>
              <a:ext uri="{FF2B5EF4-FFF2-40B4-BE49-F238E27FC236}">
                <a16:creationId xmlns:a16="http://schemas.microsoft.com/office/drawing/2014/main" id="{74BDD482-5076-C5A7-8B85-2E383C219502}"/>
              </a:ext>
            </a:extLst>
          </p:cNvPr>
          <p:cNvSpPr txBox="1"/>
          <p:nvPr/>
        </p:nvSpPr>
        <p:spPr>
          <a:xfrm>
            <a:off x="560069" y="2605007"/>
            <a:ext cx="8139310" cy="175432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תלמיד שחש בדידות חברתית מקיים קשר חברי עם </a:t>
            </a:r>
            <a:r>
              <a:rPr kumimoji="0" lang="he-IL"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בוטית</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גרפיקה 22">
            <a:extLst>
              <a:ext uri="{FF2B5EF4-FFF2-40B4-BE49-F238E27FC236}">
                <a16:creationId xmlns:a16="http://schemas.microsoft.com/office/drawing/2014/main" id="{3EBCAC6B-3E52-C9FA-306E-2580F173B9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08079" y="5998242"/>
            <a:ext cx="3480954" cy="4253370"/>
          </a:xfrm>
          <a:prstGeom prst="rect">
            <a:avLst/>
          </a:prstGeom>
        </p:spPr>
      </p:pic>
      <p:pic>
        <p:nvPicPr>
          <p:cNvPr id="2" name="גרפיקה 1">
            <a:extLst>
              <a:ext uri="{FF2B5EF4-FFF2-40B4-BE49-F238E27FC236}">
                <a16:creationId xmlns:a16="http://schemas.microsoft.com/office/drawing/2014/main" id="{4EEABFB0-46C4-630A-F6CA-59D2E0107F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9035" y="3503740"/>
            <a:ext cx="3096131" cy="6783263"/>
          </a:xfrm>
          <a:prstGeom prst="rect">
            <a:avLst/>
          </a:prstGeom>
        </p:spPr>
      </p:pic>
      <p:sp>
        <p:nvSpPr>
          <p:cNvPr id="4" name="תיבת טקסט 3">
            <a:extLst>
              <a:ext uri="{FF2B5EF4-FFF2-40B4-BE49-F238E27FC236}">
                <a16:creationId xmlns:a16="http://schemas.microsoft.com/office/drawing/2014/main" id="{2E2AF0AB-7141-E596-22E1-3FAAF86480A7}"/>
              </a:ext>
            </a:extLst>
          </p:cNvPr>
          <p:cNvSpPr txBox="1"/>
          <p:nvPr/>
        </p:nvSpPr>
        <p:spPr>
          <a:xfrm>
            <a:off x="343951" y="4199742"/>
            <a:ext cx="5856039"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מנהל איתה שיחות אישיות ומשתף בתכנים אישיים מחייו. הוא אף משתף שהתאהב בה</a:t>
            </a:r>
            <a:endParaRPr kumimoji="0" lang="he-IL"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173715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A70AD-4CEB-1DC0-3E97-59DCCBC145CE}"/>
            </a:ext>
          </a:extLst>
        </p:cNvPr>
        <p:cNvGrpSpPr/>
        <p:nvPr/>
      </p:nvGrpSpPr>
      <p:grpSpPr>
        <a:xfrm>
          <a:off x="0" y="0"/>
          <a:ext cx="0" cy="0"/>
          <a:chOff x="0" y="0"/>
          <a:chExt cx="0" cy="0"/>
        </a:xfrm>
      </p:grpSpPr>
      <p:cxnSp>
        <p:nvCxnSpPr>
          <p:cNvPr id="5" name="מחבר ישר 4">
            <a:extLst>
              <a:ext uri="{FF2B5EF4-FFF2-40B4-BE49-F238E27FC236}">
                <a16:creationId xmlns:a16="http://schemas.microsoft.com/office/drawing/2014/main" id="{C453BC6B-F650-2C5A-2F94-F7AA56497B54}"/>
              </a:ext>
            </a:extLst>
          </p:cNvPr>
          <p:cNvCxnSpPr/>
          <p:nvPr/>
        </p:nvCxnSpPr>
        <p:spPr>
          <a:xfrm>
            <a:off x="9244013" y="0"/>
            <a:ext cx="0" cy="1028700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מלבן 7">
            <a:extLst>
              <a:ext uri="{FF2B5EF4-FFF2-40B4-BE49-F238E27FC236}">
                <a16:creationId xmlns:a16="http://schemas.microsoft.com/office/drawing/2014/main" id="{31286834-C77A-61D0-8410-12EAD4CAAD85}"/>
              </a:ext>
            </a:extLst>
          </p:cNvPr>
          <p:cNvSpPr/>
          <p:nvPr/>
        </p:nvSpPr>
        <p:spPr>
          <a:xfrm>
            <a:off x="9691489"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7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מלבן 8">
            <a:extLst>
              <a:ext uri="{FF2B5EF4-FFF2-40B4-BE49-F238E27FC236}">
                <a16:creationId xmlns:a16="http://schemas.microsoft.com/office/drawing/2014/main" id="{B4DF4FF5-FC71-8432-60B3-BCFB11619A8A}"/>
              </a:ext>
            </a:extLst>
          </p:cNvPr>
          <p:cNvSpPr/>
          <p:nvPr/>
        </p:nvSpPr>
        <p:spPr>
          <a:xfrm>
            <a:off x="10072508" y="839838"/>
            <a:ext cx="7403309" cy="1502922"/>
          </a:xfrm>
          <a:prstGeom prst="rect">
            <a:avLst/>
          </a:prstGeom>
          <a:solidFill>
            <a:srgbClr val="AD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13" name="תיבת טקסט 12">
            <a:extLst>
              <a:ext uri="{FF2B5EF4-FFF2-40B4-BE49-F238E27FC236}">
                <a16:creationId xmlns:a16="http://schemas.microsoft.com/office/drawing/2014/main" id="{13F66DBA-5196-0A37-FAA8-11DB8E470AEE}"/>
              </a:ext>
            </a:extLst>
          </p:cNvPr>
          <p:cNvSpPr txBox="1"/>
          <p:nvPr/>
        </p:nvSpPr>
        <p:spPr>
          <a:xfrm>
            <a:off x="12106148" y="3450357"/>
            <a:ext cx="5400148" cy="34163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רובוט שנוצר בכלי </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עודד תלמידים עם קשיי למידה לקרוא טקסטים ארוכים</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מלבן 17">
            <a:extLst>
              <a:ext uri="{FF2B5EF4-FFF2-40B4-BE49-F238E27FC236}">
                <a16:creationId xmlns:a16="http://schemas.microsoft.com/office/drawing/2014/main" id="{E9E68EC2-C9F8-6463-341C-1BE7BF4AB4C5}"/>
              </a:ext>
            </a:extLst>
          </p:cNvPr>
          <p:cNvSpPr/>
          <p:nvPr/>
        </p:nvSpPr>
        <p:spPr>
          <a:xfrm>
            <a:off x="560072"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7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מלבן 18">
            <a:extLst>
              <a:ext uri="{FF2B5EF4-FFF2-40B4-BE49-F238E27FC236}">
                <a16:creationId xmlns:a16="http://schemas.microsoft.com/office/drawing/2014/main" id="{EEE3182E-BD23-9A11-9AFF-87670A9931F3}"/>
              </a:ext>
            </a:extLst>
          </p:cNvPr>
          <p:cNvSpPr/>
          <p:nvPr/>
        </p:nvSpPr>
        <p:spPr>
          <a:xfrm>
            <a:off x="941092" y="839838"/>
            <a:ext cx="7403309" cy="1502922"/>
          </a:xfrm>
          <a:prstGeom prst="rect">
            <a:avLst/>
          </a:prstGeom>
          <a:solidFill>
            <a:srgbClr val="E85D7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20" name="תיבת טקסט 19">
            <a:extLst>
              <a:ext uri="{FF2B5EF4-FFF2-40B4-BE49-F238E27FC236}">
                <a16:creationId xmlns:a16="http://schemas.microsoft.com/office/drawing/2014/main" id="{04FCF920-07F4-FD01-14A1-B3A096943138}"/>
              </a:ext>
            </a:extLst>
          </p:cNvPr>
          <p:cNvSpPr txBox="1"/>
          <p:nvPr/>
        </p:nvSpPr>
        <p:spPr>
          <a:xfrm>
            <a:off x="781704" y="3489086"/>
            <a:ext cx="5901828" cy="34163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סייע לתלמיד עם חרדה חברתית להציג מצגת דרך </a:t>
            </a:r>
            <a:r>
              <a:rPr kumimoji="0" lang="he-IL"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אוואטר</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וירטואלי בכיתה</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גרפיקה 3">
            <a:extLst>
              <a:ext uri="{FF2B5EF4-FFF2-40B4-BE49-F238E27FC236}">
                <a16:creationId xmlns:a16="http://schemas.microsoft.com/office/drawing/2014/main" id="{5730D96A-780D-EF97-EA90-0588C8B48F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91489" y="4948339"/>
            <a:ext cx="2881184" cy="5338664"/>
          </a:xfrm>
          <a:prstGeom prst="rect">
            <a:avLst/>
          </a:prstGeom>
        </p:spPr>
      </p:pic>
      <p:pic>
        <p:nvPicPr>
          <p:cNvPr id="6" name="גרפיקה 5">
            <a:extLst>
              <a:ext uri="{FF2B5EF4-FFF2-40B4-BE49-F238E27FC236}">
                <a16:creationId xmlns:a16="http://schemas.microsoft.com/office/drawing/2014/main" id="{7BC3E1B7-EA0B-DEFB-F902-19478C5E7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6462" y="5103933"/>
            <a:ext cx="3197538" cy="5159418"/>
          </a:xfrm>
          <a:prstGeom prst="rect">
            <a:avLst/>
          </a:prstGeom>
        </p:spPr>
      </p:pic>
    </p:spTree>
    <p:extLst>
      <p:ext uri="{BB962C8B-B14F-4D97-AF65-F5344CB8AC3E}">
        <p14:creationId xmlns:p14="http://schemas.microsoft.com/office/powerpoint/2010/main" val="2400143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descr="תמונה שמכילה מכשיר חשמלי, מכשיר פלט, מחשב, גאדג'ט&#10;&#10;התיאור נוצר באופן אוטומטי">
            <a:extLst>
              <a:ext uri="{FF2B5EF4-FFF2-40B4-BE49-F238E27FC236}">
                <a16:creationId xmlns:a16="http://schemas.microsoft.com/office/drawing/2014/main" id="{1F1DFA34-6AAA-28A4-1566-53CC89164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810125"/>
            <a:ext cx="18716625" cy="18716625"/>
          </a:xfrm>
          <a:prstGeom prst="rect">
            <a:avLst/>
          </a:prstGeom>
        </p:spPr>
      </p:pic>
      <p:sp>
        <p:nvSpPr>
          <p:cNvPr id="4" name="Rectangle: Rounded Corners 10">
            <a:extLst>
              <a:ext uri="{FF2B5EF4-FFF2-40B4-BE49-F238E27FC236}">
                <a16:creationId xmlns:a16="http://schemas.microsoft.com/office/drawing/2014/main" id="{117E283D-C267-8500-DED6-CE1299A74EA4}"/>
              </a:ext>
            </a:extLst>
          </p:cNvPr>
          <p:cNvSpPr/>
          <p:nvPr/>
        </p:nvSpPr>
        <p:spPr>
          <a:xfrm>
            <a:off x="1021080" y="3314700"/>
            <a:ext cx="162306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50000"/>
              </a:lnSpc>
              <a:spcBef>
                <a:spcPts val="0"/>
              </a:spcBef>
              <a:spcAft>
                <a:spcPts val="0"/>
              </a:spcAft>
              <a:buClrTx/>
              <a:buSzTx/>
              <a:buFontTx/>
              <a:buNone/>
              <a:tabLst/>
              <a:defRPr/>
            </a:pPr>
            <a:endParaRPr kumimoji="0" lang="he-IL" sz="6000" b="0"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endParaRPr>
          </a:p>
        </p:txBody>
      </p:sp>
      <p:sp>
        <p:nvSpPr>
          <p:cNvPr id="2" name="מלבן 1">
            <a:extLst>
              <a:ext uri="{FF2B5EF4-FFF2-40B4-BE49-F238E27FC236}">
                <a16:creationId xmlns:a16="http://schemas.microsoft.com/office/drawing/2014/main" id="{157B03D6-B9C6-244A-1931-BD7F45AC114D}"/>
              </a:ext>
            </a:extLst>
          </p:cNvPr>
          <p:cNvSpPr/>
          <p:nvPr/>
        </p:nvSpPr>
        <p:spPr>
          <a:xfrm>
            <a:off x="4502728" y="904008"/>
            <a:ext cx="8838247" cy="4876800"/>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88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rPr>
              <a:t>חלק א'</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rPr>
              <a:t>שמירה על חוסן דיגיטלי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rPr>
              <a:t>בעידן הבינה</a:t>
            </a:r>
            <a:r>
              <a:rPr kumimoji="0" lang="he-IL" sz="6000" b="1" i="0" u="none" strike="noStrike" kern="1200" cap="none" spc="0" normalizeH="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rPr>
              <a:t> המלאכותית</a:t>
            </a:r>
            <a:endParaRPr kumimoji="0" lang="he-IL" sz="6000" b="0" i="0" u="none" strike="noStrike" kern="1200" cap="none" spc="0" normalizeH="0" baseline="0" noProof="0" dirty="0">
              <a:ln>
                <a:noFill/>
              </a:ln>
              <a:solidFill>
                <a:srgbClr val="394472"/>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309092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48A14-9693-3344-1794-94E9F09FE414}"/>
            </a:ext>
          </a:extLst>
        </p:cNvPr>
        <p:cNvGrpSpPr/>
        <p:nvPr/>
      </p:nvGrpSpPr>
      <p:grpSpPr>
        <a:xfrm>
          <a:off x="0" y="0"/>
          <a:ext cx="0" cy="0"/>
          <a:chOff x="0" y="0"/>
          <a:chExt cx="0" cy="0"/>
        </a:xfrm>
      </p:grpSpPr>
      <p:cxnSp>
        <p:nvCxnSpPr>
          <p:cNvPr id="5" name="מחבר ישר 4">
            <a:extLst>
              <a:ext uri="{FF2B5EF4-FFF2-40B4-BE49-F238E27FC236}">
                <a16:creationId xmlns:a16="http://schemas.microsoft.com/office/drawing/2014/main" id="{21280A29-B436-B1F2-93B3-A815E4FE4D26}"/>
              </a:ext>
            </a:extLst>
          </p:cNvPr>
          <p:cNvCxnSpPr/>
          <p:nvPr/>
        </p:nvCxnSpPr>
        <p:spPr>
          <a:xfrm>
            <a:off x="9244013" y="0"/>
            <a:ext cx="0" cy="1028700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מלבן 7">
            <a:extLst>
              <a:ext uri="{FF2B5EF4-FFF2-40B4-BE49-F238E27FC236}">
                <a16:creationId xmlns:a16="http://schemas.microsoft.com/office/drawing/2014/main" id="{88FFCA9C-B0D5-2386-ACC6-0D55656DB468}"/>
              </a:ext>
            </a:extLst>
          </p:cNvPr>
          <p:cNvSpPr/>
          <p:nvPr/>
        </p:nvSpPr>
        <p:spPr>
          <a:xfrm>
            <a:off x="9691489"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7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מלבן 8">
            <a:extLst>
              <a:ext uri="{FF2B5EF4-FFF2-40B4-BE49-F238E27FC236}">
                <a16:creationId xmlns:a16="http://schemas.microsoft.com/office/drawing/2014/main" id="{24F0C261-DC10-349D-368B-8F487E90702E}"/>
              </a:ext>
            </a:extLst>
          </p:cNvPr>
          <p:cNvSpPr/>
          <p:nvPr/>
        </p:nvSpPr>
        <p:spPr>
          <a:xfrm>
            <a:off x="10072508" y="839838"/>
            <a:ext cx="7403309" cy="1502922"/>
          </a:xfrm>
          <a:prstGeom prst="rect">
            <a:avLst/>
          </a:prstGeom>
          <a:solidFill>
            <a:srgbClr val="FCE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13" name="תיבת טקסט 12">
            <a:extLst>
              <a:ext uri="{FF2B5EF4-FFF2-40B4-BE49-F238E27FC236}">
                <a16:creationId xmlns:a16="http://schemas.microsoft.com/office/drawing/2014/main" id="{DAC80B03-F8B2-F68D-7ECD-DDF08E288BC5}"/>
              </a:ext>
            </a:extLst>
          </p:cNvPr>
          <p:cNvSpPr txBox="1"/>
          <p:nvPr/>
        </p:nvSpPr>
        <p:spPr>
          <a:xfrm>
            <a:off x="11573990" y="3000449"/>
            <a:ext cx="5901828" cy="34163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תלמיד השתמש ב-</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כדי לזייף סרטון של חבר לכיתה שאומר דברים מביכים</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גרפיקה 16">
            <a:extLst>
              <a:ext uri="{FF2B5EF4-FFF2-40B4-BE49-F238E27FC236}">
                <a16:creationId xmlns:a16="http://schemas.microsoft.com/office/drawing/2014/main" id="{23DB258B-A0B1-59CB-D9F6-C575737C68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91488" y="5759895"/>
            <a:ext cx="2550045" cy="4432134"/>
          </a:xfrm>
          <a:prstGeom prst="rect">
            <a:avLst/>
          </a:prstGeom>
        </p:spPr>
      </p:pic>
      <p:sp>
        <p:nvSpPr>
          <p:cNvPr id="18" name="מלבן 17">
            <a:extLst>
              <a:ext uri="{FF2B5EF4-FFF2-40B4-BE49-F238E27FC236}">
                <a16:creationId xmlns:a16="http://schemas.microsoft.com/office/drawing/2014/main" id="{F10ADDCE-5DCD-35B9-2E80-3E36E26DFE90}"/>
              </a:ext>
            </a:extLst>
          </p:cNvPr>
          <p:cNvSpPr/>
          <p:nvPr/>
        </p:nvSpPr>
        <p:spPr>
          <a:xfrm>
            <a:off x="560072"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7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מלבן 18">
            <a:extLst>
              <a:ext uri="{FF2B5EF4-FFF2-40B4-BE49-F238E27FC236}">
                <a16:creationId xmlns:a16="http://schemas.microsoft.com/office/drawing/2014/main" id="{F1BA8EB0-1B40-A5FB-AD94-6396D763F0E8}"/>
              </a:ext>
            </a:extLst>
          </p:cNvPr>
          <p:cNvSpPr/>
          <p:nvPr/>
        </p:nvSpPr>
        <p:spPr>
          <a:xfrm>
            <a:off x="941092" y="839838"/>
            <a:ext cx="7403309" cy="1502922"/>
          </a:xfrm>
          <a:prstGeom prst="rect">
            <a:avLst/>
          </a:prstGeom>
          <a:solidFill>
            <a:srgbClr val="58B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20" name="תיבת טקסט 19">
            <a:extLst>
              <a:ext uri="{FF2B5EF4-FFF2-40B4-BE49-F238E27FC236}">
                <a16:creationId xmlns:a16="http://schemas.microsoft.com/office/drawing/2014/main" id="{1975B425-9EB5-FF33-07DC-C1E3605879D4}"/>
              </a:ext>
            </a:extLst>
          </p:cNvPr>
          <p:cNvSpPr txBox="1"/>
          <p:nvPr/>
        </p:nvSpPr>
        <p:spPr>
          <a:xfrm>
            <a:off x="560070" y="3211279"/>
            <a:ext cx="5901828" cy="258532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סייע לתלמיד עם קשיי קריאה להאזין לספרי לימוד קוליים</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גרפיקה 3">
            <a:extLst>
              <a:ext uri="{FF2B5EF4-FFF2-40B4-BE49-F238E27FC236}">
                <a16:creationId xmlns:a16="http://schemas.microsoft.com/office/drawing/2014/main" id="{460CB9BD-3FC3-C311-FFF7-F7194F986F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7814" y="4322487"/>
            <a:ext cx="2722424" cy="5964513"/>
          </a:xfrm>
          <a:prstGeom prst="rect">
            <a:avLst/>
          </a:prstGeom>
        </p:spPr>
      </p:pic>
    </p:spTree>
    <p:extLst>
      <p:ext uri="{BB962C8B-B14F-4D97-AF65-F5344CB8AC3E}">
        <p14:creationId xmlns:p14="http://schemas.microsoft.com/office/powerpoint/2010/main" val="3576572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AFA66-BBA9-082A-07D6-DFC52B3D1F39}"/>
            </a:ext>
          </a:extLst>
        </p:cNvPr>
        <p:cNvGrpSpPr/>
        <p:nvPr/>
      </p:nvGrpSpPr>
      <p:grpSpPr>
        <a:xfrm>
          <a:off x="0" y="0"/>
          <a:ext cx="0" cy="0"/>
          <a:chOff x="0" y="0"/>
          <a:chExt cx="0" cy="0"/>
        </a:xfrm>
      </p:grpSpPr>
      <p:cxnSp>
        <p:nvCxnSpPr>
          <p:cNvPr id="5" name="מחבר ישר 4">
            <a:extLst>
              <a:ext uri="{FF2B5EF4-FFF2-40B4-BE49-F238E27FC236}">
                <a16:creationId xmlns:a16="http://schemas.microsoft.com/office/drawing/2014/main" id="{411E1915-51A6-0419-E44A-A7E0AC834F98}"/>
              </a:ext>
            </a:extLst>
          </p:cNvPr>
          <p:cNvCxnSpPr/>
          <p:nvPr/>
        </p:nvCxnSpPr>
        <p:spPr>
          <a:xfrm>
            <a:off x="9244013" y="0"/>
            <a:ext cx="0" cy="1028700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מלבן 7">
            <a:extLst>
              <a:ext uri="{FF2B5EF4-FFF2-40B4-BE49-F238E27FC236}">
                <a16:creationId xmlns:a16="http://schemas.microsoft.com/office/drawing/2014/main" id="{61B6D71F-C041-55B3-32B1-F8D07C12227D}"/>
              </a:ext>
            </a:extLst>
          </p:cNvPr>
          <p:cNvSpPr/>
          <p:nvPr/>
        </p:nvSpPr>
        <p:spPr>
          <a:xfrm>
            <a:off x="9691489"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7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מלבן 8">
            <a:extLst>
              <a:ext uri="{FF2B5EF4-FFF2-40B4-BE49-F238E27FC236}">
                <a16:creationId xmlns:a16="http://schemas.microsoft.com/office/drawing/2014/main" id="{2E3AFF86-07A9-8738-F02B-EE21A5399B22}"/>
              </a:ext>
            </a:extLst>
          </p:cNvPr>
          <p:cNvSpPr/>
          <p:nvPr/>
        </p:nvSpPr>
        <p:spPr>
          <a:xfrm>
            <a:off x="10072508" y="839838"/>
            <a:ext cx="7403309" cy="1502922"/>
          </a:xfrm>
          <a:prstGeom prst="rect">
            <a:avLst/>
          </a:prstGeom>
          <a:solidFill>
            <a:srgbClr val="AD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הזדמנות או קושי?</a:t>
            </a:r>
          </a:p>
        </p:txBody>
      </p:sp>
      <p:sp>
        <p:nvSpPr>
          <p:cNvPr id="13" name="תיבת טקסט 12">
            <a:extLst>
              <a:ext uri="{FF2B5EF4-FFF2-40B4-BE49-F238E27FC236}">
                <a16:creationId xmlns:a16="http://schemas.microsoft.com/office/drawing/2014/main" id="{E7F1BB80-1382-FA14-AB28-84E663391A8F}"/>
              </a:ext>
            </a:extLst>
          </p:cNvPr>
          <p:cNvSpPr txBox="1"/>
          <p:nvPr/>
        </p:nvSpPr>
        <p:spPr>
          <a:xfrm>
            <a:off x="11734463" y="3412259"/>
            <a:ext cx="5901828" cy="34163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ניתח תרגילים מתמטיים והציע לתלמידים הסברים מותאמים אישית</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מלבן 17">
            <a:extLst>
              <a:ext uri="{FF2B5EF4-FFF2-40B4-BE49-F238E27FC236}">
                <a16:creationId xmlns:a16="http://schemas.microsoft.com/office/drawing/2014/main" id="{26011294-97E1-625E-47AC-0C15BEF0B31E}"/>
              </a:ext>
            </a:extLst>
          </p:cNvPr>
          <p:cNvSpPr/>
          <p:nvPr/>
        </p:nvSpPr>
        <p:spPr>
          <a:xfrm>
            <a:off x="560072"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7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מלבן 18">
            <a:extLst>
              <a:ext uri="{FF2B5EF4-FFF2-40B4-BE49-F238E27FC236}">
                <a16:creationId xmlns:a16="http://schemas.microsoft.com/office/drawing/2014/main" id="{FC80DEB7-A077-BC8F-349F-09FD77BF532D}"/>
              </a:ext>
            </a:extLst>
          </p:cNvPr>
          <p:cNvSpPr/>
          <p:nvPr/>
        </p:nvSpPr>
        <p:spPr>
          <a:xfrm>
            <a:off x="941092" y="839838"/>
            <a:ext cx="7403309" cy="1502922"/>
          </a:xfrm>
          <a:prstGeom prst="rect">
            <a:avLst/>
          </a:prstGeom>
          <a:solidFill>
            <a:srgbClr val="FF533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a:t>
            </a:r>
            <a:r>
              <a:rPr lang="he-IL" sz="7200" b="1" dirty="0">
                <a:solidFill>
                  <a:prstClr val="black"/>
                </a:solidFill>
                <a:latin typeface="Calibri" panose="020F0502020204030204" pitchFamily="34" charset="0"/>
                <a:ea typeface="Calibri" panose="020F0502020204030204" pitchFamily="34" charset="0"/>
                <a:cs typeface="Calibri" panose="020F0502020204030204" pitchFamily="34" charset="0"/>
              </a:rPr>
              <a:t>קושי</a:t>
            </a: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20" name="תיבת טקסט 19">
            <a:extLst>
              <a:ext uri="{FF2B5EF4-FFF2-40B4-BE49-F238E27FC236}">
                <a16:creationId xmlns:a16="http://schemas.microsoft.com/office/drawing/2014/main" id="{6E206F39-38F5-E497-0406-C7EE32215A50}"/>
              </a:ext>
            </a:extLst>
          </p:cNvPr>
          <p:cNvSpPr txBox="1"/>
          <p:nvPr/>
        </p:nvSpPr>
        <p:spPr>
          <a:xfrm>
            <a:off x="851736" y="3412257"/>
            <a:ext cx="5901828" cy="34163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כיתה השתמשה ב-</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כדי ליצור פרויקט על דרכים לשיפור האקלים בכיתה</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גרפיקה 22">
            <a:extLst>
              <a:ext uri="{FF2B5EF4-FFF2-40B4-BE49-F238E27FC236}">
                <a16:creationId xmlns:a16="http://schemas.microsoft.com/office/drawing/2014/main" id="{9059F7A3-75FB-A4D3-FF5D-7F1D670C6C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08079" y="5998242"/>
            <a:ext cx="3480954" cy="4253370"/>
          </a:xfrm>
          <a:prstGeom prst="rect">
            <a:avLst/>
          </a:prstGeom>
        </p:spPr>
      </p:pic>
      <p:pic>
        <p:nvPicPr>
          <p:cNvPr id="2" name="גרפיקה 1">
            <a:extLst>
              <a:ext uri="{FF2B5EF4-FFF2-40B4-BE49-F238E27FC236}">
                <a16:creationId xmlns:a16="http://schemas.microsoft.com/office/drawing/2014/main" id="{C515DE56-7B75-8D29-0CE2-A13333C4D1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1489" y="4948339"/>
            <a:ext cx="2881184" cy="5338664"/>
          </a:xfrm>
          <a:prstGeom prst="rect">
            <a:avLst/>
          </a:prstGeom>
        </p:spPr>
      </p:pic>
    </p:spTree>
    <p:extLst>
      <p:ext uri="{BB962C8B-B14F-4D97-AF65-F5344CB8AC3E}">
        <p14:creationId xmlns:p14="http://schemas.microsoft.com/office/powerpoint/2010/main" val="496222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E1233-7C84-5DD2-F1C3-D28855EE5A25}"/>
            </a:ext>
          </a:extLst>
        </p:cNvPr>
        <p:cNvGrpSpPr/>
        <p:nvPr/>
      </p:nvGrpSpPr>
      <p:grpSpPr>
        <a:xfrm>
          <a:off x="0" y="0"/>
          <a:ext cx="0" cy="0"/>
          <a:chOff x="0" y="0"/>
          <a:chExt cx="0" cy="0"/>
        </a:xfrm>
      </p:grpSpPr>
      <p:cxnSp>
        <p:nvCxnSpPr>
          <p:cNvPr id="5" name="מחבר ישר 4">
            <a:extLst>
              <a:ext uri="{FF2B5EF4-FFF2-40B4-BE49-F238E27FC236}">
                <a16:creationId xmlns:a16="http://schemas.microsoft.com/office/drawing/2014/main" id="{668AA4BF-EF6E-FCA5-0602-FD6197D6A83C}"/>
              </a:ext>
            </a:extLst>
          </p:cNvPr>
          <p:cNvCxnSpPr/>
          <p:nvPr/>
        </p:nvCxnSpPr>
        <p:spPr>
          <a:xfrm>
            <a:off x="9244013" y="0"/>
            <a:ext cx="0" cy="1028700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מלבן 7">
            <a:extLst>
              <a:ext uri="{FF2B5EF4-FFF2-40B4-BE49-F238E27FC236}">
                <a16:creationId xmlns:a16="http://schemas.microsoft.com/office/drawing/2014/main" id="{EEBDC246-07FF-3686-1F9A-D41FA1F70CE6}"/>
              </a:ext>
            </a:extLst>
          </p:cNvPr>
          <p:cNvSpPr/>
          <p:nvPr/>
        </p:nvSpPr>
        <p:spPr>
          <a:xfrm>
            <a:off x="9691489"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7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מלבן 8">
            <a:extLst>
              <a:ext uri="{FF2B5EF4-FFF2-40B4-BE49-F238E27FC236}">
                <a16:creationId xmlns:a16="http://schemas.microsoft.com/office/drawing/2014/main" id="{57F2EDAB-353C-A2E3-5420-E485C84C184C}"/>
              </a:ext>
            </a:extLst>
          </p:cNvPr>
          <p:cNvSpPr/>
          <p:nvPr/>
        </p:nvSpPr>
        <p:spPr>
          <a:xfrm>
            <a:off x="10072508" y="839838"/>
            <a:ext cx="7403309" cy="1502922"/>
          </a:xfrm>
          <a:prstGeom prst="rect">
            <a:avLst/>
          </a:prstGeom>
          <a:solidFill>
            <a:srgbClr val="58B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a:t>
            </a:r>
            <a:r>
              <a:rPr lang="he-IL" sz="7200" b="1" dirty="0">
                <a:solidFill>
                  <a:prstClr val="black"/>
                </a:solidFill>
                <a:latin typeface="Calibri" panose="020F0502020204030204" pitchFamily="34" charset="0"/>
                <a:ea typeface="Calibri" panose="020F0502020204030204" pitchFamily="34" charset="0"/>
                <a:cs typeface="Calibri" panose="020F0502020204030204" pitchFamily="34" charset="0"/>
              </a:rPr>
              <a:t>קושי</a:t>
            </a: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13" name="תיבת טקסט 12">
            <a:extLst>
              <a:ext uri="{FF2B5EF4-FFF2-40B4-BE49-F238E27FC236}">
                <a16:creationId xmlns:a16="http://schemas.microsoft.com/office/drawing/2014/main" id="{C7DBA81B-642F-8058-A2D0-A919A198A1DD}"/>
              </a:ext>
            </a:extLst>
          </p:cNvPr>
          <p:cNvSpPr txBox="1"/>
          <p:nvPr/>
        </p:nvSpPr>
        <p:spPr>
          <a:xfrm>
            <a:off x="12395797" y="3216941"/>
            <a:ext cx="5190010" cy="424731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הציע לתלמיד רעיונות לחלקים מסוימים לעבודה שביצע ובכך חסך לו זמן רב של עשייה</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גרפיקה 16">
            <a:extLst>
              <a:ext uri="{FF2B5EF4-FFF2-40B4-BE49-F238E27FC236}">
                <a16:creationId xmlns:a16="http://schemas.microsoft.com/office/drawing/2014/main" id="{5B850291-6F45-61C5-F5AE-E64A253EAF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22232" y="5783919"/>
            <a:ext cx="2550045" cy="4432134"/>
          </a:xfrm>
          <a:prstGeom prst="rect">
            <a:avLst/>
          </a:prstGeom>
        </p:spPr>
      </p:pic>
      <p:sp>
        <p:nvSpPr>
          <p:cNvPr id="18" name="מלבן 17">
            <a:extLst>
              <a:ext uri="{FF2B5EF4-FFF2-40B4-BE49-F238E27FC236}">
                <a16:creationId xmlns:a16="http://schemas.microsoft.com/office/drawing/2014/main" id="{26C99BF3-3310-E932-CB13-E15E3802A665}"/>
              </a:ext>
            </a:extLst>
          </p:cNvPr>
          <p:cNvSpPr/>
          <p:nvPr/>
        </p:nvSpPr>
        <p:spPr>
          <a:xfrm>
            <a:off x="560072"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7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מלבן 18">
            <a:extLst>
              <a:ext uri="{FF2B5EF4-FFF2-40B4-BE49-F238E27FC236}">
                <a16:creationId xmlns:a16="http://schemas.microsoft.com/office/drawing/2014/main" id="{2A279D22-9913-F101-555C-2E25B1551589}"/>
              </a:ext>
            </a:extLst>
          </p:cNvPr>
          <p:cNvSpPr/>
          <p:nvPr/>
        </p:nvSpPr>
        <p:spPr>
          <a:xfrm>
            <a:off x="941092" y="839838"/>
            <a:ext cx="7403309" cy="1502922"/>
          </a:xfrm>
          <a:prstGeom prst="rect">
            <a:avLst/>
          </a:prstGeom>
          <a:solidFill>
            <a:srgbClr val="FCE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a:t>
            </a:r>
            <a:r>
              <a:rPr lang="he-IL" sz="7200" b="1" dirty="0">
                <a:solidFill>
                  <a:prstClr val="black"/>
                </a:solidFill>
                <a:latin typeface="Calibri" panose="020F0502020204030204" pitchFamily="34" charset="0"/>
                <a:ea typeface="Calibri" panose="020F0502020204030204" pitchFamily="34" charset="0"/>
                <a:cs typeface="Calibri" panose="020F0502020204030204" pitchFamily="34" charset="0"/>
              </a:rPr>
              <a:t>קושי</a:t>
            </a: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20" name="תיבת טקסט 19">
            <a:extLst>
              <a:ext uri="{FF2B5EF4-FFF2-40B4-BE49-F238E27FC236}">
                <a16:creationId xmlns:a16="http://schemas.microsoft.com/office/drawing/2014/main" id="{DC0744BF-85EC-E9DF-CC36-A137F679480E}"/>
              </a:ext>
            </a:extLst>
          </p:cNvPr>
          <p:cNvSpPr txBox="1"/>
          <p:nvPr/>
        </p:nvSpPr>
        <p:spPr>
          <a:xfrm>
            <a:off x="805519" y="3435340"/>
            <a:ext cx="5901828" cy="34163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תלמיד מציין שהוא רוצה להיות כמו </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מושלם ולא טועה לעולם</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גרפיקה 1">
            <a:extLst>
              <a:ext uri="{FF2B5EF4-FFF2-40B4-BE49-F238E27FC236}">
                <a16:creationId xmlns:a16="http://schemas.microsoft.com/office/drawing/2014/main" id="{C78A2D85-3241-14BF-5EA9-4C6D21D00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5752" y="4251540"/>
            <a:ext cx="2722424" cy="5964513"/>
          </a:xfrm>
          <a:prstGeom prst="rect">
            <a:avLst/>
          </a:prstGeom>
        </p:spPr>
      </p:pic>
    </p:spTree>
    <p:extLst>
      <p:ext uri="{BB962C8B-B14F-4D97-AF65-F5344CB8AC3E}">
        <p14:creationId xmlns:p14="http://schemas.microsoft.com/office/powerpoint/2010/main" val="377165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F73CF-5BD6-9C76-E1A4-007CEDD218D5}"/>
            </a:ext>
          </a:extLst>
        </p:cNvPr>
        <p:cNvGrpSpPr/>
        <p:nvPr/>
      </p:nvGrpSpPr>
      <p:grpSpPr>
        <a:xfrm>
          <a:off x="0" y="0"/>
          <a:ext cx="0" cy="0"/>
          <a:chOff x="0" y="0"/>
          <a:chExt cx="0" cy="0"/>
        </a:xfrm>
      </p:grpSpPr>
      <p:cxnSp>
        <p:nvCxnSpPr>
          <p:cNvPr id="5" name="מחבר ישר 4">
            <a:extLst>
              <a:ext uri="{FF2B5EF4-FFF2-40B4-BE49-F238E27FC236}">
                <a16:creationId xmlns:a16="http://schemas.microsoft.com/office/drawing/2014/main" id="{41EA4AB4-5F03-B6A1-C0AF-9959BEF79C29}"/>
              </a:ext>
            </a:extLst>
          </p:cNvPr>
          <p:cNvCxnSpPr/>
          <p:nvPr/>
        </p:nvCxnSpPr>
        <p:spPr>
          <a:xfrm>
            <a:off x="9244013" y="0"/>
            <a:ext cx="0" cy="1028700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מלבן 7">
            <a:extLst>
              <a:ext uri="{FF2B5EF4-FFF2-40B4-BE49-F238E27FC236}">
                <a16:creationId xmlns:a16="http://schemas.microsoft.com/office/drawing/2014/main" id="{001861ED-4D3C-5A06-F672-0F771928E2ED}"/>
              </a:ext>
            </a:extLst>
          </p:cNvPr>
          <p:cNvSpPr/>
          <p:nvPr/>
        </p:nvSpPr>
        <p:spPr>
          <a:xfrm>
            <a:off x="9691489" y="407594"/>
            <a:ext cx="8139311" cy="1502922"/>
          </a:xfrm>
          <a:prstGeom prst="rect">
            <a:avLst/>
          </a:prstGeom>
          <a:solidFill>
            <a:srgbClr val="9C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7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מלבן 8">
            <a:extLst>
              <a:ext uri="{FF2B5EF4-FFF2-40B4-BE49-F238E27FC236}">
                <a16:creationId xmlns:a16="http://schemas.microsoft.com/office/drawing/2014/main" id="{450D38C1-BEF8-69BD-E3DC-D3909D8A5EFF}"/>
              </a:ext>
            </a:extLst>
          </p:cNvPr>
          <p:cNvSpPr/>
          <p:nvPr/>
        </p:nvSpPr>
        <p:spPr>
          <a:xfrm>
            <a:off x="10072508" y="839838"/>
            <a:ext cx="7403309" cy="1502922"/>
          </a:xfrm>
          <a:prstGeom prst="rect">
            <a:avLst/>
          </a:prstGeom>
          <a:solidFill>
            <a:srgbClr val="E85D7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הזדמנות או </a:t>
            </a:r>
            <a:r>
              <a:rPr lang="he-IL" sz="7200" b="1" dirty="0">
                <a:solidFill>
                  <a:prstClr val="black"/>
                </a:solidFill>
                <a:latin typeface="Calibri" panose="020F0502020204030204" pitchFamily="34" charset="0"/>
                <a:ea typeface="Calibri" panose="020F0502020204030204" pitchFamily="34" charset="0"/>
                <a:cs typeface="Calibri" panose="020F0502020204030204" pitchFamily="34" charset="0"/>
              </a:rPr>
              <a:t>קושי</a:t>
            </a:r>
            <a:r>
              <a:rPr kumimoji="0" lang="he-IL"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13" name="תיבת טקסט 12">
            <a:extLst>
              <a:ext uri="{FF2B5EF4-FFF2-40B4-BE49-F238E27FC236}">
                <a16:creationId xmlns:a16="http://schemas.microsoft.com/office/drawing/2014/main" id="{48B95904-F0E5-047A-6628-C8AAB21AF3D3}"/>
              </a:ext>
            </a:extLst>
          </p:cNvPr>
          <p:cNvSpPr txBox="1"/>
          <p:nvPr/>
        </p:nvSpPr>
        <p:spPr>
          <a:xfrm>
            <a:off x="11573990" y="3000449"/>
            <a:ext cx="5901828" cy="424731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תלמידה גילתה שנער מכיתתה ערך תמונה שלה ללא הסכמתה והפך אותה לתמונה בעלת אופי מיני</a:t>
            </a:r>
            <a:endParaRPr kumimoji="0" lang="he-IL" sz="4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גרפיקה 2">
            <a:extLst>
              <a:ext uri="{FF2B5EF4-FFF2-40B4-BE49-F238E27FC236}">
                <a16:creationId xmlns:a16="http://schemas.microsoft.com/office/drawing/2014/main" id="{137FFE17-D6B8-EE59-7EA6-74C88AEDB7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44013" y="5127582"/>
            <a:ext cx="3197538" cy="5159418"/>
          </a:xfrm>
          <a:prstGeom prst="rect">
            <a:avLst/>
          </a:prstGeom>
        </p:spPr>
      </p:pic>
    </p:spTree>
    <p:extLst>
      <p:ext uri="{BB962C8B-B14F-4D97-AF65-F5344CB8AC3E}">
        <p14:creationId xmlns:p14="http://schemas.microsoft.com/office/powerpoint/2010/main" val="2488796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7D3A6836-9EBD-05A6-BADD-D9C297542C37}"/>
              </a:ext>
            </a:extLst>
          </p:cNvPr>
          <p:cNvSpPr/>
          <p:nvPr/>
        </p:nvSpPr>
        <p:spPr>
          <a:xfrm>
            <a:off x="3329365" y="7211343"/>
            <a:ext cx="12035119" cy="208051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a:extLst>
              <a:ext uri="{FF2B5EF4-FFF2-40B4-BE49-F238E27FC236}">
                <a16:creationId xmlns:a16="http://schemas.microsoft.com/office/drawing/2014/main" id="{110EFFF9-AE33-772E-DF20-95283E353C60}"/>
              </a:ext>
            </a:extLst>
          </p:cNvPr>
          <p:cNvSpPr/>
          <p:nvPr/>
        </p:nvSpPr>
        <p:spPr>
          <a:xfrm>
            <a:off x="3329366" y="4586981"/>
            <a:ext cx="12035119" cy="208051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C5949F2B-0F8C-48AA-9A6E-4B793C649508}"/>
              </a:ext>
            </a:extLst>
          </p:cNvPr>
          <p:cNvSpPr/>
          <p:nvPr/>
        </p:nvSpPr>
        <p:spPr>
          <a:xfrm>
            <a:off x="3364003" y="1866900"/>
            <a:ext cx="12035119" cy="2080519"/>
          </a:xfrm>
          <a:prstGeom prst="rect">
            <a:avLst/>
          </a:prstGeom>
          <a:solidFill>
            <a:srgbClr val="9BC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TextBox 1">
            <a:extLst>
              <a:ext uri="{FF2B5EF4-FFF2-40B4-BE49-F238E27FC236}">
                <a16:creationId xmlns:a16="http://schemas.microsoft.com/office/drawing/2014/main" id="{EC59B65A-C1AA-96BB-264F-3A61675CA028}"/>
              </a:ext>
            </a:extLst>
          </p:cNvPr>
          <p:cNvSpPr txBox="1"/>
          <p:nvPr/>
        </p:nvSpPr>
        <p:spPr>
          <a:xfrm>
            <a:off x="553570" y="266700"/>
            <a:ext cx="17180859" cy="1446550"/>
          </a:xfrm>
          <a:prstGeom prst="rect">
            <a:avLst/>
          </a:prstGeom>
          <a:noFill/>
        </p:spPr>
        <p:txBody>
          <a:bodyPr wrap="square" rtlCol="1">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lang="en-US" sz="8800" b="1" kern="0" dirty="0">
                <a:solidFill>
                  <a:srgbClr val="394472"/>
                </a:solidFill>
                <a:latin typeface="+mj-lt"/>
                <a:cs typeface="Heebo" pitchFamily="2" charset="-79"/>
                <a:sym typeface="Arial"/>
              </a:rPr>
              <a:t> </a:t>
            </a:r>
            <a:r>
              <a:rPr lang="he-IL" sz="8800" b="1" kern="0" dirty="0">
                <a:solidFill>
                  <a:srgbClr val="394472"/>
                </a:solidFill>
                <a:latin typeface="+mj-lt"/>
                <a:cs typeface="Heebo" pitchFamily="2" charset="-79"/>
                <a:sym typeface="Arial"/>
              </a:rPr>
              <a:t>בינה מלאכותית- מה זה אומר?</a:t>
            </a:r>
            <a:r>
              <a:rPr lang="en-US" sz="8800" b="1" kern="0" dirty="0">
                <a:solidFill>
                  <a:srgbClr val="394472"/>
                </a:solidFill>
                <a:latin typeface="+mj-lt"/>
                <a:cs typeface="Heebo" pitchFamily="2" charset="-79"/>
                <a:sym typeface="Arial"/>
              </a:rPr>
              <a:t> </a:t>
            </a:r>
            <a:endParaRPr kumimoji="0" lang="he-IL" sz="8800" b="1" i="0" u="none" strike="noStrike" kern="0" cap="none" spc="0" normalizeH="0" baseline="0" noProof="0" dirty="0">
              <a:ln>
                <a:noFill/>
              </a:ln>
              <a:solidFill>
                <a:srgbClr val="394472"/>
              </a:solidFill>
              <a:effectLst/>
              <a:uLnTx/>
              <a:uFillTx/>
              <a:latin typeface="+mj-lt"/>
              <a:ea typeface="+mn-ea"/>
              <a:cs typeface="Heebo" pitchFamily="2" charset="-79"/>
              <a:sym typeface="Arial"/>
            </a:endParaRPr>
          </a:p>
        </p:txBody>
      </p:sp>
      <p:sp>
        <p:nvSpPr>
          <p:cNvPr id="6" name="תיבת טקסט 5">
            <a:extLst>
              <a:ext uri="{FF2B5EF4-FFF2-40B4-BE49-F238E27FC236}">
                <a16:creationId xmlns:a16="http://schemas.microsoft.com/office/drawing/2014/main" id="{C4C96C4E-0F11-AF3E-7220-529DAEA97CAD}"/>
              </a:ext>
            </a:extLst>
          </p:cNvPr>
          <p:cNvSpPr txBox="1"/>
          <p:nvPr/>
        </p:nvSpPr>
        <p:spPr>
          <a:xfrm>
            <a:off x="3329366" y="1823699"/>
            <a:ext cx="12069756" cy="2042419"/>
          </a:xfrm>
          <a:prstGeom prst="rect">
            <a:avLst/>
          </a:prstGeom>
          <a:noFill/>
        </p:spPr>
        <p:txBody>
          <a:bodyPr wrap="square">
            <a:spAutoFit/>
          </a:bodyPr>
          <a:lstStyle/>
          <a:p>
            <a:pPr marR="0" lvl="0" algn="ctr" defTabSz="914400" rtl="1" eaLnBrk="1" fontAlgn="auto" latinLnBrk="0" hangingPunct="1">
              <a:lnSpc>
                <a:spcPct val="120000"/>
              </a:lnSpc>
              <a:spcBef>
                <a:spcPts val="0"/>
              </a:spcBef>
              <a:spcAft>
                <a:spcPts val="0"/>
              </a:spcAft>
              <a:buClrTx/>
              <a:buSzTx/>
              <a:tabLst/>
              <a:defRPr/>
            </a:pPr>
            <a:r>
              <a:rPr kumimoji="0" lang="he-IL" sz="3600" b="0" i="0" u="none" strike="noStrike" kern="1200" cap="none" spc="0" normalizeH="0" baseline="0" noProof="0" dirty="0">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בינה מלאכותית </a:t>
            </a:r>
            <a:r>
              <a:rPr kumimoji="0" lang="en-US" sz="3600" b="0" i="0" u="none" strike="noStrike" kern="1200" cap="none" spc="0" normalizeH="0" baseline="0" noProof="0" dirty="0">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Artificial Intelligence</a:t>
            </a:r>
            <a:r>
              <a:rPr kumimoji="0" lang="en-US" sz="3600" b="0" i="0" u="none" strike="noStrike" kern="1200" cap="none" spc="0" normalizeH="0" baseline="0" noProof="0" dirty="0">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3600" b="0" i="0" u="none" strike="noStrike" kern="1200" cap="none" spc="0" normalizeH="0" baseline="0" noProof="0" dirty="0">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3600" b="0" i="0" u="none" strike="noStrike" kern="1200" cap="none" spc="0" normalizeH="0" baseline="0" noProof="0" dirty="0">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3600" b="0" i="0" u="none" strike="noStrike" kern="1200" cap="none" spc="0" normalizeH="0" baseline="0" noProof="0" dirty="0">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 -  ענף במדעי המחשב אשר החל להתפתח בשנות ה-50 וכיום בא לידי ביטוי בחיינו באמצעים רבים. למשל:  </a:t>
            </a:r>
            <a:r>
              <a:rPr kumimoji="0" lang="en-US" sz="3600" b="0" i="0" u="none" strike="noStrike" kern="1200" cap="none" spc="0" normalizeH="0" baseline="0" noProof="0" dirty="0" err="1">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Chatgpt</a:t>
            </a:r>
            <a:r>
              <a:rPr kumimoji="0" lang="he-IL" sz="3600" b="0" i="0" u="none" strike="noStrike" kern="1200" cap="none" spc="0" normalizeH="0" baseline="0" noProof="0" dirty="0">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 קלוד, </a:t>
            </a:r>
            <a:r>
              <a:rPr kumimoji="0" lang="en-US" sz="3600" b="0" i="0" u="none" strike="noStrike" kern="1200" cap="none" spc="0" normalizeH="0" baseline="0" noProof="0" dirty="0" err="1">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waze</a:t>
            </a:r>
            <a:r>
              <a:rPr kumimoji="0" lang="he-IL" sz="3600" b="0" i="0" u="none" strike="noStrike" kern="1200" cap="none" spc="0" normalizeH="0" baseline="0" noProof="0" dirty="0">
                <a:ln>
                  <a:noFill/>
                </a:ln>
                <a:solidFill>
                  <a:srgbClr val="394472"/>
                </a:solidFill>
                <a:effectLst/>
                <a:uLnTx/>
                <a:uFillTx/>
                <a:latin typeface="Calibri" panose="020F0502020204030204" pitchFamily="34" charset="0"/>
                <a:ea typeface="Calibri" panose="020F0502020204030204" pitchFamily="34" charset="0"/>
                <a:cs typeface="Calibri" panose="020F0502020204030204" pitchFamily="34" charset="0"/>
              </a:rPr>
              <a:t>, בוטים.</a:t>
            </a:r>
          </a:p>
        </p:txBody>
      </p:sp>
      <p:sp>
        <p:nvSpPr>
          <p:cNvPr id="9" name="תיבת טקסט 8">
            <a:extLst>
              <a:ext uri="{FF2B5EF4-FFF2-40B4-BE49-F238E27FC236}">
                <a16:creationId xmlns:a16="http://schemas.microsoft.com/office/drawing/2014/main" id="{E013882D-8EC9-694E-B2EF-1DE300E478BB}"/>
              </a:ext>
            </a:extLst>
          </p:cNvPr>
          <p:cNvSpPr txBox="1"/>
          <p:nvPr/>
        </p:nvSpPr>
        <p:spPr>
          <a:xfrm>
            <a:off x="3352800" y="4548881"/>
            <a:ext cx="12046322" cy="2042419"/>
          </a:xfrm>
          <a:prstGeom prst="rect">
            <a:avLst/>
          </a:prstGeom>
          <a:noFill/>
        </p:spPr>
        <p:txBody>
          <a:bodyPr wrap="square">
            <a:spAutoFit/>
          </a:bodyPr>
          <a:lstStyle/>
          <a:p>
            <a:pPr algn="ctr" rtl="1">
              <a:lnSpc>
                <a:spcPct val="120000"/>
              </a:lnSpc>
            </a:pPr>
            <a:r>
              <a:rPr lang="he-IL" sz="3600" dirty="0">
                <a:solidFill>
                  <a:srgbClr val="394472"/>
                </a:solidFill>
                <a:latin typeface="Calibri" panose="020F0502020204030204" pitchFamily="34" charset="0"/>
                <a:cs typeface="Calibri" panose="020F0502020204030204" pitchFamily="34" charset="0"/>
              </a:rPr>
              <a:t>ה- </a:t>
            </a:r>
            <a:r>
              <a:rPr lang="en-US" sz="3600" dirty="0">
                <a:solidFill>
                  <a:srgbClr val="394472"/>
                </a:solidFill>
                <a:latin typeface="Calibri" panose="020F0502020204030204" pitchFamily="34" charset="0"/>
                <a:cs typeface="Calibri" panose="020F0502020204030204" pitchFamily="34" charset="0"/>
              </a:rPr>
              <a:t>AI</a:t>
            </a:r>
            <a:r>
              <a:rPr lang="he-IL" sz="3600" dirty="0">
                <a:solidFill>
                  <a:srgbClr val="394472"/>
                </a:solidFill>
                <a:latin typeface="Calibri" panose="020F0502020204030204" pitchFamily="34" charset="0"/>
                <a:cs typeface="Calibri" panose="020F0502020204030204" pitchFamily="34" charset="0"/>
              </a:rPr>
              <a:t> היא מערכת ממוחשבת, שהזינו לתוכה מידע רב ו"לימדו" אותה לחשוב ולענות בדומה לבן אנוש. למעשה, היא</a:t>
            </a:r>
            <a:r>
              <a:rPr lang="he-IL" sz="3600" dirty="0">
                <a:solidFill>
                  <a:srgbClr val="394472"/>
                </a:solidFill>
                <a:latin typeface="Calibri" panose="020F0502020204030204" pitchFamily="34" charset="0"/>
                <a:ea typeface="Calibri" panose="020F0502020204030204" pitchFamily="34" charset="0"/>
                <a:cs typeface="Calibri" panose="020F0502020204030204" pitchFamily="34" charset="0"/>
              </a:rPr>
              <a:t> מחקה מיומנויות של בינה אנושית כגון למידה, פתרון בעיות, תכנון ועוד.</a:t>
            </a:r>
          </a:p>
        </p:txBody>
      </p:sp>
      <p:sp>
        <p:nvSpPr>
          <p:cNvPr id="15" name="תיבת טקסט 14">
            <a:extLst>
              <a:ext uri="{FF2B5EF4-FFF2-40B4-BE49-F238E27FC236}">
                <a16:creationId xmlns:a16="http://schemas.microsoft.com/office/drawing/2014/main" id="{E87F6F8E-95D4-B2A4-D487-1AAC2D8F7D12}"/>
              </a:ext>
            </a:extLst>
          </p:cNvPr>
          <p:cNvSpPr txBox="1"/>
          <p:nvPr/>
        </p:nvSpPr>
        <p:spPr>
          <a:xfrm>
            <a:off x="3481765" y="7249443"/>
            <a:ext cx="11882719" cy="2042419"/>
          </a:xfrm>
          <a:prstGeom prst="rect">
            <a:avLst/>
          </a:prstGeom>
          <a:noFill/>
        </p:spPr>
        <p:txBody>
          <a:bodyPr wrap="square">
            <a:spAutoFit/>
          </a:bodyPr>
          <a:lstStyle/>
          <a:p>
            <a:pPr algn="ctr" rtl="1">
              <a:lnSpc>
                <a:spcPct val="120000"/>
              </a:lnSpc>
            </a:pPr>
            <a:r>
              <a:rPr lang="he-IL" sz="3600" b="1" dirty="0">
                <a:solidFill>
                  <a:srgbClr val="394472"/>
                </a:solidFill>
                <a:latin typeface="Calibri" panose="020F0502020204030204" pitchFamily="34" charset="0"/>
                <a:cs typeface="Calibri" panose="020F0502020204030204" pitchFamily="34" charset="0"/>
              </a:rPr>
              <a:t>'בינה מלאכותית יוצרת'</a:t>
            </a:r>
            <a:r>
              <a:rPr lang="he-IL" sz="3600" dirty="0">
                <a:solidFill>
                  <a:srgbClr val="394472"/>
                </a:solidFill>
                <a:latin typeface="Calibri" panose="020F0502020204030204" pitchFamily="34" charset="0"/>
                <a:cs typeface="Calibri" panose="020F0502020204030204" pitchFamily="34" charset="0"/>
              </a:rPr>
              <a:t> היא סוג של בינה מלאכותית המסוגלת לייצר תוכן חדש, כמו טקסט, תמונות, סרטונים ועוד. הבינה המלאכותית היוצרת היא קלה לשימוש, נגישה ומאפשרת יצירתיות וביטוי אישי. </a:t>
            </a:r>
            <a:endParaRPr lang="en-US" sz="3600" dirty="0">
              <a:solidFill>
                <a:srgbClr val="39447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3588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0">
            <a:extLst>
              <a:ext uri="{FF2B5EF4-FFF2-40B4-BE49-F238E27FC236}">
                <a16:creationId xmlns:a16="http://schemas.microsoft.com/office/drawing/2014/main" id="{6673B270-B908-43CF-79E1-F8E6CEE982F9}"/>
              </a:ext>
            </a:extLst>
          </p:cNvPr>
          <p:cNvSpPr/>
          <p:nvPr/>
        </p:nvSpPr>
        <p:spPr>
          <a:xfrm>
            <a:off x="0" y="267109"/>
            <a:ext cx="190881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מתוך דו"ח האינטרנט של בזק 2024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מסכמים את החיים הדיגיטליים</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pic>
        <p:nvPicPr>
          <p:cNvPr id="3" name="תמונה 2">
            <a:extLst>
              <a:ext uri="{FF2B5EF4-FFF2-40B4-BE49-F238E27FC236}">
                <a16:creationId xmlns:a16="http://schemas.microsoft.com/office/drawing/2014/main" id="{E80132EF-8C3B-3C2D-9BDF-536D04E1F85C}"/>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859173" y="545184"/>
            <a:ext cx="1277308" cy="1322125"/>
          </a:xfrm>
          <a:prstGeom prst="rect">
            <a:avLst/>
          </a:prstGeom>
        </p:spPr>
      </p:pic>
      <p:sp>
        <p:nvSpPr>
          <p:cNvPr id="4" name="Rectangle: Rounded Corners 10">
            <a:extLst>
              <a:ext uri="{FF2B5EF4-FFF2-40B4-BE49-F238E27FC236}">
                <a16:creationId xmlns:a16="http://schemas.microsoft.com/office/drawing/2014/main" id="{47A0B84E-233C-F542-9A9B-26DAFCCF5922}"/>
              </a:ext>
            </a:extLst>
          </p:cNvPr>
          <p:cNvSpPr/>
          <p:nvPr/>
        </p:nvSpPr>
        <p:spPr>
          <a:xfrm>
            <a:off x="3028950" y="2211100"/>
            <a:ext cx="122301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5000" b="1" i="0" u="none" strike="noStrike" kern="1200" cap="none" spc="0" normalizeH="0" baseline="0" noProof="0" dirty="0">
              <a:ln>
                <a:noFill/>
              </a:ln>
              <a:solidFill>
                <a:srgbClr val="394472"/>
              </a:solidFill>
              <a:uLnTx/>
              <a:uFillTx/>
              <a:latin typeface="Heebo" pitchFamily="2" charset="-79"/>
              <a:cs typeface="Heebo" pitchFamily="2" charset="-79"/>
            </a:endParaRPr>
          </a:p>
        </p:txBody>
      </p:sp>
      <p:sp>
        <p:nvSpPr>
          <p:cNvPr id="8" name="מלבן 7"/>
          <p:cNvSpPr/>
          <p:nvPr/>
        </p:nvSpPr>
        <p:spPr>
          <a:xfrm>
            <a:off x="1722025" y="6337834"/>
            <a:ext cx="2895600" cy="2667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4"/>
          <a:stretch>
            <a:fillRect/>
          </a:stretch>
        </p:blipFill>
        <p:spPr>
          <a:xfrm>
            <a:off x="859173" y="6515100"/>
            <a:ext cx="3596527" cy="3237200"/>
          </a:xfrm>
          <a:prstGeom prst="rect">
            <a:avLst/>
          </a:prstGeom>
        </p:spPr>
      </p:pic>
      <p:graphicFrame>
        <p:nvGraphicFramePr>
          <p:cNvPr id="9" name="תרשים 8"/>
          <p:cNvGraphicFramePr>
            <a:graphicFrameLocks/>
          </p:cNvGraphicFramePr>
          <p:nvPr>
            <p:extLst>
              <p:ext uri="{D42A27DB-BD31-4B8C-83A1-F6EECF244321}">
                <p14:modId xmlns:p14="http://schemas.microsoft.com/office/powerpoint/2010/main" val="4073417447"/>
              </p:ext>
            </p:extLst>
          </p:nvPr>
        </p:nvGraphicFramePr>
        <p:xfrm>
          <a:off x="5867400" y="3238500"/>
          <a:ext cx="10363200" cy="64008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13335000" y="6222712"/>
            <a:ext cx="1083129" cy="584775"/>
          </a:xfrm>
          <a:prstGeom prst="rect">
            <a:avLst/>
          </a:prstGeom>
          <a:noFill/>
        </p:spPr>
        <p:txBody>
          <a:bodyPr wrap="square" rtlCol="1">
            <a:spAutoFit/>
          </a:bodyPr>
          <a:lstStyle/>
          <a:p>
            <a:pPr algn="ctr"/>
            <a:r>
              <a:rPr lang="en-US" sz="3200" dirty="0"/>
              <a:t>43%</a:t>
            </a:r>
            <a:endParaRPr lang="he-IL" sz="3200" dirty="0"/>
          </a:p>
        </p:txBody>
      </p:sp>
      <p:sp>
        <p:nvSpPr>
          <p:cNvPr id="11" name="TextBox 10"/>
          <p:cNvSpPr txBox="1"/>
          <p:nvPr/>
        </p:nvSpPr>
        <p:spPr>
          <a:xfrm>
            <a:off x="11582400" y="5295900"/>
            <a:ext cx="1083129" cy="584775"/>
          </a:xfrm>
          <a:prstGeom prst="rect">
            <a:avLst/>
          </a:prstGeom>
          <a:noFill/>
        </p:spPr>
        <p:txBody>
          <a:bodyPr wrap="square" rtlCol="1">
            <a:spAutoFit/>
          </a:bodyPr>
          <a:lstStyle/>
          <a:p>
            <a:pPr algn="ctr"/>
            <a:r>
              <a:rPr lang="en-US" sz="3200" dirty="0"/>
              <a:t>67%</a:t>
            </a:r>
            <a:endParaRPr lang="he-IL" sz="3200" dirty="0"/>
          </a:p>
        </p:txBody>
      </p:sp>
      <p:sp>
        <p:nvSpPr>
          <p:cNvPr id="12" name="TextBox 11"/>
          <p:cNvSpPr txBox="1"/>
          <p:nvPr/>
        </p:nvSpPr>
        <p:spPr>
          <a:xfrm>
            <a:off x="9746075" y="4391136"/>
            <a:ext cx="1083129" cy="584775"/>
          </a:xfrm>
          <a:prstGeom prst="rect">
            <a:avLst/>
          </a:prstGeom>
          <a:noFill/>
        </p:spPr>
        <p:txBody>
          <a:bodyPr wrap="square" rtlCol="1">
            <a:spAutoFit/>
          </a:bodyPr>
          <a:lstStyle/>
          <a:p>
            <a:pPr algn="ctr"/>
            <a:r>
              <a:rPr lang="en-US" sz="3200" dirty="0"/>
              <a:t>84%</a:t>
            </a:r>
            <a:endParaRPr lang="he-IL" sz="3200" dirty="0"/>
          </a:p>
        </p:txBody>
      </p:sp>
      <p:sp>
        <p:nvSpPr>
          <p:cNvPr id="13" name="TextBox 12"/>
          <p:cNvSpPr txBox="1"/>
          <p:nvPr/>
        </p:nvSpPr>
        <p:spPr>
          <a:xfrm>
            <a:off x="7792811" y="3862703"/>
            <a:ext cx="1083129" cy="584775"/>
          </a:xfrm>
          <a:prstGeom prst="rect">
            <a:avLst/>
          </a:prstGeom>
          <a:noFill/>
        </p:spPr>
        <p:txBody>
          <a:bodyPr wrap="square" rtlCol="1">
            <a:spAutoFit/>
          </a:bodyPr>
          <a:lstStyle/>
          <a:p>
            <a:pPr algn="ctr"/>
            <a:r>
              <a:rPr lang="en-US" sz="3200" dirty="0"/>
              <a:t>93%</a:t>
            </a:r>
            <a:endParaRPr lang="he-IL" sz="3200" dirty="0"/>
          </a:p>
        </p:txBody>
      </p:sp>
    </p:spTree>
    <p:extLst>
      <p:ext uri="{BB962C8B-B14F-4D97-AF65-F5344CB8AC3E}">
        <p14:creationId xmlns:p14="http://schemas.microsoft.com/office/powerpoint/2010/main" val="2430890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תרשים 19"/>
          <p:cNvGraphicFramePr>
            <a:graphicFrameLocks/>
          </p:cNvGraphicFramePr>
          <p:nvPr>
            <p:extLst>
              <p:ext uri="{D42A27DB-BD31-4B8C-83A1-F6EECF244321}">
                <p14:modId xmlns:p14="http://schemas.microsoft.com/office/powerpoint/2010/main" val="1890740119"/>
              </p:ext>
            </p:extLst>
          </p:nvPr>
        </p:nvGraphicFramePr>
        <p:xfrm>
          <a:off x="11663535" y="3588632"/>
          <a:ext cx="6018839" cy="4457701"/>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Rounded Corners 10">
            <a:extLst>
              <a:ext uri="{FF2B5EF4-FFF2-40B4-BE49-F238E27FC236}">
                <a16:creationId xmlns:a16="http://schemas.microsoft.com/office/drawing/2014/main" id="{6673B270-B908-43CF-79E1-F8E6CEE982F9}"/>
              </a:ext>
            </a:extLst>
          </p:cNvPr>
          <p:cNvSpPr/>
          <p:nvPr/>
        </p:nvSpPr>
        <p:spPr>
          <a:xfrm>
            <a:off x="-400050" y="259318"/>
            <a:ext cx="190881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מתוך דו"ח האינטרנט של בזק 2024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מסכמים את החיים הדיגיטליים</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pic>
        <p:nvPicPr>
          <p:cNvPr id="3" name="תמונה 2">
            <a:extLst>
              <a:ext uri="{FF2B5EF4-FFF2-40B4-BE49-F238E27FC236}">
                <a16:creationId xmlns:a16="http://schemas.microsoft.com/office/drawing/2014/main" id="{E80132EF-8C3B-3C2D-9BDF-536D04E1F85C}"/>
              </a:ext>
            </a:extLst>
          </p:cNvPr>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442720" y="1415908"/>
            <a:ext cx="833140" cy="1016134"/>
          </a:xfrm>
          <a:prstGeom prst="rect">
            <a:avLst/>
          </a:prstGeom>
        </p:spPr>
      </p:pic>
      <p:sp>
        <p:nvSpPr>
          <p:cNvPr id="4" name="Rectangle: Rounded Corners 10">
            <a:extLst>
              <a:ext uri="{FF2B5EF4-FFF2-40B4-BE49-F238E27FC236}">
                <a16:creationId xmlns:a16="http://schemas.microsoft.com/office/drawing/2014/main" id="{47A0B84E-233C-F542-9A9B-26DAFCCF5922}"/>
              </a:ext>
            </a:extLst>
          </p:cNvPr>
          <p:cNvSpPr/>
          <p:nvPr/>
        </p:nvSpPr>
        <p:spPr>
          <a:xfrm>
            <a:off x="3028950" y="2211100"/>
            <a:ext cx="122301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000" i="0" u="none" strike="noStrike" kern="1200" cap="none" spc="0" normalizeH="0" baseline="0" noProof="0" dirty="0">
                <a:ln>
                  <a:noFill/>
                </a:ln>
                <a:solidFill>
                  <a:srgbClr val="394472"/>
                </a:solidFill>
                <a:uLnTx/>
                <a:uFillTx/>
                <a:latin typeface="Heebo" pitchFamily="2" charset="-79"/>
                <a:cs typeface="Heebo" pitchFamily="2" charset="-79"/>
              </a:rPr>
              <a:t>לא נשאר מישהו שלא שמע על ה-</a:t>
            </a:r>
            <a:r>
              <a:rPr kumimoji="0" lang="en-US" sz="5000" i="0" u="none" strike="noStrike" kern="1200" cap="none" spc="0" normalizeH="0" baseline="0" noProof="0" dirty="0">
                <a:ln>
                  <a:noFill/>
                </a:ln>
                <a:solidFill>
                  <a:srgbClr val="394472"/>
                </a:solidFill>
                <a:uLnTx/>
                <a:uFillTx/>
                <a:latin typeface="Heebo" pitchFamily="2" charset="-79"/>
                <a:cs typeface="Heebo" pitchFamily="2" charset="-79"/>
              </a:rPr>
              <a:t>AI</a:t>
            </a:r>
            <a:endParaRPr kumimoji="0" lang="he-IL" sz="5000" b="1" i="0" u="none" strike="noStrike" kern="1200" cap="none" spc="0" normalizeH="0" baseline="0" noProof="0" dirty="0">
              <a:ln>
                <a:noFill/>
              </a:ln>
              <a:solidFill>
                <a:srgbClr val="394472"/>
              </a:solidFill>
              <a:uLnTx/>
              <a:uFillTx/>
              <a:latin typeface="Heebo" pitchFamily="2" charset="-79"/>
              <a:cs typeface="Heebo" pitchFamily="2" charset="-79"/>
            </a:endParaRPr>
          </a:p>
        </p:txBody>
      </p:sp>
      <p:pic>
        <p:nvPicPr>
          <p:cNvPr id="2" name="תמונה 1"/>
          <p:cNvPicPr>
            <a:picLocks noChangeAspect="1"/>
          </p:cNvPicPr>
          <p:nvPr/>
        </p:nvPicPr>
        <p:blipFill>
          <a:blip r:embed="rId5"/>
          <a:stretch>
            <a:fillRect/>
          </a:stretch>
        </p:blipFill>
        <p:spPr>
          <a:xfrm>
            <a:off x="6553200" y="4381499"/>
            <a:ext cx="4266161" cy="4229099"/>
          </a:xfrm>
          <a:prstGeom prst="rect">
            <a:avLst/>
          </a:prstGeom>
        </p:spPr>
      </p:pic>
      <p:graphicFrame>
        <p:nvGraphicFramePr>
          <p:cNvPr id="12" name="תרשים 11"/>
          <p:cNvGraphicFramePr>
            <a:graphicFrameLocks/>
          </p:cNvGraphicFramePr>
          <p:nvPr>
            <p:extLst>
              <p:ext uri="{D42A27DB-BD31-4B8C-83A1-F6EECF244321}">
                <p14:modId xmlns:p14="http://schemas.microsoft.com/office/powerpoint/2010/main" val="4069606898"/>
              </p:ext>
            </p:extLst>
          </p:nvPr>
        </p:nvGraphicFramePr>
        <p:xfrm>
          <a:off x="468792" y="3588632"/>
          <a:ext cx="5571893" cy="4480376"/>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8"/>
          <p:cNvSpPr txBox="1"/>
          <p:nvPr/>
        </p:nvSpPr>
        <p:spPr>
          <a:xfrm>
            <a:off x="1828800" y="5295900"/>
            <a:ext cx="704296" cy="381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rtl="1"/>
            <a:r>
              <a:rPr lang="he-IL" sz="1800" b="1" dirty="0">
                <a:solidFill>
                  <a:schemeClr val="bg1"/>
                </a:solidFill>
              </a:rPr>
              <a:t>69%</a:t>
            </a:r>
          </a:p>
        </p:txBody>
      </p:sp>
      <p:sp>
        <p:nvSpPr>
          <p:cNvPr id="14" name="TextBox 10"/>
          <p:cNvSpPr txBox="1"/>
          <p:nvPr/>
        </p:nvSpPr>
        <p:spPr>
          <a:xfrm>
            <a:off x="2953265" y="6076949"/>
            <a:ext cx="693964" cy="4893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rtl="1"/>
            <a:r>
              <a:rPr lang="he-IL" sz="1800" b="1" dirty="0">
                <a:solidFill>
                  <a:schemeClr val="bg1"/>
                </a:solidFill>
              </a:rPr>
              <a:t>48%</a:t>
            </a:r>
          </a:p>
        </p:txBody>
      </p:sp>
      <p:graphicFrame>
        <p:nvGraphicFramePr>
          <p:cNvPr id="15" name="תרשים 14"/>
          <p:cNvGraphicFramePr>
            <a:graphicFrameLocks/>
          </p:cNvGraphicFramePr>
          <p:nvPr>
            <p:extLst>
              <p:ext uri="{D42A27DB-BD31-4B8C-83A1-F6EECF244321}">
                <p14:modId xmlns:p14="http://schemas.microsoft.com/office/powerpoint/2010/main" val="1277002201"/>
              </p:ext>
            </p:extLst>
          </p:nvPr>
        </p:nvGraphicFramePr>
        <p:xfrm>
          <a:off x="11554204" y="3856006"/>
          <a:ext cx="5393327" cy="3763708"/>
        </p:xfrm>
        <a:graphic>
          <a:graphicData uri="http://schemas.openxmlformats.org/drawingml/2006/chart">
            <c:chart xmlns:c="http://schemas.openxmlformats.org/drawingml/2006/chart" xmlns:r="http://schemas.openxmlformats.org/officeDocument/2006/relationships" r:id="rId7"/>
          </a:graphicData>
        </a:graphic>
      </p:graphicFrame>
      <p:sp>
        <p:nvSpPr>
          <p:cNvPr id="18" name="אליפסה 17"/>
          <p:cNvSpPr/>
          <p:nvPr/>
        </p:nvSpPr>
        <p:spPr>
          <a:xfrm>
            <a:off x="11683042" y="5021586"/>
            <a:ext cx="761510" cy="945852"/>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he-IL"/>
          </a:p>
        </p:txBody>
      </p:sp>
      <p:sp>
        <p:nvSpPr>
          <p:cNvPr id="19" name="אליפסה 18"/>
          <p:cNvSpPr/>
          <p:nvPr/>
        </p:nvSpPr>
        <p:spPr>
          <a:xfrm>
            <a:off x="12499274" y="5808398"/>
            <a:ext cx="770760" cy="9707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he-IL"/>
          </a:p>
        </p:txBody>
      </p:sp>
      <p:sp>
        <p:nvSpPr>
          <p:cNvPr id="16" name="TextBox 4"/>
          <p:cNvSpPr txBox="1"/>
          <p:nvPr/>
        </p:nvSpPr>
        <p:spPr>
          <a:xfrm>
            <a:off x="11611138" y="5310782"/>
            <a:ext cx="756006" cy="54102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rtl="1"/>
            <a:r>
              <a:rPr lang="he-IL" sz="1800" b="1" dirty="0">
                <a:solidFill>
                  <a:schemeClr val="bg1"/>
                </a:solidFill>
              </a:rPr>
              <a:t>90%</a:t>
            </a:r>
          </a:p>
        </p:txBody>
      </p:sp>
      <p:sp>
        <p:nvSpPr>
          <p:cNvPr id="17" name="TextBox 5"/>
          <p:cNvSpPr txBox="1"/>
          <p:nvPr/>
        </p:nvSpPr>
        <p:spPr>
          <a:xfrm>
            <a:off x="12322428" y="6096276"/>
            <a:ext cx="871920" cy="4878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rtl="1"/>
            <a:r>
              <a:rPr lang="he-IL" sz="1800" b="1" dirty="0">
                <a:solidFill>
                  <a:schemeClr val="bg1"/>
                </a:solidFill>
              </a:rPr>
              <a:t>78%</a:t>
            </a:r>
          </a:p>
        </p:txBody>
      </p:sp>
      <p:sp>
        <p:nvSpPr>
          <p:cNvPr id="5" name="מלבן 4"/>
          <p:cNvSpPr/>
          <p:nvPr/>
        </p:nvSpPr>
        <p:spPr>
          <a:xfrm>
            <a:off x="10567878" y="3321979"/>
            <a:ext cx="7142963" cy="5943600"/>
          </a:xfrm>
          <a:prstGeom prst="rect">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מלבן 20"/>
          <p:cNvSpPr/>
          <p:nvPr/>
        </p:nvSpPr>
        <p:spPr>
          <a:xfrm>
            <a:off x="468792" y="3368420"/>
            <a:ext cx="6558219" cy="5943600"/>
          </a:xfrm>
          <a:prstGeom prst="rect">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043018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מלבן 23"/>
          <p:cNvSpPr/>
          <p:nvPr/>
        </p:nvSpPr>
        <p:spPr>
          <a:xfrm rot="5400000">
            <a:off x="11758567" y="3067444"/>
            <a:ext cx="1447800" cy="11611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מלבן 22"/>
          <p:cNvSpPr/>
          <p:nvPr/>
        </p:nvSpPr>
        <p:spPr>
          <a:xfrm>
            <a:off x="4375350" y="2016414"/>
            <a:ext cx="1447800" cy="678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Rounded Corners 10">
            <a:extLst>
              <a:ext uri="{FF2B5EF4-FFF2-40B4-BE49-F238E27FC236}">
                <a16:creationId xmlns:a16="http://schemas.microsoft.com/office/drawing/2014/main" id="{6673B270-B908-43CF-79E1-F8E6CEE982F9}"/>
              </a:ext>
            </a:extLst>
          </p:cNvPr>
          <p:cNvSpPr/>
          <p:nvPr/>
        </p:nvSpPr>
        <p:spPr>
          <a:xfrm>
            <a:off x="-400050" y="259318"/>
            <a:ext cx="190881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מתוך דו"ח האינטרנט של בזק 2024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מסכמים את החיים הדיגיטליים</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pic>
        <p:nvPicPr>
          <p:cNvPr id="3" name="תמונה 2">
            <a:extLst>
              <a:ext uri="{FF2B5EF4-FFF2-40B4-BE49-F238E27FC236}">
                <a16:creationId xmlns:a16="http://schemas.microsoft.com/office/drawing/2014/main" id="{E80132EF-8C3B-3C2D-9BDF-536D04E1F85C}"/>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859173" y="545184"/>
            <a:ext cx="1277308" cy="1322125"/>
          </a:xfrm>
          <a:prstGeom prst="rect">
            <a:avLst/>
          </a:prstGeom>
        </p:spPr>
      </p:pic>
      <p:sp>
        <p:nvSpPr>
          <p:cNvPr id="4" name="Rectangle: Rounded Corners 10">
            <a:extLst>
              <a:ext uri="{FF2B5EF4-FFF2-40B4-BE49-F238E27FC236}">
                <a16:creationId xmlns:a16="http://schemas.microsoft.com/office/drawing/2014/main" id="{47A0B84E-233C-F542-9A9B-26DAFCCF5922}"/>
              </a:ext>
            </a:extLst>
          </p:cNvPr>
          <p:cNvSpPr/>
          <p:nvPr/>
        </p:nvSpPr>
        <p:spPr>
          <a:xfrm>
            <a:off x="6479721" y="2536207"/>
            <a:ext cx="122301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4000" dirty="0">
                <a:solidFill>
                  <a:srgbClr val="394472"/>
                </a:solidFill>
                <a:latin typeface="Heebo" pitchFamily="2" charset="-79"/>
                <a:cs typeface="Heebo" pitchFamily="2" charset="-79"/>
              </a:rPr>
              <a:t>אצל חלקנו ה-</a:t>
            </a:r>
            <a:r>
              <a:rPr lang="en-US" sz="4000" dirty="0">
                <a:solidFill>
                  <a:srgbClr val="394472"/>
                </a:solidFill>
                <a:latin typeface="Heebo" pitchFamily="2" charset="-79"/>
                <a:cs typeface="Heebo" pitchFamily="2" charset="-79"/>
              </a:rPr>
              <a:t>AI</a:t>
            </a:r>
            <a:r>
              <a:rPr lang="he-IL" sz="4000" dirty="0">
                <a:solidFill>
                  <a:srgbClr val="394472"/>
                </a:solidFill>
                <a:latin typeface="Heebo" pitchFamily="2" charset="-79"/>
                <a:cs typeface="Heebo" pitchFamily="2" charset="-79"/>
              </a:rPr>
              <a:t> נכנס לווריד ברמה היומית</a:t>
            </a:r>
            <a:endParaRPr kumimoji="0" lang="he-IL" sz="4000" b="1" i="0" u="none" strike="noStrike" kern="1200" cap="none" spc="0" normalizeH="0" baseline="0" noProof="0" dirty="0">
              <a:ln>
                <a:noFill/>
              </a:ln>
              <a:solidFill>
                <a:srgbClr val="394472"/>
              </a:solidFill>
              <a:uLnTx/>
              <a:uFillTx/>
              <a:latin typeface="Heebo" pitchFamily="2" charset="-79"/>
              <a:cs typeface="Heebo" pitchFamily="2" charset="-79"/>
            </a:endParaRPr>
          </a:p>
        </p:txBody>
      </p:sp>
      <p:sp>
        <p:nvSpPr>
          <p:cNvPr id="2" name="TextBox 1"/>
          <p:cNvSpPr txBox="1"/>
          <p:nvPr/>
        </p:nvSpPr>
        <p:spPr>
          <a:xfrm>
            <a:off x="13106400" y="6515100"/>
            <a:ext cx="3276600" cy="830997"/>
          </a:xfrm>
          <a:prstGeom prst="rect">
            <a:avLst/>
          </a:prstGeom>
          <a:noFill/>
        </p:spPr>
        <p:txBody>
          <a:bodyPr wrap="square" rtlCol="1">
            <a:spAutoFit/>
          </a:bodyPr>
          <a:lstStyle/>
          <a:p>
            <a:pPr algn="ctr"/>
            <a:r>
              <a:rPr lang="en-US" sz="2400" b="1" dirty="0"/>
              <a:t>AI </a:t>
            </a:r>
            <a:r>
              <a:rPr lang="he-IL" sz="2400" b="1" dirty="0"/>
              <a:t>מהנוער משתמשים ב-</a:t>
            </a:r>
          </a:p>
          <a:p>
            <a:pPr algn="ctr"/>
            <a:r>
              <a:rPr lang="he-IL" sz="2400" b="1" dirty="0"/>
              <a:t>כל יום</a:t>
            </a:r>
          </a:p>
        </p:txBody>
      </p:sp>
      <p:sp>
        <p:nvSpPr>
          <p:cNvPr id="9" name="TextBox 8"/>
          <p:cNvSpPr txBox="1"/>
          <p:nvPr/>
        </p:nvSpPr>
        <p:spPr>
          <a:xfrm>
            <a:off x="7308322" y="6515099"/>
            <a:ext cx="3733800" cy="830997"/>
          </a:xfrm>
          <a:prstGeom prst="rect">
            <a:avLst/>
          </a:prstGeom>
          <a:noFill/>
        </p:spPr>
        <p:txBody>
          <a:bodyPr wrap="square" rtlCol="1">
            <a:spAutoFit/>
          </a:bodyPr>
          <a:lstStyle/>
          <a:p>
            <a:pPr algn="ctr"/>
            <a:r>
              <a:rPr lang="en-US" sz="2400" b="1" dirty="0"/>
              <a:t>AI </a:t>
            </a:r>
            <a:r>
              <a:rPr lang="he-IL" sz="2400" b="1" dirty="0"/>
              <a:t>מהבוגרים משתמשים ב-</a:t>
            </a:r>
          </a:p>
          <a:p>
            <a:pPr algn="ctr"/>
            <a:r>
              <a:rPr lang="he-IL" sz="2400" b="1" dirty="0"/>
              <a:t>כל יום</a:t>
            </a:r>
          </a:p>
        </p:txBody>
      </p:sp>
      <p:sp>
        <p:nvSpPr>
          <p:cNvPr id="12" name="אליפסה 11"/>
          <p:cNvSpPr/>
          <p:nvPr/>
        </p:nvSpPr>
        <p:spPr>
          <a:xfrm>
            <a:off x="14532429" y="3593897"/>
            <a:ext cx="2952750" cy="2558143"/>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3" name="אליפסה 12"/>
          <p:cNvSpPr/>
          <p:nvPr/>
        </p:nvSpPr>
        <p:spPr>
          <a:xfrm>
            <a:off x="8915400" y="3637440"/>
            <a:ext cx="2603727" cy="2514600"/>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1" name="TextBox 10"/>
          <p:cNvSpPr txBox="1"/>
          <p:nvPr/>
        </p:nvSpPr>
        <p:spPr>
          <a:xfrm>
            <a:off x="401026" y="4244923"/>
            <a:ext cx="3733800" cy="1569660"/>
          </a:xfrm>
          <a:prstGeom prst="rect">
            <a:avLst/>
          </a:prstGeom>
          <a:noFill/>
        </p:spPr>
        <p:txBody>
          <a:bodyPr wrap="square" rtlCol="1">
            <a:spAutoFit/>
          </a:bodyPr>
          <a:lstStyle/>
          <a:p>
            <a:pPr algn="ctr"/>
            <a:r>
              <a:rPr lang="he-IL" sz="2400" b="1" dirty="0"/>
              <a:t>חיינו הופכים לקלים יותר בזכות מוצרים ושירותים שעושים שימוש</a:t>
            </a:r>
            <a:endParaRPr lang="en-US" sz="2400" b="1" dirty="0"/>
          </a:p>
          <a:p>
            <a:pPr algn="ctr"/>
            <a:r>
              <a:rPr lang="en-US" sz="2400" b="1" dirty="0"/>
              <a:t>AI</a:t>
            </a:r>
            <a:r>
              <a:rPr lang="he-IL" sz="2400" b="1" dirty="0"/>
              <a:t>ב-</a:t>
            </a:r>
          </a:p>
        </p:txBody>
      </p:sp>
      <p:sp>
        <p:nvSpPr>
          <p:cNvPr id="7" name="TextBox 6"/>
          <p:cNvSpPr txBox="1"/>
          <p:nvPr/>
        </p:nvSpPr>
        <p:spPr>
          <a:xfrm>
            <a:off x="14494329" y="4088138"/>
            <a:ext cx="3276600" cy="1569660"/>
          </a:xfrm>
          <a:prstGeom prst="rect">
            <a:avLst/>
          </a:prstGeom>
          <a:noFill/>
        </p:spPr>
        <p:txBody>
          <a:bodyPr wrap="square" rtlCol="1">
            <a:spAutoFit/>
          </a:bodyPr>
          <a:lstStyle/>
          <a:p>
            <a:pPr algn="ctr"/>
            <a:r>
              <a:rPr lang="en-US" sz="9600" b="1" dirty="0">
                <a:solidFill>
                  <a:srgbClr val="FD842F"/>
                </a:solidFill>
              </a:rPr>
              <a:t>20%</a:t>
            </a:r>
            <a:endParaRPr lang="he-IL" sz="9600" b="1" dirty="0">
              <a:solidFill>
                <a:srgbClr val="FD842F"/>
              </a:solidFill>
            </a:endParaRPr>
          </a:p>
        </p:txBody>
      </p:sp>
      <p:sp>
        <p:nvSpPr>
          <p:cNvPr id="8" name="TextBox 7"/>
          <p:cNvSpPr txBox="1"/>
          <p:nvPr/>
        </p:nvSpPr>
        <p:spPr>
          <a:xfrm>
            <a:off x="8538751" y="4028266"/>
            <a:ext cx="3276600" cy="1569660"/>
          </a:xfrm>
          <a:prstGeom prst="rect">
            <a:avLst/>
          </a:prstGeom>
          <a:noFill/>
        </p:spPr>
        <p:txBody>
          <a:bodyPr wrap="square" rtlCol="1">
            <a:spAutoFit/>
          </a:bodyPr>
          <a:lstStyle/>
          <a:p>
            <a:pPr algn="ctr"/>
            <a:r>
              <a:rPr lang="en-US" sz="9600" b="1" dirty="0">
                <a:solidFill>
                  <a:srgbClr val="FD842F"/>
                </a:solidFill>
              </a:rPr>
              <a:t>12%</a:t>
            </a:r>
            <a:endParaRPr lang="he-IL" sz="9600" b="1" dirty="0">
              <a:solidFill>
                <a:srgbClr val="FD842F"/>
              </a:solidFill>
            </a:endParaRPr>
          </a:p>
        </p:txBody>
      </p:sp>
      <p:sp>
        <p:nvSpPr>
          <p:cNvPr id="14" name="אליפסה 13"/>
          <p:cNvSpPr/>
          <p:nvPr/>
        </p:nvSpPr>
        <p:spPr>
          <a:xfrm>
            <a:off x="3720297" y="2171877"/>
            <a:ext cx="2603727" cy="2514600"/>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0" name="TextBox 9"/>
          <p:cNvSpPr txBox="1"/>
          <p:nvPr/>
        </p:nvSpPr>
        <p:spPr>
          <a:xfrm>
            <a:off x="3364574" y="2644723"/>
            <a:ext cx="3276600" cy="1569660"/>
          </a:xfrm>
          <a:prstGeom prst="rect">
            <a:avLst/>
          </a:prstGeom>
          <a:noFill/>
        </p:spPr>
        <p:txBody>
          <a:bodyPr wrap="square" rtlCol="1">
            <a:spAutoFit/>
          </a:bodyPr>
          <a:lstStyle/>
          <a:p>
            <a:pPr algn="ctr"/>
            <a:r>
              <a:rPr lang="en-US" sz="9600" b="1" dirty="0">
                <a:solidFill>
                  <a:srgbClr val="FD842F"/>
                </a:solidFill>
              </a:rPr>
              <a:t>74%</a:t>
            </a:r>
            <a:endParaRPr lang="he-IL" sz="9600" b="1" dirty="0">
              <a:solidFill>
                <a:srgbClr val="FD842F"/>
              </a:solidFill>
            </a:endParaRPr>
          </a:p>
        </p:txBody>
      </p:sp>
      <p:cxnSp>
        <p:nvCxnSpPr>
          <p:cNvPr id="15" name="מחבר ישר 14"/>
          <p:cNvCxnSpPr/>
          <p:nvPr/>
        </p:nvCxnSpPr>
        <p:spPr>
          <a:xfrm>
            <a:off x="6615322" y="2614183"/>
            <a:ext cx="25852" cy="7635523"/>
          </a:xfrm>
          <a:prstGeom prst="line">
            <a:avLst/>
          </a:prstGeom>
        </p:spPr>
        <p:style>
          <a:lnRef idx="1">
            <a:schemeClr val="accent1"/>
          </a:lnRef>
          <a:fillRef idx="0">
            <a:schemeClr val="accent1"/>
          </a:fillRef>
          <a:effectRef idx="0">
            <a:schemeClr val="accent1"/>
          </a:effectRef>
          <a:fontRef idx="minor">
            <a:schemeClr val="tx1"/>
          </a:fontRef>
        </p:style>
      </p:cxnSp>
      <p:sp>
        <p:nvSpPr>
          <p:cNvPr id="16" name="אליפסה 15"/>
          <p:cNvSpPr/>
          <p:nvPr/>
        </p:nvSpPr>
        <p:spPr>
          <a:xfrm>
            <a:off x="3767723" y="6152040"/>
            <a:ext cx="2603727" cy="2514600"/>
          </a:xfrm>
          <a:prstGeom prst="ellips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7" name="TextBox 16"/>
          <p:cNvSpPr txBox="1"/>
          <p:nvPr/>
        </p:nvSpPr>
        <p:spPr>
          <a:xfrm>
            <a:off x="269581" y="7735911"/>
            <a:ext cx="3733800" cy="1569660"/>
          </a:xfrm>
          <a:prstGeom prst="rect">
            <a:avLst/>
          </a:prstGeom>
          <a:noFill/>
        </p:spPr>
        <p:txBody>
          <a:bodyPr wrap="square" rtlCol="1">
            <a:spAutoFit/>
          </a:bodyPr>
          <a:lstStyle/>
          <a:p>
            <a:pPr algn="ctr"/>
            <a:r>
              <a:rPr lang="he-IL" sz="2400" b="1" dirty="0"/>
              <a:t>חושבים שצורת הלימוד בביה"ס ובאוניברסיטה צריכה להשתנות בעקבות</a:t>
            </a:r>
            <a:endParaRPr lang="en-US" sz="2400" b="1" dirty="0"/>
          </a:p>
          <a:p>
            <a:pPr algn="ctr"/>
            <a:r>
              <a:rPr lang="en-US" sz="2400" b="1" dirty="0"/>
              <a:t>AI</a:t>
            </a:r>
            <a:r>
              <a:rPr lang="he-IL" sz="2400" b="1" dirty="0"/>
              <a:t>ה-</a:t>
            </a:r>
          </a:p>
        </p:txBody>
      </p:sp>
      <p:sp>
        <p:nvSpPr>
          <p:cNvPr id="18" name="TextBox 17"/>
          <p:cNvSpPr txBox="1"/>
          <p:nvPr/>
        </p:nvSpPr>
        <p:spPr>
          <a:xfrm>
            <a:off x="3400334" y="6682657"/>
            <a:ext cx="3276600" cy="1569660"/>
          </a:xfrm>
          <a:prstGeom prst="rect">
            <a:avLst/>
          </a:prstGeom>
          <a:noFill/>
        </p:spPr>
        <p:txBody>
          <a:bodyPr wrap="square" rtlCol="1">
            <a:spAutoFit/>
          </a:bodyPr>
          <a:lstStyle/>
          <a:p>
            <a:pPr algn="ctr"/>
            <a:r>
              <a:rPr lang="en-US" sz="9600" b="1" dirty="0">
                <a:solidFill>
                  <a:srgbClr val="FD842F"/>
                </a:solidFill>
              </a:rPr>
              <a:t>56%</a:t>
            </a:r>
            <a:endParaRPr lang="he-IL" sz="9600" b="1" dirty="0">
              <a:solidFill>
                <a:srgbClr val="FD842F"/>
              </a:solidFill>
            </a:endParaRPr>
          </a:p>
        </p:txBody>
      </p:sp>
      <p:pic>
        <p:nvPicPr>
          <p:cNvPr id="5" name="תמונה 4"/>
          <p:cNvPicPr>
            <a:picLocks noChangeAspect="1"/>
          </p:cNvPicPr>
          <p:nvPr/>
        </p:nvPicPr>
        <p:blipFill>
          <a:blip r:embed="rId4"/>
          <a:stretch>
            <a:fillRect/>
          </a:stretch>
        </p:blipFill>
        <p:spPr>
          <a:xfrm>
            <a:off x="4433503" y="4723258"/>
            <a:ext cx="1210262" cy="1334005"/>
          </a:xfrm>
          <a:prstGeom prst="rect">
            <a:avLst/>
          </a:prstGeom>
        </p:spPr>
      </p:pic>
      <p:pic>
        <p:nvPicPr>
          <p:cNvPr id="19" name="תמונה 18"/>
          <p:cNvPicPr>
            <a:picLocks noChangeAspect="1"/>
          </p:cNvPicPr>
          <p:nvPr/>
        </p:nvPicPr>
        <p:blipFill>
          <a:blip r:embed="rId5"/>
          <a:stretch>
            <a:fillRect/>
          </a:stretch>
        </p:blipFill>
        <p:spPr>
          <a:xfrm>
            <a:off x="10953694" y="7686041"/>
            <a:ext cx="2299399" cy="2563665"/>
          </a:xfrm>
          <a:prstGeom prst="rect">
            <a:avLst/>
          </a:prstGeom>
        </p:spPr>
      </p:pic>
      <p:cxnSp>
        <p:nvCxnSpPr>
          <p:cNvPr id="20" name="מחבר ישר 19"/>
          <p:cNvCxnSpPr/>
          <p:nvPr/>
        </p:nvCxnSpPr>
        <p:spPr>
          <a:xfrm flipH="1">
            <a:off x="6640631" y="7654835"/>
            <a:ext cx="11342569" cy="460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303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0">
            <a:extLst>
              <a:ext uri="{FF2B5EF4-FFF2-40B4-BE49-F238E27FC236}">
                <a16:creationId xmlns:a16="http://schemas.microsoft.com/office/drawing/2014/main" id="{6673B270-B908-43CF-79E1-F8E6CEE982F9}"/>
              </a:ext>
            </a:extLst>
          </p:cNvPr>
          <p:cNvSpPr/>
          <p:nvPr/>
        </p:nvSpPr>
        <p:spPr>
          <a:xfrm>
            <a:off x="-400050" y="259318"/>
            <a:ext cx="19088100" cy="16002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מתוך דו"ח האינטרנט של בזק 2023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עשור לדו"ח החיים הדיגיטליים בישראל</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sp>
        <p:nvSpPr>
          <p:cNvPr id="5" name="Rectangle: Rounded Corners 10">
            <a:extLst>
              <a:ext uri="{FF2B5EF4-FFF2-40B4-BE49-F238E27FC236}">
                <a16:creationId xmlns:a16="http://schemas.microsoft.com/office/drawing/2014/main" id="{6673B270-B908-43CF-79E1-F8E6CEE982F9}"/>
              </a:ext>
            </a:extLst>
          </p:cNvPr>
          <p:cNvSpPr/>
          <p:nvPr/>
        </p:nvSpPr>
        <p:spPr>
          <a:xfrm>
            <a:off x="2895599" y="2322426"/>
            <a:ext cx="15392401" cy="1188382"/>
          </a:xfrm>
          <a:prstGeom prst="round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1" anchor="t"/>
          <a:lstStyle/>
          <a:p>
            <a:pPr lvl="0" algn="ctr" rtl="1">
              <a:defRPr/>
            </a:pPr>
            <a:r>
              <a:rPr lang="en-US" sz="5000" b="1" dirty="0">
                <a:solidFill>
                  <a:srgbClr val="394472"/>
                </a:solidFill>
                <a:latin typeface="Calibri" panose="020F0502020204030204" pitchFamily="34" charset="0"/>
                <a:cs typeface="Calibri" panose="020F0502020204030204" pitchFamily="34" charset="0"/>
              </a:rPr>
              <a:t> AI </a:t>
            </a:r>
            <a:r>
              <a:rPr lang="he-IL" sz="5000" b="1" dirty="0">
                <a:solidFill>
                  <a:srgbClr val="394472"/>
                </a:solidFill>
                <a:latin typeface="Calibri" panose="020F0502020204030204" pitchFamily="34" charset="0"/>
                <a:cs typeface="Calibri" panose="020F0502020204030204" pitchFamily="34" charset="0"/>
              </a:rPr>
              <a:t>עושה לי את זה קל ופשוט</a:t>
            </a:r>
            <a:r>
              <a:rPr lang="en-US" sz="5000" b="1" dirty="0">
                <a:solidFill>
                  <a:srgbClr val="394472"/>
                </a:solidFill>
                <a:latin typeface="Calibri" panose="020F0502020204030204" pitchFamily="34" charset="0"/>
                <a:cs typeface="Calibri" panose="020F0502020204030204" pitchFamily="34" charset="0"/>
              </a:rPr>
              <a:t> </a:t>
            </a:r>
            <a:r>
              <a:rPr lang="he-IL" sz="5000" b="1" dirty="0">
                <a:solidFill>
                  <a:srgbClr val="394472"/>
                </a:solidFill>
                <a:latin typeface="Calibri" panose="020F0502020204030204" pitchFamily="34" charset="0"/>
                <a:cs typeface="Calibri" panose="020F0502020204030204" pitchFamily="34" charset="0"/>
              </a:rPr>
              <a:t>- יתרונות השימוש בכלי </a:t>
            </a:r>
            <a:r>
              <a:rPr lang="en-US" sz="5000" b="1" dirty="0">
                <a:solidFill>
                  <a:srgbClr val="394472"/>
                </a:solidFill>
                <a:latin typeface="Calibri" panose="020F0502020204030204" pitchFamily="34" charset="0"/>
                <a:cs typeface="Calibri" panose="020F0502020204030204" pitchFamily="34" charset="0"/>
              </a:rPr>
              <a:t>AI</a:t>
            </a: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sp>
        <p:nvSpPr>
          <p:cNvPr id="24" name="Rectangle: Rounded Corners 10">
            <a:extLst>
              <a:ext uri="{FF2B5EF4-FFF2-40B4-BE49-F238E27FC236}">
                <a16:creationId xmlns:a16="http://schemas.microsoft.com/office/drawing/2014/main" id="{6673B270-B908-43CF-79E1-F8E6CEE982F9}"/>
              </a:ext>
            </a:extLst>
          </p:cNvPr>
          <p:cNvSpPr/>
          <p:nvPr/>
        </p:nvSpPr>
        <p:spPr>
          <a:xfrm>
            <a:off x="301504" y="8297301"/>
            <a:ext cx="7287192" cy="1024175"/>
          </a:xfrm>
          <a:prstGeom prst="roundRect">
            <a:avLst/>
          </a:prstGeom>
          <a:solidFill>
            <a:srgbClr val="FFFFFF"/>
          </a:solidFill>
          <a:ln>
            <a:noFill/>
          </a:ln>
        </p:spPr>
        <p:style>
          <a:lnRef idx="1">
            <a:schemeClr val="accent5"/>
          </a:lnRef>
          <a:fillRef idx="2">
            <a:schemeClr val="accent5"/>
          </a:fillRef>
          <a:effectRef idx="1">
            <a:schemeClr val="accent5"/>
          </a:effectRef>
          <a:fontRef idx="minor">
            <a:schemeClr val="dk1"/>
          </a:fontRef>
        </p:style>
        <p:txBody>
          <a:bodyPr rtlCol="1" anchor="t"/>
          <a:lstStyle/>
          <a:p>
            <a:pPr lvl="0" algn="just" rtl="1">
              <a:defRPr/>
            </a:pPr>
            <a:r>
              <a:rPr lang="he-IL" sz="5000" b="1" dirty="0">
                <a:solidFill>
                  <a:srgbClr val="394472"/>
                </a:solidFill>
                <a:latin typeface="Calibri" panose="020F0502020204030204" pitchFamily="34" charset="0"/>
                <a:cs typeface="Calibri" panose="020F0502020204030204" pitchFamily="34" charset="0"/>
              </a:rPr>
              <a:t>                                  </a:t>
            </a:r>
            <a:r>
              <a:rPr lang="he-IL" sz="2400" b="1" dirty="0">
                <a:solidFill>
                  <a:srgbClr val="394472"/>
                </a:solidFill>
                <a:latin typeface="Calibri" panose="020F0502020204030204" pitchFamily="34" charset="0"/>
                <a:cs typeface="Calibri" panose="020F0502020204030204" pitchFamily="34" charset="0"/>
              </a:rPr>
              <a:t>מקור מידע רחב  </a:t>
            </a:r>
            <a:endParaRPr kumimoji="0" lang="he-IL" sz="2400" b="1" i="0" u="none" strike="noStrike" kern="1200" cap="none" spc="0" normalizeH="0" baseline="0" noProof="0" dirty="0">
              <a:ln>
                <a:noFill/>
              </a:ln>
              <a:solidFill>
                <a:srgbClr val="394472"/>
              </a:solidFill>
              <a:uLnTx/>
              <a:uFillTx/>
              <a:latin typeface="Calibri" panose="020F0502020204030204" pitchFamily="34" charset="0"/>
              <a:cs typeface="Calibri" panose="020F0502020204030204" pitchFamily="34" charset="0"/>
            </a:endParaRPr>
          </a:p>
        </p:txBody>
      </p:sp>
      <p:sp>
        <p:nvSpPr>
          <p:cNvPr id="28" name="Rectangle: Rounded Corners 10">
            <a:extLst>
              <a:ext uri="{FF2B5EF4-FFF2-40B4-BE49-F238E27FC236}">
                <a16:creationId xmlns:a16="http://schemas.microsoft.com/office/drawing/2014/main" id="{6673B270-B908-43CF-79E1-F8E6CEE982F9}"/>
              </a:ext>
            </a:extLst>
          </p:cNvPr>
          <p:cNvSpPr/>
          <p:nvPr/>
        </p:nvSpPr>
        <p:spPr>
          <a:xfrm>
            <a:off x="326903" y="6877140"/>
            <a:ext cx="6386274" cy="1204224"/>
          </a:xfrm>
          <a:prstGeom prst="roundRect">
            <a:avLst/>
          </a:prstGeom>
          <a:solidFill>
            <a:srgbClr val="FFFFFF"/>
          </a:solidFill>
          <a:ln>
            <a:noFill/>
          </a:ln>
        </p:spPr>
        <p:style>
          <a:lnRef idx="1">
            <a:schemeClr val="accent5"/>
          </a:lnRef>
          <a:fillRef idx="2">
            <a:schemeClr val="accent5"/>
          </a:fillRef>
          <a:effectRef idx="1">
            <a:schemeClr val="accent5"/>
          </a:effectRef>
          <a:fontRef idx="minor">
            <a:schemeClr val="dk1"/>
          </a:fontRef>
        </p:style>
        <p:txBody>
          <a:bodyPr rtlCol="1" anchor="t"/>
          <a:lstStyle/>
          <a:p>
            <a:pPr lvl="0" rtl="1">
              <a:defRPr/>
            </a:pPr>
            <a:endParaRPr lang="he-IL" sz="2800" b="1" dirty="0">
              <a:solidFill>
                <a:srgbClr val="394472"/>
              </a:solidFill>
              <a:latin typeface="Calibri" panose="020F0502020204030204" pitchFamily="34" charset="0"/>
              <a:cs typeface="Calibri" panose="020F0502020204030204" pitchFamily="34" charset="0"/>
            </a:endParaRPr>
          </a:p>
          <a:p>
            <a:pPr lvl="0" rtl="1">
              <a:defRPr/>
            </a:pPr>
            <a:r>
              <a:rPr lang="he-IL" sz="2400" b="1" noProof="0" dirty="0">
                <a:solidFill>
                  <a:srgbClr val="394472"/>
                </a:solidFill>
                <a:latin typeface="Calibri" panose="020F0502020204030204" pitchFamily="34" charset="0"/>
                <a:cs typeface="Calibri" panose="020F0502020204030204" pitchFamily="34" charset="0"/>
              </a:rPr>
              <a:t>תומך זמן ומקצר תהליכים</a:t>
            </a:r>
            <a:endParaRPr kumimoji="0" lang="he-IL" sz="2400" b="1" i="0" u="none" strike="noStrike" kern="1200" cap="none" spc="0" normalizeH="0" baseline="0" noProof="0" dirty="0">
              <a:ln>
                <a:noFill/>
              </a:ln>
              <a:solidFill>
                <a:srgbClr val="394472"/>
              </a:solidFill>
              <a:uLnTx/>
              <a:uFillTx/>
              <a:latin typeface="Calibri" panose="020F0502020204030204" pitchFamily="34" charset="0"/>
              <a:cs typeface="Calibri" panose="020F0502020204030204" pitchFamily="34" charset="0"/>
            </a:endParaRPr>
          </a:p>
        </p:txBody>
      </p:sp>
      <p:sp>
        <p:nvSpPr>
          <p:cNvPr id="35" name="Rectangle: Rounded Corners 10">
            <a:extLst>
              <a:ext uri="{FF2B5EF4-FFF2-40B4-BE49-F238E27FC236}">
                <a16:creationId xmlns:a16="http://schemas.microsoft.com/office/drawing/2014/main" id="{6673B270-B908-43CF-79E1-F8E6CEE982F9}"/>
              </a:ext>
            </a:extLst>
          </p:cNvPr>
          <p:cNvSpPr/>
          <p:nvPr/>
        </p:nvSpPr>
        <p:spPr>
          <a:xfrm>
            <a:off x="326903" y="5568900"/>
            <a:ext cx="5959122" cy="1092302"/>
          </a:xfrm>
          <a:prstGeom prst="roundRect">
            <a:avLst/>
          </a:prstGeom>
          <a:solidFill>
            <a:srgbClr val="FFFFFF"/>
          </a:solidFill>
          <a:ln>
            <a:noFill/>
          </a:ln>
        </p:spPr>
        <p:style>
          <a:lnRef idx="1">
            <a:schemeClr val="accent5"/>
          </a:lnRef>
          <a:fillRef idx="2">
            <a:schemeClr val="accent5"/>
          </a:fillRef>
          <a:effectRef idx="1">
            <a:schemeClr val="accent5"/>
          </a:effectRef>
          <a:fontRef idx="minor">
            <a:schemeClr val="dk1"/>
          </a:fontRef>
        </p:style>
        <p:txBody>
          <a:bodyPr rtlCol="1" anchor="t"/>
          <a:lstStyle/>
          <a:p>
            <a:pPr lvl="0" algn="ctr" rtl="1">
              <a:defRPr/>
            </a:pPr>
            <a:r>
              <a:rPr lang="he-IL" sz="2400" b="1" dirty="0">
                <a:solidFill>
                  <a:srgbClr val="394472"/>
                </a:solidFill>
                <a:latin typeface="Calibri" panose="020F0502020204030204" pitchFamily="34" charset="0"/>
                <a:cs typeface="Calibri" panose="020F0502020204030204" pitchFamily="34" charset="0"/>
              </a:rPr>
              <a:t>                      </a:t>
            </a:r>
          </a:p>
          <a:p>
            <a:pPr lvl="0" algn="ctr" rtl="1">
              <a:defRPr/>
            </a:pPr>
            <a:r>
              <a:rPr lang="he-IL" sz="2400" b="1" dirty="0">
                <a:solidFill>
                  <a:srgbClr val="394472"/>
                </a:solidFill>
                <a:latin typeface="Calibri" panose="020F0502020204030204" pitchFamily="34" charset="0"/>
                <a:cs typeface="Calibri" panose="020F0502020204030204" pitchFamily="34" charset="0"/>
              </a:rPr>
              <a:t>                     מציע פתרון לבעיות/ עונה על שאלות</a:t>
            </a:r>
            <a:endParaRPr kumimoji="0" lang="he-IL" sz="2400" b="1" i="0" u="none" strike="noStrike" kern="1200" cap="none" spc="0" normalizeH="0" baseline="0" noProof="0" dirty="0">
              <a:ln>
                <a:noFill/>
              </a:ln>
              <a:solidFill>
                <a:srgbClr val="394472"/>
              </a:solidFill>
              <a:uLnTx/>
              <a:uFillTx/>
              <a:latin typeface="Calibri" panose="020F0502020204030204" pitchFamily="34" charset="0"/>
              <a:cs typeface="Calibri" panose="020F0502020204030204" pitchFamily="34" charset="0"/>
            </a:endParaRPr>
          </a:p>
        </p:txBody>
      </p:sp>
      <p:sp>
        <p:nvSpPr>
          <p:cNvPr id="36" name="Rectangle: Rounded Corners 10">
            <a:extLst>
              <a:ext uri="{FF2B5EF4-FFF2-40B4-BE49-F238E27FC236}">
                <a16:creationId xmlns:a16="http://schemas.microsoft.com/office/drawing/2014/main" id="{6673B270-B908-43CF-79E1-F8E6CEE982F9}"/>
              </a:ext>
            </a:extLst>
          </p:cNvPr>
          <p:cNvSpPr/>
          <p:nvPr/>
        </p:nvSpPr>
        <p:spPr>
          <a:xfrm>
            <a:off x="326903" y="4347319"/>
            <a:ext cx="5096229" cy="1054536"/>
          </a:xfrm>
          <a:prstGeom prst="roundRect">
            <a:avLst/>
          </a:prstGeom>
          <a:solidFill>
            <a:srgbClr val="FFFFFF"/>
          </a:solidFill>
          <a:ln>
            <a:noFill/>
          </a:ln>
        </p:spPr>
        <p:style>
          <a:lnRef idx="1">
            <a:schemeClr val="accent5"/>
          </a:lnRef>
          <a:fillRef idx="2">
            <a:schemeClr val="accent5"/>
          </a:fillRef>
          <a:effectRef idx="1">
            <a:schemeClr val="accent5"/>
          </a:effectRef>
          <a:fontRef idx="minor">
            <a:schemeClr val="dk1"/>
          </a:fontRef>
        </p:style>
        <p:txBody>
          <a:bodyPr rtlCol="1" anchor="t"/>
          <a:lstStyle/>
          <a:p>
            <a:pPr lvl="0" algn="r" rtl="1">
              <a:defRPr/>
            </a:pPr>
            <a:r>
              <a:rPr lang="he-IL" sz="5000" b="1" dirty="0">
                <a:solidFill>
                  <a:srgbClr val="394472"/>
                </a:solidFill>
                <a:latin typeface="Calibri" panose="020F0502020204030204" pitchFamily="34" charset="0"/>
                <a:cs typeface="Calibri" panose="020F0502020204030204" pitchFamily="34" charset="0"/>
              </a:rPr>
              <a:t>        </a:t>
            </a:r>
            <a:r>
              <a:rPr lang="he-IL" sz="2400" b="1" dirty="0">
                <a:solidFill>
                  <a:srgbClr val="394472"/>
                </a:solidFill>
                <a:latin typeface="Calibri" panose="020F0502020204030204" pitchFamily="34" charset="0"/>
                <a:cs typeface="Calibri" panose="020F0502020204030204" pitchFamily="34" charset="0"/>
              </a:rPr>
              <a:t>יעיל / עושה את העבודה בשבילך</a:t>
            </a:r>
            <a:endParaRPr kumimoji="0" lang="he-IL" sz="2400" b="1" i="0" u="none" strike="noStrike" kern="1200" cap="none" spc="0" normalizeH="0" baseline="0" noProof="0" dirty="0">
              <a:ln>
                <a:noFill/>
              </a:ln>
              <a:solidFill>
                <a:srgbClr val="394472"/>
              </a:solidFill>
              <a:uLnTx/>
              <a:uFillTx/>
              <a:latin typeface="Calibri" panose="020F0502020204030204" pitchFamily="34" charset="0"/>
              <a:cs typeface="Calibri" panose="020F0502020204030204" pitchFamily="34" charset="0"/>
            </a:endParaRPr>
          </a:p>
        </p:txBody>
      </p:sp>
      <p:sp>
        <p:nvSpPr>
          <p:cNvPr id="26" name="Rectangle: Rounded Corners 10">
            <a:extLst>
              <a:ext uri="{FF2B5EF4-FFF2-40B4-BE49-F238E27FC236}">
                <a16:creationId xmlns:a16="http://schemas.microsoft.com/office/drawing/2014/main" id="{6673B270-B908-43CF-79E1-F8E6CEE982F9}"/>
              </a:ext>
            </a:extLst>
          </p:cNvPr>
          <p:cNvSpPr/>
          <p:nvPr/>
        </p:nvSpPr>
        <p:spPr>
          <a:xfrm>
            <a:off x="2524642" y="4435135"/>
            <a:ext cx="4504865"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he-IL" sz="4400" i="0" u="none" strike="noStrike" kern="1200" cap="none" spc="0" normalizeH="0" baseline="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rPr>
              <a:t>16%</a:t>
            </a:r>
            <a:endParaRPr kumimoji="0" lang="he-IL" sz="2000" i="0" u="none" strike="noStrike" kern="1200" cap="none" spc="0" normalizeH="0" baseline="0" noProof="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17" name="Rectangle: Rounded Corners 10">
            <a:extLst>
              <a:ext uri="{FF2B5EF4-FFF2-40B4-BE49-F238E27FC236}">
                <a16:creationId xmlns:a16="http://schemas.microsoft.com/office/drawing/2014/main" id="{6673B270-B908-43CF-79E1-F8E6CEE982F9}"/>
              </a:ext>
            </a:extLst>
          </p:cNvPr>
          <p:cNvSpPr/>
          <p:nvPr/>
        </p:nvSpPr>
        <p:spPr>
          <a:xfrm>
            <a:off x="3170699" y="5672916"/>
            <a:ext cx="4504865"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he-IL" sz="4400" i="0" u="none" strike="noStrike" kern="1200" cap="none" spc="0" normalizeH="0" baseline="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rPr>
              <a:t>19%</a:t>
            </a:r>
            <a:endParaRPr kumimoji="0" lang="he-IL" sz="2000" i="0" u="none" strike="noStrike" kern="1200" cap="none" spc="0" normalizeH="0" baseline="0" noProof="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18" name="Rectangle: Rounded Corners 10">
            <a:extLst>
              <a:ext uri="{FF2B5EF4-FFF2-40B4-BE49-F238E27FC236}">
                <a16:creationId xmlns:a16="http://schemas.microsoft.com/office/drawing/2014/main" id="{6673B270-B908-43CF-79E1-F8E6CEE982F9}"/>
              </a:ext>
            </a:extLst>
          </p:cNvPr>
          <p:cNvSpPr/>
          <p:nvPr/>
        </p:nvSpPr>
        <p:spPr>
          <a:xfrm>
            <a:off x="3587353" y="6947684"/>
            <a:ext cx="4504865"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he-IL" sz="4400" i="0" u="none" strike="noStrike" kern="1200" cap="none" spc="0" normalizeH="0" baseline="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rPr>
              <a:t>21%</a:t>
            </a:r>
            <a:endParaRPr kumimoji="0" lang="he-IL" sz="2000" i="0" u="none" strike="noStrike" kern="1200" cap="none" spc="0" normalizeH="0" baseline="0" noProof="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20" name="Rectangle: Rounded Corners 10">
            <a:extLst>
              <a:ext uri="{FF2B5EF4-FFF2-40B4-BE49-F238E27FC236}">
                <a16:creationId xmlns:a16="http://schemas.microsoft.com/office/drawing/2014/main" id="{6673B270-B908-43CF-79E1-F8E6CEE982F9}"/>
              </a:ext>
            </a:extLst>
          </p:cNvPr>
          <p:cNvSpPr/>
          <p:nvPr/>
        </p:nvSpPr>
        <p:spPr>
          <a:xfrm>
            <a:off x="4648324" y="8458490"/>
            <a:ext cx="4504865"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he-IL" sz="4400" i="0" u="none" strike="noStrike" kern="1200" cap="none" spc="0" normalizeH="0" baseline="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rPr>
              <a:t>28%</a:t>
            </a:r>
            <a:endParaRPr kumimoji="0" lang="he-IL" sz="2000" i="0" u="none" strike="noStrike" kern="1200" cap="none" spc="0" normalizeH="0" baseline="0" noProof="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22" name="אליפסה 21"/>
          <p:cNvSpPr/>
          <p:nvPr/>
        </p:nvSpPr>
        <p:spPr>
          <a:xfrm>
            <a:off x="10011730" y="6947684"/>
            <a:ext cx="6659885" cy="33393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Rectangle: Rounded Corners 10">
            <a:extLst>
              <a:ext uri="{FF2B5EF4-FFF2-40B4-BE49-F238E27FC236}">
                <a16:creationId xmlns:a16="http://schemas.microsoft.com/office/drawing/2014/main" id="{6673B270-B908-43CF-79E1-F8E6CEE982F9}"/>
              </a:ext>
            </a:extLst>
          </p:cNvPr>
          <p:cNvSpPr/>
          <p:nvPr/>
        </p:nvSpPr>
        <p:spPr>
          <a:xfrm>
            <a:off x="9830576" y="4004786"/>
            <a:ext cx="7919969" cy="2726181"/>
          </a:xfrm>
          <a:prstGeom prst="round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lang="en-US" sz="5000" b="1" dirty="0">
                <a:solidFill>
                  <a:srgbClr val="394472"/>
                </a:solidFill>
                <a:latin typeface="Calibri" panose="020F0502020204030204" pitchFamily="34" charset="0"/>
                <a:cs typeface="Calibri" panose="020F0502020204030204" pitchFamily="34" charset="0"/>
              </a:rPr>
              <a:t> </a:t>
            </a:r>
            <a:r>
              <a:rPr lang="he-IL" sz="5000" b="1" dirty="0">
                <a:solidFill>
                  <a:srgbClr val="394472"/>
                </a:solidFill>
                <a:latin typeface="Calibri" panose="020F0502020204030204" pitchFamily="34" charset="0"/>
                <a:cs typeface="Calibri" panose="020F0502020204030204" pitchFamily="34" charset="0"/>
              </a:rPr>
              <a:t>*מהם לדעתך היתרונות העיקריים בשימוש בכלי</a:t>
            </a:r>
            <a:r>
              <a:rPr lang="en-US" sz="5000" b="1" dirty="0">
                <a:solidFill>
                  <a:srgbClr val="394472"/>
                </a:solidFill>
                <a:latin typeface="Calibri" panose="020F0502020204030204" pitchFamily="34" charset="0"/>
                <a:cs typeface="Calibri" panose="020F0502020204030204" pitchFamily="34" charset="0"/>
              </a:rPr>
              <a:t> AI </a:t>
            </a:r>
            <a:endParaRPr lang="he-IL" sz="5000" b="1" dirty="0">
              <a:solidFill>
                <a:srgbClr val="394472"/>
              </a:solidFill>
              <a:latin typeface="Calibri" panose="020F0502020204030204" pitchFamily="34" charset="0"/>
              <a:cs typeface="Calibri" panose="020F0502020204030204" pitchFamily="34" charset="0"/>
            </a:endParaRPr>
          </a:p>
          <a:p>
            <a:pPr lvl="0" algn="ctr" rtl="1">
              <a:defRPr/>
            </a:pPr>
            <a:r>
              <a:rPr lang="he-IL" sz="5000" b="1" dirty="0">
                <a:solidFill>
                  <a:srgbClr val="394472"/>
                </a:solidFill>
                <a:latin typeface="Calibri" panose="020F0502020204030204" pitchFamily="34" charset="0"/>
                <a:cs typeface="Calibri" panose="020F0502020204030204" pitchFamily="34" charset="0"/>
              </a:rPr>
              <a:t> כמו </a:t>
            </a:r>
            <a:r>
              <a:rPr lang="en-US" sz="5000" b="1" dirty="0">
                <a:solidFill>
                  <a:srgbClr val="394472"/>
                </a:solidFill>
                <a:latin typeface="Calibri" panose="020F0502020204030204" pitchFamily="34" charset="0"/>
                <a:cs typeface="Calibri" panose="020F0502020204030204" pitchFamily="34" charset="0"/>
              </a:rPr>
              <a:t>?</a:t>
            </a:r>
            <a:r>
              <a:rPr lang="en-US" sz="5000" b="1" dirty="0" err="1">
                <a:solidFill>
                  <a:srgbClr val="394472"/>
                </a:solidFill>
                <a:latin typeface="Calibri" panose="020F0502020204030204" pitchFamily="34" charset="0"/>
                <a:cs typeface="Calibri" panose="020F0502020204030204" pitchFamily="34" charset="0"/>
              </a:rPr>
              <a:t>ChatGPT</a:t>
            </a:r>
            <a:endParaRPr kumimoji="0" lang="he-IL" sz="5000" b="1"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endParaRPr>
          </a:p>
        </p:txBody>
      </p:sp>
      <p:sp>
        <p:nvSpPr>
          <p:cNvPr id="25" name="Rectangle: Rounded Corners 10">
            <a:extLst>
              <a:ext uri="{FF2B5EF4-FFF2-40B4-BE49-F238E27FC236}">
                <a16:creationId xmlns:a16="http://schemas.microsoft.com/office/drawing/2014/main" id="{6673B270-B908-43CF-79E1-F8E6CEE982F9}"/>
              </a:ext>
            </a:extLst>
          </p:cNvPr>
          <p:cNvSpPr/>
          <p:nvPr/>
        </p:nvSpPr>
        <p:spPr>
          <a:xfrm flipH="1">
            <a:off x="14173200" y="7402676"/>
            <a:ext cx="1754673" cy="1022797"/>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rPr>
              <a:t>63%</a:t>
            </a:r>
            <a:endParaRPr kumimoji="0" lang="he-IL" sz="2000" i="0" u="none" strike="noStrike" kern="1200" cap="none" spc="0" normalizeH="0" baseline="0" noProof="0" dirty="0">
              <a:ln>
                <a:noFill/>
              </a:ln>
              <a:solidFill>
                <a:schemeClr val="tx2">
                  <a:lumMod val="60000"/>
                  <a:lumOff val="40000"/>
                </a:schemeClr>
              </a:solidFill>
              <a:uLnTx/>
              <a:uFillTx/>
              <a:latin typeface="Calibri" panose="020F0502020204030204" pitchFamily="34" charset="0"/>
              <a:ea typeface="+mn-ea"/>
              <a:cs typeface="Calibri" panose="020F0502020204030204" pitchFamily="34" charset="0"/>
            </a:endParaRPr>
          </a:p>
        </p:txBody>
      </p:sp>
      <p:sp>
        <p:nvSpPr>
          <p:cNvPr id="19" name="Rectangle: Rounded Corners 10">
            <a:extLst>
              <a:ext uri="{FF2B5EF4-FFF2-40B4-BE49-F238E27FC236}">
                <a16:creationId xmlns:a16="http://schemas.microsoft.com/office/drawing/2014/main" id="{6673B270-B908-43CF-79E1-F8E6CEE982F9}"/>
              </a:ext>
            </a:extLst>
          </p:cNvPr>
          <p:cNvSpPr/>
          <p:nvPr/>
        </p:nvSpPr>
        <p:spPr>
          <a:xfrm>
            <a:off x="9546475" y="6644430"/>
            <a:ext cx="7765669" cy="1436934"/>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  </a:t>
            </a:r>
          </a:p>
          <a:p>
            <a:pPr algn="ctr" rtl="1">
              <a:defRPr/>
            </a:pPr>
            <a:r>
              <a:rPr lang="he-IL" sz="4400" b="1" noProof="0" dirty="0">
                <a:solidFill>
                  <a:schemeClr val="tx2">
                    <a:lumMod val="60000"/>
                    <a:lumOff val="40000"/>
                  </a:schemeClr>
                </a:solidFill>
                <a:latin typeface="Calibri" panose="020F0502020204030204" pitchFamily="34" charset="0"/>
                <a:cs typeface="Calibri" panose="020F0502020204030204" pitchFamily="34" charset="0"/>
              </a:rPr>
              <a:t>18+</a:t>
            </a:r>
            <a:endParaRPr kumimoji="0" lang="he-IL" sz="2000" b="1" i="0" u="none" strike="noStrike" kern="1200" cap="none" spc="0" normalizeH="0" baseline="0" noProof="0" dirty="0">
              <a:ln>
                <a:noFill/>
              </a:ln>
              <a:solidFill>
                <a:schemeClr val="tx2">
                  <a:lumMod val="60000"/>
                  <a:lumOff val="40000"/>
                </a:schemeClr>
              </a:solidFill>
              <a:uLnTx/>
              <a:uFillTx/>
              <a:latin typeface="Calibri" panose="020F0502020204030204" pitchFamily="34" charset="0"/>
              <a:cs typeface="Calibri" panose="020F0502020204030204" pitchFamily="34" charset="0"/>
            </a:endParaRPr>
          </a:p>
        </p:txBody>
      </p:sp>
      <p:sp>
        <p:nvSpPr>
          <p:cNvPr id="34" name="Rectangle: Rounded Corners 10">
            <a:extLst>
              <a:ext uri="{FF2B5EF4-FFF2-40B4-BE49-F238E27FC236}">
                <a16:creationId xmlns:a16="http://schemas.microsoft.com/office/drawing/2014/main" id="{6673B270-B908-43CF-79E1-F8E6CEE982F9}"/>
              </a:ext>
            </a:extLst>
          </p:cNvPr>
          <p:cNvSpPr/>
          <p:nvPr/>
        </p:nvSpPr>
        <p:spPr>
          <a:xfrm flipH="1">
            <a:off x="13815960" y="8667957"/>
            <a:ext cx="1802903" cy="84047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algn="ctr" rtl="1">
              <a:defRPr/>
            </a:pPr>
            <a:r>
              <a:rPr kumimoji="0" lang="en-US" sz="4400" i="0" u="none" strike="noStrike" kern="1200" cap="none" spc="0" normalizeH="0" baseline="0" dirty="0">
                <a:ln>
                  <a:noFill/>
                </a:ln>
                <a:solidFill>
                  <a:srgbClr val="FFC000"/>
                </a:solidFill>
                <a:uLnTx/>
                <a:uFillTx/>
                <a:latin typeface="Calibri" panose="020F0502020204030204" pitchFamily="34" charset="0"/>
                <a:ea typeface="+mn-ea"/>
                <a:cs typeface="Calibri" panose="020F0502020204030204" pitchFamily="34" charset="0"/>
              </a:rPr>
              <a:t>73%</a:t>
            </a:r>
            <a:endParaRPr kumimoji="0" lang="he-IL" sz="2000" i="0" u="none" strike="noStrike" kern="1200" cap="none" spc="0" normalizeH="0" baseline="0" noProof="0" dirty="0">
              <a:ln>
                <a:noFill/>
              </a:ln>
              <a:solidFill>
                <a:srgbClr val="FFC000"/>
              </a:solidFill>
              <a:uLnTx/>
              <a:uFillTx/>
              <a:latin typeface="Calibri" panose="020F0502020204030204" pitchFamily="34" charset="0"/>
              <a:ea typeface="+mn-ea"/>
              <a:cs typeface="Calibri" panose="020F0502020204030204" pitchFamily="34" charset="0"/>
            </a:endParaRPr>
          </a:p>
        </p:txBody>
      </p:sp>
      <p:sp>
        <p:nvSpPr>
          <p:cNvPr id="32" name="Rectangle: Rounded Corners 10">
            <a:extLst>
              <a:ext uri="{FF2B5EF4-FFF2-40B4-BE49-F238E27FC236}">
                <a16:creationId xmlns:a16="http://schemas.microsoft.com/office/drawing/2014/main" id="{6673B270-B908-43CF-79E1-F8E6CEE982F9}"/>
              </a:ext>
            </a:extLst>
          </p:cNvPr>
          <p:cNvSpPr/>
          <p:nvPr/>
        </p:nvSpPr>
        <p:spPr>
          <a:xfrm>
            <a:off x="9372600" y="7829014"/>
            <a:ext cx="7765669" cy="1436934"/>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1" anchor="t"/>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5000" i="0" u="none" strike="noStrike" kern="1200" cap="none" spc="0" normalizeH="0" baseline="0" noProof="0" dirty="0">
                <a:ln>
                  <a:noFill/>
                </a:ln>
                <a:solidFill>
                  <a:srgbClr val="394472"/>
                </a:solidFill>
                <a:uLnTx/>
                <a:uFillTx/>
                <a:latin typeface="Calibri" panose="020F0502020204030204" pitchFamily="34" charset="0"/>
                <a:ea typeface="+mn-ea"/>
                <a:cs typeface="Calibri" panose="020F0502020204030204" pitchFamily="34" charset="0"/>
              </a:rPr>
              <a:t>  </a:t>
            </a:r>
          </a:p>
          <a:p>
            <a:pPr algn="ctr" rtl="1">
              <a:defRPr/>
            </a:pPr>
            <a:r>
              <a:rPr lang="he-IL" sz="4400" b="1" dirty="0">
                <a:solidFill>
                  <a:srgbClr val="FFC000"/>
                </a:solidFill>
                <a:latin typeface="Calibri" panose="020F0502020204030204" pitchFamily="34" charset="0"/>
                <a:cs typeface="Calibri" panose="020F0502020204030204" pitchFamily="34" charset="0"/>
              </a:rPr>
              <a:t>נוער</a:t>
            </a:r>
            <a:endParaRPr kumimoji="0" lang="he-IL" sz="2000" b="1" i="0" u="none" strike="noStrike" kern="1200" cap="none" spc="0" normalizeH="0" baseline="0" noProof="0" dirty="0">
              <a:ln>
                <a:noFill/>
              </a:ln>
              <a:solidFill>
                <a:srgbClr val="FFC000"/>
              </a:solidFill>
              <a:uLnTx/>
              <a:uFillTx/>
              <a:latin typeface="Calibri" panose="020F0502020204030204" pitchFamily="34" charset="0"/>
              <a:cs typeface="Calibri" panose="020F0502020204030204" pitchFamily="34" charset="0"/>
            </a:endParaRPr>
          </a:p>
        </p:txBody>
      </p:sp>
      <p:pic>
        <p:nvPicPr>
          <p:cNvPr id="2" name="תמונה 1"/>
          <p:cNvPicPr>
            <a:picLocks noChangeAspect="1"/>
          </p:cNvPicPr>
          <p:nvPr/>
        </p:nvPicPr>
        <p:blipFill>
          <a:blip r:embed="rId3"/>
          <a:stretch>
            <a:fillRect/>
          </a:stretch>
        </p:blipFill>
        <p:spPr>
          <a:xfrm>
            <a:off x="10937094" y="7619191"/>
            <a:ext cx="1452201" cy="2665432"/>
          </a:xfrm>
          <a:prstGeom prst="rect">
            <a:avLst/>
          </a:prstGeom>
        </p:spPr>
      </p:pic>
      <p:pic>
        <p:nvPicPr>
          <p:cNvPr id="3" name="תמונה 2">
            <a:extLst>
              <a:ext uri="{FF2B5EF4-FFF2-40B4-BE49-F238E27FC236}">
                <a16:creationId xmlns:a16="http://schemas.microsoft.com/office/drawing/2014/main" id="{F00A5A9F-8A1F-AD0D-CD22-98C00DE89D49}"/>
              </a:ext>
            </a:extLst>
          </p:cNvPr>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859173" y="545184"/>
            <a:ext cx="1277308" cy="1322125"/>
          </a:xfrm>
          <a:prstGeom prst="rect">
            <a:avLst/>
          </a:prstGeom>
        </p:spPr>
      </p:pic>
    </p:spTree>
    <p:extLst>
      <p:ext uri="{BB962C8B-B14F-4D97-AF65-F5344CB8AC3E}">
        <p14:creationId xmlns:p14="http://schemas.microsoft.com/office/powerpoint/2010/main" val="579030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19916</TotalTime>
  <Words>3898</Words>
  <Application>Microsoft Office PowerPoint</Application>
  <PresentationFormat>מותאם אישית</PresentationFormat>
  <Paragraphs>494</Paragraphs>
  <Slides>43</Slides>
  <Notes>33</Notes>
  <HiddenSlides>0</HiddenSlides>
  <MMClips>1</MMClips>
  <ScaleCrop>false</ScaleCrop>
  <HeadingPairs>
    <vt:vector size="6" baseType="variant">
      <vt:variant>
        <vt:lpstr>גופנים בשימוש</vt:lpstr>
      </vt:variant>
      <vt:variant>
        <vt:i4>10</vt:i4>
      </vt:variant>
      <vt:variant>
        <vt:lpstr>ערכת נושא</vt:lpstr>
      </vt:variant>
      <vt:variant>
        <vt:i4>2</vt:i4>
      </vt:variant>
      <vt:variant>
        <vt:lpstr>כותרות שקופיות</vt:lpstr>
      </vt:variant>
      <vt:variant>
        <vt:i4>43</vt:i4>
      </vt:variant>
    </vt:vector>
  </HeadingPairs>
  <TitlesOfParts>
    <vt:vector size="55" baseType="lpstr">
      <vt:lpstr>Wingdings</vt:lpstr>
      <vt:lpstr>Aptos</vt:lpstr>
      <vt:lpstr>Heebo</vt:lpstr>
      <vt:lpstr>Tahoma</vt:lpstr>
      <vt:lpstr>Arial</vt:lpstr>
      <vt:lpstr>Calibri</vt:lpstr>
      <vt:lpstr>Times New Roman</vt:lpstr>
      <vt:lpstr>David</vt:lpstr>
      <vt:lpstr>Cambria</vt:lpstr>
      <vt:lpstr>Symbol</vt:lpstr>
      <vt:lpstr>Office Theme</vt:lpstr>
      <vt:lpstr>3_ערכת נושא Office</vt:lpstr>
      <vt:lpstr>מצגת של PowerPoint‏</vt:lpstr>
      <vt:lpstr>מטרות המפגש</vt:lpstr>
      <vt:lpstr>דגשים למנחה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Abstract Organic Class Syllabus Blank Presentation</dc:title>
  <dc:creator>LAP</dc:creator>
  <cp:lastModifiedBy>יפעת זץ</cp:lastModifiedBy>
  <cp:revision>364</cp:revision>
  <dcterms:created xsi:type="dcterms:W3CDTF">2006-08-16T00:00:00Z</dcterms:created>
  <dcterms:modified xsi:type="dcterms:W3CDTF">2025-02-02T11:32:48Z</dcterms:modified>
  <dc:identifier>DAE6lvwWei4</dc:identifier>
</cp:coreProperties>
</file>