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8"/>
  </p:notesMasterIdLst>
  <p:sldIdLst>
    <p:sldId id="349" r:id="rId2"/>
    <p:sldId id="350" r:id="rId3"/>
    <p:sldId id="351" r:id="rId4"/>
    <p:sldId id="352" r:id="rId5"/>
    <p:sldId id="353" r:id="rId6"/>
    <p:sldId id="371" r:id="rId7"/>
    <p:sldId id="366" r:id="rId8"/>
    <p:sldId id="355" r:id="rId9"/>
    <p:sldId id="368" r:id="rId10"/>
    <p:sldId id="369" r:id="rId11"/>
    <p:sldId id="362" r:id="rId12"/>
    <p:sldId id="357" r:id="rId13"/>
    <p:sldId id="364" r:id="rId14"/>
    <p:sldId id="367" r:id="rId15"/>
    <p:sldId id="372" r:id="rId16"/>
    <p:sldId id="373"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72D8AE-591E-6ECF-CC9E-68D98DC3CD2F}" name="Dafna Hadar Pecker" initials="" userId="873281f71de5b194" providerId="Windows Live"/>
  <p188:author id="{DC9A63D3-F978-C809-5A02-F391D21E2325}" name="דפנה הדר" initials="דה" userId="S::dafnaha@reali.org.il::4f419a13-f067-4491-a6c4-de657f92cbfb" providerId="AD"/>
  <p188:author id="{79134DDC-39B4-864C-D18D-9E3A43289265}" name="hadas cohen" initials="hc" userId="aaa066b9589937ca"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יפעת" initials="י" lastIdx="37" clrIdx="0">
    <p:extLst>
      <p:ext uri="{19B8F6BF-5375-455C-9EA6-DF929625EA0E}">
        <p15:presenceInfo xmlns:p15="http://schemas.microsoft.com/office/powerpoint/2012/main" userId="יפעת" providerId="None"/>
      </p:ext>
    </p:extLst>
  </p:cmAuthor>
  <p:cmAuthor id="2" name="דנה וסר הררי" initials="דוה" lastIdx="38" clrIdx="1">
    <p:extLst>
      <p:ext uri="{19B8F6BF-5375-455C-9EA6-DF929625EA0E}">
        <p15:presenceInfo xmlns:p15="http://schemas.microsoft.com/office/powerpoint/2012/main" userId="דנה וסר הררי" providerId="None"/>
      </p:ext>
    </p:extLst>
  </p:cmAuthor>
  <p:cmAuthor id="3" name="Administrator" initials="A" lastIdx="6" clrIdx="2">
    <p:extLst>
      <p:ext uri="{19B8F6BF-5375-455C-9EA6-DF929625EA0E}">
        <p15:presenceInfo xmlns:p15="http://schemas.microsoft.com/office/powerpoint/2012/main" userId="Administrator" providerId="None"/>
      </p:ext>
    </p:extLst>
  </p:cmAuthor>
  <p:cmAuthor id="4" name="Dafna Hadar Pecker" initials="DHP" lastIdx="7" clrIdx="3">
    <p:extLst>
      <p:ext uri="{19B8F6BF-5375-455C-9EA6-DF929625EA0E}">
        <p15:presenceInfo xmlns:p15="http://schemas.microsoft.com/office/powerpoint/2012/main" userId="873281f71de5b1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A518"/>
    <a:srgbClr val="660033"/>
    <a:srgbClr val="208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094" autoAdjust="0"/>
    <p:restoredTop sz="54485" autoAdjust="0"/>
  </p:normalViewPr>
  <p:slideViewPr>
    <p:cSldViewPr snapToGrid="0">
      <p:cViewPr varScale="1">
        <p:scale>
          <a:sx n="36" d="100"/>
          <a:sy n="36" d="100"/>
        </p:scale>
        <p:origin x="1656"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C440191-91A2-4788-BCBD-2253ABC680C6}" type="datetimeFigureOut">
              <a:rPr lang="he-IL" smtClean="0"/>
              <a:t>ו'/שבט/תשפ"ה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D09FABA-6F11-4152-9F65-7E0FE3E5FE2E}" type="slidenum">
              <a:rPr lang="he-IL" smtClean="0"/>
              <a:t>‹#›</a:t>
            </a:fld>
            <a:endParaRPr lang="he-IL"/>
          </a:p>
        </p:txBody>
      </p:sp>
    </p:spTree>
    <p:extLst>
      <p:ext uri="{BB962C8B-B14F-4D97-AF65-F5344CB8AC3E}">
        <p14:creationId xmlns:p14="http://schemas.microsoft.com/office/powerpoint/2010/main" val="29213190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הקדמה לצוות החינוכי:</a:t>
            </a:r>
          </a:p>
          <a:p>
            <a:r>
              <a:rPr lang="he-IL" sz="1200" b="0" dirty="0">
                <a:latin typeface="Calibri" panose="020F0502020204030204" pitchFamily="34" charset="0"/>
                <a:cs typeface="Calibri" panose="020F0502020204030204" pitchFamily="34" charset="0"/>
              </a:rPr>
              <a:t>בשנתיים האחרונות אנו עדים למהפכה בכל הקשור לקידום טכנולוגיה מתקדמת ככלל ובינה מלאכותית, היכולה לדמות יכולות חשיבה אנושיות. קצב הפיתוח והטמעתם של יישומים אלה הינו חסר תקדים והשפעתם העמוקה ניכרת בתחומים כגון כלכלה, תרבות, בריאות, חינוך ועוד. </a:t>
            </a:r>
          </a:p>
          <a:p>
            <a:r>
              <a:rPr lang="he-IL" sz="1200" b="0" dirty="0">
                <a:latin typeface="Calibri" panose="020F0502020204030204" pitchFamily="34" charset="0"/>
                <a:cs typeface="Calibri" panose="020F0502020204030204" pitchFamily="34" charset="0"/>
              </a:rPr>
              <a:t>למעשה,</a:t>
            </a:r>
            <a:r>
              <a:rPr lang="en-US" sz="1200" b="0" baseline="0" dirty="0">
                <a:latin typeface="Calibri" panose="020F0502020204030204" pitchFamily="34" charset="0"/>
                <a:cs typeface="Calibri" panose="020F0502020204030204" pitchFamily="34" charset="0"/>
              </a:rPr>
              <a:t> </a:t>
            </a:r>
            <a:r>
              <a:rPr lang="he-IL" sz="1200" b="0" baseline="0" dirty="0">
                <a:latin typeface="Calibri" panose="020F0502020204030204" pitchFamily="34" charset="0"/>
                <a:cs typeface="Calibri" panose="020F0502020204030204" pitchFamily="34" charset="0"/>
              </a:rPr>
              <a:t>ילדים ונוער כיום</a:t>
            </a:r>
            <a:r>
              <a:rPr lang="en-US" sz="1200" b="0" baseline="0" dirty="0">
                <a:latin typeface="Calibri" panose="020F0502020204030204" pitchFamily="34" charset="0"/>
                <a:cs typeface="Calibri" panose="020F0502020204030204" pitchFamily="34" charset="0"/>
              </a:rPr>
              <a:t> </a:t>
            </a:r>
            <a:r>
              <a:rPr lang="he-IL" sz="1200" b="0" baseline="0" dirty="0">
                <a:latin typeface="Calibri" panose="020F0502020204030204" pitchFamily="34" charset="0"/>
                <a:cs typeface="Calibri" panose="020F0502020204030204" pitchFamily="34" charset="0"/>
              </a:rPr>
              <a:t>גדלים לתוך מציאות בה </a:t>
            </a:r>
            <a:r>
              <a:rPr lang="he-IL" sz="1200" b="0" baseline="0" dirty="0" err="1">
                <a:latin typeface="Calibri" panose="020F0502020204030204" pitchFamily="34" charset="0"/>
                <a:cs typeface="Calibri" panose="020F0502020204030204" pitchFamily="34" charset="0"/>
              </a:rPr>
              <a:t>הדיגיטל</a:t>
            </a:r>
            <a:r>
              <a:rPr lang="he-IL" sz="1200" b="0" baseline="0" dirty="0">
                <a:latin typeface="Calibri" panose="020F0502020204030204" pitchFamily="34" charset="0"/>
                <a:cs typeface="Calibri" panose="020F0502020204030204" pitchFamily="34" charset="0"/>
              </a:rPr>
              <a:t> והבינה המלאכותית הם חלק בלתי נפרד מחייהם. טכנולוגיה מתקדמת זו מזמנת אפשרויות רבות לילדים ונוער, לצד מורכבויות ואתגרים. מכאן, שישנה חשיבות גדולה לשמור על חוסן דיגיטלי גם בעידן הבינה המלאכותית.</a:t>
            </a:r>
            <a:endParaRPr lang="he-IL" sz="1200" b="0" dirty="0">
              <a:latin typeface="Calibri" panose="020F0502020204030204" pitchFamily="34" charset="0"/>
              <a:cs typeface="Calibri" panose="020F050202020403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baseline="0" dirty="0">
                <a:latin typeface="Calibri" panose="020F0502020204030204" pitchFamily="34" charset="0"/>
                <a:cs typeface="Calibri" panose="020F0502020204030204" pitchFamily="34" charset="0"/>
              </a:rPr>
              <a:t>חשוב שנקיים במהלך השנה </a:t>
            </a:r>
            <a:r>
              <a:rPr lang="he-IL" sz="1200" dirty="0">
                <a:effectLst/>
                <a:ea typeface="Calibri" panose="020F0502020204030204" pitchFamily="34" charset="0"/>
                <a:cs typeface="Arial" panose="020B0604020202020204" pitchFamily="34" charset="0"/>
              </a:rPr>
              <a:t>ובמועדים שונים שיח עם התלמידים</a:t>
            </a:r>
            <a:r>
              <a:rPr lang="he-IL" sz="1200" baseline="0" dirty="0">
                <a:effectLst/>
                <a:ea typeface="Calibri" panose="020F0502020204030204" pitchFamily="34" charset="0"/>
                <a:cs typeface="Arial" panose="020B0604020202020204" pitchFamily="34" charset="0"/>
              </a:rPr>
              <a:t> אודות</a:t>
            </a:r>
            <a:r>
              <a:rPr lang="he-IL" sz="1200" dirty="0">
                <a:effectLst/>
                <a:ea typeface="Calibri" panose="020F0502020204030204" pitchFamily="34" charset="0"/>
                <a:cs typeface="Arial" panose="020B0604020202020204" pitchFamily="34" charset="0"/>
              </a:rPr>
              <a:t> התנהלותם במרחב המקוון, ניצור עימם הסכמים כיתתיים</a:t>
            </a:r>
            <a:r>
              <a:rPr lang="he-IL" sz="1200" baseline="0" dirty="0">
                <a:effectLst/>
                <a:ea typeface="Calibri" panose="020F0502020204030204" pitchFamily="34" charset="0"/>
                <a:cs typeface="Arial" panose="020B0604020202020204" pitchFamily="34" charset="0"/>
              </a:rPr>
              <a:t> ונבחן עימם כיצד הסכמים כיתתיים אלו נשמרים ביומיום הלכה למעשה.</a:t>
            </a:r>
            <a:r>
              <a:rPr lang="he-IL" sz="1200" dirty="0">
                <a:effectLst/>
                <a:ea typeface="Calibri" panose="020F0502020204030204" pitchFamily="34" charset="0"/>
                <a:cs typeface="Arial" panose="020B0604020202020204" pitchFamily="34" charset="0"/>
              </a:rPr>
              <a:t> </a:t>
            </a:r>
            <a:endParaRPr kumimoji="0" lang="he-IL" sz="1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שיעור זה מזמין את התלמידים לחשוב כיצד יוכלו להתנהל ברשת באופן רגיש, הרואה ומשתף את כלל תלמידי הכיתה, כיצד יוכלו להתנהל באמפתיה, אחריות, </a:t>
            </a:r>
            <a:r>
              <a:rPr kumimoji="0" lang="he-IL" sz="10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פרגון</a:t>
            </a:r>
            <a:r>
              <a:rPr kumimoji="0" lang="he-IL" sz="1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וכבוד הדדי, תוך הצבת גבולות ברורים ומניעת מקרי פגיעה.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חשוב שאנו נזכור: הזרעים שנזרע ונטפח – אלו הפירות אותם נקצור.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מקדמים ומטפחים שנה בה הרשת היא </a:t>
            </a:r>
            <a:r>
              <a:rPr kumimoji="0" lang="he-IL" sz="1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ר</a:t>
            </a:r>
            <a:r>
              <a:rPr kumimoji="0" lang="he-IL" sz="1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שת של </a:t>
            </a:r>
            <a:r>
              <a:rPr kumimoji="0" lang="he-IL" sz="1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a:t>
            </a:r>
            <a:r>
              <a:rPr kumimoji="0" lang="he-IL" sz="1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חריות </a:t>
            </a:r>
            <a:r>
              <a:rPr kumimoji="0" lang="he-IL" sz="10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ו</a:t>
            </a:r>
            <a:r>
              <a:rPr kumimoji="0" lang="he-IL" sz="1000" b="1"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פ</a:t>
            </a:r>
            <a:r>
              <a:rPr kumimoji="0" lang="he-IL" sz="10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רגון</a:t>
            </a:r>
            <a:r>
              <a:rPr kumimoji="0" lang="he-IL" sz="1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a:t>
            </a:r>
            <a:r>
              <a:rPr kumimoji="0" lang="he-IL" sz="10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רא"פ</a:t>
            </a:r>
            <a:r>
              <a:rPr kumimoji="0" lang="he-IL" sz="1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endParaRPr lang="he-IL" sz="1000" dirty="0">
              <a:latin typeface="Heebo" pitchFamily="2" charset="-79"/>
              <a:cs typeface="Heebo"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a:latin typeface="Heebo" pitchFamily="2" charset="-79"/>
              <a:cs typeface="Heebo" pitchFamily="2" charset="-79"/>
            </a:endParaRP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a:t>
            </a:fld>
            <a:endParaRPr lang="he-IL"/>
          </a:p>
        </p:txBody>
      </p:sp>
    </p:spTree>
    <p:extLst>
      <p:ext uri="{BB962C8B-B14F-4D97-AF65-F5344CB8AC3E}">
        <p14:creationId xmlns:p14="http://schemas.microsoft.com/office/powerpoint/2010/main" val="1585585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למורה:</a:t>
            </a:r>
          </a:p>
          <a:p>
            <a:r>
              <a:rPr lang="he-IL" dirty="0"/>
              <a:t>לאחר הדיון בקבוצות</a:t>
            </a:r>
            <a:r>
              <a:rPr lang="he-IL" baseline="0" dirty="0"/>
              <a:t> המורה תאסוף את תשובות התלמידים ותציג את ראשי התיבות </a:t>
            </a:r>
            <a:r>
              <a:rPr lang="he-IL" baseline="0" dirty="0" err="1"/>
              <a:t>רא"פ</a:t>
            </a:r>
            <a:r>
              <a:rPr lang="he-IL" baseline="0" dirty="0"/>
              <a:t> (רשת של אחריות ופרגון). המורה תכוון את התלמידים לכך שהתנהלות מיטבית ברשת, המושתתת על בסיס אחריות אישית וחברתית ועידוד שיח מכבד, רגיש ומפרגן מובילה לחוויות נעימות יותר לתלמידי הכיתה ברשת ומחוצה לה, לאורך השנה כולה עם הפנים קדימה.</a:t>
            </a:r>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10</a:t>
            </a:fld>
            <a:endParaRPr lang="he-IL"/>
          </a:p>
        </p:txBody>
      </p:sp>
    </p:spTree>
    <p:extLst>
      <p:ext uri="{BB962C8B-B14F-4D97-AF65-F5344CB8AC3E}">
        <p14:creationId xmlns:p14="http://schemas.microsoft.com/office/powerpoint/2010/main" val="2000155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b="1"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הערות למורה:</a:t>
            </a:r>
          </a:p>
          <a:p>
            <a:pPr marL="0" marR="0" lvl="0" indent="0" algn="r" defTabSz="914400" rtl="1" eaLnBrk="1" fontAlgn="auto" latinLnBrk="0" hangingPunct="1">
              <a:spcBef>
                <a:spcPts val="0"/>
              </a:spcBef>
              <a:spcAft>
                <a:spcPts val="0"/>
              </a:spcAft>
              <a:buClr>
                <a:srgbClr val="000000"/>
              </a:buClr>
              <a:buSzTx/>
              <a:buFont typeface="Arial"/>
              <a:buNone/>
              <a:tabLst/>
              <a:defRPr/>
            </a:pPr>
            <a:r>
              <a:rPr lang="he-IL" sz="1200" b="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בהמשך</a:t>
            </a:r>
            <a:r>
              <a:rPr lang="he-IL" sz="1200" b="0" kern="0" baseline="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לפעילות ולדיון, וכן בהמשך להצגת ראשי התיבות</a:t>
            </a:r>
            <a:r>
              <a:rPr lang="he-IL" sz="12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תוך התייחסות לדיון הקבוצתי</a:t>
            </a:r>
            <a:r>
              <a:rPr lang="he-IL" sz="1200" kern="0" baseline="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he-IL" sz="12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המורה תבקש</a:t>
            </a:r>
            <a:r>
              <a:rPr lang="he-IL" sz="1200" kern="0" baseline="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מהתלמידים</a:t>
            </a:r>
            <a:r>
              <a:rPr lang="he-IL" sz="12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לחשוב יחד מה יוביל להתנהלות של אחריות ופרגון ברשת (</a:t>
            </a:r>
            <a:r>
              <a:rPr lang="he-IL" sz="1200" kern="0" noProof="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רא"פ</a:t>
            </a:r>
            <a:r>
              <a:rPr lang="he-IL" sz="12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רשת של אחריות ופרגון). המורה תזמין את התלמידים למלא את הדף </a:t>
            </a:r>
            <a:r>
              <a:rPr lang="he-IL" sz="1200" kern="0" noProof="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המצ"ב</a:t>
            </a:r>
            <a:r>
              <a:rPr lang="he-IL" sz="1200" kern="0" baseline="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בו</a:t>
            </a:r>
            <a:r>
              <a:rPr lang="he-IL" sz="12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ידייקו מהם הכללים/ אבני הדרך הקטנות והגדולות שיאפשרו להגיע לסוף השנה הנוכחית בתחושה טובה עבור כולם. </a:t>
            </a:r>
            <a:r>
              <a:rPr lang="he-IL" b="0" dirty="0"/>
              <a:t>דוגמאות: להימנע משיח פוגעני, לדאוג שיברכו בקבוצה הכיתתית כל ילד/ה שחוגגים יום הולדת, בקשת אישור לפני העלאת תמונה של תלמיד מהכיתה ועוד.</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11</a:t>
            </a:fld>
            <a:endParaRPr lang="he-IL"/>
          </a:p>
        </p:txBody>
      </p:sp>
    </p:spTree>
    <p:extLst>
      <p:ext uri="{BB962C8B-B14F-4D97-AF65-F5344CB8AC3E}">
        <p14:creationId xmlns:p14="http://schemas.microsoft.com/office/powerpoint/2010/main" val="2409081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הערות</a:t>
            </a:r>
            <a:r>
              <a:rPr lang="he-IL" baseline="0" dirty="0"/>
              <a:t> למורה:</a:t>
            </a:r>
          </a:p>
          <a:p>
            <a:r>
              <a:rPr lang="he-IL" baseline="0" dirty="0"/>
              <a:t>המורה תקיים עם התלמידים דיון כיתתי אודות השאלות המוצגות.</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12</a:t>
            </a:fld>
            <a:endParaRPr lang="he-IL"/>
          </a:p>
        </p:txBody>
      </p:sp>
    </p:spTree>
    <p:extLst>
      <p:ext uri="{BB962C8B-B14F-4D97-AF65-F5344CB8AC3E}">
        <p14:creationId xmlns:p14="http://schemas.microsoft.com/office/powerpoint/2010/main" val="1555334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הערות למורה:</a:t>
            </a:r>
          </a:p>
          <a:p>
            <a:r>
              <a:rPr lang="he-IL" dirty="0"/>
              <a:t>בתום השיעור</a:t>
            </a:r>
            <a:r>
              <a:rPr lang="he-IL" baseline="0" dirty="0"/>
              <a:t> נציג את המסרים הבאים.</a:t>
            </a:r>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13</a:t>
            </a:fld>
            <a:endParaRPr lang="he-IL"/>
          </a:p>
        </p:txBody>
      </p:sp>
    </p:spTree>
    <p:extLst>
      <p:ext uri="{BB962C8B-B14F-4D97-AF65-F5344CB8AC3E}">
        <p14:creationId xmlns:p14="http://schemas.microsoft.com/office/powerpoint/2010/main" val="4212181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a:t>
            </a:r>
            <a:r>
              <a:rPr lang="he-IL" b="1" baseline="0" dirty="0"/>
              <a:t> למורה:</a:t>
            </a:r>
          </a:p>
          <a:p>
            <a:r>
              <a:rPr lang="he-IL" baseline="0" dirty="0"/>
              <a:t>חשוב </a:t>
            </a:r>
            <a:r>
              <a:rPr lang="he-IL" baseline="0" dirty="0" err="1"/>
              <a:t>לאגום</a:t>
            </a:r>
            <a:r>
              <a:rPr lang="he-IL" baseline="0" dirty="0"/>
              <a:t> את התובנות וההתחייבויות של התלמידים לכדי אמנה/לצלם סרטון כיתתי/לחבר שיר קצבי. אלו, ילוו את התלמידים לאורך השנה.</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14</a:t>
            </a:fld>
            <a:endParaRPr lang="he-IL"/>
          </a:p>
        </p:txBody>
      </p:sp>
    </p:spTree>
    <p:extLst>
      <p:ext uri="{BB962C8B-B14F-4D97-AF65-F5344CB8AC3E}">
        <p14:creationId xmlns:p14="http://schemas.microsoft.com/office/powerpoint/2010/main" val="2200668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הערות למורה:</a:t>
            </a:r>
          </a:p>
          <a:p>
            <a:r>
              <a:rPr lang="he-IL" dirty="0"/>
              <a:t>ניתן לסיים את השיעור בקריאת השיר "עכשיו זה הזמן" (התלמידים מוזמנים להציע לחן, לשיר את השיר כשיר ראפ וכו')</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42379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ניתן להשמיע לתלמידים את השיר מולחן באמצעות כלי הבינה המלאכותית </a:t>
            </a:r>
            <a:r>
              <a:rPr lang="en-US" dirty="0"/>
              <a:t>SUNO</a:t>
            </a:r>
            <a:r>
              <a:rPr lang="he-IL" dirty="0"/>
              <a:t> (יש ללחוץ על הקישורים).</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2874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1" dirty="0"/>
              <a:t>משחק פתיח לשיעור</a:t>
            </a:r>
          </a:p>
          <a:p>
            <a:r>
              <a:rPr lang="he-IL" b="1" dirty="0"/>
              <a:t>מטרת הפעילות:</a:t>
            </a:r>
          </a:p>
          <a:p>
            <a:r>
              <a:rPr lang="he-IL" dirty="0"/>
              <a:t>חופשת הקיץ נראתה שונה בקרב תלמידים שונים.</a:t>
            </a:r>
            <a:r>
              <a:rPr lang="he-IL" baseline="0" dirty="0"/>
              <a:t> עבור חלק מהתלמידים, החופשה הייתה שגרתית יותר ודמתה לחופשות הקיץ בשנים קודמות, בעוד שאצל אחרים חופשת הקיץ הייתה אחרת. יחד עם זאת, חשוב לנו לשמור על רציפות ולהתייחס לחוויותיהם מהחופש הגדול. השמירה על הרציפות מקנה תחושת בטחון ושגרה לכלל התלמידים.</a:t>
            </a:r>
          </a:p>
          <a:p>
            <a:r>
              <a:rPr lang="he-IL" baseline="0" dirty="0"/>
              <a:t>בהתאם,</a:t>
            </a:r>
            <a:r>
              <a:rPr lang="he-IL" dirty="0"/>
              <a:t> נשוחח עם התלמידים על חופשת הקיץ שחוו </a:t>
            </a:r>
            <a:r>
              <a:rPr lang="he-IL" b="0" dirty="0"/>
              <a:t>באמצעות</a:t>
            </a:r>
            <a:r>
              <a:rPr lang="he-IL" b="1" dirty="0"/>
              <a:t> משחק נכון / לא נכון.</a:t>
            </a:r>
          </a:p>
          <a:p>
            <a:endParaRPr lang="he-IL" b="1"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t>הנחיות למורה/מנחה:</a:t>
            </a:r>
          </a:p>
          <a:p>
            <a:r>
              <a:rPr lang="he-IL" b="0" dirty="0"/>
              <a:t>נציג</a:t>
            </a:r>
            <a:r>
              <a:rPr lang="he-IL" b="0" baseline="0" dirty="0"/>
              <a:t> לתלמידים שקופית אחר שקופית, </a:t>
            </a:r>
            <a:r>
              <a:rPr lang="he-IL" b="0" dirty="0"/>
              <a:t>על כל שקופית, יופיע משפט שונה. התלמידים והתלמידות יבחרו בכל פעם מחדש, האם המשפט נכון עבורם או לא.</a:t>
            </a:r>
          </a:p>
          <a:p>
            <a:endParaRPr lang="he-IL" b="0" dirty="0"/>
          </a:p>
          <a:p>
            <a:r>
              <a:rPr lang="he-IL" b="0" dirty="0"/>
              <a:t>חשוב לאפשר בכל פעם למספר תלמידים לשתף בתשובה/בחוויה.</a:t>
            </a:r>
          </a:p>
          <a:p>
            <a:endParaRPr lang="he-IL" b="1" dirty="0"/>
          </a:p>
          <a:p>
            <a:pPr marL="228600" indent="-228600">
              <a:buAutoNum type="arabicPeriod"/>
            </a:pPr>
            <a:endParaRPr lang="he-IL" b="0" dirty="0"/>
          </a:p>
        </p:txBody>
      </p:sp>
      <p:sp>
        <p:nvSpPr>
          <p:cNvPr id="4" name="Slide Number Placeholder 3"/>
          <p:cNvSpPr>
            <a:spLocks noGrp="1"/>
          </p:cNvSpPr>
          <p:nvPr>
            <p:ph type="sldNum" sz="quarter" idx="5"/>
          </p:nvPr>
        </p:nvSpPr>
        <p:spPr/>
        <p:txBody>
          <a:bodyPr/>
          <a:lstStyle/>
          <a:p>
            <a:fld id="{4D09FABA-6F11-4152-9F65-7E0FE3E5FE2E}" type="slidenum">
              <a:rPr lang="he-IL" smtClean="0"/>
              <a:t>2</a:t>
            </a:fld>
            <a:endParaRPr lang="he-IL"/>
          </a:p>
        </p:txBody>
      </p:sp>
    </p:spTree>
    <p:extLst>
      <p:ext uri="{BB962C8B-B14F-4D97-AF65-F5344CB8AC3E}">
        <p14:creationId xmlns:p14="http://schemas.microsoft.com/office/powerpoint/2010/main" val="116725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he-IL" b="0" dirty="0"/>
          </a:p>
        </p:txBody>
      </p:sp>
      <p:sp>
        <p:nvSpPr>
          <p:cNvPr id="4" name="Slide Number Placeholder 3"/>
          <p:cNvSpPr>
            <a:spLocks noGrp="1"/>
          </p:cNvSpPr>
          <p:nvPr>
            <p:ph type="sldNum" sz="quarter" idx="5"/>
          </p:nvPr>
        </p:nvSpPr>
        <p:spPr/>
        <p:txBody>
          <a:bodyPr/>
          <a:lstStyle/>
          <a:p>
            <a:fld id="{4D09FABA-6F11-4152-9F65-7E0FE3E5FE2E}" type="slidenum">
              <a:rPr lang="he-IL" smtClean="0"/>
              <a:t>3</a:t>
            </a:fld>
            <a:endParaRPr lang="he-IL"/>
          </a:p>
        </p:txBody>
      </p:sp>
    </p:spTree>
    <p:extLst>
      <p:ext uri="{BB962C8B-B14F-4D97-AF65-F5344CB8AC3E}">
        <p14:creationId xmlns:p14="http://schemas.microsoft.com/office/powerpoint/2010/main" val="218669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he-IL" b="0" dirty="0"/>
          </a:p>
        </p:txBody>
      </p:sp>
      <p:sp>
        <p:nvSpPr>
          <p:cNvPr id="4" name="Slide Number Placeholder 3"/>
          <p:cNvSpPr>
            <a:spLocks noGrp="1"/>
          </p:cNvSpPr>
          <p:nvPr>
            <p:ph type="sldNum" sz="quarter" idx="5"/>
          </p:nvPr>
        </p:nvSpPr>
        <p:spPr/>
        <p:txBody>
          <a:bodyPr/>
          <a:lstStyle/>
          <a:p>
            <a:fld id="{4D09FABA-6F11-4152-9F65-7E0FE3E5FE2E}" type="slidenum">
              <a:rPr lang="he-IL" smtClean="0"/>
              <a:t>4</a:t>
            </a:fld>
            <a:endParaRPr lang="he-IL"/>
          </a:p>
        </p:txBody>
      </p:sp>
    </p:spTree>
    <p:extLst>
      <p:ext uri="{BB962C8B-B14F-4D97-AF65-F5344CB8AC3E}">
        <p14:creationId xmlns:p14="http://schemas.microsoft.com/office/powerpoint/2010/main" val="81858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he-IL" b="0" dirty="0"/>
          </a:p>
        </p:txBody>
      </p:sp>
      <p:sp>
        <p:nvSpPr>
          <p:cNvPr id="4" name="Slide Number Placeholder 3"/>
          <p:cNvSpPr>
            <a:spLocks noGrp="1"/>
          </p:cNvSpPr>
          <p:nvPr>
            <p:ph type="sldNum" sz="quarter" idx="5"/>
          </p:nvPr>
        </p:nvSpPr>
        <p:spPr/>
        <p:txBody>
          <a:bodyPr/>
          <a:lstStyle/>
          <a:p>
            <a:fld id="{4D09FABA-6F11-4152-9F65-7E0FE3E5FE2E}" type="slidenum">
              <a:rPr lang="he-IL" smtClean="0"/>
              <a:t>5</a:t>
            </a:fld>
            <a:endParaRPr lang="he-IL"/>
          </a:p>
        </p:txBody>
      </p:sp>
    </p:spTree>
    <p:extLst>
      <p:ext uri="{BB962C8B-B14F-4D97-AF65-F5344CB8AC3E}">
        <p14:creationId xmlns:p14="http://schemas.microsoft.com/office/powerpoint/2010/main" val="215967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למורה:</a:t>
            </a:r>
          </a:p>
          <a:p>
            <a:r>
              <a:rPr lang="he-IL" dirty="0"/>
              <a:t>המורה תפנה לתלמידים את השאלה במלבן הראשון. לאחר המענה תציג את המלבן השני "הידעתם?"</a:t>
            </a:r>
            <a:r>
              <a:rPr lang="he-IL" baseline="0" dirty="0"/>
              <a:t> המסביר לתלמידים מהו שיר ראפ (בהשראת אנציקלופדיית אאוריקה), כבסיס לפעילות בהמשך.</a:t>
            </a:r>
          </a:p>
          <a:p>
            <a:endParaRPr lang="he-IL" baseline="0" dirty="0"/>
          </a:p>
          <a:p>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6</a:t>
            </a:fld>
            <a:endParaRPr lang="he-IL"/>
          </a:p>
        </p:txBody>
      </p:sp>
    </p:spTree>
    <p:extLst>
      <p:ext uri="{BB962C8B-B14F-4D97-AF65-F5344CB8AC3E}">
        <p14:creationId xmlns:p14="http://schemas.microsoft.com/office/powerpoint/2010/main" val="205774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למורה:</a:t>
            </a:r>
          </a:p>
          <a:p>
            <a:r>
              <a:rPr lang="he-IL" dirty="0"/>
              <a:t>המורה </a:t>
            </a:r>
            <a:r>
              <a:rPr lang="he-IL" baseline="0" dirty="0"/>
              <a:t>תזמין שני תלמידים שיתנדבו למשימה.</a:t>
            </a:r>
          </a:p>
          <a:p>
            <a:r>
              <a:rPr lang="he-IL" baseline="0" dirty="0"/>
              <a:t>המורה תתאר את המשימה לתלמידים ותאמר שיוצגו לפניהם שני תיאורים דמיוניים של סיום השנה. כל תלמיד שיתנדב יקריא את אחד הסיומים כשיר ראפ.</a:t>
            </a:r>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7</a:t>
            </a:fld>
            <a:endParaRPr lang="he-IL"/>
          </a:p>
        </p:txBody>
      </p:sp>
    </p:spTree>
    <p:extLst>
      <p:ext uri="{BB962C8B-B14F-4D97-AF65-F5344CB8AC3E}">
        <p14:creationId xmlns:p14="http://schemas.microsoft.com/office/powerpoint/2010/main" val="2527720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7835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dirty="0"/>
              <a:t>הערות למורה:</a:t>
            </a:r>
          </a:p>
          <a:p>
            <a:r>
              <a:rPr lang="he-IL" dirty="0"/>
              <a:t>המורה תזמין</a:t>
            </a:r>
            <a:r>
              <a:rPr lang="he-IL" baseline="0" dirty="0"/>
              <a:t> את התלמידים לדון בשאלות המוצגות.</a:t>
            </a:r>
            <a:endParaRPr lang="he-IL" dirty="0"/>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9</a:t>
            </a:fld>
            <a:endParaRPr lang="he-IL"/>
          </a:p>
        </p:txBody>
      </p:sp>
    </p:spTree>
    <p:extLst>
      <p:ext uri="{BB962C8B-B14F-4D97-AF65-F5344CB8AC3E}">
        <p14:creationId xmlns:p14="http://schemas.microsoft.com/office/powerpoint/2010/main" val="1339174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C90A77-5766-FC3B-E3E6-278C3220FBF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3DB2A6C1-D441-F27E-A0D8-1AE5677C35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C9242ED7-2AD2-649D-4013-8BEA98E8DD77}"/>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5" name="מציין מיקום של כותרת תחתונה 4">
            <a:extLst>
              <a:ext uri="{FF2B5EF4-FFF2-40B4-BE49-F238E27FC236}">
                <a16:creationId xmlns:a16="http://schemas.microsoft.com/office/drawing/2014/main" id="{A4A4B6A5-4E48-9F97-51E5-F23F72766A9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BBBADA5-940E-4C27-545E-3C8C52590D76}"/>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5625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836F9B-F312-088E-8677-1EF54175E16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468814F-AACB-7DD0-1C7C-655BD078ABE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4FC4DEE-A477-306C-5E71-01D36B7C31D9}"/>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5" name="מציין מיקום של כותרת תחתונה 4">
            <a:extLst>
              <a:ext uri="{FF2B5EF4-FFF2-40B4-BE49-F238E27FC236}">
                <a16:creationId xmlns:a16="http://schemas.microsoft.com/office/drawing/2014/main" id="{6E5FE5C3-E48D-8304-4748-D15D9E65729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277FC63-0B04-104C-8AF3-9C9FA36FFD9B}"/>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358648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6E2F38E-E7D1-6E6B-50F2-B78F1AD83529}"/>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1DD1057-A4AA-D00A-7963-810AC6C1881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D2884FA-BA83-F548-42A8-982C4CD5EB4F}"/>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5" name="מציין מיקום של כותרת תחתונה 4">
            <a:extLst>
              <a:ext uri="{FF2B5EF4-FFF2-40B4-BE49-F238E27FC236}">
                <a16:creationId xmlns:a16="http://schemas.microsoft.com/office/drawing/2014/main" id="{E3EBEE85-72F5-F0DA-8453-3CC68E7559C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FBA59EA-4B1C-0427-984B-04922FA1939C}"/>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70112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4E9A62-545C-BAE2-F9B4-14391010C4D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11AAFA3-C322-7CAB-3F93-991331CF1D5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0CD7135-E681-0461-6391-792103858820}"/>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5" name="מציין מיקום של כותרת תחתונה 4">
            <a:extLst>
              <a:ext uri="{FF2B5EF4-FFF2-40B4-BE49-F238E27FC236}">
                <a16:creationId xmlns:a16="http://schemas.microsoft.com/office/drawing/2014/main" id="{E4AF974B-A66B-C71A-A133-0853ADB746B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C0312E6-0509-8BAC-3811-43307AA3B572}"/>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434675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1E94A63-717E-1BF6-079F-61EB732E6EAB}"/>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D4A6BB-B64F-6F00-245A-DD63793514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D416DD73-C85D-1DDF-7170-D00376D0F626}"/>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5" name="מציין מיקום של כותרת תחתונה 4">
            <a:extLst>
              <a:ext uri="{FF2B5EF4-FFF2-40B4-BE49-F238E27FC236}">
                <a16:creationId xmlns:a16="http://schemas.microsoft.com/office/drawing/2014/main" id="{CE2E92F5-6268-950C-3A30-84F7C470341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A8AE832-BF8B-9341-8E2D-14516573C47A}"/>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10529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8FA1EF-971B-8A71-A4DB-F584E21B791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68FD556-1643-3929-531B-FE13DB54446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2AEB06E-0D58-0FCC-21EE-82F75D40BFE1}"/>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6DA16D0-3DAC-BED1-4AB5-E8D221727A8C}"/>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6" name="מציין מיקום של כותרת תחתונה 5">
            <a:extLst>
              <a:ext uri="{FF2B5EF4-FFF2-40B4-BE49-F238E27FC236}">
                <a16:creationId xmlns:a16="http://schemas.microsoft.com/office/drawing/2014/main" id="{1192603A-3CE3-259B-F00B-28410B7698B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1FE1BF5-7620-3E21-C175-FD57EE453DAE}"/>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3139933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F848C7-BBAB-2961-34C6-E01CCAFD3A49}"/>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30115A1-9157-598C-1D52-49DD3FB777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54BC7AC-FCC4-28BD-4742-C603BD94453E}"/>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7C7A675-E56C-E801-98E4-84BDC6F61B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FE456FBF-68C6-71D6-2876-EE27FB0E26E8}"/>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4748B298-F10E-CC95-5E05-7745A47D673F}"/>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8" name="מציין מיקום של כותרת תחתונה 7">
            <a:extLst>
              <a:ext uri="{FF2B5EF4-FFF2-40B4-BE49-F238E27FC236}">
                <a16:creationId xmlns:a16="http://schemas.microsoft.com/office/drawing/2014/main" id="{E3A0E040-BA9B-5240-DE39-0016B4AF98F6}"/>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2DD3D8A-9123-1CD5-BE93-701ADFBD857E}"/>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36249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2C67B4-C400-756B-66F7-31FF6B021BC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87B5FF5E-6752-6EC0-AA14-961AC52D3D90}"/>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4" name="מציין מיקום של כותרת תחתונה 3">
            <a:extLst>
              <a:ext uri="{FF2B5EF4-FFF2-40B4-BE49-F238E27FC236}">
                <a16:creationId xmlns:a16="http://schemas.microsoft.com/office/drawing/2014/main" id="{0BAA7A72-EBFB-497E-9699-A92250192DA3}"/>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8374BAB-3603-2872-87F4-ADBD87CD9E1C}"/>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157359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A09744D-51EC-CAEE-6B07-DD421100015D}"/>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3" name="מציין מיקום של כותרת תחתונה 2">
            <a:extLst>
              <a:ext uri="{FF2B5EF4-FFF2-40B4-BE49-F238E27FC236}">
                <a16:creationId xmlns:a16="http://schemas.microsoft.com/office/drawing/2014/main" id="{C85BCB1A-4DAA-145D-B1B7-65695BC00D3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196F1671-0F89-E8FC-EFDD-7F9654912FEF}"/>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262813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69A81A-FB87-66EC-1746-C3221550418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95745FA-3433-F523-4D98-9216C3493F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AE8F80B2-F561-0E1D-66C0-A7166E48E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2E96DC33-079F-E693-9756-940B8742D899}"/>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6" name="מציין מיקום של כותרת תחתונה 5">
            <a:extLst>
              <a:ext uri="{FF2B5EF4-FFF2-40B4-BE49-F238E27FC236}">
                <a16:creationId xmlns:a16="http://schemas.microsoft.com/office/drawing/2014/main" id="{F744AB6B-0ED4-7D56-A728-8E1D4F42CE2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6C6E5AC-1353-3328-7D8A-FB2314DA30B6}"/>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595681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CB8B6F-C425-9547-F3D9-DC083CD762F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3367D7D5-4D15-D501-1A31-E1F675E43B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606C280-2FFC-025E-C3A6-0001A8AB8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58CB53D-59B9-35E0-593A-B7602F129414}"/>
              </a:ext>
            </a:extLst>
          </p:cNvPr>
          <p:cNvSpPr>
            <a:spLocks noGrp="1"/>
          </p:cNvSpPr>
          <p:nvPr>
            <p:ph type="dt" sz="half" idx="10"/>
          </p:nvPr>
        </p:nvSpPr>
        <p:spPr/>
        <p:txBody>
          <a:bodyPr/>
          <a:lstStyle/>
          <a:p>
            <a:fld id="{9A662758-4708-42C0-A761-76260DFC3A10}" type="datetimeFigureOut">
              <a:rPr lang="he-IL" smtClean="0"/>
              <a:t>ו'/שבט/תשפ"ה</a:t>
            </a:fld>
            <a:endParaRPr lang="he-IL"/>
          </a:p>
        </p:txBody>
      </p:sp>
      <p:sp>
        <p:nvSpPr>
          <p:cNvPr id="6" name="מציין מיקום של כותרת תחתונה 5">
            <a:extLst>
              <a:ext uri="{FF2B5EF4-FFF2-40B4-BE49-F238E27FC236}">
                <a16:creationId xmlns:a16="http://schemas.microsoft.com/office/drawing/2014/main" id="{ABE7DDD1-1253-B779-3A9A-DAC2269F36C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8F10249-394B-66AA-FF7A-3AC1AFAC68D7}"/>
              </a:ext>
            </a:extLst>
          </p:cNvPr>
          <p:cNvSpPr>
            <a:spLocks noGrp="1"/>
          </p:cNvSpPr>
          <p:nvPr>
            <p:ph type="sldNum" sz="quarter" idx="12"/>
          </p:nvPr>
        </p:nvSpPr>
        <p:spPr/>
        <p:txBody>
          <a:bodyPr/>
          <a:lstStyle/>
          <a:p>
            <a:fld id="{D51C857E-2EAB-48D6-8922-5234A1654574}" type="slidenum">
              <a:rPr lang="he-IL" smtClean="0"/>
              <a:t>‹#›</a:t>
            </a:fld>
            <a:endParaRPr lang="he-IL"/>
          </a:p>
        </p:txBody>
      </p:sp>
    </p:spTree>
    <p:extLst>
      <p:ext uri="{BB962C8B-B14F-4D97-AF65-F5344CB8AC3E}">
        <p14:creationId xmlns:p14="http://schemas.microsoft.com/office/powerpoint/2010/main" val="3993961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EFFE"/>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482D6BB0-3217-A8EA-B597-A031F37065A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9037085-FBE2-EA40-69EE-D3F2A4CAD78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86578C3-832B-EE5F-B861-D5CDAEE8300C}"/>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662758-4708-42C0-A761-76260DFC3A10}" type="datetimeFigureOut">
              <a:rPr lang="he-IL" smtClean="0"/>
              <a:t>ו'/שבט/תשפ"ה</a:t>
            </a:fld>
            <a:endParaRPr lang="he-IL"/>
          </a:p>
        </p:txBody>
      </p:sp>
      <p:sp>
        <p:nvSpPr>
          <p:cNvPr id="5" name="מציין מיקום של כותרת תחתונה 4">
            <a:extLst>
              <a:ext uri="{FF2B5EF4-FFF2-40B4-BE49-F238E27FC236}">
                <a16:creationId xmlns:a16="http://schemas.microsoft.com/office/drawing/2014/main" id="{F7E8A3FE-4CAC-58D7-5962-9B8F2021C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C166AE15-EDDB-35DE-90A1-7EB24C2EF6A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51C857E-2EAB-48D6-8922-5234A1654574}" type="slidenum">
              <a:rPr lang="he-IL" smtClean="0"/>
              <a:t>‹#›</a:t>
            </a:fld>
            <a:endParaRPr lang="he-IL"/>
          </a:p>
        </p:txBody>
      </p:sp>
    </p:spTree>
    <p:extLst>
      <p:ext uri="{BB962C8B-B14F-4D97-AF65-F5344CB8AC3E}">
        <p14:creationId xmlns:p14="http://schemas.microsoft.com/office/powerpoint/2010/main" val="16646704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suno.com/song/7e9305e0-74fc-4e49-949c-9d9f51c61bfe" TargetMode="External"/><Relationship Id="rId4" Type="http://schemas.openxmlformats.org/officeDocument/2006/relationships/hyperlink" Target="https://suno.com/song/31bd8473-a732-495d-ac7d-1657c3bd521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4069" y="264516"/>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Lst>
          </p:cNvPr>
          <p:cNvGrpSpPr/>
          <p:nvPr/>
        </p:nvGrpSpPr>
        <p:grpSpPr>
          <a:xfrm>
            <a:off x="2667247" y="2552925"/>
            <a:ext cx="6796566" cy="2159530"/>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00"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07007" y="2799218"/>
            <a:ext cx="7777986" cy="1655762"/>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כלים ופעילויות</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לחיזוק כוחות ולניהול שיח רגשי</a:t>
            </a:r>
          </a:p>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לתלמידים ולצוות החינוכי</a:t>
            </a:r>
          </a:p>
        </p:txBody>
      </p:sp>
      <p:pic>
        <p:nvPicPr>
          <p:cNvPr id="13" name="Google Shape;121;p15">
            <a:extLst>
              <a:ext uri="{FF2B5EF4-FFF2-40B4-BE49-F238E27FC236}">
                <a16:creationId xmlns:a16="http://schemas.microsoft.com/office/drawing/2014/main" id="{2679F65A-8AF3-7D95-99D9-317EBBFC6859}"/>
              </a:ext>
            </a:extLst>
          </p:cNvPr>
          <p:cNvPicPr preferRelativeResize="0"/>
          <p:nvPr/>
        </p:nvPicPr>
        <p:blipFill rotWithShape="1">
          <a:blip r:embed="rId3">
            <a:alphaModFix/>
          </a:blip>
          <a:srcRect/>
          <a:stretch/>
        </p:blipFill>
        <p:spPr>
          <a:xfrm>
            <a:off x="783881" y="313827"/>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8" y="1003541"/>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Google Shape;127;p15">
            <a:extLst>
              <a:ext uri="{FF2B5EF4-FFF2-40B4-BE49-F238E27FC236}">
                <a16:creationId xmlns:a16="http://schemas.microsoft.com/office/drawing/2014/main" id="{1DF68F69-7E62-82AD-5132-48250B4CEA69}"/>
              </a:ext>
            </a:extLst>
          </p:cNvPr>
          <p:cNvPicPr preferRelativeResize="0"/>
          <p:nvPr/>
        </p:nvPicPr>
        <p:blipFill>
          <a:blip r:embed="rId4">
            <a:alphaModFix/>
          </a:blip>
          <a:stretch>
            <a:fillRect/>
          </a:stretch>
        </p:blipFill>
        <p:spPr>
          <a:xfrm>
            <a:off x="9463813" y="660581"/>
            <a:ext cx="2141984" cy="1023173"/>
          </a:xfrm>
          <a:prstGeom prst="rect">
            <a:avLst/>
          </a:prstGeom>
          <a:noFill/>
          <a:ln>
            <a:noFill/>
          </a:ln>
        </p:spPr>
      </p:pic>
      <p:pic>
        <p:nvPicPr>
          <p:cNvPr id="6" name="תמונה 5">
            <a:extLst>
              <a:ext uri="{FF2B5EF4-FFF2-40B4-BE49-F238E27FC236}">
                <a16:creationId xmlns:a16="http://schemas.microsoft.com/office/drawing/2014/main" id="{CC97B4A4-0067-0DD3-A926-BB2AEF68F163}"/>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3737863" y="-450654"/>
            <a:ext cx="4716275" cy="4716275"/>
          </a:xfrm>
          <a:prstGeom prst="rect">
            <a:avLst/>
          </a:prstGeom>
        </p:spPr>
      </p:pic>
      <p:sp>
        <p:nvSpPr>
          <p:cNvPr id="17" name="תיבת טקסט 16">
            <a:extLst>
              <a:ext uri="{FF2B5EF4-FFF2-40B4-BE49-F238E27FC236}">
                <a16:creationId xmlns:a16="http://schemas.microsoft.com/office/drawing/2014/main" id="{5B348087-EAFB-0FF1-DA30-9C8A835FFE69}"/>
              </a:ext>
            </a:extLst>
          </p:cNvPr>
          <p:cNvSpPr txBox="1"/>
          <p:nvPr/>
        </p:nvSpPr>
        <p:spPr>
          <a:xfrm>
            <a:off x="9447881" y="5735328"/>
            <a:ext cx="2609803"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3200" b="1" dirty="0">
                <a:solidFill>
                  <a:prstClr val="black"/>
                </a:solidFill>
                <a:latin typeface="Calibri" panose="020F0502020204030204" pitchFamily="34" charset="0"/>
                <a:cs typeface="Calibri" panose="020F0502020204030204" pitchFamily="34" charset="0"/>
              </a:rPr>
              <a:t>כיתות </a:t>
            </a:r>
            <a:r>
              <a:rPr lang="he-IL" sz="3200" b="1">
                <a:solidFill>
                  <a:prstClr val="black"/>
                </a:solidFill>
                <a:latin typeface="Calibri" panose="020F0502020204030204" pitchFamily="34" charset="0"/>
                <a:cs typeface="Calibri" panose="020F0502020204030204" pitchFamily="34" charset="0"/>
              </a:rPr>
              <a:t>ה'-ו'</a:t>
            </a:r>
            <a:endPar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תיבת טקסט 6">
            <a:extLst>
              <a:ext uri="{FF2B5EF4-FFF2-40B4-BE49-F238E27FC236}">
                <a16:creationId xmlns:a16="http://schemas.microsoft.com/office/drawing/2014/main" id="{DF8C7FDB-B142-8F3F-46D7-9468DAB57AA6}"/>
              </a:ext>
            </a:extLst>
          </p:cNvPr>
          <p:cNvSpPr txBox="1"/>
          <p:nvPr/>
        </p:nvSpPr>
        <p:spPr>
          <a:xfrm>
            <a:off x="1946367" y="4756047"/>
            <a:ext cx="8038626" cy="707886"/>
          </a:xfrm>
          <a:prstGeom prst="rect">
            <a:avLst/>
          </a:prstGeom>
          <a:noFill/>
        </p:spPr>
        <p:txBody>
          <a:bodyPr wrap="square">
            <a:spAutoFit/>
          </a:bodyPr>
          <a:lstStyle/>
          <a:p>
            <a:pPr algn="ctr"/>
            <a:r>
              <a:rPr lang="he-IL" sz="4000" b="1" dirty="0" err="1">
                <a:solidFill>
                  <a:srgbClr val="5B7496"/>
                </a:solidFill>
                <a:latin typeface="Calibri" panose="020F0502020204030204" pitchFamily="34" charset="0"/>
                <a:cs typeface="Calibri" panose="020F0502020204030204" pitchFamily="34" charset="0"/>
              </a:rPr>
              <a:t>רא"פ</a:t>
            </a:r>
            <a:r>
              <a:rPr lang="he-IL" sz="4000" b="1" dirty="0">
                <a:solidFill>
                  <a:srgbClr val="5B7496"/>
                </a:solidFill>
                <a:latin typeface="Calibri" panose="020F0502020204030204" pitchFamily="34" charset="0"/>
                <a:cs typeface="Calibri" panose="020F0502020204030204" pitchFamily="34" charset="0"/>
              </a:rPr>
              <a:t> </a:t>
            </a:r>
            <a:r>
              <a:rPr lang="he-IL" sz="3200" b="1" dirty="0">
                <a:solidFill>
                  <a:srgbClr val="5B7496"/>
                </a:solidFill>
                <a:latin typeface="Calibri" panose="020F0502020204030204" pitchFamily="34" charset="0"/>
                <a:cs typeface="Calibri" panose="020F0502020204030204" pitchFamily="34" charset="0"/>
              </a:rPr>
              <a:t>(רשת של אחריות ופרגון) </a:t>
            </a:r>
            <a:r>
              <a:rPr lang="he-IL" sz="4000" b="1">
                <a:solidFill>
                  <a:srgbClr val="5B7496"/>
                </a:solidFill>
                <a:latin typeface="Calibri" panose="020F0502020204030204" pitchFamily="34" charset="0"/>
                <a:cs typeface="Calibri" panose="020F0502020204030204" pitchFamily="34" charset="0"/>
              </a:rPr>
              <a:t>לשנה החדשה</a:t>
            </a:r>
            <a:endParaRPr lang="he-IL" sz="4000" b="1" dirty="0">
              <a:solidFill>
                <a:srgbClr val="5B7496"/>
              </a:solidFill>
              <a:latin typeface="Calibri" panose="020F0502020204030204" pitchFamily="34" charset="0"/>
              <a:cs typeface="Calibri" panose="020F0502020204030204" pitchFamily="34" charset="0"/>
            </a:endParaRPr>
          </a:p>
        </p:txBody>
      </p:sp>
      <p:sp>
        <p:nvSpPr>
          <p:cNvPr id="5" name="תיבת טקסט 4">
            <a:extLst>
              <a:ext uri="{FF2B5EF4-FFF2-40B4-BE49-F238E27FC236}">
                <a16:creationId xmlns:a16="http://schemas.microsoft.com/office/drawing/2014/main" id="{C9C4BCE7-0224-C9A0-85C0-C7B3C89F5AD2}"/>
              </a:ext>
            </a:extLst>
          </p:cNvPr>
          <p:cNvSpPr txBox="1"/>
          <p:nvPr/>
        </p:nvSpPr>
        <p:spPr>
          <a:xfrm>
            <a:off x="11020301" y="358350"/>
            <a:ext cx="653143" cy="369332"/>
          </a:xfrm>
          <a:prstGeom prst="rect">
            <a:avLst/>
          </a:prstGeom>
          <a:noFill/>
        </p:spPr>
        <p:txBody>
          <a:bodyPr wrap="square" rtlCol="1">
            <a:spAutoFit/>
          </a:bodyPr>
          <a:lstStyle/>
          <a:p>
            <a:r>
              <a:rPr lang="he-IL" dirty="0"/>
              <a:t>בס"ד</a:t>
            </a:r>
          </a:p>
        </p:txBody>
      </p:sp>
      <p:pic>
        <p:nvPicPr>
          <p:cNvPr id="11" name="Picture 2" descr="https://lh4.googleusercontent.com/8nRRSCAcVTz6bY4JOpdRVQLqYC2-9FNFzr01ZHnANkdWoXgfBA8ZiUiq5SdUpJlx1NvNt1_xVh4dNYQztGfeqFRU3E1WRjRHcksMLGmdX4hu_WPe7nX_DKwB5he-5rid4A">
            <a:extLst>
              <a:ext uri="{FF2B5EF4-FFF2-40B4-BE49-F238E27FC236}">
                <a16:creationId xmlns:a16="http://schemas.microsoft.com/office/drawing/2014/main" id="{8D83AD6F-3348-2FD5-5EC5-D5B23BCE90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3144" y="365366"/>
            <a:ext cx="1457325" cy="638175"/>
          </a:xfrm>
          <a:prstGeom prst="rect">
            <a:avLst/>
          </a:prstGeom>
          <a:noFill/>
          <a:extLst>
            <a:ext uri="{909E8E84-426E-40DD-AFC4-6F175D3DCCD1}">
              <a14:hiddenFill xmlns:a14="http://schemas.microsoft.com/office/drawing/2010/main">
                <a:solidFill>
                  <a:srgbClr val="FFFFFF"/>
                </a:solidFill>
              </a14:hiddenFill>
            </a:ext>
          </a:extLst>
        </p:spPr>
      </p:pic>
      <p:sp>
        <p:nvSpPr>
          <p:cNvPr id="16" name="תיבת טקסט 4">
            <a:extLst>
              <a:ext uri="{FF2B5EF4-FFF2-40B4-BE49-F238E27FC236}">
                <a16:creationId xmlns:a16="http://schemas.microsoft.com/office/drawing/2014/main" id="{01C2D260-C6B3-59C3-0CE7-D36053A0FC2A}"/>
              </a:ext>
            </a:extLst>
          </p:cNvPr>
          <p:cNvSpPr txBox="1"/>
          <p:nvPr/>
        </p:nvSpPr>
        <p:spPr>
          <a:xfrm>
            <a:off x="1772410" y="944962"/>
            <a:ext cx="1638791" cy="553998"/>
          </a:xfrm>
          <a:prstGeom prst="rect">
            <a:avLst/>
          </a:prstGeom>
          <a:noFill/>
        </p:spPr>
        <p:txBody>
          <a:bodyPr wrap="square" rtlCol="1">
            <a:spAutoFit/>
          </a:bodyPr>
          <a:lstStyle/>
          <a:p>
            <a:pPr algn="ctr">
              <a:buClr>
                <a:schemeClr val="dk1"/>
              </a:buClr>
              <a:buSzPts val="1800"/>
            </a:pPr>
            <a:r>
              <a:rPr lang="he-IL" b="1" dirty="0">
                <a:solidFill>
                  <a:schemeClr val="dk1"/>
                </a:solidFill>
                <a:latin typeface="Calibri" panose="020F0502020204030204" pitchFamily="34" charset="0"/>
                <a:cs typeface="Calibri" panose="020F0502020204030204" pitchFamily="34" charset="0"/>
                <a:sym typeface="DM Sans"/>
              </a:rPr>
              <a:t>כישורי חיים</a:t>
            </a:r>
            <a:endParaRPr lang="he-IL" b="1" dirty="0">
              <a:solidFill>
                <a:srgbClr val="1E9EE4"/>
              </a:solidFill>
              <a:latin typeface="Calibri" panose="020F0502020204030204" pitchFamily="34" charset="0"/>
              <a:cs typeface="Calibri" panose="020F0502020204030204" pitchFamily="34" charset="0"/>
              <a:sym typeface="DM Sans"/>
            </a:endParaRPr>
          </a:p>
          <a:p>
            <a:pPr algn="ctr">
              <a:buClr>
                <a:schemeClr val="dk1"/>
              </a:buClr>
              <a:buSzPts val="1800"/>
            </a:pPr>
            <a:r>
              <a:rPr lang="he-IL" sz="1200" b="1" dirty="0">
                <a:solidFill>
                  <a:srgbClr val="1E9EE4"/>
                </a:solidFill>
                <a:latin typeface="Calibri" panose="020F0502020204030204" pitchFamily="34" charset="0"/>
                <a:cs typeface="Calibri" panose="020F0502020204030204" pitchFamily="34" charset="0"/>
                <a:sym typeface="DM Sans"/>
              </a:rPr>
              <a:t>לגדול </a:t>
            </a:r>
            <a:r>
              <a:rPr lang="he-IL" sz="1200" b="1" dirty="0">
                <a:solidFill>
                  <a:srgbClr val="1795DA"/>
                </a:solidFill>
                <a:latin typeface="Calibri" panose="020F0502020204030204" pitchFamily="34" charset="0"/>
                <a:cs typeface="Calibri" panose="020F0502020204030204" pitchFamily="34" charset="0"/>
                <a:sym typeface="DM Sans"/>
              </a:rPr>
              <a:t>עם כ"ח בחמ"ד</a:t>
            </a:r>
          </a:p>
        </p:txBody>
      </p:sp>
    </p:spTree>
    <p:extLst>
      <p:ext uri="{BB962C8B-B14F-4D97-AF65-F5344CB8AC3E}">
        <p14:creationId xmlns:p14="http://schemas.microsoft.com/office/powerpoint/2010/main" val="328507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4">
            <a:extLst>
              <a:ext uri="{FF2B5EF4-FFF2-40B4-BE49-F238E27FC236}">
                <a16:creationId xmlns:a16="http://schemas.microsoft.com/office/drawing/2014/main" id="{05FB114B-BE51-56D8-8B8A-6D424501E0EE}"/>
              </a:ext>
            </a:extLst>
          </p:cNvPr>
          <p:cNvSpPr/>
          <p:nvPr/>
        </p:nvSpPr>
        <p:spPr>
          <a:xfrm>
            <a:off x="4373289" y="270393"/>
            <a:ext cx="3110147" cy="1862048"/>
          </a:xfrm>
          <a:prstGeom prst="rect">
            <a:avLst/>
          </a:prstGeom>
          <a:noFill/>
          <a:ln>
            <a:noFill/>
          </a:ln>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11500" b="1" i="0" u="none" strike="noStrike" kern="0" cap="none" spc="0" normalizeH="0" baseline="0" noProof="0" dirty="0" err="1">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rPr>
              <a:t>רא"פ</a:t>
            </a:r>
            <a:endParaRPr kumimoji="0" lang="he-IL" sz="115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תיבת טקסט 4">
            <a:extLst>
              <a:ext uri="{FF2B5EF4-FFF2-40B4-BE49-F238E27FC236}">
                <a16:creationId xmlns:a16="http://schemas.microsoft.com/office/drawing/2014/main" id="{F2105FCB-CE50-C57D-E4E0-FE6362C375BC}"/>
              </a:ext>
            </a:extLst>
          </p:cNvPr>
          <p:cNvSpPr txBox="1"/>
          <p:nvPr/>
        </p:nvSpPr>
        <p:spPr>
          <a:xfrm>
            <a:off x="2564882" y="4924087"/>
            <a:ext cx="7459124" cy="707886"/>
          </a:xfrm>
          <a:prstGeom prst="rect">
            <a:avLst/>
          </a:prstGeom>
          <a:solidFill>
            <a:schemeClr val="accent1">
              <a:lumMod val="20000"/>
              <a:lumOff val="80000"/>
            </a:schemeClr>
          </a:solid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000" kern="0" noProof="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רא"פ</a:t>
            </a:r>
            <a:r>
              <a:rPr lang="he-IL" sz="40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רשת של אחריות ופרגון</a:t>
            </a:r>
            <a:endParaRPr kumimoji="0" lang="he-IL" sz="40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7" name="תיבת טקסט 4">
            <a:extLst>
              <a:ext uri="{FF2B5EF4-FFF2-40B4-BE49-F238E27FC236}">
                <a16:creationId xmlns:a16="http://schemas.microsoft.com/office/drawing/2014/main" id="{F2105FCB-CE50-C57D-E4E0-FE6362C375BC}"/>
              </a:ext>
            </a:extLst>
          </p:cNvPr>
          <p:cNvSpPr txBox="1"/>
          <p:nvPr/>
        </p:nvSpPr>
        <p:spPr>
          <a:xfrm>
            <a:off x="8220136" y="2362615"/>
            <a:ext cx="2793422" cy="1446550"/>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8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ר</a:t>
            </a:r>
            <a:r>
              <a:rPr lang="he-IL" sz="6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שת</a:t>
            </a:r>
            <a:endParaRPr kumimoji="0" lang="he-IL" sz="60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9" name="תיבת טקסט 4">
            <a:extLst>
              <a:ext uri="{FF2B5EF4-FFF2-40B4-BE49-F238E27FC236}">
                <a16:creationId xmlns:a16="http://schemas.microsoft.com/office/drawing/2014/main" id="{F2105FCB-CE50-C57D-E4E0-FE6362C375BC}"/>
              </a:ext>
            </a:extLst>
          </p:cNvPr>
          <p:cNvSpPr txBox="1"/>
          <p:nvPr/>
        </p:nvSpPr>
        <p:spPr>
          <a:xfrm>
            <a:off x="4726589" y="2533824"/>
            <a:ext cx="2756847" cy="1323439"/>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8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א</a:t>
            </a:r>
            <a:r>
              <a:rPr lang="he-IL" sz="5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חריות</a:t>
            </a:r>
            <a:endParaRPr kumimoji="0" lang="he-IL" sz="54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 name="תיבת טקסט 4">
            <a:extLst>
              <a:ext uri="{FF2B5EF4-FFF2-40B4-BE49-F238E27FC236}">
                <a16:creationId xmlns:a16="http://schemas.microsoft.com/office/drawing/2014/main" id="{F2105FCB-CE50-C57D-E4E0-FE6362C375BC}"/>
              </a:ext>
            </a:extLst>
          </p:cNvPr>
          <p:cNvSpPr txBox="1"/>
          <p:nvPr/>
        </p:nvSpPr>
        <p:spPr>
          <a:xfrm>
            <a:off x="650000" y="2410713"/>
            <a:ext cx="3723289" cy="1446550"/>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8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פ</a:t>
            </a:r>
            <a:r>
              <a:rPr lang="he-IL" sz="6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רגון</a:t>
            </a:r>
            <a:endParaRPr kumimoji="0" lang="he-IL" sz="60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cxnSp>
        <p:nvCxnSpPr>
          <p:cNvPr id="13" name="מחבר חץ ישר 12"/>
          <p:cNvCxnSpPr/>
          <p:nvPr/>
        </p:nvCxnSpPr>
        <p:spPr>
          <a:xfrm>
            <a:off x="7861110" y="1953144"/>
            <a:ext cx="737118" cy="668286"/>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5" name="מחבר חץ ישר 14"/>
          <p:cNvCxnSpPr/>
          <p:nvPr/>
        </p:nvCxnSpPr>
        <p:spPr>
          <a:xfrm flipH="1">
            <a:off x="6072794" y="2119578"/>
            <a:ext cx="15918" cy="730204"/>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6" name="מחבר חץ ישר 15"/>
          <p:cNvCxnSpPr/>
          <p:nvPr/>
        </p:nvCxnSpPr>
        <p:spPr>
          <a:xfrm flipH="1">
            <a:off x="3374846" y="1953144"/>
            <a:ext cx="957387" cy="668286"/>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pic>
        <p:nvPicPr>
          <p:cNvPr id="2" name="Picture 6" descr="Free Reporter Interview vector and picture">
            <a:extLst>
              <a:ext uri="{FF2B5EF4-FFF2-40B4-BE49-F238E27FC236}">
                <a16:creationId xmlns:a16="http://schemas.microsoft.com/office/drawing/2014/main" id="{8A55D90E-AFF8-F543-6FB9-4CC86995C85F}"/>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132" b="16081"/>
          <a:stretch/>
        </p:blipFill>
        <p:spPr bwMode="auto">
          <a:xfrm rot="19807591">
            <a:off x="2306469" y="5169069"/>
            <a:ext cx="1010196" cy="12100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ree Reporter Interview vector and picture">
            <a:extLst>
              <a:ext uri="{FF2B5EF4-FFF2-40B4-BE49-F238E27FC236}">
                <a16:creationId xmlns:a16="http://schemas.microsoft.com/office/drawing/2014/main" id="{B89A97A6-B428-7B1B-A8B5-91B1D8B8AAA6}"/>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22132" b="16081"/>
          <a:stretch/>
        </p:blipFill>
        <p:spPr bwMode="auto">
          <a:xfrm rot="939621" flipH="1">
            <a:off x="9143034" y="4555894"/>
            <a:ext cx="947625" cy="111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75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6" name="מלבן 25">
            <a:extLst>
              <a:ext uri="{FF2B5EF4-FFF2-40B4-BE49-F238E27FC236}">
                <a16:creationId xmlns:a16="http://schemas.microsoft.com/office/drawing/2014/main" id="{78A21454-EB53-8688-A9A5-F23531A7372B}"/>
              </a:ext>
            </a:extLst>
          </p:cNvPr>
          <p:cNvSpPr/>
          <p:nvPr/>
        </p:nvSpPr>
        <p:spPr>
          <a:xfrm>
            <a:off x="1208166" y="3846592"/>
            <a:ext cx="2257115" cy="1258808"/>
          </a:xfrm>
          <a:prstGeom prst="rect">
            <a:avLst/>
          </a:prstGeom>
          <a:noFill/>
          <a:ln w="38100">
            <a:solidFill>
              <a:srgbClr val="7FA518"/>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a:t>ז</a:t>
            </a:r>
          </a:p>
        </p:txBody>
      </p:sp>
      <p:graphicFrame>
        <p:nvGraphicFramePr>
          <p:cNvPr id="39" name="טבלה 38">
            <a:extLst>
              <a:ext uri="{FF2B5EF4-FFF2-40B4-BE49-F238E27FC236}">
                <a16:creationId xmlns:a16="http://schemas.microsoft.com/office/drawing/2014/main" id="{A869B73B-EBC4-D696-B529-768A053598F5}"/>
              </a:ext>
            </a:extLst>
          </p:cNvPr>
          <p:cNvGraphicFramePr>
            <a:graphicFrameLocks noGrp="1"/>
          </p:cNvGraphicFramePr>
          <p:nvPr>
            <p:extLst>
              <p:ext uri="{D42A27DB-BD31-4B8C-83A1-F6EECF244321}">
                <p14:modId xmlns:p14="http://schemas.microsoft.com/office/powerpoint/2010/main" val="3410742876"/>
              </p:ext>
            </p:extLst>
          </p:nvPr>
        </p:nvGraphicFramePr>
        <p:xfrm>
          <a:off x="1197882" y="3912447"/>
          <a:ext cx="2257116" cy="1112520"/>
        </p:xfrm>
        <a:graphic>
          <a:graphicData uri="http://schemas.openxmlformats.org/drawingml/2006/table">
            <a:tbl>
              <a:tblPr rtl="1" firstRow="1" bandRow="1">
                <a:tableStyleId>{5C22544A-7EE6-4342-B048-85BDC9FD1C3A}</a:tableStyleId>
              </a:tblPr>
              <a:tblGrid>
                <a:gridCol w="2257116">
                  <a:extLst>
                    <a:ext uri="{9D8B030D-6E8A-4147-A177-3AD203B41FA5}">
                      <a16:colId xmlns:a16="http://schemas.microsoft.com/office/drawing/2014/main" val="1444887324"/>
                    </a:ext>
                  </a:extLst>
                </a:gridCol>
              </a:tblGrid>
              <a:tr h="370840">
                <a:tc>
                  <a:txBody>
                    <a:bodyPr/>
                    <a:lstStyle/>
                    <a:p>
                      <a:pPr rtl="1"/>
                      <a:endParaRPr lang="he-IL"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658054"/>
                  </a:ext>
                </a:extLst>
              </a:tr>
              <a:tr h="370840">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7288829"/>
                  </a:ext>
                </a:extLst>
              </a:tr>
              <a:tr h="370840">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6100616"/>
                  </a:ext>
                </a:extLst>
              </a:tr>
            </a:tbl>
          </a:graphicData>
        </a:graphic>
      </p:graphicFrame>
      <p:cxnSp>
        <p:nvCxnSpPr>
          <p:cNvPr id="14" name="מחבר ישר 13">
            <a:extLst>
              <a:ext uri="{FF2B5EF4-FFF2-40B4-BE49-F238E27FC236}">
                <a16:creationId xmlns:a16="http://schemas.microsoft.com/office/drawing/2014/main" id="{73E53DD8-063D-81F9-59A4-FCADE25E9DF9}"/>
              </a:ext>
            </a:extLst>
          </p:cNvPr>
          <p:cNvCxnSpPr>
            <a:cxnSpLocks/>
          </p:cNvCxnSpPr>
          <p:nvPr/>
        </p:nvCxnSpPr>
        <p:spPr>
          <a:xfrm flipH="1">
            <a:off x="9323347" y="1982608"/>
            <a:ext cx="1935480" cy="0"/>
          </a:xfrm>
          <a:prstGeom prst="line">
            <a:avLst/>
          </a:prstGeom>
          <a:ln w="38100">
            <a:solidFill>
              <a:srgbClr val="7FA518"/>
            </a:solidFill>
          </a:ln>
        </p:spPr>
        <p:style>
          <a:lnRef idx="1">
            <a:schemeClr val="accent1"/>
          </a:lnRef>
          <a:fillRef idx="0">
            <a:schemeClr val="accent1"/>
          </a:fillRef>
          <a:effectRef idx="0">
            <a:schemeClr val="accent1"/>
          </a:effectRef>
          <a:fontRef idx="minor">
            <a:schemeClr val="tx1"/>
          </a:fontRef>
        </p:style>
      </p:cxnSp>
      <p:sp>
        <p:nvSpPr>
          <p:cNvPr id="35" name="מלבן 34">
            <a:extLst>
              <a:ext uri="{FF2B5EF4-FFF2-40B4-BE49-F238E27FC236}">
                <a16:creationId xmlns:a16="http://schemas.microsoft.com/office/drawing/2014/main" id="{98F90D59-CFA3-4C50-A848-989226F1283E}"/>
              </a:ext>
            </a:extLst>
          </p:cNvPr>
          <p:cNvSpPr/>
          <p:nvPr/>
        </p:nvSpPr>
        <p:spPr>
          <a:xfrm>
            <a:off x="5944137" y="1844710"/>
            <a:ext cx="1935480" cy="1112519"/>
          </a:xfrm>
          <a:prstGeom prst="rect">
            <a:avLst/>
          </a:prstGeom>
          <a:noFill/>
          <a:ln w="38100">
            <a:solidFill>
              <a:srgbClr val="7FA518"/>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a:t>ז</a:t>
            </a:r>
          </a:p>
        </p:txBody>
      </p:sp>
      <p:graphicFrame>
        <p:nvGraphicFramePr>
          <p:cNvPr id="42" name="טבלה 41">
            <a:extLst>
              <a:ext uri="{FF2B5EF4-FFF2-40B4-BE49-F238E27FC236}">
                <a16:creationId xmlns:a16="http://schemas.microsoft.com/office/drawing/2014/main" id="{46DB4E85-37FE-A2F3-CF9C-8E3473E8F280}"/>
              </a:ext>
            </a:extLst>
          </p:cNvPr>
          <p:cNvGraphicFramePr>
            <a:graphicFrameLocks noGrp="1"/>
          </p:cNvGraphicFramePr>
          <p:nvPr>
            <p:extLst>
              <p:ext uri="{D42A27DB-BD31-4B8C-83A1-F6EECF244321}">
                <p14:modId xmlns:p14="http://schemas.microsoft.com/office/powerpoint/2010/main" val="2528477326"/>
              </p:ext>
            </p:extLst>
          </p:nvPr>
        </p:nvGraphicFramePr>
        <p:xfrm>
          <a:off x="5947125" y="1679755"/>
          <a:ext cx="1935480" cy="1463040"/>
        </p:xfrm>
        <a:graphic>
          <a:graphicData uri="http://schemas.openxmlformats.org/drawingml/2006/table">
            <a:tbl>
              <a:tblPr rtl="1" firstRow="1" bandRow="1">
                <a:tableStyleId>{5C22544A-7EE6-4342-B048-85BDC9FD1C3A}</a:tableStyleId>
              </a:tblPr>
              <a:tblGrid>
                <a:gridCol w="1935480">
                  <a:extLst>
                    <a:ext uri="{9D8B030D-6E8A-4147-A177-3AD203B41FA5}">
                      <a16:colId xmlns:a16="http://schemas.microsoft.com/office/drawing/2014/main" val="1444887324"/>
                    </a:ext>
                  </a:extLst>
                </a:gridCol>
              </a:tblGrid>
              <a:tr h="236567">
                <a:tc>
                  <a:txBody>
                    <a:bodyPr/>
                    <a:lstStyle/>
                    <a:p>
                      <a:pPr rtl="1"/>
                      <a:endParaRPr lang="he-IL"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658054"/>
                  </a:ext>
                </a:extLst>
              </a:tr>
              <a:tr h="236567">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7288829"/>
                  </a:ext>
                </a:extLst>
              </a:tr>
              <a:tr h="236567">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6100616"/>
                  </a:ext>
                </a:extLst>
              </a:tr>
              <a:tr h="236567">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0754429"/>
                  </a:ext>
                </a:extLst>
              </a:tr>
            </a:tbl>
          </a:graphicData>
        </a:graphic>
      </p:graphicFrame>
      <p:sp>
        <p:nvSpPr>
          <p:cNvPr id="28" name="מלבן 27">
            <a:extLst>
              <a:ext uri="{FF2B5EF4-FFF2-40B4-BE49-F238E27FC236}">
                <a16:creationId xmlns:a16="http://schemas.microsoft.com/office/drawing/2014/main" id="{D86335E2-A4AA-1E82-0BB7-069E7A2462A2}"/>
              </a:ext>
            </a:extLst>
          </p:cNvPr>
          <p:cNvSpPr/>
          <p:nvPr/>
        </p:nvSpPr>
        <p:spPr>
          <a:xfrm>
            <a:off x="8483136" y="3988130"/>
            <a:ext cx="2359596" cy="1258808"/>
          </a:xfrm>
          <a:prstGeom prst="rect">
            <a:avLst/>
          </a:prstGeom>
          <a:noFill/>
          <a:ln w="38100">
            <a:solidFill>
              <a:srgbClr val="7FA518"/>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a:t>ז</a:t>
            </a:r>
          </a:p>
        </p:txBody>
      </p:sp>
      <p:graphicFrame>
        <p:nvGraphicFramePr>
          <p:cNvPr id="41" name="טבלה 40">
            <a:extLst>
              <a:ext uri="{FF2B5EF4-FFF2-40B4-BE49-F238E27FC236}">
                <a16:creationId xmlns:a16="http://schemas.microsoft.com/office/drawing/2014/main" id="{6B754872-8698-691C-3C5C-0956E2CE726A}"/>
              </a:ext>
            </a:extLst>
          </p:cNvPr>
          <p:cNvGraphicFramePr>
            <a:graphicFrameLocks noGrp="1"/>
          </p:cNvGraphicFramePr>
          <p:nvPr>
            <p:extLst>
              <p:ext uri="{D42A27DB-BD31-4B8C-83A1-F6EECF244321}">
                <p14:modId xmlns:p14="http://schemas.microsoft.com/office/powerpoint/2010/main" val="2745077600"/>
              </p:ext>
            </p:extLst>
          </p:nvPr>
        </p:nvGraphicFramePr>
        <p:xfrm>
          <a:off x="8549011" y="3912447"/>
          <a:ext cx="2257116" cy="1463040"/>
        </p:xfrm>
        <a:graphic>
          <a:graphicData uri="http://schemas.openxmlformats.org/drawingml/2006/table">
            <a:tbl>
              <a:tblPr rtl="1" firstRow="1" bandRow="1">
                <a:tableStyleId>{5C22544A-7EE6-4342-B048-85BDC9FD1C3A}</a:tableStyleId>
              </a:tblPr>
              <a:tblGrid>
                <a:gridCol w="2257116">
                  <a:extLst>
                    <a:ext uri="{9D8B030D-6E8A-4147-A177-3AD203B41FA5}">
                      <a16:colId xmlns:a16="http://schemas.microsoft.com/office/drawing/2014/main" val="1444887324"/>
                    </a:ext>
                  </a:extLst>
                </a:gridCol>
              </a:tblGrid>
              <a:tr h="285849">
                <a:tc>
                  <a:txBody>
                    <a:bodyPr/>
                    <a:lstStyle/>
                    <a:p>
                      <a:pPr rtl="1"/>
                      <a:endParaRPr lang="he-IL"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658054"/>
                  </a:ext>
                </a:extLst>
              </a:tr>
              <a:tr h="285849">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7288829"/>
                  </a:ext>
                </a:extLst>
              </a:tr>
              <a:tr h="285849">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6100616"/>
                  </a:ext>
                </a:extLst>
              </a:tr>
              <a:tr h="285849">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0754429"/>
                  </a:ext>
                </a:extLst>
              </a:tr>
            </a:tbl>
          </a:graphicData>
        </a:graphic>
      </p:graphicFrame>
      <p:sp>
        <p:nvSpPr>
          <p:cNvPr id="4" name="Rectangle 4">
            <a:extLst>
              <a:ext uri="{FF2B5EF4-FFF2-40B4-BE49-F238E27FC236}">
                <a16:creationId xmlns:a16="http://schemas.microsoft.com/office/drawing/2014/main" id="{05FB114B-BE51-56D8-8B8A-6D424501E0EE}"/>
              </a:ext>
            </a:extLst>
          </p:cNvPr>
          <p:cNvSpPr/>
          <p:nvPr/>
        </p:nvSpPr>
        <p:spPr>
          <a:xfrm>
            <a:off x="7787046" y="325176"/>
            <a:ext cx="4588882" cy="1581972"/>
          </a:xfrm>
          <a:prstGeom prst="rect">
            <a:avLst/>
          </a:prstGeom>
          <a:noFill/>
          <a:ln>
            <a:noFill/>
          </a:ln>
        </p:spPr>
        <p:txBody>
          <a:bodyPr wrap="square" lIns="91440" tIns="45720" rIns="91440" bIns="45720">
            <a:spAutoFit/>
          </a:bodyPr>
          <a:lstStyle/>
          <a:p>
            <a:pPr marL="0" marR="0" lvl="0" indent="0" algn="ctr" defTabSz="914400" rtl="1" eaLnBrk="1" fontAlgn="auto" latinLnBrk="0" hangingPunct="1">
              <a:lnSpc>
                <a:spcPct val="80000"/>
              </a:lnSpc>
              <a:spcBef>
                <a:spcPts val="0"/>
              </a:spcBef>
              <a:spcAft>
                <a:spcPts val="0"/>
              </a:spcAft>
              <a:buClr>
                <a:srgbClr val="000000"/>
              </a:buClr>
              <a:buSzTx/>
              <a:buFont typeface="Arial"/>
              <a:buNone/>
              <a:tabLst/>
              <a:defRPr/>
            </a:pPr>
            <a:r>
              <a:rPr lang="he-IL" sz="4000" b="1" kern="0" dirty="0">
                <a:ln w="38100">
                  <a:noFill/>
                  <a:prstDash val="solid"/>
                </a:ln>
                <a:solidFill>
                  <a:srgbClr val="208366"/>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עם הפנים קדימה</a:t>
            </a:r>
            <a:r>
              <a:rPr kumimoji="0" lang="he-IL" sz="4000" b="1" i="0" u="none" strike="noStrike" kern="0" cap="none" spc="0" normalizeH="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he-IL" sz="4000" b="1" i="0" u="none" strike="noStrike" kern="0" cap="none" spc="0" normalizeH="0" noProof="0" dirty="0" err="1">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rPr>
              <a:t>רא"פ</a:t>
            </a:r>
            <a:r>
              <a:rPr kumimoji="0" lang="he-IL" sz="4000" b="1" i="0" u="none" strike="noStrike" kern="0" cap="none" spc="0" normalizeH="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rPr>
              <a:t> - רשת (של) אחריות ופרגון</a:t>
            </a:r>
            <a:endParaRPr kumimoji="0" lang="he-IL" sz="40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TextBox 4"/>
          <p:cNvSpPr txBox="1"/>
          <p:nvPr/>
        </p:nvSpPr>
        <p:spPr>
          <a:xfrm>
            <a:off x="8367461" y="2079145"/>
            <a:ext cx="3604747" cy="1754326"/>
          </a:xfrm>
          <a:prstGeom prst="rect">
            <a:avLst/>
          </a:prstGeom>
          <a:noFill/>
        </p:spPr>
        <p:txBody>
          <a:bodyPr wrap="square" rtlCol="1">
            <a:spAutoFit/>
          </a:bodyPr>
          <a:lstStyle/>
          <a:p>
            <a:pPr algn="ctr"/>
            <a:r>
              <a:rPr lang="he-IL" dirty="0">
                <a:latin typeface="Calibri" panose="020F0502020204030204" pitchFamily="34" charset="0"/>
                <a:ea typeface="Calibri" panose="020F0502020204030204" pitchFamily="34" charset="0"/>
                <a:cs typeface="Calibri" panose="020F0502020204030204" pitchFamily="34" charset="0"/>
              </a:rPr>
              <a:t>כתבו בזוגות או בקבוצות בתוך המלבנים כיצד ניתן ליצור רשת של אחריות ופרגון השנה. נסו לדייק מהם הדברים שחשוב שנקפיד עליהם ברשת לאורך השנה, כך שיאפשרו להגיע לסוף השנה הנוכחית בתחושה טובה עבור כולם. </a:t>
            </a:r>
          </a:p>
        </p:txBody>
      </p:sp>
      <p:sp>
        <p:nvSpPr>
          <p:cNvPr id="37" name="מלבן 36"/>
          <p:cNvSpPr/>
          <p:nvPr/>
        </p:nvSpPr>
        <p:spPr>
          <a:xfrm>
            <a:off x="95534" y="122830"/>
            <a:ext cx="11914496" cy="65645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גרפיקה 7">
            <a:extLst>
              <a:ext uri="{FF2B5EF4-FFF2-40B4-BE49-F238E27FC236}">
                <a16:creationId xmlns:a16="http://schemas.microsoft.com/office/drawing/2014/main" id="{1FA6C865-7361-BCD2-0B80-5B644B7583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1940972" y="-608562"/>
            <a:ext cx="5446323" cy="8534322"/>
          </a:xfrm>
          <a:prstGeom prst="rect">
            <a:avLst/>
          </a:prstGeom>
        </p:spPr>
      </p:pic>
      <p:sp>
        <p:nvSpPr>
          <p:cNvPr id="17" name="מלבן: פינות מעוגלות 16">
            <a:extLst>
              <a:ext uri="{FF2B5EF4-FFF2-40B4-BE49-F238E27FC236}">
                <a16:creationId xmlns:a16="http://schemas.microsoft.com/office/drawing/2014/main" id="{3F80510D-B17A-478C-0DDD-4589F8E91053}"/>
              </a:ext>
            </a:extLst>
          </p:cNvPr>
          <p:cNvSpPr/>
          <p:nvPr/>
        </p:nvSpPr>
        <p:spPr>
          <a:xfrm>
            <a:off x="-86436" y="5181600"/>
            <a:ext cx="2514600" cy="98480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3600" b="1" dirty="0">
                <a:solidFill>
                  <a:srgbClr val="208366"/>
                </a:solidFill>
                <a:latin typeface="Calibri" panose="020F0502020204030204" pitchFamily="34" charset="0"/>
                <a:ea typeface="Calibri" panose="020F0502020204030204" pitchFamily="34" charset="0"/>
                <a:cs typeface="Calibri" panose="020F0502020204030204" pitchFamily="34" charset="0"/>
              </a:rPr>
              <a:t>סיום השנה</a:t>
            </a:r>
          </a:p>
        </p:txBody>
      </p:sp>
      <p:sp>
        <p:nvSpPr>
          <p:cNvPr id="18" name="מלבן: פינות מעוגלות 17">
            <a:extLst>
              <a:ext uri="{FF2B5EF4-FFF2-40B4-BE49-F238E27FC236}">
                <a16:creationId xmlns:a16="http://schemas.microsoft.com/office/drawing/2014/main" id="{D03FBFEA-AC4E-8C41-EF84-5914C39537E2}"/>
              </a:ext>
            </a:extLst>
          </p:cNvPr>
          <p:cNvSpPr/>
          <p:nvPr/>
        </p:nvSpPr>
        <p:spPr>
          <a:xfrm rot="775573">
            <a:off x="3949983" y="865002"/>
            <a:ext cx="3211494" cy="98480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prstTxWarp prst="textArchUp">
              <a:avLst/>
            </a:prstTxWarp>
          </a:bodyPr>
          <a:lstStyle/>
          <a:p>
            <a:pPr algn="ctr"/>
            <a:r>
              <a:rPr lang="he-IL" sz="3600" b="1" dirty="0">
                <a:solidFill>
                  <a:srgbClr val="208366"/>
                </a:solidFill>
                <a:latin typeface="Calibri" panose="020F0502020204030204" pitchFamily="34" charset="0"/>
                <a:ea typeface="Calibri" panose="020F0502020204030204" pitchFamily="34" charset="0"/>
                <a:cs typeface="Calibri" panose="020F0502020204030204" pitchFamily="34" charset="0"/>
              </a:rPr>
              <a:t>במהלך הדרך שלנו</a:t>
            </a:r>
          </a:p>
        </p:txBody>
      </p:sp>
      <p:sp>
        <p:nvSpPr>
          <p:cNvPr id="24" name="מלבן 23">
            <a:extLst>
              <a:ext uri="{FF2B5EF4-FFF2-40B4-BE49-F238E27FC236}">
                <a16:creationId xmlns:a16="http://schemas.microsoft.com/office/drawing/2014/main" id="{ACF7699B-3323-9A3A-3400-B0731DEA89E3}"/>
              </a:ext>
            </a:extLst>
          </p:cNvPr>
          <p:cNvSpPr/>
          <p:nvPr/>
        </p:nvSpPr>
        <p:spPr>
          <a:xfrm>
            <a:off x="215734" y="253496"/>
            <a:ext cx="2514600" cy="984803"/>
          </a:xfrm>
          <a:prstGeom prst="rect">
            <a:avLst/>
          </a:prstGeom>
          <a:noFill/>
          <a:ln w="38100">
            <a:solidFill>
              <a:srgbClr val="7FA518"/>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a:extLst>
              <a:ext uri="{FF2B5EF4-FFF2-40B4-BE49-F238E27FC236}">
                <a16:creationId xmlns:a16="http://schemas.microsoft.com/office/drawing/2014/main" id="{DA7ECAF6-9841-0B72-BD20-82B103C5EB92}"/>
              </a:ext>
            </a:extLst>
          </p:cNvPr>
          <p:cNvSpPr/>
          <p:nvPr/>
        </p:nvSpPr>
        <p:spPr>
          <a:xfrm>
            <a:off x="801791" y="1711499"/>
            <a:ext cx="1246394" cy="984803"/>
          </a:xfrm>
          <a:prstGeom prst="rect">
            <a:avLst/>
          </a:prstGeom>
          <a:noFill/>
          <a:ln w="38100">
            <a:solidFill>
              <a:srgbClr val="7FA518"/>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a:extLst>
              <a:ext uri="{FF2B5EF4-FFF2-40B4-BE49-F238E27FC236}">
                <a16:creationId xmlns:a16="http://schemas.microsoft.com/office/drawing/2014/main" id="{4571DCCD-39F2-4257-1CF7-ACE1B39E934A}"/>
              </a:ext>
            </a:extLst>
          </p:cNvPr>
          <p:cNvSpPr/>
          <p:nvPr/>
        </p:nvSpPr>
        <p:spPr>
          <a:xfrm>
            <a:off x="3736404" y="5181601"/>
            <a:ext cx="2359596" cy="828664"/>
          </a:xfrm>
          <a:prstGeom prst="rect">
            <a:avLst/>
          </a:prstGeom>
          <a:noFill/>
          <a:ln w="38100">
            <a:solidFill>
              <a:srgbClr val="7FA518"/>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a:t>ז</a:t>
            </a:r>
          </a:p>
        </p:txBody>
      </p:sp>
      <p:graphicFrame>
        <p:nvGraphicFramePr>
          <p:cNvPr id="36" name="טבלה 35">
            <a:extLst>
              <a:ext uri="{FF2B5EF4-FFF2-40B4-BE49-F238E27FC236}">
                <a16:creationId xmlns:a16="http://schemas.microsoft.com/office/drawing/2014/main" id="{532E50E7-B2C2-B0BD-DE11-C16757BDD325}"/>
              </a:ext>
            </a:extLst>
          </p:cNvPr>
          <p:cNvGraphicFramePr>
            <a:graphicFrameLocks noGrp="1"/>
          </p:cNvGraphicFramePr>
          <p:nvPr>
            <p:extLst>
              <p:ext uri="{D42A27DB-BD31-4B8C-83A1-F6EECF244321}">
                <p14:modId xmlns:p14="http://schemas.microsoft.com/office/powerpoint/2010/main" val="3705484944"/>
              </p:ext>
            </p:extLst>
          </p:nvPr>
        </p:nvGraphicFramePr>
        <p:xfrm>
          <a:off x="215002" y="191634"/>
          <a:ext cx="2460565" cy="1112520"/>
        </p:xfrm>
        <a:graphic>
          <a:graphicData uri="http://schemas.openxmlformats.org/drawingml/2006/table">
            <a:tbl>
              <a:tblPr rtl="1" firstRow="1" bandRow="1">
                <a:tableStyleId>{5C22544A-7EE6-4342-B048-85BDC9FD1C3A}</a:tableStyleId>
              </a:tblPr>
              <a:tblGrid>
                <a:gridCol w="2460565">
                  <a:extLst>
                    <a:ext uri="{9D8B030D-6E8A-4147-A177-3AD203B41FA5}">
                      <a16:colId xmlns:a16="http://schemas.microsoft.com/office/drawing/2014/main" val="1444887324"/>
                    </a:ext>
                  </a:extLst>
                </a:gridCol>
              </a:tblGrid>
              <a:tr h="370840">
                <a:tc>
                  <a:txBody>
                    <a:bodyPr/>
                    <a:lstStyle/>
                    <a:p>
                      <a:pPr rtl="1"/>
                      <a:endParaRPr lang="he-IL"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658054"/>
                  </a:ext>
                </a:extLst>
              </a:tr>
              <a:tr h="370840">
                <a:tc>
                  <a:txBody>
                    <a:bodyPr/>
                    <a:lstStyle/>
                    <a:p>
                      <a:pPr rtl="1"/>
                      <a:endParaRPr lang="he-IL"/>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7288829"/>
                  </a:ext>
                </a:extLst>
              </a:tr>
              <a:tr h="370840">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6100616"/>
                  </a:ext>
                </a:extLst>
              </a:tr>
            </a:tbl>
          </a:graphicData>
        </a:graphic>
      </p:graphicFrame>
      <p:graphicFrame>
        <p:nvGraphicFramePr>
          <p:cNvPr id="38" name="טבלה 37">
            <a:extLst>
              <a:ext uri="{FF2B5EF4-FFF2-40B4-BE49-F238E27FC236}">
                <a16:creationId xmlns:a16="http://schemas.microsoft.com/office/drawing/2014/main" id="{AC21920D-9B95-4660-9D2C-04146E36A97A}"/>
              </a:ext>
            </a:extLst>
          </p:cNvPr>
          <p:cNvGraphicFramePr>
            <a:graphicFrameLocks noGrp="1"/>
          </p:cNvGraphicFramePr>
          <p:nvPr>
            <p:extLst>
              <p:ext uri="{D42A27DB-BD31-4B8C-83A1-F6EECF244321}">
                <p14:modId xmlns:p14="http://schemas.microsoft.com/office/powerpoint/2010/main" val="3131803363"/>
              </p:ext>
            </p:extLst>
          </p:nvPr>
        </p:nvGraphicFramePr>
        <p:xfrm>
          <a:off x="844866" y="1602108"/>
          <a:ext cx="1203320" cy="1112520"/>
        </p:xfrm>
        <a:graphic>
          <a:graphicData uri="http://schemas.openxmlformats.org/drawingml/2006/table">
            <a:tbl>
              <a:tblPr rtl="1" firstRow="1" bandRow="1">
                <a:tableStyleId>{5C22544A-7EE6-4342-B048-85BDC9FD1C3A}</a:tableStyleId>
              </a:tblPr>
              <a:tblGrid>
                <a:gridCol w="1203320">
                  <a:extLst>
                    <a:ext uri="{9D8B030D-6E8A-4147-A177-3AD203B41FA5}">
                      <a16:colId xmlns:a16="http://schemas.microsoft.com/office/drawing/2014/main" val="1444887324"/>
                    </a:ext>
                  </a:extLst>
                </a:gridCol>
              </a:tblGrid>
              <a:tr h="370840">
                <a:tc>
                  <a:txBody>
                    <a:bodyPr/>
                    <a:lstStyle/>
                    <a:p>
                      <a:pPr rtl="1"/>
                      <a:endParaRPr lang="he-IL"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658054"/>
                  </a:ext>
                </a:extLst>
              </a:tr>
              <a:tr h="370840">
                <a:tc>
                  <a:txBody>
                    <a:bodyPr/>
                    <a:lstStyle/>
                    <a:p>
                      <a:pPr rtl="1"/>
                      <a:endParaRPr lang="he-IL"/>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7288829"/>
                  </a:ext>
                </a:extLst>
              </a:tr>
              <a:tr h="370840">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6100616"/>
                  </a:ext>
                </a:extLst>
              </a:tr>
            </a:tbl>
          </a:graphicData>
        </a:graphic>
      </p:graphicFrame>
      <p:graphicFrame>
        <p:nvGraphicFramePr>
          <p:cNvPr id="40" name="טבלה 39">
            <a:extLst>
              <a:ext uri="{FF2B5EF4-FFF2-40B4-BE49-F238E27FC236}">
                <a16:creationId xmlns:a16="http://schemas.microsoft.com/office/drawing/2014/main" id="{B62AD2CF-9A12-4D4B-4565-E06A411E7A34}"/>
              </a:ext>
            </a:extLst>
          </p:cNvPr>
          <p:cNvGraphicFramePr>
            <a:graphicFrameLocks noGrp="1"/>
          </p:cNvGraphicFramePr>
          <p:nvPr>
            <p:extLst>
              <p:ext uri="{D42A27DB-BD31-4B8C-83A1-F6EECF244321}">
                <p14:modId xmlns:p14="http://schemas.microsoft.com/office/powerpoint/2010/main" val="242720998"/>
              </p:ext>
            </p:extLst>
          </p:nvPr>
        </p:nvGraphicFramePr>
        <p:xfrm>
          <a:off x="3774580" y="5131526"/>
          <a:ext cx="2359595" cy="1112520"/>
        </p:xfrm>
        <a:graphic>
          <a:graphicData uri="http://schemas.openxmlformats.org/drawingml/2006/table">
            <a:tbl>
              <a:tblPr rtl="1" firstRow="1" bandRow="1">
                <a:tableStyleId>{5C22544A-7EE6-4342-B048-85BDC9FD1C3A}</a:tableStyleId>
              </a:tblPr>
              <a:tblGrid>
                <a:gridCol w="2359595">
                  <a:extLst>
                    <a:ext uri="{9D8B030D-6E8A-4147-A177-3AD203B41FA5}">
                      <a16:colId xmlns:a16="http://schemas.microsoft.com/office/drawing/2014/main" val="1444887324"/>
                    </a:ext>
                  </a:extLst>
                </a:gridCol>
              </a:tblGrid>
              <a:tr h="370840">
                <a:tc>
                  <a:txBody>
                    <a:bodyPr/>
                    <a:lstStyle/>
                    <a:p>
                      <a:pPr rtl="1"/>
                      <a:endParaRPr lang="he-IL"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658054"/>
                  </a:ext>
                </a:extLst>
              </a:tr>
              <a:tr h="370840">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7288829"/>
                  </a:ext>
                </a:extLst>
              </a:tr>
              <a:tr h="370840">
                <a:tc>
                  <a:txBody>
                    <a:bodyPr/>
                    <a:lstStyle/>
                    <a:p>
                      <a:pPr rtl="1"/>
                      <a:endParaRPr lang="he-IL"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6100616"/>
                  </a:ext>
                </a:extLst>
              </a:tr>
            </a:tbl>
          </a:graphicData>
        </a:graphic>
      </p:graphicFrame>
    </p:spTree>
    <p:extLst>
      <p:ext uri="{BB962C8B-B14F-4D97-AF65-F5344CB8AC3E}">
        <p14:creationId xmlns:p14="http://schemas.microsoft.com/office/powerpoint/2010/main" val="1731896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4">
            <a:extLst>
              <a:ext uri="{FF2B5EF4-FFF2-40B4-BE49-F238E27FC236}">
                <a16:creationId xmlns:a16="http://schemas.microsoft.com/office/drawing/2014/main" id="{05FB114B-BE51-56D8-8B8A-6D424501E0EE}"/>
              </a:ext>
            </a:extLst>
          </p:cNvPr>
          <p:cNvSpPr/>
          <p:nvPr/>
        </p:nvSpPr>
        <p:spPr>
          <a:xfrm>
            <a:off x="4419863" y="693782"/>
            <a:ext cx="4166525" cy="1015663"/>
          </a:xfrm>
          <a:prstGeom prst="rect">
            <a:avLst/>
          </a:prstGeom>
          <a:noFill/>
          <a:ln>
            <a:noFill/>
          </a:ln>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6000" b="1" kern="0" dirty="0">
                <a:ln w="38100">
                  <a:noFill/>
                  <a:prstDash val="solid"/>
                </a:ln>
                <a:solidFill>
                  <a:srgbClr val="208366"/>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חושבים יחד...</a:t>
            </a:r>
            <a:endParaRPr kumimoji="0" lang="he-IL" sz="60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תיבת טקסט 4">
            <a:extLst>
              <a:ext uri="{FF2B5EF4-FFF2-40B4-BE49-F238E27FC236}">
                <a16:creationId xmlns:a16="http://schemas.microsoft.com/office/drawing/2014/main" id="{F2105FCB-CE50-C57D-E4E0-FE6362C375BC}"/>
              </a:ext>
            </a:extLst>
          </p:cNvPr>
          <p:cNvSpPr txBox="1"/>
          <p:nvPr/>
        </p:nvSpPr>
        <p:spPr>
          <a:xfrm>
            <a:off x="309461" y="2621729"/>
            <a:ext cx="11573078" cy="3323987"/>
          </a:xfrm>
          <a:prstGeom prst="rect">
            <a:avLst/>
          </a:prstGeom>
          <a:noFill/>
        </p:spPr>
        <p:txBody>
          <a:bodyPr wrap="square">
            <a:spAutoFit/>
          </a:bodyPr>
          <a:lstStyle/>
          <a:p>
            <a:pPr marL="457200" marR="0" lvl="0" indent="-457200" defTabSz="914400" rtl="1" eaLnBrk="1" fontAlgn="auto" latinLnBrk="0" hangingPunct="1">
              <a:lnSpc>
                <a:spcPct val="150000"/>
              </a:lnSpc>
              <a:spcBef>
                <a:spcPts val="0"/>
              </a:spcBef>
              <a:spcAft>
                <a:spcPts val="0"/>
              </a:spcAft>
              <a:buClr>
                <a:srgbClr val="208366"/>
              </a:buClr>
              <a:buSzTx/>
              <a:buFont typeface="Wingdings" panose="05000000000000000000" pitchFamily="2" charset="2"/>
              <a:buChar char="q"/>
              <a:tabLst/>
              <a:defRPr/>
            </a:pPr>
            <a:r>
              <a:rPr lang="he-IL" sz="28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איך הייתה עבורכם הפעילות? מה חשבתם, מה הרגשתם, אילו תובנות עלו בכם?</a:t>
            </a:r>
          </a:p>
          <a:p>
            <a:pPr marL="457200" lvl="0" indent="-457200">
              <a:lnSpc>
                <a:spcPct val="150000"/>
              </a:lnSpc>
              <a:buClr>
                <a:srgbClr val="208366"/>
              </a:buClr>
              <a:buFont typeface="Wingdings" panose="05000000000000000000" pitchFamily="2" charset="2"/>
              <a:buChar char="q"/>
              <a:defRPr/>
            </a:pPr>
            <a:r>
              <a:rPr lang="he-IL"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למה לדעתכם חשוב לאורך השנה לעצור לשיח משותף ולהתכוונן לחשיבה בכל הנוגע להתנהלות ברשת?</a:t>
            </a:r>
          </a:p>
          <a:p>
            <a:pPr marL="457200" marR="0" lvl="0" indent="-457200" defTabSz="914400" rtl="1" eaLnBrk="1" fontAlgn="auto" latinLnBrk="0" hangingPunct="1">
              <a:lnSpc>
                <a:spcPct val="150000"/>
              </a:lnSpc>
              <a:spcBef>
                <a:spcPts val="0"/>
              </a:spcBef>
              <a:spcAft>
                <a:spcPts val="0"/>
              </a:spcAft>
              <a:buClr>
                <a:srgbClr val="208366"/>
              </a:buClr>
              <a:buSzTx/>
              <a:buFont typeface="Wingdings" panose="05000000000000000000" pitchFamily="2" charset="2"/>
              <a:buChar char="q"/>
              <a:tabLst/>
              <a:defRPr/>
            </a:pPr>
            <a:r>
              <a:rPr lang="he-IL" sz="28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מה אתם יכולים לעשות ברשת, כך שישפיע או יתרום </a:t>
            </a:r>
            <a:r>
              <a:rPr lang="he-IL"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ל</a:t>
            </a:r>
            <a:r>
              <a:rPr lang="he-IL" sz="28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אווירה בכיתה בכל התחומים?</a:t>
            </a:r>
          </a:p>
          <a:p>
            <a:pPr marL="457200" marR="0" lvl="0" indent="-457200" defTabSz="914400" rtl="1" eaLnBrk="1" fontAlgn="auto" latinLnBrk="0" hangingPunct="1">
              <a:lnSpc>
                <a:spcPct val="150000"/>
              </a:lnSpc>
              <a:spcBef>
                <a:spcPts val="0"/>
              </a:spcBef>
              <a:spcAft>
                <a:spcPts val="0"/>
              </a:spcAft>
              <a:buClr>
                <a:srgbClr val="208366"/>
              </a:buClr>
              <a:buSzTx/>
              <a:buFont typeface="Wingdings" panose="05000000000000000000" pitchFamily="2" charset="2"/>
              <a:buChar char="q"/>
              <a:tabLst/>
              <a:defRPr/>
            </a:pPr>
            <a:r>
              <a:rPr lang="he-IL" sz="28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מה אתם יכולים לעשות על מנת לקחת אחריות על התנהלותכם ברשת?</a:t>
            </a:r>
          </a:p>
        </p:txBody>
      </p:sp>
      <p:pic>
        <p:nvPicPr>
          <p:cNvPr id="2" name="Picture 6" descr="Free speech balloon thinking vector">
            <a:extLst>
              <a:ext uri="{FF2B5EF4-FFF2-40B4-BE49-F238E27FC236}">
                <a16:creationId xmlns:a16="http://schemas.microsoft.com/office/drawing/2014/main" id="{7B7C5E04-FE8A-1008-35F1-46C2FA23A5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528" r="46486"/>
          <a:stretch/>
        </p:blipFill>
        <p:spPr bwMode="auto">
          <a:xfrm>
            <a:off x="814251" y="23412"/>
            <a:ext cx="3535636" cy="235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07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13245"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4">
            <a:extLst>
              <a:ext uri="{FF2B5EF4-FFF2-40B4-BE49-F238E27FC236}">
                <a16:creationId xmlns:a16="http://schemas.microsoft.com/office/drawing/2014/main" id="{05FB114B-BE51-56D8-8B8A-6D424501E0EE}"/>
              </a:ext>
            </a:extLst>
          </p:cNvPr>
          <p:cNvSpPr/>
          <p:nvPr/>
        </p:nvSpPr>
        <p:spPr>
          <a:xfrm>
            <a:off x="-18120" y="270393"/>
            <a:ext cx="11892999" cy="1015663"/>
          </a:xfrm>
          <a:prstGeom prst="rect">
            <a:avLst/>
          </a:prstGeom>
          <a:noFill/>
          <a:ln>
            <a:noFill/>
          </a:ln>
        </p:spPr>
        <p:txBody>
          <a:bodyPr wrap="none" lIns="91440" tIns="45720" rIns="91440" bIns="45720">
            <a:spAutoFit/>
          </a:bodyPr>
          <a:lstStyle/>
          <a:p>
            <a:pPr lvl="0" algn="ctr">
              <a:buClr>
                <a:srgbClr val="000000"/>
              </a:buClr>
              <a:defRPr/>
            </a:pPr>
            <a:r>
              <a:rPr lang="he-IL" sz="6000" b="1" kern="0" dirty="0">
                <a:ln w="38100">
                  <a:noFill/>
                  <a:prstDash val="solid"/>
                </a:ln>
                <a:solidFill>
                  <a:schemeClr val="accent1">
                    <a:lumMod val="75000"/>
                  </a:schemeClr>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איך יוצרים </a:t>
            </a:r>
            <a:r>
              <a:rPr lang="he-IL" sz="6000" b="1" kern="0" dirty="0" err="1">
                <a:ln w="38100">
                  <a:noFill/>
                  <a:prstDash val="solid"/>
                </a:ln>
                <a:solidFill>
                  <a:schemeClr val="accent1">
                    <a:lumMod val="75000"/>
                  </a:schemeClr>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רא"פ</a:t>
            </a:r>
            <a:r>
              <a:rPr lang="he-IL" sz="6000" b="1" kern="0" dirty="0">
                <a:ln w="38100">
                  <a:noFill/>
                  <a:prstDash val="solid"/>
                </a:ln>
                <a:solidFill>
                  <a:schemeClr val="accent1">
                    <a:lumMod val="75000"/>
                  </a:schemeClr>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 (רשת של אחריות ופרגון)</a:t>
            </a:r>
            <a:endParaRPr kumimoji="0" lang="he-IL" sz="6000" b="1" i="0" u="none" strike="noStrike" kern="0" cap="none" spc="0" normalizeH="0" baseline="0" noProof="0" dirty="0">
              <a:ln w="38100">
                <a:noFill/>
                <a:prstDash val="solid"/>
              </a:ln>
              <a:solidFill>
                <a:schemeClr val="accent1">
                  <a:lumMod val="75000"/>
                </a:schemeClr>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 name="מלבן 5">
            <a:extLst>
              <a:ext uri="{FF2B5EF4-FFF2-40B4-BE49-F238E27FC236}">
                <a16:creationId xmlns:a16="http://schemas.microsoft.com/office/drawing/2014/main" id="{89B874A8-B1D1-A865-F6A2-FC2CE9B934B4}"/>
              </a:ext>
            </a:extLst>
          </p:cNvPr>
          <p:cNvSpPr/>
          <p:nvPr/>
        </p:nvSpPr>
        <p:spPr>
          <a:xfrm>
            <a:off x="7259507" y="1741115"/>
            <a:ext cx="4606049" cy="2260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4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האווירה הכיתתית ברשת והאווירה הכיתתית מחוצה</a:t>
            </a:r>
            <a:r>
              <a:rPr kumimoji="0" lang="he-IL" sz="240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לה תלויות זו בזו ומושפעות אחת מהשנייה. התנהלות נבונה ומכבדת במרחב הרשת תשפיע על האווירה בכיתה ולהיפך.</a:t>
            </a:r>
            <a:endParaRPr kumimoji="0" lang="he-IL" sz="24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2" name="צורת L 1"/>
          <p:cNvSpPr/>
          <p:nvPr/>
        </p:nvSpPr>
        <p:spPr>
          <a:xfrm>
            <a:off x="6911489" y="3653729"/>
            <a:ext cx="696036" cy="696036"/>
          </a:xfrm>
          <a:prstGeom prst="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89B874A8-B1D1-A865-F6A2-FC2CE9B934B4}"/>
              </a:ext>
            </a:extLst>
          </p:cNvPr>
          <p:cNvSpPr/>
          <p:nvPr/>
        </p:nvSpPr>
        <p:spPr>
          <a:xfrm>
            <a:off x="7438030" y="4681181"/>
            <a:ext cx="3881615" cy="18790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lnSpc>
                <a:spcPct val="90000"/>
              </a:lnSpc>
              <a:spcBef>
                <a:spcPts val="1000"/>
              </a:spcBef>
              <a:defRPr/>
            </a:pPr>
            <a:endParaRPr lang="he-IL"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lgn="ctr">
              <a:lnSpc>
                <a:spcPct val="90000"/>
              </a:lnSpc>
              <a:spcBef>
                <a:spcPts val="1000"/>
              </a:spcBef>
              <a:defRPr/>
            </a:pPr>
            <a:r>
              <a:rPr lang="he-IL"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חשוב שנבחר התנהגויות המקדמות ערכים חיוביים ברשת כמו: רגישות, אמפתיה, כבוד לאחרים, פרגון, התחשבות, מתן עזרה ולקיחת אחריות.</a:t>
            </a:r>
          </a:p>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0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8" name="צורת L 7"/>
          <p:cNvSpPr/>
          <p:nvPr/>
        </p:nvSpPr>
        <p:spPr>
          <a:xfrm rot="10800000">
            <a:off x="10971627" y="4316361"/>
            <a:ext cx="696036" cy="696036"/>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a16="http://schemas.microsoft.com/office/drawing/2014/main" id="{89B874A8-B1D1-A865-F6A2-FC2CE9B934B4}"/>
              </a:ext>
            </a:extLst>
          </p:cNvPr>
          <p:cNvSpPr/>
          <p:nvPr/>
        </p:nvSpPr>
        <p:spPr>
          <a:xfrm>
            <a:off x="3425588" y="1931927"/>
            <a:ext cx="3330197" cy="224428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lnSpc>
                <a:spcPct val="90000"/>
              </a:lnSpc>
              <a:spcBef>
                <a:spcPts val="1000"/>
              </a:spcBef>
              <a:defRPr/>
            </a:pPr>
            <a:endParaRPr lang="he-IL"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lgn="ctr">
              <a:lnSpc>
                <a:spcPct val="90000"/>
              </a:lnSpc>
              <a:spcBef>
                <a:spcPts val="1000"/>
              </a:spcBef>
              <a:defRPr/>
            </a:pPr>
            <a:r>
              <a:rPr lang="he-IL"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התכווננות לאחריות </a:t>
            </a:r>
            <a:r>
              <a:rPr lang="he-IL" sz="24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ולפרגון</a:t>
            </a:r>
            <a:r>
              <a:rPr lang="he-IL"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לאורך כל השנה, תסלול את הדרך לכיתה מגובשת, ליחסים נעימים ולאווירה טובה בין תלמידי הכיתה במהלך השנה כולה. </a:t>
            </a:r>
          </a:p>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0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10" name="מלבן 9">
            <a:extLst>
              <a:ext uri="{FF2B5EF4-FFF2-40B4-BE49-F238E27FC236}">
                <a16:creationId xmlns:a16="http://schemas.microsoft.com/office/drawing/2014/main" id="{89B874A8-B1D1-A865-F6A2-FC2CE9B934B4}"/>
              </a:ext>
            </a:extLst>
          </p:cNvPr>
          <p:cNvSpPr/>
          <p:nvPr/>
        </p:nvSpPr>
        <p:spPr>
          <a:xfrm>
            <a:off x="3865142" y="4576861"/>
            <a:ext cx="3241343" cy="20405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lvl="0" algn="ctr">
              <a:lnSpc>
                <a:spcPct val="150000"/>
              </a:lnSpc>
              <a:buClr>
                <a:srgbClr val="000000"/>
              </a:buClr>
              <a:defRPr/>
            </a:pPr>
            <a:r>
              <a:rPr lang="he-IL"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זכרו! האחריות היא בידיים של כולנו! כל אחד מאיתנו יכול לסייע לאווירה הטובה ולמנוע פגיעה!</a:t>
            </a:r>
          </a:p>
        </p:txBody>
      </p:sp>
      <p:sp>
        <p:nvSpPr>
          <p:cNvPr id="11" name="צורת L 10"/>
          <p:cNvSpPr/>
          <p:nvPr/>
        </p:nvSpPr>
        <p:spPr>
          <a:xfrm>
            <a:off x="374999" y="3752129"/>
            <a:ext cx="696036" cy="696036"/>
          </a:xfrm>
          <a:prstGeom prst="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צורת L 11"/>
          <p:cNvSpPr/>
          <p:nvPr/>
        </p:nvSpPr>
        <p:spPr>
          <a:xfrm rot="10800000">
            <a:off x="6371407" y="1627671"/>
            <a:ext cx="696036" cy="696036"/>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a16="http://schemas.microsoft.com/office/drawing/2014/main" id="{89B874A8-B1D1-A865-F6A2-FC2CE9B934B4}"/>
              </a:ext>
            </a:extLst>
          </p:cNvPr>
          <p:cNvSpPr/>
          <p:nvPr/>
        </p:nvSpPr>
        <p:spPr>
          <a:xfrm>
            <a:off x="619461" y="1467604"/>
            <a:ext cx="2497793" cy="12586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4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הקפידו להימנע מהתנהגויות פוגעניות ברשת. </a:t>
            </a:r>
          </a:p>
        </p:txBody>
      </p:sp>
      <p:sp>
        <p:nvSpPr>
          <p:cNvPr id="14" name="צורת L 13"/>
          <p:cNvSpPr/>
          <p:nvPr/>
        </p:nvSpPr>
        <p:spPr>
          <a:xfrm>
            <a:off x="3533597" y="6081351"/>
            <a:ext cx="696036" cy="696036"/>
          </a:xfrm>
          <a:prstGeom prst="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a:extLst>
              <a:ext uri="{FF2B5EF4-FFF2-40B4-BE49-F238E27FC236}">
                <a16:creationId xmlns:a16="http://schemas.microsoft.com/office/drawing/2014/main" id="{89B874A8-B1D1-A865-F6A2-FC2CE9B934B4}"/>
              </a:ext>
            </a:extLst>
          </p:cNvPr>
          <p:cNvSpPr/>
          <p:nvPr/>
        </p:nvSpPr>
        <p:spPr>
          <a:xfrm>
            <a:off x="382668" y="4899545"/>
            <a:ext cx="2971381" cy="182348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he-IL" sz="2000" dirty="0">
                <a:solidFill>
                  <a:schemeClr val="tx1"/>
                </a:solidFill>
                <a:latin typeface="Calibri" panose="020F0502020204030204" pitchFamily="34" charset="0"/>
                <a:cs typeface="Calibri" panose="020F0502020204030204" pitchFamily="34" charset="0"/>
              </a:rPr>
              <a:t>אחריות היא גם פנייה לעזרה:</a:t>
            </a:r>
          </a:p>
          <a:p>
            <a:pPr algn="ctr"/>
            <a:r>
              <a:rPr lang="he-IL" sz="2000" dirty="0">
                <a:solidFill>
                  <a:schemeClr val="tx1"/>
                </a:solidFill>
                <a:latin typeface="Calibri" panose="020F0502020204030204" pitchFamily="34" charset="0"/>
                <a:cs typeface="Calibri" panose="020F0502020204030204" pitchFamily="34" charset="0"/>
              </a:rPr>
              <a:t>במקרה שנפגעתם ברשת או שאתם יודעים על אחר שנפגע, חשוב לדווח למבוגר (הורים, צוות בית הספר) או למוקד 105</a:t>
            </a:r>
          </a:p>
        </p:txBody>
      </p:sp>
      <p:sp>
        <p:nvSpPr>
          <p:cNvPr id="16" name="צורת L 15"/>
          <p:cNvSpPr/>
          <p:nvPr/>
        </p:nvSpPr>
        <p:spPr>
          <a:xfrm rot="10800000">
            <a:off x="2989558" y="4605029"/>
            <a:ext cx="696036" cy="696036"/>
          </a:xfrm>
          <a:prstGeom prst="corne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צורת L 17"/>
          <p:cNvSpPr/>
          <p:nvPr/>
        </p:nvSpPr>
        <p:spPr>
          <a:xfrm rot="10800000">
            <a:off x="2729552" y="1194570"/>
            <a:ext cx="696036" cy="696036"/>
          </a:xfrm>
          <a:prstGeom prst="corner">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a:extLst>
              <a:ext uri="{FF2B5EF4-FFF2-40B4-BE49-F238E27FC236}">
                <a16:creationId xmlns:a16="http://schemas.microsoft.com/office/drawing/2014/main" id="{89B874A8-B1D1-A865-F6A2-FC2CE9B934B4}"/>
              </a:ext>
            </a:extLst>
          </p:cNvPr>
          <p:cNvSpPr/>
          <p:nvPr/>
        </p:nvSpPr>
        <p:spPr>
          <a:xfrm>
            <a:off x="620158" y="3110576"/>
            <a:ext cx="2497793" cy="10178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2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שימו לב, כי גם התעלמות</a:t>
            </a:r>
            <a:r>
              <a:rPr kumimoji="0" lang="he-IL" sz="220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מהודעה של ילד/ה עשויה לפגוע.</a:t>
            </a:r>
            <a:endParaRPr kumimoji="0" lang="he-IL" sz="22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01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4">
            <a:extLst>
              <a:ext uri="{FF2B5EF4-FFF2-40B4-BE49-F238E27FC236}">
                <a16:creationId xmlns:a16="http://schemas.microsoft.com/office/drawing/2014/main" id="{05FB114B-BE51-56D8-8B8A-6D424501E0EE}"/>
              </a:ext>
            </a:extLst>
          </p:cNvPr>
          <p:cNvSpPr/>
          <p:nvPr/>
        </p:nvSpPr>
        <p:spPr>
          <a:xfrm>
            <a:off x="4014215" y="270393"/>
            <a:ext cx="3828292" cy="1015663"/>
          </a:xfrm>
          <a:prstGeom prst="rect">
            <a:avLst/>
          </a:prstGeom>
          <a:noFill/>
          <a:ln>
            <a:noFill/>
          </a:ln>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lang="he-IL" sz="6000" b="1" kern="0" dirty="0">
                <a:ln w="38100">
                  <a:noFill/>
                  <a:prstDash val="solid"/>
                </a:ln>
                <a:solidFill>
                  <a:srgbClr val="0070C0"/>
                </a:solidFill>
                <a:effectLst>
                  <a:innerShdw blurRad="177800">
                    <a:srgbClr val="A5A5A5">
                      <a:lumMod val="50000"/>
                    </a:srgbClr>
                  </a:innerShdw>
                </a:effectLst>
                <a:latin typeface="Calibri" panose="020F0502020204030204" pitchFamily="34" charset="0"/>
                <a:ea typeface="Calibri" panose="020F0502020204030204" pitchFamily="34" charset="0"/>
                <a:cs typeface="Calibri" panose="020F0502020204030204" pitchFamily="34" charset="0"/>
                <a:sym typeface="Arial"/>
              </a:rPr>
              <a:t>מיישמים יחד</a:t>
            </a:r>
            <a:endParaRPr kumimoji="0" lang="he-IL" sz="6000" b="1" i="0" u="none" strike="noStrike" kern="0" cap="none" spc="0" normalizeH="0" baseline="0" noProof="0" dirty="0">
              <a:ln w="38100">
                <a:noFill/>
                <a:prstDash val="solid"/>
              </a:ln>
              <a:solidFill>
                <a:srgbClr val="0070C0"/>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5" name="תיבת טקסט 4">
            <a:extLst>
              <a:ext uri="{FF2B5EF4-FFF2-40B4-BE49-F238E27FC236}">
                <a16:creationId xmlns:a16="http://schemas.microsoft.com/office/drawing/2014/main" id="{F2105FCB-CE50-C57D-E4E0-FE6362C375BC}"/>
              </a:ext>
            </a:extLst>
          </p:cNvPr>
          <p:cNvSpPr txBox="1"/>
          <p:nvPr/>
        </p:nvSpPr>
        <p:spPr>
          <a:xfrm>
            <a:off x="309461" y="1716371"/>
            <a:ext cx="11573078" cy="1318181"/>
          </a:xfrm>
          <a:prstGeom prst="rect">
            <a:avLst/>
          </a:prstGeom>
          <a:solidFill>
            <a:schemeClr val="accent5">
              <a:lumMod val="20000"/>
              <a:lumOff val="80000"/>
            </a:schemeClr>
          </a:solidFill>
        </p:spPr>
        <p:txBody>
          <a:bodyPr wrap="square">
            <a:spAutoFit/>
          </a:bodyPr>
          <a:lstStyle/>
          <a:p>
            <a:pPr marR="0" lvl="0" algn="ctr" defTabSz="914400" rtl="1" eaLnBrk="1" fontAlgn="auto" latinLnBrk="0" hangingPunct="1">
              <a:lnSpc>
                <a:spcPct val="150000"/>
              </a:lnSpc>
              <a:spcBef>
                <a:spcPts val="0"/>
              </a:spcBef>
              <a:spcAft>
                <a:spcPts val="0"/>
              </a:spcAft>
              <a:buClr>
                <a:srgbClr val="208366"/>
              </a:buClr>
              <a:buSzTx/>
              <a:tabLst/>
              <a:defRPr/>
            </a:pPr>
            <a:r>
              <a:rPr lang="he-IL" sz="2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אספו את התובנות השונות שלכם מהשיעור, חלצו מהם כללים להתנהגות אחראית ומפרגנת ברשת והציגו אותם באחד מהאופנים הבאים:</a:t>
            </a:r>
            <a:endParaRPr kumimoji="0" lang="he-IL" sz="28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4" descr="Free cinema film reel movie vector"/>
          <p:cNvPicPr>
            <a:picLocks noChangeAspect="1" noChangeArrowheads="1"/>
          </p:cNvPicPr>
          <p:nvPr/>
        </p:nvPicPr>
        <p:blipFill>
          <a:blip r:embed="rId4" cstate="hq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928361" y="3415842"/>
            <a:ext cx="1482607" cy="15304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flat design symbol vector"/>
          <p:cNvPicPr>
            <a:picLocks noChangeAspect="1" noChangeArrowheads="1"/>
          </p:cNvPicPr>
          <p:nvPr/>
        </p:nvPicPr>
        <p:blipFill>
          <a:blip r:embed="rId5" cstate="hq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67811" y="3502923"/>
            <a:ext cx="1432073" cy="14320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fight fist mic vector"/>
          <p:cNvPicPr>
            <a:picLocks noChangeAspect="1" noChangeArrowheads="1"/>
          </p:cNvPicPr>
          <p:nvPr/>
        </p:nvPicPr>
        <p:blipFill>
          <a:blip r:embed="rId6" cstate="hq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16651" y="3518750"/>
            <a:ext cx="1242394" cy="14275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13203" y="5260070"/>
            <a:ext cx="2015387" cy="830997"/>
          </a:xfrm>
          <a:prstGeom prst="rect">
            <a:avLst/>
          </a:prstGeom>
          <a:noFill/>
        </p:spPr>
        <p:txBody>
          <a:bodyPr wrap="square" rtlCol="1">
            <a:spAutoFit/>
          </a:bodyPr>
          <a:lstStyle/>
          <a:p>
            <a:pPr algn="ctr"/>
            <a:r>
              <a:rPr lang="he-IL" sz="2400" dirty="0">
                <a:latin typeface="Calibri" panose="020F0502020204030204" pitchFamily="34" charset="0"/>
                <a:cs typeface="Calibri" panose="020F0502020204030204" pitchFamily="34" charset="0"/>
              </a:rPr>
              <a:t>כתבו אמנה </a:t>
            </a:r>
          </a:p>
          <a:p>
            <a:pPr algn="ctr"/>
            <a:r>
              <a:rPr lang="he-IL" sz="2400" dirty="0">
                <a:latin typeface="Calibri" panose="020F0502020204030204" pitchFamily="34" charset="0"/>
                <a:cs typeface="Calibri" panose="020F0502020204030204" pitchFamily="34" charset="0"/>
              </a:rPr>
              <a:t>כיתתית בחרוזים</a:t>
            </a:r>
          </a:p>
        </p:txBody>
      </p:sp>
      <p:sp>
        <p:nvSpPr>
          <p:cNvPr id="12" name="TextBox 11"/>
          <p:cNvSpPr txBox="1"/>
          <p:nvPr/>
        </p:nvSpPr>
        <p:spPr>
          <a:xfrm>
            <a:off x="4951751" y="5260070"/>
            <a:ext cx="3098042" cy="830997"/>
          </a:xfrm>
          <a:prstGeom prst="rect">
            <a:avLst/>
          </a:prstGeom>
          <a:noFill/>
        </p:spPr>
        <p:txBody>
          <a:bodyPr wrap="square" rtlCol="1">
            <a:spAutoFit/>
          </a:bodyPr>
          <a:lstStyle/>
          <a:p>
            <a:pPr algn="ctr"/>
            <a:r>
              <a:rPr lang="he-IL" sz="2400" dirty="0"/>
              <a:t>צרו סרטון בסגנון ראפ (ריקוד, ראיון קליפ וכו')</a:t>
            </a:r>
          </a:p>
        </p:txBody>
      </p:sp>
      <p:sp>
        <p:nvSpPr>
          <p:cNvPr id="13" name="TextBox 12"/>
          <p:cNvSpPr txBox="1"/>
          <p:nvPr/>
        </p:nvSpPr>
        <p:spPr>
          <a:xfrm>
            <a:off x="809544" y="5100648"/>
            <a:ext cx="3495098" cy="461665"/>
          </a:xfrm>
          <a:prstGeom prst="rect">
            <a:avLst/>
          </a:prstGeom>
          <a:noFill/>
        </p:spPr>
        <p:txBody>
          <a:bodyPr wrap="square" rtlCol="1">
            <a:spAutoFit/>
          </a:bodyPr>
          <a:lstStyle/>
          <a:p>
            <a:pPr algn="ctr"/>
            <a:r>
              <a:rPr lang="he-IL" sz="2400" dirty="0"/>
              <a:t>חברו שיר קצבי כשיר ראפ</a:t>
            </a:r>
          </a:p>
        </p:txBody>
      </p:sp>
    </p:spTree>
    <p:extLst>
      <p:ext uri="{BB962C8B-B14F-4D97-AF65-F5344CB8AC3E}">
        <p14:creationId xmlns:p14="http://schemas.microsoft.com/office/powerpoint/2010/main" val="123798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33353"/>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4">
            <a:extLst>
              <a:ext uri="{FF2B5EF4-FFF2-40B4-BE49-F238E27FC236}">
                <a16:creationId xmlns:a16="http://schemas.microsoft.com/office/drawing/2014/main" id="{05FB114B-BE51-56D8-8B8A-6D424501E0EE}"/>
              </a:ext>
            </a:extLst>
          </p:cNvPr>
          <p:cNvSpPr/>
          <p:nvPr/>
        </p:nvSpPr>
        <p:spPr>
          <a:xfrm>
            <a:off x="3475138" y="1014506"/>
            <a:ext cx="4023857" cy="707886"/>
          </a:xfrm>
          <a:prstGeom prst="rect">
            <a:avLst/>
          </a:prstGeom>
          <a:noFill/>
          <a:ln>
            <a:noFill/>
          </a:ln>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40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rPr>
              <a:t>עכשיו זה הזמן/ ראפ</a:t>
            </a:r>
          </a:p>
        </p:txBody>
      </p:sp>
      <p:sp>
        <p:nvSpPr>
          <p:cNvPr id="5" name="תיבת טקסט 4">
            <a:extLst>
              <a:ext uri="{FF2B5EF4-FFF2-40B4-BE49-F238E27FC236}">
                <a16:creationId xmlns:a16="http://schemas.microsoft.com/office/drawing/2014/main" id="{F2105FCB-CE50-C57D-E4E0-FE6362C375BC}"/>
              </a:ext>
            </a:extLst>
          </p:cNvPr>
          <p:cNvSpPr txBox="1"/>
          <p:nvPr/>
        </p:nvSpPr>
        <p:spPr>
          <a:xfrm>
            <a:off x="6096000" y="1837245"/>
            <a:ext cx="4690169" cy="4616648"/>
          </a:xfrm>
          <a:prstGeom prst="rect">
            <a:avLst/>
          </a:prstGeom>
          <a:noFill/>
        </p:spPr>
        <p:txBody>
          <a:bodyPr wrap="square">
            <a:spAutoFit/>
          </a:bodyPr>
          <a:lstStyle/>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עכשיו זה הזמן</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לעצור ולחשוב,</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עכשיו זה הזמן</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לשנות ולחלום, </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זה אפשרי </a:t>
            </a:r>
            <a:r>
              <a:rPr kumimoji="0" lang="he-IL" sz="28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ול</a:t>
            </a: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א כה מסובך,</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ברשתות, וגם כשמתראים סתם כך.</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שנדע לפרגן, לראות את האחר,</a:t>
            </a:r>
          </a:p>
        </p:txBody>
      </p:sp>
      <p:sp>
        <p:nvSpPr>
          <p:cNvPr id="6" name="תיבת טקסט 4">
            <a:extLst>
              <a:ext uri="{FF2B5EF4-FFF2-40B4-BE49-F238E27FC236}">
                <a16:creationId xmlns:a16="http://schemas.microsoft.com/office/drawing/2014/main" id="{F2105FCB-CE50-C57D-E4E0-FE6362C375BC}"/>
              </a:ext>
            </a:extLst>
          </p:cNvPr>
          <p:cNvSpPr txBox="1"/>
          <p:nvPr/>
        </p:nvSpPr>
        <p:spPr>
          <a:xfrm>
            <a:off x="0" y="1903039"/>
            <a:ext cx="5071572" cy="4616648"/>
          </a:xfrm>
          <a:prstGeom prst="rect">
            <a:avLst/>
          </a:prstGeom>
          <a:noFill/>
        </p:spPr>
        <p:txBody>
          <a:bodyPr wrap="square">
            <a:spAutoFit/>
          </a:bodyPr>
          <a:lstStyle/>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להתכוון ללב, לכתוב בטוב</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וכך גם לדבר</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ושאזכור - זו האחריות שלי </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כי לא רק הם, אלא גם אני מוכרח,</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לדאוג שבשנה הזו ברשת ומחוצה לה,</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כל אחד ובאמת</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ירגיש... שייך!</a:t>
            </a:r>
          </a:p>
        </p:txBody>
      </p:sp>
      <p:pic>
        <p:nvPicPr>
          <p:cNvPr id="2" name="תמונה 1"/>
          <p:cNvPicPr>
            <a:picLocks noChangeAspect="1"/>
          </p:cNvPicPr>
          <p:nvPr/>
        </p:nvPicPr>
        <p:blipFill>
          <a:blip r:embed="rId4"/>
          <a:stretch>
            <a:fillRect/>
          </a:stretch>
        </p:blipFill>
        <p:spPr>
          <a:xfrm>
            <a:off x="4161184" y="-17944"/>
            <a:ext cx="2471628" cy="851804"/>
          </a:xfrm>
          <a:prstGeom prst="rect">
            <a:avLst/>
          </a:prstGeom>
        </p:spPr>
      </p:pic>
      <p:pic>
        <p:nvPicPr>
          <p:cNvPr id="9" name="תמונה 8"/>
          <p:cNvPicPr>
            <a:picLocks noChangeAspect="1"/>
          </p:cNvPicPr>
          <p:nvPr/>
        </p:nvPicPr>
        <p:blipFill>
          <a:blip r:embed="rId4"/>
          <a:stretch>
            <a:fillRect/>
          </a:stretch>
        </p:blipFill>
        <p:spPr>
          <a:xfrm>
            <a:off x="110074" y="33353"/>
            <a:ext cx="4051110" cy="778660"/>
          </a:xfrm>
          <a:prstGeom prst="rect">
            <a:avLst/>
          </a:prstGeom>
        </p:spPr>
      </p:pic>
    </p:spTree>
    <p:extLst>
      <p:ext uri="{BB962C8B-B14F-4D97-AF65-F5344CB8AC3E}">
        <p14:creationId xmlns:p14="http://schemas.microsoft.com/office/powerpoint/2010/main" val="3540538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 name="תיבת טקסט 4">
            <a:extLst>
              <a:ext uri="{FF2B5EF4-FFF2-40B4-BE49-F238E27FC236}">
                <a16:creationId xmlns:a16="http://schemas.microsoft.com/office/drawing/2014/main" id="{F2105FCB-CE50-C57D-E4E0-FE6362C375BC}"/>
              </a:ext>
            </a:extLst>
          </p:cNvPr>
          <p:cNvSpPr txBox="1"/>
          <p:nvPr/>
        </p:nvSpPr>
        <p:spPr>
          <a:xfrm>
            <a:off x="6096000" y="1816737"/>
            <a:ext cx="4690169" cy="5262979"/>
          </a:xfrm>
          <a:prstGeom prst="rect">
            <a:avLst/>
          </a:prstGeom>
          <a:noFill/>
        </p:spPr>
        <p:txBody>
          <a:bodyPr wrap="square">
            <a:spAutoFit/>
          </a:bodyPr>
          <a:lstStyle/>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עכשיו זה הזמן</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לעצור ולחשוב,</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עכשיו זה הזמן</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לשנות ולחלום, </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זה אפשרי ולא כה מסובך,</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ברשתות, וגם כשמתראים סתם כך.</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שנדע לפרגן, לראות את האחר...</a:t>
            </a:r>
          </a:p>
          <a:p>
            <a:pPr marL="514350" marR="0" lvl="0" indent="-514350" algn="r" defTabSz="914400" rtl="1" eaLnBrk="1" fontAlgn="auto" latinLnBrk="0" hangingPunct="1">
              <a:lnSpc>
                <a:spcPct val="150000"/>
              </a:lnSpc>
              <a:spcBef>
                <a:spcPts val="0"/>
              </a:spcBef>
              <a:spcAft>
                <a:spcPts val="0"/>
              </a:spcAft>
              <a:buClr>
                <a:srgbClr val="000000"/>
              </a:buClr>
              <a:buSzTx/>
              <a:buFont typeface="Arial"/>
              <a:buAutoNum type="arabicPeriod"/>
              <a:tabLst/>
              <a:defRPr/>
            </a:pPr>
            <a:endPar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 name="תיבת טקסט 4">
            <a:extLst>
              <a:ext uri="{FF2B5EF4-FFF2-40B4-BE49-F238E27FC236}">
                <a16:creationId xmlns:a16="http://schemas.microsoft.com/office/drawing/2014/main" id="{F2105FCB-CE50-C57D-E4E0-FE6362C375BC}"/>
              </a:ext>
            </a:extLst>
          </p:cNvPr>
          <p:cNvSpPr txBox="1"/>
          <p:nvPr/>
        </p:nvSpPr>
        <p:spPr>
          <a:xfrm>
            <a:off x="0" y="1903039"/>
            <a:ext cx="5071572" cy="4616648"/>
          </a:xfrm>
          <a:prstGeom prst="rect">
            <a:avLst/>
          </a:prstGeom>
          <a:noFill/>
        </p:spPr>
        <p:txBody>
          <a:bodyPr wrap="square">
            <a:spAutoFit/>
          </a:bodyPr>
          <a:lstStyle/>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ניתן להשמיע לחן לשיר שהוכן על ידי כלי הבינה המלאכותית </a:t>
            </a:r>
            <a:r>
              <a:rPr kumimoji="0" lang="en-US" sz="28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Suno</a:t>
            </a:r>
            <a:endPar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לדוגמא:</a:t>
            </a: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4"/>
              </a:rPr>
              <a:t>עכשיו זה הזמן</a:t>
            </a:r>
            <a:endPar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r>
              <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hlinkClick r:id="rId5"/>
              </a:rPr>
              <a:t>עכשיו זה הזמן</a:t>
            </a:r>
            <a:endPar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r" defTabSz="914400" rtl="1" eaLnBrk="1" fontAlgn="auto" latinLnBrk="0" hangingPunct="1">
              <a:lnSpc>
                <a:spcPct val="150000"/>
              </a:lnSpc>
              <a:spcBef>
                <a:spcPts val="0"/>
              </a:spcBef>
              <a:spcAft>
                <a:spcPts val="0"/>
              </a:spcAft>
              <a:buClr>
                <a:srgbClr val="000000"/>
              </a:buClr>
              <a:buSzTx/>
              <a:buFontTx/>
              <a:buNone/>
              <a:tabLst/>
              <a:defRPr/>
            </a:pPr>
            <a:endPar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514350" marR="0" lvl="0" indent="-514350" algn="r" defTabSz="914400" rtl="1" eaLnBrk="1" fontAlgn="auto" latinLnBrk="0" hangingPunct="1">
              <a:lnSpc>
                <a:spcPct val="150000"/>
              </a:lnSpc>
              <a:spcBef>
                <a:spcPts val="0"/>
              </a:spcBef>
              <a:spcAft>
                <a:spcPts val="0"/>
              </a:spcAft>
              <a:buClr>
                <a:srgbClr val="000000"/>
              </a:buClr>
              <a:buSzTx/>
              <a:buFont typeface="Arial"/>
              <a:buAutoNum type="arabicPeriod"/>
              <a:tabLst/>
              <a:defRPr/>
            </a:pPr>
            <a:endParaRPr kumimoji="0" lang="he-IL"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תמונה 1"/>
          <p:cNvPicPr>
            <a:picLocks noChangeAspect="1"/>
          </p:cNvPicPr>
          <p:nvPr/>
        </p:nvPicPr>
        <p:blipFill>
          <a:blip r:embed="rId6"/>
          <a:stretch>
            <a:fillRect/>
          </a:stretch>
        </p:blipFill>
        <p:spPr>
          <a:xfrm>
            <a:off x="4161184" y="-17944"/>
            <a:ext cx="2471628" cy="851804"/>
          </a:xfrm>
          <a:prstGeom prst="rect">
            <a:avLst/>
          </a:prstGeom>
        </p:spPr>
      </p:pic>
      <p:pic>
        <p:nvPicPr>
          <p:cNvPr id="9" name="תמונה 8"/>
          <p:cNvPicPr>
            <a:picLocks noChangeAspect="1"/>
          </p:cNvPicPr>
          <p:nvPr/>
        </p:nvPicPr>
        <p:blipFill>
          <a:blip r:embed="rId6"/>
          <a:stretch>
            <a:fillRect/>
          </a:stretch>
        </p:blipFill>
        <p:spPr>
          <a:xfrm>
            <a:off x="110074" y="33353"/>
            <a:ext cx="4051110" cy="778660"/>
          </a:xfrm>
          <a:prstGeom prst="rect">
            <a:avLst/>
          </a:prstGeom>
        </p:spPr>
      </p:pic>
      <p:sp>
        <p:nvSpPr>
          <p:cNvPr id="10" name="Rectangle 4">
            <a:extLst>
              <a:ext uri="{FF2B5EF4-FFF2-40B4-BE49-F238E27FC236}">
                <a16:creationId xmlns:a16="http://schemas.microsoft.com/office/drawing/2014/main" id="{05FB114B-BE51-56D8-8B8A-6D424501E0EE}"/>
              </a:ext>
            </a:extLst>
          </p:cNvPr>
          <p:cNvSpPr/>
          <p:nvPr/>
        </p:nvSpPr>
        <p:spPr>
          <a:xfrm>
            <a:off x="3475138" y="1014506"/>
            <a:ext cx="4023857" cy="707886"/>
          </a:xfrm>
          <a:prstGeom prst="rect">
            <a:avLst/>
          </a:prstGeom>
          <a:noFill/>
          <a:ln>
            <a:noFill/>
          </a:ln>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40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rPr>
              <a:t>עכשיו זה הזמן/ ראפ</a:t>
            </a:r>
          </a:p>
        </p:txBody>
      </p:sp>
    </p:spTree>
    <p:extLst>
      <p:ext uri="{BB962C8B-B14F-4D97-AF65-F5344CB8AC3E}">
        <p14:creationId xmlns:p14="http://schemas.microsoft.com/office/powerpoint/2010/main" val="71331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3062637-9324-3EE8-B372-16C4C7F73DC6}"/>
              </a:ext>
            </a:extLst>
          </p:cNvPr>
          <p:cNvSpPr txBox="1"/>
          <p:nvPr/>
        </p:nvSpPr>
        <p:spPr>
          <a:xfrm>
            <a:off x="7400109" y="1452119"/>
            <a:ext cx="3484605" cy="646331"/>
          </a:xfrm>
          <a:prstGeom prst="rect">
            <a:avLst/>
          </a:prstGeom>
          <a:noFill/>
        </p:spPr>
        <p:txBody>
          <a:bodyPr wrap="square" rtlCol="1">
            <a:spAutoFit/>
          </a:bodyPr>
          <a:lstStyle/>
          <a:p>
            <a:pPr algn="ctr"/>
            <a:r>
              <a:rPr lang="he-IL"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נכון</a:t>
            </a:r>
          </a:p>
        </p:txBody>
      </p:sp>
      <p:sp>
        <p:nvSpPr>
          <p:cNvPr id="6" name="TextBox 5">
            <a:extLst>
              <a:ext uri="{FF2B5EF4-FFF2-40B4-BE49-F238E27FC236}">
                <a16:creationId xmlns:a16="http://schemas.microsoft.com/office/drawing/2014/main" id="{DC84F3DF-C035-64F5-14FB-F58F15CFAA3E}"/>
              </a:ext>
            </a:extLst>
          </p:cNvPr>
          <p:cNvSpPr txBox="1"/>
          <p:nvPr/>
        </p:nvSpPr>
        <p:spPr>
          <a:xfrm>
            <a:off x="1599024" y="1452119"/>
            <a:ext cx="3484605" cy="646331"/>
          </a:xfrm>
          <a:prstGeom prst="rect">
            <a:avLst/>
          </a:prstGeom>
          <a:noFill/>
        </p:spPr>
        <p:txBody>
          <a:bodyPr wrap="square" rtlCol="1">
            <a:spAutoFit/>
          </a:bodyPr>
          <a:lstStyle/>
          <a:p>
            <a:pPr algn="ctr"/>
            <a:r>
              <a:rPr lang="he-IL"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לא נכון</a:t>
            </a:r>
          </a:p>
        </p:txBody>
      </p:sp>
      <p:sp>
        <p:nvSpPr>
          <p:cNvPr id="7" name="תיבת טקסט 6">
            <a:extLst>
              <a:ext uri="{FF2B5EF4-FFF2-40B4-BE49-F238E27FC236}">
                <a16:creationId xmlns:a16="http://schemas.microsoft.com/office/drawing/2014/main" id="{93A6F3C0-E27D-953B-F66D-EA97830F3ED5}"/>
              </a:ext>
            </a:extLst>
          </p:cNvPr>
          <p:cNvSpPr txBox="1"/>
          <p:nvPr/>
        </p:nvSpPr>
        <p:spPr>
          <a:xfrm>
            <a:off x="666207" y="244794"/>
            <a:ext cx="10842170" cy="1384995"/>
          </a:xfrm>
          <a:prstGeom prst="rect">
            <a:avLst/>
          </a:prstGeom>
          <a:noFill/>
        </p:spPr>
        <p:txBody>
          <a:bodyPr wrap="square" rtlCol="1">
            <a:spAutoFit/>
          </a:bodyPr>
          <a:lstStyle/>
          <a:p>
            <a:pPr algn="ctr"/>
            <a:r>
              <a:rPr lang="he-IL" sz="3200" b="1" dirty="0">
                <a:solidFill>
                  <a:srgbClr val="002060"/>
                </a:solidFill>
                <a:latin typeface="Calibri" panose="020F0502020204030204" pitchFamily="34" charset="0"/>
                <a:ea typeface="Calibri" panose="020F0502020204030204" pitchFamily="34" charset="0"/>
                <a:cs typeface="Calibri" panose="020F0502020204030204" pitchFamily="34" charset="0"/>
              </a:rPr>
              <a:t>נכון או לא נכון עבורך? </a:t>
            </a:r>
          </a:p>
          <a:p>
            <a:pPr algn="ctr"/>
            <a:r>
              <a:rPr lang="he-IL" sz="32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עד כה, שנת הלימודים נראתה כמו שחשבתי / דמיינתי שתיראה</a:t>
            </a:r>
          </a:p>
          <a:p>
            <a:pPr algn="ctr"/>
            <a:endParaRPr lang="he-IL"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descr="Free feedback opinion good vector">
            <a:extLst>
              <a:ext uri="{FF2B5EF4-FFF2-40B4-BE49-F238E27FC236}">
                <a16:creationId xmlns:a16="http://schemas.microsoft.com/office/drawing/2014/main" id="{E95F4268-B946-F459-6A22-F881B30FB9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013" b="69268"/>
          <a:stretch/>
        </p:blipFill>
        <p:spPr bwMode="auto">
          <a:xfrm>
            <a:off x="6784359" y="2377487"/>
            <a:ext cx="4018234" cy="37328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ree feedback opinion good vector">
            <a:extLst>
              <a:ext uri="{FF2B5EF4-FFF2-40B4-BE49-F238E27FC236}">
                <a16:creationId xmlns:a16="http://schemas.microsoft.com/office/drawing/2014/main" id="{B6CBB03C-B9FA-EA2F-6A89-3B23A66373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159" r="38853" b="69268"/>
          <a:stretch/>
        </p:blipFill>
        <p:spPr bwMode="auto">
          <a:xfrm>
            <a:off x="827262" y="2344521"/>
            <a:ext cx="4293049" cy="39316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ree feedback opinion good vector">
            <a:extLst>
              <a:ext uri="{FF2B5EF4-FFF2-40B4-BE49-F238E27FC236}">
                <a16:creationId xmlns:a16="http://schemas.microsoft.com/office/drawing/2014/main" id="{D267D3FF-3D29-8FD6-0B4C-D77C10A88D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31" t="34471" r="72013" b="33821"/>
          <a:stretch/>
        </p:blipFill>
        <p:spPr bwMode="auto">
          <a:xfrm>
            <a:off x="9142411" y="3818835"/>
            <a:ext cx="1973766" cy="21744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ree feedback opinion good vector">
            <a:extLst>
              <a:ext uri="{FF2B5EF4-FFF2-40B4-BE49-F238E27FC236}">
                <a16:creationId xmlns:a16="http://schemas.microsoft.com/office/drawing/2014/main" id="{85BA84BE-3599-210D-C647-B0AAFF06F3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332" t="34471" r="34080" b="33821"/>
          <a:stretch/>
        </p:blipFill>
        <p:spPr bwMode="auto">
          <a:xfrm>
            <a:off x="3287371" y="3827094"/>
            <a:ext cx="2107581" cy="217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060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 name="TextBox 4">
            <a:extLst>
              <a:ext uri="{FF2B5EF4-FFF2-40B4-BE49-F238E27FC236}">
                <a16:creationId xmlns:a16="http://schemas.microsoft.com/office/drawing/2014/main" id="{63062637-9324-3EE8-B372-16C4C7F73DC6}"/>
              </a:ext>
            </a:extLst>
          </p:cNvPr>
          <p:cNvSpPr txBox="1"/>
          <p:nvPr/>
        </p:nvSpPr>
        <p:spPr>
          <a:xfrm>
            <a:off x="7400109" y="1452119"/>
            <a:ext cx="3484605" cy="584775"/>
          </a:xfrm>
          <a:prstGeom prst="rect">
            <a:avLst/>
          </a:prstGeom>
          <a:noFill/>
        </p:spPr>
        <p:txBody>
          <a:bodyPr wrap="square" rtlCol="1">
            <a:spAutoFit/>
          </a:bodyPr>
          <a:lstStyle/>
          <a:p>
            <a:pPr algn="ctr"/>
            <a:r>
              <a:rPr lang="he-IL"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נכון</a:t>
            </a:r>
          </a:p>
        </p:txBody>
      </p:sp>
      <p:sp>
        <p:nvSpPr>
          <p:cNvPr id="6" name="TextBox 5">
            <a:extLst>
              <a:ext uri="{FF2B5EF4-FFF2-40B4-BE49-F238E27FC236}">
                <a16:creationId xmlns:a16="http://schemas.microsoft.com/office/drawing/2014/main" id="{DC84F3DF-C035-64F5-14FB-F58F15CFAA3E}"/>
              </a:ext>
            </a:extLst>
          </p:cNvPr>
          <p:cNvSpPr txBox="1"/>
          <p:nvPr/>
        </p:nvSpPr>
        <p:spPr>
          <a:xfrm>
            <a:off x="1599024" y="1452119"/>
            <a:ext cx="3484605" cy="584775"/>
          </a:xfrm>
          <a:prstGeom prst="rect">
            <a:avLst/>
          </a:prstGeom>
          <a:noFill/>
        </p:spPr>
        <p:txBody>
          <a:bodyPr wrap="square" rtlCol="1">
            <a:spAutoFit/>
          </a:bodyPr>
          <a:lstStyle/>
          <a:p>
            <a:pPr algn="ctr"/>
            <a:r>
              <a:rPr lang="he-IL"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לא נכון</a:t>
            </a:r>
          </a:p>
        </p:txBody>
      </p:sp>
      <p:sp>
        <p:nvSpPr>
          <p:cNvPr id="7" name="תיבת טקסט 6">
            <a:extLst>
              <a:ext uri="{FF2B5EF4-FFF2-40B4-BE49-F238E27FC236}">
                <a16:creationId xmlns:a16="http://schemas.microsoft.com/office/drawing/2014/main" id="{93A6F3C0-E27D-953B-F66D-EA97830F3ED5}"/>
              </a:ext>
            </a:extLst>
          </p:cNvPr>
          <p:cNvSpPr txBox="1"/>
          <p:nvPr/>
        </p:nvSpPr>
        <p:spPr>
          <a:xfrm>
            <a:off x="472440" y="-29716"/>
            <a:ext cx="11247120" cy="2185214"/>
          </a:xfrm>
          <a:prstGeom prst="rect">
            <a:avLst/>
          </a:prstGeom>
          <a:noFill/>
        </p:spPr>
        <p:txBody>
          <a:bodyPr wrap="square" rtlCol="1">
            <a:spAutoFit/>
          </a:bodyPr>
          <a:lstStyle/>
          <a:p>
            <a:pPr algn="ctr"/>
            <a:r>
              <a:rPr lang="he-IL" sz="3200" b="1" dirty="0">
                <a:solidFill>
                  <a:srgbClr val="002060"/>
                </a:solidFill>
                <a:latin typeface="Calibri" panose="020F0502020204030204" pitchFamily="34" charset="0"/>
                <a:ea typeface="Calibri" panose="020F0502020204030204" pitchFamily="34" charset="0"/>
                <a:cs typeface="Calibri" panose="020F0502020204030204" pitchFamily="34" charset="0"/>
              </a:rPr>
              <a:t>נכון או לא נכון עבורך? </a:t>
            </a:r>
          </a:p>
          <a:p>
            <a:pPr algn="ctr"/>
            <a:r>
              <a:rPr lang="he-IL" sz="32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לאורך השנה אני משתדל/ת לגוון את פעילויות הפנאי שלי במפגשים עם חברים, טיולים עם המשפחה, עזרה בבית ועוד לצד שימוש במסכים</a:t>
            </a:r>
            <a:endParaRPr lang="he-IL"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he-IL"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he-IL"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descr="Free feedback opinion good vector">
            <a:extLst>
              <a:ext uri="{FF2B5EF4-FFF2-40B4-BE49-F238E27FC236}">
                <a16:creationId xmlns:a16="http://schemas.microsoft.com/office/drawing/2014/main" id="{656BC93B-07DA-AE0C-7319-1BFD2848E4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013" b="69268"/>
          <a:stretch/>
        </p:blipFill>
        <p:spPr bwMode="auto">
          <a:xfrm>
            <a:off x="6784359" y="2377487"/>
            <a:ext cx="4018234" cy="37328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ree feedback opinion good vector">
            <a:extLst>
              <a:ext uri="{FF2B5EF4-FFF2-40B4-BE49-F238E27FC236}">
                <a16:creationId xmlns:a16="http://schemas.microsoft.com/office/drawing/2014/main" id="{58C52121-358A-4B0A-6390-0420F06E00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159" r="38853" b="69268"/>
          <a:stretch/>
        </p:blipFill>
        <p:spPr bwMode="auto">
          <a:xfrm>
            <a:off x="919031" y="2174325"/>
            <a:ext cx="4109512" cy="39316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ree feedback opinion good vector">
            <a:extLst>
              <a:ext uri="{FF2B5EF4-FFF2-40B4-BE49-F238E27FC236}">
                <a16:creationId xmlns:a16="http://schemas.microsoft.com/office/drawing/2014/main" id="{2E90C46D-31DD-92C6-77DF-52C1BC00E2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31" t="34471" r="72013" b="33821"/>
          <a:stretch/>
        </p:blipFill>
        <p:spPr bwMode="auto">
          <a:xfrm>
            <a:off x="9142411" y="3818835"/>
            <a:ext cx="1973766" cy="21744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ree feedback opinion good vector">
            <a:extLst>
              <a:ext uri="{FF2B5EF4-FFF2-40B4-BE49-F238E27FC236}">
                <a16:creationId xmlns:a16="http://schemas.microsoft.com/office/drawing/2014/main" id="{B161BE1C-EF7A-E69B-D97E-524917B8B6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332" t="34471" r="34080" b="33821"/>
          <a:stretch/>
        </p:blipFill>
        <p:spPr bwMode="auto">
          <a:xfrm>
            <a:off x="3287371" y="3827094"/>
            <a:ext cx="2107581" cy="217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02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3062637-9324-3EE8-B372-16C4C7F73DC6}"/>
              </a:ext>
            </a:extLst>
          </p:cNvPr>
          <p:cNvSpPr txBox="1"/>
          <p:nvPr/>
        </p:nvSpPr>
        <p:spPr>
          <a:xfrm>
            <a:off x="7400109" y="1452119"/>
            <a:ext cx="3484605" cy="646331"/>
          </a:xfrm>
          <a:prstGeom prst="rect">
            <a:avLst/>
          </a:prstGeom>
          <a:noFill/>
        </p:spPr>
        <p:txBody>
          <a:bodyPr wrap="square" rtlCol="1">
            <a:spAutoFit/>
          </a:bodyPr>
          <a:lstStyle/>
          <a:p>
            <a:pPr algn="ctr"/>
            <a:r>
              <a:rPr lang="he-IL"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לא נכון</a:t>
            </a:r>
          </a:p>
        </p:txBody>
      </p:sp>
      <p:sp>
        <p:nvSpPr>
          <p:cNvPr id="6" name="TextBox 5">
            <a:extLst>
              <a:ext uri="{FF2B5EF4-FFF2-40B4-BE49-F238E27FC236}">
                <a16:creationId xmlns:a16="http://schemas.microsoft.com/office/drawing/2014/main" id="{DC84F3DF-C035-64F5-14FB-F58F15CFAA3E}"/>
              </a:ext>
            </a:extLst>
          </p:cNvPr>
          <p:cNvSpPr txBox="1"/>
          <p:nvPr/>
        </p:nvSpPr>
        <p:spPr>
          <a:xfrm>
            <a:off x="1599024" y="1452119"/>
            <a:ext cx="3484605" cy="646331"/>
          </a:xfrm>
          <a:prstGeom prst="rect">
            <a:avLst/>
          </a:prstGeom>
          <a:noFill/>
        </p:spPr>
        <p:txBody>
          <a:bodyPr wrap="square" rtlCol="1">
            <a:spAutoFit/>
          </a:bodyPr>
          <a:lstStyle/>
          <a:p>
            <a:pPr algn="ctr"/>
            <a:r>
              <a:rPr lang="he-IL"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נכון</a:t>
            </a:r>
          </a:p>
        </p:txBody>
      </p:sp>
      <p:sp>
        <p:nvSpPr>
          <p:cNvPr id="7" name="תיבת טקסט 6">
            <a:extLst>
              <a:ext uri="{FF2B5EF4-FFF2-40B4-BE49-F238E27FC236}">
                <a16:creationId xmlns:a16="http://schemas.microsoft.com/office/drawing/2014/main" id="{93A6F3C0-E27D-953B-F66D-EA97830F3ED5}"/>
              </a:ext>
            </a:extLst>
          </p:cNvPr>
          <p:cNvSpPr txBox="1"/>
          <p:nvPr/>
        </p:nvSpPr>
        <p:spPr>
          <a:xfrm>
            <a:off x="879566" y="27080"/>
            <a:ext cx="10123714" cy="1877437"/>
          </a:xfrm>
          <a:prstGeom prst="rect">
            <a:avLst/>
          </a:prstGeom>
          <a:noFill/>
        </p:spPr>
        <p:txBody>
          <a:bodyPr wrap="square" rtlCol="1">
            <a:spAutoFit/>
          </a:bodyPr>
          <a:lstStyle/>
          <a:p>
            <a:pPr algn="ctr"/>
            <a:r>
              <a:rPr lang="he-IL" sz="3200" b="1" u="sng" dirty="0">
                <a:solidFill>
                  <a:srgbClr val="002060"/>
                </a:solidFill>
                <a:latin typeface="Calibri" panose="020F0502020204030204" pitchFamily="34" charset="0"/>
                <a:ea typeface="Calibri" panose="020F0502020204030204" pitchFamily="34" charset="0"/>
                <a:cs typeface="Calibri" panose="020F0502020204030204" pitchFamily="34" charset="0"/>
              </a:rPr>
              <a:t>לכיתה שבה יש קבוצה כיתתית במייל או </a:t>
            </a:r>
            <a:r>
              <a:rPr lang="he-IL" sz="3200" b="1" u="sng" dirty="0" err="1">
                <a:solidFill>
                  <a:srgbClr val="002060"/>
                </a:solidFill>
                <a:latin typeface="Calibri" panose="020F0502020204030204" pitchFamily="34" charset="0"/>
                <a:ea typeface="Calibri" panose="020F0502020204030204" pitchFamily="34" charset="0"/>
                <a:cs typeface="Calibri" panose="020F0502020204030204" pitchFamily="34" charset="0"/>
              </a:rPr>
              <a:t>בוואצאפ</a:t>
            </a:r>
            <a:r>
              <a:rPr lang="he-IL" sz="3200" b="1" u="sng"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algn="ctr"/>
            <a:r>
              <a:rPr lang="he-IL" sz="3200" b="1" dirty="0">
                <a:solidFill>
                  <a:srgbClr val="002060"/>
                </a:solidFill>
                <a:latin typeface="Calibri" panose="020F0502020204030204" pitchFamily="34" charset="0"/>
                <a:ea typeface="Calibri" panose="020F0502020204030204" pitchFamily="34" charset="0"/>
                <a:cs typeface="Calibri" panose="020F0502020204030204" pitchFamily="34" charset="0"/>
              </a:rPr>
              <a:t>נכון או לא נכון עבורך? </a:t>
            </a:r>
          </a:p>
          <a:p>
            <a:pPr algn="ctr"/>
            <a:r>
              <a:rPr lang="he-IL" sz="32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ההתנהלות בקבוצה הכיתתית מכבדת ונעימה כלפי כולם</a:t>
            </a:r>
            <a:endParaRPr lang="he-IL"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he-IL"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descr="Free feedback opinion good vector">
            <a:extLst>
              <a:ext uri="{FF2B5EF4-FFF2-40B4-BE49-F238E27FC236}">
                <a16:creationId xmlns:a16="http://schemas.microsoft.com/office/drawing/2014/main" id="{38090F5F-11B1-6028-A1A0-C4F6EEEFBF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013" b="69268"/>
          <a:stretch/>
        </p:blipFill>
        <p:spPr bwMode="auto">
          <a:xfrm>
            <a:off x="786133" y="2314330"/>
            <a:ext cx="4018234" cy="37328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ree feedback opinion good vector">
            <a:extLst>
              <a:ext uri="{FF2B5EF4-FFF2-40B4-BE49-F238E27FC236}">
                <a16:creationId xmlns:a16="http://schemas.microsoft.com/office/drawing/2014/main" id="{523D7190-4285-C310-3B71-8B7FE7D2CA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159" r="38853" b="69268"/>
          <a:stretch/>
        </p:blipFill>
        <p:spPr bwMode="auto">
          <a:xfrm>
            <a:off x="6483164" y="2314330"/>
            <a:ext cx="4109512" cy="39316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ree feedback opinion good vector">
            <a:extLst>
              <a:ext uri="{FF2B5EF4-FFF2-40B4-BE49-F238E27FC236}">
                <a16:creationId xmlns:a16="http://schemas.microsoft.com/office/drawing/2014/main" id="{1FF99F32-A8FD-A75C-9A10-8A12C6FFF5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31" t="34471" r="72013" b="33821"/>
          <a:stretch/>
        </p:blipFill>
        <p:spPr bwMode="auto">
          <a:xfrm>
            <a:off x="3050637" y="3294014"/>
            <a:ext cx="1973766" cy="21744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ree feedback opinion good vector">
            <a:extLst>
              <a:ext uri="{FF2B5EF4-FFF2-40B4-BE49-F238E27FC236}">
                <a16:creationId xmlns:a16="http://schemas.microsoft.com/office/drawing/2014/main" id="{21E3C0C1-9063-0268-16A4-E40C5F4E83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332" t="34471" r="34080" b="33821"/>
          <a:stretch/>
        </p:blipFill>
        <p:spPr bwMode="auto">
          <a:xfrm>
            <a:off x="9173556" y="3654503"/>
            <a:ext cx="2107581" cy="217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907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3062637-9324-3EE8-B372-16C4C7F73DC6}"/>
              </a:ext>
            </a:extLst>
          </p:cNvPr>
          <p:cNvSpPr txBox="1"/>
          <p:nvPr/>
        </p:nvSpPr>
        <p:spPr>
          <a:xfrm>
            <a:off x="7400109" y="1452119"/>
            <a:ext cx="3484605" cy="584775"/>
          </a:xfrm>
          <a:prstGeom prst="rect">
            <a:avLst/>
          </a:prstGeom>
          <a:noFill/>
        </p:spPr>
        <p:txBody>
          <a:bodyPr wrap="square" rtlCol="1">
            <a:spAutoFit/>
          </a:bodyPr>
          <a:lstStyle/>
          <a:p>
            <a:pPr algn="ctr"/>
            <a:r>
              <a:rPr lang="he-IL"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לא נכון</a:t>
            </a:r>
          </a:p>
        </p:txBody>
      </p:sp>
      <p:sp>
        <p:nvSpPr>
          <p:cNvPr id="6" name="TextBox 5">
            <a:extLst>
              <a:ext uri="{FF2B5EF4-FFF2-40B4-BE49-F238E27FC236}">
                <a16:creationId xmlns:a16="http://schemas.microsoft.com/office/drawing/2014/main" id="{DC84F3DF-C035-64F5-14FB-F58F15CFAA3E}"/>
              </a:ext>
            </a:extLst>
          </p:cNvPr>
          <p:cNvSpPr txBox="1"/>
          <p:nvPr/>
        </p:nvSpPr>
        <p:spPr>
          <a:xfrm>
            <a:off x="1599024" y="1452119"/>
            <a:ext cx="3484605" cy="584775"/>
          </a:xfrm>
          <a:prstGeom prst="rect">
            <a:avLst/>
          </a:prstGeom>
          <a:noFill/>
        </p:spPr>
        <p:txBody>
          <a:bodyPr wrap="square" rtlCol="1">
            <a:spAutoFit/>
          </a:bodyPr>
          <a:lstStyle/>
          <a:p>
            <a:pPr algn="ctr"/>
            <a:r>
              <a:rPr lang="he-IL"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נכון</a:t>
            </a:r>
          </a:p>
        </p:txBody>
      </p:sp>
      <p:sp>
        <p:nvSpPr>
          <p:cNvPr id="7" name="תיבת טקסט 6">
            <a:extLst>
              <a:ext uri="{FF2B5EF4-FFF2-40B4-BE49-F238E27FC236}">
                <a16:creationId xmlns:a16="http://schemas.microsoft.com/office/drawing/2014/main" id="{93A6F3C0-E27D-953B-F66D-EA97830F3ED5}"/>
              </a:ext>
            </a:extLst>
          </p:cNvPr>
          <p:cNvSpPr txBox="1"/>
          <p:nvPr/>
        </p:nvSpPr>
        <p:spPr>
          <a:xfrm>
            <a:off x="927692" y="148542"/>
            <a:ext cx="10123714" cy="2185214"/>
          </a:xfrm>
          <a:prstGeom prst="rect">
            <a:avLst/>
          </a:prstGeom>
          <a:noFill/>
        </p:spPr>
        <p:txBody>
          <a:bodyPr wrap="square" rtlCol="1">
            <a:spAutoFit/>
          </a:bodyPr>
          <a:lstStyle/>
          <a:p>
            <a:pPr algn="ctr"/>
            <a:r>
              <a:rPr lang="he-IL" sz="3200" b="1" dirty="0">
                <a:solidFill>
                  <a:srgbClr val="002060"/>
                </a:solidFill>
                <a:latin typeface="Calibri" panose="020F0502020204030204" pitchFamily="34" charset="0"/>
                <a:ea typeface="Calibri" panose="020F0502020204030204" pitchFamily="34" charset="0"/>
                <a:cs typeface="Calibri" panose="020F0502020204030204" pitchFamily="34" charset="0"/>
              </a:rPr>
              <a:t>נכון או לא נכון עבורך? </a:t>
            </a:r>
          </a:p>
          <a:p>
            <a:pPr algn="ctr"/>
            <a:r>
              <a:rPr lang="he-IL" sz="32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בכיתה שלנו יש כללי התנהלות ברורים כיצד מצופה מאיתנו להתנהל </a:t>
            </a:r>
          </a:p>
          <a:p>
            <a:pPr algn="ctr"/>
            <a:r>
              <a:rPr lang="he-IL" sz="32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במרחב של הרשת</a:t>
            </a:r>
            <a:endParaRPr lang="he-IL" sz="28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he-IL"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he-IL"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descr="Free feedback opinion good vector">
            <a:extLst>
              <a:ext uri="{FF2B5EF4-FFF2-40B4-BE49-F238E27FC236}">
                <a16:creationId xmlns:a16="http://schemas.microsoft.com/office/drawing/2014/main" id="{5E5D6A23-89F1-F246-E517-BA448AD098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013" b="69268"/>
          <a:stretch/>
        </p:blipFill>
        <p:spPr bwMode="auto">
          <a:xfrm>
            <a:off x="786133" y="2314330"/>
            <a:ext cx="4018234" cy="37328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ree feedback opinion good vector">
            <a:extLst>
              <a:ext uri="{FF2B5EF4-FFF2-40B4-BE49-F238E27FC236}">
                <a16:creationId xmlns:a16="http://schemas.microsoft.com/office/drawing/2014/main" id="{C03C74EF-1354-3CBC-58BD-CD85C2E64D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159" r="38853" b="69268"/>
          <a:stretch/>
        </p:blipFill>
        <p:spPr bwMode="auto">
          <a:xfrm>
            <a:off x="6483164" y="2314330"/>
            <a:ext cx="4109512" cy="39316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ree feedback opinion good vector">
            <a:extLst>
              <a:ext uri="{FF2B5EF4-FFF2-40B4-BE49-F238E27FC236}">
                <a16:creationId xmlns:a16="http://schemas.microsoft.com/office/drawing/2014/main" id="{7FF51815-032B-48CB-F00A-44F1DA0CD5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31" t="34471" r="72013" b="33821"/>
          <a:stretch/>
        </p:blipFill>
        <p:spPr bwMode="auto">
          <a:xfrm>
            <a:off x="3050637" y="3294014"/>
            <a:ext cx="1973766" cy="21744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ree feedback opinion good vector">
            <a:extLst>
              <a:ext uri="{FF2B5EF4-FFF2-40B4-BE49-F238E27FC236}">
                <a16:creationId xmlns:a16="http://schemas.microsoft.com/office/drawing/2014/main" id="{8824F692-F3CB-3E2E-6F88-063ABCCB03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332" t="34471" r="34080" b="33821"/>
          <a:stretch/>
        </p:blipFill>
        <p:spPr bwMode="auto">
          <a:xfrm>
            <a:off x="9173556" y="3654503"/>
            <a:ext cx="2107581" cy="217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160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36950"/>
            <a:ext cx="12170858" cy="6578307"/>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4">
            <a:extLst>
              <a:ext uri="{FF2B5EF4-FFF2-40B4-BE49-F238E27FC236}">
                <a16:creationId xmlns:a16="http://schemas.microsoft.com/office/drawing/2014/main" id="{05FB114B-BE51-56D8-8B8A-6D424501E0EE}"/>
              </a:ext>
            </a:extLst>
          </p:cNvPr>
          <p:cNvSpPr/>
          <p:nvPr/>
        </p:nvSpPr>
        <p:spPr>
          <a:xfrm>
            <a:off x="3398658" y="270393"/>
            <a:ext cx="5059398" cy="1015663"/>
          </a:xfrm>
          <a:prstGeom prst="rect">
            <a:avLst/>
          </a:prstGeom>
          <a:noFill/>
          <a:ln>
            <a:noFill/>
          </a:ln>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60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rPr>
              <a:t>עם הפנים</a:t>
            </a:r>
            <a:r>
              <a:rPr kumimoji="0" lang="he-IL" sz="6000" b="1" i="0" u="none" strike="noStrike" kern="0" cap="none" spc="0" normalizeH="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rPr>
              <a:t> קדימה</a:t>
            </a:r>
            <a:endParaRPr kumimoji="0" lang="he-IL" sz="60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8" name="Picture 10" descr="Free icon music symbol vector">
            <a:extLst>
              <a:ext uri="{FF2B5EF4-FFF2-40B4-BE49-F238E27FC236}">
                <a16:creationId xmlns:a16="http://schemas.microsoft.com/office/drawing/2014/main" id="{F625F9A2-DEFE-003F-D5FB-59AEA12458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7911" b="85548"/>
          <a:stretch/>
        </p:blipFill>
        <p:spPr bwMode="auto">
          <a:xfrm>
            <a:off x="6782937" y="3726952"/>
            <a:ext cx="2039752" cy="4415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Speech Bubble Text Box vector and picture">
            <a:extLst>
              <a:ext uri="{FF2B5EF4-FFF2-40B4-BE49-F238E27FC236}">
                <a16:creationId xmlns:a16="http://schemas.microsoft.com/office/drawing/2014/main" id="{B3ACE756-C2B3-9D1B-847A-CDC2254FAB7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l="51957" t="69966" r="-1249"/>
          <a:stretch/>
        </p:blipFill>
        <p:spPr bwMode="auto">
          <a:xfrm>
            <a:off x="6551442" y="1286056"/>
            <a:ext cx="5133775" cy="3486545"/>
          </a:xfrm>
          <a:prstGeom prst="rect">
            <a:avLst/>
          </a:prstGeom>
          <a:noFill/>
          <a:extLst>
            <a:ext uri="{909E8E84-426E-40DD-AFC4-6F175D3DCCD1}">
              <a14:hiddenFill xmlns:a14="http://schemas.microsoft.com/office/drawing/2010/main">
                <a:solidFill>
                  <a:srgbClr val="FFFFFF"/>
                </a:solidFill>
              </a14:hiddenFill>
            </a:ext>
          </a:extLst>
        </p:spPr>
      </p:pic>
      <p:sp>
        <p:nvSpPr>
          <p:cNvPr id="13" name="תיבת טקסט 12">
            <a:extLst>
              <a:ext uri="{FF2B5EF4-FFF2-40B4-BE49-F238E27FC236}">
                <a16:creationId xmlns:a16="http://schemas.microsoft.com/office/drawing/2014/main" id="{A236EFDF-9FC1-F1BE-4540-4CC0D04C0EB9}"/>
              </a:ext>
            </a:extLst>
          </p:cNvPr>
          <p:cNvSpPr txBox="1"/>
          <p:nvPr/>
        </p:nvSpPr>
        <p:spPr>
          <a:xfrm>
            <a:off x="6555423" y="2699747"/>
            <a:ext cx="4740969" cy="923330"/>
          </a:xfrm>
          <a:prstGeom prst="rect">
            <a:avLst/>
          </a:prstGeom>
          <a:noFill/>
        </p:spPr>
        <p:txBody>
          <a:bodyPr wrap="square" rtlCol="1">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0000"/>
                </a:solidFill>
                <a:latin typeface="Calibri" panose="020F0502020204030204" pitchFamily="34" charset="0"/>
                <a:cs typeface="Calibri" panose="020F0502020204030204" pitchFamily="34" charset="0"/>
                <a:sym typeface="Arial"/>
              </a:rPr>
              <a:t>מי יודע מה זה ראפ (</a:t>
            </a:r>
            <a:r>
              <a:rPr lang="en-US" sz="3600" kern="0" dirty="0">
                <a:solidFill>
                  <a:srgbClr val="000000"/>
                </a:solidFill>
                <a:latin typeface="Calibri" panose="020F0502020204030204" pitchFamily="34" charset="0"/>
                <a:cs typeface="Calibri" panose="020F0502020204030204" pitchFamily="34" charset="0"/>
                <a:sym typeface="Arial"/>
              </a:rPr>
              <a:t>(Rap</a:t>
            </a:r>
            <a:r>
              <a:rPr lang="he-IL" sz="3600" kern="0" dirty="0">
                <a:solidFill>
                  <a:srgbClr val="000000"/>
                </a:solidFill>
                <a:latin typeface="Calibri" panose="020F0502020204030204" pitchFamily="34" charset="0"/>
                <a:cs typeface="Calibri" panose="020F0502020204030204" pitchFamily="34" charset="0"/>
                <a:sym typeface="Arial"/>
              </a:rPr>
              <a:t>?</a:t>
            </a:r>
          </a:p>
          <a:p>
            <a:endParaRPr lang="he-IL" dirty="0"/>
          </a:p>
        </p:txBody>
      </p:sp>
      <p:pic>
        <p:nvPicPr>
          <p:cNvPr id="9" name="Picture 10" descr="Free icon music symbol vector">
            <a:extLst>
              <a:ext uri="{FF2B5EF4-FFF2-40B4-BE49-F238E27FC236}">
                <a16:creationId xmlns:a16="http://schemas.microsoft.com/office/drawing/2014/main" id="{57BEC01F-4455-FA51-964F-25B4115567E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739" t="1" b="27545"/>
          <a:stretch/>
        </p:blipFill>
        <p:spPr bwMode="auto">
          <a:xfrm>
            <a:off x="10869551" y="4215852"/>
            <a:ext cx="1127309" cy="22138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Speech Bubble Text Box vector and picture">
            <a:extLst>
              <a:ext uri="{FF2B5EF4-FFF2-40B4-BE49-F238E27FC236}">
                <a16:creationId xmlns:a16="http://schemas.microsoft.com/office/drawing/2014/main" id="{7CB98F93-F3E0-A9E3-F33B-946C89C8414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l="-1" t="56943" r="48503" b="14604"/>
          <a:stretch/>
        </p:blipFill>
        <p:spPr bwMode="auto">
          <a:xfrm flipH="1">
            <a:off x="21142" y="1035656"/>
            <a:ext cx="5915257" cy="5761258"/>
          </a:xfrm>
          <a:prstGeom prst="rect">
            <a:avLst/>
          </a:prstGeom>
          <a:noFill/>
          <a:extLst>
            <a:ext uri="{909E8E84-426E-40DD-AFC4-6F175D3DCCD1}">
              <a14:hiddenFill xmlns:a14="http://schemas.microsoft.com/office/drawing/2010/main">
                <a:solidFill>
                  <a:srgbClr val="FFFFFF"/>
                </a:solidFill>
              </a14:hiddenFill>
            </a:ext>
          </a:extLst>
        </p:spPr>
      </p:pic>
      <p:sp>
        <p:nvSpPr>
          <p:cNvPr id="10" name="תיבת טקסט 9">
            <a:extLst>
              <a:ext uri="{FF2B5EF4-FFF2-40B4-BE49-F238E27FC236}">
                <a16:creationId xmlns:a16="http://schemas.microsoft.com/office/drawing/2014/main" id="{38FCE37D-7A21-42DC-84F4-04F391BCFE7B}"/>
              </a:ext>
            </a:extLst>
          </p:cNvPr>
          <p:cNvSpPr txBox="1"/>
          <p:nvPr/>
        </p:nvSpPr>
        <p:spPr>
          <a:xfrm>
            <a:off x="195140" y="1789294"/>
            <a:ext cx="5562985" cy="3693319"/>
          </a:xfrm>
          <a:prstGeom prst="rect">
            <a:avLst/>
          </a:prstGeom>
          <a:noFill/>
        </p:spPr>
        <p:txBody>
          <a:bodyPr wrap="square" rtlCol="1">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0000"/>
                </a:solidFill>
                <a:latin typeface="Calibri" panose="020F0502020204030204" pitchFamily="34" charset="0"/>
                <a:cs typeface="Calibri" panose="020F0502020204030204" pitchFamily="34" charset="0"/>
                <a:sym typeface="Arial"/>
              </a:rPr>
              <a:t>הידעתם?</a:t>
            </a:r>
          </a:p>
          <a:p>
            <a:pPr algn="ctr">
              <a:buClr>
                <a:srgbClr val="000000"/>
              </a:buClr>
              <a:defRPr/>
            </a:pPr>
            <a:r>
              <a:rPr lang="he-IL" sz="3600" kern="0" dirty="0">
                <a:solidFill>
                  <a:srgbClr val="000000"/>
                </a:solidFill>
                <a:latin typeface="Calibri" panose="020F0502020204030204" pitchFamily="34" charset="0"/>
                <a:cs typeface="Calibri" panose="020F0502020204030204" pitchFamily="34" charset="0"/>
                <a:sym typeface="Arial"/>
              </a:rPr>
              <a:t>שירת ראפ (</a:t>
            </a:r>
            <a:r>
              <a:rPr lang="en-US" sz="3600" kern="0" dirty="0">
                <a:solidFill>
                  <a:srgbClr val="000000"/>
                </a:solidFill>
                <a:latin typeface="Calibri" panose="020F0502020204030204" pitchFamily="34" charset="0"/>
                <a:cs typeface="Calibri" panose="020F0502020204030204" pitchFamily="34" charset="0"/>
                <a:sym typeface="Arial"/>
              </a:rPr>
              <a:t>(Rap</a:t>
            </a:r>
            <a:endParaRPr lang="he-IL" sz="3600" kern="0" dirty="0">
              <a:solidFill>
                <a:srgbClr val="000000"/>
              </a:solidFill>
              <a:latin typeface="Calibri" panose="020F0502020204030204" pitchFamily="34" charset="0"/>
              <a:cs typeface="Calibri" panose="020F0502020204030204" pitchFamily="34" charset="0"/>
              <a:sym typeface="Arial"/>
            </a:endParaRPr>
          </a:p>
          <a:p>
            <a:pPr marL="0" marR="0" lvl="0" indent="0" algn="ctr"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0000"/>
                </a:solidFill>
                <a:latin typeface="Calibri" panose="020F0502020204030204" pitchFamily="34" charset="0"/>
                <a:cs typeface="Calibri" panose="020F0502020204030204" pitchFamily="34" charset="0"/>
                <a:sym typeface="Arial"/>
              </a:rPr>
              <a:t>היא דקלום קצבי של מילים. המילים הן פרי דמיונו של הכותב/ת, והתוכן שלהן מעודד שינוי.</a:t>
            </a:r>
            <a:r>
              <a:rPr lang="en-US" sz="3600" kern="0" dirty="0">
                <a:solidFill>
                  <a:srgbClr val="000000"/>
                </a:solidFill>
                <a:latin typeface="Calibri" panose="020F0502020204030204" pitchFamily="34" charset="0"/>
                <a:cs typeface="Calibri" panose="020F0502020204030204" pitchFamily="34" charset="0"/>
                <a:sym typeface="Arial"/>
              </a:rPr>
              <a:t>   </a:t>
            </a:r>
            <a:endParaRPr lang="he-IL" sz="3600" kern="0" dirty="0">
              <a:solidFill>
                <a:srgbClr val="000000"/>
              </a:solidFill>
              <a:latin typeface="Calibri" panose="020F0502020204030204" pitchFamily="34" charset="0"/>
              <a:cs typeface="Calibri" panose="020F0502020204030204" pitchFamily="34" charset="0"/>
              <a:sym typeface="Arial"/>
            </a:endParaRPr>
          </a:p>
          <a:p>
            <a:endParaRPr lang="he-IL" dirty="0"/>
          </a:p>
        </p:txBody>
      </p:sp>
      <p:pic>
        <p:nvPicPr>
          <p:cNvPr id="2" name="Picture 8" descr="Free Podcast Interview vector and picture">
            <a:extLst>
              <a:ext uri="{FF2B5EF4-FFF2-40B4-BE49-F238E27FC236}">
                <a16:creationId xmlns:a16="http://schemas.microsoft.com/office/drawing/2014/main" id="{B3016103-13FF-E3EE-136D-75DFD7D6C50F}"/>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2976632" y="5424138"/>
            <a:ext cx="786729" cy="12401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sound wave waveform vector">
            <a:extLst>
              <a:ext uri="{FF2B5EF4-FFF2-40B4-BE49-F238E27FC236}">
                <a16:creationId xmlns:a16="http://schemas.microsoft.com/office/drawing/2014/main" id="{07A372FD-AF75-7CA4-4866-FF02D6B327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6931" y="4158253"/>
            <a:ext cx="609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48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4">
            <a:extLst>
              <a:ext uri="{FF2B5EF4-FFF2-40B4-BE49-F238E27FC236}">
                <a16:creationId xmlns:a16="http://schemas.microsoft.com/office/drawing/2014/main" id="{05FB114B-BE51-56D8-8B8A-6D424501E0EE}"/>
              </a:ext>
            </a:extLst>
          </p:cNvPr>
          <p:cNvSpPr/>
          <p:nvPr/>
        </p:nvSpPr>
        <p:spPr>
          <a:xfrm>
            <a:off x="3566301" y="2588290"/>
            <a:ext cx="5059398" cy="1015663"/>
          </a:xfrm>
          <a:prstGeom prst="rect">
            <a:avLst/>
          </a:prstGeom>
          <a:noFill/>
          <a:ln>
            <a:noFill/>
          </a:ln>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60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rPr>
              <a:t>עם הפנים קדימה</a:t>
            </a:r>
          </a:p>
        </p:txBody>
      </p:sp>
    </p:spTree>
    <p:extLst>
      <p:ext uri="{BB962C8B-B14F-4D97-AF65-F5344CB8AC3E}">
        <p14:creationId xmlns:p14="http://schemas.microsoft.com/office/powerpoint/2010/main" val="309375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pic>
        <p:nvPicPr>
          <p:cNvPr id="3" name="Picture 2" descr="Free vector graphics of Watercolor">
            <a:extLst>
              <a:ext uri="{FF2B5EF4-FFF2-40B4-BE49-F238E27FC236}">
                <a16:creationId xmlns:a16="http://schemas.microsoft.com/office/drawing/2014/main" id="{B3324CD2-17D6-EB4C-5B70-1568F9D4824C}"/>
              </a:ext>
            </a:extLst>
          </p:cNvPr>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t="81066"/>
          <a:stretch/>
        </p:blipFill>
        <p:spPr bwMode="auto">
          <a:xfrm>
            <a:off x="6316020" y="-366274"/>
            <a:ext cx="6063361" cy="7133345"/>
          </a:xfrm>
          <a:prstGeom prst="rect">
            <a:avLst/>
          </a:prstGeom>
          <a:noFill/>
          <a:extLst>
            <a:ext uri="{909E8E84-426E-40DD-AFC4-6F175D3DCCD1}">
              <a14:hiddenFill xmlns:a14="http://schemas.microsoft.com/office/drawing/2010/main">
                <a:solidFill>
                  <a:srgbClr val="FFFFFF"/>
                </a:solidFill>
              </a14:hiddenFill>
            </a:ext>
          </a:extLst>
        </p:spPr>
      </p:pic>
      <p:sp>
        <p:nvSpPr>
          <p:cNvPr id="7" name="תיבת טקסט 6">
            <a:extLst>
              <a:ext uri="{FF2B5EF4-FFF2-40B4-BE49-F238E27FC236}">
                <a16:creationId xmlns:a16="http://schemas.microsoft.com/office/drawing/2014/main" id="{FF820ADD-EA00-EE0D-11C7-61DC7D4D41BF}"/>
              </a:ext>
            </a:extLst>
          </p:cNvPr>
          <p:cNvSpPr txBox="1"/>
          <p:nvPr/>
        </p:nvSpPr>
        <p:spPr>
          <a:xfrm>
            <a:off x="6636223" y="461161"/>
            <a:ext cx="5046358" cy="6129050"/>
          </a:xfrm>
          <a:prstGeom prst="rect">
            <a:avLst/>
          </a:prstGeom>
          <a:noFill/>
        </p:spPr>
        <p:txBody>
          <a:bodyPr wrap="square">
            <a:spAutoFit/>
          </a:bodyPr>
          <a:lstStyle/>
          <a:p>
            <a:pPr lvl="0" algn="ctr">
              <a:lnSpc>
                <a:spcPct val="150000"/>
              </a:lnSpc>
              <a:buClr>
                <a:srgbClr val="000000"/>
              </a:buClr>
              <a:defRPr/>
            </a:pPr>
            <a:r>
              <a:rPr lang="he-IL"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לא מאמין/ה שהסתיימה השנה, </a:t>
            </a:r>
          </a:p>
          <a:p>
            <a:pPr lvl="0" algn="ctr">
              <a:lnSpc>
                <a:spcPct val="150000"/>
              </a:lnSpc>
              <a:buClr>
                <a:srgbClr val="000000"/>
              </a:buClr>
              <a:defRPr/>
            </a:pPr>
            <a:r>
              <a:rPr lang="he-IL"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איזו שנה זו הייתה! כמה חוויות חווינו יחד ככיתה! כמה מפגשים, כמה חברויות חדשות. </a:t>
            </a:r>
          </a:p>
          <a:p>
            <a:pPr lvl="0" algn="ctr">
              <a:lnSpc>
                <a:spcPct val="150000"/>
              </a:lnSpc>
              <a:buClr>
                <a:srgbClr val="000000"/>
              </a:buClr>
              <a:defRPr/>
            </a:pPr>
            <a:r>
              <a:rPr lang="he-IL"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הקבוצות ברשת עזרו ממש לקבוע מפגשים ולפרגן</a:t>
            </a:r>
            <a:r>
              <a:rPr lang="he-IL" sz="24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כן, הקבוצות הכיתתיות!</a:t>
            </a:r>
          </a:p>
          <a:p>
            <a:pPr lvl="0" algn="ctr">
              <a:lnSpc>
                <a:spcPct val="150000"/>
              </a:lnSpc>
              <a:buClr>
                <a:srgbClr val="000000"/>
              </a:buClr>
              <a:defRPr/>
            </a:pPr>
            <a:r>
              <a:rPr lang="he-IL"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השנה היה ממש </a:t>
            </a:r>
            <a:r>
              <a:rPr lang="he-IL" sz="2400" kern="0" noProof="0" dirty="0">
                <a:latin typeface="Calibri" panose="020F0502020204030204" pitchFamily="34" charset="0"/>
                <a:ea typeface="Calibri" panose="020F0502020204030204" pitchFamily="34" charset="0"/>
                <a:cs typeface="Calibri" panose="020F0502020204030204" pitchFamily="34" charset="0"/>
                <a:sym typeface="Arial"/>
              </a:rPr>
              <a:t>נעים</a:t>
            </a:r>
            <a:r>
              <a:rPr lang="he-IL" sz="2400" kern="0" noProof="0" dirty="0">
                <a:solidFill>
                  <a:srgbClr val="C00000"/>
                </a:solidFill>
                <a:latin typeface="Calibri" panose="020F0502020204030204" pitchFamily="34" charset="0"/>
                <a:ea typeface="Calibri" panose="020F0502020204030204" pitchFamily="34" charset="0"/>
                <a:cs typeface="Calibri" panose="020F0502020204030204" pitchFamily="34" charset="0"/>
                <a:sym typeface="Arial"/>
              </a:rPr>
              <a:t> </a:t>
            </a:r>
            <a:r>
              <a:rPr lang="he-IL"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להיכנס לקבוצות, לקרוא דברים שילדים כתבו ולראות את התמונות המשותפות.  </a:t>
            </a:r>
          </a:p>
          <a:p>
            <a:pPr lvl="0" algn="ctr">
              <a:lnSpc>
                <a:spcPct val="150000"/>
              </a:lnSpc>
              <a:buClr>
                <a:srgbClr val="000000"/>
              </a:buClr>
              <a:defRPr/>
            </a:pPr>
            <a:r>
              <a:rPr lang="he-IL"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איזה כיף שגם ילדים שהרגישו בשנה שעברה בצד, השתלבו יותר השנה, </a:t>
            </a:r>
          </a:p>
          <a:p>
            <a:pPr lvl="0" algn="ctr">
              <a:lnSpc>
                <a:spcPct val="150000"/>
              </a:lnSpc>
              <a:buClr>
                <a:srgbClr val="000000"/>
              </a:buClr>
              <a:defRPr/>
            </a:pPr>
            <a:r>
              <a:rPr lang="he-IL"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ואף אחד לא נשאר לבד.</a:t>
            </a:r>
            <a:endParaRPr kumimoji="0" lang="he-IL" sz="5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1" name="Picture 2" descr="Free vector graphics of Watercolor">
            <a:extLst>
              <a:ext uri="{FF2B5EF4-FFF2-40B4-BE49-F238E27FC236}">
                <a16:creationId xmlns:a16="http://schemas.microsoft.com/office/drawing/2014/main" id="{B3324CD2-17D6-EB4C-5B70-1568F9D4824C}"/>
              </a:ext>
            </a:extLst>
          </p:cNvPr>
          <p:cNvPicPr>
            <a:picLocks noChangeAspect="1" noChangeArrowheads="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t="81066"/>
          <a:stretch/>
        </p:blipFill>
        <p:spPr bwMode="auto">
          <a:xfrm>
            <a:off x="385481" y="-400487"/>
            <a:ext cx="6250742" cy="7095201"/>
          </a:xfrm>
          <a:prstGeom prst="rect">
            <a:avLst/>
          </a:prstGeom>
          <a:noFill/>
          <a:extLst>
            <a:ext uri="{909E8E84-426E-40DD-AFC4-6F175D3DCCD1}">
              <a14:hiddenFill xmlns:a14="http://schemas.microsoft.com/office/drawing/2010/main">
                <a:solidFill>
                  <a:srgbClr val="FFFFFF"/>
                </a:solidFill>
              </a14:hiddenFill>
            </a:ext>
          </a:extLst>
        </p:spPr>
      </p:pic>
      <p:sp>
        <p:nvSpPr>
          <p:cNvPr id="9" name="תיבת טקסט 6">
            <a:extLst>
              <a:ext uri="{FF2B5EF4-FFF2-40B4-BE49-F238E27FC236}">
                <a16:creationId xmlns:a16="http://schemas.microsoft.com/office/drawing/2014/main" id="{FF820ADD-EA00-EE0D-11C7-61DC7D4D41BF}"/>
              </a:ext>
            </a:extLst>
          </p:cNvPr>
          <p:cNvSpPr txBox="1"/>
          <p:nvPr/>
        </p:nvSpPr>
        <p:spPr>
          <a:xfrm>
            <a:off x="459612" y="641474"/>
            <a:ext cx="5636388" cy="5575052"/>
          </a:xfrm>
          <a:prstGeom prst="rect">
            <a:avLst/>
          </a:prstGeom>
          <a:noFill/>
        </p:spPr>
        <p:txBody>
          <a:bodyPr wrap="square">
            <a:spAutoFit/>
          </a:bodyPr>
          <a:lstStyle/>
          <a:p>
            <a:pPr lvl="0" algn="ctr">
              <a:lnSpc>
                <a:spcPct val="150000"/>
              </a:lnSpc>
              <a:buClr>
                <a:srgbClr val="000000"/>
              </a:buClr>
              <a:defRPr/>
            </a:pPr>
            <a:r>
              <a:rPr lang="he-IL"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לא מאמין/ה שהסתיימה השנה, </a:t>
            </a:r>
          </a:p>
          <a:p>
            <a:pPr lvl="0" algn="ctr">
              <a:lnSpc>
                <a:spcPct val="150000"/>
              </a:lnSpc>
              <a:buClr>
                <a:srgbClr val="000000"/>
              </a:buClr>
              <a:defRPr/>
            </a:pPr>
            <a:r>
              <a:rPr lang="he-IL"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איזו תחושה של החמצה. </a:t>
            </a:r>
          </a:p>
          <a:p>
            <a:pPr lvl="0" algn="ctr">
              <a:lnSpc>
                <a:spcPct val="150000"/>
              </a:lnSpc>
              <a:buClr>
                <a:srgbClr val="000000"/>
              </a:buClr>
              <a:defRPr/>
            </a:pPr>
            <a:r>
              <a:rPr lang="he-IL" sz="24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חבר</a:t>
            </a:r>
            <a:r>
              <a:rPr lang="he-IL" sz="2400" kern="0" noProof="0" dirty="0">
                <a:latin typeface="Calibri" panose="020F0502020204030204" pitchFamily="34" charset="0"/>
                <a:ea typeface="Calibri" panose="020F0502020204030204" pitchFamily="34" charset="0"/>
                <a:cs typeface="Calibri" panose="020F0502020204030204" pitchFamily="34" charset="0"/>
                <a:sym typeface="Arial"/>
              </a:rPr>
              <a:t>/ה סיפר/ה לי שהרגיש/ה די לבד השנה, </a:t>
            </a:r>
          </a:p>
          <a:p>
            <a:pPr lvl="0" algn="ctr">
              <a:lnSpc>
                <a:spcPct val="150000"/>
              </a:lnSpc>
              <a:buClr>
                <a:srgbClr val="000000"/>
              </a:buClr>
              <a:defRPr/>
            </a:pPr>
            <a:r>
              <a:rPr lang="he-IL" sz="2400" kern="0" noProof="0" dirty="0">
                <a:latin typeface="Calibri" panose="020F0502020204030204" pitchFamily="34" charset="0"/>
                <a:ea typeface="Calibri" panose="020F0502020204030204" pitchFamily="34" charset="0"/>
                <a:cs typeface="Calibri" panose="020F0502020204030204" pitchFamily="34" charset="0"/>
                <a:sym typeface="Arial"/>
              </a:rPr>
              <a:t>ואני חושב/ת שכך גם לא מעט ילדים מהכיתה. הקבוצות בנייד היו לרוב ממש אכזבה! </a:t>
            </a:r>
          </a:p>
          <a:p>
            <a:pPr lvl="0" algn="ctr">
              <a:lnSpc>
                <a:spcPct val="150000"/>
              </a:lnSpc>
              <a:buClr>
                <a:srgbClr val="000000"/>
              </a:buClr>
              <a:defRPr/>
            </a:pPr>
            <a:r>
              <a:rPr lang="he-IL" sz="2400" kern="0" dirty="0">
                <a:latin typeface="Calibri" panose="020F0502020204030204" pitchFamily="34" charset="0"/>
                <a:ea typeface="Calibri" panose="020F0502020204030204" pitchFamily="34" charset="0"/>
                <a:cs typeface="Calibri" panose="020F0502020204030204" pitchFamily="34" charset="0"/>
                <a:sym typeface="Arial"/>
              </a:rPr>
              <a:t>יש לא מעט תלמידים ש</a:t>
            </a:r>
            <a:r>
              <a:rPr lang="he-IL" sz="2400" kern="0" noProof="0" dirty="0">
                <a:latin typeface="Calibri" panose="020F0502020204030204" pitchFamily="34" charset="0"/>
                <a:ea typeface="Calibri" panose="020F0502020204030204" pitchFamily="34" charset="0"/>
                <a:cs typeface="Calibri" panose="020F0502020204030204" pitchFamily="34" charset="0"/>
                <a:sym typeface="Arial"/>
              </a:rPr>
              <a:t>נפגעו מהן, </a:t>
            </a:r>
          </a:p>
          <a:p>
            <a:pPr lvl="0" algn="ctr">
              <a:lnSpc>
                <a:spcPct val="150000"/>
              </a:lnSpc>
              <a:buClr>
                <a:srgbClr val="000000"/>
              </a:buClr>
              <a:defRPr/>
            </a:pPr>
            <a:r>
              <a:rPr lang="he-IL" sz="2400" kern="0" noProof="0" dirty="0">
                <a:latin typeface="Calibri" panose="020F0502020204030204" pitchFamily="34" charset="0"/>
                <a:ea typeface="Calibri" panose="020F0502020204030204" pitchFamily="34" charset="0"/>
                <a:cs typeface="Calibri" panose="020F0502020204030204" pitchFamily="34" charset="0"/>
                <a:sym typeface="Arial"/>
              </a:rPr>
              <a:t>אם בהעלבה, אם בתמונה מביכה ואם בסתם התעלמות. אני חושב/ת שגם אני יכולתי לעשות יותר כדי למנוע את הייאוש, </a:t>
            </a:r>
          </a:p>
          <a:p>
            <a:pPr lvl="0" algn="ctr">
              <a:lnSpc>
                <a:spcPct val="150000"/>
              </a:lnSpc>
              <a:buClr>
                <a:srgbClr val="000000"/>
              </a:buClr>
              <a:defRPr/>
            </a:pPr>
            <a:r>
              <a:rPr lang="he-IL" sz="2400" kern="0" noProof="0" dirty="0">
                <a:latin typeface="Calibri" panose="020F0502020204030204" pitchFamily="34" charset="0"/>
                <a:ea typeface="Calibri" panose="020F0502020204030204" pitchFamily="34" charset="0"/>
                <a:cs typeface="Calibri" panose="020F0502020204030204" pitchFamily="34" charset="0"/>
                <a:sym typeface="Arial"/>
              </a:rPr>
              <a:t>זו באמת תחושה של פספוס.... </a:t>
            </a:r>
            <a:endParaRPr kumimoji="0" lang="he-IL" sz="54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12340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446F02-A1DE-CCCF-813B-91224CBA357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4">
            <a:extLst>
              <a:ext uri="{FF2B5EF4-FFF2-40B4-BE49-F238E27FC236}">
                <a16:creationId xmlns:a16="http://schemas.microsoft.com/office/drawing/2014/main" id="{05FB114B-BE51-56D8-8B8A-6D424501E0EE}"/>
              </a:ext>
            </a:extLst>
          </p:cNvPr>
          <p:cNvSpPr/>
          <p:nvPr/>
        </p:nvSpPr>
        <p:spPr>
          <a:xfrm>
            <a:off x="3526903" y="270393"/>
            <a:ext cx="4802918" cy="1015663"/>
          </a:xfrm>
          <a:prstGeom prst="rect">
            <a:avLst/>
          </a:prstGeom>
          <a:noFill/>
          <a:ln>
            <a:noFill/>
          </a:ln>
        </p:spPr>
        <p:txBody>
          <a:bodyPr wrap="none" lIns="91440" tIns="45720" rIns="91440" bIns="4572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he-IL" sz="6000" b="1" i="0" u="none" strike="noStrike" kern="0" cap="none" spc="0" normalizeH="0" baseline="0" noProof="0" dirty="0">
                <a:ln w="38100">
                  <a:noFill/>
                  <a:prstDash val="solid"/>
                </a:ln>
                <a:solidFill>
                  <a:srgbClr val="208366"/>
                </a:solidFill>
                <a:effectLst>
                  <a:innerShdw blurRad="177800">
                    <a:srgbClr val="A5A5A5">
                      <a:lumMod val="50000"/>
                    </a:srgbClr>
                  </a:innerShdw>
                </a:effectLst>
                <a:uLnTx/>
                <a:uFillTx/>
                <a:latin typeface="Calibri" panose="020F0502020204030204" pitchFamily="34" charset="0"/>
                <a:ea typeface="Calibri" panose="020F0502020204030204" pitchFamily="34" charset="0"/>
                <a:cs typeface="Calibri" panose="020F0502020204030204" pitchFamily="34" charset="0"/>
                <a:sym typeface="Arial"/>
              </a:rPr>
              <a:t>בעקבות השירים</a:t>
            </a:r>
          </a:p>
        </p:txBody>
      </p:sp>
      <p:sp>
        <p:nvSpPr>
          <p:cNvPr id="5" name="תיבת טקסט 4">
            <a:extLst>
              <a:ext uri="{FF2B5EF4-FFF2-40B4-BE49-F238E27FC236}">
                <a16:creationId xmlns:a16="http://schemas.microsoft.com/office/drawing/2014/main" id="{F2105FCB-CE50-C57D-E4E0-FE6362C375BC}"/>
              </a:ext>
            </a:extLst>
          </p:cNvPr>
          <p:cNvSpPr txBox="1"/>
          <p:nvPr/>
        </p:nvSpPr>
        <p:spPr>
          <a:xfrm>
            <a:off x="6701050" y="1426803"/>
            <a:ext cx="5234097" cy="707886"/>
          </a:xfrm>
          <a:prstGeom prst="rect">
            <a:avLst/>
          </a:prstGeom>
          <a:solidFill>
            <a:schemeClr val="accent1">
              <a:lumMod val="20000"/>
              <a:lumOff val="80000"/>
            </a:schemeClr>
          </a:solid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000" kern="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דונו בשאלות הבאות:</a:t>
            </a:r>
            <a:endParaRPr kumimoji="0" lang="he-IL" sz="40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7" name="תיבת טקסט 4">
            <a:extLst>
              <a:ext uri="{FF2B5EF4-FFF2-40B4-BE49-F238E27FC236}">
                <a16:creationId xmlns:a16="http://schemas.microsoft.com/office/drawing/2014/main" id="{F2105FCB-CE50-C57D-E4E0-FE6362C375BC}"/>
              </a:ext>
            </a:extLst>
          </p:cNvPr>
          <p:cNvSpPr txBox="1"/>
          <p:nvPr/>
        </p:nvSpPr>
        <p:spPr>
          <a:xfrm>
            <a:off x="2010510" y="2612167"/>
            <a:ext cx="9194222" cy="707886"/>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מה הרגשתם במהלך שמיעת כל אחד מהשירים? </a:t>
            </a:r>
            <a:endParaRPr kumimoji="0" lang="he-IL" sz="40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9" name="תיבת טקסט 4">
            <a:extLst>
              <a:ext uri="{FF2B5EF4-FFF2-40B4-BE49-F238E27FC236}">
                <a16:creationId xmlns:a16="http://schemas.microsoft.com/office/drawing/2014/main" id="{F2105FCB-CE50-C57D-E4E0-FE6362C375BC}"/>
              </a:ext>
            </a:extLst>
          </p:cNvPr>
          <p:cNvSpPr txBox="1"/>
          <p:nvPr/>
        </p:nvSpPr>
        <p:spPr>
          <a:xfrm>
            <a:off x="2473396" y="4022215"/>
            <a:ext cx="9194222" cy="707886"/>
          </a:xfrm>
          <a:prstGeom prst="rect">
            <a:avLst/>
          </a:prstGeom>
          <a:noFill/>
        </p:spPr>
        <p:txBody>
          <a:bodyPr wrap="square">
            <a:spAutoFit/>
          </a:bodyPr>
          <a:lstStyle/>
          <a:p>
            <a:pPr marL="0" marR="0" lvl="0" indent="0" algn="ctr" defTabSz="914400" rtl="1" eaLnBrk="1" fontAlgn="auto" latinLnBrk="0" hangingPunct="1">
              <a:spcBef>
                <a:spcPts val="0"/>
              </a:spcBef>
              <a:spcAft>
                <a:spcPts val="0"/>
              </a:spcAft>
              <a:buClr>
                <a:srgbClr val="000000"/>
              </a:buClr>
              <a:buSzTx/>
              <a:buFont typeface="Arial"/>
              <a:buNone/>
              <a:tabLst/>
              <a:defRPr/>
            </a:pPr>
            <a:r>
              <a:rPr lang="he-IL" sz="40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מה לדעתכם הוביל לשנה המתוארת בשיר? </a:t>
            </a:r>
            <a:endParaRPr kumimoji="0" lang="he-IL" sz="40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 name="תיבת טקסט 4">
            <a:extLst>
              <a:ext uri="{FF2B5EF4-FFF2-40B4-BE49-F238E27FC236}">
                <a16:creationId xmlns:a16="http://schemas.microsoft.com/office/drawing/2014/main" id="{F2105FCB-CE50-C57D-E4E0-FE6362C375BC}"/>
              </a:ext>
            </a:extLst>
          </p:cNvPr>
          <p:cNvSpPr txBox="1"/>
          <p:nvPr/>
        </p:nvSpPr>
        <p:spPr>
          <a:xfrm>
            <a:off x="-274646" y="5134069"/>
            <a:ext cx="11335101" cy="1200329"/>
          </a:xfrm>
          <a:prstGeom prst="rect">
            <a:avLst/>
          </a:prstGeom>
          <a:noFill/>
        </p:spPr>
        <p:txBody>
          <a:bodyPr wrap="square">
            <a:spAutoFit/>
          </a:bodyPr>
          <a:lstStyle/>
          <a:p>
            <a:pPr marL="0" marR="0" lvl="0" indent="0" defTabSz="914400" rtl="1" eaLnBrk="1" fontAlgn="auto" latinLnBrk="0" hangingPunct="1">
              <a:spcBef>
                <a:spcPts val="0"/>
              </a:spcBef>
              <a:spcAft>
                <a:spcPts val="0"/>
              </a:spcAft>
              <a:buClr>
                <a:srgbClr val="000000"/>
              </a:buClr>
              <a:buSzTx/>
              <a:buFont typeface="Arial"/>
              <a:buNone/>
              <a:tabLst/>
              <a:defRPr/>
            </a:pPr>
            <a:r>
              <a:rPr lang="he-IL" sz="36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מה לדעתכם יכול לסייע וממה כדאי להימנע בכיתה שלנו כדי שנגיע לסוף השנה עם חוויות טובות מההתנהלות הכיתתית ברשת? </a:t>
            </a:r>
            <a:endParaRPr kumimoji="0" lang="he-IL" sz="3600" b="0" i="0" u="none" strike="noStrike" kern="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6" descr="Free Reporter Interview vector and picture">
            <a:extLst>
              <a:ext uri="{FF2B5EF4-FFF2-40B4-BE49-F238E27FC236}">
                <a16:creationId xmlns:a16="http://schemas.microsoft.com/office/drawing/2014/main" id="{B2E872A1-4EAA-16C5-44C4-9CA0C9A5A080}"/>
              </a:ext>
            </a:extLst>
          </p:cNvPr>
          <p:cNvPicPr>
            <a:picLocks noChangeAspect="1" noChangeArrowheads="1"/>
          </p:cNvPicPr>
          <p:nvPr/>
        </p:nvPicPr>
        <p:blipFill rotWithShape="1">
          <a:blip r:embed="rId4" cstate="hqprint">
            <a:duotone>
              <a:schemeClr val="accent5">
                <a:shade val="45000"/>
                <a:satMod val="135000"/>
              </a:schemeClr>
              <a:prstClr val="white"/>
            </a:duotone>
            <a:extLst>
              <a:ext uri="{28A0092B-C50C-407E-A947-70E740481C1C}">
                <a14:useLocalDpi xmlns:a14="http://schemas.microsoft.com/office/drawing/2010/main" val="0"/>
              </a:ext>
            </a:extLst>
          </a:blip>
          <a:srcRect l="22132" b="16081"/>
          <a:stretch/>
        </p:blipFill>
        <p:spPr bwMode="auto">
          <a:xfrm flipH="1">
            <a:off x="10944919" y="2442582"/>
            <a:ext cx="874692" cy="11189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ree Reporter Interview vector and picture">
            <a:extLst>
              <a:ext uri="{FF2B5EF4-FFF2-40B4-BE49-F238E27FC236}">
                <a16:creationId xmlns:a16="http://schemas.microsoft.com/office/drawing/2014/main" id="{D1E0104A-3102-C1E2-16BE-A2D7CA0A860A}"/>
              </a:ext>
            </a:extLst>
          </p:cNvPr>
          <p:cNvPicPr>
            <a:picLocks noChangeAspect="1" noChangeArrowheads="1"/>
          </p:cNvPicPr>
          <p:nvPr/>
        </p:nvPicPr>
        <p:blipFill rotWithShape="1">
          <a:blip r:embed="rId4" cstate="hqprint">
            <a:duotone>
              <a:schemeClr val="accent3">
                <a:shade val="45000"/>
                <a:satMod val="135000"/>
              </a:schemeClr>
              <a:prstClr val="white"/>
            </a:duotone>
            <a:extLst>
              <a:ext uri="{28A0092B-C50C-407E-A947-70E740481C1C}">
                <a14:useLocalDpi xmlns:a14="http://schemas.microsoft.com/office/drawing/2010/main" val="0"/>
              </a:ext>
            </a:extLst>
          </a:blip>
          <a:srcRect l="22132" b="16081"/>
          <a:stretch/>
        </p:blipFill>
        <p:spPr bwMode="auto">
          <a:xfrm flipH="1">
            <a:off x="11045126" y="3853951"/>
            <a:ext cx="874692" cy="11189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ree Reporter Interview vector and picture">
            <a:extLst>
              <a:ext uri="{FF2B5EF4-FFF2-40B4-BE49-F238E27FC236}">
                <a16:creationId xmlns:a16="http://schemas.microsoft.com/office/drawing/2014/main" id="{9563B1CF-728D-84A4-1966-E5511157FDA4}"/>
              </a:ext>
            </a:extLst>
          </p:cNvPr>
          <p:cNvPicPr>
            <a:picLocks noChangeAspect="1" noChangeArrowheads="1"/>
          </p:cNvPicPr>
          <p:nvPr/>
        </p:nvPicPr>
        <p:blipFill rotWithShape="1">
          <a:blip r:embed="rId4" cstate="hqprint">
            <a:duotone>
              <a:schemeClr val="accent4">
                <a:shade val="45000"/>
                <a:satMod val="135000"/>
              </a:schemeClr>
              <a:prstClr val="white"/>
            </a:duotone>
            <a:extLst>
              <a:ext uri="{28A0092B-C50C-407E-A947-70E740481C1C}">
                <a14:useLocalDpi xmlns:a14="http://schemas.microsoft.com/office/drawing/2010/main" val="0"/>
              </a:ext>
            </a:extLst>
          </a:blip>
          <a:srcRect l="22132" b="16081"/>
          <a:stretch/>
        </p:blipFill>
        <p:spPr bwMode="auto">
          <a:xfrm flipH="1">
            <a:off x="11102130" y="5265320"/>
            <a:ext cx="874692" cy="11189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ree Reporter Interview vector and picture">
            <a:extLst>
              <a:ext uri="{FF2B5EF4-FFF2-40B4-BE49-F238E27FC236}">
                <a16:creationId xmlns:a16="http://schemas.microsoft.com/office/drawing/2014/main" id="{AE7E40B3-B4ED-95BE-E6DF-1883EF90F2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132" b="16081"/>
          <a:stretch/>
        </p:blipFill>
        <p:spPr bwMode="auto">
          <a:xfrm>
            <a:off x="0" y="726848"/>
            <a:ext cx="1319349" cy="158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1130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7990</TotalTime>
  <Words>1480</Words>
  <Application>Microsoft Office PowerPoint</Application>
  <PresentationFormat>מסך רחב</PresentationFormat>
  <Paragraphs>166</Paragraphs>
  <Slides>16</Slides>
  <Notes>16</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16</vt:i4>
      </vt:variant>
    </vt:vector>
  </HeadingPairs>
  <TitlesOfParts>
    <vt:vector size="22" baseType="lpstr">
      <vt:lpstr>Arial</vt:lpstr>
      <vt:lpstr>Calibri</vt:lpstr>
      <vt:lpstr>Calibri Light</vt:lpstr>
      <vt:lpstr>Heebo</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מאגרי כ"ח</dc:title>
  <dc:creator>Dafna Hadar Pecker</dc:creator>
  <cp:lastModifiedBy>יפעת זץ</cp:lastModifiedBy>
  <cp:revision>241</cp:revision>
  <dcterms:created xsi:type="dcterms:W3CDTF">2023-10-09T18:58:42Z</dcterms:created>
  <dcterms:modified xsi:type="dcterms:W3CDTF">2025-02-04T06:34:41Z</dcterms:modified>
</cp:coreProperties>
</file>