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9" r:id="rId2"/>
  </p:sldMasterIdLst>
  <p:notesMasterIdLst>
    <p:notesMasterId r:id="rId31"/>
  </p:notesMasterIdLst>
  <p:sldIdLst>
    <p:sldId id="666" r:id="rId3"/>
    <p:sldId id="637" r:id="rId4"/>
    <p:sldId id="552" r:id="rId5"/>
    <p:sldId id="683" r:id="rId6"/>
    <p:sldId id="689" r:id="rId7"/>
    <p:sldId id="690" r:id="rId8"/>
    <p:sldId id="691" r:id="rId9"/>
    <p:sldId id="692" r:id="rId10"/>
    <p:sldId id="688" r:id="rId11"/>
    <p:sldId id="635" r:id="rId12"/>
    <p:sldId id="631" r:id="rId13"/>
    <p:sldId id="693" r:id="rId14"/>
    <p:sldId id="654" r:id="rId15"/>
    <p:sldId id="655" r:id="rId16"/>
    <p:sldId id="656" r:id="rId17"/>
    <p:sldId id="657" r:id="rId18"/>
    <p:sldId id="658" r:id="rId19"/>
    <p:sldId id="679" r:id="rId20"/>
    <p:sldId id="672" r:id="rId21"/>
    <p:sldId id="694" r:id="rId22"/>
    <p:sldId id="695" r:id="rId23"/>
    <p:sldId id="680" r:id="rId24"/>
    <p:sldId id="668" r:id="rId25"/>
    <p:sldId id="681" r:id="rId26"/>
    <p:sldId id="682" r:id="rId27"/>
    <p:sldId id="663" r:id="rId28"/>
    <p:sldId id="669" r:id="rId29"/>
    <p:sldId id="639" r:id="rId30"/>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יפעת" initials="י" lastIdx="46" clrIdx="0">
    <p:extLst>
      <p:ext uri="{19B8F6BF-5375-455C-9EA6-DF929625EA0E}">
        <p15:presenceInfo xmlns:p15="http://schemas.microsoft.com/office/powerpoint/2012/main" userId="יפעת" providerId="None"/>
      </p:ext>
    </p:extLst>
  </p:cmAuthor>
  <p:cmAuthor id="2" name="איריס וכטל" initials="או" lastIdx="15" clrIdx="1">
    <p:extLst>
      <p:ext uri="{19B8F6BF-5375-455C-9EA6-DF929625EA0E}">
        <p15:presenceInfo xmlns:p15="http://schemas.microsoft.com/office/powerpoint/2012/main" userId="איריס וכטל" providerId="None"/>
      </p:ext>
    </p:extLst>
  </p:cmAuthor>
  <p:cmAuthor id="3" name="דנה וסר הררי" initials="דוה" lastIdx="23" clrIdx="2">
    <p:extLst>
      <p:ext uri="{19B8F6BF-5375-455C-9EA6-DF929625EA0E}">
        <p15:presenceInfo xmlns:p15="http://schemas.microsoft.com/office/powerpoint/2012/main" userId="דנה וסר הררי" providerId="None"/>
      </p:ext>
    </p:extLst>
  </p:cmAuthor>
  <p:cmAuthor id="4" name="Dafna Hadar Pecker" initials="DH" lastIdx="8" clrIdx="3">
    <p:extLst>
      <p:ext uri="{19B8F6BF-5375-455C-9EA6-DF929625EA0E}">
        <p15:presenceInfo xmlns:p15="http://schemas.microsoft.com/office/powerpoint/2012/main" userId="873281f71de5b19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66CC"/>
    <a:srgbClr val="CECC81"/>
    <a:srgbClr val="6E99AA"/>
    <a:srgbClr val="934D37"/>
    <a:srgbClr val="F4F4F5"/>
    <a:srgbClr val="D3D18A"/>
    <a:srgbClr val="759CAF"/>
    <a:srgbClr val="B01521"/>
    <a:srgbClr val="FEC3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386" autoAdjust="0"/>
    <p:restoredTop sz="60784" autoAdjust="0"/>
  </p:normalViewPr>
  <p:slideViewPr>
    <p:cSldViewPr snapToGrid="0">
      <p:cViewPr varScale="1">
        <p:scale>
          <a:sx n="53" d="100"/>
          <a:sy n="53" d="100"/>
        </p:scale>
        <p:origin x="176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17C67214-DAE9-4843-886C-36422AF0220E}" type="datetimeFigureOut">
              <a:rPr lang="he-IL" smtClean="0"/>
              <a:t>כ"ט/טבת/תשפ"ה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D822099-C4B9-4777-AC4D-E954DB6718BC}" type="slidenum">
              <a:rPr lang="he-IL" smtClean="0"/>
              <a:t>‹#›</a:t>
            </a:fld>
            <a:endParaRPr lang="he-IL"/>
          </a:p>
        </p:txBody>
      </p:sp>
    </p:spTree>
    <p:extLst>
      <p:ext uri="{BB962C8B-B14F-4D97-AF65-F5344CB8AC3E}">
        <p14:creationId xmlns:p14="http://schemas.microsoft.com/office/powerpoint/2010/main" val="172641735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mn-lt"/>
                <a:ea typeface="+mn-ea"/>
                <a:cs typeface="+mn-cs"/>
              </a:rPr>
              <a:t>הקדמה לצוות החינוכי:</a:t>
            </a:r>
          </a:p>
          <a:p>
            <a:r>
              <a:rPr lang="he-IL" b="0" dirty="0">
                <a:latin typeface="Calibri" panose="020F0502020204030204" pitchFamily="34" charset="0"/>
                <a:cs typeface="Calibri" panose="020F0502020204030204" pitchFamily="34" charset="0"/>
              </a:rPr>
              <a:t>בשנתיים האחרונות אנו עדים למהפכה בכל הקשור לקידום טכנולוגיה מתקדמת ככלל ובינה מלאכותית, היכולה לדמות יכולות חשיבה אנושיות, בפרט. קצב הפיתוח והטמעתם של יישומים אלה הינו חסר תקדים והשפעתם העמוקה ניכרת בתחומים כגון כלכלה, תרבות, בריאות, חינוך ועוד. </a:t>
            </a:r>
          </a:p>
          <a:p>
            <a:r>
              <a:rPr lang="he-IL" b="0" dirty="0">
                <a:latin typeface="Calibri" panose="020F0502020204030204" pitchFamily="34" charset="0"/>
                <a:cs typeface="Calibri" panose="020F0502020204030204" pitchFamily="34" charset="0"/>
              </a:rPr>
              <a:t>למעשה,</a:t>
            </a:r>
            <a:r>
              <a:rPr lang="en-US" b="0" baseline="0" dirty="0">
                <a:latin typeface="Calibri" panose="020F0502020204030204" pitchFamily="34" charset="0"/>
                <a:cs typeface="Calibri" panose="020F0502020204030204" pitchFamily="34" charset="0"/>
              </a:rPr>
              <a:t> </a:t>
            </a:r>
            <a:r>
              <a:rPr lang="he-IL" b="0" baseline="0" dirty="0">
                <a:latin typeface="Calibri" panose="020F0502020204030204" pitchFamily="34" charset="0"/>
                <a:cs typeface="Calibri" panose="020F0502020204030204" pitchFamily="34" charset="0"/>
              </a:rPr>
              <a:t>ילדים ונוער כיום</a:t>
            </a:r>
            <a:r>
              <a:rPr lang="en-US" b="0" baseline="0" dirty="0">
                <a:latin typeface="Calibri" panose="020F0502020204030204" pitchFamily="34" charset="0"/>
                <a:cs typeface="Calibri" panose="020F0502020204030204" pitchFamily="34" charset="0"/>
              </a:rPr>
              <a:t> </a:t>
            </a:r>
            <a:r>
              <a:rPr lang="he-IL" b="0" baseline="0" dirty="0">
                <a:latin typeface="Calibri" panose="020F0502020204030204" pitchFamily="34" charset="0"/>
                <a:cs typeface="Calibri" panose="020F0502020204030204" pitchFamily="34" charset="0"/>
              </a:rPr>
              <a:t>גדלים לתוך מציאות בה </a:t>
            </a:r>
            <a:r>
              <a:rPr lang="he-IL" b="0" baseline="0" dirty="0" err="1">
                <a:latin typeface="Calibri" panose="020F0502020204030204" pitchFamily="34" charset="0"/>
                <a:cs typeface="Calibri" panose="020F0502020204030204" pitchFamily="34" charset="0"/>
              </a:rPr>
              <a:t>הדיגיטל</a:t>
            </a:r>
            <a:r>
              <a:rPr lang="he-IL" b="0" baseline="0" dirty="0">
                <a:latin typeface="Calibri" panose="020F0502020204030204" pitchFamily="34" charset="0"/>
                <a:cs typeface="Calibri" panose="020F0502020204030204" pitchFamily="34" charset="0"/>
              </a:rPr>
              <a:t> והבינה המלאכותית הם חלק בלתי נפרד מחייהם. טכנולוגיה מתקדמת זו מזמנת אפשרויות רבות לילדים ונוער, לצד מורכבויות ואתגרים. מכאן, שישנה חשיבות גדולה לשמור על חוסן דיגיטלי גם בעידן הבינה המלאכותית.</a:t>
            </a:r>
            <a:endParaRPr lang="he-IL" b="0" dirty="0">
              <a:latin typeface="Calibri" panose="020F0502020204030204" pitchFamily="34" charset="0"/>
              <a:cs typeface="Calibri" panose="020F0502020204030204" pitchFamily="34" charset="0"/>
            </a:endParaRPr>
          </a:p>
          <a:p>
            <a:r>
              <a:rPr lang="he-IL" b="0" dirty="0">
                <a:latin typeface="Calibri" panose="020F0502020204030204" pitchFamily="34" charset="0"/>
                <a:cs typeface="Calibri" panose="020F0502020204030204" pitchFamily="34" charset="0"/>
              </a:rPr>
              <a:t>השיעור</a:t>
            </a:r>
            <a:r>
              <a:rPr lang="he-IL" b="0" baseline="0" dirty="0">
                <a:latin typeface="Calibri" panose="020F0502020204030204" pitchFamily="34" charset="0"/>
                <a:cs typeface="Calibri" panose="020F0502020204030204" pitchFamily="34" charset="0"/>
              </a:rPr>
              <a:t> הנוכחי מניח את הבסיס לשמירה על חוסן דיגיטלי לקראת שימוש עתידי בבינה מלאכותית. השיעור יחשוף את התלמידים להזדמנויות והנוחות שמביאה עמה הטכנולוגיה המתקדמת, </a:t>
            </a:r>
            <a:r>
              <a:rPr lang="he-IL" b="0" dirty="0">
                <a:latin typeface="Calibri" panose="020F0502020204030204" pitchFamily="34" charset="0"/>
                <a:cs typeface="Calibri" panose="020F0502020204030204" pitchFamily="34" charset="0"/>
              </a:rPr>
              <a:t>אולם </a:t>
            </a:r>
            <a:r>
              <a:rPr lang="he-IL" b="0" baseline="0" dirty="0">
                <a:latin typeface="Calibri" panose="020F0502020204030204" pitchFamily="34" charset="0"/>
                <a:cs typeface="Calibri" panose="020F0502020204030204" pitchFamily="34" charset="0"/>
              </a:rPr>
              <a:t>גם יתייחס ויעורר שאלות לגבי האתגרים הנלווים לה, בפרט בתחום הרגשי-חברתי. </a:t>
            </a:r>
          </a:p>
          <a:p>
            <a:r>
              <a:rPr lang="he-IL" b="0" baseline="0" dirty="0">
                <a:latin typeface="Calibri" panose="020F0502020204030204" pitchFamily="34" charset="0"/>
                <a:cs typeface="Calibri" panose="020F0502020204030204" pitchFamily="34" charset="0"/>
              </a:rPr>
              <a:t>בשיעור נעודד את התלמידים לניהול עצמי מושכל, חיובי ומוגן בעת שימוש בטכנולוגיות מתקדמות, כך שזו לא תהווה תחליף לחברות, לקשר, למערכות יחסים ולכתובת לפנייה לעזרה. נדגיש בפניהם כי תוצר מיטבי הוא זה המשלב בין טכנולוגיה מתקדמת כ-</a:t>
            </a:r>
            <a:r>
              <a:rPr lang="en-US" b="0" baseline="0" dirty="0">
                <a:latin typeface="Calibri" panose="020F0502020204030204" pitchFamily="34" charset="0"/>
                <a:cs typeface="Calibri" panose="020F0502020204030204" pitchFamily="34" charset="0"/>
              </a:rPr>
              <a:t>AI</a:t>
            </a:r>
            <a:r>
              <a:rPr lang="he-IL" b="0" baseline="0" dirty="0">
                <a:latin typeface="Calibri" panose="020F0502020204030204" pitchFamily="34" charset="0"/>
                <a:cs typeface="Calibri" panose="020F0502020204030204" pitchFamily="34" charset="0"/>
              </a:rPr>
              <a:t> ובין בינת הלב. </a:t>
            </a:r>
          </a:p>
          <a:p>
            <a:endParaRPr lang="he-IL" b="0" baseline="0" dirty="0">
              <a:latin typeface="Calibri" panose="020F0502020204030204" pitchFamily="34" charset="0"/>
              <a:cs typeface="Calibri" panose="020F0502020204030204" pitchFamily="34" charset="0"/>
            </a:endParaRPr>
          </a:p>
        </p:txBody>
      </p:sp>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1901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eaLnBrk="1" fontAlgn="auto" latinLnBrk="0" hangingPunct="1"/>
            <a:r>
              <a:rPr lang="he-IL" sz="1200" b="1" kern="1200" dirty="0">
                <a:solidFill>
                  <a:schemeClr val="tx1"/>
                </a:solidFill>
                <a:effectLst/>
                <a:latin typeface="+mn-lt"/>
                <a:ea typeface="+mn-ea"/>
                <a:cs typeface="+mn-cs"/>
              </a:rPr>
              <a:t>הרחבה למורה:</a:t>
            </a:r>
            <a:r>
              <a:rPr lang="he-IL" sz="1200" kern="1200" dirty="0">
                <a:solidFill>
                  <a:schemeClr val="tx1"/>
                </a:solidFill>
                <a:effectLst/>
                <a:latin typeface="+mn-lt"/>
                <a:ea typeface="+mn-ea"/>
                <a:cs typeface="+mn-cs"/>
              </a:rPr>
              <a:t> </a:t>
            </a:r>
          </a:p>
          <a:p>
            <a:pPr rtl="1" eaLnBrk="1" fontAlgn="auto" latinLnBrk="0" hangingPunct="1"/>
            <a:r>
              <a:rPr lang="he-IL" sz="1200" b="0" i="0" kern="1200" dirty="0">
                <a:solidFill>
                  <a:schemeClr val="tx1"/>
                </a:solidFill>
                <a:effectLst/>
                <a:latin typeface="+mn-lt"/>
                <a:ea typeface="+mn-ea"/>
                <a:cs typeface="+mn-cs"/>
              </a:rPr>
              <a:t>בינה מלאכותית (</a:t>
            </a:r>
            <a:r>
              <a:rPr lang="en-US" sz="1200" b="1" i="0" kern="1200" dirty="0">
                <a:solidFill>
                  <a:schemeClr val="tx1"/>
                </a:solidFill>
                <a:effectLst/>
                <a:latin typeface="+mn-lt"/>
                <a:ea typeface="+mn-ea"/>
                <a:cs typeface="+mn-cs"/>
              </a:rPr>
              <a:t>Artificial Intelligence</a:t>
            </a:r>
            <a:r>
              <a:rPr lang="he-IL" sz="1200" b="0" i="0" kern="1200" dirty="0">
                <a:solidFill>
                  <a:schemeClr val="tx1"/>
                </a:solidFill>
                <a:effectLst/>
                <a:latin typeface="+mn-lt"/>
                <a:ea typeface="+mn-ea"/>
                <a:cs typeface="+mn-cs"/>
              </a:rPr>
              <a:t>) או בקצרה </a:t>
            </a:r>
            <a:r>
              <a:rPr lang="en-US" sz="1200" b="0" i="0" kern="1200" dirty="0">
                <a:solidFill>
                  <a:schemeClr val="tx1"/>
                </a:solidFill>
                <a:effectLst/>
                <a:latin typeface="+mn-lt"/>
                <a:ea typeface="+mn-ea"/>
                <a:cs typeface="+mn-cs"/>
              </a:rPr>
              <a:t>AI</a:t>
            </a:r>
            <a:r>
              <a:rPr lang="he-IL" sz="1200" b="0" i="0" kern="1200" dirty="0">
                <a:solidFill>
                  <a:schemeClr val="tx1"/>
                </a:solidFill>
                <a:effectLst/>
                <a:latin typeface="+mn-lt"/>
                <a:ea typeface="+mn-ea"/>
                <a:cs typeface="+mn-cs"/>
              </a:rPr>
              <a:t> היא ענף ממדעי המחשב, אשר עוסק ביכולתם של מחשבים לפעול באופן המציג יכולות של בינה אנושית. בעזרת כלים ושיטות שונות, פותחו פלטפורמות בהן המחשב מדמה אופני מחשבה אנושיים, ובכך תתאפשר באופן עצמאי היכולת להתמודד עם פתרון בעיות בנושאים שונים, קבלת החלטות וסוגיות נוספות שיתנו מענה למגוון רחב של תחומים. </a:t>
            </a:r>
          </a:p>
          <a:p>
            <a:pPr rtl="1" eaLnBrk="1" fontAlgn="auto" latinLnBrk="0" hangingPunct="1"/>
            <a:r>
              <a:rPr lang="he-IL" sz="1200" b="0" i="0" kern="1200" dirty="0">
                <a:solidFill>
                  <a:schemeClr val="tx1"/>
                </a:solidFill>
                <a:effectLst/>
                <a:latin typeface="+mn-lt"/>
                <a:ea typeface="+mn-ea"/>
                <a:cs typeface="+mn-cs"/>
              </a:rPr>
              <a:t>הבינה חלה להתפתח באמצע שנות ה-50 של המאה הקודמת, וכיום היא נוכחת בתחומים רבים של חיינו. בשנתיים האחרונות, נכנסו לחיינו מגוון רחב של כלי בינה מלאכותית.</a:t>
            </a:r>
            <a:endParaRPr lang="he-IL" dirty="0">
              <a:effectLst/>
            </a:endParaRPr>
          </a:p>
          <a:p>
            <a:pPr rtl="1" eaLnBrk="1" fontAlgn="auto" latinLnBrk="0" hangingPunct="1"/>
            <a:r>
              <a:rPr lang="he-IL" sz="1200" kern="1200" dirty="0">
                <a:solidFill>
                  <a:schemeClr val="tx1"/>
                </a:solidFill>
                <a:effectLst/>
                <a:latin typeface="+mn-lt"/>
                <a:ea typeface="+mn-ea"/>
                <a:cs typeface="+mn-cs"/>
              </a:rPr>
              <a:t>מתוך: "בינה מלאכותית יוצרת בבתי הספר", משרד החינוך:  </a:t>
            </a:r>
            <a:r>
              <a:rPr lang="en-US" sz="1200" kern="1200" dirty="0">
                <a:solidFill>
                  <a:schemeClr val="tx1"/>
                </a:solidFill>
                <a:effectLst/>
                <a:latin typeface="+mn-lt"/>
                <a:ea typeface="+mn-ea"/>
                <a:cs typeface="+mn-cs"/>
              </a:rPr>
              <a:t>https://meyda.education.gov.il/files/Pop/0files/lemida-metukshevet/AI/Guidelines.pdf</a:t>
            </a:r>
            <a:r>
              <a:rPr lang="he-IL" sz="1200" kern="1200" dirty="0">
                <a:solidFill>
                  <a:schemeClr val="tx1"/>
                </a:solidFill>
                <a:effectLst/>
                <a:latin typeface="+mn-lt"/>
                <a:ea typeface="+mn-ea"/>
                <a:cs typeface="+mn-cs"/>
              </a:rPr>
              <a:t> </a:t>
            </a:r>
            <a:endParaRPr lang="he-IL" dirty="0">
              <a:effectLst/>
            </a:endParaRP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11</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46999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הערות למורה:</a:t>
            </a:r>
          </a:p>
          <a:p>
            <a:r>
              <a:rPr lang="he-IL" dirty="0"/>
              <a:t>קראו את סיפור המקרה בכיתה, תוך התייחסות לשאלות שמוצגות במהלכו ולמטאפורת הגלידה שמדמה שימוש בטכנולוגיה מתקדמת (כבסיס לשימוש בינה מלאכותית) ו</a:t>
            </a:r>
            <a:r>
              <a:rPr lang="he-IL" baseline="0" dirty="0"/>
              <a:t>בינת הלב.</a:t>
            </a:r>
          </a:p>
          <a:p>
            <a:r>
              <a:rPr lang="he-IL" baseline="0" dirty="0"/>
              <a:t>הסיפור ממחיש את ההזדמנויות והאתגרים בשימוש עתידי של הילדים בבינה מלאכותית, כמו גם את הפערים בין הבינה המלאכותית לבינת הלב המתייחסת </a:t>
            </a:r>
            <a:r>
              <a:rPr lang="he-IL" baseline="0" dirty="0" err="1"/>
              <a:t>למימד</a:t>
            </a:r>
            <a:r>
              <a:rPr lang="he-IL" baseline="0" dirty="0"/>
              <a:t> האנושי.</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solidFill>
                  <a:srgbClr val="FF0000"/>
                </a:solidFill>
                <a:latin typeface="Calibri" panose="020F0502020204030204" pitchFamily="34" charset="0"/>
                <a:cs typeface="Calibri" panose="020F0502020204030204" pitchFamily="34" charset="0"/>
              </a:rPr>
              <a:t>לתשומת לב המורה-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solidFill>
                  <a:srgbClr val="FF0000"/>
                </a:solidFill>
                <a:latin typeface="Calibri" panose="020F0502020204030204" pitchFamily="34" charset="0"/>
                <a:cs typeface="Calibri" panose="020F0502020204030204" pitchFamily="34" charset="0"/>
              </a:rPr>
              <a:t>בשיעור זה,</a:t>
            </a:r>
            <a:r>
              <a:rPr lang="he-IL" sz="1200" baseline="0" dirty="0">
                <a:solidFill>
                  <a:srgbClr val="FF0000"/>
                </a:solidFill>
                <a:latin typeface="Calibri" panose="020F0502020204030204" pitchFamily="34" charset="0"/>
                <a:cs typeface="Calibri" panose="020F0502020204030204" pitchFamily="34" charset="0"/>
              </a:rPr>
              <a:t> בדגש על הסיפור, אנו יוצרים את הבסיס לשימוש העתידי של בני הנוער בבינה מלאכותית בתחומי החיים השונים.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dirty="0">
                <a:solidFill>
                  <a:srgbClr val="FF0000"/>
                </a:solidFill>
                <a:latin typeface="Calibri" panose="020F0502020204030204" pitchFamily="34" charset="0"/>
                <a:cs typeface="Calibri" panose="020F0502020204030204" pitchFamily="34" charset="0"/>
              </a:rPr>
              <a:t>חשוב לדעת ששימוש בבינה מלאכותית מתחת לגיל 13 הינה רק בליווי מבוגר.</a:t>
            </a:r>
          </a:p>
          <a:p>
            <a:endParaRPr lang="he-IL" baseline="0"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13</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8143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1" dirty="0">
              <a:solidFill>
                <a:srgbClr val="FF0000"/>
              </a:solidFill>
              <a:latin typeface="Calibri" panose="020F0502020204030204" pitchFamily="34" charset="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14</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70465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הערות למורה:</a:t>
            </a:r>
          </a:p>
          <a:p>
            <a:r>
              <a:rPr lang="he-IL" dirty="0"/>
              <a:t>נכוון את</a:t>
            </a:r>
            <a:r>
              <a:rPr lang="he-IL" baseline="0" dirty="0"/>
              <a:t> התלמידים לחשוב מה קורה להם אל מול רעיונות שהם יוצרים ועושים שימוש במחשב לבין פעילויות שהם חושבים עם עצמם, עם הראש, עם הלב...</a:t>
            </a:r>
            <a:endParaRPr lang="en-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14004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16</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63976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הערות למורה:</a:t>
            </a:r>
          </a:p>
          <a:p>
            <a:r>
              <a:rPr lang="he-IL" dirty="0"/>
              <a:t>נאפשר לתלמידים להשמיע מגוון קולות ודעות. חשוב להדגיש כי האפליקציה יכולה לתת מענה ראשוני, אבל אינה תחליף</a:t>
            </a:r>
            <a:r>
              <a:rPr lang="he-IL" baseline="0" dirty="0"/>
              <a:t> לקשר אנושי ולשיח אנושי לשם פתרון בעיות. האפליקציה ניזונה רק מהמידע שאנחנו מציגים בפנייה ואינה רואה את התמונה הכוללת, את הצד השני. היא מצמצמת ולכן התשובות שלה לא בהכרח מדויקות ונכונות עבורנו. בנוסף, חשוב לבחון עם התלמידים מה ההשפעה האפשרית של האפליקציה על היבטים רגשיים וחברתיים כחברות, תחושת שייכות ופנייה לעזרה. האם החברויות ישתנו בעקבות האפליקציה? למשל, ילדים יתייעצו עם </a:t>
            </a:r>
            <a:r>
              <a:rPr lang="he-IL" baseline="0" dirty="0" err="1"/>
              <a:t>האפליקצייה</a:t>
            </a:r>
            <a:r>
              <a:rPr lang="he-IL" baseline="0" dirty="0"/>
              <a:t> ויפנו פחו לחברים ואולי גם פחות ייפגשו איתם. האפליקציה יכולה להציע רעיונות ללא היכרות מעמיקה עם הילד ועם חבריו, ואולי מישהו יכול להיפגע או להיעלב כתוצאה מכך.</a:t>
            </a:r>
            <a:endParaRPr lang="en-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17</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435989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18</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37935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הערות למורה:</a:t>
            </a:r>
          </a:p>
          <a:p>
            <a:r>
              <a:rPr lang="he-IL" dirty="0"/>
              <a:t>נציג לתלמידים את מטאפורת הגלידה, המדמה שימוש</a:t>
            </a:r>
            <a:r>
              <a:rPr lang="he-IL" baseline="0" dirty="0"/>
              <a:t> בטכנולוגיה מתקדמת כבסיס לשימוש בבינה מלאכותית בשילוב עם ההיבט הרגשיים "בינת הלב". נתייחס לשלושת המרכיבים:</a:t>
            </a:r>
          </a:p>
          <a:p>
            <a:r>
              <a:rPr lang="he-IL" baseline="0" dirty="0"/>
              <a:t>גביע - ממד אנושי - מבקשים מהטכנולוגיה המתקדמת לעזור לנו בצורך מסוים (מנסחים מה אנחנו רוצים שיהיה בפנים)</a:t>
            </a:r>
          </a:p>
          <a:p>
            <a:r>
              <a:rPr lang="he-IL" baseline="0" dirty="0"/>
              <a:t>כדורי הגלידה - הטכנולוגיה המתקדמת (למשל </a:t>
            </a:r>
            <a:r>
              <a:rPr lang="en-US" baseline="0" dirty="0"/>
              <a:t>AI</a:t>
            </a:r>
            <a:r>
              <a:rPr lang="he-IL" baseline="0" dirty="0"/>
              <a:t>) </a:t>
            </a:r>
            <a:r>
              <a:rPr lang="en-US" baseline="0" dirty="0"/>
              <a:t>-</a:t>
            </a:r>
            <a:r>
              <a:rPr lang="he-IL" baseline="0" dirty="0"/>
              <a:t> מפיקה תוצר בהתאם לטעמים שביקשנו</a:t>
            </a:r>
          </a:p>
          <a:p>
            <a:r>
              <a:rPr lang="he-IL" baseline="0" dirty="0"/>
              <a:t>תוספות - ממד אנושי (לבחון, להתאים, להוסיף, לדייק, לשלב), להוסיף נשמה (תחושת שייכות, קשר אנושי ונגיעות ייחודיות לנו, להתאים לטעמנו - בינת הלב).</a:t>
            </a:r>
          </a:p>
          <a:p>
            <a:endParaRPr lang="he-IL" baseline="0" dirty="0"/>
          </a:p>
          <a:p>
            <a:r>
              <a:rPr lang="he-IL" baseline="0" dirty="0"/>
              <a:t>המרכיב השלישי הוא ליבת השיעור והוא מדגיש את ההיבטים הרגשיים שחשוב שלא ילכו לאיבוד ושיהיו חלק גם כשאנו משתמשים בטכנולוגיה מתקדמת כגון תחושת שייכות, רגישות לצרכים, לאמונות ולרב- תרבותיות, התאמה לנטיות הלב ולערך המוסף הייחודי שלנו וכו'). הללו חשובים לשם שמירה על חוסן </a:t>
            </a:r>
            <a:r>
              <a:rPr lang="he-IL" baseline="0" dirty="0" err="1"/>
              <a:t>דיגטלי</a:t>
            </a:r>
            <a:r>
              <a:rPr lang="he-IL" baseline="0" dirty="0"/>
              <a:t> גם בעידן הבינה המלאכותית.</a:t>
            </a:r>
            <a:endParaRPr lang="he-IL" dirty="0"/>
          </a:p>
          <a:p>
            <a:endParaRPr lang="he-IL" dirty="0"/>
          </a:p>
          <a:p>
            <a:r>
              <a:rPr lang="he-IL" dirty="0"/>
              <a:t>*מטאפורת</a:t>
            </a:r>
            <a:r>
              <a:rPr lang="he-IL" baseline="0" dirty="0"/>
              <a:t> הגלידה היא בהשראת "כריך ה-</a:t>
            </a:r>
            <a:r>
              <a:rPr lang="en-US" baseline="0" dirty="0"/>
              <a:t>"AI</a:t>
            </a:r>
            <a:r>
              <a:rPr lang="he-IL" baseline="0" dirty="0"/>
              <a:t> מתוך: מתודיקה ב</a:t>
            </a:r>
            <a:r>
              <a:rPr lang="en-US" baseline="0" dirty="0"/>
              <a:t>digital</a:t>
            </a:r>
            <a:r>
              <a:rPr lang="he-IL" baseline="0" dirty="0"/>
              <a:t>, מתוך האתר של </a:t>
            </a:r>
            <a:r>
              <a:rPr lang="he-IL" baseline="0" dirty="0" err="1"/>
              <a:t>ג'וש</a:t>
            </a:r>
            <a:r>
              <a:rPr lang="he-IL" baseline="0" dirty="0"/>
              <a:t> </a:t>
            </a:r>
            <a:r>
              <a:rPr lang="he-IL" baseline="0" dirty="0" err="1"/>
              <a:t>קבלייר</a:t>
            </a:r>
            <a:r>
              <a:rPr lang="he-IL" baseline="0" dirty="0"/>
              <a:t>.</a:t>
            </a: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19</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159899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AA4AC-6882-AF0A-CA59-D0DA3EAF7F3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E8EC01B-F420-EEED-BDC9-29B141BAC7A5}"/>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F505286-5591-4259-89B7-33A02B2D6676}"/>
              </a:ext>
            </a:extLst>
          </p:cNvPr>
          <p:cNvSpPr>
            <a:spLocks noGrp="1"/>
          </p:cNvSpPr>
          <p:nvPr>
            <p:ph type="body" idx="1"/>
          </p:nvPr>
        </p:nvSpPr>
        <p:spPr/>
        <p:txBody>
          <a:bodyPr/>
          <a:lstStyle/>
          <a:p>
            <a:r>
              <a:rPr lang="he-IL" b="1" dirty="0"/>
              <a:t>הערות למורה:</a:t>
            </a:r>
          </a:p>
          <a:p>
            <a:r>
              <a:rPr lang="he-IL" dirty="0"/>
              <a:t>נציג לתלמידים את מטאפורת הגלידה, המדמה שימוש</a:t>
            </a:r>
            <a:r>
              <a:rPr lang="he-IL" baseline="0" dirty="0"/>
              <a:t> בטכנולוגיה מתקדמת כבסיס לשימוש בבינה מלאכותית בשילוב עם ההיבט הרגשיים "בינת הלב". נתייחס לשלושת המרכיבים:</a:t>
            </a:r>
          </a:p>
          <a:p>
            <a:r>
              <a:rPr lang="he-IL" baseline="0" dirty="0"/>
              <a:t>גביע - ממד אנושי - מבקשים מהטכנולוגיה המתקדמת לעזור לנו בצורך מסוים (מנסחים מה אנחנו רוצים שיהיה בפנים)</a:t>
            </a:r>
          </a:p>
          <a:p>
            <a:r>
              <a:rPr lang="he-IL" baseline="0" dirty="0"/>
              <a:t>כדורי הגלידה - הטכנולוגיה המתקדמת (למשל </a:t>
            </a:r>
            <a:r>
              <a:rPr lang="en-US" baseline="0" dirty="0"/>
              <a:t>AI</a:t>
            </a:r>
            <a:r>
              <a:rPr lang="he-IL" baseline="0" dirty="0"/>
              <a:t>) </a:t>
            </a:r>
            <a:r>
              <a:rPr lang="en-US" baseline="0" dirty="0"/>
              <a:t>-</a:t>
            </a:r>
            <a:r>
              <a:rPr lang="he-IL" baseline="0" dirty="0"/>
              <a:t> מפיקה תוצר בהתאם לטעמים שביקשנו</a:t>
            </a:r>
          </a:p>
          <a:p>
            <a:r>
              <a:rPr lang="he-IL" baseline="0" dirty="0"/>
              <a:t>תוספות - ממד אנושי (לבחון, להתאים, להוסיף, לדייק, לשלב), להוסיף נשמה (תחושת שייכות, קשר אנושי ונגיעות ייחודיות לנו, להתאים לטעמנו - בינת הלב).</a:t>
            </a:r>
          </a:p>
          <a:p>
            <a:endParaRPr lang="he-IL" baseline="0" dirty="0"/>
          </a:p>
          <a:p>
            <a:r>
              <a:rPr lang="he-IL" baseline="0" dirty="0"/>
              <a:t>המרכיב השלישי הוא ליבת השיעור והוא מדגיש את ההיבטים הרגשיים שחשוב שלא ילכו לאיבוד ושיהיו חלק גם כשאנו משתמשים בטכנולוגיה מתקדמת כגון תחושת שייכות, רגישות לצרכים, לאמונות ולרב- תרבותיות, התאמה לנטיות הלב ולערך המוסף הייחודי שלנו וכו'). הללו חשובים לשם שמירה על חוסן </a:t>
            </a:r>
            <a:r>
              <a:rPr lang="he-IL" baseline="0" dirty="0" err="1"/>
              <a:t>דיגטלי</a:t>
            </a:r>
            <a:r>
              <a:rPr lang="he-IL" baseline="0" dirty="0"/>
              <a:t> גם בעידן הבינה המלאכותית.</a:t>
            </a:r>
            <a:endParaRPr lang="he-IL" dirty="0"/>
          </a:p>
          <a:p>
            <a:endParaRPr lang="he-IL" dirty="0"/>
          </a:p>
          <a:p>
            <a:r>
              <a:rPr lang="he-IL" dirty="0"/>
              <a:t>*מטאפורת</a:t>
            </a:r>
            <a:r>
              <a:rPr lang="he-IL" baseline="0" dirty="0"/>
              <a:t> הגלידה היא בהשראת "כריך ה-</a:t>
            </a:r>
            <a:r>
              <a:rPr lang="en-US" baseline="0" dirty="0"/>
              <a:t>"AI</a:t>
            </a:r>
            <a:r>
              <a:rPr lang="he-IL" baseline="0" dirty="0"/>
              <a:t> מתוך: מתודיקה ב</a:t>
            </a:r>
            <a:r>
              <a:rPr lang="en-US" baseline="0" dirty="0"/>
              <a:t>digital</a:t>
            </a:r>
            <a:r>
              <a:rPr lang="he-IL" baseline="0" dirty="0"/>
              <a:t>, מתוך האתר של </a:t>
            </a:r>
            <a:r>
              <a:rPr lang="he-IL" baseline="0" dirty="0" err="1"/>
              <a:t>ג'וש</a:t>
            </a:r>
            <a:r>
              <a:rPr lang="he-IL" baseline="0" dirty="0"/>
              <a:t> </a:t>
            </a:r>
            <a:r>
              <a:rPr lang="he-IL" baseline="0" dirty="0" err="1"/>
              <a:t>קבלייר</a:t>
            </a:r>
            <a:r>
              <a:rPr lang="he-IL" baseline="0" dirty="0"/>
              <a:t>.</a:t>
            </a:r>
          </a:p>
        </p:txBody>
      </p:sp>
      <p:sp>
        <p:nvSpPr>
          <p:cNvPr id="4" name="מציין מיקום של מספר שקופית 3">
            <a:extLst>
              <a:ext uri="{FF2B5EF4-FFF2-40B4-BE49-F238E27FC236}">
                <a16:creationId xmlns:a16="http://schemas.microsoft.com/office/drawing/2014/main" id="{9CBD367E-0D78-BF1F-0691-7FE23A45A081}"/>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20</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532172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45026-BA69-6683-CE53-BE3568AF352E}"/>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5B33EE6-493C-BA77-A542-C21A720B14C7}"/>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FF95C6EC-19C3-BDA1-EEBF-074838D6888F}"/>
              </a:ext>
            </a:extLst>
          </p:cNvPr>
          <p:cNvSpPr>
            <a:spLocks noGrp="1"/>
          </p:cNvSpPr>
          <p:nvPr>
            <p:ph type="body" idx="1"/>
          </p:nvPr>
        </p:nvSpPr>
        <p:spPr/>
        <p:txBody>
          <a:bodyPr/>
          <a:lstStyle/>
          <a:p>
            <a:r>
              <a:rPr lang="he-IL" b="1" dirty="0"/>
              <a:t>הערות למורה:</a:t>
            </a:r>
          </a:p>
          <a:p>
            <a:r>
              <a:rPr lang="he-IL" dirty="0"/>
              <a:t>נציג לתלמידים את מטאפורת הגלידה, המדמה שימוש</a:t>
            </a:r>
            <a:r>
              <a:rPr lang="he-IL" baseline="0" dirty="0"/>
              <a:t> בטכנולוגיה מתקדמת כבסיס לשימוש בבינה מלאכותית בשילוב עם ההיבט הרגשיים "בינת הלב". נתייחס לשלושת המרכיבים:</a:t>
            </a:r>
          </a:p>
          <a:p>
            <a:r>
              <a:rPr lang="he-IL" baseline="0" dirty="0"/>
              <a:t>גביע - ממד אנושי - מבקשים מהטכנולוגיה המתקדמת לעזור לנו בצורך מסוים (מנסחים מה אנחנו רוצים שיהיה בפנים)</a:t>
            </a:r>
          </a:p>
          <a:p>
            <a:r>
              <a:rPr lang="he-IL" baseline="0" dirty="0"/>
              <a:t>כדורי הגלידה - הטכנולוגיה המתקדמת (למשל </a:t>
            </a:r>
            <a:r>
              <a:rPr lang="en-US" baseline="0" dirty="0"/>
              <a:t>AI</a:t>
            </a:r>
            <a:r>
              <a:rPr lang="he-IL" baseline="0" dirty="0"/>
              <a:t>) </a:t>
            </a:r>
            <a:r>
              <a:rPr lang="en-US" baseline="0" dirty="0"/>
              <a:t>-</a:t>
            </a:r>
            <a:r>
              <a:rPr lang="he-IL" baseline="0" dirty="0"/>
              <a:t> מפיקה תוצר בהתאם לטעמים שביקשנו</a:t>
            </a:r>
          </a:p>
          <a:p>
            <a:r>
              <a:rPr lang="he-IL" baseline="0" dirty="0"/>
              <a:t>תוספות - ממד אנושי (לבחון, להתאים, להוסיף, לדייק, לשלב), להוסיף נשמה (תחושת שייכות, קשר אנושי ונגיעות ייחודיות לנו, להתאים לטעמנו - בינת הלב).</a:t>
            </a:r>
          </a:p>
          <a:p>
            <a:endParaRPr lang="he-IL" baseline="0" dirty="0"/>
          </a:p>
          <a:p>
            <a:r>
              <a:rPr lang="he-IL" baseline="0" dirty="0"/>
              <a:t>המרכיב השלישי הוא ליבת השיעור והוא מדגיש את ההיבטים הרגשיים שחשוב שלא ילכו לאיבוד ושיהיו חלק גם כשאנו משתמשים בטכנולוגיה מתקדמת כגון תחושת שייכות, רגישות לצרכים, לאמונות ולרב- תרבותיות, התאמה לנטיות הלב ולערך המוסף הייחודי שלנו וכו'). הללו חשובים לשם שמירה על חוסן </a:t>
            </a:r>
            <a:r>
              <a:rPr lang="he-IL" baseline="0" dirty="0" err="1"/>
              <a:t>דיגטלי</a:t>
            </a:r>
            <a:r>
              <a:rPr lang="he-IL" baseline="0" dirty="0"/>
              <a:t> גם בעידן הבינה המלאכותית.</a:t>
            </a:r>
            <a:endParaRPr lang="he-IL" dirty="0"/>
          </a:p>
          <a:p>
            <a:endParaRPr lang="he-IL" dirty="0"/>
          </a:p>
          <a:p>
            <a:r>
              <a:rPr lang="he-IL" dirty="0"/>
              <a:t>*מטאפורת</a:t>
            </a:r>
            <a:r>
              <a:rPr lang="he-IL" baseline="0" dirty="0"/>
              <a:t> הגלידה היא בהשראת "כריך ה-</a:t>
            </a:r>
            <a:r>
              <a:rPr lang="en-US" baseline="0" dirty="0"/>
              <a:t>"AI</a:t>
            </a:r>
            <a:r>
              <a:rPr lang="he-IL" baseline="0" dirty="0"/>
              <a:t> מתוך: מתודיקה ב</a:t>
            </a:r>
            <a:r>
              <a:rPr lang="en-US" baseline="0" dirty="0"/>
              <a:t>digital</a:t>
            </a:r>
            <a:r>
              <a:rPr lang="he-IL" baseline="0" dirty="0"/>
              <a:t>, מתוך האתר של </a:t>
            </a:r>
            <a:r>
              <a:rPr lang="he-IL" baseline="0" dirty="0" err="1"/>
              <a:t>ג'וש</a:t>
            </a:r>
            <a:r>
              <a:rPr lang="he-IL" baseline="0" dirty="0"/>
              <a:t> </a:t>
            </a:r>
            <a:r>
              <a:rPr lang="he-IL" baseline="0" dirty="0" err="1"/>
              <a:t>קבלייר</a:t>
            </a:r>
            <a:r>
              <a:rPr lang="he-IL" baseline="0" dirty="0"/>
              <a:t>.</a:t>
            </a:r>
          </a:p>
        </p:txBody>
      </p:sp>
      <p:sp>
        <p:nvSpPr>
          <p:cNvPr id="4" name="מציין מיקום של מספר שקופית 3">
            <a:extLst>
              <a:ext uri="{FF2B5EF4-FFF2-40B4-BE49-F238E27FC236}">
                <a16:creationId xmlns:a16="http://schemas.microsoft.com/office/drawing/2014/main" id="{8D9EF397-623A-9E41-8DF5-63FF2ACB0D31}"/>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21</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719272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dirty="0"/>
              <a:t>חשוב לחזור על הכללים המרכזיים בכל שיעור</a:t>
            </a:r>
            <a:r>
              <a:rPr lang="he-IL" dirty="0"/>
              <a:t> </a:t>
            </a:r>
            <a:r>
              <a:rPr lang="x-none" dirty="0"/>
              <a:t>על מנת לבסס מרחב בטוח המאפשר שיח רגשי בין התלמידים.</a:t>
            </a:r>
            <a:r>
              <a:rPr lang="he-IL" b="0" dirty="0"/>
              <a:t>  </a:t>
            </a:r>
            <a:r>
              <a:rPr lang="he-IL" b="1" dirty="0"/>
              <a:t> </a:t>
            </a:r>
          </a:p>
        </p:txBody>
      </p:sp>
      <p:sp>
        <p:nvSpPr>
          <p:cNvPr id="184" name="Google Shape;18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4058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הערות למורה:</a:t>
            </a:r>
          </a:p>
          <a:p>
            <a:r>
              <a:rPr lang="he-IL" dirty="0"/>
              <a:t>נקריא</a:t>
            </a:r>
            <a:r>
              <a:rPr lang="he-IL" baseline="0" dirty="0"/>
              <a:t> לתלמידים את הדוגמה ונשאל: </a:t>
            </a:r>
            <a:r>
              <a:rPr lang="he-IL" b="1" baseline="0" dirty="0"/>
              <a:t>איפה לדעתם בדוגמה שלפניהם נמצאת "בינת הלב"?</a:t>
            </a:r>
          </a:p>
          <a:p>
            <a:r>
              <a:rPr lang="he-IL" baseline="0" dirty="0"/>
              <a:t>ניתן להתייחס לכך שהאפליקציה הציעה מספר שירים אפשריים. נגה קיבלה והתחברה למרבית הרשימה, אבל "בינת הלב" גרמה לה להרגיש שאחד השירים אינו תואם לאווירת המסיבה, הוא "כבד" מדיי ולכן היא החליטה לפעול על פי בינת הלב ולהסיר את השיר מהרשימה. בנוסף, "בינת הלב" גרמה לה להרגיש שמשהו חסר, שיר שיכול להוסיף ולתרום לאווירה, שיר שהיא מתחברת אליו, "כל הכיתה על הרחבה" והיא הוסיפה את השיר.</a:t>
            </a:r>
          </a:p>
          <a:p>
            <a:r>
              <a:rPr lang="he-IL" baseline="0" dirty="0"/>
              <a:t>כלומר, נגה לא קיבלה לחלוטין את הצעת האפליקציה, אלא רק חלקים ממנה ובאמצעות "בינת הלב" דייקה אותה כך שתתאים לה ולרגשות שלה - דייקה, הסירה והוסיפה שירים. </a:t>
            </a:r>
            <a:endParaRPr lang="en-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22</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38630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הערות</a:t>
            </a:r>
            <a:r>
              <a:rPr lang="he-IL" b="1" baseline="0" dirty="0"/>
              <a:t> למורה:</a:t>
            </a:r>
          </a:p>
          <a:p>
            <a:r>
              <a:rPr lang="he-IL" baseline="0" dirty="0"/>
              <a:t>הדגימו את מטאפורת הגלידה על </a:t>
            </a:r>
            <a:r>
              <a:rPr lang="he-IL" baseline="0" dirty="0" err="1"/>
              <a:t>דוגמ</a:t>
            </a:r>
            <a:r>
              <a:rPr lang="he-IL" baseline="0" dirty="0"/>
              <a:t> מס' 1.</a:t>
            </a:r>
          </a:p>
          <a:p>
            <a:r>
              <a:rPr lang="he-IL" baseline="0" dirty="0"/>
              <a:t>להלן דוגמאות אפשריות לתשובות התלמידים:</a:t>
            </a:r>
          </a:p>
          <a:p>
            <a:r>
              <a:rPr lang="he-IL" baseline="0" dirty="0"/>
              <a:t>ופל- נגה ביקשה רשימת שירים ליום הולדת 12.</a:t>
            </a:r>
          </a:p>
          <a:p>
            <a:r>
              <a:rPr lang="he-IL" baseline="0" dirty="0"/>
              <a:t>כדורי הגלידה- נגה קיבלה רשימת שירים מהאפליקציה</a:t>
            </a:r>
          </a:p>
          <a:p>
            <a:r>
              <a:rPr lang="he-IL" baseline="0" dirty="0"/>
              <a:t>תוספות / שינויים- נגה בחרה לקבל חלק מהשירים, להוריד שיר שלא התרים לאווירה ולהוסיף שיר מקפיץ שישמח את החברים כלומר, היא הוסיפה את בינת הלב.</a:t>
            </a:r>
            <a:endParaRPr lang="en-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23</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62177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הערות למורה:</a:t>
            </a:r>
          </a:p>
          <a:p>
            <a:r>
              <a:rPr lang="he-IL" dirty="0"/>
              <a:t>נקריא</a:t>
            </a:r>
            <a:r>
              <a:rPr lang="he-IL" baseline="0" dirty="0"/>
              <a:t> לתלמידים את הדוגמה ונשאל איפה לדעתם בדוגמה שלפניהם נמצאת "בינת הלב"?</a:t>
            </a:r>
          </a:p>
          <a:p>
            <a:r>
              <a:rPr lang="he-IL" baseline="0" dirty="0"/>
              <a:t>ניתן להתייחס לכך שהאפליקציה הציעה מספר רעיונות אפשריים. סאשה לא התחבר לתגובת האפליקציה ובחר להקשיב ל"בינת הלב". הוא לא מעוניין להתלבש בבגדים שאינם תואמים את הסגנון שלו ושהוא לא מרגיש איתם בנוח רק על מנת להיות מקובל. הוא מרגיש שלא נכון לו תמיד להגיד את המילה האחרונה והיה מודע לעצמו, שילדים דווקא מעריכים את הדברים שהוא אומר, כי הוא אומר דברים כשחשוב לו לדבר ולא כדי להיות מקובל. </a:t>
            </a:r>
          </a:p>
          <a:p>
            <a:r>
              <a:rPr lang="he-IL" baseline="0" dirty="0"/>
              <a:t>הוא גם הקשיב ל"בינת הלב" כשקיבל את ההצעה להגיע ליותר מפגשים כיתתיים, גם אם לא תמיד. הוא היה קשוב לעצמו ולחשש שלו להפסיד את חוג כדורגל, אבל גם הבין את הערך ביצירת חוויות משותפות עם חברים במפגשים הכיתתיים. </a:t>
            </a:r>
          </a:p>
          <a:p>
            <a:r>
              <a:rPr lang="he-IL" baseline="0" dirty="0"/>
              <a:t>כלומר, גם כשאנחנו פונים לאפליקציה והיא מציעה לנו רעיונות אנחנו לא חייבים לקבל אותם. לפעמים לא נקבל אף רעיון ולפעמים נקבל חלקים ממנו. סאשה היה קשוב ל"בינת הלב"- הוא לא קיבל רעיונות שהרגישו לו לא נכון, שלא תאמו את ההעדפות שלו, את האופי והתכונות שלו. הוא בחר כן לקבל חלק אחד מתוך התגובה שמתייחס להגעה רבה יותר למפגשים הכיתתיים.</a:t>
            </a:r>
            <a:endParaRPr lang="en-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24</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38209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הערות</a:t>
            </a:r>
            <a:r>
              <a:rPr lang="he-IL" b="1" baseline="0" dirty="0"/>
              <a:t> למורה:</a:t>
            </a:r>
          </a:p>
          <a:p>
            <a:r>
              <a:rPr lang="he-IL" baseline="0" dirty="0"/>
              <a:t>הדגימו את מטאפורת הגלידה על דוגמה מס' 2.</a:t>
            </a:r>
          </a:p>
          <a:p>
            <a:r>
              <a:rPr lang="he-IL" baseline="0" dirty="0"/>
              <a:t>להלן דוגמאות אפשריות לתשובות התלמידים:</a:t>
            </a:r>
          </a:p>
          <a:p>
            <a:r>
              <a:rPr lang="he-IL" baseline="0" dirty="0"/>
              <a:t>ופל- סאשה ביקש מהאפליקציה רעיונות כיצד להיות מקובל</a:t>
            </a:r>
          </a:p>
          <a:p>
            <a:r>
              <a:rPr lang="he-IL" baseline="0" dirty="0"/>
              <a:t>כדורי הגלידה- האפליקציה נתנה לסאשה מספר רעיונות: להתלבש כמו המקובלים, להגיד את המילה האחרונה ולהגיע תמיד למפגשים כיתתיים.</a:t>
            </a:r>
          </a:p>
          <a:p>
            <a:r>
              <a:rPr lang="he-IL" baseline="0" dirty="0"/>
              <a:t>תוספות / שינויים- סאשה בחר שלא לקבל את שני הרעיונות הראשונים שלא תואמים את הסגנון והאופי שלו. הוא החליט לקבל את ההגעה למפגשים כיתתיים, באופן שישלב את חוג הכדורגל עם המפגשים. לפעמים "התוספת" היא דיוק או שינוי.</a:t>
            </a:r>
            <a:endParaRPr lang="en-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56951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הערות למורה:</a:t>
            </a:r>
          </a:p>
          <a:p>
            <a:r>
              <a:rPr lang="he-IL" dirty="0"/>
              <a:t>אספו את תובנות התלמידים והשאלות שיעלו, כהקדמה למסרים על חשיבות בינת</a:t>
            </a:r>
            <a:r>
              <a:rPr lang="he-IL" baseline="0" dirty="0"/>
              <a:t> הלב בעידן הבינה המלאכותית העולים בשקופיות הבאות.</a:t>
            </a:r>
          </a:p>
          <a:p>
            <a:r>
              <a:rPr lang="he-IL" baseline="0" dirty="0"/>
              <a:t>כדאי לכוון את השיח להיבטים רגשיים וחברתיים בזיקה לתכנים שהוצגו בשיעור. נדגיש את המורכבות שבמפגש עם טכנולוגיות מתקדמות ככלל ועם בינה מלאכותית בפרט, את ההזדמנויות והמחירים שיכולים להיות בהקשר לשייכות, לחברות, למערכות יחסים, לכתובת לפנייה לעזרה בעת מצוקה </a:t>
            </a:r>
            <a:r>
              <a:rPr lang="he-IL" baseline="0" dirty="0" err="1"/>
              <a:t>וכו</a:t>
            </a:r>
            <a:r>
              <a:rPr lang="he-IL" baseline="0" dirty="0"/>
              <a:t>'. כך שהדיון יתכתב עם המסרים המניחים את הבסיס לשלב בין הממד האנושי לממד הטכנולוגי ולבינה המלאכותית.</a:t>
            </a:r>
            <a:endParaRPr lang="en-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26</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92816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p:txBody>
      </p:sp>
      <p:sp>
        <p:nvSpPr>
          <p:cNvPr id="4" name="מציין מיקום של מספר שקופית 3"/>
          <p:cNvSpPr>
            <a:spLocks noGrp="1"/>
          </p:cNvSpPr>
          <p:nvPr>
            <p:ph type="sldNum" sz="quarter" idx="10"/>
          </p:nvPr>
        </p:nvSpPr>
        <p:spPr/>
        <p:txBody>
          <a:bodyPr/>
          <a:lstStyle/>
          <a:p>
            <a:fld id="{2D822099-C4B9-4777-AC4D-E954DB6718BC}" type="slidenum">
              <a:rPr lang="he-IL" smtClean="0"/>
              <a:t>27</a:t>
            </a:fld>
            <a:endParaRPr lang="he-IL"/>
          </a:p>
        </p:txBody>
      </p:sp>
    </p:spTree>
    <p:extLst>
      <p:ext uri="{BB962C8B-B14F-4D97-AF65-F5344CB8AC3E}">
        <p14:creationId xmlns:p14="http://schemas.microsoft.com/office/powerpoint/2010/main" val="3910913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28</a:t>
            </a:fld>
            <a:endParaRPr lang="he-IL"/>
          </a:p>
        </p:txBody>
      </p:sp>
    </p:spTree>
    <p:extLst>
      <p:ext uri="{BB962C8B-B14F-4D97-AF65-F5344CB8AC3E}">
        <p14:creationId xmlns:p14="http://schemas.microsoft.com/office/powerpoint/2010/main" val="1579355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dirty="0">
                <a:solidFill>
                  <a:srgbClr val="000000"/>
                </a:solidFill>
              </a:rPr>
              <a:t>מתחברים – פעילות</a:t>
            </a:r>
            <a:r>
              <a:rPr lang="he-IL" sz="1200" b="1" baseline="0" dirty="0">
                <a:solidFill>
                  <a:srgbClr val="000000"/>
                </a:solidFill>
              </a:rPr>
              <a:t> פתיח</a:t>
            </a:r>
            <a:endParaRPr lang="he-IL" sz="1200" b="1" dirty="0">
              <a:solidFill>
                <a:srgbClr val="000000"/>
              </a:solidFill>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0" i="0" u="none" strike="noStrike" kern="1200" baseline="0" dirty="0">
              <a:solidFill>
                <a:srgbClr val="000000"/>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kern="1200" baseline="0" dirty="0">
                <a:solidFill>
                  <a:srgbClr val="000000"/>
                </a:solidFill>
                <a:effectLst/>
                <a:latin typeface="+mn-lt"/>
                <a:ea typeface="+mn-ea"/>
                <a:cs typeface="+mn-cs"/>
              </a:rPr>
              <a:t>למורה- פעילות זו מהווה פתיח לחשיבה על בינה מלאכותית לעומת בינת הלב.</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kern="1200" dirty="0">
                <a:solidFill>
                  <a:srgbClr val="000000"/>
                </a:solidFill>
                <a:effectLst/>
                <a:latin typeface="+mn-lt"/>
                <a:ea typeface="+mn-ea"/>
                <a:cs typeface="+mn-cs"/>
              </a:rPr>
              <a:t>בכל שקופית נציג לתלמידים שתי אפשרויות. התלמידים יתבקשו להצביע למה הם מתחברים יותר. </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kern="1200" dirty="0">
                <a:solidFill>
                  <a:srgbClr val="000000"/>
                </a:solidFill>
                <a:effectLst/>
                <a:latin typeface="+mn-lt"/>
                <a:ea typeface="+mn-ea"/>
                <a:cs typeface="+mn-cs"/>
              </a:rPr>
              <a:t>בזמן ההצבעה, חשוב להדגיש בפני התלמידים כי למעשה בכל בחירה שלנו, אנו נעים על רצף/טווח מבחינת ההעדפות שלנו. התנועה הזו מאפשרת</a:t>
            </a:r>
            <a:r>
              <a:rPr lang="he-IL" sz="1200" b="0" i="0" u="none" strike="noStrike" kern="1200" baseline="0" dirty="0">
                <a:solidFill>
                  <a:srgbClr val="000000"/>
                </a:solidFill>
                <a:effectLst/>
                <a:latin typeface="+mn-lt"/>
                <a:ea typeface="+mn-ea"/>
                <a:cs typeface="+mn-cs"/>
              </a:rPr>
              <a:t> לנו לשנות בחירות והעדפות ולהפעיל שיקולי דעת שונים.</a:t>
            </a:r>
            <a:endParaRPr lang="he-IL" sz="1200" b="0" i="0" u="none" strike="noStrike" kern="1200" dirty="0">
              <a:solidFill>
                <a:srgbClr val="000000"/>
              </a:solidFill>
              <a:effectLst/>
              <a:latin typeface="+mn-lt"/>
              <a:ea typeface="+mn-ea"/>
              <a:cs typeface="+mn-cs"/>
            </a:endParaRPr>
          </a:p>
          <a:p>
            <a:pPr rtl="1"/>
            <a:endParaRPr lang="he-IL" sz="1200" b="1" i="0" u="none" strike="noStrike" kern="1200" baseline="0" dirty="0">
              <a:solidFill>
                <a:srgbClr val="000000"/>
              </a:solidFill>
              <a:effectLst/>
              <a:latin typeface="+mn-lt"/>
              <a:ea typeface="+mn-ea"/>
              <a:cs typeface="+mn-cs"/>
            </a:endParaRPr>
          </a:p>
          <a:p>
            <a:pPr rtl="1"/>
            <a:r>
              <a:rPr lang="he-IL" sz="1200" b="1" i="0" u="none" strike="noStrike" kern="1200" baseline="0" dirty="0">
                <a:solidFill>
                  <a:srgbClr val="000000"/>
                </a:solidFill>
                <a:effectLst/>
                <a:latin typeface="+mn-lt"/>
                <a:ea typeface="+mn-ea"/>
                <a:cs typeface="+mn-cs"/>
              </a:rPr>
              <a:t>לאחר הצגת השקופיות, נקיים דיון עפ"י השאלות הבאות:</a:t>
            </a:r>
          </a:p>
          <a:p>
            <a:pPr marL="342900" indent="-342900" rtl="1">
              <a:buFont typeface="Arial" panose="020B0604020202020204" pitchFamily="34" charset="0"/>
              <a:buChar char="•"/>
            </a:pPr>
            <a:r>
              <a:rPr lang="he-IL" sz="1200" b="0" i="0" u="none" strike="noStrike" kern="1200" baseline="0" dirty="0">
                <a:solidFill>
                  <a:srgbClr val="000000"/>
                </a:solidFill>
                <a:effectLst/>
                <a:latin typeface="+mn-lt"/>
                <a:ea typeface="+mn-ea"/>
                <a:cs typeface="+mn-cs"/>
              </a:rPr>
              <a:t>התבוננו בבחירות שלכם לאורך התרגיל, האם היה בהן משהו משותף? אם כן, מה המשותף?</a:t>
            </a:r>
          </a:p>
          <a:p>
            <a:pPr marL="342900" indent="-342900" rtl="1">
              <a:buFont typeface="Arial" panose="020B0604020202020204" pitchFamily="34" charset="0"/>
              <a:buChar char="•"/>
            </a:pPr>
            <a:r>
              <a:rPr lang="he-IL" sz="1200" b="0" i="0" u="none" strike="noStrike" kern="1200" baseline="0" dirty="0">
                <a:solidFill>
                  <a:srgbClr val="000000"/>
                </a:solidFill>
                <a:effectLst/>
                <a:latin typeface="+mn-lt"/>
                <a:ea typeface="+mn-ea"/>
                <a:cs typeface="+mn-cs"/>
              </a:rPr>
              <a:t>מה היו שיקולי הדעת, מה גרם לכם לבחור כפי שבחרתם? (העניין של מגע אנושי משפחתי חברי/ אותנטיות/ לראות בעיניים?/ אמת לעומת זיוף? משהו שמעורר רגש? רחוק לעומת קרבה אנושית? עירוב של החושים? נגיש וקל? עוזר לנו לקצר את הזמן ותהליכים מחשבתיים)</a:t>
            </a:r>
          </a:p>
          <a:p>
            <a:pPr marL="342900" indent="-342900" rtl="1">
              <a:buFont typeface="Arial" panose="020B0604020202020204" pitchFamily="34" charset="0"/>
              <a:buChar char="•"/>
            </a:pPr>
            <a:r>
              <a:rPr lang="he-IL" sz="1200" b="0" i="0" u="none" strike="noStrike" kern="1200" baseline="0" dirty="0">
                <a:solidFill>
                  <a:srgbClr val="000000"/>
                </a:solidFill>
                <a:effectLst/>
                <a:latin typeface="+mn-lt"/>
                <a:ea typeface="+mn-ea"/>
                <a:cs typeface="+mn-cs"/>
              </a:rPr>
              <a:t>איזה כותרת אחרת/ נוספת הייתם נותנים לפעילות? מהי משמעות המילה "מתחברים" בעיניכם?</a:t>
            </a: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4</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43158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87980-1004-2580-A96F-BB1821996BC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71CAED3-E5D5-E049-7C91-012AC67A347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6BEBA6F-E3BE-1775-9A4E-69B6BF8E7AD6}"/>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dirty="0">
                <a:solidFill>
                  <a:srgbClr val="000000"/>
                </a:solidFill>
              </a:rPr>
              <a:t>מתחברים - "למה אתם יותר</a:t>
            </a:r>
            <a:r>
              <a:rPr lang="he-IL" sz="1200" b="1" baseline="0" dirty="0">
                <a:solidFill>
                  <a:srgbClr val="000000"/>
                </a:solidFill>
              </a:rPr>
              <a:t> מתחברים</a:t>
            </a:r>
            <a:r>
              <a:rPr lang="he-IL" sz="1200" b="1" dirty="0">
                <a:solidFill>
                  <a:srgbClr val="000000"/>
                </a:solidFill>
              </a:rPr>
              <a:t>?" – פעילות</a:t>
            </a:r>
            <a:r>
              <a:rPr lang="he-IL" sz="1200" b="1" baseline="0" dirty="0">
                <a:solidFill>
                  <a:srgbClr val="000000"/>
                </a:solidFill>
              </a:rPr>
              <a:t> פתיח</a:t>
            </a:r>
            <a:endParaRPr lang="he-IL" sz="1200" b="1" dirty="0">
              <a:solidFill>
                <a:srgbClr val="000000"/>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he-IL" sz="1200" b="0" i="0" u="none" strike="noStrike" kern="1200" dirty="0">
              <a:solidFill>
                <a:srgbClr val="000000"/>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kern="1200" dirty="0">
                <a:solidFill>
                  <a:srgbClr val="000000"/>
                </a:solidFill>
                <a:effectLst/>
                <a:latin typeface="+mn-lt"/>
                <a:ea typeface="+mn-ea"/>
                <a:cs typeface="+mn-cs"/>
              </a:rPr>
              <a:t>בכל שקופית נציג לתלמידים שתי אפשרויות. התלמידים יתבקשו להצביע למה הם מתחברים יותר. </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kern="1200" dirty="0">
                <a:solidFill>
                  <a:srgbClr val="000000"/>
                </a:solidFill>
                <a:effectLst/>
                <a:latin typeface="+mn-lt"/>
                <a:ea typeface="+mn-ea"/>
                <a:cs typeface="+mn-cs"/>
              </a:rPr>
              <a:t>בזמן ההצבעה, חשוב להדגיש בפני התלמידים כי למעשה בכל בחירה שלנו, אנו נעים על רצף/טווח מבחינת ההעדפות שלנו. התנועה הזו מאפשרת</a:t>
            </a:r>
            <a:r>
              <a:rPr lang="he-IL" sz="1200" b="0" i="0" u="none" strike="noStrike" kern="1200" baseline="0" dirty="0">
                <a:solidFill>
                  <a:srgbClr val="000000"/>
                </a:solidFill>
                <a:effectLst/>
                <a:latin typeface="+mn-lt"/>
                <a:ea typeface="+mn-ea"/>
                <a:cs typeface="+mn-cs"/>
              </a:rPr>
              <a:t> לנו לשנות בחירות והעדפות ולהפעיל שיקולי דעת שונים.</a:t>
            </a:r>
            <a:endParaRPr lang="he-IL" sz="1200" b="0" i="0" u="none" strike="noStrike" kern="1200" dirty="0">
              <a:solidFill>
                <a:srgbClr val="000000"/>
              </a:solidFill>
              <a:effectLst/>
              <a:latin typeface="+mn-lt"/>
              <a:ea typeface="+mn-ea"/>
              <a:cs typeface="+mn-cs"/>
            </a:endParaRPr>
          </a:p>
          <a:p>
            <a:pPr rtl="1"/>
            <a:r>
              <a:rPr lang="he-IL" sz="1200" b="1" i="0" u="none" strike="noStrike" kern="1200" baseline="0" dirty="0">
                <a:solidFill>
                  <a:srgbClr val="000000"/>
                </a:solidFill>
                <a:effectLst/>
                <a:latin typeface="+mn-lt"/>
                <a:ea typeface="+mn-ea"/>
                <a:cs typeface="+mn-cs"/>
              </a:rPr>
              <a:t>לאחר הצגת השקופיות, נקיים דיון עפ"י השאלות הבאות:</a:t>
            </a:r>
          </a:p>
          <a:p>
            <a:pPr marL="342900" indent="-342900" rtl="1">
              <a:buFont typeface="Arial" panose="020B0604020202020204" pitchFamily="34" charset="0"/>
              <a:buChar char="•"/>
            </a:pPr>
            <a:r>
              <a:rPr lang="he-IL" sz="1200" b="0" i="0" u="none" strike="noStrike" kern="1200" baseline="0" dirty="0">
                <a:solidFill>
                  <a:srgbClr val="000000"/>
                </a:solidFill>
                <a:effectLst/>
                <a:latin typeface="+mn-lt"/>
                <a:ea typeface="+mn-ea"/>
                <a:cs typeface="+mn-cs"/>
              </a:rPr>
              <a:t>התבוננו בבחירות שלכם לאורך התרגיל, האם היה בהן משהו משותף? אם כן, מה המשותף?</a:t>
            </a:r>
          </a:p>
          <a:p>
            <a:pPr marL="342900" indent="-342900" rtl="1">
              <a:buFont typeface="Arial" panose="020B0604020202020204" pitchFamily="34" charset="0"/>
              <a:buChar char="•"/>
            </a:pPr>
            <a:r>
              <a:rPr lang="he-IL" sz="1200" b="0" i="0" u="none" strike="noStrike" kern="1200" baseline="0" dirty="0">
                <a:solidFill>
                  <a:srgbClr val="000000"/>
                </a:solidFill>
                <a:effectLst/>
                <a:latin typeface="+mn-lt"/>
                <a:ea typeface="+mn-ea"/>
                <a:cs typeface="+mn-cs"/>
              </a:rPr>
              <a:t>מה היו שיקולי הדעת, מה גרם לכם לבחור כפי שבחרתם? (העניין של מגע אנושי משפחתי חברי/ אותנטיות/ לראות בעיניים?/ אמת לעומת זיוף? משהו שמעורר רגש? רחוק לעומת קרבה אנושית? עירוב של החושים? נגיש וקל? עוזר לנו לקצר את הזמן ותהליכים מחשבתיים)</a:t>
            </a:r>
          </a:p>
          <a:p>
            <a:pPr marL="342900" indent="-342900" rtl="1">
              <a:buFont typeface="Arial" panose="020B0604020202020204" pitchFamily="34" charset="0"/>
              <a:buChar char="•"/>
            </a:pPr>
            <a:r>
              <a:rPr lang="he-IL" sz="1200" b="0" i="0" u="none" strike="noStrike" kern="1200" baseline="0" dirty="0">
                <a:solidFill>
                  <a:srgbClr val="000000"/>
                </a:solidFill>
                <a:effectLst/>
                <a:latin typeface="+mn-lt"/>
                <a:ea typeface="+mn-ea"/>
                <a:cs typeface="+mn-cs"/>
              </a:rPr>
              <a:t>איזה כותרת אחרת/ נוספת הייתם נותנים לפעילות? מהי משמעות המילה "מתחברים" בעיניכם?</a:t>
            </a:r>
          </a:p>
          <a:p>
            <a:pPr marL="342900" indent="-342900" rtl="1">
              <a:buFont typeface="Arial" panose="020B0604020202020204" pitchFamily="34" charset="0"/>
              <a:buChar char="•"/>
            </a:pPr>
            <a:endParaRPr lang="he-IL" sz="1200" b="0" i="0" u="none" strike="noStrike" kern="1200" dirty="0">
              <a:solidFill>
                <a:srgbClr val="000000"/>
              </a:solidFill>
              <a:effectLst/>
              <a:latin typeface="+mn-lt"/>
              <a:ea typeface="+mn-ea"/>
              <a:cs typeface="+mn-cs"/>
            </a:endParaRPr>
          </a:p>
          <a:p>
            <a:endParaRPr lang="he-IL" dirty="0"/>
          </a:p>
          <a:p>
            <a:endParaRPr lang="en-IL" dirty="0"/>
          </a:p>
        </p:txBody>
      </p:sp>
      <p:sp>
        <p:nvSpPr>
          <p:cNvPr id="4" name="מציין מיקום של מספר שקופית 3">
            <a:extLst>
              <a:ext uri="{FF2B5EF4-FFF2-40B4-BE49-F238E27FC236}">
                <a16:creationId xmlns:a16="http://schemas.microsoft.com/office/drawing/2014/main" id="{46D6C4E3-40A2-CF8D-AC76-8ED01C6A06D5}"/>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727512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79493-E0F8-6048-0C8D-9C06CF94ABF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B79D721-99E2-0DCD-0404-0B7AEE11D87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5BF66833-8162-6050-9F09-921B5560043E}"/>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dirty="0">
                <a:solidFill>
                  <a:srgbClr val="000000"/>
                </a:solidFill>
              </a:rPr>
              <a:t>מתחברים - "למה אתם יותר</a:t>
            </a:r>
            <a:r>
              <a:rPr lang="he-IL" sz="1200" b="1" baseline="0" dirty="0">
                <a:solidFill>
                  <a:srgbClr val="000000"/>
                </a:solidFill>
              </a:rPr>
              <a:t> מתחברים</a:t>
            </a:r>
            <a:r>
              <a:rPr lang="he-IL" sz="1200" b="1" dirty="0">
                <a:solidFill>
                  <a:srgbClr val="000000"/>
                </a:solidFill>
              </a:rPr>
              <a:t>?" – פעילות</a:t>
            </a:r>
            <a:r>
              <a:rPr lang="he-IL" sz="1200" b="1" baseline="0" dirty="0">
                <a:solidFill>
                  <a:srgbClr val="000000"/>
                </a:solidFill>
              </a:rPr>
              <a:t> פתיח</a:t>
            </a:r>
            <a:endParaRPr lang="he-IL" sz="1200" b="1" dirty="0">
              <a:solidFill>
                <a:srgbClr val="000000"/>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he-IL" sz="1200" b="0" i="0" u="none" strike="noStrike" kern="1200" dirty="0">
              <a:solidFill>
                <a:srgbClr val="000000"/>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kern="1200" dirty="0">
                <a:solidFill>
                  <a:srgbClr val="000000"/>
                </a:solidFill>
                <a:effectLst/>
                <a:latin typeface="+mn-lt"/>
                <a:ea typeface="+mn-ea"/>
                <a:cs typeface="+mn-cs"/>
              </a:rPr>
              <a:t>בכל שקופית נציג לתלמידים שתי אפשרויות. התלמידים יתבקשו להצביע למה הם מתחברים יותר. </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kern="1200" dirty="0">
                <a:solidFill>
                  <a:srgbClr val="000000"/>
                </a:solidFill>
                <a:effectLst/>
                <a:latin typeface="+mn-lt"/>
                <a:ea typeface="+mn-ea"/>
                <a:cs typeface="+mn-cs"/>
              </a:rPr>
              <a:t>בזמן ההצבעה, חשוב להדגיש בפני התלמידים כי למעשה בכל בחירה שלנו, אנו נעים על רצף/טווח מבחינת ההעדפות שלנו. התנועה הזו מאפשרת</a:t>
            </a:r>
            <a:r>
              <a:rPr lang="he-IL" sz="1200" b="0" i="0" u="none" strike="noStrike" kern="1200" baseline="0" dirty="0">
                <a:solidFill>
                  <a:srgbClr val="000000"/>
                </a:solidFill>
                <a:effectLst/>
                <a:latin typeface="+mn-lt"/>
                <a:ea typeface="+mn-ea"/>
                <a:cs typeface="+mn-cs"/>
              </a:rPr>
              <a:t> לנו לשנות בחירות והעדפות ולהפעיל שיקולי דעת שונים.</a:t>
            </a:r>
            <a:endParaRPr lang="he-IL" sz="1200" b="0" i="0" u="none" strike="noStrike" kern="1200" dirty="0">
              <a:solidFill>
                <a:srgbClr val="000000"/>
              </a:solidFill>
              <a:effectLst/>
              <a:latin typeface="+mn-lt"/>
              <a:ea typeface="+mn-ea"/>
              <a:cs typeface="+mn-cs"/>
            </a:endParaRPr>
          </a:p>
          <a:p>
            <a:pPr rtl="1"/>
            <a:r>
              <a:rPr lang="he-IL" sz="1200" b="1" i="0" u="none" strike="noStrike" kern="1200" baseline="0" dirty="0">
                <a:solidFill>
                  <a:srgbClr val="000000"/>
                </a:solidFill>
                <a:effectLst/>
                <a:latin typeface="+mn-lt"/>
                <a:ea typeface="+mn-ea"/>
                <a:cs typeface="+mn-cs"/>
              </a:rPr>
              <a:t>לאחר הצגת השקופיות, נקיים דיון עפ"י השאלות הבאות:</a:t>
            </a:r>
          </a:p>
          <a:p>
            <a:pPr marL="342900" indent="-342900" rtl="1">
              <a:buFont typeface="Arial" panose="020B0604020202020204" pitchFamily="34" charset="0"/>
              <a:buChar char="•"/>
            </a:pPr>
            <a:r>
              <a:rPr lang="he-IL" sz="1200" b="0" i="0" u="none" strike="noStrike" kern="1200" baseline="0" dirty="0">
                <a:solidFill>
                  <a:srgbClr val="000000"/>
                </a:solidFill>
                <a:effectLst/>
                <a:latin typeface="+mn-lt"/>
                <a:ea typeface="+mn-ea"/>
                <a:cs typeface="+mn-cs"/>
              </a:rPr>
              <a:t>התבוננו בבחירות שלכם לאורך התרגיל, האם היה בהן משהו משותף? אם כן, מה המשותף?</a:t>
            </a:r>
          </a:p>
          <a:p>
            <a:pPr marL="342900" indent="-342900" rtl="1">
              <a:buFont typeface="Arial" panose="020B0604020202020204" pitchFamily="34" charset="0"/>
              <a:buChar char="•"/>
            </a:pPr>
            <a:r>
              <a:rPr lang="he-IL" sz="1200" b="0" i="0" u="none" strike="noStrike" kern="1200" baseline="0" dirty="0">
                <a:solidFill>
                  <a:srgbClr val="000000"/>
                </a:solidFill>
                <a:effectLst/>
                <a:latin typeface="+mn-lt"/>
                <a:ea typeface="+mn-ea"/>
                <a:cs typeface="+mn-cs"/>
              </a:rPr>
              <a:t>מה היו שיקולי הדעת, מה גרם לכם לבחור כפי שבחרתם? (העניין של מגע אנושי משפחתי חברי/ אותנטיות/ לראות בעיניים?/ אמת לעומת זיוף? משהו שמעורר רגש? רחוק לעומת קרבה אנושית? עירוב של החושים? נגיש וקל? עוזר לנו לקצר את הזמן ותהליכים מחשבתיים)</a:t>
            </a:r>
          </a:p>
          <a:p>
            <a:pPr marL="342900" indent="-342900" rtl="1">
              <a:buFont typeface="Arial" panose="020B0604020202020204" pitchFamily="34" charset="0"/>
              <a:buChar char="•"/>
            </a:pPr>
            <a:r>
              <a:rPr lang="he-IL" sz="1200" b="0" i="0" u="none" strike="noStrike" kern="1200" baseline="0" dirty="0">
                <a:solidFill>
                  <a:srgbClr val="000000"/>
                </a:solidFill>
                <a:effectLst/>
                <a:latin typeface="+mn-lt"/>
                <a:ea typeface="+mn-ea"/>
                <a:cs typeface="+mn-cs"/>
              </a:rPr>
              <a:t>איזה כותרת אחרת/ נוספת הייתם נותנים לפעילות? מהי משמעות המילה "מתחברים" בעיניכם?</a:t>
            </a:r>
          </a:p>
          <a:p>
            <a:pPr marL="342900" indent="-342900" rtl="1">
              <a:buFont typeface="Arial" panose="020B0604020202020204" pitchFamily="34" charset="0"/>
              <a:buChar char="•"/>
            </a:pPr>
            <a:endParaRPr lang="he-IL" sz="1200" b="0" i="0" u="none" strike="noStrike" kern="1200" dirty="0">
              <a:solidFill>
                <a:srgbClr val="000000"/>
              </a:solidFill>
              <a:effectLst/>
              <a:latin typeface="+mn-lt"/>
              <a:ea typeface="+mn-ea"/>
              <a:cs typeface="+mn-cs"/>
            </a:endParaRPr>
          </a:p>
          <a:p>
            <a:endParaRPr lang="he-IL" dirty="0"/>
          </a:p>
          <a:p>
            <a:endParaRPr lang="en-IL" dirty="0"/>
          </a:p>
        </p:txBody>
      </p:sp>
      <p:sp>
        <p:nvSpPr>
          <p:cNvPr id="4" name="מציין מיקום של מספר שקופית 3">
            <a:extLst>
              <a:ext uri="{FF2B5EF4-FFF2-40B4-BE49-F238E27FC236}">
                <a16:creationId xmlns:a16="http://schemas.microsoft.com/office/drawing/2014/main" id="{A940E69C-E5FC-72BA-FBCD-66CA4246C8BD}"/>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6</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255318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934D6-CF7E-CF46-2824-0E29A43E4DA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2C34294-8C6C-53BB-2195-7773D22B920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5A625624-AA85-35DC-D165-CE993DCE269B}"/>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dirty="0">
                <a:solidFill>
                  <a:srgbClr val="000000"/>
                </a:solidFill>
              </a:rPr>
              <a:t>מתחברים - "למה אתם יותר</a:t>
            </a:r>
            <a:r>
              <a:rPr lang="he-IL" sz="1200" b="1" baseline="0" dirty="0">
                <a:solidFill>
                  <a:srgbClr val="000000"/>
                </a:solidFill>
              </a:rPr>
              <a:t> מתחברים</a:t>
            </a:r>
            <a:r>
              <a:rPr lang="he-IL" sz="1200" b="1" dirty="0">
                <a:solidFill>
                  <a:srgbClr val="000000"/>
                </a:solidFill>
              </a:rPr>
              <a:t>?" – פעילות</a:t>
            </a:r>
            <a:r>
              <a:rPr lang="he-IL" sz="1200" b="1" baseline="0" dirty="0">
                <a:solidFill>
                  <a:srgbClr val="000000"/>
                </a:solidFill>
              </a:rPr>
              <a:t> פתיח</a:t>
            </a:r>
            <a:endParaRPr lang="he-IL" sz="1200" b="1" dirty="0">
              <a:solidFill>
                <a:srgbClr val="000000"/>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he-IL" sz="1200" b="0" i="0" u="none" strike="noStrike" kern="1200" dirty="0">
              <a:solidFill>
                <a:srgbClr val="000000"/>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kern="1200" dirty="0">
                <a:solidFill>
                  <a:srgbClr val="000000"/>
                </a:solidFill>
                <a:effectLst/>
                <a:latin typeface="+mn-lt"/>
                <a:ea typeface="+mn-ea"/>
                <a:cs typeface="+mn-cs"/>
              </a:rPr>
              <a:t>בכל שקופית נציג לתלמידים שתי אפשרויות. התלמידים יתבקשו להצביע למה הם מתחברים יותר. </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kern="1200" dirty="0">
                <a:solidFill>
                  <a:srgbClr val="000000"/>
                </a:solidFill>
                <a:effectLst/>
                <a:latin typeface="+mn-lt"/>
                <a:ea typeface="+mn-ea"/>
                <a:cs typeface="+mn-cs"/>
              </a:rPr>
              <a:t>בזמן ההצבעה, חשוב להדגיש בפני התלמידים כי למעשה בכל בחירה שלנו, אנו נעים על רצף/טווח מבחינת ההעדפות שלנו. התנועה הזו מאפשרת</a:t>
            </a:r>
            <a:r>
              <a:rPr lang="he-IL" sz="1200" b="0" i="0" u="none" strike="noStrike" kern="1200" baseline="0" dirty="0">
                <a:solidFill>
                  <a:srgbClr val="000000"/>
                </a:solidFill>
                <a:effectLst/>
                <a:latin typeface="+mn-lt"/>
                <a:ea typeface="+mn-ea"/>
                <a:cs typeface="+mn-cs"/>
              </a:rPr>
              <a:t> לנו לשנות בחירות והעדפות ולהפעיל שיקולי דעת שונים.</a:t>
            </a:r>
            <a:endParaRPr lang="he-IL" sz="1200" b="0" i="0" u="none" strike="noStrike" kern="1200" dirty="0">
              <a:solidFill>
                <a:srgbClr val="000000"/>
              </a:solidFill>
              <a:effectLst/>
              <a:latin typeface="+mn-lt"/>
              <a:ea typeface="+mn-ea"/>
              <a:cs typeface="+mn-cs"/>
            </a:endParaRPr>
          </a:p>
          <a:p>
            <a:pPr rtl="1"/>
            <a:r>
              <a:rPr lang="he-IL" sz="1200" b="1" i="0" u="none" strike="noStrike" kern="1200" baseline="0" dirty="0">
                <a:solidFill>
                  <a:srgbClr val="000000"/>
                </a:solidFill>
                <a:effectLst/>
                <a:latin typeface="+mn-lt"/>
                <a:ea typeface="+mn-ea"/>
                <a:cs typeface="+mn-cs"/>
              </a:rPr>
              <a:t>לאחר הצגת השקופיות, נקיים דיון עפ"י השאלות הבאות:</a:t>
            </a:r>
          </a:p>
          <a:p>
            <a:pPr marL="342900" indent="-342900" rtl="1">
              <a:buFont typeface="Arial" panose="020B0604020202020204" pitchFamily="34" charset="0"/>
              <a:buChar char="•"/>
            </a:pPr>
            <a:r>
              <a:rPr lang="he-IL" sz="1200" b="0" i="0" u="none" strike="noStrike" kern="1200" baseline="0" dirty="0">
                <a:solidFill>
                  <a:srgbClr val="000000"/>
                </a:solidFill>
                <a:effectLst/>
                <a:latin typeface="+mn-lt"/>
                <a:ea typeface="+mn-ea"/>
                <a:cs typeface="+mn-cs"/>
              </a:rPr>
              <a:t>התבוננו בבחירות שלכם לאורך התרגיל, האם היה בהן משהו משותף? אם כן, מה המשותף?</a:t>
            </a:r>
          </a:p>
          <a:p>
            <a:pPr marL="342900" indent="-342900" rtl="1">
              <a:buFont typeface="Arial" panose="020B0604020202020204" pitchFamily="34" charset="0"/>
              <a:buChar char="•"/>
            </a:pPr>
            <a:r>
              <a:rPr lang="he-IL" sz="1200" b="0" i="0" u="none" strike="noStrike" kern="1200" baseline="0" dirty="0">
                <a:solidFill>
                  <a:srgbClr val="000000"/>
                </a:solidFill>
                <a:effectLst/>
                <a:latin typeface="+mn-lt"/>
                <a:ea typeface="+mn-ea"/>
                <a:cs typeface="+mn-cs"/>
              </a:rPr>
              <a:t>מה היו שיקולי הדעת, מה גרם לכם לבחור כפי שבחרתם? (העניין של מגע אנושי משפחתי חברי/ אותנטיות/ לראות בעיניים?/ אמת לעומת זיוף? משהו שמעורר רגש? רחוק לעומת קרבה אנושית? עירוב של החושים? נגיש וקל? עוזר לנו לקצר את הזמן ותהליכים מחשבתיים)</a:t>
            </a:r>
          </a:p>
          <a:p>
            <a:pPr marL="342900" indent="-342900" rtl="1">
              <a:buFont typeface="Arial" panose="020B0604020202020204" pitchFamily="34" charset="0"/>
              <a:buChar char="•"/>
            </a:pPr>
            <a:r>
              <a:rPr lang="he-IL" sz="1200" b="0" i="0" u="none" strike="noStrike" kern="1200" baseline="0" dirty="0">
                <a:solidFill>
                  <a:srgbClr val="000000"/>
                </a:solidFill>
                <a:effectLst/>
                <a:latin typeface="+mn-lt"/>
                <a:ea typeface="+mn-ea"/>
                <a:cs typeface="+mn-cs"/>
              </a:rPr>
              <a:t>איזה כותרת אחרת/ נוספת הייתם נותנים לפעילות? מהי משמעות המילה "מתחברים" בעיניכם?</a:t>
            </a:r>
          </a:p>
          <a:p>
            <a:pPr marL="342900" indent="-342900" rtl="1">
              <a:buFont typeface="Arial" panose="020B0604020202020204" pitchFamily="34" charset="0"/>
              <a:buChar char="•"/>
            </a:pPr>
            <a:endParaRPr lang="he-IL" sz="1200" b="0" i="0" u="none" strike="noStrike" kern="1200" dirty="0">
              <a:solidFill>
                <a:srgbClr val="000000"/>
              </a:solidFill>
              <a:effectLst/>
              <a:latin typeface="+mn-lt"/>
              <a:ea typeface="+mn-ea"/>
              <a:cs typeface="+mn-cs"/>
            </a:endParaRPr>
          </a:p>
          <a:p>
            <a:endParaRPr lang="he-IL" dirty="0"/>
          </a:p>
          <a:p>
            <a:endParaRPr lang="en-IL" dirty="0"/>
          </a:p>
        </p:txBody>
      </p:sp>
      <p:sp>
        <p:nvSpPr>
          <p:cNvPr id="4" name="מציין מיקום של מספר שקופית 3">
            <a:extLst>
              <a:ext uri="{FF2B5EF4-FFF2-40B4-BE49-F238E27FC236}">
                <a16:creationId xmlns:a16="http://schemas.microsoft.com/office/drawing/2014/main" id="{AE83F16C-0BDC-2FCF-5988-0FB2D9C56A30}"/>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7</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60442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C299D-E9D8-346A-B389-457E09A1852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7AFDCC6-63E1-E002-8A07-A74B8FCB034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0EBEAC5-D388-C28E-0F2B-CEF3D9BC50AD}"/>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dirty="0">
                <a:solidFill>
                  <a:srgbClr val="000000"/>
                </a:solidFill>
              </a:rPr>
              <a:t>מתחברים - "למה אתם יותר</a:t>
            </a:r>
            <a:r>
              <a:rPr lang="he-IL" sz="1200" b="1" baseline="0" dirty="0">
                <a:solidFill>
                  <a:srgbClr val="000000"/>
                </a:solidFill>
              </a:rPr>
              <a:t> מתחברים</a:t>
            </a:r>
            <a:r>
              <a:rPr lang="he-IL" sz="1200" b="1" dirty="0">
                <a:solidFill>
                  <a:srgbClr val="000000"/>
                </a:solidFill>
              </a:rPr>
              <a:t>?" – פעילות</a:t>
            </a:r>
            <a:r>
              <a:rPr lang="he-IL" sz="1200" b="1" baseline="0" dirty="0">
                <a:solidFill>
                  <a:srgbClr val="000000"/>
                </a:solidFill>
              </a:rPr>
              <a:t> פתיח</a:t>
            </a:r>
            <a:endParaRPr lang="he-IL" sz="1200" b="1" dirty="0">
              <a:solidFill>
                <a:srgbClr val="000000"/>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he-IL" sz="1200" b="0" i="0" u="none" strike="noStrike" kern="1200" dirty="0">
              <a:solidFill>
                <a:srgbClr val="000000"/>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kern="1200" dirty="0">
                <a:solidFill>
                  <a:srgbClr val="000000"/>
                </a:solidFill>
                <a:effectLst/>
                <a:latin typeface="+mn-lt"/>
                <a:ea typeface="+mn-ea"/>
                <a:cs typeface="+mn-cs"/>
              </a:rPr>
              <a:t>בכל שקופית נציג לתלמידים שתי אפשרויות. התלמידים יתבקשו להצביע למה הם מתחברים יותר. </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kern="1200" dirty="0">
                <a:solidFill>
                  <a:srgbClr val="000000"/>
                </a:solidFill>
                <a:effectLst/>
                <a:latin typeface="+mn-lt"/>
                <a:ea typeface="+mn-ea"/>
                <a:cs typeface="+mn-cs"/>
              </a:rPr>
              <a:t>בזמן ההצבעה, חשוב להדגיש בפני התלמידים כי למעשה בכל בחירה שלנו, אנו נעים על רצף/טווח מבחינת ההעדפות שלנו. התנועה הזו מאפשרת</a:t>
            </a:r>
            <a:r>
              <a:rPr lang="he-IL" sz="1200" b="0" i="0" u="none" strike="noStrike" kern="1200" baseline="0" dirty="0">
                <a:solidFill>
                  <a:srgbClr val="000000"/>
                </a:solidFill>
                <a:effectLst/>
                <a:latin typeface="+mn-lt"/>
                <a:ea typeface="+mn-ea"/>
                <a:cs typeface="+mn-cs"/>
              </a:rPr>
              <a:t> לנו לשנות בחירות והעדפות ולהפעיל שיקולי דעת שונים.</a:t>
            </a:r>
            <a:endParaRPr lang="he-IL" sz="1200" b="0" i="0" u="none" strike="noStrike" kern="1200" dirty="0">
              <a:solidFill>
                <a:srgbClr val="000000"/>
              </a:solidFill>
              <a:effectLst/>
              <a:latin typeface="+mn-lt"/>
              <a:ea typeface="+mn-ea"/>
              <a:cs typeface="+mn-cs"/>
            </a:endParaRPr>
          </a:p>
          <a:p>
            <a:pPr rtl="1"/>
            <a:r>
              <a:rPr lang="he-IL" sz="1200" b="1" i="0" u="none" strike="noStrike" kern="1200" baseline="0" dirty="0">
                <a:solidFill>
                  <a:srgbClr val="000000"/>
                </a:solidFill>
                <a:effectLst/>
                <a:latin typeface="+mn-lt"/>
                <a:ea typeface="+mn-ea"/>
                <a:cs typeface="+mn-cs"/>
              </a:rPr>
              <a:t>לאחר הצגת השקופיות, נקיים דיון עפ"י השאלות הבאות:</a:t>
            </a:r>
          </a:p>
          <a:p>
            <a:pPr marL="342900" indent="-342900" rtl="1">
              <a:buFont typeface="Arial" panose="020B0604020202020204" pitchFamily="34" charset="0"/>
              <a:buChar char="•"/>
            </a:pPr>
            <a:r>
              <a:rPr lang="he-IL" sz="1200" b="0" i="0" u="none" strike="noStrike" kern="1200" baseline="0" dirty="0">
                <a:solidFill>
                  <a:srgbClr val="000000"/>
                </a:solidFill>
                <a:effectLst/>
                <a:latin typeface="+mn-lt"/>
                <a:ea typeface="+mn-ea"/>
                <a:cs typeface="+mn-cs"/>
              </a:rPr>
              <a:t>התבוננו בבחירות שלכם לאורך התרגיל, האם היה בהן משהו משותף? אם כן, מה המשותף?</a:t>
            </a:r>
          </a:p>
          <a:p>
            <a:pPr marL="342900" indent="-342900" rtl="1">
              <a:buFont typeface="Arial" panose="020B0604020202020204" pitchFamily="34" charset="0"/>
              <a:buChar char="•"/>
            </a:pPr>
            <a:r>
              <a:rPr lang="he-IL" sz="1200" b="0" i="0" u="none" strike="noStrike" kern="1200" baseline="0" dirty="0">
                <a:solidFill>
                  <a:srgbClr val="000000"/>
                </a:solidFill>
                <a:effectLst/>
                <a:latin typeface="+mn-lt"/>
                <a:ea typeface="+mn-ea"/>
                <a:cs typeface="+mn-cs"/>
              </a:rPr>
              <a:t>מה היו שיקולי הדעת, מה גרם לכם לבחור כפי שבחרתם? (העניין של מגע אנושי משפחתי חברי/ אותנטיות/ לראות בעיניים?/ אמת לעומת זיוף? משהו שמעורר רגש? רחוק לעומת קרבה אנושית? עירוב של החושים? נגיש וקל? עוזר לנו לקצר את הזמן ותהליכים מחשבתיים)</a:t>
            </a:r>
          </a:p>
          <a:p>
            <a:pPr marL="342900" indent="-342900" rtl="1">
              <a:buFont typeface="Arial" panose="020B0604020202020204" pitchFamily="34" charset="0"/>
              <a:buChar char="•"/>
            </a:pPr>
            <a:r>
              <a:rPr lang="he-IL" sz="1200" b="0" i="0" u="none" strike="noStrike" kern="1200" baseline="0" dirty="0">
                <a:solidFill>
                  <a:srgbClr val="000000"/>
                </a:solidFill>
                <a:effectLst/>
                <a:latin typeface="+mn-lt"/>
                <a:ea typeface="+mn-ea"/>
                <a:cs typeface="+mn-cs"/>
              </a:rPr>
              <a:t>איזה כותרת אחרת/ נוספת הייתם נותנים לפעילות? מהי משמעות המילה "מתחברים" בעיניכם?</a:t>
            </a:r>
          </a:p>
          <a:p>
            <a:pPr marL="342900" indent="-342900" rtl="1">
              <a:buFont typeface="Arial" panose="020B0604020202020204" pitchFamily="34" charset="0"/>
              <a:buChar char="•"/>
            </a:pPr>
            <a:endParaRPr lang="he-IL" sz="1200" b="0" i="0" u="none" strike="noStrike" kern="1200" dirty="0">
              <a:solidFill>
                <a:srgbClr val="000000"/>
              </a:solidFill>
              <a:effectLst/>
              <a:latin typeface="+mn-lt"/>
              <a:ea typeface="+mn-ea"/>
              <a:cs typeface="+mn-cs"/>
            </a:endParaRPr>
          </a:p>
          <a:p>
            <a:endParaRPr lang="he-IL" dirty="0"/>
          </a:p>
          <a:p>
            <a:endParaRPr lang="en-IL" dirty="0"/>
          </a:p>
        </p:txBody>
      </p:sp>
      <p:sp>
        <p:nvSpPr>
          <p:cNvPr id="4" name="מציין מיקום של מספר שקופית 3">
            <a:extLst>
              <a:ext uri="{FF2B5EF4-FFF2-40B4-BE49-F238E27FC236}">
                <a16:creationId xmlns:a16="http://schemas.microsoft.com/office/drawing/2014/main" id="{A7762624-6230-8240-760C-270AC858A88F}"/>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8</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73779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dirty="0">
                <a:solidFill>
                  <a:srgbClr val="000000"/>
                </a:solidFill>
              </a:rPr>
              <a:t>מתחברים - "למה אתם יותר</a:t>
            </a:r>
            <a:r>
              <a:rPr lang="he-IL" sz="1200" b="1" baseline="0" dirty="0">
                <a:solidFill>
                  <a:srgbClr val="000000"/>
                </a:solidFill>
              </a:rPr>
              <a:t> מתחברים</a:t>
            </a:r>
            <a:r>
              <a:rPr lang="he-IL" sz="1200" b="1" dirty="0">
                <a:solidFill>
                  <a:srgbClr val="000000"/>
                </a:solidFill>
              </a:rPr>
              <a:t>?" – פעילות</a:t>
            </a:r>
            <a:r>
              <a:rPr lang="he-IL" sz="1200" b="1" baseline="0" dirty="0">
                <a:solidFill>
                  <a:srgbClr val="000000"/>
                </a:solidFill>
              </a:rPr>
              <a:t> פתיח</a:t>
            </a:r>
            <a:endParaRPr lang="he-IL" sz="1200" b="1" dirty="0">
              <a:solidFill>
                <a:srgbClr val="000000"/>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he-IL" sz="1200" b="0" i="0" u="none" strike="noStrike" kern="1200" dirty="0">
              <a:solidFill>
                <a:srgbClr val="000000"/>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kern="1200" dirty="0">
                <a:solidFill>
                  <a:srgbClr val="000000"/>
                </a:solidFill>
                <a:effectLst/>
                <a:latin typeface="+mn-lt"/>
                <a:ea typeface="+mn-ea"/>
                <a:cs typeface="+mn-cs"/>
              </a:rPr>
              <a:t>בכל שקופית נציג לתלמידים שתי אפשרויות. התלמידים יתבקשו להצביע למה הם מתחברים יותר. </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kern="1200" dirty="0">
                <a:solidFill>
                  <a:srgbClr val="000000"/>
                </a:solidFill>
                <a:effectLst/>
                <a:latin typeface="+mn-lt"/>
                <a:ea typeface="+mn-ea"/>
                <a:cs typeface="+mn-cs"/>
              </a:rPr>
              <a:t>בזמן ההצבעה, חשוב להדגיש בפני התלמידים כי למעשה בכל בחירה שלנו, אנו נעים על רצף/טווח מבחינת ההעדפות שלנו. התנועה הזו מאפשרת</a:t>
            </a:r>
            <a:r>
              <a:rPr lang="he-IL" sz="1200" b="0" i="0" u="none" strike="noStrike" kern="1200" baseline="0" dirty="0">
                <a:solidFill>
                  <a:srgbClr val="000000"/>
                </a:solidFill>
                <a:effectLst/>
                <a:latin typeface="+mn-lt"/>
                <a:ea typeface="+mn-ea"/>
                <a:cs typeface="+mn-cs"/>
              </a:rPr>
              <a:t> לנו לשנות בחירות והעדפות ולהפעיל שיקולי </a:t>
            </a:r>
            <a:r>
              <a:rPr lang="he-IL" sz="1200" b="0" i="0" u="none" strike="noStrike" kern="1200" baseline="0">
                <a:solidFill>
                  <a:srgbClr val="000000"/>
                </a:solidFill>
                <a:effectLst/>
                <a:latin typeface="+mn-lt"/>
                <a:ea typeface="+mn-ea"/>
                <a:cs typeface="+mn-cs"/>
              </a:rPr>
              <a:t>דעת שונים.</a:t>
            </a:r>
            <a:endParaRPr lang="he-IL" sz="1200" b="0" i="0" u="none" strike="noStrike" kern="1200" dirty="0">
              <a:solidFill>
                <a:srgbClr val="000000"/>
              </a:solidFill>
              <a:effectLst/>
              <a:latin typeface="+mn-lt"/>
              <a:ea typeface="+mn-ea"/>
              <a:cs typeface="+mn-cs"/>
            </a:endParaRPr>
          </a:p>
          <a:p>
            <a:pPr rtl="1"/>
            <a:r>
              <a:rPr lang="he-IL" sz="1200" b="1" i="0" u="none" strike="noStrike" kern="1200" baseline="0" dirty="0">
                <a:solidFill>
                  <a:srgbClr val="000000"/>
                </a:solidFill>
                <a:effectLst/>
                <a:latin typeface="+mn-lt"/>
                <a:ea typeface="+mn-ea"/>
                <a:cs typeface="+mn-cs"/>
              </a:rPr>
              <a:t>לאחר הצגת השקופיות, נקיים דיון עפ"י השאלות הבאות:</a:t>
            </a:r>
          </a:p>
          <a:p>
            <a:pPr marL="342900" indent="-342900" rtl="1">
              <a:buFont typeface="Arial" panose="020B0604020202020204" pitchFamily="34" charset="0"/>
              <a:buChar char="•"/>
            </a:pPr>
            <a:r>
              <a:rPr lang="he-IL" sz="1200" b="0" i="0" u="none" strike="noStrike" kern="1200" baseline="0" dirty="0">
                <a:solidFill>
                  <a:srgbClr val="000000"/>
                </a:solidFill>
                <a:effectLst/>
                <a:latin typeface="+mn-lt"/>
                <a:ea typeface="+mn-ea"/>
                <a:cs typeface="+mn-cs"/>
              </a:rPr>
              <a:t>התבוננו בבחירות שלכם לאורך התרגיל, האם היה בהן משהו משותף? אם כן, מה המשותף?</a:t>
            </a:r>
          </a:p>
          <a:p>
            <a:pPr marL="342900" indent="-342900" rtl="1">
              <a:buFont typeface="Arial" panose="020B0604020202020204" pitchFamily="34" charset="0"/>
              <a:buChar char="•"/>
            </a:pPr>
            <a:r>
              <a:rPr lang="he-IL" sz="1200" b="0" i="0" u="none" strike="noStrike" kern="1200" baseline="0" dirty="0">
                <a:solidFill>
                  <a:srgbClr val="000000"/>
                </a:solidFill>
                <a:effectLst/>
                <a:latin typeface="+mn-lt"/>
                <a:ea typeface="+mn-ea"/>
                <a:cs typeface="+mn-cs"/>
              </a:rPr>
              <a:t>מה היו שיקולי הדעת, מה גרם לכם לבחור כפי שבחרתם? (העניין של מגע אנושי משפחתי חברי/ אותנטיות/ לראות בעיניים?/ אמת לעומת זיוף? משהו שמעורר רגש? רחוק לעומת קרבה אנושית? עירוב של החושים? נגיש וקל? עוזר לנו לקצר את הזמן ותהליכים מחשבתיים)</a:t>
            </a:r>
          </a:p>
          <a:p>
            <a:pPr marL="342900" indent="-342900" rtl="1">
              <a:buFont typeface="Arial" panose="020B0604020202020204" pitchFamily="34" charset="0"/>
              <a:buChar char="•"/>
            </a:pPr>
            <a:r>
              <a:rPr lang="he-IL" sz="1200" b="0" i="0" u="none" strike="noStrike" kern="1200" baseline="0" dirty="0">
                <a:solidFill>
                  <a:srgbClr val="000000"/>
                </a:solidFill>
                <a:effectLst/>
                <a:latin typeface="+mn-lt"/>
                <a:ea typeface="+mn-ea"/>
                <a:cs typeface="+mn-cs"/>
              </a:rPr>
              <a:t>איזה כותרת אחרת/ נוספת הייתם נותנים לפעילות? מהי משמעות המילה "מתחברים" בעיניכם?</a:t>
            </a:r>
          </a:p>
          <a:p>
            <a:pPr marL="342900" indent="-342900" rtl="1">
              <a:buFont typeface="Arial" panose="020B0604020202020204" pitchFamily="34" charset="0"/>
              <a:buChar char="•"/>
            </a:pPr>
            <a:endParaRPr lang="he-IL" sz="1200" b="0" i="0" u="none" strike="noStrike" kern="1200" dirty="0">
              <a:solidFill>
                <a:srgbClr val="000000"/>
              </a:solidFill>
              <a:effectLst/>
              <a:latin typeface="+mn-lt"/>
              <a:ea typeface="+mn-ea"/>
              <a:cs typeface="+mn-cs"/>
            </a:endParaRPr>
          </a:p>
          <a:p>
            <a:endParaRPr lang="he-IL" dirty="0"/>
          </a:p>
          <a:p>
            <a:endParaRPr lang="en-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9</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411977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dirty="0">
                <a:solidFill>
                  <a:srgbClr val="000000"/>
                </a:solidFill>
              </a:rPr>
              <a:t>מתחברים - "למה אתם יותר</a:t>
            </a:r>
            <a:r>
              <a:rPr lang="he-IL" sz="1200" b="1" baseline="0" dirty="0">
                <a:solidFill>
                  <a:srgbClr val="000000"/>
                </a:solidFill>
              </a:rPr>
              <a:t> מתחברים</a:t>
            </a:r>
            <a:r>
              <a:rPr lang="he-IL" sz="1200" b="1" dirty="0">
                <a:solidFill>
                  <a:srgbClr val="000000"/>
                </a:solidFill>
              </a:rPr>
              <a:t>?"– פעילות</a:t>
            </a:r>
            <a:r>
              <a:rPr lang="he-IL" sz="1200" b="1" baseline="0" dirty="0">
                <a:solidFill>
                  <a:srgbClr val="000000"/>
                </a:solidFill>
              </a:rPr>
              <a:t> פתיח</a:t>
            </a:r>
            <a:endParaRPr lang="he-IL" sz="1200" b="1" dirty="0">
              <a:solidFill>
                <a:srgbClr val="000000"/>
              </a:solidFill>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1" dirty="0">
              <a:solidFill>
                <a:srgbClr val="000000"/>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kern="1200" dirty="0">
                <a:solidFill>
                  <a:srgbClr val="000000"/>
                </a:solidFill>
                <a:effectLst/>
                <a:latin typeface="+mn-lt"/>
                <a:ea typeface="+mn-ea"/>
                <a:cs typeface="+mn-cs"/>
              </a:rPr>
              <a:t>נציג לתלמידים בכל שקופית שתי אפשרויות: אפשרות </a:t>
            </a:r>
            <a:r>
              <a:rPr lang="he-IL" sz="1200" b="0" i="0" u="none" strike="noStrike" kern="1200" dirty="0" err="1">
                <a:solidFill>
                  <a:srgbClr val="000000"/>
                </a:solidFill>
                <a:effectLst/>
                <a:latin typeface="+mn-lt"/>
                <a:ea typeface="+mn-ea"/>
                <a:cs typeface="+mn-cs"/>
              </a:rPr>
              <a:t>אמיתית</a:t>
            </a:r>
            <a:r>
              <a:rPr lang="he-IL" sz="1200" b="0" i="0" u="none" strike="noStrike" kern="1200" dirty="0">
                <a:solidFill>
                  <a:srgbClr val="000000"/>
                </a:solidFill>
                <a:effectLst/>
                <a:latin typeface="+mn-lt"/>
                <a:ea typeface="+mn-ea"/>
                <a:cs typeface="+mn-cs"/>
              </a:rPr>
              <a:t> ואפשרות מלאכותית. התלמידים יצביעו למה הם מתחברים יותר.</a:t>
            </a:r>
            <a:endParaRPr lang="he-IL" sz="1200" b="0" i="0" u="none" strike="noStrike" kern="1200" baseline="0" dirty="0">
              <a:solidFill>
                <a:srgbClr val="000000"/>
              </a:solidFill>
              <a:effectLst/>
              <a:latin typeface="+mn-lt"/>
              <a:ea typeface="+mn-ea"/>
              <a:cs typeface="+mn-cs"/>
            </a:endParaRPr>
          </a:p>
          <a:p>
            <a:pPr rtl="1"/>
            <a:r>
              <a:rPr lang="he-IL" sz="1200" b="1" i="0" u="none" strike="noStrike" kern="1200" baseline="0" dirty="0">
                <a:solidFill>
                  <a:srgbClr val="000000"/>
                </a:solidFill>
                <a:effectLst/>
                <a:latin typeface="+mn-lt"/>
                <a:ea typeface="+mn-ea"/>
                <a:cs typeface="+mn-cs"/>
              </a:rPr>
              <a:t>לאחר הצגת השקופיות, נקיים דיון עפ"י השאלות הבאות:</a:t>
            </a:r>
          </a:p>
          <a:p>
            <a:pPr marL="342900" indent="-342900" rtl="1">
              <a:buFont typeface="Arial" panose="020B0604020202020204" pitchFamily="34" charset="0"/>
              <a:buChar char="•"/>
            </a:pPr>
            <a:r>
              <a:rPr lang="he-IL" sz="1200" b="0" i="0" u="none" strike="noStrike" kern="1200" baseline="0" dirty="0">
                <a:solidFill>
                  <a:srgbClr val="000000"/>
                </a:solidFill>
                <a:effectLst/>
                <a:latin typeface="+mn-lt"/>
                <a:ea typeface="+mn-ea"/>
                <a:cs typeface="+mn-cs"/>
              </a:rPr>
              <a:t>התבוננו בבחירות שלכם לאורך התרגיל, האם היה בהן משהו משותף? אם כן, מה המשותף?</a:t>
            </a:r>
          </a:p>
          <a:p>
            <a:pPr marL="342900" indent="-342900" rtl="1">
              <a:buFont typeface="Arial" panose="020B0604020202020204" pitchFamily="34" charset="0"/>
              <a:buChar char="•"/>
            </a:pPr>
            <a:r>
              <a:rPr lang="he-IL" sz="1200" b="0" i="0" u="none" strike="noStrike" kern="1200" baseline="0" dirty="0">
                <a:solidFill>
                  <a:srgbClr val="000000"/>
                </a:solidFill>
                <a:effectLst/>
                <a:latin typeface="+mn-lt"/>
                <a:ea typeface="+mn-ea"/>
                <a:cs typeface="+mn-cs"/>
              </a:rPr>
              <a:t>מה היו שיקולי הדעת, מה גרם לכם לבחור כפי שבחרתם? (העניין של מגע אנושי משפחתי חברי/ אותנטיות/ לראות בעיניים?/ אמת לעומת זיוף? משהו שמעורר רגש? רחוק לעומת קרבה אנושית? עירוב של החושים? נגיש וקל? עוזר לנו לקצר את הזמן ותהליכים מחשבתיים)</a:t>
            </a:r>
          </a:p>
          <a:p>
            <a:pPr marL="342900" indent="-342900" rtl="1">
              <a:buFont typeface="Arial" panose="020B0604020202020204" pitchFamily="34" charset="0"/>
              <a:buChar char="•"/>
            </a:pPr>
            <a:r>
              <a:rPr lang="he-IL" sz="1200" b="0" i="0" u="none" strike="noStrike" kern="1200" baseline="0" dirty="0">
                <a:solidFill>
                  <a:srgbClr val="000000"/>
                </a:solidFill>
                <a:effectLst/>
                <a:latin typeface="+mn-lt"/>
                <a:ea typeface="+mn-ea"/>
                <a:cs typeface="+mn-cs"/>
              </a:rPr>
              <a:t>איזה כותרת אחרת/ נוספת הייתם נותנים לפעילות? מהי משמעות המילה "מתחברים" בעיניכם?</a:t>
            </a:r>
          </a:p>
          <a:p>
            <a:pPr marL="342900" indent="-342900" rtl="1">
              <a:buFont typeface="Arial" panose="020B0604020202020204" pitchFamily="34" charset="0"/>
              <a:buChar char="•"/>
            </a:pPr>
            <a:endParaRPr lang="he-IL" sz="1200" b="0" i="0" u="none" strike="noStrike" kern="1200" dirty="0">
              <a:solidFill>
                <a:srgbClr val="000000"/>
              </a:solidFill>
              <a:effectLst/>
              <a:latin typeface="+mn-lt"/>
              <a:ea typeface="+mn-ea"/>
              <a:cs typeface="+mn-cs"/>
            </a:endParaRPr>
          </a:p>
          <a:p>
            <a:endParaRPr lang="he-IL" dirty="0"/>
          </a:p>
          <a:p>
            <a:endParaRPr lang="en-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10</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512998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8.png"/><Relationship Id="rId17" Type="http://schemas.openxmlformats.org/officeDocument/2006/relationships/image" Target="../media/image20.svg"/><Relationship Id="rId2" Type="http://schemas.openxmlformats.org/officeDocument/2006/relationships/image" Target="../media/image3.png"/><Relationship Id="rId16"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7147A38-8AC7-42C1-8968-5850273CB2FC}"/>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B7ED67-E8E0-4E88-A1AC-75DF1FA37D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FC19BD5-60A3-41A1-AB04-D9FD83727B62}"/>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5" name="מציין מיקום של כותרת תחתונה 4">
            <a:extLst>
              <a:ext uri="{FF2B5EF4-FFF2-40B4-BE49-F238E27FC236}">
                <a16:creationId xmlns:a16="http://schemas.microsoft.com/office/drawing/2014/main" id="{94C9012E-ED58-4A8C-833F-7FA732B0AD4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D2D3883-84BD-460B-BC37-FFB530E8F319}"/>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007538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שאלות - אפשרות 3">
    <p:spTree>
      <p:nvGrpSpPr>
        <p:cNvPr id="1" name=""/>
        <p:cNvGrpSpPr/>
        <p:nvPr/>
      </p:nvGrpSpPr>
      <p:grpSpPr>
        <a:xfrm>
          <a:off x="0" y="0"/>
          <a:ext cx="0" cy="0"/>
          <a:chOff x="0" y="0"/>
          <a:chExt cx="0" cy="0"/>
        </a:xfrm>
      </p:grpSpPr>
      <p:sp>
        <p:nvSpPr>
          <p:cNvPr id="8" name="מלבן 7">
            <a:extLst>
              <a:ext uri="{FF2B5EF4-FFF2-40B4-BE49-F238E27FC236}">
                <a16:creationId xmlns:a16="http://schemas.microsoft.com/office/drawing/2014/main" id="{CB9281F9-769A-456F-8721-256B9AC22DD6}"/>
              </a:ext>
            </a:extLst>
          </p:cNvPr>
          <p:cNvSpPr/>
          <p:nvPr userDrawn="1"/>
        </p:nvSpPr>
        <p:spPr>
          <a:xfrm>
            <a:off x="8610600" y="0"/>
            <a:ext cx="3581400" cy="6858000"/>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כותרת 1">
            <a:extLst>
              <a:ext uri="{FF2B5EF4-FFF2-40B4-BE49-F238E27FC236}">
                <a16:creationId xmlns:a16="http://schemas.microsoft.com/office/drawing/2014/main" id="{84936ADC-3E24-42B8-9C25-733C5E9994DC}"/>
              </a:ext>
            </a:extLst>
          </p:cNvPr>
          <p:cNvSpPr>
            <a:spLocks noGrp="1"/>
          </p:cNvSpPr>
          <p:nvPr>
            <p:ph type="title" hasCustomPrompt="1"/>
          </p:nvPr>
        </p:nvSpPr>
        <p:spPr>
          <a:xfrm>
            <a:off x="9039225" y="1189831"/>
            <a:ext cx="2828636" cy="1325563"/>
          </a:xfrm>
        </p:spPr>
        <p:txBody>
          <a:bodyP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he-IL" dirty="0"/>
              <a:t>כותרת</a:t>
            </a:r>
          </a:p>
        </p:txBody>
      </p:sp>
      <p:sp>
        <p:nvSpPr>
          <p:cNvPr id="10" name="מציין מיקום של מספר שקופית 19">
            <a:extLst>
              <a:ext uri="{FF2B5EF4-FFF2-40B4-BE49-F238E27FC236}">
                <a16:creationId xmlns:a16="http://schemas.microsoft.com/office/drawing/2014/main" id="{973E36F7-73A1-4E63-9DC6-34A7DE6E7C1F}"/>
              </a:ext>
            </a:extLst>
          </p:cNvPr>
          <p:cNvSpPr>
            <a:spLocks noGrp="1"/>
          </p:cNvSpPr>
          <p:nvPr>
            <p:ph type="sldNum" sz="quarter" idx="12"/>
          </p:nvPr>
        </p:nvSpPr>
        <p:spPr>
          <a:xfrm>
            <a:off x="9448800" y="6356350"/>
            <a:ext cx="2743200" cy="365125"/>
          </a:xfrm>
        </p:spPr>
        <p:txBody>
          <a:bodyPr/>
          <a:lstStyle/>
          <a:p>
            <a:fld id="{4C33919C-8379-4110-9C07-A3FB54FC6405}" type="slidenum">
              <a:rPr lang="he-IL" smtClean="0"/>
              <a:t>‹#›</a:t>
            </a:fld>
            <a:endParaRPr lang="he-IL"/>
          </a:p>
        </p:txBody>
      </p:sp>
      <p:pic>
        <p:nvPicPr>
          <p:cNvPr id="12" name="גרפיקה 11">
            <a:extLst>
              <a:ext uri="{FF2B5EF4-FFF2-40B4-BE49-F238E27FC236}">
                <a16:creationId xmlns:a16="http://schemas.microsoft.com/office/drawing/2014/main" id="{C14CF1DD-0791-4885-8134-1FDD89D6D59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096000" y="835091"/>
            <a:ext cx="1858858" cy="1353379"/>
          </a:xfrm>
          <a:prstGeom prst="rect">
            <a:avLst/>
          </a:prstGeom>
        </p:spPr>
      </p:pic>
      <p:pic>
        <p:nvPicPr>
          <p:cNvPr id="14" name="גרפיקה 13">
            <a:extLst>
              <a:ext uri="{FF2B5EF4-FFF2-40B4-BE49-F238E27FC236}">
                <a16:creationId xmlns:a16="http://schemas.microsoft.com/office/drawing/2014/main" id="{6B2CB72F-0D80-44B4-BBA0-671F2614AA83}"/>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4968676" y="2606675"/>
            <a:ext cx="2649310" cy="1845831"/>
          </a:xfrm>
          <a:prstGeom prst="rect">
            <a:avLst/>
          </a:prstGeom>
        </p:spPr>
      </p:pic>
      <p:pic>
        <p:nvPicPr>
          <p:cNvPr id="16" name="גרפיקה 15">
            <a:extLst>
              <a:ext uri="{FF2B5EF4-FFF2-40B4-BE49-F238E27FC236}">
                <a16:creationId xmlns:a16="http://schemas.microsoft.com/office/drawing/2014/main" id="{10FDB170-DF69-4778-8A75-3FB0B75F5CB0}"/>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8232" y="682291"/>
            <a:ext cx="2814200" cy="1833103"/>
          </a:xfrm>
          <a:prstGeom prst="rect">
            <a:avLst/>
          </a:prstGeom>
        </p:spPr>
      </p:pic>
      <p:pic>
        <p:nvPicPr>
          <p:cNvPr id="18" name="גרפיקה 17">
            <a:extLst>
              <a:ext uri="{FF2B5EF4-FFF2-40B4-BE49-F238E27FC236}">
                <a16:creationId xmlns:a16="http://schemas.microsoft.com/office/drawing/2014/main" id="{D9D78584-7D1D-456C-9A32-004A5DBD9C66}"/>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3436789" y="4787831"/>
            <a:ext cx="1805401" cy="1978522"/>
          </a:xfrm>
          <a:prstGeom prst="rect">
            <a:avLst/>
          </a:prstGeom>
        </p:spPr>
      </p:pic>
      <p:pic>
        <p:nvPicPr>
          <p:cNvPr id="20" name="גרפיקה 19">
            <a:extLst>
              <a:ext uri="{FF2B5EF4-FFF2-40B4-BE49-F238E27FC236}">
                <a16:creationId xmlns:a16="http://schemas.microsoft.com/office/drawing/2014/main" id="{FA54F9F6-8A72-406A-BBB1-D41A4A366D81}"/>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1778922" y="2728697"/>
            <a:ext cx="2089237" cy="1845831"/>
          </a:xfrm>
          <a:prstGeom prst="rect">
            <a:avLst/>
          </a:prstGeom>
        </p:spPr>
      </p:pic>
      <p:pic>
        <p:nvPicPr>
          <p:cNvPr id="22" name="גרפיקה 21">
            <a:extLst>
              <a:ext uri="{FF2B5EF4-FFF2-40B4-BE49-F238E27FC236}">
                <a16:creationId xmlns:a16="http://schemas.microsoft.com/office/drawing/2014/main" id="{B76A9985-146F-4A74-872B-60522959D7FD}"/>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6132649" y="4758566"/>
            <a:ext cx="2089238" cy="1644719"/>
          </a:xfrm>
          <a:prstGeom prst="rect">
            <a:avLst/>
          </a:prstGeom>
        </p:spPr>
      </p:pic>
      <p:pic>
        <p:nvPicPr>
          <p:cNvPr id="24" name="גרפיקה 23">
            <a:extLst>
              <a:ext uri="{FF2B5EF4-FFF2-40B4-BE49-F238E27FC236}">
                <a16:creationId xmlns:a16="http://schemas.microsoft.com/office/drawing/2014/main" id="{73EC279A-A7AF-4348-9B40-143763500146}"/>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680831" y="730316"/>
            <a:ext cx="1811014" cy="1562930"/>
          </a:xfrm>
          <a:prstGeom prst="rect">
            <a:avLst/>
          </a:prstGeom>
        </p:spPr>
      </p:pic>
      <p:pic>
        <p:nvPicPr>
          <p:cNvPr id="26" name="גרפיקה 25">
            <a:extLst>
              <a:ext uri="{FF2B5EF4-FFF2-40B4-BE49-F238E27FC236}">
                <a16:creationId xmlns:a16="http://schemas.microsoft.com/office/drawing/2014/main" id="{258D03E0-C98A-4EC6-B3CF-195C5D928C83}"/>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535550" y="4839928"/>
            <a:ext cx="2287991" cy="1481994"/>
          </a:xfrm>
          <a:prstGeom prst="rect">
            <a:avLst/>
          </a:prstGeom>
        </p:spPr>
      </p:pic>
    </p:spTree>
    <p:extLst>
      <p:ext uri="{BB962C8B-B14F-4D97-AF65-F5344CB8AC3E}">
        <p14:creationId xmlns:p14="http://schemas.microsoft.com/office/powerpoint/2010/main" val="4116800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מונה 2">
            <a:extLst>
              <a:ext uri="{FF2B5EF4-FFF2-40B4-BE49-F238E27FC236}">
                <a16:creationId xmlns:a16="http://schemas.microsoft.com/office/drawing/2014/main" id="{D8AC9ABE-3C47-4E3F-90EB-BE2C39F51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he-IL" dirty="0"/>
              <a:t>כותרת</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63537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סרטונים/ שמע">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9E46C132-BDC5-43D8-BA7C-FC3E866A4C2B}"/>
              </a:ext>
            </a:extLst>
          </p:cNvPr>
          <p:cNvSpPr/>
          <p:nvPr userDrawn="1"/>
        </p:nvSpPr>
        <p:spPr>
          <a:xfrm>
            <a:off x="7673" y="0"/>
            <a:ext cx="3573727" cy="6858000"/>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ציין מיקום של תאריך 4">
            <a:extLst>
              <a:ext uri="{FF2B5EF4-FFF2-40B4-BE49-F238E27FC236}">
                <a16:creationId xmlns:a16="http://schemas.microsoft.com/office/drawing/2014/main" id="{4B72EBE9-7051-4FA7-81E0-384F2B0B4D9D}"/>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6" name="מציין מיקום של כותרת תחתונה 5">
            <a:extLst>
              <a:ext uri="{FF2B5EF4-FFF2-40B4-BE49-F238E27FC236}">
                <a16:creationId xmlns:a16="http://schemas.microsoft.com/office/drawing/2014/main" id="{41582156-89AE-4316-8224-5A145493B7F4}"/>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6ACB9BD-37F9-4ED2-9940-F02F375AAC2E}"/>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he-IL" dirty="0"/>
              <a:t>כותרת</a:t>
            </a:r>
          </a:p>
        </p:txBody>
      </p:sp>
      <p:sp>
        <p:nvSpPr>
          <p:cNvPr id="4" name="מציין מיקום של מדיה 3">
            <a:extLst>
              <a:ext uri="{FF2B5EF4-FFF2-40B4-BE49-F238E27FC236}">
                <a16:creationId xmlns:a16="http://schemas.microsoft.com/office/drawing/2014/main" id="{9A94978C-20E0-4188-8A8F-E4E5A0D821E1}"/>
              </a:ext>
            </a:extLst>
          </p:cNvPr>
          <p:cNvSpPr>
            <a:spLocks noGrp="1"/>
          </p:cNvSpPr>
          <p:nvPr>
            <p:ph type="media" sz="quarter" idx="13"/>
          </p:nvPr>
        </p:nvSpPr>
        <p:spPr>
          <a:xfrm>
            <a:off x="5464968" y="1611299"/>
            <a:ext cx="5376863" cy="4157662"/>
          </a:xfrm>
        </p:spPr>
        <p:txBody>
          <a:bodyPr/>
          <a:lstStyle/>
          <a:p>
            <a:endParaRPr lang="he-IL"/>
          </a:p>
        </p:txBody>
      </p:sp>
    </p:spTree>
    <p:extLst>
      <p:ext uri="{BB962C8B-B14F-4D97-AF65-F5344CB8AC3E}">
        <p14:creationId xmlns:p14="http://schemas.microsoft.com/office/powerpoint/2010/main" val="2225248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מה למדנו היום?">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21" name="גרפיקה 20">
            <a:extLst>
              <a:ext uri="{FF2B5EF4-FFF2-40B4-BE49-F238E27FC236}">
                <a16:creationId xmlns:a16="http://schemas.microsoft.com/office/drawing/2014/main" id="{2B095457-4E3D-406E-8D76-9D7799D8E16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7234956">
            <a:off x="2188430" y="1157286"/>
            <a:ext cx="838200" cy="428625"/>
          </a:xfrm>
          <a:prstGeom prst="rect">
            <a:avLst/>
          </a:prstGeom>
        </p:spPr>
      </p:pic>
      <p:sp>
        <p:nvSpPr>
          <p:cNvPr id="7" name="מלבן 6">
            <a:extLst>
              <a:ext uri="{FF2B5EF4-FFF2-40B4-BE49-F238E27FC236}">
                <a16:creationId xmlns:a16="http://schemas.microsoft.com/office/drawing/2014/main" id="{2D5FF2F3-BFBA-4AF6-AA65-76E6C0DDF4CA}"/>
              </a:ext>
            </a:extLst>
          </p:cNvPr>
          <p:cNvSpPr/>
          <p:nvPr userDrawn="1"/>
        </p:nvSpPr>
        <p:spPr>
          <a:xfrm>
            <a:off x="2625010" y="230909"/>
            <a:ext cx="7536873" cy="1025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7200" b="1" dirty="0">
                <a:solidFill>
                  <a:schemeClr val="bg1"/>
                </a:solidFill>
                <a:latin typeface="Calibri" panose="020F0502020204030204" pitchFamily="34" charset="0"/>
                <a:cs typeface="Calibri" panose="020F0502020204030204" pitchFamily="34" charset="0"/>
              </a:rPr>
              <a:t>מה למדנו היום?</a:t>
            </a:r>
          </a:p>
        </p:txBody>
      </p:sp>
      <p:sp>
        <p:nvSpPr>
          <p:cNvPr id="12" name="מציין מיקום תוכן 9">
            <a:extLst>
              <a:ext uri="{FF2B5EF4-FFF2-40B4-BE49-F238E27FC236}">
                <a16:creationId xmlns:a16="http://schemas.microsoft.com/office/drawing/2014/main" id="{8651C183-E377-499A-98F6-4B6AD1951E37}"/>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689813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557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2576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24" name="Google Shape;24;p22"/>
          <p:cNvSpPr/>
          <p:nvPr/>
        </p:nvSpPr>
        <p:spPr>
          <a:xfrm>
            <a:off x="0" y="0"/>
            <a:ext cx="12192000" cy="1487055"/>
          </a:xfrm>
          <a:prstGeom prst="rect">
            <a:avLst/>
          </a:prstGeom>
          <a:solidFill>
            <a:srgbClr val="934D37"/>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chemeClr val="lt1"/>
              </a:buClr>
              <a:buSzPts val="7200"/>
              <a:buFont typeface="Calibri"/>
              <a:buNone/>
              <a:defRPr sz="72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83729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91"/>
        <p:cNvGrpSpPr/>
        <p:nvPr/>
      </p:nvGrpSpPr>
      <p:grpSpPr>
        <a:xfrm>
          <a:off x="0" y="0"/>
          <a:ext cx="0" cy="0"/>
          <a:chOff x="0" y="0"/>
          <a:chExt cx="0" cy="0"/>
        </a:xfrm>
      </p:grpSpPr>
      <p:sp>
        <p:nvSpPr>
          <p:cNvPr id="92" name="Google Shape;9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961692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השוואה" type="twoTxTwoObj">
  <p:cSld name="השוואה">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561114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07"/>
        <p:cNvGrpSpPr/>
        <p:nvPr/>
      </p:nvGrpSpPr>
      <p:grpSpPr>
        <a:xfrm>
          <a:off x="0" y="0"/>
          <a:ext cx="0" cy="0"/>
          <a:chOff x="0" y="0"/>
          <a:chExt cx="0" cy="0"/>
        </a:xfrm>
      </p:grpSpPr>
      <p:sp>
        <p:nvSpPr>
          <p:cNvPr id="108" name="Google Shape;108;p33"/>
          <p:cNvSpPr/>
          <p:nvPr/>
        </p:nvSpPr>
        <p:spPr>
          <a:xfrm>
            <a:off x="7673" y="0"/>
            <a:ext cx="3573727" cy="6858000"/>
          </a:xfrm>
          <a:prstGeom prst="rect">
            <a:avLst/>
          </a:prstGeom>
          <a:solidFill>
            <a:srgbClr val="934D37"/>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chemeClr val="lt1"/>
              </a:buClr>
              <a:buSzPts val="5400"/>
              <a:buFont typeface="Calibri"/>
              <a:buNone/>
              <a:defRPr sz="54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45556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7A5297-0F4A-4808-B912-30B2B25EF9B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E4BCB68-8FB5-4987-8559-65DE044971B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81739F5-2B3D-4156-9617-4B05722112AC}"/>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5" name="מציין מיקום של כותרת תחתונה 4">
            <a:extLst>
              <a:ext uri="{FF2B5EF4-FFF2-40B4-BE49-F238E27FC236}">
                <a16:creationId xmlns:a16="http://schemas.microsoft.com/office/drawing/2014/main" id="{0D3C894E-E245-4B8C-8DB9-4A232DE388C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C3BC05E-4182-4CB0-A066-6E6C35D9796E}"/>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4271546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7147A38-8AC7-42C1-8968-5850273CB2FC}"/>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B7ED67-E8E0-4E88-A1AC-75DF1FA37D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FC19BD5-60A3-41A1-AB04-D9FD83727B62}"/>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5" name="מציין מיקום של כותרת תחתונה 4">
            <a:extLst>
              <a:ext uri="{FF2B5EF4-FFF2-40B4-BE49-F238E27FC236}">
                <a16:creationId xmlns:a16="http://schemas.microsoft.com/office/drawing/2014/main" id="{94C9012E-ED58-4A8C-833F-7FA732B0AD4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D2D3883-84BD-460B-BC37-FFB530E8F319}"/>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435974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D50F32-18B6-434C-803C-5DADE750794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96E1043-A571-4BA0-9564-6D8B7443B92A}"/>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2F050DA1-6AC1-4130-BB53-B678DA6C6EA8}"/>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836B82F-4D40-4354-8EB8-6D3CCE7504A1}"/>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6" name="מציין מיקום של כותרת תחתונה 5">
            <a:extLst>
              <a:ext uri="{FF2B5EF4-FFF2-40B4-BE49-F238E27FC236}">
                <a16:creationId xmlns:a16="http://schemas.microsoft.com/office/drawing/2014/main" id="{94A6E356-3758-4674-8603-1A5915DE5DB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2425CCA-A435-4B29-B2D1-C73DA3B3CA67}"/>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711878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C6F1E0-8728-42D4-8701-102D1FEC20CF}"/>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07A8304-3485-4CBB-BC5E-BBADBEE8D7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2F2394E-B9A0-4728-A5A3-39D64C2AEC87}"/>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00FB7765-33AE-44F7-B34F-6713DCA75D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8D4D3400-4679-4717-AD04-68F7021A052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0D0A1A3-7AC9-4786-A9ED-8948C3C9772E}"/>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8" name="מציין מיקום של כותרת תחתונה 7">
            <a:extLst>
              <a:ext uri="{FF2B5EF4-FFF2-40B4-BE49-F238E27FC236}">
                <a16:creationId xmlns:a16="http://schemas.microsoft.com/office/drawing/2014/main" id="{CD42924F-9F23-4C00-B576-83ACF0CA398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D6229996-F69A-45B1-81AC-827B9897A361}"/>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551344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מה נלמד היום">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21" name="גרפיקה 20">
            <a:extLst>
              <a:ext uri="{FF2B5EF4-FFF2-40B4-BE49-F238E27FC236}">
                <a16:creationId xmlns:a16="http://schemas.microsoft.com/office/drawing/2014/main" id="{2B095457-4E3D-406E-8D76-9D7799D8E16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8137784" flipH="1" flipV="1">
            <a:off x="9720414" y="316224"/>
            <a:ext cx="1142698" cy="584334"/>
          </a:xfrm>
          <a:prstGeom prst="rect">
            <a:avLst/>
          </a:prstGeom>
        </p:spPr>
      </p:pic>
      <p:sp>
        <p:nvSpPr>
          <p:cNvPr id="7" name="מלבן 6">
            <a:extLst>
              <a:ext uri="{FF2B5EF4-FFF2-40B4-BE49-F238E27FC236}">
                <a16:creationId xmlns:a16="http://schemas.microsoft.com/office/drawing/2014/main" id="{2D5FF2F3-BFBA-4AF6-AA65-76E6C0DDF4CA}"/>
              </a:ext>
            </a:extLst>
          </p:cNvPr>
          <p:cNvSpPr/>
          <p:nvPr userDrawn="1"/>
        </p:nvSpPr>
        <p:spPr>
          <a:xfrm>
            <a:off x="2625010" y="230909"/>
            <a:ext cx="7536873" cy="1025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7200" b="1" dirty="0">
                <a:solidFill>
                  <a:schemeClr val="bg1"/>
                </a:solidFill>
                <a:latin typeface="Calibri" panose="020F0502020204030204" pitchFamily="34" charset="0"/>
                <a:cs typeface="Calibri" panose="020F0502020204030204" pitchFamily="34" charset="0"/>
              </a:rPr>
              <a:t>מסרים וסיכום</a:t>
            </a:r>
          </a:p>
        </p:txBody>
      </p:sp>
      <p:sp>
        <p:nvSpPr>
          <p:cNvPr id="10" name="מציין מיקום תוכן 9">
            <a:extLst>
              <a:ext uri="{FF2B5EF4-FFF2-40B4-BE49-F238E27FC236}">
                <a16:creationId xmlns:a16="http://schemas.microsoft.com/office/drawing/2014/main" id="{7BC35D64-8124-4ADF-9883-D3A8B3089AE7}"/>
              </a:ext>
            </a:extLst>
          </p:cNvPr>
          <p:cNvSpPr>
            <a:spLocks noGrp="1"/>
          </p:cNvSpPr>
          <p:nvPr>
            <p:ph sz="quarter" idx="10"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1374352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כותרת">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bg1"/>
              </a:solidFill>
            </a:endParaRPr>
          </a:p>
        </p:txBody>
      </p:sp>
      <p:sp>
        <p:nvSpPr>
          <p:cNvPr id="13" name="כותרת 1">
            <a:extLst>
              <a:ext uri="{FF2B5EF4-FFF2-40B4-BE49-F238E27FC236}">
                <a16:creationId xmlns:a16="http://schemas.microsoft.com/office/drawing/2014/main" id="{82DA3858-A582-4666-898A-E8682925F402}"/>
              </a:ext>
            </a:extLst>
          </p:cNvPr>
          <p:cNvSpPr>
            <a:spLocks noGrp="1"/>
          </p:cNvSpPr>
          <p:nvPr>
            <p:ph type="title" hasCustomPrompt="1"/>
          </p:nvPr>
        </p:nvSpPr>
        <p:spPr>
          <a:xfrm>
            <a:off x="838200" y="161492"/>
            <a:ext cx="10515600" cy="1325563"/>
          </a:xfrm>
        </p:spPr>
        <p:txBody>
          <a:bodyPr>
            <a:normAutofit/>
          </a:bodyPr>
          <a:lstStyle>
            <a:lvl1pPr algn="ctr">
              <a:defRPr sz="7200" b="1">
                <a:solidFill>
                  <a:schemeClr val="bg1"/>
                </a:solidFill>
                <a:latin typeface="Calibri" panose="020F0502020204030204" pitchFamily="34" charset="0"/>
                <a:cs typeface="Calibri" panose="020F0502020204030204" pitchFamily="34" charset="0"/>
              </a:defRPr>
            </a:lvl1pPr>
          </a:lstStyle>
          <a:p>
            <a:r>
              <a:rPr lang="he-IL" dirty="0"/>
              <a:t>כותרת</a:t>
            </a:r>
          </a:p>
        </p:txBody>
      </p:sp>
      <p:sp>
        <p:nvSpPr>
          <p:cNvPr id="14" name="מציין מיקום תוכן 9">
            <a:extLst>
              <a:ext uri="{FF2B5EF4-FFF2-40B4-BE49-F238E27FC236}">
                <a16:creationId xmlns:a16="http://schemas.microsoft.com/office/drawing/2014/main" id="{CF0B13C3-0DDA-4534-9146-673046108CB9}"/>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2424176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שאלות- אפשרות 1">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1159162" y="143362"/>
            <a:ext cx="8640619" cy="1200329"/>
          </a:xfrm>
          <a:prstGeom prst="rect">
            <a:avLst/>
          </a:prstGeom>
          <a:noFill/>
        </p:spPr>
        <p:txBody>
          <a:bodyPr wrap="square">
            <a:spAutoFit/>
          </a:bodyPr>
          <a:lstStyle/>
          <a:p>
            <a:r>
              <a:rPr lang="he-IL" sz="7200" b="1" dirty="0">
                <a:solidFill>
                  <a:schemeClr val="bg1"/>
                </a:solidFill>
                <a:latin typeface="Calibri" panose="020F0502020204030204" pitchFamily="34" charset="0"/>
                <a:cs typeface="Calibri" panose="020F0502020204030204" pitchFamily="34" charset="0"/>
              </a:rPr>
              <a:t>שאלות לדיון בכיתה</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3918528" y="2246457"/>
            <a:ext cx="6638636" cy="3684588"/>
          </a:xfrm>
        </p:spPr>
        <p:txBody>
          <a:bodyPr/>
          <a:lstStyle>
            <a:lvl1pPr>
              <a:defRPr>
                <a:latin typeface="Calibri" panose="020F0502020204030204" pitchFamily="34" charset="0"/>
                <a:cs typeface="Calibri" panose="020F0502020204030204" pitchFamily="34" charset="0"/>
              </a:defRPr>
            </a:lvl1pPr>
          </a:lstStyle>
          <a:p>
            <a:pPr lvl="0"/>
            <a:r>
              <a:rPr lang="he-IL" dirty="0"/>
              <a:t>שאלה ראשונה</a:t>
            </a:r>
          </a:p>
          <a:p>
            <a:pPr lvl="0"/>
            <a:r>
              <a:rPr lang="he-IL" dirty="0"/>
              <a:t>שאלה שנייה</a:t>
            </a:r>
          </a:p>
          <a:p>
            <a:pPr lvl="0"/>
            <a:r>
              <a:rPr lang="he-IL" dirty="0"/>
              <a:t>שאלה שלישית</a:t>
            </a:r>
          </a:p>
          <a:p>
            <a:pPr lvl="0"/>
            <a:r>
              <a:rPr lang="he-IL" dirty="0"/>
              <a:t>שאלה רביעית</a:t>
            </a:r>
          </a:p>
        </p:txBody>
      </p:sp>
    </p:spTree>
    <p:extLst>
      <p:ext uri="{BB962C8B-B14F-4D97-AF65-F5344CB8AC3E}">
        <p14:creationId xmlns:p14="http://schemas.microsoft.com/office/powerpoint/2010/main" val="623870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מה המסר שלנו">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3191163" y="189529"/>
            <a:ext cx="6308436" cy="1200329"/>
          </a:xfrm>
          <a:prstGeom prst="rect">
            <a:avLst/>
          </a:prstGeom>
          <a:noFill/>
        </p:spPr>
        <p:txBody>
          <a:bodyPr wrap="square">
            <a:spAutoFit/>
          </a:bodyPr>
          <a:lstStyle/>
          <a:p>
            <a:r>
              <a:rPr lang="he-IL" sz="7200" b="1" dirty="0">
                <a:solidFill>
                  <a:schemeClr val="bg1"/>
                </a:solidFill>
                <a:latin typeface="Calibri" panose="020F0502020204030204" pitchFamily="34" charset="0"/>
                <a:cs typeface="Calibri" panose="020F0502020204030204" pitchFamily="34" charset="0"/>
              </a:rPr>
              <a:t>מה המסר שלנו?</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2643910" y="2218749"/>
            <a:ext cx="8365836" cy="3684588"/>
          </a:xfrm>
        </p:spPr>
        <p:txBody>
          <a:bodyPr/>
          <a:lstStyle>
            <a:lvl1pPr>
              <a:defRPr>
                <a:latin typeface="Calibri" panose="020F0502020204030204" pitchFamily="34" charset="0"/>
                <a:cs typeface="Calibri" panose="020F0502020204030204" pitchFamily="34" charset="0"/>
              </a:defRPr>
            </a:lvl1pPr>
          </a:lstStyle>
          <a:p>
            <a:pPr lvl="0"/>
            <a:r>
              <a:rPr lang="he-IL" dirty="0"/>
              <a:t>מסר ראשון</a:t>
            </a:r>
          </a:p>
          <a:p>
            <a:pPr lvl="0"/>
            <a:r>
              <a:rPr lang="he-IL" dirty="0"/>
              <a:t>מסר שני</a:t>
            </a:r>
          </a:p>
          <a:p>
            <a:pPr lvl="0"/>
            <a:r>
              <a:rPr lang="he-IL" dirty="0"/>
              <a:t>מסר שלישי</a:t>
            </a:r>
          </a:p>
        </p:txBody>
      </p:sp>
    </p:spTree>
    <p:extLst>
      <p:ext uri="{BB962C8B-B14F-4D97-AF65-F5344CB8AC3E}">
        <p14:creationId xmlns:p14="http://schemas.microsoft.com/office/powerpoint/2010/main" val="1522570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שאלות- אפשרות 2">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916ED5F6-E4D6-425A-9C8F-B4977DBDCBA9}"/>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אריך 2">
            <a:extLst>
              <a:ext uri="{FF2B5EF4-FFF2-40B4-BE49-F238E27FC236}">
                <a16:creationId xmlns:a16="http://schemas.microsoft.com/office/drawing/2014/main" id="{C96D3B85-B724-4877-883C-F26E8D1BA6E0}"/>
              </a:ext>
            </a:extLst>
          </p:cNvPr>
          <p:cNvSpPr>
            <a:spLocks noGrp="1"/>
          </p:cNvSpPr>
          <p:nvPr>
            <p:ph type="dt" sz="half" idx="10"/>
          </p:nvPr>
        </p:nvSpPr>
        <p:spPr/>
        <p:txBody>
          <a:bodyPr/>
          <a:lstStyle/>
          <a:p>
            <a:fld id="{8E9EB68D-8B77-4F94-BB97-F778B0AAB978}" type="datetimeFigureOut">
              <a:rPr lang="he-IL" smtClean="0"/>
              <a:t>כ"ט/טבת/תשפ"ה</a:t>
            </a:fld>
            <a:endParaRPr lang="he-IL"/>
          </a:p>
        </p:txBody>
      </p:sp>
      <p:sp>
        <p:nvSpPr>
          <p:cNvPr id="4" name="מציין מיקום של כותרת תחתונה 3">
            <a:extLst>
              <a:ext uri="{FF2B5EF4-FFF2-40B4-BE49-F238E27FC236}">
                <a16:creationId xmlns:a16="http://schemas.microsoft.com/office/drawing/2014/main" id="{6F0E9F02-A29A-4F15-95B6-7643DB71B03E}"/>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4E4A7E98-AFBC-4386-90F2-F98603E99C53}"/>
              </a:ext>
            </a:extLst>
          </p:cNvPr>
          <p:cNvSpPr>
            <a:spLocks noGrp="1"/>
          </p:cNvSpPr>
          <p:nvPr>
            <p:ph type="sldNum" sz="quarter" idx="12"/>
          </p:nvPr>
        </p:nvSpPr>
        <p:spPr/>
        <p:txBody>
          <a:bodyPr/>
          <a:lstStyle/>
          <a:p>
            <a:fld id="{4C33919C-8379-4110-9C07-A3FB54FC6405}" type="slidenum">
              <a:rPr lang="he-IL" smtClean="0"/>
              <a:t>‹#›</a:t>
            </a:fld>
            <a:endParaRPr lang="he-IL"/>
          </a:p>
        </p:txBody>
      </p:sp>
      <p:pic>
        <p:nvPicPr>
          <p:cNvPr id="6" name="גרפיקה 5">
            <a:extLst>
              <a:ext uri="{FF2B5EF4-FFF2-40B4-BE49-F238E27FC236}">
                <a16:creationId xmlns:a16="http://schemas.microsoft.com/office/drawing/2014/main" id="{D4F01A1D-4563-4119-A0A9-05C6A9A2088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290837" y="1866284"/>
            <a:ext cx="3468362" cy="2846131"/>
          </a:xfrm>
          <a:prstGeom prst="rect">
            <a:avLst/>
          </a:prstGeom>
        </p:spPr>
      </p:pic>
      <p:pic>
        <p:nvPicPr>
          <p:cNvPr id="9" name="גרפיקה 8">
            <a:extLst>
              <a:ext uri="{FF2B5EF4-FFF2-40B4-BE49-F238E27FC236}">
                <a16:creationId xmlns:a16="http://schemas.microsoft.com/office/drawing/2014/main" id="{8993743B-5484-4146-8613-ED3F4314D16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2715383" y="3875344"/>
            <a:ext cx="3468362" cy="2846131"/>
          </a:xfrm>
          <a:prstGeom prst="rect">
            <a:avLst/>
          </a:prstGeom>
        </p:spPr>
      </p:pic>
      <p:pic>
        <p:nvPicPr>
          <p:cNvPr id="10" name="גרפיקה 9">
            <a:extLst>
              <a:ext uri="{FF2B5EF4-FFF2-40B4-BE49-F238E27FC236}">
                <a16:creationId xmlns:a16="http://schemas.microsoft.com/office/drawing/2014/main" id="{74C474A6-BC2C-4209-8834-EA7BDB5BC95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510369" y="1688935"/>
            <a:ext cx="3246583" cy="2846131"/>
          </a:xfrm>
          <a:prstGeom prst="rect">
            <a:avLst/>
          </a:prstGeom>
          <a:solidFill>
            <a:schemeClr val="accent1">
              <a:lumMod val="40000"/>
              <a:lumOff val="60000"/>
            </a:schemeClr>
          </a:solidFill>
        </p:spPr>
      </p:pic>
      <p:pic>
        <p:nvPicPr>
          <p:cNvPr id="11" name="גרפיקה 10">
            <a:extLst>
              <a:ext uri="{FF2B5EF4-FFF2-40B4-BE49-F238E27FC236}">
                <a16:creationId xmlns:a16="http://schemas.microsoft.com/office/drawing/2014/main" id="{86703C86-955A-40A2-837B-45919A8AD7F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8226137" y="4116530"/>
            <a:ext cx="3392995" cy="2445039"/>
          </a:xfrm>
          <a:prstGeom prst="rect">
            <a:avLst/>
          </a:prstGeom>
        </p:spPr>
      </p:pic>
      <p:sp>
        <p:nvSpPr>
          <p:cNvPr id="18" name="כותרת 1">
            <a:extLst>
              <a:ext uri="{FF2B5EF4-FFF2-40B4-BE49-F238E27FC236}">
                <a16:creationId xmlns:a16="http://schemas.microsoft.com/office/drawing/2014/main" id="{4DE8E445-C8EF-4BFC-9B0A-C3174B7F9F89}"/>
              </a:ext>
            </a:extLst>
          </p:cNvPr>
          <p:cNvSpPr>
            <a:spLocks noGrp="1"/>
          </p:cNvSpPr>
          <p:nvPr>
            <p:ph type="title" hasCustomPrompt="1"/>
          </p:nvPr>
        </p:nvSpPr>
        <p:spPr>
          <a:xfrm>
            <a:off x="5013878" y="59823"/>
            <a:ext cx="2828636" cy="1325563"/>
          </a:xfrm>
        </p:spPr>
        <p:txBody>
          <a:bodyPr>
            <a:normAutofit/>
          </a:bodyPr>
          <a:lstStyle>
            <a:lvl1pPr algn="ctr">
              <a:defRPr sz="7200" b="1">
                <a:solidFill>
                  <a:schemeClr val="bg1"/>
                </a:solidFill>
                <a:latin typeface="Calibri" panose="020F0502020204030204" pitchFamily="34" charset="0"/>
                <a:cs typeface="Calibri" panose="020F0502020204030204" pitchFamily="34" charset="0"/>
              </a:defRPr>
            </a:lvl1pPr>
          </a:lstStyle>
          <a:p>
            <a:r>
              <a:rPr lang="he-IL" dirty="0"/>
              <a:t>כותרת</a:t>
            </a:r>
          </a:p>
        </p:txBody>
      </p:sp>
    </p:spTree>
    <p:extLst>
      <p:ext uri="{BB962C8B-B14F-4D97-AF65-F5344CB8AC3E}">
        <p14:creationId xmlns:p14="http://schemas.microsoft.com/office/powerpoint/2010/main" val="4288502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3DE3897B-57C0-46C1-99A1-EF01C69DBF6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ECAC9C8-94CA-4CD8-891D-3B126282E9C4}"/>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3E9CFD5-0081-40C3-92FE-18D2A611283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E9EB68D-8B77-4F94-BB97-F778B0AAB978}" type="datetimeFigureOut">
              <a:rPr lang="he-IL" smtClean="0"/>
              <a:t>כ"ט/טבת/תשפ"ה</a:t>
            </a:fld>
            <a:endParaRPr lang="he-IL"/>
          </a:p>
        </p:txBody>
      </p:sp>
      <p:sp>
        <p:nvSpPr>
          <p:cNvPr id="5" name="מציין מיקום של כותרת תחתונה 4">
            <a:extLst>
              <a:ext uri="{FF2B5EF4-FFF2-40B4-BE49-F238E27FC236}">
                <a16:creationId xmlns:a16="http://schemas.microsoft.com/office/drawing/2014/main" id="{5F52E0EC-48D9-48C4-A852-9434367D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3D40205B-84E6-4857-BFD7-CE98CEA8C1BD}"/>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C33919C-8379-4110-9C07-A3FB54FC6405}" type="slidenum">
              <a:rPr lang="he-IL" smtClean="0"/>
              <a:t>‹#›</a:t>
            </a:fld>
            <a:endParaRPr lang="he-IL"/>
          </a:p>
        </p:txBody>
      </p:sp>
    </p:spTree>
    <p:extLst>
      <p:ext uri="{BB962C8B-B14F-4D97-AF65-F5344CB8AC3E}">
        <p14:creationId xmlns:p14="http://schemas.microsoft.com/office/powerpoint/2010/main" val="3673507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2" r:id="rId5"/>
    <p:sldLayoutId id="2147483663" r:id="rId6"/>
    <p:sldLayoutId id="2147483655" r:id="rId7"/>
    <p:sldLayoutId id="2147483668" r:id="rId8"/>
    <p:sldLayoutId id="2147483666" r:id="rId9"/>
    <p:sldLayoutId id="2147483667" r:id="rId10"/>
    <p:sldLayoutId id="2147483657" r:id="rId11"/>
    <p:sldLayoutId id="2147483664" r:id="rId12"/>
    <p:sldLayoutId id="2147483665" r:id="rId13"/>
    <p:sldLayoutId id="2147483676" r:id="rId14"/>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382467645"/>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5.svg"/><Relationship Id="rId5" Type="http://schemas.openxmlformats.org/officeDocument/2006/relationships/image" Target="../media/image41.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72.svg"/><Relationship Id="rId5" Type="http://schemas.openxmlformats.org/officeDocument/2006/relationships/image" Target="../media/image46.png"/><Relationship Id="rId4" Type="http://schemas.openxmlformats.org/officeDocument/2006/relationships/image" Target="../media/image70.svg"/></Relationships>
</file>

<file path=ppt/slides/_rels/slide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1.png"/><Relationship Id="rId1" Type="http://schemas.openxmlformats.org/officeDocument/2006/relationships/slideLayout" Target="../slideLayouts/slideLayout15.xml"/><Relationship Id="rId5" Type="http://schemas.openxmlformats.org/officeDocument/2006/relationships/image" Target="../media/image26.sv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74.svg"/><Relationship Id="rId5" Type="http://schemas.openxmlformats.org/officeDocument/2006/relationships/image" Target="../media/image47.png"/><Relationship Id="rId4" Type="http://schemas.openxmlformats.org/officeDocument/2006/relationships/image" Target="../media/image70.sv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76.svg"/><Relationship Id="rId5" Type="http://schemas.openxmlformats.org/officeDocument/2006/relationships/image" Target="../media/image48.png"/><Relationship Id="rId4" Type="http://schemas.openxmlformats.org/officeDocument/2006/relationships/image" Target="../media/image70.sv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79.sv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65.sv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2.svg"/><Relationship Id="rId5" Type="http://schemas.openxmlformats.org/officeDocument/2006/relationships/image" Target="../media/image46.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79.sv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65.sv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72.svg"/><Relationship Id="rId5" Type="http://schemas.openxmlformats.org/officeDocument/2006/relationships/image" Target="../media/image46.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81.sv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65.svg"/><Relationship Id="rId5" Type="http://schemas.openxmlformats.org/officeDocument/2006/relationships/image" Target="../media/image41.png"/><Relationship Id="rId4" Type="http://schemas.openxmlformats.org/officeDocument/2006/relationships/image" Target="../media/image83.sv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36.svg"/><Relationship Id="rId2" Type="http://schemas.openxmlformats.org/officeDocument/2006/relationships/notesSlide" Target="../notesSlides/notesSlide2.xml"/><Relationship Id="rId16" Type="http://schemas.openxmlformats.org/officeDocument/2006/relationships/image" Target="../media/image40.svg"/><Relationship Id="rId1" Type="http://schemas.openxmlformats.org/officeDocument/2006/relationships/slideLayout" Target="../slideLayouts/slideLayout2.xml"/><Relationship Id="rId6" Type="http://schemas.openxmlformats.org/officeDocument/2006/relationships/image" Target="../media/image30.svg"/><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21.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18.png"/><Relationship Id="rId14" Type="http://schemas.openxmlformats.org/officeDocument/2006/relationships/image" Target="../media/image38.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8.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1.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6.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
          <p:cNvSpPr/>
          <p:nvPr/>
        </p:nvSpPr>
        <p:spPr>
          <a:xfrm>
            <a:off x="0" y="-121920"/>
            <a:ext cx="12199673" cy="5069932"/>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9" name="Google Shape;119;p1"/>
          <p:cNvSpPr/>
          <p:nvPr/>
        </p:nvSpPr>
        <p:spPr>
          <a:xfrm>
            <a:off x="-1" y="2594478"/>
            <a:ext cx="12301741" cy="4263522"/>
          </a:xfrm>
          <a:prstGeom prst="rect">
            <a:avLst/>
          </a:prstGeom>
          <a:solidFill>
            <a:srgbClr val="934D37"/>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0" name="Google Shape;120;p1"/>
          <p:cNvPicPr preferRelativeResize="0"/>
          <p:nvPr/>
        </p:nvPicPr>
        <p:blipFill rotWithShape="1">
          <a:blip r:embed="rId3">
            <a:alphaModFix/>
          </a:blip>
          <a:srcRect/>
          <a:stretch/>
        </p:blipFill>
        <p:spPr>
          <a:xfrm rot="10800000">
            <a:off x="-7676" y="5011835"/>
            <a:ext cx="5268551" cy="1335136"/>
          </a:xfrm>
          <a:prstGeom prst="rect">
            <a:avLst/>
          </a:prstGeom>
          <a:noFill/>
          <a:ln>
            <a:noFill/>
          </a:ln>
        </p:spPr>
      </p:pic>
      <p:pic>
        <p:nvPicPr>
          <p:cNvPr id="121" name="Google Shape;121;p1"/>
          <p:cNvPicPr preferRelativeResize="0"/>
          <p:nvPr/>
        </p:nvPicPr>
        <p:blipFill rotWithShape="1">
          <a:blip r:embed="rId4">
            <a:alphaModFix/>
          </a:blip>
          <a:srcRect/>
          <a:stretch/>
        </p:blipFill>
        <p:spPr>
          <a:xfrm>
            <a:off x="646095" y="100884"/>
            <a:ext cx="776288" cy="892175"/>
          </a:xfrm>
          <a:prstGeom prst="rect">
            <a:avLst/>
          </a:prstGeom>
          <a:noFill/>
          <a:ln>
            <a:noFill/>
          </a:ln>
        </p:spPr>
      </p:pic>
      <p:sp>
        <p:nvSpPr>
          <p:cNvPr id="122" name="Google Shape;122;p1"/>
          <p:cNvSpPr/>
          <p:nvPr/>
        </p:nvSpPr>
        <p:spPr>
          <a:xfrm>
            <a:off x="-102068" y="790599"/>
            <a:ext cx="2141984" cy="40491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002060"/>
                </a:solidFill>
                <a:effectLst/>
                <a:uLnTx/>
                <a:uFillTx/>
                <a:latin typeface="Calibri"/>
                <a:ea typeface="Calibri"/>
                <a:cs typeface="Calibri"/>
                <a:sym typeface="Calibri"/>
              </a:rPr>
              <a:t>משרד החינוך</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002060"/>
                </a:solidFill>
                <a:effectLst/>
                <a:uLnTx/>
                <a:uFillTx/>
                <a:latin typeface="Calibri"/>
                <a:ea typeface="Calibri"/>
                <a:cs typeface="Calibri"/>
                <a:sym typeface="Calibri"/>
              </a:rPr>
              <a:t>מינהל פדגוגי</a:t>
            </a:r>
            <a:endParaRPr kumimoji="0" sz="900" b="0" i="0" u="none" strike="noStrike" kern="0" cap="none" spc="0" normalizeH="0" baseline="0" noProof="0">
              <a:ln>
                <a:noFill/>
              </a:ln>
              <a:solidFill>
                <a:srgbClr val="002060"/>
              </a:solidFill>
              <a:effectLst/>
              <a:uLnTx/>
              <a:uFillTx/>
              <a:latin typeface="Calibri"/>
              <a:ea typeface="Calibri"/>
              <a:cs typeface="Calibri"/>
              <a:sym typeface="Calibri"/>
            </a:endParaRPr>
          </a:p>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002060"/>
                </a:solidFill>
                <a:effectLst/>
                <a:uLnTx/>
                <a:uFillTx/>
                <a:latin typeface="Calibri"/>
                <a:ea typeface="Calibri"/>
                <a:cs typeface="Calibri"/>
                <a:sym typeface="Calibri"/>
              </a:rPr>
              <a:t>אגף בכיר שירות פסיכולוגי ייעוצי</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1"/>
          <p:cNvSpPr txBox="1"/>
          <p:nvPr/>
        </p:nvSpPr>
        <p:spPr>
          <a:xfrm>
            <a:off x="646095" y="2786585"/>
            <a:ext cx="10672010" cy="1477287"/>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5400" b="1" kern="0" dirty="0">
                <a:solidFill>
                  <a:srgbClr val="FFFFFF"/>
                </a:solidFill>
                <a:latin typeface="Calibri"/>
                <a:ea typeface="Calibri"/>
                <a:cs typeface="Calibri"/>
                <a:sym typeface="Calibri"/>
              </a:rPr>
              <a:t>בינת הלב</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1" i="0" u="none" strike="noStrike" kern="0" cap="none" spc="0" normalizeH="0" baseline="0" noProof="0" dirty="0">
                <a:ln>
                  <a:noFill/>
                </a:ln>
                <a:solidFill>
                  <a:srgbClr val="FFFFFF"/>
                </a:solidFill>
                <a:effectLst/>
                <a:uLnTx/>
                <a:uFillTx/>
                <a:latin typeface="Calibri"/>
                <a:ea typeface="Calibri"/>
                <a:cs typeface="Calibri"/>
                <a:sym typeface="Calibri"/>
              </a:rPr>
              <a:t>שילוב בין שימוש בטכנולוגיות מתקדמות (כ</a:t>
            </a:r>
            <a:r>
              <a:rPr kumimoji="0" lang="en-US" sz="3600" b="1" i="0" u="none" strike="noStrike" kern="0" cap="none" spc="0" normalizeH="0" baseline="0" noProof="0" dirty="0">
                <a:ln>
                  <a:noFill/>
                </a:ln>
                <a:solidFill>
                  <a:srgbClr val="FFFFFF"/>
                </a:solidFill>
                <a:effectLst/>
                <a:uLnTx/>
                <a:uFillTx/>
                <a:latin typeface="Calibri"/>
                <a:ea typeface="Calibri"/>
                <a:cs typeface="Calibri"/>
                <a:sym typeface="Calibri"/>
              </a:rPr>
              <a:t>AI-</a:t>
            </a:r>
            <a:r>
              <a:rPr kumimoji="0" lang="he-IL" sz="3600" b="1" i="0" u="none" strike="noStrike" kern="0" cap="none" spc="0" normalizeH="0" baseline="0" noProof="0" dirty="0">
                <a:ln>
                  <a:noFill/>
                </a:ln>
                <a:solidFill>
                  <a:srgbClr val="FFFFFF"/>
                </a:solidFill>
                <a:effectLst/>
                <a:uLnTx/>
                <a:uFillTx/>
                <a:latin typeface="Calibri"/>
                <a:ea typeface="Calibri"/>
                <a:cs typeface="Calibri"/>
                <a:sym typeface="Calibri"/>
              </a:rPr>
              <a:t>) לממד האנושי</a:t>
            </a:r>
            <a:endParaRPr kumimoji="0" sz="36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25" name="Google Shape;125;p1"/>
          <p:cNvSpPr txBox="1"/>
          <p:nvPr/>
        </p:nvSpPr>
        <p:spPr>
          <a:xfrm>
            <a:off x="7534948" y="6047522"/>
            <a:ext cx="6692346" cy="956504"/>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kumimoji="0" lang="iw-IL" sz="4800" b="1" i="0" u="none" strike="noStrike" kern="0" cap="none" spc="0" normalizeH="0" baseline="0" noProof="0" dirty="0">
                <a:ln>
                  <a:noFill/>
                </a:ln>
                <a:solidFill>
                  <a:srgbClr val="FFFFFF"/>
                </a:solidFill>
                <a:effectLst/>
                <a:uLnTx/>
                <a:uFillTx/>
                <a:latin typeface="Calibri"/>
                <a:ea typeface="Calibri"/>
                <a:cs typeface="Calibri"/>
                <a:sym typeface="Calibri"/>
              </a:rPr>
              <a:t>שכב</a:t>
            </a:r>
            <a:r>
              <a:rPr kumimoji="0" lang="he-IL" sz="4800" b="1" i="0" u="none" strike="noStrike" kern="0" cap="none" spc="0" normalizeH="0" baseline="0" noProof="0" dirty="0">
                <a:ln>
                  <a:noFill/>
                </a:ln>
                <a:solidFill>
                  <a:srgbClr val="FFFFFF"/>
                </a:solidFill>
                <a:effectLst/>
                <a:uLnTx/>
                <a:uFillTx/>
                <a:latin typeface="Calibri"/>
                <a:ea typeface="Calibri"/>
                <a:cs typeface="Calibri"/>
                <a:sym typeface="Calibri"/>
              </a:rPr>
              <a:t>ו</a:t>
            </a:r>
            <a:r>
              <a:rPr kumimoji="0" lang="iw-IL" sz="4800" b="1" i="0" u="none" strike="noStrike" kern="0" cap="none" spc="0" normalizeH="0" baseline="0" noProof="0" dirty="0">
                <a:ln>
                  <a:noFill/>
                </a:ln>
                <a:solidFill>
                  <a:srgbClr val="FFFFFF"/>
                </a:solidFill>
                <a:effectLst/>
                <a:uLnTx/>
                <a:uFillTx/>
                <a:latin typeface="Calibri"/>
                <a:ea typeface="Calibri"/>
                <a:cs typeface="Calibri"/>
                <a:sym typeface="Calibri"/>
              </a:rPr>
              <a:t>ת ה</a:t>
            </a:r>
            <a:r>
              <a:rPr kumimoji="0" lang="he-IL" sz="4800" b="1" i="0" u="none" strike="noStrike" kern="0" cap="none" spc="0" normalizeH="0" baseline="0" noProof="0" dirty="0">
                <a:ln>
                  <a:noFill/>
                </a:ln>
                <a:solidFill>
                  <a:srgbClr val="FFFFFF"/>
                </a:solidFill>
                <a:effectLst/>
                <a:uLnTx/>
                <a:uFillTx/>
                <a:latin typeface="Calibri"/>
                <a:ea typeface="Calibri"/>
                <a:cs typeface="Calibri"/>
                <a:sym typeface="Calibri"/>
              </a:rPr>
              <a:t>-ו</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4" name="Picture 2">
            <a:extLst>
              <a:ext uri="{FF2B5EF4-FFF2-40B4-BE49-F238E27FC236}">
                <a16:creationId xmlns:a16="http://schemas.microsoft.com/office/drawing/2014/main" id="{DF7C01E2-BC91-3B93-A3AD-48580A6E84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4599" y="-308006"/>
            <a:ext cx="3685309" cy="1840001"/>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23;p1">
            <a:extLst>
              <a:ext uri="{FF2B5EF4-FFF2-40B4-BE49-F238E27FC236}">
                <a16:creationId xmlns:a16="http://schemas.microsoft.com/office/drawing/2014/main" id="{DF26EE89-B787-0C53-B62E-CC5EBFE43615}"/>
              </a:ext>
            </a:extLst>
          </p:cNvPr>
          <p:cNvSpPr/>
          <p:nvPr/>
        </p:nvSpPr>
        <p:spPr>
          <a:xfrm>
            <a:off x="968924" y="247395"/>
            <a:ext cx="9221755" cy="221684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kumimoji="0" lang="iw-IL" sz="4800" b="0" i="0" u="none" strike="noStrike" kern="0" cap="none" spc="0" normalizeH="0" baseline="0" noProof="0" dirty="0">
                <a:ln>
                  <a:noFill/>
                </a:ln>
                <a:solidFill>
                  <a:srgbClr val="002060"/>
                </a:solidFill>
                <a:effectLst/>
                <a:uLnTx/>
                <a:uFillTx/>
                <a:latin typeface="Calibri"/>
                <a:ea typeface="Calibri"/>
                <a:cs typeface="Calibri"/>
                <a:sym typeface="Calibri"/>
              </a:rPr>
              <a:t>יחידת לימוד בכישורי חיים</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kumimoji="0" lang="he-IL" sz="3500" b="1" i="0" u="none" strike="noStrike" kern="0" cap="none" spc="0" normalizeH="0" baseline="0" noProof="0" dirty="0">
                <a:ln>
                  <a:noFill/>
                </a:ln>
                <a:solidFill>
                  <a:srgbClr val="002060"/>
                </a:solidFill>
                <a:effectLst/>
                <a:uLnTx/>
                <a:uFillTx/>
                <a:latin typeface="Calibri"/>
                <a:ea typeface="Calibri"/>
                <a:cs typeface="Calibri"/>
                <a:sym typeface="Calibri"/>
              </a:rPr>
              <a:t>כללי התנהגות לקידום מרחב חיובי ובטוח ברשת, בדגש על פיתוח רגישות חברתית ואמפתיה</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Google Shape;126;p1"/>
          <p:cNvSpPr txBox="1"/>
          <p:nvPr/>
        </p:nvSpPr>
        <p:spPr>
          <a:xfrm>
            <a:off x="-1000570" y="5270353"/>
            <a:ext cx="6426575" cy="904823"/>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10000"/>
              </a:lnSpc>
              <a:spcBef>
                <a:spcPts val="0"/>
              </a:spcBef>
              <a:spcAft>
                <a:spcPts val="0"/>
              </a:spcAft>
              <a:buClr>
                <a:srgbClr val="000000"/>
              </a:buClr>
              <a:buSzTx/>
              <a:buFont typeface="Arial"/>
              <a:buNone/>
              <a:tabLst/>
              <a:defRPr/>
            </a:pPr>
            <a:r>
              <a:rPr kumimoji="0" lang="iw-IL" sz="2800" b="1" i="0" u="none" strike="noStrike" kern="0" cap="none" spc="0" normalizeH="0" baseline="0" noProof="0" dirty="0">
                <a:ln>
                  <a:noFill/>
                </a:ln>
                <a:solidFill>
                  <a:srgbClr val="002060"/>
                </a:solidFill>
                <a:effectLst/>
                <a:uLnTx/>
                <a:uFillTx/>
                <a:latin typeface="Calibri"/>
                <a:ea typeface="Calibri"/>
                <a:cs typeface="Calibri"/>
                <a:sym typeface="Calibri"/>
              </a:rPr>
              <a:t>מיומנות מרכזית</a:t>
            </a:r>
            <a:br>
              <a:rPr kumimoji="0" lang="iw-IL" sz="2800" b="1" i="0" u="none" strike="noStrike" kern="0" cap="none" spc="0" normalizeH="0" baseline="0" noProof="0" dirty="0">
                <a:ln>
                  <a:noFill/>
                </a:ln>
                <a:solidFill>
                  <a:srgbClr val="002060"/>
                </a:solidFill>
                <a:effectLst/>
                <a:uLnTx/>
                <a:uFillTx/>
                <a:latin typeface="Calibri"/>
                <a:ea typeface="Calibri"/>
                <a:cs typeface="Calibri"/>
                <a:sym typeface="Calibri"/>
              </a:rPr>
            </a:br>
            <a:r>
              <a:rPr lang="he-IL" sz="2000" kern="0" noProof="0" dirty="0">
                <a:solidFill>
                  <a:srgbClr val="002060"/>
                </a:solidFill>
                <a:latin typeface="Calibri"/>
                <a:ea typeface="Calibri"/>
                <a:cs typeface="Calibri"/>
                <a:sym typeface="Calibri"/>
              </a:rPr>
              <a:t>ניהול עצמי ברשת </a:t>
            </a:r>
          </a:p>
        </p:txBody>
      </p:sp>
    </p:spTree>
    <p:extLst>
      <p:ext uri="{BB962C8B-B14F-4D97-AF65-F5344CB8AC3E}">
        <p14:creationId xmlns:p14="http://schemas.microsoft.com/office/powerpoint/2010/main" val="536688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מעוגל 10"/>
          <p:cNvSpPr>
            <a:spLocks/>
          </p:cNvSpPr>
          <p:nvPr/>
        </p:nvSpPr>
        <p:spPr>
          <a:xfrm>
            <a:off x="507259" y="647333"/>
            <a:ext cx="6102547" cy="1731062"/>
          </a:xfrm>
          <a:prstGeom prst="roundRect">
            <a:avLst/>
          </a:prstGeom>
          <a:solidFill>
            <a:srgbClr val="385A64"/>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rPr>
              <a:t>התבוננו על הבחירות שלכם לאורך התרגיל האם היה בהן משהו משותף? </a:t>
            </a:r>
          </a:p>
          <a:p>
            <a:pPr algn="ctr"/>
            <a:r>
              <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rPr>
              <a:t>אם כן, מה המשותף? </a:t>
            </a:r>
          </a:p>
        </p:txBody>
      </p:sp>
      <p:sp>
        <p:nvSpPr>
          <p:cNvPr id="9" name="מלבן מעוגל 10">
            <a:extLst>
              <a:ext uri="{FF2B5EF4-FFF2-40B4-BE49-F238E27FC236}">
                <a16:creationId xmlns:a16="http://schemas.microsoft.com/office/drawing/2014/main" id="{106377AD-FFAC-D783-57E4-3E37B7A48870}"/>
              </a:ext>
            </a:extLst>
          </p:cNvPr>
          <p:cNvSpPr>
            <a:spLocks/>
          </p:cNvSpPr>
          <p:nvPr/>
        </p:nvSpPr>
        <p:spPr>
          <a:xfrm>
            <a:off x="507258" y="2563469"/>
            <a:ext cx="6102547" cy="1731062"/>
          </a:xfrm>
          <a:prstGeom prst="roundRect">
            <a:avLst/>
          </a:prstGeom>
          <a:solidFill>
            <a:srgbClr val="FFC19E"/>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מה היו שיקולי הדעת שלכם? </a:t>
            </a:r>
          </a:p>
          <a:p>
            <a:pPr algn="ct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מה גרם לכם לבחור כפי שבחרתם? </a:t>
            </a:r>
          </a:p>
        </p:txBody>
      </p:sp>
      <p:sp>
        <p:nvSpPr>
          <p:cNvPr id="10" name="מלבן מעוגל 10">
            <a:extLst>
              <a:ext uri="{FF2B5EF4-FFF2-40B4-BE49-F238E27FC236}">
                <a16:creationId xmlns:a16="http://schemas.microsoft.com/office/drawing/2014/main" id="{691EAD77-EF56-163A-9F77-9B3FD8AF55B1}"/>
              </a:ext>
            </a:extLst>
          </p:cNvPr>
          <p:cNvSpPr>
            <a:spLocks/>
          </p:cNvSpPr>
          <p:nvPr/>
        </p:nvSpPr>
        <p:spPr>
          <a:xfrm>
            <a:off x="507257" y="4552182"/>
            <a:ext cx="6102547" cy="1731062"/>
          </a:xfrm>
          <a:prstGeom prst="roundRect">
            <a:avLst/>
          </a:prstGeom>
          <a:solidFill>
            <a:srgbClr val="FF735C"/>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איזה כותרת אחרת/ נוספת </a:t>
            </a:r>
          </a:p>
          <a:p>
            <a:pPr algn="ct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הייתם נותנים לפעילות? </a:t>
            </a:r>
          </a:p>
          <a:p>
            <a:pPr algn="ct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מהי משמעות המילה "מתחברים" בעיניכם?</a:t>
            </a:r>
          </a:p>
        </p:txBody>
      </p:sp>
      <p:pic>
        <p:nvPicPr>
          <p:cNvPr id="8" name="תמונה 7" descr="תמונה שמכילה לבוש, סרט מצויר, אומנות קליפיפם, אדם&#10;&#10;התיאור נוצר באופן אוטומטי">
            <a:extLst>
              <a:ext uri="{FF2B5EF4-FFF2-40B4-BE49-F238E27FC236}">
                <a16:creationId xmlns:a16="http://schemas.microsoft.com/office/drawing/2014/main" id="{961E23FB-41F7-47E8-9619-66BC280EA36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58586" y="990211"/>
            <a:ext cx="6284650" cy="6284650"/>
          </a:xfrm>
          <a:prstGeom prst="rect">
            <a:avLst/>
          </a:prstGeom>
        </p:spPr>
      </p:pic>
    </p:spTree>
    <p:extLst>
      <p:ext uri="{BB962C8B-B14F-4D97-AF65-F5344CB8AC3E}">
        <p14:creationId xmlns:p14="http://schemas.microsoft.com/office/powerpoint/2010/main" val="139579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F133F5F8-36A4-40E4-88A4-958F94879D93}"/>
              </a:ext>
            </a:extLst>
          </p:cNvPr>
          <p:cNvSpPr>
            <a:spLocks noGrp="1"/>
          </p:cNvSpPr>
          <p:nvPr>
            <p:ph type="title"/>
          </p:nvPr>
        </p:nvSpPr>
        <p:spPr>
          <a:xfrm>
            <a:off x="838200" y="161925"/>
            <a:ext cx="1051560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5400" b="1" dirty="0">
                <a:latin typeface="Calibri" panose="020F0502020204030204" pitchFamily="34" charset="0"/>
                <a:cs typeface="Calibri" panose="020F0502020204030204" pitchFamily="34" charset="0"/>
              </a:rPr>
              <a:t>בינה מלאכותית - מה זה אומר?</a:t>
            </a:r>
          </a:p>
        </p:txBody>
      </p:sp>
      <p:sp>
        <p:nvSpPr>
          <p:cNvPr id="3" name="TextBox 5">
            <a:extLst>
              <a:ext uri="{FF2B5EF4-FFF2-40B4-BE49-F238E27FC236}">
                <a16:creationId xmlns:a16="http://schemas.microsoft.com/office/drawing/2014/main" id="{E99C6E43-63A7-5589-4977-30FFE4DBF8C3}"/>
              </a:ext>
            </a:extLst>
          </p:cNvPr>
          <p:cNvSpPr txBox="1"/>
          <p:nvPr/>
        </p:nvSpPr>
        <p:spPr>
          <a:xfrm>
            <a:off x="140676" y="1605863"/>
            <a:ext cx="6704289" cy="5021055"/>
          </a:xfrm>
          <a:prstGeom prst="rect">
            <a:avLst/>
          </a:prstGeom>
          <a:noFill/>
          <a:ln w="57150">
            <a:noFill/>
          </a:ln>
        </p:spPr>
        <p:txBody>
          <a:bodyPr wrap="square" rtlCol="1">
            <a:spAutoFit/>
          </a:bodyPr>
          <a:ls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lnSpc>
                <a:spcPct val="150000"/>
              </a:lnSpc>
            </a:pPr>
            <a:r>
              <a:rPr lang="he-IL" sz="2400" dirty="0">
                <a:latin typeface="Calibri" panose="020F0502020204030204" pitchFamily="34" charset="0"/>
                <a:ea typeface="Calibri" panose="020F0502020204030204" pitchFamily="34" charset="0"/>
                <a:cs typeface="Calibri" panose="020F0502020204030204" pitchFamily="34" charset="0"/>
              </a:rPr>
              <a:t>בינה מלאכותית </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Artificial Intelligence</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he-IL" sz="24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he-IL" sz="240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AI</a:t>
            </a:r>
            <a:r>
              <a:rPr lang="he-IL" sz="2400" dirty="0">
                <a:latin typeface="Calibri" panose="020F0502020204030204" pitchFamily="34" charset="0"/>
                <a:ea typeface="Calibri" panose="020F0502020204030204" pitchFamily="34" charset="0"/>
                <a:cs typeface="Calibri" panose="020F0502020204030204" pitchFamily="34" charset="0"/>
              </a:rPr>
              <a:t>) -  </a:t>
            </a:r>
          </a:p>
          <a:p>
            <a:pPr algn="r" rtl="1">
              <a:lnSpc>
                <a:spcPct val="150000"/>
              </a:lnSpc>
            </a:pPr>
            <a:r>
              <a:rPr lang="he-IL" sz="2400" dirty="0">
                <a:latin typeface="Calibri" panose="020F0502020204030204" pitchFamily="34" charset="0"/>
                <a:ea typeface="Calibri" panose="020F0502020204030204" pitchFamily="34" charset="0"/>
                <a:cs typeface="Calibri" panose="020F0502020204030204" pitchFamily="34" charset="0"/>
              </a:rPr>
              <a:t>ענף במדעי המחשב אשר החל להתפתח בשנות ה-50 </a:t>
            </a:r>
          </a:p>
          <a:p>
            <a:pPr algn="r" rtl="1">
              <a:lnSpc>
                <a:spcPct val="150000"/>
              </a:lnSpc>
            </a:pPr>
            <a:r>
              <a:rPr lang="he-IL" sz="2400" dirty="0">
                <a:latin typeface="Calibri" panose="020F0502020204030204" pitchFamily="34" charset="0"/>
                <a:ea typeface="Calibri" panose="020F0502020204030204" pitchFamily="34" charset="0"/>
                <a:cs typeface="Calibri" panose="020F0502020204030204" pitchFamily="34" charset="0"/>
              </a:rPr>
              <a:t>וכיום בא לידי ביטוי בחיינו באמצעים רבים.</a:t>
            </a:r>
          </a:p>
          <a:p>
            <a:pPr algn="r" rtl="1">
              <a:lnSpc>
                <a:spcPct val="150000"/>
              </a:lnSpc>
            </a:pPr>
            <a:endParaRPr lang="he-IL" sz="2400" dirty="0">
              <a:latin typeface="Calibri" panose="020F0502020204030204" pitchFamily="34" charset="0"/>
              <a:ea typeface="Calibri" panose="020F0502020204030204" pitchFamily="34" charset="0"/>
              <a:cs typeface="Calibri" panose="020F0502020204030204" pitchFamily="34" charset="0"/>
            </a:endParaRPr>
          </a:p>
          <a:p>
            <a:pPr algn="r" rtl="1">
              <a:lnSpc>
                <a:spcPct val="150000"/>
              </a:lnSpc>
            </a:pPr>
            <a:r>
              <a:rPr lang="he-IL" sz="2400" dirty="0">
                <a:latin typeface="Calibri" panose="020F0502020204030204" pitchFamily="34" charset="0"/>
                <a:ea typeface="Calibri" panose="020F0502020204030204" pitchFamily="34" charset="0"/>
                <a:cs typeface="Calibri" panose="020F0502020204030204" pitchFamily="34" charset="0"/>
              </a:rPr>
              <a:t>ה-</a:t>
            </a:r>
            <a:r>
              <a:rPr lang="en-US" sz="2400" dirty="0">
                <a:latin typeface="Calibri" panose="020F0502020204030204" pitchFamily="34" charset="0"/>
                <a:ea typeface="Calibri" panose="020F0502020204030204" pitchFamily="34" charset="0"/>
                <a:cs typeface="Calibri" panose="020F0502020204030204" pitchFamily="34" charset="0"/>
              </a:rPr>
              <a:t>AI</a:t>
            </a:r>
            <a:r>
              <a:rPr lang="he-IL" sz="2400" dirty="0">
                <a:latin typeface="Calibri" panose="020F0502020204030204" pitchFamily="34" charset="0"/>
                <a:ea typeface="Calibri" panose="020F0502020204030204" pitchFamily="34" charset="0"/>
                <a:cs typeface="Calibri" panose="020F0502020204030204" pitchFamily="34" charset="0"/>
              </a:rPr>
              <a:t> מדמה יכולות חשיבה ובינה אנושית, בעזרת כלים ושיטות שונות, למשל: </a:t>
            </a:r>
            <a:r>
              <a:rPr lang="en-US" sz="2400" dirty="0" err="1">
                <a:latin typeface="Calibri" panose="020F0502020204030204" pitchFamily="34" charset="0"/>
                <a:ea typeface="Calibri" panose="020F0502020204030204" pitchFamily="34" charset="0"/>
                <a:cs typeface="Calibri" panose="020F0502020204030204" pitchFamily="34" charset="0"/>
              </a:rPr>
              <a:t>Chatgpt</a:t>
            </a:r>
            <a:r>
              <a:rPr lang="he-IL" sz="2400" dirty="0">
                <a:latin typeface="Calibri" panose="020F0502020204030204" pitchFamily="34" charset="0"/>
                <a:ea typeface="Calibri" panose="020F0502020204030204" pitchFamily="34" charset="0"/>
                <a:cs typeface="Calibri" panose="020F0502020204030204" pitchFamily="34" charset="0"/>
              </a:rPr>
              <a:t>, קלוד.</a:t>
            </a:r>
          </a:p>
          <a:p>
            <a:pPr algn="r" rtl="1">
              <a:lnSpc>
                <a:spcPct val="150000"/>
              </a:lnSpc>
            </a:pPr>
            <a:endParaRPr lang="he-IL" sz="2400" dirty="0">
              <a:latin typeface="Calibri" panose="020F0502020204030204" pitchFamily="34" charset="0"/>
              <a:cs typeface="Calibri" panose="020F0502020204030204" pitchFamily="34" charset="0"/>
            </a:endParaRPr>
          </a:p>
          <a:p>
            <a:pPr algn="r" rtl="1">
              <a:lnSpc>
                <a:spcPct val="150000"/>
              </a:lnSpc>
            </a:pPr>
            <a:r>
              <a:rPr lang="he-IL" sz="2400" dirty="0">
                <a:latin typeface="Calibri" panose="020F0502020204030204" pitchFamily="34" charset="0"/>
                <a:cs typeface="Calibri" panose="020F0502020204030204" pitchFamily="34" charset="0"/>
              </a:rPr>
              <a:t>ה- </a:t>
            </a:r>
            <a:r>
              <a:rPr lang="en-US" sz="2400" dirty="0">
                <a:latin typeface="Calibri" panose="020F0502020204030204" pitchFamily="34" charset="0"/>
                <a:cs typeface="Calibri" panose="020F0502020204030204" pitchFamily="34" charset="0"/>
              </a:rPr>
              <a:t>AI</a:t>
            </a:r>
            <a:r>
              <a:rPr lang="he-IL" sz="2400" dirty="0">
                <a:latin typeface="Calibri" panose="020F0502020204030204" pitchFamily="34" charset="0"/>
                <a:cs typeface="Calibri" panose="020F0502020204030204" pitchFamily="34" charset="0"/>
              </a:rPr>
              <a:t> היא בעצם מערכת מחשב, שהזינו לתוכה מידע רב ו"לימדו" אותה לחשוב ולענות בדומה לבן אנוש.</a:t>
            </a:r>
            <a:endParaRPr lang="he-IL" sz="2400" dirty="0">
              <a:latin typeface="Calibri" panose="020F0502020204030204" pitchFamily="34" charset="0"/>
              <a:ea typeface="Calibri" panose="020F0502020204030204" pitchFamily="34" charset="0"/>
              <a:cs typeface="Calibri" panose="020F0502020204030204" pitchFamily="34" charset="0"/>
            </a:endParaRPr>
          </a:p>
        </p:txBody>
      </p:sp>
      <p:sp>
        <p:nvSpPr>
          <p:cNvPr id="2" name="מלבן מעוגל 10">
            <a:extLst>
              <a:ext uri="{FF2B5EF4-FFF2-40B4-BE49-F238E27FC236}">
                <a16:creationId xmlns:a16="http://schemas.microsoft.com/office/drawing/2014/main" id="{F06D64EC-C0CA-5825-5FD7-E501DCB447E3}"/>
              </a:ext>
            </a:extLst>
          </p:cNvPr>
          <p:cNvSpPr>
            <a:spLocks/>
          </p:cNvSpPr>
          <p:nvPr/>
        </p:nvSpPr>
        <p:spPr>
          <a:xfrm>
            <a:off x="6998534" y="1793992"/>
            <a:ext cx="791712" cy="356277"/>
          </a:xfrm>
          <a:prstGeom prst="roundRect">
            <a:avLst/>
          </a:prstGeom>
          <a:solidFill>
            <a:srgbClr val="385A64"/>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מלבן מעוגל 10">
            <a:extLst>
              <a:ext uri="{FF2B5EF4-FFF2-40B4-BE49-F238E27FC236}">
                <a16:creationId xmlns:a16="http://schemas.microsoft.com/office/drawing/2014/main" id="{372A45DB-74F1-BFD8-EBB8-A24CDEE96AB2}"/>
              </a:ext>
            </a:extLst>
          </p:cNvPr>
          <p:cNvSpPr>
            <a:spLocks/>
          </p:cNvSpPr>
          <p:nvPr/>
        </p:nvSpPr>
        <p:spPr>
          <a:xfrm>
            <a:off x="6998535" y="4019026"/>
            <a:ext cx="791712" cy="356277"/>
          </a:xfrm>
          <a:prstGeom prst="roundRect">
            <a:avLst/>
          </a:prstGeom>
          <a:solidFill>
            <a:srgbClr val="FFC19E"/>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מלבן מעוגל 10">
            <a:extLst>
              <a:ext uri="{FF2B5EF4-FFF2-40B4-BE49-F238E27FC236}">
                <a16:creationId xmlns:a16="http://schemas.microsoft.com/office/drawing/2014/main" id="{E5168459-8662-3A05-D711-1E48C1BB5927}"/>
              </a:ext>
            </a:extLst>
          </p:cNvPr>
          <p:cNvSpPr>
            <a:spLocks/>
          </p:cNvSpPr>
          <p:nvPr/>
        </p:nvSpPr>
        <p:spPr>
          <a:xfrm>
            <a:off x="6998534" y="5700866"/>
            <a:ext cx="791712" cy="356277"/>
          </a:xfrm>
          <a:prstGeom prst="roundRect">
            <a:avLst/>
          </a:prstGeom>
          <a:solidFill>
            <a:srgbClr val="FF735C"/>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תמונה 3"/>
          <p:cNvPicPr>
            <a:picLocks noChangeAspect="1"/>
          </p:cNvPicPr>
          <p:nvPr/>
        </p:nvPicPr>
        <p:blipFill>
          <a:blip r:embed="rId3"/>
          <a:stretch>
            <a:fillRect/>
          </a:stretch>
        </p:blipFill>
        <p:spPr>
          <a:xfrm>
            <a:off x="7547960" y="1487488"/>
            <a:ext cx="4644040" cy="5413189"/>
          </a:xfrm>
          <a:prstGeom prst="rect">
            <a:avLst/>
          </a:prstGeom>
        </p:spPr>
      </p:pic>
    </p:spTree>
    <p:extLst>
      <p:ext uri="{BB962C8B-B14F-4D97-AF65-F5344CB8AC3E}">
        <p14:creationId xmlns:p14="http://schemas.microsoft.com/office/powerpoint/2010/main" val="989477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גרפיקה 4">
            <a:extLst>
              <a:ext uri="{FF2B5EF4-FFF2-40B4-BE49-F238E27FC236}">
                <a16:creationId xmlns:a16="http://schemas.microsoft.com/office/drawing/2014/main" id="{D16307F9-C3AD-CA13-5E7B-B6AACA2C772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027984" y="1566623"/>
            <a:ext cx="6096000" cy="4868029"/>
          </a:xfrm>
          <a:prstGeom prst="rect">
            <a:avLst/>
          </a:prstGeom>
        </p:spPr>
      </p:pic>
      <p:sp>
        <p:nvSpPr>
          <p:cNvPr id="8" name="תיבת טקסט 7">
            <a:extLst>
              <a:ext uri="{FF2B5EF4-FFF2-40B4-BE49-F238E27FC236}">
                <a16:creationId xmlns:a16="http://schemas.microsoft.com/office/drawing/2014/main" id="{E374ECF4-5142-C289-9354-BB5CD262DA8C}"/>
              </a:ext>
            </a:extLst>
          </p:cNvPr>
          <p:cNvSpPr txBox="1"/>
          <p:nvPr/>
        </p:nvSpPr>
        <p:spPr>
          <a:xfrm>
            <a:off x="1031631" y="824706"/>
            <a:ext cx="5499589" cy="4154984"/>
          </a:xfrm>
          <a:prstGeom prst="rect">
            <a:avLst/>
          </a:prstGeom>
          <a:noFill/>
        </p:spPr>
        <p:txBody>
          <a:bodyPr wrap="square">
            <a:spAutoFit/>
          </a:bodyPr>
          <a:lstStyle/>
          <a:p>
            <a:pPr marL="0" indent="0" algn="ctr">
              <a:buNone/>
            </a:pPr>
            <a:endParaRPr lang="he-IL" sz="4400" dirty="0">
              <a:solidFill>
                <a:srgbClr val="000000"/>
              </a:solidFill>
              <a:latin typeface="Calibri" panose="020F0502020204030204" pitchFamily="34" charset="0"/>
              <a:cs typeface="Calibri" panose="020F0502020204030204" pitchFamily="34" charset="0"/>
            </a:endParaRPr>
          </a:p>
          <a:p>
            <a:pPr marL="0" indent="0" algn="ctr">
              <a:buNone/>
            </a:pPr>
            <a:r>
              <a:rPr lang="he-IL" sz="4400" dirty="0">
                <a:solidFill>
                  <a:srgbClr val="000000"/>
                </a:solidFill>
                <a:latin typeface="Calibri" panose="020F0502020204030204" pitchFamily="34" charset="0"/>
                <a:cs typeface="Calibri" panose="020F0502020204030204" pitchFamily="34" charset="0"/>
              </a:rPr>
              <a:t>ישנם דברים שקשה להגדיר ולדייק אותם, דברים אנושיים שמכונה לעולם לא תצליח לדמות. ניתן לקרוא להם </a:t>
            </a:r>
            <a:r>
              <a:rPr lang="he-IL" sz="4400" b="1" dirty="0">
                <a:solidFill>
                  <a:srgbClr val="C3625D"/>
                </a:solidFill>
                <a:latin typeface="Calibri" panose="020F0502020204030204" pitchFamily="34" charset="0"/>
                <a:cs typeface="Calibri" panose="020F0502020204030204" pitchFamily="34" charset="0"/>
              </a:rPr>
              <a:t>בינת הלב</a:t>
            </a:r>
            <a:r>
              <a:rPr lang="he-IL" sz="4400" dirty="0">
                <a:latin typeface="Calibri" panose="020F0502020204030204" pitchFamily="34" charset="0"/>
                <a:cs typeface="Calibri" panose="020F0502020204030204" pitchFamily="34" charset="0"/>
              </a:rPr>
              <a:t>.</a:t>
            </a:r>
            <a:r>
              <a:rPr lang="he-IL" sz="4400" dirty="0">
                <a:solidFill>
                  <a:srgbClr val="FF0000"/>
                </a:solidFill>
                <a:latin typeface="Calibri" panose="020F0502020204030204" pitchFamily="34" charset="0"/>
                <a:cs typeface="Calibri" panose="020F0502020204030204" pitchFamily="34" charset="0"/>
              </a:rPr>
              <a:t> </a:t>
            </a:r>
          </a:p>
        </p:txBody>
      </p:sp>
      <p:sp>
        <p:nvSpPr>
          <p:cNvPr id="9" name="כותרת 4">
            <a:extLst>
              <a:ext uri="{FF2B5EF4-FFF2-40B4-BE49-F238E27FC236}">
                <a16:creationId xmlns:a16="http://schemas.microsoft.com/office/drawing/2014/main" id="{5F5C563E-B05D-CA27-F086-CE35E42BF6C4}"/>
              </a:ext>
            </a:extLst>
          </p:cNvPr>
          <p:cNvSpPr>
            <a:spLocks noGrp="1"/>
          </p:cNvSpPr>
          <p:nvPr>
            <p:ph type="title"/>
          </p:nvPr>
        </p:nvSpPr>
        <p:spPr>
          <a:xfrm>
            <a:off x="838200" y="161925"/>
            <a:ext cx="1051560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5400" b="1" dirty="0">
                <a:latin typeface="Calibri" panose="020F0502020204030204" pitchFamily="34" charset="0"/>
                <a:cs typeface="Calibri" panose="020F0502020204030204" pitchFamily="34" charset="0"/>
              </a:rPr>
              <a:t>בינת הלב</a:t>
            </a:r>
          </a:p>
        </p:txBody>
      </p:sp>
      <p:sp>
        <p:nvSpPr>
          <p:cNvPr id="11" name="תיבת טקסט 10">
            <a:extLst>
              <a:ext uri="{FF2B5EF4-FFF2-40B4-BE49-F238E27FC236}">
                <a16:creationId xmlns:a16="http://schemas.microsoft.com/office/drawing/2014/main" id="{E9FD63A8-2F05-5932-FA4A-9ECF5C3BEF06}"/>
              </a:ext>
            </a:extLst>
          </p:cNvPr>
          <p:cNvSpPr txBox="1"/>
          <p:nvPr/>
        </p:nvSpPr>
        <p:spPr>
          <a:xfrm>
            <a:off x="-339603" y="5642471"/>
            <a:ext cx="7859589" cy="2800767"/>
          </a:xfrm>
          <a:prstGeom prst="rect">
            <a:avLst/>
          </a:prstGeom>
          <a:noFill/>
        </p:spPr>
        <p:txBody>
          <a:bodyPr wrap="square">
            <a:spAutoFit/>
          </a:bodyPr>
          <a:lstStyle/>
          <a:p>
            <a:pPr marL="0" indent="0" algn="ctr">
              <a:buNone/>
            </a:pPr>
            <a:r>
              <a:rPr lang="he-IL" sz="4400" b="1" dirty="0">
                <a:solidFill>
                  <a:srgbClr val="372A71"/>
                </a:solidFill>
                <a:latin typeface="Calibri" panose="020F0502020204030204" pitchFamily="34" charset="0"/>
                <a:cs typeface="Calibri" panose="020F0502020204030204" pitchFamily="34" charset="0"/>
              </a:rPr>
              <a:t>מה בינת הלב כוללת לדעתכם?</a:t>
            </a:r>
          </a:p>
          <a:p>
            <a:pPr marL="0" indent="0" algn="ctr">
              <a:buNone/>
            </a:pPr>
            <a:endParaRPr lang="he-IL" sz="4400" b="1" dirty="0">
              <a:solidFill>
                <a:srgbClr val="372A71"/>
              </a:solidFill>
              <a:latin typeface="Calibri" panose="020F0502020204030204" pitchFamily="34" charset="0"/>
              <a:cs typeface="Calibri" panose="020F0502020204030204" pitchFamily="34" charset="0"/>
            </a:endParaRPr>
          </a:p>
          <a:p>
            <a:pPr marL="0" indent="0" algn="ctr">
              <a:buNone/>
            </a:pPr>
            <a:endParaRPr lang="he-IL" sz="4400" b="1" dirty="0">
              <a:solidFill>
                <a:srgbClr val="372A71"/>
              </a:solidFill>
              <a:latin typeface="Calibri" panose="020F0502020204030204" pitchFamily="34" charset="0"/>
              <a:cs typeface="Calibri" panose="020F0502020204030204" pitchFamily="34" charset="0"/>
            </a:endParaRPr>
          </a:p>
          <a:p>
            <a:pPr marL="0" indent="0" algn="ctr">
              <a:buNone/>
            </a:pPr>
            <a:endParaRPr lang="he-IL" sz="4400" b="1" dirty="0">
              <a:solidFill>
                <a:srgbClr val="372A71"/>
              </a:solidFill>
              <a:latin typeface="Calibri" panose="020F0502020204030204" pitchFamily="34" charset="0"/>
              <a:cs typeface="Calibri" panose="020F0502020204030204" pitchFamily="34" charset="0"/>
            </a:endParaRPr>
          </a:p>
        </p:txBody>
      </p:sp>
      <p:cxnSp>
        <p:nvCxnSpPr>
          <p:cNvPr id="13" name="מחבר ישר 12">
            <a:extLst>
              <a:ext uri="{FF2B5EF4-FFF2-40B4-BE49-F238E27FC236}">
                <a16:creationId xmlns:a16="http://schemas.microsoft.com/office/drawing/2014/main" id="{4571D4F0-D69B-3DC4-9C49-EAFA820B9E9B}"/>
              </a:ext>
            </a:extLst>
          </p:cNvPr>
          <p:cNvCxnSpPr/>
          <p:nvPr/>
        </p:nvCxnSpPr>
        <p:spPr>
          <a:xfrm>
            <a:off x="838200" y="5375348"/>
            <a:ext cx="5503984" cy="0"/>
          </a:xfrm>
          <a:prstGeom prst="line">
            <a:avLst/>
          </a:prstGeom>
          <a:ln>
            <a:solidFill>
              <a:srgbClr val="C362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7639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כותרת 4">
            <a:extLst>
              <a:ext uri="{FF2B5EF4-FFF2-40B4-BE49-F238E27FC236}">
                <a16:creationId xmlns:a16="http://schemas.microsoft.com/office/drawing/2014/main" id="{F133F5F8-36A4-40E4-88A4-958F94879D93}"/>
              </a:ext>
            </a:extLst>
          </p:cNvPr>
          <p:cNvSpPr>
            <a:spLocks noGrp="1"/>
          </p:cNvSpPr>
          <p:nvPr>
            <p:ph type="title" idx="4294967295"/>
          </p:nvPr>
        </p:nvSpPr>
        <p:spPr>
          <a:xfrm>
            <a:off x="218049" y="573617"/>
            <a:ext cx="4368602" cy="1956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gn="ctr"/>
            <a:r>
              <a:rPr lang="en-US" sz="6000" b="1" dirty="0" err="1">
                <a:solidFill>
                  <a:srgbClr val="C3625D"/>
                </a:solidFill>
                <a:latin typeface="Calibri" panose="020F0502020204030204" pitchFamily="34" charset="0"/>
                <a:ea typeface="Calibri" panose="020F0502020204030204" pitchFamily="34" charset="0"/>
                <a:cs typeface="Calibri" panose="020F0502020204030204" pitchFamily="34" charset="0"/>
              </a:rPr>
              <a:t>רעיון</a:t>
            </a:r>
            <a:r>
              <a:rPr lang="en-US" sz="6000" b="1" dirty="0">
                <a:solidFill>
                  <a:srgbClr val="C3625D"/>
                </a:solidFill>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C3625D"/>
                </a:solidFill>
                <a:latin typeface="Calibri" panose="020F0502020204030204" pitchFamily="34" charset="0"/>
                <a:ea typeface="Calibri" panose="020F0502020204030204" pitchFamily="34" charset="0"/>
                <a:cs typeface="Calibri" panose="020F0502020204030204" pitchFamily="34" charset="0"/>
              </a:rPr>
              <a:t>דמיו</a:t>
            </a:r>
            <a:r>
              <a:rPr lang="he-IL" sz="6000" b="1" dirty="0">
                <a:solidFill>
                  <a:srgbClr val="C3625D"/>
                </a:solidFill>
                <a:latin typeface="Calibri" panose="020F0502020204030204" pitchFamily="34" charset="0"/>
                <a:ea typeface="Calibri" panose="020F0502020204030204" pitchFamily="34" charset="0"/>
                <a:cs typeface="Calibri" panose="020F0502020204030204" pitchFamily="34" charset="0"/>
              </a:rPr>
              <a:t>ני</a:t>
            </a:r>
            <a:r>
              <a:rPr lang="en-US" sz="6000" b="1" dirty="0">
                <a:solidFill>
                  <a:srgbClr val="C3625D"/>
                </a:solidFill>
                <a:latin typeface="Calibri" panose="020F0502020204030204" pitchFamily="34" charset="0"/>
                <a:ea typeface="Calibri" panose="020F0502020204030204" pitchFamily="34" charset="0"/>
                <a:cs typeface="Calibri" panose="020F0502020204030204" pitchFamily="34" charset="0"/>
              </a:rPr>
              <a:t>:</a:t>
            </a:r>
            <a:br>
              <a:rPr lang="en-US" sz="6000" b="1" dirty="0">
                <a:solidFill>
                  <a:srgbClr val="C3625D"/>
                </a:solidFill>
                <a:latin typeface="Calibri" panose="020F0502020204030204" pitchFamily="34" charset="0"/>
                <a:ea typeface="Calibri" panose="020F0502020204030204" pitchFamily="34" charset="0"/>
                <a:cs typeface="Calibri" panose="020F0502020204030204" pitchFamily="34" charset="0"/>
              </a:rPr>
            </a:br>
            <a:r>
              <a:rPr lang="en-US" sz="6000" b="1" dirty="0" err="1">
                <a:solidFill>
                  <a:srgbClr val="C3625D"/>
                </a:solidFill>
                <a:latin typeface="Calibri" panose="020F0502020204030204" pitchFamily="34" charset="0"/>
                <a:ea typeface="Calibri" panose="020F0502020204030204" pitchFamily="34" charset="0"/>
                <a:cs typeface="Calibri" panose="020F0502020204030204" pitchFamily="34" charset="0"/>
              </a:rPr>
              <a:t>מיקה</a:t>
            </a:r>
            <a:r>
              <a:rPr lang="en-US" sz="6000" b="1" dirty="0">
                <a:solidFill>
                  <a:srgbClr val="C3625D"/>
                </a:solidFill>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C3625D"/>
                </a:solidFill>
                <a:latin typeface="Calibri" panose="020F0502020204030204" pitchFamily="34" charset="0"/>
                <a:ea typeface="Calibri" panose="020F0502020204030204" pitchFamily="34" charset="0"/>
                <a:cs typeface="Calibri" panose="020F0502020204030204" pitchFamily="34" charset="0"/>
              </a:rPr>
              <a:t>ואריאל</a:t>
            </a:r>
            <a:endParaRPr lang="en-US" sz="6000" b="1" dirty="0">
              <a:solidFill>
                <a:srgbClr val="C3625D"/>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טקסט 8">
            <a:extLst>
              <a:ext uri="{FF2B5EF4-FFF2-40B4-BE49-F238E27FC236}">
                <a16:creationId xmlns:a16="http://schemas.microsoft.com/office/drawing/2014/main" id="{EC196F56-C655-4AA6-B963-95FDF8054729}"/>
              </a:ext>
            </a:extLst>
          </p:cNvPr>
          <p:cNvSpPr txBox="1">
            <a:spLocks/>
          </p:cNvSpPr>
          <p:nvPr/>
        </p:nvSpPr>
        <p:spPr>
          <a:xfrm>
            <a:off x="139125" y="2588189"/>
            <a:ext cx="4838628" cy="3889982"/>
          </a:xfrm>
          <a:prstGeom prst="rect">
            <a:avLst/>
          </a:prstGeom>
        </p:spPr>
        <p:txBody>
          <a:bodyPr vert="horz" lIns="91440" tIns="45720" rIns="91440" bIns="45720" rtlCol="0">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400" dirty="0" err="1">
                <a:latin typeface="Calibri" panose="020F0502020204030204" pitchFamily="34" charset="0"/>
                <a:ea typeface="Calibri" panose="020F0502020204030204" pitchFamily="34" charset="0"/>
                <a:cs typeface="Calibri" panose="020F0502020204030204" pitchFamily="34" charset="0"/>
              </a:rPr>
              <a:t>מיקה</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ואר</a:t>
            </a:r>
            <a:r>
              <a:rPr lang="he-IL" sz="2400" dirty="0" err="1">
                <a:latin typeface="Calibri" panose="020F0502020204030204" pitchFamily="34" charset="0"/>
                <a:ea typeface="Calibri" panose="020F0502020204030204" pitchFamily="34" charset="0"/>
                <a:cs typeface="Calibri" panose="020F0502020204030204" pitchFamily="34" charset="0"/>
              </a:rPr>
              <a:t>יאל</a:t>
            </a:r>
            <a:r>
              <a:rPr lang="he-IL" sz="2400" dirty="0">
                <a:latin typeface="Calibri" panose="020F0502020204030204" pitchFamily="34" charset="0"/>
                <a:ea typeface="Calibri" panose="020F0502020204030204" pitchFamily="34" charset="0"/>
                <a:cs typeface="Calibri" panose="020F0502020204030204" pitchFamily="34" charset="0"/>
              </a:rPr>
              <a:t>,</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תלמידות</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כיתה</a:t>
            </a:r>
            <a:r>
              <a:rPr lang="en-US" sz="2400" dirty="0">
                <a:latin typeface="Calibri" panose="020F0502020204030204" pitchFamily="34" charset="0"/>
                <a:ea typeface="Calibri" panose="020F0502020204030204" pitchFamily="34" charset="0"/>
                <a:cs typeface="Calibri" panose="020F0502020204030204" pitchFamily="34" charset="0"/>
              </a:rPr>
              <a:t> ו</a:t>
            </a:r>
            <a:r>
              <a:rPr lang="he-IL"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הן</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חברות</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טובות</a:t>
            </a:r>
            <a:r>
              <a:rPr lang="he-IL"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יש</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להן</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המון</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דברים</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משותפים</a:t>
            </a:r>
            <a:r>
              <a:rPr lang="he-IL"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תחומי</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עניין</a:t>
            </a:r>
            <a:r>
              <a:rPr lang="he-IL" sz="2400" dirty="0">
                <a:latin typeface="Calibri" panose="020F0502020204030204" pitchFamily="34" charset="0"/>
                <a:ea typeface="Calibri" panose="020F0502020204030204" pitchFamily="34" charset="0"/>
                <a:cs typeface="Calibri" panose="020F0502020204030204" pitchFamily="34" charset="0"/>
              </a:rPr>
              <a:t>, בדיחות פרטיות ושתיהן חברות גם בקבוצת "כוכבי השביט" בצופים".</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0" indent="0" algn="r">
              <a:lnSpc>
                <a:spcPct val="120000"/>
              </a:lnSpc>
              <a:buNone/>
            </a:pPr>
            <a:r>
              <a:rPr lang="he-IL" sz="2400" dirty="0">
                <a:latin typeface="Calibri" panose="020F0502020204030204" pitchFamily="34" charset="0"/>
                <a:ea typeface="Calibri" panose="020F0502020204030204" pitchFamily="34" charset="0"/>
                <a:cs typeface="Calibri" panose="020F0502020204030204" pitchFamily="34" charset="0"/>
              </a:rPr>
              <a:t>לפני שבוע, מיטל המדריכה בצופים, העבירה פעילות על יזמות, יצירתיות ושימוש בדמיון. היא ביקשה מהחניכים לחשוב על רעיון למקש או אפליקציה נוספת לטלפון הנייד או למחשב שיוכלו לסייע לבני האדם.</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2" name="תמונה 1" descr="תמונה שמכילה אדם, לבוש, בחוץ, עץ&#10;&#10;התיאור נוצר באופן אוטומטי"/>
          <p:cNvPicPr>
            <a:picLocks noChangeAspect="1"/>
          </p:cNvPicPr>
          <p:nvPr/>
        </p:nvPicPr>
        <p:blipFill>
          <a:blip r:embed="rId3"/>
          <a:srcRect l="15042" r="2979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9210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descr="תמונה שמכילה אומנות קליפיפם, סרט מצויר, איור, גרפיקה&#10;&#10;התיאור נוצר באופן אוטומטי">
            <a:extLst>
              <a:ext uri="{FF2B5EF4-FFF2-40B4-BE49-F238E27FC236}">
                <a16:creationId xmlns:a16="http://schemas.microsoft.com/office/drawing/2014/main" id="{D308B7DA-52CC-1164-D3FA-AC5B043120D2}"/>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6112" y="1463675"/>
            <a:ext cx="8005763" cy="5337175"/>
          </a:xfrm>
          <a:prstGeom prst="rect">
            <a:avLst/>
          </a:prstGeom>
        </p:spPr>
      </p:pic>
      <p:sp>
        <p:nvSpPr>
          <p:cNvPr id="5" name="כותרת 4">
            <a:extLst>
              <a:ext uri="{FF2B5EF4-FFF2-40B4-BE49-F238E27FC236}">
                <a16:creationId xmlns:a16="http://schemas.microsoft.com/office/drawing/2014/main" id="{F133F5F8-36A4-40E4-88A4-958F94879D93}"/>
              </a:ext>
            </a:extLst>
          </p:cNvPr>
          <p:cNvSpPr>
            <a:spLocks noGrp="1"/>
          </p:cNvSpPr>
          <p:nvPr>
            <p:ph type="title"/>
          </p:nvPr>
        </p:nvSpPr>
        <p:spPr>
          <a:xfrm>
            <a:off x="838200" y="161925"/>
            <a:ext cx="1051560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5400" b="1" dirty="0">
                <a:latin typeface="Calibri" panose="020F0502020204030204" pitchFamily="34" charset="0"/>
                <a:cs typeface="Calibri" panose="020F0502020204030204" pitchFamily="34" charset="0"/>
              </a:rPr>
              <a:t>רעיון דמיוני: מיקה ואריאל</a:t>
            </a:r>
          </a:p>
        </p:txBody>
      </p:sp>
      <p:sp>
        <p:nvSpPr>
          <p:cNvPr id="3" name="מציין מיקום טקסט 8">
            <a:extLst>
              <a:ext uri="{FF2B5EF4-FFF2-40B4-BE49-F238E27FC236}">
                <a16:creationId xmlns:a16="http://schemas.microsoft.com/office/drawing/2014/main" id="{EC196F56-C655-4AA6-B963-95FDF8054729}"/>
              </a:ext>
            </a:extLst>
          </p:cNvPr>
          <p:cNvSpPr txBox="1">
            <a:spLocks/>
          </p:cNvSpPr>
          <p:nvPr/>
        </p:nvSpPr>
        <p:spPr>
          <a:xfrm>
            <a:off x="5815013" y="1929113"/>
            <a:ext cx="6061668" cy="4452501"/>
          </a:xfrm>
          <a:prstGeom prst="rect">
            <a:avLst/>
          </a:prstGeom>
          <a:noFill/>
          <a:ln w="28575" cmpd="tri">
            <a:noFill/>
            <a:prstDash val="solid"/>
          </a:ln>
          <a:effectLst>
            <a:softEdge rad="12700"/>
          </a:effectLst>
        </p:spPr>
        <p:txBody>
          <a:bodyPr wrap="square" rtlCol="1">
            <a:sp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he-IL" dirty="0">
              <a:solidFill>
                <a:srgbClr val="000000"/>
              </a:solidFill>
              <a:latin typeface="Calibri" panose="020F0502020204030204" pitchFamily="34" charset="0"/>
              <a:cs typeface="Calibri" panose="020F0502020204030204" pitchFamily="34" charset="0"/>
            </a:endParaRPr>
          </a:p>
          <a:p>
            <a:pPr marL="0" indent="0" algn="ctr">
              <a:buNone/>
            </a:pPr>
            <a:r>
              <a:rPr lang="he-IL" dirty="0">
                <a:solidFill>
                  <a:srgbClr val="000000"/>
                </a:solidFill>
                <a:latin typeface="Calibri" panose="020F0502020204030204" pitchFamily="34" charset="0"/>
                <a:cs typeface="Calibri" panose="020F0502020204030204" pitchFamily="34" charset="0"/>
              </a:rPr>
              <a:t>מיקה ואריאל נפגשו וחשבו על רעיונות.</a:t>
            </a:r>
          </a:p>
          <a:p>
            <a:pPr marL="0" indent="0" algn="ctr">
              <a:buNone/>
            </a:pPr>
            <a:r>
              <a:rPr lang="he-IL" sz="3600" b="1" dirty="0">
                <a:solidFill>
                  <a:srgbClr val="000000"/>
                </a:solidFill>
                <a:latin typeface="Calibri" panose="020F0502020204030204" pitchFamily="34" charset="0"/>
                <a:cs typeface="Calibri" panose="020F0502020204030204" pitchFamily="34" charset="0"/>
              </a:rPr>
              <a:t>הן חשבו וחשבו </a:t>
            </a:r>
            <a:r>
              <a:rPr lang="he-IL" sz="3600" b="1" dirty="0" err="1">
                <a:solidFill>
                  <a:srgbClr val="000000"/>
                </a:solidFill>
                <a:latin typeface="Calibri" panose="020F0502020204030204" pitchFamily="34" charset="0"/>
                <a:cs typeface="Calibri" panose="020F0502020204030204" pitchFamily="34" charset="0"/>
              </a:rPr>
              <a:t>וחשבו</a:t>
            </a:r>
            <a:r>
              <a:rPr lang="he-IL" sz="3600" b="1" dirty="0">
                <a:solidFill>
                  <a:srgbClr val="000000"/>
                </a:solidFill>
                <a:latin typeface="Calibri" panose="020F0502020204030204" pitchFamily="34" charset="0"/>
                <a:cs typeface="Calibri" panose="020F0502020204030204" pitchFamily="34" charset="0"/>
              </a:rPr>
              <a:t>...</a:t>
            </a:r>
            <a:endParaRPr lang="he-IL" sz="3600" b="1" dirty="0">
              <a:solidFill>
                <a:srgbClr val="FF0000"/>
              </a:solidFill>
              <a:latin typeface="Calibri" panose="020F0502020204030204" pitchFamily="34" charset="0"/>
              <a:cs typeface="Calibri" panose="020F0502020204030204" pitchFamily="34" charset="0"/>
            </a:endParaRPr>
          </a:p>
          <a:p>
            <a:pPr marL="0" indent="0" algn="ctr">
              <a:buNone/>
            </a:pPr>
            <a:endParaRPr lang="he-IL" dirty="0">
              <a:solidFill>
                <a:srgbClr val="000000"/>
              </a:solidFill>
              <a:latin typeface="Calibri" panose="020F0502020204030204" pitchFamily="34" charset="0"/>
              <a:cs typeface="Calibri" panose="020F0502020204030204" pitchFamily="34" charset="0"/>
            </a:endParaRPr>
          </a:p>
          <a:p>
            <a:pPr marL="0" indent="0" algn="ctr">
              <a:buNone/>
            </a:pPr>
            <a:r>
              <a:rPr lang="he-IL" dirty="0">
                <a:solidFill>
                  <a:srgbClr val="000000"/>
                </a:solidFill>
                <a:latin typeface="Calibri" panose="020F0502020204030204" pitchFamily="34" charset="0"/>
                <a:cs typeface="Calibri" panose="020F0502020204030204" pitchFamily="34" charset="0"/>
              </a:rPr>
              <a:t>פתאום אריאל קפצה מהמקום ואמרה: </a:t>
            </a:r>
            <a:r>
              <a:rPr lang="en-US" dirty="0">
                <a:solidFill>
                  <a:srgbClr val="000000"/>
                </a:solidFill>
                <a:latin typeface="Calibri" panose="020F0502020204030204" pitchFamily="34" charset="0"/>
                <a:cs typeface="Calibri" panose="020F0502020204030204" pitchFamily="34" charset="0"/>
              </a:rPr>
              <a:t/>
            </a:r>
            <a:br>
              <a:rPr lang="en-US" dirty="0">
                <a:solidFill>
                  <a:srgbClr val="000000"/>
                </a:solidFill>
                <a:latin typeface="Calibri" panose="020F0502020204030204" pitchFamily="34" charset="0"/>
                <a:cs typeface="Calibri" panose="020F0502020204030204" pitchFamily="34" charset="0"/>
              </a:rPr>
            </a:br>
            <a:r>
              <a:rPr lang="he-IL" dirty="0">
                <a:solidFill>
                  <a:srgbClr val="000000"/>
                </a:solidFill>
                <a:latin typeface="Calibri" panose="020F0502020204030204" pitchFamily="34" charset="0"/>
                <a:cs typeface="Calibri" panose="020F0502020204030204" pitchFamily="34" charset="0"/>
              </a:rPr>
              <a:t>"יש לי רעיון!!! בואי נמציא אפליקציה דמיונית, שעוזרת לאנשים לחשוב על רעיונות!"</a:t>
            </a:r>
          </a:p>
          <a:p>
            <a:pPr marL="0" indent="0" algn="ctr">
              <a:buNone/>
            </a:pPr>
            <a:r>
              <a:rPr lang="he-IL" dirty="0">
                <a:solidFill>
                  <a:srgbClr val="000000"/>
                </a:solidFill>
                <a:latin typeface="Calibri" panose="020F0502020204030204" pitchFamily="34" charset="0"/>
                <a:cs typeface="Calibri" panose="020F0502020204030204" pitchFamily="34" charset="0"/>
              </a:rPr>
              <a:t>מיקה התלהבה מהרעיון של אריאל. </a:t>
            </a:r>
          </a:p>
          <a:p>
            <a:pPr marL="0" indent="0" algn="ctr">
              <a:buNone/>
            </a:pPr>
            <a:endParaRPr lang="he-IL" sz="18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592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rotWithShape="1">
          <a:blip r:embed="rId3"/>
          <a:srcRect l="42679" r="22785"/>
          <a:stretch/>
        </p:blipFill>
        <p:spPr>
          <a:xfrm>
            <a:off x="8900343" y="1464891"/>
            <a:ext cx="3578117" cy="5418002"/>
          </a:xfrm>
          <a:prstGeom prst="rect">
            <a:avLst/>
          </a:prstGeom>
        </p:spPr>
      </p:pic>
      <p:sp>
        <p:nvSpPr>
          <p:cNvPr id="5" name="כותרת 4">
            <a:extLst>
              <a:ext uri="{FF2B5EF4-FFF2-40B4-BE49-F238E27FC236}">
                <a16:creationId xmlns:a16="http://schemas.microsoft.com/office/drawing/2014/main" id="{F133F5F8-36A4-40E4-88A4-958F94879D93}"/>
              </a:ext>
            </a:extLst>
          </p:cNvPr>
          <p:cNvSpPr>
            <a:spLocks noGrp="1"/>
          </p:cNvSpPr>
          <p:nvPr>
            <p:ph type="title"/>
          </p:nvPr>
        </p:nvSpPr>
        <p:spPr>
          <a:xfrm>
            <a:off x="838200" y="161925"/>
            <a:ext cx="1051560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5400" b="1" dirty="0">
                <a:latin typeface="Calibri" panose="020F0502020204030204" pitchFamily="34" charset="0"/>
                <a:cs typeface="Calibri" panose="020F0502020204030204" pitchFamily="34" charset="0"/>
              </a:rPr>
              <a:t>רעיון דמיוני: מיקה ואריאל</a:t>
            </a:r>
          </a:p>
        </p:txBody>
      </p:sp>
      <p:sp>
        <p:nvSpPr>
          <p:cNvPr id="10" name="TextBox 9"/>
          <p:cNvSpPr txBox="1"/>
          <p:nvPr/>
        </p:nvSpPr>
        <p:spPr>
          <a:xfrm>
            <a:off x="10116937" y="6035338"/>
            <a:ext cx="1862285" cy="369332"/>
          </a:xfrm>
          <a:prstGeom prst="rect">
            <a:avLst/>
          </a:prstGeom>
          <a:noFill/>
        </p:spPr>
        <p:txBody>
          <a:bodyPr wrap="square" rtlCol="1">
            <a:spAutoFit/>
          </a:bodyPr>
          <a:lstStyle/>
          <a:p>
            <a:pPr algn="ctr"/>
            <a:r>
              <a:rPr lang="he-IL" dirty="0"/>
              <a:t>מיקה</a:t>
            </a:r>
          </a:p>
        </p:txBody>
      </p:sp>
      <p:sp>
        <p:nvSpPr>
          <p:cNvPr id="12" name="TextBox 11"/>
          <p:cNvSpPr txBox="1"/>
          <p:nvPr/>
        </p:nvSpPr>
        <p:spPr>
          <a:xfrm>
            <a:off x="73754" y="5904563"/>
            <a:ext cx="1862285" cy="369332"/>
          </a:xfrm>
          <a:prstGeom prst="rect">
            <a:avLst/>
          </a:prstGeom>
          <a:noFill/>
        </p:spPr>
        <p:txBody>
          <a:bodyPr wrap="square" rtlCol="1">
            <a:spAutoFit/>
          </a:bodyPr>
          <a:lstStyle/>
          <a:p>
            <a:pPr algn="ctr"/>
            <a:r>
              <a:rPr lang="he-IL" dirty="0"/>
              <a:t>אריאל</a:t>
            </a:r>
          </a:p>
        </p:txBody>
      </p:sp>
      <p:pic>
        <p:nvPicPr>
          <p:cNvPr id="13" name="תמונה 12"/>
          <p:cNvPicPr>
            <a:picLocks noChangeAspect="1"/>
          </p:cNvPicPr>
          <p:nvPr/>
        </p:nvPicPr>
        <p:blipFill rotWithShape="1">
          <a:blip r:embed="rId4"/>
          <a:srcRect l="2806" r="57502"/>
          <a:stretch/>
        </p:blipFill>
        <p:spPr>
          <a:xfrm>
            <a:off x="-898310" y="1488497"/>
            <a:ext cx="3869053" cy="5411296"/>
          </a:xfrm>
          <a:prstGeom prst="rect">
            <a:avLst/>
          </a:prstGeom>
        </p:spPr>
      </p:pic>
      <p:sp>
        <p:nvSpPr>
          <p:cNvPr id="7" name="TextBox 6"/>
          <p:cNvSpPr txBox="1"/>
          <p:nvPr/>
        </p:nvSpPr>
        <p:spPr>
          <a:xfrm>
            <a:off x="3293492" y="3803324"/>
            <a:ext cx="3732779" cy="1477328"/>
          </a:xfrm>
          <a:prstGeom prst="rect">
            <a:avLst/>
          </a:prstGeom>
          <a:noFill/>
        </p:spPr>
        <p:txBody>
          <a:bodyPr wrap="square" rtlCol="1">
            <a:spAutoFit/>
          </a:bodyPr>
          <a:lstStyle/>
          <a:p>
            <a:pPr algn="ctr"/>
            <a:r>
              <a:rPr lang="he-IL" dirty="0">
                <a:latin typeface="Calibri" panose="020F0502020204030204" pitchFamily="34" charset="0"/>
                <a:ea typeface="Calibri" panose="020F0502020204030204" pitchFamily="34" charset="0"/>
                <a:cs typeface="Calibri" panose="020F0502020204030204" pitchFamily="34" charset="0"/>
              </a:rPr>
              <a:t>מגניב! בטוח יעופו על זה! אפליקציה שיכולה לתת רעיונות לפעילויות בצופים, למתכון לארוחת ערב, לרשימת שירים מומלצים ליום-הולדת, רעיונות לפתרון בעיות עם חברים, הכול!!!</a:t>
            </a:r>
          </a:p>
        </p:txBody>
      </p:sp>
      <p:sp>
        <p:nvSpPr>
          <p:cNvPr id="4" name="TextBox 3"/>
          <p:cNvSpPr txBox="1"/>
          <p:nvPr/>
        </p:nvSpPr>
        <p:spPr>
          <a:xfrm>
            <a:off x="5903388" y="2035829"/>
            <a:ext cx="2791189" cy="1200329"/>
          </a:xfrm>
          <a:prstGeom prst="rect">
            <a:avLst/>
          </a:prstGeom>
          <a:noFill/>
        </p:spPr>
        <p:txBody>
          <a:bodyPr wrap="square" rtlCol="1">
            <a:spAutoFit/>
          </a:bodyPr>
          <a:lstStyle/>
          <a:p>
            <a:pPr algn="ctr"/>
            <a:r>
              <a:rPr lang="he-IL" dirty="0" err="1">
                <a:latin typeface="Calibri" panose="020F0502020204030204" pitchFamily="34" charset="0"/>
                <a:ea typeface="Calibri" panose="020F0502020204030204" pitchFamily="34" charset="0"/>
                <a:cs typeface="Calibri" panose="020F0502020204030204" pitchFamily="34" charset="0"/>
              </a:rPr>
              <a:t>וואוו</a:t>
            </a:r>
            <a:r>
              <a:rPr lang="he-IL" dirty="0">
                <a:latin typeface="Calibri" panose="020F0502020204030204" pitchFamily="34" charset="0"/>
                <a:ea typeface="Calibri" panose="020F0502020204030204" pitchFamily="34" charset="0"/>
                <a:cs typeface="Calibri" panose="020F0502020204030204" pitchFamily="34" charset="0"/>
              </a:rPr>
              <a:t>! איזה מגניב! אהבתי מאוד את הרעיון! נציג אפליקציה דמיוניות שאפשר לפנות אליה בכל מצב ולבקש ממנה רעיונות.</a:t>
            </a:r>
          </a:p>
        </p:txBody>
      </p:sp>
      <p:sp>
        <p:nvSpPr>
          <p:cNvPr id="8" name="TextBox 7"/>
          <p:cNvSpPr txBox="1"/>
          <p:nvPr/>
        </p:nvSpPr>
        <p:spPr>
          <a:xfrm>
            <a:off x="2696220" y="6051896"/>
            <a:ext cx="6414336" cy="830997"/>
          </a:xfrm>
          <a:prstGeom prst="rect">
            <a:avLst/>
          </a:prstGeom>
          <a:noFill/>
        </p:spPr>
        <p:txBody>
          <a:bodyPr wrap="square" rtlCol="1">
            <a:spAutoFit/>
          </a:bodyPr>
          <a:lstStyle/>
          <a:p>
            <a:pPr algn="ctr"/>
            <a:r>
              <a:rPr lang="he-IL" sz="2400" b="1" dirty="0">
                <a:latin typeface="Calibri" panose="020F0502020204030204" pitchFamily="34" charset="0"/>
                <a:ea typeface="Calibri" panose="020F0502020204030204" pitchFamily="34" charset="0"/>
                <a:cs typeface="Calibri" panose="020F0502020204030204" pitchFamily="34" charset="0"/>
              </a:rPr>
              <a:t>מה דעתכם על </a:t>
            </a:r>
            <a:r>
              <a:rPr lang="he-IL" sz="2400" b="1" dirty="0" err="1">
                <a:latin typeface="Calibri" panose="020F0502020204030204" pitchFamily="34" charset="0"/>
                <a:ea typeface="Calibri" panose="020F0502020204030204" pitchFamily="34" charset="0"/>
                <a:cs typeface="Calibri" panose="020F0502020204030204" pitchFamily="34" charset="0"/>
              </a:rPr>
              <a:t>האפליקצייה</a:t>
            </a:r>
            <a:r>
              <a:rPr lang="he-IL" sz="2400" b="1" dirty="0">
                <a:latin typeface="Calibri" panose="020F0502020204030204" pitchFamily="34" charset="0"/>
                <a:ea typeface="Calibri" panose="020F0502020204030204" pitchFamily="34" charset="0"/>
                <a:cs typeface="Calibri" panose="020F0502020204030204" pitchFamily="34" charset="0"/>
              </a:rPr>
              <a:t> שמיקה ואריאל הציעו?</a:t>
            </a:r>
          </a:p>
          <a:p>
            <a:pPr algn="ctr"/>
            <a:r>
              <a:rPr lang="he-IL" sz="2400" b="1" dirty="0">
                <a:latin typeface="Calibri" panose="020F0502020204030204" pitchFamily="34" charset="0"/>
                <a:ea typeface="Calibri" panose="020F0502020204030204" pitchFamily="34" charset="0"/>
                <a:cs typeface="Calibri" panose="020F0502020204030204" pitchFamily="34" charset="0"/>
              </a:rPr>
              <a:t>    מה עשוי להיות חסר בה? </a:t>
            </a:r>
          </a:p>
        </p:txBody>
      </p:sp>
      <p:pic>
        <p:nvPicPr>
          <p:cNvPr id="6" name="גרפיקה 5">
            <a:extLst>
              <a:ext uri="{FF2B5EF4-FFF2-40B4-BE49-F238E27FC236}">
                <a16:creationId xmlns:a16="http://schemas.microsoft.com/office/drawing/2014/main" id="{A0E0B750-D941-6AA2-00C8-6F388AFDAFC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721145" y="1624584"/>
            <a:ext cx="3447125" cy="2200293"/>
          </a:xfrm>
          <a:prstGeom prst="rect">
            <a:avLst/>
          </a:prstGeom>
        </p:spPr>
      </p:pic>
      <p:pic>
        <p:nvPicPr>
          <p:cNvPr id="16" name="גרפיקה 15">
            <a:extLst>
              <a:ext uri="{FF2B5EF4-FFF2-40B4-BE49-F238E27FC236}">
                <a16:creationId xmlns:a16="http://schemas.microsoft.com/office/drawing/2014/main" id="{C05AF103-5299-E430-FEBB-D3DA4FA3A67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2878826" y="3429000"/>
            <a:ext cx="4470194" cy="2343150"/>
          </a:xfrm>
          <a:prstGeom prst="rect">
            <a:avLst/>
          </a:prstGeom>
        </p:spPr>
      </p:pic>
    </p:spTree>
    <p:extLst>
      <p:ext uri="{BB962C8B-B14F-4D97-AF65-F5344CB8AC3E}">
        <p14:creationId xmlns:p14="http://schemas.microsoft.com/office/powerpoint/2010/main" val="71789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פני אדם, אדם, לבוש, חיוך&#10;&#10;התיאור נוצר באופן אוטומטי">
            <a:extLst>
              <a:ext uri="{FF2B5EF4-FFF2-40B4-BE49-F238E27FC236}">
                <a16:creationId xmlns:a16="http://schemas.microsoft.com/office/drawing/2014/main" id="{B7E7412D-8F83-AFC8-CF8F-1ABBDD6B18F6}"/>
              </a:ext>
            </a:extLst>
          </p:cNvPr>
          <p:cNvPicPr>
            <a:picLocks noChangeAspect="1"/>
          </p:cNvPicPr>
          <p:nvPr/>
        </p:nvPicPr>
        <p:blipFill>
          <a:blip r:embed="rId3">
            <a:extLst>
              <a:ext uri="{28A0092B-C50C-407E-A947-70E740481C1C}">
                <a14:useLocalDpi xmlns:a14="http://schemas.microsoft.com/office/drawing/2010/main" val="0"/>
              </a:ext>
            </a:extLst>
          </a:blip>
          <a:srcRect r="25917"/>
          <a:stretch/>
        </p:blipFill>
        <p:spPr>
          <a:xfrm>
            <a:off x="0" y="750680"/>
            <a:ext cx="12184380" cy="6132930"/>
          </a:xfrm>
          <a:prstGeom prst="rect">
            <a:avLst/>
          </a:prstGeom>
        </p:spPr>
      </p:pic>
      <p:sp>
        <p:nvSpPr>
          <p:cNvPr id="5" name="כותרת 4">
            <a:extLst>
              <a:ext uri="{FF2B5EF4-FFF2-40B4-BE49-F238E27FC236}">
                <a16:creationId xmlns:a16="http://schemas.microsoft.com/office/drawing/2014/main" id="{F133F5F8-36A4-40E4-88A4-958F94879D93}"/>
              </a:ext>
            </a:extLst>
          </p:cNvPr>
          <p:cNvSpPr>
            <a:spLocks noGrp="1"/>
          </p:cNvSpPr>
          <p:nvPr>
            <p:ph type="title"/>
          </p:nvPr>
        </p:nvSpPr>
        <p:spPr>
          <a:xfrm>
            <a:off x="938213" y="-254206"/>
            <a:ext cx="1051560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5400" b="1" dirty="0">
                <a:latin typeface="Calibri" panose="020F0502020204030204" pitchFamily="34" charset="0"/>
                <a:cs typeface="Calibri" panose="020F0502020204030204" pitchFamily="34" charset="0"/>
              </a:rPr>
              <a:t>רעיון דמיוני: מיקה ואריאל</a:t>
            </a:r>
          </a:p>
        </p:txBody>
      </p:sp>
      <p:sp>
        <p:nvSpPr>
          <p:cNvPr id="4" name="TextBox 3"/>
          <p:cNvSpPr txBox="1"/>
          <p:nvPr/>
        </p:nvSpPr>
        <p:spPr>
          <a:xfrm>
            <a:off x="1" y="722310"/>
            <a:ext cx="12184380" cy="400110"/>
          </a:xfrm>
          <a:prstGeom prst="rect">
            <a:avLst/>
          </a:prstGeom>
          <a:solidFill>
            <a:schemeClr val="accent3">
              <a:lumMod val="20000"/>
              <a:lumOff val="80000"/>
            </a:schemeClr>
          </a:solidFill>
        </p:spPr>
        <p:txBody>
          <a:bodyPr wrap="square" rtlCol="1">
            <a:spAutoFit/>
          </a:bodyPr>
          <a:lstStyle/>
          <a:p>
            <a:pPr algn="ctr"/>
            <a:r>
              <a:rPr lang="he-IL" sz="2000" dirty="0">
                <a:latin typeface="Calibri" panose="020F0502020204030204" pitchFamily="34" charset="0"/>
                <a:ea typeface="Calibri" panose="020F0502020204030204" pitchFamily="34" charset="0"/>
                <a:cs typeface="Calibri" panose="020F0502020204030204" pitchFamily="34" charset="0"/>
              </a:rPr>
              <a:t>מיקה ואריאל הציגו את הרעיון שלהם בצופים ושאר החניכים הוזמנו להתייחס לרעיון!</a:t>
            </a:r>
          </a:p>
        </p:txBody>
      </p:sp>
      <p:sp>
        <p:nvSpPr>
          <p:cNvPr id="10" name="TextBox 9"/>
          <p:cNvSpPr txBox="1"/>
          <p:nvPr/>
        </p:nvSpPr>
        <p:spPr>
          <a:xfrm>
            <a:off x="10025232" y="6247003"/>
            <a:ext cx="1862285" cy="369332"/>
          </a:xfrm>
          <a:prstGeom prst="rect">
            <a:avLst/>
          </a:prstGeom>
          <a:noFill/>
        </p:spPr>
        <p:txBody>
          <a:bodyPr wrap="square" rtlCol="1">
            <a:spAutoFit/>
          </a:bodyPr>
          <a:lstStyle/>
          <a:p>
            <a:pPr algn="ctr"/>
            <a:r>
              <a:rPr lang="he-IL" dirty="0"/>
              <a:t>סאשה</a:t>
            </a:r>
          </a:p>
        </p:txBody>
      </p:sp>
      <p:sp>
        <p:nvSpPr>
          <p:cNvPr id="15" name="TextBox 14"/>
          <p:cNvSpPr txBox="1"/>
          <p:nvPr/>
        </p:nvSpPr>
        <p:spPr>
          <a:xfrm>
            <a:off x="7559680" y="5752736"/>
            <a:ext cx="1862285" cy="369332"/>
          </a:xfrm>
          <a:prstGeom prst="rect">
            <a:avLst/>
          </a:prstGeom>
          <a:noFill/>
        </p:spPr>
        <p:txBody>
          <a:bodyPr wrap="square" rtlCol="1">
            <a:spAutoFit/>
          </a:bodyPr>
          <a:lstStyle/>
          <a:p>
            <a:pPr algn="ctr"/>
            <a:r>
              <a:rPr lang="he-IL" dirty="0"/>
              <a:t>דניאל</a:t>
            </a:r>
          </a:p>
        </p:txBody>
      </p:sp>
      <p:sp>
        <p:nvSpPr>
          <p:cNvPr id="6" name="מלבן 5">
            <a:extLst>
              <a:ext uri="{FF2B5EF4-FFF2-40B4-BE49-F238E27FC236}">
                <a16:creationId xmlns:a16="http://schemas.microsoft.com/office/drawing/2014/main" id="{119E56C7-1E55-BE9A-8775-1ABA349BD931}"/>
              </a:ext>
            </a:extLst>
          </p:cNvPr>
          <p:cNvSpPr/>
          <p:nvPr/>
        </p:nvSpPr>
        <p:spPr>
          <a:xfrm>
            <a:off x="8236268" y="5329238"/>
            <a:ext cx="3962400" cy="1582742"/>
          </a:xfrm>
          <a:prstGeom prst="rect">
            <a:avLst/>
          </a:prstGeom>
          <a:solidFill>
            <a:srgbClr val="FEC32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3600" b="1" dirty="0">
                <a:solidFill>
                  <a:schemeClr val="tx1"/>
                </a:solidFill>
                <a:latin typeface="Calibri" panose="020F0502020204030204" pitchFamily="34" charset="0"/>
                <a:ea typeface="Calibri" panose="020F0502020204030204" pitchFamily="34" charset="0"/>
                <a:cs typeface="Calibri" panose="020F0502020204030204" pitchFamily="34" charset="0"/>
              </a:rPr>
              <a:t>דניאל</a:t>
            </a:r>
          </a:p>
          <a:p>
            <a:pPr algn="ctr"/>
            <a:r>
              <a:rPr lang="he-IL" sz="1600" dirty="0">
                <a:solidFill>
                  <a:schemeClr val="tx1"/>
                </a:solidFill>
                <a:latin typeface="Calibri" panose="020F0502020204030204" pitchFamily="34" charset="0"/>
                <a:ea typeface="Calibri" panose="020F0502020204030204" pitchFamily="34" charset="0"/>
                <a:cs typeface="Calibri" panose="020F0502020204030204" pitchFamily="34" charset="0"/>
              </a:rPr>
              <a:t>רעיון מקורי! התחברתי מאוד! זה יכול לחסוך מלא זמן ואנרגיה ולפנות זמן לעוד רעיונות!</a:t>
            </a:r>
          </a:p>
          <a:p>
            <a:pPr algn="ctr"/>
            <a:endParaRPr lang="he-IL"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מלבן 6">
            <a:extLst>
              <a:ext uri="{FF2B5EF4-FFF2-40B4-BE49-F238E27FC236}">
                <a16:creationId xmlns:a16="http://schemas.microsoft.com/office/drawing/2014/main" id="{147C153B-136D-DC63-E005-AC7738A105FB}"/>
              </a:ext>
            </a:extLst>
          </p:cNvPr>
          <p:cNvSpPr/>
          <p:nvPr/>
        </p:nvSpPr>
        <p:spPr>
          <a:xfrm>
            <a:off x="4089692" y="5329238"/>
            <a:ext cx="4140000" cy="1571626"/>
          </a:xfrm>
          <a:prstGeom prst="rect">
            <a:avLst/>
          </a:prstGeom>
          <a:solidFill>
            <a:srgbClr val="D3D18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3600" b="1" dirty="0">
                <a:solidFill>
                  <a:schemeClr val="tx1"/>
                </a:solidFill>
              </a:rPr>
              <a:t>סשה</a:t>
            </a:r>
          </a:p>
          <a:p>
            <a:pPr algn="ctr"/>
            <a:r>
              <a:rPr lang="he-IL" sz="1600" dirty="0">
                <a:solidFill>
                  <a:schemeClr val="tx1"/>
                </a:solidFill>
                <a:latin typeface="Calibri" panose="020F0502020204030204" pitchFamily="34" charset="0"/>
                <a:ea typeface="Calibri" panose="020F0502020204030204" pitchFamily="34" charset="0"/>
                <a:cs typeface="Calibri" panose="020F0502020204030204" pitchFamily="34" charset="0"/>
              </a:rPr>
              <a:t>נראה לי שהייתי משתמש בזה בכיף! אבל יותר </a:t>
            </a:r>
          </a:p>
          <a:p>
            <a:pPr algn="ctr"/>
            <a:r>
              <a:rPr lang="he-IL" sz="1600" dirty="0">
                <a:solidFill>
                  <a:schemeClr val="tx1"/>
                </a:solidFill>
                <a:latin typeface="Calibri" panose="020F0502020204030204" pitchFamily="34" charset="0"/>
                <a:ea typeface="Calibri" panose="020F0502020204030204" pitchFamily="34" charset="0"/>
                <a:cs typeface="Calibri" panose="020F0502020204030204" pitchFamily="34" charset="0"/>
              </a:rPr>
              <a:t>בשביל רעיונות למשחקים. בשביל רעיונות איך לפתור ריבים עם חברים, למשל, הייתי מעדיף לפנות לחבר אחר או למורה או להורים</a:t>
            </a:r>
          </a:p>
        </p:txBody>
      </p:sp>
      <p:sp>
        <p:nvSpPr>
          <p:cNvPr id="8" name="מלבן 7">
            <a:extLst>
              <a:ext uri="{FF2B5EF4-FFF2-40B4-BE49-F238E27FC236}">
                <a16:creationId xmlns:a16="http://schemas.microsoft.com/office/drawing/2014/main" id="{8400E9DE-4FE6-9C71-BFCE-DEDCFDE02AAA}"/>
              </a:ext>
            </a:extLst>
          </p:cNvPr>
          <p:cNvSpPr/>
          <p:nvPr/>
        </p:nvSpPr>
        <p:spPr>
          <a:xfrm>
            <a:off x="-50308" y="5329238"/>
            <a:ext cx="4140000" cy="1554166"/>
          </a:xfrm>
          <a:prstGeom prst="rect">
            <a:avLst/>
          </a:prstGeom>
          <a:solidFill>
            <a:srgbClr val="759CA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3600" b="1" dirty="0">
                <a:solidFill>
                  <a:schemeClr val="tx1"/>
                </a:solidFill>
              </a:rPr>
              <a:t>נגה</a:t>
            </a:r>
          </a:p>
          <a:p>
            <a:pPr algn="ctr"/>
            <a:r>
              <a:rPr lang="he-IL" sz="1600" dirty="0">
                <a:solidFill>
                  <a:schemeClr val="tx1"/>
                </a:solidFill>
                <a:latin typeface="Calibri" panose="020F0502020204030204" pitchFamily="34" charset="0"/>
                <a:ea typeface="Calibri" panose="020F0502020204030204" pitchFamily="34" charset="0"/>
                <a:cs typeface="Calibri" panose="020F0502020204030204" pitchFamily="34" charset="0"/>
              </a:rPr>
              <a:t>באמת נשמע מגניב! אבל אין סיכוי שהייתי נותנת רק לאפליקציה לבחור רשימת שירים ליומולדת שלי! יש לי את הטעם שלי ויש שירים שלא הייתי מוותרת עליהם!</a:t>
            </a:r>
          </a:p>
        </p:txBody>
      </p:sp>
    </p:spTree>
    <p:extLst>
      <p:ext uri="{BB962C8B-B14F-4D97-AF65-F5344CB8AC3E}">
        <p14:creationId xmlns:p14="http://schemas.microsoft.com/office/powerpoint/2010/main" val="4293768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F133F5F8-36A4-40E4-88A4-958F94879D93}"/>
              </a:ext>
            </a:extLst>
          </p:cNvPr>
          <p:cNvSpPr>
            <a:spLocks noGrp="1"/>
          </p:cNvSpPr>
          <p:nvPr>
            <p:ph type="title"/>
          </p:nvPr>
        </p:nvSpPr>
        <p:spPr>
          <a:xfrm>
            <a:off x="838200" y="161925"/>
            <a:ext cx="1051560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5400" b="1" dirty="0">
                <a:latin typeface="Calibri" panose="020F0502020204030204" pitchFamily="34" charset="0"/>
                <a:cs typeface="Calibri" panose="020F0502020204030204" pitchFamily="34" charset="0"/>
              </a:rPr>
              <a:t>בינת הלב- עבודה בקבוצות</a:t>
            </a:r>
          </a:p>
        </p:txBody>
      </p:sp>
      <p:sp>
        <p:nvSpPr>
          <p:cNvPr id="3" name="מציין מיקום טקסט 8">
            <a:extLst>
              <a:ext uri="{FF2B5EF4-FFF2-40B4-BE49-F238E27FC236}">
                <a16:creationId xmlns:a16="http://schemas.microsoft.com/office/drawing/2014/main" id="{EC196F56-C655-4AA6-B963-95FDF8054729}"/>
              </a:ext>
            </a:extLst>
          </p:cNvPr>
          <p:cNvSpPr txBox="1">
            <a:spLocks/>
          </p:cNvSpPr>
          <p:nvPr/>
        </p:nvSpPr>
        <p:spPr>
          <a:xfrm>
            <a:off x="463462" y="2391614"/>
            <a:ext cx="11361107" cy="3687163"/>
          </a:xfrm>
          <a:prstGeom prst="rect">
            <a:avLst/>
          </a:prstGeom>
          <a:solidFill>
            <a:schemeClr val="accent6">
              <a:lumMod val="20000"/>
              <a:lumOff val="80000"/>
            </a:schemeClr>
          </a:solidFill>
          <a:ln w="76200" cmpd="tri">
            <a:solidFill>
              <a:schemeClr val="tx1"/>
            </a:solidFill>
            <a:prstDash val="solid"/>
          </a:ln>
          <a:effectLst>
            <a:softEdge rad="12700"/>
          </a:effectLst>
        </p:spPr>
        <p:txBody>
          <a:bodyPr wrap="square" rtlCol="1">
            <a:sp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sz="3600" b="1" dirty="0">
                <a:ln>
                  <a:solidFill>
                    <a:schemeClr val="tx1"/>
                  </a:solidFill>
                </a:ln>
                <a:solidFill>
                  <a:srgbClr val="000000"/>
                </a:solidFill>
                <a:latin typeface="Calibri" panose="020F0502020204030204" pitchFamily="34" charset="0"/>
                <a:cs typeface="Calibri" panose="020F0502020204030204" pitchFamily="34" charset="0"/>
              </a:rPr>
              <a:t>שלב א'- דיון קבוצתי</a:t>
            </a:r>
          </a:p>
          <a:p>
            <a:pPr marL="0" indent="0" algn="ctr">
              <a:buNone/>
            </a:pPr>
            <a:r>
              <a:rPr lang="he-IL" dirty="0">
                <a:ln>
                  <a:solidFill>
                    <a:schemeClr val="tx1"/>
                  </a:solidFill>
                </a:ln>
                <a:solidFill>
                  <a:srgbClr val="000000"/>
                </a:solidFill>
                <a:latin typeface="Calibri" panose="020F0502020204030204" pitchFamily="34" charset="0"/>
                <a:cs typeface="Calibri" panose="020F0502020204030204" pitchFamily="34" charset="0"/>
              </a:rPr>
              <a:t>דונו בקבוצה:</a:t>
            </a:r>
          </a:p>
          <a:p>
            <a:pPr algn="ctr">
              <a:buFont typeface="Wingdings" panose="05000000000000000000" pitchFamily="2" charset="2"/>
              <a:buChar char="ü"/>
            </a:pPr>
            <a:r>
              <a:rPr lang="he-IL" dirty="0">
                <a:ln>
                  <a:solidFill>
                    <a:schemeClr val="tx1"/>
                  </a:solidFill>
                </a:ln>
                <a:solidFill>
                  <a:srgbClr val="000000"/>
                </a:solidFill>
                <a:latin typeface="Calibri" panose="020F0502020204030204" pitchFamily="34" charset="0"/>
                <a:cs typeface="Calibri" panose="020F0502020204030204" pitchFamily="34" charset="0"/>
              </a:rPr>
              <a:t> מה אתם חושבים על הרעיון של מיקה ואריאל?</a:t>
            </a:r>
          </a:p>
          <a:p>
            <a:pPr algn="ctr">
              <a:buFont typeface="Wingdings" panose="05000000000000000000" pitchFamily="2" charset="2"/>
              <a:buChar char="ü"/>
            </a:pPr>
            <a:r>
              <a:rPr lang="he-IL" dirty="0">
                <a:ln>
                  <a:solidFill>
                    <a:schemeClr val="tx1"/>
                  </a:solidFill>
                </a:ln>
                <a:solidFill>
                  <a:srgbClr val="000000"/>
                </a:solidFill>
                <a:latin typeface="Calibri" panose="020F0502020204030204" pitchFamily="34" charset="0"/>
                <a:cs typeface="Calibri" panose="020F0502020204030204" pitchFamily="34" charset="0"/>
              </a:rPr>
              <a:t> מה אתם חושבים על דברי החניכים בקבוצה? עם מי הכי הזדהיתם?</a:t>
            </a:r>
          </a:p>
          <a:p>
            <a:pPr algn="ctr">
              <a:buFont typeface="Wingdings" panose="05000000000000000000" pitchFamily="2" charset="2"/>
              <a:buChar char="ü"/>
            </a:pPr>
            <a:r>
              <a:rPr lang="he-IL" dirty="0">
                <a:ln>
                  <a:solidFill>
                    <a:schemeClr val="tx1"/>
                  </a:solidFill>
                </a:ln>
                <a:solidFill>
                  <a:srgbClr val="000000"/>
                </a:solidFill>
                <a:latin typeface="Calibri" panose="020F0502020204030204" pitchFamily="34" charset="0"/>
                <a:cs typeface="Calibri" panose="020F0502020204030204" pitchFamily="34" charset="0"/>
              </a:rPr>
              <a:t>כיצד לדעתכם האפליקציה יכולה להשפיע על חברויות ותחושת השייכות של ילדים? </a:t>
            </a:r>
          </a:p>
          <a:p>
            <a:pPr algn="ctr">
              <a:buFont typeface="Wingdings" panose="05000000000000000000" pitchFamily="2" charset="2"/>
              <a:buChar char="ü"/>
            </a:pPr>
            <a:r>
              <a:rPr lang="he-IL" dirty="0">
                <a:ln>
                  <a:solidFill>
                    <a:schemeClr val="tx1"/>
                  </a:solidFill>
                </a:ln>
                <a:solidFill>
                  <a:srgbClr val="000000"/>
                </a:solidFill>
                <a:latin typeface="Calibri" panose="020F0502020204030204" pitchFamily="34" charset="0"/>
                <a:cs typeface="Calibri" panose="020F0502020204030204" pitchFamily="34" charset="0"/>
              </a:rPr>
              <a:t> במה שימוש באפליקציה שונה מפנייה לאדם אנושי? </a:t>
            </a:r>
          </a:p>
          <a:p>
            <a:pPr algn="ctr">
              <a:buFont typeface="Wingdings" panose="05000000000000000000" pitchFamily="2" charset="2"/>
              <a:buChar char="ü"/>
            </a:pPr>
            <a:r>
              <a:rPr lang="he-IL" dirty="0">
                <a:ln>
                  <a:solidFill>
                    <a:schemeClr val="tx1"/>
                  </a:solidFill>
                </a:ln>
                <a:solidFill>
                  <a:srgbClr val="000000"/>
                </a:solidFill>
                <a:latin typeface="Calibri" panose="020F0502020204030204" pitchFamily="34" charset="0"/>
                <a:cs typeface="Calibri" panose="020F0502020204030204" pitchFamily="34" charset="0"/>
              </a:rPr>
              <a:t> מה הייתם מציעים למשתמשי האפליקציה?</a:t>
            </a:r>
            <a:endParaRPr lang="he-IL" sz="3600" b="1" dirty="0">
              <a:ln>
                <a:solidFill>
                  <a:schemeClr val="tx1"/>
                </a:solidFill>
              </a:ln>
              <a:solidFill>
                <a:srgbClr val="FF0000"/>
              </a:solidFill>
              <a:latin typeface="Calibri" panose="020F0502020204030204" pitchFamily="34" charset="0"/>
              <a:cs typeface="Calibri" panose="020F0502020204030204" pitchFamily="34" charset="0"/>
            </a:endParaRPr>
          </a:p>
        </p:txBody>
      </p:sp>
      <p:pic>
        <p:nvPicPr>
          <p:cNvPr id="4" name="תמונה 3"/>
          <p:cNvPicPr>
            <a:picLocks noChangeAspect="1"/>
          </p:cNvPicPr>
          <p:nvPr/>
        </p:nvPicPr>
        <p:blipFill rotWithShape="1">
          <a:blip r:embed="rId3">
            <a:clrChange>
              <a:clrFrom>
                <a:srgbClr val="F0F1F5"/>
              </a:clrFrom>
              <a:clrTo>
                <a:srgbClr val="F0F1F5">
                  <a:alpha val="0"/>
                </a:srgbClr>
              </a:clrTo>
            </a:clrChange>
            <a:duotone>
              <a:prstClr val="black"/>
              <a:schemeClr val="accent2">
                <a:tint val="45000"/>
                <a:satMod val="400000"/>
              </a:schemeClr>
            </a:duotone>
          </a:blip>
          <a:srcRect t="2369"/>
          <a:stretch/>
        </p:blipFill>
        <p:spPr>
          <a:xfrm rot="21089163">
            <a:off x="1283006" y="5174268"/>
            <a:ext cx="1118415" cy="1518451"/>
          </a:xfrm>
          <a:prstGeom prst="rect">
            <a:avLst/>
          </a:prstGeom>
        </p:spPr>
      </p:pic>
      <p:pic>
        <p:nvPicPr>
          <p:cNvPr id="6" name="תמונה 5"/>
          <p:cNvPicPr>
            <a:picLocks noChangeAspect="1"/>
          </p:cNvPicPr>
          <p:nvPr/>
        </p:nvPicPr>
        <p:blipFill rotWithShape="1">
          <a:blip r:embed="rId3">
            <a:clrChange>
              <a:clrFrom>
                <a:srgbClr val="F0F1F5"/>
              </a:clrFrom>
              <a:clrTo>
                <a:srgbClr val="F0F1F5">
                  <a:alpha val="0"/>
                </a:srgbClr>
              </a:clrTo>
            </a:clrChange>
            <a:duotone>
              <a:prstClr val="black"/>
              <a:schemeClr val="accent4">
                <a:tint val="45000"/>
                <a:satMod val="400000"/>
              </a:schemeClr>
            </a:duotone>
          </a:blip>
          <a:srcRect t="2369"/>
          <a:stretch/>
        </p:blipFill>
        <p:spPr>
          <a:xfrm rot="21089163">
            <a:off x="-47892" y="1398795"/>
            <a:ext cx="1118415" cy="1518451"/>
          </a:xfrm>
          <a:prstGeom prst="rect">
            <a:avLst/>
          </a:prstGeom>
        </p:spPr>
      </p:pic>
      <p:pic>
        <p:nvPicPr>
          <p:cNvPr id="7" name="תמונה 6"/>
          <p:cNvPicPr>
            <a:picLocks noChangeAspect="1"/>
          </p:cNvPicPr>
          <p:nvPr/>
        </p:nvPicPr>
        <p:blipFill rotWithShape="1">
          <a:blip r:embed="rId3">
            <a:clrChange>
              <a:clrFrom>
                <a:srgbClr val="F0F1F5"/>
              </a:clrFrom>
              <a:clrTo>
                <a:srgbClr val="F0F1F5">
                  <a:alpha val="0"/>
                </a:srgbClr>
              </a:clrTo>
            </a:clrChange>
          </a:blip>
          <a:srcRect t="2369"/>
          <a:stretch/>
        </p:blipFill>
        <p:spPr>
          <a:xfrm rot="1830418">
            <a:off x="10946991" y="1222831"/>
            <a:ext cx="1118415" cy="1518451"/>
          </a:xfrm>
          <a:prstGeom prst="rect">
            <a:avLst/>
          </a:prstGeom>
        </p:spPr>
      </p:pic>
    </p:spTree>
    <p:extLst>
      <p:ext uri="{BB962C8B-B14F-4D97-AF65-F5344CB8AC3E}">
        <p14:creationId xmlns:p14="http://schemas.microsoft.com/office/powerpoint/2010/main" val="360488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טקסט 8">
            <a:extLst>
              <a:ext uri="{FF2B5EF4-FFF2-40B4-BE49-F238E27FC236}">
                <a16:creationId xmlns:a16="http://schemas.microsoft.com/office/drawing/2014/main" id="{EC196F56-C655-4AA6-B963-95FDF8054729}"/>
              </a:ext>
            </a:extLst>
          </p:cNvPr>
          <p:cNvSpPr txBox="1">
            <a:spLocks/>
          </p:cNvSpPr>
          <p:nvPr/>
        </p:nvSpPr>
        <p:spPr>
          <a:xfrm>
            <a:off x="-36238" y="2257392"/>
            <a:ext cx="5372326" cy="4550504"/>
          </a:xfrm>
          <a:prstGeom prst="rect">
            <a:avLst/>
          </a:prstGeom>
        </p:spPr>
        <p:txBody>
          <a:bodyPr vert="horz" lIns="91440" tIns="45720" rIns="91440" bIns="45720" rtlCol="0">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0" indent="0" algn="r">
              <a:buNone/>
            </a:pPr>
            <a:r>
              <a:rPr lang="he-IL" sz="2000" dirty="0">
                <a:latin typeface="Calibri" panose="020F0502020204030204" pitchFamily="34" charset="0"/>
                <a:ea typeface="Calibri" panose="020F0502020204030204" pitchFamily="34" charset="0"/>
                <a:cs typeface="Calibri" panose="020F0502020204030204" pitchFamily="34" charset="0"/>
              </a:rPr>
              <a:t>מיטל, המדריכה בצופים, הרעיפה על מיקה ואריאל המון מחמאות. היא אמרה שהן יזמיות ויצירתיות ושאפילו המון יזמין ומדענים בימים אלה חושבים על כלים ואפליקציות שדומים לרעיונות שלהם, תוך שימוש בטכנולוגיה </a:t>
            </a:r>
            <a:r>
              <a:rPr lang="en-US" sz="2000" dirty="0">
                <a:latin typeface="Calibri" panose="020F0502020204030204" pitchFamily="34" charset="0"/>
                <a:ea typeface="Calibri" panose="020F0502020204030204" pitchFamily="34" charset="0"/>
                <a:cs typeface="Calibri" panose="020F0502020204030204" pitchFamily="34" charset="0"/>
              </a:rPr>
              <a:t/>
            </a:r>
            <a:br>
              <a:rPr lang="en-US" sz="2000" dirty="0">
                <a:latin typeface="Calibri" panose="020F0502020204030204" pitchFamily="34" charset="0"/>
                <a:ea typeface="Calibri" panose="020F0502020204030204" pitchFamily="34" charset="0"/>
                <a:cs typeface="Calibri" panose="020F0502020204030204" pitchFamily="34" charset="0"/>
              </a:rPr>
            </a:br>
            <a:r>
              <a:rPr lang="he-IL" sz="2000" dirty="0">
                <a:latin typeface="Calibri" panose="020F0502020204030204" pitchFamily="34" charset="0"/>
                <a:ea typeface="Calibri" panose="020F0502020204030204" pitchFamily="34" charset="0"/>
                <a:cs typeface="Calibri" panose="020F0502020204030204" pitchFamily="34" charset="0"/>
              </a:rPr>
              <a:t>שנקראת בינה מלאכותית.</a:t>
            </a:r>
          </a:p>
          <a:p>
            <a:pPr marL="0" indent="0" algn="r">
              <a:buNone/>
            </a:pPr>
            <a:r>
              <a:rPr lang="he-IL" sz="2000" dirty="0">
                <a:latin typeface="Calibri" panose="020F0502020204030204" pitchFamily="34" charset="0"/>
                <a:ea typeface="Calibri" panose="020F0502020204030204" pitchFamily="34" charset="0"/>
                <a:cs typeface="Calibri" panose="020F0502020204030204" pitchFamily="34" charset="0"/>
              </a:rPr>
              <a:t>היא הוסיפה שחשוב ללמוד מהמשוב ומדברי החניכים ולזכור שהאפליקציה יכולה להועיל ולעזור, אבל יש דברים שאין להם תחליף כמו הטעם האישי שלנו, ההיכרות האישית שלנו עם חברינו, הצורך שלנו להתייעץ גם עם אדם אנושי כחבר טוב ולהוסיף רעיונות משלנו.</a:t>
            </a:r>
            <a:endParaRPr lang="en-US" sz="2000" dirty="0">
              <a:latin typeface="Calibri" panose="020F0502020204030204" pitchFamily="34" charset="0"/>
              <a:ea typeface="Calibri" panose="020F0502020204030204" pitchFamily="34" charset="0"/>
              <a:cs typeface="Calibri" panose="020F0502020204030204" pitchFamily="34" charset="0"/>
            </a:endParaRPr>
          </a:p>
          <a:p>
            <a:pPr marL="0" indent="0" algn="r">
              <a:buNone/>
            </a:pPr>
            <a:r>
              <a:rPr lang="en-US" sz="2000" b="1" dirty="0" err="1">
                <a:latin typeface="Calibri" panose="020F0502020204030204" pitchFamily="34" charset="0"/>
                <a:ea typeface="Calibri" panose="020F0502020204030204" pitchFamily="34" charset="0"/>
                <a:cs typeface="Calibri" panose="020F0502020204030204" pitchFamily="34" charset="0"/>
              </a:rPr>
              <a:t>אפשר</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לקרוא</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לדברים</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האלה</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בינת</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הל</a:t>
            </a:r>
            <a:r>
              <a:rPr lang="he-IL" sz="2000" b="1" dirty="0">
                <a:latin typeface="Calibri" panose="020F0502020204030204" pitchFamily="34" charset="0"/>
                <a:ea typeface="Calibri" panose="020F0502020204030204" pitchFamily="34" charset="0"/>
                <a:cs typeface="Calibri" panose="020F0502020204030204" pitchFamily="34" charset="0"/>
              </a:rPr>
              <a:t>ב".</a:t>
            </a:r>
            <a:endParaRPr lang="en-US" sz="2000" b="1" dirty="0">
              <a:latin typeface="Calibri" panose="020F0502020204030204" pitchFamily="34" charset="0"/>
              <a:ea typeface="Calibri" panose="020F0502020204030204" pitchFamily="34" charset="0"/>
              <a:cs typeface="Calibri" panose="020F0502020204030204" pitchFamily="34" charset="0"/>
            </a:endParaRPr>
          </a:p>
          <a:p>
            <a:pPr marL="0" indent="0" algn="r">
              <a:buNone/>
            </a:pPr>
            <a:r>
              <a:rPr lang="en-US" sz="2000" dirty="0" err="1">
                <a:latin typeface="Calibri" panose="020F0502020204030204" pitchFamily="34" charset="0"/>
                <a:ea typeface="Calibri" panose="020F0502020204030204" pitchFamily="34" charset="0"/>
                <a:cs typeface="Calibri" panose="020F0502020204030204" pitchFamily="34" charset="0"/>
              </a:rPr>
              <a:t>היא</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הציעה</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לחשוב</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על</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הקשר</a:t>
            </a:r>
            <a:r>
              <a:rPr lang="en-US" sz="2000" dirty="0">
                <a:latin typeface="Calibri" panose="020F0502020204030204" pitchFamily="34" charset="0"/>
                <a:ea typeface="Calibri" panose="020F0502020204030204" pitchFamily="34" charset="0"/>
                <a:cs typeface="Calibri" panose="020F0502020204030204" pitchFamily="34" charset="0"/>
              </a:rPr>
              <a:t> בין </a:t>
            </a:r>
            <a:r>
              <a:rPr lang="en-US" sz="2000" dirty="0" err="1">
                <a:latin typeface="Calibri" panose="020F0502020204030204" pitchFamily="34" charset="0"/>
                <a:ea typeface="Calibri" panose="020F0502020204030204" pitchFamily="34" charset="0"/>
                <a:cs typeface="Calibri" panose="020F0502020204030204" pitchFamily="34" charset="0"/>
              </a:rPr>
              <a:t>שימוש</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בטכנולוגיה</a:t>
            </a:r>
            <a:r>
              <a:rPr lang="en-US" sz="2000" dirty="0">
                <a:latin typeface="Calibri" panose="020F0502020204030204" pitchFamily="34" charset="0"/>
                <a:ea typeface="Calibri" panose="020F0502020204030204" pitchFamily="34" charset="0"/>
                <a:cs typeface="Calibri" panose="020F0502020204030204" pitchFamily="34" charset="0"/>
              </a:rPr>
              <a:t> </a:t>
            </a:r>
            <a:br>
              <a:rPr lang="en-US" sz="2000" dirty="0">
                <a:latin typeface="Calibri" panose="020F0502020204030204" pitchFamily="34" charset="0"/>
                <a:ea typeface="Calibri" panose="020F0502020204030204" pitchFamily="34" charset="0"/>
                <a:cs typeface="Calibri" panose="020F0502020204030204" pitchFamily="34" charset="0"/>
              </a:rPr>
            </a:br>
            <a:r>
              <a:rPr lang="en-US" sz="2000" dirty="0" err="1">
                <a:latin typeface="Calibri" panose="020F0502020204030204" pitchFamily="34" charset="0"/>
                <a:ea typeface="Calibri" panose="020F0502020204030204" pitchFamily="34" charset="0"/>
                <a:cs typeface="Calibri" panose="020F0502020204030204" pitchFamily="34" charset="0"/>
              </a:rPr>
              <a:t>ובינה</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מלאכותית</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לבינה</a:t>
            </a:r>
            <a:r>
              <a:rPr lang="en-US" sz="2000" dirty="0">
                <a:latin typeface="Calibri" panose="020F0502020204030204" pitchFamily="34" charset="0"/>
                <a:ea typeface="Calibri" panose="020F0502020204030204" pitchFamily="34" charset="0"/>
                <a:cs typeface="Calibri" panose="020F0502020204030204" pitchFamily="34" charset="0"/>
              </a:rPr>
              <a:t> </a:t>
            </a:r>
            <a:r>
              <a:rPr lang="he-IL" sz="2000">
                <a:latin typeface="Calibri" panose="020F0502020204030204" pitchFamily="34" charset="0"/>
                <a:ea typeface="Calibri" panose="020F0502020204030204" pitchFamily="34" charset="0"/>
                <a:cs typeface="Calibri" panose="020F0502020204030204" pitchFamily="34" charset="0"/>
              </a:rPr>
              <a:t>אנושית</a:t>
            </a:r>
            <a:r>
              <a:rPr lang="en-US" sz="200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כמו</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על</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גלידה</a:t>
            </a:r>
            <a:r>
              <a:rPr lang="en-US" sz="2000" dirty="0">
                <a:latin typeface="Calibri" panose="020F0502020204030204" pitchFamily="34" charset="0"/>
                <a:ea typeface="Calibri" panose="020F0502020204030204" pitchFamily="34" charset="0"/>
                <a:cs typeface="Calibri" panose="020F0502020204030204" pitchFamily="34" charset="0"/>
              </a:rPr>
              <a:t>!</a:t>
            </a:r>
          </a:p>
        </p:txBody>
      </p:sp>
      <p:pic>
        <p:nvPicPr>
          <p:cNvPr id="7" name="תמונה 6" descr="תמונה שמכילה בחוץ, לבוש, אדם, עץ&#10;&#10;התיאור נוצר באופן אוטומטי">
            <a:extLst>
              <a:ext uri="{FF2B5EF4-FFF2-40B4-BE49-F238E27FC236}">
                <a16:creationId xmlns:a16="http://schemas.microsoft.com/office/drawing/2014/main" id="{5B58D732-9209-5683-D0EC-84082C696DB5}"/>
              </a:ext>
            </a:extLst>
          </p:cNvPr>
          <p:cNvPicPr>
            <a:picLocks noChangeAspect="1"/>
          </p:cNvPicPr>
          <p:nvPr/>
        </p:nvPicPr>
        <p:blipFill>
          <a:blip r:embed="rId3">
            <a:extLst>
              <a:ext uri="{28A0092B-C50C-407E-A947-70E740481C1C}">
                <a14:useLocalDpi xmlns:a14="http://schemas.microsoft.com/office/drawing/2010/main" val="0"/>
              </a:ext>
            </a:extLst>
          </a:blip>
          <a:srcRect l="18774" r="1427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0" name="כותרת 4">
            <a:extLst>
              <a:ext uri="{FF2B5EF4-FFF2-40B4-BE49-F238E27FC236}">
                <a16:creationId xmlns:a16="http://schemas.microsoft.com/office/drawing/2014/main" id="{9B53D694-0949-E1EA-8E51-2EB4791EC095}"/>
              </a:ext>
            </a:extLst>
          </p:cNvPr>
          <p:cNvSpPr txBox="1">
            <a:spLocks/>
          </p:cNvSpPr>
          <p:nvPr/>
        </p:nvSpPr>
        <p:spPr>
          <a:xfrm>
            <a:off x="126600" y="462136"/>
            <a:ext cx="4368602" cy="1956841"/>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lvl1pPr algn="r" defTabSz="914400" rtl="1"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6000" b="1" dirty="0" err="1">
                <a:solidFill>
                  <a:srgbClr val="C3625D"/>
                </a:solidFill>
                <a:latin typeface="Calibri" panose="020F0502020204030204" pitchFamily="34" charset="0"/>
                <a:ea typeface="Calibri" panose="020F0502020204030204" pitchFamily="34" charset="0"/>
                <a:cs typeface="Calibri" panose="020F0502020204030204" pitchFamily="34" charset="0"/>
              </a:rPr>
              <a:t>רעיון</a:t>
            </a:r>
            <a:r>
              <a:rPr lang="en-US" sz="6000" b="1" dirty="0">
                <a:solidFill>
                  <a:srgbClr val="C3625D"/>
                </a:solidFill>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C3625D"/>
                </a:solidFill>
                <a:latin typeface="Calibri" panose="020F0502020204030204" pitchFamily="34" charset="0"/>
                <a:ea typeface="Calibri" panose="020F0502020204030204" pitchFamily="34" charset="0"/>
                <a:cs typeface="Calibri" panose="020F0502020204030204" pitchFamily="34" charset="0"/>
              </a:rPr>
              <a:t>דמיו</a:t>
            </a:r>
            <a:r>
              <a:rPr lang="he-IL" sz="6000" b="1" dirty="0">
                <a:solidFill>
                  <a:srgbClr val="C3625D"/>
                </a:solidFill>
                <a:latin typeface="Calibri" panose="020F0502020204030204" pitchFamily="34" charset="0"/>
                <a:ea typeface="Calibri" panose="020F0502020204030204" pitchFamily="34" charset="0"/>
                <a:cs typeface="Calibri" panose="020F0502020204030204" pitchFamily="34" charset="0"/>
              </a:rPr>
              <a:t>ני</a:t>
            </a:r>
            <a:r>
              <a:rPr lang="en-US" sz="6000" b="1" dirty="0">
                <a:solidFill>
                  <a:srgbClr val="C3625D"/>
                </a:solidFill>
                <a:latin typeface="Calibri" panose="020F0502020204030204" pitchFamily="34" charset="0"/>
                <a:ea typeface="Calibri" panose="020F0502020204030204" pitchFamily="34" charset="0"/>
                <a:cs typeface="Calibri" panose="020F0502020204030204" pitchFamily="34" charset="0"/>
              </a:rPr>
              <a:t>:</a:t>
            </a:r>
            <a:br>
              <a:rPr lang="en-US" sz="6000" b="1" dirty="0">
                <a:solidFill>
                  <a:srgbClr val="C3625D"/>
                </a:solidFill>
                <a:latin typeface="Calibri" panose="020F0502020204030204" pitchFamily="34" charset="0"/>
                <a:ea typeface="Calibri" panose="020F0502020204030204" pitchFamily="34" charset="0"/>
                <a:cs typeface="Calibri" panose="020F0502020204030204" pitchFamily="34" charset="0"/>
              </a:rPr>
            </a:br>
            <a:r>
              <a:rPr lang="en-US" sz="6000" b="1" dirty="0" err="1">
                <a:solidFill>
                  <a:srgbClr val="C3625D"/>
                </a:solidFill>
                <a:latin typeface="Calibri" panose="020F0502020204030204" pitchFamily="34" charset="0"/>
                <a:ea typeface="Calibri" panose="020F0502020204030204" pitchFamily="34" charset="0"/>
                <a:cs typeface="Calibri" panose="020F0502020204030204" pitchFamily="34" charset="0"/>
              </a:rPr>
              <a:t>מיקה</a:t>
            </a:r>
            <a:r>
              <a:rPr lang="en-US" sz="6000" b="1" dirty="0">
                <a:solidFill>
                  <a:srgbClr val="C3625D"/>
                </a:solidFill>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C3625D"/>
                </a:solidFill>
                <a:latin typeface="Calibri" panose="020F0502020204030204" pitchFamily="34" charset="0"/>
                <a:ea typeface="Calibri" panose="020F0502020204030204" pitchFamily="34" charset="0"/>
                <a:cs typeface="Calibri" panose="020F0502020204030204" pitchFamily="34" charset="0"/>
              </a:rPr>
              <a:t>ואריאל</a:t>
            </a:r>
            <a:endParaRPr lang="en-US" sz="6000" b="1" dirty="0">
              <a:solidFill>
                <a:srgbClr val="C3625D"/>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7413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3BBEC9A7-31BF-0B6B-586B-D78F794C532E}"/>
              </a:ext>
            </a:extLst>
          </p:cNvPr>
          <p:cNvSpPr/>
          <p:nvPr/>
        </p:nvSpPr>
        <p:spPr>
          <a:xfrm>
            <a:off x="273349" y="5277521"/>
            <a:ext cx="6600305" cy="1168606"/>
          </a:xfrm>
          <a:prstGeom prst="rect">
            <a:avLst/>
          </a:prstGeom>
          <a:solidFill>
            <a:srgbClr val="FFAF5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Heebo" pitchFamily="2" charset="-79"/>
              <a:cs typeface="Heebo" pitchFamily="2" charset="-79"/>
            </a:endParaRPr>
          </a:p>
        </p:txBody>
      </p:sp>
      <p:sp>
        <p:nvSpPr>
          <p:cNvPr id="7" name="תיבת טקסט 6">
            <a:extLst>
              <a:ext uri="{FF2B5EF4-FFF2-40B4-BE49-F238E27FC236}">
                <a16:creationId xmlns:a16="http://schemas.microsoft.com/office/drawing/2014/main" id="{86B9A177-9F56-EEBB-E5A8-87948F6013B4}"/>
              </a:ext>
            </a:extLst>
          </p:cNvPr>
          <p:cNvSpPr txBox="1"/>
          <p:nvPr/>
        </p:nvSpPr>
        <p:spPr>
          <a:xfrm>
            <a:off x="20344" y="1416756"/>
            <a:ext cx="7023997" cy="1077218"/>
          </a:xfrm>
          <a:prstGeom prst="rect">
            <a:avLst/>
          </a:prstGeom>
          <a:noFill/>
        </p:spPr>
        <p:txBody>
          <a:bodyPr wrap="square">
            <a:spAutoFit/>
          </a:bodyPr>
          <a:lstStyle/>
          <a:p>
            <a:pPr algn="ctr"/>
            <a:r>
              <a:rPr lang="he-IL" sz="3200" b="1" dirty="0">
                <a:solidFill>
                  <a:srgbClr val="000000"/>
                </a:solidFill>
                <a:latin typeface="Calibri" panose="020F0502020204030204" pitchFamily="34" charset="0"/>
                <a:cs typeface="Calibri" panose="020F0502020204030204" pitchFamily="34" charset="0"/>
              </a:rPr>
              <a:t>ניתן לדמות את </a:t>
            </a:r>
            <a:r>
              <a:rPr lang="he-IL" sz="3200" b="1" dirty="0">
                <a:solidFill>
                  <a:srgbClr val="934D37"/>
                </a:solidFill>
                <a:latin typeface="Calibri" panose="020F0502020204030204" pitchFamily="34" charset="0"/>
                <a:cs typeface="Calibri" panose="020F0502020204030204" pitchFamily="34" charset="0"/>
              </a:rPr>
              <a:t>הטכנולוגיה המתקדמת </a:t>
            </a:r>
            <a:r>
              <a:rPr lang="he-IL" sz="3200" b="1" dirty="0">
                <a:solidFill>
                  <a:srgbClr val="000000"/>
                </a:solidFill>
                <a:latin typeface="Calibri" panose="020F0502020204030204" pitchFamily="34" charset="0"/>
                <a:cs typeface="Calibri" panose="020F0502020204030204" pitchFamily="34" charset="0"/>
              </a:rPr>
              <a:t>ואת </a:t>
            </a:r>
            <a:r>
              <a:rPr lang="he-IL" sz="3200" b="1" dirty="0">
                <a:solidFill>
                  <a:srgbClr val="934D37"/>
                </a:solidFill>
                <a:latin typeface="Calibri" panose="020F0502020204030204" pitchFamily="34" charset="0"/>
                <a:cs typeface="Calibri" panose="020F0502020204030204" pitchFamily="34" charset="0"/>
              </a:rPr>
              <a:t>בינת הלב </a:t>
            </a:r>
            <a:r>
              <a:rPr lang="he-IL" sz="3200" b="1" dirty="0">
                <a:solidFill>
                  <a:srgbClr val="000000"/>
                </a:solidFill>
                <a:latin typeface="Calibri" panose="020F0502020204030204" pitchFamily="34" charset="0"/>
                <a:cs typeface="Calibri" panose="020F0502020204030204" pitchFamily="34" charset="0"/>
              </a:rPr>
              <a:t>לחלקי הגלידה השונים:</a:t>
            </a:r>
          </a:p>
        </p:txBody>
      </p:sp>
      <p:sp>
        <p:nvSpPr>
          <p:cNvPr id="8" name="מלבן 7">
            <a:extLst>
              <a:ext uri="{FF2B5EF4-FFF2-40B4-BE49-F238E27FC236}">
                <a16:creationId xmlns:a16="http://schemas.microsoft.com/office/drawing/2014/main" id="{F81DD1E6-1FD3-D101-A1F3-8CF9AB4F3775}"/>
              </a:ext>
            </a:extLst>
          </p:cNvPr>
          <p:cNvSpPr/>
          <p:nvPr/>
        </p:nvSpPr>
        <p:spPr>
          <a:xfrm>
            <a:off x="383077" y="5235586"/>
            <a:ext cx="6365692" cy="1261884"/>
          </a:xfrm>
          <a:prstGeom prst="rect">
            <a:avLst/>
          </a:prstGeom>
        </p:spPr>
        <p:txBody>
          <a:bodyPr wrap="square">
            <a:spAutoFit/>
          </a:bodyPr>
          <a:lstStyle/>
          <a:p>
            <a:pPr algn="ctr"/>
            <a:r>
              <a:rPr lang="he-IL" sz="2800" b="1" dirty="0">
                <a:latin typeface="Calibri" panose="020F0502020204030204" pitchFamily="34" charset="0"/>
                <a:ea typeface="Calibri" panose="020F0502020204030204" pitchFamily="34" charset="0"/>
                <a:cs typeface="Calibri" panose="020F0502020204030204" pitchFamily="34" charset="0"/>
              </a:rPr>
              <a:t>הגביע: ממד אנושי</a:t>
            </a:r>
          </a:p>
          <a:p>
            <a:pPr algn="ctr"/>
            <a:r>
              <a:rPr lang="he-IL" sz="2400" dirty="0">
                <a:latin typeface="Calibri" panose="020F0502020204030204" pitchFamily="34" charset="0"/>
                <a:ea typeface="Calibri" panose="020F0502020204030204" pitchFamily="34" charset="0"/>
                <a:cs typeface="Calibri" panose="020F0502020204030204" pitchFamily="34" charset="0"/>
              </a:rPr>
              <a:t>מבקשים מהטכנולוגיה המתקדמת לעזור לנו בצורך מסוים </a:t>
            </a:r>
            <a:r>
              <a:rPr lang="en-US" sz="2400" dirty="0">
                <a:latin typeface="Calibri" panose="020F0502020204030204" pitchFamily="34" charset="0"/>
                <a:ea typeface="Calibri" panose="020F0502020204030204" pitchFamily="34" charset="0"/>
                <a:cs typeface="Calibri" panose="020F0502020204030204" pitchFamily="34" charset="0"/>
              </a:rPr>
              <a:t/>
            </a:r>
            <a:br>
              <a:rPr lang="en-US" sz="2400" dirty="0">
                <a:latin typeface="Calibri" panose="020F0502020204030204" pitchFamily="34" charset="0"/>
                <a:ea typeface="Calibri" panose="020F0502020204030204" pitchFamily="34" charset="0"/>
                <a:cs typeface="Calibri" panose="020F0502020204030204" pitchFamily="34" charset="0"/>
              </a:rPr>
            </a:br>
            <a:r>
              <a:rPr lang="he-IL" sz="2400" dirty="0">
                <a:latin typeface="Calibri" panose="020F0502020204030204" pitchFamily="34" charset="0"/>
                <a:ea typeface="Calibri" panose="020F0502020204030204" pitchFamily="34" charset="0"/>
                <a:cs typeface="Calibri" panose="020F0502020204030204" pitchFamily="34" charset="0"/>
              </a:rPr>
              <a:t>(מנסחים מה אנחנו רוצים שיהיה בפנים)</a:t>
            </a:r>
          </a:p>
        </p:txBody>
      </p:sp>
      <p:pic>
        <p:nvPicPr>
          <p:cNvPr id="17" name="גרפיקה 16">
            <a:extLst>
              <a:ext uri="{FF2B5EF4-FFF2-40B4-BE49-F238E27FC236}">
                <a16:creationId xmlns:a16="http://schemas.microsoft.com/office/drawing/2014/main" id="{67F671C1-2AB1-7802-5B0F-7639D3AD1D7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59615" y="1298394"/>
            <a:ext cx="2627568" cy="5426161"/>
          </a:xfrm>
          <a:prstGeom prst="rect">
            <a:avLst/>
          </a:prstGeom>
        </p:spPr>
      </p:pic>
      <p:pic>
        <p:nvPicPr>
          <p:cNvPr id="18" name="גרפיקה 17">
            <a:extLst>
              <a:ext uri="{FF2B5EF4-FFF2-40B4-BE49-F238E27FC236}">
                <a16:creationId xmlns:a16="http://schemas.microsoft.com/office/drawing/2014/main" id="{6B3EF8C3-69C9-BCD0-0575-9B186862256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9339997">
            <a:off x="6879241" y="5503685"/>
            <a:ext cx="2627567" cy="593618"/>
          </a:xfrm>
          <a:prstGeom prst="rect">
            <a:avLst/>
          </a:prstGeom>
        </p:spPr>
      </p:pic>
      <p:sp>
        <p:nvSpPr>
          <p:cNvPr id="5" name="כותרת 4">
            <a:extLst>
              <a:ext uri="{FF2B5EF4-FFF2-40B4-BE49-F238E27FC236}">
                <a16:creationId xmlns:a16="http://schemas.microsoft.com/office/drawing/2014/main" id="{F133F5F8-36A4-40E4-88A4-958F94879D93}"/>
              </a:ext>
            </a:extLst>
          </p:cNvPr>
          <p:cNvSpPr>
            <a:spLocks noGrp="1"/>
          </p:cNvSpPr>
          <p:nvPr>
            <p:ph type="title"/>
          </p:nvPr>
        </p:nvSpPr>
        <p:spPr>
          <a:xfrm>
            <a:off x="383077" y="161325"/>
            <a:ext cx="11604596"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a:r>
              <a:rPr lang="he-IL" sz="4400" dirty="0"/>
              <a:t>התוספות שעושות את ההבדל – "התוספת שתופסת"</a:t>
            </a:r>
            <a:endParaRPr lang="he-IL" sz="4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9931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גרפיקה 4">
            <a:extLst>
              <a:ext uri="{FF2B5EF4-FFF2-40B4-BE49-F238E27FC236}">
                <a16:creationId xmlns:a16="http://schemas.microsoft.com/office/drawing/2014/main" id="{4057A2E4-550E-4E59-80DE-3C3349C3BC0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72000" y="469026"/>
            <a:ext cx="4320000" cy="1116897"/>
          </a:xfrm>
          <a:prstGeom prst="rect">
            <a:avLst/>
          </a:prstGeom>
        </p:spPr>
      </p:pic>
      <p:sp>
        <p:nvSpPr>
          <p:cNvPr id="9" name="Google Shape;128;p5">
            <a:extLst>
              <a:ext uri="{FF2B5EF4-FFF2-40B4-BE49-F238E27FC236}">
                <a16:creationId xmlns:a16="http://schemas.microsoft.com/office/drawing/2014/main" id="{7D0154A8-2B31-43BE-9B63-0A7283BD5022}"/>
              </a:ext>
            </a:extLst>
          </p:cNvPr>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lvl="0" algn="ctr">
              <a:lnSpc>
                <a:spcPct val="110000"/>
              </a:lnSpc>
              <a:buClr>
                <a:srgbClr val="000000"/>
              </a:buClr>
              <a:buSzTx/>
              <a:defRPr/>
            </a:pPr>
            <a:r>
              <a:rPr lang="he-IL" sz="2800" b="1" dirty="0">
                <a:solidFill>
                  <a:srgbClr val="002060"/>
                </a:solidFill>
                <a:latin typeface="Calibri" panose="020F0502020204030204" pitchFamily="34" charset="0"/>
                <a:ea typeface="Varela Round"/>
                <a:cs typeface="Calibri" panose="020F0502020204030204" pitchFamily="34" charset="0"/>
                <a:sym typeface="Varela Round"/>
              </a:rPr>
              <a:t>מטרות השיעור</a:t>
            </a:r>
            <a:endParaRPr sz="2800" b="1" dirty="0">
              <a:solidFill>
                <a:srgbClr val="002060"/>
              </a:solidFill>
              <a:latin typeface="Calibri" panose="020F0502020204030204" pitchFamily="34" charset="0"/>
              <a:ea typeface="Varela Round"/>
              <a:cs typeface="Calibri" panose="020F0502020204030204" pitchFamily="34" charset="0"/>
              <a:sym typeface="Varela Round"/>
            </a:endParaRPr>
          </a:p>
        </p:txBody>
      </p:sp>
      <p:sp>
        <p:nvSpPr>
          <p:cNvPr id="10" name="TextBox 12">
            <a:extLst>
              <a:ext uri="{FF2B5EF4-FFF2-40B4-BE49-F238E27FC236}">
                <a16:creationId xmlns:a16="http://schemas.microsoft.com/office/drawing/2014/main" id="{E1B173F9-369A-4C9B-B414-52F749E93D63}"/>
              </a:ext>
            </a:extLst>
          </p:cNvPr>
          <p:cNvSpPr txBox="1"/>
          <p:nvPr/>
        </p:nvSpPr>
        <p:spPr>
          <a:xfrm>
            <a:off x="235413" y="2026232"/>
            <a:ext cx="11766014" cy="3046988"/>
          </a:xfrm>
          <a:prstGeom prst="rect">
            <a:avLst/>
          </a:prstGeom>
          <a:noFill/>
        </p:spPr>
        <p:txBody>
          <a:bodyPr wrap="square">
            <a:spAutoFit/>
          </a:bodyPr>
          <a:lstStyle/>
          <a:p>
            <a:pPr marL="457200" lvl="0" indent="-457200">
              <a:lnSpc>
                <a:spcPct val="150000"/>
              </a:lnSpc>
              <a:buClr>
                <a:schemeClr val="tx1"/>
              </a:buClr>
              <a:buSzPts val="2400"/>
              <a:buFont typeface="Arial" panose="020B0604020202020204" pitchFamily="34" charset="0"/>
              <a:buChar char="•"/>
            </a:pPr>
            <a:r>
              <a:rPr lang="he-IL" sz="3200" dirty="0">
                <a:solidFill>
                  <a:srgbClr val="000000"/>
                </a:solidFill>
                <a:latin typeface="Calibri" panose="020F0502020204030204" pitchFamily="34" charset="0"/>
                <a:cs typeface="Calibri" panose="020F0502020204030204" pitchFamily="34" charset="0"/>
              </a:rPr>
              <a:t>התלמידים יכירו בחשיבות ניהול עצמי מושכל, מוגן ונבון בעת שימוש בבינה מלאכותית.</a:t>
            </a:r>
            <a:endParaRPr lang="he-IL" sz="3200" dirty="0">
              <a:latin typeface="Calibri"/>
              <a:ea typeface="Calibri"/>
              <a:cs typeface="Calibri"/>
              <a:sym typeface="Calibri"/>
            </a:endParaRPr>
          </a:p>
          <a:p>
            <a:pPr marL="457200" marR="0" lvl="0" indent="-457200" algn="r" rtl="1">
              <a:lnSpc>
                <a:spcPct val="150000"/>
              </a:lnSpc>
              <a:spcBef>
                <a:spcPts val="0"/>
              </a:spcBef>
              <a:spcAft>
                <a:spcPts val="0"/>
              </a:spcAft>
              <a:buClr>
                <a:schemeClr val="tx1"/>
              </a:buClr>
              <a:buSzPts val="2400"/>
              <a:buFont typeface="Arial" panose="020B0604020202020204" pitchFamily="34" charset="0"/>
              <a:buChar char="•"/>
            </a:pPr>
            <a:r>
              <a:rPr lang="he-IL" sz="3200" b="0" i="0" u="none" strike="noStrike" cap="none" dirty="0">
                <a:latin typeface="Calibri"/>
                <a:ea typeface="Calibri"/>
                <a:cs typeface="Calibri"/>
                <a:sym typeface="Calibri"/>
              </a:rPr>
              <a:t>התלמידים יפתחו מודעות לכך</a:t>
            </a:r>
            <a:r>
              <a:rPr lang="he-IL" sz="3200" dirty="0">
                <a:latin typeface="Calibri"/>
                <a:ea typeface="Calibri"/>
                <a:cs typeface="Calibri"/>
                <a:sym typeface="Calibri"/>
              </a:rPr>
              <a:t> </a:t>
            </a:r>
            <a:r>
              <a:rPr lang="he-IL" sz="3200" b="0" i="0" u="none" strike="noStrike" cap="none" dirty="0">
                <a:latin typeface="Calibri"/>
                <a:ea typeface="Calibri"/>
                <a:cs typeface="Calibri"/>
                <a:sym typeface="Calibri"/>
              </a:rPr>
              <a:t>שבינה מלאכותית אינה </a:t>
            </a:r>
            <a:r>
              <a:rPr lang="he-IL" sz="3200" dirty="0">
                <a:latin typeface="Calibri"/>
                <a:ea typeface="Calibri"/>
                <a:cs typeface="Calibri"/>
                <a:sym typeface="Calibri"/>
              </a:rPr>
              <a:t>תחליף לדמות אנושית בהקשר של חברות, קשר, שייכות ותמיכה.</a:t>
            </a:r>
            <a:endParaRPr lang="he-IL" sz="3200" b="0" i="0" u="none" strike="noStrike" cap="none" dirty="0">
              <a:latin typeface="Calibri"/>
              <a:ea typeface="Calibri"/>
              <a:cs typeface="Calibri"/>
              <a:sym typeface="Calibri"/>
            </a:endParaRPr>
          </a:p>
        </p:txBody>
      </p:sp>
      <p:pic>
        <p:nvPicPr>
          <p:cNvPr id="4" name="גרפיקה 3">
            <a:extLst>
              <a:ext uri="{FF2B5EF4-FFF2-40B4-BE49-F238E27FC236}">
                <a16:creationId xmlns:a16="http://schemas.microsoft.com/office/drawing/2014/main" id="{61CE4858-B903-4DC6-BE9A-041819424D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134350" y="737914"/>
            <a:ext cx="609600" cy="579120"/>
          </a:xfrm>
          <a:prstGeom prst="rect">
            <a:avLst/>
          </a:prstGeom>
        </p:spPr>
      </p:pic>
    </p:spTree>
    <p:extLst>
      <p:ext uri="{BB962C8B-B14F-4D97-AF65-F5344CB8AC3E}">
        <p14:creationId xmlns:p14="http://schemas.microsoft.com/office/powerpoint/2010/main" val="3537072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F44E1-34E7-4F21-4FB3-01D8FFA8F455}"/>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6CA46384-1194-87C2-631D-B92E54C57F6B}"/>
              </a:ext>
            </a:extLst>
          </p:cNvPr>
          <p:cNvSpPr txBox="1"/>
          <p:nvPr/>
        </p:nvSpPr>
        <p:spPr>
          <a:xfrm>
            <a:off x="310069" y="1575968"/>
            <a:ext cx="7023997" cy="1077218"/>
          </a:xfrm>
          <a:prstGeom prst="rect">
            <a:avLst/>
          </a:prstGeom>
          <a:noFill/>
        </p:spPr>
        <p:txBody>
          <a:bodyPr wrap="square">
            <a:spAutoFit/>
          </a:bodyPr>
          <a:lstStyle/>
          <a:p>
            <a:pPr algn="ctr"/>
            <a:r>
              <a:rPr lang="he-IL" sz="3200" b="1" dirty="0">
                <a:solidFill>
                  <a:srgbClr val="000000"/>
                </a:solidFill>
                <a:latin typeface="Calibri" panose="020F0502020204030204" pitchFamily="34" charset="0"/>
                <a:cs typeface="Calibri" panose="020F0502020204030204" pitchFamily="34" charset="0"/>
              </a:rPr>
              <a:t>ניתן לדמות את </a:t>
            </a:r>
            <a:r>
              <a:rPr lang="he-IL" sz="3200" b="1" dirty="0">
                <a:solidFill>
                  <a:srgbClr val="934D37"/>
                </a:solidFill>
                <a:latin typeface="Calibri" panose="020F0502020204030204" pitchFamily="34" charset="0"/>
                <a:cs typeface="Calibri" panose="020F0502020204030204" pitchFamily="34" charset="0"/>
              </a:rPr>
              <a:t>הטכנולוגיה המתקדמת </a:t>
            </a:r>
            <a:r>
              <a:rPr lang="he-IL" sz="3200" b="1" dirty="0">
                <a:solidFill>
                  <a:srgbClr val="000000"/>
                </a:solidFill>
                <a:latin typeface="Calibri" panose="020F0502020204030204" pitchFamily="34" charset="0"/>
                <a:cs typeface="Calibri" panose="020F0502020204030204" pitchFamily="34" charset="0"/>
              </a:rPr>
              <a:t>ואת </a:t>
            </a:r>
            <a:r>
              <a:rPr lang="he-IL" sz="3200" b="1" dirty="0">
                <a:solidFill>
                  <a:srgbClr val="934D37"/>
                </a:solidFill>
                <a:latin typeface="Calibri" panose="020F0502020204030204" pitchFamily="34" charset="0"/>
                <a:cs typeface="Calibri" panose="020F0502020204030204" pitchFamily="34" charset="0"/>
              </a:rPr>
              <a:t>בינת הלב </a:t>
            </a:r>
            <a:r>
              <a:rPr lang="he-IL" sz="3200" b="1" dirty="0">
                <a:solidFill>
                  <a:srgbClr val="000000"/>
                </a:solidFill>
                <a:latin typeface="Calibri" panose="020F0502020204030204" pitchFamily="34" charset="0"/>
                <a:cs typeface="Calibri" panose="020F0502020204030204" pitchFamily="34" charset="0"/>
              </a:rPr>
              <a:t>לחלקי הגלידה השונים:</a:t>
            </a:r>
          </a:p>
        </p:txBody>
      </p:sp>
      <p:pic>
        <p:nvPicPr>
          <p:cNvPr id="17" name="גרפיקה 16">
            <a:extLst>
              <a:ext uri="{FF2B5EF4-FFF2-40B4-BE49-F238E27FC236}">
                <a16:creationId xmlns:a16="http://schemas.microsoft.com/office/drawing/2014/main" id="{B489B85D-1F60-EEB5-AA2C-12B4827FFF9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59615" y="1298394"/>
            <a:ext cx="2627568" cy="5426161"/>
          </a:xfrm>
          <a:prstGeom prst="rect">
            <a:avLst/>
          </a:prstGeom>
        </p:spPr>
      </p:pic>
      <p:sp>
        <p:nvSpPr>
          <p:cNvPr id="19" name="מלבן 18">
            <a:extLst>
              <a:ext uri="{FF2B5EF4-FFF2-40B4-BE49-F238E27FC236}">
                <a16:creationId xmlns:a16="http://schemas.microsoft.com/office/drawing/2014/main" id="{AFE045F3-D7A0-9968-F8C4-D4A407B416FE}"/>
              </a:ext>
            </a:extLst>
          </p:cNvPr>
          <p:cNvSpPr/>
          <p:nvPr/>
        </p:nvSpPr>
        <p:spPr>
          <a:xfrm>
            <a:off x="273349" y="3913168"/>
            <a:ext cx="6600305" cy="1168606"/>
          </a:xfrm>
          <a:prstGeom prst="rect">
            <a:avLst/>
          </a:prstGeom>
          <a:solidFill>
            <a:srgbClr val="FF9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Heebo" pitchFamily="2" charset="-79"/>
              <a:cs typeface="Heebo" pitchFamily="2" charset="-79"/>
            </a:endParaRPr>
          </a:p>
        </p:txBody>
      </p:sp>
      <p:sp>
        <p:nvSpPr>
          <p:cNvPr id="20" name="מלבן 19">
            <a:extLst>
              <a:ext uri="{FF2B5EF4-FFF2-40B4-BE49-F238E27FC236}">
                <a16:creationId xmlns:a16="http://schemas.microsoft.com/office/drawing/2014/main" id="{D6422342-5401-2F9C-277A-2DE956C2C26F}"/>
              </a:ext>
            </a:extLst>
          </p:cNvPr>
          <p:cNvSpPr/>
          <p:nvPr/>
        </p:nvSpPr>
        <p:spPr>
          <a:xfrm>
            <a:off x="130176" y="3896391"/>
            <a:ext cx="6743478" cy="1261884"/>
          </a:xfrm>
          <a:prstGeom prst="rect">
            <a:avLst/>
          </a:prstGeom>
        </p:spPr>
        <p:txBody>
          <a:bodyPr wrap="square">
            <a:spAutoFit/>
          </a:bodyPr>
          <a:lstStyle/>
          <a:p>
            <a:pPr algn="ctr"/>
            <a:r>
              <a:rPr lang="he-IL" sz="2800" b="1" dirty="0">
                <a:latin typeface="Calibri" panose="020F0502020204030204" pitchFamily="34" charset="0"/>
                <a:ea typeface="Calibri" panose="020F0502020204030204" pitchFamily="34" charset="0"/>
                <a:cs typeface="Calibri" panose="020F0502020204030204" pitchFamily="34" charset="0"/>
              </a:rPr>
              <a:t>כדורי הגלידה</a:t>
            </a:r>
          </a:p>
          <a:p>
            <a:pPr algn="ctr"/>
            <a:r>
              <a:rPr lang="he-IL" sz="2400" dirty="0">
                <a:latin typeface="Calibri" panose="020F0502020204030204" pitchFamily="34" charset="0"/>
                <a:ea typeface="Calibri" panose="020F0502020204030204" pitchFamily="34" charset="0"/>
                <a:cs typeface="Calibri" panose="020F0502020204030204" pitchFamily="34" charset="0"/>
              </a:rPr>
              <a:t>הטכנולוגיה המתקדמת (למשל </a:t>
            </a:r>
            <a:r>
              <a:rPr lang="en-US" sz="2400" dirty="0">
                <a:latin typeface="Calibri" panose="020F0502020204030204" pitchFamily="34" charset="0"/>
                <a:ea typeface="Calibri" panose="020F0502020204030204" pitchFamily="34" charset="0"/>
                <a:cs typeface="Calibri" panose="020F0502020204030204" pitchFamily="34" charset="0"/>
              </a:rPr>
              <a:t>AI</a:t>
            </a:r>
            <a:r>
              <a:rPr lang="he-IL" sz="2400" dirty="0">
                <a:latin typeface="Calibri" panose="020F0502020204030204" pitchFamily="34" charset="0"/>
                <a:ea typeface="Calibri" panose="020F0502020204030204" pitchFamily="34" charset="0"/>
                <a:cs typeface="Calibri" panose="020F0502020204030204" pitchFamily="34" charset="0"/>
              </a:rPr>
              <a:t>) – </a:t>
            </a:r>
          </a:p>
          <a:p>
            <a:pPr algn="ctr"/>
            <a:r>
              <a:rPr lang="he-IL" sz="2400" dirty="0">
                <a:latin typeface="Calibri" panose="020F0502020204030204" pitchFamily="34" charset="0"/>
                <a:ea typeface="Calibri" panose="020F0502020204030204" pitchFamily="34" charset="0"/>
                <a:cs typeface="Calibri" panose="020F0502020204030204" pitchFamily="34" charset="0"/>
              </a:rPr>
              <a:t>מפיקה תוצר בהתאם לטעמים שביקשנו</a:t>
            </a:r>
          </a:p>
        </p:txBody>
      </p:sp>
      <p:pic>
        <p:nvPicPr>
          <p:cNvPr id="21" name="גרפיקה 20">
            <a:extLst>
              <a:ext uri="{FF2B5EF4-FFF2-40B4-BE49-F238E27FC236}">
                <a16:creationId xmlns:a16="http://schemas.microsoft.com/office/drawing/2014/main" id="{274D7058-27A0-3524-E09D-E03118EBB84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0700154">
            <a:off x="6925997" y="3749836"/>
            <a:ext cx="2070926" cy="677142"/>
          </a:xfrm>
          <a:prstGeom prst="rect">
            <a:avLst/>
          </a:prstGeom>
        </p:spPr>
      </p:pic>
      <p:sp>
        <p:nvSpPr>
          <p:cNvPr id="5" name="כותרת 4">
            <a:extLst>
              <a:ext uri="{FF2B5EF4-FFF2-40B4-BE49-F238E27FC236}">
                <a16:creationId xmlns:a16="http://schemas.microsoft.com/office/drawing/2014/main" id="{1407B58F-D8C1-1303-E687-1BD6827084A9}"/>
              </a:ext>
            </a:extLst>
          </p:cNvPr>
          <p:cNvSpPr>
            <a:spLocks noGrp="1"/>
          </p:cNvSpPr>
          <p:nvPr>
            <p:ph type="title"/>
          </p:nvPr>
        </p:nvSpPr>
        <p:spPr>
          <a:xfrm>
            <a:off x="383077" y="161325"/>
            <a:ext cx="11604596"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a:r>
              <a:rPr lang="he-IL" sz="4400" dirty="0"/>
              <a:t>התוספות שעושות את ההבדל – "התוספת שתופסת"</a:t>
            </a:r>
            <a:endParaRPr lang="he-IL" sz="4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4160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71526-1E16-D241-D19D-EFC891A50CF2}"/>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C0C91F46-A7FD-C8F9-6B97-D36554A5C2CA}"/>
              </a:ext>
            </a:extLst>
          </p:cNvPr>
          <p:cNvSpPr txBox="1"/>
          <p:nvPr/>
        </p:nvSpPr>
        <p:spPr>
          <a:xfrm>
            <a:off x="310069" y="1575968"/>
            <a:ext cx="7023997" cy="1077218"/>
          </a:xfrm>
          <a:prstGeom prst="rect">
            <a:avLst/>
          </a:prstGeom>
          <a:noFill/>
        </p:spPr>
        <p:txBody>
          <a:bodyPr wrap="square">
            <a:spAutoFit/>
          </a:bodyPr>
          <a:lstStyle/>
          <a:p>
            <a:pPr algn="ctr"/>
            <a:r>
              <a:rPr lang="he-IL" sz="3200" b="1" dirty="0">
                <a:solidFill>
                  <a:srgbClr val="000000"/>
                </a:solidFill>
                <a:latin typeface="Calibri" panose="020F0502020204030204" pitchFamily="34" charset="0"/>
                <a:cs typeface="Calibri" panose="020F0502020204030204" pitchFamily="34" charset="0"/>
              </a:rPr>
              <a:t>ניתן לדמות את </a:t>
            </a:r>
            <a:r>
              <a:rPr lang="he-IL" sz="3200" b="1" dirty="0">
                <a:solidFill>
                  <a:srgbClr val="934D37"/>
                </a:solidFill>
                <a:latin typeface="Calibri" panose="020F0502020204030204" pitchFamily="34" charset="0"/>
                <a:cs typeface="Calibri" panose="020F0502020204030204" pitchFamily="34" charset="0"/>
              </a:rPr>
              <a:t>הטכנולוגיה המתקדמת </a:t>
            </a:r>
            <a:r>
              <a:rPr lang="he-IL" sz="3200" b="1" dirty="0">
                <a:solidFill>
                  <a:srgbClr val="000000"/>
                </a:solidFill>
                <a:latin typeface="Calibri" panose="020F0502020204030204" pitchFamily="34" charset="0"/>
                <a:cs typeface="Calibri" panose="020F0502020204030204" pitchFamily="34" charset="0"/>
              </a:rPr>
              <a:t>ואת </a:t>
            </a:r>
            <a:r>
              <a:rPr lang="he-IL" sz="3200" b="1" dirty="0">
                <a:solidFill>
                  <a:srgbClr val="934D37"/>
                </a:solidFill>
                <a:latin typeface="Calibri" panose="020F0502020204030204" pitchFamily="34" charset="0"/>
                <a:cs typeface="Calibri" panose="020F0502020204030204" pitchFamily="34" charset="0"/>
              </a:rPr>
              <a:t>בינת הלב </a:t>
            </a:r>
            <a:r>
              <a:rPr lang="he-IL" sz="3200" b="1" dirty="0">
                <a:solidFill>
                  <a:srgbClr val="000000"/>
                </a:solidFill>
                <a:latin typeface="Calibri" panose="020F0502020204030204" pitchFamily="34" charset="0"/>
                <a:cs typeface="Calibri" panose="020F0502020204030204" pitchFamily="34" charset="0"/>
              </a:rPr>
              <a:t>לחלקי הגלידה השונים:</a:t>
            </a:r>
          </a:p>
        </p:txBody>
      </p:sp>
      <p:pic>
        <p:nvPicPr>
          <p:cNvPr id="17" name="גרפיקה 16">
            <a:extLst>
              <a:ext uri="{FF2B5EF4-FFF2-40B4-BE49-F238E27FC236}">
                <a16:creationId xmlns:a16="http://schemas.microsoft.com/office/drawing/2014/main" id="{3F4D49BB-B9E5-8FC3-CE35-7A045B05650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59615" y="1298394"/>
            <a:ext cx="2627568" cy="5426161"/>
          </a:xfrm>
          <a:prstGeom prst="rect">
            <a:avLst/>
          </a:prstGeom>
        </p:spPr>
      </p:pic>
      <p:sp>
        <p:nvSpPr>
          <p:cNvPr id="22" name="מלבן 21">
            <a:extLst>
              <a:ext uri="{FF2B5EF4-FFF2-40B4-BE49-F238E27FC236}">
                <a16:creationId xmlns:a16="http://schemas.microsoft.com/office/drawing/2014/main" id="{8585D697-513E-62E3-E36B-9CB9CEC05C80}"/>
              </a:ext>
            </a:extLst>
          </p:cNvPr>
          <p:cNvSpPr/>
          <p:nvPr/>
        </p:nvSpPr>
        <p:spPr>
          <a:xfrm>
            <a:off x="383077" y="2842868"/>
            <a:ext cx="6600304" cy="1661148"/>
          </a:xfrm>
          <a:prstGeom prst="rect">
            <a:avLst/>
          </a:prstGeom>
          <a:solidFill>
            <a:srgbClr val="FFE0C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Heebo" pitchFamily="2" charset="-79"/>
              <a:cs typeface="Heebo" pitchFamily="2" charset="-79"/>
            </a:endParaRPr>
          </a:p>
        </p:txBody>
      </p:sp>
      <p:sp>
        <p:nvSpPr>
          <p:cNvPr id="23" name="מלבן 22">
            <a:extLst>
              <a:ext uri="{FF2B5EF4-FFF2-40B4-BE49-F238E27FC236}">
                <a16:creationId xmlns:a16="http://schemas.microsoft.com/office/drawing/2014/main" id="{9783BF50-AA64-4172-A642-0B556C409400}"/>
              </a:ext>
            </a:extLst>
          </p:cNvPr>
          <p:cNvSpPr/>
          <p:nvPr/>
        </p:nvSpPr>
        <p:spPr>
          <a:xfrm>
            <a:off x="383077" y="2872800"/>
            <a:ext cx="6565040" cy="1631216"/>
          </a:xfrm>
          <a:prstGeom prst="rect">
            <a:avLst/>
          </a:prstGeom>
        </p:spPr>
        <p:txBody>
          <a:bodyPr wrap="square">
            <a:spAutoFit/>
          </a:bodyPr>
          <a:lstStyle/>
          <a:p>
            <a:pPr algn="ctr"/>
            <a:r>
              <a:rPr lang="he-IL" sz="2800" b="1" dirty="0">
                <a:latin typeface="Calibri" panose="020F0502020204030204" pitchFamily="34" charset="0"/>
                <a:ea typeface="Calibri" panose="020F0502020204030204" pitchFamily="34" charset="0"/>
                <a:cs typeface="Calibri" panose="020F0502020204030204" pitchFamily="34" charset="0"/>
              </a:rPr>
              <a:t>התוספות: ממד אנושי</a:t>
            </a:r>
          </a:p>
          <a:p>
            <a:pPr algn="ctr"/>
            <a:r>
              <a:rPr lang="he-IL" sz="2400" dirty="0">
                <a:latin typeface="Calibri" panose="020F0502020204030204" pitchFamily="34" charset="0"/>
                <a:ea typeface="Calibri" panose="020F0502020204030204" pitchFamily="34" charset="0"/>
                <a:cs typeface="Calibri" panose="020F0502020204030204" pitchFamily="34" charset="0"/>
              </a:rPr>
              <a:t>לבחון, להתאים, להוסיף, לדייק, לשלב, להוסיף נשמה </a:t>
            </a:r>
            <a:r>
              <a:rPr lang="en-US" sz="2400" dirty="0">
                <a:latin typeface="Calibri" panose="020F0502020204030204" pitchFamily="34" charset="0"/>
                <a:ea typeface="Calibri" panose="020F0502020204030204" pitchFamily="34" charset="0"/>
                <a:cs typeface="Calibri" panose="020F0502020204030204" pitchFamily="34" charset="0"/>
              </a:rPr>
              <a:t/>
            </a:r>
            <a:br>
              <a:rPr lang="en-US" sz="2400" dirty="0">
                <a:latin typeface="Calibri" panose="020F0502020204030204" pitchFamily="34" charset="0"/>
                <a:ea typeface="Calibri" panose="020F0502020204030204" pitchFamily="34" charset="0"/>
                <a:cs typeface="Calibri" panose="020F0502020204030204" pitchFamily="34" charset="0"/>
              </a:rPr>
            </a:br>
            <a:r>
              <a:rPr lang="he-IL" sz="2400" dirty="0">
                <a:latin typeface="Calibri" panose="020F0502020204030204" pitchFamily="34" charset="0"/>
                <a:ea typeface="Calibri" panose="020F0502020204030204" pitchFamily="34" charset="0"/>
                <a:cs typeface="Calibri" panose="020F0502020204030204" pitchFamily="34" charset="0"/>
              </a:rPr>
              <a:t>(תחושת שייכות, קשר אנושי ונגיעות ייחודיות לנו, </a:t>
            </a:r>
            <a:r>
              <a:rPr lang="en-US" sz="2400" dirty="0">
                <a:latin typeface="Calibri" panose="020F0502020204030204" pitchFamily="34" charset="0"/>
                <a:ea typeface="Calibri" panose="020F0502020204030204" pitchFamily="34" charset="0"/>
                <a:cs typeface="Calibri" panose="020F0502020204030204" pitchFamily="34" charset="0"/>
              </a:rPr>
              <a:t/>
            </a:r>
            <a:br>
              <a:rPr lang="en-US" sz="2400" dirty="0">
                <a:latin typeface="Calibri" panose="020F0502020204030204" pitchFamily="34" charset="0"/>
                <a:ea typeface="Calibri" panose="020F0502020204030204" pitchFamily="34" charset="0"/>
                <a:cs typeface="Calibri" panose="020F0502020204030204" pitchFamily="34" charset="0"/>
              </a:rPr>
            </a:br>
            <a:r>
              <a:rPr lang="he-IL" sz="2400" dirty="0">
                <a:latin typeface="Calibri" panose="020F0502020204030204" pitchFamily="34" charset="0"/>
                <a:ea typeface="Calibri" panose="020F0502020204030204" pitchFamily="34" charset="0"/>
                <a:cs typeface="Calibri" panose="020F0502020204030204" pitchFamily="34" charset="0"/>
              </a:rPr>
              <a:t>להתאים לטעמנו – </a:t>
            </a:r>
            <a:r>
              <a:rPr lang="he-IL" sz="2400" b="1" dirty="0">
                <a:latin typeface="Calibri" panose="020F0502020204030204" pitchFamily="34" charset="0"/>
                <a:ea typeface="Calibri" panose="020F0502020204030204" pitchFamily="34" charset="0"/>
                <a:cs typeface="Calibri" panose="020F0502020204030204" pitchFamily="34" charset="0"/>
              </a:rPr>
              <a:t>בינת הלב</a:t>
            </a:r>
            <a:r>
              <a:rPr lang="he-IL" sz="2400" dirty="0">
                <a:latin typeface="Calibri" panose="020F0502020204030204" pitchFamily="34" charset="0"/>
                <a:ea typeface="Calibri" panose="020F0502020204030204" pitchFamily="34" charset="0"/>
                <a:cs typeface="Calibri" panose="020F0502020204030204" pitchFamily="34" charset="0"/>
              </a:rPr>
              <a:t>)</a:t>
            </a:r>
          </a:p>
        </p:txBody>
      </p:sp>
      <p:pic>
        <p:nvPicPr>
          <p:cNvPr id="24" name="גרפיקה 23">
            <a:extLst>
              <a:ext uri="{FF2B5EF4-FFF2-40B4-BE49-F238E27FC236}">
                <a16:creationId xmlns:a16="http://schemas.microsoft.com/office/drawing/2014/main" id="{1295DEC9-C11D-520A-3F12-875AF4CA38A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5127020">
            <a:off x="7884875" y="2121421"/>
            <a:ext cx="474479" cy="1514147"/>
          </a:xfrm>
          <a:prstGeom prst="rect">
            <a:avLst/>
          </a:prstGeom>
        </p:spPr>
      </p:pic>
      <p:sp>
        <p:nvSpPr>
          <p:cNvPr id="5" name="כותרת 4">
            <a:extLst>
              <a:ext uri="{FF2B5EF4-FFF2-40B4-BE49-F238E27FC236}">
                <a16:creationId xmlns:a16="http://schemas.microsoft.com/office/drawing/2014/main" id="{EA6A60D2-12FF-2270-2DAA-1912B09BF0D4}"/>
              </a:ext>
            </a:extLst>
          </p:cNvPr>
          <p:cNvSpPr>
            <a:spLocks noGrp="1"/>
          </p:cNvSpPr>
          <p:nvPr>
            <p:ph type="title"/>
          </p:nvPr>
        </p:nvSpPr>
        <p:spPr>
          <a:xfrm>
            <a:off x="383077" y="161325"/>
            <a:ext cx="11604596"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a:r>
              <a:rPr lang="he-IL" sz="4400" dirty="0"/>
              <a:t>התוספות שעושות את ההבדל – "התוספת שתופסת"</a:t>
            </a:r>
            <a:endParaRPr lang="he-IL" sz="4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1517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תמונה שמכילה פני אדם, אדם, לבוש, חיוך&#10;&#10;התיאור נוצר באופן אוטומטי">
            <a:extLst>
              <a:ext uri="{FF2B5EF4-FFF2-40B4-BE49-F238E27FC236}">
                <a16:creationId xmlns:a16="http://schemas.microsoft.com/office/drawing/2014/main" id="{C87AB72D-9787-7C00-0444-65860348E6F5}"/>
              </a:ext>
            </a:extLst>
          </p:cNvPr>
          <p:cNvPicPr>
            <a:picLocks noChangeAspect="1"/>
          </p:cNvPicPr>
          <p:nvPr/>
        </p:nvPicPr>
        <p:blipFill>
          <a:blip r:embed="rId3">
            <a:extLst>
              <a:ext uri="{28A0092B-C50C-407E-A947-70E740481C1C}">
                <a14:useLocalDpi xmlns:a14="http://schemas.microsoft.com/office/drawing/2010/main" val="0"/>
              </a:ext>
            </a:extLst>
          </a:blip>
          <a:srcRect r="74981"/>
          <a:stretch/>
        </p:blipFill>
        <p:spPr>
          <a:xfrm>
            <a:off x="0" y="1481492"/>
            <a:ext cx="3675321" cy="5477905"/>
          </a:xfrm>
          <a:prstGeom prst="rect">
            <a:avLst/>
          </a:prstGeom>
        </p:spPr>
      </p:pic>
      <p:sp>
        <p:nvSpPr>
          <p:cNvPr id="5" name="כותרת 4">
            <a:extLst>
              <a:ext uri="{FF2B5EF4-FFF2-40B4-BE49-F238E27FC236}">
                <a16:creationId xmlns:a16="http://schemas.microsoft.com/office/drawing/2014/main" id="{F133F5F8-36A4-40E4-88A4-958F94879D93}"/>
              </a:ext>
            </a:extLst>
          </p:cNvPr>
          <p:cNvSpPr>
            <a:spLocks noGrp="1"/>
          </p:cNvSpPr>
          <p:nvPr>
            <p:ph type="title"/>
          </p:nvPr>
        </p:nvSpPr>
        <p:spPr>
          <a:xfrm>
            <a:off x="4100052" y="161925"/>
            <a:ext cx="7253748"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5400" b="1" dirty="0">
                <a:latin typeface="Calibri" panose="020F0502020204030204" pitchFamily="34" charset="0"/>
                <a:cs typeface="Calibri" panose="020F0502020204030204" pitchFamily="34" charset="0"/>
              </a:rPr>
              <a:t>דוגמה מס</a:t>
            </a:r>
            <a:r>
              <a:rPr lang="he-IL" sz="5400" dirty="0"/>
              <a:t>פר 1 - נגה</a:t>
            </a:r>
            <a:endParaRPr lang="he-IL" sz="5400" b="1" dirty="0">
              <a:latin typeface="Calibri" panose="020F0502020204030204" pitchFamily="34" charset="0"/>
              <a:cs typeface="Calibri" panose="020F0502020204030204" pitchFamily="34" charset="0"/>
            </a:endParaRPr>
          </a:p>
        </p:txBody>
      </p:sp>
      <p:pic>
        <p:nvPicPr>
          <p:cNvPr id="3" name="גרפיקה 2">
            <a:extLst>
              <a:ext uri="{FF2B5EF4-FFF2-40B4-BE49-F238E27FC236}">
                <a16:creationId xmlns:a16="http://schemas.microsoft.com/office/drawing/2014/main" id="{A816CB5A-CDF5-CAB5-AAB7-ADD11A3BFA1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957074" y="2220705"/>
            <a:ext cx="3228013" cy="2553814"/>
          </a:xfrm>
          <a:prstGeom prst="rect">
            <a:avLst/>
          </a:prstGeom>
        </p:spPr>
      </p:pic>
      <p:pic>
        <p:nvPicPr>
          <p:cNvPr id="7" name="גרפיקה 6">
            <a:extLst>
              <a:ext uri="{FF2B5EF4-FFF2-40B4-BE49-F238E27FC236}">
                <a16:creationId xmlns:a16="http://schemas.microsoft.com/office/drawing/2014/main" id="{99827A74-38FE-7F30-58A5-7D1C20BB3F7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3161179" y="1645699"/>
            <a:ext cx="3330678" cy="1745847"/>
          </a:xfrm>
          <a:prstGeom prst="rect">
            <a:avLst/>
          </a:prstGeom>
        </p:spPr>
      </p:pic>
      <p:pic>
        <p:nvPicPr>
          <p:cNvPr id="12" name="גרפיקה 11">
            <a:extLst>
              <a:ext uri="{FF2B5EF4-FFF2-40B4-BE49-F238E27FC236}">
                <a16:creationId xmlns:a16="http://schemas.microsoft.com/office/drawing/2014/main" id="{89B5F6C4-4A77-C6E1-6092-E7773F4A299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448160">
            <a:off x="9791963" y="2681162"/>
            <a:ext cx="2121308" cy="3504087"/>
          </a:xfrm>
          <a:prstGeom prst="rect">
            <a:avLst/>
          </a:prstGeom>
        </p:spPr>
      </p:pic>
      <p:sp>
        <p:nvSpPr>
          <p:cNvPr id="14" name="תיבת טקסט 13">
            <a:extLst>
              <a:ext uri="{FF2B5EF4-FFF2-40B4-BE49-F238E27FC236}">
                <a16:creationId xmlns:a16="http://schemas.microsoft.com/office/drawing/2014/main" id="{1E6F94A5-E253-F6D6-5EC2-2D83439674D8}"/>
              </a:ext>
            </a:extLst>
          </p:cNvPr>
          <p:cNvSpPr txBox="1"/>
          <p:nvPr/>
        </p:nvSpPr>
        <p:spPr>
          <a:xfrm>
            <a:off x="3626397" y="1980092"/>
            <a:ext cx="2557717" cy="1015663"/>
          </a:xfrm>
          <a:prstGeom prst="rect">
            <a:avLst/>
          </a:prstGeom>
          <a:noFill/>
        </p:spPr>
        <p:txBody>
          <a:bodyPr wrap="square">
            <a:spAutoFit/>
          </a:bodyPr>
          <a:lstStyle/>
          <a:p>
            <a:pPr algn="ctr"/>
            <a:r>
              <a:rPr lang="he-IL" sz="2000" dirty="0">
                <a:solidFill>
                  <a:srgbClr val="000000"/>
                </a:solidFill>
                <a:latin typeface="Calibri" panose="020F0502020204030204" pitchFamily="34" charset="0"/>
                <a:cs typeface="Calibri" panose="020F0502020204030204" pitchFamily="34" charset="0"/>
              </a:rPr>
              <a:t>צרי לי רשימת שירים למסיבת יום ההולדת ה-12 שלי!</a:t>
            </a:r>
          </a:p>
        </p:txBody>
      </p:sp>
      <p:sp>
        <p:nvSpPr>
          <p:cNvPr id="16" name="תיבת טקסט 15">
            <a:extLst>
              <a:ext uri="{FF2B5EF4-FFF2-40B4-BE49-F238E27FC236}">
                <a16:creationId xmlns:a16="http://schemas.microsoft.com/office/drawing/2014/main" id="{5EB0BB4F-54BC-25D2-A383-D828280A4EE4}"/>
              </a:ext>
            </a:extLst>
          </p:cNvPr>
          <p:cNvSpPr txBox="1"/>
          <p:nvPr/>
        </p:nvSpPr>
        <p:spPr>
          <a:xfrm>
            <a:off x="6729971" y="2520450"/>
            <a:ext cx="3330677" cy="163121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אין בעיה!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רשימה מעולה לפנייך: </a:t>
            </a:r>
          </a:p>
          <a:p>
            <a:pPr marL="457200" marR="0" lvl="0" indent="-457200" algn="ctr" defTabSz="914400" rtl="1" eaLnBrk="1" fontAlgn="auto" latinLnBrk="0" hangingPunct="1">
              <a:lnSpc>
                <a:spcPct val="100000"/>
              </a:lnSpc>
              <a:spcBef>
                <a:spcPts val="0"/>
              </a:spcBef>
              <a:spcAft>
                <a:spcPts val="0"/>
              </a:spcAft>
              <a:buClrTx/>
              <a:buSzTx/>
              <a:buFontTx/>
              <a:buAutoNum type="arabicPeriod"/>
              <a:tabLst/>
              <a:defRPr/>
            </a:pPr>
            <a:r>
              <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"בואו נרקוד בכיף" </a:t>
            </a:r>
          </a:p>
          <a:p>
            <a:pPr marL="457200" marR="0" lvl="0" indent="-457200" algn="ctr" defTabSz="914400" rtl="1" eaLnBrk="1" fontAlgn="auto" latinLnBrk="0" hangingPunct="1">
              <a:lnSpc>
                <a:spcPct val="100000"/>
              </a:lnSpc>
              <a:spcBef>
                <a:spcPts val="0"/>
              </a:spcBef>
              <a:spcAft>
                <a:spcPts val="0"/>
              </a:spcAft>
              <a:buClrTx/>
              <a:buSzTx/>
              <a:buFontTx/>
              <a:buAutoNum type="arabicPeriod"/>
              <a:tabLst/>
              <a:defRPr/>
            </a:pPr>
            <a:r>
              <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"חברות מהלב"</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 "לא סולחת"</a:t>
            </a:r>
          </a:p>
        </p:txBody>
      </p:sp>
      <p:pic>
        <p:nvPicPr>
          <p:cNvPr id="17" name="גרפיקה 16">
            <a:extLst>
              <a:ext uri="{FF2B5EF4-FFF2-40B4-BE49-F238E27FC236}">
                <a16:creationId xmlns:a16="http://schemas.microsoft.com/office/drawing/2014/main" id="{BFD549A4-A485-1FA8-9BFF-EF4D6AB5D4C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3300401" y="4213519"/>
            <a:ext cx="5172231" cy="2439032"/>
          </a:xfrm>
          <a:prstGeom prst="rect">
            <a:avLst/>
          </a:prstGeom>
        </p:spPr>
      </p:pic>
      <p:sp>
        <p:nvSpPr>
          <p:cNvPr id="19" name="תיבת טקסט 18">
            <a:extLst>
              <a:ext uri="{FF2B5EF4-FFF2-40B4-BE49-F238E27FC236}">
                <a16:creationId xmlns:a16="http://schemas.microsoft.com/office/drawing/2014/main" id="{51A0892A-242C-9385-461F-613C0EC3302E}"/>
              </a:ext>
            </a:extLst>
          </p:cNvPr>
          <p:cNvSpPr txBox="1"/>
          <p:nvPr/>
        </p:nvSpPr>
        <p:spPr>
          <a:xfrm>
            <a:off x="3986886" y="4555872"/>
            <a:ext cx="4075786" cy="1754326"/>
          </a:xfrm>
          <a:prstGeom prst="rect">
            <a:avLst/>
          </a:prstGeom>
          <a:noFill/>
        </p:spPr>
        <p:txBody>
          <a:bodyPr wrap="square">
            <a:spAutoFit/>
          </a:bodyPr>
          <a:lstStyle/>
          <a:p>
            <a:pPr algn="ctr"/>
            <a:r>
              <a:rPr lang="he-IL" sz="1800" dirty="0">
                <a:solidFill>
                  <a:srgbClr val="000000"/>
                </a:solidFill>
                <a:latin typeface="Calibri" panose="020F0502020204030204" pitchFamily="34" charset="0"/>
                <a:cs typeface="Calibri" panose="020F0502020204030204" pitchFamily="34" charset="0"/>
              </a:rPr>
              <a:t>האפליקציה נתנה לי רשימה טובה, אבל היא צריכה דיוק. אני פחות מתחברת לשיר "לא סולחת" כי הוא קצת "כבד" למסיבת יום הולדת.</a:t>
            </a:r>
          </a:p>
          <a:p>
            <a:pPr algn="ctr"/>
            <a:r>
              <a:rPr lang="he-IL" sz="1800" dirty="0">
                <a:solidFill>
                  <a:srgbClr val="000000"/>
                </a:solidFill>
                <a:latin typeface="Calibri" panose="020F0502020204030204" pitchFamily="34" charset="0"/>
                <a:cs typeface="Calibri" panose="020F0502020204030204" pitchFamily="34" charset="0"/>
              </a:rPr>
              <a:t>ואני מוסיפה כמובן את "כל הכיתה על הרחבה", אי אפשר בלעדיו, </a:t>
            </a:r>
          </a:p>
          <a:p>
            <a:pPr algn="ctr"/>
            <a:r>
              <a:rPr lang="he-IL" sz="1800" dirty="0">
                <a:solidFill>
                  <a:srgbClr val="000000"/>
                </a:solidFill>
                <a:latin typeface="Calibri" panose="020F0502020204030204" pitchFamily="34" charset="0"/>
                <a:cs typeface="Calibri" panose="020F0502020204030204" pitchFamily="34" charset="0"/>
              </a:rPr>
              <a:t>הכי מקפיץ שיש!</a:t>
            </a:r>
          </a:p>
        </p:txBody>
      </p:sp>
      <p:sp>
        <p:nvSpPr>
          <p:cNvPr id="20" name="מלבן: פינות מעוגלות 19">
            <a:extLst>
              <a:ext uri="{FF2B5EF4-FFF2-40B4-BE49-F238E27FC236}">
                <a16:creationId xmlns:a16="http://schemas.microsoft.com/office/drawing/2014/main" id="{55B5C1C3-27D0-0A8D-CC5F-FEFE43EDB496}"/>
              </a:ext>
            </a:extLst>
          </p:cNvPr>
          <p:cNvSpPr/>
          <p:nvPr/>
        </p:nvSpPr>
        <p:spPr>
          <a:xfrm>
            <a:off x="187002" y="-717046"/>
            <a:ext cx="3156337" cy="1891692"/>
          </a:xfrm>
          <a:prstGeom prst="roundRect">
            <a:avLst/>
          </a:prstGeom>
          <a:solidFill>
            <a:srgbClr val="6E99A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endParaRPr lang="he-IL"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endParaRPr lang="he-IL"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solidFill>
                  <a:schemeClr val="bg1"/>
                </a:solidFill>
                <a:latin typeface="Calibri" panose="020F0502020204030204" pitchFamily="34" charset="0"/>
                <a:ea typeface="Calibri" panose="020F0502020204030204" pitchFamily="34" charset="0"/>
                <a:cs typeface="Calibri" panose="020F0502020204030204" pitchFamily="34" charset="0"/>
              </a:rPr>
              <a:t>איפה בדוגמה שלפניכם נמצאת לדעתכם "בינת הלב?"</a:t>
            </a:r>
          </a:p>
        </p:txBody>
      </p:sp>
    </p:spTree>
    <p:extLst>
      <p:ext uri="{BB962C8B-B14F-4D97-AF65-F5344CB8AC3E}">
        <p14:creationId xmlns:p14="http://schemas.microsoft.com/office/powerpoint/2010/main" val="139170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E91F6C28-F924-9FDB-1541-15E8D17097A5}"/>
              </a:ext>
            </a:extLst>
          </p:cNvPr>
          <p:cNvSpPr/>
          <p:nvPr/>
        </p:nvSpPr>
        <p:spPr>
          <a:xfrm>
            <a:off x="273349" y="5475231"/>
            <a:ext cx="6600305" cy="1168606"/>
          </a:xfrm>
          <a:prstGeom prst="rect">
            <a:avLst/>
          </a:prstGeom>
          <a:solidFill>
            <a:srgbClr val="FFAF5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Heebo" pitchFamily="2" charset="-79"/>
              <a:cs typeface="Heebo" pitchFamily="2" charset="-79"/>
            </a:endParaRPr>
          </a:p>
        </p:txBody>
      </p:sp>
      <p:sp>
        <p:nvSpPr>
          <p:cNvPr id="26" name="מלבן 25">
            <a:extLst>
              <a:ext uri="{FF2B5EF4-FFF2-40B4-BE49-F238E27FC236}">
                <a16:creationId xmlns:a16="http://schemas.microsoft.com/office/drawing/2014/main" id="{3F6DC47C-1047-C37D-D153-9120BDBD5CB5}"/>
              </a:ext>
            </a:extLst>
          </p:cNvPr>
          <p:cNvSpPr/>
          <p:nvPr/>
        </p:nvSpPr>
        <p:spPr>
          <a:xfrm>
            <a:off x="383077" y="5508452"/>
            <a:ext cx="6365692" cy="1015663"/>
          </a:xfrm>
          <a:prstGeom prst="rect">
            <a:avLst/>
          </a:prstGeom>
        </p:spPr>
        <p:txBody>
          <a:bodyPr wrap="square">
            <a:spAutoFit/>
          </a:bodyPr>
          <a:lstStyle/>
          <a:p>
            <a:pPr algn="ctr"/>
            <a:r>
              <a:rPr lang="he-IL" sz="2800" b="1" dirty="0">
                <a:latin typeface="Calibri" panose="020F0502020204030204" pitchFamily="34" charset="0"/>
                <a:ea typeface="Calibri" panose="020F0502020204030204" pitchFamily="34" charset="0"/>
                <a:cs typeface="Calibri" panose="020F0502020204030204" pitchFamily="34" charset="0"/>
              </a:rPr>
              <a:t>הגביע:</a:t>
            </a:r>
          </a:p>
          <a:p>
            <a:pPr algn="ctr"/>
            <a:r>
              <a:rPr lang="he-IL" sz="3200" dirty="0">
                <a:latin typeface="Calibri" panose="020F0502020204030204" pitchFamily="34" charset="0"/>
                <a:ea typeface="Calibri" panose="020F0502020204030204" pitchFamily="34" charset="0"/>
                <a:cs typeface="Calibri" panose="020F0502020204030204" pitchFamily="34" charset="0"/>
              </a:rPr>
              <a:t>מה נגה הכניסה לגביע?</a:t>
            </a:r>
          </a:p>
        </p:txBody>
      </p:sp>
      <p:pic>
        <p:nvPicPr>
          <p:cNvPr id="36" name="גרפיקה 35">
            <a:extLst>
              <a:ext uri="{FF2B5EF4-FFF2-40B4-BE49-F238E27FC236}">
                <a16:creationId xmlns:a16="http://schemas.microsoft.com/office/drawing/2014/main" id="{1AEEBB7B-6EDB-0FD5-74C7-D85616D1775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59615" y="1298394"/>
            <a:ext cx="2627568" cy="5426161"/>
          </a:xfrm>
          <a:prstGeom prst="rect">
            <a:avLst/>
          </a:prstGeom>
        </p:spPr>
      </p:pic>
      <p:pic>
        <p:nvPicPr>
          <p:cNvPr id="37" name="גרפיקה 36">
            <a:extLst>
              <a:ext uri="{FF2B5EF4-FFF2-40B4-BE49-F238E27FC236}">
                <a16:creationId xmlns:a16="http://schemas.microsoft.com/office/drawing/2014/main" id="{CC83955E-A554-CCF3-A24B-853E9E5C47F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9339997">
            <a:off x="6879241" y="5701395"/>
            <a:ext cx="2627567" cy="593618"/>
          </a:xfrm>
          <a:prstGeom prst="rect">
            <a:avLst/>
          </a:prstGeom>
        </p:spPr>
      </p:pic>
      <p:sp>
        <p:nvSpPr>
          <p:cNvPr id="38" name="מלבן 37">
            <a:extLst>
              <a:ext uri="{FF2B5EF4-FFF2-40B4-BE49-F238E27FC236}">
                <a16:creationId xmlns:a16="http://schemas.microsoft.com/office/drawing/2014/main" id="{EE02E7C9-AFAE-0F00-0988-A465434D5D29}"/>
              </a:ext>
            </a:extLst>
          </p:cNvPr>
          <p:cNvSpPr/>
          <p:nvPr/>
        </p:nvSpPr>
        <p:spPr>
          <a:xfrm>
            <a:off x="273349" y="4110878"/>
            <a:ext cx="6600305" cy="1168606"/>
          </a:xfrm>
          <a:prstGeom prst="rect">
            <a:avLst/>
          </a:prstGeom>
          <a:solidFill>
            <a:srgbClr val="FF9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Heebo" pitchFamily="2" charset="-79"/>
              <a:cs typeface="Heebo" pitchFamily="2" charset="-79"/>
            </a:endParaRPr>
          </a:p>
        </p:txBody>
      </p:sp>
      <p:sp>
        <p:nvSpPr>
          <p:cNvPr id="39" name="מלבן 38">
            <a:extLst>
              <a:ext uri="{FF2B5EF4-FFF2-40B4-BE49-F238E27FC236}">
                <a16:creationId xmlns:a16="http://schemas.microsoft.com/office/drawing/2014/main" id="{A3779CE6-4196-88E5-6CE1-BDD3BC8C2968}"/>
              </a:ext>
            </a:extLst>
          </p:cNvPr>
          <p:cNvSpPr/>
          <p:nvPr/>
        </p:nvSpPr>
        <p:spPr>
          <a:xfrm>
            <a:off x="130176" y="4094101"/>
            <a:ext cx="6743478" cy="1015663"/>
          </a:xfrm>
          <a:prstGeom prst="rect">
            <a:avLst/>
          </a:prstGeom>
        </p:spPr>
        <p:txBody>
          <a:bodyPr wrap="square">
            <a:spAutoFit/>
          </a:bodyPr>
          <a:lstStyle/>
          <a:p>
            <a:pPr algn="ctr"/>
            <a:r>
              <a:rPr lang="he-IL" sz="2800" b="1" dirty="0">
                <a:latin typeface="Calibri" panose="020F0502020204030204" pitchFamily="34" charset="0"/>
                <a:ea typeface="Calibri" panose="020F0502020204030204" pitchFamily="34" charset="0"/>
                <a:cs typeface="Calibri" panose="020F0502020204030204" pitchFamily="34" charset="0"/>
              </a:rPr>
              <a:t>כדורי הגלידה</a:t>
            </a:r>
          </a:p>
          <a:p>
            <a:pPr algn="ctr"/>
            <a:r>
              <a:rPr lang="he-IL" sz="3200" dirty="0">
                <a:latin typeface="Calibri" panose="020F0502020204030204" pitchFamily="34" charset="0"/>
                <a:ea typeface="Calibri" panose="020F0502020204030204" pitchFamily="34" charset="0"/>
                <a:cs typeface="Calibri" panose="020F0502020204030204" pitchFamily="34" charset="0"/>
              </a:rPr>
              <a:t>מהם כדורי הגלידה שנגה קיבלה?</a:t>
            </a:r>
          </a:p>
        </p:txBody>
      </p:sp>
      <p:pic>
        <p:nvPicPr>
          <p:cNvPr id="40" name="גרפיקה 39">
            <a:extLst>
              <a:ext uri="{FF2B5EF4-FFF2-40B4-BE49-F238E27FC236}">
                <a16:creationId xmlns:a16="http://schemas.microsoft.com/office/drawing/2014/main" id="{FC160C73-98C2-A689-C219-8D586D37589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0700154">
            <a:off x="6925997" y="3947546"/>
            <a:ext cx="2070926" cy="677142"/>
          </a:xfrm>
          <a:prstGeom prst="rect">
            <a:avLst/>
          </a:prstGeom>
        </p:spPr>
      </p:pic>
      <p:sp>
        <p:nvSpPr>
          <p:cNvPr id="41" name="מלבן 40">
            <a:extLst>
              <a:ext uri="{FF2B5EF4-FFF2-40B4-BE49-F238E27FC236}">
                <a16:creationId xmlns:a16="http://schemas.microsoft.com/office/drawing/2014/main" id="{D84A92C0-5C1B-FFEC-807C-B076E25B4B14}"/>
              </a:ext>
            </a:extLst>
          </p:cNvPr>
          <p:cNvSpPr/>
          <p:nvPr/>
        </p:nvSpPr>
        <p:spPr>
          <a:xfrm>
            <a:off x="331116" y="2755655"/>
            <a:ext cx="6600304" cy="1168606"/>
          </a:xfrm>
          <a:prstGeom prst="rect">
            <a:avLst/>
          </a:prstGeom>
          <a:solidFill>
            <a:srgbClr val="FFE0C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Heebo" pitchFamily="2" charset="-79"/>
              <a:cs typeface="Heebo" pitchFamily="2" charset="-79"/>
            </a:endParaRPr>
          </a:p>
        </p:txBody>
      </p:sp>
      <p:sp>
        <p:nvSpPr>
          <p:cNvPr id="42" name="מלבן 41">
            <a:extLst>
              <a:ext uri="{FF2B5EF4-FFF2-40B4-BE49-F238E27FC236}">
                <a16:creationId xmlns:a16="http://schemas.microsoft.com/office/drawing/2014/main" id="{C03E14B7-63CA-7484-650E-35C1AE768DDD}"/>
              </a:ext>
            </a:extLst>
          </p:cNvPr>
          <p:cNvSpPr/>
          <p:nvPr/>
        </p:nvSpPr>
        <p:spPr>
          <a:xfrm>
            <a:off x="327983" y="2773942"/>
            <a:ext cx="6600305" cy="954107"/>
          </a:xfrm>
          <a:prstGeom prst="rect">
            <a:avLst/>
          </a:prstGeom>
        </p:spPr>
        <p:txBody>
          <a:bodyPr wrap="square">
            <a:spAutoFit/>
          </a:bodyPr>
          <a:lstStyle/>
          <a:p>
            <a:pPr algn="ctr"/>
            <a:r>
              <a:rPr lang="he-IL" sz="2800" b="1" dirty="0">
                <a:latin typeface="Calibri" panose="020F0502020204030204" pitchFamily="34" charset="0"/>
                <a:ea typeface="Calibri" panose="020F0502020204030204" pitchFamily="34" charset="0"/>
                <a:cs typeface="Calibri" panose="020F0502020204030204" pitchFamily="34" charset="0"/>
              </a:rPr>
              <a:t>התוספות</a:t>
            </a:r>
          </a:p>
          <a:p>
            <a:pPr algn="ctr"/>
            <a:r>
              <a:rPr lang="he-IL" sz="2800" dirty="0">
                <a:latin typeface="Calibri" panose="020F0502020204030204" pitchFamily="34" charset="0"/>
                <a:ea typeface="Calibri" panose="020F0502020204030204" pitchFamily="34" charset="0"/>
                <a:cs typeface="Calibri" panose="020F0502020204030204" pitchFamily="34" charset="0"/>
              </a:rPr>
              <a:t>מהם התוספות/ השינויים שנגה בחרה?</a:t>
            </a:r>
          </a:p>
        </p:txBody>
      </p:sp>
      <p:pic>
        <p:nvPicPr>
          <p:cNvPr id="43" name="גרפיקה 42">
            <a:extLst>
              <a:ext uri="{FF2B5EF4-FFF2-40B4-BE49-F238E27FC236}">
                <a16:creationId xmlns:a16="http://schemas.microsoft.com/office/drawing/2014/main" id="{80DBF15E-6636-A438-B1DF-4407FBEA59D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5127020">
            <a:off x="7909601" y="2197377"/>
            <a:ext cx="474479" cy="1514147"/>
          </a:xfrm>
          <a:prstGeom prst="rect">
            <a:avLst/>
          </a:prstGeom>
        </p:spPr>
      </p:pic>
      <p:sp>
        <p:nvSpPr>
          <p:cNvPr id="44" name="תיבת טקסט 43">
            <a:extLst>
              <a:ext uri="{FF2B5EF4-FFF2-40B4-BE49-F238E27FC236}">
                <a16:creationId xmlns:a16="http://schemas.microsoft.com/office/drawing/2014/main" id="{26B564E9-5152-B1E2-D065-DEF4C1B9AF21}"/>
              </a:ext>
            </a:extLst>
          </p:cNvPr>
          <p:cNvSpPr txBox="1"/>
          <p:nvPr/>
        </p:nvSpPr>
        <p:spPr>
          <a:xfrm>
            <a:off x="-10084" y="1500512"/>
            <a:ext cx="7023997" cy="1077218"/>
          </a:xfrm>
          <a:prstGeom prst="rect">
            <a:avLst/>
          </a:prstGeom>
          <a:noFill/>
        </p:spPr>
        <p:txBody>
          <a:bodyPr wrap="square">
            <a:spAutoFit/>
          </a:bodyPr>
          <a:lstStyle/>
          <a:p>
            <a:pPr algn="ctr"/>
            <a:r>
              <a:rPr lang="he-IL" sz="3200" b="1" dirty="0">
                <a:solidFill>
                  <a:srgbClr val="000000"/>
                </a:solidFill>
                <a:latin typeface="Calibri" panose="020F0502020204030204" pitchFamily="34" charset="0"/>
                <a:cs typeface="Calibri" panose="020F0502020204030204" pitchFamily="34" charset="0"/>
              </a:rPr>
              <a:t>ניתן לדמות את </a:t>
            </a:r>
            <a:r>
              <a:rPr lang="he-IL" sz="3200" b="1" dirty="0">
                <a:solidFill>
                  <a:srgbClr val="934D37"/>
                </a:solidFill>
                <a:latin typeface="Calibri" panose="020F0502020204030204" pitchFamily="34" charset="0"/>
                <a:cs typeface="Calibri" panose="020F0502020204030204" pitchFamily="34" charset="0"/>
              </a:rPr>
              <a:t>הטכנולוגיה המתקדמת </a:t>
            </a:r>
            <a:r>
              <a:rPr lang="he-IL" sz="3200" b="1" dirty="0">
                <a:solidFill>
                  <a:srgbClr val="000000"/>
                </a:solidFill>
                <a:latin typeface="Calibri" panose="020F0502020204030204" pitchFamily="34" charset="0"/>
                <a:cs typeface="Calibri" panose="020F0502020204030204" pitchFamily="34" charset="0"/>
              </a:rPr>
              <a:t>ואת </a:t>
            </a:r>
            <a:r>
              <a:rPr lang="he-IL" sz="3200" b="1" dirty="0">
                <a:solidFill>
                  <a:srgbClr val="934D37"/>
                </a:solidFill>
                <a:latin typeface="Calibri" panose="020F0502020204030204" pitchFamily="34" charset="0"/>
                <a:cs typeface="Calibri" panose="020F0502020204030204" pitchFamily="34" charset="0"/>
              </a:rPr>
              <a:t>בינת הלב </a:t>
            </a:r>
            <a:r>
              <a:rPr lang="he-IL" sz="3200" b="1" dirty="0">
                <a:solidFill>
                  <a:srgbClr val="000000"/>
                </a:solidFill>
                <a:latin typeface="Calibri" panose="020F0502020204030204" pitchFamily="34" charset="0"/>
                <a:cs typeface="Calibri" panose="020F0502020204030204" pitchFamily="34" charset="0"/>
              </a:rPr>
              <a:t>לחלקי הגלידה השונים:</a:t>
            </a:r>
          </a:p>
        </p:txBody>
      </p:sp>
      <p:sp>
        <p:nvSpPr>
          <p:cNvPr id="48" name="כותרת 4">
            <a:extLst>
              <a:ext uri="{FF2B5EF4-FFF2-40B4-BE49-F238E27FC236}">
                <a16:creationId xmlns:a16="http://schemas.microsoft.com/office/drawing/2014/main" id="{A379D7F1-981B-6122-F0B1-02E4ECBEA050}"/>
              </a:ext>
            </a:extLst>
          </p:cNvPr>
          <p:cNvSpPr>
            <a:spLocks noGrp="1"/>
          </p:cNvSpPr>
          <p:nvPr>
            <p:ph type="title"/>
          </p:nvPr>
        </p:nvSpPr>
        <p:spPr>
          <a:xfrm>
            <a:off x="2469126" y="98289"/>
            <a:ext cx="7253748"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5400" b="1" dirty="0">
                <a:latin typeface="Calibri" panose="020F0502020204030204" pitchFamily="34" charset="0"/>
                <a:cs typeface="Calibri" panose="020F0502020204030204" pitchFamily="34" charset="0"/>
              </a:rPr>
              <a:t>דוגמא מס</a:t>
            </a:r>
            <a:r>
              <a:rPr lang="he-IL" sz="5400" dirty="0"/>
              <a:t>פר 1 - נגה</a:t>
            </a:r>
            <a:endParaRPr lang="he-IL" sz="5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8049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תמונה שמכילה פני אדם, אדם, לבוש, חיוך&#10;&#10;התיאור נוצר באופן אוטומטי">
            <a:extLst>
              <a:ext uri="{FF2B5EF4-FFF2-40B4-BE49-F238E27FC236}">
                <a16:creationId xmlns:a16="http://schemas.microsoft.com/office/drawing/2014/main" id="{7EF5AD88-AD85-4DFE-E8F0-F651574D0146}"/>
              </a:ext>
            </a:extLst>
          </p:cNvPr>
          <p:cNvPicPr>
            <a:picLocks noChangeAspect="1"/>
          </p:cNvPicPr>
          <p:nvPr/>
        </p:nvPicPr>
        <p:blipFill>
          <a:blip r:embed="rId3">
            <a:extLst>
              <a:ext uri="{28A0092B-C50C-407E-A947-70E740481C1C}">
                <a14:useLocalDpi xmlns:a14="http://schemas.microsoft.com/office/drawing/2010/main" val="0"/>
              </a:ext>
            </a:extLst>
          </a:blip>
          <a:srcRect l="25270" r="50187"/>
          <a:stretch/>
        </p:blipFill>
        <p:spPr>
          <a:xfrm>
            <a:off x="0" y="1433791"/>
            <a:ext cx="3605348" cy="5477905"/>
          </a:xfrm>
          <a:prstGeom prst="rect">
            <a:avLst/>
          </a:prstGeom>
        </p:spPr>
      </p:pic>
      <p:sp>
        <p:nvSpPr>
          <p:cNvPr id="3" name="מלבן: פינות מעוגלות 2">
            <a:extLst>
              <a:ext uri="{FF2B5EF4-FFF2-40B4-BE49-F238E27FC236}">
                <a16:creationId xmlns:a16="http://schemas.microsoft.com/office/drawing/2014/main" id="{37ADF8DB-94E0-A359-0A21-4322FDED2D68}"/>
              </a:ext>
            </a:extLst>
          </p:cNvPr>
          <p:cNvSpPr/>
          <p:nvPr/>
        </p:nvSpPr>
        <p:spPr>
          <a:xfrm>
            <a:off x="187002" y="-717046"/>
            <a:ext cx="3156337" cy="1891692"/>
          </a:xfrm>
          <a:prstGeom prst="roundRect">
            <a:avLst/>
          </a:prstGeom>
          <a:solidFill>
            <a:srgbClr val="CEC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sz="2000" b="1" dirty="0">
              <a:solidFill>
                <a:schemeClr val="bg1"/>
              </a:solidFill>
            </a:endParaRPr>
          </a:p>
          <a:p>
            <a:pPr algn="ctr"/>
            <a:endParaRPr lang="he-IL" sz="2000" b="1" dirty="0">
              <a:solidFill>
                <a:schemeClr val="bg1"/>
              </a:solidFill>
            </a:endParaRPr>
          </a:p>
          <a:p>
            <a:pPr algn="ctr"/>
            <a:endParaRPr lang="he-IL" sz="2000" b="1" dirty="0">
              <a:solidFill>
                <a:schemeClr val="bg1"/>
              </a:solidFill>
            </a:endParaRPr>
          </a:p>
          <a:p>
            <a:pPr algn="ctr"/>
            <a:r>
              <a:rPr lang="he-IL" sz="2000" b="1" dirty="0">
                <a:solidFill>
                  <a:schemeClr val="tx1"/>
                </a:solidFill>
                <a:latin typeface="Calibri" panose="020F0502020204030204" pitchFamily="34" charset="0"/>
                <a:ea typeface="Calibri" panose="020F0502020204030204" pitchFamily="34" charset="0"/>
                <a:cs typeface="Calibri" panose="020F0502020204030204" pitchFamily="34" charset="0"/>
              </a:rPr>
              <a:t>איפה בדוגמה שלפניכם נמצאת לדעתכם "בינת הלב?"</a:t>
            </a:r>
          </a:p>
        </p:txBody>
      </p:sp>
      <p:pic>
        <p:nvPicPr>
          <p:cNvPr id="7" name="גרפיקה 6">
            <a:extLst>
              <a:ext uri="{FF2B5EF4-FFF2-40B4-BE49-F238E27FC236}">
                <a16:creationId xmlns:a16="http://schemas.microsoft.com/office/drawing/2014/main" id="{621D4D88-2FB6-BCDD-2AAC-FEBA127CBBF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936026" y="1433791"/>
            <a:ext cx="3693230" cy="3128820"/>
          </a:xfrm>
          <a:prstGeom prst="rect">
            <a:avLst/>
          </a:prstGeom>
        </p:spPr>
      </p:pic>
      <p:pic>
        <p:nvPicPr>
          <p:cNvPr id="9" name="גרפיקה 8">
            <a:extLst>
              <a:ext uri="{FF2B5EF4-FFF2-40B4-BE49-F238E27FC236}">
                <a16:creationId xmlns:a16="http://schemas.microsoft.com/office/drawing/2014/main" id="{49A3CE62-C8D2-3041-AD27-6602B2D5596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3161179" y="1645699"/>
            <a:ext cx="3330678" cy="1745847"/>
          </a:xfrm>
          <a:prstGeom prst="rect">
            <a:avLst/>
          </a:prstGeom>
        </p:spPr>
      </p:pic>
      <p:pic>
        <p:nvPicPr>
          <p:cNvPr id="12" name="גרפיקה 11">
            <a:extLst>
              <a:ext uri="{FF2B5EF4-FFF2-40B4-BE49-F238E27FC236}">
                <a16:creationId xmlns:a16="http://schemas.microsoft.com/office/drawing/2014/main" id="{48ED01B9-56B3-2719-9BD7-71E10ECA2AB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448160">
            <a:off x="9791963" y="2681162"/>
            <a:ext cx="2121308" cy="3504087"/>
          </a:xfrm>
          <a:prstGeom prst="rect">
            <a:avLst/>
          </a:prstGeom>
        </p:spPr>
      </p:pic>
      <p:pic>
        <p:nvPicPr>
          <p:cNvPr id="13" name="גרפיקה 12">
            <a:extLst>
              <a:ext uri="{FF2B5EF4-FFF2-40B4-BE49-F238E27FC236}">
                <a16:creationId xmlns:a16="http://schemas.microsoft.com/office/drawing/2014/main" id="{2F9AD03E-B4B4-0B60-DC0B-0891DA52D2D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2844159" y="3980249"/>
            <a:ext cx="5911534" cy="3022475"/>
          </a:xfrm>
          <a:prstGeom prst="rect">
            <a:avLst/>
          </a:prstGeom>
        </p:spPr>
      </p:pic>
      <p:sp>
        <p:nvSpPr>
          <p:cNvPr id="15" name="תיבת טקסט 14">
            <a:extLst>
              <a:ext uri="{FF2B5EF4-FFF2-40B4-BE49-F238E27FC236}">
                <a16:creationId xmlns:a16="http://schemas.microsoft.com/office/drawing/2014/main" id="{0488037D-9F7C-24ED-CE49-AF22E8F1D84A}"/>
              </a:ext>
            </a:extLst>
          </p:cNvPr>
          <p:cNvSpPr txBox="1"/>
          <p:nvPr/>
        </p:nvSpPr>
        <p:spPr>
          <a:xfrm>
            <a:off x="3605348" y="1918457"/>
            <a:ext cx="2757884" cy="1200329"/>
          </a:xfrm>
          <a:prstGeom prst="rect">
            <a:avLst/>
          </a:prstGeom>
          <a:noFill/>
        </p:spPr>
        <p:txBody>
          <a:bodyPr wrap="square">
            <a:spAutoFit/>
          </a:bodyPr>
          <a:lstStyle/>
          <a:p>
            <a:pPr algn="ctr"/>
            <a:r>
              <a:rPr lang="he-IL" sz="1800" dirty="0">
                <a:solidFill>
                  <a:srgbClr val="000000"/>
                </a:solidFill>
                <a:latin typeface="Calibri" panose="020F0502020204030204" pitchFamily="34" charset="0"/>
                <a:cs typeface="Calibri" panose="020F0502020204030204" pitchFamily="34" charset="0"/>
              </a:rPr>
              <a:t>הי, אמרו לי שאת אפליקציה שנותנת רעיונות. </a:t>
            </a:r>
          </a:p>
          <a:p>
            <a:pPr algn="ctr"/>
            <a:r>
              <a:rPr lang="he-IL" sz="1800" dirty="0">
                <a:solidFill>
                  <a:srgbClr val="000000"/>
                </a:solidFill>
                <a:latin typeface="Calibri" panose="020F0502020204030204" pitchFamily="34" charset="0"/>
                <a:cs typeface="Calibri" panose="020F0502020204030204" pitchFamily="34" charset="0"/>
              </a:rPr>
              <a:t>רציתי לשאול איך אני יכול להיות יותר מקובל?</a:t>
            </a:r>
          </a:p>
        </p:txBody>
      </p:sp>
      <p:sp>
        <p:nvSpPr>
          <p:cNvPr id="17" name="תיבת טקסט 16">
            <a:extLst>
              <a:ext uri="{FF2B5EF4-FFF2-40B4-BE49-F238E27FC236}">
                <a16:creationId xmlns:a16="http://schemas.microsoft.com/office/drawing/2014/main" id="{856AE9F6-6AEB-2E0B-EB8F-4903C2CF7237}"/>
              </a:ext>
            </a:extLst>
          </p:cNvPr>
          <p:cNvSpPr txBox="1"/>
          <p:nvPr/>
        </p:nvSpPr>
        <p:spPr>
          <a:xfrm>
            <a:off x="7106845" y="1865727"/>
            <a:ext cx="3159355" cy="1661993"/>
          </a:xfrm>
          <a:prstGeom prst="rect">
            <a:avLst/>
          </a:prstGeom>
          <a:noFill/>
        </p:spPr>
        <p:txBody>
          <a:bodyPr wrap="square">
            <a:spAutoFit/>
          </a:bodyPr>
          <a:lstStyle/>
          <a:p>
            <a:pPr algn="ctr"/>
            <a:r>
              <a:rPr lang="he-IL" sz="1700" dirty="0">
                <a:solidFill>
                  <a:srgbClr val="000000"/>
                </a:solidFill>
                <a:latin typeface="Calibri" panose="020F0502020204030204" pitchFamily="34" charset="0"/>
                <a:cs typeface="Calibri" panose="020F0502020204030204" pitchFamily="34" charset="0"/>
              </a:rPr>
              <a:t>נכון, יש לי תמיד הרבה רעיונות! </a:t>
            </a:r>
            <a:r>
              <a:rPr lang="en-US" sz="1700" dirty="0">
                <a:solidFill>
                  <a:srgbClr val="000000"/>
                </a:solidFill>
                <a:latin typeface="Calibri" panose="020F0502020204030204" pitchFamily="34" charset="0"/>
                <a:cs typeface="Calibri" panose="020F0502020204030204" pitchFamily="34" charset="0"/>
              </a:rPr>
              <a:t/>
            </a:r>
            <a:br>
              <a:rPr lang="en-US" sz="1700" dirty="0">
                <a:solidFill>
                  <a:srgbClr val="000000"/>
                </a:solidFill>
                <a:latin typeface="Calibri" panose="020F0502020204030204" pitchFamily="34" charset="0"/>
                <a:cs typeface="Calibri" panose="020F0502020204030204" pitchFamily="34" charset="0"/>
              </a:rPr>
            </a:br>
            <a:r>
              <a:rPr lang="he-IL" sz="1700" dirty="0">
                <a:solidFill>
                  <a:srgbClr val="000000"/>
                </a:solidFill>
                <a:latin typeface="Calibri" panose="020F0502020204030204" pitchFamily="34" charset="0"/>
                <a:cs typeface="Calibri" panose="020F0502020204030204" pitchFamily="34" charset="0"/>
              </a:rPr>
              <a:t>כדי להיות מקובל תנסה תמיד להיות במרכז העניינים - תתלבש כמו שהילדים המקובלים בכיתה מתלבשים, תגיד תמיד את המילה האחרונה </a:t>
            </a:r>
            <a:r>
              <a:rPr lang="en-US" sz="1700" dirty="0">
                <a:solidFill>
                  <a:srgbClr val="000000"/>
                </a:solidFill>
                <a:latin typeface="Calibri" panose="020F0502020204030204" pitchFamily="34" charset="0"/>
                <a:cs typeface="Calibri" panose="020F0502020204030204" pitchFamily="34" charset="0"/>
              </a:rPr>
              <a:t/>
            </a:r>
            <a:br>
              <a:rPr lang="en-US" sz="1700" dirty="0">
                <a:solidFill>
                  <a:srgbClr val="000000"/>
                </a:solidFill>
                <a:latin typeface="Calibri" panose="020F0502020204030204" pitchFamily="34" charset="0"/>
                <a:cs typeface="Calibri" panose="020F0502020204030204" pitchFamily="34" charset="0"/>
              </a:rPr>
            </a:br>
            <a:r>
              <a:rPr lang="he-IL" sz="1700" dirty="0">
                <a:solidFill>
                  <a:srgbClr val="000000"/>
                </a:solidFill>
                <a:latin typeface="Calibri" panose="020F0502020204030204" pitchFamily="34" charset="0"/>
                <a:cs typeface="Calibri" panose="020F0502020204030204" pitchFamily="34" charset="0"/>
              </a:rPr>
              <a:t>ותבוא תמיד לכל המפגשים הכיתתיים.</a:t>
            </a:r>
          </a:p>
        </p:txBody>
      </p:sp>
      <p:sp>
        <p:nvSpPr>
          <p:cNvPr id="19" name="תיבת טקסט 18">
            <a:extLst>
              <a:ext uri="{FF2B5EF4-FFF2-40B4-BE49-F238E27FC236}">
                <a16:creationId xmlns:a16="http://schemas.microsoft.com/office/drawing/2014/main" id="{C94A68CA-633C-6E9B-9787-CA59DFEDE701}"/>
              </a:ext>
            </a:extLst>
          </p:cNvPr>
          <p:cNvSpPr txBox="1"/>
          <p:nvPr/>
        </p:nvSpPr>
        <p:spPr>
          <a:xfrm>
            <a:off x="3698210" y="4365450"/>
            <a:ext cx="4644124" cy="2062103"/>
          </a:xfrm>
          <a:prstGeom prst="rect">
            <a:avLst/>
          </a:prstGeom>
          <a:noFill/>
        </p:spPr>
        <p:txBody>
          <a:bodyPr wrap="square">
            <a:spAutoFit/>
          </a:bodyPr>
          <a:lstStyle/>
          <a:p>
            <a:pPr algn="ctr"/>
            <a:r>
              <a:rPr lang="he-IL" sz="1600" dirty="0">
                <a:solidFill>
                  <a:srgbClr val="000000"/>
                </a:solidFill>
                <a:latin typeface="Calibri" panose="020F0502020204030204" pitchFamily="34" charset="0"/>
                <a:cs typeface="Calibri" panose="020F0502020204030204" pitchFamily="34" charset="0"/>
              </a:rPr>
              <a:t>האמת שלא כל כך התחברתי לתגובה של האפליקציה. </a:t>
            </a:r>
          </a:p>
          <a:p>
            <a:pPr algn="ctr"/>
            <a:r>
              <a:rPr lang="he-IL" sz="1600" dirty="0">
                <a:solidFill>
                  <a:srgbClr val="000000"/>
                </a:solidFill>
                <a:latin typeface="Calibri" panose="020F0502020204030204" pitchFamily="34" charset="0"/>
                <a:cs typeface="Calibri" panose="020F0502020204030204" pitchFamily="34" charset="0"/>
              </a:rPr>
              <a:t>אני לא כל כך אוהב את סגנון הלבוש הזה, זה לא אני. </a:t>
            </a:r>
          </a:p>
          <a:p>
            <a:pPr algn="ctr"/>
            <a:r>
              <a:rPr lang="he-IL" sz="1600" dirty="0">
                <a:solidFill>
                  <a:srgbClr val="000000"/>
                </a:solidFill>
                <a:latin typeface="Calibri" panose="020F0502020204030204" pitchFamily="34" charset="0"/>
                <a:cs typeface="Calibri" panose="020F0502020204030204" pitchFamily="34" charset="0"/>
              </a:rPr>
              <a:t>אני גם לא אוהב סתם להגיד דברים, כשיש לי משהו חשוב להגיד אני אומר את זה ונראה לי שהילדים בכיתה דווקא מעריכים את זה.  אולי אבל באמת אני צריך לנסות קצת יותר להגיע למפגשים כיתתיים. אני תמיד חושש להפסיד את חוג הכדורגל שלי, אבל לפעמים כדי להיות עם החברים</a:t>
            </a:r>
          </a:p>
          <a:p>
            <a:pPr algn="ctr"/>
            <a:r>
              <a:rPr lang="he-IL" sz="1600" dirty="0">
                <a:solidFill>
                  <a:srgbClr val="000000"/>
                </a:solidFill>
                <a:latin typeface="Calibri" panose="020F0502020204030204" pitchFamily="34" charset="0"/>
                <a:cs typeface="Calibri" panose="020F0502020204030204" pitchFamily="34" charset="0"/>
              </a:rPr>
              <a:t> ולחוות יחד חוויות יכול להיות שווה את זה!</a:t>
            </a:r>
          </a:p>
        </p:txBody>
      </p:sp>
      <p:sp>
        <p:nvSpPr>
          <p:cNvPr id="22" name="כותרת 4">
            <a:extLst>
              <a:ext uri="{FF2B5EF4-FFF2-40B4-BE49-F238E27FC236}">
                <a16:creationId xmlns:a16="http://schemas.microsoft.com/office/drawing/2014/main" id="{DF62DDF6-A8E7-8F93-43BA-2510CBE3151A}"/>
              </a:ext>
            </a:extLst>
          </p:cNvPr>
          <p:cNvSpPr>
            <a:spLocks noGrp="1"/>
          </p:cNvSpPr>
          <p:nvPr>
            <p:ph type="title"/>
          </p:nvPr>
        </p:nvSpPr>
        <p:spPr>
          <a:xfrm>
            <a:off x="4100052" y="161925"/>
            <a:ext cx="7253748"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5400" b="1" dirty="0">
                <a:latin typeface="Calibri" panose="020F0502020204030204" pitchFamily="34" charset="0"/>
                <a:cs typeface="Calibri" panose="020F0502020204030204" pitchFamily="34" charset="0"/>
              </a:rPr>
              <a:t>דוגמה מס</a:t>
            </a:r>
            <a:r>
              <a:rPr lang="he-IL" sz="5400" dirty="0"/>
              <a:t>פר 2 - סאשה</a:t>
            </a:r>
            <a:endParaRPr lang="he-IL" sz="5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7541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4">
            <a:extLst>
              <a:ext uri="{FF2B5EF4-FFF2-40B4-BE49-F238E27FC236}">
                <a16:creationId xmlns:a16="http://schemas.microsoft.com/office/drawing/2014/main" id="{64359E42-8860-410D-0B18-5AAB363E50C4}"/>
              </a:ext>
            </a:extLst>
          </p:cNvPr>
          <p:cNvSpPr>
            <a:spLocks noGrp="1"/>
          </p:cNvSpPr>
          <p:nvPr>
            <p:ph type="title"/>
          </p:nvPr>
        </p:nvSpPr>
        <p:spPr>
          <a:xfrm>
            <a:off x="1028615" y="432901"/>
            <a:ext cx="1051560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normAutofit fontScale="90000"/>
          </a:bodyPr>
          <a:lstStyle/>
          <a:p>
            <a:pPr algn="ctr"/>
            <a:r>
              <a:rPr lang="he-IL" sz="5400" dirty="0"/>
              <a:t>דוגמה מספר 2 - סאשה</a:t>
            </a:r>
            <a:br>
              <a:rPr lang="he-IL" sz="5400" dirty="0"/>
            </a:br>
            <a:endParaRPr lang="he-IL" sz="5400" b="1" dirty="0">
              <a:latin typeface="Calibri" panose="020F0502020204030204" pitchFamily="34" charset="0"/>
              <a:cs typeface="Calibri" panose="020F0502020204030204" pitchFamily="34" charset="0"/>
            </a:endParaRPr>
          </a:p>
        </p:txBody>
      </p:sp>
      <p:sp>
        <p:nvSpPr>
          <p:cNvPr id="8" name="מלבן 7">
            <a:extLst>
              <a:ext uri="{FF2B5EF4-FFF2-40B4-BE49-F238E27FC236}">
                <a16:creationId xmlns:a16="http://schemas.microsoft.com/office/drawing/2014/main" id="{5DBC7250-3927-9278-49A9-38F9BA96A537}"/>
              </a:ext>
            </a:extLst>
          </p:cNvPr>
          <p:cNvSpPr/>
          <p:nvPr/>
        </p:nvSpPr>
        <p:spPr>
          <a:xfrm>
            <a:off x="273349" y="5475231"/>
            <a:ext cx="6600305" cy="1168606"/>
          </a:xfrm>
          <a:prstGeom prst="rect">
            <a:avLst/>
          </a:prstGeom>
          <a:solidFill>
            <a:srgbClr val="FFAF5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Heebo" pitchFamily="2" charset="-79"/>
              <a:cs typeface="Heebo" pitchFamily="2" charset="-79"/>
            </a:endParaRPr>
          </a:p>
        </p:txBody>
      </p:sp>
      <p:sp>
        <p:nvSpPr>
          <p:cNvPr id="10" name="מלבן 9">
            <a:extLst>
              <a:ext uri="{FF2B5EF4-FFF2-40B4-BE49-F238E27FC236}">
                <a16:creationId xmlns:a16="http://schemas.microsoft.com/office/drawing/2014/main" id="{68716E9F-AA47-307F-4B4F-C61FEE2BC8AB}"/>
              </a:ext>
            </a:extLst>
          </p:cNvPr>
          <p:cNvSpPr/>
          <p:nvPr/>
        </p:nvSpPr>
        <p:spPr>
          <a:xfrm>
            <a:off x="383077" y="5508452"/>
            <a:ext cx="6365692" cy="1015663"/>
          </a:xfrm>
          <a:prstGeom prst="rect">
            <a:avLst/>
          </a:prstGeom>
        </p:spPr>
        <p:txBody>
          <a:bodyPr wrap="square">
            <a:spAutoFit/>
          </a:bodyPr>
          <a:lstStyle/>
          <a:p>
            <a:pPr algn="ctr"/>
            <a:r>
              <a:rPr lang="he-IL" sz="2800" b="1" dirty="0">
                <a:latin typeface="Calibri" panose="020F0502020204030204" pitchFamily="34" charset="0"/>
                <a:ea typeface="Calibri" panose="020F0502020204030204" pitchFamily="34" charset="0"/>
                <a:cs typeface="Calibri" panose="020F0502020204030204" pitchFamily="34" charset="0"/>
              </a:rPr>
              <a:t>הגביע:</a:t>
            </a:r>
          </a:p>
          <a:p>
            <a:pPr algn="ctr"/>
            <a:r>
              <a:rPr lang="he-IL" sz="3200" dirty="0">
                <a:latin typeface="Calibri" panose="020F0502020204030204" pitchFamily="34" charset="0"/>
                <a:ea typeface="Calibri" panose="020F0502020204030204" pitchFamily="34" charset="0"/>
                <a:cs typeface="Calibri" panose="020F0502020204030204" pitchFamily="34" charset="0"/>
              </a:rPr>
              <a:t>מה סאשה הכניס לגביע?</a:t>
            </a:r>
          </a:p>
        </p:txBody>
      </p:sp>
      <p:pic>
        <p:nvPicPr>
          <p:cNvPr id="11" name="גרפיקה 10">
            <a:extLst>
              <a:ext uri="{FF2B5EF4-FFF2-40B4-BE49-F238E27FC236}">
                <a16:creationId xmlns:a16="http://schemas.microsoft.com/office/drawing/2014/main" id="{F9D2E49E-FFFC-52A5-BD7E-EEC61C9A79D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59615" y="1298394"/>
            <a:ext cx="2627568" cy="5426161"/>
          </a:xfrm>
          <a:prstGeom prst="rect">
            <a:avLst/>
          </a:prstGeom>
        </p:spPr>
      </p:pic>
      <p:pic>
        <p:nvPicPr>
          <p:cNvPr id="26" name="גרפיקה 25">
            <a:extLst>
              <a:ext uri="{FF2B5EF4-FFF2-40B4-BE49-F238E27FC236}">
                <a16:creationId xmlns:a16="http://schemas.microsoft.com/office/drawing/2014/main" id="{D6C1EC7D-47E2-9459-B749-1AB0397E48D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9339997">
            <a:off x="6879241" y="5701395"/>
            <a:ext cx="2627567" cy="593618"/>
          </a:xfrm>
          <a:prstGeom prst="rect">
            <a:avLst/>
          </a:prstGeom>
        </p:spPr>
      </p:pic>
      <p:sp>
        <p:nvSpPr>
          <p:cNvPr id="36" name="מלבן 35">
            <a:extLst>
              <a:ext uri="{FF2B5EF4-FFF2-40B4-BE49-F238E27FC236}">
                <a16:creationId xmlns:a16="http://schemas.microsoft.com/office/drawing/2014/main" id="{3A1DFB6E-1A5A-1F5B-DCC0-FAF411AF62BC}"/>
              </a:ext>
            </a:extLst>
          </p:cNvPr>
          <p:cNvSpPr/>
          <p:nvPr/>
        </p:nvSpPr>
        <p:spPr>
          <a:xfrm>
            <a:off x="273349" y="4110878"/>
            <a:ext cx="6600305" cy="1168606"/>
          </a:xfrm>
          <a:prstGeom prst="rect">
            <a:avLst/>
          </a:prstGeom>
          <a:solidFill>
            <a:srgbClr val="FF9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Heebo" pitchFamily="2" charset="-79"/>
              <a:cs typeface="Heebo" pitchFamily="2" charset="-79"/>
            </a:endParaRPr>
          </a:p>
        </p:txBody>
      </p:sp>
      <p:sp>
        <p:nvSpPr>
          <p:cNvPr id="37" name="מלבן 36">
            <a:extLst>
              <a:ext uri="{FF2B5EF4-FFF2-40B4-BE49-F238E27FC236}">
                <a16:creationId xmlns:a16="http://schemas.microsoft.com/office/drawing/2014/main" id="{9039DAF0-1BC7-5DEE-13C0-1941404E4B7D}"/>
              </a:ext>
            </a:extLst>
          </p:cNvPr>
          <p:cNvSpPr/>
          <p:nvPr/>
        </p:nvSpPr>
        <p:spPr>
          <a:xfrm>
            <a:off x="130176" y="4094101"/>
            <a:ext cx="6743478" cy="1015663"/>
          </a:xfrm>
          <a:prstGeom prst="rect">
            <a:avLst/>
          </a:prstGeom>
        </p:spPr>
        <p:txBody>
          <a:bodyPr wrap="square">
            <a:spAutoFit/>
          </a:bodyPr>
          <a:lstStyle/>
          <a:p>
            <a:pPr algn="ctr"/>
            <a:r>
              <a:rPr lang="he-IL" sz="2800" b="1" dirty="0">
                <a:latin typeface="Calibri" panose="020F0502020204030204" pitchFamily="34" charset="0"/>
                <a:ea typeface="Calibri" panose="020F0502020204030204" pitchFamily="34" charset="0"/>
                <a:cs typeface="Calibri" panose="020F0502020204030204" pitchFamily="34" charset="0"/>
              </a:rPr>
              <a:t>כדורי הגלידה</a:t>
            </a:r>
          </a:p>
          <a:p>
            <a:pPr algn="ctr"/>
            <a:r>
              <a:rPr lang="he-IL" sz="3200" dirty="0">
                <a:latin typeface="Calibri" panose="020F0502020204030204" pitchFamily="34" charset="0"/>
                <a:ea typeface="Calibri" panose="020F0502020204030204" pitchFamily="34" charset="0"/>
                <a:cs typeface="Calibri" panose="020F0502020204030204" pitchFamily="34" charset="0"/>
              </a:rPr>
              <a:t>מהם כדורי הגלידה שסאשה קיבל?</a:t>
            </a:r>
          </a:p>
        </p:txBody>
      </p:sp>
      <p:pic>
        <p:nvPicPr>
          <p:cNvPr id="38" name="גרפיקה 37">
            <a:extLst>
              <a:ext uri="{FF2B5EF4-FFF2-40B4-BE49-F238E27FC236}">
                <a16:creationId xmlns:a16="http://schemas.microsoft.com/office/drawing/2014/main" id="{1837F27C-8485-4745-84D7-F0680D55B63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0700154">
            <a:off x="6925997" y="3947546"/>
            <a:ext cx="2070926" cy="677142"/>
          </a:xfrm>
          <a:prstGeom prst="rect">
            <a:avLst/>
          </a:prstGeom>
        </p:spPr>
      </p:pic>
      <p:sp>
        <p:nvSpPr>
          <p:cNvPr id="39" name="מלבן 38">
            <a:extLst>
              <a:ext uri="{FF2B5EF4-FFF2-40B4-BE49-F238E27FC236}">
                <a16:creationId xmlns:a16="http://schemas.microsoft.com/office/drawing/2014/main" id="{1619F819-EF08-2201-4F77-9F4118148F5D}"/>
              </a:ext>
            </a:extLst>
          </p:cNvPr>
          <p:cNvSpPr/>
          <p:nvPr/>
        </p:nvSpPr>
        <p:spPr>
          <a:xfrm>
            <a:off x="331116" y="2755655"/>
            <a:ext cx="6600304" cy="1168606"/>
          </a:xfrm>
          <a:prstGeom prst="rect">
            <a:avLst/>
          </a:prstGeom>
          <a:solidFill>
            <a:srgbClr val="FFE0C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Heebo" pitchFamily="2" charset="-79"/>
              <a:cs typeface="Heebo" pitchFamily="2" charset="-79"/>
            </a:endParaRPr>
          </a:p>
        </p:txBody>
      </p:sp>
      <p:sp>
        <p:nvSpPr>
          <p:cNvPr id="40" name="מלבן 39">
            <a:extLst>
              <a:ext uri="{FF2B5EF4-FFF2-40B4-BE49-F238E27FC236}">
                <a16:creationId xmlns:a16="http://schemas.microsoft.com/office/drawing/2014/main" id="{BD7E5934-1997-C7F9-9428-B8176D8B2C10}"/>
              </a:ext>
            </a:extLst>
          </p:cNvPr>
          <p:cNvSpPr/>
          <p:nvPr/>
        </p:nvSpPr>
        <p:spPr>
          <a:xfrm>
            <a:off x="327983" y="2773942"/>
            <a:ext cx="6600305" cy="954107"/>
          </a:xfrm>
          <a:prstGeom prst="rect">
            <a:avLst/>
          </a:prstGeom>
        </p:spPr>
        <p:txBody>
          <a:bodyPr wrap="square">
            <a:spAutoFit/>
          </a:bodyPr>
          <a:lstStyle/>
          <a:p>
            <a:pPr algn="ctr"/>
            <a:r>
              <a:rPr lang="he-IL" sz="2800" b="1" dirty="0">
                <a:latin typeface="Calibri" panose="020F0502020204030204" pitchFamily="34" charset="0"/>
                <a:ea typeface="Calibri" panose="020F0502020204030204" pitchFamily="34" charset="0"/>
                <a:cs typeface="Calibri" panose="020F0502020204030204" pitchFamily="34" charset="0"/>
              </a:rPr>
              <a:t>התוספות</a:t>
            </a:r>
          </a:p>
          <a:p>
            <a:pPr algn="ctr"/>
            <a:r>
              <a:rPr lang="he-IL" sz="2800" dirty="0">
                <a:latin typeface="Calibri" panose="020F0502020204030204" pitchFamily="34" charset="0"/>
                <a:ea typeface="Calibri" panose="020F0502020204030204" pitchFamily="34" charset="0"/>
                <a:cs typeface="Calibri" panose="020F0502020204030204" pitchFamily="34" charset="0"/>
              </a:rPr>
              <a:t>מהם התוספות/ השינויים שסאשה בחר?</a:t>
            </a:r>
          </a:p>
        </p:txBody>
      </p:sp>
      <p:pic>
        <p:nvPicPr>
          <p:cNvPr id="41" name="גרפיקה 40">
            <a:extLst>
              <a:ext uri="{FF2B5EF4-FFF2-40B4-BE49-F238E27FC236}">
                <a16:creationId xmlns:a16="http://schemas.microsoft.com/office/drawing/2014/main" id="{FDB7B876-1ABA-52E6-0E8F-0A5588B28A9D}"/>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5127020">
            <a:off x="7909601" y="2197377"/>
            <a:ext cx="474479" cy="1514147"/>
          </a:xfrm>
          <a:prstGeom prst="rect">
            <a:avLst/>
          </a:prstGeom>
        </p:spPr>
      </p:pic>
      <p:sp>
        <p:nvSpPr>
          <p:cNvPr id="42" name="תיבת טקסט 41">
            <a:extLst>
              <a:ext uri="{FF2B5EF4-FFF2-40B4-BE49-F238E27FC236}">
                <a16:creationId xmlns:a16="http://schemas.microsoft.com/office/drawing/2014/main" id="{752C8E28-0C1D-A464-BDAC-AA74B5A5C3EF}"/>
              </a:ext>
            </a:extLst>
          </p:cNvPr>
          <p:cNvSpPr txBox="1"/>
          <p:nvPr/>
        </p:nvSpPr>
        <p:spPr>
          <a:xfrm>
            <a:off x="-10084" y="1500512"/>
            <a:ext cx="7023997" cy="1077218"/>
          </a:xfrm>
          <a:prstGeom prst="rect">
            <a:avLst/>
          </a:prstGeom>
          <a:noFill/>
        </p:spPr>
        <p:txBody>
          <a:bodyPr wrap="square">
            <a:spAutoFit/>
          </a:bodyPr>
          <a:lstStyle/>
          <a:p>
            <a:pPr algn="ctr"/>
            <a:r>
              <a:rPr lang="he-IL" sz="3200" b="1" dirty="0">
                <a:solidFill>
                  <a:srgbClr val="000000"/>
                </a:solidFill>
                <a:latin typeface="Calibri" panose="020F0502020204030204" pitchFamily="34" charset="0"/>
                <a:cs typeface="Calibri" panose="020F0502020204030204" pitchFamily="34" charset="0"/>
              </a:rPr>
              <a:t>ניתן לדמות את </a:t>
            </a:r>
            <a:r>
              <a:rPr lang="he-IL" sz="3200" b="1" dirty="0">
                <a:solidFill>
                  <a:srgbClr val="934D37"/>
                </a:solidFill>
                <a:latin typeface="Calibri" panose="020F0502020204030204" pitchFamily="34" charset="0"/>
                <a:cs typeface="Calibri" panose="020F0502020204030204" pitchFamily="34" charset="0"/>
              </a:rPr>
              <a:t>הטכנולוגיה המתקדמת </a:t>
            </a:r>
            <a:r>
              <a:rPr lang="he-IL" sz="3200" b="1" dirty="0">
                <a:solidFill>
                  <a:srgbClr val="000000"/>
                </a:solidFill>
                <a:latin typeface="Calibri" panose="020F0502020204030204" pitchFamily="34" charset="0"/>
                <a:cs typeface="Calibri" panose="020F0502020204030204" pitchFamily="34" charset="0"/>
              </a:rPr>
              <a:t>ואת </a:t>
            </a:r>
            <a:r>
              <a:rPr lang="he-IL" sz="3200" b="1" dirty="0">
                <a:solidFill>
                  <a:srgbClr val="934D37"/>
                </a:solidFill>
                <a:latin typeface="Calibri" panose="020F0502020204030204" pitchFamily="34" charset="0"/>
                <a:cs typeface="Calibri" panose="020F0502020204030204" pitchFamily="34" charset="0"/>
              </a:rPr>
              <a:t>בינת הלב </a:t>
            </a:r>
            <a:r>
              <a:rPr lang="he-IL" sz="3200" b="1" dirty="0">
                <a:solidFill>
                  <a:srgbClr val="000000"/>
                </a:solidFill>
                <a:latin typeface="Calibri" panose="020F0502020204030204" pitchFamily="34" charset="0"/>
                <a:cs typeface="Calibri" panose="020F0502020204030204" pitchFamily="34" charset="0"/>
              </a:rPr>
              <a:t>לחלקי הגלידה השונים:</a:t>
            </a:r>
          </a:p>
        </p:txBody>
      </p:sp>
    </p:spTree>
    <p:extLst>
      <p:ext uri="{BB962C8B-B14F-4D97-AF65-F5344CB8AC3E}">
        <p14:creationId xmlns:p14="http://schemas.microsoft.com/office/powerpoint/2010/main" val="1185907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F133F5F8-36A4-40E4-88A4-958F94879D93}"/>
              </a:ext>
            </a:extLst>
          </p:cNvPr>
          <p:cNvSpPr>
            <a:spLocks noGrp="1"/>
          </p:cNvSpPr>
          <p:nvPr>
            <p:ph type="title"/>
          </p:nvPr>
        </p:nvSpPr>
        <p:spPr>
          <a:xfrm>
            <a:off x="838200" y="161925"/>
            <a:ext cx="1051560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5400" b="1" dirty="0">
                <a:latin typeface="Calibri" panose="020F0502020204030204" pitchFamily="34" charset="0"/>
                <a:cs typeface="Calibri" panose="020F0502020204030204" pitchFamily="34" charset="0"/>
              </a:rPr>
              <a:t>דיון כיתתי</a:t>
            </a:r>
          </a:p>
        </p:txBody>
      </p:sp>
      <p:pic>
        <p:nvPicPr>
          <p:cNvPr id="4" name="תמונה 3"/>
          <p:cNvPicPr>
            <a:picLocks noChangeAspect="1"/>
          </p:cNvPicPr>
          <p:nvPr/>
        </p:nvPicPr>
        <p:blipFill rotWithShape="1">
          <a:blip r:embed="rId3">
            <a:clrChange>
              <a:clrFrom>
                <a:srgbClr val="F0F1F5"/>
              </a:clrFrom>
              <a:clrTo>
                <a:srgbClr val="F0F1F5">
                  <a:alpha val="0"/>
                </a:srgbClr>
              </a:clrTo>
            </a:clrChange>
          </a:blip>
          <a:srcRect t="2369"/>
          <a:stretch/>
        </p:blipFill>
        <p:spPr>
          <a:xfrm rot="1830418">
            <a:off x="10500890" y="662129"/>
            <a:ext cx="1118415" cy="1518451"/>
          </a:xfrm>
          <a:prstGeom prst="rect">
            <a:avLst/>
          </a:prstGeom>
        </p:spPr>
      </p:pic>
      <p:pic>
        <p:nvPicPr>
          <p:cNvPr id="6" name="תמונה 5"/>
          <p:cNvPicPr>
            <a:picLocks noChangeAspect="1"/>
          </p:cNvPicPr>
          <p:nvPr/>
        </p:nvPicPr>
        <p:blipFill rotWithShape="1">
          <a:blip r:embed="rId3">
            <a:clrChange>
              <a:clrFrom>
                <a:srgbClr val="F0F1F5"/>
              </a:clrFrom>
              <a:clrTo>
                <a:srgbClr val="F0F1F5">
                  <a:alpha val="0"/>
                </a:srgbClr>
              </a:clrTo>
            </a:clrChange>
            <a:duotone>
              <a:schemeClr val="accent2">
                <a:shade val="45000"/>
                <a:satMod val="135000"/>
              </a:schemeClr>
              <a:prstClr val="white"/>
            </a:duotone>
          </a:blip>
          <a:srcRect t="2369"/>
          <a:stretch/>
        </p:blipFill>
        <p:spPr>
          <a:xfrm rot="21002332">
            <a:off x="722633" y="786885"/>
            <a:ext cx="1118415" cy="1518451"/>
          </a:xfrm>
          <a:prstGeom prst="rect">
            <a:avLst/>
          </a:prstGeom>
        </p:spPr>
      </p:pic>
      <p:pic>
        <p:nvPicPr>
          <p:cNvPr id="7" name="תמונה 6"/>
          <p:cNvPicPr>
            <a:picLocks noChangeAspect="1"/>
          </p:cNvPicPr>
          <p:nvPr/>
        </p:nvPicPr>
        <p:blipFill rotWithShape="1">
          <a:blip r:embed="rId3">
            <a:clrChange>
              <a:clrFrom>
                <a:srgbClr val="F0F1F5"/>
              </a:clrFrom>
              <a:clrTo>
                <a:srgbClr val="F0F1F5">
                  <a:alpha val="0"/>
                </a:srgbClr>
              </a:clrTo>
            </a:clrChange>
            <a:duotone>
              <a:schemeClr val="accent6">
                <a:shade val="45000"/>
                <a:satMod val="135000"/>
              </a:schemeClr>
              <a:prstClr val="white"/>
            </a:duotone>
          </a:blip>
          <a:srcRect t="2369"/>
          <a:stretch/>
        </p:blipFill>
        <p:spPr>
          <a:xfrm rot="1830418">
            <a:off x="10773992" y="4687876"/>
            <a:ext cx="1118415" cy="1518451"/>
          </a:xfrm>
          <a:prstGeom prst="rect">
            <a:avLst/>
          </a:prstGeom>
        </p:spPr>
      </p:pic>
      <p:pic>
        <p:nvPicPr>
          <p:cNvPr id="8" name="גרפיקה 6">
            <a:extLst>
              <a:ext uri="{FF2B5EF4-FFF2-40B4-BE49-F238E27FC236}">
                <a16:creationId xmlns:a16="http://schemas.microsoft.com/office/drawing/2014/main" id="{22C6CAD2-45F3-4481-BD4E-17837679446B}"/>
              </a:ext>
            </a:extLst>
          </p:cNvPr>
          <p:cNvPicPr>
            <a:picLocks noChangeAspect="1"/>
          </p:cNvPicPr>
          <p:nvPr/>
        </p:nvPicPr>
        <p:blipFill>
          <a:blip r:embed="rId4">
            <a:duotone>
              <a:schemeClr val="accent5">
                <a:shade val="45000"/>
                <a:satMod val="135000"/>
              </a:schemeClr>
              <a:prstClr val="white"/>
            </a:duotone>
            <a:extLst>
              <a:ext uri="{96DAC541-7B7A-43D3-8B79-37D633B846F1}">
                <asvg:svgBlip xmlns:asvg="http://schemas.microsoft.com/office/drawing/2016/SVG/main" xmlns="" r:embed="rId5"/>
              </a:ext>
            </a:extLst>
          </a:blip>
          <a:stretch>
            <a:fillRect/>
          </a:stretch>
        </p:blipFill>
        <p:spPr>
          <a:xfrm>
            <a:off x="7755467" y="2068728"/>
            <a:ext cx="3680238" cy="2304204"/>
          </a:xfrm>
          <a:prstGeom prst="rect">
            <a:avLst/>
          </a:prstGeom>
        </p:spPr>
      </p:pic>
      <p:sp>
        <p:nvSpPr>
          <p:cNvPr id="2" name="מלבן 1"/>
          <p:cNvSpPr/>
          <p:nvPr/>
        </p:nvSpPr>
        <p:spPr>
          <a:xfrm>
            <a:off x="8141970" y="2649985"/>
            <a:ext cx="3259667" cy="1200329"/>
          </a:xfrm>
          <a:prstGeom prst="rect">
            <a:avLst/>
          </a:prstGeom>
        </p:spPr>
        <p:txBody>
          <a:bodyPr wrap="square">
            <a:spAutoFit/>
          </a:bodyPr>
          <a:lstStyle/>
          <a:p>
            <a:pPr algn="ctr"/>
            <a:r>
              <a:rPr lang="he-IL" sz="2400" b="1" dirty="0">
                <a:solidFill>
                  <a:srgbClr val="000000"/>
                </a:solidFill>
                <a:latin typeface="Calibri" panose="020F0502020204030204" pitchFamily="34" charset="0"/>
                <a:cs typeface="Calibri" panose="020F0502020204030204" pitchFamily="34" charset="0"/>
              </a:rPr>
              <a:t>אילו רגשות המפגש עם טכנולוגיות מתקדמות מעורר בכם?</a:t>
            </a:r>
          </a:p>
        </p:txBody>
      </p:sp>
      <p:pic>
        <p:nvPicPr>
          <p:cNvPr id="9" name="גרפיקה 6">
            <a:extLst>
              <a:ext uri="{FF2B5EF4-FFF2-40B4-BE49-F238E27FC236}">
                <a16:creationId xmlns:a16="http://schemas.microsoft.com/office/drawing/2014/main" id="{22C6CAD2-45F3-4481-BD4E-17837679446B}"/>
              </a:ext>
            </a:extLst>
          </p:cNvPr>
          <p:cNvPicPr>
            <a:picLocks noChangeAspect="1"/>
          </p:cNvPicPr>
          <p:nvPr/>
        </p:nvPicPr>
        <p:blipFill>
          <a:blip r:embed="rId4">
            <a:duotone>
              <a:schemeClr val="accent4">
                <a:shade val="45000"/>
                <a:satMod val="135000"/>
              </a:schemeClr>
              <a:prstClr val="white"/>
            </a:duotone>
            <a:extLst>
              <a:ext uri="{96DAC541-7B7A-43D3-8B79-37D633B846F1}">
                <asvg:svgBlip xmlns:asvg="http://schemas.microsoft.com/office/drawing/2016/SVG/main" xmlns="" r:embed="rId5"/>
              </a:ext>
            </a:extLst>
          </a:blip>
          <a:stretch>
            <a:fillRect/>
          </a:stretch>
        </p:blipFill>
        <p:spPr>
          <a:xfrm>
            <a:off x="3586166" y="1546110"/>
            <a:ext cx="3680238" cy="2304204"/>
          </a:xfrm>
          <a:prstGeom prst="rect">
            <a:avLst/>
          </a:prstGeom>
        </p:spPr>
      </p:pic>
      <p:sp>
        <p:nvSpPr>
          <p:cNvPr id="11" name="מלבן 10"/>
          <p:cNvSpPr/>
          <p:nvPr/>
        </p:nvSpPr>
        <p:spPr>
          <a:xfrm>
            <a:off x="3910262" y="2098047"/>
            <a:ext cx="3032045" cy="1200329"/>
          </a:xfrm>
          <a:prstGeom prst="rect">
            <a:avLst/>
          </a:prstGeom>
        </p:spPr>
        <p:txBody>
          <a:bodyPr wrap="square">
            <a:spAutoFit/>
          </a:bodyPr>
          <a:lstStyle/>
          <a:p>
            <a:pPr algn="ctr"/>
            <a:r>
              <a:rPr lang="he-IL" sz="2400" b="1" dirty="0">
                <a:solidFill>
                  <a:srgbClr val="000000"/>
                </a:solidFill>
                <a:latin typeface="Calibri" panose="020F0502020204030204" pitchFamily="34" charset="0"/>
                <a:cs typeface="Calibri" panose="020F0502020204030204" pitchFamily="34" charset="0"/>
              </a:rPr>
              <a:t>אילו שאלות מתעוררות בכם במפגש עם טכנולוגיות מתקדמות?</a:t>
            </a:r>
          </a:p>
        </p:txBody>
      </p:sp>
      <p:pic>
        <p:nvPicPr>
          <p:cNvPr id="12" name="גרפיקה 6">
            <a:extLst>
              <a:ext uri="{FF2B5EF4-FFF2-40B4-BE49-F238E27FC236}">
                <a16:creationId xmlns:a16="http://schemas.microsoft.com/office/drawing/2014/main" id="{22C6CAD2-45F3-4481-BD4E-17837679446B}"/>
              </a:ext>
            </a:extLst>
          </p:cNvPr>
          <p:cNvPicPr>
            <a:picLocks noChangeAspect="1"/>
          </p:cNvPicPr>
          <p:nvPr/>
        </p:nvPicPr>
        <p:blipFill>
          <a:blip r:embed="rId4">
            <a:duotone>
              <a:schemeClr val="accent6">
                <a:shade val="45000"/>
                <a:satMod val="135000"/>
              </a:schemeClr>
              <a:prstClr val="white"/>
            </a:duotone>
            <a:extLst>
              <a:ext uri="{96DAC541-7B7A-43D3-8B79-37D633B846F1}">
                <asvg:svgBlip xmlns:asvg="http://schemas.microsoft.com/office/drawing/2016/SVG/main" xmlns="" r:embed="rId5"/>
              </a:ext>
            </a:extLst>
          </a:blip>
          <a:stretch>
            <a:fillRect/>
          </a:stretch>
        </p:blipFill>
        <p:spPr>
          <a:xfrm>
            <a:off x="123830" y="2550906"/>
            <a:ext cx="3680238" cy="2304204"/>
          </a:xfrm>
          <a:prstGeom prst="rect">
            <a:avLst/>
          </a:prstGeom>
        </p:spPr>
      </p:pic>
      <p:sp>
        <p:nvSpPr>
          <p:cNvPr id="13" name="מלבן 12"/>
          <p:cNvSpPr/>
          <p:nvPr/>
        </p:nvSpPr>
        <p:spPr>
          <a:xfrm>
            <a:off x="403495" y="3168631"/>
            <a:ext cx="3182670" cy="1015663"/>
          </a:xfrm>
          <a:prstGeom prst="rect">
            <a:avLst/>
          </a:prstGeom>
        </p:spPr>
        <p:txBody>
          <a:bodyPr wrap="square">
            <a:spAutoFit/>
          </a:bodyPr>
          <a:lstStyle/>
          <a:p>
            <a:pPr algn="ctr"/>
            <a:r>
              <a:rPr lang="he-IL" sz="2000" b="1" dirty="0">
                <a:solidFill>
                  <a:srgbClr val="000000"/>
                </a:solidFill>
                <a:latin typeface="Calibri" panose="020F0502020204030204" pitchFamily="34" charset="0"/>
                <a:cs typeface="Calibri" panose="020F0502020204030204" pitchFamily="34" charset="0"/>
              </a:rPr>
              <a:t>כיצד טכנולוגיות מתקדמות עשויות לדעתכם להשפיע על חיינו מבחינה רגשית וחברתית?</a:t>
            </a:r>
          </a:p>
        </p:txBody>
      </p:sp>
      <p:pic>
        <p:nvPicPr>
          <p:cNvPr id="14" name="גרפיקה 6">
            <a:extLst>
              <a:ext uri="{FF2B5EF4-FFF2-40B4-BE49-F238E27FC236}">
                <a16:creationId xmlns:a16="http://schemas.microsoft.com/office/drawing/2014/main" id="{22C6CAD2-45F3-4481-BD4E-17837679446B}"/>
              </a:ext>
            </a:extLst>
          </p:cNvPr>
          <p:cNvPicPr>
            <a:picLocks noChangeAspect="1"/>
          </p:cNvPicPr>
          <p:nvPr/>
        </p:nvPicPr>
        <p:blipFill>
          <a:blip r:embed="rId4">
            <a:duotone>
              <a:schemeClr val="accent2">
                <a:shade val="45000"/>
                <a:satMod val="135000"/>
              </a:schemeClr>
              <a:prstClr val="white"/>
            </a:duotone>
            <a:extLst>
              <a:ext uri="{96DAC541-7B7A-43D3-8B79-37D633B846F1}">
                <asvg:svgBlip xmlns:asvg="http://schemas.microsoft.com/office/drawing/2016/SVG/main" xmlns="" r:embed="rId5"/>
              </a:ext>
            </a:extLst>
          </a:blip>
          <a:stretch>
            <a:fillRect/>
          </a:stretch>
        </p:blipFill>
        <p:spPr>
          <a:xfrm>
            <a:off x="6942307" y="4509100"/>
            <a:ext cx="3680238" cy="2304204"/>
          </a:xfrm>
          <a:prstGeom prst="rect">
            <a:avLst/>
          </a:prstGeom>
        </p:spPr>
      </p:pic>
      <p:pic>
        <p:nvPicPr>
          <p:cNvPr id="15" name="גרפיקה 6">
            <a:extLst>
              <a:ext uri="{FF2B5EF4-FFF2-40B4-BE49-F238E27FC236}">
                <a16:creationId xmlns:a16="http://schemas.microsoft.com/office/drawing/2014/main" id="{22C6CAD2-45F3-4481-BD4E-17837679446B}"/>
              </a:ext>
            </a:extLst>
          </p:cNvPr>
          <p:cNvPicPr>
            <a:picLocks noChangeAspect="1"/>
          </p:cNvPicPr>
          <p:nvPr/>
        </p:nvPicPr>
        <p:blipFill>
          <a:blip r:embed="rId4">
            <a:duotone>
              <a:schemeClr val="accent1">
                <a:shade val="45000"/>
                <a:satMod val="135000"/>
              </a:schemeClr>
              <a:prstClr val="white"/>
            </a:duotone>
            <a:extLst>
              <a:ext uri="{96DAC541-7B7A-43D3-8B79-37D633B846F1}">
                <asvg:svgBlip xmlns:asvg="http://schemas.microsoft.com/office/drawing/2016/SVG/main" xmlns="" r:embed="rId5"/>
              </a:ext>
            </a:extLst>
          </a:blip>
          <a:stretch>
            <a:fillRect/>
          </a:stretch>
        </p:blipFill>
        <p:spPr>
          <a:xfrm>
            <a:off x="2754390" y="4443485"/>
            <a:ext cx="3680238" cy="2304204"/>
          </a:xfrm>
          <a:prstGeom prst="rect">
            <a:avLst/>
          </a:prstGeom>
        </p:spPr>
      </p:pic>
      <p:sp>
        <p:nvSpPr>
          <p:cNvPr id="16" name="מלבן 15"/>
          <p:cNvSpPr/>
          <p:nvPr/>
        </p:nvSpPr>
        <p:spPr>
          <a:xfrm>
            <a:off x="7266404" y="5153370"/>
            <a:ext cx="3130663" cy="1015663"/>
          </a:xfrm>
          <a:prstGeom prst="rect">
            <a:avLst/>
          </a:prstGeom>
        </p:spPr>
        <p:txBody>
          <a:bodyPr wrap="square">
            <a:spAutoFit/>
          </a:bodyPr>
          <a:lstStyle/>
          <a:p>
            <a:pPr algn="ctr"/>
            <a:r>
              <a:rPr lang="he-IL" sz="2000" b="1" dirty="0">
                <a:solidFill>
                  <a:srgbClr val="000000"/>
                </a:solidFill>
                <a:latin typeface="Calibri" panose="020F0502020204030204" pitchFamily="34" charset="0"/>
                <a:cs typeface="Calibri" panose="020F0502020204030204" pitchFamily="34" charset="0"/>
              </a:rPr>
              <a:t>כיצד ניתן לשלב לדעתכם בין טכנולוגיות מתקדמות כמו בינה מלאכותית לבינת הלב?</a:t>
            </a:r>
            <a:endParaRPr lang="he-IL" sz="5400" b="1" dirty="0">
              <a:solidFill>
                <a:srgbClr val="FF0000"/>
              </a:solidFill>
              <a:latin typeface="Calibri" panose="020F0502020204030204" pitchFamily="34" charset="0"/>
              <a:cs typeface="Calibri" panose="020F0502020204030204" pitchFamily="34" charset="0"/>
            </a:endParaRPr>
          </a:p>
        </p:txBody>
      </p:sp>
      <p:sp>
        <p:nvSpPr>
          <p:cNvPr id="17" name="מלבן 16"/>
          <p:cNvSpPr/>
          <p:nvPr/>
        </p:nvSpPr>
        <p:spPr>
          <a:xfrm>
            <a:off x="3451408" y="5210642"/>
            <a:ext cx="2286203" cy="830997"/>
          </a:xfrm>
          <a:prstGeom prst="rect">
            <a:avLst/>
          </a:prstGeom>
        </p:spPr>
        <p:txBody>
          <a:bodyPr wrap="none">
            <a:spAutoFit/>
          </a:bodyPr>
          <a:lstStyle/>
          <a:p>
            <a:pPr algn="ctr"/>
            <a:r>
              <a:rPr lang="he-IL" sz="2400" b="1" dirty="0">
                <a:solidFill>
                  <a:srgbClr val="000000"/>
                </a:solidFill>
                <a:latin typeface="Calibri" panose="020F0502020204030204" pitchFamily="34" charset="0"/>
                <a:cs typeface="Calibri" panose="020F0502020204030204" pitchFamily="34" charset="0"/>
              </a:rPr>
              <a:t>מה למדתם על </a:t>
            </a:r>
          </a:p>
          <a:p>
            <a:r>
              <a:rPr lang="he-IL" sz="2400" b="1" dirty="0">
                <a:solidFill>
                  <a:srgbClr val="000000"/>
                </a:solidFill>
                <a:latin typeface="Calibri" panose="020F0502020204030204" pitchFamily="34" charset="0"/>
                <a:cs typeface="Calibri" panose="020F0502020204030204" pitchFamily="34" charset="0"/>
              </a:rPr>
              <a:t>בינת הלב במפגש?</a:t>
            </a:r>
          </a:p>
        </p:txBody>
      </p:sp>
    </p:spTree>
    <p:extLst>
      <p:ext uri="{BB962C8B-B14F-4D97-AF65-F5344CB8AC3E}">
        <p14:creationId xmlns:p14="http://schemas.microsoft.com/office/powerpoint/2010/main" val="1779256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2">
            <a:extLst>
              <a:ext uri="{FF2B5EF4-FFF2-40B4-BE49-F238E27FC236}">
                <a16:creationId xmlns:a16="http://schemas.microsoft.com/office/drawing/2014/main" id="{19360ADC-E87B-2C56-ECE3-F2C8CC79828A}"/>
              </a:ext>
            </a:extLst>
          </p:cNvPr>
          <p:cNvSpPr txBox="1"/>
          <p:nvPr/>
        </p:nvSpPr>
        <p:spPr>
          <a:xfrm>
            <a:off x="8232047" y="2690336"/>
            <a:ext cx="3655302" cy="1477328"/>
          </a:xfrm>
          <a:prstGeom prst="rect">
            <a:avLst/>
          </a:prstGeom>
        </p:spPr>
        <p:txBody>
          <a:bodyPr wrap="square" lIns="0" tIns="0" rIns="0" bIns="0" rtlCol="0" anchor="t">
            <a:spAutoFit/>
          </a:bodyPr>
          <a:lstStyle/>
          <a:p>
            <a:pPr algn="ctr" rtl="1">
              <a:spcBef>
                <a:spcPct val="0"/>
              </a:spcBef>
            </a:pPr>
            <a:r>
              <a:rPr lang="he-IL" sz="2400" b="1" spc="22" dirty="0">
                <a:solidFill>
                  <a:srgbClr val="000000"/>
                </a:solidFill>
                <a:latin typeface="Calibri" panose="020F0502020204030204" pitchFamily="34" charset="0"/>
                <a:ea typeface="Portland Bold"/>
                <a:cs typeface="Calibri" panose="020F0502020204030204" pitchFamily="34" charset="0"/>
                <a:sym typeface="Portland Bold"/>
                <a:rtl/>
              </a:rPr>
              <a:t>בינה מלאכותית נוצרה על מנת לשרת ולהקל ולא להחליף.</a:t>
            </a:r>
          </a:p>
          <a:p>
            <a:pPr algn="ctr" rtl="1">
              <a:spcBef>
                <a:spcPct val="0"/>
              </a:spcBef>
            </a:pPr>
            <a:r>
              <a:rPr lang="he-IL" sz="2400" spc="23" dirty="0">
                <a:solidFill>
                  <a:srgbClr val="000000"/>
                </a:solidFill>
                <a:latin typeface="Calibri" panose="020F0502020204030204" pitchFamily="34" charset="0"/>
                <a:ea typeface="Portland"/>
                <a:cs typeface="Calibri" panose="020F0502020204030204" pitchFamily="34" charset="0"/>
                <a:sym typeface="Portland"/>
                <a:rtl/>
              </a:rPr>
              <a:t>חשוב לשים לב מתי אנו עושים בה שימוש נבון ומושכל </a:t>
            </a:r>
          </a:p>
        </p:txBody>
      </p:sp>
      <p:sp>
        <p:nvSpPr>
          <p:cNvPr id="7" name="TextBox 24">
            <a:extLst>
              <a:ext uri="{FF2B5EF4-FFF2-40B4-BE49-F238E27FC236}">
                <a16:creationId xmlns:a16="http://schemas.microsoft.com/office/drawing/2014/main" id="{8A81A301-965A-E3C5-415A-3511BFAA398D}"/>
              </a:ext>
            </a:extLst>
          </p:cNvPr>
          <p:cNvSpPr txBox="1"/>
          <p:nvPr/>
        </p:nvSpPr>
        <p:spPr>
          <a:xfrm>
            <a:off x="484065" y="1891182"/>
            <a:ext cx="3725149" cy="3183949"/>
          </a:xfrm>
          <a:prstGeom prst="rect">
            <a:avLst/>
          </a:prstGeom>
        </p:spPr>
        <p:txBody>
          <a:bodyPr wrap="square" lIns="0" tIns="0" rIns="0" bIns="0" rtlCol="0" anchor="t">
            <a:spAutoFit/>
          </a:bodyPr>
          <a:lstStyle/>
          <a:p>
            <a:pPr algn="ctr" rtl="1">
              <a:lnSpc>
                <a:spcPct val="150000"/>
              </a:lnSpc>
              <a:spcBef>
                <a:spcPct val="0"/>
              </a:spcBef>
            </a:pPr>
            <a:r>
              <a:rPr lang="he-IL" sz="2000" spc="21" dirty="0">
                <a:solidFill>
                  <a:srgbClr val="000000"/>
                </a:solidFill>
                <a:latin typeface="Calibri" panose="020F0502020204030204" pitchFamily="34" charset="0"/>
                <a:ea typeface="Funtastic"/>
                <a:cs typeface="Calibri" panose="020F0502020204030204" pitchFamily="34" charset="0"/>
                <a:sym typeface="Funtastic"/>
                <a:rtl/>
              </a:rPr>
              <a:t>להתפתחות הטכנולוגית </a:t>
            </a:r>
            <a:r>
              <a:rPr lang="en-US" sz="2000" spc="21" dirty="0">
                <a:solidFill>
                  <a:srgbClr val="000000"/>
                </a:solidFill>
                <a:latin typeface="Calibri" panose="020F0502020204030204" pitchFamily="34" charset="0"/>
                <a:ea typeface="Funtastic"/>
                <a:cs typeface="Calibri" panose="020F0502020204030204" pitchFamily="34" charset="0"/>
                <a:sym typeface="Funtastic"/>
                <a:rtl/>
              </a:rPr>
              <a:t/>
            </a:r>
            <a:br>
              <a:rPr lang="en-US" sz="2000" spc="21" dirty="0">
                <a:solidFill>
                  <a:srgbClr val="000000"/>
                </a:solidFill>
                <a:latin typeface="Calibri" panose="020F0502020204030204" pitchFamily="34" charset="0"/>
                <a:ea typeface="Funtastic"/>
                <a:cs typeface="Calibri" panose="020F0502020204030204" pitchFamily="34" charset="0"/>
                <a:sym typeface="Funtastic"/>
                <a:rtl/>
              </a:rPr>
            </a:br>
            <a:r>
              <a:rPr lang="he-IL" sz="2000" spc="21" dirty="0">
                <a:solidFill>
                  <a:srgbClr val="000000"/>
                </a:solidFill>
                <a:latin typeface="Calibri" panose="020F0502020204030204" pitchFamily="34" charset="0"/>
                <a:ea typeface="Funtastic"/>
                <a:cs typeface="Calibri" panose="020F0502020204030204" pitchFamily="34" charset="0"/>
                <a:sym typeface="Funtastic"/>
                <a:rtl/>
              </a:rPr>
              <a:t>שימושים רבים, מקדמים וטובים בחיינו. </a:t>
            </a:r>
            <a:r>
              <a:rPr lang="en-US" sz="2000" spc="21" dirty="0">
                <a:solidFill>
                  <a:srgbClr val="000000"/>
                </a:solidFill>
                <a:latin typeface="Calibri" panose="020F0502020204030204" pitchFamily="34" charset="0"/>
                <a:ea typeface="Funtastic"/>
                <a:cs typeface="Calibri" panose="020F0502020204030204" pitchFamily="34" charset="0"/>
                <a:sym typeface="Funtastic"/>
                <a:rtl/>
              </a:rPr>
              <a:t/>
            </a:r>
            <a:br>
              <a:rPr lang="en-US" sz="2000" spc="21" dirty="0">
                <a:solidFill>
                  <a:srgbClr val="000000"/>
                </a:solidFill>
                <a:latin typeface="Calibri" panose="020F0502020204030204" pitchFamily="34" charset="0"/>
                <a:ea typeface="Funtastic"/>
                <a:cs typeface="Calibri" panose="020F0502020204030204" pitchFamily="34" charset="0"/>
                <a:sym typeface="Funtastic"/>
                <a:rtl/>
              </a:rPr>
            </a:br>
            <a:r>
              <a:rPr lang="he-IL" sz="2000" b="1" spc="21" dirty="0">
                <a:solidFill>
                  <a:srgbClr val="000000"/>
                </a:solidFill>
                <a:latin typeface="Calibri" panose="020F0502020204030204" pitchFamily="34" charset="0"/>
                <a:ea typeface="Funtastic"/>
                <a:cs typeface="Calibri" panose="020F0502020204030204" pitchFamily="34" charset="0"/>
                <a:sym typeface="Funtastic"/>
                <a:rtl/>
              </a:rPr>
              <a:t>לצד זה, חשוב שנזכור לשלב בין הטכנולוגיה לבין קשר אנושי, חברות, ואמפתיה. חשוב שנהיה מודעים וקשובים לעצמנו-</a:t>
            </a:r>
          </a:p>
          <a:p>
            <a:pPr algn="ctr" rtl="1">
              <a:lnSpc>
                <a:spcPct val="150000"/>
              </a:lnSpc>
              <a:spcBef>
                <a:spcPct val="0"/>
              </a:spcBef>
            </a:pPr>
            <a:r>
              <a:rPr lang="he-IL" sz="2000" b="1" spc="21" dirty="0">
                <a:solidFill>
                  <a:srgbClr val="A62172"/>
                </a:solidFill>
                <a:latin typeface="Calibri" panose="020F0502020204030204" pitchFamily="34" charset="0"/>
                <a:ea typeface="Funtastic"/>
                <a:cs typeface="Calibri" panose="020F0502020204030204" pitchFamily="34" charset="0"/>
                <a:sym typeface="Funtastic"/>
                <a:rtl/>
              </a:rPr>
              <a:t>ל"בינת הלב".</a:t>
            </a:r>
          </a:p>
        </p:txBody>
      </p:sp>
      <p:pic>
        <p:nvPicPr>
          <p:cNvPr id="15" name="גרפיקה 14">
            <a:extLst>
              <a:ext uri="{FF2B5EF4-FFF2-40B4-BE49-F238E27FC236}">
                <a16:creationId xmlns:a16="http://schemas.microsoft.com/office/drawing/2014/main" id="{74BFEEC2-37CE-D159-C6AF-44B240C27BB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7578" y="1331932"/>
            <a:ext cx="5022937" cy="4939249"/>
          </a:xfrm>
          <a:prstGeom prst="rect">
            <a:avLst/>
          </a:prstGeom>
        </p:spPr>
      </p:pic>
      <p:pic>
        <p:nvPicPr>
          <p:cNvPr id="19" name="גרפיקה 18">
            <a:extLst>
              <a:ext uri="{FF2B5EF4-FFF2-40B4-BE49-F238E27FC236}">
                <a16:creationId xmlns:a16="http://schemas.microsoft.com/office/drawing/2014/main" id="{B732221B-40E2-72CA-53AF-E1F485D7C95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927396" y="1828800"/>
            <a:ext cx="4264604" cy="3269843"/>
          </a:xfrm>
          <a:prstGeom prst="rect">
            <a:avLst/>
          </a:prstGeom>
        </p:spPr>
      </p:pic>
      <p:pic>
        <p:nvPicPr>
          <p:cNvPr id="27" name="גרפיקה 26">
            <a:extLst>
              <a:ext uri="{FF2B5EF4-FFF2-40B4-BE49-F238E27FC236}">
                <a16:creationId xmlns:a16="http://schemas.microsoft.com/office/drawing/2014/main" id="{4F99D1A6-9558-DA88-E046-78C11FA2686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209215" y="3247441"/>
            <a:ext cx="4421218" cy="4421218"/>
          </a:xfrm>
          <a:prstGeom prst="rect">
            <a:avLst/>
          </a:prstGeom>
        </p:spPr>
      </p:pic>
      <p:sp>
        <p:nvSpPr>
          <p:cNvPr id="3" name="TextBox 20">
            <a:extLst>
              <a:ext uri="{FF2B5EF4-FFF2-40B4-BE49-F238E27FC236}">
                <a16:creationId xmlns:a16="http://schemas.microsoft.com/office/drawing/2014/main" id="{70DF1AA7-9250-3CB7-CA2D-692469D596F0}"/>
              </a:ext>
            </a:extLst>
          </p:cNvPr>
          <p:cNvSpPr txBox="1"/>
          <p:nvPr/>
        </p:nvSpPr>
        <p:spPr>
          <a:xfrm>
            <a:off x="4209215" y="3825896"/>
            <a:ext cx="3997779" cy="2445285"/>
          </a:xfrm>
          <a:prstGeom prst="rect">
            <a:avLst/>
          </a:prstGeom>
        </p:spPr>
        <p:txBody>
          <a:bodyPr wrap="square" lIns="0" tIns="0" rIns="0" bIns="0" rtlCol="0" anchor="t">
            <a:spAutoFit/>
          </a:bodyPr>
          <a:lstStyle/>
          <a:p>
            <a:pPr algn="ctr" rtl="1">
              <a:lnSpc>
                <a:spcPct val="150000"/>
              </a:lnSpc>
              <a:spcBef>
                <a:spcPct val="0"/>
              </a:spcBef>
            </a:pPr>
            <a:r>
              <a:rPr lang="he-IL" sz="2400" b="1" spc="19" dirty="0">
                <a:latin typeface="Calibri" panose="020F0502020204030204" pitchFamily="34" charset="0"/>
                <a:ea typeface="Portland Bold"/>
                <a:cs typeface="Calibri" panose="020F0502020204030204" pitchFamily="34" charset="0"/>
                <a:sym typeface="Portland Bold"/>
                <a:rtl/>
              </a:rPr>
              <a:t>לכולנו צורך בקשר, שייכות </a:t>
            </a:r>
            <a:r>
              <a:rPr lang="en-US" sz="2400" b="1" spc="19" dirty="0">
                <a:latin typeface="Calibri" panose="020F0502020204030204" pitchFamily="34" charset="0"/>
                <a:ea typeface="Portland Bold"/>
                <a:cs typeface="Calibri" panose="020F0502020204030204" pitchFamily="34" charset="0"/>
                <a:sym typeface="Portland Bold"/>
                <a:rtl/>
              </a:rPr>
              <a:t/>
            </a:r>
            <a:br>
              <a:rPr lang="en-US" sz="2400" b="1" spc="19" dirty="0">
                <a:latin typeface="Calibri" panose="020F0502020204030204" pitchFamily="34" charset="0"/>
                <a:ea typeface="Portland Bold"/>
                <a:cs typeface="Calibri" panose="020F0502020204030204" pitchFamily="34" charset="0"/>
                <a:sym typeface="Portland Bold"/>
                <a:rtl/>
              </a:rPr>
            </a:br>
            <a:r>
              <a:rPr lang="he-IL" sz="2400" b="1" spc="19" dirty="0">
                <a:latin typeface="Calibri" panose="020F0502020204030204" pitchFamily="34" charset="0"/>
                <a:ea typeface="Portland Bold"/>
                <a:cs typeface="Calibri" panose="020F0502020204030204" pitchFamily="34" charset="0"/>
                <a:sym typeface="Portland Bold"/>
                <a:rtl/>
              </a:rPr>
              <a:t>ותחושת ביטחון.</a:t>
            </a:r>
          </a:p>
          <a:p>
            <a:pPr algn="ctr" rtl="1">
              <a:lnSpc>
                <a:spcPct val="150000"/>
              </a:lnSpc>
              <a:spcBef>
                <a:spcPct val="0"/>
              </a:spcBef>
            </a:pPr>
            <a:r>
              <a:rPr lang="he-IL" sz="2000" b="1" spc="19" dirty="0">
                <a:latin typeface="Calibri" panose="020F0502020204030204" pitchFamily="34" charset="0"/>
                <a:ea typeface="Portland Bold"/>
                <a:cs typeface="Calibri" panose="020F0502020204030204" pitchFamily="34" charset="0"/>
                <a:sym typeface="Portland Bold"/>
                <a:rtl/>
              </a:rPr>
              <a:t>בינה מלאכותית יכולה להיות מרצה </a:t>
            </a:r>
            <a:r>
              <a:rPr lang="en-US" sz="2000" b="1" spc="19" dirty="0">
                <a:latin typeface="Calibri" panose="020F0502020204030204" pitchFamily="34" charset="0"/>
                <a:ea typeface="Portland Bold"/>
                <a:cs typeface="Calibri" panose="020F0502020204030204" pitchFamily="34" charset="0"/>
                <a:sym typeface="Portland Bold"/>
                <a:rtl/>
              </a:rPr>
              <a:t/>
            </a:r>
            <a:br>
              <a:rPr lang="en-US" sz="2000" b="1" spc="19" dirty="0">
                <a:latin typeface="Calibri" panose="020F0502020204030204" pitchFamily="34" charset="0"/>
                <a:ea typeface="Portland Bold"/>
                <a:cs typeface="Calibri" panose="020F0502020204030204" pitchFamily="34" charset="0"/>
                <a:sym typeface="Portland Bold"/>
                <a:rtl/>
              </a:rPr>
            </a:br>
            <a:r>
              <a:rPr lang="he-IL" sz="2000" b="1" spc="19" dirty="0">
                <a:latin typeface="Calibri" panose="020F0502020204030204" pitchFamily="34" charset="0"/>
                <a:ea typeface="Portland Bold"/>
                <a:cs typeface="Calibri" panose="020F0502020204030204" pitchFamily="34" charset="0"/>
                <a:sym typeface="Portland Bold"/>
                <a:rtl/>
              </a:rPr>
              <a:t>ועשויה ליצור אשליה של</a:t>
            </a:r>
          </a:p>
          <a:p>
            <a:pPr algn="ctr" rtl="1">
              <a:lnSpc>
                <a:spcPct val="150000"/>
              </a:lnSpc>
              <a:spcBef>
                <a:spcPct val="0"/>
              </a:spcBef>
            </a:pPr>
            <a:r>
              <a:rPr lang="he-IL" sz="2000" b="1" spc="19" dirty="0">
                <a:latin typeface="Calibri" panose="020F0502020204030204" pitchFamily="34" charset="0"/>
                <a:ea typeface="Portland Bold"/>
                <a:cs typeface="Calibri" panose="020F0502020204030204" pitchFamily="34" charset="0"/>
                <a:sym typeface="Portland Bold"/>
                <a:rtl/>
              </a:rPr>
              <a:t> סיפוק תחושות אלה. </a:t>
            </a:r>
          </a:p>
        </p:txBody>
      </p:sp>
    </p:spTree>
    <p:extLst>
      <p:ext uri="{BB962C8B-B14F-4D97-AF65-F5344CB8AC3E}">
        <p14:creationId xmlns:p14="http://schemas.microsoft.com/office/powerpoint/2010/main" val="205656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FBEDD019-431D-49D9-AB18-A05473E7BBED}"/>
              </a:ext>
            </a:extLst>
          </p:cNvPr>
          <p:cNvSpPr>
            <a:spLocks noGrp="1"/>
          </p:cNvSpPr>
          <p:nvPr>
            <p:ph type="title" idx="4294967295"/>
          </p:nvPr>
        </p:nvSpPr>
        <p:spPr>
          <a:xfrm>
            <a:off x="8316552" y="2145287"/>
            <a:ext cx="2828925" cy="1325562"/>
          </a:xfrm>
        </p:spPr>
        <p:txBody>
          <a:bodyPr>
            <a:normAutofit/>
          </a:bodyPr>
          <a:lstStyle/>
          <a:p>
            <a:pPr algn="ctr"/>
            <a:r>
              <a:rPr lang="he-IL" b="1" dirty="0">
                <a:latin typeface="Calibri" panose="020F0502020204030204" pitchFamily="34" charset="0"/>
                <a:ea typeface="Calibri" panose="020F0502020204030204" pitchFamily="34" charset="0"/>
                <a:cs typeface="Calibri" panose="020F0502020204030204" pitchFamily="34" charset="0"/>
              </a:rPr>
              <a:t>אנו מכריזים בזאת...</a:t>
            </a:r>
          </a:p>
        </p:txBody>
      </p:sp>
      <p:sp>
        <p:nvSpPr>
          <p:cNvPr id="6" name="מציין מיקום טקסט 8">
            <a:extLst>
              <a:ext uri="{FF2B5EF4-FFF2-40B4-BE49-F238E27FC236}">
                <a16:creationId xmlns:a16="http://schemas.microsoft.com/office/drawing/2014/main" id="{EC196F56-C655-4AA6-B963-95FDF8054729}"/>
              </a:ext>
            </a:extLst>
          </p:cNvPr>
          <p:cNvSpPr txBox="1">
            <a:spLocks/>
          </p:cNvSpPr>
          <p:nvPr/>
        </p:nvSpPr>
        <p:spPr>
          <a:xfrm>
            <a:off x="1071923" y="1116879"/>
            <a:ext cx="2953977" cy="4538678"/>
          </a:xfrm>
          <a:prstGeom prst="rect">
            <a:avLst/>
          </a:prstGeom>
          <a:noFill/>
          <a:ln w="69850" cmpd="tri">
            <a:noFill/>
            <a:prstDash val="solid"/>
          </a:ln>
        </p:spPr>
        <p:txBody>
          <a:bodyPr wrap="square" rtlCol="1">
            <a:sp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he-IL" sz="3200" b="1" dirty="0">
              <a:solidFill>
                <a:srgbClr val="000000"/>
              </a:solidFill>
              <a:latin typeface="Calibri" panose="020F0502020204030204" pitchFamily="34" charset="0"/>
              <a:cs typeface="Calibri" panose="020F0502020204030204" pitchFamily="34" charset="0"/>
            </a:endParaRPr>
          </a:p>
          <a:p>
            <a:pPr marL="0" indent="0" algn="ctr">
              <a:buNone/>
            </a:pPr>
            <a:r>
              <a:rPr lang="he-IL" sz="3600" b="1" dirty="0">
                <a:solidFill>
                  <a:srgbClr val="000000"/>
                </a:solidFill>
                <a:latin typeface="Calibri" panose="020F0502020204030204" pitchFamily="34" charset="0"/>
                <a:cs typeface="Calibri" panose="020F0502020204030204" pitchFamily="34" charset="0"/>
              </a:rPr>
              <a:t>לדוגמה: </a:t>
            </a:r>
          </a:p>
          <a:p>
            <a:pPr marL="0" indent="0" algn="ctr">
              <a:buNone/>
            </a:pPr>
            <a:r>
              <a:rPr lang="he-IL" sz="3600" dirty="0">
                <a:solidFill>
                  <a:srgbClr val="000000"/>
                </a:solidFill>
                <a:latin typeface="Calibri" panose="020F0502020204030204" pitchFamily="34" charset="0"/>
                <a:cs typeface="Calibri" panose="020F0502020204030204" pitchFamily="34" charset="0"/>
              </a:rPr>
              <a:t>"בינה חושבת לב מרגיש"</a:t>
            </a:r>
          </a:p>
          <a:p>
            <a:pPr marL="0" indent="0" algn="ctr">
              <a:buNone/>
            </a:pPr>
            <a:r>
              <a:rPr lang="he-IL" sz="3600" dirty="0">
                <a:solidFill>
                  <a:srgbClr val="000000"/>
                </a:solidFill>
                <a:latin typeface="Calibri" panose="020F0502020204030204" pitchFamily="34" charset="0"/>
                <a:cs typeface="Calibri" panose="020F0502020204030204" pitchFamily="34" charset="0"/>
              </a:rPr>
              <a:t>"חושבים בביטים מרגישים עם הלב"</a:t>
            </a:r>
          </a:p>
          <a:p>
            <a:pPr marL="0" indent="0" algn="ctr">
              <a:buNone/>
            </a:pPr>
            <a:endParaRPr lang="he-IL" sz="3600" b="1" dirty="0">
              <a:solidFill>
                <a:srgbClr val="000000"/>
              </a:solidFill>
              <a:latin typeface="Calibri" panose="020F0502020204030204" pitchFamily="34" charset="0"/>
              <a:cs typeface="Calibri" panose="020F0502020204030204" pitchFamily="34" charset="0"/>
            </a:endParaRPr>
          </a:p>
        </p:txBody>
      </p:sp>
      <p:sp>
        <p:nvSpPr>
          <p:cNvPr id="8" name="לב 7"/>
          <p:cNvSpPr/>
          <p:nvPr/>
        </p:nvSpPr>
        <p:spPr>
          <a:xfrm>
            <a:off x="5756031" y="5790968"/>
            <a:ext cx="679938" cy="515815"/>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rotWithShape="1">
          <a:blip r:embed="rId3">
            <a:clrChange>
              <a:clrFrom>
                <a:srgbClr val="F0F1F5"/>
              </a:clrFrom>
              <a:clrTo>
                <a:srgbClr val="F0F1F5">
                  <a:alpha val="0"/>
                </a:srgbClr>
              </a:clrTo>
            </a:clrChange>
          </a:blip>
          <a:srcRect l="2396" t="3880" r="3019" b="3155"/>
          <a:stretch/>
        </p:blipFill>
        <p:spPr>
          <a:xfrm>
            <a:off x="9144000" y="3371418"/>
            <a:ext cx="1177447" cy="1342295"/>
          </a:xfrm>
          <a:prstGeom prst="rect">
            <a:avLst/>
          </a:prstGeom>
        </p:spPr>
      </p:pic>
      <p:sp>
        <p:nvSpPr>
          <p:cNvPr id="13" name="תיבת טקסט 12">
            <a:extLst>
              <a:ext uri="{FF2B5EF4-FFF2-40B4-BE49-F238E27FC236}">
                <a16:creationId xmlns:a16="http://schemas.microsoft.com/office/drawing/2014/main" id="{59195FE2-A5EF-2221-7FA0-4C82EA30F091}"/>
              </a:ext>
            </a:extLst>
          </p:cNvPr>
          <p:cNvSpPr txBox="1"/>
          <p:nvPr/>
        </p:nvSpPr>
        <p:spPr>
          <a:xfrm>
            <a:off x="4482849" y="2424929"/>
            <a:ext cx="3129071" cy="3600986"/>
          </a:xfrm>
          <a:prstGeom prst="rect">
            <a:avLst/>
          </a:prstGeom>
          <a:noFill/>
        </p:spPr>
        <p:txBody>
          <a:bodyPr wrap="square">
            <a:spAutoFit/>
          </a:bodyPr>
          <a:lstStyle/>
          <a:p>
            <a:pPr marL="0" indent="0" algn="ctr">
              <a:buNone/>
            </a:pPr>
            <a:r>
              <a:rPr lang="he-IL" sz="2800" dirty="0">
                <a:solidFill>
                  <a:srgbClr val="000000"/>
                </a:solidFill>
                <a:latin typeface="Calibri" panose="020F0502020204030204" pitchFamily="34" charset="0"/>
                <a:cs typeface="Calibri" panose="020F0502020204030204" pitchFamily="34" charset="0"/>
              </a:rPr>
              <a:t>צרו במסגרת הכיתה כרזות עם סלוגנים,   סרטונים/ תמונות ברוח התובנות והמסרים </a:t>
            </a:r>
          </a:p>
          <a:p>
            <a:pPr marL="0" indent="0" algn="ctr">
              <a:buNone/>
            </a:pPr>
            <a:r>
              <a:rPr lang="he-IL" sz="2800" dirty="0">
                <a:solidFill>
                  <a:srgbClr val="000000"/>
                </a:solidFill>
                <a:latin typeface="Calibri" panose="020F0502020204030204" pitchFamily="34" charset="0"/>
                <a:cs typeface="Calibri" panose="020F0502020204030204" pitchFamily="34" charset="0"/>
              </a:rPr>
              <a:t>שעלו במפגש. </a:t>
            </a:r>
          </a:p>
          <a:p>
            <a:pPr marL="0" indent="0" algn="ctr">
              <a:buNone/>
            </a:pPr>
            <a:r>
              <a:rPr lang="he-IL" sz="2800" b="1" dirty="0">
                <a:solidFill>
                  <a:srgbClr val="FF0000"/>
                </a:solidFill>
                <a:latin typeface="Calibri" panose="020F0502020204030204" pitchFamily="34" charset="0"/>
                <a:cs typeface="Calibri" panose="020F0502020204030204" pitchFamily="34" charset="0"/>
              </a:rPr>
              <a:t>לא לשכוח להשתמש בבינת הלב</a:t>
            </a:r>
          </a:p>
          <a:p>
            <a:pPr marL="0" indent="0" algn="ctr">
              <a:buNone/>
            </a:pPr>
            <a:endParaRPr lang="he-IL" sz="3200" b="1" dirty="0">
              <a:solidFill>
                <a:srgbClr val="000000"/>
              </a:solidFill>
              <a:latin typeface="Calibri" panose="020F0502020204030204" pitchFamily="34" charset="0"/>
              <a:cs typeface="Calibri" panose="020F0502020204030204" pitchFamily="34" charset="0"/>
            </a:endParaRPr>
          </a:p>
        </p:txBody>
      </p:sp>
      <p:cxnSp>
        <p:nvCxnSpPr>
          <p:cNvPr id="15" name="מחבר ישר 14">
            <a:extLst>
              <a:ext uri="{FF2B5EF4-FFF2-40B4-BE49-F238E27FC236}">
                <a16:creationId xmlns:a16="http://schemas.microsoft.com/office/drawing/2014/main" id="{871AA351-AC61-8FCE-4EF7-47A810E5A677}"/>
              </a:ext>
            </a:extLst>
          </p:cNvPr>
          <p:cNvCxnSpPr/>
          <p:nvPr/>
        </p:nvCxnSpPr>
        <p:spPr>
          <a:xfrm>
            <a:off x="1647245" y="3400567"/>
            <a:ext cx="1727939"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מלבן: פינות מעוגלות 1">
            <a:extLst>
              <a:ext uri="{FF2B5EF4-FFF2-40B4-BE49-F238E27FC236}">
                <a16:creationId xmlns:a16="http://schemas.microsoft.com/office/drawing/2014/main" id="{11DA906E-E219-FDC3-BD8F-2E7DCF7F2629}"/>
              </a:ext>
            </a:extLst>
          </p:cNvPr>
          <p:cNvSpPr/>
          <p:nvPr/>
        </p:nvSpPr>
        <p:spPr>
          <a:xfrm>
            <a:off x="8166102" y="1116879"/>
            <a:ext cx="2979375" cy="4868436"/>
          </a:xfrm>
          <a:prstGeom prst="roundRect">
            <a:avLst/>
          </a:prstGeom>
          <a:noFill/>
          <a:ln w="571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מלבן: פינות מעוגלות 3">
            <a:extLst>
              <a:ext uri="{FF2B5EF4-FFF2-40B4-BE49-F238E27FC236}">
                <a16:creationId xmlns:a16="http://schemas.microsoft.com/office/drawing/2014/main" id="{DD3B4C52-7D78-9570-C5CE-ED28FF3AFFC6}"/>
              </a:ext>
            </a:extLst>
          </p:cNvPr>
          <p:cNvSpPr/>
          <p:nvPr/>
        </p:nvSpPr>
        <p:spPr>
          <a:xfrm>
            <a:off x="4477238" y="2145287"/>
            <a:ext cx="3134682" cy="4333005"/>
          </a:xfrm>
          <a:prstGeom prst="round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פינות מעוגלות 8">
            <a:extLst>
              <a:ext uri="{FF2B5EF4-FFF2-40B4-BE49-F238E27FC236}">
                <a16:creationId xmlns:a16="http://schemas.microsoft.com/office/drawing/2014/main" id="{DA9A4F57-3A25-E160-A7AA-2D72266BAFBD}"/>
              </a:ext>
            </a:extLst>
          </p:cNvPr>
          <p:cNvSpPr/>
          <p:nvPr/>
        </p:nvSpPr>
        <p:spPr>
          <a:xfrm>
            <a:off x="891217" y="1116879"/>
            <a:ext cx="3134682" cy="4674089"/>
          </a:xfrm>
          <a:prstGeom prst="roundRect">
            <a:avLst/>
          </a:prstGeom>
          <a:noFill/>
          <a:ln w="57150">
            <a:solidFill>
              <a:srgbClr val="FF66CC"/>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54284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90" name="Google Shape;190;p4"/>
          <p:cNvSpPr/>
          <p:nvPr/>
        </p:nvSpPr>
        <p:spPr>
          <a:xfrm>
            <a:off x="6510086" y="1409002"/>
            <a:ext cx="4064413" cy="492378"/>
          </a:xfrm>
          <a:prstGeom prst="rect">
            <a:avLst/>
          </a:prstGeom>
          <a:noFill/>
          <a:ln>
            <a:noFill/>
          </a:ln>
        </p:spPr>
        <p:txBody>
          <a:bodyPr spcFirstLastPara="1" wrap="square" lIns="91401" tIns="45688" rIns="91401" bIns="45688" anchor="t" anchorCtr="0">
            <a:spAutoFit/>
          </a:bodyPr>
          <a:lstStyle/>
          <a:p>
            <a:pPr algn="r" rtl="1">
              <a:buClr>
                <a:srgbClr val="0070C0"/>
              </a:buClr>
              <a:buSzPts val="2400"/>
            </a:pPr>
            <a:r>
              <a:rPr lang="he-IL" sz="2600" dirty="0">
                <a:solidFill>
                  <a:srgbClr val="002060"/>
                </a:solidFill>
                <a:latin typeface="Calibri" panose="020F0502020204030204" pitchFamily="34" charset="0"/>
                <a:ea typeface="Tahoma" panose="020B0604030504040204" pitchFamily="34" charset="0"/>
                <a:cs typeface="Calibri" panose="020F0502020204030204" pitchFamily="34" charset="0"/>
                <a:sym typeface="Gisha"/>
              </a:rPr>
              <a:t>שיח מעודד ומקבל </a:t>
            </a:r>
            <a:endParaRPr sz="2600" dirty="0">
              <a:solidFill>
                <a:srgbClr val="002060"/>
              </a:solidFill>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191" name="Google Shape;191;p4"/>
          <p:cNvSpPr txBox="1"/>
          <p:nvPr/>
        </p:nvSpPr>
        <p:spPr>
          <a:xfrm>
            <a:off x="2777671" y="3390492"/>
            <a:ext cx="7779334" cy="492378"/>
          </a:xfrm>
          <a:prstGeom prst="rect">
            <a:avLst/>
          </a:prstGeom>
          <a:noFill/>
          <a:ln>
            <a:noFill/>
          </a:ln>
        </p:spPr>
        <p:txBody>
          <a:bodyPr spcFirstLastPara="1" wrap="square" lIns="91401" tIns="45688" rIns="91401" bIns="45688" anchor="t" anchorCtr="0">
            <a:spAutoFit/>
          </a:bodyPr>
          <a:lstStyle/>
          <a:p>
            <a:pPr algn="r" rtl="1"/>
            <a:r>
              <a:rPr lang="he-IL" sz="2600" dirty="0">
                <a:solidFill>
                  <a:srgbClr val="002060"/>
                </a:solidFill>
                <a:latin typeface="Calibri" panose="020F0502020204030204" pitchFamily="34" charset="0"/>
                <a:ea typeface="Tahoma" panose="020B0604030504040204" pitchFamily="34" charset="0"/>
                <a:cs typeface="Calibri" panose="020F0502020204030204" pitchFamily="34" charset="0"/>
                <a:sym typeface="Gisha"/>
              </a:rPr>
              <a:t>הקשבה ממקום מתעניין ולא שיפוטי</a:t>
            </a:r>
            <a:endParaRPr sz="2600" dirty="0">
              <a:solidFill>
                <a:srgbClr val="002060"/>
              </a:solidFill>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192" name="Google Shape;192;p4"/>
          <p:cNvSpPr txBox="1"/>
          <p:nvPr/>
        </p:nvSpPr>
        <p:spPr>
          <a:xfrm>
            <a:off x="5514282" y="4497114"/>
            <a:ext cx="5042723" cy="492378"/>
          </a:xfrm>
          <a:prstGeom prst="rect">
            <a:avLst/>
          </a:prstGeom>
          <a:noFill/>
          <a:ln>
            <a:noFill/>
          </a:ln>
        </p:spPr>
        <p:txBody>
          <a:bodyPr spcFirstLastPara="1" wrap="square" lIns="91401" tIns="45688" rIns="91401" bIns="45688" anchor="t" anchorCtr="0">
            <a:spAutoFit/>
          </a:bodyPr>
          <a:lstStyle/>
          <a:p>
            <a:pPr algn="r" rtl="1">
              <a:buClr>
                <a:schemeClr val="dk1"/>
              </a:buClr>
              <a:buSzPts val="1800"/>
            </a:pPr>
            <a:r>
              <a:rPr lang="he-IL" sz="2600" dirty="0">
                <a:solidFill>
                  <a:srgbClr val="002060"/>
                </a:solidFill>
                <a:latin typeface="Calibri" panose="020F0502020204030204" pitchFamily="34" charset="0"/>
                <a:ea typeface="Tahoma" panose="020B0604030504040204" pitchFamily="34" charset="0"/>
                <a:cs typeface="Calibri" panose="020F0502020204030204" pitchFamily="34" charset="0"/>
                <a:sym typeface="Gisha"/>
              </a:rPr>
              <a:t>כבוד לדברי החבר/ה</a:t>
            </a:r>
            <a:endParaRPr sz="2600" dirty="0">
              <a:solidFill>
                <a:srgbClr val="002060"/>
              </a:solidFill>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194" name="Google Shape;194;p4"/>
          <p:cNvSpPr txBox="1"/>
          <p:nvPr/>
        </p:nvSpPr>
        <p:spPr>
          <a:xfrm>
            <a:off x="679162" y="5335034"/>
            <a:ext cx="9877844" cy="892487"/>
          </a:xfrm>
          <a:prstGeom prst="rect">
            <a:avLst/>
          </a:prstGeom>
          <a:noFill/>
          <a:ln>
            <a:noFill/>
          </a:ln>
        </p:spPr>
        <p:txBody>
          <a:bodyPr spcFirstLastPara="1" wrap="square" lIns="91401" tIns="45688" rIns="91401" bIns="45688" anchor="t" anchorCtr="0">
            <a:spAutoFit/>
          </a:bodyPr>
          <a:lstStyle/>
          <a:p>
            <a:pPr algn="r" rtl="1">
              <a:buClr>
                <a:srgbClr val="0070C0"/>
              </a:buClr>
              <a:buSzPts val="2400"/>
            </a:pPr>
            <a:r>
              <a:rPr lang="he-IL" sz="2600" dirty="0">
                <a:solidFill>
                  <a:srgbClr val="002060"/>
                </a:solidFill>
                <a:latin typeface="Calibri" panose="020F0502020204030204" pitchFamily="34" charset="0"/>
                <a:ea typeface="Tahoma" panose="020B0604030504040204" pitchFamily="34" charset="0"/>
                <a:cs typeface="Calibri" panose="020F0502020204030204" pitchFamily="34" charset="0"/>
                <a:sym typeface="Gisha"/>
              </a:rPr>
              <a:t>הנאמר בשיח נשאר ביננו, </a:t>
            </a:r>
          </a:p>
          <a:p>
            <a:pPr algn="r" rtl="1">
              <a:buClr>
                <a:srgbClr val="0070C0"/>
              </a:buClr>
              <a:buSzPts val="2400"/>
            </a:pPr>
            <a:r>
              <a:rPr lang="he-IL" sz="2600" dirty="0">
                <a:solidFill>
                  <a:srgbClr val="002060"/>
                </a:solidFill>
                <a:latin typeface="Calibri" panose="020F0502020204030204" pitchFamily="34" charset="0"/>
                <a:ea typeface="Tahoma" panose="020B0604030504040204" pitchFamily="34" charset="0"/>
                <a:cs typeface="Calibri" panose="020F0502020204030204" pitchFamily="34" charset="0"/>
              </a:rPr>
              <a:t>אפשר לשתף אחרים בנושא, אך לספר רק על עצמי</a:t>
            </a:r>
            <a:endParaRPr sz="2600" dirty="0">
              <a:solidFill>
                <a:srgbClr val="FB19F0"/>
              </a:solidFill>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5" name="TextBox 4"/>
          <p:cNvSpPr txBox="1"/>
          <p:nvPr/>
        </p:nvSpPr>
        <p:spPr>
          <a:xfrm>
            <a:off x="2280060" y="2389618"/>
            <a:ext cx="8282082" cy="492443"/>
          </a:xfrm>
          <a:prstGeom prst="rect">
            <a:avLst/>
          </a:prstGeom>
          <a:noFill/>
        </p:spPr>
        <p:txBody>
          <a:bodyPr wrap="square" rtlCol="1">
            <a:spAutoFit/>
          </a:bodyPr>
          <a:lstStyle/>
          <a:p>
            <a:pPr algn="r"/>
            <a:r>
              <a:rPr lang="he-IL" sz="2600" dirty="0">
                <a:solidFill>
                  <a:srgbClr val="002060"/>
                </a:solidFill>
                <a:latin typeface="Calibri" panose="020F0502020204030204" pitchFamily="34" charset="0"/>
                <a:ea typeface="Tahoma" panose="020B0604030504040204" pitchFamily="34" charset="0"/>
                <a:cs typeface="Calibri" panose="020F0502020204030204" pitchFamily="34" charset="0"/>
              </a:rPr>
              <a:t>שיתוף מהלב</a:t>
            </a:r>
            <a:endParaRPr lang="he-IL" sz="2600" b="1" u="sng" dirty="0">
              <a:solidFill>
                <a:srgbClr val="002060"/>
              </a:solidFill>
              <a:latin typeface="Calibri" panose="020F0502020204030204" pitchFamily="34" charset="0"/>
              <a:ea typeface="Tahoma" panose="020B0604030504040204" pitchFamily="34" charset="0"/>
              <a:cs typeface="Calibri" panose="020F0502020204030204" pitchFamily="34" charset="0"/>
            </a:endParaRPr>
          </a:p>
        </p:txBody>
      </p:sp>
      <p:sp>
        <p:nvSpPr>
          <p:cNvPr id="13" name="מלבן 12">
            <a:extLst>
              <a:ext uri="{FF2B5EF4-FFF2-40B4-BE49-F238E27FC236}">
                <a16:creationId xmlns:a16="http://schemas.microsoft.com/office/drawing/2014/main" id="{5FEBF757-7A64-4037-B4E2-0E9787A39191}"/>
              </a:ext>
            </a:extLst>
          </p:cNvPr>
          <p:cNvSpPr/>
          <p:nvPr/>
        </p:nvSpPr>
        <p:spPr>
          <a:xfrm>
            <a:off x="2777671" y="-57344"/>
            <a:ext cx="6920988" cy="1378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5400" b="1" dirty="0">
                <a:solidFill>
                  <a:srgbClr val="002060"/>
                </a:solidFill>
                <a:latin typeface="Calibri" panose="020F0502020204030204" pitchFamily="34" charset="0"/>
                <a:cs typeface="Calibri" panose="020F0502020204030204" pitchFamily="34" charset="0"/>
              </a:rPr>
              <a:t>הנחיות לשיח מיטבי</a:t>
            </a:r>
          </a:p>
        </p:txBody>
      </p:sp>
      <p:pic>
        <p:nvPicPr>
          <p:cNvPr id="6" name="גרפיקה 5">
            <a:extLst>
              <a:ext uri="{FF2B5EF4-FFF2-40B4-BE49-F238E27FC236}">
                <a16:creationId xmlns:a16="http://schemas.microsoft.com/office/drawing/2014/main" id="{CEF5FF86-4285-4579-9B9E-03AE5297D7F5}"/>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 r="42296"/>
          <a:stretch/>
        </p:blipFill>
        <p:spPr>
          <a:xfrm>
            <a:off x="1017443" y="5727116"/>
            <a:ext cx="2108130" cy="1000809"/>
          </a:xfrm>
          <a:prstGeom prst="rect">
            <a:avLst/>
          </a:prstGeom>
        </p:spPr>
      </p:pic>
      <p:grpSp>
        <p:nvGrpSpPr>
          <p:cNvPr id="7" name="קבוצה 6">
            <a:extLst>
              <a:ext uri="{FF2B5EF4-FFF2-40B4-BE49-F238E27FC236}">
                <a16:creationId xmlns:a16="http://schemas.microsoft.com/office/drawing/2014/main" id="{5BE51FB9-92AB-4580-B588-4AF06AF09015}"/>
              </a:ext>
            </a:extLst>
          </p:cNvPr>
          <p:cNvGrpSpPr/>
          <p:nvPr/>
        </p:nvGrpSpPr>
        <p:grpSpPr>
          <a:xfrm>
            <a:off x="65251" y="5849506"/>
            <a:ext cx="1085266" cy="878420"/>
            <a:chOff x="2923822" y="2971800"/>
            <a:chExt cx="3629378" cy="3629378"/>
          </a:xfrm>
        </p:grpSpPr>
        <p:pic>
          <p:nvPicPr>
            <p:cNvPr id="3" name="גרפיקה 2" descr="הערה - לב שבור קו מיתאר">
              <a:extLst>
                <a:ext uri="{FF2B5EF4-FFF2-40B4-BE49-F238E27FC236}">
                  <a16:creationId xmlns:a16="http://schemas.microsoft.com/office/drawing/2014/main" id="{E366574D-19BE-48F0-9F90-1458A36D39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923822" y="2971800"/>
              <a:ext cx="3629378" cy="3629378"/>
            </a:xfrm>
            <a:prstGeom prst="rect">
              <a:avLst/>
            </a:prstGeom>
          </p:spPr>
        </p:pic>
        <p:sp>
          <p:nvSpPr>
            <p:cNvPr id="4" name="מלבן 3">
              <a:extLst>
                <a:ext uri="{FF2B5EF4-FFF2-40B4-BE49-F238E27FC236}">
                  <a16:creationId xmlns:a16="http://schemas.microsoft.com/office/drawing/2014/main" id="{93402207-716C-4E78-902D-112D90818E9E}"/>
                </a:ext>
              </a:extLst>
            </p:cNvPr>
            <p:cNvSpPr/>
            <p:nvPr/>
          </p:nvSpPr>
          <p:spPr>
            <a:xfrm>
              <a:off x="4598894" y="4238231"/>
              <a:ext cx="300484" cy="492378"/>
            </a:xfrm>
            <a:prstGeom prst="rect">
              <a:avLst/>
            </a:prstGeom>
            <a:solidFill>
              <a:srgbClr val="F4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9" name="גרפיקה 8" descr="תג לב עם מילוי מלא">
            <a:extLst>
              <a:ext uri="{FF2B5EF4-FFF2-40B4-BE49-F238E27FC236}">
                <a16:creationId xmlns:a16="http://schemas.microsoft.com/office/drawing/2014/main" id="{7725D645-DF85-4D95-9B06-0BFE7796C7D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0667596" y="2159917"/>
            <a:ext cx="914400" cy="914400"/>
          </a:xfrm>
          <a:prstGeom prst="rect">
            <a:avLst/>
          </a:prstGeom>
        </p:spPr>
      </p:pic>
      <p:pic>
        <p:nvPicPr>
          <p:cNvPr id="16" name="גרפיקה 15" descr="מחיאות כפיים עם מילוי מלא">
            <a:extLst>
              <a:ext uri="{FF2B5EF4-FFF2-40B4-BE49-F238E27FC236}">
                <a16:creationId xmlns:a16="http://schemas.microsoft.com/office/drawing/2014/main" id="{4CBB6562-B8C7-4494-B998-9888057192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557005" y="928807"/>
            <a:ext cx="1093470" cy="1093470"/>
          </a:xfrm>
          <a:prstGeom prst="rect">
            <a:avLst/>
          </a:prstGeom>
        </p:spPr>
      </p:pic>
      <p:pic>
        <p:nvPicPr>
          <p:cNvPr id="21" name="גרפיקה 20" descr="אוזן עם מילוי מלא">
            <a:extLst>
              <a:ext uri="{FF2B5EF4-FFF2-40B4-BE49-F238E27FC236}">
                <a16:creationId xmlns:a16="http://schemas.microsoft.com/office/drawing/2014/main" id="{B8930401-2EF7-45DB-8A3F-22778F28CCD6}"/>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0667596" y="3149301"/>
            <a:ext cx="914400" cy="914400"/>
          </a:xfrm>
          <a:prstGeom prst="rect">
            <a:avLst/>
          </a:prstGeom>
        </p:spPr>
      </p:pic>
      <p:pic>
        <p:nvPicPr>
          <p:cNvPr id="25" name="גרפיקה 24" descr="הערה קו נטוי שקט עם מילוי מלא">
            <a:extLst>
              <a:ext uri="{FF2B5EF4-FFF2-40B4-BE49-F238E27FC236}">
                <a16:creationId xmlns:a16="http://schemas.microsoft.com/office/drawing/2014/main" id="{6D84C209-524C-45BC-A5DC-7D8A19AF76AB}"/>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0673648" y="5234671"/>
            <a:ext cx="914400" cy="914400"/>
          </a:xfrm>
          <a:prstGeom prst="rect">
            <a:avLst/>
          </a:prstGeom>
        </p:spPr>
      </p:pic>
      <p:pic>
        <p:nvPicPr>
          <p:cNvPr id="27" name="גרפיקה 26" descr="עין עם מילוי מלא">
            <a:extLst>
              <a:ext uri="{FF2B5EF4-FFF2-40B4-BE49-F238E27FC236}">
                <a16:creationId xmlns:a16="http://schemas.microsoft.com/office/drawing/2014/main" id="{681F13CD-9B31-4508-B1B2-BB726AA4268A}"/>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10667596" y="4286103"/>
            <a:ext cx="914400" cy="914400"/>
          </a:xfrm>
          <a:prstGeom prst="rect">
            <a:avLst/>
          </a:prstGeom>
        </p:spPr>
      </p:pic>
    </p:spTree>
    <p:extLst>
      <p:ext uri="{BB962C8B-B14F-4D97-AF65-F5344CB8AC3E}">
        <p14:creationId xmlns:p14="http://schemas.microsoft.com/office/powerpoint/2010/main" val="2445305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8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 name="תמונה 19" descr="תמונה שמכילה צילום מסך, צהוב, עיצוב, אומנות&#10;&#10;התיאור נוצר באופן אוטומטי">
            <a:extLst>
              <a:ext uri="{FF2B5EF4-FFF2-40B4-BE49-F238E27FC236}">
                <a16:creationId xmlns:a16="http://schemas.microsoft.com/office/drawing/2014/main" id="{F6A1C6E4-6710-059F-8DFC-A192A0220B5A}"/>
              </a:ext>
            </a:extLst>
          </p:cNvPr>
          <p:cNvPicPr>
            <a:picLocks noChangeAspect="1"/>
          </p:cNvPicPr>
          <p:nvPr/>
        </p:nvPicPr>
        <p:blipFill>
          <a:blip r:embed="rId3">
            <a:clrChange>
              <a:clrFrom>
                <a:srgbClr val="C6C5EF"/>
              </a:clrFrom>
              <a:clrTo>
                <a:srgbClr val="C6C5EF">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81174" y="-54802"/>
            <a:ext cx="12326964" cy="6967603"/>
          </a:xfrm>
          <a:prstGeom prst="rect">
            <a:avLst/>
          </a:prstGeom>
        </p:spPr>
      </p:pic>
      <p:sp>
        <p:nvSpPr>
          <p:cNvPr id="11" name="תיבת טקסט 3">
            <a:extLst>
              <a:ext uri="{FF2B5EF4-FFF2-40B4-BE49-F238E27FC236}">
                <a16:creationId xmlns:a16="http://schemas.microsoft.com/office/drawing/2014/main" id="{4B0AE382-B1BB-0EFC-FBC6-7AEBAF0C0C3F}"/>
              </a:ext>
            </a:extLst>
          </p:cNvPr>
          <p:cNvSpPr txBox="1"/>
          <p:nvPr/>
        </p:nvSpPr>
        <p:spPr>
          <a:xfrm>
            <a:off x="7403957" y="5649001"/>
            <a:ext cx="3173082" cy="52322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אוכל טרי: ירקות, פירות</a:t>
            </a:r>
            <a:endParaRPr kumimoji="0" lang="he-IL" sz="28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sp>
        <p:nvSpPr>
          <p:cNvPr id="12" name="תיבת טקסט 3">
            <a:extLst>
              <a:ext uri="{FF2B5EF4-FFF2-40B4-BE49-F238E27FC236}">
                <a16:creationId xmlns:a16="http://schemas.microsoft.com/office/drawing/2014/main" id="{4B0AE382-B1BB-0EFC-FBC6-7AEBAF0C0C3F}"/>
              </a:ext>
            </a:extLst>
          </p:cNvPr>
          <p:cNvSpPr txBox="1"/>
          <p:nvPr/>
        </p:nvSpPr>
        <p:spPr>
          <a:xfrm>
            <a:off x="814137" y="5598897"/>
            <a:ext cx="3828198" cy="584775"/>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אוכל </a:t>
            </a:r>
            <a:r>
              <a:rPr lang="he-IL" sz="3200" b="1" dirty="0">
                <a:solidFill>
                  <a:srgbClr val="156082"/>
                </a:solidFill>
                <a:latin typeface="Calibri" panose="020F0502020204030204" pitchFamily="34" charset="0"/>
                <a:cs typeface="Calibri" panose="020F0502020204030204" pitchFamily="34" charset="0"/>
              </a:rPr>
              <a:t>תעשייתי/ מעובד</a:t>
            </a:r>
            <a:endParaRPr kumimoji="0" lang="he-IL" sz="32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pic>
        <p:nvPicPr>
          <p:cNvPr id="17" name="תמונה 16" descr="תמונה שמכילה פירות, אבטיח, אומנות ילדים, ציור&#10;&#10;התיאור נוצר באופן אוטומטי">
            <a:extLst>
              <a:ext uri="{FF2B5EF4-FFF2-40B4-BE49-F238E27FC236}">
                <a16:creationId xmlns:a16="http://schemas.microsoft.com/office/drawing/2014/main" id="{B695B349-E4D0-9A68-46AF-A47A330AD7D3}"/>
              </a:ext>
            </a:extLst>
          </p:cNvPr>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53163">
            <a:off x="6627736" y="1039646"/>
            <a:ext cx="4939587" cy="4989482"/>
          </a:xfrm>
          <a:prstGeom prst="rect">
            <a:avLst/>
          </a:prstGeom>
        </p:spPr>
      </p:pic>
      <p:pic>
        <p:nvPicPr>
          <p:cNvPr id="19" name="תמונה 18" descr="תמונה שמכילה טקסט, ציור, אוכל, אוכל מהיר&#10;&#10;התיאור נוצר באופן אוטומטי">
            <a:extLst>
              <a:ext uri="{FF2B5EF4-FFF2-40B4-BE49-F238E27FC236}">
                <a16:creationId xmlns:a16="http://schemas.microsoft.com/office/drawing/2014/main" id="{4A586D36-A1D4-12FD-647B-04D694858BFD}"/>
              </a:ext>
            </a:extLst>
          </p:cNvPr>
          <p:cNvPicPr>
            <a:picLocks noChangeAspect="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8261" y="570558"/>
            <a:ext cx="4723880" cy="4723880"/>
          </a:xfrm>
          <a:prstGeom prst="rect">
            <a:avLst/>
          </a:prstGeom>
        </p:spPr>
      </p:pic>
      <p:sp>
        <p:nvSpPr>
          <p:cNvPr id="21" name="מלבן: פינות מעוגלות 20">
            <a:extLst>
              <a:ext uri="{FF2B5EF4-FFF2-40B4-BE49-F238E27FC236}">
                <a16:creationId xmlns:a16="http://schemas.microsoft.com/office/drawing/2014/main" id="{E283B962-3009-3BF3-C65E-B34A5CAD4651}"/>
              </a:ext>
            </a:extLst>
          </p:cNvPr>
          <p:cNvSpPr/>
          <p:nvPr/>
        </p:nvSpPr>
        <p:spPr>
          <a:xfrm>
            <a:off x="3918856" y="96165"/>
            <a:ext cx="4441373" cy="974915"/>
          </a:xfrm>
          <a:prstGeom prst="roundRect">
            <a:avLst/>
          </a:prstGeom>
          <a:solidFill>
            <a:schemeClr val="tx2">
              <a:lumMod val="75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כותרת 4">
            <a:extLst>
              <a:ext uri="{FF2B5EF4-FFF2-40B4-BE49-F238E27FC236}">
                <a16:creationId xmlns:a16="http://schemas.microsoft.com/office/drawing/2014/main" id="{F133F5F8-36A4-40E4-88A4-958F94879D93}"/>
              </a:ext>
            </a:extLst>
          </p:cNvPr>
          <p:cNvSpPr>
            <a:spLocks noGrp="1"/>
          </p:cNvSpPr>
          <p:nvPr>
            <p:ph type="title"/>
          </p:nvPr>
        </p:nvSpPr>
        <p:spPr>
          <a:xfrm>
            <a:off x="889283" y="-92223"/>
            <a:ext cx="1051560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a:r>
              <a:rPr lang="he-IL" sz="4800" b="1" dirty="0">
                <a:latin typeface="Calibri" panose="020F0502020204030204" pitchFamily="34" charset="0"/>
                <a:cs typeface="Calibri" panose="020F0502020204030204" pitchFamily="34" charset="0"/>
              </a:rPr>
              <a:t>מתחברים – </a:t>
            </a:r>
            <a:br>
              <a:rPr lang="he-IL" sz="4800" b="1" dirty="0">
                <a:latin typeface="Calibri" panose="020F0502020204030204" pitchFamily="34" charset="0"/>
                <a:cs typeface="Calibri" panose="020F0502020204030204" pitchFamily="34" charset="0"/>
              </a:rPr>
            </a:br>
            <a:r>
              <a:rPr lang="he-IL" sz="2800" b="1" dirty="0">
                <a:latin typeface="Calibri" panose="020F0502020204030204" pitchFamily="34" charset="0"/>
                <a:cs typeface="Calibri" panose="020F0502020204030204" pitchFamily="34" charset="0"/>
              </a:rPr>
              <a:t>אז...למה אתם יותר מתחברים?</a:t>
            </a:r>
          </a:p>
        </p:txBody>
      </p:sp>
    </p:spTree>
    <p:extLst>
      <p:ext uri="{BB962C8B-B14F-4D97-AF65-F5344CB8AC3E}">
        <p14:creationId xmlns:p14="http://schemas.microsoft.com/office/powerpoint/2010/main" val="2623101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2F4F9-BC11-BA1A-1587-04941C42DDC9}"/>
            </a:ext>
          </a:extLst>
        </p:cNvPr>
        <p:cNvGrpSpPr/>
        <p:nvPr/>
      </p:nvGrpSpPr>
      <p:grpSpPr>
        <a:xfrm>
          <a:off x="0" y="0"/>
          <a:ext cx="0" cy="0"/>
          <a:chOff x="0" y="0"/>
          <a:chExt cx="0" cy="0"/>
        </a:xfrm>
      </p:grpSpPr>
      <p:pic>
        <p:nvPicPr>
          <p:cNvPr id="2" name="תמונה 1" descr="תמונה שמכילה צילום מסך, צהוב, עיצוב, אומנות&#10;&#10;התיאור נוצר באופן אוטומטי">
            <a:extLst>
              <a:ext uri="{FF2B5EF4-FFF2-40B4-BE49-F238E27FC236}">
                <a16:creationId xmlns:a16="http://schemas.microsoft.com/office/drawing/2014/main" id="{BAA93BBD-881C-279A-868A-3DA164D2E2CD}"/>
              </a:ext>
            </a:extLst>
          </p:cNvPr>
          <p:cNvPicPr>
            <a:picLocks noChangeAspect="1"/>
          </p:cNvPicPr>
          <p:nvPr/>
        </p:nvPicPr>
        <p:blipFill>
          <a:blip r:embed="rId3">
            <a:clrChange>
              <a:clrFrom>
                <a:srgbClr val="C6C5EF"/>
              </a:clrFrom>
              <a:clrTo>
                <a:srgbClr val="C6C5EF">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81174" y="-54802"/>
            <a:ext cx="12326964" cy="6967603"/>
          </a:xfrm>
          <a:prstGeom prst="rect">
            <a:avLst/>
          </a:prstGeom>
        </p:spPr>
      </p:pic>
      <p:sp>
        <p:nvSpPr>
          <p:cNvPr id="3" name="מלבן: פינות מעוגלות 2">
            <a:extLst>
              <a:ext uri="{FF2B5EF4-FFF2-40B4-BE49-F238E27FC236}">
                <a16:creationId xmlns:a16="http://schemas.microsoft.com/office/drawing/2014/main" id="{06741F75-0D9D-55DF-2750-259B9CBC8AA0}"/>
              </a:ext>
            </a:extLst>
          </p:cNvPr>
          <p:cNvSpPr/>
          <p:nvPr/>
        </p:nvSpPr>
        <p:spPr>
          <a:xfrm>
            <a:off x="3918856" y="96165"/>
            <a:ext cx="4441373" cy="974915"/>
          </a:xfrm>
          <a:prstGeom prst="roundRect">
            <a:avLst/>
          </a:prstGeom>
          <a:solidFill>
            <a:schemeClr val="tx2">
              <a:lumMod val="75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כותרת 4">
            <a:extLst>
              <a:ext uri="{FF2B5EF4-FFF2-40B4-BE49-F238E27FC236}">
                <a16:creationId xmlns:a16="http://schemas.microsoft.com/office/drawing/2014/main" id="{F7354943-0F35-1F00-13C6-C40C97EF9335}"/>
              </a:ext>
            </a:extLst>
          </p:cNvPr>
          <p:cNvSpPr>
            <a:spLocks noGrp="1"/>
          </p:cNvSpPr>
          <p:nvPr>
            <p:ph type="title"/>
          </p:nvPr>
        </p:nvSpPr>
        <p:spPr>
          <a:xfrm>
            <a:off x="889283" y="-92223"/>
            <a:ext cx="1051560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a:r>
              <a:rPr lang="he-IL" sz="4800" b="1" dirty="0">
                <a:latin typeface="Calibri" panose="020F0502020204030204" pitchFamily="34" charset="0"/>
                <a:cs typeface="Calibri" panose="020F0502020204030204" pitchFamily="34" charset="0"/>
              </a:rPr>
              <a:t>מתחברים – </a:t>
            </a:r>
            <a:br>
              <a:rPr lang="he-IL" sz="4800" b="1" dirty="0">
                <a:latin typeface="Calibri" panose="020F0502020204030204" pitchFamily="34" charset="0"/>
                <a:cs typeface="Calibri" panose="020F0502020204030204" pitchFamily="34" charset="0"/>
              </a:rPr>
            </a:br>
            <a:r>
              <a:rPr lang="he-IL" sz="2800" b="1" dirty="0">
                <a:latin typeface="Calibri" panose="020F0502020204030204" pitchFamily="34" charset="0"/>
                <a:cs typeface="Calibri" panose="020F0502020204030204" pitchFamily="34" charset="0"/>
              </a:rPr>
              <a:t>אז...למה אתם יותר מתחברים?</a:t>
            </a:r>
          </a:p>
        </p:txBody>
      </p:sp>
      <p:sp>
        <p:nvSpPr>
          <p:cNvPr id="11" name="תיבת טקסט 3">
            <a:extLst>
              <a:ext uri="{FF2B5EF4-FFF2-40B4-BE49-F238E27FC236}">
                <a16:creationId xmlns:a16="http://schemas.microsoft.com/office/drawing/2014/main" id="{EB4595B0-628D-2D83-C6DC-9BE28DC95EE7}"/>
              </a:ext>
            </a:extLst>
          </p:cNvPr>
          <p:cNvSpPr txBox="1"/>
          <p:nvPr/>
        </p:nvSpPr>
        <p:spPr>
          <a:xfrm>
            <a:off x="7415230" y="5651228"/>
            <a:ext cx="3173082" cy="70788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להצטלם עם בובת שעווה של דמות שאני </a:t>
            </a:r>
            <a:r>
              <a:rPr kumimoji="0" lang="he-IL" sz="2000" b="1" i="0" u="none" strike="noStrike" kern="1200" cap="none" spc="0" normalizeH="0" baseline="0" noProof="0" dirty="0" err="1">
                <a:ln>
                  <a:noFill/>
                </a:ln>
                <a:solidFill>
                  <a:srgbClr val="156082"/>
                </a:solidFill>
                <a:effectLst/>
                <a:uLnTx/>
                <a:uFillTx/>
                <a:latin typeface="Calibri" panose="020F0502020204030204" pitchFamily="34" charset="0"/>
                <a:ea typeface="+mn-ea"/>
                <a:cs typeface="Calibri" panose="020F0502020204030204" pitchFamily="34" charset="0"/>
              </a:rPr>
              <a:t>מעריצ</a:t>
            </a:r>
            <a:r>
              <a:rPr kumimoji="0" lang="he-IL" sz="20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/ה</a:t>
            </a:r>
            <a:endParaRPr kumimoji="0" lang="he-IL"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sp>
        <p:nvSpPr>
          <p:cNvPr id="12" name="תיבת טקסט 3">
            <a:extLst>
              <a:ext uri="{FF2B5EF4-FFF2-40B4-BE49-F238E27FC236}">
                <a16:creationId xmlns:a16="http://schemas.microsoft.com/office/drawing/2014/main" id="{65AEE47E-5661-5CC2-34BF-C0331D48325C}"/>
              </a:ext>
            </a:extLst>
          </p:cNvPr>
          <p:cNvSpPr txBox="1"/>
          <p:nvPr/>
        </p:nvSpPr>
        <p:spPr>
          <a:xfrm>
            <a:off x="659681" y="5742669"/>
            <a:ext cx="3828198" cy="40011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להצטלם עם דמות שאני </a:t>
            </a:r>
            <a:r>
              <a:rPr kumimoji="0" lang="he-IL" sz="2000" b="1" i="0" u="none" strike="noStrike" kern="1200" cap="none" spc="0" normalizeH="0" baseline="0" noProof="0" dirty="0" err="1">
                <a:ln>
                  <a:noFill/>
                </a:ln>
                <a:solidFill>
                  <a:srgbClr val="156082"/>
                </a:solidFill>
                <a:effectLst/>
                <a:uLnTx/>
                <a:uFillTx/>
                <a:latin typeface="Calibri" panose="020F0502020204030204" pitchFamily="34" charset="0"/>
                <a:ea typeface="+mn-ea"/>
                <a:cs typeface="Calibri" panose="020F0502020204030204" pitchFamily="34" charset="0"/>
              </a:rPr>
              <a:t>מעריצ</a:t>
            </a:r>
            <a:r>
              <a:rPr kumimoji="0" lang="he-IL" sz="20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/ה</a:t>
            </a:r>
            <a:endParaRPr kumimoji="0" lang="he-IL"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pic>
        <p:nvPicPr>
          <p:cNvPr id="8" name="תמונה 7" descr="תמונה שמכילה פני אדם, איור, ציור, לבוש&#10;&#10;התיאור נוצר באופן אוטומטי">
            <a:extLst>
              <a:ext uri="{FF2B5EF4-FFF2-40B4-BE49-F238E27FC236}">
                <a16:creationId xmlns:a16="http://schemas.microsoft.com/office/drawing/2014/main" id="{00B8400A-B7B4-C2F8-4119-3B82F378A455}"/>
              </a:ext>
            </a:extLst>
          </p:cNvPr>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174" y="884461"/>
            <a:ext cx="5514697" cy="5515756"/>
          </a:xfrm>
          <a:prstGeom prst="rect">
            <a:avLst/>
          </a:prstGeom>
        </p:spPr>
      </p:pic>
      <p:pic>
        <p:nvPicPr>
          <p:cNvPr id="13" name="תמונה 12" descr="תמונה שמכילה שרטוט, ציור, סרט מצויר, אומנות קליפיפם&#10;&#10;התיאור נוצר באופן אוטומטי">
            <a:extLst>
              <a:ext uri="{FF2B5EF4-FFF2-40B4-BE49-F238E27FC236}">
                <a16:creationId xmlns:a16="http://schemas.microsoft.com/office/drawing/2014/main" id="{501A5AC6-787E-E148-9BB6-695A7E37022C}"/>
              </a:ext>
            </a:extLst>
          </p:cNvPr>
          <p:cNvPicPr>
            <a:picLocks noChangeAspect="1"/>
          </p:cNvPicPr>
          <p:nvPr/>
        </p:nvPicPr>
        <p:blipFill>
          <a:blip r:embed="rId6" cstate="hq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7543527" y="637033"/>
            <a:ext cx="3044785" cy="5414305"/>
          </a:xfrm>
          <a:prstGeom prst="rect">
            <a:avLst/>
          </a:prstGeom>
        </p:spPr>
      </p:pic>
    </p:spTree>
    <p:extLst>
      <p:ext uri="{BB962C8B-B14F-4D97-AF65-F5344CB8AC3E}">
        <p14:creationId xmlns:p14="http://schemas.microsoft.com/office/powerpoint/2010/main" val="714868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52F1D-BE87-B0C5-90C1-F6CF137EFE50}"/>
            </a:ext>
          </a:extLst>
        </p:cNvPr>
        <p:cNvGrpSpPr/>
        <p:nvPr/>
      </p:nvGrpSpPr>
      <p:grpSpPr>
        <a:xfrm>
          <a:off x="0" y="0"/>
          <a:ext cx="0" cy="0"/>
          <a:chOff x="0" y="0"/>
          <a:chExt cx="0" cy="0"/>
        </a:xfrm>
      </p:grpSpPr>
      <p:pic>
        <p:nvPicPr>
          <p:cNvPr id="6" name="תמונה 5" descr="תמונה שמכילה צילום מסך, צהוב, עיצוב, אומנות&#10;&#10;התיאור נוצר באופן אוטומטי">
            <a:extLst>
              <a:ext uri="{FF2B5EF4-FFF2-40B4-BE49-F238E27FC236}">
                <a16:creationId xmlns:a16="http://schemas.microsoft.com/office/drawing/2014/main" id="{E8B422C7-FFA2-B6CE-0CE7-C2BE2EC263DC}"/>
              </a:ext>
            </a:extLst>
          </p:cNvPr>
          <p:cNvPicPr>
            <a:picLocks noChangeAspect="1"/>
          </p:cNvPicPr>
          <p:nvPr/>
        </p:nvPicPr>
        <p:blipFill>
          <a:blip r:embed="rId3">
            <a:clrChange>
              <a:clrFrom>
                <a:srgbClr val="C6C5EF"/>
              </a:clrFrom>
              <a:clrTo>
                <a:srgbClr val="C6C5EF">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81174" y="-54802"/>
            <a:ext cx="12326964" cy="6967603"/>
          </a:xfrm>
          <a:prstGeom prst="rect">
            <a:avLst/>
          </a:prstGeom>
        </p:spPr>
      </p:pic>
      <p:sp>
        <p:nvSpPr>
          <p:cNvPr id="7" name="מלבן: פינות מעוגלות 6">
            <a:extLst>
              <a:ext uri="{FF2B5EF4-FFF2-40B4-BE49-F238E27FC236}">
                <a16:creationId xmlns:a16="http://schemas.microsoft.com/office/drawing/2014/main" id="{CB0CDFFD-CFE2-25C3-1A63-54ADFC8BFB49}"/>
              </a:ext>
            </a:extLst>
          </p:cNvPr>
          <p:cNvSpPr/>
          <p:nvPr/>
        </p:nvSpPr>
        <p:spPr>
          <a:xfrm>
            <a:off x="3918856" y="96165"/>
            <a:ext cx="4441373" cy="974915"/>
          </a:xfrm>
          <a:prstGeom prst="roundRect">
            <a:avLst/>
          </a:prstGeom>
          <a:solidFill>
            <a:schemeClr val="tx2">
              <a:lumMod val="75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כותרת 4">
            <a:extLst>
              <a:ext uri="{FF2B5EF4-FFF2-40B4-BE49-F238E27FC236}">
                <a16:creationId xmlns:a16="http://schemas.microsoft.com/office/drawing/2014/main" id="{2E31FFD4-E4A0-4079-10D9-275192C91177}"/>
              </a:ext>
            </a:extLst>
          </p:cNvPr>
          <p:cNvSpPr txBox="1">
            <a:spLocks/>
          </p:cNvSpPr>
          <p:nvPr/>
        </p:nvSpPr>
        <p:spPr>
          <a:xfrm>
            <a:off x="889283" y="-92223"/>
            <a:ext cx="10515600" cy="13255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1" anchor="ctr">
            <a:normAutofit/>
          </a:bodyPr>
          <a:lstStyle>
            <a:lvl1pPr algn="ctr" defTabSz="914400" rtl="1" eaLnBrk="1" latinLnBrk="0" hangingPunct="1">
              <a:lnSpc>
                <a:spcPct val="90000"/>
              </a:lnSpc>
              <a:spcBef>
                <a:spcPct val="0"/>
              </a:spcBef>
              <a:buNone/>
              <a:defRPr sz="7200" b="1" kern="1200">
                <a:solidFill>
                  <a:schemeClr val="bg1"/>
                </a:solidFill>
                <a:latin typeface="Calibri" panose="020F0502020204030204" pitchFamily="34" charset="0"/>
                <a:ea typeface="+mn-ea"/>
                <a:cs typeface="Calibri" panose="020F0502020204030204"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he-IL" sz="4800"/>
              <a:t>מתחברים – </a:t>
            </a:r>
            <a:br>
              <a:rPr lang="he-IL" sz="4800"/>
            </a:br>
            <a:r>
              <a:rPr lang="he-IL" sz="2800"/>
              <a:t>אז...למה אתם יותר מתחברים?</a:t>
            </a:r>
            <a:endParaRPr lang="he-IL" sz="2800" dirty="0"/>
          </a:p>
        </p:txBody>
      </p:sp>
      <p:sp>
        <p:nvSpPr>
          <p:cNvPr id="11" name="תיבת טקסט 3">
            <a:extLst>
              <a:ext uri="{FF2B5EF4-FFF2-40B4-BE49-F238E27FC236}">
                <a16:creationId xmlns:a16="http://schemas.microsoft.com/office/drawing/2014/main" id="{1AC855E2-EFFB-9566-1E68-1CF8DE218D75}"/>
              </a:ext>
            </a:extLst>
          </p:cNvPr>
          <p:cNvSpPr txBox="1"/>
          <p:nvPr/>
        </p:nvSpPr>
        <p:spPr>
          <a:xfrm>
            <a:off x="7366379" y="5580091"/>
            <a:ext cx="3173082" cy="52322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לצפות בהופעה </a:t>
            </a:r>
            <a:r>
              <a:rPr kumimoji="0" lang="he-IL" sz="2800" b="1" i="0" u="none" strike="noStrike" kern="1200" cap="none" spc="0" normalizeH="0" baseline="0" noProof="0" dirty="0" err="1">
                <a:ln>
                  <a:noFill/>
                </a:ln>
                <a:solidFill>
                  <a:srgbClr val="156082"/>
                </a:solidFill>
                <a:effectLst/>
                <a:uLnTx/>
                <a:uFillTx/>
                <a:latin typeface="Calibri" panose="020F0502020204030204" pitchFamily="34" charset="0"/>
                <a:ea typeface="+mn-ea"/>
                <a:cs typeface="Calibri" panose="020F0502020204030204" pitchFamily="34" charset="0"/>
              </a:rPr>
              <a:t>ביוטיוב</a:t>
            </a:r>
            <a:endParaRPr kumimoji="0" lang="he-IL" sz="28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sp>
        <p:nvSpPr>
          <p:cNvPr id="12" name="תיבת טקסט 3">
            <a:extLst>
              <a:ext uri="{FF2B5EF4-FFF2-40B4-BE49-F238E27FC236}">
                <a16:creationId xmlns:a16="http://schemas.microsoft.com/office/drawing/2014/main" id="{96F362C2-D4FB-9B93-F125-5359FFFFF58D}"/>
              </a:ext>
            </a:extLst>
          </p:cNvPr>
          <p:cNvSpPr txBox="1"/>
          <p:nvPr/>
        </p:nvSpPr>
        <p:spPr>
          <a:xfrm>
            <a:off x="814137" y="5598897"/>
            <a:ext cx="3828198" cy="52322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להיות בהופעה לייב</a:t>
            </a:r>
            <a:endParaRPr kumimoji="0" lang="he-IL" sz="28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pic>
        <p:nvPicPr>
          <p:cNvPr id="3" name="Picture 4" descr="איור ותמונה של סמל סמל חינם">
            <a:extLst>
              <a:ext uri="{FF2B5EF4-FFF2-40B4-BE49-F238E27FC236}">
                <a16:creationId xmlns:a16="http://schemas.microsoft.com/office/drawing/2014/main" id="{D8619C43-D56E-4758-EB70-CDC84859F9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4154" y="3691613"/>
            <a:ext cx="5134213" cy="2157975"/>
          </a:xfrm>
          <a:prstGeom prst="rect">
            <a:avLst/>
          </a:prstGeom>
          <a:noFill/>
          <a:extLst>
            <a:ext uri="{909E8E84-426E-40DD-AFC4-6F175D3DCCD1}">
              <a14:hiddenFill xmlns:a14="http://schemas.microsoft.com/office/drawing/2010/main">
                <a:solidFill>
                  <a:srgbClr val="FFFFFF"/>
                </a:solidFill>
              </a14:hiddenFill>
            </a:ext>
          </a:extLst>
        </p:spPr>
      </p:pic>
      <p:pic>
        <p:nvPicPr>
          <p:cNvPr id="14" name="גרפיקה 13">
            <a:extLst>
              <a:ext uri="{FF2B5EF4-FFF2-40B4-BE49-F238E27FC236}">
                <a16:creationId xmlns:a16="http://schemas.microsoft.com/office/drawing/2014/main" id="{F4CEE20F-E659-AF49-B21D-5329E8FE7DA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45089" y="2280065"/>
            <a:ext cx="5605599" cy="3410273"/>
          </a:xfrm>
          <a:prstGeom prst="rect">
            <a:avLst/>
          </a:prstGeom>
        </p:spPr>
      </p:pic>
    </p:spTree>
    <p:extLst>
      <p:ext uri="{BB962C8B-B14F-4D97-AF65-F5344CB8AC3E}">
        <p14:creationId xmlns:p14="http://schemas.microsoft.com/office/powerpoint/2010/main" val="1900235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80BA1-A033-6176-0371-4380A9D8D0E1}"/>
            </a:ext>
          </a:extLst>
        </p:cNvPr>
        <p:cNvGrpSpPr/>
        <p:nvPr/>
      </p:nvGrpSpPr>
      <p:grpSpPr>
        <a:xfrm>
          <a:off x="0" y="0"/>
          <a:ext cx="0" cy="0"/>
          <a:chOff x="0" y="0"/>
          <a:chExt cx="0" cy="0"/>
        </a:xfrm>
      </p:grpSpPr>
      <p:pic>
        <p:nvPicPr>
          <p:cNvPr id="6" name="תמונה 5" descr="תמונה שמכילה צילום מסך, צהוב, עיצוב, אומנות&#10;&#10;התיאור נוצר באופן אוטומטי">
            <a:extLst>
              <a:ext uri="{FF2B5EF4-FFF2-40B4-BE49-F238E27FC236}">
                <a16:creationId xmlns:a16="http://schemas.microsoft.com/office/drawing/2014/main" id="{CD5D5EAC-3291-B118-963A-E57A20EBB148}"/>
              </a:ext>
            </a:extLst>
          </p:cNvPr>
          <p:cNvPicPr>
            <a:picLocks noChangeAspect="1"/>
          </p:cNvPicPr>
          <p:nvPr/>
        </p:nvPicPr>
        <p:blipFill>
          <a:blip r:embed="rId3">
            <a:clrChange>
              <a:clrFrom>
                <a:srgbClr val="C6C5EF"/>
              </a:clrFrom>
              <a:clrTo>
                <a:srgbClr val="C6C5EF">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81174" y="-54802"/>
            <a:ext cx="12326964" cy="6967603"/>
          </a:xfrm>
          <a:prstGeom prst="rect">
            <a:avLst/>
          </a:prstGeom>
        </p:spPr>
      </p:pic>
      <p:sp>
        <p:nvSpPr>
          <p:cNvPr id="7" name="מלבן: פינות מעוגלות 6">
            <a:extLst>
              <a:ext uri="{FF2B5EF4-FFF2-40B4-BE49-F238E27FC236}">
                <a16:creationId xmlns:a16="http://schemas.microsoft.com/office/drawing/2014/main" id="{B48630AF-424F-73E6-8D03-CFE1EF6550E6}"/>
              </a:ext>
            </a:extLst>
          </p:cNvPr>
          <p:cNvSpPr/>
          <p:nvPr/>
        </p:nvSpPr>
        <p:spPr>
          <a:xfrm>
            <a:off x="3918856" y="96165"/>
            <a:ext cx="4441373" cy="974915"/>
          </a:xfrm>
          <a:prstGeom prst="roundRect">
            <a:avLst/>
          </a:prstGeom>
          <a:solidFill>
            <a:schemeClr val="tx2">
              <a:lumMod val="75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כותרת 4">
            <a:extLst>
              <a:ext uri="{FF2B5EF4-FFF2-40B4-BE49-F238E27FC236}">
                <a16:creationId xmlns:a16="http://schemas.microsoft.com/office/drawing/2014/main" id="{2DEB50D4-3EB8-8982-2740-F191814B0713}"/>
              </a:ext>
            </a:extLst>
          </p:cNvPr>
          <p:cNvSpPr txBox="1">
            <a:spLocks/>
          </p:cNvSpPr>
          <p:nvPr/>
        </p:nvSpPr>
        <p:spPr>
          <a:xfrm>
            <a:off x="3958044" y="-111565"/>
            <a:ext cx="4441373" cy="13255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1" anchor="ctr">
            <a:normAutofit/>
          </a:bodyPr>
          <a:lstStyle>
            <a:lvl1pPr algn="ctr" defTabSz="914400" rtl="1" eaLnBrk="1" latinLnBrk="0" hangingPunct="1">
              <a:lnSpc>
                <a:spcPct val="90000"/>
              </a:lnSpc>
              <a:spcBef>
                <a:spcPct val="0"/>
              </a:spcBef>
              <a:buNone/>
              <a:defRPr sz="7200" b="1" kern="1200">
                <a:solidFill>
                  <a:schemeClr val="bg1"/>
                </a:solidFill>
                <a:latin typeface="Calibri" panose="020F0502020204030204" pitchFamily="34" charset="0"/>
                <a:ea typeface="+mn-ea"/>
                <a:cs typeface="Calibri" panose="020F0502020204030204"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he-IL" sz="4800" dirty="0"/>
              <a:t>מתחברים – </a:t>
            </a:r>
            <a:br>
              <a:rPr lang="he-IL" sz="4800" dirty="0"/>
            </a:br>
            <a:r>
              <a:rPr lang="he-IL" sz="2800" dirty="0"/>
              <a:t>אז...למה אתם יותר מתחברים?</a:t>
            </a:r>
          </a:p>
        </p:txBody>
      </p:sp>
      <p:sp>
        <p:nvSpPr>
          <p:cNvPr id="11" name="תיבת טקסט 3">
            <a:extLst>
              <a:ext uri="{FF2B5EF4-FFF2-40B4-BE49-F238E27FC236}">
                <a16:creationId xmlns:a16="http://schemas.microsoft.com/office/drawing/2014/main" id="{1B5F33AE-B070-2DAA-3B6D-D569EE587457}"/>
              </a:ext>
            </a:extLst>
          </p:cNvPr>
          <p:cNvSpPr txBox="1"/>
          <p:nvPr/>
        </p:nvSpPr>
        <p:spPr>
          <a:xfrm>
            <a:off x="7101897" y="5611960"/>
            <a:ext cx="3601280" cy="70788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התייעצות בקבוצת חברים ברשת לגבי</a:t>
            </a:r>
            <a:r>
              <a:rPr kumimoji="0" lang="he-IL" sz="2000" b="1" i="0" u="none" strike="noStrike" kern="1200" cap="none" spc="0" normalizeH="0" noProof="0" dirty="0">
                <a:ln>
                  <a:noFill/>
                </a:ln>
                <a:solidFill>
                  <a:srgbClr val="156082"/>
                </a:solidFill>
                <a:effectLst/>
                <a:uLnTx/>
                <a:uFillTx/>
                <a:latin typeface="Calibri" panose="020F0502020204030204" pitchFamily="34" charset="0"/>
                <a:ea typeface="+mn-ea"/>
                <a:cs typeface="Calibri" panose="020F0502020204030204" pitchFamily="34" charset="0"/>
              </a:rPr>
              <a:t> דילמה שיש לי</a:t>
            </a:r>
            <a:endParaRPr kumimoji="0" lang="he-IL"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sp>
        <p:nvSpPr>
          <p:cNvPr id="12" name="תיבת טקסט 3">
            <a:extLst>
              <a:ext uri="{FF2B5EF4-FFF2-40B4-BE49-F238E27FC236}">
                <a16:creationId xmlns:a16="http://schemas.microsoft.com/office/drawing/2014/main" id="{69AD1D1E-6A71-C302-E253-847ACBFEA085}"/>
              </a:ext>
            </a:extLst>
          </p:cNvPr>
          <p:cNvSpPr txBox="1"/>
          <p:nvPr/>
        </p:nvSpPr>
        <p:spPr>
          <a:xfrm>
            <a:off x="623027" y="5611960"/>
            <a:ext cx="3828198" cy="40011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התייעצות עם הורה לגבי דילמה שיש לי</a:t>
            </a:r>
            <a:endParaRPr kumimoji="0" lang="he-IL"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pic>
        <p:nvPicPr>
          <p:cNvPr id="10" name="תמונה 9" descr="תמונה שמכילה לבוש, אדם, אומנות ילדים, ציור&#10;&#10;התיאור נוצר באופן אוטומטי">
            <a:extLst>
              <a:ext uri="{FF2B5EF4-FFF2-40B4-BE49-F238E27FC236}">
                <a16:creationId xmlns:a16="http://schemas.microsoft.com/office/drawing/2014/main" id="{D6980FD0-397D-A4AC-B04F-BE48B87EA4C0}"/>
              </a:ext>
            </a:extLst>
          </p:cNvPr>
          <p:cNvPicPr>
            <a:picLocks noChangeAspect="1"/>
          </p:cNvPicPr>
          <p:nvPr/>
        </p:nvPicPr>
        <p:blipFill>
          <a:blip r:embed="rId5" cstate="hqprint">
            <a:clrChange>
              <a:clrFrom>
                <a:srgbClr val="C6C5EF"/>
              </a:clrFrom>
              <a:clrTo>
                <a:srgbClr val="C6C5EF">
                  <a:alpha val="0"/>
                </a:srgbClr>
              </a:clrTo>
            </a:clrChange>
            <a:extLst>
              <a:ext uri="{28A0092B-C50C-407E-A947-70E740481C1C}">
                <a14:useLocalDpi xmlns:a14="http://schemas.microsoft.com/office/drawing/2010/main" val="0"/>
              </a:ext>
            </a:extLst>
          </a:blip>
          <a:stretch>
            <a:fillRect/>
          </a:stretch>
        </p:blipFill>
        <p:spPr>
          <a:xfrm>
            <a:off x="6225389" y="2088649"/>
            <a:ext cx="5746185" cy="4179044"/>
          </a:xfrm>
          <a:prstGeom prst="rect">
            <a:avLst/>
          </a:prstGeom>
        </p:spPr>
      </p:pic>
      <p:pic>
        <p:nvPicPr>
          <p:cNvPr id="16" name="גרפיקה 15">
            <a:extLst>
              <a:ext uri="{FF2B5EF4-FFF2-40B4-BE49-F238E27FC236}">
                <a16:creationId xmlns:a16="http://schemas.microsoft.com/office/drawing/2014/main" id="{214DA203-E0DD-FEDA-1BE5-64B68B5B211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11988" y="1559259"/>
            <a:ext cx="3539237" cy="4052701"/>
          </a:xfrm>
          <a:prstGeom prst="rect">
            <a:avLst/>
          </a:prstGeom>
        </p:spPr>
      </p:pic>
    </p:spTree>
    <p:extLst>
      <p:ext uri="{BB962C8B-B14F-4D97-AF65-F5344CB8AC3E}">
        <p14:creationId xmlns:p14="http://schemas.microsoft.com/office/powerpoint/2010/main" val="560674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8F987-3EAB-3B48-4C09-A37290FA28B3}"/>
            </a:ext>
          </a:extLst>
        </p:cNvPr>
        <p:cNvGrpSpPr/>
        <p:nvPr/>
      </p:nvGrpSpPr>
      <p:grpSpPr>
        <a:xfrm>
          <a:off x="0" y="0"/>
          <a:ext cx="0" cy="0"/>
          <a:chOff x="0" y="0"/>
          <a:chExt cx="0" cy="0"/>
        </a:xfrm>
      </p:grpSpPr>
      <p:pic>
        <p:nvPicPr>
          <p:cNvPr id="2" name="תמונה 1" descr="תמונה שמכילה צילום מסך, צהוב, עיצוב, אומנות&#10;&#10;התיאור נוצר באופן אוטומטי">
            <a:extLst>
              <a:ext uri="{FF2B5EF4-FFF2-40B4-BE49-F238E27FC236}">
                <a16:creationId xmlns:a16="http://schemas.microsoft.com/office/drawing/2014/main" id="{DE40C8A3-DDB9-3600-CE51-94D5F446F8F9}"/>
              </a:ext>
            </a:extLst>
          </p:cNvPr>
          <p:cNvPicPr>
            <a:picLocks noChangeAspect="1"/>
          </p:cNvPicPr>
          <p:nvPr/>
        </p:nvPicPr>
        <p:blipFill>
          <a:blip r:embed="rId3">
            <a:clrChange>
              <a:clrFrom>
                <a:srgbClr val="C6C5EF"/>
              </a:clrFrom>
              <a:clrTo>
                <a:srgbClr val="C6C5EF">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81174" y="-54802"/>
            <a:ext cx="12326964" cy="6967603"/>
          </a:xfrm>
          <a:prstGeom prst="rect">
            <a:avLst/>
          </a:prstGeom>
        </p:spPr>
      </p:pic>
      <p:sp>
        <p:nvSpPr>
          <p:cNvPr id="4" name="מלבן: פינות מעוגלות 3">
            <a:extLst>
              <a:ext uri="{FF2B5EF4-FFF2-40B4-BE49-F238E27FC236}">
                <a16:creationId xmlns:a16="http://schemas.microsoft.com/office/drawing/2014/main" id="{48FB6DB3-D9CA-DE18-0455-2BCD14F9146C}"/>
              </a:ext>
            </a:extLst>
          </p:cNvPr>
          <p:cNvSpPr/>
          <p:nvPr/>
        </p:nvSpPr>
        <p:spPr>
          <a:xfrm>
            <a:off x="3918856" y="96165"/>
            <a:ext cx="4441373" cy="974915"/>
          </a:xfrm>
          <a:prstGeom prst="roundRect">
            <a:avLst/>
          </a:prstGeom>
          <a:solidFill>
            <a:schemeClr val="tx2">
              <a:lumMod val="75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כותרת 4">
            <a:extLst>
              <a:ext uri="{FF2B5EF4-FFF2-40B4-BE49-F238E27FC236}">
                <a16:creationId xmlns:a16="http://schemas.microsoft.com/office/drawing/2014/main" id="{6785D158-DD5C-4002-D98C-41319A69A4E9}"/>
              </a:ext>
            </a:extLst>
          </p:cNvPr>
          <p:cNvSpPr txBox="1">
            <a:spLocks/>
          </p:cNvSpPr>
          <p:nvPr/>
        </p:nvSpPr>
        <p:spPr>
          <a:xfrm>
            <a:off x="3958044" y="-111565"/>
            <a:ext cx="4441373" cy="13255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1" anchor="ctr">
            <a:normAutofit/>
          </a:bodyPr>
          <a:lstStyle>
            <a:lvl1pPr algn="ctr" defTabSz="914400" rtl="1" eaLnBrk="1" latinLnBrk="0" hangingPunct="1">
              <a:lnSpc>
                <a:spcPct val="90000"/>
              </a:lnSpc>
              <a:spcBef>
                <a:spcPct val="0"/>
              </a:spcBef>
              <a:buNone/>
              <a:defRPr sz="7200" b="1" kern="1200">
                <a:solidFill>
                  <a:schemeClr val="bg1"/>
                </a:solidFill>
                <a:latin typeface="Calibri" panose="020F0502020204030204" pitchFamily="34" charset="0"/>
                <a:ea typeface="+mn-ea"/>
                <a:cs typeface="Calibri" panose="020F0502020204030204"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he-IL" sz="4800" dirty="0"/>
              <a:t>מתחברים – </a:t>
            </a:r>
            <a:br>
              <a:rPr lang="he-IL" sz="4800" dirty="0"/>
            </a:br>
            <a:r>
              <a:rPr lang="he-IL" sz="2800" dirty="0"/>
              <a:t>אז...למה אתם יותר מתחברים?</a:t>
            </a:r>
          </a:p>
        </p:txBody>
      </p:sp>
      <p:sp>
        <p:nvSpPr>
          <p:cNvPr id="11" name="תיבת טקסט 3">
            <a:extLst>
              <a:ext uri="{FF2B5EF4-FFF2-40B4-BE49-F238E27FC236}">
                <a16:creationId xmlns:a16="http://schemas.microsoft.com/office/drawing/2014/main" id="{7D69391A-E613-B2F5-CBDB-3E4EB6FDFBDC}"/>
              </a:ext>
            </a:extLst>
          </p:cNvPr>
          <p:cNvSpPr txBox="1"/>
          <p:nvPr/>
        </p:nvSpPr>
        <p:spPr>
          <a:xfrm>
            <a:off x="7291223" y="5506564"/>
            <a:ext cx="3601280" cy="70788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לחגוג מסיבת יום</a:t>
            </a:r>
            <a:r>
              <a:rPr kumimoji="0" lang="he-IL" sz="2000" b="1" i="0" u="none" strike="noStrike" kern="1200" cap="none" spc="0" normalizeH="0" noProof="0" dirty="0">
                <a:ln>
                  <a:noFill/>
                </a:ln>
                <a:solidFill>
                  <a:srgbClr val="156082"/>
                </a:solidFill>
                <a:effectLst/>
                <a:uLnTx/>
                <a:uFillTx/>
                <a:latin typeface="Calibri" panose="020F0502020204030204" pitchFamily="34" charset="0"/>
                <a:ea typeface="+mn-ea"/>
                <a:cs typeface="Calibri" panose="020F0502020204030204" pitchFamily="34" charset="0"/>
              </a:rPr>
              <a:t> הולדת עם חברים פנים אל פנים</a:t>
            </a:r>
            <a:endParaRPr kumimoji="0" lang="he-IL"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sp>
        <p:nvSpPr>
          <p:cNvPr id="12" name="תיבת טקסט 3">
            <a:extLst>
              <a:ext uri="{FF2B5EF4-FFF2-40B4-BE49-F238E27FC236}">
                <a16:creationId xmlns:a16="http://schemas.microsoft.com/office/drawing/2014/main" id="{673F8DE9-E4E0-DBFD-4CB5-1D5AE9A7113C}"/>
              </a:ext>
            </a:extLst>
          </p:cNvPr>
          <p:cNvSpPr txBox="1"/>
          <p:nvPr/>
        </p:nvSpPr>
        <p:spPr>
          <a:xfrm>
            <a:off x="701403" y="5660452"/>
            <a:ext cx="3828198" cy="40011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החברים </a:t>
            </a:r>
            <a:r>
              <a:rPr kumimoji="0" lang="he-IL" sz="2000" b="1" i="0" u="none" strike="noStrike" kern="1200" cap="none" spc="0" normalizeH="0" baseline="0" noProof="0" dirty="0" err="1">
                <a:ln>
                  <a:noFill/>
                </a:ln>
                <a:solidFill>
                  <a:srgbClr val="156082"/>
                </a:solidFill>
                <a:effectLst/>
                <a:uLnTx/>
                <a:uFillTx/>
                <a:latin typeface="Calibri" panose="020F0502020204030204" pitchFamily="34" charset="0"/>
                <a:ea typeface="+mn-ea"/>
                <a:cs typeface="Calibri" panose="020F0502020204030204" pitchFamily="34" charset="0"/>
              </a:rPr>
              <a:t>האוואטרים</a:t>
            </a:r>
            <a:r>
              <a:rPr kumimoji="0" lang="he-IL" sz="20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 שלי במשחק רשת</a:t>
            </a:r>
            <a:endParaRPr kumimoji="0" lang="he-IL"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pic>
        <p:nvPicPr>
          <p:cNvPr id="3" name="תמונה 2" descr="תמונה שמכילה לבוש, ציור, הנעלה, אדם&#10;&#10;התיאור נוצר באופן אוטומטי">
            <a:extLst>
              <a:ext uri="{FF2B5EF4-FFF2-40B4-BE49-F238E27FC236}">
                <a16:creationId xmlns:a16="http://schemas.microsoft.com/office/drawing/2014/main" id="{E582EAEC-1D5C-F6D5-BD51-46B7D5E7CC2E}"/>
              </a:ext>
            </a:extLst>
          </p:cNvPr>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29965" y="1412664"/>
            <a:ext cx="4647898" cy="4647898"/>
          </a:xfrm>
          <a:prstGeom prst="rect">
            <a:avLst/>
          </a:prstGeom>
        </p:spPr>
      </p:pic>
      <p:pic>
        <p:nvPicPr>
          <p:cNvPr id="15" name="תמונה 14" descr="תמונה שמכילה סרטים מצוירים, סרט מצויר, אומנות קליפיפם, איור&#10;&#10;התיאור נוצר באופן אוטומטי">
            <a:extLst>
              <a:ext uri="{FF2B5EF4-FFF2-40B4-BE49-F238E27FC236}">
                <a16:creationId xmlns:a16="http://schemas.microsoft.com/office/drawing/2014/main" id="{064AC619-81BF-E6FF-CA7F-C54CC712F45E}"/>
              </a:ext>
            </a:extLst>
          </p:cNvPr>
          <p:cNvPicPr>
            <a:picLocks noChangeAspect="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3046" y="2670566"/>
            <a:ext cx="4784912" cy="3189941"/>
          </a:xfrm>
          <a:prstGeom prst="rect">
            <a:avLst/>
          </a:prstGeom>
        </p:spPr>
      </p:pic>
    </p:spTree>
    <p:extLst>
      <p:ext uri="{BB962C8B-B14F-4D97-AF65-F5344CB8AC3E}">
        <p14:creationId xmlns:p14="http://schemas.microsoft.com/office/powerpoint/2010/main" val="3847310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8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תמונה 2" descr="תמונה שמכילה צילום מסך, צהוב, עיצוב, אומנות&#10;&#10;התיאור נוצר באופן אוטומטי">
            <a:extLst>
              <a:ext uri="{FF2B5EF4-FFF2-40B4-BE49-F238E27FC236}">
                <a16:creationId xmlns:a16="http://schemas.microsoft.com/office/drawing/2014/main" id="{C969B9AF-AD01-0009-852C-8FD4F342C937}"/>
              </a:ext>
            </a:extLst>
          </p:cNvPr>
          <p:cNvPicPr>
            <a:picLocks noChangeAspect="1"/>
          </p:cNvPicPr>
          <p:nvPr/>
        </p:nvPicPr>
        <p:blipFill>
          <a:blip r:embed="rId3">
            <a:clrChange>
              <a:clrFrom>
                <a:srgbClr val="C6C5EF"/>
              </a:clrFrom>
              <a:clrTo>
                <a:srgbClr val="C6C5EF">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81174" y="-54802"/>
            <a:ext cx="12326964" cy="6967603"/>
          </a:xfrm>
          <a:prstGeom prst="rect">
            <a:avLst/>
          </a:prstGeom>
        </p:spPr>
      </p:pic>
      <p:sp>
        <p:nvSpPr>
          <p:cNvPr id="5" name="מלבן: פינות מעוגלות 4">
            <a:extLst>
              <a:ext uri="{FF2B5EF4-FFF2-40B4-BE49-F238E27FC236}">
                <a16:creationId xmlns:a16="http://schemas.microsoft.com/office/drawing/2014/main" id="{B2245536-D70B-8141-7360-96D38157CF50}"/>
              </a:ext>
            </a:extLst>
          </p:cNvPr>
          <p:cNvSpPr/>
          <p:nvPr/>
        </p:nvSpPr>
        <p:spPr>
          <a:xfrm>
            <a:off x="3918856" y="96165"/>
            <a:ext cx="4441373" cy="974915"/>
          </a:xfrm>
          <a:prstGeom prst="roundRect">
            <a:avLst/>
          </a:prstGeom>
          <a:solidFill>
            <a:schemeClr val="tx2">
              <a:lumMod val="75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כותרת 4">
            <a:extLst>
              <a:ext uri="{FF2B5EF4-FFF2-40B4-BE49-F238E27FC236}">
                <a16:creationId xmlns:a16="http://schemas.microsoft.com/office/drawing/2014/main" id="{8E328001-6663-CA4B-18F9-C4F1BAD606EF}"/>
              </a:ext>
            </a:extLst>
          </p:cNvPr>
          <p:cNvSpPr txBox="1">
            <a:spLocks/>
          </p:cNvSpPr>
          <p:nvPr/>
        </p:nvSpPr>
        <p:spPr>
          <a:xfrm>
            <a:off x="3958044" y="-111565"/>
            <a:ext cx="4441373" cy="13255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1" anchor="ctr">
            <a:normAutofit/>
          </a:bodyPr>
          <a:lstStyle>
            <a:lvl1pPr algn="ctr" defTabSz="914400" rtl="1" eaLnBrk="1" latinLnBrk="0" hangingPunct="1">
              <a:lnSpc>
                <a:spcPct val="90000"/>
              </a:lnSpc>
              <a:spcBef>
                <a:spcPct val="0"/>
              </a:spcBef>
              <a:buNone/>
              <a:defRPr sz="7200" b="1" kern="1200">
                <a:solidFill>
                  <a:schemeClr val="bg1"/>
                </a:solidFill>
                <a:latin typeface="Calibri" panose="020F0502020204030204" pitchFamily="34" charset="0"/>
                <a:ea typeface="+mn-ea"/>
                <a:cs typeface="Calibri" panose="020F0502020204030204"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he-IL" sz="4800" dirty="0"/>
              <a:t>מתחברים – </a:t>
            </a:r>
            <a:br>
              <a:rPr lang="he-IL" sz="4800" dirty="0"/>
            </a:br>
            <a:r>
              <a:rPr lang="he-IL" sz="2800" dirty="0"/>
              <a:t>אז...למה אתם יותר מתחברים?</a:t>
            </a:r>
          </a:p>
        </p:txBody>
      </p:sp>
      <p:sp>
        <p:nvSpPr>
          <p:cNvPr id="11" name="תיבת טקסט 3">
            <a:extLst>
              <a:ext uri="{FF2B5EF4-FFF2-40B4-BE49-F238E27FC236}">
                <a16:creationId xmlns:a16="http://schemas.microsoft.com/office/drawing/2014/main" id="{4B0AE382-B1BB-0EFC-FBC6-7AEBAF0C0C3F}"/>
              </a:ext>
            </a:extLst>
          </p:cNvPr>
          <p:cNvSpPr txBox="1"/>
          <p:nvPr/>
        </p:nvSpPr>
        <p:spPr>
          <a:xfrm>
            <a:off x="7411190" y="5532337"/>
            <a:ext cx="3173082" cy="70788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ללמוד למבחן באמצעות</a:t>
            </a:r>
            <a:r>
              <a:rPr kumimoji="0" lang="he-IL" sz="2000" b="1" i="0" u="none" strike="noStrike" kern="1200" cap="none" spc="0" normalizeH="0" noProof="0" dirty="0">
                <a:ln>
                  <a:noFill/>
                </a:ln>
                <a:solidFill>
                  <a:srgbClr val="156082"/>
                </a:solidFill>
                <a:effectLst/>
                <a:uLnTx/>
                <a:uFillTx/>
                <a:latin typeface="Calibri" panose="020F0502020204030204" pitchFamily="34" charset="0"/>
                <a:ea typeface="+mn-ea"/>
                <a:cs typeface="Calibri" panose="020F0502020204030204" pitchFamily="34" charset="0"/>
              </a:rPr>
              <a:t> חומר שסיכמתי בכיתה</a:t>
            </a:r>
            <a:endParaRPr kumimoji="0" lang="he-IL"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sp>
        <p:nvSpPr>
          <p:cNvPr id="12" name="תיבת טקסט 3">
            <a:extLst>
              <a:ext uri="{FF2B5EF4-FFF2-40B4-BE49-F238E27FC236}">
                <a16:creationId xmlns:a16="http://schemas.microsoft.com/office/drawing/2014/main" id="{4B0AE382-B1BB-0EFC-FBC6-7AEBAF0C0C3F}"/>
              </a:ext>
            </a:extLst>
          </p:cNvPr>
          <p:cNvSpPr txBox="1"/>
          <p:nvPr/>
        </p:nvSpPr>
        <p:spPr>
          <a:xfrm>
            <a:off x="565781" y="5571526"/>
            <a:ext cx="4109779" cy="70788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dirty="0">
                <a:ln>
                  <a:noFill/>
                </a:ln>
                <a:solidFill>
                  <a:srgbClr val="156082"/>
                </a:solidFill>
                <a:effectLst/>
                <a:uLnTx/>
                <a:uFillTx/>
                <a:latin typeface="Calibri" panose="020F0502020204030204" pitchFamily="34" charset="0"/>
                <a:ea typeface="+mn-ea"/>
                <a:cs typeface="Calibri" panose="020F0502020204030204" pitchFamily="34" charset="0"/>
              </a:rPr>
              <a:t>ללמוד למבחן לאחר סיכום מתומצת מחומרים שמצאתי ברשת</a:t>
            </a:r>
            <a:endParaRPr kumimoji="0" lang="he-IL" sz="20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pic>
        <p:nvPicPr>
          <p:cNvPr id="16" name="תמונה 15" descr="תמונה שמכילה ציור, אומנות קליפיפם, איור, שרטוט&#10;&#10;התיאור נוצר באופן אוטומטי">
            <a:extLst>
              <a:ext uri="{FF2B5EF4-FFF2-40B4-BE49-F238E27FC236}">
                <a16:creationId xmlns:a16="http://schemas.microsoft.com/office/drawing/2014/main" id="{81F72EA7-9716-7549-5482-EE25FE46E9AA}"/>
              </a:ext>
            </a:extLst>
          </p:cNvPr>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54676" y="1634735"/>
            <a:ext cx="4867039" cy="4867039"/>
          </a:xfrm>
          <a:prstGeom prst="rect">
            <a:avLst/>
          </a:prstGeom>
        </p:spPr>
      </p:pic>
      <p:pic>
        <p:nvPicPr>
          <p:cNvPr id="18" name="גרפיקה 17">
            <a:extLst>
              <a:ext uri="{FF2B5EF4-FFF2-40B4-BE49-F238E27FC236}">
                <a16:creationId xmlns:a16="http://schemas.microsoft.com/office/drawing/2014/main" id="{2A3A1626-2C7F-CA5C-5869-CDCC43B9A44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46541" y="2076994"/>
            <a:ext cx="4630092" cy="3590178"/>
          </a:xfrm>
          <a:prstGeom prst="rect">
            <a:avLst/>
          </a:prstGeom>
        </p:spPr>
      </p:pic>
    </p:spTree>
    <p:extLst>
      <p:ext uri="{BB962C8B-B14F-4D97-AF65-F5344CB8AC3E}">
        <p14:creationId xmlns:p14="http://schemas.microsoft.com/office/powerpoint/2010/main" val="415915822"/>
      </p:ext>
    </p:extLst>
  </p:cSld>
  <p:clrMapOvr>
    <a:masterClrMapping/>
  </p:clrMapOvr>
</p:sld>
</file>

<file path=ppt/theme/theme1.xml><?xml version="1.0" encoding="utf-8"?>
<a:theme xmlns:a="http://schemas.openxmlformats.org/drawingml/2006/main" name="ערכת נושא Office">
  <a:themeElements>
    <a:clrScheme name="התאמה אישית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19743</TotalTime>
  <Words>4248</Words>
  <Application>Microsoft Office PowerPoint</Application>
  <PresentationFormat>מסך רחב</PresentationFormat>
  <Paragraphs>334</Paragraphs>
  <Slides>28</Slides>
  <Notes>26</Notes>
  <HiddenSlides>0</HiddenSlides>
  <MMClips>0</MMClips>
  <ScaleCrop>false</ScaleCrop>
  <HeadingPairs>
    <vt:vector size="6" baseType="variant">
      <vt:variant>
        <vt:lpstr>גופנים בשימוש</vt:lpstr>
      </vt:variant>
      <vt:variant>
        <vt:i4>13</vt:i4>
      </vt:variant>
      <vt:variant>
        <vt:lpstr>ערכת נושא</vt:lpstr>
      </vt:variant>
      <vt:variant>
        <vt:i4>2</vt:i4>
      </vt:variant>
      <vt:variant>
        <vt:lpstr>כותרות שקופיות</vt:lpstr>
      </vt:variant>
      <vt:variant>
        <vt:i4>28</vt:i4>
      </vt:variant>
    </vt:vector>
  </HeadingPairs>
  <TitlesOfParts>
    <vt:vector size="43" baseType="lpstr">
      <vt:lpstr>Aptos</vt:lpstr>
      <vt:lpstr>Arial</vt:lpstr>
      <vt:lpstr>Calibri</vt:lpstr>
      <vt:lpstr>Calibri Light</vt:lpstr>
      <vt:lpstr>Funtastic</vt:lpstr>
      <vt:lpstr>Gisha</vt:lpstr>
      <vt:lpstr>Heebo</vt:lpstr>
      <vt:lpstr>Portland</vt:lpstr>
      <vt:lpstr>Portland Bold</vt:lpstr>
      <vt:lpstr>Tahoma</vt:lpstr>
      <vt:lpstr>Times New Roman</vt:lpstr>
      <vt:lpstr>Varela Round</vt:lpstr>
      <vt:lpstr>Wingdings</vt:lpstr>
      <vt:lpstr>ערכת נושא Office</vt:lpstr>
      <vt:lpstr>1_ערכת נושא Office</vt:lpstr>
      <vt:lpstr>מצגת של PowerPoint‏</vt:lpstr>
      <vt:lpstr>מטרות השיעור</vt:lpstr>
      <vt:lpstr>מצגת של PowerPoint‏</vt:lpstr>
      <vt:lpstr>מתחברים –  אז...למה אתם יותר מתחברים?</vt:lpstr>
      <vt:lpstr>מתחברים –  אז...למה אתם יותר מתחברים?</vt:lpstr>
      <vt:lpstr>מצגת של PowerPoint‏</vt:lpstr>
      <vt:lpstr>מצגת של PowerPoint‏</vt:lpstr>
      <vt:lpstr>מצגת של PowerPoint‏</vt:lpstr>
      <vt:lpstr>מצגת של PowerPoint‏</vt:lpstr>
      <vt:lpstr>מצגת של PowerPoint‏</vt:lpstr>
      <vt:lpstr>בינה מלאכותית - מה זה אומר?</vt:lpstr>
      <vt:lpstr>בינת הלב</vt:lpstr>
      <vt:lpstr>רעיון דמיוני: מיקה ואריאל</vt:lpstr>
      <vt:lpstr>רעיון דמיוני: מיקה ואריאל</vt:lpstr>
      <vt:lpstr>רעיון דמיוני: מיקה ואריאל</vt:lpstr>
      <vt:lpstr>רעיון דמיוני: מיקה ואריאל</vt:lpstr>
      <vt:lpstr>בינת הלב- עבודה בקבוצות</vt:lpstr>
      <vt:lpstr>מצגת של PowerPoint‏</vt:lpstr>
      <vt:lpstr>התוספות שעושות את ההבדל – "התוספת שתופסת"</vt:lpstr>
      <vt:lpstr>התוספות שעושות את ההבדל – "התוספת שתופסת"</vt:lpstr>
      <vt:lpstr>התוספות שעושות את ההבדל – "התוספת שתופסת"</vt:lpstr>
      <vt:lpstr>דוגמה מספר 1 - נגה</vt:lpstr>
      <vt:lpstr>דוגמא מספר 1 - נגה</vt:lpstr>
      <vt:lpstr>דוגמה מספר 2 - סאשה</vt:lpstr>
      <vt:lpstr>דוגמה מספר 2 - סאשה </vt:lpstr>
      <vt:lpstr>דיון כיתתי</vt:lpstr>
      <vt:lpstr>מצגת של PowerPoint‏</vt:lpstr>
      <vt:lpstr>אנו מכריזים בזאת...</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אפרת בועז</dc:creator>
  <cp:lastModifiedBy>דנה וסר הררי</cp:lastModifiedBy>
  <cp:revision>344</cp:revision>
  <dcterms:created xsi:type="dcterms:W3CDTF">2021-07-12T08:06:42Z</dcterms:created>
  <dcterms:modified xsi:type="dcterms:W3CDTF">2025-01-29T08:29:57Z</dcterms:modified>
</cp:coreProperties>
</file>