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9" r:id="rId2"/>
  </p:sldMasterIdLst>
  <p:notesMasterIdLst>
    <p:notesMasterId r:id="rId31"/>
  </p:notesMasterIdLst>
  <p:sldIdLst>
    <p:sldId id="666" r:id="rId3"/>
    <p:sldId id="637" r:id="rId4"/>
    <p:sldId id="697" r:id="rId5"/>
    <p:sldId id="683" r:id="rId6"/>
    <p:sldId id="689" r:id="rId7"/>
    <p:sldId id="690" r:id="rId8"/>
    <p:sldId id="691" r:id="rId9"/>
    <p:sldId id="692" r:id="rId10"/>
    <p:sldId id="688" r:id="rId11"/>
    <p:sldId id="635" r:id="rId12"/>
    <p:sldId id="631" r:id="rId13"/>
    <p:sldId id="693" r:id="rId14"/>
    <p:sldId id="654" r:id="rId15"/>
    <p:sldId id="655" r:id="rId16"/>
    <p:sldId id="656" r:id="rId17"/>
    <p:sldId id="657" r:id="rId18"/>
    <p:sldId id="658" r:id="rId19"/>
    <p:sldId id="679" r:id="rId20"/>
    <p:sldId id="672" r:id="rId21"/>
    <p:sldId id="694" r:id="rId22"/>
    <p:sldId id="695" r:id="rId23"/>
    <p:sldId id="680" r:id="rId24"/>
    <p:sldId id="668" r:id="rId25"/>
    <p:sldId id="681" r:id="rId26"/>
    <p:sldId id="698" r:id="rId27"/>
    <p:sldId id="700" r:id="rId28"/>
    <p:sldId id="669" r:id="rId29"/>
    <p:sldId id="701"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פעת" initials="י" lastIdx="46" clrIdx="0">
    <p:extLst>
      <p:ext uri="{19B8F6BF-5375-455C-9EA6-DF929625EA0E}">
        <p15:presenceInfo xmlns:p15="http://schemas.microsoft.com/office/powerpoint/2012/main" userId="יפעת" providerId="None"/>
      </p:ext>
    </p:extLst>
  </p:cmAuthor>
  <p:cmAuthor id="2" name="איריס וכטל" initials="או" lastIdx="12" clrIdx="1">
    <p:extLst>
      <p:ext uri="{19B8F6BF-5375-455C-9EA6-DF929625EA0E}">
        <p15:presenceInfo xmlns:p15="http://schemas.microsoft.com/office/powerpoint/2012/main" userId="איריס וכטל" providerId="None"/>
      </p:ext>
    </p:extLst>
  </p:cmAuthor>
  <p:cmAuthor id="3" name="דנה וסר הררי" initials="דוה" lastIdx="19" clrIdx="2">
    <p:extLst>
      <p:ext uri="{19B8F6BF-5375-455C-9EA6-DF929625EA0E}">
        <p15:presenceInfo xmlns:p15="http://schemas.microsoft.com/office/powerpoint/2012/main" userId="דנה וסר הררי"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C81"/>
    <a:srgbClr val="6E99AA"/>
    <a:srgbClr val="934D37"/>
    <a:srgbClr val="F4F4F5"/>
    <a:srgbClr val="D3D18A"/>
    <a:srgbClr val="759CAF"/>
    <a:srgbClr val="B01521"/>
    <a:srgbClr val="FEC321"/>
    <a:srgbClr val="C3625D"/>
    <a:srgbClr val="E7E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86" autoAdjust="0"/>
    <p:restoredTop sz="56627" autoAdjust="0"/>
  </p:normalViewPr>
  <p:slideViewPr>
    <p:cSldViewPr snapToGrid="0">
      <p:cViewPr varScale="1">
        <p:scale>
          <a:sx n="49" d="100"/>
          <a:sy n="49" d="100"/>
        </p:scale>
        <p:origin x="19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7C67214-DAE9-4843-886C-36422AF0220E}" type="datetimeFigureOut">
              <a:rPr lang="he-IL" smtClean="0"/>
              <a:t>כ"ט/טבת/תשפ"ה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822099-C4B9-4777-AC4D-E954DB6718BC}" type="slidenum">
              <a:rPr lang="he-IL" smtClean="0"/>
              <a:t>‹#›</a:t>
            </a:fld>
            <a:endParaRPr lang="he-IL"/>
          </a:p>
        </p:txBody>
      </p:sp>
    </p:spTree>
    <p:extLst>
      <p:ext uri="{BB962C8B-B14F-4D97-AF65-F5344CB8AC3E}">
        <p14:creationId xmlns:p14="http://schemas.microsoft.com/office/powerpoint/2010/main" val="17264173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200" b="1" i="0" u="none" strike="noStrike" kern="1200" cap="none" spc="0" normalizeH="0" baseline="0" noProof="0" dirty="0">
                <a:ln>
                  <a:noFill/>
                </a:ln>
                <a:solidFill>
                  <a:prstClr val="black"/>
                </a:solidFill>
                <a:effectLst/>
                <a:uLnTx/>
                <a:uFillTx/>
                <a:latin typeface="+mn-lt"/>
                <a:ea typeface="+mn-ea"/>
                <a:cs typeface="+mn-cs"/>
              </a:rPr>
              <a:t>مقدّمة معدّة للطّاقم التّربويّ: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نشهد في السّنتين الأخيرتين ثورة بما يتعلّق بتطوير التّكنولوجيا المتقدّمة بشكل عامّ والذّكاء الاصطناعيّ، والقدرة على محاكاة القدرات الذّهنيّة البشريّة بشكل خاصّ. إن وتيرة تطوير هذه التّطبيقات </a:t>
            </a:r>
            <a:r>
              <a:rPr kumimoji="0" lang="ar-SA"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وتذويتها</a:t>
            </a:r>
            <a:r>
              <a:rPr kumimoji="0" lang="ar-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غير مسبوق، كما أن تأثيرها العميق ملحوظ في شتّى المجالات، كالاقتصاد، الثّقافة، الصّحّة، والتّربية.</a:t>
            </a: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عمليًّا، الأولاد وأبناء الشّبيبة يكبرون الآن في واقع يُعَدّ فيه الحيّز الرّقميّ و الذّكاء الاصطناعيّ جزءًا لا يتجزّأ من حياتهم. توفّر هذه التّكنولوجيا المتقدّمة إمكانيّات عديدة لهم، إلى جانب التّحدّيات والتّعقيدات الّتي تنطوي عليها. لذا؛ هناك أهميّة كبيرة للمحافظة على حصانة رقميّة في عصر الذّكاء الاصطناعيّ.</a:t>
            </a: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algn="r" rtl="1"/>
            <a:r>
              <a:rPr lang="ar-SA" sz="2800" dirty="0"/>
              <a:t>في هذا الدّرس سنضع</a:t>
            </a:r>
            <a:r>
              <a:rPr lang="ar-SA" sz="2800" baseline="0" dirty="0"/>
              <a:t> الأساس من أجل</a:t>
            </a:r>
            <a:r>
              <a:rPr lang="ar-SA" sz="2800" dirty="0"/>
              <a:t> المحافظة على الحصانة الرّقمية قُبَيْل استخدام الذّكاء الاصطناعيّ في المستقبل. سيتعرّف الطّلبة على الفُرَص</a:t>
            </a:r>
            <a:r>
              <a:rPr lang="ar-SA" sz="2800" baseline="0" dirty="0"/>
              <a:t> والرّاحة الّتي توفّرها التّكنولوجيا المتقدّمة، ولكن سنتطرّق أيضًا إلى التّحدّيات الّتي تنطوي عليها، خاصّة التّحدّيات الكامنة في الجانب العاطفيّ-الاجتماعيّ. سنشجع الطّلبة على إدارة أنفسهم بشكل حكيم ومدروس، وإيجابيّ وآمن خلال استخدامهم للتّكنولوجيا المتقدّمة، حيث لا تكون بديلًا للصّداقة، والصّلة، والعلاقات، والجهات الّتي يتوجّهون إليها لطلب المساعدة. سنؤكّد لهم أن المنتوج الأمثل هو المنتوج الي يدمج بين التّكنولوجيا المتقدّمة (مثلًا الذّكاء الاصطناعيّ </a:t>
            </a:r>
            <a:r>
              <a:rPr lang="en-US" sz="2800" baseline="0" dirty="0"/>
              <a:t>AI</a:t>
            </a:r>
            <a:r>
              <a:rPr lang="he-IL" sz="2800" baseline="0" dirty="0"/>
              <a:t>) </a:t>
            </a:r>
            <a:r>
              <a:rPr lang="ar-SA" sz="2800" baseline="0" dirty="0"/>
              <a:t>وذكاء القلب.</a:t>
            </a:r>
          </a:p>
          <a:p>
            <a:pPr algn="r" rtl="1"/>
            <a:endParaRPr lang="he-IL" b="0" baseline="0" dirty="0">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 </a:t>
            </a:r>
            <a:r>
              <a:rPr lang="ar-SA" baseline="0" dirty="0"/>
              <a:t>ستُستخدَم في هذا الدّرس صُوَر وتصاميم لشعارات من موقع</a:t>
            </a:r>
            <a:r>
              <a:rPr lang="he-IL" baseline="0" dirty="0"/>
              <a:t>: </a:t>
            </a:r>
            <a:r>
              <a:rPr lang="en-US" baseline="0" dirty="0"/>
              <a:t>CANVA</a:t>
            </a:r>
            <a:r>
              <a:rPr lang="he-IL" baseline="0" dirty="0"/>
              <a:t> - </a:t>
            </a:r>
            <a:r>
              <a:rPr lang="en-US" baseline="0" dirty="0"/>
              <a:t>https://www.canva.com/</a:t>
            </a:r>
            <a:r>
              <a:rPr lang="he-IL" baseline="0" dirty="0"/>
              <a:t> </a:t>
            </a:r>
            <a:endParaRPr lang="x-none" dirty="0"/>
          </a:p>
          <a:p>
            <a:endParaRPr lang="he-IL"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1901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pPr rtl="1" eaLnBrk="1" fontAlgn="auto" latinLnBrk="0" hangingPunct="1"/>
            <a:r>
              <a:rPr lang="ar-SA" sz="1200" b="1" kern="1200" dirty="0">
                <a:solidFill>
                  <a:schemeClr val="tx1"/>
                </a:solidFill>
                <a:effectLst/>
                <a:latin typeface="+mn-lt"/>
                <a:ea typeface="+mn-ea"/>
                <a:cs typeface="+mn-cs"/>
              </a:rPr>
              <a:t>توسّع معدّ للمعلّم\ـة:</a:t>
            </a:r>
            <a:r>
              <a:rPr lang="he-IL" sz="1200" b="1" kern="1200" baseline="0" dirty="0">
                <a:solidFill>
                  <a:schemeClr val="tx1"/>
                </a:solidFill>
                <a:effectLst/>
                <a:latin typeface="+mn-lt"/>
                <a:ea typeface="+mn-ea"/>
                <a:cs typeface="+mn-cs"/>
              </a:rPr>
              <a:t> </a:t>
            </a:r>
            <a:r>
              <a:rPr lang="ar-SA" sz="1200" b="0" kern="1200" baseline="0" dirty="0">
                <a:solidFill>
                  <a:schemeClr val="tx1"/>
                </a:solidFill>
                <a:effectLst/>
                <a:latin typeface="+mn-lt"/>
                <a:ea typeface="+mn-ea"/>
                <a:cs typeface="+mn-cs"/>
              </a:rPr>
              <a:t>الذّكاء الاصطناعيّ</a:t>
            </a:r>
            <a:r>
              <a:rPr lang="he-IL"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Artificial Intelligence</a:t>
            </a:r>
            <a:r>
              <a:rPr lang="en-US" sz="1200" b="0" i="0" kern="1200" dirty="0">
                <a:solidFill>
                  <a:schemeClr val="tx1"/>
                </a:solidFill>
                <a:effectLst/>
                <a:latin typeface="+mn-lt"/>
                <a:ea typeface="+mn-ea"/>
                <a:cs typeface="+mn-cs"/>
              </a:rPr>
              <a:t> </a:t>
            </a:r>
            <a:r>
              <a:rPr lang="he-IL" sz="1200" b="0" i="0" kern="1200" dirty="0">
                <a:solidFill>
                  <a:schemeClr val="tx1"/>
                </a:solidFill>
                <a:effectLst/>
                <a:latin typeface="+mn-lt"/>
                <a:ea typeface="+mn-ea"/>
                <a:cs typeface="+mn-cs"/>
              </a:rPr>
              <a:t> ) </a:t>
            </a:r>
            <a:r>
              <a:rPr lang="ar-SA" sz="1200" b="0" i="0" kern="1200" dirty="0">
                <a:solidFill>
                  <a:schemeClr val="tx1"/>
                </a:solidFill>
                <a:effectLst/>
                <a:latin typeface="+mn-lt"/>
                <a:ea typeface="+mn-ea"/>
                <a:cs typeface="+mn-cs"/>
              </a:rPr>
              <a:t>أو باختصار</a:t>
            </a:r>
            <a:r>
              <a:rPr lang="ar-SA"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AI</a:t>
            </a:r>
            <a:r>
              <a:rPr lang="he-IL" sz="1200" b="0" i="0" kern="1200" dirty="0">
                <a:solidFill>
                  <a:schemeClr val="tx1"/>
                </a:solidFill>
                <a:effectLst/>
                <a:latin typeface="+mn-lt"/>
                <a:ea typeface="+mn-ea"/>
                <a:cs typeface="+mn-cs"/>
              </a:rPr>
              <a:t> </a:t>
            </a:r>
            <a:r>
              <a:rPr lang="ar-SA" sz="1200" b="0" i="0" kern="1200" dirty="0">
                <a:solidFill>
                  <a:schemeClr val="tx1"/>
                </a:solidFill>
                <a:effectLst/>
                <a:latin typeface="+mn-lt"/>
                <a:ea typeface="+mn-ea"/>
                <a:cs typeface="+mn-cs"/>
              </a:rPr>
              <a:t>هو فرع من علوم الحاسوب الذي يتمحور حَوْل قدرة الحواسيب على العمل بشكل يُظهِر قدرات تشبه ذكاء البشر. من خلال أدوات وطرائق مختلفة، تم تطوير منصّات يحاكي الحاسوب فيها أساليب التّفكير لدى البشر، وهكذا تُتاح القدرة على حلّ المشاكل بشكل مستقلّ في</a:t>
            </a:r>
            <a:r>
              <a:rPr lang="ar-SA" sz="1200" b="0" i="0" kern="1200" baseline="0" dirty="0">
                <a:solidFill>
                  <a:schemeClr val="tx1"/>
                </a:solidFill>
                <a:effectLst/>
                <a:latin typeface="+mn-lt"/>
                <a:ea typeface="+mn-ea"/>
                <a:cs typeface="+mn-cs"/>
              </a:rPr>
              <a:t> مواضيع مختلفة، ويُتاح  اتّخاذ القرارات وأمور أخرى أيضًا، حيث تُوفّر الاستجابة في مجالات عديدة وكثيرة. لقد بدأ هذا الذّكاء بالتّطوّر في أواسط سنوات الـ50  من القرن الماضي، وهي موجودة في شتّى المجالات في حياتنا. في السّنتين الماضيتين دخلت إلى حياتنا أدوات ذكاء اصطناعيّ كثيرة.</a:t>
            </a:r>
            <a:endParaRPr lang="he-IL" dirty="0">
              <a:effectLst/>
            </a:endParaRPr>
          </a:p>
          <a:p>
            <a:pPr rtl="1" eaLnBrk="1" fontAlgn="auto" latinLnBrk="0" hangingPunct="1"/>
            <a:r>
              <a:rPr lang="ar-SA" sz="1200" kern="1200" dirty="0">
                <a:solidFill>
                  <a:schemeClr val="tx1"/>
                </a:solidFill>
                <a:effectLst/>
                <a:latin typeface="+mn-lt"/>
                <a:ea typeface="+mn-ea"/>
                <a:cs typeface="+mn-cs"/>
              </a:rPr>
              <a:t>مقتبس من:</a:t>
            </a:r>
            <a:r>
              <a:rPr lang="he-IL" sz="1200" kern="1200" dirty="0">
                <a:solidFill>
                  <a:schemeClr val="tx1"/>
                </a:solidFill>
                <a:effectLst/>
                <a:latin typeface="+mn-lt"/>
                <a:ea typeface="+mn-ea"/>
                <a:cs typeface="+mn-cs"/>
              </a:rPr>
              <a:t> "בינה מלאכותית יוצרת בבתי הספר", משרד החינוך:  </a:t>
            </a:r>
            <a:r>
              <a:rPr lang="en-US" sz="1200" kern="1200" dirty="0">
                <a:solidFill>
                  <a:schemeClr val="tx1"/>
                </a:solidFill>
                <a:effectLst/>
                <a:latin typeface="+mn-lt"/>
                <a:ea typeface="+mn-ea"/>
                <a:cs typeface="+mn-cs"/>
              </a:rPr>
              <a:t>https://meyda.education.gov.il/files/Pop/0files/lemida-metukshevet/AI/Guidelines.pdf</a:t>
            </a:r>
            <a:r>
              <a:rPr lang="he-IL" sz="1200" kern="1200" dirty="0">
                <a:solidFill>
                  <a:schemeClr val="tx1"/>
                </a:solidFill>
                <a:effectLst/>
                <a:latin typeface="+mn-lt"/>
                <a:ea typeface="+mn-ea"/>
                <a:cs typeface="+mn-cs"/>
              </a:rPr>
              <a:t> </a:t>
            </a:r>
            <a:endParaRPr lang="he-IL" dirty="0">
              <a:effectLst/>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6999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b="1" dirty="0"/>
              <a:t>ملاحظات للمعلّم\ـة: </a:t>
            </a:r>
            <a:endParaRPr lang="he-IL" b="1" dirty="0"/>
          </a:p>
          <a:p>
            <a:r>
              <a:rPr lang="ar-SA" dirty="0"/>
              <a:t>اقرؤوا القصّة في الصّفّ وتطرّقوا للأسئلة الّتي تُطرَح خلاله ولاستعارة البوظة الّتي تعبّر</a:t>
            </a:r>
            <a:r>
              <a:rPr lang="ar-SA" baseline="0" dirty="0"/>
              <a:t> عن استخدام التّكنولوجيا المتقدّمة (كأساس لاستخدام الذّكاء الاصطناعيّ) وذكاء القلب.</a:t>
            </a:r>
            <a:endParaRPr lang="he-IL" baseline="0" dirty="0"/>
          </a:p>
          <a:p>
            <a:r>
              <a:rPr lang="ar-SA" baseline="0" dirty="0"/>
              <a:t>تجسّد القصّة الفرص والتّحدّيات في استخدام الأولاد للذّكاء الاصطناعيّ في المستقبل، والفجوات بين الذّكاء الاصطناعيّ وذكاء القلب الذي يتمحور في الجانب الإنسانيّ. </a:t>
            </a:r>
          </a:p>
          <a:p>
            <a:r>
              <a:rPr lang="ar-SA" sz="1200" baseline="0" dirty="0">
                <a:solidFill>
                  <a:srgbClr val="FF0000"/>
                </a:solidFill>
                <a:latin typeface="Calibri" panose="020F0502020204030204" pitchFamily="34" charset="0"/>
                <a:cs typeface="Calibri" panose="020F0502020204030204" pitchFamily="34" charset="0"/>
              </a:rPr>
              <a:t>نلفت انتباه المعلم\ـة للآتي:</a:t>
            </a:r>
            <a:endParaRPr lang="he-IL" sz="1200" dirty="0">
              <a:solidFill>
                <a:srgbClr val="FF0000"/>
              </a:solidFill>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dirty="0">
                <a:solidFill>
                  <a:srgbClr val="FF0000"/>
                </a:solidFill>
                <a:latin typeface="Calibri" panose="020F0502020204030204" pitchFamily="34" charset="0"/>
                <a:cs typeface="Calibri" panose="020F0502020204030204" pitchFamily="34" charset="0"/>
              </a:rPr>
              <a:t>في هذا الدّرس نحن نضع الأساس لاستخدام أبناء الشّبيبة للذّكاء الاصطناعيّ في المستقبل في شتّى المجالات.</a:t>
            </a:r>
            <a:endParaRPr lang="he-IL" sz="1200" baseline="0" dirty="0">
              <a:solidFill>
                <a:srgbClr val="FF0000"/>
              </a:solidFill>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FF0000"/>
                </a:solidFill>
                <a:latin typeface="Calibri" panose="020F0502020204030204" pitchFamily="34" charset="0"/>
                <a:cs typeface="Calibri" panose="020F0502020204030204" pitchFamily="34" charset="0"/>
              </a:rPr>
              <a:t>*</a:t>
            </a:r>
            <a:r>
              <a:rPr lang="ar-SA" sz="1200" b="1" dirty="0">
                <a:solidFill>
                  <a:srgbClr val="FF0000"/>
                </a:solidFill>
                <a:latin typeface="Calibri" panose="020F0502020204030204" pitchFamily="34" charset="0"/>
                <a:cs typeface="Calibri" panose="020F0502020204030204" pitchFamily="34" charset="0"/>
              </a:rPr>
              <a:t>من الم</a:t>
            </a:r>
            <a:r>
              <a:rPr lang="ar-SA" sz="1200" b="1" baseline="0" dirty="0">
                <a:solidFill>
                  <a:srgbClr val="FF0000"/>
                </a:solidFill>
                <a:latin typeface="Calibri" panose="020F0502020204030204" pitchFamily="34" charset="0"/>
                <a:cs typeface="Calibri" panose="020F0502020204030204" pitchFamily="34" charset="0"/>
              </a:rPr>
              <a:t>همّ أن نعرف</a:t>
            </a:r>
            <a:r>
              <a:rPr lang="ar-SA" sz="1200" b="1" dirty="0">
                <a:solidFill>
                  <a:srgbClr val="FF0000"/>
                </a:solidFill>
                <a:latin typeface="Calibri" panose="020F0502020204030204" pitchFamily="34" charset="0"/>
                <a:cs typeface="Calibri" panose="020F0502020204030204" pitchFamily="34" charset="0"/>
              </a:rPr>
              <a:t>: يكون استخدام الذّكاء الاصطناعيّ تحت جيل 13 بمرافقة بالغ فقط. </a:t>
            </a:r>
            <a:endParaRPr lang="he-IL" sz="1200" b="1" dirty="0">
              <a:solidFill>
                <a:srgbClr val="FF0000"/>
              </a:solidFill>
              <a:latin typeface="Calibri" panose="020F0502020204030204" pitchFamily="34" charset="0"/>
              <a:cs typeface="Calibri" panose="020F0502020204030204" pitchFamily="34" charset="0"/>
            </a:endParaRPr>
          </a:p>
          <a:p>
            <a:endParaRPr lang="x-none" dirty="0"/>
          </a:p>
          <a:p>
            <a:endParaRPr lang="he-IL" baseline="0"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8143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rgbClr val="FF0000"/>
              </a:solidFill>
              <a:latin typeface="Calibri" panose="020F0502020204030204" pitchFamily="34" charset="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7046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b="1" dirty="0"/>
              <a:t>ملاحظات للمعلّم\ـة:</a:t>
            </a:r>
            <a:endParaRPr lang="he-IL" b="1" dirty="0"/>
          </a:p>
          <a:p>
            <a:r>
              <a:rPr lang="ar-SA" dirty="0"/>
              <a:t>نوجّه الطّلبة نحو التّفكير في ما يحدث لهم حيال الأفكار الّتي يقترحونها ويستخدمون فيها الحاسوب، وبين النّشاطات الّتي يفكّرون بها</a:t>
            </a:r>
            <a:r>
              <a:rPr lang="ar-SA" baseline="0" dirty="0"/>
              <a:t> مع أنفسهم داخل رأسهم، ومع قلبهم..</a:t>
            </a:r>
            <a:r>
              <a:rPr lang="ar-SA" dirty="0"/>
              <a:t>  </a:t>
            </a:r>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4004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6397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dirty="0"/>
              <a:t>ملاحظات للمعلّم\ـة: </a:t>
            </a:r>
            <a:endParaRPr lang="he-IL" dirty="0"/>
          </a:p>
          <a:p>
            <a:r>
              <a:rPr lang="ar-SA" dirty="0"/>
              <a:t>نتيح المجال للطّلبة كي يعبّروا عن أصوات وآراء متنوّعة. من المهمّ التّأكيد</a:t>
            </a:r>
            <a:r>
              <a:rPr lang="ar-SA" baseline="0" dirty="0"/>
              <a:t> أن التّطبيق يمكن أن يوفّر استجابة أوليّة، ولكنه لا يمكن أن يكون بديلًا للعلاقة الإنسانيّة والحديث الإنسانيّ من أجل حلّ المشاكل. يتغذّى التّطبيق بالمعلومات الّتي نمنحها له فقط، ولا يطّلع على الصّورة الشّاملة، والجانب الآخر.  هو محدود ولذلك إجاباته لا تكون دقيقة وصحيحة بالنّسبة لنا بالضّرورة. بالإضافة إلى ذلك، من المهمّ أن نفحص مع الطّلبة التّأثير المحتمل للتّطبيق على النّواحي العاطفيّة والاجتماعيّة، كالصّداقة، والإحساس بالانتماء، والتّوجّه لطلب المساعدة. هل ستتغيّر الصّداقات في أعقاب التّطبيق؟ على سبيل المثال، سيتشاور الأولاد مع التّطبيق وسيتدنّى توجّههم للأصدقاء وتقلّ لقاءاتهم معهم. يمكن أن يقترح التّطبيق أفكارًا دون معرفة الولد وأصدقائه بشكل عميق، وقد يسبّب ذلك الأذى أو الإهانة لأحدهم نتيجة ذلك.    </a:t>
            </a:r>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3598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3793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b="1" dirty="0"/>
              <a:t>ملاحظات للمعلّم\ـة:</a:t>
            </a:r>
            <a:endParaRPr lang="he-IL" b="1" dirty="0"/>
          </a:p>
          <a:p>
            <a:endParaRPr lang="he-IL" dirty="0"/>
          </a:p>
          <a:p>
            <a:r>
              <a:rPr lang="ar-SA" dirty="0"/>
              <a:t>نستعرض للطّلبة استعارة «البوظة» الّتي نشبّهها لاستخدام التّكنولوجيا المتقدّمة كأساس لاستخدام الذّكاء الاصطناعيّ مع دمج الجوانب العاطفيّة (ذكاء القلب). سنتطرّق إلى ثلاثة مركّبات: </a:t>
            </a:r>
            <a:endParaRPr lang="he-IL" baseline="0" dirty="0"/>
          </a:p>
          <a:p>
            <a:r>
              <a:rPr lang="ar-SA" baseline="0" dirty="0"/>
              <a:t>المخروط (</a:t>
            </a:r>
            <a:r>
              <a:rPr lang="ar-SA" baseline="0" dirty="0" err="1"/>
              <a:t>البسكوتة</a:t>
            </a:r>
            <a:r>
              <a:rPr lang="ar-SA" baseline="0" dirty="0"/>
              <a:t>): الجانب الإنسانيّ- نطلب من التّكنولوجيا المتطوّرة المساعدة في أمر نحتاجه (نصوغ ما نريد داخل المخروط) </a:t>
            </a:r>
            <a:endParaRPr lang="he-IL" baseline="0" dirty="0"/>
          </a:p>
          <a:p>
            <a:r>
              <a:rPr lang="ar-SA" baseline="0" dirty="0"/>
              <a:t>كُرات البوظة: التّكنولوجيا المتقدّمة (على سبيل المثال</a:t>
            </a:r>
            <a:r>
              <a:rPr lang="he-IL" baseline="0" dirty="0"/>
              <a:t> </a:t>
            </a:r>
            <a:r>
              <a:rPr lang="en-US" baseline="0" dirty="0"/>
              <a:t>AI</a:t>
            </a:r>
            <a:r>
              <a:rPr lang="he-IL" baseline="0" dirty="0"/>
              <a:t>)</a:t>
            </a:r>
            <a:r>
              <a:rPr lang="en-US" baseline="0" dirty="0"/>
              <a:t>-</a:t>
            </a:r>
            <a:r>
              <a:rPr lang="he-IL" baseline="0" dirty="0"/>
              <a:t> </a:t>
            </a:r>
            <a:r>
              <a:rPr lang="ar-SA" baseline="0" dirty="0"/>
              <a:t>تنتج منتوجًا وفق الطّعمات الّتي طلبناها.  </a:t>
            </a:r>
            <a:endParaRPr lang="he-IL" baseline="0" dirty="0"/>
          </a:p>
          <a:p>
            <a:r>
              <a:rPr lang="ar-SA" baseline="0" dirty="0"/>
              <a:t>إضافات: الجانب الإنسانيّ (أن نفحص، نلائم، نضيف، ندقّق، ندمج)، نضيف روحًا (الإحساس بالانتماء، العلاقة والصّلة الإنسانيّة، واللمسات الشّخصيّة الّتي تميزنا، نلائم وفق ذوقنا- ذكاء القلب). </a:t>
            </a:r>
            <a:endParaRPr lang="he-IL" baseline="0" dirty="0"/>
          </a:p>
          <a:p>
            <a:endParaRPr lang="he-IL" baseline="0" dirty="0"/>
          </a:p>
          <a:p>
            <a:r>
              <a:rPr lang="ar-SA" baseline="0" dirty="0"/>
              <a:t>المركّب الثّالث هو المحور الأساسي في هذا الدّرس، وهو يؤكّد الجوانب العاطفيّة الّتي من المهمّ أن لا تضيع وأن تكون جزءًا أيضًا حين نستخدم التّكنولوجيا المتقدّمة، كالإحساس بالانتماء، الحساسيّة للاحتياجات، الفن وتعدّد الحضارات، ما يناسبنا ويستميل قلوبنا، والقيمة المضافة الّتي تميّزنا عن الآخرين، وما شابه). جميع هذه الأمور مهمّة من أجل المحافظة على الحصانة الرّقميّة في عصر الذّكاء الاصطناعيّ أيضًا. </a:t>
            </a:r>
            <a:endParaRPr lang="he-IL" dirty="0"/>
          </a:p>
          <a:p>
            <a:endParaRPr lang="he-IL" dirty="0"/>
          </a:p>
          <a:p>
            <a:r>
              <a:rPr lang="he-IL" dirty="0"/>
              <a:t>*</a:t>
            </a:r>
            <a:r>
              <a:rPr lang="ar-SA" dirty="0"/>
              <a:t>استعارة البوظة هي بإيحاء من</a:t>
            </a:r>
            <a:r>
              <a:rPr lang="he-IL" baseline="0" dirty="0"/>
              <a:t> "כריך ה-</a:t>
            </a:r>
            <a:r>
              <a:rPr lang="en-US" baseline="0" dirty="0"/>
              <a:t>"AI</a:t>
            </a:r>
            <a:r>
              <a:rPr lang="ar-SA" baseline="0" dirty="0"/>
              <a:t> في موقع </a:t>
            </a:r>
            <a:r>
              <a:rPr lang="he-IL" baseline="0" dirty="0"/>
              <a:t>מתודיקה </a:t>
            </a:r>
            <a:r>
              <a:rPr lang="ar-SA" baseline="0" dirty="0"/>
              <a:t>في </a:t>
            </a:r>
            <a:r>
              <a:rPr lang="en-US" baseline="0" dirty="0"/>
              <a:t>digital</a:t>
            </a:r>
            <a:r>
              <a:rPr lang="he-IL" baseline="0" dirty="0"/>
              <a:t> -</a:t>
            </a:r>
            <a:r>
              <a:rPr lang="he-IL" baseline="0" dirty="0" err="1"/>
              <a:t>ג'וש</a:t>
            </a:r>
            <a:r>
              <a:rPr lang="he-IL" baseline="0" dirty="0"/>
              <a:t> </a:t>
            </a:r>
            <a:r>
              <a:rPr lang="he-IL" baseline="0" dirty="0" err="1"/>
              <a:t>קבלייר</a:t>
            </a:r>
            <a:r>
              <a:rPr lang="he-IL" baseline="0" dirty="0"/>
              <a:t>.</a:t>
            </a:r>
          </a:p>
          <a:p>
            <a:endParaRPr lang="he-IL" baseline="0"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9899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AA4AC-6882-AF0A-CA59-D0DA3EAF7F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E8EC01B-F420-EEED-BDC9-29B141BAC7A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F505286-5591-4259-89B7-33A02B2D6676}"/>
              </a:ext>
            </a:extLst>
          </p:cNvPr>
          <p:cNvSpPr>
            <a:spLocks noGrp="1"/>
          </p:cNvSpPr>
          <p:nvPr>
            <p:ph type="body" idx="1"/>
          </p:nvPr>
        </p:nvSpPr>
        <p:spPr/>
        <p:txBody>
          <a:bodyPr/>
          <a:lstStyle/>
          <a:p>
            <a:r>
              <a:rPr lang="ar-SA" b="1" dirty="0"/>
              <a:t>ملاحظات للمعلّم\ـة:</a:t>
            </a:r>
            <a:endParaRPr lang="he-IL" b="1" dirty="0"/>
          </a:p>
          <a:p>
            <a:endParaRPr lang="he-IL" dirty="0"/>
          </a:p>
          <a:p>
            <a:r>
              <a:rPr lang="ar-SA" dirty="0"/>
              <a:t>نستعرض للطّلبة استعارة «البوظة» الّتي نشبّهها لاستخدام التّكنولوجيا المتقدّمة كأساس لاستخدام الذّكاء الاصطناعيّ مع دمْج الجوانب العاطفيّة (ذكاء القلب). سنتطرّق إلى ثلاثة مركّبات: </a:t>
            </a:r>
            <a:endParaRPr lang="he-IL" baseline="0" dirty="0"/>
          </a:p>
          <a:p>
            <a:r>
              <a:rPr lang="ar-SA" baseline="0" dirty="0"/>
              <a:t>المخروط (</a:t>
            </a:r>
            <a:r>
              <a:rPr lang="ar-SA" baseline="0" dirty="0" err="1"/>
              <a:t>البسكوتة</a:t>
            </a:r>
            <a:r>
              <a:rPr lang="ar-SA" baseline="0" dirty="0"/>
              <a:t>): الجانب الإنسانيّ- نطلب من التّكنولوجيا المتطوّرة المساعدة في أمر نحتاجه (نصوغ ما نريد داخل المخروط) </a:t>
            </a:r>
            <a:endParaRPr lang="he-IL" baseline="0" dirty="0"/>
          </a:p>
          <a:p>
            <a:r>
              <a:rPr lang="ar-SA" baseline="0" dirty="0"/>
              <a:t>كُرات البوظة: التّكنولوجيا المتقدّمة (على سبيل المثال</a:t>
            </a:r>
            <a:r>
              <a:rPr lang="he-IL" baseline="0" dirty="0"/>
              <a:t> </a:t>
            </a:r>
            <a:r>
              <a:rPr lang="en-US" baseline="0" dirty="0"/>
              <a:t>AI</a:t>
            </a:r>
            <a:r>
              <a:rPr lang="he-IL" baseline="0" dirty="0"/>
              <a:t>)</a:t>
            </a:r>
            <a:r>
              <a:rPr lang="en-US" baseline="0" dirty="0"/>
              <a:t>-</a:t>
            </a:r>
            <a:r>
              <a:rPr lang="he-IL" baseline="0" dirty="0"/>
              <a:t> </a:t>
            </a:r>
            <a:r>
              <a:rPr lang="ar-SA" baseline="0" dirty="0"/>
              <a:t>تنتج منتوجًا وفق الطّعمات الّتي طلبناها.  </a:t>
            </a:r>
            <a:endParaRPr lang="he-IL" baseline="0" dirty="0"/>
          </a:p>
          <a:p>
            <a:r>
              <a:rPr lang="ar-SA" baseline="0" dirty="0"/>
              <a:t>إضافات: الجانب الإنسانيّ (أن نفحص، نلائم، نضيف، ندقّق، ندمج)، نضيف روحًا (الإحساس بالانتماء، العلاقة والصّلة الإنسانيّة، واللمسات الشّخصيّة الّتي تميّزنا، نلائم وفق ذوقنا- ذكاء القلب). </a:t>
            </a:r>
            <a:endParaRPr lang="he-IL" baseline="0" dirty="0"/>
          </a:p>
          <a:p>
            <a:endParaRPr lang="he-IL" baseline="0" dirty="0"/>
          </a:p>
          <a:p>
            <a:r>
              <a:rPr lang="ar-SA" baseline="0" dirty="0"/>
              <a:t>المركّب الثّالث هو المحور الأساسي في هذا الدّرس، وهو يؤكّد الجوانب العاطفيّة الّتي من المهمّ أن لا تضيع وأن تكون جزءًا أيضًا حين نستخدم التّكنولوجيا المتقدّمة، كالإحساس بالانتماء، الحساسيّة للاحتياجات، الفن وتعدّد الحضارات، ما يناسبنا ويستميل قلوبنا، والقيمة المضافة الّتي تميزنا عن الآخرين، وما شابه). جميع هذه الأمور مهمّة من أجل المحافظة على الحصانة الرّقميّة في عصر الذّكاء الاصطناعيّ أيضًا. </a:t>
            </a:r>
            <a:endParaRPr lang="he-IL" dirty="0"/>
          </a:p>
          <a:p>
            <a:endParaRPr lang="he-IL" dirty="0"/>
          </a:p>
          <a:p>
            <a:r>
              <a:rPr lang="he-IL" dirty="0"/>
              <a:t>*</a:t>
            </a:r>
            <a:r>
              <a:rPr lang="ar-SA" dirty="0"/>
              <a:t>استعارة البوظة هي بإيحاء من</a:t>
            </a:r>
            <a:r>
              <a:rPr lang="he-IL" baseline="0" dirty="0"/>
              <a:t> "כריך ה-</a:t>
            </a:r>
            <a:r>
              <a:rPr lang="en-US" baseline="0" dirty="0"/>
              <a:t>"AI</a:t>
            </a:r>
            <a:r>
              <a:rPr lang="ar-SA" baseline="0" dirty="0"/>
              <a:t> في موقع </a:t>
            </a:r>
            <a:r>
              <a:rPr lang="he-IL" baseline="0" dirty="0"/>
              <a:t>מתודיקה </a:t>
            </a:r>
            <a:r>
              <a:rPr lang="ar-SA" baseline="0" dirty="0"/>
              <a:t>في </a:t>
            </a:r>
            <a:r>
              <a:rPr lang="en-US" baseline="0" dirty="0"/>
              <a:t>digital</a:t>
            </a:r>
            <a:r>
              <a:rPr lang="he-IL" baseline="0" dirty="0"/>
              <a:t> -</a:t>
            </a:r>
            <a:r>
              <a:rPr lang="he-IL" baseline="0" dirty="0" err="1"/>
              <a:t>ג'וש</a:t>
            </a:r>
            <a:r>
              <a:rPr lang="he-IL" baseline="0" dirty="0"/>
              <a:t> </a:t>
            </a:r>
            <a:r>
              <a:rPr lang="he-IL" baseline="0" dirty="0" err="1"/>
              <a:t>קבלייר</a:t>
            </a:r>
            <a:r>
              <a:rPr lang="he-IL" baseline="0" dirty="0"/>
              <a:t>.</a:t>
            </a:r>
          </a:p>
        </p:txBody>
      </p:sp>
      <p:sp>
        <p:nvSpPr>
          <p:cNvPr id="4" name="מציין מיקום של מספר שקופית 3">
            <a:extLst>
              <a:ext uri="{FF2B5EF4-FFF2-40B4-BE49-F238E27FC236}">
                <a16:creationId xmlns:a16="http://schemas.microsoft.com/office/drawing/2014/main" id="{9CBD367E-0D78-BF1F-0691-7FE23A45A081}"/>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32172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5026-BA69-6683-CE53-BE3568AF352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5B33EE6-493C-BA77-A542-C21A720B14C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F95C6EC-19C3-BDA1-EEBF-074838D6888F}"/>
              </a:ext>
            </a:extLst>
          </p:cNvPr>
          <p:cNvSpPr>
            <a:spLocks noGrp="1"/>
          </p:cNvSpPr>
          <p:nvPr>
            <p:ph type="body" idx="1"/>
          </p:nvPr>
        </p:nvSpPr>
        <p:spPr/>
        <p:txBody>
          <a:bodyPr/>
          <a:lstStyle/>
          <a:p>
            <a:r>
              <a:rPr lang="ar-SA" b="1" dirty="0"/>
              <a:t>ملاحظات للمعلّم\ـة:</a:t>
            </a:r>
            <a:endParaRPr lang="he-IL" b="1" dirty="0"/>
          </a:p>
          <a:p>
            <a:endParaRPr lang="he-IL" dirty="0"/>
          </a:p>
          <a:p>
            <a:r>
              <a:rPr lang="ar-SA" dirty="0"/>
              <a:t>نستعرض للطّلبة استعارة «البوظة» الّتي نشبّهها لاستخدام التّكنولوجيا المتقدّمة كأساس لاستخدام الذّكاء الاصطناعيّ مع دمْج الجوانب العاطفيّة (ذكاء القلب). سنتطرّق إلى ثلاثة مركّبات: </a:t>
            </a:r>
            <a:endParaRPr lang="he-IL" baseline="0" dirty="0"/>
          </a:p>
          <a:p>
            <a:r>
              <a:rPr lang="ar-SA" baseline="0" dirty="0"/>
              <a:t>المخروط (</a:t>
            </a:r>
            <a:r>
              <a:rPr lang="ar-SA" baseline="0" dirty="0" err="1"/>
              <a:t>البسكوتة</a:t>
            </a:r>
            <a:r>
              <a:rPr lang="ar-SA" baseline="0" dirty="0"/>
              <a:t>): الجانب الإنسانيّ- نطلب من التّكنولوجيا المتطوّرة المساعدة في أمر نحتاجه (نصوغ ما نريد داخل المخروط) </a:t>
            </a:r>
            <a:endParaRPr lang="he-IL" baseline="0" dirty="0"/>
          </a:p>
          <a:p>
            <a:r>
              <a:rPr lang="ar-SA" baseline="0" dirty="0"/>
              <a:t>كُرات البوظة: التّكنولوجيا المتقدّمة (على سبيل المثال</a:t>
            </a:r>
            <a:r>
              <a:rPr lang="he-IL" baseline="0" dirty="0"/>
              <a:t> </a:t>
            </a:r>
            <a:r>
              <a:rPr lang="en-US" baseline="0" dirty="0"/>
              <a:t>AI</a:t>
            </a:r>
            <a:r>
              <a:rPr lang="he-IL" baseline="0" dirty="0"/>
              <a:t>)</a:t>
            </a:r>
            <a:r>
              <a:rPr lang="en-US" baseline="0" dirty="0"/>
              <a:t>-</a:t>
            </a:r>
            <a:r>
              <a:rPr lang="he-IL" baseline="0" dirty="0"/>
              <a:t> </a:t>
            </a:r>
            <a:r>
              <a:rPr lang="ar-SA" baseline="0" dirty="0"/>
              <a:t>تنتج منتوجًا وفق الطّعمات الّتي طلبناها.  </a:t>
            </a:r>
            <a:endParaRPr lang="he-IL" baseline="0" dirty="0"/>
          </a:p>
          <a:p>
            <a:r>
              <a:rPr lang="ar-SA" baseline="0" dirty="0"/>
              <a:t>إضافات: الجانب الإنسانيّ (أن نفحص، نلائم، نضيف، ندقّق، ندمج)، نضيف روحًا (الإحساس بالانتماء، العلاقة والصّلة الإنسانيّة، واللمسات الشّخصيّة الّتي تميّزنا، نلائم وفق ذوقنا- ذكاء القلب). </a:t>
            </a:r>
            <a:endParaRPr lang="he-IL" baseline="0" dirty="0"/>
          </a:p>
          <a:p>
            <a:endParaRPr lang="he-IL" baseline="0" dirty="0"/>
          </a:p>
          <a:p>
            <a:r>
              <a:rPr lang="ar-SA" baseline="0" dirty="0"/>
              <a:t>المركّب الثّالث هو المحور الأساسي في هذا الدّرس، وهو يؤكّد الجوانب العاطفيّة الّتي من المهمّ أن لا تضيع وأن تكون جزءًا أيضًا حين نستخدم التّكنولوجيا المتقدّمة، كالإحساس بالانتماء، الحساسيّة للاحتياجات، الفن وتعدّد الحضارات، ما يناسبنا ويستميل قلوبنا، والقيمة المضافة الّتي تميزنا عن الآخرين، وما شابه). جميع هذه الأمور مهمّة من أجل المحافظة على الحصانة الرّقميّة في عصر الذّكاء الاصطناعيّ أيضًا. </a:t>
            </a:r>
            <a:endParaRPr lang="he-IL" dirty="0"/>
          </a:p>
          <a:p>
            <a:endParaRPr lang="he-IL" dirty="0"/>
          </a:p>
          <a:p>
            <a:r>
              <a:rPr lang="he-IL" dirty="0"/>
              <a:t>*</a:t>
            </a:r>
            <a:r>
              <a:rPr lang="ar-SA" dirty="0"/>
              <a:t>استعارة البوظة هي بإيحاء من</a:t>
            </a:r>
            <a:r>
              <a:rPr lang="he-IL" baseline="0" dirty="0"/>
              <a:t> "כריך ה-</a:t>
            </a:r>
            <a:r>
              <a:rPr lang="en-US" baseline="0" dirty="0"/>
              <a:t>"AI</a:t>
            </a:r>
            <a:r>
              <a:rPr lang="ar-SA" baseline="0" dirty="0"/>
              <a:t> في موقع </a:t>
            </a:r>
            <a:r>
              <a:rPr lang="he-IL" baseline="0" dirty="0"/>
              <a:t>מתודיקה </a:t>
            </a:r>
            <a:r>
              <a:rPr lang="ar-SA" baseline="0" dirty="0"/>
              <a:t>في </a:t>
            </a:r>
            <a:r>
              <a:rPr lang="en-US" baseline="0" dirty="0"/>
              <a:t>digital</a:t>
            </a:r>
            <a:r>
              <a:rPr lang="he-IL" baseline="0" dirty="0"/>
              <a:t> -</a:t>
            </a:r>
            <a:r>
              <a:rPr lang="he-IL" baseline="0" dirty="0" err="1"/>
              <a:t>ג'וש</a:t>
            </a:r>
            <a:r>
              <a:rPr lang="he-IL" baseline="0" dirty="0"/>
              <a:t> </a:t>
            </a:r>
            <a:r>
              <a:rPr lang="he-IL" baseline="0" dirty="0" err="1"/>
              <a:t>קבלייר</a:t>
            </a:r>
            <a:r>
              <a:rPr lang="he-IL" baseline="0" dirty="0"/>
              <a:t>.</a:t>
            </a:r>
          </a:p>
        </p:txBody>
      </p:sp>
      <p:sp>
        <p:nvSpPr>
          <p:cNvPr id="4" name="מציין מיקום של מספר שקופית 3">
            <a:extLst>
              <a:ext uri="{FF2B5EF4-FFF2-40B4-BE49-F238E27FC236}">
                <a16:creationId xmlns:a16="http://schemas.microsoft.com/office/drawing/2014/main" id="{8D9EF397-623A-9E41-8DF5-63FF2ACB0D31}"/>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1927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LB" dirty="0"/>
              <a:t>من المُهم</a:t>
            </a:r>
            <a:r>
              <a:rPr lang="ar-SA" dirty="0"/>
              <a:t>ّ</a:t>
            </a:r>
            <a:r>
              <a:rPr lang="ar-LB" dirty="0"/>
              <a:t> أن نُذكّر بالقواعد الأساسي</a:t>
            </a:r>
            <a:r>
              <a:rPr lang="ar-SA" dirty="0"/>
              <a:t>ّ</a:t>
            </a:r>
            <a:r>
              <a:rPr lang="ar-LB" dirty="0"/>
              <a:t>ة للحوار في كلّ درس، بهدف تدعيم الحيّز الآمن الذي يُفسح المجال لحوار عاطفي</a:t>
            </a:r>
            <a:r>
              <a:rPr lang="ar-SA" dirty="0"/>
              <a:t>ّ</a:t>
            </a:r>
            <a:r>
              <a:rPr lang="ar-LB" dirty="0"/>
              <a:t> بين الطّلبة</a:t>
            </a:r>
            <a:r>
              <a:rPr lang="x-none" dirty="0"/>
              <a:t>.</a:t>
            </a:r>
            <a:r>
              <a:rPr lang="he-IL" b="0" dirty="0"/>
              <a:t>  </a:t>
            </a:r>
            <a:r>
              <a:rPr lang="he-IL" b="1" dirty="0"/>
              <a:t> </a:t>
            </a:r>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3831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b="1" dirty="0"/>
              <a:t>ملاحظات للمعلّم\ـة: </a:t>
            </a:r>
            <a:endParaRPr lang="he-IL" b="1" dirty="0"/>
          </a:p>
          <a:p>
            <a:r>
              <a:rPr lang="ar-SA" dirty="0"/>
              <a:t>نقرأ للطّلبة المثال ونسأل:</a:t>
            </a:r>
            <a:r>
              <a:rPr lang="ar-SA" baseline="0" dirty="0"/>
              <a:t> أين نجد في المثال الذي أمامنا «ذكاء القلب»؟ </a:t>
            </a:r>
            <a:endParaRPr lang="he-IL" baseline="0" dirty="0"/>
          </a:p>
          <a:p>
            <a:r>
              <a:rPr lang="ar-SA" baseline="0" dirty="0"/>
              <a:t>بالإمكان التّطرّق إلى أن التّطبيق اقترح مجموعة من الأغاني الممكنة. قبلت ورود معظم الأغاني ولكن «ذكاء القلب» جعلها تشعر بأن إحدى الأغاني لا تلائم أجواء حفلة عيد ميلادها، لذلك قرّرت أن تتّبع ذكاء القلب وأن تزيل الأغنية من القائمة. بالإضافة إلى ذلك، ذكاء القلب جعلها تشعر أن هناك أمرًا ما ينقص القائمة، أغنية يمكن أن تضيف وتحسّن الأجواء في الحفلة، أغنية تحبّها بشكل خاصّ، هي أغنية «كلّ الصّفّ يصفّق بالكفّ»، فأضافتها. </a:t>
            </a:r>
            <a:endParaRPr lang="he-IL" baseline="0" dirty="0"/>
          </a:p>
          <a:p>
            <a:r>
              <a:rPr lang="ar-SA" baseline="0" dirty="0"/>
              <a:t>المقصود أن ورود لم تقبل بشكل مطلق ما اقترحه التّطبيق، بل قبلت أقسامًا منه، ومن خلال «ذكاء القلب» قامت بتصحيح القائمة كي تلائمها وتلائم مشاعرها، صحّحت وأزالت وأضافت أغان.  </a:t>
            </a:r>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38630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b="1" dirty="0"/>
              <a:t>ملاحظات للمعلّم\ـة: </a:t>
            </a:r>
            <a:endParaRPr lang="he-IL" b="1" baseline="0" dirty="0"/>
          </a:p>
          <a:p>
            <a:r>
              <a:rPr lang="ar-SA" baseline="0" dirty="0"/>
              <a:t>قوموا بتجسيد الاستعارة من خلال المثال الأوّل</a:t>
            </a:r>
            <a:r>
              <a:rPr lang="ar-SY" baseline="0" dirty="0"/>
              <a:t>.</a:t>
            </a:r>
            <a:endParaRPr lang="he-IL" baseline="0" dirty="0"/>
          </a:p>
          <a:p>
            <a:r>
              <a:rPr lang="ar-SA" baseline="0" dirty="0"/>
              <a:t>إليكم أمثلة لإجابات الطّلبة الممكنة:  </a:t>
            </a:r>
            <a:endParaRPr lang="he-IL" baseline="0" dirty="0"/>
          </a:p>
          <a:p>
            <a:r>
              <a:rPr lang="ar-SA" baseline="0" dirty="0" err="1"/>
              <a:t>البسكوتة</a:t>
            </a:r>
            <a:r>
              <a:rPr lang="ar-SA" baseline="0" dirty="0"/>
              <a:t> (المخروط)- طلبت ورود قائمة أغان لحفلة عيد ميلادها حيث ستبلغ الـ 12 من عمرها.</a:t>
            </a:r>
            <a:endParaRPr lang="he-IL" baseline="0" dirty="0"/>
          </a:p>
          <a:p>
            <a:r>
              <a:rPr lang="ar-SA" baseline="0" dirty="0"/>
              <a:t>كُرات البوطة: حصلت ورود على قائمة أغان من التّطبيق.  </a:t>
            </a:r>
            <a:endParaRPr lang="he-IL" baseline="0" dirty="0"/>
          </a:p>
          <a:p>
            <a:r>
              <a:rPr lang="ar-SA" baseline="0" dirty="0"/>
              <a:t>الإضافات\التّغييرات: اختارت ورود قسمًا من الأغاني، وأزالت أغنية لا تلائم أجواء الحفلة وأضافت أغنية حماسيّة ستُفرح الأصدقاء، لقد أضافت ذكاء القلب. </a:t>
            </a:r>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2177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b="1" dirty="0"/>
              <a:t>ملاحظات للمعلّم\ـة:</a:t>
            </a:r>
            <a:endParaRPr lang="he-IL" b="1" dirty="0"/>
          </a:p>
          <a:p>
            <a:r>
              <a:rPr lang="ar-SA" dirty="0"/>
              <a:t>نقرأ للطّلبة أمثلة ونسأل: أين ذكاء القلب برأيكم في المثال الذي أمامنا؟ </a:t>
            </a:r>
            <a:endParaRPr lang="he-IL" baseline="0" dirty="0"/>
          </a:p>
          <a:p>
            <a:r>
              <a:rPr lang="ar-SA" baseline="0" dirty="0"/>
              <a:t>بالإمكان التّطرّق إلى أن التّطبيق اقترح أفكار ممكنة، ولكن سمير لم يعجبه ردّ التّطبيق واختار أن يصغي لـِ «ذكاء القلب». سمير ليس مهتمًّا بأن يرتدي ملابس لا تلائم ذوقه وأسلوبه وليست مريحة بالنّسبة له من أجل أن يكون مقبولًا، كما أنه يشعر أنه ليس من الصّواب أن يقول الكلمة الأخيرة وأظهر وعيًا ذاتيًا، فالأولاد يقدّرون ما يقول لأنه يقول الأمور حين يشعر أن من المهمّ أن يقولها، وليس من أجل أن يكون مقبولًا. </a:t>
            </a:r>
          </a:p>
          <a:p>
            <a:r>
              <a:rPr lang="ar-SA" baseline="0" dirty="0"/>
              <a:t>لقد أصغى لذكاء القلب أيضًا حين قَبِل فكرة الحضور للقاءات الصّفّيّة أكثر، وإن لم يكن ذلك بشكل دائم. لقد أصغى لنفسه وخشيته أن يفوّت التّمارين في دورة كُرة القدم، ولكنه أدرك القيمة الكامنة في خوض تجارب مشتركة مع الزّملاء والأصدقاء في اللقاءات الصّفّيّة. </a:t>
            </a:r>
            <a:endParaRPr lang="he-IL" baseline="0" dirty="0"/>
          </a:p>
          <a:p>
            <a:r>
              <a:rPr lang="ar-SA" baseline="0" dirty="0"/>
              <a:t>المقصود أننا حين نتوجّه للتّطبيق وهو يقترح علينا أفكارًا فلسنا مجبرين على قبول ما يقترح. قد لا نقبل أيًا من الأفكار أحيانًا، وقد نقبل قسمًا من الأفكار في أحيان أخرى. لقد اتّبع سمير «ذكار القلب»- لم يقبل أفكارًا شعر بأنها ليس صائبة، ولم تلائم ميوله وشخصيّته وصفاته. لقد اختار قبول فكرة واحدة من الرّدّ التي تطرّقت إلى المشاركة أكثر في اللقاءات الصّفّيّة.</a:t>
            </a:r>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38209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b="1" dirty="0"/>
              <a:t>ملاحظات للمعلّم\ـة: </a:t>
            </a:r>
            <a:endParaRPr lang="he-IL" b="1" baseline="0" dirty="0"/>
          </a:p>
          <a:p>
            <a:r>
              <a:rPr lang="ar-SA" baseline="0" dirty="0"/>
              <a:t>قوموا بتجسيد الاستعارة من خلال المثال ال</a:t>
            </a:r>
            <a:r>
              <a:rPr lang="ar-SY" baseline="0" dirty="0"/>
              <a:t>ثّاني.</a:t>
            </a:r>
            <a:endParaRPr lang="he-IL" baseline="0" dirty="0"/>
          </a:p>
          <a:p>
            <a:r>
              <a:rPr lang="ar-SA" baseline="0" dirty="0"/>
              <a:t>إليكم أمثلة لإجابات الطّلبة الممكنة:  </a:t>
            </a:r>
            <a:endParaRPr lang="he-IL" baseline="0" dirty="0"/>
          </a:p>
          <a:p>
            <a:r>
              <a:rPr lang="ar-SA" baseline="0" dirty="0" err="1"/>
              <a:t>البسكوتة</a:t>
            </a:r>
            <a:r>
              <a:rPr lang="ar-SA" baseline="0" dirty="0"/>
              <a:t> (المخروط): طلب سمير أفكارًا لكي يكون مقبولًا أكثر.  </a:t>
            </a:r>
            <a:endParaRPr lang="he-IL" baseline="0" dirty="0"/>
          </a:p>
          <a:p>
            <a:r>
              <a:rPr lang="ar-SA" baseline="0" dirty="0"/>
              <a:t>كُرات البوطة: لقد أعطى التّطبيق لسمير أفكارًا عديدة كي يكون مقبولًا أكثر- أن يلبس كما يلبس الأولاد المقبولون في الصّفّ، أن تكون كلمته هي دائمًا الكلمة الأخيرة، وأن يشارك دائمًا في اللقاءات الصّفيّة. </a:t>
            </a:r>
            <a:endParaRPr lang="he-IL" baseline="0" dirty="0"/>
          </a:p>
          <a:p>
            <a:r>
              <a:rPr lang="ar-SA" baseline="0" dirty="0"/>
              <a:t>الإضافات\التّغييرات: لقد اختار سمير عدم قبول فكرتين لم تلائما أسلوبه وشخصيّته، وقَبِل الفكرة الأخيرة بخصوص المشاركة في اللقاءات الصّفّيّة بطريقة تدمج بين دورة كُرَة القدم والمشاركة في اللقاءات الصّفّيّة. أحيانًا تكون الإضافة هي تصحيح أو تغيير.    </a:t>
            </a:r>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12003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dirty="0"/>
              <a:t>ملاحظات للمعلّم\ـة:</a:t>
            </a:r>
            <a:endParaRPr lang="he-IL" dirty="0"/>
          </a:p>
          <a:p>
            <a:r>
              <a:rPr lang="ar-SA" dirty="0"/>
              <a:t>قوموا بجمع الاستنتاجات والعِبَر الّتي توصّل إليها الطّلبة والأسئلة الّتي تراودهم،</a:t>
            </a:r>
            <a:r>
              <a:rPr lang="ar-SA" baseline="0" dirty="0"/>
              <a:t> حيث سيكون ذلك تمهيدًا للرّسائل حَوْل أهميّة ذكاء القلب في عصر الذّكاء الاصطناعيّ المذكورة لاحقًا في هذه العارضة. </a:t>
            </a:r>
            <a:r>
              <a:rPr lang="ar-SA" dirty="0"/>
              <a:t> </a:t>
            </a:r>
            <a:endParaRPr lang="he-IL" baseline="0" dirty="0"/>
          </a:p>
          <a:p>
            <a:r>
              <a:rPr lang="ar-SA" baseline="0" dirty="0"/>
              <a:t>من المفضّل توجيه الحديث نحو النّواحي العاطفيّة والاجتماعيّة الّتي ذُكِرت خلال هذا الدّرس. سنُبرز التّعقيد الكامن في اللقاء مع التّكنولوجيا المتقدّمة بشكل عامّ ومع الذّكاء الاصطناعيّ بالتّحديد، والفرص الّتي يوفّرها والثّمن الذي قد ندفعه في سياق الانتماء، الصّداقة، العلاقات، العناوين لطلب المساعدة وقت الضّيق وما شابه، وهكذا سيتوافق النّقاش مع الرّسائل الّتي ستضع الأساس من أجل الدّمج بين الجانب الإنسانيّ والجانب التّكنولوجيّ والذّكاء الاصطناعيّ. </a:t>
            </a:r>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80610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  </a:t>
            </a:r>
            <a:endParaRPr lang="he-IL" dirty="0"/>
          </a:p>
        </p:txBody>
      </p:sp>
      <p:sp>
        <p:nvSpPr>
          <p:cNvPr id="4" name="מציין מיקום של מספר שקופית 3"/>
          <p:cNvSpPr>
            <a:spLocks noGrp="1"/>
          </p:cNvSpPr>
          <p:nvPr>
            <p:ph type="sldNum" sz="quarter" idx="10"/>
          </p:nvPr>
        </p:nvSpPr>
        <p:spPr/>
        <p:txBody>
          <a:bodyPr/>
          <a:lstStyle/>
          <a:p>
            <a:fld id="{2D822099-C4B9-4777-AC4D-E954DB6718BC}" type="slidenum">
              <a:rPr lang="he-IL" smtClean="0"/>
              <a:t>27</a:t>
            </a:fld>
            <a:endParaRPr lang="he-IL"/>
          </a:p>
        </p:txBody>
      </p:sp>
    </p:spTree>
    <p:extLst>
      <p:ext uri="{BB962C8B-B14F-4D97-AF65-F5344CB8AC3E}">
        <p14:creationId xmlns:p14="http://schemas.microsoft.com/office/powerpoint/2010/main" val="3910913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28</a:t>
            </a:fld>
            <a:endParaRPr lang="he-IL"/>
          </a:p>
        </p:txBody>
      </p:sp>
    </p:spTree>
    <p:extLst>
      <p:ext uri="{BB962C8B-B14F-4D97-AF65-F5344CB8AC3E}">
        <p14:creationId xmlns:p14="http://schemas.microsoft.com/office/powerpoint/2010/main" val="336280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dirty="0">
                <a:solidFill>
                  <a:srgbClr val="000000"/>
                </a:solidFill>
              </a:rPr>
              <a:t>نتواصل- «ما</a:t>
            </a:r>
            <a:r>
              <a:rPr lang="ar-SA" sz="1200" b="1" baseline="0" dirty="0">
                <a:solidFill>
                  <a:srgbClr val="000000"/>
                </a:solidFill>
              </a:rPr>
              <a:t> الأقرب لكم؟» </a:t>
            </a:r>
            <a:r>
              <a:rPr lang="he-IL" sz="1200" b="1" dirty="0">
                <a:solidFill>
                  <a:srgbClr val="000000"/>
                </a:solidFill>
              </a:rPr>
              <a:t>– </a:t>
            </a:r>
            <a:r>
              <a:rPr lang="ar-SA" sz="1200" b="1" dirty="0">
                <a:solidFill>
                  <a:srgbClr val="000000"/>
                </a:solidFill>
              </a:rPr>
              <a:t>فعاليّة</a:t>
            </a:r>
            <a:r>
              <a:rPr lang="ar-SA" sz="1200" b="1" baseline="0" dirty="0">
                <a:solidFill>
                  <a:srgbClr val="000000"/>
                </a:solidFill>
              </a:rPr>
              <a:t> افتتاحيّة</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dirty="0">
                <a:solidFill>
                  <a:srgbClr val="000000"/>
                </a:solidFill>
                <a:effectLst/>
                <a:latin typeface="+mn-lt"/>
                <a:ea typeface="+mn-ea"/>
                <a:cs typeface="+mn-cs"/>
              </a:rPr>
              <a:t>ملاحظة للمعلّم\ـة: تُعدّ هذه الفعاليّة تمهيدًا للتّفكير في الذّكاء الاصطناعيّ مقابل ذكاء القلب.</a:t>
            </a:r>
            <a:endParaRPr lang="he-IL" sz="1200" b="0" i="0" u="none" strike="noStrike" kern="1200" baseline="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dirty="0">
                <a:solidFill>
                  <a:srgbClr val="000000"/>
                </a:solidFill>
                <a:effectLst/>
                <a:latin typeface="+mn-lt"/>
                <a:ea typeface="+mn-ea"/>
                <a:cs typeface="+mn-cs"/>
              </a:rPr>
              <a:t>نعرض للطّلبة خيارين في كلّ شريحة، وعليهم أن يشيروا</a:t>
            </a:r>
            <a:r>
              <a:rPr lang="ar-SA" sz="1200" b="0" i="0" u="none" strike="noStrike" kern="1200" baseline="0" dirty="0">
                <a:solidFill>
                  <a:srgbClr val="000000"/>
                </a:solidFill>
                <a:effectLst/>
                <a:latin typeface="+mn-lt"/>
                <a:ea typeface="+mn-ea"/>
                <a:cs typeface="+mn-cs"/>
              </a:rPr>
              <a:t> إلى الأقرب بالنّسبة لهم. </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dirty="0">
                <a:solidFill>
                  <a:srgbClr val="000000"/>
                </a:solidFill>
                <a:effectLst/>
                <a:latin typeface="+mn-lt"/>
                <a:ea typeface="+mn-ea"/>
                <a:cs typeface="+mn-cs"/>
              </a:rPr>
              <a:t>خلال التّصويت من المهمّ أن نؤكّد للطلبة أن أننا حين نختار في كلّ مرّة نحن نتحرّك على محور من ناحية الأمور الّتي نفضّلها، إمكانيّة الحركة هذه تمكّننا من تغيير الخيارات الّتي نختارها وما نفضّله وفق المعايير المختلفة الّتي نضعها بالحسبان. </a:t>
            </a:r>
            <a:endParaRPr lang="he-IL" sz="1200" b="0" i="0" u="none" strike="noStrike" kern="1200" baseline="0" dirty="0">
              <a:solidFill>
                <a:srgbClr val="000000"/>
              </a:solidFill>
              <a:effectLst/>
              <a:latin typeface="+mn-lt"/>
              <a:ea typeface="+mn-ea"/>
              <a:cs typeface="+mn-cs"/>
            </a:endParaRPr>
          </a:p>
          <a:p>
            <a:pPr rtl="1"/>
            <a:r>
              <a:rPr lang="ar-SA" sz="1200" b="1" i="0" u="none" strike="noStrike" kern="1200" baseline="0" dirty="0">
                <a:solidFill>
                  <a:srgbClr val="000000"/>
                </a:solidFill>
                <a:effectLst/>
                <a:latin typeface="+mn-lt"/>
                <a:ea typeface="+mn-ea"/>
                <a:cs typeface="+mn-cs"/>
              </a:rPr>
              <a:t>بعد عَرض الشّرائح نُجري نقاشًا وفق الأسئلة الآتية:    </a:t>
            </a:r>
            <a:endParaRPr lang="he-IL" sz="1200" b="1"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تأملوا الخيارات الّتي اخترتموها طوال الفعاليّة، هل كان هناك أمر مشترك فيما بينها؟ إذا كانت الإجابة نعم، ما المشترك بينها؟</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ما كانت اعتباراتكم في الاختيار، ما الذي جعلكم تختارون على هذا النّحو ووجّهكم في الاختيار؟ (مسألة التّواصل الإنسانيّ العائليّ مع الأصدقاء\الأصالة\ التّواصل البصريّ؟\ الحقيقة مقابل الزّيف؟ أمر يثير المشاعر؟ البُعد مقابل القُرب الإنسانيّ؟ الخلط بين الحواس؟ سهل وفي متناول اليد؟ يساعدنا في تقصير الوقت </a:t>
            </a:r>
            <a:r>
              <a:rPr lang="ar-SA" sz="1200" b="0" i="0" u="none" strike="noStrike" kern="1200" baseline="0" dirty="0" err="1">
                <a:solidFill>
                  <a:srgbClr val="000000"/>
                </a:solidFill>
                <a:effectLst/>
                <a:latin typeface="+mn-lt"/>
                <a:ea typeface="+mn-ea"/>
                <a:cs typeface="+mn-cs"/>
              </a:rPr>
              <a:t>والسّيرورات</a:t>
            </a:r>
            <a:r>
              <a:rPr lang="ar-SA" sz="1200" b="0" i="0" u="none" strike="noStrike" kern="1200" baseline="0" dirty="0">
                <a:solidFill>
                  <a:srgbClr val="000000"/>
                </a:solidFill>
                <a:effectLst/>
                <a:latin typeface="+mn-lt"/>
                <a:ea typeface="+mn-ea"/>
                <a:cs typeface="+mn-cs"/>
              </a:rPr>
              <a:t> الفكريّة؟) </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أي عنوان آخر كنتم تضيفون لهذه الفعاليّة؟ ما معنى «نتواصل معه» برأيكم؟</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4315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7980-1004-2580-A96F-BB1821996BC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71CAED3-E5D5-E049-7C91-012AC67A347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6BEBA6F-E3BE-1775-9A4E-69B6BF8E7AD6}"/>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dirty="0">
                <a:solidFill>
                  <a:srgbClr val="000000"/>
                </a:solidFill>
              </a:rPr>
              <a:t>نتواصل- «ما</a:t>
            </a:r>
            <a:r>
              <a:rPr lang="ar-SA" sz="1200" b="1" baseline="0" dirty="0">
                <a:solidFill>
                  <a:srgbClr val="000000"/>
                </a:solidFill>
              </a:rPr>
              <a:t> الأقرب لكم؟» </a:t>
            </a:r>
            <a:r>
              <a:rPr lang="he-IL" sz="1200" b="1" dirty="0">
                <a:solidFill>
                  <a:srgbClr val="000000"/>
                </a:solidFill>
              </a:rPr>
              <a:t>– </a:t>
            </a:r>
            <a:r>
              <a:rPr lang="ar-SA" sz="1200" b="1" dirty="0">
                <a:solidFill>
                  <a:srgbClr val="000000"/>
                </a:solidFill>
              </a:rPr>
              <a:t>فعاليّة</a:t>
            </a:r>
            <a:r>
              <a:rPr lang="ar-SA" sz="1200" b="1" baseline="0" dirty="0">
                <a:solidFill>
                  <a:srgbClr val="000000"/>
                </a:solidFill>
              </a:rPr>
              <a:t> افتتاحيّة</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dirty="0">
                <a:solidFill>
                  <a:srgbClr val="000000"/>
                </a:solidFill>
                <a:effectLst/>
                <a:latin typeface="+mn-lt"/>
                <a:ea typeface="+mn-ea"/>
                <a:cs typeface="+mn-cs"/>
              </a:rPr>
              <a:t>نعرض للطّلبة خيارين في كلّ شريحة، وعليهم أن يشيروا</a:t>
            </a:r>
            <a:r>
              <a:rPr lang="ar-SA" sz="1200" b="0" i="0" u="none" strike="noStrike" kern="1200" baseline="0" dirty="0">
                <a:solidFill>
                  <a:srgbClr val="000000"/>
                </a:solidFill>
                <a:effectLst/>
                <a:latin typeface="+mn-lt"/>
                <a:ea typeface="+mn-ea"/>
                <a:cs typeface="+mn-cs"/>
              </a:rPr>
              <a:t> إلى الأقرب بالنّسبة لهم. </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dirty="0">
                <a:solidFill>
                  <a:srgbClr val="000000"/>
                </a:solidFill>
                <a:effectLst/>
                <a:latin typeface="+mn-lt"/>
                <a:ea typeface="+mn-ea"/>
                <a:cs typeface="+mn-cs"/>
              </a:rPr>
              <a:t>خلال التّصويت من المهمّ أن نؤكّد للطلبة أن أننا حين نختار في كلّ مرّة نحن نتحرّك على محور من ناحية الأمور الّتي نفضّلها، إمكانيّة الحركة هذه تمكّننا من تغيير الخيارات الّتي نختارها وما نفضّله وفق المعايير المختلفة الّتي نضعها بالحسبان. </a:t>
            </a:r>
            <a:endParaRPr lang="he-IL" sz="1200" b="0" i="0" u="none" strike="noStrike" kern="1200" baseline="0" dirty="0">
              <a:solidFill>
                <a:srgbClr val="000000"/>
              </a:solidFill>
              <a:effectLst/>
              <a:latin typeface="+mn-lt"/>
              <a:ea typeface="+mn-ea"/>
              <a:cs typeface="+mn-cs"/>
            </a:endParaRPr>
          </a:p>
          <a:p>
            <a:pPr rtl="1"/>
            <a:r>
              <a:rPr lang="ar-SA" sz="1200" b="1" i="0" u="none" strike="noStrike" kern="1200" baseline="0" dirty="0">
                <a:solidFill>
                  <a:srgbClr val="000000"/>
                </a:solidFill>
                <a:effectLst/>
                <a:latin typeface="+mn-lt"/>
                <a:ea typeface="+mn-ea"/>
                <a:cs typeface="+mn-cs"/>
              </a:rPr>
              <a:t>بعد عَرض الشّرائح نُجري نقاشًا وفق الأسئلة الآتية:    </a:t>
            </a:r>
            <a:endParaRPr lang="he-IL" sz="1200" b="1"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تأملوا الخيارات الّتي اخترتموها طوال الفعاليّة، هل كان هناك أمر مشترك فيما بينها؟ إذا كانت الإجابة نعم، ما المشترك بينها؟</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ما كانت اعتباراتكم في الاختيار، ما الذي جعلكم تختارون على هذا النّحو ووجّهكم في الاختيار؟ (مسألة التّواصل الإنسانيّ العائليّ مع الأصدقاء\الأصالة\ التّواصل البصريّ؟\ الحقيقة مقابل الزّيف؟ أمر يثير المشاعر؟ البُعد مقابل القُرب الإنسانيّ؟ الخلط بين الحواس؟ سهل وفي متناول اليد؟ يساعدنا في تقصير الوقت </a:t>
            </a:r>
            <a:r>
              <a:rPr lang="ar-SA" sz="1200" b="0" i="0" u="none" strike="noStrike" kern="1200" baseline="0" dirty="0" err="1">
                <a:solidFill>
                  <a:srgbClr val="000000"/>
                </a:solidFill>
                <a:effectLst/>
                <a:latin typeface="+mn-lt"/>
                <a:ea typeface="+mn-ea"/>
                <a:cs typeface="+mn-cs"/>
              </a:rPr>
              <a:t>والسّيرورات</a:t>
            </a:r>
            <a:r>
              <a:rPr lang="ar-SA" sz="1200" b="0" i="0" u="none" strike="noStrike" kern="1200" baseline="0" dirty="0">
                <a:solidFill>
                  <a:srgbClr val="000000"/>
                </a:solidFill>
                <a:effectLst/>
                <a:latin typeface="+mn-lt"/>
                <a:ea typeface="+mn-ea"/>
                <a:cs typeface="+mn-cs"/>
              </a:rPr>
              <a:t> الفكريّة؟) </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أي عنوان آخر كنتم تضيفون لهذه الفعاليّة؟ ما معنى «نتواصل معه» برأيكم؟</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x-none" dirty="0"/>
          </a:p>
        </p:txBody>
      </p:sp>
      <p:sp>
        <p:nvSpPr>
          <p:cNvPr id="4" name="מציין מיקום של מספר שקופית 3">
            <a:extLst>
              <a:ext uri="{FF2B5EF4-FFF2-40B4-BE49-F238E27FC236}">
                <a16:creationId xmlns:a16="http://schemas.microsoft.com/office/drawing/2014/main" id="{46D6C4E3-40A2-CF8D-AC76-8ED01C6A06D5}"/>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2751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79493-E0F8-6048-0C8D-9C06CF94ABF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B79D721-99E2-0DCD-0404-0B7AEE11D87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BF66833-8162-6050-9F09-921B5560043E}"/>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dirty="0">
                <a:solidFill>
                  <a:srgbClr val="000000"/>
                </a:solidFill>
              </a:rPr>
              <a:t>نتواصل- «ما</a:t>
            </a:r>
            <a:r>
              <a:rPr lang="ar-SA" sz="1200" b="1" baseline="0" dirty="0">
                <a:solidFill>
                  <a:srgbClr val="000000"/>
                </a:solidFill>
              </a:rPr>
              <a:t> الأقرب لكم؟» </a:t>
            </a:r>
            <a:r>
              <a:rPr lang="he-IL" sz="1200" b="1" dirty="0">
                <a:solidFill>
                  <a:srgbClr val="000000"/>
                </a:solidFill>
              </a:rPr>
              <a:t>– </a:t>
            </a:r>
            <a:r>
              <a:rPr lang="ar-SA" sz="1200" b="1" dirty="0">
                <a:solidFill>
                  <a:srgbClr val="000000"/>
                </a:solidFill>
              </a:rPr>
              <a:t>فعاليّة</a:t>
            </a:r>
            <a:r>
              <a:rPr lang="ar-SA" sz="1200" b="1" baseline="0" dirty="0">
                <a:solidFill>
                  <a:srgbClr val="000000"/>
                </a:solidFill>
              </a:rPr>
              <a:t> افتتاحيّة</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dirty="0">
                <a:solidFill>
                  <a:srgbClr val="000000"/>
                </a:solidFill>
                <a:effectLst/>
                <a:latin typeface="+mn-lt"/>
                <a:ea typeface="+mn-ea"/>
                <a:cs typeface="+mn-cs"/>
              </a:rPr>
              <a:t>نعرض للطّلبة خيارين في كلّ شريحة، وعليهم أن يشيروا</a:t>
            </a:r>
            <a:r>
              <a:rPr lang="ar-SA" sz="1200" b="0" i="0" u="none" strike="noStrike" kern="1200" baseline="0" dirty="0">
                <a:solidFill>
                  <a:srgbClr val="000000"/>
                </a:solidFill>
                <a:effectLst/>
                <a:latin typeface="+mn-lt"/>
                <a:ea typeface="+mn-ea"/>
                <a:cs typeface="+mn-cs"/>
              </a:rPr>
              <a:t> إلى الأقرب بالنّسبة لهم. </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dirty="0">
                <a:solidFill>
                  <a:srgbClr val="000000"/>
                </a:solidFill>
                <a:effectLst/>
                <a:latin typeface="+mn-lt"/>
                <a:ea typeface="+mn-ea"/>
                <a:cs typeface="+mn-cs"/>
              </a:rPr>
              <a:t>خلال التّصويت من المهمّ أن نؤكّد للطلبة أن أننا حين نختار في كلّ مرّة نحن نتحرّك على محور من ناحية الأمور الّتي نفضّلها، إمكانيّة الحركة هذه تمكّننا من تغيير الخيارات الّتي نختارها وما نفضّله وفق المعايير المختلفة الّتي نضعها بالحسبان. </a:t>
            </a:r>
            <a:endParaRPr lang="he-IL" sz="1200" b="0" i="0" u="none" strike="noStrike" kern="1200" baseline="0" dirty="0">
              <a:solidFill>
                <a:srgbClr val="000000"/>
              </a:solidFill>
              <a:effectLst/>
              <a:latin typeface="+mn-lt"/>
              <a:ea typeface="+mn-ea"/>
              <a:cs typeface="+mn-cs"/>
            </a:endParaRPr>
          </a:p>
          <a:p>
            <a:pPr rtl="1"/>
            <a:r>
              <a:rPr lang="ar-SA" sz="1200" b="1" i="0" u="none" strike="noStrike" kern="1200" baseline="0" dirty="0">
                <a:solidFill>
                  <a:srgbClr val="000000"/>
                </a:solidFill>
                <a:effectLst/>
                <a:latin typeface="+mn-lt"/>
                <a:ea typeface="+mn-ea"/>
                <a:cs typeface="+mn-cs"/>
              </a:rPr>
              <a:t>بعد عَرض الشّرائح نُجري نقاشًا وفق الأسئلة الآتية:    </a:t>
            </a:r>
            <a:endParaRPr lang="he-IL" sz="1200" b="1"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تأملوا الخيارات الّتي اخترتموها طوال الفعاليّة، هل كان هناك أمر مشترك فيما بينها؟ إذا كانت الإجابة نعم، ما المشترك بينها؟</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ما كانت اعتباراتكم في الاختيار، ما الذي جعلكم تختارون على هذا النّحو ووجّهكم في الاختيار؟ (مسألة التّواصل الإنسانيّ العائليّ مع الأصدقاء\الأصالة\ التواصل البصريّ؟\ الحقيقة مقابل الزّيف؟ أمر يثير المشاعر؟ البُعد مقابل القُرب الإنسانيّ؟ الخلط بين الحواس؟ سهل وفي متناول اليد؟ يساعدنا في تقصير الوقت </a:t>
            </a:r>
            <a:r>
              <a:rPr lang="ar-SA" sz="1200" b="0" i="0" u="none" strike="noStrike" kern="1200" baseline="0" dirty="0" err="1">
                <a:solidFill>
                  <a:srgbClr val="000000"/>
                </a:solidFill>
                <a:effectLst/>
                <a:latin typeface="+mn-lt"/>
                <a:ea typeface="+mn-ea"/>
                <a:cs typeface="+mn-cs"/>
              </a:rPr>
              <a:t>والسّيرورات</a:t>
            </a:r>
            <a:r>
              <a:rPr lang="ar-SA" sz="1200" b="0" i="0" u="none" strike="noStrike" kern="1200" baseline="0" dirty="0">
                <a:solidFill>
                  <a:srgbClr val="000000"/>
                </a:solidFill>
                <a:effectLst/>
                <a:latin typeface="+mn-lt"/>
                <a:ea typeface="+mn-ea"/>
                <a:cs typeface="+mn-cs"/>
              </a:rPr>
              <a:t> الفكريّة؟) </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أي عنوان آخر كنتم تضيفون لهذه الفعاليّة؟ ما معنى «نتواصل معه» برأيكم؟</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x-none" dirty="0"/>
          </a:p>
        </p:txBody>
      </p:sp>
      <p:sp>
        <p:nvSpPr>
          <p:cNvPr id="4" name="מציין מיקום של מספר שקופית 3">
            <a:extLst>
              <a:ext uri="{FF2B5EF4-FFF2-40B4-BE49-F238E27FC236}">
                <a16:creationId xmlns:a16="http://schemas.microsoft.com/office/drawing/2014/main" id="{A940E69C-E5FC-72BA-FBCD-66CA4246C8BD}"/>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5531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34D6-CF7E-CF46-2824-0E29A43E4DA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2C34294-8C6C-53BB-2195-7773D22B920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A625624-AA85-35DC-D165-CE993DCE269B}"/>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dirty="0">
                <a:solidFill>
                  <a:srgbClr val="000000"/>
                </a:solidFill>
              </a:rPr>
              <a:t>نتواصل- «ما</a:t>
            </a:r>
            <a:r>
              <a:rPr lang="ar-SA" sz="1200" b="1" baseline="0" dirty="0">
                <a:solidFill>
                  <a:srgbClr val="000000"/>
                </a:solidFill>
              </a:rPr>
              <a:t> الأقرب لكم؟» </a:t>
            </a:r>
            <a:r>
              <a:rPr lang="he-IL" sz="1200" b="1" dirty="0">
                <a:solidFill>
                  <a:srgbClr val="000000"/>
                </a:solidFill>
              </a:rPr>
              <a:t>– </a:t>
            </a:r>
            <a:r>
              <a:rPr lang="ar-SA" sz="1200" b="1" dirty="0">
                <a:solidFill>
                  <a:srgbClr val="000000"/>
                </a:solidFill>
              </a:rPr>
              <a:t>فعاليّة</a:t>
            </a:r>
            <a:r>
              <a:rPr lang="ar-SA" sz="1200" b="1" baseline="0" dirty="0">
                <a:solidFill>
                  <a:srgbClr val="000000"/>
                </a:solidFill>
              </a:rPr>
              <a:t> افتتاحيّة</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dirty="0">
                <a:solidFill>
                  <a:srgbClr val="000000"/>
                </a:solidFill>
                <a:effectLst/>
                <a:latin typeface="+mn-lt"/>
                <a:ea typeface="+mn-ea"/>
                <a:cs typeface="+mn-cs"/>
              </a:rPr>
              <a:t>نعرض للطّلبة خيارين في كلّ شريحة، وعليهم أن يشيروا</a:t>
            </a:r>
            <a:r>
              <a:rPr lang="ar-SA" sz="1200" b="0" i="0" u="none" strike="noStrike" kern="1200" baseline="0" dirty="0">
                <a:solidFill>
                  <a:srgbClr val="000000"/>
                </a:solidFill>
                <a:effectLst/>
                <a:latin typeface="+mn-lt"/>
                <a:ea typeface="+mn-ea"/>
                <a:cs typeface="+mn-cs"/>
              </a:rPr>
              <a:t> إلى الأقرب بالنّسبة لهم. </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dirty="0">
                <a:solidFill>
                  <a:srgbClr val="000000"/>
                </a:solidFill>
                <a:effectLst/>
                <a:latin typeface="+mn-lt"/>
                <a:ea typeface="+mn-ea"/>
                <a:cs typeface="+mn-cs"/>
              </a:rPr>
              <a:t>خلال التّصويت من المهمّ أن نؤكّد للطلبة أن أننا حين نختار في كلّ مرّة نحن نتحرّك على محور من ناحية الأمور الّتي نفضّلها، إمكانيّة الحركة هذه تمكّننا من تغيير الخيارات الّتي نختارها وما نفضّله وفق المعايير المختلفة الّتي نضعها بالحسبان. </a:t>
            </a:r>
            <a:endParaRPr lang="he-IL" sz="1200" b="0" i="0" u="none" strike="noStrike" kern="1200" baseline="0" dirty="0">
              <a:solidFill>
                <a:srgbClr val="000000"/>
              </a:solidFill>
              <a:effectLst/>
              <a:latin typeface="+mn-lt"/>
              <a:ea typeface="+mn-ea"/>
              <a:cs typeface="+mn-cs"/>
            </a:endParaRPr>
          </a:p>
          <a:p>
            <a:pPr rtl="1"/>
            <a:r>
              <a:rPr lang="ar-SA" sz="1200" b="1" i="0" u="none" strike="noStrike" kern="1200" baseline="0" dirty="0">
                <a:solidFill>
                  <a:srgbClr val="000000"/>
                </a:solidFill>
                <a:effectLst/>
                <a:latin typeface="+mn-lt"/>
                <a:ea typeface="+mn-ea"/>
                <a:cs typeface="+mn-cs"/>
              </a:rPr>
              <a:t>بعد عَرض الشّرائح نُجري نقاشًا وفق الأسئلة الآتية:    </a:t>
            </a:r>
            <a:endParaRPr lang="he-IL" sz="1200" b="1"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تأملوا الخيارات الّتي اخترتموها طوال الفعاليّة، هل كان هناك أمر مشترك فيما بينها؟ إذا كانت الإجابة نعم، ما المشترك بينها؟</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ما كانت اعتباراتكم في الاختيار، ما الذي جعلكم تختارون على هذا النّحو ووجّهكم في الاختيار؟ (مسألة التّواصل الإنسانيّ العائليّ مع الأصدقاء\الأصالة\ التّواصل البصريّ؟\ الحقيقة مقابل الزّيف؟ أمر يثير المشاعر؟ البُعد مقابل القُرب الإنسانيّ؟ الخلط بين الحواس؟ سهل وفي متناول اليد؟ يساعدنا في تقصير الوقت </a:t>
            </a:r>
            <a:r>
              <a:rPr lang="ar-SA" sz="1200" b="0" i="0" u="none" strike="noStrike" kern="1200" baseline="0" dirty="0" err="1">
                <a:solidFill>
                  <a:srgbClr val="000000"/>
                </a:solidFill>
                <a:effectLst/>
                <a:latin typeface="+mn-lt"/>
                <a:ea typeface="+mn-ea"/>
                <a:cs typeface="+mn-cs"/>
              </a:rPr>
              <a:t>والسّيرورات</a:t>
            </a:r>
            <a:r>
              <a:rPr lang="ar-SA" sz="1200" b="0" i="0" u="none" strike="noStrike" kern="1200" baseline="0" dirty="0">
                <a:solidFill>
                  <a:srgbClr val="000000"/>
                </a:solidFill>
                <a:effectLst/>
                <a:latin typeface="+mn-lt"/>
                <a:ea typeface="+mn-ea"/>
                <a:cs typeface="+mn-cs"/>
              </a:rPr>
              <a:t> الفكريّة؟) </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أي عنوان آخر كنتم تضيفون لهذه الفعاليّة؟ ما معنى «نتواصل معه» برأيكم؟</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p:txBody>
      </p:sp>
      <p:sp>
        <p:nvSpPr>
          <p:cNvPr id="4" name="מציין מיקום של מספר שקופית 3">
            <a:extLst>
              <a:ext uri="{FF2B5EF4-FFF2-40B4-BE49-F238E27FC236}">
                <a16:creationId xmlns:a16="http://schemas.microsoft.com/office/drawing/2014/main" id="{AE83F16C-0BDC-2FCF-5988-0FB2D9C56A30}"/>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044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C299D-E9D8-346A-B389-457E09A1852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7AFDCC6-63E1-E002-8A07-A74B8FCB034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0EBEAC5-D388-C28E-0F2B-CEF3D9BC50A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dirty="0">
                <a:solidFill>
                  <a:srgbClr val="000000"/>
                </a:solidFill>
              </a:rPr>
              <a:t>نتواصل- «ما</a:t>
            </a:r>
            <a:r>
              <a:rPr lang="ar-SA" sz="1200" b="1" baseline="0" dirty="0">
                <a:solidFill>
                  <a:srgbClr val="000000"/>
                </a:solidFill>
              </a:rPr>
              <a:t> الأقرب لكم؟» </a:t>
            </a:r>
            <a:r>
              <a:rPr lang="he-IL" sz="1200" b="1" dirty="0">
                <a:solidFill>
                  <a:srgbClr val="000000"/>
                </a:solidFill>
              </a:rPr>
              <a:t>– </a:t>
            </a:r>
            <a:r>
              <a:rPr lang="ar-SA" sz="1200" b="1" dirty="0">
                <a:solidFill>
                  <a:srgbClr val="000000"/>
                </a:solidFill>
              </a:rPr>
              <a:t>فعاليّة</a:t>
            </a:r>
            <a:r>
              <a:rPr lang="ar-SA" sz="1200" b="1" baseline="0" dirty="0">
                <a:solidFill>
                  <a:srgbClr val="000000"/>
                </a:solidFill>
              </a:rPr>
              <a:t> افتتاحيّة</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dirty="0">
                <a:solidFill>
                  <a:srgbClr val="000000"/>
                </a:solidFill>
                <a:effectLst/>
                <a:latin typeface="+mn-lt"/>
                <a:ea typeface="+mn-ea"/>
                <a:cs typeface="+mn-cs"/>
              </a:rPr>
              <a:t>نعرض للطّلبة خيارين في كلّ شريحة، وعليهم أن يشيروا</a:t>
            </a:r>
            <a:r>
              <a:rPr lang="ar-SA" sz="1200" b="0" i="0" u="none" strike="noStrike" kern="1200" baseline="0" dirty="0">
                <a:solidFill>
                  <a:srgbClr val="000000"/>
                </a:solidFill>
                <a:effectLst/>
                <a:latin typeface="+mn-lt"/>
                <a:ea typeface="+mn-ea"/>
                <a:cs typeface="+mn-cs"/>
              </a:rPr>
              <a:t> إلى الأقرب بالنّسبة لهم. </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dirty="0">
                <a:solidFill>
                  <a:srgbClr val="000000"/>
                </a:solidFill>
                <a:effectLst/>
                <a:latin typeface="+mn-lt"/>
                <a:ea typeface="+mn-ea"/>
                <a:cs typeface="+mn-cs"/>
              </a:rPr>
              <a:t>خلال التّصويت من المهمّ أن نؤكّد للطلبة أن أننا حين نختار في كلّ مرّة نحن نتحرّك على محور من ناحية الأمور الّتي نفضّلها، إمكانيّة الحركة هذه تمكّننا من تغيير الخيارات الّتي نختارها وما نفضّله وفق المعايير المختلفة الّتي نضعها بالحسبان. </a:t>
            </a:r>
            <a:endParaRPr lang="he-IL" sz="1200" b="0" i="0" u="none" strike="noStrike" kern="1200" baseline="0" dirty="0">
              <a:solidFill>
                <a:srgbClr val="000000"/>
              </a:solidFill>
              <a:effectLst/>
              <a:latin typeface="+mn-lt"/>
              <a:ea typeface="+mn-ea"/>
              <a:cs typeface="+mn-cs"/>
            </a:endParaRPr>
          </a:p>
          <a:p>
            <a:pPr rtl="1"/>
            <a:r>
              <a:rPr lang="ar-SA" sz="1200" b="1" i="0" u="none" strike="noStrike" kern="1200" baseline="0" dirty="0">
                <a:solidFill>
                  <a:srgbClr val="000000"/>
                </a:solidFill>
                <a:effectLst/>
                <a:latin typeface="+mn-lt"/>
                <a:ea typeface="+mn-ea"/>
                <a:cs typeface="+mn-cs"/>
              </a:rPr>
              <a:t>بعد عَرض الشّرائح نُجري نقاشًا وفق الأسئلة الآتية:    </a:t>
            </a:r>
            <a:endParaRPr lang="he-IL" sz="1200" b="1"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تأملوا الخيارات الّتي اخترتموها طوال الفعاليّة، هل كان هناك أمر مشترك فيما بينها؟ إذا كانت الإجابة نعم، ما المشترك بينها؟</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ما كانت اعتباراتكم في الاختيار، ما الذي جعلكم تختارون على هذا النّحو ووجّهكم في الاختيار؟ (مسألة التّواصل الإنسانيّ العائليّ مع الأصدقاء\الأصالة\ التّواصل البصريّ؟\ الحقيقة مقابل الزّيف؟ أمر يثير المشاعر؟ البُعد مقابل القُرب الإنسانيّ؟ الخلط بين الحواس؟ سهل وفي متناول اليد؟ يساعدنا في تقصير الوقت </a:t>
            </a:r>
            <a:r>
              <a:rPr lang="ar-SA" sz="1200" b="0" i="0" u="none" strike="noStrike" kern="1200" baseline="0" dirty="0" err="1">
                <a:solidFill>
                  <a:srgbClr val="000000"/>
                </a:solidFill>
                <a:effectLst/>
                <a:latin typeface="+mn-lt"/>
                <a:ea typeface="+mn-ea"/>
                <a:cs typeface="+mn-cs"/>
              </a:rPr>
              <a:t>والسّيرورات</a:t>
            </a:r>
            <a:r>
              <a:rPr lang="ar-SA" sz="1200" b="0" i="0" u="none" strike="noStrike" kern="1200" baseline="0" dirty="0">
                <a:solidFill>
                  <a:srgbClr val="000000"/>
                </a:solidFill>
                <a:effectLst/>
                <a:latin typeface="+mn-lt"/>
                <a:ea typeface="+mn-ea"/>
                <a:cs typeface="+mn-cs"/>
              </a:rPr>
              <a:t> الفكريّة؟) </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أي عنوان آخر كنتم تضيفون لهذه الفعاليّة؟ ما معنى «نتواصل معه» برأيكم؟</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p:txBody>
      </p:sp>
      <p:sp>
        <p:nvSpPr>
          <p:cNvPr id="4" name="מציין מיקום של מספר שקופית 3">
            <a:extLst>
              <a:ext uri="{FF2B5EF4-FFF2-40B4-BE49-F238E27FC236}">
                <a16:creationId xmlns:a16="http://schemas.microsoft.com/office/drawing/2014/main" id="{A7762624-6230-8240-760C-270AC858A88F}"/>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7377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dirty="0">
                <a:solidFill>
                  <a:srgbClr val="000000"/>
                </a:solidFill>
              </a:rPr>
              <a:t>نتواصل- «ما</a:t>
            </a:r>
            <a:r>
              <a:rPr lang="ar-SA" sz="1200" b="1" baseline="0" dirty="0">
                <a:solidFill>
                  <a:srgbClr val="000000"/>
                </a:solidFill>
              </a:rPr>
              <a:t> الأقرب لكم؟» </a:t>
            </a:r>
            <a:r>
              <a:rPr lang="he-IL" sz="1200" b="1" dirty="0">
                <a:solidFill>
                  <a:srgbClr val="000000"/>
                </a:solidFill>
              </a:rPr>
              <a:t>– </a:t>
            </a:r>
            <a:r>
              <a:rPr lang="ar-SA" sz="1200" b="1" dirty="0">
                <a:solidFill>
                  <a:srgbClr val="000000"/>
                </a:solidFill>
              </a:rPr>
              <a:t>فعاليّة</a:t>
            </a:r>
            <a:r>
              <a:rPr lang="ar-SA" sz="1200" b="1" baseline="0" dirty="0">
                <a:solidFill>
                  <a:srgbClr val="000000"/>
                </a:solidFill>
              </a:rPr>
              <a:t> افتتاحيّة</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dirty="0">
                <a:solidFill>
                  <a:srgbClr val="000000"/>
                </a:solidFill>
                <a:effectLst/>
                <a:latin typeface="+mn-lt"/>
                <a:ea typeface="+mn-ea"/>
                <a:cs typeface="+mn-cs"/>
              </a:rPr>
              <a:t>نعرض للطّلبة خيارين في كلّ شريحة، وعليهم أن يشيروا</a:t>
            </a:r>
            <a:r>
              <a:rPr lang="ar-SA" sz="1200" b="0" i="0" u="none" strike="noStrike" kern="1200" baseline="0" dirty="0">
                <a:solidFill>
                  <a:srgbClr val="000000"/>
                </a:solidFill>
                <a:effectLst/>
                <a:latin typeface="+mn-lt"/>
                <a:ea typeface="+mn-ea"/>
                <a:cs typeface="+mn-cs"/>
              </a:rPr>
              <a:t> إلى الأقرب بالنّسبة لهم. </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dirty="0">
                <a:solidFill>
                  <a:srgbClr val="000000"/>
                </a:solidFill>
                <a:effectLst/>
                <a:latin typeface="+mn-lt"/>
                <a:ea typeface="+mn-ea"/>
                <a:cs typeface="+mn-cs"/>
              </a:rPr>
              <a:t>خلال التّصويت من المهمّ أن نؤكّد للطلبة أن أننا حين نختار في كلّ مرّة نحن نتحرّك على محور من ناحية الأمور الّتي نفضّلها، إمكانيّة الحركة هذه تمكّننا من تغيير الخيارات الّتي نختارها وما نفضّله وفق المعايير المختلفة الّتي نضعها بالحسبان. </a:t>
            </a:r>
            <a:endParaRPr lang="he-IL" sz="1200" b="0" i="0" u="none" strike="noStrike" kern="1200" baseline="0" dirty="0">
              <a:solidFill>
                <a:srgbClr val="000000"/>
              </a:solidFill>
              <a:effectLst/>
              <a:latin typeface="+mn-lt"/>
              <a:ea typeface="+mn-ea"/>
              <a:cs typeface="+mn-cs"/>
            </a:endParaRPr>
          </a:p>
          <a:p>
            <a:pPr rtl="1"/>
            <a:r>
              <a:rPr lang="ar-SA" sz="1200" b="1" i="0" u="none" strike="noStrike" kern="1200" baseline="0" dirty="0">
                <a:solidFill>
                  <a:srgbClr val="000000"/>
                </a:solidFill>
                <a:effectLst/>
                <a:latin typeface="+mn-lt"/>
                <a:ea typeface="+mn-ea"/>
                <a:cs typeface="+mn-cs"/>
              </a:rPr>
              <a:t>بعد عَرض الشّرائح نُجري نقاشًا وفق الأسئلة الآتية:    </a:t>
            </a:r>
            <a:endParaRPr lang="he-IL" sz="1200" b="1"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تأملوا الخيارات الّتي اخترتموها طوال الفعاليّة، هل كان هناك أمر مشترك فيما بينها؟ إذا كانت الإجابة نعم، ما المشترك بينها؟</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ما كانت اعتباراتكم في الاختيار، ما الذي جعلكم تختارون على هذا النّحو ووجّهكم في الاختيار؟ (مسألة التّواصل الإنسانيّ العائليّ مع الأصدقاء\الأصالة\ التّواصل البصريّ؟\ الحقيقة مقابل الزّيف؟ أمر يثير المشاعر؟ البُعد مقابل القُرب الإنسانيّ؟ الخلط بين الحواس؟ سهل وفي متناول اليد؟ يساعدنا في تقصير الوقت </a:t>
            </a:r>
            <a:r>
              <a:rPr lang="ar-SA" sz="1200" b="0" i="0" u="none" strike="noStrike" kern="1200" baseline="0" dirty="0" err="1">
                <a:solidFill>
                  <a:srgbClr val="000000"/>
                </a:solidFill>
                <a:effectLst/>
                <a:latin typeface="+mn-lt"/>
                <a:ea typeface="+mn-ea"/>
                <a:cs typeface="+mn-cs"/>
              </a:rPr>
              <a:t>والسّيرورات</a:t>
            </a:r>
            <a:r>
              <a:rPr lang="ar-SA" sz="1200" b="0" i="0" u="none" strike="noStrike" kern="1200" baseline="0" dirty="0">
                <a:solidFill>
                  <a:srgbClr val="000000"/>
                </a:solidFill>
                <a:effectLst/>
                <a:latin typeface="+mn-lt"/>
                <a:ea typeface="+mn-ea"/>
                <a:cs typeface="+mn-cs"/>
              </a:rPr>
              <a:t> الفكريّة؟) </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أي عنوان آخر كنتم تضيفون لهذه الفعاليّة؟ ما معنى «نتواصل معه» برأيكم؟</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197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dirty="0">
                <a:solidFill>
                  <a:srgbClr val="000000"/>
                </a:solidFill>
              </a:rPr>
              <a:t>نتواصل- «ما</a:t>
            </a:r>
            <a:r>
              <a:rPr lang="ar-SA" sz="1200" b="1" baseline="0" dirty="0">
                <a:solidFill>
                  <a:srgbClr val="000000"/>
                </a:solidFill>
              </a:rPr>
              <a:t> الأقرب لكم؟» </a:t>
            </a:r>
            <a:r>
              <a:rPr lang="he-IL" sz="1200" b="1" dirty="0">
                <a:solidFill>
                  <a:srgbClr val="000000"/>
                </a:solidFill>
              </a:rPr>
              <a:t>– </a:t>
            </a:r>
            <a:r>
              <a:rPr lang="ar-SA" sz="1200" b="1" dirty="0">
                <a:solidFill>
                  <a:srgbClr val="000000"/>
                </a:solidFill>
              </a:rPr>
              <a:t>فعاليّة</a:t>
            </a:r>
            <a:r>
              <a:rPr lang="ar-SA" sz="1200" b="1" baseline="0" dirty="0">
                <a:solidFill>
                  <a:srgbClr val="000000"/>
                </a:solidFill>
              </a:rPr>
              <a:t> افتتاحيّة</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dirty="0">
                <a:solidFill>
                  <a:srgbClr val="000000"/>
                </a:solidFill>
                <a:effectLst/>
                <a:latin typeface="+mn-lt"/>
                <a:ea typeface="+mn-ea"/>
                <a:cs typeface="+mn-cs"/>
              </a:rPr>
              <a:t>نعرض للطّلبة خيارين في كلّ شريحة، أحدهما حقيقيّ والثّاني اصطناعيّ. وعليهم أن يشيروا</a:t>
            </a:r>
            <a:r>
              <a:rPr lang="ar-SA" sz="1200" b="0" i="0" u="none" strike="noStrike" kern="1200" baseline="0" dirty="0">
                <a:solidFill>
                  <a:srgbClr val="000000"/>
                </a:solidFill>
                <a:effectLst/>
                <a:latin typeface="+mn-lt"/>
                <a:ea typeface="+mn-ea"/>
                <a:cs typeface="+mn-cs"/>
              </a:rPr>
              <a:t> إلى ما يتواصلون معه والأقرب بالنّسبة لهم. </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b="1" i="0" u="none" strike="noStrike" kern="1200" baseline="0" dirty="0">
                <a:solidFill>
                  <a:srgbClr val="000000"/>
                </a:solidFill>
                <a:effectLst/>
                <a:latin typeface="+mn-lt"/>
                <a:ea typeface="+mn-ea"/>
                <a:cs typeface="+mn-cs"/>
              </a:rPr>
              <a:t>بعد عَرض الشّرائح نُجري نقاشًا وفق الأسئلة الآتية:    </a:t>
            </a:r>
            <a:endParaRPr lang="he-IL" sz="1200" b="1"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تأملوا الخيارات الّتي اخترتموها طوال الفعاليّة، هل كان هناك أمر مشترك فيما بينها؟ إذا كانت الإجابة نعم، ما المشترك بينها؟</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ما كانت اعتباراتكم في الاختيار، ما الذي جعلكم تختارون على هذا النّحو ووجّهكم في الاختيار؟ (مسألة التّواصل الإنسانيّ العائليّ مع الأصدقاء\الأصالة\ التّواصل البصريّ؟\ الحقيقة مقابل الزّيف؟ أمر يثير المشاعر؟ البُعد مقابل القُرب الإنسانيّ؟ الخلط بين الحواس؟ سهل وفي متناول اليد؟ يساعدنا في تقصير الوقت </a:t>
            </a:r>
            <a:r>
              <a:rPr lang="ar-SA" sz="1200" b="0" i="0" u="none" strike="noStrike" kern="1200" baseline="0" dirty="0" err="1">
                <a:solidFill>
                  <a:srgbClr val="000000"/>
                </a:solidFill>
                <a:effectLst/>
                <a:latin typeface="+mn-lt"/>
                <a:ea typeface="+mn-ea"/>
                <a:cs typeface="+mn-cs"/>
              </a:rPr>
              <a:t>والسّيرورات</a:t>
            </a:r>
            <a:r>
              <a:rPr lang="ar-SA" sz="1200" b="0" i="0" u="none" strike="noStrike" kern="1200" baseline="0" dirty="0">
                <a:solidFill>
                  <a:srgbClr val="000000"/>
                </a:solidFill>
                <a:effectLst/>
                <a:latin typeface="+mn-lt"/>
                <a:ea typeface="+mn-ea"/>
                <a:cs typeface="+mn-cs"/>
              </a:rPr>
              <a:t> الفكريّة؟) </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r>
              <a:rPr lang="ar-SA" sz="1200" b="0" i="0" u="none" strike="noStrike" kern="1200" baseline="0" dirty="0">
                <a:solidFill>
                  <a:srgbClr val="000000"/>
                </a:solidFill>
                <a:effectLst/>
                <a:latin typeface="+mn-lt"/>
                <a:ea typeface="+mn-ea"/>
                <a:cs typeface="+mn-cs"/>
              </a:rPr>
              <a:t>أي عنوان آخر كنتم تضيفون لهذه الفعاليّة؟ ما معنى «نتواصل معه» برأيكم؟</a:t>
            </a:r>
            <a:endParaRPr lang="he-IL" sz="1200" b="0" i="0" u="none" strike="noStrike" kern="1200" baseline="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x-non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1299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8.png"/><Relationship Id="rId17" Type="http://schemas.openxmlformats.org/officeDocument/2006/relationships/image" Target="../media/image20.sv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00753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411680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63537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222524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chemeClr val="bg1"/>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68981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57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42576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24" name="Google Shape;24;p22"/>
          <p:cNvSpPr/>
          <p:nvPr/>
        </p:nvSpPr>
        <p:spPr>
          <a:xfrm>
            <a:off x="0" y="0"/>
            <a:ext cx="12192000" cy="1487055"/>
          </a:xfrm>
          <a:prstGeom prst="rect">
            <a:avLst/>
          </a:prstGeom>
          <a:solidFill>
            <a:srgbClr val="934D3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7200"/>
              <a:buFont typeface="Calibri"/>
              <a:buNone/>
              <a:defRPr sz="7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8372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961692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561114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934D3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455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271546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35974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71187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55134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נלמד היום">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8137784" flipH="1" flipV="1">
            <a:off x="9720414" y="316224"/>
            <a:ext cx="1142698" cy="584334"/>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7200" b="1" dirty="0">
                <a:solidFill>
                  <a:schemeClr val="bg1"/>
                </a:solidFill>
                <a:latin typeface="Calibri" panose="020F0502020204030204" pitchFamily="34" charset="0"/>
                <a:cs typeface="Calibri" panose="020F0502020204030204" pitchFamily="34" charset="0"/>
              </a:rPr>
              <a:t>رسائل</a:t>
            </a:r>
            <a:r>
              <a:rPr lang="ar-SA" sz="7200" b="1" baseline="0" dirty="0">
                <a:solidFill>
                  <a:schemeClr val="bg1"/>
                </a:solidFill>
                <a:latin typeface="Calibri" panose="020F0502020204030204" pitchFamily="34" charset="0"/>
                <a:cs typeface="Calibri" panose="020F0502020204030204" pitchFamily="34" charset="0"/>
              </a:rPr>
              <a:t> مركزيّة وتلخيص</a:t>
            </a:r>
            <a:endParaRPr lang="he-IL" sz="7200" b="1" dirty="0">
              <a:solidFill>
                <a:schemeClr val="bg1"/>
              </a:solidFill>
              <a:latin typeface="Calibri" panose="020F0502020204030204" pitchFamily="34" charset="0"/>
              <a:cs typeface="Calibri" panose="020F0502020204030204" pitchFamily="34" charset="0"/>
            </a:endParaRPr>
          </a:p>
        </p:txBody>
      </p:sp>
      <p:sp>
        <p:nvSpPr>
          <p:cNvPr id="10" name="מציין מיקום תוכן 9">
            <a:extLst>
              <a:ext uri="{FF2B5EF4-FFF2-40B4-BE49-F238E27FC236}">
                <a16:creationId xmlns:a16="http://schemas.microsoft.com/office/drawing/2014/main" id="{7BC35D64-8124-4ADF-9883-D3A8B3089AE7}"/>
              </a:ext>
            </a:extLst>
          </p:cNvPr>
          <p:cNvSpPr>
            <a:spLocks noGrp="1"/>
          </p:cNvSpPr>
          <p:nvPr>
            <p:ph sz="quarter" idx="10"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374352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42417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62387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3191163" y="189529"/>
            <a:ext cx="6308436"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מה המסר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52257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10369" y="1688935"/>
            <a:ext cx="3246583" cy="2846131"/>
          </a:xfrm>
          <a:prstGeom prst="rect">
            <a:avLst/>
          </a:prstGeom>
          <a:solidFill>
            <a:schemeClr val="accent1">
              <a:lumMod val="40000"/>
              <a:lumOff val="60000"/>
            </a:schemeClr>
          </a:solidFill>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4288502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3673507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2" r:id="rId5"/>
    <p:sldLayoutId id="2147483663" r:id="rId6"/>
    <p:sldLayoutId id="2147483655" r:id="rId7"/>
    <p:sldLayoutId id="2147483668" r:id="rId8"/>
    <p:sldLayoutId id="2147483666" r:id="rId9"/>
    <p:sldLayoutId id="2147483667" r:id="rId10"/>
    <p:sldLayoutId id="2147483657" r:id="rId11"/>
    <p:sldLayoutId id="2147483664" r:id="rId12"/>
    <p:sldLayoutId id="2147483665" r:id="rId13"/>
    <p:sldLayoutId id="2147483676"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2382467645"/>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3.svg"/><Relationship Id="rId5" Type="http://schemas.openxmlformats.org/officeDocument/2006/relationships/image" Target="../media/image4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0.svg"/><Relationship Id="rId5" Type="http://schemas.openxmlformats.org/officeDocument/2006/relationships/image" Target="../media/image45.png"/><Relationship Id="rId4" Type="http://schemas.openxmlformats.org/officeDocument/2006/relationships/image" Target="../media/image68.svg"/></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26.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2.svg"/><Relationship Id="rId5" Type="http://schemas.openxmlformats.org/officeDocument/2006/relationships/image" Target="../media/image46.pn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4.svg"/><Relationship Id="rId5" Type="http://schemas.openxmlformats.org/officeDocument/2006/relationships/image" Target="../media/image47.png"/><Relationship Id="rId4" Type="http://schemas.openxmlformats.org/officeDocument/2006/relationships/image" Target="../media/image68.sv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77.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63.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0.svg"/><Relationship Id="rId5" Type="http://schemas.openxmlformats.org/officeDocument/2006/relationships/image" Target="../media/image45.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77.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63.sv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0.svg"/><Relationship Id="rId5" Type="http://schemas.openxmlformats.org/officeDocument/2006/relationships/image" Target="../media/image45.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79.sv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3.svg"/><Relationship Id="rId5" Type="http://schemas.openxmlformats.org/officeDocument/2006/relationships/image" Target="../media/image40.png"/><Relationship Id="rId4" Type="http://schemas.openxmlformats.org/officeDocument/2006/relationships/image" Target="../media/image79.sv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36.svg"/><Relationship Id="rId2" Type="http://schemas.openxmlformats.org/officeDocument/2006/relationships/notesSlide" Target="../notesSlides/notesSlide2.xml"/><Relationship Id="rId16" Type="http://schemas.openxmlformats.org/officeDocument/2006/relationships/image" Target="../media/image40.svg"/><Relationship Id="rId1" Type="http://schemas.openxmlformats.org/officeDocument/2006/relationships/slideLayout" Target="../slideLayouts/slideLayout15.xml"/><Relationship Id="rId6" Type="http://schemas.openxmlformats.org/officeDocument/2006/relationships/image" Target="../media/image30.sv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18.png"/><Relationship Id="rId1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8.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9.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4.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p:nvPr/>
        </p:nvSpPr>
        <p:spPr>
          <a:xfrm>
            <a:off x="0" y="-121920"/>
            <a:ext cx="12199673" cy="5069932"/>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19;p1"/>
          <p:cNvSpPr/>
          <p:nvPr/>
        </p:nvSpPr>
        <p:spPr>
          <a:xfrm>
            <a:off x="-1" y="2594478"/>
            <a:ext cx="12301741" cy="4263522"/>
          </a:xfrm>
          <a:prstGeom prst="rect">
            <a:avLst/>
          </a:prstGeom>
          <a:solidFill>
            <a:srgbClr val="934D37"/>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rot="10800000">
            <a:off x="-7676" y="5011835"/>
            <a:ext cx="5268551" cy="1335136"/>
          </a:xfrm>
          <a:prstGeom prst="rect">
            <a:avLst/>
          </a:prstGeom>
          <a:noFill/>
          <a:ln>
            <a:noFill/>
          </a:ln>
        </p:spPr>
      </p:pic>
      <p:pic>
        <p:nvPicPr>
          <p:cNvPr id="121" name="Google Shape;121;p1"/>
          <p:cNvPicPr preferRelativeResize="0"/>
          <p:nvPr/>
        </p:nvPicPr>
        <p:blipFill rotWithShape="1">
          <a:blip r:embed="rId4">
            <a:alphaModFix/>
          </a:blip>
          <a:srcRect/>
          <a:stretch/>
        </p:blipFill>
        <p:spPr>
          <a:xfrm>
            <a:off x="646095" y="100884"/>
            <a:ext cx="776288" cy="892175"/>
          </a:xfrm>
          <a:prstGeom prst="rect">
            <a:avLst/>
          </a:prstGeom>
          <a:noFill/>
          <a:ln>
            <a:noFill/>
          </a:ln>
        </p:spPr>
      </p:pic>
      <p:sp>
        <p:nvSpPr>
          <p:cNvPr id="124" name="Google Shape;124;p1"/>
          <p:cNvSpPr txBox="1"/>
          <p:nvPr/>
        </p:nvSpPr>
        <p:spPr>
          <a:xfrm>
            <a:off x="211015" y="2786585"/>
            <a:ext cx="11107090" cy="147728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5400" b="1" kern="0" dirty="0">
                <a:solidFill>
                  <a:srgbClr val="FFFFFF"/>
                </a:solidFill>
                <a:latin typeface="Calibri"/>
                <a:ea typeface="Calibri"/>
                <a:cs typeface="Calibri"/>
                <a:sym typeface="Calibri"/>
              </a:rPr>
              <a:t>ذكاء القلب</a:t>
            </a:r>
            <a:endParaRPr lang="he-IL" sz="5400" b="1" kern="0" dirty="0">
              <a:solidFill>
                <a:srgbClr val="FFFFFF"/>
              </a:solidFill>
              <a:latin typeface="Calibri"/>
              <a:ea typeface="Calibri"/>
              <a:cs typeface="Calibri"/>
              <a:sym typeface="Calibri"/>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3600" b="1" i="0" u="none" strike="noStrike" kern="0" cap="none" spc="0" normalizeH="0" baseline="0" noProof="0" dirty="0">
                <a:ln>
                  <a:noFill/>
                </a:ln>
                <a:solidFill>
                  <a:srgbClr val="FFFFFF"/>
                </a:solidFill>
                <a:effectLst/>
                <a:uLnTx/>
                <a:uFillTx/>
                <a:latin typeface="Calibri"/>
                <a:ea typeface="Calibri"/>
                <a:cs typeface="Calibri"/>
                <a:sym typeface="Calibri"/>
              </a:rPr>
              <a:t>الدّمج بين استخدام</a:t>
            </a:r>
            <a:r>
              <a:rPr kumimoji="0" lang="ar-SA" sz="3600" b="1" i="0" u="none" strike="noStrike" kern="0" cap="none" spc="0" normalizeH="0" noProof="0" dirty="0">
                <a:ln>
                  <a:noFill/>
                </a:ln>
                <a:solidFill>
                  <a:srgbClr val="FFFFFF"/>
                </a:solidFill>
                <a:effectLst/>
                <a:uLnTx/>
                <a:uFillTx/>
                <a:latin typeface="Calibri"/>
                <a:ea typeface="Calibri"/>
                <a:cs typeface="Calibri"/>
                <a:sym typeface="Calibri"/>
              </a:rPr>
              <a:t> التّكنولوجيا المت</a:t>
            </a:r>
            <a:r>
              <a:rPr lang="ar-SA" sz="3600" b="1" kern="0" dirty="0">
                <a:solidFill>
                  <a:srgbClr val="FFFFFF"/>
                </a:solidFill>
                <a:latin typeface="Calibri"/>
                <a:ea typeface="Calibri"/>
                <a:cs typeface="Calibri"/>
                <a:sym typeface="Calibri"/>
              </a:rPr>
              <a:t>قدّمة</a:t>
            </a:r>
            <a:r>
              <a:rPr kumimoji="0" lang="he-IL" sz="3600" b="1"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ar-SA" sz="3600" b="1" i="0" u="none" strike="noStrike" kern="0" cap="none" spc="0" normalizeH="0" baseline="0" noProof="0" dirty="0">
                <a:ln>
                  <a:noFill/>
                </a:ln>
                <a:solidFill>
                  <a:srgbClr val="FFFFFF"/>
                </a:solidFill>
                <a:effectLst/>
                <a:uLnTx/>
                <a:uFillTx/>
                <a:latin typeface="Calibri"/>
                <a:ea typeface="Calibri"/>
                <a:cs typeface="Calibri"/>
                <a:sym typeface="Calibri"/>
              </a:rPr>
              <a:t>مثلًا</a:t>
            </a: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AI</a:t>
            </a:r>
            <a:r>
              <a:rPr kumimoji="0" lang="en-US" sz="3600" b="1" i="0" u="none" strike="noStrike" kern="0" cap="none" spc="0" normalizeH="0" noProof="0" dirty="0">
                <a:ln>
                  <a:noFill/>
                </a:ln>
                <a:solidFill>
                  <a:srgbClr val="FFFFFF"/>
                </a:solidFill>
                <a:effectLst/>
                <a:uLnTx/>
                <a:uFillTx/>
                <a:latin typeface="Calibri"/>
                <a:ea typeface="Calibri"/>
                <a:cs typeface="Calibri"/>
                <a:sym typeface="Calibri"/>
              </a:rPr>
              <a:t> </a:t>
            </a:r>
            <a:r>
              <a:rPr kumimoji="0" lang="he-IL" sz="3600" b="1" i="0" u="none" strike="noStrike" kern="0" cap="none" spc="0" normalizeH="0" baseline="0" noProof="0" dirty="0">
                <a:ln>
                  <a:noFill/>
                </a:ln>
                <a:solidFill>
                  <a:srgbClr val="FFFFFF"/>
                </a:solidFill>
                <a:effectLst/>
                <a:uLnTx/>
                <a:uFillTx/>
                <a:latin typeface="Calibri"/>
                <a:ea typeface="Calibri"/>
                <a:cs typeface="Calibri"/>
                <a:sym typeface="Calibri"/>
              </a:rPr>
              <a:t>) </a:t>
            </a:r>
            <a:r>
              <a:rPr lang="ar-SA" sz="3600" b="1" kern="0" dirty="0">
                <a:solidFill>
                  <a:srgbClr val="FFFFFF"/>
                </a:solidFill>
                <a:latin typeface="Calibri"/>
                <a:ea typeface="Calibri"/>
                <a:cs typeface="Calibri"/>
                <a:sym typeface="Calibri"/>
              </a:rPr>
              <a:t>والجانب</a:t>
            </a:r>
            <a:r>
              <a:rPr kumimoji="0" lang="ar-SA" sz="3600" b="1" i="0" u="none" strike="noStrike" kern="0" cap="none" spc="0" normalizeH="0" noProof="0" dirty="0">
                <a:ln>
                  <a:noFill/>
                </a:ln>
                <a:solidFill>
                  <a:srgbClr val="FFFFFF"/>
                </a:solidFill>
                <a:effectLst/>
                <a:uLnTx/>
                <a:uFillTx/>
                <a:latin typeface="Calibri"/>
                <a:ea typeface="Calibri"/>
                <a:cs typeface="Calibri"/>
                <a:sym typeface="Calibri"/>
              </a:rPr>
              <a:t> الإنسانيّ</a:t>
            </a:r>
            <a:endParaRPr kumimoji="0" sz="36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5" name="Google Shape;125;p1"/>
          <p:cNvSpPr txBox="1"/>
          <p:nvPr/>
        </p:nvSpPr>
        <p:spPr>
          <a:xfrm>
            <a:off x="5764560" y="5868720"/>
            <a:ext cx="6692346" cy="95650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lang="ar-SA" sz="4800" b="1" kern="0" dirty="0">
                <a:solidFill>
                  <a:srgbClr val="FFFFFF"/>
                </a:solidFill>
                <a:latin typeface="Calibri"/>
                <a:ea typeface="Calibri"/>
                <a:cs typeface="Calibri"/>
                <a:sym typeface="Calibri"/>
              </a:rPr>
              <a:t>الصّفوف الخامسة-السّادسة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2">
            <a:extLst>
              <a:ext uri="{FF2B5EF4-FFF2-40B4-BE49-F238E27FC236}">
                <a16:creationId xmlns:a16="http://schemas.microsoft.com/office/drawing/2014/main" id="{DF7C01E2-BC91-3B93-A3AD-48580A6E8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4599" y="-308006"/>
            <a:ext cx="3685309" cy="1840001"/>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23;p1">
            <a:extLst>
              <a:ext uri="{FF2B5EF4-FFF2-40B4-BE49-F238E27FC236}">
                <a16:creationId xmlns:a16="http://schemas.microsoft.com/office/drawing/2014/main" id="{DF26EE89-B787-0C53-B62E-CC5EBFE43615}"/>
              </a:ext>
            </a:extLst>
          </p:cNvPr>
          <p:cNvSpPr/>
          <p:nvPr/>
        </p:nvSpPr>
        <p:spPr>
          <a:xfrm>
            <a:off x="646095" y="246181"/>
            <a:ext cx="9221755" cy="210887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ar-SY" sz="4800" b="0" i="0" u="none" strike="noStrike" kern="0" cap="none" spc="0" normalizeH="0" baseline="0" noProof="0" dirty="0">
                <a:ln>
                  <a:noFill/>
                </a:ln>
                <a:solidFill>
                  <a:srgbClr val="002060"/>
                </a:solidFill>
                <a:effectLst/>
                <a:uLnTx/>
                <a:uFillTx/>
                <a:latin typeface="Calibri"/>
                <a:ea typeface="Calibri"/>
                <a:cs typeface="Calibri"/>
                <a:sym typeface="Calibri"/>
              </a:rPr>
              <a:t>وحدة تعليميّة</a:t>
            </a:r>
            <a:r>
              <a:rPr kumimoji="0" lang="ar-SY" sz="4800" b="0" i="0" u="none" strike="noStrike" kern="0" cap="none" spc="0" normalizeH="0" noProof="0" dirty="0">
                <a:ln>
                  <a:noFill/>
                </a:ln>
                <a:solidFill>
                  <a:srgbClr val="002060"/>
                </a:solidFill>
                <a:effectLst/>
                <a:uLnTx/>
                <a:uFillTx/>
                <a:latin typeface="Calibri"/>
                <a:ea typeface="Calibri"/>
                <a:cs typeface="Calibri"/>
                <a:sym typeface="Calibri"/>
              </a:rPr>
              <a:t> في المهارات الحياتيّة</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ar-SA" sz="3200" b="1" i="0" u="none" strike="noStrike" kern="0" cap="none" spc="0" normalizeH="0" baseline="0" noProof="0" dirty="0">
                <a:ln>
                  <a:noFill/>
                </a:ln>
                <a:solidFill>
                  <a:srgbClr val="002060"/>
                </a:solidFill>
                <a:effectLst/>
                <a:uLnTx/>
                <a:uFillTx/>
                <a:latin typeface="Calibri"/>
                <a:ea typeface="Calibri"/>
                <a:cs typeface="Calibri"/>
                <a:sym typeface="Calibri"/>
              </a:rPr>
              <a:t>قواعد سلوكيّة</a:t>
            </a:r>
            <a:r>
              <a:rPr kumimoji="0" lang="ar-SA" sz="3200" b="1" i="0" u="none" strike="noStrike" kern="0" cap="none" spc="0" normalizeH="0" noProof="0" dirty="0">
                <a:ln>
                  <a:noFill/>
                </a:ln>
                <a:solidFill>
                  <a:srgbClr val="002060"/>
                </a:solidFill>
                <a:effectLst/>
                <a:uLnTx/>
                <a:uFillTx/>
                <a:latin typeface="Calibri"/>
                <a:ea typeface="Calibri"/>
                <a:cs typeface="Calibri"/>
                <a:sym typeface="Calibri"/>
              </a:rPr>
              <a:t> من أجل تطوير حيّز إيجابيّ وآمن في الشّبكة، بالتّشديد على تطوير الحساسيّة الاجتماعيّة والتّعاطف</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126;p1"/>
          <p:cNvSpPr txBox="1"/>
          <p:nvPr/>
        </p:nvSpPr>
        <p:spPr>
          <a:xfrm>
            <a:off x="-1000570" y="5270353"/>
            <a:ext cx="6426575" cy="97253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ar-SY" sz="2800" b="1" i="0" u="none" strike="noStrike" kern="0" cap="none" spc="0" normalizeH="0" baseline="0" noProof="0" dirty="0">
                <a:ln>
                  <a:noFill/>
                </a:ln>
                <a:solidFill>
                  <a:srgbClr val="002060"/>
                </a:solidFill>
                <a:effectLst/>
                <a:uLnTx/>
                <a:uFillTx/>
                <a:latin typeface="Calibri"/>
                <a:ea typeface="Calibri"/>
                <a:cs typeface="Calibri"/>
                <a:sym typeface="Calibri"/>
              </a:rPr>
              <a:t>المهارة المركزيّة</a:t>
            </a:r>
            <a:r>
              <a:rPr kumimoji="0" lang="x-none" sz="28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x-none" sz="28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ar-SA" sz="2400" i="0" u="none" strike="noStrike" kern="0" cap="none" spc="0" normalizeH="0" baseline="0" noProof="0" dirty="0">
                <a:ln>
                  <a:noFill/>
                </a:ln>
                <a:solidFill>
                  <a:srgbClr val="002060"/>
                </a:solidFill>
                <a:effectLst/>
                <a:uLnTx/>
                <a:uFillTx/>
                <a:latin typeface="Calibri"/>
                <a:ea typeface="Calibri"/>
                <a:cs typeface="Calibri"/>
                <a:sym typeface="Calibri"/>
              </a:rPr>
              <a:t>إدارة الذّات في الشّبكة</a:t>
            </a:r>
            <a:endParaRPr lang="he-IL" sz="2000" kern="0" noProof="0" dirty="0">
              <a:solidFill>
                <a:srgbClr val="002060"/>
              </a:solidFill>
              <a:latin typeface="Calibri"/>
              <a:ea typeface="Calibri"/>
              <a:cs typeface="Calibri"/>
              <a:sym typeface="Calibri"/>
            </a:endParaRPr>
          </a:p>
        </p:txBody>
      </p:sp>
      <p:sp>
        <p:nvSpPr>
          <p:cNvPr id="15" name="Google Shape;121;p1"/>
          <p:cNvSpPr/>
          <p:nvPr/>
        </p:nvSpPr>
        <p:spPr>
          <a:xfrm>
            <a:off x="-102068" y="790599"/>
            <a:ext cx="2141984" cy="46200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ar-SY" sz="900" b="0" i="0" u="none" strike="noStrike" cap="none" dirty="0">
                <a:solidFill>
                  <a:srgbClr val="002060"/>
                </a:solidFill>
                <a:latin typeface="Calibri"/>
                <a:ea typeface="Calibri"/>
                <a:cs typeface="Calibri"/>
                <a:sym typeface="Calibri"/>
              </a:rPr>
              <a:t>وزارة التّربية</a:t>
            </a:r>
            <a:endParaRPr dirty="0"/>
          </a:p>
          <a:p>
            <a:pPr marL="0" marR="0" lvl="0" indent="0" algn="ctr" rtl="1">
              <a:lnSpc>
                <a:spcPct val="88888"/>
              </a:lnSpc>
              <a:spcBef>
                <a:spcPts val="0"/>
              </a:spcBef>
              <a:spcAft>
                <a:spcPts val="0"/>
              </a:spcAft>
              <a:buNone/>
            </a:pPr>
            <a:r>
              <a:rPr lang="ar-SA" sz="900" dirty="0">
                <a:solidFill>
                  <a:srgbClr val="002060"/>
                </a:solidFill>
                <a:latin typeface="Calibri"/>
                <a:ea typeface="Calibri"/>
                <a:cs typeface="Calibri"/>
                <a:sym typeface="Calibri"/>
              </a:rPr>
              <a:t>مديريّة التّربية</a:t>
            </a:r>
            <a:endParaRPr sz="900" b="0" i="0" u="none" strike="noStrike" cap="none" dirty="0">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ar-SY" sz="900" dirty="0">
                <a:solidFill>
                  <a:srgbClr val="002060"/>
                </a:solidFill>
                <a:latin typeface="Calibri"/>
                <a:ea typeface="Calibri"/>
                <a:cs typeface="Calibri"/>
                <a:sym typeface="Calibri"/>
              </a:rPr>
              <a:t>قسم كبار المسؤولين، الخدمات النّفسيّة الاستشاريّة</a:t>
            </a:r>
            <a:endParaRPr dirty="0"/>
          </a:p>
        </p:txBody>
      </p:sp>
    </p:spTree>
    <p:extLst>
      <p:ext uri="{BB962C8B-B14F-4D97-AF65-F5344CB8AC3E}">
        <p14:creationId xmlns:p14="http://schemas.microsoft.com/office/powerpoint/2010/main" val="53668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מעוגל 10"/>
          <p:cNvSpPr>
            <a:spLocks/>
          </p:cNvSpPr>
          <p:nvPr/>
        </p:nvSpPr>
        <p:spPr>
          <a:xfrm>
            <a:off x="507259" y="647333"/>
            <a:ext cx="6102547" cy="1731062"/>
          </a:xfrm>
          <a:prstGeom prst="roundRect">
            <a:avLst/>
          </a:prstGeom>
          <a:solidFill>
            <a:srgbClr val="385A6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SA" sz="2800" dirty="0">
                <a:solidFill>
                  <a:schemeClr val="bg1"/>
                </a:solidFill>
                <a:latin typeface="Calibri" panose="020F0502020204030204" pitchFamily="34" charset="0"/>
                <a:ea typeface="Calibri" panose="020F0502020204030204" pitchFamily="34" charset="0"/>
                <a:cs typeface="Calibri" panose="020F0502020204030204" pitchFamily="34" charset="0"/>
              </a:rPr>
              <a:t>تأمّلوا الخيارات الّتي اخترتموها طوال الفعاليّة، هل كان هناك أمر مشترك فيما بينها؟ إذا كانت الإجابة نعم، ما المشترك بينها؟</a:t>
            </a: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מלבן מעוגל 10">
            <a:extLst>
              <a:ext uri="{FF2B5EF4-FFF2-40B4-BE49-F238E27FC236}">
                <a16:creationId xmlns:a16="http://schemas.microsoft.com/office/drawing/2014/main" id="{106377AD-FFAC-D783-57E4-3E37B7A48870}"/>
              </a:ext>
            </a:extLst>
          </p:cNvPr>
          <p:cNvSpPr>
            <a:spLocks/>
          </p:cNvSpPr>
          <p:nvPr/>
        </p:nvSpPr>
        <p:spPr>
          <a:xfrm>
            <a:off x="507258" y="2563469"/>
            <a:ext cx="6102547" cy="1731062"/>
          </a:xfrm>
          <a:prstGeom prst="roundRect">
            <a:avLst/>
          </a:prstGeom>
          <a:solidFill>
            <a:srgbClr val="FFC19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SA" sz="2800" dirty="0">
                <a:solidFill>
                  <a:srgbClr val="000000"/>
                </a:solidFill>
                <a:latin typeface="Calibri" panose="020F0502020204030204" pitchFamily="34" charset="0"/>
                <a:ea typeface="Calibri" panose="020F0502020204030204" pitchFamily="34" charset="0"/>
                <a:cs typeface="Calibri" panose="020F0502020204030204" pitchFamily="34" charset="0"/>
              </a:rPr>
              <a:t>ما كانت اعتباراتكم في الاختيار، ما الذي جعلكم تختارون على هذا النّحو ووجّهكم في الاختيار؟ </a:t>
            </a:r>
            <a:endPar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מלבן מעוגל 10">
            <a:extLst>
              <a:ext uri="{FF2B5EF4-FFF2-40B4-BE49-F238E27FC236}">
                <a16:creationId xmlns:a16="http://schemas.microsoft.com/office/drawing/2014/main" id="{691EAD77-EF56-163A-9F77-9B3FD8AF55B1}"/>
              </a:ext>
            </a:extLst>
          </p:cNvPr>
          <p:cNvSpPr>
            <a:spLocks/>
          </p:cNvSpPr>
          <p:nvPr/>
        </p:nvSpPr>
        <p:spPr>
          <a:xfrm>
            <a:off x="507257" y="4552182"/>
            <a:ext cx="6102547" cy="1731062"/>
          </a:xfrm>
          <a:prstGeom prst="roundRect">
            <a:avLst/>
          </a:prstGeom>
          <a:solidFill>
            <a:srgbClr val="FF735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SA" sz="2800" dirty="0">
                <a:solidFill>
                  <a:srgbClr val="000000"/>
                </a:solidFill>
                <a:latin typeface="Calibri" panose="020F0502020204030204" pitchFamily="34" charset="0"/>
                <a:ea typeface="Calibri" panose="020F0502020204030204" pitchFamily="34" charset="0"/>
                <a:cs typeface="Calibri" panose="020F0502020204030204" pitchFamily="34" charset="0"/>
              </a:rPr>
              <a:t>أي عنوان آخر كنتم تضيفون لهذه الفعاليّة؟ </a:t>
            </a:r>
          </a:p>
          <a:p>
            <a:pPr algn="ctr"/>
            <a:r>
              <a:rPr lang="ar-SA" sz="2800" dirty="0">
                <a:solidFill>
                  <a:srgbClr val="000000"/>
                </a:solidFill>
                <a:latin typeface="Calibri" panose="020F0502020204030204" pitchFamily="34" charset="0"/>
                <a:ea typeface="Calibri" panose="020F0502020204030204" pitchFamily="34" charset="0"/>
                <a:cs typeface="Calibri" panose="020F0502020204030204" pitchFamily="34" charset="0"/>
              </a:rPr>
              <a:t>ما معنى «نتواصل معه» برأيكم؟</a:t>
            </a:r>
            <a:endParaRPr lang="he-IL"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תמונה 7" descr="תמונה שמכילה לבוש, סרט מצויר, אומנות קליפיפם, אדם&#10;&#10;התיאור נוצר באופן אוטומטי">
            <a:extLst>
              <a:ext uri="{FF2B5EF4-FFF2-40B4-BE49-F238E27FC236}">
                <a16:creationId xmlns:a16="http://schemas.microsoft.com/office/drawing/2014/main" id="{961E23FB-41F7-47E8-9619-66BC280EA36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57110" y="990211"/>
            <a:ext cx="6284650" cy="6284650"/>
          </a:xfrm>
          <a:prstGeom prst="rect">
            <a:avLst/>
          </a:prstGeom>
        </p:spPr>
      </p:pic>
    </p:spTree>
    <p:extLst>
      <p:ext uri="{BB962C8B-B14F-4D97-AF65-F5344CB8AC3E}">
        <p14:creationId xmlns:p14="http://schemas.microsoft.com/office/powerpoint/2010/main" val="13957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a:r>
              <a:rPr lang="ar-SA" sz="5400" b="1" dirty="0">
                <a:latin typeface="Calibri" panose="020F0502020204030204" pitchFamily="34" charset="0"/>
                <a:cs typeface="Calibri" panose="020F0502020204030204" pitchFamily="34" charset="0"/>
              </a:rPr>
              <a:t>ما معنى «الذّكاء الاصطناعيّ»؟ </a:t>
            </a:r>
            <a:endParaRPr lang="he-IL" sz="5400" b="1" dirty="0">
              <a:latin typeface="Calibri" panose="020F0502020204030204" pitchFamily="34" charset="0"/>
              <a:cs typeface="Calibri" panose="020F0502020204030204" pitchFamily="34" charset="0"/>
            </a:endParaRPr>
          </a:p>
        </p:txBody>
      </p:sp>
      <p:sp>
        <p:nvSpPr>
          <p:cNvPr id="3" name="TextBox 5">
            <a:extLst>
              <a:ext uri="{FF2B5EF4-FFF2-40B4-BE49-F238E27FC236}">
                <a16:creationId xmlns:a16="http://schemas.microsoft.com/office/drawing/2014/main" id="{E99C6E43-63A7-5589-4977-30FFE4DBF8C3}"/>
              </a:ext>
            </a:extLst>
          </p:cNvPr>
          <p:cNvSpPr txBox="1"/>
          <p:nvPr/>
        </p:nvSpPr>
        <p:spPr>
          <a:xfrm>
            <a:off x="140676" y="1605863"/>
            <a:ext cx="6704289" cy="5078313"/>
          </a:xfrm>
          <a:prstGeom prst="rect">
            <a:avLst/>
          </a:prstGeom>
          <a:noFill/>
          <a:ln w="57150">
            <a:noFill/>
          </a:ln>
        </p:spPr>
        <p:txBody>
          <a:bodyPr wrap="square" rtlCol="1">
            <a:spAutoFit/>
          </a:bodyPr>
          <a:ls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lnSpc>
                <a:spcPct val="150000"/>
              </a:lnSpc>
            </a:pPr>
            <a:r>
              <a:rPr lang="ar-SA" sz="2400" dirty="0">
                <a:latin typeface="Calibri" panose="020F0502020204030204" pitchFamily="34" charset="0"/>
                <a:ea typeface="Calibri" panose="020F0502020204030204" pitchFamily="34" charset="0"/>
                <a:cs typeface="Calibri" panose="020F0502020204030204" pitchFamily="34" charset="0"/>
              </a:rPr>
              <a:t>الذّكاء الاصطناعيّ</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Artificial Intelligence</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  </a:t>
            </a:r>
            <a:r>
              <a:rPr lang="ar-SA" sz="2400" dirty="0">
                <a:latin typeface="Calibri" panose="020F0502020204030204" pitchFamily="34" charset="0"/>
                <a:ea typeface="Calibri" panose="020F0502020204030204" pitchFamily="34" charset="0"/>
                <a:cs typeface="Calibri" panose="020F0502020204030204" pitchFamily="34" charset="0"/>
              </a:rPr>
              <a:t>فرع من فروع علم الحاسوب الذي بدأ بالتّطوّر في سنوات الـ 50، وهو يظهر في حياتنا الآن بطرائق عديدة.</a:t>
            </a:r>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lnSpc>
                <a:spcPct val="150000"/>
              </a:lnSpc>
            </a:pPr>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lnSpc>
                <a:spcPct val="150000"/>
              </a:lnSpc>
            </a:pPr>
            <a:r>
              <a:rPr lang="ar-SA" sz="2400" dirty="0">
                <a:latin typeface="Calibri" panose="020F0502020204030204" pitchFamily="34" charset="0"/>
                <a:ea typeface="Calibri" panose="020F0502020204030204" pitchFamily="34" charset="0"/>
                <a:cs typeface="Calibri" panose="020F0502020204030204" pitchFamily="34" charset="0"/>
              </a:rPr>
              <a:t> الـ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cs typeface="Calibri" panose="020F0502020204030204" pitchFamily="34" charset="0"/>
              </a:rPr>
              <a:t>يحاكي قدرة التّفكير والذّكاء البشريّ من خلال أدوات وطرائق مختلفة، منها</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Chatgpt</a:t>
            </a:r>
            <a:r>
              <a:rPr lang="ar-SA" sz="2400" dirty="0">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Claude</a:t>
            </a:r>
            <a:r>
              <a:rPr lang="he-IL" sz="2400" dirty="0">
                <a:latin typeface="Calibri" panose="020F0502020204030204" pitchFamily="34" charset="0"/>
                <a:ea typeface="Calibri" panose="020F0502020204030204" pitchFamily="34" charset="0"/>
                <a:cs typeface="Calibri" panose="020F0502020204030204" pitchFamily="34" charset="0"/>
              </a:rPr>
              <a:t>.</a:t>
            </a:r>
          </a:p>
          <a:p>
            <a:pPr algn="r" rtl="1">
              <a:lnSpc>
                <a:spcPct val="150000"/>
              </a:lnSpc>
            </a:pPr>
            <a:endParaRPr lang="he-IL" sz="2400" dirty="0">
              <a:latin typeface="Calibri" panose="020F0502020204030204" pitchFamily="34" charset="0"/>
              <a:cs typeface="Calibri" panose="020F0502020204030204" pitchFamily="34" charset="0"/>
            </a:endParaRPr>
          </a:p>
          <a:p>
            <a:pPr algn="r" rtl="1">
              <a:lnSpc>
                <a:spcPct val="150000"/>
              </a:lnSpc>
            </a:pPr>
            <a:r>
              <a:rPr lang="ar-SA" sz="2400" dirty="0">
                <a:latin typeface="Calibri" panose="020F0502020204030204" pitchFamily="34" charset="0"/>
                <a:cs typeface="Calibri" panose="020F0502020204030204" pitchFamily="34" charset="0"/>
              </a:rPr>
              <a:t>الـ</a:t>
            </a:r>
            <a:r>
              <a:rPr lang="he-IL"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AI</a:t>
            </a:r>
            <a:r>
              <a:rPr lang="he-IL" sz="2400" dirty="0">
                <a:latin typeface="Calibri" panose="020F0502020204030204" pitchFamily="34" charset="0"/>
                <a:cs typeface="Calibri" panose="020F0502020204030204" pitchFamily="34" charset="0"/>
              </a:rPr>
              <a:t> </a:t>
            </a:r>
            <a:r>
              <a:rPr lang="ar-SA" sz="2400" dirty="0">
                <a:latin typeface="Calibri" panose="020F0502020204030204" pitchFamily="34" charset="0"/>
                <a:cs typeface="Calibri" panose="020F0502020204030204" pitchFamily="34" charset="0"/>
              </a:rPr>
              <a:t>هي في الواقع منظومة محوسبة، تمت تغذيتها بمعلومات كثيرة و «علّموها» أن تفكّر وتجيب بشكل يشبه البشر.</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מלבן מעוגל 10">
            <a:extLst>
              <a:ext uri="{FF2B5EF4-FFF2-40B4-BE49-F238E27FC236}">
                <a16:creationId xmlns:a16="http://schemas.microsoft.com/office/drawing/2014/main" id="{F06D64EC-C0CA-5825-5FD7-E501DCB447E3}"/>
              </a:ext>
            </a:extLst>
          </p:cNvPr>
          <p:cNvSpPr>
            <a:spLocks/>
          </p:cNvSpPr>
          <p:nvPr/>
        </p:nvSpPr>
        <p:spPr>
          <a:xfrm>
            <a:off x="6998534" y="1793992"/>
            <a:ext cx="791712" cy="356277"/>
          </a:xfrm>
          <a:prstGeom prst="roundRect">
            <a:avLst/>
          </a:prstGeom>
          <a:solidFill>
            <a:srgbClr val="385A6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מלבן מעוגל 10">
            <a:extLst>
              <a:ext uri="{FF2B5EF4-FFF2-40B4-BE49-F238E27FC236}">
                <a16:creationId xmlns:a16="http://schemas.microsoft.com/office/drawing/2014/main" id="{372A45DB-74F1-BFD8-EBB8-A24CDEE96AB2}"/>
              </a:ext>
            </a:extLst>
          </p:cNvPr>
          <p:cNvSpPr>
            <a:spLocks/>
          </p:cNvSpPr>
          <p:nvPr/>
        </p:nvSpPr>
        <p:spPr>
          <a:xfrm>
            <a:off x="6998535" y="4019026"/>
            <a:ext cx="791712" cy="356277"/>
          </a:xfrm>
          <a:prstGeom prst="roundRect">
            <a:avLst/>
          </a:prstGeom>
          <a:solidFill>
            <a:srgbClr val="FFC19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מלבן מעוגל 10">
            <a:extLst>
              <a:ext uri="{FF2B5EF4-FFF2-40B4-BE49-F238E27FC236}">
                <a16:creationId xmlns:a16="http://schemas.microsoft.com/office/drawing/2014/main" id="{E5168459-8662-3A05-D711-1E48C1BB5927}"/>
              </a:ext>
            </a:extLst>
          </p:cNvPr>
          <p:cNvSpPr>
            <a:spLocks/>
          </p:cNvSpPr>
          <p:nvPr/>
        </p:nvSpPr>
        <p:spPr>
          <a:xfrm>
            <a:off x="6998534" y="5700866"/>
            <a:ext cx="791712" cy="356277"/>
          </a:xfrm>
          <a:prstGeom prst="roundRect">
            <a:avLst/>
          </a:prstGeom>
          <a:solidFill>
            <a:srgbClr val="FF735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תמונה 3"/>
          <p:cNvPicPr>
            <a:picLocks noChangeAspect="1"/>
          </p:cNvPicPr>
          <p:nvPr/>
        </p:nvPicPr>
        <p:blipFill>
          <a:blip r:embed="rId3"/>
          <a:stretch>
            <a:fillRect/>
          </a:stretch>
        </p:blipFill>
        <p:spPr>
          <a:xfrm>
            <a:off x="7547960" y="1487488"/>
            <a:ext cx="4644040" cy="5413189"/>
          </a:xfrm>
          <a:prstGeom prst="rect">
            <a:avLst/>
          </a:prstGeom>
        </p:spPr>
      </p:pic>
    </p:spTree>
    <p:extLst>
      <p:ext uri="{BB962C8B-B14F-4D97-AF65-F5344CB8AC3E}">
        <p14:creationId xmlns:p14="http://schemas.microsoft.com/office/powerpoint/2010/main" val="98947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D16307F9-C3AD-CA13-5E7B-B6AACA2C772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27984" y="1566623"/>
            <a:ext cx="6096000" cy="4868029"/>
          </a:xfrm>
          <a:prstGeom prst="rect">
            <a:avLst/>
          </a:prstGeom>
        </p:spPr>
      </p:pic>
      <p:sp>
        <p:nvSpPr>
          <p:cNvPr id="8" name="תיבת טקסט 7">
            <a:extLst>
              <a:ext uri="{FF2B5EF4-FFF2-40B4-BE49-F238E27FC236}">
                <a16:creationId xmlns:a16="http://schemas.microsoft.com/office/drawing/2014/main" id="{E374ECF4-5142-C289-9354-BB5CD262DA8C}"/>
              </a:ext>
            </a:extLst>
          </p:cNvPr>
          <p:cNvSpPr txBox="1"/>
          <p:nvPr/>
        </p:nvSpPr>
        <p:spPr>
          <a:xfrm>
            <a:off x="1031631" y="824706"/>
            <a:ext cx="5499589" cy="4154984"/>
          </a:xfrm>
          <a:prstGeom prst="rect">
            <a:avLst/>
          </a:prstGeom>
          <a:noFill/>
        </p:spPr>
        <p:txBody>
          <a:bodyPr wrap="square">
            <a:spAutoFit/>
          </a:bodyPr>
          <a:lstStyle/>
          <a:p>
            <a:pPr marL="0" indent="0" algn="ctr">
              <a:buNone/>
            </a:pPr>
            <a:endParaRPr lang="he-IL" sz="4400" dirty="0">
              <a:solidFill>
                <a:srgbClr val="000000"/>
              </a:solidFill>
              <a:latin typeface="Calibri" panose="020F0502020204030204" pitchFamily="34" charset="0"/>
              <a:cs typeface="Calibri" panose="020F0502020204030204" pitchFamily="34" charset="0"/>
            </a:endParaRPr>
          </a:p>
          <a:p>
            <a:pPr marL="0" indent="0" algn="ctr">
              <a:buNone/>
            </a:pPr>
            <a:r>
              <a:rPr lang="ar-SA" sz="4400" dirty="0">
                <a:solidFill>
                  <a:srgbClr val="000000"/>
                </a:solidFill>
                <a:latin typeface="Calibri" panose="020F0502020204030204" pitchFamily="34" charset="0"/>
                <a:cs typeface="Calibri" panose="020F0502020204030204" pitchFamily="34" charset="0"/>
              </a:rPr>
              <a:t>هناك أمورٌ من الصّعب تعريفها وتحديدها، أمورٌ إنسانيّة لا تتمكّن الآلة من محاكاتها أبدًا. يمكن أن نسمّي هذه الأمور</a:t>
            </a:r>
            <a:r>
              <a:rPr lang="he-IL" sz="4400" dirty="0">
                <a:solidFill>
                  <a:srgbClr val="000000"/>
                </a:solidFill>
                <a:latin typeface="Calibri" panose="020F0502020204030204" pitchFamily="34" charset="0"/>
                <a:cs typeface="Calibri" panose="020F0502020204030204" pitchFamily="34" charset="0"/>
              </a:rPr>
              <a:t> </a:t>
            </a:r>
            <a:r>
              <a:rPr lang="ar-SA" sz="4400" b="1" dirty="0">
                <a:solidFill>
                  <a:srgbClr val="C3625D"/>
                </a:solidFill>
                <a:latin typeface="Calibri" panose="020F0502020204030204" pitchFamily="34" charset="0"/>
                <a:cs typeface="Calibri" panose="020F0502020204030204" pitchFamily="34" charset="0"/>
              </a:rPr>
              <a:t>ذكاء القلب</a:t>
            </a:r>
            <a:r>
              <a:rPr lang="he-IL" sz="4400" dirty="0">
                <a:latin typeface="Calibri" panose="020F0502020204030204" pitchFamily="34" charset="0"/>
                <a:cs typeface="Calibri" panose="020F0502020204030204" pitchFamily="34" charset="0"/>
              </a:rPr>
              <a:t>.</a:t>
            </a:r>
            <a:r>
              <a:rPr lang="he-IL" sz="4400" dirty="0">
                <a:solidFill>
                  <a:srgbClr val="FF0000"/>
                </a:solidFill>
                <a:latin typeface="Calibri" panose="020F0502020204030204" pitchFamily="34" charset="0"/>
                <a:cs typeface="Calibri" panose="020F0502020204030204" pitchFamily="34" charset="0"/>
              </a:rPr>
              <a:t> </a:t>
            </a:r>
          </a:p>
        </p:txBody>
      </p:sp>
      <p:sp>
        <p:nvSpPr>
          <p:cNvPr id="9" name="כותרת 4">
            <a:extLst>
              <a:ext uri="{FF2B5EF4-FFF2-40B4-BE49-F238E27FC236}">
                <a16:creationId xmlns:a16="http://schemas.microsoft.com/office/drawing/2014/main" id="{5F5C563E-B05D-CA27-F086-CE35E42BF6C4}"/>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dirty="0"/>
              <a:t>ذكاء القلب</a:t>
            </a:r>
            <a:endParaRPr lang="he-IL" sz="5400" b="1" dirty="0">
              <a:latin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E9FD63A8-2F05-5932-FA4A-9ECF5C3BEF06}"/>
              </a:ext>
            </a:extLst>
          </p:cNvPr>
          <p:cNvSpPr txBox="1"/>
          <p:nvPr/>
        </p:nvSpPr>
        <p:spPr>
          <a:xfrm>
            <a:off x="-339603" y="5642471"/>
            <a:ext cx="7859589" cy="2800767"/>
          </a:xfrm>
          <a:prstGeom prst="rect">
            <a:avLst/>
          </a:prstGeom>
          <a:noFill/>
        </p:spPr>
        <p:txBody>
          <a:bodyPr wrap="square">
            <a:spAutoFit/>
          </a:bodyPr>
          <a:lstStyle/>
          <a:p>
            <a:pPr marL="0" indent="0" algn="ctr">
              <a:buNone/>
            </a:pPr>
            <a:r>
              <a:rPr lang="ar-SA" sz="4400" b="1" dirty="0">
                <a:solidFill>
                  <a:srgbClr val="372A71"/>
                </a:solidFill>
                <a:latin typeface="Calibri" panose="020F0502020204030204" pitchFamily="34" charset="0"/>
                <a:cs typeface="Calibri" panose="020F0502020204030204" pitchFamily="34" charset="0"/>
              </a:rPr>
              <a:t>ماذا يحوي ذكاء القلب برأيكم؟ </a:t>
            </a:r>
            <a:endParaRPr lang="he-IL" sz="4400" b="1" dirty="0">
              <a:solidFill>
                <a:srgbClr val="372A71"/>
              </a:solidFill>
              <a:latin typeface="Calibri" panose="020F0502020204030204" pitchFamily="34" charset="0"/>
              <a:cs typeface="Calibri" panose="020F0502020204030204" pitchFamily="34" charset="0"/>
            </a:endParaRPr>
          </a:p>
          <a:p>
            <a:pPr marL="0" indent="0" algn="ctr">
              <a:buNone/>
            </a:pPr>
            <a:endParaRPr lang="he-IL" sz="4400" b="1" dirty="0">
              <a:solidFill>
                <a:srgbClr val="372A71"/>
              </a:solidFill>
              <a:latin typeface="Calibri" panose="020F0502020204030204" pitchFamily="34" charset="0"/>
              <a:cs typeface="Calibri" panose="020F0502020204030204" pitchFamily="34" charset="0"/>
            </a:endParaRPr>
          </a:p>
          <a:p>
            <a:pPr marL="0" indent="0" algn="ctr">
              <a:buNone/>
            </a:pPr>
            <a:endParaRPr lang="he-IL" sz="4400" b="1" dirty="0">
              <a:solidFill>
                <a:srgbClr val="372A71"/>
              </a:solidFill>
              <a:latin typeface="Calibri" panose="020F0502020204030204" pitchFamily="34" charset="0"/>
              <a:cs typeface="Calibri" panose="020F0502020204030204" pitchFamily="34" charset="0"/>
            </a:endParaRPr>
          </a:p>
          <a:p>
            <a:pPr marL="0" indent="0" algn="ctr">
              <a:buNone/>
            </a:pPr>
            <a:endParaRPr lang="he-IL" sz="4400" b="1" dirty="0">
              <a:solidFill>
                <a:srgbClr val="372A71"/>
              </a:solidFill>
              <a:latin typeface="Calibri" panose="020F0502020204030204" pitchFamily="34" charset="0"/>
              <a:cs typeface="Calibri" panose="020F0502020204030204" pitchFamily="34" charset="0"/>
            </a:endParaRPr>
          </a:p>
        </p:txBody>
      </p:sp>
      <p:cxnSp>
        <p:nvCxnSpPr>
          <p:cNvPr id="13" name="מחבר ישר 12">
            <a:extLst>
              <a:ext uri="{FF2B5EF4-FFF2-40B4-BE49-F238E27FC236}">
                <a16:creationId xmlns:a16="http://schemas.microsoft.com/office/drawing/2014/main" id="{4571D4F0-D69B-3DC4-9C49-EAFA820B9E9B}"/>
              </a:ext>
            </a:extLst>
          </p:cNvPr>
          <p:cNvCxnSpPr/>
          <p:nvPr/>
        </p:nvCxnSpPr>
        <p:spPr>
          <a:xfrm>
            <a:off x="838200" y="5375348"/>
            <a:ext cx="5503984" cy="0"/>
          </a:xfrm>
          <a:prstGeom prst="line">
            <a:avLst/>
          </a:prstGeom>
          <a:ln>
            <a:solidFill>
              <a:srgbClr val="C362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639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כותרת 4">
            <a:extLst>
              <a:ext uri="{FF2B5EF4-FFF2-40B4-BE49-F238E27FC236}">
                <a16:creationId xmlns:a16="http://schemas.microsoft.com/office/drawing/2014/main" id="{F133F5F8-36A4-40E4-88A4-958F94879D93}"/>
              </a:ext>
            </a:extLst>
          </p:cNvPr>
          <p:cNvSpPr>
            <a:spLocks noGrp="1"/>
          </p:cNvSpPr>
          <p:nvPr>
            <p:ph type="title" idx="4294967295"/>
          </p:nvPr>
        </p:nvSpPr>
        <p:spPr>
          <a:xfrm>
            <a:off x="218049" y="573617"/>
            <a:ext cx="4368602" cy="195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r>
              <a:rPr lang="ar-SA" sz="6000" b="1" dirty="0">
                <a:solidFill>
                  <a:srgbClr val="C3625D"/>
                </a:solidFill>
                <a:latin typeface="Calibri" panose="020F0502020204030204" pitchFamily="34" charset="0"/>
                <a:ea typeface="Calibri" panose="020F0502020204030204" pitchFamily="34" charset="0"/>
                <a:cs typeface="Calibri" panose="020F0502020204030204" pitchFamily="34" charset="0"/>
              </a:rPr>
              <a:t>فكرة خياليّة: </a:t>
            </a:r>
            <a:br>
              <a:rPr lang="ar-SA" sz="6000" b="1" dirty="0">
                <a:solidFill>
                  <a:srgbClr val="C3625D"/>
                </a:solidFill>
                <a:latin typeface="Calibri" panose="020F0502020204030204" pitchFamily="34" charset="0"/>
                <a:ea typeface="Calibri" panose="020F0502020204030204" pitchFamily="34" charset="0"/>
                <a:cs typeface="Calibri" panose="020F0502020204030204" pitchFamily="34" charset="0"/>
              </a:rPr>
            </a:br>
            <a:r>
              <a:rPr lang="ar-SA" sz="6000" b="1" dirty="0">
                <a:solidFill>
                  <a:srgbClr val="C3625D"/>
                </a:solidFill>
                <a:latin typeface="Calibri" panose="020F0502020204030204" pitchFamily="34" charset="0"/>
                <a:ea typeface="Calibri" panose="020F0502020204030204" pitchFamily="34" charset="0"/>
                <a:cs typeface="Calibri" panose="020F0502020204030204" pitchFamily="34" charset="0"/>
              </a:rPr>
              <a:t>رهف ورنين</a:t>
            </a:r>
            <a:endPar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1525" y="2700923"/>
            <a:ext cx="4979278" cy="3889982"/>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400" dirty="0">
                <a:latin typeface="Calibri" panose="020F0502020204030204" pitchFamily="34" charset="0"/>
                <a:ea typeface="Calibri" panose="020F0502020204030204" pitchFamily="34" charset="0"/>
                <a:cs typeface="Calibri" panose="020F0502020204030204" pitchFamily="34" charset="0"/>
              </a:rPr>
              <a:t>رهف ورنين طالبتان في الصّف السّادس. هما صديقتان مقرّبتان، وهناك أمور كثيرة مشتركة فيما بينهما: مجالات اهتمام، ونكات خاصّة هما فقط يفهمانها، وكلتاهما عضوة في مجموعة الكشّاف.</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lgn="r">
              <a:lnSpc>
                <a:spcPct val="120000"/>
              </a:lnSpc>
              <a:buNone/>
            </a:pPr>
            <a:r>
              <a:rPr lang="ar-SA" sz="2400" dirty="0">
                <a:latin typeface="Calibri" panose="020F0502020204030204" pitchFamily="34" charset="0"/>
                <a:ea typeface="Calibri" panose="020F0502020204030204" pitchFamily="34" charset="0"/>
                <a:cs typeface="Calibri" panose="020F0502020204030204" pitchFamily="34" charset="0"/>
              </a:rPr>
              <a:t>نفّذت هديل مرشدتهما في الكشاف الأسبوع الماضي فعاليّة عن المبادرة والإبداع واستخدام الخيال، وطلبت منهم التّفكير في زرّ إضافيّ أو تطبيق في الهاتف الخلويّ أو الحاسوب يمكن أن يساعد الناس.</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2" name="תמונה 1" descr="תמונה שמכילה אדם, לבוש, בחוץ, עץ&#10;&#10;התיאור נוצר באופן אוטומטי"/>
          <p:cNvPicPr>
            <a:picLocks noChangeAspect="1"/>
          </p:cNvPicPr>
          <p:nvPr/>
        </p:nvPicPr>
        <p:blipFill>
          <a:blip r:embed="rId3"/>
          <a:srcRect l="15042" r="2979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9210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אומנות קליפיפם, סרט מצויר, איור, גרפיקה&#10;&#10;התיאור נוצר באופן אוטומטי">
            <a:extLst>
              <a:ext uri="{FF2B5EF4-FFF2-40B4-BE49-F238E27FC236}">
                <a16:creationId xmlns:a16="http://schemas.microsoft.com/office/drawing/2014/main" id="{D308B7DA-52CC-1164-D3FA-AC5B043120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112" y="1463675"/>
            <a:ext cx="8005763" cy="5337175"/>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a:r>
              <a:rPr lang="ar-SA" sz="5400" b="1" dirty="0">
                <a:latin typeface="Calibri" panose="020F0502020204030204" pitchFamily="34" charset="0"/>
                <a:cs typeface="Calibri" panose="020F0502020204030204" pitchFamily="34" charset="0"/>
              </a:rPr>
              <a:t>فكرة خياليّة: رهف ورنين</a:t>
            </a:r>
            <a:endParaRPr lang="he-IL" sz="5400" b="1" dirty="0">
              <a:latin typeface="Calibri" panose="020F0502020204030204" pitchFamily="34" charset="0"/>
              <a:cs typeface="Calibri" panose="020F0502020204030204" pitchFamily="34" charset="0"/>
            </a:endParaRPr>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5815013" y="1929113"/>
            <a:ext cx="6061668" cy="4324261"/>
          </a:xfrm>
          <a:prstGeom prst="rect">
            <a:avLst/>
          </a:prstGeom>
          <a:noFill/>
          <a:ln w="28575" cmpd="tri">
            <a:noFill/>
            <a:prstDash val="solid"/>
          </a:ln>
          <a:effectLst>
            <a:softEdge rad="12700"/>
          </a:effectLst>
        </p:spPr>
        <p:txBody>
          <a:bodyPr wrap="square" rtlCol="1">
            <a:sp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he-IL" dirty="0">
              <a:solidFill>
                <a:srgbClr val="000000"/>
              </a:solidFill>
              <a:latin typeface="Calibri" panose="020F0502020204030204" pitchFamily="34" charset="0"/>
              <a:cs typeface="Calibri" panose="020F0502020204030204" pitchFamily="34" charset="0"/>
            </a:endParaRPr>
          </a:p>
          <a:p>
            <a:pPr marL="0" indent="0" algn="ctr">
              <a:buNone/>
            </a:pPr>
            <a:r>
              <a:rPr lang="ar-SA" dirty="0">
                <a:solidFill>
                  <a:srgbClr val="000000"/>
                </a:solidFill>
                <a:latin typeface="Calibri" panose="020F0502020204030204" pitchFamily="34" charset="0"/>
                <a:cs typeface="Calibri" panose="020F0502020204030204" pitchFamily="34" charset="0"/>
              </a:rPr>
              <a:t>اجتمعت رهف ورنين وفكرتا في مقترحات</a:t>
            </a:r>
            <a:r>
              <a:rPr lang="he-IL" dirty="0">
                <a:solidFill>
                  <a:srgbClr val="000000"/>
                </a:solidFill>
                <a:latin typeface="Calibri" panose="020F0502020204030204" pitchFamily="34" charset="0"/>
                <a:cs typeface="Calibri" panose="020F0502020204030204" pitchFamily="34" charset="0"/>
              </a:rPr>
              <a:t>.</a:t>
            </a:r>
          </a:p>
          <a:p>
            <a:pPr marL="0" indent="0" algn="ctr">
              <a:buNone/>
            </a:pPr>
            <a:r>
              <a:rPr lang="ar-SA" sz="3600" b="1" dirty="0">
                <a:solidFill>
                  <a:srgbClr val="000000"/>
                </a:solidFill>
                <a:latin typeface="Calibri" panose="020F0502020204030204" pitchFamily="34" charset="0"/>
                <a:cs typeface="Calibri" panose="020F0502020204030204" pitchFamily="34" charset="0"/>
              </a:rPr>
              <a:t>فكّرتا وفكّرتا..</a:t>
            </a:r>
            <a:endParaRPr lang="he-IL" sz="3600" b="1" dirty="0">
              <a:solidFill>
                <a:srgbClr val="FF0000"/>
              </a:solidFill>
              <a:latin typeface="Calibri" panose="020F0502020204030204" pitchFamily="34" charset="0"/>
              <a:cs typeface="Calibri" panose="020F0502020204030204" pitchFamily="34" charset="0"/>
            </a:endParaRPr>
          </a:p>
          <a:p>
            <a:pPr marL="0" indent="0" algn="ctr">
              <a:buNone/>
            </a:pPr>
            <a:endParaRPr lang="he-IL" dirty="0">
              <a:solidFill>
                <a:srgbClr val="000000"/>
              </a:solidFill>
              <a:latin typeface="Calibri" panose="020F0502020204030204" pitchFamily="34" charset="0"/>
              <a:cs typeface="Calibri" panose="020F0502020204030204" pitchFamily="34" charset="0"/>
            </a:endParaRPr>
          </a:p>
          <a:p>
            <a:pPr marL="0" indent="0" algn="ctr">
              <a:buNone/>
            </a:pPr>
            <a:r>
              <a:rPr lang="ar-SA" dirty="0">
                <a:solidFill>
                  <a:srgbClr val="000000"/>
                </a:solidFill>
                <a:latin typeface="Calibri" panose="020F0502020204030204" pitchFamily="34" charset="0"/>
                <a:cs typeface="Calibri" panose="020F0502020204030204" pitchFamily="34" charset="0"/>
              </a:rPr>
              <a:t>قفزت رنين فجأة وقالت: «لدي فكرة! هيّا نخترع تطبيقًا خياليًّا يساعد النّاس في التّفكير وطرْح الأفكار!»  </a:t>
            </a:r>
            <a:endParaRPr lang="he-IL" dirty="0">
              <a:solidFill>
                <a:srgbClr val="000000"/>
              </a:solidFill>
              <a:latin typeface="Calibri" panose="020F0502020204030204" pitchFamily="34" charset="0"/>
              <a:cs typeface="Calibri" panose="020F0502020204030204" pitchFamily="34" charset="0"/>
            </a:endParaRPr>
          </a:p>
          <a:p>
            <a:pPr marL="0" indent="0" algn="ctr">
              <a:buNone/>
            </a:pPr>
            <a:r>
              <a:rPr lang="ar-SA" dirty="0">
                <a:solidFill>
                  <a:srgbClr val="000000"/>
                </a:solidFill>
                <a:latin typeface="Calibri" panose="020F0502020204030204" pitchFamily="34" charset="0"/>
                <a:cs typeface="Calibri" panose="020F0502020204030204" pitchFamily="34" charset="0"/>
              </a:rPr>
              <a:t>تحمّست رهف وأعجبتها فكرة رنين. </a:t>
            </a:r>
            <a:endParaRPr lang="he-IL" dirty="0">
              <a:solidFill>
                <a:srgbClr val="000000"/>
              </a:solidFill>
              <a:latin typeface="Calibri" panose="020F0502020204030204" pitchFamily="34" charset="0"/>
              <a:cs typeface="Calibri" panose="020F0502020204030204" pitchFamily="34" charset="0"/>
            </a:endParaRPr>
          </a:p>
          <a:p>
            <a:pPr marL="0" indent="0" algn="ctr">
              <a:buNone/>
            </a:pPr>
            <a:endParaRPr lang="he-IL" sz="1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59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3"/>
          <a:srcRect l="42679" r="22785"/>
          <a:stretch/>
        </p:blipFill>
        <p:spPr>
          <a:xfrm>
            <a:off x="8900343" y="1464891"/>
            <a:ext cx="3578117" cy="5418002"/>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5400" dirty="0"/>
              <a:t>فكرة خياليّة: رهف ورنين</a:t>
            </a:r>
            <a:endParaRPr lang="he-IL" sz="5400" b="1" dirty="0">
              <a:latin typeface="Calibri" panose="020F0502020204030204" pitchFamily="34" charset="0"/>
              <a:cs typeface="Calibri" panose="020F0502020204030204" pitchFamily="34" charset="0"/>
            </a:endParaRPr>
          </a:p>
        </p:txBody>
      </p:sp>
      <p:sp>
        <p:nvSpPr>
          <p:cNvPr id="10" name="TextBox 9"/>
          <p:cNvSpPr txBox="1"/>
          <p:nvPr/>
        </p:nvSpPr>
        <p:spPr>
          <a:xfrm>
            <a:off x="10116937" y="6035338"/>
            <a:ext cx="1862285" cy="369332"/>
          </a:xfrm>
          <a:prstGeom prst="rect">
            <a:avLst/>
          </a:prstGeom>
          <a:noFill/>
        </p:spPr>
        <p:txBody>
          <a:bodyPr wrap="square" rtlCol="1">
            <a:spAutoFit/>
          </a:bodyPr>
          <a:lstStyle/>
          <a:p>
            <a:pPr algn="ctr"/>
            <a:r>
              <a:rPr lang="he-IL" dirty="0"/>
              <a:t>מיקה</a:t>
            </a:r>
          </a:p>
        </p:txBody>
      </p:sp>
      <p:sp>
        <p:nvSpPr>
          <p:cNvPr id="12" name="TextBox 11"/>
          <p:cNvSpPr txBox="1"/>
          <p:nvPr/>
        </p:nvSpPr>
        <p:spPr>
          <a:xfrm>
            <a:off x="73754" y="5904563"/>
            <a:ext cx="1862285" cy="369332"/>
          </a:xfrm>
          <a:prstGeom prst="rect">
            <a:avLst/>
          </a:prstGeom>
          <a:noFill/>
        </p:spPr>
        <p:txBody>
          <a:bodyPr wrap="square" rtlCol="1">
            <a:spAutoFit/>
          </a:bodyPr>
          <a:lstStyle/>
          <a:p>
            <a:pPr algn="ctr"/>
            <a:r>
              <a:rPr lang="he-IL" dirty="0"/>
              <a:t>אריאל</a:t>
            </a:r>
          </a:p>
        </p:txBody>
      </p:sp>
      <p:pic>
        <p:nvPicPr>
          <p:cNvPr id="13" name="תמונה 12"/>
          <p:cNvPicPr>
            <a:picLocks noChangeAspect="1"/>
          </p:cNvPicPr>
          <p:nvPr/>
        </p:nvPicPr>
        <p:blipFill rotWithShape="1">
          <a:blip r:embed="rId4"/>
          <a:srcRect l="2806" r="57502"/>
          <a:stretch/>
        </p:blipFill>
        <p:spPr>
          <a:xfrm>
            <a:off x="-898310" y="1488497"/>
            <a:ext cx="3869053" cy="5411296"/>
          </a:xfrm>
          <a:prstGeom prst="rect">
            <a:avLst/>
          </a:prstGeom>
        </p:spPr>
      </p:pic>
      <p:sp>
        <p:nvSpPr>
          <p:cNvPr id="7" name="TextBox 6"/>
          <p:cNvSpPr txBox="1"/>
          <p:nvPr/>
        </p:nvSpPr>
        <p:spPr>
          <a:xfrm>
            <a:off x="3293492" y="3803324"/>
            <a:ext cx="3732779" cy="1477328"/>
          </a:xfrm>
          <a:prstGeom prst="rect">
            <a:avLst/>
          </a:prstGeom>
          <a:noFill/>
        </p:spPr>
        <p:txBody>
          <a:bodyPr wrap="square" rtlCol="1">
            <a:spAutoFit/>
          </a:bodyPr>
          <a:lstStyle/>
          <a:p>
            <a:pPr algn="ctr"/>
            <a:r>
              <a:rPr lang="ar-SA" dirty="0">
                <a:latin typeface="Calibri" panose="020F0502020204030204" pitchFamily="34" charset="0"/>
                <a:ea typeface="Calibri" panose="020F0502020204030204" pitchFamily="34" charset="0"/>
                <a:cs typeface="Calibri" panose="020F0502020204030204" pitchFamily="34" charset="0"/>
              </a:rPr>
              <a:t>نعم، أنا متأكّدة أن الفكرة ستعجبهم أيضًا!</a:t>
            </a:r>
            <a:r>
              <a:rPr lang="he-IL" dirty="0">
                <a:latin typeface="Calibri" panose="020F0502020204030204" pitchFamily="34" charset="0"/>
                <a:ea typeface="Calibri" panose="020F0502020204030204" pitchFamily="34" charset="0"/>
                <a:cs typeface="Calibri" panose="020F0502020204030204" pitchFamily="34" charset="0"/>
              </a:rPr>
              <a:t> </a:t>
            </a:r>
            <a:r>
              <a:rPr lang="ar-SA" dirty="0">
                <a:latin typeface="Calibri" panose="020F0502020204030204" pitchFamily="34" charset="0"/>
                <a:ea typeface="Calibri" panose="020F0502020204030204" pitchFamily="34" charset="0"/>
                <a:cs typeface="Calibri" panose="020F0502020204030204" pitchFamily="34" charset="0"/>
              </a:rPr>
              <a:t>بإمكان التّطبيق أن يعطي أفكارًا للنّشاطات في الكشّاف، وصفة لوجبة العشاء، قائمة أغان مقترحة لحفلة عيد الميلاد، أفكار لحلّ مشكلة مع الأصدقاء، وأفكار لكلّ شيء!</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5903388" y="2035829"/>
            <a:ext cx="2791189" cy="1200329"/>
          </a:xfrm>
          <a:prstGeom prst="rect">
            <a:avLst/>
          </a:prstGeom>
          <a:noFill/>
        </p:spPr>
        <p:txBody>
          <a:bodyPr wrap="square" rtlCol="1">
            <a:spAutoFit/>
          </a:bodyPr>
          <a:lstStyle/>
          <a:p>
            <a:pPr algn="ctr"/>
            <a:r>
              <a:rPr lang="ar-SA" dirty="0" err="1">
                <a:latin typeface="Calibri" panose="020F0502020204030204" pitchFamily="34" charset="0"/>
                <a:ea typeface="Calibri" panose="020F0502020204030204" pitchFamily="34" charset="0"/>
                <a:cs typeface="Calibri" panose="020F0502020204030204" pitchFamily="34" charset="0"/>
              </a:rPr>
              <a:t>وااو</a:t>
            </a:r>
            <a:r>
              <a:rPr lang="ar-SA" dirty="0">
                <a:latin typeface="Calibri" panose="020F0502020204030204" pitchFamily="34" charset="0"/>
                <a:ea typeface="Calibri" panose="020F0502020204030204" pitchFamily="34" charset="0"/>
                <a:cs typeface="Calibri" panose="020F0502020204030204" pitchFamily="34" charset="0"/>
              </a:rPr>
              <a:t>! هذا رائع! أحببت الفكرة جدًا! نعرض تطبيقًا خياليًا يمكن أن نتوجّه إليه في أيّ وقت ونطلب منه أفكارًا.</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2696220" y="6051896"/>
            <a:ext cx="6414336" cy="830997"/>
          </a:xfrm>
          <a:prstGeom prst="rect">
            <a:avLst/>
          </a:prstGeom>
          <a:noFill/>
        </p:spPr>
        <p:txBody>
          <a:bodyPr wrap="square" rtlCol="1">
            <a:spAutoFit/>
          </a:bodyPr>
          <a:lstStyle/>
          <a:p>
            <a:pPr algn="ctr"/>
            <a:r>
              <a:rPr lang="ar-SA" sz="2400" b="1" dirty="0">
                <a:latin typeface="Calibri" panose="020F0502020204030204" pitchFamily="34" charset="0"/>
                <a:ea typeface="Calibri" panose="020F0502020204030204" pitchFamily="34" charset="0"/>
                <a:cs typeface="Calibri" panose="020F0502020204030204" pitchFamily="34" charset="0"/>
              </a:rPr>
              <a:t>ما رأيكم بالتّطبيق الذي اقترحته رهف ورنين؟ </a:t>
            </a:r>
            <a:endParaRPr lang="he-IL" sz="2400" b="1" dirty="0">
              <a:latin typeface="Calibri" panose="020F0502020204030204" pitchFamily="34" charset="0"/>
              <a:ea typeface="Calibri" panose="020F0502020204030204" pitchFamily="34" charset="0"/>
              <a:cs typeface="Calibri" panose="020F0502020204030204" pitchFamily="34" charset="0"/>
            </a:endParaRPr>
          </a:p>
          <a:p>
            <a:pPr algn="ctr"/>
            <a:r>
              <a:rPr lang="he-IL" sz="2400" b="1" dirty="0">
                <a:latin typeface="Calibri" panose="020F0502020204030204" pitchFamily="34" charset="0"/>
                <a:ea typeface="Calibri" panose="020F0502020204030204" pitchFamily="34" charset="0"/>
                <a:cs typeface="Calibri" panose="020F0502020204030204" pitchFamily="34" charset="0"/>
              </a:rPr>
              <a:t>    </a:t>
            </a:r>
            <a:r>
              <a:rPr lang="ar-SA" sz="2400" b="1" dirty="0">
                <a:latin typeface="Calibri" panose="020F0502020204030204" pitchFamily="34" charset="0"/>
                <a:ea typeface="Calibri" panose="020F0502020204030204" pitchFamily="34" charset="0"/>
                <a:cs typeface="Calibri" panose="020F0502020204030204" pitchFamily="34" charset="0"/>
              </a:rPr>
              <a:t>ما قد ينقص هذا التّطبيق؟</a:t>
            </a:r>
            <a:endParaRPr lang="he-IL"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6" name="גרפיקה 5">
            <a:extLst>
              <a:ext uri="{FF2B5EF4-FFF2-40B4-BE49-F238E27FC236}">
                <a16:creationId xmlns:a16="http://schemas.microsoft.com/office/drawing/2014/main" id="{A0E0B750-D941-6AA2-00C8-6F388AFDAFC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63431" y="1416581"/>
            <a:ext cx="3447125" cy="2200293"/>
          </a:xfrm>
          <a:prstGeom prst="rect">
            <a:avLst/>
          </a:prstGeom>
        </p:spPr>
      </p:pic>
      <p:pic>
        <p:nvPicPr>
          <p:cNvPr id="16" name="גרפיקה 15">
            <a:extLst>
              <a:ext uri="{FF2B5EF4-FFF2-40B4-BE49-F238E27FC236}">
                <a16:creationId xmlns:a16="http://schemas.microsoft.com/office/drawing/2014/main" id="{C05AF103-5299-E430-FEBB-D3DA4FA3A67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811693" y="3458300"/>
            <a:ext cx="4470194" cy="2343150"/>
          </a:xfrm>
          <a:prstGeom prst="rect">
            <a:avLst/>
          </a:prstGeom>
        </p:spPr>
      </p:pic>
    </p:spTree>
    <p:extLst>
      <p:ext uri="{BB962C8B-B14F-4D97-AF65-F5344CB8AC3E}">
        <p14:creationId xmlns:p14="http://schemas.microsoft.com/office/powerpoint/2010/main" val="7178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פני אדם, אדם, לבוש, חיוך&#10;&#10;התיאור נוצר באופן אוטומטי">
            <a:extLst>
              <a:ext uri="{FF2B5EF4-FFF2-40B4-BE49-F238E27FC236}">
                <a16:creationId xmlns:a16="http://schemas.microsoft.com/office/drawing/2014/main" id="{B7E7412D-8F83-AFC8-CF8F-1ABBDD6B18F6}"/>
              </a:ext>
            </a:extLst>
          </p:cNvPr>
          <p:cNvPicPr>
            <a:picLocks noChangeAspect="1"/>
          </p:cNvPicPr>
          <p:nvPr/>
        </p:nvPicPr>
        <p:blipFill>
          <a:blip r:embed="rId3" cstate="print">
            <a:extLst>
              <a:ext uri="{28A0092B-C50C-407E-A947-70E740481C1C}">
                <a14:useLocalDpi xmlns:a14="http://schemas.microsoft.com/office/drawing/2010/main" val="0"/>
              </a:ext>
            </a:extLst>
          </a:blip>
          <a:srcRect r="25917"/>
          <a:stretch/>
        </p:blipFill>
        <p:spPr>
          <a:xfrm>
            <a:off x="0" y="750680"/>
            <a:ext cx="12184380" cy="6132930"/>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938213" y="-254206"/>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5400" dirty="0">
                <a:ea typeface="Calibri" panose="020F0502020204030204" pitchFamily="34" charset="0"/>
              </a:rPr>
              <a:t>فكرة خياليّة: رهف ورنين</a:t>
            </a:r>
            <a:endParaRPr lang="he-IL" sz="5400" b="1" dirty="0">
              <a:ea typeface="Calibri" panose="020F0502020204030204" pitchFamily="34" charset="0"/>
            </a:endParaRPr>
          </a:p>
        </p:txBody>
      </p:sp>
      <p:sp>
        <p:nvSpPr>
          <p:cNvPr id="4" name="TextBox 3"/>
          <p:cNvSpPr txBox="1"/>
          <p:nvPr/>
        </p:nvSpPr>
        <p:spPr>
          <a:xfrm>
            <a:off x="1" y="722310"/>
            <a:ext cx="12184380" cy="400110"/>
          </a:xfrm>
          <a:prstGeom prst="rect">
            <a:avLst/>
          </a:prstGeom>
          <a:solidFill>
            <a:schemeClr val="accent3">
              <a:lumMod val="20000"/>
              <a:lumOff val="80000"/>
            </a:schemeClr>
          </a:solidFill>
        </p:spPr>
        <p:txBody>
          <a:bodyPr wrap="square" rtlCol="1">
            <a:spAutoFit/>
          </a:bodyPr>
          <a:lstStyle/>
          <a:p>
            <a:pPr algn="ctr"/>
            <a:r>
              <a:rPr lang="ar-SA" sz="2000" dirty="0">
                <a:latin typeface="Calibri" panose="020F0502020204030204" pitchFamily="34" charset="0"/>
                <a:ea typeface="Calibri" panose="020F0502020204030204" pitchFamily="34" charset="0"/>
                <a:cs typeface="Calibri" panose="020F0502020204030204" pitchFamily="34" charset="0"/>
              </a:rPr>
              <a:t>عَرَضت رهف ورنين فكرتهما أمام  الزّملاء والزّميلات في الكشّاف، وطُلِبَ منهم أن يتطرّقوا للفكرة.</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p:cNvSpPr txBox="1"/>
          <p:nvPr/>
        </p:nvSpPr>
        <p:spPr>
          <a:xfrm>
            <a:off x="10025232" y="6247003"/>
            <a:ext cx="1862285" cy="369332"/>
          </a:xfrm>
          <a:prstGeom prst="rect">
            <a:avLst/>
          </a:prstGeom>
          <a:noFill/>
        </p:spPr>
        <p:txBody>
          <a:bodyPr wrap="square" rtlCol="1">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סאשה</a:t>
            </a:r>
          </a:p>
        </p:txBody>
      </p:sp>
      <p:sp>
        <p:nvSpPr>
          <p:cNvPr id="15" name="TextBox 14"/>
          <p:cNvSpPr txBox="1"/>
          <p:nvPr/>
        </p:nvSpPr>
        <p:spPr>
          <a:xfrm>
            <a:off x="7559680" y="5752736"/>
            <a:ext cx="1862285" cy="369332"/>
          </a:xfrm>
          <a:prstGeom prst="rect">
            <a:avLst/>
          </a:prstGeom>
          <a:noFill/>
        </p:spPr>
        <p:txBody>
          <a:bodyPr wrap="square" rtlCol="1">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דניאל</a:t>
            </a:r>
          </a:p>
        </p:txBody>
      </p:sp>
      <p:sp>
        <p:nvSpPr>
          <p:cNvPr id="6" name="מלבן 5">
            <a:extLst>
              <a:ext uri="{FF2B5EF4-FFF2-40B4-BE49-F238E27FC236}">
                <a16:creationId xmlns:a16="http://schemas.microsoft.com/office/drawing/2014/main" id="{119E56C7-1E55-BE9A-8775-1ABA349BD931}"/>
              </a:ext>
            </a:extLst>
          </p:cNvPr>
          <p:cNvSpPr/>
          <p:nvPr/>
        </p:nvSpPr>
        <p:spPr>
          <a:xfrm>
            <a:off x="8236268" y="5329238"/>
            <a:ext cx="3962400" cy="1582742"/>
          </a:xfrm>
          <a:prstGeom prst="rect">
            <a:avLst/>
          </a:prstGeom>
          <a:solidFill>
            <a:srgbClr val="FEC32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Y" sz="3600" b="1" dirty="0">
                <a:solidFill>
                  <a:schemeClr val="tx1"/>
                </a:solidFill>
                <a:latin typeface="Calibri" panose="020F0502020204030204" pitchFamily="34" charset="0"/>
                <a:ea typeface="Calibri" panose="020F0502020204030204" pitchFamily="34" charset="0"/>
                <a:cs typeface="Calibri" panose="020F0502020204030204" pitchFamily="34" charset="0"/>
              </a:rPr>
              <a:t>تمارة</a:t>
            </a:r>
            <a:endParaRPr lang="he-IL"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ar-SA" sz="1600" dirty="0">
                <a:solidFill>
                  <a:schemeClr val="tx1"/>
                </a:solidFill>
                <a:latin typeface="Calibri" panose="020F0502020204030204" pitchFamily="34" charset="0"/>
                <a:ea typeface="Calibri" panose="020F0502020204030204" pitchFamily="34" charset="0"/>
                <a:cs typeface="Calibri" panose="020F0502020204030204" pitchFamily="34" charset="0"/>
              </a:rPr>
              <a:t>فكرة مميزة! أعجبتني! يمكن أن توفّر الكثير من الوقت والجهد، كما أنها تمنحنا وقتًا للمزيد من الأفكار الأخرى!</a:t>
            </a:r>
            <a:endPar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מלבן 6">
            <a:extLst>
              <a:ext uri="{FF2B5EF4-FFF2-40B4-BE49-F238E27FC236}">
                <a16:creationId xmlns:a16="http://schemas.microsoft.com/office/drawing/2014/main" id="{147C153B-136D-DC63-E005-AC7738A105FB}"/>
              </a:ext>
            </a:extLst>
          </p:cNvPr>
          <p:cNvSpPr/>
          <p:nvPr/>
        </p:nvSpPr>
        <p:spPr>
          <a:xfrm>
            <a:off x="4089692" y="5329238"/>
            <a:ext cx="4140000" cy="1571626"/>
          </a:xfrm>
          <a:prstGeom prst="rect">
            <a:avLst/>
          </a:prstGeom>
          <a:solidFill>
            <a:srgbClr val="D3D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tx1"/>
                </a:solidFill>
                <a:latin typeface="Calibri" panose="020F0502020204030204" pitchFamily="34" charset="0"/>
                <a:ea typeface="Calibri" panose="020F0502020204030204" pitchFamily="34" charset="0"/>
                <a:cs typeface="Calibri" panose="020F0502020204030204" pitchFamily="34" charset="0"/>
              </a:rPr>
              <a:t>سمير</a:t>
            </a:r>
            <a:endParaRPr lang="he-IL"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ar-SA" sz="1600" dirty="0">
                <a:solidFill>
                  <a:schemeClr val="tx1"/>
                </a:solidFill>
                <a:latin typeface="Calibri" panose="020F0502020204030204" pitchFamily="34" charset="0"/>
                <a:ea typeface="Calibri" panose="020F0502020204030204" pitchFamily="34" charset="0"/>
                <a:cs typeface="Calibri" panose="020F0502020204030204" pitchFamily="34" charset="0"/>
              </a:rPr>
              <a:t>كنت سأستمتع باستخدامه! ولكن سيكون ذلك من أجل الأفكار والألعاب، أما بشأن حلّ الخلاف مع الأصدقاء فكنتُ أفضّل أن أتوجّه لصديق آخر أو للمعلّم أو للوالدين. </a:t>
            </a:r>
            <a:endPar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מלבן 7">
            <a:extLst>
              <a:ext uri="{FF2B5EF4-FFF2-40B4-BE49-F238E27FC236}">
                <a16:creationId xmlns:a16="http://schemas.microsoft.com/office/drawing/2014/main" id="{8400E9DE-4FE6-9C71-BFCE-DEDCFDE02AAA}"/>
              </a:ext>
            </a:extLst>
          </p:cNvPr>
          <p:cNvSpPr/>
          <p:nvPr/>
        </p:nvSpPr>
        <p:spPr>
          <a:xfrm>
            <a:off x="-50308" y="5329238"/>
            <a:ext cx="4140000" cy="1554166"/>
          </a:xfrm>
          <a:prstGeom prst="rect">
            <a:avLst/>
          </a:prstGeom>
          <a:solidFill>
            <a:srgbClr val="759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tx1"/>
                </a:solidFill>
                <a:latin typeface="Calibri" panose="020F0502020204030204" pitchFamily="34" charset="0"/>
                <a:ea typeface="Calibri" panose="020F0502020204030204" pitchFamily="34" charset="0"/>
                <a:cs typeface="Calibri" panose="020F0502020204030204" pitchFamily="34" charset="0"/>
              </a:rPr>
              <a:t>ورود</a:t>
            </a:r>
            <a:endParaRPr lang="he-IL"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ar-SA" sz="1600" dirty="0">
                <a:solidFill>
                  <a:schemeClr val="tx1"/>
                </a:solidFill>
                <a:latin typeface="Calibri" panose="020F0502020204030204" pitchFamily="34" charset="0"/>
                <a:ea typeface="Calibri" panose="020F0502020204030204" pitchFamily="34" charset="0"/>
                <a:cs typeface="Calibri" panose="020F0502020204030204" pitchFamily="34" charset="0"/>
              </a:rPr>
              <a:t>يبدو ذلك ممتعًا! ولكن من المستحيل أن أعطي لتطبيق أن يختار قائمة الأغاني لحفلة عيد ميلادي! فأنا أملك ذوقي الخاصّ، كما أن هناك أغان لن أتنازل عنها!</a:t>
            </a:r>
            <a:endPar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768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a:r>
              <a:rPr lang="ar-SA" sz="5400" b="1" dirty="0">
                <a:latin typeface="Calibri" panose="020F0502020204030204" pitchFamily="34" charset="0"/>
                <a:cs typeface="Calibri" panose="020F0502020204030204" pitchFamily="34" charset="0"/>
              </a:rPr>
              <a:t>ذكاء القلب- العمل في مجموعات</a:t>
            </a:r>
            <a:endParaRPr lang="he-IL" sz="5400" b="1" dirty="0">
              <a:latin typeface="Calibri" panose="020F0502020204030204" pitchFamily="34" charset="0"/>
              <a:cs typeface="Calibri" panose="020F0502020204030204" pitchFamily="34" charset="0"/>
            </a:endParaRPr>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463462" y="2391614"/>
            <a:ext cx="11361107" cy="3687163"/>
          </a:xfrm>
          <a:prstGeom prst="rect">
            <a:avLst/>
          </a:prstGeom>
          <a:solidFill>
            <a:schemeClr val="accent6">
              <a:lumMod val="20000"/>
              <a:lumOff val="80000"/>
            </a:schemeClr>
          </a:solidFill>
          <a:ln w="76200" cmpd="tri">
            <a:solidFill>
              <a:schemeClr val="tx1"/>
            </a:solidFill>
            <a:prstDash val="solid"/>
          </a:ln>
          <a:effectLst>
            <a:softEdge rad="12700"/>
          </a:effectLst>
        </p:spPr>
        <p:txBody>
          <a:bodyPr wrap="square" rtlCol="1">
            <a:sp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ar-SA" sz="3600" b="1" dirty="0">
                <a:ln>
                  <a:solidFill>
                    <a:schemeClr val="tx1"/>
                  </a:solidFill>
                </a:ln>
                <a:solidFill>
                  <a:srgbClr val="000000"/>
                </a:solidFill>
                <a:latin typeface="Calibri" panose="020F0502020204030204" pitchFamily="34" charset="0"/>
                <a:cs typeface="Calibri" panose="020F0502020204030204" pitchFamily="34" charset="0"/>
              </a:rPr>
              <a:t>المرحلة الأولى- نقاش في المجموعة</a:t>
            </a:r>
            <a:endParaRPr lang="he-IL" sz="3600" b="1" dirty="0">
              <a:ln>
                <a:solidFill>
                  <a:schemeClr val="tx1"/>
                </a:solidFill>
              </a:ln>
              <a:solidFill>
                <a:srgbClr val="000000"/>
              </a:solidFill>
              <a:latin typeface="Calibri" panose="020F0502020204030204" pitchFamily="34" charset="0"/>
              <a:cs typeface="Calibri" panose="020F0502020204030204" pitchFamily="34" charset="0"/>
            </a:endParaRPr>
          </a:p>
          <a:p>
            <a:pPr marL="0" indent="0" algn="ctr">
              <a:buNone/>
            </a:pPr>
            <a:r>
              <a:rPr lang="ar-SA" dirty="0">
                <a:ln>
                  <a:solidFill>
                    <a:schemeClr val="tx1"/>
                  </a:solidFill>
                </a:ln>
                <a:solidFill>
                  <a:srgbClr val="000000"/>
                </a:solidFill>
                <a:latin typeface="Calibri" panose="020F0502020204030204" pitchFamily="34" charset="0"/>
                <a:cs typeface="Calibri" panose="020F0502020204030204" pitchFamily="34" charset="0"/>
              </a:rPr>
              <a:t>ناقشوا في المجموعة: </a:t>
            </a:r>
            <a:endParaRPr lang="he-IL" dirty="0">
              <a:ln>
                <a:solidFill>
                  <a:schemeClr val="tx1"/>
                </a:solidFill>
              </a:ln>
              <a:solidFill>
                <a:srgbClr val="000000"/>
              </a:solidFill>
              <a:latin typeface="Calibri" panose="020F0502020204030204" pitchFamily="34" charset="0"/>
              <a:cs typeface="Calibri" panose="020F0502020204030204" pitchFamily="34" charset="0"/>
            </a:endParaRP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a:t>
            </a:r>
            <a:r>
              <a:rPr lang="ar-SA" dirty="0">
                <a:ln>
                  <a:solidFill>
                    <a:schemeClr val="tx1"/>
                  </a:solidFill>
                </a:ln>
                <a:solidFill>
                  <a:srgbClr val="000000"/>
                </a:solidFill>
                <a:latin typeface="Calibri" panose="020F0502020204030204" pitchFamily="34" charset="0"/>
                <a:cs typeface="Calibri" panose="020F0502020204030204" pitchFamily="34" charset="0"/>
              </a:rPr>
              <a:t>ما رأيكم بفكرة رهف ورنين؟ </a:t>
            </a:r>
            <a:endParaRPr lang="he-IL" dirty="0">
              <a:ln>
                <a:solidFill>
                  <a:schemeClr val="tx1"/>
                </a:solidFill>
              </a:ln>
              <a:solidFill>
                <a:srgbClr val="000000"/>
              </a:solidFill>
              <a:latin typeface="Calibri" panose="020F0502020204030204" pitchFamily="34" charset="0"/>
              <a:cs typeface="Calibri" panose="020F0502020204030204" pitchFamily="34" charset="0"/>
            </a:endParaRP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a:t>
            </a:r>
            <a:r>
              <a:rPr lang="ar-SA" dirty="0">
                <a:ln>
                  <a:solidFill>
                    <a:schemeClr val="tx1"/>
                  </a:solidFill>
                </a:ln>
                <a:solidFill>
                  <a:srgbClr val="000000"/>
                </a:solidFill>
                <a:latin typeface="Calibri" panose="020F0502020204030204" pitchFamily="34" charset="0"/>
                <a:cs typeface="Calibri" panose="020F0502020204030204" pitchFamily="34" charset="0"/>
              </a:rPr>
              <a:t>ما رأيكم بآراء الزّملاء في الكشّاف؟ مَن كان الأقرب لرأيكم؟</a:t>
            </a:r>
            <a:endParaRPr lang="he-IL" dirty="0">
              <a:ln>
                <a:solidFill>
                  <a:schemeClr val="tx1"/>
                </a:solidFill>
              </a:ln>
              <a:solidFill>
                <a:srgbClr val="000000"/>
              </a:solidFill>
              <a:latin typeface="Calibri" panose="020F0502020204030204" pitchFamily="34" charset="0"/>
              <a:cs typeface="Calibri" panose="020F0502020204030204" pitchFamily="34" charset="0"/>
            </a:endParaRPr>
          </a:p>
          <a:p>
            <a:pPr algn="ctr">
              <a:buFont typeface="Wingdings" panose="05000000000000000000" pitchFamily="2" charset="2"/>
              <a:buChar char="ü"/>
            </a:pPr>
            <a:r>
              <a:rPr lang="ar-SA" dirty="0">
                <a:ln>
                  <a:solidFill>
                    <a:schemeClr val="tx1"/>
                  </a:solidFill>
                </a:ln>
                <a:solidFill>
                  <a:srgbClr val="000000"/>
                </a:solidFill>
                <a:latin typeface="Calibri" panose="020F0502020204030204" pitchFamily="34" charset="0"/>
                <a:cs typeface="Calibri" panose="020F0502020204030204" pitchFamily="34" charset="0"/>
              </a:rPr>
              <a:t>كيف سيؤثّر التّطبيق على الصّداقات وإحساس الأولاد بالانتماء برأيكم؟ </a:t>
            </a:r>
            <a:endParaRPr lang="he-IL" dirty="0">
              <a:ln>
                <a:solidFill>
                  <a:schemeClr val="tx1"/>
                </a:solidFill>
              </a:ln>
              <a:solidFill>
                <a:srgbClr val="000000"/>
              </a:solidFill>
              <a:latin typeface="Calibri" panose="020F0502020204030204" pitchFamily="34" charset="0"/>
              <a:cs typeface="Calibri" panose="020F0502020204030204" pitchFamily="34" charset="0"/>
            </a:endParaRP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a:t>
            </a:r>
            <a:r>
              <a:rPr lang="ar-SA" dirty="0">
                <a:ln>
                  <a:solidFill>
                    <a:schemeClr val="tx1"/>
                  </a:solidFill>
                </a:ln>
                <a:solidFill>
                  <a:srgbClr val="000000"/>
                </a:solidFill>
                <a:latin typeface="Calibri" panose="020F0502020204030204" pitchFamily="34" charset="0"/>
                <a:cs typeface="Calibri" panose="020F0502020204030204" pitchFamily="34" charset="0"/>
              </a:rPr>
              <a:t>بِماذا يختلف استخدام التّطبيق عن التّوجّه لإنسان؟  </a:t>
            </a:r>
            <a:endParaRPr lang="he-IL" dirty="0">
              <a:ln>
                <a:solidFill>
                  <a:schemeClr val="tx1"/>
                </a:solidFill>
              </a:ln>
              <a:solidFill>
                <a:srgbClr val="000000"/>
              </a:solidFill>
              <a:latin typeface="Calibri" panose="020F0502020204030204" pitchFamily="34" charset="0"/>
              <a:cs typeface="Calibri" panose="020F0502020204030204" pitchFamily="34" charset="0"/>
            </a:endParaRP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a:t>
            </a:r>
            <a:r>
              <a:rPr lang="ar-SA" dirty="0">
                <a:ln>
                  <a:solidFill>
                    <a:schemeClr val="tx1"/>
                  </a:solidFill>
                </a:ln>
                <a:solidFill>
                  <a:srgbClr val="000000"/>
                </a:solidFill>
                <a:latin typeface="Calibri" panose="020F0502020204030204" pitchFamily="34" charset="0"/>
                <a:cs typeface="Calibri" panose="020F0502020204030204" pitchFamily="34" charset="0"/>
              </a:rPr>
              <a:t>ماذا كنتم تقترحون على مستخدمي التّطبيق؟ </a:t>
            </a:r>
            <a:endParaRPr lang="he-IL" sz="3600" b="1" dirty="0">
              <a:ln>
                <a:solidFill>
                  <a:schemeClr val="tx1"/>
                </a:solidFill>
              </a:ln>
              <a:solidFill>
                <a:srgbClr val="FF0000"/>
              </a:solidFill>
              <a:latin typeface="Calibri" panose="020F0502020204030204" pitchFamily="34" charset="0"/>
              <a:cs typeface="Calibri" panose="020F0502020204030204" pitchFamily="34" charset="0"/>
            </a:endParaRPr>
          </a:p>
        </p:txBody>
      </p:sp>
      <p:pic>
        <p:nvPicPr>
          <p:cNvPr id="4" name="תמונה 3"/>
          <p:cNvPicPr>
            <a:picLocks noChangeAspect="1"/>
          </p:cNvPicPr>
          <p:nvPr/>
        </p:nvPicPr>
        <p:blipFill rotWithShape="1">
          <a:blip r:embed="rId3">
            <a:clrChange>
              <a:clrFrom>
                <a:srgbClr val="F0F1F5"/>
              </a:clrFrom>
              <a:clrTo>
                <a:srgbClr val="F0F1F5">
                  <a:alpha val="0"/>
                </a:srgbClr>
              </a:clrTo>
            </a:clrChange>
            <a:duotone>
              <a:prstClr val="black"/>
              <a:schemeClr val="accent2">
                <a:tint val="45000"/>
                <a:satMod val="400000"/>
              </a:schemeClr>
            </a:duotone>
          </a:blip>
          <a:srcRect t="2369"/>
          <a:stretch/>
        </p:blipFill>
        <p:spPr>
          <a:xfrm rot="21089163">
            <a:off x="1283006" y="5174268"/>
            <a:ext cx="1118415" cy="1518451"/>
          </a:xfrm>
          <a:prstGeom prst="rect">
            <a:avLst/>
          </a:prstGeom>
        </p:spPr>
      </p:pic>
      <p:pic>
        <p:nvPicPr>
          <p:cNvPr id="6" name="תמונה 5"/>
          <p:cNvPicPr>
            <a:picLocks noChangeAspect="1"/>
          </p:cNvPicPr>
          <p:nvPr/>
        </p:nvPicPr>
        <p:blipFill rotWithShape="1">
          <a:blip r:embed="rId3">
            <a:clrChange>
              <a:clrFrom>
                <a:srgbClr val="F0F1F5"/>
              </a:clrFrom>
              <a:clrTo>
                <a:srgbClr val="F0F1F5">
                  <a:alpha val="0"/>
                </a:srgbClr>
              </a:clrTo>
            </a:clrChange>
            <a:duotone>
              <a:prstClr val="black"/>
              <a:schemeClr val="accent4">
                <a:tint val="45000"/>
                <a:satMod val="400000"/>
              </a:schemeClr>
            </a:duotone>
          </a:blip>
          <a:srcRect t="2369"/>
          <a:stretch/>
        </p:blipFill>
        <p:spPr>
          <a:xfrm rot="21089163">
            <a:off x="-47892" y="1398795"/>
            <a:ext cx="1118415" cy="1518451"/>
          </a:xfrm>
          <a:prstGeom prst="rect">
            <a:avLst/>
          </a:prstGeom>
        </p:spPr>
      </p:pic>
      <p:pic>
        <p:nvPicPr>
          <p:cNvPr id="7" name="תמונה 6"/>
          <p:cNvPicPr>
            <a:picLocks noChangeAspect="1"/>
          </p:cNvPicPr>
          <p:nvPr/>
        </p:nvPicPr>
        <p:blipFill rotWithShape="1">
          <a:blip r:embed="rId3">
            <a:clrChange>
              <a:clrFrom>
                <a:srgbClr val="F0F1F5"/>
              </a:clrFrom>
              <a:clrTo>
                <a:srgbClr val="F0F1F5">
                  <a:alpha val="0"/>
                </a:srgbClr>
              </a:clrTo>
            </a:clrChange>
          </a:blip>
          <a:srcRect t="2369"/>
          <a:stretch/>
        </p:blipFill>
        <p:spPr>
          <a:xfrm rot="1830418">
            <a:off x="10946991" y="1222831"/>
            <a:ext cx="1118415" cy="1518451"/>
          </a:xfrm>
          <a:prstGeom prst="rect">
            <a:avLst/>
          </a:prstGeom>
        </p:spPr>
      </p:pic>
    </p:spTree>
    <p:extLst>
      <p:ext uri="{BB962C8B-B14F-4D97-AF65-F5344CB8AC3E}">
        <p14:creationId xmlns:p14="http://schemas.microsoft.com/office/powerpoint/2010/main" val="360488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218048" y="2898663"/>
            <a:ext cx="4586651" cy="3590060"/>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ar-SA" sz="1800" dirty="0">
                <a:latin typeface="Calibri" panose="020F0502020204030204" pitchFamily="34" charset="0"/>
                <a:ea typeface="Calibri" panose="020F0502020204030204" pitchFamily="34" charset="0"/>
                <a:cs typeface="Calibri" panose="020F0502020204030204" pitchFamily="34" charset="0"/>
              </a:rPr>
              <a:t>مدحت هديل رهف ورنين كثيرًا. وقالت أنهما مبادرتان مبدعتان وأن هناك الكثير من العلماء والمبادرين الذين يفكرون في أدوات وتطبيقات تشبه فكرتهم، وذلك من خلال استخدام تكنولوجيا تُسمّى الذّكاء الاصطناعيّ.</a:t>
            </a:r>
            <a:endParaRPr lang="he-IL" sz="1800" dirty="0">
              <a:latin typeface="Calibri" panose="020F0502020204030204" pitchFamily="34" charset="0"/>
              <a:ea typeface="Calibri" panose="020F0502020204030204" pitchFamily="34" charset="0"/>
              <a:cs typeface="Calibri" panose="020F0502020204030204" pitchFamily="34" charset="0"/>
            </a:endParaRPr>
          </a:p>
          <a:p>
            <a:pPr marL="0" indent="0" algn="r">
              <a:buNone/>
            </a:pPr>
            <a:r>
              <a:rPr lang="ar-SA" sz="1800" dirty="0">
                <a:latin typeface="Calibri" panose="020F0502020204030204" pitchFamily="34" charset="0"/>
                <a:ea typeface="Calibri" panose="020F0502020204030204" pitchFamily="34" charset="0"/>
                <a:cs typeface="Calibri" panose="020F0502020204030204" pitchFamily="34" charset="0"/>
              </a:rPr>
              <a:t>لقد قالت أن من المهمّ أن تتعلّما من ردود فِعل الزّملاء وأقوالهم وأن تتذكّرا أن التّطبيق قد يفيد ويساعد ولكن هناك أمورًا لا بديل لها، كالذّوق الشّخصيّ الخاصّ بنا، معرفتنا الشّخصيّة بالأصدقاء، حاجتنا لمشاورة إنسان بشريّ كالصّديق المقرّب مثلًا، وإضافة أفكارنا المميّزة الخاصّة. </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lgn="r">
              <a:buNone/>
            </a:pPr>
            <a:r>
              <a:rPr lang="ar-SA" sz="1800" b="1" dirty="0">
                <a:latin typeface="Calibri" panose="020F0502020204030204" pitchFamily="34" charset="0"/>
                <a:ea typeface="Calibri" panose="020F0502020204030204" pitchFamily="34" charset="0"/>
                <a:cs typeface="Calibri" panose="020F0502020204030204" pitchFamily="34" charset="0"/>
              </a:rPr>
              <a:t>يمكن أن نُسمّي هذا «ذكاء القلب». </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0" indent="0" algn="r">
              <a:buNone/>
            </a:pPr>
            <a:r>
              <a:rPr lang="ar-SA" sz="1800" dirty="0">
                <a:latin typeface="Calibri" panose="020F0502020204030204" pitchFamily="34" charset="0"/>
                <a:ea typeface="Calibri" panose="020F0502020204030204" pitchFamily="34" charset="0"/>
                <a:cs typeface="Calibri" panose="020F0502020204030204" pitchFamily="34" charset="0"/>
              </a:rPr>
              <a:t>لقد اقترحَتْ أن نفكّر في العلاقة بين استخدام التّكنولوجيا والذكاء الاصطناعيّ والذّكاء البشريّ وكأنه «بوظة»!</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descr="תמונה שמכילה בחוץ, לבוש, אדם, עץ&#10;&#10;התיאור נוצר באופן אוטומטי">
            <a:extLst>
              <a:ext uri="{FF2B5EF4-FFF2-40B4-BE49-F238E27FC236}">
                <a16:creationId xmlns:a16="http://schemas.microsoft.com/office/drawing/2014/main" id="{5B58D732-9209-5683-D0EC-84082C696DB5}"/>
              </a:ext>
            </a:extLst>
          </p:cNvPr>
          <p:cNvPicPr>
            <a:picLocks noChangeAspect="1"/>
          </p:cNvPicPr>
          <p:nvPr/>
        </p:nvPicPr>
        <p:blipFill>
          <a:blip r:embed="rId3" cstate="print">
            <a:extLst>
              <a:ext uri="{28A0092B-C50C-407E-A947-70E740481C1C}">
                <a14:useLocalDpi xmlns:a14="http://schemas.microsoft.com/office/drawing/2010/main" val="0"/>
              </a:ext>
            </a:extLst>
          </a:blip>
          <a:srcRect l="18774" r="142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כותרת 4">
            <a:extLst>
              <a:ext uri="{FF2B5EF4-FFF2-40B4-BE49-F238E27FC236}">
                <a16:creationId xmlns:a16="http://schemas.microsoft.com/office/drawing/2014/main" id="{9B53D694-0949-E1EA-8E51-2EB4791EC095}"/>
              </a:ext>
            </a:extLst>
          </p:cNvPr>
          <p:cNvSpPr txBox="1">
            <a:spLocks/>
          </p:cNvSpPr>
          <p:nvPr/>
        </p:nvSpPr>
        <p:spPr>
          <a:xfrm>
            <a:off x="327073" y="231068"/>
            <a:ext cx="4368602" cy="195684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lvl1pPr algn="r" defTabSz="914400" rtl="1"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ar-SA" sz="4800" b="1" dirty="0">
                <a:solidFill>
                  <a:schemeClr val="tx1"/>
                </a:solidFill>
                <a:latin typeface="Calibri" panose="020F0502020204030204" pitchFamily="34" charset="0"/>
                <a:cs typeface="Calibri" panose="020F0502020204030204" pitchFamily="34" charset="0"/>
              </a:rPr>
              <a:t>فكرة خياليّة: رهف ورنين</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413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3BBEC9A7-31BF-0B6B-586B-D78F794C532E}"/>
              </a:ext>
            </a:extLst>
          </p:cNvPr>
          <p:cNvSpPr/>
          <p:nvPr/>
        </p:nvSpPr>
        <p:spPr>
          <a:xfrm>
            <a:off x="273349" y="5277521"/>
            <a:ext cx="6600305" cy="1168606"/>
          </a:xfrm>
          <a:prstGeom prst="rect">
            <a:avLst/>
          </a:prstGeom>
          <a:solidFill>
            <a:srgbClr val="FFA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7" name="תיבת טקסט 6">
            <a:extLst>
              <a:ext uri="{FF2B5EF4-FFF2-40B4-BE49-F238E27FC236}">
                <a16:creationId xmlns:a16="http://schemas.microsoft.com/office/drawing/2014/main" id="{86B9A177-9F56-EEBB-E5A8-87948F6013B4}"/>
              </a:ext>
            </a:extLst>
          </p:cNvPr>
          <p:cNvSpPr txBox="1"/>
          <p:nvPr/>
        </p:nvSpPr>
        <p:spPr>
          <a:xfrm>
            <a:off x="0" y="1621974"/>
            <a:ext cx="7023997" cy="1077218"/>
          </a:xfrm>
          <a:prstGeom prst="rect">
            <a:avLst/>
          </a:prstGeom>
          <a:noFill/>
        </p:spPr>
        <p:txBody>
          <a:bodyPr wrap="square">
            <a:spAutoFit/>
          </a:bodyPr>
          <a:lstStyle/>
          <a:p>
            <a:pPr algn="ctr"/>
            <a:r>
              <a:rPr lang="ar-SA" sz="3200" b="1" dirty="0">
                <a:solidFill>
                  <a:srgbClr val="000000"/>
                </a:solidFill>
                <a:latin typeface="Calibri" panose="020F0502020204030204" pitchFamily="34" charset="0"/>
                <a:cs typeface="Calibri" panose="020F0502020204030204" pitchFamily="34" charset="0"/>
              </a:rPr>
              <a:t>بالإمكان أن نشبّه </a:t>
            </a:r>
            <a:r>
              <a:rPr lang="ar-SA" sz="3200" b="1" dirty="0">
                <a:solidFill>
                  <a:srgbClr val="934D37"/>
                </a:solidFill>
                <a:latin typeface="Calibri" panose="020F0502020204030204" pitchFamily="34" charset="0"/>
                <a:cs typeface="Calibri" panose="020F0502020204030204" pitchFamily="34" charset="0"/>
              </a:rPr>
              <a:t>التّكنولوجيا المتقدّمة وذكاء القلب</a:t>
            </a:r>
            <a:r>
              <a:rPr lang="ar-SA" sz="3200" b="1" dirty="0">
                <a:solidFill>
                  <a:srgbClr val="000000"/>
                </a:solidFill>
                <a:latin typeface="Calibri" panose="020F0502020204030204" pitchFamily="34" charset="0"/>
                <a:cs typeface="Calibri" panose="020F0502020204030204" pitchFamily="34" charset="0"/>
              </a:rPr>
              <a:t> بأقسام مخروط البوظة المختلفة: </a:t>
            </a:r>
            <a:endParaRPr lang="he-IL" sz="3200" b="1" dirty="0">
              <a:solidFill>
                <a:srgbClr val="000000"/>
              </a:solidFill>
              <a:latin typeface="Calibri" panose="020F0502020204030204" pitchFamily="34" charset="0"/>
              <a:cs typeface="Calibri" panose="020F0502020204030204" pitchFamily="34" charset="0"/>
            </a:endParaRPr>
          </a:p>
        </p:txBody>
      </p:sp>
      <p:sp>
        <p:nvSpPr>
          <p:cNvPr id="8" name="מלבן 7">
            <a:extLst>
              <a:ext uri="{FF2B5EF4-FFF2-40B4-BE49-F238E27FC236}">
                <a16:creationId xmlns:a16="http://schemas.microsoft.com/office/drawing/2014/main" id="{F81DD1E6-1FD3-D101-A1F3-8CF9AB4F3775}"/>
              </a:ext>
            </a:extLst>
          </p:cNvPr>
          <p:cNvSpPr/>
          <p:nvPr/>
        </p:nvSpPr>
        <p:spPr>
          <a:xfrm>
            <a:off x="383077" y="5310742"/>
            <a:ext cx="6365692" cy="1077218"/>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المخروط</a:t>
            </a:r>
            <a:r>
              <a:rPr lang="he-IL" sz="2800" b="1" dirty="0">
                <a:latin typeface="Calibri" panose="020F0502020204030204" pitchFamily="34" charset="0"/>
                <a:ea typeface="Calibri" panose="020F0502020204030204" pitchFamily="34" charset="0"/>
                <a:cs typeface="Calibri" panose="020F0502020204030204" pitchFamily="34" charset="0"/>
              </a:rPr>
              <a:t>: </a:t>
            </a:r>
            <a:r>
              <a:rPr lang="ar-SA" sz="2800" b="1" dirty="0">
                <a:latin typeface="Calibri" panose="020F0502020204030204" pitchFamily="34" charset="0"/>
                <a:ea typeface="Calibri" panose="020F0502020204030204" pitchFamily="34" charset="0"/>
                <a:cs typeface="Calibri" panose="020F0502020204030204" pitchFamily="34" charset="0"/>
              </a:rPr>
              <a:t>الجانب الإنسانيّ</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a:r>
              <a:rPr lang="ar-SA" dirty="0">
                <a:latin typeface="Calibri" panose="020F0502020204030204" pitchFamily="34" charset="0"/>
                <a:ea typeface="Calibri" panose="020F0502020204030204" pitchFamily="34" charset="0"/>
                <a:cs typeface="Calibri" panose="020F0502020204030204" pitchFamily="34" charset="0"/>
              </a:rPr>
              <a:t>نطلب من التّكنولوجيا المتقدّمة أن تساعدنا في تلبية حاجة معيّنة (نصوغ ما نرغب أن يكون في داخله)</a:t>
            </a: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17" name="גרפיקה 16">
            <a:extLst>
              <a:ext uri="{FF2B5EF4-FFF2-40B4-BE49-F238E27FC236}">
                <a16:creationId xmlns:a16="http://schemas.microsoft.com/office/drawing/2014/main" id="{67F671C1-2AB1-7802-5B0F-7639D3AD1D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pic>
        <p:nvPicPr>
          <p:cNvPr id="18" name="גרפיקה 17">
            <a:extLst>
              <a:ext uri="{FF2B5EF4-FFF2-40B4-BE49-F238E27FC236}">
                <a16:creationId xmlns:a16="http://schemas.microsoft.com/office/drawing/2014/main" id="{6B3EF8C3-69C9-BCD0-0575-9B186862256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9339997">
            <a:off x="6879241" y="5503685"/>
            <a:ext cx="2627567" cy="593618"/>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383077" y="161325"/>
            <a:ext cx="1160459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r>
              <a:rPr lang="ar-SA" sz="4400" dirty="0"/>
              <a:t>الإضافات الّتي تُحدِث الفَرق</a:t>
            </a:r>
            <a:endParaRPr lang="he-IL"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993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ar-SA" sz="2800" b="1" dirty="0">
                <a:solidFill>
                  <a:srgbClr val="002060"/>
                </a:solidFill>
                <a:latin typeface="Calibri" panose="020F0502020204030204" pitchFamily="34" charset="0"/>
                <a:ea typeface="Varela Round"/>
                <a:cs typeface="Calibri" panose="020F0502020204030204" pitchFamily="34" charset="0"/>
                <a:sym typeface="Varela Round"/>
              </a:rPr>
              <a:t>أهداف الدّرس</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235413" y="2026232"/>
            <a:ext cx="11766014" cy="3046988"/>
          </a:xfrm>
          <a:prstGeom prst="rect">
            <a:avLst/>
          </a:prstGeom>
          <a:noFill/>
        </p:spPr>
        <p:txBody>
          <a:bodyPr wrap="square">
            <a:spAutoFit/>
          </a:bodyPr>
          <a:lstStyle/>
          <a:p>
            <a:pPr marL="457200" lvl="0" indent="-457200">
              <a:lnSpc>
                <a:spcPct val="150000"/>
              </a:lnSpc>
              <a:buClr>
                <a:schemeClr val="tx1"/>
              </a:buClr>
              <a:buSzPts val="2400"/>
              <a:buFont typeface="Arial" panose="020B0604020202020204" pitchFamily="34" charset="0"/>
              <a:buChar char="•"/>
            </a:pPr>
            <a:r>
              <a:rPr lang="ar-SA" sz="3200" dirty="0">
                <a:solidFill>
                  <a:srgbClr val="000000"/>
                </a:solidFill>
                <a:latin typeface="Calibri" panose="020F0502020204030204" pitchFamily="34" charset="0"/>
                <a:cs typeface="Calibri" panose="020F0502020204030204" pitchFamily="34" charset="0"/>
              </a:rPr>
              <a:t>أن يَعِي الطّلبة أهميّة إدارة أنفسهم بشكل حكيم ومدروس وآمن حين يستخدمون الذّكاء الاصطناعيّ .  </a:t>
            </a:r>
            <a:endParaRPr lang="he-IL" sz="3200" dirty="0">
              <a:latin typeface="Calibri"/>
              <a:ea typeface="Calibri"/>
              <a:cs typeface="Calibri"/>
              <a:sym typeface="Calibri"/>
            </a:endParaRPr>
          </a:p>
          <a:p>
            <a:pPr marL="457200" marR="0" lvl="0" indent="-457200" algn="r" rtl="1">
              <a:lnSpc>
                <a:spcPct val="150000"/>
              </a:lnSpc>
              <a:spcBef>
                <a:spcPts val="0"/>
              </a:spcBef>
              <a:spcAft>
                <a:spcPts val="0"/>
              </a:spcAft>
              <a:buClr>
                <a:schemeClr val="tx1"/>
              </a:buClr>
              <a:buSzPts val="2400"/>
              <a:buFont typeface="Arial" panose="020B0604020202020204" pitchFamily="34" charset="0"/>
              <a:buChar char="•"/>
            </a:pPr>
            <a:r>
              <a:rPr lang="ar-SA" sz="3200" b="0" i="0" u="none" strike="noStrike" cap="none" dirty="0">
                <a:latin typeface="Calibri"/>
                <a:ea typeface="Calibri"/>
                <a:cs typeface="Calibri"/>
                <a:sym typeface="Calibri"/>
              </a:rPr>
              <a:t>أن يعي الطّلبة أن الذّكاء الاصطناعيّ ليست بديلًا للبشر حين يدور الحديث عن الصّداقة، العلاقة والصّلة، والانتماء والدّعم. </a:t>
            </a:r>
            <a:endParaRPr lang="he-IL" sz="3200" b="0" i="0" u="none" strike="noStrike" cap="none" dirty="0">
              <a:latin typeface="Calibri"/>
              <a:ea typeface="Calibri"/>
              <a:cs typeface="Calibri"/>
              <a:sym typeface="Calibri"/>
            </a:endParaRP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353707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F44E1-34E7-4F21-4FB3-01D8FFA8F455}"/>
            </a:ext>
          </a:extLst>
        </p:cNvPr>
        <p:cNvGrpSpPr/>
        <p:nvPr/>
      </p:nvGrpSpPr>
      <p:grpSpPr>
        <a:xfrm>
          <a:off x="0" y="0"/>
          <a:ext cx="0" cy="0"/>
          <a:chOff x="0" y="0"/>
          <a:chExt cx="0" cy="0"/>
        </a:xfrm>
      </p:grpSpPr>
      <p:pic>
        <p:nvPicPr>
          <p:cNvPr id="17" name="גרפיקה 16">
            <a:extLst>
              <a:ext uri="{FF2B5EF4-FFF2-40B4-BE49-F238E27FC236}">
                <a16:creationId xmlns:a16="http://schemas.microsoft.com/office/drawing/2014/main" id="{B489B85D-1F60-EEB5-AA2C-12B4827FFF9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sp>
        <p:nvSpPr>
          <p:cNvPr id="19" name="מלבן 18">
            <a:extLst>
              <a:ext uri="{FF2B5EF4-FFF2-40B4-BE49-F238E27FC236}">
                <a16:creationId xmlns:a16="http://schemas.microsoft.com/office/drawing/2014/main" id="{AFE045F3-D7A0-9968-F8C4-D4A407B416FE}"/>
              </a:ext>
            </a:extLst>
          </p:cNvPr>
          <p:cNvSpPr/>
          <p:nvPr/>
        </p:nvSpPr>
        <p:spPr>
          <a:xfrm>
            <a:off x="273349" y="3913168"/>
            <a:ext cx="6600305" cy="1168606"/>
          </a:xfrm>
          <a:prstGeom prst="rect">
            <a:avLst/>
          </a:prstGeom>
          <a:solidFill>
            <a:srgbClr val="FF9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20" name="מלבן 19">
            <a:extLst>
              <a:ext uri="{FF2B5EF4-FFF2-40B4-BE49-F238E27FC236}">
                <a16:creationId xmlns:a16="http://schemas.microsoft.com/office/drawing/2014/main" id="{D6422342-5401-2F9C-277A-2DE956C2C26F}"/>
              </a:ext>
            </a:extLst>
          </p:cNvPr>
          <p:cNvSpPr/>
          <p:nvPr/>
        </p:nvSpPr>
        <p:spPr>
          <a:xfrm>
            <a:off x="130176" y="3896391"/>
            <a:ext cx="6743478" cy="1261884"/>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كُرات البوظة</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a:r>
              <a:rPr lang="ar-SA" sz="2400" dirty="0">
                <a:latin typeface="Calibri" panose="020F0502020204030204" pitchFamily="34" charset="0"/>
                <a:ea typeface="Calibri" panose="020F0502020204030204" pitchFamily="34" charset="0"/>
                <a:cs typeface="Calibri" panose="020F0502020204030204" pitchFamily="34" charset="0"/>
              </a:rPr>
              <a:t>التّكنولوجيا المتقدّمة</a:t>
            </a:r>
            <a:r>
              <a:rPr lang="he-IL" sz="2400" dirty="0">
                <a:latin typeface="Calibri" panose="020F0502020204030204" pitchFamily="34" charset="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cs typeface="Calibri" panose="020F0502020204030204" pitchFamily="34" charset="0"/>
              </a:rPr>
              <a:t>على سبيل المثال</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 </a:t>
            </a:r>
            <a:r>
              <a:rPr lang="ar-SA" sz="2400" dirty="0">
                <a:latin typeface="Calibri" panose="020F0502020204030204" pitchFamily="34" charset="0"/>
                <a:ea typeface="Calibri" panose="020F0502020204030204" pitchFamily="34" charset="0"/>
                <a:cs typeface="Calibri" panose="020F0502020204030204" pitchFamily="34" charset="0"/>
              </a:rPr>
              <a:t>تستحضر منتوجًا وفق الطّعمات الّتي طلبناها</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pic>
        <p:nvPicPr>
          <p:cNvPr id="21" name="גרפיקה 20">
            <a:extLst>
              <a:ext uri="{FF2B5EF4-FFF2-40B4-BE49-F238E27FC236}">
                <a16:creationId xmlns:a16="http://schemas.microsoft.com/office/drawing/2014/main" id="{274D7058-27A0-3524-E09D-E03118EBB8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700154">
            <a:off x="6925997" y="3749836"/>
            <a:ext cx="2070926" cy="677142"/>
          </a:xfrm>
          <a:prstGeom prst="rect">
            <a:avLst/>
          </a:prstGeom>
        </p:spPr>
      </p:pic>
      <p:sp>
        <p:nvSpPr>
          <p:cNvPr id="5" name="כותרת 4">
            <a:extLst>
              <a:ext uri="{FF2B5EF4-FFF2-40B4-BE49-F238E27FC236}">
                <a16:creationId xmlns:a16="http://schemas.microsoft.com/office/drawing/2014/main" id="{1407B58F-D8C1-1303-E687-1BD6827084A9}"/>
              </a:ext>
            </a:extLst>
          </p:cNvPr>
          <p:cNvSpPr>
            <a:spLocks noGrp="1"/>
          </p:cNvSpPr>
          <p:nvPr>
            <p:ph type="title"/>
          </p:nvPr>
        </p:nvSpPr>
        <p:spPr>
          <a:xfrm>
            <a:off x="383077" y="161325"/>
            <a:ext cx="1160459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r>
              <a:rPr lang="ar-SA" sz="4400" dirty="0"/>
              <a:t>الإضافات الّتي تُحدِث الفرق</a:t>
            </a:r>
            <a:endParaRPr lang="he-IL" sz="4400" b="1" dirty="0">
              <a:latin typeface="Calibri" panose="020F0502020204030204" pitchFamily="34" charset="0"/>
              <a:cs typeface="Calibri" panose="020F0502020204030204" pitchFamily="34" charset="0"/>
            </a:endParaRPr>
          </a:p>
        </p:txBody>
      </p:sp>
      <p:sp>
        <p:nvSpPr>
          <p:cNvPr id="8" name="תיבת טקסט 6">
            <a:extLst>
              <a:ext uri="{FF2B5EF4-FFF2-40B4-BE49-F238E27FC236}">
                <a16:creationId xmlns:a16="http://schemas.microsoft.com/office/drawing/2014/main" id="{86B9A177-9F56-EEBB-E5A8-87948F6013B4}"/>
              </a:ext>
            </a:extLst>
          </p:cNvPr>
          <p:cNvSpPr txBox="1"/>
          <p:nvPr/>
        </p:nvSpPr>
        <p:spPr>
          <a:xfrm>
            <a:off x="0" y="1614421"/>
            <a:ext cx="7023997" cy="1077218"/>
          </a:xfrm>
          <a:prstGeom prst="rect">
            <a:avLst/>
          </a:prstGeom>
          <a:noFill/>
        </p:spPr>
        <p:txBody>
          <a:bodyPr wrap="square">
            <a:spAutoFit/>
          </a:bodyPr>
          <a:lstStyle/>
          <a:p>
            <a:pPr algn="ctr"/>
            <a:r>
              <a:rPr lang="ar-SA" sz="3200" b="1" dirty="0">
                <a:solidFill>
                  <a:srgbClr val="000000"/>
                </a:solidFill>
                <a:latin typeface="Calibri" panose="020F0502020204030204" pitchFamily="34" charset="0"/>
                <a:cs typeface="Calibri" panose="020F0502020204030204" pitchFamily="34" charset="0"/>
              </a:rPr>
              <a:t>بالإمكان أن نشبّه </a:t>
            </a:r>
            <a:r>
              <a:rPr lang="ar-SA" sz="3200" b="1" dirty="0">
                <a:solidFill>
                  <a:srgbClr val="934D37"/>
                </a:solidFill>
                <a:latin typeface="Calibri" panose="020F0502020204030204" pitchFamily="34" charset="0"/>
                <a:cs typeface="Calibri" panose="020F0502020204030204" pitchFamily="34" charset="0"/>
              </a:rPr>
              <a:t>التّكنولوجيا المتقدمة وذكاء القلب</a:t>
            </a:r>
            <a:r>
              <a:rPr lang="ar-SA" sz="3200" b="1" dirty="0">
                <a:solidFill>
                  <a:srgbClr val="000000"/>
                </a:solidFill>
                <a:latin typeface="Calibri" panose="020F0502020204030204" pitchFamily="34" charset="0"/>
                <a:cs typeface="Calibri" panose="020F0502020204030204" pitchFamily="34" charset="0"/>
              </a:rPr>
              <a:t> بأقسام مخروط البوظة المختلفة: </a:t>
            </a:r>
            <a:endParaRPr lang="he-IL" sz="32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16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71526-1E16-D241-D19D-EFC891A50CF2}"/>
            </a:ext>
          </a:extLst>
        </p:cNvPr>
        <p:cNvGrpSpPr/>
        <p:nvPr/>
      </p:nvGrpSpPr>
      <p:grpSpPr>
        <a:xfrm>
          <a:off x="0" y="0"/>
          <a:ext cx="0" cy="0"/>
          <a:chOff x="0" y="0"/>
          <a:chExt cx="0" cy="0"/>
        </a:xfrm>
      </p:grpSpPr>
      <p:pic>
        <p:nvPicPr>
          <p:cNvPr id="17" name="גרפיקה 16">
            <a:extLst>
              <a:ext uri="{FF2B5EF4-FFF2-40B4-BE49-F238E27FC236}">
                <a16:creationId xmlns:a16="http://schemas.microsoft.com/office/drawing/2014/main" id="{3F4D49BB-B9E5-8FC3-CE35-7A045B05650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sp>
        <p:nvSpPr>
          <p:cNvPr id="22" name="מלבן 21">
            <a:extLst>
              <a:ext uri="{FF2B5EF4-FFF2-40B4-BE49-F238E27FC236}">
                <a16:creationId xmlns:a16="http://schemas.microsoft.com/office/drawing/2014/main" id="{8585D697-513E-62E3-E36B-9CB9CEC05C80}"/>
              </a:ext>
            </a:extLst>
          </p:cNvPr>
          <p:cNvSpPr/>
          <p:nvPr/>
        </p:nvSpPr>
        <p:spPr>
          <a:xfrm>
            <a:off x="355830" y="2854513"/>
            <a:ext cx="6600304" cy="1168606"/>
          </a:xfrm>
          <a:prstGeom prst="rect">
            <a:avLst/>
          </a:prstGeom>
          <a:solidFill>
            <a:srgbClr val="FFE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23" name="מלבן 22">
            <a:extLst>
              <a:ext uri="{FF2B5EF4-FFF2-40B4-BE49-F238E27FC236}">
                <a16:creationId xmlns:a16="http://schemas.microsoft.com/office/drawing/2014/main" id="{9783BF50-AA64-4172-A642-0B556C409400}"/>
              </a:ext>
            </a:extLst>
          </p:cNvPr>
          <p:cNvSpPr/>
          <p:nvPr/>
        </p:nvSpPr>
        <p:spPr>
          <a:xfrm>
            <a:off x="352697" y="2872800"/>
            <a:ext cx="6600305" cy="1077218"/>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الإضافات: الجانب الإنسانيّ</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a:r>
              <a:rPr lang="ar-SA" dirty="0">
                <a:latin typeface="Calibri" panose="020F0502020204030204" pitchFamily="34" charset="0"/>
                <a:ea typeface="Calibri" panose="020F0502020204030204" pitchFamily="34" charset="0"/>
                <a:cs typeface="Calibri" panose="020F0502020204030204" pitchFamily="34" charset="0"/>
              </a:rPr>
              <a:t>نفحص، نلائم، نضيف، ندقّق، ندمج، نُضيف روحًا (الإحساس بالانتماء، العلاقة والصّلة الإنسانيّة، واللمسات الشّخصيّة الّتي تميّزنا، وتلائم ذوقنا- </a:t>
            </a:r>
            <a:r>
              <a:rPr lang="ar-SA" b="1" dirty="0">
                <a:latin typeface="Calibri" panose="020F0502020204030204" pitchFamily="34" charset="0"/>
                <a:ea typeface="Calibri" panose="020F0502020204030204" pitchFamily="34" charset="0"/>
                <a:cs typeface="Calibri" panose="020F0502020204030204" pitchFamily="34" charset="0"/>
              </a:rPr>
              <a:t>ذكاء القلب</a:t>
            </a:r>
            <a:r>
              <a:rPr lang="ar-SA" dirty="0">
                <a:latin typeface="Calibri" panose="020F0502020204030204" pitchFamily="34" charset="0"/>
                <a:ea typeface="Calibri" panose="020F0502020204030204" pitchFamily="34" charset="0"/>
                <a:cs typeface="Calibri" panose="020F0502020204030204" pitchFamily="34" charset="0"/>
              </a:rPr>
              <a:t>)</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pic>
        <p:nvPicPr>
          <p:cNvPr id="24" name="גרפיקה 23">
            <a:extLst>
              <a:ext uri="{FF2B5EF4-FFF2-40B4-BE49-F238E27FC236}">
                <a16:creationId xmlns:a16="http://schemas.microsoft.com/office/drawing/2014/main" id="{1295DEC9-C11D-520A-3F12-875AF4CA38A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127020">
            <a:off x="7884875" y="2121421"/>
            <a:ext cx="474479" cy="1514147"/>
          </a:xfrm>
          <a:prstGeom prst="rect">
            <a:avLst/>
          </a:prstGeom>
        </p:spPr>
      </p:pic>
      <p:sp>
        <p:nvSpPr>
          <p:cNvPr id="5" name="כותרת 4">
            <a:extLst>
              <a:ext uri="{FF2B5EF4-FFF2-40B4-BE49-F238E27FC236}">
                <a16:creationId xmlns:a16="http://schemas.microsoft.com/office/drawing/2014/main" id="{EA6A60D2-12FF-2270-2DAA-1912B09BF0D4}"/>
              </a:ext>
            </a:extLst>
          </p:cNvPr>
          <p:cNvSpPr>
            <a:spLocks noGrp="1"/>
          </p:cNvSpPr>
          <p:nvPr>
            <p:ph type="title"/>
          </p:nvPr>
        </p:nvSpPr>
        <p:spPr>
          <a:xfrm>
            <a:off x="383077" y="161325"/>
            <a:ext cx="1160459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r>
              <a:rPr lang="ar-SA" sz="4400" dirty="0"/>
              <a:t>الإضافات الّتي تُحدِث الفرق</a:t>
            </a:r>
            <a:endParaRPr lang="he-IL" sz="4400" b="1" dirty="0">
              <a:latin typeface="Calibri" panose="020F0502020204030204" pitchFamily="34" charset="0"/>
              <a:cs typeface="Calibri" panose="020F0502020204030204" pitchFamily="34" charset="0"/>
            </a:endParaRPr>
          </a:p>
        </p:txBody>
      </p:sp>
      <p:sp>
        <p:nvSpPr>
          <p:cNvPr id="8" name="תיבת טקסט 6">
            <a:extLst>
              <a:ext uri="{FF2B5EF4-FFF2-40B4-BE49-F238E27FC236}">
                <a16:creationId xmlns:a16="http://schemas.microsoft.com/office/drawing/2014/main" id="{86B9A177-9F56-EEBB-E5A8-87948F6013B4}"/>
              </a:ext>
            </a:extLst>
          </p:cNvPr>
          <p:cNvSpPr txBox="1"/>
          <p:nvPr/>
        </p:nvSpPr>
        <p:spPr>
          <a:xfrm>
            <a:off x="20344" y="1416756"/>
            <a:ext cx="7023997" cy="1077218"/>
          </a:xfrm>
          <a:prstGeom prst="rect">
            <a:avLst/>
          </a:prstGeom>
          <a:noFill/>
        </p:spPr>
        <p:txBody>
          <a:bodyPr wrap="square">
            <a:spAutoFit/>
          </a:bodyPr>
          <a:lstStyle/>
          <a:p>
            <a:pPr algn="ctr"/>
            <a:r>
              <a:rPr lang="ar-SA" sz="3200" b="1" dirty="0">
                <a:solidFill>
                  <a:srgbClr val="000000"/>
                </a:solidFill>
                <a:latin typeface="Calibri" panose="020F0502020204030204" pitchFamily="34" charset="0"/>
                <a:cs typeface="Calibri" panose="020F0502020204030204" pitchFamily="34" charset="0"/>
              </a:rPr>
              <a:t>بالإمكان أن نشبّه </a:t>
            </a:r>
            <a:r>
              <a:rPr lang="ar-SA" sz="3200" b="1" dirty="0">
                <a:solidFill>
                  <a:srgbClr val="934D37"/>
                </a:solidFill>
                <a:latin typeface="Calibri" panose="020F0502020204030204" pitchFamily="34" charset="0"/>
                <a:cs typeface="Calibri" panose="020F0502020204030204" pitchFamily="34" charset="0"/>
              </a:rPr>
              <a:t>التّكنولوجيا المتقدمة وذكاء القلب</a:t>
            </a:r>
            <a:r>
              <a:rPr lang="ar-SA" sz="3200" b="1" dirty="0">
                <a:solidFill>
                  <a:srgbClr val="000000"/>
                </a:solidFill>
                <a:latin typeface="Calibri" panose="020F0502020204030204" pitchFamily="34" charset="0"/>
                <a:cs typeface="Calibri" panose="020F0502020204030204" pitchFamily="34" charset="0"/>
              </a:rPr>
              <a:t> بأقسام مخروط البوظة المختلفة: </a:t>
            </a:r>
            <a:endParaRPr lang="he-IL" sz="32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1517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פני אדם, אדם, לבוש, חיוך&#10;&#10;התיאור נוצר באופן אוטומטי">
            <a:extLst>
              <a:ext uri="{FF2B5EF4-FFF2-40B4-BE49-F238E27FC236}">
                <a16:creationId xmlns:a16="http://schemas.microsoft.com/office/drawing/2014/main" id="{C87AB72D-9787-7C00-0444-65860348E6F5}"/>
              </a:ext>
            </a:extLst>
          </p:cNvPr>
          <p:cNvPicPr>
            <a:picLocks noChangeAspect="1"/>
          </p:cNvPicPr>
          <p:nvPr/>
        </p:nvPicPr>
        <p:blipFill>
          <a:blip r:embed="rId3" cstate="print">
            <a:extLst>
              <a:ext uri="{28A0092B-C50C-407E-A947-70E740481C1C}">
                <a14:useLocalDpi xmlns:a14="http://schemas.microsoft.com/office/drawing/2010/main" val="0"/>
              </a:ext>
            </a:extLst>
          </a:blip>
          <a:srcRect r="74981"/>
          <a:stretch/>
        </p:blipFill>
        <p:spPr>
          <a:xfrm>
            <a:off x="0" y="1481492"/>
            <a:ext cx="3675321" cy="5477905"/>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4100052" y="161925"/>
            <a:ext cx="7253748"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a:r>
              <a:rPr lang="ar-SA" sz="5400" b="1" dirty="0">
                <a:latin typeface="Calibri" panose="020F0502020204030204" pitchFamily="34" charset="0"/>
                <a:cs typeface="Calibri" panose="020F0502020204030204" pitchFamily="34" charset="0"/>
              </a:rPr>
              <a:t>المثال الأوّل- ورود </a:t>
            </a:r>
            <a:endParaRPr lang="he-IL" sz="5400" b="1" dirty="0">
              <a:latin typeface="Calibri" panose="020F0502020204030204" pitchFamily="34" charset="0"/>
              <a:cs typeface="Calibri" panose="020F0502020204030204" pitchFamily="34" charset="0"/>
            </a:endParaRPr>
          </a:p>
        </p:txBody>
      </p:sp>
      <p:pic>
        <p:nvPicPr>
          <p:cNvPr id="3" name="גרפיקה 2">
            <a:extLst>
              <a:ext uri="{FF2B5EF4-FFF2-40B4-BE49-F238E27FC236}">
                <a16:creationId xmlns:a16="http://schemas.microsoft.com/office/drawing/2014/main" id="{A816CB5A-CDF5-CAB5-AAB7-ADD11A3BFA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957074" y="2220705"/>
            <a:ext cx="3228013" cy="2553814"/>
          </a:xfrm>
          <a:prstGeom prst="rect">
            <a:avLst/>
          </a:prstGeom>
        </p:spPr>
      </p:pic>
      <p:pic>
        <p:nvPicPr>
          <p:cNvPr id="7" name="גרפיקה 6">
            <a:extLst>
              <a:ext uri="{FF2B5EF4-FFF2-40B4-BE49-F238E27FC236}">
                <a16:creationId xmlns:a16="http://schemas.microsoft.com/office/drawing/2014/main" id="{99827A74-38FE-7F30-58A5-7D1C20BB3F7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161179" y="1645699"/>
            <a:ext cx="3330678" cy="1745847"/>
          </a:xfrm>
          <a:prstGeom prst="rect">
            <a:avLst/>
          </a:prstGeom>
        </p:spPr>
      </p:pic>
      <p:pic>
        <p:nvPicPr>
          <p:cNvPr id="12" name="גרפיקה 11">
            <a:extLst>
              <a:ext uri="{FF2B5EF4-FFF2-40B4-BE49-F238E27FC236}">
                <a16:creationId xmlns:a16="http://schemas.microsoft.com/office/drawing/2014/main" id="{89B5F6C4-4A77-C6E1-6092-E7773F4A299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448160">
            <a:off x="9791963" y="2681162"/>
            <a:ext cx="2121308" cy="3504087"/>
          </a:xfrm>
          <a:prstGeom prst="rect">
            <a:avLst/>
          </a:prstGeom>
        </p:spPr>
      </p:pic>
      <p:sp>
        <p:nvSpPr>
          <p:cNvPr id="14" name="תיבת טקסט 13">
            <a:extLst>
              <a:ext uri="{FF2B5EF4-FFF2-40B4-BE49-F238E27FC236}">
                <a16:creationId xmlns:a16="http://schemas.microsoft.com/office/drawing/2014/main" id="{1E6F94A5-E253-F6D6-5EC2-2D83439674D8}"/>
              </a:ext>
            </a:extLst>
          </p:cNvPr>
          <p:cNvSpPr txBox="1"/>
          <p:nvPr/>
        </p:nvSpPr>
        <p:spPr>
          <a:xfrm>
            <a:off x="3626397" y="1980092"/>
            <a:ext cx="2557717" cy="1015663"/>
          </a:xfrm>
          <a:prstGeom prst="rect">
            <a:avLst/>
          </a:prstGeom>
          <a:noFill/>
        </p:spPr>
        <p:txBody>
          <a:bodyPr wrap="square">
            <a:spAutoFit/>
          </a:bodyPr>
          <a:lstStyle/>
          <a:p>
            <a:pPr algn="ctr"/>
            <a:r>
              <a:rPr lang="ar-SA" sz="2000" dirty="0">
                <a:solidFill>
                  <a:srgbClr val="000000"/>
                </a:solidFill>
                <a:latin typeface="Calibri" panose="020F0502020204030204" pitchFamily="34" charset="0"/>
                <a:cs typeface="Calibri" panose="020F0502020204030204" pitchFamily="34" charset="0"/>
              </a:rPr>
              <a:t>كَوّني لي قائمة أغان لحفلة عيد ميلادي، سأبلغ الـ 12 من عمري!» </a:t>
            </a:r>
            <a:endParaRPr lang="he-IL" sz="2000" dirty="0">
              <a:solidFill>
                <a:srgbClr val="000000"/>
              </a:solidFill>
              <a:latin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5EB0BB4F-54BC-25D2-A383-D828280A4EE4}"/>
              </a:ext>
            </a:extLst>
          </p:cNvPr>
          <p:cNvSpPr txBox="1"/>
          <p:nvPr/>
        </p:nvSpPr>
        <p:spPr>
          <a:xfrm>
            <a:off x="6729971" y="2520450"/>
            <a:ext cx="3330677" cy="163121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لا مشكلة!</a:t>
            </a:r>
            <a:endPar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إليك القائمة:</a:t>
            </a:r>
            <a:endPar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ctr" defTabSz="914400" rtl="1" eaLnBrk="1" fontAlgn="auto" latinLnBrk="0" hangingPunct="1">
              <a:lnSpc>
                <a:spcPct val="100000"/>
              </a:lnSpc>
              <a:spcBef>
                <a:spcPts val="0"/>
              </a:spcBef>
              <a:spcAft>
                <a:spcPts val="0"/>
              </a:spcAft>
              <a:buClrTx/>
              <a:buSzTx/>
              <a:buFontTx/>
              <a:buAutoNum type="arabicPeriod"/>
              <a:tabLst/>
              <a:defRPr/>
            </a:pPr>
            <a:r>
              <a:rPr lang="ar-SA" sz="2000" dirty="0">
                <a:solidFill>
                  <a:srgbClr val="000000"/>
                </a:solidFill>
                <a:latin typeface="Calibri" panose="020F0502020204030204" pitchFamily="34" charset="0"/>
                <a:cs typeface="Calibri" panose="020F0502020204030204" pitchFamily="34" charset="0"/>
              </a:rPr>
              <a:t>«هيّا </a:t>
            </a:r>
            <a:r>
              <a:rPr kumimoji="0" lang="ar-SA"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نرقص معًا»</a:t>
            </a:r>
            <a:endParaRPr lang="he-IL" sz="2000" dirty="0">
              <a:solidFill>
                <a:srgbClr val="000000"/>
              </a:solidFill>
              <a:latin typeface="Calibri" panose="020F0502020204030204" pitchFamily="34" charset="0"/>
              <a:cs typeface="Calibri" panose="020F0502020204030204" pitchFamily="34" charset="0"/>
            </a:endParaRPr>
          </a:p>
          <a:p>
            <a:pPr marL="457200" marR="0" lvl="0" indent="-457200" algn="ctr" defTabSz="914400" rtl="1" eaLnBrk="1" fontAlgn="auto" latinLnBrk="0" hangingPunct="1">
              <a:lnSpc>
                <a:spcPct val="100000"/>
              </a:lnSpc>
              <a:spcBef>
                <a:spcPts val="0"/>
              </a:spcBef>
              <a:spcAft>
                <a:spcPts val="0"/>
              </a:spcAft>
              <a:buClrTx/>
              <a:buSzTx/>
              <a:buFontTx/>
              <a:buAutoNum type="arabicPeriod"/>
              <a:tabLst/>
              <a:defRPr/>
            </a:pPr>
            <a:r>
              <a:rPr kumimoji="0" lang="ar-SA"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«صداقة من القلب»</a:t>
            </a: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 </a:t>
            </a:r>
            <a:r>
              <a:rPr kumimoji="0" lang="ar-SA"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lang="ar-SA" sz="2000" noProof="0" dirty="0">
                <a:solidFill>
                  <a:srgbClr val="000000"/>
                </a:solidFill>
                <a:latin typeface="Calibri" panose="020F0502020204030204" pitchFamily="34" charset="0"/>
                <a:cs typeface="Calibri" panose="020F0502020204030204" pitchFamily="34" charset="0"/>
              </a:rPr>
              <a:t>لا</a:t>
            </a:r>
            <a:r>
              <a:rPr lang="ar-SA" sz="2000" dirty="0">
                <a:solidFill>
                  <a:srgbClr val="000000"/>
                </a:solidFill>
                <a:latin typeface="Calibri" panose="020F0502020204030204" pitchFamily="34" charset="0"/>
                <a:cs typeface="Calibri" panose="020F0502020204030204" pitchFamily="34" charset="0"/>
              </a:rPr>
              <a:t> أسامحك»</a:t>
            </a:r>
            <a:endPar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7" name="גרפיקה 16">
            <a:extLst>
              <a:ext uri="{FF2B5EF4-FFF2-40B4-BE49-F238E27FC236}">
                <a16:creationId xmlns:a16="http://schemas.microsoft.com/office/drawing/2014/main" id="{BFD549A4-A485-1FA8-9BFF-EF4D6AB5D4C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300401" y="4213519"/>
            <a:ext cx="5172231" cy="2439032"/>
          </a:xfrm>
          <a:prstGeom prst="rect">
            <a:avLst/>
          </a:prstGeom>
        </p:spPr>
      </p:pic>
      <p:sp>
        <p:nvSpPr>
          <p:cNvPr id="19" name="תיבת טקסט 18">
            <a:extLst>
              <a:ext uri="{FF2B5EF4-FFF2-40B4-BE49-F238E27FC236}">
                <a16:creationId xmlns:a16="http://schemas.microsoft.com/office/drawing/2014/main" id="{51A0892A-242C-9385-461F-613C0EC3302E}"/>
              </a:ext>
            </a:extLst>
          </p:cNvPr>
          <p:cNvSpPr txBox="1"/>
          <p:nvPr/>
        </p:nvSpPr>
        <p:spPr>
          <a:xfrm>
            <a:off x="3986886" y="4555872"/>
            <a:ext cx="4075786" cy="1477328"/>
          </a:xfrm>
          <a:prstGeom prst="rect">
            <a:avLst/>
          </a:prstGeom>
          <a:noFill/>
        </p:spPr>
        <p:txBody>
          <a:bodyPr wrap="square">
            <a:spAutoFit/>
          </a:bodyPr>
          <a:lstStyle/>
          <a:p>
            <a:pPr algn="ctr"/>
            <a:r>
              <a:rPr lang="ar-SA" sz="1800" dirty="0">
                <a:solidFill>
                  <a:srgbClr val="000000"/>
                </a:solidFill>
                <a:latin typeface="Calibri" panose="020F0502020204030204" pitchFamily="34" charset="0"/>
                <a:cs typeface="Calibri" panose="020F0502020204030204" pitchFamily="34" charset="0"/>
              </a:rPr>
              <a:t>لقد أعطاني التّطبيق قائمة جيّدة، ولكن يجب أن أصحّحها. لا تعجبني أغنية «لا أسامحك» لأنها لا تلائم حفلة عيد ميلاد. سأضيف طبعًا أغنية «كلّ الصفّ يصفّق بالكفّ»، فلا يمكن التّنازل عنها لأنها تضفي الحماسة على حفلات أعياد الميلاد دائمًا!</a:t>
            </a:r>
            <a:endParaRPr lang="he-IL" sz="1800" dirty="0">
              <a:solidFill>
                <a:srgbClr val="000000"/>
              </a:solidFill>
              <a:latin typeface="Calibri" panose="020F0502020204030204" pitchFamily="34" charset="0"/>
              <a:cs typeface="Calibri" panose="020F0502020204030204" pitchFamily="34" charset="0"/>
            </a:endParaRPr>
          </a:p>
        </p:txBody>
      </p:sp>
      <p:sp>
        <p:nvSpPr>
          <p:cNvPr id="20" name="מלבן: פינות מעוגלות 19">
            <a:extLst>
              <a:ext uri="{FF2B5EF4-FFF2-40B4-BE49-F238E27FC236}">
                <a16:creationId xmlns:a16="http://schemas.microsoft.com/office/drawing/2014/main" id="{55B5C1C3-27D0-0A8D-CC5F-FEFE43EDB496}"/>
              </a:ext>
            </a:extLst>
          </p:cNvPr>
          <p:cNvSpPr/>
          <p:nvPr/>
        </p:nvSpPr>
        <p:spPr>
          <a:xfrm>
            <a:off x="187002" y="-717046"/>
            <a:ext cx="3156337" cy="1891692"/>
          </a:xfrm>
          <a:prstGeom prst="roundRect">
            <a:avLst/>
          </a:prstGeom>
          <a:solidFill>
            <a:srgbClr val="6E99A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he-IL"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he-IL"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ar-SA" dirty="0">
                <a:solidFill>
                  <a:schemeClr val="bg1"/>
                </a:solidFill>
                <a:latin typeface="Calibri" panose="020F0502020204030204" pitchFamily="34" charset="0"/>
                <a:ea typeface="Calibri" panose="020F0502020204030204" pitchFamily="34" charset="0"/>
                <a:cs typeface="Calibri" panose="020F0502020204030204" pitchFamily="34" charset="0"/>
              </a:rPr>
              <a:t>أين ذكاء القلب في المثال الذي أمامنا برأيكم؟ </a:t>
            </a:r>
            <a:endParaRPr lang="he-IL"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17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E91F6C28-F924-9FDB-1541-15E8D17097A5}"/>
              </a:ext>
            </a:extLst>
          </p:cNvPr>
          <p:cNvSpPr/>
          <p:nvPr/>
        </p:nvSpPr>
        <p:spPr>
          <a:xfrm>
            <a:off x="273349" y="5475231"/>
            <a:ext cx="6600305" cy="1168606"/>
          </a:xfrm>
          <a:prstGeom prst="rect">
            <a:avLst/>
          </a:prstGeom>
          <a:solidFill>
            <a:srgbClr val="FFA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26" name="מלבן 25">
            <a:extLst>
              <a:ext uri="{FF2B5EF4-FFF2-40B4-BE49-F238E27FC236}">
                <a16:creationId xmlns:a16="http://schemas.microsoft.com/office/drawing/2014/main" id="{3F6DC47C-1047-C37D-D153-9120BDBD5CB5}"/>
              </a:ext>
            </a:extLst>
          </p:cNvPr>
          <p:cNvSpPr/>
          <p:nvPr/>
        </p:nvSpPr>
        <p:spPr>
          <a:xfrm>
            <a:off x="383077" y="5508452"/>
            <a:ext cx="6365692" cy="1015663"/>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المخروط</a:t>
            </a:r>
            <a:r>
              <a:rPr lang="he-IL" sz="2800" b="1" dirty="0">
                <a:latin typeface="Calibri" panose="020F0502020204030204" pitchFamily="34" charset="0"/>
                <a:ea typeface="Calibri" panose="020F0502020204030204" pitchFamily="34" charset="0"/>
                <a:cs typeface="Calibri" panose="020F0502020204030204" pitchFamily="34" charset="0"/>
              </a:rPr>
              <a:t>:</a:t>
            </a:r>
          </a:p>
          <a:p>
            <a:pPr algn="ctr"/>
            <a:r>
              <a:rPr lang="ar-SA" sz="3200" dirty="0">
                <a:latin typeface="Calibri" panose="020F0502020204030204" pitchFamily="34" charset="0"/>
                <a:ea typeface="Calibri" panose="020F0502020204030204" pitchFamily="34" charset="0"/>
                <a:cs typeface="Calibri" panose="020F0502020204030204" pitchFamily="34" charset="0"/>
              </a:rPr>
              <a:t>ماذا أدخلت ورود في المخروط؟</a:t>
            </a:r>
            <a:endParaRPr lang="he-IL" sz="3200" dirty="0">
              <a:latin typeface="Calibri" panose="020F0502020204030204" pitchFamily="34" charset="0"/>
              <a:ea typeface="Calibri" panose="020F0502020204030204" pitchFamily="34" charset="0"/>
              <a:cs typeface="Calibri" panose="020F0502020204030204" pitchFamily="34" charset="0"/>
            </a:endParaRPr>
          </a:p>
        </p:txBody>
      </p:sp>
      <p:pic>
        <p:nvPicPr>
          <p:cNvPr id="36" name="גרפיקה 35">
            <a:extLst>
              <a:ext uri="{FF2B5EF4-FFF2-40B4-BE49-F238E27FC236}">
                <a16:creationId xmlns:a16="http://schemas.microsoft.com/office/drawing/2014/main" id="{1AEEBB7B-6EDB-0FD5-74C7-D85616D1775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pic>
        <p:nvPicPr>
          <p:cNvPr id="37" name="גרפיקה 36">
            <a:extLst>
              <a:ext uri="{FF2B5EF4-FFF2-40B4-BE49-F238E27FC236}">
                <a16:creationId xmlns:a16="http://schemas.microsoft.com/office/drawing/2014/main" id="{CC83955E-A554-CCF3-A24B-853E9E5C47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9339997">
            <a:off x="6879241" y="5701395"/>
            <a:ext cx="2627567" cy="593618"/>
          </a:xfrm>
          <a:prstGeom prst="rect">
            <a:avLst/>
          </a:prstGeom>
        </p:spPr>
      </p:pic>
      <p:sp>
        <p:nvSpPr>
          <p:cNvPr id="38" name="מלבן 37">
            <a:extLst>
              <a:ext uri="{FF2B5EF4-FFF2-40B4-BE49-F238E27FC236}">
                <a16:creationId xmlns:a16="http://schemas.microsoft.com/office/drawing/2014/main" id="{EE02E7C9-AFAE-0F00-0988-A465434D5D29}"/>
              </a:ext>
            </a:extLst>
          </p:cNvPr>
          <p:cNvSpPr/>
          <p:nvPr/>
        </p:nvSpPr>
        <p:spPr>
          <a:xfrm>
            <a:off x="273349" y="4110878"/>
            <a:ext cx="6600305" cy="1168606"/>
          </a:xfrm>
          <a:prstGeom prst="rect">
            <a:avLst/>
          </a:prstGeom>
          <a:solidFill>
            <a:srgbClr val="FF9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39" name="מלבן 38">
            <a:extLst>
              <a:ext uri="{FF2B5EF4-FFF2-40B4-BE49-F238E27FC236}">
                <a16:creationId xmlns:a16="http://schemas.microsoft.com/office/drawing/2014/main" id="{A3779CE6-4196-88E5-6CE1-BDD3BC8C2968}"/>
              </a:ext>
            </a:extLst>
          </p:cNvPr>
          <p:cNvSpPr/>
          <p:nvPr/>
        </p:nvSpPr>
        <p:spPr>
          <a:xfrm>
            <a:off x="130176" y="4094101"/>
            <a:ext cx="6743478" cy="1015663"/>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كُرات البوظة: </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a:r>
              <a:rPr lang="ar-SA" sz="3200" dirty="0">
                <a:latin typeface="Calibri" panose="020F0502020204030204" pitchFamily="34" charset="0"/>
                <a:ea typeface="Calibri" panose="020F0502020204030204" pitchFamily="34" charset="0"/>
                <a:cs typeface="Calibri" panose="020F0502020204030204" pitchFamily="34" charset="0"/>
              </a:rPr>
              <a:t>ما كُرات البوظة الّتي حصلت عليها ورود؟</a:t>
            </a:r>
            <a:endParaRPr lang="he-IL" sz="3200" dirty="0">
              <a:latin typeface="Calibri" panose="020F0502020204030204" pitchFamily="34" charset="0"/>
              <a:ea typeface="Calibri" panose="020F0502020204030204" pitchFamily="34" charset="0"/>
              <a:cs typeface="Calibri" panose="020F0502020204030204" pitchFamily="34" charset="0"/>
            </a:endParaRPr>
          </a:p>
        </p:txBody>
      </p:sp>
      <p:pic>
        <p:nvPicPr>
          <p:cNvPr id="40" name="גרפיקה 39">
            <a:extLst>
              <a:ext uri="{FF2B5EF4-FFF2-40B4-BE49-F238E27FC236}">
                <a16:creationId xmlns:a16="http://schemas.microsoft.com/office/drawing/2014/main" id="{FC160C73-98C2-A689-C219-8D586D37589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700154">
            <a:off x="6925997" y="3947546"/>
            <a:ext cx="2070926" cy="677142"/>
          </a:xfrm>
          <a:prstGeom prst="rect">
            <a:avLst/>
          </a:prstGeom>
        </p:spPr>
      </p:pic>
      <p:sp>
        <p:nvSpPr>
          <p:cNvPr id="41" name="מלבן 40">
            <a:extLst>
              <a:ext uri="{FF2B5EF4-FFF2-40B4-BE49-F238E27FC236}">
                <a16:creationId xmlns:a16="http://schemas.microsoft.com/office/drawing/2014/main" id="{D84A92C0-5C1B-FFEC-807C-B076E25B4B14}"/>
              </a:ext>
            </a:extLst>
          </p:cNvPr>
          <p:cNvSpPr/>
          <p:nvPr/>
        </p:nvSpPr>
        <p:spPr>
          <a:xfrm>
            <a:off x="331116" y="2755655"/>
            <a:ext cx="6600304" cy="1168606"/>
          </a:xfrm>
          <a:prstGeom prst="rect">
            <a:avLst/>
          </a:prstGeom>
          <a:solidFill>
            <a:srgbClr val="FFE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42" name="מלבן 41">
            <a:extLst>
              <a:ext uri="{FF2B5EF4-FFF2-40B4-BE49-F238E27FC236}">
                <a16:creationId xmlns:a16="http://schemas.microsoft.com/office/drawing/2014/main" id="{C03E14B7-63CA-7484-650E-35C1AE768DDD}"/>
              </a:ext>
            </a:extLst>
          </p:cNvPr>
          <p:cNvSpPr/>
          <p:nvPr/>
        </p:nvSpPr>
        <p:spPr>
          <a:xfrm>
            <a:off x="327983" y="2773942"/>
            <a:ext cx="6600305" cy="954107"/>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الإضافات:</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a:r>
              <a:rPr lang="ar-SA" sz="2800" dirty="0">
                <a:latin typeface="Calibri" panose="020F0502020204030204" pitchFamily="34" charset="0"/>
                <a:ea typeface="Calibri" panose="020F0502020204030204" pitchFamily="34" charset="0"/>
                <a:cs typeface="Calibri" panose="020F0502020204030204" pitchFamily="34" charset="0"/>
              </a:rPr>
              <a:t>ما الإضافات\التّغييرات الّتي اختارتها ورود؟ </a:t>
            </a:r>
            <a:endParaRPr lang="he-IL" sz="2800" dirty="0">
              <a:latin typeface="Calibri" panose="020F0502020204030204" pitchFamily="34" charset="0"/>
              <a:ea typeface="Calibri" panose="020F0502020204030204" pitchFamily="34" charset="0"/>
              <a:cs typeface="Calibri" panose="020F0502020204030204" pitchFamily="34" charset="0"/>
            </a:endParaRPr>
          </a:p>
        </p:txBody>
      </p:sp>
      <p:pic>
        <p:nvPicPr>
          <p:cNvPr id="43" name="גרפיקה 42">
            <a:extLst>
              <a:ext uri="{FF2B5EF4-FFF2-40B4-BE49-F238E27FC236}">
                <a16:creationId xmlns:a16="http://schemas.microsoft.com/office/drawing/2014/main" id="{80DBF15E-6636-A438-B1DF-4407FBEA59D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127020">
            <a:off x="7909601" y="2197377"/>
            <a:ext cx="474479" cy="1514147"/>
          </a:xfrm>
          <a:prstGeom prst="rect">
            <a:avLst/>
          </a:prstGeom>
        </p:spPr>
      </p:pic>
      <p:sp>
        <p:nvSpPr>
          <p:cNvPr id="44" name="תיבת טקסט 43">
            <a:extLst>
              <a:ext uri="{FF2B5EF4-FFF2-40B4-BE49-F238E27FC236}">
                <a16:creationId xmlns:a16="http://schemas.microsoft.com/office/drawing/2014/main" id="{26B564E9-5152-B1E2-D065-DEF4C1B9AF21}"/>
              </a:ext>
            </a:extLst>
          </p:cNvPr>
          <p:cNvSpPr txBox="1"/>
          <p:nvPr/>
        </p:nvSpPr>
        <p:spPr>
          <a:xfrm>
            <a:off x="-10084" y="1500512"/>
            <a:ext cx="7023997" cy="1077218"/>
          </a:xfrm>
          <a:prstGeom prst="rect">
            <a:avLst/>
          </a:prstGeom>
          <a:noFill/>
        </p:spPr>
        <p:txBody>
          <a:bodyPr wrap="square">
            <a:spAutoFit/>
          </a:bodyPr>
          <a:lstStyle/>
          <a:p>
            <a:pPr algn="ctr"/>
            <a:r>
              <a:rPr lang="ar-SA" sz="3200" b="1" dirty="0">
                <a:solidFill>
                  <a:srgbClr val="000000"/>
                </a:solidFill>
                <a:latin typeface="Calibri" panose="020F0502020204030204" pitchFamily="34" charset="0"/>
                <a:cs typeface="Calibri" panose="020F0502020204030204" pitchFamily="34" charset="0"/>
              </a:rPr>
              <a:t>بالإمكان أن نشبّه </a:t>
            </a:r>
            <a:r>
              <a:rPr lang="ar-SA" sz="3200" b="1" dirty="0">
                <a:solidFill>
                  <a:srgbClr val="934D37"/>
                </a:solidFill>
                <a:latin typeface="Calibri" panose="020F0502020204030204" pitchFamily="34" charset="0"/>
                <a:cs typeface="Calibri" panose="020F0502020204030204" pitchFamily="34" charset="0"/>
              </a:rPr>
              <a:t>التّكنولوجيا المتقدمة وذكاء القلب</a:t>
            </a:r>
            <a:r>
              <a:rPr lang="ar-SA" sz="3200" b="1" dirty="0">
                <a:solidFill>
                  <a:srgbClr val="000000"/>
                </a:solidFill>
                <a:latin typeface="Calibri" panose="020F0502020204030204" pitchFamily="34" charset="0"/>
                <a:cs typeface="Calibri" panose="020F0502020204030204" pitchFamily="34" charset="0"/>
              </a:rPr>
              <a:t> بأقسام مخروط البوظة المختلفة: </a:t>
            </a:r>
            <a:endParaRPr lang="he-IL" sz="3200" b="1" dirty="0">
              <a:solidFill>
                <a:srgbClr val="000000"/>
              </a:solidFill>
              <a:latin typeface="Calibri" panose="020F0502020204030204" pitchFamily="34" charset="0"/>
              <a:cs typeface="Calibri" panose="020F0502020204030204" pitchFamily="34" charset="0"/>
            </a:endParaRPr>
          </a:p>
        </p:txBody>
      </p:sp>
      <p:sp>
        <p:nvSpPr>
          <p:cNvPr id="48" name="כותרת 4">
            <a:extLst>
              <a:ext uri="{FF2B5EF4-FFF2-40B4-BE49-F238E27FC236}">
                <a16:creationId xmlns:a16="http://schemas.microsoft.com/office/drawing/2014/main" id="{A379D7F1-981B-6122-F0B1-02E4ECBEA050}"/>
              </a:ext>
            </a:extLst>
          </p:cNvPr>
          <p:cNvSpPr>
            <a:spLocks noGrp="1"/>
          </p:cNvSpPr>
          <p:nvPr>
            <p:ph type="title"/>
          </p:nvPr>
        </p:nvSpPr>
        <p:spPr>
          <a:xfrm>
            <a:off x="2469126" y="98289"/>
            <a:ext cx="7253748"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dirty="0"/>
              <a:t>المثال الأوّل- ورود</a:t>
            </a:r>
            <a:endParaRPr lang="he-IL"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804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פני אדם, אדם, לבוש, חיוך&#10;&#10;התיאור נוצר באופן אוטומטי">
            <a:extLst>
              <a:ext uri="{FF2B5EF4-FFF2-40B4-BE49-F238E27FC236}">
                <a16:creationId xmlns:a16="http://schemas.microsoft.com/office/drawing/2014/main" id="{7EF5AD88-AD85-4DFE-E8F0-F651574D0146}"/>
              </a:ext>
            </a:extLst>
          </p:cNvPr>
          <p:cNvPicPr>
            <a:picLocks noChangeAspect="1"/>
          </p:cNvPicPr>
          <p:nvPr/>
        </p:nvPicPr>
        <p:blipFill>
          <a:blip r:embed="rId3" cstate="print">
            <a:extLst>
              <a:ext uri="{28A0092B-C50C-407E-A947-70E740481C1C}">
                <a14:useLocalDpi xmlns:a14="http://schemas.microsoft.com/office/drawing/2010/main" val="0"/>
              </a:ext>
            </a:extLst>
          </a:blip>
          <a:srcRect l="25270" r="50187"/>
          <a:stretch/>
        </p:blipFill>
        <p:spPr>
          <a:xfrm>
            <a:off x="0" y="1433791"/>
            <a:ext cx="3605348" cy="5477905"/>
          </a:xfrm>
          <a:prstGeom prst="rect">
            <a:avLst/>
          </a:prstGeom>
        </p:spPr>
      </p:pic>
      <p:sp>
        <p:nvSpPr>
          <p:cNvPr id="3" name="מלבן: פינות מעוגלות 2">
            <a:extLst>
              <a:ext uri="{FF2B5EF4-FFF2-40B4-BE49-F238E27FC236}">
                <a16:creationId xmlns:a16="http://schemas.microsoft.com/office/drawing/2014/main" id="{37ADF8DB-94E0-A359-0A21-4322FDED2D68}"/>
              </a:ext>
            </a:extLst>
          </p:cNvPr>
          <p:cNvSpPr/>
          <p:nvPr/>
        </p:nvSpPr>
        <p:spPr>
          <a:xfrm>
            <a:off x="187002" y="-717046"/>
            <a:ext cx="3156337" cy="1891692"/>
          </a:xfrm>
          <a:prstGeom prst="roundRect">
            <a:avLst/>
          </a:prstGeom>
          <a:solidFill>
            <a:srgbClr val="CEC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a:p>
            <a:pPr algn="ctr"/>
            <a:endParaRPr lang="he-IL" dirty="0">
              <a:solidFill>
                <a:schemeClr val="tx1"/>
              </a:solidFill>
            </a:endParaRPr>
          </a:p>
          <a:p>
            <a:pPr algn="ctr"/>
            <a:endParaRPr lang="he-IL" dirty="0">
              <a:solidFill>
                <a:schemeClr val="tx1"/>
              </a:solidFill>
            </a:endParaRPr>
          </a:p>
          <a:p>
            <a:pPr algn="ctr"/>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أين ذكاء القلب في المثال الذي أمامنا برأيكم؟ </a:t>
            </a: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גרפיקה 6">
            <a:extLst>
              <a:ext uri="{FF2B5EF4-FFF2-40B4-BE49-F238E27FC236}">
                <a16:creationId xmlns:a16="http://schemas.microsoft.com/office/drawing/2014/main" id="{621D4D88-2FB6-BCDD-2AAC-FEBA127CBBF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91858" y="1852653"/>
            <a:ext cx="3693230" cy="2921866"/>
          </a:xfrm>
          <a:prstGeom prst="rect">
            <a:avLst/>
          </a:prstGeom>
        </p:spPr>
      </p:pic>
      <p:pic>
        <p:nvPicPr>
          <p:cNvPr id="9" name="גרפיקה 8">
            <a:extLst>
              <a:ext uri="{FF2B5EF4-FFF2-40B4-BE49-F238E27FC236}">
                <a16:creationId xmlns:a16="http://schemas.microsoft.com/office/drawing/2014/main" id="{49A3CE62-C8D2-3041-AD27-6602B2D559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161179" y="1645699"/>
            <a:ext cx="3330678" cy="1745847"/>
          </a:xfrm>
          <a:prstGeom prst="rect">
            <a:avLst/>
          </a:prstGeom>
        </p:spPr>
      </p:pic>
      <p:pic>
        <p:nvPicPr>
          <p:cNvPr id="12" name="גרפיקה 11">
            <a:extLst>
              <a:ext uri="{FF2B5EF4-FFF2-40B4-BE49-F238E27FC236}">
                <a16:creationId xmlns:a16="http://schemas.microsoft.com/office/drawing/2014/main" id="{48ED01B9-56B3-2719-9BD7-71E10ECA2AB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448160">
            <a:off x="9791963" y="2681162"/>
            <a:ext cx="2121308" cy="3504087"/>
          </a:xfrm>
          <a:prstGeom prst="rect">
            <a:avLst/>
          </a:prstGeom>
        </p:spPr>
      </p:pic>
      <p:pic>
        <p:nvPicPr>
          <p:cNvPr id="13" name="גרפיקה 12">
            <a:extLst>
              <a:ext uri="{FF2B5EF4-FFF2-40B4-BE49-F238E27FC236}">
                <a16:creationId xmlns:a16="http://schemas.microsoft.com/office/drawing/2014/main" id="{2F9AD03E-B4B4-0B60-DC0B-0891DA52D2D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300401" y="4213519"/>
            <a:ext cx="5172231" cy="2439032"/>
          </a:xfrm>
          <a:prstGeom prst="rect">
            <a:avLst/>
          </a:prstGeom>
        </p:spPr>
      </p:pic>
      <p:sp>
        <p:nvSpPr>
          <p:cNvPr id="15" name="תיבת טקסט 14">
            <a:extLst>
              <a:ext uri="{FF2B5EF4-FFF2-40B4-BE49-F238E27FC236}">
                <a16:creationId xmlns:a16="http://schemas.microsoft.com/office/drawing/2014/main" id="{0488037D-9F7C-24ED-CE49-AF22E8F1D84A}"/>
              </a:ext>
            </a:extLst>
          </p:cNvPr>
          <p:cNvSpPr txBox="1"/>
          <p:nvPr/>
        </p:nvSpPr>
        <p:spPr>
          <a:xfrm>
            <a:off x="3605348" y="1918457"/>
            <a:ext cx="2757884" cy="1200329"/>
          </a:xfrm>
          <a:prstGeom prst="rect">
            <a:avLst/>
          </a:prstGeom>
          <a:noFill/>
        </p:spPr>
        <p:txBody>
          <a:bodyPr wrap="square">
            <a:spAutoFit/>
          </a:bodyPr>
          <a:lstStyle/>
          <a:p>
            <a:pPr algn="ctr"/>
            <a:r>
              <a:rPr lang="ar-SA" sz="1800" dirty="0">
                <a:solidFill>
                  <a:srgbClr val="000000"/>
                </a:solidFill>
                <a:latin typeface="Calibri" panose="020F0502020204030204" pitchFamily="34" charset="0"/>
                <a:cs typeface="Calibri" panose="020F0502020204030204" pitchFamily="34" charset="0"/>
              </a:rPr>
              <a:t>مرحبًا، لقد أخبروني أنك تطبيق يعطي أفكارًا. أريد أن أسألك: كيف بإمكاني أن أكون مقبولًا أكثر بين الأصدقاء؟</a:t>
            </a:r>
            <a:endParaRPr lang="he-IL" sz="1800" dirty="0">
              <a:solidFill>
                <a:srgbClr val="000000"/>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856AE9F6-6AEB-2E0B-EB8F-4903C2CF7237}"/>
              </a:ext>
            </a:extLst>
          </p:cNvPr>
          <p:cNvSpPr txBox="1"/>
          <p:nvPr/>
        </p:nvSpPr>
        <p:spPr>
          <a:xfrm>
            <a:off x="6665963" y="2441356"/>
            <a:ext cx="3159355" cy="1400383"/>
          </a:xfrm>
          <a:prstGeom prst="rect">
            <a:avLst/>
          </a:prstGeom>
          <a:noFill/>
        </p:spPr>
        <p:txBody>
          <a:bodyPr wrap="square">
            <a:spAutoFit/>
          </a:bodyPr>
          <a:lstStyle/>
          <a:p>
            <a:pPr algn="ctr"/>
            <a:r>
              <a:rPr lang="ar-SA" sz="1700" dirty="0">
                <a:solidFill>
                  <a:srgbClr val="000000"/>
                </a:solidFill>
                <a:latin typeface="Calibri" panose="020F0502020204030204" pitchFamily="34" charset="0"/>
                <a:cs typeface="Calibri" panose="020F0502020204030204" pitchFamily="34" charset="0"/>
              </a:rPr>
              <a:t>هذا صحيح، لدي دائمًا الكثير من الأفكار! كي تكون مقبولًا البس كما يلبس الأولاد المقبولون في الصفّ، ولتكن كلمتك هي الكلمة الأخيرة دائمًا، وشارك دائمًا في اللقاءات الصّفّيّة.</a:t>
            </a:r>
            <a:endParaRPr lang="he-IL" sz="1700" dirty="0">
              <a:solidFill>
                <a:srgbClr val="000000"/>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C94A68CA-633C-6E9B-9787-CA59DFEDE701}"/>
              </a:ext>
            </a:extLst>
          </p:cNvPr>
          <p:cNvSpPr txBox="1"/>
          <p:nvPr/>
        </p:nvSpPr>
        <p:spPr>
          <a:xfrm>
            <a:off x="3760840" y="4578392"/>
            <a:ext cx="4353364" cy="1384995"/>
          </a:xfrm>
          <a:prstGeom prst="rect">
            <a:avLst/>
          </a:prstGeom>
          <a:noFill/>
        </p:spPr>
        <p:txBody>
          <a:bodyPr wrap="square">
            <a:spAutoFit/>
          </a:bodyPr>
          <a:lstStyle/>
          <a:p>
            <a:pPr algn="ctr"/>
            <a:r>
              <a:rPr lang="ar-SA" sz="1200" dirty="0">
                <a:solidFill>
                  <a:srgbClr val="000000"/>
                </a:solidFill>
                <a:latin typeface="Calibri" panose="020F0502020204030204" pitchFamily="34" charset="0"/>
                <a:cs typeface="Calibri" panose="020F0502020204030204" pitchFamily="34" charset="0"/>
              </a:rPr>
              <a:t>في الحقيقة، لم يعجبني ردّ التّطبيق.</a:t>
            </a:r>
            <a:endParaRPr lang="he-IL" sz="1200" dirty="0">
              <a:solidFill>
                <a:srgbClr val="000000"/>
              </a:solidFill>
              <a:latin typeface="Calibri" panose="020F0502020204030204" pitchFamily="34" charset="0"/>
              <a:cs typeface="Calibri" panose="020F0502020204030204" pitchFamily="34" charset="0"/>
            </a:endParaRPr>
          </a:p>
          <a:p>
            <a:pPr algn="ctr"/>
            <a:r>
              <a:rPr lang="ar-SA" sz="1200" dirty="0">
                <a:solidFill>
                  <a:srgbClr val="000000"/>
                </a:solidFill>
                <a:latin typeface="Calibri" panose="020F0502020204030204" pitchFamily="34" charset="0"/>
                <a:cs typeface="Calibri" panose="020F0502020204030204" pitchFamily="34" charset="0"/>
              </a:rPr>
              <a:t>أنا لا أحبّ أسلوب اللبس هذا، هذا لا يعكس مَن أكون. </a:t>
            </a:r>
            <a:endParaRPr lang="he-IL" sz="1200" dirty="0">
              <a:solidFill>
                <a:srgbClr val="000000"/>
              </a:solidFill>
              <a:latin typeface="Calibri" panose="020F0502020204030204" pitchFamily="34" charset="0"/>
              <a:cs typeface="Calibri" panose="020F0502020204030204" pitchFamily="34" charset="0"/>
            </a:endParaRPr>
          </a:p>
          <a:p>
            <a:pPr algn="ctr"/>
            <a:r>
              <a:rPr lang="ar-SA" sz="1200" dirty="0">
                <a:solidFill>
                  <a:srgbClr val="000000"/>
                </a:solidFill>
                <a:latin typeface="Calibri" panose="020F0502020204030204" pitchFamily="34" charset="0"/>
                <a:cs typeface="Calibri" panose="020F0502020204030204" pitchFamily="34" charset="0"/>
              </a:rPr>
              <a:t>كما أني لا أحبّ أن أقول أمورًا دون سبب، إذا كان لدي أمر مهمّ لأقوله فحينها أقوله، وأعتقد أن الأولاد في الصّفّ يقدّرون ذلك. </a:t>
            </a:r>
            <a:endParaRPr lang="he-IL" sz="1200" dirty="0">
              <a:solidFill>
                <a:srgbClr val="000000"/>
              </a:solidFill>
              <a:latin typeface="Calibri" panose="020F0502020204030204" pitchFamily="34" charset="0"/>
              <a:cs typeface="Calibri" panose="020F0502020204030204" pitchFamily="34" charset="0"/>
            </a:endParaRPr>
          </a:p>
          <a:p>
            <a:pPr algn="ctr"/>
            <a:r>
              <a:rPr lang="ar-SA" sz="1200" dirty="0">
                <a:solidFill>
                  <a:srgbClr val="000000"/>
                </a:solidFill>
                <a:latin typeface="Calibri" panose="020F0502020204030204" pitchFamily="34" charset="0"/>
                <a:cs typeface="Calibri" panose="020F0502020204030204" pitchFamily="34" charset="0"/>
              </a:rPr>
              <a:t>ربّما عليّ أن أحاول الوصول أكثر للقاءات الصّفيّة. أنا أخشى دائمًا أن أفوّت التّمارين في دورة كُرة القدم الّتي أشارك فيها، ولكن قد يكون ذلك مجديًا أحيانًا كي نكون مع الأصدقاء ونخوض معهم التّجارب! </a:t>
            </a:r>
            <a:endParaRPr lang="he-IL" sz="1200" dirty="0">
              <a:solidFill>
                <a:srgbClr val="000000"/>
              </a:solidFill>
              <a:latin typeface="Calibri" panose="020F0502020204030204" pitchFamily="34" charset="0"/>
              <a:cs typeface="Calibri" panose="020F0502020204030204" pitchFamily="34" charset="0"/>
            </a:endParaRPr>
          </a:p>
        </p:txBody>
      </p:sp>
      <p:sp>
        <p:nvSpPr>
          <p:cNvPr id="22" name="כותרת 4">
            <a:extLst>
              <a:ext uri="{FF2B5EF4-FFF2-40B4-BE49-F238E27FC236}">
                <a16:creationId xmlns:a16="http://schemas.microsoft.com/office/drawing/2014/main" id="{DF62DDF6-A8E7-8F93-43BA-2510CBE3151A}"/>
              </a:ext>
            </a:extLst>
          </p:cNvPr>
          <p:cNvSpPr>
            <a:spLocks noGrp="1"/>
          </p:cNvSpPr>
          <p:nvPr>
            <p:ph type="title"/>
          </p:nvPr>
        </p:nvSpPr>
        <p:spPr>
          <a:xfrm>
            <a:off x="4100052" y="161925"/>
            <a:ext cx="7253748"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latin typeface="Calibri" panose="020F0502020204030204" pitchFamily="34" charset="0"/>
                <a:cs typeface="Calibri" panose="020F0502020204030204" pitchFamily="34" charset="0"/>
              </a:rPr>
              <a:t>المثال الثّاني- سمير</a:t>
            </a:r>
            <a:endParaRPr lang="he-IL"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541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E91F6C28-F924-9FDB-1541-15E8D17097A5}"/>
              </a:ext>
            </a:extLst>
          </p:cNvPr>
          <p:cNvSpPr/>
          <p:nvPr/>
        </p:nvSpPr>
        <p:spPr>
          <a:xfrm>
            <a:off x="273349" y="5475231"/>
            <a:ext cx="6600305" cy="1168606"/>
          </a:xfrm>
          <a:prstGeom prst="rect">
            <a:avLst/>
          </a:prstGeom>
          <a:solidFill>
            <a:srgbClr val="FFA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26" name="מלבן 25">
            <a:extLst>
              <a:ext uri="{FF2B5EF4-FFF2-40B4-BE49-F238E27FC236}">
                <a16:creationId xmlns:a16="http://schemas.microsoft.com/office/drawing/2014/main" id="{3F6DC47C-1047-C37D-D153-9120BDBD5CB5}"/>
              </a:ext>
            </a:extLst>
          </p:cNvPr>
          <p:cNvSpPr/>
          <p:nvPr/>
        </p:nvSpPr>
        <p:spPr>
          <a:xfrm>
            <a:off x="383077" y="5508452"/>
            <a:ext cx="6365692" cy="1015663"/>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المخروط</a:t>
            </a:r>
            <a:r>
              <a:rPr lang="he-IL" sz="2800" b="1" dirty="0">
                <a:latin typeface="Calibri" panose="020F0502020204030204" pitchFamily="34" charset="0"/>
                <a:ea typeface="Calibri" panose="020F0502020204030204" pitchFamily="34" charset="0"/>
                <a:cs typeface="Calibri" panose="020F0502020204030204" pitchFamily="34" charset="0"/>
              </a:rPr>
              <a:t>:</a:t>
            </a:r>
          </a:p>
          <a:p>
            <a:pPr algn="ctr"/>
            <a:r>
              <a:rPr lang="ar-SA" sz="3200" dirty="0">
                <a:latin typeface="Calibri" panose="020F0502020204030204" pitchFamily="34" charset="0"/>
                <a:ea typeface="Calibri" panose="020F0502020204030204" pitchFamily="34" charset="0"/>
                <a:cs typeface="Calibri" panose="020F0502020204030204" pitchFamily="34" charset="0"/>
              </a:rPr>
              <a:t>ماذا أدخل سمير في المخروط؟</a:t>
            </a:r>
            <a:endParaRPr lang="he-IL" sz="3200" dirty="0">
              <a:latin typeface="Calibri" panose="020F0502020204030204" pitchFamily="34" charset="0"/>
              <a:ea typeface="Calibri" panose="020F0502020204030204" pitchFamily="34" charset="0"/>
              <a:cs typeface="Calibri" panose="020F0502020204030204" pitchFamily="34" charset="0"/>
            </a:endParaRPr>
          </a:p>
        </p:txBody>
      </p:sp>
      <p:pic>
        <p:nvPicPr>
          <p:cNvPr id="36" name="גרפיקה 35">
            <a:extLst>
              <a:ext uri="{FF2B5EF4-FFF2-40B4-BE49-F238E27FC236}">
                <a16:creationId xmlns:a16="http://schemas.microsoft.com/office/drawing/2014/main" id="{1AEEBB7B-6EDB-0FD5-74C7-D85616D1775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pic>
        <p:nvPicPr>
          <p:cNvPr id="37" name="גרפיקה 36">
            <a:extLst>
              <a:ext uri="{FF2B5EF4-FFF2-40B4-BE49-F238E27FC236}">
                <a16:creationId xmlns:a16="http://schemas.microsoft.com/office/drawing/2014/main" id="{CC83955E-A554-CCF3-A24B-853E9E5C47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9339997">
            <a:off x="6879241" y="5701395"/>
            <a:ext cx="2627567" cy="593618"/>
          </a:xfrm>
          <a:prstGeom prst="rect">
            <a:avLst/>
          </a:prstGeom>
        </p:spPr>
      </p:pic>
      <p:sp>
        <p:nvSpPr>
          <p:cNvPr id="38" name="מלבן 37">
            <a:extLst>
              <a:ext uri="{FF2B5EF4-FFF2-40B4-BE49-F238E27FC236}">
                <a16:creationId xmlns:a16="http://schemas.microsoft.com/office/drawing/2014/main" id="{EE02E7C9-AFAE-0F00-0988-A465434D5D29}"/>
              </a:ext>
            </a:extLst>
          </p:cNvPr>
          <p:cNvSpPr/>
          <p:nvPr/>
        </p:nvSpPr>
        <p:spPr>
          <a:xfrm>
            <a:off x="273349" y="4110878"/>
            <a:ext cx="6600305" cy="1168606"/>
          </a:xfrm>
          <a:prstGeom prst="rect">
            <a:avLst/>
          </a:prstGeom>
          <a:solidFill>
            <a:srgbClr val="FF9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39" name="מלבן 38">
            <a:extLst>
              <a:ext uri="{FF2B5EF4-FFF2-40B4-BE49-F238E27FC236}">
                <a16:creationId xmlns:a16="http://schemas.microsoft.com/office/drawing/2014/main" id="{A3779CE6-4196-88E5-6CE1-BDD3BC8C2968}"/>
              </a:ext>
            </a:extLst>
          </p:cNvPr>
          <p:cNvSpPr/>
          <p:nvPr/>
        </p:nvSpPr>
        <p:spPr>
          <a:xfrm>
            <a:off x="130176" y="4094101"/>
            <a:ext cx="6743478" cy="1015663"/>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كُرات البوظة: </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a:r>
              <a:rPr lang="ar-SA" sz="3200" dirty="0">
                <a:latin typeface="Calibri" panose="020F0502020204030204" pitchFamily="34" charset="0"/>
                <a:ea typeface="Calibri" panose="020F0502020204030204" pitchFamily="34" charset="0"/>
                <a:cs typeface="Calibri" panose="020F0502020204030204" pitchFamily="34" charset="0"/>
              </a:rPr>
              <a:t>ما كُرات البوظة الّتي حصل عليها سمير؟</a:t>
            </a:r>
            <a:endParaRPr lang="he-IL" sz="3200" dirty="0">
              <a:latin typeface="Calibri" panose="020F0502020204030204" pitchFamily="34" charset="0"/>
              <a:ea typeface="Calibri" panose="020F0502020204030204" pitchFamily="34" charset="0"/>
              <a:cs typeface="Calibri" panose="020F0502020204030204" pitchFamily="34" charset="0"/>
            </a:endParaRPr>
          </a:p>
        </p:txBody>
      </p:sp>
      <p:pic>
        <p:nvPicPr>
          <p:cNvPr id="40" name="גרפיקה 39">
            <a:extLst>
              <a:ext uri="{FF2B5EF4-FFF2-40B4-BE49-F238E27FC236}">
                <a16:creationId xmlns:a16="http://schemas.microsoft.com/office/drawing/2014/main" id="{FC160C73-98C2-A689-C219-8D586D37589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700154">
            <a:off x="6925997" y="3947546"/>
            <a:ext cx="2070926" cy="677142"/>
          </a:xfrm>
          <a:prstGeom prst="rect">
            <a:avLst/>
          </a:prstGeom>
        </p:spPr>
      </p:pic>
      <p:sp>
        <p:nvSpPr>
          <p:cNvPr id="41" name="מלבן 40">
            <a:extLst>
              <a:ext uri="{FF2B5EF4-FFF2-40B4-BE49-F238E27FC236}">
                <a16:creationId xmlns:a16="http://schemas.microsoft.com/office/drawing/2014/main" id="{D84A92C0-5C1B-FFEC-807C-B076E25B4B14}"/>
              </a:ext>
            </a:extLst>
          </p:cNvPr>
          <p:cNvSpPr/>
          <p:nvPr/>
        </p:nvSpPr>
        <p:spPr>
          <a:xfrm>
            <a:off x="331116" y="2755655"/>
            <a:ext cx="6600304" cy="1168606"/>
          </a:xfrm>
          <a:prstGeom prst="rect">
            <a:avLst/>
          </a:prstGeom>
          <a:solidFill>
            <a:srgbClr val="FFE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42" name="מלבן 41">
            <a:extLst>
              <a:ext uri="{FF2B5EF4-FFF2-40B4-BE49-F238E27FC236}">
                <a16:creationId xmlns:a16="http://schemas.microsoft.com/office/drawing/2014/main" id="{C03E14B7-63CA-7484-650E-35C1AE768DDD}"/>
              </a:ext>
            </a:extLst>
          </p:cNvPr>
          <p:cNvSpPr/>
          <p:nvPr/>
        </p:nvSpPr>
        <p:spPr>
          <a:xfrm>
            <a:off x="327983" y="2773942"/>
            <a:ext cx="6600305" cy="954107"/>
          </a:xfrm>
          <a:prstGeom prst="rect">
            <a:avLst/>
          </a:prstGeom>
        </p:spPr>
        <p:txBody>
          <a:bodyPr wrap="square">
            <a:spAutoFit/>
          </a:bodyPr>
          <a:lstStyle/>
          <a:p>
            <a:pPr algn="ctr"/>
            <a:r>
              <a:rPr lang="ar-SA" sz="2800" b="1" dirty="0">
                <a:latin typeface="Calibri" panose="020F0502020204030204" pitchFamily="34" charset="0"/>
                <a:ea typeface="Calibri" panose="020F0502020204030204" pitchFamily="34" charset="0"/>
                <a:cs typeface="Calibri" panose="020F0502020204030204" pitchFamily="34" charset="0"/>
              </a:rPr>
              <a:t>الإضافات:</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a:r>
              <a:rPr lang="ar-SA" sz="2800" dirty="0">
                <a:latin typeface="Calibri" panose="020F0502020204030204" pitchFamily="34" charset="0"/>
                <a:ea typeface="Calibri" panose="020F0502020204030204" pitchFamily="34" charset="0"/>
                <a:cs typeface="Calibri" panose="020F0502020204030204" pitchFamily="34" charset="0"/>
              </a:rPr>
              <a:t>ما الإضافات\التّغييرات الّتي اختارها سمير؟ </a:t>
            </a:r>
            <a:endParaRPr lang="he-IL" sz="2800" dirty="0">
              <a:latin typeface="Calibri" panose="020F0502020204030204" pitchFamily="34" charset="0"/>
              <a:ea typeface="Calibri" panose="020F0502020204030204" pitchFamily="34" charset="0"/>
              <a:cs typeface="Calibri" panose="020F0502020204030204" pitchFamily="34" charset="0"/>
            </a:endParaRPr>
          </a:p>
        </p:txBody>
      </p:sp>
      <p:pic>
        <p:nvPicPr>
          <p:cNvPr id="43" name="גרפיקה 42">
            <a:extLst>
              <a:ext uri="{FF2B5EF4-FFF2-40B4-BE49-F238E27FC236}">
                <a16:creationId xmlns:a16="http://schemas.microsoft.com/office/drawing/2014/main" id="{80DBF15E-6636-A438-B1DF-4407FBEA59D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127020">
            <a:off x="7909601" y="2197377"/>
            <a:ext cx="474479" cy="1514147"/>
          </a:xfrm>
          <a:prstGeom prst="rect">
            <a:avLst/>
          </a:prstGeom>
        </p:spPr>
      </p:pic>
      <p:sp>
        <p:nvSpPr>
          <p:cNvPr id="44" name="תיבת טקסט 43">
            <a:extLst>
              <a:ext uri="{FF2B5EF4-FFF2-40B4-BE49-F238E27FC236}">
                <a16:creationId xmlns:a16="http://schemas.microsoft.com/office/drawing/2014/main" id="{26B564E9-5152-B1E2-D065-DEF4C1B9AF21}"/>
              </a:ext>
            </a:extLst>
          </p:cNvPr>
          <p:cNvSpPr txBox="1"/>
          <p:nvPr/>
        </p:nvSpPr>
        <p:spPr>
          <a:xfrm>
            <a:off x="-10084" y="1500512"/>
            <a:ext cx="7023997" cy="1077218"/>
          </a:xfrm>
          <a:prstGeom prst="rect">
            <a:avLst/>
          </a:prstGeom>
          <a:noFill/>
        </p:spPr>
        <p:txBody>
          <a:bodyPr wrap="square">
            <a:spAutoFit/>
          </a:bodyPr>
          <a:lstStyle/>
          <a:p>
            <a:pPr algn="ctr"/>
            <a:r>
              <a:rPr lang="ar-SA" sz="3200" b="1" dirty="0">
                <a:solidFill>
                  <a:srgbClr val="000000"/>
                </a:solidFill>
                <a:latin typeface="Calibri" panose="020F0502020204030204" pitchFamily="34" charset="0"/>
                <a:cs typeface="Calibri" panose="020F0502020204030204" pitchFamily="34" charset="0"/>
              </a:rPr>
              <a:t>بالإمكان أن نشبّه </a:t>
            </a:r>
            <a:r>
              <a:rPr lang="ar-SA" sz="3200" b="1" dirty="0">
                <a:solidFill>
                  <a:srgbClr val="934D37"/>
                </a:solidFill>
                <a:latin typeface="Calibri" panose="020F0502020204030204" pitchFamily="34" charset="0"/>
                <a:cs typeface="Calibri" panose="020F0502020204030204" pitchFamily="34" charset="0"/>
              </a:rPr>
              <a:t>التّكنولوجيا المتقدمة وذكاء القلب</a:t>
            </a:r>
            <a:r>
              <a:rPr lang="ar-SA" sz="3200" b="1" dirty="0">
                <a:solidFill>
                  <a:srgbClr val="000000"/>
                </a:solidFill>
                <a:latin typeface="Calibri" panose="020F0502020204030204" pitchFamily="34" charset="0"/>
                <a:cs typeface="Calibri" panose="020F0502020204030204" pitchFamily="34" charset="0"/>
              </a:rPr>
              <a:t> بأقسام مخروط البوظة المختلفة: </a:t>
            </a:r>
            <a:endParaRPr lang="he-IL" sz="3200" b="1" dirty="0">
              <a:solidFill>
                <a:srgbClr val="000000"/>
              </a:solidFill>
              <a:latin typeface="Calibri" panose="020F0502020204030204" pitchFamily="34" charset="0"/>
              <a:cs typeface="Calibri" panose="020F0502020204030204" pitchFamily="34" charset="0"/>
            </a:endParaRPr>
          </a:p>
        </p:txBody>
      </p:sp>
      <p:sp>
        <p:nvSpPr>
          <p:cNvPr id="48" name="כותרת 4">
            <a:extLst>
              <a:ext uri="{FF2B5EF4-FFF2-40B4-BE49-F238E27FC236}">
                <a16:creationId xmlns:a16="http://schemas.microsoft.com/office/drawing/2014/main" id="{A379D7F1-981B-6122-F0B1-02E4ECBEA050}"/>
              </a:ext>
            </a:extLst>
          </p:cNvPr>
          <p:cNvSpPr>
            <a:spLocks noGrp="1"/>
          </p:cNvSpPr>
          <p:nvPr>
            <p:ph type="title"/>
          </p:nvPr>
        </p:nvSpPr>
        <p:spPr>
          <a:xfrm>
            <a:off x="2469126" y="98289"/>
            <a:ext cx="7253748"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dirty="0"/>
              <a:t>المثال الثّاني-سمير</a:t>
            </a:r>
            <a:endParaRPr lang="he-IL"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6678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dirty="0"/>
              <a:t>نقاش في الصفّ</a:t>
            </a:r>
            <a:endParaRPr lang="he-IL" sz="5400" b="1" dirty="0">
              <a:latin typeface="Calibri" panose="020F0502020204030204" pitchFamily="34" charset="0"/>
              <a:cs typeface="Calibri" panose="020F0502020204030204" pitchFamily="34" charset="0"/>
            </a:endParaRPr>
          </a:p>
        </p:txBody>
      </p:sp>
      <p:pic>
        <p:nvPicPr>
          <p:cNvPr id="4" name="תמונה 3"/>
          <p:cNvPicPr>
            <a:picLocks noChangeAspect="1"/>
          </p:cNvPicPr>
          <p:nvPr/>
        </p:nvPicPr>
        <p:blipFill rotWithShape="1">
          <a:blip r:embed="rId3">
            <a:clrChange>
              <a:clrFrom>
                <a:srgbClr val="F0F1F5"/>
              </a:clrFrom>
              <a:clrTo>
                <a:srgbClr val="F0F1F5">
                  <a:alpha val="0"/>
                </a:srgbClr>
              </a:clrTo>
            </a:clrChange>
          </a:blip>
          <a:srcRect t="2369"/>
          <a:stretch/>
        </p:blipFill>
        <p:spPr>
          <a:xfrm rot="1830418">
            <a:off x="10500890" y="662129"/>
            <a:ext cx="1118415" cy="1518451"/>
          </a:xfrm>
          <a:prstGeom prst="rect">
            <a:avLst/>
          </a:prstGeom>
        </p:spPr>
      </p:pic>
      <p:pic>
        <p:nvPicPr>
          <p:cNvPr id="6" name="תמונה 5"/>
          <p:cNvPicPr>
            <a:picLocks noChangeAspect="1"/>
          </p:cNvPicPr>
          <p:nvPr/>
        </p:nvPicPr>
        <p:blipFill rotWithShape="1">
          <a:blip r:embed="rId3">
            <a:clrChange>
              <a:clrFrom>
                <a:srgbClr val="F0F1F5"/>
              </a:clrFrom>
              <a:clrTo>
                <a:srgbClr val="F0F1F5">
                  <a:alpha val="0"/>
                </a:srgbClr>
              </a:clrTo>
            </a:clrChange>
            <a:duotone>
              <a:schemeClr val="accent2">
                <a:shade val="45000"/>
                <a:satMod val="135000"/>
              </a:schemeClr>
              <a:prstClr val="white"/>
            </a:duotone>
          </a:blip>
          <a:srcRect t="2369"/>
          <a:stretch/>
        </p:blipFill>
        <p:spPr>
          <a:xfrm rot="21002332">
            <a:off x="722633" y="786885"/>
            <a:ext cx="1118415" cy="1518451"/>
          </a:xfrm>
          <a:prstGeom prst="rect">
            <a:avLst/>
          </a:prstGeom>
        </p:spPr>
      </p:pic>
      <p:pic>
        <p:nvPicPr>
          <p:cNvPr id="7" name="תמונה 6"/>
          <p:cNvPicPr>
            <a:picLocks noChangeAspect="1"/>
          </p:cNvPicPr>
          <p:nvPr/>
        </p:nvPicPr>
        <p:blipFill rotWithShape="1">
          <a:blip r:embed="rId3">
            <a:clrChange>
              <a:clrFrom>
                <a:srgbClr val="F0F1F5"/>
              </a:clrFrom>
              <a:clrTo>
                <a:srgbClr val="F0F1F5">
                  <a:alpha val="0"/>
                </a:srgbClr>
              </a:clrTo>
            </a:clrChange>
            <a:duotone>
              <a:schemeClr val="accent6">
                <a:shade val="45000"/>
                <a:satMod val="135000"/>
              </a:schemeClr>
              <a:prstClr val="white"/>
            </a:duotone>
          </a:blip>
          <a:srcRect t="2369"/>
          <a:stretch/>
        </p:blipFill>
        <p:spPr>
          <a:xfrm rot="1830418">
            <a:off x="10773992" y="4687876"/>
            <a:ext cx="1118415" cy="1518451"/>
          </a:xfrm>
          <a:prstGeom prst="rect">
            <a:avLst/>
          </a:prstGeom>
        </p:spPr>
      </p:pic>
      <p:pic>
        <p:nvPicPr>
          <p:cNvPr id="8"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5">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7755467" y="2068728"/>
            <a:ext cx="3680238" cy="2304204"/>
          </a:xfrm>
          <a:prstGeom prst="rect">
            <a:avLst/>
          </a:prstGeom>
        </p:spPr>
      </p:pic>
      <p:sp>
        <p:nvSpPr>
          <p:cNvPr id="2" name="מלבן 1"/>
          <p:cNvSpPr/>
          <p:nvPr/>
        </p:nvSpPr>
        <p:spPr>
          <a:xfrm>
            <a:off x="8141970" y="2649985"/>
            <a:ext cx="3259667" cy="1200329"/>
          </a:xfrm>
          <a:prstGeom prst="rect">
            <a:avLst/>
          </a:prstGeom>
        </p:spPr>
        <p:txBody>
          <a:bodyPr wrap="square">
            <a:spAutoFit/>
          </a:bodyPr>
          <a:lstStyle/>
          <a:p>
            <a:pPr algn="ctr"/>
            <a:r>
              <a:rPr lang="ar-SA" sz="2400" b="1" dirty="0">
                <a:solidFill>
                  <a:srgbClr val="000000"/>
                </a:solidFill>
                <a:latin typeface="Calibri" panose="020F0502020204030204" pitchFamily="34" charset="0"/>
                <a:cs typeface="Calibri" panose="020F0502020204030204" pitchFamily="34" charset="0"/>
              </a:rPr>
              <a:t>ما المشاعر الّتي تُثار في داخلكم عند للقاء مع التّكنولوجيا المتقدّمة؟</a:t>
            </a:r>
            <a:endParaRPr lang="he-IL" sz="2400" b="1" dirty="0">
              <a:solidFill>
                <a:srgbClr val="000000"/>
              </a:solidFill>
              <a:latin typeface="Calibri" panose="020F0502020204030204" pitchFamily="34" charset="0"/>
              <a:cs typeface="Calibri" panose="020F0502020204030204" pitchFamily="34" charset="0"/>
            </a:endParaRPr>
          </a:p>
        </p:txBody>
      </p:sp>
      <p:pic>
        <p:nvPicPr>
          <p:cNvPr id="9"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4">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3586166" y="1546110"/>
            <a:ext cx="3680238" cy="2304204"/>
          </a:xfrm>
          <a:prstGeom prst="rect">
            <a:avLst/>
          </a:prstGeom>
        </p:spPr>
      </p:pic>
      <p:sp>
        <p:nvSpPr>
          <p:cNvPr id="11" name="מלבן 10"/>
          <p:cNvSpPr/>
          <p:nvPr/>
        </p:nvSpPr>
        <p:spPr>
          <a:xfrm>
            <a:off x="3910262" y="2098047"/>
            <a:ext cx="3032045" cy="1200329"/>
          </a:xfrm>
          <a:prstGeom prst="rect">
            <a:avLst/>
          </a:prstGeom>
        </p:spPr>
        <p:txBody>
          <a:bodyPr wrap="square">
            <a:spAutoFit/>
          </a:bodyPr>
          <a:lstStyle/>
          <a:p>
            <a:pPr algn="ctr"/>
            <a:r>
              <a:rPr lang="ar-SA" sz="2400" b="1" dirty="0">
                <a:solidFill>
                  <a:srgbClr val="000000"/>
                </a:solidFill>
                <a:latin typeface="Calibri" panose="020F0502020204030204" pitchFamily="34" charset="0"/>
                <a:cs typeface="Calibri" panose="020F0502020204030204" pitchFamily="34" charset="0"/>
              </a:rPr>
              <a:t>ما الأسئلة الّتي تراودكم عند اللقاء مع التّكنولوجيا المتقدّمة؟</a:t>
            </a:r>
            <a:endParaRPr lang="he-IL" sz="2400" b="1" dirty="0">
              <a:solidFill>
                <a:srgbClr val="000000"/>
              </a:solidFill>
              <a:latin typeface="Calibri" panose="020F0502020204030204" pitchFamily="34" charset="0"/>
              <a:cs typeface="Calibri" panose="020F0502020204030204" pitchFamily="34" charset="0"/>
            </a:endParaRPr>
          </a:p>
        </p:txBody>
      </p:sp>
      <p:pic>
        <p:nvPicPr>
          <p:cNvPr id="12"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123830" y="2550906"/>
            <a:ext cx="3680238" cy="2304204"/>
          </a:xfrm>
          <a:prstGeom prst="rect">
            <a:avLst/>
          </a:prstGeom>
        </p:spPr>
      </p:pic>
      <p:sp>
        <p:nvSpPr>
          <p:cNvPr id="13" name="מלבן 12"/>
          <p:cNvSpPr/>
          <p:nvPr/>
        </p:nvSpPr>
        <p:spPr>
          <a:xfrm>
            <a:off x="403495" y="3168631"/>
            <a:ext cx="3182670" cy="1015663"/>
          </a:xfrm>
          <a:prstGeom prst="rect">
            <a:avLst/>
          </a:prstGeom>
        </p:spPr>
        <p:txBody>
          <a:bodyPr wrap="square">
            <a:spAutoFit/>
          </a:bodyPr>
          <a:lstStyle/>
          <a:p>
            <a:pPr algn="ctr"/>
            <a:r>
              <a:rPr lang="ar-SA" sz="2000" b="1" dirty="0">
                <a:solidFill>
                  <a:srgbClr val="000000"/>
                </a:solidFill>
                <a:latin typeface="Calibri" panose="020F0502020204030204" pitchFamily="34" charset="0"/>
                <a:cs typeface="Calibri" panose="020F0502020204030204" pitchFamily="34" charset="0"/>
              </a:rPr>
              <a:t>كيف يمكن أن تؤثّر التّكنولوجيا المتقدّمة على حياتنا من النّاحية العاطفيّة والاجتماعيّة برأيكم؟ </a:t>
            </a:r>
            <a:endParaRPr lang="he-IL" sz="2000" b="1" dirty="0">
              <a:solidFill>
                <a:srgbClr val="000000"/>
              </a:solidFill>
              <a:latin typeface="Calibri" panose="020F0502020204030204" pitchFamily="34" charset="0"/>
              <a:cs typeface="Calibri" panose="020F0502020204030204" pitchFamily="34" charset="0"/>
            </a:endParaRPr>
          </a:p>
        </p:txBody>
      </p:sp>
      <p:pic>
        <p:nvPicPr>
          <p:cNvPr id="14"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6942307" y="4509100"/>
            <a:ext cx="3680238" cy="2304204"/>
          </a:xfrm>
          <a:prstGeom prst="rect">
            <a:avLst/>
          </a:prstGeom>
        </p:spPr>
      </p:pic>
      <p:pic>
        <p:nvPicPr>
          <p:cNvPr id="15"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1">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2754390" y="4443485"/>
            <a:ext cx="3680238" cy="2304204"/>
          </a:xfrm>
          <a:prstGeom prst="rect">
            <a:avLst/>
          </a:prstGeom>
        </p:spPr>
      </p:pic>
      <p:sp>
        <p:nvSpPr>
          <p:cNvPr id="16" name="מלבן 15"/>
          <p:cNvSpPr/>
          <p:nvPr/>
        </p:nvSpPr>
        <p:spPr>
          <a:xfrm>
            <a:off x="7266404" y="5153370"/>
            <a:ext cx="3130663" cy="1015663"/>
          </a:xfrm>
          <a:prstGeom prst="rect">
            <a:avLst/>
          </a:prstGeom>
        </p:spPr>
        <p:txBody>
          <a:bodyPr wrap="square">
            <a:spAutoFit/>
          </a:bodyPr>
          <a:lstStyle/>
          <a:p>
            <a:pPr algn="ctr"/>
            <a:r>
              <a:rPr lang="ar-SA" sz="2000" b="1" dirty="0">
                <a:solidFill>
                  <a:srgbClr val="000000"/>
                </a:solidFill>
                <a:latin typeface="Calibri" panose="020F0502020204030204" pitchFamily="34" charset="0"/>
                <a:cs typeface="Calibri" panose="020F0502020204030204" pitchFamily="34" charset="0"/>
              </a:rPr>
              <a:t>كيف يمكن الدّمج بين التّكنولوجيا المتقدّمة، كالذّكاء الاصطناعيّ، وذكاء القلب؟ </a:t>
            </a:r>
            <a:endParaRPr lang="he-IL" sz="5400" b="1" dirty="0">
              <a:solidFill>
                <a:srgbClr val="FF0000"/>
              </a:solidFill>
              <a:latin typeface="Calibri" panose="020F0502020204030204" pitchFamily="34" charset="0"/>
              <a:cs typeface="Calibri" panose="020F0502020204030204" pitchFamily="34" charset="0"/>
            </a:endParaRPr>
          </a:p>
        </p:txBody>
      </p:sp>
      <p:sp>
        <p:nvSpPr>
          <p:cNvPr id="17" name="מלבן 16"/>
          <p:cNvSpPr/>
          <p:nvPr/>
        </p:nvSpPr>
        <p:spPr>
          <a:xfrm>
            <a:off x="3139440" y="5278606"/>
            <a:ext cx="2956560" cy="830997"/>
          </a:xfrm>
          <a:prstGeom prst="rect">
            <a:avLst/>
          </a:prstGeom>
        </p:spPr>
        <p:txBody>
          <a:bodyPr wrap="square">
            <a:spAutoFit/>
          </a:bodyPr>
          <a:lstStyle/>
          <a:p>
            <a:pPr algn="ctr"/>
            <a:r>
              <a:rPr lang="ar-SA" sz="2400" b="1" dirty="0">
                <a:solidFill>
                  <a:srgbClr val="000000"/>
                </a:solidFill>
                <a:latin typeface="Calibri" panose="020F0502020204030204" pitchFamily="34" charset="0"/>
                <a:cs typeface="Calibri" panose="020F0502020204030204" pitchFamily="34" charset="0"/>
              </a:rPr>
              <a:t>ماذا تعلّمتم عن ذكاء القلب في لقائنا هذا؟</a:t>
            </a:r>
            <a:endParaRPr lang="he-IL" sz="24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5110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2">
            <a:extLst>
              <a:ext uri="{FF2B5EF4-FFF2-40B4-BE49-F238E27FC236}">
                <a16:creationId xmlns:a16="http://schemas.microsoft.com/office/drawing/2014/main" id="{19360ADC-E87B-2C56-ECE3-F2C8CC79828A}"/>
              </a:ext>
            </a:extLst>
          </p:cNvPr>
          <p:cNvSpPr txBox="1"/>
          <p:nvPr/>
        </p:nvSpPr>
        <p:spPr>
          <a:xfrm>
            <a:off x="8509581" y="2490205"/>
            <a:ext cx="2943860" cy="1846659"/>
          </a:xfrm>
          <a:prstGeom prst="rect">
            <a:avLst/>
          </a:prstGeom>
        </p:spPr>
        <p:txBody>
          <a:bodyPr wrap="square" lIns="0" tIns="0" rIns="0" bIns="0" rtlCol="0" anchor="t">
            <a:spAutoFit/>
          </a:bodyPr>
          <a:lstStyle/>
          <a:p>
            <a:pPr algn="ctr" rtl="1">
              <a:lnSpc>
                <a:spcPct val="150000"/>
              </a:lnSpc>
              <a:spcBef>
                <a:spcPct val="0"/>
              </a:spcBef>
            </a:pPr>
            <a:r>
              <a:rPr lang="ar-SA" sz="2000" b="1" spc="22" dirty="0">
                <a:solidFill>
                  <a:srgbClr val="000000"/>
                </a:solidFill>
                <a:latin typeface="Calibri" panose="020F0502020204030204" pitchFamily="34" charset="0"/>
                <a:ea typeface="Portland Bold"/>
                <a:cs typeface="Calibri" panose="020F0502020204030204" pitchFamily="34" charset="0"/>
                <a:sym typeface="Portland Bold"/>
                <a:rtl/>
              </a:rPr>
              <a:t>صُنِع الذّكاء الاصطناعيّ كي يخدمنا ويسهّل علينا، وليس كي يستبدلنا. </a:t>
            </a:r>
          </a:p>
          <a:p>
            <a:pPr algn="ctr" rtl="1">
              <a:lnSpc>
                <a:spcPct val="150000"/>
              </a:lnSpc>
              <a:spcBef>
                <a:spcPct val="0"/>
              </a:spcBef>
            </a:pPr>
            <a:r>
              <a:rPr lang="ar-SA" sz="2000" spc="22" dirty="0">
                <a:solidFill>
                  <a:srgbClr val="000000"/>
                </a:solidFill>
                <a:latin typeface="Calibri" panose="020F0502020204030204" pitchFamily="34" charset="0"/>
                <a:ea typeface="Portland Bold"/>
                <a:cs typeface="Calibri" panose="020F0502020204030204" pitchFamily="34" charset="0"/>
                <a:sym typeface="Portland Bold"/>
                <a:rtl/>
              </a:rPr>
              <a:t>من المهمّ أن نحرص على استخدامه بشكل حكيم ومدروس.</a:t>
            </a:r>
            <a:endParaRPr lang="he-IL" sz="2000" spc="23" dirty="0">
              <a:solidFill>
                <a:srgbClr val="000000"/>
              </a:solidFill>
              <a:latin typeface="Calibri" panose="020F0502020204030204" pitchFamily="34" charset="0"/>
              <a:ea typeface="Portland"/>
              <a:cs typeface="Calibri" panose="020F0502020204030204" pitchFamily="34" charset="0"/>
              <a:sym typeface="Portland"/>
              <a:rtl/>
            </a:endParaRPr>
          </a:p>
        </p:txBody>
      </p:sp>
      <p:sp>
        <p:nvSpPr>
          <p:cNvPr id="7" name="TextBox 24">
            <a:extLst>
              <a:ext uri="{FF2B5EF4-FFF2-40B4-BE49-F238E27FC236}">
                <a16:creationId xmlns:a16="http://schemas.microsoft.com/office/drawing/2014/main" id="{8A81A301-965A-E3C5-415A-3511BFAA398D}"/>
              </a:ext>
            </a:extLst>
          </p:cNvPr>
          <p:cNvSpPr txBox="1"/>
          <p:nvPr/>
        </p:nvSpPr>
        <p:spPr>
          <a:xfrm>
            <a:off x="816259" y="2367171"/>
            <a:ext cx="2717901" cy="2215991"/>
          </a:xfrm>
          <a:prstGeom prst="rect">
            <a:avLst/>
          </a:prstGeom>
        </p:spPr>
        <p:txBody>
          <a:bodyPr wrap="square" lIns="0" tIns="0" rIns="0" bIns="0" rtlCol="0" anchor="t">
            <a:spAutoFit/>
          </a:bodyPr>
          <a:lstStyle/>
          <a:p>
            <a:pPr algn="ctr" rtl="1">
              <a:lnSpc>
                <a:spcPct val="150000"/>
              </a:lnSpc>
              <a:spcBef>
                <a:spcPct val="0"/>
              </a:spcBef>
            </a:pPr>
            <a:r>
              <a:rPr lang="ar-SA" sz="1600" spc="21" dirty="0">
                <a:solidFill>
                  <a:srgbClr val="000000"/>
                </a:solidFill>
                <a:latin typeface="Calibri" panose="020F0502020204030204" pitchFamily="34" charset="0"/>
                <a:ea typeface="Funtastic"/>
                <a:cs typeface="Calibri" panose="020F0502020204030204" pitchFamily="34" charset="0"/>
                <a:sym typeface="Funtastic"/>
                <a:rtl/>
              </a:rPr>
              <a:t>للتّطوّرات التّكنولوجيّة استخدامات جيّدة كثيرة في حياتنا، </a:t>
            </a:r>
            <a:r>
              <a:rPr lang="ar-SA" sz="1600" b="1" spc="21" dirty="0">
                <a:solidFill>
                  <a:srgbClr val="000000"/>
                </a:solidFill>
                <a:latin typeface="Calibri" panose="020F0502020204030204" pitchFamily="34" charset="0"/>
                <a:ea typeface="Funtastic"/>
                <a:cs typeface="Calibri" panose="020F0502020204030204" pitchFamily="34" charset="0"/>
                <a:sym typeface="Funtastic"/>
                <a:rtl/>
              </a:rPr>
              <a:t>ولكن من المهمّ أن نتذكّر أهميّة دمْج التكنولوجيا مع العلاقة الإنسانيّة، الصّداقة، والتّعاطف. من المهمّ أن نَعِي ونصغي لأنفسنا- لـِ </a:t>
            </a:r>
            <a:r>
              <a:rPr lang="ar-SA" sz="1600" b="1" spc="21" dirty="0">
                <a:solidFill>
                  <a:srgbClr val="A62172"/>
                </a:solidFill>
                <a:latin typeface="Calibri" panose="020F0502020204030204" pitchFamily="34" charset="0"/>
                <a:ea typeface="Funtastic"/>
                <a:cs typeface="Calibri" panose="020F0502020204030204" pitchFamily="34" charset="0"/>
                <a:sym typeface="Funtastic"/>
                <a:rtl/>
              </a:rPr>
              <a:t> «ذكاء القلب». </a:t>
            </a:r>
            <a:endParaRPr lang="he-IL" sz="1600" b="1" spc="21" dirty="0">
              <a:solidFill>
                <a:srgbClr val="A62172"/>
              </a:solidFill>
              <a:latin typeface="Calibri" panose="020F0502020204030204" pitchFamily="34" charset="0"/>
              <a:ea typeface="Funtastic"/>
              <a:cs typeface="Calibri" panose="020F0502020204030204" pitchFamily="34" charset="0"/>
              <a:sym typeface="Funtastic"/>
              <a:rtl/>
            </a:endParaRPr>
          </a:p>
        </p:txBody>
      </p:sp>
      <p:pic>
        <p:nvPicPr>
          <p:cNvPr id="15" name="גרפיקה 14">
            <a:extLst>
              <a:ext uri="{FF2B5EF4-FFF2-40B4-BE49-F238E27FC236}">
                <a16:creationId xmlns:a16="http://schemas.microsoft.com/office/drawing/2014/main" id="{74BFEEC2-37CE-D159-C6AF-44B240C27BB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7863" y="1607305"/>
            <a:ext cx="4252606" cy="4007692"/>
          </a:xfrm>
          <a:prstGeom prst="rect">
            <a:avLst/>
          </a:prstGeom>
        </p:spPr>
      </p:pic>
      <p:pic>
        <p:nvPicPr>
          <p:cNvPr id="19" name="גרפיקה 18">
            <a:extLst>
              <a:ext uri="{FF2B5EF4-FFF2-40B4-BE49-F238E27FC236}">
                <a16:creationId xmlns:a16="http://schemas.microsoft.com/office/drawing/2014/main" id="{B732221B-40E2-72CA-53AF-E1F485D7C95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58411" y="2017317"/>
            <a:ext cx="3921937" cy="3102806"/>
          </a:xfrm>
          <a:prstGeom prst="rect">
            <a:avLst/>
          </a:prstGeom>
        </p:spPr>
      </p:pic>
      <p:pic>
        <p:nvPicPr>
          <p:cNvPr id="27" name="גרפיקה 26">
            <a:extLst>
              <a:ext uri="{FF2B5EF4-FFF2-40B4-BE49-F238E27FC236}">
                <a16:creationId xmlns:a16="http://schemas.microsoft.com/office/drawing/2014/main" id="{4F99D1A6-9558-DA88-E046-78C11FA2686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234267" y="3498705"/>
            <a:ext cx="4232584" cy="4232584"/>
          </a:xfrm>
          <a:prstGeom prst="rect">
            <a:avLst/>
          </a:prstGeom>
        </p:spPr>
      </p:pic>
      <p:sp>
        <p:nvSpPr>
          <p:cNvPr id="3" name="TextBox 20">
            <a:extLst>
              <a:ext uri="{FF2B5EF4-FFF2-40B4-BE49-F238E27FC236}">
                <a16:creationId xmlns:a16="http://schemas.microsoft.com/office/drawing/2014/main" id="{70DF1AA7-9250-3CB7-CA2D-692469D596F0}"/>
              </a:ext>
            </a:extLst>
          </p:cNvPr>
          <p:cNvSpPr txBox="1"/>
          <p:nvPr/>
        </p:nvSpPr>
        <p:spPr>
          <a:xfrm>
            <a:off x="4720522" y="4035211"/>
            <a:ext cx="3046222" cy="2169825"/>
          </a:xfrm>
          <a:prstGeom prst="rect">
            <a:avLst/>
          </a:prstGeom>
        </p:spPr>
        <p:txBody>
          <a:bodyPr wrap="square" lIns="0" tIns="0" rIns="0" bIns="0" rtlCol="0" anchor="t">
            <a:spAutoFit/>
          </a:bodyPr>
          <a:lstStyle/>
          <a:p>
            <a:pPr algn="ctr" rtl="1">
              <a:lnSpc>
                <a:spcPct val="150000"/>
              </a:lnSpc>
              <a:spcBef>
                <a:spcPct val="0"/>
              </a:spcBef>
            </a:pPr>
            <a:r>
              <a:rPr lang="ar-SA" sz="2000" b="1" spc="19" dirty="0">
                <a:latin typeface="Calibri" panose="020F0502020204030204" pitchFamily="34" charset="0"/>
                <a:ea typeface="Portland Bold"/>
                <a:cs typeface="Calibri" panose="020F0502020204030204" pitchFamily="34" charset="0"/>
                <a:sym typeface="Portland Bold"/>
                <a:rtl/>
              </a:rPr>
              <a:t>لدينا جميعًا حاجة إلى التّواصل والانتماء والشّعور بالأمان. </a:t>
            </a:r>
            <a:endParaRPr lang="he-IL" sz="2000" b="1" spc="19" dirty="0">
              <a:latin typeface="Calibri" panose="020F0502020204030204" pitchFamily="34" charset="0"/>
              <a:ea typeface="Portland Bold"/>
              <a:cs typeface="Calibri" panose="020F0502020204030204" pitchFamily="34" charset="0"/>
              <a:sym typeface="Portland Bold"/>
              <a:rtl/>
            </a:endParaRPr>
          </a:p>
          <a:p>
            <a:pPr algn="ctr" rtl="1">
              <a:lnSpc>
                <a:spcPct val="150000"/>
              </a:lnSpc>
              <a:spcBef>
                <a:spcPct val="0"/>
              </a:spcBef>
            </a:pPr>
            <a:r>
              <a:rPr lang="ar-SA" b="1" spc="19" dirty="0">
                <a:latin typeface="Calibri" panose="020F0502020204030204" pitchFamily="34" charset="0"/>
                <a:ea typeface="Portland Bold"/>
                <a:cs typeface="Calibri" panose="020F0502020204030204" pitchFamily="34" charset="0"/>
                <a:sym typeface="Portland Bold"/>
                <a:rtl/>
              </a:rPr>
              <a:t>قد يتمحور الذّكاء الاصطناعيّ في إرضائنا، وقد يوهمنا بأنه يلبّي هذه الأحاسيس.</a:t>
            </a:r>
            <a:r>
              <a:rPr lang="he-IL" b="1" spc="19" dirty="0">
                <a:latin typeface="Calibri" panose="020F0502020204030204" pitchFamily="34" charset="0"/>
                <a:ea typeface="Portland Bold"/>
                <a:cs typeface="Calibri" panose="020F0502020204030204" pitchFamily="34" charset="0"/>
                <a:sym typeface="Portland Bold"/>
                <a:rtl/>
              </a:rPr>
              <a:t> </a:t>
            </a:r>
          </a:p>
        </p:txBody>
      </p:sp>
    </p:spTree>
    <p:extLst>
      <p:ext uri="{BB962C8B-B14F-4D97-AF65-F5344CB8AC3E}">
        <p14:creationId xmlns:p14="http://schemas.microsoft.com/office/powerpoint/2010/main" val="20565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FBEDD019-431D-49D9-AB18-A05473E7BBED}"/>
              </a:ext>
            </a:extLst>
          </p:cNvPr>
          <p:cNvSpPr>
            <a:spLocks noGrp="1"/>
          </p:cNvSpPr>
          <p:nvPr>
            <p:ph type="title" idx="4294967295"/>
          </p:nvPr>
        </p:nvSpPr>
        <p:spPr>
          <a:xfrm>
            <a:off x="8316552" y="2145287"/>
            <a:ext cx="2828925" cy="1325562"/>
          </a:xfrm>
        </p:spPr>
        <p:txBody>
          <a:bodyPr>
            <a:normAutofit/>
          </a:bodyPr>
          <a:lstStyle/>
          <a:p>
            <a:pPr algn="ctr"/>
            <a:r>
              <a:rPr lang="ar-SA" b="1" dirty="0">
                <a:latin typeface="Calibri" panose="020F0502020204030204" pitchFamily="34" charset="0"/>
                <a:ea typeface="Calibri" panose="020F0502020204030204" pitchFamily="34" charset="0"/>
                <a:cs typeface="Calibri" panose="020F0502020204030204" pitchFamily="34" charset="0"/>
              </a:rPr>
              <a:t>نُعلن بهذا</a:t>
            </a:r>
            <a:r>
              <a:rPr lang="he-IL" b="1" dirty="0">
                <a:latin typeface="Calibri" panose="020F0502020204030204" pitchFamily="34" charset="0"/>
                <a:ea typeface="Calibri" panose="020F0502020204030204" pitchFamily="34" charset="0"/>
                <a:cs typeface="Calibri" panose="020F0502020204030204" pitchFamily="34" charset="0"/>
              </a:rPr>
              <a:t>...</a:t>
            </a:r>
          </a:p>
        </p:txBody>
      </p:sp>
      <p:sp>
        <p:nvSpPr>
          <p:cNvPr id="6" name="מציין מיקום טקסט 8">
            <a:extLst>
              <a:ext uri="{FF2B5EF4-FFF2-40B4-BE49-F238E27FC236}">
                <a16:creationId xmlns:a16="http://schemas.microsoft.com/office/drawing/2014/main" id="{EC196F56-C655-4AA6-B963-95FDF8054729}"/>
              </a:ext>
            </a:extLst>
          </p:cNvPr>
          <p:cNvSpPr txBox="1">
            <a:spLocks/>
          </p:cNvSpPr>
          <p:nvPr/>
        </p:nvSpPr>
        <p:spPr>
          <a:xfrm>
            <a:off x="1071923" y="1116879"/>
            <a:ext cx="2953977" cy="2287806"/>
          </a:xfrm>
          <a:prstGeom prst="rect">
            <a:avLst/>
          </a:prstGeom>
          <a:noFill/>
          <a:ln w="69850" cmpd="tri">
            <a:noFill/>
            <a:prstDash val="solid"/>
          </a:ln>
        </p:spPr>
        <p:txBody>
          <a:bodyPr wrap="square" rtlCol="1">
            <a:sp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he-IL" sz="3200" b="1" dirty="0">
              <a:solidFill>
                <a:srgbClr val="000000"/>
              </a:solidFill>
              <a:latin typeface="Calibri" panose="020F0502020204030204" pitchFamily="34" charset="0"/>
              <a:cs typeface="Calibri" panose="020F0502020204030204" pitchFamily="34" charset="0"/>
            </a:endParaRPr>
          </a:p>
          <a:p>
            <a:pPr marL="0" indent="0" algn="ctr">
              <a:buNone/>
            </a:pPr>
            <a:r>
              <a:rPr lang="ar-SA" sz="3600" b="1" dirty="0">
                <a:solidFill>
                  <a:srgbClr val="000000"/>
                </a:solidFill>
                <a:latin typeface="Calibri" panose="020F0502020204030204" pitchFamily="34" charset="0"/>
                <a:cs typeface="Calibri" panose="020F0502020204030204" pitchFamily="34" charset="0"/>
              </a:rPr>
              <a:t>على سبيل المثال:</a:t>
            </a:r>
            <a:endParaRPr lang="he-IL" sz="3600" b="1" dirty="0">
              <a:solidFill>
                <a:srgbClr val="000000"/>
              </a:solidFill>
              <a:latin typeface="Calibri" panose="020F0502020204030204" pitchFamily="34" charset="0"/>
              <a:cs typeface="Calibri" panose="020F0502020204030204" pitchFamily="34" charset="0"/>
            </a:endParaRPr>
          </a:p>
          <a:p>
            <a:pPr marL="0" indent="0" algn="ctr">
              <a:buNone/>
            </a:pPr>
            <a:r>
              <a:rPr lang="ar-SA" sz="3600" dirty="0">
                <a:solidFill>
                  <a:srgbClr val="000000"/>
                </a:solidFill>
                <a:latin typeface="Calibri" panose="020F0502020204030204" pitchFamily="34" charset="0"/>
                <a:cs typeface="Calibri" panose="020F0502020204030204" pitchFamily="34" charset="0"/>
              </a:rPr>
              <a:t>«الذّكاء يفكّر والقلب </a:t>
            </a:r>
            <a:r>
              <a:rPr lang="ar-SA" sz="3600">
                <a:solidFill>
                  <a:srgbClr val="000000"/>
                </a:solidFill>
                <a:latin typeface="Calibri" panose="020F0502020204030204" pitchFamily="34" charset="0"/>
                <a:cs typeface="Calibri" panose="020F0502020204030204" pitchFamily="34" charset="0"/>
              </a:rPr>
              <a:t>يشعر»</a:t>
            </a:r>
            <a:endParaRPr lang="he-IL" sz="3600" dirty="0">
              <a:solidFill>
                <a:srgbClr val="000000"/>
              </a:solidFill>
              <a:latin typeface="Calibri" panose="020F0502020204030204" pitchFamily="34" charset="0"/>
              <a:cs typeface="Calibri" panose="020F0502020204030204" pitchFamily="34" charset="0"/>
            </a:endParaRPr>
          </a:p>
        </p:txBody>
      </p:sp>
      <p:sp>
        <p:nvSpPr>
          <p:cNvPr id="8" name="לב 7"/>
          <p:cNvSpPr/>
          <p:nvPr/>
        </p:nvSpPr>
        <p:spPr>
          <a:xfrm>
            <a:off x="5756031" y="5790968"/>
            <a:ext cx="679938" cy="51581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rotWithShape="1">
          <a:blip r:embed="rId3">
            <a:clrChange>
              <a:clrFrom>
                <a:srgbClr val="F0F1F5"/>
              </a:clrFrom>
              <a:clrTo>
                <a:srgbClr val="F0F1F5">
                  <a:alpha val="0"/>
                </a:srgbClr>
              </a:clrTo>
            </a:clrChange>
          </a:blip>
          <a:srcRect l="2396" t="3880" r="3019" b="3155"/>
          <a:stretch/>
        </p:blipFill>
        <p:spPr>
          <a:xfrm>
            <a:off x="9144000" y="3371418"/>
            <a:ext cx="1177447" cy="1342295"/>
          </a:xfrm>
          <a:prstGeom prst="rect">
            <a:avLst/>
          </a:prstGeom>
        </p:spPr>
      </p:pic>
      <p:sp>
        <p:nvSpPr>
          <p:cNvPr id="13" name="תיבת טקסט 12">
            <a:extLst>
              <a:ext uri="{FF2B5EF4-FFF2-40B4-BE49-F238E27FC236}">
                <a16:creationId xmlns:a16="http://schemas.microsoft.com/office/drawing/2014/main" id="{59195FE2-A5EF-2221-7FA0-4C82EA30F091}"/>
              </a:ext>
            </a:extLst>
          </p:cNvPr>
          <p:cNvSpPr txBox="1"/>
          <p:nvPr/>
        </p:nvSpPr>
        <p:spPr>
          <a:xfrm>
            <a:off x="4482849" y="2424929"/>
            <a:ext cx="3129071" cy="3600986"/>
          </a:xfrm>
          <a:prstGeom prst="rect">
            <a:avLst/>
          </a:prstGeom>
          <a:noFill/>
        </p:spPr>
        <p:txBody>
          <a:bodyPr wrap="square">
            <a:spAutoFit/>
          </a:bodyPr>
          <a:lstStyle/>
          <a:p>
            <a:pPr algn="ctr"/>
            <a:r>
              <a:rPr lang="ar-SA" sz="2800" dirty="0">
                <a:solidFill>
                  <a:srgbClr val="000000"/>
                </a:solidFill>
                <a:latin typeface="Calibri" panose="020F0502020204030204" pitchFamily="34" charset="0"/>
                <a:cs typeface="Calibri" panose="020F0502020204030204" pitchFamily="34" charset="0"/>
              </a:rPr>
              <a:t>صوغوا في الصّفّ إعلانات تحوي شعارات، فيديوهات أو صُوَر تتضمن الرّسائل والعِبَر من هذا اللقاء.</a:t>
            </a:r>
            <a:endParaRPr lang="he-IL" sz="2800" dirty="0">
              <a:solidFill>
                <a:srgbClr val="000000"/>
              </a:solidFill>
              <a:latin typeface="Calibri" panose="020F0502020204030204" pitchFamily="34" charset="0"/>
              <a:cs typeface="Calibri" panose="020F0502020204030204" pitchFamily="34" charset="0"/>
            </a:endParaRPr>
          </a:p>
          <a:p>
            <a:pPr algn="ctr"/>
            <a:r>
              <a:rPr lang="ar-SA" sz="2800" b="1" dirty="0">
                <a:solidFill>
                  <a:srgbClr val="FF0000"/>
                </a:solidFill>
                <a:latin typeface="Calibri" panose="020F0502020204030204" pitchFamily="34" charset="0"/>
                <a:cs typeface="Calibri" panose="020F0502020204030204" pitchFamily="34" charset="0"/>
              </a:rPr>
              <a:t>لا تنسَوا أن تستخدموا ذكاء القلب</a:t>
            </a:r>
            <a:endParaRPr lang="he-IL" sz="2800" b="1" dirty="0">
              <a:solidFill>
                <a:srgbClr val="FF0000"/>
              </a:solidFill>
              <a:latin typeface="Calibri" panose="020F0502020204030204" pitchFamily="34" charset="0"/>
              <a:cs typeface="Calibri" panose="020F0502020204030204" pitchFamily="34" charset="0"/>
            </a:endParaRPr>
          </a:p>
          <a:p>
            <a:pPr algn="ctr"/>
            <a:endParaRPr lang="he-IL" sz="3200" b="1" dirty="0">
              <a:solidFill>
                <a:srgbClr val="000000"/>
              </a:solidFill>
              <a:latin typeface="Calibri" panose="020F0502020204030204" pitchFamily="34" charset="0"/>
              <a:cs typeface="Calibri" panose="020F0502020204030204" pitchFamily="34" charset="0"/>
            </a:endParaRPr>
          </a:p>
        </p:txBody>
      </p:sp>
      <p:cxnSp>
        <p:nvCxnSpPr>
          <p:cNvPr id="15" name="מחבר ישר 14">
            <a:extLst>
              <a:ext uri="{FF2B5EF4-FFF2-40B4-BE49-F238E27FC236}">
                <a16:creationId xmlns:a16="http://schemas.microsoft.com/office/drawing/2014/main" id="{871AA351-AC61-8FCE-4EF7-47A810E5A677}"/>
              </a:ext>
            </a:extLst>
          </p:cNvPr>
          <p:cNvCxnSpPr/>
          <p:nvPr/>
        </p:nvCxnSpPr>
        <p:spPr>
          <a:xfrm>
            <a:off x="1647245" y="3400567"/>
            <a:ext cx="172793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מלבן: פינות מעוגלות 1">
            <a:extLst>
              <a:ext uri="{FF2B5EF4-FFF2-40B4-BE49-F238E27FC236}">
                <a16:creationId xmlns:a16="http://schemas.microsoft.com/office/drawing/2014/main" id="{11DA906E-E219-FDC3-BD8F-2E7DCF7F2629}"/>
              </a:ext>
            </a:extLst>
          </p:cNvPr>
          <p:cNvSpPr/>
          <p:nvPr/>
        </p:nvSpPr>
        <p:spPr>
          <a:xfrm>
            <a:off x="8166102" y="1116879"/>
            <a:ext cx="2979375" cy="4868436"/>
          </a:xfrm>
          <a:prstGeom prst="roundRect">
            <a:avLst/>
          </a:prstGeom>
          <a:no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פינות מעוגלות 3">
            <a:extLst>
              <a:ext uri="{FF2B5EF4-FFF2-40B4-BE49-F238E27FC236}">
                <a16:creationId xmlns:a16="http://schemas.microsoft.com/office/drawing/2014/main" id="{DD3B4C52-7D78-9570-C5CE-ED28FF3AFFC6}"/>
              </a:ext>
            </a:extLst>
          </p:cNvPr>
          <p:cNvSpPr/>
          <p:nvPr/>
        </p:nvSpPr>
        <p:spPr>
          <a:xfrm>
            <a:off x="4477238" y="2145287"/>
            <a:ext cx="3134682" cy="4333005"/>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פינות מעוגלות 8">
            <a:extLst>
              <a:ext uri="{FF2B5EF4-FFF2-40B4-BE49-F238E27FC236}">
                <a16:creationId xmlns:a16="http://schemas.microsoft.com/office/drawing/2014/main" id="{DA9A4F57-3A25-E160-A7AA-2D72266BAFBD}"/>
              </a:ext>
            </a:extLst>
          </p:cNvPr>
          <p:cNvSpPr/>
          <p:nvPr/>
        </p:nvSpPr>
        <p:spPr>
          <a:xfrm>
            <a:off x="891217" y="1116879"/>
            <a:ext cx="3134682" cy="4674089"/>
          </a:xfrm>
          <a:prstGeom prst="roundRect">
            <a:avLst/>
          </a:prstGeom>
          <a:noFill/>
          <a:ln w="57150">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00891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90" name="Google Shape;190;p4"/>
          <p:cNvSpPr/>
          <p:nvPr/>
        </p:nvSpPr>
        <p:spPr>
          <a:xfrm>
            <a:off x="6510086" y="1409002"/>
            <a:ext cx="4064413"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srgbClr val="0070C0"/>
              </a:buClr>
              <a:buSzPts val="24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حِوار داعِم ومُتقبّ</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ل</a:t>
            </a:r>
            <a:r>
              <a:rPr kumimoji="0" lang="he-IL"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 </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1" name="Google Shape;191;p4"/>
          <p:cNvSpPr txBox="1"/>
          <p:nvPr/>
        </p:nvSpPr>
        <p:spPr>
          <a:xfrm>
            <a:off x="2777671" y="3390492"/>
            <a:ext cx="7779334"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إصغاء مُكتر</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ث خالٍ من إصدار الأحكام</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2" name="Google Shape;192;p4"/>
          <p:cNvSpPr txBox="1"/>
          <p:nvPr/>
        </p:nvSpPr>
        <p:spPr>
          <a:xfrm>
            <a:off x="5514282" y="4497114"/>
            <a:ext cx="5042723"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prstClr val="black"/>
              </a:buClr>
              <a:buSzPts val="18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احترام كلام الآخرين </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4" name="Google Shape;194;p4"/>
          <p:cNvSpPr txBox="1"/>
          <p:nvPr/>
        </p:nvSpPr>
        <p:spPr>
          <a:xfrm>
            <a:off x="679162" y="5335034"/>
            <a:ext cx="9877844" cy="892487"/>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srgbClr val="0070C0"/>
              </a:buClr>
              <a:buSzPts val="24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ما يَدور في الحِوار، يقتصر على طلبة الصّف، بالإمكان مُشاركة الآخرين من خارج الصّف بالموضوع، لكن فقط بِما يخصّني.</a:t>
            </a:r>
            <a:endParaRPr kumimoji="0" sz="2600" b="0" i="0" u="none" strike="noStrike" kern="1200" cap="none" spc="0" normalizeH="0" baseline="0" noProof="0" dirty="0">
              <a:ln>
                <a:noFill/>
              </a:ln>
              <a:solidFill>
                <a:srgbClr val="FB19F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5" name="TextBox 4"/>
          <p:cNvSpPr txBox="1"/>
          <p:nvPr/>
        </p:nvSpPr>
        <p:spPr>
          <a:xfrm>
            <a:off x="2280060" y="2389618"/>
            <a:ext cx="8282082" cy="492443"/>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مُشاركة من القَلب</a:t>
            </a:r>
            <a:endParaRPr kumimoji="0" lang="he-IL" sz="2600" b="1" i="0" u="sng"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3" name="מלבן 12">
            <a:extLst>
              <a:ext uri="{FF2B5EF4-FFF2-40B4-BE49-F238E27FC236}">
                <a16:creationId xmlns:a16="http://schemas.microsoft.com/office/drawing/2014/main" id="{5FEBF757-7A64-4037-B4E2-0E9787A39191}"/>
              </a:ext>
            </a:extLst>
          </p:cNvPr>
          <p:cNvSpPr/>
          <p:nvPr/>
        </p:nvSpPr>
        <p:spPr>
          <a:xfrm>
            <a:off x="2029216" y="130075"/>
            <a:ext cx="7669443" cy="119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LB"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توجيهات للحِوار </a:t>
            </a:r>
            <a:r>
              <a:rPr kumimoji="0" lang="ar-JO"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الجيّد</a:t>
            </a:r>
            <a:endPar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גרפיקה 5">
            <a:extLst>
              <a:ext uri="{FF2B5EF4-FFF2-40B4-BE49-F238E27FC236}">
                <a16:creationId xmlns:a16="http://schemas.microsoft.com/office/drawing/2014/main" id="{CEF5FF86-4285-4579-9B9E-03AE5297D7F5}"/>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42296"/>
          <a:stretch/>
        </p:blipFill>
        <p:spPr>
          <a:xfrm>
            <a:off x="1017443" y="5727116"/>
            <a:ext cx="2108130" cy="1000809"/>
          </a:xfrm>
          <a:prstGeom prst="rect">
            <a:avLst/>
          </a:prstGeom>
        </p:spPr>
      </p:pic>
      <p:grpSp>
        <p:nvGrpSpPr>
          <p:cNvPr id="7" name="קבוצה 6">
            <a:extLst>
              <a:ext uri="{FF2B5EF4-FFF2-40B4-BE49-F238E27FC236}">
                <a16:creationId xmlns:a16="http://schemas.microsoft.com/office/drawing/2014/main" id="{5BE51FB9-92AB-4580-B588-4AF06AF09015}"/>
              </a:ext>
            </a:extLst>
          </p:cNvPr>
          <p:cNvGrpSpPr/>
          <p:nvPr/>
        </p:nvGrpSpPr>
        <p:grpSpPr>
          <a:xfrm>
            <a:off x="65251" y="5849506"/>
            <a:ext cx="1085266" cy="878420"/>
            <a:chOff x="2923822" y="2971800"/>
            <a:chExt cx="3629378" cy="3629378"/>
          </a:xfrm>
        </p:grpSpPr>
        <p:pic>
          <p:nvPicPr>
            <p:cNvPr id="3" name="גרפיקה 2" descr="הערה - לב שבור קו מיתאר">
              <a:extLst>
                <a:ext uri="{FF2B5EF4-FFF2-40B4-BE49-F238E27FC236}">
                  <a16:creationId xmlns:a16="http://schemas.microsoft.com/office/drawing/2014/main" id="{E366574D-19BE-48F0-9F90-1458A36D39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23822" y="2971800"/>
              <a:ext cx="3629378" cy="3629378"/>
            </a:xfrm>
            <a:prstGeom prst="rect">
              <a:avLst/>
            </a:prstGeom>
          </p:spPr>
        </p:pic>
        <p:sp>
          <p:nvSpPr>
            <p:cNvPr id="4" name="מלבן 3">
              <a:extLst>
                <a:ext uri="{FF2B5EF4-FFF2-40B4-BE49-F238E27FC236}">
                  <a16:creationId xmlns:a16="http://schemas.microsoft.com/office/drawing/2014/main" id="{93402207-716C-4E78-902D-112D90818E9E}"/>
                </a:ext>
              </a:extLst>
            </p:cNvPr>
            <p:cNvSpPr/>
            <p:nvPr/>
          </p:nvSpPr>
          <p:spPr>
            <a:xfrm>
              <a:off x="4598894" y="4238231"/>
              <a:ext cx="300484" cy="492378"/>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pic>
        <p:nvPicPr>
          <p:cNvPr id="9" name="גרפיקה 8" descr="תג לב עם מילוי מלא">
            <a:extLst>
              <a:ext uri="{FF2B5EF4-FFF2-40B4-BE49-F238E27FC236}">
                <a16:creationId xmlns:a16="http://schemas.microsoft.com/office/drawing/2014/main" id="{7725D645-DF85-4D95-9B06-0BFE7796C7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667596" y="2159917"/>
            <a:ext cx="914400" cy="914400"/>
          </a:xfrm>
          <a:prstGeom prst="rect">
            <a:avLst/>
          </a:prstGeom>
        </p:spPr>
      </p:pic>
      <p:pic>
        <p:nvPicPr>
          <p:cNvPr id="16" name="גרפיקה 15" descr="מחיאות כפיים עם מילוי מלא">
            <a:extLst>
              <a:ext uri="{FF2B5EF4-FFF2-40B4-BE49-F238E27FC236}">
                <a16:creationId xmlns:a16="http://schemas.microsoft.com/office/drawing/2014/main" id="{4CBB6562-B8C7-4494-B998-98880571926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557005" y="928807"/>
            <a:ext cx="1093470" cy="1093470"/>
          </a:xfrm>
          <a:prstGeom prst="rect">
            <a:avLst/>
          </a:prstGeom>
        </p:spPr>
      </p:pic>
      <p:pic>
        <p:nvPicPr>
          <p:cNvPr id="21" name="גרפיקה 20" descr="אוזן עם מילוי מלא">
            <a:extLst>
              <a:ext uri="{FF2B5EF4-FFF2-40B4-BE49-F238E27FC236}">
                <a16:creationId xmlns:a16="http://schemas.microsoft.com/office/drawing/2014/main" id="{B8930401-2EF7-45DB-8A3F-22778F28CCD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667596" y="3149301"/>
            <a:ext cx="914400" cy="914400"/>
          </a:xfrm>
          <a:prstGeom prst="rect">
            <a:avLst/>
          </a:prstGeom>
        </p:spPr>
      </p:pic>
      <p:pic>
        <p:nvPicPr>
          <p:cNvPr id="25" name="גרפיקה 24" descr="הערה קו נטוי שקט עם מילוי מלא">
            <a:extLst>
              <a:ext uri="{FF2B5EF4-FFF2-40B4-BE49-F238E27FC236}">
                <a16:creationId xmlns:a16="http://schemas.microsoft.com/office/drawing/2014/main" id="{6D84C209-524C-45BC-A5DC-7D8A19AF76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673648" y="5234671"/>
            <a:ext cx="914400" cy="914400"/>
          </a:xfrm>
          <a:prstGeom prst="rect">
            <a:avLst/>
          </a:prstGeom>
        </p:spPr>
      </p:pic>
      <p:pic>
        <p:nvPicPr>
          <p:cNvPr id="27" name="גרפיקה 26" descr="עין עם מילוי מלא">
            <a:extLst>
              <a:ext uri="{FF2B5EF4-FFF2-40B4-BE49-F238E27FC236}">
                <a16:creationId xmlns:a16="http://schemas.microsoft.com/office/drawing/2014/main" id="{681F13CD-9B31-4508-B1B2-BB726AA4268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67596" y="4286103"/>
            <a:ext cx="914400" cy="914400"/>
          </a:xfrm>
          <a:prstGeom prst="rect">
            <a:avLst/>
          </a:prstGeom>
        </p:spPr>
      </p:pic>
    </p:spTree>
    <p:extLst>
      <p:ext uri="{BB962C8B-B14F-4D97-AF65-F5344CB8AC3E}">
        <p14:creationId xmlns:p14="http://schemas.microsoft.com/office/powerpoint/2010/main" val="3751228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 name="תמונה 19" descr="תמונה שמכילה צילום מסך, צהוב, עיצוב, אומנות&#10;&#10;התיאור נוצר באופן אוטומטי">
            <a:extLst>
              <a:ext uri="{FF2B5EF4-FFF2-40B4-BE49-F238E27FC236}">
                <a16:creationId xmlns:a16="http://schemas.microsoft.com/office/drawing/2014/main" id="{F6A1C6E4-6710-059F-8DFC-A192A0220B5A}"/>
              </a:ext>
            </a:extLst>
          </p:cNvPr>
          <p:cNvPicPr>
            <a:picLocks noChangeAspect="1"/>
          </p:cNvPicPr>
          <p:nvPr/>
        </p:nvPicPr>
        <p:blipFill>
          <a:blip r:embed="rId3" cstate="print">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11" name="תיבת טקסט 3">
            <a:extLst>
              <a:ext uri="{FF2B5EF4-FFF2-40B4-BE49-F238E27FC236}">
                <a16:creationId xmlns:a16="http://schemas.microsoft.com/office/drawing/2014/main" id="{4B0AE382-B1BB-0EFC-FBC6-7AEBAF0C0C3F}"/>
              </a:ext>
            </a:extLst>
          </p:cNvPr>
          <p:cNvSpPr txBox="1"/>
          <p:nvPr/>
        </p:nvSpPr>
        <p:spPr>
          <a:xfrm>
            <a:off x="6805742" y="5655718"/>
            <a:ext cx="4059008"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طعام طازج: خضراوات، ف</a:t>
            </a:r>
            <a:r>
              <a:rPr lang="ar-SA" sz="2800" b="1" dirty="0" err="1">
                <a:solidFill>
                  <a:srgbClr val="156082"/>
                </a:solidFill>
                <a:latin typeface="Calibri" panose="020F0502020204030204" pitchFamily="34" charset="0"/>
                <a:cs typeface="Calibri" panose="020F0502020204030204" pitchFamily="34" charset="0"/>
              </a:rPr>
              <a:t>اكهة</a:t>
            </a:r>
            <a:endParaRPr kumimoji="0" lang="he-IL"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4B0AE382-B1BB-0EFC-FBC6-7AEBAF0C0C3F}"/>
              </a:ext>
            </a:extLst>
          </p:cNvPr>
          <p:cNvSpPr txBox="1"/>
          <p:nvPr/>
        </p:nvSpPr>
        <p:spPr>
          <a:xfrm>
            <a:off x="814137" y="5598897"/>
            <a:ext cx="3828198"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طعام مُصَنَّع\مُعالَج</a:t>
            </a:r>
            <a:endParaRPr kumimoji="0" lang="he-IL" sz="3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17" name="תמונה 16" descr="תמונה שמכילה פירות, אבטיח, אומנות ילדים, ציור&#10;&#10;התיאור נוצר באופן אוטומטי">
            <a:extLst>
              <a:ext uri="{FF2B5EF4-FFF2-40B4-BE49-F238E27FC236}">
                <a16:creationId xmlns:a16="http://schemas.microsoft.com/office/drawing/2014/main" id="{B695B349-E4D0-9A68-46AF-A47A330AD7D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53163">
            <a:off x="6517958" y="752785"/>
            <a:ext cx="4939587" cy="4989482"/>
          </a:xfrm>
          <a:prstGeom prst="rect">
            <a:avLst/>
          </a:prstGeom>
        </p:spPr>
      </p:pic>
      <p:pic>
        <p:nvPicPr>
          <p:cNvPr id="19" name="תמונה 18" descr="תמונה שמכילה טקסט, ציור, אוכל, אוכל מהיר&#10;&#10;התיאור נוצר באופן אוטומטי">
            <a:extLst>
              <a:ext uri="{FF2B5EF4-FFF2-40B4-BE49-F238E27FC236}">
                <a16:creationId xmlns:a16="http://schemas.microsoft.com/office/drawing/2014/main" id="{4A586D36-A1D4-12FD-647B-04D694858BF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82" y="931838"/>
            <a:ext cx="4723880" cy="4723880"/>
          </a:xfrm>
          <a:prstGeom prst="rect">
            <a:avLst/>
          </a:prstGeom>
        </p:spPr>
      </p:pic>
      <p:sp>
        <p:nvSpPr>
          <p:cNvPr id="21" name="מלבן: פינות מעוגלות 20">
            <a:extLst>
              <a:ext uri="{FF2B5EF4-FFF2-40B4-BE49-F238E27FC236}">
                <a16:creationId xmlns:a16="http://schemas.microsoft.com/office/drawing/2014/main" id="{E283B962-3009-3BF3-C65E-B34A5CAD4651}"/>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89283" y="-92223"/>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a:r>
              <a:rPr lang="ar-SA" sz="4800" dirty="0"/>
              <a:t>ما نتواصل</a:t>
            </a:r>
            <a:r>
              <a:rPr lang="he-IL" sz="4800" dirty="0"/>
              <a:t> </a:t>
            </a:r>
            <a:r>
              <a:rPr lang="ar-SA" sz="4800" dirty="0"/>
              <a:t>معه</a:t>
            </a:r>
            <a:r>
              <a:rPr lang="he-IL" sz="4800" b="1" dirty="0">
                <a:latin typeface="Calibri" panose="020F0502020204030204" pitchFamily="34" charset="0"/>
                <a:cs typeface="Calibri" panose="020F0502020204030204" pitchFamily="34" charset="0"/>
              </a:rPr>
              <a:t> – </a:t>
            </a:r>
            <a:br>
              <a:rPr lang="he-IL" sz="4800" b="1" dirty="0">
                <a:latin typeface="Calibri" panose="020F0502020204030204" pitchFamily="34" charset="0"/>
                <a:cs typeface="Calibri" panose="020F0502020204030204" pitchFamily="34" charset="0"/>
              </a:rPr>
            </a:br>
            <a:r>
              <a:rPr lang="ar-SA" sz="2800" dirty="0"/>
              <a:t>ما الأقرب لكم؟ </a:t>
            </a:r>
            <a:endParaRPr lang="he-IL"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310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F4F9-BC11-BA1A-1587-04941C42DDC9}"/>
            </a:ext>
          </a:extLst>
        </p:cNvPr>
        <p:cNvGrpSpPr/>
        <p:nvPr/>
      </p:nvGrpSpPr>
      <p:grpSpPr>
        <a:xfrm>
          <a:off x="0" y="0"/>
          <a:ext cx="0" cy="0"/>
          <a:chOff x="0" y="0"/>
          <a:chExt cx="0" cy="0"/>
        </a:xfrm>
      </p:grpSpPr>
      <p:pic>
        <p:nvPicPr>
          <p:cNvPr id="2" name="תמונה 1" descr="תמונה שמכילה צילום מסך, צהוב, עיצוב, אומנות&#10;&#10;התיאור נוצר באופן אוטומטי">
            <a:extLst>
              <a:ext uri="{FF2B5EF4-FFF2-40B4-BE49-F238E27FC236}">
                <a16:creationId xmlns:a16="http://schemas.microsoft.com/office/drawing/2014/main" id="{BAA93BBD-881C-279A-868A-3DA164D2E2CD}"/>
              </a:ext>
            </a:extLst>
          </p:cNvPr>
          <p:cNvPicPr>
            <a:picLocks noChangeAspect="1"/>
          </p:cNvPicPr>
          <p:nvPr/>
        </p:nvPicPr>
        <p:blipFill>
          <a:blip r:embed="rId3" cstate="print">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3" name="מלבן: פינות מעוגלות 2">
            <a:extLst>
              <a:ext uri="{FF2B5EF4-FFF2-40B4-BE49-F238E27FC236}">
                <a16:creationId xmlns:a16="http://schemas.microsoft.com/office/drawing/2014/main" id="{06741F75-0D9D-55DF-2750-259B9CBC8AA0}"/>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4">
            <a:extLst>
              <a:ext uri="{FF2B5EF4-FFF2-40B4-BE49-F238E27FC236}">
                <a16:creationId xmlns:a16="http://schemas.microsoft.com/office/drawing/2014/main" id="{F7354943-0F35-1F00-13C6-C40C97EF9335}"/>
              </a:ext>
            </a:extLst>
          </p:cNvPr>
          <p:cNvSpPr>
            <a:spLocks noGrp="1"/>
          </p:cNvSpPr>
          <p:nvPr>
            <p:ph type="title"/>
          </p:nvPr>
        </p:nvSpPr>
        <p:spPr>
          <a:xfrm>
            <a:off x="881742" y="-172468"/>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r>
              <a:rPr lang="ar-SA" sz="4800" dirty="0"/>
              <a:t>ما نتواصل</a:t>
            </a:r>
            <a:r>
              <a:rPr lang="he-IL" sz="4800" dirty="0"/>
              <a:t> </a:t>
            </a:r>
            <a:r>
              <a:rPr lang="ar-SA" sz="4800" dirty="0"/>
              <a:t>معه</a:t>
            </a:r>
            <a:r>
              <a:rPr lang="he-IL" sz="4800" dirty="0"/>
              <a:t> – </a:t>
            </a:r>
            <a:br>
              <a:rPr lang="he-IL" sz="4800" dirty="0"/>
            </a:br>
            <a:r>
              <a:rPr lang="ar-SA" sz="2800" dirty="0"/>
              <a:t>ما الأقرب لكم؟ </a:t>
            </a:r>
            <a:endParaRPr lang="he-IL" sz="1600" b="1" dirty="0">
              <a:latin typeface="Calibri" panose="020F0502020204030204" pitchFamily="34" charset="0"/>
              <a:cs typeface="Calibri" panose="020F0502020204030204" pitchFamily="34" charset="0"/>
            </a:endParaRPr>
          </a:p>
        </p:txBody>
      </p:sp>
      <p:sp>
        <p:nvSpPr>
          <p:cNvPr id="11" name="תיבת טקסט 3">
            <a:extLst>
              <a:ext uri="{FF2B5EF4-FFF2-40B4-BE49-F238E27FC236}">
                <a16:creationId xmlns:a16="http://schemas.microsoft.com/office/drawing/2014/main" id="{EB4595B0-628D-2D83-C6DC-9BE28DC95EE7}"/>
              </a:ext>
            </a:extLst>
          </p:cNvPr>
          <p:cNvSpPr txBox="1"/>
          <p:nvPr/>
        </p:nvSpPr>
        <p:spPr>
          <a:xfrm>
            <a:off x="7054224" y="5697395"/>
            <a:ext cx="4023389"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أن ألتقط صورة لنفسي مع شخصيّة مصنوعة من الشّمع لشخص أنا</a:t>
            </a:r>
            <a:r>
              <a:rPr kumimoji="0" lang="ar-SA" sz="2000" b="1" i="0" u="none" strike="noStrike" kern="1200" cap="none" spc="0" normalizeH="0" noProof="0" dirty="0">
                <a:ln>
                  <a:noFill/>
                </a:ln>
                <a:solidFill>
                  <a:srgbClr val="156082"/>
                </a:solidFill>
                <a:effectLst/>
                <a:uLnTx/>
                <a:uFillTx/>
                <a:latin typeface="Calibri" panose="020F0502020204030204" pitchFamily="34" charset="0"/>
                <a:ea typeface="+mn-ea"/>
                <a:cs typeface="Calibri" panose="020F0502020204030204" pitchFamily="34" charset="0"/>
              </a:rPr>
              <a:t> من معجبيه</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65AEE47E-5661-5CC2-34BF-C0331D48325C}"/>
              </a:ext>
            </a:extLst>
          </p:cNvPr>
          <p:cNvSpPr txBox="1"/>
          <p:nvPr/>
        </p:nvSpPr>
        <p:spPr>
          <a:xfrm>
            <a:off x="659681" y="5742669"/>
            <a:ext cx="3828198"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أن التقط صورة لنفسي مع شخص أنا من معجبيه</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8" name="תמונה 7" descr="תמונה שמכילה פני אדם, איור, ציור, לבוש&#10;&#10;התיאור נוצר באופן אוטומטי">
            <a:extLst>
              <a:ext uri="{FF2B5EF4-FFF2-40B4-BE49-F238E27FC236}">
                <a16:creationId xmlns:a16="http://schemas.microsoft.com/office/drawing/2014/main" id="{00B8400A-B7B4-C2F8-4119-3B82F378A45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74" y="690004"/>
            <a:ext cx="5514697" cy="5515756"/>
          </a:xfrm>
          <a:prstGeom prst="rect">
            <a:avLst/>
          </a:prstGeom>
        </p:spPr>
      </p:pic>
      <p:pic>
        <p:nvPicPr>
          <p:cNvPr id="13" name="תמונה 12" descr="תמונה שמכילה שרטוט, ציור, סרט מצויר, אומנות קליפיפם&#10;&#10;התיאור נוצר באופן אוטומטי">
            <a:extLst>
              <a:ext uri="{FF2B5EF4-FFF2-40B4-BE49-F238E27FC236}">
                <a16:creationId xmlns:a16="http://schemas.microsoft.com/office/drawing/2014/main" id="{501A5AC6-787E-E148-9BB6-695A7E37022C}"/>
              </a:ext>
            </a:extLst>
          </p:cNvPr>
          <p:cNvPicPr>
            <a:picLocks noChangeAspect="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7543527" y="637033"/>
            <a:ext cx="3044785" cy="5414305"/>
          </a:xfrm>
          <a:prstGeom prst="rect">
            <a:avLst/>
          </a:prstGeom>
        </p:spPr>
      </p:pic>
    </p:spTree>
    <p:extLst>
      <p:ext uri="{BB962C8B-B14F-4D97-AF65-F5344CB8AC3E}">
        <p14:creationId xmlns:p14="http://schemas.microsoft.com/office/powerpoint/2010/main" val="71486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52F1D-BE87-B0C5-90C1-F6CF137EFE50}"/>
            </a:ext>
          </a:extLst>
        </p:cNvPr>
        <p:cNvGrpSpPr/>
        <p:nvPr/>
      </p:nvGrpSpPr>
      <p:grpSpPr>
        <a:xfrm>
          <a:off x="0" y="0"/>
          <a:ext cx="0" cy="0"/>
          <a:chOff x="0" y="0"/>
          <a:chExt cx="0" cy="0"/>
        </a:xfrm>
      </p:grpSpPr>
      <p:pic>
        <p:nvPicPr>
          <p:cNvPr id="6" name="תמונה 5" descr="תמונה שמכילה צילום מסך, צהוב, עיצוב, אומנות&#10;&#10;התיאור נוצר באופן אוטומטי">
            <a:extLst>
              <a:ext uri="{FF2B5EF4-FFF2-40B4-BE49-F238E27FC236}">
                <a16:creationId xmlns:a16="http://schemas.microsoft.com/office/drawing/2014/main" id="{E8B422C7-FFA2-B6CE-0CE7-C2BE2EC263DC}"/>
              </a:ext>
            </a:extLst>
          </p:cNvPr>
          <p:cNvPicPr>
            <a:picLocks noChangeAspect="1"/>
          </p:cNvPicPr>
          <p:nvPr/>
        </p:nvPicPr>
        <p:blipFill>
          <a:blip r:embed="rId3" cstate="print">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7" name="מלבן: פינות מעוגלות 6">
            <a:extLst>
              <a:ext uri="{FF2B5EF4-FFF2-40B4-BE49-F238E27FC236}">
                <a16:creationId xmlns:a16="http://schemas.microsoft.com/office/drawing/2014/main" id="{CB0CDFFD-CFE2-25C3-1A63-54ADFC8BFB49}"/>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4">
            <a:extLst>
              <a:ext uri="{FF2B5EF4-FFF2-40B4-BE49-F238E27FC236}">
                <a16:creationId xmlns:a16="http://schemas.microsoft.com/office/drawing/2014/main" id="{2E31FFD4-E4A0-4079-10D9-275192C91177}"/>
              </a:ext>
            </a:extLst>
          </p:cNvPr>
          <p:cNvSpPr txBox="1">
            <a:spLocks/>
          </p:cNvSpPr>
          <p:nvPr/>
        </p:nvSpPr>
        <p:spPr>
          <a:xfrm>
            <a:off x="889283" y="-92223"/>
            <a:ext cx="10515600"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ar-SA" sz="4800" dirty="0"/>
              <a:t>ما نتواصل</a:t>
            </a:r>
            <a:r>
              <a:rPr lang="he-IL" sz="4800" dirty="0"/>
              <a:t> </a:t>
            </a:r>
            <a:r>
              <a:rPr lang="ar-SA" sz="4800" dirty="0"/>
              <a:t>معه</a:t>
            </a:r>
            <a:r>
              <a:rPr lang="he-IL" sz="4800" dirty="0"/>
              <a:t> – </a:t>
            </a:r>
            <a:br>
              <a:rPr lang="he-IL" sz="4800" dirty="0"/>
            </a:br>
            <a:r>
              <a:rPr lang="ar-SA" sz="2800" dirty="0"/>
              <a:t>ما الأقرب لكم؟ </a:t>
            </a:r>
            <a:endParaRPr lang="he-IL" sz="1400" dirty="0"/>
          </a:p>
        </p:txBody>
      </p:sp>
      <p:sp>
        <p:nvSpPr>
          <p:cNvPr id="11" name="תיבת טקסט 3">
            <a:extLst>
              <a:ext uri="{FF2B5EF4-FFF2-40B4-BE49-F238E27FC236}">
                <a16:creationId xmlns:a16="http://schemas.microsoft.com/office/drawing/2014/main" id="{1AC855E2-EFFB-9566-1E68-1CF8DE218D75}"/>
              </a:ext>
            </a:extLst>
          </p:cNvPr>
          <p:cNvSpPr txBox="1"/>
          <p:nvPr/>
        </p:nvSpPr>
        <p:spPr>
          <a:xfrm>
            <a:off x="7366379" y="5580091"/>
            <a:ext cx="3173082"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solidFill>
                  <a:srgbClr val="156082"/>
                </a:solidFill>
                <a:latin typeface="Calibri" panose="020F0502020204030204" pitchFamily="34" charset="0"/>
                <a:cs typeface="Calibri" panose="020F0502020204030204" pitchFamily="34" charset="0"/>
              </a:rPr>
              <a:t>مشاهدة حفلة موسيقيّة في اليوتيوب</a:t>
            </a:r>
            <a:endParaRPr kumimoji="0" lang="he-IL" sz="2400" b="0" i="0" u="none" strike="noStrike" kern="1200" cap="none" spc="0" normalizeH="0" baseline="0" noProof="0" dirty="0">
              <a:ln>
                <a:noFill/>
              </a:ln>
              <a:solidFill>
                <a:prstClr val="black"/>
              </a:solidFill>
              <a:effectLst/>
              <a:uLnTx/>
              <a:uFillTx/>
              <a:latin typeface="Aptos" panose="02110004020202020204"/>
              <a:cs typeface="Arial" panose="020B0604020202020204" pitchFamily="34" charset="0"/>
            </a:endParaRPr>
          </a:p>
        </p:txBody>
      </p:sp>
      <p:sp>
        <p:nvSpPr>
          <p:cNvPr id="12" name="תיבת טקסט 3">
            <a:extLst>
              <a:ext uri="{FF2B5EF4-FFF2-40B4-BE49-F238E27FC236}">
                <a16:creationId xmlns:a16="http://schemas.microsoft.com/office/drawing/2014/main" id="{96F362C2-D4FB-9B93-F125-5359FFFFF58D}"/>
              </a:ext>
            </a:extLst>
          </p:cNvPr>
          <p:cNvSpPr txBox="1"/>
          <p:nvPr/>
        </p:nvSpPr>
        <p:spPr>
          <a:xfrm>
            <a:off x="814137" y="5598897"/>
            <a:ext cx="3828198" cy="46166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solidFill>
                  <a:srgbClr val="156082"/>
                </a:solidFill>
                <a:latin typeface="Calibri" panose="020F0502020204030204" pitchFamily="34" charset="0"/>
                <a:cs typeface="Calibri" panose="020F0502020204030204" pitchFamily="34" charset="0"/>
              </a:rPr>
              <a:t>أن أكون في الحفلة الموسيقيّة</a:t>
            </a:r>
            <a:endParaRPr kumimoji="0" lang="he-IL" sz="2400" b="0" i="0" u="none" strike="noStrike" kern="1200" cap="none" spc="0" normalizeH="0" baseline="0" noProof="0" dirty="0">
              <a:ln>
                <a:noFill/>
              </a:ln>
              <a:solidFill>
                <a:prstClr val="black"/>
              </a:solidFill>
              <a:effectLst/>
              <a:uLnTx/>
              <a:uFillTx/>
              <a:latin typeface="Aptos" panose="02110004020202020204"/>
              <a:cs typeface="Arial" panose="020B0604020202020204" pitchFamily="34" charset="0"/>
            </a:endParaRPr>
          </a:p>
        </p:txBody>
      </p:sp>
      <p:pic>
        <p:nvPicPr>
          <p:cNvPr id="3" name="Picture 4" descr="איור ותמונה של סמל סמל חינם">
            <a:extLst>
              <a:ext uri="{FF2B5EF4-FFF2-40B4-BE49-F238E27FC236}">
                <a16:creationId xmlns:a16="http://schemas.microsoft.com/office/drawing/2014/main" id="{D8619C43-D56E-4758-EB70-CDC84859F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154" y="3691613"/>
            <a:ext cx="5134213" cy="2157975"/>
          </a:xfrm>
          <a:prstGeom prst="rect">
            <a:avLst/>
          </a:prstGeom>
          <a:noFill/>
          <a:extLst>
            <a:ext uri="{909E8E84-426E-40DD-AFC4-6F175D3DCCD1}">
              <a14:hiddenFill xmlns:a14="http://schemas.microsoft.com/office/drawing/2010/main">
                <a:solidFill>
                  <a:srgbClr val="FFFFFF"/>
                </a:solidFill>
              </a14:hiddenFill>
            </a:ext>
          </a:extLst>
        </p:spPr>
      </p:pic>
      <p:pic>
        <p:nvPicPr>
          <p:cNvPr id="14" name="גרפיקה 13">
            <a:extLst>
              <a:ext uri="{FF2B5EF4-FFF2-40B4-BE49-F238E27FC236}">
                <a16:creationId xmlns:a16="http://schemas.microsoft.com/office/drawing/2014/main" id="{F4CEE20F-E659-AF49-B21D-5329E8FE7D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45089" y="2280065"/>
            <a:ext cx="5605599" cy="3410273"/>
          </a:xfrm>
          <a:prstGeom prst="rect">
            <a:avLst/>
          </a:prstGeom>
        </p:spPr>
      </p:pic>
    </p:spTree>
    <p:extLst>
      <p:ext uri="{BB962C8B-B14F-4D97-AF65-F5344CB8AC3E}">
        <p14:creationId xmlns:p14="http://schemas.microsoft.com/office/powerpoint/2010/main" val="1900235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80BA1-A033-6176-0371-4380A9D8D0E1}"/>
            </a:ext>
          </a:extLst>
        </p:cNvPr>
        <p:cNvGrpSpPr/>
        <p:nvPr/>
      </p:nvGrpSpPr>
      <p:grpSpPr>
        <a:xfrm>
          <a:off x="0" y="0"/>
          <a:ext cx="0" cy="0"/>
          <a:chOff x="0" y="0"/>
          <a:chExt cx="0" cy="0"/>
        </a:xfrm>
      </p:grpSpPr>
      <p:pic>
        <p:nvPicPr>
          <p:cNvPr id="6" name="תמונה 5" descr="תמונה שמכילה צילום מסך, צהוב, עיצוב, אומנות&#10;&#10;התיאור נוצר באופן אוטומטי">
            <a:extLst>
              <a:ext uri="{FF2B5EF4-FFF2-40B4-BE49-F238E27FC236}">
                <a16:creationId xmlns:a16="http://schemas.microsoft.com/office/drawing/2014/main" id="{CD5D5EAC-3291-B118-963A-E57A20EBB148}"/>
              </a:ext>
            </a:extLst>
          </p:cNvPr>
          <p:cNvPicPr>
            <a:picLocks noChangeAspect="1"/>
          </p:cNvPicPr>
          <p:nvPr/>
        </p:nvPicPr>
        <p:blipFill>
          <a:blip r:embed="rId3" cstate="print">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7" name="מלבן: פינות מעוגלות 6">
            <a:extLst>
              <a:ext uri="{FF2B5EF4-FFF2-40B4-BE49-F238E27FC236}">
                <a16:creationId xmlns:a16="http://schemas.microsoft.com/office/drawing/2014/main" id="{B48630AF-424F-73E6-8D03-CFE1EF6550E6}"/>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4">
            <a:extLst>
              <a:ext uri="{FF2B5EF4-FFF2-40B4-BE49-F238E27FC236}">
                <a16:creationId xmlns:a16="http://schemas.microsoft.com/office/drawing/2014/main" id="{2DEB50D4-3EB8-8982-2740-F191814B0713}"/>
              </a:ext>
            </a:extLst>
          </p:cNvPr>
          <p:cNvSpPr txBox="1">
            <a:spLocks/>
          </p:cNvSpPr>
          <p:nvPr/>
        </p:nvSpPr>
        <p:spPr>
          <a:xfrm>
            <a:off x="3958044" y="-111565"/>
            <a:ext cx="4441373"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ar-SA" sz="4800" dirty="0"/>
              <a:t>ما نتواصل</a:t>
            </a:r>
            <a:r>
              <a:rPr lang="he-IL" sz="4800" dirty="0"/>
              <a:t> </a:t>
            </a:r>
            <a:r>
              <a:rPr lang="ar-SA" sz="4800" dirty="0"/>
              <a:t>معه</a:t>
            </a:r>
            <a:r>
              <a:rPr lang="he-IL" sz="4800" dirty="0"/>
              <a:t> – </a:t>
            </a:r>
            <a:br>
              <a:rPr lang="he-IL" sz="4800" dirty="0"/>
            </a:br>
            <a:r>
              <a:rPr lang="ar-SA" sz="2800" dirty="0"/>
              <a:t>ما الأقرب لكم؟ </a:t>
            </a:r>
            <a:endParaRPr lang="he-IL" sz="1400" dirty="0"/>
          </a:p>
        </p:txBody>
      </p:sp>
      <p:sp>
        <p:nvSpPr>
          <p:cNvPr id="11" name="תיבת טקסט 3">
            <a:extLst>
              <a:ext uri="{FF2B5EF4-FFF2-40B4-BE49-F238E27FC236}">
                <a16:creationId xmlns:a16="http://schemas.microsoft.com/office/drawing/2014/main" id="{1B5F33AE-B070-2DAA-3B6D-D569EE587457}"/>
              </a:ext>
            </a:extLst>
          </p:cNvPr>
          <p:cNvSpPr txBox="1"/>
          <p:nvPr/>
        </p:nvSpPr>
        <p:spPr>
          <a:xfrm>
            <a:off x="7101897" y="5611960"/>
            <a:ext cx="3601280"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مشاورة الأصدقاء بخصوص معضلة </a:t>
            </a:r>
            <a:r>
              <a:rPr kumimoji="0" lang="ar-SA" sz="2000" b="1" i="0" u="none" strike="noStrike" kern="1200" cap="none" spc="0" normalizeH="0" baseline="0" noProof="0" dirty="0" err="1">
                <a:ln>
                  <a:noFill/>
                </a:ln>
                <a:solidFill>
                  <a:srgbClr val="156082"/>
                </a:solidFill>
                <a:effectLst/>
                <a:uLnTx/>
                <a:uFillTx/>
                <a:latin typeface="Calibri" panose="020F0502020204030204" pitchFamily="34" charset="0"/>
                <a:ea typeface="+mn-ea"/>
                <a:cs typeface="Calibri" panose="020F0502020204030204" pitchFamily="34" charset="0"/>
              </a:rPr>
              <a:t>أواجهها</a:t>
            </a:r>
            <a:r>
              <a:rPr kumimoji="0" lang="ar-SA" sz="2000" b="1" i="0" u="none" strike="noStrike" kern="1200" cap="none" spc="0" normalizeH="0" noProof="0" dirty="0">
                <a:ln>
                  <a:noFill/>
                </a:ln>
                <a:solidFill>
                  <a:srgbClr val="156082"/>
                </a:solidFill>
                <a:effectLst/>
                <a:uLnTx/>
                <a:uFillTx/>
                <a:latin typeface="Calibri" panose="020F0502020204030204" pitchFamily="34" charset="0"/>
                <a:ea typeface="+mn-ea"/>
                <a:cs typeface="Calibri" panose="020F0502020204030204" pitchFamily="34" charset="0"/>
              </a:rPr>
              <a:t> عَبْر</a:t>
            </a: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 الشّبكة </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69AD1D1E-6A71-C302-E253-847ACBFEA085}"/>
              </a:ext>
            </a:extLst>
          </p:cNvPr>
          <p:cNvSpPr txBox="1"/>
          <p:nvPr/>
        </p:nvSpPr>
        <p:spPr>
          <a:xfrm>
            <a:off x="623027" y="5611960"/>
            <a:ext cx="3828198"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مشاورة أحد الوالدين بخصوص معضلة </a:t>
            </a:r>
            <a:r>
              <a:rPr kumimoji="0" lang="ar-SA" sz="2000" b="1" i="0" u="none" strike="noStrike" kern="1200" cap="none" spc="0" normalizeH="0" baseline="0" noProof="0" dirty="0" err="1">
                <a:ln>
                  <a:noFill/>
                </a:ln>
                <a:solidFill>
                  <a:srgbClr val="156082"/>
                </a:solidFill>
                <a:effectLst/>
                <a:uLnTx/>
                <a:uFillTx/>
                <a:latin typeface="Calibri" panose="020F0502020204030204" pitchFamily="34" charset="0"/>
                <a:ea typeface="+mn-ea"/>
                <a:cs typeface="Calibri" panose="020F0502020204030204" pitchFamily="34" charset="0"/>
              </a:rPr>
              <a:t>أواجهها</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10" name="תמונה 9" descr="תמונה שמכילה לבוש, אדם, אומנות ילדים, ציור&#10;&#10;התיאור נוצר באופן אוטומטי">
            <a:extLst>
              <a:ext uri="{FF2B5EF4-FFF2-40B4-BE49-F238E27FC236}">
                <a16:creationId xmlns:a16="http://schemas.microsoft.com/office/drawing/2014/main" id="{D6980FD0-397D-A4AC-B04F-BE48B87EA4C0}"/>
              </a:ext>
            </a:extLst>
          </p:cNvPr>
          <p:cNvPicPr>
            <a:picLocks noChangeAspect="1"/>
          </p:cNvPicPr>
          <p:nvPr/>
        </p:nvPicPr>
        <p:blipFill>
          <a:blip r:embed="rId5" cstate="print">
            <a:clrChange>
              <a:clrFrom>
                <a:srgbClr val="C6C5EF"/>
              </a:clrFrom>
              <a:clrTo>
                <a:srgbClr val="C6C5EF">
                  <a:alpha val="0"/>
                </a:srgbClr>
              </a:clrTo>
            </a:clrChange>
            <a:extLst>
              <a:ext uri="{28A0092B-C50C-407E-A947-70E740481C1C}">
                <a14:useLocalDpi xmlns:a14="http://schemas.microsoft.com/office/drawing/2010/main" val="0"/>
              </a:ext>
            </a:extLst>
          </a:blip>
          <a:stretch>
            <a:fillRect/>
          </a:stretch>
        </p:blipFill>
        <p:spPr>
          <a:xfrm>
            <a:off x="6445815" y="1786859"/>
            <a:ext cx="5746185" cy="4179044"/>
          </a:xfrm>
          <a:prstGeom prst="rect">
            <a:avLst/>
          </a:prstGeom>
        </p:spPr>
      </p:pic>
      <p:pic>
        <p:nvPicPr>
          <p:cNvPr id="16" name="גרפיקה 15">
            <a:extLst>
              <a:ext uri="{FF2B5EF4-FFF2-40B4-BE49-F238E27FC236}">
                <a16:creationId xmlns:a16="http://schemas.microsoft.com/office/drawing/2014/main" id="{214DA203-E0DD-FEDA-1BE5-64B68B5B211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1988" y="1559259"/>
            <a:ext cx="3539237" cy="4052701"/>
          </a:xfrm>
          <a:prstGeom prst="rect">
            <a:avLst/>
          </a:prstGeom>
        </p:spPr>
      </p:pic>
    </p:spTree>
    <p:extLst>
      <p:ext uri="{BB962C8B-B14F-4D97-AF65-F5344CB8AC3E}">
        <p14:creationId xmlns:p14="http://schemas.microsoft.com/office/powerpoint/2010/main" val="560674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8F987-3EAB-3B48-4C09-A37290FA28B3}"/>
            </a:ext>
          </a:extLst>
        </p:cNvPr>
        <p:cNvGrpSpPr/>
        <p:nvPr/>
      </p:nvGrpSpPr>
      <p:grpSpPr>
        <a:xfrm>
          <a:off x="0" y="0"/>
          <a:ext cx="0" cy="0"/>
          <a:chOff x="0" y="0"/>
          <a:chExt cx="0" cy="0"/>
        </a:xfrm>
      </p:grpSpPr>
      <p:pic>
        <p:nvPicPr>
          <p:cNvPr id="2" name="תמונה 1" descr="תמונה שמכילה צילום מסך, צהוב, עיצוב, אומנות&#10;&#10;התיאור נוצר באופן אוטומטי">
            <a:extLst>
              <a:ext uri="{FF2B5EF4-FFF2-40B4-BE49-F238E27FC236}">
                <a16:creationId xmlns:a16="http://schemas.microsoft.com/office/drawing/2014/main" id="{DE40C8A3-DDB9-3600-CE51-94D5F446F8F9}"/>
              </a:ext>
            </a:extLst>
          </p:cNvPr>
          <p:cNvPicPr>
            <a:picLocks noChangeAspect="1"/>
          </p:cNvPicPr>
          <p:nvPr/>
        </p:nvPicPr>
        <p:blipFill>
          <a:blip r:embed="rId3" cstate="print">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4" name="מלבן: פינות מעוגלות 3">
            <a:extLst>
              <a:ext uri="{FF2B5EF4-FFF2-40B4-BE49-F238E27FC236}">
                <a16:creationId xmlns:a16="http://schemas.microsoft.com/office/drawing/2014/main" id="{48FB6DB3-D9CA-DE18-0455-2BCD14F9146C}"/>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כותרת 4">
            <a:extLst>
              <a:ext uri="{FF2B5EF4-FFF2-40B4-BE49-F238E27FC236}">
                <a16:creationId xmlns:a16="http://schemas.microsoft.com/office/drawing/2014/main" id="{6785D158-DD5C-4002-D98C-41319A69A4E9}"/>
              </a:ext>
            </a:extLst>
          </p:cNvPr>
          <p:cNvSpPr txBox="1">
            <a:spLocks/>
          </p:cNvSpPr>
          <p:nvPr/>
        </p:nvSpPr>
        <p:spPr>
          <a:xfrm>
            <a:off x="3958044" y="-111565"/>
            <a:ext cx="4441373"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ar-SA" sz="4800" dirty="0"/>
              <a:t>ما نتواصل</a:t>
            </a:r>
            <a:r>
              <a:rPr lang="he-IL" sz="4800" dirty="0"/>
              <a:t> </a:t>
            </a:r>
            <a:r>
              <a:rPr lang="ar-SA" sz="4800" dirty="0"/>
              <a:t>معه </a:t>
            </a:r>
            <a:r>
              <a:rPr lang="he-IL" sz="4800" dirty="0"/>
              <a:t>– </a:t>
            </a:r>
            <a:br>
              <a:rPr lang="he-IL" sz="4800" dirty="0"/>
            </a:br>
            <a:r>
              <a:rPr lang="ar-SA" sz="2800" dirty="0"/>
              <a:t>ما الأقرب لكم؟ </a:t>
            </a:r>
            <a:endParaRPr lang="he-IL" sz="1400" dirty="0"/>
          </a:p>
        </p:txBody>
      </p:sp>
      <p:sp>
        <p:nvSpPr>
          <p:cNvPr id="11" name="תיבת טקסט 3">
            <a:extLst>
              <a:ext uri="{FF2B5EF4-FFF2-40B4-BE49-F238E27FC236}">
                <a16:creationId xmlns:a16="http://schemas.microsoft.com/office/drawing/2014/main" id="{7D69391A-E613-B2F5-CBDB-3E4EB6FDFBDC}"/>
              </a:ext>
            </a:extLst>
          </p:cNvPr>
          <p:cNvSpPr txBox="1"/>
          <p:nvPr/>
        </p:nvSpPr>
        <p:spPr>
          <a:xfrm>
            <a:off x="7207348" y="5700959"/>
            <a:ext cx="3601280" cy="40011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الاحتفال بعيد ميلادي مع الأصدقاء</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673F8DE9-E4E0-DBFD-4CB5-1D5AE9A7113C}"/>
              </a:ext>
            </a:extLst>
          </p:cNvPr>
          <p:cNvSpPr txBox="1"/>
          <p:nvPr/>
        </p:nvSpPr>
        <p:spPr>
          <a:xfrm>
            <a:off x="701403" y="5660452"/>
            <a:ext cx="3828198" cy="40011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dirty="0">
                <a:solidFill>
                  <a:srgbClr val="156082"/>
                </a:solidFill>
                <a:latin typeface="Calibri" panose="020F0502020204030204" pitchFamily="34" charset="0"/>
                <a:cs typeface="Calibri" panose="020F0502020204030204" pitchFamily="34" charset="0"/>
              </a:rPr>
              <a:t>أصدقائي </a:t>
            </a:r>
            <a:r>
              <a:rPr lang="ar-SA" sz="2000" b="1" noProof="0" dirty="0">
                <a:solidFill>
                  <a:srgbClr val="156082"/>
                </a:solidFill>
                <a:latin typeface="Calibri" panose="020F0502020204030204" pitchFamily="34" charset="0"/>
                <a:cs typeface="Calibri" panose="020F0502020204030204" pitchFamily="34" charset="0"/>
              </a:rPr>
              <a:t>الافتراضيّون في اللعبة عَبْر الشّبكة</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3" name="תמונה 2" descr="תמונה שמכילה לבוש, ציור, הנעלה, אדם&#10;&#10;התיאור נוצר באופן אוטומטי">
            <a:extLst>
              <a:ext uri="{FF2B5EF4-FFF2-40B4-BE49-F238E27FC236}">
                <a16:creationId xmlns:a16="http://schemas.microsoft.com/office/drawing/2014/main" id="{E582EAEC-1D5C-F6D5-BD51-46B7D5E7CC2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3227" y="1157569"/>
            <a:ext cx="4647898" cy="4647898"/>
          </a:xfrm>
          <a:prstGeom prst="rect">
            <a:avLst/>
          </a:prstGeom>
        </p:spPr>
      </p:pic>
      <p:pic>
        <p:nvPicPr>
          <p:cNvPr id="15" name="תמונה 14" descr="תמונה שמכילה סרטים מצוירים, סרט מצויר, אומנות קליפיפם, איור&#10;&#10;התיאור נוצר באופן אוטומטי">
            <a:extLst>
              <a:ext uri="{FF2B5EF4-FFF2-40B4-BE49-F238E27FC236}">
                <a16:creationId xmlns:a16="http://schemas.microsoft.com/office/drawing/2014/main" id="{064AC619-81BF-E6FF-CA7F-C54CC712F45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046" y="2670566"/>
            <a:ext cx="4784912" cy="3189941"/>
          </a:xfrm>
          <a:prstGeom prst="rect">
            <a:avLst/>
          </a:prstGeom>
        </p:spPr>
      </p:pic>
    </p:spTree>
    <p:extLst>
      <p:ext uri="{BB962C8B-B14F-4D97-AF65-F5344CB8AC3E}">
        <p14:creationId xmlns:p14="http://schemas.microsoft.com/office/powerpoint/2010/main" val="384731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תמונה 2" descr="תמונה שמכילה צילום מסך, צהוב, עיצוב, אומנות&#10;&#10;התיאור נוצר באופן אוטומטי">
            <a:extLst>
              <a:ext uri="{FF2B5EF4-FFF2-40B4-BE49-F238E27FC236}">
                <a16:creationId xmlns:a16="http://schemas.microsoft.com/office/drawing/2014/main" id="{C969B9AF-AD01-0009-852C-8FD4F342C937}"/>
              </a:ext>
            </a:extLst>
          </p:cNvPr>
          <p:cNvPicPr>
            <a:picLocks noChangeAspect="1"/>
          </p:cNvPicPr>
          <p:nvPr/>
        </p:nvPicPr>
        <p:blipFill>
          <a:blip r:embed="rId3" cstate="print">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5" name="מלבן: פינות מעוגלות 4">
            <a:extLst>
              <a:ext uri="{FF2B5EF4-FFF2-40B4-BE49-F238E27FC236}">
                <a16:creationId xmlns:a16="http://schemas.microsoft.com/office/drawing/2014/main" id="{B2245536-D70B-8141-7360-96D38157CF50}"/>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כותרת 4">
            <a:extLst>
              <a:ext uri="{FF2B5EF4-FFF2-40B4-BE49-F238E27FC236}">
                <a16:creationId xmlns:a16="http://schemas.microsoft.com/office/drawing/2014/main" id="{8E328001-6663-CA4B-18F9-C4F1BAD606EF}"/>
              </a:ext>
            </a:extLst>
          </p:cNvPr>
          <p:cNvSpPr txBox="1">
            <a:spLocks/>
          </p:cNvSpPr>
          <p:nvPr/>
        </p:nvSpPr>
        <p:spPr>
          <a:xfrm>
            <a:off x="3958044" y="-111565"/>
            <a:ext cx="4441373"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ar-SA" sz="4800" dirty="0"/>
              <a:t>ما نتواصل</a:t>
            </a:r>
            <a:r>
              <a:rPr lang="he-IL" sz="4800" dirty="0"/>
              <a:t> </a:t>
            </a:r>
            <a:r>
              <a:rPr lang="ar-SA" sz="4800" dirty="0"/>
              <a:t>معه</a:t>
            </a:r>
            <a:r>
              <a:rPr lang="he-IL" sz="4800" dirty="0"/>
              <a:t> – </a:t>
            </a:r>
            <a:br>
              <a:rPr lang="he-IL" sz="4800" dirty="0"/>
            </a:br>
            <a:r>
              <a:rPr lang="ar-SA" sz="2800" dirty="0"/>
              <a:t>ما الأقرب لكم؟ </a:t>
            </a:r>
            <a:endParaRPr lang="he-IL" sz="1400" dirty="0"/>
          </a:p>
        </p:txBody>
      </p:sp>
      <p:sp>
        <p:nvSpPr>
          <p:cNvPr id="11" name="תיבת טקסט 3">
            <a:extLst>
              <a:ext uri="{FF2B5EF4-FFF2-40B4-BE49-F238E27FC236}">
                <a16:creationId xmlns:a16="http://schemas.microsoft.com/office/drawing/2014/main" id="{4B0AE382-B1BB-0EFC-FBC6-7AEBAF0C0C3F}"/>
              </a:ext>
            </a:extLst>
          </p:cNvPr>
          <p:cNvSpPr txBox="1"/>
          <p:nvPr/>
        </p:nvSpPr>
        <p:spPr>
          <a:xfrm>
            <a:off x="7429309" y="5589100"/>
            <a:ext cx="317308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الدّراسة</a:t>
            </a:r>
            <a:r>
              <a:rPr kumimoji="0" lang="ar-SA" sz="2000" b="1" i="0" u="none" strike="noStrike" kern="1200" cap="none" spc="0" normalizeH="0" noProof="0" dirty="0">
                <a:ln>
                  <a:noFill/>
                </a:ln>
                <a:solidFill>
                  <a:srgbClr val="156082"/>
                </a:solidFill>
                <a:effectLst/>
                <a:uLnTx/>
                <a:uFillTx/>
                <a:latin typeface="Calibri" panose="020F0502020204030204" pitchFamily="34" charset="0"/>
                <a:ea typeface="+mn-ea"/>
                <a:cs typeface="Calibri" panose="020F0502020204030204" pitchFamily="34" charset="0"/>
              </a:rPr>
              <a:t> للامتحان</a:t>
            </a: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 من خلال المادّة الّتي لخصتُها في الصّفّ</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4B0AE382-B1BB-0EFC-FBC6-7AEBAF0C0C3F}"/>
              </a:ext>
            </a:extLst>
          </p:cNvPr>
          <p:cNvSpPr txBox="1"/>
          <p:nvPr/>
        </p:nvSpPr>
        <p:spPr>
          <a:xfrm>
            <a:off x="606697" y="5699534"/>
            <a:ext cx="4109779"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الدّراسة للامتحان من خلال تلخيص موادّ وجدتُها في الشّبكة</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16" name="תמונה 15" descr="תמונה שמכילה ציור, אומנות קליפיפם, איור, שרטוט&#10;&#10;התיאור נוצר באופן אוטומטי">
            <a:extLst>
              <a:ext uri="{FF2B5EF4-FFF2-40B4-BE49-F238E27FC236}">
                <a16:creationId xmlns:a16="http://schemas.microsoft.com/office/drawing/2014/main" id="{81F72EA7-9716-7549-5482-EE25FE46E9A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6153" y="1225595"/>
            <a:ext cx="4859393" cy="4867039"/>
          </a:xfrm>
          <a:prstGeom prst="rect">
            <a:avLst/>
          </a:prstGeom>
        </p:spPr>
      </p:pic>
      <p:pic>
        <p:nvPicPr>
          <p:cNvPr id="18" name="גרפיקה 17">
            <a:extLst>
              <a:ext uri="{FF2B5EF4-FFF2-40B4-BE49-F238E27FC236}">
                <a16:creationId xmlns:a16="http://schemas.microsoft.com/office/drawing/2014/main" id="{2A3A1626-2C7F-CA5C-5869-CDCC43B9A44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6541" y="2076994"/>
            <a:ext cx="4630092" cy="3590178"/>
          </a:xfrm>
          <a:prstGeom prst="rect">
            <a:avLst/>
          </a:prstGeom>
        </p:spPr>
      </p:pic>
    </p:spTree>
    <p:extLst>
      <p:ext uri="{BB962C8B-B14F-4D97-AF65-F5344CB8AC3E}">
        <p14:creationId xmlns:p14="http://schemas.microsoft.com/office/powerpoint/2010/main" val="415915822"/>
      </p:ext>
    </p:extLst>
  </p:cSld>
  <p:clrMapOvr>
    <a:masterClrMapping/>
  </p:clrMapOvr>
</p:sld>
</file>

<file path=ppt/theme/theme1.xml><?xml version="1.0" encoding="utf-8"?>
<a:theme xmlns:a="http://schemas.openxmlformats.org/drawingml/2006/main" name="ערכת נושא Office">
  <a:themeElements>
    <a:clrScheme name="התאמה אישית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25546</TotalTime>
  <Words>4616</Words>
  <Application>Microsoft Office PowerPoint</Application>
  <PresentationFormat>מסך רחב</PresentationFormat>
  <Paragraphs>320</Paragraphs>
  <Slides>28</Slides>
  <Notes>26</Notes>
  <HiddenSlides>0</HiddenSlides>
  <MMClips>0</MMClips>
  <ScaleCrop>false</ScaleCrop>
  <HeadingPairs>
    <vt:vector size="6" baseType="variant">
      <vt:variant>
        <vt:lpstr>גופנים בשימוש</vt:lpstr>
      </vt:variant>
      <vt:variant>
        <vt:i4>13</vt:i4>
      </vt:variant>
      <vt:variant>
        <vt:lpstr>ערכת נושא</vt:lpstr>
      </vt:variant>
      <vt:variant>
        <vt:i4>2</vt:i4>
      </vt:variant>
      <vt:variant>
        <vt:lpstr>כותרות שקופיות</vt:lpstr>
      </vt:variant>
      <vt:variant>
        <vt:i4>28</vt:i4>
      </vt:variant>
    </vt:vector>
  </HeadingPairs>
  <TitlesOfParts>
    <vt:vector size="43" baseType="lpstr">
      <vt:lpstr>Aptos</vt:lpstr>
      <vt:lpstr>Arial</vt:lpstr>
      <vt:lpstr>Calibri</vt:lpstr>
      <vt:lpstr>Calibri Light</vt:lpstr>
      <vt:lpstr>Funtastic</vt:lpstr>
      <vt:lpstr>Gisha</vt:lpstr>
      <vt:lpstr>Heebo</vt:lpstr>
      <vt:lpstr>Portland</vt:lpstr>
      <vt:lpstr>Portland Bold</vt:lpstr>
      <vt:lpstr>Tahoma</vt:lpstr>
      <vt:lpstr>Times New Roman</vt:lpstr>
      <vt:lpstr>Varela Round</vt:lpstr>
      <vt:lpstr>Wingdings</vt:lpstr>
      <vt:lpstr>ערכת נושא Office</vt:lpstr>
      <vt:lpstr>1_ערכת נושא Office</vt:lpstr>
      <vt:lpstr>מצגת של PowerPoint‏</vt:lpstr>
      <vt:lpstr>أهداف الدّرس</vt:lpstr>
      <vt:lpstr>מצגת של PowerPoint‏</vt:lpstr>
      <vt:lpstr>ما نتواصل معه –  ما الأقرب لكم؟ </vt:lpstr>
      <vt:lpstr>ما نتواصل معه –  ما الأقرب لكم؟ </vt:lpstr>
      <vt:lpstr>מצגת של PowerPoint‏</vt:lpstr>
      <vt:lpstr>מצגת של PowerPoint‏</vt:lpstr>
      <vt:lpstr>מצגת של PowerPoint‏</vt:lpstr>
      <vt:lpstr>מצגת של PowerPoint‏</vt:lpstr>
      <vt:lpstr>מצגת של PowerPoint‏</vt:lpstr>
      <vt:lpstr>ما معنى «الذّكاء الاصطناعيّ»؟ </vt:lpstr>
      <vt:lpstr>ذكاء القلب</vt:lpstr>
      <vt:lpstr>فكرة خياليّة:  رهف ورنين</vt:lpstr>
      <vt:lpstr>فكرة خياليّة: رهف ورنين</vt:lpstr>
      <vt:lpstr>فكرة خياليّة: رهف ورنين</vt:lpstr>
      <vt:lpstr>فكرة خياليّة: رهف ورنين</vt:lpstr>
      <vt:lpstr>ذكاء القلب- العمل في مجموعات</vt:lpstr>
      <vt:lpstr>מצגת של PowerPoint‏</vt:lpstr>
      <vt:lpstr>الإضافات الّتي تُحدِث الفَرق</vt:lpstr>
      <vt:lpstr>الإضافات الّتي تُحدِث الفرق</vt:lpstr>
      <vt:lpstr>الإضافات الّتي تُحدِث الفرق</vt:lpstr>
      <vt:lpstr>المثال الأوّل- ورود </vt:lpstr>
      <vt:lpstr>المثال الأوّل- ورود</vt:lpstr>
      <vt:lpstr>المثال الثّاني- سمير</vt:lpstr>
      <vt:lpstr>المثال الثّاني-سمير</vt:lpstr>
      <vt:lpstr>نقاش في الصفّ</vt:lpstr>
      <vt:lpstr>מצגת של PowerPoint‏</vt:lpstr>
      <vt:lpstr>نُعلن بهذا...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דנה וסר הררי</cp:lastModifiedBy>
  <cp:revision>389</cp:revision>
  <dcterms:created xsi:type="dcterms:W3CDTF">2021-07-12T08:06:42Z</dcterms:created>
  <dcterms:modified xsi:type="dcterms:W3CDTF">2025-01-29T08:04:30Z</dcterms:modified>
</cp:coreProperties>
</file>