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8"/>
  </p:notesMasterIdLst>
  <p:sldIdLst>
    <p:sldId id="349" r:id="rId2"/>
    <p:sldId id="373" r:id="rId3"/>
    <p:sldId id="371" r:id="rId4"/>
    <p:sldId id="374" r:id="rId5"/>
    <p:sldId id="375" r:id="rId6"/>
    <p:sldId id="376" r:id="rId7"/>
    <p:sldId id="366" r:id="rId8"/>
    <p:sldId id="355" r:id="rId9"/>
    <p:sldId id="368" r:id="rId10"/>
    <p:sldId id="369" r:id="rId11"/>
    <p:sldId id="362" r:id="rId12"/>
    <p:sldId id="357" r:id="rId13"/>
    <p:sldId id="364" r:id="rId14"/>
    <p:sldId id="367" r:id="rId15"/>
    <p:sldId id="377" r:id="rId16"/>
    <p:sldId id="378"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72D8AE-591E-6ECF-CC9E-68D98DC3CD2F}" name="Dafna Hadar Pecker" initials="" userId="873281f71de5b194" providerId="Windows Live"/>
  <p188:author id="{DC9A63D3-F978-C809-5A02-F391D21E2325}" name="דפנה הדר" initials="דה" userId="S::dafnaha@reali.org.il::4f419a13-f067-4491-a6c4-de657f92cbfb" providerId="AD"/>
  <p188:author id="{79134DDC-39B4-864C-D18D-9E3A43289265}" name="hadas cohen" initials="hc" userId="aaa066b9589937c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יפעת" initials="י" lastIdx="37" clrIdx="0">
    <p:extLst>
      <p:ext uri="{19B8F6BF-5375-455C-9EA6-DF929625EA0E}">
        <p15:presenceInfo xmlns:p15="http://schemas.microsoft.com/office/powerpoint/2012/main" userId="יפעת" providerId="None"/>
      </p:ext>
    </p:extLst>
  </p:cmAuthor>
  <p:cmAuthor id="2" name="דנה וסר הררי" initials="דוה" lastIdx="38" clrIdx="1">
    <p:extLst>
      <p:ext uri="{19B8F6BF-5375-455C-9EA6-DF929625EA0E}">
        <p15:presenceInfo xmlns:p15="http://schemas.microsoft.com/office/powerpoint/2012/main" userId="דנה וסר הררי" providerId="None"/>
      </p:ext>
    </p:extLst>
  </p:cmAuthor>
  <p:cmAuthor id="3" name="Administrator" initials="A" lastIdx="6" clrIdx="2">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A518"/>
    <a:srgbClr val="208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094" autoAdjust="0"/>
    <p:restoredTop sz="64951" autoAdjust="0"/>
  </p:normalViewPr>
  <p:slideViewPr>
    <p:cSldViewPr snapToGrid="0">
      <p:cViewPr varScale="1">
        <p:scale>
          <a:sx n="43" d="100"/>
          <a:sy n="43" d="100"/>
        </p:scale>
        <p:origin x="13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C440191-91A2-4788-BCBD-2253ABC680C6}" type="datetimeFigureOut">
              <a:rPr lang="he-IL" smtClean="0"/>
              <a:t>ו'/שבט/תשפ"ה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D09FABA-6F11-4152-9F65-7E0FE3E5FE2E}" type="slidenum">
              <a:rPr lang="he-IL" smtClean="0"/>
              <a:t>‹#›</a:t>
            </a:fld>
            <a:endParaRPr lang="he-IL"/>
          </a:p>
        </p:txBody>
      </p:sp>
    </p:spTree>
    <p:extLst>
      <p:ext uri="{BB962C8B-B14F-4D97-AF65-F5344CB8AC3E}">
        <p14:creationId xmlns:p14="http://schemas.microsoft.com/office/powerpoint/2010/main" val="29213190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000" b="1" i="0" u="none" strike="noStrike" kern="1200" cap="none" spc="0" normalizeH="0" baseline="0" noProof="0" dirty="0">
                <a:ln>
                  <a:noFill/>
                </a:ln>
                <a:solidFill>
                  <a:prstClr val="black"/>
                </a:solidFill>
                <a:effectLst/>
                <a:uLnTx/>
                <a:uFillTx/>
                <a:latin typeface="+mn-lt"/>
                <a:ea typeface="+mn-ea"/>
                <a:cs typeface="+mn-cs"/>
              </a:rPr>
              <a:t>مقدّمة معدّة للطّاقم التّربويّ:</a:t>
            </a:r>
            <a:endParaRPr kumimoji="0" lang="he-IL" sz="1000" b="1" i="0" u="none" strike="noStrike" kern="1200" cap="none" spc="0" normalizeH="0" baseline="0" noProof="0" dirty="0">
              <a:ln>
                <a:noFill/>
              </a:ln>
              <a:solidFill>
                <a:prstClr val="black"/>
              </a:solidFill>
              <a:effectLst/>
              <a:uLnTx/>
              <a:uFillTx/>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نشهد في السّنتين الأخيرتين ثورة بما يتعلّق بتطوير التّكنولوجيا المتقدّمة والذّكاء الاصطناعيّ والقدرة على محاكاة قدرات التّفكير لدى البشر. إن وتيرة تطوير هذه التّطبيقات </a:t>
            </a:r>
            <a:r>
              <a:rPr kumimoji="0" lang="ar-SA"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وتذويتها</a:t>
            </a:r>
            <a:r>
              <a:rPr kumimoji="0" lang="ar-S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غير مسبوق، كما أن تأثيرها العميق ملحوظ في شتّى المجالات، كالاقتصاد، الثّقافة، الصّحّة، والتّربية.</a:t>
            </a:r>
            <a:endPar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عمليًّا، الأولاد وأبناء الشّبيبة يكبرون الآن في واقع يُعَدّ فيه الحيّز الرّقميّ و الذّكاء الاصطناعيّ جزءًا لا يتجزّأ من حياتهم. توفّر هذه التّكنولوجيا المتقدّمة إمكانيّات عديدة، إلى جانب التّحدّيات والتّعقيدات الّتي تنطوي عليها. لذا؛ هناك أهميّة كبيرة للمحافظة على حصانة رقميّة في عصر الذّكاء الاصطناعيّ.</a:t>
            </a:r>
            <a:endPar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2800" b="0" baseline="0" dirty="0">
                <a:latin typeface="Calibri" panose="020F0502020204030204" pitchFamily="34" charset="0"/>
                <a:cs typeface="Calibri" panose="020F0502020204030204" pitchFamily="34" charset="0"/>
              </a:rPr>
              <a:t>من المهمّ أن نُجري على مدار السّنة حديثًا مع الطّلبة بخصوص سلوكهم في الحيّز الافتراضيّ، ونضع معهم اتّفاقيّات صفّيّة ونفحص طيفيّة تطبيق هه الاتّفاقيّات والمحافظة عليها على أرض الواقع خلال الحياة اليوميّة.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000" b="0" i="0" u="none" strike="noStrike" kern="1200" cap="none" spc="0" normalizeH="0" baseline="0" noProof="0" dirty="0">
                <a:ln>
                  <a:noFill/>
                </a:ln>
                <a:solidFill>
                  <a:prstClr val="black"/>
                </a:solidFill>
                <a:effectLst/>
                <a:uLnTx/>
                <a:uFillTx/>
                <a:latin typeface="+mn-lt"/>
                <a:ea typeface="+mn-ea"/>
                <a:cs typeface="+mn-cs"/>
              </a:rPr>
              <a:t>سندعو التّلاميذ في هذا الدّرس كي يفكّروا في طرائق تُمكّنهم من الاتّسام بالحساسيّة في سلوكهم في الشّبكة، والاكتراث ومشاركة جميع التّلاميذ في الصّفّ، والتّعاطف، والمسؤوليّة، وبثّ الخير والاحترام المتبادل، بالتّزامن مع وضْع حدود واضحة ومنْع حالات الإيذاء. </a:t>
            </a:r>
            <a:endParaRPr kumimoji="0" lang="he-IL"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000" b="0" i="0" u="none" strike="noStrike" kern="1200" cap="none" spc="0" normalizeH="0" baseline="0" noProof="0" dirty="0">
                <a:ln>
                  <a:noFill/>
                </a:ln>
                <a:solidFill>
                  <a:prstClr val="black"/>
                </a:solidFill>
                <a:effectLst/>
                <a:uLnTx/>
                <a:uFillTx/>
                <a:latin typeface="+mn-lt"/>
                <a:ea typeface="+mn-ea"/>
                <a:cs typeface="+mn-cs"/>
              </a:rPr>
              <a:t>من المهمّ أن نتذكّر: البذور الّتي نزرعها الآن هي الّتي سنجني ثمرها غدًا.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000" b="0" i="0" u="none" strike="noStrike" kern="1200" cap="none" spc="0" normalizeH="0" baseline="0" noProof="0" dirty="0">
                <a:ln>
                  <a:noFill/>
                </a:ln>
                <a:solidFill>
                  <a:prstClr val="black"/>
                </a:solidFill>
                <a:effectLst/>
                <a:uLnTx/>
                <a:uFillTx/>
                <a:latin typeface="+mn-lt"/>
                <a:ea typeface="+mn-ea"/>
                <a:cs typeface="+mn-cs"/>
              </a:rPr>
              <a:t>هيّا ندفع قُدُمًا بسّنة دراسيّة وفق إيقاع «الرّاب»، حيث تكون سنة المسؤوليّة والاكتراث وبثّ الخير والأمل والاحترام المتبادل.</a:t>
            </a:r>
            <a:endParaRPr lang="he-IL" sz="1000" dirty="0">
              <a:latin typeface="Heebo" pitchFamily="2" charset="-79"/>
              <a:cs typeface="Heebo" pitchFamily="2" charset="-79"/>
            </a:endParaRP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a:t>
            </a:fld>
            <a:endParaRPr lang="he-IL"/>
          </a:p>
        </p:txBody>
      </p:sp>
    </p:spTree>
    <p:extLst>
      <p:ext uri="{BB962C8B-B14F-4D97-AF65-F5344CB8AC3E}">
        <p14:creationId xmlns:p14="http://schemas.microsoft.com/office/powerpoint/2010/main" val="1585585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b="1" dirty="0"/>
              <a:t>ملاحظة</a:t>
            </a:r>
            <a:r>
              <a:rPr lang="ar-SA" b="1" baseline="0" dirty="0"/>
              <a:t> للمعلّم\ـة: </a:t>
            </a:r>
            <a:endParaRPr lang="he-IL" b="1" dirty="0"/>
          </a:p>
          <a:p>
            <a:r>
              <a:rPr lang="ar-SA" dirty="0"/>
              <a:t>بعد النّقاش في المجموعات يـ\تجمع المعلّم\ـة إجابات التّلاميذ ويتطرّق</a:t>
            </a:r>
            <a:r>
              <a:rPr lang="ar-SA" baseline="0" dirty="0"/>
              <a:t> إلى</a:t>
            </a:r>
            <a:r>
              <a:rPr lang="ar-SA" dirty="0"/>
              <a:t> معنى الكلمة المختصرة «</a:t>
            </a:r>
            <a:r>
              <a:rPr lang="ar-SA" dirty="0" err="1"/>
              <a:t>ر.ا.ب</a:t>
            </a:r>
            <a:r>
              <a:rPr lang="ar-SA" dirty="0"/>
              <a:t>» (شبكة</a:t>
            </a:r>
            <a:r>
              <a:rPr lang="ar-SA" baseline="0" dirty="0"/>
              <a:t> فيها </a:t>
            </a:r>
            <a:r>
              <a:rPr lang="ar-SA" b="1" baseline="0" dirty="0"/>
              <a:t>رِ</a:t>
            </a:r>
            <a:r>
              <a:rPr lang="ar-SA" baseline="0" dirty="0"/>
              <a:t>فْق و</a:t>
            </a:r>
            <a:r>
              <a:rPr lang="ar-SA" b="1" baseline="0" dirty="0"/>
              <a:t>ر</a:t>
            </a:r>
            <a:r>
              <a:rPr lang="ar-SA" baseline="0" dirty="0"/>
              <a:t>أفة، و</a:t>
            </a:r>
            <a:r>
              <a:rPr lang="ar-SA" b="1" baseline="0" dirty="0"/>
              <a:t>ا</a:t>
            </a:r>
            <a:r>
              <a:rPr lang="ar-SA" baseline="0" dirty="0"/>
              <a:t>حترام و</a:t>
            </a:r>
            <a:r>
              <a:rPr lang="ar-SA" b="1" baseline="0" dirty="0"/>
              <a:t>ا</a:t>
            </a:r>
            <a:r>
              <a:rPr lang="ar-SA" b="0" baseline="0" dirty="0"/>
              <a:t>كتراث</a:t>
            </a:r>
            <a:r>
              <a:rPr lang="ar-SA" baseline="0" dirty="0"/>
              <a:t>، و</a:t>
            </a:r>
            <a:r>
              <a:rPr lang="ar-SA" b="1" baseline="0" dirty="0"/>
              <a:t>بـ</a:t>
            </a:r>
            <a:r>
              <a:rPr lang="ar-SA" baseline="0" dirty="0"/>
              <a:t>ثّ الخير والأمل). توجّه المعلّم\ـة التّلاميذ وتشرح لهم أن السّلوك الأمثل في الشّبكة يرتكز على الحديث المحترم واللطيف وتحمّل المسؤوليّة الشّخصيّة والاجتماعيّة، والاهتمام والاحساس بالآخر وبث الخير، جميع هذه الأمور ستؤدّي إلى تجارب لطيفة أكثر سيخوضها التّلاميذ في الشّبكة وخارجها خلال السّنة القادمة.</a:t>
            </a:r>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10</a:t>
            </a:fld>
            <a:endParaRPr lang="he-IL"/>
          </a:p>
        </p:txBody>
      </p:sp>
    </p:spTree>
    <p:extLst>
      <p:ext uri="{BB962C8B-B14F-4D97-AF65-F5344CB8AC3E}">
        <p14:creationId xmlns:p14="http://schemas.microsoft.com/office/powerpoint/2010/main" val="2000155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r>
              <a:rPr lang="ar-SA" sz="1200" b="1"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ملاحظة</a:t>
            </a:r>
            <a:r>
              <a:rPr lang="ar-SA" sz="1200" b="1" kern="0" baseline="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للمعلّم\ـة:</a:t>
            </a:r>
            <a:endParaRPr lang="he-IL" sz="1200" b="1"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r" defTabSz="914400" rtl="1" eaLnBrk="1" fontAlgn="auto" latinLnBrk="0" hangingPunct="1">
              <a:spcBef>
                <a:spcPts val="0"/>
              </a:spcBef>
              <a:spcAft>
                <a:spcPts val="0"/>
              </a:spcAft>
              <a:buClr>
                <a:srgbClr val="000000"/>
              </a:buClr>
              <a:buSzTx/>
              <a:buFont typeface="Arial"/>
              <a:buNone/>
              <a:tabLst/>
              <a:defRPr/>
            </a:pPr>
            <a:r>
              <a:rPr lang="ar-SA" sz="1200" b="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بعد النّقاش والفعاليّة واستعراض معنى الكلمة المختصرة «</a:t>
            </a:r>
            <a:r>
              <a:rPr lang="ar-SA" sz="1200" b="0" kern="0" noProof="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ر.ا.ب</a:t>
            </a:r>
            <a:r>
              <a:rPr lang="ar-SA" sz="1200" b="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t>
            </a:r>
            <a:r>
              <a:rPr lang="ar-SA" sz="1200" b="0" kern="0" baseline="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r>
              <a:rPr lang="ar-SA" sz="1200" b="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ومن</a:t>
            </a:r>
            <a:r>
              <a:rPr lang="ar-SA" sz="1200" b="0" kern="0" baseline="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خلال التّطرّق للنّقاش الجماعيّ</a:t>
            </a:r>
            <a:r>
              <a:rPr lang="ar-SA" sz="1200" b="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تطلب المعلّم\ـة من التّلاميذ التّفكير معًا في الأمور الّتي ستؤدّي</a:t>
            </a:r>
            <a:r>
              <a:rPr lang="ar-SA" sz="1200" b="0" kern="0" baseline="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إلى سلوك يتّسم بالاكتراث والاحترام والمسؤوليّة في الشّبكة (</a:t>
            </a:r>
            <a:r>
              <a:rPr lang="ar-SA" sz="1200" b="0" kern="0" baseline="0" noProof="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ر.ا.ب</a:t>
            </a:r>
            <a:r>
              <a:rPr lang="ar-SA" sz="1200" b="0" kern="0" baseline="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شبكة من الرّفق والاحترام وبثّ الخير). يدعو المعلّم\ـة التّلاميذ إلى تعبئة الورقة المرفقة حيث يحدّدون القواعد والأمور الأساسيّة والثّانويّة الّتي ستُمكّنهم من الوصول إلى نهاية هذه السّنة وجميعهم يشعرون بمشاعر جيّدة. على سبيل المثال: الامتناع عن الحديث المؤذي، الاهتمام بتهنئة كلّ تلميذ أو تلميذة تحتفل بعيد ميلاه\ميلادها، طلب الإذن من كلّ تلميذ\تلميذة من الصّف قبل نشْر صورته\صورتها وما شابه.</a:t>
            </a:r>
            <a:endParaRPr lang="he-IL" b="0" dirty="0"/>
          </a:p>
          <a:p>
            <a:pPr marL="0" marR="0" lvl="0" indent="0" algn="r" defTabSz="914400" rtl="1" eaLnBrk="1" fontAlgn="auto" latinLnBrk="0" hangingPunct="1">
              <a:spcBef>
                <a:spcPts val="0"/>
              </a:spcBef>
              <a:spcAft>
                <a:spcPts val="0"/>
              </a:spcAft>
              <a:buClr>
                <a:srgbClr val="000000"/>
              </a:buClr>
              <a:buSzTx/>
              <a:buFont typeface="Arial"/>
              <a:buNone/>
              <a:tabLst/>
              <a:defRPr/>
            </a:pPr>
            <a:endParaRPr lang="he-IL" sz="1200" b="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11</a:t>
            </a:fld>
            <a:endParaRPr lang="he-IL"/>
          </a:p>
        </p:txBody>
      </p:sp>
    </p:spTree>
    <p:extLst>
      <p:ext uri="{BB962C8B-B14F-4D97-AF65-F5344CB8AC3E}">
        <p14:creationId xmlns:p14="http://schemas.microsoft.com/office/powerpoint/2010/main" val="2409081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dirty="0"/>
              <a:t>ملاحظة للمعلّم\ـة:</a:t>
            </a:r>
            <a:endParaRPr lang="he-IL" baseline="0" dirty="0"/>
          </a:p>
          <a:p>
            <a:r>
              <a:rPr lang="ar-SA" baseline="0" dirty="0"/>
              <a:t>تُجري المعلّم\ـة نقاشًا مع التّلاميذ في الصّفّ حَوْل الأسئلة أعلاه.  </a:t>
            </a:r>
            <a:endParaRPr lang="he-IL" baseline="0"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12</a:t>
            </a:fld>
            <a:endParaRPr lang="he-IL"/>
          </a:p>
        </p:txBody>
      </p:sp>
    </p:spTree>
    <p:extLst>
      <p:ext uri="{BB962C8B-B14F-4D97-AF65-F5344CB8AC3E}">
        <p14:creationId xmlns:p14="http://schemas.microsoft.com/office/powerpoint/2010/main" val="1555334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dirty="0"/>
              <a:t>ملاحظات للمعلّم\ـة: </a:t>
            </a:r>
            <a:endParaRPr lang="he-IL" dirty="0"/>
          </a:p>
          <a:p>
            <a:r>
              <a:rPr lang="ar-SA" dirty="0"/>
              <a:t>في</a:t>
            </a:r>
            <a:r>
              <a:rPr lang="ar-SA" baseline="0" dirty="0"/>
              <a:t> نهاية الدّرس </a:t>
            </a:r>
            <a:r>
              <a:rPr lang="ar-SA" dirty="0"/>
              <a:t>نستعرض الرّسائل أعلاه.</a:t>
            </a:r>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13</a:t>
            </a:fld>
            <a:endParaRPr lang="he-IL"/>
          </a:p>
        </p:txBody>
      </p:sp>
    </p:spTree>
    <p:extLst>
      <p:ext uri="{BB962C8B-B14F-4D97-AF65-F5344CB8AC3E}">
        <p14:creationId xmlns:p14="http://schemas.microsoft.com/office/powerpoint/2010/main" val="4212181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b="1" dirty="0"/>
              <a:t>ملاحظات للمعلّم\ـة</a:t>
            </a:r>
            <a:r>
              <a:rPr lang="ar-SY" b="1" dirty="0"/>
              <a:t>:</a:t>
            </a:r>
            <a:endParaRPr lang="he-IL" b="1" baseline="0" dirty="0"/>
          </a:p>
          <a:p>
            <a:r>
              <a:rPr lang="ar-SA" baseline="0" dirty="0"/>
              <a:t>من المهمّ تجميع العِبَر والتزامات التّلاميذ في ميثاق\فيلم صفيّ قصير</a:t>
            </a:r>
            <a:r>
              <a:rPr lang="he-IL" baseline="0" dirty="0"/>
              <a:t>\</a:t>
            </a:r>
            <a:r>
              <a:rPr lang="ar-SA" baseline="0" dirty="0"/>
              <a:t>اغنية إيقاعيّة، حيث سيرافق هذا النّتاج التّلاميذ على مدار السّنة كلّها. </a:t>
            </a:r>
            <a:endParaRPr lang="he-IL" baseline="0"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14</a:t>
            </a:fld>
            <a:endParaRPr lang="he-IL"/>
          </a:p>
        </p:txBody>
      </p:sp>
    </p:spTree>
    <p:extLst>
      <p:ext uri="{BB962C8B-B14F-4D97-AF65-F5344CB8AC3E}">
        <p14:creationId xmlns:p14="http://schemas.microsoft.com/office/powerpoint/2010/main" val="2200668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dirty="0"/>
              <a:t>ملاحظة للمعلّم\ـة</a:t>
            </a:r>
            <a:r>
              <a:rPr lang="ar-SY" dirty="0"/>
              <a:t>:</a:t>
            </a:r>
            <a:endParaRPr lang="he-IL" dirty="0"/>
          </a:p>
          <a:p>
            <a:r>
              <a:rPr lang="ar-SA" dirty="0"/>
              <a:t>بالإمكان اختتام الدّرس من خلال قراءة ما</a:t>
            </a:r>
            <a:r>
              <a:rPr lang="ar-SA" baseline="0" dirty="0"/>
              <a:t> في الشّريحة (يمكن دعوة التّلاميذ كي يقترحوا لحنًا ويغنّوا ما كُتِب في الشّريحة كأغنية راب ..). تجدر الإشارة إلى أن عنوان الأغنية يتطرق إلى بداية السنة ولكن مضمونها صحيح طوال السّنة.</a:t>
            </a:r>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15</a:t>
            </a:fld>
            <a:endParaRPr lang="he-IL"/>
          </a:p>
        </p:txBody>
      </p:sp>
    </p:spTree>
    <p:extLst>
      <p:ext uri="{BB962C8B-B14F-4D97-AF65-F5344CB8AC3E}">
        <p14:creationId xmlns:p14="http://schemas.microsoft.com/office/powerpoint/2010/main" val="300952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dirty="0"/>
              <a:t>ملاحظة للمعلّم\ـة</a:t>
            </a:r>
            <a:r>
              <a:rPr lang="ar-SY" dirty="0"/>
              <a:t>:</a:t>
            </a:r>
            <a:endParaRPr lang="he-IL" dirty="0"/>
          </a:p>
          <a:p>
            <a:pPr marL="0" marR="0" indent="0" algn="r" defTabSz="914400" rtl="1" eaLnBrk="1" fontAlgn="auto" latinLnBrk="0" hangingPunct="1">
              <a:lnSpc>
                <a:spcPct val="100000"/>
              </a:lnSpc>
              <a:spcBef>
                <a:spcPts val="0"/>
              </a:spcBef>
              <a:spcAft>
                <a:spcPts val="0"/>
              </a:spcAft>
              <a:buClrTx/>
              <a:buSzTx/>
              <a:buFontTx/>
              <a:buNone/>
              <a:tabLst/>
              <a:defRPr/>
            </a:pPr>
            <a:r>
              <a:rPr lang="ar-SA" dirty="0"/>
              <a:t>بالإمكان اختتام الدّرس من خلال قراءة ما</a:t>
            </a:r>
            <a:r>
              <a:rPr lang="ar-SA" baseline="0" dirty="0"/>
              <a:t> في الشّريحة (يمكن دعوة التّلاميذ كي يقترحوا لحنًا ويغنّوا ما كُتِب في الشّريحة كأغنية راب ..). تجدر الإشارة إلى أن عنوان الأغنية يتطرق إلى بداية السّنة ولكن مضمونها صحيح طوال السّنة.</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16</a:t>
            </a:fld>
            <a:endParaRPr lang="he-IL"/>
          </a:p>
        </p:txBody>
      </p:sp>
    </p:spTree>
    <p:extLst>
      <p:ext uri="{BB962C8B-B14F-4D97-AF65-F5344CB8AC3E}">
        <p14:creationId xmlns:p14="http://schemas.microsoft.com/office/powerpoint/2010/main" val="80420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b="1" dirty="0"/>
              <a:t>لعبة لافتتاح الدّرس- توجيهات للمعلّمة</a:t>
            </a:r>
            <a:r>
              <a:rPr lang="he-IL" b="1" dirty="0"/>
              <a:t>\</a:t>
            </a:r>
            <a:r>
              <a:rPr lang="ar-SA" b="1" dirty="0"/>
              <a:t>الموجّهة</a:t>
            </a:r>
            <a:r>
              <a:rPr lang="ar-SY" b="1" dirty="0"/>
              <a:t>:</a:t>
            </a:r>
            <a:endParaRPr lang="he-IL" b="1"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b="1" dirty="0"/>
          </a:p>
          <a:p>
            <a:r>
              <a:rPr lang="ar-SA" b="0" dirty="0"/>
              <a:t>نعرض للتّلاميذ شريحة عَرْض بَعْد الأخرى.</a:t>
            </a:r>
            <a:r>
              <a:rPr lang="ar-SA" b="0" baseline="0" dirty="0"/>
              <a:t> </a:t>
            </a:r>
            <a:r>
              <a:rPr lang="ar-SA" b="0" dirty="0"/>
              <a:t>ستظهر في كلّ شريحة جملة مختلفة، وعلى التّلاميذ</a:t>
            </a:r>
            <a:r>
              <a:rPr lang="ar-SA" b="0" baseline="0" dirty="0"/>
              <a:t> أن يختاروا في كلّ مرّة، هل الجملة صحيحة بالنّسبة لهم أم غير صحيحة. </a:t>
            </a:r>
            <a:r>
              <a:rPr lang="ar-SA" b="0" dirty="0"/>
              <a:t> </a:t>
            </a:r>
            <a:endParaRPr lang="he-IL" b="0" dirty="0"/>
          </a:p>
          <a:p>
            <a:r>
              <a:rPr lang="ar-SA" b="0" dirty="0"/>
              <a:t>مَن تكون</a:t>
            </a:r>
            <a:r>
              <a:rPr lang="ar-SA" b="0" baseline="0" dirty="0"/>
              <a:t> الجملة صحيحة بالنّسبة له\لها فعليه الوقوف وأداء حركات راقصة الرّاب، ومَن تكون الجملة غير صحيحة بالنّسبة له\لها يؤدّي حركات راقص الرّاب.  </a:t>
            </a:r>
            <a:endParaRPr lang="he-IL" b="0" dirty="0"/>
          </a:p>
          <a:p>
            <a:endParaRPr lang="he-IL" b="1" dirty="0"/>
          </a:p>
          <a:p>
            <a:r>
              <a:rPr lang="ar-SA" b="1" dirty="0"/>
              <a:t>انتبهوا، بعد ثلاث جُمَل</a:t>
            </a:r>
            <a:r>
              <a:rPr lang="ar-SA" b="1" baseline="0" dirty="0"/>
              <a:t> هناك «تحوّل» </a:t>
            </a:r>
            <a:r>
              <a:rPr lang="ar-SA" b="0" baseline="0" dirty="0"/>
              <a:t>ومَن تكون الجملة صحيحة بالنّسبة له\لها عليه أداء حركات راقص الرّاب ومَن تكون الجملة غير صحيحة بالنّسبة له\لها عليه أداء حركات راقصة الرّاب.</a:t>
            </a:r>
            <a:endParaRPr lang="he-IL" b="0" dirty="0"/>
          </a:p>
          <a:p>
            <a:endParaRPr lang="he-IL" b="0" dirty="0"/>
          </a:p>
          <a:p>
            <a:r>
              <a:rPr lang="ar-SA" b="0" dirty="0"/>
              <a:t>من المهمّ إتاحة المجال في كلّ مرّة لبعض التّلاميذ كي يشركوا الصّفّ بالإجابة\التّجربة</a:t>
            </a:r>
            <a:r>
              <a:rPr lang="ar-SY" b="0" dirty="0"/>
              <a:t>.</a:t>
            </a:r>
            <a:endParaRPr lang="he-IL" b="0" dirty="0"/>
          </a:p>
          <a:p>
            <a:endParaRPr lang="he-IL" b="1" dirty="0"/>
          </a:p>
          <a:p>
            <a:r>
              <a:rPr lang="ar-SA" b="1" dirty="0"/>
              <a:t>الجُمَل: </a:t>
            </a:r>
          </a:p>
          <a:p>
            <a:pPr marL="228600" indent="-228600">
              <a:buAutoNum type="arabicPeriod"/>
            </a:pPr>
            <a:r>
              <a:rPr lang="ar-SA" sz="1200" b="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حتّى هذه اللحظة، كانت السّنة الدّراسيّة كما تخيلتها وتوقّعتُها.</a:t>
            </a:r>
            <a:endParaRPr lang="ar-SA" sz="12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28600" indent="-228600">
              <a:buAutoNum type="arabicPeriod"/>
            </a:pPr>
            <a:r>
              <a:rPr lang="ar-SA" sz="1200" b="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لقد قمتُ بنشاطات متنوّعة خلال أوقات الفراغ على مدار السّنة: الرّياضة، اللقاء مع الأصدقاء، العزف وما شابه، وذلك إلى جانب استخدام الشّاشات</a:t>
            </a:r>
            <a:r>
              <a:rPr lang="ar-SA" sz="1200" b="0" dirty="0">
                <a:latin typeface="Calibri" panose="020F0502020204030204" pitchFamily="34" charset="0"/>
                <a:ea typeface="Calibri" panose="020F0502020204030204" pitchFamily="34" charset="0"/>
                <a:cs typeface="Calibri" panose="020F0502020204030204" pitchFamily="34" charset="0"/>
              </a:rPr>
              <a:t>.</a:t>
            </a:r>
            <a:endParaRPr lang="he-IL" sz="1200" b="0" dirty="0">
              <a:latin typeface="Calibri" panose="020F0502020204030204" pitchFamily="34" charset="0"/>
              <a:ea typeface="Calibri" panose="020F0502020204030204" pitchFamily="34" charset="0"/>
              <a:cs typeface="Calibri" panose="020F0502020204030204" pitchFamily="34" charset="0"/>
            </a:endParaRP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ar-SA" sz="1200" b="0" dirty="0">
                <a:solidFill>
                  <a:srgbClr val="002060"/>
                </a:solidFill>
                <a:latin typeface="Calibri" panose="020F0502020204030204" pitchFamily="34" charset="0"/>
                <a:ea typeface="Calibri" panose="020F0502020204030204" pitchFamily="34" charset="0"/>
                <a:cs typeface="Calibri" panose="020F0502020204030204" pitchFamily="34" charset="0"/>
              </a:rPr>
              <a:t>التّعامل بيننا في مجموعة الصّفّ محترم ولطيف نحو الجميع</a:t>
            </a:r>
            <a:endParaRPr lang="ar-SA" sz="1200" b="0" dirty="0">
              <a:solidFill>
                <a:schemeClr val="tx1"/>
              </a:solidFill>
              <a:latin typeface="+mn-lt"/>
              <a:ea typeface="+mn-ea"/>
              <a:cs typeface="+mn-cs"/>
            </a:endParaRP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ar-SA" sz="1200" b="0" dirty="0">
                <a:solidFill>
                  <a:srgbClr val="002060"/>
                </a:solidFill>
                <a:latin typeface="Calibri" panose="020F0502020204030204" pitchFamily="34" charset="0"/>
                <a:ea typeface="Calibri" panose="020F0502020204030204" pitchFamily="34" charset="0"/>
                <a:cs typeface="Calibri" panose="020F0502020204030204" pitchFamily="34" charset="0"/>
              </a:rPr>
              <a:t>هناك قواعد واضحة في صفّنا بخصوص السّلوك المتوقّع منّا في الشّبكة</a:t>
            </a:r>
            <a:endParaRPr lang="he-IL" sz="1200" b="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D09FABA-6F11-4152-9F65-7E0FE3E5FE2E}" type="slidenum">
              <a:rPr lang="he-IL" smtClean="0"/>
              <a:t>2</a:t>
            </a:fld>
            <a:endParaRPr lang="he-IL"/>
          </a:p>
        </p:txBody>
      </p:sp>
    </p:spTree>
    <p:extLst>
      <p:ext uri="{BB962C8B-B14F-4D97-AF65-F5344CB8AC3E}">
        <p14:creationId xmlns:p14="http://schemas.microsoft.com/office/powerpoint/2010/main" val="3833225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he-IL" b="0" dirty="0"/>
          </a:p>
        </p:txBody>
      </p:sp>
      <p:sp>
        <p:nvSpPr>
          <p:cNvPr id="4" name="Slide Number Placeholder 3"/>
          <p:cNvSpPr>
            <a:spLocks noGrp="1"/>
          </p:cNvSpPr>
          <p:nvPr>
            <p:ph type="sldNum" sz="quarter" idx="5"/>
          </p:nvPr>
        </p:nvSpPr>
        <p:spPr/>
        <p:txBody>
          <a:bodyPr/>
          <a:lstStyle/>
          <a:p>
            <a:fld id="{4D09FABA-6F11-4152-9F65-7E0FE3E5FE2E}" type="slidenum">
              <a:rPr lang="he-IL" smtClean="0"/>
              <a:t>3</a:t>
            </a:fld>
            <a:endParaRPr lang="he-IL"/>
          </a:p>
        </p:txBody>
      </p:sp>
    </p:spTree>
    <p:extLst>
      <p:ext uri="{BB962C8B-B14F-4D97-AF65-F5344CB8AC3E}">
        <p14:creationId xmlns:p14="http://schemas.microsoft.com/office/powerpoint/2010/main" val="1503970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he-IL" b="0" dirty="0"/>
          </a:p>
        </p:txBody>
      </p:sp>
      <p:sp>
        <p:nvSpPr>
          <p:cNvPr id="4" name="Slide Number Placeholder 3"/>
          <p:cNvSpPr>
            <a:spLocks noGrp="1"/>
          </p:cNvSpPr>
          <p:nvPr>
            <p:ph type="sldNum" sz="quarter" idx="5"/>
          </p:nvPr>
        </p:nvSpPr>
        <p:spPr/>
        <p:txBody>
          <a:bodyPr/>
          <a:lstStyle/>
          <a:p>
            <a:fld id="{4D09FABA-6F11-4152-9F65-7E0FE3E5FE2E}" type="slidenum">
              <a:rPr lang="he-IL" smtClean="0"/>
              <a:t>4</a:t>
            </a:fld>
            <a:endParaRPr lang="he-IL"/>
          </a:p>
        </p:txBody>
      </p:sp>
    </p:spTree>
    <p:extLst>
      <p:ext uri="{BB962C8B-B14F-4D97-AF65-F5344CB8AC3E}">
        <p14:creationId xmlns:p14="http://schemas.microsoft.com/office/powerpoint/2010/main" val="403227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he-IL" b="0" dirty="0"/>
          </a:p>
        </p:txBody>
      </p:sp>
      <p:sp>
        <p:nvSpPr>
          <p:cNvPr id="4" name="Slide Number Placeholder 3"/>
          <p:cNvSpPr>
            <a:spLocks noGrp="1"/>
          </p:cNvSpPr>
          <p:nvPr>
            <p:ph type="sldNum" sz="quarter" idx="5"/>
          </p:nvPr>
        </p:nvSpPr>
        <p:spPr/>
        <p:txBody>
          <a:bodyPr/>
          <a:lstStyle/>
          <a:p>
            <a:fld id="{4D09FABA-6F11-4152-9F65-7E0FE3E5FE2E}" type="slidenum">
              <a:rPr lang="he-IL" smtClean="0"/>
              <a:t>5</a:t>
            </a:fld>
            <a:endParaRPr lang="he-IL"/>
          </a:p>
        </p:txBody>
      </p:sp>
    </p:spTree>
    <p:extLst>
      <p:ext uri="{BB962C8B-B14F-4D97-AF65-F5344CB8AC3E}">
        <p14:creationId xmlns:p14="http://schemas.microsoft.com/office/powerpoint/2010/main" val="20011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b="1" dirty="0"/>
              <a:t>ملاحظات للمعلّم\ـة:</a:t>
            </a:r>
            <a:endParaRPr lang="he-IL" b="1" dirty="0"/>
          </a:p>
          <a:p>
            <a:r>
              <a:rPr lang="ar-SA" dirty="0"/>
              <a:t>نطرح</a:t>
            </a:r>
            <a:r>
              <a:rPr lang="ar-SA" baseline="0" dirty="0"/>
              <a:t> السّؤال الذي في المستطيل الأوّل على التّلاميذ. بعد الإجابة، نستعرض ما كُتِب في المستطيل الثّاني «هل تعلمون؟»، حيث نشرح ونُعرّف أغنية «الرّاب»</a:t>
            </a:r>
            <a:r>
              <a:rPr lang="he-IL" baseline="0" dirty="0"/>
              <a:t> (</a:t>
            </a:r>
            <a:r>
              <a:rPr lang="ar-SA" baseline="0" dirty="0"/>
              <a:t>بالاعتماد على ويكبيديا)، وذلك كركيزة لما سيكون في الفعاليّة لاحقًا.  </a:t>
            </a:r>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6</a:t>
            </a:fld>
            <a:endParaRPr lang="he-IL"/>
          </a:p>
        </p:txBody>
      </p:sp>
    </p:spTree>
    <p:extLst>
      <p:ext uri="{BB962C8B-B14F-4D97-AF65-F5344CB8AC3E}">
        <p14:creationId xmlns:p14="http://schemas.microsoft.com/office/powerpoint/2010/main" val="3927757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b="1" dirty="0"/>
              <a:t>ملاحظات للمعلّم\ـة: </a:t>
            </a:r>
            <a:endParaRPr lang="he-IL" b="1" dirty="0"/>
          </a:p>
          <a:p>
            <a:r>
              <a:rPr lang="ar-SA" dirty="0"/>
              <a:t>نطلب أن يتطوّع تلميذان</a:t>
            </a:r>
            <a:r>
              <a:rPr lang="ar-SA" baseline="0" dirty="0"/>
              <a:t> لأداء المهمّة. </a:t>
            </a:r>
            <a:endParaRPr lang="he-IL" baseline="0" dirty="0"/>
          </a:p>
          <a:p>
            <a:r>
              <a:rPr lang="ar-SA" baseline="0" dirty="0"/>
              <a:t>نَصِف المهمّة للتّلميذين، حيث سيُعرَض أمامهما وصفان خياليّان لنهاية هذه السّنة الجديدة. سيقرأ كلّ منهما نهاية واحدة كأغنية راب.</a:t>
            </a:r>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7</a:t>
            </a:fld>
            <a:endParaRPr lang="he-IL"/>
          </a:p>
        </p:txBody>
      </p:sp>
    </p:spTree>
    <p:extLst>
      <p:ext uri="{BB962C8B-B14F-4D97-AF65-F5344CB8AC3E}">
        <p14:creationId xmlns:p14="http://schemas.microsoft.com/office/powerpoint/2010/main" val="2527720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78352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b="1" dirty="0"/>
              <a:t>ملاحظات للمعلّم\ـة: </a:t>
            </a:r>
            <a:endParaRPr lang="he-IL" b="1" dirty="0"/>
          </a:p>
          <a:p>
            <a:r>
              <a:rPr lang="ar-SA" dirty="0"/>
              <a:t>ندعو التّلاميذ إلى مناقشة</a:t>
            </a:r>
            <a:r>
              <a:rPr lang="ar-SA" baseline="0" dirty="0"/>
              <a:t> الأسئلة.</a:t>
            </a:r>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9</a:t>
            </a:fld>
            <a:endParaRPr lang="he-IL"/>
          </a:p>
        </p:txBody>
      </p:sp>
    </p:spTree>
    <p:extLst>
      <p:ext uri="{BB962C8B-B14F-4D97-AF65-F5344CB8AC3E}">
        <p14:creationId xmlns:p14="http://schemas.microsoft.com/office/powerpoint/2010/main" val="1339174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C90A77-5766-FC3B-E3E6-278C3220FBFA}"/>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3DB2A6C1-D441-F27E-A0D8-1AE5677C35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C9242ED7-2AD2-649D-4013-8BEA98E8DD77}"/>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5" name="מציין מיקום של כותרת תחתונה 4">
            <a:extLst>
              <a:ext uri="{FF2B5EF4-FFF2-40B4-BE49-F238E27FC236}">
                <a16:creationId xmlns:a16="http://schemas.microsoft.com/office/drawing/2014/main" id="{A4A4B6A5-4E48-9F97-51E5-F23F72766A9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BBBADA5-940E-4C27-545E-3C8C52590D76}"/>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5625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836F9B-F312-088E-8677-1EF54175E16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468814F-AACB-7DD0-1C7C-655BD078ABE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4FC4DEE-A477-306C-5E71-01D36B7C31D9}"/>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5" name="מציין מיקום של כותרת תחתונה 4">
            <a:extLst>
              <a:ext uri="{FF2B5EF4-FFF2-40B4-BE49-F238E27FC236}">
                <a16:creationId xmlns:a16="http://schemas.microsoft.com/office/drawing/2014/main" id="{6E5FE5C3-E48D-8304-4748-D15D9E65729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277FC63-0B04-104C-8AF3-9C9FA36FFD9B}"/>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358648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76E2F38E-E7D1-6E6B-50F2-B78F1AD83529}"/>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1DD1057-A4AA-D00A-7963-810AC6C1881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D2884FA-BA83-F548-42A8-982C4CD5EB4F}"/>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5" name="מציין מיקום של כותרת תחתונה 4">
            <a:extLst>
              <a:ext uri="{FF2B5EF4-FFF2-40B4-BE49-F238E27FC236}">
                <a16:creationId xmlns:a16="http://schemas.microsoft.com/office/drawing/2014/main" id="{E3EBEE85-72F5-F0DA-8453-3CC68E7559C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FBA59EA-4B1C-0427-984B-04922FA1939C}"/>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170112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44E9A62-545C-BAE2-F9B4-14391010C4D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11AAFA3-C322-7CAB-3F93-991331CF1D5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0CD7135-E681-0461-6391-792103858820}"/>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5" name="מציין מיקום של כותרת תחתונה 4">
            <a:extLst>
              <a:ext uri="{FF2B5EF4-FFF2-40B4-BE49-F238E27FC236}">
                <a16:creationId xmlns:a16="http://schemas.microsoft.com/office/drawing/2014/main" id="{E4AF974B-A66B-C71A-A133-0853ADB746B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C0312E6-0509-8BAC-3811-43307AA3B572}"/>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1434675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1E94A63-717E-1BF6-079F-61EB732E6EAB}"/>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D4A6BB-B64F-6F00-245A-DD63793514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D416DD73-C85D-1DDF-7170-D00376D0F626}"/>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5" name="מציין מיקום של כותרת תחתונה 4">
            <a:extLst>
              <a:ext uri="{FF2B5EF4-FFF2-40B4-BE49-F238E27FC236}">
                <a16:creationId xmlns:a16="http://schemas.microsoft.com/office/drawing/2014/main" id="{CE2E92F5-6268-950C-3A30-84F7C470341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A8AE832-BF8B-9341-8E2D-14516573C47A}"/>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110529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8FA1EF-971B-8A71-A4DB-F584E21B791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68FD556-1643-3929-531B-FE13DB54446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2AEB06E-0D58-0FCC-21EE-82F75D40BFE1}"/>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6DA16D0-3DAC-BED1-4AB5-E8D221727A8C}"/>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6" name="מציין מיקום של כותרת תחתונה 5">
            <a:extLst>
              <a:ext uri="{FF2B5EF4-FFF2-40B4-BE49-F238E27FC236}">
                <a16:creationId xmlns:a16="http://schemas.microsoft.com/office/drawing/2014/main" id="{1192603A-3CE3-259B-F00B-28410B7698B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1FE1BF5-7620-3E21-C175-FD57EE453DAE}"/>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313993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F848C7-BBAB-2961-34C6-E01CCAFD3A49}"/>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30115A1-9157-598C-1D52-49DD3FB777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54BC7AC-FCC4-28BD-4742-C603BD94453E}"/>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B7C7A675-E56C-E801-98E4-84BDC6F61B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FE456FBF-68C6-71D6-2876-EE27FB0E26E8}"/>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4748B298-F10E-CC95-5E05-7745A47D673F}"/>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8" name="מציין מיקום של כותרת תחתונה 7">
            <a:extLst>
              <a:ext uri="{FF2B5EF4-FFF2-40B4-BE49-F238E27FC236}">
                <a16:creationId xmlns:a16="http://schemas.microsoft.com/office/drawing/2014/main" id="{E3A0E040-BA9B-5240-DE39-0016B4AF98F6}"/>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2DD3D8A-9123-1CD5-BE93-701ADFBD857E}"/>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36249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2C67B4-C400-756B-66F7-31FF6B021BC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7B5FF5E-6752-6EC0-AA14-961AC52D3D90}"/>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4" name="מציין מיקום של כותרת תחתונה 3">
            <a:extLst>
              <a:ext uri="{FF2B5EF4-FFF2-40B4-BE49-F238E27FC236}">
                <a16:creationId xmlns:a16="http://schemas.microsoft.com/office/drawing/2014/main" id="{0BAA7A72-EBFB-497E-9699-A92250192DA3}"/>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98374BAB-3603-2872-87F4-ADBD87CD9E1C}"/>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1573595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1A09744D-51EC-CAEE-6B07-DD421100015D}"/>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3" name="מציין מיקום של כותרת תחתונה 2">
            <a:extLst>
              <a:ext uri="{FF2B5EF4-FFF2-40B4-BE49-F238E27FC236}">
                <a16:creationId xmlns:a16="http://schemas.microsoft.com/office/drawing/2014/main" id="{C85BCB1A-4DAA-145D-B1B7-65695BC00D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96F1671-0F89-E8FC-EFDD-7F9654912FEF}"/>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262813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69A81A-FB87-66EC-1746-C3221550418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95745FA-3433-F523-4D98-9216C3493F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AE8F80B2-F561-0E1D-66C0-A7166E48E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2E96DC33-079F-E693-9756-940B8742D899}"/>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6" name="מציין מיקום של כותרת תחתונה 5">
            <a:extLst>
              <a:ext uri="{FF2B5EF4-FFF2-40B4-BE49-F238E27FC236}">
                <a16:creationId xmlns:a16="http://schemas.microsoft.com/office/drawing/2014/main" id="{F744AB6B-0ED4-7D56-A728-8E1D4F42CE2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6C6E5AC-1353-3328-7D8A-FB2314DA30B6}"/>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595681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CB8B6F-C425-9547-F3D9-DC083CD762F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3367D7D5-4D15-D501-1A31-E1F675E43B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606C280-2FFC-025E-C3A6-0001A8AB8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58CB53D-59B9-35E0-593A-B7602F129414}"/>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6" name="מציין מיקום של כותרת תחתונה 5">
            <a:extLst>
              <a:ext uri="{FF2B5EF4-FFF2-40B4-BE49-F238E27FC236}">
                <a16:creationId xmlns:a16="http://schemas.microsoft.com/office/drawing/2014/main" id="{ABE7DDD1-1253-B779-3A9A-DAC2269F36C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8F10249-394B-66AA-FF7A-3AC1AFAC68D7}"/>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3993961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EFFE"/>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482D6BB0-3217-A8EA-B597-A031F37065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9037085-FBE2-EA40-69EE-D3F2A4CAD78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86578C3-832B-EE5F-B861-D5CDAEE8300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662758-4708-42C0-A761-76260DFC3A10}" type="datetimeFigureOut">
              <a:rPr lang="he-IL" smtClean="0"/>
              <a:t>ו'/שבט/תשפ"ה</a:t>
            </a:fld>
            <a:endParaRPr lang="he-IL"/>
          </a:p>
        </p:txBody>
      </p:sp>
      <p:sp>
        <p:nvSpPr>
          <p:cNvPr id="5" name="מציין מיקום של כותרת תחתונה 4">
            <a:extLst>
              <a:ext uri="{FF2B5EF4-FFF2-40B4-BE49-F238E27FC236}">
                <a16:creationId xmlns:a16="http://schemas.microsoft.com/office/drawing/2014/main" id="{F7E8A3FE-4CAC-58D7-5962-9B8F2021C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C166AE15-EDDB-35DE-90A1-7EB24C2EF6A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51C857E-2EAB-48D6-8922-5234A1654574}" type="slidenum">
              <a:rPr lang="he-IL" smtClean="0"/>
              <a:t>‹#›</a:t>
            </a:fld>
            <a:endParaRPr lang="he-IL"/>
          </a:p>
        </p:txBody>
      </p:sp>
    </p:spTree>
    <p:extLst>
      <p:ext uri="{BB962C8B-B14F-4D97-AF65-F5344CB8AC3E}">
        <p14:creationId xmlns:p14="http://schemas.microsoft.com/office/powerpoint/2010/main" val="16646704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suno.com/song/e98ac3d5-d5d4-46d5-b2d0-9930d3c0e09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2.mp4"/><Relationship Id="rId7" Type="http://schemas.openxmlformats.org/officeDocument/2006/relationships/image" Target="../media/image5.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video" Target="../media/media2.mp4"/><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2.mp4"/><Relationship Id="rId7" Type="http://schemas.openxmlformats.org/officeDocument/2006/relationships/image" Target="../media/image5.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video" Target="../media/media2.mp4"/><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2.mp4"/><Relationship Id="rId7" Type="http://schemas.openxmlformats.org/officeDocument/2006/relationships/image" Target="../media/image5.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video" Target="../media/media2.mp4"/><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2.mp4"/><Relationship Id="rId7" Type="http://schemas.openxmlformats.org/officeDocument/2006/relationships/image" Target="../media/image5.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video" Target="../media/media2.mp4"/><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4069" y="264516"/>
            <a:ext cx="11643863"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8" name="Group 7">
            <a:extLst>
              <a:ext uri="{FF2B5EF4-FFF2-40B4-BE49-F238E27FC236}">
                <a16:creationId xmlns:a16="http://schemas.microsoft.com/office/drawing/2014/main" id="{E89AAEA6-16FD-6156-64C1-0157D2A06D75}"/>
              </a:ext>
            </a:extLst>
          </p:cNvPr>
          <p:cNvGrpSpPr/>
          <p:nvPr/>
        </p:nvGrpSpPr>
        <p:grpSpPr>
          <a:xfrm>
            <a:off x="2667247" y="2552925"/>
            <a:ext cx="6796566" cy="2159530"/>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400" rtl="1"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3" name="Google Shape;121;p15">
            <a:extLst>
              <a:ext uri="{FF2B5EF4-FFF2-40B4-BE49-F238E27FC236}">
                <a16:creationId xmlns:a16="http://schemas.microsoft.com/office/drawing/2014/main" id="{2679F65A-8AF3-7D95-99D9-317EBBFC6859}"/>
              </a:ext>
            </a:extLst>
          </p:cNvPr>
          <p:cNvPicPr preferRelativeResize="0"/>
          <p:nvPr/>
        </p:nvPicPr>
        <p:blipFill rotWithShape="1">
          <a:blip r:embed="rId3">
            <a:alphaModFix/>
          </a:blip>
          <a:srcRect/>
          <a:stretch/>
        </p:blipFill>
        <p:spPr>
          <a:xfrm>
            <a:off x="1252820" y="300760"/>
            <a:ext cx="735140" cy="844884"/>
          </a:xfrm>
          <a:prstGeom prst="rect">
            <a:avLst/>
          </a:prstGeom>
          <a:noFill/>
          <a:ln>
            <a:noFill/>
          </a:ln>
        </p:spPr>
      </p:pic>
      <p:pic>
        <p:nvPicPr>
          <p:cNvPr id="15" name="Google Shape;127;p15">
            <a:extLst>
              <a:ext uri="{FF2B5EF4-FFF2-40B4-BE49-F238E27FC236}">
                <a16:creationId xmlns:a16="http://schemas.microsoft.com/office/drawing/2014/main" id="{1DF68F69-7E62-82AD-5132-48250B4CEA69}"/>
              </a:ext>
            </a:extLst>
          </p:cNvPr>
          <p:cNvPicPr preferRelativeResize="0"/>
          <p:nvPr/>
        </p:nvPicPr>
        <p:blipFill>
          <a:blip r:embed="rId4">
            <a:alphaModFix/>
          </a:blip>
          <a:stretch>
            <a:fillRect/>
          </a:stretch>
        </p:blipFill>
        <p:spPr>
          <a:xfrm>
            <a:off x="9577826" y="300760"/>
            <a:ext cx="2141984" cy="1023173"/>
          </a:xfrm>
          <a:prstGeom prst="rect">
            <a:avLst/>
          </a:prstGeom>
          <a:noFill/>
          <a:ln>
            <a:noFill/>
          </a:ln>
        </p:spPr>
      </p:pic>
      <p:pic>
        <p:nvPicPr>
          <p:cNvPr id="6" name="תמונה 5">
            <a:extLst>
              <a:ext uri="{FF2B5EF4-FFF2-40B4-BE49-F238E27FC236}">
                <a16:creationId xmlns:a16="http://schemas.microsoft.com/office/drawing/2014/main" id="{CC97B4A4-0067-0DD3-A926-BB2AEF68F163}"/>
              </a:ext>
            </a:extLst>
          </p:cNvPr>
          <p:cNvPicPr>
            <a:picLocks noChangeAspect="1"/>
          </p:cNvPicPr>
          <p:nvPr/>
        </p:nvPicPr>
        <p:blipFill>
          <a:blip r:embed="rId5">
            <a:clrChange>
              <a:clrFrom>
                <a:srgbClr val="FFFBF8"/>
              </a:clrFrom>
              <a:clrTo>
                <a:srgbClr val="FFFBF8">
                  <a:alpha val="0"/>
                </a:srgbClr>
              </a:clrTo>
            </a:clrChange>
          </a:blip>
          <a:stretch>
            <a:fillRect/>
          </a:stretch>
        </p:blipFill>
        <p:spPr>
          <a:xfrm>
            <a:off x="3737863" y="-450654"/>
            <a:ext cx="4716275" cy="4716275"/>
          </a:xfrm>
          <a:prstGeom prst="rect">
            <a:avLst/>
          </a:prstGeom>
        </p:spPr>
      </p:pic>
      <p:sp>
        <p:nvSpPr>
          <p:cNvPr id="7" name="תיבת טקסט 6">
            <a:extLst>
              <a:ext uri="{FF2B5EF4-FFF2-40B4-BE49-F238E27FC236}">
                <a16:creationId xmlns:a16="http://schemas.microsoft.com/office/drawing/2014/main" id="{DF8C7FDB-B142-8F3F-46D7-9468DAB57AA6}"/>
              </a:ext>
            </a:extLst>
          </p:cNvPr>
          <p:cNvSpPr txBox="1"/>
          <p:nvPr/>
        </p:nvSpPr>
        <p:spPr>
          <a:xfrm>
            <a:off x="1946367" y="4839647"/>
            <a:ext cx="8038626" cy="707886"/>
          </a:xfrm>
          <a:prstGeom prst="rect">
            <a:avLst/>
          </a:prstGeom>
          <a:noFill/>
        </p:spPr>
        <p:txBody>
          <a:bodyPr wrap="square">
            <a:spAutoFit/>
          </a:bodyPr>
          <a:lstStyle/>
          <a:p>
            <a:pPr algn="ctr"/>
            <a:r>
              <a:rPr lang="ar-SA" sz="4000" b="1" dirty="0">
                <a:solidFill>
                  <a:srgbClr val="5B7496"/>
                </a:solidFill>
                <a:latin typeface="Calibri" panose="020F0502020204030204" pitchFamily="34" charset="0"/>
                <a:cs typeface="Calibri" panose="020F0502020204030204" pitchFamily="34" charset="0"/>
              </a:rPr>
              <a:t>«راب» عن الشّبكة</a:t>
            </a:r>
            <a:endParaRPr lang="he-IL" sz="4000" b="1" dirty="0">
              <a:solidFill>
                <a:srgbClr val="5B7496"/>
              </a:solidFill>
              <a:latin typeface="Calibri" panose="020F0502020204030204" pitchFamily="34" charset="0"/>
              <a:cs typeface="Calibri" panose="020F0502020204030204" pitchFamily="34" charset="0"/>
            </a:endParaRPr>
          </a:p>
        </p:txBody>
      </p:sp>
      <p:sp>
        <p:nvSpPr>
          <p:cNvPr id="16" name="Google Shape;122;p15">
            <a:extLst>
              <a:ext uri="{FF2B5EF4-FFF2-40B4-BE49-F238E27FC236}">
                <a16:creationId xmlns:a16="http://schemas.microsoft.com/office/drawing/2014/main" id="{79D5C9EF-DEDA-A6B4-32EE-146257DB4488}"/>
              </a:ext>
            </a:extLst>
          </p:cNvPr>
          <p:cNvSpPr/>
          <p:nvPr/>
        </p:nvSpPr>
        <p:spPr>
          <a:xfrm>
            <a:off x="268053" y="986648"/>
            <a:ext cx="2589360" cy="418356"/>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Tx/>
              <a:buSzTx/>
              <a:buFontTx/>
              <a:buNone/>
              <a:tabLst/>
              <a:defRPr/>
            </a:pPr>
            <a:r>
              <a:rPr lang="ar-SY" sz="1000" dirty="0">
                <a:solidFill>
                  <a:srgbClr val="002060"/>
                </a:solidFill>
                <a:latin typeface="Calibri"/>
                <a:ea typeface="Calibri"/>
                <a:cs typeface="Calibri"/>
                <a:sym typeface="Calibri"/>
              </a:rPr>
              <a:t>وزارة التّربية</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88888"/>
              </a:lnSpc>
              <a:spcBef>
                <a:spcPts val="0"/>
              </a:spcBef>
              <a:spcAft>
                <a:spcPts val="0"/>
              </a:spcAft>
              <a:buClrTx/>
              <a:buSzTx/>
              <a:buFontTx/>
              <a:buNone/>
              <a:tabLst/>
              <a:defRPr/>
            </a:pPr>
            <a:r>
              <a:rPr lang="ar-SA" sz="1000" noProof="0" dirty="0">
                <a:solidFill>
                  <a:srgbClr val="002060"/>
                </a:solidFill>
                <a:latin typeface="Calibri"/>
                <a:ea typeface="Calibri"/>
                <a:cs typeface="Calibri"/>
                <a:sym typeface="Calibri"/>
              </a:rPr>
              <a:t>مديريّة التّربية</a:t>
            </a:r>
            <a:endParaRPr lang="ar-SA" sz="1600" dirty="0">
              <a:solidFill>
                <a:prstClr val="black"/>
              </a:solidFill>
              <a:latin typeface="Calibri"/>
              <a:sym typeface="Calibri"/>
            </a:endParaRPr>
          </a:p>
          <a:p>
            <a:pPr marL="0" marR="0" lvl="0" indent="0" algn="ctr" defTabSz="914400" rtl="1" eaLnBrk="1" fontAlgn="auto" latinLnBrk="0" hangingPunct="1">
              <a:lnSpc>
                <a:spcPct val="88888"/>
              </a:lnSpc>
              <a:spcBef>
                <a:spcPts val="0"/>
              </a:spcBef>
              <a:spcAft>
                <a:spcPts val="0"/>
              </a:spcAft>
              <a:buClrTx/>
              <a:buSzTx/>
              <a:buFontTx/>
              <a:buNone/>
              <a:tabLst/>
              <a:defRPr/>
            </a:pPr>
            <a:r>
              <a:rPr lang="ar-SY" sz="1000" dirty="0">
                <a:solidFill>
                  <a:srgbClr val="002060"/>
                </a:solidFill>
                <a:latin typeface="Calibri"/>
                <a:ea typeface="Calibri"/>
                <a:cs typeface="Calibri"/>
                <a:sym typeface="Calibri"/>
              </a:rPr>
              <a:t>قسم كبار المسؤولين، الخدمات النّفسيّة الاستشاريّة</a:t>
            </a:r>
            <a:endParaRPr sz="1000" dirty="0">
              <a:solidFill>
                <a:srgbClr val="002060"/>
              </a:solidFill>
              <a:latin typeface="Calibri"/>
              <a:ea typeface="Calibri"/>
              <a:cs typeface="Calibri"/>
              <a:sym typeface="Calibri"/>
            </a:endParaRPr>
          </a:p>
        </p:txBody>
      </p:sp>
      <p:pic>
        <p:nvPicPr>
          <p:cNvPr id="18" name="תמונה 17">
            <a:extLst>
              <a:ext uri="{FF2B5EF4-FFF2-40B4-BE49-F238E27FC236}">
                <a16:creationId xmlns:a16="http://schemas.microsoft.com/office/drawing/2014/main" id="{E7EDBC18-B832-F50A-BEE4-EABD5E8D1CCE}"/>
              </a:ext>
            </a:extLst>
          </p:cNvPr>
          <p:cNvPicPr>
            <a:picLocks noChangeAspect="1"/>
          </p:cNvPicPr>
          <p:nvPr/>
        </p:nvPicPr>
        <p:blipFill>
          <a:blip r:embed="rId6"/>
          <a:stretch>
            <a:fillRect/>
          </a:stretch>
        </p:blipFill>
        <p:spPr>
          <a:xfrm>
            <a:off x="5309809" y="683718"/>
            <a:ext cx="1566808" cy="512108"/>
          </a:xfrm>
          <a:prstGeom prst="rect">
            <a:avLst/>
          </a:prstGeom>
          <a:ln>
            <a:noFill/>
          </a:ln>
        </p:spPr>
      </p:pic>
      <p:sp>
        <p:nvSpPr>
          <p:cNvPr id="19" name="כותרת משנה 2">
            <a:extLst>
              <a:ext uri="{FF2B5EF4-FFF2-40B4-BE49-F238E27FC236}">
                <a16:creationId xmlns:a16="http://schemas.microsoft.com/office/drawing/2014/main" id="{CF204086-0AE9-7C97-49EF-868761915B90}"/>
              </a:ext>
            </a:extLst>
          </p:cNvPr>
          <p:cNvSpPr txBox="1">
            <a:spLocks/>
          </p:cNvSpPr>
          <p:nvPr/>
        </p:nvSpPr>
        <p:spPr>
          <a:xfrm>
            <a:off x="2207007" y="2799218"/>
            <a:ext cx="7777986" cy="1655762"/>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ar-SA"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أدوات وفعاليّات لتعزيز القوى</a:t>
            </a:r>
          </a:p>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ar-SA"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وإدارة حوار عاطفيّ</a:t>
            </a:r>
            <a:endPar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ar-SA"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للتّلاميذ وال</a:t>
            </a:r>
            <a:r>
              <a:rPr kumimoji="0" lang="ar-JO"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ط</a:t>
            </a:r>
            <a:r>
              <a:rPr kumimoji="0" lang="ar-SA"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ar-JO"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اقم</a:t>
            </a:r>
            <a:r>
              <a:rPr kumimoji="0" lang="ar-SA"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التّربويّ</a:t>
            </a:r>
            <a:endPar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תיבת טקסט 16">
            <a:extLst>
              <a:ext uri="{FF2B5EF4-FFF2-40B4-BE49-F238E27FC236}">
                <a16:creationId xmlns:a16="http://schemas.microsoft.com/office/drawing/2014/main" id="{5B348087-EAFB-0FF1-DA30-9C8A835FFE69}"/>
              </a:ext>
            </a:extLst>
          </p:cNvPr>
          <p:cNvSpPr txBox="1"/>
          <p:nvPr/>
        </p:nvSpPr>
        <p:spPr>
          <a:xfrm>
            <a:off x="5796435" y="5440568"/>
            <a:ext cx="6093618" cy="1077218"/>
          </a:xfrm>
          <a:prstGeom prst="rect">
            <a:avLst/>
          </a:prstGeom>
          <a:noFill/>
        </p:spPr>
        <p:txBody>
          <a:bodyPr wrap="square">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lang="ar-SA" sz="3200" b="1" dirty="0">
                <a:solidFill>
                  <a:prstClr val="black"/>
                </a:solidFill>
                <a:latin typeface="Calibri" panose="020F0502020204030204" pitchFamily="34" charset="0"/>
                <a:cs typeface="Calibri" panose="020F0502020204030204" pitchFamily="34" charset="0"/>
              </a:rPr>
              <a:t>المرحلة الابتدائيّة</a:t>
            </a:r>
            <a:endPar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defTabSz="914400" rtl="1" eaLnBrk="1" fontAlgn="auto" latinLnBrk="0" hangingPunct="1">
              <a:lnSpc>
                <a:spcPct val="100000"/>
              </a:lnSpc>
              <a:spcBef>
                <a:spcPts val="0"/>
              </a:spcBef>
              <a:spcAft>
                <a:spcPts val="0"/>
              </a:spcAft>
              <a:buClrTx/>
              <a:buSzTx/>
              <a:buFontTx/>
              <a:buNone/>
              <a:tabLst/>
              <a:defRPr/>
            </a:pPr>
            <a:r>
              <a:rPr lang="ar-SA" sz="3200" b="1" dirty="0">
                <a:solidFill>
                  <a:prstClr val="black"/>
                </a:solidFill>
                <a:latin typeface="Calibri" panose="020F0502020204030204" pitchFamily="34" charset="0"/>
                <a:cs typeface="Calibri" panose="020F0502020204030204" pitchFamily="34" charset="0"/>
              </a:rPr>
              <a:t>الصّفوف الرّابعة-السّادسة</a:t>
            </a:r>
            <a:endPar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8507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 name="Rectangle 4">
            <a:extLst>
              <a:ext uri="{FF2B5EF4-FFF2-40B4-BE49-F238E27FC236}">
                <a16:creationId xmlns:a16="http://schemas.microsoft.com/office/drawing/2014/main" id="{05FB114B-BE51-56D8-8B8A-6D424501E0EE}"/>
              </a:ext>
            </a:extLst>
          </p:cNvPr>
          <p:cNvSpPr/>
          <p:nvPr/>
        </p:nvSpPr>
        <p:spPr>
          <a:xfrm>
            <a:off x="4385313" y="270393"/>
            <a:ext cx="3086101" cy="1862048"/>
          </a:xfrm>
          <a:prstGeom prst="rect">
            <a:avLst/>
          </a:prstGeom>
          <a:noFill/>
          <a:ln>
            <a:noFill/>
          </a:ln>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11500" b="1" i="0" u="none" strike="noStrike" kern="0" cap="none" spc="0" normalizeH="0" baseline="0" noProof="0" dirty="0" err="1">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rPr>
              <a:t>ر.ا.ب</a:t>
            </a:r>
            <a:endParaRPr kumimoji="0" lang="he-IL" sz="11500" b="1" i="0" u="none" strike="noStrike" kern="0" cap="none" spc="0" normalizeH="0" baseline="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תיבת טקסט 4">
            <a:extLst>
              <a:ext uri="{FF2B5EF4-FFF2-40B4-BE49-F238E27FC236}">
                <a16:creationId xmlns:a16="http://schemas.microsoft.com/office/drawing/2014/main" id="{F2105FCB-CE50-C57D-E4E0-FE6362C375BC}"/>
              </a:ext>
            </a:extLst>
          </p:cNvPr>
          <p:cNvSpPr txBox="1"/>
          <p:nvPr/>
        </p:nvSpPr>
        <p:spPr>
          <a:xfrm>
            <a:off x="2544562" y="5340495"/>
            <a:ext cx="7459124" cy="1323439"/>
          </a:xfrm>
          <a:prstGeom prst="rect">
            <a:avLst/>
          </a:prstGeom>
          <a:solidFill>
            <a:schemeClr val="accent1">
              <a:lumMod val="20000"/>
              <a:lumOff val="80000"/>
            </a:schemeClr>
          </a:solid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ar-SA" sz="40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ر.ا.ب</a:t>
            </a:r>
            <a:r>
              <a:rPr lang="he-IL" sz="40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r>
              <a:rPr lang="ar-SA" sz="40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شبكة فيها رِفْق ورأفة، واحترام واكتراث،  وبثّ الخير والأمل</a:t>
            </a:r>
            <a:endParaRPr kumimoji="0" lang="he-IL" sz="40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026" name="Picture 2" descr="Free microphone music song vector"/>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150588" y="5298537"/>
            <a:ext cx="717181" cy="1083815"/>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4">
            <a:extLst>
              <a:ext uri="{FF2B5EF4-FFF2-40B4-BE49-F238E27FC236}">
                <a16:creationId xmlns:a16="http://schemas.microsoft.com/office/drawing/2014/main" id="{F2105FCB-CE50-C57D-E4E0-FE6362C375BC}"/>
              </a:ext>
            </a:extLst>
          </p:cNvPr>
          <p:cNvSpPr txBox="1"/>
          <p:nvPr/>
        </p:nvSpPr>
        <p:spPr>
          <a:xfrm>
            <a:off x="7936614" y="1655235"/>
            <a:ext cx="2793422" cy="280076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ar-SA" sz="8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رِ</a:t>
            </a:r>
            <a:r>
              <a:rPr lang="ar-SA" sz="6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فْق</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ar-SY" sz="8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رَ</a:t>
            </a:r>
            <a:r>
              <a:rPr kumimoji="0" lang="ar-SY" sz="60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أفة</a:t>
            </a:r>
            <a:endParaRPr kumimoji="0" lang="he-IL" sz="60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9" name="תיבת טקסט 4">
            <a:extLst>
              <a:ext uri="{FF2B5EF4-FFF2-40B4-BE49-F238E27FC236}">
                <a16:creationId xmlns:a16="http://schemas.microsoft.com/office/drawing/2014/main" id="{F2105FCB-CE50-C57D-E4E0-FE6362C375BC}"/>
              </a:ext>
            </a:extLst>
          </p:cNvPr>
          <p:cNvSpPr txBox="1"/>
          <p:nvPr/>
        </p:nvSpPr>
        <p:spPr>
          <a:xfrm>
            <a:off x="4726207" y="2420787"/>
            <a:ext cx="2756847" cy="2554545"/>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ar-SA" sz="8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ا</a:t>
            </a:r>
            <a:r>
              <a:rPr lang="ar-SA" sz="5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حترام</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ar-SA" sz="8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ا</a:t>
            </a:r>
            <a:r>
              <a:rPr lang="ar-SA" sz="5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كتراث</a:t>
            </a:r>
            <a:endParaRPr kumimoji="0" lang="he-IL" sz="54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1" name="תיבת טקסט 4">
            <a:extLst>
              <a:ext uri="{FF2B5EF4-FFF2-40B4-BE49-F238E27FC236}">
                <a16:creationId xmlns:a16="http://schemas.microsoft.com/office/drawing/2014/main" id="{F2105FCB-CE50-C57D-E4E0-FE6362C375BC}"/>
              </a:ext>
            </a:extLst>
          </p:cNvPr>
          <p:cNvSpPr txBox="1"/>
          <p:nvPr/>
        </p:nvSpPr>
        <p:spPr>
          <a:xfrm>
            <a:off x="455221" y="2155185"/>
            <a:ext cx="3723289" cy="2800767"/>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ar-SA" sz="8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بـ</a:t>
            </a:r>
            <a:r>
              <a:rPr lang="ar-SA" sz="6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ـثّ الخير</a:t>
            </a:r>
          </a:p>
          <a:p>
            <a:pPr marL="0" marR="0" lvl="0" indent="0" algn="ctr" defTabSz="914400" rtl="1" eaLnBrk="1" fontAlgn="auto" latinLnBrk="0" hangingPunct="1">
              <a:spcBef>
                <a:spcPts val="0"/>
              </a:spcBef>
              <a:spcAft>
                <a:spcPts val="0"/>
              </a:spcAft>
              <a:buClr>
                <a:srgbClr val="000000"/>
              </a:buClr>
              <a:buSzTx/>
              <a:buFont typeface="Arial"/>
              <a:buNone/>
              <a:tabLst/>
              <a:defRPr/>
            </a:pPr>
            <a:r>
              <a:rPr lang="ar-SA" sz="8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بـ</a:t>
            </a:r>
            <a:r>
              <a:rPr kumimoji="0" lang="ar-SA" sz="60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ثّ الأمل</a:t>
            </a:r>
            <a:endParaRPr kumimoji="0" lang="he-IL" sz="60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2" name="Picture 2" descr="Free microphone music song vector"/>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680479" y="4798587"/>
            <a:ext cx="717181" cy="108381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מחבר חץ ישר 12"/>
          <p:cNvCxnSpPr/>
          <p:nvPr/>
        </p:nvCxnSpPr>
        <p:spPr>
          <a:xfrm>
            <a:off x="7861110" y="1953144"/>
            <a:ext cx="737118" cy="668286"/>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5" name="מחבר חץ ישר 14"/>
          <p:cNvCxnSpPr/>
          <p:nvPr/>
        </p:nvCxnSpPr>
        <p:spPr>
          <a:xfrm flipH="1">
            <a:off x="6072794" y="2119578"/>
            <a:ext cx="15918" cy="730204"/>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6" name="מחבר חץ ישר 15"/>
          <p:cNvCxnSpPr/>
          <p:nvPr/>
        </p:nvCxnSpPr>
        <p:spPr>
          <a:xfrm flipH="1">
            <a:off x="3374846" y="1953144"/>
            <a:ext cx="957387" cy="668286"/>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3975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6" name="מלבן 25">
            <a:extLst>
              <a:ext uri="{FF2B5EF4-FFF2-40B4-BE49-F238E27FC236}">
                <a16:creationId xmlns:a16="http://schemas.microsoft.com/office/drawing/2014/main" id="{78A21454-EB53-8688-A9A5-F23531A7372B}"/>
              </a:ext>
            </a:extLst>
          </p:cNvPr>
          <p:cNvSpPr/>
          <p:nvPr/>
        </p:nvSpPr>
        <p:spPr>
          <a:xfrm>
            <a:off x="1208166" y="3846592"/>
            <a:ext cx="2257115" cy="1258808"/>
          </a:xfrm>
          <a:prstGeom prst="rect">
            <a:avLst/>
          </a:prstGeom>
          <a:noFill/>
          <a:ln w="38100">
            <a:solidFill>
              <a:srgbClr val="7FA518"/>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a:t>ז</a:t>
            </a:r>
          </a:p>
        </p:txBody>
      </p:sp>
      <p:graphicFrame>
        <p:nvGraphicFramePr>
          <p:cNvPr id="39" name="טבלה 38">
            <a:extLst>
              <a:ext uri="{FF2B5EF4-FFF2-40B4-BE49-F238E27FC236}">
                <a16:creationId xmlns:a16="http://schemas.microsoft.com/office/drawing/2014/main" id="{A869B73B-EBC4-D696-B529-768A053598F5}"/>
              </a:ext>
            </a:extLst>
          </p:cNvPr>
          <p:cNvGraphicFramePr>
            <a:graphicFrameLocks noGrp="1"/>
          </p:cNvGraphicFramePr>
          <p:nvPr>
            <p:extLst>
              <p:ext uri="{D42A27DB-BD31-4B8C-83A1-F6EECF244321}">
                <p14:modId xmlns:p14="http://schemas.microsoft.com/office/powerpoint/2010/main" val="3410742876"/>
              </p:ext>
            </p:extLst>
          </p:nvPr>
        </p:nvGraphicFramePr>
        <p:xfrm>
          <a:off x="1197882" y="3912447"/>
          <a:ext cx="2257116" cy="1112520"/>
        </p:xfrm>
        <a:graphic>
          <a:graphicData uri="http://schemas.openxmlformats.org/drawingml/2006/table">
            <a:tbl>
              <a:tblPr rtl="1" firstRow="1" bandRow="1">
                <a:tableStyleId>{5C22544A-7EE6-4342-B048-85BDC9FD1C3A}</a:tableStyleId>
              </a:tblPr>
              <a:tblGrid>
                <a:gridCol w="2257116">
                  <a:extLst>
                    <a:ext uri="{9D8B030D-6E8A-4147-A177-3AD203B41FA5}">
                      <a16:colId xmlns:a16="http://schemas.microsoft.com/office/drawing/2014/main" val="1444887324"/>
                    </a:ext>
                  </a:extLst>
                </a:gridCol>
              </a:tblGrid>
              <a:tr h="370840">
                <a:tc>
                  <a:txBody>
                    <a:bodyPr/>
                    <a:lstStyle/>
                    <a:p>
                      <a:pPr rtl="1"/>
                      <a:endParaRPr lang="he-IL"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658054"/>
                  </a:ext>
                </a:extLst>
              </a:tr>
              <a:tr h="370840">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7288829"/>
                  </a:ext>
                </a:extLst>
              </a:tr>
              <a:tr h="370840">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6100616"/>
                  </a:ext>
                </a:extLst>
              </a:tr>
            </a:tbl>
          </a:graphicData>
        </a:graphic>
      </p:graphicFrame>
      <p:cxnSp>
        <p:nvCxnSpPr>
          <p:cNvPr id="14" name="מחבר ישר 13">
            <a:extLst>
              <a:ext uri="{FF2B5EF4-FFF2-40B4-BE49-F238E27FC236}">
                <a16:creationId xmlns:a16="http://schemas.microsoft.com/office/drawing/2014/main" id="{73E53DD8-063D-81F9-59A4-FCADE25E9DF9}"/>
              </a:ext>
            </a:extLst>
          </p:cNvPr>
          <p:cNvCxnSpPr>
            <a:cxnSpLocks/>
          </p:cNvCxnSpPr>
          <p:nvPr/>
        </p:nvCxnSpPr>
        <p:spPr>
          <a:xfrm flipH="1">
            <a:off x="9323347" y="1982608"/>
            <a:ext cx="1935480" cy="0"/>
          </a:xfrm>
          <a:prstGeom prst="line">
            <a:avLst/>
          </a:prstGeom>
          <a:ln w="38100">
            <a:solidFill>
              <a:srgbClr val="7FA518"/>
            </a:solidFill>
          </a:ln>
        </p:spPr>
        <p:style>
          <a:lnRef idx="1">
            <a:schemeClr val="accent1"/>
          </a:lnRef>
          <a:fillRef idx="0">
            <a:schemeClr val="accent1"/>
          </a:fillRef>
          <a:effectRef idx="0">
            <a:schemeClr val="accent1"/>
          </a:effectRef>
          <a:fontRef idx="minor">
            <a:schemeClr val="tx1"/>
          </a:fontRef>
        </p:style>
      </p:cxnSp>
      <p:sp>
        <p:nvSpPr>
          <p:cNvPr id="35" name="מלבן 34">
            <a:extLst>
              <a:ext uri="{FF2B5EF4-FFF2-40B4-BE49-F238E27FC236}">
                <a16:creationId xmlns:a16="http://schemas.microsoft.com/office/drawing/2014/main" id="{98F90D59-CFA3-4C50-A848-989226F1283E}"/>
              </a:ext>
            </a:extLst>
          </p:cNvPr>
          <p:cNvSpPr/>
          <p:nvPr/>
        </p:nvSpPr>
        <p:spPr>
          <a:xfrm>
            <a:off x="5944137" y="1844710"/>
            <a:ext cx="1935480" cy="1112519"/>
          </a:xfrm>
          <a:prstGeom prst="rect">
            <a:avLst/>
          </a:prstGeom>
          <a:noFill/>
          <a:ln w="38100">
            <a:solidFill>
              <a:srgbClr val="7FA518"/>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a:t>ז</a:t>
            </a:r>
          </a:p>
        </p:txBody>
      </p:sp>
      <p:graphicFrame>
        <p:nvGraphicFramePr>
          <p:cNvPr id="42" name="טבלה 41">
            <a:extLst>
              <a:ext uri="{FF2B5EF4-FFF2-40B4-BE49-F238E27FC236}">
                <a16:creationId xmlns:a16="http://schemas.microsoft.com/office/drawing/2014/main" id="{46DB4E85-37FE-A2F3-CF9C-8E3473E8F280}"/>
              </a:ext>
            </a:extLst>
          </p:cNvPr>
          <p:cNvGraphicFramePr>
            <a:graphicFrameLocks noGrp="1"/>
          </p:cNvGraphicFramePr>
          <p:nvPr>
            <p:extLst>
              <p:ext uri="{D42A27DB-BD31-4B8C-83A1-F6EECF244321}">
                <p14:modId xmlns:p14="http://schemas.microsoft.com/office/powerpoint/2010/main" val="2528477326"/>
              </p:ext>
            </p:extLst>
          </p:nvPr>
        </p:nvGraphicFramePr>
        <p:xfrm>
          <a:off x="5947125" y="1679755"/>
          <a:ext cx="1935480" cy="1463040"/>
        </p:xfrm>
        <a:graphic>
          <a:graphicData uri="http://schemas.openxmlformats.org/drawingml/2006/table">
            <a:tbl>
              <a:tblPr rtl="1" firstRow="1" bandRow="1">
                <a:tableStyleId>{5C22544A-7EE6-4342-B048-85BDC9FD1C3A}</a:tableStyleId>
              </a:tblPr>
              <a:tblGrid>
                <a:gridCol w="1935480">
                  <a:extLst>
                    <a:ext uri="{9D8B030D-6E8A-4147-A177-3AD203B41FA5}">
                      <a16:colId xmlns:a16="http://schemas.microsoft.com/office/drawing/2014/main" val="1444887324"/>
                    </a:ext>
                  </a:extLst>
                </a:gridCol>
              </a:tblGrid>
              <a:tr h="236567">
                <a:tc>
                  <a:txBody>
                    <a:bodyPr/>
                    <a:lstStyle/>
                    <a:p>
                      <a:pPr rtl="1"/>
                      <a:endParaRPr lang="he-IL"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658054"/>
                  </a:ext>
                </a:extLst>
              </a:tr>
              <a:tr h="236567">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7288829"/>
                  </a:ext>
                </a:extLst>
              </a:tr>
              <a:tr h="236567">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6100616"/>
                  </a:ext>
                </a:extLst>
              </a:tr>
              <a:tr h="236567">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0754429"/>
                  </a:ext>
                </a:extLst>
              </a:tr>
            </a:tbl>
          </a:graphicData>
        </a:graphic>
      </p:graphicFrame>
      <p:sp>
        <p:nvSpPr>
          <p:cNvPr id="28" name="מלבן 27">
            <a:extLst>
              <a:ext uri="{FF2B5EF4-FFF2-40B4-BE49-F238E27FC236}">
                <a16:creationId xmlns:a16="http://schemas.microsoft.com/office/drawing/2014/main" id="{D86335E2-A4AA-1E82-0BB7-069E7A2462A2}"/>
              </a:ext>
            </a:extLst>
          </p:cNvPr>
          <p:cNvSpPr/>
          <p:nvPr/>
        </p:nvSpPr>
        <p:spPr>
          <a:xfrm>
            <a:off x="8483136" y="3988130"/>
            <a:ext cx="2359596" cy="1258808"/>
          </a:xfrm>
          <a:prstGeom prst="rect">
            <a:avLst/>
          </a:prstGeom>
          <a:noFill/>
          <a:ln w="38100">
            <a:solidFill>
              <a:srgbClr val="7FA518"/>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a:t>ז</a:t>
            </a:r>
          </a:p>
        </p:txBody>
      </p:sp>
      <p:graphicFrame>
        <p:nvGraphicFramePr>
          <p:cNvPr id="41" name="טבלה 40">
            <a:extLst>
              <a:ext uri="{FF2B5EF4-FFF2-40B4-BE49-F238E27FC236}">
                <a16:creationId xmlns:a16="http://schemas.microsoft.com/office/drawing/2014/main" id="{6B754872-8698-691C-3C5C-0956E2CE726A}"/>
              </a:ext>
            </a:extLst>
          </p:cNvPr>
          <p:cNvGraphicFramePr>
            <a:graphicFrameLocks noGrp="1"/>
          </p:cNvGraphicFramePr>
          <p:nvPr>
            <p:extLst>
              <p:ext uri="{D42A27DB-BD31-4B8C-83A1-F6EECF244321}">
                <p14:modId xmlns:p14="http://schemas.microsoft.com/office/powerpoint/2010/main" val="2745077600"/>
              </p:ext>
            </p:extLst>
          </p:nvPr>
        </p:nvGraphicFramePr>
        <p:xfrm>
          <a:off x="8549011" y="3912447"/>
          <a:ext cx="2257116" cy="1463040"/>
        </p:xfrm>
        <a:graphic>
          <a:graphicData uri="http://schemas.openxmlformats.org/drawingml/2006/table">
            <a:tbl>
              <a:tblPr rtl="1" firstRow="1" bandRow="1">
                <a:tableStyleId>{5C22544A-7EE6-4342-B048-85BDC9FD1C3A}</a:tableStyleId>
              </a:tblPr>
              <a:tblGrid>
                <a:gridCol w="2257116">
                  <a:extLst>
                    <a:ext uri="{9D8B030D-6E8A-4147-A177-3AD203B41FA5}">
                      <a16:colId xmlns:a16="http://schemas.microsoft.com/office/drawing/2014/main" val="1444887324"/>
                    </a:ext>
                  </a:extLst>
                </a:gridCol>
              </a:tblGrid>
              <a:tr h="285849">
                <a:tc>
                  <a:txBody>
                    <a:bodyPr/>
                    <a:lstStyle/>
                    <a:p>
                      <a:pPr rtl="1"/>
                      <a:endParaRPr lang="he-IL"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658054"/>
                  </a:ext>
                </a:extLst>
              </a:tr>
              <a:tr h="285849">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7288829"/>
                  </a:ext>
                </a:extLst>
              </a:tr>
              <a:tr h="285849">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6100616"/>
                  </a:ext>
                </a:extLst>
              </a:tr>
              <a:tr h="285849">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0754429"/>
                  </a:ext>
                </a:extLst>
              </a:tr>
            </a:tbl>
          </a:graphicData>
        </a:graphic>
      </p:graphicFrame>
      <p:sp>
        <p:nvSpPr>
          <p:cNvPr id="4" name="Rectangle 4">
            <a:extLst>
              <a:ext uri="{FF2B5EF4-FFF2-40B4-BE49-F238E27FC236}">
                <a16:creationId xmlns:a16="http://schemas.microsoft.com/office/drawing/2014/main" id="{05FB114B-BE51-56D8-8B8A-6D424501E0EE}"/>
              </a:ext>
            </a:extLst>
          </p:cNvPr>
          <p:cNvSpPr/>
          <p:nvPr/>
        </p:nvSpPr>
        <p:spPr>
          <a:xfrm>
            <a:off x="7787046" y="325176"/>
            <a:ext cx="4588882" cy="1569660"/>
          </a:xfrm>
          <a:prstGeom prst="rect">
            <a:avLst/>
          </a:prstGeom>
          <a:noFill/>
          <a:ln>
            <a:noFill/>
          </a:ln>
        </p:spPr>
        <p:txBody>
          <a:bodyPr wrap="square" lIns="91440" tIns="45720" rIns="91440" bIns="45720">
            <a:spAutoFit/>
          </a:bodyPr>
          <a:lstStyle/>
          <a:p>
            <a:pPr marL="0" marR="0" lvl="0" indent="0" algn="ctr" defTabSz="914400" rtl="1" eaLnBrk="1" fontAlgn="auto" latinLnBrk="0" hangingPunct="1">
              <a:lnSpc>
                <a:spcPct val="80000"/>
              </a:lnSpc>
              <a:spcBef>
                <a:spcPts val="0"/>
              </a:spcBef>
              <a:spcAft>
                <a:spcPts val="0"/>
              </a:spcAft>
              <a:buClr>
                <a:srgbClr val="000000"/>
              </a:buClr>
              <a:buSzTx/>
              <a:buFont typeface="Arial"/>
              <a:buNone/>
              <a:tabLst/>
              <a:defRPr/>
            </a:pPr>
            <a:r>
              <a:rPr lang="ar-SA" sz="4000" b="1" kern="0" dirty="0">
                <a:ln w="38100">
                  <a:noFill/>
                  <a:prstDash val="solid"/>
                </a:ln>
                <a:solidFill>
                  <a:srgbClr val="208366"/>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وجهتنا نحو المستقبل</a:t>
            </a:r>
            <a:r>
              <a:rPr kumimoji="0" lang="he-IL" sz="4000" b="1" i="0" u="none" strike="noStrike" kern="0" cap="none" spc="0" normalizeH="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ar-SA" sz="4000" b="1" i="0" u="none" strike="noStrike" kern="0" cap="none" spc="0" normalizeH="0" noProof="0" dirty="0" err="1">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rPr>
              <a:t>ر.ا.ب</a:t>
            </a:r>
            <a:r>
              <a:rPr kumimoji="0" lang="he-IL" sz="4000" b="1" i="0" u="none" strike="noStrike" kern="0" cap="none" spc="0" normalizeH="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ar-SA" sz="4000" b="1" i="0" u="none" strike="noStrike" kern="0" cap="none" spc="0" normalizeH="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rPr>
              <a:t>شبكة من الرِّفْق والاحترام وبثّ الخير </a:t>
            </a:r>
            <a:endParaRPr kumimoji="0" lang="he-IL" sz="4000" b="1" i="0" u="none" strike="noStrike" kern="0" cap="none" spc="0" normalizeH="0" baseline="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TextBox 4"/>
          <p:cNvSpPr txBox="1"/>
          <p:nvPr/>
        </p:nvSpPr>
        <p:spPr>
          <a:xfrm>
            <a:off x="8367461" y="2079145"/>
            <a:ext cx="3604747" cy="1754326"/>
          </a:xfrm>
          <a:prstGeom prst="rect">
            <a:avLst/>
          </a:prstGeom>
          <a:noFill/>
        </p:spPr>
        <p:txBody>
          <a:bodyPr wrap="square" rtlCol="1">
            <a:spAutoFit/>
          </a:bodyPr>
          <a:lstStyle/>
          <a:p>
            <a:r>
              <a:rPr lang="ar-SA" dirty="0">
                <a:latin typeface="Calibri" panose="020F0502020204030204" pitchFamily="34" charset="0"/>
                <a:ea typeface="Calibri" panose="020F0502020204030204" pitchFamily="34" charset="0"/>
                <a:cs typeface="Calibri" panose="020F0502020204030204" pitchFamily="34" charset="0"/>
              </a:rPr>
              <a:t>بإمكانكم العمل بأزواج أو مجموعات</a:t>
            </a:r>
            <a:r>
              <a:rPr lang="he-IL" dirty="0">
                <a:latin typeface="Calibri" panose="020F0502020204030204" pitchFamily="34" charset="0"/>
                <a:ea typeface="Calibri" panose="020F0502020204030204" pitchFamily="34" charset="0"/>
                <a:cs typeface="Calibri" panose="020F0502020204030204" pitchFamily="34" charset="0"/>
              </a:rPr>
              <a:t>&lt; </a:t>
            </a:r>
            <a:r>
              <a:rPr lang="ar-SA" dirty="0">
                <a:latin typeface="Calibri" panose="020F0502020204030204" pitchFamily="34" charset="0"/>
                <a:ea typeface="Calibri" panose="020F0502020204030204" pitchFamily="34" charset="0"/>
                <a:cs typeface="Calibri" panose="020F0502020204030204" pitchFamily="34" charset="0"/>
              </a:rPr>
              <a:t>اكتبوا </a:t>
            </a:r>
            <a:r>
              <a:rPr lang="ar-SY" dirty="0">
                <a:latin typeface="Calibri" panose="020F0502020204030204" pitchFamily="34" charset="0"/>
                <a:ea typeface="Calibri" panose="020F0502020204030204" pitchFamily="34" charset="0"/>
                <a:cs typeface="Calibri" panose="020F0502020204030204" pitchFamily="34" charset="0"/>
              </a:rPr>
              <a:t>على المسار: كيف بالإمكان خلق شبكة من الرّفق والاحترام وبثّ الخير هذه السّنة؟ حاولوا أن تحدّدوا بدقّة الأمور المركزيّة في المسار الّتي ستوصلنا إلى نهاية هذه السّنة ونحن نشعر جميعًا بمشاعر جيّدة.    </a:t>
            </a:r>
            <a:endParaRPr lang="he-IL" dirty="0">
              <a:latin typeface="Calibri" panose="020F0502020204030204" pitchFamily="34" charset="0"/>
              <a:ea typeface="Calibri" panose="020F0502020204030204" pitchFamily="34" charset="0"/>
              <a:cs typeface="Calibri" panose="020F0502020204030204" pitchFamily="34" charset="0"/>
            </a:endParaRPr>
          </a:p>
        </p:txBody>
      </p:sp>
      <p:sp>
        <p:nvSpPr>
          <p:cNvPr id="37" name="מלבן 36"/>
          <p:cNvSpPr/>
          <p:nvPr/>
        </p:nvSpPr>
        <p:spPr>
          <a:xfrm>
            <a:off x="95534" y="122830"/>
            <a:ext cx="11914496" cy="65645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גרפיקה 7">
            <a:extLst>
              <a:ext uri="{FF2B5EF4-FFF2-40B4-BE49-F238E27FC236}">
                <a16:creationId xmlns:a16="http://schemas.microsoft.com/office/drawing/2014/main" id="{1FA6C865-7361-BCD2-0B80-5B644B7583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1940972" y="-608562"/>
            <a:ext cx="5446323" cy="8534322"/>
          </a:xfrm>
          <a:prstGeom prst="rect">
            <a:avLst/>
          </a:prstGeom>
        </p:spPr>
      </p:pic>
      <p:sp>
        <p:nvSpPr>
          <p:cNvPr id="17" name="מלבן: פינות מעוגלות 16">
            <a:extLst>
              <a:ext uri="{FF2B5EF4-FFF2-40B4-BE49-F238E27FC236}">
                <a16:creationId xmlns:a16="http://schemas.microsoft.com/office/drawing/2014/main" id="{3F80510D-B17A-478C-0DDD-4589F8E91053}"/>
              </a:ext>
            </a:extLst>
          </p:cNvPr>
          <p:cNvSpPr/>
          <p:nvPr/>
        </p:nvSpPr>
        <p:spPr>
          <a:xfrm>
            <a:off x="-86436" y="5181600"/>
            <a:ext cx="2514600" cy="98480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600" b="1" dirty="0">
                <a:solidFill>
                  <a:srgbClr val="208366"/>
                </a:solidFill>
                <a:latin typeface="Calibri" panose="020F0502020204030204" pitchFamily="34" charset="0"/>
                <a:ea typeface="Calibri" panose="020F0502020204030204" pitchFamily="34" charset="0"/>
                <a:cs typeface="Calibri" panose="020F0502020204030204" pitchFamily="34" charset="0"/>
              </a:rPr>
              <a:t>نهاية السّنة</a:t>
            </a:r>
            <a:endParaRPr lang="he-IL" sz="3600" b="1" dirty="0">
              <a:solidFill>
                <a:srgbClr val="208366"/>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מלבן: פינות מעוגלות 17">
            <a:extLst>
              <a:ext uri="{FF2B5EF4-FFF2-40B4-BE49-F238E27FC236}">
                <a16:creationId xmlns:a16="http://schemas.microsoft.com/office/drawing/2014/main" id="{D03FBFEA-AC4E-8C41-EF84-5914C39537E2}"/>
              </a:ext>
            </a:extLst>
          </p:cNvPr>
          <p:cNvSpPr/>
          <p:nvPr/>
        </p:nvSpPr>
        <p:spPr>
          <a:xfrm rot="775573">
            <a:off x="3949983" y="865002"/>
            <a:ext cx="3211494" cy="98480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prstTxWarp prst="textArchUp">
              <a:avLst/>
            </a:prstTxWarp>
          </a:bodyPr>
          <a:lstStyle/>
          <a:p>
            <a:pPr algn="ctr"/>
            <a:r>
              <a:rPr lang="ar-SA" sz="3600" b="1" dirty="0">
                <a:solidFill>
                  <a:srgbClr val="208366"/>
                </a:solidFill>
                <a:latin typeface="Calibri" panose="020F0502020204030204" pitchFamily="34" charset="0"/>
                <a:ea typeface="Calibri" panose="020F0502020204030204" pitchFamily="34" charset="0"/>
                <a:cs typeface="Calibri" panose="020F0502020204030204" pitchFamily="34" charset="0"/>
              </a:rPr>
              <a:t>بداية السّنة</a:t>
            </a:r>
            <a:endParaRPr lang="he-IL" sz="3600" b="1" dirty="0">
              <a:solidFill>
                <a:srgbClr val="208366"/>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מלבן 23">
            <a:extLst>
              <a:ext uri="{FF2B5EF4-FFF2-40B4-BE49-F238E27FC236}">
                <a16:creationId xmlns:a16="http://schemas.microsoft.com/office/drawing/2014/main" id="{ACF7699B-3323-9A3A-3400-B0731DEA89E3}"/>
              </a:ext>
            </a:extLst>
          </p:cNvPr>
          <p:cNvSpPr/>
          <p:nvPr/>
        </p:nvSpPr>
        <p:spPr>
          <a:xfrm>
            <a:off x="215734" y="253496"/>
            <a:ext cx="2514600" cy="984803"/>
          </a:xfrm>
          <a:prstGeom prst="rect">
            <a:avLst/>
          </a:prstGeom>
          <a:noFill/>
          <a:ln w="38100">
            <a:solidFill>
              <a:srgbClr val="7FA518"/>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extLst>
              <a:ext uri="{FF2B5EF4-FFF2-40B4-BE49-F238E27FC236}">
                <a16:creationId xmlns:a16="http://schemas.microsoft.com/office/drawing/2014/main" id="{DA7ECAF6-9841-0B72-BD20-82B103C5EB92}"/>
              </a:ext>
            </a:extLst>
          </p:cNvPr>
          <p:cNvSpPr/>
          <p:nvPr/>
        </p:nvSpPr>
        <p:spPr>
          <a:xfrm>
            <a:off x="801791" y="1711499"/>
            <a:ext cx="1246394" cy="984803"/>
          </a:xfrm>
          <a:prstGeom prst="rect">
            <a:avLst/>
          </a:prstGeom>
          <a:noFill/>
          <a:ln w="38100">
            <a:solidFill>
              <a:srgbClr val="7FA518"/>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extLst>
              <a:ext uri="{FF2B5EF4-FFF2-40B4-BE49-F238E27FC236}">
                <a16:creationId xmlns:a16="http://schemas.microsoft.com/office/drawing/2014/main" id="{4571DCCD-39F2-4257-1CF7-ACE1B39E934A}"/>
              </a:ext>
            </a:extLst>
          </p:cNvPr>
          <p:cNvSpPr/>
          <p:nvPr/>
        </p:nvSpPr>
        <p:spPr>
          <a:xfrm>
            <a:off x="3736404" y="5181601"/>
            <a:ext cx="2359596" cy="828664"/>
          </a:xfrm>
          <a:prstGeom prst="rect">
            <a:avLst/>
          </a:prstGeom>
          <a:noFill/>
          <a:ln w="38100">
            <a:solidFill>
              <a:srgbClr val="7FA518"/>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a:t>ז</a:t>
            </a:r>
          </a:p>
        </p:txBody>
      </p:sp>
      <p:graphicFrame>
        <p:nvGraphicFramePr>
          <p:cNvPr id="36" name="טבלה 35">
            <a:extLst>
              <a:ext uri="{FF2B5EF4-FFF2-40B4-BE49-F238E27FC236}">
                <a16:creationId xmlns:a16="http://schemas.microsoft.com/office/drawing/2014/main" id="{532E50E7-B2C2-B0BD-DE11-C16757BDD325}"/>
              </a:ext>
            </a:extLst>
          </p:cNvPr>
          <p:cNvGraphicFramePr>
            <a:graphicFrameLocks noGrp="1"/>
          </p:cNvGraphicFramePr>
          <p:nvPr>
            <p:extLst>
              <p:ext uri="{D42A27DB-BD31-4B8C-83A1-F6EECF244321}">
                <p14:modId xmlns:p14="http://schemas.microsoft.com/office/powerpoint/2010/main" val="3705484944"/>
              </p:ext>
            </p:extLst>
          </p:nvPr>
        </p:nvGraphicFramePr>
        <p:xfrm>
          <a:off x="215002" y="191634"/>
          <a:ext cx="2460565" cy="1112520"/>
        </p:xfrm>
        <a:graphic>
          <a:graphicData uri="http://schemas.openxmlformats.org/drawingml/2006/table">
            <a:tbl>
              <a:tblPr rtl="1" firstRow="1" bandRow="1">
                <a:tableStyleId>{5C22544A-7EE6-4342-B048-85BDC9FD1C3A}</a:tableStyleId>
              </a:tblPr>
              <a:tblGrid>
                <a:gridCol w="2460565">
                  <a:extLst>
                    <a:ext uri="{9D8B030D-6E8A-4147-A177-3AD203B41FA5}">
                      <a16:colId xmlns:a16="http://schemas.microsoft.com/office/drawing/2014/main" val="1444887324"/>
                    </a:ext>
                  </a:extLst>
                </a:gridCol>
              </a:tblGrid>
              <a:tr h="370840">
                <a:tc>
                  <a:txBody>
                    <a:bodyPr/>
                    <a:lstStyle/>
                    <a:p>
                      <a:pPr rtl="1"/>
                      <a:endParaRPr lang="he-IL"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658054"/>
                  </a:ext>
                </a:extLst>
              </a:tr>
              <a:tr h="370840">
                <a:tc>
                  <a:txBody>
                    <a:bodyPr/>
                    <a:lstStyle/>
                    <a:p>
                      <a:pPr rtl="1"/>
                      <a:endParaRPr lang="he-IL"/>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7288829"/>
                  </a:ext>
                </a:extLst>
              </a:tr>
              <a:tr h="370840">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6100616"/>
                  </a:ext>
                </a:extLst>
              </a:tr>
            </a:tbl>
          </a:graphicData>
        </a:graphic>
      </p:graphicFrame>
      <p:graphicFrame>
        <p:nvGraphicFramePr>
          <p:cNvPr id="38" name="טבלה 37">
            <a:extLst>
              <a:ext uri="{FF2B5EF4-FFF2-40B4-BE49-F238E27FC236}">
                <a16:creationId xmlns:a16="http://schemas.microsoft.com/office/drawing/2014/main" id="{AC21920D-9B95-4660-9D2C-04146E36A97A}"/>
              </a:ext>
            </a:extLst>
          </p:cNvPr>
          <p:cNvGraphicFramePr>
            <a:graphicFrameLocks noGrp="1"/>
          </p:cNvGraphicFramePr>
          <p:nvPr>
            <p:extLst>
              <p:ext uri="{D42A27DB-BD31-4B8C-83A1-F6EECF244321}">
                <p14:modId xmlns:p14="http://schemas.microsoft.com/office/powerpoint/2010/main" val="3131803363"/>
              </p:ext>
            </p:extLst>
          </p:nvPr>
        </p:nvGraphicFramePr>
        <p:xfrm>
          <a:off x="844866" y="1602108"/>
          <a:ext cx="1203320" cy="1112520"/>
        </p:xfrm>
        <a:graphic>
          <a:graphicData uri="http://schemas.openxmlformats.org/drawingml/2006/table">
            <a:tbl>
              <a:tblPr rtl="1" firstRow="1" bandRow="1">
                <a:tableStyleId>{5C22544A-7EE6-4342-B048-85BDC9FD1C3A}</a:tableStyleId>
              </a:tblPr>
              <a:tblGrid>
                <a:gridCol w="1203320">
                  <a:extLst>
                    <a:ext uri="{9D8B030D-6E8A-4147-A177-3AD203B41FA5}">
                      <a16:colId xmlns:a16="http://schemas.microsoft.com/office/drawing/2014/main" val="1444887324"/>
                    </a:ext>
                  </a:extLst>
                </a:gridCol>
              </a:tblGrid>
              <a:tr h="370840">
                <a:tc>
                  <a:txBody>
                    <a:bodyPr/>
                    <a:lstStyle/>
                    <a:p>
                      <a:pPr rtl="1"/>
                      <a:endParaRPr lang="he-IL"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658054"/>
                  </a:ext>
                </a:extLst>
              </a:tr>
              <a:tr h="370840">
                <a:tc>
                  <a:txBody>
                    <a:bodyPr/>
                    <a:lstStyle/>
                    <a:p>
                      <a:pPr rtl="1"/>
                      <a:endParaRPr lang="he-IL"/>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7288829"/>
                  </a:ext>
                </a:extLst>
              </a:tr>
              <a:tr h="370840">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6100616"/>
                  </a:ext>
                </a:extLst>
              </a:tr>
            </a:tbl>
          </a:graphicData>
        </a:graphic>
      </p:graphicFrame>
      <p:graphicFrame>
        <p:nvGraphicFramePr>
          <p:cNvPr id="40" name="טבלה 39">
            <a:extLst>
              <a:ext uri="{FF2B5EF4-FFF2-40B4-BE49-F238E27FC236}">
                <a16:creationId xmlns:a16="http://schemas.microsoft.com/office/drawing/2014/main" id="{B62AD2CF-9A12-4D4B-4565-E06A411E7A34}"/>
              </a:ext>
            </a:extLst>
          </p:cNvPr>
          <p:cNvGraphicFramePr>
            <a:graphicFrameLocks noGrp="1"/>
          </p:cNvGraphicFramePr>
          <p:nvPr>
            <p:extLst>
              <p:ext uri="{D42A27DB-BD31-4B8C-83A1-F6EECF244321}">
                <p14:modId xmlns:p14="http://schemas.microsoft.com/office/powerpoint/2010/main" val="242720998"/>
              </p:ext>
            </p:extLst>
          </p:nvPr>
        </p:nvGraphicFramePr>
        <p:xfrm>
          <a:off x="3774580" y="5131526"/>
          <a:ext cx="2359595" cy="1112520"/>
        </p:xfrm>
        <a:graphic>
          <a:graphicData uri="http://schemas.openxmlformats.org/drawingml/2006/table">
            <a:tbl>
              <a:tblPr rtl="1" firstRow="1" bandRow="1">
                <a:tableStyleId>{5C22544A-7EE6-4342-B048-85BDC9FD1C3A}</a:tableStyleId>
              </a:tblPr>
              <a:tblGrid>
                <a:gridCol w="2359595">
                  <a:extLst>
                    <a:ext uri="{9D8B030D-6E8A-4147-A177-3AD203B41FA5}">
                      <a16:colId xmlns:a16="http://schemas.microsoft.com/office/drawing/2014/main" val="1444887324"/>
                    </a:ext>
                  </a:extLst>
                </a:gridCol>
              </a:tblGrid>
              <a:tr h="370840">
                <a:tc>
                  <a:txBody>
                    <a:bodyPr/>
                    <a:lstStyle/>
                    <a:p>
                      <a:pPr rtl="1"/>
                      <a:endParaRPr lang="he-IL"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658054"/>
                  </a:ext>
                </a:extLst>
              </a:tr>
              <a:tr h="370840">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7288829"/>
                  </a:ext>
                </a:extLst>
              </a:tr>
              <a:tr h="370840">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6100616"/>
                  </a:ext>
                </a:extLst>
              </a:tr>
            </a:tbl>
          </a:graphicData>
        </a:graphic>
      </p:graphicFrame>
    </p:spTree>
    <p:extLst>
      <p:ext uri="{BB962C8B-B14F-4D97-AF65-F5344CB8AC3E}">
        <p14:creationId xmlns:p14="http://schemas.microsoft.com/office/powerpoint/2010/main" val="1731896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Rectangle 4">
            <a:extLst>
              <a:ext uri="{FF2B5EF4-FFF2-40B4-BE49-F238E27FC236}">
                <a16:creationId xmlns:a16="http://schemas.microsoft.com/office/drawing/2014/main" id="{05FB114B-BE51-56D8-8B8A-6D424501E0EE}"/>
              </a:ext>
            </a:extLst>
          </p:cNvPr>
          <p:cNvSpPr/>
          <p:nvPr/>
        </p:nvSpPr>
        <p:spPr>
          <a:xfrm>
            <a:off x="4519159" y="270393"/>
            <a:ext cx="2818400" cy="1015663"/>
          </a:xfrm>
          <a:prstGeom prst="rect">
            <a:avLst/>
          </a:prstGeom>
          <a:noFill/>
          <a:ln>
            <a:noFill/>
          </a:ln>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SA" sz="6000" b="1" kern="0" noProof="0" dirty="0">
                <a:ln w="38100">
                  <a:noFill/>
                  <a:prstDash val="solid"/>
                </a:ln>
                <a:solidFill>
                  <a:srgbClr val="208366"/>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نفكّر معًا..</a:t>
            </a:r>
            <a:endParaRPr kumimoji="0" lang="he-IL" sz="6000" b="1" i="0" u="none" strike="noStrike" kern="0" cap="none" spc="0" normalizeH="0" baseline="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תיבת טקסט 4">
            <a:extLst>
              <a:ext uri="{FF2B5EF4-FFF2-40B4-BE49-F238E27FC236}">
                <a16:creationId xmlns:a16="http://schemas.microsoft.com/office/drawing/2014/main" id="{F2105FCB-CE50-C57D-E4E0-FE6362C375BC}"/>
              </a:ext>
            </a:extLst>
          </p:cNvPr>
          <p:cNvSpPr txBox="1"/>
          <p:nvPr/>
        </p:nvSpPr>
        <p:spPr>
          <a:xfrm>
            <a:off x="309461" y="1825553"/>
            <a:ext cx="11573078" cy="4616648"/>
          </a:xfrm>
          <a:prstGeom prst="rect">
            <a:avLst/>
          </a:prstGeom>
          <a:noFill/>
        </p:spPr>
        <p:txBody>
          <a:bodyPr wrap="square">
            <a:spAutoFit/>
          </a:bodyPr>
          <a:lstStyle/>
          <a:p>
            <a:pPr marL="457200" marR="0" lvl="0" indent="-457200" defTabSz="914400" rtl="1" eaLnBrk="1" fontAlgn="auto" latinLnBrk="0" hangingPunct="1">
              <a:lnSpc>
                <a:spcPct val="150000"/>
              </a:lnSpc>
              <a:spcBef>
                <a:spcPts val="0"/>
              </a:spcBef>
              <a:spcAft>
                <a:spcPts val="0"/>
              </a:spcAft>
              <a:buClr>
                <a:srgbClr val="208366"/>
              </a:buClr>
              <a:buSzTx/>
              <a:buFont typeface="Wingdings" panose="05000000000000000000" pitchFamily="2" charset="2"/>
              <a:buChar char="q"/>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كيف كانت الفعاليّة بالنّسبة لكم؟ ماذا فكرتم وشعرتم بخصوصها؟  </a:t>
            </a:r>
            <a:endParaRPr lang="he-IL" sz="28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457200" indent="-457200">
              <a:lnSpc>
                <a:spcPct val="150000"/>
              </a:lnSpc>
              <a:buClr>
                <a:srgbClr val="208366"/>
              </a:buClr>
              <a:buFont typeface="Wingdings" panose="05000000000000000000" pitchFamily="2" charset="2"/>
              <a:buChar char="q"/>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شاركونا بعِبرة أو استنتاج مهمّ توصّلتم إليه في أعقاب الفعاليّة.  </a:t>
            </a:r>
            <a:endParaRPr lang="he-IL" sz="28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457200" marR="0" lvl="0" indent="-457200" defTabSz="914400" rtl="1" eaLnBrk="1" fontAlgn="auto" latinLnBrk="0" hangingPunct="1">
              <a:lnSpc>
                <a:spcPct val="150000"/>
              </a:lnSpc>
              <a:spcBef>
                <a:spcPts val="0"/>
              </a:spcBef>
              <a:spcAft>
                <a:spcPts val="0"/>
              </a:spcAft>
              <a:buClr>
                <a:srgbClr val="208366"/>
              </a:buClr>
              <a:buSzTx/>
              <a:buFont typeface="Wingdings" panose="05000000000000000000" pitchFamily="2" charset="2"/>
              <a:buChar char="q"/>
              <a:tabLst/>
              <a:defRPr/>
            </a:pPr>
            <a:r>
              <a:rPr lang="ar-SA" sz="28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حسب رأيكم، لماذا من المهمّ في هذه المرحلة من السّنة أن نوجّه تفكيرنا نحو نهايتها بما يتعلّق بالسّلوك في الشّبكة؟ </a:t>
            </a:r>
            <a:endParaRPr lang="he-IL" sz="28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457200" marR="0" lvl="0" indent="-457200" defTabSz="914400" rtl="1" eaLnBrk="1" fontAlgn="auto" latinLnBrk="0" hangingPunct="1">
              <a:lnSpc>
                <a:spcPct val="150000"/>
              </a:lnSpc>
              <a:spcBef>
                <a:spcPts val="0"/>
              </a:spcBef>
              <a:spcAft>
                <a:spcPts val="0"/>
              </a:spcAft>
              <a:buClr>
                <a:srgbClr val="208366"/>
              </a:buClr>
              <a:buSzTx/>
              <a:buFont typeface="Wingdings" panose="05000000000000000000" pitchFamily="2" charset="2"/>
              <a:buChar char="q"/>
              <a:tabLst/>
              <a:defRPr/>
            </a:pPr>
            <a:r>
              <a:rPr lang="ar-SA" sz="28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ما الأمور الّتي بإمكانكم فِعلها في الشّبكة حيث ستؤثّر أو تساهم في أجواء الصّفّ في جميع المجالات؟ ماذا بإمكانكم أن تفعلوا كي تتحمّلوا مسؤوليّة سلوككم في الشّبكة؟ </a:t>
            </a:r>
            <a:endParaRPr lang="he-IL" sz="28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514350" marR="0" lvl="0" indent="-514350" defTabSz="914400" rtl="1" eaLnBrk="1" fontAlgn="auto" latinLnBrk="0" hangingPunct="1">
              <a:lnSpc>
                <a:spcPct val="150000"/>
              </a:lnSpc>
              <a:spcBef>
                <a:spcPts val="0"/>
              </a:spcBef>
              <a:spcAft>
                <a:spcPts val="0"/>
              </a:spcAft>
              <a:buClr>
                <a:srgbClr val="208366"/>
              </a:buClr>
              <a:buSzTx/>
              <a:buFont typeface="Arial"/>
              <a:buAutoNum type="arabicPeriod"/>
              <a:tabLst/>
              <a:defRPr/>
            </a:pPr>
            <a:endParaRPr kumimoji="0" lang="he-IL" sz="28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028" name="Picture 4" descr="תגובות חינם בועות וקטור ותמונ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18690">
            <a:off x="657844" y="377257"/>
            <a:ext cx="2661927" cy="181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075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446F02-A1DE-CCCF-813B-91224CBA357A}"/>
              </a:ext>
            </a:extLst>
          </p:cNvPr>
          <p:cNvSpPr/>
          <p:nvPr/>
        </p:nvSpPr>
        <p:spPr>
          <a:xfrm>
            <a:off x="-13245"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Rectangle 4">
            <a:extLst>
              <a:ext uri="{FF2B5EF4-FFF2-40B4-BE49-F238E27FC236}">
                <a16:creationId xmlns:a16="http://schemas.microsoft.com/office/drawing/2014/main" id="{05FB114B-BE51-56D8-8B8A-6D424501E0EE}"/>
              </a:ext>
            </a:extLst>
          </p:cNvPr>
          <p:cNvSpPr/>
          <p:nvPr/>
        </p:nvSpPr>
        <p:spPr>
          <a:xfrm>
            <a:off x="-353142" y="270393"/>
            <a:ext cx="12563056" cy="830997"/>
          </a:xfrm>
          <a:prstGeom prst="rect">
            <a:avLst/>
          </a:prstGeom>
          <a:noFill/>
          <a:ln>
            <a:noFill/>
          </a:ln>
        </p:spPr>
        <p:txBody>
          <a:bodyPr wrap="none" lIns="91440" tIns="45720" rIns="91440" bIns="45720">
            <a:spAutoFit/>
          </a:bodyPr>
          <a:lstStyle/>
          <a:p>
            <a:pPr lvl="0" algn="ctr">
              <a:buClr>
                <a:srgbClr val="000000"/>
              </a:buClr>
              <a:defRPr/>
            </a:pPr>
            <a:r>
              <a:rPr lang="ar-SA" sz="4700" b="1" kern="0" dirty="0">
                <a:ln w="38100">
                  <a:noFill/>
                  <a:prstDash val="solid"/>
                </a:ln>
                <a:solidFill>
                  <a:schemeClr val="accent1">
                    <a:lumMod val="75000"/>
                  </a:schemeClr>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كيف نخلق «</a:t>
            </a:r>
            <a:r>
              <a:rPr lang="ar-SA" sz="4700" b="1" kern="0" dirty="0" err="1">
                <a:ln w="38100">
                  <a:noFill/>
                  <a:prstDash val="solid"/>
                </a:ln>
                <a:solidFill>
                  <a:schemeClr val="accent1">
                    <a:lumMod val="75000"/>
                  </a:schemeClr>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ر.ا.ب</a:t>
            </a:r>
            <a:r>
              <a:rPr lang="ar-SA" sz="4700" b="1" kern="0" dirty="0">
                <a:ln w="38100">
                  <a:noFill/>
                  <a:prstDash val="solid"/>
                </a:ln>
                <a:solidFill>
                  <a:schemeClr val="accent1">
                    <a:lumMod val="75000"/>
                  </a:schemeClr>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a:t>
            </a:r>
            <a:r>
              <a:rPr lang="he-IL" sz="4700" b="1" kern="0" dirty="0">
                <a:ln w="38100">
                  <a:noFill/>
                  <a:prstDash val="solid"/>
                </a:ln>
                <a:solidFill>
                  <a:schemeClr val="accent1">
                    <a:lumMod val="75000"/>
                  </a:schemeClr>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 (</a:t>
            </a:r>
            <a:r>
              <a:rPr lang="ar-SA" sz="4700" b="1" kern="0" dirty="0">
                <a:ln w="38100">
                  <a:noFill/>
                  <a:prstDash val="solid"/>
                </a:ln>
                <a:solidFill>
                  <a:schemeClr val="accent1">
                    <a:lumMod val="75000"/>
                  </a:schemeClr>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شبكة من الرِّفْق والاحترام وبثّ الخير)</a:t>
            </a:r>
            <a:endParaRPr kumimoji="0" lang="he-IL" sz="4700" b="1" i="0" u="none" strike="noStrike" kern="0" cap="none" spc="0" normalizeH="0" baseline="0" noProof="0" dirty="0">
              <a:ln w="38100">
                <a:noFill/>
                <a:prstDash val="solid"/>
              </a:ln>
              <a:solidFill>
                <a:schemeClr val="accent1">
                  <a:lumMod val="75000"/>
                </a:schemeClr>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 name="מלבן 5">
            <a:extLst>
              <a:ext uri="{FF2B5EF4-FFF2-40B4-BE49-F238E27FC236}">
                <a16:creationId xmlns:a16="http://schemas.microsoft.com/office/drawing/2014/main" id="{89B874A8-B1D1-A865-F6A2-FC2CE9B934B4}"/>
              </a:ext>
            </a:extLst>
          </p:cNvPr>
          <p:cNvSpPr/>
          <p:nvPr/>
        </p:nvSpPr>
        <p:spPr>
          <a:xfrm>
            <a:off x="7259507" y="1741115"/>
            <a:ext cx="4606049" cy="2260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40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تتعلّق الأجواء الّتي تكون في الصّفّ</a:t>
            </a:r>
            <a:r>
              <a:rPr kumimoji="0" lang="ar-SA" sz="240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عَبْر الشّبكة بالأجواء الّتي تكون في الصّف خارج الشّبكة، وهناك تأثير فيما بينهما. سيؤثّر السّلوك المحترم والحكيم عبر الشّبكة على الأجواء في الصّف، والعكس صحيح أيضًا.    </a:t>
            </a:r>
            <a:r>
              <a:rPr kumimoji="0" lang="ar-SA" sz="240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a:t>
            </a:r>
            <a:endParaRPr kumimoji="0" lang="he-IL" sz="240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2" name="צורת L 1"/>
          <p:cNvSpPr/>
          <p:nvPr/>
        </p:nvSpPr>
        <p:spPr>
          <a:xfrm>
            <a:off x="6911489" y="3653729"/>
            <a:ext cx="696036" cy="696036"/>
          </a:xfrm>
          <a:prstGeom prst="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89B874A8-B1D1-A865-F6A2-FC2CE9B934B4}"/>
              </a:ext>
            </a:extLst>
          </p:cNvPr>
          <p:cNvSpPr/>
          <p:nvPr/>
        </p:nvSpPr>
        <p:spPr>
          <a:xfrm>
            <a:off x="7438030" y="4681181"/>
            <a:ext cx="3881615" cy="18790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lnSpc>
                <a:spcPct val="90000"/>
              </a:lnSpc>
              <a:spcBef>
                <a:spcPts val="1000"/>
              </a:spcBef>
              <a:defRPr/>
            </a:pPr>
            <a:r>
              <a:rPr lang="ar-SA"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من المهمّ أن نختار تصرّفات تعزّز القِيَم الإيجابيّة في الشّبكة، كالإحساس بالآخر، التّعاطف، احترام الآخرين، الثّناء، المراعاة، تقديم المساعدة، وتحمّل المسؤوليّة.</a:t>
            </a:r>
            <a:endParaRPr lang="he-IL"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8" name="צורת L 7"/>
          <p:cNvSpPr/>
          <p:nvPr/>
        </p:nvSpPr>
        <p:spPr>
          <a:xfrm rot="10800000">
            <a:off x="10971627" y="4316361"/>
            <a:ext cx="696036" cy="696036"/>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id="{89B874A8-B1D1-A865-F6A2-FC2CE9B934B4}"/>
              </a:ext>
            </a:extLst>
          </p:cNvPr>
          <p:cNvSpPr/>
          <p:nvPr/>
        </p:nvSpPr>
        <p:spPr>
          <a:xfrm>
            <a:off x="3425588" y="1931927"/>
            <a:ext cx="3330197" cy="22442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lnSpc>
                <a:spcPct val="90000"/>
              </a:lnSpc>
              <a:spcBef>
                <a:spcPts val="1000"/>
              </a:spcBef>
              <a:defRPr/>
            </a:pPr>
            <a:endParaRPr lang="he-IL"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lgn="ctr">
              <a:lnSpc>
                <a:spcPct val="90000"/>
              </a:lnSpc>
              <a:spcBef>
                <a:spcPts val="1000"/>
              </a:spcBef>
              <a:defRPr/>
            </a:pPr>
            <a:r>
              <a:rPr lang="ar-SA"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توجيه أنفسنا بشكل مقصود نحو تحمّل المسؤوليّة والاحترام والرِّفق  وبثّ الخير في مرحلة مبكرة من السّنة سيشقّ الطّريق نحو صفّ متماسك، فيه علاقات لطيفة ومريحة</a:t>
            </a:r>
            <a:r>
              <a:rPr lang="he-IL"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r>
              <a:rPr lang="ar-SA"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وأجواء جيّدة على مدار السّنة كلّها.</a:t>
            </a:r>
            <a:endParaRPr lang="he-IL"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0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10" name="מלבן 9">
            <a:extLst>
              <a:ext uri="{FF2B5EF4-FFF2-40B4-BE49-F238E27FC236}">
                <a16:creationId xmlns:a16="http://schemas.microsoft.com/office/drawing/2014/main" id="{89B874A8-B1D1-A865-F6A2-FC2CE9B934B4}"/>
              </a:ext>
            </a:extLst>
          </p:cNvPr>
          <p:cNvSpPr/>
          <p:nvPr/>
        </p:nvSpPr>
        <p:spPr>
          <a:xfrm>
            <a:off x="3865142" y="4576861"/>
            <a:ext cx="3241343" cy="20405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lvl="0" algn="ctr">
              <a:buClr>
                <a:srgbClr val="000000"/>
              </a:buClr>
              <a:defRPr/>
            </a:pPr>
            <a:r>
              <a:rPr lang="ar-SA"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تذكّروا، كلّ منّا يتحمّل المسؤوليّة، وبإمكان كلّ منّا أن يساهم في خلق أجواء جيّدة، وفي منْع الإيذاء!</a:t>
            </a:r>
            <a:r>
              <a:rPr lang="he-IL"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p:txBody>
      </p:sp>
      <p:sp>
        <p:nvSpPr>
          <p:cNvPr id="11" name="צורת L 10"/>
          <p:cNvSpPr/>
          <p:nvPr/>
        </p:nvSpPr>
        <p:spPr>
          <a:xfrm>
            <a:off x="374999" y="3752129"/>
            <a:ext cx="696036" cy="696036"/>
          </a:xfrm>
          <a:prstGeom prst="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צורת L 11"/>
          <p:cNvSpPr/>
          <p:nvPr/>
        </p:nvSpPr>
        <p:spPr>
          <a:xfrm rot="10800000">
            <a:off x="6371407" y="1627671"/>
            <a:ext cx="696036" cy="696036"/>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89B874A8-B1D1-A865-F6A2-FC2CE9B934B4}"/>
              </a:ext>
            </a:extLst>
          </p:cNvPr>
          <p:cNvSpPr/>
          <p:nvPr/>
        </p:nvSpPr>
        <p:spPr>
          <a:xfrm>
            <a:off x="619461" y="1467604"/>
            <a:ext cx="2497793" cy="12586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SA" sz="2400" dirty="0">
                <a:solidFill>
                  <a:schemeClr val="tx1"/>
                </a:solidFill>
                <a:latin typeface="Calibri" panose="020F0502020204030204" pitchFamily="34" charset="0"/>
                <a:cs typeface="Calibri" panose="020F0502020204030204" pitchFamily="34" charset="0"/>
              </a:rPr>
              <a:t>احرصوا على الامتناع عن التّصرّفات المؤذية في الشّبكة.</a:t>
            </a:r>
            <a:endParaRPr kumimoji="0" lang="he-IL" sz="240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14" name="צורת L 13"/>
          <p:cNvSpPr/>
          <p:nvPr/>
        </p:nvSpPr>
        <p:spPr>
          <a:xfrm>
            <a:off x="3533597" y="6081351"/>
            <a:ext cx="696036" cy="696036"/>
          </a:xfrm>
          <a:prstGeom prst="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id="{89B874A8-B1D1-A865-F6A2-FC2CE9B934B4}"/>
              </a:ext>
            </a:extLst>
          </p:cNvPr>
          <p:cNvSpPr/>
          <p:nvPr/>
        </p:nvSpPr>
        <p:spPr>
          <a:xfrm>
            <a:off x="382668" y="4899545"/>
            <a:ext cx="2971381" cy="182348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SA" sz="2000" dirty="0">
                <a:solidFill>
                  <a:schemeClr val="tx1"/>
                </a:solidFill>
                <a:latin typeface="Calibri" panose="020F0502020204030204" pitchFamily="34" charset="0"/>
                <a:cs typeface="Calibri" panose="020F0502020204030204" pitchFamily="34" charset="0"/>
              </a:rPr>
              <a:t>المسؤوليّة هي أن نطلب المساعدة أيضًا: </a:t>
            </a:r>
            <a:r>
              <a:rPr lang="ar-SY" sz="2000" dirty="0">
                <a:solidFill>
                  <a:schemeClr val="tx1"/>
                </a:solidFill>
                <a:latin typeface="Calibri" panose="020F0502020204030204" pitchFamily="34" charset="0"/>
                <a:cs typeface="Calibri" panose="020F0502020204030204" pitchFamily="34" charset="0"/>
              </a:rPr>
              <a:t>إذا تعرّضتم للإيذاء عبْر الشّبكة، أو عرفتم عن شخص آخر تعرّض للإيذاء، فمن المهمّ أن تبلغوا شخصًا بالغًا (الوالدين، طاقم المدرسة</a:t>
            </a:r>
            <a:r>
              <a:rPr lang="ar-SA" sz="2000" dirty="0">
                <a:solidFill>
                  <a:schemeClr val="tx1"/>
                </a:solidFill>
                <a:latin typeface="Calibri" panose="020F0502020204030204" pitchFamily="34" charset="0"/>
                <a:cs typeface="Calibri" panose="020F0502020204030204" pitchFamily="34" charset="0"/>
              </a:rPr>
              <a:t>) أو مركز 105</a:t>
            </a:r>
            <a:endParaRPr lang="he-IL" sz="2000" dirty="0">
              <a:solidFill>
                <a:schemeClr val="tx1"/>
              </a:solidFill>
              <a:latin typeface="Calibri" panose="020F0502020204030204" pitchFamily="34" charset="0"/>
              <a:cs typeface="Calibri" panose="020F0502020204030204" pitchFamily="34" charset="0"/>
            </a:endParaRPr>
          </a:p>
        </p:txBody>
      </p:sp>
      <p:sp>
        <p:nvSpPr>
          <p:cNvPr id="16" name="צורת L 15"/>
          <p:cNvSpPr/>
          <p:nvPr/>
        </p:nvSpPr>
        <p:spPr>
          <a:xfrm rot="10800000">
            <a:off x="2989558" y="4605029"/>
            <a:ext cx="696036" cy="696036"/>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צורת L 17"/>
          <p:cNvSpPr/>
          <p:nvPr/>
        </p:nvSpPr>
        <p:spPr>
          <a:xfrm rot="10800000">
            <a:off x="2729552" y="1194570"/>
            <a:ext cx="696036" cy="696036"/>
          </a:xfrm>
          <a:prstGeom prst="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extLst>
              <a:ext uri="{FF2B5EF4-FFF2-40B4-BE49-F238E27FC236}">
                <a16:creationId xmlns:a16="http://schemas.microsoft.com/office/drawing/2014/main" id="{89B874A8-B1D1-A865-F6A2-FC2CE9B934B4}"/>
              </a:ext>
            </a:extLst>
          </p:cNvPr>
          <p:cNvSpPr/>
          <p:nvPr/>
        </p:nvSpPr>
        <p:spPr>
          <a:xfrm>
            <a:off x="620158" y="3110576"/>
            <a:ext cx="2497793" cy="10178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SA" sz="220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انتبهوا، تجاهل رسالة ولد\بنت يمكن أن يؤذي أيضًا.</a:t>
            </a:r>
            <a:endParaRPr kumimoji="0" lang="he-IL" sz="220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01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Rectangle 4">
            <a:extLst>
              <a:ext uri="{FF2B5EF4-FFF2-40B4-BE49-F238E27FC236}">
                <a16:creationId xmlns:a16="http://schemas.microsoft.com/office/drawing/2014/main" id="{05FB114B-BE51-56D8-8B8A-6D424501E0EE}"/>
              </a:ext>
            </a:extLst>
          </p:cNvPr>
          <p:cNvSpPr/>
          <p:nvPr/>
        </p:nvSpPr>
        <p:spPr>
          <a:xfrm>
            <a:off x="4600912" y="270393"/>
            <a:ext cx="2654894" cy="1015663"/>
          </a:xfrm>
          <a:prstGeom prst="rect">
            <a:avLst/>
          </a:prstGeom>
          <a:noFill/>
          <a:ln>
            <a:noFill/>
          </a:ln>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SA" sz="6000" b="1" kern="0" noProof="0" dirty="0">
                <a:ln w="38100">
                  <a:noFill/>
                  <a:prstDash val="solid"/>
                </a:ln>
                <a:solidFill>
                  <a:srgbClr val="0070C0"/>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نُطبّق معًا</a:t>
            </a:r>
            <a:endParaRPr kumimoji="0" lang="he-IL" sz="6000" b="1" i="0" u="none" strike="noStrike" kern="0" cap="none" spc="0" normalizeH="0" baseline="0" noProof="0" dirty="0">
              <a:ln w="38100">
                <a:noFill/>
                <a:prstDash val="solid"/>
              </a:ln>
              <a:solidFill>
                <a:srgbClr val="0070C0"/>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תיבת טקסט 4">
            <a:extLst>
              <a:ext uri="{FF2B5EF4-FFF2-40B4-BE49-F238E27FC236}">
                <a16:creationId xmlns:a16="http://schemas.microsoft.com/office/drawing/2014/main" id="{F2105FCB-CE50-C57D-E4E0-FE6362C375BC}"/>
              </a:ext>
            </a:extLst>
          </p:cNvPr>
          <p:cNvSpPr txBox="1"/>
          <p:nvPr/>
        </p:nvSpPr>
        <p:spPr>
          <a:xfrm>
            <a:off x="309461" y="1716371"/>
            <a:ext cx="11573078" cy="1318181"/>
          </a:xfrm>
          <a:prstGeom prst="rect">
            <a:avLst/>
          </a:prstGeom>
          <a:solidFill>
            <a:schemeClr val="accent5">
              <a:lumMod val="20000"/>
              <a:lumOff val="80000"/>
            </a:schemeClr>
          </a:solidFill>
        </p:spPr>
        <p:txBody>
          <a:bodyPr wrap="square">
            <a:spAutoFit/>
          </a:bodyPr>
          <a:lstStyle/>
          <a:p>
            <a:pPr marR="0" lvl="0" algn="ctr" defTabSz="914400" rtl="1" eaLnBrk="1" fontAlgn="auto" latinLnBrk="0" hangingPunct="1">
              <a:lnSpc>
                <a:spcPct val="150000"/>
              </a:lnSpc>
              <a:spcBef>
                <a:spcPts val="0"/>
              </a:spcBef>
              <a:spcAft>
                <a:spcPts val="0"/>
              </a:spcAft>
              <a:buClr>
                <a:srgbClr val="208366"/>
              </a:buClr>
              <a:buSzTx/>
              <a:tabLst/>
              <a:defRPr/>
            </a:pPr>
            <a:r>
              <a:rPr lang="he-IL"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اجمعوا الاستنتاجات والعِبَر الّتي توصّلتم إليها من خلال الدّرس واستخلصوا منها قواعد للتّصرّف المسؤول والخيّر في الشّبكة واعرضوا هذه القواعد بإحدى الوسائل الآتية:</a:t>
            </a:r>
            <a:endParaRPr kumimoji="0" lang="he-IL" sz="28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4" descr="Free cinema film reel movie vector"/>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896740" y="3570215"/>
            <a:ext cx="1482607" cy="15304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flat design symbol vector"/>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67811" y="3502923"/>
            <a:ext cx="1432073" cy="14320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fight fist mic vector"/>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16651" y="3518750"/>
            <a:ext cx="1242394" cy="14275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13203" y="5100648"/>
            <a:ext cx="2015387" cy="830997"/>
          </a:xfrm>
          <a:prstGeom prst="rect">
            <a:avLst/>
          </a:prstGeom>
          <a:noFill/>
        </p:spPr>
        <p:txBody>
          <a:bodyPr wrap="square" rtlCol="1">
            <a:spAutoFit/>
          </a:bodyPr>
          <a:lstStyle/>
          <a:p>
            <a:pPr algn="ctr"/>
            <a:r>
              <a:rPr lang="ar-SA" sz="2400" dirty="0">
                <a:latin typeface="Calibri" panose="020F0502020204030204" pitchFamily="34" charset="0"/>
                <a:cs typeface="Calibri" panose="020F0502020204030204" pitchFamily="34" charset="0"/>
              </a:rPr>
              <a:t>اكتبوا ميثاقًا</a:t>
            </a:r>
            <a:r>
              <a:rPr lang="he-IL" sz="2400" dirty="0">
                <a:latin typeface="Calibri" panose="020F0502020204030204" pitchFamily="34" charset="0"/>
                <a:cs typeface="Calibri" panose="020F0502020204030204" pitchFamily="34" charset="0"/>
              </a:rPr>
              <a:t> </a:t>
            </a:r>
            <a:r>
              <a:rPr lang="ar-SA" sz="2400" dirty="0">
                <a:latin typeface="Calibri" panose="020F0502020204030204" pitchFamily="34" charset="0"/>
                <a:cs typeface="Calibri" panose="020F0502020204030204" pitchFamily="34" charset="0"/>
              </a:rPr>
              <a:t>صفيًا فيه قافية </a:t>
            </a:r>
            <a:endParaRPr lang="he-IL" sz="2400" dirty="0">
              <a:latin typeface="Calibri" panose="020F0502020204030204" pitchFamily="34" charset="0"/>
              <a:cs typeface="Calibri" panose="020F0502020204030204" pitchFamily="34" charset="0"/>
            </a:endParaRPr>
          </a:p>
        </p:txBody>
      </p:sp>
      <p:sp>
        <p:nvSpPr>
          <p:cNvPr id="12" name="TextBox 11"/>
          <p:cNvSpPr txBox="1"/>
          <p:nvPr/>
        </p:nvSpPr>
        <p:spPr>
          <a:xfrm>
            <a:off x="4951751" y="5260070"/>
            <a:ext cx="3098042" cy="1569660"/>
          </a:xfrm>
          <a:prstGeom prst="rect">
            <a:avLst/>
          </a:prstGeom>
          <a:noFill/>
        </p:spPr>
        <p:txBody>
          <a:bodyPr wrap="square" rtlCol="1">
            <a:spAutoFit/>
          </a:bodyPr>
          <a:lstStyle/>
          <a:p>
            <a:pPr algn="ctr"/>
            <a:r>
              <a:rPr lang="ar-SA" sz="2400" dirty="0">
                <a:latin typeface="Calibri" panose="020F0502020204030204" pitchFamily="34" charset="0"/>
                <a:cs typeface="Calibri" panose="020F0502020204030204" pitchFamily="34" charset="0"/>
              </a:rPr>
              <a:t>اصنعوا فيديو قصير بأسلوب الرّاب (مع حركات راقصة، مقابلة مع مغني راب، أغنية راب مصوّرة وما شابه)</a:t>
            </a:r>
            <a:endParaRPr lang="he-IL" sz="2400" dirty="0">
              <a:latin typeface="Calibri" panose="020F0502020204030204" pitchFamily="34" charset="0"/>
              <a:cs typeface="Calibri" panose="020F0502020204030204" pitchFamily="34" charset="0"/>
            </a:endParaRPr>
          </a:p>
        </p:txBody>
      </p:sp>
      <p:sp>
        <p:nvSpPr>
          <p:cNvPr id="13" name="TextBox 12"/>
          <p:cNvSpPr txBox="1"/>
          <p:nvPr/>
        </p:nvSpPr>
        <p:spPr>
          <a:xfrm>
            <a:off x="309461" y="5100648"/>
            <a:ext cx="3995181" cy="1200329"/>
          </a:xfrm>
          <a:prstGeom prst="rect">
            <a:avLst/>
          </a:prstGeom>
          <a:noFill/>
        </p:spPr>
        <p:txBody>
          <a:bodyPr wrap="square" rtlCol="1">
            <a:spAutoFit/>
          </a:bodyPr>
          <a:lstStyle/>
          <a:p>
            <a:pPr algn="ctr"/>
            <a:r>
              <a:rPr lang="ar-SA" sz="2400" dirty="0">
                <a:latin typeface="Calibri" panose="020F0502020204030204" pitchFamily="34" charset="0"/>
                <a:cs typeface="Calibri" panose="020F0502020204030204" pitchFamily="34" charset="0"/>
              </a:rPr>
              <a:t>ألّفوا أغنية راب (بالإمكان استخدام تقنيّة الذّكاء الاصطناعيّ، انظروا المثال المرفق</a:t>
            </a:r>
            <a:r>
              <a:rPr lang="he-IL" sz="2400" dirty="0">
                <a:latin typeface="Calibri" panose="020F0502020204030204" pitchFamily="34" charset="0"/>
                <a:cs typeface="Calibri" panose="020F0502020204030204" pitchFamily="34" charset="0"/>
              </a:rPr>
              <a:t> </a:t>
            </a:r>
            <a:r>
              <a:rPr lang="ar-SA" sz="2400" dirty="0">
                <a:latin typeface="Calibri" panose="020F0502020204030204" pitchFamily="34" charset="0"/>
                <a:cs typeface="Calibri" panose="020F0502020204030204" pitchFamily="34" charset="0"/>
                <a:hlinkClick r:id="rId7" action="ppaction://hlinksldjump"/>
              </a:rPr>
              <a:t>هنا</a:t>
            </a:r>
            <a:r>
              <a:rPr lang="he-IL" sz="2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37986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Rectangle 4">
            <a:extLst>
              <a:ext uri="{FF2B5EF4-FFF2-40B4-BE49-F238E27FC236}">
                <a16:creationId xmlns:a16="http://schemas.microsoft.com/office/drawing/2014/main" id="{05FB114B-BE51-56D8-8B8A-6D424501E0EE}"/>
              </a:ext>
            </a:extLst>
          </p:cNvPr>
          <p:cNvSpPr/>
          <p:nvPr/>
        </p:nvSpPr>
        <p:spPr>
          <a:xfrm>
            <a:off x="914942" y="960432"/>
            <a:ext cx="6492483" cy="707886"/>
          </a:xfrm>
          <a:prstGeom prst="rect">
            <a:avLst/>
          </a:prstGeom>
          <a:noFill/>
          <a:ln>
            <a:noFill/>
          </a:ln>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SA" sz="4000" b="1" kern="0" dirty="0">
                <a:ln w="38100">
                  <a:noFill/>
                  <a:prstDash val="solid"/>
                </a:ln>
                <a:solidFill>
                  <a:srgbClr val="208366"/>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سنة جديدة على الأبواب</a:t>
            </a:r>
            <a:r>
              <a:rPr lang="he-IL" sz="4000" b="1" kern="0" dirty="0">
                <a:ln w="38100">
                  <a:noFill/>
                  <a:prstDash val="solid"/>
                </a:ln>
                <a:solidFill>
                  <a:srgbClr val="208366"/>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 </a:t>
            </a:r>
            <a:r>
              <a:rPr lang="ar-SA" sz="4000" b="1" kern="0" dirty="0">
                <a:ln w="38100">
                  <a:noFill/>
                  <a:prstDash val="solid"/>
                </a:ln>
                <a:solidFill>
                  <a:srgbClr val="208366"/>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أغنية راب </a:t>
            </a:r>
            <a:endParaRPr kumimoji="0" lang="he-IL" sz="4000" b="1" i="0" u="none" strike="noStrike" kern="0" cap="none" spc="0" normalizeH="0" baseline="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תיבת טקסט 4">
            <a:extLst>
              <a:ext uri="{FF2B5EF4-FFF2-40B4-BE49-F238E27FC236}">
                <a16:creationId xmlns:a16="http://schemas.microsoft.com/office/drawing/2014/main" id="{F2105FCB-CE50-C57D-E4E0-FE6362C375BC}"/>
              </a:ext>
            </a:extLst>
          </p:cNvPr>
          <p:cNvSpPr txBox="1"/>
          <p:nvPr/>
        </p:nvSpPr>
        <p:spPr>
          <a:xfrm>
            <a:off x="6096000" y="1816737"/>
            <a:ext cx="4690169" cy="4616648"/>
          </a:xfrm>
          <a:prstGeom prst="rect">
            <a:avLst/>
          </a:prstGeom>
          <a:noFill/>
        </p:spPr>
        <p:txBody>
          <a:bodyPr wrap="square">
            <a:spAutoFit/>
          </a:bodyPr>
          <a:lstStyle/>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سنة جديدة على الأبواب،</a:t>
            </a:r>
            <a:endParaRPr lang="he-IL"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بدنا تكون غير يا شباب،</a:t>
            </a:r>
            <a:endParaRPr lang="he-IL" sz="28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هذا ممكن </a:t>
            </a:r>
            <a:r>
              <a:rPr lang="ar-SA" sz="28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وبإيدينا</a:t>
            </a: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أكيد، </a:t>
            </a:r>
          </a:p>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بهمّتكم ما في </a:t>
            </a:r>
            <a:r>
              <a:rPr lang="ar-SA" sz="28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شي</a:t>
            </a: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بعيد،</a:t>
            </a:r>
          </a:p>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بشبكات التّواصل نحترم الغير،</a:t>
            </a:r>
          </a:p>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ونحكي بلطف ونعمل الخير،</a:t>
            </a:r>
            <a:endParaRPr lang="he-IL" sz="28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514350" marR="0" lvl="0" indent="-514350" defTabSz="914400" rtl="1" eaLnBrk="1" fontAlgn="auto" latinLnBrk="0" hangingPunct="1">
              <a:lnSpc>
                <a:spcPct val="150000"/>
              </a:lnSpc>
              <a:spcBef>
                <a:spcPts val="0"/>
              </a:spcBef>
              <a:spcAft>
                <a:spcPts val="0"/>
              </a:spcAft>
              <a:buClr>
                <a:srgbClr val="000000"/>
              </a:buClr>
              <a:buSzTx/>
              <a:buFont typeface="Arial"/>
              <a:buAutoNum type="arabicPeriod"/>
              <a:tabLst/>
              <a:defRPr/>
            </a:pPr>
            <a:endParaRPr kumimoji="0" lang="he-IL" sz="28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 name="תיבת טקסט 4">
            <a:extLst>
              <a:ext uri="{FF2B5EF4-FFF2-40B4-BE49-F238E27FC236}">
                <a16:creationId xmlns:a16="http://schemas.microsoft.com/office/drawing/2014/main" id="{F2105FCB-CE50-C57D-E4E0-FE6362C375BC}"/>
              </a:ext>
            </a:extLst>
          </p:cNvPr>
          <p:cNvSpPr txBox="1"/>
          <p:nvPr/>
        </p:nvSpPr>
        <p:spPr>
          <a:xfrm>
            <a:off x="0" y="1634318"/>
            <a:ext cx="5071572" cy="5262979"/>
          </a:xfrm>
          <a:prstGeom prst="rect">
            <a:avLst/>
          </a:prstGeom>
          <a:noFill/>
        </p:spPr>
        <p:txBody>
          <a:bodyPr wrap="square">
            <a:spAutoFit/>
          </a:bodyPr>
          <a:lstStyle/>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إذا كان في تصرّف مؤذي أو مش مفيد،</a:t>
            </a:r>
          </a:p>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أو كان حدا </a:t>
            </a:r>
            <a:r>
              <a:rPr lang="ar-SA" sz="28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بيشعر</a:t>
            </a: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بألم أو أنه وحيد </a:t>
            </a:r>
          </a:p>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رح يكون قلبي </a:t>
            </a:r>
            <a:r>
              <a:rPr lang="ar-SA" sz="28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دافي</a:t>
            </a: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ما رح يكون جليد</a:t>
            </a:r>
          </a:p>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ورح أتصرّف</a:t>
            </a:r>
            <a:r>
              <a:rPr lang="he-IL"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بمسؤولية وبإرادة من حديد</a:t>
            </a:r>
          </a:p>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وأعمل جهدي الكل يكون سعيد</a:t>
            </a:r>
          </a:p>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أنا  ما عم أقول </a:t>
            </a:r>
            <a:r>
              <a:rPr lang="ar-SA" sz="28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إشي</a:t>
            </a: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جديد</a:t>
            </a:r>
          </a:p>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إحنا أسياد الشّبكة، مش العبيد</a:t>
            </a:r>
          </a:p>
          <a:p>
            <a:pPr marR="0" lvl="0" defTabSz="914400" rtl="1" eaLnBrk="1" fontAlgn="auto" latinLnBrk="0" hangingPunct="1">
              <a:lnSpc>
                <a:spcPct val="150000"/>
              </a:lnSpc>
              <a:spcBef>
                <a:spcPts val="0"/>
              </a:spcBef>
              <a:spcAft>
                <a:spcPts val="0"/>
              </a:spcAft>
              <a:buClr>
                <a:srgbClr val="000000"/>
              </a:buClr>
              <a:buSzTx/>
              <a:tabLst/>
              <a:defRPr/>
            </a:pPr>
            <a:r>
              <a:rPr lang="ar-SA" sz="28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وبإيدنا</a:t>
            </a: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نغيّر، عن رأيي ما بحيد</a:t>
            </a:r>
          </a:p>
        </p:txBody>
      </p:sp>
      <p:pic>
        <p:nvPicPr>
          <p:cNvPr id="2050" name="Picture 2" descr="Free young person man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2812" y="-17944"/>
            <a:ext cx="5559188" cy="1764857"/>
          </a:xfrm>
          <a:prstGeom prst="rect">
            <a:avLst/>
          </a:prstGeom>
          <a:noFill/>
          <a:extLst>
            <a:ext uri="{909E8E84-426E-40DD-AFC4-6F175D3DCCD1}">
              <a14:hiddenFill xmlns:a14="http://schemas.microsoft.com/office/drawing/2010/main">
                <a:solidFill>
                  <a:srgbClr val="FFFFFF"/>
                </a:solidFill>
              </a14:hiddenFill>
            </a:ext>
          </a:extLst>
        </p:spPr>
      </p:pic>
      <p:pic>
        <p:nvPicPr>
          <p:cNvPr id="2" name="תמונה 1"/>
          <p:cNvPicPr>
            <a:picLocks noChangeAspect="1"/>
          </p:cNvPicPr>
          <p:nvPr/>
        </p:nvPicPr>
        <p:blipFill>
          <a:blip r:embed="rId5"/>
          <a:stretch>
            <a:fillRect/>
          </a:stretch>
        </p:blipFill>
        <p:spPr>
          <a:xfrm>
            <a:off x="4161184" y="-17944"/>
            <a:ext cx="2471628" cy="851804"/>
          </a:xfrm>
          <a:prstGeom prst="rect">
            <a:avLst/>
          </a:prstGeom>
        </p:spPr>
      </p:pic>
      <p:pic>
        <p:nvPicPr>
          <p:cNvPr id="9" name="תמונה 8"/>
          <p:cNvPicPr>
            <a:picLocks noChangeAspect="1"/>
          </p:cNvPicPr>
          <p:nvPr/>
        </p:nvPicPr>
        <p:blipFill>
          <a:blip r:embed="rId5"/>
          <a:stretch>
            <a:fillRect/>
          </a:stretch>
        </p:blipFill>
        <p:spPr>
          <a:xfrm>
            <a:off x="110074" y="33353"/>
            <a:ext cx="4051110" cy="778660"/>
          </a:xfrm>
          <a:prstGeom prst="rect">
            <a:avLst/>
          </a:prstGeom>
        </p:spPr>
      </p:pic>
    </p:spTree>
    <p:extLst>
      <p:ext uri="{BB962C8B-B14F-4D97-AF65-F5344CB8AC3E}">
        <p14:creationId xmlns:p14="http://schemas.microsoft.com/office/powerpoint/2010/main" val="1257422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תיבת טקסט 4">
            <a:extLst>
              <a:ext uri="{FF2B5EF4-FFF2-40B4-BE49-F238E27FC236}">
                <a16:creationId xmlns:a16="http://schemas.microsoft.com/office/drawing/2014/main" id="{F2105FCB-CE50-C57D-E4E0-FE6362C375BC}"/>
              </a:ext>
            </a:extLst>
          </p:cNvPr>
          <p:cNvSpPr txBox="1"/>
          <p:nvPr/>
        </p:nvSpPr>
        <p:spPr>
          <a:xfrm>
            <a:off x="0" y="1903039"/>
            <a:ext cx="5071572" cy="3323987"/>
          </a:xfrm>
          <a:prstGeom prst="rect">
            <a:avLst/>
          </a:prstGeom>
          <a:noFill/>
        </p:spPr>
        <p:txBody>
          <a:bodyPr wrap="square">
            <a:spAutoFit/>
          </a:bodyPr>
          <a:lstStyle/>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بالإمكان الاستماع للحن أعدّ للأغنية بالاستعانة بتقنية الذّكاء الاصطناعيّ</a:t>
            </a:r>
            <a:r>
              <a:rPr lang="he-IL"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r>
              <a:rPr lang="en-US" sz="28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Suno</a:t>
            </a:r>
            <a:r>
              <a:rPr lang="he-IL" sz="28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t>
            </a:r>
          </a:p>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hlinkClick r:id="rId4"/>
              </a:rPr>
              <a:t>سنة جديدة</a:t>
            </a:r>
            <a:endParaRPr lang="he-IL" sz="28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R="0" lvl="0" defTabSz="914400" rtl="1" eaLnBrk="1" fontAlgn="auto" latinLnBrk="0" hangingPunct="1">
              <a:lnSpc>
                <a:spcPct val="150000"/>
              </a:lnSpc>
              <a:spcBef>
                <a:spcPts val="0"/>
              </a:spcBef>
              <a:spcAft>
                <a:spcPts val="0"/>
              </a:spcAft>
              <a:buClr>
                <a:srgbClr val="000000"/>
              </a:buClr>
              <a:buSzTx/>
              <a:tabLst/>
              <a:defRPr/>
            </a:pPr>
            <a:endParaRPr lang="he-IL" sz="28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514350" marR="0" lvl="0" indent="-514350" defTabSz="914400" rtl="1" eaLnBrk="1" fontAlgn="auto" latinLnBrk="0" hangingPunct="1">
              <a:lnSpc>
                <a:spcPct val="150000"/>
              </a:lnSpc>
              <a:spcBef>
                <a:spcPts val="0"/>
              </a:spcBef>
              <a:spcAft>
                <a:spcPts val="0"/>
              </a:spcAft>
              <a:buClr>
                <a:srgbClr val="000000"/>
              </a:buClr>
              <a:buSzTx/>
              <a:buFont typeface="Arial"/>
              <a:buAutoNum type="arabicPeriod"/>
              <a:tabLst/>
              <a:defRPr/>
            </a:pPr>
            <a:endParaRPr kumimoji="0" lang="he-IL" sz="28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050" name="Picture 2" descr="Free young person man v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2812" y="-17944"/>
            <a:ext cx="5559188" cy="1764857"/>
          </a:xfrm>
          <a:prstGeom prst="rect">
            <a:avLst/>
          </a:prstGeom>
          <a:noFill/>
          <a:extLst>
            <a:ext uri="{909E8E84-426E-40DD-AFC4-6F175D3DCCD1}">
              <a14:hiddenFill xmlns:a14="http://schemas.microsoft.com/office/drawing/2010/main">
                <a:solidFill>
                  <a:srgbClr val="FFFFFF"/>
                </a:solidFill>
              </a14:hiddenFill>
            </a:ext>
          </a:extLst>
        </p:spPr>
      </p:pic>
      <p:pic>
        <p:nvPicPr>
          <p:cNvPr id="2" name="תמונה 1"/>
          <p:cNvPicPr>
            <a:picLocks noChangeAspect="1"/>
          </p:cNvPicPr>
          <p:nvPr/>
        </p:nvPicPr>
        <p:blipFill>
          <a:blip r:embed="rId6"/>
          <a:stretch>
            <a:fillRect/>
          </a:stretch>
        </p:blipFill>
        <p:spPr>
          <a:xfrm>
            <a:off x="4161184" y="-17944"/>
            <a:ext cx="2471628" cy="851804"/>
          </a:xfrm>
          <a:prstGeom prst="rect">
            <a:avLst/>
          </a:prstGeom>
        </p:spPr>
      </p:pic>
      <p:pic>
        <p:nvPicPr>
          <p:cNvPr id="9" name="תמונה 8"/>
          <p:cNvPicPr>
            <a:picLocks noChangeAspect="1"/>
          </p:cNvPicPr>
          <p:nvPr/>
        </p:nvPicPr>
        <p:blipFill>
          <a:blip r:embed="rId6"/>
          <a:stretch>
            <a:fillRect/>
          </a:stretch>
        </p:blipFill>
        <p:spPr>
          <a:xfrm>
            <a:off x="110074" y="33353"/>
            <a:ext cx="4051110" cy="778660"/>
          </a:xfrm>
          <a:prstGeom prst="rect">
            <a:avLst/>
          </a:prstGeom>
        </p:spPr>
      </p:pic>
      <p:sp>
        <p:nvSpPr>
          <p:cNvPr id="10" name="תיבת טקסט 4">
            <a:extLst>
              <a:ext uri="{FF2B5EF4-FFF2-40B4-BE49-F238E27FC236}">
                <a16:creationId xmlns:a16="http://schemas.microsoft.com/office/drawing/2014/main" id="{F2105FCB-CE50-C57D-E4E0-FE6362C375BC}"/>
              </a:ext>
            </a:extLst>
          </p:cNvPr>
          <p:cNvSpPr txBox="1"/>
          <p:nvPr/>
        </p:nvSpPr>
        <p:spPr>
          <a:xfrm>
            <a:off x="6096000" y="1816737"/>
            <a:ext cx="4690169" cy="4616648"/>
          </a:xfrm>
          <a:prstGeom prst="rect">
            <a:avLst/>
          </a:prstGeom>
          <a:noFill/>
        </p:spPr>
        <p:txBody>
          <a:bodyPr wrap="square">
            <a:spAutoFit/>
          </a:bodyPr>
          <a:lstStyle/>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سنة جديدة على الأبواب،</a:t>
            </a:r>
            <a:endParaRPr lang="he-IL"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بدنا تكون غير يا شباب،</a:t>
            </a:r>
            <a:endParaRPr lang="he-IL" sz="28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هذا ممكن </a:t>
            </a:r>
            <a:r>
              <a:rPr lang="ar-SA" sz="28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وبإيدينا</a:t>
            </a: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أكيد، </a:t>
            </a:r>
          </a:p>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بهمّتكم ما في </a:t>
            </a:r>
            <a:r>
              <a:rPr lang="ar-SA" sz="28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شي</a:t>
            </a: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بعيد،</a:t>
            </a:r>
          </a:p>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بشبكات التّواصل نحترم الغير،</a:t>
            </a:r>
          </a:p>
          <a:p>
            <a:pPr marR="0" lvl="0" defTabSz="914400" rtl="1" eaLnBrk="1" fontAlgn="auto" latinLnBrk="0" hangingPunct="1">
              <a:lnSpc>
                <a:spcPct val="150000"/>
              </a:lnSpc>
              <a:spcBef>
                <a:spcPts val="0"/>
              </a:spcBef>
              <a:spcAft>
                <a:spcPts val="0"/>
              </a:spcAft>
              <a:buClr>
                <a:srgbClr val="000000"/>
              </a:buClr>
              <a:buSzTx/>
              <a:tabLst/>
              <a:defRPr/>
            </a:pPr>
            <a:r>
              <a:rPr lang="ar-SA"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ونحكي بلطف ونعمل الخير،</a:t>
            </a:r>
            <a:endParaRPr lang="he-IL" sz="28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514350" marR="0" lvl="0" indent="-514350" defTabSz="914400" rtl="1" eaLnBrk="1" fontAlgn="auto" latinLnBrk="0" hangingPunct="1">
              <a:lnSpc>
                <a:spcPct val="150000"/>
              </a:lnSpc>
              <a:spcBef>
                <a:spcPts val="0"/>
              </a:spcBef>
              <a:spcAft>
                <a:spcPts val="0"/>
              </a:spcAft>
              <a:buClr>
                <a:srgbClr val="000000"/>
              </a:buClr>
              <a:buSzTx/>
              <a:buFont typeface="Arial"/>
              <a:buAutoNum type="arabicPeriod"/>
              <a:tabLst/>
              <a:defRPr/>
            </a:pPr>
            <a:endParaRPr kumimoji="0" lang="he-IL" sz="28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1" name="Rectangle 4">
            <a:extLst>
              <a:ext uri="{FF2B5EF4-FFF2-40B4-BE49-F238E27FC236}">
                <a16:creationId xmlns:a16="http://schemas.microsoft.com/office/drawing/2014/main" id="{05FB114B-BE51-56D8-8B8A-6D424501E0EE}"/>
              </a:ext>
            </a:extLst>
          </p:cNvPr>
          <p:cNvSpPr/>
          <p:nvPr/>
        </p:nvSpPr>
        <p:spPr>
          <a:xfrm>
            <a:off x="914942" y="960432"/>
            <a:ext cx="6492483" cy="707886"/>
          </a:xfrm>
          <a:prstGeom prst="rect">
            <a:avLst/>
          </a:prstGeom>
          <a:noFill/>
          <a:ln>
            <a:noFill/>
          </a:ln>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SA" sz="4000" b="1" kern="0" dirty="0">
                <a:ln w="38100">
                  <a:noFill/>
                  <a:prstDash val="solid"/>
                </a:ln>
                <a:solidFill>
                  <a:srgbClr val="208366"/>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سنة جديدة على الأبواب</a:t>
            </a:r>
            <a:r>
              <a:rPr lang="he-IL" sz="4000" b="1" kern="0" dirty="0">
                <a:ln w="38100">
                  <a:noFill/>
                  <a:prstDash val="solid"/>
                </a:ln>
                <a:solidFill>
                  <a:srgbClr val="208366"/>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 </a:t>
            </a:r>
            <a:r>
              <a:rPr lang="ar-SA" sz="4000" b="1" kern="0" dirty="0">
                <a:ln w="38100">
                  <a:noFill/>
                  <a:prstDash val="solid"/>
                </a:ln>
                <a:solidFill>
                  <a:srgbClr val="208366"/>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أغنية راب </a:t>
            </a:r>
            <a:endParaRPr kumimoji="0" lang="he-IL" sz="4000" b="1" i="0" u="none" strike="noStrike" kern="0" cap="none" spc="0" normalizeH="0" baseline="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612392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7"/>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2" name="140640-775595910_small">
            <a:hlinkClick r:id="" action="ppaction://media"/>
            <a:extLst>
              <a:ext uri="{FF2B5EF4-FFF2-40B4-BE49-F238E27FC236}">
                <a16:creationId xmlns:a16="http://schemas.microsoft.com/office/drawing/2014/main" id="{E9622234-A45A-7F56-DD8A-922F8C2A0CE8}"/>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515291" y="2214949"/>
            <a:ext cx="3796048" cy="3958873"/>
          </a:xfrm>
          <a:prstGeom prst="rect">
            <a:avLst/>
          </a:prstGeom>
          <a:ln w="76200">
            <a:solidFill>
              <a:srgbClr val="0070C0"/>
            </a:solidFill>
          </a:ln>
          <a:effectLst>
            <a:softEdge rad="112500"/>
          </a:effectLst>
        </p:spPr>
      </p:pic>
      <p:pic>
        <p:nvPicPr>
          <p:cNvPr id="3" name="140642-775595913_small">
            <a:hlinkClick r:id="" action="ppaction://media"/>
            <a:extLst>
              <a:ext uri="{FF2B5EF4-FFF2-40B4-BE49-F238E27FC236}">
                <a16:creationId xmlns:a16="http://schemas.microsoft.com/office/drawing/2014/main" id="{1367E420-8DC1-9686-DB4D-5EBAFDCBA950}"/>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7281545" y="2304116"/>
            <a:ext cx="3721735" cy="3869706"/>
          </a:xfrm>
          <a:prstGeom prst="rect">
            <a:avLst/>
          </a:prstGeom>
          <a:ln>
            <a:noFill/>
          </a:ln>
          <a:effectLst>
            <a:softEdge rad="112500"/>
          </a:effectLst>
        </p:spPr>
      </p:pic>
      <p:sp>
        <p:nvSpPr>
          <p:cNvPr id="5" name="TextBox 4">
            <a:extLst>
              <a:ext uri="{FF2B5EF4-FFF2-40B4-BE49-F238E27FC236}">
                <a16:creationId xmlns:a16="http://schemas.microsoft.com/office/drawing/2014/main" id="{63062637-9324-3EE8-B372-16C4C7F73DC6}"/>
              </a:ext>
            </a:extLst>
          </p:cNvPr>
          <p:cNvSpPr txBox="1"/>
          <p:nvPr/>
        </p:nvSpPr>
        <p:spPr>
          <a:xfrm>
            <a:off x="7400109" y="1452119"/>
            <a:ext cx="3484605" cy="584775"/>
          </a:xfrm>
          <a:prstGeom prst="rect">
            <a:avLst/>
          </a:prstGeom>
          <a:noFill/>
        </p:spPr>
        <p:txBody>
          <a:bodyPr wrap="square" rtlCol="1">
            <a:spAutoFit/>
          </a:bodyPr>
          <a:lstStyle/>
          <a:p>
            <a:pPr algn="ctr"/>
            <a:r>
              <a:rPr lang="ar-SA"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صحيح</a:t>
            </a:r>
            <a:endParaRPr lang="he-IL"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C84F3DF-C035-64F5-14FB-F58F15CFAA3E}"/>
              </a:ext>
            </a:extLst>
          </p:cNvPr>
          <p:cNvSpPr txBox="1"/>
          <p:nvPr/>
        </p:nvSpPr>
        <p:spPr>
          <a:xfrm>
            <a:off x="1599024" y="1452119"/>
            <a:ext cx="3484605" cy="584775"/>
          </a:xfrm>
          <a:prstGeom prst="rect">
            <a:avLst/>
          </a:prstGeom>
          <a:noFill/>
        </p:spPr>
        <p:txBody>
          <a:bodyPr wrap="square" rtlCol="1">
            <a:spAutoFit/>
          </a:bodyPr>
          <a:lstStyle/>
          <a:p>
            <a:pPr algn="ctr"/>
            <a:r>
              <a:rPr lang="ar-SA"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غير صحيح</a:t>
            </a:r>
            <a:endParaRPr lang="he-IL"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93A6F3C0-E27D-953B-F66D-EA97830F3ED5}"/>
              </a:ext>
            </a:extLst>
          </p:cNvPr>
          <p:cNvSpPr txBox="1"/>
          <p:nvPr/>
        </p:nvSpPr>
        <p:spPr>
          <a:xfrm>
            <a:off x="605247" y="221013"/>
            <a:ext cx="10842170" cy="954107"/>
          </a:xfrm>
          <a:prstGeom prst="rect">
            <a:avLst/>
          </a:prstGeom>
          <a:noFill/>
        </p:spPr>
        <p:txBody>
          <a:bodyPr wrap="square" rtlCol="1">
            <a:spAutoFit/>
          </a:bodyPr>
          <a:lstStyle/>
          <a:p>
            <a:pPr algn="ctr"/>
            <a:r>
              <a:rPr lang="ar-SA" sz="2800" b="1" dirty="0">
                <a:solidFill>
                  <a:srgbClr val="002060"/>
                </a:solidFill>
                <a:latin typeface="Calibri" panose="020F0502020204030204" pitchFamily="34" charset="0"/>
                <a:ea typeface="Calibri" panose="020F0502020204030204" pitchFamily="34" charset="0"/>
                <a:cs typeface="Calibri" panose="020F0502020204030204" pitchFamily="34" charset="0"/>
              </a:rPr>
              <a:t>صحيح أم غير صحيح بالنّسبة لك؟ </a:t>
            </a:r>
            <a:endParaRPr lang="he-IL"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ctr"/>
            <a:r>
              <a:rPr lang="ar-SA"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حتّى هذه اللحظة، كانت السّنة الدّراسيّة كما تخيّلتها وتوقّعتُها</a:t>
            </a:r>
            <a:endParaRPr lang="he-IL"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886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66" fill="hold"/>
                                        <p:tgtEl>
                                          <p:spTgt spid="2"/>
                                        </p:tgtEl>
                                      </p:cBhvr>
                                    </p:cmd>
                                  </p:childTnLst>
                                </p:cTn>
                              </p:par>
                            </p:childTnLst>
                          </p:cTn>
                        </p:par>
                        <p:par>
                          <p:cTn id="7" fill="hold">
                            <p:stCondLst>
                              <p:cond delay="5666"/>
                            </p:stCondLst>
                            <p:childTnLst>
                              <p:par>
                                <p:cTn id="8" presetID="1" presetClass="mediacall" presetSubtype="0" fill="hold" nodeType="afterEffect">
                                  <p:stCondLst>
                                    <p:cond delay="0"/>
                                  </p:stCondLst>
                                  <p:childTnLst>
                                    <p:cmd type="call" cmd="playFrom(0.0)">
                                      <p:cBhvr>
                                        <p:cTn id="9" dur="56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indefinite" fill="remove"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video>
              <p:cMediaNode vol="80000">
                <p:cTn id="16" repeatCount="indefinite" fill="remove" display="0">
                  <p:stCondLst>
                    <p:cond delay="indefinite"/>
                  </p:stCondLst>
                </p:cTn>
                <p:tgtEl>
                  <p:spTgt spid="3"/>
                </p:tgtEl>
              </p:cMediaNode>
            </p:video>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7"/>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2" name="140640-775595910_small">
            <a:hlinkClick r:id="" action="ppaction://media"/>
            <a:extLst>
              <a:ext uri="{FF2B5EF4-FFF2-40B4-BE49-F238E27FC236}">
                <a16:creationId xmlns:a16="http://schemas.microsoft.com/office/drawing/2014/main" id="{E9622234-A45A-7F56-DD8A-922F8C2A0CE8}"/>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515291" y="2214949"/>
            <a:ext cx="3796048" cy="3958873"/>
          </a:xfrm>
          <a:prstGeom prst="rect">
            <a:avLst/>
          </a:prstGeom>
          <a:ln w="76200">
            <a:solidFill>
              <a:srgbClr val="0070C0"/>
            </a:solidFill>
          </a:ln>
          <a:effectLst>
            <a:softEdge rad="112500"/>
          </a:effectLst>
        </p:spPr>
      </p:pic>
      <p:pic>
        <p:nvPicPr>
          <p:cNvPr id="3" name="140642-775595913_small">
            <a:hlinkClick r:id="" action="ppaction://media"/>
            <a:extLst>
              <a:ext uri="{FF2B5EF4-FFF2-40B4-BE49-F238E27FC236}">
                <a16:creationId xmlns:a16="http://schemas.microsoft.com/office/drawing/2014/main" id="{1367E420-8DC1-9686-DB4D-5EBAFDCBA950}"/>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7281545" y="2304116"/>
            <a:ext cx="3721735" cy="3869706"/>
          </a:xfrm>
          <a:prstGeom prst="rect">
            <a:avLst/>
          </a:prstGeom>
          <a:ln>
            <a:noFill/>
          </a:ln>
          <a:effectLst>
            <a:softEdge rad="112500"/>
          </a:effectLst>
        </p:spPr>
      </p:pic>
      <p:sp>
        <p:nvSpPr>
          <p:cNvPr id="5" name="TextBox 4">
            <a:extLst>
              <a:ext uri="{FF2B5EF4-FFF2-40B4-BE49-F238E27FC236}">
                <a16:creationId xmlns:a16="http://schemas.microsoft.com/office/drawing/2014/main" id="{63062637-9324-3EE8-B372-16C4C7F73DC6}"/>
              </a:ext>
            </a:extLst>
          </p:cNvPr>
          <p:cNvSpPr txBox="1"/>
          <p:nvPr/>
        </p:nvSpPr>
        <p:spPr>
          <a:xfrm>
            <a:off x="7400109" y="1452119"/>
            <a:ext cx="3484605" cy="584775"/>
          </a:xfrm>
          <a:prstGeom prst="rect">
            <a:avLst/>
          </a:prstGeom>
          <a:noFill/>
        </p:spPr>
        <p:txBody>
          <a:bodyPr wrap="square" rtlCol="1">
            <a:spAutoFit/>
          </a:bodyPr>
          <a:lstStyle/>
          <a:p>
            <a:pPr algn="ctr"/>
            <a:r>
              <a:rPr lang="ar-SA"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صحيح</a:t>
            </a:r>
            <a:endParaRPr lang="he-IL"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C84F3DF-C035-64F5-14FB-F58F15CFAA3E}"/>
              </a:ext>
            </a:extLst>
          </p:cNvPr>
          <p:cNvSpPr txBox="1"/>
          <p:nvPr/>
        </p:nvSpPr>
        <p:spPr>
          <a:xfrm>
            <a:off x="1599024" y="1452119"/>
            <a:ext cx="3484605" cy="584775"/>
          </a:xfrm>
          <a:prstGeom prst="rect">
            <a:avLst/>
          </a:prstGeom>
          <a:noFill/>
        </p:spPr>
        <p:txBody>
          <a:bodyPr wrap="square" rtlCol="1">
            <a:spAutoFit/>
          </a:bodyPr>
          <a:lstStyle/>
          <a:p>
            <a:pPr algn="ctr"/>
            <a:r>
              <a:rPr lang="ar-SA"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غير صحيح</a:t>
            </a:r>
            <a:endParaRPr lang="he-IL"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93A6F3C0-E27D-953B-F66D-EA97830F3ED5}"/>
              </a:ext>
            </a:extLst>
          </p:cNvPr>
          <p:cNvSpPr txBox="1"/>
          <p:nvPr/>
        </p:nvSpPr>
        <p:spPr>
          <a:xfrm>
            <a:off x="666207" y="-30978"/>
            <a:ext cx="10842170" cy="1384995"/>
          </a:xfrm>
          <a:prstGeom prst="rect">
            <a:avLst/>
          </a:prstGeom>
          <a:noFill/>
        </p:spPr>
        <p:txBody>
          <a:bodyPr wrap="square" rtlCol="1">
            <a:spAutoFit/>
          </a:bodyPr>
          <a:lstStyle/>
          <a:p>
            <a:pPr algn="ctr"/>
            <a:r>
              <a:rPr lang="ar-SA" sz="2800" b="1" dirty="0">
                <a:solidFill>
                  <a:srgbClr val="002060"/>
                </a:solidFill>
                <a:latin typeface="Calibri" panose="020F0502020204030204" pitchFamily="34" charset="0"/>
                <a:ea typeface="Calibri" panose="020F0502020204030204" pitchFamily="34" charset="0"/>
                <a:cs typeface="Calibri" panose="020F0502020204030204" pitchFamily="34" charset="0"/>
              </a:rPr>
              <a:t>صحيح أم غير صحيح بالنّسبة لك؟ </a:t>
            </a:r>
          </a:p>
          <a:p>
            <a:pPr algn="ctr"/>
            <a:r>
              <a:rPr lang="ar-SA"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لقد قمتُ بنشاطات متنوّعة خلال أوقات الفراغ على مدار السّنة: الرّياضة، اللقاء مع الأصدقاء، العزف وما شابه، وذلك إلى جانب استخدام الشّاشات</a:t>
            </a:r>
            <a:r>
              <a:rPr lang="ar-SA" sz="2800" dirty="0">
                <a:latin typeface="Calibri" panose="020F0502020204030204" pitchFamily="34" charset="0"/>
                <a:ea typeface="Calibri" panose="020F0502020204030204" pitchFamily="34" charset="0"/>
                <a:cs typeface="Calibri" panose="020F0502020204030204" pitchFamily="34" charset="0"/>
              </a:rPr>
              <a:t>.</a:t>
            </a:r>
            <a:endParaRPr lang="he-IL"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0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66" fill="hold"/>
                                        <p:tgtEl>
                                          <p:spTgt spid="2"/>
                                        </p:tgtEl>
                                      </p:cBhvr>
                                    </p:cmd>
                                  </p:childTnLst>
                                </p:cTn>
                              </p:par>
                            </p:childTnLst>
                          </p:cTn>
                        </p:par>
                        <p:par>
                          <p:cTn id="7" fill="hold">
                            <p:stCondLst>
                              <p:cond delay="5666"/>
                            </p:stCondLst>
                            <p:childTnLst>
                              <p:par>
                                <p:cTn id="8" presetID="1" presetClass="mediacall" presetSubtype="0" fill="hold" nodeType="afterEffect">
                                  <p:stCondLst>
                                    <p:cond delay="0"/>
                                  </p:stCondLst>
                                  <p:childTnLst>
                                    <p:cmd type="call" cmd="playFrom(0.0)">
                                      <p:cBhvr>
                                        <p:cTn id="9" dur="56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indefinite" fill="remove"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video>
              <p:cMediaNode vol="80000">
                <p:cTn id="16" repeatCount="indefinite" fill="remove" display="0">
                  <p:stCondLst>
                    <p:cond delay="indefinite"/>
                  </p:stCondLst>
                </p:cTn>
                <p:tgtEl>
                  <p:spTgt spid="3"/>
                </p:tgtEl>
              </p:cMediaNode>
            </p:video>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7"/>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2" name="140640-775595910_small">
            <a:hlinkClick r:id="" action="ppaction://media"/>
            <a:extLst>
              <a:ext uri="{FF2B5EF4-FFF2-40B4-BE49-F238E27FC236}">
                <a16:creationId xmlns:a16="http://schemas.microsoft.com/office/drawing/2014/main" id="{E9622234-A45A-7F56-DD8A-922F8C2A0CE8}"/>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515291" y="2214949"/>
            <a:ext cx="3796048" cy="3958873"/>
          </a:xfrm>
          <a:prstGeom prst="rect">
            <a:avLst/>
          </a:prstGeom>
          <a:ln w="76200">
            <a:solidFill>
              <a:srgbClr val="0070C0"/>
            </a:solidFill>
          </a:ln>
          <a:effectLst>
            <a:softEdge rad="112500"/>
          </a:effectLst>
        </p:spPr>
      </p:pic>
      <p:pic>
        <p:nvPicPr>
          <p:cNvPr id="3" name="140642-775595913_small">
            <a:hlinkClick r:id="" action="ppaction://media"/>
            <a:extLst>
              <a:ext uri="{FF2B5EF4-FFF2-40B4-BE49-F238E27FC236}">
                <a16:creationId xmlns:a16="http://schemas.microsoft.com/office/drawing/2014/main" id="{1367E420-8DC1-9686-DB4D-5EBAFDCBA950}"/>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7281545" y="2304116"/>
            <a:ext cx="3721735" cy="3869706"/>
          </a:xfrm>
          <a:prstGeom prst="rect">
            <a:avLst/>
          </a:prstGeom>
          <a:ln>
            <a:noFill/>
          </a:ln>
          <a:effectLst>
            <a:softEdge rad="112500"/>
          </a:effectLst>
        </p:spPr>
      </p:pic>
      <p:sp>
        <p:nvSpPr>
          <p:cNvPr id="5" name="TextBox 4">
            <a:extLst>
              <a:ext uri="{FF2B5EF4-FFF2-40B4-BE49-F238E27FC236}">
                <a16:creationId xmlns:a16="http://schemas.microsoft.com/office/drawing/2014/main" id="{63062637-9324-3EE8-B372-16C4C7F73DC6}"/>
              </a:ext>
            </a:extLst>
          </p:cNvPr>
          <p:cNvSpPr txBox="1"/>
          <p:nvPr/>
        </p:nvSpPr>
        <p:spPr>
          <a:xfrm>
            <a:off x="7400109" y="1452119"/>
            <a:ext cx="3484605" cy="584775"/>
          </a:xfrm>
          <a:prstGeom prst="rect">
            <a:avLst/>
          </a:prstGeom>
          <a:noFill/>
        </p:spPr>
        <p:txBody>
          <a:bodyPr wrap="square" rtlCol="1">
            <a:spAutoFit/>
          </a:bodyPr>
          <a:lstStyle/>
          <a:p>
            <a:pPr algn="ctr"/>
            <a:r>
              <a:rPr lang="ar-SA"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صحيح</a:t>
            </a:r>
            <a:endParaRPr lang="he-IL"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C84F3DF-C035-64F5-14FB-F58F15CFAA3E}"/>
              </a:ext>
            </a:extLst>
          </p:cNvPr>
          <p:cNvSpPr txBox="1"/>
          <p:nvPr/>
        </p:nvSpPr>
        <p:spPr>
          <a:xfrm>
            <a:off x="1599024" y="1452119"/>
            <a:ext cx="3484605" cy="584775"/>
          </a:xfrm>
          <a:prstGeom prst="rect">
            <a:avLst/>
          </a:prstGeom>
          <a:noFill/>
        </p:spPr>
        <p:txBody>
          <a:bodyPr wrap="square" rtlCol="1">
            <a:spAutoFit/>
          </a:bodyPr>
          <a:lstStyle/>
          <a:p>
            <a:pPr algn="ctr"/>
            <a:r>
              <a:rPr lang="ar-SA"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غير صحيح</a:t>
            </a:r>
            <a:endParaRPr lang="he-IL"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93A6F3C0-E27D-953B-F66D-EA97830F3ED5}"/>
              </a:ext>
            </a:extLst>
          </p:cNvPr>
          <p:cNvSpPr txBox="1"/>
          <p:nvPr/>
        </p:nvSpPr>
        <p:spPr>
          <a:xfrm>
            <a:off x="666207" y="-30978"/>
            <a:ext cx="10842170" cy="954107"/>
          </a:xfrm>
          <a:prstGeom prst="rect">
            <a:avLst/>
          </a:prstGeom>
          <a:noFill/>
        </p:spPr>
        <p:txBody>
          <a:bodyPr wrap="square" rtlCol="1">
            <a:spAutoFit/>
          </a:bodyPr>
          <a:lstStyle/>
          <a:p>
            <a:pPr algn="ctr"/>
            <a:r>
              <a:rPr lang="ar-SA" sz="2800" b="1" dirty="0">
                <a:solidFill>
                  <a:srgbClr val="002060"/>
                </a:solidFill>
                <a:latin typeface="Calibri" panose="020F0502020204030204" pitchFamily="34" charset="0"/>
                <a:ea typeface="Calibri" panose="020F0502020204030204" pitchFamily="34" charset="0"/>
                <a:cs typeface="Calibri" panose="020F0502020204030204" pitchFamily="34" charset="0"/>
              </a:rPr>
              <a:t>صحيح أم غير صحيح بالنّسبة لك؟ </a:t>
            </a:r>
          </a:p>
          <a:p>
            <a:pPr algn="ctr"/>
            <a:r>
              <a:rPr lang="ar-SA" sz="2800" b="1" dirty="0">
                <a:solidFill>
                  <a:srgbClr val="002060"/>
                </a:solidFill>
                <a:latin typeface="Calibri" panose="020F0502020204030204" pitchFamily="34" charset="0"/>
                <a:ea typeface="Calibri" panose="020F0502020204030204" pitchFamily="34" charset="0"/>
                <a:cs typeface="Calibri" panose="020F0502020204030204" pitchFamily="34" charset="0"/>
              </a:rPr>
              <a:t>التّعامل بيننا في مجموعة الصّفّ محترم ولطيف نحو الجميع</a:t>
            </a:r>
            <a:endParaRPr lang="he-IL"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018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66" fill="hold"/>
                                        <p:tgtEl>
                                          <p:spTgt spid="2"/>
                                        </p:tgtEl>
                                      </p:cBhvr>
                                    </p:cmd>
                                  </p:childTnLst>
                                </p:cTn>
                              </p:par>
                            </p:childTnLst>
                          </p:cTn>
                        </p:par>
                        <p:par>
                          <p:cTn id="7" fill="hold">
                            <p:stCondLst>
                              <p:cond delay="5666"/>
                            </p:stCondLst>
                            <p:childTnLst>
                              <p:par>
                                <p:cTn id="8" presetID="1" presetClass="mediacall" presetSubtype="0" fill="hold" nodeType="afterEffect">
                                  <p:stCondLst>
                                    <p:cond delay="0"/>
                                  </p:stCondLst>
                                  <p:childTnLst>
                                    <p:cmd type="call" cmd="playFrom(0.0)">
                                      <p:cBhvr>
                                        <p:cTn id="9" dur="56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indefinite" fill="remove"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video>
              <p:cMediaNode vol="80000">
                <p:cTn id="16" repeatCount="indefinite" fill="remove" display="0">
                  <p:stCondLst>
                    <p:cond delay="indefinite"/>
                  </p:stCondLst>
                </p:cTn>
                <p:tgtEl>
                  <p:spTgt spid="3"/>
                </p:tgtEl>
              </p:cMediaNode>
            </p:video>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7"/>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2" name="140640-775595910_small">
            <a:hlinkClick r:id="" action="ppaction://media"/>
            <a:extLst>
              <a:ext uri="{FF2B5EF4-FFF2-40B4-BE49-F238E27FC236}">
                <a16:creationId xmlns:a16="http://schemas.microsoft.com/office/drawing/2014/main" id="{E9622234-A45A-7F56-DD8A-922F8C2A0CE8}"/>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515291" y="2214949"/>
            <a:ext cx="3796048" cy="3958873"/>
          </a:xfrm>
          <a:prstGeom prst="rect">
            <a:avLst/>
          </a:prstGeom>
          <a:ln w="76200">
            <a:solidFill>
              <a:srgbClr val="0070C0"/>
            </a:solidFill>
          </a:ln>
          <a:effectLst>
            <a:softEdge rad="112500"/>
          </a:effectLst>
        </p:spPr>
      </p:pic>
      <p:pic>
        <p:nvPicPr>
          <p:cNvPr id="3" name="140642-775595913_small">
            <a:hlinkClick r:id="" action="ppaction://media"/>
            <a:extLst>
              <a:ext uri="{FF2B5EF4-FFF2-40B4-BE49-F238E27FC236}">
                <a16:creationId xmlns:a16="http://schemas.microsoft.com/office/drawing/2014/main" id="{1367E420-8DC1-9686-DB4D-5EBAFDCBA950}"/>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7281545" y="2304116"/>
            <a:ext cx="3721735" cy="3869706"/>
          </a:xfrm>
          <a:prstGeom prst="rect">
            <a:avLst/>
          </a:prstGeom>
          <a:ln>
            <a:noFill/>
          </a:ln>
          <a:effectLst>
            <a:softEdge rad="112500"/>
          </a:effectLst>
        </p:spPr>
      </p:pic>
      <p:sp>
        <p:nvSpPr>
          <p:cNvPr id="5" name="TextBox 4">
            <a:extLst>
              <a:ext uri="{FF2B5EF4-FFF2-40B4-BE49-F238E27FC236}">
                <a16:creationId xmlns:a16="http://schemas.microsoft.com/office/drawing/2014/main" id="{63062637-9324-3EE8-B372-16C4C7F73DC6}"/>
              </a:ext>
            </a:extLst>
          </p:cNvPr>
          <p:cNvSpPr txBox="1"/>
          <p:nvPr/>
        </p:nvSpPr>
        <p:spPr>
          <a:xfrm>
            <a:off x="7400109" y="1452119"/>
            <a:ext cx="3484605" cy="584775"/>
          </a:xfrm>
          <a:prstGeom prst="rect">
            <a:avLst/>
          </a:prstGeom>
          <a:noFill/>
        </p:spPr>
        <p:txBody>
          <a:bodyPr wrap="square" rtlCol="1">
            <a:spAutoFit/>
          </a:bodyPr>
          <a:lstStyle/>
          <a:p>
            <a:pPr algn="ctr"/>
            <a:r>
              <a:rPr lang="ar-SA"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صحيح</a:t>
            </a:r>
            <a:endParaRPr lang="he-IL"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C84F3DF-C035-64F5-14FB-F58F15CFAA3E}"/>
              </a:ext>
            </a:extLst>
          </p:cNvPr>
          <p:cNvSpPr txBox="1"/>
          <p:nvPr/>
        </p:nvSpPr>
        <p:spPr>
          <a:xfrm>
            <a:off x="1599024" y="1452119"/>
            <a:ext cx="3484605" cy="584775"/>
          </a:xfrm>
          <a:prstGeom prst="rect">
            <a:avLst/>
          </a:prstGeom>
          <a:noFill/>
        </p:spPr>
        <p:txBody>
          <a:bodyPr wrap="square" rtlCol="1">
            <a:spAutoFit/>
          </a:bodyPr>
          <a:lstStyle/>
          <a:p>
            <a:pPr algn="ctr"/>
            <a:r>
              <a:rPr lang="ar-SA"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غير صحيح</a:t>
            </a:r>
            <a:endParaRPr lang="he-IL"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93A6F3C0-E27D-953B-F66D-EA97830F3ED5}"/>
              </a:ext>
            </a:extLst>
          </p:cNvPr>
          <p:cNvSpPr txBox="1"/>
          <p:nvPr/>
        </p:nvSpPr>
        <p:spPr>
          <a:xfrm>
            <a:off x="666207" y="-30978"/>
            <a:ext cx="10842170" cy="954107"/>
          </a:xfrm>
          <a:prstGeom prst="rect">
            <a:avLst/>
          </a:prstGeom>
          <a:noFill/>
        </p:spPr>
        <p:txBody>
          <a:bodyPr wrap="square" rtlCol="1">
            <a:spAutoFit/>
          </a:bodyPr>
          <a:lstStyle/>
          <a:p>
            <a:pPr algn="ctr"/>
            <a:r>
              <a:rPr lang="ar-SA" sz="2800" b="1" dirty="0">
                <a:solidFill>
                  <a:srgbClr val="002060"/>
                </a:solidFill>
                <a:latin typeface="Calibri" panose="020F0502020204030204" pitchFamily="34" charset="0"/>
                <a:ea typeface="Calibri" panose="020F0502020204030204" pitchFamily="34" charset="0"/>
                <a:cs typeface="Calibri" panose="020F0502020204030204" pitchFamily="34" charset="0"/>
              </a:rPr>
              <a:t>صحيح أم غير صحيح بالنّسبة لك؟ </a:t>
            </a:r>
          </a:p>
          <a:p>
            <a:pPr algn="ctr"/>
            <a:r>
              <a:rPr lang="ar-SA" sz="2800" b="1" dirty="0">
                <a:solidFill>
                  <a:srgbClr val="002060"/>
                </a:solidFill>
                <a:latin typeface="Calibri" panose="020F0502020204030204" pitchFamily="34" charset="0"/>
                <a:ea typeface="Calibri" panose="020F0502020204030204" pitchFamily="34" charset="0"/>
                <a:cs typeface="Calibri" panose="020F0502020204030204" pitchFamily="34" charset="0"/>
              </a:rPr>
              <a:t>هناك قواعد واضحة في صفّنا بخصوص السّلوك المتوقّع منّا في الشّبكة</a:t>
            </a:r>
            <a:endParaRPr lang="he-IL"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835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66" fill="hold"/>
                                        <p:tgtEl>
                                          <p:spTgt spid="2"/>
                                        </p:tgtEl>
                                      </p:cBhvr>
                                    </p:cmd>
                                  </p:childTnLst>
                                </p:cTn>
                              </p:par>
                            </p:childTnLst>
                          </p:cTn>
                        </p:par>
                        <p:par>
                          <p:cTn id="7" fill="hold">
                            <p:stCondLst>
                              <p:cond delay="5666"/>
                            </p:stCondLst>
                            <p:childTnLst>
                              <p:par>
                                <p:cTn id="8" presetID="1" presetClass="mediacall" presetSubtype="0" fill="hold" nodeType="afterEffect">
                                  <p:stCondLst>
                                    <p:cond delay="0"/>
                                  </p:stCondLst>
                                  <p:childTnLst>
                                    <p:cmd type="call" cmd="playFrom(0.0)">
                                      <p:cBhvr>
                                        <p:cTn id="9" dur="56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indefinite" fill="remove"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video>
              <p:cMediaNode vol="80000">
                <p:cTn id="16" repeatCount="indefinite" fill="remove" display="0">
                  <p:stCondLst>
                    <p:cond delay="indefinite"/>
                  </p:stCondLst>
                </p:cTn>
                <p:tgtEl>
                  <p:spTgt spid="3"/>
                </p:tgtEl>
              </p:cMediaNode>
            </p:video>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 name="Rectangle 4">
            <a:extLst>
              <a:ext uri="{FF2B5EF4-FFF2-40B4-BE49-F238E27FC236}">
                <a16:creationId xmlns:a16="http://schemas.microsoft.com/office/drawing/2014/main" id="{05FB114B-BE51-56D8-8B8A-6D424501E0EE}"/>
              </a:ext>
            </a:extLst>
          </p:cNvPr>
          <p:cNvSpPr/>
          <p:nvPr/>
        </p:nvSpPr>
        <p:spPr>
          <a:xfrm>
            <a:off x="3009931" y="270393"/>
            <a:ext cx="5836854" cy="1015663"/>
          </a:xfrm>
          <a:prstGeom prst="rect">
            <a:avLst/>
          </a:prstGeom>
          <a:noFill/>
          <a:ln>
            <a:noFill/>
          </a:ln>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SA" sz="6000" b="1" i="0" u="none" strike="noStrike" kern="0" cap="none" spc="0" normalizeH="0" baseline="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rPr>
              <a:t>وُجهتنا نحو المستقبل</a:t>
            </a:r>
            <a:endParaRPr kumimoji="0" lang="he-IL" sz="6000" b="1" i="0" u="none" strike="noStrike" kern="0" cap="none" spc="0" normalizeH="0" baseline="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 name="תיבת טקסט 4">
            <a:extLst>
              <a:ext uri="{FF2B5EF4-FFF2-40B4-BE49-F238E27FC236}">
                <a16:creationId xmlns:a16="http://schemas.microsoft.com/office/drawing/2014/main" id="{F2105FCB-CE50-C57D-E4E0-FE6362C375BC}"/>
              </a:ext>
            </a:extLst>
          </p:cNvPr>
          <p:cNvSpPr txBox="1"/>
          <p:nvPr/>
        </p:nvSpPr>
        <p:spPr>
          <a:xfrm>
            <a:off x="6782937" y="1696554"/>
            <a:ext cx="5133777" cy="1938992"/>
          </a:xfrm>
          <a:prstGeom prst="rect">
            <a:avLst/>
          </a:prstGeom>
          <a:solidFill>
            <a:schemeClr val="accent4">
              <a:lumMod val="20000"/>
              <a:lumOff val="80000"/>
            </a:schemeClr>
          </a:solid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ar-SA" sz="4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مَن يعرف ما هو</a:t>
            </a:r>
            <a:r>
              <a:rPr lang="he-IL" sz="4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r>
              <a:rPr lang="ar-SA" sz="4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"الرّاب»</a:t>
            </a:r>
            <a:r>
              <a:rPr lang="he-IL" sz="4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r>
              <a:rPr lang="en-US" sz="4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(Rap</a:t>
            </a:r>
            <a:r>
              <a:rPr lang="ar-SA" sz="4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t>
            </a:r>
            <a:endParaRPr lang="he-IL" sz="4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400" rtl="1" eaLnBrk="1" fontAlgn="auto" latinLnBrk="0" hangingPunct="1">
              <a:spcBef>
                <a:spcPts val="0"/>
              </a:spcBef>
              <a:spcAft>
                <a:spcPts val="0"/>
              </a:spcAft>
              <a:buClr>
                <a:srgbClr val="000000"/>
              </a:buClr>
              <a:buSzTx/>
              <a:buFont typeface="Arial"/>
              <a:buNone/>
              <a:tabLst/>
              <a:defRPr/>
            </a:pPr>
            <a:r>
              <a:rPr kumimoji="0" lang="ar-SA" sz="4000" b="0" i="0" u="none" strike="noStrike" kern="0" cap="none" spc="0" normalizeH="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مَن يعرف مغنّي «راب»؟</a:t>
            </a:r>
            <a:endParaRPr kumimoji="0" lang="he-IL" sz="40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026" name="Picture 2" descr="Free microphone music song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1993" y="3837294"/>
            <a:ext cx="1998858" cy="3020706"/>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4">
            <a:extLst>
              <a:ext uri="{FF2B5EF4-FFF2-40B4-BE49-F238E27FC236}">
                <a16:creationId xmlns:a16="http://schemas.microsoft.com/office/drawing/2014/main" id="{F2105FCB-CE50-C57D-E4E0-FE6362C375BC}"/>
              </a:ext>
            </a:extLst>
          </p:cNvPr>
          <p:cNvSpPr txBox="1"/>
          <p:nvPr/>
        </p:nvSpPr>
        <p:spPr>
          <a:xfrm>
            <a:off x="921279" y="1701776"/>
            <a:ext cx="5133777" cy="3785652"/>
          </a:xfrm>
          <a:prstGeom prst="rect">
            <a:avLst/>
          </a:prstGeom>
          <a:solidFill>
            <a:schemeClr val="accent4">
              <a:lumMod val="20000"/>
              <a:lumOff val="80000"/>
            </a:schemeClr>
          </a:solid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ar-SA" sz="40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هل تعلمون؟</a:t>
            </a:r>
            <a:endParaRPr lang="he-IL" sz="40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lgn="ctr">
              <a:buClr>
                <a:srgbClr val="000000"/>
              </a:buClr>
              <a:defRPr/>
            </a:pPr>
            <a:r>
              <a:rPr kumimoji="0" lang="ar-SA" sz="4000" b="0" i="0" u="none" strike="noStrike" kern="0" cap="none" spc="0" normalizeH="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غناء الرّاب</a:t>
            </a:r>
            <a:r>
              <a:rPr kumimoji="0" lang="he-IL" sz="4000" b="0" i="0" u="none" strike="noStrike" kern="0" cap="none" spc="0" normalizeH="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lang="en-US" sz="4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(Rap</a:t>
            </a:r>
            <a:endParaRPr lang="he-IL" sz="4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400" rtl="1" eaLnBrk="1" fontAlgn="auto" latinLnBrk="0" hangingPunct="1">
              <a:spcBef>
                <a:spcPts val="0"/>
              </a:spcBef>
              <a:spcAft>
                <a:spcPts val="0"/>
              </a:spcAft>
              <a:buClr>
                <a:srgbClr val="000000"/>
              </a:buClr>
              <a:buSzTx/>
              <a:buFont typeface="Arial"/>
              <a:buNone/>
              <a:tabLst/>
              <a:defRPr/>
            </a:pPr>
            <a:r>
              <a:rPr lang="ar-SA" sz="4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هو ترديد كلمات بشكل إيقاعيّ وبقافية معيّنة. تكون الكلمات من نِتاج خيال مؤلّفها، ومضمونها يشجّع التّغيير.</a:t>
            </a:r>
            <a:endParaRPr kumimoji="0" lang="he-IL" sz="40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4624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 name="Rectangle 4">
            <a:extLst>
              <a:ext uri="{FF2B5EF4-FFF2-40B4-BE49-F238E27FC236}">
                <a16:creationId xmlns:a16="http://schemas.microsoft.com/office/drawing/2014/main" id="{05FB114B-BE51-56D8-8B8A-6D424501E0EE}"/>
              </a:ext>
            </a:extLst>
          </p:cNvPr>
          <p:cNvSpPr/>
          <p:nvPr/>
        </p:nvSpPr>
        <p:spPr>
          <a:xfrm>
            <a:off x="3009930" y="270393"/>
            <a:ext cx="5836854" cy="1015663"/>
          </a:xfrm>
          <a:prstGeom prst="rect">
            <a:avLst/>
          </a:prstGeom>
          <a:noFill/>
          <a:ln>
            <a:noFill/>
          </a:ln>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SA" sz="6000" b="1" kern="0" dirty="0">
                <a:ln w="38100">
                  <a:noFill/>
                  <a:prstDash val="solid"/>
                </a:ln>
                <a:solidFill>
                  <a:srgbClr val="208366"/>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وُجهتنا نحو المستقبل</a:t>
            </a:r>
            <a:endParaRPr kumimoji="0" lang="he-IL" sz="6000" b="1" i="0" u="none" strike="noStrike" kern="0" cap="none" spc="0" normalizeH="0" baseline="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2" descr="Free band singers musicians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327" y="1774209"/>
            <a:ext cx="8565345" cy="6101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75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Picture 2" descr="Free vector graphics of Watercolor">
            <a:extLst>
              <a:ext uri="{FF2B5EF4-FFF2-40B4-BE49-F238E27FC236}">
                <a16:creationId xmlns:a16="http://schemas.microsoft.com/office/drawing/2014/main" id="{B3324CD2-17D6-EB4C-5B70-1568F9D4824C}"/>
              </a:ext>
            </a:extLst>
          </p:cNvPr>
          <p:cNvPicPr>
            <a:picLocks noChangeAspect="1" noChangeArrowheads="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t="81066"/>
          <a:stretch/>
        </p:blipFill>
        <p:spPr bwMode="auto">
          <a:xfrm>
            <a:off x="6662057" y="-130629"/>
            <a:ext cx="5662765" cy="6662057"/>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FF820ADD-EA00-EE0D-11C7-61DC7D4D41BF}"/>
              </a:ext>
            </a:extLst>
          </p:cNvPr>
          <p:cNvSpPr txBox="1"/>
          <p:nvPr/>
        </p:nvSpPr>
        <p:spPr>
          <a:xfrm>
            <a:off x="6569932" y="166676"/>
            <a:ext cx="5320677" cy="6740307"/>
          </a:xfrm>
          <a:prstGeom prst="rect">
            <a:avLst/>
          </a:prstGeom>
          <a:noFill/>
        </p:spPr>
        <p:txBody>
          <a:bodyPr wrap="square">
            <a:spAutoFit/>
          </a:bodyPr>
          <a:lstStyle/>
          <a:p>
            <a:pPr lvl="0" algn="ctr">
              <a:lnSpc>
                <a:spcPct val="150000"/>
              </a:lnSpc>
              <a:buClr>
                <a:srgbClr val="000000"/>
              </a:buClr>
              <a:defRPr/>
            </a:pPr>
            <a:r>
              <a:rPr lang="ar-SA"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ما بغدر أوصف </a:t>
            </a:r>
            <a:r>
              <a:rPr lang="ar-SA" sz="24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هاي</a:t>
            </a:r>
            <a:r>
              <a:rPr lang="ar-SA"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السّنة وحلاوتها </a:t>
            </a:r>
          </a:p>
          <a:p>
            <a:pPr lvl="0" algn="ctr">
              <a:lnSpc>
                <a:spcPct val="150000"/>
              </a:lnSpc>
              <a:buClr>
                <a:srgbClr val="000000"/>
              </a:buClr>
              <a:defRPr/>
            </a:pPr>
            <a:r>
              <a:rPr lang="ar-SA"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ومش مصدق\ـة أنه خَلَص وصلنا نهايتها،</a:t>
            </a:r>
          </a:p>
          <a:p>
            <a:pPr lvl="0" algn="ctr">
              <a:lnSpc>
                <a:spcPct val="150000"/>
              </a:lnSpc>
              <a:buClr>
                <a:srgbClr val="000000"/>
              </a:buClr>
              <a:defRPr/>
            </a:pPr>
            <a:r>
              <a:rPr lang="ar-SA"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بتذكّر التّجارب اللي بالصّف عشناها، واللقاءات اللي شاركنا فيها ونظّمناها، والصّداقات المتجدّدة والصّداقات اللي كوّناها، عنْجَد سنة مش رح ننساها </a:t>
            </a:r>
          </a:p>
          <a:p>
            <a:pPr lvl="0" algn="ctr">
              <a:lnSpc>
                <a:spcPct val="150000"/>
              </a:lnSpc>
              <a:buClr>
                <a:srgbClr val="000000"/>
              </a:buClr>
              <a:defRPr/>
            </a:pPr>
            <a:r>
              <a:rPr lang="ar-SA"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والمجموعات الصّفيّة بالهواتف الخلويّة، ساعدتنا نلتقي ونقضي أوقات هنيّة، ونهتمّ ونحترم بعض </a:t>
            </a:r>
          </a:p>
          <a:p>
            <a:pPr lvl="0" algn="ctr">
              <a:lnSpc>
                <a:spcPct val="150000"/>
              </a:lnSpc>
              <a:buClr>
                <a:srgbClr val="000000"/>
              </a:buClr>
              <a:defRPr/>
            </a:pPr>
            <a:r>
              <a:rPr lang="ar-SA"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و</a:t>
            </a:r>
            <a:r>
              <a:rPr lang="ar-SY"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نكوّن علاقات قويّة</a:t>
            </a:r>
            <a:r>
              <a:rPr lang="ar-SA"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lvl="0" algn="ctr">
              <a:lnSpc>
                <a:spcPct val="150000"/>
              </a:lnSpc>
              <a:buClr>
                <a:srgbClr val="000000"/>
              </a:buClr>
              <a:defRPr/>
            </a:pPr>
            <a:r>
              <a:rPr lang="ar-SA" sz="24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كان ممتع ننضم للمجموعات الصّفيّة، ونقرأ </a:t>
            </a:r>
            <a:r>
              <a:rPr lang="ar-SA"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الرّسائل فيها </a:t>
            </a:r>
            <a:r>
              <a:rPr lang="ar-SA" sz="24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ونشوف صُوَرنا الجماعيّة، والأهم انه الي حسّوا بالوحدة السّنة الماضية، كانوا مشاركين معنا، وكُنّا كلنا إيد وحدة قويّة</a:t>
            </a:r>
            <a:endParaRPr kumimoji="0" lang="he-IL" sz="5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1" name="Picture 2" descr="Free vector graphics of Watercolor">
            <a:extLst>
              <a:ext uri="{FF2B5EF4-FFF2-40B4-BE49-F238E27FC236}">
                <a16:creationId xmlns:a16="http://schemas.microsoft.com/office/drawing/2014/main" id="{B3324CD2-17D6-EB4C-5B70-1568F9D4824C}"/>
              </a:ext>
            </a:extLst>
          </p:cNvPr>
          <p:cNvPicPr>
            <a:picLocks noChangeAspect="1" noChangeArrowheads="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t="81066"/>
          <a:stretch/>
        </p:blipFill>
        <p:spPr bwMode="auto">
          <a:xfrm>
            <a:off x="598696" y="-130629"/>
            <a:ext cx="5662765" cy="6662057"/>
          </a:xfrm>
          <a:prstGeom prst="rect">
            <a:avLst/>
          </a:prstGeom>
          <a:noFill/>
          <a:extLst>
            <a:ext uri="{909E8E84-426E-40DD-AFC4-6F175D3DCCD1}">
              <a14:hiddenFill xmlns:a14="http://schemas.microsoft.com/office/drawing/2010/main">
                <a:solidFill>
                  <a:srgbClr val="FFFFFF"/>
                </a:solidFill>
              </a14:hiddenFill>
            </a:ext>
          </a:extLst>
        </p:spPr>
      </p:pic>
      <p:sp>
        <p:nvSpPr>
          <p:cNvPr id="9" name="תיבת טקסט 6">
            <a:extLst>
              <a:ext uri="{FF2B5EF4-FFF2-40B4-BE49-F238E27FC236}">
                <a16:creationId xmlns:a16="http://schemas.microsoft.com/office/drawing/2014/main" id="{FF820ADD-EA00-EE0D-11C7-61DC7D4D41BF}"/>
              </a:ext>
            </a:extLst>
          </p:cNvPr>
          <p:cNvSpPr txBox="1"/>
          <p:nvPr/>
        </p:nvSpPr>
        <p:spPr>
          <a:xfrm>
            <a:off x="881401" y="369610"/>
            <a:ext cx="4807131" cy="6186309"/>
          </a:xfrm>
          <a:prstGeom prst="rect">
            <a:avLst/>
          </a:prstGeom>
          <a:noFill/>
        </p:spPr>
        <p:txBody>
          <a:bodyPr wrap="square">
            <a:spAutoFit/>
          </a:bodyPr>
          <a:lstStyle/>
          <a:p>
            <a:pPr lvl="0" algn="ctr">
              <a:lnSpc>
                <a:spcPct val="150000"/>
              </a:lnSpc>
              <a:buClr>
                <a:srgbClr val="000000"/>
              </a:buClr>
              <a:defRPr/>
            </a:pPr>
            <a:r>
              <a:rPr lang="ar-SA" sz="24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ما بغدر أوصف </a:t>
            </a:r>
            <a:r>
              <a:rPr lang="ar-SA" sz="2400" kern="0" noProof="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هاي</a:t>
            </a:r>
            <a:r>
              <a:rPr lang="ar-SA" sz="24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السّنة وصعوبتها </a:t>
            </a:r>
          </a:p>
          <a:p>
            <a:pPr lvl="0" algn="ctr">
              <a:lnSpc>
                <a:spcPct val="150000"/>
              </a:lnSpc>
              <a:buClr>
                <a:srgbClr val="000000"/>
              </a:buClr>
              <a:defRPr/>
            </a:pPr>
            <a:r>
              <a:rPr lang="ar-SA"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و</a:t>
            </a:r>
            <a:r>
              <a:rPr lang="ar-SA" sz="24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مش مصد</a:t>
            </a:r>
            <a:r>
              <a:rPr lang="ar-SA"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ّق\ـة أنه خَلَص وصلنا نهايتها،</a:t>
            </a:r>
          </a:p>
          <a:p>
            <a:pPr lvl="0" algn="ctr">
              <a:lnSpc>
                <a:spcPct val="150000"/>
              </a:lnSpc>
              <a:buClr>
                <a:srgbClr val="000000"/>
              </a:buClr>
              <a:defRPr/>
            </a:pPr>
            <a:r>
              <a:rPr lang="ar-SA"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كان فيها فرص وأنا وغيري عشنا خسارتها</a:t>
            </a:r>
          </a:p>
          <a:p>
            <a:pPr lvl="0" algn="ctr">
              <a:lnSpc>
                <a:spcPct val="150000"/>
              </a:lnSpc>
              <a:buClr>
                <a:srgbClr val="000000"/>
              </a:buClr>
              <a:defRPr/>
            </a:pPr>
            <a:r>
              <a:rPr lang="ar-SA"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صاحبي </a:t>
            </a:r>
            <a:r>
              <a:rPr lang="ar-SA" sz="24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قاللي</a:t>
            </a:r>
            <a:r>
              <a:rPr lang="ar-SA"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شاعر لحالي، وغيره كثار من صفنا الغالي، والمجموعات اللي ضمّوني فيها بالهواتف الخلويّة، الأجواء فيها عكّرت بالي</a:t>
            </a:r>
          </a:p>
          <a:p>
            <a:pPr lvl="0" algn="ctr">
              <a:lnSpc>
                <a:spcPct val="150000"/>
              </a:lnSpc>
              <a:buClr>
                <a:srgbClr val="000000"/>
              </a:buClr>
              <a:defRPr/>
            </a:pPr>
            <a:r>
              <a:rPr lang="ar-SA"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بعثوا فيها رسائل مهينة وعدائيّة، </a:t>
            </a:r>
          </a:p>
          <a:p>
            <a:pPr lvl="0" algn="ctr">
              <a:lnSpc>
                <a:spcPct val="150000"/>
              </a:lnSpc>
              <a:buClr>
                <a:srgbClr val="000000"/>
              </a:buClr>
              <a:defRPr/>
            </a:pPr>
            <a:r>
              <a:rPr lang="ar-SA" sz="24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هاي</a:t>
            </a:r>
            <a:r>
              <a:rPr lang="ar-SA"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غير نشْر الصّور المحرجة، أو تجاهل رسائل بعض الزملاء، بقصد وعن نيّة</a:t>
            </a:r>
            <a:r>
              <a:rPr lang="he-IL" sz="24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t>
            </a:r>
          </a:p>
          <a:p>
            <a:pPr lvl="0" algn="ctr">
              <a:lnSpc>
                <a:spcPct val="150000"/>
              </a:lnSpc>
              <a:buClr>
                <a:srgbClr val="000000"/>
              </a:buClr>
              <a:defRPr/>
            </a:pPr>
            <a:r>
              <a:rPr lang="ar-SA" sz="24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كنت بقدر أعمل أكثر عشان أمنع </a:t>
            </a:r>
            <a:r>
              <a:rPr lang="ar-SA" sz="2400" kern="0" noProof="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هاي</a:t>
            </a:r>
            <a:r>
              <a:rPr lang="ar-SA" sz="24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المشاعر الضّارّة.. يا خسارة يا خسارة</a:t>
            </a:r>
            <a:endParaRPr kumimoji="0" lang="he-IL" sz="5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12340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 name="Rectangle 4">
            <a:extLst>
              <a:ext uri="{FF2B5EF4-FFF2-40B4-BE49-F238E27FC236}">
                <a16:creationId xmlns:a16="http://schemas.microsoft.com/office/drawing/2014/main" id="{05FB114B-BE51-56D8-8B8A-6D424501E0EE}"/>
              </a:ext>
            </a:extLst>
          </p:cNvPr>
          <p:cNvSpPr/>
          <p:nvPr/>
        </p:nvSpPr>
        <p:spPr>
          <a:xfrm>
            <a:off x="3436334" y="270393"/>
            <a:ext cx="4984058" cy="1015663"/>
          </a:xfrm>
          <a:prstGeom prst="rect">
            <a:avLst/>
          </a:prstGeom>
          <a:noFill/>
          <a:ln>
            <a:noFill/>
          </a:ln>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ar-SA" sz="6000" b="1" kern="0" dirty="0">
                <a:ln w="38100">
                  <a:noFill/>
                  <a:prstDash val="solid"/>
                </a:ln>
                <a:solidFill>
                  <a:srgbClr val="208366"/>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في أعقاب الأغنيتين</a:t>
            </a:r>
            <a:endParaRPr kumimoji="0" lang="he-IL" sz="6000" b="1" i="0" u="none" strike="noStrike" kern="0" cap="none" spc="0" normalizeH="0" baseline="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תיבת טקסט 4">
            <a:extLst>
              <a:ext uri="{FF2B5EF4-FFF2-40B4-BE49-F238E27FC236}">
                <a16:creationId xmlns:a16="http://schemas.microsoft.com/office/drawing/2014/main" id="{F2105FCB-CE50-C57D-E4E0-FE6362C375BC}"/>
              </a:ext>
            </a:extLst>
          </p:cNvPr>
          <p:cNvSpPr txBox="1"/>
          <p:nvPr/>
        </p:nvSpPr>
        <p:spPr>
          <a:xfrm>
            <a:off x="6701050" y="1426803"/>
            <a:ext cx="5234097" cy="707886"/>
          </a:xfrm>
          <a:prstGeom prst="rect">
            <a:avLst/>
          </a:prstGeom>
          <a:solidFill>
            <a:schemeClr val="accent1">
              <a:lumMod val="20000"/>
              <a:lumOff val="80000"/>
            </a:schemeClr>
          </a:solid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ar-SA" sz="40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ناقشوا الأسئلة الآتية: </a:t>
            </a:r>
            <a:endParaRPr kumimoji="0" lang="he-IL" sz="40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026" name="Picture 2" descr="Free microphone music song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391" y="270393"/>
            <a:ext cx="999429" cy="15103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microphone music song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9500" y="2460781"/>
            <a:ext cx="633985" cy="958088"/>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4">
            <a:extLst>
              <a:ext uri="{FF2B5EF4-FFF2-40B4-BE49-F238E27FC236}">
                <a16:creationId xmlns:a16="http://schemas.microsoft.com/office/drawing/2014/main" id="{F2105FCB-CE50-C57D-E4E0-FE6362C375BC}"/>
              </a:ext>
            </a:extLst>
          </p:cNvPr>
          <p:cNvSpPr txBox="1"/>
          <p:nvPr/>
        </p:nvSpPr>
        <p:spPr>
          <a:xfrm>
            <a:off x="1801504" y="2595412"/>
            <a:ext cx="9194222" cy="707886"/>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ar-SA" sz="4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ما كان شعوركم خلال سماع كلّ أغنية؟ </a:t>
            </a:r>
            <a:endParaRPr kumimoji="0" lang="he-IL" sz="40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8" name="Picture 2" descr="Free microphone music song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9500" y="3882714"/>
            <a:ext cx="633985" cy="958088"/>
          </a:xfrm>
          <a:prstGeom prst="rect">
            <a:avLst/>
          </a:prstGeom>
          <a:noFill/>
          <a:extLst>
            <a:ext uri="{909E8E84-426E-40DD-AFC4-6F175D3DCCD1}">
              <a14:hiddenFill xmlns:a14="http://schemas.microsoft.com/office/drawing/2010/main">
                <a:solidFill>
                  <a:srgbClr val="FFFFFF"/>
                </a:solidFill>
              </a14:hiddenFill>
            </a:ext>
          </a:extLst>
        </p:spPr>
      </p:pic>
      <p:sp>
        <p:nvSpPr>
          <p:cNvPr id="9" name="תיבת טקסט 4">
            <a:extLst>
              <a:ext uri="{FF2B5EF4-FFF2-40B4-BE49-F238E27FC236}">
                <a16:creationId xmlns:a16="http://schemas.microsoft.com/office/drawing/2014/main" id="{F2105FCB-CE50-C57D-E4E0-FE6362C375BC}"/>
              </a:ext>
            </a:extLst>
          </p:cNvPr>
          <p:cNvSpPr txBox="1"/>
          <p:nvPr/>
        </p:nvSpPr>
        <p:spPr>
          <a:xfrm>
            <a:off x="2140879" y="3948721"/>
            <a:ext cx="9194222" cy="1323439"/>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ar-SA" sz="4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حسب رأيكم، ما الذي أدّى إلى السّنة الّتي وُصِفَت في الأغنية؟ </a:t>
            </a:r>
            <a:endParaRPr kumimoji="0" lang="he-IL" sz="40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0" name="Picture 2" descr="Free microphone music song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01163" y="5186459"/>
            <a:ext cx="633985" cy="958088"/>
          </a:xfrm>
          <a:prstGeom prst="rect">
            <a:avLst/>
          </a:prstGeom>
          <a:noFill/>
          <a:extLst>
            <a:ext uri="{909E8E84-426E-40DD-AFC4-6F175D3DCCD1}">
              <a14:hiddenFill xmlns:a14="http://schemas.microsoft.com/office/drawing/2010/main">
                <a:solidFill>
                  <a:srgbClr val="FFFFFF"/>
                </a:solidFill>
              </a14:hiddenFill>
            </a:ext>
          </a:extLst>
        </p:spPr>
      </p:pic>
      <p:sp>
        <p:nvSpPr>
          <p:cNvPr id="11" name="תיבת טקסט 4">
            <a:extLst>
              <a:ext uri="{FF2B5EF4-FFF2-40B4-BE49-F238E27FC236}">
                <a16:creationId xmlns:a16="http://schemas.microsoft.com/office/drawing/2014/main" id="{F2105FCB-CE50-C57D-E4E0-FE6362C375BC}"/>
              </a:ext>
            </a:extLst>
          </p:cNvPr>
          <p:cNvSpPr txBox="1"/>
          <p:nvPr/>
        </p:nvSpPr>
        <p:spPr>
          <a:xfrm>
            <a:off x="0" y="5232901"/>
            <a:ext cx="11335101" cy="1200329"/>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ar-SA" sz="36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ما الذي يمكن أن يساعد، وما الأمور الّتي ينبغي الامتناع عنها في صفّنا كي نصل إلى نهاية سنة تحوي تجارب جيّدة في سلوكنا الصّفيّ بالشّبكة؟ </a:t>
            </a:r>
            <a:endParaRPr kumimoji="0" lang="he-IL" sz="36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14381130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14031</TotalTime>
  <Words>1849</Words>
  <Application>Microsoft Office PowerPoint</Application>
  <PresentationFormat>מסך רחב</PresentationFormat>
  <Paragraphs>167</Paragraphs>
  <Slides>16</Slides>
  <Notes>16</Notes>
  <HiddenSlides>0</HiddenSlides>
  <MMClips>8</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16</vt:i4>
      </vt:variant>
    </vt:vector>
  </HeadingPairs>
  <TitlesOfParts>
    <vt:vector size="22" baseType="lpstr">
      <vt:lpstr>Arial</vt:lpstr>
      <vt:lpstr>Calibri</vt:lpstr>
      <vt:lpstr>Calibri Light</vt:lpstr>
      <vt:lpstr>Heebo</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מאגרי כ"ח</dc:title>
  <dc:creator>Dafna Hadar Pecker</dc:creator>
  <cp:lastModifiedBy>יפעת זץ</cp:lastModifiedBy>
  <cp:revision>265</cp:revision>
  <dcterms:created xsi:type="dcterms:W3CDTF">2023-10-09T18:58:42Z</dcterms:created>
  <dcterms:modified xsi:type="dcterms:W3CDTF">2025-02-05T08:45:14Z</dcterms:modified>
</cp:coreProperties>
</file>