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71" r:id="rId2"/>
    <p:sldId id="626" r:id="rId3"/>
    <p:sldId id="549" r:id="rId4"/>
    <p:sldId id="604" r:id="rId5"/>
    <p:sldId id="538" r:id="rId6"/>
    <p:sldId id="585" r:id="rId7"/>
    <p:sldId id="624" r:id="rId8"/>
    <p:sldId id="652" r:id="rId9"/>
    <p:sldId id="258" r:id="rId10"/>
    <p:sldId id="256" r:id="rId11"/>
    <p:sldId id="603" r:id="rId12"/>
    <p:sldId id="647" r:id="rId13"/>
    <p:sldId id="618" r:id="rId14"/>
    <p:sldId id="648" r:id="rId15"/>
    <p:sldId id="649" r:id="rId16"/>
    <p:sldId id="650" r:id="rId17"/>
    <p:sldId id="628" r:id="rId18"/>
    <p:sldId id="629" r:id="rId19"/>
    <p:sldId id="630" r:id="rId20"/>
    <p:sldId id="651" r:id="rId21"/>
    <p:sldId id="586" r:id="rId22"/>
    <p:sldId id="620" r:id="rId23"/>
    <p:sldId id="623" r:id="rId24"/>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das cohen" initials="hc" lastIdx="65" clrIdx="0">
    <p:extLst>
      <p:ext uri="{19B8F6BF-5375-455C-9EA6-DF929625EA0E}">
        <p15:presenceInfo xmlns:p15="http://schemas.microsoft.com/office/powerpoint/2012/main" userId="aaa066b9589937ca" providerId="Windows Live"/>
      </p:ext>
    </p:extLst>
  </p:cmAuthor>
  <p:cmAuthor id="2" name="יפעת" initials="י" lastIdx="67" clrIdx="1">
    <p:extLst>
      <p:ext uri="{19B8F6BF-5375-455C-9EA6-DF929625EA0E}">
        <p15:presenceInfo xmlns:p15="http://schemas.microsoft.com/office/powerpoint/2012/main" userId="יפעת" providerId="None"/>
      </p:ext>
    </p:extLst>
  </p:cmAuthor>
  <p:cmAuthor id="3" name="Administrator" initials="A" lastIdx="9" clrIdx="2">
    <p:extLst>
      <p:ext uri="{19B8F6BF-5375-455C-9EA6-DF929625EA0E}">
        <p15:presenceInfo xmlns:p15="http://schemas.microsoft.com/office/powerpoint/2012/main" userId="Administrator" providerId="None"/>
      </p:ext>
    </p:extLst>
  </p:cmAuthor>
  <p:cmAuthor id="4" name="Dafna Hadar Pecker" initials="DHP" lastIdx="15" clrIdx="3">
    <p:extLst>
      <p:ext uri="{19B8F6BF-5375-455C-9EA6-DF929625EA0E}">
        <p15:presenceInfo xmlns:p15="http://schemas.microsoft.com/office/powerpoint/2012/main" userId="873281f71de5b19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BE5D6"/>
    <a:srgbClr val="DDAD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61" autoAdjust="0"/>
    <p:restoredTop sz="62115" autoAdjust="0"/>
  </p:normalViewPr>
  <p:slideViewPr>
    <p:cSldViewPr snapToGrid="0">
      <p:cViewPr varScale="1">
        <p:scale>
          <a:sx n="41" d="100"/>
          <a:sy n="41" d="100"/>
        </p:scale>
        <p:origin x="17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554209B1-B5E2-43FE-B585-31A02A59E906}" type="datetimeFigureOut">
              <a:rPr lang="he-IL" smtClean="0"/>
              <a:t>ה'/שבט/תשפ"ה</a:t>
            </a:fld>
            <a:endParaRPr lang="he-I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495F1F8-C5C7-4BC5-8C7E-4E8707A6B63A}" type="slidenum">
              <a:rPr lang="he-IL" smtClean="0"/>
              <a:t>‹#›</a:t>
            </a:fld>
            <a:endParaRPr lang="he-IL" dirty="0"/>
          </a:p>
        </p:txBody>
      </p:sp>
    </p:spTree>
    <p:extLst>
      <p:ext uri="{BB962C8B-B14F-4D97-AF65-F5344CB8AC3E}">
        <p14:creationId xmlns:p14="http://schemas.microsoft.com/office/powerpoint/2010/main" val="3016531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amichlol.org.il/%D7%9E%D7%97%D7%A9%D7%91"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hamichlol.org.il/%D7%A4%D7%A7%D7%A1" TargetMode="External"/><Relationship Id="rId4" Type="http://schemas.openxmlformats.org/officeDocument/2006/relationships/hyperlink" Target="https://www.hamichlol.org.il/%D7%98%D7%9C%D7%A4%D7%95%D7%9F_%D7%A1%D7%9C%D7%95%D7%9C%D7%A8%D7%9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strike="noStrike" dirty="0">
                <a:solidFill>
                  <a:srgbClr val="002060"/>
                </a:solidFill>
              </a:rPr>
              <a:t>רקע </a:t>
            </a:r>
            <a:r>
              <a:rPr lang="he-IL" b="1" dirty="0"/>
              <a:t>למורה: </a:t>
            </a:r>
            <a:r>
              <a:rPr lang="he-IL" sz="1200" dirty="0">
                <a:latin typeface="Calibri" panose="020F0502020204030204" pitchFamily="34" charset="0"/>
                <a:ea typeface="Calibri" panose="020F0502020204030204" pitchFamily="34" charset="0"/>
                <a:cs typeface="Calibri" panose="020F0502020204030204" pitchFamily="34" charset="0"/>
              </a:rPr>
              <a:t>בשנתיים האחרונות אנו עדים למהפכה בכל הקשור לקידום טכנולוגיה של בינה המלאכותית, היכולה לדמות יכולות חשיבה אנושיות. קצב הפיתוח והטמעתם של יישומים אלה הינו חסר תקדים והשפעתם העמוקה ניכרת בתחומים כגון כלכלה, תרבות, בריאות, חינוך ועוד. גם בני הנוער החיים בעידן הנוכחי, עושים שימוש בבינה המלאכותית בהיבטים שונים בחיי היומיום שלהם.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dirty="0">
                <a:latin typeface="Calibri" panose="020F0502020204030204" pitchFamily="34" charset="0"/>
                <a:ea typeface="Calibri" panose="020F0502020204030204" pitchFamily="34" charset="0"/>
                <a:cs typeface="Calibri" panose="020F0502020204030204" pitchFamily="34" charset="0"/>
              </a:rPr>
              <a:t>מטרת השיעור הנוכחי: </a:t>
            </a:r>
            <a:r>
              <a:rPr lang="he-IL" sz="1200" b="0" dirty="0">
                <a:latin typeface="Calibri" panose="020F0502020204030204" pitchFamily="34" charset="0"/>
                <a:ea typeface="Calibri" panose="020F0502020204030204" pitchFamily="34" charset="0"/>
                <a:cs typeface="Calibri" panose="020F0502020204030204" pitchFamily="34" charset="0"/>
              </a:rPr>
              <a:t>לסקור את האפשרויות שפותחת בפנינו הבינה המלאכותית, לצד חשיבה כיצד נוכל להשתמש בה באופן מושכל, חיובי ומוגן.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dirty="0">
                <a:latin typeface="Calibri" panose="020F0502020204030204" pitchFamily="34" charset="0"/>
                <a:ea typeface="Calibri" panose="020F0502020204030204" pitchFamily="34" charset="0"/>
                <a:cs typeface="Calibri" panose="020F0502020204030204" pitchFamily="34" charset="0"/>
              </a:rPr>
              <a:t>ישנה חשיבות בגיבוש כללים ונורמות התנהגות במגוון סביבות - פנים אל פנים, הסביבה הלימודית, הסביבה</a:t>
            </a:r>
            <a:r>
              <a:rPr lang="he-IL" sz="1200" b="1" dirty="0">
                <a:latin typeface="Calibri" panose="020F0502020204030204" pitchFamily="34" charset="0"/>
                <a:ea typeface="Calibri" panose="020F0502020204030204" pitchFamily="34" charset="0"/>
                <a:cs typeface="Calibri" panose="020F0502020204030204" pitchFamily="34" charset="0"/>
              </a:rPr>
              <a:t> </a:t>
            </a:r>
            <a:r>
              <a:rPr lang="he-IL" sz="1200" b="0" dirty="0">
                <a:latin typeface="Calibri" panose="020F0502020204030204" pitchFamily="34" charset="0"/>
                <a:ea typeface="Calibri" panose="020F0502020204030204" pitchFamily="34" charset="0"/>
                <a:cs typeface="Calibri" panose="020F0502020204030204" pitchFamily="34" charset="0"/>
              </a:rPr>
              <a:t>החברתית ועוד. כחלק מגיבוש אותן הנחיות, נרצה לגבש עם התלמידים כללים להתנהלות במרחב המקוון, בדגש על שימוש בבינה המלאכותית, המעלה הזדמנויות, מורכבויות ולעתים, אף עלולה לחשוף אותנו למצבי סיכון ופגיעה. </a:t>
            </a:r>
            <a:endParaRPr lang="he-IL" b="0" dirty="0"/>
          </a:p>
        </p:txBody>
      </p:sp>
      <p:sp>
        <p:nvSpPr>
          <p:cNvPr id="4" name="Slide Number Placeholder 3"/>
          <p:cNvSpPr>
            <a:spLocks noGrp="1"/>
          </p:cNvSpPr>
          <p:nvPr>
            <p:ph type="sldNum" sz="quarter" idx="5"/>
          </p:nvPr>
        </p:nvSpPr>
        <p:spPr/>
        <p:txBody>
          <a:bodyPr/>
          <a:lstStyle/>
          <a:p>
            <a:fld id="{2D822099-C4B9-4777-AC4D-E954DB6718BC}" type="slidenum">
              <a:rPr lang="he-IL" smtClean="0"/>
              <a:t>1</a:t>
            </a:fld>
            <a:endParaRPr lang="he-IL" dirty="0"/>
          </a:p>
        </p:txBody>
      </p:sp>
    </p:spTree>
    <p:extLst>
      <p:ext uri="{BB962C8B-B14F-4D97-AF65-F5344CB8AC3E}">
        <p14:creationId xmlns:p14="http://schemas.microsoft.com/office/powerpoint/2010/main" val="3215594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הרחבה למורה: </a:t>
            </a:r>
          </a:p>
          <a:p>
            <a:pPr algn="r" rtl="1"/>
            <a:r>
              <a:rPr lang="he-IL" dirty="0"/>
              <a:t>לאורך ההיסטוריה, בני אדם המציאו מגוון רחב של המצאות שתרמו ושיפרו לאין שיעור את איכות החיים. בסוף המאה ה-18, הביאה המהפכה התעשייתית, לשינוי בשיטת הייצור, כך </a:t>
            </a:r>
            <a:r>
              <a:rPr lang="he-IL" b="0" dirty="0"/>
              <a:t>שהפכה</a:t>
            </a:r>
            <a:r>
              <a:rPr lang="he-IL" dirty="0"/>
              <a:t> ממוכנת ותעשייתית ולא ידנית. תהליך התיעוש כלל בתוכו שימוש בקיטור כמקור אנרגיה ועל ידי שימוש במנועים חוללו שינויים גדולים בהיבטים רבים בתחומי החיים. השימוש התעשייתי במכונות אפשר </a:t>
            </a:r>
            <a:r>
              <a:rPr lang="he-IL" b="0" dirty="0"/>
              <a:t>לייצר</a:t>
            </a:r>
            <a:r>
              <a:rPr lang="he-IL" dirty="0"/>
              <a:t> כמויות גדולות של סחורה שתרמה לביסוס הכלכלה.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0" i="0" u="none" dirty="0">
                <a:solidFill>
                  <a:schemeClr val="tx1"/>
                </a:solidFill>
                <a:effectLst/>
                <a:highlight>
                  <a:srgbClr val="FFFFFF"/>
                </a:highlight>
                <a:latin typeface="Arial" panose="020B0604020202020204" pitchFamily="34" charset="0"/>
              </a:rPr>
              <a:t>המהפכה הדיגיטלית אשר החלה בשנות ה-50 כללה למעשה מעבר מטכנולוגיה אלקטרונית-אנלוגית הקשורה למכונות, לטכנולוגיה דיגיטלית, והיא מסמלת את תחילתו של עידן המידע. הדגש העיקרי הוא על ייצור דיגיטלי המוני, כאשר הבסיס לכך הוא </a:t>
            </a:r>
            <a:r>
              <a:rPr lang="he-IL" b="0" i="0" u="none" strike="noStrike" dirty="0">
                <a:solidFill>
                  <a:schemeClr val="tx1"/>
                </a:solidFill>
                <a:effectLst/>
                <a:highlight>
                  <a:srgbClr val="FFFFFF"/>
                </a:highlight>
                <a:latin typeface="Arial" panose="020B0604020202020204" pitchFamily="34" charset="0"/>
                <a:hlinkClick r:id="rId3" tooltip="מחשב">
                  <a:extLst>
                    <a:ext uri="{A12FA001-AC4F-418D-AE19-62706E023703}">
                      <ahyp:hlinkClr xmlns:ahyp="http://schemas.microsoft.com/office/drawing/2018/hyperlinkcolor" val="tx"/>
                    </a:ext>
                  </a:extLst>
                </a:hlinkClick>
              </a:rPr>
              <a:t>מחשב</a:t>
            </a:r>
            <a:r>
              <a:rPr lang="he-IL" b="0" i="0" u="none" dirty="0">
                <a:solidFill>
                  <a:schemeClr val="tx1"/>
                </a:solidFill>
                <a:effectLst/>
                <a:highlight>
                  <a:srgbClr val="FFFFFF"/>
                </a:highlight>
                <a:latin typeface="Arial" panose="020B0604020202020204" pitchFamily="34" charset="0"/>
              </a:rPr>
              <a:t>, </a:t>
            </a:r>
            <a:r>
              <a:rPr lang="he-IL" b="0" i="0" u="none" strike="noStrike" dirty="0">
                <a:solidFill>
                  <a:schemeClr val="tx1"/>
                </a:solidFill>
                <a:effectLst/>
                <a:highlight>
                  <a:srgbClr val="FFFFFF"/>
                </a:highlight>
                <a:latin typeface="Arial" panose="020B0604020202020204" pitchFamily="34" charset="0"/>
                <a:hlinkClick r:id="rId4" tooltip="טלפון סלולרי">
                  <a:extLst>
                    <a:ext uri="{A12FA001-AC4F-418D-AE19-62706E023703}">
                      <ahyp:hlinkClr xmlns:ahyp="http://schemas.microsoft.com/office/drawing/2018/hyperlinkcolor" val="tx"/>
                    </a:ext>
                  </a:extLst>
                </a:hlinkClick>
              </a:rPr>
              <a:t>טלפון סלולרי</a:t>
            </a:r>
            <a:r>
              <a:rPr lang="he-IL" b="0" i="0" u="none" dirty="0">
                <a:solidFill>
                  <a:schemeClr val="tx1"/>
                </a:solidFill>
                <a:effectLst/>
                <a:highlight>
                  <a:srgbClr val="FFFFFF"/>
                </a:highlight>
                <a:latin typeface="Arial" panose="020B0604020202020204" pitchFamily="34" charset="0"/>
              </a:rPr>
              <a:t>, ו</a:t>
            </a:r>
            <a:r>
              <a:rPr lang="he-IL" b="0" i="0" u="none" strike="noStrike" dirty="0">
                <a:solidFill>
                  <a:schemeClr val="tx1"/>
                </a:solidFill>
                <a:effectLst/>
                <a:highlight>
                  <a:srgbClr val="FFFFFF"/>
                </a:highlight>
                <a:latin typeface="Arial" panose="020B0604020202020204" pitchFamily="34" charset="0"/>
                <a:hlinkClick r:id="rId5" tooltip="פקס">
                  <a:extLst>
                    <a:ext uri="{A12FA001-AC4F-418D-AE19-62706E023703}">
                      <ahyp:hlinkClr xmlns:ahyp="http://schemas.microsoft.com/office/drawing/2018/hyperlinkcolor" val="tx"/>
                    </a:ext>
                  </a:extLst>
                </a:hlinkClick>
              </a:rPr>
              <a:t>פקס</a:t>
            </a:r>
            <a:r>
              <a:rPr lang="he-IL" b="0" i="0" u="none" dirty="0">
                <a:solidFill>
                  <a:schemeClr val="tx1"/>
                </a:solidFill>
                <a:effectLst/>
                <a:highlight>
                  <a:srgbClr val="FFFFFF"/>
                </a:highlight>
                <a:latin typeface="Arial" panose="020B0604020202020204" pitchFamily="34" charset="0"/>
              </a:rPr>
              <a:t>.</a:t>
            </a:r>
          </a:p>
          <a:p>
            <a:pPr algn="r" rtl="1"/>
            <a:endParaRPr lang="he-IL" dirty="0"/>
          </a:p>
          <a:p>
            <a:pPr algn="r" rtl="1"/>
            <a:r>
              <a:rPr lang="he-IL" dirty="0"/>
              <a:t>מתוך אתר הספריה הווירטואלית של מט"ח בקישור: </a:t>
            </a:r>
            <a:r>
              <a:rPr lang="en-US" dirty="0"/>
              <a:t>https://did.li/UkDaa</a:t>
            </a:r>
            <a:endParaRPr lang="he-IL" b="0" u="none" dirty="0">
              <a:solidFill>
                <a:schemeClr val="tx1"/>
              </a:solidFill>
            </a:endParaRPr>
          </a:p>
          <a:p>
            <a:pPr algn="r" rtl="1"/>
            <a:r>
              <a:rPr lang="he-IL" dirty="0"/>
              <a:t>מתוך אתר מכלול-האנציקלופדיה היהודית: </a:t>
            </a:r>
            <a:r>
              <a:rPr lang="en-US" dirty="0"/>
              <a:t>https://did.li/LSZ5q</a:t>
            </a:r>
            <a:r>
              <a:rPr lang="he-IL" dirty="0"/>
              <a:t> </a:t>
            </a:r>
            <a:endParaRPr lang="he-IL" b="0" u="none" dirty="0">
              <a:solidFill>
                <a:schemeClr val="tx1"/>
              </a:solidFill>
            </a:endParaRPr>
          </a:p>
        </p:txBody>
      </p:sp>
      <p:sp>
        <p:nvSpPr>
          <p:cNvPr id="4" name="Slide Number Placeholder 3"/>
          <p:cNvSpPr>
            <a:spLocks noGrp="1"/>
          </p:cNvSpPr>
          <p:nvPr>
            <p:ph type="sldNum" sz="quarter" idx="5"/>
          </p:nvPr>
        </p:nvSpPr>
        <p:spPr/>
        <p:txBody>
          <a:bodyPr/>
          <a:lstStyle/>
          <a:p>
            <a:fld id="{5495F1F8-C5C7-4BC5-8C7E-4E8707A6B63A}" type="slidenum">
              <a:rPr lang="he-IL" smtClean="0"/>
              <a:t>10</a:t>
            </a:fld>
            <a:endParaRPr lang="he-IL"/>
          </a:p>
        </p:txBody>
      </p:sp>
    </p:spTree>
    <p:extLst>
      <p:ext uri="{BB962C8B-B14F-4D97-AF65-F5344CB8AC3E}">
        <p14:creationId xmlns:p14="http://schemas.microsoft.com/office/powerpoint/2010/main" val="1640761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a:t>הרחבה למורה:</a:t>
            </a:r>
            <a:r>
              <a:rPr lang="he-IL" dirty="0"/>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בינה מלאכותית (</a:t>
            </a:r>
            <a:r>
              <a:rPr lang="en-US" sz="1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Artificial Intelligence</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או בקצרה </a:t>
            </a:r>
            <a:r>
              <a:rPr lang="en-US"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AI</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היא ענף ממדעי המחשב, אשר עוסק ביכולתם של מחשבים לפעול באופן המציג יכולות של בינה אנושית. בעזרת כלים ושיטות שונות, פותחו פלטפורמות בהם המחשב דמה אופני מחשבה אנושיים, ובכך תתאפשר באופן עצמאי  היכולת להתמודד עם פתרון בעיות בנושאים שונים, קבלת החלטות וסוגיות נוספות שיתנו מענה למגוון רחב של תחומים. הבינה </a:t>
            </a:r>
            <a:r>
              <a:rPr lang="he-IL" sz="1200" b="0" i="0" dirty="0">
                <a:solidFill>
                  <a:srgbClr val="404040"/>
                </a:solidFill>
                <a:effectLst/>
                <a:latin typeface="Noto Sans Hebrew"/>
              </a:rPr>
              <a:t>חלה להתפתח באמצע שנות ה-50 של המאה הקודמת, וכיום היא נוכחת בתחומים רבים של חיינו. בשנתיים האחרונות, נכנסו לחיינו מגוון רחב של כלי בינה מלאכותית</a:t>
            </a:r>
            <a:r>
              <a:rPr lang="he-IL"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הספר", משרד החינוך:  </a:t>
            </a:r>
            <a:r>
              <a:rPr lang="en-US" dirty="0"/>
              <a:t>https://meyda.education.gov.il/files/Pop/0files/lemida-metukshevet/AI/Guidelines.pdf</a:t>
            </a:r>
            <a:r>
              <a:rPr lang="he-IL" dirty="0"/>
              <a:t> </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D822099-C4B9-4777-AC4D-E954DB6718BC}" type="slidenum">
              <a:rPr lang="he-IL" smtClean="0"/>
              <a:t>11</a:t>
            </a:fld>
            <a:endParaRPr lang="he-IL"/>
          </a:p>
        </p:txBody>
      </p:sp>
    </p:spTree>
    <p:extLst>
      <p:ext uri="{BB962C8B-B14F-4D97-AF65-F5344CB8AC3E}">
        <p14:creationId xmlns:p14="http://schemas.microsoft.com/office/powerpoint/2010/main" val="2717518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מתוך "בינה מלאכותית יוצרת בבתי ספר-הנחיות ראשוניות"- מסמך מטעם משרד החינוך 2023</a:t>
            </a:r>
          </a:p>
          <a:p>
            <a:pPr algn="r" rtl="1"/>
            <a:endParaRPr lang="he-IL" sz="1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878538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הנחייה למורה: </a:t>
            </a:r>
          </a:p>
          <a:p>
            <a:pPr algn="r" rtl="1"/>
            <a:r>
              <a:rPr lang="he-IL" dirty="0"/>
              <a:t>בעזרת הדוגמאות השונות, נמחיש כיצד נעשה שימוש באמצעים של בינה מלאכותית בחיי היום יום </a:t>
            </a:r>
            <a:r>
              <a:rPr lang="he-IL" strike="noStrike" dirty="0"/>
              <a:t>ונאפשר </a:t>
            </a:r>
            <a:r>
              <a:rPr lang="he-IL" dirty="0"/>
              <a:t> לתלמידים להתחבר לאופנים השונים שבהם הם משתמשים בחייהם</a:t>
            </a:r>
            <a:r>
              <a:rPr lang="en-US" dirty="0"/>
              <a:t> </a:t>
            </a:r>
            <a:r>
              <a:rPr lang="he-IL" dirty="0"/>
              <a:t>בכלי זה (לעיתים אף ללא המודעות לכך שמדובר באמצעים הכוללים סוג של של טכנולוגיה - בינה מלאכותית).</a:t>
            </a:r>
          </a:p>
        </p:txBody>
      </p:sp>
      <p:sp>
        <p:nvSpPr>
          <p:cNvPr id="4" name="Slide Number Placeholder 3"/>
          <p:cNvSpPr>
            <a:spLocks noGrp="1"/>
          </p:cNvSpPr>
          <p:nvPr>
            <p:ph type="sldNum" sz="quarter" idx="5"/>
          </p:nvPr>
        </p:nvSpPr>
        <p:spPr/>
        <p:txBody>
          <a:bodyPr/>
          <a:lstStyle/>
          <a:p>
            <a:fld id="{2D822099-C4B9-4777-AC4D-E954DB6718BC}" type="slidenum">
              <a:rPr lang="he-IL" smtClean="0"/>
              <a:t>13</a:t>
            </a:fld>
            <a:endParaRPr lang="he-IL"/>
          </a:p>
        </p:txBody>
      </p:sp>
    </p:spTree>
    <p:extLst>
      <p:ext uri="{BB962C8B-B14F-4D97-AF65-F5344CB8AC3E}">
        <p14:creationId xmlns:p14="http://schemas.microsoft.com/office/powerpoint/2010/main" val="892824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0" dirty="0"/>
              <a:t>הנחיות למורה: </a:t>
            </a:r>
          </a:p>
          <a:p>
            <a:pPr algn="r" rtl="1"/>
            <a:r>
              <a:rPr lang="he-IL" b="0" dirty="0"/>
              <a:t>נציג בפני התלמידים דוגמאות לשימושים שונים של בינה מלאכותית בחיי בחיי היום יום ונבקש ממי שיצא לו להשתמש באותו אמצעי לפחות פעם אחת שירים את היד.</a:t>
            </a:r>
          </a:p>
          <a:p>
            <a:pPr algn="r" rtl="1"/>
            <a:r>
              <a:rPr lang="he-IL" b="0" dirty="0"/>
              <a:t>בהמשך לכך, נסביר כי למעשה, לעיתים התלמידים עושים שימוש לא מודע בבינה מלאכותית ושהכלים הכוללים אותה הם כבר חלק בלתי נפרד מחיי היום יום שלנו</a:t>
            </a:r>
            <a:r>
              <a:rPr lang="he-IL" dirty="0"/>
              <a:t>.</a:t>
            </a:r>
          </a:p>
          <a:p>
            <a:pPr algn="r" rtl="1"/>
            <a:endParaRPr lang="he-IL" dirty="0"/>
          </a:p>
          <a:p>
            <a:pPr algn="r" rtl="1"/>
            <a:r>
              <a:rPr lang="he-IL" b="1" dirty="0"/>
              <a:t>נשאל את התלמידים - האם אתם יכולים לחשוב על כלי נוסף שהייתם רוצים להתנסות בו?</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32123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נקרין לתלמידים את הסרטון במלואו.</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42982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a:t>
            </a:r>
          </a:p>
          <a:p>
            <a:pPr algn="r" rtl="1"/>
            <a:r>
              <a:rPr lang="he-IL" dirty="0"/>
              <a:t>בעקבות הסרטון חשוב לאפשר מרחב לשיח רגשי ולאפשר מקום לשיתוף ברגשות ותחושות שעלו בהמשך לצפייה.</a:t>
            </a:r>
          </a:p>
          <a:p>
            <a:pPr algn="r" rtl="1"/>
            <a:endParaRPr lang="he-IL" dirty="0"/>
          </a:p>
          <a:p>
            <a:pPr algn="r" rtl="1"/>
            <a:r>
              <a:rPr lang="he-IL" b="1" dirty="0"/>
              <a:t>לתשומת לב המורה:</a:t>
            </a:r>
          </a:p>
          <a:p>
            <a:pPr algn="r" rtl="1"/>
            <a:r>
              <a:rPr lang="he-IL" b="0" dirty="0"/>
              <a:t>ניתן להמשיך את השיעור באחד משני אופנים, בהתאם לשיקול דעת המורה:</a:t>
            </a:r>
          </a:p>
          <a:p>
            <a:pPr marL="0" indent="0" algn="r" rtl="1">
              <a:buNone/>
            </a:pPr>
            <a:r>
              <a:rPr lang="he-IL" b="0" dirty="0"/>
              <a:t>1. לקיים עבודה בקבוצות המופיעה בהמשך המצגת (במידה ומקיימים פעילות זו, יש לתת לכך זמן מתאים ולשקול את פיצול השיעור לשיעור נוסף).</a:t>
            </a:r>
          </a:p>
          <a:p>
            <a:pPr algn="r" rtl="1"/>
            <a:r>
              <a:rPr lang="he-IL" b="0" dirty="0"/>
              <a:t>2. לא לקיים עבודה בקבוצות ולעבור לשקף 18 המסכם את השיעור.</a:t>
            </a:r>
          </a:p>
          <a:p>
            <a:pPr algn="r" rtl="1"/>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5438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מהלך הפעילות:</a:t>
            </a:r>
          </a:p>
          <a:p>
            <a:pPr algn="r" rtl="1"/>
            <a:r>
              <a:rPr lang="he-IL" b="0" dirty="0"/>
              <a:t>1. נחלק </a:t>
            </a:r>
            <a:r>
              <a:rPr lang="he-IL" dirty="0"/>
              <a:t>את הכיתה לקבוצות של 3-4 תלמידים בכל קבוצה. </a:t>
            </a:r>
          </a:p>
          <a:p>
            <a:pPr algn="r" rtl="1"/>
            <a:r>
              <a:rPr lang="he-IL" dirty="0"/>
              <a:t>2. כל קבוצה תקבל כתבה ושאלות באמצעותם יחקרו את נושא הבינה המלאכותית (</a:t>
            </a:r>
            <a:r>
              <a:rPr lang="he-IL" b="1" dirty="0"/>
              <a:t>ניתן לבקש מהתלמידים להיכנס לקישור הכתבה או לחילופין, להדפיס את הכתבה מראש לכל קבוצה</a:t>
            </a:r>
            <a:r>
              <a:rPr lang="he-IL" dirty="0"/>
              <a:t>):</a:t>
            </a:r>
          </a:p>
          <a:p>
            <a:pPr marL="171450" indent="-171450" algn="r" rtl="1">
              <a:buFont typeface="Wingdings" panose="05000000000000000000" pitchFamily="2" charset="2"/>
              <a:buChar char="§"/>
            </a:pPr>
            <a:r>
              <a:rPr lang="he-IL" dirty="0"/>
              <a:t> "מה הקשר" - בינה מלאכותית ותקשורת בין אישית</a:t>
            </a:r>
          </a:p>
          <a:p>
            <a:pPr marL="171450" indent="-171450" algn="r" rtl="1">
              <a:buFont typeface="Wingdings" panose="05000000000000000000" pitchFamily="2" charset="2"/>
              <a:buChar char="§"/>
            </a:pPr>
            <a:r>
              <a:rPr lang="he-IL" dirty="0"/>
              <a:t> "יצרנות ופעלנות בממאה העשרים ואחת"</a:t>
            </a:r>
          </a:p>
          <a:p>
            <a:pPr marL="171450" indent="-171450" algn="r" rtl="1">
              <a:buFont typeface="Wingdings" panose="05000000000000000000" pitchFamily="2" charset="2"/>
              <a:buChar char="§"/>
            </a:pPr>
            <a:r>
              <a:rPr lang="he-IL" dirty="0"/>
              <a:t> "מקצועות העתיד כבר כאן"</a:t>
            </a:r>
          </a:p>
          <a:p>
            <a:pPr marL="171450" indent="-171450" algn="r" rtl="1">
              <a:buFont typeface="Wingdings" panose="05000000000000000000" pitchFamily="2" charset="2"/>
              <a:buChar char="§"/>
            </a:pPr>
            <a:r>
              <a:rPr lang="he-IL" dirty="0"/>
              <a:t> "בינה מלאכותית בכיתה"</a:t>
            </a:r>
          </a:p>
          <a:p>
            <a:pPr marL="0" indent="0" algn="r" rtl="1">
              <a:buFontTx/>
              <a:buNone/>
            </a:pPr>
            <a:r>
              <a:rPr lang="he-IL" dirty="0"/>
              <a:t>התלמידים יקראו את הכתבות וידונו בשאלות המצורפות.</a:t>
            </a:r>
          </a:p>
          <a:p>
            <a:pPr marL="0" indent="0" algn="r" rtl="1">
              <a:buFontTx/>
              <a:buNone/>
            </a:pPr>
            <a:r>
              <a:rPr lang="he-IL" b="0" strike="noStrike" dirty="0"/>
              <a:t>3. בתום הדיונים בקבוצות, נציגי הקבוצות יציגו במליאה את התשובות לכלל התלמידים.</a:t>
            </a:r>
            <a:endParaRPr lang="he-IL" b="1" dirty="0"/>
          </a:p>
        </p:txBody>
      </p:sp>
      <p:sp>
        <p:nvSpPr>
          <p:cNvPr id="4" name="Slide Number Placeholder 3"/>
          <p:cNvSpPr>
            <a:spLocks noGrp="1"/>
          </p:cNvSpPr>
          <p:nvPr>
            <p:ph type="sldNum" sz="quarter" idx="5"/>
          </p:nvPr>
        </p:nvSpPr>
        <p:spPr/>
        <p:txBody>
          <a:bodyPr/>
          <a:lstStyle/>
          <a:p>
            <a:fld id="{5495F1F8-C5C7-4BC5-8C7E-4E8707A6B63A}" type="slidenum">
              <a:rPr lang="he-IL" smtClean="0"/>
              <a:t>17</a:t>
            </a:fld>
            <a:endParaRPr lang="he-IL"/>
          </a:p>
        </p:txBody>
      </p:sp>
    </p:spTree>
    <p:extLst>
      <p:ext uri="{BB962C8B-B14F-4D97-AF65-F5344CB8AC3E}">
        <p14:creationId xmlns:p14="http://schemas.microsoft.com/office/powerpoint/2010/main" val="128385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דיון במליאה בעקבות העבודה בקבוצות:</a:t>
            </a:r>
          </a:p>
          <a:p>
            <a:pPr algn="r" rtl="1"/>
            <a:r>
              <a:rPr lang="he-IL" dirty="0"/>
              <a:t>חשוב להרחיב </a:t>
            </a:r>
            <a:r>
              <a:rPr lang="he-IL" b="0" dirty="0"/>
              <a:t>ולהסביר</a:t>
            </a:r>
            <a:r>
              <a:rPr lang="he-IL" dirty="0"/>
              <a:t> לתלמידים ישנה חשיבות לגבש נורמות להתנהלות במרחב המקוון, שם ניתן למצוא לרוב את בני הנוער, בעיקר כאשר בינה מלאכותית תופסת יותר ויותר מקום. לצד היתרונות וההזדמנויות שהיא מאפשרת לנו, חשוב לזכור את המורכבויות, מצבי הסיכון ואף </a:t>
            </a:r>
            <a:r>
              <a:rPr lang="he-IL" b="0" dirty="0"/>
              <a:t>הפגיעה האפשרית שעלולים להיווצר בשימוש שאינו מושכל וחיובי.</a:t>
            </a:r>
          </a:p>
          <a:p>
            <a:pPr algn="r" rtl="1"/>
            <a:endParaRPr lang="he-IL" dirty="0"/>
          </a:p>
          <a:p>
            <a:pPr algn="r" rtl="1"/>
            <a:r>
              <a:rPr lang="he-IL" dirty="0"/>
              <a:t>המורה תכתוב את התשובות לשאלה השלישית על הלוח. ניתן לרכז כללים שחזרו על עצמם וחשובים לתלמידים בהיבטים שונים (גם בהיבטים חברתיים כדוגמת-"לא להפיץ תמונות מביכות/בעלות גוון מיני או לימודיים"/" אם אני עושה שימוש בבינה מלאכותית לכתיבת עבודה, אהיה גלוי ואשתף בכלי בו השתמשתי/בפרומפט בו השתמשתי" ועוד).</a:t>
            </a:r>
          </a:p>
        </p:txBody>
      </p:sp>
      <p:sp>
        <p:nvSpPr>
          <p:cNvPr id="4" name="Slide Number Placeholder 3"/>
          <p:cNvSpPr>
            <a:spLocks noGrp="1"/>
          </p:cNvSpPr>
          <p:nvPr>
            <p:ph type="sldNum" sz="quarter" idx="5"/>
          </p:nvPr>
        </p:nvSpPr>
        <p:spPr/>
        <p:txBody>
          <a:bodyPr/>
          <a:lstStyle/>
          <a:p>
            <a:fld id="{5495F1F8-C5C7-4BC5-8C7E-4E8707A6B63A}" type="slidenum">
              <a:rPr lang="he-IL" smtClean="0"/>
              <a:t>18</a:t>
            </a:fld>
            <a:endParaRPr lang="he-IL"/>
          </a:p>
        </p:txBody>
      </p:sp>
    </p:spTree>
    <p:extLst>
      <p:ext uri="{BB962C8B-B14F-4D97-AF65-F5344CB8AC3E}">
        <p14:creationId xmlns:p14="http://schemas.microsoft.com/office/powerpoint/2010/main" val="258490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הנחייה למורה: יש להקריא את המסרים בסיום</a:t>
            </a:r>
          </a:p>
        </p:txBody>
      </p:sp>
      <p:sp>
        <p:nvSpPr>
          <p:cNvPr id="4" name="Slide Number Placeholder 3"/>
          <p:cNvSpPr>
            <a:spLocks noGrp="1"/>
          </p:cNvSpPr>
          <p:nvPr>
            <p:ph type="sldNum" sz="quarter" idx="5"/>
          </p:nvPr>
        </p:nvSpPr>
        <p:spPr/>
        <p:txBody>
          <a:bodyPr/>
          <a:lstStyle/>
          <a:p>
            <a:fld id="{5495F1F8-C5C7-4BC5-8C7E-4E8707A6B63A}" type="slidenum">
              <a:rPr lang="he-IL" smtClean="0"/>
              <a:t>19</a:t>
            </a:fld>
            <a:endParaRPr lang="he-IL"/>
          </a:p>
        </p:txBody>
      </p:sp>
    </p:spTree>
    <p:extLst>
      <p:ext uri="{BB962C8B-B14F-4D97-AF65-F5344CB8AC3E}">
        <p14:creationId xmlns:p14="http://schemas.microsoft.com/office/powerpoint/2010/main" val="364370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הנתונים נלקחו מתוך:</a:t>
            </a:r>
          </a:p>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דו"ח האינטרנט של בזק אשר פורסם ב-2024</a:t>
            </a:r>
            <a:r>
              <a:rPr lang="he-IL" sz="1200" baseline="0" dirty="0">
                <a:solidFill>
                  <a:srgbClr val="002060"/>
                </a:solidFill>
                <a:latin typeface="Calibri" panose="020F0502020204030204" pitchFamily="34" charset="0"/>
                <a:ea typeface="Gisha"/>
                <a:cs typeface="Calibri" panose="020F0502020204030204" pitchFamily="34" charset="0"/>
                <a:sym typeface="Gisha"/>
              </a:rPr>
              <a:t>: "עשור לדו"ח החיים הדיגיטליים בישראל": </a:t>
            </a:r>
            <a:r>
              <a:rPr lang="en-US" sz="1200" baseline="0" dirty="0">
                <a:solidFill>
                  <a:srgbClr val="002060"/>
                </a:solidFill>
                <a:latin typeface="Calibri" panose="020F0502020204030204" pitchFamily="34" charset="0"/>
                <a:ea typeface="Gisha"/>
                <a:cs typeface="Calibri" panose="020F0502020204030204" pitchFamily="34" charset="0"/>
                <a:sym typeface="Gisha"/>
              </a:rPr>
              <a:t>https://www.bezeq.co.il/internetandphone/internetreport/</a:t>
            </a:r>
            <a:endParaRPr lang="he-IL" sz="1200" dirty="0">
              <a:solidFill>
                <a:srgbClr val="002060"/>
              </a:solidFill>
              <a:latin typeface="Calibri" panose="020F0502020204030204" pitchFamily="34" charset="0"/>
              <a:ea typeface="Gisha"/>
              <a:cs typeface="Calibri" panose="020F0502020204030204" pitchFamily="34" charset="0"/>
              <a:sym typeface="Gisha"/>
            </a:endParaRPr>
          </a:p>
          <a:p>
            <a:pPr marL="0" lvl="0" indent="0" algn="r" rtl="1">
              <a:spcBef>
                <a:spcPts val="0"/>
              </a:spcBef>
              <a:spcAft>
                <a:spcPts val="0"/>
              </a:spcAft>
              <a:buClr>
                <a:schemeClr val="dk1"/>
              </a:buClr>
              <a:buSzPts val="1200"/>
              <a:buFont typeface="Calibri"/>
              <a:buNone/>
            </a:pPr>
            <a:r>
              <a:rPr lang="he-IL" sz="1200" dirty="0">
                <a:solidFill>
                  <a:srgbClr val="002060"/>
                </a:solidFill>
                <a:latin typeface="Calibri" panose="020F0502020204030204" pitchFamily="34" charset="0"/>
                <a:ea typeface="Gisha"/>
                <a:cs typeface="Calibri" panose="020F0502020204030204" pitchFamily="34" charset="0"/>
                <a:sym typeface="Gisha"/>
              </a:rPr>
              <a:t>דו"ח מוקד 105- רבעון רביעי (אוקטובר-דצמבר) 2023, אתר המטה הלאומי להגנה על ילדים</a:t>
            </a:r>
            <a:r>
              <a:rPr lang="he-IL" sz="1200" baseline="0" dirty="0">
                <a:solidFill>
                  <a:srgbClr val="002060"/>
                </a:solidFill>
                <a:latin typeface="Calibri" panose="020F0502020204030204" pitchFamily="34" charset="0"/>
                <a:ea typeface="Gisha"/>
                <a:cs typeface="Calibri" panose="020F0502020204030204" pitchFamily="34" charset="0"/>
                <a:sym typeface="Gisha"/>
              </a:rPr>
              <a:t> ברשת, מוקד 105.</a:t>
            </a:r>
            <a:endParaRPr sz="1200" dirty="0">
              <a:solidFill>
                <a:srgbClr val="002060"/>
              </a:solidFill>
              <a:latin typeface="Calibri" panose="020F0502020204030204" pitchFamily="34" charset="0"/>
              <a:ea typeface="Gisha"/>
              <a:cs typeface="Calibri" panose="020F0502020204030204" pitchFamily="34" charset="0"/>
              <a:sym typeface="Gisha"/>
            </a:endParaRPr>
          </a:p>
        </p:txBody>
      </p:sp>
      <p:sp>
        <p:nvSpPr>
          <p:cNvPr id="139" name="Google Shape;139;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מסכמים שיעור: המורה תבחר ענן אחד להתייחסות, אח"כ ניתן לאפשר לכל תלמיד/ה יבחר משפט שהוא/היא רוצה להתייחס בנוסף. </a:t>
            </a:r>
          </a:p>
          <a:p>
            <a:pPr algn="r" rtl="1"/>
            <a:r>
              <a:rPr lang="he-IL" dirty="0"/>
              <a:t>נשמע כ- 5 תלמידים</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3636932-1D11-4359-B5AE-4A5A23CB4E91}"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6063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קישור לכתבה: "תחליף גם אותנו? היחסים המסוכנים של האדם עם הבינה המלאכותית": </a:t>
            </a:r>
            <a:r>
              <a:rPr lang="en-US" dirty="0"/>
              <a:t>https://www.maariv.co.il/journalists/Article-1072997</a:t>
            </a:r>
            <a:endParaRPr lang="he-IL" dirty="0"/>
          </a:p>
          <a:p>
            <a:pPr algn="r" rtl="1"/>
            <a:r>
              <a:rPr lang="he-IL" dirty="0"/>
              <a:t>קישור לכתבה:" "בינה מלאכותית יצרה את התמונה הזו בהסתמך על טקסט בלבד": </a:t>
            </a:r>
            <a:r>
              <a:rPr lang="en-US" dirty="0"/>
              <a:t>https://www.ynet.co.il/digital/technews/article/hyna8nynq</a:t>
            </a:r>
            <a:endParaRPr lang="he-IL" dirty="0"/>
          </a:p>
          <a:p>
            <a:pPr algn="r" rtl="1"/>
            <a:endParaRPr lang="he-IL" dirty="0"/>
          </a:p>
        </p:txBody>
      </p:sp>
      <p:sp>
        <p:nvSpPr>
          <p:cNvPr id="4" name="Slide Number Placeholder 3"/>
          <p:cNvSpPr>
            <a:spLocks noGrp="1"/>
          </p:cNvSpPr>
          <p:nvPr>
            <p:ph type="sldNum" sz="quarter" idx="5"/>
          </p:nvPr>
        </p:nvSpPr>
        <p:spPr/>
        <p:txBody>
          <a:bodyPr/>
          <a:lstStyle/>
          <a:p>
            <a:fld id="{5495F1F8-C5C7-4BC5-8C7E-4E8707A6B63A}" type="slidenum">
              <a:rPr lang="he-IL" smtClean="0"/>
              <a:t>22</a:t>
            </a:fld>
            <a:endParaRPr lang="he-IL"/>
          </a:p>
        </p:txBody>
      </p:sp>
    </p:spTree>
    <p:extLst>
      <p:ext uri="{BB962C8B-B14F-4D97-AF65-F5344CB8AC3E}">
        <p14:creationId xmlns:p14="http://schemas.microsoft.com/office/powerpoint/2010/main" val="817703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קישור לכתבה: "עולם התעסוקה החדש: כל מה שיקרה בעתיד הקרוב והרחוק": </a:t>
            </a:r>
            <a:r>
              <a:rPr lang="en-US" dirty="0"/>
              <a:t>https://www.israelhayom.co.il/business/article/14642970</a:t>
            </a:r>
            <a:endParaRPr lang="he-IL" dirty="0"/>
          </a:p>
          <a:p>
            <a:pPr algn="r" rtl="1"/>
            <a:r>
              <a:rPr lang="he-IL" dirty="0"/>
              <a:t>קישור לכתבה :"בינה מלאכותית שכותבת עבודות? למערכת החינוך יש רעיונות אחרים": </a:t>
            </a:r>
            <a:r>
              <a:rPr lang="en-US" dirty="0"/>
              <a:t>https://www.israelhayom.co.il/business/article/14642970</a:t>
            </a:r>
          </a:p>
        </p:txBody>
      </p:sp>
      <p:sp>
        <p:nvSpPr>
          <p:cNvPr id="4" name="Slide Number Placeholder 3"/>
          <p:cNvSpPr>
            <a:spLocks noGrp="1"/>
          </p:cNvSpPr>
          <p:nvPr>
            <p:ph type="sldNum" sz="quarter" idx="5"/>
          </p:nvPr>
        </p:nvSpPr>
        <p:spPr/>
        <p:txBody>
          <a:bodyPr/>
          <a:lstStyle/>
          <a:p>
            <a:fld id="{5495F1F8-C5C7-4BC5-8C7E-4E8707A6B63A}" type="slidenum">
              <a:rPr lang="he-IL" smtClean="0"/>
              <a:t>23</a:t>
            </a:fld>
            <a:endParaRPr lang="he-IL" dirty="0"/>
          </a:p>
        </p:txBody>
      </p:sp>
    </p:spTree>
    <p:extLst>
      <p:ext uri="{BB962C8B-B14F-4D97-AF65-F5344CB8AC3E}">
        <p14:creationId xmlns:p14="http://schemas.microsoft.com/office/powerpoint/2010/main" val="1555311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3</a:t>
            </a:fld>
            <a:endParaRPr lang="he-IL"/>
          </a:p>
        </p:txBody>
      </p:sp>
    </p:spTree>
    <p:extLst>
      <p:ext uri="{BB962C8B-B14F-4D97-AF65-F5344CB8AC3E}">
        <p14:creationId xmlns:p14="http://schemas.microsoft.com/office/powerpoint/2010/main" val="191732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4</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44837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2D822099-C4B9-4777-AC4D-E954DB6718BC}" type="slidenum">
              <a:rPr lang="he-IL" smtClean="0"/>
              <a:t>5</a:t>
            </a:fld>
            <a:endParaRPr lang="he-IL"/>
          </a:p>
        </p:txBody>
      </p:sp>
    </p:spTree>
    <p:extLst>
      <p:ext uri="{BB962C8B-B14F-4D97-AF65-F5344CB8AC3E}">
        <p14:creationId xmlns:p14="http://schemas.microsoft.com/office/powerpoint/2010/main" val="642068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6</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355131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5495F1F8-C5C7-4BC5-8C7E-4E8707A6B63A}" type="slidenum">
              <a:rPr lang="he-IL" smtClean="0"/>
              <a:t>7</a:t>
            </a:fld>
            <a:endParaRPr lang="he-IL"/>
          </a:p>
        </p:txBody>
      </p:sp>
    </p:spTree>
    <p:extLst>
      <p:ext uri="{BB962C8B-B14F-4D97-AF65-F5344CB8AC3E}">
        <p14:creationId xmlns:p14="http://schemas.microsoft.com/office/powerpoint/2010/main" val="215845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לתלמידים את הסרטון ולומר לתלמידים: "התבוננו בשקופית. מה היא מספרת לכם? איזו תחושה היא מעבירה בכם? דמיינו שאתם </a:t>
            </a:r>
          </a:p>
          <a:p>
            <a:pPr algn="r" rtl="1"/>
            <a:r>
              <a:rPr lang="he-IL" dirty="0"/>
              <a:t>פותחים דלת אל עולם בעל אינסוף אפשרויות. עולם שהכל יכול לקרות בו, להתפתח בו. לעיתים נדמה שהיום, במאה ה-21, העולם שלנו באמת הופך להיות </a:t>
            </a:r>
          </a:p>
          <a:p>
            <a:pPr algn="r" rtl="1"/>
            <a:r>
              <a:rPr lang="he-IL" dirty="0"/>
              <a:t>לכזה </a:t>
            </a:r>
            <a:r>
              <a:rPr lang="he-IL" b="0" dirty="0"/>
              <a:t>שהשמיים בו הם הגבול".</a:t>
            </a:r>
          </a:p>
          <a:p>
            <a:pPr algn="r" rtl="1"/>
            <a:endParaRPr lang="he-IL" dirty="0"/>
          </a:p>
          <a:p>
            <a:pPr algn="r" rtl="1"/>
            <a:r>
              <a:rPr lang="he-IL" dirty="0"/>
              <a:t>לאחר איסוף מספר תשובות מתלמידים, מכן ניתן לעבור לשקופית הבאה.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95F1F8-C5C7-4BC5-8C7E-4E8707A6B63A}"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91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הערות למורה: משנות ה-50 אנחנו עדים למגוון רחב של התפתחויות טכנולוגיות אשר משפיעות ומשנות את אורח חיינו במגוון רחב של דרכים. לעיתים זה מרגיש שקשה לעמוד בקצב השינויים, כך שמה שעד לפני זמן מה היה נראה לנו כמו מדע בדיוני, כיום "קם לחיים" והופך לריאלי ומציאותי. </a:t>
            </a:r>
          </a:p>
          <a:p>
            <a:pPr algn="r" rtl="1"/>
            <a:r>
              <a:rPr lang="he-IL" dirty="0"/>
              <a:t>ישנה חשיבות רבה לעצור ולברר עמדות שונות בנוגע להתפתחויות השונות, לזהות הזדמנויות שהתפתחו עד כה בתחום, לפתח את המודעות לאופנים שבהם הדבר משפיע על חיינו ועל השימוש שלנו בכלים השונים ביום יום שלנו ובהמשך לכך גם לחדד את היכולת להפנים כללי התנהגות מיטיביים. </a:t>
            </a:r>
          </a:p>
          <a:p>
            <a:pPr algn="r" rtl="1"/>
            <a:endParaRPr lang="he-IL" dirty="0"/>
          </a:p>
          <a:p>
            <a:pPr algn="r" rtl="1"/>
            <a:r>
              <a:rPr lang="he-IL" b="1" dirty="0"/>
              <a:t>הנחיות למורה:</a:t>
            </a:r>
            <a:r>
              <a:rPr lang="he-IL" dirty="0"/>
              <a:t> בהמשך לשקופית הקודמת, יש לבקש מהתלמידים להתחבר ולדמיין עולם שבו "הכל יכול לקרות" ולשאול אותם מה הם מדמיינים שמתרחש בעולם שכזה. לאחר מכן, לשאול אותם עד כמה הם מאמינים שאפשרי ליצור עולם שכזה ועד כמה הדברים כבר מתגשמים בפועל, תוך מתן דוגמאות. </a:t>
            </a:r>
          </a:p>
        </p:txBody>
      </p:sp>
      <p:sp>
        <p:nvSpPr>
          <p:cNvPr id="4" name="Slide Number Placeholder 3"/>
          <p:cNvSpPr>
            <a:spLocks noGrp="1"/>
          </p:cNvSpPr>
          <p:nvPr>
            <p:ph type="sldNum" sz="quarter" idx="5"/>
          </p:nvPr>
        </p:nvSpPr>
        <p:spPr/>
        <p:txBody>
          <a:bodyPr/>
          <a:lstStyle/>
          <a:p>
            <a:fld id="{5495F1F8-C5C7-4BC5-8C7E-4E8707A6B63A}" type="slidenum">
              <a:rPr lang="he-IL" smtClean="0"/>
              <a:t>9</a:t>
            </a:fld>
            <a:endParaRPr lang="he-IL"/>
          </a:p>
        </p:txBody>
      </p:sp>
    </p:spTree>
    <p:extLst>
      <p:ext uri="{BB962C8B-B14F-4D97-AF65-F5344CB8AC3E}">
        <p14:creationId xmlns:p14="http://schemas.microsoft.com/office/powerpoint/2010/main" val="119566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1FB0-C23E-1930-63F7-4B239421D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4175D3FD-E200-AA86-ED88-CCB0F46E5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9437EC0D-424C-EBA0-9B3C-031E73A24D73}"/>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DE3ED576-8489-967A-FDD9-BFCDE210D37C}"/>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9DDC8810-F69E-BC10-3BA1-6CB0E022CF31}"/>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69195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828E-80FB-0A55-61A0-3DFFC99504BA}"/>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088E829A-23AC-C923-9B37-A1F67722E8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838D229-6AD9-51FE-5847-8BE1AE209133}"/>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E8EA62FA-BF96-3E0C-623C-0D93FE55DD71}"/>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89BB4829-A1DA-57C9-0417-8E969C8EAD46}"/>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471397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A42E53-F72A-8041-A70D-79021F9883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14D95689-7BD2-6E71-78EB-6553F6CE1C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C16DCD98-4B6E-B022-6327-C1C704D060A6}"/>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6F326FCF-44AF-AA3A-71C7-34837D6322D2}"/>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117AB8BB-CCD2-827A-CEA1-22E98289956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99277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ה'/שבט/תשפ"ה</a:t>
            </a:fld>
            <a:endParaRPr lang="he-IL" dirty="0"/>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dirty="0"/>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32974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ה'/שבט/תשפ"ה</a:t>
            </a:fld>
            <a:endParaRPr lang="he-IL" dirty="0"/>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dirty="0"/>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dirty="0"/>
          </a:p>
        </p:txBody>
      </p:sp>
      <p:pic>
        <p:nvPicPr>
          <p:cNvPr id="8" name="גרפיקה 7" descr="מדפסת עם מילוי מלא">
            <a:extLst>
              <a:ext uri="{FF2B5EF4-FFF2-40B4-BE49-F238E27FC236}">
                <a16:creationId xmlns:a16="http://schemas.microsoft.com/office/drawing/2014/main" id="{F081D27F-CC65-4765-8A54-7A590F725B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0796" y="936396"/>
            <a:ext cx="4985208" cy="4985208"/>
          </a:xfrm>
          <a:prstGeom prst="rect">
            <a:avLst/>
          </a:prstGeom>
        </p:spPr>
      </p:pic>
    </p:spTree>
    <p:extLst>
      <p:ext uri="{BB962C8B-B14F-4D97-AF65-F5344CB8AC3E}">
        <p14:creationId xmlns:p14="http://schemas.microsoft.com/office/powerpoint/2010/main" val="26896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88EF5-B21D-B376-2809-BFD66D1ADF1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8E6FA055-0A1D-E28A-B2C7-FD09AE37A8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1B1E61AB-1281-99B9-69FD-32895A80FB10}"/>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25689857-4296-2C63-2764-ABB03ADB9E0D}"/>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EFEFE198-9200-C1D5-2F5D-0E2497875B32}"/>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718047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FA3CD-0B74-D4FD-E136-0549FDFA7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64949FEC-A8CF-13FD-E591-544759EDA8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1ECD9-19EE-66DE-3B0C-8652FBAB3108}"/>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69D147D7-1F61-A0AF-24D9-813F939E2D7E}"/>
              </a:ext>
            </a:extLst>
          </p:cNvPr>
          <p:cNvSpPr>
            <a:spLocks noGrp="1"/>
          </p:cNvSpPr>
          <p:nvPr>
            <p:ph type="ftr" sz="quarter" idx="11"/>
          </p:nvPr>
        </p:nvSpPr>
        <p:spPr/>
        <p:txBody>
          <a:bodyPr/>
          <a:lstStyle/>
          <a:p>
            <a:endParaRPr lang="he-IL" dirty="0"/>
          </a:p>
        </p:txBody>
      </p:sp>
      <p:sp>
        <p:nvSpPr>
          <p:cNvPr id="6" name="Slide Number Placeholder 5">
            <a:extLst>
              <a:ext uri="{FF2B5EF4-FFF2-40B4-BE49-F238E27FC236}">
                <a16:creationId xmlns:a16="http://schemas.microsoft.com/office/drawing/2014/main" id="{DE460A63-7988-36CF-525F-1AEDDA25F04F}"/>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96481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867BE-60CA-E9EB-F919-02F913C20564}"/>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41635C88-A9E6-0D75-6C7D-86069B8C17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5A4A9B6E-A12E-D6B4-FB0C-993A08583F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22953401-A682-63C1-38C5-652E25A93073}"/>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6" name="Footer Placeholder 5">
            <a:extLst>
              <a:ext uri="{FF2B5EF4-FFF2-40B4-BE49-F238E27FC236}">
                <a16:creationId xmlns:a16="http://schemas.microsoft.com/office/drawing/2014/main" id="{ADB92C9F-1A83-E9EA-DE19-E1B01E2EAC23}"/>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84EB228B-0BE2-6140-28B6-D1954F873528}"/>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180522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D865-544B-529B-2CEA-D8047BE310F2}"/>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4BE8FC5F-DDAB-12EF-D147-F8BEA80B2D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9C9088-10BA-153B-67E3-9F88321AF2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D8D93813-EA24-E291-B567-136E1F28D5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BD46C-453C-8999-CA7C-EC1E5825AE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3EE1C19F-26FB-CF78-E79B-55CCD5FE16A2}"/>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8" name="Footer Placeholder 7">
            <a:extLst>
              <a:ext uri="{FF2B5EF4-FFF2-40B4-BE49-F238E27FC236}">
                <a16:creationId xmlns:a16="http://schemas.microsoft.com/office/drawing/2014/main" id="{0342769A-0D65-F330-47DB-96EB624514FF}"/>
              </a:ext>
            </a:extLst>
          </p:cNvPr>
          <p:cNvSpPr>
            <a:spLocks noGrp="1"/>
          </p:cNvSpPr>
          <p:nvPr>
            <p:ph type="ftr" sz="quarter" idx="11"/>
          </p:nvPr>
        </p:nvSpPr>
        <p:spPr/>
        <p:txBody>
          <a:bodyPr/>
          <a:lstStyle/>
          <a:p>
            <a:endParaRPr lang="he-IL" dirty="0"/>
          </a:p>
        </p:txBody>
      </p:sp>
      <p:sp>
        <p:nvSpPr>
          <p:cNvPr id="9" name="Slide Number Placeholder 8">
            <a:extLst>
              <a:ext uri="{FF2B5EF4-FFF2-40B4-BE49-F238E27FC236}">
                <a16:creationId xmlns:a16="http://schemas.microsoft.com/office/drawing/2014/main" id="{70CDD142-1344-203E-3796-DF5E412FD6B4}"/>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424795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F0BB-B56E-42F4-F069-D460038BD571}"/>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AC95565-1A61-0CAD-BDF0-86394A287A1E}"/>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4" name="Footer Placeholder 3">
            <a:extLst>
              <a:ext uri="{FF2B5EF4-FFF2-40B4-BE49-F238E27FC236}">
                <a16:creationId xmlns:a16="http://schemas.microsoft.com/office/drawing/2014/main" id="{56C79DEF-F6DA-C210-D81A-31F28766B809}"/>
              </a:ext>
            </a:extLst>
          </p:cNvPr>
          <p:cNvSpPr>
            <a:spLocks noGrp="1"/>
          </p:cNvSpPr>
          <p:nvPr>
            <p:ph type="ftr" sz="quarter" idx="11"/>
          </p:nvPr>
        </p:nvSpPr>
        <p:spPr/>
        <p:txBody>
          <a:bodyPr/>
          <a:lstStyle/>
          <a:p>
            <a:endParaRPr lang="he-IL" dirty="0"/>
          </a:p>
        </p:txBody>
      </p:sp>
      <p:sp>
        <p:nvSpPr>
          <p:cNvPr id="5" name="Slide Number Placeholder 4">
            <a:extLst>
              <a:ext uri="{FF2B5EF4-FFF2-40B4-BE49-F238E27FC236}">
                <a16:creationId xmlns:a16="http://schemas.microsoft.com/office/drawing/2014/main" id="{42DE983E-D64D-6465-205F-54E8ABB5667D}"/>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379513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0ECFF3-0F57-84B2-3FF1-8B1ED16C74AF}"/>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3" name="Footer Placeholder 2">
            <a:extLst>
              <a:ext uri="{FF2B5EF4-FFF2-40B4-BE49-F238E27FC236}">
                <a16:creationId xmlns:a16="http://schemas.microsoft.com/office/drawing/2014/main" id="{B745C000-7177-7ECC-19AE-D6E11E14DBAA}"/>
              </a:ext>
            </a:extLst>
          </p:cNvPr>
          <p:cNvSpPr>
            <a:spLocks noGrp="1"/>
          </p:cNvSpPr>
          <p:nvPr>
            <p:ph type="ftr" sz="quarter" idx="11"/>
          </p:nvPr>
        </p:nvSpPr>
        <p:spPr/>
        <p:txBody>
          <a:bodyPr/>
          <a:lstStyle/>
          <a:p>
            <a:endParaRPr lang="he-IL" dirty="0"/>
          </a:p>
        </p:txBody>
      </p:sp>
      <p:sp>
        <p:nvSpPr>
          <p:cNvPr id="4" name="Slide Number Placeholder 3">
            <a:extLst>
              <a:ext uri="{FF2B5EF4-FFF2-40B4-BE49-F238E27FC236}">
                <a16:creationId xmlns:a16="http://schemas.microsoft.com/office/drawing/2014/main" id="{B8570FE3-8D89-B12A-9413-DF8241811E2E}"/>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2021198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C5124-1887-6C3D-9D3C-3DCEB2CEE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20BC57A8-5B50-4A4E-3D6F-41C01A05B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97713D1D-AC55-FA71-BC53-00098904B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8D4ED-D038-33A1-DC17-7C9E5BA5EB55}"/>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6" name="Footer Placeholder 5">
            <a:extLst>
              <a:ext uri="{FF2B5EF4-FFF2-40B4-BE49-F238E27FC236}">
                <a16:creationId xmlns:a16="http://schemas.microsoft.com/office/drawing/2014/main" id="{FFF394BE-0FC8-22D3-87B9-3791466F9047}"/>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F6A20904-6EC6-C36F-33C9-AA6FF14052E9}"/>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1435595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2AA1-30AC-AF62-DABD-B6BC17619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0ED9B6ED-8C26-12D7-DAA2-BD6ECF178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dirty="0"/>
          </a:p>
        </p:txBody>
      </p:sp>
      <p:sp>
        <p:nvSpPr>
          <p:cNvPr id="4" name="Text Placeholder 3">
            <a:extLst>
              <a:ext uri="{FF2B5EF4-FFF2-40B4-BE49-F238E27FC236}">
                <a16:creationId xmlns:a16="http://schemas.microsoft.com/office/drawing/2014/main" id="{3309005B-B4AD-1E0F-3B8F-13AAE7731D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572842-3451-A456-410D-BA3ED746E8AA}"/>
              </a:ext>
            </a:extLst>
          </p:cNvPr>
          <p:cNvSpPr>
            <a:spLocks noGrp="1"/>
          </p:cNvSpPr>
          <p:nvPr>
            <p:ph type="dt" sz="half" idx="10"/>
          </p:nvPr>
        </p:nvSpPr>
        <p:spPr/>
        <p:txBody>
          <a:bodyPr/>
          <a:lstStyle/>
          <a:p>
            <a:fld id="{2CEC7074-CB81-4DC1-A98C-7737FB2980D7}" type="datetimeFigureOut">
              <a:rPr lang="he-IL" smtClean="0"/>
              <a:t>ה'/שבט/תשפ"ה</a:t>
            </a:fld>
            <a:endParaRPr lang="he-IL" dirty="0"/>
          </a:p>
        </p:txBody>
      </p:sp>
      <p:sp>
        <p:nvSpPr>
          <p:cNvPr id="6" name="Footer Placeholder 5">
            <a:extLst>
              <a:ext uri="{FF2B5EF4-FFF2-40B4-BE49-F238E27FC236}">
                <a16:creationId xmlns:a16="http://schemas.microsoft.com/office/drawing/2014/main" id="{5C502F7D-F93D-69FB-4365-5E4E9874047C}"/>
              </a:ext>
            </a:extLst>
          </p:cNvPr>
          <p:cNvSpPr>
            <a:spLocks noGrp="1"/>
          </p:cNvSpPr>
          <p:nvPr>
            <p:ph type="ftr" sz="quarter" idx="11"/>
          </p:nvPr>
        </p:nvSpPr>
        <p:spPr/>
        <p:txBody>
          <a:bodyPr/>
          <a:lstStyle/>
          <a:p>
            <a:endParaRPr lang="he-IL" dirty="0"/>
          </a:p>
        </p:txBody>
      </p:sp>
      <p:sp>
        <p:nvSpPr>
          <p:cNvPr id="7" name="Slide Number Placeholder 6">
            <a:extLst>
              <a:ext uri="{FF2B5EF4-FFF2-40B4-BE49-F238E27FC236}">
                <a16:creationId xmlns:a16="http://schemas.microsoft.com/office/drawing/2014/main" id="{DEB5D81E-512E-25D5-E09D-78D8E98C2880}"/>
              </a:ext>
            </a:extLst>
          </p:cNvPr>
          <p:cNvSpPr>
            <a:spLocks noGrp="1"/>
          </p:cNvSpPr>
          <p:nvPr>
            <p:ph type="sldNum" sz="quarter" idx="12"/>
          </p:nvPr>
        </p:nvSpPr>
        <p:spPr/>
        <p:txBody>
          <a:bodyPr/>
          <a:lstStyle/>
          <a:p>
            <a:fld id="{F29B220A-AA03-4559-840D-B948C93666D0}" type="slidenum">
              <a:rPr lang="he-IL" smtClean="0"/>
              <a:t>‹#›</a:t>
            </a:fld>
            <a:endParaRPr lang="he-IL" dirty="0"/>
          </a:p>
        </p:txBody>
      </p:sp>
    </p:spTree>
    <p:extLst>
      <p:ext uri="{BB962C8B-B14F-4D97-AF65-F5344CB8AC3E}">
        <p14:creationId xmlns:p14="http://schemas.microsoft.com/office/powerpoint/2010/main" val="2952167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9CFFD9-787F-88E7-A18E-EDADCB48B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283F123C-BE2F-97C0-D6FB-7A71A5082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6FA5C3E1-DB88-B4DE-45EC-19C9C7BEC0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EC7074-CB81-4DC1-A98C-7737FB2980D7}" type="datetimeFigureOut">
              <a:rPr lang="he-IL" smtClean="0"/>
              <a:t>ה'/שבט/תשפ"ה</a:t>
            </a:fld>
            <a:endParaRPr lang="he-IL" dirty="0"/>
          </a:p>
        </p:txBody>
      </p:sp>
      <p:sp>
        <p:nvSpPr>
          <p:cNvPr id="5" name="Footer Placeholder 4">
            <a:extLst>
              <a:ext uri="{FF2B5EF4-FFF2-40B4-BE49-F238E27FC236}">
                <a16:creationId xmlns:a16="http://schemas.microsoft.com/office/drawing/2014/main" id="{56DE5FC8-566A-D894-F086-369DC12EF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dirty="0"/>
          </a:p>
        </p:txBody>
      </p:sp>
      <p:sp>
        <p:nvSpPr>
          <p:cNvPr id="6" name="Slide Number Placeholder 5">
            <a:extLst>
              <a:ext uri="{FF2B5EF4-FFF2-40B4-BE49-F238E27FC236}">
                <a16:creationId xmlns:a16="http://schemas.microsoft.com/office/drawing/2014/main" id="{4017B003-DA67-D9C0-8FF2-04510805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B220A-AA03-4559-840D-B948C93666D0}" type="slidenum">
              <a:rPr lang="he-IL" smtClean="0"/>
              <a:t>‹#›</a:t>
            </a:fld>
            <a:endParaRPr lang="he-IL" dirty="0"/>
          </a:p>
        </p:txBody>
      </p:sp>
    </p:spTree>
    <p:extLst>
      <p:ext uri="{BB962C8B-B14F-4D97-AF65-F5344CB8AC3E}">
        <p14:creationId xmlns:p14="http://schemas.microsoft.com/office/powerpoint/2010/main" val="221830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video" Target="../media/media7.mp4"/><Relationship Id="rId13" Type="http://schemas.microsoft.com/office/2007/relationships/media" Target="../media/media10.mp4"/><Relationship Id="rId18" Type="http://schemas.openxmlformats.org/officeDocument/2006/relationships/notesSlide" Target="../notesSlides/notesSlide13.xml"/><Relationship Id="rId26" Type="http://schemas.openxmlformats.org/officeDocument/2006/relationships/image" Target="../media/image36.png"/><Relationship Id="rId3" Type="http://schemas.microsoft.com/office/2007/relationships/media" Target="../media/media5.mp4"/><Relationship Id="rId21" Type="http://schemas.openxmlformats.org/officeDocument/2006/relationships/image" Target="../media/image31.png"/><Relationship Id="rId7" Type="http://schemas.microsoft.com/office/2007/relationships/media" Target="../media/media7.mp4"/><Relationship Id="rId12" Type="http://schemas.openxmlformats.org/officeDocument/2006/relationships/video" Target="../media/media9.mp4"/><Relationship Id="rId17" Type="http://schemas.openxmlformats.org/officeDocument/2006/relationships/slideLayout" Target="../slideLayouts/slideLayout1.xml"/><Relationship Id="rId25" Type="http://schemas.openxmlformats.org/officeDocument/2006/relationships/image" Target="../media/image35.png"/><Relationship Id="rId2" Type="http://schemas.openxmlformats.org/officeDocument/2006/relationships/video" Target="../media/media4.mp4"/><Relationship Id="rId16" Type="http://schemas.openxmlformats.org/officeDocument/2006/relationships/video" Target="../media/media11.mp4"/><Relationship Id="rId20" Type="http://schemas.openxmlformats.org/officeDocument/2006/relationships/image" Target="../media/image30.png"/><Relationship Id="rId1" Type="http://schemas.microsoft.com/office/2007/relationships/media" Target="../media/media4.mp4"/><Relationship Id="rId6" Type="http://schemas.openxmlformats.org/officeDocument/2006/relationships/video" Target="../media/media6.mp4"/><Relationship Id="rId11" Type="http://schemas.microsoft.com/office/2007/relationships/media" Target="../media/media9.mp4"/><Relationship Id="rId24" Type="http://schemas.openxmlformats.org/officeDocument/2006/relationships/image" Target="../media/image34.png"/><Relationship Id="rId5" Type="http://schemas.microsoft.com/office/2007/relationships/media" Target="../media/media6.mp4"/><Relationship Id="rId15" Type="http://schemas.microsoft.com/office/2007/relationships/media" Target="../media/media11.mp4"/><Relationship Id="rId23" Type="http://schemas.openxmlformats.org/officeDocument/2006/relationships/image" Target="../media/image33.png"/><Relationship Id="rId10" Type="http://schemas.openxmlformats.org/officeDocument/2006/relationships/video" Target="../media/media8.mp4"/><Relationship Id="rId19" Type="http://schemas.openxmlformats.org/officeDocument/2006/relationships/image" Target="../media/image29.png"/><Relationship Id="rId4" Type="http://schemas.openxmlformats.org/officeDocument/2006/relationships/video" Target="../media/media5.mp4"/><Relationship Id="rId9" Type="http://schemas.microsoft.com/office/2007/relationships/media" Target="../media/media8.mp4"/><Relationship Id="rId14" Type="http://schemas.openxmlformats.org/officeDocument/2006/relationships/video" Target="../media/media10.mp4"/><Relationship Id="rId22" Type="http://schemas.openxmlformats.org/officeDocument/2006/relationships/image" Target="../media/image32.png"/><Relationship Id="rId27"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05oOucZmO8Y?feature=oembed" TargetMode="External"/><Relationship Id="rId5" Type="http://schemas.openxmlformats.org/officeDocument/2006/relationships/image" Target="../media/image38.jpeg"/><Relationship Id="rId4" Type="http://schemas.openxmlformats.org/officeDocument/2006/relationships/hyperlink" Target="https://www.youtube.com/watch?v=05oOucZmO8Y"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ariv.co.il/journalists/Article-1072997"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hyperlink" Target="https://www.ynet.co.il/digital/technews/article/bya800b6tq"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hyperlink" Target="https://portal.macam.ac.il/article/bina-melachutit-shekotevet-avodo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s://www.israelhayom.co.il/business/article/14642970" TargetMode="Externa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pop.education.gov.il/teaching-tools/teaching-practices/search-teaching-practices/managing-class-discuss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7568" y="-121920"/>
            <a:ext cx="12199567"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a:t> </a:t>
            </a:r>
            <a:endParaRPr lang="he-IL" dirty="0"/>
          </a:p>
        </p:txBody>
      </p:sp>
      <p:sp>
        <p:nvSpPr>
          <p:cNvPr id="3" name="מלבן 2">
            <a:extLst>
              <a:ext uri="{FF2B5EF4-FFF2-40B4-BE49-F238E27FC236}">
                <a16:creationId xmlns:a16="http://schemas.microsoft.com/office/drawing/2014/main" id="{AB5A58E6-3E8C-41F7-A006-FBCB6FD1EA00}"/>
              </a:ext>
            </a:extLst>
          </p:cNvPr>
          <p:cNvSpPr/>
          <p:nvPr/>
        </p:nvSpPr>
        <p:spPr>
          <a:xfrm>
            <a:off x="0" y="2594478"/>
            <a:ext cx="12192000" cy="4263522"/>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6" name="Google Shape;443;p26">
            <a:extLst>
              <a:ext uri="{FF2B5EF4-FFF2-40B4-BE49-F238E27FC236}">
                <a16:creationId xmlns:a16="http://schemas.microsoft.com/office/drawing/2014/main" id="{DF636D3C-32DB-4901-8AA6-D5945ACBDA5B}"/>
              </a:ext>
            </a:extLst>
          </p:cNvPr>
          <p:cNvPicPr preferRelativeResize="0"/>
          <p:nvPr/>
        </p:nvPicPr>
        <p:blipFill rotWithShape="1">
          <a:blip r:embed="rId3">
            <a:alphaModFix/>
          </a:blip>
          <a:srcRect/>
          <a:stretch/>
        </p:blipFill>
        <p:spPr>
          <a:xfrm rot="10800000">
            <a:off x="-1" y="5038780"/>
            <a:ext cx="5292969" cy="1354783"/>
          </a:xfrm>
          <a:prstGeom prst="rect">
            <a:avLst/>
          </a:prstGeom>
          <a:noFill/>
          <a:ln>
            <a:noFill/>
          </a:ln>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095" y="100884"/>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dirty="0">
                <a:solidFill>
                  <a:srgbClr val="002060"/>
                </a:solidFill>
                <a:latin typeface="Calibri" panose="020F0502020204030204" pitchFamily="34" charset="0"/>
                <a:cs typeface="Calibri" panose="020F0502020204030204" pitchFamily="34" charset="0"/>
              </a:rPr>
              <a:t>משרד החינוך</a:t>
            </a:r>
          </a:p>
          <a:p>
            <a:pPr algn="ctr">
              <a:lnSpc>
                <a:spcPts val="800"/>
              </a:lnSpc>
            </a:pPr>
            <a:r>
              <a:rPr lang="he-IL" sz="900" dirty="0">
                <a:solidFill>
                  <a:srgbClr val="002060"/>
                </a:solidFill>
                <a:latin typeface="Calibri" panose="020F0502020204030204" pitchFamily="34" charset="0"/>
                <a:cs typeface="Calibri" panose="020F0502020204030204" pitchFamily="34" charset="0"/>
              </a:rPr>
              <a:t>מינהל פדגוגי</a:t>
            </a:r>
            <a:endParaRPr lang="en-US" sz="900" dirty="0">
              <a:solidFill>
                <a:srgbClr val="002060"/>
              </a:solidFill>
              <a:latin typeface="Calibri" panose="020F0502020204030204" pitchFamily="34" charset="0"/>
              <a:cs typeface="Calibri" panose="020F0502020204030204" pitchFamily="34" charset="0"/>
            </a:endParaRPr>
          </a:p>
          <a:p>
            <a:pPr algn="ctr">
              <a:lnSpc>
                <a:spcPts val="800"/>
              </a:lnSpc>
            </a:pPr>
            <a:r>
              <a:rPr lang="he-IL" sz="900" dirty="0">
                <a:solidFill>
                  <a:srgbClr val="002060"/>
                </a:solidFill>
                <a:latin typeface="Calibri" panose="020F0502020204030204" pitchFamily="34" charset="0"/>
                <a:cs typeface="Calibri" panose="020F0502020204030204" pitchFamily="34" charset="0"/>
              </a:rPr>
              <a:t>אגף בכיר שירות פסיכולוגי ייעוצי</a:t>
            </a:r>
          </a:p>
        </p:txBody>
      </p:sp>
      <p:sp>
        <p:nvSpPr>
          <p:cNvPr id="7" name="מלבן 6">
            <a:extLst>
              <a:ext uri="{FF2B5EF4-FFF2-40B4-BE49-F238E27FC236}">
                <a16:creationId xmlns:a16="http://schemas.microsoft.com/office/drawing/2014/main" id="{E027117B-69E5-4AAA-B77C-1A1D1E8542FB}"/>
              </a:ext>
            </a:extLst>
          </p:cNvPr>
          <p:cNvSpPr/>
          <p:nvPr/>
        </p:nvSpPr>
        <p:spPr>
          <a:xfrm>
            <a:off x="480478" y="393875"/>
            <a:ext cx="9221755" cy="1467581"/>
          </a:xfrm>
          <a:prstGeom prst="rect">
            <a:avLst/>
          </a:prstGeom>
        </p:spPr>
        <p:txBody>
          <a:bodyPr wrap="square">
            <a:spAutoFit/>
          </a:bodyPr>
          <a:lstStyle/>
          <a:p>
            <a:pPr algn="ctr" rtl="1">
              <a:lnSpc>
                <a:spcPts val="5600"/>
              </a:lnSpc>
            </a:pPr>
            <a:r>
              <a:rPr lang="he-IL" sz="4800" kern="0" dirty="0">
                <a:solidFill>
                  <a:srgbClr val="002060"/>
                </a:solidFill>
                <a:latin typeface="Calibri" panose="020F0502020204030204" pitchFamily="34" charset="0"/>
                <a:cs typeface="Calibri" panose="020F0502020204030204" pitchFamily="34" charset="0"/>
                <a:sym typeface="Arial"/>
              </a:rPr>
              <a:t>יחידת לימוד בכישורי חיים</a:t>
            </a:r>
          </a:p>
          <a:p>
            <a:pPr algn="ctr" rtl="1">
              <a:lnSpc>
                <a:spcPts val="5600"/>
              </a:lnSpc>
            </a:pPr>
            <a:r>
              <a:rPr lang="he-IL" sz="35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אחריות אישית וחברתית בעת שיתוף תכנים ברשת</a:t>
            </a:r>
            <a:endParaRPr lang="he-IL" sz="3500" kern="0" dirty="0">
              <a:solidFill>
                <a:srgbClr val="002060"/>
              </a:solidFill>
              <a:latin typeface="Calibri" panose="020F0502020204030204" pitchFamily="34" charset="0"/>
              <a:cs typeface="Calibri" panose="020F0502020204030204" pitchFamily="34" charset="0"/>
              <a:sym typeface="Arial"/>
            </a:endParaRPr>
          </a:p>
        </p:txBody>
      </p:sp>
      <p:sp>
        <p:nvSpPr>
          <p:cNvPr id="12" name="תיבת טקסט 11">
            <a:extLst>
              <a:ext uri="{FF2B5EF4-FFF2-40B4-BE49-F238E27FC236}">
                <a16:creationId xmlns:a16="http://schemas.microsoft.com/office/drawing/2014/main" id="{BD2C2BE8-6928-497C-B9ED-07A4D22CC4D1}"/>
              </a:ext>
            </a:extLst>
          </p:cNvPr>
          <p:cNvSpPr txBox="1"/>
          <p:nvPr/>
        </p:nvSpPr>
        <p:spPr>
          <a:xfrm>
            <a:off x="1191196" y="2983985"/>
            <a:ext cx="9221754" cy="1538883"/>
          </a:xfrm>
          <a:prstGeom prst="rect">
            <a:avLst/>
          </a:prstGeom>
          <a:noFill/>
        </p:spPr>
        <p:txBody>
          <a:bodyPr wrap="square">
            <a:spAutoFit/>
          </a:bodyPr>
          <a:lstStyle/>
          <a:p>
            <a:pPr algn="ctr"/>
            <a:r>
              <a:rPr lang="he-IL" sz="4000" kern="0" dirty="0">
                <a:solidFill>
                  <a:schemeClr val="bg1"/>
                </a:solidFill>
                <a:latin typeface="Calibri" panose="020F0502020204030204" pitchFamily="34" charset="0"/>
                <a:ea typeface="Calibri"/>
                <a:cs typeface="Calibri" panose="020F0502020204030204" pitchFamily="34" charset="0"/>
                <a:sym typeface="Calibri"/>
              </a:rPr>
              <a:t>שיעור ראשון</a:t>
            </a:r>
            <a:endParaRPr lang="he-IL" sz="4000" kern="0" dirty="0">
              <a:solidFill>
                <a:schemeClr val="bg1"/>
              </a:solidFill>
              <a:latin typeface="Calibri" panose="020F0502020204030204" pitchFamily="34" charset="0"/>
              <a:cs typeface="Calibri" panose="020F0502020204030204" pitchFamily="34" charset="0"/>
              <a:sym typeface="Arial"/>
            </a:endParaRPr>
          </a:p>
          <a:p>
            <a:pPr lvl="0" algn="ctr"/>
            <a:r>
              <a:rPr lang="he-IL" sz="5400" b="1" kern="0" dirty="0">
                <a:solidFill>
                  <a:schemeClr val="bg1"/>
                </a:solidFill>
                <a:latin typeface="Calibri" panose="020F0502020204030204" pitchFamily="34" charset="0"/>
                <a:ea typeface="Calibri"/>
                <a:cs typeface="Calibri" panose="020F0502020204030204" pitchFamily="34" charset="0"/>
                <a:sym typeface="Calibri"/>
              </a:rPr>
              <a:t>"ברוכים הבאים- העתיד כבר כאן"</a:t>
            </a:r>
            <a:endParaRPr lang="en-US" sz="5400" b="1" kern="0" dirty="0">
              <a:solidFill>
                <a:schemeClr val="bg1"/>
              </a:solidFill>
              <a:latin typeface="Calibri" panose="020F0502020204030204" pitchFamily="34" charset="0"/>
              <a:ea typeface="Calibri"/>
              <a:cs typeface="Calibri" panose="020F0502020204030204" pitchFamily="34" charset="0"/>
              <a:sym typeface="Calibri"/>
            </a:endParaRPr>
          </a:p>
        </p:txBody>
      </p:sp>
      <p:sp>
        <p:nvSpPr>
          <p:cNvPr id="22" name="TextBox 11">
            <a:extLst>
              <a:ext uri="{FF2B5EF4-FFF2-40B4-BE49-F238E27FC236}">
                <a16:creationId xmlns:a16="http://schemas.microsoft.com/office/drawing/2014/main" id="{5C26E662-7F49-4D65-ADA1-A3CFCE9FC615}"/>
              </a:ext>
            </a:extLst>
          </p:cNvPr>
          <p:cNvSpPr txBox="1"/>
          <p:nvPr/>
        </p:nvSpPr>
        <p:spPr>
          <a:xfrm>
            <a:off x="-1173372" y="5291154"/>
            <a:ext cx="6426575" cy="820225"/>
          </a:xfrm>
          <a:prstGeom prst="rect">
            <a:avLst/>
          </a:prstGeom>
          <a:noFill/>
        </p:spPr>
        <p:txBody>
          <a:bodyPr wrap="square">
            <a:spAutoFit/>
          </a:bodyPr>
          <a:lstStyle/>
          <a:p>
            <a:pPr algn="ctr">
              <a:lnSpc>
                <a:spcPct val="110000"/>
              </a:lnSpc>
              <a:buClr>
                <a:srgbClr val="000000"/>
              </a:buClr>
              <a:defRPr/>
            </a:pPr>
            <a:r>
              <a:rPr kumimoji="0" lang="he-IL"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t>מיומנות מרכזית</a:t>
            </a:r>
            <a:br>
              <a:rPr kumimoji="0" lang="en-US" sz="2400" b="1"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rPr>
            </a:br>
            <a:r>
              <a:rPr lang="he-IL" sz="2000" dirty="0">
                <a:solidFill>
                  <a:schemeClr val="bg1"/>
                </a:solidFill>
                <a:latin typeface="Calibri Light" panose="020F0302020204030204" pitchFamily="34" charset="0"/>
                <a:ea typeface="David"/>
                <a:cs typeface="Calibri Light" panose="020F0302020204030204" pitchFamily="34" charset="0"/>
                <a:sym typeface="David"/>
              </a:rPr>
              <a:t>מודעות עצמית והכוונה עצמית</a:t>
            </a:r>
            <a:endParaRPr kumimoji="0" lang="he-IL" sz="2000" i="0" u="none" strike="noStrike" kern="0" cap="none" spc="0" normalizeH="0" baseline="0" noProof="0" dirty="0">
              <a:ln>
                <a:noFill/>
              </a:ln>
              <a:solidFill>
                <a:schemeClr val="bg1"/>
              </a:solidFill>
              <a:effectLst/>
              <a:uLnTx/>
              <a:uFillTx/>
              <a:latin typeface="Calibri Light" panose="020F0302020204030204" pitchFamily="34" charset="0"/>
              <a:ea typeface="Calibri"/>
              <a:cs typeface="Calibri Light" panose="020F0302020204030204" pitchFamily="34" charset="0"/>
              <a:sym typeface="Calibri"/>
            </a:endParaRP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7612962" y="6047522"/>
            <a:ext cx="6692346" cy="810478"/>
          </a:xfrm>
          <a:prstGeom prst="rect">
            <a:avLst/>
          </a:prstGeom>
          <a:noFill/>
        </p:spPr>
        <p:txBody>
          <a:bodyPr wrap="square">
            <a:spAutoFit/>
          </a:bodyPr>
          <a:lstStyle/>
          <a:p>
            <a:pPr algn="ctr">
              <a:lnSpc>
                <a:spcPts val="5600"/>
              </a:lnSpc>
            </a:pPr>
            <a:r>
              <a:rPr lang="he-IL" sz="4800" b="1" dirty="0">
                <a:solidFill>
                  <a:schemeClr val="bg1"/>
                </a:solidFill>
                <a:latin typeface="Calibri" panose="020F0502020204030204" pitchFamily="34" charset="0"/>
                <a:cs typeface="Calibri" panose="020F0502020204030204" pitchFamily="34" charset="0"/>
              </a:rPr>
              <a:t>שכבת י"א</a:t>
            </a:r>
          </a:p>
        </p:txBody>
      </p:sp>
      <p:pic>
        <p:nvPicPr>
          <p:cNvPr id="2" name="Google Shape;140;p1">
            <a:extLst>
              <a:ext uri="{FF2B5EF4-FFF2-40B4-BE49-F238E27FC236}">
                <a16:creationId xmlns:a16="http://schemas.microsoft.com/office/drawing/2014/main" id="{240AF0E7-CDAE-6191-506E-54A7D9031E7D}"/>
              </a:ext>
            </a:extLst>
          </p:cNvPr>
          <p:cNvPicPr preferRelativeResize="0"/>
          <p:nvPr/>
        </p:nvPicPr>
        <p:blipFill>
          <a:blip r:embed="rId5">
            <a:alphaModFix/>
          </a:blip>
          <a:stretch>
            <a:fillRect/>
          </a:stretch>
        </p:blipFill>
        <p:spPr>
          <a:xfrm>
            <a:off x="8626225" y="-121925"/>
            <a:ext cx="3573450" cy="1706950"/>
          </a:xfrm>
          <a:prstGeom prst="rect">
            <a:avLst/>
          </a:prstGeom>
          <a:noFill/>
          <a:ln>
            <a:noFill/>
          </a:ln>
        </p:spPr>
      </p:pic>
    </p:spTree>
    <p:extLst>
      <p:ext uri="{BB962C8B-B14F-4D97-AF65-F5344CB8AC3E}">
        <p14:creationId xmlns:p14="http://schemas.microsoft.com/office/powerpoint/2010/main" val="126874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42723-780599564_small">
            <a:hlinkClick r:id="" action="ppaction://media"/>
            <a:extLst>
              <a:ext uri="{FF2B5EF4-FFF2-40B4-BE49-F238E27FC236}">
                <a16:creationId xmlns:a16="http://schemas.microsoft.com/office/drawing/2014/main" id="{61531DE8-2010-8F44-99C3-B3002E5908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3273"/>
            <a:ext cx="12192000" cy="5934456"/>
          </a:xfrm>
          <a:prstGeom prst="rect">
            <a:avLst/>
          </a:prstGeom>
        </p:spPr>
      </p:pic>
      <p:sp>
        <p:nvSpPr>
          <p:cNvPr id="3" name="Rectangle 2">
            <a:extLst>
              <a:ext uri="{FF2B5EF4-FFF2-40B4-BE49-F238E27FC236}">
                <a16:creationId xmlns:a16="http://schemas.microsoft.com/office/drawing/2014/main" id="{9DA43F20-F235-48A3-8549-7D1618BC063D}"/>
              </a:ext>
            </a:extLst>
          </p:cNvPr>
          <p:cNvSpPr/>
          <p:nvPr/>
        </p:nvSpPr>
        <p:spPr>
          <a:xfrm>
            <a:off x="0" y="5925312"/>
            <a:ext cx="12192000" cy="93268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a:extLst>
              <a:ext uri="{FF2B5EF4-FFF2-40B4-BE49-F238E27FC236}">
                <a16:creationId xmlns:a16="http://schemas.microsoft.com/office/drawing/2014/main" id="{D73BC863-5947-7595-FE86-EF81C3466386}"/>
              </a:ext>
            </a:extLst>
          </p:cNvPr>
          <p:cNvSpPr/>
          <p:nvPr/>
        </p:nvSpPr>
        <p:spPr>
          <a:xfrm>
            <a:off x="1909108" y="5902559"/>
            <a:ext cx="7898317" cy="923330"/>
          </a:xfrm>
          <a:prstGeom prst="rect">
            <a:avLst/>
          </a:prstGeom>
          <a:noFill/>
        </p:spPr>
        <p:txBody>
          <a:bodyPr wrap="none" lIns="91440" tIns="45720" rIns="91440" bIns="45720">
            <a:spAutoFit/>
          </a:bodyPr>
          <a:lstStyle/>
          <a:p>
            <a:pPr algn="ctr"/>
            <a:r>
              <a:rPr lang="he-IL" sz="54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השמיים הם הגבול? בואו נראה</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E1025EF-4CB3-B145-0C7D-2B6A0A649309}"/>
              </a:ext>
            </a:extLst>
          </p:cNvPr>
          <p:cNvSpPr txBox="1"/>
          <p:nvPr/>
        </p:nvSpPr>
        <p:spPr>
          <a:xfrm>
            <a:off x="9985248" y="694944"/>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כלי תחבורה</a:t>
            </a:r>
          </a:p>
        </p:txBody>
      </p:sp>
      <p:sp>
        <p:nvSpPr>
          <p:cNvPr id="8" name="TextBox 7">
            <a:extLst>
              <a:ext uri="{FF2B5EF4-FFF2-40B4-BE49-F238E27FC236}">
                <a16:creationId xmlns:a16="http://schemas.microsoft.com/office/drawing/2014/main" id="{1EE6EC20-1330-5374-B06B-4FBB4AFC2290}"/>
              </a:ext>
            </a:extLst>
          </p:cNvPr>
          <p:cNvSpPr txBox="1"/>
          <p:nvPr/>
        </p:nvSpPr>
        <p:spPr>
          <a:xfrm>
            <a:off x="603504" y="1754402"/>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חשמל</a:t>
            </a:r>
          </a:p>
        </p:txBody>
      </p:sp>
      <p:sp>
        <p:nvSpPr>
          <p:cNvPr id="9" name="TextBox 8">
            <a:extLst>
              <a:ext uri="{FF2B5EF4-FFF2-40B4-BE49-F238E27FC236}">
                <a16:creationId xmlns:a16="http://schemas.microsoft.com/office/drawing/2014/main" id="{E0A870EC-030B-12BC-7DAB-D62C34ED5069}"/>
              </a:ext>
            </a:extLst>
          </p:cNvPr>
          <p:cNvSpPr txBox="1"/>
          <p:nvPr/>
        </p:nvSpPr>
        <p:spPr>
          <a:xfrm>
            <a:off x="364646" y="4784986"/>
            <a:ext cx="1545336" cy="830997"/>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פיתוחים רפואיים</a:t>
            </a:r>
          </a:p>
        </p:txBody>
      </p:sp>
      <p:sp>
        <p:nvSpPr>
          <p:cNvPr id="10" name="TextBox 9">
            <a:extLst>
              <a:ext uri="{FF2B5EF4-FFF2-40B4-BE49-F238E27FC236}">
                <a16:creationId xmlns:a16="http://schemas.microsoft.com/office/drawing/2014/main" id="{A1BE03DC-F93D-F75B-9D76-1071BFD36BA6}"/>
              </a:ext>
            </a:extLst>
          </p:cNvPr>
          <p:cNvSpPr txBox="1"/>
          <p:nvPr/>
        </p:nvSpPr>
        <p:spPr>
          <a:xfrm>
            <a:off x="4828963" y="35131"/>
            <a:ext cx="2039112"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אמצעי תקשורת</a:t>
            </a:r>
          </a:p>
        </p:txBody>
      </p:sp>
      <p:sp>
        <p:nvSpPr>
          <p:cNvPr id="11" name="TextBox 10">
            <a:extLst>
              <a:ext uri="{FF2B5EF4-FFF2-40B4-BE49-F238E27FC236}">
                <a16:creationId xmlns:a16="http://schemas.microsoft.com/office/drawing/2014/main" id="{782C0947-19A2-4088-D196-BFE9E85F7674}"/>
              </a:ext>
            </a:extLst>
          </p:cNvPr>
          <p:cNvSpPr txBox="1"/>
          <p:nvPr/>
        </p:nvSpPr>
        <p:spPr>
          <a:xfrm>
            <a:off x="9985248" y="4998377"/>
            <a:ext cx="154533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בית דפוס</a:t>
            </a:r>
          </a:p>
        </p:txBody>
      </p:sp>
      <p:sp>
        <p:nvSpPr>
          <p:cNvPr id="12" name="TextBox 11">
            <a:extLst>
              <a:ext uri="{FF2B5EF4-FFF2-40B4-BE49-F238E27FC236}">
                <a16:creationId xmlns:a16="http://schemas.microsoft.com/office/drawing/2014/main" id="{0EFE1D47-E12F-9311-880A-1CD0562D6D3C}"/>
              </a:ext>
            </a:extLst>
          </p:cNvPr>
          <p:cNvSpPr txBox="1"/>
          <p:nvPr/>
        </p:nvSpPr>
        <p:spPr>
          <a:xfrm>
            <a:off x="1014984" y="2932858"/>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קיטור</a:t>
            </a:r>
          </a:p>
        </p:txBody>
      </p:sp>
      <p:sp>
        <p:nvSpPr>
          <p:cNvPr id="13" name="TextBox 12">
            <a:extLst>
              <a:ext uri="{FF2B5EF4-FFF2-40B4-BE49-F238E27FC236}">
                <a16:creationId xmlns:a16="http://schemas.microsoft.com/office/drawing/2014/main" id="{BD5757E6-20A6-9EC8-C24B-34604F967F32}"/>
              </a:ext>
            </a:extLst>
          </p:cNvPr>
          <p:cNvSpPr txBox="1"/>
          <p:nvPr/>
        </p:nvSpPr>
        <p:spPr>
          <a:xfrm>
            <a:off x="1014984" y="445222"/>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נורה</a:t>
            </a:r>
          </a:p>
        </p:txBody>
      </p:sp>
      <p:sp>
        <p:nvSpPr>
          <p:cNvPr id="14" name="TextBox 13">
            <a:extLst>
              <a:ext uri="{FF2B5EF4-FFF2-40B4-BE49-F238E27FC236}">
                <a16:creationId xmlns:a16="http://schemas.microsoft.com/office/drawing/2014/main" id="{F52AA119-CBCF-FFBB-A90F-D8C3B72AD48A}"/>
              </a:ext>
            </a:extLst>
          </p:cNvPr>
          <p:cNvSpPr txBox="1"/>
          <p:nvPr/>
        </p:nvSpPr>
        <p:spPr>
          <a:xfrm>
            <a:off x="9985248" y="3935337"/>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מחשב</a:t>
            </a:r>
          </a:p>
        </p:txBody>
      </p:sp>
      <p:sp>
        <p:nvSpPr>
          <p:cNvPr id="15" name="TextBox 14">
            <a:extLst>
              <a:ext uri="{FF2B5EF4-FFF2-40B4-BE49-F238E27FC236}">
                <a16:creationId xmlns:a16="http://schemas.microsoft.com/office/drawing/2014/main" id="{45492C4E-4E63-FC92-C5B9-D462550D546D}"/>
              </a:ext>
            </a:extLst>
          </p:cNvPr>
          <p:cNvSpPr txBox="1"/>
          <p:nvPr/>
        </p:nvSpPr>
        <p:spPr>
          <a:xfrm>
            <a:off x="10190988" y="2386691"/>
            <a:ext cx="1133856" cy="461665"/>
          </a:xfrm>
          <a:prstGeom prst="rect">
            <a:avLst/>
          </a:prstGeom>
          <a:solidFill>
            <a:schemeClr val="bg2"/>
          </a:solidFill>
        </p:spPr>
        <p:txBody>
          <a:bodyPr wrap="square" rtlCol="1">
            <a:spAutoFit/>
          </a:bodyPr>
          <a:lstStyle/>
          <a:p>
            <a:pPr algn="ctr"/>
            <a:r>
              <a:rPr lang="he-IL" sz="2400" dirty="0">
                <a:latin typeface="Calibri" panose="020F0502020204030204" pitchFamily="34" charset="0"/>
                <a:ea typeface="Calibri" panose="020F0502020204030204" pitchFamily="34" charset="0"/>
                <a:cs typeface="Calibri" panose="020F0502020204030204" pitchFamily="34" charset="0"/>
              </a:rPr>
              <a:t>אינטרנט</a:t>
            </a:r>
          </a:p>
        </p:txBody>
      </p:sp>
      <p:sp>
        <p:nvSpPr>
          <p:cNvPr id="16" name="Rectangle: Rounded Corners 15">
            <a:extLst>
              <a:ext uri="{FF2B5EF4-FFF2-40B4-BE49-F238E27FC236}">
                <a16:creationId xmlns:a16="http://schemas.microsoft.com/office/drawing/2014/main" id="{8FFF0B01-243E-319E-D13E-7CF248848EC7}"/>
              </a:ext>
            </a:extLst>
          </p:cNvPr>
          <p:cNvSpPr/>
          <p:nvPr/>
        </p:nvSpPr>
        <p:spPr>
          <a:xfrm>
            <a:off x="2274628" y="572283"/>
            <a:ext cx="7532797" cy="5182814"/>
          </a:xfrm>
          <a:prstGeom prst="roundRect">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עם השנים, המציא האדם מגוון אמצעים המשפרים את חיינו ותורמים להם מידי יום. </a:t>
            </a:r>
          </a:p>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המהפכה הדיגיטלית שהחלה בשנות ה-80, ציינה את תחילתו של עידן ה"מידע" הכרוך במעבר משימוש במכונות לטכנולוגיה שהיא דיגיטלית באופיה.</a:t>
            </a:r>
          </a:p>
          <a:p>
            <a:pPr algn="ctr" rtl="1">
              <a:lnSpc>
                <a:spcPct val="150000"/>
              </a:lnSpc>
            </a:pPr>
            <a:r>
              <a:rPr lang="he-IL" sz="2400" dirty="0">
                <a:solidFill>
                  <a:schemeClr val="bg1"/>
                </a:solidFill>
                <a:latin typeface="Calibri" panose="020F0502020204030204" pitchFamily="34" charset="0"/>
                <a:ea typeface="Calibri" panose="020F0502020204030204" pitchFamily="34" charset="0"/>
                <a:cs typeface="Calibri" panose="020F0502020204030204" pitchFamily="34" charset="0"/>
              </a:rPr>
              <a:t>עידן זה כולל בתוכו התפתחות נוספת מהשנים האחרונות -</a:t>
            </a:r>
          </a:p>
          <a:p>
            <a:pPr algn="ctr" rtl="1">
              <a:lnSpc>
                <a:spcPct val="150000"/>
              </a:lnSpc>
            </a:pPr>
            <a:r>
              <a:rPr lang="he-IL" sz="4000" b="1" dirty="0">
                <a:latin typeface="Calibri" panose="020F0502020204030204" pitchFamily="34" charset="0"/>
                <a:ea typeface="Calibri" panose="020F0502020204030204" pitchFamily="34" charset="0"/>
                <a:cs typeface="Calibri" panose="020F0502020204030204" pitchFamily="34" charset="0"/>
              </a:rPr>
              <a:t>הבינה המלאכותית.</a:t>
            </a:r>
          </a:p>
          <a:p>
            <a:pPr algn="ct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מה אתם יודעים עליה?</a:t>
            </a:r>
            <a:r>
              <a:rPr lang="en-US" sz="2800" dirty="0">
                <a:latin typeface="Calibri" panose="020F0502020204030204" pitchFamily="34" charset="0"/>
                <a:ea typeface="Calibri" panose="020F0502020204030204" pitchFamily="34" charset="0"/>
                <a:cs typeface="Calibri" panose="020F0502020204030204" pitchFamily="34" charset="0"/>
              </a:rPr>
              <a:t> </a:t>
            </a:r>
            <a:r>
              <a:rPr lang="he-IL" sz="2800" dirty="0">
                <a:latin typeface="Calibri" panose="020F0502020204030204" pitchFamily="34" charset="0"/>
                <a:ea typeface="Calibri" panose="020F0502020204030204" pitchFamily="34" charset="0"/>
                <a:cs typeface="Calibri" panose="020F0502020204030204" pitchFamily="34" charset="0"/>
              </a:rPr>
              <a:t>למה היא משמשת?</a:t>
            </a:r>
            <a:endParaRPr lang="he-IL"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C32D8DF-F38B-0968-8053-FF5B07655AA1}"/>
              </a:ext>
            </a:extLst>
          </p:cNvPr>
          <p:cNvSpPr/>
          <p:nvPr/>
        </p:nvSpPr>
        <p:spPr>
          <a:xfrm>
            <a:off x="0" y="5830584"/>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1341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66" fill="hold"/>
                                        <p:tgtEl>
                                          <p:spTgt spid="2"/>
                                        </p:tgtEl>
                                      </p:cBhvr>
                                    </p:cmd>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3000"/>
                                        <p:tgtEl>
                                          <p:spTgt spid="7"/>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3000"/>
                                        <p:tgtEl>
                                          <p:spTgt spid="9"/>
                                        </p:tgtEl>
                                      </p:cBhvr>
                                    </p:animEffect>
                                  </p:childTnLst>
                                </p:cTn>
                              </p:par>
                              <p:par>
                                <p:cTn id="16" presetID="10" presetClass="entr" presetSubtype="0" fill="hold" grpId="0" nodeType="withEffect">
                                  <p:stCondLst>
                                    <p:cond delay="4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3000"/>
                                        <p:tgtEl>
                                          <p:spTgt spid="10"/>
                                        </p:tgtEl>
                                      </p:cBhvr>
                                    </p:animEffect>
                                  </p:childTnLst>
                                </p:cTn>
                              </p:par>
                              <p:par>
                                <p:cTn id="19" presetID="10" presetClass="entr" presetSubtype="0" fill="hold" grpId="0" nodeType="withEffect">
                                  <p:stCondLst>
                                    <p:cond delay="50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3000"/>
                                        <p:tgtEl>
                                          <p:spTgt spid="11"/>
                                        </p:tgtEl>
                                      </p:cBhvr>
                                    </p:animEffect>
                                  </p:childTnLst>
                                </p:cTn>
                              </p:par>
                              <p:par>
                                <p:cTn id="22" presetID="10" presetClass="entr" presetSubtype="0" fill="hold" grpId="0" nodeType="withEffect">
                                  <p:stCondLst>
                                    <p:cond delay="6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0"/>
                                        <p:tgtEl>
                                          <p:spTgt spid="12"/>
                                        </p:tgtEl>
                                      </p:cBhvr>
                                    </p:animEffect>
                                  </p:childTnLst>
                                </p:cTn>
                              </p:par>
                              <p:par>
                                <p:cTn id="25" presetID="10" presetClass="entr" presetSubtype="0" fill="hold" grpId="0" nodeType="withEffect">
                                  <p:stCondLst>
                                    <p:cond delay="7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3000"/>
                                        <p:tgtEl>
                                          <p:spTgt spid="13"/>
                                        </p:tgtEl>
                                      </p:cBhvr>
                                    </p:animEffect>
                                  </p:childTnLst>
                                </p:cTn>
                              </p:par>
                              <p:par>
                                <p:cTn id="28" presetID="10" presetClass="entr" presetSubtype="0" fill="hold" grpId="0" nodeType="withEffect">
                                  <p:stCondLst>
                                    <p:cond delay="80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3000"/>
                                        <p:tgtEl>
                                          <p:spTgt spid="14"/>
                                        </p:tgtEl>
                                      </p:cBhvr>
                                    </p:animEffect>
                                  </p:childTnLst>
                                </p:cTn>
                              </p:par>
                              <p:par>
                                <p:cTn id="31" presetID="10" presetClass="entr" presetSubtype="0" fill="hold" grpId="0" nodeType="withEffect">
                                  <p:stCondLst>
                                    <p:cond delay="900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3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2"/>
                </p:tgtEl>
              </p:cMediaNode>
            </p:video>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966" fill="hold"/>
                                        <p:tgtEl>
                                          <p:spTgt spid="2"/>
                                        </p:tgtEl>
                                      </p:cBhvr>
                                    </p:cmd>
                                  </p:childTnLst>
                                </p:cTn>
                              </p:par>
                            </p:childTnLst>
                          </p:cTn>
                        </p:par>
                      </p:childTnLst>
                    </p:cTn>
                  </p:par>
                </p:childTnLst>
              </p:cTn>
              <p:nextCondLst>
                <p:cond evt="onClick" delay="0">
                  <p:tgtEl>
                    <p:spTgt spid="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p:txBody>
          <a:bodyPr/>
          <a:lstStyle/>
          <a:p>
            <a:pPr rtl="1"/>
            <a:r>
              <a:rPr lang="he-IL" dirty="0"/>
              <a:t>בינה מלאכותית - מה זה בכלל? </a:t>
            </a:r>
          </a:p>
        </p:txBody>
      </p:sp>
      <p:pic>
        <p:nvPicPr>
          <p:cNvPr id="7" name="Picture 4" descr="Free Artificial Intelligence Robot photo and picture">
            <a:extLst>
              <a:ext uri="{FF2B5EF4-FFF2-40B4-BE49-F238E27FC236}">
                <a16:creationId xmlns:a16="http://schemas.microsoft.com/office/drawing/2014/main" id="{60A061AC-3809-56AE-7629-7946CB965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499" y="1556640"/>
            <a:ext cx="5484979" cy="41811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EA4FBC-6029-A754-F30D-C4C0A5A1271C}"/>
              </a:ext>
            </a:extLst>
          </p:cNvPr>
          <p:cNvSpPr/>
          <p:nvPr/>
        </p:nvSpPr>
        <p:spPr>
          <a:xfrm>
            <a:off x="0" y="6452170"/>
            <a:ext cx="12192000" cy="40582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03F1E016-31E6-9E59-0AC7-22C86158FBB4}"/>
              </a:ext>
            </a:extLst>
          </p:cNvPr>
          <p:cNvPicPr>
            <a:picLocks noChangeAspect="1"/>
          </p:cNvPicPr>
          <p:nvPr/>
        </p:nvPicPr>
        <p:blipFill>
          <a:blip r:embed="rId4"/>
          <a:stretch>
            <a:fillRect/>
          </a:stretch>
        </p:blipFill>
        <p:spPr>
          <a:xfrm>
            <a:off x="6388522" y="5074039"/>
            <a:ext cx="2124140" cy="132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E99C6E43-63A7-5589-4977-30FFE4DBF8C3}"/>
              </a:ext>
            </a:extLst>
          </p:cNvPr>
          <p:cNvSpPr txBox="1"/>
          <p:nvPr/>
        </p:nvSpPr>
        <p:spPr>
          <a:xfrm>
            <a:off x="292522" y="1487055"/>
            <a:ext cx="5803478" cy="5021055"/>
          </a:xfrm>
          <a:prstGeom prst="rect">
            <a:avLst/>
          </a:prstGeom>
          <a:noFill/>
        </p:spPr>
        <p:txBody>
          <a:bodyPr wrap="square" rtlCol="1">
            <a:spAutoFit/>
          </a:bodyPr>
          <a:lstStyle/>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בינה מלאכותית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Artificial Intelligence</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sz="2400"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sz="2400" dirty="0">
                <a:latin typeface="Calibri" panose="020F0502020204030204" pitchFamily="34" charset="0"/>
                <a:ea typeface="Calibri" panose="020F0502020204030204" pitchFamily="34" charset="0"/>
                <a:cs typeface="Calibri" panose="020F0502020204030204" pitchFamily="34" charset="0"/>
              </a:rPr>
              <a:t> </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הינה ענף במדעי המחשב אשר החל להתפתח בשנות ה-50 וכיום בא לידי ביטוי בחיינו באמצעים רבים.</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a:t>
            </a:r>
            <a:r>
              <a:rPr lang="he-IL" sz="2400" dirty="0">
                <a:latin typeface="Calibri" panose="020F0502020204030204" pitchFamily="34" charset="0"/>
                <a:ea typeface="Calibri" panose="020F0502020204030204" pitchFamily="34" charset="0"/>
                <a:cs typeface="Calibri" panose="020F0502020204030204" pitchFamily="34" charset="0"/>
              </a:rPr>
              <a:t> מדמה יכולות חשיבה ובינה אנושית, בעזרת כלים ושיטות שונות.</a:t>
            </a:r>
          </a:p>
          <a:p>
            <a:pPr marL="285750" indent="-285750" algn="r" rtl="1">
              <a:lnSpc>
                <a:spcPct val="150000"/>
              </a:lnSpc>
              <a:buFont typeface="Wingdings" panose="05000000000000000000" pitchFamily="2" charset="2"/>
              <a:buChar char="Ø"/>
            </a:pPr>
            <a:r>
              <a:rPr lang="he-IL" sz="2400" dirty="0">
                <a:latin typeface="Calibri" panose="020F0502020204030204" pitchFamily="34" charset="0"/>
                <a:ea typeface="Calibri" panose="020F0502020204030204" pitchFamily="34" charset="0"/>
                <a:cs typeface="Calibri" panose="020F0502020204030204" pitchFamily="34" charset="0"/>
              </a:rPr>
              <a:t>ה-</a:t>
            </a:r>
            <a:r>
              <a:rPr lang="en-US" sz="2400" dirty="0">
                <a:latin typeface="Calibri" panose="020F0502020204030204" pitchFamily="34" charset="0"/>
                <a:ea typeface="Calibri" panose="020F0502020204030204" pitchFamily="34" charset="0"/>
                <a:cs typeface="Calibri" panose="020F0502020204030204" pitchFamily="34" charset="0"/>
              </a:rPr>
              <a:t>AI </a:t>
            </a:r>
            <a:r>
              <a:rPr lang="he-IL" sz="2400" dirty="0">
                <a:latin typeface="Calibri" panose="020F0502020204030204" pitchFamily="34" charset="0"/>
                <a:ea typeface="Calibri" panose="020F0502020204030204" pitchFamily="34" charset="0"/>
                <a:cs typeface="Calibri" panose="020F0502020204030204" pitchFamily="34" charset="0"/>
              </a:rPr>
              <a:t> תורם לחיינו</a:t>
            </a:r>
            <a:r>
              <a:rPr lang="en-US" sz="2400" dirty="0">
                <a:latin typeface="Calibri" panose="020F0502020204030204" pitchFamily="34" charset="0"/>
                <a:ea typeface="Calibri" panose="020F0502020204030204" pitchFamily="34" charset="0"/>
                <a:cs typeface="Calibri" panose="020F0502020204030204" pitchFamily="34" charset="0"/>
              </a:rPr>
              <a:t> </a:t>
            </a:r>
            <a:r>
              <a:rPr lang="he-IL" sz="2400" dirty="0">
                <a:latin typeface="Calibri" panose="020F0502020204030204" pitchFamily="34" charset="0"/>
                <a:ea typeface="Calibri" panose="020F0502020204030204" pitchFamily="34" charset="0"/>
                <a:cs typeface="Calibri" panose="020F0502020204030204" pitchFamily="34" charset="0"/>
              </a:rPr>
              <a:t>במגוון דרכים, כגון:</a:t>
            </a:r>
            <a:br>
              <a:rPr lang="en-US" sz="2400" dirty="0">
                <a:latin typeface="Calibri" panose="020F0502020204030204" pitchFamily="34" charset="0"/>
                <a:ea typeface="Calibri" panose="020F0502020204030204" pitchFamily="34" charset="0"/>
                <a:cs typeface="Calibri" panose="020F0502020204030204" pitchFamily="34" charset="0"/>
              </a:rPr>
            </a:br>
            <a:r>
              <a:rPr lang="he-IL" sz="2400" dirty="0">
                <a:latin typeface="Calibri" panose="020F0502020204030204" pitchFamily="34" charset="0"/>
                <a:ea typeface="Calibri" panose="020F0502020204030204" pitchFamily="34" charset="0"/>
                <a:cs typeface="Calibri" panose="020F0502020204030204" pitchFamily="34" charset="0"/>
              </a:rPr>
              <a:t>קבלת החלטות, פתרון בעיות, התאמה אישית, ניהול משימות ועוד.</a:t>
            </a:r>
          </a:p>
        </p:txBody>
      </p:sp>
    </p:spTree>
    <p:extLst>
      <p:ext uri="{BB962C8B-B14F-4D97-AF65-F5344CB8AC3E}">
        <p14:creationId xmlns:p14="http://schemas.microsoft.com/office/powerpoint/2010/main" val="7884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A221-27F5-BAA6-DAC8-4F92B244243D}"/>
              </a:ext>
            </a:extLst>
          </p:cNvPr>
          <p:cNvSpPr>
            <a:spLocks noGrp="1"/>
          </p:cNvSpPr>
          <p:nvPr>
            <p:ph type="title"/>
          </p:nvPr>
        </p:nvSpPr>
        <p:spPr/>
        <p:txBody>
          <a:bodyPr>
            <a:normAutofit/>
          </a:bodyPr>
          <a:lstStyle/>
          <a:p>
            <a:pPr rtl="1"/>
            <a:r>
              <a:rPr lang="he-IL" sz="4500" dirty="0"/>
              <a:t>בינה מלאכותית יוצרת – עולם של אפשרויות</a:t>
            </a:r>
          </a:p>
        </p:txBody>
      </p:sp>
      <p:sp>
        <p:nvSpPr>
          <p:cNvPr id="8" name="TextBox 5">
            <a:extLst>
              <a:ext uri="{FF2B5EF4-FFF2-40B4-BE49-F238E27FC236}">
                <a16:creationId xmlns:a16="http://schemas.microsoft.com/office/drawing/2014/main" id="{8104ED80-624F-60A1-FCF5-2D4427FD5BAD}"/>
              </a:ext>
            </a:extLst>
          </p:cNvPr>
          <p:cNvSpPr txBox="1"/>
          <p:nvPr/>
        </p:nvSpPr>
        <p:spPr>
          <a:xfrm>
            <a:off x="572725" y="2331139"/>
            <a:ext cx="11046549" cy="3709349"/>
          </a:xfrm>
          <a:prstGeom prst="rect">
            <a:avLst/>
          </a:prstGeom>
          <a:noFill/>
        </p:spPr>
        <p:txBody>
          <a:bodyPr wrap="square" rtlCol="1">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בשנה האחרונה התפתחה גם הבינה המלאכותית היוצרת. מדובר על כלים כגון: מחוללי טקסט (למשל: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ChatGPT</a:t>
            </a: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או מחוללי תמונות (למשל: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Midjourney</a:t>
            </a: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אשר מאפשרים מרחב גדול של ביטוי ויצירה אישית.</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קצב ההתפתחות של כלים מסוג זה הוא מהיר מאוד והשפעתם ניכרת בכל תחום: כלכלה, תרבות, חינוך ועוד.</a:t>
            </a:r>
          </a:p>
        </p:txBody>
      </p:sp>
    </p:spTree>
    <p:extLst>
      <p:ext uri="{BB962C8B-B14F-4D97-AF65-F5344CB8AC3E}">
        <p14:creationId xmlns:p14="http://schemas.microsoft.com/office/powerpoint/2010/main" val="37879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ED3BC8-5778-E257-30FB-B3B7F949E6AC}"/>
              </a:ext>
            </a:extLst>
          </p:cNvPr>
          <p:cNvSpPr/>
          <p:nvPr/>
        </p:nvSpPr>
        <p:spPr>
          <a:xfrm>
            <a:off x="-20800" y="-41512"/>
            <a:ext cx="12192000" cy="1736748"/>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4DD6236-3F35-1C87-960F-B1FF9F2D27E4}"/>
              </a:ext>
            </a:extLst>
          </p:cNvPr>
          <p:cNvSpPr/>
          <p:nvPr/>
        </p:nvSpPr>
        <p:spPr>
          <a:xfrm>
            <a:off x="-7736" y="320273"/>
            <a:ext cx="12192000" cy="923330"/>
          </a:xfrm>
          <a:prstGeom prst="rect">
            <a:avLst/>
          </a:prstGeom>
          <a:solidFill>
            <a:srgbClr val="FBE5D6"/>
          </a:solidFill>
        </p:spPr>
        <p:txBody>
          <a:bodyPr wrap="square" lIns="91440" tIns="45720" rIns="91440" bIns="45720">
            <a:spAutoFit/>
          </a:bodyPr>
          <a:lstStyle/>
          <a:p>
            <a:pPr algn="ctr"/>
            <a:r>
              <a:rPr lang="he-IL" sz="5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דוגמאות לבינה מלאכותית כיום</a:t>
            </a:r>
            <a:endParaRPr lang="en-US" sz="5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abstract_-_20072 (1080p)">
            <a:hlinkClick r:id="" action="ppaction://media"/>
            <a:extLst>
              <a:ext uri="{FF2B5EF4-FFF2-40B4-BE49-F238E27FC236}">
                <a16:creationId xmlns:a16="http://schemas.microsoft.com/office/drawing/2014/main" id="{988849C2-8574-40B2-A6F6-75CD18FB11BF}"/>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9059411" y="4279932"/>
            <a:ext cx="3132588" cy="2669079"/>
          </a:xfrm>
          <a:prstGeom prst="rect">
            <a:avLst/>
          </a:prstGeom>
          <a:ln>
            <a:noFill/>
          </a:ln>
          <a:effectLst>
            <a:softEdge rad="112500"/>
          </a:effectLst>
        </p:spPr>
      </p:pic>
      <p:sp>
        <p:nvSpPr>
          <p:cNvPr id="9" name="Rectangle 8">
            <a:extLst>
              <a:ext uri="{FF2B5EF4-FFF2-40B4-BE49-F238E27FC236}">
                <a16:creationId xmlns:a16="http://schemas.microsoft.com/office/drawing/2014/main" id="{394D7866-E2E8-7952-E20E-114D1D632ACC}"/>
              </a:ext>
            </a:extLst>
          </p:cNvPr>
          <p:cNvSpPr/>
          <p:nvPr/>
        </p:nvSpPr>
        <p:spPr>
          <a:xfrm>
            <a:off x="9170819" y="4018322"/>
            <a:ext cx="2909771"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יצירות אומנות שונות</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166273 (540p)">
            <a:hlinkClick r:id="" action="ppaction://media"/>
            <a:extLst>
              <a:ext uri="{FF2B5EF4-FFF2-40B4-BE49-F238E27FC236}">
                <a16:creationId xmlns:a16="http://schemas.microsoft.com/office/drawing/2014/main" id="{3E762315-0EF5-761A-19A1-EFDBFDCAC281}"/>
              </a:ext>
            </a:extLst>
          </p:cNvPr>
          <p:cNvPicPr>
            <a:picLocks noChangeAspect="1"/>
          </p:cNvPicPr>
          <p:nvPr>
            <a:videoFile r:link="rId4"/>
            <p:extLst>
              <p:ext uri="{DAA4B4D4-6D71-4841-9C94-3DE7FCFB9230}">
                <p14:media xmlns:p14="http://schemas.microsoft.com/office/powerpoint/2010/main" r:embed="rId3"/>
              </p:ext>
            </p:extLst>
          </p:nvPr>
        </p:nvPicPr>
        <p:blipFill>
          <a:blip r:embed="rId20"/>
          <a:stretch>
            <a:fillRect/>
          </a:stretch>
        </p:blipFill>
        <p:spPr>
          <a:xfrm>
            <a:off x="0" y="1345087"/>
            <a:ext cx="3493827" cy="1965278"/>
          </a:xfrm>
          <a:prstGeom prst="rect">
            <a:avLst/>
          </a:prstGeom>
          <a:ln>
            <a:noFill/>
          </a:ln>
          <a:effectLst>
            <a:softEdge rad="112500"/>
          </a:effectLst>
        </p:spPr>
      </p:pic>
      <p:sp>
        <p:nvSpPr>
          <p:cNvPr id="11" name="Rectangle 10">
            <a:extLst>
              <a:ext uri="{FF2B5EF4-FFF2-40B4-BE49-F238E27FC236}">
                <a16:creationId xmlns:a16="http://schemas.microsoft.com/office/drawing/2014/main" id="{5C1B8722-E3C4-FE1E-27B2-C4B5AB72DE32}"/>
              </a:ext>
            </a:extLst>
          </p:cNvPr>
          <p:cNvSpPr/>
          <p:nvPr/>
        </p:nvSpPr>
        <p:spPr>
          <a:xfrm>
            <a:off x="-129137" y="2476675"/>
            <a:ext cx="1462248"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מכשירי ניקוי חכמים</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145609 (540p)">
            <a:hlinkClick r:id="" action="ppaction://media"/>
            <a:extLst>
              <a:ext uri="{FF2B5EF4-FFF2-40B4-BE49-F238E27FC236}">
                <a16:creationId xmlns:a16="http://schemas.microsoft.com/office/drawing/2014/main" id="{878065A9-D39B-2389-1035-41BF0050FE2F}"/>
              </a:ext>
            </a:extLst>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4088141" y="1779868"/>
            <a:ext cx="3334567" cy="1875694"/>
          </a:xfrm>
          <a:prstGeom prst="rect">
            <a:avLst/>
          </a:prstGeom>
          <a:ln>
            <a:noFill/>
          </a:ln>
          <a:effectLst>
            <a:softEdge rad="112500"/>
          </a:effectLst>
        </p:spPr>
      </p:pic>
      <p:sp>
        <p:nvSpPr>
          <p:cNvPr id="12" name="Rectangle 11">
            <a:extLst>
              <a:ext uri="{FF2B5EF4-FFF2-40B4-BE49-F238E27FC236}">
                <a16:creationId xmlns:a16="http://schemas.microsoft.com/office/drawing/2014/main" id="{65A05027-8A03-6643-DA70-3F05E92D9B41}"/>
              </a:ext>
            </a:extLst>
          </p:cNvPr>
          <p:cNvSpPr/>
          <p:nvPr/>
        </p:nvSpPr>
        <p:spPr>
          <a:xfrm>
            <a:off x="4286385" y="1599444"/>
            <a:ext cx="311014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אפליקציות מתוחכמות</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porsche_-_28544 (540p)">
            <a:hlinkClick r:id="" action="ppaction://media"/>
            <a:extLst>
              <a:ext uri="{FF2B5EF4-FFF2-40B4-BE49-F238E27FC236}">
                <a16:creationId xmlns:a16="http://schemas.microsoft.com/office/drawing/2014/main" id="{FA8FF6CE-9B1C-490B-634D-0B797D7CC439}"/>
              </a:ext>
            </a:extLst>
          </p:cNvPr>
          <p:cNvPicPr>
            <a:picLocks noChangeAspect="1"/>
          </p:cNvPicPr>
          <p:nvPr>
            <a:videoFile r:link="rId8"/>
            <p:extLst>
              <p:ext uri="{DAA4B4D4-6D71-4841-9C94-3DE7FCFB9230}">
                <p14:media xmlns:p14="http://schemas.microsoft.com/office/powerpoint/2010/main" r:embed="rId7"/>
              </p:ext>
            </p:extLst>
          </p:nvPr>
        </p:nvPicPr>
        <p:blipFill>
          <a:blip r:embed="rId22"/>
          <a:stretch>
            <a:fillRect/>
          </a:stretch>
        </p:blipFill>
        <p:spPr>
          <a:xfrm>
            <a:off x="7706435" y="1696013"/>
            <a:ext cx="4361092" cy="2453114"/>
          </a:xfrm>
          <a:prstGeom prst="rect">
            <a:avLst/>
          </a:prstGeom>
        </p:spPr>
      </p:pic>
      <p:sp>
        <p:nvSpPr>
          <p:cNvPr id="14" name="Rectangle 13">
            <a:extLst>
              <a:ext uri="{FF2B5EF4-FFF2-40B4-BE49-F238E27FC236}">
                <a16:creationId xmlns:a16="http://schemas.microsoft.com/office/drawing/2014/main" id="{BD291514-B0AE-42D9-8A89-BB72AAEA41A7}"/>
              </a:ext>
            </a:extLst>
          </p:cNvPr>
          <p:cNvSpPr/>
          <p:nvPr/>
        </p:nvSpPr>
        <p:spPr>
          <a:xfrm>
            <a:off x="9946160" y="2048454"/>
            <a:ext cx="1957587" cy="523220"/>
          </a:xfrm>
          <a:prstGeom prst="rect">
            <a:avLst/>
          </a:prstGeom>
          <a:solidFill>
            <a:schemeClr val="bg1"/>
          </a:solidFill>
        </p:spPr>
        <p:txBody>
          <a:bodyPr wrap="none" lIns="91440" tIns="45720" rIns="91440" bIns="45720">
            <a:spAutoFit/>
          </a:bodyPr>
          <a:lstStyle/>
          <a:p>
            <a:pPr algn="ctr"/>
            <a:r>
              <a:rPr lang="he-IL"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רכבים חכמים</a:t>
            </a:r>
            <a:endParaRPr lang="en-US" sz="28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7" name="book_-_69573 (1080p)">
            <a:hlinkClick r:id="" action="ppaction://media"/>
            <a:extLst>
              <a:ext uri="{FF2B5EF4-FFF2-40B4-BE49-F238E27FC236}">
                <a16:creationId xmlns:a16="http://schemas.microsoft.com/office/drawing/2014/main" id="{981D0E0C-8E94-22CF-658F-A2E1920DB25C}"/>
              </a:ext>
            </a:extLst>
          </p:cNvPr>
          <p:cNvPicPr>
            <a:picLocks noChangeAspect="1"/>
          </p:cNvPicPr>
          <p:nvPr>
            <a:videoFile r:link="rId10"/>
            <p:extLst>
              <p:ext uri="{DAA4B4D4-6D71-4841-9C94-3DE7FCFB9230}">
                <p14:media xmlns:p14="http://schemas.microsoft.com/office/powerpoint/2010/main" r:embed="rId9"/>
              </p:ext>
            </p:extLst>
          </p:nvPr>
        </p:nvPicPr>
        <p:blipFill>
          <a:blip r:embed="rId23"/>
          <a:stretch>
            <a:fillRect/>
          </a:stretch>
        </p:blipFill>
        <p:spPr>
          <a:xfrm>
            <a:off x="5829344" y="3706190"/>
            <a:ext cx="3493828" cy="1965278"/>
          </a:xfrm>
          <a:prstGeom prst="rect">
            <a:avLst/>
          </a:prstGeom>
          <a:ln>
            <a:noFill/>
          </a:ln>
          <a:effectLst>
            <a:softEdge rad="112500"/>
          </a:effectLst>
        </p:spPr>
      </p:pic>
      <p:sp>
        <p:nvSpPr>
          <p:cNvPr id="16" name="Rectangle 15">
            <a:extLst>
              <a:ext uri="{FF2B5EF4-FFF2-40B4-BE49-F238E27FC236}">
                <a16:creationId xmlns:a16="http://schemas.microsoft.com/office/drawing/2014/main" id="{DE122FF4-82E2-F366-D3C4-D016920E6F82}"/>
              </a:ext>
            </a:extLst>
          </p:cNvPr>
          <p:cNvSpPr/>
          <p:nvPr/>
        </p:nvSpPr>
        <p:spPr>
          <a:xfrm>
            <a:off x="6566720" y="5514444"/>
            <a:ext cx="2752420" cy="461665"/>
          </a:xfrm>
          <a:prstGeom prst="rect">
            <a:avLst/>
          </a:prstGeom>
          <a:solidFill>
            <a:schemeClr val="bg1"/>
          </a:solidFill>
        </p:spPr>
        <p:txBody>
          <a:bodyPr wrap="squar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תוכן מותאם אישית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130213 (540p)">
            <a:hlinkClick r:id="" action="ppaction://media"/>
            <a:extLst>
              <a:ext uri="{FF2B5EF4-FFF2-40B4-BE49-F238E27FC236}">
                <a16:creationId xmlns:a16="http://schemas.microsoft.com/office/drawing/2014/main" id="{4E018744-7708-AF7E-DCC1-AFA29CF20D48}"/>
              </a:ext>
            </a:extLst>
          </p:cNvPr>
          <p:cNvPicPr>
            <a:picLocks noChangeAspect="1"/>
          </p:cNvPicPr>
          <p:nvPr>
            <a:videoFile r:link="rId12"/>
            <p:extLst>
              <p:ext uri="{DAA4B4D4-6D71-4841-9C94-3DE7FCFB9230}">
                <p14:media xmlns:p14="http://schemas.microsoft.com/office/powerpoint/2010/main" r:embed="rId11"/>
              </p:ext>
            </p:extLst>
          </p:nvPr>
        </p:nvPicPr>
        <p:blipFill>
          <a:blip r:embed="rId24"/>
          <a:stretch>
            <a:fillRect/>
          </a:stretch>
        </p:blipFill>
        <p:spPr>
          <a:xfrm>
            <a:off x="104081" y="3178369"/>
            <a:ext cx="2993976" cy="2334544"/>
          </a:xfrm>
          <a:prstGeom prst="rect">
            <a:avLst/>
          </a:prstGeom>
          <a:ln>
            <a:noFill/>
          </a:ln>
          <a:effectLst>
            <a:softEdge rad="112500"/>
          </a:effectLst>
        </p:spPr>
      </p:pic>
      <p:sp>
        <p:nvSpPr>
          <p:cNvPr id="19" name="Rectangle 18">
            <a:extLst>
              <a:ext uri="{FF2B5EF4-FFF2-40B4-BE49-F238E27FC236}">
                <a16:creationId xmlns:a16="http://schemas.microsoft.com/office/drawing/2014/main" id="{73E99B37-E74E-BEA5-02E6-78875D5D8E2D}"/>
              </a:ext>
            </a:extLst>
          </p:cNvPr>
          <p:cNvSpPr/>
          <p:nvPr/>
        </p:nvSpPr>
        <p:spPr>
          <a:xfrm>
            <a:off x="1224113" y="3339073"/>
            <a:ext cx="3134192"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קבלת ייעוץ ותמיכה אונליין</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1" name="man_-_119967 (540p)">
            <a:hlinkClick r:id="" action="ppaction://media"/>
            <a:extLst>
              <a:ext uri="{FF2B5EF4-FFF2-40B4-BE49-F238E27FC236}">
                <a16:creationId xmlns:a16="http://schemas.microsoft.com/office/drawing/2014/main" id="{47FBBB47-28F8-7B4B-0DC4-6E99EEC361B8}"/>
              </a:ext>
            </a:extLst>
          </p:cNvPr>
          <p:cNvPicPr>
            <a:picLocks noChangeAspect="1"/>
          </p:cNvPicPr>
          <p:nvPr>
            <a:videoFile r:link="rId14"/>
            <p:extLst>
              <p:ext uri="{DAA4B4D4-6D71-4841-9C94-3DE7FCFB9230}">
                <p14:media xmlns:p14="http://schemas.microsoft.com/office/powerpoint/2010/main" r:embed="rId13"/>
              </p:ext>
            </p:extLst>
          </p:nvPr>
        </p:nvPicPr>
        <p:blipFill>
          <a:blip r:embed="rId25"/>
          <a:stretch>
            <a:fillRect/>
          </a:stretch>
        </p:blipFill>
        <p:spPr>
          <a:xfrm>
            <a:off x="2791209" y="4621056"/>
            <a:ext cx="3334567" cy="2387182"/>
          </a:xfrm>
          <a:prstGeom prst="rect">
            <a:avLst/>
          </a:prstGeom>
          <a:ln>
            <a:noFill/>
          </a:ln>
          <a:effectLst>
            <a:softEdge rad="112500"/>
          </a:effectLst>
        </p:spPr>
      </p:pic>
      <p:sp>
        <p:nvSpPr>
          <p:cNvPr id="22" name="Rectangle 21">
            <a:extLst>
              <a:ext uri="{FF2B5EF4-FFF2-40B4-BE49-F238E27FC236}">
                <a16:creationId xmlns:a16="http://schemas.microsoft.com/office/drawing/2014/main" id="{72BD93BE-2A9F-E239-FCF9-E2394E9385BF}"/>
              </a:ext>
            </a:extLst>
          </p:cNvPr>
          <p:cNvSpPr/>
          <p:nvPr/>
        </p:nvSpPr>
        <p:spPr>
          <a:xfrm>
            <a:off x="2750219" y="4123586"/>
            <a:ext cx="3440365" cy="461665"/>
          </a:xfrm>
          <a:prstGeom prst="rect">
            <a:avLst/>
          </a:prstGeom>
          <a:solidFill>
            <a:schemeClr val="bg1"/>
          </a:solidFill>
        </p:spPr>
        <p:txBody>
          <a:bodyPr wrap="none" lIns="91440" tIns="45720" rIns="91440" bIns="45720">
            <a:spAutoFit/>
          </a:bodyPr>
          <a:lstStyle/>
          <a:p>
            <a:pPr algn="ctr"/>
            <a:r>
              <a:rPr lang="he-IL"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דיאגנוסטיקה רפואית מדויקת</a:t>
            </a:r>
            <a:endParaRPr lang="en-US" sz="24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3" name="sound_-_5466 (540p)">
            <a:hlinkClick r:id="" action="ppaction://media"/>
            <a:extLst>
              <a:ext uri="{FF2B5EF4-FFF2-40B4-BE49-F238E27FC236}">
                <a16:creationId xmlns:a16="http://schemas.microsoft.com/office/drawing/2014/main" id="{7FE477B4-A1C2-BFB5-FFFF-CA44F271A4EC}"/>
              </a:ext>
            </a:extLst>
          </p:cNvPr>
          <p:cNvPicPr>
            <a:picLocks noChangeAspect="1"/>
          </p:cNvPicPr>
          <p:nvPr>
            <a:videoFile r:link="rId16"/>
            <p:extLst>
              <p:ext uri="{DAA4B4D4-6D71-4841-9C94-3DE7FCFB9230}">
                <p14:media xmlns:p14="http://schemas.microsoft.com/office/powerpoint/2010/main" r:embed="rId15"/>
              </p:ext>
            </p:extLst>
          </p:nvPr>
        </p:nvPicPr>
        <p:blipFill>
          <a:blip r:embed="rId26"/>
          <a:stretch>
            <a:fillRect/>
          </a:stretch>
        </p:blipFill>
        <p:spPr>
          <a:xfrm>
            <a:off x="-7737" y="5676024"/>
            <a:ext cx="2002855" cy="1126606"/>
          </a:xfrm>
          <a:prstGeom prst="rect">
            <a:avLst/>
          </a:prstGeom>
          <a:ln>
            <a:noFill/>
          </a:ln>
          <a:effectLst>
            <a:softEdge rad="112500"/>
          </a:effectLst>
        </p:spPr>
      </p:pic>
      <p:sp>
        <p:nvSpPr>
          <p:cNvPr id="24" name="Rectangle 23">
            <a:extLst>
              <a:ext uri="{FF2B5EF4-FFF2-40B4-BE49-F238E27FC236}">
                <a16:creationId xmlns:a16="http://schemas.microsoft.com/office/drawing/2014/main" id="{FA6B6284-1165-211A-BEDA-536E4D338B1A}"/>
              </a:ext>
            </a:extLst>
          </p:cNvPr>
          <p:cNvSpPr/>
          <p:nvPr/>
        </p:nvSpPr>
        <p:spPr>
          <a:xfrm>
            <a:off x="1812473" y="5952861"/>
            <a:ext cx="1462248" cy="707886"/>
          </a:xfrm>
          <a:prstGeom prst="rect">
            <a:avLst/>
          </a:prstGeom>
          <a:solidFill>
            <a:schemeClr val="bg1"/>
          </a:solidFill>
        </p:spPr>
        <p:txBody>
          <a:bodyPr wrap="square" lIns="91440" tIns="45720" rIns="91440" bIns="45720">
            <a:spAutoFit/>
          </a:bodyPr>
          <a:lstStyle/>
          <a:p>
            <a:pPr algn="ctr"/>
            <a:r>
              <a:rPr lang="he-IL"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rPr>
              <a:t>זיהוי קול/תנועה</a:t>
            </a:r>
            <a:endParaRPr lang="en-US" sz="2000" b="1" cap="none" spc="0" dirty="0">
              <a:ln w="12700">
                <a:solidFill>
                  <a:schemeClr val="accent3">
                    <a:lumMod val="50000"/>
                  </a:schemeClr>
                </a:solidFill>
                <a:prstDash val="solid"/>
              </a:ln>
              <a:effectLst>
                <a:innerShdw blurRad="177800">
                  <a:schemeClr val="accent3">
                    <a:lumMod val="50000"/>
                  </a:schemeClr>
                </a:inn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Free think thinking speech bubble vector">
            <a:extLst>
              <a:ext uri="{FF2B5EF4-FFF2-40B4-BE49-F238E27FC236}">
                <a16:creationId xmlns:a16="http://schemas.microsoft.com/office/drawing/2014/main" id="{6E1CAFBC-53A0-7C8A-265F-83F1759FD85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978025" y="0"/>
            <a:ext cx="8234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D6FDF6-2513-AABF-FF9B-A656F9B1B87B}"/>
              </a:ext>
            </a:extLst>
          </p:cNvPr>
          <p:cNvSpPr txBox="1"/>
          <p:nvPr/>
        </p:nvSpPr>
        <p:spPr>
          <a:xfrm>
            <a:off x="2988884" y="481013"/>
            <a:ext cx="6038413" cy="4549835"/>
          </a:xfrm>
          <a:prstGeom prst="rect">
            <a:avLst/>
          </a:prstGeom>
          <a:noFill/>
        </p:spPr>
        <p:txBody>
          <a:bodyPr wrap="square" rtlCol="1">
            <a:spAutoFit/>
          </a:bodyPr>
          <a:lstStyle/>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חשבו על אמצעי כלשהו,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המבוסס על בינה מלאכותית,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שאתם/ן עושים בו שימוש ביום יום:</a:t>
            </a:r>
          </a:p>
          <a:p>
            <a:pPr algn="ctr" rtl="1">
              <a:lnSpc>
                <a:spcPct val="150000"/>
              </a:lnSpc>
            </a:pPr>
            <a:endParaRPr lang="he-IL" sz="2800" b="1" dirty="0">
              <a:latin typeface="Calibri" panose="020F0502020204030204" pitchFamily="34" charset="0"/>
              <a:ea typeface="Calibri" panose="020F0502020204030204" pitchFamily="34" charset="0"/>
              <a:cs typeface="Calibri" panose="020F0502020204030204" pitchFamily="34" charset="0"/>
            </a:endParaRP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כיצד הוא משרת אתכם?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במידה ואינכם משתמשים באמצעים אלו, </a:t>
            </a:r>
          </a:p>
          <a:p>
            <a:pPr algn="ctr" rtl="1">
              <a:lnSpc>
                <a:spcPct val="150000"/>
              </a:lnSpc>
            </a:pPr>
            <a:r>
              <a:rPr lang="he-IL" sz="2800" b="1" dirty="0">
                <a:latin typeface="Calibri" panose="020F0502020204030204" pitchFamily="34" charset="0"/>
                <a:ea typeface="Calibri" panose="020F0502020204030204" pitchFamily="34" charset="0"/>
                <a:cs typeface="Calibri" panose="020F0502020204030204" pitchFamily="34" charset="0"/>
              </a:rPr>
              <a:t>הסבירו - מדוע? </a:t>
            </a:r>
          </a:p>
        </p:txBody>
      </p:sp>
    </p:spTree>
    <p:extLst>
      <p:ext uri="{BB962C8B-B14F-4D97-AF65-F5344CB8AC3E}">
        <p14:creationId xmlns:p14="http://schemas.microsoft.com/office/powerpoint/2010/main" val="98804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80" fill="hold"/>
                                        <p:tgtEl>
                                          <p:spTgt spid="5"/>
                                        </p:tgtEl>
                                      </p:cBhvr>
                                    </p:cmd>
                                  </p:childTnLst>
                                </p:cTn>
                              </p:par>
                              <p:par>
                                <p:cTn id="7" presetID="53" presetClass="entr" presetSubtype="16"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par>
                                <p:cTn id="12" presetID="1" presetClass="mediacall" presetSubtype="0" fill="hold" nodeType="withEffect">
                                  <p:stCondLst>
                                    <p:cond delay="0"/>
                                  </p:stCondLst>
                                  <p:childTnLst>
                                    <p:cmd type="call" cmd="playFrom(0.0)">
                                      <p:cBhvr>
                                        <p:cTn id="13" dur="11400" fill="hold"/>
                                        <p:tgtEl>
                                          <p:spTgt spid="10"/>
                                        </p:tgtEl>
                                      </p:cBhvr>
                                    </p:cmd>
                                  </p:childTnLst>
                                </p:cTn>
                              </p:par>
                              <p:par>
                                <p:cTn id="14" presetID="53"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1" presetClass="mediacall" presetSubtype="0" fill="hold" nodeType="withEffect">
                                  <p:stCondLst>
                                    <p:cond delay="0"/>
                                  </p:stCondLst>
                                  <p:childTnLst>
                                    <p:cmd type="call" cmd="playFrom(0.0)">
                                      <p:cBhvr>
                                        <p:cTn id="25" dur="11300" fill="hold"/>
                                        <p:tgtEl>
                                          <p:spTgt spid="13"/>
                                        </p:tgtEl>
                                      </p:cBhvr>
                                    </p:cmd>
                                  </p:childTnLst>
                                </p:cTn>
                              </p:par>
                              <p:par>
                                <p:cTn id="26" presetID="53"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par>
                                <p:cTn id="31" presetID="1" presetClass="mediacall" presetSubtype="0" fill="hold" nodeType="withEffect">
                                  <p:stCondLst>
                                    <p:cond delay="0"/>
                                  </p:stCondLst>
                                  <p:childTnLst>
                                    <p:cmd type="call" cmd="playFrom(0.0)">
                                      <p:cBhvr>
                                        <p:cTn id="32" dur="50495" fill="hold"/>
                                        <p:tgtEl>
                                          <p:spTgt spid="15"/>
                                        </p:tgtEl>
                                      </p:cBhvr>
                                    </p:cmd>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1" presetClass="mediacall" presetSubtype="0" fill="hold" nodeType="withEffect">
                                  <p:stCondLst>
                                    <p:cond delay="0"/>
                                  </p:stCondLst>
                                  <p:childTnLst>
                                    <p:cmd type="call" cmd="playFrom(0.0)">
                                      <p:cBhvr>
                                        <p:cTn id="39" dur="14748" fill="hold"/>
                                        <p:tgtEl>
                                          <p:spTgt spid="17"/>
                                        </p:tgtEl>
                                      </p:cBhvr>
                                    </p:cmd>
                                  </p:childTnLst>
                                </p:cTn>
                              </p:par>
                              <p:par>
                                <p:cTn id="40" presetID="1" presetClass="mediacall" presetSubtype="0" fill="hold" nodeType="withEffect">
                                  <p:stCondLst>
                                    <p:cond delay="0"/>
                                  </p:stCondLst>
                                  <p:childTnLst>
                                    <p:cmd type="call" cmd="playFrom(0.0)">
                                      <p:cBhvr>
                                        <p:cTn id="41" dur="18815" fill="hold"/>
                                        <p:tgtEl>
                                          <p:spTgt spid="18"/>
                                        </p:tgtEl>
                                      </p:cBhvr>
                                    </p:cmd>
                                  </p:childTnLst>
                                </p:cTn>
                              </p:par>
                              <p:par>
                                <p:cTn id="42" presetID="1" presetClass="mediacall" presetSubtype="0" fill="hold" nodeType="withEffect">
                                  <p:stCondLst>
                                    <p:cond delay="0"/>
                                  </p:stCondLst>
                                  <p:childTnLst>
                                    <p:cmd type="call" cmd="playFrom(0.0)">
                                      <p:cBhvr>
                                        <p:cTn id="43" dur="30080" fill="hold"/>
                                        <p:tgtEl>
                                          <p:spTgt spid="21"/>
                                        </p:tgtEl>
                                      </p:cBhvr>
                                    </p:cmd>
                                  </p:childTnLst>
                                </p:cTn>
                              </p:par>
                              <p:par>
                                <p:cTn id="44" presetID="1" presetClass="mediacall" presetSubtype="0" fill="hold" nodeType="withEffect">
                                  <p:stCondLst>
                                    <p:cond delay="0"/>
                                  </p:stCondLst>
                                  <p:childTnLst>
                                    <p:cmd type="call" cmd="playFrom(0.0)">
                                      <p:cBhvr>
                                        <p:cTn id="45" dur="8039" fill="hold"/>
                                        <p:tgtEl>
                                          <p:spTgt spid="23"/>
                                        </p:tgtEl>
                                      </p:cBhvr>
                                    </p:cmd>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1000"/>
                                        <p:tgtEl>
                                          <p:spTgt spid="1026"/>
                                        </p:tgtEl>
                                      </p:cBhvr>
                                    </p:animEffect>
                                    <p:anim calcmode="lin" valueType="num">
                                      <p:cBhvr>
                                        <p:cTn id="51" dur="1000" fill="hold"/>
                                        <p:tgtEl>
                                          <p:spTgt spid="1026"/>
                                        </p:tgtEl>
                                        <p:attrNameLst>
                                          <p:attrName>ppt_x</p:attrName>
                                        </p:attrNameLst>
                                      </p:cBhvr>
                                      <p:tavLst>
                                        <p:tav tm="0">
                                          <p:val>
                                            <p:strVal val="#ppt_x"/>
                                          </p:val>
                                        </p:tav>
                                        <p:tav tm="100000">
                                          <p:val>
                                            <p:strVal val="#ppt_x"/>
                                          </p:val>
                                        </p:tav>
                                      </p:tavLst>
                                    </p:anim>
                                    <p:anim calcmode="lin" valueType="num">
                                      <p:cBhvr>
                                        <p:cTn id="52" dur="1000" fill="hold"/>
                                        <p:tgtEl>
                                          <p:spTgt spid="102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withEffect">
                                  <p:stCondLst>
                                    <p:cond delay="0"/>
                                  </p:stCondLst>
                                  <p:childTnLst>
                                    <p:cmd type="call" cmd="togglePause">
                                      <p:cBhvr>
                                        <p:cTn id="62" dur="1" fill="hold"/>
                                        <p:tgtEl>
                                          <p:spTgt spid="5"/>
                                        </p:tgtEl>
                                      </p:cBhvr>
                                    </p:cmd>
                                  </p:childTnLst>
                                </p:cTn>
                              </p:par>
                            </p:childTnLst>
                          </p:cTn>
                        </p:par>
                      </p:childTnLst>
                    </p:cTn>
                  </p:par>
                </p:childTnLst>
              </p:cTn>
              <p:nextCondLst>
                <p:cond evt="onClick" delay="0">
                  <p:tgtEl>
                    <p:spTgt spid="5"/>
                  </p:tgtEl>
                </p:cond>
              </p:nextCondLst>
            </p:seq>
            <p:video>
              <p:cMediaNode vol="80000">
                <p:cTn id="63" fill="hold" display="0">
                  <p:stCondLst>
                    <p:cond delay="indefinite"/>
                  </p:stCondLst>
                </p:cTn>
                <p:tgtEl>
                  <p:spTgt spid="5"/>
                </p:tgtEl>
              </p:cMediaNode>
            </p:video>
            <p:video>
              <p:cMediaNode vol="80000">
                <p:cTn id="64" fill="hold" display="0">
                  <p:stCondLst>
                    <p:cond delay="indefinite"/>
                  </p:stCondLst>
                </p:cTn>
                <p:tgtEl>
                  <p:spTgt spid="10"/>
                </p:tgtEl>
              </p:cMediaNode>
            </p:video>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withEffect">
                                  <p:stCondLst>
                                    <p:cond delay="0"/>
                                  </p:stCondLst>
                                  <p:childTnLst>
                                    <p:cmd type="call" cmd="togglePause">
                                      <p:cBhvr>
                                        <p:cTn id="69" dur="1" fill="hold"/>
                                        <p:tgtEl>
                                          <p:spTgt spid="10"/>
                                        </p:tgtEl>
                                      </p:cBhvr>
                                    </p:cmd>
                                  </p:childTnLst>
                                </p:cTn>
                              </p:par>
                            </p:childTnLst>
                          </p:cTn>
                        </p:par>
                      </p:childTnLst>
                    </p:cTn>
                  </p:par>
                </p:childTnLst>
              </p:cTn>
              <p:nextCondLst>
                <p:cond evt="onClick" delay="0">
                  <p:tgtEl>
                    <p:spTgt spid="10"/>
                  </p:tgtEl>
                </p:cond>
              </p:nextCondLst>
            </p:seq>
            <p:video>
              <p:cMediaNode vol="80000">
                <p:cTn id="70" fill="hold" display="0">
                  <p:stCondLst>
                    <p:cond delay="indefinite"/>
                  </p:stCondLst>
                </p:cTn>
                <p:tgtEl>
                  <p:spTgt spid="13"/>
                </p:tgtEl>
              </p:cMediaNode>
            </p:video>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withEffect">
                                  <p:stCondLst>
                                    <p:cond delay="0"/>
                                  </p:stCondLst>
                                  <p:childTnLst>
                                    <p:cmd type="call" cmd="togglePause">
                                      <p:cBhvr>
                                        <p:cTn id="75" dur="1" fill="hold"/>
                                        <p:tgtEl>
                                          <p:spTgt spid="13"/>
                                        </p:tgtEl>
                                      </p:cBhvr>
                                    </p:cmd>
                                  </p:childTnLst>
                                </p:cTn>
                              </p:par>
                            </p:childTnLst>
                          </p:cTn>
                        </p:par>
                      </p:childTnLst>
                    </p:cTn>
                  </p:par>
                </p:childTnLst>
              </p:cTn>
              <p:nextCondLst>
                <p:cond evt="onClick" delay="0">
                  <p:tgtEl>
                    <p:spTgt spid="13"/>
                  </p:tgtEl>
                </p:cond>
              </p:nextCondLst>
            </p:seq>
            <p:video>
              <p:cMediaNode vol="80000">
                <p:cTn id="76" fill="hold" display="0">
                  <p:stCondLst>
                    <p:cond delay="indefinite"/>
                  </p:stCondLst>
                </p:cTn>
                <p:tgtEl>
                  <p:spTgt spid="15"/>
                </p:tgtEl>
              </p:cMediaNode>
            </p:video>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withEffect">
                                  <p:stCondLst>
                                    <p:cond delay="0"/>
                                  </p:stCondLst>
                                  <p:childTnLst>
                                    <p:cmd type="call" cmd="togglePause">
                                      <p:cBhvr>
                                        <p:cTn id="81" dur="1" fill="hold"/>
                                        <p:tgtEl>
                                          <p:spTgt spid="15"/>
                                        </p:tgtEl>
                                      </p:cBhvr>
                                    </p:cmd>
                                  </p:childTnLst>
                                </p:cTn>
                              </p:par>
                            </p:childTnLst>
                          </p:cTn>
                        </p:par>
                      </p:childTnLst>
                    </p:cTn>
                  </p:par>
                </p:childTnLst>
              </p:cTn>
              <p:nextCondLst>
                <p:cond evt="onClick" delay="0">
                  <p:tgtEl>
                    <p:spTgt spid="15"/>
                  </p:tgtEl>
                </p:cond>
              </p:nextCondLst>
            </p:seq>
            <p:video>
              <p:cMediaNode vol="80000">
                <p:cTn id="82" fill="hold" display="0">
                  <p:stCondLst>
                    <p:cond delay="indefinite"/>
                  </p:stCondLst>
                </p:cTn>
                <p:tgtEl>
                  <p:spTgt spid="17"/>
                </p:tgtEl>
              </p:cMediaNode>
            </p:video>
            <p:seq concurrent="1" nextAc="seek">
              <p:cTn id="83" restart="whenNotActive" fill="hold" evtFilter="cancelBubble" nodeType="interactiveSeq">
                <p:stCondLst>
                  <p:cond evt="onClick" delay="0">
                    <p:tgtEl>
                      <p:spTgt spid="17"/>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withEffect">
                                  <p:stCondLst>
                                    <p:cond delay="0"/>
                                  </p:stCondLst>
                                  <p:childTnLst>
                                    <p:cmd type="call" cmd="togglePause">
                                      <p:cBhvr>
                                        <p:cTn id="87" dur="1" fill="hold"/>
                                        <p:tgtEl>
                                          <p:spTgt spid="17"/>
                                        </p:tgtEl>
                                      </p:cBhvr>
                                    </p:cmd>
                                  </p:childTnLst>
                                </p:cTn>
                              </p:par>
                            </p:childTnLst>
                          </p:cTn>
                        </p:par>
                      </p:childTnLst>
                    </p:cTn>
                  </p:par>
                </p:childTnLst>
              </p:cTn>
              <p:nextCondLst>
                <p:cond evt="onClick" delay="0">
                  <p:tgtEl>
                    <p:spTgt spid="17"/>
                  </p:tgtEl>
                </p:cond>
              </p:nextCondLst>
            </p:seq>
            <p:video>
              <p:cMediaNode vol="80000">
                <p:cTn id="88" fill="hold" display="0">
                  <p:stCondLst>
                    <p:cond delay="indefinite"/>
                  </p:stCondLst>
                </p:cTn>
                <p:tgtEl>
                  <p:spTgt spid="18"/>
                </p:tgtEl>
              </p:cMediaNode>
            </p:video>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withEffect">
                                  <p:stCondLst>
                                    <p:cond delay="0"/>
                                  </p:stCondLst>
                                  <p:childTnLst>
                                    <p:cmd type="call" cmd="togglePause">
                                      <p:cBhvr>
                                        <p:cTn id="93" dur="1" fill="hold"/>
                                        <p:tgtEl>
                                          <p:spTgt spid="18"/>
                                        </p:tgtEl>
                                      </p:cBhvr>
                                    </p:cmd>
                                  </p:childTnLst>
                                </p:cTn>
                              </p:par>
                            </p:childTnLst>
                          </p:cTn>
                        </p:par>
                      </p:childTnLst>
                    </p:cTn>
                  </p:par>
                </p:childTnLst>
              </p:cTn>
              <p:nextCondLst>
                <p:cond evt="onClick" delay="0">
                  <p:tgtEl>
                    <p:spTgt spid="18"/>
                  </p:tgtEl>
                </p:cond>
              </p:nextCondLst>
            </p:seq>
            <p:video>
              <p:cMediaNode vol="80000">
                <p:cTn id="94" fill="hold" display="0">
                  <p:stCondLst>
                    <p:cond delay="indefinite"/>
                  </p:stCondLst>
                </p:cTn>
                <p:tgtEl>
                  <p:spTgt spid="21"/>
                </p:tgtEl>
              </p:cMediaNode>
            </p:video>
            <p:seq concurrent="1" nextAc="seek">
              <p:cTn id="95" restart="whenNotActive" fill="hold" evtFilter="cancelBubble" nodeType="interactiveSeq">
                <p:stCondLst>
                  <p:cond evt="onClick" delay="0">
                    <p:tgtEl>
                      <p:spTgt spid="21"/>
                    </p:tgtEl>
                  </p:cond>
                </p:stCondLst>
                <p:endSync evt="end" delay="0">
                  <p:rtn val="all"/>
                </p:endSync>
                <p:childTnLst>
                  <p:par>
                    <p:cTn id="96" fill="hold">
                      <p:stCondLst>
                        <p:cond delay="0"/>
                      </p:stCondLst>
                      <p:childTnLst>
                        <p:par>
                          <p:cTn id="97" fill="hold">
                            <p:stCondLst>
                              <p:cond delay="0"/>
                            </p:stCondLst>
                            <p:childTnLst>
                              <p:par>
                                <p:cTn id="98" presetID="2" presetClass="mediacall" presetSubtype="0" fill="hold" nodeType="withEffect">
                                  <p:stCondLst>
                                    <p:cond delay="0"/>
                                  </p:stCondLst>
                                  <p:childTnLst>
                                    <p:cmd type="call" cmd="togglePause">
                                      <p:cBhvr>
                                        <p:cTn id="99" dur="1" fill="hold"/>
                                        <p:tgtEl>
                                          <p:spTgt spid="21"/>
                                        </p:tgtEl>
                                      </p:cBhvr>
                                    </p:cmd>
                                  </p:childTnLst>
                                </p:cTn>
                              </p:par>
                            </p:childTnLst>
                          </p:cTn>
                        </p:par>
                      </p:childTnLst>
                    </p:cTn>
                  </p:par>
                </p:childTnLst>
              </p:cTn>
              <p:nextCondLst>
                <p:cond evt="onClick" delay="0">
                  <p:tgtEl>
                    <p:spTgt spid="21"/>
                  </p:tgtEl>
                </p:cond>
              </p:nextCondLst>
            </p:seq>
            <p:video>
              <p:cMediaNode vol="80000">
                <p:cTn id="100" fill="hold" display="0">
                  <p:stCondLst>
                    <p:cond delay="indefinite"/>
                  </p:stCondLst>
                </p:cTn>
                <p:tgtEl>
                  <p:spTgt spid="23"/>
                </p:tgtEl>
              </p:cMediaNode>
            </p:video>
          </p:childTnLst>
        </p:cTn>
      </p:par>
    </p:tnLst>
    <p:bldLst>
      <p:bldP spid="9" grpId="0" animBg="1"/>
      <p:bldP spid="11" grpId="0" animBg="1"/>
      <p:bldP spid="12" grpId="0" animBg="1"/>
      <p:bldP spid="14" grpId="0" animBg="1"/>
      <p:bldP spid="16"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02A9E13-056F-7B80-AF51-02E82BFEEF04}"/>
              </a:ext>
            </a:extLst>
          </p:cNvPr>
          <p:cNvSpPr/>
          <p:nvPr/>
        </p:nvSpPr>
        <p:spPr>
          <a:xfrm>
            <a:off x="0" y="1518157"/>
            <a:ext cx="12192000" cy="5370945"/>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p>
        </p:txBody>
      </p:sp>
      <p:sp>
        <p:nvSpPr>
          <p:cNvPr id="2" name="Title 1">
            <a:extLst>
              <a:ext uri="{FF2B5EF4-FFF2-40B4-BE49-F238E27FC236}">
                <a16:creationId xmlns:a16="http://schemas.microsoft.com/office/drawing/2014/main" id="{B843B48B-404F-5AE3-7050-57E187D59C7A}"/>
              </a:ext>
            </a:extLst>
          </p:cNvPr>
          <p:cNvSpPr>
            <a:spLocks noGrp="1"/>
          </p:cNvSpPr>
          <p:nvPr>
            <p:ph type="title"/>
          </p:nvPr>
        </p:nvSpPr>
        <p:spPr/>
        <p:txBody>
          <a:bodyPr/>
          <a:lstStyle/>
          <a:p>
            <a:r>
              <a:rPr lang="he-IL" dirty="0">
                <a:solidFill>
                  <a:schemeClr val="accent1">
                    <a:lumMod val="50000"/>
                  </a:schemeClr>
                </a:solidFill>
              </a:rPr>
              <a:t>רגע...בעצם...</a:t>
            </a:r>
          </a:p>
        </p:txBody>
      </p:sp>
      <p:sp>
        <p:nvSpPr>
          <p:cNvPr id="4" name="Rectangle 3">
            <a:extLst>
              <a:ext uri="{FF2B5EF4-FFF2-40B4-BE49-F238E27FC236}">
                <a16:creationId xmlns:a16="http://schemas.microsoft.com/office/drawing/2014/main" id="{DD3BD688-19A7-54B1-ED94-30B08A468672}"/>
              </a:ext>
            </a:extLst>
          </p:cNvPr>
          <p:cNvSpPr/>
          <p:nvPr/>
        </p:nvSpPr>
        <p:spPr>
          <a:xfrm>
            <a:off x="9184432" y="1914708"/>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השתמשתי בשירות לקוחות המבוסס על בינה מלאכותית (הודעות/צ'אט ועוד)</a:t>
            </a:r>
          </a:p>
        </p:txBody>
      </p:sp>
      <p:sp>
        <p:nvSpPr>
          <p:cNvPr id="5" name="Rectangle 4">
            <a:extLst>
              <a:ext uri="{FF2B5EF4-FFF2-40B4-BE49-F238E27FC236}">
                <a16:creationId xmlns:a16="http://schemas.microsoft.com/office/drawing/2014/main" id="{ACFDB04A-558E-DE78-A640-0C4259B2ED43}"/>
              </a:ext>
            </a:extLst>
          </p:cNvPr>
          <p:cNvSpPr/>
          <p:nvPr/>
        </p:nvSpPr>
        <p:spPr>
          <a:xfrm>
            <a:off x="6823788" y="3110204"/>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ביקשתי דרך הנייד מהעוזרת האישית הדיגיטלית לחפש לי מידע כלשהו</a:t>
            </a:r>
          </a:p>
        </p:txBody>
      </p:sp>
      <p:sp>
        <p:nvSpPr>
          <p:cNvPr id="9" name="Rectangle 8">
            <a:extLst>
              <a:ext uri="{FF2B5EF4-FFF2-40B4-BE49-F238E27FC236}">
                <a16:creationId xmlns:a16="http://schemas.microsoft.com/office/drawing/2014/main" id="{9C3776EA-8144-BF0A-99CA-F6F4B94397EE}"/>
              </a:ext>
            </a:extLst>
          </p:cNvPr>
          <p:cNvSpPr/>
          <p:nvPr/>
        </p:nvSpPr>
        <p:spPr>
          <a:xfrm>
            <a:off x="4065037" y="180702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בנייד שלי יש פונקציה של זיהוי פנים</a:t>
            </a:r>
          </a:p>
        </p:txBody>
      </p:sp>
      <p:sp>
        <p:nvSpPr>
          <p:cNvPr id="11" name="Rectangle 10">
            <a:extLst>
              <a:ext uri="{FF2B5EF4-FFF2-40B4-BE49-F238E27FC236}">
                <a16:creationId xmlns:a16="http://schemas.microsoft.com/office/drawing/2014/main" id="{D86EDFC5-B42F-9CCA-3F96-404C99BA7922}"/>
              </a:ext>
            </a:extLst>
          </p:cNvPr>
          <p:cNvSpPr/>
          <p:nvPr/>
        </p:nvSpPr>
        <p:spPr>
          <a:xfrm>
            <a:off x="9678954" y="4546741"/>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כתבתי נאום/עבודה/שיר/ סיפור בעזרת בינה מלאכותית</a:t>
            </a:r>
          </a:p>
        </p:txBody>
      </p:sp>
      <p:sp>
        <p:nvSpPr>
          <p:cNvPr id="12" name="Rectangle 11">
            <a:extLst>
              <a:ext uri="{FF2B5EF4-FFF2-40B4-BE49-F238E27FC236}">
                <a16:creationId xmlns:a16="http://schemas.microsoft.com/office/drawing/2014/main" id="{B00FE276-4DE6-7A38-753C-D87E4F7FD40B}"/>
              </a:ext>
            </a:extLst>
          </p:cNvPr>
          <p:cNvSpPr/>
          <p:nvPr/>
        </p:nvSpPr>
        <p:spPr>
          <a:xfrm>
            <a:off x="4463144" y="4649130"/>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שיחקתי במשחק מחשב שיש בו הדמיה למציאות</a:t>
            </a:r>
          </a:p>
        </p:txBody>
      </p:sp>
      <p:sp>
        <p:nvSpPr>
          <p:cNvPr id="13" name="Rectangle 12">
            <a:extLst>
              <a:ext uri="{FF2B5EF4-FFF2-40B4-BE49-F238E27FC236}">
                <a16:creationId xmlns:a16="http://schemas.microsoft.com/office/drawing/2014/main" id="{3E847BE7-1813-00B9-B461-090A26DDFD80}"/>
              </a:ext>
            </a:extLst>
          </p:cNvPr>
          <p:cNvSpPr/>
          <p:nvPr/>
        </p:nvSpPr>
        <p:spPr>
          <a:xfrm>
            <a:off x="2792446" y="311175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ערכתי תמונה/סרטון או סאונד</a:t>
            </a:r>
          </a:p>
        </p:txBody>
      </p:sp>
      <p:sp>
        <p:nvSpPr>
          <p:cNvPr id="14" name="Rectangle 13">
            <a:extLst>
              <a:ext uri="{FF2B5EF4-FFF2-40B4-BE49-F238E27FC236}">
                <a16:creationId xmlns:a16="http://schemas.microsoft.com/office/drawing/2014/main" id="{B149863B-4B4F-F10A-95B8-EF9FDC1FD2AE}"/>
              </a:ext>
            </a:extLst>
          </p:cNvPr>
          <p:cNvSpPr/>
          <p:nvPr/>
        </p:nvSpPr>
        <p:spPr>
          <a:xfrm>
            <a:off x="195942" y="1807029"/>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הקשבתי לפלייליסט שהותאם עבורי אוטומטית</a:t>
            </a:r>
          </a:p>
        </p:txBody>
      </p:sp>
      <p:sp>
        <p:nvSpPr>
          <p:cNvPr id="15" name="Rectangle 14">
            <a:extLst>
              <a:ext uri="{FF2B5EF4-FFF2-40B4-BE49-F238E27FC236}">
                <a16:creationId xmlns:a16="http://schemas.microsoft.com/office/drawing/2014/main" id="{383E4B30-D5D7-A142-9AEE-9C0EA597F6B2}"/>
              </a:ext>
            </a:extLst>
          </p:cNvPr>
          <p:cNvSpPr/>
          <p:nvPr/>
        </p:nvSpPr>
        <p:spPr>
          <a:xfrm>
            <a:off x="195942" y="5802325"/>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יצרתי בוט באופן עצמאי</a:t>
            </a:r>
          </a:p>
        </p:txBody>
      </p:sp>
      <p:sp>
        <p:nvSpPr>
          <p:cNvPr id="16" name="Rectangle 15">
            <a:extLst>
              <a:ext uri="{FF2B5EF4-FFF2-40B4-BE49-F238E27FC236}">
                <a16:creationId xmlns:a16="http://schemas.microsoft.com/office/drawing/2014/main" id="{77EDED09-4D0F-D264-443D-80386D246A71}"/>
              </a:ext>
            </a:extLst>
          </p:cNvPr>
          <p:cNvSpPr/>
          <p:nvPr/>
        </p:nvSpPr>
        <p:spPr>
          <a:xfrm>
            <a:off x="547395" y="4295686"/>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נכנסתי להסתכל על פרסומת ש"קפצה לי"</a:t>
            </a:r>
          </a:p>
        </p:txBody>
      </p:sp>
      <p:sp>
        <p:nvSpPr>
          <p:cNvPr id="17" name="Rectangle 16">
            <a:extLst>
              <a:ext uri="{FF2B5EF4-FFF2-40B4-BE49-F238E27FC236}">
                <a16:creationId xmlns:a16="http://schemas.microsoft.com/office/drawing/2014/main" id="{7744FF07-A529-2AF4-637A-B26E75B0A74B}"/>
              </a:ext>
            </a:extLst>
          </p:cNvPr>
          <p:cNvSpPr/>
          <p:nvPr/>
        </p:nvSpPr>
        <p:spPr>
          <a:xfrm>
            <a:off x="7175239" y="5802325"/>
            <a:ext cx="2360644" cy="79310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השתמשתי באפליקציית הוראות ניווט ברכב בזמן אמת</a:t>
            </a:r>
          </a:p>
        </p:txBody>
      </p:sp>
    </p:spTree>
    <p:extLst>
      <p:ext uri="{BB962C8B-B14F-4D97-AF65-F5344CB8AC3E}">
        <p14:creationId xmlns:p14="http://schemas.microsoft.com/office/powerpoint/2010/main" val="351875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1" grpId="0" animBg="1"/>
      <p:bldP spid="12" grpId="0" animBg="1"/>
      <p:bldP spid="13" grpId="0" animBg="1"/>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DCCD8-E8E2-018B-3AA6-EA1742407F38}"/>
              </a:ext>
            </a:extLst>
          </p:cNvPr>
          <p:cNvSpPr/>
          <p:nvPr/>
        </p:nvSpPr>
        <p:spPr>
          <a:xfrm>
            <a:off x="0" y="0"/>
            <a:ext cx="12192000" cy="6858000"/>
          </a:xfrm>
          <a:prstGeom prst="rect">
            <a:avLst/>
          </a:prstGeom>
          <a:solidFill>
            <a:srgbClr val="FBE5D6"/>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 name="TextBox 1">
            <a:hlinkClick r:id="rId4"/>
            <a:extLst>
              <a:ext uri="{FF2B5EF4-FFF2-40B4-BE49-F238E27FC236}">
                <a16:creationId xmlns:a16="http://schemas.microsoft.com/office/drawing/2014/main" id="{905A73F3-02EB-2FC8-4376-CC90A33D5A8F}"/>
              </a:ext>
            </a:extLst>
          </p:cNvPr>
          <p:cNvSpPr txBox="1"/>
          <p:nvPr/>
        </p:nvSpPr>
        <p:spPr>
          <a:xfrm>
            <a:off x="1435261" y="5990252"/>
            <a:ext cx="3470807" cy="461665"/>
          </a:xfrm>
          <a:prstGeom prst="rect">
            <a:avLst/>
          </a:prstGeom>
          <a:solidFill>
            <a:schemeClr val="bg1">
              <a:lumMod val="85000"/>
            </a:schemeClr>
          </a:solid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לכניסה לסרטון לחצו כאן</a:t>
            </a:r>
          </a:p>
        </p:txBody>
      </p:sp>
      <p:pic>
        <p:nvPicPr>
          <p:cNvPr id="3" name="Online Media 2" title="שם קוד | טכנולוגיה עם מודעות עצמית: איך עובדת בינה מלאכותית?">
            <a:hlinkClick r:id="" action="ppaction://media"/>
            <a:extLst>
              <a:ext uri="{FF2B5EF4-FFF2-40B4-BE49-F238E27FC236}">
                <a16:creationId xmlns:a16="http://schemas.microsoft.com/office/drawing/2014/main" id="{AA0E0862-E68F-27EE-A523-F69D8F300322}"/>
              </a:ext>
            </a:extLst>
          </p:cNvPr>
          <p:cNvPicPr>
            <a:picLocks noRot="1" noChangeAspect="1"/>
          </p:cNvPicPr>
          <p:nvPr>
            <a:videoFile r:link="rId1"/>
          </p:nvPr>
        </p:nvPicPr>
        <p:blipFill>
          <a:blip r:embed="rId5"/>
          <a:stretch>
            <a:fillRect/>
          </a:stretch>
        </p:blipFill>
        <p:spPr>
          <a:xfrm>
            <a:off x="615820" y="1418253"/>
            <a:ext cx="5697442" cy="4310743"/>
          </a:xfrm>
          <a:prstGeom prst="rect">
            <a:avLst/>
          </a:prstGeom>
        </p:spPr>
      </p:pic>
      <p:sp>
        <p:nvSpPr>
          <p:cNvPr id="4" name="Rectangle 3">
            <a:extLst>
              <a:ext uri="{FF2B5EF4-FFF2-40B4-BE49-F238E27FC236}">
                <a16:creationId xmlns:a16="http://schemas.microsoft.com/office/drawing/2014/main" id="{D5688CE9-180D-C90E-AF34-F01890A29FE6}"/>
              </a:ext>
            </a:extLst>
          </p:cNvPr>
          <p:cNvSpPr/>
          <p:nvPr/>
        </p:nvSpPr>
        <p:spPr>
          <a:xfrm>
            <a:off x="6512767" y="343000"/>
            <a:ext cx="5309118" cy="617199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266E4A95-4AA4-EC82-56DA-E7B796E87FE9}"/>
              </a:ext>
            </a:extLst>
          </p:cNvPr>
          <p:cNvSpPr/>
          <p:nvPr/>
        </p:nvSpPr>
        <p:spPr>
          <a:xfrm>
            <a:off x="6926167" y="2096347"/>
            <a:ext cx="4482316" cy="31700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בינה מלאכותית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חלק בלתי נפרד מחיינו</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rPr>
              <a:t>האמנם?</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12AC98D0-231B-FAB6-B278-B6236E03D246}"/>
              </a:ext>
            </a:extLst>
          </p:cNvPr>
          <p:cNvSpPr txBox="1"/>
          <p:nvPr/>
        </p:nvSpPr>
        <p:spPr>
          <a:xfrm>
            <a:off x="6936520" y="5574753"/>
            <a:ext cx="4482315"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מתוך: "שם קוד" - טכנולוגיה עם מודעות עצמית, איך עובדת בינה מלאכותית (כאן 11)</a:t>
            </a:r>
          </a:p>
        </p:txBody>
      </p:sp>
    </p:spTree>
    <p:extLst>
      <p:ext uri="{BB962C8B-B14F-4D97-AF65-F5344CB8AC3E}">
        <p14:creationId xmlns:p14="http://schemas.microsoft.com/office/powerpoint/2010/main" val="60354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112258-693798368_small (1)">
            <a:hlinkClick r:id="" action="ppaction://media"/>
            <a:extLst>
              <a:ext uri="{FF2B5EF4-FFF2-40B4-BE49-F238E27FC236}">
                <a16:creationId xmlns:a16="http://schemas.microsoft.com/office/drawing/2014/main" id="{70713C86-3D82-4AAF-C6EA-92C047A0A0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7" name="Rectangle 6">
            <a:extLst>
              <a:ext uri="{FF2B5EF4-FFF2-40B4-BE49-F238E27FC236}">
                <a16:creationId xmlns:a16="http://schemas.microsoft.com/office/drawing/2014/main" id="{BECAC8AD-4242-89F5-F2B8-8E7C03F27E6A}"/>
              </a:ext>
            </a:extLst>
          </p:cNvPr>
          <p:cNvSpPr/>
          <p:nvPr/>
        </p:nvSpPr>
        <p:spPr>
          <a:xfrm>
            <a:off x="3025812" y="847101"/>
            <a:ext cx="8826455" cy="52322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אילו רגשות/ תחושות/ מחשבות עלו בכם בעקבות הצפייה בסרטון?</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0A4C9F9-C287-A9AA-A293-2E463687E9F5}"/>
              </a:ext>
            </a:extLst>
          </p:cNvPr>
          <p:cNvSpPr/>
          <p:nvPr/>
        </p:nvSpPr>
        <p:spPr>
          <a:xfrm>
            <a:off x="5214191" y="2364638"/>
            <a:ext cx="2640466" cy="52322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מה הפתיע אתכם?</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43CC610-57C1-57E3-BB13-0306DB4B9485}"/>
              </a:ext>
            </a:extLst>
          </p:cNvPr>
          <p:cNvSpPr/>
          <p:nvPr/>
        </p:nvSpPr>
        <p:spPr>
          <a:xfrm>
            <a:off x="-205660" y="4039061"/>
            <a:ext cx="9607099" cy="523220"/>
          </a:xfrm>
          <a:prstGeom prst="rect">
            <a:avLst/>
          </a:prstGeom>
          <a:noFill/>
        </p:spPr>
        <p:txBody>
          <a:bodyPr wrap="square" lIns="91440" tIns="45720" rIns="91440" bIns="4572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rPr>
              <a:t>באיזה אופן הבינה המלאכותית משפיעה על החיים האישיים שלכם?</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824BF6AB-9561-0C75-E492-B909D1FC0E2D}"/>
              </a:ext>
            </a:extLst>
          </p:cNvPr>
          <p:cNvSpPr/>
          <p:nvPr/>
        </p:nvSpPr>
        <p:spPr>
          <a:xfrm>
            <a:off x="0" y="129543"/>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26407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remove"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B87BD4-D803-6D2D-27A4-9A1E6373F265}"/>
              </a:ext>
            </a:extLst>
          </p:cNvPr>
          <p:cNvSpPr/>
          <p:nvPr/>
        </p:nvSpPr>
        <p:spPr>
          <a:xfrm>
            <a:off x="326571" y="343000"/>
            <a:ext cx="11495314" cy="6171999"/>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75FB720B-333C-D963-0236-2F57751E23FA}"/>
              </a:ext>
            </a:extLst>
          </p:cNvPr>
          <p:cNvSpPr/>
          <p:nvPr/>
        </p:nvSpPr>
        <p:spPr>
          <a:xfrm>
            <a:off x="1494154" y="2564217"/>
            <a:ext cx="8961107" cy="923330"/>
          </a:xfrm>
          <a:prstGeom prst="rect">
            <a:avLst/>
          </a:prstGeom>
          <a:noFill/>
        </p:spPr>
        <p:txBody>
          <a:bodyPr wrap="none" lIns="91440" tIns="45720" rIns="91440" bIns="45720">
            <a:spAutoFit/>
          </a:bodyPr>
          <a:lstStyle/>
          <a:p>
            <a:pPr algn="ctr" rtl="1"/>
            <a:r>
              <a:rPr lang="he-IL" sz="5400" b="1" cap="none"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Calibri" panose="020F0502020204030204" pitchFamily="34" charset="0"/>
              </a:rPr>
              <a:t>"ברוכים הבאים - העתיד כבר כאן"</a:t>
            </a:r>
            <a:endParaRPr lang="he-IL" sz="5400" b="1" cap="none" spc="50" dirty="0">
              <a:ln w="0"/>
              <a:solidFill>
                <a:schemeClr val="bg2"/>
              </a:solidFill>
              <a:effectLst>
                <a:innerShdw blurRad="63500" dist="50800" dir="13500000">
                  <a:srgbClr val="000000">
                    <a:alpha val="50000"/>
                  </a:srgbClr>
                </a:innerShdw>
              </a:effectLst>
            </a:endParaRPr>
          </a:p>
        </p:txBody>
      </p:sp>
      <p:sp>
        <p:nvSpPr>
          <p:cNvPr id="8" name="Rectangle 7">
            <a:extLst>
              <a:ext uri="{FF2B5EF4-FFF2-40B4-BE49-F238E27FC236}">
                <a16:creationId xmlns:a16="http://schemas.microsoft.com/office/drawing/2014/main" id="{EAA06834-8DAA-2142-1B21-EEE6F3F13FB8}"/>
              </a:ext>
            </a:extLst>
          </p:cNvPr>
          <p:cNvSpPr/>
          <p:nvPr/>
        </p:nvSpPr>
        <p:spPr>
          <a:xfrm>
            <a:off x="4325580" y="3881735"/>
            <a:ext cx="3055645" cy="646331"/>
          </a:xfrm>
          <a:prstGeom prst="rect">
            <a:avLst/>
          </a:prstGeom>
          <a:noFill/>
        </p:spPr>
        <p:txBody>
          <a:bodyPr wrap="none" lIns="91440" tIns="45720" rIns="91440" bIns="45720">
            <a:spAutoFit/>
          </a:bodyPr>
          <a:lstStyle/>
          <a:p>
            <a:pPr algn="ctr"/>
            <a:r>
              <a:rPr lang="he-IL" sz="3600" b="1" cap="none" spc="50" dirty="0">
                <a:ln w="0"/>
                <a:solidFill>
                  <a:schemeClr val="bg2"/>
                </a:solidFill>
                <a:effectLst>
                  <a:innerShdw blurRad="63500" dist="50800" dir="13500000">
                    <a:srgbClr val="000000">
                      <a:alpha val="50000"/>
                    </a:srgbClr>
                  </a:innerShdw>
                </a:effectLst>
                <a:latin typeface="Calibri" panose="020F0502020204030204" pitchFamily="34" charset="0"/>
                <a:ea typeface="Calibri" panose="020F0502020204030204" pitchFamily="34" charset="0"/>
                <a:cs typeface="Calibri" panose="020F0502020204030204" pitchFamily="34" charset="0"/>
              </a:rPr>
              <a:t>פעילות בקבוצות</a:t>
            </a:r>
            <a:endParaRPr lang="he-IL" sz="3600" b="1" cap="none" spc="50" dirty="0">
              <a:ln w="0"/>
              <a:solidFill>
                <a:schemeClr val="bg2"/>
              </a:solidFill>
              <a:effectLst>
                <a:innerShdw blurRad="63500" dist="50800" dir="13500000">
                  <a:srgbClr val="000000">
                    <a:alpha val="50000"/>
                  </a:srgbClr>
                </a:innerShdw>
              </a:effectLst>
            </a:endParaRPr>
          </a:p>
        </p:txBody>
      </p:sp>
      <p:pic>
        <p:nvPicPr>
          <p:cNvPr id="9" name="6420-191721124_small">
            <a:hlinkClick r:id="" action="ppaction://media"/>
            <a:extLst>
              <a:ext uri="{FF2B5EF4-FFF2-40B4-BE49-F238E27FC236}">
                <a16:creationId xmlns:a16="http://schemas.microsoft.com/office/drawing/2014/main" id="{92CEEA1C-6FF5-406B-4A1C-A33DC04564A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862" y="5353694"/>
            <a:ext cx="11346023" cy="1161305"/>
          </a:xfrm>
          <a:prstGeom prst="rect">
            <a:avLst/>
          </a:prstGeom>
        </p:spPr>
      </p:pic>
      <p:pic>
        <p:nvPicPr>
          <p:cNvPr id="10" name="6420-191721124_small">
            <a:hlinkClick r:id="" action="ppaction://media"/>
            <a:extLst>
              <a:ext uri="{FF2B5EF4-FFF2-40B4-BE49-F238E27FC236}">
                <a16:creationId xmlns:a16="http://schemas.microsoft.com/office/drawing/2014/main" id="{6A50461B-C9AB-BF69-FB3C-4532103146C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6531" y="398545"/>
            <a:ext cx="11346023" cy="1161305"/>
          </a:xfrm>
          <a:prstGeom prst="rect">
            <a:avLst/>
          </a:prstGeom>
        </p:spPr>
      </p:pic>
      <p:sp>
        <p:nvSpPr>
          <p:cNvPr id="11" name="Rectangle 10">
            <a:extLst>
              <a:ext uri="{FF2B5EF4-FFF2-40B4-BE49-F238E27FC236}">
                <a16:creationId xmlns:a16="http://schemas.microsoft.com/office/drawing/2014/main" id="{2086FD3F-F86D-556D-1DFE-10CE037E7539}"/>
              </a:ext>
            </a:extLst>
          </p:cNvPr>
          <p:cNvSpPr/>
          <p:nvPr/>
        </p:nvSpPr>
        <p:spPr>
          <a:xfrm>
            <a:off x="326571" y="4602823"/>
            <a:ext cx="11495314" cy="19311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477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0"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vol="80000">
                <p:cTn id="16"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74B72-9096-B0E9-162F-E2D76D9DCB42}"/>
              </a:ext>
            </a:extLst>
          </p:cNvPr>
          <p:cNvSpPr/>
          <p:nvPr/>
        </p:nvSpPr>
        <p:spPr>
          <a:xfrm>
            <a:off x="0" y="567576"/>
            <a:ext cx="12192000" cy="2109005"/>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dirty="0"/>
          </a:p>
        </p:txBody>
      </p:sp>
      <p:sp>
        <p:nvSpPr>
          <p:cNvPr id="7" name="Rectangle 6">
            <a:extLst>
              <a:ext uri="{FF2B5EF4-FFF2-40B4-BE49-F238E27FC236}">
                <a16:creationId xmlns:a16="http://schemas.microsoft.com/office/drawing/2014/main" id="{BECAC8AD-4242-89F5-F2B8-8E7C03F27E6A}"/>
              </a:ext>
            </a:extLst>
          </p:cNvPr>
          <p:cNvSpPr/>
          <p:nvPr/>
        </p:nvSpPr>
        <p:spPr>
          <a:xfrm>
            <a:off x="6545179" y="942700"/>
            <a:ext cx="5463833" cy="1292662"/>
          </a:xfrm>
          <a:prstGeom prst="rect">
            <a:avLst/>
          </a:prstGeom>
          <a:noFill/>
        </p:spPr>
        <p:txBody>
          <a:bodyPr wrap="square" lIns="91440" tIns="45720" rIns="91440" bIns="45720">
            <a:spAutoFit/>
          </a:bodyPr>
          <a:lstStyle/>
          <a:p>
            <a:pPr algn="ctr" rtl="1"/>
            <a:r>
              <a:rPr lang="he-IL" sz="2600" b="1" dirty="0">
                <a:ln w="0"/>
                <a:latin typeface="Calibri" panose="020F0502020204030204" pitchFamily="34" charset="0"/>
                <a:ea typeface="Calibri" panose="020F0502020204030204" pitchFamily="34" charset="0"/>
                <a:cs typeface="Calibri" panose="020F0502020204030204" pitchFamily="34" charset="0"/>
              </a:rPr>
              <a:t>מה התחדש לכם? במה הייתם רוצים להתנסות יותר השנה בכל הקשור לבינה מלאכותית?</a:t>
            </a:r>
            <a:endParaRPr lang="en-US" sz="2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4" descr="Free brain enlightenment mind illustration">
            <a:extLst>
              <a:ext uri="{FF2B5EF4-FFF2-40B4-BE49-F238E27FC236}">
                <a16:creationId xmlns:a16="http://schemas.microsoft.com/office/drawing/2014/main" id="{B2A78E82-7C7E-9301-40ED-1BB4F89A390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6887" y="2425136"/>
            <a:ext cx="3087231" cy="1775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4" descr="Free Student Typing photo and picture">
            <a:extLst>
              <a:ext uri="{FF2B5EF4-FFF2-40B4-BE49-F238E27FC236}">
                <a16:creationId xmlns:a16="http://schemas.microsoft.com/office/drawing/2014/main" id="{1106F25A-2C75-8E06-98B8-DC5F8A63207B}"/>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106052" y="4001162"/>
            <a:ext cx="2721343" cy="1813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8AD277C-865D-7AB4-4441-EF8569E977C7}"/>
              </a:ext>
            </a:extLst>
          </p:cNvPr>
          <p:cNvSpPr/>
          <p:nvPr/>
        </p:nvSpPr>
        <p:spPr>
          <a:xfrm>
            <a:off x="0" y="129543"/>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a:solidFill>
                <a:schemeClr val="bg1"/>
              </a:solidFill>
            </a:endParaRPr>
          </a:p>
        </p:txBody>
      </p:sp>
      <p:sp>
        <p:nvSpPr>
          <p:cNvPr id="14" name="Rectangle 13">
            <a:extLst>
              <a:ext uri="{FF2B5EF4-FFF2-40B4-BE49-F238E27FC236}">
                <a16:creationId xmlns:a16="http://schemas.microsoft.com/office/drawing/2014/main" id="{0F2F8D61-128C-D57E-C7E3-9CA179B276FC}"/>
              </a:ext>
            </a:extLst>
          </p:cNvPr>
          <p:cNvSpPr/>
          <p:nvPr/>
        </p:nvSpPr>
        <p:spPr>
          <a:xfrm>
            <a:off x="-58316" y="6255770"/>
            <a:ext cx="12192000" cy="47848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endParaRPr lang="he-IL">
              <a:solidFill>
                <a:schemeClr val="bg1"/>
              </a:solidFill>
            </a:endParaRPr>
          </a:p>
        </p:txBody>
      </p:sp>
      <p:pic>
        <p:nvPicPr>
          <p:cNvPr id="8" name="Picture 6" descr="Free Camera Phone photo and picture">
            <a:extLst>
              <a:ext uri="{FF2B5EF4-FFF2-40B4-BE49-F238E27FC236}">
                <a16:creationId xmlns:a16="http://schemas.microsoft.com/office/drawing/2014/main" id="{D0292D38-45A8-18BC-889F-8A585E16216C}"/>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259" y="105337"/>
            <a:ext cx="3072111" cy="204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3CC610-57C1-57E3-BB13-0306DB4B9485}"/>
              </a:ext>
            </a:extLst>
          </p:cNvPr>
          <p:cNvSpPr/>
          <p:nvPr/>
        </p:nvSpPr>
        <p:spPr>
          <a:xfrm>
            <a:off x="3766088" y="2951839"/>
            <a:ext cx="5404408" cy="1569660"/>
          </a:xfrm>
          <a:prstGeom prst="rect">
            <a:avLst/>
          </a:prstGeom>
          <a:noFill/>
        </p:spPr>
        <p:txBody>
          <a:bodyPr wrap="square" lIns="91440" tIns="45720" rIns="91440" bIns="45720">
            <a:spAutoFit/>
          </a:bodyPr>
          <a:lstStyle/>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מסר שהייתם רוצים להעביר</a:t>
            </a: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למפתחים של מגוון הכלים</a:t>
            </a: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המבוססים על בינה מלאכותית</a:t>
            </a:r>
            <a:r>
              <a:rPr lang="he-IL" sz="2400" b="1" dirty="0">
                <a:ln w="0"/>
                <a:latin typeface="Calibri" panose="020F0502020204030204" pitchFamily="34" charset="0"/>
                <a:ea typeface="Calibri" panose="020F0502020204030204" pitchFamily="34" charset="0"/>
                <a:cs typeface="Calibri" panose="020F0502020204030204" pitchFamily="34" charset="0"/>
              </a:rPr>
              <a:t>:</a:t>
            </a:r>
            <a:endPar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מה הייתם בוחרים להגיד?</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84F4C8D5-6F79-B8E7-4AE9-04C6D6931379}"/>
              </a:ext>
            </a:extLst>
          </p:cNvPr>
          <p:cNvSpPr/>
          <p:nvPr/>
        </p:nvSpPr>
        <p:spPr>
          <a:xfrm>
            <a:off x="364605" y="4720764"/>
            <a:ext cx="4279230" cy="1200329"/>
          </a:xfrm>
          <a:prstGeom prst="rect">
            <a:avLst/>
          </a:prstGeom>
          <a:noFill/>
        </p:spPr>
        <p:txBody>
          <a:bodyPr wrap="square" lIns="91440" tIns="45720" rIns="91440" bIns="45720">
            <a:spAutoFit/>
          </a:bodyPr>
          <a:lstStyle/>
          <a:p>
            <a:pPr algn="ctr" rtl="1"/>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חשבו על כלל אחד שיכול לעזור לכם להתנהל השנה בחוכמה ובאחריות בכל הקשור בכלי הבינה המלאכותית</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4071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1696398" y="434447"/>
            <a:ext cx="8799204" cy="923330"/>
          </a:xfrm>
          <a:prstGeom prst="rect">
            <a:avLst/>
          </a:prstGeom>
          <a:noFill/>
        </p:spPr>
        <p:txBody>
          <a:bodyPr wrap="none" lIns="91440" tIns="45720" rIns="91440" bIns="45720">
            <a:spAutoFit/>
          </a:bodyPr>
          <a:lstStyle/>
          <a:p>
            <a:pPr algn="ctr"/>
            <a:r>
              <a:rPr lang="he-IL"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07886C50-51C6-AAFE-8958-54A5C9C1C7B3}"/>
              </a:ext>
            </a:extLst>
          </p:cNvPr>
          <p:cNvSpPr/>
          <p:nvPr/>
        </p:nvSpPr>
        <p:spPr>
          <a:xfrm>
            <a:off x="8352890" y="1357777"/>
            <a:ext cx="3756075"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הבינה המלאכותית מהיאה הזדמנויות רבות לשיפור חיינו אך חשוב לשים לב לאתגרים וסיכונים בשימוש לא אחראי</a:t>
            </a:r>
          </a:p>
        </p:txBody>
      </p:sp>
      <p:sp>
        <p:nvSpPr>
          <p:cNvPr id="3" name="Rectangle 2">
            <a:extLst>
              <a:ext uri="{FF2B5EF4-FFF2-40B4-BE49-F238E27FC236}">
                <a16:creationId xmlns:a16="http://schemas.microsoft.com/office/drawing/2014/main" id="{8C06B01D-9E9D-033C-1D7F-C68CF271EC81}"/>
              </a:ext>
            </a:extLst>
          </p:cNvPr>
          <p:cNvSpPr/>
          <p:nvPr/>
        </p:nvSpPr>
        <p:spPr>
          <a:xfrm>
            <a:off x="3839111" y="1357777"/>
            <a:ext cx="4060986"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בינה מלאכותית נוצרה על מנת לשרת ולהקל, ולא להחליף.</a:t>
            </a:r>
          </a:p>
          <a:p>
            <a:pPr algn="ct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לשים לב מתי אנו עושים בה שימוש נבון ומושכל מתוך בחירה אמיתית ומודעת</a:t>
            </a:r>
          </a:p>
        </p:txBody>
      </p:sp>
      <p:sp>
        <p:nvSpPr>
          <p:cNvPr id="10" name="Rectangle 9">
            <a:extLst>
              <a:ext uri="{FF2B5EF4-FFF2-40B4-BE49-F238E27FC236}">
                <a16:creationId xmlns:a16="http://schemas.microsoft.com/office/drawing/2014/main" id="{F916D06C-2835-4C4B-4190-7141C62A1017}"/>
              </a:ext>
            </a:extLst>
          </p:cNvPr>
          <p:cNvSpPr/>
          <p:nvPr/>
        </p:nvSpPr>
        <p:spPr>
          <a:xfrm>
            <a:off x="142375" y="1348252"/>
            <a:ext cx="3504951" cy="2232113"/>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ה"מפגש" עם הבינה המלאכותית יכול לעורר התרגשות והתלהבות, ולצד זה גם חשש ומתח. חשוב לשתף ולקבל הכוונה כיצד להתמודד עם תחושות אלו</a:t>
            </a:r>
          </a:p>
        </p:txBody>
      </p:sp>
      <p:sp>
        <p:nvSpPr>
          <p:cNvPr id="7" name="Rectangle 6">
            <a:extLst>
              <a:ext uri="{FF2B5EF4-FFF2-40B4-BE49-F238E27FC236}">
                <a16:creationId xmlns:a16="http://schemas.microsoft.com/office/drawing/2014/main" id="{9257DE90-FD67-1A59-16E3-D7E3F9D79152}"/>
              </a:ext>
            </a:extLst>
          </p:cNvPr>
          <p:cNvSpPr/>
          <p:nvPr/>
        </p:nvSpPr>
        <p:spPr>
          <a:xfrm>
            <a:off x="2823931" y="3826549"/>
            <a:ext cx="6711412" cy="1335242"/>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000" dirty="0">
                <a:solidFill>
                  <a:schemeClr val="tx1"/>
                </a:solidFill>
                <a:latin typeface="Calibri" panose="020F0502020204030204" pitchFamily="34" charset="0"/>
                <a:ea typeface="Calibri" panose="020F0502020204030204" pitchFamily="34" charset="0"/>
                <a:cs typeface="Calibri" panose="020F0502020204030204" pitchFamily="34" charset="0"/>
              </a:rPr>
              <a:t>כללים וגבולות חשובים להתנהלות חשובה ומיטבית, ורלוונטים גם לשימוש בבינה מלאכותית ולכן חשוב לשמור עליהם ולהתנהל בחוכמה וזהירות</a:t>
            </a:r>
          </a:p>
        </p:txBody>
      </p:sp>
    </p:spTree>
    <p:extLst>
      <p:ext uri="{BB962C8B-B14F-4D97-AF65-F5344CB8AC3E}">
        <p14:creationId xmlns:p14="http://schemas.microsoft.com/office/powerpoint/2010/main" val="395415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
          <p:cNvSpPr/>
          <p:nvPr/>
        </p:nvSpPr>
        <p:spPr>
          <a:xfrm>
            <a:off x="0" y="1665262"/>
            <a:ext cx="12192000" cy="5192738"/>
          </a:xfrm>
          <a:prstGeom prst="rect">
            <a:avLst/>
          </a:prstGeom>
          <a:solidFill>
            <a:srgbClr val="DA7772"/>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2" name="Google Shape;142;p3"/>
          <p:cNvSpPr/>
          <p:nvPr/>
        </p:nvSpPr>
        <p:spPr>
          <a:xfrm>
            <a:off x="-102068" y="790599"/>
            <a:ext cx="2141984" cy="40491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משרד החינוך</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מינהל פדגוגי</a:t>
            </a: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0" marR="0" lvl="0" indent="0" algn="ctr" defTabSz="914400" rtl="1" eaLnBrk="1" fontAlgn="auto" latinLnBrk="0" hangingPunct="1">
              <a:lnSpc>
                <a:spcPct val="88888"/>
              </a:lnSpc>
              <a:spcBef>
                <a:spcPts val="0"/>
              </a:spcBef>
              <a:spcAft>
                <a:spcPts val="0"/>
              </a:spcAft>
              <a:buClr>
                <a:srgbClr val="000000"/>
              </a:buClr>
              <a:buSzTx/>
              <a:buFont typeface="Arial"/>
              <a:buNone/>
              <a:tabLst/>
              <a:defRPr/>
            </a:pPr>
            <a:r>
              <a:rPr kumimoji="0" lang="iw-IL" sz="900" b="0" i="0" u="none" strike="noStrike" kern="0" cap="none" spc="0" normalizeH="0" baseline="0" noProof="0">
                <a:ln>
                  <a:noFill/>
                </a:ln>
                <a:solidFill>
                  <a:srgbClr val="FFFFFF"/>
                </a:solidFill>
                <a:effectLst/>
                <a:uLnTx/>
                <a:uFillTx/>
                <a:latin typeface="Calibri"/>
                <a:ea typeface="Calibri"/>
                <a:cs typeface="Calibri"/>
                <a:sym typeface="Calibri"/>
              </a:rPr>
              <a:t>אגף בכיר שירות פסיכולוגי ייעוצי</a:t>
            </a:r>
            <a:endParaRPr kumimoji="0" sz="9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3" name="Google Shape;143;p3"/>
          <p:cNvSpPr/>
          <p:nvPr/>
        </p:nvSpPr>
        <p:spPr>
          <a:xfrm>
            <a:off x="719667" y="217304"/>
            <a:ext cx="10752666" cy="8844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77777"/>
              </a:lnSpc>
              <a:spcBef>
                <a:spcPts val="0"/>
              </a:spcBef>
              <a:spcAft>
                <a:spcPts val="0"/>
              </a:spcAft>
              <a:buClr>
                <a:srgbClr val="000000"/>
              </a:buClr>
              <a:buSzTx/>
              <a:buFont typeface="Arial"/>
              <a:buNone/>
              <a:tabLst/>
              <a:defRPr/>
            </a:pPr>
            <a:r>
              <a:rPr kumimoji="0" lang="iw-IL" sz="6600" b="1" i="0" u="none" strike="noStrike" kern="0" cap="none" spc="0" normalizeH="0" baseline="0" noProof="0" dirty="0">
                <a:ln>
                  <a:noFill/>
                </a:ln>
                <a:solidFill>
                  <a:srgbClr val="002060"/>
                </a:solidFill>
                <a:effectLst/>
                <a:uLnTx/>
                <a:uFillTx/>
                <a:latin typeface="Calibri"/>
                <a:ea typeface="Calibri"/>
                <a:cs typeface="Calibri"/>
                <a:sym typeface="Calibri"/>
              </a:rPr>
              <a:t>מידע ונתונים רלוונטיים ליחידה</a:t>
            </a:r>
            <a:endParaRPr kumimoji="0" sz="6600" b="1" i="0"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6" name="מציין מיקום תוכן 3"/>
          <p:cNvSpPr txBox="1">
            <a:spLocks/>
          </p:cNvSpPr>
          <p:nvPr/>
        </p:nvSpPr>
        <p:spPr>
          <a:xfrm>
            <a:off x="719667" y="1854016"/>
            <a:ext cx="10555288" cy="4379913"/>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r" rtl="1">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lvl="0" indent="-285750">
              <a:lnSpc>
                <a:spcPct val="110000"/>
              </a:lnSpc>
              <a:buClrTx/>
              <a:buFont typeface="Wingdings" panose="05000000000000000000" pitchFamily="2" charset="2"/>
              <a:buChar char="Ø"/>
              <a:defRPr/>
            </a:pPr>
            <a:r>
              <a:rPr kumimoji="0" lang="he-IL" sz="2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alibri"/>
              </a:rPr>
              <a:t>82% בגילאי 13-30 בישראל</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משתמשים בכלי </a:t>
            </a:r>
            <a:r>
              <a:rPr kumimoji="0" lang="en-US"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AI</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כ-34% מהנוער נחשבים למשתמשים "כבדים" (כלומר עושים שימוש נרחב בכלים אלו, כגון</a:t>
            </a:r>
            <a:r>
              <a:rPr lang="en-US" sz="2400" kern="0" dirty="0">
                <a:solidFill>
                  <a:schemeClr val="tx1"/>
                </a:solidFill>
                <a:latin typeface="Calibri" panose="020F0502020204030204" pitchFamily="34" charset="0"/>
                <a:cs typeface="Calibri" panose="020F0502020204030204" pitchFamily="34" charset="0"/>
              </a:rPr>
              <a:t>ChatGPT-</a:t>
            </a:r>
            <a:r>
              <a:rPr lang="he-IL" sz="2400" kern="0" dirty="0">
                <a:solidFill>
                  <a:schemeClr val="tx1"/>
                </a:solidFill>
                <a:latin typeface="Calibri" panose="020F0502020204030204" pitchFamily="34" charset="0"/>
                <a:cs typeface="Calibri" panose="020F0502020204030204" pitchFamily="34" charset="0"/>
              </a:rPr>
              <a:t> ,</a:t>
            </a:r>
            <a:r>
              <a:rPr lang="en-US" sz="2400" kern="0" dirty="0">
                <a:solidFill>
                  <a:schemeClr val="tx1"/>
                </a:solidFill>
                <a:latin typeface="Calibri" panose="020F0502020204030204" pitchFamily="34" charset="0"/>
                <a:cs typeface="Calibri" panose="020F0502020204030204" pitchFamily="34" charset="0"/>
              </a:rPr>
              <a:t>Bing </a:t>
            </a:r>
            <a:r>
              <a:rPr lang="he-IL" sz="2400" kern="0" dirty="0">
                <a:solidFill>
                  <a:schemeClr val="tx1"/>
                </a:solidFill>
                <a:latin typeface="Calibri" panose="020F0502020204030204" pitchFamily="34" charset="0"/>
                <a:cs typeface="Calibri" panose="020F0502020204030204" pitchFamily="34" charset="0"/>
              </a:rPr>
              <a:t> ו</a:t>
            </a:r>
            <a:r>
              <a:rPr lang="en-US" sz="2400" kern="0" dirty="0">
                <a:solidFill>
                  <a:schemeClr val="tx1"/>
                </a:solidFill>
                <a:latin typeface="Calibri" panose="020F0502020204030204" pitchFamily="34" charset="0"/>
                <a:cs typeface="Calibri" panose="020F0502020204030204" pitchFamily="34" charset="0"/>
              </a:rPr>
              <a:t>Bard Gemini</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 , 34% למשתמשים "קלים" (עושים שימוש מסוים) ו-21% ל"מתנסים"</a:t>
            </a:r>
            <a:r>
              <a:rPr lang="he-IL" sz="2400" kern="0" dirty="0">
                <a:solidFill>
                  <a:schemeClr val="tx1"/>
                </a:solidFill>
                <a:latin typeface="Calibri" panose="020F0502020204030204" pitchFamily="34" charset="0"/>
                <a:cs typeface="Calibri" panose="020F0502020204030204" pitchFamily="34" charset="0"/>
              </a:rPr>
              <a:t>(כמעט  ולא משתמשים)</a:t>
            </a:r>
            <a:r>
              <a:rPr kumimoji="0" lang="he-IL" sz="2400" b="0" i="0" u="none" strike="noStrike" kern="0" cap="none" spc="0" normalizeH="0" noProof="0" dirty="0">
                <a:ln>
                  <a:noFill/>
                </a:ln>
                <a:solidFill>
                  <a:schemeClr val="tx1"/>
                </a:solidFill>
                <a:effectLst/>
                <a:uLnTx/>
                <a:uFillTx/>
                <a:latin typeface="Calibri" panose="020F0502020204030204" pitchFamily="34" charset="0"/>
                <a:cs typeface="Calibri" panose="020F0502020204030204" pitchFamily="34" charset="0"/>
                <a:sym typeface="Calibri"/>
              </a:rPr>
              <a:t>.</a:t>
            </a:r>
            <a:endParaRPr kumimoji="0" lang="he-IL" sz="24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Calibri"/>
            </a:endParaRP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בני הנוער בישראל משתמשים בכלי </a:t>
            </a:r>
            <a:r>
              <a:rPr lang="en-US" sz="2400" dirty="0">
                <a:solidFill>
                  <a:schemeClr val="tx1"/>
                </a:solidFill>
                <a:latin typeface="Calibri" panose="020F0502020204030204" pitchFamily="34" charset="0"/>
                <a:ea typeface="+mn-ea"/>
                <a:cs typeface="Calibri" panose="020F0502020204030204" pitchFamily="34" charset="0"/>
              </a:rPr>
              <a:t>AI</a:t>
            </a:r>
            <a:r>
              <a:rPr lang="he-IL" sz="2400" dirty="0">
                <a:solidFill>
                  <a:schemeClr val="tx1"/>
                </a:solidFill>
                <a:latin typeface="Calibri" panose="020F0502020204030204" pitchFamily="34" charset="0"/>
                <a:ea typeface="+mn-ea"/>
                <a:cs typeface="Calibri" panose="020F0502020204030204" pitchFamily="34" charset="0"/>
              </a:rPr>
              <a:t> לצרכים הבאים: 62% ליצירת טקסט, 27% לעיצוב תמונות, 25% לתרגום, 21% לבניית מצגות ו-9% ליצירת סרטונים.</a:t>
            </a:r>
            <a:r>
              <a:rPr lang="en-US" sz="2400" dirty="0">
                <a:solidFill>
                  <a:schemeClr val="tx1"/>
                </a:solidFill>
                <a:latin typeface="Calibri" panose="020F0502020204030204" pitchFamily="34" charset="0"/>
                <a:ea typeface="+mn-ea"/>
                <a:cs typeface="Calibri" panose="020F0502020204030204" pitchFamily="34" charset="0"/>
              </a:rPr>
              <a:t>   </a:t>
            </a:r>
            <a:endParaRPr lang="he-IL" sz="2400" dirty="0">
              <a:solidFill>
                <a:schemeClr val="tx1"/>
              </a:solidFill>
              <a:latin typeface="Calibri" panose="020F0502020204030204" pitchFamily="34" charset="0"/>
              <a:ea typeface="+mn-ea"/>
              <a:cs typeface="Calibri" panose="020F0502020204030204" pitchFamily="34" charset="0"/>
            </a:endParaRP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28% מבני הנוער בישראל מדווחים כי מוצרים ושירותים המשתמשים בטכנולוגיית </a:t>
            </a:r>
            <a:r>
              <a:rPr lang="en-US" sz="2400" dirty="0">
                <a:solidFill>
                  <a:schemeClr val="tx1"/>
                </a:solidFill>
                <a:latin typeface="Calibri" panose="020F0502020204030204" pitchFamily="34" charset="0"/>
                <a:ea typeface="+mn-ea"/>
                <a:cs typeface="Calibri" panose="020F0502020204030204" pitchFamily="34" charset="0"/>
              </a:rPr>
              <a:t>AI</a:t>
            </a:r>
            <a:r>
              <a:rPr lang="he-IL" sz="2400" dirty="0">
                <a:solidFill>
                  <a:schemeClr val="tx1"/>
                </a:solidFill>
                <a:latin typeface="Calibri" panose="020F0502020204030204" pitchFamily="34" charset="0"/>
                <a:ea typeface="+mn-ea"/>
                <a:cs typeface="Calibri" panose="020F0502020204030204" pitchFamily="34" charset="0"/>
              </a:rPr>
              <a:t> מלחיצים אותם עקב השינויים הרבים והשימושים החדשניים שבינה מלאכותית מציעה. </a:t>
            </a:r>
          </a:p>
          <a:p>
            <a:pPr marL="342900" marR="7200" lvl="0">
              <a:lnSpc>
                <a:spcPct val="150000"/>
              </a:lnSpc>
              <a:spcBef>
                <a:spcPts val="0"/>
              </a:spcBef>
              <a:buClrTx/>
              <a:buSzPts val="2200"/>
              <a:buFont typeface="Wingdings" panose="05000000000000000000" pitchFamily="2" charset="2"/>
              <a:buChar char="Ø"/>
            </a:pPr>
            <a:r>
              <a:rPr lang="he-IL" sz="2400" dirty="0">
                <a:solidFill>
                  <a:schemeClr val="tx1"/>
                </a:solidFill>
                <a:latin typeface="Calibri" panose="020F0502020204030204" pitchFamily="34" charset="0"/>
                <a:ea typeface="+mn-ea"/>
                <a:cs typeface="Calibri" panose="020F0502020204030204" pitchFamily="34" charset="0"/>
              </a:rPr>
              <a:t>23% מתוך אירועי הפגיעות המיניות ברשת ברבעון הרביעי לשנת 2023, שהופנו למוקד 105 , כללו הפצת סרטון או תמונה מינית ברשת.</a:t>
            </a:r>
          </a:p>
          <a:p>
            <a:pPr marL="0" marR="0" lvl="0" indent="0" algn="r" defTabSz="914400" rtl="1" eaLnBrk="1" fontAlgn="auto" latinLnBrk="0" hangingPunct="1">
              <a:lnSpc>
                <a:spcPct val="110000"/>
              </a:lnSpc>
              <a:spcBef>
                <a:spcPts val="1000"/>
              </a:spcBef>
              <a:spcAft>
                <a:spcPts val="0"/>
              </a:spcAft>
              <a:buClrTx/>
              <a:buSzPts val="1800"/>
              <a:buNone/>
              <a:tabLst/>
              <a:defRPr/>
            </a:pPr>
            <a:endParaRPr kumimoji="0" lang="he-IL" sz="2400" b="0" i="0" u="none" strike="noStrike" kern="0" cap="none" spc="0" normalizeH="0" baseline="0" noProof="0" dirty="0">
              <a:ln>
                <a:noFill/>
              </a:ln>
              <a:solidFill>
                <a:srgbClr val="FFFFFF"/>
              </a:solidFill>
              <a:effectLst/>
              <a:uLnTx/>
              <a:uFillTx/>
              <a:latin typeface="Calibri"/>
              <a:cs typeface="Calibri"/>
              <a:sym typeface="Calibri"/>
            </a:endParaRPr>
          </a:p>
          <a:p>
            <a:pPr marL="457200" marR="0" lvl="0" indent="-457200" algn="r" defTabSz="914400" rtl="1" eaLnBrk="1" fontAlgn="auto" latinLnBrk="0" hangingPunct="1">
              <a:lnSpc>
                <a:spcPct val="110000"/>
              </a:lnSpc>
              <a:spcBef>
                <a:spcPts val="1000"/>
              </a:spcBef>
              <a:spcAft>
                <a:spcPts val="0"/>
              </a:spcAft>
              <a:buClrTx/>
              <a:buSzPts val="1800"/>
              <a:buFont typeface="+mj-lt"/>
              <a:buAutoNum type="arabicPeriod"/>
              <a:tabLst/>
              <a:defRPr/>
            </a:pPr>
            <a:endParaRPr kumimoji="0" lang="he-IL" sz="2400" b="0" i="0" u="none" strike="noStrike" kern="0" cap="none" spc="0" normalizeH="0" baseline="0" noProof="0" dirty="0">
              <a:ln>
                <a:noFill/>
              </a:ln>
              <a:solidFill>
                <a:srgbClr val="FFFFFF"/>
              </a:solidFill>
              <a:effectLst/>
              <a:uLnTx/>
              <a:uFillTx/>
              <a:latin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7AE1D7F-BBCF-4658-B4F4-32C45D861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659" y="1475749"/>
            <a:ext cx="3023613" cy="2233523"/>
          </a:xfrm>
          <a:prstGeom prst="rect">
            <a:avLst/>
          </a:prstGeom>
        </p:spPr>
      </p:pic>
      <p:pic>
        <p:nvPicPr>
          <p:cNvPr id="29" name="גרפיקה 28">
            <a:extLst>
              <a:ext uri="{FF2B5EF4-FFF2-40B4-BE49-F238E27FC236}">
                <a16:creationId xmlns:a16="http://schemas.microsoft.com/office/drawing/2014/main" id="{437236FA-FF67-42FA-B866-18502AA7D0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9376" y="2191494"/>
            <a:ext cx="2449189" cy="1809199"/>
          </a:xfrm>
          <a:prstGeom prst="rect">
            <a:avLst/>
          </a:prstGeom>
        </p:spPr>
      </p:pic>
      <p:pic>
        <p:nvPicPr>
          <p:cNvPr id="31" name="גרפיקה 30">
            <a:extLst>
              <a:ext uri="{FF2B5EF4-FFF2-40B4-BE49-F238E27FC236}">
                <a16:creationId xmlns:a16="http://schemas.microsoft.com/office/drawing/2014/main" id="{A18842DB-EBB6-41D8-94B7-9ED880B2A1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1932" y="3517348"/>
            <a:ext cx="3023613" cy="2233523"/>
          </a:xfrm>
          <a:prstGeom prst="rect">
            <a:avLst/>
          </a:prstGeom>
        </p:spPr>
      </p:pic>
      <p:pic>
        <p:nvPicPr>
          <p:cNvPr id="7" name="גרפיקה 6">
            <a:extLst>
              <a:ext uri="{FF2B5EF4-FFF2-40B4-BE49-F238E27FC236}">
                <a16:creationId xmlns:a16="http://schemas.microsoft.com/office/drawing/2014/main" id="{22C6CAD2-45F3-4481-BD4E-1783767944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649" y="1324332"/>
            <a:ext cx="3023613" cy="2233523"/>
          </a:xfrm>
          <a:prstGeom prst="rect">
            <a:avLst/>
          </a:prstGeom>
        </p:spPr>
      </p:pic>
      <p:pic>
        <p:nvPicPr>
          <p:cNvPr id="27" name="גרפיקה 26">
            <a:extLst>
              <a:ext uri="{FF2B5EF4-FFF2-40B4-BE49-F238E27FC236}">
                <a16:creationId xmlns:a16="http://schemas.microsoft.com/office/drawing/2014/main" id="{71301904-3CC8-414D-8853-A0614CB405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0326" y="3846258"/>
            <a:ext cx="2874750" cy="2123559"/>
          </a:xfrm>
          <a:prstGeom prst="rect">
            <a:avLst/>
          </a:prstGeom>
        </p:spPr>
      </p:pic>
      <p:pic>
        <p:nvPicPr>
          <p:cNvPr id="28" name="גרפיקה 27">
            <a:extLst>
              <a:ext uri="{FF2B5EF4-FFF2-40B4-BE49-F238E27FC236}">
                <a16:creationId xmlns:a16="http://schemas.microsoft.com/office/drawing/2014/main" id="{04EDE431-FEE7-4769-A805-55F98614AF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3426" y="1107129"/>
            <a:ext cx="3023613" cy="2233523"/>
          </a:xfrm>
          <a:prstGeom prst="rect">
            <a:avLst/>
          </a:prstGeom>
        </p:spPr>
      </p:pic>
      <p:pic>
        <p:nvPicPr>
          <p:cNvPr id="3" name="גרפיקה 2">
            <a:extLst>
              <a:ext uri="{FF2B5EF4-FFF2-40B4-BE49-F238E27FC236}">
                <a16:creationId xmlns:a16="http://schemas.microsoft.com/office/drawing/2014/main" id="{7CBB6B82-7B82-4707-BEC2-0B9EFFBE6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659" y="4031719"/>
            <a:ext cx="4444343" cy="2969119"/>
          </a:xfrm>
          <a:prstGeom prst="rect">
            <a:avLst/>
          </a:prstGeom>
        </p:spPr>
      </p:pic>
      <p:sp>
        <p:nvSpPr>
          <p:cNvPr id="11" name="מלבן 10">
            <a:extLst>
              <a:ext uri="{FF2B5EF4-FFF2-40B4-BE49-F238E27FC236}">
                <a16:creationId xmlns:a16="http://schemas.microsoft.com/office/drawing/2014/main" id="{13271699-FC31-4EAB-82AA-3FF8EED737DC}"/>
              </a:ext>
            </a:extLst>
          </p:cNvPr>
          <p:cNvSpPr/>
          <p:nvPr/>
        </p:nvSpPr>
        <p:spPr>
          <a:xfrm>
            <a:off x="5270246" y="-104298"/>
            <a:ext cx="9068456"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מסכמים שיעור</a:t>
            </a:r>
          </a:p>
        </p:txBody>
      </p:sp>
      <p:sp>
        <p:nvSpPr>
          <p:cNvPr id="16" name="תיבת טקסט 15">
            <a:extLst>
              <a:ext uri="{FF2B5EF4-FFF2-40B4-BE49-F238E27FC236}">
                <a16:creationId xmlns:a16="http://schemas.microsoft.com/office/drawing/2014/main" id="{2BF8C04B-9E80-4A58-849E-2E3D05EEA427}"/>
              </a:ext>
            </a:extLst>
          </p:cNvPr>
          <p:cNvSpPr txBox="1"/>
          <p:nvPr/>
        </p:nvSpPr>
        <p:spPr>
          <a:xfrm>
            <a:off x="5847804" y="1935488"/>
            <a:ext cx="243485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שריגש אותי</a:t>
            </a:r>
          </a:p>
        </p:txBody>
      </p:sp>
      <p:sp>
        <p:nvSpPr>
          <p:cNvPr id="18" name="תיבת טקסט 17">
            <a:extLst>
              <a:ext uri="{FF2B5EF4-FFF2-40B4-BE49-F238E27FC236}">
                <a16:creationId xmlns:a16="http://schemas.microsoft.com/office/drawing/2014/main" id="{CD7BDB4F-9EEB-4976-AA94-53921883D256}"/>
              </a:ext>
            </a:extLst>
          </p:cNvPr>
          <p:cNvSpPr txBox="1"/>
          <p:nvPr/>
        </p:nvSpPr>
        <p:spPr>
          <a:xfrm>
            <a:off x="6192637" y="4031719"/>
            <a:ext cx="242355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מתוך מה שלמדתי בשיעור, מה אני רוצה לקחת איתי הלאה?</a:t>
            </a:r>
          </a:p>
        </p:txBody>
      </p:sp>
      <p:sp>
        <p:nvSpPr>
          <p:cNvPr id="21" name="תיבת טקסט 20">
            <a:extLst>
              <a:ext uri="{FF2B5EF4-FFF2-40B4-BE49-F238E27FC236}">
                <a16:creationId xmlns:a16="http://schemas.microsoft.com/office/drawing/2014/main" id="{98DF0FE1-F13A-4A21-A43E-7F3169DFA3C5}"/>
              </a:ext>
            </a:extLst>
          </p:cNvPr>
          <p:cNvSpPr txBox="1"/>
          <p:nvPr/>
        </p:nvSpPr>
        <p:spPr>
          <a:xfrm>
            <a:off x="3695455" y="2711372"/>
            <a:ext cx="175703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חדש שלמדתי היום</a:t>
            </a:r>
          </a:p>
        </p:txBody>
      </p:sp>
      <p:sp>
        <p:nvSpPr>
          <p:cNvPr id="15" name="תיבת טקסט 14">
            <a:extLst>
              <a:ext uri="{FF2B5EF4-FFF2-40B4-BE49-F238E27FC236}">
                <a16:creationId xmlns:a16="http://schemas.microsoft.com/office/drawing/2014/main" id="{63A0AAEF-7875-4C38-A9A8-DE675399265E}"/>
              </a:ext>
            </a:extLst>
          </p:cNvPr>
          <p:cNvSpPr txBox="1"/>
          <p:nvPr/>
        </p:nvSpPr>
        <p:spPr>
          <a:xfrm>
            <a:off x="1006829" y="2086905"/>
            <a:ext cx="1587779"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שהפתיע אותי</a:t>
            </a:r>
          </a:p>
        </p:txBody>
      </p:sp>
      <p:sp>
        <p:nvSpPr>
          <p:cNvPr id="20" name="תיבת טקסט 19">
            <a:extLst>
              <a:ext uri="{FF2B5EF4-FFF2-40B4-BE49-F238E27FC236}">
                <a16:creationId xmlns:a16="http://schemas.microsoft.com/office/drawing/2014/main" id="{539B02FF-5C5E-4461-9C12-DCF65F14CBAB}"/>
              </a:ext>
            </a:extLst>
          </p:cNvPr>
          <p:cNvSpPr txBox="1"/>
          <p:nvPr/>
        </p:nvSpPr>
        <p:spPr>
          <a:xfrm>
            <a:off x="9858892" y="4338793"/>
            <a:ext cx="175703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משהו שלמדתי על עצמי היום</a:t>
            </a:r>
          </a:p>
        </p:txBody>
      </p:sp>
      <p:sp>
        <p:nvSpPr>
          <p:cNvPr id="26" name="תיבת טקסט 25">
            <a:extLst>
              <a:ext uri="{FF2B5EF4-FFF2-40B4-BE49-F238E27FC236}">
                <a16:creationId xmlns:a16="http://schemas.microsoft.com/office/drawing/2014/main" id="{A658320C-AA6C-46C1-804D-3F61A25ABBFA}"/>
              </a:ext>
            </a:extLst>
          </p:cNvPr>
          <p:cNvSpPr txBox="1"/>
          <p:nvPr/>
        </p:nvSpPr>
        <p:spPr>
          <a:xfrm>
            <a:off x="9477546" y="1649544"/>
            <a:ext cx="227694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2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מחשבות שהתעוררו בי במהלך השיעור או בעקבותיו</a:t>
            </a:r>
          </a:p>
        </p:txBody>
      </p:sp>
    </p:spTree>
    <p:extLst>
      <p:ext uri="{BB962C8B-B14F-4D97-AF65-F5344CB8AC3E}">
        <p14:creationId xmlns:p14="http://schemas.microsoft.com/office/powerpoint/2010/main" val="205134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110794F2-F653-457B-A9A6-F799F3A79850}"/>
              </a:ext>
            </a:extLst>
          </p:cNvPr>
          <p:cNvSpPr>
            <a:spLocks noGrp="1"/>
          </p:cNvSpPr>
          <p:nvPr>
            <p:ph type="title"/>
          </p:nvPr>
        </p:nvSpPr>
        <p:spPr/>
        <p:txBody>
          <a:bodyPr/>
          <a:lstStyle/>
          <a:p>
            <a:endParaRPr lang="en-IL" dirty="0"/>
          </a:p>
        </p:txBody>
      </p:sp>
    </p:spTree>
    <p:extLst>
      <p:ext uri="{BB962C8B-B14F-4D97-AF65-F5344CB8AC3E}">
        <p14:creationId xmlns:p14="http://schemas.microsoft.com/office/powerpoint/2010/main" val="2852707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39FD7-5C86-400F-3004-0ADBCF454950}"/>
              </a:ext>
            </a:extLst>
          </p:cNvPr>
          <p:cNvSpPr/>
          <p:nvPr/>
        </p:nvSpPr>
        <p:spPr>
          <a:xfrm>
            <a:off x="256449"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Rectangle 3">
            <a:extLst>
              <a:ext uri="{FF2B5EF4-FFF2-40B4-BE49-F238E27FC236}">
                <a16:creationId xmlns:a16="http://schemas.microsoft.com/office/drawing/2014/main" id="{15D649C2-34BD-06A9-D3EF-5667BF4F9B0B}"/>
              </a:ext>
            </a:extLst>
          </p:cNvPr>
          <p:cNvSpPr/>
          <p:nvPr/>
        </p:nvSpPr>
        <p:spPr>
          <a:xfrm>
            <a:off x="409806" y="351493"/>
            <a:ext cx="5238935"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B30CDD9D-7704-A6F8-38FC-E4DF0B02840E}"/>
              </a:ext>
            </a:extLst>
          </p:cNvPr>
          <p:cNvSpPr/>
          <p:nvPr/>
        </p:nvSpPr>
        <p:spPr>
          <a:xfrm>
            <a:off x="6436963"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r" rtl="1"/>
            <a:endParaRPr lang="he-IL" dirty="0"/>
          </a:p>
        </p:txBody>
      </p:sp>
      <p:sp>
        <p:nvSpPr>
          <p:cNvPr id="6" name="Rectangle 5">
            <a:extLst>
              <a:ext uri="{FF2B5EF4-FFF2-40B4-BE49-F238E27FC236}">
                <a16:creationId xmlns:a16="http://schemas.microsoft.com/office/drawing/2014/main" id="{705BA82F-7A52-3C8A-7E44-3E8EDB23D15C}"/>
              </a:ext>
            </a:extLst>
          </p:cNvPr>
          <p:cNvSpPr/>
          <p:nvPr/>
        </p:nvSpPr>
        <p:spPr>
          <a:xfrm>
            <a:off x="6600573" y="336171"/>
            <a:ext cx="5155578"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id="{DD021210-9CE2-9BE9-74E3-14D6DD0E9A22}"/>
              </a:ext>
            </a:extLst>
          </p:cNvPr>
          <p:cNvSpPr/>
          <p:nvPr/>
        </p:nvSpPr>
        <p:spPr>
          <a:xfrm>
            <a:off x="409068" y="463894"/>
            <a:ext cx="4743606" cy="630942"/>
          </a:xfrm>
          <a:prstGeom prst="rect">
            <a:avLst/>
          </a:prstGeom>
          <a:noFill/>
        </p:spPr>
        <p:txBody>
          <a:bodyPr wrap="none" lIns="91440" tIns="45720" rIns="91440" bIns="45720">
            <a:spAutoFit/>
          </a:bodyPr>
          <a:lstStyle/>
          <a:p>
            <a:pPr algn="ctr"/>
            <a:r>
              <a:rPr lang="he-IL" sz="3500" b="1" dirty="0">
                <a:ln w="0"/>
                <a:latin typeface="Calibri" panose="020F0502020204030204" pitchFamily="34" charset="0"/>
                <a:ea typeface="Calibri" panose="020F0502020204030204" pitchFamily="34" charset="0"/>
                <a:cs typeface="Calibri" panose="020F0502020204030204" pitchFamily="34" charset="0"/>
              </a:rPr>
              <a:t>יצרנות ופעלנות במאה ה-21</a:t>
            </a:r>
            <a:endParaRPr lang="en-US" sz="35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4B3159A-5D88-2171-8866-A8F902C1270E}"/>
              </a:ext>
            </a:extLst>
          </p:cNvPr>
          <p:cNvSpPr/>
          <p:nvPr/>
        </p:nvSpPr>
        <p:spPr>
          <a:xfrm>
            <a:off x="7119508" y="400923"/>
            <a:ext cx="4294765" cy="830997"/>
          </a:xfrm>
          <a:prstGeom prst="rect">
            <a:avLst/>
          </a:prstGeom>
          <a:noFill/>
        </p:spPr>
        <p:txBody>
          <a:bodyPr wrap="none" lIns="91440" tIns="45720" rIns="91440" bIns="45720">
            <a:spAutoFit/>
          </a:bodyPr>
          <a:lstStyle/>
          <a:p>
            <a:pPr algn="ctr"/>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"מה הקשר"-</a:t>
            </a:r>
          </a:p>
          <a:p>
            <a:pPr algn="ctr"/>
            <a:r>
              <a:rPr lang="he-IL"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 בינה מלאכותית ותקשורת בין אישית</a:t>
            </a:r>
            <a:endParaRPr lang="en-US" sz="24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4558B044-0C07-F5EE-F68D-81F08DB57C8E}"/>
              </a:ext>
            </a:extLst>
          </p:cNvPr>
          <p:cNvSpPr/>
          <p:nvPr/>
        </p:nvSpPr>
        <p:spPr>
          <a:xfrm>
            <a:off x="6600571" y="1156458"/>
            <a:ext cx="5155579"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TextBox 9">
            <a:extLst>
              <a:ext uri="{FF2B5EF4-FFF2-40B4-BE49-F238E27FC236}">
                <a16:creationId xmlns:a16="http://schemas.microsoft.com/office/drawing/2014/main" id="{1178B3F2-CF3F-23C9-3CAA-FEE6E75C5722}"/>
              </a:ext>
            </a:extLst>
          </p:cNvPr>
          <p:cNvSpPr txBox="1"/>
          <p:nvPr/>
        </p:nvSpPr>
        <p:spPr>
          <a:xfrm>
            <a:off x="6740135" y="1268859"/>
            <a:ext cx="4859676" cy="923330"/>
          </a:xfrm>
          <a:prstGeom prst="rect">
            <a:avLst/>
          </a:prstGeom>
          <a:noFill/>
        </p:spPr>
        <p:txBody>
          <a:bodyPr wrap="square" rtlCol="1">
            <a:spAutoFit/>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היכנסו לכתבה: </a:t>
            </a:r>
            <a:r>
              <a:rPr lang="he-IL" b="1" i="1" dirty="0">
                <a:latin typeface="Calibri" panose="020F0502020204030204" pitchFamily="34" charset="0"/>
                <a:ea typeface="Calibri" panose="020F0502020204030204" pitchFamily="34" charset="0"/>
                <a:cs typeface="Calibri" panose="020F0502020204030204" pitchFamily="34" charset="0"/>
                <a:hlinkClick r:id="rId3"/>
              </a:rPr>
              <a:t>"תחליף גם אותנו? היחסים המסוכנים של האדם עם הבינה המלאכותית"</a:t>
            </a:r>
            <a:r>
              <a:rPr lang="he-IL" b="1" i="1" dirty="0">
                <a:latin typeface="Calibri" panose="020F0502020204030204" pitchFamily="34" charset="0"/>
                <a:ea typeface="Calibri" panose="020F0502020204030204" pitchFamily="34" charset="0"/>
                <a:cs typeface="Calibri" panose="020F0502020204030204" pitchFamily="34" charset="0"/>
              </a:rPr>
              <a:t> </a:t>
            </a:r>
            <a:r>
              <a:rPr lang="he-IL" i="1" dirty="0">
                <a:latin typeface="Calibri" panose="020F0502020204030204" pitchFamily="34" charset="0"/>
                <a:ea typeface="Calibri" panose="020F0502020204030204" pitchFamily="34" charset="0"/>
                <a:cs typeface="Calibri" panose="020F0502020204030204" pitchFamily="34" charset="0"/>
              </a:rPr>
              <a:t>(אתר "מעריב"), </a:t>
            </a:r>
            <a:r>
              <a:rPr lang="he-IL" b="1" i="1" dirty="0">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קראו אותה וענו על השאלות- </a:t>
            </a:r>
          </a:p>
        </p:txBody>
      </p:sp>
      <p:sp>
        <p:nvSpPr>
          <p:cNvPr id="11" name="TextBox 10">
            <a:extLst>
              <a:ext uri="{FF2B5EF4-FFF2-40B4-BE49-F238E27FC236}">
                <a16:creationId xmlns:a16="http://schemas.microsoft.com/office/drawing/2014/main" id="{3D55B6B1-DB2B-1ED5-ADBD-120E6030914F}"/>
              </a:ext>
            </a:extLst>
          </p:cNvPr>
          <p:cNvSpPr txBox="1"/>
          <p:nvPr/>
        </p:nvSpPr>
        <p:spPr>
          <a:xfrm>
            <a:off x="6583797" y="2266067"/>
            <a:ext cx="5172353"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היבטים חיוביים ישנם בתקשורת עם בינה מלאכותית? אלו סכנות קיימות בהקשר זה?</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תקשרתם בצורה כזו או אחרת עם בינה מלאכותית (</a:t>
            </a:r>
            <a:r>
              <a:rPr lang="he-IL" dirty="0" err="1">
                <a:latin typeface="Calibri" panose="020F0502020204030204" pitchFamily="34" charset="0"/>
                <a:ea typeface="Calibri" panose="020F0502020204030204" pitchFamily="34" charset="0"/>
                <a:cs typeface="Calibri" panose="020F0502020204030204" pitchFamily="34" charset="0"/>
              </a:rPr>
              <a:t>בוט</a:t>
            </a:r>
            <a:r>
              <a:rPr lang="he-IL" dirty="0">
                <a:latin typeface="Calibri" panose="020F0502020204030204" pitchFamily="34" charset="0"/>
                <a:ea typeface="Calibri" panose="020F0502020204030204" pitchFamily="34" charset="0"/>
                <a:cs typeface="Calibri" panose="020F0502020204030204" pitchFamily="34" charset="0"/>
              </a:rPr>
              <a:t>)? מהן התחושות שעלו בכם סביב תקשורת זו?</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דמיינו שהייתם יכולים להמציא בוט שמתקשר אתכם בכל אופן שתרצו, מה סגנון התקשורת שהייתם מנהלים איתו? על איזה צורך לדעתכם זה היה עונה?</a:t>
            </a:r>
          </a:p>
        </p:txBody>
      </p:sp>
      <p:pic>
        <p:nvPicPr>
          <p:cNvPr id="1028" name="Picture 4" descr="Free brain enlightenment mind illustration">
            <a:extLst>
              <a:ext uri="{FF2B5EF4-FFF2-40B4-BE49-F238E27FC236}">
                <a16:creationId xmlns:a16="http://schemas.microsoft.com/office/drawing/2014/main" id="{C9824DA5-7AD2-A0B0-053E-156E0989F37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723276" y="4925007"/>
            <a:ext cx="3087231" cy="1775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776FCC0-249D-8F50-D6B6-3C65A4BDDC2C}"/>
              </a:ext>
            </a:extLst>
          </p:cNvPr>
          <p:cNvSpPr/>
          <p:nvPr/>
        </p:nvSpPr>
        <p:spPr>
          <a:xfrm>
            <a:off x="312285" y="1284181"/>
            <a:ext cx="5402117"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3" name="TextBox 12">
            <a:extLst>
              <a:ext uri="{FF2B5EF4-FFF2-40B4-BE49-F238E27FC236}">
                <a16:creationId xmlns:a16="http://schemas.microsoft.com/office/drawing/2014/main" id="{0EA9C8C7-72EB-6023-39ED-BB95280973D4}"/>
              </a:ext>
            </a:extLst>
          </p:cNvPr>
          <p:cNvSpPr txBox="1"/>
          <p:nvPr/>
        </p:nvSpPr>
        <p:spPr>
          <a:xfrm>
            <a:off x="351032" y="1299593"/>
            <a:ext cx="4859676" cy="923330"/>
          </a:xfrm>
          <a:prstGeom prst="rect">
            <a:avLst/>
          </a:prstGeom>
          <a:noFill/>
        </p:spPr>
        <p:txBody>
          <a:bodyPr wrap="square" rtlCol="1">
            <a:spAutoFit/>
          </a:bodyPr>
          <a:lstStyle/>
          <a:p>
            <a:pPr algn="r" rtl="1"/>
            <a:r>
              <a:rPr lang="he-IL" dirty="0">
                <a:latin typeface="Calibri" panose="020F0502020204030204" pitchFamily="34" charset="0"/>
                <a:ea typeface="Calibri" panose="020F0502020204030204" pitchFamily="34" charset="0"/>
                <a:cs typeface="Calibri" panose="020F0502020204030204" pitchFamily="34" charset="0"/>
              </a:rPr>
              <a:t>היכנסו לכתבה: </a:t>
            </a: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DALL-E2 </a:t>
            </a:r>
            <a:r>
              <a:rPr lang="he-IL" b="1"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 מאחוריך: הכירו את מחולל התמונות </a:t>
            </a:r>
            <a:r>
              <a:rPr lang="en-US" b="1"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Midjourney</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rPr>
              <a:t>, (אתר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YNET</a:t>
            </a:r>
            <a:r>
              <a:rPr lang="he-IL" dirty="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he-IL"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he-IL" dirty="0">
                <a:latin typeface="Calibri" panose="020F0502020204030204" pitchFamily="34" charset="0"/>
                <a:ea typeface="Calibri" panose="020F0502020204030204" pitchFamily="34" charset="0"/>
                <a:cs typeface="Calibri" panose="020F0502020204030204" pitchFamily="34" charset="0"/>
              </a:rPr>
              <a:t>קראו אותה וענו על השאלות- </a:t>
            </a:r>
          </a:p>
        </p:txBody>
      </p:sp>
      <p:pic>
        <p:nvPicPr>
          <p:cNvPr id="1030" name="Picture 6" descr="Free Camera Phone photo and picture">
            <a:extLst>
              <a:ext uri="{FF2B5EF4-FFF2-40B4-BE49-F238E27FC236}">
                <a16:creationId xmlns:a16="http://schemas.microsoft.com/office/drawing/2014/main" id="{CB45EE9A-10C1-29DE-4717-9F52088FFB3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63579" y="4685105"/>
            <a:ext cx="3072111" cy="2047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TextBox 14">
            <a:extLst>
              <a:ext uri="{FF2B5EF4-FFF2-40B4-BE49-F238E27FC236}">
                <a16:creationId xmlns:a16="http://schemas.microsoft.com/office/drawing/2014/main" id="{37BE80BA-BAC1-E00C-ACA5-350079E064A2}"/>
              </a:ext>
            </a:extLst>
          </p:cNvPr>
          <p:cNvSpPr txBox="1"/>
          <p:nvPr/>
        </p:nvSpPr>
        <p:spPr>
          <a:xfrm>
            <a:off x="521513" y="2527443"/>
            <a:ext cx="5065236"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מהם, לדעתכם, ההיבטים החיוביים של שימוש בבינה מלאכותית ליצירת תוכן (תמונות, סרטונים וטקסטים)? האם עלולים לצוף אתגרים בהקשר זה? מהם?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השתמשתם בבינה מלאכותית לצורך יצירת תוכן כלשהו? איזה? מדוע בחרתם בפלטפורה זו? איך הייתם בוחרים להשתמש בו בשנה זו?</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מהן התחושות שמתעוררות בכם נוכח שינויים אלו?</a:t>
            </a:r>
          </a:p>
        </p:txBody>
      </p:sp>
    </p:spTree>
    <p:extLst>
      <p:ext uri="{BB962C8B-B14F-4D97-AF65-F5344CB8AC3E}">
        <p14:creationId xmlns:p14="http://schemas.microsoft.com/office/powerpoint/2010/main" val="1002005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739FD7-5C86-400F-3004-0ADBCF454950}"/>
              </a:ext>
            </a:extLst>
          </p:cNvPr>
          <p:cNvSpPr/>
          <p:nvPr/>
        </p:nvSpPr>
        <p:spPr>
          <a:xfrm>
            <a:off x="356012" y="21062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מהן, לדעתכם, התרומות וההזדמנויות שמאפשרת בינה</a:t>
            </a:r>
          </a:p>
          <a:p>
            <a:pPr algn="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מלאכותית בכיתה? מהם האתגרים הקיימים בשילוב    </a:t>
            </a:r>
          </a:p>
          <a:p>
            <a:pPr algn="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בינה מלאכותית בכיתה? </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אילו רגשות ותחושות עולות בכם נוכח שינויים אלו?</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אילו צרכים אתם מזהים בכיתה שלכם, שבינה מלאכותית יכולה לתת להם מענה? האם וכיצד הייתם רוצים לשלב כלי זה השנה בכיתה?</a:t>
            </a:r>
          </a:p>
          <a:p>
            <a:pPr marL="285750" indent="-285750" algn="r" rtl="1">
              <a:buFont typeface="Wingdings" panose="05000000000000000000" pitchFamily="2" charset="2"/>
              <a:buChar char="v"/>
            </a:pP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האם הבינה המלאכותית יכולה להשפיע לדעתכם גם על היבטים הקשורים לעולם החברתי? באילו דרכים? חשבו על רעיונות בהקשר לכך וכיצד הייתם משלבים אותה השנה בכיתתכם </a:t>
            </a:r>
          </a:p>
          <a:p>
            <a:pPr algn="r" rtl="1"/>
            <a:endParaRPr lang="he-IL"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15D649C2-34BD-06A9-D3EF-5667BF4F9B0B}"/>
              </a:ext>
            </a:extLst>
          </p:cNvPr>
          <p:cNvSpPr/>
          <p:nvPr/>
        </p:nvSpPr>
        <p:spPr>
          <a:xfrm>
            <a:off x="633862" y="305175"/>
            <a:ext cx="4859676"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a:extLst>
              <a:ext uri="{FF2B5EF4-FFF2-40B4-BE49-F238E27FC236}">
                <a16:creationId xmlns:a16="http://schemas.microsoft.com/office/drawing/2014/main" id="{B30CDD9D-7704-A6F8-38FC-E4DF0B02840E}"/>
              </a:ext>
            </a:extLst>
          </p:cNvPr>
          <p:cNvSpPr/>
          <p:nvPr/>
        </p:nvSpPr>
        <p:spPr>
          <a:xfrm>
            <a:off x="6390467" y="105310"/>
            <a:ext cx="5513797" cy="6647380"/>
          </a:xfrm>
          <a:prstGeom prst="rect">
            <a:avLst/>
          </a:prstGeom>
          <a:solidFill>
            <a:schemeClr val="bg2"/>
          </a:solidFill>
          <a:ln w="76200">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705BA82F-7A52-3C8A-7E44-3E8EDB23D15C}"/>
              </a:ext>
            </a:extLst>
          </p:cNvPr>
          <p:cNvSpPr/>
          <p:nvPr/>
        </p:nvSpPr>
        <p:spPr>
          <a:xfrm>
            <a:off x="6492088" y="336171"/>
            <a:ext cx="5155578" cy="932688"/>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id="{DD021210-9CE2-9BE9-74E3-14D6DD0E9A22}"/>
              </a:ext>
            </a:extLst>
          </p:cNvPr>
          <p:cNvSpPr/>
          <p:nvPr/>
        </p:nvSpPr>
        <p:spPr>
          <a:xfrm>
            <a:off x="839209" y="448572"/>
            <a:ext cx="4437432" cy="707886"/>
          </a:xfrm>
          <a:prstGeom prst="rect">
            <a:avLst/>
          </a:prstGeom>
          <a:noFill/>
        </p:spPr>
        <p:txBody>
          <a:bodyPr wrap="none" lIns="91440" tIns="45720" rIns="91440" bIns="45720">
            <a:spAutoFit/>
          </a:bodyPr>
          <a:lstStyle/>
          <a:p>
            <a:pPr algn="ctr"/>
            <a:r>
              <a:rPr lang="he-IL"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בינה מל</a:t>
            </a:r>
            <a:r>
              <a:rPr lang="he-IL" sz="40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אכותית בכיתה</a:t>
            </a:r>
            <a:endParaRPr lang="en-US" sz="40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74B3159A-5D88-2171-8866-A8F902C1270E}"/>
              </a:ext>
            </a:extLst>
          </p:cNvPr>
          <p:cNvSpPr/>
          <p:nvPr/>
        </p:nvSpPr>
        <p:spPr>
          <a:xfrm>
            <a:off x="6960243" y="457940"/>
            <a:ext cx="4392548" cy="646331"/>
          </a:xfrm>
          <a:prstGeom prst="rect">
            <a:avLst/>
          </a:prstGeom>
          <a:noFill/>
        </p:spPr>
        <p:txBody>
          <a:bodyPr wrap="none" lIns="91440" tIns="45720" rIns="91440" bIns="45720">
            <a:spAutoFit/>
          </a:bodyPr>
          <a:lstStyle/>
          <a:p>
            <a:pPr algn="ctr"/>
            <a:r>
              <a:rPr lang="he-IL" sz="3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rPr>
              <a:t>מקצועות העתיד כבר כאן</a:t>
            </a:r>
            <a:endParaRPr lang="en-US" sz="3600" b="1" cap="none" spc="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11E28AD-1519-DB29-D9D6-F4779D1A4D4F}"/>
              </a:ext>
            </a:extLst>
          </p:cNvPr>
          <p:cNvSpPr/>
          <p:nvPr/>
        </p:nvSpPr>
        <p:spPr>
          <a:xfrm>
            <a:off x="420369" y="1337556"/>
            <a:ext cx="5398631"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TextBox 9">
            <a:extLst>
              <a:ext uri="{FF2B5EF4-FFF2-40B4-BE49-F238E27FC236}">
                <a16:creationId xmlns:a16="http://schemas.microsoft.com/office/drawing/2014/main" id="{59496721-88F4-46AD-1CBB-14A30BDC97AB}"/>
              </a:ext>
            </a:extLst>
          </p:cNvPr>
          <p:cNvSpPr txBox="1"/>
          <p:nvPr/>
        </p:nvSpPr>
        <p:spPr>
          <a:xfrm>
            <a:off x="555848" y="1373776"/>
            <a:ext cx="4972692" cy="1200329"/>
          </a:xfrm>
          <a:prstGeom prst="rect">
            <a:avLst/>
          </a:prstGeom>
          <a:noFill/>
        </p:spPr>
        <p:txBody>
          <a:bodyPr wrap="square" rtlCol="1">
            <a:spAutoFit/>
          </a:bodyPr>
          <a:lstStyle/>
          <a:p>
            <a:pPr algn="ct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היכנסו לכתבה: </a:t>
            </a:r>
            <a:r>
              <a:rPr lang="he-IL" b="1" i="1"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rPr>
              <a:t>בינה מלאכותית שכותבת עבודות? למערכת החינוך יש רעיונות אחרים</a:t>
            </a:r>
            <a:r>
              <a:rPr lang="he-IL" b="1"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he-IL"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(אתר מס"ע) וענו על השאלות הבאות:</a:t>
            </a:r>
          </a:p>
          <a:p>
            <a:pPr algn="ctr" rtl="1"/>
            <a:endParaRPr lang="he-IL" dirty="0"/>
          </a:p>
        </p:txBody>
      </p:sp>
      <p:pic>
        <p:nvPicPr>
          <p:cNvPr id="1026" name="Picture 2" descr="Free Read Learn photo and picture">
            <a:extLst>
              <a:ext uri="{FF2B5EF4-FFF2-40B4-BE49-F238E27FC236}">
                <a16:creationId xmlns:a16="http://schemas.microsoft.com/office/drawing/2014/main" id="{73939272-8EE2-CB4D-3AA7-221615887FC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907587" y="5447051"/>
            <a:ext cx="1796882" cy="12003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D7208FE-7371-0E1E-86B6-36A8905E6D7F}"/>
              </a:ext>
            </a:extLst>
          </p:cNvPr>
          <p:cNvSpPr/>
          <p:nvPr/>
        </p:nvSpPr>
        <p:spPr>
          <a:xfrm>
            <a:off x="6616071" y="1452919"/>
            <a:ext cx="5155579" cy="1109609"/>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FA2722E6-9B9B-6CED-9CF2-3B5EF3DAF04D}"/>
              </a:ext>
            </a:extLst>
          </p:cNvPr>
          <p:cNvSpPr txBox="1"/>
          <p:nvPr/>
        </p:nvSpPr>
        <p:spPr>
          <a:xfrm>
            <a:off x="6647069" y="1551398"/>
            <a:ext cx="5155578" cy="923330"/>
          </a:xfrm>
          <a:prstGeom prst="rect">
            <a:avLst/>
          </a:prstGeom>
          <a:noFill/>
        </p:spPr>
        <p:txBody>
          <a:bodyPr wrap="square" rtlCol="1">
            <a:spAutoFit/>
          </a:bodyPr>
          <a:lstStyle/>
          <a:p>
            <a:pPr algn="ctr" rtl="1"/>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היכנסו לכתבה: </a:t>
            </a:r>
            <a:r>
              <a:rPr lang="he-IL" b="1" i="1" dirty="0">
                <a:solidFill>
                  <a:schemeClr val="tx1"/>
                </a:solidFill>
                <a:latin typeface="Calibri" panose="020F0502020204030204" pitchFamily="34" charset="0"/>
                <a:ea typeface="Calibri" panose="020F0502020204030204" pitchFamily="34" charset="0"/>
                <a:cs typeface="Calibri" panose="020F0502020204030204" pitchFamily="34" charset="0"/>
                <a:hlinkClick r:id="rId5"/>
              </a:rPr>
              <a:t>עולם התעסוקה החדש: כל מה שיקרה בעתיד הקרוב והרחוק</a:t>
            </a:r>
            <a:r>
              <a:rPr lang="he-IL" b="1" i="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he-IL" dirty="0">
                <a:solidFill>
                  <a:schemeClr val="tx1"/>
                </a:solidFill>
                <a:latin typeface="Calibri" panose="020F0502020204030204" pitchFamily="34" charset="0"/>
                <a:ea typeface="Calibri" panose="020F0502020204030204" pitchFamily="34" charset="0"/>
                <a:cs typeface="Calibri" panose="020F0502020204030204" pitchFamily="34" charset="0"/>
              </a:rPr>
              <a:t>( אתר "ישראל היום") וענו על השאלות הבאות:</a:t>
            </a:r>
            <a:endParaRPr lang="he-IL" dirty="0"/>
          </a:p>
        </p:txBody>
      </p:sp>
      <p:sp>
        <p:nvSpPr>
          <p:cNvPr id="13" name="TextBox 12">
            <a:extLst>
              <a:ext uri="{FF2B5EF4-FFF2-40B4-BE49-F238E27FC236}">
                <a16:creationId xmlns:a16="http://schemas.microsoft.com/office/drawing/2014/main" id="{EEBB7114-C40F-EF66-8D30-26D67AED15E9}"/>
              </a:ext>
            </a:extLst>
          </p:cNvPr>
          <p:cNvSpPr txBox="1"/>
          <p:nvPr/>
        </p:nvSpPr>
        <p:spPr>
          <a:xfrm>
            <a:off x="6578729" y="2722652"/>
            <a:ext cx="5155579" cy="2031325"/>
          </a:xfrm>
          <a:prstGeom prst="rect">
            <a:avLst/>
          </a:prstGeom>
          <a:noFill/>
        </p:spPr>
        <p:txBody>
          <a:bodyPr wrap="square" rtlCol="1">
            <a:spAutoFit/>
          </a:bodyPr>
          <a:lstStyle/>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מקצועות, בהמשך לכתבה, יתפתחו ויתרחבו ואילו יעלמו עם השנים?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כיצד, לדעתכם, הדבר יכול לתרום, או לחלופין להוות סכנה, לשוק העבודה?</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אילו רגשות השינוי הזה מעורר בכם?</a:t>
            </a:r>
          </a:p>
          <a:p>
            <a:pPr marL="285750" indent="-285750" algn="r" rtl="1">
              <a:buFont typeface="Wingdings" panose="05000000000000000000" pitchFamily="2" charset="2"/>
              <a:buChar char="v"/>
            </a:pPr>
            <a:r>
              <a:rPr lang="he-IL" dirty="0">
                <a:latin typeface="Calibri" panose="020F0502020204030204" pitchFamily="34" charset="0"/>
                <a:ea typeface="Calibri" panose="020F0502020204030204" pitchFamily="34" charset="0"/>
                <a:cs typeface="Calibri" panose="020F0502020204030204" pitchFamily="34" charset="0"/>
              </a:rPr>
              <a:t>האם, לדעתכם, ההבנה כי שוק העבודה הולך ומשתנה כבר היום תשפיע עליכם ועל הבחירות שתעשו בנושא זה?</a:t>
            </a:r>
          </a:p>
        </p:txBody>
      </p:sp>
      <p:pic>
        <p:nvPicPr>
          <p:cNvPr id="1028" name="Picture 4" descr="Free Student Typing photo and picture">
            <a:extLst>
              <a:ext uri="{FF2B5EF4-FFF2-40B4-BE49-F238E27FC236}">
                <a16:creationId xmlns:a16="http://schemas.microsoft.com/office/drawing/2014/main" id="{71483590-3AF4-8F79-A174-505EB7CF054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795846" y="4724902"/>
            <a:ext cx="2721343" cy="1813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47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B5A58E6-3E8C-41F7-A006-FBCB6FD1EA00}"/>
              </a:ext>
            </a:extLst>
          </p:cNvPr>
          <p:cNvSpPr/>
          <p:nvPr/>
        </p:nvSpPr>
        <p:spPr>
          <a:xfrm>
            <a:off x="0" y="1665262"/>
            <a:ext cx="12192000" cy="5192738"/>
          </a:xfrm>
          <a:prstGeom prst="rect">
            <a:avLst/>
          </a:prstGeom>
          <a:solidFill>
            <a:srgbClr val="DA77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2B8EF0F8-90DD-433D-894C-960AC1D5239D}"/>
              </a:ext>
            </a:extLst>
          </p:cNvPr>
          <p:cNvSpPr/>
          <p:nvPr/>
        </p:nvSpPr>
        <p:spPr>
          <a:xfrm>
            <a:off x="-102068" y="790599"/>
            <a:ext cx="2141984" cy="404919"/>
          </a:xfrm>
          <a:prstGeom prst="rect">
            <a:avLst/>
          </a:prstGeom>
        </p:spPr>
        <p:txBody>
          <a:bodyPr wrap="square">
            <a:spAutoFit/>
          </a:bodyPr>
          <a:lstStyle/>
          <a:p>
            <a:pPr algn="ctr">
              <a:lnSpc>
                <a:spcPts val="800"/>
              </a:lnSpc>
            </a:pPr>
            <a:r>
              <a:rPr lang="he-IL" sz="900">
                <a:solidFill>
                  <a:schemeClr val="bg1"/>
                </a:solidFill>
                <a:latin typeface="Calibri" panose="020F0502020204030204" pitchFamily="34" charset="0"/>
                <a:cs typeface="Calibri" panose="020F0502020204030204" pitchFamily="34" charset="0"/>
              </a:rPr>
              <a:t>משרד החינוך</a:t>
            </a:r>
          </a:p>
          <a:p>
            <a:pPr algn="ctr">
              <a:lnSpc>
                <a:spcPts val="800"/>
              </a:lnSpc>
            </a:pPr>
            <a:r>
              <a:rPr lang="he-IL" sz="900">
                <a:solidFill>
                  <a:schemeClr val="bg1"/>
                </a:solidFill>
                <a:latin typeface="Calibri" panose="020F0502020204030204" pitchFamily="34" charset="0"/>
                <a:cs typeface="Calibri" panose="020F0502020204030204" pitchFamily="34" charset="0"/>
              </a:rPr>
              <a:t>מינהל פדגוגי</a:t>
            </a:r>
            <a:endParaRPr lang="en-US" sz="900">
              <a:solidFill>
                <a:schemeClr val="bg1"/>
              </a:solidFill>
              <a:latin typeface="Calibri" panose="020F0502020204030204" pitchFamily="34" charset="0"/>
              <a:cs typeface="Calibri" panose="020F0502020204030204" pitchFamily="34" charset="0"/>
            </a:endParaRPr>
          </a:p>
          <a:p>
            <a:pPr algn="ctr">
              <a:lnSpc>
                <a:spcPts val="800"/>
              </a:lnSpc>
            </a:pPr>
            <a:r>
              <a:rPr lang="he-IL" sz="900">
                <a:solidFill>
                  <a:schemeClr val="bg1"/>
                </a:solidFill>
                <a:latin typeface="Calibri" panose="020F0502020204030204" pitchFamily="34" charset="0"/>
                <a:cs typeface="Calibri" panose="020F0502020204030204" pitchFamily="34" charset="0"/>
              </a:rPr>
              <a:t>אגף בכיר שירות פסיכולוגי ייעוצי</a:t>
            </a:r>
            <a:endParaRPr lang="he-IL" sz="900" dirty="0">
              <a:solidFill>
                <a:schemeClr val="bg1"/>
              </a:solidFill>
              <a:latin typeface="Calibri" panose="020F0502020204030204" pitchFamily="34" charset="0"/>
              <a:cs typeface="Calibri" panose="020F0502020204030204" pitchFamily="34" charset="0"/>
            </a:endParaRPr>
          </a:p>
        </p:txBody>
      </p:sp>
      <p:sp>
        <p:nvSpPr>
          <p:cNvPr id="7" name="מלבן 6">
            <a:extLst>
              <a:ext uri="{FF2B5EF4-FFF2-40B4-BE49-F238E27FC236}">
                <a16:creationId xmlns:a16="http://schemas.microsoft.com/office/drawing/2014/main" id="{E027117B-69E5-4AAA-B77C-1A1D1E8542FB}"/>
              </a:ext>
            </a:extLst>
          </p:cNvPr>
          <p:cNvSpPr/>
          <p:nvPr/>
        </p:nvSpPr>
        <p:spPr>
          <a:xfrm>
            <a:off x="1443286" y="748464"/>
            <a:ext cx="9221755" cy="874663"/>
          </a:xfrm>
          <a:prstGeom prst="rect">
            <a:avLst/>
          </a:prstGeom>
        </p:spPr>
        <p:txBody>
          <a:bodyPr wrap="square">
            <a:spAutoFit/>
          </a:bodyPr>
          <a:lstStyle/>
          <a:p>
            <a:pPr algn="ctr">
              <a:lnSpc>
                <a:spcPts val="5600"/>
              </a:lnSpc>
            </a:pPr>
            <a:r>
              <a:rPr lang="he-IL" sz="7200" b="1" kern="0" dirty="0">
                <a:solidFill>
                  <a:srgbClr val="002060"/>
                </a:solidFill>
                <a:latin typeface="Calibri" panose="020F0502020204030204" pitchFamily="34" charset="0"/>
                <a:cs typeface="Calibri" panose="020F0502020204030204" pitchFamily="34" charset="0"/>
                <a:sym typeface="Arial"/>
              </a:rPr>
              <a:t>מטרות היחידה</a:t>
            </a:r>
            <a:endParaRPr lang="he-IL" sz="7200" b="1" dirty="0">
              <a:solidFill>
                <a:srgbClr val="00206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AC0F71D-CBD4-32B9-2A0C-063129D6989C}"/>
              </a:ext>
            </a:extLst>
          </p:cNvPr>
          <p:cNvSpPr txBox="1"/>
          <p:nvPr/>
        </p:nvSpPr>
        <p:spPr>
          <a:xfrm>
            <a:off x="167267" y="2092871"/>
            <a:ext cx="11773829" cy="3383106"/>
          </a:xfrm>
          <a:prstGeom prst="rect">
            <a:avLst/>
          </a:prstGeom>
          <a:noFill/>
        </p:spPr>
        <p:txBody>
          <a:bodyPr wrap="square" rtlCol="1">
            <a:spAutoFit/>
          </a:bodyPr>
          <a:lstStyle/>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יתוודעו לאופנים השונים בהם בינה מלאכותית באה לידי ביטוי כיום ככלל, ובחיי היומיום שלהם בפרט.</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יכירו בהזדמנויות השונות שניתן להפיק משימוש בבינה מלאכותית.</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יכירו בכך ששימוש בבינה מלאכותית, ללא הפעלת שיקול דעת, עלול לחשוף אותם למצבי סיכון ופגיעה.</a:t>
            </a:r>
          </a:p>
          <a:p>
            <a:pPr marL="285750" indent="-285750" algn="r" rtl="1">
              <a:lnSpc>
                <a:spcPct val="200000"/>
              </a:lnSpc>
              <a:buFont typeface="Wingdings" panose="05000000000000000000" pitchFamily="2" charset="2"/>
              <a:buChar char="Ø"/>
            </a:pPr>
            <a:r>
              <a:rPr lang="he-IL" sz="2200" dirty="0">
                <a:latin typeface="Calibri" panose="020F0502020204030204" pitchFamily="34" charset="0"/>
                <a:cs typeface="Calibri" panose="020F0502020204030204" pitchFamily="34" charset="0"/>
              </a:rPr>
              <a:t>התלמידים יקבלו כלים לזיהוי מצבי פגיעה פוטנציאליים שונים שעלולים להתעורר בעקבות שימוש לא מותאם בכלי הבינה המלאכותית, להימנעות ממצבים אלה ולהתמודדות עימם בעת הצורך.</a:t>
            </a:r>
          </a:p>
        </p:txBody>
      </p:sp>
    </p:spTree>
    <p:extLst>
      <p:ext uri="{BB962C8B-B14F-4D97-AF65-F5344CB8AC3E}">
        <p14:creationId xmlns:p14="http://schemas.microsoft.com/office/powerpoint/2010/main" val="32621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 name="גרפיקה 42">
            <a:extLst>
              <a:ext uri="{FF2B5EF4-FFF2-40B4-BE49-F238E27FC236}">
                <a16:creationId xmlns:a16="http://schemas.microsoft.com/office/drawing/2014/main" id="{A1C22CE4-167A-4A7A-8BE1-AA4D9F45F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78310"/>
            <a:ext cx="4320000" cy="1116897"/>
          </a:xfrm>
          <a:prstGeom prst="rect">
            <a:avLst/>
          </a:prstGeom>
        </p:spPr>
      </p:pic>
      <p:sp>
        <p:nvSpPr>
          <p:cNvPr id="11" name="מלבן 10">
            <a:extLst>
              <a:ext uri="{FF2B5EF4-FFF2-40B4-BE49-F238E27FC236}">
                <a16:creationId xmlns:a16="http://schemas.microsoft.com/office/drawing/2014/main" id="{E00FB518-37F2-41E3-9B00-0528A8758AB5}"/>
              </a:ext>
            </a:extLst>
          </p:cNvPr>
          <p:cNvSpPr/>
          <p:nvPr/>
        </p:nvSpPr>
        <p:spPr>
          <a:xfrm>
            <a:off x="9285932" y="343674"/>
            <a:ext cx="2906068" cy="1378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נושאי היחידה</a:t>
            </a:r>
          </a:p>
        </p:txBody>
      </p:sp>
      <p:sp>
        <p:nvSpPr>
          <p:cNvPr id="41" name="מלבן 40">
            <a:extLst>
              <a:ext uri="{FF2B5EF4-FFF2-40B4-BE49-F238E27FC236}">
                <a16:creationId xmlns:a16="http://schemas.microsoft.com/office/drawing/2014/main" id="{7CE9EE8E-3B12-4ADA-853C-E4C57339CA17}"/>
              </a:ext>
            </a:extLst>
          </p:cNvPr>
          <p:cNvSpPr/>
          <p:nvPr/>
        </p:nvSpPr>
        <p:spPr>
          <a:xfrm>
            <a:off x="11529282" y="2047946"/>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4" name="מלבן 43">
            <a:extLst>
              <a:ext uri="{FF2B5EF4-FFF2-40B4-BE49-F238E27FC236}">
                <a16:creationId xmlns:a16="http://schemas.microsoft.com/office/drawing/2014/main" id="{47057622-7F54-4C3F-B41D-404073F2F9A1}"/>
              </a:ext>
            </a:extLst>
          </p:cNvPr>
          <p:cNvSpPr/>
          <p:nvPr/>
        </p:nvSpPr>
        <p:spPr>
          <a:xfrm>
            <a:off x="10542349" y="2831167"/>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7" name="מלבן 56">
            <a:extLst>
              <a:ext uri="{FF2B5EF4-FFF2-40B4-BE49-F238E27FC236}">
                <a16:creationId xmlns:a16="http://schemas.microsoft.com/office/drawing/2014/main" id="{8FB66385-BEDE-48F3-9F34-2A8F7F7FCB80}"/>
              </a:ext>
            </a:extLst>
          </p:cNvPr>
          <p:cNvSpPr/>
          <p:nvPr/>
        </p:nvSpPr>
        <p:spPr>
          <a:xfrm>
            <a:off x="8655505" y="4919673"/>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5</a:t>
            </a:r>
          </a:p>
        </p:txBody>
      </p:sp>
      <p:sp>
        <p:nvSpPr>
          <p:cNvPr id="59" name="מלבן 58">
            <a:extLst>
              <a:ext uri="{FF2B5EF4-FFF2-40B4-BE49-F238E27FC236}">
                <a16:creationId xmlns:a16="http://schemas.microsoft.com/office/drawing/2014/main" id="{878116E4-123E-4E97-BF8E-3B3F99E87700}"/>
              </a:ext>
            </a:extLst>
          </p:cNvPr>
          <p:cNvSpPr/>
          <p:nvPr/>
        </p:nvSpPr>
        <p:spPr>
          <a:xfrm>
            <a:off x="7934534" y="5634581"/>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6</a:t>
            </a:r>
          </a:p>
        </p:txBody>
      </p:sp>
      <p:sp>
        <p:nvSpPr>
          <p:cNvPr id="60" name="אליפסה 59">
            <a:extLst>
              <a:ext uri="{FF2B5EF4-FFF2-40B4-BE49-F238E27FC236}">
                <a16:creationId xmlns:a16="http://schemas.microsoft.com/office/drawing/2014/main" id="{4A01A01B-769C-4D53-8EFB-F48CDBBA6994}"/>
              </a:ext>
            </a:extLst>
          </p:cNvPr>
          <p:cNvSpPr/>
          <p:nvPr/>
        </p:nvSpPr>
        <p:spPr>
          <a:xfrm>
            <a:off x="11453288" y="1840523"/>
            <a:ext cx="386444" cy="382890"/>
          </a:xfrm>
          <a:prstGeom prst="ellipse">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1" name="מלבן 60">
            <a:extLst>
              <a:ext uri="{FF2B5EF4-FFF2-40B4-BE49-F238E27FC236}">
                <a16:creationId xmlns:a16="http://schemas.microsoft.com/office/drawing/2014/main" id="{DD2F3C33-F25E-4FF4-BA91-82B434CCEF76}"/>
              </a:ext>
            </a:extLst>
          </p:cNvPr>
          <p:cNvSpPr/>
          <p:nvPr/>
        </p:nvSpPr>
        <p:spPr>
          <a:xfrm>
            <a:off x="11537320" y="1883358"/>
            <a:ext cx="234456" cy="291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63" name="מלבן 62">
            <a:extLst>
              <a:ext uri="{FF2B5EF4-FFF2-40B4-BE49-F238E27FC236}">
                <a16:creationId xmlns:a16="http://schemas.microsoft.com/office/drawing/2014/main" id="{95FD5DCE-ABDE-4B95-A8DD-7714E173AE57}"/>
              </a:ext>
            </a:extLst>
          </p:cNvPr>
          <p:cNvSpPr/>
          <p:nvPr/>
        </p:nvSpPr>
        <p:spPr>
          <a:xfrm>
            <a:off x="7372621" y="1875002"/>
            <a:ext cx="3966638" cy="250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DDADA4"/>
                </a:solidFill>
                <a:effectLst/>
                <a:uLnTx/>
                <a:uFillTx/>
                <a:latin typeface="Calibri" panose="020F0502020204030204" pitchFamily="34" charset="0"/>
                <a:ea typeface="+mn-ea"/>
                <a:cs typeface="Calibri" panose="020F0502020204030204" pitchFamily="34" charset="0"/>
              </a:rPr>
              <a:t>ברוכים הבאים - העתיד כבר כאן</a:t>
            </a:r>
          </a:p>
        </p:txBody>
      </p:sp>
      <p:sp>
        <p:nvSpPr>
          <p:cNvPr id="65" name="מלבן 64">
            <a:extLst>
              <a:ext uri="{FF2B5EF4-FFF2-40B4-BE49-F238E27FC236}">
                <a16:creationId xmlns:a16="http://schemas.microsoft.com/office/drawing/2014/main" id="{71D90EC4-7FC5-4D55-A054-185FBA94FA1F}"/>
              </a:ext>
            </a:extLst>
          </p:cNvPr>
          <p:cNvSpPr/>
          <p:nvPr/>
        </p:nvSpPr>
        <p:spPr>
          <a:xfrm>
            <a:off x="5649880" y="2450310"/>
            <a:ext cx="5651382" cy="5045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בינה מלאכותית: זיהוי הזדמנויות והבניית נורמות התנהלות בעת שימוש </a:t>
            </a:r>
          </a:p>
        </p:txBody>
      </p:sp>
      <p:pic>
        <p:nvPicPr>
          <p:cNvPr id="37" name="גרפיקה 36">
            <a:extLst>
              <a:ext uri="{FF2B5EF4-FFF2-40B4-BE49-F238E27FC236}">
                <a16:creationId xmlns:a16="http://schemas.microsoft.com/office/drawing/2014/main" id="{785ED6B3-D234-4CD3-BE47-148B80360C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7830" y="827294"/>
            <a:ext cx="588672" cy="470938"/>
          </a:xfrm>
          <a:prstGeom prst="rect">
            <a:avLst/>
          </a:prstGeom>
        </p:spPr>
      </p:pic>
      <p:pic>
        <p:nvPicPr>
          <p:cNvPr id="2" name="גרפיקה 1" descr="פרח ללא גבעול עם מילוי מלא">
            <a:extLst>
              <a:ext uri="{FF2B5EF4-FFF2-40B4-BE49-F238E27FC236}">
                <a16:creationId xmlns:a16="http://schemas.microsoft.com/office/drawing/2014/main" id="{5350E295-FC85-0864-CB8D-A780A4DAA6C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49235" y="1507972"/>
            <a:ext cx="1041806" cy="1041806"/>
          </a:xfrm>
          <a:prstGeom prst="rect">
            <a:avLst/>
          </a:prstGeom>
        </p:spPr>
      </p:pic>
    </p:spTree>
    <p:extLst>
      <p:ext uri="{BB962C8B-B14F-4D97-AF65-F5344CB8AC3E}">
        <p14:creationId xmlns:p14="http://schemas.microsoft.com/office/powerpoint/2010/main" val="279848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גרפיקה 29">
            <a:extLst>
              <a:ext uri="{FF2B5EF4-FFF2-40B4-BE49-F238E27FC236}">
                <a16:creationId xmlns:a16="http://schemas.microsoft.com/office/drawing/2014/main" id="{710C5808-61E7-4878-A455-D0C380AEF0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5"/>
            <a:ext cx="4320000" cy="1116898"/>
          </a:xfrm>
          <a:prstGeom prst="rect">
            <a:avLst/>
          </a:prstGeom>
        </p:spPr>
      </p:pic>
      <p:cxnSp>
        <p:nvCxnSpPr>
          <p:cNvPr id="3" name="מחבר ישר 2">
            <a:extLst>
              <a:ext uri="{FF2B5EF4-FFF2-40B4-BE49-F238E27FC236}">
                <a16:creationId xmlns:a16="http://schemas.microsoft.com/office/drawing/2014/main" id="{77121C65-BDC2-4ACE-8C22-EA77F7BE50D9}"/>
              </a:ext>
            </a:extLst>
          </p:cNvPr>
          <p:cNvCxnSpPr>
            <a:cxnSpLocks/>
          </p:cNvCxnSpPr>
          <p:nvPr/>
        </p:nvCxnSpPr>
        <p:spPr>
          <a:xfrm>
            <a:off x="8682163"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17" name="תיבת טקסט 16">
            <a:extLst>
              <a:ext uri="{FF2B5EF4-FFF2-40B4-BE49-F238E27FC236}">
                <a16:creationId xmlns:a16="http://schemas.microsoft.com/office/drawing/2014/main" id="{20ED0ACB-4AD1-4081-BB96-DBA33CC92C5A}"/>
              </a:ext>
            </a:extLst>
          </p:cNvPr>
          <p:cNvSpPr txBox="1"/>
          <p:nvPr/>
        </p:nvSpPr>
        <p:spPr>
          <a:xfrm>
            <a:off x="8829713" y="2716232"/>
            <a:ext cx="3265714" cy="1077218"/>
          </a:xfrm>
          <a:prstGeom prst="rect">
            <a:avLst/>
          </a:prstGeom>
          <a:noFill/>
        </p:spPr>
        <p:txBody>
          <a:bodyPr wrap="square">
            <a:spAutoFit/>
          </a:bodyPr>
          <a:lstStyle/>
          <a:p>
            <a:pPr marL="174625" marR="0" lvl="1" indent="-61913" algn="r" defTabSz="914400" rtl="1" eaLnBrk="1" fontAlgn="auto" latinLnBrk="0" hangingPunct="1">
              <a:lnSpc>
                <a:spcPct val="100000"/>
              </a:lnSpc>
              <a:spcBef>
                <a:spcPts val="0"/>
              </a:spcBef>
              <a:spcAft>
                <a:spcPts val="0"/>
              </a:spcAft>
              <a:buClr>
                <a:srgbClr val="000000"/>
              </a:buClr>
              <a:buSzTx/>
              <a:tabLst/>
              <a:defRPr/>
            </a:pPr>
            <a:r>
              <a:rPr lang="he-IL" sz="160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 </a:t>
            </a:r>
            <a:r>
              <a:rPr lang="he-IL" sz="1600" dirty="0">
                <a:ln w="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הכרת התרומה הגדולה והמבטיחה שמביאה איתה ההתקדמות הטכנולוגית והפיתוחים החדשניים, לצד האתגרים והסכנות</a:t>
            </a:r>
            <a:endParaRPr kumimoji="0" lang="he-IL" sz="1600" b="0" i="0" u="none" strike="noStrike" kern="0" cap="none" spc="0" normalizeH="0" baseline="0" noProof="0" dirty="0">
              <a:ln>
                <a:noFill/>
              </a:ln>
              <a:solidFill>
                <a:srgbClr val="000000"/>
              </a:solidFill>
              <a:uLnTx/>
              <a:uFillTx/>
              <a:latin typeface="Calibri Light" panose="020F0302020204030204" pitchFamily="34" charset="0"/>
              <a:ea typeface="Calibri Light" panose="020F0302020204030204" pitchFamily="34" charset="0"/>
              <a:cs typeface="Calibri Light" panose="020F0302020204030204" pitchFamily="34" charset="0"/>
              <a:sym typeface="David"/>
            </a:endParaRPr>
          </a:p>
        </p:txBody>
      </p:sp>
      <p:sp>
        <p:nvSpPr>
          <p:cNvPr id="18" name="תיבת טקסט 17">
            <a:extLst>
              <a:ext uri="{FF2B5EF4-FFF2-40B4-BE49-F238E27FC236}">
                <a16:creationId xmlns:a16="http://schemas.microsoft.com/office/drawing/2014/main" id="{9C994AA0-2DDE-4B87-A406-D8A7C380AE05}"/>
              </a:ext>
            </a:extLst>
          </p:cNvPr>
          <p:cNvSpPr txBox="1"/>
          <p:nvPr/>
        </p:nvSpPr>
        <p:spPr>
          <a:xfrm>
            <a:off x="3016976" y="2634952"/>
            <a:ext cx="5521710" cy="4278094"/>
          </a:xfrm>
          <a:prstGeom prst="rect">
            <a:avLst/>
          </a:prstGeom>
          <a:noFill/>
        </p:spPr>
        <p:txBody>
          <a:bodyPr wrap="square">
            <a:spAutoFit/>
          </a:bodyPr>
          <a:lstStyle/>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קוגניטיביות </a:t>
            </a:r>
            <a:endParaRPr lang="he-IL" sz="1600" b="1" kern="0" dirty="0">
              <a:solidFill>
                <a:srgbClr val="EF364C"/>
              </a:solidFill>
              <a:latin typeface="Calibri Light" panose="020F0302020204030204" pitchFamily="34" charset="0"/>
              <a:ea typeface="David"/>
              <a:cs typeface="Calibri Light" panose="020F0302020204030204" pitchFamily="34" charset="0"/>
              <a:sym typeface="David"/>
            </a:endParaRPr>
          </a:p>
          <a:p>
            <a:pPr lvl="1" algn="r" rtl="1">
              <a:buClr>
                <a:srgbClr val="000000"/>
              </a:buClr>
              <a:buSzPts val="1800"/>
              <a:defRPr/>
            </a:pPr>
            <a:r>
              <a:rPr lang="he-IL" sz="1600" dirty="0">
                <a:latin typeface="Calibri Light" panose="020F0302020204030204" pitchFamily="34" charset="0"/>
                <a:ea typeface="Calibri Light" panose="020F0302020204030204" pitchFamily="34" charset="0"/>
                <a:cs typeface="Calibri Light" panose="020F0302020204030204" pitchFamily="34" charset="0"/>
              </a:rPr>
              <a:t>היכולת להעריך מידע  בנושא בינה מלאכותית באופן ביקורתי, לשאול שאלות ולחקור כיוונים חדשים ולא צפויים.</a:t>
            </a:r>
            <a:endPar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endParaRPr>
          </a:p>
          <a:p>
            <a:pPr lvl="1" algn="r" rtl="1">
              <a:buClr>
                <a:srgbClr val="000000"/>
              </a:buClr>
              <a:buSzPts val="1800"/>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 </a:t>
            </a:r>
            <a:endParaRPr kumimoji="0" lang="he-IL" sz="1600" b="0" i="0" u="none" strike="noStrike" kern="0" cap="none" spc="0" normalizeH="0" baseline="0" noProof="0" dirty="0">
              <a:ln>
                <a:noFill/>
              </a:ln>
              <a:solidFill>
                <a:srgbClr val="000000"/>
              </a:solidFill>
              <a:effectLst/>
              <a:highlight>
                <a:srgbClr val="FFFF00"/>
              </a:highlight>
              <a:uLnTx/>
              <a:uFillTx/>
              <a:latin typeface="Calibri Light" panose="020F0302020204030204" pitchFamily="34" charset="0"/>
              <a:ea typeface="David"/>
              <a:cs typeface="Calibri Light" panose="020F0302020204030204" pitchFamily="34" charset="0"/>
              <a:sym typeface="David"/>
            </a:endParaRPr>
          </a:p>
          <a:p>
            <a:pPr marL="285750" marR="0" lvl="0" indent="-28575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רגשיות (תוך-אישי)</a:t>
            </a:r>
            <a:endParaRPr lang="en-US" sz="1600" kern="0" dirty="0">
              <a:solidFill>
                <a:srgbClr val="EF364C"/>
              </a:solidFill>
              <a:latin typeface="Calibri Light" panose="020F0302020204030204" pitchFamily="34" charset="0"/>
              <a:ea typeface="David"/>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מודעות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לזהות חוזקות, חולשות, נטיות והעדפות הקשורות לאמצעים השונים שמציעה בינה מלאכותית.</a:t>
            </a: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rPr>
              <a:t>ה</a:t>
            </a: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כוונה עצמית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להתאים תגובות והתנהגות למצבים שונים הקשורים לאמצעים שמציעה בינה מלאכותית</a:t>
            </a:r>
            <a:r>
              <a:rPr lang="he-IL" sz="1600" dirty="0"/>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לבצע בקרה עצמית ולעדכן את המטרות בהתאם.</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Arial"/>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Arial"/>
            </a:endParaRPr>
          </a:p>
          <a:p>
            <a:pPr marR="0" lvl="0" indent="-284400" algn="r" defTabSz="914400" rtl="1" eaLnBrk="1" fontAlgn="auto" latinLnBrk="0" hangingPunct="1">
              <a:lnSpc>
                <a:spcPct val="100000"/>
              </a:lnSpc>
              <a:spcBef>
                <a:spcPts val="0"/>
              </a:spcBef>
              <a:spcAft>
                <a:spcPts val="0"/>
              </a:spcAft>
              <a:buClr>
                <a:srgbClr val="000000"/>
              </a:buClr>
              <a:buSzPts val="1800"/>
              <a:buFont typeface="Gisha" panose="020B0502040204020203" pitchFamily="34" charset="-79"/>
              <a:buChar char="»"/>
              <a:tabLst/>
              <a:defRPr/>
            </a:pPr>
            <a:r>
              <a:rPr kumimoji="0" lang="he-IL" sz="1600" b="1" i="0" u="none" strike="noStrike" kern="0" cap="none" spc="0" normalizeH="0" baseline="0" noProof="0" dirty="0">
                <a:ln>
                  <a:noFill/>
                </a:ln>
                <a:solidFill>
                  <a:srgbClr val="EF364C"/>
                </a:solidFill>
                <a:effectLst/>
                <a:uLnTx/>
                <a:uFillTx/>
                <a:latin typeface="Calibri Light" panose="020F0302020204030204" pitchFamily="34" charset="0"/>
                <a:ea typeface="David"/>
                <a:cs typeface="Calibri Light" panose="020F0302020204030204" pitchFamily="34" charset="0"/>
                <a:sym typeface="David"/>
              </a:rPr>
              <a:t>מיומנויות </a:t>
            </a:r>
            <a:r>
              <a:rPr lang="he-IL" sz="1600" b="1" kern="0" dirty="0">
                <a:solidFill>
                  <a:srgbClr val="EF364C"/>
                </a:solidFill>
                <a:latin typeface="Calibri Light" panose="020F0302020204030204" pitchFamily="34" charset="0"/>
                <a:cs typeface="Calibri Light" panose="020F0302020204030204" pitchFamily="34" charset="0"/>
                <a:sym typeface="David"/>
              </a:rPr>
              <a:t>חברתיות (בין-אישי)</a:t>
            </a:r>
            <a:endParaRPr lang="en-US" sz="1600" b="1" kern="0" dirty="0">
              <a:solidFill>
                <a:srgbClr val="EF364C"/>
              </a:solidFill>
              <a:latin typeface="Calibri Light" panose="020F0302020204030204" pitchFamily="34" charset="0"/>
              <a:cs typeface="Calibri Light" panose="020F0302020204030204" pitchFamily="34" charset="0"/>
              <a:sym typeface="David"/>
            </a:endParaRP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מודעות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 </a:t>
            </a:r>
            <a:r>
              <a:rPr lang="he-IL" sz="1600" dirty="0">
                <a:latin typeface="Calibri Light" panose="020F0302020204030204" pitchFamily="34" charset="0"/>
                <a:ea typeface="Calibri Light" panose="020F0302020204030204" pitchFamily="34" charset="0"/>
                <a:cs typeface="Calibri Light" panose="020F0302020204030204" pitchFamily="34" charset="0"/>
              </a:rPr>
              <a:t>להבין את ההשפעה שיש לשימוש בבינה מלאכותית על הסביבה</a:t>
            </a:r>
          </a:p>
          <a:p>
            <a:pPr marL="576000" marR="0" lvl="0" indent="-285750" algn="r" defTabSz="914400" rtl="1" eaLnBrk="1" fontAlgn="auto" latinLnBrk="0" hangingPunct="1">
              <a:lnSpc>
                <a:spcPct val="100000"/>
              </a:lnSpc>
              <a:spcBef>
                <a:spcPts val="0"/>
              </a:spcBef>
              <a:spcAft>
                <a:spcPts val="0"/>
              </a:spcAft>
              <a:buClr>
                <a:srgbClr val="000000"/>
              </a:buClr>
              <a:buSzPts val="1800"/>
              <a:buFontTx/>
              <a:buChar char="-"/>
              <a:tabLst/>
              <a:defRPr/>
            </a:pPr>
            <a:r>
              <a:rPr kumimoji="0" lang="he-IL" sz="1600" b="1"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התנהלות חברתית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David"/>
              </a:rPr>
              <a:t>–</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היכולת לבחור מתוך מודעות את השימוש המקדם</a:t>
            </a:r>
            <a:r>
              <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rPr>
              <a:t> </a:t>
            </a: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sym typeface="David"/>
              </a:rPr>
              <a:t>והיעיל באמצעים של בינה מלאכותית, תוך שמירה על קשרים מיטיבים וחיוביים</a:t>
            </a:r>
            <a:r>
              <a:rPr lang="he-IL" sz="1600" kern="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David"/>
              </a:rPr>
              <a:t>.</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cs typeface="Calibri Light" panose="020F0302020204030204" pitchFamily="34" charset="0"/>
              <a:sym typeface="Arial"/>
            </a:endParaRPr>
          </a:p>
        </p:txBody>
      </p:sp>
      <p:sp>
        <p:nvSpPr>
          <p:cNvPr id="20" name="תיבת טקסט 19">
            <a:extLst>
              <a:ext uri="{FF2B5EF4-FFF2-40B4-BE49-F238E27FC236}">
                <a16:creationId xmlns:a16="http://schemas.microsoft.com/office/drawing/2014/main" id="{BE4D9B0F-052E-47B7-A47D-7197CB8AC5DE}"/>
              </a:ext>
            </a:extLst>
          </p:cNvPr>
          <p:cNvSpPr txBox="1"/>
          <p:nvPr/>
        </p:nvSpPr>
        <p:spPr>
          <a:xfrm>
            <a:off x="793737" y="2716232"/>
            <a:ext cx="2454087" cy="1323439"/>
          </a:xfrm>
          <a:prstGeom prst="rect">
            <a:avLst/>
          </a:prstGeom>
          <a:noFill/>
        </p:spPr>
        <p:txBody>
          <a:bodyPr wrap="square">
            <a:spAutoFit/>
          </a:bodyPr>
          <a:lstStyle/>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אמת</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הבחנה בין פריטים והפעלת שיקול דעת</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rPr>
              <a:t>חופש בחירה</a:t>
            </a:r>
          </a:p>
          <a:p>
            <a:pPr marL="742950" marR="0" lvl="1" indent="-285750" algn="r" defTabSz="914400" rtl="1" eaLnBrk="1" fontAlgn="auto" latinLnBrk="0" hangingPunct="1">
              <a:lnSpc>
                <a:spcPct val="100000"/>
              </a:lnSpc>
              <a:spcBef>
                <a:spcPts val="0"/>
              </a:spcBef>
              <a:spcAft>
                <a:spcPts val="0"/>
              </a:spcAft>
              <a:buClr>
                <a:srgbClr val="000000"/>
              </a:buClr>
              <a:buSzTx/>
              <a:buFont typeface="Calibri Light" panose="020F0302020204030204" pitchFamily="34" charset="0"/>
              <a:buChar char="»"/>
              <a:tabLst/>
              <a:defRPr/>
            </a:pPr>
            <a:r>
              <a:rPr lang="he-IL" sz="1600" kern="0" dirty="0">
                <a:solidFill>
                  <a:srgbClr val="000000"/>
                </a:solidFill>
                <a:latin typeface="Calibri Light" panose="020F0302020204030204" pitchFamily="34" charset="0"/>
                <a:ea typeface="David"/>
                <a:cs typeface="Calibri Light" panose="020F0302020204030204" pitchFamily="34" charset="0"/>
                <a:sym typeface="David"/>
              </a:rPr>
              <a:t>יושר פנימי</a:t>
            </a:r>
            <a:endParaRPr kumimoji="0" lang="he-IL" sz="1600" b="0" i="0" u="none" strike="noStrike" kern="0" cap="none" spc="0" normalizeH="0" baseline="0" noProof="0" dirty="0">
              <a:ln>
                <a:noFill/>
              </a:ln>
              <a:solidFill>
                <a:srgbClr val="000000"/>
              </a:solidFill>
              <a:effectLst/>
              <a:uLnTx/>
              <a:uFillTx/>
              <a:latin typeface="Calibri Light" panose="020F0302020204030204" pitchFamily="34" charset="0"/>
              <a:ea typeface="David"/>
              <a:cs typeface="Calibri Light" panose="020F0302020204030204" pitchFamily="34" charset="0"/>
              <a:sym typeface="David"/>
            </a:endParaRPr>
          </a:p>
        </p:txBody>
      </p:sp>
      <p:cxnSp>
        <p:nvCxnSpPr>
          <p:cNvPr id="22" name="מחבר ישר 21">
            <a:extLst>
              <a:ext uri="{FF2B5EF4-FFF2-40B4-BE49-F238E27FC236}">
                <a16:creationId xmlns:a16="http://schemas.microsoft.com/office/drawing/2014/main" id="{6E71C2E9-584E-4A89-837C-4117FFB88511}"/>
              </a:ext>
            </a:extLst>
          </p:cNvPr>
          <p:cNvCxnSpPr>
            <a:cxnSpLocks/>
          </p:cNvCxnSpPr>
          <p:nvPr/>
        </p:nvCxnSpPr>
        <p:spPr>
          <a:xfrm>
            <a:off x="2977891" y="2716232"/>
            <a:ext cx="0" cy="2065840"/>
          </a:xfrm>
          <a:prstGeom prst="line">
            <a:avLst/>
          </a:prstGeom>
          <a:ln>
            <a:solidFill>
              <a:srgbClr val="005485"/>
            </a:solidFill>
          </a:ln>
        </p:spPr>
        <p:style>
          <a:lnRef idx="1">
            <a:schemeClr val="accent1"/>
          </a:lnRef>
          <a:fillRef idx="0">
            <a:schemeClr val="accent1"/>
          </a:fillRef>
          <a:effectRef idx="0">
            <a:schemeClr val="accent1"/>
          </a:effectRef>
          <a:fontRef idx="minor">
            <a:schemeClr val="tx1"/>
          </a:fontRef>
        </p:style>
      </p:cxnSp>
      <p:sp>
        <p:nvSpPr>
          <p:cNvPr id="24" name="תיבת טקסט 23">
            <a:extLst>
              <a:ext uri="{FF2B5EF4-FFF2-40B4-BE49-F238E27FC236}">
                <a16:creationId xmlns:a16="http://schemas.microsoft.com/office/drawing/2014/main" id="{70FECB52-6777-4C6C-BF10-FB437AF5F761}"/>
              </a:ext>
            </a:extLst>
          </p:cNvPr>
          <p:cNvSpPr txBox="1"/>
          <p:nvPr/>
        </p:nvSpPr>
        <p:spPr>
          <a:xfrm>
            <a:off x="10206784" y="2008346"/>
            <a:ext cx="931761"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ידע</a:t>
            </a:r>
            <a:endParaRPr lang="he-IL" sz="4000" dirty="0">
              <a:solidFill>
                <a:srgbClr val="EF364C"/>
              </a:solidFill>
              <a:latin typeface="Calibri" panose="020F0502020204030204" pitchFamily="34" charset="0"/>
              <a:cs typeface="Calibri" panose="020F0502020204030204" pitchFamily="34" charset="0"/>
            </a:endParaRPr>
          </a:p>
        </p:txBody>
      </p:sp>
      <p:sp>
        <p:nvSpPr>
          <p:cNvPr id="25" name="תיבת טקסט 24">
            <a:extLst>
              <a:ext uri="{FF2B5EF4-FFF2-40B4-BE49-F238E27FC236}">
                <a16:creationId xmlns:a16="http://schemas.microsoft.com/office/drawing/2014/main" id="{5C7A477A-7585-4822-BD86-117798D5F94A}"/>
              </a:ext>
            </a:extLst>
          </p:cNvPr>
          <p:cNvSpPr txBox="1"/>
          <p:nvPr/>
        </p:nvSpPr>
        <p:spPr>
          <a:xfrm>
            <a:off x="4703318" y="2008346"/>
            <a:ext cx="22714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מיומנויות</a:t>
            </a:r>
            <a:endParaRPr lang="he-IL" sz="4000" dirty="0">
              <a:solidFill>
                <a:srgbClr val="EF364C"/>
              </a:solidFill>
              <a:latin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F3F8D958-2218-4AFF-AA8B-6D7BF4EEA079}"/>
              </a:ext>
            </a:extLst>
          </p:cNvPr>
          <p:cNvSpPr txBox="1"/>
          <p:nvPr/>
        </p:nvSpPr>
        <p:spPr>
          <a:xfrm>
            <a:off x="411469" y="2008346"/>
            <a:ext cx="1745925" cy="707886"/>
          </a:xfrm>
          <a:prstGeom prst="rect">
            <a:avLst/>
          </a:prstGeom>
          <a:noFill/>
        </p:spPr>
        <p:txBody>
          <a:bodyPr wrap="square">
            <a:spAutoFit/>
          </a:bodyPr>
          <a:lstStyle/>
          <a:p>
            <a:r>
              <a:rPr lang="he-IL" sz="4000" b="1" dirty="0">
                <a:solidFill>
                  <a:srgbClr val="EF364C"/>
                </a:solidFill>
                <a:latin typeface="Calibri" panose="020F0502020204030204" pitchFamily="34" charset="0"/>
                <a:ea typeface="Varela Round"/>
                <a:cs typeface="Calibri" panose="020F0502020204030204" pitchFamily="34" charset="0"/>
                <a:sym typeface="Varela Round"/>
              </a:rPr>
              <a:t>ערכים</a:t>
            </a:r>
            <a:endParaRPr lang="he-IL" sz="4000" dirty="0">
              <a:solidFill>
                <a:srgbClr val="EF364C"/>
              </a:solidFill>
              <a:latin typeface="Calibri" panose="020F0502020204030204" pitchFamily="34" charset="0"/>
              <a:cs typeface="Calibri" panose="020F0502020204030204" pitchFamily="34" charset="0"/>
            </a:endParaRPr>
          </a:p>
        </p:txBody>
      </p:sp>
      <p:sp>
        <p:nvSpPr>
          <p:cNvPr id="26" name="Google Shape;128;p5">
            <a:extLst>
              <a:ext uri="{FF2B5EF4-FFF2-40B4-BE49-F238E27FC236}">
                <a16:creationId xmlns:a16="http://schemas.microsoft.com/office/drawing/2014/main" id="{F4AFAF14-98BF-4822-BE76-EB23BF0EAD00}"/>
              </a:ext>
            </a:extLst>
          </p:cNvPr>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ידע, מיומנויות וערכים</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pic>
        <p:nvPicPr>
          <p:cNvPr id="4" name="גרפיקה 3">
            <a:extLst>
              <a:ext uri="{FF2B5EF4-FFF2-40B4-BE49-F238E27FC236}">
                <a16:creationId xmlns:a16="http://schemas.microsoft.com/office/drawing/2014/main" id="{0E46E9A4-E02A-4D92-8191-B452CBF689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0883" y="681040"/>
            <a:ext cx="614363" cy="673817"/>
          </a:xfrm>
          <a:prstGeom prst="rect">
            <a:avLst/>
          </a:prstGeom>
        </p:spPr>
      </p:pic>
      <p:sp>
        <p:nvSpPr>
          <p:cNvPr id="5" name="מלבן 4">
            <a:extLst>
              <a:ext uri="{FF2B5EF4-FFF2-40B4-BE49-F238E27FC236}">
                <a16:creationId xmlns:a16="http://schemas.microsoft.com/office/drawing/2014/main" id="{16163BA4-85A1-4DB5-B1E9-4EED8E3C02E0}"/>
              </a:ext>
            </a:extLst>
          </p:cNvPr>
          <p:cNvSpPr/>
          <p:nvPr/>
        </p:nvSpPr>
        <p:spPr>
          <a:xfrm>
            <a:off x="315481" y="5681940"/>
            <a:ext cx="2066793" cy="960944"/>
          </a:xfrm>
          <a:prstGeom prst="rect">
            <a:avLst/>
          </a:prstGeom>
          <a:solidFill>
            <a:srgbClr val="EF364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b="1" dirty="0">
                <a:latin typeface="Calibri" panose="020F0502020204030204" pitchFamily="34" charset="0"/>
                <a:cs typeface="Calibri" panose="020F0502020204030204" pitchFamily="34" charset="0"/>
                <a:hlinkClick r:id="rId7"/>
              </a:rPr>
              <a:t>ניהול דיון בקבוצות</a:t>
            </a:r>
            <a:endParaRPr lang="he-IL"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6714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id="{E869661C-3A48-4318-866F-D7229F46C0D6}"/>
              </a:ext>
            </a:extLst>
          </p:cNvPr>
          <p:cNvSpPr/>
          <p:nvPr/>
        </p:nvSpPr>
        <p:spPr>
          <a:xfrm>
            <a:off x="309847" y="2062686"/>
            <a:ext cx="11160826" cy="4617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3200" b="0" i="0" u="none" strike="noStrike" kern="1200" cap="none" spc="0" normalizeH="0" baseline="0" noProof="0" dirty="0">
              <a:ln>
                <a:noFill/>
              </a:ln>
              <a:solidFill>
                <a:srgbClr val="002060"/>
              </a:solidFill>
              <a:effectLst/>
              <a:uLnTx/>
              <a:uFillTx/>
              <a:latin typeface="Calibri Light" panose="020F0302020204030204" pitchFamily="34" charset="0"/>
              <a:ea typeface="+mn-ea"/>
              <a:cs typeface="Calibri Light" panose="020F0302020204030204" pitchFamily="34" charset="0"/>
            </a:endParaRPr>
          </a:p>
        </p:txBody>
      </p:sp>
      <p:pic>
        <p:nvPicPr>
          <p:cNvPr id="3" name="Graphic 2" descr="Puzzle pieces">
            <a:extLst>
              <a:ext uri="{FF2B5EF4-FFF2-40B4-BE49-F238E27FC236}">
                <a16:creationId xmlns:a16="http://schemas.microsoft.com/office/drawing/2014/main" id="{60141F51-D964-42EB-BA86-4C6C02FA094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5011" y="565074"/>
            <a:ext cx="914400" cy="914400"/>
          </a:xfrm>
          <a:prstGeom prst="rect">
            <a:avLst/>
          </a:prstGeom>
        </p:spPr>
      </p:pic>
      <p:sp>
        <p:nvSpPr>
          <p:cNvPr id="6" name="Freeform: Shape 5">
            <a:extLst>
              <a:ext uri="{FF2B5EF4-FFF2-40B4-BE49-F238E27FC236}">
                <a16:creationId xmlns:a16="http://schemas.microsoft.com/office/drawing/2014/main" id="{93F6C51B-03E9-4A1F-8C5D-33D50CED54F1}"/>
              </a:ext>
            </a:extLst>
          </p:cNvPr>
          <p:cNvSpPr/>
          <p:nvPr/>
        </p:nvSpPr>
        <p:spPr>
          <a:xfrm>
            <a:off x="8430448" y="472018"/>
            <a:ext cx="3760873" cy="1107323"/>
          </a:xfrm>
          <a:custGeom>
            <a:avLst/>
            <a:gdLst>
              <a:gd name="connsiteX0" fmla="*/ 0 w 3760873"/>
              <a:gd name="connsiteY0" fmla="*/ 0 h 1107323"/>
              <a:gd name="connsiteX1" fmla="*/ 3760873 w 3760873"/>
              <a:gd name="connsiteY1" fmla="*/ 0 h 1107323"/>
              <a:gd name="connsiteX2" fmla="*/ 3760873 w 3760873"/>
              <a:gd name="connsiteY2" fmla="*/ 1107324 h 1107323"/>
              <a:gd name="connsiteX3" fmla="*/ 0 w 3760873"/>
              <a:gd name="connsiteY3" fmla="*/ 1107324 h 1107323"/>
            </a:gdLst>
            <a:ahLst/>
            <a:cxnLst>
              <a:cxn ang="0">
                <a:pos x="connsiteX0" y="connsiteY0"/>
              </a:cxn>
              <a:cxn ang="0">
                <a:pos x="connsiteX1" y="connsiteY1"/>
              </a:cxn>
              <a:cxn ang="0">
                <a:pos x="connsiteX2" y="connsiteY2"/>
              </a:cxn>
              <a:cxn ang="0">
                <a:pos x="connsiteX3" y="connsiteY3"/>
              </a:cxn>
            </a:cxnLst>
            <a:rect l="l" t="t" r="r" b="b"/>
            <a:pathLst>
              <a:path w="3760873" h="1107323">
                <a:moveTo>
                  <a:pt x="0" y="0"/>
                </a:moveTo>
                <a:lnTo>
                  <a:pt x="3760873" y="0"/>
                </a:lnTo>
                <a:lnTo>
                  <a:pt x="3760873" y="1107324"/>
                </a:lnTo>
                <a:lnTo>
                  <a:pt x="0" y="1107324"/>
                </a:lnTo>
                <a:close/>
              </a:path>
            </a:pathLst>
          </a:custGeom>
          <a:solidFill>
            <a:srgbClr val="8CB9BA"/>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Freeform: Shape 6">
            <a:extLst>
              <a:ext uri="{FF2B5EF4-FFF2-40B4-BE49-F238E27FC236}">
                <a16:creationId xmlns:a16="http://schemas.microsoft.com/office/drawing/2014/main" id="{F3ABA567-5BBD-4747-B38A-4CADC566863A}"/>
              </a:ext>
            </a:extLst>
          </p:cNvPr>
          <p:cNvSpPr/>
          <p:nvPr/>
        </p:nvSpPr>
        <p:spPr>
          <a:xfrm rot="18900000">
            <a:off x="7871999" y="474150"/>
            <a:ext cx="1116897" cy="1116897"/>
          </a:xfrm>
          <a:custGeom>
            <a:avLst/>
            <a:gdLst>
              <a:gd name="connsiteX0" fmla="*/ 1116858 w 1116897"/>
              <a:gd name="connsiteY0" fmla="*/ 557198 h 1116897"/>
              <a:gd name="connsiteX1" fmla="*/ 558409 w 1116897"/>
              <a:gd name="connsiteY1" fmla="*/ 1115647 h 1116897"/>
              <a:gd name="connsiteX2" fmla="*/ -40 w 1116897"/>
              <a:gd name="connsiteY2" fmla="*/ 557198 h 1116897"/>
              <a:gd name="connsiteX3" fmla="*/ 558409 w 1116897"/>
              <a:gd name="connsiteY3" fmla="*/ -1250 h 1116897"/>
              <a:gd name="connsiteX4" fmla="*/ 1116858 w 1116897"/>
              <a:gd name="connsiteY4" fmla="*/ 557198 h 111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897" h="1116897">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w="3984" cap="flat">
            <a:no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Freeform: Shape 11">
            <a:extLst>
              <a:ext uri="{FF2B5EF4-FFF2-40B4-BE49-F238E27FC236}">
                <a16:creationId xmlns:a16="http://schemas.microsoft.com/office/drawing/2014/main" id="{D6B3F633-B171-4B68-8E04-76AF2D0226C8}"/>
              </a:ext>
            </a:extLst>
          </p:cNvPr>
          <p:cNvSpPr/>
          <p:nvPr/>
        </p:nvSpPr>
        <p:spPr>
          <a:xfrm rot="18900000">
            <a:off x="7983808" y="585959"/>
            <a:ext cx="893278" cy="893278"/>
          </a:xfrm>
          <a:custGeom>
            <a:avLst/>
            <a:gdLst>
              <a:gd name="connsiteX0" fmla="*/ 893239 w 893278"/>
              <a:gd name="connsiteY0" fmla="*/ 445389 h 893278"/>
              <a:gd name="connsiteX1" fmla="*/ 446599 w 893278"/>
              <a:gd name="connsiteY1" fmla="*/ 892028 h 893278"/>
              <a:gd name="connsiteX2" fmla="*/ -40 w 893278"/>
              <a:gd name="connsiteY2" fmla="*/ 445389 h 893278"/>
              <a:gd name="connsiteX3" fmla="*/ 446599 w 893278"/>
              <a:gd name="connsiteY3" fmla="*/ -1250 h 893278"/>
              <a:gd name="connsiteX4" fmla="*/ 893239 w 893278"/>
              <a:gd name="connsiteY4" fmla="*/ 445389 h 89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78" h="893278">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bg1"/>
          </a:solidFill>
          <a:ln w="3984" cap="flat">
            <a:solidFill>
              <a:srgbClr val="C3DADB"/>
            </a:solidFill>
            <a:prstDash val="solid"/>
            <a:miter/>
          </a:ln>
        </p:spPr>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7" name="Google Shape;128;p5">
            <a:extLst>
              <a:ext uri="{FF2B5EF4-FFF2-40B4-BE49-F238E27FC236}">
                <a16:creationId xmlns:a16="http://schemas.microsoft.com/office/drawing/2014/main" id="{75AB2579-2265-43F6-9399-975A7A4E69F8}"/>
              </a:ext>
            </a:extLst>
          </p:cNvPr>
          <p:cNvSpPr txBox="1">
            <a:spLocks/>
          </p:cNvSpPr>
          <p:nvPr/>
        </p:nvSpPr>
        <p:spPr>
          <a:xfrm>
            <a:off x="7301985" y="495077"/>
            <a:ext cx="4322603" cy="1054394"/>
          </a:xfrm>
          <a:prstGeom prst="rect">
            <a:avLst/>
          </a:prstGeom>
          <a:noFill/>
          <a:ln>
            <a:noFill/>
          </a:ln>
        </p:spPr>
        <p:txBody>
          <a:bodyPr spcFirstLastPara="1" vert="horz" wrap="square" lIns="91425" tIns="45700" rIns="91425" bIns="45700" rtlCol="1" anchor="ctr" anchorCtr="0">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1" eaLnBrk="1" fontAlgn="auto" latinLnBrk="0" hangingPunct="1">
              <a:lnSpc>
                <a:spcPct val="110000"/>
              </a:lnSpc>
              <a:spcBef>
                <a:spcPct val="0"/>
              </a:spcBef>
              <a:spcAft>
                <a:spcPts val="0"/>
              </a:spcAft>
              <a:buClr>
                <a:srgbClr val="000000"/>
              </a:buClr>
              <a:buSzTx/>
              <a:buFontTx/>
              <a:buNone/>
              <a:tabLst/>
              <a:defRPr/>
            </a:pPr>
            <a:r>
              <a:rPr kumimoji="0" lang="he-IL" sz="2800" b="1" i="0" u="none" strike="noStrike" kern="1200" cap="none" spc="0" normalizeH="0" baseline="0" noProof="0" dirty="0">
                <a:ln>
                  <a:noFill/>
                </a:ln>
                <a:solidFill>
                  <a:srgbClr val="002060"/>
                </a:solidFill>
                <a:effectLst/>
                <a:uLnTx/>
                <a:uFillTx/>
                <a:latin typeface="Calibri" panose="020F0502020204030204" pitchFamily="34" charset="0"/>
                <a:ea typeface="Varela Round"/>
                <a:cs typeface="Calibri" panose="020F0502020204030204" pitchFamily="34" charset="0"/>
                <a:sym typeface="Varela Round"/>
              </a:rPr>
              <a:t>מהלך השיעור</a:t>
            </a:r>
          </a:p>
        </p:txBody>
      </p:sp>
      <p:pic>
        <p:nvPicPr>
          <p:cNvPr id="20" name="Graphic 19" descr="Arrow circle">
            <a:extLst>
              <a:ext uri="{FF2B5EF4-FFF2-40B4-BE49-F238E27FC236}">
                <a16:creationId xmlns:a16="http://schemas.microsoft.com/office/drawing/2014/main" id="{4EA6C022-57C5-4736-8D95-E5D30BE584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41511" y="591736"/>
            <a:ext cx="914400" cy="914400"/>
          </a:xfrm>
          <a:prstGeom prst="rect">
            <a:avLst/>
          </a:prstGeom>
        </p:spPr>
      </p:pic>
      <p:cxnSp>
        <p:nvCxnSpPr>
          <p:cNvPr id="24" name="מחבר ישר 34">
            <a:extLst>
              <a:ext uri="{FF2B5EF4-FFF2-40B4-BE49-F238E27FC236}">
                <a16:creationId xmlns:a16="http://schemas.microsoft.com/office/drawing/2014/main" id="{966E18CD-71AC-4878-A198-02B15091126B}"/>
              </a:ext>
            </a:extLst>
          </p:cNvPr>
          <p:cNvCxnSpPr>
            <a:cxnSpLocks/>
          </p:cNvCxnSpPr>
          <p:nvPr/>
        </p:nvCxnSpPr>
        <p:spPr>
          <a:xfrm>
            <a:off x="11237002"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50CBC01-AEFC-4C5C-959A-5C43C04F4561}"/>
              </a:ext>
            </a:extLst>
          </p:cNvPr>
          <p:cNvSpPr txBox="1"/>
          <p:nvPr/>
        </p:nvSpPr>
        <p:spPr>
          <a:xfrm>
            <a:off x="9990730" y="4152477"/>
            <a:ext cx="2201270"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פתיחה: "המקום בו השמיים הם הגבול"- התבוננות על המושג "בינה מלאכותית" </a:t>
            </a:r>
          </a:p>
        </p:txBody>
      </p:sp>
      <p:sp>
        <p:nvSpPr>
          <p:cNvPr id="23" name="TextBox 22">
            <a:extLst>
              <a:ext uri="{FF2B5EF4-FFF2-40B4-BE49-F238E27FC236}">
                <a16:creationId xmlns:a16="http://schemas.microsoft.com/office/drawing/2014/main" id="{0A03B297-B220-4325-BE5D-BAF97722C9A2}"/>
              </a:ext>
            </a:extLst>
          </p:cNvPr>
          <p:cNvSpPr txBox="1"/>
          <p:nvPr/>
        </p:nvSpPr>
        <p:spPr>
          <a:xfrm>
            <a:off x="-215369" y="3982185"/>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מסרים מרכזיים</a:t>
            </a:r>
            <a:br>
              <a:rPr kumimoji="0" lang="en-US"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b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וסיכום</a:t>
            </a:r>
          </a:p>
        </p:txBody>
      </p:sp>
      <p:sp>
        <p:nvSpPr>
          <p:cNvPr id="31" name="מלבן 30">
            <a:extLst>
              <a:ext uri="{FF2B5EF4-FFF2-40B4-BE49-F238E27FC236}">
                <a16:creationId xmlns:a16="http://schemas.microsoft.com/office/drawing/2014/main" id="{7F3BAE28-AC1A-4D27-B1DB-343F3726F73B}"/>
              </a:ext>
            </a:extLst>
          </p:cNvPr>
          <p:cNvSpPr/>
          <p:nvPr/>
        </p:nvSpPr>
        <p:spPr>
          <a:xfrm>
            <a:off x="429207" y="3151732"/>
            <a:ext cx="11364687" cy="202322"/>
          </a:xfrm>
          <a:prstGeom prst="rect">
            <a:avLst/>
          </a:prstGeom>
          <a:solidFill>
            <a:srgbClr val="7E9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35" name="מחבר ישר 34">
            <a:extLst>
              <a:ext uri="{FF2B5EF4-FFF2-40B4-BE49-F238E27FC236}">
                <a16:creationId xmlns:a16="http://schemas.microsoft.com/office/drawing/2014/main" id="{A97F8E41-2610-49B4-AE35-6A48A6B1C3C4}"/>
              </a:ext>
            </a:extLst>
          </p:cNvPr>
          <p:cNvCxnSpPr>
            <a:cxnSpLocks/>
          </p:cNvCxnSpPr>
          <p:nvPr/>
        </p:nvCxnSpPr>
        <p:spPr>
          <a:xfrm>
            <a:off x="9220213" y="3303676"/>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6" name="מחבר ישר 35">
            <a:extLst>
              <a:ext uri="{FF2B5EF4-FFF2-40B4-BE49-F238E27FC236}">
                <a16:creationId xmlns:a16="http://schemas.microsoft.com/office/drawing/2014/main" id="{FE276095-BEBF-48A9-864F-C971E11DF646}"/>
              </a:ext>
            </a:extLst>
          </p:cNvPr>
          <p:cNvCxnSpPr>
            <a:cxnSpLocks/>
          </p:cNvCxnSpPr>
          <p:nvPr/>
        </p:nvCxnSpPr>
        <p:spPr>
          <a:xfrm>
            <a:off x="7279149" y="3347595"/>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7" name="מחבר ישר 36">
            <a:extLst>
              <a:ext uri="{FF2B5EF4-FFF2-40B4-BE49-F238E27FC236}">
                <a16:creationId xmlns:a16="http://schemas.microsoft.com/office/drawing/2014/main" id="{78A6BE6F-C7B1-4380-BE41-4203AB554639}"/>
              </a:ext>
            </a:extLst>
          </p:cNvPr>
          <p:cNvCxnSpPr>
            <a:cxnSpLocks/>
          </p:cNvCxnSpPr>
          <p:nvPr/>
        </p:nvCxnSpPr>
        <p:spPr>
          <a:xfrm>
            <a:off x="5631514" y="3354054"/>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8" name="מחבר ישר 37">
            <a:extLst>
              <a:ext uri="{FF2B5EF4-FFF2-40B4-BE49-F238E27FC236}">
                <a16:creationId xmlns:a16="http://schemas.microsoft.com/office/drawing/2014/main" id="{723B41DE-1D8C-489C-AFE9-3E68779C6588}"/>
              </a:ext>
            </a:extLst>
          </p:cNvPr>
          <p:cNvCxnSpPr>
            <a:cxnSpLocks/>
          </p:cNvCxnSpPr>
          <p:nvPr/>
        </p:nvCxnSpPr>
        <p:spPr>
          <a:xfrm>
            <a:off x="863682" y="3260788"/>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cxnSp>
        <p:nvCxnSpPr>
          <p:cNvPr id="39" name="מחבר ישר 38">
            <a:extLst>
              <a:ext uri="{FF2B5EF4-FFF2-40B4-BE49-F238E27FC236}">
                <a16:creationId xmlns:a16="http://schemas.microsoft.com/office/drawing/2014/main" id="{A3C3BB1A-0593-44E9-9B3F-1E22AA783C19}"/>
              </a:ext>
            </a:extLst>
          </p:cNvPr>
          <p:cNvCxnSpPr>
            <a:cxnSpLocks/>
          </p:cNvCxnSpPr>
          <p:nvPr/>
        </p:nvCxnSpPr>
        <p:spPr>
          <a:xfrm>
            <a:off x="3812045" y="3304709"/>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049469-5B15-0FFA-B6F6-612724F4FCEF}"/>
              </a:ext>
            </a:extLst>
          </p:cNvPr>
          <p:cNvSpPr txBox="1"/>
          <p:nvPr/>
        </p:nvSpPr>
        <p:spPr>
          <a:xfrm>
            <a:off x="6170615" y="4152477"/>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סרטון:איך עובדת בינה מלאכותית</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A62D4414-861E-4DDD-54E9-ABF11EB1263B}"/>
              </a:ext>
            </a:extLst>
          </p:cNvPr>
          <p:cNvSpPr txBox="1"/>
          <p:nvPr/>
        </p:nvSpPr>
        <p:spPr>
          <a:xfrm>
            <a:off x="4555493" y="4248793"/>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שאלות לדיון בכיתה</a:t>
            </a:r>
          </a:p>
        </p:txBody>
      </p:sp>
      <p:sp>
        <p:nvSpPr>
          <p:cNvPr id="8" name="TextBox 7">
            <a:extLst>
              <a:ext uri="{FF2B5EF4-FFF2-40B4-BE49-F238E27FC236}">
                <a16:creationId xmlns:a16="http://schemas.microsoft.com/office/drawing/2014/main" id="{61155680-8FBD-420B-8F0C-E8AAEEBFE2C4}"/>
              </a:ext>
            </a:extLst>
          </p:cNvPr>
          <p:cNvSpPr txBox="1"/>
          <p:nvPr/>
        </p:nvSpPr>
        <p:spPr>
          <a:xfrm>
            <a:off x="3046824" y="4177814"/>
            <a:ext cx="1765589"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גוף: עבודה בקבוצות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היבטים של בינה מלאכותית וניתוח שלהם</a:t>
            </a:r>
          </a:p>
        </p:txBody>
      </p:sp>
      <p:sp>
        <p:nvSpPr>
          <p:cNvPr id="9" name="TextBox 8">
            <a:extLst>
              <a:ext uri="{FF2B5EF4-FFF2-40B4-BE49-F238E27FC236}">
                <a16:creationId xmlns:a16="http://schemas.microsoft.com/office/drawing/2014/main" id="{F8BE40F8-8DE3-9ADE-3103-DC996A9A986A}"/>
              </a:ext>
            </a:extLst>
          </p:cNvPr>
          <p:cNvSpPr txBox="1"/>
          <p:nvPr/>
        </p:nvSpPr>
        <p:spPr>
          <a:xfrm>
            <a:off x="8018823" y="4152477"/>
            <a:ext cx="2201270"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600" dirty="0">
                <a:solidFill>
                  <a:srgbClr val="44546A"/>
                </a:solidFill>
                <a:latin typeface="Calibri" panose="020F0502020204030204" pitchFamily="34" charset="0"/>
                <a:cs typeface="Calibri" panose="020F0502020204030204" pitchFamily="34" charset="0"/>
              </a:rPr>
              <a:t>שימושים אישיים בבינה מלאכותית- סקר קצר</a:t>
            </a:r>
            <a:endPar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endParaRPr>
          </a:p>
        </p:txBody>
      </p:sp>
      <p:cxnSp>
        <p:nvCxnSpPr>
          <p:cNvPr id="10" name="מחבר ישר 36">
            <a:extLst>
              <a:ext uri="{FF2B5EF4-FFF2-40B4-BE49-F238E27FC236}">
                <a16:creationId xmlns:a16="http://schemas.microsoft.com/office/drawing/2014/main" id="{F987680F-B649-2E55-1C93-F1B91FB4ABD6}"/>
              </a:ext>
            </a:extLst>
          </p:cNvPr>
          <p:cNvCxnSpPr>
            <a:cxnSpLocks/>
          </p:cNvCxnSpPr>
          <p:nvPr/>
        </p:nvCxnSpPr>
        <p:spPr>
          <a:xfrm>
            <a:off x="2312321" y="3151732"/>
            <a:ext cx="0" cy="732257"/>
          </a:xfrm>
          <a:prstGeom prst="line">
            <a:avLst/>
          </a:prstGeom>
          <a:ln w="19050">
            <a:solidFill>
              <a:srgbClr val="7E97A3"/>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4D54061-4FB0-4008-0107-0A76F070B9C4}"/>
              </a:ext>
            </a:extLst>
          </p:cNvPr>
          <p:cNvSpPr txBox="1"/>
          <p:nvPr/>
        </p:nvSpPr>
        <p:spPr>
          <a:xfrm>
            <a:off x="1168906" y="4152477"/>
            <a:ext cx="2201270" cy="338554"/>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600" b="0"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שאלות לדיון בכיתה</a:t>
            </a:r>
          </a:p>
        </p:txBody>
      </p:sp>
    </p:spTree>
    <p:extLst>
      <p:ext uri="{BB962C8B-B14F-4D97-AF65-F5344CB8AC3E}">
        <p14:creationId xmlns:p14="http://schemas.microsoft.com/office/powerpoint/2010/main" val="410267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גרפיקה 4">
            <a:extLst>
              <a:ext uri="{FF2B5EF4-FFF2-40B4-BE49-F238E27FC236}">
                <a16:creationId xmlns:a16="http://schemas.microsoft.com/office/drawing/2014/main" id="{4057A2E4-550E-4E59-80DE-3C3349C3BC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2000" y="469026"/>
            <a:ext cx="4320000" cy="1116897"/>
          </a:xfrm>
          <a:prstGeom prst="rect">
            <a:avLst/>
          </a:prstGeom>
        </p:spPr>
      </p:pic>
      <p:sp>
        <p:nvSpPr>
          <p:cNvPr id="9" name="Google Shape;128;p5">
            <a:extLst>
              <a:ext uri="{FF2B5EF4-FFF2-40B4-BE49-F238E27FC236}">
                <a16:creationId xmlns:a16="http://schemas.microsoft.com/office/drawing/2014/main" id="{7D0154A8-2B31-43BE-9B63-0A7283BD5022}"/>
              </a:ext>
            </a:extLst>
          </p:cNvPr>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lvl="0" algn="ctr">
              <a:lnSpc>
                <a:spcPct val="110000"/>
              </a:lnSpc>
              <a:buClr>
                <a:srgbClr val="000000"/>
              </a:buClr>
              <a:buSzTx/>
              <a:defRPr/>
            </a:pPr>
            <a:r>
              <a:rPr lang="he-IL" sz="2800" b="1" dirty="0">
                <a:solidFill>
                  <a:srgbClr val="002060"/>
                </a:solidFill>
                <a:latin typeface="Calibri" panose="020F0502020204030204" pitchFamily="34" charset="0"/>
                <a:ea typeface="Varela Round"/>
                <a:cs typeface="Calibri" panose="020F0502020204030204" pitchFamily="34" charset="0"/>
                <a:sym typeface="Varela Round"/>
              </a:rPr>
              <a:t>מטרות השיעור</a:t>
            </a:r>
            <a:endParaRPr sz="2800" b="1" dirty="0">
              <a:solidFill>
                <a:srgbClr val="002060"/>
              </a:solidFill>
              <a:latin typeface="Calibri" panose="020F0502020204030204" pitchFamily="34" charset="0"/>
              <a:ea typeface="Varela Round"/>
              <a:cs typeface="Calibri" panose="020F0502020204030204" pitchFamily="34" charset="0"/>
              <a:sym typeface="Varela Round"/>
            </a:endParaRPr>
          </a:p>
        </p:txBody>
      </p:sp>
      <p:sp>
        <p:nvSpPr>
          <p:cNvPr id="10" name="TextBox 12">
            <a:extLst>
              <a:ext uri="{FF2B5EF4-FFF2-40B4-BE49-F238E27FC236}">
                <a16:creationId xmlns:a16="http://schemas.microsoft.com/office/drawing/2014/main" id="{E1B173F9-369A-4C9B-B414-52F749E93D63}"/>
              </a:ext>
            </a:extLst>
          </p:cNvPr>
          <p:cNvSpPr txBox="1"/>
          <p:nvPr/>
        </p:nvSpPr>
        <p:spPr>
          <a:xfrm>
            <a:off x="240635" y="2112633"/>
            <a:ext cx="11550315" cy="2705997"/>
          </a:xfrm>
          <a:prstGeom prst="rect">
            <a:avLst/>
          </a:prstGeom>
          <a:noFill/>
        </p:spPr>
        <p:txBody>
          <a:bodyPr wrap="square">
            <a:spAutoFit/>
          </a:bodyPr>
          <a:lstStyle/>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התלמידים יתוודעו לאופנים השונים בהם בינה מלאכותית באה לידי ביטוי כיום ככלל, ובחיי היומיום שלהם בפרט</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he-IL" sz="2200" b="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התלמידים יכירו בהזדמנויות השונות שניתן להפיק משימוש בבינה מלאכותית</a:t>
            </a:r>
          </a:p>
          <a:p>
            <a:pPr marL="285750" marR="0" lvl="0" indent="-285750" algn="r" defTabSz="914400" rtl="1" eaLnBrk="1" fontAlgn="auto" latinLnBrk="0" hangingPunct="1">
              <a:lnSpc>
                <a:spcPct val="200000"/>
              </a:lnSpc>
              <a:spcBef>
                <a:spcPts val="0"/>
              </a:spcBef>
              <a:spcAft>
                <a:spcPts val="0"/>
              </a:spcAft>
              <a:buClrTx/>
              <a:buSzTx/>
              <a:buFont typeface="Arial" panose="020B0604020202020204" pitchFamily="34" charset="0"/>
              <a:buChar char="•"/>
              <a:tabLst/>
              <a:defRPr/>
            </a:pPr>
            <a:r>
              <a:rPr lang="he-IL" sz="2200" dirty="0">
                <a:solidFill>
                  <a:prstClr val="black"/>
                </a:solidFill>
                <a:latin typeface="Calibri Light" panose="020F0302020204030204" pitchFamily="34" charset="0"/>
                <a:cs typeface="Calibri Light" panose="020F0302020204030204" pitchFamily="34" charset="0"/>
              </a:rPr>
              <a:t>התלמידים יגבשו כללים לשימוש בכלי בינה מלאכותית כחלק מכללים הנקבעים בכיתה בנושא קידום התנהלות חיובית ובטוחה במרחב המקוון</a:t>
            </a:r>
            <a:endParaRPr lang="he-IL" sz="2200" dirty="0">
              <a:solidFill>
                <a:schemeClr val="tx2">
                  <a:lumMod val="50000"/>
                </a:schemeClr>
              </a:solidFill>
              <a:latin typeface="Calibri Light" panose="020F0302020204030204" pitchFamily="34" charset="0"/>
              <a:cs typeface="Calibri Light" panose="020F0302020204030204" pitchFamily="34" charset="0"/>
            </a:endParaRPr>
          </a:p>
        </p:txBody>
      </p:sp>
      <p:pic>
        <p:nvPicPr>
          <p:cNvPr id="4" name="גרפיקה 3">
            <a:extLst>
              <a:ext uri="{FF2B5EF4-FFF2-40B4-BE49-F238E27FC236}">
                <a16:creationId xmlns:a16="http://schemas.microsoft.com/office/drawing/2014/main" id="{61CE4858-B903-4DC6-BE9A-041819424D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4350" y="737914"/>
            <a:ext cx="609600" cy="579120"/>
          </a:xfrm>
          <a:prstGeom prst="rect">
            <a:avLst/>
          </a:prstGeom>
        </p:spPr>
      </p:pic>
    </p:spTree>
    <p:extLst>
      <p:ext uri="{BB962C8B-B14F-4D97-AF65-F5344CB8AC3E}">
        <p14:creationId xmlns:p14="http://schemas.microsoft.com/office/powerpoint/2010/main" val="435925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251AAE-15B7-8B2E-4417-887813F0784A}"/>
              </a:ext>
            </a:extLst>
          </p:cNvPr>
          <p:cNvSpPr/>
          <p:nvPr/>
        </p:nvSpPr>
        <p:spPr>
          <a:xfrm>
            <a:off x="4291852" y="-44370"/>
            <a:ext cx="7900148" cy="6858000"/>
          </a:xfrm>
          <a:prstGeom prst="rect">
            <a:avLst/>
          </a:prstGeom>
          <a:solidFill>
            <a:srgbClr val="44546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4" name="30101-379047887_small">
            <a:hlinkClick r:id="" action="ppaction://media"/>
            <a:extLst>
              <a:ext uri="{FF2B5EF4-FFF2-40B4-BE49-F238E27FC236}">
                <a16:creationId xmlns:a16="http://schemas.microsoft.com/office/drawing/2014/main" id="{0712FC9A-2A58-7789-AB9A-D6C3A7DA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18" y="0"/>
            <a:ext cx="7073153" cy="6858000"/>
          </a:xfrm>
          <a:prstGeom prst="rect">
            <a:avLst/>
          </a:prstGeom>
          <a:ln>
            <a:noFill/>
          </a:ln>
          <a:effectLst/>
        </p:spPr>
      </p:pic>
      <p:sp>
        <p:nvSpPr>
          <p:cNvPr id="3" name="Rectangle 2">
            <a:extLst>
              <a:ext uri="{FF2B5EF4-FFF2-40B4-BE49-F238E27FC236}">
                <a16:creationId xmlns:a16="http://schemas.microsoft.com/office/drawing/2014/main" id="{07B5A667-7588-2042-652C-341168EC055B}"/>
              </a:ext>
            </a:extLst>
          </p:cNvPr>
          <p:cNvSpPr/>
          <p:nvPr/>
        </p:nvSpPr>
        <p:spPr>
          <a:xfrm>
            <a:off x="7476565" y="568475"/>
            <a:ext cx="4424910" cy="5632311"/>
          </a:xfrm>
          <a:prstGeom prst="rect">
            <a:avLst/>
          </a:prstGeom>
          <a:noFill/>
        </p:spPr>
        <p:txBody>
          <a:bodyPr wrap="square" lIns="91440" tIns="45720" rIns="91440" bIns="45720">
            <a:spAutoFit/>
          </a:bodyPr>
          <a:lstStyle/>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מי שאתם היום,</a:t>
            </a:r>
          </a:p>
          <a:p>
            <a:pPr algn="ctr"/>
            <a:r>
              <a:rPr lang="he-IL" sz="400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הוא לא מי שתהיו מחר</a:t>
            </a:r>
          </a:p>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ובטח לא מי שהייתם אתמול</a:t>
            </a:r>
          </a:p>
          <a:p>
            <a:pPr algn="ctr"/>
            <a:r>
              <a:rPr lang="he-IL" sz="400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העולם שלנו הוא מקום שבו הכל יכול לקרות, הכל כבר קורה</a:t>
            </a:r>
          </a:p>
          <a:p>
            <a:pPr algn="ctr"/>
            <a:r>
              <a:rPr lang="he-IL" sz="4000" b="0" cap="none" spc="0" dirty="0">
                <a:ln w="0"/>
                <a:solidFill>
                  <a:schemeClr val="bg1">
                    <a:lumMod val="95000"/>
                  </a:schemeClr>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מה תבחרו לברוא בו?</a:t>
            </a:r>
          </a:p>
          <a:p>
            <a:pPr algn="ctr"/>
            <a:endParaRPr lang="en-US" sz="40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B4CCF6D-0AD5-6A49-EE59-B56695640A32}"/>
              </a:ext>
            </a:extLst>
          </p:cNvPr>
          <p:cNvSpPr/>
          <p:nvPr/>
        </p:nvSpPr>
        <p:spPr>
          <a:xfrm>
            <a:off x="-147918" y="6431788"/>
            <a:ext cx="12339918" cy="21105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8311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5F4788-395D-2C8B-FD93-4CC9E7B3B6A2}"/>
              </a:ext>
            </a:extLst>
          </p:cNvPr>
          <p:cNvSpPr/>
          <p:nvPr/>
        </p:nvSpPr>
        <p:spPr>
          <a:xfrm>
            <a:off x="0" y="0"/>
            <a:ext cx="12192000" cy="6858000"/>
          </a:xfrm>
          <a:prstGeom prst="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chemeClr val="bg1"/>
              </a:solidFill>
            </a:endParaRPr>
          </a:p>
        </p:txBody>
      </p:sp>
      <p:pic>
        <p:nvPicPr>
          <p:cNvPr id="4" name="112258-693798368_small (1)">
            <a:hlinkClick r:id="" action="ppaction://media"/>
            <a:extLst>
              <a:ext uri="{FF2B5EF4-FFF2-40B4-BE49-F238E27FC236}">
                <a16:creationId xmlns:a16="http://schemas.microsoft.com/office/drawing/2014/main" id="{938992AC-230D-373E-C140-9D77ABDBA8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28616"/>
            <a:ext cx="12192000" cy="1929384"/>
          </a:xfrm>
          <a:prstGeom prst="rect">
            <a:avLst/>
          </a:prstGeom>
          <a:ln>
            <a:noFill/>
          </a:ln>
          <a:effectLst>
            <a:softEdge rad="112500"/>
          </a:effectLst>
        </p:spPr>
      </p:pic>
      <p:sp>
        <p:nvSpPr>
          <p:cNvPr id="6" name="Rectangle 5">
            <a:extLst>
              <a:ext uri="{FF2B5EF4-FFF2-40B4-BE49-F238E27FC236}">
                <a16:creationId xmlns:a16="http://schemas.microsoft.com/office/drawing/2014/main" id="{6704FEBE-AFAA-5058-5C57-38281395F2F2}"/>
              </a:ext>
            </a:extLst>
          </p:cNvPr>
          <p:cNvSpPr/>
          <p:nvPr/>
        </p:nvSpPr>
        <p:spPr>
          <a:xfrm>
            <a:off x="1696398" y="434447"/>
            <a:ext cx="8799204" cy="923330"/>
          </a:xfrm>
          <a:prstGeom prst="rect">
            <a:avLst/>
          </a:prstGeom>
          <a:noFill/>
        </p:spPr>
        <p:txBody>
          <a:bodyPr wrap="none" lIns="91440" tIns="45720" rIns="91440" bIns="45720">
            <a:spAutoFit/>
          </a:bodyPr>
          <a:lstStyle/>
          <a:p>
            <a:pPr algn="ctr"/>
            <a:r>
              <a:rPr lang="he-IL"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"המקום בו השמיים הם הגבול...."</a:t>
            </a:r>
            <a:endParaRPr lang="en-US" sz="5400" b="1" cap="none" spc="0"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9ADFFD5-D1FD-1EB9-5ED0-BB42F4D97F64}"/>
              </a:ext>
            </a:extLst>
          </p:cNvPr>
          <p:cNvSpPr txBox="1"/>
          <p:nvPr/>
        </p:nvSpPr>
        <p:spPr>
          <a:xfrm>
            <a:off x="3681663" y="2039114"/>
            <a:ext cx="8086665" cy="523220"/>
          </a:xfrm>
          <a:prstGeom prst="rect">
            <a:avLst/>
          </a:prstGeom>
          <a:noFill/>
        </p:spPr>
        <p:txBody>
          <a:bodyPr wrap="square" rtlCol="1">
            <a:spAutoFit/>
          </a:bodyPr>
          <a:lstStyle/>
          <a:p>
            <a:pPr algn="r" rtl="1"/>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מה הכוונה לדעתכם במשפט "מקום בו הכל יכול לקרות"?</a:t>
            </a:r>
          </a:p>
        </p:txBody>
      </p:sp>
      <p:sp>
        <p:nvSpPr>
          <p:cNvPr id="8" name="TextBox 7">
            <a:extLst>
              <a:ext uri="{FF2B5EF4-FFF2-40B4-BE49-F238E27FC236}">
                <a16:creationId xmlns:a16="http://schemas.microsoft.com/office/drawing/2014/main" id="{95C0F5DE-8953-85D7-67EC-E94CC52E4758}"/>
              </a:ext>
            </a:extLst>
          </p:cNvPr>
          <p:cNvSpPr txBox="1"/>
          <p:nvPr/>
        </p:nvSpPr>
        <p:spPr>
          <a:xfrm>
            <a:off x="463295" y="3243667"/>
            <a:ext cx="7958809" cy="954107"/>
          </a:xfrm>
          <a:prstGeom prst="rect">
            <a:avLst/>
          </a:prstGeom>
          <a:noFill/>
        </p:spPr>
        <p:txBody>
          <a:bodyPr wrap="square" rtlCol="1">
            <a:spAutoFit/>
          </a:bodyPr>
          <a:lstStyle/>
          <a:p>
            <a:pPr algn="r"/>
            <a:r>
              <a:rPr lang="he-IL" sz="2800" dirty="0">
                <a:solidFill>
                  <a:schemeClr val="bg1"/>
                </a:solidFill>
                <a:latin typeface="Calibri" panose="020F0502020204030204" pitchFamily="34" charset="0"/>
                <a:ea typeface="Calibri" panose="020F0502020204030204" pitchFamily="34" charset="0"/>
                <a:cs typeface="Calibri" panose="020F0502020204030204" pitchFamily="34" charset="0"/>
              </a:rPr>
              <a:t>עד כמה המציאות שלנו כיום היא כזאת שבה הכל כבר קורה? האם אתם מאמינים שזה אפשרי?</a:t>
            </a:r>
          </a:p>
        </p:txBody>
      </p:sp>
      <p:sp>
        <p:nvSpPr>
          <p:cNvPr id="2" name="Rectangle 1">
            <a:extLst>
              <a:ext uri="{FF2B5EF4-FFF2-40B4-BE49-F238E27FC236}">
                <a16:creationId xmlns:a16="http://schemas.microsoft.com/office/drawing/2014/main" id="{07886C50-51C6-AAFE-8958-54A5C9C1C7B3}"/>
              </a:ext>
            </a:extLst>
          </p:cNvPr>
          <p:cNvSpPr/>
          <p:nvPr/>
        </p:nvSpPr>
        <p:spPr>
          <a:xfrm>
            <a:off x="0" y="4602822"/>
            <a:ext cx="12192000" cy="19520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04699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34975</TotalTime>
  <Words>2873</Words>
  <Application>Microsoft Office PowerPoint</Application>
  <PresentationFormat>מסך רחב</PresentationFormat>
  <Paragraphs>264</Paragraphs>
  <Slides>23</Slides>
  <Notes>22</Notes>
  <HiddenSlides>1</HiddenSlides>
  <MMClips>16</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23</vt:i4>
      </vt:variant>
    </vt:vector>
  </HeadingPairs>
  <TitlesOfParts>
    <vt:vector size="30" baseType="lpstr">
      <vt:lpstr>Arial</vt:lpstr>
      <vt:lpstr>Calibri</vt:lpstr>
      <vt:lpstr>Calibri Light</vt:lpstr>
      <vt:lpstr>Gisha</vt:lpstr>
      <vt:lpstr>Noto Sans Hebrew</vt:lpstr>
      <vt:lpstr>Wingdings</vt:lpstr>
      <vt:lpstr>Office Theme</vt:lpstr>
      <vt:lpstr>מצגת של PowerPoint‏</vt:lpstr>
      <vt:lpstr>מצגת של PowerPoint‏</vt:lpstr>
      <vt:lpstr>מצגת של PowerPoint‏</vt:lpstr>
      <vt:lpstr>מצגת של PowerPoint‏</vt:lpstr>
      <vt:lpstr>ידע, מיומנויות וערכים</vt:lpstr>
      <vt:lpstr>מצגת של PowerPoint‏</vt:lpstr>
      <vt:lpstr>מטרות השיעור</vt:lpstr>
      <vt:lpstr>מצגת של PowerPoint‏</vt:lpstr>
      <vt:lpstr>מצגת של PowerPoint‏</vt:lpstr>
      <vt:lpstr>מצגת של PowerPoint‏</vt:lpstr>
      <vt:lpstr>בינה מלאכותית - מה זה בכלל? </vt:lpstr>
      <vt:lpstr>בינה מלאכותית יוצרת – עולם של אפשרויות</vt:lpstr>
      <vt:lpstr>מצגת של PowerPoint‏</vt:lpstr>
      <vt:lpstr>רגע...בעצם...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hadas cohen</dc:creator>
  <cp:lastModifiedBy>יפעת זץ</cp:lastModifiedBy>
  <cp:revision>174</cp:revision>
  <dcterms:created xsi:type="dcterms:W3CDTF">2024-04-10T08:10:54Z</dcterms:created>
  <dcterms:modified xsi:type="dcterms:W3CDTF">2025-02-03T03:43:00Z</dcterms:modified>
</cp:coreProperties>
</file>