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62" r:id="rId3"/>
    <p:sldId id="284" r:id="rId4"/>
    <p:sldId id="285" r:id="rId5"/>
    <p:sldId id="268" r:id="rId6"/>
    <p:sldId id="269" r:id="rId7"/>
    <p:sldId id="281" r:id="rId8"/>
    <p:sldId id="287" r:id="rId9"/>
    <p:sldId id="271" r:id="rId10"/>
    <p:sldId id="267" r:id="rId11"/>
    <p:sldId id="270" r:id="rId12"/>
    <p:sldId id="272" r:id="rId13"/>
    <p:sldId id="279" r:id="rId14"/>
    <p:sldId id="286" r:id="rId15"/>
    <p:sldId id="278" r:id="rId16"/>
    <p:sldId id="273" r:id="rId17"/>
    <p:sldId id="274" r:id="rId18"/>
    <p:sldId id="275" r:id="rId19"/>
    <p:sldId id="276" r:id="rId20"/>
    <p:sldId id="277" r:id="rId21"/>
    <p:sldId id="283" r:id="rId22"/>
  </p:sldIdLst>
  <p:sldSz cx="12192000" cy="6858000"/>
  <p:notesSz cx="6858000" cy="9144000"/>
  <p:defaultTex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יפעת" initials="י" lastIdx="23" clrIdx="0">
    <p:extLst>
      <p:ext uri="{19B8F6BF-5375-455C-9EA6-DF929625EA0E}">
        <p15:presenceInfo xmlns:p15="http://schemas.microsoft.com/office/powerpoint/2012/main" userId="יפעת" providerId="None"/>
      </p:ext>
    </p:extLst>
  </p:cmAuthor>
  <p:cmAuthor id="2" name="hadas cohen" initials="hc" lastIdx="30" clrIdx="1">
    <p:extLst>
      <p:ext uri="{19B8F6BF-5375-455C-9EA6-DF929625EA0E}">
        <p15:presenceInfo xmlns:p15="http://schemas.microsoft.com/office/powerpoint/2012/main" userId="aaa066b9589937ca" providerId="Windows Live"/>
      </p:ext>
    </p:extLst>
  </p:cmAuthor>
  <p:cmAuthor id="3" name="Administrator" initials="A" lastIdx="19" clrIdx="2">
    <p:extLst>
      <p:ext uri="{19B8F6BF-5375-455C-9EA6-DF929625EA0E}">
        <p15:presenceInfo xmlns:p15="http://schemas.microsoft.com/office/powerpoint/2012/main" userId="45c309b9fdd237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DAFA"/>
    <a:srgbClr val="F7E8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182" autoAdjust="0"/>
  </p:normalViewPr>
  <p:slideViewPr>
    <p:cSldViewPr snapToGrid="0">
      <p:cViewPr varScale="1">
        <p:scale>
          <a:sx n="51" d="100"/>
          <a:sy n="51" d="100"/>
        </p:scale>
        <p:origin x="122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287020F5-D63D-4068-BAFC-737EA793CA34}" type="datetimeFigureOut">
              <a:rPr lang="he-IL" smtClean="0"/>
              <a:t>ה'/שבט/תשפ"ה</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EAECF45F-934C-4733-AA06-A8618B3144AC}" type="slidenum">
              <a:rPr lang="he-IL" smtClean="0"/>
              <a:t>‹#›</a:t>
            </a:fld>
            <a:endParaRPr lang="he-IL"/>
          </a:p>
        </p:txBody>
      </p:sp>
    </p:spTree>
    <p:extLst>
      <p:ext uri="{BB962C8B-B14F-4D97-AF65-F5344CB8AC3E}">
        <p14:creationId xmlns:p14="http://schemas.microsoft.com/office/powerpoint/2010/main" val="3055650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نشهد في السّنتين الأخيرتين ثورة بما يتعلّق بتطوير الذّكاء الاصطناعيّ المُولّد والقدرة على محاكاة القدرات الذّهنيّة البشريّة. إن وتيرة تطوير هذه التّطبيقات </a:t>
            </a:r>
            <a:r>
              <a:rPr kumimoji="0" lang="ar-SA"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وتذويتها</a:t>
            </a:r>
            <a:r>
              <a:rPr kumimoji="0" lang="ar-SA"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غير مسبوق، كما أن تأثيرها العميق ملحوظ في شتّى المجالات، كالاقتصاد، الثّقافة، الصّحّة، والتّربية.</a:t>
            </a:r>
            <a:endPar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عمليًّا، الأولاد وأبناء الشّبيبة يكبرون الآن في واقع يُعَدّ فيه الحيّز الرّقميّ و الذّكاء الاصطناعيّ جزءًا لا يتجزّأ من حياتهم. توفّر هذه التّكنولوجيا المتقدّمة إمكانيّات عديدة، إلى جانب التّحدّيات والتّعقيدات الّتي تنطوي عليها. لذا؛ هناك أهميّة كبيرة للمحافظة على حصانة رقميّة في عصر الذّكاء الاصطناعيّ.</a:t>
            </a:r>
            <a:endPar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algn="r" rtl="1"/>
            <a:endParaRPr lang="he-IL" sz="9600" dirty="0"/>
          </a:p>
          <a:p>
            <a:pPr algn="r" rtl="1"/>
            <a:r>
              <a:rPr lang="ar-SA" sz="9600" dirty="0"/>
              <a:t>يتيح</a:t>
            </a:r>
            <a:r>
              <a:rPr lang="ar-SA" sz="9600" baseline="0" dirty="0"/>
              <a:t> الذّكاء الاصطناعيّ إمكانيّة خلْق محتوى بشكل سريع ومثير للإعجاب في مجال تحرير الصّور والفيديوهات وتصميمها، وذلك من خلال تحسين جودة الصّور والقدرة على تغييرها وفق الحاجة. ومع ذلك، ينبغي لنا أن نَعِيَ المخاطر التي ينطوي عليها هذا الاستخدام، كخلْق الصّور المشوّهة أو المسيئة، والّتي قد تُضلّل وتسبّب الضرّر.      </a:t>
            </a:r>
            <a:endParaRPr lang="he-IL" sz="9600" dirty="0"/>
          </a:p>
          <a:p>
            <a:pPr algn="r" rtl="1"/>
            <a:r>
              <a:rPr lang="ar-SA" sz="9600" dirty="0"/>
              <a:t>سنتطرّق في هذا الدّرس إلى حالات</a:t>
            </a:r>
            <a:r>
              <a:rPr lang="ar-SA" sz="9600" baseline="0" dirty="0"/>
              <a:t> يحدث فيها إيذاء اجتماعيّ </a:t>
            </a:r>
            <a:r>
              <a:rPr lang="ar-SA" sz="9600" b="1" baseline="0" dirty="0"/>
              <a:t>من خلال </a:t>
            </a:r>
            <a:r>
              <a:rPr lang="ar-SA" sz="9600" baseline="0" dirty="0"/>
              <a:t>خلّق صُوَر أو تغييرها بواسطة الذّكاء الاصطناعيّ. سنتمعّن في كيفيّة استخدام هذه الأدوات من خلال الوعي بقوّتها وبالمسؤوليّة التي ينطوي عليها هذا الاستخدام.</a:t>
            </a:r>
            <a:endParaRPr lang="he-IL" sz="9600" dirty="0"/>
          </a:p>
          <a:p>
            <a:pPr algn="r" rtl="1"/>
            <a:r>
              <a:rPr lang="he-IL" sz="9600" dirty="0"/>
              <a:t> </a:t>
            </a:r>
            <a:endParaRPr lang="he-IL" sz="5400" dirty="0"/>
          </a:p>
        </p:txBody>
      </p:sp>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3733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توجيهات</a:t>
            </a:r>
            <a:r>
              <a:rPr lang="ar-SA" baseline="0" dirty="0"/>
              <a:t> للمعلّم\ـة: </a:t>
            </a: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في أعقاب الأسئلة، من المهمّ خلْق محادثة تكون فيها إمكانيّات ردّ الفعل المتاحة للطّلبة لا تقتصر على المواقف الّتي</a:t>
            </a:r>
            <a:r>
              <a:rPr lang="ar-SA" baseline="0" dirty="0"/>
              <a:t> يقومون فيها بإجراء تعديل في المحتوى بأنفسهم، بل حين ينكشفون على محتوى صنعه الآخرون أيضًا، على سبيل المثال: «صديقك أخبرك أنه كان شريكًا في إجراء تعديل على صورة لطالب آخر من الطّبقة، وكان هذا مضحكًا جدًا.. ماذا ستقول له؟»  </a:t>
            </a: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من المهمّ أن نوصل للطّلبة رسالة مفادها أنه حتّى</a:t>
            </a:r>
            <a:r>
              <a:rPr lang="ar-SA" baseline="0" dirty="0"/>
              <a:t> وإن </a:t>
            </a:r>
            <a:r>
              <a:rPr lang="ar-SA" dirty="0"/>
              <a:t>لم تكن الإساءة مقصودة (أحيانًا يتمّ ذلك لهدف الفكاهة والرّغبة في الإضحاك) قد تؤدّي النّتيجة إلى إلحاق الأذى. لذا؛</a:t>
            </a:r>
            <a:r>
              <a:rPr lang="ar-SA" baseline="0" dirty="0"/>
              <a:t> يجب التّفكير مليًّا وتحكيم العقل بخصوص كلّ عمل أو ردّ فِعل، وتبعًا  لِمَا كانوا يودّون أن يعاملوهم لو دار الحديث عنهم. </a:t>
            </a:r>
            <a:endParaRPr dirty="0"/>
          </a:p>
        </p:txBody>
      </p:sp>
      <p:sp>
        <p:nvSpPr>
          <p:cNvPr id="268" name="Google Shape;26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9616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مقتبس مِن</a:t>
            </a:r>
            <a:r>
              <a:rPr lang="he-IL" dirty="0"/>
              <a:t>: </a:t>
            </a:r>
            <a:r>
              <a:rPr lang="ar-SA" dirty="0"/>
              <a:t>موقع</a:t>
            </a:r>
            <a:r>
              <a:rPr lang="he-IL" dirty="0"/>
              <a:t> 105 </a:t>
            </a:r>
            <a:r>
              <a:rPr lang="ar-SA" dirty="0"/>
              <a:t>الهيئة الوطنيّة لحماية الأولاد في الشّبكة </a:t>
            </a:r>
            <a:r>
              <a:rPr lang="he-IL" dirty="0"/>
              <a:t> </a:t>
            </a:r>
            <a:r>
              <a:rPr lang="en-US" dirty="0"/>
              <a:t>https://www.gov.il/he/pages/deepfake</a:t>
            </a:r>
            <a:endParaRPr lang="he-IL" dirty="0"/>
          </a:p>
          <a:p>
            <a:pPr algn="r" rtl="1"/>
            <a:endParaRPr lang="he-IL" dirty="0"/>
          </a:p>
          <a:p>
            <a:pPr algn="r" rtl="1"/>
            <a:r>
              <a:rPr lang="ar-SA" dirty="0"/>
              <a:t>للتّوسّع، يمكن الاطلاع على موقع اتحاد الانترنت الإسرائيليّ</a:t>
            </a:r>
            <a:r>
              <a:rPr lang="he-IL" dirty="0"/>
              <a:t>: </a:t>
            </a:r>
            <a:r>
              <a:rPr lang="en-US" dirty="0"/>
              <a:t>https://www.isoc.org.il/sts-data/ofcom_deepfake-report</a:t>
            </a:r>
            <a:endParaRPr lang="he-IL" dirty="0"/>
          </a:p>
          <a:p>
            <a:pPr algn="r" rtl="1"/>
            <a:endParaRPr lang="he-IL" dirty="0"/>
          </a:p>
          <a:p>
            <a:pPr algn="r" rtl="1"/>
            <a:r>
              <a:rPr lang="en-US" dirty="0"/>
              <a:t>https://www.thenewdaily.com.au/life/2023/08/16/ai-school-bullies-children</a:t>
            </a:r>
            <a:r>
              <a:rPr lang="he-IL" dirty="0"/>
              <a:t> </a:t>
            </a:r>
          </a:p>
        </p:txBody>
      </p:sp>
      <p:sp>
        <p:nvSpPr>
          <p:cNvPr id="4" name="Slide Number Placeholder 3"/>
          <p:cNvSpPr>
            <a:spLocks noGrp="1"/>
          </p:cNvSpPr>
          <p:nvPr>
            <p:ph type="sldNum" sz="quarter" idx="5"/>
          </p:nvPr>
        </p:nvSpPr>
        <p:spPr/>
        <p:txBody>
          <a:bodyPr/>
          <a:lstStyle/>
          <a:p>
            <a:fld id="{EAECF45F-934C-4733-AA06-A8618B3144AC}" type="slidenum">
              <a:rPr lang="he-IL" smtClean="0"/>
              <a:t>11</a:t>
            </a:fld>
            <a:endParaRPr lang="he-IL"/>
          </a:p>
        </p:txBody>
      </p:sp>
    </p:spTree>
    <p:extLst>
      <p:ext uri="{BB962C8B-B14F-4D97-AF65-F5344CB8AC3E}">
        <p14:creationId xmlns:p14="http://schemas.microsoft.com/office/powerpoint/2010/main" val="1542590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t>تهدف هذه الفعاليّة إلى رفع الوعي لظاهرة</a:t>
            </a:r>
            <a:r>
              <a:rPr lang="ar-SA" b="1" baseline="0" dirty="0"/>
              <a:t> «التّزييف العميق» - </a:t>
            </a:r>
            <a:r>
              <a:rPr lang="en-US" b="1" baseline="0" dirty="0"/>
              <a:t> </a:t>
            </a:r>
            <a:r>
              <a:rPr lang="en-US" b="1" baseline="0" dirty="0" err="1"/>
              <a:t>DeepFake</a:t>
            </a:r>
            <a:r>
              <a:rPr lang="ar-SA" b="1" baseline="0" dirty="0" err="1"/>
              <a:t>ومخاطره</a:t>
            </a:r>
            <a:r>
              <a:rPr lang="ar-SA" b="1" baseline="0" dirty="0"/>
              <a:t>، وتشجيع التّفكير الخلّاق وتوفير حلول لمنْع الإيذاء بأنواعه المختلفة، ومن ضمنه الإيذاء الاجتماعيّ كالرّفض والمقاطعة والتّنمّر، وزيادة الحساسيّة الرّقميّة من خلال وضْع قواعد وأساليب للمواجهة في الصّفّ.  </a:t>
            </a:r>
            <a:endParaRPr lang="he-IL" dirty="0"/>
          </a:p>
          <a:p>
            <a:pPr algn="r"/>
            <a:endParaRPr lang="he-IL" dirty="0"/>
          </a:p>
          <a:p>
            <a:pPr algn="r" rtl="1"/>
            <a:r>
              <a:rPr lang="ar-SA" b="1" dirty="0"/>
              <a:t>توجيهات للفعاليّة: </a:t>
            </a:r>
            <a:endParaRPr lang="he-IL" b="1" dirty="0"/>
          </a:p>
          <a:p>
            <a:pPr algn="r" rtl="1"/>
            <a:r>
              <a:rPr lang="ar-SA" dirty="0"/>
              <a:t>تحصل كلّ مجموعة على موقف يحوي مثالًا لاستخدام الذّكاء الاصطناعيّ بشكل مسيء. </a:t>
            </a:r>
            <a:endParaRPr lang="he-IL" dirty="0"/>
          </a:p>
          <a:p>
            <a:pPr algn="r" rtl="1"/>
            <a:endParaRPr lang="he-IL" dirty="0"/>
          </a:p>
          <a:p>
            <a:pPr algn="r" rtl="1"/>
            <a:r>
              <a:rPr lang="ar-SA" b="1" dirty="0"/>
              <a:t>نقاش في المجموعة: </a:t>
            </a:r>
            <a:endParaRPr lang="he-IL" b="1" dirty="0"/>
          </a:p>
          <a:p>
            <a:pPr algn="r" rtl="1">
              <a:buFont typeface="Arial" panose="020B0604020202020204" pitchFamily="34" charset="0"/>
              <a:buChar char="•"/>
            </a:pPr>
            <a:r>
              <a:rPr lang="ar-SA" dirty="0"/>
              <a:t>على الطّلبة أن يفكّروا: كيف يمكن أن يؤثّر هذا الموقف على المتداخلين فيه؟</a:t>
            </a:r>
            <a:endParaRPr lang="he-IL" dirty="0"/>
          </a:p>
          <a:p>
            <a:pPr algn="r" rtl="1">
              <a:buFont typeface="Arial" panose="020B0604020202020204" pitchFamily="34" charset="0"/>
              <a:buChar char="•"/>
            </a:pPr>
            <a:r>
              <a:rPr lang="ar-SA" dirty="0"/>
              <a:t>يقترح</a:t>
            </a:r>
            <a:r>
              <a:rPr lang="ar-SA" baseline="0" dirty="0"/>
              <a:t> الطّلبة حلولًا أو طرائق للمواجهة يمكن أن تساعد في موقف كهذا. </a:t>
            </a:r>
            <a:endParaRPr lang="he-IL" dirty="0"/>
          </a:p>
          <a:p>
            <a:pPr algn="r" rtl="1">
              <a:buFont typeface="Arial" panose="020B0604020202020204" pitchFamily="34" charset="0"/>
              <a:buChar char="•"/>
            </a:pPr>
            <a:r>
              <a:rPr lang="ar-SA" dirty="0"/>
              <a:t>يحدّد الطّلبة طرائق لتفادي</a:t>
            </a:r>
            <a:r>
              <a:rPr lang="ar-SA" baseline="0" dirty="0"/>
              <a:t> </a:t>
            </a:r>
            <a:r>
              <a:rPr lang="ar-SA" dirty="0"/>
              <a:t>حدوث موقف كهذا، وما القواعد الّتي يمكن </a:t>
            </a:r>
            <a:r>
              <a:rPr lang="ar-SA" dirty="0" err="1"/>
              <a:t>تذويتها</a:t>
            </a:r>
            <a:r>
              <a:rPr lang="ar-SA" dirty="0"/>
              <a:t> مسبقًا من أجل تفاديه.</a:t>
            </a:r>
            <a:endParaRPr lang="he-IL" dirty="0"/>
          </a:p>
          <a:p>
            <a:pPr algn="r" rtl="1"/>
            <a:endParaRPr lang="he-IL" b="1" dirty="0"/>
          </a:p>
          <a:p>
            <a:pPr algn="r" rtl="1"/>
            <a:r>
              <a:rPr lang="ar-SA" b="1" dirty="0"/>
              <a:t>تحضير فيديو</a:t>
            </a:r>
            <a:r>
              <a:rPr lang="ar-SA" b="1" baseline="0" dirty="0"/>
              <a:t> قصير لاختتام الدّرس: </a:t>
            </a:r>
            <a:r>
              <a:rPr lang="ar-SA" b="0" baseline="0" dirty="0"/>
              <a:t>على كلّ مجموعة تحضير فيديو قصير يتطرّق إلى كيفيّة المحافظة على الحساسيّة الرّقميّة وتحمّل المسؤوليّة الشّخصيّة في الشّبكة. </a:t>
            </a:r>
            <a:endParaRPr lang="he-IL" dirty="0"/>
          </a:p>
          <a:p>
            <a:pPr algn="r" rtl="1"/>
            <a:endParaRPr lang="ar-SA" b="1" dirty="0"/>
          </a:p>
          <a:p>
            <a:pPr algn="r" rtl="1"/>
            <a:r>
              <a:rPr lang="ar-SA" b="1" dirty="0"/>
              <a:t>في المجموعة الكاملة:</a:t>
            </a:r>
            <a:r>
              <a:rPr lang="he-IL" b="1" dirty="0"/>
              <a:t> </a:t>
            </a:r>
            <a:r>
              <a:rPr lang="ar-SA" b="0" dirty="0"/>
              <a:t>في</a:t>
            </a:r>
            <a:r>
              <a:rPr lang="ar-SA" b="0" baseline="0" dirty="0"/>
              <a:t> النّهاية تستعرض كلّ مجموعة الفيديو الذي أنتجته. </a:t>
            </a:r>
            <a:endParaRPr lang="he-IL" dirty="0"/>
          </a:p>
        </p:txBody>
      </p:sp>
      <p:sp>
        <p:nvSpPr>
          <p:cNvPr id="4" name="Slide Number Placeholder 3"/>
          <p:cNvSpPr>
            <a:spLocks noGrp="1"/>
          </p:cNvSpPr>
          <p:nvPr>
            <p:ph type="sldNum" sz="quarter" idx="5"/>
          </p:nvPr>
        </p:nvSpPr>
        <p:spPr/>
        <p:txBody>
          <a:bodyPr/>
          <a:lstStyle/>
          <a:p>
            <a:fld id="{EAECF45F-934C-4733-AA06-A8618B3144AC}" type="slidenum">
              <a:rPr lang="he-IL" smtClean="0"/>
              <a:t>12</a:t>
            </a:fld>
            <a:endParaRPr lang="he-IL"/>
          </a:p>
        </p:txBody>
      </p:sp>
    </p:spTree>
    <p:extLst>
      <p:ext uri="{BB962C8B-B14F-4D97-AF65-F5344CB8AC3E}">
        <p14:creationId xmlns:p14="http://schemas.microsoft.com/office/powerpoint/2010/main" val="790429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nSpc>
                <a:spcPct val="150000"/>
              </a:lnSpc>
              <a:buClr>
                <a:schemeClr val="accent1">
                  <a:lumMod val="50000"/>
                </a:schemeClr>
              </a:buClr>
              <a:buFont typeface="Wingdings" panose="05000000000000000000" pitchFamily="2" charset="2"/>
              <a:buNone/>
            </a:pPr>
            <a:endParaRPr lang="he-IL" dirty="0"/>
          </a:p>
          <a:p>
            <a:pPr marL="0" lvl="0" indent="0" algn="r" rtl="1">
              <a:spcBef>
                <a:spcPts val="0"/>
              </a:spcBef>
              <a:spcAft>
                <a:spcPts val="0"/>
              </a:spcAft>
              <a:buNone/>
            </a:pPr>
            <a:r>
              <a:rPr lang="ar-SA" dirty="0"/>
              <a:t>ملاحظة للمعلّم\ـة:</a:t>
            </a:r>
            <a:r>
              <a:rPr lang="ar-SA" baseline="0" dirty="0"/>
              <a:t> تجدر الإشارة إلى أنه بالإضافة إلى المخالفة الأخلاقيّة، هناك حالات إيذاء يمكن أن تكون مخالفة جنائيّة، كقانون الأشرطة (الفيديوهات) الذي يتمحوَر في جوانب تتعلّق بنشْر وتوزيع صُوَر ذات طابع جنسيّ.     </a:t>
            </a:r>
            <a:endParaRPr lang="he-IL" dirty="0"/>
          </a:p>
          <a:p>
            <a:pPr marL="0" lvl="0" indent="0" algn="r" rtl="1">
              <a:spcBef>
                <a:spcPts val="0"/>
              </a:spcBef>
              <a:spcAft>
                <a:spcPts val="0"/>
              </a:spcAft>
              <a:buNone/>
            </a:pPr>
            <a:endParaRPr lang="he-IL" dirty="0"/>
          </a:p>
        </p:txBody>
      </p:sp>
      <p:sp>
        <p:nvSpPr>
          <p:cNvPr id="273" name="Google Shape;27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7206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ar-LB" dirty="0"/>
              <a:t>نلخّص الدّرس: </a:t>
            </a:r>
            <a:r>
              <a:rPr lang="ar-SA" dirty="0"/>
              <a:t>يـ\تختار المعلّ\ـة غيمة للتطرّق إليها، ثم يـ\تختار</a:t>
            </a:r>
            <a:r>
              <a:rPr lang="ar-SA" baseline="0" dirty="0"/>
              <a:t> </a:t>
            </a:r>
            <a:r>
              <a:rPr lang="ar-LB" dirty="0"/>
              <a:t>كلّ </a:t>
            </a:r>
            <a:r>
              <a:rPr lang="ar-SA" dirty="0"/>
              <a:t>طالب\ـة</a:t>
            </a:r>
            <a:r>
              <a:rPr lang="ar-SA" baseline="0" dirty="0"/>
              <a:t> </a:t>
            </a:r>
            <a:r>
              <a:rPr lang="ar-LB" dirty="0"/>
              <a:t>الجملة التي يَوَدّ</a:t>
            </a:r>
            <a:r>
              <a:rPr lang="ar-SA" dirty="0"/>
              <a:t>\</a:t>
            </a:r>
            <a:r>
              <a:rPr lang="ar-LB" dirty="0"/>
              <a:t> تَوَدّ التّطرّق إليها.</a:t>
            </a:r>
            <a:endParaRPr dirty="0"/>
          </a:p>
        </p:txBody>
      </p:sp>
      <p:sp>
        <p:nvSpPr>
          <p:cNvPr id="404" name="Google Shape;404;p2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ar-LB"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Pts val="14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24611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EAECF45F-934C-4733-AA06-A8618B3144AC}" type="slidenum">
              <a:rPr lang="he-IL" smtClean="0"/>
              <a:t>15</a:t>
            </a:fld>
            <a:endParaRPr lang="he-IL"/>
          </a:p>
        </p:txBody>
      </p:sp>
    </p:spTree>
    <p:extLst>
      <p:ext uri="{BB962C8B-B14F-4D97-AF65-F5344CB8AC3E}">
        <p14:creationId xmlns:p14="http://schemas.microsoft.com/office/powerpoint/2010/main" val="1295445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EAECF45F-934C-4733-AA06-A8618B3144AC}" type="slidenum">
              <a:rPr lang="he-IL" smtClean="0"/>
              <a:t>16</a:t>
            </a:fld>
            <a:endParaRPr lang="he-IL"/>
          </a:p>
        </p:txBody>
      </p:sp>
    </p:spTree>
    <p:extLst>
      <p:ext uri="{BB962C8B-B14F-4D97-AF65-F5344CB8AC3E}">
        <p14:creationId xmlns:p14="http://schemas.microsoft.com/office/powerpoint/2010/main" val="809731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EAECF45F-934C-4733-AA06-A8618B3144AC}" type="slidenum">
              <a:rPr lang="he-IL" smtClean="0"/>
              <a:t>17</a:t>
            </a:fld>
            <a:endParaRPr lang="he-IL"/>
          </a:p>
        </p:txBody>
      </p:sp>
    </p:spTree>
    <p:extLst>
      <p:ext uri="{BB962C8B-B14F-4D97-AF65-F5344CB8AC3E}">
        <p14:creationId xmlns:p14="http://schemas.microsoft.com/office/powerpoint/2010/main" val="3199154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EAECF45F-934C-4733-AA06-A8618B3144AC}" type="slidenum">
              <a:rPr lang="he-IL" smtClean="0"/>
              <a:t>18</a:t>
            </a:fld>
            <a:endParaRPr lang="he-IL"/>
          </a:p>
        </p:txBody>
      </p:sp>
    </p:spTree>
    <p:extLst>
      <p:ext uri="{BB962C8B-B14F-4D97-AF65-F5344CB8AC3E}">
        <p14:creationId xmlns:p14="http://schemas.microsoft.com/office/powerpoint/2010/main" val="1177636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 </a:t>
            </a:r>
          </a:p>
        </p:txBody>
      </p:sp>
      <p:sp>
        <p:nvSpPr>
          <p:cNvPr id="4" name="Slide Number Placeholder 3"/>
          <p:cNvSpPr>
            <a:spLocks noGrp="1"/>
          </p:cNvSpPr>
          <p:nvPr>
            <p:ph type="sldNum" sz="quarter" idx="5"/>
          </p:nvPr>
        </p:nvSpPr>
        <p:spPr/>
        <p:txBody>
          <a:bodyPr/>
          <a:lstStyle/>
          <a:p>
            <a:fld id="{EAECF45F-934C-4733-AA06-A8618B3144AC}" type="slidenum">
              <a:rPr lang="he-IL" smtClean="0"/>
              <a:t>19</a:t>
            </a:fld>
            <a:endParaRPr lang="he-IL"/>
          </a:p>
        </p:txBody>
      </p:sp>
    </p:spTree>
    <p:extLst>
      <p:ext uri="{BB962C8B-B14F-4D97-AF65-F5344CB8AC3E}">
        <p14:creationId xmlns:p14="http://schemas.microsoft.com/office/powerpoint/2010/main" val="2335928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206" name="Google Shape;206;p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Calibri"/>
              <a:buNone/>
            </a:pPr>
            <a:fld id="{00000000-1234-1234-1234-123412341234}" type="slidenum">
              <a:rPr lang="x-none"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83609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SA" dirty="0"/>
              <a:t>بطاقات</a:t>
            </a:r>
            <a:r>
              <a:rPr lang="ar-SA" baseline="0" dirty="0"/>
              <a:t> لفعاليّة «الحساسيّة الرّقميّة- في كلّ زمان ومكان»</a:t>
            </a:r>
            <a:endParaRPr lang="he-IL" dirty="0"/>
          </a:p>
        </p:txBody>
      </p:sp>
      <p:sp>
        <p:nvSpPr>
          <p:cNvPr id="4" name="Slide Number Placeholder 3"/>
          <p:cNvSpPr>
            <a:spLocks noGrp="1"/>
          </p:cNvSpPr>
          <p:nvPr>
            <p:ph type="sldNum" sz="quarter" idx="5"/>
          </p:nvPr>
        </p:nvSpPr>
        <p:spPr/>
        <p:txBody>
          <a:bodyPr/>
          <a:lstStyle/>
          <a:p>
            <a:fld id="{EAECF45F-934C-4733-AA06-A8618B3144AC}" type="slidenum">
              <a:rPr lang="he-IL" smtClean="0"/>
              <a:t>20</a:t>
            </a:fld>
            <a:endParaRPr lang="he-IL"/>
          </a:p>
        </p:txBody>
      </p:sp>
    </p:spTree>
    <p:extLst>
      <p:ext uri="{BB962C8B-B14F-4D97-AF65-F5344CB8AC3E}">
        <p14:creationId xmlns:p14="http://schemas.microsoft.com/office/powerpoint/2010/main" val="4094151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7A9B4-868E-CA6E-77BC-0A756F10B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3AC2AF-8520-D8F9-158B-D95D3742DB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6962D6-F677-4105-FC44-634BA3ABD608}"/>
              </a:ext>
            </a:extLst>
          </p:cNvPr>
          <p:cNvSpPr>
            <a:spLocks noGrp="1"/>
          </p:cNvSpPr>
          <p:nvPr>
            <p:ph type="body" idx="1"/>
          </p:nvPr>
        </p:nvSpPr>
        <p:spPr/>
        <p:txBody>
          <a:bodyPr/>
          <a:lstStyle/>
          <a:p>
            <a:endParaRPr lang="he-IL" dirty="0"/>
          </a:p>
        </p:txBody>
      </p:sp>
      <p:sp>
        <p:nvSpPr>
          <p:cNvPr id="4" name="Slide Number Placeholder 3">
            <a:extLst>
              <a:ext uri="{FF2B5EF4-FFF2-40B4-BE49-F238E27FC236}">
                <a16:creationId xmlns:a16="http://schemas.microsoft.com/office/drawing/2014/main" id="{3B671CF1-430C-E50D-D7D1-E562BF2E4BFD}"/>
              </a:ext>
            </a:extLst>
          </p:cNvPr>
          <p:cNvSpPr>
            <a:spLocks noGrp="1"/>
          </p:cNvSpPr>
          <p:nvPr>
            <p:ph type="sldNum" sz="quarter" idx="5"/>
          </p:nvPr>
        </p:nvSpPr>
        <p:spPr/>
        <p:txBody>
          <a:bodyPr/>
          <a:lstStyle/>
          <a:p>
            <a:fld id="{EAECF45F-934C-4733-AA06-A8618B3144AC}" type="slidenum">
              <a:rPr lang="he-IL" smtClean="0"/>
              <a:t>21</a:t>
            </a:fld>
            <a:endParaRPr lang="he-IL"/>
          </a:p>
        </p:txBody>
      </p:sp>
    </p:spTree>
    <p:extLst>
      <p:ext uri="{BB962C8B-B14F-4D97-AF65-F5344CB8AC3E}">
        <p14:creationId xmlns:p14="http://schemas.microsoft.com/office/powerpoint/2010/main" val="3520337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x-none" dirty="0"/>
          </a:p>
        </p:txBody>
      </p:sp>
      <p:sp>
        <p:nvSpPr>
          <p:cNvPr id="4" name="מציין מיקום של מספר שקופית 3"/>
          <p:cNvSpPr>
            <a:spLocks noGrp="1"/>
          </p:cNvSpPr>
          <p:nvPr>
            <p:ph type="sldNum" sz="quarter" idx="5"/>
          </p:nvPr>
        </p:nvSpPr>
        <p:spPr/>
        <p:txBody>
          <a:bodyPr/>
          <a:lstStyle/>
          <a:p>
            <a:fld id="{2D822099-C4B9-4777-AC4D-E954DB6718BC}" type="slidenum">
              <a:rPr lang="he-IL" smtClean="0"/>
              <a:t>3</a:t>
            </a:fld>
            <a:endParaRPr lang="he-IL"/>
          </a:p>
        </p:txBody>
      </p:sp>
    </p:spTree>
    <p:extLst>
      <p:ext uri="{BB962C8B-B14F-4D97-AF65-F5344CB8AC3E}">
        <p14:creationId xmlns:p14="http://schemas.microsoft.com/office/powerpoint/2010/main" val="888417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ar-LB" dirty="0"/>
              <a:t>من المُهم</a:t>
            </a:r>
            <a:r>
              <a:rPr lang="ar-SA" dirty="0"/>
              <a:t>ّ</a:t>
            </a:r>
            <a:r>
              <a:rPr lang="ar-LB" dirty="0"/>
              <a:t> أن نُذكّر بالقواعد الأساسي</a:t>
            </a:r>
            <a:r>
              <a:rPr lang="ar-SA" dirty="0"/>
              <a:t>ّ</a:t>
            </a:r>
            <a:r>
              <a:rPr lang="ar-LB" dirty="0"/>
              <a:t>ة للحوار في كلّ درس، بهدف تدعيم الحيّز الآمن الذي يُفسح المجال لحوار عاطفي</a:t>
            </a:r>
            <a:r>
              <a:rPr lang="ar-SA" dirty="0"/>
              <a:t>ّ</a:t>
            </a:r>
            <a:r>
              <a:rPr lang="ar-LB" dirty="0"/>
              <a:t> بين الطّلبة</a:t>
            </a:r>
            <a:r>
              <a:rPr lang="x-none" dirty="0"/>
              <a:t>.</a:t>
            </a:r>
            <a:r>
              <a:rPr lang="he-IL" b="0" dirty="0"/>
              <a:t>  </a:t>
            </a:r>
            <a:r>
              <a:rPr lang="he-IL" b="1" dirty="0"/>
              <a:t> </a:t>
            </a:r>
          </a:p>
        </p:txBody>
      </p:sp>
      <p:sp>
        <p:nvSpPr>
          <p:cNvPr id="184" name="Google Shape;18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3572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t>توجيهات للمعلّم\ـة:</a:t>
            </a:r>
          </a:p>
          <a:p>
            <a:pPr algn="r" rtl="1"/>
            <a:r>
              <a:rPr lang="ar-SA" dirty="0"/>
              <a:t> تهدف</a:t>
            </a:r>
            <a:r>
              <a:rPr lang="ar-SA" baseline="0" dirty="0"/>
              <a:t> هذه الفعاليّة إلى</a:t>
            </a:r>
            <a:r>
              <a:rPr lang="ar-SA" dirty="0"/>
              <a:t> تنمية الوعي لدى الطّلبة بما يتعلّق بقدرتهم على استخدام تكنولوجيا الذّكاء الاصطناعيّ المولّد، والتّأكيد على المسؤوليّة الشّخصيّة والاجتماعيّة المطلوبة منهم عند إعداد المحتويات ونشْرها</a:t>
            </a:r>
            <a:r>
              <a:rPr lang="ar-SA" baseline="0" dirty="0"/>
              <a:t> للآخرين، وذلك</a:t>
            </a:r>
            <a:r>
              <a:rPr lang="ar-SA" dirty="0"/>
              <a:t> من خلال إدراك العواقب العاطفيّة والاجتماعيّة المحتملة،</a:t>
            </a:r>
            <a:r>
              <a:rPr lang="ar-SA" baseline="0" dirty="0"/>
              <a:t> وإمكانيّة</a:t>
            </a:r>
            <a:r>
              <a:rPr lang="ar-SA" dirty="0"/>
              <a:t> التّسبّب</a:t>
            </a:r>
            <a:r>
              <a:rPr lang="ar-SA" baseline="0" dirty="0"/>
              <a:t> بالأذى</a:t>
            </a:r>
            <a:r>
              <a:rPr lang="ar-SA" dirty="0"/>
              <a:t> إذا استُخدِمَت التّكنولوجيا بشكل غير حكيم أو صُنِعَ محتوى مسيء أو غير صحيح.</a:t>
            </a:r>
            <a:endParaRPr lang="he-IL" dirty="0"/>
          </a:p>
          <a:p>
            <a:pPr algn="r" rtl="1"/>
            <a:endParaRPr lang="ar-SA" b="1" dirty="0"/>
          </a:p>
          <a:p>
            <a:pPr algn="r" rtl="1"/>
            <a:r>
              <a:rPr lang="ar-SA" b="1" dirty="0"/>
              <a:t>سير الفعاليّة:</a:t>
            </a:r>
            <a:endParaRPr lang="he-IL" b="1" dirty="0"/>
          </a:p>
          <a:p>
            <a:pPr algn="r" rtl="1"/>
            <a:r>
              <a:rPr lang="ar-SA" dirty="0"/>
              <a:t>يـ\يدخل المعلّم\ـة إلى الموقع:</a:t>
            </a:r>
            <a:endParaRPr lang="he-IL" dirty="0"/>
          </a:p>
          <a:p>
            <a:pPr algn="r" rtl="1"/>
            <a:r>
              <a:rPr lang="en-US" dirty="0"/>
              <a:t>https://app.leonardo.ai</a:t>
            </a:r>
            <a:endParaRPr lang="he-IL" dirty="0"/>
          </a:p>
          <a:p>
            <a:pPr algn="r" rtl="1"/>
            <a:r>
              <a:rPr lang="he-IL" dirty="0"/>
              <a:t>(</a:t>
            </a:r>
            <a:r>
              <a:rPr lang="ar-SA" dirty="0"/>
              <a:t>بالإمكان الدّخول إلى أداة ذكاء</a:t>
            </a:r>
            <a:r>
              <a:rPr lang="ar-SA" baseline="0" dirty="0"/>
              <a:t> اصطناعيّ أخرى التي تُنشئ صورًا، على سبيل المثال </a:t>
            </a:r>
            <a:r>
              <a:rPr lang="en-US" baseline="0" dirty="0"/>
              <a:t>Chat </a:t>
            </a:r>
            <a:r>
              <a:rPr lang="en-US" baseline="0" dirty="0" err="1"/>
              <a:t>gpt</a:t>
            </a:r>
            <a:r>
              <a:rPr lang="he-IL" baseline="0" dirty="0"/>
              <a:t>)</a:t>
            </a:r>
            <a:endParaRPr lang="he-IL" dirty="0"/>
          </a:p>
          <a:p>
            <a:pPr algn="r" rtl="1"/>
            <a:r>
              <a:rPr lang="ar-SA" dirty="0"/>
              <a:t>نوزّع لكلّ طالب\ـة ملحقًا من البطاقات</a:t>
            </a:r>
            <a:r>
              <a:rPr lang="ar-SA" baseline="0" dirty="0"/>
              <a:t> المصنّفة وفق أربعة ألوان مختلفة: </a:t>
            </a:r>
            <a:endParaRPr lang="he-IL" dirty="0"/>
          </a:p>
          <a:p>
            <a:pPr algn="r" rtl="1"/>
            <a:r>
              <a:rPr lang="ar-SA" dirty="0"/>
              <a:t>اللون الأزرق: شخصيّة</a:t>
            </a:r>
            <a:endParaRPr lang="he-IL" dirty="0"/>
          </a:p>
          <a:p>
            <a:pPr algn="r" rtl="1"/>
            <a:r>
              <a:rPr lang="ar-SA" dirty="0"/>
              <a:t>اللون الأخضر: غَرَض إضافيّ</a:t>
            </a:r>
            <a:endParaRPr lang="he-IL" dirty="0"/>
          </a:p>
          <a:p>
            <a:pPr algn="r" rtl="1"/>
            <a:r>
              <a:rPr lang="ar-SA" dirty="0"/>
              <a:t>اللون الأصفر: تسريحة الشّعر</a:t>
            </a:r>
            <a:endParaRPr lang="he-IL" dirty="0"/>
          </a:p>
          <a:p>
            <a:pPr algn="r" rtl="1"/>
            <a:r>
              <a:rPr lang="ar-SA" dirty="0"/>
              <a:t>اللون الورديّ: ما</a:t>
            </a:r>
            <a:r>
              <a:rPr lang="ar-SA" baseline="0" dirty="0"/>
              <a:t> يفعل</a:t>
            </a:r>
            <a:endParaRPr lang="he-IL" dirty="0"/>
          </a:p>
          <a:p>
            <a:pPr algn="r" rtl="1"/>
            <a:endParaRPr lang="en-US" dirty="0"/>
          </a:p>
          <a:p>
            <a:pPr algn="r" rtl="1"/>
            <a:r>
              <a:rPr lang="ar-SA" dirty="0"/>
              <a:t>يحصل كلّ طالب\ـة على بطاقة واحدة بشكل عشوائيّ ودون أن يرى ما كُتِبَ فيها (بالإمكان طيّ البطاقة). </a:t>
            </a:r>
            <a:endParaRPr lang="he-IL" dirty="0"/>
          </a:p>
          <a:p>
            <a:pPr algn="r" rtl="1"/>
            <a:r>
              <a:rPr lang="ar-SA" dirty="0"/>
              <a:t>نختار أربعة متطوّعين، حيث يكون كلّ متطوّع مع</a:t>
            </a:r>
            <a:r>
              <a:rPr lang="ar-SA" baseline="0" dirty="0"/>
              <a:t> بطاقة من لون آخر. </a:t>
            </a:r>
            <a:r>
              <a:rPr lang="ar-SA" dirty="0"/>
              <a:t>يقول كلّ طالب\ـة </a:t>
            </a:r>
            <a:r>
              <a:rPr lang="ar-SA" baseline="0" dirty="0"/>
              <a:t>ما كٌتِبَ في بطاقته وبعد ذلك نُنشئ «تركيبة» من  البطاقات الأربع. على سبيل المثال، يتمّ تركيب «محارب سموراي يرتدي تنّورة مصنوعة من قماش </a:t>
            </a:r>
            <a:r>
              <a:rPr lang="ar-SA" baseline="0" dirty="0" err="1"/>
              <a:t>التّول</a:t>
            </a:r>
            <a:r>
              <a:rPr lang="ar-SA" baseline="0" dirty="0"/>
              <a:t> وشعره مربوط ويقوم بغسل الملابس». </a:t>
            </a:r>
          </a:p>
          <a:p>
            <a:pPr algn="r" rtl="1"/>
            <a:r>
              <a:rPr lang="ar-SA" baseline="0" dirty="0"/>
              <a:t>تُنشئ الشّخصيّة بواسطة أداة الذّكاء الاصطناعيّ ونعرض النّتيجة على اللوح.   </a:t>
            </a:r>
          </a:p>
          <a:p>
            <a:pPr algn="r" rtl="1"/>
            <a:endParaRPr lang="ar-SA" b="1" baseline="0" dirty="0"/>
          </a:p>
          <a:p>
            <a:pPr algn="r" rtl="1"/>
            <a:r>
              <a:rPr lang="ar-SA" b="1" dirty="0"/>
              <a:t>توجيهات لاستخدام الموقع </a:t>
            </a:r>
            <a:r>
              <a:rPr lang="he-IL" b="1" dirty="0"/>
              <a:t>:</a:t>
            </a:r>
            <a:r>
              <a:rPr lang="he-IL" dirty="0"/>
              <a:t> </a:t>
            </a:r>
          </a:p>
          <a:p>
            <a:pPr algn="r" rtl="1"/>
            <a:r>
              <a:rPr lang="ar-SA" dirty="0"/>
              <a:t>في كلمة البحث يـ\تكتب المعلّم\ـة </a:t>
            </a:r>
            <a:r>
              <a:rPr lang="en-US" dirty="0"/>
              <a:t>prompt </a:t>
            </a:r>
            <a:r>
              <a:rPr lang="ar-SA" dirty="0"/>
              <a:t> (سطر الأوامر</a:t>
            </a:r>
            <a:r>
              <a:rPr lang="ar-SA" baseline="0" dirty="0"/>
              <a:t> أو المطالبة والتّوجيه): ارسم رسمًا\اصنع صورة..  مع الإشارة إلى التّفاصيل من البطاقات الأربعة، وبعد ذلك يتم الضّغط على</a:t>
            </a:r>
            <a:r>
              <a:rPr lang="he-IL" dirty="0"/>
              <a:t> "</a:t>
            </a:r>
            <a:r>
              <a:rPr lang="ar-SA" dirty="0"/>
              <a:t>اصنع</a:t>
            </a:r>
            <a:r>
              <a:rPr lang="he-IL" dirty="0"/>
              <a:t>" </a:t>
            </a:r>
            <a:r>
              <a:rPr lang="en-US" dirty="0"/>
              <a:t>generate) </a:t>
            </a:r>
            <a:r>
              <a:rPr lang="ar-SA" baseline="0" dirty="0"/>
              <a:t> أو </a:t>
            </a:r>
            <a:r>
              <a:rPr lang="en-US" baseline="0" dirty="0"/>
              <a:t>(..</a:t>
            </a:r>
            <a:r>
              <a:rPr lang="en-US" dirty="0"/>
              <a:t>create</a:t>
            </a:r>
            <a:r>
              <a:rPr lang="he-IL" dirty="0"/>
              <a:t>. </a:t>
            </a:r>
            <a:r>
              <a:rPr lang="ar-SA" dirty="0"/>
              <a:t>ستولّد المنظومة المطلوب (ستُنتِج</a:t>
            </a:r>
            <a:r>
              <a:rPr lang="ar-SA" baseline="0" dirty="0"/>
              <a:t> صورة)</a:t>
            </a:r>
            <a:r>
              <a:rPr lang="ar-SY" baseline="0" dirty="0"/>
              <a:t>.</a:t>
            </a:r>
            <a:endParaRPr lang="he-IL" dirty="0"/>
          </a:p>
          <a:p>
            <a:pPr algn="r" rtl="1"/>
            <a:endParaRPr lang="he-IL" dirty="0"/>
          </a:p>
          <a:p>
            <a:pPr algn="r" rtl="1"/>
            <a:endParaRPr lang="he-IL" dirty="0"/>
          </a:p>
          <a:p>
            <a:pPr algn="r" rtl="1"/>
            <a:r>
              <a:rPr lang="ar-SA" dirty="0"/>
              <a:t>توسّع حَوْل</a:t>
            </a:r>
            <a:r>
              <a:rPr lang="ar-SA" baseline="0" dirty="0"/>
              <a:t> ال</a:t>
            </a:r>
            <a:r>
              <a:rPr lang="ar-SA" dirty="0"/>
              <a:t>مصطلحات:</a:t>
            </a:r>
            <a:endParaRPr lang="he-IL" dirty="0"/>
          </a:p>
          <a:p>
            <a:pPr algn="r" rtl="1"/>
            <a:r>
              <a:rPr lang="ar-SA" b="1" dirty="0"/>
              <a:t>توليد</a:t>
            </a:r>
            <a:r>
              <a:rPr lang="he-IL" b="1" dirty="0"/>
              <a:t>:  </a:t>
            </a:r>
            <a:r>
              <a:rPr lang="he-IL" dirty="0"/>
              <a:t>(</a:t>
            </a:r>
            <a:r>
              <a:rPr lang="en-US" dirty="0"/>
              <a:t>Generate </a:t>
            </a:r>
            <a:r>
              <a:rPr lang="he-IL" dirty="0"/>
              <a:t> </a:t>
            </a:r>
            <a:r>
              <a:rPr lang="ar-SA" dirty="0"/>
              <a:t>بالإنجليزيّة</a:t>
            </a:r>
            <a:r>
              <a:rPr lang="he-IL" dirty="0"/>
              <a:t>) </a:t>
            </a:r>
            <a:r>
              <a:rPr lang="ar-SA" dirty="0"/>
              <a:t>يتطرّق إلى عمليّة خلْق أمر ما، خلْق</a:t>
            </a:r>
            <a:r>
              <a:rPr lang="ar-SA" baseline="0" dirty="0"/>
              <a:t> فكرة أو محتوى أو نتيجة وفق مُدخَل أو طَلَب معيّن. في سياق التّكنولوجيا أو المنظومات المحوسبة، «توليد» تعني إنتاج أو استخلاص نتيجة من معطيات أو من سطر مطالبة\أوامر (</a:t>
            </a:r>
            <a:r>
              <a:rPr lang="en-US" baseline="0" dirty="0"/>
              <a:t>prompt</a:t>
            </a:r>
            <a:r>
              <a:rPr lang="ar-SA" baseline="0" dirty="0"/>
              <a:t>). على سبيل المثال، في المنظومات المحوسبة، يتمّ «توليد» إجابة أو محتوى وفق تعليماتك. </a:t>
            </a:r>
          </a:p>
          <a:p>
            <a:pPr algn="r" rtl="1"/>
            <a:endParaRPr lang="ar-SA" b="1" baseline="0" dirty="0"/>
          </a:p>
          <a:p>
            <a:pPr algn="r" rtl="1"/>
            <a:r>
              <a:rPr lang="ar-SA" b="1" dirty="0"/>
              <a:t>سطر المطالبة أو الأوامر</a:t>
            </a:r>
            <a:r>
              <a:rPr lang="ar-SA" b="1" baseline="0" dirty="0"/>
              <a:t> </a:t>
            </a:r>
            <a:r>
              <a:rPr lang="en-US" b="1" baseline="0" dirty="0"/>
              <a:t>(</a:t>
            </a:r>
            <a:r>
              <a:rPr lang="en-US" b="1" dirty="0"/>
              <a:t>Prompt)</a:t>
            </a:r>
            <a:r>
              <a:rPr lang="he-IL" b="1" dirty="0"/>
              <a:t>:</a:t>
            </a:r>
            <a:r>
              <a:rPr lang="he-IL" b="1" baseline="0" dirty="0"/>
              <a:t> </a:t>
            </a:r>
            <a:r>
              <a:rPr lang="ar-SA" b="0" baseline="0" dirty="0"/>
              <a:t>هو الطّلب أو التّعليمات الّتي تُعطى للمنظومة أو البرمجيّة، عادة من أجل صنْع محتوى أو عمل معيّن. في منظومة محوسبة، </a:t>
            </a:r>
            <a:r>
              <a:rPr lang="ar-SY" b="0" baseline="0" dirty="0"/>
              <a:t>سطر المطالبة </a:t>
            </a:r>
            <a:r>
              <a:rPr lang="en-US" b="0" baseline="0" dirty="0"/>
              <a:t>  (prompt)</a:t>
            </a:r>
            <a:r>
              <a:rPr lang="ar-SA" b="0" baseline="0" dirty="0"/>
              <a:t> هو التّوجيهات أو السّؤال الذي ترسله كي تحصل على إجابة أو مساعدة.  </a:t>
            </a:r>
          </a:p>
          <a:p>
            <a:pPr algn="r" rtl="1"/>
            <a:endParaRPr lang="he-IL" dirty="0"/>
          </a:p>
          <a:p>
            <a:pPr algn="r" rtl="1"/>
            <a:r>
              <a:rPr lang="ar-SA" dirty="0"/>
              <a:t>انتبهوا- هناك مواقع مختلفة تتيح إمكانيّة خلْق صُوَر أو لوحات، و </a:t>
            </a:r>
            <a:r>
              <a:rPr lang="ar-SY" dirty="0"/>
              <a:t>ليوناردو</a:t>
            </a:r>
            <a:r>
              <a:rPr lang="ar-SY" baseline="0" dirty="0"/>
              <a:t> </a:t>
            </a:r>
            <a:r>
              <a:rPr lang="ar-SY" dirty="0"/>
              <a:t>هو أحد هذه المواقع. على سبيل المثال، بالإمكان استخدام الموقع </a:t>
            </a:r>
            <a:r>
              <a:rPr lang="en-US" dirty="0"/>
              <a:t>chat </a:t>
            </a:r>
            <a:r>
              <a:rPr lang="en-US" dirty="0" err="1"/>
              <a:t>gpt</a:t>
            </a:r>
            <a:r>
              <a:rPr lang="ar-SA" dirty="0"/>
              <a:t> من أجل ذلك أيضًا. </a:t>
            </a:r>
            <a:endParaRPr lang="he-IL" dirty="0"/>
          </a:p>
          <a:p>
            <a:pPr algn="r" rtl="1"/>
            <a:endParaRPr lang="he-IL" dirty="0"/>
          </a:p>
          <a:p>
            <a:pPr algn="r" rtl="1"/>
            <a:endParaRPr lang="he-IL" dirty="0"/>
          </a:p>
          <a:p>
            <a:pPr algn="r" rtl="1"/>
            <a:endParaRPr lang="he-IL" dirty="0"/>
          </a:p>
          <a:p>
            <a:pPr algn="r" rtl="1"/>
            <a:endParaRPr lang="he-IL" dirty="0"/>
          </a:p>
        </p:txBody>
      </p:sp>
      <p:sp>
        <p:nvSpPr>
          <p:cNvPr id="4" name="Slide Number Placeholder 3"/>
          <p:cNvSpPr>
            <a:spLocks noGrp="1"/>
          </p:cNvSpPr>
          <p:nvPr>
            <p:ph type="sldNum" sz="quarter" idx="5"/>
          </p:nvPr>
        </p:nvSpPr>
        <p:spPr/>
        <p:txBody>
          <a:bodyPr/>
          <a:lstStyle/>
          <a:p>
            <a:fld id="{EAECF45F-934C-4733-AA06-A8618B3144AC}" type="slidenum">
              <a:rPr lang="he-IL" smtClean="0"/>
              <a:t>5</a:t>
            </a:fld>
            <a:endParaRPr lang="he-IL"/>
          </a:p>
        </p:txBody>
      </p:sp>
    </p:spTree>
    <p:extLst>
      <p:ext uri="{BB962C8B-B14F-4D97-AF65-F5344CB8AC3E}">
        <p14:creationId xmlns:p14="http://schemas.microsoft.com/office/powerpoint/2010/main" val="3594408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 </a:t>
            </a:r>
          </a:p>
        </p:txBody>
      </p:sp>
      <p:sp>
        <p:nvSpPr>
          <p:cNvPr id="4" name="Slide Number Placeholder 3"/>
          <p:cNvSpPr>
            <a:spLocks noGrp="1"/>
          </p:cNvSpPr>
          <p:nvPr>
            <p:ph type="sldNum" sz="quarter" idx="5"/>
          </p:nvPr>
        </p:nvSpPr>
        <p:spPr/>
        <p:txBody>
          <a:bodyPr/>
          <a:lstStyle/>
          <a:p>
            <a:fld id="{EAECF45F-934C-4733-AA06-A8618B3144AC}" type="slidenum">
              <a:rPr lang="he-IL" smtClean="0"/>
              <a:t>6</a:t>
            </a:fld>
            <a:endParaRPr lang="he-IL"/>
          </a:p>
        </p:txBody>
      </p:sp>
    </p:spTree>
    <p:extLst>
      <p:ext uri="{BB962C8B-B14F-4D97-AF65-F5344CB8AC3E}">
        <p14:creationId xmlns:p14="http://schemas.microsoft.com/office/powerpoint/2010/main" val="573838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توجيهات للمعلّم\ـة:</a:t>
            </a:r>
          </a:p>
          <a:p>
            <a:pPr algn="r" rtl="1"/>
            <a:r>
              <a:rPr lang="ar-SA" dirty="0"/>
              <a:t>يجب إيصال رسالة إلى الطّلبة مفادها أن استخدام الذّكاء الاصطناعيّ لإنشاء الصّور يمكن أن يكون أداة إبداعيّة وممتعة. غالبًا ما يتمّ الاستخدام لهذا الغرض بدافع الفضول والتّجريب والتّعبير عن الأفكار/الخيال، والرّغبة في الإضحاك أيضًا.</a:t>
            </a:r>
            <a:r>
              <a:rPr lang="ar-SA" baseline="0" dirty="0"/>
              <a:t> </a:t>
            </a:r>
            <a:r>
              <a:rPr lang="ar-SA" dirty="0"/>
              <a:t>ومع</a:t>
            </a:r>
            <a:r>
              <a:rPr lang="ar-SA" baseline="0" dirty="0"/>
              <a:t> ذلك</a:t>
            </a:r>
            <a:r>
              <a:rPr lang="ar-SA" dirty="0"/>
              <a:t>، من المهمّ الانتباه إلى الخطّ الرّفيع الذي يفصل</a:t>
            </a:r>
            <a:r>
              <a:rPr lang="ar-SA" baseline="0" dirty="0"/>
              <a:t> </a:t>
            </a:r>
            <a:r>
              <a:rPr lang="ar-SA" dirty="0"/>
              <a:t>بين الفكاهة والأذى. يمكن أن تؤدّي السّهولة الّتي يمكن بها إنشاء الصّور إلى مواقف يتمّ فيها</a:t>
            </a:r>
            <a:r>
              <a:rPr lang="ar-SA" baseline="0" dirty="0"/>
              <a:t> </a:t>
            </a:r>
            <a:r>
              <a:rPr lang="ar-SA" dirty="0"/>
              <a:t>إنشاء صُوَر بدافع الرّغبة في الإضحاك، ولكنّها قد تُحرج شخصًا آخر</a:t>
            </a:r>
            <a:r>
              <a:rPr lang="ar-SA" baseline="0" dirty="0"/>
              <a:t> </a:t>
            </a:r>
            <a:r>
              <a:rPr lang="ar-SA" dirty="0"/>
              <a:t>أو تؤذيه، حتّى وإن كان ذلك بشكل غير مقصود.</a:t>
            </a:r>
            <a:endParaRPr lang="he-IL" dirty="0"/>
          </a:p>
          <a:p>
            <a:pPr algn="r" rtl="1"/>
            <a:endParaRPr lang="he-IL" dirty="0"/>
          </a:p>
        </p:txBody>
      </p:sp>
      <p:sp>
        <p:nvSpPr>
          <p:cNvPr id="4" name="Slide Number Placeholder 3"/>
          <p:cNvSpPr>
            <a:spLocks noGrp="1"/>
          </p:cNvSpPr>
          <p:nvPr>
            <p:ph type="sldNum" sz="quarter" idx="5"/>
          </p:nvPr>
        </p:nvSpPr>
        <p:spPr/>
        <p:txBody>
          <a:bodyPr/>
          <a:lstStyle/>
          <a:p>
            <a:fld id="{EAECF45F-934C-4733-AA06-A8618B3144AC}" type="slidenum">
              <a:rPr lang="he-IL" smtClean="0"/>
              <a:t>7</a:t>
            </a:fld>
            <a:endParaRPr lang="he-IL"/>
          </a:p>
        </p:txBody>
      </p:sp>
    </p:spTree>
    <p:extLst>
      <p:ext uri="{BB962C8B-B14F-4D97-AF65-F5344CB8AC3E}">
        <p14:creationId xmlns:p14="http://schemas.microsoft.com/office/powerpoint/2010/main" val="3079466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توجيهات للمعلّم\ـة: يجب الضّغط على الدائرة الزّرقاء لعرض محتواها.</a:t>
            </a:r>
            <a:endParaRPr lang="he-IL" dirty="0"/>
          </a:p>
        </p:txBody>
      </p:sp>
      <p:sp>
        <p:nvSpPr>
          <p:cNvPr id="4" name="Slide Number Placeholder 3"/>
          <p:cNvSpPr>
            <a:spLocks noGrp="1"/>
          </p:cNvSpPr>
          <p:nvPr>
            <p:ph type="sldNum" sz="quarter" idx="5"/>
          </p:nvPr>
        </p:nvSpPr>
        <p:spPr/>
        <p:txBody>
          <a:bodyPr/>
          <a:lstStyle/>
          <a:p>
            <a:fld id="{EAECF45F-934C-4733-AA06-A8618B3144AC}" type="slidenum">
              <a:rPr lang="he-IL" smtClean="0"/>
              <a:t>8</a:t>
            </a:fld>
            <a:endParaRPr lang="he-IL"/>
          </a:p>
        </p:txBody>
      </p:sp>
    </p:spTree>
    <p:extLst>
      <p:ext uri="{BB962C8B-B14F-4D97-AF65-F5344CB8AC3E}">
        <p14:creationId xmlns:p14="http://schemas.microsoft.com/office/powerpoint/2010/main" val="2025082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dirty="0"/>
              <a:t>https://www.youtube.com/watch?v=fzVUlk47Z8M</a:t>
            </a:r>
          </a:p>
          <a:p>
            <a:pPr algn="r" rtl="1"/>
            <a:endParaRPr lang="en-US" dirty="0"/>
          </a:p>
          <a:p>
            <a:pPr algn="r" rtl="1"/>
            <a:r>
              <a:rPr lang="ar-SA" dirty="0"/>
              <a:t>توجيهات للمعلّم\ـة: </a:t>
            </a:r>
            <a:endParaRPr lang="he-IL" dirty="0"/>
          </a:p>
          <a:p>
            <a:pPr algn="r" rtl="1"/>
            <a:r>
              <a:rPr lang="ar-SA" dirty="0"/>
              <a:t>يجب عَرْض الفيديو</a:t>
            </a:r>
            <a:r>
              <a:rPr lang="ar-SA" baseline="0" dirty="0"/>
              <a:t> من بدايته حتّى الدّقيقة 1:45، </a:t>
            </a:r>
            <a:r>
              <a:rPr lang="ar-SA" dirty="0"/>
              <a:t>وإجراء حديث حَوْله حسب الأسئلة الّتي في شريحة</a:t>
            </a:r>
            <a:r>
              <a:rPr lang="ar-SA" baseline="0" dirty="0"/>
              <a:t> العَرض الآتية.</a:t>
            </a:r>
            <a:endParaRPr lang="he-IL" dirty="0"/>
          </a:p>
        </p:txBody>
      </p:sp>
      <p:sp>
        <p:nvSpPr>
          <p:cNvPr id="4" name="Slide Number Placeholder 3"/>
          <p:cNvSpPr>
            <a:spLocks noGrp="1"/>
          </p:cNvSpPr>
          <p:nvPr>
            <p:ph type="sldNum" sz="quarter" idx="5"/>
          </p:nvPr>
        </p:nvSpPr>
        <p:spPr/>
        <p:txBody>
          <a:bodyPr/>
          <a:lstStyle/>
          <a:p>
            <a:fld id="{EAECF45F-934C-4733-AA06-A8618B3144AC}" type="slidenum">
              <a:rPr lang="he-IL" smtClean="0"/>
              <a:t>9</a:t>
            </a:fld>
            <a:endParaRPr lang="he-IL"/>
          </a:p>
        </p:txBody>
      </p:sp>
    </p:spTree>
    <p:extLst>
      <p:ext uri="{BB962C8B-B14F-4D97-AF65-F5344CB8AC3E}">
        <p14:creationId xmlns:p14="http://schemas.microsoft.com/office/powerpoint/2010/main" val="2978047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BEB40-D7E3-1CFB-4DA4-6759636021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Subtitle 2">
            <a:extLst>
              <a:ext uri="{FF2B5EF4-FFF2-40B4-BE49-F238E27FC236}">
                <a16:creationId xmlns:a16="http://schemas.microsoft.com/office/drawing/2014/main" id="{A71218D1-66BD-2F04-4AD8-185B7D45E4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Date Placeholder 3">
            <a:extLst>
              <a:ext uri="{FF2B5EF4-FFF2-40B4-BE49-F238E27FC236}">
                <a16:creationId xmlns:a16="http://schemas.microsoft.com/office/drawing/2014/main" id="{ECA956CA-27B3-81A7-FFEE-DDB3C8E8257B}"/>
              </a:ext>
            </a:extLst>
          </p:cNvPr>
          <p:cNvSpPr>
            <a:spLocks noGrp="1"/>
          </p:cNvSpPr>
          <p:nvPr>
            <p:ph type="dt" sz="half" idx="10"/>
          </p:nvPr>
        </p:nvSpPr>
        <p:spPr/>
        <p:txBody>
          <a:bodyPr/>
          <a:lstStyle/>
          <a:p>
            <a:fld id="{436EA3CF-21A2-4958-AB0F-DE07813F0FB8}" type="datetimeFigureOut">
              <a:rPr lang="he-IL" smtClean="0"/>
              <a:t>ה'/שבט/תשפ"ה</a:t>
            </a:fld>
            <a:endParaRPr lang="he-IL"/>
          </a:p>
        </p:txBody>
      </p:sp>
      <p:sp>
        <p:nvSpPr>
          <p:cNvPr id="5" name="Footer Placeholder 4">
            <a:extLst>
              <a:ext uri="{FF2B5EF4-FFF2-40B4-BE49-F238E27FC236}">
                <a16:creationId xmlns:a16="http://schemas.microsoft.com/office/drawing/2014/main" id="{3E029BBE-DA87-E478-4101-6EB787765E83}"/>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632385AA-74DC-E6DA-A232-214573120106}"/>
              </a:ext>
            </a:extLst>
          </p:cNvPr>
          <p:cNvSpPr>
            <a:spLocks noGrp="1"/>
          </p:cNvSpPr>
          <p:nvPr>
            <p:ph type="sldNum" sz="quarter" idx="12"/>
          </p:nvPr>
        </p:nvSpPr>
        <p:spPr/>
        <p:txBody>
          <a:bodyPr/>
          <a:lstStyle/>
          <a:p>
            <a:fld id="{234541EB-9939-4962-8F5D-9583278B2FAD}" type="slidenum">
              <a:rPr lang="he-IL" smtClean="0"/>
              <a:t>‹#›</a:t>
            </a:fld>
            <a:endParaRPr lang="he-IL"/>
          </a:p>
        </p:txBody>
      </p:sp>
    </p:spTree>
    <p:extLst>
      <p:ext uri="{BB962C8B-B14F-4D97-AF65-F5344CB8AC3E}">
        <p14:creationId xmlns:p14="http://schemas.microsoft.com/office/powerpoint/2010/main" val="2408546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B1F34-36AD-C1FB-6508-A78ABD7B59E1}"/>
              </a:ext>
            </a:extLst>
          </p:cNvPr>
          <p:cNvSpPr>
            <a:spLocks noGrp="1"/>
          </p:cNvSpPr>
          <p:nvPr>
            <p:ph type="title"/>
          </p:nvPr>
        </p:nvSpPr>
        <p:spPr/>
        <p:txBody>
          <a:bodyPr/>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C9913A24-7B8D-01F9-C836-10F4462050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4ED2942F-D6CF-B265-A47D-8BBCACB01D06}"/>
              </a:ext>
            </a:extLst>
          </p:cNvPr>
          <p:cNvSpPr>
            <a:spLocks noGrp="1"/>
          </p:cNvSpPr>
          <p:nvPr>
            <p:ph type="dt" sz="half" idx="10"/>
          </p:nvPr>
        </p:nvSpPr>
        <p:spPr/>
        <p:txBody>
          <a:bodyPr/>
          <a:lstStyle/>
          <a:p>
            <a:fld id="{436EA3CF-21A2-4958-AB0F-DE07813F0FB8}" type="datetimeFigureOut">
              <a:rPr lang="he-IL" smtClean="0"/>
              <a:t>ה'/שבט/תשפ"ה</a:t>
            </a:fld>
            <a:endParaRPr lang="he-IL"/>
          </a:p>
        </p:txBody>
      </p:sp>
      <p:sp>
        <p:nvSpPr>
          <p:cNvPr id="5" name="Footer Placeholder 4">
            <a:extLst>
              <a:ext uri="{FF2B5EF4-FFF2-40B4-BE49-F238E27FC236}">
                <a16:creationId xmlns:a16="http://schemas.microsoft.com/office/drawing/2014/main" id="{EC7F484B-6819-8B5B-0096-88D0C8C9E217}"/>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ADE605E5-CCD2-54C1-261D-1A186B38C854}"/>
              </a:ext>
            </a:extLst>
          </p:cNvPr>
          <p:cNvSpPr>
            <a:spLocks noGrp="1"/>
          </p:cNvSpPr>
          <p:nvPr>
            <p:ph type="sldNum" sz="quarter" idx="12"/>
          </p:nvPr>
        </p:nvSpPr>
        <p:spPr/>
        <p:txBody>
          <a:bodyPr/>
          <a:lstStyle/>
          <a:p>
            <a:fld id="{234541EB-9939-4962-8F5D-9583278B2FAD}" type="slidenum">
              <a:rPr lang="he-IL" smtClean="0"/>
              <a:t>‹#›</a:t>
            </a:fld>
            <a:endParaRPr lang="he-IL"/>
          </a:p>
        </p:txBody>
      </p:sp>
    </p:spTree>
    <p:extLst>
      <p:ext uri="{BB962C8B-B14F-4D97-AF65-F5344CB8AC3E}">
        <p14:creationId xmlns:p14="http://schemas.microsoft.com/office/powerpoint/2010/main" val="1209451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AE37-76E4-94DB-0347-825C2CF3115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C955DC0A-357D-73F9-4E42-315854AB82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EBB2FE3C-2694-3EB5-DDBC-942B186C5CF8}"/>
              </a:ext>
            </a:extLst>
          </p:cNvPr>
          <p:cNvSpPr>
            <a:spLocks noGrp="1"/>
          </p:cNvSpPr>
          <p:nvPr>
            <p:ph type="dt" sz="half" idx="10"/>
          </p:nvPr>
        </p:nvSpPr>
        <p:spPr/>
        <p:txBody>
          <a:bodyPr/>
          <a:lstStyle/>
          <a:p>
            <a:fld id="{436EA3CF-21A2-4958-AB0F-DE07813F0FB8}" type="datetimeFigureOut">
              <a:rPr lang="he-IL" smtClean="0"/>
              <a:t>ה'/שבט/תשפ"ה</a:t>
            </a:fld>
            <a:endParaRPr lang="he-IL"/>
          </a:p>
        </p:txBody>
      </p:sp>
      <p:sp>
        <p:nvSpPr>
          <p:cNvPr id="5" name="Footer Placeholder 4">
            <a:extLst>
              <a:ext uri="{FF2B5EF4-FFF2-40B4-BE49-F238E27FC236}">
                <a16:creationId xmlns:a16="http://schemas.microsoft.com/office/drawing/2014/main" id="{3F45F8FD-8F94-72D7-D828-C73800D68C6B}"/>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AAD77059-79F9-A8C9-D37A-E8A9A19E7414}"/>
              </a:ext>
            </a:extLst>
          </p:cNvPr>
          <p:cNvSpPr>
            <a:spLocks noGrp="1"/>
          </p:cNvSpPr>
          <p:nvPr>
            <p:ph type="sldNum" sz="quarter" idx="12"/>
          </p:nvPr>
        </p:nvSpPr>
        <p:spPr/>
        <p:txBody>
          <a:bodyPr/>
          <a:lstStyle/>
          <a:p>
            <a:fld id="{234541EB-9939-4962-8F5D-9583278B2FAD}" type="slidenum">
              <a:rPr lang="he-IL" smtClean="0"/>
              <a:t>‹#›</a:t>
            </a:fld>
            <a:endParaRPr lang="he-IL"/>
          </a:p>
        </p:txBody>
      </p:sp>
    </p:spTree>
    <p:extLst>
      <p:ext uri="{BB962C8B-B14F-4D97-AF65-F5344CB8AC3E}">
        <p14:creationId xmlns:p14="http://schemas.microsoft.com/office/powerpoint/2010/main" val="2193388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שאלות- אפשרות 1">
  <p:cSld name="שאלות- אפשרות 1">
    <p:spTree>
      <p:nvGrpSpPr>
        <p:cNvPr id="1" name="Shape 34"/>
        <p:cNvGrpSpPr/>
        <p:nvPr/>
      </p:nvGrpSpPr>
      <p:grpSpPr>
        <a:xfrm>
          <a:off x="0" y="0"/>
          <a:ext cx="0" cy="0"/>
          <a:chOff x="0" y="0"/>
          <a:chExt cx="0" cy="0"/>
        </a:xfrm>
      </p:grpSpPr>
      <p:sp>
        <p:nvSpPr>
          <p:cNvPr id="35" name="Google Shape;35;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6" name="Google Shape;3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7" name="Google Shape;37;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
        <p:nvSpPr>
          <p:cNvPr id="38" name="Google Shape;38;p24"/>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24"/>
          <p:cNvSpPr txBox="1"/>
          <p:nvPr/>
        </p:nvSpPr>
        <p:spPr>
          <a:xfrm>
            <a:off x="1159162" y="143362"/>
            <a:ext cx="8640619" cy="1200288"/>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SY" sz="7200" b="1" dirty="0">
                <a:solidFill>
                  <a:srgbClr val="002060"/>
                </a:solidFill>
                <a:latin typeface="Calibri"/>
                <a:ea typeface="Calibri"/>
                <a:cs typeface="Calibri"/>
                <a:sym typeface="Calibri"/>
              </a:rPr>
              <a:t>أسئلة</a:t>
            </a:r>
            <a:r>
              <a:rPr lang="ar-SY" sz="7200" b="1" baseline="0" dirty="0">
                <a:solidFill>
                  <a:srgbClr val="002060"/>
                </a:solidFill>
                <a:latin typeface="Calibri"/>
                <a:ea typeface="Calibri"/>
                <a:cs typeface="Calibri"/>
                <a:sym typeface="Calibri"/>
              </a:rPr>
              <a:t> للنّقاش في الصّفّ</a:t>
            </a:r>
            <a:endParaRPr dirty="0"/>
          </a:p>
        </p:txBody>
      </p:sp>
      <p:sp>
        <p:nvSpPr>
          <p:cNvPr id="40" name="Google Shape;40;p24"/>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03128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מה המסר שלנו">
  <p:cSld name="מה המסר שלנו">
    <p:spTree>
      <p:nvGrpSpPr>
        <p:cNvPr id="1" name="Shape 41"/>
        <p:cNvGrpSpPr/>
        <p:nvPr/>
      </p:nvGrpSpPr>
      <p:grpSpPr>
        <a:xfrm>
          <a:off x="0" y="0"/>
          <a:ext cx="0" cy="0"/>
          <a:chOff x="0" y="0"/>
          <a:chExt cx="0" cy="0"/>
        </a:xfrm>
      </p:grpSpPr>
      <p:sp>
        <p:nvSpPr>
          <p:cNvPr id="42" name="Google Shape;42;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3" name="Google Shape;4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4" name="Google Shape;44;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
        <p:nvSpPr>
          <p:cNvPr id="45" name="Google Shape;45;p25"/>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25"/>
          <p:cNvSpPr txBox="1"/>
          <p:nvPr/>
        </p:nvSpPr>
        <p:spPr>
          <a:xfrm>
            <a:off x="3191163" y="189529"/>
            <a:ext cx="6308436" cy="1200288"/>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SY" sz="7200" b="1" dirty="0">
                <a:solidFill>
                  <a:srgbClr val="002060"/>
                </a:solidFill>
                <a:latin typeface="Calibri"/>
                <a:ea typeface="Calibri"/>
                <a:cs typeface="Calibri"/>
                <a:sym typeface="Calibri"/>
              </a:rPr>
              <a:t>ما</a:t>
            </a:r>
            <a:r>
              <a:rPr lang="ar-SY" sz="7200" b="1" baseline="0" dirty="0">
                <a:solidFill>
                  <a:srgbClr val="002060"/>
                </a:solidFill>
                <a:latin typeface="Calibri"/>
                <a:ea typeface="Calibri"/>
                <a:cs typeface="Calibri"/>
                <a:sym typeface="Calibri"/>
              </a:rPr>
              <a:t> رسالتنا؟ </a:t>
            </a:r>
            <a:endParaRPr dirty="0"/>
          </a:p>
        </p:txBody>
      </p:sp>
      <p:sp>
        <p:nvSpPr>
          <p:cNvPr id="47" name="Google Shape;47;p25"/>
          <p:cNvSpPr txBox="1">
            <a:spLocks noGrp="1"/>
          </p:cNvSpPr>
          <p:nvPr>
            <p:ph type="body" idx="1"/>
          </p:nvPr>
        </p:nvSpPr>
        <p:spPr>
          <a:xfrm>
            <a:off x="2643910" y="2218749"/>
            <a:ext cx="83658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62882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AC91-D18F-B172-F5A3-22F62056E089}"/>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DFE65B32-42C4-31CA-E302-D25F3336FC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E8F97E02-C567-8799-885A-D04378749A2C}"/>
              </a:ext>
            </a:extLst>
          </p:cNvPr>
          <p:cNvSpPr>
            <a:spLocks noGrp="1"/>
          </p:cNvSpPr>
          <p:nvPr>
            <p:ph type="dt" sz="half" idx="10"/>
          </p:nvPr>
        </p:nvSpPr>
        <p:spPr/>
        <p:txBody>
          <a:bodyPr/>
          <a:lstStyle/>
          <a:p>
            <a:fld id="{436EA3CF-21A2-4958-AB0F-DE07813F0FB8}" type="datetimeFigureOut">
              <a:rPr lang="he-IL" smtClean="0"/>
              <a:t>ה'/שבט/תשפ"ה</a:t>
            </a:fld>
            <a:endParaRPr lang="he-IL"/>
          </a:p>
        </p:txBody>
      </p:sp>
      <p:sp>
        <p:nvSpPr>
          <p:cNvPr id="5" name="Footer Placeholder 4">
            <a:extLst>
              <a:ext uri="{FF2B5EF4-FFF2-40B4-BE49-F238E27FC236}">
                <a16:creationId xmlns:a16="http://schemas.microsoft.com/office/drawing/2014/main" id="{B1DD0735-3F40-6C9F-C9B9-4E96BA522A73}"/>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E6B308FD-FF62-8842-8A7D-4155F6614AC3}"/>
              </a:ext>
            </a:extLst>
          </p:cNvPr>
          <p:cNvSpPr>
            <a:spLocks noGrp="1"/>
          </p:cNvSpPr>
          <p:nvPr>
            <p:ph type="sldNum" sz="quarter" idx="12"/>
          </p:nvPr>
        </p:nvSpPr>
        <p:spPr/>
        <p:txBody>
          <a:bodyPr/>
          <a:lstStyle/>
          <a:p>
            <a:fld id="{234541EB-9939-4962-8F5D-9583278B2FAD}" type="slidenum">
              <a:rPr lang="he-IL" smtClean="0"/>
              <a:t>‹#›</a:t>
            </a:fld>
            <a:endParaRPr lang="he-IL"/>
          </a:p>
        </p:txBody>
      </p:sp>
    </p:spTree>
    <p:extLst>
      <p:ext uri="{BB962C8B-B14F-4D97-AF65-F5344CB8AC3E}">
        <p14:creationId xmlns:p14="http://schemas.microsoft.com/office/powerpoint/2010/main" val="1549099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192BE-5EC5-4DA7-B57A-30811AEBD2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Text Placeholder 2">
            <a:extLst>
              <a:ext uri="{FF2B5EF4-FFF2-40B4-BE49-F238E27FC236}">
                <a16:creationId xmlns:a16="http://schemas.microsoft.com/office/drawing/2014/main" id="{A91B9C7F-C094-F61D-3C61-BC77A02083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373B98-CB05-68A6-BABD-3EAFCF20EBCD}"/>
              </a:ext>
            </a:extLst>
          </p:cNvPr>
          <p:cNvSpPr>
            <a:spLocks noGrp="1"/>
          </p:cNvSpPr>
          <p:nvPr>
            <p:ph type="dt" sz="half" idx="10"/>
          </p:nvPr>
        </p:nvSpPr>
        <p:spPr/>
        <p:txBody>
          <a:bodyPr/>
          <a:lstStyle/>
          <a:p>
            <a:fld id="{436EA3CF-21A2-4958-AB0F-DE07813F0FB8}" type="datetimeFigureOut">
              <a:rPr lang="he-IL" smtClean="0"/>
              <a:t>ה'/שבט/תשפ"ה</a:t>
            </a:fld>
            <a:endParaRPr lang="he-IL"/>
          </a:p>
        </p:txBody>
      </p:sp>
      <p:sp>
        <p:nvSpPr>
          <p:cNvPr id="5" name="Footer Placeholder 4">
            <a:extLst>
              <a:ext uri="{FF2B5EF4-FFF2-40B4-BE49-F238E27FC236}">
                <a16:creationId xmlns:a16="http://schemas.microsoft.com/office/drawing/2014/main" id="{B3A4245F-E2AF-5DE3-C025-9643E5AF3FFB}"/>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F8FFD422-D936-89CC-E6B4-FBDEDCA2CE12}"/>
              </a:ext>
            </a:extLst>
          </p:cNvPr>
          <p:cNvSpPr>
            <a:spLocks noGrp="1"/>
          </p:cNvSpPr>
          <p:nvPr>
            <p:ph type="sldNum" sz="quarter" idx="12"/>
          </p:nvPr>
        </p:nvSpPr>
        <p:spPr/>
        <p:txBody>
          <a:bodyPr/>
          <a:lstStyle/>
          <a:p>
            <a:fld id="{234541EB-9939-4962-8F5D-9583278B2FAD}" type="slidenum">
              <a:rPr lang="he-IL" smtClean="0"/>
              <a:t>‹#›</a:t>
            </a:fld>
            <a:endParaRPr lang="he-IL"/>
          </a:p>
        </p:txBody>
      </p:sp>
    </p:spTree>
    <p:extLst>
      <p:ext uri="{BB962C8B-B14F-4D97-AF65-F5344CB8AC3E}">
        <p14:creationId xmlns:p14="http://schemas.microsoft.com/office/powerpoint/2010/main" val="385750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F2DB-2E4F-0375-C59C-2303656F116F}"/>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03D9AC3A-3067-07A2-A27F-F7EE32C71E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a:extLst>
              <a:ext uri="{FF2B5EF4-FFF2-40B4-BE49-F238E27FC236}">
                <a16:creationId xmlns:a16="http://schemas.microsoft.com/office/drawing/2014/main" id="{F301121F-37D4-EF3B-7AB9-8E507ACC2C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a:extLst>
              <a:ext uri="{FF2B5EF4-FFF2-40B4-BE49-F238E27FC236}">
                <a16:creationId xmlns:a16="http://schemas.microsoft.com/office/drawing/2014/main" id="{82446B28-A8C3-8720-5320-6B6F8C7B1A75}"/>
              </a:ext>
            </a:extLst>
          </p:cNvPr>
          <p:cNvSpPr>
            <a:spLocks noGrp="1"/>
          </p:cNvSpPr>
          <p:nvPr>
            <p:ph type="dt" sz="half" idx="10"/>
          </p:nvPr>
        </p:nvSpPr>
        <p:spPr/>
        <p:txBody>
          <a:bodyPr/>
          <a:lstStyle/>
          <a:p>
            <a:fld id="{436EA3CF-21A2-4958-AB0F-DE07813F0FB8}" type="datetimeFigureOut">
              <a:rPr lang="he-IL" smtClean="0"/>
              <a:t>ה'/שבט/תשפ"ה</a:t>
            </a:fld>
            <a:endParaRPr lang="he-IL"/>
          </a:p>
        </p:txBody>
      </p:sp>
      <p:sp>
        <p:nvSpPr>
          <p:cNvPr id="6" name="Footer Placeholder 5">
            <a:extLst>
              <a:ext uri="{FF2B5EF4-FFF2-40B4-BE49-F238E27FC236}">
                <a16:creationId xmlns:a16="http://schemas.microsoft.com/office/drawing/2014/main" id="{5BCA780E-2FB0-BD9C-67BB-A017C6BF09C2}"/>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3E9A8813-E29B-7055-A911-194682DB2E9E}"/>
              </a:ext>
            </a:extLst>
          </p:cNvPr>
          <p:cNvSpPr>
            <a:spLocks noGrp="1"/>
          </p:cNvSpPr>
          <p:nvPr>
            <p:ph type="sldNum" sz="quarter" idx="12"/>
          </p:nvPr>
        </p:nvSpPr>
        <p:spPr/>
        <p:txBody>
          <a:bodyPr/>
          <a:lstStyle/>
          <a:p>
            <a:fld id="{234541EB-9939-4962-8F5D-9583278B2FAD}" type="slidenum">
              <a:rPr lang="he-IL" smtClean="0"/>
              <a:t>‹#›</a:t>
            </a:fld>
            <a:endParaRPr lang="he-IL"/>
          </a:p>
        </p:txBody>
      </p:sp>
    </p:spTree>
    <p:extLst>
      <p:ext uri="{BB962C8B-B14F-4D97-AF65-F5344CB8AC3E}">
        <p14:creationId xmlns:p14="http://schemas.microsoft.com/office/powerpoint/2010/main" val="2387817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03782-C907-718F-EA2F-B70B16637B1C}"/>
              </a:ext>
            </a:extLst>
          </p:cNvPr>
          <p:cNvSpPr>
            <a:spLocks noGrp="1"/>
          </p:cNvSpPr>
          <p:nvPr>
            <p:ph type="title"/>
          </p:nvPr>
        </p:nvSpPr>
        <p:spPr>
          <a:xfrm>
            <a:off x="839788" y="365125"/>
            <a:ext cx="10515600" cy="1325563"/>
          </a:xfrm>
        </p:spPr>
        <p:txBody>
          <a:bodyPr/>
          <a:lstStyle/>
          <a:p>
            <a:r>
              <a:rPr lang="en-US"/>
              <a:t>Click to edit Master title style</a:t>
            </a:r>
            <a:endParaRPr lang="he-IL"/>
          </a:p>
        </p:txBody>
      </p:sp>
      <p:sp>
        <p:nvSpPr>
          <p:cNvPr id="3" name="Text Placeholder 2">
            <a:extLst>
              <a:ext uri="{FF2B5EF4-FFF2-40B4-BE49-F238E27FC236}">
                <a16:creationId xmlns:a16="http://schemas.microsoft.com/office/drawing/2014/main" id="{C83DE94D-9F8A-119D-46FC-FD29234839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F49FEF-0C8D-402E-9E80-89B46A9933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a:extLst>
              <a:ext uri="{FF2B5EF4-FFF2-40B4-BE49-F238E27FC236}">
                <a16:creationId xmlns:a16="http://schemas.microsoft.com/office/drawing/2014/main" id="{AFAE1768-C321-BDA3-2BCC-856AE3B09D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DBFB9-881F-A6F6-EBE2-C1C61AD49F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a:extLst>
              <a:ext uri="{FF2B5EF4-FFF2-40B4-BE49-F238E27FC236}">
                <a16:creationId xmlns:a16="http://schemas.microsoft.com/office/drawing/2014/main" id="{93A5AEDB-1DE8-F1BA-2415-95D7342895B8}"/>
              </a:ext>
            </a:extLst>
          </p:cNvPr>
          <p:cNvSpPr>
            <a:spLocks noGrp="1"/>
          </p:cNvSpPr>
          <p:nvPr>
            <p:ph type="dt" sz="half" idx="10"/>
          </p:nvPr>
        </p:nvSpPr>
        <p:spPr/>
        <p:txBody>
          <a:bodyPr/>
          <a:lstStyle/>
          <a:p>
            <a:fld id="{436EA3CF-21A2-4958-AB0F-DE07813F0FB8}" type="datetimeFigureOut">
              <a:rPr lang="he-IL" smtClean="0"/>
              <a:t>ה'/שבט/תשפ"ה</a:t>
            </a:fld>
            <a:endParaRPr lang="he-IL"/>
          </a:p>
        </p:txBody>
      </p:sp>
      <p:sp>
        <p:nvSpPr>
          <p:cNvPr id="8" name="Footer Placeholder 7">
            <a:extLst>
              <a:ext uri="{FF2B5EF4-FFF2-40B4-BE49-F238E27FC236}">
                <a16:creationId xmlns:a16="http://schemas.microsoft.com/office/drawing/2014/main" id="{C027F1A6-3577-06E6-9AD0-9C33732DC74F}"/>
              </a:ext>
            </a:extLst>
          </p:cNvPr>
          <p:cNvSpPr>
            <a:spLocks noGrp="1"/>
          </p:cNvSpPr>
          <p:nvPr>
            <p:ph type="ftr" sz="quarter" idx="11"/>
          </p:nvPr>
        </p:nvSpPr>
        <p:spPr/>
        <p:txBody>
          <a:bodyPr/>
          <a:lstStyle/>
          <a:p>
            <a:endParaRPr lang="he-IL"/>
          </a:p>
        </p:txBody>
      </p:sp>
      <p:sp>
        <p:nvSpPr>
          <p:cNvPr id="9" name="Slide Number Placeholder 8">
            <a:extLst>
              <a:ext uri="{FF2B5EF4-FFF2-40B4-BE49-F238E27FC236}">
                <a16:creationId xmlns:a16="http://schemas.microsoft.com/office/drawing/2014/main" id="{0A277AAA-06EB-8819-D2A0-2D8700B39348}"/>
              </a:ext>
            </a:extLst>
          </p:cNvPr>
          <p:cNvSpPr>
            <a:spLocks noGrp="1"/>
          </p:cNvSpPr>
          <p:nvPr>
            <p:ph type="sldNum" sz="quarter" idx="12"/>
          </p:nvPr>
        </p:nvSpPr>
        <p:spPr/>
        <p:txBody>
          <a:bodyPr/>
          <a:lstStyle/>
          <a:p>
            <a:fld id="{234541EB-9939-4962-8F5D-9583278B2FAD}" type="slidenum">
              <a:rPr lang="he-IL" smtClean="0"/>
              <a:t>‹#›</a:t>
            </a:fld>
            <a:endParaRPr lang="he-IL"/>
          </a:p>
        </p:txBody>
      </p:sp>
    </p:spTree>
    <p:extLst>
      <p:ext uri="{BB962C8B-B14F-4D97-AF65-F5344CB8AC3E}">
        <p14:creationId xmlns:p14="http://schemas.microsoft.com/office/powerpoint/2010/main" val="3216734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9774-4909-997E-D92C-00E426D45114}"/>
              </a:ext>
            </a:extLst>
          </p:cNvPr>
          <p:cNvSpPr>
            <a:spLocks noGrp="1"/>
          </p:cNvSpPr>
          <p:nvPr>
            <p:ph type="title"/>
          </p:nvPr>
        </p:nvSpPr>
        <p:spPr/>
        <p:txBody>
          <a:bodyPr/>
          <a:lstStyle/>
          <a:p>
            <a:r>
              <a:rPr lang="en-US"/>
              <a:t>Click to edit Master title style</a:t>
            </a:r>
            <a:endParaRPr lang="he-IL"/>
          </a:p>
        </p:txBody>
      </p:sp>
      <p:sp>
        <p:nvSpPr>
          <p:cNvPr id="3" name="Date Placeholder 2">
            <a:extLst>
              <a:ext uri="{FF2B5EF4-FFF2-40B4-BE49-F238E27FC236}">
                <a16:creationId xmlns:a16="http://schemas.microsoft.com/office/drawing/2014/main" id="{C6D6080E-A44D-B7C3-D255-60A5EA131646}"/>
              </a:ext>
            </a:extLst>
          </p:cNvPr>
          <p:cNvSpPr>
            <a:spLocks noGrp="1"/>
          </p:cNvSpPr>
          <p:nvPr>
            <p:ph type="dt" sz="half" idx="10"/>
          </p:nvPr>
        </p:nvSpPr>
        <p:spPr/>
        <p:txBody>
          <a:bodyPr/>
          <a:lstStyle/>
          <a:p>
            <a:fld id="{436EA3CF-21A2-4958-AB0F-DE07813F0FB8}" type="datetimeFigureOut">
              <a:rPr lang="he-IL" smtClean="0"/>
              <a:t>ה'/שבט/תשפ"ה</a:t>
            </a:fld>
            <a:endParaRPr lang="he-IL"/>
          </a:p>
        </p:txBody>
      </p:sp>
      <p:sp>
        <p:nvSpPr>
          <p:cNvPr id="4" name="Footer Placeholder 3">
            <a:extLst>
              <a:ext uri="{FF2B5EF4-FFF2-40B4-BE49-F238E27FC236}">
                <a16:creationId xmlns:a16="http://schemas.microsoft.com/office/drawing/2014/main" id="{0C293887-A0CE-156C-32EC-D9ED8A134FF6}"/>
              </a:ext>
            </a:extLst>
          </p:cNvPr>
          <p:cNvSpPr>
            <a:spLocks noGrp="1"/>
          </p:cNvSpPr>
          <p:nvPr>
            <p:ph type="ftr" sz="quarter" idx="11"/>
          </p:nvPr>
        </p:nvSpPr>
        <p:spPr/>
        <p:txBody>
          <a:bodyPr/>
          <a:lstStyle/>
          <a:p>
            <a:endParaRPr lang="he-IL"/>
          </a:p>
        </p:txBody>
      </p:sp>
      <p:sp>
        <p:nvSpPr>
          <p:cNvPr id="5" name="Slide Number Placeholder 4">
            <a:extLst>
              <a:ext uri="{FF2B5EF4-FFF2-40B4-BE49-F238E27FC236}">
                <a16:creationId xmlns:a16="http://schemas.microsoft.com/office/drawing/2014/main" id="{EB9013DB-0392-57E1-3F69-3205072921C4}"/>
              </a:ext>
            </a:extLst>
          </p:cNvPr>
          <p:cNvSpPr>
            <a:spLocks noGrp="1"/>
          </p:cNvSpPr>
          <p:nvPr>
            <p:ph type="sldNum" sz="quarter" idx="12"/>
          </p:nvPr>
        </p:nvSpPr>
        <p:spPr/>
        <p:txBody>
          <a:bodyPr/>
          <a:lstStyle/>
          <a:p>
            <a:fld id="{234541EB-9939-4962-8F5D-9583278B2FAD}" type="slidenum">
              <a:rPr lang="he-IL" smtClean="0"/>
              <a:t>‹#›</a:t>
            </a:fld>
            <a:endParaRPr lang="he-IL"/>
          </a:p>
        </p:txBody>
      </p:sp>
    </p:spTree>
    <p:extLst>
      <p:ext uri="{BB962C8B-B14F-4D97-AF65-F5344CB8AC3E}">
        <p14:creationId xmlns:p14="http://schemas.microsoft.com/office/powerpoint/2010/main" val="4202490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79C0C4-DE74-7CE6-79A7-33C955F99187}"/>
              </a:ext>
            </a:extLst>
          </p:cNvPr>
          <p:cNvSpPr>
            <a:spLocks noGrp="1"/>
          </p:cNvSpPr>
          <p:nvPr>
            <p:ph type="dt" sz="half" idx="10"/>
          </p:nvPr>
        </p:nvSpPr>
        <p:spPr/>
        <p:txBody>
          <a:bodyPr/>
          <a:lstStyle/>
          <a:p>
            <a:fld id="{436EA3CF-21A2-4958-AB0F-DE07813F0FB8}" type="datetimeFigureOut">
              <a:rPr lang="he-IL" smtClean="0"/>
              <a:t>ה'/שבט/תשפ"ה</a:t>
            </a:fld>
            <a:endParaRPr lang="he-IL"/>
          </a:p>
        </p:txBody>
      </p:sp>
      <p:sp>
        <p:nvSpPr>
          <p:cNvPr id="3" name="Footer Placeholder 2">
            <a:extLst>
              <a:ext uri="{FF2B5EF4-FFF2-40B4-BE49-F238E27FC236}">
                <a16:creationId xmlns:a16="http://schemas.microsoft.com/office/drawing/2014/main" id="{51DAFF9A-3B54-898E-DC4E-C450E6C2494A}"/>
              </a:ext>
            </a:extLst>
          </p:cNvPr>
          <p:cNvSpPr>
            <a:spLocks noGrp="1"/>
          </p:cNvSpPr>
          <p:nvPr>
            <p:ph type="ftr" sz="quarter" idx="11"/>
          </p:nvPr>
        </p:nvSpPr>
        <p:spPr/>
        <p:txBody>
          <a:bodyPr/>
          <a:lstStyle/>
          <a:p>
            <a:endParaRPr lang="he-IL"/>
          </a:p>
        </p:txBody>
      </p:sp>
      <p:sp>
        <p:nvSpPr>
          <p:cNvPr id="4" name="Slide Number Placeholder 3">
            <a:extLst>
              <a:ext uri="{FF2B5EF4-FFF2-40B4-BE49-F238E27FC236}">
                <a16:creationId xmlns:a16="http://schemas.microsoft.com/office/drawing/2014/main" id="{DD18CA36-1BA0-C304-1716-8E357396FE57}"/>
              </a:ext>
            </a:extLst>
          </p:cNvPr>
          <p:cNvSpPr>
            <a:spLocks noGrp="1"/>
          </p:cNvSpPr>
          <p:nvPr>
            <p:ph type="sldNum" sz="quarter" idx="12"/>
          </p:nvPr>
        </p:nvSpPr>
        <p:spPr/>
        <p:txBody>
          <a:bodyPr/>
          <a:lstStyle/>
          <a:p>
            <a:fld id="{234541EB-9939-4962-8F5D-9583278B2FAD}" type="slidenum">
              <a:rPr lang="he-IL" smtClean="0"/>
              <a:t>‹#›</a:t>
            </a:fld>
            <a:endParaRPr lang="he-IL"/>
          </a:p>
        </p:txBody>
      </p:sp>
    </p:spTree>
    <p:extLst>
      <p:ext uri="{BB962C8B-B14F-4D97-AF65-F5344CB8AC3E}">
        <p14:creationId xmlns:p14="http://schemas.microsoft.com/office/powerpoint/2010/main" val="2866790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CC1CB-A8E9-F42C-9A44-6C02BDF11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Content Placeholder 2">
            <a:extLst>
              <a:ext uri="{FF2B5EF4-FFF2-40B4-BE49-F238E27FC236}">
                <a16:creationId xmlns:a16="http://schemas.microsoft.com/office/drawing/2014/main" id="{15A2D302-218D-06D4-DCC2-BD51F8B8BA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a:extLst>
              <a:ext uri="{FF2B5EF4-FFF2-40B4-BE49-F238E27FC236}">
                <a16:creationId xmlns:a16="http://schemas.microsoft.com/office/drawing/2014/main" id="{59B084CE-2048-459F-68AA-384EF5858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EBAA58-7272-82EC-1106-3E95DC835405}"/>
              </a:ext>
            </a:extLst>
          </p:cNvPr>
          <p:cNvSpPr>
            <a:spLocks noGrp="1"/>
          </p:cNvSpPr>
          <p:nvPr>
            <p:ph type="dt" sz="half" idx="10"/>
          </p:nvPr>
        </p:nvSpPr>
        <p:spPr/>
        <p:txBody>
          <a:bodyPr/>
          <a:lstStyle/>
          <a:p>
            <a:fld id="{436EA3CF-21A2-4958-AB0F-DE07813F0FB8}" type="datetimeFigureOut">
              <a:rPr lang="he-IL" smtClean="0"/>
              <a:t>ה'/שבט/תשפ"ה</a:t>
            </a:fld>
            <a:endParaRPr lang="he-IL"/>
          </a:p>
        </p:txBody>
      </p:sp>
      <p:sp>
        <p:nvSpPr>
          <p:cNvPr id="6" name="Footer Placeholder 5">
            <a:extLst>
              <a:ext uri="{FF2B5EF4-FFF2-40B4-BE49-F238E27FC236}">
                <a16:creationId xmlns:a16="http://schemas.microsoft.com/office/drawing/2014/main" id="{9BE595D5-E580-2D50-AA90-112B0665CC4B}"/>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62DEAF8C-4825-5BB7-C3A3-EE5A131723E2}"/>
              </a:ext>
            </a:extLst>
          </p:cNvPr>
          <p:cNvSpPr>
            <a:spLocks noGrp="1"/>
          </p:cNvSpPr>
          <p:nvPr>
            <p:ph type="sldNum" sz="quarter" idx="12"/>
          </p:nvPr>
        </p:nvSpPr>
        <p:spPr/>
        <p:txBody>
          <a:bodyPr/>
          <a:lstStyle/>
          <a:p>
            <a:fld id="{234541EB-9939-4962-8F5D-9583278B2FAD}" type="slidenum">
              <a:rPr lang="he-IL" smtClean="0"/>
              <a:t>‹#›</a:t>
            </a:fld>
            <a:endParaRPr lang="he-IL"/>
          </a:p>
        </p:txBody>
      </p:sp>
    </p:spTree>
    <p:extLst>
      <p:ext uri="{BB962C8B-B14F-4D97-AF65-F5344CB8AC3E}">
        <p14:creationId xmlns:p14="http://schemas.microsoft.com/office/powerpoint/2010/main" val="3944369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A6E7A-407C-C9B6-2A3D-7A96CE7CA9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Picture Placeholder 2">
            <a:extLst>
              <a:ext uri="{FF2B5EF4-FFF2-40B4-BE49-F238E27FC236}">
                <a16:creationId xmlns:a16="http://schemas.microsoft.com/office/drawing/2014/main" id="{7D170711-1FDA-3EF4-4CBA-4BDDD12C37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a:extLst>
              <a:ext uri="{FF2B5EF4-FFF2-40B4-BE49-F238E27FC236}">
                <a16:creationId xmlns:a16="http://schemas.microsoft.com/office/drawing/2014/main" id="{E491E6F9-DFAC-A401-BD47-A85F3F1648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737EC4-281F-740A-D09D-9AE7AB11E822}"/>
              </a:ext>
            </a:extLst>
          </p:cNvPr>
          <p:cNvSpPr>
            <a:spLocks noGrp="1"/>
          </p:cNvSpPr>
          <p:nvPr>
            <p:ph type="dt" sz="half" idx="10"/>
          </p:nvPr>
        </p:nvSpPr>
        <p:spPr/>
        <p:txBody>
          <a:bodyPr/>
          <a:lstStyle/>
          <a:p>
            <a:fld id="{436EA3CF-21A2-4958-AB0F-DE07813F0FB8}" type="datetimeFigureOut">
              <a:rPr lang="he-IL" smtClean="0"/>
              <a:t>ה'/שבט/תשפ"ה</a:t>
            </a:fld>
            <a:endParaRPr lang="he-IL"/>
          </a:p>
        </p:txBody>
      </p:sp>
      <p:sp>
        <p:nvSpPr>
          <p:cNvPr id="6" name="Footer Placeholder 5">
            <a:extLst>
              <a:ext uri="{FF2B5EF4-FFF2-40B4-BE49-F238E27FC236}">
                <a16:creationId xmlns:a16="http://schemas.microsoft.com/office/drawing/2014/main" id="{5B9F1902-EE48-5723-9B1F-05D007552536}"/>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5651D88B-6F7C-65C9-58C7-DF751B6F134E}"/>
              </a:ext>
            </a:extLst>
          </p:cNvPr>
          <p:cNvSpPr>
            <a:spLocks noGrp="1"/>
          </p:cNvSpPr>
          <p:nvPr>
            <p:ph type="sldNum" sz="quarter" idx="12"/>
          </p:nvPr>
        </p:nvSpPr>
        <p:spPr/>
        <p:txBody>
          <a:bodyPr/>
          <a:lstStyle/>
          <a:p>
            <a:fld id="{234541EB-9939-4962-8F5D-9583278B2FAD}" type="slidenum">
              <a:rPr lang="he-IL" smtClean="0"/>
              <a:t>‹#›</a:t>
            </a:fld>
            <a:endParaRPr lang="he-IL"/>
          </a:p>
        </p:txBody>
      </p:sp>
    </p:spTree>
    <p:extLst>
      <p:ext uri="{BB962C8B-B14F-4D97-AF65-F5344CB8AC3E}">
        <p14:creationId xmlns:p14="http://schemas.microsoft.com/office/powerpoint/2010/main" val="3133723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A51288-026D-87EF-1ACE-5EBCD0771E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5ECDBD41-08B5-9782-9463-AECE64D7A8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e-IL" dirty="0"/>
          </a:p>
        </p:txBody>
      </p:sp>
      <p:sp>
        <p:nvSpPr>
          <p:cNvPr id="4" name="Date Placeholder 3">
            <a:extLst>
              <a:ext uri="{FF2B5EF4-FFF2-40B4-BE49-F238E27FC236}">
                <a16:creationId xmlns:a16="http://schemas.microsoft.com/office/drawing/2014/main" id="{3C0056C5-F86C-CA8C-FD6B-02276E66A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6EA3CF-21A2-4958-AB0F-DE07813F0FB8}" type="datetimeFigureOut">
              <a:rPr lang="he-IL" smtClean="0"/>
              <a:t>ה'/שבט/תשפ"ה</a:t>
            </a:fld>
            <a:endParaRPr lang="he-IL"/>
          </a:p>
        </p:txBody>
      </p:sp>
      <p:sp>
        <p:nvSpPr>
          <p:cNvPr id="5" name="Footer Placeholder 4">
            <a:extLst>
              <a:ext uri="{FF2B5EF4-FFF2-40B4-BE49-F238E27FC236}">
                <a16:creationId xmlns:a16="http://schemas.microsoft.com/office/drawing/2014/main" id="{5DC6A6DB-7CFA-C8A1-BC50-68A95A8F3A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a:extLst>
              <a:ext uri="{FF2B5EF4-FFF2-40B4-BE49-F238E27FC236}">
                <a16:creationId xmlns:a16="http://schemas.microsoft.com/office/drawing/2014/main" id="{034C81B6-AF83-1187-14AA-1F3D0AF82A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541EB-9939-4962-8F5D-9583278B2FAD}" type="slidenum">
              <a:rPr lang="he-IL" smtClean="0"/>
              <a:t>‹#›</a:t>
            </a:fld>
            <a:endParaRPr lang="he-IL"/>
          </a:p>
        </p:txBody>
      </p:sp>
    </p:spTree>
    <p:extLst>
      <p:ext uri="{BB962C8B-B14F-4D97-AF65-F5344CB8AC3E}">
        <p14:creationId xmlns:p14="http://schemas.microsoft.com/office/powerpoint/2010/main" val="12129276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4.xml"/><Relationship Id="rId16" Type="http://schemas.openxmlformats.org/officeDocument/2006/relationships/image" Target="../media/image21.sv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youtube.com/watch?v=fzVUlk47Z8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
          <p:cNvSpPr/>
          <p:nvPr/>
        </p:nvSpPr>
        <p:spPr>
          <a:xfrm>
            <a:off x="-3757" y="-121920"/>
            <a:ext cx="12192000" cy="5069932"/>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9" name="Google Shape;119;p1"/>
          <p:cNvSpPr/>
          <p:nvPr/>
        </p:nvSpPr>
        <p:spPr>
          <a:xfrm>
            <a:off x="0" y="2621372"/>
            <a:ext cx="12192000" cy="4263522"/>
          </a:xfrm>
          <a:prstGeom prst="rect">
            <a:avLst/>
          </a:prstGeom>
          <a:solidFill>
            <a:srgbClr val="BA06B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120" name="Google Shape;120;p1"/>
          <p:cNvPicPr preferRelativeResize="0"/>
          <p:nvPr/>
        </p:nvPicPr>
        <p:blipFill rotWithShape="1">
          <a:blip r:embed="rId3">
            <a:alphaModFix/>
          </a:blip>
          <a:srcRect/>
          <a:stretch/>
        </p:blipFill>
        <p:spPr>
          <a:xfrm>
            <a:off x="646095" y="100884"/>
            <a:ext cx="776288" cy="892175"/>
          </a:xfrm>
          <a:prstGeom prst="rect">
            <a:avLst/>
          </a:prstGeom>
          <a:noFill/>
          <a:ln>
            <a:noFill/>
          </a:ln>
        </p:spPr>
      </p:pic>
      <p:sp>
        <p:nvSpPr>
          <p:cNvPr id="122" name="Google Shape;122;p1"/>
          <p:cNvSpPr/>
          <p:nvPr/>
        </p:nvSpPr>
        <p:spPr>
          <a:xfrm>
            <a:off x="888777" y="336047"/>
            <a:ext cx="9221755" cy="2391896"/>
          </a:xfrm>
          <a:prstGeom prst="rect">
            <a:avLst/>
          </a:prstGeom>
          <a:noFill/>
          <a:ln>
            <a:noFill/>
          </a:ln>
        </p:spPr>
        <p:txBody>
          <a:bodyPr spcFirstLastPara="1" wrap="square" lIns="91425" tIns="45700" rIns="91425" bIns="45700" anchor="t" anchorCtr="0">
            <a:spAutoFit/>
          </a:bodyPr>
          <a:lstStyle/>
          <a:p>
            <a:pPr marL="0" marR="0" lvl="0" indent="0" algn="ctr" rtl="1">
              <a:lnSpc>
                <a:spcPct val="116666"/>
              </a:lnSpc>
              <a:spcBef>
                <a:spcPts val="0"/>
              </a:spcBef>
              <a:spcAft>
                <a:spcPts val="0"/>
              </a:spcAft>
              <a:buNone/>
            </a:pPr>
            <a:r>
              <a:rPr lang="ar-SA" altLang="he-IL" sz="4800" dirty="0">
                <a:solidFill>
                  <a:srgbClr val="002060"/>
                </a:solidFill>
                <a:latin typeface="Calibri"/>
                <a:ea typeface="Calibri"/>
                <a:cs typeface="Calibri"/>
                <a:sym typeface="Calibri"/>
              </a:rPr>
              <a:t>درس في المهارات الحياتيّة</a:t>
            </a:r>
            <a:endParaRPr lang="he-IL" altLang="he-IL" sz="3200" b="1" dirty="0">
              <a:solidFill>
                <a:srgbClr val="000000"/>
              </a:solidFill>
              <a:latin typeface="Tahoma" charset="0"/>
              <a:cs typeface="+mn-cs"/>
            </a:endParaRPr>
          </a:p>
          <a:p>
            <a:pPr marL="0" marR="0" lvl="0" indent="0" algn="ctr" rtl="1">
              <a:lnSpc>
                <a:spcPct val="58333"/>
              </a:lnSpc>
              <a:spcBef>
                <a:spcPts val="0"/>
              </a:spcBef>
              <a:spcAft>
                <a:spcPts val="0"/>
              </a:spcAft>
              <a:buNone/>
            </a:pPr>
            <a:endParaRPr lang="he-IL" sz="3200" b="1" i="0" u="none" strike="noStrike" cap="none" dirty="0">
              <a:latin typeface="Tahoma" charset="0"/>
              <a:ea typeface="Calibri"/>
              <a:cs typeface="+mn-cs"/>
              <a:sym typeface="Calibri"/>
            </a:endParaRPr>
          </a:p>
          <a:p>
            <a:pPr marL="0" marR="0" lvl="0" indent="0" algn="ctr" rtl="1">
              <a:lnSpc>
                <a:spcPct val="58333"/>
              </a:lnSpc>
              <a:spcBef>
                <a:spcPts val="0"/>
              </a:spcBef>
              <a:spcAft>
                <a:spcPts val="0"/>
              </a:spcAft>
              <a:buNone/>
            </a:pPr>
            <a:r>
              <a:rPr lang="ar-SA" sz="3200" b="0" i="0" u="none" strike="noStrike" cap="none" dirty="0">
                <a:solidFill>
                  <a:srgbClr val="002060"/>
                </a:solidFill>
                <a:latin typeface="Calibri"/>
                <a:ea typeface="Calibri"/>
                <a:cs typeface="Calibri"/>
                <a:sym typeface="Calibri"/>
              </a:rPr>
              <a:t>السّلوك الأمثل في الشّبكة ومنْع الإيذاء</a:t>
            </a:r>
            <a:endParaRPr sz="4800" b="1" i="0" u="none" strike="noStrike" cap="none" dirty="0">
              <a:solidFill>
                <a:srgbClr val="002060"/>
              </a:solidFill>
              <a:latin typeface="Calibri"/>
              <a:ea typeface="Calibri"/>
              <a:cs typeface="Calibri"/>
              <a:sym typeface="Calibri"/>
            </a:endParaRPr>
          </a:p>
          <a:p>
            <a:pPr marL="0" marR="0" lvl="0" indent="0" algn="ctr" rtl="1">
              <a:lnSpc>
                <a:spcPct val="116666"/>
              </a:lnSpc>
              <a:spcBef>
                <a:spcPts val="0"/>
              </a:spcBef>
              <a:spcAft>
                <a:spcPts val="0"/>
              </a:spcAft>
              <a:buNone/>
            </a:pPr>
            <a:endParaRPr sz="4800" b="0" i="0" u="none" strike="noStrike" cap="none" dirty="0">
              <a:solidFill>
                <a:srgbClr val="002060"/>
              </a:solidFill>
              <a:latin typeface="Calibri"/>
              <a:ea typeface="Calibri"/>
              <a:cs typeface="Calibri"/>
              <a:sym typeface="Calibri"/>
            </a:endParaRPr>
          </a:p>
        </p:txBody>
      </p:sp>
      <p:sp>
        <p:nvSpPr>
          <p:cNvPr id="123" name="Google Shape;123;p1"/>
          <p:cNvSpPr txBox="1"/>
          <p:nvPr/>
        </p:nvSpPr>
        <p:spPr>
          <a:xfrm>
            <a:off x="6092243" y="5838524"/>
            <a:ext cx="6692346" cy="956504"/>
          </a:xfrm>
          <a:prstGeom prst="rect">
            <a:avLst/>
          </a:prstGeom>
          <a:noFill/>
          <a:ln>
            <a:noFill/>
          </a:ln>
        </p:spPr>
        <p:txBody>
          <a:bodyPr spcFirstLastPara="1" wrap="square" lIns="91425" tIns="45700" rIns="91425" bIns="45700" anchor="t" anchorCtr="0">
            <a:spAutoFit/>
          </a:bodyPr>
          <a:lstStyle/>
          <a:p>
            <a:pPr marL="0" marR="0" lvl="0" indent="0" algn="ctr" rtl="1">
              <a:lnSpc>
                <a:spcPct val="116666"/>
              </a:lnSpc>
              <a:spcBef>
                <a:spcPts val="0"/>
              </a:spcBef>
              <a:spcAft>
                <a:spcPts val="0"/>
              </a:spcAft>
              <a:buNone/>
            </a:pPr>
            <a:r>
              <a:rPr lang="ar-SA" sz="4800" b="1">
                <a:solidFill>
                  <a:schemeClr val="lt1"/>
                </a:solidFill>
                <a:latin typeface="Calibri"/>
                <a:ea typeface="Calibri"/>
                <a:cs typeface="Calibri"/>
                <a:sym typeface="Calibri"/>
              </a:rPr>
              <a:t>صفوف الثّامن-التّاسع</a:t>
            </a:r>
            <a:endParaRPr dirty="0"/>
          </a:p>
        </p:txBody>
      </p:sp>
      <p:pic>
        <p:nvPicPr>
          <p:cNvPr id="125" name="Google Shape;125;p1"/>
          <p:cNvPicPr preferRelativeResize="0"/>
          <p:nvPr/>
        </p:nvPicPr>
        <p:blipFill rotWithShape="1">
          <a:blip r:embed="rId4">
            <a:alphaModFix/>
          </a:blip>
          <a:srcRect/>
          <a:stretch/>
        </p:blipFill>
        <p:spPr>
          <a:xfrm rot="10800000">
            <a:off x="-3757" y="5076101"/>
            <a:ext cx="5327518" cy="1376660"/>
          </a:xfrm>
          <a:prstGeom prst="rect">
            <a:avLst/>
          </a:prstGeom>
          <a:noFill/>
          <a:ln>
            <a:noFill/>
          </a:ln>
        </p:spPr>
      </p:pic>
      <p:sp>
        <p:nvSpPr>
          <p:cNvPr id="126" name="Google Shape;126;p1"/>
          <p:cNvSpPr txBox="1"/>
          <p:nvPr/>
        </p:nvSpPr>
        <p:spPr>
          <a:xfrm>
            <a:off x="-1173372" y="5291154"/>
            <a:ext cx="6426575" cy="904823"/>
          </a:xfrm>
          <a:prstGeom prst="rect">
            <a:avLst/>
          </a:prstGeom>
          <a:noFill/>
          <a:ln>
            <a:noFill/>
          </a:ln>
        </p:spPr>
        <p:txBody>
          <a:bodyPr spcFirstLastPara="1" wrap="square" lIns="91425" tIns="45700" rIns="91425" bIns="45700" anchor="t" anchorCtr="0">
            <a:spAutoFit/>
          </a:bodyPr>
          <a:lstStyle/>
          <a:p>
            <a:pPr marL="0" marR="0" lvl="0" indent="0" algn="ctr" rtl="1">
              <a:lnSpc>
                <a:spcPct val="110000"/>
              </a:lnSpc>
              <a:spcBef>
                <a:spcPts val="0"/>
              </a:spcBef>
              <a:spcAft>
                <a:spcPts val="0"/>
              </a:spcAft>
              <a:buNone/>
            </a:pPr>
            <a:r>
              <a:rPr lang="ar-SA" sz="2400" b="1" dirty="0">
                <a:solidFill>
                  <a:schemeClr val="lt1"/>
                </a:solidFill>
                <a:latin typeface="Calibri"/>
                <a:ea typeface="Calibri"/>
                <a:cs typeface="Calibri"/>
                <a:sym typeface="Calibri"/>
              </a:rPr>
              <a:t>المهارة المركزيّة</a:t>
            </a:r>
            <a:br>
              <a:rPr lang="x-none" sz="2400" b="1" i="0" u="none" strike="noStrike" cap="none" dirty="0">
                <a:solidFill>
                  <a:schemeClr val="lt1"/>
                </a:solidFill>
                <a:latin typeface="Calibri"/>
                <a:ea typeface="Calibri"/>
                <a:cs typeface="Calibri"/>
                <a:sym typeface="Calibri"/>
              </a:rPr>
            </a:br>
            <a:r>
              <a:rPr lang="ar-SA" sz="2400" i="0" u="none" strike="noStrike" cap="none" dirty="0">
                <a:solidFill>
                  <a:schemeClr val="lt1"/>
                </a:solidFill>
                <a:latin typeface="Calibri"/>
                <a:ea typeface="Calibri"/>
                <a:cs typeface="Calibri"/>
                <a:sym typeface="Calibri"/>
              </a:rPr>
              <a:t>التّفكير النّا</a:t>
            </a:r>
            <a:r>
              <a:rPr lang="ar-SA" sz="2400" dirty="0">
                <a:solidFill>
                  <a:schemeClr val="lt1"/>
                </a:solidFill>
                <a:latin typeface="Calibri"/>
                <a:ea typeface="Calibri"/>
                <a:cs typeface="Calibri"/>
                <a:sym typeface="Calibri"/>
              </a:rPr>
              <a:t>قد في الحيّز الرّقميّ</a:t>
            </a:r>
            <a:endParaRPr sz="2000" i="0" u="none" strike="noStrike" cap="none" dirty="0">
              <a:solidFill>
                <a:schemeClr val="lt1"/>
              </a:solidFill>
              <a:latin typeface="Calibri"/>
              <a:ea typeface="Calibri"/>
              <a:cs typeface="Calibri"/>
              <a:sym typeface="Calibri"/>
            </a:endParaRPr>
          </a:p>
        </p:txBody>
      </p:sp>
      <p:sp>
        <p:nvSpPr>
          <p:cNvPr id="127" name="Google Shape;127;p1"/>
          <p:cNvSpPr txBox="1"/>
          <p:nvPr/>
        </p:nvSpPr>
        <p:spPr>
          <a:xfrm>
            <a:off x="1481366" y="2349033"/>
            <a:ext cx="9221754" cy="175428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endParaRPr lang="he-IL" sz="5400" b="1" i="0" u="none" strike="noStrike" cap="none" dirty="0">
              <a:solidFill>
                <a:schemeClr val="lt1"/>
              </a:solidFill>
              <a:latin typeface="Calibri"/>
              <a:ea typeface="Calibri"/>
              <a:cs typeface="Calibri"/>
              <a:sym typeface="Calibri"/>
            </a:endParaRPr>
          </a:p>
          <a:p>
            <a:pPr marL="0" marR="0" lvl="0" indent="0" algn="ctr" rtl="1">
              <a:spcBef>
                <a:spcPts val="0"/>
              </a:spcBef>
              <a:spcAft>
                <a:spcPts val="0"/>
              </a:spcAft>
              <a:buNone/>
            </a:pPr>
            <a:r>
              <a:rPr lang="ar-SA" sz="5400" b="1" dirty="0">
                <a:solidFill>
                  <a:schemeClr val="lt1"/>
                </a:solidFill>
                <a:latin typeface="Calibri"/>
                <a:ea typeface="Calibri"/>
                <a:cs typeface="Calibri"/>
                <a:sym typeface="Calibri"/>
              </a:rPr>
              <a:t>الصّورة تساوي ألف كلمة؟</a:t>
            </a:r>
            <a:endParaRPr lang="he-IL" sz="5400" b="1" i="0" u="none" strike="noStrike" cap="none" dirty="0">
              <a:solidFill>
                <a:schemeClr val="lt1"/>
              </a:solidFill>
              <a:latin typeface="Calibri"/>
              <a:ea typeface="Calibri"/>
              <a:cs typeface="Calibri"/>
              <a:sym typeface="Calibri"/>
            </a:endParaRPr>
          </a:p>
        </p:txBody>
      </p:sp>
      <p:pic>
        <p:nvPicPr>
          <p:cNvPr id="2" name="Picture 2">
            <a:extLst>
              <a:ext uri="{FF2B5EF4-FFF2-40B4-BE49-F238E27FC236}">
                <a16:creationId xmlns:a16="http://schemas.microsoft.com/office/drawing/2014/main" id="{41A1ED35-8A68-D74B-D086-F17E39EC27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6691" y="-308006"/>
            <a:ext cx="3685309" cy="1840001"/>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21;p1"/>
          <p:cNvSpPr/>
          <p:nvPr/>
        </p:nvSpPr>
        <p:spPr>
          <a:xfrm>
            <a:off x="-102068" y="790599"/>
            <a:ext cx="2141984" cy="462009"/>
          </a:xfrm>
          <a:prstGeom prst="rect">
            <a:avLst/>
          </a:prstGeom>
          <a:noFill/>
          <a:ln>
            <a:noFill/>
          </a:ln>
        </p:spPr>
        <p:txBody>
          <a:bodyPr spcFirstLastPara="1" wrap="square" lIns="91425" tIns="45700" rIns="91425" bIns="45700" anchor="t" anchorCtr="0">
            <a:spAutoFit/>
          </a:bodyPr>
          <a:lstStyle/>
          <a:p>
            <a:pPr marL="0" marR="0" lvl="0" indent="0" algn="ctr" rtl="1">
              <a:lnSpc>
                <a:spcPct val="88888"/>
              </a:lnSpc>
              <a:spcBef>
                <a:spcPts val="0"/>
              </a:spcBef>
              <a:spcAft>
                <a:spcPts val="0"/>
              </a:spcAft>
              <a:buNone/>
            </a:pPr>
            <a:r>
              <a:rPr lang="ar-SY" sz="900" b="0" i="0" u="none" strike="noStrike" cap="none" dirty="0">
                <a:solidFill>
                  <a:srgbClr val="002060"/>
                </a:solidFill>
                <a:latin typeface="Calibri"/>
                <a:ea typeface="Calibri"/>
                <a:cs typeface="Calibri"/>
                <a:sym typeface="Calibri"/>
              </a:rPr>
              <a:t>وزارة التّربية</a:t>
            </a:r>
            <a:endParaRPr dirty="0"/>
          </a:p>
          <a:p>
            <a:pPr marL="0" marR="0" lvl="0" indent="0" algn="ctr" rtl="1">
              <a:lnSpc>
                <a:spcPct val="88888"/>
              </a:lnSpc>
              <a:spcBef>
                <a:spcPts val="0"/>
              </a:spcBef>
              <a:spcAft>
                <a:spcPts val="0"/>
              </a:spcAft>
              <a:buNone/>
            </a:pPr>
            <a:r>
              <a:rPr lang="ar-SA" sz="900" dirty="0">
                <a:solidFill>
                  <a:srgbClr val="002060"/>
                </a:solidFill>
                <a:latin typeface="Calibri"/>
                <a:ea typeface="Calibri"/>
                <a:cs typeface="Calibri"/>
                <a:sym typeface="Calibri"/>
              </a:rPr>
              <a:t>مديريّة التّربية</a:t>
            </a:r>
            <a:endParaRPr sz="900" b="0" i="0" u="none" strike="noStrike" cap="none" dirty="0">
              <a:solidFill>
                <a:srgbClr val="002060"/>
              </a:solidFill>
              <a:latin typeface="Calibri"/>
              <a:ea typeface="Calibri"/>
              <a:cs typeface="Calibri"/>
              <a:sym typeface="Calibri"/>
            </a:endParaRPr>
          </a:p>
          <a:p>
            <a:pPr marL="0" marR="0" lvl="0" indent="0" algn="ctr" rtl="1">
              <a:lnSpc>
                <a:spcPct val="88888"/>
              </a:lnSpc>
              <a:spcBef>
                <a:spcPts val="0"/>
              </a:spcBef>
              <a:spcAft>
                <a:spcPts val="0"/>
              </a:spcAft>
              <a:buNone/>
            </a:pPr>
            <a:r>
              <a:rPr lang="ar-SY" sz="900" dirty="0">
                <a:solidFill>
                  <a:srgbClr val="002060"/>
                </a:solidFill>
                <a:latin typeface="Calibri"/>
                <a:ea typeface="Calibri"/>
                <a:cs typeface="Calibri"/>
                <a:sym typeface="Calibri"/>
              </a:rPr>
              <a:t>قسم كبار المسؤولين، الخدمات النّفسيّة الاستشاريّة</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3" name="Rectangle 2">
            <a:extLst>
              <a:ext uri="{FF2B5EF4-FFF2-40B4-BE49-F238E27FC236}">
                <a16:creationId xmlns:a16="http://schemas.microsoft.com/office/drawing/2014/main" id="{971B4D49-4FC8-439E-D0C7-37D049489CAE}"/>
              </a:ext>
            </a:extLst>
          </p:cNvPr>
          <p:cNvSpPr/>
          <p:nvPr/>
        </p:nvSpPr>
        <p:spPr>
          <a:xfrm>
            <a:off x="521596" y="3325968"/>
            <a:ext cx="3503054" cy="2781836"/>
          </a:xfrm>
          <a:prstGeom prst="rect">
            <a:avLst/>
          </a:prstGeom>
          <a:solidFill>
            <a:srgbClr val="F2DAFA"/>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2400" dirty="0">
                <a:ln w="0"/>
                <a:solidFill>
                  <a:schemeClr val="tx1"/>
                </a:solidFill>
                <a:latin typeface="Calibri" panose="020F0502020204030204" pitchFamily="34" charset="0"/>
                <a:ea typeface="Calibri" panose="020F0502020204030204" pitchFamily="34" charset="0"/>
                <a:cs typeface="Calibri" panose="020F0502020204030204" pitchFamily="34" charset="0"/>
              </a:rPr>
              <a:t>في ظلّ الابتكارات والتّطوّرات السّريعة، كيف سيكون بالإمكان استخدام أدوات الذّكاء الاصطناعيّ بشكل حكيم ومدروس وغير مسيء؟</a:t>
            </a:r>
            <a:endParaRPr lang="he-IL" sz="240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03328463-2BC1-6584-9246-1C2CC3FFFF37}"/>
              </a:ext>
            </a:extLst>
          </p:cNvPr>
          <p:cNvSpPr/>
          <p:nvPr/>
        </p:nvSpPr>
        <p:spPr>
          <a:xfrm>
            <a:off x="8628843" y="1981030"/>
            <a:ext cx="3041561" cy="2420155"/>
          </a:xfrm>
          <a:prstGeom prst="rect">
            <a:avLst/>
          </a:prstGeom>
          <a:solidFill>
            <a:srgbClr val="F2DAFA"/>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ar-SA" sz="2400" dirty="0">
                <a:ln w="0"/>
                <a:solidFill>
                  <a:schemeClr val="tx1"/>
                </a:solidFill>
                <a:latin typeface="Calibri" panose="020F0502020204030204" pitchFamily="34" charset="0"/>
                <a:ea typeface="Calibri" panose="020F0502020204030204" pitchFamily="34" charset="0"/>
                <a:cs typeface="Calibri" panose="020F0502020204030204" pitchFamily="34" charset="0"/>
              </a:rPr>
              <a:t>ما هي المشاعر والأفكار الّتي تراودكم بعد التّقرير؟</a:t>
            </a:r>
            <a:endParaRPr lang="he-IL" sz="240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53A718E9-E64F-F4FA-E41E-F86BDD503AC8}"/>
              </a:ext>
            </a:extLst>
          </p:cNvPr>
          <p:cNvSpPr/>
          <p:nvPr/>
        </p:nvSpPr>
        <p:spPr>
          <a:xfrm>
            <a:off x="4555788" y="2634033"/>
            <a:ext cx="3503054" cy="2781836"/>
          </a:xfrm>
          <a:prstGeom prst="rect">
            <a:avLst/>
          </a:prstGeom>
          <a:solidFill>
            <a:srgbClr val="F2DAFA"/>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2400" dirty="0">
                <a:ln w="0"/>
                <a:solidFill>
                  <a:schemeClr val="tx1"/>
                </a:solidFill>
                <a:latin typeface="Calibri" panose="020F0502020204030204" pitchFamily="34" charset="0"/>
                <a:ea typeface="Calibri" panose="020F0502020204030204" pitchFamily="34" charset="0"/>
                <a:cs typeface="Calibri" panose="020F0502020204030204" pitchFamily="34" charset="0"/>
              </a:rPr>
              <a:t>إذا اكتشفتم أن هناك أشخاصًا يستخدمون الذّكاء الاصطناعيّ لتعديل صورك أو مقاطع الفيديو الخاصّة بك بطريقة مسيئة، فكيف سيكون ردّ فِعلك؟</a:t>
            </a:r>
            <a:endParaRPr lang="he-IL" sz="240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6254610-A6AF-C8D4-F92C-95B8131E25AF}"/>
              </a:ext>
            </a:extLst>
          </p:cNvPr>
          <p:cNvSpPr/>
          <p:nvPr/>
        </p:nvSpPr>
        <p:spPr>
          <a:xfrm>
            <a:off x="0" y="6430552"/>
            <a:ext cx="12192000" cy="427448"/>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F42FD8-1787-69F0-9B2A-EF3EE64DA118}"/>
              </a:ext>
            </a:extLst>
          </p:cNvPr>
          <p:cNvSpPr/>
          <p:nvPr/>
        </p:nvSpPr>
        <p:spPr>
          <a:xfrm>
            <a:off x="0" y="365125"/>
            <a:ext cx="12192000" cy="1329628"/>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 name="Rectangle 6">
            <a:extLst>
              <a:ext uri="{FF2B5EF4-FFF2-40B4-BE49-F238E27FC236}">
                <a16:creationId xmlns:a16="http://schemas.microsoft.com/office/drawing/2014/main" id="{21D4F6F8-9053-46EF-265B-5E1D5DDFC642}"/>
              </a:ext>
            </a:extLst>
          </p:cNvPr>
          <p:cNvSpPr/>
          <p:nvPr/>
        </p:nvSpPr>
        <p:spPr>
          <a:xfrm>
            <a:off x="0" y="5163247"/>
            <a:ext cx="12192000" cy="1329628"/>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Rectangle 5">
            <a:extLst>
              <a:ext uri="{FF2B5EF4-FFF2-40B4-BE49-F238E27FC236}">
                <a16:creationId xmlns:a16="http://schemas.microsoft.com/office/drawing/2014/main" id="{C205EC89-EB16-182D-4E17-42BA4363F3D7}"/>
              </a:ext>
            </a:extLst>
          </p:cNvPr>
          <p:cNvSpPr/>
          <p:nvPr/>
        </p:nvSpPr>
        <p:spPr>
          <a:xfrm>
            <a:off x="386366" y="270456"/>
            <a:ext cx="10967433" cy="6117465"/>
          </a:xfrm>
          <a:prstGeom prst="rect">
            <a:avLst/>
          </a:prstGeom>
          <a:solidFill>
            <a:srgbClr val="F7E8FC"/>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 name="Title 1">
            <a:extLst>
              <a:ext uri="{FF2B5EF4-FFF2-40B4-BE49-F238E27FC236}">
                <a16:creationId xmlns:a16="http://schemas.microsoft.com/office/drawing/2014/main" id="{3AC7E2E8-932E-8568-CE8E-0DE98DB5CFF3}"/>
              </a:ext>
            </a:extLst>
          </p:cNvPr>
          <p:cNvSpPr>
            <a:spLocks noGrp="1"/>
          </p:cNvSpPr>
          <p:nvPr>
            <p:ph type="title"/>
          </p:nvPr>
        </p:nvSpPr>
        <p:spPr>
          <a:xfrm>
            <a:off x="156275" y="555019"/>
            <a:ext cx="10722735" cy="1540948"/>
          </a:xfrm>
        </p:spPr>
        <p:txBody>
          <a:bodyPr>
            <a:noAutofit/>
          </a:bodyPr>
          <a:lstStyle/>
          <a:p>
            <a:pPr algn="r"/>
            <a:r>
              <a:rPr lang="ar-SA" sz="6600" b="1" dirty="0">
                <a:solidFill>
                  <a:srgbClr val="0C3058"/>
                </a:solidFill>
                <a:latin typeface="Calibri" panose="020F0502020204030204" pitchFamily="34" charset="0"/>
                <a:ea typeface="Calibri" panose="020F0502020204030204" pitchFamily="34" charset="0"/>
                <a:cs typeface="Calibri" panose="020F0502020204030204" pitchFamily="34" charset="0"/>
              </a:rPr>
              <a:t>التّزييف العميق</a:t>
            </a:r>
            <a:r>
              <a:rPr lang="en-US" sz="6600" b="1" dirty="0">
                <a:solidFill>
                  <a:srgbClr val="0C3058"/>
                </a:solidFill>
                <a:latin typeface="Calibri" panose="020F0502020204030204" pitchFamily="34" charset="0"/>
                <a:ea typeface="Calibri" panose="020F0502020204030204" pitchFamily="34" charset="0"/>
                <a:cs typeface="Calibri" panose="020F0502020204030204" pitchFamily="34" charset="0"/>
              </a:rPr>
              <a:t>-</a:t>
            </a:r>
            <a:r>
              <a:rPr lang="en-US" sz="8000" b="1" i="0" dirty="0" err="1">
                <a:solidFill>
                  <a:srgbClr val="0C3058"/>
                </a:solidFill>
                <a:effectLst/>
                <a:latin typeface="Bahnschrift SemiCondensed" panose="020B0502040204020203" pitchFamily="34" charset="0"/>
              </a:rPr>
              <a:t>DeepFake</a:t>
            </a:r>
            <a:endParaRPr lang="he-IL" sz="3200" dirty="0">
              <a:latin typeface="Bahnschrift SemiCondensed" panose="020B0502040204020203" pitchFamily="34" charset="0"/>
            </a:endParaRPr>
          </a:p>
        </p:txBody>
      </p:sp>
      <p:sp>
        <p:nvSpPr>
          <p:cNvPr id="5" name="TextBox 4">
            <a:extLst>
              <a:ext uri="{FF2B5EF4-FFF2-40B4-BE49-F238E27FC236}">
                <a16:creationId xmlns:a16="http://schemas.microsoft.com/office/drawing/2014/main" id="{30121C4D-FED8-BF42-59D0-FD478FBFE4C4}"/>
              </a:ext>
            </a:extLst>
          </p:cNvPr>
          <p:cNvSpPr txBox="1"/>
          <p:nvPr/>
        </p:nvSpPr>
        <p:spPr>
          <a:xfrm>
            <a:off x="1308278" y="1906073"/>
            <a:ext cx="10045521" cy="3970318"/>
          </a:xfrm>
          <a:prstGeom prst="rect">
            <a:avLst/>
          </a:prstGeom>
          <a:noFill/>
        </p:spPr>
        <p:txBody>
          <a:bodyPr wrap="square" rtlCol="1">
            <a:spAutoFit/>
          </a:bodyPr>
          <a:lstStyle/>
          <a:p>
            <a:pPr algn="ctr" rtl="1">
              <a:lnSpc>
                <a:spcPct val="150000"/>
              </a:lnSpc>
            </a:pPr>
            <a:r>
              <a:rPr lang="ar-SA" sz="2800" dirty="0">
                <a:latin typeface="Calibri" panose="020F0502020204030204" pitchFamily="34" charset="0"/>
                <a:ea typeface="Calibri" panose="020F0502020204030204" pitchFamily="34" charset="0"/>
                <a:cs typeface="Calibri" panose="020F0502020204030204" pitchFamily="34" charset="0"/>
              </a:rPr>
              <a:t>“</a:t>
            </a:r>
            <a:r>
              <a:rPr lang="en-US" sz="2800" dirty="0" err="1">
                <a:latin typeface="Calibri" panose="020F0502020204030204" pitchFamily="34" charset="0"/>
                <a:ea typeface="Calibri" panose="020F0502020204030204" pitchFamily="34" charset="0"/>
                <a:cs typeface="Calibri" panose="020F0502020204030204" pitchFamily="34" charset="0"/>
              </a:rPr>
              <a:t>DeepFake</a:t>
            </a:r>
            <a:r>
              <a:rPr lang="ar-SA" sz="2800" dirty="0">
                <a:latin typeface="Calibri" panose="020F0502020204030204" pitchFamily="34" charset="0"/>
                <a:ea typeface="Calibri" panose="020F0502020204030204" pitchFamily="34" charset="0"/>
                <a:cs typeface="Calibri" panose="020F0502020204030204" pitchFamily="34" charset="0"/>
              </a:rPr>
              <a:t>" هو ​​مصطلح يَصِف استخدام التّكنولوجيا المرتكزة على الذّكاء الاصطناعيّ والّتي تتيح  إمكانيّة إنشاء محتوى رقميّ مزيّف، مثل مقاطع الفيديو أو الصّور، واستخدام الرّوبوتات في المجموعات الاجتماعيّة المختلفة، وتقليد الصّوت، والمزيد. يبدو هذا حقيقيًّا تمامًا للوهلة الأولى، ولكن يدور الحديث في الواقع عن عناصر تمّت معالَجتها بشكل آليّ. يمكن استخدام هذه التّكنولوجيا لتضليل الجمهور والتّسبب في ضرر شخصيّ أو اجتماعيّ، خاصّة عند استخدامها للتّنمر أو نشْر المعلومات الكاذبة.</a:t>
            </a:r>
            <a:endParaRPr lang="he-IL" sz="2800"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27F315F-29B3-A47E-1B80-672646778F9F}"/>
              </a:ext>
            </a:extLst>
          </p:cNvPr>
          <p:cNvPicPr>
            <a:picLocks noChangeAspect="1"/>
          </p:cNvPicPr>
          <p:nvPr/>
        </p:nvPicPr>
        <p:blipFill>
          <a:blip r:embed="rId3"/>
          <a:stretch>
            <a:fillRect/>
          </a:stretch>
        </p:blipFill>
        <p:spPr>
          <a:xfrm>
            <a:off x="386366" y="80562"/>
            <a:ext cx="2049137" cy="1825511"/>
          </a:xfrm>
          <a:prstGeom prst="rect">
            <a:avLst/>
          </a:prstGeom>
          <a:ln>
            <a:noFill/>
          </a:ln>
          <a:effectLst>
            <a:softEdge rad="112500"/>
          </a:effectLst>
        </p:spPr>
      </p:pic>
    </p:spTree>
    <p:extLst>
      <p:ext uri="{BB962C8B-B14F-4D97-AF65-F5344CB8AC3E}">
        <p14:creationId xmlns:p14="http://schemas.microsoft.com/office/powerpoint/2010/main" val="201708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5DEBDA-38A8-3264-B311-F6BCB782A0C4}"/>
              </a:ext>
            </a:extLst>
          </p:cNvPr>
          <p:cNvSpPr/>
          <p:nvPr/>
        </p:nvSpPr>
        <p:spPr>
          <a:xfrm>
            <a:off x="386366" y="270456"/>
            <a:ext cx="10967433" cy="6117465"/>
          </a:xfrm>
          <a:prstGeom prst="rect">
            <a:avLst/>
          </a:prstGeom>
          <a:solidFill>
            <a:srgbClr val="F7E8FC"/>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4" name="Rectangle 3">
            <a:extLst>
              <a:ext uri="{FF2B5EF4-FFF2-40B4-BE49-F238E27FC236}">
                <a16:creationId xmlns:a16="http://schemas.microsoft.com/office/drawing/2014/main" id="{E586AB3D-3252-0248-3D43-A46CF5E4D795}"/>
              </a:ext>
            </a:extLst>
          </p:cNvPr>
          <p:cNvSpPr/>
          <p:nvPr/>
        </p:nvSpPr>
        <p:spPr>
          <a:xfrm>
            <a:off x="1483201" y="-123184"/>
            <a:ext cx="9225602" cy="4355038"/>
          </a:xfrm>
          <a:prstGeom prst="rect">
            <a:avLst/>
          </a:prstGeom>
          <a:noFill/>
        </p:spPr>
        <p:txBody>
          <a:bodyPr wrap="none" lIns="91440" tIns="45720" rIns="91440" bIns="45720">
            <a:spAutoFit/>
          </a:bodyPr>
          <a:lstStyle/>
          <a:p>
            <a:pPr algn="ctr"/>
            <a:endParaRPr lang="he-IL" sz="5400" dirty="0">
              <a:ln w="0"/>
            </a:endParaRPr>
          </a:p>
          <a:p>
            <a:pPr algn="ctr"/>
            <a:r>
              <a:rPr lang="ar-SA" sz="11500" b="1" dirty="0">
                <a:ln w="0"/>
                <a:latin typeface="Calibri" panose="020F0502020204030204" pitchFamily="34" charset="0"/>
                <a:ea typeface="Calibri" panose="020F0502020204030204" pitchFamily="34" charset="0"/>
                <a:cs typeface="Calibri" panose="020F0502020204030204" pitchFamily="34" charset="0"/>
              </a:rPr>
              <a:t>الحساسيّة الرّقميّة</a:t>
            </a:r>
            <a:endParaRPr lang="he-IL" sz="11500" b="1" dirty="0">
              <a:ln w="0"/>
              <a:latin typeface="Calibri" panose="020F0502020204030204" pitchFamily="34" charset="0"/>
              <a:ea typeface="Calibri" panose="020F0502020204030204" pitchFamily="34" charset="0"/>
              <a:cs typeface="Calibri" panose="020F0502020204030204" pitchFamily="34" charset="0"/>
            </a:endParaRPr>
          </a:p>
          <a:p>
            <a:pPr algn="ctr"/>
            <a:r>
              <a:rPr lang="ar-SA" sz="5400" b="1" dirty="0">
                <a:ln w="0"/>
                <a:latin typeface="Calibri" panose="020F0502020204030204" pitchFamily="34" charset="0"/>
                <a:ea typeface="Calibri" panose="020F0502020204030204" pitchFamily="34" charset="0"/>
                <a:cs typeface="Calibri" panose="020F0502020204030204" pitchFamily="34" charset="0"/>
              </a:rPr>
              <a:t>في كلّ زمان ومكان</a:t>
            </a:r>
            <a:endParaRPr lang="he-IL" sz="5400" b="1" dirty="0">
              <a:ln w="0"/>
              <a:latin typeface="Calibri" panose="020F0502020204030204" pitchFamily="34" charset="0"/>
              <a:ea typeface="Calibri" panose="020F0502020204030204" pitchFamily="34" charset="0"/>
              <a:cs typeface="Calibri" panose="020F0502020204030204" pitchFamily="34" charset="0"/>
            </a:endParaRPr>
          </a:p>
          <a:p>
            <a:pPr algn="ctr"/>
            <a:endParaRPr lang="en-US" sz="5400" b="0" cap="none" spc="0" dirty="0">
              <a:ln w="0"/>
              <a:solidFill>
                <a:schemeClr val="tx1"/>
              </a:solidFill>
            </a:endParaRPr>
          </a:p>
        </p:txBody>
      </p:sp>
      <p:sp>
        <p:nvSpPr>
          <p:cNvPr id="5" name="Rectangle 4">
            <a:extLst>
              <a:ext uri="{FF2B5EF4-FFF2-40B4-BE49-F238E27FC236}">
                <a16:creationId xmlns:a16="http://schemas.microsoft.com/office/drawing/2014/main" id="{8956FED4-8D28-7A08-CBCF-5A7CB86C4DB7}"/>
              </a:ext>
            </a:extLst>
          </p:cNvPr>
          <p:cNvSpPr/>
          <p:nvPr/>
        </p:nvSpPr>
        <p:spPr>
          <a:xfrm>
            <a:off x="4838141" y="3705068"/>
            <a:ext cx="2824812" cy="584775"/>
          </a:xfrm>
          <a:prstGeom prst="rect">
            <a:avLst/>
          </a:prstGeom>
          <a:noFill/>
        </p:spPr>
        <p:txBody>
          <a:bodyPr wrap="none" lIns="91440" tIns="45720" rIns="91440" bIns="45720">
            <a:spAutoFit/>
          </a:bodyPr>
          <a:lstStyle/>
          <a:p>
            <a:pPr algn="ctr"/>
            <a:r>
              <a:rPr lang="ar-SA" sz="32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العمل في مجموعات</a:t>
            </a:r>
            <a:endParaRPr lang="en-US" sz="320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185631-876210585_small">
            <a:hlinkClick r:id="" action="ppaction://media"/>
            <a:extLst>
              <a:ext uri="{FF2B5EF4-FFF2-40B4-BE49-F238E27FC236}">
                <a16:creationId xmlns:a16="http://schemas.microsoft.com/office/drawing/2014/main" id="{4A950C6D-F8B3-B2A5-907E-AE15D8BAC2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932608"/>
            <a:ext cx="12192000" cy="1925392"/>
          </a:xfrm>
          <a:prstGeom prst="rect">
            <a:avLst/>
          </a:prstGeom>
        </p:spPr>
      </p:pic>
    </p:spTree>
    <p:extLst>
      <p:ext uri="{BB962C8B-B14F-4D97-AF65-F5344CB8AC3E}">
        <p14:creationId xmlns:p14="http://schemas.microsoft.com/office/powerpoint/2010/main" val="76021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 name="Rectangle 1">
            <a:extLst>
              <a:ext uri="{FF2B5EF4-FFF2-40B4-BE49-F238E27FC236}">
                <a16:creationId xmlns:a16="http://schemas.microsoft.com/office/drawing/2014/main" id="{B86AE578-5D50-1177-CB63-6C4483B589E6}"/>
              </a:ext>
            </a:extLst>
          </p:cNvPr>
          <p:cNvSpPr/>
          <p:nvPr/>
        </p:nvSpPr>
        <p:spPr>
          <a:xfrm>
            <a:off x="8921394" y="1895223"/>
            <a:ext cx="3155324" cy="2820473"/>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eaLnBrk="0" fontAlgn="base" hangingPunct="0">
              <a:spcBef>
                <a:spcPct val="0"/>
              </a:spcBef>
              <a:spcAft>
                <a:spcPct val="0"/>
              </a:spcAft>
            </a:pPr>
            <a:r>
              <a:rPr kumimoji="0" lang="ar-SA" altLang="he-IL"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الذّكاء الاصطناعيّ هو أداة ذات تأثير كبير،</a:t>
            </a:r>
            <a:r>
              <a:rPr kumimoji="0" lang="ar-SA" altLang="he-IL" sz="2400" b="0" i="0" u="none" strike="noStrike" cap="none" normalizeH="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حيث</a:t>
            </a:r>
            <a:r>
              <a:rPr kumimoji="0" lang="ar-SA" altLang="he-IL"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تساعد</a:t>
            </a:r>
            <a:r>
              <a:rPr kumimoji="0" lang="ar-SA" altLang="he-IL" sz="2400" b="0" i="0" u="none" strike="noStrike" cap="none" normalizeH="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ar-SA" altLang="he-IL"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في الإبداع وحلّ المشاكل والتّعلّم، وإساءة</a:t>
            </a:r>
            <a:r>
              <a:rPr kumimoji="0" lang="ar-SA" altLang="he-IL" sz="2400" b="0" i="0" u="none" strike="noStrike" cap="none" normalizeH="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ar-SA" altLang="he-IL"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استخدامها قد يؤدّي إلى ضرر </a:t>
            </a:r>
            <a:r>
              <a:rPr lang="ar-SA" alt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جسيم. </a:t>
            </a:r>
            <a:endParaRPr kumimoji="0" lang="he-IL" altLang="he-IL"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0B1E1158-2823-8AC4-3DA2-AF9DCD44594C}"/>
              </a:ext>
            </a:extLst>
          </p:cNvPr>
          <p:cNvSpPr/>
          <p:nvPr/>
        </p:nvSpPr>
        <p:spPr>
          <a:xfrm>
            <a:off x="5145437" y="3042832"/>
            <a:ext cx="3611800" cy="2997558"/>
          </a:xfrm>
          <a:prstGeom prst="rect">
            <a:avLst/>
          </a:prstGeom>
          <a:solidFill>
            <a:srgbClr val="F2DAFA"/>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ar-SA" sz="2400" dirty="0">
                <a:solidFill>
                  <a:schemeClr val="tx1"/>
                </a:solidFill>
                <a:latin typeface="Calibri" panose="020F0502020204030204" pitchFamily="34" charset="0"/>
                <a:ea typeface="Calibri" panose="020F0502020204030204" pitchFamily="34" charset="0"/>
                <a:cs typeface="Calibri" panose="020F0502020204030204" pitchFamily="34" charset="0"/>
              </a:rPr>
              <a:t>الفيديوهات والصّور الّتي تُصنَع من خلال «التّزييف العميق»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DeepFake</a:t>
            </a:r>
            <a:r>
              <a:rPr lang="ar-SA" sz="2400" dirty="0">
                <a:solidFill>
                  <a:schemeClr val="tx1"/>
                </a:solidFill>
                <a:latin typeface="Calibri" panose="020F0502020204030204" pitchFamily="34" charset="0"/>
                <a:ea typeface="Calibri" panose="020F0502020204030204" pitchFamily="34" charset="0"/>
                <a:cs typeface="Calibri" panose="020F0502020204030204" pitchFamily="34" charset="0"/>
              </a:rPr>
              <a:t> يمكن أن تبدو حقيقيّة تمامًا، ولكنّها مزيّفة. من المهمّ أن نفحص المحتوى الذي ننكشف عليه، ونفحص مِن أين أخذوه، وإذا لاحظنا أنه تزييف عميق فلن نقوم بنشْره ونقْله للآخرين.</a:t>
            </a:r>
            <a:endParaRPr lang="he-IL" sz="240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EFD9D7C0-5F2A-1C21-13F4-38EA45B5A15A}"/>
              </a:ext>
            </a:extLst>
          </p:cNvPr>
          <p:cNvSpPr/>
          <p:nvPr/>
        </p:nvSpPr>
        <p:spPr>
          <a:xfrm>
            <a:off x="696507" y="1632595"/>
            <a:ext cx="3583148" cy="2820473"/>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eaLnBrk="0" fontAlgn="base" hangingPunct="0">
              <a:spcBef>
                <a:spcPct val="0"/>
              </a:spcBef>
              <a:spcAft>
                <a:spcPct val="0"/>
              </a:spcAft>
            </a:pPr>
            <a:r>
              <a:rPr kumimoji="0" lang="ar-SA" altLang="he-IL"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تستلزم الأدوات التّكنولوجيّة مسؤوليّة شخصيّة ووعيًا للن</a:t>
            </a:r>
            <a:r>
              <a:rPr lang="ar-SA" alt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kumimoji="0" lang="ar-SA" altLang="he-IL"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تائج المترتّبة على استخدامها، لذا؛ من المهمّ استخدامها بشكل يدفع قُدمًا ب</a:t>
            </a:r>
            <a:r>
              <a:rPr kumimoji="0" lang="ar-SA" altLang="he-IL" sz="2400" b="0" i="0" u="none" strike="noStrike" cap="none" normalizeH="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القِيَم، كالاحترام والعدْل.</a:t>
            </a:r>
            <a:endParaRPr kumimoji="0" lang="he-IL" altLang="he-IL"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ctr" rtl="1" eaLnBrk="0" fontAlgn="base" hangingPunct="0">
              <a:spcBef>
                <a:spcPct val="0"/>
              </a:spcBef>
              <a:spcAft>
                <a:spcPct val="0"/>
              </a:spcAft>
            </a:pPr>
            <a:endParaRPr kumimoji="0" lang="he-IL" altLang="he-IL"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3E9AAA1B-6290-0710-64E4-EA7B2F75264C}"/>
              </a:ext>
            </a:extLst>
          </p:cNvPr>
          <p:cNvSpPr/>
          <p:nvPr/>
        </p:nvSpPr>
        <p:spPr>
          <a:xfrm>
            <a:off x="309966" y="5106572"/>
            <a:ext cx="4557455" cy="1538711"/>
          </a:xfrm>
          <a:prstGeom prst="rect">
            <a:avLst/>
          </a:prstGeom>
          <a:solidFill>
            <a:srgbClr val="F2DAFA"/>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eaLnBrk="0" fontAlgn="base" hangingPunct="0">
              <a:spcBef>
                <a:spcPct val="0"/>
              </a:spcBef>
              <a:spcAft>
                <a:spcPct val="0"/>
              </a:spcAft>
            </a:pPr>
            <a:r>
              <a:rPr lang="ar-SA" sz="2400" dirty="0">
                <a:solidFill>
                  <a:schemeClr val="tx1"/>
                </a:solidFill>
                <a:latin typeface="Calibri" panose="020F0502020204030204" pitchFamily="34" charset="0"/>
                <a:ea typeface="Calibri" panose="020F0502020204030204" pitchFamily="34" charset="0"/>
                <a:cs typeface="Calibri" panose="020F0502020204030204" pitchFamily="34" charset="0"/>
              </a:rPr>
              <a:t>إذا حدث إيذاء، فمن المهمّ التّوجّه للجهات المختلفة من أجل المشاورة والحصول على الدّعم والمرافقة، كالأهل\ المعلّمة\ المستشارة\مركز 105 وما شابه.</a:t>
            </a:r>
            <a:endParaRPr kumimoji="0" lang="he-IL" altLang="he-IL"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25"/>
          <p:cNvPicPr preferRelativeResize="0"/>
          <p:nvPr/>
        </p:nvPicPr>
        <p:blipFill rotWithShape="1">
          <a:blip r:embed="rId3">
            <a:alphaModFix/>
          </a:blip>
          <a:srcRect/>
          <a:stretch/>
        </p:blipFill>
        <p:spPr>
          <a:xfrm>
            <a:off x="159659" y="1475749"/>
            <a:ext cx="3023613" cy="2233523"/>
          </a:xfrm>
          <a:prstGeom prst="rect">
            <a:avLst/>
          </a:prstGeom>
          <a:noFill/>
          <a:ln>
            <a:noFill/>
          </a:ln>
        </p:spPr>
      </p:pic>
      <p:pic>
        <p:nvPicPr>
          <p:cNvPr id="407" name="Google Shape;407;p25"/>
          <p:cNvPicPr preferRelativeResize="0"/>
          <p:nvPr/>
        </p:nvPicPr>
        <p:blipFill rotWithShape="1">
          <a:blip r:embed="rId3">
            <a:alphaModFix/>
          </a:blip>
          <a:srcRect/>
          <a:stretch/>
        </p:blipFill>
        <p:spPr>
          <a:xfrm>
            <a:off x="3349376" y="2191494"/>
            <a:ext cx="2449189" cy="1809199"/>
          </a:xfrm>
          <a:prstGeom prst="rect">
            <a:avLst/>
          </a:prstGeom>
          <a:noFill/>
          <a:ln>
            <a:noFill/>
          </a:ln>
        </p:spPr>
      </p:pic>
      <p:pic>
        <p:nvPicPr>
          <p:cNvPr id="408" name="Google Shape;408;p25"/>
          <p:cNvPicPr preferRelativeResize="0"/>
          <p:nvPr/>
        </p:nvPicPr>
        <p:blipFill rotWithShape="1">
          <a:blip r:embed="rId3">
            <a:alphaModFix/>
          </a:blip>
          <a:srcRect/>
          <a:stretch/>
        </p:blipFill>
        <p:spPr>
          <a:xfrm>
            <a:off x="5811932" y="3517348"/>
            <a:ext cx="3023613" cy="2233523"/>
          </a:xfrm>
          <a:prstGeom prst="rect">
            <a:avLst/>
          </a:prstGeom>
          <a:noFill/>
          <a:ln>
            <a:noFill/>
          </a:ln>
        </p:spPr>
      </p:pic>
      <p:pic>
        <p:nvPicPr>
          <p:cNvPr id="409" name="Google Shape;409;p25"/>
          <p:cNvPicPr preferRelativeResize="0"/>
          <p:nvPr/>
        </p:nvPicPr>
        <p:blipFill rotWithShape="1">
          <a:blip r:embed="rId3">
            <a:alphaModFix/>
          </a:blip>
          <a:srcRect/>
          <a:stretch/>
        </p:blipFill>
        <p:spPr>
          <a:xfrm>
            <a:off x="9001649" y="1324332"/>
            <a:ext cx="3023613" cy="2233523"/>
          </a:xfrm>
          <a:prstGeom prst="rect">
            <a:avLst/>
          </a:prstGeom>
          <a:noFill/>
          <a:ln>
            <a:noFill/>
          </a:ln>
        </p:spPr>
      </p:pic>
      <p:pic>
        <p:nvPicPr>
          <p:cNvPr id="410" name="Google Shape;410;p25"/>
          <p:cNvPicPr preferRelativeResize="0"/>
          <p:nvPr/>
        </p:nvPicPr>
        <p:blipFill rotWithShape="1">
          <a:blip r:embed="rId3">
            <a:alphaModFix/>
          </a:blip>
          <a:srcRect/>
          <a:stretch/>
        </p:blipFill>
        <p:spPr>
          <a:xfrm>
            <a:off x="9150326" y="3846258"/>
            <a:ext cx="2874750" cy="2123559"/>
          </a:xfrm>
          <a:prstGeom prst="rect">
            <a:avLst/>
          </a:prstGeom>
          <a:noFill/>
          <a:ln>
            <a:noFill/>
          </a:ln>
        </p:spPr>
      </p:pic>
      <p:pic>
        <p:nvPicPr>
          <p:cNvPr id="411" name="Google Shape;411;p25"/>
          <p:cNvPicPr preferRelativeResize="0"/>
          <p:nvPr/>
        </p:nvPicPr>
        <p:blipFill rotWithShape="1">
          <a:blip r:embed="rId3">
            <a:alphaModFix/>
          </a:blip>
          <a:srcRect/>
          <a:stretch/>
        </p:blipFill>
        <p:spPr>
          <a:xfrm>
            <a:off x="5553426" y="1107129"/>
            <a:ext cx="3023613" cy="2233523"/>
          </a:xfrm>
          <a:prstGeom prst="rect">
            <a:avLst/>
          </a:prstGeom>
          <a:noFill/>
          <a:ln>
            <a:noFill/>
          </a:ln>
        </p:spPr>
      </p:pic>
      <p:pic>
        <p:nvPicPr>
          <p:cNvPr id="412" name="Google Shape;412;p25"/>
          <p:cNvPicPr preferRelativeResize="0"/>
          <p:nvPr/>
        </p:nvPicPr>
        <p:blipFill rotWithShape="1">
          <a:blip r:embed="rId4">
            <a:alphaModFix/>
          </a:blip>
          <a:srcRect/>
          <a:stretch/>
        </p:blipFill>
        <p:spPr>
          <a:xfrm>
            <a:off x="159659" y="4031719"/>
            <a:ext cx="4444343" cy="2969119"/>
          </a:xfrm>
          <a:prstGeom prst="rect">
            <a:avLst/>
          </a:prstGeom>
          <a:noFill/>
          <a:ln>
            <a:noFill/>
          </a:ln>
        </p:spPr>
      </p:pic>
      <p:sp>
        <p:nvSpPr>
          <p:cNvPr id="413" name="Google Shape;413;p25"/>
          <p:cNvSpPr/>
          <p:nvPr/>
        </p:nvSpPr>
        <p:spPr>
          <a:xfrm>
            <a:off x="5270246" y="-104298"/>
            <a:ext cx="9068456" cy="1378131"/>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6000"/>
              <a:buFont typeface="Arial"/>
              <a:buNone/>
              <a:tabLst/>
              <a:defRPr/>
            </a:pPr>
            <a:r>
              <a:rPr kumimoji="0" lang="ar-LB" sz="6000" b="1" i="0" u="none" strike="noStrike" kern="0" cap="none" spc="0" normalizeH="0" baseline="0" noProof="0">
                <a:ln>
                  <a:noFill/>
                </a:ln>
                <a:solidFill>
                  <a:srgbClr val="002060"/>
                </a:solidFill>
                <a:effectLst/>
                <a:uLnTx/>
                <a:uFillTx/>
                <a:latin typeface="Calibri"/>
                <a:ea typeface="Calibri"/>
                <a:cs typeface="Calibri"/>
                <a:sym typeface="Calibri"/>
              </a:rPr>
              <a:t>نلخّص الدّرس</a:t>
            </a:r>
            <a:endParaRPr kumimoji="0" sz="6000" b="1"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414" name="Google Shape;414;p25"/>
          <p:cNvSpPr txBox="1"/>
          <p:nvPr/>
        </p:nvSpPr>
        <p:spPr>
          <a:xfrm>
            <a:off x="5847804" y="1935488"/>
            <a:ext cx="2434856" cy="769441"/>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200"/>
              <a:buFont typeface="Arial"/>
              <a:buNone/>
              <a:tabLst/>
              <a:defRPr/>
            </a:pPr>
            <a:r>
              <a:rPr kumimoji="0" lang="ar-LB" sz="2200" b="0" i="0" u="none" strike="noStrike" kern="0" cap="none" spc="0" normalizeH="0" baseline="0" noProof="0">
                <a:ln>
                  <a:noFill/>
                </a:ln>
                <a:solidFill>
                  <a:srgbClr val="000000"/>
                </a:solidFill>
                <a:effectLst/>
                <a:uLnTx/>
                <a:uFillTx/>
                <a:latin typeface="Calibri"/>
                <a:ea typeface="Calibri"/>
                <a:cs typeface="Calibri"/>
                <a:sym typeface="Calibri"/>
              </a:rPr>
              <a:t>أمرٌ ما كان مؤثّرًا بالنّسبة لي </a:t>
            </a:r>
            <a:endParaRPr kumimoji="0" sz="2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5" name="Google Shape;415;p25"/>
          <p:cNvSpPr txBox="1"/>
          <p:nvPr/>
        </p:nvSpPr>
        <p:spPr>
          <a:xfrm>
            <a:off x="6192637" y="4031719"/>
            <a:ext cx="2423559" cy="1107996"/>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200"/>
              <a:buFont typeface="Arial"/>
              <a:buNone/>
              <a:tabLst/>
              <a:defRPr/>
            </a:pPr>
            <a:r>
              <a:rPr kumimoji="0" lang="ar-LB" sz="2200" b="0" i="0" u="none" strike="noStrike" kern="0" cap="none" spc="0" normalizeH="0" baseline="0" noProof="0">
                <a:ln>
                  <a:noFill/>
                </a:ln>
                <a:solidFill>
                  <a:srgbClr val="000000"/>
                </a:solidFill>
                <a:effectLst/>
                <a:uLnTx/>
                <a:uFillTx/>
                <a:latin typeface="Calibri"/>
                <a:ea typeface="Calibri"/>
                <a:cs typeface="Calibri"/>
                <a:sym typeface="Calibri"/>
              </a:rPr>
              <a:t>ماذا أريد أن آخذ وأتبنّى لاحقًا، ممّا تعلّمته في الدّرس؟</a:t>
            </a:r>
            <a:endParaRPr kumimoji="0" sz="2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6" name="Google Shape;416;p25"/>
          <p:cNvSpPr txBox="1"/>
          <p:nvPr/>
        </p:nvSpPr>
        <p:spPr>
          <a:xfrm>
            <a:off x="3695455" y="2711372"/>
            <a:ext cx="1757030" cy="769441"/>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200"/>
              <a:buFont typeface="Arial"/>
              <a:buNone/>
              <a:tabLst/>
              <a:defRPr/>
            </a:pPr>
            <a:r>
              <a:rPr kumimoji="0" lang="ar-LB" sz="2200" b="0" i="0" u="none" strike="noStrike" kern="0" cap="none" spc="0" normalizeH="0" baseline="0" noProof="0">
                <a:ln>
                  <a:noFill/>
                </a:ln>
                <a:solidFill>
                  <a:srgbClr val="000000"/>
                </a:solidFill>
                <a:effectLst/>
                <a:uLnTx/>
                <a:uFillTx/>
                <a:latin typeface="Calibri"/>
                <a:ea typeface="Calibri"/>
                <a:cs typeface="Calibri"/>
                <a:sym typeface="Calibri"/>
              </a:rPr>
              <a:t>أمرٌ جديد تعلّمته اليوم</a:t>
            </a:r>
            <a:endParaRPr kumimoji="0" sz="2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7" name="Google Shape;417;p25"/>
          <p:cNvSpPr txBox="1"/>
          <p:nvPr/>
        </p:nvSpPr>
        <p:spPr>
          <a:xfrm>
            <a:off x="946997" y="2287488"/>
            <a:ext cx="1587779" cy="430887"/>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200"/>
              <a:buFont typeface="Arial"/>
              <a:buNone/>
              <a:tabLst/>
              <a:defRPr/>
            </a:pPr>
            <a:r>
              <a:rPr kumimoji="0" lang="ar-LB" sz="2200" b="0" i="0" u="none" strike="noStrike" kern="0" cap="none" spc="0" normalizeH="0" baseline="0" noProof="0" dirty="0">
                <a:ln>
                  <a:noFill/>
                </a:ln>
                <a:solidFill>
                  <a:srgbClr val="000000"/>
                </a:solidFill>
                <a:effectLst/>
                <a:uLnTx/>
                <a:uFillTx/>
                <a:latin typeface="Calibri"/>
                <a:ea typeface="Calibri"/>
                <a:cs typeface="Calibri"/>
                <a:sym typeface="Calibri"/>
              </a:rPr>
              <a:t>أمرٌ ما فاجأني</a:t>
            </a:r>
            <a:endParaRPr kumimoji="0" sz="2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18" name="Google Shape;418;p25"/>
          <p:cNvSpPr txBox="1"/>
          <p:nvPr/>
        </p:nvSpPr>
        <p:spPr>
          <a:xfrm>
            <a:off x="9804474" y="4523316"/>
            <a:ext cx="1757030" cy="769441"/>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200"/>
              <a:buFont typeface="Arial"/>
              <a:buNone/>
              <a:tabLst/>
              <a:defRPr/>
            </a:pPr>
            <a:r>
              <a:rPr kumimoji="0" lang="ar-LB" sz="2200" b="0" i="0" u="none" strike="noStrike" kern="0" cap="none" spc="0" normalizeH="0" baseline="0" noProof="0" dirty="0">
                <a:ln>
                  <a:noFill/>
                </a:ln>
                <a:solidFill>
                  <a:srgbClr val="000000"/>
                </a:solidFill>
                <a:effectLst/>
                <a:uLnTx/>
                <a:uFillTx/>
                <a:latin typeface="Calibri"/>
                <a:ea typeface="Calibri"/>
                <a:cs typeface="Calibri"/>
                <a:sym typeface="Calibri"/>
              </a:rPr>
              <a:t>أمرٌ عرفت</a:t>
            </a:r>
            <a:r>
              <a:rPr kumimoji="0" lang="ar-SA" sz="22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ar-LB" sz="2200" b="0" i="0" u="none" strike="noStrike" kern="0" cap="none" spc="0" normalizeH="0" baseline="0" noProof="0" dirty="0">
                <a:ln>
                  <a:noFill/>
                </a:ln>
                <a:solidFill>
                  <a:srgbClr val="000000"/>
                </a:solidFill>
                <a:effectLst/>
                <a:uLnTx/>
                <a:uFillTx/>
                <a:latin typeface="Calibri"/>
                <a:ea typeface="Calibri"/>
                <a:cs typeface="Calibri"/>
                <a:sym typeface="Calibri"/>
              </a:rPr>
              <a:t>ه عن نفسي اليوم</a:t>
            </a:r>
            <a:endParaRPr kumimoji="0" sz="2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19" name="Google Shape;419;p25"/>
          <p:cNvSpPr txBox="1"/>
          <p:nvPr/>
        </p:nvSpPr>
        <p:spPr>
          <a:xfrm>
            <a:off x="9503177" y="1935487"/>
            <a:ext cx="2276946" cy="769441"/>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200"/>
              <a:buFont typeface="Arial"/>
              <a:buNone/>
              <a:tabLst/>
              <a:defRPr/>
            </a:pPr>
            <a:r>
              <a:rPr kumimoji="0" lang="ar-LB" sz="2200" b="0" i="0" u="none" strike="noStrike" kern="0" cap="none" spc="0" normalizeH="0" baseline="0" noProof="0" dirty="0">
                <a:ln>
                  <a:noFill/>
                </a:ln>
                <a:solidFill>
                  <a:srgbClr val="000000"/>
                </a:solidFill>
                <a:effectLst/>
                <a:uLnTx/>
                <a:uFillTx/>
                <a:latin typeface="Calibri"/>
                <a:ea typeface="Calibri"/>
                <a:cs typeface="Calibri"/>
                <a:sym typeface="Calibri"/>
              </a:rPr>
              <a:t>أفكار راود</a:t>
            </a:r>
            <a:r>
              <a:rPr kumimoji="0" lang="ar-SA" sz="22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ar-LB" sz="2200" b="0" i="0" u="none" strike="noStrike" kern="0" cap="none" spc="0" normalizeH="0" baseline="0" noProof="0" dirty="0">
                <a:ln>
                  <a:noFill/>
                </a:ln>
                <a:solidFill>
                  <a:srgbClr val="000000"/>
                </a:solidFill>
                <a:effectLst/>
                <a:uLnTx/>
                <a:uFillTx/>
                <a:latin typeface="Calibri"/>
                <a:ea typeface="Calibri"/>
                <a:cs typeface="Calibri"/>
                <a:sym typeface="Calibri"/>
              </a:rPr>
              <a:t>ت</a:t>
            </a:r>
            <a:r>
              <a:rPr kumimoji="0" lang="ar-SA" sz="2200" b="0" i="0" u="none" strike="noStrike" kern="0" cap="none" spc="0" normalizeH="0" baseline="0" noProof="0" dirty="0">
                <a:ln>
                  <a:noFill/>
                </a:ln>
                <a:solidFill>
                  <a:srgbClr val="000000"/>
                </a:solidFill>
                <a:effectLst/>
                <a:uLnTx/>
                <a:uFillTx/>
                <a:latin typeface="Calibri"/>
                <a:ea typeface="Calibri"/>
                <a:cs typeface="Calibri"/>
                <a:sym typeface="Calibri"/>
              </a:rPr>
              <a:t>ْ</a:t>
            </a:r>
            <a:r>
              <a:rPr kumimoji="0" lang="ar-LB" sz="2200" b="0" i="0" u="none" strike="noStrike" kern="0" cap="none" spc="0" normalizeH="0" baseline="0" noProof="0" dirty="0" err="1">
                <a:ln>
                  <a:noFill/>
                </a:ln>
                <a:solidFill>
                  <a:srgbClr val="000000"/>
                </a:solidFill>
                <a:effectLst/>
                <a:uLnTx/>
                <a:uFillTx/>
                <a:latin typeface="Calibri"/>
                <a:ea typeface="Calibri"/>
                <a:cs typeface="Calibri"/>
                <a:sym typeface="Calibri"/>
              </a:rPr>
              <a:t>ني</a:t>
            </a:r>
            <a:r>
              <a:rPr kumimoji="0" lang="ar-LB" sz="2200" b="0" i="0" u="none" strike="noStrike" kern="0" cap="none" spc="0" normalizeH="0" baseline="0" noProof="0" dirty="0">
                <a:ln>
                  <a:noFill/>
                </a:ln>
                <a:solidFill>
                  <a:srgbClr val="000000"/>
                </a:solidFill>
                <a:effectLst/>
                <a:uLnTx/>
                <a:uFillTx/>
                <a:latin typeface="Calibri"/>
                <a:ea typeface="Calibri"/>
                <a:cs typeface="Calibri"/>
                <a:sym typeface="Calibri"/>
              </a:rPr>
              <a:t> خلال الدّرس أو في أعقابه</a:t>
            </a:r>
            <a:endParaRPr kumimoji="0" sz="2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31173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6AC4C5-0AE3-4B0F-F7A9-F79C81C56DD5}"/>
              </a:ext>
            </a:extLst>
          </p:cNvPr>
          <p:cNvSpPr/>
          <p:nvPr/>
        </p:nvSpPr>
        <p:spPr>
          <a:xfrm>
            <a:off x="0" y="-48296"/>
            <a:ext cx="5679583" cy="6906296"/>
          </a:xfrm>
          <a:prstGeom prst="rect">
            <a:avLst/>
          </a:prstGeom>
          <a:solidFill>
            <a:srgbClr val="F7E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6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للطّباعة</a:t>
            </a:r>
            <a:endParaRPr lang="he-IL"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Free printer paper peripheral vector">
            <a:extLst>
              <a:ext uri="{FF2B5EF4-FFF2-40B4-BE49-F238E27FC236}">
                <a16:creationId xmlns:a16="http://schemas.microsoft.com/office/drawing/2014/main" id="{25D40AC6-1F57-417C-6118-4A0DC428ABE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512419" y="1637828"/>
            <a:ext cx="4594157" cy="4231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842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546F80-C74A-6E6A-90FE-9CC47BB70DEA}"/>
              </a:ext>
            </a:extLst>
          </p:cNvPr>
          <p:cNvSpPr/>
          <p:nvPr/>
        </p:nvSpPr>
        <p:spPr>
          <a:xfrm>
            <a:off x="9131121" y="837125"/>
            <a:ext cx="2704563" cy="2694906"/>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Rectangle 4">
            <a:extLst>
              <a:ext uri="{FF2B5EF4-FFF2-40B4-BE49-F238E27FC236}">
                <a16:creationId xmlns:a16="http://schemas.microsoft.com/office/drawing/2014/main" id="{3EB46161-8A1E-D668-FB67-3ED356AFB292}"/>
              </a:ext>
            </a:extLst>
          </p:cNvPr>
          <p:cNvSpPr/>
          <p:nvPr/>
        </p:nvSpPr>
        <p:spPr>
          <a:xfrm>
            <a:off x="6153956" y="837125"/>
            <a:ext cx="2704563" cy="2694906"/>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Rectangle 5">
            <a:extLst>
              <a:ext uri="{FF2B5EF4-FFF2-40B4-BE49-F238E27FC236}">
                <a16:creationId xmlns:a16="http://schemas.microsoft.com/office/drawing/2014/main" id="{B2C7FA12-6413-9A6D-1766-3A6195C867A6}"/>
              </a:ext>
            </a:extLst>
          </p:cNvPr>
          <p:cNvSpPr/>
          <p:nvPr/>
        </p:nvSpPr>
        <p:spPr>
          <a:xfrm>
            <a:off x="3391437" y="837125"/>
            <a:ext cx="2704563" cy="2694906"/>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 name="Rectangle 6">
            <a:extLst>
              <a:ext uri="{FF2B5EF4-FFF2-40B4-BE49-F238E27FC236}">
                <a16:creationId xmlns:a16="http://schemas.microsoft.com/office/drawing/2014/main" id="{BE1B99DA-BFC1-B97B-E7E6-7487EE3326AE}"/>
              </a:ext>
            </a:extLst>
          </p:cNvPr>
          <p:cNvSpPr/>
          <p:nvPr/>
        </p:nvSpPr>
        <p:spPr>
          <a:xfrm>
            <a:off x="356316" y="837125"/>
            <a:ext cx="2704563" cy="2694906"/>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Rectangle 7">
            <a:extLst>
              <a:ext uri="{FF2B5EF4-FFF2-40B4-BE49-F238E27FC236}">
                <a16:creationId xmlns:a16="http://schemas.microsoft.com/office/drawing/2014/main" id="{00A04F1B-0603-292B-CB7B-114420E3C938}"/>
              </a:ext>
            </a:extLst>
          </p:cNvPr>
          <p:cNvSpPr/>
          <p:nvPr/>
        </p:nvSpPr>
        <p:spPr>
          <a:xfrm>
            <a:off x="9131121" y="3758483"/>
            <a:ext cx="2704563" cy="2694906"/>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Rectangle 8">
            <a:extLst>
              <a:ext uri="{FF2B5EF4-FFF2-40B4-BE49-F238E27FC236}">
                <a16:creationId xmlns:a16="http://schemas.microsoft.com/office/drawing/2014/main" id="{A0F38D0F-C57A-7DDA-99C8-0E3CDF069563}"/>
              </a:ext>
            </a:extLst>
          </p:cNvPr>
          <p:cNvSpPr/>
          <p:nvPr/>
        </p:nvSpPr>
        <p:spPr>
          <a:xfrm>
            <a:off x="6213518" y="3738090"/>
            <a:ext cx="2704563" cy="2694906"/>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Rectangle 9">
            <a:extLst>
              <a:ext uri="{FF2B5EF4-FFF2-40B4-BE49-F238E27FC236}">
                <a16:creationId xmlns:a16="http://schemas.microsoft.com/office/drawing/2014/main" id="{B7D7EFA4-F58B-BDFE-B76D-029768637D23}"/>
              </a:ext>
            </a:extLst>
          </p:cNvPr>
          <p:cNvSpPr/>
          <p:nvPr/>
        </p:nvSpPr>
        <p:spPr>
          <a:xfrm>
            <a:off x="3284916" y="3738090"/>
            <a:ext cx="2704563" cy="2694906"/>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1" name="Rectangle 10">
            <a:extLst>
              <a:ext uri="{FF2B5EF4-FFF2-40B4-BE49-F238E27FC236}">
                <a16:creationId xmlns:a16="http://schemas.microsoft.com/office/drawing/2014/main" id="{806272B0-2DEE-7B33-B61F-FC26EE0CCD7B}"/>
              </a:ext>
            </a:extLst>
          </p:cNvPr>
          <p:cNvSpPr/>
          <p:nvPr/>
        </p:nvSpPr>
        <p:spPr>
          <a:xfrm>
            <a:off x="356315" y="3714771"/>
            <a:ext cx="2704563" cy="2694906"/>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TextBox 11">
            <a:extLst>
              <a:ext uri="{FF2B5EF4-FFF2-40B4-BE49-F238E27FC236}">
                <a16:creationId xmlns:a16="http://schemas.microsoft.com/office/drawing/2014/main" id="{7C763101-C077-6E1D-155C-542BA85C8364}"/>
              </a:ext>
            </a:extLst>
          </p:cNvPr>
          <p:cNvSpPr txBox="1"/>
          <p:nvPr/>
        </p:nvSpPr>
        <p:spPr>
          <a:xfrm>
            <a:off x="9285667" y="1426181"/>
            <a:ext cx="2383666" cy="1754326"/>
          </a:xfrm>
          <a:prstGeom prst="rect">
            <a:avLst/>
          </a:prstGeom>
          <a:noFill/>
        </p:spPr>
        <p:txBody>
          <a:bodyPr wrap="square" rtlCol="1">
            <a:spAutoFit/>
          </a:bodyPr>
          <a:lstStyle/>
          <a:p>
            <a:pPr algn="ctr"/>
            <a:r>
              <a:rPr lang="ar-SA" sz="5400" dirty="0">
                <a:latin typeface="Calibri" panose="020F0502020204030204" pitchFamily="34" charset="0"/>
                <a:ea typeface="Calibri" panose="020F0502020204030204" pitchFamily="34" charset="0"/>
                <a:cs typeface="Calibri" panose="020F0502020204030204" pitchFamily="34" charset="0"/>
              </a:rPr>
              <a:t>شَعْر أجعد</a:t>
            </a:r>
            <a:endParaRPr lang="he-IL" sz="5400" dirty="0">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F3377462-3B17-69C5-AAE3-E0A0CE9478B8}"/>
              </a:ext>
            </a:extLst>
          </p:cNvPr>
          <p:cNvSpPr txBox="1"/>
          <p:nvPr/>
        </p:nvSpPr>
        <p:spPr>
          <a:xfrm>
            <a:off x="6581104" y="1841679"/>
            <a:ext cx="1931831" cy="923330"/>
          </a:xfrm>
          <a:prstGeom prst="rect">
            <a:avLst/>
          </a:prstGeom>
          <a:noFill/>
        </p:spPr>
        <p:txBody>
          <a:bodyPr wrap="square" rtlCol="1">
            <a:spAutoFit/>
          </a:bodyPr>
          <a:lstStyle/>
          <a:p>
            <a:pPr algn="ctr"/>
            <a:r>
              <a:rPr lang="ar-SA" sz="5400" dirty="0">
                <a:latin typeface="Calibri" panose="020F0502020204030204" pitchFamily="34" charset="0"/>
                <a:ea typeface="Calibri" panose="020F0502020204030204" pitchFamily="34" charset="0"/>
                <a:cs typeface="Calibri" panose="020F0502020204030204" pitchFamily="34" charset="0"/>
              </a:rPr>
              <a:t>أصْلَع</a:t>
            </a:r>
            <a:endParaRPr lang="he-IL" sz="5400" dirty="0">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37F9280B-326E-547D-A0B7-98BB1D8B8D12}"/>
              </a:ext>
            </a:extLst>
          </p:cNvPr>
          <p:cNvSpPr txBox="1"/>
          <p:nvPr/>
        </p:nvSpPr>
        <p:spPr>
          <a:xfrm>
            <a:off x="3498762" y="1241515"/>
            <a:ext cx="2518893" cy="2123658"/>
          </a:xfrm>
          <a:prstGeom prst="rect">
            <a:avLst/>
          </a:prstGeom>
          <a:noFill/>
        </p:spPr>
        <p:txBody>
          <a:bodyPr wrap="square" rtlCol="1">
            <a:spAutoFit/>
          </a:bodyPr>
          <a:lstStyle/>
          <a:p>
            <a:pPr algn="ctr"/>
            <a:r>
              <a:rPr lang="ar-SA" sz="4400" dirty="0">
                <a:latin typeface="Calibri" panose="020F0502020204030204" pitchFamily="34" charset="0"/>
                <a:ea typeface="Calibri" panose="020F0502020204030204" pitchFamily="34" charset="0"/>
                <a:cs typeface="Calibri" panose="020F0502020204030204" pitchFamily="34" charset="0"/>
              </a:rPr>
              <a:t>شَعر مربوط على جانبيّ الرأس</a:t>
            </a:r>
            <a:endParaRPr lang="he-IL" sz="4400" dirty="0">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F2F80C79-EC9E-F4C3-FD9D-94F2DCC8B14D}"/>
              </a:ext>
            </a:extLst>
          </p:cNvPr>
          <p:cNvSpPr txBox="1"/>
          <p:nvPr/>
        </p:nvSpPr>
        <p:spPr>
          <a:xfrm>
            <a:off x="572839" y="1680328"/>
            <a:ext cx="1875488" cy="923330"/>
          </a:xfrm>
          <a:prstGeom prst="rect">
            <a:avLst/>
          </a:prstGeom>
          <a:noFill/>
        </p:spPr>
        <p:txBody>
          <a:bodyPr wrap="square" rtlCol="1">
            <a:spAutoFit/>
          </a:bodyPr>
          <a:lstStyle/>
          <a:p>
            <a:pPr algn="ctr"/>
            <a:r>
              <a:rPr lang="ar-SA" sz="5400" dirty="0">
                <a:latin typeface="Calibri" panose="020F0502020204030204" pitchFamily="34" charset="0"/>
                <a:ea typeface="Calibri" panose="020F0502020204030204" pitchFamily="34" charset="0"/>
                <a:cs typeface="Calibri" panose="020F0502020204030204" pitchFamily="34" charset="0"/>
              </a:rPr>
              <a:t>ضفائر</a:t>
            </a:r>
            <a:endParaRPr lang="he-IL" sz="5400" dirty="0">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B6260C61-8743-782B-1416-FEBF43B4EB75}"/>
              </a:ext>
            </a:extLst>
          </p:cNvPr>
          <p:cNvSpPr txBox="1"/>
          <p:nvPr/>
        </p:nvSpPr>
        <p:spPr>
          <a:xfrm>
            <a:off x="9179415" y="3769563"/>
            <a:ext cx="2607973" cy="2123658"/>
          </a:xfrm>
          <a:prstGeom prst="rect">
            <a:avLst/>
          </a:prstGeom>
          <a:noFill/>
        </p:spPr>
        <p:txBody>
          <a:bodyPr wrap="square" rtlCol="1">
            <a:spAutoFit/>
          </a:bodyPr>
          <a:lstStyle/>
          <a:p>
            <a:pPr algn="ctr"/>
            <a:r>
              <a:rPr lang="ar-SA" sz="4400" dirty="0">
                <a:latin typeface="Calibri" panose="020F0502020204030204" pitchFamily="34" charset="0"/>
                <a:ea typeface="Calibri" panose="020F0502020204030204" pitchFamily="34" charset="0"/>
                <a:cs typeface="Calibri" panose="020F0502020204030204" pitchFamily="34" charset="0"/>
              </a:rPr>
              <a:t>تسريحة شَعْر من سنوات </a:t>
            </a:r>
          </a:p>
          <a:p>
            <a:pPr algn="ctr"/>
            <a:r>
              <a:rPr lang="ar-SA" sz="4400" dirty="0">
                <a:latin typeface="Calibri" panose="020F0502020204030204" pitchFamily="34" charset="0"/>
                <a:ea typeface="Calibri" panose="020F0502020204030204" pitchFamily="34" charset="0"/>
                <a:cs typeface="Calibri" panose="020F0502020204030204" pitchFamily="34" charset="0"/>
              </a:rPr>
              <a:t>الـ 60</a:t>
            </a:r>
            <a:endParaRPr lang="he-IL" sz="4400" dirty="0">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B21E0892-949E-1AB9-5319-F83DDC9A7D2D}"/>
              </a:ext>
            </a:extLst>
          </p:cNvPr>
          <p:cNvSpPr txBox="1"/>
          <p:nvPr/>
        </p:nvSpPr>
        <p:spPr>
          <a:xfrm>
            <a:off x="6581104" y="4305471"/>
            <a:ext cx="1720940" cy="923330"/>
          </a:xfrm>
          <a:prstGeom prst="rect">
            <a:avLst/>
          </a:prstGeom>
          <a:noFill/>
        </p:spPr>
        <p:txBody>
          <a:bodyPr wrap="square" rtlCol="1">
            <a:spAutoFit/>
          </a:bodyPr>
          <a:lstStyle/>
          <a:p>
            <a:pPr algn="ctr"/>
            <a:r>
              <a:rPr lang="ar-SA" sz="5400" dirty="0">
                <a:latin typeface="Calibri" panose="020F0502020204030204" pitchFamily="34" charset="0"/>
                <a:ea typeface="Calibri" panose="020F0502020204030204" pitchFamily="34" charset="0"/>
                <a:cs typeface="Calibri" panose="020F0502020204030204" pitchFamily="34" charset="0"/>
              </a:rPr>
              <a:t>ضفائر</a:t>
            </a:r>
            <a:endParaRPr lang="he-IL" sz="54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07E77547-917D-913F-6134-B1EA64444756}"/>
              </a:ext>
            </a:extLst>
          </p:cNvPr>
          <p:cNvSpPr txBox="1"/>
          <p:nvPr/>
        </p:nvSpPr>
        <p:spPr>
          <a:xfrm>
            <a:off x="3558592" y="4121087"/>
            <a:ext cx="2157211" cy="1446550"/>
          </a:xfrm>
          <a:prstGeom prst="rect">
            <a:avLst/>
          </a:prstGeom>
          <a:noFill/>
        </p:spPr>
        <p:txBody>
          <a:bodyPr wrap="square" rtlCol="1">
            <a:spAutoFit/>
          </a:bodyPr>
          <a:lstStyle/>
          <a:p>
            <a:pPr algn="ctr"/>
            <a:r>
              <a:rPr lang="ar-SA" sz="4400" dirty="0">
                <a:latin typeface="Calibri" panose="020F0502020204030204" pitchFamily="34" charset="0"/>
                <a:ea typeface="Calibri" panose="020F0502020204030204" pitchFamily="34" charset="0"/>
                <a:cs typeface="Calibri" panose="020F0502020204030204" pitchFamily="34" charset="0"/>
              </a:rPr>
              <a:t>مع قبعة الاستحمام</a:t>
            </a:r>
            <a:endParaRPr lang="he-IL" sz="4400" dirty="0">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FDF3DEE7-A9D9-79E5-7226-D2F39376F9AE}"/>
              </a:ext>
            </a:extLst>
          </p:cNvPr>
          <p:cNvSpPr txBox="1"/>
          <p:nvPr/>
        </p:nvSpPr>
        <p:spPr>
          <a:xfrm>
            <a:off x="600081" y="3769563"/>
            <a:ext cx="2282513" cy="2308324"/>
          </a:xfrm>
          <a:prstGeom prst="rect">
            <a:avLst/>
          </a:prstGeom>
          <a:noFill/>
        </p:spPr>
        <p:txBody>
          <a:bodyPr wrap="square" rtlCol="1">
            <a:spAutoFit/>
          </a:bodyPr>
          <a:lstStyle/>
          <a:p>
            <a:pPr algn="ctr"/>
            <a:r>
              <a:rPr lang="ar-SA" sz="4800" dirty="0">
                <a:latin typeface="Calibri" panose="020F0502020204030204" pitchFamily="34" charset="0"/>
                <a:ea typeface="Calibri" panose="020F0502020204030204" pitchFamily="34" charset="0"/>
                <a:cs typeface="Calibri" panose="020F0502020204030204" pitchFamily="34" charset="0"/>
              </a:rPr>
              <a:t>تسريحة شَعْر من المستقبل</a:t>
            </a:r>
            <a:endParaRPr lang="he-IL" sz="4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7472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7BB502-6EA6-8EF6-B97B-719371AE430B}"/>
              </a:ext>
            </a:extLst>
          </p:cNvPr>
          <p:cNvSpPr/>
          <p:nvPr/>
        </p:nvSpPr>
        <p:spPr>
          <a:xfrm>
            <a:off x="9131121" y="837125"/>
            <a:ext cx="2704563" cy="269490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Rectangle 4">
            <a:extLst>
              <a:ext uri="{FF2B5EF4-FFF2-40B4-BE49-F238E27FC236}">
                <a16:creationId xmlns:a16="http://schemas.microsoft.com/office/drawing/2014/main" id="{9420D9B7-BD2A-C253-2DB4-E5345F4F7194}"/>
              </a:ext>
            </a:extLst>
          </p:cNvPr>
          <p:cNvSpPr/>
          <p:nvPr/>
        </p:nvSpPr>
        <p:spPr>
          <a:xfrm>
            <a:off x="356316" y="837125"/>
            <a:ext cx="2704563" cy="269490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Rectangle 5">
            <a:extLst>
              <a:ext uri="{FF2B5EF4-FFF2-40B4-BE49-F238E27FC236}">
                <a16:creationId xmlns:a16="http://schemas.microsoft.com/office/drawing/2014/main" id="{8598130C-758B-C269-98C8-9D82CCFA687B}"/>
              </a:ext>
            </a:extLst>
          </p:cNvPr>
          <p:cNvSpPr/>
          <p:nvPr/>
        </p:nvSpPr>
        <p:spPr>
          <a:xfrm>
            <a:off x="3257283" y="837125"/>
            <a:ext cx="2704563" cy="269490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 name="Rectangle 6">
            <a:extLst>
              <a:ext uri="{FF2B5EF4-FFF2-40B4-BE49-F238E27FC236}">
                <a16:creationId xmlns:a16="http://schemas.microsoft.com/office/drawing/2014/main" id="{1C94E515-2769-AC17-6A8B-8D094A783A88}"/>
              </a:ext>
            </a:extLst>
          </p:cNvPr>
          <p:cNvSpPr/>
          <p:nvPr/>
        </p:nvSpPr>
        <p:spPr>
          <a:xfrm>
            <a:off x="6158250" y="837125"/>
            <a:ext cx="2704563" cy="269490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Rectangle 7">
            <a:extLst>
              <a:ext uri="{FF2B5EF4-FFF2-40B4-BE49-F238E27FC236}">
                <a16:creationId xmlns:a16="http://schemas.microsoft.com/office/drawing/2014/main" id="{85081BDD-3135-1B49-5C47-B6D98D6015DC}"/>
              </a:ext>
            </a:extLst>
          </p:cNvPr>
          <p:cNvSpPr/>
          <p:nvPr/>
        </p:nvSpPr>
        <p:spPr>
          <a:xfrm>
            <a:off x="9131121" y="3850781"/>
            <a:ext cx="2704563" cy="269490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Rectangle 8">
            <a:extLst>
              <a:ext uri="{FF2B5EF4-FFF2-40B4-BE49-F238E27FC236}">
                <a16:creationId xmlns:a16="http://schemas.microsoft.com/office/drawing/2014/main" id="{673099C5-C65E-9EB5-F6F0-88AA862AC1BF}"/>
              </a:ext>
            </a:extLst>
          </p:cNvPr>
          <p:cNvSpPr/>
          <p:nvPr/>
        </p:nvSpPr>
        <p:spPr>
          <a:xfrm>
            <a:off x="6194201" y="3821079"/>
            <a:ext cx="2704563" cy="269490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Rectangle 9">
            <a:extLst>
              <a:ext uri="{FF2B5EF4-FFF2-40B4-BE49-F238E27FC236}">
                <a16:creationId xmlns:a16="http://schemas.microsoft.com/office/drawing/2014/main" id="{E21D9064-279A-EB2B-84F1-5B22D91B916C}"/>
              </a:ext>
            </a:extLst>
          </p:cNvPr>
          <p:cNvSpPr/>
          <p:nvPr/>
        </p:nvSpPr>
        <p:spPr>
          <a:xfrm>
            <a:off x="3257282" y="3844344"/>
            <a:ext cx="2704563" cy="269490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1" name="Rectangle 10">
            <a:extLst>
              <a:ext uri="{FF2B5EF4-FFF2-40B4-BE49-F238E27FC236}">
                <a16:creationId xmlns:a16="http://schemas.microsoft.com/office/drawing/2014/main" id="{6AE52CFD-024F-BCE9-9371-0F7EA5E54F20}"/>
              </a:ext>
            </a:extLst>
          </p:cNvPr>
          <p:cNvSpPr/>
          <p:nvPr/>
        </p:nvSpPr>
        <p:spPr>
          <a:xfrm>
            <a:off x="356316" y="3850781"/>
            <a:ext cx="2704563" cy="269490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TextBox 11">
            <a:extLst>
              <a:ext uri="{FF2B5EF4-FFF2-40B4-BE49-F238E27FC236}">
                <a16:creationId xmlns:a16="http://schemas.microsoft.com/office/drawing/2014/main" id="{AAF45DFF-2965-C6C8-0B62-EB1605A4E6AF}"/>
              </a:ext>
            </a:extLst>
          </p:cNvPr>
          <p:cNvSpPr txBox="1"/>
          <p:nvPr/>
        </p:nvSpPr>
        <p:spPr>
          <a:xfrm>
            <a:off x="9410164" y="1867437"/>
            <a:ext cx="1910366" cy="923330"/>
          </a:xfrm>
          <a:prstGeom prst="rect">
            <a:avLst/>
          </a:prstGeom>
          <a:noFill/>
        </p:spPr>
        <p:txBody>
          <a:bodyPr wrap="square" rtlCol="1">
            <a:spAutoFit/>
          </a:bodyPr>
          <a:lstStyle/>
          <a:p>
            <a:pPr algn="ctr"/>
            <a:r>
              <a:rPr lang="ar-SA" sz="5400" dirty="0">
                <a:latin typeface="Calibri" panose="020F0502020204030204" pitchFamily="34" charset="0"/>
                <a:ea typeface="Calibri" panose="020F0502020204030204" pitchFamily="34" charset="0"/>
                <a:cs typeface="Calibri" panose="020F0502020204030204" pitchFamily="34" charset="0"/>
              </a:rPr>
              <a:t>معلّم\ـة</a:t>
            </a:r>
            <a:endParaRPr lang="he-IL" sz="5400" dirty="0">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14728100-68A4-748F-70EA-994F9A75125B}"/>
              </a:ext>
            </a:extLst>
          </p:cNvPr>
          <p:cNvSpPr txBox="1"/>
          <p:nvPr/>
        </p:nvSpPr>
        <p:spPr>
          <a:xfrm>
            <a:off x="6705601" y="1867437"/>
            <a:ext cx="1609860" cy="923330"/>
          </a:xfrm>
          <a:prstGeom prst="rect">
            <a:avLst/>
          </a:prstGeom>
          <a:noFill/>
        </p:spPr>
        <p:txBody>
          <a:bodyPr wrap="square" rtlCol="1">
            <a:spAutoFit/>
          </a:bodyPr>
          <a:lstStyle/>
          <a:p>
            <a:pPr algn="ctr"/>
            <a:r>
              <a:rPr lang="ar-SA" sz="5400" dirty="0">
                <a:latin typeface="Calibri" panose="020F0502020204030204" pitchFamily="34" charset="0"/>
                <a:ea typeface="Calibri" panose="020F0502020204030204" pitchFamily="34" charset="0"/>
                <a:cs typeface="Calibri" panose="020F0502020204030204" pitchFamily="34" charset="0"/>
              </a:rPr>
              <a:t>طبيب</a:t>
            </a:r>
            <a:endParaRPr lang="he-IL" sz="5400" dirty="0">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BD049188-7005-9C28-A828-73FFC87DA7CB}"/>
              </a:ext>
            </a:extLst>
          </p:cNvPr>
          <p:cNvSpPr txBox="1"/>
          <p:nvPr/>
        </p:nvSpPr>
        <p:spPr>
          <a:xfrm>
            <a:off x="3589984" y="1451939"/>
            <a:ext cx="2371861" cy="1754326"/>
          </a:xfrm>
          <a:prstGeom prst="rect">
            <a:avLst/>
          </a:prstGeom>
          <a:noFill/>
        </p:spPr>
        <p:txBody>
          <a:bodyPr wrap="square" rtlCol="1">
            <a:spAutoFit/>
          </a:bodyPr>
          <a:lstStyle/>
          <a:p>
            <a:pPr algn="ctr"/>
            <a:r>
              <a:rPr lang="ar-SA" sz="5400" dirty="0">
                <a:latin typeface="Calibri" panose="020F0502020204030204" pitchFamily="34" charset="0"/>
                <a:ea typeface="Calibri" panose="020F0502020204030204" pitchFamily="34" charset="0"/>
                <a:cs typeface="Calibri" panose="020F0502020204030204" pitchFamily="34" charset="0"/>
              </a:rPr>
              <a:t>محارب سموراي</a:t>
            </a:r>
            <a:endParaRPr lang="he-IL" sz="5400" dirty="0">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8F84E65-3251-145A-324D-B1AC840BF479}"/>
              </a:ext>
            </a:extLst>
          </p:cNvPr>
          <p:cNvSpPr txBox="1"/>
          <p:nvPr/>
        </p:nvSpPr>
        <p:spPr>
          <a:xfrm>
            <a:off x="773803" y="1867437"/>
            <a:ext cx="1968326" cy="923330"/>
          </a:xfrm>
          <a:prstGeom prst="rect">
            <a:avLst/>
          </a:prstGeom>
          <a:noFill/>
        </p:spPr>
        <p:txBody>
          <a:bodyPr wrap="square" rtlCol="1">
            <a:spAutoFit/>
          </a:bodyPr>
          <a:lstStyle/>
          <a:p>
            <a:pPr algn="ctr"/>
            <a:r>
              <a:rPr lang="ar-SA" sz="5400" dirty="0">
                <a:latin typeface="Calibri" panose="020F0502020204030204" pitchFamily="34" charset="0"/>
                <a:ea typeface="Calibri" panose="020F0502020204030204" pitchFamily="34" charset="0"/>
                <a:cs typeface="Calibri" panose="020F0502020204030204" pitchFamily="34" charset="0"/>
              </a:rPr>
              <a:t>كوز ذُرَة</a:t>
            </a:r>
            <a:endParaRPr lang="he-IL" sz="5400" dirty="0">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19C0418C-66DB-6C82-76DF-46CA3327EEAB}"/>
              </a:ext>
            </a:extLst>
          </p:cNvPr>
          <p:cNvSpPr txBox="1"/>
          <p:nvPr/>
        </p:nvSpPr>
        <p:spPr>
          <a:xfrm>
            <a:off x="9710670" y="4562343"/>
            <a:ext cx="1609860" cy="923330"/>
          </a:xfrm>
          <a:prstGeom prst="rect">
            <a:avLst/>
          </a:prstGeom>
          <a:noFill/>
        </p:spPr>
        <p:txBody>
          <a:bodyPr wrap="square" rtlCol="1">
            <a:spAutoFit/>
          </a:bodyPr>
          <a:lstStyle/>
          <a:p>
            <a:pPr algn="ctr"/>
            <a:r>
              <a:rPr lang="ar-SA" sz="5400" dirty="0">
                <a:latin typeface="Calibri" panose="020F0502020204030204" pitchFamily="34" charset="0"/>
                <a:ea typeface="Calibri" panose="020F0502020204030204" pitchFamily="34" charset="0"/>
                <a:cs typeface="Calibri" panose="020F0502020204030204" pitchFamily="34" charset="0"/>
              </a:rPr>
              <a:t>دُب</a:t>
            </a:r>
            <a:endParaRPr lang="he-IL" sz="5400" dirty="0">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16CEBD3-FB52-E25D-DC54-619E34FCE5D2}"/>
              </a:ext>
            </a:extLst>
          </p:cNvPr>
          <p:cNvSpPr txBox="1"/>
          <p:nvPr/>
        </p:nvSpPr>
        <p:spPr>
          <a:xfrm>
            <a:off x="6741551" y="4321071"/>
            <a:ext cx="1609860" cy="1446550"/>
          </a:xfrm>
          <a:prstGeom prst="rect">
            <a:avLst/>
          </a:prstGeom>
          <a:noFill/>
        </p:spPr>
        <p:txBody>
          <a:bodyPr wrap="square" rtlCol="1">
            <a:spAutoFit/>
          </a:bodyPr>
          <a:lstStyle/>
          <a:p>
            <a:pPr algn="ctr"/>
            <a:r>
              <a:rPr lang="ar-SA" sz="4400" dirty="0">
                <a:latin typeface="Calibri" panose="020F0502020204030204" pitchFamily="34" charset="0"/>
                <a:ea typeface="Calibri" panose="020F0502020204030204" pitchFamily="34" charset="0"/>
                <a:cs typeface="Calibri" panose="020F0502020204030204" pitchFamily="34" charset="0"/>
              </a:rPr>
              <a:t>الإنسان القديم</a:t>
            </a:r>
            <a:endParaRPr lang="he-IL" sz="44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FA69D465-237C-0042-8217-32BC6115D076}"/>
              </a:ext>
            </a:extLst>
          </p:cNvPr>
          <p:cNvSpPr txBox="1"/>
          <p:nvPr/>
        </p:nvSpPr>
        <p:spPr>
          <a:xfrm>
            <a:off x="3840587" y="4562343"/>
            <a:ext cx="1609860" cy="923330"/>
          </a:xfrm>
          <a:prstGeom prst="rect">
            <a:avLst/>
          </a:prstGeom>
          <a:noFill/>
        </p:spPr>
        <p:txBody>
          <a:bodyPr wrap="square" rtlCol="1">
            <a:spAutoFit/>
          </a:bodyPr>
          <a:lstStyle/>
          <a:p>
            <a:pPr algn="ctr"/>
            <a:r>
              <a:rPr lang="ar-SA" sz="5400" dirty="0">
                <a:latin typeface="Calibri" panose="020F0502020204030204" pitchFamily="34" charset="0"/>
                <a:ea typeface="Calibri" panose="020F0502020204030204" pitchFamily="34" charset="0"/>
                <a:cs typeface="Calibri" panose="020F0502020204030204" pitchFamily="34" charset="0"/>
              </a:rPr>
              <a:t>قِرد</a:t>
            </a:r>
            <a:endParaRPr lang="he-IL" sz="5400" dirty="0">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8A88C536-99EC-7700-98E9-0789ECB40E63}"/>
              </a:ext>
            </a:extLst>
          </p:cNvPr>
          <p:cNvSpPr txBox="1"/>
          <p:nvPr/>
        </p:nvSpPr>
        <p:spPr>
          <a:xfrm>
            <a:off x="1100069" y="4562343"/>
            <a:ext cx="1609860" cy="923330"/>
          </a:xfrm>
          <a:prstGeom prst="rect">
            <a:avLst/>
          </a:prstGeom>
          <a:noFill/>
        </p:spPr>
        <p:txBody>
          <a:bodyPr wrap="square" rtlCol="1">
            <a:spAutoFit/>
          </a:bodyPr>
          <a:lstStyle/>
          <a:p>
            <a:pPr algn="ctr"/>
            <a:r>
              <a:rPr lang="ar-SA" sz="5400" dirty="0">
                <a:latin typeface="Calibri" panose="020F0502020204030204" pitchFamily="34" charset="0"/>
                <a:ea typeface="Calibri" panose="020F0502020204030204" pitchFamily="34" charset="0"/>
                <a:cs typeface="Calibri" panose="020F0502020204030204" pitchFamily="34" charset="0"/>
              </a:rPr>
              <a:t>طفل</a:t>
            </a:r>
            <a:endParaRPr lang="he-IL" sz="5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0834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DFA587-6523-04B9-9477-18AACCB587E3}"/>
              </a:ext>
            </a:extLst>
          </p:cNvPr>
          <p:cNvSpPr/>
          <p:nvPr/>
        </p:nvSpPr>
        <p:spPr>
          <a:xfrm>
            <a:off x="9131121" y="837125"/>
            <a:ext cx="2704563" cy="269490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Rectangle 4">
            <a:extLst>
              <a:ext uri="{FF2B5EF4-FFF2-40B4-BE49-F238E27FC236}">
                <a16:creationId xmlns:a16="http://schemas.microsoft.com/office/drawing/2014/main" id="{B0ED6D30-BB1F-CC34-D1A1-1CD27BB54B95}"/>
              </a:ext>
            </a:extLst>
          </p:cNvPr>
          <p:cNvSpPr/>
          <p:nvPr/>
        </p:nvSpPr>
        <p:spPr>
          <a:xfrm>
            <a:off x="6196884" y="837125"/>
            <a:ext cx="2704563" cy="269490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Rectangle 5">
            <a:extLst>
              <a:ext uri="{FF2B5EF4-FFF2-40B4-BE49-F238E27FC236}">
                <a16:creationId xmlns:a16="http://schemas.microsoft.com/office/drawing/2014/main" id="{E9AFF584-A50E-C3B4-23C3-177B01610648}"/>
              </a:ext>
            </a:extLst>
          </p:cNvPr>
          <p:cNvSpPr/>
          <p:nvPr/>
        </p:nvSpPr>
        <p:spPr>
          <a:xfrm>
            <a:off x="3339921" y="837125"/>
            <a:ext cx="2704563" cy="269490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 name="Rectangle 6">
            <a:extLst>
              <a:ext uri="{FF2B5EF4-FFF2-40B4-BE49-F238E27FC236}">
                <a16:creationId xmlns:a16="http://schemas.microsoft.com/office/drawing/2014/main" id="{FA95E485-6615-0351-C68D-09729C9477BE}"/>
              </a:ext>
            </a:extLst>
          </p:cNvPr>
          <p:cNvSpPr/>
          <p:nvPr/>
        </p:nvSpPr>
        <p:spPr>
          <a:xfrm>
            <a:off x="405684" y="930651"/>
            <a:ext cx="2704563" cy="269490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Rectangle 7">
            <a:extLst>
              <a:ext uri="{FF2B5EF4-FFF2-40B4-BE49-F238E27FC236}">
                <a16:creationId xmlns:a16="http://schemas.microsoft.com/office/drawing/2014/main" id="{6528FFD2-3F47-3F12-4A0F-41216E3BE67B}"/>
              </a:ext>
            </a:extLst>
          </p:cNvPr>
          <p:cNvSpPr/>
          <p:nvPr/>
        </p:nvSpPr>
        <p:spPr>
          <a:xfrm>
            <a:off x="9131121" y="3771362"/>
            <a:ext cx="2704563" cy="269490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Rectangle 8">
            <a:extLst>
              <a:ext uri="{FF2B5EF4-FFF2-40B4-BE49-F238E27FC236}">
                <a16:creationId xmlns:a16="http://schemas.microsoft.com/office/drawing/2014/main" id="{BB36371D-3DBE-75B8-0A92-C04FB6F9E877}"/>
              </a:ext>
            </a:extLst>
          </p:cNvPr>
          <p:cNvSpPr/>
          <p:nvPr/>
        </p:nvSpPr>
        <p:spPr>
          <a:xfrm>
            <a:off x="6235520" y="3771361"/>
            <a:ext cx="2704563" cy="269490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Rectangle 9">
            <a:extLst>
              <a:ext uri="{FF2B5EF4-FFF2-40B4-BE49-F238E27FC236}">
                <a16:creationId xmlns:a16="http://schemas.microsoft.com/office/drawing/2014/main" id="{BFE3589F-0B3E-4683-B357-551BD74F9FF2}"/>
              </a:ext>
            </a:extLst>
          </p:cNvPr>
          <p:cNvSpPr/>
          <p:nvPr/>
        </p:nvSpPr>
        <p:spPr>
          <a:xfrm>
            <a:off x="3339920" y="3771362"/>
            <a:ext cx="2704563" cy="269490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1" name="Rectangle 10">
            <a:extLst>
              <a:ext uri="{FF2B5EF4-FFF2-40B4-BE49-F238E27FC236}">
                <a16:creationId xmlns:a16="http://schemas.microsoft.com/office/drawing/2014/main" id="{28EA209B-4895-6B8D-81B2-539A58C434AB}"/>
              </a:ext>
            </a:extLst>
          </p:cNvPr>
          <p:cNvSpPr/>
          <p:nvPr/>
        </p:nvSpPr>
        <p:spPr>
          <a:xfrm>
            <a:off x="470078" y="3771362"/>
            <a:ext cx="2704563" cy="269490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 name="TextBox 12">
            <a:extLst>
              <a:ext uri="{FF2B5EF4-FFF2-40B4-BE49-F238E27FC236}">
                <a16:creationId xmlns:a16="http://schemas.microsoft.com/office/drawing/2014/main" id="{B5E27C6F-1288-0A54-7DE5-A535B0B177A6}"/>
              </a:ext>
            </a:extLst>
          </p:cNvPr>
          <p:cNvSpPr txBox="1"/>
          <p:nvPr/>
        </p:nvSpPr>
        <p:spPr>
          <a:xfrm>
            <a:off x="9131121" y="1307415"/>
            <a:ext cx="2383666" cy="1754326"/>
          </a:xfrm>
          <a:prstGeom prst="rect">
            <a:avLst/>
          </a:prstGeom>
          <a:noFill/>
        </p:spPr>
        <p:txBody>
          <a:bodyPr wrap="square" rtlCol="1">
            <a:spAutoFit/>
          </a:bodyPr>
          <a:lstStyle/>
          <a:p>
            <a:pPr algn="ctr"/>
            <a:r>
              <a:rPr lang="ar-SA" sz="5400" dirty="0">
                <a:latin typeface="Calibri" panose="020F0502020204030204" pitchFamily="34" charset="0"/>
                <a:ea typeface="Calibri" panose="020F0502020204030204" pitchFamily="34" charset="0"/>
                <a:cs typeface="Calibri" panose="020F0502020204030204" pitchFamily="34" charset="0"/>
              </a:rPr>
              <a:t>يـ\تتسلّق شجرة</a:t>
            </a:r>
            <a:endParaRPr lang="he-IL" sz="5400" dirty="0">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050DC95-F5BC-BCD2-2353-29CCFFFA8DD8}"/>
              </a:ext>
            </a:extLst>
          </p:cNvPr>
          <p:cNvSpPr txBox="1"/>
          <p:nvPr/>
        </p:nvSpPr>
        <p:spPr>
          <a:xfrm>
            <a:off x="6395969" y="985442"/>
            <a:ext cx="2383666" cy="2585323"/>
          </a:xfrm>
          <a:prstGeom prst="rect">
            <a:avLst/>
          </a:prstGeom>
          <a:noFill/>
        </p:spPr>
        <p:txBody>
          <a:bodyPr wrap="square" rtlCol="1">
            <a:spAutoFit/>
          </a:bodyPr>
          <a:lstStyle/>
          <a:p>
            <a:pPr algn="ctr"/>
            <a:r>
              <a:rPr lang="ar-SA" sz="5400" dirty="0">
                <a:latin typeface="Calibri" panose="020F0502020204030204" pitchFamily="34" charset="0"/>
                <a:ea typeface="Calibri" panose="020F0502020204030204" pitchFamily="34" charset="0"/>
                <a:cs typeface="Calibri" panose="020F0502020204030204" pitchFamily="34" charset="0"/>
              </a:rPr>
              <a:t>يـ\تقوم بغسل الملابس</a:t>
            </a:r>
            <a:endParaRPr lang="he-IL" sz="5400" dirty="0">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0AF2BCB-2AB2-FB78-7B04-6CC25A0B3176}"/>
              </a:ext>
            </a:extLst>
          </p:cNvPr>
          <p:cNvSpPr txBox="1"/>
          <p:nvPr/>
        </p:nvSpPr>
        <p:spPr>
          <a:xfrm>
            <a:off x="3461732" y="1040234"/>
            <a:ext cx="2383666" cy="2585323"/>
          </a:xfrm>
          <a:prstGeom prst="rect">
            <a:avLst/>
          </a:prstGeom>
          <a:noFill/>
        </p:spPr>
        <p:txBody>
          <a:bodyPr wrap="square" rtlCol="1">
            <a:spAutoFit/>
          </a:bodyPr>
          <a:lstStyle/>
          <a:p>
            <a:pPr algn="ctr"/>
            <a:r>
              <a:rPr lang="ar-SA" sz="5400" dirty="0">
                <a:latin typeface="Calibri" panose="020F0502020204030204" pitchFamily="34" charset="0"/>
                <a:ea typeface="Calibri" panose="020F0502020204030204" pitchFamily="34" charset="0"/>
                <a:cs typeface="Calibri" panose="020F0502020204030204" pitchFamily="34" charset="0"/>
              </a:rPr>
              <a:t>يـ\ترقص على مسرح</a:t>
            </a:r>
            <a:endParaRPr lang="he-IL" sz="5400" dirty="0">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ACC93992-A520-B3CF-C983-B2ED03E7AD4B}"/>
              </a:ext>
            </a:extLst>
          </p:cNvPr>
          <p:cNvSpPr txBox="1"/>
          <p:nvPr/>
        </p:nvSpPr>
        <p:spPr>
          <a:xfrm>
            <a:off x="566132" y="1307415"/>
            <a:ext cx="2383666" cy="1754326"/>
          </a:xfrm>
          <a:prstGeom prst="rect">
            <a:avLst/>
          </a:prstGeom>
          <a:noFill/>
        </p:spPr>
        <p:txBody>
          <a:bodyPr wrap="square" rtlCol="1">
            <a:spAutoFit/>
          </a:bodyPr>
          <a:lstStyle/>
          <a:p>
            <a:pPr algn="ctr"/>
            <a:r>
              <a:rPr lang="ar-SA" sz="5400" dirty="0">
                <a:latin typeface="Calibri" panose="020F0502020204030204" pitchFamily="34" charset="0"/>
                <a:ea typeface="Calibri" panose="020F0502020204030204" pitchFamily="34" charset="0"/>
                <a:cs typeface="Calibri" panose="020F0502020204030204" pitchFamily="34" charset="0"/>
              </a:rPr>
              <a:t>يـ\تقطع الشّجر</a:t>
            </a:r>
            <a:endParaRPr lang="he-IL" sz="5400" dirty="0">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3123CE37-8757-EF1A-1412-00C6166CC77B}"/>
              </a:ext>
            </a:extLst>
          </p:cNvPr>
          <p:cNvSpPr txBox="1"/>
          <p:nvPr/>
        </p:nvSpPr>
        <p:spPr>
          <a:xfrm>
            <a:off x="9291569" y="3841541"/>
            <a:ext cx="2383666" cy="2554545"/>
          </a:xfrm>
          <a:prstGeom prst="rect">
            <a:avLst/>
          </a:prstGeom>
          <a:noFill/>
        </p:spPr>
        <p:txBody>
          <a:bodyPr wrap="square" rtlCol="1">
            <a:spAutoFit/>
          </a:bodyPr>
          <a:lstStyle/>
          <a:p>
            <a:pPr algn="ctr"/>
            <a:r>
              <a:rPr lang="ar-SA" sz="4000" dirty="0">
                <a:latin typeface="Calibri" panose="020F0502020204030204" pitchFamily="34" charset="0"/>
                <a:ea typeface="Calibri" panose="020F0502020204030204" pitchFamily="34" charset="0"/>
                <a:cs typeface="Calibri" panose="020F0502020204030204" pitchFamily="34" charset="0"/>
              </a:rPr>
              <a:t>يـ\تشارك في مسابقة «كُل قدْر استطاعتك» </a:t>
            </a:r>
            <a:endParaRPr lang="he-IL" sz="40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998D00D8-C7C7-352B-A039-3FD36121FA95}"/>
              </a:ext>
            </a:extLst>
          </p:cNvPr>
          <p:cNvSpPr txBox="1"/>
          <p:nvPr/>
        </p:nvSpPr>
        <p:spPr>
          <a:xfrm>
            <a:off x="6315745" y="4356697"/>
            <a:ext cx="2383666" cy="1323439"/>
          </a:xfrm>
          <a:prstGeom prst="rect">
            <a:avLst/>
          </a:prstGeom>
          <a:noFill/>
        </p:spPr>
        <p:txBody>
          <a:bodyPr wrap="square" rtlCol="1">
            <a:spAutoFit/>
          </a:bodyPr>
          <a:lstStyle/>
          <a:p>
            <a:pPr algn="ctr"/>
            <a:r>
              <a:rPr lang="ar-SA" sz="4000" dirty="0">
                <a:latin typeface="Calibri" panose="020F0502020204030204" pitchFamily="34" charset="0"/>
                <a:ea typeface="Calibri" panose="020F0502020204030204" pitchFamily="34" charset="0"/>
                <a:cs typeface="Calibri" panose="020F0502020204030204" pitchFamily="34" charset="0"/>
              </a:rPr>
              <a:t>يـ\تمسح بلاط البيت</a:t>
            </a:r>
            <a:endParaRPr lang="he-IL" sz="4000" dirty="0">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80D1B9C8-9E82-C4E4-7052-16576246E108}"/>
              </a:ext>
            </a:extLst>
          </p:cNvPr>
          <p:cNvSpPr txBox="1"/>
          <p:nvPr/>
        </p:nvSpPr>
        <p:spPr>
          <a:xfrm>
            <a:off x="3420144" y="4326595"/>
            <a:ext cx="2383666" cy="1446550"/>
          </a:xfrm>
          <a:prstGeom prst="rect">
            <a:avLst/>
          </a:prstGeom>
          <a:noFill/>
        </p:spPr>
        <p:txBody>
          <a:bodyPr wrap="square" rtlCol="1">
            <a:spAutoFit/>
          </a:bodyPr>
          <a:lstStyle/>
          <a:p>
            <a:pPr algn="ctr"/>
            <a:r>
              <a:rPr lang="ar-SA" sz="4400" dirty="0">
                <a:latin typeface="Calibri" panose="020F0502020204030204" pitchFamily="34" charset="0"/>
                <a:ea typeface="Calibri" panose="020F0502020204030204" pitchFamily="34" charset="0"/>
                <a:cs typeface="Calibri" panose="020F0502020204030204" pitchFamily="34" charset="0"/>
              </a:rPr>
              <a:t>يـ\تحمل الأثقال</a:t>
            </a:r>
            <a:endParaRPr lang="he-IL" sz="4400" dirty="0">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1DF4DED0-43D2-AF9F-A2CA-B71173E5CE00}"/>
              </a:ext>
            </a:extLst>
          </p:cNvPr>
          <p:cNvSpPr txBox="1"/>
          <p:nvPr/>
        </p:nvSpPr>
        <p:spPr>
          <a:xfrm>
            <a:off x="566132" y="4173023"/>
            <a:ext cx="2383666" cy="1754326"/>
          </a:xfrm>
          <a:prstGeom prst="rect">
            <a:avLst/>
          </a:prstGeom>
          <a:noFill/>
        </p:spPr>
        <p:txBody>
          <a:bodyPr wrap="square" rtlCol="1">
            <a:spAutoFit/>
          </a:bodyPr>
          <a:lstStyle/>
          <a:p>
            <a:pPr algn="ctr"/>
            <a:r>
              <a:rPr lang="ar-SA" sz="5400" dirty="0">
                <a:latin typeface="Calibri" panose="020F0502020204030204" pitchFamily="34" charset="0"/>
                <a:ea typeface="Calibri" panose="020F0502020204030204" pitchFamily="34" charset="0"/>
                <a:cs typeface="Calibri" panose="020F0502020204030204" pitchFamily="34" charset="0"/>
              </a:rPr>
              <a:t>يـ\تنظّف الأنف</a:t>
            </a:r>
            <a:r>
              <a:rPr lang="he-IL" sz="54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he-IL" sz="5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98992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868529-A0EE-2DB4-BE95-4D42AAEA9B69}"/>
              </a:ext>
            </a:extLst>
          </p:cNvPr>
          <p:cNvSpPr/>
          <p:nvPr/>
        </p:nvSpPr>
        <p:spPr>
          <a:xfrm>
            <a:off x="6187225" y="734094"/>
            <a:ext cx="2704563" cy="269490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Rectangle 4">
            <a:extLst>
              <a:ext uri="{FF2B5EF4-FFF2-40B4-BE49-F238E27FC236}">
                <a16:creationId xmlns:a16="http://schemas.microsoft.com/office/drawing/2014/main" id="{927A0793-8FBE-9F2F-2FA6-55A434A9BD7B}"/>
              </a:ext>
            </a:extLst>
          </p:cNvPr>
          <p:cNvSpPr/>
          <p:nvPr/>
        </p:nvSpPr>
        <p:spPr>
          <a:xfrm>
            <a:off x="3243329" y="734094"/>
            <a:ext cx="2704563" cy="269490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Rectangle 5">
            <a:extLst>
              <a:ext uri="{FF2B5EF4-FFF2-40B4-BE49-F238E27FC236}">
                <a16:creationId xmlns:a16="http://schemas.microsoft.com/office/drawing/2014/main" id="{F82C5098-2310-AB72-2E80-20D19A56F9E1}"/>
              </a:ext>
            </a:extLst>
          </p:cNvPr>
          <p:cNvSpPr/>
          <p:nvPr/>
        </p:nvSpPr>
        <p:spPr>
          <a:xfrm>
            <a:off x="356317" y="734094"/>
            <a:ext cx="2704563" cy="269490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 name="Rectangle 6">
            <a:extLst>
              <a:ext uri="{FF2B5EF4-FFF2-40B4-BE49-F238E27FC236}">
                <a16:creationId xmlns:a16="http://schemas.microsoft.com/office/drawing/2014/main" id="{D1CD7EBD-1BFA-F1BE-2278-5F226F711C83}"/>
              </a:ext>
            </a:extLst>
          </p:cNvPr>
          <p:cNvSpPr/>
          <p:nvPr/>
        </p:nvSpPr>
        <p:spPr>
          <a:xfrm>
            <a:off x="9131122" y="734094"/>
            <a:ext cx="2704563" cy="269490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Rectangle 7">
            <a:extLst>
              <a:ext uri="{FF2B5EF4-FFF2-40B4-BE49-F238E27FC236}">
                <a16:creationId xmlns:a16="http://schemas.microsoft.com/office/drawing/2014/main" id="{B29AEEAC-8D47-B567-8AE0-1FB4DFB47BDC}"/>
              </a:ext>
            </a:extLst>
          </p:cNvPr>
          <p:cNvSpPr/>
          <p:nvPr/>
        </p:nvSpPr>
        <p:spPr>
          <a:xfrm>
            <a:off x="9131122" y="3750972"/>
            <a:ext cx="2704563" cy="269490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Rectangle 8">
            <a:extLst>
              <a:ext uri="{FF2B5EF4-FFF2-40B4-BE49-F238E27FC236}">
                <a16:creationId xmlns:a16="http://schemas.microsoft.com/office/drawing/2014/main" id="{7D199A22-B3FC-908B-D99A-25B52888D025}"/>
              </a:ext>
            </a:extLst>
          </p:cNvPr>
          <p:cNvSpPr/>
          <p:nvPr/>
        </p:nvSpPr>
        <p:spPr>
          <a:xfrm>
            <a:off x="6130341" y="3750972"/>
            <a:ext cx="2704563" cy="269490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Rectangle 9">
            <a:extLst>
              <a:ext uri="{FF2B5EF4-FFF2-40B4-BE49-F238E27FC236}">
                <a16:creationId xmlns:a16="http://schemas.microsoft.com/office/drawing/2014/main" id="{79DB79D9-3266-8D27-F886-B9619AEA24BC}"/>
              </a:ext>
            </a:extLst>
          </p:cNvPr>
          <p:cNvSpPr/>
          <p:nvPr/>
        </p:nvSpPr>
        <p:spPr>
          <a:xfrm>
            <a:off x="3243328" y="3750972"/>
            <a:ext cx="2704563" cy="269490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1" name="Rectangle 10">
            <a:extLst>
              <a:ext uri="{FF2B5EF4-FFF2-40B4-BE49-F238E27FC236}">
                <a16:creationId xmlns:a16="http://schemas.microsoft.com/office/drawing/2014/main" id="{A0B270E8-3B02-C700-1A92-48E2C4C0998E}"/>
              </a:ext>
            </a:extLst>
          </p:cNvPr>
          <p:cNvSpPr/>
          <p:nvPr/>
        </p:nvSpPr>
        <p:spPr>
          <a:xfrm>
            <a:off x="356315" y="3750972"/>
            <a:ext cx="2704563" cy="269490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 name="TextBox 12">
            <a:extLst>
              <a:ext uri="{FF2B5EF4-FFF2-40B4-BE49-F238E27FC236}">
                <a16:creationId xmlns:a16="http://schemas.microsoft.com/office/drawing/2014/main" id="{F301B2FD-8E30-0081-F330-D1BDE5342A93}"/>
              </a:ext>
            </a:extLst>
          </p:cNvPr>
          <p:cNvSpPr txBox="1"/>
          <p:nvPr/>
        </p:nvSpPr>
        <p:spPr>
          <a:xfrm>
            <a:off x="9710670" y="1867437"/>
            <a:ext cx="1609860" cy="923330"/>
          </a:xfrm>
          <a:prstGeom prst="rect">
            <a:avLst/>
          </a:prstGeom>
          <a:noFill/>
        </p:spPr>
        <p:txBody>
          <a:bodyPr wrap="square" rtlCol="1">
            <a:spAutoFit/>
          </a:bodyPr>
          <a:lstStyle/>
          <a:p>
            <a:pPr algn="ctr"/>
            <a:r>
              <a:rPr lang="ar-SA" sz="5400" dirty="0">
                <a:latin typeface="Calibri" panose="020F0502020204030204" pitchFamily="34" charset="0"/>
                <a:ea typeface="Calibri" panose="020F0502020204030204" pitchFamily="34" charset="0"/>
                <a:cs typeface="Calibri" panose="020F0502020204030204" pitchFamily="34" charset="0"/>
              </a:rPr>
              <a:t>تاج</a:t>
            </a:r>
            <a:endParaRPr lang="he-IL" sz="5400" dirty="0">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13FE8E51-0657-69DD-2C97-BD88BFAB2955}"/>
              </a:ext>
            </a:extLst>
          </p:cNvPr>
          <p:cNvSpPr txBox="1"/>
          <p:nvPr/>
        </p:nvSpPr>
        <p:spPr>
          <a:xfrm>
            <a:off x="6550517" y="1451939"/>
            <a:ext cx="1913586" cy="1754326"/>
          </a:xfrm>
          <a:prstGeom prst="rect">
            <a:avLst/>
          </a:prstGeom>
          <a:noFill/>
        </p:spPr>
        <p:txBody>
          <a:bodyPr wrap="square" rtlCol="1">
            <a:spAutoFit/>
          </a:bodyPr>
          <a:lstStyle/>
          <a:p>
            <a:pPr algn="ctr"/>
            <a:r>
              <a:rPr lang="ar-SA" sz="5400" dirty="0">
                <a:latin typeface="Calibri" panose="020F0502020204030204" pitchFamily="34" charset="0"/>
                <a:ea typeface="Calibri" panose="020F0502020204030204" pitchFamily="34" charset="0"/>
                <a:cs typeface="Calibri" panose="020F0502020204030204" pitchFamily="34" charset="0"/>
              </a:rPr>
              <a:t>ذيل حصان</a:t>
            </a:r>
            <a:endParaRPr lang="he-IL" sz="5400" dirty="0">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AC66CA4-99F1-C5F1-C2B5-3151FB001AA7}"/>
              </a:ext>
            </a:extLst>
          </p:cNvPr>
          <p:cNvSpPr txBox="1"/>
          <p:nvPr/>
        </p:nvSpPr>
        <p:spPr>
          <a:xfrm>
            <a:off x="3640428" y="1451939"/>
            <a:ext cx="1913586" cy="1569660"/>
          </a:xfrm>
          <a:prstGeom prst="rect">
            <a:avLst/>
          </a:prstGeom>
          <a:noFill/>
        </p:spPr>
        <p:txBody>
          <a:bodyPr wrap="square" rtlCol="1">
            <a:spAutoFit/>
          </a:bodyPr>
          <a:lstStyle/>
          <a:p>
            <a:pPr algn="ctr"/>
            <a:r>
              <a:rPr lang="ar-SA" sz="4800" dirty="0">
                <a:latin typeface="Calibri" panose="020F0502020204030204" pitchFamily="34" charset="0"/>
                <a:ea typeface="Calibri" panose="020F0502020204030204" pitchFamily="34" charset="0"/>
                <a:cs typeface="Calibri" panose="020F0502020204030204" pitchFamily="34" charset="0"/>
              </a:rPr>
              <a:t>نظارات شمس</a:t>
            </a:r>
            <a:endParaRPr lang="he-IL" sz="4800" dirty="0">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29B48A7B-A95E-8784-0B29-766032F0ED11}"/>
              </a:ext>
            </a:extLst>
          </p:cNvPr>
          <p:cNvSpPr txBox="1"/>
          <p:nvPr/>
        </p:nvSpPr>
        <p:spPr>
          <a:xfrm>
            <a:off x="751803" y="1451939"/>
            <a:ext cx="1913586" cy="1569660"/>
          </a:xfrm>
          <a:prstGeom prst="rect">
            <a:avLst/>
          </a:prstGeom>
          <a:noFill/>
        </p:spPr>
        <p:txBody>
          <a:bodyPr wrap="square" rtlCol="1">
            <a:spAutoFit/>
          </a:bodyPr>
          <a:lstStyle/>
          <a:p>
            <a:pPr algn="ctr"/>
            <a:r>
              <a:rPr lang="ar-SA" sz="4800" dirty="0">
                <a:latin typeface="Calibri" panose="020F0502020204030204" pitchFamily="34" charset="0"/>
                <a:ea typeface="Calibri" panose="020F0502020204030204" pitchFamily="34" charset="0"/>
                <a:cs typeface="Calibri" panose="020F0502020204030204" pitchFamily="34" charset="0"/>
              </a:rPr>
              <a:t>حذاء كبير جدًا</a:t>
            </a:r>
            <a:endParaRPr lang="he-IL" sz="4800" dirty="0">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C91BE4B4-6593-2991-81F7-0AFA1FD0FB59}"/>
              </a:ext>
            </a:extLst>
          </p:cNvPr>
          <p:cNvSpPr txBox="1"/>
          <p:nvPr/>
        </p:nvSpPr>
        <p:spPr>
          <a:xfrm>
            <a:off x="9517487" y="4036596"/>
            <a:ext cx="1609860" cy="2123658"/>
          </a:xfrm>
          <a:prstGeom prst="rect">
            <a:avLst/>
          </a:prstGeom>
          <a:noFill/>
        </p:spPr>
        <p:txBody>
          <a:bodyPr wrap="square" rtlCol="1">
            <a:spAutoFit/>
          </a:bodyPr>
          <a:lstStyle/>
          <a:p>
            <a:pPr algn="ctr"/>
            <a:r>
              <a:rPr lang="ar-SA" sz="4400" dirty="0">
                <a:latin typeface="Calibri" panose="020F0502020204030204" pitchFamily="34" charset="0"/>
                <a:ea typeface="Calibri" panose="020F0502020204030204" pitchFamily="34" charset="0"/>
                <a:cs typeface="Calibri" panose="020F0502020204030204" pitchFamily="34" charset="0"/>
              </a:rPr>
              <a:t>بدلة بطل خارق</a:t>
            </a:r>
            <a:endParaRPr lang="he-IL" sz="44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369ACD27-F210-AB6B-5D19-04380BF9BEF8}"/>
              </a:ext>
            </a:extLst>
          </p:cNvPr>
          <p:cNvSpPr txBox="1"/>
          <p:nvPr/>
        </p:nvSpPr>
        <p:spPr>
          <a:xfrm>
            <a:off x="6774283" y="4000248"/>
            <a:ext cx="1609860" cy="2123658"/>
          </a:xfrm>
          <a:prstGeom prst="rect">
            <a:avLst/>
          </a:prstGeom>
          <a:noFill/>
        </p:spPr>
        <p:txBody>
          <a:bodyPr wrap="square" rtlCol="1">
            <a:spAutoFit/>
          </a:bodyPr>
          <a:lstStyle/>
          <a:p>
            <a:pPr algn="ctr"/>
            <a:r>
              <a:rPr lang="ar-SA" sz="4400" dirty="0">
                <a:latin typeface="Calibri" panose="020F0502020204030204" pitchFamily="34" charset="0"/>
                <a:ea typeface="Calibri" panose="020F0502020204030204" pitchFamily="34" charset="0"/>
                <a:cs typeface="Calibri" panose="020F0502020204030204" pitchFamily="34" charset="0"/>
              </a:rPr>
              <a:t>أذنا أرنب كبيرتان</a:t>
            </a:r>
            <a:endParaRPr lang="he-IL" sz="4400" dirty="0">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C984C468-2A49-24A1-04A3-9170286236CA}"/>
              </a:ext>
            </a:extLst>
          </p:cNvPr>
          <p:cNvSpPr txBox="1"/>
          <p:nvPr/>
        </p:nvSpPr>
        <p:spPr>
          <a:xfrm>
            <a:off x="3318455" y="3881130"/>
            <a:ext cx="2397611" cy="1938992"/>
          </a:xfrm>
          <a:prstGeom prst="rect">
            <a:avLst/>
          </a:prstGeom>
          <a:noFill/>
        </p:spPr>
        <p:txBody>
          <a:bodyPr wrap="square" rtlCol="1">
            <a:spAutoFit/>
          </a:bodyPr>
          <a:lstStyle/>
          <a:p>
            <a:pPr algn="ctr"/>
            <a:r>
              <a:rPr lang="ar-SA" sz="4000" dirty="0">
                <a:latin typeface="Calibri" panose="020F0502020204030204" pitchFamily="34" charset="0"/>
                <a:ea typeface="Calibri" panose="020F0502020204030204" pitchFamily="34" charset="0"/>
                <a:cs typeface="Calibri" panose="020F0502020204030204" pitchFamily="34" charset="0"/>
              </a:rPr>
              <a:t>تنورة مصنوعة من قماش </a:t>
            </a:r>
            <a:r>
              <a:rPr lang="ar-SA" sz="4000" dirty="0" err="1">
                <a:latin typeface="Calibri" panose="020F0502020204030204" pitchFamily="34" charset="0"/>
                <a:ea typeface="Calibri" panose="020F0502020204030204" pitchFamily="34" charset="0"/>
                <a:cs typeface="Calibri" panose="020F0502020204030204" pitchFamily="34" charset="0"/>
              </a:rPr>
              <a:t>التّول</a:t>
            </a:r>
            <a:endParaRPr lang="he-IL" sz="4000" dirty="0">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7018CA7E-27A7-7237-72AC-D5C5B609AB18}"/>
              </a:ext>
            </a:extLst>
          </p:cNvPr>
          <p:cNvSpPr txBox="1"/>
          <p:nvPr/>
        </p:nvSpPr>
        <p:spPr>
          <a:xfrm>
            <a:off x="1064653" y="4036596"/>
            <a:ext cx="1609860" cy="1446550"/>
          </a:xfrm>
          <a:prstGeom prst="rect">
            <a:avLst/>
          </a:prstGeom>
          <a:noFill/>
        </p:spPr>
        <p:txBody>
          <a:bodyPr wrap="square" rtlCol="1">
            <a:spAutoFit/>
          </a:bodyPr>
          <a:lstStyle/>
          <a:p>
            <a:pPr algn="ctr"/>
            <a:r>
              <a:rPr lang="ar-SA" sz="4400" dirty="0">
                <a:latin typeface="Calibri" panose="020F0502020204030204" pitchFamily="34" charset="0"/>
                <a:ea typeface="Calibri" panose="020F0502020204030204" pitchFamily="34" charset="0"/>
                <a:cs typeface="Calibri" panose="020F0502020204030204" pitchFamily="34" charset="0"/>
              </a:rPr>
              <a:t>عصا سحريّة</a:t>
            </a:r>
            <a:endParaRPr lang="he-IL" sz="4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4972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7"/>
          <p:cNvSpPr/>
          <p:nvPr/>
        </p:nvSpPr>
        <p:spPr>
          <a:xfrm>
            <a:off x="309847" y="2062686"/>
            <a:ext cx="11160826" cy="461772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lt1"/>
              </a:buClr>
              <a:buSzPts val="3200"/>
              <a:buFont typeface="Calibri"/>
              <a:buNone/>
            </a:pPr>
            <a:endParaRPr sz="3200" b="0" i="0" u="none" strike="noStrike" cap="none">
              <a:solidFill>
                <a:srgbClr val="002060"/>
              </a:solidFill>
              <a:latin typeface="Calibri"/>
              <a:ea typeface="Calibri"/>
              <a:cs typeface="Calibri"/>
              <a:sym typeface="Calibri"/>
            </a:endParaRPr>
          </a:p>
        </p:txBody>
      </p:sp>
      <p:pic>
        <p:nvPicPr>
          <p:cNvPr id="209" name="Google Shape;209;p7" descr="Puzzle pieces"/>
          <p:cNvPicPr preferRelativeResize="0"/>
          <p:nvPr/>
        </p:nvPicPr>
        <p:blipFill rotWithShape="1">
          <a:blip r:embed="rId3">
            <a:alphaModFix/>
          </a:blip>
          <a:srcRect/>
          <a:stretch/>
        </p:blipFill>
        <p:spPr>
          <a:xfrm>
            <a:off x="8235011" y="565074"/>
            <a:ext cx="914400" cy="914400"/>
          </a:xfrm>
          <a:prstGeom prst="rect">
            <a:avLst/>
          </a:prstGeom>
          <a:noFill/>
          <a:ln>
            <a:noFill/>
          </a:ln>
        </p:spPr>
      </p:pic>
      <p:sp>
        <p:nvSpPr>
          <p:cNvPr id="210" name="Google Shape;210;p7"/>
          <p:cNvSpPr/>
          <p:nvPr/>
        </p:nvSpPr>
        <p:spPr>
          <a:xfrm>
            <a:off x="8430448" y="472018"/>
            <a:ext cx="3760873" cy="1107323"/>
          </a:xfrm>
          <a:custGeom>
            <a:avLst/>
            <a:gdLst/>
            <a:ahLst/>
            <a:cxnLst/>
            <a:rect l="l" t="t" r="r" b="b"/>
            <a:pathLst>
              <a:path w="3760873" h="1107323" extrusionOk="0">
                <a:moveTo>
                  <a:pt x="0" y="0"/>
                </a:moveTo>
                <a:lnTo>
                  <a:pt x="3760873" y="0"/>
                </a:lnTo>
                <a:lnTo>
                  <a:pt x="3760873" y="1107324"/>
                </a:lnTo>
                <a:lnTo>
                  <a:pt x="0" y="1107324"/>
                </a:lnTo>
                <a:close/>
              </a:path>
            </a:pathLst>
          </a:custGeom>
          <a:solidFill>
            <a:srgbClr val="8CB9BA"/>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11" name="Google Shape;211;p7"/>
          <p:cNvSpPr/>
          <p:nvPr/>
        </p:nvSpPr>
        <p:spPr>
          <a:xfrm rot="-2700000">
            <a:off x="7871999" y="474150"/>
            <a:ext cx="1116897" cy="1116897"/>
          </a:xfrm>
          <a:custGeom>
            <a:avLst/>
            <a:gdLst/>
            <a:ahLst/>
            <a:cxnLst/>
            <a:rect l="l" t="t" r="r" b="b"/>
            <a:pathLst>
              <a:path w="1116897" h="1116897" extrusionOk="0">
                <a:moveTo>
                  <a:pt x="1116858" y="557198"/>
                </a:moveTo>
                <a:cubicBezTo>
                  <a:pt x="1116858" y="865621"/>
                  <a:pt x="866831" y="1115647"/>
                  <a:pt x="558409" y="1115647"/>
                </a:cubicBezTo>
                <a:cubicBezTo>
                  <a:pt x="249986" y="1115647"/>
                  <a:pt x="-40" y="865621"/>
                  <a:pt x="-40" y="557198"/>
                </a:cubicBezTo>
                <a:cubicBezTo>
                  <a:pt x="-40" y="248776"/>
                  <a:pt x="249986" y="-1250"/>
                  <a:pt x="558409" y="-1250"/>
                </a:cubicBezTo>
                <a:cubicBezTo>
                  <a:pt x="866831" y="-1250"/>
                  <a:pt x="1116858" y="248776"/>
                  <a:pt x="1116858" y="557198"/>
                </a:cubicBezTo>
                <a:close/>
              </a:path>
            </a:pathLst>
          </a:custGeom>
          <a:solidFill>
            <a:srgbClr val="5E9B9C"/>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12" name="Google Shape;212;p7"/>
          <p:cNvSpPr/>
          <p:nvPr/>
        </p:nvSpPr>
        <p:spPr>
          <a:xfrm rot="-2700000">
            <a:off x="7983808" y="585959"/>
            <a:ext cx="893278" cy="893278"/>
          </a:xfrm>
          <a:custGeom>
            <a:avLst/>
            <a:gdLst/>
            <a:ahLst/>
            <a:cxnLst/>
            <a:rect l="l" t="t" r="r" b="b"/>
            <a:pathLst>
              <a:path w="893278" h="893278" extrusionOk="0">
                <a:moveTo>
                  <a:pt x="893239" y="445389"/>
                </a:moveTo>
                <a:cubicBezTo>
                  <a:pt x="893239" y="692061"/>
                  <a:pt x="693271" y="892028"/>
                  <a:pt x="446599" y="892028"/>
                </a:cubicBezTo>
                <a:cubicBezTo>
                  <a:pt x="199927" y="892028"/>
                  <a:pt x="-40" y="692061"/>
                  <a:pt x="-40" y="445389"/>
                </a:cubicBezTo>
                <a:cubicBezTo>
                  <a:pt x="-40" y="198717"/>
                  <a:pt x="199927" y="-1250"/>
                  <a:pt x="446599" y="-1250"/>
                </a:cubicBezTo>
                <a:cubicBezTo>
                  <a:pt x="693271" y="-1250"/>
                  <a:pt x="893239" y="198717"/>
                  <a:pt x="893239" y="445389"/>
                </a:cubicBezTo>
                <a:close/>
              </a:path>
            </a:pathLst>
          </a:custGeom>
          <a:solidFill>
            <a:schemeClr val="lt1"/>
          </a:solidFill>
          <a:ln w="9525" cap="flat" cmpd="sng">
            <a:solidFill>
              <a:srgbClr val="C3DAD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13" name="Google Shape;213;p7"/>
          <p:cNvSpPr txBox="1"/>
          <p:nvPr/>
        </p:nvSpPr>
        <p:spPr>
          <a:xfrm>
            <a:off x="7301985" y="495077"/>
            <a:ext cx="4322603" cy="1054394"/>
          </a:xfrm>
          <a:prstGeom prst="rect">
            <a:avLst/>
          </a:prstGeom>
          <a:noFill/>
          <a:ln>
            <a:noFill/>
          </a:ln>
        </p:spPr>
        <p:txBody>
          <a:bodyPr spcFirstLastPara="1" wrap="square" lIns="91425" tIns="45700" rIns="91425" bIns="45700" anchor="ctr" anchorCtr="0">
            <a:noAutofit/>
          </a:bodyPr>
          <a:lstStyle/>
          <a:p>
            <a:pPr marL="0" marR="0" lvl="0" indent="0" algn="r" rtl="1">
              <a:lnSpc>
                <a:spcPct val="110000"/>
              </a:lnSpc>
              <a:spcBef>
                <a:spcPts val="0"/>
              </a:spcBef>
              <a:spcAft>
                <a:spcPts val="0"/>
              </a:spcAft>
              <a:buClr>
                <a:srgbClr val="000000"/>
              </a:buClr>
              <a:buSzPts val="2800"/>
              <a:buFont typeface="Calibri"/>
              <a:buNone/>
            </a:pPr>
            <a:r>
              <a:rPr lang="ar-SA" sz="2800" b="1" dirty="0">
                <a:solidFill>
                  <a:srgbClr val="002060"/>
                </a:solidFill>
                <a:latin typeface="Calibri"/>
                <a:ea typeface="Calibri"/>
                <a:cs typeface="Calibri"/>
                <a:sym typeface="Calibri"/>
              </a:rPr>
              <a:t>سَيْر الدّرس</a:t>
            </a:r>
            <a:endParaRPr dirty="0"/>
          </a:p>
        </p:txBody>
      </p:sp>
      <p:pic>
        <p:nvPicPr>
          <p:cNvPr id="214" name="Google Shape;214;p7" descr="Arrow circle"/>
          <p:cNvPicPr preferRelativeResize="0"/>
          <p:nvPr/>
        </p:nvPicPr>
        <p:blipFill rotWithShape="1">
          <a:blip r:embed="rId4">
            <a:alphaModFix/>
          </a:blip>
          <a:srcRect/>
          <a:stretch/>
        </p:blipFill>
        <p:spPr>
          <a:xfrm>
            <a:off x="7941511" y="591736"/>
            <a:ext cx="914400" cy="914400"/>
          </a:xfrm>
          <a:prstGeom prst="rect">
            <a:avLst/>
          </a:prstGeom>
          <a:noFill/>
          <a:ln>
            <a:noFill/>
          </a:ln>
        </p:spPr>
      </p:pic>
      <p:cxnSp>
        <p:nvCxnSpPr>
          <p:cNvPr id="215" name="Google Shape;215;p7"/>
          <p:cNvCxnSpPr/>
          <p:nvPr/>
        </p:nvCxnSpPr>
        <p:spPr>
          <a:xfrm>
            <a:off x="11237002" y="3354054"/>
            <a:ext cx="0" cy="732257"/>
          </a:xfrm>
          <a:prstGeom prst="straightConnector1">
            <a:avLst/>
          </a:prstGeom>
          <a:noFill/>
          <a:ln w="19050" cap="flat" cmpd="sng">
            <a:solidFill>
              <a:srgbClr val="7E97A3"/>
            </a:solidFill>
            <a:prstDash val="solid"/>
            <a:miter lim="800000"/>
            <a:headEnd type="none" w="sm" len="sm"/>
            <a:tailEnd type="none" w="sm" len="sm"/>
          </a:ln>
        </p:spPr>
      </p:cxnSp>
      <p:sp>
        <p:nvSpPr>
          <p:cNvPr id="216" name="Google Shape;216;p7"/>
          <p:cNvSpPr txBox="1"/>
          <p:nvPr/>
        </p:nvSpPr>
        <p:spPr>
          <a:xfrm>
            <a:off x="10171967" y="4035933"/>
            <a:ext cx="2201400" cy="58473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ar-SY" sz="1600" dirty="0">
                <a:solidFill>
                  <a:srgbClr val="44546A"/>
                </a:solidFill>
                <a:latin typeface="Calibri"/>
                <a:ea typeface="Calibri"/>
                <a:cs typeface="Calibri"/>
                <a:sym typeface="Calibri"/>
              </a:rPr>
              <a:t>فعاليّة افتتاحيّة: </a:t>
            </a:r>
            <a:endParaRPr lang="he-IL" sz="1600" dirty="0">
              <a:solidFill>
                <a:srgbClr val="44546A"/>
              </a:solidFill>
              <a:latin typeface="Calibri"/>
              <a:ea typeface="Calibri"/>
              <a:cs typeface="Calibri"/>
              <a:sym typeface="Calibri"/>
            </a:endParaRPr>
          </a:p>
          <a:p>
            <a:pPr marL="0" marR="0" lvl="0" indent="0" algn="ctr" rtl="1">
              <a:lnSpc>
                <a:spcPct val="100000"/>
              </a:lnSpc>
              <a:spcBef>
                <a:spcPts val="0"/>
              </a:spcBef>
              <a:spcAft>
                <a:spcPts val="0"/>
              </a:spcAft>
              <a:buClr>
                <a:srgbClr val="44546A"/>
              </a:buClr>
              <a:buSzPts val="1600"/>
              <a:buFont typeface="Calibri"/>
              <a:buNone/>
            </a:pPr>
            <a:r>
              <a:rPr lang="ar-SA" sz="1600" dirty="0">
                <a:solidFill>
                  <a:srgbClr val="44546A"/>
                </a:solidFill>
                <a:latin typeface="Calibri"/>
                <a:cs typeface="Calibri"/>
                <a:sym typeface="Calibri"/>
              </a:rPr>
              <a:t>الصّورة تساوي ألف كلمة؟</a:t>
            </a:r>
            <a:endParaRPr dirty="0"/>
          </a:p>
        </p:txBody>
      </p:sp>
      <p:sp>
        <p:nvSpPr>
          <p:cNvPr id="217" name="Google Shape;217;p7"/>
          <p:cNvSpPr txBox="1"/>
          <p:nvPr/>
        </p:nvSpPr>
        <p:spPr>
          <a:xfrm>
            <a:off x="8934373" y="4055481"/>
            <a:ext cx="1363735" cy="58473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ar-SA" sz="1600" dirty="0">
                <a:solidFill>
                  <a:srgbClr val="44546A"/>
                </a:solidFill>
                <a:latin typeface="Calibri"/>
                <a:ea typeface="Calibri"/>
                <a:cs typeface="Calibri"/>
                <a:sym typeface="Calibri"/>
              </a:rPr>
              <a:t>أسئلة للنّقاش في الصّفّ</a:t>
            </a:r>
            <a:endParaRPr dirty="0"/>
          </a:p>
        </p:txBody>
      </p:sp>
      <p:sp>
        <p:nvSpPr>
          <p:cNvPr id="218" name="Google Shape;218;p7"/>
          <p:cNvSpPr txBox="1"/>
          <p:nvPr/>
        </p:nvSpPr>
        <p:spPr>
          <a:xfrm>
            <a:off x="-236953" y="4088011"/>
            <a:ext cx="2201270" cy="58473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ar-SY" sz="1600" b="0" i="0" u="none" strike="noStrike" cap="none" dirty="0">
                <a:solidFill>
                  <a:srgbClr val="44546A"/>
                </a:solidFill>
                <a:latin typeface="Calibri"/>
                <a:ea typeface="Calibri"/>
                <a:cs typeface="Calibri"/>
                <a:sym typeface="Calibri"/>
              </a:rPr>
              <a:t>رسائل مركزيّة </a:t>
            </a:r>
          </a:p>
          <a:p>
            <a:pPr marL="0" marR="0" lvl="0" indent="0" algn="ctr" rtl="1">
              <a:lnSpc>
                <a:spcPct val="100000"/>
              </a:lnSpc>
              <a:spcBef>
                <a:spcPts val="0"/>
              </a:spcBef>
              <a:spcAft>
                <a:spcPts val="0"/>
              </a:spcAft>
              <a:buClr>
                <a:srgbClr val="44546A"/>
              </a:buClr>
              <a:buSzPts val="1600"/>
              <a:buFont typeface="Calibri"/>
              <a:buNone/>
            </a:pPr>
            <a:r>
              <a:rPr lang="ar-SY" sz="1600" b="0" i="0" u="none" strike="noStrike" cap="none" dirty="0">
                <a:solidFill>
                  <a:srgbClr val="44546A"/>
                </a:solidFill>
                <a:latin typeface="Calibri"/>
                <a:ea typeface="Calibri"/>
                <a:cs typeface="Calibri"/>
                <a:sym typeface="Calibri"/>
              </a:rPr>
              <a:t>وتلخيص</a:t>
            </a:r>
            <a:endParaRPr dirty="0"/>
          </a:p>
        </p:txBody>
      </p:sp>
      <p:sp>
        <p:nvSpPr>
          <p:cNvPr id="219" name="Google Shape;219;p7"/>
          <p:cNvSpPr/>
          <p:nvPr/>
        </p:nvSpPr>
        <p:spPr>
          <a:xfrm>
            <a:off x="429207" y="3151732"/>
            <a:ext cx="11364687" cy="202322"/>
          </a:xfrm>
          <a:prstGeom prst="rect">
            <a:avLst/>
          </a:prstGeom>
          <a:solidFill>
            <a:srgbClr val="7E97A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220" name="Google Shape;220;p7"/>
          <p:cNvCxnSpPr/>
          <p:nvPr/>
        </p:nvCxnSpPr>
        <p:spPr>
          <a:xfrm>
            <a:off x="9611771" y="3303676"/>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21" name="Google Shape;221;p7"/>
          <p:cNvCxnSpPr/>
          <p:nvPr/>
        </p:nvCxnSpPr>
        <p:spPr>
          <a:xfrm>
            <a:off x="7798804" y="3303676"/>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22" name="Google Shape;222;p7"/>
          <p:cNvCxnSpPr/>
          <p:nvPr/>
        </p:nvCxnSpPr>
        <p:spPr>
          <a:xfrm>
            <a:off x="5616772" y="3342614"/>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23" name="Google Shape;223;p7"/>
          <p:cNvCxnSpPr/>
          <p:nvPr/>
        </p:nvCxnSpPr>
        <p:spPr>
          <a:xfrm>
            <a:off x="863682" y="3260788"/>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24" name="Google Shape;224;p7"/>
          <p:cNvCxnSpPr/>
          <p:nvPr/>
        </p:nvCxnSpPr>
        <p:spPr>
          <a:xfrm>
            <a:off x="2412960" y="3203210"/>
            <a:ext cx="0" cy="732257"/>
          </a:xfrm>
          <a:prstGeom prst="straightConnector1">
            <a:avLst/>
          </a:prstGeom>
          <a:noFill/>
          <a:ln w="19050" cap="flat" cmpd="sng">
            <a:solidFill>
              <a:srgbClr val="7E97A3"/>
            </a:solidFill>
            <a:prstDash val="solid"/>
            <a:miter lim="800000"/>
            <a:headEnd type="none" w="sm" len="sm"/>
            <a:tailEnd type="none" w="sm" len="sm"/>
          </a:ln>
        </p:spPr>
      </p:cxnSp>
      <p:sp>
        <p:nvSpPr>
          <p:cNvPr id="19" name="Google Shape;217;p7">
            <a:extLst>
              <a:ext uri="{FF2B5EF4-FFF2-40B4-BE49-F238E27FC236}">
                <a16:creationId xmlns:a16="http://schemas.microsoft.com/office/drawing/2014/main" id="{B5BEB620-642C-4AEA-8340-17B8F3220976}"/>
              </a:ext>
            </a:extLst>
          </p:cNvPr>
          <p:cNvSpPr txBox="1"/>
          <p:nvPr/>
        </p:nvSpPr>
        <p:spPr>
          <a:xfrm>
            <a:off x="6771708" y="4060389"/>
            <a:ext cx="2054192" cy="110795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ar-SA" sz="1600" dirty="0">
                <a:solidFill>
                  <a:srgbClr val="44546A"/>
                </a:solidFill>
                <a:latin typeface="Calibri"/>
                <a:ea typeface="Calibri"/>
                <a:cs typeface="Calibri"/>
                <a:sym typeface="Calibri"/>
              </a:rPr>
              <a:t>التّعرّف على المصطلح</a:t>
            </a:r>
          </a:p>
          <a:p>
            <a:pPr marL="0" marR="0" lvl="0" indent="0" algn="ctr" rtl="1">
              <a:lnSpc>
                <a:spcPct val="100000"/>
              </a:lnSpc>
              <a:spcBef>
                <a:spcPts val="0"/>
              </a:spcBef>
              <a:spcAft>
                <a:spcPts val="0"/>
              </a:spcAft>
              <a:buClr>
                <a:srgbClr val="44546A"/>
              </a:buClr>
              <a:buSzPts val="1600"/>
              <a:buFont typeface="Calibri"/>
              <a:buNone/>
            </a:pPr>
            <a:r>
              <a:rPr lang="ar-SA" sz="1600" dirty="0">
                <a:solidFill>
                  <a:srgbClr val="44546A"/>
                </a:solidFill>
                <a:latin typeface="Calibri"/>
                <a:ea typeface="Calibri"/>
                <a:cs typeface="Calibri"/>
                <a:sym typeface="Calibri"/>
              </a:rPr>
              <a:t> </a:t>
            </a:r>
            <a:r>
              <a:rPr lang="en-US" sz="1600" dirty="0">
                <a:solidFill>
                  <a:srgbClr val="44546A"/>
                </a:solidFill>
                <a:latin typeface="Calibri"/>
                <a:ea typeface="Calibri"/>
                <a:cs typeface="Calibri"/>
                <a:sym typeface="Calibri"/>
              </a:rPr>
              <a:t>“deep fake”</a:t>
            </a:r>
            <a:r>
              <a:rPr lang="ar-SA" sz="1600" dirty="0">
                <a:solidFill>
                  <a:srgbClr val="44546A"/>
                </a:solidFill>
                <a:latin typeface="Calibri"/>
                <a:ea typeface="Calibri"/>
                <a:cs typeface="Calibri"/>
                <a:sym typeface="Calibri"/>
              </a:rPr>
              <a:t> ومشاهدة فيلم قصير</a:t>
            </a:r>
            <a:endParaRPr lang="he-IL" sz="1600" dirty="0">
              <a:solidFill>
                <a:srgbClr val="44546A"/>
              </a:solidFill>
              <a:latin typeface="Calibri"/>
              <a:ea typeface="Calibri"/>
              <a:cs typeface="Calibri"/>
              <a:sym typeface="Calibri"/>
            </a:endParaRPr>
          </a:p>
          <a:p>
            <a:pPr marL="0" marR="0" lvl="0" indent="0" algn="ctr" rtl="1">
              <a:lnSpc>
                <a:spcPct val="100000"/>
              </a:lnSpc>
              <a:spcBef>
                <a:spcPts val="0"/>
              </a:spcBef>
              <a:spcAft>
                <a:spcPts val="0"/>
              </a:spcAft>
              <a:buClr>
                <a:srgbClr val="44546A"/>
              </a:buClr>
              <a:buSzPts val="1600"/>
              <a:buFont typeface="Calibri"/>
              <a:buNone/>
            </a:pPr>
            <a:endParaRPr dirty="0"/>
          </a:p>
        </p:txBody>
      </p:sp>
      <p:sp>
        <p:nvSpPr>
          <p:cNvPr id="22" name="Google Shape;217;p7">
            <a:extLst>
              <a:ext uri="{FF2B5EF4-FFF2-40B4-BE49-F238E27FC236}">
                <a16:creationId xmlns:a16="http://schemas.microsoft.com/office/drawing/2014/main" id="{EB91C651-6813-4A86-82BE-B553A39584FE}"/>
              </a:ext>
            </a:extLst>
          </p:cNvPr>
          <p:cNvSpPr txBox="1"/>
          <p:nvPr/>
        </p:nvSpPr>
        <p:spPr>
          <a:xfrm>
            <a:off x="2927376" y="4067828"/>
            <a:ext cx="2201400" cy="83095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ar-SA" sz="1600" dirty="0">
                <a:solidFill>
                  <a:srgbClr val="44546A"/>
                </a:solidFill>
                <a:latin typeface="Calibri"/>
                <a:ea typeface="Calibri"/>
                <a:cs typeface="Calibri"/>
                <a:sym typeface="Calibri"/>
              </a:rPr>
              <a:t>«الحساسيّة الرّقميّة- في كلّ زمان ومكان</a:t>
            </a:r>
            <a:r>
              <a:rPr lang="he-IL" sz="1600" dirty="0">
                <a:solidFill>
                  <a:srgbClr val="44546A"/>
                </a:solidFill>
                <a:latin typeface="Calibri"/>
                <a:ea typeface="Calibri"/>
                <a:cs typeface="Calibri"/>
                <a:sym typeface="Calibri"/>
              </a:rPr>
              <a:t>"</a:t>
            </a:r>
            <a:r>
              <a:rPr lang="ar-SA" sz="1600" dirty="0">
                <a:solidFill>
                  <a:srgbClr val="44546A"/>
                </a:solidFill>
                <a:latin typeface="Calibri"/>
                <a:ea typeface="Calibri"/>
                <a:cs typeface="Calibri"/>
                <a:sym typeface="Calibri"/>
              </a:rPr>
              <a:t>- فعاليّة في مجموعات</a:t>
            </a:r>
            <a:endParaRPr lang="he-IL" sz="1600" dirty="0">
              <a:solidFill>
                <a:srgbClr val="44546A"/>
              </a:solidFill>
              <a:latin typeface="Calibri"/>
              <a:ea typeface="Calibri"/>
              <a:cs typeface="Calibri"/>
              <a:sym typeface="Calibri"/>
            </a:endParaRPr>
          </a:p>
        </p:txBody>
      </p:sp>
      <p:sp>
        <p:nvSpPr>
          <p:cNvPr id="23" name="Google Shape;217;p7">
            <a:extLst>
              <a:ext uri="{FF2B5EF4-FFF2-40B4-BE49-F238E27FC236}">
                <a16:creationId xmlns:a16="http://schemas.microsoft.com/office/drawing/2014/main" id="{7B72563C-7437-4D27-AE4E-6BCC4651B7DA}"/>
              </a:ext>
            </a:extLst>
          </p:cNvPr>
          <p:cNvSpPr txBox="1"/>
          <p:nvPr/>
        </p:nvSpPr>
        <p:spPr>
          <a:xfrm>
            <a:off x="1425415" y="4074871"/>
            <a:ext cx="1717092" cy="58473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ar-SA" sz="1600" dirty="0">
                <a:solidFill>
                  <a:srgbClr val="44546A"/>
                </a:solidFill>
                <a:latin typeface="Calibri"/>
                <a:ea typeface="Calibri"/>
                <a:cs typeface="Calibri"/>
                <a:sym typeface="Calibri"/>
              </a:rPr>
              <a:t>استعراض النّتاج في المجموعة الكاملة</a:t>
            </a:r>
            <a:endParaRPr dirty="0"/>
          </a:p>
        </p:txBody>
      </p:sp>
      <p:cxnSp>
        <p:nvCxnSpPr>
          <p:cNvPr id="24" name="Google Shape;224;p7">
            <a:extLst>
              <a:ext uri="{FF2B5EF4-FFF2-40B4-BE49-F238E27FC236}">
                <a16:creationId xmlns:a16="http://schemas.microsoft.com/office/drawing/2014/main" id="{1B6AD77C-E281-4B5F-B860-08866AF07DE6}"/>
              </a:ext>
            </a:extLst>
          </p:cNvPr>
          <p:cNvCxnSpPr/>
          <p:nvPr/>
        </p:nvCxnSpPr>
        <p:spPr>
          <a:xfrm>
            <a:off x="3803488" y="3323224"/>
            <a:ext cx="0" cy="732257"/>
          </a:xfrm>
          <a:prstGeom prst="straightConnector1">
            <a:avLst/>
          </a:prstGeom>
          <a:noFill/>
          <a:ln w="19050" cap="flat" cmpd="sng">
            <a:solidFill>
              <a:srgbClr val="7E97A3"/>
            </a:solidFill>
            <a:prstDash val="solid"/>
            <a:miter lim="800000"/>
            <a:headEnd type="none" w="sm" len="sm"/>
            <a:tailEnd type="none" w="sm" len="sm"/>
          </a:ln>
        </p:spPr>
      </p:cxnSp>
      <p:sp>
        <p:nvSpPr>
          <p:cNvPr id="2" name="Google Shape;217;p7">
            <a:extLst>
              <a:ext uri="{FF2B5EF4-FFF2-40B4-BE49-F238E27FC236}">
                <a16:creationId xmlns:a16="http://schemas.microsoft.com/office/drawing/2014/main" id="{0440AF8B-ECC6-38A0-96A4-3B2C97E0BE8E}"/>
              </a:ext>
            </a:extLst>
          </p:cNvPr>
          <p:cNvSpPr txBox="1"/>
          <p:nvPr/>
        </p:nvSpPr>
        <p:spPr>
          <a:xfrm>
            <a:off x="4960791" y="4203910"/>
            <a:ext cx="1363735" cy="58473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ar-SA" sz="1600" dirty="0">
                <a:solidFill>
                  <a:srgbClr val="44546A"/>
                </a:solidFill>
                <a:latin typeface="Calibri"/>
                <a:ea typeface="Calibri"/>
                <a:cs typeface="Calibri"/>
                <a:sym typeface="Calibri"/>
              </a:rPr>
              <a:t>أسئلة للنّقاش في الصّفّ</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96E902-3D21-9483-8233-CCCD11C2294C}"/>
              </a:ext>
            </a:extLst>
          </p:cNvPr>
          <p:cNvSpPr/>
          <p:nvPr/>
        </p:nvSpPr>
        <p:spPr>
          <a:xfrm>
            <a:off x="6413678" y="341290"/>
            <a:ext cx="5628067" cy="6310648"/>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TextBox 5">
            <a:extLst>
              <a:ext uri="{FF2B5EF4-FFF2-40B4-BE49-F238E27FC236}">
                <a16:creationId xmlns:a16="http://schemas.microsoft.com/office/drawing/2014/main" id="{605136CC-8CDD-762D-556F-606610A358A4}"/>
              </a:ext>
            </a:extLst>
          </p:cNvPr>
          <p:cNvSpPr txBox="1"/>
          <p:nvPr/>
        </p:nvSpPr>
        <p:spPr>
          <a:xfrm>
            <a:off x="6971216" y="1364730"/>
            <a:ext cx="4842456" cy="1754326"/>
          </a:xfrm>
          <a:prstGeom prst="rect">
            <a:avLst/>
          </a:prstGeom>
          <a:noFill/>
        </p:spPr>
        <p:txBody>
          <a:bodyPr wrap="square" rtlCol="1">
            <a:spAutoFit/>
          </a:bodyPr>
          <a:lstStyle/>
          <a:p>
            <a:pPr algn="ctr" rtl="1">
              <a:lnSpc>
                <a:spcPct val="150000"/>
              </a:lnSpc>
            </a:pPr>
            <a:r>
              <a:rPr lang="ar-SA" sz="24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صَنَع شاب فيديو بواسطة تقنيّة التّزييف العميق، حيث استخدم وجه شاب آخر وجعله شخصيّة تقول أمورًا محرجة ومُهينة.</a:t>
            </a:r>
            <a:endParaRPr lang="he-IL" sz="24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873AF3A-6EF6-6246-24A8-E707C41F9433}"/>
              </a:ext>
            </a:extLst>
          </p:cNvPr>
          <p:cNvSpPr txBox="1"/>
          <p:nvPr/>
        </p:nvSpPr>
        <p:spPr>
          <a:xfrm>
            <a:off x="6881611" y="3324798"/>
            <a:ext cx="4842456" cy="1015663"/>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ar-SA" sz="2000" b="1" dirty="0">
                <a:latin typeface="Calibri" panose="020F0502020204030204" pitchFamily="34" charset="0"/>
                <a:ea typeface="Calibri" panose="020F0502020204030204" pitchFamily="34" charset="0"/>
                <a:cs typeface="Calibri" panose="020F0502020204030204" pitchFamily="34" charset="0"/>
              </a:rPr>
              <a:t>ما المشاعر والأحاسيس الّتي تراودكم في أعقاب هذه الحَالة؟ </a:t>
            </a:r>
            <a:endParaRPr lang="he-IL" sz="2000" b="1"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84AD26B-CC1F-66D0-C9E2-5F99F4740D98}"/>
              </a:ext>
            </a:extLst>
          </p:cNvPr>
          <p:cNvSpPr txBox="1"/>
          <p:nvPr/>
        </p:nvSpPr>
        <p:spPr>
          <a:xfrm>
            <a:off x="7049076" y="4445568"/>
            <a:ext cx="4842456" cy="553998"/>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ar-SA" sz="2000" b="1" dirty="0">
                <a:latin typeface="Calibri" panose="020F0502020204030204" pitchFamily="34" charset="0"/>
                <a:ea typeface="Calibri" panose="020F0502020204030204" pitchFamily="34" charset="0"/>
                <a:cs typeface="Calibri" panose="020F0502020204030204" pitchFamily="34" charset="0"/>
              </a:rPr>
              <a:t>اقترحوا حلولًا\طرائق لمواجهة هذا الموقف. </a:t>
            </a:r>
            <a:endParaRPr lang="he-IL" sz="2000" b="1"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B0AD281-F75E-0AFF-6465-D97D66D8FB78}"/>
              </a:ext>
            </a:extLst>
          </p:cNvPr>
          <p:cNvSpPr txBox="1"/>
          <p:nvPr/>
        </p:nvSpPr>
        <p:spPr>
          <a:xfrm>
            <a:off x="7049076" y="5087088"/>
            <a:ext cx="4842456" cy="967957"/>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ar-SA" sz="2000" b="1" dirty="0">
                <a:latin typeface="Calibri" panose="020F0502020204030204" pitchFamily="34" charset="0"/>
                <a:ea typeface="Calibri" panose="020F0502020204030204" pitchFamily="34" charset="0"/>
                <a:cs typeface="Calibri" panose="020F0502020204030204" pitchFamily="34" charset="0"/>
              </a:rPr>
              <a:t>قوموا بصياغة شعار يتضمّن قاعدة أو قانونًا يهدف إلى رفْع الوعي ومنْع مواقف مِن هذا القبيل.</a:t>
            </a:r>
            <a:endParaRPr lang="he-IL" sz="20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EB96D809-75A1-5A59-43DB-CB149AFCB1A4}"/>
              </a:ext>
            </a:extLst>
          </p:cNvPr>
          <p:cNvSpPr/>
          <p:nvPr/>
        </p:nvSpPr>
        <p:spPr>
          <a:xfrm>
            <a:off x="7658717" y="333491"/>
            <a:ext cx="3623175" cy="954107"/>
          </a:xfrm>
          <a:prstGeom prst="rect">
            <a:avLst/>
          </a:prstGeom>
          <a:noFill/>
        </p:spPr>
        <p:txBody>
          <a:bodyPr wrap="square" lIns="91440" tIns="45720" rIns="91440" bIns="45720">
            <a:spAutoFit/>
          </a:bodyPr>
          <a:lstStyle/>
          <a:p>
            <a:pPr algn="ctr"/>
            <a:r>
              <a:rPr lang="ar-SA" sz="28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الحساسيّة الرّقميّة- في كلّ زمان ومكان</a:t>
            </a:r>
            <a:endParaRPr lang="he-IL" sz="28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5E732A74-4D0E-36C1-5BA9-66ED21ADC1DB}"/>
              </a:ext>
            </a:extLst>
          </p:cNvPr>
          <p:cNvSpPr/>
          <p:nvPr/>
        </p:nvSpPr>
        <p:spPr>
          <a:xfrm>
            <a:off x="300468" y="351088"/>
            <a:ext cx="5628067" cy="6310648"/>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TextBox 4">
            <a:extLst>
              <a:ext uri="{FF2B5EF4-FFF2-40B4-BE49-F238E27FC236}">
                <a16:creationId xmlns:a16="http://schemas.microsoft.com/office/drawing/2014/main" id="{EA12F106-FA70-ECBE-EC54-92929A85884D}"/>
              </a:ext>
            </a:extLst>
          </p:cNvPr>
          <p:cNvSpPr txBox="1"/>
          <p:nvPr/>
        </p:nvSpPr>
        <p:spPr>
          <a:xfrm>
            <a:off x="1004673" y="4350421"/>
            <a:ext cx="4842456" cy="506292"/>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ar-SA" sz="2000" b="1" dirty="0">
                <a:latin typeface="Calibri" panose="020F0502020204030204" pitchFamily="34" charset="0"/>
                <a:ea typeface="Calibri" panose="020F0502020204030204" pitchFamily="34" charset="0"/>
                <a:cs typeface="Calibri" panose="020F0502020204030204" pitchFamily="34" charset="0"/>
              </a:rPr>
              <a:t>اقترحوا حلولًا\طرائق لمواجهة هذا الموقف. </a:t>
            </a:r>
            <a:endParaRPr lang="he-IL" sz="20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D73AF10C-9C15-8AC7-FF9D-2EEAEC4F3772}"/>
              </a:ext>
            </a:extLst>
          </p:cNvPr>
          <p:cNvSpPr txBox="1"/>
          <p:nvPr/>
        </p:nvSpPr>
        <p:spPr>
          <a:xfrm>
            <a:off x="1050685" y="5109939"/>
            <a:ext cx="4842456" cy="967957"/>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ar-SA" sz="2000" b="1" dirty="0">
                <a:latin typeface="Calibri" panose="020F0502020204030204" pitchFamily="34" charset="0"/>
                <a:ea typeface="Calibri" panose="020F0502020204030204" pitchFamily="34" charset="0"/>
                <a:cs typeface="Calibri" panose="020F0502020204030204" pitchFamily="34" charset="0"/>
              </a:rPr>
              <a:t>قوموا بصياغة شعار يتضمّن قاعدة واحدة أو قانونًا يهدف إلى رفْع الوعي ومنْع مواقف مِن هذا القبيل.</a:t>
            </a:r>
            <a:endParaRPr lang="he-IL" sz="2000" b="1" dirty="0">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4F81FE97-2DCA-827C-3F3C-6B98105D47B3}"/>
              </a:ext>
            </a:extLst>
          </p:cNvPr>
          <p:cNvSpPr txBox="1"/>
          <p:nvPr/>
        </p:nvSpPr>
        <p:spPr>
          <a:xfrm>
            <a:off x="300468" y="1177935"/>
            <a:ext cx="5546661" cy="2308324"/>
          </a:xfrm>
          <a:prstGeom prst="rect">
            <a:avLst/>
          </a:prstGeom>
          <a:noFill/>
        </p:spPr>
        <p:txBody>
          <a:bodyPr wrap="square" rtlCol="1">
            <a:spAutoFit/>
          </a:bodyPr>
          <a:lstStyle/>
          <a:p>
            <a:pPr algn="ctr" rtl="1">
              <a:lnSpc>
                <a:spcPct val="150000"/>
              </a:lnSpc>
            </a:pPr>
            <a:r>
              <a:rPr lang="ar-SA" sz="24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استخدمَتْ شابّة صورة صديقتها بعد أن تشاجرتا وقامت بتغيير الصّورة من خلال الذّكاء الاصطناعيّ </a:t>
            </a:r>
            <a:r>
              <a:rPr lang="en-US" sz="24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AI</a:t>
            </a:r>
            <a:r>
              <a:rPr lang="ar-SA" sz="24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حيث تظهر فيها وكأن جسدها مكشوف. تمّ تَناقُل الصّورة في مجموعات في شبكات التّواصل</a:t>
            </a:r>
            <a:r>
              <a:rPr lang="he-IL" sz="24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ar-SA" sz="24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الاجتماعيّ</a:t>
            </a:r>
            <a:endParaRPr lang="he-IL" sz="24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0B73B6AD-A710-1373-B36C-118B4E89C1AC}"/>
              </a:ext>
            </a:extLst>
          </p:cNvPr>
          <p:cNvSpPr txBox="1"/>
          <p:nvPr/>
        </p:nvSpPr>
        <p:spPr>
          <a:xfrm>
            <a:off x="923267" y="3382464"/>
            <a:ext cx="4842456" cy="1015663"/>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ar-SA" sz="2000" b="1" dirty="0">
                <a:latin typeface="Calibri" panose="020F0502020204030204" pitchFamily="34" charset="0"/>
                <a:ea typeface="Calibri" panose="020F0502020204030204" pitchFamily="34" charset="0"/>
                <a:cs typeface="Calibri" panose="020F0502020204030204" pitchFamily="34" charset="0"/>
              </a:rPr>
              <a:t>ما المشاعر والأحاسيس الّتي تراودكم في أعقاب هذه الحالة؟ </a:t>
            </a:r>
            <a:endParaRPr lang="he-IL" sz="2000" b="1" dirty="0">
              <a:latin typeface="Calibri" panose="020F0502020204030204" pitchFamily="34" charset="0"/>
              <a:ea typeface="Calibri" panose="020F0502020204030204" pitchFamily="34" charset="0"/>
              <a:cs typeface="Calibri" panose="020F0502020204030204" pitchFamily="34" charset="0"/>
            </a:endParaRPr>
          </a:p>
        </p:txBody>
      </p:sp>
      <p:sp>
        <p:nvSpPr>
          <p:cNvPr id="16" name="Rectangle 9">
            <a:extLst>
              <a:ext uri="{FF2B5EF4-FFF2-40B4-BE49-F238E27FC236}">
                <a16:creationId xmlns:a16="http://schemas.microsoft.com/office/drawing/2014/main" id="{EB96D809-75A1-5A59-43DB-CB149AFCB1A4}"/>
              </a:ext>
            </a:extLst>
          </p:cNvPr>
          <p:cNvSpPr/>
          <p:nvPr/>
        </p:nvSpPr>
        <p:spPr>
          <a:xfrm>
            <a:off x="1359378" y="351088"/>
            <a:ext cx="3623175" cy="954107"/>
          </a:xfrm>
          <a:prstGeom prst="rect">
            <a:avLst/>
          </a:prstGeom>
          <a:noFill/>
        </p:spPr>
        <p:txBody>
          <a:bodyPr wrap="square" lIns="91440" tIns="45720" rIns="91440" bIns="45720">
            <a:spAutoFit/>
          </a:bodyPr>
          <a:lstStyle/>
          <a:p>
            <a:pPr algn="ctr"/>
            <a:r>
              <a:rPr lang="ar-SA" sz="28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الحساسيّة الرّقميّة- في كلّ زمان ومكان</a:t>
            </a:r>
            <a:endParaRPr lang="he-IL" sz="28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8353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BDE93-EC78-7380-DE1D-1D5FB9BEA72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B378027-9633-2020-3788-1F726CB8EE6A}"/>
              </a:ext>
            </a:extLst>
          </p:cNvPr>
          <p:cNvSpPr/>
          <p:nvPr/>
        </p:nvSpPr>
        <p:spPr>
          <a:xfrm>
            <a:off x="6488589" y="351088"/>
            <a:ext cx="5628067" cy="6310648"/>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TextBox 7">
            <a:extLst>
              <a:ext uri="{FF2B5EF4-FFF2-40B4-BE49-F238E27FC236}">
                <a16:creationId xmlns:a16="http://schemas.microsoft.com/office/drawing/2014/main" id="{37AF6963-D6C0-B3B6-6F42-FA8F89B50E67}"/>
              </a:ext>
            </a:extLst>
          </p:cNvPr>
          <p:cNvSpPr txBox="1"/>
          <p:nvPr/>
        </p:nvSpPr>
        <p:spPr>
          <a:xfrm>
            <a:off x="7049076" y="4445568"/>
            <a:ext cx="4842456" cy="506292"/>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ar-SA" sz="2000" b="1" dirty="0">
                <a:latin typeface="Calibri" panose="020F0502020204030204" pitchFamily="34" charset="0"/>
                <a:ea typeface="Calibri" panose="020F0502020204030204" pitchFamily="34" charset="0"/>
                <a:cs typeface="Calibri" panose="020F0502020204030204" pitchFamily="34" charset="0"/>
              </a:rPr>
              <a:t>اقترحوا حلولًا\طرائق لمواجهة هذا الموقف. </a:t>
            </a:r>
            <a:endParaRPr lang="he-IL" sz="2000" b="1"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FE2D75D0-9BB2-3A36-5994-54DDD8DDBCC2}"/>
              </a:ext>
            </a:extLst>
          </p:cNvPr>
          <p:cNvSpPr txBox="1"/>
          <p:nvPr/>
        </p:nvSpPr>
        <p:spPr>
          <a:xfrm>
            <a:off x="7049076" y="5087088"/>
            <a:ext cx="4842456" cy="1015663"/>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ar-SA" sz="2000" b="1" dirty="0">
                <a:latin typeface="Calibri" panose="020F0502020204030204" pitchFamily="34" charset="0"/>
                <a:ea typeface="Calibri" panose="020F0502020204030204" pitchFamily="34" charset="0"/>
                <a:cs typeface="Calibri" panose="020F0502020204030204" pitchFamily="34" charset="0"/>
              </a:rPr>
              <a:t>قوموا بصياغة شعار يتضمّن قاعدة واحدة أو قانونًا يهدف إلى رفْع الوعي ومنْع مواقف مِن هذا القبيل.</a:t>
            </a:r>
            <a:endParaRPr lang="he-IL" sz="20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3D4B2D7F-BF86-7224-433A-08572E089DF8}"/>
              </a:ext>
            </a:extLst>
          </p:cNvPr>
          <p:cNvSpPr/>
          <p:nvPr/>
        </p:nvSpPr>
        <p:spPr>
          <a:xfrm>
            <a:off x="300468" y="351088"/>
            <a:ext cx="5628067" cy="6310648"/>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TextBox 4">
            <a:extLst>
              <a:ext uri="{FF2B5EF4-FFF2-40B4-BE49-F238E27FC236}">
                <a16:creationId xmlns:a16="http://schemas.microsoft.com/office/drawing/2014/main" id="{C593A234-D292-4A3E-CF4A-AEAAF8EC7BB9}"/>
              </a:ext>
            </a:extLst>
          </p:cNvPr>
          <p:cNvSpPr txBox="1"/>
          <p:nvPr/>
        </p:nvSpPr>
        <p:spPr>
          <a:xfrm>
            <a:off x="1004672" y="4562172"/>
            <a:ext cx="4842456" cy="506292"/>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ar-SA" sz="2000" b="1" dirty="0">
                <a:latin typeface="Calibri" panose="020F0502020204030204" pitchFamily="34" charset="0"/>
                <a:ea typeface="Calibri" panose="020F0502020204030204" pitchFamily="34" charset="0"/>
                <a:cs typeface="Calibri" panose="020F0502020204030204" pitchFamily="34" charset="0"/>
              </a:rPr>
              <a:t>اقترحوا حلولًا\طرائق لمواجهة هذا الموقف. </a:t>
            </a:r>
            <a:endParaRPr lang="he-IL" sz="20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68CB43E0-4BD3-D74C-E94E-AD6C6181148C}"/>
              </a:ext>
            </a:extLst>
          </p:cNvPr>
          <p:cNvSpPr txBox="1"/>
          <p:nvPr/>
        </p:nvSpPr>
        <p:spPr>
          <a:xfrm>
            <a:off x="1050685" y="5109939"/>
            <a:ext cx="4842456" cy="967957"/>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ar-SA" sz="2000" b="1" dirty="0">
                <a:latin typeface="Calibri" panose="020F0502020204030204" pitchFamily="34" charset="0"/>
                <a:ea typeface="Calibri" panose="020F0502020204030204" pitchFamily="34" charset="0"/>
                <a:cs typeface="Calibri" panose="020F0502020204030204" pitchFamily="34" charset="0"/>
              </a:rPr>
              <a:t>قوموا بصياغة شعار يتضمّن قاعدة واحدة أو </a:t>
            </a:r>
            <a:r>
              <a:rPr lang="ar-SA" sz="2000" b="1">
                <a:latin typeface="Calibri" panose="020F0502020204030204" pitchFamily="34" charset="0"/>
                <a:ea typeface="Calibri" panose="020F0502020204030204" pitchFamily="34" charset="0"/>
                <a:cs typeface="Calibri" panose="020F0502020204030204" pitchFamily="34" charset="0"/>
              </a:rPr>
              <a:t>قانونًا يهدف إلى </a:t>
            </a:r>
            <a:r>
              <a:rPr lang="ar-SA" sz="2000" b="1" dirty="0">
                <a:latin typeface="Calibri" panose="020F0502020204030204" pitchFamily="34" charset="0"/>
                <a:ea typeface="Calibri" panose="020F0502020204030204" pitchFamily="34" charset="0"/>
                <a:cs typeface="Calibri" panose="020F0502020204030204" pitchFamily="34" charset="0"/>
              </a:rPr>
              <a:t>رفْع الوعي ومنْع </a:t>
            </a:r>
            <a:r>
              <a:rPr lang="ar-SA" sz="2000" b="1">
                <a:latin typeface="Calibri" panose="020F0502020204030204" pitchFamily="34" charset="0"/>
                <a:ea typeface="Calibri" panose="020F0502020204030204" pitchFamily="34" charset="0"/>
                <a:cs typeface="Calibri" panose="020F0502020204030204" pitchFamily="34" charset="0"/>
              </a:rPr>
              <a:t>مواقف مِن </a:t>
            </a:r>
            <a:r>
              <a:rPr lang="ar-SA" sz="2000" b="1" dirty="0">
                <a:latin typeface="Calibri" panose="020F0502020204030204" pitchFamily="34" charset="0"/>
                <a:ea typeface="Calibri" panose="020F0502020204030204" pitchFamily="34" charset="0"/>
                <a:cs typeface="Calibri" panose="020F0502020204030204" pitchFamily="34" charset="0"/>
              </a:rPr>
              <a:t>هذا القبيل.</a:t>
            </a:r>
            <a:endParaRPr lang="he-IL" sz="2000" b="1" dirty="0">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C51B3BE7-ED5B-8C92-88A2-8880E054B6C0}"/>
              </a:ext>
            </a:extLst>
          </p:cNvPr>
          <p:cNvSpPr txBox="1"/>
          <p:nvPr/>
        </p:nvSpPr>
        <p:spPr>
          <a:xfrm>
            <a:off x="363211" y="1213557"/>
            <a:ext cx="5628067" cy="2631490"/>
          </a:xfrm>
          <a:prstGeom prst="rect">
            <a:avLst/>
          </a:prstGeom>
          <a:noFill/>
        </p:spPr>
        <p:txBody>
          <a:bodyPr wrap="square" rtlCol="1">
            <a:spAutoFit/>
          </a:bodyPr>
          <a:lstStyle/>
          <a:p>
            <a:pPr algn="ctr" rtl="1">
              <a:lnSpc>
                <a:spcPct val="150000"/>
              </a:lnSpc>
            </a:pPr>
            <a:r>
              <a:rPr lang="ar-SA" sz="22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في إطار شجار حصل بين زميلات في الصّفّ، استخدمَت إحداهن تكنولوجيا تقليد الصّوت كي تسجّل رسائل صوتيّة مزيّفة تبدو </a:t>
            </a:r>
            <a:r>
              <a:rPr lang="ar-SA" sz="2200" b="1">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إحدى الزّميلات </a:t>
            </a:r>
            <a:r>
              <a:rPr lang="ar-SA" sz="22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فيها وكأنها تقول أمورًا مسيئة ومحرجة عن زميلات أخريات</a:t>
            </a:r>
            <a:r>
              <a:rPr lang="ar-SY" sz="22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t>
            </a:r>
            <a:r>
              <a:rPr lang="ar-SA" sz="22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لقد نُشِرَت التّسجيلات في مجموعة </a:t>
            </a:r>
            <a:r>
              <a:rPr lang="ar-SA" sz="2200" b="1" dirty="0" err="1">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الواتساب</a:t>
            </a:r>
            <a:r>
              <a:rPr lang="ar-SA" sz="22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المخصّصة للطّبقة. </a:t>
            </a:r>
            <a:endParaRPr lang="he-IL" sz="22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1D3C7533-01E3-2651-C224-948BB693E407}"/>
              </a:ext>
            </a:extLst>
          </p:cNvPr>
          <p:cNvSpPr txBox="1"/>
          <p:nvPr/>
        </p:nvSpPr>
        <p:spPr>
          <a:xfrm>
            <a:off x="6563934" y="1277726"/>
            <a:ext cx="5352325" cy="2123658"/>
          </a:xfrm>
          <a:prstGeom prst="rect">
            <a:avLst/>
          </a:prstGeom>
          <a:noFill/>
        </p:spPr>
        <p:txBody>
          <a:bodyPr wrap="square" rtlCol="1">
            <a:spAutoFit/>
          </a:bodyPr>
          <a:lstStyle/>
          <a:p>
            <a:pPr algn="ctr" rtl="1">
              <a:lnSpc>
                <a:spcPct val="150000"/>
              </a:lnSpc>
            </a:pPr>
            <a:r>
              <a:rPr lang="ar-SA" sz="22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تمّت إضافة روبوتات بشكل متعمّد في مجموعة </a:t>
            </a:r>
            <a:r>
              <a:rPr lang="ar-SA" sz="2200" b="1" dirty="0" err="1">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الواتساب</a:t>
            </a:r>
            <a:r>
              <a:rPr lang="ar-SA" sz="22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المخصّصة للطّبقة من أجل إهانة شاب معيّن. لقد أرسلَت الرّوبوتات رسائل مسيئة</a:t>
            </a:r>
            <a:r>
              <a:rPr lang="he-IL" sz="22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ar-SA" sz="22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أظهرت الشّاب بشكل مُذلّ ومحرج.</a:t>
            </a:r>
            <a:endParaRPr lang="he-IL" sz="22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446C46E-7297-43AA-5F3E-6F367A3A783C}"/>
              </a:ext>
            </a:extLst>
          </p:cNvPr>
          <p:cNvSpPr txBox="1"/>
          <p:nvPr/>
        </p:nvSpPr>
        <p:spPr>
          <a:xfrm>
            <a:off x="6881611" y="3324798"/>
            <a:ext cx="4842456" cy="967957"/>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ar-SA" sz="2000" b="1" dirty="0">
                <a:latin typeface="Calibri" panose="020F0502020204030204" pitchFamily="34" charset="0"/>
                <a:ea typeface="Calibri" panose="020F0502020204030204" pitchFamily="34" charset="0"/>
                <a:cs typeface="Calibri" panose="020F0502020204030204" pitchFamily="34" charset="0"/>
              </a:rPr>
              <a:t>ما المشاعر والأحاسيس الّتي تراودكم في أعقاب هذه الحَالة؟ </a:t>
            </a:r>
            <a:endParaRPr lang="he-IL" sz="2000" b="1" dirty="0">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FCC5E4BC-7FC1-7DB3-69F7-3B091FB31734}"/>
              </a:ext>
            </a:extLst>
          </p:cNvPr>
          <p:cNvSpPr txBox="1"/>
          <p:nvPr/>
        </p:nvSpPr>
        <p:spPr>
          <a:xfrm>
            <a:off x="1004672" y="3674058"/>
            <a:ext cx="4842456" cy="967957"/>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ar-SA" sz="2000" b="1" dirty="0">
                <a:latin typeface="Calibri" panose="020F0502020204030204" pitchFamily="34" charset="0"/>
                <a:ea typeface="Calibri" panose="020F0502020204030204" pitchFamily="34" charset="0"/>
                <a:cs typeface="Calibri" panose="020F0502020204030204" pitchFamily="34" charset="0"/>
              </a:rPr>
              <a:t>ما المشاعر والأحاسيس الّتي تراودكم في أعقاب هذه الحَالة؟ </a:t>
            </a:r>
            <a:endParaRPr lang="he-IL" sz="2000" b="1" dirty="0">
              <a:latin typeface="Calibri" panose="020F0502020204030204" pitchFamily="34" charset="0"/>
              <a:ea typeface="Calibri" panose="020F0502020204030204" pitchFamily="34" charset="0"/>
              <a:cs typeface="Calibri" panose="020F0502020204030204" pitchFamily="34" charset="0"/>
            </a:endParaRPr>
          </a:p>
        </p:txBody>
      </p:sp>
      <p:sp>
        <p:nvSpPr>
          <p:cNvPr id="17" name="Rectangle 9">
            <a:extLst>
              <a:ext uri="{FF2B5EF4-FFF2-40B4-BE49-F238E27FC236}">
                <a16:creationId xmlns:a16="http://schemas.microsoft.com/office/drawing/2014/main" id="{EB96D809-75A1-5A59-43DB-CB149AFCB1A4}"/>
              </a:ext>
            </a:extLst>
          </p:cNvPr>
          <p:cNvSpPr/>
          <p:nvPr/>
        </p:nvSpPr>
        <p:spPr>
          <a:xfrm>
            <a:off x="7658717" y="333491"/>
            <a:ext cx="3623175" cy="954107"/>
          </a:xfrm>
          <a:prstGeom prst="rect">
            <a:avLst/>
          </a:prstGeom>
          <a:noFill/>
        </p:spPr>
        <p:txBody>
          <a:bodyPr wrap="square" lIns="91440" tIns="45720" rIns="91440" bIns="45720">
            <a:spAutoFit/>
          </a:bodyPr>
          <a:lstStyle/>
          <a:p>
            <a:pPr algn="ctr"/>
            <a:r>
              <a:rPr lang="ar-SA" sz="28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الحساسيّة الرّقميّة- في كلّ زمان ومكان</a:t>
            </a:r>
            <a:endParaRPr lang="he-IL" sz="28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8" name="Rectangle 9">
            <a:extLst>
              <a:ext uri="{FF2B5EF4-FFF2-40B4-BE49-F238E27FC236}">
                <a16:creationId xmlns:a16="http://schemas.microsoft.com/office/drawing/2014/main" id="{EB96D809-75A1-5A59-43DB-CB149AFCB1A4}"/>
              </a:ext>
            </a:extLst>
          </p:cNvPr>
          <p:cNvSpPr/>
          <p:nvPr/>
        </p:nvSpPr>
        <p:spPr>
          <a:xfrm>
            <a:off x="1302913" y="443981"/>
            <a:ext cx="3623175" cy="954107"/>
          </a:xfrm>
          <a:prstGeom prst="rect">
            <a:avLst/>
          </a:prstGeom>
          <a:noFill/>
        </p:spPr>
        <p:txBody>
          <a:bodyPr wrap="square" lIns="91440" tIns="45720" rIns="91440" bIns="45720">
            <a:spAutoFit/>
          </a:bodyPr>
          <a:lstStyle/>
          <a:p>
            <a:pPr algn="ctr"/>
            <a:r>
              <a:rPr lang="ar-SA" sz="28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الحساسيّة الرّقميّة- في كلّ زمان ومكان</a:t>
            </a:r>
            <a:endParaRPr lang="he-IL" sz="28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4818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גרפיקה 14">
            <a:extLst>
              <a:ext uri="{FF2B5EF4-FFF2-40B4-BE49-F238E27FC236}">
                <a16:creationId xmlns:a16="http://schemas.microsoft.com/office/drawing/2014/main" id="{82BE7F91-95B6-4E6B-A365-CA6414B66371}"/>
              </a:ext>
            </a:extLst>
          </p:cNvPr>
          <p:cNvPicPr>
            <a:picLocks noChangeAspect="1"/>
          </p:cNvPicPr>
          <p:nvPr/>
        </p:nvPicPr>
        <p:blipFill>
          <a:blip r:embed="rId3"/>
          <a:stretch>
            <a:fillRect/>
          </a:stretch>
        </p:blipFill>
        <p:spPr>
          <a:xfrm>
            <a:off x="7872000" y="467232"/>
            <a:ext cx="4320000" cy="1116897"/>
          </a:xfrm>
          <a:prstGeom prst="rect">
            <a:avLst/>
          </a:prstGeom>
        </p:spPr>
      </p:pic>
      <p:sp>
        <p:nvSpPr>
          <p:cNvPr id="10" name="Google Shape;128;p5">
            <a:extLst>
              <a:ext uri="{FF2B5EF4-FFF2-40B4-BE49-F238E27FC236}">
                <a16:creationId xmlns:a16="http://schemas.microsoft.com/office/drawing/2014/main" id="{9A4BDBEB-C0D0-4DD2-9361-480F99A0533C}"/>
              </a:ext>
            </a:extLst>
          </p:cNvPr>
          <p:cNvSpPr txBox="1">
            <a:spLocks/>
          </p:cNvSpPr>
          <p:nvPr/>
        </p:nvSpPr>
        <p:spPr>
          <a:xfrm>
            <a:off x="7775703" y="509064"/>
            <a:ext cx="4322603" cy="1054394"/>
          </a:xfrm>
          <a:prstGeom prst="rect">
            <a:avLst/>
          </a:prstGeom>
          <a:noFill/>
          <a:ln>
            <a:noFill/>
          </a:ln>
        </p:spPr>
        <p:txBody>
          <a:bodyPr spcFirstLastPara="1" vert="horz" wrap="square" lIns="91425" tIns="45700" rIns="91425" bIns="45700" rtlCol="1" anchor="ctr" anchorCtr="0">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buClr>
                <a:srgbClr val="000000"/>
              </a:buClr>
              <a:defRPr/>
            </a:pPr>
            <a:r>
              <a:rPr lang="ar-JO" sz="2400" b="1" dirty="0">
                <a:solidFill>
                  <a:srgbClr val="002060"/>
                </a:solidFill>
                <a:latin typeface="Calibri" panose="020F0502020204030204" pitchFamily="34" charset="0"/>
                <a:ea typeface="Varela Round"/>
                <a:cs typeface="Calibri" panose="020F0502020204030204" pitchFamily="34" charset="0"/>
                <a:sym typeface="Varela Round"/>
              </a:rPr>
              <a:t>    </a:t>
            </a:r>
            <a:r>
              <a:rPr lang="ar-LB" sz="2400" b="1" dirty="0">
                <a:solidFill>
                  <a:srgbClr val="002060"/>
                </a:solidFill>
                <a:latin typeface="Calibri" panose="020F0502020204030204" pitchFamily="34" charset="0"/>
                <a:ea typeface="Varela Round"/>
                <a:cs typeface="Calibri" panose="020F0502020204030204" pitchFamily="34" charset="0"/>
                <a:sym typeface="Varela Round"/>
              </a:rPr>
              <a:t>ت</a:t>
            </a:r>
            <a:r>
              <a:rPr lang="ar-JO" sz="2400" b="1" dirty="0">
                <a:solidFill>
                  <a:srgbClr val="002060"/>
                </a:solidFill>
                <a:latin typeface="Calibri" panose="020F0502020204030204" pitchFamily="34" charset="0"/>
                <a:ea typeface="Varela Round"/>
                <a:cs typeface="Calibri" panose="020F0502020204030204" pitchFamily="34" charset="0"/>
                <a:sym typeface="Varela Round"/>
              </a:rPr>
              <a:t>عليمات </a:t>
            </a:r>
            <a:r>
              <a:rPr lang="ar-LB" sz="2400" b="1" dirty="0">
                <a:solidFill>
                  <a:srgbClr val="002060"/>
                </a:solidFill>
                <a:latin typeface="Calibri" panose="020F0502020204030204" pitchFamily="34" charset="0"/>
                <a:ea typeface="Varela Round"/>
                <a:cs typeface="Calibri" panose="020F0502020204030204" pitchFamily="34" charset="0"/>
                <a:sym typeface="Varela Round"/>
              </a:rPr>
              <a:t>لت</a:t>
            </a:r>
            <a:r>
              <a:rPr lang="ar-JO" sz="2400" b="1" dirty="0">
                <a:solidFill>
                  <a:srgbClr val="002060"/>
                </a:solidFill>
                <a:latin typeface="Calibri" panose="020F0502020204030204" pitchFamily="34" charset="0"/>
                <a:ea typeface="Varela Round"/>
                <a:cs typeface="Calibri" panose="020F0502020204030204" pitchFamily="34" charset="0"/>
                <a:sym typeface="Varela Round"/>
              </a:rPr>
              <a:t>نفيذ</a:t>
            </a:r>
            <a:r>
              <a:rPr lang="ar-LB" sz="2400" b="1" dirty="0">
                <a:solidFill>
                  <a:srgbClr val="002060"/>
                </a:solidFill>
                <a:latin typeface="Calibri" panose="020F0502020204030204" pitchFamily="34" charset="0"/>
                <a:ea typeface="Varela Round"/>
                <a:cs typeface="Calibri" panose="020F0502020204030204" pitchFamily="34" charset="0"/>
                <a:sym typeface="Varela Round"/>
              </a:rPr>
              <a:t> الدّرس</a:t>
            </a:r>
            <a:endParaRPr lang="he-IL" sz="2400" b="1" dirty="0">
              <a:solidFill>
                <a:srgbClr val="002060"/>
              </a:solidFill>
              <a:latin typeface="Calibri" panose="020F0502020204030204" pitchFamily="34" charset="0"/>
              <a:ea typeface="Varela Round"/>
              <a:cs typeface="Calibri" panose="020F0502020204030204" pitchFamily="34" charset="0"/>
              <a:sym typeface="Varela Round"/>
            </a:endParaRPr>
          </a:p>
        </p:txBody>
      </p:sp>
      <p:sp>
        <p:nvSpPr>
          <p:cNvPr id="4" name="מלבן 3">
            <a:extLst>
              <a:ext uri="{FF2B5EF4-FFF2-40B4-BE49-F238E27FC236}">
                <a16:creationId xmlns:a16="http://schemas.microsoft.com/office/drawing/2014/main" id="{E869661C-3A48-4318-866F-D7229F46C0D6}"/>
              </a:ext>
            </a:extLst>
          </p:cNvPr>
          <p:cNvSpPr/>
          <p:nvPr/>
        </p:nvSpPr>
        <p:spPr>
          <a:xfrm>
            <a:off x="347425" y="1731216"/>
            <a:ext cx="11160826" cy="4617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ar-LB" sz="3200" dirty="0">
                <a:solidFill>
                  <a:srgbClr val="002060"/>
                </a:solidFill>
                <a:latin typeface="Calibri Light" panose="020F0302020204030204" pitchFamily="34" charset="0"/>
                <a:cs typeface="Calibri Light" panose="020F0302020204030204" pitchFamily="34" charset="0"/>
              </a:rPr>
              <a:t>تفصّل الش</a:t>
            </a:r>
            <a:r>
              <a:rPr lang="ar-SY" sz="3200" dirty="0">
                <a:solidFill>
                  <a:srgbClr val="002060"/>
                </a:solidFill>
                <a:latin typeface="Calibri Light" panose="020F0302020204030204" pitchFamily="34" charset="0"/>
                <a:cs typeface="Calibri Light" panose="020F0302020204030204" pitchFamily="34" charset="0"/>
              </a:rPr>
              <a:t>ّ</a:t>
            </a:r>
            <a:r>
              <a:rPr lang="ar-LB" sz="3200" dirty="0">
                <a:solidFill>
                  <a:srgbClr val="002060"/>
                </a:solidFill>
                <a:latin typeface="Calibri Light" panose="020F0302020204030204" pitchFamily="34" charset="0"/>
                <a:cs typeface="Calibri Light" panose="020F0302020204030204" pitchFamily="34" charset="0"/>
              </a:rPr>
              <a:t>رائح التّالية مجرى الدّرس وهي معدّة للعرض خلاله</a:t>
            </a:r>
            <a:r>
              <a:rPr lang="he-IL" sz="3200" dirty="0">
                <a:solidFill>
                  <a:srgbClr val="002060"/>
                </a:solidFill>
                <a:latin typeface="Calibri Light" panose="020F0302020204030204" pitchFamily="34" charset="0"/>
                <a:cs typeface="Calibri Light" panose="020F0302020204030204" pitchFamily="34" charset="0"/>
              </a:rPr>
              <a:t>.</a:t>
            </a:r>
          </a:p>
          <a:p>
            <a:pPr algn="r" rtl="1"/>
            <a:endParaRPr lang="he-IL" sz="3200" dirty="0">
              <a:solidFill>
                <a:srgbClr val="002060"/>
              </a:solidFill>
              <a:latin typeface="Calibri Light" panose="020F0302020204030204" pitchFamily="34" charset="0"/>
              <a:cs typeface="Calibri Light" panose="020F0302020204030204" pitchFamily="34" charset="0"/>
            </a:endParaRPr>
          </a:p>
          <a:p>
            <a:pPr marL="457200" indent="-457200" algn="r" rtl="1">
              <a:buFont typeface="Heebo" panose="00000500000000000000" pitchFamily="2" charset="-79"/>
              <a:buChar char="«"/>
            </a:pPr>
            <a:r>
              <a:rPr lang="ar-LB" sz="3200" dirty="0">
                <a:solidFill>
                  <a:srgbClr val="002060"/>
                </a:solidFill>
                <a:latin typeface="Calibri Light" panose="020F0302020204030204" pitchFamily="34" charset="0"/>
                <a:cs typeface="Calibri Light" panose="020F0302020204030204" pitchFamily="34" charset="0"/>
              </a:rPr>
              <a:t> المضمون </a:t>
            </a:r>
            <a:r>
              <a:rPr lang="ar-JO" sz="3200" dirty="0">
                <a:solidFill>
                  <a:srgbClr val="002060"/>
                </a:solidFill>
                <a:latin typeface="Calibri Light" panose="020F0302020204030204" pitchFamily="34" charset="0"/>
                <a:cs typeface="Calibri Light" panose="020F0302020204030204" pitchFamily="34" charset="0"/>
              </a:rPr>
              <a:t>المُفصّل في متن الشّريحة </a:t>
            </a:r>
            <a:r>
              <a:rPr lang="ar-LB" sz="3200" dirty="0">
                <a:solidFill>
                  <a:srgbClr val="002060"/>
                </a:solidFill>
                <a:latin typeface="Calibri Light" panose="020F0302020204030204" pitchFamily="34" charset="0"/>
                <a:cs typeface="Calibri Light" panose="020F0302020204030204" pitchFamily="34" charset="0"/>
              </a:rPr>
              <a:t>مُعد</a:t>
            </a:r>
            <a:r>
              <a:rPr lang="ar-JO" sz="3200" dirty="0">
                <a:solidFill>
                  <a:srgbClr val="002060"/>
                </a:solidFill>
                <a:latin typeface="Calibri Light" panose="020F0302020204030204" pitchFamily="34" charset="0"/>
                <a:cs typeface="Calibri Light" panose="020F0302020204030204" pitchFamily="34" charset="0"/>
              </a:rPr>
              <a:t>ّ</a:t>
            </a:r>
            <a:r>
              <a:rPr lang="ar-LB" sz="3200" dirty="0">
                <a:solidFill>
                  <a:srgbClr val="002060"/>
                </a:solidFill>
                <a:latin typeface="Calibri Light" panose="020F0302020204030204" pitchFamily="34" charset="0"/>
                <a:cs typeface="Calibri Light" panose="020F0302020204030204" pitchFamily="34" charset="0"/>
              </a:rPr>
              <a:t> للعمل مع الطّلبة</a:t>
            </a:r>
            <a:r>
              <a:rPr lang="he-IL" sz="3200" dirty="0">
                <a:solidFill>
                  <a:srgbClr val="002060"/>
                </a:solidFill>
                <a:latin typeface="Calibri Light" panose="020F0302020204030204" pitchFamily="34" charset="0"/>
                <a:cs typeface="Calibri Light" panose="020F0302020204030204" pitchFamily="34" charset="0"/>
              </a:rPr>
              <a:t>.</a:t>
            </a:r>
          </a:p>
          <a:p>
            <a:pPr marL="457200" indent="-457200" algn="r" rtl="1">
              <a:buFont typeface="Heebo" panose="00000500000000000000" pitchFamily="2" charset="-79"/>
              <a:buChar char="«"/>
            </a:pPr>
            <a:r>
              <a:rPr lang="ar-LB" sz="3200" dirty="0">
                <a:solidFill>
                  <a:srgbClr val="002060"/>
                </a:solidFill>
                <a:latin typeface="Calibri Light" panose="020F0302020204030204" pitchFamily="34" charset="0"/>
                <a:cs typeface="Calibri Light" panose="020F0302020204030204" pitchFamily="34" charset="0"/>
              </a:rPr>
              <a:t> </a:t>
            </a:r>
            <a:r>
              <a:rPr lang="ar-JO" sz="3200" dirty="0">
                <a:solidFill>
                  <a:srgbClr val="002060"/>
                </a:solidFill>
                <a:latin typeface="Calibri Light" panose="020F0302020204030204" pitchFamily="34" charset="0"/>
                <a:cs typeface="Calibri Light" panose="020F0302020204030204" pitchFamily="34" charset="0"/>
              </a:rPr>
              <a:t>ال</a:t>
            </a:r>
            <a:r>
              <a:rPr lang="ar-LB" sz="3200" dirty="0">
                <a:solidFill>
                  <a:srgbClr val="002060"/>
                </a:solidFill>
                <a:latin typeface="Calibri Light" panose="020F0302020204030204" pitchFamily="34" charset="0"/>
                <a:cs typeface="Calibri Light" panose="020F0302020204030204" pitchFamily="34" charset="0"/>
              </a:rPr>
              <a:t>ملاحظات</a:t>
            </a:r>
            <a:r>
              <a:rPr lang="ar-JO" sz="3200" dirty="0">
                <a:solidFill>
                  <a:srgbClr val="002060"/>
                </a:solidFill>
                <a:latin typeface="Calibri Light" panose="020F0302020204030204" pitchFamily="34" charset="0"/>
                <a:cs typeface="Calibri Light" panose="020F0302020204030204" pitchFamily="34" charset="0"/>
              </a:rPr>
              <a:t> في الهوامش </a:t>
            </a:r>
            <a:r>
              <a:rPr lang="ar-LB" sz="3200" dirty="0">
                <a:solidFill>
                  <a:srgbClr val="002060"/>
                </a:solidFill>
                <a:latin typeface="Calibri Light" panose="020F0302020204030204" pitchFamily="34" charset="0"/>
                <a:cs typeface="Calibri Light" panose="020F0302020204030204" pitchFamily="34" charset="0"/>
              </a:rPr>
              <a:t>للتّوجيه والتّوسّع- وهي معدّة لك أي</a:t>
            </a:r>
            <a:r>
              <a:rPr lang="ar-SA" sz="3200" dirty="0">
                <a:solidFill>
                  <a:srgbClr val="002060"/>
                </a:solidFill>
                <a:latin typeface="Calibri Light" panose="020F0302020204030204" pitchFamily="34" charset="0"/>
                <a:cs typeface="Calibri Light" panose="020F0302020204030204" pitchFamily="34" charset="0"/>
              </a:rPr>
              <a:t>ّ</a:t>
            </a:r>
            <a:r>
              <a:rPr lang="ar-LB" sz="3200" dirty="0">
                <a:solidFill>
                  <a:srgbClr val="002060"/>
                </a:solidFill>
                <a:latin typeface="Calibri Light" panose="020F0302020204030204" pitchFamily="34" charset="0"/>
                <a:cs typeface="Calibri Light" panose="020F0302020204030204" pitchFamily="34" charset="0"/>
              </a:rPr>
              <a:t>ها المعلّم/</a:t>
            </a:r>
            <a:r>
              <a:rPr lang="ar-SA" sz="3200" dirty="0">
                <a:solidFill>
                  <a:srgbClr val="002060"/>
                </a:solidFill>
                <a:latin typeface="Calibri Light" panose="020F0302020204030204" pitchFamily="34" charset="0"/>
                <a:cs typeface="Calibri Light" panose="020F0302020204030204" pitchFamily="34" charset="0"/>
              </a:rPr>
              <a:t>ـ</a:t>
            </a:r>
            <a:r>
              <a:rPr lang="ar-LB" sz="3200" dirty="0">
                <a:solidFill>
                  <a:srgbClr val="002060"/>
                </a:solidFill>
                <a:latin typeface="Calibri Light" panose="020F0302020204030204" pitchFamily="34" charset="0"/>
                <a:cs typeface="Calibri Light" panose="020F0302020204030204" pitchFamily="34" charset="0"/>
              </a:rPr>
              <a:t>ة</a:t>
            </a:r>
            <a:r>
              <a:rPr lang="he-IL" sz="3200" dirty="0">
                <a:solidFill>
                  <a:srgbClr val="002060"/>
                </a:solidFill>
                <a:latin typeface="Calibri Light" panose="020F0302020204030204" pitchFamily="34" charset="0"/>
                <a:cs typeface="Calibri Light" panose="020F0302020204030204" pitchFamily="34" charset="0"/>
              </a:rPr>
              <a:t>.</a:t>
            </a:r>
          </a:p>
          <a:p>
            <a:pPr algn="r" rtl="1"/>
            <a:endParaRPr lang="he-IL" sz="3200" dirty="0">
              <a:solidFill>
                <a:srgbClr val="002060"/>
              </a:solidFill>
              <a:latin typeface="Calibri Light" panose="020F0302020204030204" pitchFamily="34" charset="0"/>
              <a:cs typeface="Calibri Light" panose="020F0302020204030204" pitchFamily="34" charset="0"/>
            </a:endParaRPr>
          </a:p>
          <a:p>
            <a:pPr algn="r" rtl="1"/>
            <a:endParaRPr lang="he-IL" sz="3200" dirty="0">
              <a:solidFill>
                <a:srgbClr val="002060"/>
              </a:solidFill>
              <a:latin typeface="Calibri Light" panose="020F0302020204030204" pitchFamily="34" charset="0"/>
              <a:cs typeface="Calibri Light" panose="020F0302020204030204" pitchFamily="34" charset="0"/>
            </a:endParaRPr>
          </a:p>
        </p:txBody>
      </p:sp>
      <p:pic>
        <p:nvPicPr>
          <p:cNvPr id="13" name="גרפיקה 12">
            <a:extLst>
              <a:ext uri="{FF2B5EF4-FFF2-40B4-BE49-F238E27FC236}">
                <a16:creationId xmlns:a16="http://schemas.microsoft.com/office/drawing/2014/main" id="{7AD702E1-44CD-49BC-8E96-E94D76500673}"/>
              </a:ext>
            </a:extLst>
          </p:cNvPr>
          <p:cNvPicPr>
            <a:picLocks noChangeAspect="1"/>
          </p:cNvPicPr>
          <p:nvPr/>
        </p:nvPicPr>
        <p:blipFill>
          <a:blip r:embed="rId4"/>
          <a:stretch>
            <a:fillRect/>
          </a:stretch>
        </p:blipFill>
        <p:spPr>
          <a:xfrm>
            <a:off x="8163760" y="794063"/>
            <a:ext cx="672137" cy="508201"/>
          </a:xfrm>
          <a:prstGeom prst="rect">
            <a:avLst/>
          </a:prstGeom>
        </p:spPr>
      </p:pic>
    </p:spTree>
    <p:extLst>
      <p:ext uri="{BB962C8B-B14F-4D97-AF65-F5344CB8AC3E}">
        <p14:creationId xmlns:p14="http://schemas.microsoft.com/office/powerpoint/2010/main" val="228787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90" name="Google Shape;190;p4"/>
          <p:cNvSpPr/>
          <p:nvPr/>
        </p:nvSpPr>
        <p:spPr>
          <a:xfrm>
            <a:off x="6510086" y="1409002"/>
            <a:ext cx="4064413" cy="492378"/>
          </a:xfrm>
          <a:prstGeom prst="rect">
            <a:avLst/>
          </a:prstGeom>
          <a:noFill/>
          <a:ln>
            <a:noFill/>
          </a:ln>
        </p:spPr>
        <p:txBody>
          <a:bodyPr spcFirstLastPara="1" wrap="square" lIns="91401" tIns="45688" rIns="91401" bIns="45688" anchor="t" anchorCtr="0">
            <a:spAutoFit/>
          </a:bodyPr>
          <a:lstStyle/>
          <a:p>
            <a:pPr marL="0" marR="0" lvl="0" indent="0" algn="r" defTabSz="914400" rtl="1" eaLnBrk="1" fontAlgn="auto" latinLnBrk="0" hangingPunct="1">
              <a:lnSpc>
                <a:spcPct val="100000"/>
              </a:lnSpc>
              <a:spcBef>
                <a:spcPts val="0"/>
              </a:spcBef>
              <a:spcAft>
                <a:spcPts val="0"/>
              </a:spcAft>
              <a:buClr>
                <a:srgbClr val="0070C0"/>
              </a:buClr>
              <a:buSzPts val="2400"/>
              <a:buFontTx/>
              <a:buNone/>
              <a:tabLst/>
              <a:defRPr/>
            </a:pPr>
            <a:r>
              <a:rPr kumimoji="0" lang="ar-LB"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حِوار داعِم ومُتقبّ</a:t>
            </a:r>
            <a:r>
              <a:rPr kumimoji="0" lang="ar-JO"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a:t>
            </a:r>
            <a:r>
              <a:rPr kumimoji="0" lang="ar-LB"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ل</a:t>
            </a:r>
            <a:r>
              <a:rPr kumimoji="0" lang="he-IL"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 </a:t>
            </a:r>
            <a:endParaRPr kumimoji="0"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191" name="Google Shape;191;p4"/>
          <p:cNvSpPr txBox="1"/>
          <p:nvPr/>
        </p:nvSpPr>
        <p:spPr>
          <a:xfrm>
            <a:off x="2777671" y="3390492"/>
            <a:ext cx="7779334" cy="492378"/>
          </a:xfrm>
          <a:prstGeom prst="rect">
            <a:avLst/>
          </a:prstGeom>
          <a:noFill/>
          <a:ln>
            <a:noFill/>
          </a:ln>
        </p:spPr>
        <p:txBody>
          <a:bodyPr spcFirstLastPara="1" wrap="square" lIns="91401" tIns="45688" rIns="91401" bIns="45688" anchor="t" anchorCtr="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LB"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إصغاء مُكتر</a:t>
            </a:r>
            <a:r>
              <a:rPr kumimoji="0" lang="ar-JO"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a:t>
            </a:r>
            <a:r>
              <a:rPr kumimoji="0" lang="ar-LB"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ث خالٍ من إصدار الأحكام</a:t>
            </a:r>
            <a:endParaRPr kumimoji="0"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192" name="Google Shape;192;p4"/>
          <p:cNvSpPr txBox="1"/>
          <p:nvPr/>
        </p:nvSpPr>
        <p:spPr>
          <a:xfrm>
            <a:off x="5514282" y="4497114"/>
            <a:ext cx="5042723" cy="492378"/>
          </a:xfrm>
          <a:prstGeom prst="rect">
            <a:avLst/>
          </a:prstGeom>
          <a:noFill/>
          <a:ln>
            <a:noFill/>
          </a:ln>
        </p:spPr>
        <p:txBody>
          <a:bodyPr spcFirstLastPara="1" wrap="square" lIns="91401" tIns="45688" rIns="91401" bIns="45688" anchor="t" anchorCtr="0">
            <a:spAutoFit/>
          </a:bodyPr>
          <a:lstStyle/>
          <a:p>
            <a:pPr marL="0" marR="0" lvl="0" indent="0" algn="r" defTabSz="914400" rtl="1" eaLnBrk="1" fontAlgn="auto" latinLnBrk="0" hangingPunct="1">
              <a:lnSpc>
                <a:spcPct val="100000"/>
              </a:lnSpc>
              <a:spcBef>
                <a:spcPts val="0"/>
              </a:spcBef>
              <a:spcAft>
                <a:spcPts val="0"/>
              </a:spcAft>
              <a:buClr>
                <a:prstClr val="black"/>
              </a:buClr>
              <a:buSzPts val="1800"/>
              <a:buFontTx/>
              <a:buNone/>
              <a:tabLst/>
              <a:defRPr/>
            </a:pPr>
            <a:r>
              <a:rPr kumimoji="0" lang="ar-LB"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احترام كلام الآخرين </a:t>
            </a:r>
            <a:endParaRPr kumimoji="0"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194" name="Google Shape;194;p4"/>
          <p:cNvSpPr txBox="1"/>
          <p:nvPr/>
        </p:nvSpPr>
        <p:spPr>
          <a:xfrm>
            <a:off x="679162" y="5335034"/>
            <a:ext cx="9877844" cy="892487"/>
          </a:xfrm>
          <a:prstGeom prst="rect">
            <a:avLst/>
          </a:prstGeom>
          <a:noFill/>
          <a:ln>
            <a:noFill/>
          </a:ln>
        </p:spPr>
        <p:txBody>
          <a:bodyPr spcFirstLastPara="1" wrap="square" lIns="91401" tIns="45688" rIns="91401" bIns="45688" anchor="t" anchorCtr="0">
            <a:spAutoFit/>
          </a:bodyPr>
          <a:lstStyle/>
          <a:p>
            <a:pPr marL="0" marR="0" lvl="0" indent="0" algn="r" defTabSz="914400" rtl="1" eaLnBrk="1" fontAlgn="auto" latinLnBrk="0" hangingPunct="1">
              <a:lnSpc>
                <a:spcPct val="100000"/>
              </a:lnSpc>
              <a:spcBef>
                <a:spcPts val="0"/>
              </a:spcBef>
              <a:spcAft>
                <a:spcPts val="0"/>
              </a:spcAft>
              <a:buClr>
                <a:srgbClr val="0070C0"/>
              </a:buClr>
              <a:buSzPts val="2400"/>
              <a:buFontTx/>
              <a:buNone/>
              <a:tabLst/>
              <a:defRPr/>
            </a:pPr>
            <a:r>
              <a:rPr kumimoji="0" lang="ar-LB"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sym typeface="Gisha"/>
              </a:rPr>
              <a:t>ما يَدور في الحِوار، يقتصر على طلبة الصّف، بالإمكان مُشاركة الآخرين من خارج الصّف بالموضوع، لكن فقط بِما يخصّني.</a:t>
            </a:r>
            <a:endParaRPr kumimoji="0" sz="2600" b="0" i="0" u="none" strike="noStrike" kern="1200" cap="none" spc="0" normalizeH="0" baseline="0" noProof="0" dirty="0">
              <a:ln>
                <a:noFill/>
              </a:ln>
              <a:solidFill>
                <a:srgbClr val="FB19F0"/>
              </a:solidFill>
              <a:effectLst/>
              <a:uLnTx/>
              <a:uFillTx/>
              <a:latin typeface="Calibri" panose="020F0502020204030204" pitchFamily="34" charset="0"/>
              <a:ea typeface="Tahoma" panose="020B0604030504040204" pitchFamily="34" charset="0"/>
              <a:cs typeface="Calibri" panose="020F0502020204030204" pitchFamily="34" charset="0"/>
              <a:sym typeface="Gisha"/>
            </a:endParaRPr>
          </a:p>
        </p:txBody>
      </p:sp>
      <p:sp>
        <p:nvSpPr>
          <p:cNvPr id="5" name="TextBox 4"/>
          <p:cNvSpPr txBox="1"/>
          <p:nvPr/>
        </p:nvSpPr>
        <p:spPr>
          <a:xfrm>
            <a:off x="2280060" y="2389618"/>
            <a:ext cx="8282082" cy="492443"/>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LB" sz="2600" b="0"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rPr>
              <a:t>مُشاركة من القَلب</a:t>
            </a:r>
            <a:endParaRPr kumimoji="0" lang="he-IL" sz="2600" b="1" i="0" u="sng"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13" name="מלבן 12">
            <a:extLst>
              <a:ext uri="{FF2B5EF4-FFF2-40B4-BE49-F238E27FC236}">
                <a16:creationId xmlns:a16="http://schemas.microsoft.com/office/drawing/2014/main" id="{5FEBF757-7A64-4037-B4E2-0E9787A39191}"/>
              </a:ext>
            </a:extLst>
          </p:cNvPr>
          <p:cNvSpPr/>
          <p:nvPr/>
        </p:nvSpPr>
        <p:spPr>
          <a:xfrm>
            <a:off x="2029216" y="130075"/>
            <a:ext cx="7669443" cy="1190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LB"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توجيهات للحِوار </a:t>
            </a:r>
            <a:r>
              <a:rPr kumimoji="0" lang="ar-JO"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الجيّد</a:t>
            </a:r>
            <a:endParaRPr kumimoji="0" lang="he-IL"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גרפיקה 5">
            <a:extLst>
              <a:ext uri="{FF2B5EF4-FFF2-40B4-BE49-F238E27FC236}">
                <a16:creationId xmlns:a16="http://schemas.microsoft.com/office/drawing/2014/main" id="{CEF5FF86-4285-4579-9B9E-03AE5297D7F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 r="42296"/>
          <a:stretch/>
        </p:blipFill>
        <p:spPr>
          <a:xfrm>
            <a:off x="1017443" y="5727116"/>
            <a:ext cx="2108130" cy="1000809"/>
          </a:xfrm>
          <a:prstGeom prst="rect">
            <a:avLst/>
          </a:prstGeom>
        </p:spPr>
      </p:pic>
      <p:grpSp>
        <p:nvGrpSpPr>
          <p:cNvPr id="7" name="קבוצה 6">
            <a:extLst>
              <a:ext uri="{FF2B5EF4-FFF2-40B4-BE49-F238E27FC236}">
                <a16:creationId xmlns:a16="http://schemas.microsoft.com/office/drawing/2014/main" id="{5BE51FB9-92AB-4580-B588-4AF06AF09015}"/>
              </a:ext>
            </a:extLst>
          </p:cNvPr>
          <p:cNvGrpSpPr/>
          <p:nvPr/>
        </p:nvGrpSpPr>
        <p:grpSpPr>
          <a:xfrm>
            <a:off x="65251" y="5849506"/>
            <a:ext cx="1085266" cy="878420"/>
            <a:chOff x="2923822" y="2971800"/>
            <a:chExt cx="3629378" cy="3629378"/>
          </a:xfrm>
        </p:grpSpPr>
        <p:pic>
          <p:nvPicPr>
            <p:cNvPr id="3" name="גרפיקה 2" descr="הערה - לב שבור קו מיתאר">
              <a:extLst>
                <a:ext uri="{FF2B5EF4-FFF2-40B4-BE49-F238E27FC236}">
                  <a16:creationId xmlns:a16="http://schemas.microsoft.com/office/drawing/2014/main" id="{E366574D-19BE-48F0-9F90-1458A36D393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23822" y="2971800"/>
              <a:ext cx="3629378" cy="3629378"/>
            </a:xfrm>
            <a:prstGeom prst="rect">
              <a:avLst/>
            </a:prstGeom>
          </p:spPr>
        </p:pic>
        <p:sp>
          <p:nvSpPr>
            <p:cNvPr id="4" name="מלבן 3">
              <a:extLst>
                <a:ext uri="{FF2B5EF4-FFF2-40B4-BE49-F238E27FC236}">
                  <a16:creationId xmlns:a16="http://schemas.microsoft.com/office/drawing/2014/main" id="{93402207-716C-4E78-902D-112D90818E9E}"/>
                </a:ext>
              </a:extLst>
            </p:cNvPr>
            <p:cNvSpPr/>
            <p:nvPr/>
          </p:nvSpPr>
          <p:spPr>
            <a:xfrm>
              <a:off x="4598894" y="4238231"/>
              <a:ext cx="300484" cy="492378"/>
            </a:xfrm>
            <a:prstGeom prst="rect">
              <a:avLst/>
            </a:prstGeom>
            <a:solidFill>
              <a:srgbClr val="F4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grpSp>
      <p:pic>
        <p:nvPicPr>
          <p:cNvPr id="9" name="גרפיקה 8" descr="תג לב עם מילוי מלא">
            <a:extLst>
              <a:ext uri="{FF2B5EF4-FFF2-40B4-BE49-F238E27FC236}">
                <a16:creationId xmlns:a16="http://schemas.microsoft.com/office/drawing/2014/main" id="{7725D645-DF85-4D95-9B06-0BFE7796C7D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67596" y="2159917"/>
            <a:ext cx="914400" cy="914400"/>
          </a:xfrm>
          <a:prstGeom prst="rect">
            <a:avLst/>
          </a:prstGeom>
        </p:spPr>
      </p:pic>
      <p:pic>
        <p:nvPicPr>
          <p:cNvPr id="16" name="גרפיקה 15" descr="מחיאות כפיים עם מילוי מלא">
            <a:extLst>
              <a:ext uri="{FF2B5EF4-FFF2-40B4-BE49-F238E27FC236}">
                <a16:creationId xmlns:a16="http://schemas.microsoft.com/office/drawing/2014/main" id="{4CBB6562-B8C7-4494-B998-98880571926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57005" y="928807"/>
            <a:ext cx="1093470" cy="1093470"/>
          </a:xfrm>
          <a:prstGeom prst="rect">
            <a:avLst/>
          </a:prstGeom>
        </p:spPr>
      </p:pic>
      <p:pic>
        <p:nvPicPr>
          <p:cNvPr id="21" name="גרפיקה 20" descr="אוזן עם מילוי מלא">
            <a:extLst>
              <a:ext uri="{FF2B5EF4-FFF2-40B4-BE49-F238E27FC236}">
                <a16:creationId xmlns:a16="http://schemas.microsoft.com/office/drawing/2014/main" id="{B8930401-2EF7-45DB-8A3F-22778F28CCD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667596" y="3149301"/>
            <a:ext cx="914400" cy="914400"/>
          </a:xfrm>
          <a:prstGeom prst="rect">
            <a:avLst/>
          </a:prstGeom>
        </p:spPr>
      </p:pic>
      <p:pic>
        <p:nvPicPr>
          <p:cNvPr id="25" name="גרפיקה 24" descr="הערה קו נטוי שקט עם מילוי מלא">
            <a:extLst>
              <a:ext uri="{FF2B5EF4-FFF2-40B4-BE49-F238E27FC236}">
                <a16:creationId xmlns:a16="http://schemas.microsoft.com/office/drawing/2014/main" id="{6D84C209-524C-45BC-A5DC-7D8A19AF76A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73648" y="5234671"/>
            <a:ext cx="914400" cy="914400"/>
          </a:xfrm>
          <a:prstGeom prst="rect">
            <a:avLst/>
          </a:prstGeom>
        </p:spPr>
      </p:pic>
      <p:pic>
        <p:nvPicPr>
          <p:cNvPr id="27" name="גרפיקה 26" descr="עין עם מילוי מלא">
            <a:extLst>
              <a:ext uri="{FF2B5EF4-FFF2-40B4-BE49-F238E27FC236}">
                <a16:creationId xmlns:a16="http://schemas.microsoft.com/office/drawing/2014/main" id="{681F13CD-9B31-4508-B1B2-BB726AA4268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667596" y="4286103"/>
            <a:ext cx="914400" cy="914400"/>
          </a:xfrm>
          <a:prstGeom prst="rect">
            <a:avLst/>
          </a:prstGeom>
        </p:spPr>
      </p:pic>
    </p:spTree>
    <p:extLst>
      <p:ext uri="{BB962C8B-B14F-4D97-AF65-F5344CB8AC3E}">
        <p14:creationId xmlns:p14="http://schemas.microsoft.com/office/powerpoint/2010/main" val="1789085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DE98C3-3069-37EC-3D19-1F843AAC743B}"/>
              </a:ext>
            </a:extLst>
          </p:cNvPr>
          <p:cNvSpPr/>
          <p:nvPr/>
        </p:nvSpPr>
        <p:spPr>
          <a:xfrm>
            <a:off x="6658377" y="1804862"/>
            <a:ext cx="4851961" cy="2308324"/>
          </a:xfrm>
          <a:prstGeom prst="rect">
            <a:avLst/>
          </a:prstGeom>
          <a:noFill/>
        </p:spPr>
        <p:txBody>
          <a:bodyPr wrap="square" lIns="91440" tIns="45720" rIns="91440" bIns="45720">
            <a:spAutoFit/>
          </a:bodyPr>
          <a:lstStyle/>
          <a:p>
            <a:pPr algn="ctr"/>
            <a:r>
              <a:rPr lang="ar-SA" sz="5400" dirty="0">
                <a:ln w="0"/>
                <a:latin typeface="Calibri" panose="020F0502020204030204" pitchFamily="34" charset="0"/>
                <a:ea typeface="Calibri" panose="020F0502020204030204" pitchFamily="34" charset="0"/>
                <a:cs typeface="Calibri" panose="020F0502020204030204" pitchFamily="34" charset="0"/>
              </a:rPr>
              <a:t>الصّورة تُساوي ألف كلمة</a:t>
            </a:r>
            <a:endParaRPr lang="he-IL" sz="5400" dirty="0">
              <a:ln w="0"/>
              <a:latin typeface="Calibri" panose="020F0502020204030204" pitchFamily="34" charset="0"/>
              <a:ea typeface="Calibri" panose="020F0502020204030204" pitchFamily="34" charset="0"/>
              <a:cs typeface="Calibri" panose="020F0502020204030204" pitchFamily="34" charset="0"/>
            </a:endParaRPr>
          </a:p>
          <a:p>
            <a:pPr algn="ctr"/>
            <a:r>
              <a:rPr lang="ar-SA" sz="3600" dirty="0">
                <a:ln w="0"/>
                <a:latin typeface="Calibri" panose="020F0502020204030204" pitchFamily="34" charset="0"/>
                <a:ea typeface="Calibri" panose="020F0502020204030204" pitchFamily="34" charset="0"/>
                <a:cs typeface="Calibri" panose="020F0502020204030204" pitchFamily="34" charset="0"/>
              </a:rPr>
              <a:t>فعاليّة افتتاحيّة في الصّفّ</a:t>
            </a:r>
            <a:endParaRPr lang="en-US" sz="3600" b="0"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E9E7EC3-07DE-F322-5803-F57C709F39EC}"/>
              </a:ext>
            </a:extLst>
          </p:cNvPr>
          <p:cNvPicPr>
            <a:picLocks noChangeAspect="1"/>
          </p:cNvPicPr>
          <p:nvPr/>
        </p:nvPicPr>
        <p:blipFill>
          <a:blip r:embed="rId3"/>
          <a:stretch>
            <a:fillRect/>
          </a:stretch>
        </p:blipFill>
        <p:spPr>
          <a:xfrm>
            <a:off x="-2" y="427448"/>
            <a:ext cx="6295313" cy="6003101"/>
          </a:xfrm>
          <a:prstGeom prst="rect">
            <a:avLst/>
          </a:prstGeom>
        </p:spPr>
      </p:pic>
      <p:sp>
        <p:nvSpPr>
          <p:cNvPr id="8" name="Rectangle 7">
            <a:extLst>
              <a:ext uri="{FF2B5EF4-FFF2-40B4-BE49-F238E27FC236}">
                <a16:creationId xmlns:a16="http://schemas.microsoft.com/office/drawing/2014/main" id="{7DAD1645-94D1-664A-50EE-EA50333E7A71}"/>
              </a:ext>
            </a:extLst>
          </p:cNvPr>
          <p:cNvSpPr/>
          <p:nvPr/>
        </p:nvSpPr>
        <p:spPr>
          <a:xfrm>
            <a:off x="0" y="0"/>
            <a:ext cx="12191999" cy="427448"/>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BED80B6B-C54F-9418-8931-8188BA5613DA}"/>
              </a:ext>
            </a:extLst>
          </p:cNvPr>
          <p:cNvSpPr/>
          <p:nvPr/>
        </p:nvSpPr>
        <p:spPr>
          <a:xfrm>
            <a:off x="0" y="6430552"/>
            <a:ext cx="12192000" cy="427448"/>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86EE0653-2A0E-3D9A-7745-902B6C271736}"/>
              </a:ext>
            </a:extLst>
          </p:cNvPr>
          <p:cNvSpPr/>
          <p:nvPr/>
        </p:nvSpPr>
        <p:spPr>
          <a:xfrm rot="5400000">
            <a:off x="8869864" y="3322140"/>
            <a:ext cx="6216826" cy="427448"/>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ea typeface="Calibri" panose="020F0502020204030204" pitchFamily="34" charset="0"/>
              <a:cs typeface="Calibri" panose="020F0502020204030204" pitchFamily="34" charset="0"/>
            </a:endParaRPr>
          </a:p>
        </p:txBody>
      </p:sp>
      <p:sp>
        <p:nvSpPr>
          <p:cNvPr id="2" name="תיבת טקסט 1">
            <a:extLst>
              <a:ext uri="{FF2B5EF4-FFF2-40B4-BE49-F238E27FC236}">
                <a16:creationId xmlns:a16="http://schemas.microsoft.com/office/drawing/2014/main" id="{6422D851-AE7D-F3DC-32E3-C9B8271121EC}"/>
              </a:ext>
            </a:extLst>
          </p:cNvPr>
          <p:cNvSpPr txBox="1"/>
          <p:nvPr/>
        </p:nvSpPr>
        <p:spPr>
          <a:xfrm>
            <a:off x="1575527" y="6488668"/>
            <a:ext cx="3144253" cy="369332"/>
          </a:xfrm>
          <a:prstGeom prst="rect">
            <a:avLst/>
          </a:prstGeom>
          <a:noFill/>
        </p:spPr>
        <p:txBody>
          <a:bodyPr wrap="square" rtlCol="1">
            <a:spAutoFit/>
          </a:bodyPr>
          <a:lstStyle/>
          <a:p>
            <a:pPr algn="r" rtl="1"/>
            <a:r>
              <a:rPr lang="ar-SA" dirty="0">
                <a:solidFill>
                  <a:schemeClr val="bg1"/>
                </a:solidFill>
                <a:latin typeface="Calibri" panose="020F0502020204030204" pitchFamily="34" charset="0"/>
                <a:ea typeface="Calibri" panose="020F0502020204030204" pitchFamily="34" charset="0"/>
                <a:cs typeface="Calibri" panose="020F0502020204030204" pitchFamily="34" charset="0"/>
              </a:rPr>
              <a:t>أعدّت هذه الصّورة </a:t>
            </a:r>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ar-SA" dirty="0">
                <a:solidFill>
                  <a:schemeClr val="bg1"/>
                </a:solidFill>
                <a:latin typeface="Calibri" panose="020F0502020204030204" pitchFamily="34" charset="0"/>
                <a:ea typeface="Calibri" panose="020F0502020204030204" pitchFamily="34" charset="0"/>
                <a:cs typeface="Calibri" panose="020F0502020204030204" pitchFamily="34" charset="0"/>
              </a:rPr>
              <a:t>بواسطة</a:t>
            </a:r>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BING</a:t>
            </a:r>
            <a:endParaRPr lang="he-IL"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7634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3963AA-1D20-6A5B-9456-CE8C6E7D11C1}"/>
              </a:ext>
            </a:extLst>
          </p:cNvPr>
          <p:cNvSpPr/>
          <p:nvPr/>
        </p:nvSpPr>
        <p:spPr>
          <a:xfrm>
            <a:off x="4204953" y="633344"/>
            <a:ext cx="8087932" cy="5156363"/>
          </a:xfrm>
          <a:prstGeom prst="rect">
            <a:avLst/>
          </a:prstGeom>
          <a:solidFill>
            <a:srgbClr val="F7E8FC"/>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4" name="TextBox 3">
            <a:extLst>
              <a:ext uri="{FF2B5EF4-FFF2-40B4-BE49-F238E27FC236}">
                <a16:creationId xmlns:a16="http://schemas.microsoft.com/office/drawing/2014/main" id="{F4877B7C-CC9A-137C-20FE-F9FC65EA055E}"/>
              </a:ext>
            </a:extLst>
          </p:cNvPr>
          <p:cNvSpPr txBox="1"/>
          <p:nvPr/>
        </p:nvSpPr>
        <p:spPr>
          <a:xfrm>
            <a:off x="4204953" y="2951048"/>
            <a:ext cx="6619741" cy="892552"/>
          </a:xfrm>
          <a:prstGeom prst="rect">
            <a:avLst/>
          </a:prstGeom>
          <a:noFill/>
        </p:spPr>
        <p:txBody>
          <a:bodyPr wrap="square" rtlCol="1">
            <a:spAutoFit/>
          </a:bodyPr>
          <a:lstStyle/>
          <a:p>
            <a:pPr algn="r" rtl="1"/>
            <a:r>
              <a:rPr lang="ar-SA" sz="2600" b="1" dirty="0">
                <a:latin typeface="Calibri" panose="020F0502020204030204" pitchFamily="34" charset="0"/>
                <a:ea typeface="Calibri" panose="020F0502020204030204" pitchFamily="34" charset="0"/>
                <a:cs typeface="Calibri" panose="020F0502020204030204" pitchFamily="34" charset="0"/>
              </a:rPr>
              <a:t>أيّ شخصيّة أعجبتكم بشكل خاصّ؟ هل كنتم تغيّرون شيئًا ما فيها؟ </a:t>
            </a:r>
            <a:endParaRPr lang="he-IL" sz="26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FB90797-C867-E7C5-B4CE-C77F44E7C073}"/>
              </a:ext>
            </a:extLst>
          </p:cNvPr>
          <p:cNvSpPr txBox="1"/>
          <p:nvPr/>
        </p:nvSpPr>
        <p:spPr>
          <a:xfrm>
            <a:off x="817690" y="1304198"/>
            <a:ext cx="11129492" cy="492443"/>
          </a:xfrm>
          <a:prstGeom prst="rect">
            <a:avLst/>
          </a:prstGeom>
          <a:noFill/>
        </p:spPr>
        <p:txBody>
          <a:bodyPr wrap="square" rtlCol="1">
            <a:spAutoFit/>
          </a:bodyPr>
          <a:lstStyle/>
          <a:p>
            <a:pPr algn="r" rtl="1"/>
            <a:r>
              <a:rPr lang="ar-SA" sz="2600" b="1" dirty="0">
                <a:latin typeface="Calibri" panose="020F0502020204030204" pitchFamily="34" charset="0"/>
                <a:ea typeface="Calibri" panose="020F0502020204030204" pitchFamily="34" charset="0"/>
                <a:cs typeface="Calibri" panose="020F0502020204030204" pitchFamily="34" charset="0"/>
              </a:rPr>
              <a:t>ما المشاعر والأحاسيس الّتي ظهَرَتْ في أعقاب إنشاء الصّور؟</a:t>
            </a:r>
            <a:endParaRPr lang="he-IL" sz="2600" b="1" dirty="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A4675D9-0BE3-A4C5-B4B2-AF6D338CEBA4}"/>
              </a:ext>
            </a:extLst>
          </p:cNvPr>
          <p:cNvSpPr txBox="1"/>
          <p:nvPr/>
        </p:nvSpPr>
        <p:spPr>
          <a:xfrm>
            <a:off x="1184564" y="4704773"/>
            <a:ext cx="8996164" cy="892552"/>
          </a:xfrm>
          <a:prstGeom prst="rect">
            <a:avLst/>
          </a:prstGeom>
          <a:noFill/>
        </p:spPr>
        <p:txBody>
          <a:bodyPr wrap="square" rtlCol="1">
            <a:spAutoFit/>
          </a:bodyPr>
          <a:lstStyle/>
          <a:p>
            <a:pPr algn="ctr" rtl="1"/>
            <a:r>
              <a:rPr lang="ar-SA" sz="2600" b="1" dirty="0">
                <a:latin typeface="Calibri" panose="020F0502020204030204" pitchFamily="34" charset="0"/>
                <a:ea typeface="Calibri" panose="020F0502020204030204" pitchFamily="34" charset="0"/>
                <a:cs typeface="Calibri" panose="020F0502020204030204" pitchFamily="34" charset="0"/>
              </a:rPr>
              <a:t>حسب رأيكم، لأيّ مدى يُستَخدَم الذّكاء الاصطناعيّ من أجل إنشاء صُوَر غير حقيقيّة لأهداف أخرى خلال الحياة اليوميّة؟ </a:t>
            </a:r>
            <a:endParaRPr lang="he-IL" sz="2600" b="1" dirty="0">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F79C3F08-F857-C32C-C600-781B67BFE972}"/>
              </a:ext>
            </a:extLst>
          </p:cNvPr>
          <p:cNvSpPr/>
          <p:nvPr/>
        </p:nvSpPr>
        <p:spPr>
          <a:xfrm>
            <a:off x="0" y="0"/>
            <a:ext cx="12192000" cy="427448"/>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Rectangle 9">
            <a:extLst>
              <a:ext uri="{FF2B5EF4-FFF2-40B4-BE49-F238E27FC236}">
                <a16:creationId xmlns:a16="http://schemas.microsoft.com/office/drawing/2014/main" id="{72DD2E04-6C72-4D87-A2E9-0356DC5C4E5F}"/>
              </a:ext>
            </a:extLst>
          </p:cNvPr>
          <p:cNvSpPr/>
          <p:nvPr/>
        </p:nvSpPr>
        <p:spPr>
          <a:xfrm>
            <a:off x="-1" y="6458497"/>
            <a:ext cx="12192000" cy="427448"/>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Picture 2">
            <a:extLst>
              <a:ext uri="{FF2B5EF4-FFF2-40B4-BE49-F238E27FC236}">
                <a16:creationId xmlns:a16="http://schemas.microsoft.com/office/drawing/2014/main" id="{60DF3391-3A75-3517-9860-6684331830D8}"/>
              </a:ext>
            </a:extLst>
          </p:cNvPr>
          <p:cNvPicPr>
            <a:picLocks noChangeAspect="1"/>
          </p:cNvPicPr>
          <p:nvPr/>
        </p:nvPicPr>
        <p:blipFill>
          <a:blip r:embed="rId3"/>
          <a:stretch>
            <a:fillRect/>
          </a:stretch>
        </p:blipFill>
        <p:spPr>
          <a:xfrm>
            <a:off x="405683" y="401287"/>
            <a:ext cx="3597916" cy="3358357"/>
          </a:xfrm>
          <a:prstGeom prst="ellipse">
            <a:avLst/>
          </a:prstGeom>
          <a:ln>
            <a:noFill/>
          </a:ln>
          <a:effectLst>
            <a:softEdge rad="112500"/>
          </a:effectLst>
        </p:spPr>
      </p:pic>
    </p:spTree>
    <p:extLst>
      <p:ext uri="{BB962C8B-B14F-4D97-AF65-F5344CB8AC3E}">
        <p14:creationId xmlns:p14="http://schemas.microsoft.com/office/powerpoint/2010/main" val="157438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E21545-E07E-931E-08AE-0B78D6C88868}"/>
              </a:ext>
            </a:extLst>
          </p:cNvPr>
          <p:cNvSpPr/>
          <p:nvPr/>
        </p:nvSpPr>
        <p:spPr>
          <a:xfrm>
            <a:off x="793" y="-151180"/>
            <a:ext cx="12191999" cy="685800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TextBox 3">
            <a:extLst>
              <a:ext uri="{FF2B5EF4-FFF2-40B4-BE49-F238E27FC236}">
                <a16:creationId xmlns:a16="http://schemas.microsoft.com/office/drawing/2014/main" id="{D1B2176A-6F31-15AD-FDC0-802E7D5FADB9}"/>
              </a:ext>
            </a:extLst>
          </p:cNvPr>
          <p:cNvSpPr txBox="1"/>
          <p:nvPr/>
        </p:nvSpPr>
        <p:spPr>
          <a:xfrm>
            <a:off x="793" y="151179"/>
            <a:ext cx="7303390" cy="5909310"/>
          </a:xfrm>
          <a:prstGeom prst="rect">
            <a:avLst/>
          </a:prstGeom>
          <a:noFill/>
        </p:spPr>
        <p:txBody>
          <a:bodyPr wrap="square" rtlCol="1">
            <a:spAutoFit/>
          </a:bodyPr>
          <a:lstStyle/>
          <a:p>
            <a:pPr algn="ctr" rtl="1">
              <a:lnSpc>
                <a:spcPct val="150000"/>
              </a:lnSpc>
            </a:pPr>
            <a:r>
              <a:rPr lang="ar-SA" sz="3200" b="1" dirty="0">
                <a:solidFill>
                  <a:schemeClr val="bg1"/>
                </a:solidFill>
                <a:latin typeface="Calibri" panose="020F0502020204030204" pitchFamily="34" charset="0"/>
                <a:ea typeface="Calibri" panose="020F0502020204030204" pitchFamily="34" charset="0"/>
                <a:cs typeface="Calibri" panose="020F0502020204030204" pitchFamily="34" charset="0"/>
              </a:rPr>
              <a:t>الذّكاء الاصطناعيّ هو أداة قيّمة حيث تتيح لنا صُنْع أمور مفاجئة ومبتكرة. </a:t>
            </a:r>
            <a:endParaRPr lang="he-IL" sz="3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rtl="1">
              <a:lnSpc>
                <a:spcPct val="150000"/>
              </a:lnSpc>
            </a:pPr>
            <a:r>
              <a:rPr lang="ar-SA" sz="3200" b="1" dirty="0">
                <a:solidFill>
                  <a:schemeClr val="bg1"/>
                </a:solidFill>
                <a:latin typeface="Calibri" panose="020F0502020204030204" pitchFamily="34" charset="0"/>
                <a:ea typeface="Calibri" panose="020F0502020204030204" pitchFamily="34" charset="0"/>
                <a:cs typeface="Calibri" panose="020F0502020204030204" pitchFamily="34" charset="0"/>
              </a:rPr>
              <a:t>بإمكاننا أن نحوّل الأفكار إلى شيء جديد ومميّز- وهذا رائع! </a:t>
            </a:r>
          </a:p>
          <a:p>
            <a:pPr algn="ctr" rtl="1">
              <a:lnSpc>
                <a:spcPct val="150000"/>
              </a:lnSpc>
            </a:pPr>
            <a:r>
              <a:rPr lang="ar-SA" sz="3200" b="1" dirty="0">
                <a:solidFill>
                  <a:schemeClr val="bg1"/>
                </a:solidFill>
                <a:latin typeface="Calibri" panose="020F0502020204030204" pitchFamily="34" charset="0"/>
                <a:ea typeface="Calibri" panose="020F0502020204030204" pitchFamily="34" charset="0"/>
                <a:cs typeface="Calibri" panose="020F0502020204030204" pitchFamily="34" charset="0"/>
              </a:rPr>
              <a:t>ولكن، لحظة..</a:t>
            </a:r>
            <a:br>
              <a:rPr lang="he-IL" sz="32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ar-SA" sz="4600" b="1" dirty="0">
                <a:solidFill>
                  <a:schemeClr val="bg1"/>
                </a:solidFill>
                <a:latin typeface="Calibri" panose="020F0502020204030204" pitchFamily="34" charset="0"/>
                <a:ea typeface="Calibri" panose="020F0502020204030204" pitchFamily="34" charset="0"/>
                <a:cs typeface="Calibri" panose="020F0502020204030204" pitchFamily="34" charset="0"/>
              </a:rPr>
              <a:t>هل هناك إمكانيّة أن يؤدّي المحتوى الذي نصنعه إلى إلحاق الأذى أيضًا؟ </a:t>
            </a:r>
            <a:endParaRPr lang="he-IL" sz="4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Free robot future ai illustration">
            <a:extLst>
              <a:ext uri="{FF2B5EF4-FFF2-40B4-BE49-F238E27FC236}">
                <a16:creationId xmlns:a16="http://schemas.microsoft.com/office/drawing/2014/main" id="{D31CB65C-E208-45D5-4344-2E87EF95C9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4183" y="-151180"/>
            <a:ext cx="488702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98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98407-649363376_small">
            <a:hlinkClick r:id="" action="ppaction://media"/>
            <a:extLst>
              <a:ext uri="{FF2B5EF4-FFF2-40B4-BE49-F238E27FC236}">
                <a16:creationId xmlns:a16="http://schemas.microsoft.com/office/drawing/2014/main" id="{8BE69887-8DB6-ADDE-34E4-2C93760A53A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118" y="-43379"/>
            <a:ext cx="12269118" cy="6901379"/>
          </a:xfrm>
          <a:prstGeom prst="rect">
            <a:avLst/>
          </a:prstGeom>
        </p:spPr>
      </p:pic>
      <p:sp>
        <p:nvSpPr>
          <p:cNvPr id="5" name="Oval 4">
            <a:extLst>
              <a:ext uri="{FF2B5EF4-FFF2-40B4-BE49-F238E27FC236}">
                <a16:creationId xmlns:a16="http://schemas.microsoft.com/office/drawing/2014/main" id="{FA9CECC5-5542-5152-84C2-DDFBBC3FEA4A}"/>
              </a:ext>
            </a:extLst>
          </p:cNvPr>
          <p:cNvSpPr/>
          <p:nvPr/>
        </p:nvSpPr>
        <p:spPr>
          <a:xfrm>
            <a:off x="0" y="177357"/>
            <a:ext cx="5219114" cy="304341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en-US" altLang="he-IL" sz="2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endParaRPr lang="en-US" altLang="he-IL" sz="2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ar-SA" altLang="he-IL" sz="2600" b="1" dirty="0">
                <a:solidFill>
                  <a:schemeClr val="bg1"/>
                </a:solidFill>
                <a:latin typeface="Calibri" panose="020F0502020204030204" pitchFamily="34" charset="0"/>
                <a:ea typeface="Calibri" panose="020F0502020204030204" pitchFamily="34" charset="0"/>
                <a:cs typeface="Calibri" panose="020F0502020204030204" pitchFamily="34" charset="0"/>
              </a:rPr>
              <a:t>استخدام الذّكاء الاصطناعيّ، إلى جانب فوائده العديدة، يمكن أن يسبب ضرراً عاطفيًا واجتماعيًا إذا استُخدِمَ لتشويه الواقع</a:t>
            </a:r>
            <a:endParaRPr lang="he-IL" sz="2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endParaRPr lang="he-IL" sz="2800" dirty="0"/>
          </a:p>
          <a:p>
            <a:pPr algn="ctr"/>
            <a:endParaRPr lang="he-IL" dirty="0"/>
          </a:p>
        </p:txBody>
      </p:sp>
      <p:sp>
        <p:nvSpPr>
          <p:cNvPr id="7" name="Oval 6">
            <a:extLst>
              <a:ext uri="{FF2B5EF4-FFF2-40B4-BE49-F238E27FC236}">
                <a16:creationId xmlns:a16="http://schemas.microsoft.com/office/drawing/2014/main" id="{A698286C-8834-E3CA-787C-3C976A7B610B}"/>
              </a:ext>
            </a:extLst>
          </p:cNvPr>
          <p:cNvSpPr/>
          <p:nvPr/>
        </p:nvSpPr>
        <p:spPr>
          <a:xfrm>
            <a:off x="-53730" y="177358"/>
            <a:ext cx="5326573" cy="304340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altLang="he-IL" sz="2600" b="1" dirty="0">
                <a:solidFill>
                  <a:schemeClr val="bg1"/>
                </a:solidFill>
                <a:latin typeface="Calibri" panose="020F0502020204030204" pitchFamily="34" charset="0"/>
                <a:ea typeface="Calibri" panose="020F0502020204030204" pitchFamily="34" charset="0"/>
                <a:cs typeface="Calibri" panose="020F0502020204030204" pitchFamily="34" charset="0"/>
              </a:rPr>
              <a:t>يمكن أن يؤدّي إنشاء الصّور أو مقاطع الفيديو غير الحقيقيّة إلى الضّرر والإساءة وتقويض شعور الضّحيّة بالأمان والثّقة، خاصّة عنْد نشْرها في شبكات التّواصل الاجتماعيّ</a:t>
            </a:r>
            <a:endParaRPr lang="he-IL" sz="2600" b="1" dirty="0"/>
          </a:p>
        </p:txBody>
      </p:sp>
      <p:sp>
        <p:nvSpPr>
          <p:cNvPr id="2" name="Oval 1">
            <a:extLst>
              <a:ext uri="{FF2B5EF4-FFF2-40B4-BE49-F238E27FC236}">
                <a16:creationId xmlns:a16="http://schemas.microsoft.com/office/drawing/2014/main" id="{CC75B48D-D6F4-3D68-D335-94C0403B4F7F}"/>
              </a:ext>
            </a:extLst>
          </p:cNvPr>
          <p:cNvSpPr/>
          <p:nvPr/>
        </p:nvSpPr>
        <p:spPr>
          <a:xfrm>
            <a:off x="-107459" y="177356"/>
            <a:ext cx="5326573" cy="311198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latin typeface="Calibri" panose="020F0502020204030204" pitchFamily="34" charset="0"/>
                <a:ea typeface="Calibri" panose="020F0502020204030204" pitchFamily="34" charset="0"/>
                <a:cs typeface="Calibri" panose="020F0502020204030204" pitchFamily="34" charset="0"/>
              </a:rPr>
              <a:t>كيف مثلًا؟..</a:t>
            </a:r>
            <a:endParaRPr lang="he-IL" sz="4400" b="1" dirty="0"/>
          </a:p>
        </p:txBody>
      </p:sp>
    </p:spTree>
    <p:extLst>
      <p:ext uri="{BB962C8B-B14F-4D97-AF65-F5344CB8AC3E}">
        <p14:creationId xmlns:p14="http://schemas.microsoft.com/office/powerpoint/2010/main" val="416211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203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6"/>
                </p:tgtEl>
              </p:cMediaNode>
            </p:video>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P spid="7"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3"/>
          <a:stretch>
            <a:fillRect/>
          </a:stretch>
        </p:blipFill>
        <p:spPr>
          <a:xfrm>
            <a:off x="-254021" y="433952"/>
            <a:ext cx="12462802" cy="6424047"/>
          </a:xfrm>
          <a:prstGeom prst="rect">
            <a:avLst/>
          </a:prstGeom>
        </p:spPr>
      </p:pic>
      <p:sp>
        <p:nvSpPr>
          <p:cNvPr id="3" name="TextBox 2">
            <a:extLst>
              <a:ext uri="{FF2B5EF4-FFF2-40B4-BE49-F238E27FC236}">
                <a16:creationId xmlns:a16="http://schemas.microsoft.com/office/drawing/2014/main" id="{9340F7B8-CDBC-AE28-929E-E3D7A1BD2360}"/>
              </a:ext>
            </a:extLst>
          </p:cNvPr>
          <p:cNvSpPr txBox="1"/>
          <p:nvPr/>
        </p:nvSpPr>
        <p:spPr>
          <a:xfrm>
            <a:off x="1432193" y="5938092"/>
            <a:ext cx="3018621" cy="830997"/>
          </a:xfrm>
          <a:prstGeom prst="rect">
            <a:avLst/>
          </a:prstGeom>
          <a:solidFill>
            <a:schemeClr val="accent2"/>
          </a:solidFill>
        </p:spPr>
        <p:txBody>
          <a:bodyPr wrap="square" rtlCol="1">
            <a:spAutoFit/>
          </a:bodyPr>
          <a:lstStyle/>
          <a:p>
            <a:pPr algn="ctr"/>
            <a:r>
              <a:rPr lang="ar-SA" sz="2400" b="1" dirty="0">
                <a:solidFill>
                  <a:schemeClr val="bg1"/>
                </a:solidFill>
                <a:latin typeface="Calibri" panose="020F0502020204030204" pitchFamily="34" charset="0"/>
                <a:ea typeface="Calibri" panose="020F0502020204030204" pitchFamily="34" charset="0"/>
                <a:cs typeface="Calibri" panose="020F0502020204030204" pitchFamily="34" charset="0"/>
              </a:rPr>
              <a:t>للدّخول </a:t>
            </a:r>
            <a:r>
              <a:rPr lang="ar-SA" sz="2400" b="1" dirty="0">
                <a:solidFill>
                  <a:schemeClr val="bg1"/>
                </a:solidFill>
                <a:latin typeface="Calibri" panose="020F0502020204030204" pitchFamily="34" charset="0"/>
                <a:ea typeface="Calibri" panose="020F0502020204030204" pitchFamily="34" charset="0"/>
                <a:cs typeface="Calibri" panose="020F0502020204030204" pitchFamily="34" charset="0"/>
                <a:hlinkClick r:id="rId4"/>
              </a:rPr>
              <a:t>للفيديو</a:t>
            </a:r>
            <a:r>
              <a:rPr lang="ar-SA" sz="2400" b="1" dirty="0">
                <a:solidFill>
                  <a:schemeClr val="bg1"/>
                </a:solidFill>
                <a:latin typeface="Calibri" panose="020F0502020204030204" pitchFamily="34" charset="0"/>
                <a:ea typeface="Calibri" panose="020F0502020204030204" pitchFamily="34" charset="0"/>
                <a:cs typeface="Calibri" panose="020F0502020204030204" pitchFamily="34" charset="0"/>
              </a:rPr>
              <a:t> اضغطوا هنا </a:t>
            </a:r>
            <a:endParaRPr lang="he-IL"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588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16490</TotalTime>
  <Words>2252</Words>
  <Application>Microsoft Office PowerPoint</Application>
  <PresentationFormat>מסך רחב</PresentationFormat>
  <Paragraphs>210</Paragraphs>
  <Slides>21</Slides>
  <Notes>21</Notes>
  <HiddenSlides>0</HiddenSlides>
  <MMClips>2</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21</vt:i4>
      </vt:variant>
    </vt:vector>
  </HeadingPairs>
  <TitlesOfParts>
    <vt:vector size="29" baseType="lpstr">
      <vt:lpstr>Arial</vt:lpstr>
      <vt:lpstr>Bahnschrift SemiCondensed</vt:lpstr>
      <vt:lpstr>Calibri</vt:lpstr>
      <vt:lpstr>Calibri Light</vt:lpstr>
      <vt:lpstr>Heebo</vt:lpstr>
      <vt:lpstr>Tahoma</vt:lpstr>
      <vt:lpstr>Wingdings</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التّزييف العميق-DeepFake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hadas cohen</dc:creator>
  <cp:lastModifiedBy>יפעת זץ</cp:lastModifiedBy>
  <cp:revision>90</cp:revision>
  <dcterms:created xsi:type="dcterms:W3CDTF">2024-12-11T09:15:43Z</dcterms:created>
  <dcterms:modified xsi:type="dcterms:W3CDTF">2025-02-03T07:15:45Z</dcterms:modified>
</cp:coreProperties>
</file>