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7" r:id="rId2"/>
  </p:sldMasterIdLst>
  <p:notesMasterIdLst>
    <p:notesMasterId r:id="rId26"/>
  </p:notesMasterIdLst>
  <p:sldIdLst>
    <p:sldId id="294" r:id="rId3"/>
    <p:sldId id="624" r:id="rId4"/>
    <p:sldId id="634" r:id="rId5"/>
    <p:sldId id="647" r:id="rId6"/>
    <p:sldId id="642" r:id="rId7"/>
    <p:sldId id="648" r:id="rId8"/>
    <p:sldId id="633" r:id="rId9"/>
    <p:sldId id="643" r:id="rId10"/>
    <p:sldId id="640" r:id="rId11"/>
    <p:sldId id="603" r:id="rId12"/>
    <p:sldId id="646" r:id="rId13"/>
    <p:sldId id="650" r:id="rId14"/>
    <p:sldId id="645" r:id="rId15"/>
    <p:sldId id="641" r:id="rId16"/>
    <p:sldId id="649" r:id="rId17"/>
    <p:sldId id="644" r:id="rId18"/>
    <p:sldId id="630" r:id="rId19"/>
    <p:sldId id="548" r:id="rId20"/>
    <p:sldId id="635" r:id="rId21"/>
    <p:sldId id="637" r:id="rId22"/>
    <p:sldId id="638" r:id="rId23"/>
    <p:sldId id="636" r:id="rId24"/>
    <p:sldId id="639"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3" roundtripDataSignature="AMtx7mi0QR4VKo9O+PxhrPhwzHFa4r+od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יפעת" initials="י" lastIdx="4" clrIdx="0">
    <p:extLst>
      <p:ext uri="{19B8F6BF-5375-455C-9EA6-DF929625EA0E}">
        <p15:presenceInfo xmlns:p15="http://schemas.microsoft.com/office/powerpoint/2012/main" userId="יפעת"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FDD5F7"/>
    <a:srgbClr val="44546A"/>
    <a:srgbClr val="D9EC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63186" autoAdjust="0"/>
  </p:normalViewPr>
  <p:slideViewPr>
    <p:cSldViewPr snapToGrid="0">
      <p:cViewPr varScale="1">
        <p:scale>
          <a:sx n="42" d="100"/>
          <a:sy n="42" d="100"/>
        </p:scale>
        <p:origin x="160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43" Type="http://customschemas.google.com/relationships/presentationmetadata" Target="meta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amichlol.org.il/%D7%9E%D7%97%D7%A9%D7%91"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hamichlol.org.il/%D7%A4%D7%A7%D7%A1" TargetMode="External"/><Relationship Id="rId4" Type="http://schemas.openxmlformats.org/officeDocument/2006/relationships/hyperlink" Target="https://www.hamichlol.org.il/%D7%98%D7%9C%D7%A4%D7%95%D7%9F_%D7%A1%D7%9C%D7%95%D7%9C%D7%A8%D7%9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strike="noStrike" dirty="0">
                <a:solidFill>
                  <a:srgbClr val="002060"/>
                </a:solidFill>
              </a:rPr>
              <a:t>רקע </a:t>
            </a:r>
            <a:r>
              <a:rPr lang="he-IL" b="1" dirty="0"/>
              <a:t>למורה: </a:t>
            </a:r>
            <a:r>
              <a:rPr lang="he-IL" sz="1200" dirty="0">
                <a:latin typeface="Calibri" panose="020F0502020204030204" pitchFamily="34" charset="0"/>
                <a:ea typeface="Calibri" panose="020F0502020204030204" pitchFamily="34" charset="0"/>
                <a:cs typeface="Calibri" panose="020F0502020204030204" pitchFamily="34" charset="0"/>
              </a:rPr>
              <a:t>בשנתיים האחרונות אנו עדים למהפכה בכל הקשור לקידום טכנולוגיה של בינה המלאכותית, היכולה לדמות יכולות חשיבה אנושיות. קצב הפיתוח והטמעתם של יישומים אלה הינו חסר תקדים והשפעתם העמוקה ניכרת בתחומים כגון כלכלה, תרבות, בריאות, חינוך ועוד. גם בני הנוער החיים בעידן הנוכחי, עושים שימוש בבינה המלאכותית בהיבטים שונים בחיי היומיום שלהם.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latin typeface="Calibri" panose="020F0502020204030204" pitchFamily="34" charset="0"/>
                <a:ea typeface="Calibri" panose="020F0502020204030204" pitchFamily="34" charset="0"/>
                <a:cs typeface="Calibri" panose="020F0502020204030204" pitchFamily="34" charset="0"/>
              </a:rPr>
              <a:t>מטרת השיעור הנוכחי: </a:t>
            </a:r>
            <a:r>
              <a:rPr lang="he-IL" sz="1200" b="0" dirty="0">
                <a:latin typeface="Calibri" panose="020F0502020204030204" pitchFamily="34" charset="0"/>
                <a:ea typeface="Calibri" panose="020F0502020204030204" pitchFamily="34" charset="0"/>
                <a:cs typeface="Calibri" panose="020F0502020204030204" pitchFamily="34" charset="0"/>
              </a:rPr>
              <a:t>לסקור את האפשרויות שפותחת בפנינו הבינה המלאכותית, לצד חשיבה כיצד נוכל להשתמש בה באופן מושכל, חיובי ומוגן.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dirty="0">
                <a:latin typeface="Calibri" panose="020F0502020204030204" pitchFamily="34" charset="0"/>
                <a:ea typeface="Calibri" panose="020F0502020204030204" pitchFamily="34" charset="0"/>
                <a:cs typeface="Calibri" panose="020F0502020204030204" pitchFamily="34" charset="0"/>
              </a:rPr>
              <a:t>ישנה חשיבות לגבש כללים ונורמות התנהגות במגוון סביבות - פנים אל פנים, הסביבה הלימודית, הסביבה</a:t>
            </a:r>
            <a:r>
              <a:rPr lang="he-IL" sz="1200" b="1" dirty="0">
                <a:latin typeface="Calibri" panose="020F0502020204030204" pitchFamily="34" charset="0"/>
                <a:ea typeface="Calibri" panose="020F0502020204030204" pitchFamily="34" charset="0"/>
                <a:cs typeface="Calibri" panose="020F0502020204030204" pitchFamily="34" charset="0"/>
              </a:rPr>
              <a:t> </a:t>
            </a:r>
            <a:r>
              <a:rPr lang="he-IL" sz="1200" b="0" dirty="0">
                <a:latin typeface="Calibri" panose="020F0502020204030204" pitchFamily="34" charset="0"/>
                <a:ea typeface="Calibri" panose="020F0502020204030204" pitchFamily="34" charset="0"/>
                <a:cs typeface="Calibri" panose="020F0502020204030204" pitchFamily="34" charset="0"/>
              </a:rPr>
              <a:t>החברתית ועוד. כחלק מגיבוש אותן הנחיות, נרצה לגבש עם התלמידים כללים להתנהלות במרחב המקוון, בדגש על שימוש בבינה המלאכותית, המעלה הזדמנויות, מורכבויות ולעתים, אף עלולה לחשוף אותנו למצבי סיכון ופגיעה. </a:t>
            </a:r>
            <a:endParaRPr lang="he-IL" b="0" dirty="0"/>
          </a:p>
          <a:p>
            <a:pPr marL="0" lvl="0" indent="0" algn="r" rtl="0">
              <a:spcBef>
                <a:spcPts val="0"/>
              </a:spcBef>
              <a:spcAft>
                <a:spcPts val="0"/>
              </a:spcAft>
              <a:buNone/>
            </a:pPr>
            <a:endParaRPr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הרחבה למורה:</a:t>
            </a:r>
            <a:r>
              <a:rPr lang="he-IL" dirty="0"/>
              <a:t> </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בינה מלאכותית (</a:t>
            </a:r>
            <a:r>
              <a:rPr lang="en-US" sz="1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Artificial Intelligence</a:t>
            </a:r>
            <a:r>
              <a:rPr lang="en-US"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או בקצרה </a:t>
            </a:r>
            <a:r>
              <a:rPr lang="en-US"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AI</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היא ענף ממדעי המחשב, אשר עוסק ביכולתם של מחשבים לפעול באופן המציג יכולות של בינה אנושית. בעזרת כלים ושיטות שונות, פותחו פלטפורמות בהם המחשב דמה אופני מחשבה אנושיים, ובכך תתאפשר באופן עצמאי  היכולת להתמודד עם פתרון בעיות בנושאים שונים, קבלת החלטות וסוגיות נוספות שיתנו מענה למגוון רחב של תחומים. הבינה </a:t>
            </a:r>
            <a:r>
              <a:rPr lang="he-IL" sz="1200" b="0" i="0" dirty="0">
                <a:solidFill>
                  <a:srgbClr val="404040"/>
                </a:solidFill>
                <a:effectLst/>
                <a:latin typeface="Noto Sans Hebrew"/>
              </a:rPr>
              <a:t>חלה להתפתח באמצע שנות ה-50 של המאה הקודמת, וכיום היא נוכחת בתחומים רבים של חיינו. בשנתיים האחרונות, נכנסו לחיינו מגוון רחב של כלי בינה מלאכותית</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מתוך: "בינה מלאכותית יוצרת בבתי הספר", משרד החינוך:  </a:t>
            </a:r>
            <a:r>
              <a:rPr lang="en-US" dirty="0"/>
              <a:t>https://meyda.education.gov.il/files/Pop/0files/lemida-metukshevet/AI/Guidelines.pdf</a:t>
            </a:r>
            <a:r>
              <a:rPr lang="he-IL" dirty="0"/>
              <a:t>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D822099-C4B9-4777-AC4D-E954DB6718BC}" type="slidenum">
              <a:rPr lang="he-IL" smtClean="0"/>
              <a:t>10</a:t>
            </a:fld>
            <a:endParaRPr lang="he-IL"/>
          </a:p>
        </p:txBody>
      </p:sp>
    </p:spTree>
    <p:extLst>
      <p:ext uri="{BB962C8B-B14F-4D97-AF65-F5344CB8AC3E}">
        <p14:creationId xmlns:p14="http://schemas.microsoft.com/office/powerpoint/2010/main" val="2717518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מתוך "בינה מלאכותית יוצרת בבתי ספר-הנחיות ראשוניות"- מסמך מטעם משרד החינוך 2023</a:t>
            </a:r>
          </a:p>
        </p:txBody>
      </p:sp>
      <p:sp>
        <p:nvSpPr>
          <p:cNvPr id="4" name="Slide Number Placeholder 3"/>
          <p:cNvSpPr>
            <a:spLocks noGrp="1"/>
          </p:cNvSpPr>
          <p:nvPr>
            <p:ph type="sldNum" sz="quarter" idx="5"/>
          </p:nvPr>
        </p:nvSpPr>
        <p:spPr/>
        <p:txBody>
          <a:bodyPr/>
          <a:lstStyle/>
          <a:p>
            <a:fld id="{512C4EDD-B3F9-40E5-AE72-5709FB623BC9}" type="slidenum">
              <a:rPr lang="he-IL" smtClean="0"/>
              <a:t>11</a:t>
            </a:fld>
            <a:endParaRPr lang="he-IL"/>
          </a:p>
        </p:txBody>
      </p:sp>
    </p:spTree>
    <p:extLst>
      <p:ext uri="{BB962C8B-B14F-4D97-AF65-F5344CB8AC3E}">
        <p14:creationId xmlns:p14="http://schemas.microsoft.com/office/powerpoint/2010/main" val="755975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CD531-55D0-120D-1F8C-F6E7BC3FC1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5BE19-2194-6DA0-FBF7-E10DC51C1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FC7384-C139-465B-66E0-F40D7324C87F}"/>
              </a:ext>
            </a:extLst>
          </p:cNvPr>
          <p:cNvSpPr>
            <a:spLocks noGrp="1"/>
          </p:cNvSpPr>
          <p:nvPr>
            <p:ph type="body" idx="1"/>
          </p:nvPr>
        </p:nvSpPr>
        <p:spPr/>
        <p:txBody>
          <a:bodyPr/>
          <a:lstStyle/>
          <a:p>
            <a:endParaRPr lang="he-IL" dirty="0"/>
          </a:p>
        </p:txBody>
      </p:sp>
      <p:sp>
        <p:nvSpPr>
          <p:cNvPr id="4" name="Slide Number Placeholder 3">
            <a:extLst>
              <a:ext uri="{FF2B5EF4-FFF2-40B4-BE49-F238E27FC236}">
                <a16:creationId xmlns:a16="http://schemas.microsoft.com/office/drawing/2014/main" id="{C277FA57-4849-F794-DCBD-34643DF27902}"/>
              </a:ext>
            </a:extLst>
          </p:cNvPr>
          <p:cNvSpPr>
            <a:spLocks noGrp="1"/>
          </p:cNvSpPr>
          <p:nvPr>
            <p:ph type="sldNum" sz="quarter" idx="5"/>
          </p:nvPr>
        </p:nvSpPr>
        <p:spPr/>
        <p:txBody>
          <a:bodyPr/>
          <a:lstStyle/>
          <a:p>
            <a:fld id="{512C4EDD-B3F9-40E5-AE72-5709FB623BC9}" type="slidenum">
              <a:rPr lang="he-IL" smtClean="0"/>
              <a:t>12</a:t>
            </a:fld>
            <a:endParaRPr lang="he-IL"/>
          </a:p>
        </p:txBody>
      </p:sp>
    </p:spTree>
    <p:extLst>
      <p:ext uri="{BB962C8B-B14F-4D97-AF65-F5344CB8AC3E}">
        <p14:creationId xmlns:p14="http://schemas.microsoft.com/office/powerpoint/2010/main" val="1703699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הנחיות למורה: </a:t>
            </a:r>
          </a:p>
          <a:p>
            <a:r>
              <a:rPr lang="he-IL" b="0" dirty="0"/>
              <a:t>נקרין על המסך את התמונות. לאחר מכן, </a:t>
            </a:r>
            <a:r>
              <a:rPr lang="he-IL" dirty="0"/>
              <a:t>נשאל את התלמידים אילו מבין תמונות הן תמונות אמיתיות</a:t>
            </a:r>
            <a:r>
              <a:rPr lang="he-IL" strike="noStrike" dirty="0"/>
              <a:t> ואילו </a:t>
            </a:r>
            <a:r>
              <a:rPr lang="he-IL" dirty="0"/>
              <a:t>נוצרו על ידי כלי של בינה מלאכותית. </a:t>
            </a:r>
          </a:p>
          <a:p>
            <a:r>
              <a:rPr lang="he-IL" dirty="0"/>
              <a:t>במהלך הדיון, חשוב לתת מקום לתגובות ולרגשות שונים שיכולים לעלות (סקרנות, התפעלות, חשש וכו').</a:t>
            </a:r>
          </a:p>
          <a:p>
            <a:r>
              <a:rPr lang="he-IL" dirty="0"/>
              <a:t>לאחר דיון בנושא (ניתן להתייחס לאלמנטים שונים בתמונות כגון: שפת הגוף, "טעויות" שונות בתמונות ועוד) ניתן לשתף כי כל התמונות נעשו על ידי כלי בינה </a:t>
            </a:r>
          </a:p>
          <a:p>
            <a:r>
              <a:rPr lang="he-IL" dirty="0"/>
              <a:t>מלאכותית (התמונות נלקחו מתוך האתר: </a:t>
            </a:r>
            <a:r>
              <a:rPr lang="en-US" dirty="0"/>
              <a:t>copilot</a:t>
            </a:r>
            <a:r>
              <a:rPr lang="he-IL" dirty="0"/>
              <a:t>).</a:t>
            </a:r>
          </a:p>
        </p:txBody>
      </p:sp>
      <p:sp>
        <p:nvSpPr>
          <p:cNvPr id="4" name="Slide Number Placeholder 3"/>
          <p:cNvSpPr>
            <a:spLocks noGrp="1"/>
          </p:cNvSpPr>
          <p:nvPr>
            <p:ph type="sldNum" sz="quarter" idx="5"/>
          </p:nvPr>
        </p:nvSpPr>
        <p:spPr/>
        <p:txBody>
          <a:bodyPr/>
          <a:lstStyle/>
          <a:p>
            <a:fld id="{512C4EDD-B3F9-40E5-AE72-5709FB623BC9}" type="slidenum">
              <a:rPr lang="he-IL" smtClean="0"/>
              <a:t>13</a:t>
            </a:fld>
            <a:endParaRPr lang="he-IL"/>
          </a:p>
        </p:txBody>
      </p:sp>
    </p:spTree>
    <p:extLst>
      <p:ext uri="{BB962C8B-B14F-4D97-AF65-F5344CB8AC3E}">
        <p14:creationId xmlns:p14="http://schemas.microsoft.com/office/powerpoint/2010/main" val="1514549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הנחיות למורה: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1"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מטרת הפעילות הינה ליצור באופן משותף "</a:t>
            </a:r>
            <a:r>
              <a:rPr lang="he-IL" dirty="0" err="1"/>
              <a:t>חזון</a:t>
            </a:r>
            <a:r>
              <a:rPr lang="he-IL" dirty="0"/>
              <a:t> כיתתי", תוך התייחסות לדגשים וכללים שהתלמידים היו רוצים לתת להם דגש נרחב יותר השנה, על מנת לאפשר לשנה זו להיות מיטיבה עבורם ככל האפשר.</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1"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1. יש להיכנס לאתר: </a:t>
            </a:r>
            <a:r>
              <a:rPr lang="en-US" dirty="0"/>
              <a:t>https://lexica.art/</a:t>
            </a:r>
            <a:r>
              <a:rPr lang="he-IL" dirty="0"/>
              <a:t> (ניתן להיכנס לאתר באמצעות לחיצה על התמונה שעל השקופית). זהו אתר המאפשר ליצור תמונות בעזרת בינה מלאכותית.</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b="0" dirty="0"/>
              <a:t>2. </a:t>
            </a:r>
            <a:r>
              <a:rPr lang="he-IL" dirty="0"/>
              <a:t>המורה תבקש מכל התלמידים לחשוב על "תמונה כיתתית עתידית" אשר קשורה לכיתה ולאווירה בה, תוך מתן דגש ומחשבה מה יוביל לתחושות נעימות בכיתה לאורך השנה (לדוגמא: מבלים זמן איכות יחדיו/עוזרים אחד לשני/ צוחקים ביחד/מכניסים את כל מי שרוצה לקבוצות משותפות ועוד).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3. המורה תבקש מהתלמידים לבחור אלמנטים שמרכיבים תמונה שכזו, ותכניס אותם לאתר, תוך שהיא יוצרת תמונה מוחשית דרך הבינה המלאכותית (לדוגמא: ניתן לבקש מהבינה המלאכותית ליצור "תלמידים בתוך כיתה, יושבים ליד השולחן ומספרים בדיחות זה לזה").</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4. המורה תיצור מספר תמונות עתיד ותשמור אותן ולאחר מכן, תרכיב קולאז' של תמונות שנוצרו דרך הבינה המלאכותית מתשובות התלמידים. את התמונות ניתן להוסיף לשקופית הבאה במצגת או לשמור במקום אחר ולאחר מכן להדפיס אותן.</a:t>
            </a:r>
          </a:p>
          <a:p>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14</a:t>
            </a:fld>
            <a:endParaRPr lang="he-IL"/>
          </a:p>
        </p:txBody>
      </p:sp>
    </p:spTree>
    <p:extLst>
      <p:ext uri="{BB962C8B-B14F-4D97-AF65-F5344CB8AC3E}">
        <p14:creationId xmlns:p14="http://schemas.microsoft.com/office/powerpoint/2010/main" val="2604267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הנחיות למורה: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b="1"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לשקופית זו ניתן להוסיף את תמונות החזון הכיתתי שנוצרו באמצעות הבינה המלאכותית.</a:t>
            </a:r>
          </a:p>
        </p:txBody>
      </p:sp>
      <p:sp>
        <p:nvSpPr>
          <p:cNvPr id="4" name="Slide Number Placeholder 3"/>
          <p:cNvSpPr>
            <a:spLocks noGrp="1"/>
          </p:cNvSpPr>
          <p:nvPr>
            <p:ph type="sldNum" sz="quarter" idx="5"/>
          </p:nvPr>
        </p:nvSpPr>
        <p:spPr/>
        <p:txBody>
          <a:bodyPr/>
          <a:lstStyle/>
          <a:p>
            <a:fld id="{512C4EDD-B3F9-40E5-AE72-5709FB623BC9}" type="slidenum">
              <a:rPr lang="he-IL" smtClean="0"/>
              <a:t>15</a:t>
            </a:fld>
            <a:endParaRPr lang="he-IL"/>
          </a:p>
        </p:txBody>
      </p:sp>
    </p:spTree>
    <p:extLst>
      <p:ext uri="{BB962C8B-B14F-4D97-AF65-F5344CB8AC3E}">
        <p14:creationId xmlns:p14="http://schemas.microsoft.com/office/powerpoint/2010/main" val="2277038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סיכום שיעור: </a:t>
            </a:r>
          </a:p>
          <a:p>
            <a:r>
              <a:rPr lang="he-IL" dirty="0"/>
              <a:t>נסביר לתלמידים כי בהמשך ליצירת לוח חזון ותמונת עתיד כיתתית, נתמקד ביצירת כללים שיאפשרו להגשים את התמונה העתידית- כללים שיאפשרו לכולם </a:t>
            </a:r>
          </a:p>
          <a:p>
            <a:r>
              <a:rPr lang="he-IL" dirty="0"/>
              <a:t>לחוש ביטחון, שייכות, כבוד, קיום שיח מכבד, סדר ומוגנות באופן כללי ובעת התנהלות במרחב המקוון בפרט.</a:t>
            </a:r>
          </a:p>
          <a:p>
            <a:r>
              <a:rPr lang="he-IL" dirty="0"/>
              <a:t>נזכיר לתלמידים כי ריענון כללי ההתנהגות בכיתה, רלוונטי לאורך כל השנה, משמעותי לכל תחום בחיינו ובפרט בהקשר לרשת ולשימוש בכלי בינה מלאכותית.</a:t>
            </a:r>
          </a:p>
          <a:p>
            <a:r>
              <a:rPr lang="he-IL" dirty="0"/>
              <a:t>נשאל את התלמידים מהם לדעתם הכללים שחשוב להקפיד עליהם בעת התנהלות במרחב המקוון ככלל ובעת שימוש בבינה מלאכותית בפרט? </a:t>
            </a:r>
          </a:p>
          <a:p>
            <a:r>
              <a:rPr lang="he-IL" dirty="0"/>
              <a:t>מומלץ לרכז את הכללים על הלוח (כמו כן, יש אפשרות לחלק דפי ממו וליצור לוח אמיתי בכיתה).</a:t>
            </a:r>
          </a:p>
          <a:p>
            <a:endParaRPr lang="he-IL" dirty="0"/>
          </a:p>
          <a:p>
            <a:r>
              <a:rPr lang="he-IL" dirty="0"/>
              <a:t>הצעות לדוגמאות:</a:t>
            </a:r>
          </a:p>
          <a:p>
            <a:r>
              <a:rPr lang="he-IL" dirty="0"/>
              <a:t>שיתוף בתכנים לאחר הפעלת שיקול דעת</a:t>
            </a:r>
          </a:p>
          <a:p>
            <a:r>
              <a:rPr lang="he-IL" dirty="0"/>
              <a:t>התנהגות מכבדת וחיובית כלפי עצמי וכלפי האחר</a:t>
            </a:r>
          </a:p>
          <a:p>
            <a:r>
              <a:rPr lang="he-IL" dirty="0"/>
              <a:t>שמירה על פרטיות</a:t>
            </a:r>
          </a:p>
          <a:p>
            <a:r>
              <a:rPr lang="he-IL" dirty="0"/>
              <a:t>הימנעות מהתנהגויות שעלולות לסכן ולפגוע</a:t>
            </a:r>
          </a:p>
          <a:p>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16</a:t>
            </a:fld>
            <a:endParaRPr lang="he-IL"/>
          </a:p>
        </p:txBody>
      </p:sp>
    </p:spTree>
    <p:extLst>
      <p:ext uri="{BB962C8B-B14F-4D97-AF65-F5344CB8AC3E}">
        <p14:creationId xmlns:p14="http://schemas.microsoft.com/office/powerpoint/2010/main" val="1243924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הנחייה למורה: יש להקריא את המסרים בסיום.</a:t>
            </a:r>
          </a:p>
        </p:txBody>
      </p:sp>
      <p:sp>
        <p:nvSpPr>
          <p:cNvPr id="4" name="Slide Number Placeholder 3"/>
          <p:cNvSpPr>
            <a:spLocks noGrp="1"/>
          </p:cNvSpPr>
          <p:nvPr>
            <p:ph type="sldNum" sz="quarter" idx="5"/>
          </p:nvPr>
        </p:nvSpPr>
        <p:spPr/>
        <p:txBody>
          <a:bodyPr/>
          <a:lstStyle/>
          <a:p>
            <a:fld id="{5495F1F8-C5C7-4BC5-8C7E-4E8707A6B63A}" type="slidenum">
              <a:rPr lang="he-IL" smtClean="0"/>
              <a:t>17</a:t>
            </a:fld>
            <a:endParaRPr lang="he-IL"/>
          </a:p>
        </p:txBody>
      </p:sp>
    </p:spTree>
    <p:extLst>
      <p:ext uri="{BB962C8B-B14F-4D97-AF65-F5344CB8AC3E}">
        <p14:creationId xmlns:p14="http://schemas.microsoft.com/office/powerpoint/2010/main" val="3643704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שיעור: המורה תבחר ענן אחד להתייחסות, אח"כ ניתן לאפשר לכל תלמיד/ה יבחר משפט שהוא/היא רוצה להתייחס בנוסף. </a:t>
            </a:r>
          </a:p>
          <a:p>
            <a:r>
              <a:rPr lang="he-IL" dirty="0"/>
              <a:t>נשמע כ- 5 תלמידים</a:t>
            </a:r>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636932-1D11-4359-B5AE-4A5A23CB4E91}"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940396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יש ללחוץ על השקופית לקבלת תשובה מלאה</a:t>
            </a:r>
          </a:p>
          <a:p>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19</a:t>
            </a:fld>
            <a:endParaRPr lang="he-IL"/>
          </a:p>
        </p:txBody>
      </p:sp>
    </p:spTree>
    <p:extLst>
      <p:ext uri="{BB962C8B-B14F-4D97-AF65-F5344CB8AC3E}">
        <p14:creationId xmlns:p14="http://schemas.microsoft.com/office/powerpoint/2010/main" val="1426669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5F1F8-C5C7-4BC5-8C7E-4E8707A6B63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58457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הערות למורה: יש להדגיש  לתלמידים כי </a:t>
            </a:r>
            <a:r>
              <a:rPr lang="he-IL" sz="1200" dirty="0">
                <a:latin typeface="Calibri" panose="020F0502020204030204" pitchFamily="34" charset="0"/>
                <a:ea typeface="Calibri" panose="020F0502020204030204" pitchFamily="34" charset="0"/>
                <a:cs typeface="Calibri" panose="020F0502020204030204" pitchFamily="34" charset="0"/>
              </a:rPr>
              <a:t>חשוב לתת מקום לכלל הרגשות שעולים,</a:t>
            </a:r>
            <a:r>
              <a:rPr lang="he-IL" sz="1200" dirty="0">
                <a:solidFill>
                  <a:schemeClr val="tx1"/>
                </a:solidFill>
                <a:latin typeface="Calibri" panose="020F0502020204030204" pitchFamily="34" charset="0"/>
                <a:ea typeface="Calibri" panose="020F0502020204030204" pitchFamily="34" charset="0"/>
                <a:cs typeface="Calibri" panose="020F0502020204030204" pitchFamily="34" charset="0"/>
              </a:rPr>
              <a:t> לשתף את מי שנוח לנו איתו ולקבל את ההכוונה הנכונה כיצד להתמודד עם תחושות אלו</a:t>
            </a:r>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21</a:t>
            </a:fld>
            <a:endParaRPr lang="he-IL"/>
          </a:p>
        </p:txBody>
      </p:sp>
    </p:spTree>
    <p:extLst>
      <p:ext uri="{BB962C8B-B14F-4D97-AF65-F5344CB8AC3E}">
        <p14:creationId xmlns:p14="http://schemas.microsoft.com/office/powerpoint/2010/main" val="1403476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יש ללחוץ על השקופית לקבלת תשובה מלאה</a:t>
            </a:r>
          </a:p>
        </p:txBody>
      </p:sp>
      <p:sp>
        <p:nvSpPr>
          <p:cNvPr id="4" name="Slide Number Placeholder 3"/>
          <p:cNvSpPr>
            <a:spLocks noGrp="1"/>
          </p:cNvSpPr>
          <p:nvPr>
            <p:ph type="sldNum" sz="quarter" idx="5"/>
          </p:nvPr>
        </p:nvSpPr>
        <p:spPr/>
        <p:txBody>
          <a:bodyPr/>
          <a:lstStyle/>
          <a:p>
            <a:fld id="{512C4EDD-B3F9-40E5-AE72-5709FB623BC9}" type="slidenum">
              <a:rPr lang="he-IL" smtClean="0"/>
              <a:t>22</a:t>
            </a:fld>
            <a:endParaRPr lang="he-IL"/>
          </a:p>
        </p:txBody>
      </p:sp>
    </p:spTree>
    <p:extLst>
      <p:ext uri="{BB962C8B-B14F-4D97-AF65-F5344CB8AC3E}">
        <p14:creationId xmlns:p14="http://schemas.microsoft.com/office/powerpoint/2010/main" val="3534922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23</a:t>
            </a:fld>
            <a:endParaRPr lang="he-IL"/>
          </a:p>
        </p:txBody>
      </p:sp>
    </p:spTree>
    <p:extLst>
      <p:ext uri="{BB962C8B-B14F-4D97-AF65-F5344CB8AC3E}">
        <p14:creationId xmlns:p14="http://schemas.microsoft.com/office/powerpoint/2010/main" val="581634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3</a:t>
            </a:fld>
            <a:endParaRPr lang="he-IL"/>
          </a:p>
        </p:txBody>
      </p:sp>
    </p:spTree>
    <p:extLst>
      <p:ext uri="{BB962C8B-B14F-4D97-AF65-F5344CB8AC3E}">
        <p14:creationId xmlns:p14="http://schemas.microsoft.com/office/powerpoint/2010/main" val="4280305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הנחיות למורה: יש להקרין לתלמידים את הסרטון ולומר לתלמידים: "התבוננו בשקופית. מה היא מספרת לכם? איזו תחושה היא מעבירה בכם? דמיינו שאתם </a:t>
            </a:r>
          </a:p>
          <a:p>
            <a:pPr algn="r" rtl="1"/>
            <a:r>
              <a:rPr lang="he-IL" dirty="0"/>
              <a:t>פותחים דלת אל עולם בעל אינסוף אפשרויות. עולם שהכל יכול לקרות בו, להתפתח בו. לעיתים נדמה שהיום, במאה ה21, העולם שלנו באמת הופך להיות </a:t>
            </a:r>
          </a:p>
          <a:p>
            <a:pPr algn="r" rtl="1"/>
            <a:r>
              <a:rPr lang="he-IL" dirty="0"/>
              <a:t>לכזה </a:t>
            </a:r>
            <a:r>
              <a:rPr lang="he-IL" b="0" dirty="0"/>
              <a:t>שהשמיים בו הם הגבול".</a:t>
            </a:r>
          </a:p>
          <a:p>
            <a:pPr algn="r" rtl="1"/>
            <a:endParaRPr lang="he-IL" dirty="0"/>
          </a:p>
          <a:p>
            <a:pPr algn="r" rtl="1"/>
            <a:r>
              <a:rPr lang="he-IL" dirty="0"/>
              <a:t>לאחר איסוף מספר תשובות מתלמידים, מכן ניתן לעבור לשקופית הבאה.</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5F1F8-C5C7-4BC5-8C7E-4E8707A6B63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89170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b="1" dirty="0"/>
              <a:t>הערות למורה: </a:t>
            </a:r>
          </a:p>
          <a:p>
            <a:pPr algn="r" rtl="1"/>
            <a:r>
              <a:rPr lang="he-IL" dirty="0"/>
              <a:t>משנות ה-50 אנחנו עדים למגוון רחב של התפתחויות טכנולוגיות אשר משפיעות ומשנות את אורח חיינו במגוון רחב של דרכים. לעיתים זה מרגיש שקשה לעמוד </a:t>
            </a:r>
          </a:p>
          <a:p>
            <a:pPr algn="r" rtl="1"/>
            <a:r>
              <a:rPr lang="he-IL" dirty="0"/>
              <a:t>בקצב השינויים, כך שמה שעד לפני זמן מה היה נראה לנו כמו מדע בדיוני, כיום "קם לחיים" והופך לריאלי ומציאותי. </a:t>
            </a:r>
          </a:p>
          <a:p>
            <a:pPr algn="r" rtl="1"/>
            <a:r>
              <a:rPr lang="he-IL" dirty="0"/>
              <a:t>תקופת תחילת השנה מהווה זמן מתאים לעצור ולבדוק את עצמנו גם בתחום הזה. חשוב לברר עמדות שונות בנוגע להתפתחויות השונות, לזהות הזדמנויות </a:t>
            </a:r>
          </a:p>
          <a:p>
            <a:pPr algn="r" rtl="1"/>
            <a:r>
              <a:rPr lang="he-IL" dirty="0"/>
              <a:t>שהתפתחו עד כה בתחום, לפתח את המודעות לאופנים שבהם הדבר משפיע על חיינו ועל השימוש שלנו בכלים השונים ביום יום שלנו ובהמשך לכך גם לחדד </a:t>
            </a:r>
          </a:p>
          <a:p>
            <a:pPr algn="r" rtl="1"/>
            <a:r>
              <a:rPr lang="he-IL" dirty="0"/>
              <a:t>את היכולת להפנים כללי התנהגות </a:t>
            </a:r>
            <a:r>
              <a:rPr lang="he-IL" dirty="0" err="1"/>
              <a:t>מיטיביים</a:t>
            </a:r>
            <a:r>
              <a:rPr lang="he-IL" dirty="0"/>
              <a:t>. </a:t>
            </a:r>
          </a:p>
          <a:p>
            <a:pPr algn="r" rtl="1"/>
            <a:endParaRPr lang="he-IL" dirty="0"/>
          </a:p>
          <a:p>
            <a:pPr algn="r" rtl="1"/>
            <a:r>
              <a:rPr lang="he-IL" b="1" dirty="0"/>
              <a:t>הנחיות למורה:</a:t>
            </a:r>
            <a:r>
              <a:rPr lang="he-IL" dirty="0"/>
              <a:t> בהמשך לשקופית הקודמת, יש לבקש מהתלמידים להתחבר ולדמיין עולם שבו "</a:t>
            </a:r>
            <a:r>
              <a:rPr lang="he-IL" dirty="0" err="1"/>
              <a:t>הכל</a:t>
            </a:r>
            <a:r>
              <a:rPr lang="he-IL" dirty="0"/>
              <a:t> יכול לקרות" ולשאול אותם מה הם מדמיינים שמתרחש </a:t>
            </a:r>
          </a:p>
          <a:p>
            <a:pPr algn="r" rtl="1"/>
            <a:r>
              <a:rPr lang="he-IL" dirty="0"/>
              <a:t>בעולם שכזה. לאחר מכן, יש לשאול אותם עד כמה הם מאמינים שאפשרי ליצור עולם שכזה ועד כמה הדברים כבר מתגשמים בפועל, תוך מתן דוגמאות. </a:t>
            </a:r>
          </a:p>
          <a:p>
            <a:pPr algn="r" rtl="1"/>
            <a:endParaRPr lang="he-IL" dirty="0"/>
          </a:p>
        </p:txBody>
      </p:sp>
      <p:sp>
        <p:nvSpPr>
          <p:cNvPr id="4" name="Slide Number Placeholder 3"/>
          <p:cNvSpPr>
            <a:spLocks noGrp="1"/>
          </p:cNvSpPr>
          <p:nvPr>
            <p:ph type="sldNum" sz="quarter" idx="5"/>
          </p:nvPr>
        </p:nvSpPr>
        <p:spPr/>
        <p:txBody>
          <a:bodyPr/>
          <a:lstStyle/>
          <a:p>
            <a:fld id="{512C4EDD-B3F9-40E5-AE72-5709FB623BC9}" type="slidenum">
              <a:rPr lang="he-IL" smtClean="0"/>
              <a:t>5</a:t>
            </a:fld>
            <a:endParaRPr lang="he-IL"/>
          </a:p>
        </p:txBody>
      </p:sp>
    </p:spTree>
    <p:extLst>
      <p:ext uri="{BB962C8B-B14F-4D97-AF65-F5344CB8AC3E}">
        <p14:creationId xmlns:p14="http://schemas.microsoft.com/office/powerpoint/2010/main" val="4035846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הרחבה למורה: </a:t>
            </a:r>
          </a:p>
          <a:p>
            <a:pPr algn="r" rtl="1"/>
            <a:r>
              <a:rPr lang="he-IL" dirty="0"/>
              <a:t>לאורך ההיסטוריה, בני אדם המציאו מגוון רחב של המצאות שתרמו ושיפרו לאין שיעור את איכות החיים. בסוף המאה ה-18, הביאה המהפכה התעשייתית, לשינוי בשיטת הייצור, כך </a:t>
            </a:r>
            <a:r>
              <a:rPr lang="he-IL" b="0" dirty="0"/>
              <a:t>שהפכה</a:t>
            </a:r>
            <a:r>
              <a:rPr lang="he-IL" dirty="0"/>
              <a:t> ממוכנת ותעשייתית ולא ידנית. תהליך התיעוש כלל בתוכו שימוש בקיטור כמקור אנרגיה ועל ידי שימוש במנועים חוללו שינויים גדולים בהיבטים רבים בתחומי החיים. השימוש התעשייתי במכונות אפשר </a:t>
            </a:r>
            <a:r>
              <a:rPr lang="he-IL" b="0" dirty="0"/>
              <a:t>לייצר</a:t>
            </a:r>
            <a:r>
              <a:rPr lang="he-IL" dirty="0"/>
              <a:t> כמויות גדולות של סחורה שתרמה לביסוס הכלכלה.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0" i="0" u="none" dirty="0">
                <a:solidFill>
                  <a:schemeClr val="tx1"/>
                </a:solidFill>
                <a:effectLst/>
                <a:highlight>
                  <a:srgbClr val="FFFFFF"/>
                </a:highlight>
                <a:latin typeface="Arial" panose="020B0604020202020204" pitchFamily="34" charset="0"/>
              </a:rPr>
              <a:t>המהפכה הדיגיטלית אשר החלה בשנות ה-50 כללה למעשה מעבר מטכנולוגיה אלקטרונית-אנלוגית הקשורה למכונות, לטכנולוגיה דיגיטלית, והיא מסמלת את תחילתו של עידן המידע. הדגש העיקרי הוא על ייצור דיגיטלי המוני, כאשר הבסיס לכך הוא </a:t>
            </a:r>
            <a:r>
              <a:rPr lang="he-IL" b="0" i="0" u="none" strike="noStrike" dirty="0">
                <a:solidFill>
                  <a:schemeClr val="tx1"/>
                </a:solidFill>
                <a:effectLst/>
                <a:highlight>
                  <a:srgbClr val="FFFFFF"/>
                </a:highlight>
                <a:latin typeface="Arial" panose="020B0604020202020204" pitchFamily="34" charset="0"/>
                <a:hlinkClick r:id="rId3" tooltip="מחשב">
                  <a:extLst>
                    <a:ext uri="{A12FA001-AC4F-418D-AE19-62706E023703}">
                      <ahyp:hlinkClr xmlns:ahyp="http://schemas.microsoft.com/office/drawing/2018/hyperlinkcolor" val="tx"/>
                    </a:ext>
                  </a:extLst>
                </a:hlinkClick>
              </a:rPr>
              <a:t>מחשב</a:t>
            </a:r>
            <a:r>
              <a:rPr lang="he-IL" b="0" i="0" u="none" dirty="0">
                <a:solidFill>
                  <a:schemeClr val="tx1"/>
                </a:solidFill>
                <a:effectLst/>
                <a:highlight>
                  <a:srgbClr val="FFFFFF"/>
                </a:highlight>
                <a:latin typeface="Arial" panose="020B0604020202020204" pitchFamily="34" charset="0"/>
              </a:rPr>
              <a:t>, </a:t>
            </a:r>
            <a:r>
              <a:rPr lang="he-IL" b="0" i="0" u="none" strike="noStrike" dirty="0">
                <a:solidFill>
                  <a:schemeClr val="tx1"/>
                </a:solidFill>
                <a:effectLst/>
                <a:highlight>
                  <a:srgbClr val="FFFFFF"/>
                </a:highlight>
                <a:latin typeface="Arial" panose="020B0604020202020204" pitchFamily="34" charset="0"/>
                <a:hlinkClick r:id="rId4" tooltip="טלפון סלולרי">
                  <a:extLst>
                    <a:ext uri="{A12FA001-AC4F-418D-AE19-62706E023703}">
                      <ahyp:hlinkClr xmlns:ahyp="http://schemas.microsoft.com/office/drawing/2018/hyperlinkcolor" val="tx"/>
                    </a:ext>
                  </a:extLst>
                </a:hlinkClick>
              </a:rPr>
              <a:t>טלפון סלולרי</a:t>
            </a:r>
            <a:r>
              <a:rPr lang="he-IL" b="0" i="0" u="none" dirty="0">
                <a:solidFill>
                  <a:schemeClr val="tx1"/>
                </a:solidFill>
                <a:effectLst/>
                <a:highlight>
                  <a:srgbClr val="FFFFFF"/>
                </a:highlight>
                <a:latin typeface="Arial" panose="020B0604020202020204" pitchFamily="34" charset="0"/>
              </a:rPr>
              <a:t>, ו</a:t>
            </a:r>
            <a:r>
              <a:rPr lang="he-IL" b="0" i="0" u="none" strike="noStrike" dirty="0">
                <a:solidFill>
                  <a:schemeClr val="tx1"/>
                </a:solidFill>
                <a:effectLst/>
                <a:highlight>
                  <a:srgbClr val="FFFFFF"/>
                </a:highlight>
                <a:latin typeface="Arial" panose="020B0604020202020204" pitchFamily="34" charset="0"/>
                <a:hlinkClick r:id="rId5" tooltip="פקס">
                  <a:extLst>
                    <a:ext uri="{A12FA001-AC4F-418D-AE19-62706E023703}">
                      <ahyp:hlinkClr xmlns:ahyp="http://schemas.microsoft.com/office/drawing/2018/hyperlinkcolor" val="tx"/>
                    </a:ext>
                  </a:extLst>
                </a:hlinkClick>
              </a:rPr>
              <a:t>פקס</a:t>
            </a:r>
            <a:r>
              <a:rPr lang="he-IL" b="0" i="0" u="none" dirty="0">
                <a:solidFill>
                  <a:schemeClr val="tx1"/>
                </a:solidFill>
                <a:effectLst/>
                <a:highlight>
                  <a:srgbClr val="FFFFFF"/>
                </a:highlight>
                <a:latin typeface="Arial" panose="020B0604020202020204" pitchFamily="34" charset="0"/>
              </a:rPr>
              <a:t>.</a:t>
            </a:r>
          </a:p>
          <a:p>
            <a:pPr algn="r" rtl="1"/>
            <a:endParaRPr lang="he-IL" dirty="0"/>
          </a:p>
          <a:p>
            <a:pPr algn="r" rtl="1"/>
            <a:r>
              <a:rPr lang="he-IL" dirty="0"/>
              <a:t>מתוך אתר הספריה הווירטואלית של מט"ח בקישור: </a:t>
            </a:r>
            <a:r>
              <a:rPr lang="en-US" dirty="0"/>
              <a:t>https://did.li/UkDaa</a:t>
            </a:r>
            <a:endParaRPr lang="he-IL" b="0" u="none" dirty="0">
              <a:solidFill>
                <a:schemeClr val="tx1"/>
              </a:solidFill>
            </a:endParaRPr>
          </a:p>
          <a:p>
            <a:pPr algn="r" rtl="1"/>
            <a:r>
              <a:rPr lang="he-IL" dirty="0"/>
              <a:t>מתוך אתר מכלול-האנציקלופדיה היהודית: </a:t>
            </a:r>
            <a:r>
              <a:rPr lang="en-US" dirty="0"/>
              <a:t>https://did.li/LSZ5q</a:t>
            </a:r>
            <a:r>
              <a:rPr lang="he-IL" dirty="0"/>
              <a:t> </a:t>
            </a:r>
            <a:endParaRPr lang="he-IL" b="0" u="none"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5F1F8-C5C7-4BC5-8C7E-4E8707A6B63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640761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חידון היכרות עם בינה מלאכותית:</a:t>
            </a:r>
          </a:p>
          <a:p>
            <a:r>
              <a:rPr lang="he-IL" dirty="0"/>
              <a:t>תלמיד שיתנדב, יבחר ריבוע אחד, </a:t>
            </a:r>
            <a:r>
              <a:rPr lang="he-IL" strike="noStrike" dirty="0"/>
              <a:t>ש</a:t>
            </a:r>
            <a:r>
              <a:rPr lang="he-IL" dirty="0"/>
              <a:t>בלחיצה עליו תופיע שאלה. לאחר שישיב, ניתן ומומלץ לשמוע תשובות נוספות. לאחר שמיעת תשובות נוספות, יש ללחוץ </a:t>
            </a:r>
          </a:p>
          <a:p>
            <a:r>
              <a:rPr lang="he-IL" dirty="0"/>
              <a:t>ולקבל את התשובה המורחבת שנפתחת בשקופית נפרדת.</a:t>
            </a:r>
          </a:p>
          <a:p>
            <a:r>
              <a:rPr lang="he-IL" b="1" dirty="0"/>
              <a:t>שימו לב- יש לשים לב לבחור את הריבועים לפי הסדר המספרי.</a:t>
            </a:r>
          </a:p>
        </p:txBody>
      </p:sp>
      <p:sp>
        <p:nvSpPr>
          <p:cNvPr id="4" name="Slide Number Placeholder 3"/>
          <p:cNvSpPr>
            <a:spLocks noGrp="1"/>
          </p:cNvSpPr>
          <p:nvPr>
            <p:ph type="sldNum" sz="quarter" idx="5"/>
          </p:nvPr>
        </p:nvSpPr>
        <p:spPr/>
        <p:txBody>
          <a:bodyPr/>
          <a:lstStyle/>
          <a:p>
            <a:fld id="{512C4EDD-B3F9-40E5-AE72-5709FB623BC9}" type="slidenum">
              <a:rPr lang="he-IL" smtClean="0"/>
              <a:t>7</a:t>
            </a:fld>
            <a:endParaRPr lang="he-IL"/>
          </a:p>
        </p:txBody>
      </p:sp>
    </p:spTree>
    <p:extLst>
      <p:ext uri="{BB962C8B-B14F-4D97-AF65-F5344CB8AC3E}">
        <p14:creationId xmlns:p14="http://schemas.microsoft.com/office/powerpoint/2010/main" val="1287531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בתום החידון, נפנה שאלה לכלל התלמידים בכיתה.</a:t>
            </a:r>
          </a:p>
        </p:txBody>
      </p:sp>
      <p:sp>
        <p:nvSpPr>
          <p:cNvPr id="4" name="מציין מיקום של מספר שקופית 3"/>
          <p:cNvSpPr>
            <a:spLocks noGrp="1"/>
          </p:cNvSpPr>
          <p:nvPr>
            <p:ph type="sldNum" sz="quarter" idx="5"/>
          </p:nvPr>
        </p:nvSpPr>
        <p:spPr/>
        <p:txBody>
          <a:bodyPr/>
          <a:lstStyle/>
          <a:p>
            <a:fld id="{512C4EDD-B3F9-40E5-AE72-5709FB623BC9}" type="slidenum">
              <a:rPr lang="he-IL" smtClean="0"/>
              <a:t>8</a:t>
            </a:fld>
            <a:endParaRPr lang="he-IL"/>
          </a:p>
        </p:txBody>
      </p:sp>
    </p:spTree>
    <p:extLst>
      <p:ext uri="{BB962C8B-B14F-4D97-AF65-F5344CB8AC3E}">
        <p14:creationId xmlns:p14="http://schemas.microsoft.com/office/powerpoint/2010/main" val="2306762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b="1" dirty="0"/>
              <a:t>הנחיות למורה: </a:t>
            </a:r>
          </a:p>
          <a:p>
            <a:pPr algn="r" rtl="1"/>
            <a:r>
              <a:rPr lang="he-IL" b="0" dirty="0"/>
              <a:t>נציג בפני התלמידים דוגמאות לשימושים שונים של בינה מלאכותית בחיי </a:t>
            </a:r>
            <a:r>
              <a:rPr lang="he-IL" b="0" dirty="0" err="1"/>
              <a:t>בחיי</a:t>
            </a:r>
            <a:r>
              <a:rPr lang="he-IL" b="0" dirty="0"/>
              <a:t> היום יום ונבקש ממי שיצא לו להשתמש באותו אמצעי לפחות פעם אחת שירים את </a:t>
            </a:r>
          </a:p>
          <a:p>
            <a:pPr algn="r" rtl="1"/>
            <a:r>
              <a:rPr lang="he-IL" b="0" dirty="0"/>
              <a:t>היד. בהמשך לכך, נסביר כי למעשה, לעיתים התלמידים עושים שימוש לא מודע בבינה מלאכותית והכלים שכוללים אותה הם כבר חלק בלתי נפרד </a:t>
            </a:r>
            <a:r>
              <a:rPr lang="he-IL" b="0" dirty="0" err="1"/>
              <a:t>מחיי</a:t>
            </a:r>
            <a:r>
              <a:rPr lang="he-IL" b="0" dirty="0"/>
              <a:t> היום </a:t>
            </a:r>
          </a:p>
          <a:p>
            <a:pPr algn="r" rtl="1"/>
            <a:r>
              <a:rPr lang="he-IL" b="0" dirty="0"/>
              <a:t>יום שלנו</a:t>
            </a:r>
            <a:r>
              <a:rPr lang="he-IL" dirty="0"/>
              <a:t>.</a:t>
            </a:r>
          </a:p>
          <a:p>
            <a:pPr algn="r" rtl="1"/>
            <a:endParaRPr lang="he-IL" dirty="0"/>
          </a:p>
          <a:p>
            <a:pPr algn="r" rtl="1"/>
            <a:r>
              <a:rPr lang="he-IL" b="1" dirty="0"/>
              <a:t>נשאל את התלמידים - האם אתם יכולים לחשוב על כלי נוסף שהייתם רוצים להתנסות בו השנה?</a:t>
            </a:r>
          </a:p>
          <a:p>
            <a:pPr algn="r" rtl="1"/>
            <a:endParaRPr lang="he-IL" b="1" dirty="0"/>
          </a:p>
        </p:txBody>
      </p:sp>
      <p:sp>
        <p:nvSpPr>
          <p:cNvPr id="4" name="Slide Number Placeholder 3"/>
          <p:cNvSpPr>
            <a:spLocks noGrp="1"/>
          </p:cNvSpPr>
          <p:nvPr>
            <p:ph type="sldNum" sz="quarter" idx="5"/>
          </p:nvPr>
        </p:nvSpPr>
        <p:spPr/>
        <p:txBody>
          <a:bodyPr/>
          <a:lstStyle/>
          <a:p>
            <a:fld id="{512C4EDD-B3F9-40E5-AE72-5709FB623BC9}" type="slidenum">
              <a:rPr lang="he-IL" smtClean="0"/>
              <a:t>9</a:t>
            </a:fld>
            <a:endParaRPr lang="he-IL"/>
          </a:p>
        </p:txBody>
      </p:sp>
    </p:spTree>
    <p:extLst>
      <p:ext uri="{BB962C8B-B14F-4D97-AF65-F5344CB8AC3E}">
        <p14:creationId xmlns:p14="http://schemas.microsoft.com/office/powerpoint/2010/main" val="1291593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FA3CD-0B74-D4FD-E136-0549FDFA71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64949FEC-A8CF-13FD-E591-544759EDA8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81ECD9-19EE-66DE-3B0C-8652FBAB3108}"/>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5" name="Footer Placeholder 4">
            <a:extLst>
              <a:ext uri="{FF2B5EF4-FFF2-40B4-BE49-F238E27FC236}">
                <a16:creationId xmlns:a16="http://schemas.microsoft.com/office/drawing/2014/main" id="{69D147D7-1F61-A0AF-24D9-813F939E2D7E}"/>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DE460A63-7988-36CF-525F-1AEDDA25F04F}"/>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758338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867BE-60CA-E9EB-F919-02F913C20564}"/>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41635C88-A9E6-0D75-6C7D-86069B8C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5A4A9B6E-A12E-D6B4-FB0C-993A08583F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22953401-A682-63C1-38C5-652E25A93073}"/>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6" name="Footer Placeholder 5">
            <a:extLst>
              <a:ext uri="{FF2B5EF4-FFF2-40B4-BE49-F238E27FC236}">
                <a16:creationId xmlns:a16="http://schemas.microsoft.com/office/drawing/2014/main" id="{ADB92C9F-1A83-E9EA-DE19-E1B01E2EAC23}"/>
              </a:ext>
            </a:extLst>
          </p:cNvPr>
          <p:cNvSpPr>
            <a:spLocks noGrp="1"/>
          </p:cNvSpPr>
          <p:nvPr>
            <p:ph type="ftr" sz="quarter" idx="11"/>
          </p:nvPr>
        </p:nvSpPr>
        <p:spPr/>
        <p:txBody>
          <a:bodyPr/>
          <a:lstStyle/>
          <a:p>
            <a:endParaRPr lang="he-IL" dirty="0"/>
          </a:p>
        </p:txBody>
      </p:sp>
      <p:sp>
        <p:nvSpPr>
          <p:cNvPr id="7" name="Slide Number Placeholder 6">
            <a:extLst>
              <a:ext uri="{FF2B5EF4-FFF2-40B4-BE49-F238E27FC236}">
                <a16:creationId xmlns:a16="http://schemas.microsoft.com/office/drawing/2014/main" id="{84EB228B-0BE2-6140-28B6-D1954F873528}"/>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793986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CD865-544B-529B-2CEA-D8047BE310F2}"/>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4BE8FC5F-DDAB-12EF-D147-F8BEA80B2D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9C9088-10BA-153B-67E3-9F88321AF2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D8D93813-EA24-E291-B567-136E1F28D5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FBD46C-453C-8999-CA7C-EC1E5825AE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3EE1C19F-26FB-CF78-E79B-55CCD5FE16A2}"/>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8" name="Footer Placeholder 7">
            <a:extLst>
              <a:ext uri="{FF2B5EF4-FFF2-40B4-BE49-F238E27FC236}">
                <a16:creationId xmlns:a16="http://schemas.microsoft.com/office/drawing/2014/main" id="{0342769A-0D65-F330-47DB-96EB624514FF}"/>
              </a:ext>
            </a:extLst>
          </p:cNvPr>
          <p:cNvSpPr>
            <a:spLocks noGrp="1"/>
          </p:cNvSpPr>
          <p:nvPr>
            <p:ph type="ftr" sz="quarter" idx="11"/>
          </p:nvPr>
        </p:nvSpPr>
        <p:spPr/>
        <p:txBody>
          <a:bodyPr/>
          <a:lstStyle/>
          <a:p>
            <a:endParaRPr lang="he-IL" dirty="0"/>
          </a:p>
        </p:txBody>
      </p:sp>
      <p:sp>
        <p:nvSpPr>
          <p:cNvPr id="9" name="Slide Number Placeholder 8">
            <a:extLst>
              <a:ext uri="{FF2B5EF4-FFF2-40B4-BE49-F238E27FC236}">
                <a16:creationId xmlns:a16="http://schemas.microsoft.com/office/drawing/2014/main" id="{70CDD142-1344-203E-3796-DF5E412FD6B4}"/>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3154404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F0BB-B56E-42F4-F069-D460038BD571}"/>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CAC95565-1A61-0CAD-BDF0-86394A287A1E}"/>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4" name="Footer Placeholder 3">
            <a:extLst>
              <a:ext uri="{FF2B5EF4-FFF2-40B4-BE49-F238E27FC236}">
                <a16:creationId xmlns:a16="http://schemas.microsoft.com/office/drawing/2014/main" id="{56C79DEF-F6DA-C210-D81A-31F28766B809}"/>
              </a:ext>
            </a:extLst>
          </p:cNvPr>
          <p:cNvSpPr>
            <a:spLocks noGrp="1"/>
          </p:cNvSpPr>
          <p:nvPr>
            <p:ph type="ftr" sz="quarter" idx="11"/>
          </p:nvPr>
        </p:nvSpPr>
        <p:spPr/>
        <p:txBody>
          <a:bodyPr/>
          <a:lstStyle/>
          <a:p>
            <a:endParaRPr lang="he-IL" dirty="0"/>
          </a:p>
        </p:txBody>
      </p:sp>
      <p:sp>
        <p:nvSpPr>
          <p:cNvPr id="5" name="Slide Number Placeholder 4">
            <a:extLst>
              <a:ext uri="{FF2B5EF4-FFF2-40B4-BE49-F238E27FC236}">
                <a16:creationId xmlns:a16="http://schemas.microsoft.com/office/drawing/2014/main" id="{42DE983E-D64D-6465-205F-54E8ABB5667D}"/>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663747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0ECFF3-0F57-84B2-3FF1-8B1ED16C74AF}"/>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3" name="Footer Placeholder 2">
            <a:extLst>
              <a:ext uri="{FF2B5EF4-FFF2-40B4-BE49-F238E27FC236}">
                <a16:creationId xmlns:a16="http://schemas.microsoft.com/office/drawing/2014/main" id="{B745C000-7177-7ECC-19AE-D6E11E14DBAA}"/>
              </a:ext>
            </a:extLst>
          </p:cNvPr>
          <p:cNvSpPr>
            <a:spLocks noGrp="1"/>
          </p:cNvSpPr>
          <p:nvPr>
            <p:ph type="ftr" sz="quarter" idx="11"/>
          </p:nvPr>
        </p:nvSpPr>
        <p:spPr/>
        <p:txBody>
          <a:bodyPr/>
          <a:lstStyle/>
          <a:p>
            <a:endParaRPr lang="he-IL" dirty="0"/>
          </a:p>
        </p:txBody>
      </p:sp>
      <p:sp>
        <p:nvSpPr>
          <p:cNvPr id="4" name="Slide Number Placeholder 3">
            <a:extLst>
              <a:ext uri="{FF2B5EF4-FFF2-40B4-BE49-F238E27FC236}">
                <a16:creationId xmlns:a16="http://schemas.microsoft.com/office/drawing/2014/main" id="{B8570FE3-8D89-B12A-9413-DF8241811E2E}"/>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319708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5124-1887-6C3D-9D3C-3DCEB2CEE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20BC57A8-5B50-4A4E-3D6F-41C01A05B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97713D1D-AC55-FA71-BC53-00098904B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8D4ED-D038-33A1-DC17-7C9E5BA5EB55}"/>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6" name="Footer Placeholder 5">
            <a:extLst>
              <a:ext uri="{FF2B5EF4-FFF2-40B4-BE49-F238E27FC236}">
                <a16:creationId xmlns:a16="http://schemas.microsoft.com/office/drawing/2014/main" id="{FFF394BE-0FC8-22D3-87B9-3791466F9047}"/>
              </a:ext>
            </a:extLst>
          </p:cNvPr>
          <p:cNvSpPr>
            <a:spLocks noGrp="1"/>
          </p:cNvSpPr>
          <p:nvPr>
            <p:ph type="ftr" sz="quarter" idx="11"/>
          </p:nvPr>
        </p:nvSpPr>
        <p:spPr/>
        <p:txBody>
          <a:bodyPr/>
          <a:lstStyle/>
          <a:p>
            <a:endParaRPr lang="he-IL" dirty="0"/>
          </a:p>
        </p:txBody>
      </p:sp>
      <p:sp>
        <p:nvSpPr>
          <p:cNvPr id="7" name="Slide Number Placeholder 6">
            <a:extLst>
              <a:ext uri="{FF2B5EF4-FFF2-40B4-BE49-F238E27FC236}">
                <a16:creationId xmlns:a16="http://schemas.microsoft.com/office/drawing/2014/main" id="{F6A20904-6EC6-C36F-33C9-AA6FF14052E9}"/>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50924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22AA1-30AC-AF62-DABD-B6BC176192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0ED9B6ED-8C26-12D7-DAA2-BD6ECF1780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dirty="0"/>
          </a:p>
        </p:txBody>
      </p:sp>
      <p:sp>
        <p:nvSpPr>
          <p:cNvPr id="4" name="Text Placeholder 3">
            <a:extLst>
              <a:ext uri="{FF2B5EF4-FFF2-40B4-BE49-F238E27FC236}">
                <a16:creationId xmlns:a16="http://schemas.microsoft.com/office/drawing/2014/main" id="{3309005B-B4AD-1E0F-3B8F-13AAE7731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572842-3451-A456-410D-BA3ED746E8AA}"/>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6" name="Footer Placeholder 5">
            <a:extLst>
              <a:ext uri="{FF2B5EF4-FFF2-40B4-BE49-F238E27FC236}">
                <a16:creationId xmlns:a16="http://schemas.microsoft.com/office/drawing/2014/main" id="{5C502F7D-F93D-69FB-4365-5E4E9874047C}"/>
              </a:ext>
            </a:extLst>
          </p:cNvPr>
          <p:cNvSpPr>
            <a:spLocks noGrp="1"/>
          </p:cNvSpPr>
          <p:nvPr>
            <p:ph type="ftr" sz="quarter" idx="11"/>
          </p:nvPr>
        </p:nvSpPr>
        <p:spPr/>
        <p:txBody>
          <a:bodyPr/>
          <a:lstStyle/>
          <a:p>
            <a:endParaRPr lang="he-IL" dirty="0"/>
          </a:p>
        </p:txBody>
      </p:sp>
      <p:sp>
        <p:nvSpPr>
          <p:cNvPr id="7" name="Slide Number Placeholder 6">
            <a:extLst>
              <a:ext uri="{FF2B5EF4-FFF2-40B4-BE49-F238E27FC236}">
                <a16:creationId xmlns:a16="http://schemas.microsoft.com/office/drawing/2014/main" id="{DEB5D81E-512E-25D5-E09D-78D8E98C2880}"/>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831336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5828E-80FB-0A55-61A0-3DFFC99504BA}"/>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088E829A-23AC-C923-9B37-A1F67722E8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4838D229-6AD9-51FE-5847-8BE1AE209133}"/>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5" name="Footer Placeholder 4">
            <a:extLst>
              <a:ext uri="{FF2B5EF4-FFF2-40B4-BE49-F238E27FC236}">
                <a16:creationId xmlns:a16="http://schemas.microsoft.com/office/drawing/2014/main" id="{E8EA62FA-BF96-3E0C-623C-0D93FE55DD71}"/>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89BB4829-A1DA-57C9-0417-8E969C8EAD46}"/>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542609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A42E53-F72A-8041-A70D-79021F988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14D95689-7BD2-6E71-78EB-6553F6CE1C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C16DCD98-4B6E-B022-6327-C1C704D060A6}"/>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5" name="Footer Placeholder 4">
            <a:extLst>
              <a:ext uri="{FF2B5EF4-FFF2-40B4-BE49-F238E27FC236}">
                <a16:creationId xmlns:a16="http://schemas.microsoft.com/office/drawing/2014/main" id="{6F326FCF-44AF-AA3A-71C7-34837D6322D2}"/>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117AB8BB-CCD2-827A-CEA1-22E982899560}"/>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3269598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להדפסה</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ד'/שבט/תשפ"ה</a:t>
            </a:fld>
            <a:endParaRPr lang="he-IL" dirty="0"/>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dirty="0"/>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dirty="0"/>
          </a:p>
        </p:txBody>
      </p:sp>
      <p:pic>
        <p:nvPicPr>
          <p:cNvPr id="8" name="גרפיקה 7" descr="מדפסת עם מילוי מלא">
            <a:extLst>
              <a:ext uri="{FF2B5EF4-FFF2-40B4-BE49-F238E27FC236}">
                <a16:creationId xmlns:a16="http://schemas.microsoft.com/office/drawing/2014/main" id="{F081D27F-CC65-4765-8A54-7A590F725B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60796" y="936396"/>
            <a:ext cx="4985208" cy="4985208"/>
          </a:xfrm>
          <a:prstGeom prst="rect">
            <a:avLst/>
          </a:prstGeom>
        </p:spPr>
      </p:pic>
    </p:spTree>
    <p:extLst>
      <p:ext uri="{BB962C8B-B14F-4D97-AF65-F5344CB8AC3E}">
        <p14:creationId xmlns:p14="http://schemas.microsoft.com/office/powerpoint/2010/main" val="1240952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6551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7242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ד'/שבט/תשפ"ה</a:t>
            </a:fld>
            <a:endParaRPr lang="he-IL" dirty="0"/>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dirty="0"/>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213839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11FB0-C23E-1930-63F7-4B239421D7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4175D3FD-E200-AA86-ED88-CCB0F46E59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9437EC0D-424C-EBA0-9B3C-031E73A24D73}"/>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5" name="Footer Placeholder 4">
            <a:extLst>
              <a:ext uri="{FF2B5EF4-FFF2-40B4-BE49-F238E27FC236}">
                <a16:creationId xmlns:a16="http://schemas.microsoft.com/office/drawing/2014/main" id="{DE3ED576-8489-967A-FDD9-BFCDE210D37C}"/>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9DDC8810-F69E-BC10-3BA1-6CB0E022CF31}"/>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930287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8EF5-B21D-B376-2809-BFD66D1ADF1F}"/>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8E6FA055-0A1D-E28A-B2C7-FD09AE37A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1B1E61AB-1281-99B9-69FD-32895A80FB10}"/>
              </a:ext>
            </a:extLst>
          </p:cNvPr>
          <p:cNvSpPr>
            <a:spLocks noGrp="1"/>
          </p:cNvSpPr>
          <p:nvPr>
            <p:ph type="dt" sz="half" idx="10"/>
          </p:nvPr>
        </p:nvSpPr>
        <p:spPr/>
        <p:txBody>
          <a:bodyPr/>
          <a:lstStyle/>
          <a:p>
            <a:fld id="{2CEC7074-CB81-4DC1-A98C-7737FB2980D7}" type="datetimeFigureOut">
              <a:rPr lang="he-IL" smtClean="0"/>
              <a:t>ד'/שבט/תשפ"ה</a:t>
            </a:fld>
            <a:endParaRPr lang="he-IL" dirty="0"/>
          </a:p>
        </p:txBody>
      </p:sp>
      <p:sp>
        <p:nvSpPr>
          <p:cNvPr id="5" name="Footer Placeholder 4">
            <a:extLst>
              <a:ext uri="{FF2B5EF4-FFF2-40B4-BE49-F238E27FC236}">
                <a16:creationId xmlns:a16="http://schemas.microsoft.com/office/drawing/2014/main" id="{25689857-4296-2C63-2764-ABB03ADB9E0D}"/>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EFEFE198-9200-C1D5-2F5D-0E2497875B32}"/>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926428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75" r:id="rId5"/>
    <p:sldLayoutId id="2147483676" r:id="rId6"/>
    <p:sldLayoutId id="214748369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9CFFD9-787F-88E7-A18E-EDADCB48B6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283F123C-BE2F-97C0-D6FB-7A71A50825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6FA5C3E1-DB88-B4DE-45EC-19C9C7BEC0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C7074-CB81-4DC1-A98C-7737FB2980D7}" type="datetimeFigureOut">
              <a:rPr lang="he-IL" smtClean="0"/>
              <a:t>ד'/שבט/תשפ"ה</a:t>
            </a:fld>
            <a:endParaRPr lang="he-IL" dirty="0"/>
          </a:p>
        </p:txBody>
      </p:sp>
      <p:sp>
        <p:nvSpPr>
          <p:cNvPr id="5" name="Footer Placeholder 4">
            <a:extLst>
              <a:ext uri="{FF2B5EF4-FFF2-40B4-BE49-F238E27FC236}">
                <a16:creationId xmlns:a16="http://schemas.microsoft.com/office/drawing/2014/main" id="{56DE5FC8-566A-D894-F086-369DC12EF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dirty="0"/>
          </a:p>
        </p:txBody>
      </p:sp>
      <p:sp>
        <p:nvSpPr>
          <p:cNvPr id="6" name="Slide Number Placeholder 5">
            <a:extLst>
              <a:ext uri="{FF2B5EF4-FFF2-40B4-BE49-F238E27FC236}">
                <a16:creationId xmlns:a16="http://schemas.microsoft.com/office/drawing/2014/main" id="{4017B003-DA67-D9C0-8FF2-045108055B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B220A-AA03-4559-840D-B948C93666D0}" type="slidenum">
              <a:rPr lang="he-IL" smtClean="0"/>
              <a:t>‹#›</a:t>
            </a:fld>
            <a:endParaRPr lang="he-IL" dirty="0"/>
          </a:p>
        </p:txBody>
      </p:sp>
    </p:spTree>
    <p:extLst>
      <p:ext uri="{BB962C8B-B14F-4D97-AF65-F5344CB8AC3E}">
        <p14:creationId xmlns:p14="http://schemas.microsoft.com/office/powerpoint/2010/main" val="202795133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hyperlink" Target="https://lexica.art/?q=cat+on+tree"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slide" Target="slide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slide" Target="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slide" Target="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slide" Target="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slide" Target="slide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 Target="slide19.xml"/><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slide" Target="slide20.xml"/><Relationship Id="rId5" Type="http://schemas.openxmlformats.org/officeDocument/2006/relationships/slide" Target="slide21.xml"/><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slide" Target="slide22.xml"/><Relationship Id="rId9" Type="http://schemas.openxmlformats.org/officeDocument/2006/relationships/image" Target="../media/image16.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3.png"/><Relationship Id="rId5" Type="http://schemas.microsoft.com/office/2007/relationships/hdphoto" Target="../media/hdphoto2.wdp"/><Relationship Id="rId10" Type="http://schemas.openxmlformats.org/officeDocument/2006/relationships/slide" Target="slide22.xml"/><Relationship Id="rId4" Type="http://schemas.openxmlformats.org/officeDocument/2006/relationships/image" Target="../media/image22.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
          <p:cNvSpPr/>
          <p:nvPr/>
        </p:nvSpPr>
        <p:spPr>
          <a:xfrm>
            <a:off x="-3757" y="-121920"/>
            <a:ext cx="12192000" cy="5069932"/>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9" name="Google Shape;119;p1"/>
          <p:cNvSpPr/>
          <p:nvPr/>
        </p:nvSpPr>
        <p:spPr>
          <a:xfrm>
            <a:off x="0" y="2594478"/>
            <a:ext cx="12192000" cy="4263522"/>
          </a:xfrm>
          <a:prstGeom prst="rect">
            <a:avLst/>
          </a:prstGeom>
          <a:solidFill>
            <a:srgbClr val="BA06BA"/>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0" name="Google Shape;120;p1"/>
          <p:cNvPicPr preferRelativeResize="0"/>
          <p:nvPr/>
        </p:nvPicPr>
        <p:blipFill rotWithShape="1">
          <a:blip r:embed="rId3">
            <a:alphaModFix/>
          </a:blip>
          <a:srcRect/>
          <a:stretch/>
        </p:blipFill>
        <p:spPr>
          <a:xfrm>
            <a:off x="646095" y="100884"/>
            <a:ext cx="776288" cy="892175"/>
          </a:xfrm>
          <a:prstGeom prst="rect">
            <a:avLst/>
          </a:prstGeom>
          <a:noFill/>
          <a:ln>
            <a:noFill/>
          </a:ln>
        </p:spPr>
      </p:pic>
      <p:sp>
        <p:nvSpPr>
          <p:cNvPr id="121" name="Google Shape;121;p1"/>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002060"/>
                </a:solidFill>
                <a:effectLst/>
                <a:uLnTx/>
                <a:uFillTx/>
                <a:latin typeface="Calibri"/>
                <a:ea typeface="Calibri"/>
                <a:cs typeface="Calibri"/>
                <a:sym typeface="Calibri"/>
              </a:rPr>
              <a:t>משרד החינוך</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002060"/>
                </a:solidFill>
                <a:effectLst/>
                <a:uLnTx/>
                <a:uFillTx/>
                <a:latin typeface="Calibri"/>
                <a:ea typeface="Calibri"/>
                <a:cs typeface="Calibri"/>
                <a:sym typeface="Calibri"/>
              </a:rPr>
              <a:t>מינהל פדגוגי</a:t>
            </a:r>
            <a:endParaRPr kumimoji="0" sz="900" b="0" i="0" u="none" strike="noStrike" kern="0" cap="none" spc="0" normalizeH="0" baseline="0" noProof="0">
              <a:ln>
                <a:noFill/>
              </a:ln>
              <a:solidFill>
                <a:srgbClr val="002060"/>
              </a:solidFill>
              <a:effectLst/>
              <a:uLnTx/>
              <a:uFillTx/>
              <a:latin typeface="Calibri"/>
              <a:ea typeface="Calibri"/>
              <a:cs typeface="Calibri"/>
              <a:sym typeface="Calibri"/>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002060"/>
                </a:solidFill>
                <a:effectLst/>
                <a:uLnTx/>
                <a:uFillTx/>
                <a:latin typeface="Calibri"/>
                <a:ea typeface="Calibri"/>
                <a:cs typeface="Calibri"/>
                <a:sym typeface="Calibri"/>
              </a:rPr>
              <a:t>אגף בכיר שירות פסיכולוגי ייעוצי</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
          <p:cNvSpPr/>
          <p:nvPr/>
        </p:nvSpPr>
        <p:spPr>
          <a:xfrm>
            <a:off x="-676353" y="535447"/>
            <a:ext cx="12876028" cy="1676701"/>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iw-IL" sz="4800" b="0" i="0" u="none" strike="noStrike" kern="0" cap="none" spc="0" normalizeH="0" baseline="0" noProof="0" dirty="0">
                <a:ln>
                  <a:noFill/>
                </a:ln>
                <a:solidFill>
                  <a:srgbClr val="002060"/>
                </a:solidFill>
                <a:effectLst/>
                <a:uLnTx/>
                <a:uFillTx/>
                <a:latin typeface="Calibri"/>
                <a:ea typeface="Calibri"/>
                <a:cs typeface="Calibri"/>
                <a:sym typeface="Calibri"/>
              </a:rPr>
              <a:t>יחידת לימוד בכישורי חיים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lang="he-IL" sz="4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נורמות התנהגות וגבולות לקידום מרחב בטוח וחיובי ברשת</a:t>
            </a:r>
            <a:endParaRPr kumimoji="0"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123" name="Google Shape;123;p1"/>
          <p:cNvSpPr txBox="1"/>
          <p:nvPr/>
        </p:nvSpPr>
        <p:spPr>
          <a:xfrm>
            <a:off x="6422818" y="5764431"/>
            <a:ext cx="6692346" cy="956504"/>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6666"/>
              </a:lnSpc>
              <a:spcBef>
                <a:spcPts val="0"/>
              </a:spcBef>
              <a:spcAft>
                <a:spcPts val="0"/>
              </a:spcAft>
              <a:buClr>
                <a:srgbClr val="000000"/>
              </a:buClr>
              <a:buSzTx/>
              <a:buFont typeface="Arial"/>
              <a:buNone/>
              <a:tabLst/>
              <a:defRPr/>
            </a:pPr>
            <a:r>
              <a:rPr kumimoji="0" lang="he-IL" sz="4800" b="1" i="0" u="none" strike="noStrike" kern="0" cap="none" spc="0" normalizeH="0" baseline="0" noProof="0" dirty="0">
                <a:ln>
                  <a:noFill/>
                </a:ln>
                <a:solidFill>
                  <a:srgbClr val="FFFFFF"/>
                </a:solidFill>
                <a:effectLst/>
                <a:uLnTx/>
                <a:uFillTx/>
                <a:latin typeface="Calibri"/>
                <a:ea typeface="Calibri"/>
                <a:cs typeface="Calibri"/>
                <a:sym typeface="Calibri"/>
              </a:rPr>
              <a:t>חטיבת ביניים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24" name="Google Shape;124;p1"/>
          <p:cNvPicPr preferRelativeResize="0"/>
          <p:nvPr/>
        </p:nvPicPr>
        <p:blipFill rotWithShape="1">
          <a:blip r:embed="rId4">
            <a:alphaModFix/>
          </a:blip>
          <a:srcRect/>
          <a:stretch/>
        </p:blipFill>
        <p:spPr>
          <a:xfrm rot="10800000">
            <a:off x="-3757" y="5076101"/>
            <a:ext cx="5327518" cy="1376660"/>
          </a:xfrm>
          <a:prstGeom prst="rect">
            <a:avLst/>
          </a:prstGeom>
          <a:noFill/>
          <a:ln>
            <a:noFill/>
          </a:ln>
        </p:spPr>
      </p:pic>
      <p:sp>
        <p:nvSpPr>
          <p:cNvPr id="125" name="Google Shape;125;p1"/>
          <p:cNvSpPr txBox="1"/>
          <p:nvPr/>
        </p:nvSpPr>
        <p:spPr>
          <a:xfrm>
            <a:off x="-1173372" y="5291154"/>
            <a:ext cx="6426575" cy="837112"/>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10000"/>
              </a:lnSpc>
              <a:spcBef>
                <a:spcPts val="0"/>
              </a:spcBef>
              <a:spcAft>
                <a:spcPts val="0"/>
              </a:spcAft>
              <a:buClr>
                <a:srgbClr val="000000"/>
              </a:buClr>
              <a:buSzTx/>
              <a:buFont typeface="Arial"/>
              <a:buNone/>
              <a:tabLst/>
              <a:defRPr/>
            </a:pPr>
            <a:r>
              <a:rPr kumimoji="0" lang="iw-IL" sz="2400" b="1" i="0" u="none" strike="noStrike" kern="0" cap="none" spc="0" normalizeH="0" baseline="0" noProof="0" dirty="0">
                <a:ln>
                  <a:noFill/>
                </a:ln>
                <a:solidFill>
                  <a:srgbClr val="FFFFFF"/>
                </a:solidFill>
                <a:effectLst/>
                <a:uLnTx/>
                <a:uFillTx/>
                <a:latin typeface="Calibri"/>
                <a:ea typeface="Calibri"/>
                <a:cs typeface="Calibri"/>
                <a:sym typeface="Calibri"/>
              </a:rPr>
              <a:t>מיומנות מרכזית</a:t>
            </a:r>
            <a:br>
              <a:rPr kumimoji="0" lang="iw-IL" sz="2400" b="1" i="0" u="none" strike="noStrike" kern="0" cap="none" spc="0" normalizeH="0" baseline="0" noProof="0" dirty="0">
                <a:ln>
                  <a:noFill/>
                </a:ln>
                <a:solidFill>
                  <a:srgbClr val="FFFFFF"/>
                </a:solidFill>
                <a:effectLst/>
                <a:uLnTx/>
                <a:uFillTx/>
                <a:latin typeface="Calibri"/>
                <a:ea typeface="Calibri"/>
                <a:cs typeface="Calibri"/>
                <a:sym typeface="Calibri"/>
              </a:rPr>
            </a:br>
            <a:r>
              <a:rPr kumimoji="0" lang="he-IL" sz="2000" b="0" i="0" u="none" strike="noStrike" kern="0" cap="none" spc="0" normalizeH="0" baseline="0" noProof="0" dirty="0">
                <a:ln>
                  <a:noFill/>
                </a:ln>
                <a:solidFill>
                  <a:srgbClr val="FFFFFF"/>
                </a:solidFill>
                <a:effectLst/>
                <a:uLnTx/>
                <a:uFillTx/>
                <a:latin typeface="Calibri"/>
                <a:ea typeface="Calibri"/>
                <a:cs typeface="Calibri"/>
                <a:sym typeface="Calibri"/>
              </a:rPr>
              <a:t>מודעות עצמית</a:t>
            </a:r>
            <a:endParaRPr kumimoji="0" sz="20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26" name="Google Shape;126;p1"/>
          <p:cNvSpPr txBox="1"/>
          <p:nvPr/>
        </p:nvSpPr>
        <p:spPr>
          <a:xfrm>
            <a:off x="1260173" y="2920238"/>
            <a:ext cx="9221754" cy="1107955"/>
          </a:xfrm>
          <a:prstGeom prst="rect">
            <a:avLst/>
          </a:prstGeom>
          <a:noFill/>
          <a:ln>
            <a:noFill/>
          </a:ln>
        </p:spPr>
        <p:txBody>
          <a:bodyPr spcFirstLastPara="1" wrap="square" lIns="91425" tIns="45700" rIns="91425" bIns="45700" anchor="t" anchorCtr="0">
            <a:spAutoFit/>
          </a:bodyPr>
          <a:lstStyle/>
          <a:p>
            <a:pPr algn="ctr"/>
            <a:r>
              <a:rPr lang="he-IL" sz="6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"השמיים הם הגבול"</a:t>
            </a:r>
          </a:p>
        </p:txBody>
      </p:sp>
      <p:pic>
        <p:nvPicPr>
          <p:cNvPr id="127" name="Google Shape;127;p1"/>
          <p:cNvPicPr preferRelativeResize="0"/>
          <p:nvPr/>
        </p:nvPicPr>
        <p:blipFill>
          <a:blip r:embed="rId5">
            <a:alphaModFix/>
          </a:blip>
          <a:stretch>
            <a:fillRect/>
          </a:stretch>
        </p:blipFill>
        <p:spPr>
          <a:xfrm>
            <a:off x="8626225" y="-121925"/>
            <a:ext cx="3573450" cy="1706950"/>
          </a:xfrm>
          <a:prstGeom prst="rect">
            <a:avLst/>
          </a:prstGeom>
          <a:noFill/>
          <a:ln>
            <a:noFill/>
          </a:ln>
        </p:spPr>
      </p:pic>
      <p:pic>
        <p:nvPicPr>
          <p:cNvPr id="2" name="Picture 2" descr="https://lh4.googleusercontent.com/8nRRSCAcVTz6bY4JOpdRVQLqYC2-9FNFzr01ZHnANkdWoXgfBA8ZiUiq5SdUpJlx1NvNt1_xVh4dNYQztGfeqFRU3E1WRjRHcksMLGmdX4hu_WPe7nX_DKwB5he-5rid4A">
            <a:extLst>
              <a:ext uri="{FF2B5EF4-FFF2-40B4-BE49-F238E27FC236}">
                <a16:creationId xmlns:a16="http://schemas.microsoft.com/office/drawing/2014/main" id="{E6516588-A786-BC03-8983-F046770578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018" y="152190"/>
            <a:ext cx="1328369" cy="5817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F4F0D703-17AF-4ED1-D258-C41270DDF2AF}"/>
              </a:ext>
            </a:extLst>
          </p:cNvPr>
          <p:cNvSpPr/>
          <p:nvPr/>
        </p:nvSpPr>
        <p:spPr>
          <a:xfrm>
            <a:off x="-135737" y="-441960"/>
            <a:ext cx="12434417" cy="1941945"/>
          </a:xfrm>
          <a:prstGeom prst="rect">
            <a:avLst/>
          </a:prstGeom>
          <a:solidFill>
            <a:srgbClr val="FDD5F7"/>
          </a:solidFill>
        </p:spPr>
        <p:txBody>
          <a:bodyPr wrap="square" lIns="91440" tIns="45720" rIns="91440" bIns="45720">
            <a:spAutoFit/>
          </a:bodyPr>
          <a:lstStyle/>
          <a:p>
            <a:pPr algn="ctr"/>
            <a:endParaRPr lang="en-US" sz="88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06A5A221-27F5-BAA6-DAC8-4F92B244243D}"/>
              </a:ext>
            </a:extLst>
          </p:cNvPr>
          <p:cNvSpPr>
            <a:spLocks noGrp="1"/>
          </p:cNvSpPr>
          <p:nvPr>
            <p:ph type="title"/>
          </p:nvPr>
        </p:nvSpPr>
        <p:spPr>
          <a:xfrm>
            <a:off x="1156699" y="179521"/>
            <a:ext cx="10515600" cy="1325563"/>
          </a:xfrm>
        </p:spPr>
        <p:txBody>
          <a:bodyPr/>
          <a:lstStyle/>
          <a:p>
            <a:pPr rtl="1"/>
            <a:r>
              <a:rPr lang="he-IL" dirty="0"/>
              <a:t>בינה מלאכותית - מה זה בכלל? </a:t>
            </a:r>
          </a:p>
        </p:txBody>
      </p:sp>
      <p:pic>
        <p:nvPicPr>
          <p:cNvPr id="7" name="Picture 4" descr="Free Artificial Intelligence Robot photo and picture">
            <a:extLst>
              <a:ext uri="{FF2B5EF4-FFF2-40B4-BE49-F238E27FC236}">
                <a16:creationId xmlns:a16="http://schemas.microsoft.com/office/drawing/2014/main" id="{60A061AC-3809-56AE-7629-7946CB965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499" y="1556640"/>
            <a:ext cx="5484979" cy="41811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DEA4FBC-6029-A754-F30D-C4C0A5A1271C}"/>
              </a:ext>
            </a:extLst>
          </p:cNvPr>
          <p:cNvSpPr/>
          <p:nvPr/>
        </p:nvSpPr>
        <p:spPr>
          <a:xfrm>
            <a:off x="0" y="6452170"/>
            <a:ext cx="12192000" cy="405829"/>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03F1E016-31E6-9E59-0AC7-22C86158FBB4}"/>
              </a:ext>
            </a:extLst>
          </p:cNvPr>
          <p:cNvPicPr>
            <a:picLocks noChangeAspect="1"/>
          </p:cNvPicPr>
          <p:nvPr/>
        </p:nvPicPr>
        <p:blipFill>
          <a:blip r:embed="rId4"/>
          <a:stretch>
            <a:fillRect/>
          </a:stretch>
        </p:blipFill>
        <p:spPr>
          <a:xfrm>
            <a:off x="6388522" y="5074039"/>
            <a:ext cx="2124140" cy="132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E99C6E43-63A7-5589-4977-30FFE4DBF8C3}"/>
              </a:ext>
            </a:extLst>
          </p:cNvPr>
          <p:cNvSpPr txBox="1"/>
          <p:nvPr/>
        </p:nvSpPr>
        <p:spPr>
          <a:xfrm>
            <a:off x="292522" y="1487055"/>
            <a:ext cx="5803478" cy="5021055"/>
          </a:xfrm>
          <a:prstGeom prst="rect">
            <a:avLst/>
          </a:prstGeom>
          <a:noFill/>
        </p:spPr>
        <p:txBody>
          <a:bodyPr wrap="square" rtlCol="1">
            <a:spAutoFit/>
          </a:bodyPr>
          <a:lstStyle/>
          <a:p>
            <a:pPr marL="285750" indent="-285750" algn="r" rtl="1">
              <a:lnSpc>
                <a:spcPct val="150000"/>
              </a:lnSpc>
              <a:buFont typeface="Wingdings" panose="05000000000000000000" pitchFamily="2" charset="2"/>
              <a:buChar char="Ø"/>
            </a:pPr>
            <a:r>
              <a:rPr lang="he-IL" sz="2400" dirty="0">
                <a:latin typeface="Calibri" panose="020F0502020204030204" pitchFamily="34" charset="0"/>
                <a:ea typeface="Calibri" panose="020F0502020204030204" pitchFamily="34" charset="0"/>
                <a:cs typeface="Calibri" panose="020F0502020204030204" pitchFamily="34" charset="0"/>
              </a:rPr>
              <a:t>בינה מלאכותית </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Artificial Intelligence</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he-IL"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AI</a:t>
            </a:r>
            <a:r>
              <a:rPr lang="he-IL" sz="2400" dirty="0">
                <a:latin typeface="Calibri" panose="020F0502020204030204" pitchFamily="34" charset="0"/>
                <a:ea typeface="Calibri" panose="020F0502020204030204" pitchFamily="34" charset="0"/>
                <a:cs typeface="Calibri" panose="020F0502020204030204" pitchFamily="34" charset="0"/>
              </a:rPr>
              <a:t>) הינה ענף במדעי המחשב אשר החל להתפתח בשנות ה-50 וכיום בא לידי ביטוי בחיינו באמצעים רבים.</a:t>
            </a:r>
          </a:p>
          <a:p>
            <a:pPr marL="285750" indent="-285750" algn="r" rtl="1">
              <a:lnSpc>
                <a:spcPct val="150000"/>
              </a:lnSpc>
              <a:buFont typeface="Wingdings" panose="05000000000000000000" pitchFamily="2" charset="2"/>
              <a:buChar char="Ø"/>
            </a:pPr>
            <a:r>
              <a:rPr lang="he-IL" sz="2400" dirty="0">
                <a:latin typeface="Calibri" panose="020F0502020204030204" pitchFamily="34" charset="0"/>
                <a:ea typeface="Calibri" panose="020F0502020204030204" pitchFamily="34" charset="0"/>
                <a:cs typeface="Calibri" panose="020F0502020204030204" pitchFamily="34" charset="0"/>
              </a:rPr>
              <a:t>ה-</a:t>
            </a:r>
            <a:r>
              <a:rPr lang="en-US" sz="2400" dirty="0">
                <a:latin typeface="Calibri" panose="020F0502020204030204" pitchFamily="34" charset="0"/>
                <a:ea typeface="Calibri" panose="020F0502020204030204" pitchFamily="34" charset="0"/>
                <a:cs typeface="Calibri" panose="020F0502020204030204" pitchFamily="34" charset="0"/>
              </a:rPr>
              <a:t>AI</a:t>
            </a:r>
            <a:r>
              <a:rPr lang="he-IL" sz="2400" dirty="0">
                <a:latin typeface="Calibri" panose="020F0502020204030204" pitchFamily="34" charset="0"/>
                <a:ea typeface="Calibri" panose="020F0502020204030204" pitchFamily="34" charset="0"/>
                <a:cs typeface="Calibri" panose="020F0502020204030204" pitchFamily="34" charset="0"/>
              </a:rPr>
              <a:t> מדמה יכולות חשיבה ובינה אנושית, בעזרת כלים ושיטות שונות.</a:t>
            </a:r>
          </a:p>
          <a:p>
            <a:pPr marL="285750" indent="-285750" algn="r" rtl="1">
              <a:lnSpc>
                <a:spcPct val="150000"/>
              </a:lnSpc>
              <a:buFont typeface="Wingdings" panose="05000000000000000000" pitchFamily="2" charset="2"/>
              <a:buChar char="Ø"/>
            </a:pPr>
            <a:r>
              <a:rPr lang="he-IL" sz="2400" dirty="0">
                <a:latin typeface="Calibri" panose="020F0502020204030204" pitchFamily="34" charset="0"/>
                <a:ea typeface="Calibri" panose="020F0502020204030204" pitchFamily="34" charset="0"/>
                <a:cs typeface="Calibri" panose="020F0502020204030204" pitchFamily="34" charset="0"/>
              </a:rPr>
              <a:t>ה-</a:t>
            </a:r>
            <a:r>
              <a:rPr lang="en-US" sz="2400" dirty="0">
                <a:latin typeface="Calibri" panose="020F0502020204030204" pitchFamily="34" charset="0"/>
                <a:ea typeface="Calibri" panose="020F0502020204030204" pitchFamily="34" charset="0"/>
                <a:cs typeface="Calibri" panose="020F0502020204030204" pitchFamily="34" charset="0"/>
              </a:rPr>
              <a:t>AI </a:t>
            </a:r>
            <a:r>
              <a:rPr lang="he-IL" sz="2400" dirty="0">
                <a:latin typeface="Calibri" panose="020F0502020204030204" pitchFamily="34" charset="0"/>
                <a:ea typeface="Calibri" panose="020F0502020204030204" pitchFamily="34" charset="0"/>
                <a:cs typeface="Calibri" panose="020F0502020204030204" pitchFamily="34" charset="0"/>
              </a:rPr>
              <a:t> תורם לחיינו</a:t>
            </a:r>
            <a:r>
              <a:rPr lang="en-US" sz="2400" dirty="0">
                <a:latin typeface="Calibri" panose="020F0502020204030204" pitchFamily="34" charset="0"/>
                <a:ea typeface="Calibri" panose="020F0502020204030204" pitchFamily="34" charset="0"/>
                <a:cs typeface="Calibri" panose="020F0502020204030204" pitchFamily="34" charset="0"/>
              </a:rPr>
              <a:t> </a:t>
            </a:r>
            <a:r>
              <a:rPr lang="he-IL" sz="2400" dirty="0">
                <a:latin typeface="Calibri" panose="020F0502020204030204" pitchFamily="34" charset="0"/>
                <a:ea typeface="Calibri" panose="020F0502020204030204" pitchFamily="34" charset="0"/>
                <a:cs typeface="Calibri" panose="020F0502020204030204" pitchFamily="34" charset="0"/>
              </a:rPr>
              <a:t>במגוון דרכים, כגון:</a:t>
            </a:r>
            <a:br>
              <a:rPr lang="en-US" sz="2400" dirty="0">
                <a:latin typeface="Calibri" panose="020F0502020204030204" pitchFamily="34" charset="0"/>
                <a:ea typeface="Calibri" panose="020F0502020204030204" pitchFamily="34" charset="0"/>
                <a:cs typeface="Calibri" panose="020F0502020204030204" pitchFamily="34" charset="0"/>
              </a:rPr>
            </a:br>
            <a:r>
              <a:rPr lang="he-IL" sz="2400" dirty="0">
                <a:latin typeface="Calibri" panose="020F0502020204030204" pitchFamily="34" charset="0"/>
                <a:ea typeface="Calibri" panose="020F0502020204030204" pitchFamily="34" charset="0"/>
                <a:cs typeface="Calibri" panose="020F0502020204030204" pitchFamily="34" charset="0"/>
              </a:rPr>
              <a:t>קבלת החלטות, פתרון בעיות, התאמה אישית, ניהול משימות ועוד.</a:t>
            </a:r>
          </a:p>
        </p:txBody>
      </p:sp>
    </p:spTree>
    <p:extLst>
      <p:ext uri="{BB962C8B-B14F-4D97-AF65-F5344CB8AC3E}">
        <p14:creationId xmlns:p14="http://schemas.microsoft.com/office/powerpoint/2010/main" val="78843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37144F-BEB4-5018-B4F6-9614F7644D1A}"/>
              </a:ext>
            </a:extLst>
          </p:cNvPr>
          <p:cNvSpPr/>
          <p:nvPr/>
        </p:nvSpPr>
        <p:spPr>
          <a:xfrm>
            <a:off x="462708" y="2225407"/>
            <a:ext cx="11380425" cy="3920815"/>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3">
            <a:extLst>
              <a:ext uri="{FF2B5EF4-FFF2-40B4-BE49-F238E27FC236}">
                <a16:creationId xmlns:a16="http://schemas.microsoft.com/office/drawing/2014/main" id="{578A4161-5EB7-5124-1A29-13E78D35D69B}"/>
              </a:ext>
            </a:extLst>
          </p:cNvPr>
          <p:cNvSpPr/>
          <p:nvPr/>
        </p:nvSpPr>
        <p:spPr>
          <a:xfrm>
            <a:off x="0" y="304395"/>
            <a:ext cx="12192000" cy="150074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5D0E508C-3E7E-F86D-AFEF-FCE1B9661EEB}"/>
              </a:ext>
            </a:extLst>
          </p:cNvPr>
          <p:cNvSpPr/>
          <p:nvPr/>
        </p:nvSpPr>
        <p:spPr>
          <a:xfrm>
            <a:off x="1288767" y="190491"/>
            <a:ext cx="10150350" cy="1754326"/>
          </a:xfrm>
          <a:prstGeom prst="rect">
            <a:avLst/>
          </a:prstGeom>
          <a:noFill/>
        </p:spPr>
        <p:txBody>
          <a:bodyPr wrap="square" lIns="91440" tIns="45720" rIns="91440" bIns="45720">
            <a:spAutoFit/>
          </a:bodyPr>
          <a:lstStyle/>
          <a:p>
            <a:pPr algn="ctr"/>
            <a:r>
              <a:rPr lang="he-IL" sz="5400" b="1" cap="none" spc="0" dirty="0">
                <a:ln w="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בינה מלאכותית יוצרת- עולם של אפשרויות</a:t>
            </a:r>
            <a:endParaRPr lang="en-US" sz="5400" b="1" cap="none" spc="0" dirty="0">
              <a:ln w="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AB12C7E-4314-691D-9A6A-D02E050FB2E0}"/>
              </a:ext>
            </a:extLst>
          </p:cNvPr>
          <p:cNvSpPr txBox="1"/>
          <p:nvPr/>
        </p:nvSpPr>
        <p:spPr>
          <a:xfrm>
            <a:off x="572725" y="2331139"/>
            <a:ext cx="11046549" cy="3709349"/>
          </a:xfrm>
          <a:prstGeom prst="rect">
            <a:avLst/>
          </a:prstGeom>
          <a:solidFill>
            <a:srgbClr val="FDD5F7"/>
          </a:solidFill>
        </p:spPr>
        <p:txBody>
          <a:bodyPr wrap="square" rtlCol="1">
            <a:spAutoFit/>
          </a:bodyPr>
          <a:lstStyle/>
          <a:p>
            <a:pPr algn="ctr" rtl="1">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בשנה האחרונה התפתחה גם הבינה המלאכותית היוצרת. מדובר על כלים כגון: מחוללי טקסט ( למשל: </a:t>
            </a:r>
            <a:r>
              <a:rPr lang="en-US" sz="3200" dirty="0">
                <a:latin typeface="Calibri" panose="020F0502020204030204" pitchFamily="34" charset="0"/>
                <a:ea typeface="Calibri" panose="020F0502020204030204" pitchFamily="34" charset="0"/>
                <a:cs typeface="Calibri" panose="020F0502020204030204" pitchFamily="34" charset="0"/>
              </a:rPr>
              <a:t>ChatGPT</a:t>
            </a:r>
            <a:r>
              <a:rPr lang="he-IL" sz="3200" dirty="0">
                <a:latin typeface="Calibri" panose="020F0502020204030204" pitchFamily="34" charset="0"/>
                <a:ea typeface="Calibri" panose="020F0502020204030204" pitchFamily="34" charset="0"/>
                <a:cs typeface="Calibri" panose="020F0502020204030204" pitchFamily="34" charset="0"/>
              </a:rPr>
              <a:t> ) או מחוללי תמונות (למשל: </a:t>
            </a:r>
            <a:r>
              <a:rPr lang="en-US" sz="3200" dirty="0">
                <a:latin typeface="Calibri" panose="020F0502020204030204" pitchFamily="34" charset="0"/>
                <a:ea typeface="Calibri" panose="020F0502020204030204" pitchFamily="34" charset="0"/>
                <a:cs typeface="Calibri" panose="020F0502020204030204" pitchFamily="34" charset="0"/>
              </a:rPr>
              <a:t>Midjourney</a:t>
            </a:r>
            <a:r>
              <a:rPr lang="he-IL" sz="3200" dirty="0">
                <a:latin typeface="Calibri" panose="020F0502020204030204" pitchFamily="34" charset="0"/>
                <a:ea typeface="Calibri" panose="020F0502020204030204" pitchFamily="34" charset="0"/>
                <a:cs typeface="Calibri" panose="020F0502020204030204" pitchFamily="34" charset="0"/>
              </a:rPr>
              <a:t>), אשר מאפשרים מרחב גדול של ביטוי ויצירה אישית.</a:t>
            </a:r>
          </a:p>
          <a:p>
            <a:pPr algn="ctr" rtl="1">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קצב ההתפתחות של כלים מסוג זה הוא מהיר מאוד והשפעתם ניכרת בכל תחום: כלכלה, תרבות, חינוך ועוד.</a:t>
            </a:r>
          </a:p>
        </p:txBody>
      </p:sp>
      <p:sp>
        <p:nvSpPr>
          <p:cNvPr id="8" name="Rectangle 7">
            <a:extLst>
              <a:ext uri="{FF2B5EF4-FFF2-40B4-BE49-F238E27FC236}">
                <a16:creationId xmlns:a16="http://schemas.microsoft.com/office/drawing/2014/main" id="{68194A8B-8178-687E-730E-1E9050AE0EE4}"/>
              </a:ext>
            </a:extLst>
          </p:cNvPr>
          <p:cNvSpPr/>
          <p:nvPr/>
        </p:nvSpPr>
        <p:spPr>
          <a:xfrm>
            <a:off x="0" y="6426812"/>
            <a:ext cx="12192000" cy="431187"/>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650638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41B3E-CF60-B0E1-8949-6F7713895A4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60D0E15-8837-C5AC-4210-20C0E5C1B8B7}"/>
              </a:ext>
            </a:extLst>
          </p:cNvPr>
          <p:cNvSpPr/>
          <p:nvPr/>
        </p:nvSpPr>
        <p:spPr>
          <a:xfrm>
            <a:off x="405786" y="2687070"/>
            <a:ext cx="11380425" cy="3920815"/>
          </a:xfrm>
          <a:prstGeom prst="rect">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3">
            <a:extLst>
              <a:ext uri="{FF2B5EF4-FFF2-40B4-BE49-F238E27FC236}">
                <a16:creationId xmlns:a16="http://schemas.microsoft.com/office/drawing/2014/main" id="{707919DE-344B-7279-63DF-02DDD7F6F8C4}"/>
              </a:ext>
            </a:extLst>
          </p:cNvPr>
          <p:cNvSpPr/>
          <p:nvPr/>
        </p:nvSpPr>
        <p:spPr>
          <a:xfrm>
            <a:off x="0" y="304395"/>
            <a:ext cx="12192000" cy="150074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E7A5989E-F45C-DA2F-22D3-3110DF00FA25}"/>
              </a:ext>
            </a:extLst>
          </p:cNvPr>
          <p:cNvSpPr/>
          <p:nvPr/>
        </p:nvSpPr>
        <p:spPr>
          <a:xfrm>
            <a:off x="585941" y="481836"/>
            <a:ext cx="11033331" cy="923330"/>
          </a:xfrm>
          <a:prstGeom prst="rect">
            <a:avLst/>
          </a:prstGeom>
          <a:noFill/>
        </p:spPr>
        <p:txBody>
          <a:bodyPr wrap="square" lIns="91440" tIns="45720" rIns="91440" bIns="45720">
            <a:spAutoFit/>
          </a:bodyPr>
          <a:lstStyle/>
          <a:p>
            <a:pPr algn="ctr"/>
            <a:r>
              <a:rPr lang="he-IL" sz="5400" b="1" cap="none" spc="0" dirty="0">
                <a:ln w="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בינה מלאכותית יוצרת- עולם של אפשרויות</a:t>
            </a:r>
            <a:endParaRPr lang="en-US" sz="5400" b="1" cap="none" spc="0" dirty="0">
              <a:ln w="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464359A-E749-CF27-2080-07049F0A3A65}"/>
              </a:ext>
            </a:extLst>
          </p:cNvPr>
          <p:cNvSpPr txBox="1"/>
          <p:nvPr/>
        </p:nvSpPr>
        <p:spPr>
          <a:xfrm>
            <a:off x="572723" y="2225322"/>
            <a:ext cx="11046549" cy="4632678"/>
          </a:xfrm>
          <a:prstGeom prst="rect">
            <a:avLst/>
          </a:prstGeom>
          <a:solidFill>
            <a:srgbClr val="FDD5F7"/>
          </a:solidFill>
        </p:spPr>
        <p:txBody>
          <a:bodyPr wrap="square" rtlCol="1">
            <a:spAutoFit/>
          </a:bodyPr>
          <a:lstStyle/>
          <a:p>
            <a:pPr algn="ctr" rtl="1">
              <a:lnSpc>
                <a:spcPct val="150000"/>
              </a:lnSpc>
            </a:pPr>
            <a:r>
              <a:rPr lang="he-IL" sz="2800" dirty="0">
                <a:latin typeface="Calibri" panose="020F0502020204030204" pitchFamily="34" charset="0"/>
                <a:ea typeface="Calibri" panose="020F0502020204030204" pitchFamily="34" charset="0"/>
                <a:cs typeface="Calibri" panose="020F0502020204030204" pitchFamily="34" charset="0"/>
              </a:rPr>
              <a:t>כאשר נוצרת טכנולוגיה חדשה עשוי העולם ההלכתי להיכנס ללחץ והשלכות. אולם בדרך כלל הטכנולוגיה איננה דבר שסותר הלכה אלא אדרבה, פעמים רבות הטכנולוגיה יכולה לסייע גם לעולם ההלכתי. </a:t>
            </a:r>
          </a:p>
          <a:p>
            <a:pPr algn="ctr" rtl="1">
              <a:lnSpc>
                <a:spcPct val="150000"/>
              </a:lnSpc>
            </a:pPr>
            <a:r>
              <a:rPr lang="he-IL" sz="2800" dirty="0">
                <a:latin typeface="Calibri" panose="020F0502020204030204" pitchFamily="34" charset="0"/>
                <a:ea typeface="Calibri" panose="020F0502020204030204" pitchFamily="34" charset="0"/>
                <a:cs typeface="Calibri" panose="020F0502020204030204" pitchFamily="34" charset="0"/>
              </a:rPr>
              <a:t>מרן הרב קוק לימד אותנו שעולמו של הקב"ה הולך ומשתכלל, לא הולך ומתקלקל. כמובן שטכנולוגיה חדשה דורשת התמודדויות חדשות, הלכתיות ואנושית, אולם בהדרכה נכונה גם דברים אלו יהיו חלק משכלול העולם, כפי שאפשר לראות גם כיום ברפואה ובתחומים נוספים ( הרב יוסף צבי רימון )</a:t>
            </a:r>
          </a:p>
        </p:txBody>
      </p:sp>
    </p:spTree>
    <p:extLst>
      <p:ext uri="{BB962C8B-B14F-4D97-AF65-F5344CB8AC3E}">
        <p14:creationId xmlns:p14="http://schemas.microsoft.com/office/powerpoint/2010/main" val="4136566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11FE29C-9A73-C4DF-6FCA-86CF7A61BE2C}"/>
              </a:ext>
            </a:extLst>
          </p:cNvPr>
          <p:cNvPicPr>
            <a:picLocks noChangeAspect="1"/>
          </p:cNvPicPr>
          <p:nvPr/>
        </p:nvPicPr>
        <p:blipFill>
          <a:blip r:embed="rId3"/>
          <a:stretch>
            <a:fillRect/>
          </a:stretch>
        </p:blipFill>
        <p:spPr>
          <a:xfrm>
            <a:off x="8620125" y="0"/>
            <a:ext cx="3571875" cy="3429000"/>
          </a:xfrm>
          <a:prstGeom prst="rect">
            <a:avLst/>
          </a:prstGeom>
          <a:ln>
            <a:noFill/>
          </a:ln>
          <a:effectLst>
            <a:softEdge rad="112500"/>
          </a:effectLst>
        </p:spPr>
      </p:pic>
      <p:pic>
        <p:nvPicPr>
          <p:cNvPr id="18" name="Picture 17">
            <a:extLst>
              <a:ext uri="{FF2B5EF4-FFF2-40B4-BE49-F238E27FC236}">
                <a16:creationId xmlns:a16="http://schemas.microsoft.com/office/drawing/2014/main" id="{8F6D8B51-E83D-D44B-847E-ED24652C5F5B}"/>
              </a:ext>
            </a:extLst>
          </p:cNvPr>
          <p:cNvPicPr>
            <a:picLocks noChangeAspect="1"/>
          </p:cNvPicPr>
          <p:nvPr/>
        </p:nvPicPr>
        <p:blipFill>
          <a:blip r:embed="rId4"/>
          <a:stretch>
            <a:fillRect/>
          </a:stretch>
        </p:blipFill>
        <p:spPr>
          <a:xfrm>
            <a:off x="1133374" y="3750548"/>
            <a:ext cx="5884154" cy="2922919"/>
          </a:xfrm>
          <a:prstGeom prst="rect">
            <a:avLst/>
          </a:prstGeom>
          <a:ln>
            <a:noFill/>
          </a:ln>
          <a:effectLst>
            <a:softEdge rad="112500"/>
          </a:effectLst>
        </p:spPr>
      </p:pic>
      <p:pic>
        <p:nvPicPr>
          <p:cNvPr id="20" name="Picture 19">
            <a:extLst>
              <a:ext uri="{FF2B5EF4-FFF2-40B4-BE49-F238E27FC236}">
                <a16:creationId xmlns:a16="http://schemas.microsoft.com/office/drawing/2014/main" id="{0F914B2D-9235-EC2C-1C17-653C6C5EC5D6}"/>
              </a:ext>
            </a:extLst>
          </p:cNvPr>
          <p:cNvPicPr>
            <a:picLocks noChangeAspect="1"/>
          </p:cNvPicPr>
          <p:nvPr/>
        </p:nvPicPr>
        <p:blipFill>
          <a:blip r:embed="rId5"/>
          <a:stretch>
            <a:fillRect/>
          </a:stretch>
        </p:blipFill>
        <p:spPr>
          <a:xfrm>
            <a:off x="0" y="0"/>
            <a:ext cx="2676899" cy="3334215"/>
          </a:xfrm>
          <a:prstGeom prst="rect">
            <a:avLst/>
          </a:prstGeom>
          <a:ln>
            <a:noFill/>
          </a:ln>
          <a:effectLst>
            <a:softEdge rad="112500"/>
          </a:effectLst>
        </p:spPr>
      </p:pic>
      <p:pic>
        <p:nvPicPr>
          <p:cNvPr id="22" name="Picture 21">
            <a:extLst>
              <a:ext uri="{FF2B5EF4-FFF2-40B4-BE49-F238E27FC236}">
                <a16:creationId xmlns:a16="http://schemas.microsoft.com/office/drawing/2014/main" id="{C62F35C7-625E-C383-AA86-F1FD032C54D2}"/>
              </a:ext>
            </a:extLst>
          </p:cNvPr>
          <p:cNvPicPr>
            <a:picLocks noChangeAspect="1"/>
          </p:cNvPicPr>
          <p:nvPr/>
        </p:nvPicPr>
        <p:blipFill>
          <a:blip r:embed="rId6"/>
          <a:stretch>
            <a:fillRect/>
          </a:stretch>
        </p:blipFill>
        <p:spPr>
          <a:xfrm>
            <a:off x="3571876" y="0"/>
            <a:ext cx="4073830" cy="3017704"/>
          </a:xfrm>
          <a:prstGeom prst="rect">
            <a:avLst/>
          </a:prstGeom>
          <a:ln>
            <a:noFill/>
          </a:ln>
          <a:effectLst>
            <a:softEdge rad="112500"/>
          </a:effectLst>
        </p:spPr>
      </p:pic>
      <p:sp>
        <p:nvSpPr>
          <p:cNvPr id="12" name="Rectangle: Rounded Corners 11">
            <a:extLst>
              <a:ext uri="{FF2B5EF4-FFF2-40B4-BE49-F238E27FC236}">
                <a16:creationId xmlns:a16="http://schemas.microsoft.com/office/drawing/2014/main" id="{4CDC2499-89C9-D0C3-EA63-F4B379DFE04C}"/>
              </a:ext>
            </a:extLst>
          </p:cNvPr>
          <p:cNvSpPr/>
          <p:nvPr/>
        </p:nvSpPr>
        <p:spPr>
          <a:xfrm>
            <a:off x="2537004" y="1971101"/>
            <a:ext cx="6274704" cy="166354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tx1"/>
                </a:solidFill>
                <a:latin typeface="Calibri" panose="020F0502020204030204" pitchFamily="34" charset="0"/>
                <a:ea typeface="Calibri" panose="020F0502020204030204" pitchFamily="34" charset="0"/>
                <a:cs typeface="Calibri" panose="020F0502020204030204" pitchFamily="34" charset="0"/>
              </a:rPr>
              <a:t>נחשו- איזו תמונות אמיתית ואיזו נוצרה בעזרת כלי בינה מלאכותית</a:t>
            </a: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a:t>
            </a:r>
            <a:endParaRPr lang="he-IL" sz="36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52718968-61FA-CF55-863B-688860C58E5F}"/>
              </a:ext>
            </a:extLst>
          </p:cNvPr>
          <p:cNvPicPr>
            <a:picLocks noChangeAspect="1"/>
          </p:cNvPicPr>
          <p:nvPr/>
        </p:nvPicPr>
        <p:blipFill>
          <a:blip r:embed="rId7"/>
          <a:stretch>
            <a:fillRect/>
          </a:stretch>
        </p:blipFill>
        <p:spPr>
          <a:xfrm>
            <a:off x="7932298" y="3589773"/>
            <a:ext cx="3244467" cy="3244467"/>
          </a:xfrm>
          <a:prstGeom prst="rect">
            <a:avLst/>
          </a:prstGeom>
          <a:ln>
            <a:noFill/>
          </a:ln>
          <a:effectLst>
            <a:softEdge rad="112500"/>
          </a:effectLst>
        </p:spPr>
      </p:pic>
      <p:sp>
        <p:nvSpPr>
          <p:cNvPr id="25" name="Rectangle: Rounded Corners 24">
            <a:extLst>
              <a:ext uri="{FF2B5EF4-FFF2-40B4-BE49-F238E27FC236}">
                <a16:creationId xmlns:a16="http://schemas.microsoft.com/office/drawing/2014/main" id="{D8FC004F-E1B3-AA20-00AC-A431967B7E83}"/>
              </a:ext>
            </a:extLst>
          </p:cNvPr>
          <p:cNvSpPr/>
          <p:nvPr/>
        </p:nvSpPr>
        <p:spPr>
          <a:xfrm>
            <a:off x="1545743" y="984020"/>
            <a:ext cx="9298236" cy="3668617"/>
          </a:xfrm>
          <a:prstGeom prst="roundRect">
            <a:avLst/>
          </a:prstGeom>
          <a:solidFill>
            <a:srgbClr val="FDD5F7"/>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4000" b="1" dirty="0">
                <a:solidFill>
                  <a:srgbClr val="002060"/>
                </a:solidFill>
                <a:latin typeface="Calibri" panose="020F0502020204030204" pitchFamily="34" charset="0"/>
                <a:ea typeface="Calibri" panose="020F0502020204030204" pitchFamily="34" charset="0"/>
                <a:cs typeface="Calibri" panose="020F0502020204030204" pitchFamily="34" charset="0"/>
              </a:rPr>
              <a:t>כל התמונות אינן אמיתיות </a:t>
            </a:r>
          </a:p>
          <a:p>
            <a:pPr algn="ctr"/>
            <a:r>
              <a:rPr lang="he-IL" sz="4000" b="1" dirty="0">
                <a:solidFill>
                  <a:srgbClr val="002060"/>
                </a:solidFill>
                <a:latin typeface="Calibri" panose="020F0502020204030204" pitchFamily="34" charset="0"/>
                <a:ea typeface="Calibri" panose="020F0502020204030204" pitchFamily="34" charset="0"/>
                <a:cs typeface="Calibri" panose="020F0502020204030204" pitchFamily="34" charset="0"/>
              </a:rPr>
              <a:t>ונוצרו בעזרת </a:t>
            </a:r>
          </a:p>
          <a:p>
            <a:pPr algn="ctr"/>
            <a:r>
              <a:rPr lang="he-IL" sz="4000" b="1" dirty="0">
                <a:solidFill>
                  <a:srgbClr val="002060"/>
                </a:solidFill>
                <a:latin typeface="Calibri" panose="020F0502020204030204" pitchFamily="34" charset="0"/>
                <a:ea typeface="Calibri" panose="020F0502020204030204" pitchFamily="34" charset="0"/>
                <a:cs typeface="Calibri" panose="020F0502020204030204" pitchFamily="34" charset="0"/>
              </a:rPr>
              <a:t>כלי של בינה מלאכותית</a:t>
            </a:r>
          </a:p>
        </p:txBody>
      </p:sp>
    </p:spTree>
    <p:extLst>
      <p:ext uri="{BB962C8B-B14F-4D97-AF65-F5344CB8AC3E}">
        <p14:creationId xmlns:p14="http://schemas.microsoft.com/office/powerpoint/2010/main" val="208941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6E8194-DFFE-FDCA-792D-C04214254618}"/>
              </a:ext>
            </a:extLst>
          </p:cNvPr>
          <p:cNvSpPr/>
          <p:nvPr/>
        </p:nvSpPr>
        <p:spPr>
          <a:xfrm>
            <a:off x="6972299" y="970104"/>
            <a:ext cx="4816185" cy="4154984"/>
          </a:xfrm>
          <a:prstGeom prst="rect">
            <a:avLst/>
          </a:prstGeom>
          <a:solidFill>
            <a:srgbClr val="FDD5F7"/>
          </a:solidFill>
        </p:spPr>
        <p:txBody>
          <a:bodyPr wrap="square" lIns="91440" tIns="45720" rIns="91440" bIns="45720">
            <a:spAutoFit/>
          </a:bodyPr>
          <a:lstStyle/>
          <a:p>
            <a:pPr algn="ctr"/>
            <a:r>
              <a:rPr lang="he-IL" sz="88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יוצרים את השנה-</a:t>
            </a:r>
          </a:p>
          <a:p>
            <a:pPr algn="ctr"/>
            <a:r>
              <a:rPr lang="he-IL" sz="88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בתמונה</a:t>
            </a:r>
            <a:endParaRPr lang="en-US" sz="88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1266" name="Picture 2" descr="Free ai generated robot paint illustration">
            <a:hlinkClick r:id="rId3"/>
            <a:extLst>
              <a:ext uri="{FF2B5EF4-FFF2-40B4-BE49-F238E27FC236}">
                <a16:creationId xmlns:a16="http://schemas.microsoft.com/office/drawing/2014/main" id="{AFA21CED-1C07-3EE4-0BC6-2DAE682D82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288"/>
            <a:ext cx="6234545" cy="68294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50B1B5E-FEEB-F3E2-E71A-89C6EB94229B}"/>
              </a:ext>
            </a:extLst>
          </p:cNvPr>
          <p:cNvSpPr txBox="1"/>
          <p:nvPr/>
        </p:nvSpPr>
        <p:spPr>
          <a:xfrm>
            <a:off x="6754091" y="5746173"/>
            <a:ext cx="4395354" cy="830997"/>
          </a:xfrm>
          <a:prstGeom prst="rect">
            <a:avLst/>
          </a:prstGeom>
          <a:solidFill>
            <a:schemeClr val="accent1">
              <a:lumMod val="20000"/>
              <a:lumOff val="80000"/>
            </a:schemeClr>
          </a:solidFill>
        </p:spPr>
        <p:txBody>
          <a:bodyPr wrap="square" rtlCol="1">
            <a:spAutoFit/>
          </a:bodyPr>
          <a:lstStyle/>
          <a:p>
            <a:pPr algn="ctr"/>
            <a:r>
              <a:rPr lang="he-IL" sz="2400" b="1" dirty="0">
                <a:latin typeface="Calibri" panose="020F0502020204030204" pitchFamily="34" charset="0"/>
                <a:ea typeface="Calibri" panose="020F0502020204030204" pitchFamily="34" charset="0"/>
                <a:cs typeface="Calibri" panose="020F0502020204030204" pitchFamily="34" charset="0"/>
              </a:rPr>
              <a:t>לחצו על התמונה וצרו את תמונת העתיד שלכם</a:t>
            </a:r>
          </a:p>
        </p:txBody>
      </p:sp>
      <p:sp>
        <p:nvSpPr>
          <p:cNvPr id="10" name="Arrow: Left 9">
            <a:extLst>
              <a:ext uri="{FF2B5EF4-FFF2-40B4-BE49-F238E27FC236}">
                <a16:creationId xmlns:a16="http://schemas.microsoft.com/office/drawing/2014/main" id="{D68639D0-6254-C01A-C03D-E97FBFEA4ACE}"/>
              </a:ext>
            </a:extLst>
          </p:cNvPr>
          <p:cNvSpPr/>
          <p:nvPr/>
        </p:nvSpPr>
        <p:spPr>
          <a:xfrm>
            <a:off x="5683827" y="6359236"/>
            <a:ext cx="1870364" cy="484476"/>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3073389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6E8194-DFFE-FDCA-792D-C04214254618}"/>
              </a:ext>
            </a:extLst>
          </p:cNvPr>
          <p:cNvSpPr/>
          <p:nvPr/>
        </p:nvSpPr>
        <p:spPr>
          <a:xfrm>
            <a:off x="-167640" y="0"/>
            <a:ext cx="12405360" cy="1631216"/>
          </a:xfrm>
          <a:prstGeom prst="rect">
            <a:avLst/>
          </a:prstGeom>
          <a:solidFill>
            <a:srgbClr val="FDD5F7"/>
          </a:solidFill>
        </p:spPr>
        <p:txBody>
          <a:bodyPr wrap="square" lIns="91440" tIns="45720" rIns="91440" bIns="45720">
            <a:spAutoFit/>
          </a:bodyPr>
          <a:lstStyle/>
          <a:p>
            <a:pPr algn="ctr"/>
            <a:r>
              <a:rPr lang="he-IL" sz="5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יוצרים את השנה-</a:t>
            </a:r>
          </a:p>
          <a:p>
            <a:pPr algn="ctr"/>
            <a:r>
              <a:rPr lang="he-IL" sz="50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בתמונה</a:t>
            </a:r>
            <a:endParaRPr lang="en-US" sz="5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4220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pinboard pins pin board illustration">
            <a:extLst>
              <a:ext uri="{FF2B5EF4-FFF2-40B4-BE49-F238E27FC236}">
                <a16:creationId xmlns:a16="http://schemas.microsoft.com/office/drawing/2014/main" id="{064031CD-ACBC-7618-FE08-B54B1CAFB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3" y="0"/>
            <a:ext cx="11933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59D0C9D-FECE-ADC4-3260-F03CE12A0456}"/>
              </a:ext>
            </a:extLst>
          </p:cNvPr>
          <p:cNvSpPr/>
          <p:nvPr/>
        </p:nvSpPr>
        <p:spPr>
          <a:xfrm>
            <a:off x="1650421" y="752286"/>
            <a:ext cx="7678881" cy="1477328"/>
          </a:xfrm>
          <a:prstGeom prst="rect">
            <a:avLst/>
          </a:prstGeom>
          <a:solidFill>
            <a:schemeClr val="accent1">
              <a:lumMod val="40000"/>
              <a:lumOff val="60000"/>
            </a:schemeClr>
          </a:solidFill>
        </p:spPr>
        <p:txBody>
          <a:bodyPr wrap="square" lIns="91440" tIns="45720" rIns="91440" bIns="45720">
            <a:spAutoFit/>
          </a:bodyPr>
          <a:lstStyle/>
          <a:p>
            <a:pPr algn="ctr"/>
            <a:r>
              <a:rPr lang="he-IL" sz="45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יוצרים לוח חזון כיתתי גם בנושא הרשת</a:t>
            </a:r>
            <a:endParaRPr lang="en-US" sz="45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4100" name="Picture 4" descr="Free stickies notes memo illustration">
            <a:extLst>
              <a:ext uri="{FF2B5EF4-FFF2-40B4-BE49-F238E27FC236}">
                <a16:creationId xmlns:a16="http://schemas.microsoft.com/office/drawing/2014/main" id="{EE7381DA-E2C3-071E-7F56-7BBA8C1617B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155747" y="1756929"/>
            <a:ext cx="3344141" cy="33441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ee stickies notes memo illustration">
            <a:extLst>
              <a:ext uri="{FF2B5EF4-FFF2-40B4-BE49-F238E27FC236}">
                <a16:creationId xmlns:a16="http://schemas.microsoft.com/office/drawing/2014/main" id="{0DE7D339-ABA0-3AD5-B110-8049D5C53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422167" y="2934060"/>
            <a:ext cx="4052455" cy="29506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8D27DCF-43CC-CBE9-7250-AD95DAD39199}"/>
              </a:ext>
            </a:extLst>
          </p:cNvPr>
          <p:cNvSpPr txBox="1"/>
          <p:nvPr/>
        </p:nvSpPr>
        <p:spPr>
          <a:xfrm rot="772239">
            <a:off x="6579609" y="2454104"/>
            <a:ext cx="2496414" cy="1631216"/>
          </a:xfrm>
          <a:prstGeom prst="rect">
            <a:avLst/>
          </a:prstGeom>
          <a:noFill/>
        </p:spPr>
        <p:txBody>
          <a:bodyPr wrap="square" rtlCol="1">
            <a:spAutoFit/>
          </a:bodyPr>
          <a:lstStyle/>
          <a:p>
            <a:pPr algn="ctr"/>
            <a:r>
              <a:rPr lang="he-IL" sz="2000" dirty="0">
                <a:latin typeface="Calibri" panose="020F0502020204030204" pitchFamily="34" charset="0"/>
                <a:ea typeface="Calibri" panose="020F0502020204030204" pitchFamily="34" charset="0"/>
                <a:cs typeface="Calibri" panose="020F0502020204030204" pitchFamily="34" charset="0"/>
              </a:rPr>
              <a:t>כללים שחשוב לשמור עליהם בכל הקשור לרשת, בדגש על שימוש בבינה מלאכותית.</a:t>
            </a:r>
          </a:p>
          <a:p>
            <a:pPr algn="ctr"/>
            <a:r>
              <a:rPr lang="he-IL" sz="2000" dirty="0">
                <a:latin typeface="Calibri" panose="020F0502020204030204" pitchFamily="34" charset="0"/>
                <a:ea typeface="Calibri" panose="020F0502020204030204" pitchFamily="34" charset="0"/>
                <a:cs typeface="Calibri" panose="020F0502020204030204" pitchFamily="34" charset="0"/>
              </a:rPr>
              <a:t>על מה חשוב לשים דגש?</a:t>
            </a:r>
          </a:p>
        </p:txBody>
      </p:sp>
      <p:sp>
        <p:nvSpPr>
          <p:cNvPr id="8" name="TextBox 7">
            <a:extLst>
              <a:ext uri="{FF2B5EF4-FFF2-40B4-BE49-F238E27FC236}">
                <a16:creationId xmlns:a16="http://schemas.microsoft.com/office/drawing/2014/main" id="{8FB8C421-8AFF-2B32-7F00-865B526FDE6F}"/>
              </a:ext>
            </a:extLst>
          </p:cNvPr>
          <p:cNvSpPr txBox="1"/>
          <p:nvPr/>
        </p:nvSpPr>
        <p:spPr>
          <a:xfrm rot="20862325">
            <a:off x="2022720" y="3281630"/>
            <a:ext cx="2652496" cy="2123658"/>
          </a:xfrm>
          <a:prstGeom prst="rect">
            <a:avLst/>
          </a:prstGeom>
          <a:noFill/>
        </p:spPr>
        <p:txBody>
          <a:bodyPr wrap="square" rtlCol="1">
            <a:spAutoFit/>
          </a:bodyPr>
          <a:lstStyle/>
          <a:p>
            <a:pPr algn="ctr"/>
            <a:r>
              <a:rPr lang="he-IL" sz="2200" dirty="0">
                <a:latin typeface="Calibri" panose="020F0502020204030204" pitchFamily="34" charset="0"/>
                <a:ea typeface="Calibri" panose="020F0502020204030204" pitchFamily="34" charset="0"/>
                <a:cs typeface="Calibri" panose="020F0502020204030204" pitchFamily="34" charset="0"/>
              </a:rPr>
              <a:t>משהו אחד שהייתם רוצים להגשים/ להתקדם/ לפתח בכל הקשור לרשת ובפרט לבינה המלאכותית, תוך שמירה על אותם כללים</a:t>
            </a:r>
          </a:p>
        </p:txBody>
      </p:sp>
    </p:spTree>
    <p:extLst>
      <p:ext uri="{BB962C8B-B14F-4D97-AF65-F5344CB8AC3E}">
        <p14:creationId xmlns:p14="http://schemas.microsoft.com/office/powerpoint/2010/main" val="79618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5F4788-395D-2C8B-FD93-4CC9E7B3B6A2}"/>
              </a:ext>
            </a:extLst>
          </p:cNvPr>
          <p:cNvSpPr/>
          <p:nvPr/>
        </p:nvSpPr>
        <p:spPr>
          <a:xfrm>
            <a:off x="0" y="0"/>
            <a:ext cx="12192000" cy="6858000"/>
          </a:xfrm>
          <a:prstGeom prst="rect">
            <a:avLst/>
          </a:prstGeom>
          <a:solidFill>
            <a:srgbClr val="FDD5F7"/>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bg1"/>
              </a:solidFill>
            </a:endParaRPr>
          </a:p>
        </p:txBody>
      </p:sp>
      <p:pic>
        <p:nvPicPr>
          <p:cNvPr id="4" name="112258-693798368_small (1)">
            <a:hlinkClick r:id="" action="ppaction://media"/>
            <a:extLst>
              <a:ext uri="{FF2B5EF4-FFF2-40B4-BE49-F238E27FC236}">
                <a16:creationId xmlns:a16="http://schemas.microsoft.com/office/drawing/2014/main" id="{938992AC-230D-373E-C140-9D77ABDBA8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928616"/>
            <a:ext cx="12192000" cy="1929384"/>
          </a:xfrm>
          <a:prstGeom prst="rect">
            <a:avLst/>
          </a:prstGeom>
          <a:ln>
            <a:noFill/>
          </a:ln>
          <a:effectLst>
            <a:softEdge rad="112500"/>
          </a:effectLst>
        </p:spPr>
      </p:pic>
      <p:sp>
        <p:nvSpPr>
          <p:cNvPr id="6" name="Rectangle 5">
            <a:extLst>
              <a:ext uri="{FF2B5EF4-FFF2-40B4-BE49-F238E27FC236}">
                <a16:creationId xmlns:a16="http://schemas.microsoft.com/office/drawing/2014/main" id="{6704FEBE-AFAA-5058-5C57-38281395F2F2}"/>
              </a:ext>
            </a:extLst>
          </p:cNvPr>
          <p:cNvSpPr/>
          <p:nvPr/>
        </p:nvSpPr>
        <p:spPr>
          <a:xfrm>
            <a:off x="813945" y="190607"/>
            <a:ext cx="10564110" cy="1092607"/>
          </a:xfrm>
          <a:prstGeom prst="rect">
            <a:avLst/>
          </a:prstGeom>
          <a:noFill/>
        </p:spPr>
        <p:txBody>
          <a:bodyPr wrap="none" lIns="91440" tIns="45720" rIns="91440" bIns="45720">
            <a:spAutoFit/>
          </a:bodyPr>
          <a:lstStyle/>
          <a:p>
            <a:pPr algn="ctr"/>
            <a:r>
              <a:rPr lang="he-IL" sz="6500" b="1" cap="none" spc="0" dirty="0">
                <a:ln w="9525">
                  <a:solidFill>
                    <a:schemeClr val="bg1"/>
                  </a:solidFill>
                  <a:prstDash val="solid"/>
                </a:ln>
                <a:latin typeface="Calibri" panose="020F0502020204030204" pitchFamily="34" charset="0"/>
                <a:ea typeface="Calibri" panose="020F0502020204030204" pitchFamily="34" charset="0"/>
                <a:cs typeface="Calibri" panose="020F0502020204030204" pitchFamily="34" charset="0"/>
              </a:rPr>
              <a:t>"המקום בו השמיים הם הגבול...."</a:t>
            </a:r>
            <a:endParaRPr lang="en-US" sz="6500" b="1" cap="none" spc="0" dirty="0">
              <a:ln w="9525">
                <a:solidFill>
                  <a:schemeClr val="bg1"/>
                </a:solidFill>
                <a:prstDash val="solid"/>
              </a:ln>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07886C50-51C6-AAFE-8958-54A5C9C1C7B3}"/>
              </a:ext>
            </a:extLst>
          </p:cNvPr>
          <p:cNvSpPr/>
          <p:nvPr/>
        </p:nvSpPr>
        <p:spPr>
          <a:xfrm>
            <a:off x="8352890" y="1357777"/>
            <a:ext cx="3756075" cy="2232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הבינה המלאכותית הפכה מזמנת הזדמנויות רבות. לצד זה, חשוב להיות ערים לאתגרים, מקרי סיכון ופגיעה שעלולים להיווצר משימוש בה ללא הפעלת שיקול דעת</a:t>
            </a:r>
          </a:p>
        </p:txBody>
      </p:sp>
      <p:sp>
        <p:nvSpPr>
          <p:cNvPr id="3" name="Rectangle 2">
            <a:extLst>
              <a:ext uri="{FF2B5EF4-FFF2-40B4-BE49-F238E27FC236}">
                <a16:creationId xmlns:a16="http://schemas.microsoft.com/office/drawing/2014/main" id="{8C06B01D-9E9D-033C-1D7F-C68CF271EC81}"/>
              </a:ext>
            </a:extLst>
          </p:cNvPr>
          <p:cNvSpPr/>
          <p:nvPr/>
        </p:nvSpPr>
        <p:spPr>
          <a:xfrm>
            <a:off x="3969615" y="1357777"/>
            <a:ext cx="4060986" cy="2232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בינה מלאכותית נוצרה על מנת לשרת ולהקל, ולא להחליף.</a:t>
            </a:r>
          </a:p>
          <a:p>
            <a:pPr algn="ct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חשוב לשים לב מתי אנו עושים בה שימוש נכון ומושכל מתוך בחירה אמיתית ומודעת</a:t>
            </a:r>
          </a:p>
        </p:txBody>
      </p:sp>
      <p:sp>
        <p:nvSpPr>
          <p:cNvPr id="10" name="Rectangle 9">
            <a:extLst>
              <a:ext uri="{FF2B5EF4-FFF2-40B4-BE49-F238E27FC236}">
                <a16:creationId xmlns:a16="http://schemas.microsoft.com/office/drawing/2014/main" id="{F916D06C-2835-4C4B-4190-7141C62A1017}"/>
              </a:ext>
            </a:extLst>
          </p:cNvPr>
          <p:cNvSpPr/>
          <p:nvPr/>
        </p:nvSpPr>
        <p:spPr>
          <a:xfrm>
            <a:off x="142375" y="1348252"/>
            <a:ext cx="3504951" cy="223211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ה"מפגש" עם בינה מלאכותית יכול לעורר תחושות של התרגשות והתלהבות, ולצד זה גם חשש ומתח. חשוב לשתף ולהתייעץ בעת הצורך</a:t>
            </a:r>
          </a:p>
        </p:txBody>
      </p:sp>
      <p:sp>
        <p:nvSpPr>
          <p:cNvPr id="7" name="Rectangle 6">
            <a:extLst>
              <a:ext uri="{FF2B5EF4-FFF2-40B4-BE49-F238E27FC236}">
                <a16:creationId xmlns:a16="http://schemas.microsoft.com/office/drawing/2014/main" id="{9257DE90-FD67-1A59-16E3-D7E3F9D79152}"/>
              </a:ext>
            </a:extLst>
          </p:cNvPr>
          <p:cNvSpPr/>
          <p:nvPr/>
        </p:nvSpPr>
        <p:spPr>
          <a:xfrm>
            <a:off x="2813771" y="3845599"/>
            <a:ext cx="6711412" cy="1335242"/>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כללים וגבולות חשובים לחיינו ולהתנהלות שהיא בטוחה ומיטבית.</a:t>
            </a:r>
          </a:p>
          <a:p>
            <a:pPr algn="ct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 הדבר רלוונטי גם לשימושים השונים שאנו עושים בכלים של בינה מלאכותית. שמרו על הכללים והשתמשו באמצעים השונים בחוכמה ובזהירות.</a:t>
            </a:r>
          </a:p>
        </p:txBody>
      </p:sp>
    </p:spTree>
    <p:extLst>
      <p:ext uri="{BB962C8B-B14F-4D97-AF65-F5344CB8AC3E}">
        <p14:creationId xmlns:p14="http://schemas.microsoft.com/office/powerpoint/2010/main" val="395415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remove"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P spid="3" grpId="0" animBg="1"/>
      <p:bldP spid="10"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גרפיקה 29">
            <a:extLst>
              <a:ext uri="{FF2B5EF4-FFF2-40B4-BE49-F238E27FC236}">
                <a16:creationId xmlns:a16="http://schemas.microsoft.com/office/drawing/2014/main" id="{77AE1D7F-BBCF-4658-B4F4-32C45D861A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659" y="1475749"/>
            <a:ext cx="3023613" cy="2233523"/>
          </a:xfrm>
          <a:prstGeom prst="rect">
            <a:avLst/>
          </a:prstGeom>
        </p:spPr>
      </p:pic>
      <p:pic>
        <p:nvPicPr>
          <p:cNvPr id="29" name="גרפיקה 28">
            <a:extLst>
              <a:ext uri="{FF2B5EF4-FFF2-40B4-BE49-F238E27FC236}">
                <a16:creationId xmlns:a16="http://schemas.microsoft.com/office/drawing/2014/main" id="{437236FA-FF67-42FA-B866-18502AA7D0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9376" y="2191494"/>
            <a:ext cx="2449189" cy="1809199"/>
          </a:xfrm>
          <a:prstGeom prst="rect">
            <a:avLst/>
          </a:prstGeom>
        </p:spPr>
      </p:pic>
      <p:pic>
        <p:nvPicPr>
          <p:cNvPr id="31" name="גרפיקה 30">
            <a:extLst>
              <a:ext uri="{FF2B5EF4-FFF2-40B4-BE49-F238E27FC236}">
                <a16:creationId xmlns:a16="http://schemas.microsoft.com/office/drawing/2014/main" id="{A18842DB-EBB6-41D8-94B7-9ED880B2A1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1932" y="3517348"/>
            <a:ext cx="3023613" cy="2233523"/>
          </a:xfrm>
          <a:prstGeom prst="rect">
            <a:avLst/>
          </a:prstGeom>
        </p:spPr>
      </p:pic>
      <p:pic>
        <p:nvPicPr>
          <p:cNvPr id="7" name="גרפיקה 6">
            <a:extLst>
              <a:ext uri="{FF2B5EF4-FFF2-40B4-BE49-F238E27FC236}">
                <a16:creationId xmlns:a16="http://schemas.microsoft.com/office/drawing/2014/main" id="{22C6CAD2-45F3-4481-BD4E-1783767944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1649" y="1324332"/>
            <a:ext cx="3023613" cy="2233523"/>
          </a:xfrm>
          <a:prstGeom prst="rect">
            <a:avLst/>
          </a:prstGeom>
        </p:spPr>
      </p:pic>
      <p:pic>
        <p:nvPicPr>
          <p:cNvPr id="27" name="גרפיקה 26">
            <a:extLst>
              <a:ext uri="{FF2B5EF4-FFF2-40B4-BE49-F238E27FC236}">
                <a16:creationId xmlns:a16="http://schemas.microsoft.com/office/drawing/2014/main" id="{71301904-3CC8-414D-8853-A0614CB405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0326" y="3846258"/>
            <a:ext cx="2874750" cy="2123559"/>
          </a:xfrm>
          <a:prstGeom prst="rect">
            <a:avLst/>
          </a:prstGeom>
        </p:spPr>
      </p:pic>
      <p:pic>
        <p:nvPicPr>
          <p:cNvPr id="28" name="גרפיקה 27">
            <a:extLst>
              <a:ext uri="{FF2B5EF4-FFF2-40B4-BE49-F238E27FC236}">
                <a16:creationId xmlns:a16="http://schemas.microsoft.com/office/drawing/2014/main" id="{04EDE431-FEE7-4769-A805-55F98614A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3426" y="1107129"/>
            <a:ext cx="3023613" cy="2233523"/>
          </a:xfrm>
          <a:prstGeom prst="rect">
            <a:avLst/>
          </a:prstGeom>
        </p:spPr>
      </p:pic>
      <p:pic>
        <p:nvPicPr>
          <p:cNvPr id="3" name="גרפיקה 2">
            <a:extLst>
              <a:ext uri="{FF2B5EF4-FFF2-40B4-BE49-F238E27FC236}">
                <a16:creationId xmlns:a16="http://schemas.microsoft.com/office/drawing/2014/main" id="{7CBB6B82-7B82-4707-BEC2-0B9EFFBE63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659" y="4031719"/>
            <a:ext cx="4444343" cy="2969119"/>
          </a:xfrm>
          <a:prstGeom prst="rect">
            <a:avLst/>
          </a:prstGeom>
        </p:spPr>
      </p:pic>
      <p:sp>
        <p:nvSpPr>
          <p:cNvPr id="11" name="מלבן 10">
            <a:extLst>
              <a:ext uri="{FF2B5EF4-FFF2-40B4-BE49-F238E27FC236}">
                <a16:creationId xmlns:a16="http://schemas.microsoft.com/office/drawing/2014/main" id="{13271699-FC31-4EAB-82AA-3FF8EED737DC}"/>
              </a:ext>
            </a:extLst>
          </p:cNvPr>
          <p:cNvSpPr/>
          <p:nvPr/>
        </p:nvSpPr>
        <p:spPr>
          <a:xfrm>
            <a:off x="5270246" y="-104298"/>
            <a:ext cx="9068456" cy="137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מסכמים שיעור</a:t>
            </a:r>
          </a:p>
        </p:txBody>
      </p:sp>
      <p:sp>
        <p:nvSpPr>
          <p:cNvPr id="16" name="תיבת טקסט 15">
            <a:extLst>
              <a:ext uri="{FF2B5EF4-FFF2-40B4-BE49-F238E27FC236}">
                <a16:creationId xmlns:a16="http://schemas.microsoft.com/office/drawing/2014/main" id="{2BF8C04B-9E80-4A58-849E-2E3D05EEA427}"/>
              </a:ext>
            </a:extLst>
          </p:cNvPr>
          <p:cNvSpPr txBox="1"/>
          <p:nvPr/>
        </p:nvSpPr>
        <p:spPr>
          <a:xfrm>
            <a:off x="5847804" y="1935488"/>
            <a:ext cx="243485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שריגש אותי</a:t>
            </a:r>
          </a:p>
        </p:txBody>
      </p:sp>
      <p:sp>
        <p:nvSpPr>
          <p:cNvPr id="18" name="תיבת טקסט 17">
            <a:extLst>
              <a:ext uri="{FF2B5EF4-FFF2-40B4-BE49-F238E27FC236}">
                <a16:creationId xmlns:a16="http://schemas.microsoft.com/office/drawing/2014/main" id="{CD7BDB4F-9EEB-4976-AA94-53921883D256}"/>
              </a:ext>
            </a:extLst>
          </p:cNvPr>
          <p:cNvSpPr txBox="1"/>
          <p:nvPr/>
        </p:nvSpPr>
        <p:spPr>
          <a:xfrm>
            <a:off x="6192637" y="4031719"/>
            <a:ext cx="242355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מתוך מה שלמדתי בשיעור, מה אני רוצה לקחת איתי הלאה?</a:t>
            </a:r>
          </a:p>
        </p:txBody>
      </p:sp>
      <p:sp>
        <p:nvSpPr>
          <p:cNvPr id="21" name="תיבת טקסט 20">
            <a:extLst>
              <a:ext uri="{FF2B5EF4-FFF2-40B4-BE49-F238E27FC236}">
                <a16:creationId xmlns:a16="http://schemas.microsoft.com/office/drawing/2014/main" id="{98DF0FE1-F13A-4A21-A43E-7F3169DFA3C5}"/>
              </a:ext>
            </a:extLst>
          </p:cNvPr>
          <p:cNvSpPr txBox="1"/>
          <p:nvPr/>
        </p:nvSpPr>
        <p:spPr>
          <a:xfrm>
            <a:off x="3695455" y="2711372"/>
            <a:ext cx="175703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חדש שלמדתי היום</a:t>
            </a:r>
          </a:p>
        </p:txBody>
      </p:sp>
      <p:sp>
        <p:nvSpPr>
          <p:cNvPr id="15" name="תיבת טקסט 14">
            <a:extLst>
              <a:ext uri="{FF2B5EF4-FFF2-40B4-BE49-F238E27FC236}">
                <a16:creationId xmlns:a16="http://schemas.microsoft.com/office/drawing/2014/main" id="{63A0AAEF-7875-4C38-A9A8-DE675399265E}"/>
              </a:ext>
            </a:extLst>
          </p:cNvPr>
          <p:cNvSpPr txBox="1"/>
          <p:nvPr/>
        </p:nvSpPr>
        <p:spPr>
          <a:xfrm>
            <a:off x="1006829" y="2086905"/>
            <a:ext cx="15877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שהפתיע אותי</a:t>
            </a:r>
          </a:p>
        </p:txBody>
      </p:sp>
      <p:sp>
        <p:nvSpPr>
          <p:cNvPr id="20" name="תיבת טקסט 19">
            <a:extLst>
              <a:ext uri="{FF2B5EF4-FFF2-40B4-BE49-F238E27FC236}">
                <a16:creationId xmlns:a16="http://schemas.microsoft.com/office/drawing/2014/main" id="{539B02FF-5C5E-4461-9C12-DCF65F14CBAB}"/>
              </a:ext>
            </a:extLst>
          </p:cNvPr>
          <p:cNvSpPr txBox="1"/>
          <p:nvPr/>
        </p:nvSpPr>
        <p:spPr>
          <a:xfrm>
            <a:off x="9858892" y="4338793"/>
            <a:ext cx="175703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שלמדתי על עצמי היום</a:t>
            </a:r>
          </a:p>
        </p:txBody>
      </p:sp>
      <p:sp>
        <p:nvSpPr>
          <p:cNvPr id="26" name="תיבת טקסט 25">
            <a:extLst>
              <a:ext uri="{FF2B5EF4-FFF2-40B4-BE49-F238E27FC236}">
                <a16:creationId xmlns:a16="http://schemas.microsoft.com/office/drawing/2014/main" id="{A658320C-AA6C-46C1-804D-3F61A25ABBFA}"/>
              </a:ext>
            </a:extLst>
          </p:cNvPr>
          <p:cNvSpPr txBox="1"/>
          <p:nvPr/>
        </p:nvSpPr>
        <p:spPr>
          <a:xfrm>
            <a:off x="9477546" y="1649544"/>
            <a:ext cx="227694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מחשבות שהתעוררו בי במהלך השיעור או בעקבותיו</a:t>
            </a:r>
          </a:p>
        </p:txBody>
      </p:sp>
    </p:spTree>
    <p:extLst>
      <p:ext uri="{BB962C8B-B14F-4D97-AF65-F5344CB8AC3E}">
        <p14:creationId xmlns:p14="http://schemas.microsoft.com/office/powerpoint/2010/main" val="4180817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4F9156-6AB3-E7D6-4297-B79FF11AE751}"/>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3">
            <a:extLst>
              <a:ext uri="{FF2B5EF4-FFF2-40B4-BE49-F238E27FC236}">
                <a16:creationId xmlns:a16="http://schemas.microsoft.com/office/drawing/2014/main" id="{6CE437C8-D42F-EED4-7D9C-04E6807E8AAE}"/>
              </a:ext>
            </a:extLst>
          </p:cNvPr>
          <p:cNvSpPr/>
          <p:nvPr/>
        </p:nvSpPr>
        <p:spPr>
          <a:xfrm>
            <a:off x="3188252" y="909935"/>
            <a:ext cx="5468164" cy="923330"/>
          </a:xfrm>
          <a:prstGeom prst="rect">
            <a:avLst/>
          </a:prstGeom>
          <a:noFill/>
        </p:spPr>
        <p:txBody>
          <a:bodyPr wrap="none" lIns="91440" tIns="45720" rIns="91440" bIns="45720">
            <a:spAutoFit/>
          </a:bodyPr>
          <a:lstStyle/>
          <a:p>
            <a:pPr algn="ctr"/>
            <a:r>
              <a:rPr lang="he-IL" sz="540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מהי בינה מלאכותית?</a:t>
            </a:r>
            <a:endParaRPr lang="en-US" sz="5400" b="0" cap="none" spc="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pic>
        <p:nvPicPr>
          <p:cNvPr id="7" name="Picture 2" descr="Free robot character cartoon illustration">
            <a:extLst>
              <a:ext uri="{FF2B5EF4-FFF2-40B4-BE49-F238E27FC236}">
                <a16:creationId xmlns:a16="http://schemas.microsoft.com/office/drawing/2014/main" id="{E47566BD-2D50-FE91-C43C-86FB81FC086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7427" y="1371600"/>
            <a:ext cx="5368636" cy="53686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hlinkClick r:id="rId5" action="ppaction://hlinksldjump"/>
            <a:extLst>
              <a:ext uri="{FF2B5EF4-FFF2-40B4-BE49-F238E27FC236}">
                <a16:creationId xmlns:a16="http://schemas.microsoft.com/office/drawing/2014/main" id="{370AE2C6-2EC8-DA30-33A2-3FA16B061A3E}"/>
              </a:ext>
            </a:extLst>
          </p:cNvPr>
          <p:cNvSpPr txBox="1"/>
          <p:nvPr/>
        </p:nvSpPr>
        <p:spPr>
          <a:xfrm>
            <a:off x="8030441" y="5790142"/>
            <a:ext cx="3160569" cy="461665"/>
          </a:xfrm>
          <a:prstGeom prst="rect">
            <a:avLst/>
          </a:prstGeom>
          <a:solidFill>
            <a:schemeClr val="bg1">
              <a:lumMod val="85000"/>
            </a:schemeClr>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בחזרה לחידון</a:t>
            </a:r>
          </a:p>
        </p:txBody>
      </p:sp>
      <p:sp>
        <p:nvSpPr>
          <p:cNvPr id="2" name="TextBox 1">
            <a:extLst>
              <a:ext uri="{FF2B5EF4-FFF2-40B4-BE49-F238E27FC236}">
                <a16:creationId xmlns:a16="http://schemas.microsoft.com/office/drawing/2014/main" id="{6CAA1968-2BE1-817F-2B58-72830555C440}"/>
              </a:ext>
            </a:extLst>
          </p:cNvPr>
          <p:cNvSpPr txBox="1"/>
          <p:nvPr/>
        </p:nvSpPr>
        <p:spPr>
          <a:xfrm>
            <a:off x="5015346" y="2294930"/>
            <a:ext cx="5552209" cy="2970685"/>
          </a:xfrm>
          <a:prstGeom prst="rect">
            <a:avLst/>
          </a:prstGeom>
          <a:solidFill>
            <a:srgbClr val="FDEFB1"/>
          </a:solidFill>
          <a:effectLst>
            <a:softEdge rad="63500"/>
          </a:effectLst>
        </p:spPr>
        <p:txBody>
          <a:bodyPr wrap="square" rtlCol="1">
            <a:spAutoFit/>
          </a:bodyPr>
          <a:lstStyle/>
          <a:p>
            <a:pPr algn="ctr">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מדע העוסק במערכות ומכונות אשר מנסות לחקות את הבינה האנושית ותהליכים של האופן שבו המוח האנושי עובד </a:t>
            </a:r>
          </a:p>
        </p:txBody>
      </p:sp>
      <p:sp>
        <p:nvSpPr>
          <p:cNvPr id="5" name="TextBox 4">
            <a:extLst>
              <a:ext uri="{FF2B5EF4-FFF2-40B4-BE49-F238E27FC236}">
                <a16:creationId xmlns:a16="http://schemas.microsoft.com/office/drawing/2014/main" id="{B7E1777F-9771-7D52-F5DD-9308A9072972}"/>
              </a:ext>
            </a:extLst>
          </p:cNvPr>
          <p:cNvSpPr txBox="1"/>
          <p:nvPr/>
        </p:nvSpPr>
        <p:spPr>
          <a:xfrm>
            <a:off x="10402645" y="699247"/>
            <a:ext cx="1172583" cy="646331"/>
          </a:xfrm>
          <a:prstGeom prst="rect">
            <a:avLst/>
          </a:prstGeom>
          <a:solidFill>
            <a:schemeClr val="bg2">
              <a:lumMod val="90000"/>
            </a:schemeClr>
          </a:solidFill>
        </p:spPr>
        <p:txBody>
          <a:bodyPr wrap="square" rtlCol="1">
            <a:spAutoFit/>
          </a:bodyPr>
          <a:lstStyle/>
          <a:p>
            <a:pPr algn="ctr"/>
            <a:r>
              <a:rPr lang="he-IL" sz="3600" b="1" dirty="0">
                <a:solidFill>
                  <a:schemeClr val="bg1"/>
                </a:solidFill>
              </a:rPr>
              <a:t>1</a:t>
            </a:r>
          </a:p>
        </p:txBody>
      </p:sp>
    </p:spTree>
    <p:extLst>
      <p:ext uri="{BB962C8B-B14F-4D97-AF65-F5344CB8AC3E}">
        <p14:creationId xmlns:p14="http://schemas.microsoft.com/office/powerpoint/2010/main" val="159925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גרפיקה 4">
            <a:extLst>
              <a:ext uri="{FF2B5EF4-FFF2-40B4-BE49-F238E27FC236}">
                <a16:creationId xmlns:a16="http://schemas.microsoft.com/office/drawing/2014/main" id="{4057A2E4-550E-4E59-80DE-3C3349C3BC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2000" y="469026"/>
            <a:ext cx="4320000" cy="1116897"/>
          </a:xfrm>
          <a:prstGeom prst="rect">
            <a:avLst/>
          </a:prstGeom>
        </p:spPr>
      </p:pic>
      <p:sp>
        <p:nvSpPr>
          <p:cNvPr id="9" name="Google Shape;128;p5">
            <a:extLst>
              <a:ext uri="{FF2B5EF4-FFF2-40B4-BE49-F238E27FC236}">
                <a16:creationId xmlns:a16="http://schemas.microsoft.com/office/drawing/2014/main" id="{7D0154A8-2B31-43BE-9B63-0A7283BD5022}"/>
              </a:ext>
            </a:extLst>
          </p:cNvPr>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lvl="0" algn="ctr">
              <a:lnSpc>
                <a:spcPct val="110000"/>
              </a:lnSpc>
              <a:buClr>
                <a:srgbClr val="000000"/>
              </a:buClr>
              <a:buSzTx/>
              <a:defRPr/>
            </a:pPr>
            <a:r>
              <a:rPr lang="he-IL" sz="2800" b="1" dirty="0">
                <a:solidFill>
                  <a:srgbClr val="002060"/>
                </a:solidFill>
                <a:latin typeface="Calibri" panose="020F0502020204030204" pitchFamily="34" charset="0"/>
                <a:ea typeface="Varela Round"/>
                <a:cs typeface="Calibri" panose="020F0502020204030204" pitchFamily="34" charset="0"/>
                <a:sym typeface="Varela Round"/>
              </a:rPr>
              <a:t>מטרות השיעור</a:t>
            </a:r>
            <a:endParaRPr sz="2800" b="1" dirty="0">
              <a:solidFill>
                <a:srgbClr val="002060"/>
              </a:solidFill>
              <a:latin typeface="Calibri" panose="020F0502020204030204" pitchFamily="34" charset="0"/>
              <a:ea typeface="Varela Round"/>
              <a:cs typeface="Calibri" panose="020F0502020204030204" pitchFamily="34" charset="0"/>
              <a:sym typeface="Varela Round"/>
            </a:endParaRPr>
          </a:p>
        </p:txBody>
      </p:sp>
      <p:sp>
        <p:nvSpPr>
          <p:cNvPr id="10" name="TextBox 12">
            <a:extLst>
              <a:ext uri="{FF2B5EF4-FFF2-40B4-BE49-F238E27FC236}">
                <a16:creationId xmlns:a16="http://schemas.microsoft.com/office/drawing/2014/main" id="{E1B173F9-369A-4C9B-B414-52F749E93D63}"/>
              </a:ext>
            </a:extLst>
          </p:cNvPr>
          <p:cNvSpPr txBox="1"/>
          <p:nvPr/>
        </p:nvSpPr>
        <p:spPr>
          <a:xfrm>
            <a:off x="240635" y="2112633"/>
            <a:ext cx="11550315" cy="2705997"/>
          </a:xfrm>
          <a:prstGeom prst="rect">
            <a:avLst/>
          </a:prstGeom>
          <a:noFill/>
        </p:spPr>
        <p:txBody>
          <a:bodyPr wrap="square">
            <a:spAutoFit/>
          </a:bodyPr>
          <a:lstStyle/>
          <a:p>
            <a:pPr marL="285750" marR="0" lvl="0" indent="-285750" algn="r" defTabSz="914400" rtl="1"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he-IL" sz="2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התלמידים יתוודעו לאופנים השונים בהם בינה מלאכותית באה לידי ביטוי כיום ככלל, ובחיי היומיום שלהם בפרט</a:t>
            </a:r>
          </a:p>
          <a:p>
            <a:pPr marL="285750" marR="0" lvl="0" indent="-285750" algn="r" defTabSz="914400" rtl="1"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he-IL" sz="2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התלמידים יכירו בהזדמנויות השונות שניתן להפיק משימוש בבינה מלאכותית</a:t>
            </a:r>
          </a:p>
          <a:p>
            <a:pPr marL="285750" marR="0" lvl="0" indent="-285750" algn="r" defTabSz="914400" rtl="1"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he-IL" sz="2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התלמידים יגבשו כללים לשימוש בכלי בינה מלאכותית כחלק מכללים הנקבעים בכיתה</a:t>
            </a:r>
            <a:r>
              <a:rPr lang="he-IL" sz="2200" kern="1200" dirty="0">
                <a:solidFill>
                  <a:prstClr val="black"/>
                </a:solidFill>
                <a:latin typeface="Calibri Light" panose="020F0302020204030204" pitchFamily="34" charset="0"/>
                <a:ea typeface="+mn-ea"/>
                <a:cs typeface="Calibri Light" panose="020F0302020204030204" pitchFamily="34" charset="0"/>
              </a:rPr>
              <a:t> </a:t>
            </a:r>
            <a:r>
              <a:rPr kumimoji="0" lang="he-IL" sz="22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בנושא קידום התנהלות חיובית ובטוחה במרחב המקוון</a:t>
            </a:r>
            <a:endParaRPr kumimoji="0" lang="he-IL" sz="2200" b="0" i="0" u="none" strike="noStrike" kern="1200" cap="none" spc="0" normalizeH="0" baseline="0" noProof="0" dirty="0">
              <a:ln>
                <a:noFill/>
              </a:ln>
              <a:solidFill>
                <a:srgbClr val="44546A">
                  <a:lumMod val="50000"/>
                </a:srgbClr>
              </a:solidFill>
              <a:effectLst/>
              <a:uLnTx/>
              <a:uFillTx/>
              <a:latin typeface="Calibri Light" panose="020F0302020204030204" pitchFamily="34" charset="0"/>
              <a:ea typeface="+mn-ea"/>
              <a:cs typeface="Calibri Light" panose="020F0302020204030204" pitchFamily="34" charset="0"/>
            </a:endParaRPr>
          </a:p>
        </p:txBody>
      </p:sp>
      <p:pic>
        <p:nvPicPr>
          <p:cNvPr id="4" name="גרפיקה 3">
            <a:extLst>
              <a:ext uri="{FF2B5EF4-FFF2-40B4-BE49-F238E27FC236}">
                <a16:creationId xmlns:a16="http://schemas.microsoft.com/office/drawing/2014/main" id="{61CE4858-B903-4DC6-BE9A-041819424D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4350" y="737914"/>
            <a:ext cx="609600" cy="579120"/>
          </a:xfrm>
          <a:prstGeom prst="rect">
            <a:avLst/>
          </a:prstGeom>
        </p:spPr>
      </p:pic>
    </p:spTree>
    <p:extLst>
      <p:ext uri="{BB962C8B-B14F-4D97-AF65-F5344CB8AC3E}">
        <p14:creationId xmlns:p14="http://schemas.microsoft.com/office/powerpoint/2010/main" val="435925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6A67FE1-AD1D-7D76-6BFD-2B0E3AF15DC7}"/>
              </a:ext>
            </a:extLst>
          </p:cNvPr>
          <p:cNvSpPr/>
          <p:nvPr/>
        </p:nvSpPr>
        <p:spPr>
          <a:xfrm>
            <a:off x="654627" y="342900"/>
            <a:ext cx="11024755" cy="6141027"/>
          </a:xfrm>
          <a:prstGeom prst="rect">
            <a:avLst/>
          </a:prstGeom>
          <a:solidFill>
            <a:srgbClr val="FDEFB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5" name="Picture 10" descr="Free smartphone phone call illustration">
            <a:extLst>
              <a:ext uri="{FF2B5EF4-FFF2-40B4-BE49-F238E27FC236}">
                <a16:creationId xmlns:a16="http://schemas.microsoft.com/office/drawing/2014/main" id="{28B87F57-8C91-832C-D697-DE76C9B010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19076" y="1870363"/>
            <a:ext cx="4083627" cy="40836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84C7803-1EE6-23AC-EEA6-594EA52AAC37}"/>
              </a:ext>
            </a:extLst>
          </p:cNvPr>
          <p:cNvSpPr/>
          <p:nvPr/>
        </p:nvSpPr>
        <p:spPr>
          <a:xfrm>
            <a:off x="769215" y="570985"/>
            <a:ext cx="11131573" cy="769441"/>
          </a:xfrm>
          <a:prstGeom prst="rect">
            <a:avLst/>
          </a:prstGeom>
          <a:noFill/>
        </p:spPr>
        <p:txBody>
          <a:bodyPr wrap="none" lIns="91440" tIns="45720" rIns="91440" bIns="45720">
            <a:spAutoFit/>
          </a:bodyPr>
          <a:lstStyle/>
          <a:p>
            <a:pPr algn="ctr"/>
            <a:r>
              <a:rPr lang="he-IL" sz="44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מהם לדעתכם היתרונות בפיתוח כלי בינה מלאכותית?</a:t>
            </a:r>
            <a:endParaRPr lang="en-US" sz="4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A8949E9-12BD-458A-4DB6-C3DCE1F89FF4}"/>
              </a:ext>
            </a:extLst>
          </p:cNvPr>
          <p:cNvSpPr txBox="1"/>
          <p:nvPr/>
        </p:nvSpPr>
        <p:spPr>
          <a:xfrm>
            <a:off x="4909023" y="2107991"/>
            <a:ext cx="6628350" cy="3257174"/>
          </a:xfrm>
          <a:prstGeom prst="rect">
            <a:avLst/>
          </a:prstGeom>
          <a:solidFill>
            <a:schemeClr val="accent2">
              <a:lumMod val="20000"/>
              <a:lumOff val="80000"/>
            </a:schemeClr>
          </a:solidFill>
          <a:effectLst>
            <a:softEdge rad="63500"/>
          </a:effectLst>
        </p:spPr>
        <p:txBody>
          <a:bodyPr wrap="square" rtlCol="1">
            <a:spAutoFit/>
          </a:bodyPr>
          <a:lstStyle/>
          <a:p>
            <a:pPr algn="r" rtl="1">
              <a:lnSpc>
                <a:spcPct val="150000"/>
              </a:lnSpc>
            </a:pPr>
            <a:r>
              <a:rPr lang="he-IL" sz="2800" dirty="0">
                <a:latin typeface="Calibri" panose="020F0502020204030204" pitchFamily="34" charset="0"/>
                <a:ea typeface="Calibri" panose="020F0502020204030204" pitchFamily="34" charset="0"/>
                <a:cs typeface="Calibri" panose="020F0502020204030204" pitchFamily="34" charset="0"/>
              </a:rPr>
              <a:t>יתרונות הפיתוח של כלי בינה מלאכותית:</a:t>
            </a:r>
            <a:r>
              <a:rPr lang="he-IL" sz="2800" strike="sngStrike" dirty="0">
                <a:latin typeface="Calibri" panose="020F0502020204030204" pitchFamily="34" charset="0"/>
                <a:ea typeface="Calibri" panose="020F0502020204030204" pitchFamily="34" charset="0"/>
                <a:cs typeface="Calibri" panose="020F0502020204030204" pitchFamily="34" charset="0"/>
              </a:rPr>
              <a:t> </a:t>
            </a:r>
          </a:p>
          <a:p>
            <a:pPr marL="457200" indent="-457200" algn="r" rtl="1">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פיתוחים חדשניים </a:t>
            </a:r>
          </a:p>
          <a:p>
            <a:pPr marL="457200" indent="-457200" algn="r" rtl="1">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פתרון בעיות בדרך יצירתית </a:t>
            </a:r>
          </a:p>
          <a:p>
            <a:pPr marL="457200" indent="-457200" algn="r" rtl="1">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ניתוח נתונים בצורה מהירה </a:t>
            </a:r>
          </a:p>
          <a:p>
            <a:pPr marL="457200" indent="-457200" algn="r" rtl="1">
              <a:lnSpc>
                <a:spcPct val="150000"/>
              </a:lnSpc>
              <a:buFont typeface="Arial" panose="020B0604020202020204" pitchFamily="34" charset="0"/>
              <a:buChar char="•"/>
            </a:pPr>
            <a:r>
              <a:rPr lang="he-IL" sz="2800" dirty="0">
                <a:latin typeface="Calibri" panose="020F0502020204030204" pitchFamily="34" charset="0"/>
                <a:ea typeface="Calibri" panose="020F0502020204030204" pitchFamily="34" charset="0"/>
                <a:cs typeface="Calibri" panose="020F0502020204030204" pitchFamily="34" charset="0"/>
              </a:rPr>
              <a:t>חיזוי של מידע שיכול לסייע לנו במגוון דרכים </a:t>
            </a:r>
          </a:p>
        </p:txBody>
      </p:sp>
      <p:sp>
        <p:nvSpPr>
          <p:cNvPr id="8" name="TextBox 7">
            <a:hlinkClick r:id="rId4" action="ppaction://hlinksldjump"/>
            <a:extLst>
              <a:ext uri="{FF2B5EF4-FFF2-40B4-BE49-F238E27FC236}">
                <a16:creationId xmlns:a16="http://schemas.microsoft.com/office/drawing/2014/main" id="{EE6780EC-C527-2407-455F-BD59E4F24F04}"/>
              </a:ext>
            </a:extLst>
          </p:cNvPr>
          <p:cNvSpPr txBox="1"/>
          <p:nvPr/>
        </p:nvSpPr>
        <p:spPr>
          <a:xfrm>
            <a:off x="7490614" y="5920854"/>
            <a:ext cx="3160569" cy="461665"/>
          </a:xfrm>
          <a:prstGeom prst="rect">
            <a:avLst/>
          </a:prstGeom>
          <a:solidFill>
            <a:schemeClr val="bg1">
              <a:lumMod val="85000"/>
            </a:schemeClr>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בחזרה לחידון</a:t>
            </a:r>
          </a:p>
        </p:txBody>
      </p:sp>
      <p:sp>
        <p:nvSpPr>
          <p:cNvPr id="2" name="TextBox 1">
            <a:extLst>
              <a:ext uri="{FF2B5EF4-FFF2-40B4-BE49-F238E27FC236}">
                <a16:creationId xmlns:a16="http://schemas.microsoft.com/office/drawing/2014/main" id="{9D127039-E41B-B342-8471-682D66017D8F}"/>
              </a:ext>
            </a:extLst>
          </p:cNvPr>
          <p:cNvSpPr txBox="1"/>
          <p:nvPr/>
        </p:nvSpPr>
        <p:spPr>
          <a:xfrm>
            <a:off x="10179938" y="1461660"/>
            <a:ext cx="1172583" cy="646331"/>
          </a:xfrm>
          <a:prstGeom prst="rect">
            <a:avLst/>
          </a:prstGeom>
          <a:solidFill>
            <a:schemeClr val="bg2">
              <a:lumMod val="90000"/>
            </a:schemeClr>
          </a:solidFill>
        </p:spPr>
        <p:txBody>
          <a:bodyPr wrap="square" rtlCol="1">
            <a:spAutoFit/>
          </a:bodyPr>
          <a:lstStyle/>
          <a:p>
            <a:pPr algn="ctr"/>
            <a:r>
              <a:rPr lang="he-IL" sz="3600" b="1" dirty="0">
                <a:solidFill>
                  <a:schemeClr val="bg1"/>
                </a:solidFill>
              </a:rPr>
              <a:t>2</a:t>
            </a:r>
          </a:p>
        </p:txBody>
      </p:sp>
    </p:spTree>
    <p:extLst>
      <p:ext uri="{BB962C8B-B14F-4D97-AF65-F5344CB8AC3E}">
        <p14:creationId xmlns:p14="http://schemas.microsoft.com/office/powerpoint/2010/main" val="139446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Free rocket space ship space vector">
            <a:extLst>
              <a:ext uri="{FF2B5EF4-FFF2-40B4-BE49-F238E27FC236}">
                <a16:creationId xmlns:a16="http://schemas.microsoft.com/office/drawing/2014/main" id="{C6168607-5EEF-4023-8DFD-AEA629460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4998" y="549360"/>
            <a:ext cx="4921891" cy="47292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DCA6A87-48C4-9B21-1F88-7DC7AE4ADABC}"/>
              </a:ext>
            </a:extLst>
          </p:cNvPr>
          <p:cNvSpPr/>
          <p:nvPr/>
        </p:nvSpPr>
        <p:spPr>
          <a:xfrm>
            <a:off x="966170" y="964996"/>
            <a:ext cx="8059497" cy="1446550"/>
          </a:xfrm>
          <a:prstGeom prst="rect">
            <a:avLst/>
          </a:prstGeom>
          <a:noFill/>
        </p:spPr>
        <p:txBody>
          <a:bodyPr wrap="square" lIns="91440" tIns="45720" rIns="91440" bIns="45720">
            <a:spAutoFit/>
          </a:bodyPr>
          <a:lstStyle/>
          <a:p>
            <a:pPr algn="ctr"/>
            <a:r>
              <a:rPr lang="he-IL" sz="4400" b="1" dirty="0">
                <a:ln w="0"/>
                <a:latin typeface="Calibri" panose="020F0502020204030204" pitchFamily="34" charset="0"/>
                <a:ea typeface="Calibri" panose="020F0502020204030204" pitchFamily="34" charset="0"/>
                <a:cs typeface="Calibri" panose="020F0502020204030204" pitchFamily="34" charset="0"/>
              </a:rPr>
              <a:t>אילו רגשות, לדעתכם, ה"מפגש" עם כלי בינה מלאכותית יכול עורר?</a:t>
            </a:r>
            <a:endParaRPr lang="en-US" sz="4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9914D66-A715-880F-B518-1FDF2C8D85A0}"/>
              </a:ext>
            </a:extLst>
          </p:cNvPr>
          <p:cNvSpPr txBox="1"/>
          <p:nvPr/>
        </p:nvSpPr>
        <p:spPr>
          <a:xfrm>
            <a:off x="966170" y="2603493"/>
            <a:ext cx="6088828" cy="2970685"/>
          </a:xfrm>
          <a:prstGeom prst="rect">
            <a:avLst/>
          </a:prstGeom>
          <a:solidFill>
            <a:schemeClr val="accent6">
              <a:lumMod val="20000"/>
              <a:lumOff val="80000"/>
            </a:schemeClr>
          </a:solidFill>
          <a:effectLst>
            <a:softEdge rad="63500"/>
          </a:effectLst>
        </p:spPr>
        <p:txBody>
          <a:bodyPr wrap="square" rtlCol="1">
            <a:spAutoFit/>
          </a:bodyPr>
          <a:lstStyle/>
          <a:p>
            <a:pPr algn="r" rtl="1">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ישנו מגוון רחב של רגשות במפגש עם כלים של בינה מלאכותית, הכוללים התרגשות, ציפייה, הפתעה וסקרנות, לצד חשש, אי וודאות, בלבול, מתח ואף פחד. </a:t>
            </a:r>
          </a:p>
        </p:txBody>
      </p:sp>
      <p:sp>
        <p:nvSpPr>
          <p:cNvPr id="8" name="TextBox 7">
            <a:hlinkClick r:id="rId4" action="ppaction://hlinksldjump"/>
            <a:extLst>
              <a:ext uri="{FF2B5EF4-FFF2-40B4-BE49-F238E27FC236}">
                <a16:creationId xmlns:a16="http://schemas.microsoft.com/office/drawing/2014/main" id="{F1CDCFA8-8674-8C6A-D479-8805D0DE9583}"/>
              </a:ext>
            </a:extLst>
          </p:cNvPr>
          <p:cNvSpPr txBox="1"/>
          <p:nvPr/>
        </p:nvSpPr>
        <p:spPr>
          <a:xfrm>
            <a:off x="8065261" y="5710758"/>
            <a:ext cx="3160569" cy="461665"/>
          </a:xfrm>
          <a:prstGeom prst="rect">
            <a:avLst/>
          </a:prstGeom>
          <a:solidFill>
            <a:schemeClr val="bg1">
              <a:lumMod val="85000"/>
            </a:schemeClr>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בחזרה לחידון</a:t>
            </a:r>
          </a:p>
        </p:txBody>
      </p:sp>
      <p:sp>
        <p:nvSpPr>
          <p:cNvPr id="2" name="TextBox 1">
            <a:extLst>
              <a:ext uri="{FF2B5EF4-FFF2-40B4-BE49-F238E27FC236}">
                <a16:creationId xmlns:a16="http://schemas.microsoft.com/office/drawing/2014/main" id="{88717BDC-6F77-6912-9083-EB3413C86B04}"/>
              </a:ext>
            </a:extLst>
          </p:cNvPr>
          <p:cNvSpPr txBox="1"/>
          <p:nvPr/>
        </p:nvSpPr>
        <p:spPr>
          <a:xfrm>
            <a:off x="9025667" y="281023"/>
            <a:ext cx="1172583" cy="646331"/>
          </a:xfrm>
          <a:prstGeom prst="rect">
            <a:avLst/>
          </a:prstGeom>
          <a:solidFill>
            <a:schemeClr val="bg2">
              <a:lumMod val="90000"/>
            </a:schemeClr>
          </a:solidFill>
        </p:spPr>
        <p:txBody>
          <a:bodyPr wrap="square" rtlCol="1">
            <a:spAutoFit/>
          </a:bodyPr>
          <a:lstStyle/>
          <a:p>
            <a:pPr algn="ctr"/>
            <a:r>
              <a:rPr lang="he-IL" sz="3600" b="1" dirty="0">
                <a:solidFill>
                  <a:schemeClr val="bg1"/>
                </a:solidFill>
              </a:rPr>
              <a:t>3</a:t>
            </a:r>
          </a:p>
        </p:txBody>
      </p:sp>
    </p:spTree>
    <p:extLst>
      <p:ext uri="{BB962C8B-B14F-4D97-AF65-F5344CB8AC3E}">
        <p14:creationId xmlns:p14="http://schemas.microsoft.com/office/powerpoint/2010/main" val="66279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98BC2C-A5A7-8EC4-76FB-3A4E531F6730}"/>
              </a:ext>
            </a:extLst>
          </p:cNvPr>
          <p:cNvSpPr/>
          <p:nvPr/>
        </p:nvSpPr>
        <p:spPr>
          <a:xfrm>
            <a:off x="800100" y="592283"/>
            <a:ext cx="10733809" cy="5735782"/>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Rectangle 5">
            <a:extLst>
              <a:ext uri="{FF2B5EF4-FFF2-40B4-BE49-F238E27FC236}">
                <a16:creationId xmlns:a16="http://schemas.microsoft.com/office/drawing/2014/main" id="{E0706810-4BC9-D63F-8300-C2751F6E1C5D}"/>
              </a:ext>
            </a:extLst>
          </p:cNvPr>
          <p:cNvSpPr/>
          <p:nvPr/>
        </p:nvSpPr>
        <p:spPr>
          <a:xfrm>
            <a:off x="1161412" y="972281"/>
            <a:ext cx="10160154" cy="830997"/>
          </a:xfrm>
          <a:prstGeom prst="rect">
            <a:avLst/>
          </a:prstGeom>
          <a:noFill/>
        </p:spPr>
        <p:txBody>
          <a:bodyPr wrap="none" lIns="91440" tIns="45720" rIns="91440" bIns="45720">
            <a:spAutoFit/>
          </a:bodyPr>
          <a:lstStyle/>
          <a:p>
            <a:pPr algn="ctr"/>
            <a:r>
              <a:rPr lang="he-IL" sz="48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באילו תחומים בינה מלאכותית נותנת מענה?</a:t>
            </a:r>
            <a:endParaRPr lang="en-US" sz="4800" b="1" cap="none" spc="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0C00F9A-6564-4F58-577D-101512B4B2A9}"/>
              </a:ext>
            </a:extLst>
          </p:cNvPr>
          <p:cNvSpPr txBox="1"/>
          <p:nvPr/>
        </p:nvSpPr>
        <p:spPr>
          <a:xfrm>
            <a:off x="1212271" y="1893120"/>
            <a:ext cx="5552209" cy="3709349"/>
          </a:xfrm>
          <a:prstGeom prst="rect">
            <a:avLst/>
          </a:prstGeom>
          <a:solidFill>
            <a:schemeClr val="accent3">
              <a:lumMod val="20000"/>
              <a:lumOff val="80000"/>
            </a:schemeClr>
          </a:solidFill>
          <a:effectLst>
            <a:softEdge rad="63500"/>
          </a:effectLst>
        </p:spPr>
        <p:txBody>
          <a:bodyPr wrap="square" rtlCol="1">
            <a:spAutoFit/>
          </a:bodyPr>
          <a:lstStyle/>
          <a:p>
            <a:pPr algn="ctr" rtl="1">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ניתן לראות שימוש בבינה מלאכותית בתחומים כגון כלכלה, תרבות, בריאות, חינוך ועוד.</a:t>
            </a:r>
          </a:p>
          <a:p>
            <a:pPr algn="ctr" rtl="1">
              <a:lnSpc>
                <a:spcPct val="150000"/>
              </a:lnSpc>
            </a:pPr>
            <a:r>
              <a:rPr lang="he-IL" sz="3200" dirty="0">
                <a:latin typeface="Calibri" panose="020F0502020204030204" pitchFamily="34" charset="0"/>
                <a:ea typeface="Calibri" panose="020F0502020204030204" pitchFamily="34" charset="0"/>
                <a:cs typeface="Calibri" panose="020F0502020204030204" pitchFamily="34" charset="0"/>
              </a:rPr>
              <a:t> הבינה המלאכותית היא כבר חלק בלתי נפרד מחיינו</a:t>
            </a:r>
          </a:p>
        </p:txBody>
      </p:sp>
      <p:pic>
        <p:nvPicPr>
          <p:cNvPr id="5" name="Picture 4" descr="Free computer mouse mouse hardware vector">
            <a:extLst>
              <a:ext uri="{FF2B5EF4-FFF2-40B4-BE49-F238E27FC236}">
                <a16:creationId xmlns:a16="http://schemas.microsoft.com/office/drawing/2014/main" id="{C50399D1-8FCF-9BBD-749A-4B7342D5C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0558" y="3157593"/>
            <a:ext cx="7834741" cy="39173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hlinkClick r:id="rId4" action="ppaction://hlinksldjump"/>
            <a:extLst>
              <a:ext uri="{FF2B5EF4-FFF2-40B4-BE49-F238E27FC236}">
                <a16:creationId xmlns:a16="http://schemas.microsoft.com/office/drawing/2014/main" id="{90A0BAB6-D841-8E3E-9C9F-7C5486F94DFC}"/>
              </a:ext>
            </a:extLst>
          </p:cNvPr>
          <p:cNvSpPr txBox="1"/>
          <p:nvPr/>
        </p:nvSpPr>
        <p:spPr>
          <a:xfrm>
            <a:off x="8030441" y="5790142"/>
            <a:ext cx="3160569" cy="461665"/>
          </a:xfrm>
          <a:prstGeom prst="rect">
            <a:avLst/>
          </a:prstGeom>
          <a:solidFill>
            <a:schemeClr val="bg1">
              <a:lumMod val="85000"/>
            </a:schemeClr>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בחזרה לחידון</a:t>
            </a:r>
          </a:p>
        </p:txBody>
      </p:sp>
      <p:sp>
        <p:nvSpPr>
          <p:cNvPr id="2" name="TextBox 1">
            <a:extLst>
              <a:ext uri="{FF2B5EF4-FFF2-40B4-BE49-F238E27FC236}">
                <a16:creationId xmlns:a16="http://schemas.microsoft.com/office/drawing/2014/main" id="{E796BE58-B5FD-8D7E-756F-2FA7AE2AFB9C}"/>
              </a:ext>
            </a:extLst>
          </p:cNvPr>
          <p:cNvSpPr txBox="1"/>
          <p:nvPr/>
        </p:nvSpPr>
        <p:spPr>
          <a:xfrm>
            <a:off x="10018427" y="1893120"/>
            <a:ext cx="1172583" cy="646331"/>
          </a:xfrm>
          <a:prstGeom prst="rect">
            <a:avLst/>
          </a:prstGeom>
          <a:solidFill>
            <a:schemeClr val="bg2">
              <a:lumMod val="90000"/>
            </a:schemeClr>
          </a:solidFill>
        </p:spPr>
        <p:txBody>
          <a:bodyPr wrap="square" rtlCol="1">
            <a:spAutoFit/>
          </a:bodyPr>
          <a:lstStyle/>
          <a:p>
            <a:pPr algn="ctr"/>
            <a:r>
              <a:rPr lang="he-IL" sz="3600" b="1" dirty="0">
                <a:solidFill>
                  <a:schemeClr val="bg1"/>
                </a:solidFill>
              </a:rPr>
              <a:t>4</a:t>
            </a:r>
          </a:p>
        </p:txBody>
      </p:sp>
    </p:spTree>
    <p:extLst>
      <p:ext uri="{BB962C8B-B14F-4D97-AF65-F5344CB8AC3E}">
        <p14:creationId xmlns:p14="http://schemas.microsoft.com/office/powerpoint/2010/main" val="99388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0C924-4E02-692F-4FF1-C71380C30568}"/>
              </a:ext>
            </a:extLst>
          </p:cNvPr>
          <p:cNvSpPr/>
          <p:nvPr/>
        </p:nvSpPr>
        <p:spPr>
          <a:xfrm>
            <a:off x="613064" y="349988"/>
            <a:ext cx="11076709" cy="6158023"/>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1" anchor="ctr"/>
          <a:lstStyle/>
          <a:p>
            <a:pPr algn="ctr"/>
            <a:endParaRPr lang="he-IL" dirty="0"/>
          </a:p>
        </p:txBody>
      </p:sp>
      <p:pic>
        <p:nvPicPr>
          <p:cNvPr id="5" name="Picture 12" descr="Free lightbulb light energy vector">
            <a:extLst>
              <a:ext uri="{FF2B5EF4-FFF2-40B4-BE49-F238E27FC236}">
                <a16:creationId xmlns:a16="http://schemas.microsoft.com/office/drawing/2014/main" id="{A2978155-4FD4-2278-CF1A-5D87174D6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7121" y="3728500"/>
            <a:ext cx="2851815" cy="26183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CA9A509-72D9-050C-DC20-27D8FD0972D2}"/>
              </a:ext>
            </a:extLst>
          </p:cNvPr>
          <p:cNvSpPr/>
          <p:nvPr/>
        </p:nvSpPr>
        <p:spPr>
          <a:xfrm>
            <a:off x="861361" y="742029"/>
            <a:ext cx="7243547" cy="2308324"/>
          </a:xfrm>
          <a:prstGeom prst="rect">
            <a:avLst/>
          </a:prstGeom>
          <a:noFill/>
        </p:spPr>
        <p:txBody>
          <a:bodyPr wrap="square" lIns="91440" tIns="45720" rIns="91440" bIns="45720">
            <a:spAutoFit/>
          </a:bodyPr>
          <a:lstStyle/>
          <a:p>
            <a:pPr algn="ctr"/>
            <a:r>
              <a:rPr lang="he-IL" sz="4800" b="1" dirty="0">
                <a:ln w="0"/>
                <a:latin typeface="Calibri" panose="020F0502020204030204" pitchFamily="34" charset="0"/>
                <a:ea typeface="Calibri" panose="020F0502020204030204" pitchFamily="34" charset="0"/>
                <a:cs typeface="Calibri" panose="020F0502020204030204" pitchFamily="34" charset="0"/>
              </a:rPr>
              <a:t>על מה כדאי, לדעתכם, להקפיד בעת השימוש בכלי בינה מלאכותית?</a:t>
            </a:r>
            <a:endParaRPr lang="en-US" sz="48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6A75ED88-3D92-6F45-1EE6-103B92A8E884}"/>
              </a:ext>
            </a:extLst>
          </p:cNvPr>
          <p:cNvSpPr txBox="1"/>
          <p:nvPr/>
        </p:nvSpPr>
        <p:spPr>
          <a:xfrm>
            <a:off x="645259" y="3017037"/>
            <a:ext cx="7971025" cy="2579039"/>
          </a:xfrm>
          <a:prstGeom prst="rect">
            <a:avLst/>
          </a:prstGeom>
          <a:solidFill>
            <a:schemeClr val="accent1">
              <a:lumMod val="20000"/>
              <a:lumOff val="80000"/>
            </a:schemeClr>
          </a:solidFill>
          <a:effectLst>
            <a:softEdge rad="63500"/>
          </a:effectLst>
        </p:spPr>
        <p:txBody>
          <a:bodyPr wrap="square" rtlCol="1">
            <a:spAutoFit/>
          </a:bodyPr>
          <a:lstStyle/>
          <a:p>
            <a:pPr algn="r" rtl="1">
              <a:lnSpc>
                <a:spcPct val="150000"/>
              </a:lnSpc>
            </a:pPr>
            <a:r>
              <a:rPr lang="he-IL" sz="2200" dirty="0">
                <a:latin typeface="Calibri" panose="020F0502020204030204" pitchFamily="34" charset="0"/>
                <a:ea typeface="Calibri" panose="020F0502020204030204" pitchFamily="34" charset="0"/>
                <a:cs typeface="Calibri" panose="020F0502020204030204" pitchFamily="34" charset="0"/>
              </a:rPr>
              <a:t>לצד ההזדמנויות שבינה מלאכותית מאפשרת, קיימים גם גורמי סיכון ואתגרים שונים שחשוב שנתמודד איתם בחוכמה. </a:t>
            </a:r>
          </a:p>
          <a:p>
            <a:pPr algn="r" rtl="1">
              <a:lnSpc>
                <a:spcPct val="150000"/>
              </a:lnSpc>
            </a:pPr>
            <a:r>
              <a:rPr lang="he-IL" sz="2200" dirty="0">
                <a:latin typeface="Calibri" panose="020F0502020204030204" pitchFamily="34" charset="0"/>
                <a:ea typeface="Calibri" panose="020F0502020204030204" pitchFamily="34" charset="0"/>
                <a:cs typeface="Calibri" panose="020F0502020204030204" pitchFamily="34" charset="0"/>
              </a:rPr>
              <a:t>יצירת כללים ברורים לשימוש בה, כגון עירנות, שמירה על פרטיות, שקיפות, חשיבה ביקורתית, התנהגות מכבדת ומודעות לרגשות שלי ושל האחר יכולים לאפשר התנהלות שהיא מטיבית ובטוחה</a:t>
            </a:r>
          </a:p>
        </p:txBody>
      </p:sp>
      <p:sp>
        <p:nvSpPr>
          <p:cNvPr id="12" name="TextBox 11">
            <a:hlinkClick r:id="rId4" action="ppaction://hlinksldjump"/>
            <a:extLst>
              <a:ext uri="{FF2B5EF4-FFF2-40B4-BE49-F238E27FC236}">
                <a16:creationId xmlns:a16="http://schemas.microsoft.com/office/drawing/2014/main" id="{91601981-5172-0B1C-FD78-0AD0ED5F44A8}"/>
              </a:ext>
            </a:extLst>
          </p:cNvPr>
          <p:cNvSpPr txBox="1"/>
          <p:nvPr/>
        </p:nvSpPr>
        <p:spPr>
          <a:xfrm>
            <a:off x="4372841" y="5885138"/>
            <a:ext cx="3160569" cy="461665"/>
          </a:xfrm>
          <a:prstGeom prst="rect">
            <a:avLst/>
          </a:prstGeom>
          <a:solidFill>
            <a:schemeClr val="bg1">
              <a:lumMod val="85000"/>
            </a:schemeClr>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בחזרה לחידון</a:t>
            </a:r>
          </a:p>
        </p:txBody>
      </p:sp>
      <p:sp>
        <p:nvSpPr>
          <p:cNvPr id="2" name="TextBox 1">
            <a:extLst>
              <a:ext uri="{FF2B5EF4-FFF2-40B4-BE49-F238E27FC236}">
                <a16:creationId xmlns:a16="http://schemas.microsoft.com/office/drawing/2014/main" id="{0EB7D442-0220-C44B-00B3-CBF910DD7654}"/>
              </a:ext>
            </a:extLst>
          </p:cNvPr>
          <p:cNvSpPr txBox="1"/>
          <p:nvPr/>
        </p:nvSpPr>
        <p:spPr>
          <a:xfrm>
            <a:off x="10018427" y="1893120"/>
            <a:ext cx="1172583" cy="646331"/>
          </a:xfrm>
          <a:prstGeom prst="rect">
            <a:avLst/>
          </a:prstGeom>
          <a:solidFill>
            <a:schemeClr val="bg2">
              <a:lumMod val="90000"/>
            </a:schemeClr>
          </a:solidFill>
        </p:spPr>
        <p:txBody>
          <a:bodyPr wrap="square" rtlCol="1">
            <a:spAutoFit/>
          </a:bodyPr>
          <a:lstStyle/>
          <a:p>
            <a:pPr algn="ctr"/>
            <a:r>
              <a:rPr lang="he-IL" sz="3600" b="1" dirty="0">
                <a:solidFill>
                  <a:schemeClr val="bg1"/>
                </a:solidFill>
              </a:rPr>
              <a:t>5</a:t>
            </a:r>
          </a:p>
        </p:txBody>
      </p:sp>
    </p:spTree>
    <p:extLst>
      <p:ext uri="{BB962C8B-B14F-4D97-AF65-F5344CB8AC3E}">
        <p14:creationId xmlns:p14="http://schemas.microsoft.com/office/powerpoint/2010/main" val="114825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8B5721-934B-20FD-52EA-560921A6030C}"/>
              </a:ext>
            </a:extLst>
          </p:cNvPr>
          <p:cNvSpPr/>
          <p:nvPr/>
        </p:nvSpPr>
        <p:spPr>
          <a:xfrm>
            <a:off x="0" y="0"/>
            <a:ext cx="12192000"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Rectangle 12">
            <a:extLst>
              <a:ext uri="{FF2B5EF4-FFF2-40B4-BE49-F238E27FC236}">
                <a16:creationId xmlns:a16="http://schemas.microsoft.com/office/drawing/2014/main" id="{D40E623E-4C5F-DAA0-68C6-0B69CAABAFA1}"/>
              </a:ext>
            </a:extLst>
          </p:cNvPr>
          <p:cNvSpPr/>
          <p:nvPr/>
        </p:nvSpPr>
        <p:spPr>
          <a:xfrm>
            <a:off x="72307" y="7617"/>
            <a:ext cx="12192000" cy="1808019"/>
          </a:xfrm>
          <a:prstGeom prst="rect">
            <a:avLst/>
          </a:prstGeom>
          <a:solidFill>
            <a:srgbClr val="FDD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Rectangle 3">
            <a:extLst>
              <a:ext uri="{FF2B5EF4-FFF2-40B4-BE49-F238E27FC236}">
                <a16:creationId xmlns:a16="http://schemas.microsoft.com/office/drawing/2014/main" id="{6FCDC834-5C0A-6B92-5104-B8EC4FD9AF73}"/>
              </a:ext>
            </a:extLst>
          </p:cNvPr>
          <p:cNvSpPr/>
          <p:nvPr/>
        </p:nvSpPr>
        <p:spPr>
          <a:xfrm>
            <a:off x="297781" y="28607"/>
            <a:ext cx="11123558" cy="1569660"/>
          </a:xfrm>
          <a:prstGeom prst="rect">
            <a:avLst/>
          </a:prstGeom>
          <a:noFill/>
        </p:spPr>
        <p:txBody>
          <a:bodyPr wrap="none" lIns="91440" tIns="45720" rIns="91440" bIns="45720">
            <a:spAutoFit/>
          </a:bodyPr>
          <a:lstStyle/>
          <a:p>
            <a:pPr algn="ctr"/>
            <a:r>
              <a:rPr lang="he-IL" sz="9600" b="1" cap="none" spc="0" dirty="0">
                <a:ln w="0"/>
                <a:solidFill>
                  <a:schemeClr val="tx1">
                    <a:lumMod val="95000"/>
                    <a:lumOff val="5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תחילתה של שנה חדשה</a:t>
            </a:r>
            <a:endParaRPr lang="en-US" sz="9600" b="1" cap="none" spc="0" dirty="0">
              <a:ln w="0"/>
              <a:solidFill>
                <a:schemeClr val="tx1">
                  <a:lumMod val="95000"/>
                  <a:lumOff val="5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E5872B5-65B4-B0C4-77D9-2B717FD1FCDE}"/>
              </a:ext>
            </a:extLst>
          </p:cNvPr>
          <p:cNvSpPr/>
          <p:nvPr/>
        </p:nvSpPr>
        <p:spPr>
          <a:xfrm>
            <a:off x="-144614" y="2484485"/>
            <a:ext cx="12481228" cy="3117273"/>
          </a:xfrm>
          <a:prstGeom prst="roundRect">
            <a:avLst/>
          </a:prstGeom>
          <a:solidFill>
            <a:schemeClr val="accent1">
              <a:lumMod val="40000"/>
              <a:lumOff val="60000"/>
            </a:schemeClr>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lnSpc>
                <a:spcPct val="150000"/>
              </a:lnSpc>
            </a:pPr>
            <a:r>
              <a:rPr lang="he-IL" sz="4000" b="1" dirty="0">
                <a:solidFill>
                  <a:schemeClr val="tx1"/>
                </a:solidFill>
                <a:latin typeface="Calibri" panose="020F0502020204030204" pitchFamily="34" charset="0"/>
                <a:ea typeface="Calibri" panose="020F0502020204030204" pitchFamily="34" charset="0"/>
                <a:cs typeface="Calibri" panose="020F0502020204030204" pitchFamily="34" charset="0"/>
              </a:rPr>
              <a:t>דמיינו כי בפתחה של שנה חדשה, הכל הופך להיות אפשרי....</a:t>
            </a:r>
          </a:p>
          <a:p>
            <a:pPr algn="ctr">
              <a:lnSpc>
                <a:spcPct val="150000"/>
              </a:lnSpc>
            </a:pPr>
            <a:r>
              <a:rPr lang="he-IL" sz="4000" b="1" dirty="0">
                <a:solidFill>
                  <a:schemeClr val="tx1"/>
                </a:solidFill>
                <a:latin typeface="Calibri" panose="020F0502020204030204" pitchFamily="34" charset="0"/>
                <a:ea typeface="Calibri" panose="020F0502020204030204" pitchFamily="34" charset="0"/>
                <a:cs typeface="Calibri" panose="020F0502020204030204" pitchFamily="34" charset="0"/>
              </a:rPr>
              <a:t>נניח ולא היו כל חוקים, גבולות או כללים</a:t>
            </a:r>
          </a:p>
          <a:p>
            <a:pPr algn="ctr">
              <a:lnSpc>
                <a:spcPct val="150000"/>
              </a:lnSpc>
            </a:pPr>
            <a:r>
              <a:rPr lang="he-IL" sz="4000" b="1" dirty="0">
                <a:solidFill>
                  <a:schemeClr val="tx1"/>
                </a:solidFill>
                <a:latin typeface="Calibri" panose="020F0502020204030204" pitchFamily="34" charset="0"/>
                <a:ea typeface="Calibri" panose="020F0502020204030204" pitchFamily="34" charset="0"/>
                <a:cs typeface="Calibri" panose="020F0502020204030204" pitchFamily="34" charset="0"/>
              </a:rPr>
              <a:t>מה הייתם מאחלים לעצמכם?</a:t>
            </a:r>
          </a:p>
          <a:p>
            <a:pPr algn="ctr"/>
            <a:endParaRPr lang="he-IL" dirty="0"/>
          </a:p>
        </p:txBody>
      </p:sp>
      <p:grpSp>
        <p:nvGrpSpPr>
          <p:cNvPr id="6" name="קבוצה 5">
            <a:extLst>
              <a:ext uri="{FF2B5EF4-FFF2-40B4-BE49-F238E27FC236}">
                <a16:creationId xmlns:a16="http://schemas.microsoft.com/office/drawing/2014/main" id="{D724B5AC-59FD-22BC-8F83-B44EC67F7718}"/>
              </a:ext>
            </a:extLst>
          </p:cNvPr>
          <p:cNvGrpSpPr/>
          <p:nvPr/>
        </p:nvGrpSpPr>
        <p:grpSpPr>
          <a:xfrm>
            <a:off x="1581918" y="719158"/>
            <a:ext cx="7218002" cy="6647924"/>
            <a:chOff x="6407720" y="370958"/>
            <a:chExt cx="3228116" cy="2688541"/>
          </a:xfrm>
        </p:grpSpPr>
        <p:pic>
          <p:nvPicPr>
            <p:cNvPr id="3" name="Picture 2" descr="Free think thinking speech bubble vector">
              <a:extLst>
                <a:ext uri="{FF2B5EF4-FFF2-40B4-BE49-F238E27FC236}">
                  <a16:creationId xmlns:a16="http://schemas.microsoft.com/office/drawing/2014/main" id="{88D0AB10-6BB2-9E27-60F3-E2C9AD673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720" y="370958"/>
              <a:ext cx="3228116" cy="26885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CCB314-988A-F79C-61E4-2D759AA1DCE1}"/>
                </a:ext>
              </a:extLst>
            </p:cNvPr>
            <p:cNvSpPr txBox="1"/>
            <p:nvPr/>
          </p:nvSpPr>
          <p:spPr>
            <a:xfrm>
              <a:off x="6669681" y="900944"/>
              <a:ext cx="2531377" cy="833952"/>
            </a:xfrm>
            <a:prstGeom prst="rect">
              <a:avLst/>
            </a:prstGeom>
            <a:noFill/>
          </p:spPr>
          <p:txBody>
            <a:bodyPr wrap="square" rtlCol="1">
              <a:spAutoFit/>
            </a:bodyPr>
            <a:lstStyle/>
            <a:p>
              <a:pPr algn="ctr"/>
              <a:r>
                <a:rPr lang="he-IL" sz="3200" b="1" dirty="0">
                  <a:latin typeface="Calibri" panose="020F0502020204030204" pitchFamily="34" charset="0"/>
                  <a:ea typeface="Calibri" panose="020F0502020204030204" pitchFamily="34" charset="0"/>
                  <a:cs typeface="Calibri" panose="020F0502020204030204" pitchFamily="34" charset="0"/>
                </a:rPr>
                <a:t>למה לדעתכם חשוב שיהיו כללים וסדר בעולם?</a:t>
              </a:r>
            </a:p>
            <a:p>
              <a:pPr algn="ctr"/>
              <a:r>
                <a:rPr lang="he-IL" sz="3200" b="1" dirty="0">
                  <a:latin typeface="Calibri" panose="020F0502020204030204" pitchFamily="34" charset="0"/>
                  <a:ea typeface="Calibri" panose="020F0502020204030204" pitchFamily="34" charset="0"/>
                  <a:cs typeface="Calibri" panose="020F0502020204030204" pitchFamily="34" charset="0"/>
                </a:rPr>
                <a:t>מה היה קורה </a:t>
              </a:r>
            </a:p>
            <a:p>
              <a:pPr algn="ctr"/>
              <a:r>
                <a:rPr lang="he-IL" sz="3200" b="1" dirty="0">
                  <a:latin typeface="Calibri" panose="020F0502020204030204" pitchFamily="34" charset="0"/>
                  <a:ea typeface="Calibri" panose="020F0502020204030204" pitchFamily="34" charset="0"/>
                  <a:cs typeface="Calibri" panose="020F0502020204030204" pitchFamily="34" charset="0"/>
                </a:rPr>
                <a:t>אם הכל היה אפשרי?</a:t>
              </a:r>
            </a:p>
          </p:txBody>
        </p:sp>
      </p:grpSp>
    </p:spTree>
    <p:extLst>
      <p:ext uri="{BB962C8B-B14F-4D97-AF65-F5344CB8AC3E}">
        <p14:creationId xmlns:p14="http://schemas.microsoft.com/office/powerpoint/2010/main" val="40684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0101-379047887_small">
            <a:hlinkClick r:id="" action="ppaction://media"/>
            <a:extLst>
              <a:ext uri="{FF2B5EF4-FFF2-40B4-BE49-F238E27FC236}">
                <a16:creationId xmlns:a16="http://schemas.microsoft.com/office/drawing/2014/main" id="{0712FC9A-2A58-7789-AB9A-D6C3A7DA3A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1999" cy="6858000"/>
          </a:xfrm>
          <a:prstGeom prst="rect">
            <a:avLst/>
          </a:prstGeom>
          <a:ln>
            <a:noFill/>
          </a:ln>
          <a:effectLst>
            <a:softEdge rad="112500"/>
          </a:effectLst>
        </p:spPr>
      </p:pic>
    </p:spTree>
    <p:extLst>
      <p:ext uri="{BB962C8B-B14F-4D97-AF65-F5344CB8AC3E}">
        <p14:creationId xmlns:p14="http://schemas.microsoft.com/office/powerpoint/2010/main" val="118311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ai generated boy silhouette illustration">
            <a:extLst>
              <a:ext uri="{FF2B5EF4-FFF2-40B4-BE49-F238E27FC236}">
                <a16:creationId xmlns:a16="http://schemas.microsoft.com/office/drawing/2014/main" id="{1F2C72DF-384A-3748-E020-F50EB038F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F0A527-1BAF-0DC7-A003-85A5390968C6}"/>
              </a:ext>
            </a:extLst>
          </p:cNvPr>
          <p:cNvSpPr txBox="1"/>
          <p:nvPr/>
        </p:nvSpPr>
        <p:spPr>
          <a:xfrm>
            <a:off x="608769" y="2105250"/>
            <a:ext cx="6547104" cy="954107"/>
          </a:xfrm>
          <a:prstGeom prst="rect">
            <a:avLst/>
          </a:prstGeom>
          <a:solidFill>
            <a:srgbClr val="FDD5F7"/>
          </a:solidFill>
        </p:spPr>
        <p:txBody>
          <a:bodyPr wrap="square" rtlCol="1">
            <a:spAutoFit/>
          </a:bodyPr>
          <a:lstStyle/>
          <a:p>
            <a:pPr algn="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תנו דוגמה למשהו שפעם היה נראה לכם כמו מדע בדיוני, ועם הזמן התפתח והפך להיות חלק מחיינו?</a:t>
            </a:r>
          </a:p>
        </p:txBody>
      </p:sp>
      <p:sp>
        <p:nvSpPr>
          <p:cNvPr id="4" name="Rectangle 3">
            <a:extLst>
              <a:ext uri="{FF2B5EF4-FFF2-40B4-BE49-F238E27FC236}">
                <a16:creationId xmlns:a16="http://schemas.microsoft.com/office/drawing/2014/main" id="{4B89DC23-C2AC-6C47-EB34-87EABFDCB79D}"/>
              </a:ext>
            </a:extLst>
          </p:cNvPr>
          <p:cNvSpPr/>
          <p:nvPr/>
        </p:nvSpPr>
        <p:spPr>
          <a:xfrm>
            <a:off x="0" y="6099464"/>
            <a:ext cx="12191999" cy="270163"/>
          </a:xfrm>
          <a:prstGeom prst="rect">
            <a:avLst/>
          </a:prstGeom>
          <a:solidFill>
            <a:srgbClr val="CEE1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A1E5BE3A-E667-9674-7480-61E1EA05436D}"/>
              </a:ext>
            </a:extLst>
          </p:cNvPr>
          <p:cNvSpPr/>
          <p:nvPr/>
        </p:nvSpPr>
        <p:spPr>
          <a:xfrm rot="5400000">
            <a:off x="6829873" y="2874818"/>
            <a:ext cx="6858001" cy="1108363"/>
          </a:xfrm>
          <a:prstGeom prst="rect">
            <a:avLst/>
          </a:prstGeom>
          <a:solidFill>
            <a:srgbClr val="CEE1E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extBox 1">
            <a:extLst>
              <a:ext uri="{FF2B5EF4-FFF2-40B4-BE49-F238E27FC236}">
                <a16:creationId xmlns:a16="http://schemas.microsoft.com/office/drawing/2014/main" id="{076AC3A0-C4D6-88CC-4538-C74CE83C39F8}"/>
              </a:ext>
            </a:extLst>
          </p:cNvPr>
          <p:cNvSpPr txBox="1"/>
          <p:nvPr/>
        </p:nvSpPr>
        <p:spPr>
          <a:xfrm>
            <a:off x="5148488" y="1029542"/>
            <a:ext cx="6547104" cy="954107"/>
          </a:xfrm>
          <a:prstGeom prst="rect">
            <a:avLst/>
          </a:prstGeom>
          <a:solidFill>
            <a:srgbClr val="FDD5F7"/>
          </a:solidFill>
        </p:spPr>
        <p:txBody>
          <a:bodyPr wrap="square" rtlCol="1">
            <a:spAutoFit/>
          </a:bodyPr>
          <a:lstStyle/>
          <a:p>
            <a:pPr algn="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מה לדעתכם הכוונה במשפט "מקום בו הכל יכול לקרות"?</a:t>
            </a:r>
          </a:p>
        </p:txBody>
      </p:sp>
    </p:spTree>
    <p:extLst>
      <p:ext uri="{BB962C8B-B14F-4D97-AF65-F5344CB8AC3E}">
        <p14:creationId xmlns:p14="http://schemas.microsoft.com/office/powerpoint/2010/main" val="2620993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42723-780599564_small">
            <a:hlinkClick r:id="" action="ppaction://media"/>
            <a:extLst>
              <a:ext uri="{FF2B5EF4-FFF2-40B4-BE49-F238E27FC236}">
                <a16:creationId xmlns:a16="http://schemas.microsoft.com/office/drawing/2014/main" id="{61531DE8-2010-8F44-99C3-B3002E5908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3273"/>
            <a:ext cx="12192000" cy="5934456"/>
          </a:xfrm>
          <a:prstGeom prst="rect">
            <a:avLst/>
          </a:prstGeom>
        </p:spPr>
      </p:pic>
      <p:sp>
        <p:nvSpPr>
          <p:cNvPr id="3" name="Rectangle 2">
            <a:extLst>
              <a:ext uri="{FF2B5EF4-FFF2-40B4-BE49-F238E27FC236}">
                <a16:creationId xmlns:a16="http://schemas.microsoft.com/office/drawing/2014/main" id="{9DA43F20-F235-48A3-8549-7D1618BC063D}"/>
              </a:ext>
            </a:extLst>
          </p:cNvPr>
          <p:cNvSpPr/>
          <p:nvPr/>
        </p:nvSpPr>
        <p:spPr>
          <a:xfrm>
            <a:off x="0" y="5925312"/>
            <a:ext cx="12192000" cy="932688"/>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 name="Rectangle 5">
            <a:extLst>
              <a:ext uri="{FF2B5EF4-FFF2-40B4-BE49-F238E27FC236}">
                <a16:creationId xmlns:a16="http://schemas.microsoft.com/office/drawing/2014/main" id="{D73BC863-5947-7595-FE86-EF81C3466386}"/>
              </a:ext>
            </a:extLst>
          </p:cNvPr>
          <p:cNvSpPr/>
          <p:nvPr/>
        </p:nvSpPr>
        <p:spPr>
          <a:xfrm>
            <a:off x="1909108" y="5902559"/>
            <a:ext cx="78983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rPr>
              <a:t>השמיים הם הגבול? בואו נראה</a:t>
            </a:r>
            <a:endParaRPr kumimoji="0" lang="en-US" sz="5400" b="1" i="0" u="none" strike="noStrike" kern="1200" cap="none" spc="0" normalizeH="0" baseline="0" noProof="0" dirty="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E1025EF-4CB3-B145-0C7D-2B6A0A649309}"/>
              </a:ext>
            </a:extLst>
          </p:cNvPr>
          <p:cNvSpPr txBox="1"/>
          <p:nvPr/>
        </p:nvSpPr>
        <p:spPr>
          <a:xfrm>
            <a:off x="9985248" y="694944"/>
            <a:ext cx="154533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כלי תחבורה</a:t>
            </a:r>
          </a:p>
        </p:txBody>
      </p:sp>
      <p:sp>
        <p:nvSpPr>
          <p:cNvPr id="8" name="TextBox 7">
            <a:extLst>
              <a:ext uri="{FF2B5EF4-FFF2-40B4-BE49-F238E27FC236}">
                <a16:creationId xmlns:a16="http://schemas.microsoft.com/office/drawing/2014/main" id="{1EE6EC20-1330-5374-B06B-4FBB4AFC2290}"/>
              </a:ext>
            </a:extLst>
          </p:cNvPr>
          <p:cNvSpPr txBox="1"/>
          <p:nvPr/>
        </p:nvSpPr>
        <p:spPr>
          <a:xfrm>
            <a:off x="603504" y="1754402"/>
            <a:ext cx="154533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חשמל</a:t>
            </a:r>
          </a:p>
        </p:txBody>
      </p:sp>
      <p:sp>
        <p:nvSpPr>
          <p:cNvPr id="9" name="TextBox 8">
            <a:extLst>
              <a:ext uri="{FF2B5EF4-FFF2-40B4-BE49-F238E27FC236}">
                <a16:creationId xmlns:a16="http://schemas.microsoft.com/office/drawing/2014/main" id="{E0A870EC-030B-12BC-7DAB-D62C34ED5069}"/>
              </a:ext>
            </a:extLst>
          </p:cNvPr>
          <p:cNvSpPr txBox="1"/>
          <p:nvPr/>
        </p:nvSpPr>
        <p:spPr>
          <a:xfrm>
            <a:off x="364646" y="4784986"/>
            <a:ext cx="1545336" cy="830997"/>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פיתוחים רפואיים</a:t>
            </a:r>
          </a:p>
        </p:txBody>
      </p:sp>
      <p:sp>
        <p:nvSpPr>
          <p:cNvPr id="10" name="TextBox 9">
            <a:extLst>
              <a:ext uri="{FF2B5EF4-FFF2-40B4-BE49-F238E27FC236}">
                <a16:creationId xmlns:a16="http://schemas.microsoft.com/office/drawing/2014/main" id="{A1BE03DC-F93D-F75B-9D76-1071BFD36BA6}"/>
              </a:ext>
            </a:extLst>
          </p:cNvPr>
          <p:cNvSpPr txBox="1"/>
          <p:nvPr/>
        </p:nvSpPr>
        <p:spPr>
          <a:xfrm>
            <a:off x="4828963" y="35131"/>
            <a:ext cx="2039112"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אמצעי תקשורת</a:t>
            </a:r>
          </a:p>
        </p:txBody>
      </p:sp>
      <p:sp>
        <p:nvSpPr>
          <p:cNvPr id="11" name="TextBox 10">
            <a:extLst>
              <a:ext uri="{FF2B5EF4-FFF2-40B4-BE49-F238E27FC236}">
                <a16:creationId xmlns:a16="http://schemas.microsoft.com/office/drawing/2014/main" id="{782C0947-19A2-4088-D196-BFE9E85F7674}"/>
              </a:ext>
            </a:extLst>
          </p:cNvPr>
          <p:cNvSpPr txBox="1"/>
          <p:nvPr/>
        </p:nvSpPr>
        <p:spPr>
          <a:xfrm>
            <a:off x="9985248" y="4998377"/>
            <a:ext cx="154533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בית דפוס</a:t>
            </a:r>
          </a:p>
        </p:txBody>
      </p:sp>
      <p:sp>
        <p:nvSpPr>
          <p:cNvPr id="12" name="TextBox 11">
            <a:extLst>
              <a:ext uri="{FF2B5EF4-FFF2-40B4-BE49-F238E27FC236}">
                <a16:creationId xmlns:a16="http://schemas.microsoft.com/office/drawing/2014/main" id="{0EFE1D47-E12F-9311-880A-1CD0562D6D3C}"/>
              </a:ext>
            </a:extLst>
          </p:cNvPr>
          <p:cNvSpPr txBox="1"/>
          <p:nvPr/>
        </p:nvSpPr>
        <p:spPr>
          <a:xfrm>
            <a:off x="1014984" y="2932858"/>
            <a:ext cx="113385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קיטור</a:t>
            </a:r>
          </a:p>
        </p:txBody>
      </p:sp>
      <p:sp>
        <p:nvSpPr>
          <p:cNvPr id="13" name="TextBox 12">
            <a:extLst>
              <a:ext uri="{FF2B5EF4-FFF2-40B4-BE49-F238E27FC236}">
                <a16:creationId xmlns:a16="http://schemas.microsoft.com/office/drawing/2014/main" id="{BD5757E6-20A6-9EC8-C24B-34604F967F32}"/>
              </a:ext>
            </a:extLst>
          </p:cNvPr>
          <p:cNvSpPr txBox="1"/>
          <p:nvPr/>
        </p:nvSpPr>
        <p:spPr>
          <a:xfrm>
            <a:off x="1014984" y="445222"/>
            <a:ext cx="113385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נורה</a:t>
            </a:r>
          </a:p>
        </p:txBody>
      </p:sp>
      <p:sp>
        <p:nvSpPr>
          <p:cNvPr id="14" name="TextBox 13">
            <a:extLst>
              <a:ext uri="{FF2B5EF4-FFF2-40B4-BE49-F238E27FC236}">
                <a16:creationId xmlns:a16="http://schemas.microsoft.com/office/drawing/2014/main" id="{F52AA119-CBCF-FFBB-A90F-D8C3B72AD48A}"/>
              </a:ext>
            </a:extLst>
          </p:cNvPr>
          <p:cNvSpPr txBox="1"/>
          <p:nvPr/>
        </p:nvSpPr>
        <p:spPr>
          <a:xfrm>
            <a:off x="9985248" y="3935337"/>
            <a:ext cx="113385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מחשב</a:t>
            </a:r>
          </a:p>
        </p:txBody>
      </p:sp>
      <p:sp>
        <p:nvSpPr>
          <p:cNvPr id="15" name="TextBox 14">
            <a:extLst>
              <a:ext uri="{FF2B5EF4-FFF2-40B4-BE49-F238E27FC236}">
                <a16:creationId xmlns:a16="http://schemas.microsoft.com/office/drawing/2014/main" id="{45492C4E-4E63-FC92-C5B9-D462550D546D}"/>
              </a:ext>
            </a:extLst>
          </p:cNvPr>
          <p:cNvSpPr txBox="1"/>
          <p:nvPr/>
        </p:nvSpPr>
        <p:spPr>
          <a:xfrm>
            <a:off x="10190988" y="2386691"/>
            <a:ext cx="1133856" cy="461665"/>
          </a:xfrm>
          <a:prstGeom prst="rect">
            <a:avLst/>
          </a:prstGeom>
          <a:solidFill>
            <a:schemeClr val="bg2"/>
          </a:solid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אינטרנט</a:t>
            </a:r>
          </a:p>
        </p:txBody>
      </p:sp>
      <p:sp>
        <p:nvSpPr>
          <p:cNvPr id="16" name="Rectangle: Rounded Corners 15">
            <a:extLst>
              <a:ext uri="{FF2B5EF4-FFF2-40B4-BE49-F238E27FC236}">
                <a16:creationId xmlns:a16="http://schemas.microsoft.com/office/drawing/2014/main" id="{8FFF0B01-243E-319E-D13E-7CF248848EC7}"/>
              </a:ext>
            </a:extLst>
          </p:cNvPr>
          <p:cNvSpPr/>
          <p:nvPr/>
        </p:nvSpPr>
        <p:spPr>
          <a:xfrm>
            <a:off x="2274628" y="572283"/>
            <a:ext cx="7532797" cy="5182814"/>
          </a:xfrm>
          <a:prstGeom prst="roundRect">
            <a:avLst/>
          </a:prstGeom>
          <a:solidFill>
            <a:srgbClr val="F8CBAD"/>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עם השנים, המציא האדם מגוון אמצעים המשפרים את חיינו ותורמים להם מידי יום. </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המהפכה הדיגיטלית שהחלה בשנות ה-80, ציינה את תחילתו של עידן ה"מידע" הכרוך במעבר משימוש במכונות לטכנולוגיה שהיא דיגיטלית באופיה.</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עידן זה כולל בתוכו התפתחות נוספת מהשנים האחרונות -</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40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הבינה המלאכותית.</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מה אתם יודעים עליה?</a:t>
            </a: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he-IL" sz="2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למה היא משמשת?</a:t>
            </a:r>
            <a:endParaRPr kumimoji="0" lang="he-IL" sz="24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C32D8DF-F38B-0968-8053-FF5B07655AA1}"/>
              </a:ext>
            </a:extLst>
          </p:cNvPr>
          <p:cNvSpPr/>
          <p:nvPr/>
        </p:nvSpPr>
        <p:spPr>
          <a:xfrm>
            <a:off x="0" y="5830584"/>
            <a:ext cx="12192000" cy="19520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2373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66" fill="hold"/>
                                        <p:tgtEl>
                                          <p:spTgt spid="2"/>
                                        </p:tgtEl>
                                      </p:cBhvr>
                                    </p:cmd>
                                  </p:childTnLst>
                                </p:cTn>
                              </p:par>
                              <p:par>
                                <p:cTn id="7" presetID="10" presetClass="entr" presetSubtype="0" fill="hold" grpId="0" nodeType="withEffect">
                                  <p:stCondLst>
                                    <p:cond delay="1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3000"/>
                                        <p:tgtEl>
                                          <p:spTgt spid="7"/>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0"/>
                                        <p:tgtEl>
                                          <p:spTgt spid="8"/>
                                        </p:tgtEl>
                                      </p:cBhvr>
                                    </p:animEffect>
                                  </p:childTnLst>
                                </p:cTn>
                              </p:par>
                              <p:par>
                                <p:cTn id="13" presetID="10" presetClass="entr" presetSubtype="0" fill="hold" grpId="0" nodeType="withEffect">
                                  <p:stCondLst>
                                    <p:cond delay="3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3000"/>
                                        <p:tgtEl>
                                          <p:spTgt spid="9"/>
                                        </p:tgtEl>
                                      </p:cBhvr>
                                    </p:animEffect>
                                  </p:childTnLst>
                                </p:cTn>
                              </p:par>
                              <p:par>
                                <p:cTn id="16" presetID="10" presetClass="entr" presetSubtype="0" fill="hold" grpId="0" nodeType="withEffect">
                                  <p:stCondLst>
                                    <p:cond delay="4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3000"/>
                                        <p:tgtEl>
                                          <p:spTgt spid="10"/>
                                        </p:tgtEl>
                                      </p:cBhvr>
                                    </p:animEffect>
                                  </p:childTnLst>
                                </p:cTn>
                              </p:par>
                              <p:par>
                                <p:cTn id="19" presetID="10" presetClass="entr" presetSubtype="0" fill="hold" grpId="0" nodeType="withEffect">
                                  <p:stCondLst>
                                    <p:cond delay="5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3000"/>
                                        <p:tgtEl>
                                          <p:spTgt spid="11"/>
                                        </p:tgtEl>
                                      </p:cBhvr>
                                    </p:animEffect>
                                  </p:childTnLst>
                                </p:cTn>
                              </p:par>
                              <p:par>
                                <p:cTn id="22" presetID="10" presetClass="entr" presetSubtype="0" fill="hold" grpId="0" nodeType="withEffect">
                                  <p:stCondLst>
                                    <p:cond delay="6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3000"/>
                                        <p:tgtEl>
                                          <p:spTgt spid="12"/>
                                        </p:tgtEl>
                                      </p:cBhvr>
                                    </p:animEffect>
                                  </p:childTnLst>
                                </p:cTn>
                              </p:par>
                              <p:par>
                                <p:cTn id="25" presetID="10" presetClass="entr" presetSubtype="0" fill="hold" grpId="0" nodeType="withEffect">
                                  <p:stCondLst>
                                    <p:cond delay="7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3000"/>
                                        <p:tgtEl>
                                          <p:spTgt spid="13"/>
                                        </p:tgtEl>
                                      </p:cBhvr>
                                    </p:animEffect>
                                  </p:childTnLst>
                                </p:cTn>
                              </p:par>
                              <p:par>
                                <p:cTn id="28" presetID="10" presetClass="entr" presetSubtype="0" fill="hold" grpId="0" nodeType="withEffect">
                                  <p:stCondLst>
                                    <p:cond delay="80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3000"/>
                                        <p:tgtEl>
                                          <p:spTgt spid="14"/>
                                        </p:tgtEl>
                                      </p:cBhvr>
                                    </p:animEffect>
                                  </p:childTnLst>
                                </p:cTn>
                              </p:par>
                              <p:par>
                                <p:cTn id="31" presetID="10" presetClass="entr" presetSubtype="0" fill="hold" grpId="0" nodeType="withEffect">
                                  <p:stCondLst>
                                    <p:cond delay="90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2"/>
                </p:tgtEl>
              </p:cMediaNode>
            </p:video>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7966" fill="hold"/>
                                        <p:tgtEl>
                                          <p:spTgt spid="2"/>
                                        </p:tgtEl>
                                      </p:cBhvr>
                                    </p:cmd>
                                  </p:childTnLst>
                                </p:cTn>
                              </p:par>
                            </p:childTnLst>
                          </p:cTn>
                        </p:par>
                      </p:childTnLst>
                    </p:cTn>
                  </p:par>
                </p:childTnLst>
              </p:cTn>
              <p:nextCondLst>
                <p:cond evt="onClick" delay="0">
                  <p:tgtEl>
                    <p:spTgt spid="2"/>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56E1BF-98E0-34F4-F979-4FDFC33AB2CA}"/>
              </a:ext>
            </a:extLst>
          </p:cNvPr>
          <p:cNvSpPr/>
          <p:nvPr/>
        </p:nvSpPr>
        <p:spPr>
          <a:xfrm>
            <a:off x="0" y="0"/>
            <a:ext cx="12192000" cy="685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 name="Rectangle 1">
            <a:hlinkClick r:id="rId3" action="ppaction://hlinksldjump"/>
            <a:extLst>
              <a:ext uri="{FF2B5EF4-FFF2-40B4-BE49-F238E27FC236}">
                <a16:creationId xmlns:a16="http://schemas.microsoft.com/office/drawing/2014/main" id="{F9AC0FBD-9C50-8380-E104-442F7327BE6E}"/>
              </a:ext>
            </a:extLst>
          </p:cNvPr>
          <p:cNvSpPr/>
          <p:nvPr/>
        </p:nvSpPr>
        <p:spPr>
          <a:xfrm>
            <a:off x="9320646" y="2216562"/>
            <a:ext cx="2615044" cy="235543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Rectangle 2">
            <a:hlinkClick r:id="rId4" action="ppaction://hlinksldjump"/>
            <a:extLst>
              <a:ext uri="{FF2B5EF4-FFF2-40B4-BE49-F238E27FC236}">
                <a16:creationId xmlns:a16="http://schemas.microsoft.com/office/drawing/2014/main" id="{A57679D6-0B3F-007E-76A1-E3E216765930}"/>
              </a:ext>
            </a:extLst>
          </p:cNvPr>
          <p:cNvSpPr/>
          <p:nvPr/>
        </p:nvSpPr>
        <p:spPr>
          <a:xfrm>
            <a:off x="6506978" y="4567960"/>
            <a:ext cx="2276322" cy="214161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Rectangle 5">
            <a:hlinkClick r:id="rId5" action="ppaction://hlinksldjump"/>
            <a:extLst>
              <a:ext uri="{FF2B5EF4-FFF2-40B4-BE49-F238E27FC236}">
                <a16:creationId xmlns:a16="http://schemas.microsoft.com/office/drawing/2014/main" id="{6C8169A3-703E-8E06-3A0F-C2A53A528643}"/>
              </a:ext>
            </a:extLst>
          </p:cNvPr>
          <p:cNvSpPr/>
          <p:nvPr/>
        </p:nvSpPr>
        <p:spPr>
          <a:xfrm>
            <a:off x="5198272" y="2241665"/>
            <a:ext cx="2617409" cy="2066654"/>
          </a:xfrm>
          <a:prstGeom prst="rect">
            <a:avLst/>
          </a:prstGeom>
          <a:solidFill>
            <a:srgbClr val="FDEFB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Rectangle 6">
            <a:hlinkClick r:id="rId5" action="ppaction://hlinksldjump"/>
            <a:extLst>
              <a:ext uri="{FF2B5EF4-FFF2-40B4-BE49-F238E27FC236}">
                <a16:creationId xmlns:a16="http://schemas.microsoft.com/office/drawing/2014/main" id="{1E99F93D-FF1A-BFDA-76FF-503B9F3784F2}"/>
              </a:ext>
            </a:extLst>
          </p:cNvPr>
          <p:cNvSpPr/>
          <p:nvPr/>
        </p:nvSpPr>
        <p:spPr>
          <a:xfrm>
            <a:off x="772993" y="2226425"/>
            <a:ext cx="2507459" cy="2216004"/>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1" anchor="ctr"/>
          <a:lstStyle/>
          <a:p>
            <a:pPr algn="ctr"/>
            <a:endParaRPr lang="he-IL" dirty="0"/>
          </a:p>
        </p:txBody>
      </p:sp>
      <p:sp>
        <p:nvSpPr>
          <p:cNvPr id="9" name="Rectangle 8">
            <a:hlinkClick r:id="rId6" action="ppaction://hlinksldjump"/>
            <a:extLst>
              <a:ext uri="{FF2B5EF4-FFF2-40B4-BE49-F238E27FC236}">
                <a16:creationId xmlns:a16="http://schemas.microsoft.com/office/drawing/2014/main" id="{83B85155-4D8C-56BC-9F2F-A8ECA1C71A18}"/>
              </a:ext>
            </a:extLst>
          </p:cNvPr>
          <p:cNvSpPr/>
          <p:nvPr/>
        </p:nvSpPr>
        <p:spPr>
          <a:xfrm>
            <a:off x="2462471" y="4756089"/>
            <a:ext cx="2999507" cy="1911927"/>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1" anchor="ctr"/>
          <a:lstStyle/>
          <a:p>
            <a:pPr algn="ctr"/>
            <a:endParaRPr lang="he-IL" dirty="0"/>
          </a:p>
        </p:txBody>
      </p:sp>
      <p:pic>
        <p:nvPicPr>
          <p:cNvPr id="1026" name="Picture 2" descr="Free robot character cartoon illustration">
            <a:hlinkClick r:id="rId3" action="ppaction://hlinksldjump"/>
            <a:extLst>
              <a:ext uri="{FF2B5EF4-FFF2-40B4-BE49-F238E27FC236}">
                <a16:creationId xmlns:a16="http://schemas.microsoft.com/office/drawing/2014/main" id="{B66C9215-989E-88DF-D397-5C83AD461BBC}"/>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44709" y="2319383"/>
            <a:ext cx="2195211" cy="21952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omputer mouse mouse hardware vector">
            <a:hlinkClick r:id="rId4" action="ppaction://hlinksldjump"/>
            <a:extLst>
              <a:ext uri="{FF2B5EF4-FFF2-40B4-BE49-F238E27FC236}">
                <a16:creationId xmlns:a16="http://schemas.microsoft.com/office/drawing/2014/main" id="{085C6937-D80F-931E-A9C9-6F369B870A1C}"/>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6039443" y="5054791"/>
            <a:ext cx="2553536" cy="12767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computer wireless symbol vector">
            <a:extLst>
              <a:ext uri="{FF2B5EF4-FFF2-40B4-BE49-F238E27FC236}">
                <a16:creationId xmlns:a16="http://schemas.microsoft.com/office/drawing/2014/main" id="{29CD47E3-D3A2-B301-7D15-744B36B91964}"/>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062374" y="942370"/>
            <a:ext cx="205155" cy="2297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smartphone phone call illustration">
            <a:hlinkClick r:id="rId11" action="ppaction://hlinksldjump"/>
            <a:extLst>
              <a:ext uri="{FF2B5EF4-FFF2-40B4-BE49-F238E27FC236}">
                <a16:creationId xmlns:a16="http://schemas.microsoft.com/office/drawing/2014/main" id="{55B36D8A-DB14-A249-7DBA-E1C2A9A27A3F}"/>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683025" y="2451041"/>
            <a:ext cx="1647902" cy="16479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lightbulb light energy vector">
            <a:hlinkClick r:id="rId6" action="ppaction://hlinksldjump"/>
            <a:extLst>
              <a:ext uri="{FF2B5EF4-FFF2-40B4-BE49-F238E27FC236}">
                <a16:creationId xmlns:a16="http://schemas.microsoft.com/office/drawing/2014/main" id="{12135BFA-A889-F18E-59D7-3B8CDB4EC8A5}"/>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3143991" y="4936171"/>
            <a:ext cx="1471663" cy="155176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rocket space ship space vector">
            <a:hlinkClick r:id="rId5" action="ppaction://hlinksldjump"/>
            <a:extLst>
              <a:ext uri="{FF2B5EF4-FFF2-40B4-BE49-F238E27FC236}">
                <a16:creationId xmlns:a16="http://schemas.microsoft.com/office/drawing/2014/main" id="{DE1E948F-AB71-4FED-1283-6BB230FF9AE1}"/>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1054719" y="2844013"/>
            <a:ext cx="1598799" cy="15362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3A7C7F9-0A6D-9AA7-7F09-E43D93144346}"/>
              </a:ext>
            </a:extLst>
          </p:cNvPr>
          <p:cNvSpPr/>
          <p:nvPr/>
        </p:nvSpPr>
        <p:spPr>
          <a:xfrm>
            <a:off x="-60960" y="375604"/>
            <a:ext cx="12359640" cy="1500743"/>
          </a:xfrm>
          <a:prstGeom prst="rect">
            <a:avLst/>
          </a:prstGeom>
          <a:solidFill>
            <a:srgbClr val="FDD5F7"/>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Rectangle 11">
            <a:extLst>
              <a:ext uri="{FF2B5EF4-FFF2-40B4-BE49-F238E27FC236}">
                <a16:creationId xmlns:a16="http://schemas.microsoft.com/office/drawing/2014/main" id="{9338D713-A461-788A-722A-E5FBB178D089}"/>
              </a:ext>
            </a:extLst>
          </p:cNvPr>
          <p:cNvSpPr/>
          <p:nvPr/>
        </p:nvSpPr>
        <p:spPr>
          <a:xfrm>
            <a:off x="793008" y="273788"/>
            <a:ext cx="10150350" cy="1754326"/>
          </a:xfrm>
          <a:prstGeom prst="rect">
            <a:avLst/>
          </a:prstGeom>
          <a:noFill/>
        </p:spPr>
        <p:txBody>
          <a:bodyPr wrap="square" lIns="91440" tIns="45720" rIns="91440" bIns="45720">
            <a:spAutoFit/>
          </a:bodyPr>
          <a:lstStyle/>
          <a:p>
            <a:pPr algn="ctr"/>
            <a:r>
              <a:rPr lang="he-IL" sz="5400" b="1" cap="none" spc="0" dirty="0">
                <a:ln w="0"/>
                <a:solidFill>
                  <a:sysClr val="windowText" lastClr="0000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ברוכים הבאים לחידון העתיד!</a:t>
            </a:r>
          </a:p>
          <a:p>
            <a:pPr algn="ctr"/>
            <a:r>
              <a:rPr lang="he-IL" sz="5400" b="1" dirty="0">
                <a:ln w="0"/>
                <a:solidFill>
                  <a:sysClr val="windowText" lastClr="0000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מוכנים...?</a:t>
            </a:r>
            <a:endParaRPr lang="en-US" sz="5400" b="1" cap="none" spc="0" dirty="0">
              <a:ln w="0"/>
              <a:solidFill>
                <a:sysClr val="windowText" lastClr="000000"/>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C7C68939-C4F7-BC2A-04FD-A073CACF8BF5}"/>
              </a:ext>
            </a:extLst>
          </p:cNvPr>
          <p:cNvSpPr txBox="1"/>
          <p:nvPr/>
        </p:nvSpPr>
        <p:spPr>
          <a:xfrm>
            <a:off x="11523518" y="2301902"/>
            <a:ext cx="237152" cy="523220"/>
          </a:xfrm>
          <a:prstGeom prst="rect">
            <a:avLst/>
          </a:prstGeom>
          <a:noFill/>
        </p:spPr>
        <p:txBody>
          <a:bodyPr wrap="square" rtlCol="1">
            <a:spAutoFit/>
          </a:bodyPr>
          <a:lstStyle/>
          <a:p>
            <a:r>
              <a:rPr lang="he-IL" sz="2800" b="1" dirty="0"/>
              <a:t>1</a:t>
            </a:r>
          </a:p>
        </p:txBody>
      </p:sp>
      <p:sp>
        <p:nvSpPr>
          <p:cNvPr id="14" name="TextBox 13">
            <a:extLst>
              <a:ext uri="{FF2B5EF4-FFF2-40B4-BE49-F238E27FC236}">
                <a16:creationId xmlns:a16="http://schemas.microsoft.com/office/drawing/2014/main" id="{8EC7A3AF-984E-32B7-9E68-6E2555F4B3DD}"/>
              </a:ext>
            </a:extLst>
          </p:cNvPr>
          <p:cNvSpPr txBox="1"/>
          <p:nvPr/>
        </p:nvSpPr>
        <p:spPr>
          <a:xfrm>
            <a:off x="7413449" y="1820479"/>
            <a:ext cx="237152" cy="954107"/>
          </a:xfrm>
          <a:prstGeom prst="rect">
            <a:avLst/>
          </a:prstGeom>
          <a:noFill/>
        </p:spPr>
        <p:txBody>
          <a:bodyPr wrap="square" rtlCol="1">
            <a:spAutoFit/>
          </a:bodyPr>
          <a:lstStyle/>
          <a:p>
            <a:endParaRPr lang="he-IL" sz="2800" b="1" dirty="0"/>
          </a:p>
          <a:p>
            <a:r>
              <a:rPr lang="he-IL" sz="2800" b="1" dirty="0"/>
              <a:t>2</a:t>
            </a:r>
          </a:p>
        </p:txBody>
      </p:sp>
      <p:sp>
        <p:nvSpPr>
          <p:cNvPr id="15" name="TextBox 14">
            <a:extLst>
              <a:ext uri="{FF2B5EF4-FFF2-40B4-BE49-F238E27FC236}">
                <a16:creationId xmlns:a16="http://schemas.microsoft.com/office/drawing/2014/main" id="{7EBB0689-4DB9-2508-C350-B9F30427A28F}"/>
              </a:ext>
            </a:extLst>
          </p:cNvPr>
          <p:cNvSpPr txBox="1"/>
          <p:nvPr/>
        </p:nvSpPr>
        <p:spPr>
          <a:xfrm>
            <a:off x="2820611" y="2168202"/>
            <a:ext cx="345603" cy="523220"/>
          </a:xfrm>
          <a:prstGeom prst="rect">
            <a:avLst/>
          </a:prstGeom>
          <a:noFill/>
        </p:spPr>
        <p:txBody>
          <a:bodyPr wrap="square" rtlCol="1">
            <a:spAutoFit/>
          </a:bodyPr>
          <a:lstStyle/>
          <a:p>
            <a:r>
              <a:rPr lang="he-IL" sz="2800" b="1" dirty="0"/>
              <a:t>3</a:t>
            </a:r>
          </a:p>
        </p:txBody>
      </p:sp>
      <p:sp>
        <p:nvSpPr>
          <p:cNvPr id="16" name="TextBox 15">
            <a:extLst>
              <a:ext uri="{FF2B5EF4-FFF2-40B4-BE49-F238E27FC236}">
                <a16:creationId xmlns:a16="http://schemas.microsoft.com/office/drawing/2014/main" id="{5AA9AAC1-BB3F-EA88-1C4F-4DABD79BBACF}"/>
              </a:ext>
            </a:extLst>
          </p:cNvPr>
          <p:cNvSpPr txBox="1"/>
          <p:nvPr/>
        </p:nvSpPr>
        <p:spPr>
          <a:xfrm>
            <a:off x="8369960" y="4184376"/>
            <a:ext cx="650491" cy="954107"/>
          </a:xfrm>
          <a:prstGeom prst="rect">
            <a:avLst/>
          </a:prstGeom>
          <a:noFill/>
        </p:spPr>
        <p:txBody>
          <a:bodyPr wrap="square" rtlCol="1">
            <a:spAutoFit/>
          </a:bodyPr>
          <a:lstStyle/>
          <a:p>
            <a:endParaRPr lang="he-IL" sz="2800" b="1" dirty="0"/>
          </a:p>
          <a:p>
            <a:r>
              <a:rPr lang="he-IL" sz="2800" b="1" dirty="0"/>
              <a:t>4</a:t>
            </a:r>
          </a:p>
        </p:txBody>
      </p:sp>
      <p:sp>
        <p:nvSpPr>
          <p:cNvPr id="17" name="TextBox 16">
            <a:extLst>
              <a:ext uri="{FF2B5EF4-FFF2-40B4-BE49-F238E27FC236}">
                <a16:creationId xmlns:a16="http://schemas.microsoft.com/office/drawing/2014/main" id="{30C08B7C-B4F3-C566-D2D9-29FCDF6FC6E1}"/>
              </a:ext>
            </a:extLst>
          </p:cNvPr>
          <p:cNvSpPr txBox="1"/>
          <p:nvPr/>
        </p:nvSpPr>
        <p:spPr>
          <a:xfrm>
            <a:off x="5060365" y="4701462"/>
            <a:ext cx="237152" cy="523220"/>
          </a:xfrm>
          <a:prstGeom prst="rect">
            <a:avLst/>
          </a:prstGeom>
          <a:noFill/>
        </p:spPr>
        <p:txBody>
          <a:bodyPr wrap="square" rtlCol="1">
            <a:spAutoFit/>
          </a:bodyPr>
          <a:lstStyle/>
          <a:p>
            <a:r>
              <a:rPr lang="he-IL" sz="2800" b="1" dirty="0"/>
              <a:t>5</a:t>
            </a:r>
          </a:p>
        </p:txBody>
      </p:sp>
    </p:spTree>
    <p:extLst>
      <p:ext uri="{BB962C8B-B14F-4D97-AF65-F5344CB8AC3E}">
        <p14:creationId xmlns:p14="http://schemas.microsoft.com/office/powerpoint/2010/main" val="1597480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BAB88E-172D-E269-C47F-884EF4D1B499}"/>
              </a:ext>
            </a:extLst>
          </p:cNvPr>
          <p:cNvSpPr/>
          <p:nvPr/>
        </p:nvSpPr>
        <p:spPr>
          <a:xfrm>
            <a:off x="0" y="0"/>
            <a:ext cx="12192000" cy="6858000"/>
          </a:xfrm>
          <a:prstGeom prst="rect">
            <a:avLst/>
          </a:prstGeom>
          <a:solidFill>
            <a:srgbClr val="FDD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 name="Picture 12" descr="Free lightbulb light energy vector">
            <a:extLst>
              <a:ext uri="{FF2B5EF4-FFF2-40B4-BE49-F238E27FC236}">
                <a16:creationId xmlns:a16="http://schemas.microsoft.com/office/drawing/2014/main" id="{A2B05CF9-222B-1F39-596F-CBCE6B9C5E8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55331" y="3065189"/>
            <a:ext cx="1656606" cy="15023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Free smartphone phone call illustration">
            <a:extLst>
              <a:ext uri="{FF2B5EF4-FFF2-40B4-BE49-F238E27FC236}">
                <a16:creationId xmlns:a16="http://schemas.microsoft.com/office/drawing/2014/main" id="{E929BFD2-6F92-F6BB-282A-8C15CF86A5C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000" b="90000" l="10000" r="9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81212" y="-304306"/>
            <a:ext cx="3095443" cy="30954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think thinking speech bubble vector">
            <a:extLst>
              <a:ext uri="{FF2B5EF4-FFF2-40B4-BE49-F238E27FC236}">
                <a16:creationId xmlns:a16="http://schemas.microsoft.com/office/drawing/2014/main" id="{058E338F-DAFB-E97D-0AF5-0802811BAF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4701" y="304306"/>
            <a:ext cx="8234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54602D-4587-4A69-7215-70A9B5E5E547}"/>
              </a:ext>
            </a:extLst>
          </p:cNvPr>
          <p:cNvSpPr txBox="1"/>
          <p:nvPr/>
        </p:nvSpPr>
        <p:spPr>
          <a:xfrm>
            <a:off x="3597232" y="871903"/>
            <a:ext cx="6504711" cy="5473165"/>
          </a:xfrm>
          <a:prstGeom prst="rect">
            <a:avLst/>
          </a:prstGeom>
          <a:noFill/>
        </p:spPr>
        <p:txBody>
          <a:bodyPr wrap="square" rtlCol="1">
            <a:spAutoFit/>
          </a:bodyPr>
          <a:lstStyle/>
          <a:p>
            <a:pPr algn="ctr" rtl="1">
              <a:lnSpc>
                <a:spcPct val="150000"/>
              </a:lnSpc>
            </a:pPr>
            <a:r>
              <a:rPr lang="he-IL" sz="3600" b="1" dirty="0">
                <a:latin typeface="Calibri" panose="020F0502020204030204" pitchFamily="34" charset="0"/>
                <a:ea typeface="Calibri" panose="020F0502020204030204" pitchFamily="34" charset="0"/>
                <a:cs typeface="Calibri" panose="020F0502020204030204" pitchFamily="34" charset="0"/>
              </a:rPr>
              <a:t>חשבו – </a:t>
            </a:r>
          </a:p>
          <a:p>
            <a:pPr algn="ctr" rtl="1">
              <a:lnSpc>
                <a:spcPct val="150000"/>
              </a:lnSpc>
            </a:pPr>
            <a:r>
              <a:rPr lang="he-IL" sz="3600" b="1" dirty="0">
                <a:latin typeface="Calibri" panose="020F0502020204030204" pitchFamily="34" charset="0"/>
                <a:ea typeface="Calibri" panose="020F0502020204030204" pitchFamily="34" charset="0"/>
                <a:cs typeface="Calibri" panose="020F0502020204030204" pitchFamily="34" charset="0"/>
              </a:rPr>
              <a:t>האם ישנו אמצעי המבוסס על בינה מלאכותית שאתם עושים בו שימוש ביום יום? מהו?</a:t>
            </a:r>
          </a:p>
          <a:p>
            <a:pPr algn="ctr" rtl="1">
              <a:lnSpc>
                <a:spcPct val="150000"/>
              </a:lnSpc>
            </a:pPr>
            <a:r>
              <a:rPr lang="he-IL" sz="3600" b="1" dirty="0">
                <a:latin typeface="Calibri" panose="020F0502020204030204" pitchFamily="34" charset="0"/>
                <a:ea typeface="Calibri" panose="020F0502020204030204" pitchFamily="34" charset="0"/>
                <a:cs typeface="Calibri" panose="020F0502020204030204" pitchFamily="34" charset="0"/>
              </a:rPr>
              <a:t>כיצד הוא מסייע לכם?</a:t>
            </a:r>
          </a:p>
          <a:p>
            <a:pPr algn="ctr" rtl="1">
              <a:lnSpc>
                <a:spcPct val="150000"/>
              </a:lnSpc>
            </a:pPr>
            <a:endParaRPr lang="he-IL" sz="2800" b="1" dirty="0">
              <a:latin typeface="Calibri" panose="020F0502020204030204" pitchFamily="34" charset="0"/>
              <a:ea typeface="Calibri" panose="020F0502020204030204" pitchFamily="34" charset="0"/>
              <a:cs typeface="Calibri" panose="020F0502020204030204" pitchFamily="34" charset="0"/>
            </a:endParaRPr>
          </a:p>
          <a:p>
            <a:pPr algn="ctr" rtl="1">
              <a:lnSpc>
                <a:spcPct val="150000"/>
              </a:lnSpc>
            </a:pPr>
            <a:endParaRPr lang="he-IL" sz="2800" b="1"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descr="Free robot character cartoon illustration">
            <a:extLst>
              <a:ext uri="{FF2B5EF4-FFF2-40B4-BE49-F238E27FC236}">
                <a16:creationId xmlns:a16="http://schemas.microsoft.com/office/drawing/2014/main" id="{153256F3-5848-171E-8C7D-80E230262CEF}"/>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71861" y="-274052"/>
            <a:ext cx="2678684" cy="26786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Free rocket space ship space vector">
            <a:extLst>
              <a:ext uri="{FF2B5EF4-FFF2-40B4-BE49-F238E27FC236}">
                <a16:creationId xmlns:a16="http://schemas.microsoft.com/office/drawing/2014/main" id="{62B8D095-BBE5-98AE-6D68-0F739B88149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5132" y="5079063"/>
            <a:ext cx="1598799" cy="1536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ree computer mouse mouse hardware vector">
            <a:hlinkClick r:id="rId10" action="ppaction://hlinksldjump"/>
            <a:extLst>
              <a:ext uri="{FF2B5EF4-FFF2-40B4-BE49-F238E27FC236}">
                <a16:creationId xmlns:a16="http://schemas.microsoft.com/office/drawing/2014/main" id="{33F7F7FD-935E-7B7D-C741-9DB486D476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56914" y="5079063"/>
            <a:ext cx="3889882" cy="194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85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B1C213C-080C-7DE3-D7CC-F12C36FA267B}"/>
              </a:ext>
            </a:extLst>
          </p:cNvPr>
          <p:cNvSpPr/>
          <p:nvPr/>
        </p:nvSpPr>
        <p:spPr>
          <a:xfrm>
            <a:off x="0" y="1423555"/>
            <a:ext cx="12192000" cy="5434445"/>
          </a:xfrm>
          <a:prstGeom prst="rect">
            <a:avLst/>
          </a:prstGeom>
          <a:solidFill>
            <a:schemeClr val="tx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323DD536-00A5-C855-47D4-8358382CF5A5}"/>
              </a:ext>
            </a:extLst>
          </p:cNvPr>
          <p:cNvSpPr/>
          <p:nvPr/>
        </p:nvSpPr>
        <p:spPr>
          <a:xfrm>
            <a:off x="0" y="0"/>
            <a:ext cx="12192000" cy="1423555"/>
          </a:xfrm>
          <a:prstGeom prst="rect">
            <a:avLst/>
          </a:prstGeom>
          <a:solidFill>
            <a:srgbClr val="FDD5F7"/>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951896FC-D7E8-5A6F-44DA-AAB463B1D9CB}"/>
              </a:ext>
            </a:extLst>
          </p:cNvPr>
          <p:cNvSpPr/>
          <p:nvPr/>
        </p:nvSpPr>
        <p:spPr>
          <a:xfrm>
            <a:off x="9184432" y="1914708"/>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400" b="1" dirty="0">
                <a:solidFill>
                  <a:schemeClr val="tx1"/>
                </a:solidFill>
                <a:latin typeface="Calibri" panose="020F0502020204030204" pitchFamily="34" charset="0"/>
                <a:ea typeface="Calibri" panose="020F0502020204030204" pitchFamily="34" charset="0"/>
                <a:cs typeface="Calibri" panose="020F0502020204030204" pitchFamily="34" charset="0"/>
              </a:rPr>
              <a:t>השתמשתי בשירות לקוחות המבוסס על בינה מלאכותית (הודעות/צ'אט ועוד)</a:t>
            </a:r>
          </a:p>
        </p:txBody>
      </p:sp>
      <p:sp>
        <p:nvSpPr>
          <p:cNvPr id="7" name="Rectangle 6">
            <a:extLst>
              <a:ext uri="{FF2B5EF4-FFF2-40B4-BE49-F238E27FC236}">
                <a16:creationId xmlns:a16="http://schemas.microsoft.com/office/drawing/2014/main" id="{E65DA6AD-F909-8465-3DD7-99C09E51914F}"/>
              </a:ext>
            </a:extLst>
          </p:cNvPr>
          <p:cNvSpPr/>
          <p:nvPr/>
        </p:nvSpPr>
        <p:spPr>
          <a:xfrm>
            <a:off x="6823788" y="3110204"/>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1"/>
                </a:solidFill>
                <a:latin typeface="Calibri" panose="020F0502020204030204" pitchFamily="34" charset="0"/>
                <a:ea typeface="Calibri" panose="020F0502020204030204" pitchFamily="34" charset="0"/>
                <a:cs typeface="Calibri" panose="020F0502020204030204" pitchFamily="34" charset="0"/>
              </a:rPr>
              <a:t>ביקשתי דרך הנייד מהעוזרת האישית הדיגיטלית לחפש לי מידע כלשהו</a:t>
            </a:r>
          </a:p>
        </p:txBody>
      </p:sp>
      <p:sp>
        <p:nvSpPr>
          <p:cNvPr id="8" name="Rectangle 7">
            <a:extLst>
              <a:ext uri="{FF2B5EF4-FFF2-40B4-BE49-F238E27FC236}">
                <a16:creationId xmlns:a16="http://schemas.microsoft.com/office/drawing/2014/main" id="{1B4B4D25-751E-2959-6596-94F347B3CA56}"/>
              </a:ext>
            </a:extLst>
          </p:cNvPr>
          <p:cNvSpPr/>
          <p:nvPr/>
        </p:nvSpPr>
        <p:spPr>
          <a:xfrm>
            <a:off x="4065037" y="1807029"/>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b="1" dirty="0">
                <a:solidFill>
                  <a:schemeClr val="tx1"/>
                </a:solidFill>
                <a:latin typeface="Calibri" panose="020F0502020204030204" pitchFamily="34" charset="0"/>
                <a:ea typeface="Calibri" panose="020F0502020204030204" pitchFamily="34" charset="0"/>
                <a:cs typeface="Calibri" panose="020F0502020204030204" pitchFamily="34" charset="0"/>
              </a:rPr>
              <a:t>בנייד שלי יש פונקציה של זיהוי פנים</a:t>
            </a:r>
          </a:p>
        </p:txBody>
      </p:sp>
      <p:sp>
        <p:nvSpPr>
          <p:cNvPr id="10" name="Rectangle 9">
            <a:extLst>
              <a:ext uri="{FF2B5EF4-FFF2-40B4-BE49-F238E27FC236}">
                <a16:creationId xmlns:a16="http://schemas.microsoft.com/office/drawing/2014/main" id="{E65A7402-2A43-EC3B-4295-A5F2E894804C}"/>
              </a:ext>
            </a:extLst>
          </p:cNvPr>
          <p:cNvSpPr/>
          <p:nvPr/>
        </p:nvSpPr>
        <p:spPr>
          <a:xfrm>
            <a:off x="9678954" y="4546741"/>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1"/>
                </a:solidFill>
                <a:latin typeface="Calibri" panose="020F0502020204030204" pitchFamily="34" charset="0"/>
                <a:ea typeface="Calibri" panose="020F0502020204030204" pitchFamily="34" charset="0"/>
                <a:cs typeface="Calibri" panose="020F0502020204030204" pitchFamily="34" charset="0"/>
              </a:rPr>
              <a:t>כתבתי נאום/ עבודה/שיר/ סיפור בעזרת בינה מלאכותית</a:t>
            </a:r>
          </a:p>
        </p:txBody>
      </p:sp>
      <p:sp>
        <p:nvSpPr>
          <p:cNvPr id="11" name="Rectangle 10">
            <a:extLst>
              <a:ext uri="{FF2B5EF4-FFF2-40B4-BE49-F238E27FC236}">
                <a16:creationId xmlns:a16="http://schemas.microsoft.com/office/drawing/2014/main" id="{34E5BFE1-DDD6-2423-4832-FC51F203DDB6}"/>
              </a:ext>
            </a:extLst>
          </p:cNvPr>
          <p:cNvSpPr/>
          <p:nvPr/>
        </p:nvSpPr>
        <p:spPr>
          <a:xfrm>
            <a:off x="6203037" y="4387268"/>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1"/>
                </a:solidFill>
                <a:latin typeface="Calibri" panose="020F0502020204030204" pitchFamily="34" charset="0"/>
                <a:ea typeface="Calibri" panose="020F0502020204030204" pitchFamily="34" charset="0"/>
                <a:cs typeface="Calibri" panose="020F0502020204030204" pitchFamily="34" charset="0"/>
              </a:rPr>
              <a:t>שיחקתי משחק מחשב שיש בו הדמיה למציאות</a:t>
            </a:r>
          </a:p>
        </p:txBody>
      </p:sp>
      <p:sp>
        <p:nvSpPr>
          <p:cNvPr id="12" name="Rectangle 11">
            <a:extLst>
              <a:ext uri="{FF2B5EF4-FFF2-40B4-BE49-F238E27FC236}">
                <a16:creationId xmlns:a16="http://schemas.microsoft.com/office/drawing/2014/main" id="{F763A35A-5E76-81B8-884F-F1011C370078}"/>
              </a:ext>
            </a:extLst>
          </p:cNvPr>
          <p:cNvSpPr/>
          <p:nvPr/>
        </p:nvSpPr>
        <p:spPr>
          <a:xfrm>
            <a:off x="3039095" y="3051357"/>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1"/>
                </a:solidFill>
                <a:latin typeface="Calibri" panose="020F0502020204030204" pitchFamily="34" charset="0"/>
                <a:ea typeface="Calibri" panose="020F0502020204030204" pitchFamily="34" charset="0"/>
                <a:cs typeface="Calibri" panose="020F0502020204030204" pitchFamily="34" charset="0"/>
              </a:rPr>
              <a:t>ערכתי תמונה/ סרטון או סאונד</a:t>
            </a:r>
          </a:p>
        </p:txBody>
      </p:sp>
      <p:sp>
        <p:nvSpPr>
          <p:cNvPr id="13" name="Rectangle 12">
            <a:extLst>
              <a:ext uri="{FF2B5EF4-FFF2-40B4-BE49-F238E27FC236}">
                <a16:creationId xmlns:a16="http://schemas.microsoft.com/office/drawing/2014/main" id="{048E7144-F643-9865-EE8D-D49C34F2F6C7}"/>
              </a:ext>
            </a:extLst>
          </p:cNvPr>
          <p:cNvSpPr/>
          <p:nvPr/>
        </p:nvSpPr>
        <p:spPr>
          <a:xfrm>
            <a:off x="195942" y="1807029"/>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1"/>
                </a:solidFill>
                <a:latin typeface="Calibri" panose="020F0502020204030204" pitchFamily="34" charset="0"/>
                <a:ea typeface="Calibri" panose="020F0502020204030204" pitchFamily="34" charset="0"/>
                <a:cs typeface="Calibri" panose="020F0502020204030204" pitchFamily="34" charset="0"/>
              </a:rPr>
              <a:t>הקשבתי לפלייליסט שהותאם עבורי אוטומטית</a:t>
            </a:r>
          </a:p>
        </p:txBody>
      </p:sp>
      <p:sp>
        <p:nvSpPr>
          <p:cNvPr id="14" name="Rectangle 13">
            <a:extLst>
              <a:ext uri="{FF2B5EF4-FFF2-40B4-BE49-F238E27FC236}">
                <a16:creationId xmlns:a16="http://schemas.microsoft.com/office/drawing/2014/main" id="{1E4A6D8A-DD0F-DE9D-41D6-BC948560710D}"/>
              </a:ext>
            </a:extLst>
          </p:cNvPr>
          <p:cNvSpPr/>
          <p:nvPr/>
        </p:nvSpPr>
        <p:spPr>
          <a:xfrm>
            <a:off x="195942" y="5802325"/>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1"/>
                </a:solidFill>
                <a:latin typeface="Calibri" panose="020F0502020204030204" pitchFamily="34" charset="0"/>
                <a:ea typeface="Calibri" panose="020F0502020204030204" pitchFamily="34" charset="0"/>
                <a:cs typeface="Calibri" panose="020F0502020204030204" pitchFamily="34" charset="0"/>
              </a:rPr>
              <a:t>יצרתי בוט באופן עצמאי</a:t>
            </a:r>
          </a:p>
        </p:txBody>
      </p:sp>
      <p:sp>
        <p:nvSpPr>
          <p:cNvPr id="15" name="Rectangle 14">
            <a:extLst>
              <a:ext uri="{FF2B5EF4-FFF2-40B4-BE49-F238E27FC236}">
                <a16:creationId xmlns:a16="http://schemas.microsoft.com/office/drawing/2014/main" id="{C94AAA5F-A66C-79D6-E526-C0D7EFDB070D}"/>
              </a:ext>
            </a:extLst>
          </p:cNvPr>
          <p:cNvSpPr/>
          <p:nvPr/>
        </p:nvSpPr>
        <p:spPr>
          <a:xfrm>
            <a:off x="547395" y="4295686"/>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1"/>
                </a:solidFill>
                <a:latin typeface="Calibri" panose="020F0502020204030204" pitchFamily="34" charset="0"/>
                <a:ea typeface="Calibri" panose="020F0502020204030204" pitchFamily="34" charset="0"/>
                <a:cs typeface="Calibri" panose="020F0502020204030204" pitchFamily="34" charset="0"/>
              </a:rPr>
              <a:t>נכנסתי להסתכל על פרסומת ש"קפצה לי"</a:t>
            </a:r>
          </a:p>
        </p:txBody>
      </p:sp>
      <p:sp>
        <p:nvSpPr>
          <p:cNvPr id="16" name="Rectangle 15">
            <a:extLst>
              <a:ext uri="{FF2B5EF4-FFF2-40B4-BE49-F238E27FC236}">
                <a16:creationId xmlns:a16="http://schemas.microsoft.com/office/drawing/2014/main" id="{67C43A2E-A046-B0A4-0C73-1F7403F23115}"/>
              </a:ext>
            </a:extLst>
          </p:cNvPr>
          <p:cNvSpPr/>
          <p:nvPr/>
        </p:nvSpPr>
        <p:spPr>
          <a:xfrm>
            <a:off x="4065037" y="5769450"/>
            <a:ext cx="2360644" cy="79310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1600" b="1" dirty="0">
                <a:solidFill>
                  <a:schemeClr val="tx1"/>
                </a:solidFill>
                <a:latin typeface="Calibri" panose="020F0502020204030204" pitchFamily="34" charset="0"/>
                <a:ea typeface="Calibri" panose="020F0502020204030204" pitchFamily="34" charset="0"/>
                <a:cs typeface="Calibri" panose="020F0502020204030204" pitchFamily="34" charset="0"/>
              </a:rPr>
              <a:t>מבוגר השתמש באפליקציית הוראות ניווט ברכב בזמן אמת</a:t>
            </a:r>
          </a:p>
        </p:txBody>
      </p:sp>
      <p:sp>
        <p:nvSpPr>
          <p:cNvPr id="17" name="Rectangle 16">
            <a:extLst>
              <a:ext uri="{FF2B5EF4-FFF2-40B4-BE49-F238E27FC236}">
                <a16:creationId xmlns:a16="http://schemas.microsoft.com/office/drawing/2014/main" id="{FB80442B-B713-83F9-CBF9-1427A55F63DD}"/>
              </a:ext>
            </a:extLst>
          </p:cNvPr>
          <p:cNvSpPr/>
          <p:nvPr/>
        </p:nvSpPr>
        <p:spPr>
          <a:xfrm>
            <a:off x="3907190" y="262573"/>
            <a:ext cx="4057522" cy="923330"/>
          </a:xfrm>
          <a:prstGeom prst="rect">
            <a:avLst/>
          </a:prstGeom>
          <a:noFill/>
        </p:spPr>
        <p:txBody>
          <a:bodyPr wrap="none" lIns="91440" tIns="45720" rIns="91440" bIns="45720">
            <a:spAutoFit/>
          </a:bodyPr>
          <a:lstStyle/>
          <a:p>
            <a:pPr algn="ctr"/>
            <a:r>
              <a:rPr lang="he-IL" sz="54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רגע....בעצם....</a:t>
            </a:r>
            <a:endParaRPr lang="en-US" sz="54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822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Lst>
  </p:timing>
</p:sld>
</file>

<file path=ppt/theme/theme1.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14458</TotalTime>
  <Words>2364</Words>
  <Application>Microsoft Office PowerPoint</Application>
  <PresentationFormat>מסך רחב</PresentationFormat>
  <Paragraphs>217</Paragraphs>
  <Slides>23</Slides>
  <Notes>22</Notes>
  <HiddenSlides>0</HiddenSlides>
  <MMClips>3</MMClips>
  <ScaleCrop>false</ScaleCrop>
  <HeadingPairs>
    <vt:vector size="6" baseType="variant">
      <vt:variant>
        <vt:lpstr>גופנים בשימוש</vt:lpstr>
      </vt:variant>
      <vt:variant>
        <vt:i4>6</vt:i4>
      </vt:variant>
      <vt:variant>
        <vt:lpstr>ערכת נושא</vt:lpstr>
      </vt:variant>
      <vt:variant>
        <vt:i4>2</vt:i4>
      </vt:variant>
      <vt:variant>
        <vt:lpstr>כותרות שקופיות</vt:lpstr>
      </vt:variant>
      <vt:variant>
        <vt:i4>23</vt:i4>
      </vt:variant>
    </vt:vector>
  </HeadingPairs>
  <TitlesOfParts>
    <vt:vector size="31" baseType="lpstr">
      <vt:lpstr>Arial</vt:lpstr>
      <vt:lpstr>Calibri</vt:lpstr>
      <vt:lpstr>Calibri Light</vt:lpstr>
      <vt:lpstr>Gisha</vt:lpstr>
      <vt:lpstr>Noto Sans Hebrew</vt:lpstr>
      <vt:lpstr>Wingdings</vt:lpstr>
      <vt:lpstr>ערכת נושא Office</vt:lpstr>
      <vt:lpstr>Office Theme</vt:lpstr>
      <vt:lpstr>מצגת של PowerPoint‏</vt:lpstr>
      <vt:lpstr>מטרות השיעור</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בינה מלאכותית - מה זה בכלל?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יפעת זץ</cp:lastModifiedBy>
  <cp:revision>76</cp:revision>
  <dcterms:created xsi:type="dcterms:W3CDTF">2021-07-12T08:06:42Z</dcterms:created>
  <dcterms:modified xsi:type="dcterms:W3CDTF">2025-02-02T15:41:52Z</dcterms:modified>
</cp:coreProperties>
</file>