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76" r:id="rId10"/>
    <p:sldId id="272" r:id="rId11"/>
    <p:sldId id="269" r:id="rId12"/>
    <p:sldId id="273" r:id="rId13"/>
    <p:sldId id="286" r:id="rId14"/>
    <p:sldId id="280" r:id="rId15"/>
    <p:sldId id="281" r:id="rId16"/>
    <p:sldId id="282" r:id="rId17"/>
    <p:sldId id="283" r:id="rId18"/>
    <p:sldId id="277" r:id="rId19"/>
    <p:sldId id="285" r:id="rId20"/>
    <p:sldId id="284" r:id="rId21"/>
    <p:sldId id="270" r:id="rId22"/>
    <p:sldId id="274" r:id="rId23"/>
    <p:sldId id="275" r:id="rId24"/>
    <p:sldId id="271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77102" autoAdjust="0"/>
  </p:normalViewPr>
  <p:slideViewPr>
    <p:cSldViewPr snapToGrid="0">
      <p:cViewPr varScale="1">
        <p:scale>
          <a:sx n="89" d="100"/>
          <a:sy n="89" d="100"/>
        </p:scale>
        <p:origin x="-14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EA70F1-1EEA-4EAC-BA6B-F0B8B7455A99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36932-1D11-4359-B5AE-4A5A23CB4E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שלום</a:t>
            </a:r>
            <a:r>
              <a:rPr lang="he-IL" sz="1200" b="0" i="0" u="none" strike="noStrike" cap="none" baseline="0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לכולם, 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אתם צופים בי מהבתים, ממסך המחשב שלכם.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זה אינו שיעור רגיל, זו בוודאי לא שיגרת הלימודים אליה אתם רגילים.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והאמת שגם עבורי ועבור שאר המורים שלכם זו התנסות מיוחדת.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אני משערת שכולכם חווים בבית רגעי כיף והנאה לצד רגעים של חשש או דאגה.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בדיוק בשביל רגעים אלו חשוב לזכור שיש לנו, לכולנו - </a:t>
            </a:r>
            <a:r>
              <a:rPr lang="he-IL" sz="1200" b="1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כישורי חיים.</a:t>
            </a:r>
            <a:endParaRPr lang="he-IL" sz="1200" b="0" i="0" u="none" strike="noStrike" cap="none" dirty="0" smtClean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כישורי חיים הם כוחות ויכולות שיש לנו בפנים. למשל, הכוח שלנו להתמודד עם מצבי לחץ או עם מצבי חירום.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כישורי חיים זה הכוח שלנו להיות חברים, להיות אכפתיים ורגישים לזולת,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זה גם הכוח שלנו לבקש עזרה, לשתף כשקשה, לחפש מישהו שיושיט לנו יד.</a:t>
            </a:r>
          </a:p>
          <a:p>
            <a:pPr algn="r" rtl="1"/>
            <a:r>
              <a:rPr lang="he-IL" sz="1200" b="1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אז הנה שיעור כישורי חיים מרחוק שיאפשר לכם להרגיש קרוב!</a:t>
            </a:r>
            <a:endParaRPr lang="he-IL" sz="1200" b="0" i="0" u="none" strike="noStrike" cap="none" dirty="0" smtClean="0">
              <a:solidFill>
                <a:schemeClr val="dk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יוצאים לדרך!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505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נזמין מספר תלמידים לשתף אותנו בתשובות</a:t>
            </a:r>
            <a:r>
              <a:rPr lang="he-IL" baseline="0" dirty="0" smtClean="0"/>
              <a:t> שעליהן חשבו/ אותן כתבו/ בתוצר שהכינו. שיתוף יכול להתבצע באמצעות הרמקול או על ידי כתיבה בצ'אט- לבחירת המנחה. </a:t>
            </a:r>
            <a:r>
              <a:rPr lang="he-IL" b="1" baseline="0" dirty="0" smtClean="0"/>
              <a:t>אין צורך להקרין את השקף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055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שקף להקרנה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36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he-IL" b="0" dirty="0" smtClean="0"/>
              <a:t>פירוט</a:t>
            </a:r>
            <a:r>
              <a:rPr lang="he-IL" b="0" baseline="0" dirty="0" smtClean="0"/>
              <a:t> </a:t>
            </a:r>
            <a:r>
              <a:rPr lang="he-IL" b="0" dirty="0" smtClean="0"/>
              <a:t>למורה: </a:t>
            </a:r>
            <a:r>
              <a:rPr lang="he-IL" b="0" dirty="0" err="1" smtClean="0"/>
              <a:t>עש"ן</a:t>
            </a:r>
            <a:r>
              <a:rPr lang="he-IL" b="0" dirty="0" smtClean="0"/>
              <a:t> </a:t>
            </a:r>
            <a:r>
              <a:rPr lang="he-IL" b="0" dirty="0" err="1"/>
              <a:t>ד"ק</a:t>
            </a:r>
            <a:r>
              <a:rPr lang="he-IL" b="0" baseline="0" dirty="0"/>
              <a:t> </a:t>
            </a:r>
            <a:r>
              <a:rPr lang="he-IL" sz="1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עש"ן</a:t>
            </a:r>
            <a:r>
              <a:rPr lang="he-IL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ד"ק</a:t>
            </a:r>
            <a:r>
              <a:rPr lang="he-IL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הוא כלי להרגעה עצמית. להקריא מהשקף עד אנחנו אומרים לעצמנו משפטים...</a:t>
            </a:r>
            <a:r>
              <a:rPr lang="he-IL" sz="1200" b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ואז להוסיף: משפטים אלו </a:t>
            </a:r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שמזכירים לנו שאנחנו יכולים ויודעים להגיב אחרת, שאנחנו יכולים להתמודד. להמשיך להקריא את השקף</a:t>
            </a: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1" dirty="0" smtClean="0"/>
              <a:t>לבחירת</a:t>
            </a:r>
            <a:r>
              <a:rPr lang="he-IL" b="1" baseline="0" dirty="0" smtClean="0"/>
              <a:t> המורה האם להקרין את השקף</a:t>
            </a:r>
            <a:endParaRPr lang="he-IL" b="1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1" dirty="0"/>
          </a:p>
        </p:txBody>
      </p:sp>
      <p:sp>
        <p:nvSpPr>
          <p:cNvPr id="292" name="Google Shape;2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9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0" baseline="0" dirty="0" smtClean="0"/>
              <a:t>למורה: להקרין את השקף ולהקריא אותו:</a:t>
            </a: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0" baseline="0" dirty="0" smtClean="0"/>
              <a:t>ע עבור עצור – כשאני מרגישה שהכעס מתעורר בי...</a:t>
            </a: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0" baseline="0" dirty="0" smtClean="0"/>
              <a:t>כך את כל השקף. </a:t>
            </a: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0" dirty="0" smtClean="0"/>
              <a:t>אח"כ להזמין את הילדים לעשות</a:t>
            </a:r>
            <a:r>
              <a:rPr lang="he-IL" b="0" baseline="0" dirty="0" smtClean="0"/>
              <a:t> ביחד את הפעלות תוך הדגמה שלהם: </a:t>
            </a:r>
            <a:r>
              <a:rPr lang="he-IL" b="0" dirty="0" smtClean="0"/>
              <a:t>עוצרת (הרמת יד), מכווצת ומרפה שרירים</a:t>
            </a:r>
            <a:r>
              <a:rPr lang="he-IL" b="0" baseline="0" dirty="0" smtClean="0"/>
              <a:t> – כיווץ ושחרור אגרופים, תדגים נשימות עמוקות, יד על הבטן. משפט מרגיע – "את יכולה </a:t>
            </a:r>
            <a:r>
              <a:rPr lang="he-IL" b="0" baseline="0" dirty="0" err="1" smtClean="0"/>
              <a:t>להרגע</a:t>
            </a:r>
            <a:r>
              <a:rPr lang="he-IL" b="0" baseline="0" dirty="0" smtClean="0"/>
              <a:t> ולהגיב אחרת, תנשמי עמוק, הכל בסדר. את אלופה!". </a:t>
            </a:r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e-IL" b="0" baseline="0" dirty="0" smtClean="0"/>
              <a:t>ואז לומר – עכשיו אני רגועה ואני יכולה להגיב לאחר שנמצא איתי בעימות בצורה שתמנע את הסלמת העימות, ותאפשר לנו לפתור אותו.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755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לבחירת המורה אם להקרין את השקף או לא.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068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נזמין</a:t>
            </a:r>
            <a:r>
              <a:rPr lang="he-IL" baseline="0" dirty="0" smtClean="0"/>
              <a:t> 3-4 תלמידים להציע משפט של דיבור עצמי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50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להקרין את השקף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2424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להזמין 3-5 תלמידים לשתף במשפט אחד שכתבו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596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להקרין</a:t>
            </a:r>
            <a:r>
              <a:rPr lang="he-IL" baseline="0" dirty="0" smtClean="0"/>
              <a:t> </a:t>
            </a:r>
            <a:r>
              <a:rPr lang="he-IL" baseline="0" smtClean="0"/>
              <a:t>את השקף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520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נזמין 3-5 תלמידים</a:t>
            </a:r>
            <a:r>
              <a:rPr lang="he-IL" baseline="0" dirty="0" smtClean="0"/>
              <a:t> לשתף בתשובות.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093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102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נזמין מספר תלמידים לשתף אותנו איך הם יוצאים מהשיעור. ניתן לעשות זאת באמצעות הצ'אט.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392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6721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317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סיכום וסיום: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אני מקווה שגם מרחוק הצלחתם להרגיש יחד וקרוב.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בימי הלמידה מרחוק, אל תישארו לבד, דברו והיו בקשר עם המשפחה, עם החברים, איתי ועם שאר המורים.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שתפו ברגשות ובמחשבות שלכם, התעניינו גם בהם ובמה שקורה להם.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 </a:t>
            </a:r>
          </a:p>
          <a:p>
            <a:pPr algn="r" rtl="1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 </a:t>
            </a:r>
          </a:p>
          <a:p>
            <a:pPr algn="r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</a:t>
            </a:r>
            <a:endParaRPr lang="he-IL" dirty="0" smtClean="0"/>
          </a:p>
          <a:p>
            <a:pPr algn="r" rtl="1"/>
            <a:endParaRPr lang="he-IL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="1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3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/>
              <a:t>אפשר להוסיף טיימר של שתי דקות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6932-1D11-4359-B5AE-4A5A23CB4E9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47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מה הצבע שמייצג את איך שאתם מרגישים היום ומדוע? לאפשר ל 4-6 תלמידים לשתף. סבב</a:t>
            </a:r>
            <a:r>
              <a:rPr lang="he-IL" baseline="0" dirty="0" smtClean="0"/>
              <a:t> פתיחה של מה שלומכם?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0FF71-B6D1-491F-828B-F34896D9CE5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63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מומלץ לבסס כמה כללים</a:t>
            </a:r>
            <a:r>
              <a:rPr lang="he-IL" baseline="0" dirty="0" smtClean="0"/>
              <a:t> בסיסיים עם התלמידים על מנת שמרחב השיח יהיה מוגן, יאפשר שיתוף והקשבה פעילה.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951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714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להקרין</a:t>
            </a:r>
            <a:r>
              <a:rPr lang="he-IL" baseline="0" dirty="0" smtClean="0"/>
              <a:t> את השקף.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984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נזמין מספר תלמידים לשתף אותנו בתשובות</a:t>
            </a:r>
            <a:r>
              <a:rPr lang="he-IL" baseline="0" dirty="0" smtClean="0"/>
              <a:t> שכתבו. שיתוף יכול להתבצע באמצעות הרמקול או על ידי כתיבה בצ'אט- לבחירת המנחה.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76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F44F7-F52C-4561-88DE-AA445A3B8C3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300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ו'/אייר/תש"פ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29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53" name="Google Shape;53;p29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Google Shape;54;p2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59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8D0241-A22E-46EF-B414-AE6B9B97DEEC}" type="datetimeFigureOut">
              <a:rPr lang="he-IL" smtClean="0"/>
              <a:pPr/>
              <a:t>ו'/אייר/תש"פ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4C521-900B-4440-BC7F-62324647316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2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E7E6E6"/>
                </a:solidFill>
              </a:rPr>
              <a:pPr/>
              <a:t>ו'/אייר/תש"פ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E7E6E6"/>
                </a:solidFill>
              </a:rPr>
              <a:pPr/>
              <a:t>‹#›</a:t>
            </a:fld>
            <a:endParaRPr lang="he-IL">
              <a:solidFill>
                <a:srgbClr val="E7E6E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ו'/אייר/תש"פ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yda.education.gov.il/files/shefi/cherum/corona/Aklim_Kita_Mekuva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600" dirty="0">
                <a:solidFill>
                  <a:schemeClr val="tx1"/>
                </a:solidFill>
              </a:rPr>
              <a:t>שיעור כישורי חיים מקוון</a:t>
            </a:r>
            <a:br>
              <a:rPr lang="he-IL" sz="3600" dirty="0">
                <a:solidFill>
                  <a:schemeClr val="tx1"/>
                </a:solidFill>
              </a:rPr>
            </a:br>
            <a:r>
              <a:rPr lang="he-IL" sz="1600" dirty="0">
                <a:solidFill>
                  <a:schemeClr val="tx1"/>
                </a:solidFill>
              </a:rPr>
              <a:t>רחוק זה הקרוב החדש!</a:t>
            </a:r>
            <a:endParaRPr lang="he-IL" sz="32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1010" y="1783907"/>
            <a:ext cx="7273465" cy="1828800"/>
          </a:xfrm>
        </p:spPr>
        <p:txBody>
          <a:bodyPr/>
          <a:lstStyle/>
          <a:p>
            <a:pPr algn="ctr"/>
            <a:r>
              <a:rPr lang="he-IL" sz="5500" dirty="0" smtClean="0">
                <a:solidFill>
                  <a:schemeClr val="tx1"/>
                </a:solidFill>
              </a:rPr>
              <a:t>ברוח טובה נמנע מריבה</a:t>
            </a:r>
            <a:br>
              <a:rPr lang="he-IL" sz="5500" dirty="0" smtClean="0">
                <a:solidFill>
                  <a:schemeClr val="tx1"/>
                </a:solidFill>
              </a:rPr>
            </a:br>
            <a:r>
              <a:rPr lang="he-IL" sz="4000" dirty="0" err="1" smtClean="0">
                <a:solidFill>
                  <a:schemeClr val="tx1"/>
                </a:solidFill>
              </a:rPr>
              <a:t>עש"ן</a:t>
            </a:r>
            <a:r>
              <a:rPr lang="he-IL" sz="4000" dirty="0" smtClean="0">
                <a:solidFill>
                  <a:schemeClr val="tx1"/>
                </a:solidFill>
              </a:rPr>
              <a:t> </a:t>
            </a:r>
            <a:r>
              <a:rPr lang="he-IL" sz="4000" dirty="0" err="1" smtClean="0">
                <a:solidFill>
                  <a:schemeClr val="tx1"/>
                </a:solidFill>
              </a:rPr>
              <a:t>ד"ק</a:t>
            </a:r>
            <a:r>
              <a:rPr lang="he-IL" sz="4000" dirty="0" smtClean="0">
                <a:solidFill>
                  <a:schemeClr val="tx1"/>
                </a:solidFill>
              </a:rPr>
              <a:t> – ויסות רגשי</a:t>
            </a:r>
            <a:endParaRPr lang="he-IL" sz="1800" dirty="0">
              <a:solidFill>
                <a:schemeClr val="tx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12" y="190735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728864" y="879410"/>
            <a:ext cx="2141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b="1" dirty="0" smtClean="0">
                <a:solidFill>
                  <a:prstClr val="black"/>
                </a:solidFill>
              </a:rPr>
              <a:t>משרד החינוך</a:t>
            </a:r>
          </a:p>
          <a:p>
            <a:pPr algn="ctr"/>
            <a:r>
              <a:rPr lang="he-IL" sz="10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000" b="1" dirty="0" smtClean="0">
                <a:solidFill>
                  <a:prstClr val="black"/>
                </a:solidFill>
              </a:rPr>
              <a:t> </a:t>
            </a:r>
            <a:r>
              <a:rPr lang="he-IL" sz="1000" b="1" dirty="0">
                <a:solidFill>
                  <a:prstClr val="black"/>
                </a:solidFill>
              </a:rPr>
              <a:t>פדגוגי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אגף </a:t>
            </a:r>
            <a:r>
              <a:rPr lang="he-IL" sz="1000" b="1" dirty="0" smtClean="0">
                <a:solidFill>
                  <a:prstClr val="black"/>
                </a:solidFill>
              </a:rPr>
              <a:t>בכיר שירות </a:t>
            </a:r>
            <a:r>
              <a:rPr lang="he-IL" sz="1000" b="1" dirty="0">
                <a:solidFill>
                  <a:prstClr val="black"/>
                </a:solidFill>
              </a:rPr>
              <a:t>פסיכולוגי ייעוצי</a:t>
            </a:r>
          </a:p>
        </p:txBody>
      </p:sp>
      <p:pic>
        <p:nvPicPr>
          <p:cNvPr id="1026" name="Picture 2" descr="Heart, Love, Keyboard, Enter, Button, Computer, Lap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68" y="3612707"/>
            <a:ext cx="3886576" cy="2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ועכשיו: עבודה אישית</a:t>
            </a:r>
            <a:endParaRPr lang="he-IL" sz="4000" b="1" dirty="0">
              <a:solidFill>
                <a:srgbClr val="008080"/>
              </a:solidFill>
            </a:endParaRPr>
          </a:p>
        </p:txBody>
      </p:sp>
      <p:sp>
        <p:nvSpPr>
          <p:cNvPr id="6" name="Google Shape;279;p9"/>
          <p:cNvSpPr txBox="1">
            <a:spLocks/>
          </p:cNvSpPr>
          <p:nvPr/>
        </p:nvSpPr>
        <p:spPr>
          <a:xfrm>
            <a:off x="4795702" y="1952547"/>
            <a:ext cx="7114715" cy="42655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©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היזכרו בעימות או במריבה שחוויתם לאחרונה.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©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ציירו במחברת דמות איש עם ענן מחשבות ולב 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©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בענן המחשבות כתבו מה חשבתם באותו אירוע.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©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בלב כתבו איך הרגשתם.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©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בטאו בקו, בצורה ובצבע את רגשותיכם במקום בו חשתם אותם </a:t>
            </a:r>
            <a:r>
              <a:rPr lang="he-I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בגוף</a:t>
            </a: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Symbol" panose="05050102010706020507" pitchFamily="18" charset="2"/>
              <a:buChar char="©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כתבו מה עשיתם באותו עימות/מריבה?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1268361" y="2212258"/>
            <a:ext cx="1337187" cy="11995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מחבר ישר 7"/>
          <p:cNvCxnSpPr>
            <a:stCxn id="7" idx="4"/>
          </p:cNvCxnSpPr>
          <p:nvPr/>
        </p:nvCxnSpPr>
        <p:spPr>
          <a:xfrm flipH="1">
            <a:off x="1927123" y="3411794"/>
            <a:ext cx="9832" cy="17796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>
            <a:stCxn id="7" idx="4"/>
          </p:cNvCxnSpPr>
          <p:nvPr/>
        </p:nvCxnSpPr>
        <p:spPr>
          <a:xfrm>
            <a:off x="1936955" y="3411794"/>
            <a:ext cx="717756" cy="1229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1936955" y="5183802"/>
            <a:ext cx="304800" cy="1179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1343947" y="5183802"/>
            <a:ext cx="583176" cy="1179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stCxn id="7" idx="4"/>
          </p:cNvCxnSpPr>
          <p:nvPr/>
        </p:nvCxnSpPr>
        <p:spPr>
          <a:xfrm flipH="1">
            <a:off x="1199535" y="3411794"/>
            <a:ext cx="737420" cy="13470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הסבר ענן 12"/>
          <p:cNvSpPr/>
          <p:nvPr/>
        </p:nvSpPr>
        <p:spPr>
          <a:xfrm>
            <a:off x="2981160" y="1733826"/>
            <a:ext cx="2290916" cy="904567"/>
          </a:xfrm>
          <a:prstGeom prst="cloudCallout">
            <a:avLst>
              <a:gd name="adj1" fmla="val -60747"/>
              <a:gd name="adj2" fmla="val 646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לב 13"/>
          <p:cNvSpPr/>
          <p:nvPr/>
        </p:nvSpPr>
        <p:spPr>
          <a:xfrm>
            <a:off x="3188724" y="3104851"/>
            <a:ext cx="1367109" cy="1101213"/>
          </a:xfrm>
          <a:prstGeom prst="hear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2948855" y="3655457"/>
            <a:ext cx="265470" cy="221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2700490" y="3828094"/>
            <a:ext cx="133446" cy="1108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2445677" y="3899662"/>
            <a:ext cx="133446" cy="971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מי רוצה לשתף בתשובה?</a:t>
            </a:r>
            <a:endParaRPr lang="he-IL" sz="4000" b="1" dirty="0">
              <a:solidFill>
                <a:srgbClr val="008080"/>
              </a:solidFill>
            </a:endParaRPr>
          </a:p>
        </p:txBody>
      </p:sp>
      <p:pic>
        <p:nvPicPr>
          <p:cNvPr id="1026" name="Picture 2" descr="Balloon, Comment, Thoughts, Support, Message, Say,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9" y="2442411"/>
            <a:ext cx="3799663" cy="3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רגע, לומדים!</a:t>
            </a:r>
            <a:endParaRPr lang="he-IL" sz="4000" b="1" dirty="0">
              <a:solidFill>
                <a:srgbClr val="00808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6253" y="2051300"/>
            <a:ext cx="11623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כשאנו כועסים, מפחדים ומרגישים חסרי אונים קשה לנו לחשוב בצורה 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בהירה וברורה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המחשבות והרגשות מתערבבים ומציפים אותנו וזה משפיע על הגוף ועל ההתנהגות. </a:t>
            </a:r>
          </a:p>
          <a:p>
            <a:pPr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אנחנו יודעים שאם לא היינו במצב הזה, סביר להניח שלא היינו מגיבים כך. </a:t>
            </a:r>
          </a:p>
          <a:p>
            <a:pPr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x-none" sz="4000" b="1" dirty="0">
                <a:solidFill>
                  <a:srgbClr val="008080"/>
                </a:solidFill>
              </a:rPr>
              <a:t>עכשיו לומדים</a:t>
            </a:r>
            <a:r>
              <a:rPr lang="he-IL" sz="4000" b="1" dirty="0">
                <a:solidFill>
                  <a:srgbClr val="008080"/>
                </a:solidFill>
              </a:rPr>
              <a:t> – </a:t>
            </a:r>
            <a:r>
              <a:rPr lang="he-IL" sz="4000" b="1" dirty="0" err="1">
                <a:solidFill>
                  <a:srgbClr val="008080"/>
                </a:solidFill>
              </a:rPr>
              <a:t>עש"ן</a:t>
            </a:r>
            <a:r>
              <a:rPr lang="he-IL" sz="4000" b="1" dirty="0">
                <a:solidFill>
                  <a:srgbClr val="008080"/>
                </a:solidFill>
              </a:rPr>
              <a:t> </a:t>
            </a:r>
            <a:r>
              <a:rPr lang="he-IL" sz="4000" b="1" dirty="0" err="1">
                <a:solidFill>
                  <a:srgbClr val="008080"/>
                </a:solidFill>
              </a:rPr>
              <a:t>ד"ק</a:t>
            </a:r>
            <a:endParaRPr sz="4000" b="1" dirty="0">
              <a:solidFill>
                <a:srgbClr val="008080"/>
              </a:solidFill>
            </a:endParaRPr>
          </a:p>
        </p:txBody>
      </p:sp>
      <p:sp>
        <p:nvSpPr>
          <p:cNvPr id="295" name="Google Shape;295;p11"/>
          <p:cNvSpPr txBox="1">
            <a:spLocks noGrp="1"/>
          </p:cNvSpPr>
          <p:nvPr>
            <p:ph type="body" idx="4294967295"/>
          </p:nvPr>
        </p:nvSpPr>
        <p:spPr>
          <a:xfrm>
            <a:off x="421104" y="2180389"/>
            <a:ext cx="8049127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1100"/>
              <a:buNone/>
              <a:defRPr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בעזרת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עש"ן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ד"ק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אנחנו מרגישים את הגוף שלנו, מרגיעים את הרגשות שלנו, ומשקיטים את הלב. 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00"/>
              <a:buNone/>
              <a:defRPr/>
            </a:pP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00"/>
              <a:buNone/>
              <a:defRPr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אנחנו אומרים לעצמנו משפטים שמרגיעים אותנו. אחרי שאנו נרגעים, אנחנו בוחרים את דרך הפעולה היעילה והנכונה לנו ביותר.</a:t>
            </a:r>
            <a:endParaRPr lang="he-IL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0D06B4C-0279-4EEF-BF10-04B6E091E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578" y="3316406"/>
            <a:ext cx="2860944" cy="35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5126805" y="191055"/>
            <a:ext cx="6973006" cy="6453252"/>
            <a:chOff x="2506895" y="503919"/>
            <a:chExt cx="6973006" cy="6453252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6895" y="5200775"/>
              <a:ext cx="6973006" cy="1756396"/>
            </a:xfrm>
            <a:prstGeom prst="rect">
              <a:avLst/>
            </a:prstGeom>
          </p:spPr>
        </p:pic>
        <p:grpSp>
          <p:nvGrpSpPr>
            <p:cNvPr id="6" name="קבוצה 5"/>
            <p:cNvGrpSpPr/>
            <p:nvPr/>
          </p:nvGrpSpPr>
          <p:grpSpPr>
            <a:xfrm>
              <a:off x="2506895" y="503919"/>
              <a:ext cx="6973006" cy="6119584"/>
              <a:chOff x="2506895" y="503919"/>
              <a:chExt cx="6973006" cy="6119584"/>
            </a:xfrm>
          </p:grpSpPr>
          <p:pic>
            <p:nvPicPr>
              <p:cNvPr id="7" name="תמונה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06895" y="503919"/>
                <a:ext cx="6973006" cy="1756396"/>
              </a:xfrm>
              <a:prstGeom prst="rect">
                <a:avLst/>
              </a:prstGeom>
            </p:spPr>
          </p:pic>
          <p:pic>
            <p:nvPicPr>
              <p:cNvPr id="8" name="תמונה 7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06895" y="1695721"/>
                <a:ext cx="6973006" cy="1756396"/>
              </a:xfrm>
              <a:prstGeom prst="rect">
                <a:avLst/>
              </a:prstGeom>
            </p:spPr>
          </p:pic>
          <p:pic>
            <p:nvPicPr>
              <p:cNvPr id="9" name="תמונה 8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06895" y="2852347"/>
                <a:ext cx="6973006" cy="1756396"/>
              </a:xfrm>
              <a:prstGeom prst="rect">
                <a:avLst/>
              </a:prstGeom>
            </p:spPr>
          </p:pic>
          <p:pic>
            <p:nvPicPr>
              <p:cNvPr id="10" name="תמונה 9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06895" y="4044149"/>
                <a:ext cx="6973006" cy="1756396"/>
              </a:xfrm>
              <a:prstGeom prst="rect">
                <a:avLst/>
              </a:prstGeom>
            </p:spPr>
          </p:pic>
          <p:sp>
            <p:nvSpPr>
              <p:cNvPr id="11" name="מלבן 10"/>
              <p:cNvSpPr/>
              <p:nvPr/>
            </p:nvSpPr>
            <p:spPr>
              <a:xfrm>
                <a:off x="7459038" y="2024009"/>
                <a:ext cx="863029" cy="10890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מלבן 11"/>
              <p:cNvSpPr/>
              <p:nvPr/>
            </p:nvSpPr>
            <p:spPr>
              <a:xfrm>
                <a:off x="7459038" y="867383"/>
                <a:ext cx="863029" cy="10890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מלבן 12"/>
              <p:cNvSpPr/>
              <p:nvPr/>
            </p:nvSpPr>
            <p:spPr>
              <a:xfrm>
                <a:off x="7459038" y="4357809"/>
                <a:ext cx="863029" cy="10890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מלבן 13"/>
              <p:cNvSpPr/>
              <p:nvPr/>
            </p:nvSpPr>
            <p:spPr>
              <a:xfrm>
                <a:off x="7459038" y="3201183"/>
                <a:ext cx="863029" cy="10890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מלבן 14"/>
              <p:cNvSpPr/>
              <p:nvPr/>
            </p:nvSpPr>
            <p:spPr>
              <a:xfrm>
                <a:off x="7459037" y="5534442"/>
                <a:ext cx="863029" cy="10890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7609865" y="819887"/>
                <a:ext cx="56137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ע</a:t>
                </a:r>
              </a:p>
            </p:txBody>
          </p:sp>
          <p:sp>
            <p:nvSpPr>
              <p:cNvPr id="17" name="מלבן 16"/>
              <p:cNvSpPr/>
              <p:nvPr/>
            </p:nvSpPr>
            <p:spPr>
              <a:xfrm>
                <a:off x="7550553" y="2105342"/>
                <a:ext cx="67999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ש</a:t>
                </a:r>
              </a:p>
            </p:txBody>
          </p:sp>
          <p:sp>
            <p:nvSpPr>
              <p:cNvPr id="18" name="מלבן 17"/>
              <p:cNvSpPr/>
              <p:nvPr/>
            </p:nvSpPr>
            <p:spPr>
              <a:xfrm>
                <a:off x="7703639" y="3202341"/>
                <a:ext cx="37382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ן</a:t>
                </a:r>
              </a:p>
            </p:txBody>
          </p:sp>
          <p:sp>
            <p:nvSpPr>
              <p:cNvPr id="19" name="מלבן 18"/>
              <p:cNvSpPr/>
              <p:nvPr/>
            </p:nvSpPr>
            <p:spPr>
              <a:xfrm>
                <a:off x="7607459" y="4449923"/>
                <a:ext cx="56618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ד</a:t>
                </a:r>
              </a:p>
            </p:txBody>
          </p:sp>
          <p:sp>
            <p:nvSpPr>
              <p:cNvPr id="20" name="מלבן 19"/>
              <p:cNvSpPr/>
              <p:nvPr/>
            </p:nvSpPr>
            <p:spPr>
              <a:xfrm>
                <a:off x="7600246" y="5617307"/>
                <a:ext cx="58060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ק</a:t>
                </a:r>
              </a:p>
            </p:txBody>
          </p:sp>
          <p:sp>
            <p:nvSpPr>
              <p:cNvPr id="21" name="מלבן 20"/>
              <p:cNvSpPr/>
              <p:nvPr/>
            </p:nvSpPr>
            <p:spPr>
              <a:xfrm>
                <a:off x="5625880" y="826504"/>
                <a:ext cx="169629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עצור!</a:t>
                </a: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5164672" y="2041656"/>
                <a:ext cx="220284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שרירים</a:t>
                </a:r>
              </a:p>
            </p:txBody>
          </p:sp>
          <p:sp>
            <p:nvSpPr>
              <p:cNvPr id="23" name="מלבן 22"/>
              <p:cNvSpPr/>
              <p:nvPr/>
            </p:nvSpPr>
            <p:spPr>
              <a:xfrm>
                <a:off x="5400937" y="3212615"/>
                <a:ext cx="199766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נשימה</a:t>
                </a:r>
              </a:p>
            </p:txBody>
          </p:sp>
          <p:sp>
            <p:nvSpPr>
              <p:cNvPr id="24" name="מלבן 23"/>
              <p:cNvSpPr/>
              <p:nvPr/>
            </p:nvSpPr>
            <p:spPr>
              <a:xfrm>
                <a:off x="3924798" y="4440674"/>
                <a:ext cx="338586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דיבור פנימי</a:t>
                </a:r>
              </a:p>
            </p:txBody>
          </p:sp>
          <p:sp>
            <p:nvSpPr>
              <p:cNvPr id="25" name="מלבן 24"/>
              <p:cNvSpPr/>
              <p:nvPr/>
            </p:nvSpPr>
            <p:spPr>
              <a:xfrm>
                <a:off x="3032713" y="5558364"/>
                <a:ext cx="428835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he-IL" sz="54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קדימה לפעולה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155921" y="550399"/>
            <a:ext cx="416332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כשאני מרגיש/ה שהכעס מתעורר, </a:t>
            </a:r>
          </a:p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אני אומר/ת לעצמי עצור! עצרי!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0437" y="1743662"/>
            <a:ext cx="452880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אני מתמקד/ת בשרירים. מכווץ/ת את </a:t>
            </a:r>
          </a:p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האגרופים ומרפה אותם ואת כל הגוף.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289" y="3164689"/>
            <a:ext cx="492795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אני נושם/ת נשימה עמוקה, אפילו שתיים.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8010" y="4361062"/>
            <a:ext cx="4003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אני אומר/ת לעצמי משפט מרגיע.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475" y="5412757"/>
            <a:ext cx="492955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עכשיו כשאני רגוע/ה, אני יכול/ה להחליט </a:t>
            </a:r>
          </a:p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כיצד לפעול נכון 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ולדבר במשפטי "אני".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>
          <a:xfrm>
            <a:off x="2172929" y="534200"/>
            <a:ext cx="828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 sz="4000" b="1" cap="all" spc="200" baseline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דיבור </a:t>
            </a:r>
            <a:r>
              <a:rPr lang="he-IL" dirty="0" smtClean="0"/>
              <a:t>פנימי</a:t>
            </a:r>
            <a:endParaRPr lang="he-IL" dirty="0"/>
          </a:p>
        </p:txBody>
      </p:sp>
      <p:sp>
        <p:nvSpPr>
          <p:cNvPr id="5" name="מציין מיקום טקסט 5"/>
          <p:cNvSpPr txBox="1">
            <a:spLocks/>
          </p:cNvSpPr>
          <p:nvPr/>
        </p:nvSpPr>
        <p:spPr>
          <a:xfrm>
            <a:off x="637673" y="1640055"/>
            <a:ext cx="10984832" cy="4820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דיבור פנימי אלו מילים או משפטים שאנחנו אומרים לעצמנו,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שמרגיעים אותנו,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מזכירים לנו שאנחנו יכולים להתמודד עם העימות או המריבה.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בעזרת </a:t>
            </a: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הדיבור הפנימי אנחנו משכנעים את עצמנו שהרגשות הסוערים הם </a:t>
            </a:r>
            <a:r>
              <a:rPr lang="he-I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זמניים</a:t>
            </a: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ושבקרוב הם יחלפו.  </a:t>
            </a:r>
            <a:endParaRPr lang="he-IL" sz="24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he-IL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בואו נחשוב על דוגמאות למשפטים של דיבור פנימי – מה אנחנו יכולים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לומר לעצמנו כדי </a:t>
            </a:r>
            <a:r>
              <a:rPr lang="he-I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להרגע</a:t>
            </a: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ולא להפוך עימות למריבה?</a:t>
            </a:r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4456212"/>
            <a:ext cx="1863213" cy="18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מי רוצה לשתף בתשובה?</a:t>
            </a:r>
            <a:endParaRPr lang="he-IL" sz="4000" b="1" dirty="0">
              <a:solidFill>
                <a:srgbClr val="008080"/>
              </a:solidFill>
            </a:endParaRPr>
          </a:p>
        </p:txBody>
      </p:sp>
      <p:pic>
        <p:nvPicPr>
          <p:cNvPr id="1026" name="Picture 2" descr="Balloon, Comment, Thoughts, Support, Message, Say,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9" y="2442411"/>
            <a:ext cx="3799663" cy="3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4"/>
          <p:cNvSpPr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he-IL" sz="4000" b="1" dirty="0">
                <a:solidFill>
                  <a:srgbClr val="008080"/>
                </a:solidFill>
              </a:rPr>
              <a:t>דיבור פנימי - דוגמאות</a:t>
            </a:r>
          </a:p>
        </p:txBody>
      </p:sp>
      <p:sp>
        <p:nvSpPr>
          <p:cNvPr id="4" name="מציין מיקום טקסט 5"/>
          <p:cNvSpPr txBox="1">
            <a:spLocks/>
          </p:cNvSpPr>
          <p:nvPr/>
        </p:nvSpPr>
        <p:spPr>
          <a:xfrm>
            <a:off x="1671638" y="1928813"/>
            <a:ext cx="9572625" cy="43906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buSzPct val="100000"/>
              <a:buFont typeface="Symbol" panose="05050102010706020507" pitchFamily="18" charset="2"/>
              <a:buChar char="©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יכול להתמודד עם זה.</a:t>
            </a:r>
          </a:p>
          <a:p>
            <a:pPr marL="685800" indent="-457200">
              <a:buSzPct val="100000"/>
              <a:buFont typeface="Symbol" panose="05050102010706020507" pitchFamily="18" charset="2"/>
              <a:buChar char="©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רגועה ונושמת. </a:t>
            </a:r>
          </a:p>
          <a:p>
            <a:pPr marL="685800" indent="-457200">
              <a:buSzPct val="100000"/>
              <a:buFont typeface="Symbol" panose="05050102010706020507" pitchFamily="18" charset="2"/>
              <a:buChar char="©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שולט בעצמי.</a:t>
            </a:r>
          </a:p>
          <a:p>
            <a:pPr marL="685800" indent="-457200">
              <a:buSzPct val="100000"/>
              <a:buFont typeface="Symbol" panose="05050102010706020507" pitchFamily="18" charset="2"/>
              <a:buChar char="©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מחליטה איך אני מתנהגת.</a:t>
            </a:r>
          </a:p>
          <a:p>
            <a:pPr marL="685800" indent="-457200">
              <a:buSzPct val="100000"/>
              <a:buFont typeface="Symbol" panose="05050102010706020507" pitchFamily="18" charset="2"/>
              <a:buChar char="©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זה לא באמת כל כך נורא.</a:t>
            </a:r>
          </a:p>
          <a:p>
            <a:pPr marL="685800" indent="-457200">
              <a:buSzPct val="100000"/>
              <a:buFont typeface="Symbol" panose="05050102010706020507" pitchFamily="18" charset="2"/>
              <a:buChar char="©"/>
            </a:pP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פעם כבר התמודדתי עם מצב כזה.</a:t>
            </a:r>
          </a:p>
          <a:p>
            <a:pPr marL="228600" indent="0">
              <a:buClr>
                <a:srgbClr val="C00000"/>
              </a:buClr>
              <a:buSzPct val="100000"/>
              <a:buNone/>
            </a:pPr>
            <a:endParaRPr lang="he-IL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0">
              <a:buClr>
                <a:srgbClr val="C00000"/>
              </a:buClr>
              <a:buSzPct val="100000"/>
              <a:buNone/>
            </a:pPr>
            <a:r>
              <a:rPr lang="he-I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לעצמכם במחברת 2-3 משפטים של דיבור פנימי,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משפטים שיכולים לעזור לכם להירגע בזמן עימות או מריבה.</a:t>
            </a:r>
          </a:p>
          <a:p>
            <a:pPr marL="685800" indent="-457200">
              <a:buClr>
                <a:srgbClr val="C00000"/>
              </a:buClr>
              <a:buSzPct val="100000"/>
              <a:buFont typeface="Symbol" panose="05050102010706020507" pitchFamily="18" charset="2"/>
              <a:buChar char="©"/>
            </a:pPr>
            <a:endParaRPr lang="he-I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4456212"/>
            <a:ext cx="1863213" cy="18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מי רוצה לשתף בתשובה?</a:t>
            </a:r>
            <a:endParaRPr lang="he-IL" sz="4000" b="1" dirty="0">
              <a:solidFill>
                <a:srgbClr val="008080"/>
              </a:solidFill>
            </a:endParaRPr>
          </a:p>
        </p:txBody>
      </p:sp>
      <p:pic>
        <p:nvPicPr>
          <p:cNvPr id="1026" name="Picture 2" descr="Balloon, Comment, Thoughts, Support, Message, Say,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9" y="2442411"/>
            <a:ext cx="3799663" cy="3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he-IL" b="1" dirty="0">
                <a:solidFill>
                  <a:srgbClr val="008080"/>
                </a:solidFill>
              </a:rPr>
              <a:t>ועכשיו: עבודה אישית</a:t>
            </a:r>
            <a:endParaRPr dirty="0"/>
          </a:p>
        </p:txBody>
      </p:sp>
      <p:sp>
        <p:nvSpPr>
          <p:cNvPr id="5" name="אליפסה 4"/>
          <p:cNvSpPr/>
          <p:nvPr/>
        </p:nvSpPr>
        <p:spPr>
          <a:xfrm>
            <a:off x="1268361" y="2212258"/>
            <a:ext cx="1337187" cy="11995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/>
          <p:cNvCxnSpPr>
            <a:stCxn id="5" idx="4"/>
          </p:cNvCxnSpPr>
          <p:nvPr/>
        </p:nvCxnSpPr>
        <p:spPr>
          <a:xfrm flipH="1">
            <a:off x="1927123" y="3411794"/>
            <a:ext cx="9832" cy="17796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>
            <a:stCxn id="5" idx="4"/>
          </p:cNvCxnSpPr>
          <p:nvPr/>
        </p:nvCxnSpPr>
        <p:spPr>
          <a:xfrm>
            <a:off x="1936955" y="3411794"/>
            <a:ext cx="717756" cy="1229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1936955" y="5183802"/>
            <a:ext cx="304800" cy="1179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1343947" y="5183802"/>
            <a:ext cx="583176" cy="11798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>
            <a:stCxn id="5" idx="4"/>
          </p:cNvCxnSpPr>
          <p:nvPr/>
        </p:nvCxnSpPr>
        <p:spPr>
          <a:xfrm flipH="1">
            <a:off x="1199535" y="3411794"/>
            <a:ext cx="737420" cy="13470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הסבר ענן 10"/>
          <p:cNvSpPr/>
          <p:nvPr/>
        </p:nvSpPr>
        <p:spPr>
          <a:xfrm>
            <a:off x="2981160" y="1733826"/>
            <a:ext cx="2290916" cy="904567"/>
          </a:xfrm>
          <a:prstGeom prst="cloudCallout">
            <a:avLst>
              <a:gd name="adj1" fmla="val -60747"/>
              <a:gd name="adj2" fmla="val 646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לב 11"/>
          <p:cNvSpPr/>
          <p:nvPr/>
        </p:nvSpPr>
        <p:spPr>
          <a:xfrm>
            <a:off x="3188724" y="3104851"/>
            <a:ext cx="1367109" cy="1101213"/>
          </a:xfrm>
          <a:prstGeom prst="hear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2948855" y="3655457"/>
            <a:ext cx="265470" cy="221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2700490" y="3828094"/>
            <a:ext cx="133446" cy="1108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2445677" y="3899662"/>
            <a:ext cx="133446" cy="971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Google Shape;319;p14"/>
          <p:cNvSpPr txBox="1">
            <a:spLocks/>
          </p:cNvSpPr>
          <p:nvPr/>
        </p:nvSpPr>
        <p:spPr>
          <a:xfrm>
            <a:off x="5316192" y="1959948"/>
            <a:ext cx="6527718" cy="468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800"/>
              <a:buFont typeface="Wingdings 2" pitchFamily="18" charset="2"/>
              <a:buNone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חזרו לדמות שציירתם בתחילת המפגש, התבוננו בה עכשיו, היזכרו שוב באירוע שהיה.</a:t>
            </a:r>
          </a:p>
          <a:p>
            <a:pPr marL="0" indent="0">
              <a:spcBef>
                <a:spcPts val="0"/>
              </a:spcBef>
              <a:buSzPts val="2800"/>
              <a:buFont typeface="Wingdings 2" pitchFamily="18" charset="2"/>
              <a:buNone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כתבו לעצמכם במחברת:</a:t>
            </a:r>
          </a:p>
          <a:p>
            <a:pPr indent="-4572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איזה משפט של דיבור פנימי יכולתם לומר לעצמכם?</a:t>
            </a:r>
          </a:p>
          <a:p>
            <a:pPr indent="-457200">
              <a:spcBef>
                <a:spcPts val="0"/>
              </a:spcBef>
              <a:buSzPts val="2800"/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בדיעבד, מה הייתם עושים אחרת, כדי לא להסלים את המריבה?</a:t>
            </a:r>
          </a:p>
          <a:p>
            <a:pPr marL="0" indent="0">
              <a:spcBef>
                <a:spcPts val="0"/>
              </a:spcBef>
              <a:buSzPts val="2800"/>
              <a:buFont typeface="Wingdings 2" pitchFamily="18" charset="2"/>
              <a:buNone/>
            </a:pPr>
            <a:endParaRPr lang="he-I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xmlns="" id="{BE938FC9-6152-4F52-860F-E5944F2D290C}"/>
              </a:ext>
            </a:extLst>
          </p:cNvPr>
          <p:cNvSpPr/>
          <p:nvPr/>
        </p:nvSpPr>
        <p:spPr>
          <a:xfrm>
            <a:off x="4085465" y="5404163"/>
            <a:ext cx="7268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buSzPts val="2800"/>
            </a:pP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חשבו: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איך אתם מרגישים כעת כשאתם נזכרים באירוע?</a:t>
            </a:r>
          </a:p>
        </p:txBody>
      </p:sp>
    </p:spTree>
    <p:extLst>
      <p:ext uri="{BB962C8B-B14F-4D97-AF65-F5344CB8AC3E}">
        <p14:creationId xmlns:p14="http://schemas.microsoft.com/office/powerpoint/2010/main" val="393050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08000" y="1990005"/>
            <a:ext cx="11210524" cy="3733462"/>
          </a:xfrm>
        </p:spPr>
        <p:txBody>
          <a:bodyPr>
            <a:noAutofit/>
          </a:bodyPr>
          <a:lstStyle/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4000" dirty="0">
                <a:solidFill>
                  <a:srgbClr val="000000"/>
                </a:solidFill>
              </a:rPr>
              <a:t>שיעור כישורי חיים מרחוק שיאפשר לכם להרגיש קרוב!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4000" dirty="0">
                <a:solidFill>
                  <a:srgbClr val="000000"/>
                </a:solidFill>
              </a:rPr>
              <a:t>שגרה חדשה – איך אתם מסתדרים?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4000" dirty="0">
                <a:solidFill>
                  <a:srgbClr val="000000"/>
                </a:solidFill>
              </a:rPr>
              <a:t>לכולנו יש כישורי חיים: הכוחות והיכולות שיש לנו בפנים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he-IL" sz="4000" b="1" dirty="0" smtClean="0">
                <a:ln w="3175" cmpd="sng">
                  <a:noFill/>
                </a:ln>
                <a:solidFill>
                  <a:srgbClr val="008080"/>
                </a:solidFill>
              </a:rPr>
              <a:t>יוצאים </a:t>
            </a:r>
            <a:r>
              <a:rPr lang="he-IL" sz="4000" b="1" dirty="0">
                <a:ln w="3175" cmpd="sng">
                  <a:noFill/>
                </a:ln>
                <a:solidFill>
                  <a:srgbClr val="008080"/>
                </a:solidFill>
              </a:rPr>
              <a:t>לדרך!!!</a:t>
            </a:r>
            <a:r>
              <a:rPr lang="he-IL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he-IL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3600"/>
              <a:buNone/>
            </a:pPr>
            <a:endParaRPr lang="he-IL" sz="4000" dirty="0"/>
          </a:p>
          <a:p>
            <a:endParaRPr lang="he-IL" sz="4000" dirty="0"/>
          </a:p>
          <a:p>
            <a:pPr marL="45720" indent="0">
              <a:lnSpc>
                <a:spcPct val="150000"/>
              </a:lnSpc>
              <a:buNone/>
            </a:pPr>
            <a:endParaRPr lang="he-I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</a:rPr>
              <a:t>רגע לפני שאנחנו מתחילים...</a:t>
            </a:r>
            <a:endParaRPr lang="he-I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מי רוצה לשתף בתשובה?</a:t>
            </a:r>
            <a:endParaRPr lang="he-IL" sz="4000" b="1" dirty="0">
              <a:solidFill>
                <a:srgbClr val="008080"/>
              </a:solidFill>
            </a:endParaRPr>
          </a:p>
        </p:txBody>
      </p:sp>
      <p:pic>
        <p:nvPicPr>
          <p:cNvPr id="1026" name="Picture 2" descr="Balloon, Comment, Thoughts, Support, Message, Say,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9" y="2442411"/>
            <a:ext cx="3799663" cy="3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מה אני רוצה לומר בסוף השיעור? </a:t>
            </a:r>
            <a:br>
              <a:rPr lang="he-IL" sz="4000" b="1" dirty="0" smtClean="0">
                <a:solidFill>
                  <a:srgbClr val="008080"/>
                </a:solidFill>
              </a:rPr>
            </a:br>
            <a:r>
              <a:rPr lang="he-IL" sz="2500" b="1" dirty="0" smtClean="0">
                <a:solidFill>
                  <a:srgbClr val="008080"/>
                </a:solidFill>
              </a:rPr>
              <a:t>(כתבו באופן מכבד בצ'אט)</a:t>
            </a:r>
            <a:endParaRPr lang="he-IL" sz="2500" b="1" dirty="0">
              <a:solidFill>
                <a:srgbClr val="008080"/>
              </a:solidFill>
            </a:endParaRPr>
          </a:p>
        </p:txBody>
      </p:sp>
      <p:pic>
        <p:nvPicPr>
          <p:cNvPr id="2050" name="Picture 2" descr="Girl, Young, Student, Sitting, Table, Books,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72" y="2568364"/>
            <a:ext cx="5453655" cy="36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חץ למטה 2"/>
          <p:cNvSpPr/>
          <p:nvPr/>
        </p:nvSpPr>
        <p:spPr>
          <a:xfrm rot="18711690">
            <a:off x="10100397" y="5094901"/>
            <a:ext cx="877824" cy="78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0735575" y="5615702"/>
            <a:ext cx="11521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cs typeface="+mj-cs"/>
              </a:rPr>
              <a:t>הצ'אט נמצא כאן למטה</a:t>
            </a: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25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 algn="just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שליטה ברגשותינו תוביל אותנו לשליטה בהתנהגותנו.</a:t>
            </a:r>
          </a:p>
          <a:p>
            <a:pPr marL="571500" indent="-457200" algn="just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בזמני כעס/עלבון/תסכול קשה יותר לשלוט בהתנהגות, כי הרגשות סוערים בנו ועולות בנו מחשבות שליליות.</a:t>
            </a:r>
          </a:p>
          <a:p>
            <a:pPr marL="571500" indent="-457200" algn="just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זו האחריות של כל אחד ואחת למתן לאזן ולווסת את רגשותיו/ה.</a:t>
            </a:r>
          </a:p>
          <a:p>
            <a:pPr marL="571500" indent="-457200" algn="just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התנהלות לפי הרגשות הסוערים, תפגע בנו ובקשרים עם הסובבים אותנו.  </a:t>
            </a:r>
          </a:p>
          <a:p>
            <a:pPr marL="571500" indent="-457200" algn="just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עש"ן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ד"ק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הוא כלי שעוזר לנו להרגיע את עצמנו כשאנחנו נסערים. כדי שהכלי יסייע לנו באמת, עלינו לתרגל את השימוש בו שוב ושוב.</a:t>
            </a:r>
          </a:p>
          <a:p>
            <a:pPr marL="571500" indent="-457200" algn="just">
              <a:lnSpc>
                <a:spcPct val="110000"/>
              </a:lnSpc>
              <a:buSzPct val="100000"/>
              <a:buFont typeface="+mj-lt"/>
              <a:buAutoNum type="arabicPeriod"/>
            </a:pP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מסיימים ומסכמים</a:t>
            </a:r>
            <a:endParaRPr lang="he-IL" sz="4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משימה להמשך</a:t>
            </a:r>
            <a:endParaRPr lang="he-IL" sz="4000" b="1" dirty="0">
              <a:solidFill>
                <a:srgbClr val="008080"/>
              </a:solidFill>
            </a:endParaRPr>
          </a:p>
        </p:txBody>
      </p:sp>
      <p:sp>
        <p:nvSpPr>
          <p:cNvPr id="6" name="Google Shape;345;p17"/>
          <p:cNvSpPr txBox="1">
            <a:spLocks/>
          </p:cNvSpPr>
          <p:nvPr/>
        </p:nvSpPr>
        <p:spPr>
          <a:xfrm>
            <a:off x="2202580" y="1733826"/>
            <a:ext cx="9572625" cy="45784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כתבו את משפטי הדיבור העצמי שכתבתם לעצמכם ואת המילים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עש"ן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ד"ק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במקום שתוכלו לראות אותו, לא רק במחברת.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הוסיפו תמונה שתזכיר  לכם מהו כלי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עש"ן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ד"ק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ולמה הוא נועד.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AutoNum type="arabicPeriod"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נסו ללמד מישהו ממשפחתכם את כלי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עש"ן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ד"ק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ותרגלו אותו יחד. 					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600"/>
              <a:buNone/>
            </a:pPr>
            <a:r>
              <a:rPr lang="he-I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he-I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בהצלחה!!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4063681"/>
            <a:ext cx="1799303" cy="20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>
                <a:solidFill>
                  <a:srgbClr val="008080"/>
                </a:solidFill>
              </a:rPr>
              <a:t>לסיום</a:t>
            </a:r>
            <a:r>
              <a:rPr lang="he-IL" sz="4000" b="1" dirty="0" smtClean="0">
                <a:solidFill>
                  <a:srgbClr val="008080"/>
                </a:solidFill>
              </a:rPr>
              <a:t>...</a:t>
            </a:r>
            <a:endParaRPr lang="he-IL" sz="4000" b="1" dirty="0">
              <a:solidFill>
                <a:srgbClr val="008080"/>
              </a:solidFill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he-IL" sz="3000" dirty="0" smtClean="0">
              <a:solidFill>
                <a:srgbClr val="000000"/>
              </a:solidFill>
              <a:cs typeface="+mj-cs"/>
            </a:endParaRP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000" dirty="0" smtClean="0">
                <a:solidFill>
                  <a:srgbClr val="000000"/>
                </a:solidFill>
                <a:cs typeface="+mj-cs"/>
              </a:rPr>
              <a:t>גם </a:t>
            </a:r>
            <a:r>
              <a:rPr lang="he-IL" sz="3000" dirty="0">
                <a:solidFill>
                  <a:srgbClr val="000000"/>
                </a:solidFill>
                <a:cs typeface="+mj-cs"/>
              </a:rPr>
              <a:t>מרחוק אפשר להרגיש קרוב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rgbClr val="000000"/>
                </a:solidFill>
                <a:cs typeface="+mj-cs"/>
              </a:rPr>
              <a:t>לא נשארים לבד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rgbClr val="000000"/>
                </a:solidFill>
                <a:cs typeface="+mj-cs"/>
              </a:rPr>
              <a:t>שומרים על קשר, משתפים במה שעובר עלינו ומתעניינים באחרים</a:t>
            </a:r>
          </a:p>
          <a:p>
            <a:pPr marL="0" indent="0">
              <a:buClr>
                <a:schemeClr val="accent1">
                  <a:lumMod val="50000"/>
                </a:schemeClr>
              </a:buClr>
            </a:pPr>
            <a:endParaRPr lang="he-IL" sz="3000" dirty="0">
              <a:solidFill>
                <a:srgbClr val="000000"/>
              </a:solidFill>
              <a:cs typeface="+mj-cs"/>
            </a:endParaRPr>
          </a:p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he-IL" sz="3000" b="1" dirty="0">
                <a:solidFill>
                  <a:srgbClr val="008080"/>
                </a:solidFill>
                <a:cs typeface="+mj-cs"/>
              </a:rPr>
              <a:t>ניפגש בשיעור כישורי חיים הבא!</a:t>
            </a:r>
          </a:p>
          <a:p>
            <a:pPr marL="0" indent="0">
              <a:buClr>
                <a:schemeClr val="accent1">
                  <a:lumMod val="50000"/>
                </a:schemeClr>
              </a:buClr>
            </a:pPr>
            <a:endParaRPr lang="he-IL" sz="30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ts val="3600"/>
              <a:buNone/>
            </a:pPr>
            <a:endParaRPr lang="he-IL" sz="30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467">
            <a:off x="920343" y="660113"/>
            <a:ext cx="2268102" cy="15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08000" y="1990005"/>
            <a:ext cx="11210524" cy="373346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800"/>
              </a:spcBef>
              <a:buSzPts val="2800"/>
              <a:buFont typeface="Arial"/>
              <a:buChar char="•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נחשוב מה הם הרגשות שעולים כשמתבוננים בתמונה המשקפת עימות או כשנמצאים במצב כזה</a:t>
            </a: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90000"/>
              </a:lnSpc>
              <a:spcBef>
                <a:spcPts val="800"/>
              </a:spcBef>
              <a:buSzPts val="2800"/>
              <a:buNone/>
            </a:pPr>
            <a:endParaRPr lang="he-IL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800"/>
              </a:spcBef>
              <a:buSzPts val="2800"/>
              <a:buFont typeface="Arial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נלמד 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את הכלי 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עש"ן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ד"ק</a:t>
            </a: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שיכול לסייע לנו להירגע ולהגיב בצורה יעילה ומקדמת בזמן עימות.</a:t>
            </a:r>
          </a:p>
          <a:p>
            <a:pPr marL="0" lvl="0" indent="0" algn="just">
              <a:lnSpc>
                <a:spcPct val="90000"/>
              </a:lnSpc>
              <a:spcBef>
                <a:spcPts val="800"/>
              </a:spcBef>
              <a:buSzPts val="2800"/>
            </a:pP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90000"/>
              </a:lnSpc>
              <a:spcBef>
                <a:spcPts val="800"/>
              </a:spcBef>
              <a:buSzPts val="2800"/>
              <a:buFont typeface="Arial"/>
              <a:buChar char="•"/>
            </a:pPr>
            <a:r>
              <a:rPr lang="he-I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נלמד להרגיע את השרירים, לנשום עמוק, נאמר לעצמנו משפטים מרגיעים, כך שנהיה מוכנים להתמודד נכון עם עימות, כדי שלא יהפוך למריבה. </a:t>
            </a:r>
          </a:p>
          <a:p>
            <a:pPr marL="0" lvl="0" indent="0" algn="just">
              <a:lnSpc>
                <a:spcPct val="90000"/>
              </a:lnSpc>
              <a:spcBef>
                <a:spcPts val="800"/>
              </a:spcBef>
              <a:buSzPts val="2800"/>
            </a:pPr>
            <a:endParaRPr lang="he-I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</a:rPr>
              <a:t>מה נלמד היום?</a:t>
            </a:r>
            <a:endParaRPr lang="he-I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08000" y="1990005"/>
            <a:ext cx="11210524" cy="3733462"/>
          </a:xfrm>
        </p:spPr>
        <p:txBody>
          <a:bodyPr>
            <a:noAutofit/>
          </a:bodyPr>
          <a:lstStyle/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000" dirty="0" smtClean="0">
                <a:solidFill>
                  <a:srgbClr val="000000"/>
                </a:solidFill>
              </a:rPr>
              <a:t>מחברת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000" dirty="0" smtClean="0">
                <a:solidFill>
                  <a:srgbClr val="000000"/>
                </a:solidFill>
              </a:rPr>
              <a:t>כלי כתיבה</a:t>
            </a:r>
          </a:p>
          <a:p>
            <a:pPr marL="571500" indent="-5715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000" dirty="0" smtClean="0">
                <a:solidFill>
                  <a:srgbClr val="000000"/>
                </a:solidFill>
              </a:rPr>
              <a:t>עפרונות צבעוניים / טושים</a:t>
            </a:r>
            <a:endParaRPr lang="he-I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</a:rPr>
              <a:t>מה להביא לשיעור?</a:t>
            </a:r>
            <a:endParaRPr lang="he-I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Vector Notepad, Notepad, 5X8 Notepad, Note, Paper,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909" y="4199467"/>
            <a:ext cx="1206500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een, Art, Wood, Sharp, Pencil, Group, Blue, Colorfu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30" y="4199466"/>
            <a:ext cx="2688497" cy="17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raser, Pencil, Office, Group, Supplies, Paper, Wh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27" y="4427801"/>
            <a:ext cx="2344921" cy="15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dirty="0" smtClean="0">
                <a:solidFill>
                  <a:schemeClr val="accent1">
                    <a:lumMod val="50000"/>
                  </a:schemeClr>
                </a:solidFill>
              </a:rPr>
              <a:t>הצבע שלי היום...</a:t>
            </a:r>
            <a:endParaRPr lang="he-IL" sz="4000" b="1" dirty="0">
              <a:solidFill>
                <a:srgbClr val="008080"/>
              </a:solidFill>
            </a:endParaRPr>
          </a:p>
        </p:txBody>
      </p:sp>
      <p:pic>
        <p:nvPicPr>
          <p:cNvPr id="5" name="Picture 2" descr="Paint, Palette, Color, Bright, Beauty, Yellow,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2693640"/>
            <a:ext cx="4810125" cy="31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כמה כללים שילוו אותנו בשיעורי </a:t>
            </a:r>
            <a:br>
              <a:rPr lang="he-IL" sz="4000" b="1" dirty="0" smtClean="0">
                <a:solidFill>
                  <a:srgbClr val="008080"/>
                </a:solidFill>
              </a:rPr>
            </a:br>
            <a:r>
              <a:rPr lang="he-IL" sz="4000" b="1" dirty="0" smtClean="0">
                <a:solidFill>
                  <a:srgbClr val="008080"/>
                </a:solidFill>
              </a:rPr>
              <a:t>כישורי חיים </a:t>
            </a:r>
            <a:endParaRPr lang="he-IL" sz="4000" b="1" dirty="0">
              <a:solidFill>
                <a:srgbClr val="008080"/>
              </a:solidFill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מומלץ לבסס כמה כללים בסיסיים עם התלמידים על מנת שמרחב השיח יהיה מוגן, יאפשר שיתוף והקשבה פעילה</a:t>
            </a:r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</a:rPr>
              <a:t>. לדוגמא:</a:t>
            </a: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tx1"/>
              </a:solidFill>
              <a:cs typeface="+mj-cs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he-IL" sz="30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he-IL" sz="2600" dirty="0">
                <a:solidFill>
                  <a:schemeClr val="tx1"/>
                </a:solidFill>
              </a:rPr>
              <a:t>השיח שיתקיים יהיה נעים ומכבד זאת על מנת שנוכל ליצור מקום בו נרגיש שאנחנו יכולים להעלות תכנים אישיים.</a:t>
            </a:r>
            <a:endParaRPr lang="en-US" sz="2600" dirty="0">
              <a:solidFill>
                <a:schemeClr val="tx1"/>
              </a:solidFill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he-IL" sz="2600" dirty="0" smtClean="0">
                <a:solidFill>
                  <a:schemeClr val="tx1"/>
                </a:solidFill>
                <a:cs typeface="+mj-cs"/>
              </a:rPr>
              <a:t> כל </a:t>
            </a:r>
            <a:r>
              <a:rPr lang="he-IL" sz="2600" dirty="0">
                <a:solidFill>
                  <a:schemeClr val="tx1"/>
                </a:solidFill>
                <a:cs typeface="+mj-cs"/>
              </a:rPr>
              <a:t>מה שייאמר במסגרת </a:t>
            </a:r>
            <a:r>
              <a:rPr lang="he-IL" sz="2600" dirty="0" smtClean="0">
                <a:solidFill>
                  <a:schemeClr val="tx1"/>
                </a:solidFill>
                <a:cs typeface="+mj-cs"/>
              </a:rPr>
              <a:t>השיעור, </a:t>
            </a:r>
            <a:r>
              <a:rPr lang="he-IL" sz="2600" dirty="0">
                <a:solidFill>
                  <a:schemeClr val="tx1"/>
                </a:solidFill>
                <a:cs typeface="+mj-cs"/>
              </a:rPr>
              <a:t>לא ידובר מחוץ </a:t>
            </a:r>
            <a:r>
              <a:rPr lang="he-IL" sz="2600" dirty="0" smtClean="0">
                <a:solidFill>
                  <a:schemeClr val="tx1"/>
                </a:solidFill>
                <a:cs typeface="+mj-cs"/>
              </a:rPr>
              <a:t>לשיעור </a:t>
            </a:r>
            <a:r>
              <a:rPr lang="he-IL" sz="2600" dirty="0">
                <a:solidFill>
                  <a:schemeClr val="tx1"/>
                </a:solidFill>
                <a:cs typeface="+mj-cs"/>
              </a:rPr>
              <a:t>על מנת ליצור תחושת אמון.</a:t>
            </a:r>
            <a:endParaRPr lang="en-US" sz="2600" dirty="0">
              <a:solidFill>
                <a:schemeClr val="tx1"/>
              </a:solidFill>
              <a:cs typeface="+mj-cs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he-IL" sz="2600" dirty="0" smtClean="0">
                <a:solidFill>
                  <a:schemeClr val="tx1"/>
                </a:solidFill>
                <a:cs typeface="+mj-cs"/>
              </a:rPr>
              <a:t> מי </a:t>
            </a:r>
            <a:r>
              <a:rPr lang="he-IL" sz="2600" dirty="0">
                <a:solidFill>
                  <a:schemeClr val="tx1"/>
                </a:solidFill>
                <a:cs typeface="+mj-cs"/>
              </a:rPr>
              <a:t>שאינו מעוניין לשתף, אינו חייב לעשות זאת. במידה </a:t>
            </a:r>
            <a:r>
              <a:rPr lang="he-IL" sz="2600" dirty="0" smtClean="0">
                <a:solidFill>
                  <a:schemeClr val="tx1"/>
                </a:solidFill>
                <a:cs typeface="+mj-cs"/>
              </a:rPr>
              <a:t>שמתקיים </a:t>
            </a:r>
            <a:r>
              <a:rPr lang="he-IL" sz="2600" dirty="0">
                <a:solidFill>
                  <a:schemeClr val="tx1"/>
                </a:solidFill>
                <a:cs typeface="+mj-cs"/>
              </a:rPr>
              <a:t>סבב, כל אחד יכול לוותר על תורו. אם מישהו </a:t>
            </a:r>
            <a:r>
              <a:rPr lang="he-IL" sz="2600" dirty="0" smtClean="0">
                <a:solidFill>
                  <a:schemeClr val="tx1"/>
                </a:solidFill>
                <a:cs typeface="+mj-cs"/>
              </a:rPr>
              <a:t>ויתר </a:t>
            </a:r>
            <a:r>
              <a:rPr lang="he-IL" sz="2600" dirty="0">
                <a:solidFill>
                  <a:schemeClr val="tx1"/>
                </a:solidFill>
                <a:cs typeface="+mj-cs"/>
              </a:rPr>
              <a:t>על תורו ומתחרט, הוא מוזמן לשתף.</a:t>
            </a:r>
            <a:endParaRPr lang="en-US" sz="2600" dirty="0">
              <a:solidFill>
                <a:schemeClr val="tx1"/>
              </a:solidFill>
              <a:cs typeface="+mj-cs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he-IL" altLang="he-IL" sz="3000" dirty="0" smtClean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5" descr="Rock, Art, Craft, Holding Hands,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3051"/>
            <a:ext cx="1606550" cy="11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וכמה כללים להתנהלות </a:t>
            </a:r>
            <a:br>
              <a:rPr lang="he-IL" sz="4000" b="1" dirty="0" smtClean="0">
                <a:solidFill>
                  <a:srgbClr val="008080"/>
                </a:solidFill>
              </a:rPr>
            </a:br>
            <a:r>
              <a:rPr lang="he-IL" sz="4000" b="1" dirty="0" smtClean="0">
                <a:solidFill>
                  <a:srgbClr val="008080"/>
                </a:solidFill>
              </a:rPr>
              <a:t>במרחב ה</a:t>
            </a:r>
            <a:r>
              <a:rPr lang="en-US" sz="4000" b="1" dirty="0" smtClean="0">
                <a:solidFill>
                  <a:srgbClr val="008080"/>
                </a:solidFill>
              </a:rPr>
              <a:t>ZOOM-</a:t>
            </a:r>
            <a:endParaRPr lang="he-IL" sz="4000" b="1" dirty="0">
              <a:solidFill>
                <a:srgbClr val="008080"/>
              </a:solidFill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>
          <a:xfrm>
            <a:off x="508000" y="1990004"/>
            <a:ext cx="11210524" cy="4407408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accent1">
                  <a:lumMod val="50000"/>
                </a:schemeClr>
              </a:buClr>
            </a:pPr>
            <a:r>
              <a:rPr 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חשוב לשבת במקום שקט ללא הפרעות.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יש להגיע לשיעור בלבוש הולם.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עם הכניסה לשיעור יש לכתוב את השם הפרטי ואות ראשונה בלבד של שם המשפחה.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חשוב להפעיל מצלמה ולכבות את המיקרופון עם הכניסה לשיעור.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רשות הדיבור תינתן על ידי המורה והיא תפתח את המיקרופון למי שרוצה לדבר.</a:t>
            </a: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he-IL" alt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אם רוצים להגיב לתכנים שמושמעים, מצביעים דרך "הרמת יד".</a:t>
            </a: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endParaRPr lang="he-IL" altLang="he-IL" sz="2500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he-IL" alt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הצעות נוספות ניתן למצוא ב</a:t>
            </a:r>
            <a:r>
              <a:rPr lang="he-IL" alt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  <a:hlinkClick r:id="rId3"/>
              </a:rPr>
              <a:t>תדריך ליצירת אקלים כיתה בטוח ומוגן גם במרחב המקוון</a:t>
            </a:r>
            <a:r>
              <a:rPr lang="he-IL" altLang="he-IL" sz="25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.</a:t>
            </a:r>
          </a:p>
        </p:txBody>
      </p:sp>
      <p:pic>
        <p:nvPicPr>
          <p:cNvPr id="5" name="Picture 5" descr="Rock, Art, Craft, Holding Hands, Te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" y="269240"/>
            <a:ext cx="1606550" cy="11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מתבוננים ברגשות</a:t>
            </a:r>
            <a:endParaRPr lang="he-IL" sz="4000" b="1" dirty="0">
              <a:solidFill>
                <a:srgbClr val="008080"/>
              </a:solidFill>
            </a:endParaRPr>
          </a:p>
        </p:txBody>
      </p:sp>
      <p:sp>
        <p:nvSpPr>
          <p:cNvPr id="4" name="מציין מיקום טקסט 4"/>
          <p:cNvSpPr txBox="1">
            <a:spLocks/>
          </p:cNvSpPr>
          <p:nvPr/>
        </p:nvSpPr>
        <p:spPr>
          <a:xfrm>
            <a:off x="1024537" y="2426344"/>
            <a:ext cx="10515600" cy="3180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e-I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התבוננו בתמונה</a:t>
            </a:r>
          </a:p>
          <a:p>
            <a:pPr marL="45720" indent="0">
              <a:buNone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שתי הדמויות בעיצומה של מריבה.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מה לדעתכם הם חושבים?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מה לדעתכם הם מרגישים?</a:t>
            </a:r>
          </a:p>
          <a:p>
            <a:endParaRPr lang="he-I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he-I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כתבו במחברת מה אתם מרגישים</a:t>
            </a:r>
          </a:p>
          <a:p>
            <a:pPr marL="45720" indent="0">
              <a:buNone/>
            </a:pPr>
            <a:r>
              <a:rPr lang="he-I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כשאתם צופים בתמונה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5" y="2739165"/>
            <a:ext cx="5057775" cy="358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3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he-IL" sz="4000" b="1" dirty="0" smtClean="0">
                <a:solidFill>
                  <a:srgbClr val="008080"/>
                </a:solidFill>
              </a:rPr>
              <a:t>מי רוצה לשתף בתשובה?</a:t>
            </a:r>
            <a:endParaRPr lang="he-IL" sz="4000" b="1" dirty="0">
              <a:solidFill>
                <a:srgbClr val="008080"/>
              </a:solidFill>
            </a:endParaRPr>
          </a:p>
        </p:txBody>
      </p:sp>
      <p:pic>
        <p:nvPicPr>
          <p:cNvPr id="1026" name="Picture 2" descr="Balloon, Comment, Thoughts, Support, Message, Say,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29" y="2535333"/>
            <a:ext cx="3706741" cy="37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התאמה אישית 59">
      <a:dk1>
        <a:sysClr val="windowText" lastClr="000000"/>
      </a:dk1>
      <a:lt1>
        <a:sysClr val="window" lastClr="FFFFFF"/>
      </a:lt1>
      <a:dk2>
        <a:srgbClr val="C8ECF3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0070C0"/>
      </a:hlink>
      <a:folHlink>
        <a:srgbClr val="0070C0"/>
      </a:folHlink>
    </a:clrScheme>
    <a:fontScheme name="רשת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1388</Words>
  <Application>Microsoft Office PowerPoint</Application>
  <PresentationFormat>מותאם אישית</PresentationFormat>
  <Paragraphs>191</Paragraphs>
  <Slides>24</Slides>
  <Notes>23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5" baseType="lpstr">
      <vt:lpstr>רשת</vt:lpstr>
      <vt:lpstr>ברוח טובה נמנע מריבה עש"ן ד"ק – ויסות רגשי</vt:lpstr>
      <vt:lpstr>רגע לפני שאנחנו מתחילים...</vt:lpstr>
      <vt:lpstr>מה נלמד היום?</vt:lpstr>
      <vt:lpstr>מה להביא לשיעור?</vt:lpstr>
      <vt:lpstr>הצבע שלי היום...</vt:lpstr>
      <vt:lpstr>כמה כללים שילוו אותנו בשיעורי  כישורי חיים </vt:lpstr>
      <vt:lpstr>וכמה כללים להתנהלות  במרחב הZOOM-</vt:lpstr>
      <vt:lpstr>מתבוננים ברגשות</vt:lpstr>
      <vt:lpstr>מי רוצה לשתף בתשובה?</vt:lpstr>
      <vt:lpstr>ועכשיו: עבודה אישית</vt:lpstr>
      <vt:lpstr>מי רוצה לשתף בתשובה?</vt:lpstr>
      <vt:lpstr>רגע, לומדים!</vt:lpstr>
      <vt:lpstr>עכשיו לומדים – עש"ן ד"ק</vt:lpstr>
      <vt:lpstr>מצגת של PowerPoint</vt:lpstr>
      <vt:lpstr>מצגת של PowerPoint</vt:lpstr>
      <vt:lpstr>מי רוצה לשתף בתשובה?</vt:lpstr>
      <vt:lpstr>דיבור פנימי - דוגמאות</vt:lpstr>
      <vt:lpstr>מי רוצה לשתף בתשובה?</vt:lpstr>
      <vt:lpstr>ועכשיו: עבודה אישית</vt:lpstr>
      <vt:lpstr>מי רוצה לשתף בתשובה?</vt:lpstr>
      <vt:lpstr>מה אני רוצה לומר בסוף השיעור?  (כתבו באופן מכבד בצ'אט)</vt:lpstr>
      <vt:lpstr>מסיימים ומסכמים</vt:lpstr>
      <vt:lpstr>משימה להמשך</vt:lpstr>
      <vt:lpstr>לסיום...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איריס וכטל</cp:lastModifiedBy>
  <cp:revision>33</cp:revision>
  <dcterms:created xsi:type="dcterms:W3CDTF">2020-04-16T16:07:27Z</dcterms:created>
  <dcterms:modified xsi:type="dcterms:W3CDTF">2020-04-30T14:09:49Z</dcterms:modified>
</cp:coreProperties>
</file>