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8" r:id="rId3"/>
    <p:sldId id="259" r:id="rId4"/>
    <p:sldId id="280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90" d="100"/>
          <a:sy n="90" d="100"/>
        </p:scale>
        <p:origin x="-810" y="10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E7438E1-117D-44FB-AC24-B79D899BA877}" type="datetimeFigureOut">
              <a:rPr lang="he-IL" smtClean="0"/>
              <a:t>י"ג/אייר/תש"פ</a:t>
            </a:fld>
            <a:endParaRPr lang="he-I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י"ג/אייר/תש"פ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י"ג/אייר/תש"פ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י"ג/אייר/תש"פ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י"ג/אייר/תש"פ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י"ג/אייר/תש"פ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י"ג/אייר/תש"פ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י"ג/אייר/תש"פ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י"ג/אייר/תש"פ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י"ג/אייר/תש"פ</a:t>
            </a:fld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 smtClean="0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י"ג/אייר/תש"פ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E7438E1-117D-44FB-AC24-B79D899BA877}" type="datetimeFigureOut">
              <a:rPr lang="he-IL" smtClean="0"/>
              <a:t>י"ג/אייר/תש"פ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together.stjude.org/ar-sa/care-support/covid-19-resources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together.stjude.org/ar-sa/care-support/covid-19-resources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together.stjude.org/content/dam/together/ar-sa/covid-19/coronavirus-activity-book-together-arabic.pdf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4644008" y="2276872"/>
            <a:ext cx="3313355" cy="3744416"/>
          </a:xfrm>
        </p:spPr>
        <p:txBody>
          <a:bodyPr>
            <a:normAutofit fontScale="90000"/>
          </a:bodyPr>
          <a:lstStyle/>
          <a:p>
            <a:pPr algn="ctr" rtl="0"/>
            <a:r>
              <a:rPr lang="ar-JO" dirty="0" smtClean="0"/>
              <a:t/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dirty="0" smtClean="0"/>
              <a:t/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dirty="0" smtClean="0"/>
              <a:t>                                         </a:t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dirty="0" smtClean="0"/>
              <a:t/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dirty="0" smtClean="0"/>
              <a:t/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sz="4900" b="1" dirty="0" smtClean="0">
                <a:solidFill>
                  <a:schemeClr val="accent6">
                    <a:lumMod val="75000"/>
                  </a:schemeClr>
                </a:solidFill>
              </a:rPr>
              <a:t>استقبال التلاميذ</a:t>
            </a:r>
            <a:br>
              <a:rPr lang="ar-JO" sz="49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4400" b="1" dirty="0" smtClean="0">
                <a:solidFill>
                  <a:schemeClr val="accent6">
                    <a:lumMod val="75000"/>
                  </a:schemeClr>
                </a:solidFill>
              </a:rPr>
              <a:t>فتره فيروس 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4400" b="1" dirty="0" smtClean="0">
                <a:solidFill>
                  <a:schemeClr val="accent6">
                    <a:lumMod val="75000"/>
                  </a:schemeClr>
                </a:solidFill>
              </a:rPr>
              <a:t>الكورونا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he-IL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3097" y="260648"/>
            <a:ext cx="9534530" cy="2591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מלבן 3"/>
          <p:cNvSpPr/>
          <p:nvPr/>
        </p:nvSpPr>
        <p:spPr>
          <a:xfrm>
            <a:off x="64328" y="3140968"/>
            <a:ext cx="457968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JO" sz="2700" b="1" dirty="0" smtClean="0">
                <a:solidFill>
                  <a:schemeClr val="accent3">
                    <a:lumMod val="75000"/>
                  </a:schemeClr>
                </a:solidFill>
                <a:ea typeface="+mj-ea"/>
              </a:rPr>
              <a:t>اعداد: </a:t>
            </a:r>
            <a:r>
              <a:rPr lang="ar-JO" sz="2700" b="1" dirty="0">
                <a:solidFill>
                  <a:schemeClr val="accent3">
                    <a:lumMod val="75000"/>
                  </a:schemeClr>
                </a:solidFill>
                <a:ea typeface="+mj-ea"/>
              </a:rPr>
              <a:t>حنان </a:t>
            </a:r>
            <a:r>
              <a:rPr lang="ar-JO" sz="2700" b="1" dirty="0" smtClean="0">
                <a:solidFill>
                  <a:schemeClr val="accent3">
                    <a:lumMod val="75000"/>
                  </a:schemeClr>
                </a:solidFill>
                <a:ea typeface="+mj-ea"/>
              </a:rPr>
              <a:t>أبونوفل سرور</a:t>
            </a:r>
          </a:p>
          <a:p>
            <a:pPr marL="64008" lvl="0" algn="ctr">
              <a:spcBef>
                <a:spcPts val="300"/>
              </a:spcBef>
              <a:buClr>
                <a:srgbClr val="A04DA3"/>
              </a:buClr>
              <a:defRPr/>
            </a:pPr>
            <a:endParaRPr lang="ar-JO" sz="2800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" lvl="0" algn="ctr">
              <a:spcBef>
                <a:spcPts val="300"/>
              </a:spcBef>
              <a:buClr>
                <a:srgbClr val="A04DA3"/>
              </a:buClr>
              <a:defRPr/>
            </a:pPr>
            <a:r>
              <a:rPr lang="ar-SY" sz="28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سيكولوجية </a:t>
            </a:r>
            <a:r>
              <a:rPr lang="ar-SY" sz="28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</a:t>
            </a:r>
            <a:r>
              <a:rPr lang="ar-JO" sz="28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رشدة </a:t>
            </a:r>
            <a:r>
              <a:rPr lang="ar-SY" sz="28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بعلم الن</a:t>
            </a:r>
            <a:r>
              <a:rPr lang="ar-JO" sz="28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ّ</a:t>
            </a:r>
            <a:r>
              <a:rPr lang="ar-SY" sz="28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فس التربوي </a:t>
            </a:r>
            <a:endParaRPr lang="ar-JO" sz="28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buClr>
                <a:srgbClr val="A04DA3"/>
              </a:buClr>
            </a:pPr>
            <a:r>
              <a:rPr lang="ar-SY" sz="28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</a:t>
            </a:r>
            <a:r>
              <a:rPr lang="ar-JO" sz="28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متخصصه بعلم النفس ا</a:t>
            </a:r>
            <a:r>
              <a:rPr lang="ar-SY" sz="28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لن</a:t>
            </a:r>
            <a:r>
              <a:rPr lang="ar-JO" sz="28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ّ</a:t>
            </a:r>
            <a:r>
              <a:rPr lang="ar-SY" sz="28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مائي</a:t>
            </a:r>
          </a:p>
          <a:p>
            <a:pPr lvl="0" algn="ctr">
              <a:buClr>
                <a:srgbClr val="A04DA3"/>
              </a:buClr>
            </a:pPr>
            <a:r>
              <a:rPr lang="ar-SY" sz="28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مركز الخدمات النفسية الناصرة</a:t>
            </a:r>
            <a:endParaRPr lang="ar-JO" sz="28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A04DA3"/>
              </a:buClr>
            </a:pPr>
            <a:endParaRPr lang="he-IL" sz="3200" dirty="0">
              <a:solidFill>
                <a:srgbClr val="424456"/>
              </a:solidFill>
              <a:latin typeface="Georgia"/>
              <a:cs typeface="Times New Roman"/>
            </a:endParaRPr>
          </a:p>
          <a:p>
            <a:pPr algn="ctr"/>
            <a:r>
              <a:rPr lang="ar-JO" sz="2000" dirty="0" smtClean="0">
                <a:solidFill>
                  <a:srgbClr val="FF6700">
                    <a:lumMod val="50000"/>
                  </a:srgbClr>
                </a:solidFill>
                <a:ea typeface="+mj-ea"/>
              </a:rPr>
              <a:t>استنادا لإصدار </a:t>
            </a:r>
            <a:r>
              <a:rPr lang="ar-JO" sz="2000" dirty="0">
                <a:solidFill>
                  <a:srgbClr val="FF6700">
                    <a:lumMod val="50000"/>
                  </a:srgbClr>
                </a:solidFill>
                <a:ea typeface="+mj-ea"/>
              </a:rPr>
              <a:t>الخدمات النفسية </a:t>
            </a:r>
            <a:r>
              <a:rPr lang="en-US" sz="2000" dirty="0">
                <a:solidFill>
                  <a:srgbClr val="FF6700">
                    <a:lumMod val="50000"/>
                  </a:srgbClr>
                </a:solidFill>
                <a:ea typeface="+mj-ea"/>
                <a:cs typeface="+mj-cs"/>
              </a:rPr>
              <a:t/>
            </a:r>
            <a:br>
              <a:rPr lang="en-US" sz="2000" dirty="0">
                <a:solidFill>
                  <a:srgbClr val="FF6700">
                    <a:lumMod val="50000"/>
                  </a:srgbClr>
                </a:solidFill>
                <a:ea typeface="+mj-ea"/>
                <a:cs typeface="+mj-cs"/>
              </a:rPr>
            </a:br>
            <a:r>
              <a:rPr lang="ar-JO" sz="2000" dirty="0">
                <a:solidFill>
                  <a:srgbClr val="FF6700">
                    <a:lumMod val="50000"/>
                  </a:srgbClr>
                </a:solidFill>
                <a:ea typeface="+mj-ea"/>
              </a:rPr>
              <a:t>الاستشارية </a:t>
            </a:r>
            <a:endParaRPr lang="ar-JO" sz="2000" dirty="0" smtClean="0">
              <a:solidFill>
                <a:srgbClr val="FF6700">
                  <a:lumMod val="50000"/>
                </a:srgbClr>
              </a:solidFill>
              <a:ea typeface="+mj-ea"/>
            </a:endParaRPr>
          </a:p>
          <a:p>
            <a:pPr algn="ctr"/>
            <a:r>
              <a:rPr lang="ar-JO" sz="2000" dirty="0" smtClean="0">
                <a:solidFill>
                  <a:srgbClr val="FF6700">
                    <a:lumMod val="50000"/>
                  </a:srgbClr>
                </a:solidFill>
                <a:ea typeface="+mj-ea"/>
              </a:rPr>
              <a:t>«توجيهات للمعلمين»</a:t>
            </a:r>
            <a:endParaRPr lang="he-IL" sz="1400" dirty="0"/>
          </a:p>
        </p:txBody>
      </p:sp>
    </p:spTree>
    <p:extLst>
      <p:ext uri="{BB962C8B-B14F-4D97-AF65-F5344CB8AC3E}">
        <p14:creationId xmlns:p14="http://schemas.microsoft.com/office/powerpoint/2010/main" val="2712771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استقبال التلاميذ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JO" dirty="0" smtClean="0"/>
              <a:t>تخيلوا التلاميذ الصغار يدخلون المدرسه </a:t>
            </a:r>
          </a:p>
          <a:p>
            <a:r>
              <a:rPr lang="ar-JO" dirty="0" smtClean="0"/>
              <a:t>كيف نعلمهم المحافظة على وضع الكمامة</a:t>
            </a:r>
          </a:p>
          <a:p>
            <a:r>
              <a:rPr lang="ar-JO" dirty="0" smtClean="0"/>
              <a:t>المحافظة على البعد بطرق ملموسة</a:t>
            </a:r>
          </a:p>
          <a:p>
            <a:r>
              <a:rPr lang="ar-JO" dirty="0" smtClean="0"/>
              <a:t>دخول الصف مباشرة</a:t>
            </a:r>
          </a:p>
          <a:p>
            <a:r>
              <a:rPr lang="ar-JO" dirty="0" smtClean="0"/>
              <a:t>ارشادهم للغرف بحسب المجموعات...</a:t>
            </a:r>
          </a:p>
          <a:p>
            <a:endParaRPr lang="ar-JO" dirty="0"/>
          </a:p>
          <a:p>
            <a:r>
              <a:rPr lang="ar-JO" dirty="0" smtClean="0"/>
              <a:t>وتفاصيل تقنيه أخرى</a:t>
            </a:r>
            <a:endParaRPr lang="he-I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950" y="598488"/>
            <a:ext cx="1331894" cy="1775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8594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JO" b="1" dirty="0" smtClean="0"/>
              <a:t>استقبال التلاميذ-</a:t>
            </a:r>
            <a:r>
              <a:rPr lang="ar-JO" dirty="0" smtClean="0"/>
              <a:t/>
            </a:r>
            <a:br>
              <a:rPr lang="ar-JO" dirty="0" smtClean="0"/>
            </a:br>
            <a:r>
              <a:rPr lang="ar-JO" dirty="0" smtClean="0"/>
              <a:t> تدريب على العادات الجديدة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8580" indent="0">
              <a:buNone/>
            </a:pPr>
            <a:r>
              <a:rPr lang="ar-JO" dirty="0" smtClean="0"/>
              <a:t>1- قوانين وعادات جديده –رسم ايضاحي</a:t>
            </a:r>
          </a:p>
          <a:p>
            <a:pPr marL="68580" indent="0">
              <a:buNone/>
            </a:pPr>
            <a:r>
              <a:rPr lang="ar-JO" dirty="0" smtClean="0"/>
              <a:t>2- لائحة تعزيزات</a:t>
            </a:r>
          </a:p>
          <a:p>
            <a:pPr marL="68580" indent="0">
              <a:buNone/>
            </a:pPr>
            <a:r>
              <a:rPr lang="ar-JO" dirty="0" smtClean="0"/>
              <a:t>3- التدريب على وضع الكمامة بالشكل الصحيح</a:t>
            </a:r>
          </a:p>
          <a:p>
            <a:pPr marL="68580" indent="0">
              <a:buNone/>
            </a:pPr>
            <a:r>
              <a:rPr lang="ar-JO" dirty="0" smtClean="0"/>
              <a:t>4 التدريب على غسل الأيدي والعد حتى 30</a:t>
            </a:r>
          </a:p>
          <a:p>
            <a:pPr marL="68580" indent="0">
              <a:buNone/>
            </a:pPr>
            <a:r>
              <a:rPr lang="ar-JO" dirty="0" smtClean="0"/>
              <a:t>5- التدريب على المحافظة على البعد...</a:t>
            </a:r>
          </a:p>
          <a:p>
            <a:pPr marL="68580" indent="0">
              <a:buNone/>
            </a:pPr>
            <a:r>
              <a:rPr lang="ar-JO" dirty="0" smtClean="0"/>
              <a:t>6- الوقاية من العطس والسعال</a:t>
            </a:r>
          </a:p>
          <a:p>
            <a:pPr marL="68580" indent="0">
              <a:buNone/>
            </a:pPr>
            <a:r>
              <a:rPr lang="ar-JO" dirty="0" smtClean="0"/>
              <a:t>7- الإبلاغ بحاله الشعور بالمرض</a:t>
            </a:r>
          </a:p>
          <a:p>
            <a:pPr marL="68580" indent="0">
              <a:buNone/>
            </a:pPr>
            <a:endParaRPr lang="ar-JO" dirty="0"/>
          </a:p>
          <a:p>
            <a:pPr marL="68580" indent="0">
              <a:buNone/>
            </a:pPr>
            <a:r>
              <a:rPr lang="ar-JO" b="1" dirty="0" smtClean="0">
                <a:solidFill>
                  <a:srgbClr val="FF0000"/>
                </a:solidFill>
              </a:rPr>
              <a:t>تذكروا: </a:t>
            </a:r>
            <a:r>
              <a:rPr lang="ar-JO" dirty="0" smtClean="0"/>
              <a:t>كما بداية السنه سوف تحتاجون </a:t>
            </a:r>
            <a:r>
              <a:rPr lang="ar-JO" b="1" dirty="0" smtClean="0"/>
              <a:t>للوقت </a:t>
            </a:r>
            <a:r>
              <a:rPr lang="ar-JO" dirty="0" smtClean="0"/>
              <a:t>وسوف تواجهون عثرات وأخطاء- هذه وضعيه جديده على الجميع) </a:t>
            </a:r>
          </a:p>
          <a:p>
            <a:pPr marL="68580" indent="0">
              <a:buNone/>
            </a:pPr>
            <a:endParaRPr lang="ar-JO" dirty="0"/>
          </a:p>
          <a:p>
            <a:pPr marL="68580" indent="0">
              <a:buNone/>
            </a:pPr>
            <a:r>
              <a:rPr lang="ar-JO" dirty="0" smtClean="0"/>
              <a:t>نذكر بالعادات الجديدة ببداية </a:t>
            </a:r>
            <a:r>
              <a:rPr lang="ar-JO" b="1" dirty="0" smtClean="0"/>
              <a:t>كل حصه </a:t>
            </a:r>
            <a:r>
              <a:rPr lang="ar-JO" dirty="0" smtClean="0"/>
              <a:t>وخاصه للتلاميذ الصغار.</a:t>
            </a:r>
            <a:endParaRPr lang="he-I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23740"/>
            <a:ext cx="1703937" cy="241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4666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43447" y="404664"/>
            <a:ext cx="7024744" cy="1440160"/>
          </a:xfrm>
        </p:spPr>
        <p:txBody>
          <a:bodyPr>
            <a:noAutofit/>
          </a:bodyPr>
          <a:lstStyle/>
          <a:p>
            <a:pPr algn="ctr"/>
            <a:r>
              <a:rPr lang="ar-JO" sz="2800" b="1" dirty="0" smtClean="0"/>
              <a:t>اقتراح </a:t>
            </a:r>
            <a:br>
              <a:rPr lang="ar-JO" sz="2800" b="1" dirty="0" smtClean="0"/>
            </a:br>
            <a:r>
              <a:rPr lang="ar-JO" sz="2800" b="1" dirty="0" smtClean="0"/>
              <a:t>(</a:t>
            </a:r>
            <a:r>
              <a:rPr lang="ar-JO" sz="2000" b="1" dirty="0" smtClean="0"/>
              <a:t> يترك لابداعاتكم التعليمية)</a:t>
            </a:r>
            <a:endParaRPr lang="he-IL" sz="2000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043492" y="1988840"/>
            <a:ext cx="6777317" cy="3843789"/>
          </a:xfrm>
        </p:spPr>
        <p:txBody>
          <a:bodyPr>
            <a:normAutofit fontScale="70000" lnSpcReduction="20000"/>
          </a:bodyPr>
          <a:lstStyle/>
          <a:p>
            <a:r>
              <a:rPr lang="ar-JO" dirty="0" smtClean="0"/>
              <a:t>دمج مضمون العادات والتعليم لغوي </a:t>
            </a:r>
          </a:p>
          <a:p>
            <a:endParaRPr lang="ar-JO" dirty="0" smtClean="0"/>
          </a:p>
          <a:p>
            <a:pPr marL="68580" indent="0">
              <a:buNone/>
            </a:pPr>
            <a:r>
              <a:rPr lang="ar-JO" sz="2000" dirty="0" smtClean="0"/>
              <a:t>-مثلا نستخرج كل الأفعال , الأسماء/ </a:t>
            </a:r>
            <a:r>
              <a:rPr lang="ar-JO" sz="2000" dirty="0" err="1" smtClean="0"/>
              <a:t>الأحرف..من</a:t>
            </a:r>
            <a:r>
              <a:rPr lang="ar-JO" sz="2000" dirty="0" smtClean="0"/>
              <a:t> النص الارشادي لاستعمال القناع/الكمامة)</a:t>
            </a:r>
          </a:p>
          <a:p>
            <a:endParaRPr lang="ar-JO" sz="1200" dirty="0" smtClean="0"/>
          </a:p>
          <a:p>
            <a:pPr marL="68580" indent="0">
              <a:buNone/>
            </a:pPr>
            <a:r>
              <a:rPr lang="ar-JO" sz="2000" dirty="0" smtClean="0"/>
              <a:t>-نكون عده كلمات من الأحرف : ق ن ا ع</a:t>
            </a:r>
          </a:p>
          <a:p>
            <a:endParaRPr lang="ar-JO" sz="1400" dirty="0" smtClean="0"/>
          </a:p>
          <a:p>
            <a:r>
              <a:rPr lang="ar-JO" dirty="0" smtClean="0"/>
              <a:t>دمج مضمون العادات وتعليم حسابي</a:t>
            </a:r>
          </a:p>
          <a:p>
            <a:endParaRPr lang="ar-JO" dirty="0" smtClean="0"/>
          </a:p>
          <a:p>
            <a:pPr marL="68580" indent="0">
              <a:buNone/>
            </a:pPr>
            <a:r>
              <a:rPr lang="ar-JO" sz="2000" dirty="0" smtClean="0"/>
              <a:t>-نعد حتى 30 ونحن نغسل أيدينا</a:t>
            </a:r>
          </a:p>
          <a:p>
            <a:pPr marL="68580" indent="0">
              <a:buNone/>
            </a:pPr>
            <a:r>
              <a:rPr lang="ar-JO" sz="2000" dirty="0" smtClean="0"/>
              <a:t>-نقيس بالمتر. «مترين» </a:t>
            </a:r>
          </a:p>
          <a:p>
            <a:pPr marL="68580" indent="0">
              <a:buNone/>
            </a:pPr>
            <a:r>
              <a:rPr lang="ar-JO" sz="2000" dirty="0"/>
              <a:t>-</a:t>
            </a:r>
            <a:r>
              <a:rPr lang="ar-JO" sz="2000" dirty="0" smtClean="0"/>
              <a:t>نستعمل عمليه الضرب: كل متر عباره عن 3 خطوات- كم خطوة نخطو بالمترين...</a:t>
            </a:r>
          </a:p>
          <a:p>
            <a:pPr marL="68580" indent="0">
              <a:buNone/>
            </a:pPr>
            <a:endParaRPr lang="ar-JO" dirty="0" smtClean="0"/>
          </a:p>
          <a:p>
            <a:r>
              <a:rPr lang="ar-JO" dirty="0" smtClean="0"/>
              <a:t>نتعلم نفس الارشادات باللغة الإنجليزية/ العبرية</a:t>
            </a:r>
          </a:p>
          <a:p>
            <a:pPr marL="68580" indent="0">
              <a:buNone/>
            </a:pPr>
            <a:endParaRPr lang="ar-JO" dirty="0"/>
          </a:p>
          <a:p>
            <a:pPr marL="68580" indent="0">
              <a:buNone/>
            </a:pPr>
            <a:r>
              <a:rPr lang="ar-JO" dirty="0" smtClean="0">
                <a:solidFill>
                  <a:schemeClr val="accent1">
                    <a:lumMod val="75000"/>
                  </a:schemeClr>
                </a:solidFill>
              </a:rPr>
              <a:t>بهذه الطريقة ندوت العادات الجديدة ذهنيا </a:t>
            </a:r>
          </a:p>
          <a:p>
            <a:pPr marL="68580" indent="0">
              <a:buNone/>
            </a:pPr>
            <a:r>
              <a:rPr lang="ar-JO" dirty="0" smtClean="0">
                <a:solidFill>
                  <a:schemeClr val="accent1">
                    <a:lumMod val="75000"/>
                  </a:schemeClr>
                </a:solidFill>
              </a:rPr>
              <a:t>وبذات الوقت ندخل مضامين تعليميه</a:t>
            </a:r>
          </a:p>
        </p:txBody>
      </p:sp>
      <p:pic>
        <p:nvPicPr>
          <p:cNvPr id="3074" name="Picture 2" descr="C:\Users\User\Desktop\مركز الخدمات النفسيه كورونا\הנחיות שפי\mask-infographica-5-arabic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3" y="332656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267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984776" cy="2414072"/>
          </a:xfrm>
        </p:spPr>
        <p:txBody>
          <a:bodyPr>
            <a:normAutofit fontScale="90000"/>
          </a:bodyPr>
          <a:lstStyle/>
          <a:p>
            <a:pPr algn="ctr"/>
            <a:r>
              <a:rPr lang="ar-JO" dirty="0" smtClean="0"/>
              <a:t/>
            </a:r>
            <a:br>
              <a:rPr lang="ar-JO" dirty="0" smtClean="0"/>
            </a:br>
            <a:r>
              <a:rPr lang="ar-JO" dirty="0" smtClean="0"/>
              <a:t/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sz="3600" b="1" dirty="0" smtClean="0"/>
              <a:t>بناء الحصانة النفسية بعد العودة لمقاعد الدراسة-</a:t>
            </a:r>
            <a:br>
              <a:rPr lang="ar-JO" sz="3600" b="1" dirty="0" smtClean="0"/>
            </a:br>
            <a:r>
              <a:rPr lang="ar-JO" b="1" dirty="0" smtClean="0">
                <a:solidFill>
                  <a:srgbClr val="0070C0"/>
                </a:solidFill>
              </a:rPr>
              <a:t>التواصل الزمني المتسلسل</a:t>
            </a:r>
            <a:r>
              <a:rPr lang="ar-JO" dirty="0"/>
              <a:t/>
            </a:r>
            <a:br>
              <a:rPr lang="ar-JO" dirty="0"/>
            </a:b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83569" y="2437993"/>
            <a:ext cx="7296106" cy="3585353"/>
          </a:xfrm>
        </p:spPr>
        <p:txBody>
          <a:bodyPr>
            <a:normAutofit fontScale="85000" lnSpcReduction="20000"/>
          </a:bodyPr>
          <a:lstStyle/>
          <a:p>
            <a:endParaRPr lang="ar-JO" dirty="0" smtClean="0"/>
          </a:p>
          <a:p>
            <a:r>
              <a:rPr lang="ar-JO" dirty="0" smtClean="0"/>
              <a:t>ان التواصل الزمني المتسلسل يساعد على الشعور</a:t>
            </a:r>
          </a:p>
          <a:p>
            <a:pPr marL="68580" indent="0">
              <a:buNone/>
            </a:pPr>
            <a:r>
              <a:rPr lang="ar-JO" dirty="0" smtClean="0"/>
              <a:t> بالأمان- </a:t>
            </a:r>
            <a:r>
              <a:rPr lang="ar-JO" b="1" dirty="0" smtClean="0"/>
              <a:t>بعكس</a:t>
            </a:r>
            <a:r>
              <a:rPr lang="ar-JO" dirty="0" smtClean="0"/>
              <a:t> الانقطاع/البتر الزمني والأحداث الفجائية</a:t>
            </a:r>
          </a:p>
          <a:p>
            <a:endParaRPr lang="ar-JO" dirty="0"/>
          </a:p>
          <a:p>
            <a:r>
              <a:rPr lang="ar-JO" dirty="0" smtClean="0"/>
              <a:t>تعالوا لنتذكر- دخول المدرسه بشهر أيلول</a:t>
            </a:r>
          </a:p>
          <a:p>
            <a:r>
              <a:rPr lang="ar-JO" dirty="0" smtClean="0"/>
              <a:t>تعالوا لنتذكر </a:t>
            </a:r>
            <a:r>
              <a:rPr lang="ar-JO" dirty="0"/>
              <a:t>–الاحتفال بالمولد </a:t>
            </a:r>
            <a:r>
              <a:rPr lang="ar-JO" dirty="0" smtClean="0"/>
              <a:t>النبوي</a:t>
            </a:r>
          </a:p>
          <a:p>
            <a:r>
              <a:rPr lang="ar-JO" dirty="0" smtClean="0"/>
              <a:t>تعالوا لنتذكر – فرصه الشتاء</a:t>
            </a:r>
          </a:p>
          <a:p>
            <a:r>
              <a:rPr lang="ar-JO" dirty="0" smtClean="0"/>
              <a:t>تعالوا نتذكر –وهكذا ..</a:t>
            </a:r>
          </a:p>
          <a:p>
            <a:pPr marL="68580" indent="0">
              <a:buNone/>
            </a:pPr>
            <a:r>
              <a:rPr lang="ar-JO" b="1" dirty="0" smtClean="0"/>
              <a:t>حتى الوصول للخبر الأول عن الكورونا</a:t>
            </a:r>
          </a:p>
          <a:p>
            <a:r>
              <a:rPr lang="ar-JO" b="1" dirty="0" smtClean="0"/>
              <a:t>البقاء بالبيت </a:t>
            </a:r>
          </a:p>
          <a:p>
            <a:r>
              <a:rPr lang="ar-JO" b="1" dirty="0" smtClean="0"/>
              <a:t>التعلم عن بعد...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72" y="5805264"/>
            <a:ext cx="881304" cy="663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55" y="1455026"/>
            <a:ext cx="1175033" cy="144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3"/>
          <p:cNvSpPr/>
          <p:nvPr/>
        </p:nvSpPr>
        <p:spPr>
          <a:xfrm>
            <a:off x="516648" y="1268760"/>
            <a:ext cx="1189346" cy="910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16" y="3933056"/>
            <a:ext cx="737415" cy="909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12" y="5013176"/>
            <a:ext cx="837228" cy="748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55" y="3119435"/>
            <a:ext cx="117633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4015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043608" y="908720"/>
            <a:ext cx="7024744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ar-JO" sz="3600" b="1" dirty="0" smtClean="0"/>
              <a:t>تواصل زمني: </a:t>
            </a:r>
            <a:r>
              <a:rPr lang="ar-JO" sz="3600" dirty="0"/>
              <a:t> </a:t>
            </a:r>
            <a:r>
              <a:rPr lang="ar-JO" sz="3200" b="1" dirty="0">
                <a:solidFill>
                  <a:srgbClr val="7030A0"/>
                </a:solidFill>
              </a:rPr>
              <a:t>روتين «هيا نتذكر»                                     </a:t>
            </a:r>
            <a:r>
              <a:rPr lang="ar-JO" sz="3600" dirty="0" smtClean="0"/>
              <a:t>نقسم الفترات ونراجع أشهر السنه</a:t>
            </a:r>
            <a:br>
              <a:rPr lang="ar-JO" sz="3600" dirty="0" smtClean="0"/>
            </a:br>
            <a:endParaRPr lang="he-IL" sz="2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39552" y="1988840"/>
            <a:ext cx="7848872" cy="4608512"/>
          </a:xfrm>
        </p:spPr>
        <p:txBody>
          <a:bodyPr>
            <a:normAutofit/>
          </a:bodyPr>
          <a:lstStyle/>
          <a:p>
            <a:r>
              <a:rPr lang="ar-JO" sz="1600" dirty="0">
                <a:solidFill>
                  <a:schemeClr val="accent3">
                    <a:lumMod val="50000"/>
                  </a:schemeClr>
                </a:solidFill>
              </a:rPr>
              <a:t>بداية السنة </a:t>
            </a:r>
            <a:r>
              <a:rPr lang="ar-JO" sz="1600" dirty="0" smtClean="0">
                <a:solidFill>
                  <a:schemeClr val="accent3">
                    <a:lumMod val="50000"/>
                  </a:schemeClr>
                </a:solidFill>
              </a:rPr>
              <a:t>الدراسية-</a:t>
            </a:r>
          </a:p>
          <a:p>
            <a:r>
              <a:rPr lang="ar-JO" sz="1600" dirty="0" smtClean="0">
                <a:solidFill>
                  <a:schemeClr val="accent3">
                    <a:lumMod val="50000"/>
                  </a:schemeClr>
                </a:solidFill>
              </a:rPr>
              <a:t>فرصه الشتاء-</a:t>
            </a:r>
          </a:p>
          <a:p>
            <a:r>
              <a:rPr lang="ar-JO" sz="16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ar-JO" sz="1600" dirty="0">
                <a:solidFill>
                  <a:schemeClr val="accent3">
                    <a:lumMod val="50000"/>
                  </a:schemeClr>
                </a:solidFill>
              </a:rPr>
              <a:t>العودة للمدرسة – </a:t>
            </a:r>
            <a:endParaRPr lang="ar-JO" sz="16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ar-JO" sz="1600" dirty="0" smtClean="0">
                <a:solidFill>
                  <a:schemeClr val="accent3">
                    <a:lumMod val="50000"/>
                  </a:schemeClr>
                </a:solidFill>
              </a:rPr>
              <a:t>كورونا- </a:t>
            </a:r>
          </a:p>
          <a:p>
            <a:r>
              <a:rPr lang="ar-JO" sz="1600" dirty="0" smtClean="0">
                <a:solidFill>
                  <a:schemeClr val="accent3">
                    <a:lumMod val="50000"/>
                  </a:schemeClr>
                </a:solidFill>
              </a:rPr>
              <a:t>البقاء </a:t>
            </a:r>
            <a:r>
              <a:rPr lang="ar-JO" sz="1600" dirty="0">
                <a:solidFill>
                  <a:schemeClr val="accent3">
                    <a:lumMod val="50000"/>
                  </a:schemeClr>
                </a:solidFill>
              </a:rPr>
              <a:t>بالبيت- </a:t>
            </a:r>
            <a:endParaRPr lang="ar-JO" sz="16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ar-JO" sz="1600" dirty="0" smtClean="0">
                <a:solidFill>
                  <a:schemeClr val="accent3">
                    <a:lumMod val="50000"/>
                  </a:schemeClr>
                </a:solidFill>
              </a:rPr>
              <a:t>التعلم </a:t>
            </a:r>
            <a:r>
              <a:rPr lang="ar-JO" sz="1600" dirty="0">
                <a:solidFill>
                  <a:schemeClr val="accent3">
                    <a:lumMod val="50000"/>
                  </a:schemeClr>
                </a:solidFill>
              </a:rPr>
              <a:t>عن </a:t>
            </a:r>
            <a:r>
              <a:rPr lang="ar-JO" sz="1600" dirty="0" smtClean="0">
                <a:solidFill>
                  <a:schemeClr val="accent3">
                    <a:lumMod val="50000"/>
                  </a:schemeClr>
                </a:solidFill>
              </a:rPr>
              <a:t>بعد</a:t>
            </a:r>
          </a:p>
          <a:p>
            <a:r>
              <a:rPr lang="ar-JO" sz="16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ar-JO" sz="1600" dirty="0">
                <a:solidFill>
                  <a:schemeClr val="accent3">
                    <a:lumMod val="50000"/>
                  </a:schemeClr>
                </a:solidFill>
              </a:rPr>
              <a:t>والآن نحن نتعلم بمجموعات</a:t>
            </a:r>
            <a:endParaRPr lang="he-IL" sz="1600" dirty="0">
              <a:solidFill>
                <a:schemeClr val="accent3">
                  <a:lumMod val="50000"/>
                </a:schemeClr>
              </a:solidFill>
            </a:endParaRPr>
          </a:p>
          <a:p>
            <a:pPr marL="68580" indent="0">
              <a:buNone/>
            </a:pPr>
            <a:r>
              <a:rPr lang="ar-JO" sz="2800" dirty="0" smtClean="0"/>
              <a:t>نتذكر الأحداث ونرتبها </a:t>
            </a:r>
            <a:r>
              <a:rPr lang="ar-JO" sz="2800" dirty="0"/>
              <a:t>حسب </a:t>
            </a:r>
            <a:r>
              <a:rPr lang="ar-JO" sz="2800" dirty="0" smtClean="0"/>
              <a:t>الأشهر</a:t>
            </a:r>
          </a:p>
          <a:p>
            <a:pPr marL="68580" indent="0">
              <a:buNone/>
            </a:pPr>
            <a:r>
              <a:rPr lang="ar-JO" sz="2000" b="1" dirty="0" smtClean="0">
                <a:solidFill>
                  <a:srgbClr val="7030A0"/>
                </a:solidFill>
              </a:rPr>
              <a:t>كل حصه أولى </a:t>
            </a:r>
          </a:p>
          <a:p>
            <a:pPr marL="68580" indent="0">
              <a:buNone/>
            </a:pPr>
            <a:r>
              <a:rPr lang="ar-JO" sz="1800" b="1" dirty="0" smtClean="0"/>
              <a:t>تذكر أحداث في البيت/في المدرسة/مشاعر راودتني/فعاليات/.. </a:t>
            </a:r>
          </a:p>
          <a:p>
            <a:pPr marL="68580" indent="0">
              <a:buNone/>
            </a:pPr>
            <a:r>
              <a:rPr lang="en-US" sz="1800" dirty="0">
                <a:hlinkClick r:id="rId2"/>
              </a:rPr>
              <a:t>https://together.stjude.org/ar-sa/care-support/covid-19-resources.html</a:t>
            </a:r>
            <a:endParaRPr lang="he-IL" sz="1800" b="1" dirty="0"/>
          </a:p>
          <a:p>
            <a:r>
              <a:rPr lang="ar-JO" sz="1800" b="1" dirty="0" smtClean="0">
                <a:solidFill>
                  <a:schemeClr val="accent1">
                    <a:lumMod val="50000"/>
                  </a:schemeClr>
                </a:solidFill>
              </a:rPr>
              <a:t>اقتراح</a:t>
            </a:r>
            <a:r>
              <a:rPr lang="ar-JO" sz="1800" dirty="0" smtClean="0"/>
              <a:t>: </a:t>
            </a:r>
            <a:r>
              <a:rPr lang="ar-JO" sz="1800" dirty="0" smtClean="0">
                <a:solidFill>
                  <a:schemeClr val="accent1">
                    <a:lumMod val="50000"/>
                  </a:schemeClr>
                </a:solidFill>
              </a:rPr>
              <a:t>تحضير دوسيه باسم كل طالب يجمع فيها الأحداث بحسب التسلسل مع رسمات او صور او ملصقات...</a:t>
            </a:r>
            <a:endParaRPr lang="he-IL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245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095632" y="692696"/>
            <a:ext cx="6952736" cy="998984"/>
          </a:xfrm>
        </p:spPr>
        <p:txBody>
          <a:bodyPr>
            <a:normAutofit fontScale="90000"/>
          </a:bodyPr>
          <a:lstStyle/>
          <a:p>
            <a:pPr algn="ctr"/>
            <a:r>
              <a:rPr lang="ar-JO" sz="3100" b="1" dirty="0" smtClean="0"/>
              <a:t>وكيف حال التلاميذ؟ بعد العودة</a:t>
            </a:r>
            <a:br>
              <a:rPr lang="ar-JO" sz="3100" b="1" dirty="0" smtClean="0"/>
            </a:br>
            <a:r>
              <a:rPr lang="ar-JO" sz="2700" b="1" dirty="0" smtClean="0"/>
              <a:t>استعمال بطاقات رسومات</a:t>
            </a:r>
            <a:r>
              <a:rPr lang="ar-JO" sz="3100" b="1" dirty="0" smtClean="0"/>
              <a:t>..</a:t>
            </a:r>
            <a:endParaRPr lang="he-IL" sz="2200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115616" y="1628800"/>
            <a:ext cx="7056784" cy="4752528"/>
          </a:xfrm>
        </p:spPr>
        <p:txBody>
          <a:bodyPr>
            <a:normAutofit fontScale="25000" lnSpcReduction="20000"/>
          </a:bodyPr>
          <a:lstStyle/>
          <a:p>
            <a:pPr marL="68580" indent="0">
              <a:buNone/>
            </a:pPr>
            <a:r>
              <a:rPr lang="ar-JO" sz="8000" b="1" dirty="0">
                <a:solidFill>
                  <a:srgbClr val="C00000"/>
                </a:solidFill>
              </a:rPr>
              <a:t>تذكروا:</a:t>
            </a:r>
            <a:r>
              <a:rPr lang="ar-JO" sz="8000" b="1" dirty="0"/>
              <a:t> </a:t>
            </a:r>
            <a:endParaRPr lang="ar-JO" sz="8000" b="1" dirty="0" smtClean="0"/>
          </a:p>
          <a:p>
            <a:pPr marL="68580" indent="0">
              <a:buNone/>
            </a:pPr>
            <a:r>
              <a:rPr lang="ar-JO" sz="8000" b="1" dirty="0" smtClean="0"/>
              <a:t>سوف يأتي </a:t>
            </a:r>
            <a:r>
              <a:rPr lang="ar-JO" sz="8000" b="1" dirty="0"/>
              <a:t>التلاميذ مع الكثير من التجارب – </a:t>
            </a:r>
            <a:r>
              <a:rPr lang="ar-JO" sz="8000" b="1" dirty="0" smtClean="0"/>
              <a:t>صعبة, حلوة, مؤلمة, مريحة, ضاغطه, قلقه, مخيفه, مثيره...</a:t>
            </a:r>
            <a:endParaRPr lang="ar-JO" sz="8000" dirty="0" smtClean="0"/>
          </a:p>
          <a:p>
            <a:endParaRPr lang="ar-JO" sz="9600" dirty="0"/>
          </a:p>
          <a:p>
            <a:pPr marL="68580" indent="0">
              <a:buNone/>
            </a:pPr>
            <a:r>
              <a:rPr lang="ar-JO" sz="6400" dirty="0" smtClean="0"/>
              <a:t>تحضير أسئلة </a:t>
            </a:r>
            <a:r>
              <a:rPr lang="ar-JO" sz="6400" b="1" dirty="0" smtClean="0"/>
              <a:t>للتأمل</a:t>
            </a:r>
            <a:r>
              <a:rPr lang="ar-JO" sz="6400" dirty="0" smtClean="0"/>
              <a:t> بمرحله الحجر تشمل جوانب مختلفة</a:t>
            </a:r>
          </a:p>
          <a:p>
            <a:r>
              <a:rPr lang="ar-JO" sz="6400" dirty="0" smtClean="0"/>
              <a:t>أكتر اشي حبيته لما كنت بالبيت</a:t>
            </a:r>
          </a:p>
          <a:p>
            <a:r>
              <a:rPr lang="ar-JO" sz="6400" dirty="0" smtClean="0"/>
              <a:t>أكتر فعالية حبيتها بالزوم</a:t>
            </a:r>
          </a:p>
          <a:p>
            <a:r>
              <a:rPr lang="ar-JO" sz="6400" dirty="0" smtClean="0"/>
              <a:t>اصعب اشي كان علي بالتعليم عن بعد</a:t>
            </a:r>
          </a:p>
          <a:p>
            <a:r>
              <a:rPr lang="ar-JO" sz="6400" dirty="0" smtClean="0"/>
              <a:t>اشي حبيت أعمله مع امي بس مغدرتش</a:t>
            </a:r>
          </a:p>
          <a:p>
            <a:r>
              <a:rPr lang="ar-JO" sz="6400" dirty="0" smtClean="0"/>
              <a:t>اكتر اشي اتضايقت لما كنت بالبيت</a:t>
            </a:r>
          </a:p>
          <a:p>
            <a:r>
              <a:rPr lang="ar-JO" sz="6400" dirty="0" smtClean="0"/>
              <a:t>أكتر اشي/شخص اشتقتله</a:t>
            </a:r>
          </a:p>
          <a:p>
            <a:r>
              <a:rPr lang="ar-JO" sz="6400" dirty="0" smtClean="0"/>
              <a:t>أكتر اشي خوفني لما سمعت كلمه كورونا</a:t>
            </a:r>
          </a:p>
          <a:p>
            <a:endParaRPr lang="ar-JO" dirty="0"/>
          </a:p>
          <a:p>
            <a:pPr lvl="0">
              <a:buClr>
                <a:srgbClr val="94C600"/>
              </a:buClr>
            </a:pPr>
            <a:endParaRPr lang="ar-JO" sz="5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lvl="0">
              <a:buClr>
                <a:srgbClr val="94C600"/>
              </a:buClr>
            </a:pPr>
            <a:r>
              <a:rPr lang="ar-JO" sz="6400" b="1" dirty="0" smtClean="0">
                <a:solidFill>
                  <a:schemeClr val="bg2">
                    <a:lumMod val="50000"/>
                  </a:schemeClr>
                </a:solidFill>
              </a:rPr>
              <a:t>شرعنه </a:t>
            </a:r>
            <a:r>
              <a:rPr lang="ar-JO" sz="6400" b="1" dirty="0">
                <a:solidFill>
                  <a:schemeClr val="bg2">
                    <a:lumMod val="50000"/>
                  </a:schemeClr>
                </a:solidFill>
              </a:rPr>
              <a:t>ردود فعل </a:t>
            </a:r>
            <a:r>
              <a:rPr lang="ar-JO" sz="6400" b="1" dirty="0" smtClean="0">
                <a:solidFill>
                  <a:schemeClr val="bg2">
                    <a:lumMod val="50000"/>
                  </a:schemeClr>
                </a:solidFill>
              </a:rPr>
              <a:t>طبيعية </a:t>
            </a:r>
            <a:r>
              <a:rPr lang="ar-JO" sz="6400" b="1" dirty="0">
                <a:solidFill>
                  <a:schemeClr val="bg2">
                    <a:lumMod val="50000"/>
                  </a:schemeClr>
                </a:solidFill>
              </a:rPr>
              <a:t>لوضع غير </a:t>
            </a:r>
            <a:r>
              <a:rPr lang="ar-JO" sz="6400" b="1" dirty="0" smtClean="0">
                <a:solidFill>
                  <a:schemeClr val="bg2">
                    <a:lumMod val="50000"/>
                  </a:schemeClr>
                </a:solidFill>
              </a:rPr>
              <a:t>طبيعي</a:t>
            </a:r>
          </a:p>
          <a:p>
            <a:pPr lvl="0">
              <a:buClr>
                <a:srgbClr val="94C600"/>
              </a:buClr>
            </a:pPr>
            <a:endParaRPr lang="ar-JO" sz="2500" b="1" dirty="0">
              <a:solidFill>
                <a:schemeClr val="bg2">
                  <a:lumMod val="50000"/>
                </a:schemeClr>
              </a:solidFill>
            </a:endParaRPr>
          </a:p>
          <a:p>
            <a:pPr marL="68580" lvl="0" indent="0">
              <a:buClr>
                <a:srgbClr val="94C600"/>
              </a:buClr>
              <a:buNone/>
            </a:pPr>
            <a:r>
              <a:rPr lang="ar-JO" sz="6400" dirty="0">
                <a:solidFill>
                  <a:srgbClr val="3E3D2D"/>
                </a:solidFill>
              </a:rPr>
              <a:t>ذكروهم ان الشعور بالخوف وربما التبول وربما النوم بغرفه الاهل هو شائع لدى الكثيرين- ولكن نوضح توقعات </a:t>
            </a:r>
            <a:r>
              <a:rPr lang="ar-JO" sz="6400" dirty="0" smtClean="0">
                <a:solidFill>
                  <a:srgbClr val="3E3D2D"/>
                </a:solidFill>
              </a:rPr>
              <a:t>ايجابيه</a:t>
            </a:r>
          </a:p>
          <a:p>
            <a:pPr lvl="0">
              <a:buClr>
                <a:srgbClr val="94C600"/>
              </a:buClr>
            </a:pPr>
            <a:r>
              <a:rPr lang="en-US" sz="5600" dirty="0">
                <a:solidFill>
                  <a:srgbClr val="3E3D2D"/>
                </a:solidFill>
                <a:hlinkClick r:id="rId2"/>
              </a:rPr>
              <a:t>https://</a:t>
            </a:r>
            <a:r>
              <a:rPr lang="en-US" sz="5600" dirty="0" smtClean="0">
                <a:solidFill>
                  <a:srgbClr val="3E3D2D"/>
                </a:solidFill>
                <a:hlinkClick r:id="rId2"/>
              </a:rPr>
              <a:t>together.stjude.org/ar-sa/care-support/covid-19-resources.html</a:t>
            </a:r>
            <a:endParaRPr lang="ar-JO" sz="5600" dirty="0" smtClean="0">
              <a:solidFill>
                <a:srgbClr val="3E3D2D"/>
              </a:solidFill>
            </a:endParaRPr>
          </a:p>
          <a:p>
            <a:pPr lvl="0">
              <a:buClr>
                <a:srgbClr val="94C600"/>
              </a:buClr>
            </a:pPr>
            <a:endParaRPr lang="ar-JO" sz="3800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065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024744" cy="1143000"/>
          </a:xfrm>
        </p:spPr>
        <p:txBody>
          <a:bodyPr/>
          <a:lstStyle/>
          <a:p>
            <a:r>
              <a:rPr lang="ar-JO" dirty="0" smtClean="0"/>
              <a:t>ونعود لأقوال الحصانة النفسية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043492" y="1556792"/>
            <a:ext cx="6984892" cy="4608512"/>
          </a:xfrm>
        </p:spPr>
        <p:txBody>
          <a:bodyPr>
            <a:normAutofit fontScale="77500" lnSpcReduction="20000"/>
          </a:bodyPr>
          <a:lstStyle/>
          <a:p>
            <a:r>
              <a:rPr lang="ar-JO" sz="3100" b="1" dirty="0"/>
              <a:t>اعطاء الأمل والتوقع الايجابي               </a:t>
            </a:r>
            <a:r>
              <a:rPr lang="ar-JO" sz="3100" dirty="0"/>
              <a:t>                                                                                   </a:t>
            </a:r>
          </a:p>
          <a:p>
            <a:endParaRPr lang="ar-JO" sz="1800" dirty="0"/>
          </a:p>
          <a:p>
            <a:pPr marL="68580" indent="0">
              <a:buNone/>
            </a:pPr>
            <a:r>
              <a:rPr lang="ar-JO" sz="1600" i="1" dirty="0"/>
              <a:t>«مع الوقت راح ترجعوا تنامو </a:t>
            </a:r>
            <a:r>
              <a:rPr lang="ar-JO" sz="1600" i="1" dirty="0" err="1"/>
              <a:t>بغرفتكو</a:t>
            </a:r>
            <a:r>
              <a:rPr lang="ar-JO" sz="1600" i="1" dirty="0"/>
              <a:t>» مع الوقت راح ترجعوا </a:t>
            </a:r>
            <a:r>
              <a:rPr lang="ar-JO" sz="1600" i="1" dirty="0" err="1"/>
              <a:t>تفوتو</a:t>
            </a:r>
            <a:r>
              <a:rPr lang="ar-JO" sz="1600" i="1" dirty="0"/>
              <a:t> </a:t>
            </a:r>
            <a:r>
              <a:rPr lang="ar-JO" sz="1600" i="1" dirty="0" err="1"/>
              <a:t>عالحمام</a:t>
            </a:r>
            <a:r>
              <a:rPr lang="ar-JO" sz="1600" i="1" dirty="0"/>
              <a:t> </a:t>
            </a:r>
            <a:r>
              <a:rPr lang="ar-JO" sz="1600" i="1" dirty="0" err="1"/>
              <a:t>لحالكو</a:t>
            </a:r>
            <a:r>
              <a:rPr lang="ar-JO" sz="1600" i="1" dirty="0"/>
              <a:t>» ... « مع الوقت راح تبطلوا تتضايقوا من </a:t>
            </a:r>
            <a:r>
              <a:rPr lang="ar-JO" sz="1600" i="1" dirty="0" err="1"/>
              <a:t>الكمامه</a:t>
            </a:r>
            <a:r>
              <a:rPr lang="ar-JO" sz="1600" i="1" dirty="0" smtClean="0"/>
              <a:t>...»</a:t>
            </a:r>
          </a:p>
          <a:p>
            <a:pPr marL="68580" indent="0">
              <a:buNone/>
            </a:pPr>
            <a:endParaRPr lang="ar-JO" sz="1600" i="1" dirty="0"/>
          </a:p>
          <a:p>
            <a:r>
              <a:rPr lang="ar-JO" sz="2200" b="1" i="1" dirty="0" err="1" smtClean="0">
                <a:latin typeface="Aharoni" panose="02010803020104030203" pitchFamily="2" charset="-79"/>
              </a:rPr>
              <a:t>شو</a:t>
            </a:r>
            <a:r>
              <a:rPr lang="ar-JO" sz="2200" b="1" i="1" dirty="0" smtClean="0">
                <a:latin typeface="Aharoni" panose="02010803020104030203" pitchFamily="2" charset="-79"/>
              </a:rPr>
              <a:t> ساعدك تحس بالأمان؟</a:t>
            </a:r>
            <a:endParaRPr lang="ar-JO" sz="2200" b="1" i="1" dirty="0">
              <a:latin typeface="Aharoni" panose="02010803020104030203" pitchFamily="2" charset="-79"/>
            </a:endParaRPr>
          </a:p>
          <a:p>
            <a:endParaRPr lang="ar-JO" dirty="0" smtClean="0"/>
          </a:p>
          <a:p>
            <a:endParaRPr lang="ar-JO" sz="3000" dirty="0" smtClean="0"/>
          </a:p>
          <a:p>
            <a:endParaRPr lang="ar-JO" sz="3000" dirty="0" smtClean="0"/>
          </a:p>
          <a:p>
            <a:endParaRPr lang="ar-JO" sz="3000" dirty="0" smtClean="0"/>
          </a:p>
          <a:p>
            <a:endParaRPr lang="ar-JO" sz="3000" dirty="0"/>
          </a:p>
          <a:p>
            <a:endParaRPr lang="ar-JO" sz="3000" dirty="0" smtClean="0"/>
          </a:p>
          <a:p>
            <a:endParaRPr lang="ar-JO" sz="3000" dirty="0" smtClean="0"/>
          </a:p>
          <a:p>
            <a:endParaRPr lang="ar-JO" sz="3000" dirty="0"/>
          </a:p>
          <a:p>
            <a:r>
              <a:rPr lang="en-US" sz="1300" dirty="0">
                <a:hlinkClick r:id="rId2"/>
              </a:rPr>
              <a:t>https://</a:t>
            </a:r>
            <a:r>
              <a:rPr lang="en-US" sz="1300" dirty="0" smtClean="0">
                <a:hlinkClick r:id="rId2"/>
              </a:rPr>
              <a:t>together.stjude.org/content/dam/together/ar-sa/covid-19/coronavirus-activity-book-together-arabic.pdf</a:t>
            </a:r>
            <a:endParaRPr lang="ar-JO" sz="1300" dirty="0" smtClean="0"/>
          </a:p>
          <a:p>
            <a:endParaRPr lang="he-IL" sz="3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7" y="2852935"/>
            <a:ext cx="3456384" cy="265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מלבן 3"/>
          <p:cNvSpPr/>
          <p:nvPr/>
        </p:nvSpPr>
        <p:spPr>
          <a:xfrm>
            <a:off x="3491880" y="3356991"/>
            <a:ext cx="20162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JO" sz="1200" dirty="0"/>
              <a:t>اكتشفت اني بعرف أعمل...</a:t>
            </a:r>
          </a:p>
          <a:p>
            <a:r>
              <a:rPr lang="ar-JO" sz="1200" dirty="0"/>
              <a:t>أنا ساعدت امي ب...</a:t>
            </a:r>
          </a:p>
          <a:p>
            <a:r>
              <a:rPr lang="ar-JO" sz="1200" dirty="0"/>
              <a:t>كنت أصلي مع ابوي لما...</a:t>
            </a:r>
          </a:p>
          <a:p>
            <a:r>
              <a:rPr lang="ar-JO" sz="1200" dirty="0"/>
              <a:t>لما كنت أزهق كنت ...</a:t>
            </a:r>
          </a:p>
          <a:p>
            <a:r>
              <a:rPr lang="ar-JO" sz="1200" dirty="0"/>
              <a:t>تعلمت حركات رياضه جديده...</a:t>
            </a:r>
          </a:p>
          <a:p>
            <a:r>
              <a:rPr lang="ar-JO" sz="1200" dirty="0"/>
              <a:t>لعبه كنت احب العبها...</a:t>
            </a:r>
          </a:p>
          <a:p>
            <a:r>
              <a:rPr lang="ar-JO" sz="1200" dirty="0"/>
              <a:t>لما كنت أخاف كنت أحكي ل..</a:t>
            </a:r>
          </a:p>
          <a:p>
            <a:r>
              <a:rPr lang="ar-JO" sz="1200" dirty="0"/>
              <a:t>اتصلت بأصحابي لما...</a:t>
            </a:r>
          </a:p>
          <a:p>
            <a:endParaRPr lang="ar-JO" sz="1200" dirty="0"/>
          </a:p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2946285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توقعات واضحة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JO" dirty="0"/>
              <a:t>في </a:t>
            </a:r>
            <a:r>
              <a:rPr lang="ar-JO" dirty="0" smtClean="0"/>
              <a:t>بداية </a:t>
            </a:r>
            <a:r>
              <a:rPr lang="ar-JO" dirty="0"/>
              <a:t>كل يوم شرح </a:t>
            </a:r>
            <a:r>
              <a:rPr lang="ar-JO" dirty="0" smtClean="0"/>
              <a:t>البرنامج</a:t>
            </a:r>
          </a:p>
          <a:p>
            <a:r>
              <a:rPr lang="ar-JO" dirty="0" smtClean="0"/>
              <a:t>اليوم راح تتعلمو مع ...بالغرفة..</a:t>
            </a:r>
          </a:p>
          <a:p>
            <a:r>
              <a:rPr lang="ar-JO" dirty="0" smtClean="0"/>
              <a:t>راح نحكي عن..</a:t>
            </a:r>
          </a:p>
          <a:p>
            <a:endParaRPr lang="he-IL" dirty="0"/>
          </a:p>
          <a:p>
            <a:endParaRPr lang="he-IL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17032"/>
            <a:ext cx="25241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מלבן 4"/>
          <p:cNvSpPr/>
          <p:nvPr/>
        </p:nvSpPr>
        <p:spPr>
          <a:xfrm>
            <a:off x="3495725" y="3429000"/>
            <a:ext cx="1584176" cy="597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dirty="0" smtClean="0"/>
              <a:t>كيف حالكو</a:t>
            </a:r>
            <a:endParaRPr lang="he-IL" dirty="0"/>
          </a:p>
        </p:txBody>
      </p:sp>
      <p:sp>
        <p:nvSpPr>
          <p:cNvPr id="10" name="מלבן 9"/>
          <p:cNvSpPr/>
          <p:nvPr/>
        </p:nvSpPr>
        <p:spPr>
          <a:xfrm>
            <a:off x="3495725" y="4117566"/>
            <a:ext cx="1584176" cy="597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dirty="0" smtClean="0"/>
              <a:t>نتعلم غسل الأيدي</a:t>
            </a:r>
            <a:endParaRPr lang="he-IL" dirty="0"/>
          </a:p>
        </p:txBody>
      </p:sp>
      <p:sp>
        <p:nvSpPr>
          <p:cNvPr id="11" name="מלבן 10"/>
          <p:cNvSpPr/>
          <p:nvPr/>
        </p:nvSpPr>
        <p:spPr>
          <a:xfrm>
            <a:off x="3495725" y="4797152"/>
            <a:ext cx="1584176" cy="597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dirty="0" smtClean="0"/>
              <a:t>حساب</a:t>
            </a:r>
            <a:endParaRPr lang="he-IL" dirty="0"/>
          </a:p>
        </p:txBody>
      </p:sp>
      <p:sp>
        <p:nvSpPr>
          <p:cNvPr id="12" name="מלבן 11"/>
          <p:cNvSpPr/>
          <p:nvPr/>
        </p:nvSpPr>
        <p:spPr>
          <a:xfrm>
            <a:off x="3495725" y="5526782"/>
            <a:ext cx="1584176" cy="597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dirty="0" smtClean="0"/>
              <a:t>استراحة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129654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تلخيص نهار التعلم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JO" dirty="0" smtClean="0"/>
              <a:t>اكتر </a:t>
            </a:r>
            <a:r>
              <a:rPr lang="ar-JO" dirty="0" err="1" smtClean="0"/>
              <a:t>فعاليه</a:t>
            </a:r>
            <a:r>
              <a:rPr lang="ar-JO" dirty="0" smtClean="0"/>
              <a:t> حبيتها اليوم</a:t>
            </a:r>
          </a:p>
          <a:p>
            <a:r>
              <a:rPr lang="ar-JO" dirty="0" smtClean="0"/>
              <a:t>اكتر اشي انبسطت</a:t>
            </a:r>
          </a:p>
          <a:p>
            <a:r>
              <a:rPr lang="ar-JO" dirty="0" smtClean="0"/>
              <a:t>لما شفت اصحابي اليوم...</a:t>
            </a:r>
          </a:p>
          <a:p>
            <a:r>
              <a:rPr lang="ar-JO" dirty="0" smtClean="0"/>
              <a:t>كنت بالبدايه حاسس... واسا </a:t>
            </a:r>
            <a:r>
              <a:rPr lang="ar-JO" dirty="0" err="1" smtClean="0"/>
              <a:t>حاسس</a:t>
            </a:r>
            <a:endParaRPr lang="ar-JO" dirty="0" smtClean="0"/>
          </a:p>
          <a:p>
            <a:r>
              <a:rPr lang="ar-JO" dirty="0" smtClean="0"/>
              <a:t>لما شفت معلمتي اليوم </a:t>
            </a:r>
          </a:p>
          <a:p>
            <a:r>
              <a:rPr lang="ar-JO" dirty="0" smtClean="0"/>
              <a:t>...</a:t>
            </a:r>
            <a:endParaRPr lang="ar-JO" dirty="0"/>
          </a:p>
          <a:p>
            <a:r>
              <a:rPr lang="ar-JO" dirty="0" smtClean="0"/>
              <a:t>...</a:t>
            </a:r>
          </a:p>
          <a:p>
            <a:r>
              <a:rPr lang="ar-JO" dirty="0" smtClean="0"/>
              <a:t>...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5355296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87624" y="692696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ar-JO" dirty="0" smtClean="0"/>
              <a:t>صعوبات التكيّف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043492" y="2323652"/>
            <a:ext cx="7128908" cy="398566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ar-JO" dirty="0" smtClean="0"/>
              <a:t>تنجح العائلة ذات الحصانة عاده في مواجهه الازمات- بل وتزيد قوه</a:t>
            </a:r>
          </a:p>
          <a:p>
            <a:pPr>
              <a:lnSpc>
                <a:spcPct val="150000"/>
              </a:lnSpc>
            </a:pPr>
            <a:r>
              <a:rPr lang="ar-JO" dirty="0" smtClean="0"/>
              <a:t>بينما قد تسود العائلة ذات الصعوبات العلائقية أجواء أكثر توترا- وتزيد من صعوبات الاطفال النفسية والاجتماعية</a:t>
            </a:r>
          </a:p>
          <a:p>
            <a:pPr>
              <a:lnSpc>
                <a:spcPct val="150000"/>
              </a:lnSpc>
            </a:pPr>
            <a:endParaRPr lang="ar-JO" dirty="0"/>
          </a:p>
          <a:p>
            <a:pPr>
              <a:lnSpc>
                <a:spcPct val="150000"/>
              </a:lnSpc>
            </a:pPr>
            <a:r>
              <a:rPr lang="ar-JO" dirty="0" smtClean="0"/>
              <a:t>أصغوا لهم- ذكروهم بقوتهم- اطلبوا من التلاميذ ان يقولوا لهم كلمه حلوه- أن يرسموا لهم رسمه..</a:t>
            </a:r>
          </a:p>
          <a:p>
            <a:pPr>
              <a:lnSpc>
                <a:spcPct val="150000"/>
              </a:lnSpc>
            </a:pPr>
            <a:r>
              <a:rPr lang="ar-JO" dirty="0" smtClean="0"/>
              <a:t>توجهوا للاستشارة والاستعانة بالخدمات النفسية الاستشارية والاجتماعية </a:t>
            </a: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323574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JO" dirty="0" smtClean="0"/>
              <a:t>تساؤلات كثيره      أجوبه</a:t>
            </a:r>
            <a:r>
              <a:rPr lang="ar-JO" dirty="0"/>
              <a:t>؟</a:t>
            </a:r>
            <a:br>
              <a:rPr lang="ar-JO" dirty="0"/>
            </a:br>
            <a:r>
              <a:rPr lang="ar-JO" dirty="0" smtClean="0"/>
              <a:t>مشاعر؟     آراء؟     مواقف؟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JO" dirty="0" smtClean="0"/>
              <a:t>عدم يقين</a:t>
            </a:r>
          </a:p>
          <a:p>
            <a:r>
              <a:rPr lang="ar-JO" dirty="0" smtClean="0"/>
              <a:t>مشاعر مختلطه</a:t>
            </a:r>
          </a:p>
          <a:p>
            <a:r>
              <a:rPr lang="ar-JO" dirty="0" smtClean="0"/>
              <a:t>تلهف</a:t>
            </a:r>
          </a:p>
          <a:p>
            <a:r>
              <a:rPr lang="ar-JO" dirty="0" smtClean="0"/>
              <a:t>اشتياق</a:t>
            </a:r>
          </a:p>
          <a:p>
            <a:r>
              <a:rPr lang="ar-JO" dirty="0" smtClean="0"/>
              <a:t>خوف</a:t>
            </a:r>
          </a:p>
          <a:p>
            <a:r>
              <a:rPr lang="ar-JO" dirty="0" smtClean="0"/>
              <a:t>قلق</a:t>
            </a:r>
          </a:p>
          <a:p>
            <a:r>
              <a:rPr lang="ar-JO" dirty="0" smtClean="0"/>
              <a:t>...</a:t>
            </a:r>
          </a:p>
          <a:p>
            <a:pPr marL="68580" indent="0">
              <a:buNone/>
            </a:pP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418740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ar-JO" sz="3200" b="1" dirty="0" smtClean="0"/>
              <a:t>تذكروا العائلات المهمشة</a:t>
            </a:r>
            <a:endParaRPr lang="he-IL" sz="3200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JO" dirty="0" smtClean="0"/>
              <a:t>زياده البطالة</a:t>
            </a:r>
          </a:p>
          <a:p>
            <a:r>
              <a:rPr lang="ar-JO" dirty="0" smtClean="0"/>
              <a:t>الضغوطات الزوجية والعائلية</a:t>
            </a:r>
          </a:p>
          <a:p>
            <a:r>
              <a:rPr lang="ar-JO" dirty="0" smtClean="0"/>
              <a:t>صعوبات التعامل مع الأولاد دون منافذ للتنفيس</a:t>
            </a:r>
          </a:p>
          <a:p>
            <a:endParaRPr lang="ar-JO" dirty="0"/>
          </a:p>
          <a:p>
            <a:r>
              <a:rPr lang="ar-JO" b="1" dirty="0" smtClean="0"/>
              <a:t>اتصلوا</a:t>
            </a:r>
            <a:r>
              <a:rPr lang="ar-JO" dirty="0" smtClean="0"/>
              <a:t> لتسألوا عن حالهم</a:t>
            </a:r>
          </a:p>
          <a:p>
            <a:r>
              <a:rPr lang="ar-JO" b="1" dirty="0" smtClean="0"/>
              <a:t>انفعلوا</a:t>
            </a:r>
            <a:r>
              <a:rPr lang="ar-JO" dirty="0" smtClean="0"/>
              <a:t> صدقا من صمودهم</a:t>
            </a:r>
          </a:p>
          <a:p>
            <a:r>
              <a:rPr lang="ar-JO" b="1" dirty="0" smtClean="0"/>
              <a:t>لا تحكموا </a:t>
            </a:r>
            <a:r>
              <a:rPr lang="ar-JO" dirty="0" smtClean="0"/>
              <a:t>عليهم</a:t>
            </a:r>
          </a:p>
          <a:p>
            <a:r>
              <a:rPr lang="ar-JO" b="1" dirty="0" smtClean="0"/>
              <a:t>شجعوا </a:t>
            </a:r>
            <a:r>
              <a:rPr lang="ar-JO" dirty="0" smtClean="0"/>
              <a:t>قدراتهم على المواجهة</a:t>
            </a:r>
          </a:p>
        </p:txBody>
      </p:sp>
    </p:spTree>
    <p:extLst>
      <p:ext uri="{BB962C8B-B14F-4D97-AF65-F5344CB8AC3E}">
        <p14:creationId xmlns:p14="http://schemas.microsoft.com/office/powerpoint/2010/main" val="31606246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dirty="0" smtClean="0"/>
              <a:t>تواصلوا مع الأهالي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JO" dirty="0" smtClean="0"/>
              <a:t>حافظوا على علاقه سوية- وتبادلوا المعلومات</a:t>
            </a: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1630341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059628" y="836712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ar-JO" b="1" dirty="0" smtClean="0"/>
              <a:t>عطاء ذو معنى= حصانه نفسية</a:t>
            </a:r>
            <a:endParaRPr lang="he-IL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JO" dirty="0" smtClean="0"/>
              <a:t>الإبداع المهني</a:t>
            </a:r>
          </a:p>
          <a:p>
            <a:r>
              <a:rPr lang="ar-JO" dirty="0" smtClean="0"/>
              <a:t>الانشغال الذهني</a:t>
            </a:r>
          </a:p>
          <a:p>
            <a:r>
              <a:rPr lang="ar-JO" dirty="0" smtClean="0"/>
              <a:t>الشعور بالمقدرة</a:t>
            </a:r>
          </a:p>
          <a:p>
            <a:r>
              <a:rPr lang="ar-JO" dirty="0" smtClean="0"/>
              <a:t>مساعدة الآخر</a:t>
            </a:r>
          </a:p>
          <a:p>
            <a:pPr marL="68580" indent="0">
              <a:buNone/>
            </a:pPr>
            <a:r>
              <a:rPr lang="ar-JO" dirty="0" smtClean="0"/>
              <a:t>وكل ما تساهموا به</a:t>
            </a:r>
          </a:p>
          <a:p>
            <a:endParaRPr lang="ar-JO" dirty="0"/>
          </a:p>
          <a:p>
            <a:r>
              <a:rPr lang="ar-JO" dirty="0" smtClean="0"/>
              <a:t>يساعد على الحصانة النفسية </a:t>
            </a:r>
          </a:p>
          <a:p>
            <a:pPr marL="68580" indent="0">
              <a:buNone/>
            </a:pPr>
            <a:r>
              <a:rPr lang="ar-JO" dirty="0" smtClean="0"/>
              <a:t>   للتلميذ-كما للمعلم</a:t>
            </a:r>
          </a:p>
        </p:txBody>
      </p:sp>
    </p:spTree>
    <p:extLst>
      <p:ext uri="{BB962C8B-B14F-4D97-AF65-F5344CB8AC3E}">
        <p14:creationId xmlns:p14="http://schemas.microsoft.com/office/powerpoint/2010/main" val="31290827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b="1" dirty="0" smtClean="0"/>
              <a:t>تبادلوا مهاراتكم</a:t>
            </a:r>
            <a:endParaRPr lang="he-IL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915816" y="2348880"/>
            <a:ext cx="3960440" cy="311126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</a:pPr>
            <a:r>
              <a:rPr lang="ar-JO" dirty="0" smtClean="0"/>
              <a:t>هذا هو الوقت للعمل سويا كطاقم</a:t>
            </a:r>
          </a:p>
          <a:p>
            <a:pPr>
              <a:lnSpc>
                <a:spcPct val="160000"/>
              </a:lnSpc>
            </a:pPr>
            <a:r>
              <a:rPr lang="ar-JO" dirty="0" smtClean="0"/>
              <a:t>للتكاتف المهني</a:t>
            </a:r>
          </a:p>
          <a:p>
            <a:pPr>
              <a:lnSpc>
                <a:spcPct val="160000"/>
              </a:lnSpc>
            </a:pPr>
            <a:r>
              <a:rPr lang="ar-JO" dirty="0" smtClean="0"/>
              <a:t>لتبادل الأفكار</a:t>
            </a:r>
          </a:p>
          <a:p>
            <a:pPr>
              <a:lnSpc>
                <a:spcPct val="160000"/>
              </a:lnSpc>
            </a:pPr>
            <a:r>
              <a:rPr lang="ar-JO" dirty="0" smtClean="0"/>
              <a:t>وللابتكار</a:t>
            </a:r>
          </a:p>
          <a:p>
            <a:endParaRPr lang="ar-JO" dirty="0"/>
          </a:p>
          <a:p>
            <a:r>
              <a:rPr lang="ar-JO" dirty="0" smtClean="0"/>
              <a:t>لديكم كل الامكانات- بادروا- أبدعوا</a:t>
            </a:r>
            <a:endParaRPr lang="he-IL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373216"/>
            <a:ext cx="8208912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113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JO" dirty="0" smtClean="0"/>
              <a:t>شكرا لجهودكم</a:t>
            </a:r>
            <a:endParaRPr lang="he-IL" dirty="0"/>
          </a:p>
        </p:txBody>
      </p:sp>
      <p:pic>
        <p:nvPicPr>
          <p:cNvPr id="4098" name="Picture 2" descr="C:\Users\User\Desktop\مركز الخدمات النفسيه كورونا\הנחיות שפי\تصفي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258" y="4509120"/>
            <a:ext cx="1836420" cy="159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314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b="1" dirty="0" smtClean="0"/>
              <a:t>كيف حالكم؟</a:t>
            </a:r>
            <a:endParaRPr lang="he-IL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>
              <a:buNone/>
            </a:pPr>
            <a:r>
              <a:rPr lang="ar-JO" dirty="0" smtClean="0"/>
              <a:t>أزمه؟  نعم لا ننكر</a:t>
            </a:r>
          </a:p>
          <a:p>
            <a:pPr marL="68580" indent="0">
              <a:buNone/>
            </a:pPr>
            <a:r>
              <a:rPr lang="ar-JO" dirty="0" smtClean="0"/>
              <a:t>ضغط؟ مشاعر مختلطه؟ نعم لا ننكر </a:t>
            </a:r>
          </a:p>
          <a:p>
            <a:pPr marL="68580" indent="0">
              <a:buNone/>
            </a:pPr>
            <a:r>
              <a:rPr lang="ar-JO" sz="3200" b="1" dirty="0" smtClean="0"/>
              <a:t>ولكن نحن نمتلك أيضا </a:t>
            </a:r>
            <a:endParaRPr lang="ar-JO" sz="3200" b="1" dirty="0"/>
          </a:p>
          <a:p>
            <a:pPr marL="68580" indent="0">
              <a:buNone/>
            </a:pPr>
            <a:r>
              <a:rPr lang="ar-JO" dirty="0" smtClean="0"/>
              <a:t>حصانه نفسيه</a:t>
            </a:r>
            <a:endParaRPr lang="ar-JO" dirty="0"/>
          </a:p>
          <a:p>
            <a:pPr marL="68580" indent="0">
              <a:buNone/>
            </a:pPr>
            <a:r>
              <a:rPr lang="ar-JO" dirty="0" smtClean="0"/>
              <a:t>كفاءات</a:t>
            </a:r>
          </a:p>
          <a:p>
            <a:pPr marL="68580" indent="0">
              <a:buNone/>
            </a:pPr>
            <a:r>
              <a:rPr lang="ar-JO" dirty="0" smtClean="0"/>
              <a:t>قوه مواجهه</a:t>
            </a:r>
          </a:p>
          <a:p>
            <a:pPr marL="68580" indent="0">
              <a:buNone/>
            </a:pPr>
            <a:endParaRPr lang="he-IL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56992"/>
            <a:ext cx="2696993" cy="2975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אליפסה 4"/>
          <p:cNvSpPr/>
          <p:nvPr/>
        </p:nvSpPr>
        <p:spPr>
          <a:xfrm>
            <a:off x="1167968" y="4221088"/>
            <a:ext cx="1728192" cy="1058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000" b="1" dirty="0" smtClean="0"/>
              <a:t>الحصانة النفسية</a:t>
            </a:r>
            <a:endParaRPr lang="he-IL" sz="2000" b="1" dirty="0"/>
          </a:p>
        </p:txBody>
      </p:sp>
    </p:spTree>
    <p:extLst>
      <p:ext uri="{BB962C8B-B14F-4D97-AF65-F5344CB8AC3E}">
        <p14:creationId xmlns:p14="http://schemas.microsoft.com/office/powerpoint/2010/main" val="4059843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76872"/>
            <a:ext cx="4536504" cy="4280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JO" dirty="0" smtClean="0"/>
              <a:t>سجلوا كل الأشياء التي تشكل درعا بالنسبة لكم -مثال</a:t>
            </a:r>
            <a:endParaRPr lang="he-IL" dirty="0"/>
          </a:p>
        </p:txBody>
      </p:sp>
      <p:sp>
        <p:nvSpPr>
          <p:cNvPr id="4" name="תרשים זרימה: סרט מנוקב 3"/>
          <p:cNvSpPr/>
          <p:nvPr/>
        </p:nvSpPr>
        <p:spPr>
          <a:xfrm>
            <a:off x="3170974" y="3140968"/>
            <a:ext cx="2612917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b="1" dirty="0" smtClean="0"/>
              <a:t>عائلتي</a:t>
            </a:r>
            <a:endParaRPr lang="he-IL" b="1" dirty="0"/>
          </a:p>
        </p:txBody>
      </p:sp>
      <p:sp>
        <p:nvSpPr>
          <p:cNvPr id="6" name="תרשים זרימה: סרט מנוקב 5"/>
          <p:cNvSpPr/>
          <p:nvPr/>
        </p:nvSpPr>
        <p:spPr>
          <a:xfrm>
            <a:off x="3419872" y="4482824"/>
            <a:ext cx="2088232" cy="495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b="1" dirty="0" smtClean="0"/>
              <a:t>الرياضة</a:t>
            </a:r>
            <a:endParaRPr lang="he-IL" b="1" dirty="0"/>
          </a:p>
        </p:txBody>
      </p:sp>
      <p:sp>
        <p:nvSpPr>
          <p:cNvPr id="7" name="תרשים זרימה: סרט מנוקב 6"/>
          <p:cNvSpPr/>
          <p:nvPr/>
        </p:nvSpPr>
        <p:spPr>
          <a:xfrm>
            <a:off x="3634172" y="4993560"/>
            <a:ext cx="1739240" cy="402336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b="1" dirty="0" err="1" smtClean="0"/>
              <a:t>الصلاه</a:t>
            </a:r>
            <a:endParaRPr lang="he-IL" b="1" dirty="0"/>
          </a:p>
        </p:txBody>
      </p:sp>
      <p:sp>
        <p:nvSpPr>
          <p:cNvPr id="8" name="תרשים זרימה: סרט מנוקב 7"/>
          <p:cNvSpPr/>
          <p:nvPr/>
        </p:nvSpPr>
        <p:spPr>
          <a:xfrm>
            <a:off x="3918296" y="5395896"/>
            <a:ext cx="1170992" cy="438163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 b="1" dirty="0" smtClean="0"/>
          </a:p>
          <a:p>
            <a:pPr algn="ctr"/>
            <a:r>
              <a:rPr lang="ar-JO" b="1" dirty="0" smtClean="0"/>
              <a:t>الرسم</a:t>
            </a:r>
            <a:endParaRPr lang="he-IL" b="1" dirty="0"/>
          </a:p>
          <a:p>
            <a:pPr algn="ctr"/>
            <a:endParaRPr lang="he-IL" b="1" dirty="0"/>
          </a:p>
        </p:txBody>
      </p:sp>
      <p:sp>
        <p:nvSpPr>
          <p:cNvPr id="9" name="תרשים זרימה: סרט מנוקב 8"/>
          <p:cNvSpPr/>
          <p:nvPr/>
        </p:nvSpPr>
        <p:spPr>
          <a:xfrm>
            <a:off x="3288040" y="3873632"/>
            <a:ext cx="2431504" cy="60919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b="1" dirty="0"/>
              <a:t>المعلومات</a:t>
            </a:r>
            <a:endParaRPr lang="he-IL" b="1" dirty="0"/>
          </a:p>
        </p:txBody>
      </p:sp>
    </p:spTree>
    <p:extLst>
      <p:ext uri="{BB962C8B-B14F-4D97-AF65-F5344CB8AC3E}">
        <p14:creationId xmlns:p14="http://schemas.microsoft.com/office/powerpoint/2010/main" val="1078866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35" y="3356992"/>
            <a:ext cx="2700337" cy="297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b="1" dirty="0" smtClean="0"/>
              <a:t>وكيف حال الأمهات والآباء</a:t>
            </a:r>
            <a:endParaRPr lang="he-IL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913660"/>
          </a:xfrm>
        </p:spPr>
        <p:txBody>
          <a:bodyPr>
            <a:normAutofit fontScale="92500"/>
          </a:bodyPr>
          <a:lstStyle/>
          <a:p>
            <a:r>
              <a:rPr lang="ar-JO" dirty="0" smtClean="0"/>
              <a:t>من المهم دعوه  الأهالي لمحادثه قبل استقبال الطلاب.</a:t>
            </a:r>
          </a:p>
          <a:p>
            <a:r>
              <a:rPr lang="ar-JO" dirty="0" smtClean="0"/>
              <a:t>اسألوا عن مشاعرهم ومواقفهم من العودة</a:t>
            </a:r>
          </a:p>
          <a:p>
            <a:pPr marL="68580" indent="0">
              <a:buNone/>
            </a:pPr>
            <a:r>
              <a:rPr lang="ar-JO" sz="3200" b="1" dirty="0" smtClean="0"/>
              <a:t>وأيضا تذكيرهم</a:t>
            </a:r>
          </a:p>
          <a:p>
            <a:r>
              <a:rPr lang="ar-JO" dirty="0" smtClean="0"/>
              <a:t>بصمودهم</a:t>
            </a:r>
          </a:p>
          <a:p>
            <a:r>
              <a:rPr lang="ar-JO" dirty="0" smtClean="0"/>
              <a:t>بالحصانة النفسية </a:t>
            </a:r>
          </a:p>
          <a:p>
            <a:r>
              <a:rPr lang="ar-JO" dirty="0" smtClean="0"/>
              <a:t>بكفاءاتهم الجديدة</a:t>
            </a:r>
          </a:p>
          <a:p>
            <a:endParaRPr lang="ar-JO" dirty="0" smtClean="0"/>
          </a:p>
          <a:p>
            <a:r>
              <a:rPr lang="en-US" b="1" dirty="0" smtClean="0"/>
              <a:t>BASIC-PH</a:t>
            </a:r>
            <a:r>
              <a:rPr lang="ar-JO" dirty="0" smtClean="0"/>
              <a:t> جسدي-ذهني-شعوري-</a:t>
            </a:r>
          </a:p>
          <a:p>
            <a:r>
              <a:rPr lang="ar-JO" dirty="0" err="1" smtClean="0"/>
              <a:t>العقيده</a:t>
            </a:r>
            <a:r>
              <a:rPr lang="ar-JO" dirty="0" smtClean="0"/>
              <a:t>- الاجتماعي -الخيال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1043608" y="4149080"/>
            <a:ext cx="1728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JO" b="1" dirty="0">
                <a:solidFill>
                  <a:schemeClr val="accent1">
                    <a:lumMod val="75000"/>
                  </a:schemeClr>
                </a:solidFill>
              </a:rPr>
              <a:t>سجلوا كل الأشياء التي تشكل درعا بالنسبة لكم </a:t>
            </a:r>
            <a:endParaRPr lang="he-IL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115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024744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ar-JO" dirty="0" smtClean="0"/>
              <a:t/>
            </a:r>
            <a:br>
              <a:rPr lang="ar-JO" dirty="0" smtClean="0"/>
            </a:br>
            <a:r>
              <a:rPr lang="ar-JO" dirty="0" smtClean="0"/>
              <a:t>حضروا كل الأسئلة التي قد يسألها الأهل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JO" dirty="0" smtClean="0"/>
              <a:t>وحضروا الأجوبة بشكل واضح</a:t>
            </a:r>
          </a:p>
          <a:p>
            <a:endParaRPr lang="ar-JO" dirty="0"/>
          </a:p>
          <a:p>
            <a:r>
              <a:rPr lang="ar-JO" dirty="0" smtClean="0"/>
              <a:t>ربما لا توجد أجوبه واضحه لبعض الأسئلة</a:t>
            </a:r>
          </a:p>
          <a:p>
            <a:endParaRPr lang="ar-JO" dirty="0"/>
          </a:p>
          <a:p>
            <a:r>
              <a:rPr lang="ar-JO" dirty="0" smtClean="0"/>
              <a:t>«</a:t>
            </a:r>
            <a:r>
              <a:rPr lang="ar-JO" i="1" dirty="0" smtClean="0"/>
              <a:t>أنا اتفهم سؤالك وهو مهم- حاليا لا جواب لدي» </a:t>
            </a:r>
          </a:p>
          <a:p>
            <a:r>
              <a:rPr lang="ar-JO" i="1" dirty="0" smtClean="0"/>
              <a:t>«نحن معا بعدم اليقين كما كنا حتى الآن وقد توضحت الصورة مع الوقت»</a:t>
            </a:r>
          </a:p>
          <a:p>
            <a:endParaRPr lang="ar-JO" dirty="0" smtClean="0"/>
          </a:p>
        </p:txBody>
      </p:sp>
      <p:pic>
        <p:nvPicPr>
          <p:cNvPr id="4098" name="Picture 2" descr="C:\Users\User\AppData\Local\Microsoft\Windows\Temporary Internet Files\Content.IE5\EI7YPUEM\cartoon-3082809_64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1565208" cy="1161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527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6476"/>
            <a:ext cx="2171731" cy="239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059628" y="620688"/>
            <a:ext cx="7024744" cy="1935088"/>
          </a:xfrm>
        </p:spPr>
        <p:txBody>
          <a:bodyPr>
            <a:noAutofit/>
          </a:bodyPr>
          <a:lstStyle/>
          <a:p>
            <a:pPr marL="342900" lvl="0" indent="-274320" algn="ctr">
              <a:spcBef>
                <a:spcPct val="20000"/>
              </a:spcBef>
            </a:pPr>
            <a:r>
              <a:rPr lang="ar-JO" dirty="0" smtClean="0"/>
              <a:t/>
            </a:r>
            <a:br>
              <a:rPr lang="ar-JO" dirty="0" smtClean="0"/>
            </a:br>
            <a:r>
              <a:rPr lang="ar-JO" dirty="0" smtClean="0"/>
              <a:t/>
            </a:r>
            <a:br>
              <a:rPr lang="ar-JO" dirty="0" smtClean="0"/>
            </a:br>
            <a:r>
              <a:rPr lang="ar-JO" dirty="0" smtClean="0"/>
              <a:t/>
            </a:r>
            <a:br>
              <a:rPr lang="ar-JO" dirty="0" smtClean="0"/>
            </a:br>
            <a:r>
              <a:rPr lang="ar-JO" dirty="0" smtClean="0"/>
              <a:t/>
            </a:r>
            <a:br>
              <a:rPr lang="ar-JO" dirty="0" smtClean="0"/>
            </a:br>
            <a:r>
              <a:rPr lang="ar-JO" dirty="0" smtClean="0"/>
              <a:t/>
            </a:r>
            <a:br>
              <a:rPr lang="ar-JO" dirty="0" smtClean="0"/>
            </a:br>
            <a:r>
              <a:rPr lang="ar-JO" sz="3200" b="1" dirty="0" smtClean="0"/>
              <a:t>تحضير التلاميذ قبل المدرسة </a:t>
            </a:r>
            <a:r>
              <a:rPr lang="ar-JO" sz="3600" b="1" dirty="0"/>
              <a:t/>
            </a:r>
            <a:br>
              <a:rPr lang="ar-JO" sz="3600" b="1" dirty="0"/>
            </a:br>
            <a:r>
              <a:rPr lang="ar-JO" sz="3600" dirty="0"/>
              <a:t>وكيف </a:t>
            </a:r>
            <a:r>
              <a:rPr lang="ar-JO" sz="3600" dirty="0" smtClean="0"/>
              <a:t>حال التلاميذ؟</a:t>
            </a:r>
            <a:br>
              <a:rPr lang="ar-JO" sz="3600" dirty="0" smtClean="0"/>
            </a:br>
            <a:r>
              <a:rPr lang="ar-JO" sz="3600" dirty="0" smtClean="0"/>
              <a:t> </a:t>
            </a:r>
            <a:r>
              <a:rPr lang="ar-JO" sz="2700" b="1" dirty="0" smtClean="0">
                <a:solidFill>
                  <a:schemeClr val="accent3">
                    <a:lumMod val="50000"/>
                  </a:schemeClr>
                </a:solidFill>
              </a:rPr>
              <a:t>استعملوا وسائل </a:t>
            </a:r>
            <a:r>
              <a:rPr lang="ar-JO" sz="2700" b="1" dirty="0" smtClean="0">
                <a:solidFill>
                  <a:schemeClr val="accent3">
                    <a:lumMod val="50000"/>
                  </a:schemeClr>
                </a:solidFill>
                <a:ea typeface="+mn-ea"/>
              </a:rPr>
              <a:t> </a:t>
            </a:r>
            <a:r>
              <a:rPr lang="ar-JO" sz="2700" b="1" dirty="0">
                <a:solidFill>
                  <a:schemeClr val="accent3">
                    <a:lumMod val="50000"/>
                  </a:schemeClr>
                </a:solidFill>
                <a:ea typeface="+mn-ea"/>
              </a:rPr>
              <a:t>عينيه وملموسه</a:t>
            </a:r>
            <a:br>
              <a:rPr lang="ar-JO" sz="2700" b="1" dirty="0">
                <a:solidFill>
                  <a:schemeClr val="accent3">
                    <a:lumMod val="50000"/>
                  </a:schemeClr>
                </a:solidFill>
                <a:ea typeface="+mn-ea"/>
              </a:rPr>
            </a:br>
            <a:endParaRPr lang="he-IL" sz="2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67544" y="2636912"/>
            <a:ext cx="7966910" cy="3960440"/>
          </a:xfrm>
        </p:spPr>
        <p:txBody>
          <a:bodyPr>
            <a:normAutofit fontScale="92500" lnSpcReduction="20000"/>
          </a:bodyPr>
          <a:lstStyle/>
          <a:p>
            <a:r>
              <a:rPr lang="ar-JO" dirty="0"/>
              <a:t>من المهم </a:t>
            </a:r>
            <a:r>
              <a:rPr lang="ar-JO" dirty="0" smtClean="0"/>
              <a:t>التحدث مع التلاميذ على الزوم قبل استقبالهم </a:t>
            </a:r>
          </a:p>
          <a:p>
            <a:endParaRPr lang="ar-JO" dirty="0"/>
          </a:p>
          <a:p>
            <a:r>
              <a:rPr lang="ar-JO" dirty="0" err="1"/>
              <a:t>إسألوا</a:t>
            </a:r>
            <a:r>
              <a:rPr lang="ar-JO" dirty="0"/>
              <a:t> عن </a:t>
            </a:r>
            <a:r>
              <a:rPr lang="ar-JO" sz="2600" b="1" dirty="0"/>
              <a:t>مشاعرهم ومواقفهم </a:t>
            </a:r>
            <a:r>
              <a:rPr lang="ar-JO" dirty="0"/>
              <a:t>من </a:t>
            </a:r>
            <a:r>
              <a:rPr lang="ar-JO" dirty="0" smtClean="0"/>
              <a:t>العودة (اطلبوا ان يرسموا, أن يشيروا لصور أو المشاعر (يمكنهم اختيار عده صور لان المشاعر قد تكون متغيره ومتناقضة)</a:t>
            </a:r>
            <a:endParaRPr lang="ar-JO" b="1" dirty="0"/>
          </a:p>
          <a:p>
            <a:endParaRPr lang="ar-JO" b="1" dirty="0"/>
          </a:p>
          <a:p>
            <a:pPr marL="68580" indent="0">
              <a:buNone/>
            </a:pPr>
            <a:r>
              <a:rPr lang="ar-JO" sz="3200" b="1" dirty="0"/>
              <a:t>وأيضا تذكيرهم</a:t>
            </a:r>
          </a:p>
          <a:p>
            <a:r>
              <a:rPr lang="ar-JO" b="1" dirty="0" smtClean="0"/>
              <a:t>بصمودهم </a:t>
            </a:r>
          </a:p>
          <a:p>
            <a:r>
              <a:rPr lang="ar-JO" b="1" dirty="0" smtClean="0"/>
              <a:t>بالحصانة </a:t>
            </a:r>
            <a:r>
              <a:rPr lang="ar-JO" b="1" dirty="0"/>
              <a:t>النفسية </a:t>
            </a:r>
          </a:p>
          <a:p>
            <a:r>
              <a:rPr lang="ar-JO" b="1" dirty="0"/>
              <a:t>بكفاءاتهم </a:t>
            </a:r>
            <a:r>
              <a:rPr lang="ar-JO" b="1" dirty="0" smtClean="0"/>
              <a:t>الجديدة </a:t>
            </a:r>
          </a:p>
          <a:p>
            <a:r>
              <a:rPr lang="ar-JO" b="1" dirty="0" smtClean="0"/>
              <a:t>فعاليات مع العائلة</a:t>
            </a:r>
            <a:endParaRPr lang="ar-JO" b="1" dirty="0"/>
          </a:p>
          <a:p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977344" y="4432620"/>
            <a:ext cx="12961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JO" sz="1600" b="1" dirty="0" smtClean="0"/>
              <a:t>ارسموا/ ألصقوا</a:t>
            </a:r>
          </a:p>
          <a:p>
            <a:pPr algn="ctr"/>
            <a:r>
              <a:rPr lang="ar-JO" sz="1600" b="1" dirty="0" smtClean="0"/>
              <a:t> </a:t>
            </a:r>
            <a:r>
              <a:rPr lang="ar-JO" sz="1600" dirty="0"/>
              <a:t>كل الأشياء التي تشكل درعا بالنسبة لكم </a:t>
            </a:r>
          </a:p>
        </p:txBody>
      </p:sp>
      <p:pic>
        <p:nvPicPr>
          <p:cNvPr id="5123" name="Picture 3" descr="C:\Users\User\AppData\Local\Microsoft\Windows\Temporary Internet Files\Content.IE5\EI7YPUEM\whatsapp-apple-emojis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105328"/>
            <a:ext cx="1837234" cy="77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697" y="4606580"/>
            <a:ext cx="594211" cy="59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941168"/>
            <a:ext cx="576064" cy="767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283" y="5325077"/>
            <a:ext cx="841074" cy="1121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91141" y="5744101"/>
            <a:ext cx="643932" cy="85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6405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JO" b="1" dirty="0"/>
              <a:t>تحضير </a:t>
            </a:r>
            <a:r>
              <a:rPr lang="ar-JO" b="1" dirty="0" smtClean="0"/>
              <a:t>التلاميذ قبل </a:t>
            </a:r>
            <a:r>
              <a:rPr lang="ar-JO" b="1" dirty="0" err="1" smtClean="0"/>
              <a:t>المدرسه</a:t>
            </a:r>
            <a:r>
              <a:rPr lang="ar-JO" b="1" dirty="0"/>
              <a:t/>
            </a:r>
            <a:br>
              <a:rPr lang="ar-JO" b="1" dirty="0"/>
            </a:br>
            <a:r>
              <a:rPr lang="ar-JO" sz="3100" dirty="0"/>
              <a:t>تخيلوا </a:t>
            </a:r>
            <a:r>
              <a:rPr lang="ar-JO" sz="3100" dirty="0" smtClean="0"/>
              <a:t>أنفسكم أطفالا</a:t>
            </a:r>
            <a:br>
              <a:rPr lang="ar-JO" sz="3100" dirty="0" smtClean="0"/>
            </a:br>
            <a:r>
              <a:rPr lang="ar-JO" sz="3100" dirty="0" smtClean="0"/>
              <a:t>وحضروا كل الأسئلة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JO" dirty="0"/>
              <a:t>وحضروا الأجوبة بشكل واضح</a:t>
            </a:r>
          </a:p>
          <a:p>
            <a:endParaRPr lang="ar-JO" dirty="0"/>
          </a:p>
          <a:p>
            <a:r>
              <a:rPr lang="ar-JO" dirty="0"/>
              <a:t>ربما لا توجد أجوبه واضحه لبعض </a:t>
            </a:r>
            <a:r>
              <a:rPr lang="ar-JO" dirty="0" smtClean="0"/>
              <a:t>الأسئلة</a:t>
            </a:r>
            <a:endParaRPr lang="ar-JO" dirty="0"/>
          </a:p>
          <a:p>
            <a:endParaRPr lang="ar-JO" dirty="0"/>
          </a:p>
          <a:p>
            <a:r>
              <a:rPr lang="ar-JO" dirty="0"/>
              <a:t>«</a:t>
            </a:r>
            <a:r>
              <a:rPr lang="ar-JO" i="1" dirty="0"/>
              <a:t>أنا اتفهم سؤالك وهو مهم- حاليا لا جواب لدي» </a:t>
            </a:r>
          </a:p>
          <a:p>
            <a:r>
              <a:rPr lang="ar-JO" i="1" dirty="0"/>
              <a:t>«نحن معا بعدم اليقين كما كنا حتى الآن وقد توضحت </a:t>
            </a:r>
            <a:r>
              <a:rPr lang="ar-JO" i="1" dirty="0" err="1"/>
              <a:t>الصوره</a:t>
            </a:r>
            <a:r>
              <a:rPr lang="ar-JO" i="1" dirty="0"/>
              <a:t> مع الوقت»</a:t>
            </a:r>
          </a:p>
        </p:txBody>
      </p:sp>
    </p:spTree>
    <p:extLst>
      <p:ext uri="{BB962C8B-B14F-4D97-AF65-F5344CB8AC3E}">
        <p14:creationId xmlns:p14="http://schemas.microsoft.com/office/powerpoint/2010/main" val="1570027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JO" b="1" dirty="0" smtClean="0"/>
              <a:t>تحضير التلاميذ قبل </a:t>
            </a:r>
            <a:r>
              <a:rPr lang="ar-JO" b="1" dirty="0" err="1" smtClean="0"/>
              <a:t>المدرسه</a:t>
            </a:r>
            <a:r>
              <a:rPr lang="ar-JO" b="1" dirty="0" smtClean="0"/>
              <a:t/>
            </a:r>
            <a:br>
              <a:rPr lang="ar-JO" b="1" dirty="0" smtClean="0"/>
            </a:br>
            <a:r>
              <a:rPr lang="ar-JO" dirty="0" smtClean="0"/>
              <a:t>علموهم مصطلح جديد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ar-JO" sz="3800" b="1" dirty="0" smtClean="0">
                <a:solidFill>
                  <a:schemeClr val="accent3">
                    <a:lumMod val="75000"/>
                  </a:schemeClr>
                </a:solidFill>
              </a:rPr>
              <a:t>روتين الطوارئ </a:t>
            </a:r>
          </a:p>
          <a:p>
            <a:r>
              <a:rPr lang="ar-JO" sz="2900" dirty="0" smtClean="0"/>
              <a:t>الفترة الاولى لم نتعلم, الفترة الثانية كنا بروتين التعلم عن بعد , الفترة الحالية التعلم بمجموعات صغيره وبقوانين وقائية...</a:t>
            </a:r>
          </a:p>
          <a:p>
            <a:endParaRPr lang="ar-JO" dirty="0"/>
          </a:p>
          <a:p>
            <a:r>
              <a:rPr lang="ar-JO" sz="2600" b="1" dirty="0" smtClean="0"/>
              <a:t>أعلموهم بكل ما هو أكيد:  </a:t>
            </a:r>
            <a:r>
              <a:rPr lang="ar-JO" dirty="0" smtClean="0"/>
              <a:t>سنعود للمدرسة بشروط جديده:</a:t>
            </a:r>
          </a:p>
          <a:p>
            <a:endParaRPr lang="ar-JO" dirty="0"/>
          </a:p>
          <a:p>
            <a:r>
              <a:rPr lang="ar-JO" sz="2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مثلا نتعلم من الساعة 8:00-13:00</a:t>
            </a:r>
          </a:p>
          <a:p>
            <a:r>
              <a:rPr lang="ar-JO" sz="2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10 طلاب بالصف</a:t>
            </a:r>
          </a:p>
          <a:p>
            <a:r>
              <a:rPr lang="ar-JO" sz="2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سنتواجد بغرفه أخرى</a:t>
            </a:r>
          </a:p>
          <a:p>
            <a:r>
              <a:rPr lang="ar-JO" sz="2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 حصص مع المعلمة الفلانية</a:t>
            </a:r>
          </a:p>
          <a:p>
            <a:r>
              <a:rPr lang="ar-JO" sz="2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تذكير بالقوانين القديمه</a:t>
            </a:r>
          </a:p>
          <a:p>
            <a:r>
              <a:rPr lang="ar-JO" sz="2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اضافه القوانين الجديدة </a:t>
            </a:r>
          </a:p>
          <a:p>
            <a:pPr marL="68580" indent="0">
              <a:buNone/>
            </a:pPr>
            <a:r>
              <a:rPr lang="ar-JO" sz="2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ar-JO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وبعد</a:t>
            </a:r>
            <a:r>
              <a:rPr lang="ar-JO" sz="2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دخول المدرسه تدريبهم على القوانين الجديدة)</a:t>
            </a:r>
            <a:r>
              <a:rPr lang="ar-JO" dirty="0" smtClean="0">
                <a:solidFill>
                  <a:srgbClr val="0070C0"/>
                </a:solidFill>
              </a:rPr>
              <a:t>...</a:t>
            </a:r>
            <a:endParaRPr lang="he-I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7909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אוסטין">
  <a:themeElements>
    <a:clrScheme name="אוסטין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אוסטין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אוסטין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513</TotalTime>
  <Words>1017</Words>
  <Application>Microsoft Office PowerPoint</Application>
  <PresentationFormat>‫הצגה על המסך (4:3)</PresentationFormat>
  <Paragraphs>236</Paragraphs>
  <Slides>24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24</vt:i4>
      </vt:variant>
    </vt:vector>
  </HeadingPairs>
  <TitlesOfParts>
    <vt:vector size="25" baseType="lpstr">
      <vt:lpstr>אוסטין</vt:lpstr>
      <vt:lpstr>                                                   استقبال التلاميذ فتره فيروس  الكورونا </vt:lpstr>
      <vt:lpstr>تساؤلات كثيره      أجوبه؟ مشاعر؟     آراء؟     مواقف؟ </vt:lpstr>
      <vt:lpstr>كيف حالكم؟</vt:lpstr>
      <vt:lpstr>سجلوا كل الأشياء التي تشكل درعا بالنسبة لكم -مثال</vt:lpstr>
      <vt:lpstr>وكيف حال الأمهات والآباء</vt:lpstr>
      <vt:lpstr> حضروا كل الأسئلة التي قد يسألها الأهل</vt:lpstr>
      <vt:lpstr>     تحضير التلاميذ قبل المدرسة  وكيف حال التلاميذ؟  استعملوا وسائل  عينيه وملموسه </vt:lpstr>
      <vt:lpstr>تحضير التلاميذ قبل المدرسه تخيلوا أنفسكم أطفالا وحضروا كل الأسئلة</vt:lpstr>
      <vt:lpstr>تحضير التلاميذ قبل المدرسه علموهم مصطلح جديد</vt:lpstr>
      <vt:lpstr>استقبال التلاميذ</vt:lpstr>
      <vt:lpstr>استقبال التلاميذ-  تدريب على العادات الجديدة</vt:lpstr>
      <vt:lpstr>اقتراح  ( يترك لابداعاتكم التعليمية)</vt:lpstr>
      <vt:lpstr>   بناء الحصانة النفسية بعد العودة لمقاعد الدراسة- التواصل الزمني المتسلسل </vt:lpstr>
      <vt:lpstr>تواصل زمني:  روتين «هيا نتذكر»                                     نقسم الفترات ونراجع أشهر السنه </vt:lpstr>
      <vt:lpstr>وكيف حال التلاميذ؟ بعد العودة استعمال بطاقات رسومات..</vt:lpstr>
      <vt:lpstr>ونعود لأقوال الحصانة النفسية</vt:lpstr>
      <vt:lpstr>توقعات واضحة</vt:lpstr>
      <vt:lpstr>تلخيص نهار التعلم</vt:lpstr>
      <vt:lpstr>صعوبات التكيّف</vt:lpstr>
      <vt:lpstr>تذكروا العائلات المهمشة</vt:lpstr>
      <vt:lpstr>تواصلوا مع الأهالي </vt:lpstr>
      <vt:lpstr>عطاء ذو معنى= حصانه نفسية</vt:lpstr>
      <vt:lpstr>تبادلوا مهاراتكم</vt:lpstr>
      <vt:lpstr>شكرا لجهودكم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User</dc:creator>
  <cp:lastModifiedBy>יפעת זץ</cp:lastModifiedBy>
  <cp:revision>89</cp:revision>
  <dcterms:created xsi:type="dcterms:W3CDTF">2020-04-29T21:13:21Z</dcterms:created>
  <dcterms:modified xsi:type="dcterms:W3CDTF">2020-05-07T16:38:39Z</dcterms:modified>
</cp:coreProperties>
</file>