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9"/>
  </p:notesMasterIdLst>
  <p:sldIdLst>
    <p:sldId id="282" r:id="rId2"/>
    <p:sldId id="284" r:id="rId3"/>
    <p:sldId id="285" r:id="rId4"/>
    <p:sldId id="287" r:id="rId5"/>
    <p:sldId id="289" r:id="rId6"/>
    <p:sldId id="290" r:id="rId7"/>
    <p:sldId id="288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EFF695-D39C-4944-83AD-4F34684EE0F6}" v="121" dt="2026-02-28T13:13:28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91" autoAdjust="0"/>
    <p:restoredTop sz="73932" autoAdjust="0"/>
  </p:normalViewPr>
  <p:slideViewPr>
    <p:cSldViewPr snapToGrid="0">
      <p:cViewPr varScale="1">
        <p:scale>
          <a:sx n="83" d="100"/>
          <a:sy n="83" d="100"/>
        </p:scale>
        <p:origin x="1254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FC48A83-EC9C-4E7D-8855-DB493655353D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5E77DE0-A063-4A09-B3D9-DDA0563E97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350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000" dirty="0"/>
              <a:t>בימים של מתח וחוסר ודאות, נבקש ליצור עבור התלמידים מרחב לביטוי רגשי ולחשוב איתם יחד איך אפשר לשמור על רוח פורים, גם אם אחרת.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נחזק את תחושת היחד הכיתתית, דרך מגוון פעילויות ברוח פורים.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9FABA-6F11-4152-9F65-7E0FE3E5FE2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3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פתיחה: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נציג מגוון מסכות ונזמין את התלמידים לשתף –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כמו מי הם היום?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הילדים יפתחו ויאמרו – היום אני כמו... כי...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ניתן מקום לדברים שיעלו הילדים ולכל מנעד הרגשות שיבטאו הן ביחס לביטול חגיגות הפורים שתוכננו והן ביחס למצב החירום.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לדוגמה: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אני שמח – כי אני עם המשפחה; אני שמחה – כי עשינו משהו נחמד בבית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אני כועס – כי רציתי לתת משלוח מנות, וגם לקבל אחד...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אני מאוכזבת – חיכיתי לפורים הרבה זמן והכנתי תחפושת ממש יפה..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אני דואג – בגלל האזעקות...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C8356-B6D8-4026-9870-127BF5E91764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9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BEDB1-A9B8-E2FE-1382-89D1A2182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36991-18B1-CC76-E51B-71C5424785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849E1C-4DD9-5A1D-3943-AD377822FB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בחג פורים נהוג להתחפש, והשנה חג הפורים התחפש, נחגוג אותו אחרת..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9A318-84D7-8518-0C1C-E780228973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C8356-B6D8-4026-9870-127BF5E91764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F7458-42A3-812F-608F-0DEED4F34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91F21C-1643-6A31-1A95-2FDA98E2D2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48F395-255D-DF09-DEBF-E888CCEE5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נזמין את הילדים להציע רעיונות איך נוכל לחגוג את פורים אחרת, מהבית..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חיבור לעשייה בזמנים של חירום ומתח – מחזק את תחושת השליטה.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נוכל לתת דוגמאות: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להתחפש מרחוק ולשלוח את התמונות למשפחה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להכין משלוח מנות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לאפות אוזני המן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1B863-E81A-B966-6F5C-8D8408FD8B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C8356-B6D8-4026-9870-127BF5E91764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43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E1DC1-2898-E6A2-FBF6-2897B8368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28C855-297E-CBBF-E015-03564FE0ED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CC39F4-0EAC-1ABC-3062-3CE7B8865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למי יש?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בפעילות זו – נזמין את הילדים להביא בכל פעם אביזר שקשור בדמות אחרת..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אחרי שיביאו את האביזרים, נזמין אותם להציג מה הביאו,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נוכל לשאול אותם: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מתי לפעמים אני רוצה להיות כמוהו...?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A1A29-1396-BB17-2351-DBFB7AC3C1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C8356-B6D8-4026-9870-127BF5E91764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71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9494B-E48F-A3E4-423E-239410A95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FCF917-484C-D511-73A7-99263EFB4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B45F72-EF3D-2A52-939C-76F10FAE9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בפורים נהוג להביא משלוחי מנות זה לזה, במטרה לשמח. </a:t>
            </a:r>
            <a:br>
              <a:rPr lang="en-US" dirty="0"/>
            </a:br>
            <a:r>
              <a:rPr lang="he-IL" dirty="0"/>
              <a:t>נוכל לשמח ולהכין משלוח מנות קצת</a:t>
            </a:r>
            <a:r>
              <a:rPr lang="en-US" dirty="0"/>
              <a:t> </a:t>
            </a:r>
            <a:r>
              <a:rPr lang="he-IL" dirty="0"/>
              <a:t>אחר, משלוח מנות של מילים טובות ומשמחות.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נשאל: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b="1" dirty="0"/>
              <a:t>תוכלו לתת דוגמאות למילים משמחות?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חשוב לזכור...</a:t>
            </a:r>
          </a:p>
          <a:p>
            <a:pPr algn="r" rtl="1"/>
            <a:r>
              <a:rPr lang="he-IL" sz="12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גם בימים שבהם שאנחנו קצת פחות שמחים עדיין ביכולתנו לשמח מישהו </a:t>
            </a:r>
            <a:r>
              <a:rPr lang="he-IL" sz="120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אחר ולהעניק </a:t>
            </a:r>
            <a:r>
              <a:rPr lang="he-IL" sz="12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משהו למישהו שאנחנו אוהבים.</a:t>
            </a:r>
          </a:p>
          <a:p>
            <a:pPr algn="r" rtl="1"/>
            <a:r>
              <a:rPr lang="he-IL" sz="12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לפעמים, הנתינה לאחר תזכיר לנו שיש לנו מה להציע ושיש תקווה ולפעמים, הנתינה לאחר תהיה לנו מקור לשמחה.</a:t>
            </a:r>
          </a:p>
          <a:p>
            <a:pPr algn="r" rtl="1"/>
            <a:endParaRPr lang="he-IL" sz="120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12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נזמין את הילדים להכין משלוחי מנות למשפחה ולהכניס לתוכו מילים טובות ומשמחות.</a:t>
            </a:r>
            <a:endParaRPr lang="he-IL" sz="1200" b="1" i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FB694-7850-B709-B739-1726FB00CE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C8356-B6D8-4026-9870-127BF5E91764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08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F7309-8ADE-1D0C-B8E3-BB8262F90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FE3E32-7BEA-17C4-B1AF-CDF89A721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8BE5C8-7EFB-33C7-DC50-DDB6C1C169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לסיום, נזמין את הילדים להוסיף לעצמם קישוט או מסכה וירטואליים,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נוכל לשאול – למי התחפשתם? מה הוספתם?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ולצלם צילום קבוצתי.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A4D1A-DD8A-ACCC-7C90-45896B223B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C8356-B6D8-4026-9870-127BF5E91764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5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C7FB09-98B1-305E-9BC4-A1B2C10FC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7804BB5-0EDE-2198-6585-9B9E7A0C4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2FC846D-A7BA-8F5E-7C6A-096F40816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DE7-D5C4-437F-A766-5792968228E0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37DA366-408A-C6CF-D78D-D44CE898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131E6F9-7288-C365-2EDF-A7A664E1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50C9-2F5E-4B1A-A440-9709810E0A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691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F6A05D-057D-32EB-3CCC-AA2709EFC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E5B66F3-F395-81C0-0BC9-7FA336F9A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29E76C8-59D3-F3FE-630D-18C5F3AB9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DE7-D5C4-437F-A766-5792968228E0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D87128E-1EDA-88DE-325D-1A83C4FEC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02105C8-D373-1FE4-8412-240AB92E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50C9-2F5E-4B1A-A440-9709810E0A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553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F5D39C99-D15F-0155-E3F4-7EBBDF2965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96DAFA6-C550-A100-ABDD-F6268B75B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FD2DFB3-B63B-3EE7-8479-5F945E5F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DE7-D5C4-437F-A766-5792968228E0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3221630-7107-27BD-E098-94CC3875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FC3EAE5-6829-D504-9C05-78094A30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50C9-2F5E-4B1A-A440-9709810E0A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189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F60246-9023-269D-8887-4E7CCACA4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72E7536-C1B4-222C-EF7E-C1A592BA6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C2C496-C184-B2C8-81CD-FD5571525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DE7-D5C4-437F-A766-5792968228E0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AE57D21-2C81-6327-D88C-01441950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7B7A914-538A-3DCB-F62D-2845C8BB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50C9-2F5E-4B1A-A440-9709810E0A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257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80E8ADF-9D13-970A-6969-E5ACF310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373298C-0A14-C5BA-F94B-3A7527468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CA5C2C6-7202-E4F7-D534-4C14466FA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DE7-D5C4-437F-A766-5792968228E0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3B1FE07-4782-AFE7-8AB3-0309A845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99451A8-DA4F-E50C-70E3-9B1065AF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50C9-2F5E-4B1A-A440-9709810E0A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739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56C766-1B80-E080-E6E3-055980875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0C81A98-7CC5-C08C-059E-9B786C682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B39B231-6D0B-029D-2E67-3AA9FDA69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4015B2C-F09A-1156-EEFA-044AAEA2D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DE7-D5C4-437F-A766-5792968228E0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8D8F870-8192-11C2-4971-41FA53E4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76D214D-D711-3339-D297-BCB23DA2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50C9-2F5E-4B1A-A440-9709810E0A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762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0BC6EC-78D8-0F49-0FB7-9887868A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BC6E222-13A5-29EA-70C4-734995469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C920F68-B378-78B1-E974-659BF364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6FC1F4E2-B013-0D00-F4ED-221A5DED8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6736BD6-CE2F-AEEE-4976-E93E25EC8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897A52BE-B7A6-20D2-43EE-B9743774C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DE7-D5C4-437F-A766-5792968228E0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A4497A1C-9F56-D457-6414-1263F4B0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E9F2E56-3E37-884C-4120-0295BD97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50C9-2F5E-4B1A-A440-9709810E0A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594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F2D89E5-458A-9115-82B0-C87408CBD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0D28D083-62DD-E0D6-AFD1-1A79F233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DE7-D5C4-437F-A766-5792968228E0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97A87AE-B568-9C96-849B-AEB10E44C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BBA8ED9-439C-9F63-F659-58D486A8F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50C9-2F5E-4B1A-A440-9709810E0A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43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7BCDD5C-AC98-FBC0-ED4C-AE3BD995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DE7-D5C4-437F-A766-5792968228E0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5357ACD-DF9E-98F7-5ACA-239D7693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4C36C55-0FAA-7A13-D2F8-6150AFE6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50C9-2F5E-4B1A-A440-9709810E0A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604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1CD1879-5AB4-59D2-BA88-B61C5A138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EF0FE77-B51B-6815-59EE-A3050D81F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69814D7-8303-9962-2392-8C0347072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1D8F06C-7A6E-1517-7BAA-C9AA578C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DE7-D5C4-437F-A766-5792968228E0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5C70108-EED8-684F-885F-B4AE5F1B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49F6F2F-5B78-D0C3-1252-F093B0C24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50C9-2F5E-4B1A-A440-9709810E0A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860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D62027-4CCE-DEBB-6822-02DDF730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510A6C3-01AF-0163-6B45-9E9B191D9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A3735E9-3F3A-DC2A-0D6B-FC8C1C250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8D85C56-EC37-C817-2870-8F1C7703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DE7-D5C4-437F-A766-5792968228E0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2F53BF8-A189-8833-BCE7-2CC61E04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3671FDE-DD16-5E68-D6BA-233E5F3E1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50C9-2F5E-4B1A-A440-9709810E0A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238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578C6ED8-7321-970B-95C4-D417F5370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DD2C7E3-A50F-E462-FBD1-F7858AA42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6C642E6-5669-8D1E-CE3D-3F5BF8DA8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18DE7-D5C4-437F-A766-5792968228E0}" type="datetimeFigureOut">
              <a:rPr lang="he-IL" smtClean="0"/>
              <a:t>י"א/אדר/תשפ"ו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77D447E-AC59-80F6-DA15-6E58EB849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040E55A-D10E-E4D3-6F5E-A47F112CC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250C9-2F5E-4B1A-A440-9709810E0A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111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sv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4068" y="264516"/>
            <a:ext cx="11643863" cy="6328968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9AAEA6-16FD-6156-64C1-0157D2A06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67247" y="2552925"/>
            <a:ext cx="6796566" cy="2159530"/>
            <a:chOff x="0" y="0"/>
            <a:chExt cx="4274726" cy="182147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4976BE7-4827-FACF-6880-55BC080E3361}"/>
                </a:ext>
              </a:extLst>
            </p:cNvPr>
            <p:cNvSpPr/>
            <p:nvPr/>
          </p:nvSpPr>
          <p:spPr>
            <a:xfrm>
              <a:off x="0" y="0"/>
              <a:ext cx="4274726" cy="1821471"/>
            </a:xfrm>
            <a:custGeom>
              <a:avLst/>
              <a:gdLst/>
              <a:ahLst/>
              <a:cxnLst/>
              <a:rect l="l" t="t" r="r" b="b"/>
              <a:pathLst>
                <a:path w="4274726" h="1821471">
                  <a:moveTo>
                    <a:pt x="0" y="50800"/>
                  </a:moveTo>
                  <a:lnTo>
                    <a:pt x="2137363" y="0"/>
                  </a:lnTo>
                  <a:lnTo>
                    <a:pt x="4274726" y="50800"/>
                  </a:lnTo>
                  <a:lnTo>
                    <a:pt x="4274726" y="1770671"/>
                  </a:lnTo>
                  <a:lnTo>
                    <a:pt x="2137363" y="1821471"/>
                  </a:lnTo>
                  <a:lnTo>
                    <a:pt x="0" y="177067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8F6F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0A79CC-921C-DF7E-6E76-893CB229D2FA}"/>
                </a:ext>
              </a:extLst>
            </p:cNvPr>
            <p:cNvSpPr txBox="1"/>
            <p:nvPr/>
          </p:nvSpPr>
          <p:spPr>
            <a:xfrm>
              <a:off x="0" y="-12700"/>
              <a:ext cx="8128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Google Shape;127;p15" descr="לוגו הכ&quot;חות שבדרך">
            <a:extLst>
              <a:ext uri="{FF2B5EF4-FFF2-40B4-BE49-F238E27FC236}">
                <a16:creationId xmlns:a16="http://schemas.microsoft.com/office/drawing/2014/main" id="{1DF68F69-7E62-82AD-5132-48250B4CEA6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7826" y="300760"/>
            <a:ext cx="2141984" cy="102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 descr="לוגו מאגרי כ&quot;ח">
            <a:extLst>
              <a:ext uri="{FF2B5EF4-FFF2-40B4-BE49-F238E27FC236}">
                <a16:creationId xmlns:a16="http://schemas.microsoft.com/office/drawing/2014/main" id="{CC97B4A4-0067-0DD3-A926-BB2AEF68F1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7863" y="-450654"/>
            <a:ext cx="4716275" cy="4716275"/>
          </a:xfrm>
          <a:prstGeom prst="rect">
            <a:avLst/>
          </a:prstGeom>
        </p:spPr>
      </p:pic>
      <p:pic>
        <p:nvPicPr>
          <p:cNvPr id="13" name="Google Shape;121;p15" descr="סמל המדינה">
            <a:extLst>
              <a:ext uri="{FF2B5EF4-FFF2-40B4-BE49-F238E27FC236}">
                <a16:creationId xmlns:a16="http://schemas.microsoft.com/office/drawing/2014/main" id="{2679F65A-8AF3-7D95-99D9-317EBBFC68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3881" y="313827"/>
            <a:ext cx="735140" cy="844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79D5C9EF-DEDA-A6B4-32EE-146257DB4488}"/>
              </a:ext>
            </a:extLst>
          </p:cNvPr>
          <p:cNvSpPr/>
          <p:nvPr/>
        </p:nvSpPr>
        <p:spPr>
          <a:xfrm>
            <a:off x="35718" y="1003541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כותרת משנה 2">
            <a:extLst>
              <a:ext uri="{FF2B5EF4-FFF2-40B4-BE49-F238E27FC236}">
                <a16:creationId xmlns:a16="http://schemas.microsoft.com/office/drawing/2014/main" id="{CF204086-0AE9-7C97-49EF-868761915B90}"/>
              </a:ext>
            </a:extLst>
          </p:cNvPr>
          <p:cNvSpPr txBox="1">
            <a:spLocks/>
          </p:cNvSpPr>
          <p:nvPr/>
        </p:nvSpPr>
        <p:spPr>
          <a:xfrm>
            <a:off x="2207007" y="2799218"/>
            <a:ext cx="7777986" cy="1655762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כלים ופעילויות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לחיזוק כוחות ולניהול שיח רגשי</a:t>
            </a:r>
          </a:p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לתלמידים ולצוות החינוכי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5B348087-EAFB-0FF1-DA30-9C8A835FFE69}"/>
              </a:ext>
            </a:extLst>
          </p:cNvPr>
          <p:cNvSpPr txBox="1"/>
          <p:nvPr/>
        </p:nvSpPr>
        <p:spPr>
          <a:xfrm>
            <a:off x="9597281" y="5917101"/>
            <a:ext cx="23122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א-ג</a:t>
            </a:r>
          </a:p>
        </p:txBody>
      </p:sp>
      <p:sp>
        <p:nvSpPr>
          <p:cNvPr id="5" name="כותרת משנה 2">
            <a:extLst>
              <a:ext uri="{FF2B5EF4-FFF2-40B4-BE49-F238E27FC236}">
                <a16:creationId xmlns:a16="http://schemas.microsoft.com/office/drawing/2014/main" id="{5CA10B1E-5847-12AF-9E66-1C34991714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6372" y="4799247"/>
            <a:ext cx="11423438" cy="13003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rmAutofit fontScale="975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פורים,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קצת אחרת..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מסכות">
            <a:extLst>
              <a:ext uri="{FF2B5EF4-FFF2-40B4-BE49-F238E27FC236}">
                <a16:creationId xmlns:a16="http://schemas.microsoft.com/office/drawing/2014/main" id="{1673EF6B-E09A-305C-BC7B-0CF0F50C3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1"/>
          <a:stretch>
            <a:fillRect/>
          </a:stretch>
        </p:blipFill>
        <p:spPr bwMode="auto">
          <a:xfrm>
            <a:off x="0" y="500606"/>
            <a:ext cx="6096000" cy="635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מסכות">
            <a:extLst>
              <a:ext uri="{FF2B5EF4-FFF2-40B4-BE49-F238E27FC236}">
                <a16:creationId xmlns:a16="http://schemas.microsoft.com/office/drawing/2014/main" id="{D7A68E9F-A9C3-4D98-C3E9-2B4BEB04E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2"/>
          <a:stretch>
            <a:fillRect/>
          </a:stretch>
        </p:blipFill>
        <p:spPr bwMode="auto">
          <a:xfrm>
            <a:off x="6096000" y="694849"/>
            <a:ext cx="5705061" cy="612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כותרת 9">
            <a:extLst>
              <a:ext uri="{FF2B5EF4-FFF2-40B4-BE49-F238E27FC236}">
                <a16:creationId xmlns:a16="http://schemas.microsoft.com/office/drawing/2014/main" id="{AEAB6522-CF79-A967-DC66-E1E3DA4216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75382" y="0"/>
            <a:ext cx="5473148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הַיּוֹם אֲנִי כְּמוֹ... כִּי...</a:t>
            </a:r>
          </a:p>
        </p:txBody>
      </p:sp>
    </p:spTree>
    <p:extLst>
      <p:ext uri="{BB962C8B-B14F-4D97-AF65-F5344CB8AC3E}">
        <p14:creationId xmlns:p14="http://schemas.microsoft.com/office/powerpoint/2010/main" val="279961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487C5-FB61-9F8D-7026-F25857C00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B995D616-52F0-90E2-E2B5-C9DF6B4D5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0" y="0"/>
            <a:chExt cx="24384000" cy="13716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26E0A1C1-88B6-62C1-3A88-9CB634127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8800"/>
                        </a14:imgEffect>
                      </a14:imgLayer>
                    </a14:imgProps>
                  </a:ext>
                </a:extLst>
              </a:blip>
              <a:stretch>
                <a:fillRect t="-38888" b="-38888"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Freeform 6">
            <a:extLst>
              <a:ext uri="{FF2B5EF4-FFF2-40B4-BE49-F238E27FC236}">
                <a16:creationId xmlns:a16="http://schemas.microsoft.com/office/drawing/2014/main" id="{BD7EDFA8-2D3A-095B-2372-B3D6C3428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26046" flipH="1" flipV="1">
            <a:off x="2730768" y="94259"/>
            <a:ext cx="7641473" cy="6250253"/>
          </a:xfrm>
          <a:custGeom>
            <a:avLst/>
            <a:gdLst/>
            <a:ahLst/>
            <a:cxnLst/>
            <a:rect l="l" t="t" r="r" b="b"/>
            <a:pathLst>
              <a:path w="3986212" h="4114800">
                <a:moveTo>
                  <a:pt x="398621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86213" y="0"/>
                </a:lnTo>
                <a:lnTo>
                  <a:pt x="3986213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83FB82D2-DB8F-D249-757A-70807FD68C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55843" y="2828835"/>
            <a:ext cx="6480314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בְּחַג פּוּרִים כֻּלָּנוּ מִתְחַפְּשִׂים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וְהַשָּׁנָה גַּם הַחַג הִתְחַפֵּשׂ...</a:t>
            </a:r>
          </a:p>
        </p:txBody>
      </p:sp>
      <p:sp>
        <p:nvSpPr>
          <p:cNvPr id="6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76331" y="4385356"/>
            <a:ext cx="2215668" cy="2705725"/>
          </a:xfrm>
          <a:custGeom>
            <a:avLst/>
            <a:gdLst/>
            <a:ahLst/>
            <a:cxnLst/>
            <a:rect l="l" t="t" r="r" b="b"/>
            <a:pathLst>
              <a:path w="5238750" h="4114800">
                <a:moveTo>
                  <a:pt x="0" y="0"/>
                </a:moveTo>
                <a:lnTo>
                  <a:pt x="5238750" y="0"/>
                </a:lnTo>
                <a:lnTo>
                  <a:pt x="52387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2839" y="478822"/>
            <a:ext cx="3278363" cy="1418437"/>
          </a:xfrm>
          <a:custGeom>
            <a:avLst/>
            <a:gdLst/>
            <a:ahLst/>
            <a:cxnLst/>
            <a:rect l="l" t="t" r="r" b="b"/>
            <a:pathLst>
              <a:path w="3278363" h="1418437">
                <a:moveTo>
                  <a:pt x="0" y="0"/>
                </a:moveTo>
                <a:lnTo>
                  <a:pt x="3278363" y="0"/>
                </a:lnTo>
                <a:lnTo>
                  <a:pt x="3278363" y="1418437"/>
                </a:lnTo>
                <a:lnTo>
                  <a:pt x="0" y="14184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880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29C3E-F751-BE06-0CF1-A9FFFCA2F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03CDAD63-049C-404A-9E83-D00AD12B7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0" y="0"/>
            <a:chExt cx="24384000" cy="13716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E2D8C8E4-D9A8-F6F9-0B3B-A989B51927C8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8800"/>
                        </a14:imgEffect>
                      </a14:imgLayer>
                    </a14:imgProps>
                  </a:ext>
                </a:extLst>
              </a:blip>
              <a:stretch>
                <a:fillRect t="-38888" b="-38888"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Freeform 6">
            <a:extLst>
              <a:ext uri="{FF2B5EF4-FFF2-40B4-BE49-F238E27FC236}">
                <a16:creationId xmlns:a16="http://schemas.microsoft.com/office/drawing/2014/main" id="{481F50E2-6E6F-8F71-25A8-E3801B9A9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26046" flipH="1" flipV="1">
            <a:off x="4220340" y="-113629"/>
            <a:ext cx="7501753" cy="6441275"/>
          </a:xfrm>
          <a:custGeom>
            <a:avLst/>
            <a:gdLst/>
            <a:ahLst/>
            <a:cxnLst/>
            <a:rect l="l" t="t" r="r" b="b"/>
            <a:pathLst>
              <a:path w="3986212" h="4114800">
                <a:moveTo>
                  <a:pt x="398621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86213" y="0"/>
                </a:lnTo>
                <a:lnTo>
                  <a:pt x="3986213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61C5D7B3-E5A2-3750-B3D0-618884C2CE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8238" y="2555009"/>
            <a:ext cx="6480314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אֵיךְ אֶפְשָׁר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לַחְגֹּג</a:t>
            </a:r>
            <a:r>
              <a:rPr kumimoji="0" lang="he-IL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אֶת פּוּרִים אַחֶרֶת, מֵהַבַּיִת?</a:t>
            </a:r>
          </a:p>
        </p:txBody>
      </p:sp>
      <p:sp>
        <p:nvSpPr>
          <p:cNvPr id="4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29979"/>
            <a:ext cx="4284217" cy="5528021"/>
          </a:xfrm>
          <a:custGeom>
            <a:avLst/>
            <a:gdLst/>
            <a:ahLst/>
            <a:cxnLst/>
            <a:rect l="l" t="t" r="r" b="b"/>
            <a:pathLst>
              <a:path w="4284217" h="5528021">
                <a:moveTo>
                  <a:pt x="0" y="0"/>
                </a:moveTo>
                <a:lnTo>
                  <a:pt x="4284217" y="0"/>
                </a:lnTo>
                <a:lnTo>
                  <a:pt x="4284217" y="5528022"/>
                </a:lnTo>
                <a:lnTo>
                  <a:pt x="0" y="55280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708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483C2-989B-AC81-73F4-DA7619241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D71B73B1-1883-6480-5101-6C522CDF7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0" y="0"/>
            <a:chExt cx="24384000" cy="13716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28187A67-A849-0626-4EC4-8B5E95B79121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8800"/>
                        </a14:imgEffect>
                      </a14:imgLayer>
                    </a14:imgProps>
                  </a:ext>
                </a:extLst>
              </a:blip>
              <a:stretch>
                <a:fillRect t="-38888" b="-38888"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3758AA9-6DE6-C8C4-C51D-088538BD8AE2}"/>
              </a:ext>
            </a:extLst>
          </p:cNvPr>
          <p:cNvSpPr txBox="1"/>
          <p:nvPr/>
        </p:nvSpPr>
        <p:spPr>
          <a:xfrm>
            <a:off x="8190906" y="2405359"/>
            <a:ext cx="34486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4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דְּמוּת מֵהָאַגָּדוֹת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BA71941-0B25-9BF3-A27C-11D664D36EC8}"/>
              </a:ext>
            </a:extLst>
          </p:cNvPr>
          <p:cNvSpPr txBox="1"/>
          <p:nvPr/>
        </p:nvSpPr>
        <p:spPr>
          <a:xfrm>
            <a:off x="6096000" y="5618365"/>
            <a:ext cx="6480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4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חַיָּה/חַיָּה דִּמְיוֹנִית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083B179-C675-8B2C-9013-265EE48868C5}"/>
              </a:ext>
            </a:extLst>
          </p:cNvPr>
          <p:cNvSpPr txBox="1"/>
          <p:nvPr/>
        </p:nvSpPr>
        <p:spPr>
          <a:xfrm>
            <a:off x="-1149097" y="2504178"/>
            <a:ext cx="6480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400" b="1" i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גִּבּוֹרֵי</a:t>
            </a:r>
            <a:r>
              <a:rPr lang="he-IL" sz="44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וְגִבּוֹרוֹת עַל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B2FE0B6-7F9B-C1E7-824F-EC9DC5EFE1DD}"/>
              </a:ext>
            </a:extLst>
          </p:cNvPr>
          <p:cNvSpPr txBox="1"/>
          <p:nvPr/>
        </p:nvSpPr>
        <p:spPr>
          <a:xfrm>
            <a:off x="-480157" y="5900932"/>
            <a:ext cx="6480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4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אַנְשֵׁי מִקְצוֹעַ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8708203E-C9F9-944A-CA0F-9FC1FCFE732C}"/>
              </a:ext>
            </a:extLst>
          </p:cNvPr>
          <p:cNvSpPr txBox="1"/>
          <p:nvPr/>
        </p:nvSpPr>
        <p:spPr>
          <a:xfrm>
            <a:off x="2953222" y="3803450"/>
            <a:ext cx="6480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4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דְּמוּת מֵהַסְּפָרִים</a:t>
            </a:r>
          </a:p>
        </p:txBody>
      </p:sp>
      <p:sp>
        <p:nvSpPr>
          <p:cNvPr id="13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51842" y="243930"/>
            <a:ext cx="1926771" cy="2302220"/>
          </a:xfrm>
          <a:custGeom>
            <a:avLst/>
            <a:gdLst/>
            <a:ahLst/>
            <a:cxnLst/>
            <a:rect l="l" t="t" r="r" b="b"/>
            <a:pathLst>
              <a:path w="2917816" h="3184125">
                <a:moveTo>
                  <a:pt x="0" y="0"/>
                </a:moveTo>
                <a:lnTo>
                  <a:pt x="2917815" y="0"/>
                </a:lnTo>
                <a:lnTo>
                  <a:pt x="2917815" y="3184125"/>
                </a:lnTo>
                <a:lnTo>
                  <a:pt x="0" y="3184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4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5296" y="575126"/>
            <a:ext cx="1926772" cy="2123367"/>
          </a:xfrm>
          <a:custGeom>
            <a:avLst/>
            <a:gdLst/>
            <a:ahLst/>
            <a:cxnLst/>
            <a:rect l="l" t="t" r="r" b="b"/>
            <a:pathLst>
              <a:path w="2412546" h="2412546">
                <a:moveTo>
                  <a:pt x="0" y="0"/>
                </a:moveTo>
                <a:lnTo>
                  <a:pt x="2412547" y="0"/>
                </a:lnTo>
                <a:lnTo>
                  <a:pt x="2412547" y="2412546"/>
                </a:lnTo>
                <a:lnTo>
                  <a:pt x="0" y="24125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5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0149" y="3689226"/>
            <a:ext cx="1926773" cy="1929139"/>
          </a:xfrm>
          <a:custGeom>
            <a:avLst/>
            <a:gdLst/>
            <a:ahLst/>
            <a:cxnLst/>
            <a:rect l="l" t="t" r="r" b="b"/>
            <a:pathLst>
              <a:path w="2290118" h="2285347">
                <a:moveTo>
                  <a:pt x="0" y="0"/>
                </a:moveTo>
                <a:lnTo>
                  <a:pt x="2290117" y="0"/>
                </a:lnTo>
                <a:lnTo>
                  <a:pt x="2290117" y="2285347"/>
                </a:lnTo>
                <a:lnTo>
                  <a:pt x="0" y="22853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6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0925" y="3971793"/>
            <a:ext cx="2352718" cy="1929139"/>
          </a:xfrm>
          <a:custGeom>
            <a:avLst/>
            <a:gdLst/>
            <a:ahLst/>
            <a:cxnLst/>
            <a:rect l="l" t="t" r="r" b="b"/>
            <a:pathLst>
              <a:path w="10175703" h="8229600">
                <a:moveTo>
                  <a:pt x="0" y="0"/>
                </a:moveTo>
                <a:lnTo>
                  <a:pt x="10175704" y="0"/>
                </a:lnTo>
                <a:lnTo>
                  <a:pt x="1017570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6498" y="2121748"/>
            <a:ext cx="2892076" cy="1790827"/>
          </a:xfrm>
          <a:custGeom>
            <a:avLst/>
            <a:gdLst/>
            <a:ahLst/>
            <a:cxnLst/>
            <a:rect l="l" t="t" r="r" b="b"/>
            <a:pathLst>
              <a:path w="4241592" h="3366764">
                <a:moveTo>
                  <a:pt x="0" y="0"/>
                </a:moveTo>
                <a:lnTo>
                  <a:pt x="4241592" y="0"/>
                </a:lnTo>
                <a:lnTo>
                  <a:pt x="4241592" y="3366764"/>
                </a:lnTo>
                <a:lnTo>
                  <a:pt x="0" y="33667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כותרת 17">
            <a:extLst>
              <a:ext uri="{FF2B5EF4-FFF2-40B4-BE49-F238E27FC236}">
                <a16:creationId xmlns:a16="http://schemas.microsoft.com/office/drawing/2014/main" id="{64C73E58-7BCA-12B1-4243-57339FF5D2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69058" y="70938"/>
            <a:ext cx="3448642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לְמִי יֵשׁ?</a:t>
            </a:r>
          </a:p>
        </p:txBody>
      </p:sp>
    </p:spTree>
    <p:extLst>
      <p:ext uri="{BB962C8B-B14F-4D97-AF65-F5344CB8AC3E}">
        <p14:creationId xmlns:p14="http://schemas.microsoft.com/office/powerpoint/2010/main" val="370883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467FD-77E3-B0C0-41DF-043B6B8A8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C19E5479-2D0C-BD3F-A179-7B813114A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0" y="0"/>
            <a:chExt cx="24384000" cy="13716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B8DCE546-D9CE-533A-03D8-996C6D3A78A8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8800"/>
                        </a14:imgEffect>
                      </a14:imgLayer>
                    </a14:imgProps>
                  </a:ext>
                </a:extLst>
              </a:blip>
              <a:stretch>
                <a:fillRect t="-38888" b="-38888"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858" y="1863420"/>
            <a:ext cx="6172200" cy="4423079"/>
          </a:xfrm>
          <a:custGeom>
            <a:avLst/>
            <a:gdLst/>
            <a:ahLst/>
            <a:cxnLst/>
            <a:rect l="l" t="t" r="r" b="b"/>
            <a:pathLst>
              <a:path w="9238325" h="6433234">
                <a:moveTo>
                  <a:pt x="0" y="0"/>
                </a:moveTo>
                <a:lnTo>
                  <a:pt x="9238325" y="0"/>
                </a:lnTo>
                <a:lnTo>
                  <a:pt x="9238325" y="6433234"/>
                </a:lnTo>
                <a:lnTo>
                  <a:pt x="0" y="64332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660B7057-29AE-70D0-95CC-6E922CEFA2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1686" y="1183408"/>
            <a:ext cx="6480314" cy="21236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מִשְׁלוֹחַ מָנוֹת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מִלֵּב אֶל לֵב</a:t>
            </a:r>
          </a:p>
        </p:txBody>
      </p:sp>
    </p:spTree>
    <p:extLst>
      <p:ext uri="{BB962C8B-B14F-4D97-AF65-F5344CB8AC3E}">
        <p14:creationId xmlns:p14="http://schemas.microsoft.com/office/powerpoint/2010/main" val="308140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19C3F-2D5A-307F-F8FE-CE2A41D1C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BC2B94EB-7DE1-019F-3DF5-B7F094D50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0" y="0"/>
            <a:chExt cx="24384000" cy="13716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FF6567D9-C22F-B990-A8FB-B64439FCB19B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8800"/>
                        </a14:imgEffect>
                      </a14:imgLayer>
                    </a14:imgProps>
                  </a:ext>
                </a:extLst>
              </a:blip>
              <a:stretch>
                <a:fillRect t="-38888" b="-38888"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Freeform 6">
            <a:extLst>
              <a:ext uri="{FF2B5EF4-FFF2-40B4-BE49-F238E27FC236}">
                <a16:creationId xmlns:a16="http://schemas.microsoft.com/office/drawing/2014/main" id="{9EF382DE-B793-D3D9-4941-DBBCCE775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26046" flipH="1" flipV="1">
            <a:off x="2730768" y="94259"/>
            <a:ext cx="7641473" cy="6250253"/>
          </a:xfrm>
          <a:custGeom>
            <a:avLst/>
            <a:gdLst/>
            <a:ahLst/>
            <a:cxnLst/>
            <a:rect l="l" t="t" r="r" b="b"/>
            <a:pathLst>
              <a:path w="3986212" h="4114800">
                <a:moveTo>
                  <a:pt x="398621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86213" y="0"/>
                </a:lnTo>
                <a:lnTo>
                  <a:pt x="3986213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91572D9-71C9-EE8C-31E2-0059D06CB991}"/>
              </a:ext>
            </a:extLst>
          </p:cNvPr>
          <p:cNvSpPr txBox="1"/>
          <p:nvPr/>
        </p:nvSpPr>
        <p:spPr>
          <a:xfrm>
            <a:off x="2971958" y="2767280"/>
            <a:ext cx="64803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0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אַתֶּם מֻזְמָנִים</a:t>
            </a:r>
          </a:p>
          <a:p>
            <a:pPr algn="ctr"/>
            <a:r>
              <a:rPr lang="he-IL" sz="40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לְהוֹסִיף לְעַצְמְכֶם</a:t>
            </a:r>
          </a:p>
          <a:p>
            <a:pPr algn="ctr"/>
            <a:r>
              <a:rPr lang="he-IL" sz="4000" b="1" i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קִשּׁוּט</a:t>
            </a:r>
            <a:r>
              <a:rPr lang="he-IL" sz="40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מֵרָחוֹק..</a:t>
            </a: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A641FB0C-DD73-F995-2DEB-F28B8E48C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05392" y="4200938"/>
            <a:ext cx="2071452" cy="2657061"/>
          </a:xfrm>
          <a:custGeom>
            <a:avLst/>
            <a:gdLst/>
            <a:ahLst/>
            <a:cxnLst/>
            <a:rect l="l" t="t" r="r" b="b"/>
            <a:pathLst>
              <a:path w="5238750" h="4114800">
                <a:moveTo>
                  <a:pt x="0" y="0"/>
                </a:moveTo>
                <a:lnTo>
                  <a:pt x="5238750" y="0"/>
                </a:lnTo>
                <a:lnTo>
                  <a:pt x="52387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EB6C1DAB-C4AC-3838-779A-2B8C31953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99" y="85700"/>
            <a:ext cx="2416115" cy="2410758"/>
          </a:xfrm>
          <a:custGeom>
            <a:avLst/>
            <a:gdLst/>
            <a:ahLst/>
            <a:cxnLst/>
            <a:rect l="l" t="t" r="r" b="b"/>
            <a:pathLst>
              <a:path w="3044327" h="2800781">
                <a:moveTo>
                  <a:pt x="0" y="0"/>
                </a:moveTo>
                <a:lnTo>
                  <a:pt x="3044327" y="0"/>
                </a:lnTo>
                <a:lnTo>
                  <a:pt x="3044327" y="2800781"/>
                </a:lnTo>
                <a:lnTo>
                  <a:pt x="0" y="280078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2485260"/>
      </p:ext>
    </p:extLst>
  </p:cSld>
  <p:clrMapOvr>
    <a:masterClrMapping/>
  </p:clrMapOvr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429</Words>
  <Application>Microsoft Office PowerPoint</Application>
  <PresentationFormat>מסך רחב</PresentationFormat>
  <Paragraphs>70</Paragraphs>
  <Slides>7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1_ערכת נושא Office</vt:lpstr>
      <vt:lpstr>פורים, קצת אחרת..</vt:lpstr>
      <vt:lpstr>הַיּוֹם אֲנִי כְּמוֹ... כִּי...</vt:lpstr>
      <vt:lpstr>בְּחַג פּוּרִים כֻּלָּנוּ מִתְחַפְּשִׂים  וְהַשָּׁנָה גַּם הַחַג הִתְחַפֵּשׂ...</vt:lpstr>
      <vt:lpstr>אֵיךְ אֶפְשָׁר לַחְגֹּג אֶת פּוּרִים אַחֶרֶת, מֵהַבַּיִת?</vt:lpstr>
      <vt:lpstr>לְמִי יֵשׁ?</vt:lpstr>
      <vt:lpstr>מִשְׁלוֹחַ מָנוֹת מִלֵּב אֶל לֵב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פורים, קצת אחרת..</dc:title>
  <dc:creator>Dafna Hadar Pecker</dc:creator>
  <cp:lastModifiedBy>יפעת זץ</cp:lastModifiedBy>
  <cp:revision>2</cp:revision>
  <dcterms:created xsi:type="dcterms:W3CDTF">2026-02-28T10:34:40Z</dcterms:created>
  <dcterms:modified xsi:type="dcterms:W3CDTF">2026-02-28T14:11:41Z</dcterms:modified>
</cp:coreProperties>
</file>