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95" r:id="rId3"/>
    <p:sldId id="259" r:id="rId4"/>
    <p:sldId id="258" r:id="rId5"/>
    <p:sldId id="300" r:id="rId6"/>
    <p:sldId id="310" r:id="rId7"/>
    <p:sldId id="311" r:id="rId8"/>
    <p:sldId id="312" r:id="rId9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fna Hadar Pecker" initials="DH" lastIdx="12" clrIdx="0">
    <p:extLst>
      <p:ext uri="{19B8F6BF-5375-455C-9EA6-DF929625EA0E}">
        <p15:presenceInfo xmlns:p15="http://schemas.microsoft.com/office/powerpoint/2012/main" userId="873281f71de5b194" providerId="Windows Live"/>
      </p:ext>
    </p:extLst>
  </p:cmAuthor>
  <p:cmAuthor id="2" name="מיכל זאבי וינטר" initials="מז" lastIdx="1" clrIdx="1">
    <p:extLst>
      <p:ext uri="{19B8F6BF-5375-455C-9EA6-DF929625EA0E}">
        <p15:presenceInfo xmlns:p15="http://schemas.microsoft.com/office/powerpoint/2012/main" userId="S::michal.zeevi.vinter@sisma.org.il::93bf329a-3d8d-40fa-9bd7-5021cd0975a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1A1A1"/>
    <a:srgbClr val="FCDFDD"/>
    <a:srgbClr val="ECB6E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81497" autoAdjust="0"/>
  </p:normalViewPr>
  <p:slideViewPr>
    <p:cSldViewPr snapToGrid="0">
      <p:cViewPr varScale="1">
        <p:scale>
          <a:sx n="69" d="100"/>
          <a:sy n="69" d="100"/>
        </p:scale>
        <p:origin x="11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A466E29A-9BCB-40DD-8ED8-57A116D6D46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AA66EF-1AFB-4C4C-B5F6-41FC3303EA1E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86611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לפניכם שלוש פעילויות לצוות בהקשר לפורים.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b="1" dirty="0"/>
              <a:t>הפעילויות אינן תלויות זו בזו, אין משמעות לסדר העברתן וניתן לבחור בפעילות אחת או יותר.</a:t>
            </a:r>
          </a:p>
          <a:p>
            <a:endParaRPr lang="he-IL" dirty="0"/>
          </a:p>
          <a:p>
            <a:r>
              <a:rPr lang="he-IL" dirty="0"/>
              <a:t>מטרת הפעילויות:</a:t>
            </a:r>
          </a:p>
          <a:p>
            <a:r>
              <a:rPr lang="he-IL" dirty="0"/>
              <a:t>באווירת פורים, יצירת קרבה וחיזוק השייכות בקרב הצוות החינוכי.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738EDC-6A69-4AEE-A3BF-EC0BBCFBA62D}" type="slidenum">
              <a:rPr kumimoji="0" lang="he-I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he-I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1558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פעילות 1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נציג לצוות בכל פעם היגד אחר המתחיל במילים "כל מי ש"..  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מי שההיגד מדבר אליו ירעיש ברעשן/ירים יד/יעבור מקום.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נזמין את חברי הצוות לשתף ולהרחיב לאחר כל היגד.</a:t>
            </a: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e-IL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רצוי לחלק לצוות רעשנים ולהוסיף למשחק אווירה פורימית.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A66EF-1AFB-4C4C-B5F6-41FC3303EA1E}" type="slidenum">
              <a:rPr lang="he-IL" smtClean="0"/>
              <a:t>2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29063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b="1" dirty="0"/>
              <a:t>פעילות 2</a:t>
            </a:r>
          </a:p>
          <a:p>
            <a:r>
              <a:rPr lang="he-IL" dirty="0"/>
              <a:t>את תמונת הבינה המלאכותית ניתן לשלוח למנחה </a:t>
            </a:r>
            <a:r>
              <a:rPr lang="he-IL" dirty="0" err="1"/>
              <a:t>בוואטסאפ</a:t>
            </a:r>
            <a:r>
              <a:rPr lang="he-IL" dirty="0"/>
              <a:t>. </a:t>
            </a:r>
          </a:p>
          <a:p>
            <a:r>
              <a:rPr lang="he-IL" dirty="0"/>
              <a:t>לאחר מכן, המנחה ישתף בכל פעם בתמונה אחרת ששלחו לו, הקבוצה תנחש מהי התחפושת ולמי היא שייכת.</a:t>
            </a:r>
          </a:p>
          <a:p>
            <a:r>
              <a:rPr lang="he-IL" dirty="0"/>
              <a:t>לאחר מכן, בעל התחפושת יספר עליה – באיזה גיל התחפש אליה, האם התחבר אליה, האם התמונה שנוצרה ע"י הבינה המלאכותית מזכירה את מה שהיה במציאות...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A66EF-1AFB-4C4C-B5F6-41FC3303EA1E}" type="slidenum">
              <a:rPr lang="he-IL" smtClean="0"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856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פעילות 3</a:t>
            </a:r>
          </a:p>
          <a:p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מפגשים בזוגות</a:t>
            </a:r>
          </a:p>
          <a:p>
            <a:r>
              <a:rPr lang="he-IL" sz="1200" b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נשמיע מוזיקה. בכל פעם שהמוזיקה תיפסק, נשתף בזוגות, סביב היגד שנציג לשיח משותף. לכל שיתוף - 2 ד'.</a:t>
            </a:r>
          </a:p>
          <a:p>
            <a:r>
              <a:rPr lang="he-IL" sz="1200" b="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ניתן להשמיע ברקע את השיר - </a:t>
            </a:r>
            <a:r>
              <a:rPr lang="he-IL" dirty="0"/>
              <a:t>"חולם כמו יוסף" של חנן בן ארי בקישור </a:t>
            </a:r>
            <a:endParaRPr lang="en-US" dirty="0"/>
          </a:p>
          <a:p>
            <a:r>
              <a:rPr lang="en-US" dirty="0"/>
              <a:t>https://www.youtube.com/watch?v=8-eM3jecbDU</a:t>
            </a:r>
          </a:p>
          <a:p>
            <a:endParaRPr lang="en-US" dirty="0"/>
          </a:p>
          <a:p>
            <a:r>
              <a:rPr lang="he-IL" b="1" dirty="0"/>
              <a:t>ניתן להרחיב את הפעילות עפ"י השקופית הבאה.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A66EF-1AFB-4C4C-B5F6-41FC3303EA1E}" type="slidenum">
              <a:rPr lang="he-IL" smtClean="0"/>
              <a:t>4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44837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18FD7-0F4B-DB44-7F43-070D96797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>
            <a:extLst>
              <a:ext uri="{FF2B5EF4-FFF2-40B4-BE49-F238E27FC236}">
                <a16:creationId xmlns:a16="http://schemas.microsoft.com/office/drawing/2014/main" id="{2FDC2891-F550-D0E2-88FD-6BA5E30A1F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>
            <a:extLst>
              <a:ext uri="{FF2B5EF4-FFF2-40B4-BE49-F238E27FC236}">
                <a16:creationId xmlns:a16="http://schemas.microsoft.com/office/drawing/2014/main" id="{50867EBF-EDDF-C5BC-7917-353CED4FB3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פעילות 3 – הרחבה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dirty="0"/>
              <a:t>לאחר השיתוף בזוגות, נאמר:</a:t>
            </a:r>
            <a:endParaRPr lang="he-IL" sz="1200" b="1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לכולנו חלקים רבים בתוכנו. יש חלקים שאנו מביאים לידי ביטוי </a:t>
            </a:r>
            <a:r>
              <a:rPr lang="he-IL" sz="1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ואחרים שפחות. </a:t>
            </a:r>
          </a:p>
          <a:p>
            <a:r>
              <a:rPr kumimoji="0" lang="he-IL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חג פורים מאפשר לבטא חלקים נוספים שלנו, שמסיבות שונות אנחנו לא מביאים </a:t>
            </a:r>
            <a:r>
              <a:rPr kumimoji="0" lang="he-IL" sz="1200" b="1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לידי ביטוי ביום יום.</a:t>
            </a:r>
          </a:p>
          <a:p>
            <a:endParaRPr kumimoji="0" lang="he-IL" sz="1200" b="1" i="0" u="non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kumimoji="0" lang="he-IL" sz="1200" b="1" i="0" u="non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נזמין להמשך שיתוף בזוגות.</a:t>
            </a:r>
            <a:endParaRPr lang="he-IL" sz="18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0D3741BF-8890-335F-C4EA-B1DBCB2FF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A66EF-1AFB-4C4C-B5F6-41FC3303EA1E}" type="slidenum">
              <a:rPr lang="he-IL" smtClean="0"/>
              <a:t>5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965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לסיום המפגש</a:t>
            </a:r>
            <a:r>
              <a:rPr lang="he-IL" sz="1200" b="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endParaRPr lang="he-IL" sz="1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נזמין את חברי הצוות לספר על הרגשתם בעקבות המפגש וכן לשתף ולכתוב לעצמם - תזכורת מצב רוח – </a:t>
            </a: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דברים שגורמים לי למצב רוח טוב וחשוב שאזכור/אתן להם מקום, ולא רק בפורים...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A66EF-1AFB-4C4C-B5F6-41FC3303EA1E}" type="slidenum">
              <a:rPr lang="he-IL" smtClean="0"/>
              <a:t>6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098511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להדפסה.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AA66EF-1AFB-4C4C-B5F6-41FC3303EA1E}" type="slidenum">
              <a:rPr lang="he-IL" smtClean="0"/>
              <a:t>7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27305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6F73AD9-ABE8-A0FD-EF08-7D72D94784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1FEDF132-E6D7-4E14-A47D-DA5D8521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0DA1DA8-C7D4-F05A-5AC7-0EFF0D919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E5A0942-2B3F-12DD-5E2E-4049E71C6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69FB642-FACB-C9FF-2317-B87DCF321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50472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4DB9051-5F21-D6D1-BD19-A5318E879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A0B9A16D-8CD9-4155-F7A3-1A03894D91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AEA995C-B006-F2EF-60A1-CC782B25A8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27E0FB7A-632F-1ED0-6817-77DC5D03A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AAE5192-7486-6444-E230-147375E06F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9488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0F2B5E17-2D2F-D36D-9531-CF091EF6FC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44F28A53-D4E8-847D-5964-19CC7AB77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FA8D7BBE-7907-0558-4608-DB92FE256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9296B2AE-2F9B-0DB8-E403-A862ABF96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519BFF0-DEA6-8B4A-281F-EDE9CE782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350959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FB5BF9A-5D70-9CA3-8AA7-3675660000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5E69D4DF-52F6-F184-149D-B36E34CA84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C1E17815-1DA6-191B-F0C1-88BDD55A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D7C5F27C-587C-8A7F-0B65-DE9E14BCB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F5A9FBB0-26F6-D5A9-DA92-FCBACB0D9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66739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AD6EB0FE-B173-D1FE-01D8-308A6F62F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8090759-0313-4E02-A071-E313FB0642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07C18221-211C-7543-1FFA-1BDA85BB06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9D82915-B275-9312-5B34-FF32432EB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CEC644-6C76-45DF-CC4B-FB005BFF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00366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5C9A696E-6D9D-420D-F655-4D0FEF6961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0E2615D-8952-7DFB-4D4D-11FE04524C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8C833869-C2B7-0635-511F-D36E5AD76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2BFD58B-F5DF-5070-DE27-D5CEDBC50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B64FE38-A894-B215-1204-F786B4A67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900811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327CA15-B305-361C-CD6F-EF7D917F4E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9265CEA-383B-5392-FD3B-AEF1B2023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BA1EB74-42C8-C29E-F78B-5824574729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DCB66AF-141D-0D48-5339-6037A7239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2F01A11-07F6-3419-0F13-D11295513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ED889C7-8423-7AB1-6A5C-EB0E918D5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466571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B9B8388-134A-3B4B-999F-E1342DC5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F55C147-58D3-2BC1-F3C5-8D443B845B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4ED83011-977A-FC73-D0DA-A1288B0F6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0348A31F-B2AE-5D6F-4EAD-464607B67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D76DF59C-C994-2AC3-D2B4-E2734DE932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DC5757D3-F3C0-C619-D906-5CD7E4764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3C2BCE55-C297-D0CC-C7E0-09CF12065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387A476E-C694-BE40-BD8F-D7E72A590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439198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4E7283F-A583-F9F9-8711-D53B6C117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3EB25319-347B-94A9-0618-5AF5E845F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C50CC3B3-344D-A3F2-3560-7D311AA6D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E425CDFF-5FC2-A93F-5D26-513D7256BF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41344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863B8920-7157-B44B-55E5-979E8742FC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CFB04074-BF93-4E08-8320-936644B01F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946FC6A-F311-2187-3E6A-0A2A8ACE8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90963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E742838-6EA7-B077-43C1-861B44EB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913C086-5929-87F3-EF4C-29DFD712E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0A78AE7-8F76-3AE0-DC2F-003135E60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619655B7-B288-F537-993C-A251B4124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F1EB61D-50AD-E382-08FA-86BCBC576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E2558265-1C85-CB7B-0FAB-7463F2CCD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2880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690B48-B8E2-0922-9204-DB94D9695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8CDDD346-F5D0-DD1D-41F1-234807F676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02A540-AB6D-4759-6F28-2DF01D1A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4216E26-A51F-C1DE-569C-95D0C798D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77A43B73-30E4-A007-B61C-27870926C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756990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D09BFE1-DDF1-D63F-FE0C-163BC5953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4D06D7FB-4264-0BBD-3499-3C4042A675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43051191-0645-B036-FF13-4206339834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499265E5-1BF5-095F-31BB-890B070A7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7C0A53B4-21FA-6B03-61AE-462BCE1F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B3A48119-34CF-21AB-81FF-090B8628C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248185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529530F-050A-FFBA-DB09-DF761F267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D4BB05AB-077A-68C4-AB95-C797FDDCBD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B6FA86BE-1251-DCB7-B330-DBA5932B7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2A581CE-54F2-0726-AF73-E1A0C6028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9888BEEA-429A-3870-C860-8FE02650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40799694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C654A191-A7DC-E18E-A0A9-432B0A45A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6BE254A-07D1-55DB-4450-E78A6FA703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6C725D89-33E5-E2E7-319A-0CDC8D7F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88FF1F3F-ABF6-22B6-67AB-E5C3DA58D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46B290F3-95A3-D0BF-7BF7-CC263F7BC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12158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72231BEE-F907-3FE7-45CF-AA883B7A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DE131F9-265F-96C1-4AD6-FBD4FDA7D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EF388634-B64E-78D0-CB94-45A700033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6476030B-5AD7-CD40-0291-4DA39BDE8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9EEB829-9ABD-22AF-4959-6158BB0BF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42695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3ACC75C-EC08-D785-2B8B-797A2B914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8092635-35E6-9117-B905-1F096B4BB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B1F9413C-CCF9-2726-A627-6E21717DBD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1F006EF7-5247-3A0B-0204-D6178F751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5FC5A32C-9D4D-9B31-6277-161FEDD10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B48F070-2E71-8B16-3E06-60796E214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6133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85AA649-68B4-DEEE-419B-31742ECA7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42895A9-5B0D-7884-D3DE-36F6E27AC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A4AC6C9B-F758-53E0-A552-0518D6A1D9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C2C99015-5F10-6B2E-0D69-F4A1523199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122899BC-7142-381B-28FA-63F118FA47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BCB42CD7-9BC2-03E6-6AFA-F43018A47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6881587A-9B09-F4F3-6504-A981ABDDDF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1D1C5D96-7409-70A9-AAE5-47F9AE239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269037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BCB7A6B0-1DEA-1E85-A433-688CA7EE8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2D5595CE-EC5C-91F8-13AF-08E2169F4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36E7C7C6-5ECE-C31A-97AC-1BB0F19CE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3EF8CB1B-0A4E-EB7A-28B7-CD4252DAA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90200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9CF74ED6-743D-F7AC-FE8A-7CA60182D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086E2E3E-C906-E353-EC38-06508DEDC7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9FDEE72-D3FF-9C2B-301E-3D901287D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36119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9B7A5A0-D168-2E38-FCDB-756207EDAB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98BECA7D-732D-A4A4-7E43-02556B5BC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53A74F8B-F785-ED6F-5E9E-9FB5623DBA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0CB7A02-899D-D686-C960-F2C0C62FD5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501FF8E-4B70-57BB-C658-B894222EE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D47A9AE4-D671-0192-DFE0-C7054EBB1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9306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F613B9F7-3E51-AEA8-0F5E-82E943D563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6212225A-AB08-9E27-1C0D-127F927DB3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0123AC0A-495F-CB77-50E5-5310D961E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FF5CF32A-A0B2-B65B-A6CB-D80D3DF49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CF666F6D-0D72-4886-D39B-883034200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00FCE19A-564D-536D-8075-089E15F76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476002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4283EF89-A671-E7D6-B93B-F7407F4BD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47EAFFAA-C9A3-8768-A393-1B0502683B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DE3334CA-8599-0318-0D73-D15D49188C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679E24-7644-4A39-ADB2-FFAA4615E300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55C6AE21-AE41-60DA-1BDC-69D35FDEA6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A0A47D92-2663-FA35-ECFA-F6F47F0F1C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E415C78-F08C-4805-9264-D4823CE5456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93711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BDBBA22D-58AA-CF30-FF32-9CEC44379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B373EC71-01C4-FFAD-B051-2223E6C5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13DD59C0-FA0F-EBCC-9B19-0BC049D0E5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040015-9CBF-4F7E-9385-C440B78C1C07}" type="datetimeFigureOut">
              <a:rPr lang="he-IL" smtClean="0"/>
              <a:t>ה'/אדר/תשפ"ה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5D594C2-A384-8056-333F-B078353500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C3153937-828F-A7A8-F401-3EF93E17C0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48C693-089F-42F6-94F0-D627E780D4F1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78275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B1ACF-127B-7789-4E95-C1DC7F9F76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2" name="Group 2"/>
          <p:cNvGrpSpPr/>
          <p:nvPr/>
        </p:nvGrpSpPr>
        <p:grpSpPr>
          <a:xfrm>
            <a:off x="274069" y="264516"/>
            <a:ext cx="11643863" cy="6328968"/>
            <a:chOff x="0" y="0"/>
            <a:chExt cx="5304118" cy="2883029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81258" cy="2855089"/>
            </a:xfrm>
            <a:custGeom>
              <a:avLst/>
              <a:gdLst/>
              <a:ahLst/>
              <a:cxnLst/>
              <a:rect l="l" t="t" r="r" b="b"/>
              <a:pathLst>
                <a:path w="5281258" h="2855089">
                  <a:moveTo>
                    <a:pt x="5281258" y="2855089"/>
                  </a:moveTo>
                  <a:lnTo>
                    <a:pt x="0" y="2847469"/>
                  </a:lnTo>
                  <a:lnTo>
                    <a:pt x="0" y="1003446"/>
                  </a:lnTo>
                  <a:lnTo>
                    <a:pt x="17780" y="19050"/>
                  </a:lnTo>
                  <a:lnTo>
                    <a:pt x="2631561" y="0"/>
                  </a:lnTo>
                  <a:lnTo>
                    <a:pt x="5262208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310467" cy="2881758"/>
            </a:xfrm>
            <a:custGeom>
              <a:avLst/>
              <a:gdLst/>
              <a:ahLst/>
              <a:cxnLst/>
              <a:rect l="l" t="t" r="r" b="b"/>
              <a:pathLst>
                <a:path w="5310467" h="2881758">
                  <a:moveTo>
                    <a:pt x="5276178" y="21590"/>
                  </a:moveTo>
                  <a:cubicBezTo>
                    <a:pt x="5277448" y="34290"/>
                    <a:pt x="5277448" y="44450"/>
                    <a:pt x="5278717" y="54610"/>
                  </a:cubicBezTo>
                  <a:cubicBezTo>
                    <a:pt x="5281258" y="106981"/>
                    <a:pt x="5282528" y="168728"/>
                    <a:pt x="5285067" y="228270"/>
                  </a:cubicBezTo>
                  <a:cubicBezTo>
                    <a:pt x="5285067" y="314275"/>
                    <a:pt x="5297767" y="2010116"/>
                    <a:pt x="5304117" y="2096121"/>
                  </a:cubicBezTo>
                  <a:cubicBezTo>
                    <a:pt x="5310467" y="2226231"/>
                    <a:pt x="5306658" y="2358546"/>
                    <a:pt x="5306658" y="2488656"/>
                  </a:cubicBezTo>
                  <a:cubicBezTo>
                    <a:pt x="5306658" y="2603329"/>
                    <a:pt x="5307928" y="2709182"/>
                    <a:pt x="5309198" y="2820798"/>
                  </a:cubicBezTo>
                  <a:cubicBezTo>
                    <a:pt x="5309198" y="2842389"/>
                    <a:pt x="5309198" y="2856358"/>
                    <a:pt x="5309198" y="2880489"/>
                  </a:cubicBezTo>
                  <a:cubicBezTo>
                    <a:pt x="5286338" y="2880489"/>
                    <a:pt x="5266017" y="2881758"/>
                    <a:pt x="5234034" y="2880489"/>
                  </a:cubicBezTo>
                  <a:cubicBezTo>
                    <a:pt x="4966116" y="2875408"/>
                    <a:pt x="4694076" y="2881758"/>
                    <a:pt x="4426157" y="2876679"/>
                  </a:cubicBezTo>
                  <a:cubicBezTo>
                    <a:pt x="4265406" y="2872868"/>
                    <a:pt x="4108777" y="2875408"/>
                    <a:pt x="3948026" y="2872868"/>
                  </a:cubicBezTo>
                  <a:cubicBezTo>
                    <a:pt x="3873833" y="2871598"/>
                    <a:pt x="3799641" y="2870329"/>
                    <a:pt x="3725448" y="2869058"/>
                  </a:cubicBezTo>
                  <a:cubicBezTo>
                    <a:pt x="3680108" y="2869058"/>
                    <a:pt x="3638889" y="2870329"/>
                    <a:pt x="3593549" y="2870329"/>
                  </a:cubicBezTo>
                  <a:cubicBezTo>
                    <a:pt x="3478138" y="2869058"/>
                    <a:pt x="3160758" y="2870329"/>
                    <a:pt x="3045347" y="2869058"/>
                  </a:cubicBezTo>
                  <a:cubicBezTo>
                    <a:pt x="2962911" y="2867789"/>
                    <a:pt x="1314183" y="2876679"/>
                    <a:pt x="1231746" y="2875408"/>
                  </a:cubicBezTo>
                  <a:cubicBezTo>
                    <a:pt x="1211137" y="2875408"/>
                    <a:pt x="1186406" y="2876679"/>
                    <a:pt x="1165797" y="2876679"/>
                  </a:cubicBezTo>
                  <a:cubicBezTo>
                    <a:pt x="1116335" y="2876679"/>
                    <a:pt x="1070995" y="2877948"/>
                    <a:pt x="1021533" y="2877948"/>
                  </a:cubicBezTo>
                  <a:cubicBezTo>
                    <a:pt x="897879" y="2877948"/>
                    <a:pt x="778346" y="2876679"/>
                    <a:pt x="654691" y="2875408"/>
                  </a:cubicBezTo>
                  <a:cubicBezTo>
                    <a:pt x="580498" y="2874139"/>
                    <a:pt x="506306" y="2872868"/>
                    <a:pt x="436235" y="2871598"/>
                  </a:cubicBezTo>
                  <a:cubicBezTo>
                    <a:pt x="304336" y="2870329"/>
                    <a:pt x="172438" y="2869058"/>
                    <a:pt x="48260" y="2869058"/>
                  </a:cubicBezTo>
                  <a:cubicBezTo>
                    <a:pt x="38100" y="2869058"/>
                    <a:pt x="29210" y="2869058"/>
                    <a:pt x="19050" y="2867789"/>
                  </a:cubicBezTo>
                  <a:cubicBezTo>
                    <a:pt x="10160" y="2866518"/>
                    <a:pt x="5080" y="2860168"/>
                    <a:pt x="7620" y="2851279"/>
                  </a:cubicBezTo>
                  <a:cubicBezTo>
                    <a:pt x="16510" y="2819445"/>
                    <a:pt x="12700" y="2764313"/>
                    <a:pt x="11430" y="2706976"/>
                  </a:cubicBezTo>
                  <a:cubicBezTo>
                    <a:pt x="10160" y="2590098"/>
                    <a:pt x="6350" y="2475424"/>
                    <a:pt x="7620" y="2358546"/>
                  </a:cubicBezTo>
                  <a:cubicBezTo>
                    <a:pt x="5080" y="2212999"/>
                    <a:pt x="0" y="411306"/>
                    <a:pt x="7620" y="263554"/>
                  </a:cubicBezTo>
                  <a:cubicBezTo>
                    <a:pt x="8890" y="234885"/>
                    <a:pt x="7620" y="204012"/>
                    <a:pt x="8890" y="175343"/>
                  </a:cubicBezTo>
                  <a:cubicBezTo>
                    <a:pt x="10160" y="129033"/>
                    <a:pt x="12700" y="7831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93" y="30480"/>
                    <a:pt x="135342" y="29210"/>
                  </a:cubicBezTo>
                  <a:cubicBezTo>
                    <a:pt x="246631" y="25400"/>
                    <a:pt x="357920" y="22860"/>
                    <a:pt x="473331" y="20320"/>
                  </a:cubicBezTo>
                  <a:cubicBezTo>
                    <a:pt x="551646" y="17780"/>
                    <a:pt x="629960" y="16510"/>
                    <a:pt x="704153" y="13970"/>
                  </a:cubicBezTo>
                  <a:cubicBezTo>
                    <a:pt x="778346" y="11430"/>
                    <a:pt x="856660" y="8890"/>
                    <a:pt x="930853" y="8890"/>
                  </a:cubicBezTo>
                  <a:cubicBezTo>
                    <a:pt x="1013290" y="7620"/>
                    <a:pt x="1095726" y="10160"/>
                    <a:pt x="1178162" y="8890"/>
                  </a:cubicBezTo>
                  <a:cubicBezTo>
                    <a:pt x="1281208" y="8890"/>
                    <a:pt x="3148393" y="6350"/>
                    <a:pt x="3251438" y="5080"/>
                  </a:cubicBezTo>
                  <a:cubicBezTo>
                    <a:pt x="3350362" y="3810"/>
                    <a:pt x="3449286" y="2540"/>
                    <a:pt x="3552331" y="2540"/>
                  </a:cubicBezTo>
                  <a:cubicBezTo>
                    <a:pt x="3721326" y="1270"/>
                    <a:pt x="3886199" y="0"/>
                    <a:pt x="4055193" y="0"/>
                  </a:cubicBezTo>
                  <a:cubicBezTo>
                    <a:pt x="4125264" y="0"/>
                    <a:pt x="4199457" y="2540"/>
                    <a:pt x="4269528" y="2540"/>
                  </a:cubicBezTo>
                  <a:cubicBezTo>
                    <a:pt x="4463254" y="3810"/>
                    <a:pt x="4661101" y="5080"/>
                    <a:pt x="4854827" y="7620"/>
                  </a:cubicBezTo>
                  <a:cubicBezTo>
                    <a:pt x="4957872" y="8890"/>
                    <a:pt x="5060918" y="12700"/>
                    <a:pt x="5163963" y="16510"/>
                  </a:cubicBezTo>
                  <a:cubicBezTo>
                    <a:pt x="5188694" y="16510"/>
                    <a:pt x="5213425" y="16510"/>
                    <a:pt x="5234034" y="16510"/>
                  </a:cubicBezTo>
                  <a:cubicBezTo>
                    <a:pt x="5257128" y="17780"/>
                    <a:pt x="5266017" y="20320"/>
                    <a:pt x="5276178" y="21590"/>
                  </a:cubicBezTo>
                  <a:close/>
                  <a:moveTo>
                    <a:pt x="5286338" y="2863979"/>
                  </a:moveTo>
                  <a:cubicBezTo>
                    <a:pt x="5287608" y="2847468"/>
                    <a:pt x="5288878" y="2834768"/>
                    <a:pt x="5288878" y="2822068"/>
                  </a:cubicBezTo>
                  <a:cubicBezTo>
                    <a:pt x="5287608" y="2698155"/>
                    <a:pt x="5286338" y="2581277"/>
                    <a:pt x="5286338" y="2455577"/>
                  </a:cubicBezTo>
                  <a:cubicBezTo>
                    <a:pt x="5286338" y="2398241"/>
                    <a:pt x="5288878" y="2340904"/>
                    <a:pt x="5287608" y="2283567"/>
                  </a:cubicBezTo>
                  <a:cubicBezTo>
                    <a:pt x="5287608" y="2230641"/>
                    <a:pt x="5286338" y="2175510"/>
                    <a:pt x="5285067" y="2122584"/>
                  </a:cubicBezTo>
                  <a:cubicBezTo>
                    <a:pt x="5279988" y="2040989"/>
                    <a:pt x="5268558" y="351764"/>
                    <a:pt x="5268558" y="270169"/>
                  </a:cubicBezTo>
                  <a:cubicBezTo>
                    <a:pt x="5266017" y="201806"/>
                    <a:pt x="5263478" y="131238"/>
                    <a:pt x="5260938" y="63500"/>
                  </a:cubicBezTo>
                  <a:cubicBezTo>
                    <a:pt x="5259667" y="44450"/>
                    <a:pt x="5258398" y="43180"/>
                    <a:pt x="5221669" y="41910"/>
                  </a:cubicBezTo>
                  <a:cubicBezTo>
                    <a:pt x="5209303" y="41910"/>
                    <a:pt x="5201059" y="41910"/>
                    <a:pt x="5188694" y="40640"/>
                  </a:cubicBezTo>
                  <a:cubicBezTo>
                    <a:pt x="5085649" y="36830"/>
                    <a:pt x="4978481" y="31750"/>
                    <a:pt x="4875436" y="30480"/>
                  </a:cubicBezTo>
                  <a:cubicBezTo>
                    <a:pt x="4624005" y="26670"/>
                    <a:pt x="4368452" y="25400"/>
                    <a:pt x="4117021" y="22860"/>
                  </a:cubicBezTo>
                  <a:cubicBezTo>
                    <a:pt x="4079924" y="22860"/>
                    <a:pt x="4038706" y="22860"/>
                    <a:pt x="4001610" y="22860"/>
                  </a:cubicBezTo>
                  <a:cubicBezTo>
                    <a:pt x="3939783" y="22860"/>
                    <a:pt x="3877955" y="22860"/>
                    <a:pt x="3820250" y="22860"/>
                  </a:cubicBezTo>
                  <a:cubicBezTo>
                    <a:pt x="3688351" y="22860"/>
                    <a:pt x="3556453" y="22860"/>
                    <a:pt x="3428677" y="24130"/>
                  </a:cubicBezTo>
                  <a:cubicBezTo>
                    <a:pt x="3317387" y="25400"/>
                    <a:pt x="1441959" y="29210"/>
                    <a:pt x="1330670" y="29210"/>
                  </a:cubicBezTo>
                  <a:cubicBezTo>
                    <a:pt x="1149310" y="29210"/>
                    <a:pt x="967950" y="26670"/>
                    <a:pt x="786590" y="33020"/>
                  </a:cubicBezTo>
                  <a:cubicBezTo>
                    <a:pt x="691788" y="36830"/>
                    <a:pt x="601108" y="36830"/>
                    <a:pt x="510427" y="38100"/>
                  </a:cubicBezTo>
                  <a:cubicBezTo>
                    <a:pt x="353798" y="41910"/>
                    <a:pt x="197169" y="45720"/>
                    <a:pt x="49530" y="50800"/>
                  </a:cubicBezTo>
                  <a:cubicBezTo>
                    <a:pt x="36830" y="50800"/>
                    <a:pt x="34290" y="53340"/>
                    <a:pt x="33020" y="71696"/>
                  </a:cubicBezTo>
                  <a:cubicBezTo>
                    <a:pt x="31750" y="111391"/>
                    <a:pt x="31750" y="151086"/>
                    <a:pt x="30480" y="190780"/>
                  </a:cubicBezTo>
                  <a:cubicBezTo>
                    <a:pt x="29210" y="256938"/>
                    <a:pt x="26670" y="320890"/>
                    <a:pt x="25400" y="387048"/>
                  </a:cubicBezTo>
                  <a:cubicBezTo>
                    <a:pt x="20320" y="457616"/>
                    <a:pt x="26670" y="2182126"/>
                    <a:pt x="29210" y="2252694"/>
                  </a:cubicBezTo>
                  <a:cubicBezTo>
                    <a:pt x="29210" y="2327672"/>
                    <a:pt x="29210" y="2404857"/>
                    <a:pt x="30480" y="2479835"/>
                  </a:cubicBezTo>
                  <a:cubicBezTo>
                    <a:pt x="30480" y="2534967"/>
                    <a:pt x="33020" y="2590098"/>
                    <a:pt x="33020" y="2645229"/>
                  </a:cubicBezTo>
                  <a:cubicBezTo>
                    <a:pt x="33020" y="2704771"/>
                    <a:pt x="33020" y="2764313"/>
                    <a:pt x="31750" y="2822068"/>
                  </a:cubicBezTo>
                  <a:cubicBezTo>
                    <a:pt x="31750" y="2825879"/>
                    <a:pt x="31750" y="2828418"/>
                    <a:pt x="31750" y="2832229"/>
                  </a:cubicBezTo>
                  <a:cubicBezTo>
                    <a:pt x="31750" y="2842389"/>
                    <a:pt x="35560" y="2846199"/>
                    <a:pt x="44450" y="2846199"/>
                  </a:cubicBezTo>
                  <a:cubicBezTo>
                    <a:pt x="77636" y="2846199"/>
                    <a:pt x="135342" y="2847468"/>
                    <a:pt x="188925" y="2847468"/>
                  </a:cubicBezTo>
                  <a:cubicBezTo>
                    <a:pt x="267240" y="2847468"/>
                    <a:pt x="349676" y="2844929"/>
                    <a:pt x="427991" y="2847468"/>
                  </a:cubicBezTo>
                  <a:cubicBezTo>
                    <a:pt x="555768" y="2851279"/>
                    <a:pt x="683544" y="2853818"/>
                    <a:pt x="811320" y="2852549"/>
                  </a:cubicBezTo>
                  <a:cubicBezTo>
                    <a:pt x="893757" y="2851279"/>
                    <a:pt x="972071" y="2853818"/>
                    <a:pt x="1054508" y="2853818"/>
                  </a:cubicBezTo>
                  <a:cubicBezTo>
                    <a:pt x="1174041" y="2853818"/>
                    <a:pt x="1293573" y="2852549"/>
                    <a:pt x="1413106" y="2853818"/>
                  </a:cubicBezTo>
                  <a:cubicBezTo>
                    <a:pt x="1590345" y="2855089"/>
                    <a:pt x="3535844" y="2844929"/>
                    <a:pt x="3717204" y="2847468"/>
                  </a:cubicBezTo>
                  <a:cubicBezTo>
                    <a:pt x="3795519" y="2848739"/>
                    <a:pt x="3873833" y="2850008"/>
                    <a:pt x="3948026" y="2850008"/>
                  </a:cubicBezTo>
                  <a:cubicBezTo>
                    <a:pt x="4084046" y="2852549"/>
                    <a:pt x="4215944" y="2848739"/>
                    <a:pt x="4351965" y="2852549"/>
                  </a:cubicBezTo>
                  <a:cubicBezTo>
                    <a:pt x="4463254" y="2855089"/>
                    <a:pt x="4574543" y="2855089"/>
                    <a:pt x="4685832" y="2857629"/>
                  </a:cubicBezTo>
                  <a:cubicBezTo>
                    <a:pt x="4850705" y="2861439"/>
                    <a:pt x="5015578" y="2863979"/>
                    <a:pt x="5180451" y="2865249"/>
                  </a:cubicBezTo>
                  <a:cubicBezTo>
                    <a:pt x="5242278" y="2865249"/>
                    <a:pt x="5266017" y="2863979"/>
                    <a:pt x="5286338" y="2863979"/>
                  </a:cubicBezTo>
                  <a:close/>
                </a:path>
              </a:pathLst>
            </a:custGeom>
            <a:solidFill>
              <a:srgbClr val="442816"/>
            </a:solidFill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89AAEA6-16FD-6156-64C1-0157D2A06D75}"/>
              </a:ext>
            </a:extLst>
          </p:cNvPr>
          <p:cNvGrpSpPr/>
          <p:nvPr/>
        </p:nvGrpSpPr>
        <p:grpSpPr>
          <a:xfrm>
            <a:off x="2667247" y="2552925"/>
            <a:ext cx="6796566" cy="2159530"/>
            <a:chOff x="0" y="0"/>
            <a:chExt cx="4274726" cy="1821471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A4976BE7-4827-FACF-6880-55BC080E3361}"/>
                </a:ext>
              </a:extLst>
            </p:cNvPr>
            <p:cNvSpPr/>
            <p:nvPr/>
          </p:nvSpPr>
          <p:spPr>
            <a:xfrm>
              <a:off x="0" y="0"/>
              <a:ext cx="4274726" cy="1821471"/>
            </a:xfrm>
            <a:custGeom>
              <a:avLst/>
              <a:gdLst/>
              <a:ahLst/>
              <a:cxnLst/>
              <a:rect l="l" t="t" r="r" b="b"/>
              <a:pathLst>
                <a:path w="4274726" h="1821471">
                  <a:moveTo>
                    <a:pt x="0" y="50800"/>
                  </a:moveTo>
                  <a:lnTo>
                    <a:pt x="2137363" y="0"/>
                  </a:lnTo>
                  <a:lnTo>
                    <a:pt x="4274726" y="50800"/>
                  </a:lnTo>
                  <a:lnTo>
                    <a:pt x="4274726" y="1770671"/>
                  </a:lnTo>
                  <a:lnTo>
                    <a:pt x="2137363" y="1821471"/>
                  </a:lnTo>
                  <a:lnTo>
                    <a:pt x="0" y="1770671"/>
                  </a:lnTo>
                  <a:lnTo>
                    <a:pt x="0" y="50800"/>
                  </a:lnTo>
                  <a:close/>
                </a:path>
              </a:pathLst>
            </a:custGeom>
            <a:solidFill>
              <a:srgbClr val="F8F6F4"/>
            </a:solid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B0A79CC-921C-DF7E-6E76-893CB229D2FA}"/>
                </a:ext>
              </a:extLst>
            </p:cNvPr>
            <p:cNvSpPr txBox="1"/>
            <p:nvPr/>
          </p:nvSpPr>
          <p:spPr>
            <a:xfrm>
              <a:off x="0" y="-12700"/>
              <a:ext cx="8128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1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כותרת משנה 2">
            <a:extLst>
              <a:ext uri="{FF2B5EF4-FFF2-40B4-BE49-F238E27FC236}">
                <a16:creationId xmlns:a16="http://schemas.microsoft.com/office/drawing/2014/main" id="{CF204086-0AE9-7C97-49EF-868761915B90}"/>
              </a:ext>
            </a:extLst>
          </p:cNvPr>
          <p:cNvSpPr txBox="1">
            <a:spLocks/>
          </p:cNvSpPr>
          <p:nvPr/>
        </p:nvSpPr>
        <p:spPr>
          <a:xfrm>
            <a:off x="2204220" y="2966221"/>
            <a:ext cx="7777986" cy="1655762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3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he-IL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13" name="Google Shape;121;p15">
            <a:extLst>
              <a:ext uri="{FF2B5EF4-FFF2-40B4-BE49-F238E27FC236}">
                <a16:creationId xmlns:a16="http://schemas.microsoft.com/office/drawing/2014/main" id="{2679F65A-8AF3-7D95-99D9-317EBBFC685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81" y="313827"/>
            <a:ext cx="735140" cy="844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22;p15">
            <a:extLst>
              <a:ext uri="{FF2B5EF4-FFF2-40B4-BE49-F238E27FC236}">
                <a16:creationId xmlns:a16="http://schemas.microsoft.com/office/drawing/2014/main" id="{79D5C9EF-DEDA-A6B4-32EE-146257DB4488}"/>
              </a:ext>
            </a:extLst>
          </p:cNvPr>
          <p:cNvSpPr/>
          <p:nvPr/>
        </p:nvSpPr>
        <p:spPr>
          <a:xfrm>
            <a:off x="35718" y="1003541"/>
            <a:ext cx="2141984" cy="4049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משרד החינוך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מינהל פדגוגי</a:t>
            </a:r>
            <a:endParaRPr kumimoji="0" sz="1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1" eaLnBrk="1" fontAlgn="auto" latinLnBrk="0" hangingPunct="1">
              <a:lnSpc>
                <a:spcPct val="88888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x-none" sz="1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אגף בכיר שירות פסיכולוגי ייעוצי</a:t>
            </a:r>
            <a:endParaRPr kumimoji="0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5" name="Google Shape;127;p15">
            <a:extLst>
              <a:ext uri="{FF2B5EF4-FFF2-40B4-BE49-F238E27FC236}">
                <a16:creationId xmlns:a16="http://schemas.microsoft.com/office/drawing/2014/main" id="{1DF68F69-7E62-82AD-5132-48250B4CEA69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66135" y="437251"/>
            <a:ext cx="2141984" cy="1023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CC97B4A4-0067-0DD3-A926-BB2AEF68F1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BF8"/>
              </a:clrFrom>
              <a:clrTo>
                <a:srgbClr val="FFFBF8">
                  <a:alpha val="0"/>
                </a:srgbClr>
              </a:clrTo>
            </a:clrChange>
          </a:blip>
          <a:srcRect b="37107"/>
          <a:stretch/>
        </p:blipFill>
        <p:spPr>
          <a:xfrm>
            <a:off x="3737863" y="-450654"/>
            <a:ext cx="4716275" cy="2966221"/>
          </a:xfrm>
          <a:prstGeom prst="rect">
            <a:avLst/>
          </a:prstGeom>
        </p:spPr>
      </p:pic>
      <p:sp>
        <p:nvSpPr>
          <p:cNvPr id="5" name="כותרת משנה 2">
            <a:extLst>
              <a:ext uri="{FF2B5EF4-FFF2-40B4-BE49-F238E27FC236}">
                <a16:creationId xmlns:a16="http://schemas.microsoft.com/office/drawing/2014/main" id="{121DE88B-4634-9FEA-D553-10D886F965A2}"/>
              </a:ext>
            </a:extLst>
          </p:cNvPr>
          <p:cNvSpPr txBox="1">
            <a:spLocks/>
          </p:cNvSpPr>
          <p:nvPr/>
        </p:nvSpPr>
        <p:spPr>
          <a:xfrm>
            <a:off x="2207008" y="2799219"/>
            <a:ext cx="7777987" cy="1655763"/>
          </a:xfrm>
          <a:prstGeom prst="rect">
            <a:avLst/>
          </a:prstGeom>
        </p:spPr>
        <p:txBody>
          <a:bodyPr/>
          <a:lstStyle>
            <a:lvl1pPr marL="228611" indent="-228611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1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95325" indent="-190510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62038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6853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6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7648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81299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114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90930" indent="-152408" algn="l" defTabSz="60963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3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09615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כלים ופעילויות</a:t>
            </a:r>
            <a:b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</a:br>
            <a:r>
              <a:rPr kumimoji="0" lang="he-IL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 לחיזוק כוחות ולניהול שיח רגשי</a:t>
            </a:r>
          </a:p>
          <a:p>
            <a:pPr marL="0" marR="0" lvl="0" indent="0" algn="ctr" defTabSz="609615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0000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he-IL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Arial"/>
              </a:rPr>
              <a:t>לתלמידים ולצוות החינוכי</a:t>
            </a:r>
          </a:p>
        </p:txBody>
      </p:sp>
      <p:sp>
        <p:nvSpPr>
          <p:cNvPr id="20" name="תיבת טקסט 19">
            <a:extLst>
              <a:ext uri="{FF2B5EF4-FFF2-40B4-BE49-F238E27FC236}">
                <a16:creationId xmlns:a16="http://schemas.microsoft.com/office/drawing/2014/main" id="{3AE6F50F-323A-7FBF-5A3C-DDE012D95733}"/>
              </a:ext>
            </a:extLst>
          </p:cNvPr>
          <p:cNvSpPr txBox="1"/>
          <p:nvPr/>
        </p:nvSpPr>
        <p:spPr>
          <a:xfrm>
            <a:off x="8107039" y="5726964"/>
            <a:ext cx="350433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צוות חינוכי </a:t>
            </a:r>
            <a:endParaRPr lang="he-IL" sz="36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תיבת טקסט 20">
            <a:extLst>
              <a:ext uri="{FF2B5EF4-FFF2-40B4-BE49-F238E27FC236}">
                <a16:creationId xmlns:a16="http://schemas.microsoft.com/office/drawing/2014/main" id="{661F7353-DDC1-D363-BB01-B7F1F8BFEBD0}"/>
              </a:ext>
            </a:extLst>
          </p:cNvPr>
          <p:cNvSpPr txBox="1"/>
          <p:nvPr/>
        </p:nvSpPr>
        <p:spPr>
          <a:xfrm>
            <a:off x="4008542" y="4815125"/>
            <a:ext cx="411397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חיפוש ותחפושת</a:t>
            </a:r>
          </a:p>
          <a:p>
            <a:pPr algn="ctr"/>
            <a:r>
              <a:rPr lang="he-IL" sz="36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אוסף פעילויות לפורים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>
            <a:extLst>
              <a:ext uri="{FF2B5EF4-FFF2-40B4-BE49-F238E27FC236}">
                <a16:creationId xmlns:a16="http://schemas.microsoft.com/office/drawing/2014/main" id="{1A84DA28-1A4C-F11E-DBE4-046C1342C614}"/>
              </a:ext>
            </a:extLst>
          </p:cNvPr>
          <p:cNvGrpSpPr/>
          <p:nvPr/>
        </p:nvGrpSpPr>
        <p:grpSpPr>
          <a:xfrm rot="5400000">
            <a:off x="-1435959" y="1435959"/>
            <a:ext cx="6858002" cy="3986083"/>
            <a:chOff x="0" y="0"/>
            <a:chExt cx="6186311" cy="2239770"/>
          </a:xfrm>
          <a:solidFill>
            <a:srgbClr val="FCDFDD"/>
          </a:solidFill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AE27B586-F41E-19DC-C9B4-439E62F324E2}"/>
                </a:ext>
              </a:extLst>
            </p:cNvPr>
            <p:cNvSpPr/>
            <p:nvPr/>
          </p:nvSpPr>
          <p:spPr>
            <a:xfrm>
              <a:off x="0" y="0"/>
              <a:ext cx="6186311" cy="2239770"/>
            </a:xfrm>
            <a:custGeom>
              <a:avLst/>
              <a:gdLst/>
              <a:ahLst/>
              <a:cxnLst/>
              <a:rect l="l" t="t" r="r" b="b"/>
              <a:pathLst>
                <a:path w="6186311" h="2239770">
                  <a:moveTo>
                    <a:pt x="0" y="0"/>
                  </a:moveTo>
                  <a:lnTo>
                    <a:pt x="6186311" y="0"/>
                  </a:lnTo>
                  <a:lnTo>
                    <a:pt x="6186311" y="2239770"/>
                  </a:lnTo>
                  <a:lnTo>
                    <a:pt x="0" y="22397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" name="כותרת 1">
            <a:extLst>
              <a:ext uri="{FF2B5EF4-FFF2-40B4-BE49-F238E27FC236}">
                <a16:creationId xmlns:a16="http://schemas.microsoft.com/office/drawing/2014/main" id="{87280C31-A32A-5A76-CFB8-547579BAE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1969" y="250030"/>
            <a:ext cx="3667897" cy="1325563"/>
          </a:xfrm>
        </p:spPr>
        <p:txBody>
          <a:bodyPr>
            <a:noAutofit/>
          </a:bodyPr>
          <a:lstStyle/>
          <a:p>
            <a:pPr algn="ctr"/>
            <a: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1 </a:t>
            </a:r>
            <a:b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כל מי ש...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E28F29F8-000A-FD47-0907-8620344E66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676" y="1575593"/>
            <a:ext cx="10699892" cy="503237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אוהבים להתחפש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התחפשו לחייל/שוטר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היו אסתר המלכה/המלך אחשוורוש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ממש לא אהבו להתחפש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התחפשו בתחפושת שהביכה אותם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או שלא היו מרוצים ממנה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שאצלם בבית הכינו לבד את התחפושות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שנהנ</a:t>
            </a: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ו</a:t>
            </a:r>
            <a:r>
              <a:rPr lang="he-IL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לארגן משלוחי מנות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שאי פעם התחפשו לליצן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he-IL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שנהגו להתחפש בתחפושות מקוריות</a:t>
            </a:r>
          </a:p>
        </p:txBody>
      </p:sp>
      <p:pic>
        <p:nvPicPr>
          <p:cNvPr id="10" name="תמונה 9">
            <a:extLst>
              <a:ext uri="{FF2B5EF4-FFF2-40B4-BE49-F238E27FC236}">
                <a16:creationId xmlns:a16="http://schemas.microsoft.com/office/drawing/2014/main" id="{21A76CE5-7A02-953C-86DF-C2E41BF28EE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332" y="385573"/>
            <a:ext cx="3109455" cy="5430473"/>
          </a:xfrm>
          <a:prstGeom prst="rect">
            <a:avLst/>
          </a:prstGeom>
        </p:spPr>
      </p:pic>
      <p:pic>
        <p:nvPicPr>
          <p:cNvPr id="8" name="תמונה 7">
            <a:extLst>
              <a:ext uri="{FF2B5EF4-FFF2-40B4-BE49-F238E27FC236}">
                <a16:creationId xmlns:a16="http://schemas.microsoft.com/office/drawing/2014/main" id="{A5B11F5C-CF00-4132-5364-EDD837298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6676" y="3226340"/>
            <a:ext cx="2902229" cy="293022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968778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2">
            <a:extLst>
              <a:ext uri="{FF2B5EF4-FFF2-40B4-BE49-F238E27FC236}">
                <a16:creationId xmlns:a16="http://schemas.microsoft.com/office/drawing/2014/main" id="{50491CBD-2D84-4E85-DB4A-7870E99887AD}"/>
              </a:ext>
            </a:extLst>
          </p:cNvPr>
          <p:cNvGrpSpPr/>
          <p:nvPr/>
        </p:nvGrpSpPr>
        <p:grpSpPr>
          <a:xfrm rot="5400000">
            <a:off x="-1712935" y="1712935"/>
            <a:ext cx="6858002" cy="3432131"/>
            <a:chOff x="0" y="0"/>
            <a:chExt cx="6186311" cy="2239770"/>
          </a:xfrm>
          <a:solidFill>
            <a:srgbClr val="FCDFDD"/>
          </a:solidFill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AF748D4A-2C75-3BF0-B017-CE583AD73858}"/>
                </a:ext>
              </a:extLst>
            </p:cNvPr>
            <p:cNvSpPr/>
            <p:nvPr/>
          </p:nvSpPr>
          <p:spPr>
            <a:xfrm>
              <a:off x="0" y="0"/>
              <a:ext cx="6186311" cy="2239770"/>
            </a:xfrm>
            <a:custGeom>
              <a:avLst/>
              <a:gdLst/>
              <a:ahLst/>
              <a:cxnLst/>
              <a:rect l="l" t="t" r="r" b="b"/>
              <a:pathLst>
                <a:path w="6186311" h="2239770">
                  <a:moveTo>
                    <a:pt x="0" y="0"/>
                  </a:moveTo>
                  <a:lnTo>
                    <a:pt x="6186311" y="0"/>
                  </a:lnTo>
                  <a:lnTo>
                    <a:pt x="6186311" y="2239770"/>
                  </a:lnTo>
                  <a:lnTo>
                    <a:pt x="0" y="22397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4" name="מלבן 13">
            <a:extLst>
              <a:ext uri="{FF2B5EF4-FFF2-40B4-BE49-F238E27FC236}">
                <a16:creationId xmlns:a16="http://schemas.microsoft.com/office/drawing/2014/main" id="{16EBD169-C2FA-21CC-4ADF-0CE07F9FAF36}"/>
              </a:ext>
            </a:extLst>
          </p:cNvPr>
          <p:cNvSpPr/>
          <p:nvPr/>
        </p:nvSpPr>
        <p:spPr>
          <a:xfrm>
            <a:off x="1063156" y="1435082"/>
            <a:ext cx="10065685" cy="5223650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F588DC91-18F0-0FFB-49A9-DA9711B7C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2163" y="1556442"/>
            <a:ext cx="7736936" cy="5102290"/>
          </a:xfrm>
        </p:spPr>
        <p:txBody>
          <a:bodyPr>
            <a:normAutofit lnSpcReduction="10000"/>
          </a:bodyPr>
          <a:lstStyle/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היזכרו בתחפושת שהתחפשתם אליה בעבר ותרצו לשתף בה.</a:t>
            </a:r>
          </a:p>
          <a:p>
            <a:pPr marL="0" indent="0" algn="r" rtl="1">
              <a:lnSpc>
                <a:spcPct val="107000"/>
              </a:lnSpc>
              <a:spcAft>
                <a:spcPts val="800"/>
              </a:spcAft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זו יכולה להיות תחפושת ש..</a:t>
            </a:r>
          </a:p>
          <a:p>
            <a:pPr marL="0" lvl="0" indent="0" algn="r" rtl="1">
              <a:lnSpc>
                <a:spcPct val="107000"/>
              </a:lnSpc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- אהבתם מאוד והתחברתם אליה</a:t>
            </a:r>
            <a:endParaRPr 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r" rtl="1">
              <a:lnSpc>
                <a:spcPct val="107000"/>
              </a:lnSpc>
              <a:buFontTx/>
              <a:buChar char="-"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פחות אהבתם / בחרו אותה עבורכם</a:t>
            </a:r>
          </a:p>
          <a:p>
            <a:pPr lvl="0" algn="r" rtl="1">
              <a:lnSpc>
                <a:spcPct val="107000"/>
              </a:lnSpc>
              <a:buFontTx/>
              <a:buChar char="-"/>
            </a:pPr>
            <a:endParaRPr lang="he-I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r" rtl="1">
              <a:lnSpc>
                <a:spcPct val="107000"/>
              </a:lnSpc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בקשו מהבינה המלאכותית ליצור תמונה שמייצגת תחפושת זו.</a:t>
            </a:r>
          </a:p>
          <a:p>
            <a:pPr marL="0" lvl="0" indent="0" algn="r" rtl="1">
              <a:lnSpc>
                <a:spcPct val="107000"/>
              </a:lnSpc>
              <a:buNone/>
            </a:pP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מה דעתכם על התמונה שנוצרה? </a:t>
            </a:r>
            <a:b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latin typeface="Calibri" panose="020F0502020204030204" pitchFamily="34" charset="0"/>
                <a:cs typeface="Calibri" panose="020F0502020204030204" pitchFamily="34" charset="0"/>
              </a:rPr>
              <a:t>האם היא קרובה למה שהיה במציאות?</a:t>
            </a:r>
          </a:p>
          <a:p>
            <a:pPr marL="0" lvl="0" indent="0" algn="r" rtl="1">
              <a:lnSpc>
                <a:spcPct val="107000"/>
              </a:lnSpc>
              <a:buNone/>
            </a:pP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מוזמנים לשתף – </a:t>
            </a:r>
            <a:br>
              <a:rPr lang="en-US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באיזה גיל התחפשתם בתחפושת זו?</a:t>
            </a:r>
            <a:b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</a:b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האם הייתם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בוחרים את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he-IL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התחפושת כיום?</a:t>
            </a:r>
            <a:endParaRPr lang="he-IL" dirty="0"/>
          </a:p>
        </p:txBody>
      </p:sp>
      <p:pic>
        <p:nvPicPr>
          <p:cNvPr id="15" name="תמונה 14">
            <a:extLst>
              <a:ext uri="{FF2B5EF4-FFF2-40B4-BE49-F238E27FC236}">
                <a16:creationId xmlns:a16="http://schemas.microsoft.com/office/drawing/2014/main" id="{E6549341-E4AF-1ED6-0160-DF5EC85D2B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9453" y="2292263"/>
            <a:ext cx="3825419" cy="1565753"/>
          </a:xfrm>
          <a:prstGeom prst="rect">
            <a:avLst/>
          </a:prstGeom>
        </p:spPr>
      </p:pic>
      <p:sp>
        <p:nvSpPr>
          <p:cNvPr id="2" name="כותרת 1">
            <a:extLst>
              <a:ext uri="{FF2B5EF4-FFF2-40B4-BE49-F238E27FC236}">
                <a16:creationId xmlns:a16="http://schemas.microsoft.com/office/drawing/2014/main" id="{E726B197-947D-5B20-C833-847A2E65D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5088" y="109519"/>
            <a:ext cx="7821823" cy="1325563"/>
          </a:xfrm>
        </p:spPr>
        <p:txBody>
          <a:bodyPr>
            <a:noAutofit/>
          </a:bodyPr>
          <a:lstStyle/>
          <a:p>
            <a:pPr algn="ctr"/>
            <a: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פעילות 2</a:t>
            </a:r>
            <a:b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על תמונה ובינה</a:t>
            </a:r>
          </a:p>
        </p:txBody>
      </p:sp>
    </p:spTree>
    <p:extLst>
      <p:ext uri="{BB962C8B-B14F-4D97-AF65-F5344CB8AC3E}">
        <p14:creationId xmlns:p14="http://schemas.microsoft.com/office/powerpoint/2010/main" val="3960389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958BF9-4A1B-B656-F897-B2D3457D92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402FF921-DEDC-55FC-2A61-951CFD2A8C80}"/>
              </a:ext>
            </a:extLst>
          </p:cNvPr>
          <p:cNvGrpSpPr/>
          <p:nvPr/>
        </p:nvGrpSpPr>
        <p:grpSpPr>
          <a:xfrm>
            <a:off x="0" y="1569660"/>
            <a:ext cx="12192000" cy="5288339"/>
            <a:chOff x="0" y="0"/>
            <a:chExt cx="6186311" cy="2239770"/>
          </a:xfrm>
          <a:solidFill>
            <a:srgbClr val="FCDFDD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D16C917-C08F-9D0F-0C49-2F830DBBC770}"/>
                </a:ext>
              </a:extLst>
            </p:cNvPr>
            <p:cNvSpPr/>
            <p:nvPr/>
          </p:nvSpPr>
          <p:spPr>
            <a:xfrm>
              <a:off x="0" y="0"/>
              <a:ext cx="6186311" cy="2239770"/>
            </a:xfrm>
            <a:custGeom>
              <a:avLst/>
              <a:gdLst/>
              <a:ahLst/>
              <a:cxnLst/>
              <a:rect l="l" t="t" r="r" b="b"/>
              <a:pathLst>
                <a:path w="6186311" h="2239770">
                  <a:moveTo>
                    <a:pt x="0" y="0"/>
                  </a:moveTo>
                  <a:lnTo>
                    <a:pt x="6186311" y="0"/>
                  </a:lnTo>
                  <a:lnTo>
                    <a:pt x="6186311" y="2239770"/>
                  </a:lnTo>
                  <a:lnTo>
                    <a:pt x="0" y="22397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כותרת 1">
            <a:extLst>
              <a:ext uri="{FF2B5EF4-FFF2-40B4-BE49-F238E27FC236}">
                <a16:creationId xmlns:a16="http://schemas.microsoft.com/office/drawing/2014/main" id="{82C009C2-3DE8-8D77-D781-370984488F86}"/>
              </a:ext>
            </a:extLst>
          </p:cNvPr>
          <p:cNvSpPr txBox="1">
            <a:spLocks/>
          </p:cNvSpPr>
          <p:nvPr/>
        </p:nvSpPr>
        <p:spPr>
          <a:xfrm>
            <a:off x="3056351" y="1745023"/>
            <a:ext cx="8319595" cy="4831141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בשבילי "להתחפש" מרגיש כמו...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לאלו תחפושות התחפשתי במהלך השנים</a:t>
            </a:r>
            <a:r>
              <a:rPr lang="en-US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lang="he-IL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זיכרון מיוחד של תחפושת מיוחדת שאני נושא/נושאת עימי...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למה רציתי/הייתי רוצה להתחפש ולא התחפשתי</a:t>
            </a:r>
            <a:r>
              <a:rPr lang="en-US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lang="he-IL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למה הייתי מתחפש/מתחפשת היום?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cs typeface="Calibri" panose="020F0502020204030204" pitchFamily="34" charset="0"/>
              </a:rPr>
              <a:t>למה לא הייתי רוצה להתחפש לעולם?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תחפושת שראיתי אצל אחרים ואהבתי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28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תחפושת מקורית שנתקלתי בה במהלך השנים </a:t>
            </a:r>
            <a:endParaRPr lang="en-US" sz="2800" dirty="0"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E8EE1C2A-F789-DE8F-81FE-4D24B10D81EC}"/>
              </a:ext>
            </a:extLst>
          </p:cNvPr>
          <p:cNvSpPr txBox="1"/>
          <p:nvPr/>
        </p:nvSpPr>
        <p:spPr>
          <a:xfrm>
            <a:off x="3471964" y="0"/>
            <a:ext cx="54636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פעילות 3</a:t>
            </a:r>
          </a:p>
          <a:p>
            <a:pPr algn="ctr"/>
            <a: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משתה ושמחה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7A395EBD-72C3-488E-1ABD-CB98CF97871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" y="1718302"/>
            <a:ext cx="3805881" cy="513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75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BC1ACE-0727-5299-3217-EDDDE03BA7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69CD754-A6FD-72EC-851C-B037F5FEC718}"/>
              </a:ext>
            </a:extLst>
          </p:cNvPr>
          <p:cNvGrpSpPr/>
          <p:nvPr/>
        </p:nvGrpSpPr>
        <p:grpSpPr>
          <a:xfrm>
            <a:off x="0" y="1569660"/>
            <a:ext cx="12192000" cy="5288339"/>
            <a:chOff x="0" y="0"/>
            <a:chExt cx="6186311" cy="2239770"/>
          </a:xfrm>
          <a:solidFill>
            <a:srgbClr val="FCDFDD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5945E16-CCF1-0A9F-BCD1-CC3BAB1DE6E4}"/>
                </a:ext>
              </a:extLst>
            </p:cNvPr>
            <p:cNvSpPr/>
            <p:nvPr/>
          </p:nvSpPr>
          <p:spPr>
            <a:xfrm>
              <a:off x="0" y="0"/>
              <a:ext cx="6186311" cy="2239770"/>
            </a:xfrm>
            <a:custGeom>
              <a:avLst/>
              <a:gdLst/>
              <a:ahLst/>
              <a:cxnLst/>
              <a:rect l="l" t="t" r="r" b="b"/>
              <a:pathLst>
                <a:path w="6186311" h="2239770">
                  <a:moveTo>
                    <a:pt x="0" y="0"/>
                  </a:moveTo>
                  <a:lnTo>
                    <a:pt x="6186311" y="0"/>
                  </a:lnTo>
                  <a:lnTo>
                    <a:pt x="6186311" y="2239770"/>
                  </a:lnTo>
                  <a:lnTo>
                    <a:pt x="0" y="22397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6" name="כותרת 1">
            <a:extLst>
              <a:ext uri="{FF2B5EF4-FFF2-40B4-BE49-F238E27FC236}">
                <a16:creationId xmlns:a16="http://schemas.microsoft.com/office/drawing/2014/main" id="{C52593E9-DD10-1D88-32F7-64A4AF9FBA11}"/>
              </a:ext>
            </a:extLst>
          </p:cNvPr>
          <p:cNvSpPr txBox="1">
            <a:spLocks/>
          </p:cNvSpPr>
          <p:nvPr/>
        </p:nvSpPr>
        <p:spPr>
          <a:xfrm>
            <a:off x="1903957" y="1718302"/>
            <a:ext cx="9958192" cy="5026962"/>
          </a:xfrm>
          <a:prstGeom prst="rect">
            <a:avLst/>
          </a:prstGeom>
        </p:spPr>
        <p:txBody>
          <a:bodyPr>
            <a:no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תחפושת שלי שהכי התחברתי אליה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3200" dirty="0"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איזה תחפושת/דמות הייתי רוצה לאמץ לעצמי לשנה הקרובה?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לאיזו דמות ארצה לתת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e-IL" sz="32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יותר מקום בחיי?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D63E37F-9EAB-5AD5-7301-FE93FBDE2536}"/>
              </a:ext>
            </a:extLst>
          </p:cNvPr>
          <p:cNvSpPr txBox="1"/>
          <p:nvPr/>
        </p:nvSpPr>
        <p:spPr>
          <a:xfrm>
            <a:off x="3471964" y="0"/>
            <a:ext cx="5463664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פעילות 3</a:t>
            </a:r>
          </a:p>
          <a:p>
            <a:pPr algn="ctr"/>
            <a:r>
              <a:rPr lang="he-IL" sz="4800" b="1" dirty="0">
                <a:solidFill>
                  <a:srgbClr val="F1A1A1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משתה ושמחה</a:t>
            </a:r>
          </a:p>
        </p:txBody>
      </p:sp>
      <p:pic>
        <p:nvPicPr>
          <p:cNvPr id="11" name="תמונה 10">
            <a:extLst>
              <a:ext uri="{FF2B5EF4-FFF2-40B4-BE49-F238E27FC236}">
                <a16:creationId xmlns:a16="http://schemas.microsoft.com/office/drawing/2014/main" id="{9A5339E5-E4D6-90CB-3166-10F7AAC872A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-2" y="1718302"/>
            <a:ext cx="3805881" cy="5139697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7EBB8375-BA84-0610-EFE3-AF31F28E5F8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69918" y="478201"/>
            <a:ext cx="925869" cy="9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DF1755-FAE3-34A5-4C15-0AA3C2EF0E36}"/>
              </a:ext>
            </a:extLst>
          </p:cNvPr>
          <p:cNvGrpSpPr/>
          <p:nvPr/>
        </p:nvGrpSpPr>
        <p:grpSpPr>
          <a:xfrm>
            <a:off x="0" y="-12032"/>
            <a:ext cx="12192000" cy="6858000"/>
            <a:chOff x="0" y="0"/>
            <a:chExt cx="6186311" cy="2239770"/>
          </a:xfrm>
          <a:solidFill>
            <a:srgbClr val="FCDFDD"/>
          </a:solidFill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5EF5243-52ED-A732-482E-E5B111949B1F}"/>
                </a:ext>
              </a:extLst>
            </p:cNvPr>
            <p:cNvSpPr/>
            <p:nvPr/>
          </p:nvSpPr>
          <p:spPr>
            <a:xfrm>
              <a:off x="0" y="0"/>
              <a:ext cx="6186311" cy="2239770"/>
            </a:xfrm>
            <a:custGeom>
              <a:avLst/>
              <a:gdLst/>
              <a:ahLst/>
              <a:cxnLst/>
              <a:rect l="l" t="t" r="r" b="b"/>
              <a:pathLst>
                <a:path w="6186311" h="2239770">
                  <a:moveTo>
                    <a:pt x="0" y="0"/>
                  </a:moveTo>
                  <a:lnTo>
                    <a:pt x="6186311" y="0"/>
                  </a:lnTo>
                  <a:lnTo>
                    <a:pt x="6186311" y="2239770"/>
                  </a:lnTo>
                  <a:lnTo>
                    <a:pt x="0" y="223977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e-IL" sz="1800" b="0" i="0" u="none" strike="noStrike" kern="1200" cap="none" spc="0" normalizeH="0" baseline="0" noProof="0" dirty="0">
                <a:ln>
                  <a:noFill/>
                </a:ln>
                <a:solidFill>
                  <a:srgbClr val="FFCC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endParaRPr>
            </a:p>
          </p:txBody>
        </p:sp>
      </p:grpSp>
      <p:pic>
        <p:nvPicPr>
          <p:cNvPr id="22" name="תמונה 21">
            <a:extLst>
              <a:ext uri="{FF2B5EF4-FFF2-40B4-BE49-F238E27FC236}">
                <a16:creationId xmlns:a16="http://schemas.microsoft.com/office/drawing/2014/main" id="{DE0F37C4-463A-2785-8C86-BE67E7CDCA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249" y="4772417"/>
            <a:ext cx="2541282" cy="1892150"/>
          </a:xfrm>
          <a:prstGeom prst="rect">
            <a:avLst/>
          </a:prstGeom>
        </p:spPr>
      </p:pic>
      <p:pic>
        <p:nvPicPr>
          <p:cNvPr id="6" name="תמונה 5">
            <a:extLst>
              <a:ext uri="{FF2B5EF4-FFF2-40B4-BE49-F238E27FC236}">
                <a16:creationId xmlns:a16="http://schemas.microsoft.com/office/drawing/2014/main" id="{BCDC9EAD-BB5C-5606-2121-0C7539B62B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301" b="9061"/>
          <a:stretch/>
        </p:blipFill>
        <p:spPr>
          <a:xfrm>
            <a:off x="3293587" y="433249"/>
            <a:ext cx="5604826" cy="5058669"/>
          </a:xfrm>
          <a:custGeom>
            <a:avLst/>
            <a:gdLst/>
            <a:ahLst/>
            <a:cxnLst/>
            <a:rect l="l" t="t" r="r" b="b"/>
            <a:pathLst>
              <a:path w="2442835" h="2236365">
                <a:moveTo>
                  <a:pt x="1178694" y="0"/>
                </a:moveTo>
                <a:cubicBezTo>
                  <a:pt x="1426542" y="0"/>
                  <a:pt x="1608393" y="124353"/>
                  <a:pt x="1857551" y="314024"/>
                </a:cubicBezTo>
                <a:cubicBezTo>
                  <a:pt x="1885386" y="335216"/>
                  <a:pt x="1913222" y="356156"/>
                  <a:pt x="1940168" y="376379"/>
                </a:cubicBezTo>
                <a:cubicBezTo>
                  <a:pt x="2086213" y="486125"/>
                  <a:pt x="2224133" y="589796"/>
                  <a:pt x="2315923" y="702353"/>
                </a:cubicBezTo>
                <a:cubicBezTo>
                  <a:pt x="2403676" y="809955"/>
                  <a:pt x="2442835" y="917915"/>
                  <a:pt x="2442835" y="1052431"/>
                </a:cubicBezTo>
                <a:cubicBezTo>
                  <a:pt x="2442835" y="1389589"/>
                  <a:pt x="2341663" y="1692735"/>
                  <a:pt x="2157925" y="1906050"/>
                </a:cubicBezTo>
                <a:cubicBezTo>
                  <a:pt x="2068023" y="2010385"/>
                  <a:pt x="1960192" y="2091482"/>
                  <a:pt x="1837422" y="2147045"/>
                </a:cubicBezTo>
                <a:cubicBezTo>
                  <a:pt x="1706420" y="2206285"/>
                  <a:pt x="1558592" y="2236365"/>
                  <a:pt x="1397973" y="2236365"/>
                </a:cubicBezTo>
                <a:cubicBezTo>
                  <a:pt x="1227656" y="2236365"/>
                  <a:pt x="1055033" y="2204038"/>
                  <a:pt x="885082" y="2140253"/>
                </a:cubicBezTo>
                <a:cubicBezTo>
                  <a:pt x="719588" y="2078255"/>
                  <a:pt x="562062" y="1986944"/>
                  <a:pt x="429436" y="1876226"/>
                </a:cubicBezTo>
                <a:cubicBezTo>
                  <a:pt x="294504" y="1763618"/>
                  <a:pt x="188455" y="1635487"/>
                  <a:pt x="114279" y="1495506"/>
                </a:cubicBezTo>
                <a:cubicBezTo>
                  <a:pt x="38477" y="1352411"/>
                  <a:pt x="0" y="1203340"/>
                  <a:pt x="0" y="1052431"/>
                </a:cubicBezTo>
                <a:cubicBezTo>
                  <a:pt x="0" y="900449"/>
                  <a:pt x="61386" y="811692"/>
                  <a:pt x="189137" y="641019"/>
                </a:cubicBezTo>
                <a:cubicBezTo>
                  <a:pt x="219961" y="599856"/>
                  <a:pt x="251833" y="557266"/>
                  <a:pt x="284438" y="510435"/>
                </a:cubicBezTo>
                <a:cubicBezTo>
                  <a:pt x="533598" y="152646"/>
                  <a:pt x="801051" y="0"/>
                  <a:pt x="1178694" y="0"/>
                </a:cubicBezTo>
                <a:close/>
              </a:path>
            </a:pathLst>
          </a:custGeom>
        </p:spPr>
      </p:pic>
      <p:sp>
        <p:nvSpPr>
          <p:cNvPr id="19" name="תיבת טקסט 18">
            <a:extLst>
              <a:ext uri="{FF2B5EF4-FFF2-40B4-BE49-F238E27FC236}">
                <a16:creationId xmlns:a16="http://schemas.microsoft.com/office/drawing/2014/main" id="{9B073B54-DCC4-8459-A46E-79FB8837BE79}"/>
              </a:ext>
            </a:extLst>
          </p:cNvPr>
          <p:cNvSpPr txBox="1"/>
          <p:nvPr/>
        </p:nvSpPr>
        <p:spPr>
          <a:xfrm>
            <a:off x="3797664" y="1366082"/>
            <a:ext cx="4393657" cy="333046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תזכורת מצב רוח (: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לא רק בפורים...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ממש חשוב לי </a:t>
            </a:r>
          </a:p>
          <a:p>
            <a:pPr algn="ctr">
              <a:lnSpc>
                <a:spcPct val="150000"/>
              </a:lnSpc>
            </a:pPr>
            <a:r>
              <a:rPr lang="he-IL" sz="3600" b="1" dirty="0">
                <a:latin typeface="Calibri" panose="020F0502020204030204" pitchFamily="34" charset="0"/>
                <a:cs typeface="Calibri" panose="020F0502020204030204" pitchFamily="34" charset="0"/>
              </a:rPr>
              <a:t>להזכיר לעצמי</a:t>
            </a:r>
          </a:p>
        </p:txBody>
      </p:sp>
    </p:spTree>
    <p:extLst>
      <p:ext uri="{BB962C8B-B14F-4D97-AF65-F5344CB8AC3E}">
        <p14:creationId xmlns:p14="http://schemas.microsoft.com/office/powerpoint/2010/main" val="3827323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תמונה 2" descr="תמונה שמכילה צילום מסך, טקסט, אומנות, עיצוב&#10;&#10;תוכן שנוצר על-ידי בינה מלאכותית עשוי להיות שגוי.">
            <a:extLst>
              <a:ext uri="{FF2B5EF4-FFF2-40B4-BE49-F238E27FC236}">
                <a16:creationId xmlns:a16="http://schemas.microsoft.com/office/drawing/2014/main" id="{2DB94A92-8D2A-A46C-2F57-4F18AEFE17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57625" cy="6858000"/>
          </a:xfrm>
          <a:prstGeom prst="rect">
            <a:avLst/>
          </a:prstGeom>
        </p:spPr>
      </p:pic>
      <p:pic>
        <p:nvPicPr>
          <p:cNvPr id="4" name="תמונה 3">
            <a:extLst>
              <a:ext uri="{FF2B5EF4-FFF2-40B4-BE49-F238E27FC236}">
                <a16:creationId xmlns:a16="http://schemas.microsoft.com/office/drawing/2014/main" id="{2735A750-8CDC-9F0E-394C-8D5ADB94B1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083" y="0"/>
            <a:ext cx="3857625" cy="6858000"/>
          </a:xfrm>
          <a:prstGeom prst="rect">
            <a:avLst/>
          </a:prstGeom>
        </p:spPr>
      </p:pic>
      <p:pic>
        <p:nvPicPr>
          <p:cNvPr id="5" name="תמונה 4">
            <a:extLst>
              <a:ext uri="{FF2B5EF4-FFF2-40B4-BE49-F238E27FC236}">
                <a16:creationId xmlns:a16="http://schemas.microsoft.com/office/drawing/2014/main" id="{E8CDD5A1-F9C9-4027-8F3D-8DA6346A3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0166" y="0"/>
            <a:ext cx="3857625" cy="6858000"/>
          </a:xfrm>
          <a:prstGeom prst="rect">
            <a:avLst/>
          </a:prstGeom>
        </p:spPr>
      </p:pic>
      <p:sp>
        <p:nvSpPr>
          <p:cNvPr id="7" name="תיבת טקסט 6">
            <a:extLst>
              <a:ext uri="{FF2B5EF4-FFF2-40B4-BE49-F238E27FC236}">
                <a16:creationId xmlns:a16="http://schemas.microsoft.com/office/drawing/2014/main" id="{68B2C6CC-84C4-56FF-0F20-3FBE42B3C3A5}"/>
              </a:ext>
            </a:extLst>
          </p:cNvPr>
          <p:cNvSpPr txBox="1"/>
          <p:nvPr/>
        </p:nvSpPr>
        <p:spPr>
          <a:xfrm rot="21364213">
            <a:off x="7189868" y="883291"/>
            <a:ext cx="610602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דברים שחשוב לי להזכיר לעצמי</a:t>
            </a:r>
          </a:p>
        </p:txBody>
      </p:sp>
      <p:sp>
        <p:nvSpPr>
          <p:cNvPr id="8" name="תיבת טקסט 7">
            <a:extLst>
              <a:ext uri="{FF2B5EF4-FFF2-40B4-BE49-F238E27FC236}">
                <a16:creationId xmlns:a16="http://schemas.microsoft.com/office/drawing/2014/main" id="{11D46F58-9F83-38E8-2FF2-BB43A74E485F}"/>
              </a:ext>
            </a:extLst>
          </p:cNvPr>
          <p:cNvSpPr txBox="1"/>
          <p:nvPr/>
        </p:nvSpPr>
        <p:spPr>
          <a:xfrm rot="21364213">
            <a:off x="2958764" y="859225"/>
            <a:ext cx="610602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דברים שחשוב לי להזכיר לעצמי</a:t>
            </a:r>
          </a:p>
        </p:txBody>
      </p:sp>
      <p:sp>
        <p:nvSpPr>
          <p:cNvPr id="9" name="תיבת טקסט 8">
            <a:extLst>
              <a:ext uri="{FF2B5EF4-FFF2-40B4-BE49-F238E27FC236}">
                <a16:creationId xmlns:a16="http://schemas.microsoft.com/office/drawing/2014/main" id="{84646D73-15B5-573D-56F9-C565CAF2DAEC}"/>
              </a:ext>
            </a:extLst>
          </p:cNvPr>
          <p:cNvSpPr txBox="1"/>
          <p:nvPr/>
        </p:nvSpPr>
        <p:spPr>
          <a:xfrm rot="21364213">
            <a:off x="-1184361" y="859228"/>
            <a:ext cx="6106026" cy="464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דברים שחשוב לי להזכיר לעצמי</a:t>
            </a:r>
          </a:p>
        </p:txBody>
      </p:sp>
      <p:sp>
        <p:nvSpPr>
          <p:cNvPr id="2" name="תיבת טקסט 1">
            <a:extLst>
              <a:ext uri="{FF2B5EF4-FFF2-40B4-BE49-F238E27FC236}">
                <a16:creationId xmlns:a16="http://schemas.microsoft.com/office/drawing/2014/main" id="{B6980CC5-881E-56AE-A064-DAE7DF6E6003}"/>
              </a:ext>
            </a:extLst>
          </p:cNvPr>
          <p:cNvSpPr txBox="1"/>
          <p:nvPr/>
        </p:nvSpPr>
        <p:spPr>
          <a:xfrm rot="21364213">
            <a:off x="7041479" y="470922"/>
            <a:ext cx="6106026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תזכורת מצב רוח</a:t>
            </a:r>
          </a:p>
        </p:txBody>
      </p:sp>
      <p:sp>
        <p:nvSpPr>
          <p:cNvPr id="6" name="תיבת טקסט 5">
            <a:extLst>
              <a:ext uri="{FF2B5EF4-FFF2-40B4-BE49-F238E27FC236}">
                <a16:creationId xmlns:a16="http://schemas.microsoft.com/office/drawing/2014/main" id="{959558FD-21B3-A70D-A11D-11687B054389}"/>
              </a:ext>
            </a:extLst>
          </p:cNvPr>
          <p:cNvSpPr txBox="1"/>
          <p:nvPr/>
        </p:nvSpPr>
        <p:spPr>
          <a:xfrm rot="21364213">
            <a:off x="2871335" y="467710"/>
            <a:ext cx="6106026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תזכורת מצב רוח</a:t>
            </a:r>
          </a:p>
        </p:txBody>
      </p:sp>
      <p:sp>
        <p:nvSpPr>
          <p:cNvPr id="10" name="תיבת טקסט 9">
            <a:extLst>
              <a:ext uri="{FF2B5EF4-FFF2-40B4-BE49-F238E27FC236}">
                <a16:creationId xmlns:a16="http://schemas.microsoft.com/office/drawing/2014/main" id="{D0D1D51D-531B-C2D6-B9F1-C781C218D714}"/>
              </a:ext>
            </a:extLst>
          </p:cNvPr>
          <p:cNvSpPr txBox="1"/>
          <p:nvPr/>
        </p:nvSpPr>
        <p:spPr>
          <a:xfrm rot="21364213">
            <a:off x="-1151284" y="455680"/>
            <a:ext cx="6106026" cy="671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75000"/>
                    <a:lumOff val="2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תזכורת מצב רוח</a:t>
            </a:r>
          </a:p>
        </p:txBody>
      </p:sp>
    </p:spTree>
    <p:extLst>
      <p:ext uri="{BB962C8B-B14F-4D97-AF65-F5344CB8AC3E}">
        <p14:creationId xmlns:p14="http://schemas.microsoft.com/office/powerpoint/2010/main" val="525186207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3766</TotalTime>
  <Words>582</Words>
  <Application>Microsoft Office PowerPoint</Application>
  <PresentationFormat>מסך רחב</PresentationFormat>
  <Paragraphs>92</Paragraphs>
  <Slides>7</Slides>
  <Notes>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5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Calibri Light</vt:lpstr>
      <vt:lpstr>ערכת נושא Office</vt:lpstr>
      <vt:lpstr>1_ערכת נושא Office</vt:lpstr>
      <vt:lpstr>מצגת של PowerPoint‏</vt:lpstr>
      <vt:lpstr>פעילות 1  כל מי ש...</vt:lpstr>
      <vt:lpstr>פעילות 2 על תמונה ובינה</vt:lpstr>
      <vt:lpstr>מצגת של PowerPoint‏</vt:lpstr>
      <vt:lpstr>מצגת של PowerPoint‏</vt:lpstr>
      <vt:lpstr>מצגת של PowerPoint‏</vt:lpstr>
      <vt:lpstr>מצגת של PowerPoint‏</vt:lpstr>
    </vt:vector>
  </TitlesOfParts>
  <Company>Ministry of Education - Israel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נעמה קנטמן</dc:creator>
  <cp:lastModifiedBy>דנה וסר הררי</cp:lastModifiedBy>
  <cp:revision>85</cp:revision>
  <dcterms:created xsi:type="dcterms:W3CDTF">2025-02-21T11:46:00Z</dcterms:created>
  <dcterms:modified xsi:type="dcterms:W3CDTF">2025-03-05T09:46:12Z</dcterms:modified>
</cp:coreProperties>
</file>