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6" r:id="rId2"/>
  </p:sldMasterIdLst>
  <p:notesMasterIdLst>
    <p:notesMasterId r:id="rId22"/>
  </p:notesMasterIdLst>
  <p:sldIdLst>
    <p:sldId id="282" r:id="rId3"/>
    <p:sldId id="290" r:id="rId4"/>
    <p:sldId id="293" r:id="rId5"/>
    <p:sldId id="299" r:id="rId6"/>
    <p:sldId id="295" r:id="rId7"/>
    <p:sldId id="291" r:id="rId8"/>
    <p:sldId id="296" r:id="rId9"/>
    <p:sldId id="298" r:id="rId10"/>
    <p:sldId id="297" r:id="rId11"/>
    <p:sldId id="294" r:id="rId12"/>
    <p:sldId id="300" r:id="rId13"/>
    <p:sldId id="353" r:id="rId14"/>
    <p:sldId id="354" r:id="rId15"/>
    <p:sldId id="355" r:id="rId16"/>
    <p:sldId id="356" r:id="rId17"/>
    <p:sldId id="359" r:id="rId18"/>
    <p:sldId id="357" r:id="rId19"/>
    <p:sldId id="301" r:id="rId20"/>
    <p:sldId id="352" r:id="rId2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 lastIdx="4" clrIdx="0">
    <p:extLst>
      <p:ext uri="{19B8F6BF-5375-455C-9EA6-DF929625EA0E}">
        <p15:presenceInfo xmlns:p15="http://schemas.microsoft.com/office/powerpoint/2012/main" userId="873281f71de5b1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71" autoAdjust="0"/>
    <p:restoredTop sz="88163" autoAdjust="0"/>
  </p:normalViewPr>
  <p:slideViewPr>
    <p:cSldViewPr snapToGrid="0">
      <p:cViewPr varScale="1">
        <p:scale>
          <a:sx n="59" d="100"/>
          <a:sy n="59" d="100"/>
        </p:scale>
        <p:origin x="92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855409D-C9A1-4984-AD7F-238143C7B831}" type="datetimeFigureOut">
              <a:rPr lang="he-IL" smtClean="0"/>
              <a:t>א'/ניסן/תשפ"ה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879580F-CEAF-436C-8C23-6D1D3FB7ECDD}" type="slidenum">
              <a:rPr lang="he-IL" smtClean="0"/>
              <a:t>‹#›</a:t>
            </a:fld>
            <a:endParaRPr lang="he-IL"/>
          </a:p>
        </p:txBody>
      </p:sp>
    </p:spTree>
    <p:extLst>
      <p:ext uri="{BB962C8B-B14F-4D97-AF65-F5344CB8AC3E}">
        <p14:creationId xmlns:p14="http://schemas.microsoft.com/office/powerpoint/2010/main" val="27053268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eshiva.org.il/midrash/3349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dirty="0">
                <a:solidFill>
                  <a:srgbClr val="000000"/>
                </a:solidFill>
                <a:effectLst/>
                <a:latin typeface="Calibri" panose="020F0502020204030204" pitchFamily="34" charset="0"/>
              </a:rPr>
              <a:t>מפגש זה מיועד לחדר מורים לפעילות קצרה לקראת הפסח (כפתיחה להשתלמות או כפעילות להרמת כוסית).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dirty="0">
                <a:solidFill>
                  <a:srgbClr val="000000"/>
                </a:solidFill>
                <a:effectLst/>
                <a:latin typeface="Calibri" panose="020F0502020204030204" pitchFamily="34" charset="0"/>
              </a:rPr>
              <a:t>בפסח מוטיב שאילת השאלות עולה באופן מובהק מתוך ההגדה, כדרך של הבנים להיות שותפים בסיפור יציאת מצרים בליל הסדר.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dirty="0">
                <a:solidFill>
                  <a:srgbClr val="000000"/>
                </a:solidFill>
                <a:effectLst/>
                <a:latin typeface="Calibri" panose="020F0502020204030204" pitchFamily="34" charset="0"/>
              </a:rPr>
              <a:t>שאילת שאלות היא כלי מרכזי בעבודת המורה, במהלך השיעור ומחוצה לו.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dirty="0">
                <a:solidFill>
                  <a:srgbClr val="000000"/>
                </a:solidFill>
                <a:effectLst/>
                <a:latin typeface="Calibri" panose="020F0502020204030204" pitchFamily="34" charset="0"/>
              </a:rPr>
              <a:t>במפגש זה נעסוק בחיבור בין הדברים וניגע בתפיסה של המורה את מקומה של השאלה, על היבטיה השונים, כפי שהיא מופיעה בהגדה.</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42213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ניתן ללמוד את המקור בזוגות (כ 3-4 דק') או להקריא אותו במליאה ולשאול את הצוות שאלות מנחות כגון:</a:t>
            </a:r>
          </a:p>
          <a:p>
            <a:r>
              <a:rPr lang="he-IL" dirty="0"/>
              <a:t>מה דיבר אליכם/נגע בכם במקור?</a:t>
            </a:r>
          </a:p>
          <a:p>
            <a:r>
              <a:rPr lang="he-IL" dirty="0"/>
              <a:t>מה התחדש לכם?</a:t>
            </a:r>
          </a:p>
          <a:p>
            <a:r>
              <a:rPr lang="he-IL" dirty="0"/>
              <a:t>איך אתם תופסים את הקשר שבין שאילת שאלות לחירות?</a:t>
            </a:r>
          </a:p>
          <a:p>
            <a:r>
              <a:rPr lang="he-IL" dirty="0"/>
              <a:t>איפה פוגש אתכם בעבודתכם נושא שאילת השאלות?</a:t>
            </a:r>
          </a:p>
          <a:p>
            <a:endParaRPr lang="he-IL" dirty="0"/>
          </a:p>
          <a:p>
            <a:pPr algn="r" rtl="1">
              <a:lnSpc>
                <a:spcPct val="107000"/>
              </a:lnSpc>
              <a:spcAft>
                <a:spcPts val="800"/>
              </a:spcAft>
            </a:pPr>
            <a:r>
              <a:rPr lang="he-IL" dirty="0"/>
              <a:t>ניתן לסכם ששאלות הן </a:t>
            </a:r>
            <a:r>
              <a:rPr lang="he-IL" u="sng" dirty="0"/>
              <a:t>המפתח לחירות</a:t>
            </a:r>
            <a:r>
              <a:rPr lang="he-IL" dirty="0"/>
              <a:t>, </a:t>
            </a:r>
            <a:r>
              <a:rPr kumimoji="0" lang="he-IL" sz="1200" b="1"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כמו שאומר הרב זקס:"</a:t>
            </a:r>
            <a:r>
              <a:rPr lang="he-IL" sz="1200" b="1" dirty="0">
                <a:effectLst/>
                <a:latin typeface="Calibri" panose="020F0502020204030204" pitchFamily="34" charset="0"/>
                <a:ea typeface="Calibri" panose="020F0502020204030204" pitchFamily="34" charset="0"/>
                <a:cs typeface="Arial" panose="020B0604020202020204" pitchFamily="34" charset="0"/>
              </a:rPr>
              <a:t>החירות בטלה כשהיא נעשית מובנת מאליה..."</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a:p>
            <a:r>
              <a:rPr lang="he-IL" dirty="0"/>
              <a:t>עבד אינו שואל שאלות אלא מבצע ללא חשיבה את מה שאומרים לו לעשות. </a:t>
            </a:r>
          </a:p>
          <a:p>
            <a:r>
              <a:rPr lang="he-IL" dirty="0"/>
              <a:t>כמובן גם בביצוע ללא שאלות ישנו ערך, אך יש בזה גם שיעבוד לתפיסות אחרות שאינן חלק מהתפיסה האישית העצמית של האדם. </a:t>
            </a:r>
          </a:p>
          <a:p>
            <a:r>
              <a:rPr lang="he-IL" dirty="0"/>
              <a:t>כשישנו חיבור אישי לביצוע, המתברר לאדם ע"י שאלה שנשאל או ששאל, הסיכוי שהוא יהיה חלק אינטגרלי מאותה משימה הוא גבוה יותר.</a:t>
            </a:r>
          </a:p>
          <a:p>
            <a:r>
              <a:rPr lang="he-IL" dirty="0"/>
              <a:t>השאלה מפלסת את הדרך אל העולם הפנימי שלנו , ואנו רוצים לקדם אצל תלמידינו את היכולת לברר ולהתברר ע"י פיתוח מיומנות שאילת השאלות. פסח הוא הזדמנות לעסוק ולברר לעצמינו את עמדותינו ותחושותינו ביחס למיומנות זו, הן מההיבט של שואלים והן מההיבט של נשאלים.</a:t>
            </a:r>
          </a:p>
        </p:txBody>
      </p:sp>
      <p:sp>
        <p:nvSpPr>
          <p:cNvPr id="4" name="מציין מיקום של מספר שקופית 3"/>
          <p:cNvSpPr>
            <a:spLocks noGrp="1"/>
          </p:cNvSpPr>
          <p:nvPr>
            <p:ph type="sldNum" sz="quarter" idx="5"/>
          </p:nvPr>
        </p:nvSpPr>
        <p:spPr/>
        <p:txBody>
          <a:bodyPr/>
          <a:lstStyle/>
          <a:p>
            <a:fld id="{1879580F-CEAF-436C-8C23-6D1D3FB7ECDD}" type="slidenum">
              <a:rPr lang="he-IL" smtClean="0"/>
              <a:t>2</a:t>
            </a:fld>
            <a:endParaRPr lang="he-IL"/>
          </a:p>
        </p:txBody>
      </p:sp>
    </p:spTree>
    <p:extLst>
      <p:ext uri="{BB962C8B-B14F-4D97-AF65-F5344CB8AC3E}">
        <p14:creationId xmlns:p14="http://schemas.microsoft.com/office/powerpoint/2010/main" val="329508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השאלה מתבססת על הסברו של המהר"ל מפראג על ארבעת הבנים בהגדה של פסח.</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נקרין שקף זה. נכוון את הצוות לבחור סוג של שאלה המגיעה מצד הלומדים ומעוררת אצלם עניין, נותנת להם תחושה של חדווה, סיפוק והתעוררות במהלך ההוראה שלהם. אין הכוונה לסוגי לומדים אלא לסוגי שאלות.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נוכל לשאול:</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מה יש באותה שאלה שמעורר אצלי את תחושת הסיפוק?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אילו רגשות נוספים אני חווה בזמן ששואלים אותי שאלה מסוג זה?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איזה סוג של שאלה מאתגר אותי?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איזה סוג של שאלה ארצה להישאל? </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879580F-CEAF-436C-8C23-6D1D3FB7ECDD}"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24467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נדפיס את השקפים הבאים.</a:t>
            </a:r>
          </a:p>
          <a:p>
            <a:r>
              <a:rPr lang="he-IL" dirty="0"/>
              <a:t>ניתן להציע בחירה אקראית של כרטיסיה או לפזר את הכרטיסיות על השולחן ולבקש מחברי הצוות לבחור כרטיסיה אחת שבהקשר אליה יבחרו לשתף. </a:t>
            </a:r>
          </a:p>
          <a:p>
            <a:r>
              <a:rPr lang="he-IL" dirty="0"/>
              <a:t>בצוות גדול ניתן לחלק למספר קבוצות. נדגיש כי מספר אנשים יכולים להתייחס לאותה כרטיסיה.</a:t>
            </a:r>
          </a:p>
          <a:p>
            <a:r>
              <a:rPr lang="he-IL" dirty="0"/>
              <a:t>ניתן להקרין את השקפים ולהזמין בכל פעם כמה משתתפים להתייחס להיגדים.</a:t>
            </a:r>
          </a:p>
        </p:txBody>
      </p:sp>
      <p:sp>
        <p:nvSpPr>
          <p:cNvPr id="4" name="מציין מיקום של מספר שקופית 3"/>
          <p:cNvSpPr>
            <a:spLocks noGrp="1"/>
          </p:cNvSpPr>
          <p:nvPr>
            <p:ph type="sldNum" sz="quarter" idx="5"/>
          </p:nvPr>
        </p:nvSpPr>
        <p:spPr/>
        <p:txBody>
          <a:bodyPr/>
          <a:lstStyle/>
          <a:p>
            <a:fld id="{1879580F-CEAF-436C-8C23-6D1D3FB7ECDD}" type="slidenum">
              <a:rPr lang="he-IL" smtClean="0"/>
              <a:t>4</a:t>
            </a:fld>
            <a:endParaRPr lang="he-IL"/>
          </a:p>
        </p:txBody>
      </p:sp>
    </p:spTree>
    <p:extLst>
      <p:ext uri="{BB962C8B-B14F-4D97-AF65-F5344CB8AC3E}">
        <p14:creationId xmlns:p14="http://schemas.microsoft.com/office/powerpoint/2010/main" val="377301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נבקש דימוי מתאים לתחושה</a:t>
            </a:r>
          </a:p>
        </p:txBody>
      </p:sp>
      <p:sp>
        <p:nvSpPr>
          <p:cNvPr id="4" name="מציין מיקום של מספר שקופית 3"/>
          <p:cNvSpPr>
            <a:spLocks noGrp="1"/>
          </p:cNvSpPr>
          <p:nvPr>
            <p:ph type="sldNum" sz="quarter" idx="5"/>
          </p:nvPr>
        </p:nvSpPr>
        <p:spPr/>
        <p:txBody>
          <a:bodyPr/>
          <a:lstStyle/>
          <a:p>
            <a:fld id="{1879580F-CEAF-436C-8C23-6D1D3FB7ECDD}" type="slidenum">
              <a:rPr lang="he-IL" smtClean="0"/>
              <a:t>6</a:t>
            </a:fld>
            <a:endParaRPr lang="he-IL"/>
          </a:p>
        </p:txBody>
      </p:sp>
    </p:spTree>
    <p:extLst>
      <p:ext uri="{BB962C8B-B14F-4D97-AF65-F5344CB8AC3E}">
        <p14:creationId xmlns:p14="http://schemas.microsoft.com/office/powerpoint/2010/main" val="241314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במליאה</a:t>
            </a:r>
            <a:endParaRPr lang="he-IL" b="0" dirty="0"/>
          </a:p>
          <a:p>
            <a:r>
              <a:rPr lang="he-IL" b="0" dirty="0"/>
              <a:t>נזמין את חברי הצוות לשתף בשאלות שהתבהרו להם או שהתעוררו בהם בעקבות השיתוף.</a:t>
            </a:r>
            <a:endParaRPr lang="he-IL" b="1" dirty="0"/>
          </a:p>
        </p:txBody>
      </p:sp>
      <p:sp>
        <p:nvSpPr>
          <p:cNvPr id="4" name="מציין מיקום של מספר שקופית 3"/>
          <p:cNvSpPr>
            <a:spLocks noGrp="1"/>
          </p:cNvSpPr>
          <p:nvPr>
            <p:ph type="sldNum" sz="quarter" idx="5"/>
          </p:nvPr>
        </p:nvSpPr>
        <p:spPr/>
        <p:txBody>
          <a:bodyPr/>
          <a:lstStyle/>
          <a:p>
            <a:fld id="{1879580F-CEAF-436C-8C23-6D1D3FB7ECDD}" type="slidenum">
              <a:rPr lang="he-IL" smtClean="0"/>
              <a:t>17</a:t>
            </a:fld>
            <a:endParaRPr lang="he-IL"/>
          </a:p>
        </p:txBody>
      </p:sp>
    </p:spTree>
    <p:extLst>
      <p:ext uri="{BB962C8B-B14F-4D97-AF65-F5344CB8AC3E}">
        <p14:creationId xmlns:p14="http://schemas.microsoft.com/office/powerpoint/2010/main" val="307856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hlinkClick r:id="rId3"/>
              </a:rPr>
              <a:t>https://www.yeshiva.org.il/midrash/33499</a:t>
            </a:r>
            <a:r>
              <a:rPr kumimoji="0" lang="he-IL"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rPr>
              <a:t>מתוך דברי הרב יונתן זקס זצ"ל המובאים באתר ישיבה</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p:cNvSpPr>
            <a:spLocks noGrp="1"/>
          </p:cNvSpPr>
          <p:nvPr>
            <p:ph type="sldNum" sz="quarter" idx="5"/>
          </p:nvPr>
        </p:nvSpPr>
        <p:spPr/>
        <p:txBody>
          <a:bodyPr/>
          <a:lstStyle/>
          <a:p>
            <a:fld id="{1879580F-CEAF-436C-8C23-6D1D3FB7ECDD}" type="slidenum">
              <a:rPr lang="he-IL" smtClean="0"/>
              <a:t>18</a:t>
            </a:fld>
            <a:endParaRPr lang="he-IL"/>
          </a:p>
        </p:txBody>
      </p:sp>
    </p:spTree>
    <p:extLst>
      <p:ext uri="{BB962C8B-B14F-4D97-AF65-F5344CB8AC3E}">
        <p14:creationId xmlns:p14="http://schemas.microsoft.com/office/powerpoint/2010/main" val="649184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19</a:t>
            </a:fld>
            <a:endParaRPr lang="he-IL" dirty="0"/>
          </a:p>
        </p:txBody>
      </p:sp>
    </p:spTree>
    <p:extLst>
      <p:ext uri="{BB962C8B-B14F-4D97-AF65-F5344CB8AC3E}">
        <p14:creationId xmlns:p14="http://schemas.microsoft.com/office/powerpoint/2010/main" val="119865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70C9DA-65B1-41D2-9262-A58F6A29233B}"/>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0572AB05-2F66-4D1B-993B-05FD36019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ED405DC6-5165-4564-8FAF-64382642B859}"/>
              </a:ext>
            </a:extLst>
          </p:cNvPr>
          <p:cNvSpPr>
            <a:spLocks noGrp="1"/>
          </p:cNvSpPr>
          <p:nvPr>
            <p:ph type="dt" sz="half" idx="10"/>
          </p:nvPr>
        </p:nvSpPr>
        <p:spPr/>
        <p:txBody>
          <a:bodyPr/>
          <a:lstStyle/>
          <a:p>
            <a:fld id="{48A87A34-81AB-432B-8DAE-1953F412C126}" type="datetimeFigureOut">
              <a:rPr lang="en-US" smtClean="0"/>
              <a:t>3/30/2025</a:t>
            </a:fld>
            <a:endParaRPr lang="en-US" dirty="0"/>
          </a:p>
        </p:txBody>
      </p:sp>
      <p:sp>
        <p:nvSpPr>
          <p:cNvPr id="5" name="מציין מיקום של כותרת תחתונה 4">
            <a:extLst>
              <a:ext uri="{FF2B5EF4-FFF2-40B4-BE49-F238E27FC236}">
                <a16:creationId xmlns:a16="http://schemas.microsoft.com/office/drawing/2014/main" id="{B56F1DB7-9146-4CC0-99E9-4E4B594F77B2}"/>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FBA6E0D4-03B9-4751-B841-86E39123875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102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C1E285-8252-4222-99F2-52A50CA474A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B9644C2-B9A6-4BC5-BC5A-7C6C839CEF37}"/>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EF0ACDD-779B-48CE-934E-8D675569F0B6}"/>
              </a:ext>
            </a:extLst>
          </p:cNvPr>
          <p:cNvSpPr>
            <a:spLocks noGrp="1"/>
          </p:cNvSpPr>
          <p:nvPr>
            <p:ph type="dt" sz="half" idx="10"/>
          </p:nvPr>
        </p:nvSpPr>
        <p:spPr/>
        <p:txBody>
          <a:bodyPr/>
          <a:lstStyle/>
          <a:p>
            <a:fld id="{48A87A34-81AB-432B-8DAE-1953F412C126}" type="datetimeFigureOut">
              <a:rPr lang="en-US" smtClean="0"/>
              <a:pPr/>
              <a:t>3/30/2025</a:t>
            </a:fld>
            <a:endParaRPr lang="en-US" dirty="0"/>
          </a:p>
        </p:txBody>
      </p:sp>
      <p:sp>
        <p:nvSpPr>
          <p:cNvPr id="5" name="מציין מיקום של כותרת תחתונה 4">
            <a:extLst>
              <a:ext uri="{FF2B5EF4-FFF2-40B4-BE49-F238E27FC236}">
                <a16:creationId xmlns:a16="http://schemas.microsoft.com/office/drawing/2014/main" id="{DBFCE490-9ABA-429C-B559-41D813E3F232}"/>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4287FFE5-2E53-4053-BDFD-8D5C80A25BD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802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5379811-9123-4AF5-BA14-4368032CC4E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1B0C8B1-467F-49AC-BD46-A94EE3331979}"/>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EC52FD1-598A-4ECA-BAA8-0F14FC85CBA4}"/>
              </a:ext>
            </a:extLst>
          </p:cNvPr>
          <p:cNvSpPr>
            <a:spLocks noGrp="1"/>
          </p:cNvSpPr>
          <p:nvPr>
            <p:ph type="dt" sz="half" idx="10"/>
          </p:nvPr>
        </p:nvSpPr>
        <p:spPr/>
        <p:txBody>
          <a:bodyPr/>
          <a:lstStyle/>
          <a:p>
            <a:fld id="{48A87A34-81AB-432B-8DAE-1953F412C126}" type="datetimeFigureOut">
              <a:rPr lang="en-US" smtClean="0"/>
              <a:pPr/>
              <a:t>3/30/2025</a:t>
            </a:fld>
            <a:endParaRPr lang="en-US" dirty="0"/>
          </a:p>
        </p:txBody>
      </p:sp>
      <p:sp>
        <p:nvSpPr>
          <p:cNvPr id="5" name="מציין מיקום של כותרת תחתונה 4">
            <a:extLst>
              <a:ext uri="{FF2B5EF4-FFF2-40B4-BE49-F238E27FC236}">
                <a16:creationId xmlns:a16="http://schemas.microsoft.com/office/drawing/2014/main" id="{83E3ED37-FB77-49ED-B699-4843A1183184}"/>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FEF96FA0-B472-43D6-9731-A69FCB023E7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203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שני תכנים">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58900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62108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70C9DA-65B1-41D2-9262-A58F6A29233B}"/>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0572AB05-2F66-4D1B-993B-05FD36019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ED405DC6-5165-4564-8FAF-64382642B859}"/>
              </a:ext>
            </a:extLst>
          </p:cNvPr>
          <p:cNvSpPr>
            <a:spLocks noGrp="1"/>
          </p:cNvSpPr>
          <p:nvPr>
            <p:ph type="dt" sz="half" idx="10"/>
          </p:nvPr>
        </p:nvSpPr>
        <p:spPr/>
        <p:txBody>
          <a:bodyPr/>
          <a:lstStyle/>
          <a:p>
            <a:fld id="{48A87A34-81AB-432B-8DAE-1953F412C126}" type="datetimeFigureOut">
              <a:rPr lang="en-US" smtClean="0"/>
              <a:t>3/30/2025</a:t>
            </a:fld>
            <a:endParaRPr lang="en-US" dirty="0"/>
          </a:p>
        </p:txBody>
      </p:sp>
      <p:sp>
        <p:nvSpPr>
          <p:cNvPr id="5" name="מציין מיקום של כותרת תחתונה 4">
            <a:extLst>
              <a:ext uri="{FF2B5EF4-FFF2-40B4-BE49-F238E27FC236}">
                <a16:creationId xmlns:a16="http://schemas.microsoft.com/office/drawing/2014/main" id="{B56F1DB7-9146-4CC0-99E9-4E4B594F77B2}"/>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FBA6E0D4-03B9-4751-B841-86E39123875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845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3509AD-3F83-449C-8B15-0480435CF00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75AFE2B-CB05-49C2-AC97-07769E33172D}"/>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D40AF0E-74D2-4436-BE93-919A3A47B2D5}"/>
              </a:ext>
            </a:extLst>
          </p:cNvPr>
          <p:cNvSpPr>
            <a:spLocks noGrp="1"/>
          </p:cNvSpPr>
          <p:nvPr>
            <p:ph type="dt" sz="half" idx="10"/>
          </p:nvPr>
        </p:nvSpPr>
        <p:spPr/>
        <p:txBody>
          <a:bodyPr/>
          <a:lstStyle/>
          <a:p>
            <a:fld id="{48A87A34-81AB-432B-8DAE-1953F412C126}" type="datetimeFigureOut">
              <a:rPr lang="en-US" smtClean="0"/>
              <a:pPr/>
              <a:t>3/30/2025</a:t>
            </a:fld>
            <a:endParaRPr lang="en-US" dirty="0"/>
          </a:p>
        </p:txBody>
      </p:sp>
      <p:sp>
        <p:nvSpPr>
          <p:cNvPr id="5" name="מציין מיקום של כותרת תחתונה 4">
            <a:extLst>
              <a:ext uri="{FF2B5EF4-FFF2-40B4-BE49-F238E27FC236}">
                <a16:creationId xmlns:a16="http://schemas.microsoft.com/office/drawing/2014/main" id="{02AC3F76-8453-4D42-A0B1-8F3C4F1B86FB}"/>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686DE112-D831-4659-82FE-CB65E51776B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1717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32E11CC-6B95-4E3A-B6E3-014B095AFFA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5E11C3A-545A-4CE6-A1F1-526ABF1343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627C7340-C704-49E9-B733-F3267A730475}"/>
              </a:ext>
            </a:extLst>
          </p:cNvPr>
          <p:cNvSpPr>
            <a:spLocks noGrp="1"/>
          </p:cNvSpPr>
          <p:nvPr>
            <p:ph type="dt" sz="half" idx="10"/>
          </p:nvPr>
        </p:nvSpPr>
        <p:spPr/>
        <p:txBody>
          <a:bodyPr/>
          <a:lstStyle/>
          <a:p>
            <a:fld id="{48A87A34-81AB-432B-8DAE-1953F412C126}" type="datetimeFigureOut">
              <a:rPr lang="en-US" smtClean="0"/>
              <a:t>3/30/2025</a:t>
            </a:fld>
            <a:endParaRPr lang="en-US" dirty="0"/>
          </a:p>
        </p:txBody>
      </p:sp>
      <p:sp>
        <p:nvSpPr>
          <p:cNvPr id="5" name="מציין מיקום של כותרת תחתונה 4">
            <a:extLst>
              <a:ext uri="{FF2B5EF4-FFF2-40B4-BE49-F238E27FC236}">
                <a16:creationId xmlns:a16="http://schemas.microsoft.com/office/drawing/2014/main" id="{67199711-C319-4AE2-A1CA-3B54C33E3E64}"/>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B149B2C9-72CA-4951-88A6-900F6EB3E85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607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6CE377-8D96-4508-80C5-195EE82E639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DEDC4A8-0BD8-41FD-98D2-CE5846C006BF}"/>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DC01958-AD72-42BA-A953-C1E4FB1BFFDE}"/>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A2299D23-4FBF-4630-8EB4-5C7403E7485E}"/>
              </a:ext>
            </a:extLst>
          </p:cNvPr>
          <p:cNvSpPr>
            <a:spLocks noGrp="1"/>
          </p:cNvSpPr>
          <p:nvPr>
            <p:ph type="dt" sz="half" idx="10"/>
          </p:nvPr>
        </p:nvSpPr>
        <p:spPr/>
        <p:txBody>
          <a:bodyPr/>
          <a:lstStyle/>
          <a:p>
            <a:fld id="{48A87A34-81AB-432B-8DAE-1953F412C126}" type="datetimeFigureOut">
              <a:rPr lang="en-US" smtClean="0"/>
              <a:pPr/>
              <a:t>3/30/2025</a:t>
            </a:fld>
            <a:endParaRPr lang="en-US" dirty="0"/>
          </a:p>
        </p:txBody>
      </p:sp>
      <p:sp>
        <p:nvSpPr>
          <p:cNvPr id="6" name="מציין מיקום של כותרת תחתונה 5">
            <a:extLst>
              <a:ext uri="{FF2B5EF4-FFF2-40B4-BE49-F238E27FC236}">
                <a16:creationId xmlns:a16="http://schemas.microsoft.com/office/drawing/2014/main" id="{9092181D-0A05-4C43-8A22-9B1910DEB53B}"/>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id="{04A42515-5787-4EB1-AD43-E3DC742B5E7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28347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991849-A00D-4529-A25E-90690D8A1E9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6180428-8295-475D-A78B-99BEB762B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E893D724-D554-4A8A-A80D-80EF43F10F0C}"/>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8F906B8-68B7-4B69-BD12-19596B82A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BE11A69E-1753-4592-86A9-D56C64A2A693}"/>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92A7199E-6A59-4712-AC61-3D76E796BABC}"/>
              </a:ext>
            </a:extLst>
          </p:cNvPr>
          <p:cNvSpPr>
            <a:spLocks noGrp="1"/>
          </p:cNvSpPr>
          <p:nvPr>
            <p:ph type="dt" sz="half" idx="10"/>
          </p:nvPr>
        </p:nvSpPr>
        <p:spPr/>
        <p:txBody>
          <a:bodyPr/>
          <a:lstStyle/>
          <a:p>
            <a:fld id="{48A87A34-81AB-432B-8DAE-1953F412C126}" type="datetimeFigureOut">
              <a:rPr lang="en-US" smtClean="0"/>
              <a:pPr/>
              <a:t>3/30/2025</a:t>
            </a:fld>
            <a:endParaRPr lang="en-US" dirty="0"/>
          </a:p>
        </p:txBody>
      </p:sp>
      <p:sp>
        <p:nvSpPr>
          <p:cNvPr id="8" name="מציין מיקום של כותרת תחתונה 7">
            <a:extLst>
              <a:ext uri="{FF2B5EF4-FFF2-40B4-BE49-F238E27FC236}">
                <a16:creationId xmlns:a16="http://schemas.microsoft.com/office/drawing/2014/main" id="{0E35A0AE-88FF-414D-B903-97779C0496C1}"/>
              </a:ext>
            </a:extLst>
          </p:cNvPr>
          <p:cNvSpPr>
            <a:spLocks noGrp="1"/>
          </p:cNvSpPr>
          <p:nvPr>
            <p:ph type="ftr" sz="quarter" idx="11"/>
          </p:nvPr>
        </p:nvSpPr>
        <p:spPr/>
        <p:txBody>
          <a:bodyPr/>
          <a:lstStyle/>
          <a:p>
            <a:endParaRPr lang="en-US" dirty="0"/>
          </a:p>
        </p:txBody>
      </p:sp>
      <p:sp>
        <p:nvSpPr>
          <p:cNvPr id="9" name="מציין מיקום של מספר שקופית 8">
            <a:extLst>
              <a:ext uri="{FF2B5EF4-FFF2-40B4-BE49-F238E27FC236}">
                <a16:creationId xmlns:a16="http://schemas.microsoft.com/office/drawing/2014/main" id="{1149AB22-66BE-40B5-AF89-A249E48E940C}"/>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5986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B76087-79BA-44D3-B8DA-4A1EFB56C0F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C4428EE-65DD-4DA5-9558-7599D5CC8B1C}"/>
              </a:ext>
            </a:extLst>
          </p:cNvPr>
          <p:cNvSpPr>
            <a:spLocks noGrp="1"/>
          </p:cNvSpPr>
          <p:nvPr>
            <p:ph type="dt" sz="half" idx="10"/>
          </p:nvPr>
        </p:nvSpPr>
        <p:spPr/>
        <p:txBody>
          <a:bodyPr/>
          <a:lstStyle/>
          <a:p>
            <a:fld id="{48A87A34-81AB-432B-8DAE-1953F412C126}" type="datetimeFigureOut">
              <a:rPr lang="en-US" smtClean="0"/>
              <a:t>3/30/2025</a:t>
            </a:fld>
            <a:endParaRPr lang="en-US" dirty="0"/>
          </a:p>
        </p:txBody>
      </p:sp>
      <p:sp>
        <p:nvSpPr>
          <p:cNvPr id="4" name="מציין מיקום של כותרת תחתונה 3">
            <a:extLst>
              <a:ext uri="{FF2B5EF4-FFF2-40B4-BE49-F238E27FC236}">
                <a16:creationId xmlns:a16="http://schemas.microsoft.com/office/drawing/2014/main" id="{DBBC6DDD-CC7D-4862-BF04-45483A31ADAC}"/>
              </a:ext>
            </a:extLst>
          </p:cNvPr>
          <p:cNvSpPr>
            <a:spLocks noGrp="1"/>
          </p:cNvSpPr>
          <p:nvPr>
            <p:ph type="ftr" sz="quarter" idx="11"/>
          </p:nvPr>
        </p:nvSpPr>
        <p:spPr/>
        <p:txBody>
          <a:bodyPr/>
          <a:lstStyle/>
          <a:p>
            <a:endParaRPr lang="en-US" dirty="0"/>
          </a:p>
        </p:txBody>
      </p:sp>
      <p:sp>
        <p:nvSpPr>
          <p:cNvPr id="5" name="מציין מיקום של מספר שקופית 4">
            <a:extLst>
              <a:ext uri="{FF2B5EF4-FFF2-40B4-BE49-F238E27FC236}">
                <a16:creationId xmlns:a16="http://schemas.microsoft.com/office/drawing/2014/main" id="{6AD2C5C9-D2E3-493C-BFC8-0231C04F32F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818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3509AD-3F83-449C-8B15-0480435CF00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75AFE2B-CB05-49C2-AC97-07769E33172D}"/>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D40AF0E-74D2-4436-BE93-919A3A47B2D5}"/>
              </a:ext>
            </a:extLst>
          </p:cNvPr>
          <p:cNvSpPr>
            <a:spLocks noGrp="1"/>
          </p:cNvSpPr>
          <p:nvPr>
            <p:ph type="dt" sz="half" idx="10"/>
          </p:nvPr>
        </p:nvSpPr>
        <p:spPr/>
        <p:txBody>
          <a:bodyPr/>
          <a:lstStyle/>
          <a:p>
            <a:fld id="{48A87A34-81AB-432B-8DAE-1953F412C126}" type="datetimeFigureOut">
              <a:rPr lang="en-US" smtClean="0"/>
              <a:pPr/>
              <a:t>3/30/2025</a:t>
            </a:fld>
            <a:endParaRPr lang="en-US" dirty="0"/>
          </a:p>
        </p:txBody>
      </p:sp>
      <p:sp>
        <p:nvSpPr>
          <p:cNvPr id="5" name="מציין מיקום של כותרת תחתונה 4">
            <a:extLst>
              <a:ext uri="{FF2B5EF4-FFF2-40B4-BE49-F238E27FC236}">
                <a16:creationId xmlns:a16="http://schemas.microsoft.com/office/drawing/2014/main" id="{02AC3F76-8453-4D42-A0B1-8F3C4F1B86FB}"/>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686DE112-D831-4659-82FE-CB65E51776B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332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3C4A7C5-FDA4-4128-A7AB-6FB54D5CF44A}"/>
              </a:ext>
            </a:extLst>
          </p:cNvPr>
          <p:cNvSpPr>
            <a:spLocks noGrp="1"/>
          </p:cNvSpPr>
          <p:nvPr>
            <p:ph type="dt" sz="half" idx="10"/>
          </p:nvPr>
        </p:nvSpPr>
        <p:spPr/>
        <p:txBody>
          <a:bodyPr/>
          <a:lstStyle/>
          <a:p>
            <a:fld id="{48A87A34-81AB-432B-8DAE-1953F412C126}" type="datetimeFigureOut">
              <a:rPr lang="en-US" smtClean="0"/>
              <a:t>3/30/2025</a:t>
            </a:fld>
            <a:endParaRPr lang="en-US" dirty="0"/>
          </a:p>
        </p:txBody>
      </p:sp>
      <p:sp>
        <p:nvSpPr>
          <p:cNvPr id="3" name="מציין מיקום של כותרת תחתונה 2">
            <a:extLst>
              <a:ext uri="{FF2B5EF4-FFF2-40B4-BE49-F238E27FC236}">
                <a16:creationId xmlns:a16="http://schemas.microsoft.com/office/drawing/2014/main" id="{087ACB1E-7CA6-429F-B04F-A2CD692D6A78}"/>
              </a:ext>
            </a:extLst>
          </p:cNvPr>
          <p:cNvSpPr>
            <a:spLocks noGrp="1"/>
          </p:cNvSpPr>
          <p:nvPr>
            <p:ph type="ftr" sz="quarter" idx="11"/>
          </p:nvPr>
        </p:nvSpPr>
        <p:spPr/>
        <p:txBody>
          <a:bodyPr/>
          <a:lstStyle/>
          <a:p>
            <a:endParaRPr lang="en-US" dirty="0"/>
          </a:p>
        </p:txBody>
      </p:sp>
      <p:sp>
        <p:nvSpPr>
          <p:cNvPr id="4" name="מציין מיקום של מספר שקופית 3">
            <a:extLst>
              <a:ext uri="{FF2B5EF4-FFF2-40B4-BE49-F238E27FC236}">
                <a16:creationId xmlns:a16="http://schemas.microsoft.com/office/drawing/2014/main" id="{F29C997D-7156-405B-9C2B-B4C74A43D67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959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13626E-37FA-4F6C-84CA-291B7F0117F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25B39FE-8160-48F4-8254-74634B865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86CE021-5EC2-40AB-AE5C-47F5B2B8E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6707EF64-ED17-43BB-BEE6-F10E90E8D5B0}"/>
              </a:ext>
            </a:extLst>
          </p:cNvPr>
          <p:cNvSpPr>
            <a:spLocks noGrp="1"/>
          </p:cNvSpPr>
          <p:nvPr>
            <p:ph type="dt" sz="half" idx="10"/>
          </p:nvPr>
        </p:nvSpPr>
        <p:spPr/>
        <p:txBody>
          <a:bodyPr/>
          <a:lstStyle/>
          <a:p>
            <a:fld id="{48A87A34-81AB-432B-8DAE-1953F412C126}" type="datetimeFigureOut">
              <a:rPr lang="en-US" smtClean="0"/>
              <a:pPr/>
              <a:t>3/30/2025</a:t>
            </a:fld>
            <a:endParaRPr lang="en-US" dirty="0"/>
          </a:p>
        </p:txBody>
      </p:sp>
      <p:sp>
        <p:nvSpPr>
          <p:cNvPr id="6" name="מציין מיקום של כותרת תחתונה 5">
            <a:extLst>
              <a:ext uri="{FF2B5EF4-FFF2-40B4-BE49-F238E27FC236}">
                <a16:creationId xmlns:a16="http://schemas.microsoft.com/office/drawing/2014/main" id="{075CBB01-A944-48C6-96A9-3063D8669226}"/>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id="{791C85EA-B877-44F5-8822-627410EA78A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79445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46C142-2972-4906-97F4-B9C59558217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448FDDB-5E4F-4935-8BDB-86BBC3194C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72F32D2-2CC5-48CB-90D1-AAF90CB96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C06826AD-6A97-4663-B2BB-0E8E7A29A5EA}"/>
              </a:ext>
            </a:extLst>
          </p:cNvPr>
          <p:cNvSpPr>
            <a:spLocks noGrp="1"/>
          </p:cNvSpPr>
          <p:nvPr>
            <p:ph type="dt" sz="half" idx="10"/>
          </p:nvPr>
        </p:nvSpPr>
        <p:spPr/>
        <p:txBody>
          <a:bodyPr/>
          <a:lstStyle/>
          <a:p>
            <a:fld id="{48A87A34-81AB-432B-8DAE-1953F412C126}" type="datetimeFigureOut">
              <a:rPr lang="en-US" smtClean="0"/>
              <a:t>3/30/2025</a:t>
            </a:fld>
            <a:endParaRPr lang="en-US" dirty="0"/>
          </a:p>
        </p:txBody>
      </p:sp>
      <p:sp>
        <p:nvSpPr>
          <p:cNvPr id="6" name="מציין מיקום של כותרת תחתונה 5">
            <a:extLst>
              <a:ext uri="{FF2B5EF4-FFF2-40B4-BE49-F238E27FC236}">
                <a16:creationId xmlns:a16="http://schemas.microsoft.com/office/drawing/2014/main" id="{FF2FA7CD-670F-4E76-B663-07078166065E}"/>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id="{714CC015-BD08-43BB-920A-CF55B6FFE03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8923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C1E285-8252-4222-99F2-52A50CA474A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B9644C2-B9A6-4BC5-BC5A-7C6C839CEF37}"/>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EF0ACDD-779B-48CE-934E-8D675569F0B6}"/>
              </a:ext>
            </a:extLst>
          </p:cNvPr>
          <p:cNvSpPr>
            <a:spLocks noGrp="1"/>
          </p:cNvSpPr>
          <p:nvPr>
            <p:ph type="dt" sz="half" idx="10"/>
          </p:nvPr>
        </p:nvSpPr>
        <p:spPr/>
        <p:txBody>
          <a:bodyPr/>
          <a:lstStyle/>
          <a:p>
            <a:fld id="{48A87A34-81AB-432B-8DAE-1953F412C126}" type="datetimeFigureOut">
              <a:rPr lang="en-US" smtClean="0"/>
              <a:pPr/>
              <a:t>3/30/2025</a:t>
            </a:fld>
            <a:endParaRPr lang="en-US" dirty="0"/>
          </a:p>
        </p:txBody>
      </p:sp>
      <p:sp>
        <p:nvSpPr>
          <p:cNvPr id="5" name="מציין מיקום של כותרת תחתונה 4">
            <a:extLst>
              <a:ext uri="{FF2B5EF4-FFF2-40B4-BE49-F238E27FC236}">
                <a16:creationId xmlns:a16="http://schemas.microsoft.com/office/drawing/2014/main" id="{DBFCE490-9ABA-429C-B559-41D813E3F232}"/>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4287FFE5-2E53-4053-BDFD-8D5C80A25BD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8321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5379811-9123-4AF5-BA14-4368032CC4E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1B0C8B1-467F-49AC-BD46-A94EE3331979}"/>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EC52FD1-598A-4ECA-BAA8-0F14FC85CBA4}"/>
              </a:ext>
            </a:extLst>
          </p:cNvPr>
          <p:cNvSpPr>
            <a:spLocks noGrp="1"/>
          </p:cNvSpPr>
          <p:nvPr>
            <p:ph type="dt" sz="half" idx="10"/>
          </p:nvPr>
        </p:nvSpPr>
        <p:spPr/>
        <p:txBody>
          <a:bodyPr/>
          <a:lstStyle/>
          <a:p>
            <a:fld id="{48A87A34-81AB-432B-8DAE-1953F412C126}" type="datetimeFigureOut">
              <a:rPr lang="en-US" smtClean="0"/>
              <a:pPr/>
              <a:t>3/30/2025</a:t>
            </a:fld>
            <a:endParaRPr lang="en-US" dirty="0"/>
          </a:p>
        </p:txBody>
      </p:sp>
      <p:sp>
        <p:nvSpPr>
          <p:cNvPr id="5" name="מציין מיקום של כותרת תחתונה 4">
            <a:extLst>
              <a:ext uri="{FF2B5EF4-FFF2-40B4-BE49-F238E27FC236}">
                <a16:creationId xmlns:a16="http://schemas.microsoft.com/office/drawing/2014/main" id="{83E3ED37-FB77-49ED-B699-4843A1183184}"/>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FEF96FA0-B472-43D6-9731-A69FCB023E7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892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1_שני תכנים">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06811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3914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32E11CC-6B95-4E3A-B6E3-014B095AFFA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5E11C3A-545A-4CE6-A1F1-526ABF1343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627C7340-C704-49E9-B733-F3267A730475}"/>
              </a:ext>
            </a:extLst>
          </p:cNvPr>
          <p:cNvSpPr>
            <a:spLocks noGrp="1"/>
          </p:cNvSpPr>
          <p:nvPr>
            <p:ph type="dt" sz="half" idx="10"/>
          </p:nvPr>
        </p:nvSpPr>
        <p:spPr/>
        <p:txBody>
          <a:bodyPr/>
          <a:lstStyle/>
          <a:p>
            <a:fld id="{48A87A34-81AB-432B-8DAE-1953F412C126}" type="datetimeFigureOut">
              <a:rPr lang="en-US" smtClean="0"/>
              <a:t>3/30/2025</a:t>
            </a:fld>
            <a:endParaRPr lang="en-US" dirty="0"/>
          </a:p>
        </p:txBody>
      </p:sp>
      <p:sp>
        <p:nvSpPr>
          <p:cNvPr id="5" name="מציין מיקום של כותרת תחתונה 4">
            <a:extLst>
              <a:ext uri="{FF2B5EF4-FFF2-40B4-BE49-F238E27FC236}">
                <a16:creationId xmlns:a16="http://schemas.microsoft.com/office/drawing/2014/main" id="{67199711-C319-4AE2-A1CA-3B54C33E3E64}"/>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B149B2C9-72CA-4951-88A6-900F6EB3E85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471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6CE377-8D96-4508-80C5-195EE82E639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DEDC4A8-0BD8-41FD-98D2-CE5846C006BF}"/>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DC01958-AD72-42BA-A953-C1E4FB1BFFDE}"/>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A2299D23-4FBF-4630-8EB4-5C7403E7485E}"/>
              </a:ext>
            </a:extLst>
          </p:cNvPr>
          <p:cNvSpPr>
            <a:spLocks noGrp="1"/>
          </p:cNvSpPr>
          <p:nvPr>
            <p:ph type="dt" sz="half" idx="10"/>
          </p:nvPr>
        </p:nvSpPr>
        <p:spPr/>
        <p:txBody>
          <a:bodyPr/>
          <a:lstStyle/>
          <a:p>
            <a:fld id="{48A87A34-81AB-432B-8DAE-1953F412C126}" type="datetimeFigureOut">
              <a:rPr lang="en-US" smtClean="0"/>
              <a:pPr/>
              <a:t>3/30/2025</a:t>
            </a:fld>
            <a:endParaRPr lang="en-US" dirty="0"/>
          </a:p>
        </p:txBody>
      </p:sp>
      <p:sp>
        <p:nvSpPr>
          <p:cNvPr id="6" name="מציין מיקום של כותרת תחתונה 5">
            <a:extLst>
              <a:ext uri="{FF2B5EF4-FFF2-40B4-BE49-F238E27FC236}">
                <a16:creationId xmlns:a16="http://schemas.microsoft.com/office/drawing/2014/main" id="{9092181D-0A05-4C43-8A22-9B1910DEB53B}"/>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id="{04A42515-5787-4EB1-AD43-E3DC742B5E7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8874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991849-A00D-4529-A25E-90690D8A1E9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6180428-8295-475D-A78B-99BEB762B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E893D724-D554-4A8A-A80D-80EF43F10F0C}"/>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8F906B8-68B7-4B69-BD12-19596B82A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BE11A69E-1753-4592-86A9-D56C64A2A693}"/>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92A7199E-6A59-4712-AC61-3D76E796BABC}"/>
              </a:ext>
            </a:extLst>
          </p:cNvPr>
          <p:cNvSpPr>
            <a:spLocks noGrp="1"/>
          </p:cNvSpPr>
          <p:nvPr>
            <p:ph type="dt" sz="half" idx="10"/>
          </p:nvPr>
        </p:nvSpPr>
        <p:spPr/>
        <p:txBody>
          <a:bodyPr/>
          <a:lstStyle/>
          <a:p>
            <a:fld id="{48A87A34-81AB-432B-8DAE-1953F412C126}" type="datetimeFigureOut">
              <a:rPr lang="en-US" smtClean="0"/>
              <a:pPr/>
              <a:t>3/30/2025</a:t>
            </a:fld>
            <a:endParaRPr lang="en-US" dirty="0"/>
          </a:p>
        </p:txBody>
      </p:sp>
      <p:sp>
        <p:nvSpPr>
          <p:cNvPr id="8" name="מציין מיקום של כותרת תחתונה 7">
            <a:extLst>
              <a:ext uri="{FF2B5EF4-FFF2-40B4-BE49-F238E27FC236}">
                <a16:creationId xmlns:a16="http://schemas.microsoft.com/office/drawing/2014/main" id="{0E35A0AE-88FF-414D-B903-97779C0496C1}"/>
              </a:ext>
            </a:extLst>
          </p:cNvPr>
          <p:cNvSpPr>
            <a:spLocks noGrp="1"/>
          </p:cNvSpPr>
          <p:nvPr>
            <p:ph type="ftr" sz="quarter" idx="11"/>
          </p:nvPr>
        </p:nvSpPr>
        <p:spPr/>
        <p:txBody>
          <a:bodyPr/>
          <a:lstStyle/>
          <a:p>
            <a:endParaRPr lang="en-US" dirty="0"/>
          </a:p>
        </p:txBody>
      </p:sp>
      <p:sp>
        <p:nvSpPr>
          <p:cNvPr id="9" name="מציין מיקום של מספר שקופית 8">
            <a:extLst>
              <a:ext uri="{FF2B5EF4-FFF2-40B4-BE49-F238E27FC236}">
                <a16:creationId xmlns:a16="http://schemas.microsoft.com/office/drawing/2014/main" id="{1149AB22-66BE-40B5-AF89-A249E48E940C}"/>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9995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B76087-79BA-44D3-B8DA-4A1EFB56C0F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C4428EE-65DD-4DA5-9558-7599D5CC8B1C}"/>
              </a:ext>
            </a:extLst>
          </p:cNvPr>
          <p:cNvSpPr>
            <a:spLocks noGrp="1"/>
          </p:cNvSpPr>
          <p:nvPr>
            <p:ph type="dt" sz="half" idx="10"/>
          </p:nvPr>
        </p:nvSpPr>
        <p:spPr/>
        <p:txBody>
          <a:bodyPr/>
          <a:lstStyle/>
          <a:p>
            <a:fld id="{48A87A34-81AB-432B-8DAE-1953F412C126}" type="datetimeFigureOut">
              <a:rPr lang="en-US" smtClean="0"/>
              <a:t>3/30/2025</a:t>
            </a:fld>
            <a:endParaRPr lang="en-US" dirty="0"/>
          </a:p>
        </p:txBody>
      </p:sp>
      <p:sp>
        <p:nvSpPr>
          <p:cNvPr id="4" name="מציין מיקום של כותרת תחתונה 3">
            <a:extLst>
              <a:ext uri="{FF2B5EF4-FFF2-40B4-BE49-F238E27FC236}">
                <a16:creationId xmlns:a16="http://schemas.microsoft.com/office/drawing/2014/main" id="{DBBC6DDD-CC7D-4862-BF04-45483A31ADAC}"/>
              </a:ext>
            </a:extLst>
          </p:cNvPr>
          <p:cNvSpPr>
            <a:spLocks noGrp="1"/>
          </p:cNvSpPr>
          <p:nvPr>
            <p:ph type="ftr" sz="quarter" idx="11"/>
          </p:nvPr>
        </p:nvSpPr>
        <p:spPr/>
        <p:txBody>
          <a:bodyPr/>
          <a:lstStyle/>
          <a:p>
            <a:endParaRPr lang="en-US" dirty="0"/>
          </a:p>
        </p:txBody>
      </p:sp>
      <p:sp>
        <p:nvSpPr>
          <p:cNvPr id="5" name="מציין מיקום של מספר שקופית 4">
            <a:extLst>
              <a:ext uri="{FF2B5EF4-FFF2-40B4-BE49-F238E27FC236}">
                <a16:creationId xmlns:a16="http://schemas.microsoft.com/office/drawing/2014/main" id="{6AD2C5C9-D2E3-493C-BFC8-0231C04F32F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133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3C4A7C5-FDA4-4128-A7AB-6FB54D5CF44A}"/>
              </a:ext>
            </a:extLst>
          </p:cNvPr>
          <p:cNvSpPr>
            <a:spLocks noGrp="1"/>
          </p:cNvSpPr>
          <p:nvPr>
            <p:ph type="dt" sz="half" idx="10"/>
          </p:nvPr>
        </p:nvSpPr>
        <p:spPr/>
        <p:txBody>
          <a:bodyPr/>
          <a:lstStyle/>
          <a:p>
            <a:fld id="{48A87A34-81AB-432B-8DAE-1953F412C126}" type="datetimeFigureOut">
              <a:rPr lang="en-US" smtClean="0"/>
              <a:t>3/30/2025</a:t>
            </a:fld>
            <a:endParaRPr lang="en-US" dirty="0"/>
          </a:p>
        </p:txBody>
      </p:sp>
      <p:sp>
        <p:nvSpPr>
          <p:cNvPr id="3" name="מציין מיקום של כותרת תחתונה 2">
            <a:extLst>
              <a:ext uri="{FF2B5EF4-FFF2-40B4-BE49-F238E27FC236}">
                <a16:creationId xmlns:a16="http://schemas.microsoft.com/office/drawing/2014/main" id="{087ACB1E-7CA6-429F-B04F-A2CD692D6A78}"/>
              </a:ext>
            </a:extLst>
          </p:cNvPr>
          <p:cNvSpPr>
            <a:spLocks noGrp="1"/>
          </p:cNvSpPr>
          <p:nvPr>
            <p:ph type="ftr" sz="quarter" idx="11"/>
          </p:nvPr>
        </p:nvSpPr>
        <p:spPr/>
        <p:txBody>
          <a:bodyPr/>
          <a:lstStyle/>
          <a:p>
            <a:endParaRPr lang="en-US" dirty="0"/>
          </a:p>
        </p:txBody>
      </p:sp>
      <p:sp>
        <p:nvSpPr>
          <p:cNvPr id="4" name="מציין מיקום של מספר שקופית 3">
            <a:extLst>
              <a:ext uri="{FF2B5EF4-FFF2-40B4-BE49-F238E27FC236}">
                <a16:creationId xmlns:a16="http://schemas.microsoft.com/office/drawing/2014/main" id="{F29C997D-7156-405B-9C2B-B4C74A43D67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140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13626E-37FA-4F6C-84CA-291B7F0117F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25B39FE-8160-48F4-8254-74634B865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86CE021-5EC2-40AB-AE5C-47F5B2B8E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6707EF64-ED17-43BB-BEE6-F10E90E8D5B0}"/>
              </a:ext>
            </a:extLst>
          </p:cNvPr>
          <p:cNvSpPr>
            <a:spLocks noGrp="1"/>
          </p:cNvSpPr>
          <p:nvPr>
            <p:ph type="dt" sz="half" idx="10"/>
          </p:nvPr>
        </p:nvSpPr>
        <p:spPr/>
        <p:txBody>
          <a:bodyPr/>
          <a:lstStyle/>
          <a:p>
            <a:fld id="{48A87A34-81AB-432B-8DAE-1953F412C126}" type="datetimeFigureOut">
              <a:rPr lang="en-US" smtClean="0"/>
              <a:pPr/>
              <a:t>3/30/2025</a:t>
            </a:fld>
            <a:endParaRPr lang="en-US" dirty="0"/>
          </a:p>
        </p:txBody>
      </p:sp>
      <p:sp>
        <p:nvSpPr>
          <p:cNvPr id="6" name="מציין מיקום של כותרת תחתונה 5">
            <a:extLst>
              <a:ext uri="{FF2B5EF4-FFF2-40B4-BE49-F238E27FC236}">
                <a16:creationId xmlns:a16="http://schemas.microsoft.com/office/drawing/2014/main" id="{075CBB01-A944-48C6-96A9-3063D8669226}"/>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id="{791C85EA-B877-44F5-8822-627410EA78A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9119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46C142-2972-4906-97F4-B9C59558217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448FDDB-5E4F-4935-8BDB-86BBC3194C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72F32D2-2CC5-48CB-90D1-AAF90CB96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C06826AD-6A97-4663-B2BB-0E8E7A29A5EA}"/>
              </a:ext>
            </a:extLst>
          </p:cNvPr>
          <p:cNvSpPr>
            <a:spLocks noGrp="1"/>
          </p:cNvSpPr>
          <p:nvPr>
            <p:ph type="dt" sz="half" idx="10"/>
          </p:nvPr>
        </p:nvSpPr>
        <p:spPr/>
        <p:txBody>
          <a:bodyPr/>
          <a:lstStyle/>
          <a:p>
            <a:fld id="{48A87A34-81AB-432B-8DAE-1953F412C126}" type="datetimeFigureOut">
              <a:rPr lang="en-US" smtClean="0"/>
              <a:t>3/30/2025</a:t>
            </a:fld>
            <a:endParaRPr lang="en-US" dirty="0"/>
          </a:p>
        </p:txBody>
      </p:sp>
      <p:sp>
        <p:nvSpPr>
          <p:cNvPr id="6" name="מציין מיקום של כותרת תחתונה 5">
            <a:extLst>
              <a:ext uri="{FF2B5EF4-FFF2-40B4-BE49-F238E27FC236}">
                <a16:creationId xmlns:a16="http://schemas.microsoft.com/office/drawing/2014/main" id="{FF2FA7CD-670F-4E76-B663-07078166065E}"/>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id="{714CC015-BD08-43BB-920A-CF55B6FFE03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03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7CBD291-03B3-4461-B27E-10E65C60973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D95A646-13E0-4955-82DC-F676E58EE50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E4ADD33-185F-4BFB-900B-F91528C33BF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8A87A34-81AB-432B-8DAE-1953F412C126}" type="datetimeFigureOut">
              <a:rPr lang="en-US" smtClean="0"/>
              <a:pPr/>
              <a:t>3/30/2025</a:t>
            </a:fld>
            <a:endParaRPr lang="en-US" dirty="0"/>
          </a:p>
        </p:txBody>
      </p:sp>
      <p:sp>
        <p:nvSpPr>
          <p:cNvPr id="5" name="מציין מיקום של כותרת תחתונה 4">
            <a:extLst>
              <a:ext uri="{FF2B5EF4-FFF2-40B4-BE49-F238E27FC236}">
                <a16:creationId xmlns:a16="http://schemas.microsoft.com/office/drawing/2014/main" id="{A259E493-9B16-436E-B800-D0418AA826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a:extLst>
              <a:ext uri="{FF2B5EF4-FFF2-40B4-BE49-F238E27FC236}">
                <a16:creationId xmlns:a16="http://schemas.microsoft.com/office/drawing/2014/main" id="{4C86B96A-4F6F-4BC7-9B46-7F596E1DB07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8874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7CBD291-03B3-4461-B27E-10E65C60973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D95A646-13E0-4955-82DC-F676E58EE50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E4ADD33-185F-4BFB-900B-F91528C33BF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8A87A34-81AB-432B-8DAE-1953F412C126}" type="datetimeFigureOut">
              <a:rPr lang="en-US" smtClean="0"/>
              <a:pPr/>
              <a:t>3/30/2025</a:t>
            </a:fld>
            <a:endParaRPr lang="en-US" dirty="0"/>
          </a:p>
        </p:txBody>
      </p:sp>
      <p:sp>
        <p:nvSpPr>
          <p:cNvPr id="5" name="מציין מיקום של כותרת תחתונה 4">
            <a:extLst>
              <a:ext uri="{FF2B5EF4-FFF2-40B4-BE49-F238E27FC236}">
                <a16:creationId xmlns:a16="http://schemas.microsoft.com/office/drawing/2014/main" id="{A259E493-9B16-436E-B800-D0418AA826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a:extLst>
              <a:ext uri="{FF2B5EF4-FFF2-40B4-BE49-F238E27FC236}">
                <a16:creationId xmlns:a16="http://schemas.microsoft.com/office/drawing/2014/main" id="{4C86B96A-4F6F-4BC7-9B46-7F596E1DB07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72266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74070"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46"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46"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 uri="{C183D7F6-B498-43B3-948B-1728B52AA6E4}">
                <adec:decorative xmlns:adec="http://schemas.microsoft.com/office/drawing/2017/decorative" val="1"/>
              </a:ext>
            </a:extLst>
          </p:cNvPr>
          <p:cNvGrpSpPr/>
          <p:nvPr/>
        </p:nvGrpSpPr>
        <p:grpSpPr>
          <a:xfrm>
            <a:off x="2667248" y="2552926"/>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46"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46"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
          <p:cNvSpPr txBox="1"/>
          <p:nvPr/>
        </p:nvSpPr>
        <p:spPr>
          <a:xfrm>
            <a:off x="8971940" y="452512"/>
            <a:ext cx="2488883" cy="40011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5B7496"/>
                </a:solidFill>
                <a:effectLst/>
                <a:uLnTx/>
                <a:uFillTx/>
                <a:latin typeface="Times New Roman" panose="02020603050405020304" pitchFamily="18" charset="0"/>
                <a:ea typeface="Calibri" panose="020F0502020204030204" pitchFamily="34" charset="0"/>
                <a:cs typeface="Calibri" panose="020F0502020204030204" pitchFamily="34" charset="0"/>
              </a:rPr>
              <a:t>בס"ד</a:t>
            </a:r>
            <a:endParaRPr kumimoji="0" lang="en-US" sz="2000" b="1" i="0" u="none" strike="noStrike" kern="1200" cap="none" spc="0" normalizeH="0" baseline="0" noProof="0" dirty="0">
              <a:ln>
                <a:noFill/>
              </a:ln>
              <a:solidFill>
                <a:srgbClr val="5B7496"/>
              </a:solidFill>
              <a:effectLst/>
              <a:uLnTx/>
              <a:uFillTx/>
              <a:latin typeface="Times New Roman" panose="02020603050405020304" pitchFamily="18" charset="0"/>
              <a:ea typeface="Times New Roman" panose="02020603050405020304" pitchFamily="18" charset="0"/>
              <a:cs typeface="+mn-cs"/>
            </a:endParaRPr>
          </a:p>
        </p:txBody>
      </p:sp>
      <p:pic>
        <p:nvPicPr>
          <p:cNvPr id="15" name="Google Shape;127;p15" descr="הכוחות שבדרך">
            <a:extLst>
              <a:ext uri="{FF2B5EF4-FFF2-40B4-BE49-F238E27FC236}">
                <a16:creationId xmlns:a16="http://schemas.microsoft.com/office/drawing/2014/main" id="{1DF68F69-7E62-82AD-5132-48250B4CEA69}"/>
              </a:ext>
            </a:extLst>
          </p:cNvPr>
          <p:cNvPicPr preferRelativeResize="0"/>
          <p:nvPr/>
        </p:nvPicPr>
        <p:blipFill>
          <a:blip r:embed="rId3">
            <a:alphaModFix/>
          </a:blip>
          <a:stretch>
            <a:fillRect/>
          </a:stretch>
        </p:blipFill>
        <p:spPr>
          <a:xfrm>
            <a:off x="9004177" y="694414"/>
            <a:ext cx="2141984" cy="1023173"/>
          </a:xfrm>
          <a:prstGeom prst="rect">
            <a:avLst/>
          </a:prstGeom>
          <a:noFill/>
          <a:ln>
            <a:noFill/>
          </a:ln>
        </p:spPr>
      </p:pic>
      <p:pic>
        <p:nvPicPr>
          <p:cNvPr id="11" name="תמונה 10" descr="חמ&quot;ד">
            <a:extLst>
              <a:ext uri="{FF2B5EF4-FFF2-40B4-BE49-F238E27FC236}">
                <a16:creationId xmlns:a16="http://schemas.microsoft.com/office/drawing/2014/main" id="{89E2448F-6E07-749B-9523-426489BE1123}"/>
              </a:ext>
            </a:extLst>
          </p:cNvPr>
          <p:cNvPicPr>
            <a:picLocks noChangeAspect="1"/>
          </p:cNvPicPr>
          <p:nvPr/>
        </p:nvPicPr>
        <p:blipFill>
          <a:blip r:embed="rId4"/>
          <a:stretch>
            <a:fillRect/>
          </a:stretch>
        </p:blipFill>
        <p:spPr>
          <a:xfrm>
            <a:off x="1837569" y="425816"/>
            <a:ext cx="1457070" cy="640135"/>
          </a:xfrm>
          <a:prstGeom prst="rect">
            <a:avLst/>
          </a:prstGeom>
        </p:spPr>
      </p:pic>
      <p:pic>
        <p:nvPicPr>
          <p:cNvPr id="19" name="תמונה 18" descr="כישורי חיים">
            <a:extLst>
              <a:ext uri="{FF2B5EF4-FFF2-40B4-BE49-F238E27FC236}">
                <a16:creationId xmlns:a16="http://schemas.microsoft.com/office/drawing/2014/main" id="{89BCCFC7-9B06-ACA2-4438-739309CABA61}"/>
              </a:ext>
            </a:extLst>
          </p:cNvPr>
          <p:cNvPicPr>
            <a:picLocks noChangeAspect="1"/>
          </p:cNvPicPr>
          <p:nvPr/>
        </p:nvPicPr>
        <p:blipFill>
          <a:blip r:embed="rId5"/>
          <a:stretch>
            <a:fillRect/>
          </a:stretch>
        </p:blipFill>
        <p:spPr>
          <a:xfrm>
            <a:off x="1737481" y="955581"/>
            <a:ext cx="1639966" cy="634039"/>
          </a:xfrm>
          <a:prstGeom prst="rect">
            <a:avLst/>
          </a:prstGeom>
        </p:spPr>
      </p:pic>
      <p:pic>
        <p:nvPicPr>
          <p:cNvPr id="13" name="Google Shape;121;p15" descr="סמל המדינה">
            <a:extLst>
              <a:ext uri="{FF2B5EF4-FFF2-40B4-BE49-F238E27FC236}">
                <a16:creationId xmlns:a16="http://schemas.microsoft.com/office/drawing/2014/main" id="{2679F65A-8AF3-7D95-99D9-317EBBFC6859}"/>
              </a:ext>
            </a:extLst>
          </p:cNvPr>
          <p:cNvPicPr preferRelativeResize="0"/>
          <p:nvPr/>
        </p:nvPicPr>
        <p:blipFill rotWithShape="1">
          <a:blip r:embed="rId6">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2"/>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46"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46"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46"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תמונה 5" descr="מאגרי כח">
            <a:extLst>
              <a:ext uri="{FF2B5EF4-FFF2-40B4-BE49-F238E27FC236}">
                <a16:creationId xmlns:a16="http://schemas.microsoft.com/office/drawing/2014/main" id="{CC97B4A4-0067-0DD3-A926-BB2AEF68F163}"/>
              </a:ext>
            </a:extLst>
          </p:cNvPr>
          <p:cNvPicPr>
            <a:picLocks noChangeAspect="1"/>
          </p:cNvPicPr>
          <p:nvPr/>
        </p:nvPicPr>
        <p:blipFill>
          <a:blip r:embed="rId7">
            <a:clrChange>
              <a:clrFrom>
                <a:srgbClr val="FFFBF8"/>
              </a:clrFrom>
              <a:clrTo>
                <a:srgbClr val="FFFBF8">
                  <a:alpha val="0"/>
                </a:srgbClr>
              </a:clrTo>
            </a:clrChange>
          </a:blip>
          <a:stretch>
            <a:fillRect/>
          </a:stretch>
        </p:blipFill>
        <p:spPr>
          <a:xfrm>
            <a:off x="3737864" y="-450654"/>
            <a:ext cx="4716275" cy="4716275"/>
          </a:xfrm>
          <a:prstGeom prst="rect">
            <a:avLst/>
          </a:prstGeom>
        </p:spPr>
      </p:pic>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8" y="2799218"/>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6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a:p>
            <a:pPr marL="0" marR="0" lvl="0" indent="0" algn="ctr" defTabSz="609660" rtl="1" eaLnBrk="1" fontAlgn="auto" latinLnBrk="0" hangingPunct="1">
              <a:lnSpc>
                <a:spcPct val="100000"/>
              </a:lnSpc>
              <a:spcBef>
                <a:spcPct val="20000"/>
              </a:spcBef>
              <a:spcAft>
                <a:spcPts val="0"/>
              </a:spcAft>
              <a:buClrTx/>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לתלמידים ולצוות החינוכי</a:t>
            </a:r>
          </a:p>
        </p:txBody>
      </p:sp>
      <p:sp>
        <p:nvSpPr>
          <p:cNvPr id="7" name="תיבת טקסט 6">
            <a:extLst>
              <a:ext uri="{FF2B5EF4-FFF2-40B4-BE49-F238E27FC236}">
                <a16:creationId xmlns:a16="http://schemas.microsoft.com/office/drawing/2014/main" id="{DF8C7FDB-B142-8F3F-46D7-9468DAB57AA6}"/>
              </a:ext>
            </a:extLst>
          </p:cNvPr>
          <p:cNvSpPr txBox="1"/>
          <p:nvPr/>
        </p:nvSpPr>
        <p:spPr>
          <a:xfrm>
            <a:off x="3020861" y="4716869"/>
            <a:ext cx="6150279" cy="107721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3200" b="1" dirty="0">
                <a:latin typeface="Calibri" panose="020F0502020204030204" pitchFamily="34" charset="0"/>
                <a:cs typeface="Calibri" panose="020F0502020204030204" pitchFamily="34" charset="0"/>
              </a:rPr>
              <a:t>שאלה טובה</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3200" b="1" dirty="0">
                <a:latin typeface="Calibri" panose="020F0502020204030204" pitchFamily="34" charset="0"/>
                <a:cs typeface="Calibri" panose="020F0502020204030204" pitchFamily="34" charset="0"/>
              </a:rPr>
              <a:t>מפגש לקראת פסח</a:t>
            </a:r>
            <a:endParaRPr kumimoji="0" lang="he-IL" sz="3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17" name="תיבת טקסט 16">
            <a:extLst>
              <a:ext uri="{FF2B5EF4-FFF2-40B4-BE49-F238E27FC236}">
                <a16:creationId xmlns:a16="http://schemas.microsoft.com/office/drawing/2014/main" id="{5B348087-EAFB-0FF1-DA30-9C8A835FFE69}"/>
              </a:ext>
            </a:extLst>
          </p:cNvPr>
          <p:cNvSpPr txBox="1"/>
          <p:nvPr/>
        </p:nvSpPr>
        <p:spPr>
          <a:xfrm>
            <a:off x="9448616" y="5776717"/>
            <a:ext cx="2590801" cy="584775"/>
          </a:xfrm>
          <a:prstGeom prst="rect">
            <a:avLst/>
          </a:prstGeom>
          <a:noFill/>
        </p:spPr>
        <p:txBody>
          <a:bodyPr wrap="square">
            <a:spAutoFit/>
          </a:bodyPr>
          <a:lstStyle/>
          <a:p>
            <a:pPr marL="0" marR="0" lvl="0" indent="0" algn="ctr" defTabSz="914446"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צוות חינוכי</a:t>
            </a:r>
            <a:endParaRPr kumimoji="0" lang="he-IL"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648E5-1AD5-C83F-8469-C3B0D79C255F}"/>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1EDEB29B-B8CA-DB4D-DF14-B9F2CE409E99}"/>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309C3B7C-DDA5-B3BB-5D80-0E39D4502472}"/>
              </a:ext>
              <a:ext uri="{C183D7F6-B498-43B3-948B-1728B52AA6E4}">
                <adec:decorative xmlns:adec="http://schemas.microsoft.com/office/drawing/2017/decorative" val="1"/>
              </a:ext>
            </a:extLst>
          </p:cNvPr>
          <p:cNvPicPr>
            <a:picLocks noChangeAspect="1"/>
          </p:cNvPicPr>
          <p:nvPr/>
        </p:nvPicPr>
        <p:blipFill>
          <a:blip r:embed="rId2">
            <a:duotone>
              <a:prstClr val="black"/>
              <a:srgbClr val="D9C3A5">
                <a:tint val="50000"/>
                <a:satMod val="180000"/>
              </a:srgbClr>
            </a:duotone>
          </a:blip>
          <a:stretch>
            <a:fillRect/>
          </a:stretch>
        </p:blipFill>
        <p:spPr>
          <a:xfrm>
            <a:off x="1977848" y="682740"/>
            <a:ext cx="7781294" cy="5523002"/>
          </a:xfrm>
          <a:prstGeom prst="rect">
            <a:avLst/>
          </a:prstGeom>
        </p:spPr>
      </p:pic>
      <p:sp>
        <p:nvSpPr>
          <p:cNvPr id="5" name="תיבת טקסט 4">
            <a:extLst>
              <a:ext uri="{FF2B5EF4-FFF2-40B4-BE49-F238E27FC236}">
                <a16:creationId xmlns:a16="http://schemas.microsoft.com/office/drawing/2014/main" id="{1A6744C2-559A-E93A-24B7-F6A927520133}"/>
              </a:ext>
            </a:extLst>
          </p:cNvPr>
          <p:cNvSpPr txBox="1"/>
          <p:nvPr/>
        </p:nvSpPr>
        <p:spPr>
          <a:xfrm>
            <a:off x="2821881" y="2203011"/>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שאני נוהג לשאול בשיחה אישית עם תלמיד</a:t>
            </a:r>
          </a:p>
        </p:txBody>
      </p:sp>
    </p:spTree>
    <p:extLst>
      <p:ext uri="{BB962C8B-B14F-4D97-AF65-F5344CB8AC3E}">
        <p14:creationId xmlns:p14="http://schemas.microsoft.com/office/powerpoint/2010/main" val="2313976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06DA2-D077-9353-5D4B-1930F9D1EA4F}"/>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B9A02883-5C1A-0A0A-593F-D7F75A739636}"/>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C2B0F722-0C2A-80A2-441A-EFB07EB59F10}"/>
              </a:ext>
              <a:ext uri="{C183D7F6-B498-43B3-948B-1728B52AA6E4}">
                <adec:decorative xmlns:adec="http://schemas.microsoft.com/office/drawing/2017/decorative" val="1"/>
              </a:ext>
            </a:extLst>
          </p:cNvPr>
          <p:cNvPicPr>
            <a:picLocks noChangeAspect="1"/>
          </p:cNvPicPr>
          <p:nvPr/>
        </p:nvPicPr>
        <p:blipFill>
          <a:blip r:embed="rId2">
            <a:duotone>
              <a:schemeClr val="accent6">
                <a:shade val="45000"/>
                <a:satMod val="135000"/>
              </a:schemeClr>
              <a:prstClr val="white"/>
            </a:duotone>
          </a:blip>
          <a:stretch>
            <a:fillRect/>
          </a:stretch>
        </p:blipFill>
        <p:spPr>
          <a:xfrm>
            <a:off x="1927972" y="667499"/>
            <a:ext cx="7781294" cy="5523002"/>
          </a:xfrm>
          <a:prstGeom prst="rect">
            <a:avLst/>
          </a:prstGeom>
        </p:spPr>
      </p:pic>
      <p:sp>
        <p:nvSpPr>
          <p:cNvPr id="5" name="תיבת טקסט 4">
            <a:extLst>
              <a:ext uri="{FF2B5EF4-FFF2-40B4-BE49-F238E27FC236}">
                <a16:creationId xmlns:a16="http://schemas.microsoft.com/office/drawing/2014/main" id="{D37F3D07-6EDE-232C-FC58-97A9A8311EA0}"/>
              </a:ext>
            </a:extLst>
          </p:cNvPr>
          <p:cNvSpPr txBox="1"/>
          <p:nvPr/>
        </p:nvSpPr>
        <p:spPr>
          <a:xfrm>
            <a:off x="2772005" y="2296237"/>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טובה בעיני היא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ש...</a:t>
            </a:r>
          </a:p>
        </p:txBody>
      </p:sp>
    </p:spTree>
    <p:extLst>
      <p:ext uri="{BB962C8B-B14F-4D97-AF65-F5344CB8AC3E}">
        <p14:creationId xmlns:p14="http://schemas.microsoft.com/office/powerpoint/2010/main" val="376063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6F4AD-E7FF-2584-CA8E-12E6676EDBE8}"/>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C87F10CE-100A-5AB5-A085-7C783CDB25E4}"/>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EC797270-4A0A-CF9B-AC12-C0FA786E684F}"/>
              </a:ext>
              <a:ext uri="{C183D7F6-B498-43B3-948B-1728B52AA6E4}">
                <adec:decorative xmlns:adec="http://schemas.microsoft.com/office/drawing/2017/decorative" val="1"/>
              </a:ext>
            </a:extLst>
          </p:cNvPr>
          <p:cNvPicPr>
            <a:picLocks noChangeAspect="1"/>
          </p:cNvPicPr>
          <p:nvPr/>
        </p:nvPicPr>
        <p:blipFill>
          <a:blip r:embed="rId2">
            <a:duotone>
              <a:schemeClr val="accent1">
                <a:shade val="45000"/>
                <a:satMod val="135000"/>
              </a:schemeClr>
              <a:prstClr val="white"/>
            </a:duotone>
          </a:blip>
          <a:stretch>
            <a:fillRect/>
          </a:stretch>
        </p:blipFill>
        <p:spPr>
          <a:xfrm>
            <a:off x="1927972" y="667499"/>
            <a:ext cx="7781294" cy="5523002"/>
          </a:xfrm>
          <a:prstGeom prst="rect">
            <a:avLst/>
          </a:prstGeom>
        </p:spPr>
      </p:pic>
      <p:sp>
        <p:nvSpPr>
          <p:cNvPr id="5" name="תיבת טקסט 4">
            <a:extLst>
              <a:ext uri="{FF2B5EF4-FFF2-40B4-BE49-F238E27FC236}">
                <a16:creationId xmlns:a16="http://schemas.microsoft.com/office/drawing/2014/main" id="{73C82403-6AD6-3989-47E7-5A194292DACE}"/>
              </a:ext>
            </a:extLst>
          </p:cNvPr>
          <p:cNvSpPr txBox="1"/>
          <p:nvPr/>
        </p:nvSpPr>
        <p:spPr>
          <a:xfrm>
            <a:off x="2772005" y="2296237"/>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שאלה שממנה</a:t>
            </a:r>
          </a:p>
          <a:p>
            <a:pPr marL="0" marR="0" lvl="0" indent="0" algn="ctr" defTabSz="914400" rtl="1" eaLnBrk="1" fontAlgn="auto" latinLnBrk="0" hangingPunct="1">
              <a:lnSpc>
                <a:spcPct val="150000"/>
              </a:lnSpc>
              <a:spcBef>
                <a:spcPts val="0"/>
              </a:spcBef>
              <a:spcAft>
                <a:spcPts val="0"/>
              </a:spcAft>
              <a:buClrTx/>
              <a:buSzTx/>
              <a:buFontTx/>
              <a:buNone/>
              <a:tabLst/>
              <a:defRPr/>
            </a:pPr>
            <a:r>
              <a:rPr lang="he-IL" sz="4400" b="1" dirty="0">
                <a:latin typeface="Calibri" panose="020F0502020204030204" pitchFamily="34" charset="0"/>
                <a:cs typeface="Calibri" panose="020F0502020204030204" pitchFamily="34" charset="0"/>
              </a:rPr>
              <a:t>למדתי על עצמי...</a:t>
            </a:r>
          </a:p>
        </p:txBody>
      </p:sp>
    </p:spTree>
    <p:extLst>
      <p:ext uri="{BB962C8B-B14F-4D97-AF65-F5344CB8AC3E}">
        <p14:creationId xmlns:p14="http://schemas.microsoft.com/office/powerpoint/2010/main" val="226409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927EB-DAEA-B9AC-8D19-73F773B476AC}"/>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F7568F86-51B8-4B52-FD9A-255C8105B5B5}"/>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A985DE3C-EFA0-3005-4D59-F8714EBA4D74}"/>
              </a:ext>
              <a:ext uri="{C183D7F6-B498-43B3-948B-1728B52AA6E4}">
                <adec:decorative xmlns:adec="http://schemas.microsoft.com/office/drawing/2017/decorative" val="1"/>
              </a:ext>
            </a:extLst>
          </p:cNvPr>
          <p:cNvPicPr>
            <a:picLocks noChangeAspect="1"/>
          </p:cNvPicPr>
          <p:nvPr/>
        </p:nvPicPr>
        <p:blipFill>
          <a:blip r:embed="rId2">
            <a:duotone>
              <a:prstClr val="black"/>
              <a:srgbClr val="C9F5FF">
                <a:tint val="45000"/>
                <a:satMod val="400000"/>
              </a:srgbClr>
            </a:duotone>
          </a:blip>
          <a:stretch>
            <a:fillRect/>
          </a:stretch>
        </p:blipFill>
        <p:spPr>
          <a:xfrm>
            <a:off x="1927972" y="667499"/>
            <a:ext cx="7781294" cy="5523002"/>
          </a:xfrm>
          <a:prstGeom prst="rect">
            <a:avLst/>
          </a:prstGeom>
        </p:spPr>
      </p:pic>
      <p:sp>
        <p:nvSpPr>
          <p:cNvPr id="5" name="תיבת טקסט 4">
            <a:extLst>
              <a:ext uri="{FF2B5EF4-FFF2-40B4-BE49-F238E27FC236}">
                <a16:creationId xmlns:a16="http://schemas.microsoft.com/office/drawing/2014/main" id="{0E973D51-B88C-815B-BD97-E015CCCE04B7}"/>
              </a:ext>
            </a:extLst>
          </p:cNvPr>
          <p:cNvSpPr txBox="1"/>
          <p:nvPr/>
        </p:nvSpPr>
        <p:spPr>
          <a:xfrm>
            <a:off x="2772005" y="2033190"/>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שאלה שבדיעבד הייתי</a:t>
            </a:r>
          </a:p>
          <a:p>
            <a:pPr marL="0" marR="0" lvl="0" indent="0" algn="ctr" defTabSz="914400" rtl="1" eaLnBrk="1" fontAlgn="auto" latinLnBrk="0" hangingPunct="1">
              <a:lnSpc>
                <a:spcPct val="150000"/>
              </a:lnSpc>
              <a:spcBef>
                <a:spcPts val="0"/>
              </a:spcBef>
              <a:spcAft>
                <a:spcPts val="0"/>
              </a:spcAft>
              <a:buClrTx/>
              <a:buSzTx/>
              <a:buFontTx/>
              <a:buNone/>
              <a:tabLst/>
              <a:defRPr/>
            </a:pPr>
            <a:r>
              <a:rPr lang="he-IL" sz="4400" b="1" dirty="0">
                <a:latin typeface="Calibri" panose="020F0502020204030204" pitchFamily="34" charset="0"/>
                <a:cs typeface="Calibri" panose="020F0502020204030204" pitchFamily="34" charset="0"/>
              </a:rPr>
              <a:t>שואל אחרת...</a:t>
            </a:r>
          </a:p>
        </p:txBody>
      </p:sp>
    </p:spTree>
    <p:extLst>
      <p:ext uri="{BB962C8B-B14F-4D97-AF65-F5344CB8AC3E}">
        <p14:creationId xmlns:p14="http://schemas.microsoft.com/office/powerpoint/2010/main" val="197376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175E7-7FDC-4A71-90FC-B046E7B562F0}"/>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A574F7CF-1AF2-21EC-02D3-30D1A2A964D0}"/>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7D2B6376-AEDD-5283-DDFC-CA101436C841}"/>
              </a:ext>
              <a:ext uri="{C183D7F6-B498-43B3-948B-1728B52AA6E4}">
                <adec:decorative xmlns:adec="http://schemas.microsoft.com/office/drawing/2017/decorative" val="1"/>
              </a:ext>
            </a:extLst>
          </p:cNvPr>
          <p:cNvPicPr>
            <a:picLocks noChangeAspect="1"/>
          </p:cNvPicPr>
          <p:nvPr/>
        </p:nvPicPr>
        <p:blipFill>
          <a:blip r:embed="rId2">
            <a:duotone>
              <a:prstClr val="black"/>
              <a:srgbClr val="D9C3A5">
                <a:tint val="50000"/>
                <a:satMod val="180000"/>
              </a:srgbClr>
            </a:duotone>
          </a:blip>
          <a:stretch>
            <a:fillRect/>
          </a:stretch>
        </p:blipFill>
        <p:spPr>
          <a:xfrm>
            <a:off x="1927972" y="667499"/>
            <a:ext cx="7781294" cy="5523002"/>
          </a:xfrm>
          <a:prstGeom prst="rect">
            <a:avLst/>
          </a:prstGeom>
        </p:spPr>
      </p:pic>
      <p:sp>
        <p:nvSpPr>
          <p:cNvPr id="5" name="תיבת טקסט 4">
            <a:extLst>
              <a:ext uri="{FF2B5EF4-FFF2-40B4-BE49-F238E27FC236}">
                <a16:creationId xmlns:a16="http://schemas.microsoft.com/office/drawing/2014/main" id="{67C1073E-EBEF-7D8F-6980-FA27AB4D1FE6}"/>
              </a:ext>
            </a:extLst>
          </p:cNvPr>
          <p:cNvSpPr txBox="1"/>
          <p:nvPr/>
        </p:nvSpPr>
        <p:spPr>
          <a:xfrm>
            <a:off x="2772005" y="2033190"/>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שאלה שהייתי צריך/צריכה</a:t>
            </a:r>
          </a:p>
          <a:p>
            <a:pPr marL="0" marR="0" lvl="0" indent="0" algn="ctr" defTabSz="914400" rtl="1" eaLnBrk="1" fontAlgn="auto" latinLnBrk="0" hangingPunct="1">
              <a:lnSpc>
                <a:spcPct val="150000"/>
              </a:lnSpc>
              <a:spcBef>
                <a:spcPts val="0"/>
              </a:spcBef>
              <a:spcAft>
                <a:spcPts val="0"/>
              </a:spcAft>
              <a:buClrTx/>
              <a:buSzTx/>
              <a:buFontTx/>
              <a:buNone/>
              <a:tabLst/>
              <a:defRPr/>
            </a:pPr>
            <a:r>
              <a:rPr lang="he-IL" sz="4400" b="1" dirty="0">
                <a:latin typeface="Calibri" panose="020F0502020204030204" pitchFamily="34" charset="0"/>
                <a:cs typeface="Calibri" panose="020F0502020204030204" pitchFamily="34" charset="0"/>
              </a:rPr>
              <a:t>לשאול ולא שאלתי...</a:t>
            </a:r>
          </a:p>
        </p:txBody>
      </p:sp>
    </p:spTree>
    <p:extLst>
      <p:ext uri="{BB962C8B-B14F-4D97-AF65-F5344CB8AC3E}">
        <p14:creationId xmlns:p14="http://schemas.microsoft.com/office/powerpoint/2010/main" val="15001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AC4C8-2DD4-3E2A-798F-4578B445B1B7}"/>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ED50A606-00CD-79F5-FCCD-5CB3560E1EC5}"/>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6633A0A2-479A-48E1-3792-7AE17C59FAA9}"/>
              </a:ext>
              <a:ext uri="{C183D7F6-B498-43B3-948B-1728B52AA6E4}">
                <adec:decorative xmlns:adec="http://schemas.microsoft.com/office/drawing/2017/decorative" val="1"/>
              </a:ext>
            </a:extLst>
          </p:cNvPr>
          <p:cNvPicPr>
            <a:picLocks noChangeAspect="1"/>
          </p:cNvPicPr>
          <p:nvPr/>
        </p:nvPicPr>
        <p:blipFill>
          <a:blip r:embed="rId2">
            <a:duotone>
              <a:schemeClr val="accent3">
                <a:shade val="45000"/>
                <a:satMod val="135000"/>
              </a:schemeClr>
              <a:prstClr val="white"/>
            </a:duotone>
          </a:blip>
          <a:stretch>
            <a:fillRect/>
          </a:stretch>
        </p:blipFill>
        <p:spPr>
          <a:xfrm>
            <a:off x="1927972" y="667499"/>
            <a:ext cx="7781294" cy="5523002"/>
          </a:xfrm>
          <a:prstGeom prst="rect">
            <a:avLst/>
          </a:prstGeom>
        </p:spPr>
      </p:pic>
      <p:sp>
        <p:nvSpPr>
          <p:cNvPr id="5" name="תיבת טקסט 4">
            <a:extLst>
              <a:ext uri="{FF2B5EF4-FFF2-40B4-BE49-F238E27FC236}">
                <a16:creationId xmlns:a16="http://schemas.microsoft.com/office/drawing/2014/main" id="{A9A61EA6-03A5-0685-3434-FBF355D6CCA1}"/>
              </a:ext>
            </a:extLst>
          </p:cNvPr>
          <p:cNvSpPr txBox="1"/>
          <p:nvPr/>
        </p:nvSpPr>
        <p:spPr>
          <a:xfrm>
            <a:off x="2772005" y="2033190"/>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he-IL" sz="4400" b="1" dirty="0">
                <a:latin typeface="Calibri" panose="020F0502020204030204" pitchFamily="34" charset="0"/>
                <a:cs typeface="Calibri" panose="020F0502020204030204" pitchFamily="34" charset="0"/>
              </a:rPr>
              <a:t>אדם שאני לומד ממנו</a:t>
            </a:r>
          </a:p>
          <a:p>
            <a:pPr marL="0" marR="0" lvl="0" indent="0" algn="ctr" defTabSz="914400" rtl="1" eaLnBrk="1" fontAlgn="auto" latinLnBrk="0" hangingPunct="1">
              <a:lnSpc>
                <a:spcPct val="150000"/>
              </a:lnSpc>
              <a:spcBef>
                <a:spcPts val="0"/>
              </a:spcBef>
              <a:spcAft>
                <a:spcPts val="0"/>
              </a:spcAft>
              <a:buClrTx/>
              <a:buSzTx/>
              <a:buFontTx/>
              <a:buNone/>
              <a:tabLst/>
              <a:defRPr/>
            </a:pPr>
            <a:r>
              <a:rPr lang="he-IL" sz="4400" b="1" dirty="0">
                <a:latin typeface="Calibri" panose="020F0502020204030204" pitchFamily="34" charset="0"/>
                <a:cs typeface="Calibri" panose="020F0502020204030204" pitchFamily="34" charset="0"/>
              </a:rPr>
              <a:t>איך לשאול שאלות...</a:t>
            </a:r>
          </a:p>
        </p:txBody>
      </p:sp>
    </p:spTree>
    <p:extLst>
      <p:ext uri="{BB962C8B-B14F-4D97-AF65-F5344CB8AC3E}">
        <p14:creationId xmlns:p14="http://schemas.microsoft.com/office/powerpoint/2010/main" val="113824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ABDC-E3C4-F0D0-B1AF-EF2898283B27}"/>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0DD12C75-5F41-1460-BD41-8A2CA8B02F61}"/>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D96448F7-FACC-6152-D51F-D2A5FA558ADE}"/>
              </a:ext>
              <a:ext uri="{C183D7F6-B498-43B3-948B-1728B52AA6E4}">
                <adec:decorative xmlns:adec="http://schemas.microsoft.com/office/drawing/2017/decorative" val="1"/>
              </a:ext>
            </a:extLst>
          </p:cNvPr>
          <p:cNvPicPr>
            <a:picLocks noChangeAspect="1"/>
          </p:cNvPicPr>
          <p:nvPr/>
        </p:nvPicPr>
        <p:blipFill>
          <a:blip r:embed="rId2">
            <a:duotone>
              <a:schemeClr val="accent1">
                <a:shade val="45000"/>
                <a:satMod val="135000"/>
              </a:schemeClr>
              <a:prstClr val="white"/>
            </a:duotone>
          </a:blip>
          <a:stretch>
            <a:fillRect/>
          </a:stretch>
        </p:blipFill>
        <p:spPr>
          <a:xfrm>
            <a:off x="1927972" y="667499"/>
            <a:ext cx="7781294" cy="5523002"/>
          </a:xfrm>
          <a:prstGeom prst="rect">
            <a:avLst/>
          </a:prstGeom>
        </p:spPr>
      </p:pic>
      <p:sp>
        <p:nvSpPr>
          <p:cNvPr id="5" name="תיבת טקסט 4">
            <a:extLst>
              <a:ext uri="{FF2B5EF4-FFF2-40B4-BE49-F238E27FC236}">
                <a16:creationId xmlns:a16="http://schemas.microsoft.com/office/drawing/2014/main" id="{A7033BFE-EA4C-422A-E5A2-FD65E5B91873}"/>
              </a:ext>
            </a:extLst>
          </p:cNvPr>
          <p:cNvSpPr txBox="1"/>
          <p:nvPr/>
        </p:nvSpPr>
        <p:spPr>
          <a:xfrm>
            <a:off x="2772005" y="2033190"/>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he-IL" sz="4400" b="1" dirty="0">
                <a:latin typeface="Calibri" panose="020F0502020204030204" pitchFamily="34" charset="0"/>
                <a:cs typeface="Calibri" panose="020F0502020204030204" pitchFamily="34" charset="0"/>
              </a:rPr>
              <a:t>שאלה שאין לי עליה</a:t>
            </a:r>
          </a:p>
          <a:p>
            <a:pPr marL="0" marR="0" lvl="0" indent="0" algn="ctr" defTabSz="914400" rtl="1" eaLnBrk="1" fontAlgn="auto" latinLnBrk="0" hangingPunct="1">
              <a:lnSpc>
                <a:spcPct val="150000"/>
              </a:lnSpc>
              <a:spcBef>
                <a:spcPts val="0"/>
              </a:spcBef>
              <a:spcAft>
                <a:spcPts val="0"/>
              </a:spcAft>
              <a:buClrTx/>
              <a:buSzTx/>
              <a:buFontTx/>
              <a:buNone/>
              <a:tabLst/>
              <a:defRPr/>
            </a:pPr>
            <a:r>
              <a:rPr lang="he-IL" sz="4400" b="1" dirty="0">
                <a:latin typeface="Calibri" panose="020F0502020204030204" pitchFamily="34" charset="0"/>
                <a:cs typeface="Calibri" panose="020F0502020204030204" pitchFamily="34" charset="0"/>
              </a:rPr>
              <a:t>תשובה...</a:t>
            </a:r>
          </a:p>
        </p:txBody>
      </p:sp>
    </p:spTree>
    <p:extLst>
      <p:ext uri="{BB962C8B-B14F-4D97-AF65-F5344CB8AC3E}">
        <p14:creationId xmlns:p14="http://schemas.microsoft.com/office/powerpoint/2010/main" val="2828824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5694E-B864-C381-07BB-29282B82B7F5}"/>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238381A1-E761-1211-023D-0A92159DEBDD}"/>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Freeform 3">
            <a:extLst>
              <a:ext uri="{FF2B5EF4-FFF2-40B4-BE49-F238E27FC236}">
                <a16:creationId xmlns:a16="http://schemas.microsoft.com/office/drawing/2014/main" id="{8EE21B47-1099-7B1A-B6F3-A764E02E0752}"/>
              </a:ext>
              <a:ext uri="{C183D7F6-B498-43B3-948B-1728B52AA6E4}">
                <adec:decorative xmlns:adec="http://schemas.microsoft.com/office/drawing/2017/decorative" val="1"/>
              </a:ext>
            </a:extLst>
          </p:cNvPr>
          <p:cNvSpPr/>
          <p:nvPr/>
        </p:nvSpPr>
        <p:spPr>
          <a:xfrm>
            <a:off x="2894949" y="722527"/>
            <a:ext cx="5847339" cy="5636302"/>
          </a:xfrm>
          <a:custGeom>
            <a:avLst/>
            <a:gdLst/>
            <a:ahLst/>
            <a:cxnLst/>
            <a:rect l="l" t="t" r="r" b="b"/>
            <a:pathLst>
              <a:path w="3927764" h="4114800">
                <a:moveTo>
                  <a:pt x="0" y="0"/>
                </a:moveTo>
                <a:lnTo>
                  <a:pt x="3927763" y="0"/>
                </a:lnTo>
                <a:lnTo>
                  <a:pt x="392776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תיבת טקסט 4">
            <a:extLst>
              <a:ext uri="{FF2B5EF4-FFF2-40B4-BE49-F238E27FC236}">
                <a16:creationId xmlns:a16="http://schemas.microsoft.com/office/drawing/2014/main" id="{A1B08568-5DB0-A7C1-64FF-D0A32CFF2F8B}"/>
              </a:ext>
            </a:extLst>
          </p:cNvPr>
          <p:cNvSpPr txBox="1"/>
          <p:nvPr/>
        </p:nvSpPr>
        <p:spPr>
          <a:xfrm>
            <a:off x="2772005" y="2033190"/>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he-IL" sz="4400" b="1" dirty="0">
                <a:latin typeface="Calibri" panose="020F0502020204030204" pitchFamily="34" charset="0"/>
                <a:cs typeface="Calibri" panose="020F0502020204030204" pitchFamily="34" charset="0"/>
              </a:rPr>
              <a:t>שאלה שהתבהרה לי או שהתעוררה בי...</a:t>
            </a:r>
          </a:p>
        </p:txBody>
      </p:sp>
    </p:spTree>
    <p:extLst>
      <p:ext uri="{BB962C8B-B14F-4D97-AF65-F5344CB8AC3E}">
        <p14:creationId xmlns:p14="http://schemas.microsoft.com/office/powerpoint/2010/main" val="342532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52ECB-E0D6-1D8D-1F06-C9289F868E5F}"/>
            </a:ext>
          </a:extLst>
        </p:cNvPr>
        <p:cNvGrpSpPr/>
        <p:nvPr/>
      </p:nvGrpSpPr>
      <p:grpSpPr>
        <a:xfrm>
          <a:off x="0" y="0"/>
          <a:ext cx="0" cy="0"/>
          <a:chOff x="0" y="0"/>
          <a:chExt cx="0" cy="0"/>
        </a:xfrm>
      </p:grpSpPr>
      <p:sp>
        <p:nvSpPr>
          <p:cNvPr id="3" name="כותרת 2">
            <a:extLst>
              <a:ext uri="{FF2B5EF4-FFF2-40B4-BE49-F238E27FC236}">
                <a16:creationId xmlns:a16="http://schemas.microsoft.com/office/drawing/2014/main" id="{03C188E9-BD1C-4341-B199-7E777333CFBA}"/>
              </a:ext>
            </a:extLst>
          </p:cNvPr>
          <p:cNvSpPr>
            <a:spLocks noGrp="1"/>
          </p:cNvSpPr>
          <p:nvPr>
            <p:ph type="title"/>
          </p:nvPr>
        </p:nvSpPr>
        <p:spPr>
          <a:xfrm>
            <a:off x="7026402" y="403225"/>
            <a:ext cx="4781550" cy="796925"/>
          </a:xfrm>
        </p:spPr>
        <p:txBody>
          <a:bodyPr>
            <a:normAutofit/>
          </a:bodyPr>
          <a:lstStyle/>
          <a:p>
            <a:r>
              <a:rPr lang="he-IL" sz="2000" b="1" dirty="0">
                <a:effectLst/>
                <a:latin typeface="Calibri" panose="020F0502020204030204" pitchFamily="34" charset="0"/>
                <a:ea typeface="Calibri" panose="020F0502020204030204" pitchFamily="34" charset="0"/>
                <a:cs typeface="Calibri" panose="020F0502020204030204" pitchFamily="34" charset="0"/>
              </a:rPr>
              <a:t>מתוך דברי הרב יונתן זקס זצ"ל:</a:t>
            </a:r>
            <a:endParaRPr lang="he-IL" sz="2000" dirty="0"/>
          </a:p>
        </p:txBody>
      </p:sp>
      <p:sp>
        <p:nvSpPr>
          <p:cNvPr id="2" name="מלבן 1">
            <a:extLst>
              <a:ext uri="{FF2B5EF4-FFF2-40B4-BE49-F238E27FC236}">
                <a16:creationId xmlns:a16="http://schemas.microsoft.com/office/drawing/2014/main" id="{A153E778-13DB-7613-9E07-A10F865F8D51}"/>
              </a:ext>
            </a:extLst>
          </p:cNvPr>
          <p:cNvSpPr/>
          <p:nvPr/>
        </p:nvSpPr>
        <p:spPr>
          <a:xfrm>
            <a:off x="384048" y="289560"/>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r" rtl="1">
              <a:lnSpc>
                <a:spcPct val="107000"/>
              </a:lnSpc>
              <a:spcAft>
                <a:spcPts val="800"/>
              </a:spcAft>
              <a:buNone/>
            </a:pPr>
            <a:endParaRPr lang="he-IL" sz="18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he-IL" dirty="0">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he-IL" sz="2000" b="1" u="sng"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he-IL" sz="16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he-IL" sz="1600" dirty="0">
                <a:effectLst/>
                <a:latin typeface="Calibri" panose="020F0502020204030204" pitchFamily="34" charset="0"/>
                <a:ea typeface="Calibri" panose="020F0502020204030204" pitchFamily="34" charset="0"/>
                <a:cs typeface="Calibri" panose="020F0502020204030204" pitchFamily="34" charset="0"/>
              </a:rPr>
              <a:t>"</a:t>
            </a:r>
            <a:r>
              <a:rPr lang="he-IL" sz="1600" b="1" dirty="0">
                <a:effectLst/>
                <a:latin typeface="Calibri" panose="020F0502020204030204" pitchFamily="34" charset="0"/>
                <a:ea typeface="Calibri" panose="020F0502020204030204" pitchFamily="34" charset="0"/>
                <a:cs typeface="Calibri" panose="020F0502020204030204" pitchFamily="34" charset="0"/>
              </a:rPr>
              <a:t>מרתק לראות כיצד מדגישה התורה את הצורך שהילדים ישאלו שאלות. שלוש מתוך ארבע התייחסויות לנושא הילדים בסיפור יציאת מצרים נמצאות בפרשה. ארבעת הקטעים התפרסמו במיוחד על שום הופעתם המרוכזת בהגדה של פסח. הם מיוחסים, בהתאמה, לארבעה בנים: חכם, רשע, תם ושאינו יודע לשאול. חז"ל הסיקו מצירופם של הארבעה כי:</a:t>
            </a:r>
          </a:p>
          <a:p>
            <a:pPr algn="r" rtl="1">
              <a:lnSpc>
                <a:spcPct val="107000"/>
              </a:lnSpc>
              <a:spcAft>
                <a:spcPts val="800"/>
              </a:spcAft>
              <a:buNone/>
            </a:pPr>
            <a:r>
              <a:rPr lang="he-IL" sz="1600" b="1" dirty="0">
                <a:effectLst/>
                <a:latin typeface="Calibri" panose="020F0502020204030204" pitchFamily="34" charset="0"/>
                <a:ea typeface="Calibri" panose="020F0502020204030204" pitchFamily="34" charset="0"/>
                <a:cs typeface="Calibri" panose="020F0502020204030204" pitchFamily="34" charset="0"/>
              </a:rPr>
              <a:t> (א) ילדים אמורים לשאול שאלות</a:t>
            </a:r>
          </a:p>
          <a:p>
            <a:pPr algn="r" rtl="1">
              <a:lnSpc>
                <a:spcPct val="107000"/>
              </a:lnSpc>
              <a:spcAft>
                <a:spcPts val="800"/>
              </a:spcAft>
              <a:buNone/>
            </a:pPr>
            <a:r>
              <a:rPr lang="he-IL" sz="1600" b="1" dirty="0">
                <a:effectLst/>
                <a:latin typeface="Calibri" panose="020F0502020204030204" pitchFamily="34" charset="0"/>
                <a:ea typeface="Calibri" panose="020F0502020204030204" pitchFamily="34" charset="0"/>
                <a:cs typeface="Calibri" panose="020F0502020204030204" pitchFamily="34" charset="0"/>
              </a:rPr>
              <a:t>(ב) סיפור הפסח צריך להיבנות כתשובה לשאלה של ילד, ולהתחיל בה</a:t>
            </a:r>
          </a:p>
          <a:p>
            <a:pPr algn="r" rtl="1">
              <a:lnSpc>
                <a:spcPct val="107000"/>
              </a:lnSpc>
              <a:spcAft>
                <a:spcPts val="800"/>
              </a:spcAft>
              <a:buNone/>
            </a:pPr>
            <a:r>
              <a:rPr lang="he-IL" sz="1600" b="1" dirty="0">
                <a:effectLst/>
                <a:latin typeface="Calibri" panose="020F0502020204030204" pitchFamily="34" charset="0"/>
                <a:ea typeface="Calibri" panose="020F0502020204030204" pitchFamily="34" charset="0"/>
                <a:cs typeface="Calibri" panose="020F0502020204030204" pitchFamily="34" charset="0"/>
              </a:rPr>
              <a:t> (ג) תפקידו של ההורה לעודד את ילדיו לשאול שאלות</a:t>
            </a:r>
          </a:p>
          <a:p>
            <a:pPr algn="r" rtl="1">
              <a:lnSpc>
                <a:spcPct val="107000"/>
              </a:lnSpc>
              <a:spcAft>
                <a:spcPts val="800"/>
              </a:spcAft>
              <a:buNone/>
            </a:pPr>
            <a:r>
              <a:rPr lang="he-IL" sz="1600" b="1" dirty="0">
                <a:latin typeface="Calibri" panose="020F0502020204030204" pitchFamily="34" charset="0"/>
                <a:ea typeface="Calibri" panose="020F0502020204030204" pitchFamily="34" charset="0"/>
                <a:cs typeface="Calibri" panose="020F0502020204030204" pitchFamily="34" charset="0"/>
              </a:rPr>
              <a:t> (ד)</a:t>
            </a:r>
            <a:r>
              <a:rPr lang="he-IL" sz="1600" b="1" dirty="0">
                <a:effectLst/>
                <a:latin typeface="Calibri" panose="020F0502020204030204" pitchFamily="34" charset="0"/>
                <a:ea typeface="Calibri" panose="020F0502020204030204" pitchFamily="34" charset="0"/>
                <a:cs typeface="Calibri" panose="020F0502020204030204" pitchFamily="34" charset="0"/>
              </a:rPr>
              <a:t> </a:t>
            </a:r>
            <a:r>
              <a:rPr lang="he-IL" sz="1600" b="1" dirty="0">
                <a:latin typeface="Calibri" panose="020F0502020204030204" pitchFamily="34" charset="0"/>
                <a:ea typeface="Calibri" panose="020F0502020204030204" pitchFamily="34" charset="0"/>
                <a:cs typeface="Calibri" panose="020F0502020204030204" pitchFamily="34" charset="0"/>
              </a:rPr>
              <a:t>ש</a:t>
            </a:r>
            <a:r>
              <a:rPr lang="he-IL" sz="1600" b="1" dirty="0">
                <a:effectLst/>
                <a:latin typeface="Calibri" panose="020F0502020204030204" pitchFamily="34" charset="0"/>
                <a:ea typeface="Calibri" panose="020F0502020204030204" pitchFamily="34" charset="0"/>
                <a:cs typeface="Calibri" panose="020F0502020204030204" pitchFamily="34" charset="0"/>
              </a:rPr>
              <a:t>את הילד שעוד אינו יודע לשאול יש ללמד לשאול</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he-IL" sz="1600" dirty="0">
                <a:effectLst/>
                <a:latin typeface="Calibri" panose="020F0502020204030204" pitchFamily="34" charset="0"/>
                <a:ea typeface="Calibri" panose="020F0502020204030204" pitchFamily="34" charset="0"/>
                <a:cs typeface="Calibri" panose="020F0502020204030204" pitchFamily="34" charset="0"/>
              </a:rPr>
              <a:t>היהדות היא תופעה נדירה שבנדירות: אמונה המתבססת על הצגת שאלות, ובכלל זה שאלות עמוקות וקשות הנראות כמערערות את יסודות האמונה. "הֲשֹׁפֵט כָּל הָאָרֶץ לֹא יַעֲשֶׂה מִשְׁפָּט?", שאל אברהם </a:t>
            </a:r>
            <a:r>
              <a:rPr lang="he-IL" sz="1050" dirty="0">
                <a:effectLst/>
                <a:latin typeface="Calibri" panose="020F0502020204030204" pitchFamily="34" charset="0"/>
                <a:ea typeface="Calibri" panose="020F0502020204030204" pitchFamily="34" charset="0"/>
                <a:cs typeface="Calibri" panose="020F0502020204030204" pitchFamily="34" charset="0"/>
              </a:rPr>
              <a:t>(בראשית </a:t>
            </a:r>
            <a:r>
              <a:rPr lang="he-IL" sz="1050" dirty="0" err="1">
                <a:effectLst/>
                <a:latin typeface="Calibri" panose="020F0502020204030204" pitchFamily="34" charset="0"/>
                <a:ea typeface="Calibri" panose="020F0502020204030204" pitchFamily="34" charset="0"/>
                <a:cs typeface="Calibri" panose="020F0502020204030204" pitchFamily="34" charset="0"/>
              </a:rPr>
              <a:t>יח</a:t>
            </a:r>
            <a:r>
              <a:rPr lang="he-IL" sz="1050" dirty="0">
                <a:effectLst/>
                <a:latin typeface="Calibri" panose="020F0502020204030204" pitchFamily="34" charset="0"/>
                <a:ea typeface="Calibri" panose="020F0502020204030204" pitchFamily="34" charset="0"/>
                <a:cs typeface="Calibri" panose="020F0502020204030204" pitchFamily="34" charset="0"/>
              </a:rPr>
              <a:t>, כה). </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he-IL" sz="2000" b="1" dirty="0">
                <a:effectLst/>
                <a:latin typeface="Calibri" panose="020F0502020204030204" pitchFamily="34" charset="0"/>
                <a:ea typeface="Calibri" panose="020F0502020204030204" pitchFamily="34" charset="0"/>
                <a:cs typeface="Calibri" panose="020F0502020204030204" pitchFamily="34" charset="0"/>
              </a:rPr>
              <a:t>שאלו פעם את איזידור רַבִּי, בעל פרס נובל בפיזיקה, למה נעשה מדען. "בזכות אמי", ענה. "כל ילד אחר, כשהוא חוזר מבית הספר שואלים אותו 'מה למדת היום?' ואילו אמי הייתה שואלת 'איזי, שאלת היום שאלה טובה?'. זה כל ההבדל. לשאול שאלות טובות – זה מה שהפך אותי למדען".</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he-IL" sz="1600" dirty="0">
                <a:effectLst/>
                <a:latin typeface="Calibri" panose="020F0502020204030204" pitchFamily="34" charset="0"/>
                <a:ea typeface="Calibri" panose="020F0502020204030204" pitchFamily="34" charset="0"/>
                <a:cs typeface="Calibri" panose="020F0502020204030204" pitchFamily="34" charset="0"/>
              </a:rPr>
              <a:t>עודדו את ילדיכם/תלמידיכם לשאול, לתהות, לחקור, לעיין, לנתח, לחפש. חירות פירושה דרור לנפש, לא רק לגוף. האיתנים באמונתם אינם צריכים לפחד לשאול. רק לחסרי הביטחון, שספקות נסתרים ומודחקים מכרסמים בהם, יש סיבה לפחד.</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he-IL" sz="1600" dirty="0">
                <a:effectLst/>
                <a:latin typeface="Calibri" panose="020F0502020204030204" pitchFamily="34" charset="0"/>
                <a:ea typeface="Calibri" panose="020F0502020204030204" pitchFamily="34" charset="0"/>
                <a:cs typeface="Calibri" panose="020F0502020204030204" pitchFamily="34" charset="0"/>
              </a:rPr>
              <a:t>אך יש דבר אחד שמוכרחים לדעת ולהסביר לילדינו: לא לכל שאלה יש תשובה שאפשר להבין מיד. יש רעיונות שנבין במלואם רק עם הגיל ועם הניסיון, ויש כאלה הדורשים הכנה עיונית מרובה, ועוד אחרים שלעת עתה, בשלב זה של מסע־ החיפוש האנושי, נמצאים מעבר להישג תבונתנו המשותפת".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he-IL"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algn="r" rtl="1">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1793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00B22-E538-BBB7-519D-AEE689B71A3F}"/>
            </a:ext>
          </a:extLst>
        </p:cNvPr>
        <p:cNvGrpSpPr/>
        <p:nvPr/>
      </p:nvGrpSpPr>
      <p:grpSpPr>
        <a:xfrm>
          <a:off x="0" y="0"/>
          <a:ext cx="0" cy="0"/>
          <a:chOff x="0" y="0"/>
          <a:chExt cx="0" cy="0"/>
        </a:xfrm>
      </p:grpSpPr>
      <p:sp>
        <p:nvSpPr>
          <p:cNvPr id="3" name="Google Shape;365;p51">
            <a:extLst>
              <a:ext uri="{FF2B5EF4-FFF2-40B4-BE49-F238E27FC236}">
                <a16:creationId xmlns:a16="http://schemas.microsoft.com/office/drawing/2014/main" id="{FAB057FA-182B-BB98-07A4-936E709D2F52}"/>
              </a:ext>
              <a:ext uri="{C183D7F6-B498-43B3-948B-1728B52AA6E4}">
                <adec:decorative xmlns:adec="http://schemas.microsoft.com/office/drawing/2017/decorative" val="1"/>
              </a:ext>
            </a:extLst>
          </p:cNvPr>
          <p:cNvSpPr/>
          <p:nvPr/>
        </p:nvSpPr>
        <p:spPr>
          <a:xfrm>
            <a:off x="1764153" y="2525041"/>
            <a:ext cx="8663694" cy="1715060"/>
          </a:xfrm>
          <a:custGeom>
            <a:avLst/>
            <a:gdLst/>
            <a:ahLst/>
            <a:cxnLst/>
            <a:rect l="l" t="t" r="r" b="b"/>
            <a:pathLst>
              <a:path w="7555007" h="819868" fill="none" extrusionOk="0">
                <a:moveTo>
                  <a:pt x="0" y="136647"/>
                </a:moveTo>
                <a:cubicBezTo>
                  <a:pt x="-677" y="68786"/>
                  <a:pt x="51720" y="9646"/>
                  <a:pt x="136647" y="0"/>
                </a:cubicBezTo>
                <a:cubicBezTo>
                  <a:pt x="2573104" y="-33853"/>
                  <a:pt x="6287784" y="-19253"/>
                  <a:pt x="7418360" y="0"/>
                </a:cubicBezTo>
                <a:cubicBezTo>
                  <a:pt x="7507530" y="125"/>
                  <a:pt x="7548679" y="65863"/>
                  <a:pt x="7555007" y="136647"/>
                </a:cubicBezTo>
                <a:cubicBezTo>
                  <a:pt x="7506085" y="264644"/>
                  <a:pt x="7531594" y="565320"/>
                  <a:pt x="7555007" y="683221"/>
                </a:cubicBezTo>
                <a:cubicBezTo>
                  <a:pt x="7557282" y="760130"/>
                  <a:pt x="7493685" y="821092"/>
                  <a:pt x="7418360" y="819868"/>
                </a:cubicBezTo>
                <a:cubicBezTo>
                  <a:pt x="5061528" y="889393"/>
                  <a:pt x="1891275" y="736002"/>
                  <a:pt x="136647" y="819868"/>
                </a:cubicBezTo>
                <a:cubicBezTo>
                  <a:pt x="74367" y="813820"/>
                  <a:pt x="6972" y="749208"/>
                  <a:pt x="0" y="683221"/>
                </a:cubicBezTo>
                <a:cubicBezTo>
                  <a:pt x="-32869" y="480620"/>
                  <a:pt x="20354" y="196596"/>
                  <a:pt x="0" y="136647"/>
                </a:cubicBezTo>
                <a:close/>
              </a:path>
              <a:path w="7555007" h="819868" extrusionOk="0">
                <a:moveTo>
                  <a:pt x="0" y="136647"/>
                </a:moveTo>
                <a:cubicBezTo>
                  <a:pt x="-7366" y="62179"/>
                  <a:pt x="61683" y="-1088"/>
                  <a:pt x="136647" y="0"/>
                </a:cubicBezTo>
                <a:cubicBezTo>
                  <a:pt x="1251015" y="140359"/>
                  <a:pt x="4669258" y="135302"/>
                  <a:pt x="7418360" y="0"/>
                </a:cubicBezTo>
                <a:cubicBezTo>
                  <a:pt x="7492893" y="-14811"/>
                  <a:pt x="7548167" y="60450"/>
                  <a:pt x="7555007" y="136647"/>
                </a:cubicBezTo>
                <a:cubicBezTo>
                  <a:pt x="7597319" y="266396"/>
                  <a:pt x="7580916" y="482497"/>
                  <a:pt x="7555007" y="683221"/>
                </a:cubicBezTo>
                <a:cubicBezTo>
                  <a:pt x="7556717" y="765735"/>
                  <a:pt x="7498693" y="829106"/>
                  <a:pt x="7418360" y="819868"/>
                </a:cubicBezTo>
                <a:cubicBezTo>
                  <a:pt x="3820041" y="680517"/>
                  <a:pt x="1850231" y="950870"/>
                  <a:pt x="136647" y="819868"/>
                </a:cubicBezTo>
                <a:cubicBezTo>
                  <a:pt x="62279" y="821581"/>
                  <a:pt x="3464" y="744170"/>
                  <a:pt x="0" y="683221"/>
                </a:cubicBezTo>
                <a:cubicBezTo>
                  <a:pt x="-18609" y="616213"/>
                  <a:pt x="41109" y="257839"/>
                  <a:pt x="0" y="136647"/>
                </a:cubicBezTo>
                <a:close/>
              </a:path>
            </a:pathLst>
          </a:custGeom>
          <a:solidFill>
            <a:srgbClr val="F7E1E9"/>
          </a:soli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342900" marR="0" lvl="0" indent="0" algn="ctr" rtl="1">
              <a:lnSpc>
                <a:spcPct val="100000"/>
              </a:lnSpc>
              <a:spcBef>
                <a:spcPts val="0"/>
              </a:spcBef>
              <a:spcAft>
                <a:spcPts val="0"/>
              </a:spcAft>
              <a:buNone/>
            </a:pPr>
            <a:endParaRPr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oogle Shape;366;p51">
            <a:extLst>
              <a:ext uri="{FF2B5EF4-FFF2-40B4-BE49-F238E27FC236}">
                <a16:creationId xmlns:a16="http://schemas.microsoft.com/office/drawing/2014/main" id="{0355DA8F-41EA-357C-333B-79DD131A7A08}"/>
              </a:ext>
              <a:ext uri="{C183D7F6-B498-43B3-948B-1728B52AA6E4}">
                <adec:decorative xmlns:adec="http://schemas.microsoft.com/office/drawing/2017/decorative" val="1"/>
              </a:ext>
            </a:extLst>
          </p:cNvPr>
          <p:cNvSpPr/>
          <p:nvPr/>
        </p:nvSpPr>
        <p:spPr>
          <a:xfrm>
            <a:off x="1725737" y="4702566"/>
            <a:ext cx="8663694" cy="1715060"/>
          </a:xfrm>
          <a:custGeom>
            <a:avLst/>
            <a:gdLst/>
            <a:ahLst/>
            <a:cxnLst/>
            <a:rect l="l" t="t" r="r" b="b"/>
            <a:pathLst>
              <a:path w="7555007" h="819868" fill="none" extrusionOk="0">
                <a:moveTo>
                  <a:pt x="0" y="136647"/>
                </a:moveTo>
                <a:cubicBezTo>
                  <a:pt x="12811" y="66750"/>
                  <a:pt x="62105" y="-11201"/>
                  <a:pt x="136647" y="0"/>
                </a:cubicBezTo>
                <a:cubicBezTo>
                  <a:pt x="2917846" y="110889"/>
                  <a:pt x="3896668" y="-92550"/>
                  <a:pt x="7418360" y="0"/>
                </a:cubicBezTo>
                <a:cubicBezTo>
                  <a:pt x="7491740" y="-7970"/>
                  <a:pt x="7555484" y="51482"/>
                  <a:pt x="7555007" y="136647"/>
                </a:cubicBezTo>
                <a:cubicBezTo>
                  <a:pt x="7603071" y="195198"/>
                  <a:pt x="7545939" y="584247"/>
                  <a:pt x="7555007" y="683221"/>
                </a:cubicBezTo>
                <a:cubicBezTo>
                  <a:pt x="7557532" y="766733"/>
                  <a:pt x="7506609" y="819608"/>
                  <a:pt x="7418360" y="819868"/>
                </a:cubicBezTo>
                <a:cubicBezTo>
                  <a:pt x="5476954" y="765425"/>
                  <a:pt x="1959325" y="699251"/>
                  <a:pt x="136647" y="819868"/>
                </a:cubicBezTo>
                <a:cubicBezTo>
                  <a:pt x="56075" y="823063"/>
                  <a:pt x="-5030" y="770739"/>
                  <a:pt x="0" y="683221"/>
                </a:cubicBezTo>
                <a:cubicBezTo>
                  <a:pt x="32902" y="430348"/>
                  <a:pt x="7445" y="208124"/>
                  <a:pt x="0" y="136647"/>
                </a:cubicBezTo>
                <a:close/>
              </a:path>
              <a:path w="7555007" h="819868" extrusionOk="0">
                <a:moveTo>
                  <a:pt x="0" y="136647"/>
                </a:moveTo>
                <a:cubicBezTo>
                  <a:pt x="-9451" y="62676"/>
                  <a:pt x="71228" y="-7269"/>
                  <a:pt x="136647" y="0"/>
                </a:cubicBezTo>
                <a:cubicBezTo>
                  <a:pt x="1826098" y="41737"/>
                  <a:pt x="6212888" y="-92203"/>
                  <a:pt x="7418360" y="0"/>
                </a:cubicBezTo>
                <a:cubicBezTo>
                  <a:pt x="7489645" y="-4994"/>
                  <a:pt x="7549337" y="52317"/>
                  <a:pt x="7555007" y="136647"/>
                </a:cubicBezTo>
                <a:cubicBezTo>
                  <a:pt x="7567190" y="407580"/>
                  <a:pt x="7524936" y="450609"/>
                  <a:pt x="7555007" y="683221"/>
                </a:cubicBezTo>
                <a:cubicBezTo>
                  <a:pt x="7553779" y="757444"/>
                  <a:pt x="7499293" y="818895"/>
                  <a:pt x="7418360" y="819868"/>
                </a:cubicBezTo>
                <a:cubicBezTo>
                  <a:pt x="5633456" y="979243"/>
                  <a:pt x="2010630" y="683805"/>
                  <a:pt x="136647" y="819868"/>
                </a:cubicBezTo>
                <a:cubicBezTo>
                  <a:pt x="72442" y="824281"/>
                  <a:pt x="-2761" y="757226"/>
                  <a:pt x="0" y="683221"/>
                </a:cubicBezTo>
                <a:cubicBezTo>
                  <a:pt x="31397" y="535124"/>
                  <a:pt x="27409" y="296891"/>
                  <a:pt x="0" y="136647"/>
                </a:cubicBezTo>
                <a:close/>
              </a:path>
            </a:pathLst>
          </a:custGeom>
          <a:solidFill>
            <a:srgbClr val="CDF3F7"/>
          </a:soli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342900" marR="0" lvl="0" indent="0" algn="ctr" rtl="1">
              <a:lnSpc>
                <a:spcPct val="100000"/>
              </a:lnSpc>
              <a:spcBef>
                <a:spcPts val="0"/>
              </a:spcBef>
              <a:spcAft>
                <a:spcPts val="0"/>
              </a:spcAft>
              <a:buNone/>
            </a:pPr>
            <a:endParaRPr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367;p51">
            <a:extLst>
              <a:ext uri="{FF2B5EF4-FFF2-40B4-BE49-F238E27FC236}">
                <a16:creationId xmlns:a16="http://schemas.microsoft.com/office/drawing/2014/main" id="{5D1C75D3-4B1A-07F4-54FD-AB6B76E6E582}"/>
              </a:ext>
              <a:ext uri="{C183D7F6-B498-43B3-948B-1728B52AA6E4}">
                <adec:decorative xmlns:adec="http://schemas.microsoft.com/office/drawing/2017/decorative" val="1"/>
              </a:ext>
            </a:extLst>
          </p:cNvPr>
          <p:cNvSpPr/>
          <p:nvPr/>
        </p:nvSpPr>
        <p:spPr>
          <a:xfrm>
            <a:off x="1712620" y="531620"/>
            <a:ext cx="8689926" cy="1696921"/>
          </a:xfrm>
          <a:custGeom>
            <a:avLst/>
            <a:gdLst/>
            <a:ahLst/>
            <a:cxnLst/>
            <a:rect l="l" t="t" r="r" b="b"/>
            <a:pathLst>
              <a:path w="7555007" h="819868" fill="none" extrusionOk="0">
                <a:moveTo>
                  <a:pt x="0" y="136647"/>
                </a:moveTo>
                <a:cubicBezTo>
                  <a:pt x="913" y="57120"/>
                  <a:pt x="59115" y="-3081"/>
                  <a:pt x="136647" y="0"/>
                </a:cubicBezTo>
                <a:cubicBezTo>
                  <a:pt x="1642543" y="140984"/>
                  <a:pt x="5140425" y="-164893"/>
                  <a:pt x="7418360" y="0"/>
                </a:cubicBezTo>
                <a:cubicBezTo>
                  <a:pt x="7492611" y="-1365"/>
                  <a:pt x="7556037" y="68042"/>
                  <a:pt x="7555007" y="136647"/>
                </a:cubicBezTo>
                <a:cubicBezTo>
                  <a:pt x="7591866" y="402812"/>
                  <a:pt x="7527850" y="595163"/>
                  <a:pt x="7555007" y="683221"/>
                </a:cubicBezTo>
                <a:cubicBezTo>
                  <a:pt x="7546072" y="754846"/>
                  <a:pt x="7482776" y="816128"/>
                  <a:pt x="7418360" y="819868"/>
                </a:cubicBezTo>
                <a:cubicBezTo>
                  <a:pt x="6005452" y="782403"/>
                  <a:pt x="2635322" y="752591"/>
                  <a:pt x="136647" y="819868"/>
                </a:cubicBezTo>
                <a:cubicBezTo>
                  <a:pt x="56083" y="814817"/>
                  <a:pt x="-806" y="758085"/>
                  <a:pt x="0" y="683221"/>
                </a:cubicBezTo>
                <a:cubicBezTo>
                  <a:pt x="-31342" y="508852"/>
                  <a:pt x="-36471" y="313531"/>
                  <a:pt x="0" y="136647"/>
                </a:cubicBezTo>
                <a:close/>
              </a:path>
              <a:path w="7555007" h="819868" extrusionOk="0">
                <a:moveTo>
                  <a:pt x="0" y="136647"/>
                </a:moveTo>
                <a:cubicBezTo>
                  <a:pt x="-4498" y="52384"/>
                  <a:pt x="60138" y="1632"/>
                  <a:pt x="136647" y="0"/>
                </a:cubicBezTo>
                <a:cubicBezTo>
                  <a:pt x="2774010" y="-93916"/>
                  <a:pt x="4766557" y="-57011"/>
                  <a:pt x="7418360" y="0"/>
                </a:cubicBezTo>
                <a:cubicBezTo>
                  <a:pt x="7496608" y="4182"/>
                  <a:pt x="7566000" y="64753"/>
                  <a:pt x="7555007" y="136647"/>
                </a:cubicBezTo>
                <a:cubicBezTo>
                  <a:pt x="7554264" y="328599"/>
                  <a:pt x="7547301" y="500130"/>
                  <a:pt x="7555007" y="683221"/>
                </a:cubicBezTo>
                <a:cubicBezTo>
                  <a:pt x="7559933" y="768572"/>
                  <a:pt x="7493365" y="820708"/>
                  <a:pt x="7418360" y="819868"/>
                </a:cubicBezTo>
                <a:cubicBezTo>
                  <a:pt x="5144790" y="669444"/>
                  <a:pt x="977811" y="930115"/>
                  <a:pt x="136647" y="819868"/>
                </a:cubicBezTo>
                <a:cubicBezTo>
                  <a:pt x="72358" y="827679"/>
                  <a:pt x="-984" y="759441"/>
                  <a:pt x="0" y="683221"/>
                </a:cubicBezTo>
                <a:cubicBezTo>
                  <a:pt x="-7249" y="484554"/>
                  <a:pt x="-22125" y="374424"/>
                  <a:pt x="0" y="136647"/>
                </a:cubicBezTo>
                <a:close/>
              </a:path>
            </a:pathLst>
          </a:custGeom>
          <a:solidFill>
            <a:srgbClr val="FFF2CC"/>
          </a:soli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342900" marR="0" lvl="0" indent="0" algn="ctr" rtl="1">
              <a:lnSpc>
                <a:spcPct val="100000"/>
              </a:lnSpc>
              <a:spcBef>
                <a:spcPts val="0"/>
              </a:spcBef>
              <a:spcAft>
                <a:spcPts val="0"/>
              </a:spcAft>
              <a:buNone/>
            </a:pPr>
            <a:endParaRPr sz="3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7621BF58-4202-B760-4F90-9CF7F3567D0B}"/>
              </a:ext>
            </a:extLst>
          </p:cNvPr>
          <p:cNvSpPr txBox="1"/>
          <p:nvPr/>
        </p:nvSpPr>
        <p:spPr>
          <a:xfrm>
            <a:off x="2364009" y="801396"/>
            <a:ext cx="7463982" cy="1077218"/>
          </a:xfrm>
          <a:prstGeom prst="rect">
            <a:avLst/>
          </a:prstGeom>
          <a:noFill/>
        </p:spPr>
        <p:txBody>
          <a:bodyPr wrap="square" rtlCol="1">
            <a:spAutoFit/>
          </a:bodyPr>
          <a:lstStyle/>
          <a:p>
            <a:pPr algn="ctr"/>
            <a:r>
              <a:rPr lang="he-IL" sz="3200" dirty="0">
                <a:latin typeface="Calibri" panose="020F0502020204030204" pitchFamily="34" charset="0"/>
                <a:ea typeface="Calibri" panose="020F0502020204030204" pitchFamily="34" charset="0"/>
                <a:cs typeface="Calibri" panose="020F0502020204030204" pitchFamily="34" charset="0"/>
              </a:rPr>
              <a:t>מחשבה / שאלה / תחושה שעולה בי </a:t>
            </a:r>
          </a:p>
          <a:p>
            <a:pPr algn="ctr"/>
            <a:r>
              <a:rPr lang="he-IL" sz="3200" dirty="0">
                <a:latin typeface="Calibri" panose="020F0502020204030204" pitchFamily="34" charset="0"/>
                <a:ea typeface="Calibri" panose="020F0502020204030204" pitchFamily="34" charset="0"/>
                <a:cs typeface="Calibri" panose="020F0502020204030204" pitchFamily="34" charset="0"/>
              </a:rPr>
              <a:t>בעקבות הקטע של הרב זקס זצ"ל</a:t>
            </a:r>
          </a:p>
        </p:txBody>
      </p:sp>
      <p:sp>
        <p:nvSpPr>
          <p:cNvPr id="8" name="תיבת טקסט 7">
            <a:extLst>
              <a:ext uri="{FF2B5EF4-FFF2-40B4-BE49-F238E27FC236}">
                <a16:creationId xmlns:a16="http://schemas.microsoft.com/office/drawing/2014/main" id="{AD606102-63DC-AA9B-5C3C-1DEEDC0B30B8}"/>
              </a:ext>
            </a:extLst>
          </p:cNvPr>
          <p:cNvSpPr txBox="1"/>
          <p:nvPr/>
        </p:nvSpPr>
        <p:spPr>
          <a:xfrm>
            <a:off x="3928277" y="2828835"/>
            <a:ext cx="4258614" cy="1200329"/>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3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מה מהמפגש יילך איתי להמשך ההוראה בכיתה?</a:t>
            </a:r>
          </a:p>
        </p:txBody>
      </p:sp>
      <p:sp>
        <p:nvSpPr>
          <p:cNvPr id="6" name="תיבת טקסט 5">
            <a:extLst>
              <a:ext uri="{FF2B5EF4-FFF2-40B4-BE49-F238E27FC236}">
                <a16:creationId xmlns:a16="http://schemas.microsoft.com/office/drawing/2014/main" id="{CD0C2946-3315-3F13-30D8-4D5971C46D26}"/>
              </a:ext>
            </a:extLst>
          </p:cNvPr>
          <p:cNvSpPr txBox="1"/>
          <p:nvPr/>
        </p:nvSpPr>
        <p:spPr>
          <a:xfrm>
            <a:off x="2638778" y="4918203"/>
            <a:ext cx="6837611" cy="1200329"/>
          </a:xfrm>
          <a:prstGeom prst="rect">
            <a:avLst/>
          </a:prstGeom>
          <a:noFill/>
        </p:spPr>
        <p:txBody>
          <a:bodyPr wrap="square">
            <a:spAutoFit/>
          </a:bodyPr>
          <a:lstStyle/>
          <a:p>
            <a:pPr algn="ctr"/>
            <a:r>
              <a:rPr lang="he-IL" sz="3600" dirty="0">
                <a:latin typeface="Calibri" panose="020F0502020204030204" pitchFamily="34" charset="0"/>
                <a:ea typeface="Calibri" panose="020F0502020204030204" pitchFamily="34" charset="0"/>
                <a:cs typeface="Calibri" panose="020F0502020204030204" pitchFamily="34" charset="0"/>
              </a:rPr>
              <a:t>עם מה אני יוצא מהמפגש </a:t>
            </a:r>
          </a:p>
          <a:p>
            <a:pPr algn="ctr"/>
            <a:r>
              <a:rPr lang="he-IL" sz="3600" dirty="0">
                <a:latin typeface="Calibri" panose="020F0502020204030204" pitchFamily="34" charset="0"/>
                <a:ea typeface="Calibri" panose="020F0502020204030204" pitchFamily="34" charset="0"/>
                <a:cs typeface="Calibri" panose="020F0502020204030204" pitchFamily="34" charset="0"/>
              </a:rPr>
              <a:t>אל חג הפסח?</a:t>
            </a:r>
          </a:p>
        </p:txBody>
      </p:sp>
      <p:pic>
        <p:nvPicPr>
          <p:cNvPr id="2" name="גרפיקה 1">
            <a:extLst>
              <a:ext uri="{FF2B5EF4-FFF2-40B4-BE49-F238E27FC236}">
                <a16:creationId xmlns:a16="http://schemas.microsoft.com/office/drawing/2014/main" id="{1281C95A-86EF-84CD-D654-CEC835FA3EB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171590" y="-1956735"/>
            <a:ext cx="11541599" cy="10363417"/>
          </a:xfrm>
          <a:prstGeom prst="rect">
            <a:avLst/>
          </a:prstGeom>
        </p:spPr>
      </p:pic>
    </p:spTree>
    <p:extLst>
      <p:ext uri="{BB962C8B-B14F-4D97-AF65-F5344CB8AC3E}">
        <p14:creationId xmlns:p14="http://schemas.microsoft.com/office/powerpoint/2010/main" val="134859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7E73AB41-CD7D-5ED8-DA8B-B1981AB523E1}"/>
              </a:ext>
              <a:ext uri="{C183D7F6-B498-43B3-948B-1728B52AA6E4}">
                <adec:decorative xmlns:adec="http://schemas.microsoft.com/office/drawing/2017/decorative" val="1"/>
              </a:ext>
            </a:extLst>
          </p:cNvPr>
          <p:cNvSpPr/>
          <p:nvPr/>
        </p:nvSpPr>
        <p:spPr>
          <a:xfrm>
            <a:off x="384048" y="289560"/>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תיבת טקסט 3">
            <a:extLst>
              <a:ext uri="{FF2B5EF4-FFF2-40B4-BE49-F238E27FC236}">
                <a16:creationId xmlns:a16="http://schemas.microsoft.com/office/drawing/2014/main" id="{B6289EC9-5995-4639-EDC1-75FC6FA674FC}"/>
              </a:ext>
            </a:extLst>
          </p:cNvPr>
          <p:cNvSpPr txBox="1"/>
          <p:nvPr/>
        </p:nvSpPr>
        <p:spPr>
          <a:xfrm>
            <a:off x="2186663" y="892502"/>
            <a:ext cx="8767482" cy="5139869"/>
          </a:xfrm>
          <a:prstGeom prst="rect">
            <a:avLst/>
          </a:prstGeom>
          <a:noFill/>
        </p:spPr>
        <p:txBody>
          <a:bodyPr wrap="square">
            <a:spAutoFit/>
          </a:bodyPr>
          <a:lstStyle/>
          <a:p>
            <a:pPr algn="ctr"/>
            <a:r>
              <a:rPr lang="he-IL" sz="2400" dirty="0">
                <a:latin typeface="Calibri" panose="020F0502020204030204" pitchFamily="34" charset="0"/>
                <a:cs typeface="Calibri" panose="020F0502020204030204" pitchFamily="34" charset="0"/>
              </a:rPr>
              <a:t>"לחם עוני שעונין עליו דברים הרבה, </a:t>
            </a:r>
          </a:p>
          <a:p>
            <a:pPr algn="ctr"/>
            <a:r>
              <a:rPr lang="he-IL" sz="2400" dirty="0">
                <a:latin typeface="Calibri" panose="020F0502020204030204" pitchFamily="34" charset="0"/>
                <a:cs typeface="Calibri" panose="020F0502020204030204" pitchFamily="34" charset="0"/>
              </a:rPr>
              <a:t>והיינו שצריך להיות דרך שאלה ותשובה: </a:t>
            </a:r>
          </a:p>
          <a:p>
            <a:pPr algn="ctr"/>
            <a:r>
              <a:rPr lang="he-IL" sz="2400" dirty="0">
                <a:latin typeface="Calibri" panose="020F0502020204030204" pitchFamily="34" charset="0"/>
                <a:cs typeface="Calibri" panose="020F0502020204030204" pitchFamily="34" charset="0"/>
              </a:rPr>
              <a:t>הבן שואל מה נשתנה ואביו משיבו ...</a:t>
            </a:r>
          </a:p>
          <a:p>
            <a:pPr algn="ctr"/>
            <a:r>
              <a:rPr lang="he-IL" sz="2400" dirty="0">
                <a:latin typeface="Calibri" panose="020F0502020204030204" pitchFamily="34" charset="0"/>
                <a:cs typeface="Calibri" panose="020F0502020204030204" pitchFamily="34" charset="0"/>
              </a:rPr>
              <a:t>וכן במאמר רבן גמליאל מצה שאנו </a:t>
            </a:r>
            <a:r>
              <a:rPr lang="he-IL" sz="2400" dirty="0" err="1">
                <a:latin typeface="Calibri" panose="020F0502020204030204" pitchFamily="34" charset="0"/>
                <a:cs typeface="Calibri" panose="020F0502020204030204" pitchFamily="34" charset="0"/>
              </a:rPr>
              <a:t>אוכלין</a:t>
            </a:r>
            <a:r>
              <a:rPr lang="he-IL" sz="2400" dirty="0">
                <a:latin typeface="Calibri" panose="020F0502020204030204" pitchFamily="34" charset="0"/>
                <a:cs typeface="Calibri" panose="020F0502020204030204" pitchFamily="34" charset="0"/>
              </a:rPr>
              <a:t> על שום מה? </a:t>
            </a:r>
          </a:p>
          <a:p>
            <a:pPr algn="ctr"/>
            <a:r>
              <a:rPr lang="he-IL" sz="2400" dirty="0">
                <a:latin typeface="Calibri" panose="020F0502020204030204" pitchFamily="34" charset="0"/>
                <a:cs typeface="Calibri" panose="020F0502020204030204" pitchFamily="34" charset="0"/>
              </a:rPr>
              <a:t>מרור על שום מה ?</a:t>
            </a:r>
          </a:p>
          <a:p>
            <a:pPr algn="ctr"/>
            <a:r>
              <a:rPr lang="he-IL" sz="2400" dirty="0">
                <a:latin typeface="Calibri" panose="020F0502020204030204" pitchFamily="34" charset="0"/>
                <a:cs typeface="Calibri" panose="020F0502020204030204" pitchFamily="34" charset="0"/>
              </a:rPr>
              <a:t> ואין אומרים סתם מצה שאנו </a:t>
            </a:r>
            <a:r>
              <a:rPr lang="he-IL" sz="2400" dirty="0" err="1">
                <a:latin typeface="Calibri" panose="020F0502020204030204" pitchFamily="34" charset="0"/>
                <a:cs typeface="Calibri" panose="020F0502020204030204" pitchFamily="34" charset="0"/>
              </a:rPr>
              <a:t>אוכלין</a:t>
            </a:r>
            <a:r>
              <a:rPr lang="he-IL" sz="2400" dirty="0">
                <a:latin typeface="Calibri" panose="020F0502020204030204" pitchFamily="34" charset="0"/>
                <a:cs typeface="Calibri" panose="020F0502020204030204" pitchFamily="34" charset="0"/>
              </a:rPr>
              <a:t> על שום שלא הספיק </a:t>
            </a:r>
            <a:r>
              <a:rPr lang="he-IL" sz="2400" dirty="0" err="1">
                <a:latin typeface="Calibri" panose="020F0502020204030204" pitchFamily="34" charset="0"/>
                <a:cs typeface="Calibri" panose="020F0502020204030204" pitchFamily="34" charset="0"/>
              </a:rPr>
              <a:t>וכו</a:t>
            </a:r>
            <a:r>
              <a:rPr lang="he-IL" sz="2400" dirty="0">
                <a:latin typeface="Calibri" panose="020F0502020204030204" pitchFamily="34" charset="0"/>
                <a:cs typeface="Calibri" panose="020F0502020204030204" pitchFamily="34" charset="0"/>
              </a:rPr>
              <a:t>',</a:t>
            </a:r>
          </a:p>
          <a:p>
            <a:pPr algn="ctr"/>
            <a:r>
              <a:rPr lang="he-IL" sz="2400" dirty="0">
                <a:latin typeface="Calibri" panose="020F0502020204030204" pitchFamily="34" charset="0"/>
                <a:cs typeface="Calibri" panose="020F0502020204030204" pitchFamily="34" charset="0"/>
              </a:rPr>
              <a:t>(אלא) רק דרך שאלה ותשובה. </a:t>
            </a:r>
          </a:p>
          <a:p>
            <a:pPr algn="ctr"/>
            <a:r>
              <a:rPr lang="he-IL" sz="2400" dirty="0">
                <a:latin typeface="Calibri" panose="020F0502020204030204" pitchFamily="34" charset="0"/>
                <a:cs typeface="Calibri" panose="020F0502020204030204" pitchFamily="34" charset="0"/>
              </a:rPr>
              <a:t>והיינו שבלילה צריך האדם להרגיש בנפשו חדשות, שצריך האדם לראות את עצמו כאילו הוא יצא ממצרים והיינו שאז הרגיש אדם בנפשו הרגש חזק שיצא מן המיצר, וכן צריך כל אדם להרגיש בכל ליל פסח כאילו הוא יצא ממצרים ולא יהיה הדבר אצלו כדבר הרגל לאכול מצה ומרור וכדומה...והיינו שיתעורר האדם מה נשתנה הלילה הזה מכל הלילות שיש שינוי בזה ויצא מההרגל.</a:t>
            </a:r>
          </a:p>
          <a:p>
            <a:pPr algn="ctr"/>
            <a:endParaRPr lang="he-IL" sz="2400" dirty="0">
              <a:latin typeface="Calibri" panose="020F0502020204030204" pitchFamily="34" charset="0"/>
              <a:cs typeface="Calibri" panose="020F0502020204030204" pitchFamily="34" charset="0"/>
            </a:endParaRPr>
          </a:p>
          <a:p>
            <a:pPr algn="ctr"/>
            <a:r>
              <a:rPr lang="he-IL" sz="1600" b="1" dirty="0">
                <a:latin typeface="Calibri" panose="020F0502020204030204" pitchFamily="34" charset="0"/>
                <a:cs typeface="Calibri" panose="020F0502020204030204" pitchFamily="34" charset="0"/>
              </a:rPr>
              <a:t>ר' צדוק הכהן מלובלין - פרי צדיק ויקרא לחג הפסח אות ב בגמרא (פסחים קט"ו ב) </a:t>
            </a:r>
          </a:p>
        </p:txBody>
      </p:sp>
      <p:pic>
        <p:nvPicPr>
          <p:cNvPr id="3" name="תמונה 2">
            <a:extLst>
              <a:ext uri="{FF2B5EF4-FFF2-40B4-BE49-F238E27FC236}">
                <a16:creationId xmlns:a16="http://schemas.microsoft.com/office/drawing/2014/main" id="{984357E3-2372-188C-EC81-C21671B79A77}"/>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950" y="4365693"/>
            <a:ext cx="3552825" cy="2647950"/>
          </a:xfrm>
          <a:prstGeom prst="rect">
            <a:avLst/>
          </a:prstGeom>
        </p:spPr>
      </p:pic>
      <p:pic>
        <p:nvPicPr>
          <p:cNvPr id="5" name="תמונה 4">
            <a:extLst>
              <a:ext uri="{FF2B5EF4-FFF2-40B4-BE49-F238E27FC236}">
                <a16:creationId xmlns:a16="http://schemas.microsoft.com/office/drawing/2014/main" id="{E06E9EF2-BC43-AB5B-39E9-CDE9695B391D}"/>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66299" y="-269562"/>
            <a:ext cx="2575298" cy="2504010"/>
          </a:xfrm>
          <a:prstGeom prst="rect">
            <a:avLst/>
          </a:prstGeom>
        </p:spPr>
      </p:pic>
      <p:pic>
        <p:nvPicPr>
          <p:cNvPr id="6" name="תמונה 5">
            <a:extLst>
              <a:ext uri="{FF2B5EF4-FFF2-40B4-BE49-F238E27FC236}">
                <a16:creationId xmlns:a16="http://schemas.microsoft.com/office/drawing/2014/main" id="{D53A91AA-157F-D5B4-8FA9-4690F0BFAAC5}"/>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920762" y="-156627"/>
            <a:ext cx="3038475" cy="2714625"/>
          </a:xfrm>
          <a:prstGeom prst="rect">
            <a:avLst/>
          </a:prstGeom>
        </p:spPr>
      </p:pic>
    </p:spTree>
    <p:extLst>
      <p:ext uri="{BB962C8B-B14F-4D97-AF65-F5344CB8AC3E}">
        <p14:creationId xmlns:p14="http://schemas.microsoft.com/office/powerpoint/2010/main" val="232429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AF1AC-0747-1472-F8E8-BBF314B9EB5D}"/>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2568452E-A8B9-C9E1-6794-E87C50EE5F25}"/>
              </a:ext>
              <a:ext uri="{C183D7F6-B498-43B3-948B-1728B52AA6E4}">
                <adec:decorative xmlns:adec="http://schemas.microsoft.com/office/drawing/2017/decorative" val="1"/>
              </a:ext>
            </a:extLst>
          </p:cNvPr>
          <p:cNvSpPr/>
          <p:nvPr/>
        </p:nvSpPr>
        <p:spPr>
          <a:xfrm>
            <a:off x="337951" y="430638"/>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כותרת 3">
            <a:extLst>
              <a:ext uri="{FF2B5EF4-FFF2-40B4-BE49-F238E27FC236}">
                <a16:creationId xmlns:a16="http://schemas.microsoft.com/office/drawing/2014/main" id="{FA4DEA2E-5402-4D15-8C5C-18EEEF4D6CC0}"/>
              </a:ext>
              <a:ext uri="{C183D7F6-B498-43B3-948B-1728B52AA6E4}">
                <adec:decorative xmlns:adec="http://schemas.microsoft.com/office/drawing/2017/decorative" val="0"/>
              </a:ext>
            </a:extLst>
          </p:cNvPr>
          <p:cNvSpPr>
            <a:spLocks noGrp="1"/>
          </p:cNvSpPr>
          <p:nvPr>
            <p:ph type="title"/>
          </p:nvPr>
        </p:nvSpPr>
        <p:spPr>
          <a:xfrm>
            <a:off x="3100981" y="1876996"/>
            <a:ext cx="5885811" cy="3396045"/>
          </a:xfrm>
        </p:spPr>
        <p:txBody>
          <a:bodyPr>
            <a:normAutofit/>
          </a:bodyPr>
          <a:lstStyle/>
          <a:p>
            <a:pPr marL="0" marR="0" lvl="0" indent="0" algn="ctr" defTabSz="914400" rtl="1" eaLnBrk="1" fontAlgn="auto" latinLnBrk="0" hangingPunct="1">
              <a:lnSpc>
                <a:spcPct val="100000"/>
              </a:lnSpc>
              <a:spcBef>
                <a:spcPts val="0"/>
              </a:spcBef>
              <a:spcAft>
                <a:spcPts val="0"/>
              </a:spcAft>
              <a:tabLst/>
              <a:defRPr/>
            </a:pPr>
            <a:r>
              <a:rPr kumimoji="0" lang="he-IL"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איזה סוג של "שאלה" </a:t>
            </a:r>
            <a:br>
              <a:rPr kumimoji="0" lang="he-IL"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br>
            <a:r>
              <a:rPr kumimoji="0" lang="he-IL"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מחזקת אצלי במיוחד </a:t>
            </a:r>
            <a:br>
              <a:rPr kumimoji="0" lang="he-IL"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br>
            <a:r>
              <a:rPr kumimoji="0" lang="he-IL"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את תחושת הסיפוק,</a:t>
            </a:r>
            <a:br>
              <a:rPr kumimoji="0" lang="he-IL"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br>
            <a:r>
              <a:rPr kumimoji="0" lang="he-IL"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כמורה?</a:t>
            </a:r>
            <a:endParaRPr lang="he-IL" sz="4000" dirty="0"/>
          </a:p>
        </p:txBody>
      </p:sp>
      <p:pic>
        <p:nvPicPr>
          <p:cNvPr id="3" name="תמונה 2">
            <a:extLst>
              <a:ext uri="{FF2B5EF4-FFF2-40B4-BE49-F238E27FC236}">
                <a16:creationId xmlns:a16="http://schemas.microsoft.com/office/drawing/2014/main" id="{6C9B9058-3FA0-F15F-0AA7-24C122EAC975}"/>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tretch>
            <a:fillRect/>
          </a:stretch>
        </p:blipFill>
        <p:spPr>
          <a:xfrm rot="4894729">
            <a:off x="633250" y="-617736"/>
            <a:ext cx="3165079" cy="4751223"/>
          </a:xfrm>
          <a:prstGeom prst="rect">
            <a:avLst/>
          </a:prstGeom>
        </p:spPr>
      </p:pic>
      <p:pic>
        <p:nvPicPr>
          <p:cNvPr id="5" name="תמונה 4">
            <a:extLst>
              <a:ext uri="{FF2B5EF4-FFF2-40B4-BE49-F238E27FC236}">
                <a16:creationId xmlns:a16="http://schemas.microsoft.com/office/drawing/2014/main" id="{7FF96444-FAA1-D93C-37EA-00D07436CD0A}"/>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duotone>
              <a:srgbClr val="C0504D">
                <a:shade val="45000"/>
                <a:satMod val="135000"/>
              </a:srgbClr>
              <a:prstClr val="white"/>
            </a:duotone>
            <a:extLst>
              <a:ext uri="{BEBA8EAE-BF5A-486C-A8C5-ECC9F3942E4B}">
                <a14:imgProps xmlns:a14="http://schemas.microsoft.com/office/drawing/2010/main">
                  <a14:imgLayer r:embed="rId6">
                    <a14:imgEffect>
                      <a14:artisticPhotocopy/>
                    </a14:imgEffect>
                  </a14:imgLayer>
                </a14:imgProps>
              </a:ext>
            </a:extLst>
          </a:blip>
          <a:stretch>
            <a:fillRect/>
          </a:stretch>
        </p:blipFill>
        <p:spPr>
          <a:xfrm>
            <a:off x="6560232" y="-168033"/>
            <a:ext cx="5269893" cy="3545801"/>
          </a:xfrm>
          <a:prstGeom prst="rect">
            <a:avLst/>
          </a:prstGeom>
        </p:spPr>
      </p:pic>
      <p:pic>
        <p:nvPicPr>
          <p:cNvPr id="6" name="תמונה 5">
            <a:extLst>
              <a:ext uri="{FF2B5EF4-FFF2-40B4-BE49-F238E27FC236}">
                <a16:creationId xmlns:a16="http://schemas.microsoft.com/office/drawing/2014/main" id="{A5813E92-EB3B-800D-4FD9-D7FE8E95B008}"/>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Lst>
          </a:blip>
          <a:stretch>
            <a:fillRect/>
          </a:stretch>
        </p:blipFill>
        <p:spPr>
          <a:xfrm rot="2305111">
            <a:off x="7224322" y="3204468"/>
            <a:ext cx="4154605" cy="4738333"/>
          </a:xfrm>
          <a:prstGeom prst="rect">
            <a:avLst/>
          </a:prstGeom>
        </p:spPr>
      </p:pic>
      <p:sp>
        <p:nvSpPr>
          <p:cNvPr id="13" name="תיבת טקסט 12">
            <a:extLst>
              <a:ext uri="{FF2B5EF4-FFF2-40B4-BE49-F238E27FC236}">
                <a16:creationId xmlns:a16="http://schemas.microsoft.com/office/drawing/2014/main" id="{4430FAC7-7BF8-3B01-CE43-3CBC84B34C07}"/>
              </a:ext>
            </a:extLst>
          </p:cNvPr>
          <p:cNvSpPr txBox="1"/>
          <p:nvPr/>
        </p:nvSpPr>
        <p:spPr>
          <a:xfrm>
            <a:off x="7015202" y="958902"/>
            <a:ext cx="4146593" cy="150810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שאלה מ"החכם"-</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שאלה בכדי לדעת יותר, בכדי להחכים עוד ועוד. שאלה הנובעת מתוך התלמיד, מתוך סקרנות גם ללא גירוי לכך מצד הסביבה.</a:t>
            </a:r>
            <a:endPar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תיבת טקסט 7">
            <a:extLst>
              <a:ext uri="{FF2B5EF4-FFF2-40B4-BE49-F238E27FC236}">
                <a16:creationId xmlns:a16="http://schemas.microsoft.com/office/drawing/2014/main" id="{3F64B763-0BD2-5889-EF40-244F71390223}"/>
              </a:ext>
            </a:extLst>
          </p:cNvPr>
          <p:cNvSpPr txBox="1"/>
          <p:nvPr/>
        </p:nvSpPr>
        <p:spPr>
          <a:xfrm>
            <a:off x="764088" y="716216"/>
            <a:ext cx="3526177" cy="181588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שאלה מ"התם" </a:t>
            </a:r>
            <a:endPar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שאלה הנובעת מתלמיד, רק </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כאשר הוא רואה שינוי גדול במציאות. השאלה מגיעה אחרי גירוי משמעותי המייצר תנועה של עניין וסקרנות.</a:t>
            </a:r>
            <a:endPar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תיבת טקסט 9">
            <a:extLst>
              <a:ext uri="{FF2B5EF4-FFF2-40B4-BE49-F238E27FC236}">
                <a16:creationId xmlns:a16="http://schemas.microsoft.com/office/drawing/2014/main" id="{09AFD592-6A6E-0098-5AE1-B4B507FE08EF}"/>
              </a:ext>
            </a:extLst>
          </p:cNvPr>
          <p:cNvSpPr txBox="1"/>
          <p:nvPr/>
        </p:nvSpPr>
        <p:spPr>
          <a:xfrm>
            <a:off x="7701123" y="4649512"/>
            <a:ext cx="3201001" cy="1200329"/>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שאלה מ"הרשע"-</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שאלה המגיעה על מנת להתעמת ולייצר עניין בכיתה.</a:t>
            </a:r>
            <a:endPar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4" name="תמונה 13">
            <a:extLst>
              <a:ext uri="{FF2B5EF4-FFF2-40B4-BE49-F238E27FC236}">
                <a16:creationId xmlns:a16="http://schemas.microsoft.com/office/drawing/2014/main" id="{7BDF054E-F3E9-3BE3-5032-311B80269CB9}"/>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Lst>
          </a:blip>
          <a:stretch>
            <a:fillRect/>
          </a:stretch>
        </p:blipFill>
        <p:spPr>
          <a:xfrm rot="2305111" flipH="1" flipV="1">
            <a:off x="263812" y="3120560"/>
            <a:ext cx="4520234" cy="4258234"/>
          </a:xfrm>
          <a:prstGeom prst="rect">
            <a:avLst/>
          </a:prstGeom>
        </p:spPr>
      </p:pic>
      <p:sp>
        <p:nvSpPr>
          <p:cNvPr id="9" name="תיבת טקסט 8">
            <a:extLst>
              <a:ext uri="{FF2B5EF4-FFF2-40B4-BE49-F238E27FC236}">
                <a16:creationId xmlns:a16="http://schemas.microsoft.com/office/drawing/2014/main" id="{856EA2CC-05DE-80BE-EDC4-013C9AF0ABAA}"/>
              </a:ext>
            </a:extLst>
          </p:cNvPr>
          <p:cNvSpPr txBox="1"/>
          <p:nvPr/>
        </p:nvSpPr>
        <p:spPr>
          <a:xfrm>
            <a:off x="287359" y="4744112"/>
            <a:ext cx="4459598" cy="1200329"/>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שאלה מ"שאינו יודע לשאול" </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ללא שאלות.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על סוג זה נאמר "את פתח לו".</a:t>
            </a:r>
          </a:p>
        </p:txBody>
      </p:sp>
    </p:spTree>
    <p:extLst>
      <p:ext uri="{BB962C8B-B14F-4D97-AF65-F5344CB8AC3E}">
        <p14:creationId xmlns:p14="http://schemas.microsoft.com/office/powerpoint/2010/main" val="144895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0D5BC-BA01-9EF6-BB7F-B52AC6ADB4F3}"/>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7B9C8611-CFAA-1214-9CEB-8B96E9873203}"/>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BF90114F-7509-1725-2640-6E258E729F53}"/>
              </a:ext>
            </a:extLst>
          </p:cNvPr>
          <p:cNvPicPr>
            <a:picLocks noChangeAspect="1"/>
          </p:cNvPicPr>
          <p:nvPr/>
        </p:nvPicPr>
        <p:blipFill>
          <a:blip r:embed="rId3">
            <a:duotone>
              <a:schemeClr val="accent6">
                <a:shade val="45000"/>
                <a:satMod val="135000"/>
              </a:schemeClr>
              <a:prstClr val="white"/>
            </a:duotone>
          </a:blip>
          <a:stretch>
            <a:fillRect/>
          </a:stretch>
        </p:blipFill>
        <p:spPr>
          <a:xfrm>
            <a:off x="1977848" y="682740"/>
            <a:ext cx="7781294" cy="5523002"/>
          </a:xfrm>
          <a:prstGeom prst="rect">
            <a:avLst/>
          </a:prstGeom>
        </p:spPr>
      </p:pic>
      <p:sp>
        <p:nvSpPr>
          <p:cNvPr id="5" name="תיבת טקסט 4">
            <a:extLst>
              <a:ext uri="{FF2B5EF4-FFF2-40B4-BE49-F238E27FC236}">
                <a16:creationId xmlns:a16="http://schemas.microsoft.com/office/drawing/2014/main" id="{2E8BD767-5521-AF76-7F2D-0787D35DBA4A}"/>
              </a:ext>
            </a:extLst>
          </p:cNvPr>
          <p:cNvSpPr txBox="1"/>
          <p:nvPr/>
        </p:nvSpPr>
        <p:spPr>
          <a:xfrm>
            <a:off x="2821881" y="1104140"/>
            <a:ext cx="6093228" cy="4050019"/>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זכור לי מקרה,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בהקשר אישי או מקצועי,</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בו הגיעה אלי שאלה ששמחתי שהיא הופיעה...</a:t>
            </a:r>
          </a:p>
        </p:txBody>
      </p:sp>
    </p:spTree>
    <p:extLst>
      <p:ext uri="{BB962C8B-B14F-4D97-AF65-F5344CB8AC3E}">
        <p14:creationId xmlns:p14="http://schemas.microsoft.com/office/powerpoint/2010/main" val="73474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705F9-9672-4F0C-EEEF-DD858B670BA8}"/>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FACC0896-167E-4B98-7357-18747AE1497E}"/>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BF5A76DE-8FD7-C134-56F9-0DD23B97888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77848" y="682740"/>
            <a:ext cx="7781294" cy="5523002"/>
          </a:xfrm>
          <a:prstGeom prst="rect">
            <a:avLst/>
          </a:prstGeom>
        </p:spPr>
      </p:pic>
      <p:sp>
        <p:nvSpPr>
          <p:cNvPr id="5" name="תיבת טקסט 4">
            <a:extLst>
              <a:ext uri="{FF2B5EF4-FFF2-40B4-BE49-F238E27FC236}">
                <a16:creationId xmlns:a16="http://schemas.microsoft.com/office/drawing/2014/main" id="{26B2540F-A4CE-C0F2-084B-973345534402}"/>
              </a:ext>
            </a:extLst>
          </p:cNvPr>
          <p:cNvSpPr txBox="1"/>
          <p:nvPr/>
        </p:nvSpPr>
        <p:spPr>
          <a:xfrm>
            <a:off x="2697481" y="1754123"/>
            <a:ext cx="6093228" cy="3013838"/>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כשאני נתקל בשאלה מורכבת ש</a:t>
            </a:r>
            <a:r>
              <a:rPr kumimoji="0" lang="he-IL" sz="4400" b="1" i="0" u="non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שאלו </a:t>
            </a: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תלמידים אני...</a:t>
            </a:r>
          </a:p>
        </p:txBody>
      </p:sp>
    </p:spTree>
    <p:extLst>
      <p:ext uri="{BB962C8B-B14F-4D97-AF65-F5344CB8AC3E}">
        <p14:creationId xmlns:p14="http://schemas.microsoft.com/office/powerpoint/2010/main" val="139185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C7E8D-F8CB-DE72-4D8D-ABA2D46C3900}"/>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2074E7B6-9291-C2D0-F5AB-8047B388CBEC}"/>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92CCAF3E-5C2B-4067-0817-E0D0EE65B41A}"/>
              </a:ext>
              <a:ext uri="{C183D7F6-B498-43B3-948B-1728B52AA6E4}">
                <adec:decorative xmlns:adec="http://schemas.microsoft.com/office/drawing/2017/decorative" val="1"/>
              </a:ext>
            </a:extLst>
          </p:cNvPr>
          <p:cNvPicPr>
            <a:picLocks noChangeAspect="1"/>
          </p:cNvPicPr>
          <p:nvPr/>
        </p:nvPicPr>
        <p:blipFill>
          <a:blip r:embed="rId3">
            <a:grayscl/>
          </a:blip>
          <a:stretch>
            <a:fillRect/>
          </a:stretch>
        </p:blipFill>
        <p:spPr>
          <a:xfrm>
            <a:off x="1977848" y="682740"/>
            <a:ext cx="7781294" cy="5523002"/>
          </a:xfrm>
          <a:prstGeom prst="rect">
            <a:avLst/>
          </a:prstGeom>
        </p:spPr>
      </p:pic>
      <p:sp>
        <p:nvSpPr>
          <p:cNvPr id="5" name="תיבת טקסט 4">
            <a:extLst>
              <a:ext uri="{FF2B5EF4-FFF2-40B4-BE49-F238E27FC236}">
                <a16:creationId xmlns:a16="http://schemas.microsoft.com/office/drawing/2014/main" id="{1CC6A4EE-E782-114E-FB4B-0FD5EC1B992E}"/>
              </a:ext>
            </a:extLst>
          </p:cNvPr>
          <p:cNvSpPr txBox="1"/>
          <p:nvPr/>
        </p:nvSpPr>
        <p:spPr>
          <a:xfrm>
            <a:off x="3006714" y="1711405"/>
            <a:ext cx="6093228" cy="3034357"/>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כשתלמידים שואלים אותי שאלה,</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זה עבורי כמו...</a:t>
            </a:r>
          </a:p>
        </p:txBody>
      </p:sp>
    </p:spTree>
    <p:extLst>
      <p:ext uri="{BB962C8B-B14F-4D97-AF65-F5344CB8AC3E}">
        <p14:creationId xmlns:p14="http://schemas.microsoft.com/office/powerpoint/2010/main" val="48434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85DF8-3B65-A037-0582-CAE6829EC370}"/>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8A37EB72-63C1-E9BC-F225-21B4705022F8}"/>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3FDEA398-875D-813E-00F8-970155F0CFFA}"/>
              </a:ext>
              <a:ext uri="{C183D7F6-B498-43B3-948B-1728B52AA6E4}">
                <adec:decorative xmlns:adec="http://schemas.microsoft.com/office/drawing/2017/decorative" val="1"/>
              </a:ext>
            </a:extLst>
          </p:cNvPr>
          <p:cNvPicPr>
            <a:picLocks noChangeAspect="1"/>
          </p:cNvPicPr>
          <p:nvPr/>
        </p:nvPicPr>
        <p:blipFill>
          <a:blip r:embed="rId2">
            <a:duotone>
              <a:schemeClr val="accent5">
                <a:shade val="45000"/>
                <a:satMod val="135000"/>
              </a:schemeClr>
              <a:prstClr val="white"/>
            </a:duotone>
          </a:blip>
          <a:stretch>
            <a:fillRect/>
          </a:stretch>
        </p:blipFill>
        <p:spPr>
          <a:xfrm>
            <a:off x="1977848" y="682740"/>
            <a:ext cx="7781294" cy="5523002"/>
          </a:xfrm>
          <a:prstGeom prst="rect">
            <a:avLst/>
          </a:prstGeom>
        </p:spPr>
      </p:pic>
      <p:sp>
        <p:nvSpPr>
          <p:cNvPr id="5" name="תיבת טקסט 4">
            <a:extLst>
              <a:ext uri="{FF2B5EF4-FFF2-40B4-BE49-F238E27FC236}">
                <a16:creationId xmlns:a16="http://schemas.microsoft.com/office/drawing/2014/main" id="{DA06F9F2-16B1-6451-01FB-2002775299C8}"/>
              </a:ext>
            </a:extLst>
          </p:cNvPr>
          <p:cNvSpPr txBox="1"/>
          <p:nvPr/>
        </p:nvSpPr>
        <p:spPr>
          <a:xfrm>
            <a:off x="2483444" y="1949848"/>
            <a:ext cx="6770101"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he-IL" sz="4400" b="1" dirty="0">
                <a:solidFill>
                  <a:prstClr val="black"/>
                </a:solidFill>
                <a:latin typeface="Calibri" panose="020F0502020204030204" pitchFamily="34" charset="0"/>
                <a:cs typeface="Calibri" panose="020F0502020204030204" pitchFamily="34" charset="0"/>
              </a:rPr>
              <a:t>באופן אישי, כשיש לי או למשפחתי שאלה, אנחנו...</a:t>
            </a:r>
            <a:endPar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94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52004-7CB7-FAE0-3A75-E4288F7C3E48}"/>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6699CF77-6926-969E-773E-2DDD95FB456C}"/>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5D825758-224F-77B7-B504-D6050F4BC888}"/>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6">
                <a:tint val="45000"/>
                <a:satMod val="400000"/>
              </a:schemeClr>
            </a:duotone>
          </a:blip>
          <a:stretch>
            <a:fillRect/>
          </a:stretch>
        </p:blipFill>
        <p:spPr>
          <a:xfrm>
            <a:off x="1977848" y="682740"/>
            <a:ext cx="7781294" cy="5523002"/>
          </a:xfrm>
          <a:prstGeom prst="rect">
            <a:avLst/>
          </a:prstGeom>
        </p:spPr>
      </p:pic>
      <p:sp>
        <p:nvSpPr>
          <p:cNvPr id="4" name="מלבן 3">
            <a:extLst>
              <a:ext uri="{FF2B5EF4-FFF2-40B4-BE49-F238E27FC236}">
                <a16:creationId xmlns:a16="http://schemas.microsoft.com/office/drawing/2014/main" id="{C4D232E7-7D1E-0096-C62F-F685F73BE503}"/>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5" name="תמונה 4">
            <a:extLst>
              <a:ext uri="{FF2B5EF4-FFF2-40B4-BE49-F238E27FC236}">
                <a16:creationId xmlns:a16="http://schemas.microsoft.com/office/drawing/2014/main" id="{0D057C58-D0AE-F1ED-6D8B-0F2C8152A577}"/>
              </a:ext>
              <a:ext uri="{C183D7F6-B498-43B3-948B-1728B52AA6E4}">
                <adec:decorative xmlns:adec="http://schemas.microsoft.com/office/drawing/2017/decorative" val="1"/>
              </a:ext>
            </a:extLst>
          </p:cNvPr>
          <p:cNvPicPr>
            <a:picLocks noChangeAspect="1"/>
          </p:cNvPicPr>
          <p:nvPr/>
        </p:nvPicPr>
        <p:blipFill>
          <a:blip r:embed="rId2">
            <a:duotone>
              <a:prstClr val="black"/>
              <a:srgbClr val="D9C3A5">
                <a:tint val="50000"/>
                <a:satMod val="180000"/>
              </a:srgbClr>
            </a:duotone>
          </a:blip>
          <a:stretch>
            <a:fillRect/>
          </a:stretch>
        </p:blipFill>
        <p:spPr>
          <a:xfrm>
            <a:off x="1977848" y="682740"/>
            <a:ext cx="7781294" cy="5523002"/>
          </a:xfrm>
          <a:prstGeom prst="rect">
            <a:avLst/>
          </a:prstGeom>
        </p:spPr>
      </p:pic>
      <p:sp>
        <p:nvSpPr>
          <p:cNvPr id="6" name="תיבת טקסט 5">
            <a:extLst>
              <a:ext uri="{FF2B5EF4-FFF2-40B4-BE49-F238E27FC236}">
                <a16:creationId xmlns:a16="http://schemas.microsoft.com/office/drawing/2014/main" id="{8C8FE40C-F8A4-59DC-9E4B-6C31AFBB32AD}"/>
              </a:ext>
            </a:extLst>
          </p:cNvPr>
          <p:cNvSpPr txBox="1"/>
          <p:nvPr/>
        </p:nvSpPr>
        <p:spPr>
          <a:xfrm>
            <a:off x="2534953" y="1555077"/>
            <a:ext cx="6667084" cy="3034357"/>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שאלה ששאלתי את</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ה"בינה המלאכותית" ונעזרתי בתשובה שנתנה לי...</a:t>
            </a:r>
          </a:p>
        </p:txBody>
      </p:sp>
    </p:spTree>
    <p:extLst>
      <p:ext uri="{BB962C8B-B14F-4D97-AF65-F5344CB8AC3E}">
        <p14:creationId xmlns:p14="http://schemas.microsoft.com/office/powerpoint/2010/main" val="123685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1EF31-1A8C-9603-E509-8EA9A0BEC8BB}"/>
            </a:ext>
          </a:extLst>
        </p:cNvPr>
        <p:cNvGrpSpPr/>
        <p:nvPr/>
      </p:nvGrpSpPr>
      <p:grpSpPr>
        <a:xfrm>
          <a:off x="0" y="0"/>
          <a:ext cx="0" cy="0"/>
          <a:chOff x="0" y="0"/>
          <a:chExt cx="0" cy="0"/>
        </a:xfrm>
      </p:grpSpPr>
      <p:sp>
        <p:nvSpPr>
          <p:cNvPr id="2" name="מלבן 1">
            <a:extLst>
              <a:ext uri="{FF2B5EF4-FFF2-40B4-BE49-F238E27FC236}">
                <a16:creationId xmlns:a16="http://schemas.microsoft.com/office/drawing/2014/main" id="{A6D86BD3-044E-1B2E-B21A-68BFE840EA32}"/>
              </a:ext>
              <a:ext uri="{C183D7F6-B498-43B3-948B-1728B52AA6E4}">
                <adec:decorative xmlns:adec="http://schemas.microsoft.com/office/drawing/2017/decorative" val="1"/>
              </a:ext>
            </a:extLst>
          </p:cNvPr>
          <p:cNvSpPr/>
          <p:nvPr/>
        </p:nvSpPr>
        <p:spPr>
          <a:xfrm>
            <a:off x="341376" y="304801"/>
            <a:ext cx="11423904" cy="62788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3D9AE8BB-4820-B7C8-1625-C5EA957A4D64}"/>
              </a:ext>
              <a:ext uri="{C183D7F6-B498-43B3-948B-1728B52AA6E4}">
                <adec:decorative xmlns:adec="http://schemas.microsoft.com/office/drawing/2017/decorative" val="1"/>
              </a:ext>
            </a:extLst>
          </p:cNvPr>
          <p:cNvPicPr>
            <a:picLocks noChangeAspect="1"/>
          </p:cNvPicPr>
          <p:nvPr/>
        </p:nvPicPr>
        <p:blipFill>
          <a:blip r:embed="rId2">
            <a:duotone>
              <a:schemeClr val="accent2">
                <a:shade val="45000"/>
                <a:satMod val="135000"/>
              </a:schemeClr>
              <a:prstClr val="white"/>
            </a:duotone>
          </a:blip>
          <a:stretch>
            <a:fillRect/>
          </a:stretch>
        </p:blipFill>
        <p:spPr>
          <a:xfrm>
            <a:off x="1977848" y="682740"/>
            <a:ext cx="7781294" cy="5523002"/>
          </a:xfrm>
          <a:prstGeom prst="rect">
            <a:avLst/>
          </a:prstGeom>
        </p:spPr>
      </p:pic>
      <p:sp>
        <p:nvSpPr>
          <p:cNvPr id="5" name="תיבת טקסט 4">
            <a:extLst>
              <a:ext uri="{FF2B5EF4-FFF2-40B4-BE49-F238E27FC236}">
                <a16:creationId xmlns:a16="http://schemas.microsoft.com/office/drawing/2014/main" id="{2449159D-02DE-78DB-EA94-1E78C7B4F230}"/>
              </a:ext>
            </a:extLst>
          </p:cNvPr>
          <p:cNvSpPr txBox="1"/>
          <p:nvPr/>
        </p:nvSpPr>
        <p:spPr>
          <a:xfrm>
            <a:off x="2821881" y="2271298"/>
            <a:ext cx="6093228" cy="201869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דמות שאני פונה אליה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כשיש לי שאלה</a:t>
            </a:r>
          </a:p>
        </p:txBody>
      </p:sp>
    </p:spTree>
    <p:extLst>
      <p:ext uri="{BB962C8B-B14F-4D97-AF65-F5344CB8AC3E}">
        <p14:creationId xmlns:p14="http://schemas.microsoft.com/office/powerpoint/2010/main" val="3232248940"/>
      </p:ext>
    </p:extLst>
  </p:cSld>
  <p:clrMapOvr>
    <a:masterClrMapping/>
  </p:clrMapOvr>
</p:sld>
</file>

<file path=ppt/theme/theme1.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1856</TotalTime>
  <Words>1194</Words>
  <Application>Microsoft Office PowerPoint</Application>
  <PresentationFormat>מסך רחב</PresentationFormat>
  <Paragraphs>115</Paragraphs>
  <Slides>19</Slides>
  <Notes>8</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19</vt:i4>
      </vt:variant>
    </vt:vector>
  </HeadingPairs>
  <TitlesOfParts>
    <vt:vector size="26" baseType="lpstr">
      <vt:lpstr>Aptos</vt:lpstr>
      <vt:lpstr>Arial</vt:lpstr>
      <vt:lpstr>Calibri</vt:lpstr>
      <vt:lpstr>Calibri Light</vt:lpstr>
      <vt:lpstr>Times New Roman</vt:lpstr>
      <vt:lpstr>1_ערכת נושא Office</vt:lpstr>
      <vt:lpstr>2_ערכת נושא Office</vt:lpstr>
      <vt:lpstr>מצגת של PowerPoint‏</vt:lpstr>
      <vt:lpstr>מצגת של PowerPoint‏</vt:lpstr>
      <vt:lpstr>איזה סוג של "שאלה"  מחזקת אצלי במיוחד  את תחושת הסיפוק,   כמורה?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מתוך דברי הרב יונתן זקס זצ"ל:</vt:lpstr>
      <vt:lpstr>מצגת של PowerPoint‏</vt:lpstr>
    </vt:vector>
  </TitlesOfParts>
  <Company>Ministry of Education - Israel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נעמה קנטמן</dc:creator>
  <cp:lastModifiedBy>יפעת זץ</cp:lastModifiedBy>
  <cp:revision>25</cp:revision>
  <dcterms:created xsi:type="dcterms:W3CDTF">2025-03-23T13:31:09Z</dcterms:created>
  <dcterms:modified xsi:type="dcterms:W3CDTF">2025-03-30T12:38:26Z</dcterms:modified>
</cp:coreProperties>
</file>