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2"/>
  </p:notesMasterIdLst>
  <p:sldIdLst>
    <p:sldId id="282" r:id="rId2"/>
    <p:sldId id="301" r:id="rId3"/>
    <p:sldId id="285" r:id="rId4"/>
    <p:sldId id="288" r:id="rId5"/>
    <p:sldId id="287" r:id="rId6"/>
    <p:sldId id="286" r:id="rId7"/>
    <p:sldId id="290" r:id="rId8"/>
    <p:sldId id="291" r:id="rId9"/>
    <p:sldId id="293" r:id="rId10"/>
    <p:sldId id="284" r:id="rId11"/>
    <p:sldId id="292" r:id="rId12"/>
    <p:sldId id="294" r:id="rId13"/>
    <p:sldId id="303" r:id="rId14"/>
    <p:sldId id="307" r:id="rId15"/>
    <p:sldId id="306" r:id="rId16"/>
    <p:sldId id="299" r:id="rId17"/>
    <p:sldId id="283" r:id="rId18"/>
    <p:sldId id="298" r:id="rId19"/>
    <p:sldId id="300" r:id="rId20"/>
    <p:sldId id="302" r:id="rId21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fna Hadar Pecker" initials="DH" lastIdx="14" clrIdx="0">
    <p:extLst>
      <p:ext uri="{19B8F6BF-5375-455C-9EA6-DF929625EA0E}">
        <p15:presenceInfo xmlns:p15="http://schemas.microsoft.com/office/powerpoint/2012/main" userId="873281f71de5b194" providerId="Windows Live"/>
      </p:ext>
    </p:extLst>
  </p:cmAuthor>
  <p:cmAuthor id="2" name="בת שבע עדרי" initials="בע" lastIdx="2" clrIdx="1">
    <p:extLst>
      <p:ext uri="{19B8F6BF-5375-455C-9EA6-DF929625EA0E}">
        <p15:presenceInfo xmlns:p15="http://schemas.microsoft.com/office/powerpoint/2012/main" userId="6e694a0bfb7e1f2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  <a:srgbClr val="CCECFF"/>
    <a:srgbClr val="FFCCFF"/>
    <a:srgbClr val="FABC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042" autoAdjust="0"/>
    <p:restoredTop sz="69878" autoAdjust="0"/>
  </p:normalViewPr>
  <p:slideViewPr>
    <p:cSldViewPr snapToGrid="0">
      <p:cViewPr varScale="1">
        <p:scale>
          <a:sx n="59" d="100"/>
          <a:sy n="59" d="100"/>
        </p:scale>
        <p:origin x="74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7EFB109-0A69-49F8-90AC-22AB7D90F9C1}" type="datetimeFigureOut">
              <a:rPr lang="he-IL" smtClean="0"/>
              <a:t>ו'/אדר/תשפ"ה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A08145F-0F00-441D-8F13-B1125A41051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79411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sz="1200" b="1" dirty="0">
              <a:solidFill>
                <a:schemeClr val="dk1"/>
              </a:solidFill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000" b="1" dirty="0">
                <a:latin typeface="Heebo" pitchFamily="2" charset="-79"/>
                <a:ea typeface="Calibri" panose="020F0502020204030204" pitchFamily="34" charset="0"/>
                <a:cs typeface="Heebo" pitchFamily="2" charset="-79"/>
              </a:rPr>
              <a:t>למנחה: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000" b="1" dirty="0">
                <a:latin typeface="Heebo" pitchFamily="2" charset="-79"/>
                <a:ea typeface="Calibri" panose="020F0502020204030204" pitchFamily="34" charset="0"/>
                <a:cs typeface="Heebo" pitchFamily="2" charset="-79"/>
              </a:rPr>
              <a:t>את המפגש נפתח בקריאת ההגדרות והמקורות למושגים כתר ומסכה, אשר יהוו בסיס לפעילות (מופיעים בשקופיות 16-19).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09FABA-6F11-4152-9F65-7E0FE3E5FE2E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221363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התמונות נערכו בתוכנה קסם של קנבה.</a:t>
            </a:r>
            <a:r>
              <a:rPr lang="en-US" dirty="0"/>
              <a:t> https://www.canva.com/ 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21835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התמונות נערכו בתוכנה קסם של קנבה.</a:t>
            </a:r>
            <a:r>
              <a:rPr lang="en-US" dirty="0"/>
              <a:t> https://www.canva.com/ 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33149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התמונות נערכו בתוכנה קסם של קנבה.</a:t>
            </a:r>
            <a:r>
              <a:rPr lang="en-US" dirty="0"/>
              <a:t> https://www.canva.com/ 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35416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D527AD-967B-3248-2B12-1BB36DE79C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3607E03C-FF1E-C450-2942-208ADB8B13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ED7DEFC7-7D39-C0CA-B4E4-D2307FA91B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התמונות נערכו בתוכנה קסם של קנבה.</a:t>
            </a:r>
            <a:r>
              <a:rPr lang="en-US" dirty="0"/>
              <a:t> https://www.canva.com/ </a:t>
            </a:r>
          </a:p>
          <a:p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2F140D39-08EB-54D8-8937-CBA9B7B9C9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11292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B86891-CA20-5B60-35E3-EC01D5B943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6705F68A-89AD-3285-7A1E-46FF9B99AD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98DB851E-8FB1-0C03-C920-FD6BAA1D71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התמונות נערכו בתוכנה קסם של קנבה.</a:t>
            </a:r>
            <a:r>
              <a:rPr lang="en-US" dirty="0"/>
              <a:t> https://www.canva.com/ </a:t>
            </a:r>
          </a:p>
          <a:p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6DDA9C9A-EDE6-CE3C-FCB9-F57323F95C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72323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לסיכום, נזמין את חברי הצוות לשתף בתובנות ובהחלטות בעקבות הפעילות.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20875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למנחה:</a:t>
            </a:r>
          </a:p>
          <a:p>
            <a:r>
              <a:rPr lang="he-IL" dirty="0"/>
              <a:t>את המפגש נפתח בקריאת ההגדרות והמקורות למושגים כתר ומסכה, אשר מופיעים בשקופיות הבאות אשר יהוו בסיס לשיח רגשי עם הצוות.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381018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537825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18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242212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קוביה להדפסה.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20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96089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למנחה:</a:t>
            </a:r>
          </a:p>
          <a:p>
            <a:r>
              <a:rPr lang="he-IL" b="1" dirty="0"/>
              <a:t>ציוד נדרש לפעילות:</a:t>
            </a:r>
          </a:p>
          <a:p>
            <a:r>
              <a:rPr lang="he-IL" dirty="0"/>
              <a:t>קוביה (מצורפת כנספח בסוף המצגת), כרטיסיות המחולקות לשתי ערימות – 'כתר' ו'מסכה' (מופיעות בגוף המצגת)</a:t>
            </a:r>
          </a:p>
          <a:p>
            <a:r>
              <a:rPr lang="he-IL" b="1" dirty="0"/>
              <a:t>הנחיות:</a:t>
            </a:r>
          </a:p>
          <a:p>
            <a:r>
              <a:rPr lang="he-IL" dirty="0"/>
              <a:t>חברי הצוות, לפי תור, יוזמנו להטיל קוביה שעל פאותיה איורים של מסכה/כתר. </a:t>
            </a:r>
          </a:p>
          <a:p>
            <a:r>
              <a:rPr lang="he-IL" dirty="0"/>
              <a:t>בהתאם למה שייצא, יקבלו כרטיסיה מאחת משתי </a:t>
            </a:r>
            <a:r>
              <a:rPr lang="he-IL" dirty="0" err="1"/>
              <a:t>הערימות</a:t>
            </a:r>
            <a:r>
              <a:rPr lang="he-IL" dirty="0"/>
              <a:t> ('כתר'/'מסכה') וישיבו על השאלה המופיעה בה.</a:t>
            </a:r>
          </a:p>
          <a:p>
            <a:endParaRPr lang="he-IL" dirty="0"/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התמונות במצגת נערכו בתוכנה קסם של קנבה.</a:t>
            </a:r>
            <a:r>
              <a:rPr lang="en-US" dirty="0"/>
              <a:t> https://www.canva.com/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034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התמונות נערכו בתוכנה קסם של קנבה.</a:t>
            </a:r>
            <a:r>
              <a:rPr lang="en-US" dirty="0"/>
              <a:t> https://www.canva.com/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2758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התמונות נערכו בתוכנה קסם של קנבה.</a:t>
            </a:r>
            <a:r>
              <a:rPr lang="en-US" dirty="0"/>
              <a:t> https://www.canva.com/ 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5468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התמונות נערכו בתוכנה קסם של קנבה.</a:t>
            </a:r>
            <a:r>
              <a:rPr lang="en-US" dirty="0"/>
              <a:t> https://www.canva.com/ 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5259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התמונות נערכו בתוכנה קסם של קנבה.</a:t>
            </a:r>
            <a:r>
              <a:rPr lang="en-US" dirty="0"/>
              <a:t> https://www.canva.com/ 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45765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התמונות נערכו בתוכנה קסם של קנבה.</a:t>
            </a:r>
            <a:r>
              <a:rPr lang="en-US" dirty="0"/>
              <a:t> https://www.canva.com/ 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42685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התמונות נערכו בתוכנה קסם של קנבה.</a:t>
            </a:r>
            <a:r>
              <a:rPr lang="en-US" dirty="0"/>
              <a:t> https://www.canva.com/ 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00175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התמונות נערכו בתוכנה קסם של קנבה.</a:t>
            </a:r>
            <a:r>
              <a:rPr lang="en-US" dirty="0"/>
              <a:t> https://www.canva.com/ 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5229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054F218-08EF-DD25-25BF-0F9B4D902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2985EB01-F5BC-1238-A022-2363408684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6D5CA4E-A2D2-960A-1836-CFBAD5AA3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03C6-0B0C-4901-9DEA-B522DD7999E2}" type="datetimeFigureOut">
              <a:rPr lang="he-IL" smtClean="0"/>
              <a:t>ו'/אדר/תשפ"ה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C912DC4-0005-DB01-6245-65DAEFACC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94464F2-B529-BB5D-EF07-883D7513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5926-80C4-41B1-A8BA-E45349FEF8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172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9A3C33E-1BC6-3308-B8ED-42AE34C45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2CA73FF0-BF14-894D-DDD8-3F01B5E4AC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C4BA7AA-107F-D7B7-0FA4-63876103D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03C6-0B0C-4901-9DEA-B522DD7999E2}" type="datetimeFigureOut">
              <a:rPr lang="he-IL" smtClean="0"/>
              <a:t>ו'/אדר/תשפ"ה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3C376B8-E23C-C70D-CF34-5A0171BC5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EB37288-173B-8BE1-5FC7-8A4B768B6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5926-80C4-41B1-A8BA-E45349FEF8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174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E3D580E1-87F7-E699-16D2-077D0A3B13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C22797C6-1734-095C-46AB-183B9A0FC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BF5797D-BB8E-6B4A-5F00-776334D35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03C6-0B0C-4901-9DEA-B522DD7999E2}" type="datetimeFigureOut">
              <a:rPr lang="he-IL" smtClean="0"/>
              <a:t>ו'/אדר/תשפ"ה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C8B8328-FEE2-B2F6-440D-D98A060CA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34445D8-C36A-A0FB-0C88-D3180C201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5926-80C4-41B1-A8BA-E45349FEF8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6300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69C9023-05E7-1A49-99E2-FAFDD4601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9079EEA-2F7E-5DFF-64D0-C242807B7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CFC54D6-ABC2-BA62-ED4E-01C303890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03C6-0B0C-4901-9DEA-B522DD7999E2}" type="datetimeFigureOut">
              <a:rPr lang="he-IL" smtClean="0"/>
              <a:t>ו'/אדר/תשפ"ה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21307DC-F563-141B-23E4-CFF8DA5CC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2AA723F-0F2E-C8B6-EE71-CD3816C40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5926-80C4-41B1-A8BA-E45349FEF8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48478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71EF4F2-2CEF-1FC3-A741-AEA547435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987CB5D-69E2-4218-32FA-E200B228D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0725B0A-B27A-DC2B-7699-1767C12C7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03C6-0B0C-4901-9DEA-B522DD7999E2}" type="datetimeFigureOut">
              <a:rPr lang="he-IL" smtClean="0"/>
              <a:t>ו'/אדר/תשפ"ה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30D1214-660A-BC25-B9FF-D3D24A411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E0991FC-1C43-5B3B-9CE3-9F0F384F7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5926-80C4-41B1-A8BA-E45349FEF8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8544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5A6A38D-61E8-8A50-0B72-F5CFC7D47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1F9410D-A61E-7754-6B75-FAD62D5D7D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8ABC9A5-0DB5-5840-E3A8-7E4C03A7D0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05C30408-7CED-43ED-51AE-3F2AC60D1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03C6-0B0C-4901-9DEA-B522DD7999E2}" type="datetimeFigureOut">
              <a:rPr lang="he-IL" smtClean="0"/>
              <a:t>ו'/אדר/תשפ"ה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A34C514-2FEB-F2FD-BF8D-56BAE8ABE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8D174809-2E30-1EE6-7CA8-0904A1D87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5926-80C4-41B1-A8BA-E45349FEF8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45468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3375F28-C805-02AE-02FB-98B4E2198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27536E0-FD29-B713-5AEE-61D621BF2C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5FF9093-55A5-11F9-FFFB-E77208280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4867BDA1-BB10-F8AC-45CF-A4FEBD7AF1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DE0AA03A-CAA5-8BEA-5BF3-01538FD839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FC1EE08C-5154-F50E-089E-89FBA187C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03C6-0B0C-4901-9DEA-B522DD7999E2}" type="datetimeFigureOut">
              <a:rPr lang="he-IL" smtClean="0"/>
              <a:t>ו'/אדר/תשפ"ה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90FA5459-9143-AA86-28D4-47D126644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3FB05C43-33AE-08A7-8DC0-500022C58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5926-80C4-41B1-A8BA-E45349FEF8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7119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C26DFDE-DA16-000E-D9DF-93B0C2C59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4D72336A-846A-408B-6BD2-DFF8FA247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03C6-0B0C-4901-9DEA-B522DD7999E2}" type="datetimeFigureOut">
              <a:rPr lang="he-IL" smtClean="0"/>
              <a:t>ו'/אדר/תשפ"ה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5CA791ED-F9D6-D5CA-893A-0DE64F4E8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4C009075-CBC3-F2D5-4A84-946AA4232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5926-80C4-41B1-A8BA-E45349FEF8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9721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9E6C85A2-A894-DD23-EBFC-7B900A761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03C6-0B0C-4901-9DEA-B522DD7999E2}" type="datetimeFigureOut">
              <a:rPr lang="he-IL" smtClean="0"/>
              <a:t>ו'/אדר/תשפ"ה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6D4BC831-07AF-35EE-CA97-0CE86599B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A444DF28-4F46-2F4B-44EF-03B05744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5926-80C4-41B1-A8BA-E45349FEF8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2178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B83FBFD-1C21-D4B2-885E-1C4D3CB25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99B730F-8F21-687F-9F55-27EE2AA30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78A82AA6-4616-8CA7-A610-AC537E1170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77A5C11-082D-B806-191D-DA69F66D4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03C6-0B0C-4901-9DEA-B522DD7999E2}" type="datetimeFigureOut">
              <a:rPr lang="he-IL" smtClean="0"/>
              <a:t>ו'/אדר/תשפ"ה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81F585F-2BF7-B981-8E6D-DC9286092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8F5FED9-3E23-EA97-BDE6-FEA0CF28C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5926-80C4-41B1-A8BA-E45349FEF8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7908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EA2F791-BB7F-CEFE-B1DB-B2C313832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C85FECE8-3150-0547-BC23-29AEE37153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D098D45D-4BA9-061E-81FF-30A0D8A56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4AF4CE51-7FB6-CF96-491D-0FC69B244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03C6-0B0C-4901-9DEA-B522DD7999E2}" type="datetimeFigureOut">
              <a:rPr lang="he-IL" smtClean="0"/>
              <a:t>ו'/אדר/תשפ"ה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80083E99-FB60-1FB2-21C4-920C530DA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C5017B27-ED69-6EFE-D577-A3CDDC871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5926-80C4-41B1-A8BA-E45349FEF8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78807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67DB46A8-5869-E72F-E9CB-D288AB45F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F7F9F0C6-D03B-BD27-E1DC-64AD236E0C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6443B2F-B324-B839-98D3-6E1D32F4D2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403C6-0B0C-4901-9DEA-B522DD7999E2}" type="datetimeFigureOut">
              <a:rPr lang="he-IL" smtClean="0"/>
              <a:t>ו'/אדר/תשפ"ה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13495D7-77C7-7FC1-79E9-E8BFE53199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B19634C-E1DE-8A02-19EC-3B815DF76B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D5926-80C4-41B1-A8BA-E45349FEF8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1319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7D304C89-C3A2-8440-4535-D99F731E5A64}"/>
              </a:ext>
            </a:extLst>
          </p:cNvPr>
          <p:cNvSpPr/>
          <p:nvPr/>
        </p:nvSpPr>
        <p:spPr>
          <a:xfrm>
            <a:off x="0" y="15040"/>
            <a:ext cx="12192000" cy="68429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2" name="Group 2"/>
          <p:cNvGrpSpPr/>
          <p:nvPr/>
        </p:nvGrpSpPr>
        <p:grpSpPr>
          <a:xfrm>
            <a:off x="274068" y="300760"/>
            <a:ext cx="11643863" cy="6328968"/>
            <a:chOff x="0" y="0"/>
            <a:chExt cx="5304118" cy="2883029"/>
          </a:xfrm>
        </p:grpSpPr>
        <p:sp>
          <p:nvSpPr>
            <p:cNvPr id="3" name="Freeform 3"/>
            <p:cNvSpPr/>
            <p:nvPr/>
          </p:nvSpPr>
          <p:spPr>
            <a:xfrm>
              <a:off x="10160" y="16510"/>
              <a:ext cx="5281258" cy="2855089"/>
            </a:xfrm>
            <a:custGeom>
              <a:avLst/>
              <a:gdLst/>
              <a:ahLst/>
              <a:cxnLst/>
              <a:rect l="l" t="t" r="r" b="b"/>
              <a:pathLst>
                <a:path w="5281258" h="2855089">
                  <a:moveTo>
                    <a:pt x="5281258" y="2855089"/>
                  </a:moveTo>
                  <a:lnTo>
                    <a:pt x="0" y="2847469"/>
                  </a:lnTo>
                  <a:lnTo>
                    <a:pt x="0" y="1003446"/>
                  </a:lnTo>
                  <a:lnTo>
                    <a:pt x="17780" y="19050"/>
                  </a:lnTo>
                  <a:lnTo>
                    <a:pt x="2631561" y="0"/>
                  </a:lnTo>
                  <a:lnTo>
                    <a:pt x="5262208" y="50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" name="Freeform 4"/>
            <p:cNvSpPr/>
            <p:nvPr/>
          </p:nvSpPr>
          <p:spPr>
            <a:xfrm>
              <a:off x="-3810" y="0"/>
              <a:ext cx="5310467" cy="2881758"/>
            </a:xfrm>
            <a:custGeom>
              <a:avLst/>
              <a:gdLst/>
              <a:ahLst/>
              <a:cxnLst/>
              <a:rect l="l" t="t" r="r" b="b"/>
              <a:pathLst>
                <a:path w="5310467" h="2881758">
                  <a:moveTo>
                    <a:pt x="5276178" y="21590"/>
                  </a:moveTo>
                  <a:cubicBezTo>
                    <a:pt x="5277448" y="34290"/>
                    <a:pt x="5277448" y="44450"/>
                    <a:pt x="5278717" y="54610"/>
                  </a:cubicBezTo>
                  <a:cubicBezTo>
                    <a:pt x="5281258" y="106981"/>
                    <a:pt x="5282528" y="168728"/>
                    <a:pt x="5285067" y="228270"/>
                  </a:cubicBezTo>
                  <a:cubicBezTo>
                    <a:pt x="5285067" y="314275"/>
                    <a:pt x="5297767" y="2010116"/>
                    <a:pt x="5304117" y="2096121"/>
                  </a:cubicBezTo>
                  <a:cubicBezTo>
                    <a:pt x="5310467" y="2226231"/>
                    <a:pt x="5306658" y="2358546"/>
                    <a:pt x="5306658" y="2488656"/>
                  </a:cubicBezTo>
                  <a:cubicBezTo>
                    <a:pt x="5306658" y="2603329"/>
                    <a:pt x="5307928" y="2709182"/>
                    <a:pt x="5309198" y="2820798"/>
                  </a:cubicBezTo>
                  <a:cubicBezTo>
                    <a:pt x="5309198" y="2842389"/>
                    <a:pt x="5309198" y="2856358"/>
                    <a:pt x="5309198" y="2880489"/>
                  </a:cubicBezTo>
                  <a:cubicBezTo>
                    <a:pt x="5286338" y="2880489"/>
                    <a:pt x="5266017" y="2881758"/>
                    <a:pt x="5234034" y="2880489"/>
                  </a:cubicBezTo>
                  <a:cubicBezTo>
                    <a:pt x="4966116" y="2875408"/>
                    <a:pt x="4694076" y="2881758"/>
                    <a:pt x="4426157" y="2876679"/>
                  </a:cubicBezTo>
                  <a:cubicBezTo>
                    <a:pt x="4265406" y="2872868"/>
                    <a:pt x="4108777" y="2875408"/>
                    <a:pt x="3948026" y="2872868"/>
                  </a:cubicBezTo>
                  <a:cubicBezTo>
                    <a:pt x="3873833" y="2871598"/>
                    <a:pt x="3799641" y="2870329"/>
                    <a:pt x="3725448" y="2869058"/>
                  </a:cubicBezTo>
                  <a:cubicBezTo>
                    <a:pt x="3680108" y="2869058"/>
                    <a:pt x="3638889" y="2870329"/>
                    <a:pt x="3593549" y="2870329"/>
                  </a:cubicBezTo>
                  <a:cubicBezTo>
                    <a:pt x="3478138" y="2869058"/>
                    <a:pt x="3160758" y="2870329"/>
                    <a:pt x="3045347" y="2869058"/>
                  </a:cubicBezTo>
                  <a:cubicBezTo>
                    <a:pt x="2962911" y="2867789"/>
                    <a:pt x="1314183" y="2876679"/>
                    <a:pt x="1231746" y="2875408"/>
                  </a:cubicBezTo>
                  <a:cubicBezTo>
                    <a:pt x="1211137" y="2875408"/>
                    <a:pt x="1186406" y="2876679"/>
                    <a:pt x="1165797" y="2876679"/>
                  </a:cubicBezTo>
                  <a:cubicBezTo>
                    <a:pt x="1116335" y="2876679"/>
                    <a:pt x="1070995" y="2877948"/>
                    <a:pt x="1021533" y="2877948"/>
                  </a:cubicBezTo>
                  <a:cubicBezTo>
                    <a:pt x="897879" y="2877948"/>
                    <a:pt x="778346" y="2876679"/>
                    <a:pt x="654691" y="2875408"/>
                  </a:cubicBezTo>
                  <a:cubicBezTo>
                    <a:pt x="580498" y="2874139"/>
                    <a:pt x="506306" y="2872868"/>
                    <a:pt x="436235" y="2871598"/>
                  </a:cubicBezTo>
                  <a:cubicBezTo>
                    <a:pt x="304336" y="2870329"/>
                    <a:pt x="172438" y="2869058"/>
                    <a:pt x="48260" y="2869058"/>
                  </a:cubicBezTo>
                  <a:cubicBezTo>
                    <a:pt x="38100" y="2869058"/>
                    <a:pt x="29210" y="2869058"/>
                    <a:pt x="19050" y="2867789"/>
                  </a:cubicBezTo>
                  <a:cubicBezTo>
                    <a:pt x="10160" y="2866518"/>
                    <a:pt x="5080" y="2860168"/>
                    <a:pt x="7620" y="2851279"/>
                  </a:cubicBezTo>
                  <a:cubicBezTo>
                    <a:pt x="16510" y="2819445"/>
                    <a:pt x="12700" y="2764313"/>
                    <a:pt x="11430" y="2706976"/>
                  </a:cubicBezTo>
                  <a:cubicBezTo>
                    <a:pt x="10160" y="2590098"/>
                    <a:pt x="6350" y="2475424"/>
                    <a:pt x="7620" y="2358546"/>
                  </a:cubicBezTo>
                  <a:cubicBezTo>
                    <a:pt x="5080" y="2212999"/>
                    <a:pt x="0" y="411306"/>
                    <a:pt x="7620" y="263554"/>
                  </a:cubicBezTo>
                  <a:cubicBezTo>
                    <a:pt x="8890" y="234885"/>
                    <a:pt x="7620" y="204012"/>
                    <a:pt x="8890" y="175343"/>
                  </a:cubicBezTo>
                  <a:cubicBezTo>
                    <a:pt x="10160" y="129033"/>
                    <a:pt x="12700" y="78312"/>
                    <a:pt x="13970" y="44450"/>
                  </a:cubicBezTo>
                  <a:cubicBezTo>
                    <a:pt x="13970" y="41910"/>
                    <a:pt x="15240" y="39370"/>
                    <a:pt x="16510" y="38100"/>
                  </a:cubicBezTo>
                  <a:cubicBezTo>
                    <a:pt x="38100" y="35560"/>
                    <a:pt x="69393" y="30480"/>
                    <a:pt x="135342" y="29210"/>
                  </a:cubicBezTo>
                  <a:cubicBezTo>
                    <a:pt x="246631" y="25400"/>
                    <a:pt x="357920" y="22860"/>
                    <a:pt x="473331" y="20320"/>
                  </a:cubicBezTo>
                  <a:cubicBezTo>
                    <a:pt x="551646" y="17780"/>
                    <a:pt x="629960" y="16510"/>
                    <a:pt x="704153" y="13970"/>
                  </a:cubicBezTo>
                  <a:cubicBezTo>
                    <a:pt x="778346" y="11430"/>
                    <a:pt x="856660" y="8890"/>
                    <a:pt x="930853" y="8890"/>
                  </a:cubicBezTo>
                  <a:cubicBezTo>
                    <a:pt x="1013290" y="7620"/>
                    <a:pt x="1095726" y="10160"/>
                    <a:pt x="1178162" y="8890"/>
                  </a:cubicBezTo>
                  <a:cubicBezTo>
                    <a:pt x="1281208" y="8890"/>
                    <a:pt x="3148393" y="6350"/>
                    <a:pt x="3251438" y="5080"/>
                  </a:cubicBezTo>
                  <a:cubicBezTo>
                    <a:pt x="3350362" y="3810"/>
                    <a:pt x="3449286" y="2540"/>
                    <a:pt x="3552331" y="2540"/>
                  </a:cubicBezTo>
                  <a:cubicBezTo>
                    <a:pt x="3721326" y="1270"/>
                    <a:pt x="3886199" y="0"/>
                    <a:pt x="4055193" y="0"/>
                  </a:cubicBezTo>
                  <a:cubicBezTo>
                    <a:pt x="4125264" y="0"/>
                    <a:pt x="4199457" y="2540"/>
                    <a:pt x="4269528" y="2540"/>
                  </a:cubicBezTo>
                  <a:cubicBezTo>
                    <a:pt x="4463254" y="3810"/>
                    <a:pt x="4661101" y="5080"/>
                    <a:pt x="4854827" y="7620"/>
                  </a:cubicBezTo>
                  <a:cubicBezTo>
                    <a:pt x="4957872" y="8890"/>
                    <a:pt x="5060918" y="12700"/>
                    <a:pt x="5163963" y="16510"/>
                  </a:cubicBezTo>
                  <a:cubicBezTo>
                    <a:pt x="5188694" y="16510"/>
                    <a:pt x="5213425" y="16510"/>
                    <a:pt x="5234034" y="16510"/>
                  </a:cubicBezTo>
                  <a:cubicBezTo>
                    <a:pt x="5257128" y="17780"/>
                    <a:pt x="5266017" y="20320"/>
                    <a:pt x="5276178" y="21590"/>
                  </a:cubicBezTo>
                  <a:close/>
                  <a:moveTo>
                    <a:pt x="5286338" y="2863979"/>
                  </a:moveTo>
                  <a:cubicBezTo>
                    <a:pt x="5287608" y="2847468"/>
                    <a:pt x="5288878" y="2834768"/>
                    <a:pt x="5288878" y="2822068"/>
                  </a:cubicBezTo>
                  <a:cubicBezTo>
                    <a:pt x="5287608" y="2698155"/>
                    <a:pt x="5286338" y="2581277"/>
                    <a:pt x="5286338" y="2455577"/>
                  </a:cubicBezTo>
                  <a:cubicBezTo>
                    <a:pt x="5286338" y="2398241"/>
                    <a:pt x="5288878" y="2340904"/>
                    <a:pt x="5287608" y="2283567"/>
                  </a:cubicBezTo>
                  <a:cubicBezTo>
                    <a:pt x="5287608" y="2230641"/>
                    <a:pt x="5286338" y="2175510"/>
                    <a:pt x="5285067" y="2122584"/>
                  </a:cubicBezTo>
                  <a:cubicBezTo>
                    <a:pt x="5279988" y="2040989"/>
                    <a:pt x="5268558" y="351764"/>
                    <a:pt x="5268558" y="270169"/>
                  </a:cubicBezTo>
                  <a:cubicBezTo>
                    <a:pt x="5266017" y="201806"/>
                    <a:pt x="5263478" y="131238"/>
                    <a:pt x="5260938" y="63500"/>
                  </a:cubicBezTo>
                  <a:cubicBezTo>
                    <a:pt x="5259667" y="44450"/>
                    <a:pt x="5258398" y="43180"/>
                    <a:pt x="5221669" y="41910"/>
                  </a:cubicBezTo>
                  <a:cubicBezTo>
                    <a:pt x="5209303" y="41910"/>
                    <a:pt x="5201059" y="41910"/>
                    <a:pt x="5188694" y="40640"/>
                  </a:cubicBezTo>
                  <a:cubicBezTo>
                    <a:pt x="5085649" y="36830"/>
                    <a:pt x="4978481" y="31750"/>
                    <a:pt x="4875436" y="30480"/>
                  </a:cubicBezTo>
                  <a:cubicBezTo>
                    <a:pt x="4624005" y="26670"/>
                    <a:pt x="4368452" y="25400"/>
                    <a:pt x="4117021" y="22860"/>
                  </a:cubicBezTo>
                  <a:cubicBezTo>
                    <a:pt x="4079924" y="22860"/>
                    <a:pt x="4038706" y="22860"/>
                    <a:pt x="4001610" y="22860"/>
                  </a:cubicBezTo>
                  <a:cubicBezTo>
                    <a:pt x="3939783" y="22860"/>
                    <a:pt x="3877955" y="22860"/>
                    <a:pt x="3820250" y="22860"/>
                  </a:cubicBezTo>
                  <a:cubicBezTo>
                    <a:pt x="3688351" y="22860"/>
                    <a:pt x="3556453" y="22860"/>
                    <a:pt x="3428677" y="24130"/>
                  </a:cubicBezTo>
                  <a:cubicBezTo>
                    <a:pt x="3317387" y="25400"/>
                    <a:pt x="1441959" y="29210"/>
                    <a:pt x="1330670" y="29210"/>
                  </a:cubicBezTo>
                  <a:cubicBezTo>
                    <a:pt x="1149310" y="29210"/>
                    <a:pt x="967950" y="26670"/>
                    <a:pt x="786590" y="33020"/>
                  </a:cubicBezTo>
                  <a:cubicBezTo>
                    <a:pt x="691788" y="36830"/>
                    <a:pt x="601108" y="36830"/>
                    <a:pt x="510427" y="38100"/>
                  </a:cubicBezTo>
                  <a:cubicBezTo>
                    <a:pt x="353798" y="41910"/>
                    <a:pt x="197169" y="45720"/>
                    <a:pt x="49530" y="50800"/>
                  </a:cubicBezTo>
                  <a:cubicBezTo>
                    <a:pt x="36830" y="50800"/>
                    <a:pt x="34290" y="53340"/>
                    <a:pt x="33020" y="71696"/>
                  </a:cubicBezTo>
                  <a:cubicBezTo>
                    <a:pt x="31750" y="111391"/>
                    <a:pt x="31750" y="151086"/>
                    <a:pt x="30480" y="190780"/>
                  </a:cubicBezTo>
                  <a:cubicBezTo>
                    <a:pt x="29210" y="256938"/>
                    <a:pt x="26670" y="320890"/>
                    <a:pt x="25400" y="387048"/>
                  </a:cubicBezTo>
                  <a:cubicBezTo>
                    <a:pt x="20320" y="457616"/>
                    <a:pt x="26670" y="2182126"/>
                    <a:pt x="29210" y="2252694"/>
                  </a:cubicBezTo>
                  <a:cubicBezTo>
                    <a:pt x="29210" y="2327672"/>
                    <a:pt x="29210" y="2404857"/>
                    <a:pt x="30480" y="2479835"/>
                  </a:cubicBezTo>
                  <a:cubicBezTo>
                    <a:pt x="30480" y="2534967"/>
                    <a:pt x="33020" y="2590098"/>
                    <a:pt x="33020" y="2645229"/>
                  </a:cubicBezTo>
                  <a:cubicBezTo>
                    <a:pt x="33020" y="2704771"/>
                    <a:pt x="33020" y="2764313"/>
                    <a:pt x="31750" y="2822068"/>
                  </a:cubicBezTo>
                  <a:cubicBezTo>
                    <a:pt x="31750" y="2825879"/>
                    <a:pt x="31750" y="2828418"/>
                    <a:pt x="31750" y="2832229"/>
                  </a:cubicBezTo>
                  <a:cubicBezTo>
                    <a:pt x="31750" y="2842389"/>
                    <a:pt x="35560" y="2846199"/>
                    <a:pt x="44450" y="2846199"/>
                  </a:cubicBezTo>
                  <a:cubicBezTo>
                    <a:pt x="77636" y="2846199"/>
                    <a:pt x="135342" y="2847468"/>
                    <a:pt x="188925" y="2847468"/>
                  </a:cubicBezTo>
                  <a:cubicBezTo>
                    <a:pt x="267240" y="2847468"/>
                    <a:pt x="349676" y="2844929"/>
                    <a:pt x="427991" y="2847468"/>
                  </a:cubicBezTo>
                  <a:cubicBezTo>
                    <a:pt x="555768" y="2851279"/>
                    <a:pt x="683544" y="2853818"/>
                    <a:pt x="811320" y="2852549"/>
                  </a:cubicBezTo>
                  <a:cubicBezTo>
                    <a:pt x="893757" y="2851279"/>
                    <a:pt x="972071" y="2853818"/>
                    <a:pt x="1054508" y="2853818"/>
                  </a:cubicBezTo>
                  <a:cubicBezTo>
                    <a:pt x="1174041" y="2853818"/>
                    <a:pt x="1293573" y="2852549"/>
                    <a:pt x="1413106" y="2853818"/>
                  </a:cubicBezTo>
                  <a:cubicBezTo>
                    <a:pt x="1590345" y="2855089"/>
                    <a:pt x="3535844" y="2844929"/>
                    <a:pt x="3717204" y="2847468"/>
                  </a:cubicBezTo>
                  <a:cubicBezTo>
                    <a:pt x="3795519" y="2848739"/>
                    <a:pt x="3873833" y="2850008"/>
                    <a:pt x="3948026" y="2850008"/>
                  </a:cubicBezTo>
                  <a:cubicBezTo>
                    <a:pt x="4084046" y="2852549"/>
                    <a:pt x="4215944" y="2848739"/>
                    <a:pt x="4351965" y="2852549"/>
                  </a:cubicBezTo>
                  <a:cubicBezTo>
                    <a:pt x="4463254" y="2855089"/>
                    <a:pt x="4574543" y="2855089"/>
                    <a:pt x="4685832" y="2857629"/>
                  </a:cubicBezTo>
                  <a:cubicBezTo>
                    <a:pt x="4850705" y="2861439"/>
                    <a:pt x="5015578" y="2863979"/>
                    <a:pt x="5180451" y="2865249"/>
                  </a:cubicBezTo>
                  <a:cubicBezTo>
                    <a:pt x="5242278" y="2865249"/>
                    <a:pt x="5266017" y="2863979"/>
                    <a:pt x="5286338" y="2863979"/>
                  </a:cubicBezTo>
                  <a:close/>
                </a:path>
              </a:pathLst>
            </a:custGeom>
            <a:solidFill>
              <a:srgbClr val="442816"/>
            </a:solidFill>
          </p:spPr>
          <p:txBody>
            <a:bodyPr/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E89AAEA6-16FD-6156-64C1-0157D2A06D75}"/>
              </a:ext>
            </a:extLst>
          </p:cNvPr>
          <p:cNvGrpSpPr/>
          <p:nvPr/>
        </p:nvGrpSpPr>
        <p:grpSpPr>
          <a:xfrm>
            <a:off x="2667247" y="2552925"/>
            <a:ext cx="6796566" cy="2159530"/>
            <a:chOff x="0" y="0"/>
            <a:chExt cx="4274726" cy="1821471"/>
          </a:xfrm>
        </p:grpSpPr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A4976BE7-4827-FACF-6880-55BC080E3361}"/>
                </a:ext>
              </a:extLst>
            </p:cNvPr>
            <p:cNvSpPr/>
            <p:nvPr/>
          </p:nvSpPr>
          <p:spPr>
            <a:xfrm>
              <a:off x="0" y="0"/>
              <a:ext cx="4274726" cy="1821471"/>
            </a:xfrm>
            <a:custGeom>
              <a:avLst/>
              <a:gdLst/>
              <a:ahLst/>
              <a:cxnLst/>
              <a:rect l="l" t="t" r="r" b="b"/>
              <a:pathLst>
                <a:path w="4274726" h="1821471">
                  <a:moveTo>
                    <a:pt x="0" y="50800"/>
                  </a:moveTo>
                  <a:lnTo>
                    <a:pt x="2137363" y="0"/>
                  </a:lnTo>
                  <a:lnTo>
                    <a:pt x="4274726" y="50800"/>
                  </a:lnTo>
                  <a:lnTo>
                    <a:pt x="4274726" y="1770671"/>
                  </a:lnTo>
                  <a:lnTo>
                    <a:pt x="2137363" y="1821471"/>
                  </a:lnTo>
                  <a:lnTo>
                    <a:pt x="0" y="1770671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F8F6F4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B0A79CC-921C-DF7E-6E76-893CB229D2FA}"/>
                </a:ext>
              </a:extLst>
            </p:cNvPr>
            <p:cNvSpPr txBox="1"/>
            <p:nvPr/>
          </p:nvSpPr>
          <p:spPr>
            <a:xfrm>
              <a:off x="0" y="-12700"/>
              <a:ext cx="8128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1" eaLnBrk="1" fontAlgn="auto" latinLnBrk="0" hangingPunct="1">
                <a:lnSpc>
                  <a:spcPts val="265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2" name="כותרת משנה 2">
            <a:extLst>
              <a:ext uri="{FF2B5EF4-FFF2-40B4-BE49-F238E27FC236}">
                <a16:creationId xmlns:a16="http://schemas.microsoft.com/office/drawing/2014/main" id="{CF204086-0AE9-7C97-49EF-868761915B90}"/>
              </a:ext>
            </a:extLst>
          </p:cNvPr>
          <p:cNvSpPr txBox="1">
            <a:spLocks/>
          </p:cNvSpPr>
          <p:nvPr/>
        </p:nvSpPr>
        <p:spPr>
          <a:xfrm>
            <a:off x="2207007" y="2799218"/>
            <a:ext cx="7777986" cy="1655762"/>
          </a:xfrm>
          <a:prstGeom prst="rect">
            <a:avLst/>
          </a:prstGeom>
        </p:spPr>
        <p:txBody>
          <a:bodyPr/>
          <a:lstStyle>
            <a:lvl1pPr marL="228611" indent="-228611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5325" indent="-190510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2038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6853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6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7648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8129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11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0930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e-IL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כלים ופעילויות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he-IL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לחיזוק כוחות ולניהול שיח רגשי</a:t>
            </a:r>
          </a:p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e-I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לתלמידים ולצוות החינוכי</a:t>
            </a:r>
          </a:p>
        </p:txBody>
      </p:sp>
      <p:pic>
        <p:nvPicPr>
          <p:cNvPr id="13" name="Google Shape;121;p15">
            <a:extLst>
              <a:ext uri="{FF2B5EF4-FFF2-40B4-BE49-F238E27FC236}">
                <a16:creationId xmlns:a16="http://schemas.microsoft.com/office/drawing/2014/main" id="{2679F65A-8AF3-7D95-99D9-317EBBFC685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3881" y="313827"/>
            <a:ext cx="735140" cy="84488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22;p15">
            <a:extLst>
              <a:ext uri="{FF2B5EF4-FFF2-40B4-BE49-F238E27FC236}">
                <a16:creationId xmlns:a16="http://schemas.microsoft.com/office/drawing/2014/main" id="{79D5C9EF-DEDA-A6B4-32EE-146257DB4488}"/>
              </a:ext>
            </a:extLst>
          </p:cNvPr>
          <p:cNvSpPr/>
          <p:nvPr/>
        </p:nvSpPr>
        <p:spPr>
          <a:xfrm>
            <a:off x="35718" y="1003541"/>
            <a:ext cx="2141984" cy="404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8888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משרד החינוך</a:t>
            </a: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1" eaLnBrk="1" fontAlgn="auto" latinLnBrk="0" hangingPunct="1">
              <a:lnSpc>
                <a:spcPct val="8888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מינהל פדגוגי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00" rtl="1" eaLnBrk="1" fontAlgn="auto" latinLnBrk="0" hangingPunct="1">
              <a:lnSpc>
                <a:spcPct val="8888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אגף בכיר שירות פסיכולוגי ייעוצי</a:t>
            </a: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5" name="Google Shape;127;p15">
            <a:extLst>
              <a:ext uri="{FF2B5EF4-FFF2-40B4-BE49-F238E27FC236}">
                <a16:creationId xmlns:a16="http://schemas.microsoft.com/office/drawing/2014/main" id="{1DF68F69-7E62-82AD-5132-48250B4CEA69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577826" y="300760"/>
            <a:ext cx="2141984" cy="102317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כותרת משנה 2">
            <a:extLst>
              <a:ext uri="{FF2B5EF4-FFF2-40B4-BE49-F238E27FC236}">
                <a16:creationId xmlns:a16="http://schemas.microsoft.com/office/drawing/2014/main" id="{F9657573-CD58-BDF6-721D-2498525F8CE2}"/>
              </a:ext>
            </a:extLst>
          </p:cNvPr>
          <p:cNvSpPr txBox="1">
            <a:spLocks/>
          </p:cNvSpPr>
          <p:nvPr/>
        </p:nvSpPr>
        <p:spPr>
          <a:xfrm>
            <a:off x="2064520" y="5073483"/>
            <a:ext cx="7777986" cy="87640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e-IL" sz="4000" b="1" i="0" u="none" strike="noStrike" kern="1200" cap="none" spc="0" normalizeH="0" baseline="0" noProof="0" dirty="0">
                <a:ln>
                  <a:noFill/>
                </a:ln>
                <a:solidFill>
                  <a:srgbClr val="5B749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כתר או מסכה</a:t>
            </a:r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CC97B4A4-0067-0DD3-A926-BB2AEF68F163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BF8"/>
              </a:clrFrom>
              <a:clrTo>
                <a:srgbClr val="FFFBF8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37863" y="-450654"/>
            <a:ext cx="4716275" cy="4716275"/>
          </a:xfrm>
          <a:prstGeom prst="rect">
            <a:avLst/>
          </a:prstGeom>
        </p:spPr>
      </p:pic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5B348087-EAFB-0FF1-DA30-9C8A835FFE69}"/>
              </a:ext>
            </a:extLst>
          </p:cNvPr>
          <p:cNvSpPr txBox="1"/>
          <p:nvPr/>
        </p:nvSpPr>
        <p:spPr>
          <a:xfrm>
            <a:off x="8851423" y="5169324"/>
            <a:ext cx="320632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32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צוות חינוכי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חמ"ד</a:t>
            </a:r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3CBD692D-D516-2157-EDA0-FC2BA67385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73811" y="401397"/>
            <a:ext cx="1463167" cy="701101"/>
          </a:xfrm>
          <a:prstGeom prst="rect">
            <a:avLst/>
          </a:prstGeom>
        </p:spPr>
      </p:pic>
      <p:sp>
        <p:nvSpPr>
          <p:cNvPr id="19" name="תיבת טקסט 4">
            <a:extLst>
              <a:ext uri="{FF2B5EF4-FFF2-40B4-BE49-F238E27FC236}">
                <a16:creationId xmlns:a16="http://schemas.microsoft.com/office/drawing/2014/main" id="{ADCBCD51-D441-26FA-170D-6851C0901FF5}"/>
              </a:ext>
            </a:extLst>
          </p:cNvPr>
          <p:cNvSpPr txBox="1"/>
          <p:nvPr/>
        </p:nvSpPr>
        <p:spPr>
          <a:xfrm>
            <a:off x="1750177" y="997306"/>
            <a:ext cx="1638791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800"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DM Sans"/>
              </a:rPr>
              <a:t>כישורי חיים</a:t>
            </a:r>
            <a:endParaRPr kumimoji="0" lang="he-IL" sz="1800" b="1" i="0" u="none" strike="noStrike" kern="1200" cap="none" spc="0" normalizeH="0" baseline="0" noProof="0" dirty="0">
              <a:ln>
                <a:noFill/>
              </a:ln>
              <a:solidFill>
                <a:srgbClr val="1E9EE4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DM San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800"/>
              <a:buFontTx/>
              <a:buNone/>
              <a:tabLst/>
              <a:defRPr/>
            </a:pPr>
            <a:r>
              <a:rPr kumimoji="0" lang="he-IL" sz="1200" b="1" i="0" u="none" strike="noStrike" kern="1200" cap="none" spc="0" normalizeH="0" baseline="0" noProof="0" dirty="0">
                <a:ln>
                  <a:noFill/>
                </a:ln>
                <a:solidFill>
                  <a:srgbClr val="1E9EE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DM Sans"/>
              </a:rPr>
              <a:t>לגדול </a:t>
            </a:r>
            <a:r>
              <a:rPr kumimoji="0" lang="he-IL" sz="1200" b="1" i="0" u="none" strike="noStrike" kern="1200" cap="none" spc="0" normalizeH="0" baseline="0" noProof="0" dirty="0">
                <a:ln>
                  <a:noFill/>
                </a:ln>
                <a:solidFill>
                  <a:srgbClr val="1795D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DM Sans"/>
              </a:rPr>
              <a:t>עם כ"ח בחמ"ד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2">
            <a:extLst>
              <a:ext uri="{FF2B5EF4-FFF2-40B4-BE49-F238E27FC236}">
                <a16:creationId xmlns:a16="http://schemas.microsoft.com/office/drawing/2014/main" id="{E8D8C3A0-D94A-52C0-B306-F483FCCBA1A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078223" y="2140445"/>
            <a:ext cx="7481823" cy="3462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he-IL"/>
            </a:defPPr>
            <a:lvl1pPr algn="ctr">
              <a:lnSpc>
                <a:spcPct val="115000"/>
              </a:lnSpc>
              <a:spcAft>
                <a:spcPts val="1000"/>
              </a:spcAft>
              <a:defRPr sz="4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he-IL" dirty="0">
                <a:cs typeface="Calibri" panose="020F0502020204030204" pitchFamily="34" charset="0"/>
              </a:rPr>
              <a:t> </a:t>
            </a:r>
            <a:endParaRPr lang="en-US" dirty="0">
              <a:cs typeface="Calibri" panose="020F0502020204030204" pitchFamily="34" charset="0"/>
            </a:endParaRPr>
          </a:p>
          <a:p>
            <a:r>
              <a:rPr lang="he-IL" dirty="0">
                <a:cs typeface="Calibri" panose="020F0502020204030204" pitchFamily="34" charset="0"/>
              </a:rPr>
              <a:t>מקרה בו נאלצתי</a:t>
            </a:r>
            <a:endParaRPr lang="en-US" dirty="0">
              <a:cs typeface="Calibri" panose="020F0502020204030204" pitchFamily="34" charset="0"/>
            </a:endParaRPr>
          </a:p>
          <a:p>
            <a:r>
              <a:rPr lang="he-IL" dirty="0">
                <a:cs typeface="Calibri" panose="020F0502020204030204" pitchFamily="34" charset="0"/>
              </a:rPr>
              <a:t> להניח מסכה על פניי</a:t>
            </a:r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E65AA750-4334-FF6A-B472-34FB54768DD1}"/>
              </a:ext>
            </a:extLst>
          </p:cNvPr>
          <p:cNvSpPr txBox="1"/>
          <p:nvPr/>
        </p:nvSpPr>
        <p:spPr>
          <a:xfrm>
            <a:off x="3891280" y="418060"/>
            <a:ext cx="440944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מסכה - מה היא שחה?</a:t>
            </a:r>
          </a:p>
        </p:txBody>
      </p:sp>
    </p:spTree>
    <p:extLst>
      <p:ext uri="{BB962C8B-B14F-4D97-AF65-F5344CB8AC3E}">
        <p14:creationId xmlns:p14="http://schemas.microsoft.com/office/powerpoint/2010/main" val="3653903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85BF277-ACE6-49BF-5AB5-84CA10CA5A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תיבת טקסט 2">
            <a:extLst>
              <a:ext uri="{FF2B5EF4-FFF2-40B4-BE49-F238E27FC236}">
                <a16:creationId xmlns:a16="http://schemas.microsoft.com/office/drawing/2014/main" id="{046907E0-0F90-C041-1C03-AD4CD4A7406E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796852" y="2452307"/>
            <a:ext cx="6638564" cy="3465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he-IL"/>
            </a:defPPr>
            <a:lvl1pPr algn="ctr">
              <a:lnSpc>
                <a:spcPct val="115000"/>
              </a:lnSpc>
              <a:spcAft>
                <a:spcPts val="1000"/>
              </a:spcAft>
              <a:defRPr sz="4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he-IL" dirty="0">
                <a:cs typeface="Calibri" panose="020F0502020204030204" pitchFamily="34" charset="0"/>
              </a:rPr>
              <a:t>פעם בה</a:t>
            </a:r>
          </a:p>
          <a:p>
            <a:r>
              <a:rPr lang="he-IL" dirty="0">
                <a:cs typeface="Calibri" panose="020F0502020204030204" pitchFamily="34" charset="0"/>
              </a:rPr>
              <a:t>אזרתי אומץ </a:t>
            </a:r>
          </a:p>
          <a:p>
            <a:r>
              <a:rPr lang="he-IL" dirty="0">
                <a:cs typeface="Calibri" panose="020F0502020204030204" pitchFamily="34" charset="0"/>
              </a:rPr>
              <a:t>והסרתי מסכה...</a:t>
            </a:r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CC811A54-408F-1D51-C1BB-F4B10EB0B47F}"/>
              </a:ext>
            </a:extLst>
          </p:cNvPr>
          <p:cNvSpPr txBox="1"/>
          <p:nvPr/>
        </p:nvSpPr>
        <p:spPr>
          <a:xfrm>
            <a:off x="2425934" y="294167"/>
            <a:ext cx="56902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מסכה - מה היא שחה?</a:t>
            </a:r>
          </a:p>
        </p:txBody>
      </p:sp>
    </p:spTree>
    <p:extLst>
      <p:ext uri="{BB962C8B-B14F-4D97-AF65-F5344CB8AC3E}">
        <p14:creationId xmlns:p14="http://schemas.microsoft.com/office/powerpoint/2010/main" val="735358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154A879-6BA3-10B4-192C-F2F679815C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2">
            <a:extLst>
              <a:ext uri="{FF2B5EF4-FFF2-40B4-BE49-F238E27FC236}">
                <a16:creationId xmlns:a16="http://schemas.microsoft.com/office/drawing/2014/main" id="{0E058345-0C0B-35C9-BB90-EAC99DA07C14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3942412" y="2808584"/>
            <a:ext cx="6844119" cy="3465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he-IL"/>
            </a:defPPr>
            <a:lvl1pPr algn="ctr">
              <a:lnSpc>
                <a:spcPct val="115000"/>
              </a:lnSpc>
              <a:spcAft>
                <a:spcPts val="1000"/>
              </a:spcAft>
              <a:defRPr sz="4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he-IL" dirty="0">
                <a:cs typeface="Calibri" panose="020F0502020204030204" pitchFamily="34" charset="0"/>
              </a:rPr>
              <a:t>מה מאפשר לי</a:t>
            </a:r>
          </a:p>
          <a:p>
            <a:r>
              <a:rPr lang="he-IL" dirty="0">
                <a:cs typeface="Calibri" panose="020F0502020204030204" pitchFamily="34" charset="0"/>
              </a:rPr>
              <a:t>להסיר מסכות?</a:t>
            </a: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BC791D10-61F9-9573-401A-B0FF99E11462}"/>
              </a:ext>
            </a:extLst>
          </p:cNvPr>
          <p:cNvSpPr txBox="1"/>
          <p:nvPr/>
        </p:nvSpPr>
        <p:spPr>
          <a:xfrm>
            <a:off x="3942412" y="261055"/>
            <a:ext cx="440944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מסיכה - מה היא שחה?</a:t>
            </a:r>
          </a:p>
        </p:txBody>
      </p:sp>
    </p:spTree>
    <p:extLst>
      <p:ext uri="{BB962C8B-B14F-4D97-AF65-F5344CB8AC3E}">
        <p14:creationId xmlns:p14="http://schemas.microsoft.com/office/powerpoint/2010/main" val="4166732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E39ADF7-BA53-DA2A-5655-AD10C1EE1C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2">
            <a:extLst>
              <a:ext uri="{FF2B5EF4-FFF2-40B4-BE49-F238E27FC236}">
                <a16:creationId xmlns:a16="http://schemas.microsoft.com/office/drawing/2014/main" id="{166E93E4-A5C0-8044-DA3D-22A83AFC3780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906480" y="2384689"/>
            <a:ext cx="6039780" cy="2088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he-IL"/>
            </a:defPPr>
            <a:lvl1pPr algn="ctr">
              <a:lnSpc>
                <a:spcPct val="115000"/>
              </a:lnSpc>
              <a:spcAft>
                <a:spcPts val="1000"/>
              </a:spcAft>
              <a:defRPr sz="4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he-IL" dirty="0">
                <a:cs typeface="Calibri" panose="020F0502020204030204" pitchFamily="34" charset="0"/>
              </a:rPr>
              <a:t>לפעמים, הייתי רוצה לעטות מסכה של...</a:t>
            </a:r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2694A307-B847-B6BE-C41B-5B4DBC2F3320}"/>
              </a:ext>
            </a:extLst>
          </p:cNvPr>
          <p:cNvSpPr txBox="1"/>
          <p:nvPr/>
        </p:nvSpPr>
        <p:spPr>
          <a:xfrm>
            <a:off x="3891280" y="373089"/>
            <a:ext cx="440944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מסכה - מה היא שחה?</a:t>
            </a:r>
          </a:p>
        </p:txBody>
      </p:sp>
    </p:spTree>
    <p:extLst>
      <p:ext uri="{BB962C8B-B14F-4D97-AF65-F5344CB8AC3E}">
        <p14:creationId xmlns:p14="http://schemas.microsoft.com/office/powerpoint/2010/main" val="2416058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7DC14C2-7DB0-F7CD-2520-87E7021D1D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2">
            <a:extLst>
              <a:ext uri="{FF2B5EF4-FFF2-40B4-BE49-F238E27FC236}">
                <a16:creationId xmlns:a16="http://schemas.microsoft.com/office/drawing/2014/main" id="{5F0EA675-2A73-5C84-7780-96A85170170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906480" y="2384689"/>
            <a:ext cx="6039780" cy="307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he-IL"/>
            </a:defPPr>
            <a:lvl1pPr algn="ctr">
              <a:lnSpc>
                <a:spcPct val="115000"/>
              </a:lnSpc>
              <a:spcAft>
                <a:spcPts val="1000"/>
              </a:spcAft>
              <a:defRPr sz="4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he-IL" dirty="0">
                <a:cs typeface="Calibri" panose="020F0502020204030204" pitchFamily="34" charset="0"/>
              </a:rPr>
              <a:t>אדם שלידו</a:t>
            </a:r>
          </a:p>
          <a:p>
            <a:r>
              <a:rPr lang="he-IL" dirty="0">
                <a:cs typeface="Calibri" panose="020F0502020204030204" pitchFamily="34" charset="0"/>
              </a:rPr>
              <a:t>נוח לי</a:t>
            </a:r>
          </a:p>
          <a:p>
            <a:r>
              <a:rPr lang="he-IL" dirty="0">
                <a:cs typeface="Calibri" panose="020F0502020204030204" pitchFamily="34" charset="0"/>
              </a:rPr>
              <a:t>להוריד מסכות</a:t>
            </a:r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313534AF-E11F-61E0-8F37-0E06E6B2C864}"/>
              </a:ext>
            </a:extLst>
          </p:cNvPr>
          <p:cNvSpPr txBox="1"/>
          <p:nvPr/>
        </p:nvSpPr>
        <p:spPr>
          <a:xfrm>
            <a:off x="3516930" y="328119"/>
            <a:ext cx="440944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מסכה - מה היא שחה?</a:t>
            </a:r>
          </a:p>
        </p:txBody>
      </p:sp>
    </p:spTree>
    <p:extLst>
      <p:ext uri="{BB962C8B-B14F-4D97-AF65-F5344CB8AC3E}">
        <p14:creationId xmlns:p14="http://schemas.microsoft.com/office/powerpoint/2010/main" val="28114352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>
            <a:extLst>
              <a:ext uri="{FF2B5EF4-FFF2-40B4-BE49-F238E27FC236}">
                <a16:creationId xmlns:a16="http://schemas.microsoft.com/office/drawing/2014/main" id="{4A530A8D-2719-A04E-15B3-802D85BBC5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0840" y="14990"/>
            <a:ext cx="5645863" cy="6843010"/>
          </a:xfrm>
          <a:prstGeom prst="rect">
            <a:avLst/>
          </a:prstGeom>
        </p:spPr>
      </p:pic>
      <p:pic>
        <p:nvPicPr>
          <p:cNvPr id="5" name="תמונה 4">
            <a:extLst>
              <a:ext uri="{FF2B5EF4-FFF2-40B4-BE49-F238E27FC236}">
                <a16:creationId xmlns:a16="http://schemas.microsoft.com/office/drawing/2014/main" id="{4C533252-859F-C991-57AD-0BD0FE1C79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889" y="14990"/>
            <a:ext cx="6096000" cy="6872348"/>
          </a:xfrm>
          <a:prstGeom prst="rect">
            <a:avLst/>
          </a:prstGeom>
        </p:spPr>
      </p:pic>
      <p:sp>
        <p:nvSpPr>
          <p:cNvPr id="6" name="תיבת טקסט 2">
            <a:extLst>
              <a:ext uri="{FF2B5EF4-FFF2-40B4-BE49-F238E27FC236}">
                <a16:creationId xmlns:a16="http://schemas.microsoft.com/office/drawing/2014/main" id="{E3BCE1F4-4E78-66A4-1BD8-F8D124E383D7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720374" y="987548"/>
            <a:ext cx="4886794" cy="1452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he-IL"/>
            </a:defPPr>
            <a:lvl1pPr algn="ctr">
              <a:lnSpc>
                <a:spcPct val="115000"/>
              </a:lnSpc>
              <a:spcAft>
                <a:spcPts val="1000"/>
              </a:spcAft>
              <a:defRPr sz="36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הבנתי ש....</a:t>
            </a:r>
            <a:endParaRPr kumimoji="0" lang="en-US" sz="4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2">
            <a:extLst>
              <a:ext uri="{FF2B5EF4-FFF2-40B4-BE49-F238E27FC236}">
                <a16:creationId xmlns:a16="http://schemas.microsoft.com/office/drawing/2014/main" id="{16AAB1B3-D8C9-04FC-17B1-9F7D1C130760}"/>
              </a:ext>
            </a:extLst>
          </p:cNvPr>
          <p:cNvSpPr txBox="1">
            <a:spLocks/>
          </p:cNvSpPr>
          <p:nvPr/>
        </p:nvSpPr>
        <p:spPr>
          <a:xfrm>
            <a:off x="393081" y="987548"/>
            <a:ext cx="5519695" cy="1770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he-IL"/>
            </a:defPPr>
            <a:lvl1pPr algn="ctr">
              <a:lnSpc>
                <a:spcPct val="115000"/>
              </a:lnSpc>
              <a:spcAft>
                <a:spcPts val="1000"/>
              </a:spcAft>
              <a:defRPr sz="36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kumimoji="0" lang="he-IL" sz="4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נראה לי ש...</a:t>
            </a:r>
            <a:endParaRPr kumimoji="0" lang="en-US" sz="4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075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ABCEE">
                <a:lumMod val="96000"/>
              </a:srgbClr>
            </a:gs>
            <a:gs pos="90259">
              <a:schemeClr val="bg1"/>
            </a:gs>
            <a:gs pos="74000">
              <a:schemeClr val="accent1">
                <a:lumMod val="20000"/>
                <a:lumOff val="8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F1AB71E-23F8-B2AF-82AF-DC73D0F98E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47F5995F-56C1-B6AE-56DB-59444D742C5A}"/>
              </a:ext>
            </a:extLst>
          </p:cNvPr>
          <p:cNvSpPr txBox="1"/>
          <p:nvPr/>
        </p:nvSpPr>
        <p:spPr>
          <a:xfrm>
            <a:off x="9347199" y="333866"/>
            <a:ext cx="125306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b="1" dirty="0">
                <a:latin typeface="BN Shalechet" panose="02000000000000000000" pitchFamily="2" charset="-79"/>
                <a:cs typeface="BN Shalechet" panose="02000000000000000000" pitchFamily="2" charset="-79"/>
              </a:rPr>
              <a:t>כתר</a:t>
            </a:r>
          </a:p>
        </p:txBody>
      </p:sp>
      <p:grpSp>
        <p:nvGrpSpPr>
          <p:cNvPr id="10" name="קבוצה 9">
            <a:extLst>
              <a:ext uri="{FF2B5EF4-FFF2-40B4-BE49-F238E27FC236}">
                <a16:creationId xmlns:a16="http://schemas.microsoft.com/office/drawing/2014/main" id="{7F16E620-D73B-E67E-865F-1088871FC76D}"/>
              </a:ext>
            </a:extLst>
          </p:cNvPr>
          <p:cNvGrpSpPr/>
          <p:nvPr/>
        </p:nvGrpSpPr>
        <p:grpSpPr>
          <a:xfrm>
            <a:off x="1591733" y="1452730"/>
            <a:ext cx="9500275" cy="3649132"/>
            <a:chOff x="1225296" y="1164863"/>
            <a:chExt cx="9500275" cy="3649132"/>
          </a:xfrm>
        </p:grpSpPr>
        <p:sp>
          <p:nvSpPr>
            <p:cNvPr id="9" name="תיבת טקסט 8">
              <a:extLst>
                <a:ext uri="{FF2B5EF4-FFF2-40B4-BE49-F238E27FC236}">
                  <a16:creationId xmlns:a16="http://schemas.microsoft.com/office/drawing/2014/main" id="{507D191E-B421-E869-57D1-4923DC017751}"/>
                </a:ext>
              </a:extLst>
            </p:cNvPr>
            <p:cNvSpPr txBox="1"/>
            <p:nvPr/>
          </p:nvSpPr>
          <p:spPr>
            <a:xfrm>
              <a:off x="1225296" y="1164863"/>
              <a:ext cx="9374971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he-IL" sz="2800" b="0" i="0" dirty="0">
                  <a:solidFill>
                    <a:srgbClr val="292B2C"/>
                  </a:solidFill>
                  <a:effectLst/>
                  <a:latin typeface="Open Sans Hebrew"/>
                </a:rPr>
                <a:t>עטָרה, כובע מפואר למֶלך, בדרך-כלל מזָהב: וישם כתר מלכות בראשה (אסתר ב, 17);</a:t>
              </a:r>
              <a:endParaRPr lang="he-IL" sz="2800" dirty="0"/>
            </a:p>
          </p:txBody>
        </p:sp>
        <p:sp>
          <p:nvSpPr>
            <p:cNvPr id="4" name="תיבת טקסט 3">
              <a:extLst>
                <a:ext uri="{FF2B5EF4-FFF2-40B4-BE49-F238E27FC236}">
                  <a16:creationId xmlns:a16="http://schemas.microsoft.com/office/drawing/2014/main" id="{87FE1A0E-214E-781D-7AC7-BB69D316CD25}"/>
                </a:ext>
              </a:extLst>
            </p:cNvPr>
            <p:cNvSpPr txBox="1"/>
            <p:nvPr/>
          </p:nvSpPr>
          <p:spPr>
            <a:xfrm>
              <a:off x="1761065" y="2055223"/>
              <a:ext cx="8964506" cy="13849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he-IL" sz="2800" b="0" i="0" dirty="0">
                  <a:solidFill>
                    <a:srgbClr val="292B2C"/>
                  </a:solidFill>
                  <a:effectLst/>
                  <a:latin typeface="Open Sans Hebrew"/>
                </a:rPr>
                <a:t>אחד מן התגים בראש אותיות אחדות של ספר תורה: בשעה שעלה משה למרום מצאו </a:t>
              </a:r>
              <a:r>
                <a:rPr lang="he-IL" sz="2800" b="0" i="0" dirty="0" err="1">
                  <a:solidFill>
                    <a:srgbClr val="292B2C"/>
                  </a:solidFill>
                  <a:effectLst/>
                  <a:latin typeface="Open Sans Hebrew"/>
                </a:rPr>
                <a:t>להקדוש</a:t>
              </a:r>
              <a:r>
                <a:rPr lang="he-IL" sz="2800" b="0" i="0" dirty="0">
                  <a:solidFill>
                    <a:srgbClr val="292B2C"/>
                  </a:solidFill>
                  <a:effectLst/>
                  <a:latin typeface="Open Sans Hebrew"/>
                </a:rPr>
                <a:t> ברוך הוא שהיה קושר כתרים לאותיות (שבת פט.);</a:t>
              </a:r>
              <a:endParaRPr lang="he-IL" sz="2800" dirty="0"/>
            </a:p>
          </p:txBody>
        </p:sp>
        <p:sp>
          <p:nvSpPr>
            <p:cNvPr id="6" name="תיבת טקסט 5">
              <a:extLst>
                <a:ext uri="{FF2B5EF4-FFF2-40B4-BE49-F238E27FC236}">
                  <a16:creationId xmlns:a16="http://schemas.microsoft.com/office/drawing/2014/main" id="{F88FB349-4E5A-98E7-BC80-00DAFA844A3B}"/>
                </a:ext>
              </a:extLst>
            </p:cNvPr>
            <p:cNvSpPr txBox="1"/>
            <p:nvPr/>
          </p:nvSpPr>
          <p:spPr>
            <a:xfrm>
              <a:off x="4460239" y="3429000"/>
              <a:ext cx="6265332" cy="13849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he-IL" sz="2800" b="0" i="0" dirty="0">
                  <a:solidFill>
                    <a:srgbClr val="292B2C"/>
                  </a:solidFill>
                  <a:effectLst/>
                  <a:latin typeface="Open Sans Hebrew"/>
                </a:rPr>
                <a:t>תואר רם, מעלה: שלושה כתרים הם: כתר תורה וכתר כהונה וכתר מלכות - וכתר שם טוב עולה על גביהן (אבות ד, </a:t>
              </a:r>
              <a:r>
                <a:rPr lang="he-IL" sz="2800" b="0" i="0" dirty="0" err="1">
                  <a:solidFill>
                    <a:srgbClr val="292B2C"/>
                  </a:solidFill>
                  <a:effectLst/>
                  <a:latin typeface="Open Sans Hebrew"/>
                </a:rPr>
                <a:t>יג</a:t>
              </a:r>
              <a:r>
                <a:rPr lang="he-IL" sz="2800" b="0" i="0" dirty="0">
                  <a:solidFill>
                    <a:srgbClr val="292B2C"/>
                  </a:solidFill>
                  <a:effectLst/>
                  <a:latin typeface="Open Sans Hebrew"/>
                </a:rPr>
                <a:t>)</a:t>
              </a:r>
              <a:endParaRPr lang="he-IL" sz="2800" dirty="0"/>
            </a:p>
          </p:txBody>
        </p:sp>
      </p:grp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3EECE5F1-DD1D-B30E-B2DF-D83910BB1A4E}"/>
              </a:ext>
            </a:extLst>
          </p:cNvPr>
          <p:cNvSpPr txBox="1"/>
          <p:nvPr/>
        </p:nvSpPr>
        <p:spPr>
          <a:xfrm>
            <a:off x="1225296" y="5693137"/>
            <a:ext cx="39055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400" b="0" i="0" dirty="0">
                <a:solidFill>
                  <a:srgbClr val="292B2C"/>
                </a:solidFill>
                <a:effectLst/>
                <a:latin typeface="Open Sans Hebrew"/>
              </a:rPr>
              <a:t>מילון </a:t>
            </a:r>
            <a:r>
              <a:rPr lang="he-IL" sz="2400" b="0" i="0" dirty="0" err="1">
                <a:solidFill>
                  <a:srgbClr val="292B2C"/>
                </a:solidFill>
                <a:effectLst/>
                <a:latin typeface="Open Sans Hebrew"/>
              </a:rPr>
              <a:t>אבניאון</a:t>
            </a:r>
            <a:r>
              <a:rPr lang="he-IL" sz="2400" b="0" i="0" dirty="0">
                <a:solidFill>
                  <a:srgbClr val="292B2C"/>
                </a:solidFill>
                <a:effectLst/>
                <a:latin typeface="Open Sans Hebrew"/>
              </a:rPr>
              <a:t>- מילון עברי </a:t>
            </a:r>
            <a:r>
              <a:rPr lang="he-IL" sz="2400" b="0" i="0" dirty="0" err="1">
                <a:solidFill>
                  <a:srgbClr val="292B2C"/>
                </a:solidFill>
                <a:effectLst/>
                <a:latin typeface="Open Sans Hebrew"/>
              </a:rPr>
              <a:t>עברי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1735443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ABCEE">
                <a:lumMod val="96000"/>
              </a:srgbClr>
            </a:gs>
            <a:gs pos="90259">
              <a:schemeClr val="bg1"/>
            </a:gs>
            <a:gs pos="74000">
              <a:schemeClr val="accent1">
                <a:lumMod val="20000"/>
                <a:lumOff val="8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FFB74325-1FF0-F864-28CC-45E923FEA90B}"/>
              </a:ext>
            </a:extLst>
          </p:cNvPr>
          <p:cNvSpPr txBox="1"/>
          <p:nvPr/>
        </p:nvSpPr>
        <p:spPr>
          <a:xfrm>
            <a:off x="3519424" y="1661478"/>
            <a:ext cx="7349067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b="1" dirty="0"/>
              <a:t>"וישם כתר מלכות בראשה"</a:t>
            </a: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1F0B7450-468F-1A75-FFC5-7318891B1A81}"/>
              </a:ext>
            </a:extLst>
          </p:cNvPr>
          <p:cNvSpPr txBox="1"/>
          <p:nvPr/>
        </p:nvSpPr>
        <p:spPr>
          <a:xfrm>
            <a:off x="589958" y="2888198"/>
            <a:ext cx="1027853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3600" dirty="0"/>
              <a:t>עד שהמליכו את אסתר </a:t>
            </a:r>
            <a:r>
              <a:rPr lang="he-IL" sz="3600" dirty="0" err="1"/>
              <a:t>היתה</a:t>
            </a:r>
            <a:r>
              <a:rPr lang="he-IL" sz="3600" dirty="0"/>
              <a:t> איקונין של ושתי קיימת.</a:t>
            </a:r>
          </a:p>
          <a:p>
            <a:r>
              <a:rPr lang="he-IL" sz="3600" dirty="0"/>
              <a:t>כיוון שנשא את אסתר בת טובים בת </a:t>
            </a:r>
            <a:r>
              <a:rPr lang="he-IL" sz="3600" dirty="0" err="1"/>
              <a:t>גנוסים</a:t>
            </a:r>
            <a:r>
              <a:rPr lang="he-IL" sz="3600" dirty="0"/>
              <a:t>, אמר </a:t>
            </a:r>
            <a:r>
              <a:rPr lang="he-IL" sz="3600" dirty="0" err="1"/>
              <a:t>תיחות</a:t>
            </a:r>
            <a:r>
              <a:rPr lang="he-IL" sz="3600" dirty="0"/>
              <a:t> ושתי ותיסק אסתר.</a:t>
            </a:r>
          </a:p>
          <a:p>
            <a:r>
              <a:rPr lang="he-IL" sz="3600" dirty="0" err="1"/>
              <a:t>הדא</a:t>
            </a:r>
            <a:r>
              <a:rPr lang="he-IL" sz="3600" dirty="0"/>
              <a:t> הוא </a:t>
            </a:r>
            <a:r>
              <a:rPr lang="he-IL" sz="3600" dirty="0" err="1"/>
              <a:t>דכתיב</a:t>
            </a:r>
            <a:r>
              <a:rPr lang="he-IL" sz="3600" dirty="0"/>
              <a:t>: "וימליכה תחת ושתי."</a:t>
            </a:r>
            <a:endParaRPr lang="he-IL" dirty="0"/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0D17100D-F8A3-BB94-4C34-EDAB99FE5B24}"/>
              </a:ext>
            </a:extLst>
          </p:cNvPr>
          <p:cNvSpPr txBox="1"/>
          <p:nvPr/>
        </p:nvSpPr>
        <p:spPr>
          <a:xfrm>
            <a:off x="7571232" y="480385"/>
            <a:ext cx="3297259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u="sng" dirty="0"/>
              <a:t>מן המקורות:</a:t>
            </a:r>
          </a:p>
        </p:txBody>
      </p:sp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F8788FCB-948F-BCDB-9C51-561D84CB1D01}"/>
              </a:ext>
            </a:extLst>
          </p:cNvPr>
          <p:cNvSpPr txBox="1"/>
          <p:nvPr/>
        </p:nvSpPr>
        <p:spPr>
          <a:xfrm>
            <a:off x="1255776" y="5392190"/>
            <a:ext cx="277909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dirty="0"/>
              <a:t>מדרש רבה-מגילת אסתר</a:t>
            </a:r>
          </a:p>
        </p:txBody>
      </p:sp>
    </p:spTree>
    <p:extLst>
      <p:ext uri="{BB962C8B-B14F-4D97-AF65-F5344CB8AC3E}">
        <p14:creationId xmlns:p14="http://schemas.microsoft.com/office/powerpoint/2010/main" val="1381111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ABCEE">
                <a:lumMod val="96000"/>
              </a:srgbClr>
            </a:gs>
            <a:gs pos="90259">
              <a:schemeClr val="bg1"/>
            </a:gs>
            <a:gs pos="74000">
              <a:schemeClr val="accent1">
                <a:lumMod val="20000"/>
                <a:lumOff val="8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D99272D6-9376-D0C2-CFFD-5FEC9BC0AE47}"/>
              </a:ext>
            </a:extLst>
          </p:cNvPr>
          <p:cNvSpPr txBox="1"/>
          <p:nvPr/>
        </p:nvSpPr>
        <p:spPr>
          <a:xfrm>
            <a:off x="5162296" y="0"/>
            <a:ext cx="186740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>
              <a:defRPr sz="4800" b="1">
                <a:latin typeface="BN Shalechet" panose="02000000000000000000" pitchFamily="2" charset="-79"/>
                <a:cs typeface="BN Shalechet" panose="02000000000000000000" pitchFamily="2" charset="-79"/>
              </a:defRPr>
            </a:lvl1pPr>
          </a:lstStyle>
          <a:p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מסכה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2CF44D18-20DB-6F2F-9A42-39EADA45436E}"/>
              </a:ext>
            </a:extLst>
          </p:cNvPr>
          <p:cNvSpPr txBox="1"/>
          <p:nvPr/>
        </p:nvSpPr>
        <p:spPr>
          <a:xfrm>
            <a:off x="1566334" y="667639"/>
            <a:ext cx="980440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800" b="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מסכות הן פרסונות המחביאות את המחשבות, הרגשות והצרכים העמוקים של בני האדם, ומציגות חזות נקייה ומלאת שליטה לעולם שמתאימה למה שהם מאמינים שאחרים רוצים לראות. </a:t>
            </a:r>
          </a:p>
          <a:p>
            <a:endParaRPr lang="he-IL" sz="2800" b="0" i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e-IL" sz="2800" b="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זהו הטבע האנושי. בני אדם נוטים לבקש את הטוב לעצמם. </a:t>
            </a:r>
            <a:br>
              <a:rPr lang="en-US" sz="2800" b="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e-IL" sz="2800" b="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להיות אהובים ומוערכים, רצויים ומקובלים, לשם כך הם עושים מאמצים גדולים להתאים את עצמם למה שנתפס בעיניהם חשוב ומוערך בקרב הסובבים אותם. בעקבות זאת הם עוטים מסכות במודע ושלא במודע.</a:t>
            </a:r>
          </a:p>
          <a:p>
            <a:endParaRPr lang="he-IL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המסכה מאפשרת לנו הזדמנות לחוות ולהחצין צדדים של עצמנו, שאנו בדרך כלל לא נותנים להם ביטוי או לא מעזים להתמודד איתם. </a:t>
            </a:r>
          </a:p>
          <a:p>
            <a:endParaRPr lang="he-IL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AFB4312F-BF6E-5B8B-9D58-134158409BA9}"/>
              </a:ext>
            </a:extLst>
          </p:cNvPr>
          <p:cNvSpPr txBox="1"/>
          <p:nvPr/>
        </p:nvSpPr>
        <p:spPr>
          <a:xfrm>
            <a:off x="372533" y="5767260"/>
            <a:ext cx="88913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נלקח מאתר כיכר השבת - הכותב: אוריאל </a:t>
            </a:r>
            <a:r>
              <a:rPr lang="he-IL" i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בלמס</a:t>
            </a:r>
            <a:r>
              <a:rPr lang="he-IL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,יועץ חינוכי בכיר מנחה הורים וקבוצות ומאמן אישי חבר 'אגודת היועצים והמטפלים במשפחה', מטפל במרכז '</a:t>
            </a:r>
            <a:r>
              <a:rPr lang="he-IL" i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מטיבת"א</a:t>
            </a: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341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ABCEE">
                <a:lumMod val="96000"/>
              </a:srgbClr>
            </a:gs>
            <a:gs pos="90259">
              <a:schemeClr val="bg1"/>
            </a:gs>
            <a:gs pos="74000">
              <a:schemeClr val="accent1">
                <a:lumMod val="20000"/>
                <a:lumOff val="8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FD7213F-AC93-DAF6-B1E8-A3A3034748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F21E5E42-B857-A146-8A84-01B82FD21BB5}"/>
              </a:ext>
            </a:extLst>
          </p:cNvPr>
          <p:cNvSpPr txBox="1"/>
          <p:nvPr/>
        </p:nvSpPr>
        <p:spPr>
          <a:xfrm>
            <a:off x="761999" y="1486003"/>
            <a:ext cx="1027853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48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</a:rPr>
              <a:t>"כִּי קָצַר הַמַּצָּע מֵהִשְׂתָּרֵעַ וְהַמַּסֵּכָה צָרָה כְּהִתְכַּנֵּס" (ישעיהו </a:t>
            </a:r>
            <a:r>
              <a:rPr lang="he-IL" sz="4800" b="1" i="0" dirty="0" err="1">
                <a:solidFill>
                  <a:srgbClr val="050505"/>
                </a:solidFill>
                <a:effectLst/>
                <a:latin typeface="Segoe UI Historic" panose="020B0502040204020203" pitchFamily="34" charset="0"/>
              </a:rPr>
              <a:t>כח</a:t>
            </a:r>
            <a:r>
              <a:rPr lang="he-IL" sz="48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</a:rPr>
              <a:t>, כ).</a:t>
            </a:r>
            <a:endParaRPr lang="he-IL" sz="4800" b="1" dirty="0"/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067C948E-C05F-BE67-FFD9-E0B1B2426CDA}"/>
              </a:ext>
            </a:extLst>
          </p:cNvPr>
          <p:cNvSpPr txBox="1"/>
          <p:nvPr/>
        </p:nvSpPr>
        <p:spPr>
          <a:xfrm>
            <a:off x="0" y="3712465"/>
            <a:ext cx="1114213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3600" b="1" i="0" dirty="0">
                <a:solidFill>
                  <a:srgbClr val="333333"/>
                </a:solidFill>
                <a:effectLst/>
                <a:latin typeface="Alef Hebrew"/>
              </a:rPr>
              <a:t>והמסכה</a:t>
            </a:r>
            <a:r>
              <a:rPr lang="he-IL" sz="3600" b="0" i="0" dirty="0">
                <a:solidFill>
                  <a:srgbClr val="333333"/>
                </a:solidFill>
                <a:effectLst/>
                <a:latin typeface="Alef Hebrew"/>
              </a:rPr>
              <a:t> - היריעה </a:t>
            </a:r>
            <a:r>
              <a:rPr lang="he-IL" sz="3600" b="0" i="0" dirty="0" err="1">
                <a:solidFill>
                  <a:srgbClr val="333333"/>
                </a:solidFill>
                <a:effectLst/>
                <a:latin typeface="Alef Hebrew"/>
              </a:rPr>
              <a:t>שמתכסין</a:t>
            </a:r>
            <a:r>
              <a:rPr lang="he-IL" sz="3600" b="0" i="0" dirty="0">
                <a:solidFill>
                  <a:srgbClr val="333333"/>
                </a:solidFill>
                <a:effectLst/>
                <a:latin typeface="Alef Hebrew"/>
              </a:rPr>
              <a:t> בה , כמו "עם המסכת" </a:t>
            </a:r>
            <a:r>
              <a:rPr lang="he-IL" sz="3600" b="0" i="0" dirty="0" err="1">
                <a:solidFill>
                  <a:srgbClr val="333333"/>
                </a:solidFill>
                <a:effectLst/>
                <a:latin typeface="Alef Hebrew"/>
              </a:rPr>
              <a:t>דשמשון</a:t>
            </a:r>
            <a:r>
              <a:rPr lang="he-IL" sz="3600" b="0" i="0" dirty="0">
                <a:solidFill>
                  <a:srgbClr val="333333"/>
                </a:solidFill>
                <a:effectLst/>
                <a:latin typeface="Alef Hebrew"/>
              </a:rPr>
              <a:t> </a:t>
            </a:r>
            <a:r>
              <a:rPr lang="he-IL" sz="2400" b="0" i="0" dirty="0">
                <a:solidFill>
                  <a:srgbClr val="333333"/>
                </a:solidFill>
                <a:effectLst/>
                <a:latin typeface="Alef Hebrew"/>
              </a:rPr>
              <a:t>(</a:t>
            </a:r>
            <a:r>
              <a:rPr lang="he-IL" sz="2400" b="0" i="0" dirty="0" err="1">
                <a:solidFill>
                  <a:srgbClr val="333333"/>
                </a:solidFill>
                <a:effectLst/>
                <a:latin typeface="Alef Hebrew"/>
              </a:rPr>
              <a:t>שו</a:t>
            </a:r>
            <a:r>
              <a:rPr lang="he-IL" sz="2400" b="0" i="0" dirty="0">
                <a:solidFill>
                  <a:srgbClr val="333333"/>
                </a:solidFill>
                <a:effectLst/>
                <a:latin typeface="Alef Hebrew"/>
              </a:rPr>
              <a:t>' </a:t>
            </a:r>
            <a:r>
              <a:rPr lang="he-IL" sz="2400" b="0" i="0" dirty="0" err="1">
                <a:solidFill>
                  <a:srgbClr val="333333"/>
                </a:solidFill>
                <a:effectLst/>
                <a:latin typeface="Alef Hebrew"/>
              </a:rPr>
              <a:t>טז</a:t>
            </a:r>
            <a:r>
              <a:rPr lang="he-IL" sz="2400" b="0" i="0" dirty="0">
                <a:solidFill>
                  <a:srgbClr val="333333"/>
                </a:solidFill>
                <a:effectLst/>
                <a:latin typeface="Alef Hebrew"/>
              </a:rPr>
              <a:t> , </a:t>
            </a:r>
            <a:r>
              <a:rPr lang="he-IL" sz="2400" b="0" i="0" dirty="0" err="1">
                <a:solidFill>
                  <a:srgbClr val="333333"/>
                </a:solidFill>
                <a:effectLst/>
                <a:latin typeface="Alef Hebrew"/>
              </a:rPr>
              <a:t>יג</a:t>
            </a:r>
            <a:r>
              <a:rPr lang="he-IL" sz="2400" b="0" i="0" dirty="0">
                <a:solidFill>
                  <a:srgbClr val="333333"/>
                </a:solidFill>
                <a:effectLst/>
                <a:latin typeface="Alef Hebrew"/>
              </a:rPr>
              <a:t>).</a:t>
            </a:r>
            <a:endParaRPr lang="he-IL" sz="3600" dirty="0"/>
          </a:p>
        </p:txBody>
      </p:sp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736A616F-A331-CD4E-77B4-4F94BE4343D9}"/>
              </a:ext>
            </a:extLst>
          </p:cNvPr>
          <p:cNvSpPr txBox="1"/>
          <p:nvPr/>
        </p:nvSpPr>
        <p:spPr>
          <a:xfrm>
            <a:off x="7571232" y="480385"/>
            <a:ext cx="3297259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u="sng" dirty="0"/>
              <a:t>מן המקורות:</a:t>
            </a:r>
          </a:p>
        </p:txBody>
      </p:sp>
    </p:spTree>
    <p:extLst>
      <p:ext uri="{BB962C8B-B14F-4D97-AF65-F5344CB8AC3E}">
        <p14:creationId xmlns:p14="http://schemas.microsoft.com/office/powerpoint/2010/main" val="577492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91000" b="-8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AD1E229-2965-8030-F548-FD28046FB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6EEF26B6-B6CE-7FFE-E2E3-C4957A3425E5}"/>
              </a:ext>
            </a:extLst>
          </p:cNvPr>
          <p:cNvSpPr txBox="1"/>
          <p:nvPr/>
        </p:nvSpPr>
        <p:spPr>
          <a:xfrm>
            <a:off x="7914805" y="757365"/>
            <a:ext cx="4117998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"לכולנו לכולנו </a:t>
            </a:r>
          </a:p>
          <a:p>
            <a:pPr algn="ctr"/>
            <a:r>
              <a:rPr lang="he-IL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כתר על הראש...."</a:t>
            </a:r>
          </a:p>
        </p:txBody>
      </p:sp>
      <p:grpSp>
        <p:nvGrpSpPr>
          <p:cNvPr id="6" name="קבוצה 5">
            <a:extLst>
              <a:ext uri="{FF2B5EF4-FFF2-40B4-BE49-F238E27FC236}">
                <a16:creationId xmlns:a16="http://schemas.microsoft.com/office/drawing/2014/main" id="{80540922-BD5D-CDA7-CD97-6C49CA62F61D}"/>
              </a:ext>
            </a:extLst>
          </p:cNvPr>
          <p:cNvGrpSpPr/>
          <p:nvPr/>
        </p:nvGrpSpPr>
        <p:grpSpPr>
          <a:xfrm>
            <a:off x="2304288" y="2450592"/>
            <a:ext cx="7333488" cy="3764861"/>
            <a:chOff x="2231136" y="2816352"/>
            <a:chExt cx="7333488" cy="3764861"/>
          </a:xfrm>
        </p:grpSpPr>
        <p:sp>
          <p:nvSpPr>
            <p:cNvPr id="4" name="אליפסה 3">
              <a:extLst>
                <a:ext uri="{FF2B5EF4-FFF2-40B4-BE49-F238E27FC236}">
                  <a16:creationId xmlns:a16="http://schemas.microsoft.com/office/drawing/2014/main" id="{3E9FD69E-54D1-CC38-0DC4-56781270E3D5}"/>
                </a:ext>
              </a:extLst>
            </p:cNvPr>
            <p:cNvSpPr/>
            <p:nvPr/>
          </p:nvSpPr>
          <p:spPr>
            <a:xfrm>
              <a:off x="2231136" y="2816352"/>
              <a:ext cx="7333488" cy="3621024"/>
            </a:xfrm>
            <a:prstGeom prst="ellipse">
              <a:avLst/>
            </a:prstGeom>
            <a:solidFill>
              <a:srgbClr val="9999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" name="תיבת טקסט 2">
              <a:extLst>
                <a:ext uri="{FF2B5EF4-FFF2-40B4-BE49-F238E27FC236}">
                  <a16:creationId xmlns:a16="http://schemas.microsoft.com/office/drawing/2014/main" id="{10C7555D-68C2-B24C-833D-68078861BB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2849880" y="3410425"/>
              <a:ext cx="6095999" cy="3170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he-IL" sz="2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 מוזמנים/מוזמנות להשתעשע, </a:t>
              </a:r>
              <a:endParaRPr lang="he-IL" sz="28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he-IL" sz="2800" kern="1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את ה</a:t>
              </a:r>
              <a:r>
                <a:rPr lang="he-IL" sz="2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קוביה להטיל</a:t>
              </a:r>
            </a:p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he-IL" sz="2800" kern="1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וכתר או מסכה</a:t>
              </a:r>
            </a:p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he-IL" sz="2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להגריל!</a:t>
              </a:r>
            </a:p>
          </p:txBody>
        </p:sp>
      </p:grp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C42F927F-54A8-F8B7-9A6B-29CD300A5248}"/>
              </a:ext>
            </a:extLst>
          </p:cNvPr>
          <p:cNvSpPr txBox="1"/>
          <p:nvPr/>
        </p:nvSpPr>
        <p:spPr>
          <a:xfrm>
            <a:off x="96994" y="757364"/>
            <a:ext cx="347456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e-IL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מסכה - </a:t>
            </a:r>
          </a:p>
          <a:p>
            <a:pPr algn="ctr"/>
            <a:r>
              <a:rPr lang="he-IL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מה היא שחה?</a:t>
            </a:r>
          </a:p>
        </p:txBody>
      </p:sp>
    </p:spTree>
    <p:extLst>
      <p:ext uri="{BB962C8B-B14F-4D97-AF65-F5344CB8AC3E}">
        <p14:creationId xmlns:p14="http://schemas.microsoft.com/office/powerpoint/2010/main" val="8539738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דף צביעה כתר של נסיך להדפסה ולצביעה אונליין ← עדן ברכות">
            <a:extLst>
              <a:ext uri="{FF2B5EF4-FFF2-40B4-BE49-F238E27FC236}">
                <a16:creationId xmlns:a16="http://schemas.microsoft.com/office/drawing/2014/main" id="{84793B4E-8944-492C-B591-C004884AAF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316" y="2555003"/>
            <a:ext cx="195210" cy="247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קבוצה 8">
            <a:extLst>
              <a:ext uri="{FF2B5EF4-FFF2-40B4-BE49-F238E27FC236}">
                <a16:creationId xmlns:a16="http://schemas.microsoft.com/office/drawing/2014/main" id="{EB40E880-3BFE-95EC-EA6B-D74010BD6F07}"/>
              </a:ext>
            </a:extLst>
          </p:cNvPr>
          <p:cNvGrpSpPr/>
          <p:nvPr/>
        </p:nvGrpSpPr>
        <p:grpSpPr>
          <a:xfrm>
            <a:off x="1810510" y="103567"/>
            <a:ext cx="7955281" cy="6717793"/>
            <a:chOff x="1810510" y="103567"/>
            <a:chExt cx="7955281" cy="6717793"/>
          </a:xfrm>
        </p:grpSpPr>
        <p:pic>
          <p:nvPicPr>
            <p:cNvPr id="3" name="תמונה 2">
              <a:extLst>
                <a:ext uri="{FF2B5EF4-FFF2-40B4-BE49-F238E27FC236}">
                  <a16:creationId xmlns:a16="http://schemas.microsoft.com/office/drawing/2014/main" id="{7B63C039-A2EF-E1DE-74F0-8C4F5901C1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5400000">
              <a:off x="2429254" y="-515177"/>
              <a:ext cx="6717793" cy="7955281"/>
            </a:xfrm>
            <a:prstGeom prst="rect">
              <a:avLst/>
            </a:prstGeom>
          </p:spPr>
        </p:pic>
        <p:pic>
          <p:nvPicPr>
            <p:cNvPr id="1028" name="Picture 4" descr="דף צביעה כתר של נסיך להדפסה ולצביעה אונליין ← עדן ברכות">
              <a:extLst>
                <a:ext uri="{FF2B5EF4-FFF2-40B4-BE49-F238E27FC236}">
                  <a16:creationId xmlns:a16="http://schemas.microsoft.com/office/drawing/2014/main" id="{28B1B407-5C78-58CC-5B39-CE7B42AF87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28660" y="3127634"/>
              <a:ext cx="778764" cy="9871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4" descr="דף צביעה כתר של נסיך להדפסה ולצביעה אונליין ← עדן ברכות">
              <a:extLst>
                <a:ext uri="{FF2B5EF4-FFF2-40B4-BE49-F238E27FC236}">
                  <a16:creationId xmlns:a16="http://schemas.microsoft.com/office/drawing/2014/main" id="{44723D2F-031D-56F6-640E-3E8E218C75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69380" y="4925954"/>
              <a:ext cx="778764" cy="9871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מסכות עיניים לצביעה במגוון דגמים - 36 יח' מבית תותים | פלוס לגננת">
              <a:extLst>
                <a:ext uri="{FF2B5EF4-FFF2-40B4-BE49-F238E27FC236}">
                  <a16:creationId xmlns:a16="http://schemas.microsoft.com/office/drawing/2014/main" id="{A52D4807-B63F-5D89-317C-05C59854F2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0063" y="3127634"/>
              <a:ext cx="1146048" cy="9072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מסכות עיניים לצביעה במגוון דגמים - 36 יח' מבית תותים | פלוס לגננת">
              <a:extLst>
                <a:ext uri="{FF2B5EF4-FFF2-40B4-BE49-F238E27FC236}">
                  <a16:creationId xmlns:a16="http://schemas.microsoft.com/office/drawing/2014/main" id="{B9E1CB58-553A-15A0-E55A-A3510AE131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02096" y="3182211"/>
              <a:ext cx="1146048" cy="9072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6" descr="מסכות עיניים לצביעה במגוון דגמים - 36 יח' מבית תותים | פלוס לגננת">
              <a:extLst>
                <a:ext uri="{FF2B5EF4-FFF2-40B4-BE49-F238E27FC236}">
                  <a16:creationId xmlns:a16="http://schemas.microsoft.com/office/drawing/2014/main" id="{101EAB4A-745A-03B6-E931-4700873867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08192" y="1238463"/>
              <a:ext cx="1146048" cy="9072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4" descr="דף צביעה כתר של נסיך להדפסה ולצביעה אונליין ← עדן ברכות">
              <a:extLst>
                <a:ext uri="{FF2B5EF4-FFF2-40B4-BE49-F238E27FC236}">
                  <a16:creationId xmlns:a16="http://schemas.microsoft.com/office/drawing/2014/main" id="{B98986E2-D727-28A4-0CD2-DA03FBEF0A9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4721" y="3087695"/>
              <a:ext cx="778764" cy="9871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12298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022A6284-36A9-190A-B7D2-7D216712E4CC}"/>
              </a:ext>
            </a:extLst>
          </p:cNvPr>
          <p:cNvSpPr txBox="1"/>
          <p:nvPr/>
        </p:nvSpPr>
        <p:spPr>
          <a:xfrm>
            <a:off x="403013" y="488358"/>
            <a:ext cx="968586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"לכולנו לכולנו כתר על הראש...."</a:t>
            </a: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027E1205-4C88-C084-CA44-FBFF05A3D349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04182" y="2479314"/>
            <a:ext cx="7871141" cy="389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he-IL"/>
            </a:defPPr>
            <a:lvl1pPr algn="ctr">
              <a:lnSpc>
                <a:spcPct val="115000"/>
              </a:lnSpc>
              <a:spcAft>
                <a:spcPts val="1000"/>
              </a:spcAft>
              <a:defRPr sz="36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he-IL" sz="4400" dirty="0">
                <a:cs typeface="Calibri" panose="020F0502020204030204" pitchFamily="34" charset="0"/>
              </a:rPr>
              <a:t>משהו שקרה השבוע </a:t>
            </a:r>
          </a:p>
          <a:p>
            <a:r>
              <a:rPr lang="he-IL" sz="4400" dirty="0">
                <a:cs typeface="Calibri" panose="020F0502020204030204" pitchFamily="34" charset="0"/>
              </a:rPr>
              <a:t>שבעבורו מגיע לי כתר</a:t>
            </a:r>
            <a:endParaRPr lang="en-US" sz="44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211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F720036-A0FD-7D82-6C8D-644E02F47D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2">
            <a:extLst>
              <a:ext uri="{FF2B5EF4-FFF2-40B4-BE49-F238E27FC236}">
                <a16:creationId xmlns:a16="http://schemas.microsoft.com/office/drawing/2014/main" id="{92D70504-427D-BA63-92AB-37ECE1BC8A94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53077" y="2427923"/>
            <a:ext cx="8246534" cy="3465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he-IL"/>
            </a:defPPr>
            <a:lvl1pPr algn="ctr">
              <a:lnSpc>
                <a:spcPct val="115000"/>
              </a:lnSpc>
              <a:spcAft>
                <a:spcPts val="1000"/>
              </a:spcAft>
              <a:defRPr sz="36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he-IL" sz="4800" dirty="0">
                <a:cs typeface="Calibri" panose="020F0502020204030204" pitchFamily="34" charset="0"/>
              </a:rPr>
              <a:t>מעשה או כוונה שלי </a:t>
            </a:r>
          </a:p>
          <a:p>
            <a:r>
              <a:rPr lang="he-IL" sz="4800" dirty="0">
                <a:cs typeface="Calibri" panose="020F0502020204030204" pitchFamily="34" charset="0"/>
              </a:rPr>
              <a:t>שגרמו למישהו </a:t>
            </a:r>
          </a:p>
          <a:p>
            <a:r>
              <a:rPr lang="he-IL" sz="4800" dirty="0">
                <a:cs typeface="Calibri" panose="020F0502020204030204" pitchFamily="34" charset="0"/>
              </a:rPr>
              <a:t>להניח כתר לראשי</a:t>
            </a:r>
            <a:endParaRPr lang="en-US" sz="4800" dirty="0">
              <a:cs typeface="Calibri" panose="020F0502020204030204" pitchFamily="34" charset="0"/>
            </a:endParaRP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5505DFCB-22A1-7D01-C8FD-BFC6122DD3FE}"/>
              </a:ext>
            </a:extLst>
          </p:cNvPr>
          <p:cNvSpPr txBox="1"/>
          <p:nvPr/>
        </p:nvSpPr>
        <p:spPr>
          <a:xfrm>
            <a:off x="403013" y="488358"/>
            <a:ext cx="968586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"לכולנו לכולנו כתר על הראש...."</a:t>
            </a:r>
          </a:p>
        </p:txBody>
      </p:sp>
    </p:spTree>
    <p:extLst>
      <p:ext uri="{BB962C8B-B14F-4D97-AF65-F5344CB8AC3E}">
        <p14:creationId xmlns:p14="http://schemas.microsoft.com/office/powerpoint/2010/main" val="3195342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FC1A3C2-3A37-0072-09A6-3AED60148F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2">
            <a:extLst>
              <a:ext uri="{FF2B5EF4-FFF2-40B4-BE49-F238E27FC236}">
                <a16:creationId xmlns:a16="http://schemas.microsoft.com/office/drawing/2014/main" id="{135CCA4F-6F11-DB40-3640-B034F552B723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40001" y="2778577"/>
            <a:ext cx="6830031" cy="2797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he-IL"/>
            </a:defPPr>
            <a:lvl1pPr algn="ctr">
              <a:lnSpc>
                <a:spcPct val="115000"/>
              </a:lnSpc>
              <a:spcAft>
                <a:spcPts val="1000"/>
              </a:spcAft>
              <a:defRPr sz="36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he-IL" sz="4800" dirty="0">
                <a:cs typeface="Calibri" panose="020F0502020204030204" pitchFamily="34" charset="0"/>
              </a:rPr>
              <a:t>בהתבוננות על הקבוצה - </a:t>
            </a:r>
          </a:p>
          <a:p>
            <a:r>
              <a:rPr lang="he-IL" sz="4800" dirty="0">
                <a:cs typeface="Calibri" panose="020F0502020204030204" pitchFamily="34" charset="0"/>
              </a:rPr>
              <a:t>למי אבחר להניח כתר? </a:t>
            </a:r>
          </a:p>
          <a:p>
            <a:r>
              <a:rPr lang="he-IL" sz="4800" dirty="0">
                <a:cs typeface="Calibri" panose="020F0502020204030204" pitchFamily="34" charset="0"/>
              </a:rPr>
              <a:t>עבור מה? </a:t>
            </a:r>
            <a:endParaRPr lang="en-US" sz="4800" dirty="0">
              <a:cs typeface="Calibri" panose="020F0502020204030204" pitchFamily="34" charset="0"/>
            </a:endParaRP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032A58E1-BC71-933F-BD0E-2037119DB55E}"/>
              </a:ext>
            </a:extLst>
          </p:cNvPr>
          <p:cNvSpPr txBox="1"/>
          <p:nvPr/>
        </p:nvSpPr>
        <p:spPr>
          <a:xfrm>
            <a:off x="403013" y="488358"/>
            <a:ext cx="968586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"לכולנו לכולנו כתר על הראש...."</a:t>
            </a:r>
          </a:p>
        </p:txBody>
      </p:sp>
    </p:spTree>
    <p:extLst>
      <p:ext uri="{BB962C8B-B14F-4D97-AF65-F5344CB8AC3E}">
        <p14:creationId xmlns:p14="http://schemas.microsoft.com/office/powerpoint/2010/main" val="1946423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A97F109-2871-A45E-BCB1-D1CCEA14A5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>
            <a:extLst>
              <a:ext uri="{FF2B5EF4-FFF2-40B4-BE49-F238E27FC236}">
                <a16:creationId xmlns:a16="http://schemas.microsoft.com/office/drawing/2014/main" id="{DC617794-4426-B45D-1158-2C64A5BCA43B}"/>
              </a:ext>
            </a:extLst>
          </p:cNvPr>
          <p:cNvSpPr txBox="1">
            <a:spLocks/>
          </p:cNvSpPr>
          <p:nvPr/>
        </p:nvSpPr>
        <p:spPr>
          <a:xfrm>
            <a:off x="909037" y="2467922"/>
            <a:ext cx="6646005" cy="3063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he-IL"/>
            </a:defPPr>
            <a:lvl1pPr algn="ctr">
              <a:lnSpc>
                <a:spcPct val="115000"/>
              </a:lnSpc>
              <a:spcAft>
                <a:spcPts val="1000"/>
              </a:spcAft>
              <a:defRPr sz="36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4800" dirty="0">
                <a:cs typeface="Calibri" panose="020F0502020204030204" pitchFamily="34" charset="0"/>
              </a:rPr>
              <a:t> </a:t>
            </a:r>
            <a:r>
              <a:rPr lang="he-IL" sz="4800" dirty="0">
                <a:cs typeface="Calibri" panose="020F0502020204030204" pitchFamily="34" charset="0"/>
              </a:rPr>
              <a:t>פעם שהניחו לי כתר לראשי</a:t>
            </a:r>
          </a:p>
          <a:p>
            <a:r>
              <a:rPr lang="he-IL" sz="4800" dirty="0">
                <a:cs typeface="Calibri" panose="020F0502020204030204" pitchFamily="34" charset="0"/>
              </a:rPr>
              <a:t>והרגשתי עם זה שלא בנוח.</a:t>
            </a:r>
          </a:p>
          <a:p>
            <a:r>
              <a:rPr lang="he-IL" sz="4800" dirty="0">
                <a:cs typeface="Calibri" panose="020F0502020204030204" pitchFamily="34" charset="0"/>
              </a:rPr>
              <a:t>מדוע</a:t>
            </a:r>
            <a:r>
              <a:rPr lang="en-US" sz="4800" dirty="0">
                <a:cs typeface="Calibri" panose="020F0502020204030204" pitchFamily="34" charset="0"/>
              </a:rPr>
              <a:t>?</a:t>
            </a: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59E3F0BA-E70E-11C9-5746-D41AE58A64E8}"/>
              </a:ext>
            </a:extLst>
          </p:cNvPr>
          <p:cNvSpPr txBox="1"/>
          <p:nvPr/>
        </p:nvSpPr>
        <p:spPr>
          <a:xfrm>
            <a:off x="403013" y="488358"/>
            <a:ext cx="968586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"לכולנו לכולנו כתר על הראש...."</a:t>
            </a:r>
          </a:p>
        </p:txBody>
      </p:sp>
    </p:spTree>
    <p:extLst>
      <p:ext uri="{BB962C8B-B14F-4D97-AF65-F5344CB8AC3E}">
        <p14:creationId xmlns:p14="http://schemas.microsoft.com/office/powerpoint/2010/main" val="3602828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id="{7B9E603E-59C0-C1D7-3374-6DE12771E53A}"/>
              </a:ext>
            </a:extLst>
          </p:cNvPr>
          <p:cNvSpPr txBox="1">
            <a:spLocks/>
          </p:cNvSpPr>
          <p:nvPr/>
        </p:nvSpPr>
        <p:spPr>
          <a:xfrm>
            <a:off x="524933" y="2779776"/>
            <a:ext cx="6730306" cy="2886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he-IL"/>
            </a:defPPr>
            <a:lvl1pPr algn="ctr">
              <a:lnSpc>
                <a:spcPct val="115000"/>
              </a:lnSpc>
              <a:spcAft>
                <a:spcPts val="1000"/>
              </a:spcAft>
              <a:defRPr sz="36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4800" dirty="0">
                <a:cs typeface="Calibri" panose="020F0502020204030204" pitchFamily="34" charset="0"/>
              </a:rPr>
              <a:t> </a:t>
            </a:r>
            <a:r>
              <a:rPr lang="he-IL" sz="4800" dirty="0">
                <a:cs typeface="Calibri" panose="020F0502020204030204" pitchFamily="34" charset="0"/>
              </a:rPr>
              <a:t>למי, במסגרת העבודה, </a:t>
            </a:r>
          </a:p>
          <a:p>
            <a:r>
              <a:rPr lang="he-IL" sz="4800" dirty="0">
                <a:cs typeface="Calibri" panose="020F0502020204030204" pitchFamily="34" charset="0"/>
              </a:rPr>
              <a:t>הייתי רוצה להעניק כתר? </a:t>
            </a:r>
          </a:p>
          <a:p>
            <a:r>
              <a:rPr lang="he-IL" sz="4800" dirty="0">
                <a:cs typeface="Calibri" panose="020F0502020204030204" pitchFamily="34" charset="0"/>
              </a:rPr>
              <a:t>בשל מה</a:t>
            </a:r>
            <a:r>
              <a:rPr lang="en-US" sz="4800" dirty="0">
                <a:cs typeface="Calibri" panose="020F0502020204030204" pitchFamily="34" charset="0"/>
              </a:rPr>
              <a:t>?</a:t>
            </a: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0B79EAE1-F7DF-93AC-F918-5A1694CA6045}"/>
              </a:ext>
            </a:extLst>
          </p:cNvPr>
          <p:cNvSpPr txBox="1"/>
          <p:nvPr/>
        </p:nvSpPr>
        <p:spPr>
          <a:xfrm>
            <a:off x="403013" y="488358"/>
            <a:ext cx="968586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"לכולנו לכולנו כתר על הראש...."</a:t>
            </a:r>
          </a:p>
        </p:txBody>
      </p:sp>
    </p:spTree>
    <p:extLst>
      <p:ext uri="{BB962C8B-B14F-4D97-AF65-F5344CB8AC3E}">
        <p14:creationId xmlns:p14="http://schemas.microsoft.com/office/powerpoint/2010/main" val="4181688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05CC3990-9BFD-088E-FBDD-BD23FC4B713A}"/>
              </a:ext>
            </a:extLst>
          </p:cNvPr>
          <p:cNvSpPr txBox="1">
            <a:spLocks/>
          </p:cNvSpPr>
          <p:nvPr/>
        </p:nvSpPr>
        <p:spPr>
          <a:xfrm>
            <a:off x="787220" y="2868577"/>
            <a:ext cx="6812791" cy="2902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he-IL"/>
            </a:defPPr>
            <a:lvl1pPr algn="ctr">
              <a:lnSpc>
                <a:spcPct val="115000"/>
              </a:lnSpc>
              <a:spcAft>
                <a:spcPts val="1000"/>
              </a:spcAft>
              <a:defRPr sz="36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4800" dirty="0">
                <a:cs typeface="Calibri" panose="020F0502020204030204" pitchFamily="34" charset="0"/>
              </a:rPr>
              <a:t> </a:t>
            </a:r>
            <a:r>
              <a:rPr lang="he-IL" sz="4800" dirty="0">
                <a:cs typeface="Calibri" panose="020F0502020204030204" pitchFamily="34" charset="0"/>
              </a:rPr>
              <a:t>למי מבני המשפחה שלי </a:t>
            </a:r>
          </a:p>
          <a:p>
            <a:r>
              <a:rPr lang="he-IL" sz="4800" dirty="0">
                <a:cs typeface="Calibri" panose="020F0502020204030204" pitchFamily="34" charset="0"/>
              </a:rPr>
              <a:t>הייתי רוצה להעניק כתר?</a:t>
            </a:r>
          </a:p>
          <a:p>
            <a:r>
              <a:rPr lang="he-IL" sz="4800" dirty="0">
                <a:cs typeface="Calibri" panose="020F0502020204030204" pitchFamily="34" charset="0"/>
              </a:rPr>
              <a:t>בשל מה</a:t>
            </a:r>
            <a:r>
              <a:rPr lang="en-US" sz="4800" dirty="0">
                <a:cs typeface="Calibri" panose="020F0502020204030204" pitchFamily="34" charset="0"/>
              </a:rPr>
              <a:t>?</a:t>
            </a: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7FBDE738-4E1D-744E-8758-9CD3A55E9B84}"/>
              </a:ext>
            </a:extLst>
          </p:cNvPr>
          <p:cNvSpPr txBox="1"/>
          <p:nvPr/>
        </p:nvSpPr>
        <p:spPr>
          <a:xfrm>
            <a:off x="403013" y="488358"/>
            <a:ext cx="968586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"לכולנו לכולנו כתר על הראש...."</a:t>
            </a:r>
          </a:p>
        </p:txBody>
      </p:sp>
    </p:spTree>
    <p:extLst>
      <p:ext uri="{BB962C8B-B14F-4D97-AF65-F5344CB8AC3E}">
        <p14:creationId xmlns:p14="http://schemas.microsoft.com/office/powerpoint/2010/main" val="1949083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5C67CE-5F5C-9306-7393-FC1FE2370E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E528A59E-FB8D-7DE4-1FC0-F486F9838FEB}"/>
              </a:ext>
            </a:extLst>
          </p:cNvPr>
          <p:cNvSpPr txBox="1"/>
          <p:nvPr/>
        </p:nvSpPr>
        <p:spPr>
          <a:xfrm>
            <a:off x="3891280" y="227111"/>
            <a:ext cx="440944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מסכה - מה היא שחה?</a:t>
            </a:r>
          </a:p>
        </p:txBody>
      </p:sp>
      <p:sp>
        <p:nvSpPr>
          <p:cNvPr id="2" name="תיבת טקסט 2">
            <a:extLst>
              <a:ext uri="{FF2B5EF4-FFF2-40B4-BE49-F238E27FC236}">
                <a16:creationId xmlns:a16="http://schemas.microsoft.com/office/drawing/2014/main" id="{7EA5AE45-6BD6-946A-6C25-ADA18C08B7F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392118" y="2519363"/>
            <a:ext cx="6865494" cy="3465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he-IL"/>
            </a:defPPr>
            <a:lvl1pPr algn="ctr">
              <a:lnSpc>
                <a:spcPct val="115000"/>
              </a:lnSpc>
              <a:spcAft>
                <a:spcPts val="1000"/>
              </a:spcAft>
              <a:defRPr sz="36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he-IL" sz="4800" dirty="0">
                <a:cs typeface="Calibri" panose="020F0502020204030204" pitchFamily="34" charset="0"/>
              </a:rPr>
              <a:t>באלו מצבים אבחר</a:t>
            </a:r>
          </a:p>
          <a:p>
            <a:r>
              <a:rPr lang="he-IL" sz="4800" dirty="0">
                <a:cs typeface="Calibri" panose="020F0502020204030204" pitchFamily="34" charset="0"/>
              </a:rPr>
              <a:t>להניח מסכה על פניי?</a:t>
            </a:r>
            <a:endParaRPr lang="en-US" sz="4800" dirty="0">
              <a:cs typeface="Calibri" panose="020F0502020204030204" pitchFamily="34" charset="0"/>
            </a:endParaRPr>
          </a:p>
          <a:p>
            <a:r>
              <a:rPr lang="he-IL" sz="4800" dirty="0">
                <a:cs typeface="Calibri" panose="020F0502020204030204" pitchFamily="34" charset="0"/>
              </a:rPr>
              <a:t>מדוע?</a:t>
            </a:r>
            <a:endParaRPr lang="en-US" sz="48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38656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891</Words>
  <Application>Microsoft Office PowerPoint</Application>
  <PresentationFormat>מסך רחב</PresentationFormat>
  <Paragraphs>131</Paragraphs>
  <Slides>20</Slides>
  <Notes>19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20</vt:i4>
      </vt:variant>
    </vt:vector>
  </HeadingPairs>
  <TitlesOfParts>
    <vt:vector size="29" baseType="lpstr">
      <vt:lpstr>Alef Hebrew</vt:lpstr>
      <vt:lpstr>Arial</vt:lpstr>
      <vt:lpstr>BN Shalechet</vt:lpstr>
      <vt:lpstr>Calibri</vt:lpstr>
      <vt:lpstr>Calibri Light</vt:lpstr>
      <vt:lpstr>Heebo</vt:lpstr>
      <vt:lpstr>Open Sans Hebrew</vt:lpstr>
      <vt:lpstr>Segoe UI Historic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בת שבע עדרי</dc:creator>
  <cp:lastModifiedBy>דנה וסר הררי</cp:lastModifiedBy>
  <cp:revision>31</cp:revision>
  <dcterms:created xsi:type="dcterms:W3CDTF">2025-02-17T07:41:11Z</dcterms:created>
  <dcterms:modified xsi:type="dcterms:W3CDTF">2025-03-06T06:29:02Z</dcterms:modified>
</cp:coreProperties>
</file>