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3"/>
  </p:notesMasterIdLst>
  <p:sldIdLst>
    <p:sldId id="295" r:id="rId3"/>
    <p:sldId id="305" r:id="rId4"/>
    <p:sldId id="311" r:id="rId5"/>
    <p:sldId id="310" r:id="rId6"/>
    <p:sldId id="309" r:id="rId7"/>
    <p:sldId id="302" r:id="rId8"/>
    <p:sldId id="301" r:id="rId9"/>
    <p:sldId id="304" r:id="rId10"/>
    <p:sldId id="312" r:id="rId11"/>
    <p:sldId id="313"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31" clrIdx="0">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595"/>
    <a:srgbClr val="F1A1A1"/>
    <a:srgbClr val="FCDFDD"/>
    <a:srgbClr val="ECB6E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71" autoAdjust="0"/>
    <p:restoredTop sz="74286" autoAdjust="0"/>
  </p:normalViewPr>
  <p:slideViewPr>
    <p:cSldViewPr snapToGrid="0">
      <p:cViewPr varScale="1">
        <p:scale>
          <a:sx n="63" d="100"/>
          <a:sy n="63" d="100"/>
        </p:scale>
        <p:origin x="14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466E29A-9BCB-40DD-8ED8-57A116D6D467}" type="datetimeFigureOut">
              <a:rPr lang="he-IL" smtClean="0"/>
              <a:t>ו'/אדר/תשפ"ה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7AA66EF-1AFB-4C4C-B5F6-41FC3303EA1E}" type="slidenum">
              <a:rPr lang="he-IL" smtClean="0"/>
              <a:t>‹#›</a:t>
            </a:fld>
            <a:endParaRPr lang="he-IL"/>
          </a:p>
        </p:txBody>
      </p:sp>
    </p:spTree>
    <p:extLst>
      <p:ext uri="{BB962C8B-B14F-4D97-AF65-F5344CB8AC3E}">
        <p14:creationId xmlns:p14="http://schemas.microsoft.com/office/powerpoint/2010/main" val="28866112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eshiva.org.il/midrash/1553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לפניכם ארבע פעילויות לצוות בהקשר לפורים, ומקורות להעשרה.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הפעילויות אינן תלויות זו בזו, אין משמעות לסדר העברתן וניתן לבחור בפעילות אחת או יותר.</a:t>
            </a:r>
          </a:p>
          <a:p>
            <a:endParaRPr lang="he-IL" dirty="0"/>
          </a:p>
          <a:p>
            <a:r>
              <a:rPr lang="he-IL" dirty="0"/>
              <a:t>מטרת הפעילויות:</a:t>
            </a:r>
          </a:p>
          <a:p>
            <a:r>
              <a:rPr lang="he-IL" dirty="0"/>
              <a:t>באווירת פורים, יצירת קרבה וחיזוק השייכות בקרב הצוות החינוכי.</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38EDC-6A69-4AEE-A3BF-EC0BBCFBA62D}"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2015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להדפסה.</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7AA66EF-1AFB-4C4C-B5F6-41FC3303EA1E}"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52730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פעילות ראשונה – כל מי ש...</a:t>
            </a:r>
          </a:p>
          <a:p>
            <a:pPr marL="0" marR="0" lvl="0" indent="0" algn="r" defTabSz="914400" rtl="1"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נציג לצוות בכל פעם היגד אחר המתחיל במילים "כל מי ש"..  </a:t>
            </a:r>
          </a:p>
          <a:p>
            <a:pPr marL="0" marR="0" lvl="0" indent="0" algn="r" defTabSz="914400" rtl="1"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מי שההיגד מדבר אליו ירעיש ברעשן/ירים יד/יעבור מקום.</a:t>
            </a:r>
          </a:p>
          <a:p>
            <a:pPr marL="0" marR="0" lvl="0" indent="0" algn="r" defTabSz="914400" rtl="1"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נזמין את חברי הצוות לשתף ולהרחיב לאחר כל היגד.</a:t>
            </a:r>
          </a:p>
          <a:p>
            <a:pPr marL="0" marR="0" lvl="0" indent="0" algn="r" defTabSz="914400" rtl="1"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רצוי לחלק לצוות רעשנים ולהוסיף למשחק אווירה פורימית.</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p:cNvSpPr>
            <a:spLocks noGrp="1"/>
          </p:cNvSpPr>
          <p:nvPr>
            <p:ph type="sldNum" sz="quarter" idx="5"/>
          </p:nvPr>
        </p:nvSpPr>
        <p:spPr/>
        <p:txBody>
          <a:bodyPr/>
          <a:lstStyle/>
          <a:p>
            <a:fld id="{57AA66EF-1AFB-4C4C-B5F6-41FC3303EA1E}" type="slidenum">
              <a:rPr lang="he-IL" smtClean="0"/>
              <a:t>2</a:t>
            </a:fld>
            <a:endParaRPr lang="he-IL"/>
          </a:p>
        </p:txBody>
      </p:sp>
    </p:spTree>
    <p:extLst>
      <p:ext uri="{BB962C8B-B14F-4D97-AF65-F5344CB8AC3E}">
        <p14:creationId xmlns:p14="http://schemas.microsoft.com/office/powerpoint/2010/main" val="102906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פעילות 2</a:t>
            </a:r>
          </a:p>
          <a:p>
            <a:r>
              <a:rPr lang="he-IL" dirty="0"/>
              <a:t>את תמונת הבינה המלאכותית ניתן לשלוח למנחה </a:t>
            </a:r>
            <a:r>
              <a:rPr lang="he-IL" dirty="0" err="1"/>
              <a:t>בווטסאפ</a:t>
            </a:r>
            <a:r>
              <a:rPr lang="he-IL" dirty="0"/>
              <a:t>. </a:t>
            </a:r>
          </a:p>
          <a:p>
            <a:r>
              <a:rPr lang="he-IL" dirty="0"/>
              <a:t>לאחר מכן, המנחה ישתף בכל פעם בתמונה אחרת ששלחו לו, הקבוצה תנחש מהי התחפושת ולמי היא שייכת.</a:t>
            </a:r>
          </a:p>
          <a:p>
            <a:r>
              <a:rPr lang="he-IL" dirty="0"/>
              <a:t>לאחר מכן, בעל התחפושת יספר עליה – באיזה גיל התחפש אליה, האם התחבר אליה, האם התמונה שנוצרה ע"י הבינה המלאכותית מזכירה את מה שהיה במציאות...</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7AA66EF-1AFB-4C4C-B5F6-41FC3303EA1E}"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2328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dirty="0">
                <a:latin typeface="Calibri" panose="020F0502020204030204" pitchFamily="34" charset="0"/>
                <a:ea typeface="Calibri" panose="020F0502020204030204" pitchFamily="34" charset="0"/>
                <a:cs typeface="Arial" panose="020B0604020202020204" pitchFamily="34" charset="0"/>
              </a:rPr>
              <a:t>פעילות 3</a:t>
            </a:r>
          </a:p>
          <a:p>
            <a:r>
              <a:rPr lang="he-IL" sz="1200" b="1" dirty="0">
                <a:latin typeface="Calibri" panose="020F0502020204030204" pitchFamily="34" charset="0"/>
                <a:ea typeface="Calibri" panose="020F0502020204030204" pitchFamily="34" charset="0"/>
                <a:cs typeface="Arial" panose="020B0604020202020204" pitchFamily="34" charset="0"/>
              </a:rPr>
              <a:t>מפגשים בזוגות</a:t>
            </a:r>
          </a:p>
          <a:p>
            <a:r>
              <a:rPr lang="he-IL" sz="1200" b="0" dirty="0">
                <a:latin typeface="Calibri" panose="020F0502020204030204" pitchFamily="34" charset="0"/>
                <a:ea typeface="Calibri" panose="020F0502020204030204" pitchFamily="34" charset="0"/>
                <a:cs typeface="Arial" panose="020B0604020202020204" pitchFamily="34" charset="0"/>
              </a:rPr>
              <a:t>נשמיע מוזיקה. בכל פעם שהמוזיקה תיפסק, נשתף בזוגות, סביב היגד שנציג לשיח משותף. לכל שיתוף - 2 ד'. ניתן להסתובב בחדר ולקיים פעילות זו בעמידה.</a:t>
            </a:r>
          </a:p>
          <a:p>
            <a:r>
              <a:rPr lang="he-IL" sz="1200" b="0" dirty="0">
                <a:latin typeface="Calibri" panose="020F0502020204030204" pitchFamily="34" charset="0"/>
                <a:ea typeface="Calibri" panose="020F0502020204030204" pitchFamily="34" charset="0"/>
                <a:cs typeface="Arial" panose="020B0604020202020204" pitchFamily="34" charset="0"/>
              </a:rPr>
              <a:t>ניתן להשמיע ברקע את השיר - </a:t>
            </a:r>
            <a:r>
              <a:rPr lang="he-IL" dirty="0"/>
              <a:t>"חולם כמו יוסף" של חנן בן ארי בקישור </a:t>
            </a:r>
            <a:endParaRPr lang="en-US" dirty="0"/>
          </a:p>
          <a:p>
            <a:r>
              <a:rPr lang="en-US" dirty="0"/>
              <a:t>https://www.youtube.com/watch?v=8-eM3jecbDU</a:t>
            </a:r>
          </a:p>
          <a:p>
            <a:endParaRPr lang="en-US" dirty="0"/>
          </a:p>
          <a:p>
            <a:r>
              <a:rPr lang="he-IL" b="1" dirty="0"/>
              <a:t>ניתן להרחיב את הפעילות עפ"י השקופית הבאה.</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7AA66EF-1AFB-4C4C-B5F6-41FC3303EA1E}"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14483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C541-3708-4062-73C1-C1E8F5C075D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0D6AA00-9CA5-A955-E52B-23CB293B008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DBF5EAB2-8311-CBC5-4F90-E18CF6A1089F}"/>
              </a:ext>
            </a:extLst>
          </p:cNvPr>
          <p:cNvSpPr>
            <a:spLocks noGrp="1"/>
          </p:cNvSpPr>
          <p:nvPr>
            <p:ph type="body" idx="1"/>
          </p:nvPr>
        </p:nvSpPr>
        <p:spPr/>
        <p:txBody>
          <a:bodyPr/>
          <a:lstStyle/>
          <a:p>
            <a:r>
              <a:rPr lang="he-IL" b="1" dirty="0"/>
              <a:t>פעילות רביעית</a:t>
            </a:r>
            <a:r>
              <a:rPr lang="he-IL" dirty="0"/>
              <a:t>:</a:t>
            </a:r>
          </a:p>
          <a:p>
            <a:r>
              <a:rPr lang="he-IL" dirty="0"/>
              <a:t>לאחר הצגת השקף , נשמיע את השיר "חולם כמו יוסף" של חנן בן ארי. </a:t>
            </a:r>
          </a:p>
          <a:p>
            <a:r>
              <a:rPr lang="he-IL" dirty="0"/>
              <a:t>מצורף בקישור </a:t>
            </a:r>
            <a:r>
              <a:rPr lang="en-US" dirty="0"/>
              <a:t>https://www.youtube.com/watch?v=8-eM3jecbDU</a:t>
            </a:r>
          </a:p>
          <a:p>
            <a:r>
              <a:rPr lang="he-IL" dirty="0"/>
              <a:t>נבקש מחברי הצוות לסמן לעצמם משפט שנוגע בהם בתקופה זו.</a:t>
            </a:r>
          </a:p>
          <a:p>
            <a:r>
              <a:rPr lang="he-IL" dirty="0"/>
              <a:t>נאמר שלכולנו תפקידים רבים, ובמקומות/בזמנים שונים אני עוטים לעיתים תחפושות שונות.</a:t>
            </a:r>
          </a:p>
          <a:p>
            <a:endParaRPr lang="he-IL" dirty="0"/>
          </a:p>
          <a:p>
            <a:r>
              <a:rPr lang="he-IL" dirty="0"/>
              <a:t>נוכל לשאול בזוגות שאלות כמו: </a:t>
            </a:r>
          </a:p>
          <a:p>
            <a:r>
              <a:rPr lang="he-IL" dirty="0"/>
              <a:t>מתי אני מרגיש/מרגישה כמו מלך/מלכה בחיי? </a:t>
            </a:r>
          </a:p>
          <a:p>
            <a:r>
              <a:rPr lang="he-IL" dirty="0"/>
              <a:t>לאיזו מהדמויות המוצגות בשיר אני מתחבר/מתחברת? </a:t>
            </a:r>
          </a:p>
          <a:p>
            <a:r>
              <a:rPr lang="he-IL" dirty="0"/>
              <a:t>לאיזו דמות ארצה לתת יותר מקום בחיי?</a:t>
            </a:r>
          </a:p>
          <a:p>
            <a:r>
              <a:rPr lang="he-IL" dirty="0"/>
              <a:t>איזה תחפושת/דמות הייתי רוצה לאמץ לעצמי לשנה הקרובה?</a:t>
            </a:r>
          </a:p>
        </p:txBody>
      </p:sp>
      <p:sp>
        <p:nvSpPr>
          <p:cNvPr id="4" name="מציין מיקום של מספר שקופית 3">
            <a:extLst>
              <a:ext uri="{FF2B5EF4-FFF2-40B4-BE49-F238E27FC236}">
                <a16:creationId xmlns:a16="http://schemas.microsoft.com/office/drawing/2014/main" id="{A21D2F99-7193-8B6F-7823-93725D908F8A}"/>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7AA66EF-1AFB-4C4C-B5F6-41FC3303EA1E}"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158209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445D7-B220-C20E-4230-539B06DA492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50D6021-96C0-5325-6D0B-F7E794E4F15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EECA7F5-D1BB-3495-AADF-B4F7AF677DE9}"/>
              </a:ext>
            </a:extLst>
          </p:cNvPr>
          <p:cNvSpPr>
            <a:spLocks noGrp="1"/>
          </p:cNvSpPr>
          <p:nvPr>
            <p:ph type="body" idx="1"/>
          </p:nvPr>
        </p:nvSpPr>
        <p:spPr/>
        <p:txBody>
          <a:bodyPr/>
          <a:lstStyle/>
          <a:p>
            <a:r>
              <a:rPr lang="he-IL" sz="1200" dirty="0">
                <a:latin typeface="Calibri" panose="020F0502020204030204" pitchFamily="34" charset="0"/>
                <a:cs typeface="Calibri" panose="020F0502020204030204" pitchFamily="34" charset="0"/>
              </a:rPr>
              <a:t>מתוך: מאמרי </a:t>
            </a:r>
            <a:r>
              <a:rPr lang="he-IL" sz="1200" dirty="0" err="1">
                <a:latin typeface="Calibri" panose="020F0502020204030204" pitchFamily="34" charset="0"/>
                <a:cs typeface="Calibri" panose="020F0502020204030204" pitchFamily="34" charset="0"/>
              </a:rPr>
              <a:t>הראי"ה</a:t>
            </a:r>
            <a:r>
              <a:rPr lang="he-IL" sz="1200" dirty="0">
                <a:latin typeface="Calibri" panose="020F0502020204030204" pitchFamily="34" charset="0"/>
                <a:cs typeface="Calibri" panose="020F0502020204030204" pitchFamily="34" charset="0"/>
              </a:rPr>
              <a:t> עמ' 153 מתוך "היסוד" גיליון </a:t>
            </a:r>
            <a:r>
              <a:rPr lang="he-IL" sz="1200" dirty="0" err="1">
                <a:latin typeface="Calibri" panose="020F0502020204030204" pitchFamily="34" charset="0"/>
                <a:cs typeface="Calibri" panose="020F0502020204030204" pitchFamily="34" charset="0"/>
              </a:rPr>
              <a:t>קכב</a:t>
            </a:r>
            <a:endParaRPr lang="he-IL" sz="1200" dirty="0">
              <a:latin typeface="Calibri" panose="020F0502020204030204" pitchFamily="34" charset="0"/>
              <a:cs typeface="Calibri" panose="020F0502020204030204" pitchFamily="34" charset="0"/>
            </a:endParaRPr>
          </a:p>
          <a:p>
            <a:r>
              <a:rPr lang="he-IL" b="1" i="0" dirty="0">
                <a:solidFill>
                  <a:srgbClr val="07425F"/>
                </a:solidFill>
                <a:effectLst/>
                <a:latin typeface="FbTypoPas"/>
              </a:rPr>
              <a:t>קדושת פורים באה להסיר את המסכות. לחשוף את העולם הפנימי שמאחורי המסכות ולהביא לכך שלא יהיה פער בין הנגלה בחיינו לבין המכוסה.</a:t>
            </a:r>
          </a:p>
          <a:p>
            <a:r>
              <a:rPr lang="he-IL" b="0" i="0" dirty="0">
                <a:solidFill>
                  <a:srgbClr val="07425F"/>
                </a:solidFill>
                <a:effectLst/>
                <a:latin typeface="FbTypoPas"/>
              </a:rPr>
              <a:t>בחיי היום יום קיימים פערים בין העולם הפנימי לחיצוני, בין האמת לבין המציאות כפי שהיא נראית כלפי חוץ. פעמים אנו שמים את המסכה במודע ופעמים שאין אנו יודעים ששמנו אותה. </a:t>
            </a:r>
          </a:p>
          <a:p>
            <a:r>
              <a:rPr lang="he-IL" b="0" i="0" dirty="0">
                <a:solidFill>
                  <a:srgbClr val="07425F"/>
                </a:solidFill>
                <a:effectLst/>
                <a:latin typeface="FbTypoPas"/>
              </a:rPr>
              <a:t>מדרגת העולם הזה היא מדרגת חיים שיש בה לא מעט העלם והסתר. קשה להבחין באמת וחסרה ההארה שתאיר לנו את המציאות בשלמותה מכל צדדיה ובחינותיה.</a:t>
            </a:r>
          </a:p>
          <a:p>
            <a:r>
              <a:rPr lang="he-IL" b="0" i="0" dirty="0">
                <a:solidFill>
                  <a:srgbClr val="07425F"/>
                </a:solidFill>
                <a:effectLst/>
                <a:latin typeface="FbTypoPas"/>
              </a:rPr>
              <a:t>קדושת פורים היא קדושת הגילוי. אין הסתר </a:t>
            </a:r>
            <a:r>
              <a:rPr lang="he-IL" b="0" i="0" dirty="0" err="1">
                <a:solidFill>
                  <a:srgbClr val="07425F"/>
                </a:solidFill>
                <a:effectLst/>
                <a:latin typeface="FbTypoPas"/>
              </a:rPr>
              <a:t>הכל</a:t>
            </a:r>
            <a:r>
              <a:rPr lang="he-IL" b="0" i="0" dirty="0">
                <a:solidFill>
                  <a:srgbClr val="07425F"/>
                </a:solidFill>
                <a:effectLst/>
                <a:latin typeface="FbTypoPas"/>
              </a:rPr>
              <a:t> נגלה. העולם הפנימי של העם היהודי יופיע גם אם נלבש מסכות רבות. אפילו מסכה גדולה ושכרות עד דלא ידע בין ארור המן לברוך מרדכי, לא יעמעמו את הקדושה שלנו מלהופיע. הטבע כולו מתבטל בפני העולם הפנימי, האמיתי ומתנהל לאורו. גם הפור המסתיר כל כך את ההכוונה וההשגחה מגלה את ההשגחה </a:t>
            </a:r>
            <a:r>
              <a:rPr lang="he-IL" b="0" i="0" dirty="0" err="1">
                <a:solidFill>
                  <a:srgbClr val="07425F"/>
                </a:solidFill>
                <a:effectLst/>
                <a:latin typeface="FbTypoPas"/>
              </a:rPr>
              <a:t>האלקית</a:t>
            </a:r>
            <a:r>
              <a:rPr lang="he-IL" b="0" i="0" dirty="0">
                <a:solidFill>
                  <a:srgbClr val="07425F"/>
                </a:solidFill>
                <a:effectLst/>
                <a:latin typeface="FbTypoPas"/>
              </a:rPr>
              <a:t> על ישראל בכל עוצמתה. </a:t>
            </a:r>
          </a:p>
          <a:p>
            <a:r>
              <a:rPr lang="he-IL" b="0" i="0" dirty="0">
                <a:solidFill>
                  <a:srgbClr val="07425F"/>
                </a:solidFill>
                <a:effectLst/>
                <a:latin typeface="FbTypoPas"/>
              </a:rPr>
              <a:t>כלפי חוץ העם מפוזר ומפורד אך בתוכו הוא אחד. הקריאה "לך כנוס את כל היהודים" היא הקריאה להשוות בין העולם הפנימי לעולם הנגלה. להסיר מסכות ולחיות באחדות החיים.</a:t>
            </a:r>
          </a:p>
          <a:p>
            <a:r>
              <a:rPr lang="he-IL" b="0" i="0" dirty="0">
                <a:solidFill>
                  <a:srgbClr val="07425F"/>
                </a:solidFill>
                <a:effectLst/>
                <a:latin typeface="FbTypoPas"/>
              </a:rPr>
              <a:t>אנו זקוקים לחיים של גילוי. אנחנו משתוקקים להסיר את כל המסכות. להכיר את יד ה' בכל המציאות, גם במקומות החשוכים ביותר. אנו זקוקים לנהל חיי חברה של אמת. חיים בהם הפנים והחוץ שווים.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i="0" dirty="0">
                <a:solidFill>
                  <a:srgbClr val="07425F"/>
                </a:solidFill>
                <a:effectLst/>
                <a:latin typeface="FbTypoPas"/>
              </a:rPr>
              <a:t>מתוך: להסיר מסכות- עולם של אמת / הרב זאב קרוב</a:t>
            </a:r>
            <a:r>
              <a:rPr lang="he-IL" b="0" i="0" dirty="0">
                <a:solidFill>
                  <a:srgbClr val="07425F"/>
                </a:solidFill>
                <a:effectLst/>
                <a:latin typeface="FbTypoPas"/>
              </a:rPr>
              <a:t>  להרחבה: </a:t>
            </a:r>
            <a:r>
              <a:rPr lang="en-US" dirty="0">
                <a:hlinkClick r:id="rId3"/>
              </a:rPr>
              <a:t>https://www.yeshiva.org.il/midrash/15535</a:t>
            </a:r>
            <a:endParaRPr lang="en-US" dirty="0"/>
          </a:p>
        </p:txBody>
      </p:sp>
      <p:sp>
        <p:nvSpPr>
          <p:cNvPr id="4" name="מציין מיקום של מספר שקופית 3">
            <a:extLst>
              <a:ext uri="{FF2B5EF4-FFF2-40B4-BE49-F238E27FC236}">
                <a16:creationId xmlns:a16="http://schemas.microsoft.com/office/drawing/2014/main" id="{752A7C5E-CCEA-D0D4-A156-7680819A0700}"/>
              </a:ext>
            </a:extLst>
          </p:cNvPr>
          <p:cNvSpPr>
            <a:spLocks noGrp="1"/>
          </p:cNvSpPr>
          <p:nvPr>
            <p:ph type="sldNum" sz="quarter" idx="5"/>
          </p:nvPr>
        </p:nvSpPr>
        <p:spPr/>
        <p:txBody>
          <a:bodyPr/>
          <a:lstStyle/>
          <a:p>
            <a:fld id="{57AA66EF-1AFB-4C4C-B5F6-41FC3303EA1E}" type="slidenum">
              <a:rPr lang="he-IL" smtClean="0"/>
              <a:t>6</a:t>
            </a:fld>
            <a:endParaRPr lang="he-IL"/>
          </a:p>
        </p:txBody>
      </p:sp>
    </p:spTree>
    <p:extLst>
      <p:ext uri="{BB962C8B-B14F-4D97-AF65-F5344CB8AC3E}">
        <p14:creationId xmlns:p14="http://schemas.microsoft.com/office/powerpoint/2010/main" val="23876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00" dirty="0">
                <a:effectLst/>
                <a:latin typeface="Calibri" panose="020F0502020204030204" pitchFamily="34" charset="0"/>
                <a:ea typeface="Calibri" panose="020F0502020204030204" pitchFamily="34" charset="0"/>
                <a:cs typeface="Arial" panose="020B0604020202020204" pitchFamily="34" charset="0"/>
              </a:rPr>
              <a:t>אוהב ישראל רבי אברהם יהושע השל </a:t>
            </a:r>
            <a:r>
              <a:rPr lang="he-IL" sz="1200" kern="100" dirty="0" err="1">
                <a:effectLst/>
                <a:latin typeface="Calibri" panose="020F0502020204030204" pitchFamily="34" charset="0"/>
                <a:ea typeface="Calibri" panose="020F0502020204030204" pitchFamily="34" charset="0"/>
                <a:cs typeface="Arial" panose="020B0604020202020204" pitchFamily="34" charset="0"/>
              </a:rPr>
              <a:t>ב"ר</a:t>
            </a:r>
            <a:r>
              <a:rPr lang="he-IL" sz="1200" kern="100" dirty="0">
                <a:effectLst/>
                <a:latin typeface="Calibri" panose="020F0502020204030204" pitchFamily="34" charset="0"/>
                <a:ea typeface="Calibri" panose="020F0502020204030204" pitchFamily="34" charset="0"/>
                <a:cs typeface="Arial" panose="020B0604020202020204" pitchFamily="34" charset="0"/>
              </a:rPr>
              <a:t> שמואל </a:t>
            </a:r>
            <a:r>
              <a:rPr lang="he-IL" sz="1200" kern="100" dirty="0" err="1">
                <a:effectLst/>
                <a:latin typeface="Calibri" panose="020F0502020204030204" pitchFamily="34" charset="0"/>
                <a:ea typeface="Calibri" panose="020F0502020204030204" pitchFamily="34" charset="0"/>
                <a:cs typeface="Arial" panose="020B0604020202020204" pitchFamily="34" charset="0"/>
              </a:rPr>
              <a:t>מאפטא</a:t>
            </a:r>
            <a:r>
              <a:rPr lang="he-IL" sz="1200" kern="100" dirty="0">
                <a:effectLst/>
                <a:latin typeface="Calibri" panose="020F0502020204030204" pitchFamily="34" charset="0"/>
                <a:ea typeface="Calibri" panose="020F0502020204030204" pitchFamily="34" charset="0"/>
                <a:cs typeface="Arial" panose="020B0604020202020204" pitchFamily="34" charset="0"/>
              </a:rPr>
              <a:t> ('הרבי </a:t>
            </a:r>
            <a:r>
              <a:rPr lang="he-IL" sz="1200" kern="100" dirty="0" err="1">
                <a:effectLst/>
                <a:latin typeface="Calibri" panose="020F0502020204030204" pitchFamily="34" charset="0"/>
                <a:ea typeface="Calibri" panose="020F0502020204030204" pitchFamily="34" charset="0"/>
                <a:cs typeface="Arial" panose="020B0604020202020204" pitchFamily="34" charset="0"/>
              </a:rPr>
              <a:t>מאפטא</a:t>
            </a:r>
            <a:r>
              <a:rPr lang="he-IL" sz="1200" kern="100" dirty="0">
                <a:effectLst/>
                <a:latin typeface="Calibri" panose="020F0502020204030204" pitchFamily="34" charset="0"/>
                <a:ea typeface="Calibri" panose="020F0502020204030204" pitchFamily="34" charset="0"/>
                <a:cs typeface="Arial" panose="020B0604020202020204" pitchFamily="34" charset="0"/>
              </a:rPr>
              <a:t>'; 'אוהב ישראל') נולד בפולניה בשנת תקט"ו (1755) כנצר למשפחות רבנים מפורסמות. בילדותו למד אצל רבי אלימלך </a:t>
            </a:r>
            <a:r>
              <a:rPr lang="he-IL" sz="1200" kern="100" dirty="0" err="1">
                <a:effectLst/>
                <a:latin typeface="Calibri" panose="020F0502020204030204" pitchFamily="34" charset="0"/>
                <a:ea typeface="Calibri" panose="020F0502020204030204" pitchFamily="34" charset="0"/>
                <a:cs typeface="Arial" panose="020B0604020202020204" pitchFamily="34" charset="0"/>
              </a:rPr>
              <a:t>מליז'נסק</a:t>
            </a:r>
            <a:r>
              <a:rPr lang="he-IL" sz="1200" kern="100" dirty="0">
                <a:effectLst/>
                <a:latin typeface="Calibri" panose="020F0502020204030204" pitchFamily="34" charset="0"/>
                <a:ea typeface="Calibri" panose="020F0502020204030204" pitchFamily="34" charset="0"/>
                <a:cs typeface="Arial" panose="020B0604020202020204" pitchFamily="34" charset="0"/>
              </a:rPr>
              <a:t>, וגדל בנגלה ובנסתר. שימש כרב בעיירות שונות, ולבסוף בעיירה </a:t>
            </a:r>
            <a:r>
              <a:rPr lang="he-IL" sz="1200" kern="100" dirty="0" err="1">
                <a:effectLst/>
                <a:latin typeface="Calibri" panose="020F0502020204030204" pitchFamily="34" charset="0"/>
                <a:ea typeface="Calibri" panose="020F0502020204030204" pitchFamily="34" charset="0"/>
                <a:cs typeface="Arial" panose="020B0604020202020204" pitchFamily="34" charset="0"/>
              </a:rPr>
              <a:t>אפטא</a:t>
            </a:r>
            <a:r>
              <a:rPr lang="he-IL" sz="1200" kern="100" dirty="0">
                <a:effectLst/>
                <a:latin typeface="Calibri" panose="020F0502020204030204" pitchFamily="34" charset="0"/>
                <a:ea typeface="Calibri" panose="020F0502020204030204" pitchFamily="34" charset="0"/>
                <a:cs typeface="Arial" panose="020B0604020202020204" pitchFamily="34" charset="0"/>
              </a:rPr>
              <a:t>, על שמה נקרא. זכה לכינוי 'אוהב ישראל'.</a:t>
            </a:r>
            <a:endParaRPr lang="he-IL" dirty="0"/>
          </a:p>
        </p:txBody>
      </p:sp>
      <p:sp>
        <p:nvSpPr>
          <p:cNvPr id="4" name="מציין מיקום של מספר שקופית 3"/>
          <p:cNvSpPr>
            <a:spLocks noGrp="1"/>
          </p:cNvSpPr>
          <p:nvPr>
            <p:ph type="sldNum" sz="quarter" idx="5"/>
          </p:nvPr>
        </p:nvSpPr>
        <p:spPr/>
        <p:txBody>
          <a:bodyPr/>
          <a:lstStyle/>
          <a:p>
            <a:fld id="{57AA66EF-1AFB-4C4C-B5F6-41FC3303EA1E}" type="slidenum">
              <a:rPr lang="he-IL" smtClean="0"/>
              <a:t>7</a:t>
            </a:fld>
            <a:endParaRPr lang="he-IL"/>
          </a:p>
        </p:txBody>
      </p:sp>
    </p:spTree>
    <p:extLst>
      <p:ext uri="{BB962C8B-B14F-4D97-AF65-F5344CB8AC3E}">
        <p14:creationId xmlns:p14="http://schemas.microsoft.com/office/powerpoint/2010/main" val="275050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00" dirty="0">
                <a:effectLst/>
                <a:latin typeface="Calibri" panose="020F0502020204030204" pitchFamily="34" charset="0"/>
                <a:ea typeface="Calibri" panose="020F0502020204030204" pitchFamily="34" charset="0"/>
                <a:cs typeface="Arial" panose="020B0604020202020204" pitchFamily="34" charset="0"/>
              </a:rPr>
              <a:t>נוכל להרחיב על התחושות והרגשות שבאים לידי ביטוי בזמנים של היפוך.</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00" dirty="0">
                <a:effectLst/>
                <a:latin typeface="Calibri" panose="020F0502020204030204" pitchFamily="34" charset="0"/>
                <a:ea typeface="Calibri" panose="020F0502020204030204" pitchFamily="34" charset="0"/>
                <a:cs typeface="Arial" panose="020B0604020202020204" pitchFamily="34" charset="0"/>
              </a:rPr>
              <a:t>נוכל גם להציע שאלה העוסקת במה שניתן לעשות בחיינו המקצועיים או הפרטיים על מנת להגביר את השמחה הפרטית או הכללית בזמנים בהם אנו זקוקים להיפוך.</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p:cNvSpPr>
            <a:spLocks noGrp="1"/>
          </p:cNvSpPr>
          <p:nvPr>
            <p:ph type="sldNum" sz="quarter" idx="5"/>
          </p:nvPr>
        </p:nvSpPr>
        <p:spPr/>
        <p:txBody>
          <a:bodyPr/>
          <a:lstStyle/>
          <a:p>
            <a:fld id="{57AA66EF-1AFB-4C4C-B5F6-41FC3303EA1E}" type="slidenum">
              <a:rPr lang="he-IL" smtClean="0"/>
              <a:t>8</a:t>
            </a:fld>
            <a:endParaRPr lang="he-IL"/>
          </a:p>
        </p:txBody>
      </p:sp>
    </p:spTree>
    <p:extLst>
      <p:ext uri="{BB962C8B-B14F-4D97-AF65-F5344CB8AC3E}">
        <p14:creationId xmlns:p14="http://schemas.microsoft.com/office/powerpoint/2010/main" val="300985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לסיום המפגש</a:t>
            </a:r>
            <a:r>
              <a:rPr lang="he-IL" sz="1200" b="0" kern="100" dirty="0">
                <a:effectLst/>
                <a:latin typeface="Calibri" panose="020F0502020204030204" pitchFamily="34" charset="0"/>
                <a:ea typeface="Calibri" panose="020F0502020204030204" pitchFamily="34" charset="0"/>
                <a:cs typeface="Arial" panose="020B0604020202020204" pitchFamily="34" charset="0"/>
              </a:rPr>
              <a:t>,</a:t>
            </a:r>
            <a:endParaRPr lang="he-IL" sz="1200" b="1"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00" dirty="0">
                <a:effectLst/>
                <a:latin typeface="Calibri" panose="020F0502020204030204" pitchFamily="34" charset="0"/>
                <a:ea typeface="Calibri" panose="020F0502020204030204" pitchFamily="34" charset="0"/>
                <a:cs typeface="Arial" panose="020B0604020202020204" pitchFamily="34" charset="0"/>
              </a:rPr>
              <a:t>נזמין את חברי הצוות לספר על הרגשתם בעקבות המפגש וכן, לשתף ולכתוב לעצמם - תזכורת מצב רוח –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00" dirty="0">
                <a:effectLst/>
                <a:latin typeface="Calibri" panose="020F0502020204030204" pitchFamily="34" charset="0"/>
                <a:ea typeface="Calibri" panose="020F0502020204030204" pitchFamily="34" charset="0"/>
                <a:cs typeface="Arial" panose="020B0604020202020204" pitchFamily="34" charset="0"/>
              </a:rPr>
              <a:t>דברים שגורמים לי למצב רוח טוב וחשוב שאזכור/אתן להם מקום, ולא רק בפורים...</a:t>
            </a: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7AA66EF-1AFB-4C4C-B5F6-41FC3303EA1E}" type="slidenum">
              <a:rPr kumimoji="0" lang="he-IL" sz="1200" b="0" i="0" u="none" strike="noStrike" kern="1200" cap="none" spc="0" normalizeH="0" baseline="0" noProof="0" smtClean="0">
                <a:ln>
                  <a:noFill/>
                </a:ln>
                <a:solidFill>
                  <a:prstClr val="black"/>
                </a:solidFill>
                <a:effectLst/>
                <a:uLnTx/>
                <a:uFillTx/>
                <a:latin typeface="Aptos" panose="0211000402020202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Tree>
    <p:extLst>
      <p:ext uri="{BB962C8B-B14F-4D97-AF65-F5344CB8AC3E}">
        <p14:creationId xmlns:p14="http://schemas.microsoft.com/office/powerpoint/2010/main" val="300985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F73AD9-ABE8-A0FD-EF08-7D72D9478433}"/>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FEDF132-E6D7-4E14-A47D-DA5D85219D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0DA1DA8-C7D4-F05A-5AC7-0EFF0D919274}"/>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6E5A0942-2B3F-12DD-5E2E-4049E71C6E6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69FB642-FACB-C9FF-2317-B87DCF321694}"/>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325047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DB9051-5F21-D6D1-BD19-A5318E8798D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0B9A16D-8CD9-4155-F7A3-1A03894D912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AEA995C-B006-F2EF-60A1-CC782B25A8B5}"/>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27E0FB7A-632F-1ED0-6817-77DC5D03A7A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AAE5192-7486-6444-E230-147375E06F5A}"/>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357948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F2B5E17-2D2F-D36D-9531-CF091EF6FCD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4F28A53-D4E8-847D-5964-19CC7AB7748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A8D7BBE-7907-0558-4608-DB92FE256FFB}"/>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9296B2AE-2F9B-0DB8-E403-A862ABF9635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519BFF0-DEA6-8B4A-281F-EDE9CE782BB5}"/>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1350959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B5BF9A-5D70-9CA3-8AA7-36756600007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5E69D4DF-52F6-F184-149D-B36E34CA8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1E17815-1DA6-191B-F0C1-88BDD55A316D}"/>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D7C5F27C-587C-8A7F-0B65-DE9E14BCB0B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5A9FBB0-26F6-D5A9-DA92-FCBACB0D9F0E}"/>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15667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6EB0FE-B173-D1FE-01D8-308A6F62F5F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8090759-0313-4E02-A071-E313FB0642A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7C18221-211C-7543-1FFA-1BDA85BB0615}"/>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C9D82915-B275-9312-5B34-FF32432EBA2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0CEC644-6C76-45DF-CC4B-FB005BFF9B68}"/>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230036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9A696E-6D9D-420D-F655-4D0FEF6961E6}"/>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0E2615D-8952-7DFB-4D4D-11FE04524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C833869-C2B7-0635-511F-D36E5AD76909}"/>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C2BFD58B-F5DF-5070-DE27-D5CEDBC50FA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B64FE38-A894-B215-1204-F786B4A67E77}"/>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169008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27CA15-B305-361C-CD6F-EF7D917F4E0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9265CEA-383B-5392-FD3B-AEF1B2023FD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BA1EB74-42C8-C29E-F78B-5824574729D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FDCB66AF-141D-0D48-5339-6037A723915D}"/>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B2F01A11-07F6-3419-0F13-D11295513B6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ED889C7-8423-7AB1-6A5C-EB0E918D5E94}"/>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1466571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9B8388-134A-3B4B-999F-E1342DC5AF2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F55C147-58D3-2BC1-F3C5-8D443B84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ED83011-977A-FC73-D0DA-A1288B0F610F}"/>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348A31F-B2AE-5D6F-4EAD-464607B67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D76DF59C-C994-2AC3-D2B4-E2734DE9326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C5757D3-F3C0-C619-D906-5CD7E476479E}"/>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8" name="מציין מיקום של כותרת תחתונה 7">
            <a:extLst>
              <a:ext uri="{FF2B5EF4-FFF2-40B4-BE49-F238E27FC236}">
                <a16:creationId xmlns:a16="http://schemas.microsoft.com/office/drawing/2014/main" id="{3C2BCE55-C297-D0CC-C7E0-09CF12065FB4}"/>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387A476E-C694-BE40-BD8F-D7E72A590D5B}"/>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164391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E7283F-A583-F9F9-8711-D53B6C11723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EB25319-347B-94A9-0618-5AF5E845F2CD}"/>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4" name="מציין מיקום של כותרת תחתונה 3">
            <a:extLst>
              <a:ext uri="{FF2B5EF4-FFF2-40B4-BE49-F238E27FC236}">
                <a16:creationId xmlns:a16="http://schemas.microsoft.com/office/drawing/2014/main" id="{C50CC3B3-344D-A3F2-3560-7D311AA6D0C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E425CDFF-5FC2-A93F-5D26-513D7256BF5B}"/>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574134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63B8920-7157-B44B-55E5-979E8742FCB3}"/>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CFB04074-BF93-4E08-8320-936644B01F9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946FC6A-F311-2187-3E6A-0A2A8ACE8494}"/>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24909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742838-6EA7-B077-43C1-861B44EB4E1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913C086-5929-87F3-EF4C-29DFD712E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0A78AE7-8F76-3AE0-DC2F-003135E60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19655B7-B288-F537-993C-A251B412405C}"/>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7F1EB61D-50AD-E382-08FA-86BCBC5760A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2558265-1C85-CB7B-0FAB-7463F2CCDAE6}"/>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229288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690B48-B8E2-0922-9204-DB94D969560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CDDD346-F5D0-DD1D-41F1-234807F676D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202A540-AB6D-4759-6F28-2DF01D1AC742}"/>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54216E26-A51F-C1DE-569C-95D0C798D50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7A43B73-30E4-A007-B61C-27870926C92D}"/>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1756990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09BFE1-DDF1-D63F-FE0C-163BC5953C5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D06D7FB-4264-0BBD-3499-3C4042A67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43051191-0645-B036-FF13-420633983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99265E5-1BF5-095F-31BB-890B070A72CB}"/>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7C0A53B4-21FA-6B03-61AE-462BCE1F6EE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3A48119-34CF-21AB-81FF-090B8628C309}"/>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4248185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29530F-050A-FFBA-DB09-DF761F2676F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4BB05AB-077A-68C4-AB95-C797FDDCBD0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6FA86BE-1251-DCB7-B330-DBA5932B7EC9}"/>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82A581CE-54F2-0726-AF73-E1A0C6028AA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888BEEA-429A-3870-C860-8FE026506E4F}"/>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4079969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654A191-A7DC-E18E-A0A9-432B0A45A8E3}"/>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6BE254A-07D1-55DB-4450-E78A6FA7030C}"/>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C725D89-33E5-E2E7-319A-0CDC8D7F275C}"/>
              </a:ext>
            </a:extLst>
          </p:cNvPr>
          <p:cNvSpPr>
            <a:spLocks noGrp="1"/>
          </p:cNvSpPr>
          <p:nvPr>
            <p:ph type="dt" sz="half" idx="10"/>
          </p:nvPr>
        </p:nvSpPr>
        <p:spPr/>
        <p:txBody>
          <a:bodyPr/>
          <a:lstStyle/>
          <a:p>
            <a:fld id="{C9040015-9CBF-4F7E-9385-C440B78C1C07}"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88FF1F3F-ABF6-22B6-67AB-E5C3DA58DE1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6B290F3-95A3-D0BF-7BF7-CC263F7BCA6E}"/>
              </a:ext>
            </a:extLst>
          </p:cNvPr>
          <p:cNvSpPr>
            <a:spLocks noGrp="1"/>
          </p:cNvSpPr>
          <p:nvPr>
            <p:ph type="sldNum" sz="quarter" idx="12"/>
          </p:nvPr>
        </p:nvSpPr>
        <p:spPr/>
        <p:txBody>
          <a:bodyPr/>
          <a:lstStyle/>
          <a:p>
            <a:fld id="{D048C693-089F-42F6-94F0-D627E780D4F1}" type="slidenum">
              <a:rPr lang="he-IL" smtClean="0"/>
              <a:t>‹#›</a:t>
            </a:fld>
            <a:endParaRPr lang="he-IL"/>
          </a:p>
        </p:txBody>
      </p:sp>
    </p:spTree>
    <p:extLst>
      <p:ext uri="{BB962C8B-B14F-4D97-AF65-F5344CB8AC3E}">
        <p14:creationId xmlns:p14="http://schemas.microsoft.com/office/powerpoint/2010/main" val="331215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231BEE-F907-3FE7-45CF-AA883B7A8E25}"/>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DE131F9-265F-96C1-4AD6-FBD4FDA7D2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F388634-B64E-78D0-CB94-45A700033277}"/>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6476030B-5AD7-CD40-0291-4DA39BDE8F4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9EEB829-9ABD-22AF-4959-6158BB0BF436}"/>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214269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ACC75C-EC08-D785-2B8B-797A2B91442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8092635-35E6-9117-B905-1F096B4BB0A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1F9413C-CCF9-2726-A627-6E21717DBDD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F006EF7-5247-3A0B-0204-D6178F7516D6}"/>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5FC5A32C-9D4D-9B31-6277-161FEDD10AB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B48F070-2E71-8B16-3E06-60796E214563}"/>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28613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5AA649-68B4-DEEE-419B-31742ECA7127}"/>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2895A9-5B0D-7884-D3DE-36F6E27AC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4AC6C9B-F758-53E0-A552-0518D6A1D9B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C2C99015-5F10-6B2E-0D69-F4A152319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22899BC-7142-381B-28FA-63F118FA472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CB42CD7-9BC2-03E6-6AFA-F43018A47625}"/>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8" name="מציין מיקום של כותרת תחתונה 7">
            <a:extLst>
              <a:ext uri="{FF2B5EF4-FFF2-40B4-BE49-F238E27FC236}">
                <a16:creationId xmlns:a16="http://schemas.microsoft.com/office/drawing/2014/main" id="{6881587A-9B09-F4F3-6504-A981ABDDDFCA}"/>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D1C5D96-7409-70A9-AAE5-47F9AE239CD8}"/>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192690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B7A6B0-1DEA-1E85-A433-688CA7EE8E7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2D5595CE-EC5C-91F8-13AF-08E2169F4DB6}"/>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4" name="מציין מיקום של כותרת תחתונה 3">
            <a:extLst>
              <a:ext uri="{FF2B5EF4-FFF2-40B4-BE49-F238E27FC236}">
                <a16:creationId xmlns:a16="http://schemas.microsoft.com/office/drawing/2014/main" id="{36E7C7C6-5ECE-C31A-97AC-1BB0F19CE1E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3EF8CB1B-0A4E-EB7A-28B7-CD4252DAA668}"/>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259020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9CF74ED6-743D-F7AC-FE8A-7CA60182DA80}"/>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3" name="מציין מיקום של כותרת תחתונה 2">
            <a:extLst>
              <a:ext uri="{FF2B5EF4-FFF2-40B4-BE49-F238E27FC236}">
                <a16:creationId xmlns:a16="http://schemas.microsoft.com/office/drawing/2014/main" id="{086E2E3E-C906-E353-EC38-06508DEDC76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9FDEE72-D3FF-9C2B-301E-3D901287D1D7}"/>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323611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B7A5A0-D168-2E38-FCDB-756207EDAB2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8BECA7D-732D-A4A4-7E43-02556B5BCC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53A74F8B-F785-ED6F-5E9E-9FB5623DB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0CB7A02-899D-D686-C960-F2C0C62FD59C}"/>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2501FF8E-4B70-57BB-C658-B894222EE8E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47A9AE4-D671-0192-DFE0-C7054EBB1C25}"/>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229306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13B9F7-3E51-AEA8-0F5E-82E943D5632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212225A-AB08-9E27-1C0D-127F927DB3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123AC0A-495F-CB77-50E5-5310D961E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F5CF32A-A0B2-B65B-A6CB-D80D3DF49439}"/>
              </a:ext>
            </a:extLst>
          </p:cNvPr>
          <p:cNvSpPr>
            <a:spLocks noGrp="1"/>
          </p:cNvSpPr>
          <p:nvPr>
            <p:ph type="dt" sz="half" idx="10"/>
          </p:nvPr>
        </p:nvSpPr>
        <p:spPr/>
        <p:txBody>
          <a:bodyPr/>
          <a:lstStyle/>
          <a:p>
            <a:fld id="{F0679E24-7644-4A39-ADB2-FFAA4615E300}" type="datetimeFigureOut">
              <a:rPr lang="he-IL" smtClean="0"/>
              <a:t>ו'/אדר/תשפ"ה</a:t>
            </a:fld>
            <a:endParaRPr lang="he-IL"/>
          </a:p>
        </p:txBody>
      </p:sp>
      <p:sp>
        <p:nvSpPr>
          <p:cNvPr id="6" name="מציין מיקום של כותרת תחתונה 5">
            <a:extLst>
              <a:ext uri="{FF2B5EF4-FFF2-40B4-BE49-F238E27FC236}">
                <a16:creationId xmlns:a16="http://schemas.microsoft.com/office/drawing/2014/main" id="{CF666F6D-0D72-4886-D39B-88303420062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0FCE19A-564D-536D-8075-089E15F76CF0}"/>
              </a:ext>
            </a:extLst>
          </p:cNvPr>
          <p:cNvSpPr>
            <a:spLocks noGrp="1"/>
          </p:cNvSpPr>
          <p:nvPr>
            <p:ph type="sldNum" sz="quarter" idx="12"/>
          </p:nvPr>
        </p:nvSpPr>
        <p:spPr/>
        <p:txBody>
          <a:bodyPr/>
          <a:lstStyle/>
          <a:p>
            <a:fld id="{5E415C78-F08C-4805-9264-D4823CE54569}" type="slidenum">
              <a:rPr lang="he-IL" smtClean="0"/>
              <a:t>‹#›</a:t>
            </a:fld>
            <a:endParaRPr lang="he-IL"/>
          </a:p>
        </p:txBody>
      </p:sp>
    </p:spTree>
    <p:extLst>
      <p:ext uri="{BB962C8B-B14F-4D97-AF65-F5344CB8AC3E}">
        <p14:creationId xmlns:p14="http://schemas.microsoft.com/office/powerpoint/2010/main" val="347600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283EF89-A671-E7D6-B93B-F7407F4BD46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7EAFFAA-C9A3-8768-A393-1B0502683B1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E3334CA-8599-0318-0D73-D15D49188C1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F0679E24-7644-4A39-ADB2-FFAA4615E300}"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55C6AE21-AE41-60DA-1BDC-69D35FDEA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0A47D92-2663-FA35-ECFA-F6F47F0F1CD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5E415C78-F08C-4805-9264-D4823CE54569}" type="slidenum">
              <a:rPr lang="he-IL" smtClean="0"/>
              <a:t>‹#›</a:t>
            </a:fld>
            <a:endParaRPr lang="he-IL"/>
          </a:p>
        </p:txBody>
      </p:sp>
    </p:spTree>
    <p:extLst>
      <p:ext uri="{BB962C8B-B14F-4D97-AF65-F5344CB8AC3E}">
        <p14:creationId xmlns:p14="http://schemas.microsoft.com/office/powerpoint/2010/main" val="199371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BDBBA22D-58AA-CF30-FF32-9CEC44379C4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373EC71-01C4-FFAD-B051-2223E6C5207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DD59C0-FA0F-EBCC-9B19-0BC049D0E5E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9040015-9CBF-4F7E-9385-C440B78C1C07}" type="datetimeFigureOut">
              <a:rPr lang="he-IL" smtClean="0"/>
              <a:t>ו'/אדר/תשפ"ה</a:t>
            </a:fld>
            <a:endParaRPr lang="he-IL"/>
          </a:p>
        </p:txBody>
      </p:sp>
      <p:sp>
        <p:nvSpPr>
          <p:cNvPr id="5" name="מציין מיקום של כותרת תחתונה 4">
            <a:extLst>
              <a:ext uri="{FF2B5EF4-FFF2-40B4-BE49-F238E27FC236}">
                <a16:creationId xmlns:a16="http://schemas.microsoft.com/office/drawing/2014/main" id="{15D594C2-A384-8056-333F-B07835350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3153937-828F-A7A8-F401-3EF93E17C04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048C693-089F-42F6-94F0-D627E780D4F1}" type="slidenum">
              <a:rPr lang="he-IL" smtClean="0"/>
              <a:t>‹#›</a:t>
            </a:fld>
            <a:endParaRPr lang="he-IL"/>
          </a:p>
        </p:txBody>
      </p:sp>
    </p:spTree>
    <p:extLst>
      <p:ext uri="{BB962C8B-B14F-4D97-AF65-F5344CB8AC3E}">
        <p14:creationId xmlns:p14="http://schemas.microsoft.com/office/powerpoint/2010/main" val="1978275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B1ACF-127B-7789-4E95-C1DC7F9F7650}"/>
              </a:ext>
            </a:extLst>
          </p:cNvPr>
          <p:cNvSpPr/>
          <p:nvPr/>
        </p:nvSpPr>
        <p:spPr>
          <a:xfrm>
            <a:off x="0" y="0"/>
            <a:ext cx="12192000" cy="6858000"/>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2"/>
          <p:cNvGrpSpPr/>
          <p:nvPr/>
        </p:nvGrpSpPr>
        <p:grpSpPr>
          <a:xfrm>
            <a:off x="271281"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846497" y="2515567"/>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4220" y="2966221"/>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endPar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266135" y="437251"/>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rotWithShape="1">
          <a:blip r:embed="rId5">
            <a:clrChange>
              <a:clrFrom>
                <a:srgbClr val="FFFBF8"/>
              </a:clrFrom>
              <a:clrTo>
                <a:srgbClr val="FFFBF8">
                  <a:alpha val="0"/>
                </a:srgbClr>
              </a:clrTo>
            </a:clrChange>
          </a:blip>
          <a:srcRect b="37107"/>
          <a:stretch/>
        </p:blipFill>
        <p:spPr>
          <a:xfrm>
            <a:off x="3737863" y="-450654"/>
            <a:ext cx="4716275" cy="2966221"/>
          </a:xfrm>
          <a:prstGeom prst="rect">
            <a:avLst/>
          </a:prstGeom>
        </p:spPr>
      </p:pic>
      <p:sp>
        <p:nvSpPr>
          <p:cNvPr id="5" name="כותרת משנה 2">
            <a:extLst>
              <a:ext uri="{FF2B5EF4-FFF2-40B4-BE49-F238E27FC236}">
                <a16:creationId xmlns:a16="http://schemas.microsoft.com/office/drawing/2014/main" id="{121DE88B-4634-9FEA-D553-10D886F965A2}"/>
              </a:ext>
            </a:extLst>
          </p:cNvPr>
          <p:cNvSpPr txBox="1">
            <a:spLocks/>
          </p:cNvSpPr>
          <p:nvPr/>
        </p:nvSpPr>
        <p:spPr>
          <a:xfrm>
            <a:off x="2720776" y="2695114"/>
            <a:ext cx="7048008" cy="1794786"/>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לחיזוק כוחות ולניהול שיח רגשי</a:t>
            </a:r>
          </a:p>
          <a:p>
            <a:pPr marL="0" marR="0" lvl="0" indent="0" algn="ctr" defTabSz="609615" rtl="1" eaLnBrk="1" fontAlgn="auto" latinLnBrk="0" hangingPunct="1">
              <a:lnSpc>
                <a:spcPct val="100000"/>
              </a:lnSpc>
              <a:spcBef>
                <a:spcPct val="20000"/>
              </a:spcBef>
              <a:spcAft>
                <a:spcPts val="0"/>
              </a:spcAft>
              <a:buClr>
                <a:srgbClr val="000000"/>
              </a:buClr>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לתלמידים ולצוות החינוכי</a:t>
            </a:r>
          </a:p>
        </p:txBody>
      </p:sp>
      <p:pic>
        <p:nvPicPr>
          <p:cNvPr id="17" name="תמונה 16">
            <a:extLst>
              <a:ext uri="{FF2B5EF4-FFF2-40B4-BE49-F238E27FC236}">
                <a16:creationId xmlns:a16="http://schemas.microsoft.com/office/drawing/2014/main" id="{C993FD9E-C88F-D4F9-09FB-119599B1675F}"/>
              </a:ext>
            </a:extLst>
          </p:cNvPr>
          <p:cNvPicPr>
            <a:picLocks noChangeAspect="1"/>
          </p:cNvPicPr>
          <p:nvPr/>
        </p:nvPicPr>
        <p:blipFill>
          <a:blip r:embed="rId6"/>
          <a:stretch>
            <a:fillRect/>
          </a:stretch>
        </p:blipFill>
        <p:spPr>
          <a:xfrm>
            <a:off x="1773811" y="401397"/>
            <a:ext cx="1463167" cy="701101"/>
          </a:xfrm>
          <a:prstGeom prst="rect">
            <a:avLst/>
          </a:prstGeom>
        </p:spPr>
      </p:pic>
      <p:sp>
        <p:nvSpPr>
          <p:cNvPr id="18" name="תיבת טקסט 4">
            <a:extLst>
              <a:ext uri="{FF2B5EF4-FFF2-40B4-BE49-F238E27FC236}">
                <a16:creationId xmlns:a16="http://schemas.microsoft.com/office/drawing/2014/main" id="{419BD788-65AE-342C-5C6D-845B95868C6B}"/>
              </a:ext>
            </a:extLst>
          </p:cNvPr>
          <p:cNvSpPr txBox="1"/>
          <p:nvPr/>
        </p:nvSpPr>
        <p:spPr>
          <a:xfrm>
            <a:off x="1750177" y="997306"/>
            <a:ext cx="1638791" cy="553998"/>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DM Sans"/>
              </a:rPr>
              <a:t>כישורי חיים</a:t>
            </a:r>
            <a:endParaRPr kumimoji="0" lang="he-IL" sz="1800" b="1" i="0" u="none" strike="noStrike" kern="1200" cap="none" spc="0" normalizeH="0" baseline="0" noProof="0" dirty="0">
              <a:ln>
                <a:noFill/>
              </a:ln>
              <a:solidFill>
                <a:srgbClr val="1E9EE4"/>
              </a:solidFill>
              <a:effectLst/>
              <a:uLnTx/>
              <a:uFillTx/>
              <a:latin typeface="Calibri" panose="020F0502020204030204" pitchFamily="34" charset="0"/>
              <a:ea typeface="+mn-ea"/>
              <a:cs typeface="Calibri" panose="020F0502020204030204" pitchFamily="34" charset="0"/>
              <a:sym typeface="DM Sans"/>
            </a:endParaRPr>
          </a:p>
          <a:p>
            <a:pPr marL="0" marR="0" lvl="0" indent="0" algn="ctr" defTabSz="914400" rtl="1" eaLnBrk="1" fontAlgn="auto" latinLnBrk="0" hangingPunct="1">
              <a:lnSpc>
                <a:spcPct val="100000"/>
              </a:lnSpc>
              <a:spcBef>
                <a:spcPts val="0"/>
              </a:spcBef>
              <a:spcAft>
                <a:spcPts val="0"/>
              </a:spcAft>
              <a:buClr>
                <a:prstClr val="black"/>
              </a:buClr>
              <a:buSzPts val="1800"/>
              <a:buFontTx/>
              <a:buNone/>
              <a:tabLst/>
              <a:defRPr/>
            </a:pPr>
            <a:r>
              <a:rPr kumimoji="0" lang="he-IL" sz="1200" b="1" i="0" u="none" strike="noStrike" kern="1200" cap="none" spc="0" normalizeH="0" baseline="0" noProof="0" dirty="0">
                <a:ln>
                  <a:noFill/>
                </a:ln>
                <a:solidFill>
                  <a:srgbClr val="1E9EE4"/>
                </a:solidFill>
                <a:effectLst/>
                <a:uLnTx/>
                <a:uFillTx/>
                <a:latin typeface="Calibri" panose="020F0502020204030204" pitchFamily="34" charset="0"/>
                <a:ea typeface="+mn-ea"/>
                <a:cs typeface="Calibri" panose="020F0502020204030204" pitchFamily="34" charset="0"/>
                <a:sym typeface="DM Sans"/>
              </a:rPr>
              <a:t>לגדול </a:t>
            </a:r>
            <a:r>
              <a:rPr kumimoji="0" lang="he-IL" sz="1200" b="1" i="0" u="none" strike="noStrike" kern="1200" cap="none" spc="0" normalizeH="0" baseline="0" noProof="0" dirty="0">
                <a:ln>
                  <a:noFill/>
                </a:ln>
                <a:solidFill>
                  <a:srgbClr val="1795DA"/>
                </a:solidFill>
                <a:effectLst/>
                <a:uLnTx/>
                <a:uFillTx/>
                <a:latin typeface="Calibri" panose="020F0502020204030204" pitchFamily="34" charset="0"/>
                <a:ea typeface="+mn-ea"/>
                <a:cs typeface="Calibri" panose="020F0502020204030204" pitchFamily="34" charset="0"/>
                <a:sym typeface="DM Sans"/>
              </a:rPr>
              <a:t>עם כ"ח בחמ"ד</a:t>
            </a:r>
          </a:p>
        </p:txBody>
      </p:sp>
      <p:pic>
        <p:nvPicPr>
          <p:cNvPr id="19" name="תמונה 18">
            <a:extLst>
              <a:ext uri="{FF2B5EF4-FFF2-40B4-BE49-F238E27FC236}">
                <a16:creationId xmlns:a16="http://schemas.microsoft.com/office/drawing/2014/main" id="{53EC1B56-B793-481A-FDDB-021DD842A2AF}"/>
              </a:ext>
            </a:extLst>
          </p:cNvPr>
          <p:cNvPicPr>
            <a:picLocks noChangeAspect="1"/>
          </p:cNvPicPr>
          <p:nvPr/>
        </p:nvPicPr>
        <p:blipFill>
          <a:blip r:embed="rId7"/>
          <a:stretch>
            <a:fillRect/>
          </a:stretch>
        </p:blipFill>
        <p:spPr>
          <a:xfrm>
            <a:off x="11065628" y="335926"/>
            <a:ext cx="762066" cy="493819"/>
          </a:xfrm>
          <a:prstGeom prst="rect">
            <a:avLst/>
          </a:prstGeom>
        </p:spPr>
      </p:pic>
      <p:sp>
        <p:nvSpPr>
          <p:cNvPr id="20" name="תיבת טקסט 19">
            <a:extLst>
              <a:ext uri="{FF2B5EF4-FFF2-40B4-BE49-F238E27FC236}">
                <a16:creationId xmlns:a16="http://schemas.microsoft.com/office/drawing/2014/main" id="{3AE6F50F-323A-7FBF-5A3C-DDE012D95733}"/>
              </a:ext>
            </a:extLst>
          </p:cNvPr>
          <p:cNvSpPr txBox="1"/>
          <p:nvPr/>
        </p:nvSpPr>
        <p:spPr>
          <a:xfrm>
            <a:off x="8107039" y="5564126"/>
            <a:ext cx="3504330" cy="646331"/>
          </a:xfrm>
          <a:prstGeom prst="rect">
            <a:avLst/>
          </a:prstGeom>
          <a:noFill/>
        </p:spPr>
        <p:txBody>
          <a:bodyPr wrap="square" rtlCol="1">
            <a:spAutoFit/>
          </a:bodyPr>
          <a:lstStyle/>
          <a:p>
            <a:pPr algn="ctr"/>
            <a:r>
              <a:rPr lang="he-IL" sz="3600" dirty="0">
                <a:solidFill>
                  <a:prstClr val="black"/>
                </a:solidFill>
                <a:latin typeface="Calibri" panose="020F0502020204030204" pitchFamily="34" charset="0"/>
                <a:cs typeface="Calibri" panose="020F0502020204030204" pitchFamily="34" charset="0"/>
                <a:sym typeface="Arial"/>
              </a:rPr>
              <a:t>צוות חינוכי, חמ"ד</a:t>
            </a:r>
            <a:endParaRPr lang="he-IL" sz="3600" dirty="0">
              <a:solidFill>
                <a:prstClr val="black"/>
              </a:solidFill>
              <a:latin typeface="Calibri" panose="020F0502020204030204" pitchFamily="34" charset="0"/>
              <a:cs typeface="Calibri" panose="020F0502020204030204" pitchFamily="34" charset="0"/>
            </a:endParaRPr>
          </a:p>
        </p:txBody>
      </p:sp>
      <p:sp>
        <p:nvSpPr>
          <p:cNvPr id="21" name="תיבת טקסט 20">
            <a:extLst>
              <a:ext uri="{FF2B5EF4-FFF2-40B4-BE49-F238E27FC236}">
                <a16:creationId xmlns:a16="http://schemas.microsoft.com/office/drawing/2014/main" id="{661F7353-DDC1-D363-BB01-B7F1F8BFEBD0}"/>
              </a:ext>
            </a:extLst>
          </p:cNvPr>
          <p:cNvSpPr txBox="1"/>
          <p:nvPr/>
        </p:nvSpPr>
        <p:spPr>
          <a:xfrm>
            <a:off x="4187792" y="4711341"/>
            <a:ext cx="4113976" cy="646331"/>
          </a:xfrm>
          <a:prstGeom prst="rect">
            <a:avLst/>
          </a:prstGeom>
          <a:noFill/>
        </p:spPr>
        <p:txBody>
          <a:bodyPr wrap="square" rtlCol="1">
            <a:spAutoFit/>
          </a:bodyPr>
          <a:lstStyle/>
          <a:p>
            <a:pPr algn="ctr"/>
            <a:r>
              <a:rPr lang="he-IL" sz="3600" dirty="0">
                <a:solidFill>
                  <a:prstClr val="black"/>
                </a:solidFill>
                <a:latin typeface="Calibri" panose="020F0502020204030204" pitchFamily="34" charset="0"/>
                <a:cs typeface="Calibri" panose="020F0502020204030204" pitchFamily="34" charset="0"/>
              </a:rPr>
              <a:t>על חיפוש ותחפושת</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צילום מסך, טקסט, אומנות, עיצוב&#10;&#10;תוכן שנוצר על-ידי בינה מלאכותית עשוי להיות שגוי.">
            <a:extLst>
              <a:ext uri="{FF2B5EF4-FFF2-40B4-BE49-F238E27FC236}">
                <a16:creationId xmlns:a16="http://schemas.microsoft.com/office/drawing/2014/main" id="{2DB94A92-8D2A-A46C-2F57-4F18AEFE1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pic>
        <p:nvPicPr>
          <p:cNvPr id="4" name="תמונה 3">
            <a:extLst>
              <a:ext uri="{FF2B5EF4-FFF2-40B4-BE49-F238E27FC236}">
                <a16:creationId xmlns:a16="http://schemas.microsoft.com/office/drawing/2014/main" id="{2735A750-8CDC-9F0E-394C-8D5ADB94B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083" y="0"/>
            <a:ext cx="3857625" cy="6858000"/>
          </a:xfrm>
          <a:prstGeom prst="rect">
            <a:avLst/>
          </a:prstGeom>
        </p:spPr>
      </p:pic>
      <p:pic>
        <p:nvPicPr>
          <p:cNvPr id="5" name="תמונה 4">
            <a:extLst>
              <a:ext uri="{FF2B5EF4-FFF2-40B4-BE49-F238E27FC236}">
                <a16:creationId xmlns:a16="http://schemas.microsoft.com/office/drawing/2014/main" id="{E8CDD5A1-F9C9-4027-8F3D-8DA6346A3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0166" y="0"/>
            <a:ext cx="3857625" cy="6858000"/>
          </a:xfrm>
          <a:prstGeom prst="rect">
            <a:avLst/>
          </a:prstGeom>
        </p:spPr>
      </p:pic>
      <p:sp>
        <p:nvSpPr>
          <p:cNvPr id="7" name="תיבת טקסט 6">
            <a:extLst>
              <a:ext uri="{FF2B5EF4-FFF2-40B4-BE49-F238E27FC236}">
                <a16:creationId xmlns:a16="http://schemas.microsoft.com/office/drawing/2014/main" id="{68B2C6CC-84C4-56FF-0F20-3FBE42B3C3A5}"/>
              </a:ext>
            </a:extLst>
          </p:cNvPr>
          <p:cNvSpPr txBox="1"/>
          <p:nvPr/>
        </p:nvSpPr>
        <p:spPr>
          <a:xfrm rot="21364213">
            <a:off x="7189868" y="883291"/>
            <a:ext cx="6106026" cy="464871"/>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דברים שחשוב לי להזכיר לעצמי</a:t>
            </a:r>
          </a:p>
        </p:txBody>
      </p:sp>
      <p:sp>
        <p:nvSpPr>
          <p:cNvPr id="8" name="תיבת טקסט 7">
            <a:extLst>
              <a:ext uri="{FF2B5EF4-FFF2-40B4-BE49-F238E27FC236}">
                <a16:creationId xmlns:a16="http://schemas.microsoft.com/office/drawing/2014/main" id="{11D46F58-9F83-38E8-2FF2-BB43A74E485F}"/>
              </a:ext>
            </a:extLst>
          </p:cNvPr>
          <p:cNvSpPr txBox="1"/>
          <p:nvPr/>
        </p:nvSpPr>
        <p:spPr>
          <a:xfrm rot="21364213">
            <a:off x="2958764" y="859225"/>
            <a:ext cx="6106026" cy="464871"/>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דברים שחשוב לי להזכיר לעצמי</a:t>
            </a:r>
          </a:p>
        </p:txBody>
      </p:sp>
      <p:sp>
        <p:nvSpPr>
          <p:cNvPr id="9" name="תיבת טקסט 8">
            <a:extLst>
              <a:ext uri="{FF2B5EF4-FFF2-40B4-BE49-F238E27FC236}">
                <a16:creationId xmlns:a16="http://schemas.microsoft.com/office/drawing/2014/main" id="{84646D73-15B5-573D-56F9-C565CAF2DAEC}"/>
              </a:ext>
            </a:extLst>
          </p:cNvPr>
          <p:cNvSpPr txBox="1"/>
          <p:nvPr/>
        </p:nvSpPr>
        <p:spPr>
          <a:xfrm rot="21364213">
            <a:off x="-1184361" y="859228"/>
            <a:ext cx="6106026" cy="464871"/>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דברים שחשוב לי להזכיר לעצמי</a:t>
            </a:r>
          </a:p>
        </p:txBody>
      </p:sp>
      <p:sp>
        <p:nvSpPr>
          <p:cNvPr id="2" name="תיבת טקסט 1">
            <a:extLst>
              <a:ext uri="{FF2B5EF4-FFF2-40B4-BE49-F238E27FC236}">
                <a16:creationId xmlns:a16="http://schemas.microsoft.com/office/drawing/2014/main" id="{B6980CC5-881E-56AE-A064-DAE7DF6E6003}"/>
              </a:ext>
            </a:extLst>
          </p:cNvPr>
          <p:cNvSpPr txBox="1"/>
          <p:nvPr/>
        </p:nvSpPr>
        <p:spPr>
          <a:xfrm rot="21364213">
            <a:off x="7041479" y="470922"/>
            <a:ext cx="6106026" cy="671851"/>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0E2841">
                    <a:lumMod val="75000"/>
                    <a:lumOff val="25000"/>
                  </a:srgbClr>
                </a:solidFill>
                <a:effectLst/>
                <a:uLnTx/>
                <a:uFillTx/>
                <a:latin typeface="Calibri" panose="020F0502020204030204" pitchFamily="34" charset="0"/>
                <a:ea typeface="+mn-ea"/>
                <a:cs typeface="Calibri" panose="020F0502020204030204" pitchFamily="34" charset="0"/>
              </a:rPr>
              <a:t>תזכורת מצב רוח</a:t>
            </a:r>
          </a:p>
        </p:txBody>
      </p:sp>
      <p:sp>
        <p:nvSpPr>
          <p:cNvPr id="6" name="תיבת טקסט 5">
            <a:extLst>
              <a:ext uri="{FF2B5EF4-FFF2-40B4-BE49-F238E27FC236}">
                <a16:creationId xmlns:a16="http://schemas.microsoft.com/office/drawing/2014/main" id="{959558FD-21B3-A70D-A11D-11687B054389}"/>
              </a:ext>
            </a:extLst>
          </p:cNvPr>
          <p:cNvSpPr txBox="1"/>
          <p:nvPr/>
        </p:nvSpPr>
        <p:spPr>
          <a:xfrm rot="21364213">
            <a:off x="2871335" y="467710"/>
            <a:ext cx="6106026" cy="671851"/>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0E2841">
                    <a:lumMod val="75000"/>
                    <a:lumOff val="25000"/>
                  </a:srgbClr>
                </a:solidFill>
                <a:effectLst/>
                <a:uLnTx/>
                <a:uFillTx/>
                <a:latin typeface="Calibri" panose="020F0502020204030204" pitchFamily="34" charset="0"/>
                <a:ea typeface="+mn-ea"/>
                <a:cs typeface="Calibri" panose="020F0502020204030204" pitchFamily="34" charset="0"/>
              </a:rPr>
              <a:t>תזכורת מצב רוח</a:t>
            </a:r>
          </a:p>
        </p:txBody>
      </p:sp>
      <p:sp>
        <p:nvSpPr>
          <p:cNvPr id="10" name="תיבת טקסט 9">
            <a:extLst>
              <a:ext uri="{FF2B5EF4-FFF2-40B4-BE49-F238E27FC236}">
                <a16:creationId xmlns:a16="http://schemas.microsoft.com/office/drawing/2014/main" id="{D0D1D51D-531B-C2D6-B9F1-C781C218D714}"/>
              </a:ext>
            </a:extLst>
          </p:cNvPr>
          <p:cNvSpPr txBox="1"/>
          <p:nvPr/>
        </p:nvSpPr>
        <p:spPr>
          <a:xfrm rot="21364213">
            <a:off x="-1151284" y="455680"/>
            <a:ext cx="6106026" cy="671851"/>
          </a:xfrm>
          <a:prstGeom prst="rect">
            <a:avLst/>
          </a:prstGeom>
          <a:noFill/>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0E2841">
                    <a:lumMod val="75000"/>
                    <a:lumOff val="25000"/>
                  </a:srgbClr>
                </a:solidFill>
                <a:effectLst/>
                <a:uLnTx/>
                <a:uFillTx/>
                <a:latin typeface="Calibri" panose="020F0502020204030204" pitchFamily="34" charset="0"/>
                <a:ea typeface="+mn-ea"/>
                <a:cs typeface="Calibri" panose="020F0502020204030204" pitchFamily="34" charset="0"/>
              </a:rPr>
              <a:t>תזכורת מצב רוח</a:t>
            </a:r>
          </a:p>
        </p:txBody>
      </p:sp>
    </p:spTree>
    <p:extLst>
      <p:ext uri="{BB962C8B-B14F-4D97-AF65-F5344CB8AC3E}">
        <p14:creationId xmlns:p14="http://schemas.microsoft.com/office/powerpoint/2010/main" val="52518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A84DA28-1A4C-F11E-DBE4-046C1342C614}"/>
              </a:ext>
            </a:extLst>
          </p:cNvPr>
          <p:cNvGrpSpPr/>
          <p:nvPr/>
        </p:nvGrpSpPr>
        <p:grpSpPr>
          <a:xfrm rot="5400000">
            <a:off x="-1435959" y="1435959"/>
            <a:ext cx="6858002" cy="3986083"/>
            <a:chOff x="0" y="0"/>
            <a:chExt cx="6186311" cy="2239770"/>
          </a:xfrm>
          <a:solidFill>
            <a:srgbClr val="FCDFDD"/>
          </a:solidFill>
        </p:grpSpPr>
        <p:sp>
          <p:nvSpPr>
            <p:cNvPr id="5" name="Freeform 3">
              <a:extLst>
                <a:ext uri="{FF2B5EF4-FFF2-40B4-BE49-F238E27FC236}">
                  <a16:creationId xmlns:a16="http://schemas.microsoft.com/office/drawing/2014/main" id="{AE27B586-F41E-19DC-C9B4-439E62F324E2}"/>
                </a:ext>
              </a:extLst>
            </p:cNvPr>
            <p:cNvSpPr/>
            <p:nvPr/>
          </p:nvSpPr>
          <p:spPr>
            <a:xfrm>
              <a:off x="0" y="0"/>
              <a:ext cx="6186311" cy="2239770"/>
            </a:xfrm>
            <a:custGeom>
              <a:avLst/>
              <a:gdLst/>
              <a:ahLst/>
              <a:cxnLst/>
              <a:rect l="l" t="t" r="r" b="b"/>
              <a:pathLst>
                <a:path w="6186311" h="2239770">
                  <a:moveTo>
                    <a:pt x="0" y="0"/>
                  </a:moveTo>
                  <a:lnTo>
                    <a:pt x="6186311" y="0"/>
                  </a:lnTo>
                  <a:lnTo>
                    <a:pt x="6186311" y="2239770"/>
                  </a:lnTo>
                  <a:lnTo>
                    <a:pt x="0" y="2239770"/>
                  </a:lnTo>
                  <a:close/>
                </a:path>
              </a:pathLst>
            </a:custGeom>
            <a:grpFill/>
            <a:ln>
              <a:noFill/>
            </a:ln>
          </p:spPr>
          <p:style>
            <a:lnRef idx="0">
              <a:scrgbClr r="0" g="0" b="0"/>
            </a:lnRef>
            <a:fillRef idx="0">
              <a:scrgbClr r="0" g="0" b="0"/>
            </a:fillRef>
            <a:effectRef idx="0">
              <a:scrgbClr r="0" g="0" b="0"/>
            </a:effectRef>
            <a:fontRef idx="minor">
              <a:schemeClr val="lt1"/>
            </a:fontRef>
          </p:style>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CCFF"/>
                </a:solidFill>
                <a:effectLst/>
                <a:uLnTx/>
                <a:uFillTx/>
                <a:latin typeface="Calibri" panose="020F0502020204030204"/>
                <a:ea typeface="+mn-ea"/>
                <a:cs typeface="Arial" panose="020B0604020202020204" pitchFamily="34" charset="0"/>
              </a:endParaRPr>
            </a:p>
          </p:txBody>
        </p:sp>
      </p:grpSp>
      <p:sp>
        <p:nvSpPr>
          <p:cNvPr id="2" name="כותרת 1">
            <a:extLst>
              <a:ext uri="{FF2B5EF4-FFF2-40B4-BE49-F238E27FC236}">
                <a16:creationId xmlns:a16="http://schemas.microsoft.com/office/drawing/2014/main" id="{87280C31-A32A-5A76-CFB8-547579BAED94}"/>
              </a:ext>
            </a:extLst>
          </p:cNvPr>
          <p:cNvSpPr>
            <a:spLocks noGrp="1"/>
          </p:cNvSpPr>
          <p:nvPr>
            <p:ph type="title"/>
          </p:nvPr>
        </p:nvSpPr>
        <p:spPr>
          <a:xfrm>
            <a:off x="6613955" y="250031"/>
            <a:ext cx="3667897" cy="1325563"/>
          </a:xfrm>
        </p:spPr>
        <p:txBody>
          <a:bodyPr>
            <a:noAutofit/>
          </a:bodyPr>
          <a:lstStyle/>
          <a:p>
            <a:pPr algn="ctr"/>
            <a:r>
              <a:rPr lang="he-IL" sz="5400" b="1" dirty="0">
                <a:solidFill>
                  <a:srgbClr val="F1A1A1"/>
                </a:solidFill>
                <a:latin typeface="Calibri" panose="020F0502020204030204" pitchFamily="34" charset="0"/>
                <a:cs typeface="Calibri" panose="020F0502020204030204" pitchFamily="34" charset="0"/>
              </a:rPr>
              <a:t>פעילות 1</a:t>
            </a:r>
            <a:br>
              <a:rPr lang="he-IL" sz="5400" b="1" dirty="0">
                <a:solidFill>
                  <a:srgbClr val="F1A1A1"/>
                </a:solidFill>
                <a:latin typeface="Calibri" panose="020F0502020204030204" pitchFamily="34" charset="0"/>
                <a:cs typeface="Calibri" panose="020F0502020204030204" pitchFamily="34" charset="0"/>
              </a:rPr>
            </a:br>
            <a:r>
              <a:rPr lang="he-IL" sz="5400" b="1" dirty="0">
                <a:solidFill>
                  <a:srgbClr val="F1A1A1"/>
                </a:solidFill>
                <a:latin typeface="Calibri" panose="020F0502020204030204" pitchFamily="34" charset="0"/>
                <a:cs typeface="Calibri" panose="020F0502020204030204" pitchFamily="34" charset="0"/>
              </a:rPr>
              <a:t>כל מי ש...</a:t>
            </a:r>
          </a:p>
        </p:txBody>
      </p:sp>
      <p:sp>
        <p:nvSpPr>
          <p:cNvPr id="3" name="מציין מיקום תוכן 2">
            <a:extLst>
              <a:ext uri="{FF2B5EF4-FFF2-40B4-BE49-F238E27FC236}">
                <a16:creationId xmlns:a16="http://schemas.microsoft.com/office/drawing/2014/main" id="{E28F29F8-000A-FD47-0907-8620344E6626}"/>
              </a:ext>
            </a:extLst>
          </p:cNvPr>
          <p:cNvSpPr>
            <a:spLocks noGrp="1"/>
          </p:cNvSpPr>
          <p:nvPr>
            <p:ph idx="1"/>
          </p:nvPr>
        </p:nvSpPr>
        <p:spPr>
          <a:xfrm>
            <a:off x="946676" y="1575593"/>
            <a:ext cx="10699892" cy="5032375"/>
          </a:xfrm>
        </p:spPr>
        <p:txBody>
          <a:bodyPr>
            <a:normAutofit fontScale="85000" lnSpcReduction="20000"/>
          </a:bodyPr>
          <a:lstStyle/>
          <a:p>
            <a:pPr>
              <a:lnSpc>
                <a:spcPct val="107000"/>
              </a:lnSpc>
              <a:spcAft>
                <a:spcPts val="800"/>
              </a:spcAft>
            </a:pPr>
            <a:r>
              <a:rPr lang="he-IL" sz="2800" dirty="0">
                <a:effectLst/>
                <a:latin typeface="Calibri" panose="020F0502020204030204" pitchFamily="34" charset="0"/>
                <a:ea typeface="Calibri" panose="020F0502020204030204" pitchFamily="34" charset="0"/>
                <a:cs typeface="Calibri" panose="020F0502020204030204" pitchFamily="34" charset="0"/>
              </a:rPr>
              <a:t>אוהבים להתחפש</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he-IL" sz="2800" dirty="0">
                <a:effectLst/>
                <a:latin typeface="Calibri" panose="020F0502020204030204" pitchFamily="34" charset="0"/>
                <a:ea typeface="Calibri" panose="020F0502020204030204" pitchFamily="34" charset="0"/>
                <a:cs typeface="Calibri" panose="020F0502020204030204" pitchFamily="34" charset="0"/>
              </a:rPr>
              <a:t>התחפשו לחייל/שוטר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he-IL" sz="2800" dirty="0">
                <a:effectLst/>
                <a:latin typeface="Calibri" panose="020F0502020204030204" pitchFamily="34" charset="0"/>
                <a:ea typeface="Calibri" panose="020F0502020204030204" pitchFamily="34" charset="0"/>
                <a:cs typeface="Calibri" panose="020F0502020204030204" pitchFamily="34" charset="0"/>
              </a:rPr>
              <a:t>היו אסתר המלכה/המלך אחשוורוש</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he-IL" sz="2800" dirty="0">
                <a:effectLst/>
                <a:latin typeface="Calibri" panose="020F0502020204030204" pitchFamily="34" charset="0"/>
                <a:ea typeface="Calibri" panose="020F0502020204030204" pitchFamily="34" charset="0"/>
                <a:cs typeface="Calibri" panose="020F0502020204030204" pitchFamily="34" charset="0"/>
              </a:rPr>
              <a:t>ממש לא אהבו להתחפש</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he-IL" sz="2800" dirty="0">
                <a:effectLst/>
                <a:latin typeface="Calibri" panose="020F0502020204030204" pitchFamily="34" charset="0"/>
                <a:ea typeface="Calibri" panose="020F0502020204030204" pitchFamily="34" charset="0"/>
                <a:cs typeface="Calibri" panose="020F0502020204030204" pitchFamily="34" charset="0"/>
              </a:rPr>
              <a:t>התחפשו בתחפושת שהביכה אותם</a:t>
            </a:r>
            <a:r>
              <a:rPr lang="he-IL" dirty="0">
                <a:latin typeface="Calibri" panose="020F0502020204030204" pitchFamily="34" charset="0"/>
                <a:ea typeface="Calibri" panose="020F0502020204030204" pitchFamily="34" charset="0"/>
                <a:cs typeface="Calibri" panose="020F0502020204030204" pitchFamily="34" charset="0"/>
              </a:rPr>
              <a:t>  או שלא היו מרוצים ממנה</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he-IL" sz="2800" dirty="0">
                <a:effectLst/>
                <a:latin typeface="Calibri" panose="020F0502020204030204" pitchFamily="34" charset="0"/>
                <a:ea typeface="Calibri" panose="020F0502020204030204" pitchFamily="34" charset="0"/>
                <a:cs typeface="Calibri" panose="020F0502020204030204" pitchFamily="34" charset="0"/>
              </a:rPr>
              <a:t>שאצלם בבית הכינו לבד את התחפושות</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pPr>
            <a:r>
              <a:rPr lang="he-IL" sz="2800" dirty="0">
                <a:effectLst/>
                <a:latin typeface="Calibri" panose="020F0502020204030204" pitchFamily="34" charset="0"/>
                <a:ea typeface="Calibri" panose="020F0502020204030204" pitchFamily="34" charset="0"/>
                <a:cs typeface="Calibri" panose="020F0502020204030204" pitchFamily="34" charset="0"/>
              </a:rPr>
              <a:t>שנהנ</a:t>
            </a:r>
            <a:r>
              <a:rPr lang="he-IL" dirty="0">
                <a:latin typeface="Calibri" panose="020F0502020204030204" pitchFamily="34" charset="0"/>
                <a:ea typeface="Calibri" panose="020F0502020204030204" pitchFamily="34" charset="0"/>
                <a:cs typeface="Calibri" panose="020F0502020204030204" pitchFamily="34" charset="0"/>
              </a:rPr>
              <a:t>ו</a:t>
            </a:r>
            <a:r>
              <a:rPr lang="he-IL" sz="2800" dirty="0">
                <a:effectLst/>
                <a:latin typeface="Calibri" panose="020F0502020204030204" pitchFamily="34" charset="0"/>
                <a:ea typeface="Calibri" panose="020F0502020204030204" pitchFamily="34" charset="0"/>
                <a:cs typeface="Calibri" panose="020F0502020204030204" pitchFamily="34" charset="0"/>
              </a:rPr>
              <a:t> לארגן משלוחי מנות</a:t>
            </a:r>
          </a:p>
          <a:p>
            <a:pPr algn="r" rtl="1">
              <a:lnSpc>
                <a:spcPct val="107000"/>
              </a:lnSpc>
              <a:spcAft>
                <a:spcPts val="800"/>
              </a:spcAft>
            </a:pPr>
            <a:r>
              <a:rPr lang="he-IL" dirty="0">
                <a:latin typeface="Calibri" panose="020F0502020204030204" pitchFamily="34" charset="0"/>
                <a:ea typeface="Calibri" panose="020F0502020204030204" pitchFamily="34" charset="0"/>
                <a:cs typeface="Calibri" panose="020F0502020204030204" pitchFamily="34" charset="0"/>
              </a:rPr>
              <a:t>שאי פעם התחפשו לליצן</a:t>
            </a:r>
          </a:p>
          <a:p>
            <a:pPr algn="r" rtl="1">
              <a:lnSpc>
                <a:spcPct val="107000"/>
              </a:lnSpc>
              <a:spcAft>
                <a:spcPts val="800"/>
              </a:spcAft>
            </a:pPr>
            <a:r>
              <a:rPr lang="he-IL" dirty="0">
                <a:latin typeface="Calibri" panose="020F0502020204030204" pitchFamily="34" charset="0"/>
                <a:ea typeface="Calibri" panose="020F0502020204030204" pitchFamily="34" charset="0"/>
                <a:cs typeface="Calibri" panose="020F0502020204030204" pitchFamily="34" charset="0"/>
              </a:rPr>
              <a:t>שנהגו להתחפש בתחפושות מקוריות</a:t>
            </a:r>
          </a:p>
        </p:txBody>
      </p:sp>
      <p:pic>
        <p:nvPicPr>
          <p:cNvPr id="10" name="תמונה 9">
            <a:extLst>
              <a:ext uri="{FF2B5EF4-FFF2-40B4-BE49-F238E27FC236}">
                <a16:creationId xmlns:a16="http://schemas.microsoft.com/office/drawing/2014/main" id="{21A76CE5-7A02-953C-86DF-C2E41BF28EEC}"/>
              </a:ext>
            </a:extLst>
          </p:cNvPr>
          <p:cNvPicPr>
            <a:picLocks noChangeAspect="1"/>
          </p:cNvPicPr>
          <p:nvPr/>
        </p:nvPicPr>
        <p:blipFill>
          <a:blip r:embed="rId3">
            <a:clrChange>
              <a:clrFrom>
                <a:srgbClr val="F8F8F8"/>
              </a:clrFrom>
              <a:clrTo>
                <a:srgbClr val="F8F8F8">
                  <a:alpha val="0"/>
                </a:srgbClr>
              </a:clrTo>
            </a:clrChange>
          </a:blip>
          <a:stretch>
            <a:fillRect/>
          </a:stretch>
        </p:blipFill>
        <p:spPr>
          <a:xfrm>
            <a:off x="69332" y="385573"/>
            <a:ext cx="3109455" cy="5430473"/>
          </a:xfrm>
          <a:prstGeom prst="rect">
            <a:avLst/>
          </a:prstGeom>
        </p:spPr>
      </p:pic>
      <p:pic>
        <p:nvPicPr>
          <p:cNvPr id="8" name="תמונה 7">
            <a:extLst>
              <a:ext uri="{FF2B5EF4-FFF2-40B4-BE49-F238E27FC236}">
                <a16:creationId xmlns:a16="http://schemas.microsoft.com/office/drawing/2014/main" id="{A5B11F5C-CF00-4132-5364-EDD837298132}"/>
              </a:ext>
            </a:extLst>
          </p:cNvPr>
          <p:cNvPicPr>
            <a:picLocks noChangeAspect="1"/>
          </p:cNvPicPr>
          <p:nvPr/>
        </p:nvPicPr>
        <p:blipFill>
          <a:blip r:embed="rId4"/>
          <a:stretch>
            <a:fillRect/>
          </a:stretch>
        </p:blipFill>
        <p:spPr>
          <a:xfrm>
            <a:off x="946676" y="3226340"/>
            <a:ext cx="2902229" cy="2930226"/>
          </a:xfrm>
          <a:prstGeom prst="ellipse">
            <a:avLst/>
          </a:prstGeom>
        </p:spPr>
      </p:pic>
    </p:spTree>
    <p:extLst>
      <p:ext uri="{BB962C8B-B14F-4D97-AF65-F5344CB8AC3E}">
        <p14:creationId xmlns:p14="http://schemas.microsoft.com/office/powerpoint/2010/main" val="182167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a:extLst>
              <a:ext uri="{FF2B5EF4-FFF2-40B4-BE49-F238E27FC236}">
                <a16:creationId xmlns:a16="http://schemas.microsoft.com/office/drawing/2014/main" id="{50491CBD-2D84-4E85-DB4A-7870E99887AD}"/>
              </a:ext>
            </a:extLst>
          </p:cNvPr>
          <p:cNvGrpSpPr/>
          <p:nvPr/>
        </p:nvGrpSpPr>
        <p:grpSpPr>
          <a:xfrm rot="5400000">
            <a:off x="-1712935" y="1712935"/>
            <a:ext cx="6858002" cy="3432131"/>
            <a:chOff x="0" y="0"/>
            <a:chExt cx="6186311" cy="2239770"/>
          </a:xfrm>
          <a:solidFill>
            <a:srgbClr val="FCDFDD"/>
          </a:solidFill>
        </p:grpSpPr>
        <p:sp>
          <p:nvSpPr>
            <p:cNvPr id="13" name="Freeform 3">
              <a:extLst>
                <a:ext uri="{FF2B5EF4-FFF2-40B4-BE49-F238E27FC236}">
                  <a16:creationId xmlns:a16="http://schemas.microsoft.com/office/drawing/2014/main" id="{AF748D4A-2C75-3BF0-B017-CE583AD73858}"/>
                </a:ext>
              </a:extLst>
            </p:cNvPr>
            <p:cNvSpPr/>
            <p:nvPr/>
          </p:nvSpPr>
          <p:spPr>
            <a:xfrm>
              <a:off x="0" y="0"/>
              <a:ext cx="6186311" cy="2239770"/>
            </a:xfrm>
            <a:custGeom>
              <a:avLst/>
              <a:gdLst/>
              <a:ahLst/>
              <a:cxnLst/>
              <a:rect l="l" t="t" r="r" b="b"/>
              <a:pathLst>
                <a:path w="6186311" h="2239770">
                  <a:moveTo>
                    <a:pt x="0" y="0"/>
                  </a:moveTo>
                  <a:lnTo>
                    <a:pt x="6186311" y="0"/>
                  </a:lnTo>
                  <a:lnTo>
                    <a:pt x="6186311" y="2239770"/>
                  </a:lnTo>
                  <a:lnTo>
                    <a:pt x="0" y="2239770"/>
                  </a:lnTo>
                  <a:close/>
                </a:path>
              </a:pathLst>
            </a:custGeom>
            <a:grpFill/>
            <a:ln>
              <a:noFill/>
            </a:ln>
          </p:spPr>
          <p:style>
            <a:lnRef idx="0">
              <a:scrgbClr r="0" g="0" b="0"/>
            </a:lnRef>
            <a:fillRef idx="0">
              <a:scrgbClr r="0" g="0" b="0"/>
            </a:fillRef>
            <a:effectRef idx="0">
              <a:scrgbClr r="0" g="0" b="0"/>
            </a:effectRef>
            <a:fontRef idx="minor">
              <a:schemeClr val="lt1"/>
            </a:fontRef>
          </p:style>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CCFF"/>
                </a:solidFill>
                <a:effectLst/>
                <a:uLnTx/>
                <a:uFillTx/>
                <a:latin typeface="Calibri" panose="020F0502020204030204"/>
                <a:ea typeface="+mn-ea"/>
                <a:cs typeface="Arial" panose="020B0604020202020204" pitchFamily="34" charset="0"/>
              </a:endParaRPr>
            </a:p>
          </p:txBody>
        </p:sp>
      </p:grpSp>
      <p:sp>
        <p:nvSpPr>
          <p:cNvPr id="14" name="מלבן 13">
            <a:extLst>
              <a:ext uri="{FF2B5EF4-FFF2-40B4-BE49-F238E27FC236}">
                <a16:creationId xmlns:a16="http://schemas.microsoft.com/office/drawing/2014/main" id="{16EBD169-C2FA-21CC-4ADF-0CE07F9FAF36}"/>
              </a:ext>
            </a:extLst>
          </p:cNvPr>
          <p:cNvSpPr/>
          <p:nvPr/>
        </p:nvSpPr>
        <p:spPr>
          <a:xfrm>
            <a:off x="1063156" y="1435082"/>
            <a:ext cx="10065685" cy="5223650"/>
          </a:xfrm>
          <a:prstGeom prst="rect">
            <a:avLst/>
          </a:prstGeom>
          <a:noFill/>
          <a:ln w="57150"/>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p:txBody>
      </p:sp>
      <p:sp>
        <p:nvSpPr>
          <p:cNvPr id="3" name="מציין מיקום תוכן 2">
            <a:extLst>
              <a:ext uri="{FF2B5EF4-FFF2-40B4-BE49-F238E27FC236}">
                <a16:creationId xmlns:a16="http://schemas.microsoft.com/office/drawing/2014/main" id="{F588DC91-18F0-0FFB-49A9-DA9711B7C068}"/>
              </a:ext>
            </a:extLst>
          </p:cNvPr>
          <p:cNvSpPr>
            <a:spLocks noGrp="1"/>
          </p:cNvSpPr>
          <p:nvPr>
            <p:ph idx="1"/>
          </p:nvPr>
        </p:nvSpPr>
        <p:spPr>
          <a:xfrm>
            <a:off x="3002163" y="1556442"/>
            <a:ext cx="7736936" cy="5102290"/>
          </a:xfrm>
        </p:spPr>
        <p:txBody>
          <a:bodyPr>
            <a:normAutofit lnSpcReduction="10000"/>
          </a:bodyPr>
          <a:lstStyle/>
          <a:p>
            <a:pPr marL="0" indent="0" algn="r" rtl="1">
              <a:lnSpc>
                <a:spcPct val="107000"/>
              </a:lnSpc>
              <a:spcAft>
                <a:spcPts val="800"/>
              </a:spcAft>
              <a:buNone/>
            </a:pPr>
            <a:r>
              <a:rPr lang="he-IL" sz="2400" dirty="0">
                <a:latin typeface="Calibri" panose="020F0502020204030204" pitchFamily="34" charset="0"/>
                <a:cs typeface="Calibri" panose="020F0502020204030204" pitchFamily="34" charset="0"/>
              </a:rPr>
              <a:t>היזכרו בתחפושת שהתחפשתם אליה בעבר ותרצו לשתף בה.</a:t>
            </a:r>
          </a:p>
          <a:p>
            <a:pPr marL="0" indent="0" algn="r" rtl="1">
              <a:lnSpc>
                <a:spcPct val="107000"/>
              </a:lnSpc>
              <a:spcAft>
                <a:spcPts val="800"/>
              </a:spcAft>
              <a:buNone/>
            </a:pPr>
            <a:r>
              <a:rPr lang="he-IL" sz="2400" dirty="0">
                <a:latin typeface="Calibri" panose="020F0502020204030204" pitchFamily="34" charset="0"/>
                <a:cs typeface="Calibri" panose="020F0502020204030204" pitchFamily="34" charset="0"/>
              </a:rPr>
              <a:t>זו יכולה להיות תחפושת ש..</a:t>
            </a:r>
          </a:p>
          <a:p>
            <a:pPr marL="0" lvl="0" indent="0" algn="r" rtl="1">
              <a:lnSpc>
                <a:spcPct val="107000"/>
              </a:lnSpc>
              <a:buNone/>
            </a:pPr>
            <a:r>
              <a:rPr lang="he-IL" sz="2400" dirty="0">
                <a:latin typeface="Calibri" panose="020F0502020204030204" pitchFamily="34" charset="0"/>
                <a:cs typeface="Calibri" panose="020F0502020204030204" pitchFamily="34" charset="0"/>
              </a:rPr>
              <a:t>- אהבתם מאוד והתחברתם אליה</a:t>
            </a:r>
            <a:endParaRPr lang="en-US" sz="2400" dirty="0">
              <a:latin typeface="Calibri" panose="020F0502020204030204" pitchFamily="34" charset="0"/>
              <a:cs typeface="Calibri" panose="020F0502020204030204" pitchFamily="34" charset="0"/>
            </a:endParaRPr>
          </a:p>
          <a:p>
            <a:pPr lvl="0" algn="r" rtl="1">
              <a:lnSpc>
                <a:spcPct val="107000"/>
              </a:lnSpc>
              <a:buFontTx/>
              <a:buChar char="-"/>
            </a:pPr>
            <a:r>
              <a:rPr lang="he-IL" sz="2400" dirty="0">
                <a:latin typeface="Calibri" panose="020F0502020204030204" pitchFamily="34" charset="0"/>
                <a:cs typeface="Calibri" panose="020F0502020204030204" pitchFamily="34" charset="0"/>
              </a:rPr>
              <a:t>פחות אהבתם / בחרו אותה עבורכם</a:t>
            </a:r>
          </a:p>
          <a:p>
            <a:pPr lvl="0" algn="r" rtl="1">
              <a:lnSpc>
                <a:spcPct val="107000"/>
              </a:lnSpc>
              <a:buFontTx/>
              <a:buChar char="-"/>
            </a:pPr>
            <a:endParaRPr lang="he-IL" sz="2400" dirty="0">
              <a:latin typeface="Calibri" panose="020F0502020204030204" pitchFamily="34" charset="0"/>
              <a:cs typeface="Calibri" panose="020F0502020204030204" pitchFamily="34" charset="0"/>
            </a:endParaRPr>
          </a:p>
          <a:p>
            <a:pPr marL="0" lvl="0" indent="0" algn="r" rtl="1">
              <a:lnSpc>
                <a:spcPct val="107000"/>
              </a:lnSpc>
              <a:buNone/>
            </a:pPr>
            <a:r>
              <a:rPr lang="he-IL" sz="2400" dirty="0">
                <a:latin typeface="Calibri" panose="020F0502020204030204" pitchFamily="34" charset="0"/>
                <a:cs typeface="Calibri" panose="020F0502020204030204" pitchFamily="34" charset="0"/>
              </a:rPr>
              <a:t>בקשו מהבינה המלאכותית ליצור תמונה שמייצגת תחפושת זו.</a:t>
            </a:r>
          </a:p>
          <a:p>
            <a:pPr marL="0" lvl="0" indent="0" algn="r" rtl="1">
              <a:lnSpc>
                <a:spcPct val="107000"/>
              </a:lnSpc>
              <a:buNone/>
            </a:pPr>
            <a:r>
              <a:rPr lang="he-IL" sz="2400" dirty="0">
                <a:latin typeface="Calibri" panose="020F0502020204030204" pitchFamily="34" charset="0"/>
                <a:cs typeface="Calibri" panose="020F0502020204030204" pitchFamily="34" charset="0"/>
              </a:rPr>
              <a:t>מה דעתכם על התמונה שנוצרה? </a:t>
            </a:r>
            <a:br>
              <a:rPr lang="en-US" sz="2400" dirty="0">
                <a:latin typeface="Calibri" panose="020F0502020204030204" pitchFamily="34" charset="0"/>
                <a:cs typeface="Calibri" panose="020F0502020204030204" pitchFamily="34" charset="0"/>
              </a:rPr>
            </a:br>
            <a:r>
              <a:rPr lang="he-IL" sz="2400" dirty="0">
                <a:latin typeface="Calibri" panose="020F0502020204030204" pitchFamily="34" charset="0"/>
                <a:cs typeface="Calibri" panose="020F0502020204030204" pitchFamily="34" charset="0"/>
              </a:rPr>
              <a:t>האם היא קרובה למה שהיה במציאות?</a:t>
            </a:r>
          </a:p>
          <a:p>
            <a:pPr marL="0" lvl="0" indent="0" algn="r" rtl="1">
              <a:lnSpc>
                <a:spcPct val="107000"/>
              </a:lnSpc>
              <a:buNone/>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מוזמנים לשתף – </a:t>
            </a:r>
            <a:br>
              <a:rPr lang="en-US" sz="2400" dirty="0">
                <a:solidFill>
                  <a:prstClr val="black"/>
                </a:solidFill>
                <a:latin typeface="Calibri" panose="020F0502020204030204" pitchFamily="34" charset="0"/>
                <a:cs typeface="Calibri" panose="020F0502020204030204" pitchFamily="34" charset="0"/>
              </a:rPr>
            </a:br>
            <a:r>
              <a:rPr lang="he-IL" sz="2400" dirty="0">
                <a:solidFill>
                  <a:prstClr val="black"/>
                </a:solidFill>
                <a:latin typeface="Calibri" panose="020F0502020204030204" pitchFamily="34" charset="0"/>
                <a:cs typeface="Calibri" panose="020F0502020204030204" pitchFamily="34" charset="0"/>
              </a:rPr>
              <a:t>באיזה גיל התחפשתם בתחפושת זו?</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האם הייתם</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בוחרים את</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התחפושת כיום?</a:t>
            </a:r>
            <a:endParaRPr lang="he-IL" dirty="0"/>
          </a:p>
        </p:txBody>
      </p:sp>
      <p:pic>
        <p:nvPicPr>
          <p:cNvPr id="15" name="תמונה 14">
            <a:extLst>
              <a:ext uri="{FF2B5EF4-FFF2-40B4-BE49-F238E27FC236}">
                <a16:creationId xmlns:a16="http://schemas.microsoft.com/office/drawing/2014/main" id="{E6549341-E4AF-1ED6-0160-DF5EC85D2B24}"/>
              </a:ext>
            </a:extLst>
          </p:cNvPr>
          <p:cNvPicPr>
            <a:picLocks noChangeAspect="1"/>
          </p:cNvPicPr>
          <p:nvPr/>
        </p:nvPicPr>
        <p:blipFill>
          <a:blip r:embed="rId3">
            <a:clrChange>
              <a:clrFrom>
                <a:srgbClr val="F8F8F8"/>
              </a:clrFrom>
              <a:clrTo>
                <a:srgbClr val="F8F8F8">
                  <a:alpha val="0"/>
                </a:srgbClr>
              </a:clrTo>
            </a:clrChange>
          </a:blip>
          <a:stretch>
            <a:fillRect/>
          </a:stretch>
        </p:blipFill>
        <p:spPr>
          <a:xfrm>
            <a:off x="1089453" y="2292263"/>
            <a:ext cx="3825419" cy="1565753"/>
          </a:xfrm>
          <a:prstGeom prst="rect">
            <a:avLst/>
          </a:prstGeom>
        </p:spPr>
      </p:pic>
      <p:sp>
        <p:nvSpPr>
          <p:cNvPr id="2" name="כותרת 1">
            <a:extLst>
              <a:ext uri="{FF2B5EF4-FFF2-40B4-BE49-F238E27FC236}">
                <a16:creationId xmlns:a16="http://schemas.microsoft.com/office/drawing/2014/main" id="{E726B197-947D-5B20-C833-847A2E65D17E}"/>
              </a:ext>
            </a:extLst>
          </p:cNvPr>
          <p:cNvSpPr>
            <a:spLocks noGrp="1"/>
          </p:cNvSpPr>
          <p:nvPr>
            <p:ph type="title"/>
          </p:nvPr>
        </p:nvSpPr>
        <p:spPr>
          <a:xfrm>
            <a:off x="2185088" y="109519"/>
            <a:ext cx="7821823" cy="1325563"/>
          </a:xfrm>
        </p:spPr>
        <p:txBody>
          <a:bodyPr>
            <a:noAutofit/>
          </a:bodyPr>
          <a:lstStyle/>
          <a:p>
            <a:pPr algn="ctr"/>
            <a:r>
              <a:rPr lang="he-IL" sz="4800" b="1" dirty="0">
                <a:solidFill>
                  <a:srgbClr val="F1A1A1"/>
                </a:solidFill>
                <a:latin typeface="Calibri" panose="020F0502020204030204" pitchFamily="34" charset="0"/>
                <a:cs typeface="Calibri" panose="020F0502020204030204" pitchFamily="34" charset="0"/>
              </a:rPr>
              <a:t>פעילות 2</a:t>
            </a:r>
            <a:br>
              <a:rPr lang="he-IL" sz="4800" b="1" dirty="0">
                <a:solidFill>
                  <a:srgbClr val="F1A1A1"/>
                </a:solidFill>
                <a:latin typeface="Calibri" panose="020F0502020204030204" pitchFamily="34" charset="0"/>
                <a:cs typeface="Calibri" panose="020F0502020204030204" pitchFamily="34" charset="0"/>
              </a:rPr>
            </a:br>
            <a:r>
              <a:rPr lang="he-IL" sz="4800" b="1" dirty="0">
                <a:solidFill>
                  <a:srgbClr val="F1A1A1"/>
                </a:solidFill>
                <a:latin typeface="Calibri" panose="020F0502020204030204" pitchFamily="34" charset="0"/>
                <a:cs typeface="Calibri" panose="020F0502020204030204" pitchFamily="34" charset="0"/>
              </a:rPr>
              <a:t>על תמונה ובינה</a:t>
            </a:r>
          </a:p>
        </p:txBody>
      </p:sp>
    </p:spTree>
    <p:extLst>
      <p:ext uri="{BB962C8B-B14F-4D97-AF65-F5344CB8AC3E}">
        <p14:creationId xmlns:p14="http://schemas.microsoft.com/office/powerpoint/2010/main" val="774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58BF9-4A1B-B656-F897-B2D3457D92C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2FF921-DEDC-55FC-2A61-951CFD2A8C80}"/>
              </a:ext>
            </a:extLst>
          </p:cNvPr>
          <p:cNvGrpSpPr/>
          <p:nvPr/>
        </p:nvGrpSpPr>
        <p:grpSpPr>
          <a:xfrm>
            <a:off x="0" y="1569660"/>
            <a:ext cx="12192000" cy="5288339"/>
            <a:chOff x="0" y="0"/>
            <a:chExt cx="6186311" cy="2239770"/>
          </a:xfrm>
          <a:solidFill>
            <a:srgbClr val="FCDFDD"/>
          </a:solidFill>
        </p:grpSpPr>
        <p:sp>
          <p:nvSpPr>
            <p:cNvPr id="3" name="Freeform 3">
              <a:extLst>
                <a:ext uri="{FF2B5EF4-FFF2-40B4-BE49-F238E27FC236}">
                  <a16:creationId xmlns:a16="http://schemas.microsoft.com/office/drawing/2014/main" id="{BD16C917-C08F-9D0F-0C49-2F830DBBC770}"/>
                </a:ext>
              </a:extLst>
            </p:cNvPr>
            <p:cNvSpPr/>
            <p:nvPr/>
          </p:nvSpPr>
          <p:spPr>
            <a:xfrm>
              <a:off x="0" y="0"/>
              <a:ext cx="6186311" cy="2239770"/>
            </a:xfrm>
            <a:custGeom>
              <a:avLst/>
              <a:gdLst/>
              <a:ahLst/>
              <a:cxnLst/>
              <a:rect l="l" t="t" r="r" b="b"/>
              <a:pathLst>
                <a:path w="6186311" h="2239770">
                  <a:moveTo>
                    <a:pt x="0" y="0"/>
                  </a:moveTo>
                  <a:lnTo>
                    <a:pt x="6186311" y="0"/>
                  </a:lnTo>
                  <a:lnTo>
                    <a:pt x="6186311" y="2239770"/>
                  </a:lnTo>
                  <a:lnTo>
                    <a:pt x="0" y="2239770"/>
                  </a:lnTo>
                  <a:close/>
                </a:path>
              </a:pathLst>
            </a:custGeom>
            <a:grpFill/>
            <a:ln>
              <a:noFill/>
            </a:ln>
          </p:spPr>
          <p:style>
            <a:lnRef idx="0">
              <a:scrgbClr r="0" g="0" b="0"/>
            </a:lnRef>
            <a:fillRef idx="0">
              <a:scrgbClr r="0" g="0" b="0"/>
            </a:fillRef>
            <a:effectRef idx="0">
              <a:scrgbClr r="0" g="0" b="0"/>
            </a:effectRef>
            <a:fontRef idx="minor">
              <a:schemeClr val="lt1"/>
            </a:fontRef>
          </p:style>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CCFF"/>
                </a:solidFill>
                <a:effectLst/>
                <a:uLnTx/>
                <a:uFillTx/>
                <a:latin typeface="Calibri" panose="020F0502020204030204"/>
                <a:ea typeface="+mn-ea"/>
                <a:cs typeface="Arial" panose="020B0604020202020204" pitchFamily="34" charset="0"/>
              </a:endParaRPr>
            </a:p>
          </p:txBody>
        </p:sp>
      </p:grpSp>
      <p:sp>
        <p:nvSpPr>
          <p:cNvPr id="6" name="כותרת 1">
            <a:extLst>
              <a:ext uri="{FF2B5EF4-FFF2-40B4-BE49-F238E27FC236}">
                <a16:creationId xmlns:a16="http://schemas.microsoft.com/office/drawing/2014/main" id="{82C009C2-3DE8-8D77-D781-370984488F86}"/>
              </a:ext>
            </a:extLst>
          </p:cNvPr>
          <p:cNvSpPr txBox="1">
            <a:spLocks/>
          </p:cNvSpPr>
          <p:nvPr/>
        </p:nvSpPr>
        <p:spPr>
          <a:xfrm>
            <a:off x="3056351" y="1745023"/>
            <a:ext cx="8319595" cy="4831141"/>
          </a:xfrm>
          <a:prstGeom prst="rect">
            <a:avLst/>
          </a:prstGeom>
        </p:spPr>
        <p:txBody>
          <a:bodyP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r" defTabSz="914400" rtl="1" eaLnBrk="1" fontAlgn="auto" latinLnBrk="0" hangingPunct="1">
              <a:lnSpc>
                <a:spcPct val="107000"/>
              </a:lnSpc>
              <a:spcBef>
                <a:spcPct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בשבילי "להתחפש" מרגיש כמו...</a:t>
            </a:r>
          </a:p>
          <a:p>
            <a:pPr marL="342900" marR="0" lvl="0" indent="-342900" algn="r" defTabSz="914400" rtl="1" eaLnBrk="1" fontAlgn="auto" latinLnBrk="0" hangingPunct="1">
              <a:lnSpc>
                <a:spcPct val="107000"/>
              </a:lnSpc>
              <a:spcBef>
                <a:spcPct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לאלו תחפושות התחפשתי במהלך השנים</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342900" marR="0" lvl="0" indent="-342900" algn="r" defTabSz="914400" rtl="1" eaLnBrk="1" fontAlgn="auto" latinLnBrk="0" hangingPunct="1">
              <a:lnSpc>
                <a:spcPct val="107000"/>
              </a:lnSpc>
              <a:spcBef>
                <a:spcPct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זיכרון מיוחד של תחפושת מיוחדת שאני נושא/נושאת עימי...</a:t>
            </a:r>
          </a:p>
          <a:p>
            <a:pPr marL="342900" marR="0" lvl="0" indent="-342900" algn="r" defTabSz="914400" rtl="1" eaLnBrk="1" fontAlgn="auto" latinLnBrk="0" hangingPunct="1">
              <a:lnSpc>
                <a:spcPct val="107000"/>
              </a:lnSpc>
              <a:spcBef>
                <a:spcPct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למה רציתי/הייתי רוצה להתחפש ולא התחפשתי</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t>
            </a:r>
            <a:endPar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342900" marR="0" lvl="0" indent="-342900" algn="r" defTabSz="914400" rtl="1" eaLnBrk="1" fontAlgn="auto" latinLnBrk="0" hangingPunct="1">
              <a:lnSpc>
                <a:spcPct val="107000"/>
              </a:lnSpc>
              <a:spcBef>
                <a:spcPct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למה הייתי מתחפש/מתחפשת היום?</a:t>
            </a:r>
          </a:p>
          <a:p>
            <a:pPr marL="342900" marR="0" lvl="0" indent="-342900" algn="r" defTabSz="914400" rtl="1" eaLnBrk="1" fontAlgn="auto" latinLnBrk="0" hangingPunct="1">
              <a:lnSpc>
                <a:spcPct val="107000"/>
              </a:lnSpc>
              <a:spcBef>
                <a:spcPct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למה לא הייתי רוצה להתחפש לעולם?</a:t>
            </a:r>
          </a:p>
          <a:p>
            <a:pPr marL="342900" marR="0" lvl="0" indent="-342900" algn="r" defTabSz="914400" rtl="1" eaLnBrk="1" fontAlgn="auto" latinLnBrk="0" hangingPunct="1">
              <a:lnSpc>
                <a:spcPct val="107000"/>
              </a:lnSpc>
              <a:spcBef>
                <a:spcPct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תחפושת שראיתי אצל אחרים ואהבתי</a:t>
            </a:r>
          </a:p>
          <a:p>
            <a:pPr marL="342900" marR="0" lvl="0" indent="-342900" algn="r" defTabSz="914400" rtl="1" eaLnBrk="1" fontAlgn="auto" latinLnBrk="0" hangingPunct="1">
              <a:lnSpc>
                <a:spcPct val="107000"/>
              </a:lnSpc>
              <a:spcBef>
                <a:spcPct val="0"/>
              </a:spcBef>
              <a:spcAft>
                <a:spcPts val="80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תחפושת מקורית שנתקלתי בה במהלך השנים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8" name="תיבת טקסט 7">
            <a:extLst>
              <a:ext uri="{FF2B5EF4-FFF2-40B4-BE49-F238E27FC236}">
                <a16:creationId xmlns:a16="http://schemas.microsoft.com/office/drawing/2014/main" id="{E8EE1C2A-F789-DE8F-81FE-4D24B10D81EC}"/>
              </a:ext>
            </a:extLst>
          </p:cNvPr>
          <p:cNvSpPr txBox="1"/>
          <p:nvPr/>
        </p:nvSpPr>
        <p:spPr>
          <a:xfrm>
            <a:off x="3471964" y="0"/>
            <a:ext cx="5463664" cy="156966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F1A1A1"/>
                </a:solidFill>
                <a:effectLst/>
                <a:uLnTx/>
                <a:uFillTx/>
                <a:latin typeface="Calibri" panose="020F0502020204030204" pitchFamily="34" charset="0"/>
                <a:ea typeface="+mn-ea"/>
                <a:cs typeface="Calibri" panose="020F0502020204030204" pitchFamily="34" charset="0"/>
              </a:rPr>
              <a:t>פעילות 3</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F1A1A1"/>
                </a:solidFill>
                <a:effectLst/>
                <a:uLnTx/>
                <a:uFillTx/>
                <a:latin typeface="Calibri" panose="020F0502020204030204" pitchFamily="34" charset="0"/>
                <a:ea typeface="+mn-ea"/>
                <a:cs typeface="Calibri" panose="020F0502020204030204" pitchFamily="34" charset="0"/>
              </a:rPr>
              <a:t>משתה ושמחה</a:t>
            </a:r>
          </a:p>
        </p:txBody>
      </p:sp>
      <p:pic>
        <p:nvPicPr>
          <p:cNvPr id="11" name="תמונה 10">
            <a:extLst>
              <a:ext uri="{FF2B5EF4-FFF2-40B4-BE49-F238E27FC236}">
                <a16:creationId xmlns:a16="http://schemas.microsoft.com/office/drawing/2014/main" id="{7A395EBD-72C3-488E-1ABD-CB98CF9787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2" y="1718302"/>
            <a:ext cx="3805881" cy="5139697"/>
          </a:xfrm>
          <a:prstGeom prst="rect">
            <a:avLst/>
          </a:prstGeom>
        </p:spPr>
      </p:pic>
    </p:spTree>
    <p:extLst>
      <p:ext uri="{BB962C8B-B14F-4D97-AF65-F5344CB8AC3E}">
        <p14:creationId xmlns:p14="http://schemas.microsoft.com/office/powerpoint/2010/main" val="39561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86076-5250-04B4-AF87-52C9E57AC8C1}"/>
            </a:ext>
          </a:extLst>
        </p:cNvPr>
        <p:cNvGrpSpPr/>
        <p:nvPr/>
      </p:nvGrpSpPr>
      <p:grpSpPr>
        <a:xfrm>
          <a:off x="0" y="0"/>
          <a:ext cx="0" cy="0"/>
          <a:chOff x="0" y="0"/>
          <a:chExt cx="0" cy="0"/>
        </a:xfrm>
      </p:grpSpPr>
      <p:grpSp>
        <p:nvGrpSpPr>
          <p:cNvPr id="6" name="Group 2">
            <a:extLst>
              <a:ext uri="{FF2B5EF4-FFF2-40B4-BE49-F238E27FC236}">
                <a16:creationId xmlns:a16="http://schemas.microsoft.com/office/drawing/2014/main" id="{FA73871D-6C4F-D203-C6BB-3717EDFCFC5F}"/>
              </a:ext>
            </a:extLst>
          </p:cNvPr>
          <p:cNvGrpSpPr/>
          <p:nvPr/>
        </p:nvGrpSpPr>
        <p:grpSpPr>
          <a:xfrm rot="5400000">
            <a:off x="5032105" y="-368645"/>
            <a:ext cx="6858002" cy="7595287"/>
            <a:chOff x="0" y="0"/>
            <a:chExt cx="6186311" cy="2239770"/>
          </a:xfrm>
          <a:solidFill>
            <a:srgbClr val="FCDFDD"/>
          </a:solidFill>
        </p:grpSpPr>
        <p:sp>
          <p:nvSpPr>
            <p:cNvPr id="7" name="Freeform 3">
              <a:extLst>
                <a:ext uri="{FF2B5EF4-FFF2-40B4-BE49-F238E27FC236}">
                  <a16:creationId xmlns:a16="http://schemas.microsoft.com/office/drawing/2014/main" id="{F365697D-18A9-5CF6-D944-E705B0E3EBD2}"/>
                </a:ext>
              </a:extLst>
            </p:cNvPr>
            <p:cNvSpPr/>
            <p:nvPr/>
          </p:nvSpPr>
          <p:spPr>
            <a:xfrm>
              <a:off x="0" y="0"/>
              <a:ext cx="6186311" cy="2239770"/>
            </a:xfrm>
            <a:custGeom>
              <a:avLst/>
              <a:gdLst/>
              <a:ahLst/>
              <a:cxnLst/>
              <a:rect l="l" t="t" r="r" b="b"/>
              <a:pathLst>
                <a:path w="6186311" h="2239770">
                  <a:moveTo>
                    <a:pt x="0" y="0"/>
                  </a:moveTo>
                  <a:lnTo>
                    <a:pt x="6186311" y="0"/>
                  </a:lnTo>
                  <a:lnTo>
                    <a:pt x="6186311" y="2239770"/>
                  </a:lnTo>
                  <a:lnTo>
                    <a:pt x="0" y="2239770"/>
                  </a:lnTo>
                  <a:close/>
                </a:path>
              </a:pathLst>
            </a:custGeom>
            <a:grpFill/>
            <a:ln>
              <a:noFill/>
            </a:ln>
          </p:spPr>
          <p:style>
            <a:lnRef idx="0">
              <a:scrgbClr r="0" g="0" b="0"/>
            </a:lnRef>
            <a:fillRef idx="0">
              <a:scrgbClr r="0" g="0" b="0"/>
            </a:fillRef>
            <a:effectRef idx="0">
              <a:scrgbClr r="0" g="0" b="0"/>
            </a:effectRef>
            <a:fontRef idx="minor">
              <a:schemeClr val="lt1"/>
            </a:fontRef>
          </p:style>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CCFF"/>
                </a:solidFill>
                <a:effectLst/>
                <a:uLnTx/>
                <a:uFillTx/>
                <a:latin typeface="Calibri" panose="020F0502020204030204"/>
                <a:ea typeface="+mn-ea"/>
                <a:cs typeface="Arial" panose="020B0604020202020204" pitchFamily="34" charset="0"/>
              </a:endParaRPr>
            </a:p>
          </p:txBody>
        </p:sp>
      </p:grpSp>
      <p:pic>
        <p:nvPicPr>
          <p:cNvPr id="5" name="תמונה 4">
            <a:extLst>
              <a:ext uri="{FF2B5EF4-FFF2-40B4-BE49-F238E27FC236}">
                <a16:creationId xmlns:a16="http://schemas.microsoft.com/office/drawing/2014/main" id="{7A700C66-4721-96E9-045F-860588FC8B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707" y="2301097"/>
            <a:ext cx="3601088" cy="3806662"/>
          </a:xfrm>
          <a:prstGeom prst="rect">
            <a:avLst/>
          </a:prstGeom>
        </p:spPr>
      </p:pic>
      <p:sp>
        <p:nvSpPr>
          <p:cNvPr id="12" name="תיבת טקסט 11">
            <a:extLst>
              <a:ext uri="{FF2B5EF4-FFF2-40B4-BE49-F238E27FC236}">
                <a16:creationId xmlns:a16="http://schemas.microsoft.com/office/drawing/2014/main" id="{FDA27564-472B-9AE5-78CE-4621F113C386}"/>
              </a:ext>
            </a:extLst>
          </p:cNvPr>
          <p:cNvSpPr txBox="1"/>
          <p:nvPr/>
        </p:nvSpPr>
        <p:spPr>
          <a:xfrm>
            <a:off x="7928480" y="6337135"/>
            <a:ext cx="3488907"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ptos" panose="02110004020202020204"/>
                <a:ea typeface="+mn-ea"/>
                <a:cs typeface="Arial" panose="020B0604020202020204" pitchFamily="34" charset="0"/>
              </a:rPr>
              <a:t>*חנן בן ארי/ חולם כמו יוסף</a:t>
            </a:r>
          </a:p>
        </p:txBody>
      </p:sp>
      <p:sp>
        <p:nvSpPr>
          <p:cNvPr id="8" name="תיבת טקסט 7">
            <a:extLst>
              <a:ext uri="{FF2B5EF4-FFF2-40B4-BE49-F238E27FC236}">
                <a16:creationId xmlns:a16="http://schemas.microsoft.com/office/drawing/2014/main" id="{FF968FEA-14FD-9078-61B8-311339527AD8}"/>
              </a:ext>
            </a:extLst>
          </p:cNvPr>
          <p:cNvSpPr txBox="1"/>
          <p:nvPr/>
        </p:nvSpPr>
        <p:spPr>
          <a:xfrm>
            <a:off x="5092603" y="1930141"/>
            <a:ext cx="6737005" cy="403187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לכולנו חלקים רבים בתוכנו</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יש חלקים שאנו </a:t>
            </a:r>
            <a:endParaRPr kumimoji="0" lang="he-IL" sz="3200" b="0" i="0" u="none" strike="sng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מביאים לידי ביטוי</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ואחרים שפחות...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חג פורים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מאפשר לבטא חלקים נוספים שלנו,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שמסיבות שונות אנחנו לא מביאים לידי ביטוי ביום יום</a:t>
            </a:r>
            <a:endParaRPr kumimoji="0" lang="he-IL"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תיבת טקסט 1">
            <a:extLst>
              <a:ext uri="{FF2B5EF4-FFF2-40B4-BE49-F238E27FC236}">
                <a16:creationId xmlns:a16="http://schemas.microsoft.com/office/drawing/2014/main" id="{0E011A1A-18A8-BE3E-C489-4FADE6274497}"/>
              </a:ext>
            </a:extLst>
          </p:cNvPr>
          <p:cNvSpPr txBox="1"/>
          <p:nvPr/>
        </p:nvSpPr>
        <p:spPr>
          <a:xfrm>
            <a:off x="4324640" y="111156"/>
            <a:ext cx="7867360" cy="156966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EF9595"/>
                </a:solidFill>
                <a:effectLst/>
                <a:uLnTx/>
                <a:uFillTx/>
                <a:latin typeface="Calibri" panose="020F0502020204030204" pitchFamily="34" charset="0"/>
                <a:ea typeface="+mn-ea"/>
                <a:cs typeface="Calibri" panose="020F0502020204030204" pitchFamily="34" charset="0"/>
              </a:rPr>
              <a:t>פעילות 4</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EF9595"/>
                </a:solidFill>
                <a:effectLst/>
                <a:uLnTx/>
                <a:uFillTx/>
                <a:latin typeface="Calibri" panose="020F0502020204030204" pitchFamily="34" charset="0"/>
                <a:ea typeface="+mn-ea"/>
                <a:cs typeface="Calibri" panose="020F0502020204030204" pitchFamily="34" charset="0"/>
              </a:rPr>
              <a:t>"כל אחת מלכה כמו אסתר.."*</a:t>
            </a:r>
          </a:p>
        </p:txBody>
      </p:sp>
    </p:spTree>
    <p:extLst>
      <p:ext uri="{BB962C8B-B14F-4D97-AF65-F5344CB8AC3E}">
        <p14:creationId xmlns:p14="http://schemas.microsoft.com/office/powerpoint/2010/main" val="147551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CFC8-B3E5-E1E2-CF18-4852AE9BDFD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5B77C85-6E8F-E7F4-419B-CC127399F3AC}"/>
              </a:ext>
            </a:extLst>
          </p:cNvPr>
          <p:cNvGrpSpPr/>
          <p:nvPr/>
        </p:nvGrpSpPr>
        <p:grpSpPr>
          <a:xfrm>
            <a:off x="0" y="1396314"/>
            <a:ext cx="12192000" cy="5461686"/>
            <a:chOff x="0" y="0"/>
            <a:chExt cx="6186311" cy="2239770"/>
          </a:xfrm>
          <a:solidFill>
            <a:srgbClr val="FCDFDD"/>
          </a:solidFill>
        </p:grpSpPr>
        <p:sp>
          <p:nvSpPr>
            <p:cNvPr id="3" name="Freeform 3">
              <a:extLst>
                <a:ext uri="{FF2B5EF4-FFF2-40B4-BE49-F238E27FC236}">
                  <a16:creationId xmlns:a16="http://schemas.microsoft.com/office/drawing/2014/main" id="{224FE035-D0D0-D5F0-5AFC-A423DF61338C}"/>
                </a:ext>
              </a:extLst>
            </p:cNvPr>
            <p:cNvSpPr/>
            <p:nvPr/>
          </p:nvSpPr>
          <p:spPr>
            <a:xfrm>
              <a:off x="0" y="0"/>
              <a:ext cx="6186311" cy="2239770"/>
            </a:xfrm>
            <a:custGeom>
              <a:avLst/>
              <a:gdLst/>
              <a:ahLst/>
              <a:cxnLst/>
              <a:rect l="l" t="t" r="r" b="b"/>
              <a:pathLst>
                <a:path w="6186311" h="2239770">
                  <a:moveTo>
                    <a:pt x="0" y="0"/>
                  </a:moveTo>
                  <a:lnTo>
                    <a:pt x="6186311" y="0"/>
                  </a:lnTo>
                  <a:lnTo>
                    <a:pt x="6186311" y="2239770"/>
                  </a:lnTo>
                  <a:lnTo>
                    <a:pt x="0" y="2239770"/>
                  </a:lnTo>
                  <a:close/>
                </a:path>
              </a:pathLst>
            </a:custGeom>
            <a:grpFill/>
            <a:ln>
              <a:noFill/>
            </a:ln>
          </p:spPr>
          <p:style>
            <a:lnRef idx="0">
              <a:scrgbClr r="0" g="0" b="0"/>
            </a:lnRef>
            <a:fillRef idx="0">
              <a:scrgbClr r="0" g="0" b="0"/>
            </a:fillRef>
            <a:effectRef idx="0">
              <a:scrgbClr r="0" g="0" b="0"/>
            </a:effectRef>
            <a:fontRef idx="minor">
              <a:schemeClr val="lt1"/>
            </a:fontRef>
          </p:style>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CCFF"/>
                </a:solidFill>
                <a:effectLst/>
                <a:uLnTx/>
                <a:uFillTx/>
                <a:latin typeface="Calibri" panose="020F0502020204030204"/>
                <a:ea typeface="+mn-ea"/>
                <a:cs typeface="Arial" panose="020B0604020202020204" pitchFamily="34" charset="0"/>
              </a:endParaRPr>
            </a:p>
          </p:txBody>
        </p:sp>
      </p:grpSp>
      <p:sp>
        <p:nvSpPr>
          <p:cNvPr id="4" name="תיבת טקסט 3">
            <a:extLst>
              <a:ext uri="{FF2B5EF4-FFF2-40B4-BE49-F238E27FC236}">
                <a16:creationId xmlns:a16="http://schemas.microsoft.com/office/drawing/2014/main" id="{F9920C2D-035C-2E70-23ED-F4EB711A14DC}"/>
              </a:ext>
            </a:extLst>
          </p:cNvPr>
          <p:cNvSpPr txBox="1"/>
          <p:nvPr/>
        </p:nvSpPr>
        <p:spPr>
          <a:xfrm>
            <a:off x="2354291" y="1927917"/>
            <a:ext cx="8250194" cy="3359061"/>
          </a:xfrm>
          <a:prstGeom prst="rect">
            <a:avLst/>
          </a:prstGeom>
          <a:noFill/>
        </p:spPr>
        <p:txBody>
          <a:bodyPr wrap="square" rtlCol="1">
            <a:spAutoFit/>
          </a:bodyPr>
          <a:lstStyle/>
          <a:p>
            <a:pPr algn="just">
              <a:lnSpc>
                <a:spcPct val="150000"/>
              </a:lnSpc>
            </a:pPr>
            <a:r>
              <a:rPr lang="he-IL" sz="2400" dirty="0">
                <a:latin typeface="Calibri" panose="020F0502020204030204" pitchFamily="34" charset="0"/>
                <a:cs typeface="Calibri" panose="020F0502020204030204" pitchFamily="34" charset="0"/>
              </a:rPr>
              <a:t>"מאד אנו צריכים בחיינו, שהסודות הנעלמים יצאו ויתגלו, </a:t>
            </a:r>
            <a:r>
              <a:rPr lang="he-IL" sz="2400" b="1" dirty="0">
                <a:latin typeface="Calibri" panose="020F0502020204030204" pitchFamily="34" charset="0"/>
                <a:cs typeface="Calibri" panose="020F0502020204030204" pitchFamily="34" charset="0"/>
              </a:rPr>
              <a:t>כי על ידי גילוייהם של הסודות נכיר עצמנו, נכיר את מה שחבוי בקרבנו</a:t>
            </a:r>
            <a:r>
              <a:rPr lang="he-IL" sz="2400" dirty="0">
                <a:latin typeface="Calibri" panose="020F0502020204030204" pitchFamily="34" charset="0"/>
                <a:cs typeface="Calibri" panose="020F0502020204030204" pitchFamily="34" charset="0"/>
              </a:rPr>
              <a:t>. בשעה שנבוא לאותה הבחינה של "</a:t>
            </a:r>
            <a:r>
              <a:rPr lang="he-IL" sz="2400" dirty="0" err="1">
                <a:latin typeface="Calibri" panose="020F0502020204030204" pitchFamily="34" charset="0"/>
                <a:cs typeface="Calibri" panose="020F0502020204030204" pitchFamily="34" charset="0"/>
              </a:rPr>
              <a:t>לבסומי</a:t>
            </a:r>
            <a:r>
              <a:rPr lang="he-IL" sz="2400" dirty="0">
                <a:latin typeface="Calibri" panose="020F0502020204030204" pitchFamily="34" charset="0"/>
                <a:cs typeface="Calibri" panose="020F0502020204030204" pitchFamily="34" charset="0"/>
              </a:rPr>
              <a:t> עד דלא ידע", נפטר לפחות לשעה, מכל אותן ידיעות המטעות אותנו, המוליכות אותנו כשבויים ואין לפדות, והידיעות המטעות הללו הן מסתירות ממנו את הסוד. מבושמים אנחנו יותר מידי מדמיונות חיצוניים ובשביל כך אין אנו מרגישים את האמיתיות של הפנימיות שלנו"</a:t>
            </a:r>
          </a:p>
        </p:txBody>
      </p:sp>
      <p:sp>
        <p:nvSpPr>
          <p:cNvPr id="6" name="תיבת טקסט 5">
            <a:extLst>
              <a:ext uri="{FF2B5EF4-FFF2-40B4-BE49-F238E27FC236}">
                <a16:creationId xmlns:a16="http://schemas.microsoft.com/office/drawing/2014/main" id="{CA2F9E52-433C-68C6-0447-255B39FD0A4C}"/>
              </a:ext>
            </a:extLst>
          </p:cNvPr>
          <p:cNvSpPr txBox="1"/>
          <p:nvPr/>
        </p:nvSpPr>
        <p:spPr>
          <a:xfrm>
            <a:off x="1970902" y="306683"/>
            <a:ext cx="9016973" cy="1015663"/>
          </a:xfrm>
          <a:prstGeom prst="rect">
            <a:avLst/>
          </a:prstGeom>
          <a:noFill/>
        </p:spPr>
        <p:txBody>
          <a:bodyPr wrap="square">
            <a:spAutoFit/>
          </a:bodyPr>
          <a:lstStyle/>
          <a:p>
            <a:pPr algn="ctr"/>
            <a:r>
              <a:rPr lang="he-IL" sz="6000" b="1" dirty="0">
                <a:solidFill>
                  <a:srgbClr val="F1A1A1"/>
                </a:solidFill>
                <a:latin typeface="Calibri" panose="020F0502020204030204" pitchFamily="34" charset="0"/>
                <a:ea typeface="+mj-ea"/>
                <a:cs typeface="Calibri" panose="020F0502020204030204" pitchFamily="34" charset="0"/>
              </a:rPr>
              <a:t>להסיר מסכות - עולם של אמת</a:t>
            </a:r>
          </a:p>
        </p:txBody>
      </p:sp>
      <p:sp>
        <p:nvSpPr>
          <p:cNvPr id="7" name="תיבת טקסט 6">
            <a:extLst>
              <a:ext uri="{FF2B5EF4-FFF2-40B4-BE49-F238E27FC236}">
                <a16:creationId xmlns:a16="http://schemas.microsoft.com/office/drawing/2014/main" id="{729D0EED-2999-7E52-DC10-1F6377CDBF83}"/>
              </a:ext>
            </a:extLst>
          </p:cNvPr>
          <p:cNvSpPr txBox="1"/>
          <p:nvPr/>
        </p:nvSpPr>
        <p:spPr>
          <a:xfrm>
            <a:off x="2354291" y="5461686"/>
            <a:ext cx="1940011" cy="461665"/>
          </a:xfrm>
          <a:prstGeom prst="rect">
            <a:avLst/>
          </a:prstGeom>
          <a:noFill/>
        </p:spPr>
        <p:txBody>
          <a:bodyPr wrap="square">
            <a:spAutoFit/>
          </a:bodyPr>
          <a:lstStyle/>
          <a:p>
            <a:pPr algn="ct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lang="he-IL" sz="2400" i="0" dirty="0" err="1">
                <a:solidFill>
                  <a:srgbClr val="202122"/>
                </a:solidFill>
                <a:effectLst/>
                <a:latin typeface="Arial" panose="020B0604020202020204" pitchFamily="34" charset="0"/>
              </a:rPr>
              <a:t>הראי"ה</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קוק)</a:t>
            </a:r>
            <a:endParaRPr lang="he-IL" dirty="0"/>
          </a:p>
        </p:txBody>
      </p:sp>
    </p:spTree>
    <p:extLst>
      <p:ext uri="{BB962C8B-B14F-4D97-AF65-F5344CB8AC3E}">
        <p14:creationId xmlns:p14="http://schemas.microsoft.com/office/powerpoint/2010/main" val="340662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11D36E1-A2F3-3A33-F61B-362B3F29D73A}"/>
              </a:ext>
            </a:extLst>
          </p:cNvPr>
          <p:cNvGrpSpPr/>
          <p:nvPr/>
        </p:nvGrpSpPr>
        <p:grpSpPr>
          <a:xfrm>
            <a:off x="0" y="1396314"/>
            <a:ext cx="12192000" cy="5461686"/>
            <a:chOff x="0" y="0"/>
            <a:chExt cx="6186311" cy="2239770"/>
          </a:xfrm>
          <a:solidFill>
            <a:srgbClr val="FCDFDD"/>
          </a:solidFill>
        </p:grpSpPr>
        <p:sp>
          <p:nvSpPr>
            <p:cNvPr id="3" name="Freeform 3">
              <a:extLst>
                <a:ext uri="{FF2B5EF4-FFF2-40B4-BE49-F238E27FC236}">
                  <a16:creationId xmlns:a16="http://schemas.microsoft.com/office/drawing/2014/main" id="{2CA1DD0A-B1C1-9EEB-368D-EB3EE4F30F1F}"/>
                </a:ext>
              </a:extLst>
            </p:cNvPr>
            <p:cNvSpPr/>
            <p:nvPr/>
          </p:nvSpPr>
          <p:spPr>
            <a:xfrm>
              <a:off x="0" y="0"/>
              <a:ext cx="6186311" cy="2239770"/>
            </a:xfrm>
            <a:custGeom>
              <a:avLst/>
              <a:gdLst/>
              <a:ahLst/>
              <a:cxnLst/>
              <a:rect l="l" t="t" r="r" b="b"/>
              <a:pathLst>
                <a:path w="6186311" h="2239770">
                  <a:moveTo>
                    <a:pt x="0" y="0"/>
                  </a:moveTo>
                  <a:lnTo>
                    <a:pt x="6186311" y="0"/>
                  </a:lnTo>
                  <a:lnTo>
                    <a:pt x="6186311" y="2239770"/>
                  </a:lnTo>
                  <a:lnTo>
                    <a:pt x="0" y="2239770"/>
                  </a:lnTo>
                  <a:close/>
                </a:path>
              </a:pathLst>
            </a:custGeom>
            <a:grpFill/>
            <a:ln>
              <a:noFill/>
            </a:ln>
          </p:spPr>
          <p:style>
            <a:lnRef idx="0">
              <a:scrgbClr r="0" g="0" b="0"/>
            </a:lnRef>
            <a:fillRef idx="0">
              <a:scrgbClr r="0" g="0" b="0"/>
            </a:fillRef>
            <a:effectRef idx="0">
              <a:scrgbClr r="0" g="0" b="0"/>
            </a:effectRef>
            <a:fontRef idx="minor">
              <a:schemeClr val="lt1"/>
            </a:fontRef>
          </p:style>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CCFF"/>
                </a:solidFill>
                <a:effectLst/>
                <a:uLnTx/>
                <a:uFillTx/>
                <a:latin typeface="Calibri" panose="020F0502020204030204"/>
                <a:ea typeface="+mn-ea"/>
                <a:cs typeface="Arial" panose="020B0604020202020204" pitchFamily="34" charset="0"/>
              </a:endParaRPr>
            </a:p>
          </p:txBody>
        </p:sp>
      </p:grpSp>
      <p:sp>
        <p:nvSpPr>
          <p:cNvPr id="4" name="תיבת טקסט 3">
            <a:extLst>
              <a:ext uri="{FF2B5EF4-FFF2-40B4-BE49-F238E27FC236}">
                <a16:creationId xmlns:a16="http://schemas.microsoft.com/office/drawing/2014/main" id="{2B312F4D-C1B9-491C-E49D-98F3BB4E954A}"/>
              </a:ext>
            </a:extLst>
          </p:cNvPr>
          <p:cNvSpPr txBox="1"/>
          <p:nvPr/>
        </p:nvSpPr>
        <p:spPr>
          <a:xfrm>
            <a:off x="658368" y="1680333"/>
            <a:ext cx="10972800" cy="4893647"/>
          </a:xfrm>
          <a:prstGeom prst="rect">
            <a:avLst/>
          </a:prstGeom>
          <a:noFill/>
        </p:spPr>
        <p:txBody>
          <a:bodyPr wrap="square" rtlCol="1">
            <a:spAutoFit/>
          </a:bodyPr>
          <a:lstStyle/>
          <a:p>
            <a:pPr algn="just"/>
            <a:r>
              <a:rPr lang="he-IL" sz="2400" dirty="0">
                <a:latin typeface="Calibri" panose="020F0502020204030204" pitchFamily="34" charset="0"/>
                <a:cs typeface="Calibri" panose="020F0502020204030204" pitchFamily="34" charset="0"/>
              </a:rPr>
              <a:t>משנכנס אדר מרבין בשמחה ..</a:t>
            </a:r>
          </a:p>
          <a:p>
            <a:pPr algn="just"/>
            <a:r>
              <a:rPr lang="he-IL" sz="2400" dirty="0">
                <a:latin typeface="Calibri" panose="020F0502020204030204" pitchFamily="34" charset="0"/>
                <a:cs typeface="Calibri" panose="020F0502020204030204" pitchFamily="34" charset="0"/>
              </a:rPr>
              <a:t>יש לומר על פי סוד, כמו שכתוב: "אבל שרה אשתך יולדת לך בן וקראת את שמו יצחק". ולהבין טעם הדבר, למה </a:t>
            </a:r>
            <a:r>
              <a:rPr lang="he-IL" sz="2400" dirty="0" err="1">
                <a:latin typeface="Calibri" panose="020F0502020204030204" pitchFamily="34" charset="0"/>
                <a:cs typeface="Calibri" panose="020F0502020204030204" pitchFamily="34" charset="0"/>
              </a:rPr>
              <a:t>ציוה</a:t>
            </a:r>
            <a:r>
              <a:rPr lang="he-IL" sz="2400" dirty="0">
                <a:latin typeface="Calibri" panose="020F0502020204030204" pitchFamily="34" charset="0"/>
                <a:cs typeface="Calibri" panose="020F0502020204030204" pitchFamily="34" charset="0"/>
              </a:rPr>
              <a:t> הבורא ברוך הוא לקרוא את שמו יצחק. ויש לומר </a:t>
            </a:r>
            <a:r>
              <a:rPr lang="he-IL" sz="2400" dirty="0" err="1">
                <a:latin typeface="Calibri" panose="020F0502020204030204" pitchFamily="34" charset="0"/>
                <a:cs typeface="Calibri" panose="020F0502020204030204" pitchFamily="34" charset="0"/>
              </a:rPr>
              <a:t>דיצחק</a:t>
            </a:r>
            <a:r>
              <a:rPr lang="he-IL" sz="2400" dirty="0">
                <a:latin typeface="Calibri" panose="020F0502020204030204" pitchFamily="34" charset="0"/>
                <a:cs typeface="Calibri" panose="020F0502020204030204" pitchFamily="34" charset="0"/>
              </a:rPr>
              <a:t> הוא לשון צחוק וחדוה ושמחה אשר </a:t>
            </a:r>
            <a:r>
              <a:rPr lang="he-IL" sz="2400" dirty="0" err="1">
                <a:latin typeface="Calibri" panose="020F0502020204030204" pitchFamily="34" charset="0"/>
                <a:cs typeface="Calibri" panose="020F0502020204030204" pitchFamily="34" charset="0"/>
              </a:rPr>
              <a:t>נתהווה</a:t>
            </a:r>
            <a:r>
              <a:rPr lang="he-IL" sz="2400" dirty="0">
                <a:latin typeface="Calibri" panose="020F0502020204030204" pitchFamily="34" charset="0"/>
                <a:cs typeface="Calibri" panose="020F0502020204030204" pitchFamily="34" charset="0"/>
              </a:rPr>
              <a:t> ע"י לידת יצחק אברהם אבינו בכל העולמות ע"י ההשתנות מדבר אל היפוכו.</a:t>
            </a:r>
          </a:p>
          <a:p>
            <a:pPr algn="just"/>
            <a:r>
              <a:rPr lang="he-IL" sz="2400" dirty="0">
                <a:latin typeface="Calibri" panose="020F0502020204030204" pitchFamily="34" charset="0"/>
                <a:cs typeface="Calibri" panose="020F0502020204030204" pitchFamily="34" charset="0"/>
              </a:rPr>
              <a:t> כי אאע"ה היה מקורו מדת החסד וכן היה דרכו להיטיב ולגמול חסד עם כל באי העולם. </a:t>
            </a:r>
          </a:p>
          <a:p>
            <a:pPr algn="just"/>
            <a:r>
              <a:rPr lang="he-IL" sz="2400" dirty="0">
                <a:latin typeface="Calibri" panose="020F0502020204030204" pitchFamily="34" charset="0"/>
                <a:cs typeface="Calibri" panose="020F0502020204030204" pitchFamily="34" charset="0"/>
              </a:rPr>
              <a:t>והלבוש של חסד הוא בחינת מים, "ויצא ממנו יצחק" שבחינת שורש נשמתו היה מדת הגבורה והפחד בחינת אש. </a:t>
            </a:r>
            <a:r>
              <a:rPr lang="he-IL" sz="2400" b="1" dirty="0">
                <a:latin typeface="Calibri" panose="020F0502020204030204" pitchFamily="34" charset="0"/>
                <a:cs typeface="Calibri" panose="020F0502020204030204" pitchFamily="34" charset="0"/>
              </a:rPr>
              <a:t>וע"י גודל זה ההשתנות נעשה חדוה ושמחה בכל העולמות</a:t>
            </a:r>
            <a:r>
              <a:rPr lang="he-IL" sz="2400" dirty="0">
                <a:latin typeface="Calibri" panose="020F0502020204030204" pitchFamily="34" charset="0"/>
                <a:cs typeface="Calibri" panose="020F0502020204030204" pitchFamily="34" charset="0"/>
              </a:rPr>
              <a:t>. והוא על דרך משל מי שמשנה בגדיו </a:t>
            </a:r>
            <a:r>
              <a:rPr lang="he-IL" sz="2400" dirty="0" err="1">
                <a:latin typeface="Calibri" panose="020F0502020204030204" pitchFamily="34" charset="0"/>
                <a:cs typeface="Calibri" panose="020F0502020204030204" pitchFamily="34" charset="0"/>
              </a:rPr>
              <a:t>הראוים</a:t>
            </a:r>
            <a:r>
              <a:rPr lang="he-IL" sz="2400" dirty="0">
                <a:latin typeface="Calibri" panose="020F0502020204030204" pitchFamily="34" charset="0"/>
                <a:cs typeface="Calibri" panose="020F0502020204030204" pitchFamily="34" charset="0"/>
              </a:rPr>
              <a:t> לו תמיד לפי ערכו ולובש בגדים אחרים אשר אין דרכו בכך אזי נעשה צחוק וחדוה לכל הרואים אותו, וכמו שאנו רואים בימי הפורים כאשר איש יהודי משנה מלבושיו ולובש בגדי </a:t>
            </a:r>
            <a:r>
              <a:rPr lang="he-IL" sz="2400" dirty="0" err="1">
                <a:latin typeface="Calibri" panose="020F0502020204030204" pitchFamily="34" charset="0"/>
                <a:cs typeface="Calibri" panose="020F0502020204030204" pitchFamily="34" charset="0"/>
              </a:rPr>
              <a:t>אשה</a:t>
            </a:r>
            <a:r>
              <a:rPr lang="he-IL" sz="2400" dirty="0">
                <a:latin typeface="Calibri" panose="020F0502020204030204" pitchFamily="34" charset="0"/>
                <a:cs typeface="Calibri" panose="020F0502020204030204" pitchFamily="34" charset="0"/>
              </a:rPr>
              <a:t> נעשה שמחה וחדוה על ידי זה וכשרואים כל ימות השנה את </a:t>
            </a:r>
            <a:r>
              <a:rPr lang="he-IL" sz="2400" dirty="0" err="1">
                <a:latin typeface="Calibri" panose="020F0502020204030204" pitchFamily="34" charset="0"/>
                <a:cs typeface="Calibri" panose="020F0502020204030204" pitchFamily="34" charset="0"/>
              </a:rPr>
              <a:t>האשה</a:t>
            </a:r>
            <a:r>
              <a:rPr lang="he-IL" sz="2400" dirty="0">
                <a:latin typeface="Calibri" panose="020F0502020204030204" pitchFamily="34" charset="0"/>
                <a:cs typeface="Calibri" panose="020F0502020204030204" pitchFamily="34" charset="0"/>
              </a:rPr>
              <a:t> בעצמה שמלובש כל אחד בבגדיו </a:t>
            </a:r>
            <a:r>
              <a:rPr lang="he-IL" sz="2400" dirty="0" err="1">
                <a:latin typeface="Calibri" panose="020F0502020204030204" pitchFamily="34" charset="0"/>
                <a:cs typeface="Calibri" panose="020F0502020204030204" pitchFamily="34" charset="0"/>
              </a:rPr>
              <a:t>הראוים</a:t>
            </a:r>
            <a:r>
              <a:rPr lang="he-IL" sz="2400" dirty="0">
                <a:latin typeface="Calibri" panose="020F0502020204030204" pitchFamily="34" charset="0"/>
                <a:cs typeface="Calibri" panose="020F0502020204030204" pitchFamily="34" charset="0"/>
              </a:rPr>
              <a:t> לו, אין שום שמחה, אמנם עיקר השמחה בא מחמת ההשתנות מדבר אל היפוכו. וכן הנס הגדול של פורים והשמחה הוא ע"י ונהפוך הוא אשר ישלטו היהודים גו' (אסתר ט, א) ופור המן נהפך </a:t>
            </a:r>
            <a:r>
              <a:rPr lang="he-IL" sz="2400" dirty="0" err="1">
                <a:latin typeface="Calibri" panose="020F0502020204030204" pitchFamily="34" charset="0"/>
                <a:cs typeface="Calibri" panose="020F0502020204030204" pitchFamily="34" charset="0"/>
              </a:rPr>
              <a:t>לפורינו</a:t>
            </a:r>
            <a:r>
              <a:rPr lang="he-IL" sz="2400" dirty="0">
                <a:latin typeface="Calibri" panose="020F0502020204030204" pitchFamily="34" charset="0"/>
                <a:cs typeface="Calibri" panose="020F0502020204030204" pitchFamily="34" charset="0"/>
              </a:rPr>
              <a:t>.</a:t>
            </a:r>
          </a:p>
        </p:txBody>
      </p:sp>
      <p:sp>
        <p:nvSpPr>
          <p:cNvPr id="6" name="תיבת טקסט 5">
            <a:extLst>
              <a:ext uri="{FF2B5EF4-FFF2-40B4-BE49-F238E27FC236}">
                <a16:creationId xmlns:a16="http://schemas.microsoft.com/office/drawing/2014/main" id="{9F0EB80B-07C8-39FE-12D7-7164D414108B}"/>
              </a:ext>
            </a:extLst>
          </p:cNvPr>
          <p:cNvSpPr txBox="1"/>
          <p:nvPr/>
        </p:nvSpPr>
        <p:spPr>
          <a:xfrm>
            <a:off x="609600" y="195985"/>
            <a:ext cx="11021568" cy="1200329"/>
          </a:xfrm>
          <a:prstGeom prst="rect">
            <a:avLst/>
          </a:prstGeom>
          <a:noFill/>
        </p:spPr>
        <p:txBody>
          <a:bodyPr wrap="square">
            <a:spAutoFit/>
          </a:bodyPr>
          <a:lstStyle/>
          <a:p>
            <a:pPr algn="ctr"/>
            <a:r>
              <a:rPr lang="he-IL" sz="7200" b="1" dirty="0">
                <a:solidFill>
                  <a:srgbClr val="F1A1A1"/>
                </a:solidFill>
                <a:latin typeface="Calibri" panose="020F0502020204030204" pitchFamily="34" charset="0"/>
                <a:ea typeface="+mj-ea"/>
                <a:cs typeface="Calibri" panose="020F0502020204030204" pitchFamily="34" charset="0"/>
              </a:rPr>
              <a:t>פרשת זכור ופורים/ </a:t>
            </a:r>
            <a:r>
              <a:rPr lang="he-IL" sz="4000" b="1" dirty="0">
                <a:solidFill>
                  <a:srgbClr val="F1A1A1"/>
                </a:solidFill>
                <a:latin typeface="Calibri" panose="020F0502020204030204" pitchFamily="34" charset="0"/>
                <a:ea typeface="+mj-ea"/>
                <a:cs typeface="Calibri" panose="020F0502020204030204" pitchFamily="34" charset="0"/>
              </a:rPr>
              <a:t>האוהב ישראל </a:t>
            </a:r>
            <a:r>
              <a:rPr lang="he-IL" sz="4000" b="1" dirty="0" err="1">
                <a:solidFill>
                  <a:srgbClr val="F1A1A1"/>
                </a:solidFill>
                <a:latin typeface="Calibri" panose="020F0502020204030204" pitchFamily="34" charset="0"/>
                <a:ea typeface="+mj-ea"/>
                <a:cs typeface="Calibri" panose="020F0502020204030204" pitchFamily="34" charset="0"/>
              </a:rPr>
              <a:t>מאפטא</a:t>
            </a:r>
            <a:r>
              <a:rPr lang="he-IL" sz="4000" b="1" dirty="0">
                <a:solidFill>
                  <a:srgbClr val="F1A1A1"/>
                </a:solidFill>
                <a:latin typeface="Calibri" panose="020F0502020204030204" pitchFamily="34" charset="0"/>
                <a:ea typeface="+mj-ea"/>
                <a:cs typeface="Calibri" panose="020F0502020204030204" pitchFamily="34" charset="0"/>
              </a:rPr>
              <a:t> </a:t>
            </a:r>
            <a:endParaRPr lang="he-IL" sz="7200" b="1" dirty="0">
              <a:solidFill>
                <a:srgbClr val="F1A1A1"/>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05513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5DF1755-FAE3-34A5-4C15-0AA3C2EF0E36}"/>
              </a:ext>
            </a:extLst>
          </p:cNvPr>
          <p:cNvGrpSpPr/>
          <p:nvPr/>
        </p:nvGrpSpPr>
        <p:grpSpPr>
          <a:xfrm>
            <a:off x="14033" y="-116646"/>
            <a:ext cx="12192000" cy="6858000"/>
            <a:chOff x="0" y="0"/>
            <a:chExt cx="6186311" cy="2239770"/>
          </a:xfrm>
          <a:solidFill>
            <a:srgbClr val="FCDFDD"/>
          </a:solidFill>
        </p:grpSpPr>
        <p:sp>
          <p:nvSpPr>
            <p:cNvPr id="3" name="Freeform 3">
              <a:extLst>
                <a:ext uri="{FF2B5EF4-FFF2-40B4-BE49-F238E27FC236}">
                  <a16:creationId xmlns:a16="http://schemas.microsoft.com/office/drawing/2014/main" id="{95EF5243-52ED-A732-482E-E5B111949B1F}"/>
                </a:ext>
              </a:extLst>
            </p:cNvPr>
            <p:cNvSpPr/>
            <p:nvPr/>
          </p:nvSpPr>
          <p:spPr>
            <a:xfrm>
              <a:off x="0" y="0"/>
              <a:ext cx="6186311" cy="2239770"/>
            </a:xfrm>
            <a:custGeom>
              <a:avLst/>
              <a:gdLst/>
              <a:ahLst/>
              <a:cxnLst/>
              <a:rect l="l" t="t" r="r" b="b"/>
              <a:pathLst>
                <a:path w="6186311" h="2239770">
                  <a:moveTo>
                    <a:pt x="0" y="0"/>
                  </a:moveTo>
                  <a:lnTo>
                    <a:pt x="6186311" y="0"/>
                  </a:lnTo>
                  <a:lnTo>
                    <a:pt x="6186311" y="2239770"/>
                  </a:lnTo>
                  <a:lnTo>
                    <a:pt x="0" y="2239770"/>
                  </a:lnTo>
                  <a:close/>
                </a:path>
              </a:pathLst>
            </a:custGeom>
            <a:grpFill/>
            <a:ln>
              <a:noFill/>
            </a:ln>
          </p:spPr>
          <p:style>
            <a:lnRef idx="0">
              <a:scrgbClr r="0" g="0" b="0"/>
            </a:lnRef>
            <a:fillRef idx="0">
              <a:scrgbClr r="0" g="0" b="0"/>
            </a:fillRef>
            <a:effectRef idx="0">
              <a:scrgbClr r="0" g="0" b="0"/>
            </a:effectRef>
            <a:fontRef idx="minor">
              <a:schemeClr val="lt1"/>
            </a:fontRef>
          </p:style>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CCFF"/>
                </a:solidFill>
                <a:effectLst/>
                <a:uLnTx/>
                <a:uFillTx/>
                <a:latin typeface="Calibri" panose="020F0502020204030204"/>
                <a:ea typeface="+mn-ea"/>
                <a:cs typeface="Arial" panose="020B0604020202020204" pitchFamily="34" charset="0"/>
              </a:endParaRPr>
            </a:p>
          </p:txBody>
        </p:sp>
      </p:grpSp>
      <p:sp>
        <p:nvSpPr>
          <p:cNvPr id="14" name="תיבת טקסט 13">
            <a:extLst>
              <a:ext uri="{FF2B5EF4-FFF2-40B4-BE49-F238E27FC236}">
                <a16:creationId xmlns:a16="http://schemas.microsoft.com/office/drawing/2014/main" id="{6AFB5538-24A7-C4ED-678C-EB65EE7C0E37}"/>
              </a:ext>
            </a:extLst>
          </p:cNvPr>
          <p:cNvSpPr txBox="1"/>
          <p:nvPr/>
        </p:nvSpPr>
        <p:spPr>
          <a:xfrm>
            <a:off x="2297604" y="269290"/>
            <a:ext cx="8024703" cy="1015663"/>
          </a:xfrm>
          <a:prstGeom prst="rect">
            <a:avLst/>
          </a:prstGeom>
          <a:noFill/>
        </p:spPr>
        <p:txBody>
          <a:bodyPr wrap="square">
            <a:spAutoFit/>
          </a:bodyPr>
          <a:lstStyle/>
          <a:p>
            <a:pPr algn="ctr"/>
            <a:r>
              <a:rPr lang="he-IL" sz="6000" b="1" dirty="0">
                <a:solidFill>
                  <a:srgbClr val="F1A1A1"/>
                </a:solidFill>
                <a:latin typeface="Calibri" panose="020F0502020204030204" pitchFamily="34" charset="0"/>
                <a:ea typeface="+mj-ea"/>
                <a:cs typeface="Calibri" panose="020F0502020204030204" pitchFamily="34" charset="0"/>
              </a:rPr>
              <a:t>פרשת זכור ופורים/ </a:t>
            </a:r>
            <a:r>
              <a:rPr lang="he-IL" sz="3200" b="1" dirty="0">
                <a:solidFill>
                  <a:srgbClr val="F1A1A1"/>
                </a:solidFill>
                <a:latin typeface="Calibri" panose="020F0502020204030204" pitchFamily="34" charset="0"/>
                <a:ea typeface="+mj-ea"/>
                <a:cs typeface="Calibri" panose="020F0502020204030204" pitchFamily="34" charset="0"/>
              </a:rPr>
              <a:t>אוהב ישראל </a:t>
            </a:r>
            <a:endParaRPr lang="he-IL" sz="6000" b="1" dirty="0">
              <a:solidFill>
                <a:srgbClr val="F1A1A1"/>
              </a:solidFill>
              <a:latin typeface="Calibri" panose="020F0502020204030204" pitchFamily="34" charset="0"/>
              <a:ea typeface="+mj-ea"/>
              <a:cs typeface="Calibri" panose="020F0502020204030204" pitchFamily="34" charset="0"/>
            </a:endParaRPr>
          </a:p>
        </p:txBody>
      </p:sp>
      <p:pic>
        <p:nvPicPr>
          <p:cNvPr id="20" name="תמונה 19">
            <a:extLst>
              <a:ext uri="{FF2B5EF4-FFF2-40B4-BE49-F238E27FC236}">
                <a16:creationId xmlns:a16="http://schemas.microsoft.com/office/drawing/2014/main" id="{1052D5FF-EAD3-6D48-7801-0D80CEBAC458}"/>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4138543">
            <a:off x="9278" y="5251902"/>
            <a:ext cx="2038350" cy="1504950"/>
          </a:xfrm>
          <a:prstGeom prst="rect">
            <a:avLst/>
          </a:prstGeom>
        </p:spPr>
      </p:pic>
      <p:pic>
        <p:nvPicPr>
          <p:cNvPr id="24" name="תמונה 23">
            <a:extLst>
              <a:ext uri="{FF2B5EF4-FFF2-40B4-BE49-F238E27FC236}">
                <a16:creationId xmlns:a16="http://schemas.microsoft.com/office/drawing/2014/main" id="{D6EE5E71-5D32-61E5-51DC-F985261C6B6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9772387">
            <a:off x="1041360" y="5047898"/>
            <a:ext cx="1587691" cy="1861673"/>
          </a:xfrm>
          <a:prstGeom prst="rect">
            <a:avLst/>
          </a:prstGeom>
        </p:spPr>
      </p:pic>
      <p:pic>
        <p:nvPicPr>
          <p:cNvPr id="18" name="תמונה 17">
            <a:extLst>
              <a:ext uri="{FF2B5EF4-FFF2-40B4-BE49-F238E27FC236}">
                <a16:creationId xmlns:a16="http://schemas.microsoft.com/office/drawing/2014/main" id="{4B63DCF6-47EF-6555-20C6-EA64245D4F2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74250" y="5015038"/>
            <a:ext cx="2199429" cy="1703030"/>
          </a:xfrm>
          <a:prstGeom prst="rect">
            <a:avLst/>
          </a:prstGeom>
        </p:spPr>
      </p:pic>
      <p:pic>
        <p:nvPicPr>
          <p:cNvPr id="22" name="תמונה 21">
            <a:extLst>
              <a:ext uri="{FF2B5EF4-FFF2-40B4-BE49-F238E27FC236}">
                <a16:creationId xmlns:a16="http://schemas.microsoft.com/office/drawing/2014/main" id="{DE0F37C4-463A-2785-8C86-BE67E7CDCA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798772" y="5184277"/>
            <a:ext cx="1752600" cy="1304925"/>
          </a:xfrm>
          <a:prstGeom prst="rect">
            <a:avLst/>
          </a:prstGeom>
        </p:spPr>
      </p:pic>
      <p:pic>
        <p:nvPicPr>
          <p:cNvPr id="8" name="תמונה 7">
            <a:extLst>
              <a:ext uri="{FF2B5EF4-FFF2-40B4-BE49-F238E27FC236}">
                <a16:creationId xmlns:a16="http://schemas.microsoft.com/office/drawing/2014/main" id="{9311A2BC-9F27-4079-1129-6078BF589B1A}"/>
              </a:ext>
            </a:extLst>
          </p:cNvPr>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6514358" y="2437313"/>
            <a:ext cx="4494302" cy="4239070"/>
          </a:xfrm>
          <a:prstGeom prst="rect">
            <a:avLst/>
          </a:prstGeom>
        </p:spPr>
      </p:pic>
      <p:sp>
        <p:nvSpPr>
          <p:cNvPr id="10" name="תיבת טקסט 9">
            <a:extLst>
              <a:ext uri="{FF2B5EF4-FFF2-40B4-BE49-F238E27FC236}">
                <a16:creationId xmlns:a16="http://schemas.microsoft.com/office/drawing/2014/main" id="{CF33887F-FB16-677C-DE56-54F9927EF267}"/>
              </a:ext>
            </a:extLst>
          </p:cNvPr>
          <p:cNvSpPr txBox="1"/>
          <p:nvPr/>
        </p:nvSpPr>
        <p:spPr>
          <a:xfrm>
            <a:off x="7310694" y="3564676"/>
            <a:ext cx="3011613" cy="1754326"/>
          </a:xfrm>
          <a:prstGeom prst="rect">
            <a:avLst/>
          </a:prstGeom>
          <a:noFill/>
        </p:spPr>
        <p:txBody>
          <a:bodyPr wrap="square" rtlCol="1">
            <a:spAutoFit/>
          </a:bodyPr>
          <a:lstStyle/>
          <a:p>
            <a:pPr algn="ctr"/>
            <a:r>
              <a:rPr lang="he-IL" sz="3600" dirty="0">
                <a:latin typeface="Calibri" panose="020F0502020204030204" pitchFamily="34" charset="0"/>
                <a:cs typeface="Calibri" panose="020F0502020204030204" pitchFamily="34" charset="0"/>
              </a:rPr>
              <a:t>מה במקור </a:t>
            </a:r>
          </a:p>
          <a:p>
            <a:pPr algn="ctr"/>
            <a:r>
              <a:rPr lang="he-IL" sz="3600" dirty="0">
                <a:latin typeface="Calibri" panose="020F0502020204030204" pitchFamily="34" charset="0"/>
                <a:cs typeface="Calibri" panose="020F0502020204030204" pitchFamily="34" charset="0"/>
              </a:rPr>
              <a:t>נגע בכם? </a:t>
            </a:r>
          </a:p>
          <a:p>
            <a:pPr algn="ctr"/>
            <a:r>
              <a:rPr lang="he-IL" sz="3600" dirty="0">
                <a:latin typeface="Calibri" panose="020F0502020204030204" pitchFamily="34" charset="0"/>
                <a:cs typeface="Calibri" panose="020F0502020204030204" pitchFamily="34" charset="0"/>
              </a:rPr>
              <a:t>דיבר אליכם?</a:t>
            </a:r>
            <a:endParaRPr lang="en-US" sz="3600" dirty="0">
              <a:latin typeface="Calibri" panose="020F0502020204030204" pitchFamily="34" charset="0"/>
              <a:cs typeface="Calibri" panose="020F0502020204030204" pitchFamily="34" charset="0"/>
            </a:endParaRPr>
          </a:p>
        </p:txBody>
      </p:sp>
      <p:pic>
        <p:nvPicPr>
          <p:cNvPr id="9" name="תמונה 8">
            <a:extLst>
              <a:ext uri="{FF2B5EF4-FFF2-40B4-BE49-F238E27FC236}">
                <a16:creationId xmlns:a16="http://schemas.microsoft.com/office/drawing/2014/main" id="{6401DCC5-3348-08A3-AF1E-7DB2E3412CDC}"/>
              </a:ext>
            </a:extLst>
          </p:cNvPr>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61928" y="1147012"/>
            <a:ext cx="4958329" cy="4373515"/>
          </a:xfrm>
          <a:prstGeom prst="rect">
            <a:avLst/>
          </a:prstGeom>
        </p:spPr>
      </p:pic>
      <p:sp>
        <p:nvSpPr>
          <p:cNvPr id="11" name="תיבת טקסט 10">
            <a:extLst>
              <a:ext uri="{FF2B5EF4-FFF2-40B4-BE49-F238E27FC236}">
                <a16:creationId xmlns:a16="http://schemas.microsoft.com/office/drawing/2014/main" id="{AC707F01-8A98-E125-DB6C-A4DC11A0A92E}"/>
              </a:ext>
            </a:extLst>
          </p:cNvPr>
          <p:cNvSpPr txBox="1"/>
          <p:nvPr/>
        </p:nvSpPr>
        <p:spPr>
          <a:xfrm>
            <a:off x="2569744" y="1946318"/>
            <a:ext cx="3849396" cy="2862322"/>
          </a:xfrm>
          <a:prstGeom prst="rect">
            <a:avLst/>
          </a:prstGeom>
          <a:noFill/>
        </p:spPr>
        <p:txBody>
          <a:bodyPr wrap="square" rtlCol="1">
            <a:spAutoFit/>
          </a:bodyPr>
          <a:lstStyle/>
          <a:p>
            <a:pPr algn="ctr"/>
            <a:r>
              <a:rPr lang="he-IL" sz="3600" dirty="0">
                <a:latin typeface="Calibri" panose="020F0502020204030204" pitchFamily="34" charset="0"/>
                <a:cs typeface="Calibri" panose="020F0502020204030204" pitchFamily="34" charset="0"/>
              </a:rPr>
              <a:t>היכן אנחנו פוגשים בחיינו עוד הזדמנויות בהן מופיעה "השמחה מתוך השינוי וההיפוך"? </a:t>
            </a:r>
          </a:p>
        </p:txBody>
      </p:sp>
      <p:pic>
        <p:nvPicPr>
          <p:cNvPr id="15" name="תמונה 14">
            <a:extLst>
              <a:ext uri="{FF2B5EF4-FFF2-40B4-BE49-F238E27FC236}">
                <a16:creationId xmlns:a16="http://schemas.microsoft.com/office/drawing/2014/main" id="{612B2AA5-76AC-A990-73AD-9F92E73AC7CC}"/>
              </a:ext>
            </a:extLst>
          </p:cNvPr>
          <p:cNvPicPr>
            <a:picLocks noChangeAspect="1"/>
          </p:cNvPicPr>
          <p:nvPr/>
        </p:nvPicPr>
        <p:blipFill>
          <a:blip r:embed="rId9"/>
          <a:srcRect l="2936" r="6425" b="5"/>
          <a:stretch/>
        </p:blipFill>
        <p:spPr>
          <a:xfrm>
            <a:off x="8912555" y="2769188"/>
            <a:ext cx="803260" cy="902341"/>
          </a:xfrm>
          <a:custGeom>
            <a:avLst/>
            <a:gdLst/>
            <a:ahLst/>
            <a:cxnLst/>
            <a:rect l="l" t="t" r="r" b="b"/>
            <a:pathLst>
              <a:path w="2032624" h="2270234">
                <a:moveTo>
                  <a:pt x="1042023" y="1394"/>
                </a:moveTo>
                <a:cubicBezTo>
                  <a:pt x="1116189" y="4748"/>
                  <a:pt x="1192106" y="14167"/>
                  <a:pt x="1268930" y="29755"/>
                </a:cubicBezTo>
                <a:cubicBezTo>
                  <a:pt x="1391535" y="54633"/>
                  <a:pt x="1483561" y="110372"/>
                  <a:pt x="1567353" y="210433"/>
                </a:cubicBezTo>
                <a:cubicBezTo>
                  <a:pt x="1655005" y="315100"/>
                  <a:pt x="1727050" y="460263"/>
                  <a:pt x="1803312" y="613972"/>
                </a:cubicBezTo>
                <a:cubicBezTo>
                  <a:pt x="1817359" y="642327"/>
                  <a:pt x="1831914" y="671628"/>
                  <a:pt x="1846700" y="700973"/>
                </a:cubicBezTo>
                <a:cubicBezTo>
                  <a:pt x="1979027" y="963656"/>
                  <a:pt x="2062774" y="1152776"/>
                  <a:pt x="2022440" y="1379185"/>
                </a:cubicBezTo>
                <a:cubicBezTo>
                  <a:pt x="1960984" y="1724161"/>
                  <a:pt x="1778332" y="1940248"/>
                  <a:pt x="1411680" y="2101685"/>
                </a:cubicBezTo>
                <a:cubicBezTo>
                  <a:pt x="1363691" y="2122808"/>
                  <a:pt x="1319685" y="2144048"/>
                  <a:pt x="1277151" y="2164592"/>
                </a:cubicBezTo>
                <a:cubicBezTo>
                  <a:pt x="1100803" y="2249728"/>
                  <a:pt x="1009916" y="2289389"/>
                  <a:pt x="871393" y="2261281"/>
                </a:cubicBezTo>
                <a:cubicBezTo>
                  <a:pt x="733849" y="2233372"/>
                  <a:pt x="604240" y="2170653"/>
                  <a:pt x="486153" y="2074943"/>
                </a:cubicBezTo>
                <a:cubicBezTo>
                  <a:pt x="370639" y="1981296"/>
                  <a:pt x="271112" y="1860724"/>
                  <a:pt x="190435" y="1716637"/>
                </a:cubicBezTo>
                <a:cubicBezTo>
                  <a:pt x="111106" y="1575007"/>
                  <a:pt x="53516" y="1414221"/>
                  <a:pt x="23940" y="1251577"/>
                </a:cubicBezTo>
                <a:cubicBezTo>
                  <a:pt x="-6539" y="1084530"/>
                  <a:pt x="-7912" y="920860"/>
                  <a:pt x="19805" y="765277"/>
                </a:cubicBezTo>
                <a:cubicBezTo>
                  <a:pt x="45944" y="618551"/>
                  <a:pt x="97417" y="489074"/>
                  <a:pt x="172729" y="380360"/>
                </a:cubicBezTo>
                <a:cubicBezTo>
                  <a:pt x="243351" y="278485"/>
                  <a:pt x="334814" y="194980"/>
                  <a:pt x="444540" y="132150"/>
                </a:cubicBezTo>
                <a:cubicBezTo>
                  <a:pt x="612784" y="35855"/>
                  <a:pt x="819525" y="-8668"/>
                  <a:pt x="1042023" y="1394"/>
                </a:cubicBezTo>
                <a:close/>
              </a:path>
            </a:pathLst>
          </a:custGeom>
        </p:spPr>
      </p:pic>
      <p:pic>
        <p:nvPicPr>
          <p:cNvPr id="16" name="תמונה 15">
            <a:extLst>
              <a:ext uri="{FF2B5EF4-FFF2-40B4-BE49-F238E27FC236}">
                <a16:creationId xmlns:a16="http://schemas.microsoft.com/office/drawing/2014/main" id="{5549D37C-2B11-44E1-9605-9E3DD5F398BB}"/>
              </a:ext>
            </a:extLst>
          </p:cNvPr>
          <p:cNvPicPr>
            <a:picLocks noChangeAspect="1"/>
          </p:cNvPicPr>
          <p:nvPr/>
        </p:nvPicPr>
        <p:blipFill>
          <a:blip r:embed="rId9"/>
          <a:srcRect l="2936" r="6425" b="5"/>
          <a:stretch/>
        </p:blipFill>
        <p:spPr>
          <a:xfrm>
            <a:off x="9934854" y="2612101"/>
            <a:ext cx="1073806" cy="1206258"/>
          </a:xfrm>
          <a:custGeom>
            <a:avLst/>
            <a:gdLst/>
            <a:ahLst/>
            <a:cxnLst/>
            <a:rect l="l" t="t" r="r" b="b"/>
            <a:pathLst>
              <a:path w="2032624" h="2270234">
                <a:moveTo>
                  <a:pt x="1042023" y="1394"/>
                </a:moveTo>
                <a:cubicBezTo>
                  <a:pt x="1116189" y="4748"/>
                  <a:pt x="1192106" y="14167"/>
                  <a:pt x="1268930" y="29755"/>
                </a:cubicBezTo>
                <a:cubicBezTo>
                  <a:pt x="1391535" y="54633"/>
                  <a:pt x="1483561" y="110372"/>
                  <a:pt x="1567353" y="210433"/>
                </a:cubicBezTo>
                <a:cubicBezTo>
                  <a:pt x="1655005" y="315100"/>
                  <a:pt x="1727050" y="460263"/>
                  <a:pt x="1803312" y="613972"/>
                </a:cubicBezTo>
                <a:cubicBezTo>
                  <a:pt x="1817359" y="642327"/>
                  <a:pt x="1831914" y="671628"/>
                  <a:pt x="1846700" y="700973"/>
                </a:cubicBezTo>
                <a:cubicBezTo>
                  <a:pt x="1979027" y="963656"/>
                  <a:pt x="2062774" y="1152776"/>
                  <a:pt x="2022440" y="1379185"/>
                </a:cubicBezTo>
                <a:cubicBezTo>
                  <a:pt x="1960984" y="1724161"/>
                  <a:pt x="1778332" y="1940248"/>
                  <a:pt x="1411680" y="2101685"/>
                </a:cubicBezTo>
                <a:cubicBezTo>
                  <a:pt x="1363691" y="2122808"/>
                  <a:pt x="1319685" y="2144048"/>
                  <a:pt x="1277151" y="2164592"/>
                </a:cubicBezTo>
                <a:cubicBezTo>
                  <a:pt x="1100803" y="2249728"/>
                  <a:pt x="1009916" y="2289389"/>
                  <a:pt x="871393" y="2261281"/>
                </a:cubicBezTo>
                <a:cubicBezTo>
                  <a:pt x="733849" y="2233372"/>
                  <a:pt x="604240" y="2170653"/>
                  <a:pt x="486153" y="2074943"/>
                </a:cubicBezTo>
                <a:cubicBezTo>
                  <a:pt x="370639" y="1981296"/>
                  <a:pt x="271112" y="1860724"/>
                  <a:pt x="190435" y="1716637"/>
                </a:cubicBezTo>
                <a:cubicBezTo>
                  <a:pt x="111106" y="1575007"/>
                  <a:pt x="53516" y="1414221"/>
                  <a:pt x="23940" y="1251577"/>
                </a:cubicBezTo>
                <a:cubicBezTo>
                  <a:pt x="-6539" y="1084530"/>
                  <a:pt x="-7912" y="920860"/>
                  <a:pt x="19805" y="765277"/>
                </a:cubicBezTo>
                <a:cubicBezTo>
                  <a:pt x="45944" y="618551"/>
                  <a:pt x="97417" y="489074"/>
                  <a:pt x="172729" y="380360"/>
                </a:cubicBezTo>
                <a:cubicBezTo>
                  <a:pt x="243351" y="278485"/>
                  <a:pt x="334814" y="194980"/>
                  <a:pt x="444540" y="132150"/>
                </a:cubicBezTo>
                <a:cubicBezTo>
                  <a:pt x="612784" y="35855"/>
                  <a:pt x="819525" y="-8668"/>
                  <a:pt x="1042023" y="1394"/>
                </a:cubicBezTo>
                <a:close/>
              </a:path>
            </a:pathLst>
          </a:custGeom>
        </p:spPr>
      </p:pic>
      <p:pic>
        <p:nvPicPr>
          <p:cNvPr id="17" name="תמונה 16">
            <a:extLst>
              <a:ext uri="{FF2B5EF4-FFF2-40B4-BE49-F238E27FC236}">
                <a16:creationId xmlns:a16="http://schemas.microsoft.com/office/drawing/2014/main" id="{763C2FE7-255D-75AB-A1E0-29B99E8CE249}"/>
              </a:ext>
            </a:extLst>
          </p:cNvPr>
          <p:cNvPicPr>
            <a:picLocks noChangeAspect="1"/>
          </p:cNvPicPr>
          <p:nvPr/>
        </p:nvPicPr>
        <p:blipFill>
          <a:blip r:embed="rId9"/>
          <a:srcRect l="2936" r="6425" b="5"/>
          <a:stretch/>
        </p:blipFill>
        <p:spPr>
          <a:xfrm>
            <a:off x="9926768" y="1717964"/>
            <a:ext cx="550994" cy="618959"/>
          </a:xfrm>
          <a:custGeom>
            <a:avLst/>
            <a:gdLst/>
            <a:ahLst/>
            <a:cxnLst/>
            <a:rect l="l" t="t" r="r" b="b"/>
            <a:pathLst>
              <a:path w="2032624" h="2270234">
                <a:moveTo>
                  <a:pt x="1042023" y="1394"/>
                </a:moveTo>
                <a:cubicBezTo>
                  <a:pt x="1116189" y="4748"/>
                  <a:pt x="1192106" y="14167"/>
                  <a:pt x="1268930" y="29755"/>
                </a:cubicBezTo>
                <a:cubicBezTo>
                  <a:pt x="1391535" y="54633"/>
                  <a:pt x="1483561" y="110372"/>
                  <a:pt x="1567353" y="210433"/>
                </a:cubicBezTo>
                <a:cubicBezTo>
                  <a:pt x="1655005" y="315100"/>
                  <a:pt x="1727050" y="460263"/>
                  <a:pt x="1803312" y="613972"/>
                </a:cubicBezTo>
                <a:cubicBezTo>
                  <a:pt x="1817359" y="642327"/>
                  <a:pt x="1831914" y="671628"/>
                  <a:pt x="1846700" y="700973"/>
                </a:cubicBezTo>
                <a:cubicBezTo>
                  <a:pt x="1979027" y="963656"/>
                  <a:pt x="2062774" y="1152776"/>
                  <a:pt x="2022440" y="1379185"/>
                </a:cubicBezTo>
                <a:cubicBezTo>
                  <a:pt x="1960984" y="1724161"/>
                  <a:pt x="1778332" y="1940248"/>
                  <a:pt x="1411680" y="2101685"/>
                </a:cubicBezTo>
                <a:cubicBezTo>
                  <a:pt x="1363691" y="2122808"/>
                  <a:pt x="1319685" y="2144048"/>
                  <a:pt x="1277151" y="2164592"/>
                </a:cubicBezTo>
                <a:cubicBezTo>
                  <a:pt x="1100803" y="2249728"/>
                  <a:pt x="1009916" y="2289389"/>
                  <a:pt x="871393" y="2261281"/>
                </a:cubicBezTo>
                <a:cubicBezTo>
                  <a:pt x="733849" y="2233372"/>
                  <a:pt x="604240" y="2170653"/>
                  <a:pt x="486153" y="2074943"/>
                </a:cubicBezTo>
                <a:cubicBezTo>
                  <a:pt x="370639" y="1981296"/>
                  <a:pt x="271112" y="1860724"/>
                  <a:pt x="190435" y="1716637"/>
                </a:cubicBezTo>
                <a:cubicBezTo>
                  <a:pt x="111106" y="1575007"/>
                  <a:pt x="53516" y="1414221"/>
                  <a:pt x="23940" y="1251577"/>
                </a:cubicBezTo>
                <a:cubicBezTo>
                  <a:pt x="-6539" y="1084530"/>
                  <a:pt x="-7912" y="920860"/>
                  <a:pt x="19805" y="765277"/>
                </a:cubicBezTo>
                <a:cubicBezTo>
                  <a:pt x="45944" y="618551"/>
                  <a:pt x="97417" y="489074"/>
                  <a:pt x="172729" y="380360"/>
                </a:cubicBezTo>
                <a:cubicBezTo>
                  <a:pt x="243351" y="278485"/>
                  <a:pt x="334814" y="194980"/>
                  <a:pt x="444540" y="132150"/>
                </a:cubicBezTo>
                <a:cubicBezTo>
                  <a:pt x="612784" y="35855"/>
                  <a:pt x="819525" y="-8668"/>
                  <a:pt x="1042023" y="1394"/>
                </a:cubicBezTo>
                <a:close/>
              </a:path>
            </a:pathLst>
          </a:custGeom>
        </p:spPr>
      </p:pic>
    </p:spTree>
    <p:extLst>
      <p:ext uri="{BB962C8B-B14F-4D97-AF65-F5344CB8AC3E}">
        <p14:creationId xmlns:p14="http://schemas.microsoft.com/office/powerpoint/2010/main" val="201120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5DF1755-FAE3-34A5-4C15-0AA3C2EF0E36}"/>
              </a:ext>
            </a:extLst>
          </p:cNvPr>
          <p:cNvGrpSpPr/>
          <p:nvPr/>
        </p:nvGrpSpPr>
        <p:grpSpPr>
          <a:xfrm>
            <a:off x="0" y="-12032"/>
            <a:ext cx="12192000" cy="6858000"/>
            <a:chOff x="0" y="0"/>
            <a:chExt cx="6186311" cy="2239770"/>
          </a:xfrm>
          <a:solidFill>
            <a:srgbClr val="FCDFDD"/>
          </a:solidFill>
        </p:grpSpPr>
        <p:sp>
          <p:nvSpPr>
            <p:cNvPr id="3" name="Freeform 3">
              <a:extLst>
                <a:ext uri="{FF2B5EF4-FFF2-40B4-BE49-F238E27FC236}">
                  <a16:creationId xmlns:a16="http://schemas.microsoft.com/office/drawing/2014/main" id="{95EF5243-52ED-A732-482E-E5B111949B1F}"/>
                </a:ext>
              </a:extLst>
            </p:cNvPr>
            <p:cNvSpPr/>
            <p:nvPr/>
          </p:nvSpPr>
          <p:spPr>
            <a:xfrm>
              <a:off x="0" y="0"/>
              <a:ext cx="6186311" cy="2239770"/>
            </a:xfrm>
            <a:custGeom>
              <a:avLst/>
              <a:gdLst/>
              <a:ahLst/>
              <a:cxnLst/>
              <a:rect l="l" t="t" r="r" b="b"/>
              <a:pathLst>
                <a:path w="6186311" h="2239770">
                  <a:moveTo>
                    <a:pt x="0" y="0"/>
                  </a:moveTo>
                  <a:lnTo>
                    <a:pt x="6186311" y="0"/>
                  </a:lnTo>
                  <a:lnTo>
                    <a:pt x="6186311" y="2239770"/>
                  </a:lnTo>
                  <a:lnTo>
                    <a:pt x="0" y="2239770"/>
                  </a:lnTo>
                  <a:close/>
                </a:path>
              </a:pathLst>
            </a:custGeom>
            <a:grpFill/>
            <a:ln>
              <a:noFill/>
            </a:ln>
          </p:spPr>
          <p:style>
            <a:lnRef idx="0">
              <a:scrgbClr r="0" g="0" b="0"/>
            </a:lnRef>
            <a:fillRef idx="0">
              <a:scrgbClr r="0" g="0" b="0"/>
            </a:fillRef>
            <a:effectRef idx="0">
              <a:scrgbClr r="0" g="0" b="0"/>
            </a:effectRef>
            <a:fontRef idx="minor">
              <a:schemeClr val="lt1"/>
            </a:fontRef>
          </p:style>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FFCCFF"/>
                </a:solidFill>
                <a:effectLst/>
                <a:uLnTx/>
                <a:uFillTx/>
                <a:latin typeface="Calibri" panose="020F0502020204030204"/>
                <a:ea typeface="+mn-ea"/>
                <a:cs typeface="Arial" panose="020B0604020202020204" pitchFamily="34" charset="0"/>
              </a:endParaRPr>
            </a:p>
          </p:txBody>
        </p:sp>
      </p:grpSp>
      <p:pic>
        <p:nvPicPr>
          <p:cNvPr id="22" name="תמונה 21">
            <a:extLst>
              <a:ext uri="{FF2B5EF4-FFF2-40B4-BE49-F238E27FC236}">
                <a16:creationId xmlns:a16="http://schemas.microsoft.com/office/drawing/2014/main" id="{DE0F37C4-463A-2785-8C86-BE67E7CDCA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1249" y="4772417"/>
            <a:ext cx="2541282" cy="1892150"/>
          </a:xfrm>
          <a:prstGeom prst="rect">
            <a:avLst/>
          </a:prstGeom>
        </p:spPr>
      </p:pic>
      <p:pic>
        <p:nvPicPr>
          <p:cNvPr id="6" name="תמונה 5">
            <a:extLst>
              <a:ext uri="{FF2B5EF4-FFF2-40B4-BE49-F238E27FC236}">
                <a16:creationId xmlns:a16="http://schemas.microsoft.com/office/drawing/2014/main" id="{BCDC9EAD-BB5C-5606-2121-0C7539B62BC7}"/>
              </a:ext>
            </a:extLst>
          </p:cNvPr>
          <p:cNvPicPr>
            <a:picLocks noChangeAspect="1"/>
          </p:cNvPicPr>
          <p:nvPr/>
        </p:nvPicPr>
        <p:blipFill>
          <a:blip r:embed="rId4"/>
          <a:srcRect t="2301" b="9061"/>
          <a:stretch/>
        </p:blipFill>
        <p:spPr>
          <a:xfrm>
            <a:off x="3293587" y="433249"/>
            <a:ext cx="5604826" cy="5058669"/>
          </a:xfrm>
          <a:custGeom>
            <a:avLst/>
            <a:gdLst/>
            <a:ahLst/>
            <a:cxnLst/>
            <a:rect l="l" t="t" r="r" b="b"/>
            <a:pathLst>
              <a:path w="2442835" h="2236365">
                <a:moveTo>
                  <a:pt x="1178694" y="0"/>
                </a:moveTo>
                <a:cubicBezTo>
                  <a:pt x="1426542" y="0"/>
                  <a:pt x="1608393" y="124353"/>
                  <a:pt x="1857551" y="314024"/>
                </a:cubicBezTo>
                <a:cubicBezTo>
                  <a:pt x="1885386" y="335216"/>
                  <a:pt x="1913222" y="356156"/>
                  <a:pt x="1940168" y="376379"/>
                </a:cubicBezTo>
                <a:cubicBezTo>
                  <a:pt x="2086213" y="486125"/>
                  <a:pt x="2224133" y="589796"/>
                  <a:pt x="2315923" y="702353"/>
                </a:cubicBezTo>
                <a:cubicBezTo>
                  <a:pt x="2403676" y="809955"/>
                  <a:pt x="2442835" y="917915"/>
                  <a:pt x="2442835" y="1052431"/>
                </a:cubicBezTo>
                <a:cubicBezTo>
                  <a:pt x="2442835" y="1389589"/>
                  <a:pt x="2341663" y="1692735"/>
                  <a:pt x="2157925" y="1906050"/>
                </a:cubicBezTo>
                <a:cubicBezTo>
                  <a:pt x="2068023" y="2010385"/>
                  <a:pt x="1960192" y="2091482"/>
                  <a:pt x="1837422" y="2147045"/>
                </a:cubicBezTo>
                <a:cubicBezTo>
                  <a:pt x="1706420" y="2206285"/>
                  <a:pt x="1558592" y="2236365"/>
                  <a:pt x="1397973" y="2236365"/>
                </a:cubicBezTo>
                <a:cubicBezTo>
                  <a:pt x="1227656" y="2236365"/>
                  <a:pt x="1055033" y="2204038"/>
                  <a:pt x="885082" y="2140253"/>
                </a:cubicBezTo>
                <a:cubicBezTo>
                  <a:pt x="719588" y="2078255"/>
                  <a:pt x="562062" y="1986944"/>
                  <a:pt x="429436" y="1876226"/>
                </a:cubicBezTo>
                <a:cubicBezTo>
                  <a:pt x="294504" y="1763618"/>
                  <a:pt x="188455" y="1635487"/>
                  <a:pt x="114279" y="1495506"/>
                </a:cubicBezTo>
                <a:cubicBezTo>
                  <a:pt x="38477" y="1352411"/>
                  <a:pt x="0" y="1203340"/>
                  <a:pt x="0" y="1052431"/>
                </a:cubicBezTo>
                <a:cubicBezTo>
                  <a:pt x="0" y="900449"/>
                  <a:pt x="61386" y="811692"/>
                  <a:pt x="189137" y="641019"/>
                </a:cubicBezTo>
                <a:cubicBezTo>
                  <a:pt x="219961" y="599856"/>
                  <a:pt x="251833" y="557266"/>
                  <a:pt x="284438" y="510435"/>
                </a:cubicBezTo>
                <a:cubicBezTo>
                  <a:pt x="533598" y="152646"/>
                  <a:pt x="801051" y="0"/>
                  <a:pt x="1178694" y="0"/>
                </a:cubicBezTo>
                <a:close/>
              </a:path>
            </a:pathLst>
          </a:custGeom>
        </p:spPr>
      </p:pic>
      <p:sp>
        <p:nvSpPr>
          <p:cNvPr id="19" name="תיבת טקסט 18">
            <a:extLst>
              <a:ext uri="{FF2B5EF4-FFF2-40B4-BE49-F238E27FC236}">
                <a16:creationId xmlns:a16="http://schemas.microsoft.com/office/drawing/2014/main" id="{9B073B54-DCC4-8459-A46E-79FB8837BE79}"/>
              </a:ext>
            </a:extLst>
          </p:cNvPr>
          <p:cNvSpPr txBox="1"/>
          <p:nvPr/>
        </p:nvSpPr>
        <p:spPr>
          <a:xfrm>
            <a:off x="3797664" y="1366082"/>
            <a:ext cx="4393657" cy="3330464"/>
          </a:xfrm>
          <a:prstGeom prst="rect">
            <a:avLst/>
          </a:prstGeom>
          <a:noFill/>
        </p:spPr>
        <p:txBody>
          <a:bodyPr wrap="square" rtlCol="1">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תזכורת מצב רוח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לא רק בפורים...</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ממש חשוב לי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להזכיר לעצמי</a:t>
            </a:r>
          </a:p>
        </p:txBody>
      </p:sp>
    </p:spTree>
    <p:extLst>
      <p:ext uri="{BB962C8B-B14F-4D97-AF65-F5344CB8AC3E}">
        <p14:creationId xmlns:p14="http://schemas.microsoft.com/office/powerpoint/2010/main" val="382732353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3502</TotalTime>
  <Words>1384</Words>
  <Application>Microsoft Office PowerPoint</Application>
  <PresentationFormat>מסך רחב</PresentationFormat>
  <Paragraphs>130</Paragraphs>
  <Slides>10</Slides>
  <Notes>10</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10</vt:i4>
      </vt:variant>
    </vt:vector>
  </HeadingPairs>
  <TitlesOfParts>
    <vt:vector size="18" baseType="lpstr">
      <vt:lpstr>Aptos</vt:lpstr>
      <vt:lpstr>Aptos Display</vt:lpstr>
      <vt:lpstr>Arial</vt:lpstr>
      <vt:lpstr>Calibri</vt:lpstr>
      <vt:lpstr>Calibri Light</vt:lpstr>
      <vt:lpstr>FbTypoPas</vt:lpstr>
      <vt:lpstr>ערכת נושא Office</vt:lpstr>
      <vt:lpstr>1_ערכת נושא Office</vt:lpstr>
      <vt:lpstr>מצגת של PowerPoint‏</vt:lpstr>
      <vt:lpstr>פעילות 1 כל מי ש...</vt:lpstr>
      <vt:lpstr>פעילות 2 על תמונה ובינה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Ministry of Education - Israel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נעמה קנטמן</dc:creator>
  <cp:lastModifiedBy>דנה וסר הררי</cp:lastModifiedBy>
  <cp:revision>36</cp:revision>
  <dcterms:created xsi:type="dcterms:W3CDTF">2025-02-21T11:46:00Z</dcterms:created>
  <dcterms:modified xsi:type="dcterms:W3CDTF">2025-03-06T08:10:12Z</dcterms:modified>
</cp:coreProperties>
</file>