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2" r:id="rId3"/>
    <p:sldId id="295" r:id="rId4"/>
    <p:sldId id="297" r:id="rId5"/>
    <p:sldId id="604" r:id="rId6"/>
    <p:sldId id="3024" r:id="rId7"/>
    <p:sldId id="3025" r:id="rId8"/>
    <p:sldId id="3026" r:id="rId9"/>
    <p:sldId id="298" r:id="rId10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" lastIdx="10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  <p:cmAuthor id="2" name="hadas cohen" initials="hc" lastIdx="3" clrIdx="1">
    <p:extLst>
      <p:ext uri="{19B8F6BF-5375-455C-9EA6-DF929625EA0E}">
        <p15:presenceInfo xmlns:p15="http://schemas.microsoft.com/office/powerpoint/2012/main" userId="aaa066b9589937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FC8"/>
    <a:srgbClr val="CCECE7"/>
    <a:srgbClr val="8497B0"/>
    <a:srgbClr val="65898F"/>
    <a:srgbClr val="FFFFFF"/>
    <a:srgbClr val="FF9933"/>
    <a:srgbClr val="45B5A6"/>
    <a:srgbClr val="3A629B"/>
    <a:srgbClr val="D3F5F5"/>
    <a:srgbClr val="F4F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89655" autoAdjust="0"/>
  </p:normalViewPr>
  <p:slideViewPr>
    <p:cSldViewPr snapToGrid="0">
      <p:cViewPr varScale="1">
        <p:scale>
          <a:sx n="60" d="100"/>
          <a:sy n="60" d="100"/>
        </p:scale>
        <p:origin x="6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668FB54-86A5-43B4-9B94-CF4A6C74C731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18A4093-A1DC-4F4A-9B82-A91A4C827C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67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/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מטרת המפגש</a:t>
            </a:r>
          </a:p>
          <a:p>
            <a:pPr algn="r" rtl="1"/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דרך חיבור לסיפור יציאת עם ישראל ממצרים לאחר שיעבוד ועבודה קשה-לגאולה ולחירות, נחבר את התלמידים לכוחות הנדרשים לנו בחיינו בהתמודדות עם אתגרי החיים.</a:t>
            </a:r>
          </a:p>
          <a:p>
            <a:pPr algn="r" rtl="1"/>
            <a:endParaRPr lang="he-I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במשחק לוח – נזמין את התלמידים </a:t>
            </a:r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לפתח מודעות עצמית</a:t>
            </a:r>
            <a:r>
              <a:rPr lang="he-I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לאתגרים שיש להם בחייהם וכיצד הם מצליחים להתמודד עימם וכן לגורמים שונים המסייעים להם בחיי היום יום לצמוח ולהתקדם.</a:t>
            </a:r>
          </a:p>
          <a:p>
            <a:pPr algn="r" rtl="1"/>
            <a:endParaRPr lang="he-I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האיורים במצגת נלקחו מ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</a:t>
            </a:r>
            <a:r>
              <a:rPr lang="he-I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פתיחה: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נחבר את התלמידים לחג הפסח הקרב ובא, ולמסע של יציאת בני ישראל ממצרים: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לאחר יציאת מצרים וקריעת ים סוף, לאורך המסע לארץ ישראל, פגשו בני ישראל קשיים ואתגרים רבים במדבר.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 מה עזר להם להתגבר על המכשולים והקשיים לאורך הדרך? אילו כוחות?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="1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האם הכוחות שהם היו צריכים אז דומים או שונים מהכוחות שאנחנו צריכים היום?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A4093-A1DC-4F4A-9B82-A91A4C827CE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462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A4093-A1DC-4F4A-9B82-A91A4C827CE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905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נדפיס את המשחק בכמה עותקים ונשחק בקבוצות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A4093-A1DC-4F4A-9B82-A91A4C827CE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896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E622F-4631-5794-1D8D-267E735EF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3582AC-421D-C36D-5DFA-F521870C4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C8E895-8133-C7C6-859C-593D442AE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לוח המשחק להדפסה.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D37F-101A-2FF0-7DE4-633E6D3E9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A4093-A1DC-4F4A-9B82-A91A4C827CE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558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B714-D4E7-4D57-9557-3C673D700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65711-9068-E43C-15CA-F57A28BC1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54613-3A14-822E-F088-A239B535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A62FD-7677-ED55-A80C-2B6026C9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3119B-08C9-28C0-FA9B-A74FFB6F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554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DE6F-7787-1EDC-2FAA-A098F59B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61232B-6D9B-4BAD-63B9-122F9214F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8E1EF-D54F-F0FC-9EC9-2EE819CC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345E0-2B9D-7371-90C4-9D3B9B7A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C3905-540E-3E84-7891-F26FBC14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243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69976-6754-581B-49E3-FB39F5077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E17C8-B418-D31C-E8A5-41AB107B5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8DF43-5635-75E3-756F-0480BBBC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97EC-834C-481F-4E33-D632A718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04ECB-E7AD-B8B7-90D2-C7042BAF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1638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0AB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גרפיקה 7" descr="מדפסת עם מילוי מלא">
            <a:extLst>
              <a:ext uri="{FF2B5EF4-FFF2-40B4-BE49-F238E27FC236}">
                <a16:creationId xmlns:a16="http://schemas.microsoft.com/office/drawing/2014/main" id="{F081D27F-CC65-4765-8A54-7A590F725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0796" y="936396"/>
            <a:ext cx="4985208" cy="4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C59D-F43C-9CFC-AAA5-937B63C2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D98A-69F3-15CC-035B-8D024C36C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4015-6435-5456-A1BE-3C748CD8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39836-3539-AA61-B944-CD9EEF6D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96516-9703-5D60-2FF4-E7F17891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894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49AD-0F8A-ABC4-A8D3-62E3E1BB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BD080-4532-8912-250F-F86B9CE51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7856-82CA-AB4D-15D5-0D40CB66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DAA1-910C-3691-FAFF-12561078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F8706-8772-06FD-B718-4F538EA7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574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C8A4-1DE2-BEB1-69A6-6E5F6165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97B7-5C30-8389-D47A-F7FB95713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64737-3155-6A3C-7C51-EADB0D6D0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B43A5-1BE3-D031-D09E-D3643A14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73849-9BA5-3826-3F97-6E8B4780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7D076-863F-F9DF-6CF9-96F99FF3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84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6F9A-C5FD-415A-6383-7535263D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353A6-D704-7C0F-FE16-7B4A8F863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08338-8D1D-BC88-BD77-1C5779C08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FE0D5-F47A-4D15-CE83-C2AE3EAEC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65E97-B7A2-5EB8-0BF3-ADE4E835F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28DCE-C747-8805-2DDC-A4712F1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B76DA-F797-FF36-79B9-461560A6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692A1-9A12-DA80-E9DB-D3098FE5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555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8CDF-5949-0FC2-ADBC-C894040B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75B52-2E8B-35EA-7CEA-1A06B6E6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A4AEF-A96E-8947-11F5-D8F7B198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9224B-8F8F-0895-09BC-EEA616AB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583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A3400-9A30-7810-F520-6443A861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71273-754C-0AF3-49AC-1E87B2E4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9B861-B8FE-6BA6-804A-361D8CDE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44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0CD14-9A5D-EC72-C3FF-95630017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39A8D-558E-32BC-AEBA-8CDE0F4BD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394C6-E3D8-AD73-783B-1B6891626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C7BB6-56FE-6C9B-C6CC-E1926431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B9583-8B3E-F254-ED2F-3ED67E6B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58076-D40A-0781-1430-EFE7AA7F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043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6619-051C-E16E-EB5F-C54F9279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91C5C-12C6-AEA2-D1FA-2FAC7F42C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4CC9E-DC46-87BD-0E7F-3E78D4C68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471C4-A9D4-D249-0306-C1976E98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517F9-2072-D71A-2620-63004151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DF592-9965-8532-5B5D-7AF8545F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453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14573-8ADB-1C23-C9F5-347F82F2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CA64F-D369-42C3-2F8E-05A0CD54C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0AEC5-2417-FA9C-D0CA-1DFAF5D82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F2ED-64B8-472D-897E-4FA9C3A50AB0}" type="datetimeFigureOut">
              <a:rPr lang="he-IL" smtClean="0"/>
              <a:t>ג'/ניסן/תשפ"ה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97570-13FB-A38F-9BF3-6CA41B85A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D5F64-F4B9-1586-3EEE-461FE6712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D7BE-9667-4CB9-95B3-687A3BC4EB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2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21920"/>
            <a:ext cx="12199673" cy="5069932"/>
          </a:xfrm>
          <a:prstGeom prst="rect">
            <a:avLst/>
          </a:prstGeom>
          <a:solidFill>
            <a:srgbClr val="DBFB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94478"/>
            <a:ext cx="12301741" cy="4263522"/>
          </a:xfrm>
          <a:prstGeom prst="rect">
            <a:avLst/>
          </a:prstGeom>
          <a:solidFill>
            <a:srgbClr val="0ABF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1267" y="5020138"/>
            <a:ext cx="5292969" cy="13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לוגו משרד החינוך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9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9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9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7" name="Google Shape;127;p15" descr="לוגו הכחות שבדרך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10057" y="-121925"/>
            <a:ext cx="2489618" cy="1317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>
            <a:spLocks noGrp="1"/>
          </p:cNvSpPr>
          <p:nvPr>
            <p:ph type="title" idx="4294967295"/>
          </p:nvPr>
        </p:nvSpPr>
        <p:spPr>
          <a:xfrm>
            <a:off x="1733111" y="469411"/>
            <a:ext cx="9221755" cy="26448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יחידת לימוד בכישורי חיים</a:t>
            </a:r>
            <a:endParaRPr kumimoji="0" lang="iw-IL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iw-IL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מיומנויות לחיזוק כוחות וחוסן להתנהלות מיטבית</a:t>
            </a:r>
            <a:endParaRPr kumimoji="0" lang="iw-IL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iw-IL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iw-IL" sz="7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פסח</a:t>
            </a:r>
            <a:endParaRPr kumimoji="0" lang="iw-IL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EC0C1EB-2755-9062-15E1-FFA6F587BD3E}"/>
              </a:ext>
            </a:extLst>
          </p:cNvPr>
          <p:cNvSpPr txBox="1"/>
          <p:nvPr/>
        </p:nvSpPr>
        <p:spPr>
          <a:xfrm>
            <a:off x="2422753" y="3248911"/>
            <a:ext cx="784246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המירוץ ממצרים</a:t>
            </a:r>
          </a:p>
          <a:p>
            <a:pPr algn="ctr" rtl="1"/>
            <a:r>
              <a:rPr lang="he-I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פעילות קבוצתית לפסח</a:t>
            </a:r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6887766" y="5704363"/>
            <a:ext cx="4707973" cy="95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ה-ו  חמ"ד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-1173372" y="5294509"/>
            <a:ext cx="6426575" cy="8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w-I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מיומנות מרכזית</a:t>
            </a:r>
            <a:br>
              <a:rPr kumimoji="0" lang="iw-IL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מודעות עצמית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B11F61B-AE07-4A4E-06E4-1E88A2D643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07" y="140341"/>
            <a:ext cx="1251187" cy="54526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1409AC0-4797-9268-5A52-5230B14AC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538" y="730267"/>
            <a:ext cx="1816765" cy="5060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16B5C6-6EC1-C644-1B84-0B3C13C6AC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06510" y="222568"/>
            <a:ext cx="4359119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"בצאת ישראל ממצרים..."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A559A8C3-2D1D-09A9-4F62-C2F612F46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5572297" y="2248397"/>
            <a:ext cx="6163922" cy="4234071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5E33B7-3E30-F07B-5664-3FFD561A7B8B}"/>
              </a:ext>
            </a:extLst>
          </p:cNvPr>
          <p:cNvSpPr txBox="1"/>
          <p:nvPr/>
        </p:nvSpPr>
        <p:spPr>
          <a:xfrm>
            <a:off x="6662760" y="3645497"/>
            <a:ext cx="43095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4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עזר לבני ישראל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e-IL" altLang="he-IL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לאורך המסע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e-IL" altLang="he-IL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לארץ ישראל?</a:t>
            </a:r>
            <a:endParaRPr kumimoji="0" lang="he-IL" altLang="he-IL" sz="4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69" y="1872867"/>
            <a:ext cx="5582359" cy="4985133"/>
          </a:xfrm>
          <a:custGeom>
            <a:avLst/>
            <a:gdLst/>
            <a:ahLst/>
            <a:cxnLst/>
            <a:rect l="l" t="t" r="r" b="b"/>
            <a:pathLst>
              <a:path w="9720000" h="6172200">
                <a:moveTo>
                  <a:pt x="0" y="0"/>
                </a:moveTo>
                <a:lnTo>
                  <a:pt x="9720000" y="0"/>
                </a:lnTo>
                <a:lnTo>
                  <a:pt x="972000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8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69" y="73509"/>
            <a:ext cx="5871991" cy="1597446"/>
          </a:xfrm>
          <a:custGeom>
            <a:avLst/>
            <a:gdLst/>
            <a:ahLst/>
            <a:cxnLst/>
            <a:rect l="l" t="t" r="r" b="b"/>
            <a:pathLst>
              <a:path w="7315200" h="2353056">
                <a:moveTo>
                  <a:pt x="0" y="0"/>
                </a:moveTo>
                <a:lnTo>
                  <a:pt x="7315200" y="0"/>
                </a:lnTo>
                <a:lnTo>
                  <a:pt x="7315200" y="2353056"/>
                </a:lnTo>
                <a:lnTo>
                  <a:pt x="0" y="2353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309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גרפיקה 9">
            <a:extLst>
              <a:ext uri="{FF2B5EF4-FFF2-40B4-BE49-F238E27FC236}">
                <a16:creationId xmlns:a16="http://schemas.microsoft.com/office/drawing/2014/main" id="{9B08AB5D-BDE3-B71D-3028-11B70BE81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6453861" y="3531647"/>
            <a:ext cx="4522978" cy="3106887"/>
          </a:xfrm>
          <a:prstGeom prst="rect">
            <a:avLst/>
          </a:prstGeom>
        </p:spPr>
      </p:pic>
      <p:sp>
        <p:nvSpPr>
          <p:cNvPr id="12" name="Freeform 5" descr="איור של פרח">
            <a:extLst>
              <a:ext uri="{FF2B5EF4-FFF2-40B4-BE49-F238E27FC236}">
                <a16:creationId xmlns:a16="http://schemas.microsoft.com/office/drawing/2014/main" id="{5DCB60F1-C4D5-4FCC-10AB-74A8D9D643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9943862">
            <a:off x="10178787" y="1237004"/>
            <a:ext cx="2532783" cy="3226190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כותרת 8">
            <a:extLst>
              <a:ext uri="{FF2B5EF4-FFF2-40B4-BE49-F238E27FC236}">
                <a16:creationId xmlns:a16="http://schemas.microsoft.com/office/drawing/2014/main" id="{067BE3F8-BC5B-80B7-5EF1-4D8CC4E5C8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08280" y="4691746"/>
            <a:ext cx="3578086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עוזר ל</a:t>
            </a:r>
            <a:r>
              <a:rPr lang="he-IL" altLang="he-IL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</a:t>
            </a:r>
            <a:r>
              <a:rPr kumimoji="0" lang="he-IL" altLang="he-I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להתקדם בחיים?</a:t>
            </a:r>
          </a:p>
        </p:txBody>
      </p:sp>
      <p:pic>
        <p:nvPicPr>
          <p:cNvPr id="8" name="Picture 16" descr="איור של פירמידות">
            <a:extLst>
              <a:ext uri="{FF2B5EF4-FFF2-40B4-BE49-F238E27FC236}">
                <a16:creationId xmlns:a16="http://schemas.microsoft.com/office/drawing/2014/main" id="{38B99625-7E31-97C8-F1C6-F476F2E2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" y="3685659"/>
            <a:ext cx="6595166" cy="32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גרפיקה 3">
            <a:extLst>
              <a:ext uri="{FF2B5EF4-FFF2-40B4-BE49-F238E27FC236}">
                <a16:creationId xmlns:a16="http://schemas.microsoft.com/office/drawing/2014/main" id="{2F82BA52-2171-10F5-1CD3-7856A655C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87055" y="833838"/>
            <a:ext cx="5208945" cy="330926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4A4315F-CD7E-7339-81A0-0870D5FE13D7}"/>
              </a:ext>
            </a:extLst>
          </p:cNvPr>
          <p:cNvSpPr txBox="1"/>
          <p:nvPr/>
        </p:nvSpPr>
        <p:spPr>
          <a:xfrm>
            <a:off x="1505184" y="1602681"/>
            <a:ext cx="39726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אילו אתגרים</a:t>
            </a:r>
            <a:r>
              <a:rPr lang="he-IL" altLang="he-IL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("</a:t>
            </a:r>
            <a:r>
              <a:rPr kumimoji="0" lang="he-IL" altLang="he-IL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פרמידות</a:t>
            </a: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") יש לנו בחיים? </a:t>
            </a:r>
            <a:br>
              <a:rPr kumimoji="0" lang="en-US" altLang="he-IL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he-IL" altLang="he-IL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עוזר להתמודד עימם?</a:t>
            </a:r>
          </a:p>
        </p:txBody>
      </p:sp>
    </p:spTree>
    <p:extLst>
      <p:ext uri="{BB962C8B-B14F-4D97-AF65-F5344CB8AC3E}">
        <p14:creationId xmlns:p14="http://schemas.microsoft.com/office/powerpoint/2010/main" val="26513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4049B750-72F7-9DEB-5BDC-015950334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252793"/>
          </a:xfrm>
          <a:prstGeom prst="rect">
            <a:avLst/>
          </a:prstGeom>
          <a:solidFill>
            <a:srgbClr val="CCEC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016D0-A5D8-587A-C394-0B7B5AACC2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68146" y="0"/>
            <a:ext cx="5455705" cy="12926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"המירוץ ממצרים"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פעילות קבוצתית לחג הפסח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40FE9D8-6592-FADB-01EF-8F4809E9FA4F}"/>
              </a:ext>
            </a:extLst>
          </p:cNvPr>
          <p:cNvSpPr txBox="1"/>
          <p:nvPr/>
        </p:nvSpPr>
        <p:spPr>
          <a:xfrm>
            <a:off x="779260" y="1661306"/>
            <a:ext cx="1115148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🔹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מטרת המשחק: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לצאת למסע, להתגבר על אתגרים (קלפי פירמידה)</a:t>
            </a:r>
          </a:p>
          <a:p>
            <a:pPr algn="r" rtl="1">
              <a:buNone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ולחוות התקדמות (קלפי פרח).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🔹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מהלך המשחק: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משתתף בתורו מטיל קובייה ומתקדם על הלוח בהתאם.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אם נחת על משבצת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"פירמידה"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עליו לשלוף קלף פירמידה ולהשיב על השאלה</a:t>
            </a:r>
          </a:p>
          <a:p>
            <a:pPr marL="533400" algn="r" rtl="1">
              <a:buFont typeface="Arial" panose="020B0604020202020204" pitchFamily="34" charset="0"/>
              <a:buNone/>
            </a:pPr>
            <a:b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אם נחת על משבצת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"פרח"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עליו לשלוף קלף פרח ולהשיב על השאלה</a:t>
            </a:r>
            <a:b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algn="r" rtl="1">
              <a:buFont typeface="Arial" panose="020B0604020202020204" pitchFamily="34" charset="0"/>
              <a:buNone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אם נחת על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נחש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עליו לרדת עד לזנב הנחש</a:t>
            </a:r>
          </a:p>
          <a:p>
            <a:pPr marL="533400" algn="r" rtl="1"/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3400" algn="r" rtl="1"/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אם נחת על </a:t>
            </a:r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סולם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עליו להתקדם עד לקצה הסולם</a:t>
            </a:r>
          </a:p>
          <a:p>
            <a:pPr marL="533400" algn="r" rtl="1"/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33400" algn="r" rtl="1"/>
            <a:r>
              <a:rPr lang="he-IL" sz="3200" b="1" dirty="0">
                <a:solidFill>
                  <a:srgbClr val="0ABFC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המשתתף הראשון שמגיע לסוף המסלול – מנצח!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CF18329D-DFB8-48F8-D2B5-7B6FADBF5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2075" y="3778693"/>
            <a:ext cx="851194" cy="658872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5AFD5BA4-C7C3-ABBF-9A08-658C92C1D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39" y="3171330"/>
            <a:ext cx="1084346" cy="3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495A71F-D3E8-6E4B-2849-0B4A745D8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/>
          <a:stretch/>
        </p:blipFill>
        <p:spPr>
          <a:xfrm rot="16200000">
            <a:off x="5258614" y="3916295"/>
            <a:ext cx="575118" cy="161765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CAFD2F3-1E35-C516-AD75-AAE96454F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 t="2624" r="34762" b="41746"/>
          <a:stretch/>
        </p:blipFill>
        <p:spPr>
          <a:xfrm>
            <a:off x="5431972" y="5012683"/>
            <a:ext cx="542686" cy="11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4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B45C66-7CFF-1E5A-A811-D64334A9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להדפסה</a:t>
            </a:r>
          </a:p>
        </p:txBody>
      </p:sp>
    </p:spTree>
    <p:extLst>
      <p:ext uri="{BB962C8B-B14F-4D97-AF65-F5344CB8AC3E}">
        <p14:creationId xmlns:p14="http://schemas.microsoft.com/office/powerpoint/2010/main" val="164231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66661B4F-33FE-C379-840B-B18E701DC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0561" y="517568"/>
            <a:ext cx="3561185" cy="2674533"/>
            <a:chOff x="0" y="0"/>
            <a:chExt cx="6182550" cy="4136688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FEA89A1B-3FD6-0896-299E-2542257750E5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D9C37C6C-CB69-1682-0106-3F9E6B543D4D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0B5F3822-7947-2F82-CD82-BF758A53A281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CEA93ADB-95DC-0716-4F53-33FC23804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5979" y="547516"/>
            <a:ext cx="3561185" cy="2674533"/>
            <a:chOff x="0" y="0"/>
            <a:chExt cx="6182550" cy="4136688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CCCD4D64-E9FB-AD6E-93AC-F6039867E966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61FDF4D-A5D2-6886-38E3-B0D7C7E14CE9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1C259426-3BAD-3D35-56D6-9A6C68A31630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42B773A-C92F-99DF-5B40-91F5075D2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942" y="564571"/>
            <a:ext cx="3561185" cy="2674533"/>
            <a:chOff x="0" y="0"/>
            <a:chExt cx="6182550" cy="4136688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B3D99E4-B792-A842-5198-16FF394097DD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B4C6083-65C5-6812-6C83-77D572BCF171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1A7AEDF-3BB3-49F9-F156-4C3C65C9A92D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5AD37908-69EF-2AC2-75FA-75E76F739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0561" y="3429000"/>
            <a:ext cx="3561185" cy="2674533"/>
            <a:chOff x="0" y="0"/>
            <a:chExt cx="6182550" cy="4136688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647C80A-1AA8-0FA9-39D0-EDA45D4A640B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A21D6CA-926B-B967-3996-08707026ACAD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E82F4CB-3A19-4D22-C2A4-B7D9062DC014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70BC70CC-FF32-554F-E85F-61563478F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5979" y="3458948"/>
            <a:ext cx="3561185" cy="2674533"/>
            <a:chOff x="0" y="0"/>
            <a:chExt cx="6182550" cy="4136688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8258B32-2F6D-7559-A954-2E974AD33C1F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6BB513E-5FEE-B915-89BE-5C3D0EEF2B29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658541D-0391-F6FB-8651-6F9ABFDE19F2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08F794D3-2176-4DF7-C887-F739962EB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942" y="3476003"/>
            <a:ext cx="3561185" cy="2674533"/>
            <a:chOff x="0" y="0"/>
            <a:chExt cx="6182550" cy="4136688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882F9C3-BCA3-C7B2-CB77-4AB0D905FB4E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D18B177-560C-754B-4FCB-AEB09748FC06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BD85D8F-4D03-4F0B-97FD-B8C6F6BDECE7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כותרת 27">
            <a:extLst>
              <a:ext uri="{FF2B5EF4-FFF2-40B4-BE49-F238E27FC236}">
                <a16:creationId xmlns:a16="http://schemas.microsoft.com/office/drawing/2014/main" id="{14ACC02E-2A25-7706-EB29-0349C80C35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03674" y="564571"/>
            <a:ext cx="2505734" cy="5587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ביצה קשה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7B34BC51-7477-08B2-D99B-5F7D359B0D16}"/>
              </a:ext>
            </a:extLst>
          </p:cNvPr>
          <p:cNvSpPr txBox="1"/>
          <p:nvPr/>
        </p:nvSpPr>
        <p:spPr>
          <a:xfrm>
            <a:off x="8371772" y="1143169"/>
            <a:ext cx="34100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  <a:buNone/>
            </a:pP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שהתקשיתי בו והפך קל יותר עם הזמן... </a:t>
            </a:r>
            <a:br>
              <a:rPr lang="en-US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כיצד?</a:t>
            </a:r>
            <a:endParaRPr lang="en-US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16" descr="Free pyramid nature egypt vector">
            <a:extLst>
              <a:ext uri="{FF2B5EF4-FFF2-40B4-BE49-F238E27FC236}">
                <a16:creationId xmlns:a16="http://schemas.microsoft.com/office/drawing/2014/main" id="{782E3355-A2B3-959D-C975-EF3B4CB7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33" y="2500818"/>
            <a:ext cx="2107715" cy="6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42FD21BD-F7F4-07DA-104E-34019CFCF12F}"/>
              </a:ext>
            </a:extLst>
          </p:cNvPr>
          <p:cNvSpPr txBox="1"/>
          <p:nvPr/>
        </p:nvSpPr>
        <p:spPr>
          <a:xfrm>
            <a:off x="4707952" y="1186695"/>
            <a:ext cx="288245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סליחה שארצה לבקש מאדם אחר... ואולי מעצמי?</a:t>
            </a:r>
            <a:endParaRPr lang="en-US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BD044E60-8F0F-2681-14FE-D1FE8011578B}"/>
              </a:ext>
            </a:extLst>
          </p:cNvPr>
          <p:cNvSpPr txBox="1"/>
          <p:nvPr/>
        </p:nvSpPr>
        <p:spPr>
          <a:xfrm>
            <a:off x="5045684" y="662985"/>
            <a:ext cx="2220686" cy="555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he-IL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ביעור חמץ</a:t>
            </a:r>
            <a:endParaRPr lang="en-US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16" descr="Free pyramid nature egypt vector">
            <a:extLst>
              <a:ext uri="{FF2B5EF4-FFF2-40B4-BE49-F238E27FC236}">
                <a16:creationId xmlns:a16="http://schemas.microsoft.com/office/drawing/2014/main" id="{41E452C3-5F8E-3C5F-0053-956A0ADC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7" y="2522681"/>
            <a:ext cx="2107715" cy="6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Free pyramid nature egypt vector">
            <a:extLst>
              <a:ext uri="{FF2B5EF4-FFF2-40B4-BE49-F238E27FC236}">
                <a16:creationId xmlns:a16="http://schemas.microsoft.com/office/drawing/2014/main" id="{1FCA9D88-ABF0-3F6F-CE88-5FE756BA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51" y="2542561"/>
            <a:ext cx="2107715" cy="6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Free pyramid nature egypt vector">
            <a:extLst>
              <a:ext uri="{FF2B5EF4-FFF2-40B4-BE49-F238E27FC236}">
                <a16:creationId xmlns:a16="http://schemas.microsoft.com/office/drawing/2014/main" id="{555E244B-D5B8-1D60-5161-8D8ABF59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201" y="5449425"/>
            <a:ext cx="2107715" cy="6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Free pyramid nature egypt vector">
            <a:extLst>
              <a:ext uri="{FF2B5EF4-FFF2-40B4-BE49-F238E27FC236}">
                <a16:creationId xmlns:a16="http://schemas.microsoft.com/office/drawing/2014/main" id="{27D885A6-1638-BBC8-93E7-33ACE4E9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95" y="5471288"/>
            <a:ext cx="2107715" cy="6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Free pyramid nature egypt vector">
            <a:extLst>
              <a:ext uri="{FF2B5EF4-FFF2-40B4-BE49-F238E27FC236}">
                <a16:creationId xmlns:a16="http://schemas.microsoft.com/office/drawing/2014/main" id="{8B457879-D9E8-41D0-2614-F963C692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19" y="5491168"/>
            <a:ext cx="2107715" cy="6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1">
            <a:extLst>
              <a:ext uri="{FF2B5EF4-FFF2-40B4-BE49-F238E27FC236}">
                <a16:creationId xmlns:a16="http://schemas.microsoft.com/office/drawing/2014/main" id="{A92F4BD7-E414-BFF7-398F-FFCB653CA2D8}"/>
              </a:ext>
            </a:extLst>
          </p:cNvPr>
          <p:cNvSpPr txBox="1"/>
          <p:nvPr/>
        </p:nvSpPr>
        <p:spPr>
          <a:xfrm>
            <a:off x="770686" y="1416938"/>
            <a:ext cx="28824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בעיה/חידה/תעלומה שהצלחתי "לפצח"</a:t>
            </a:r>
            <a:endParaRPr lang="en-US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920E3169-0797-2E2D-EC35-85C94CB9464A}"/>
              </a:ext>
            </a:extLst>
          </p:cNvPr>
          <p:cNvSpPr txBox="1"/>
          <p:nvPr/>
        </p:nvSpPr>
        <p:spPr>
          <a:xfrm>
            <a:off x="1101569" y="752135"/>
            <a:ext cx="2220686" cy="555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he-IL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אגוזים</a:t>
            </a:r>
            <a:endParaRPr lang="en-US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8434233E-604B-4EB6-C9AB-63CDB6C7ECFB}"/>
              </a:ext>
            </a:extLst>
          </p:cNvPr>
          <p:cNvSpPr txBox="1"/>
          <p:nvPr/>
        </p:nvSpPr>
        <p:spPr>
          <a:xfrm>
            <a:off x="8635589" y="4258419"/>
            <a:ext cx="28824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שהצלחתי לעשות בו שינוי</a:t>
            </a:r>
            <a:endParaRPr lang="en-US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6BCEB390-57D4-13E7-A152-F3214097E42D}"/>
              </a:ext>
            </a:extLst>
          </p:cNvPr>
          <p:cNvSpPr txBox="1"/>
          <p:nvPr/>
        </p:nvSpPr>
        <p:spPr>
          <a:xfrm>
            <a:off x="8988722" y="3577538"/>
            <a:ext cx="2220686" cy="555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he-IL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נשתנה?</a:t>
            </a:r>
            <a:endParaRPr lang="en-US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81553453-D771-A88D-3E10-EBD0BC9A3D6B}"/>
              </a:ext>
            </a:extLst>
          </p:cNvPr>
          <p:cNvSpPr txBox="1"/>
          <p:nvPr/>
        </p:nvSpPr>
        <p:spPr>
          <a:xfrm>
            <a:off x="4411808" y="3990760"/>
            <a:ext cx="3678564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שארצה לעשות בו שינוי חיובי </a:t>
            </a:r>
            <a:br>
              <a:rPr lang="en-US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(בהיבט הלימודי, החברתי, ההתנהגותי...)</a:t>
            </a:r>
            <a:endParaRPr lang="en-US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0EB0FC8A-205E-E5B2-0293-4BBFB87D556C}"/>
              </a:ext>
            </a:extLst>
          </p:cNvPr>
          <p:cNvSpPr txBox="1"/>
          <p:nvPr/>
        </p:nvSpPr>
        <p:spPr>
          <a:xfrm>
            <a:off x="4452864" y="3595349"/>
            <a:ext cx="3392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נשתנה?</a:t>
            </a: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B58134E6-81F7-F7D5-0213-B30F5464F8BF}"/>
              </a:ext>
            </a:extLst>
          </p:cNvPr>
          <p:cNvSpPr txBox="1"/>
          <p:nvPr/>
        </p:nvSpPr>
        <p:spPr>
          <a:xfrm>
            <a:off x="673960" y="4298536"/>
            <a:ext cx="33941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תחום שלא פשוט לי בו. מה/מי עשוי לעזור לי?</a:t>
            </a:r>
            <a:endParaRPr lang="en-US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2662BBD5-8FD5-97C2-3F7E-1F2947955EEB}"/>
              </a:ext>
            </a:extLst>
          </p:cNvPr>
          <p:cNvSpPr txBox="1"/>
          <p:nvPr/>
        </p:nvSpPr>
        <p:spPr>
          <a:xfrm>
            <a:off x="1101569" y="3759080"/>
            <a:ext cx="24605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קריעת ים סוף</a:t>
            </a:r>
          </a:p>
        </p:txBody>
      </p:sp>
    </p:spTree>
    <p:extLst>
      <p:ext uri="{BB962C8B-B14F-4D97-AF65-F5344CB8AC3E}">
        <p14:creationId xmlns:p14="http://schemas.microsoft.com/office/powerpoint/2010/main" val="327786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20EE1-0DCA-E248-05E4-507EB2D86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FE497D19-E9AE-C83D-C6A4-9F75EC23F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0561" y="517568"/>
            <a:ext cx="3561185" cy="2674533"/>
            <a:chOff x="0" y="0"/>
            <a:chExt cx="6182550" cy="4136688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75BA5173-153D-1965-204B-88C537475576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BB5F02D2-9D22-5F8A-3B3B-556CA1AE5DE7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E1F5155D-504A-8255-C392-74EA8BC52A91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39CBAFFE-2870-F708-5EF1-9ED10DF1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5979" y="547516"/>
            <a:ext cx="3561185" cy="2674533"/>
            <a:chOff x="0" y="0"/>
            <a:chExt cx="6182550" cy="4136688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EFFC5EBF-C3F9-20BE-82BE-55FBDBF1B4A6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0B03DEB-3EE0-0B98-181E-A4E14156CE4E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4B84D694-64F1-AE8C-EC74-7F6B658860CF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AE7F0B1-3D10-58D6-8B91-8FCB5A2A1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942" y="564571"/>
            <a:ext cx="3561185" cy="2674533"/>
            <a:chOff x="0" y="0"/>
            <a:chExt cx="6182550" cy="4136688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CAEEEA0-5915-8A00-587C-D7849B9358D1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8FE941B-E731-BE4E-9781-9D5CFBCF14D3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314AF33-BA23-528E-083C-7E6B4F59BF24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D3D439E4-DBEA-F688-BC42-901E0F2A8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0561" y="3429000"/>
            <a:ext cx="3561185" cy="2674533"/>
            <a:chOff x="0" y="0"/>
            <a:chExt cx="6182550" cy="4136688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32EF59B-EA32-31A5-6047-5B2A57847FB9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48D9B31-6967-D923-FFE9-325D42F2193E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C89D591-F3EF-E6DA-4F11-AA79D8B346C3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DD4DDDA-B523-53BE-AC01-A76A92DA0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5979" y="3458948"/>
            <a:ext cx="3561185" cy="2674533"/>
            <a:chOff x="0" y="0"/>
            <a:chExt cx="6182550" cy="4136688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F67C1DDC-044F-0154-4E83-144349A73E66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BED4C5C-87C9-BC21-6FD7-EF3B783B0527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1A4B6945-F7AD-E776-E553-607B129FCB51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DB75B9EA-CFB3-E4DB-603A-99428AF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942" y="3476003"/>
            <a:ext cx="3561185" cy="2674533"/>
            <a:chOff x="0" y="0"/>
            <a:chExt cx="6182550" cy="4136688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90481FB-6445-12CD-0DDE-457C2AC2B671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05284E2-C762-3C37-51D2-B5789CA78448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2B1A120-BBD3-AF3D-8366-0D10CAF8FE5C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30" name="Picture 16" descr="Free pyramid nature egypt vector">
            <a:extLst>
              <a:ext uri="{FF2B5EF4-FFF2-40B4-BE49-F238E27FC236}">
                <a16:creationId xmlns:a16="http://schemas.microsoft.com/office/drawing/2014/main" id="{E6249902-7C29-9231-5786-3A681DA3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33" y="2500818"/>
            <a:ext cx="2107715" cy="6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Free pyramid nature egypt vector">
            <a:extLst>
              <a:ext uri="{FF2B5EF4-FFF2-40B4-BE49-F238E27FC236}">
                <a16:creationId xmlns:a16="http://schemas.microsoft.com/office/drawing/2014/main" id="{3CBD0CF5-C010-1E05-8BC6-8EF4789EA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7" y="2522681"/>
            <a:ext cx="2107715" cy="6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Free pyramid nature egypt vector">
            <a:extLst>
              <a:ext uri="{FF2B5EF4-FFF2-40B4-BE49-F238E27FC236}">
                <a16:creationId xmlns:a16="http://schemas.microsoft.com/office/drawing/2014/main" id="{50EC0AF1-156C-3B68-4575-1BF3EAE8B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51" y="2542561"/>
            <a:ext cx="2107715" cy="6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">
            <a:extLst>
              <a:ext uri="{FF2B5EF4-FFF2-40B4-BE49-F238E27FC236}">
                <a16:creationId xmlns:a16="http://schemas.microsoft.com/office/drawing/2014/main" id="{6419F7A7-AC23-CB86-781A-8DD149EF041F}"/>
              </a:ext>
            </a:extLst>
          </p:cNvPr>
          <p:cNvSpPr txBox="1"/>
          <p:nvPr/>
        </p:nvSpPr>
        <p:spPr>
          <a:xfrm>
            <a:off x="8262484" y="1338243"/>
            <a:ext cx="354625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  <a:buNone/>
            </a:pPr>
            <a:r>
              <a:rPr lang="he-IL" sz="28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שאלה שהייתי </a:t>
            </a:r>
            <a:br>
              <a:rPr lang="en-US" sz="28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רוצה לשאול</a:t>
            </a:r>
            <a:endParaRPr lang="he-IL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F347F259-9AF2-BA7A-961D-16E81A83F5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91272" y="717292"/>
            <a:ext cx="3493793" cy="5559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"זה שאינו יודע לשאול'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5550DAF1-D401-84F5-A41A-A203E5A8F004}"/>
              </a:ext>
            </a:extLst>
          </p:cNvPr>
          <p:cNvSpPr txBox="1"/>
          <p:nvPr/>
        </p:nvSpPr>
        <p:spPr>
          <a:xfrm>
            <a:off x="4498538" y="1254151"/>
            <a:ext cx="34560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"מתוק"/חיובי שגיליתי בעצמי מתוך התמודדות עם קושי או אתגר</a:t>
            </a:r>
            <a:endParaRPr lang="en-US" sz="24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">
            <a:extLst>
              <a:ext uri="{FF2B5EF4-FFF2-40B4-BE49-F238E27FC236}">
                <a16:creationId xmlns:a16="http://schemas.microsoft.com/office/drawing/2014/main" id="{7E122E61-CE76-3D2B-2924-0A2B438881F7}"/>
              </a:ext>
            </a:extLst>
          </p:cNvPr>
          <p:cNvSpPr txBox="1"/>
          <p:nvPr/>
        </p:nvSpPr>
        <p:spPr>
          <a:xfrm>
            <a:off x="5038835" y="688255"/>
            <a:ext cx="2220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חרוסת</a:t>
            </a:r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2DF06029-E169-3C95-F7E8-237F6A39445F}"/>
              </a:ext>
            </a:extLst>
          </p:cNvPr>
          <p:cNvSpPr txBox="1"/>
          <p:nvPr/>
        </p:nvSpPr>
        <p:spPr>
          <a:xfrm>
            <a:off x="1054518" y="717292"/>
            <a:ext cx="2505734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he-IL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בזרוע נטויה</a:t>
            </a:r>
            <a:endParaRPr lang="en-US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DA2759CF-417D-91CF-3A97-3061D2404066}"/>
              </a:ext>
            </a:extLst>
          </p:cNvPr>
          <p:cNvSpPr txBox="1"/>
          <p:nvPr/>
        </p:nvSpPr>
        <p:spPr>
          <a:xfrm>
            <a:off x="727173" y="1292271"/>
            <a:ext cx="32093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אתגר שאני מתמודד/ת עימו בימים אלה.. </a:t>
            </a:r>
            <a:br>
              <a:rPr lang="en-US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מחזק אותי?</a:t>
            </a:r>
            <a:endParaRPr lang="en-US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6">
            <a:extLst>
              <a:ext uri="{FF2B5EF4-FFF2-40B4-BE49-F238E27FC236}">
                <a16:creationId xmlns:a16="http://schemas.microsoft.com/office/drawing/2014/main" id="{7539E24B-2FC2-1D1C-42A1-474AF4B33E77}"/>
              </a:ext>
            </a:extLst>
          </p:cNvPr>
          <p:cNvSpPr txBox="1"/>
          <p:nvPr/>
        </p:nvSpPr>
        <p:spPr>
          <a:xfrm>
            <a:off x="4770686" y="4079497"/>
            <a:ext cx="28824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משהו</a:t>
            </a:r>
          </a:p>
          <a:p>
            <a:pPr algn="ctr" rtl="1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שממש משמח אותי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82CD714B-2EEB-9B5E-0BC7-DE2E595BC30D}"/>
              </a:ext>
            </a:extLst>
          </p:cNvPr>
          <p:cNvSpPr txBox="1"/>
          <p:nvPr/>
        </p:nvSpPr>
        <p:spPr>
          <a:xfrm>
            <a:off x="4788151" y="3625386"/>
            <a:ext cx="26805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אביב הגיע פסח בא</a:t>
            </a:r>
          </a:p>
        </p:txBody>
      </p:sp>
      <p:sp>
        <p:nvSpPr>
          <p:cNvPr id="56" name="TextBox 10">
            <a:extLst>
              <a:ext uri="{FF2B5EF4-FFF2-40B4-BE49-F238E27FC236}">
                <a16:creationId xmlns:a16="http://schemas.microsoft.com/office/drawing/2014/main" id="{D4157018-58F7-2194-16D7-1E561F052C8D}"/>
              </a:ext>
            </a:extLst>
          </p:cNvPr>
          <p:cNvSpPr txBox="1"/>
          <p:nvPr/>
        </p:nvSpPr>
        <p:spPr>
          <a:xfrm>
            <a:off x="322662" y="4173267"/>
            <a:ext cx="393892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מרגש</a:t>
            </a:r>
          </a:p>
          <a:p>
            <a:pPr algn="ctr" rtl="1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שהצלחתי למצוא </a:t>
            </a:r>
            <a:b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 להשיג</a:t>
            </a: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431FDD80-D3AE-A783-2997-DA673D0A80F0}"/>
              </a:ext>
            </a:extLst>
          </p:cNvPr>
          <p:cNvSpPr txBox="1"/>
          <p:nvPr/>
        </p:nvSpPr>
        <p:spPr>
          <a:xfrm>
            <a:off x="927155" y="3669498"/>
            <a:ext cx="26805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אפיקומן</a:t>
            </a:r>
          </a:p>
        </p:txBody>
      </p:sp>
      <p:sp>
        <p:nvSpPr>
          <p:cNvPr id="58" name="TextBox 7">
            <a:extLst>
              <a:ext uri="{FF2B5EF4-FFF2-40B4-BE49-F238E27FC236}">
                <a16:creationId xmlns:a16="http://schemas.microsoft.com/office/drawing/2014/main" id="{84886C3C-4D52-85BF-771C-FD23F9F3ED3C}"/>
              </a:ext>
            </a:extLst>
          </p:cNvPr>
          <p:cNvSpPr txBox="1"/>
          <p:nvPr/>
        </p:nvSpPr>
        <p:spPr>
          <a:xfrm>
            <a:off x="8679442" y="4391104"/>
            <a:ext cx="28824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 שהפתיע אותי לטובה</a:t>
            </a:r>
          </a:p>
        </p:txBody>
      </p:sp>
      <p:sp>
        <p:nvSpPr>
          <p:cNvPr id="59" name="TextBox 8">
            <a:extLst>
              <a:ext uri="{FF2B5EF4-FFF2-40B4-BE49-F238E27FC236}">
                <a16:creationId xmlns:a16="http://schemas.microsoft.com/office/drawing/2014/main" id="{9D24C288-4594-6CD1-9BD6-C0EFE3A3C762}"/>
              </a:ext>
            </a:extLst>
          </p:cNvPr>
          <p:cNvSpPr txBox="1"/>
          <p:nvPr/>
        </p:nvSpPr>
        <p:spPr>
          <a:xfrm>
            <a:off x="8367197" y="3581746"/>
            <a:ext cx="34415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"ומשה היכה בסלע </a:t>
            </a:r>
            <a:b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ויצאו ממנו מים..."</a:t>
            </a:r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39BD5D97-4944-F748-8C17-C6592CAD7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9233" y="4848667"/>
            <a:ext cx="849817" cy="1269530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71386129-FD10-C3CB-A2F9-F0D4FB6C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274" y="4858852"/>
            <a:ext cx="849817" cy="1269530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E0A1A62E-965E-AB2B-7EFB-E5715A385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66159" y="4774153"/>
            <a:ext cx="849817" cy="1269530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129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DE154-42DD-2472-9A3A-19553848A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65F0C486-44D4-A8C1-85D8-3F169E55E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0561" y="517568"/>
            <a:ext cx="3561185" cy="2674533"/>
            <a:chOff x="0" y="0"/>
            <a:chExt cx="6182550" cy="4136688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0F7BE2FA-5938-3C09-48E8-F1C0489FCD76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98F8EAF9-E977-7DD2-B5EC-60039E9B6C4E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FBF12DA1-9191-E4BB-24F2-1A11A97DEA40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AF90EB1F-B286-3FE6-A4A6-214379A30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5979" y="547516"/>
            <a:ext cx="3561185" cy="2674533"/>
            <a:chOff x="0" y="0"/>
            <a:chExt cx="6182550" cy="4136688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D6690422-53CD-189E-53AA-96A6BACAE435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605AE03D-2DE6-365F-BF60-7B6B0207FA6F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A49D6E4E-FD6E-6184-9173-AABD9A3B0A54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E4F0A63-C0A2-A67C-8F32-8C27C1C1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942" y="564571"/>
            <a:ext cx="3561185" cy="2674533"/>
            <a:chOff x="0" y="0"/>
            <a:chExt cx="6182550" cy="4136688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CBFBC92-2AB3-FC66-56D5-9EEE27705F30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2AF4EE0-B58B-1037-9930-2BAC0CF92874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0F39CE7-6105-6607-63DD-0250FED00296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95539028-D461-0100-E0B0-2C899E66C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0561" y="3429000"/>
            <a:ext cx="3561185" cy="2674533"/>
            <a:chOff x="0" y="0"/>
            <a:chExt cx="6182550" cy="4136688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6ED4913-34B7-D45F-7856-EDD9A3CE0D8E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EA5404B-701C-CD27-A0AF-F40C70336E6C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B81A45C-CFAC-D264-A1F7-B8482BBD1D0D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2CF7E60-55A1-D28A-3288-10E6ECE8E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5979" y="3458948"/>
            <a:ext cx="3561185" cy="2674533"/>
            <a:chOff x="0" y="0"/>
            <a:chExt cx="6182550" cy="4136688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C889DC8-1169-6256-B633-8E9143ED2A9D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BBA42F6-42AF-3BF6-5290-0B279A75389C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488157D-98B9-5A8C-946E-326A8344AFB4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ED644C8E-6056-174F-ECC7-49849AF7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942" y="3476003"/>
            <a:ext cx="3561185" cy="2674533"/>
            <a:chOff x="0" y="0"/>
            <a:chExt cx="6182550" cy="4136688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27FF0B6E-65D8-D926-10EB-860F08944673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E716520E-5656-78D8-356E-9D1E0750F93C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D6DB3495-F6EB-0DE6-E964-DB72132A8E44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0" name="Freeform 5">
            <a:extLst>
              <a:ext uri="{FF2B5EF4-FFF2-40B4-BE49-F238E27FC236}">
                <a16:creationId xmlns:a16="http://schemas.microsoft.com/office/drawing/2014/main" id="{DC2E31EB-7E8B-62AE-F439-1FE4847C8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9233" y="4848667"/>
            <a:ext cx="849817" cy="1269530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F4134BDB-BA3B-1806-04BB-8F4EB40D9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274" y="4858852"/>
            <a:ext cx="849817" cy="1269530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A0BC0531-8747-D0E5-0483-EA751F154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39656" y="4800657"/>
            <a:ext cx="607860" cy="1269530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30EAA71D-8059-8682-F079-11F0EAB81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3327" y="1955300"/>
            <a:ext cx="849817" cy="1269530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93961044-9CE5-79F4-661F-BB7742A8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894" y="1976502"/>
            <a:ext cx="849817" cy="1269530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6503B694-9E07-A843-6FEE-816401B8F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0424" y="2020075"/>
            <a:ext cx="756796" cy="1167761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3B2B043E-7A10-C30F-8EEF-AF2141BAAC1A}"/>
              </a:ext>
            </a:extLst>
          </p:cNvPr>
          <p:cNvSpPr txBox="1"/>
          <p:nvPr/>
        </p:nvSpPr>
        <p:spPr>
          <a:xfrm>
            <a:off x="4830730" y="1219264"/>
            <a:ext cx="2882451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שלושה דברים בחיי </a:t>
            </a:r>
          </a:p>
          <a:p>
            <a:pPr algn="ctr" rtl="1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עליהם אני מודה</a:t>
            </a:r>
          </a:p>
          <a:p>
            <a:pPr algn="ctr" rtl="1"/>
            <a:b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התקדמו שלושה צעדים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D7448034-7975-6777-1463-1B868B178312}"/>
              </a:ext>
            </a:extLst>
          </p:cNvPr>
          <p:cNvSpPr txBox="1"/>
          <p:nvPr/>
        </p:nvSpPr>
        <p:spPr>
          <a:xfrm>
            <a:off x="5116228" y="755432"/>
            <a:ext cx="2220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דיינו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9E9A5F5E-1974-EAE1-D9A4-A69FB918C3BF}"/>
              </a:ext>
            </a:extLst>
          </p:cNvPr>
          <p:cNvSpPr txBox="1"/>
          <p:nvPr/>
        </p:nvSpPr>
        <p:spPr>
          <a:xfrm>
            <a:off x="679587" y="1272618"/>
            <a:ext cx="34042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מישהו שבכל פעם שאני פוגש אותו,</a:t>
            </a:r>
          </a:p>
          <a:p>
            <a:pPr algn="ctr" rtl="1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גורם לי לחייך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6B13552D-CFC0-AADD-751F-77D69A8AD2D4}"/>
              </a:ext>
            </a:extLst>
          </p:cNvPr>
          <p:cNvSpPr txBox="1"/>
          <p:nvPr/>
        </p:nvSpPr>
        <p:spPr>
          <a:xfrm>
            <a:off x="1203214" y="816423"/>
            <a:ext cx="2220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אליהו הנביא</a:t>
            </a:r>
          </a:p>
        </p:txBody>
      </p:sp>
      <p:sp>
        <p:nvSpPr>
          <p:cNvPr id="38" name="כותרת 37">
            <a:extLst>
              <a:ext uri="{FF2B5EF4-FFF2-40B4-BE49-F238E27FC236}">
                <a16:creationId xmlns:a16="http://schemas.microsoft.com/office/drawing/2014/main" id="{821E2A94-C1DB-AD8C-7725-43E0EA8882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20206" y="623075"/>
            <a:ext cx="3211852" cy="5587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"ניצנים נראו בארץ..."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2FA410E9-A8E9-FABF-B95D-F10A880964A3}"/>
              </a:ext>
            </a:extLst>
          </p:cNvPr>
          <p:cNvSpPr txBox="1"/>
          <p:nvPr/>
        </p:nvSpPr>
        <p:spPr>
          <a:xfrm>
            <a:off x="8376595" y="1175699"/>
            <a:ext cx="34321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ניצן שהנץ בחיי... </a:t>
            </a:r>
            <a:br>
              <a:rPr lang="en-US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תחום שהתחלתי לצמוח בו. מה יעזור </a:t>
            </a:r>
            <a:r>
              <a:rPr lang="he-IL" sz="28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</a:t>
            </a: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להמשיך</a:t>
            </a:r>
            <a:r>
              <a:rPr lang="en-US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לפרוח?</a:t>
            </a:r>
            <a:endParaRPr lang="en-US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DFA940AA-65A5-0FBF-9961-8A9ECB8751E6}"/>
              </a:ext>
            </a:extLst>
          </p:cNvPr>
          <p:cNvSpPr txBox="1"/>
          <p:nvPr/>
        </p:nvSpPr>
        <p:spPr>
          <a:xfrm>
            <a:off x="8521446" y="3424736"/>
            <a:ext cx="2860239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he-IL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אביב</a:t>
            </a:r>
            <a:endParaRPr lang="en-US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D55B9AD7-5F84-D755-5D88-7CDB774B2FCA}"/>
              </a:ext>
            </a:extLst>
          </p:cNvPr>
          <p:cNvSpPr txBox="1"/>
          <p:nvPr/>
        </p:nvSpPr>
        <p:spPr>
          <a:xfrm>
            <a:off x="8618559" y="3930463"/>
            <a:ext cx="32299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תחום שארצה להתפתח/להתקדם/   לפרוח בו. </a:t>
            </a:r>
            <a:br>
              <a:rPr lang="en-US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הצעד הראשון שאעשה</a:t>
            </a:r>
            <a:br>
              <a:rPr lang="en-US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התקדם צעד אחד</a:t>
            </a:r>
            <a:endParaRPr lang="en-US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4181AE02-3F31-C544-2D59-A5795FDD8D4C}"/>
              </a:ext>
            </a:extLst>
          </p:cNvPr>
          <p:cNvSpPr txBox="1"/>
          <p:nvPr/>
        </p:nvSpPr>
        <p:spPr>
          <a:xfrm>
            <a:off x="4868858" y="3572520"/>
            <a:ext cx="2728333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he-IL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הר סיני</a:t>
            </a:r>
            <a:endParaRPr lang="en-US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A14DD761-56ED-2DAC-C96E-CE7139EA961F}"/>
              </a:ext>
            </a:extLst>
          </p:cNvPr>
          <p:cNvSpPr txBox="1"/>
          <p:nvPr/>
        </p:nvSpPr>
        <p:spPr>
          <a:xfrm>
            <a:off x="5024182" y="4266724"/>
            <a:ext cx="24584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8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ערך שחשוב לי </a:t>
            </a:r>
            <a:r>
              <a:rPr lang="he-IL" sz="28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בחיי / בחברות</a:t>
            </a:r>
            <a:endParaRPr lang="en-US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58D4F755-2C28-1406-0CB0-2AD6485C05D2}"/>
              </a:ext>
            </a:extLst>
          </p:cNvPr>
          <p:cNvSpPr txBox="1"/>
          <p:nvPr/>
        </p:nvSpPr>
        <p:spPr>
          <a:xfrm>
            <a:off x="976367" y="3603519"/>
            <a:ext cx="2728333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he-IL" sz="2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הגדה</a:t>
            </a:r>
            <a:endParaRPr lang="en-US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3A0735EF-BFB5-3C34-C208-F4EB2989852C}"/>
              </a:ext>
            </a:extLst>
          </p:cNvPr>
          <p:cNvSpPr txBox="1"/>
          <p:nvPr/>
        </p:nvSpPr>
        <p:spPr>
          <a:xfrm>
            <a:off x="1082700" y="4148487"/>
            <a:ext cx="25799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28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סיפור או חוויה שמרגשים אותי במיוחד</a:t>
            </a:r>
            <a:endParaRPr lang="en-US" sz="28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7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1DB61-5C37-1351-FC8D-0B8989815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C24A5D-8067-75C5-92E5-48CB13B88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568" cy="6931163"/>
          </a:xfrm>
          <a:prstGeom prst="rect">
            <a:avLst/>
          </a:prstGeom>
        </p:spPr>
      </p:pic>
      <p:pic>
        <p:nvPicPr>
          <p:cNvPr id="1026" name="Picture 2" descr="Free snake green poisonous animal vector">
            <a:extLst>
              <a:ext uri="{FF2B5EF4-FFF2-40B4-BE49-F238E27FC236}">
                <a16:creationId xmlns:a16="http://schemas.microsoft.com/office/drawing/2014/main" id="{8F46C762-3D8D-1502-7321-C93B6C11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25" flipH="1">
            <a:off x="3743145" y="3821668"/>
            <a:ext cx="3520691" cy="18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snake green poisonous animal vector">
            <a:extLst>
              <a:ext uri="{FF2B5EF4-FFF2-40B4-BE49-F238E27FC236}">
                <a16:creationId xmlns:a16="http://schemas.microsoft.com/office/drawing/2014/main" id="{699FD4B0-1B31-043B-9321-F42C5A46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4066" flipH="1">
            <a:off x="7604678" y="2928445"/>
            <a:ext cx="2935958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ee snake green poisonous animal vector">
            <a:extLst>
              <a:ext uri="{FF2B5EF4-FFF2-40B4-BE49-F238E27FC236}">
                <a16:creationId xmlns:a16="http://schemas.microsoft.com/office/drawing/2014/main" id="{59FF3276-0EC2-856A-5A85-791E29C3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898" flipH="1">
            <a:off x="-105131" y="1416801"/>
            <a:ext cx="3612159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snake green poisonous animal vector">
            <a:extLst>
              <a:ext uri="{FF2B5EF4-FFF2-40B4-BE49-F238E27FC236}">
                <a16:creationId xmlns:a16="http://schemas.microsoft.com/office/drawing/2014/main" id="{7F198A4F-C51B-37E2-0294-A80B148A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6386" flipH="1" flipV="1">
            <a:off x="-112584" y="3272041"/>
            <a:ext cx="3509822" cy="228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brown wood step vector">
            <a:extLst>
              <a:ext uri="{FF2B5EF4-FFF2-40B4-BE49-F238E27FC236}">
                <a16:creationId xmlns:a16="http://schemas.microsoft.com/office/drawing/2014/main" id="{4D36EE51-0BC6-1E55-F42E-41B75DD8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06">
            <a:off x="7925627" y="4321713"/>
            <a:ext cx="583939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ree brown wood step vector">
            <a:extLst>
              <a:ext uri="{FF2B5EF4-FFF2-40B4-BE49-F238E27FC236}">
                <a16:creationId xmlns:a16="http://schemas.microsoft.com/office/drawing/2014/main" id="{F260B269-2FB3-DBAA-E846-C684BDFC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06">
            <a:off x="10377656" y="2692716"/>
            <a:ext cx="583939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ree brown wood step vector">
            <a:extLst>
              <a:ext uri="{FF2B5EF4-FFF2-40B4-BE49-F238E27FC236}">
                <a16:creationId xmlns:a16="http://schemas.microsoft.com/office/drawing/2014/main" id="{BA7112B6-D9E4-8690-5D0A-903E5CF4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267">
            <a:off x="6389422" y="3195037"/>
            <a:ext cx="583939" cy="15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ree brown wood step vector">
            <a:extLst>
              <a:ext uri="{FF2B5EF4-FFF2-40B4-BE49-F238E27FC236}">
                <a16:creationId xmlns:a16="http://schemas.microsoft.com/office/drawing/2014/main" id="{D50E0641-7E4E-33BF-0DC9-372A3682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401">
            <a:off x="3897955" y="1662053"/>
            <a:ext cx="583939" cy="16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ree brown wood step vector">
            <a:extLst>
              <a:ext uri="{FF2B5EF4-FFF2-40B4-BE49-F238E27FC236}">
                <a16:creationId xmlns:a16="http://schemas.microsoft.com/office/drawing/2014/main" id="{4F51B5C8-99A3-DF19-DB5B-592C82C59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11" y="1005170"/>
            <a:ext cx="583939" cy="15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ree brown wood step vector">
            <a:extLst>
              <a:ext uri="{FF2B5EF4-FFF2-40B4-BE49-F238E27FC236}">
                <a16:creationId xmlns:a16="http://schemas.microsoft.com/office/drawing/2014/main" id="{24ECDE18-775C-0673-623C-C43D3E75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319" y="5217337"/>
            <a:ext cx="583939" cy="15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Free pyramid nature egypt vector">
            <a:extLst>
              <a:ext uri="{FF2B5EF4-FFF2-40B4-BE49-F238E27FC236}">
                <a16:creationId xmlns:a16="http://schemas.microsoft.com/office/drawing/2014/main" id="{693E15A9-B1D9-A931-31A8-77BA1DB5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48" y="5784353"/>
            <a:ext cx="823082" cy="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Free pyramid nature egypt vector">
            <a:extLst>
              <a:ext uri="{FF2B5EF4-FFF2-40B4-BE49-F238E27FC236}">
                <a16:creationId xmlns:a16="http://schemas.microsoft.com/office/drawing/2014/main" id="{09E8D6D2-01E7-3222-6CE2-B5CFDB0C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46" y="6446459"/>
            <a:ext cx="823082" cy="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Free pyramid nature egypt vector">
            <a:extLst>
              <a:ext uri="{FF2B5EF4-FFF2-40B4-BE49-F238E27FC236}">
                <a16:creationId xmlns:a16="http://schemas.microsoft.com/office/drawing/2014/main" id="{9A10B2FA-CE11-CAC7-FD13-84A36313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11" y="2419606"/>
            <a:ext cx="823082" cy="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Free pyramid nature egypt vector">
            <a:extLst>
              <a:ext uri="{FF2B5EF4-FFF2-40B4-BE49-F238E27FC236}">
                <a16:creationId xmlns:a16="http://schemas.microsoft.com/office/drawing/2014/main" id="{67CFBD8A-A58A-3747-B150-8A9D9F10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84" y="3103652"/>
            <a:ext cx="823082" cy="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Free pyramid nature egypt vector">
            <a:extLst>
              <a:ext uri="{FF2B5EF4-FFF2-40B4-BE49-F238E27FC236}">
                <a16:creationId xmlns:a16="http://schemas.microsoft.com/office/drawing/2014/main" id="{849CEB8A-5A73-F98E-A6F8-9C956854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998" y="1112277"/>
            <a:ext cx="696242" cy="3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629" y="6277340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7860AC50-EF37-8DBF-B56B-683E9E683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0425" y="5633441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96731924-290C-4AC4-3CCF-660821993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74999" y="6282036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19137F6B-733D-C8BD-395F-B861E9504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1595" y="4980438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C29D3882-8FFF-2017-ED31-F674833D2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7459" y="4278863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FEC180AB-A096-6294-A2AB-5335DDA91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0425" y="1559423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AB390134-8B8C-176B-0958-E32E6BDB3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766" y="2281691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4A5DB90-DC1A-B72C-871E-F13C02480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6730" y="2143118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AC919ED5-FEA3-E0BF-9038-C9B650672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3712" y="1566106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F0A031BE-3A1F-BB79-3772-059779D4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4282" y="2905867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74DC0766-3770-8439-815B-00B90B214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8831" y="3601428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739C158D-F9FF-8C64-3A88-1FE5970EE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6525" y="864733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53" name="Picture 16" descr="Free pyramid nature egypt vector">
            <a:extLst>
              <a:ext uri="{FF2B5EF4-FFF2-40B4-BE49-F238E27FC236}">
                <a16:creationId xmlns:a16="http://schemas.microsoft.com/office/drawing/2014/main" id="{0F6E1490-89B5-DDD1-FC9E-24C17DC9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16" y="404248"/>
            <a:ext cx="696242" cy="3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6" descr="Free pyramid nature egypt vector">
            <a:extLst>
              <a:ext uri="{FF2B5EF4-FFF2-40B4-BE49-F238E27FC236}">
                <a16:creationId xmlns:a16="http://schemas.microsoft.com/office/drawing/2014/main" id="{F38578C7-D750-0121-DCF4-343A832E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58" y="1112277"/>
            <a:ext cx="696242" cy="3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Freeform 5">
            <a:extLst>
              <a:ext uri="{FF2B5EF4-FFF2-40B4-BE49-F238E27FC236}">
                <a16:creationId xmlns:a16="http://schemas.microsoft.com/office/drawing/2014/main" id="{7EB171D9-3403-A6D2-7127-DFFEBF55A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0824" y="888804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34A95B33-B4C0-48DC-B7AB-4D7523696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3372" y="210460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57" name="Picture 16" descr="Free pyramid nature egypt vector">
            <a:extLst>
              <a:ext uri="{FF2B5EF4-FFF2-40B4-BE49-F238E27FC236}">
                <a16:creationId xmlns:a16="http://schemas.microsoft.com/office/drawing/2014/main" id="{EC858B1A-67CD-5887-C00A-C8365B5B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72" y="1779280"/>
            <a:ext cx="696242" cy="3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 descr="Free pyramid nature egypt vector">
            <a:extLst>
              <a:ext uri="{FF2B5EF4-FFF2-40B4-BE49-F238E27FC236}">
                <a16:creationId xmlns:a16="http://schemas.microsoft.com/office/drawing/2014/main" id="{6EE13B8E-CC82-793B-527B-A66EA739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8" y="3830383"/>
            <a:ext cx="696242" cy="3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 descr="Free pyramid nature egypt vector">
            <a:extLst>
              <a:ext uri="{FF2B5EF4-FFF2-40B4-BE49-F238E27FC236}">
                <a16:creationId xmlns:a16="http://schemas.microsoft.com/office/drawing/2014/main" id="{0A09DC87-77EB-9F9C-F8F7-E35D83D14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72" y="4480198"/>
            <a:ext cx="696242" cy="34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Free pyramid nature egypt vector">
            <a:extLst>
              <a:ext uri="{FF2B5EF4-FFF2-40B4-BE49-F238E27FC236}">
                <a16:creationId xmlns:a16="http://schemas.microsoft.com/office/drawing/2014/main" id="{5B5308C6-B37B-8802-FE2E-86D3C526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29" y="5819202"/>
            <a:ext cx="753384" cy="37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Freeform 5">
            <a:extLst>
              <a:ext uri="{FF2B5EF4-FFF2-40B4-BE49-F238E27FC236}">
                <a16:creationId xmlns:a16="http://schemas.microsoft.com/office/drawing/2014/main" id="{380FE7F5-A227-9EDC-275B-82F0EF9E7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3246" y="4951936"/>
            <a:ext cx="383005" cy="549456"/>
          </a:xfrm>
          <a:custGeom>
            <a:avLst/>
            <a:gdLst/>
            <a:ahLst/>
            <a:cxnLst/>
            <a:rect l="l" t="t" r="r" b="b"/>
            <a:pathLst>
              <a:path w="862127" h="1398989">
                <a:moveTo>
                  <a:pt x="0" y="0"/>
                </a:moveTo>
                <a:lnTo>
                  <a:pt x="862127" y="0"/>
                </a:lnTo>
                <a:lnTo>
                  <a:pt x="862127" y="1398989"/>
                </a:lnTo>
                <a:lnTo>
                  <a:pt x="0" y="139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519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7921</TotalTime>
  <Words>544</Words>
  <Application>Microsoft Office PowerPoint</Application>
  <PresentationFormat>מסך רחב</PresentationFormat>
  <Paragraphs>89</Paragraphs>
  <Slides>9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יחידת לימוד בכישורי חיים מיומנויות לחיזוק כוחות וחוסן להתנהלות מיטבית  פסח</vt:lpstr>
      <vt:lpstr>"בצאת ישראל ממצרים..."</vt:lpstr>
      <vt:lpstr>מה עוזר לי להתקדם בחיים?</vt:lpstr>
      <vt:lpstr>"המירוץ ממצרים" פעילות קבוצתית לחג הפסח</vt:lpstr>
      <vt:lpstr>להדפסה</vt:lpstr>
      <vt:lpstr>ביצה קשה</vt:lpstr>
      <vt:lpstr>"זה שאינו יודע לשאול'</vt:lpstr>
      <vt:lpstr>"ניצנים נראו בארץ..."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 cohen</dc:creator>
  <cp:lastModifiedBy>יפעת זץ</cp:lastModifiedBy>
  <cp:revision>75</cp:revision>
  <dcterms:created xsi:type="dcterms:W3CDTF">2024-02-25T07:07:53Z</dcterms:created>
  <dcterms:modified xsi:type="dcterms:W3CDTF">2025-04-01T07:50:19Z</dcterms:modified>
</cp:coreProperties>
</file>