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lvl="0">
      <a:defRPr lang="he-IL"/>
    </a:defPPr>
    <a:lvl1pPr marL="0" lv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346" autoAdjust="0"/>
  </p:normalViewPr>
  <p:slideViewPr>
    <p:cSldViewPr snapToGrid="0">
      <p:cViewPr varScale="1">
        <p:scale>
          <a:sx n="58" d="100"/>
          <a:sy n="58" d="100"/>
        </p:scale>
        <p:origin x="16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3EC2B61-7632-4291-AFCD-8486EFC201A5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5082276-8C5F-4518-92D9-C847F979F5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480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מטרות הפעילות:</a:t>
            </a:r>
            <a:endParaRPr lang="he-IL" b="0" dirty="0"/>
          </a:p>
          <a:p>
            <a:r>
              <a:rPr lang="he-IL" b="0" dirty="0"/>
              <a:t>חודש אדר וחג פורים מזמנים לנו את האפשרות להעמיק ברגש השמחה. </a:t>
            </a:r>
          </a:p>
          <a:p>
            <a:r>
              <a:rPr lang="he-IL" b="0" dirty="0"/>
              <a:t>שמחה וחוסן נפשי קשורים זה בזה בדרכים שונות, שכן התנסות בשמחה יכולה לתרום לפיתוח ולחיזוק החוסן והחוסן הנפשי של האדם.</a:t>
            </a:r>
          </a:p>
          <a:p>
            <a:r>
              <a:rPr lang="he-IL" b="0" dirty="0"/>
              <a:t>לצד זאת, בימים קשים אלו קיימת מורכבות ועולות שאלות באשר למקומה של השמחה - האם מותר לשמוח? איך ניתן לשמוח?</a:t>
            </a:r>
            <a:r>
              <a:rPr lang="en-US" b="0" dirty="0"/>
              <a:t> </a:t>
            </a:r>
            <a:r>
              <a:rPr lang="he-IL" b="0" dirty="0"/>
              <a:t>כיצד ניתן מקום לשמחה? באלו דרכים נעורר אותה בנו ובאחרים. לפיכך, חשוב לתת לגיטימציה לשמחה ככלי שיסייע לנו לשמור על חוסן, איזון וכוחות.</a:t>
            </a:r>
          </a:p>
          <a:p>
            <a:r>
              <a:rPr lang="he-IL" b="0" dirty="0"/>
              <a:t>במפגש זה נזהה מצבים בחיינו המעוררים בנו שמחה, נשים לב לתחושות הנלוות לשמחה ולאופן בו אנו מביעים אותה.</a:t>
            </a:r>
          </a:p>
          <a:p>
            <a:r>
              <a:rPr lang="he-IL" b="0" dirty="0"/>
              <a:t>בנוסף, נעמיק את המודעות ליכולת שלנו לשמח אחרים ולחיבור שבין הנתינה לשמחה.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213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מִשְׂחָק יָם יַבָּשָׁה- </a:t>
            </a:r>
          </a:p>
          <a:p>
            <a:pPr algn="r"/>
            <a:r>
              <a:rPr lang="he-IL" dirty="0"/>
              <a:t>נקריא מצבים שונים </a:t>
            </a:r>
            <a:r>
              <a:rPr lang="he-IL" dirty="0" err="1"/>
              <a:t>מחיי</a:t>
            </a:r>
            <a:r>
              <a:rPr lang="he-IL" dirty="0"/>
              <a:t> היום יום, </a:t>
            </a:r>
          </a:p>
          <a:p>
            <a:pPr algn="r"/>
            <a:r>
              <a:rPr lang="he-IL" dirty="0"/>
              <a:t>ננחה: </a:t>
            </a:r>
          </a:p>
          <a:p>
            <a:pPr algn="r"/>
            <a:r>
              <a:rPr lang="he-IL" dirty="0"/>
              <a:t>כל מי שההיגד גורם להם להרגשה נעימה קופצים לים </a:t>
            </a:r>
          </a:p>
          <a:p>
            <a:pPr algn="r"/>
            <a:r>
              <a:rPr lang="he-IL" dirty="0"/>
              <a:t>כל מי שההיגד לא גורם להם להרגשה נעימה נשארים ביבשה, </a:t>
            </a:r>
          </a:p>
          <a:p>
            <a:pPr algn="r"/>
            <a:r>
              <a:rPr lang="he-IL" dirty="0"/>
              <a:t>מי שמרגיש גם נעים וגם רגש אחר מניחים רגל אחת בים ואחת ביבשה.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(לרשותך מספר היגדים, בחר/י את אלה המתאימים לך ולקבוצה)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לָבוֹא לגן</a:t>
            </a:r>
          </a:p>
          <a:p>
            <a:pPr algn="r"/>
            <a:r>
              <a:rPr lang="he-IL" dirty="0"/>
              <a:t>לְקַבֵּל מַתָּנָה</a:t>
            </a:r>
          </a:p>
          <a:p>
            <a:pPr algn="r"/>
            <a:r>
              <a:rPr lang="he-IL" dirty="0"/>
              <a:t>להפעיל את הגוף</a:t>
            </a:r>
          </a:p>
          <a:p>
            <a:pPr algn="r"/>
            <a:r>
              <a:rPr lang="he-IL" dirty="0"/>
              <a:t>לְצַיֵּר</a:t>
            </a:r>
          </a:p>
          <a:p>
            <a:pPr algn="r"/>
            <a:r>
              <a:rPr lang="he-IL" dirty="0"/>
              <a:t>לשיר</a:t>
            </a:r>
          </a:p>
          <a:p>
            <a:pPr algn="r"/>
            <a:r>
              <a:rPr lang="he-IL" dirty="0"/>
              <a:t>לָלֶכֶת לְגִינַּת מִשְׂחָקִים</a:t>
            </a:r>
          </a:p>
          <a:p>
            <a:pPr algn="r"/>
            <a:r>
              <a:rPr lang="he-IL" dirty="0"/>
              <a:t>לצאת לטיול</a:t>
            </a:r>
          </a:p>
          <a:p>
            <a:pPr algn="r"/>
            <a:r>
              <a:rPr lang="he-IL" dirty="0"/>
              <a:t>לארח חבר/ה</a:t>
            </a:r>
          </a:p>
          <a:p>
            <a:pPr algn="r"/>
            <a:r>
              <a:rPr lang="he-IL" dirty="0"/>
              <a:t>לנסועַ לְבקר קרוֹבֵי מִשְׁפָּחָה</a:t>
            </a:r>
          </a:p>
          <a:p>
            <a:pPr algn="r"/>
            <a:r>
              <a:rPr lang="he-IL" dirty="0"/>
              <a:t>לָלֶכֶת לִבְרֵכָה</a:t>
            </a:r>
          </a:p>
          <a:p>
            <a:pPr algn="r"/>
            <a:r>
              <a:rPr lang="he-IL" dirty="0"/>
              <a:t>שֶׁיּוֹרֵד גֶּשֶׁם</a:t>
            </a:r>
          </a:p>
          <a:p>
            <a:pPr algn="r"/>
            <a:r>
              <a:rPr lang="he-IL" dirty="0"/>
              <a:t>לְקַבֵּל מַחֲמָאָה</a:t>
            </a:r>
          </a:p>
          <a:p>
            <a:pPr algn="r"/>
            <a:r>
              <a:rPr lang="he-IL" dirty="0"/>
              <a:t>לִהקשיב לסיפור</a:t>
            </a:r>
          </a:p>
          <a:p>
            <a:pPr algn="r"/>
            <a:r>
              <a:rPr lang="he-IL" dirty="0"/>
              <a:t>ללכת לחוג</a:t>
            </a:r>
          </a:p>
          <a:p>
            <a:pPr algn="r"/>
            <a:r>
              <a:rPr lang="he-IL" dirty="0"/>
              <a:t>לשחק עם האחים שלי</a:t>
            </a:r>
          </a:p>
          <a:p>
            <a:pPr algn="r"/>
            <a:r>
              <a:rPr lang="he-IL" dirty="0"/>
              <a:t>לעזור לאחר</a:t>
            </a:r>
          </a:p>
          <a:p>
            <a:pPr algn="r"/>
            <a:r>
              <a:rPr lang="he-IL" dirty="0"/>
              <a:t>לטפל בבעל חיים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2276-8C5F-4518-92D9-C847F979F5A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299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נשאל:</a:t>
            </a:r>
          </a:p>
          <a:p>
            <a:r>
              <a:rPr lang="he-IL" dirty="0"/>
              <a:t>איך הרגשתם במהלך הפעילות?</a:t>
            </a:r>
          </a:p>
          <a:p>
            <a:r>
              <a:rPr lang="he-IL" dirty="0"/>
              <a:t>מה הרגשתם בכל המצבים שבהם קפצתם לים?</a:t>
            </a:r>
          </a:p>
          <a:p>
            <a:endParaRPr lang="he-IL" dirty="0"/>
          </a:p>
          <a:p>
            <a:r>
              <a:rPr lang="he-IL" dirty="0"/>
              <a:t>הילדים ישימו לב לכך שכל האירועים שבהם הם קפצו לים מחוברים לרגש השמחה.</a:t>
            </a:r>
          </a:p>
          <a:p>
            <a:endParaRPr lang="he-IL" dirty="0"/>
          </a:p>
          <a:p>
            <a:r>
              <a:rPr lang="he-IL" sz="1800" b="1" dirty="0">
                <a:effectLst/>
                <a:latin typeface="Tahoma" panose="020B0604030504040204" pitchFamily="34" charset="0"/>
              </a:rPr>
              <a:t>נאמר: </a:t>
            </a:r>
          </a:p>
          <a:p>
            <a:r>
              <a:rPr lang="he-IL" sz="1800" dirty="0">
                <a:effectLst/>
                <a:latin typeface="Tahoma" panose="020B0604030504040204" pitchFamily="34" charset="0"/>
              </a:rPr>
              <a:t>שתפו בדברים נוספים שמשמחים אתכם והזמינו חברים ששמחים גם הם מאותן הפעילויות להצטרף אליכם וקפצו יחד לים. </a:t>
            </a:r>
          </a:p>
          <a:p>
            <a:endParaRPr lang="he-IL" sz="1800" dirty="0">
              <a:effectLst/>
              <a:latin typeface="Tahoma" panose="020B0604030504040204" pitchFamily="34" charset="0"/>
            </a:endParaRPr>
          </a:p>
          <a:p>
            <a:r>
              <a:rPr lang="he-IL" sz="1800" b="1" dirty="0">
                <a:effectLst/>
                <a:latin typeface="Tahoma" panose="020B0604030504040204" pitchFamily="34" charset="0"/>
              </a:rPr>
              <a:t>לאחר השיתוף, נסכם:</a:t>
            </a:r>
          </a:p>
          <a:p>
            <a:r>
              <a:rPr lang="he-IL" sz="1800" dirty="0">
                <a:effectLst/>
                <a:latin typeface="Tahoma" panose="020B0604030504040204" pitchFamily="34" charset="0"/>
              </a:rPr>
              <a:t>ישנם מצבים שונים בחיינו שמעוררים בנו שמחה.</a:t>
            </a:r>
          </a:p>
          <a:p>
            <a:r>
              <a:rPr lang="he-IL" sz="1800" dirty="0">
                <a:effectLst/>
                <a:latin typeface="Tahoma" panose="020B0604030504040204" pitchFamily="34" charset="0"/>
              </a:rPr>
              <a:t>לעיתים, עצם ההיזכרות במצבים הללו, משמחת אותנו.</a:t>
            </a:r>
          </a:p>
          <a:p>
            <a:r>
              <a:rPr lang="he-IL" sz="1800" dirty="0">
                <a:effectLst/>
                <a:latin typeface="Tahoma" panose="020B0604030504040204" pitchFamily="34" charset="0"/>
              </a:rPr>
              <a:t>ככל שנשים לב וניזכר בדברים שמשמחים אותנו, כך נגדיל את השמחה.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2276-8C5F-4518-92D9-C847F979F5AE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896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נחבר בין רגש השמחה לבין ביטויים הגופניים שלה, </a:t>
            </a:r>
          </a:p>
          <a:p>
            <a:r>
              <a:rPr lang="he-IL" b="1" dirty="0"/>
              <a:t>נשאל:</a:t>
            </a:r>
          </a:p>
          <a:p>
            <a:r>
              <a:rPr lang="he-IL" dirty="0"/>
              <a:t>איך הגוף שלנו מגיב כשאנחנו מרגישים רגש של שמחה?</a:t>
            </a:r>
          </a:p>
          <a:p>
            <a:endParaRPr lang="he-IL" dirty="0"/>
          </a:p>
          <a:p>
            <a:r>
              <a:rPr lang="he-IL" dirty="0"/>
              <a:t>נזמין את הילדים לשתף ולהדגים את התנועות.</a:t>
            </a:r>
          </a:p>
          <a:p>
            <a:r>
              <a:rPr lang="he-IL" dirty="0"/>
              <a:t>נאמר: לשמחה יש ביטויים גופניים רבים - בתנועת הגוף ובהבעות הפנים (חיוך חושף שיניים, קפיצות במקום, נפנוף ידיים, צחוק ועוד)</a:t>
            </a:r>
          </a:p>
          <a:p>
            <a:endParaRPr lang="he-IL" dirty="0"/>
          </a:p>
          <a:p>
            <a:r>
              <a:rPr lang="he-IL" dirty="0"/>
              <a:t>יש לנו השפעה על מצב הרוח שלנו ואנחנו יכולים להזמין את השמחה. </a:t>
            </a:r>
          </a:p>
          <a:p>
            <a:r>
              <a:rPr lang="he-IL" dirty="0"/>
              <a:t>כשאנו מחייכים, צוחקים, רוקדים, קופצים, שרים שירים אהובים, עושים תנועות מצחיקות והבעות פנים מצחיקות, </a:t>
            </a:r>
          </a:p>
          <a:p>
            <a:r>
              <a:rPr lang="he-IL" dirty="0"/>
              <a:t>אנחנו יכולים לשפר את מצב הרוח שלנו ולהתמלא בשמחה.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2276-8C5F-4518-92D9-C847F979F5AE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786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בְּאֵלּוּ דְּרָכִים אתם משמחים את עצמכם</a:t>
            </a:r>
            <a:br>
              <a:rPr lang="he-IL" dirty="0"/>
            </a:br>
            <a:r>
              <a:rPr lang="he-IL" dirty="0"/>
              <a:t>ואֶת מִי שֶׁנִּמְצָא בַּסְּבִיבָה שֶׁלָּכםּ, בַּגן וּבַבַּיִת?</a:t>
            </a:r>
          </a:p>
          <a:p>
            <a:endParaRPr lang="he-IL" dirty="0"/>
          </a:p>
          <a:p>
            <a:r>
              <a:rPr lang="he-IL" dirty="0"/>
              <a:t>ניתן למלא את השקף ברעיונות של הילדים וליצור מאגר של רעיונות.</a:t>
            </a:r>
          </a:p>
          <a:p>
            <a:endParaRPr lang="he-IL" dirty="0"/>
          </a:p>
          <a:p>
            <a:r>
              <a:rPr lang="he-IL" dirty="0"/>
              <a:t>רצוי לכוון את הילדים לשני המוקדים: האני והאחר.</a:t>
            </a:r>
          </a:p>
          <a:p>
            <a:endParaRPr lang="he-IL" dirty="0"/>
          </a:p>
          <a:p>
            <a:r>
              <a:rPr lang="he-IL" dirty="0"/>
              <a:t>נקריא את הרעיונות השונים ונדגיש:</a:t>
            </a:r>
          </a:p>
          <a:p>
            <a:r>
              <a:rPr lang="he-IL" dirty="0"/>
              <a:t>יש בכוחנו לעורר שמחה בעצמנו ובאחרים, דרך המעשים שלנו (חיבור למיקוד שליטה פנימי).</a:t>
            </a:r>
          </a:p>
          <a:p>
            <a:endParaRPr lang="he-IL" dirty="0"/>
          </a:p>
          <a:p>
            <a:r>
              <a:rPr lang="he-IL" dirty="0"/>
              <a:t>נשאל: מדוע זה חשוב?</a:t>
            </a:r>
          </a:p>
          <a:p>
            <a:r>
              <a:rPr lang="he-IL" dirty="0"/>
              <a:t>השמחה וההיזכרות במה שמשמח אותנו מסייעות לנו, במיוחד בתקופה הזו, להרגיש טוב, לראות ולהעריך את הדברים הטובים שיש בחיינו.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2276-8C5F-4518-92D9-C847F979F5AE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826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מטרת הפעילות:</a:t>
            </a:r>
            <a:r>
              <a:rPr lang="he-IL" dirty="0"/>
              <a:t> לעודד התנהגויות מעוררות שמחה בגן.</a:t>
            </a:r>
          </a:p>
          <a:p>
            <a:r>
              <a:rPr lang="he-IL" dirty="0"/>
              <a:t>בכל פעם שילד יעשה מעשה ששימח חבר מהגן, הצוות יכתוב את המעשה בפתקית נחת.</a:t>
            </a:r>
          </a:p>
          <a:p>
            <a:r>
              <a:rPr lang="he-IL" dirty="0"/>
              <a:t>גן שחבריו צברו מספר </a:t>
            </a:r>
            <a:r>
              <a:rPr lang="he-IL" dirty="0" err="1"/>
              <a:t>מסויים</a:t>
            </a:r>
            <a:r>
              <a:rPr lang="he-IL" dirty="0"/>
              <a:t> (להחלטת המנחה) של פתקים, יזכו ליום/פעילות מיוחדים לבחירת המנחה והילדים.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2276-8C5F-4518-92D9-C847F979F5AE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9868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מכתב מוצע להורים.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8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C7FB09-98B1-305E-9BC4-A1B2C10F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7804BB5-0EDE-2198-6585-9B9E7A0C4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2FC846D-A7BA-8F5E-7C6A-096F40816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37DA366-408A-C6CF-D78D-D44CE898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131E6F9-7288-C365-2EDF-A7A664E1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777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F6A05D-057D-32EB-3CCC-AA2709EFC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E5B66F3-F395-81C0-0BC9-7FA336F9A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29E76C8-59D3-F3FE-630D-18C5F3AB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D87128E-1EDA-88DE-325D-1A83C4FE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02105C8-D373-1FE4-8412-240AB92E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523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5D39C99-D15F-0155-E3F4-7EBBDF296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96DAFA6-C550-A100-ABDD-F6268B75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FD2DFB3-B63B-3EE7-8479-5F945E5F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221630-7107-27BD-E098-94CC3875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FC3EAE5-6829-D504-9C05-78094A30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000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F60246-9023-269D-8887-4E7CCACA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72E7536-C1B4-222C-EF7E-C1A592BA6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2C496-C184-B2C8-81CD-FD557152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E57D21-2C81-6327-D88C-01441950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7B7A914-538A-3DCB-F62D-2845C8BB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969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0E8ADF-9D13-970A-6969-E5ACF310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73298C-0A14-C5BA-F94B-3A7527468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CA5C2C6-7202-E4F7-D534-4C14466FA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3B1FE07-4782-AFE7-8AB3-0309A845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99451A8-DA4F-E50C-70E3-9B1065AF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914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56C766-1B80-E080-E6E3-05598087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0C81A98-7CC5-C08C-059E-9B786C682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B39B231-6D0B-029D-2E67-3AA9FDA69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4015B2C-F09A-1156-EEFA-044AAEA2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8D8F870-8192-11C2-4971-41FA53E4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76D214D-D711-3339-D297-BCB23DA2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334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0BC6EC-78D8-0F49-0FB7-9887868A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BC6E222-13A5-29EA-70C4-73499546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C920F68-B378-78B1-E974-659BF364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FC1F4E2-B013-0D00-F4ED-221A5DED8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A6736BD6-CE2F-AEEE-4976-E93E25EC8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97A52BE-B7A6-20D2-43EE-B9743774C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4497A1C-9F56-D457-6414-1263F4B0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E9F2E56-3E37-884C-4120-0295BD97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581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2D89E5-458A-9115-82B0-C87408CB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0D28D083-62DD-E0D6-AFD1-1A79F233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97A87AE-B568-9C96-849B-AEB10E44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BBA8ED9-439C-9F63-F659-58D486A8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725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7BCDD5C-AC98-FBC0-ED4C-AE3BD995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5357ACD-DF9E-98F7-5ACA-239D7693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4C36C55-0FAA-7A13-D2F8-6150AFE6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319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CD1879-5AB4-59D2-BA88-B61C5A138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EF0FE77-B51B-6815-59EE-A3050D81F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69814D7-8303-9962-2392-8C034707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1D8F06C-7A6E-1517-7BAA-C9AA578C2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5C70108-EED8-684F-885F-B4AE5F1B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49F6F2F-5B78-D0C3-1252-F093B0C2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847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D62027-4CCE-DEBB-6822-02DDF730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510A6C3-01AF-0163-6B45-9E9B191D9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A3735E9-3F3A-DC2A-0D6B-FC8C1C250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8D85C56-EC37-C817-2870-8F1C7703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2F53BF8-A189-8833-BCE7-2CC61E04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3671FDE-DD16-5E68-D6BA-233E5F3E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404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578C6ED8-7321-970B-95C4-D417F537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DD2C7E3-A50F-E462-FBD1-F7858AA42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C642E6-5669-8D1E-CE3D-3F5BF8DA8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18DE7-D5C4-437F-A766-5792968228E0}" type="datetimeFigureOut">
              <a:rPr lang="he-IL" smtClean="0"/>
              <a:t>ו'/אדר/תשפ"ה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77D447E-AC59-80F6-DA15-6E58EB849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040E55A-D10E-E4D3-6F5E-A47F112CC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250C9-2F5E-4B1A-A440-9709810E0AF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434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4068" y="2645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</a:extLst>
          </p:cNvPr>
          <p:cNvGrpSpPr/>
          <p:nvPr/>
        </p:nvGrpSpPr>
        <p:grpSpPr>
          <a:xfrm>
            <a:off x="2667247" y="2552925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07007" y="2799218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כלים ופעילויות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לחיזוק כוחות ולניהול שיח רגשי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לתלמידים ולצוות החינוכי</a:t>
            </a:r>
          </a:p>
        </p:txBody>
      </p: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7826" y="300760"/>
            <a:ext cx="2141984" cy="1023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כותרת משנה 2">
            <a:extLst>
              <a:ext uri="{FF2B5EF4-FFF2-40B4-BE49-F238E27FC236}">
                <a16:creationId xmlns:a16="http://schemas.microsoft.com/office/drawing/2014/main" id="{F9657573-CD58-BDF6-721D-2498525F8CE2}"/>
              </a:ext>
            </a:extLst>
          </p:cNvPr>
          <p:cNvSpPr txBox="1">
            <a:spLocks/>
          </p:cNvSpPr>
          <p:nvPr/>
        </p:nvSpPr>
        <p:spPr>
          <a:xfrm>
            <a:off x="2064520" y="5073483"/>
            <a:ext cx="7777986" cy="8764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מאגר השמחה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863" y="-450654"/>
            <a:ext cx="4716275" cy="4716275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B348087-EAFB-0FF1-DA30-9C8A835FFE69}"/>
              </a:ext>
            </a:extLst>
          </p:cNvPr>
          <p:cNvSpPr txBox="1"/>
          <p:nvPr/>
        </p:nvSpPr>
        <p:spPr>
          <a:xfrm>
            <a:off x="7080671" y="5376305"/>
            <a:ext cx="6093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חמ"ד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גיל רך</a:t>
            </a: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B61A3765-16E9-4645-8485-542E5A5BD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868" y="300760"/>
            <a:ext cx="1713124" cy="499915"/>
          </a:xfrm>
          <a:prstGeom prst="rect">
            <a:avLst/>
          </a:prstGeom>
        </p:spPr>
      </p:pic>
      <p:pic>
        <p:nvPicPr>
          <p:cNvPr id="7" name="Picture 2" descr="https://lh4.googleusercontent.com/8nRRSCAcVTz6bY4JOpdRVQLqYC2-9FNFzr01ZHnANkdWoXgfBA8ZiUiq5SdUpJlx1NvNt1_xVh4dNYQztGfeqFRU3E1WRjRHcksMLGmdX4hu_WPe7nX_DKwB5he-5rid4A">
            <a:extLst>
              <a:ext uri="{FF2B5EF4-FFF2-40B4-BE49-F238E27FC236}">
                <a16:creationId xmlns:a16="http://schemas.microsoft.com/office/drawing/2014/main" id="{224AD97A-00C8-E00A-54B2-49C680CC2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53" y="339597"/>
            <a:ext cx="14573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86233FED-9E53-D597-4C32-22150B6E9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8F10A77B-5FE5-8454-5740-B5F6ED025803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e-IL" sz="8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תמונה 3" descr="תמונה שמכילה אומנות ילדים, אומנות קליפיפם, יד&#10;&#10;התיאור נוצר באופן אוטומטי">
            <a:extLst>
              <a:ext uri="{FF2B5EF4-FFF2-40B4-BE49-F238E27FC236}">
                <a16:creationId xmlns:a16="http://schemas.microsoft.com/office/drawing/2014/main" id="{336D3A2B-11DC-EBED-9BC0-334C0A41D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8A8923A-AE9D-2D8C-67EE-B439265FF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6" y="2490750"/>
            <a:ext cx="3894667" cy="219075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66A37D3-EEEE-3F54-7392-A6499B4B6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17304"/>
          <a:stretch/>
        </p:blipFill>
        <p:spPr>
          <a:xfrm>
            <a:off x="2790294" y="2234804"/>
            <a:ext cx="3490913" cy="270264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7D2C7D9-4EFC-EF2E-9C17-186013114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4"/>
          <a:stretch/>
        </p:blipFill>
        <p:spPr>
          <a:xfrm>
            <a:off x="8905874" y="1871625"/>
            <a:ext cx="3286126" cy="3429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B11C1E8-86B3-CE95-F745-1F22E24D04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r="21913"/>
          <a:stretch/>
        </p:blipFill>
        <p:spPr>
          <a:xfrm>
            <a:off x="2" y="1871625"/>
            <a:ext cx="3286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ree love to think heart illustration">
            <a:extLst>
              <a:ext uri="{FF2B5EF4-FFF2-40B4-BE49-F238E27FC236}">
                <a16:creationId xmlns:a16="http://schemas.microsoft.com/office/drawing/2014/main" id="{6D1C53C3-A8E7-428B-522F-AE8D194E8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" b="24315"/>
          <a:stretch/>
        </p:blipFill>
        <p:spPr bwMode="auto">
          <a:xfrm>
            <a:off x="-740230" y="473529"/>
            <a:ext cx="6230945" cy="49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235C7DB-C53F-79E8-712A-28B519AD3210}"/>
              </a:ext>
            </a:extLst>
          </p:cNvPr>
          <p:cNvSpPr txBox="1"/>
          <p:nvPr/>
        </p:nvSpPr>
        <p:spPr>
          <a:xfrm>
            <a:off x="4468483" y="879894"/>
            <a:ext cx="724572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מאגר השמחה של הגן שלנו</a:t>
            </a:r>
          </a:p>
        </p:txBody>
      </p:sp>
    </p:spTree>
    <p:extLst>
      <p:ext uri="{BB962C8B-B14F-4D97-AF65-F5344CB8AC3E}">
        <p14:creationId xmlns:p14="http://schemas.microsoft.com/office/powerpoint/2010/main" val="3147643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E4EF7242-7BEB-71B6-38D4-83754208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63A6D2ED-2D39-E0F3-0FB0-B9BE01C8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96" y="1956620"/>
            <a:ext cx="11452123" cy="1962611"/>
          </a:xfrm>
        </p:spPr>
        <p:txBody>
          <a:bodyPr>
            <a:normAutofit/>
          </a:bodyPr>
          <a:lstStyle/>
          <a:p>
            <a:pPr algn="ctr"/>
            <a:r>
              <a:rPr lang="he-IL" sz="6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מִבְצַע שִׂמְחָה יוֹצֵא לַדֶּרֶךְ</a:t>
            </a:r>
          </a:p>
        </p:txBody>
      </p:sp>
    </p:spTree>
    <p:extLst>
      <p:ext uri="{BB962C8B-B14F-4D97-AF65-F5344CB8AC3E}">
        <p14:creationId xmlns:p14="http://schemas.microsoft.com/office/powerpoint/2010/main" val="11864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תמונה שמכילה שמיים, צהוב, חמניה, בחוץ&#10;&#10;התיאור נוצר באופן אוטומטי">
            <a:extLst>
              <a:ext uri="{FF2B5EF4-FFF2-40B4-BE49-F238E27FC236}">
                <a16:creationId xmlns:a16="http://schemas.microsoft.com/office/drawing/2014/main" id="{A6829614-3ECD-95F3-B8EF-1BD8F1595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3874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90AE575-8848-8469-0476-9CBE2578B7B0}"/>
              </a:ext>
            </a:extLst>
          </p:cNvPr>
          <p:cNvSpPr txBox="1"/>
          <p:nvPr/>
        </p:nvSpPr>
        <p:spPr>
          <a:xfrm>
            <a:off x="5937337" y="626301"/>
            <a:ext cx="5649237" cy="555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הורים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יקרים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</a:rPr>
              <a:t>,</a:t>
            </a:r>
          </a:p>
          <a:p>
            <a:pPr marR="0" lvl="0"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 err="1"/>
              <a:t>לכבוד</a:t>
            </a:r>
            <a:r>
              <a:rPr lang="en-US" sz="2000" b="1" dirty="0"/>
              <a:t> </a:t>
            </a:r>
            <a:r>
              <a:rPr lang="en-US" sz="2000" b="1" dirty="0" err="1"/>
              <a:t>חודש</a:t>
            </a:r>
            <a:r>
              <a:rPr lang="en-US" sz="2000" b="1" dirty="0"/>
              <a:t> </a:t>
            </a:r>
            <a:r>
              <a:rPr lang="en-US" sz="2000" b="1" dirty="0" err="1"/>
              <a:t>אדר</a:t>
            </a:r>
            <a:r>
              <a:rPr lang="en-US" sz="2000" b="1" dirty="0"/>
              <a:t> </a:t>
            </a:r>
            <a:r>
              <a:rPr lang="en-US" sz="2000" b="1" dirty="0" err="1"/>
              <a:t>ופורים</a:t>
            </a:r>
            <a:r>
              <a:rPr lang="en-US" sz="2000" b="1" dirty="0"/>
              <a:t> </a:t>
            </a:r>
            <a:r>
              <a:rPr lang="en-US" sz="2000" b="1" dirty="0" err="1"/>
              <a:t>שוחחנו</a:t>
            </a:r>
            <a:r>
              <a:rPr lang="en-US" sz="2000" b="1" dirty="0"/>
              <a:t> </a:t>
            </a:r>
            <a:r>
              <a:rPr lang="en-US" sz="2000" b="1" dirty="0" err="1"/>
              <a:t>על</a:t>
            </a:r>
            <a:r>
              <a:rPr lang="en-US" sz="2000" b="1" dirty="0"/>
              <a:t> </a:t>
            </a:r>
            <a:r>
              <a:rPr lang="en-US" sz="2000" b="1" dirty="0" err="1"/>
              <a:t>רגש</a:t>
            </a:r>
            <a:r>
              <a:rPr lang="en-US" sz="2000" b="1" dirty="0"/>
              <a:t> </a:t>
            </a:r>
            <a:r>
              <a:rPr lang="en-US" sz="2000" b="1" dirty="0" err="1"/>
              <a:t>השמחה</a:t>
            </a:r>
            <a:r>
              <a:rPr lang="en-US" sz="2000" b="1" dirty="0"/>
              <a:t>, </a:t>
            </a:r>
            <a:r>
              <a:rPr lang="en-US" sz="2000" b="1" dirty="0" err="1"/>
              <a:t>למדנו</a:t>
            </a:r>
            <a:r>
              <a:rPr lang="en-US" sz="2000" b="1" dirty="0"/>
              <a:t> </a:t>
            </a:r>
            <a:r>
              <a:rPr lang="en-US" sz="2000" b="1" dirty="0" err="1"/>
              <a:t>מה</a:t>
            </a:r>
            <a:r>
              <a:rPr lang="en-US" sz="2000" b="1" dirty="0"/>
              <a:t> </a:t>
            </a:r>
            <a:r>
              <a:rPr lang="en-US" sz="2000" b="1" dirty="0" err="1"/>
              <a:t>מעוררת</a:t>
            </a:r>
            <a:r>
              <a:rPr lang="en-US" sz="2000" b="1" dirty="0"/>
              <a:t> </a:t>
            </a:r>
            <a:r>
              <a:rPr lang="en-US" sz="2000" b="1" dirty="0" err="1"/>
              <a:t>בנו</a:t>
            </a:r>
            <a:r>
              <a:rPr lang="en-US" sz="2000" b="1" dirty="0"/>
              <a:t> </a:t>
            </a:r>
            <a:r>
              <a:rPr lang="en-US" sz="2000" b="1" dirty="0" err="1"/>
              <a:t>השמחה</a:t>
            </a:r>
            <a:r>
              <a:rPr lang="en-US" sz="2000" b="1" dirty="0"/>
              <a:t> </a:t>
            </a:r>
            <a:r>
              <a:rPr lang="en-US" sz="2000" b="1" dirty="0" err="1"/>
              <a:t>ומהם</a:t>
            </a:r>
            <a:r>
              <a:rPr lang="en-US" sz="2000" b="1" dirty="0"/>
              <a:t> </a:t>
            </a:r>
            <a:r>
              <a:rPr lang="en-US" sz="2000" b="1" dirty="0" err="1"/>
              <a:t>הביטויים</a:t>
            </a:r>
            <a:r>
              <a:rPr lang="en-US" sz="2000" b="1" dirty="0"/>
              <a:t> </a:t>
            </a:r>
            <a:r>
              <a:rPr lang="en-US" sz="2000" b="1" dirty="0" err="1"/>
              <a:t>הגופניים</a:t>
            </a:r>
            <a:r>
              <a:rPr lang="en-US" sz="2000" b="1" dirty="0"/>
              <a:t> </a:t>
            </a:r>
            <a:r>
              <a:rPr lang="en-US" sz="2000" b="1" dirty="0" err="1"/>
              <a:t>לשמחה</a:t>
            </a:r>
            <a:r>
              <a:rPr lang="en-US" sz="2000" b="1" dirty="0"/>
              <a:t>.</a:t>
            </a:r>
          </a:p>
          <a:p>
            <a:pPr marR="0" lvl="0"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 err="1"/>
              <a:t>למדנו</a:t>
            </a:r>
            <a:r>
              <a:rPr lang="en-US" sz="2000" b="1" dirty="0"/>
              <a:t> </a:t>
            </a:r>
            <a:r>
              <a:rPr lang="en-US" sz="2000" b="1" dirty="0" err="1"/>
              <a:t>כיצד</a:t>
            </a:r>
            <a:r>
              <a:rPr lang="en-US" sz="2000" b="1" dirty="0"/>
              <a:t> </a:t>
            </a:r>
            <a:r>
              <a:rPr lang="en-US" sz="2000" b="1" dirty="0" err="1"/>
              <a:t>אני</a:t>
            </a:r>
            <a:r>
              <a:rPr lang="en-US" sz="2000" b="1" dirty="0"/>
              <a:t> </a:t>
            </a:r>
            <a:r>
              <a:rPr lang="en-US" sz="2000" b="1" dirty="0" err="1"/>
              <a:t>יכול</a:t>
            </a:r>
            <a:r>
              <a:rPr lang="en-US" sz="2000" b="1" dirty="0"/>
              <a:t> </a:t>
            </a:r>
            <a:r>
              <a:rPr lang="en-US" sz="2000" b="1" dirty="0" err="1"/>
              <a:t>לשמח</a:t>
            </a:r>
            <a:r>
              <a:rPr lang="en-US" sz="2000" b="1" dirty="0"/>
              <a:t> </a:t>
            </a:r>
            <a:r>
              <a:rPr lang="en-US" sz="2000" b="1" dirty="0" err="1"/>
              <a:t>את</a:t>
            </a:r>
            <a:r>
              <a:rPr lang="en-US" sz="2000" b="1" dirty="0"/>
              <a:t> </a:t>
            </a:r>
            <a:r>
              <a:rPr lang="en-US" sz="2000" b="1" dirty="0" err="1"/>
              <a:t>עצמי</a:t>
            </a:r>
            <a:r>
              <a:rPr lang="en-US" sz="2000" b="1" dirty="0"/>
              <a:t> </a:t>
            </a:r>
            <a:r>
              <a:rPr lang="en-US" sz="2000" b="1" dirty="0" err="1"/>
              <a:t>ואת</a:t>
            </a:r>
            <a:r>
              <a:rPr lang="en-US" sz="2000" b="1" dirty="0"/>
              <a:t> </a:t>
            </a:r>
            <a:r>
              <a:rPr lang="en-US" sz="2000" b="1" dirty="0" err="1"/>
              <a:t>החברים</a:t>
            </a:r>
            <a:r>
              <a:rPr lang="en-US" sz="2000" b="1" dirty="0"/>
              <a:t> </a:t>
            </a:r>
            <a:r>
              <a:rPr lang="en-US" sz="2000" b="1" dirty="0" err="1"/>
              <a:t>והתחלנו</a:t>
            </a:r>
            <a:r>
              <a:rPr lang="en-US" sz="2000" b="1" dirty="0"/>
              <a:t> </a:t>
            </a:r>
            <a:r>
              <a:rPr lang="en-US" sz="2000" b="1" dirty="0" err="1"/>
              <a:t>בתוכנית</a:t>
            </a:r>
            <a:r>
              <a:rPr lang="en-US" sz="2000" b="1" dirty="0"/>
              <a:t> </a:t>
            </a:r>
            <a:r>
              <a:rPr lang="en-US" sz="2000" b="1" dirty="0" err="1"/>
              <a:t>גנית</a:t>
            </a:r>
            <a:r>
              <a:rPr lang="en-US" sz="2000" b="1" dirty="0"/>
              <a:t> </a:t>
            </a:r>
            <a:r>
              <a:rPr lang="en-US" sz="2000" b="1" dirty="0" err="1"/>
              <a:t>של</a:t>
            </a:r>
            <a:r>
              <a:rPr lang="en-US" sz="2000" b="1" dirty="0"/>
              <a:t> </a:t>
            </a:r>
            <a:r>
              <a:rPr lang="en-US" sz="2000" b="1" dirty="0" err="1"/>
              <a:t>צבירת</a:t>
            </a:r>
            <a:r>
              <a:rPr lang="en-US" sz="2000" b="1" dirty="0"/>
              <a:t> </a:t>
            </a:r>
            <a:r>
              <a:rPr lang="en-US" sz="2000" b="1" dirty="0" err="1"/>
              <a:t>פתקי</a:t>
            </a:r>
            <a:r>
              <a:rPr lang="en-US" sz="2000" b="1" dirty="0"/>
              <a:t> </a:t>
            </a:r>
            <a:r>
              <a:rPr lang="en-US" sz="2000" b="1" dirty="0" err="1"/>
              <a:t>נחת</a:t>
            </a:r>
            <a:r>
              <a:rPr lang="en-US" sz="2000" b="1" dirty="0"/>
              <a:t> </a:t>
            </a:r>
            <a:r>
              <a:rPr lang="en-US" sz="2000" b="1" dirty="0" err="1"/>
              <a:t>סביב</a:t>
            </a:r>
            <a:r>
              <a:rPr lang="en-US" sz="2000" b="1" dirty="0"/>
              <a:t> </a:t>
            </a:r>
            <a:r>
              <a:rPr lang="en-US" sz="2000" b="1" dirty="0" err="1"/>
              <a:t>התנהגויות</a:t>
            </a:r>
            <a:r>
              <a:rPr lang="en-US" sz="2000" b="1" dirty="0"/>
              <a:t> </a:t>
            </a:r>
            <a:r>
              <a:rPr lang="en-US" sz="2000" b="1" dirty="0" err="1"/>
              <a:t>שמעוררות</a:t>
            </a:r>
            <a:r>
              <a:rPr lang="en-US" sz="2000" b="1" dirty="0"/>
              <a:t> </a:t>
            </a:r>
            <a:r>
              <a:rPr lang="en-US" sz="2000" b="1" dirty="0" err="1"/>
              <a:t>שמחה</a:t>
            </a:r>
            <a:r>
              <a:rPr lang="en-US" sz="2000" b="1" dirty="0"/>
              <a:t>.</a:t>
            </a:r>
          </a:p>
          <a:p>
            <a:pPr marR="0" lvl="0"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 err="1"/>
              <a:t>אתם</a:t>
            </a:r>
            <a:r>
              <a:rPr lang="en-US" sz="2000" b="1" dirty="0"/>
              <a:t> </a:t>
            </a:r>
            <a:r>
              <a:rPr lang="en-US" sz="2000" b="1" dirty="0" err="1"/>
              <a:t>מוזמנים</a:t>
            </a:r>
            <a:r>
              <a:rPr lang="en-US" sz="2000" b="1" dirty="0"/>
              <a:t> </a:t>
            </a:r>
            <a:r>
              <a:rPr lang="en-US" sz="2000" b="1" dirty="0" err="1"/>
              <a:t>להגדיל</a:t>
            </a:r>
            <a:r>
              <a:rPr lang="en-US" sz="2000" b="1" dirty="0"/>
              <a:t> </a:t>
            </a:r>
            <a:r>
              <a:rPr lang="en-US" sz="2000" b="1" dirty="0" err="1"/>
              <a:t>את</a:t>
            </a:r>
            <a:r>
              <a:rPr lang="en-US" sz="2000" b="1" dirty="0"/>
              <a:t> </a:t>
            </a:r>
            <a:r>
              <a:rPr lang="en-US" sz="2000" b="1" dirty="0" err="1"/>
              <a:t>מאגר</a:t>
            </a:r>
            <a:r>
              <a:rPr lang="en-US" sz="2000" b="1" dirty="0"/>
              <a:t> </a:t>
            </a:r>
            <a:r>
              <a:rPr lang="en-US" sz="2000" b="1" dirty="0" err="1"/>
              <a:t>השמחה</a:t>
            </a:r>
            <a:r>
              <a:rPr lang="en-US" sz="2000" b="1" dirty="0"/>
              <a:t> </a:t>
            </a:r>
            <a:r>
              <a:rPr lang="en-US" sz="2000" b="1" dirty="0" err="1"/>
              <a:t>שלנו</a:t>
            </a:r>
            <a:r>
              <a:rPr lang="en-US" sz="2000" b="1" dirty="0"/>
              <a:t> </a:t>
            </a:r>
            <a:r>
              <a:rPr lang="en-US" sz="2000" b="1" dirty="0" err="1"/>
              <a:t>ולכתוב</a:t>
            </a:r>
            <a:r>
              <a:rPr lang="en-US" sz="2000" b="1" dirty="0"/>
              <a:t> </a:t>
            </a:r>
            <a:r>
              <a:rPr lang="en-US" sz="2000" b="1" dirty="0" err="1"/>
              <a:t>לנו</a:t>
            </a:r>
            <a:r>
              <a:rPr lang="en-US" sz="2000" b="1" dirty="0"/>
              <a:t> </a:t>
            </a:r>
            <a:r>
              <a:rPr lang="en-US" sz="2000" b="1" dirty="0" err="1"/>
              <a:t>על</a:t>
            </a:r>
            <a:r>
              <a:rPr lang="en-US" sz="2000" b="1" dirty="0"/>
              <a:t> </a:t>
            </a:r>
            <a:r>
              <a:rPr lang="en-US" sz="2000" b="1" dirty="0" err="1"/>
              <a:t>פעולות</a:t>
            </a:r>
            <a:r>
              <a:rPr lang="en-US" sz="2000" b="1" dirty="0"/>
              <a:t> </a:t>
            </a:r>
            <a:r>
              <a:rPr lang="en-US" sz="2000" b="1" dirty="0" err="1"/>
              <a:t>נוספות</a:t>
            </a:r>
            <a:r>
              <a:rPr lang="en-US" sz="2000" b="1" dirty="0"/>
              <a:t> </a:t>
            </a:r>
            <a:r>
              <a:rPr lang="en-US" sz="2000" b="1" dirty="0" err="1"/>
              <a:t>שהילדים</a:t>
            </a:r>
            <a:r>
              <a:rPr lang="en-US" sz="2000" b="1" dirty="0"/>
              <a:t> </a:t>
            </a:r>
            <a:r>
              <a:rPr lang="en-US" sz="2000" b="1" dirty="0" err="1"/>
              <a:t>עשו</a:t>
            </a:r>
            <a:r>
              <a:rPr lang="en-US" sz="2000" b="1" dirty="0"/>
              <a:t> </a:t>
            </a:r>
            <a:r>
              <a:rPr lang="en-US" sz="2000" b="1" dirty="0" err="1"/>
              <a:t>בבית</a:t>
            </a:r>
            <a:r>
              <a:rPr lang="en-US" sz="2000" b="1" dirty="0"/>
              <a:t> </a:t>
            </a:r>
            <a:r>
              <a:rPr lang="en-US" sz="2000" b="1" dirty="0" err="1"/>
              <a:t>שבאמצעותם</a:t>
            </a:r>
            <a:r>
              <a:rPr lang="en-US" sz="2000" b="1" dirty="0"/>
              <a:t> </a:t>
            </a:r>
            <a:r>
              <a:rPr lang="en-US" sz="2000" b="1" dirty="0" err="1"/>
              <a:t>שמחו</a:t>
            </a:r>
            <a:r>
              <a:rPr lang="en-US" sz="2000" b="1" dirty="0"/>
              <a:t> </a:t>
            </a:r>
            <a:r>
              <a:rPr lang="en-US" sz="2000" b="1" dirty="0" err="1"/>
              <a:t>את</a:t>
            </a:r>
            <a:r>
              <a:rPr lang="en-US" sz="2000" b="1" dirty="0"/>
              <a:t> </a:t>
            </a:r>
            <a:r>
              <a:rPr lang="en-US" sz="2000" b="1" dirty="0" err="1"/>
              <a:t>אחיהם</a:t>
            </a:r>
            <a:r>
              <a:rPr lang="en-US" sz="2000" b="1" dirty="0"/>
              <a:t>, </a:t>
            </a:r>
            <a:r>
              <a:rPr lang="en-US" sz="2000" b="1" dirty="0" err="1"/>
              <a:t>אתכם</a:t>
            </a:r>
            <a:r>
              <a:rPr lang="en-US" sz="2000" b="1" dirty="0"/>
              <a:t>, </a:t>
            </a:r>
            <a:r>
              <a:rPr lang="en-US" sz="2000" b="1" dirty="0" err="1"/>
              <a:t>את</a:t>
            </a:r>
            <a:r>
              <a:rPr lang="en-US" sz="2000" b="1" dirty="0"/>
              <a:t> </a:t>
            </a:r>
            <a:r>
              <a:rPr lang="en-US" sz="2000" b="1" dirty="0" err="1"/>
              <a:t>בני</a:t>
            </a:r>
            <a:r>
              <a:rPr lang="en-US" sz="2000" b="1" dirty="0"/>
              <a:t> </a:t>
            </a:r>
            <a:r>
              <a:rPr lang="en-US" sz="2000" b="1" dirty="0" err="1"/>
              <a:t>המשפחה</a:t>
            </a:r>
            <a:r>
              <a:rPr lang="en-US" sz="2000" b="1" dirty="0"/>
              <a:t> </a:t>
            </a:r>
            <a:r>
              <a:rPr lang="en-US" sz="2000" b="1" dirty="0" err="1"/>
              <a:t>ואת</a:t>
            </a:r>
            <a:r>
              <a:rPr lang="en-US" sz="2000" b="1" dirty="0"/>
              <a:t> </a:t>
            </a:r>
            <a:r>
              <a:rPr lang="en-US" sz="2000" b="1" dirty="0" err="1"/>
              <a:t>עצמם</a:t>
            </a:r>
            <a:r>
              <a:rPr lang="en-US" sz="2000" b="1" dirty="0"/>
              <a:t> </a:t>
            </a:r>
            <a:r>
              <a:rPr lang="en-US" sz="2000" b="1" dirty="0">
                <a:sym typeface="Wingdings" panose="05000000000000000000" pitchFamily="2" charset="2"/>
              </a:rPr>
              <a:t>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617457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658</Words>
  <Application>Microsoft Office PowerPoint</Application>
  <PresentationFormat>מסך רחב</PresentationFormat>
  <Paragraphs>91</Paragraphs>
  <Slides>7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Tahoma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מִבְצַע שִׂמְחָה יוֹצֵא לַדֶּרֶךְ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דנה וסר הררי</cp:lastModifiedBy>
  <cp:revision>1</cp:revision>
  <dcterms:modified xsi:type="dcterms:W3CDTF">2025-03-06T07:23:01Z</dcterms:modified>
</cp:coreProperties>
</file>