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 roundtripDataSignature="AMtx7mgTz0g8XqdW+6NhtmIjV8u8gGkd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38" autoAdjust="0"/>
    <p:restoredTop sz="82479" autoAdjust="0"/>
  </p:normalViewPr>
  <p:slideViewPr>
    <p:cSldViewPr snapToGrid="0">
      <p:cViewPr varScale="1">
        <p:scale>
          <a:sx n="72" d="100"/>
          <a:sy n="72" d="100"/>
        </p:scale>
        <p:origin x="682"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1">
              <a:lnSpc>
                <a:spcPct val="107000"/>
              </a:lnSpc>
              <a:spcBef>
                <a:spcPts val="0"/>
              </a:spcBef>
              <a:spcAft>
                <a:spcPts val="0"/>
              </a:spcAft>
              <a:buNone/>
            </a:pPr>
            <a:r>
              <a:rPr lang="he-IL" sz="1800" dirty="0"/>
              <a:t>רציונל:</a:t>
            </a:r>
          </a:p>
          <a:p>
            <a:pPr marL="0" lvl="0" indent="0" algn="just" rtl="1">
              <a:lnSpc>
                <a:spcPct val="107000"/>
              </a:lnSpc>
              <a:spcBef>
                <a:spcPts val="0"/>
              </a:spcBef>
              <a:spcAft>
                <a:spcPts val="0"/>
              </a:spcAft>
              <a:buNone/>
            </a:pPr>
            <a:r>
              <a:rPr lang="he-IL" sz="1800" dirty="0"/>
              <a:t>ימי החנוכה הקרבים טומנים היבטים של חיזוק, אור </a:t>
            </a:r>
            <a:r>
              <a:rPr lang="he-IL" sz="1800" dirty="0" err="1"/>
              <a:t>וכח</a:t>
            </a:r>
            <a:r>
              <a:rPr lang="he-IL" sz="1800" dirty="0"/>
              <a:t>. באמצעות השיח המוצע במפגש זה, ניתן לקיים שיח שמטרתו חיזוק הכוחות להתמודדות ולצמיחה בעת הזו.</a:t>
            </a:r>
          </a:p>
          <a:p>
            <a:pPr marL="0" lvl="0" indent="0" algn="just" rtl="1">
              <a:lnSpc>
                <a:spcPct val="107000"/>
              </a:lnSpc>
              <a:spcBef>
                <a:spcPts val="0"/>
              </a:spcBef>
              <a:spcAft>
                <a:spcPts val="0"/>
              </a:spcAft>
              <a:buNone/>
            </a:pPr>
            <a:r>
              <a:rPr lang="he-IL" sz="1800" dirty="0"/>
              <a:t>בבואנו לקיים שיח שכזה, חשוב מאד לשים לב למעגלי הפגיעות הקיימים בחדר בכיתה.</a:t>
            </a:r>
            <a:endParaRPr sz="1800" dirty="0"/>
          </a:p>
        </p:txBody>
      </p:sp>
      <p:sp>
        <p:nvSpPr>
          <p:cNvPr id="87" name="Google Shape;87;p1: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נוכל לשקף לאחר השיתופים, שהיבטים אלו מהווים עוגנים המסייעים לנו להתמודד ומחזקים אותנו במיוחד בתקופה זו.</a:t>
            </a:r>
            <a:endParaRPr/>
          </a:p>
          <a:p>
            <a:pPr marL="0" lvl="0" indent="0" algn="r" rtl="1">
              <a:spcBef>
                <a:spcPts val="0"/>
              </a:spcBef>
              <a:spcAft>
                <a:spcPts val="0"/>
              </a:spcAft>
              <a:buNone/>
            </a:pPr>
            <a:r>
              <a:rPr lang="iw-IL"/>
              <a:t>כדאי להזמין את המשתתפים לחשוב על פעולה יומיומית אותה יוכלו ליישם כדי לחזק את העוגן שבחרו.</a:t>
            </a:r>
            <a:endParaRPr/>
          </a:p>
        </p:txBody>
      </p:sp>
      <p:sp>
        <p:nvSpPr>
          <p:cNvPr id="188" name="Google Shape;188;p1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לאחר השמעת השיר, נבקש מהתלמידים לשתף במילה או משפט שנגעו בהם מתוך השיר.</a:t>
            </a:r>
            <a:endParaRPr/>
          </a:p>
          <a:p>
            <a:pPr marL="0" lvl="0" indent="0" algn="r" rtl="1">
              <a:spcBef>
                <a:spcPts val="0"/>
              </a:spcBef>
              <a:spcAft>
                <a:spcPts val="0"/>
              </a:spcAft>
              <a:buNone/>
            </a:pPr>
            <a:r>
              <a:rPr lang="iw-IL"/>
              <a:t>ניתן להראות את מילות השיר בקישור: https://www.tab4u.com/lyrics/songs/71030_%D7%99%D7%95%D7%A0%D7%AA%D7%9F_%D7%A9%D7%99%D7%A0%D7%A4%D7%9C%D7%93_-_%D7%A8%D7%92%D7%A2%D7%99%D7%9D.html</a:t>
            </a:r>
            <a:endParaRPr/>
          </a:p>
        </p:txBody>
      </p:sp>
      <p:sp>
        <p:nvSpPr>
          <p:cNvPr id="229" name="Google Shape;229;p16: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07" name="Google Shape;107;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200"/>
              <a:buFont typeface="Calibri"/>
              <a:buNone/>
            </a:pPr>
            <a:r>
              <a:rPr lang="iw-IL" sz="1200" b="0" i="0" u="none" strike="noStrike">
                <a:solidFill>
                  <a:srgbClr val="000000"/>
                </a:solidFill>
                <a:latin typeface="Calibri"/>
                <a:ea typeface="Calibri"/>
                <a:cs typeface="Calibri"/>
                <a:sym typeface="Calibri"/>
              </a:rPr>
              <a:t>לכל אחד מאיתנו ערוצי התמודדות דומיננטיים המסייעים לו ומחזקים אותו בתקופה קשה וכואבת זו. ימי החנוכה הקרבים טומנים היבטים של חיזוק, אור וכח. באמצעות השיח המוצע במפגש הזה, ניתן לחבר בין המושגים הרלוונטיים לבין חיזוק הכוחות שלנו להתמודדות ואף לצמיחה.</a:t>
            </a:r>
            <a:endParaRPr sz="1200" b="0" i="0" u="none" strike="noStrike">
              <a:solidFill>
                <a:srgbClr val="000000"/>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200"/>
              <a:buFont typeface="Calibri"/>
              <a:buNone/>
            </a:pPr>
            <a:r>
              <a:rPr lang="iw-IL" sz="1200" b="0" i="0" u="none" strike="noStrike">
                <a:solidFill>
                  <a:srgbClr val="000000"/>
                </a:solidFill>
                <a:latin typeface="Calibri"/>
                <a:ea typeface="Calibri"/>
                <a:cs typeface="Calibri"/>
                <a:sym typeface="Calibri"/>
              </a:rPr>
              <a:t>הערה: רצוי להדפיס את הקלפים במס' עותקים על מנת לאפשר מרחב בחירה.</a:t>
            </a:r>
            <a:endParaRPr sz="1200">
              <a:latin typeface="Calibri"/>
              <a:ea typeface="Calibri"/>
              <a:cs typeface="Calibri"/>
              <a:sym typeface="Calibri"/>
            </a:endParaRPr>
          </a:p>
          <a:p>
            <a:pPr marL="0" lvl="0" indent="0" algn="r" rtl="1">
              <a:spcBef>
                <a:spcPts val="0"/>
              </a:spcBef>
              <a:spcAft>
                <a:spcPts val="0"/>
              </a:spcAft>
              <a:buNone/>
            </a:pPr>
            <a:endParaRPr/>
          </a:p>
        </p:txBody>
      </p:sp>
      <p:sp>
        <p:nvSpPr>
          <p:cNvPr id="125" name="Google Shape;125;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a:t>ניתן לבחור בשלב אחד בלבד ולערוך לאחריו סיכום.</a:t>
            </a:r>
            <a:endParaRPr/>
          </a:p>
          <a:p>
            <a:pPr marL="0" lvl="0" indent="0" algn="r" rtl="1">
              <a:spcBef>
                <a:spcPts val="0"/>
              </a:spcBef>
              <a:spcAft>
                <a:spcPts val="0"/>
              </a:spcAft>
              <a:buNone/>
            </a:pPr>
            <a:r>
              <a:rPr lang="iw-IL"/>
              <a:t>חשוב לתת מקום למגוון הרגשות העולים במהלך הפעילות</a:t>
            </a:r>
            <a:endParaRPr/>
          </a:p>
          <a:p>
            <a:pPr marL="0" marR="0" lvl="0" indent="0" algn="r" rtl="1">
              <a:lnSpc>
                <a:spcPct val="100000"/>
              </a:lnSpc>
              <a:spcBef>
                <a:spcPts val="0"/>
              </a:spcBef>
              <a:spcAft>
                <a:spcPts val="0"/>
              </a:spcAft>
              <a:buClr>
                <a:srgbClr val="000000"/>
              </a:buClr>
              <a:buSzPts val="1200"/>
              <a:buFont typeface="Calibri"/>
              <a:buNone/>
            </a:pPr>
            <a:r>
              <a:rPr lang="iw-IL" sz="1200" b="0" i="0" u="none" strike="noStrike">
                <a:solidFill>
                  <a:srgbClr val="000000"/>
                </a:solidFill>
                <a:latin typeface="Calibri"/>
                <a:ea typeface="Calibri"/>
                <a:cs typeface="Calibri"/>
                <a:sym typeface="Calibri"/>
              </a:rPr>
              <a:t>הערה: רצוי להדפיס את הקלפים במס' עותקים על מנת לאפשר מרחב בחירה.</a:t>
            </a:r>
            <a:endParaRPr sz="1200">
              <a:latin typeface="Calibri"/>
              <a:ea typeface="Calibri"/>
              <a:cs typeface="Calibri"/>
              <a:sym typeface="Calibri"/>
            </a:endParaRPr>
          </a:p>
          <a:p>
            <a:pPr marL="0" lvl="0" indent="0" algn="r" rtl="1">
              <a:spcBef>
                <a:spcPts val="0"/>
              </a:spcBef>
              <a:spcAft>
                <a:spcPts val="0"/>
              </a:spcAft>
              <a:buNone/>
            </a:pPr>
            <a:endParaRPr/>
          </a:p>
        </p:txBody>
      </p:sp>
      <p:sp>
        <p:nvSpPr>
          <p:cNvPr id="135" name="Google Shape;135;p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15"/>
        <p:cNvGrpSpPr/>
        <p:nvPr/>
      </p:nvGrpSpPr>
      <p:grpSpPr>
        <a:xfrm>
          <a:off x="0" y="0"/>
          <a:ext cx="0" cy="0"/>
          <a:chOff x="0" y="0"/>
          <a:chExt cx="0" cy="0"/>
        </a:xfrm>
      </p:grpSpPr>
      <p:sp>
        <p:nvSpPr>
          <p:cNvPr id="16" name="Google Shape;16;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7" name="Google Shape;1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8" name="Google Shape;18;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19"/>
        <p:cNvGrpSpPr/>
        <p:nvPr/>
      </p:nvGrpSpPr>
      <p:grpSpPr>
        <a:xfrm>
          <a:off x="0" y="0"/>
          <a:ext cx="0" cy="0"/>
          <a:chOff x="0" y="0"/>
          <a:chExt cx="0" cy="0"/>
        </a:xfrm>
      </p:grpSpPr>
      <p:sp>
        <p:nvSpPr>
          <p:cNvPr id="20" name="Google Shape;20;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2" name="Google Shape;22;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4" name="Google Shape;24;p1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8" name="Google Shape;28;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888888"/>
              </a:buClr>
              <a:buSzPts val="2400"/>
              <a:buNone/>
              <a:defRPr sz="2400">
                <a:solidFill>
                  <a:srgbClr val="888888"/>
                </a:solidFill>
              </a:defRPr>
            </a:lvl1pPr>
            <a:lvl2pPr marL="914400" lvl="1" indent="-228600" algn="r" rtl="1">
              <a:lnSpc>
                <a:spcPct val="90000"/>
              </a:lnSpc>
              <a:spcBef>
                <a:spcPts val="500"/>
              </a:spcBef>
              <a:spcAft>
                <a:spcPts val="0"/>
              </a:spcAft>
              <a:buClr>
                <a:srgbClr val="888888"/>
              </a:buClr>
              <a:buSzPts val="2000"/>
              <a:buNone/>
              <a:defRPr sz="2000">
                <a:solidFill>
                  <a:srgbClr val="888888"/>
                </a:solidFill>
              </a:defRPr>
            </a:lvl2pPr>
            <a:lvl3pPr marL="1371600" lvl="2" indent="-228600" algn="r" rtl="1">
              <a:lnSpc>
                <a:spcPct val="90000"/>
              </a:lnSpc>
              <a:spcBef>
                <a:spcPts val="500"/>
              </a:spcBef>
              <a:spcAft>
                <a:spcPts val="0"/>
              </a:spcAft>
              <a:buClr>
                <a:srgbClr val="888888"/>
              </a:buClr>
              <a:buSzPts val="1800"/>
              <a:buNone/>
              <a:defRPr sz="1800">
                <a:solidFill>
                  <a:srgbClr val="888888"/>
                </a:solidFill>
              </a:defRPr>
            </a:lvl3pPr>
            <a:lvl4pPr marL="1828800" lvl="3" indent="-228600" algn="r" rtl="1">
              <a:lnSpc>
                <a:spcPct val="90000"/>
              </a:lnSpc>
              <a:spcBef>
                <a:spcPts val="500"/>
              </a:spcBef>
              <a:spcAft>
                <a:spcPts val="0"/>
              </a:spcAft>
              <a:buClr>
                <a:srgbClr val="888888"/>
              </a:buClr>
              <a:buSzPts val="1600"/>
              <a:buNone/>
              <a:defRPr sz="1600">
                <a:solidFill>
                  <a:srgbClr val="888888"/>
                </a:solidFill>
              </a:defRPr>
            </a:lvl4pPr>
            <a:lvl5pPr marL="2286000" lvl="4" indent="-228600" algn="r" rtl="1">
              <a:lnSpc>
                <a:spcPct val="90000"/>
              </a:lnSpc>
              <a:spcBef>
                <a:spcPts val="500"/>
              </a:spcBef>
              <a:spcAft>
                <a:spcPts val="0"/>
              </a:spcAft>
              <a:buClr>
                <a:srgbClr val="888888"/>
              </a:buClr>
              <a:buSzPts val="1600"/>
              <a:buNone/>
              <a:defRPr sz="1600">
                <a:solidFill>
                  <a:srgbClr val="888888"/>
                </a:solidFill>
              </a:defRPr>
            </a:lvl5pPr>
            <a:lvl6pPr marL="2743200" lvl="5" indent="-228600" algn="r" rtl="1">
              <a:lnSpc>
                <a:spcPct val="90000"/>
              </a:lnSpc>
              <a:spcBef>
                <a:spcPts val="50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5" name="Google Shape;3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0" name="Google Shape;40;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r" rtl="1">
              <a:lnSpc>
                <a:spcPct val="90000"/>
              </a:lnSpc>
              <a:spcBef>
                <a:spcPts val="1000"/>
              </a:spcBef>
              <a:spcAft>
                <a:spcPts val="0"/>
              </a:spcAft>
              <a:buClr>
                <a:schemeClr val="dk1"/>
              </a:buClr>
              <a:buSzPts val="3200"/>
              <a:buChar char="•"/>
              <a:defRPr sz="3200"/>
            </a:lvl1pPr>
            <a:lvl2pPr marL="914400" lvl="1" indent="-406400" algn="r" rtl="1">
              <a:lnSpc>
                <a:spcPct val="90000"/>
              </a:lnSpc>
              <a:spcBef>
                <a:spcPts val="500"/>
              </a:spcBef>
              <a:spcAft>
                <a:spcPts val="0"/>
              </a:spcAft>
              <a:buClr>
                <a:schemeClr val="dk1"/>
              </a:buClr>
              <a:buSzPts val="2800"/>
              <a:buChar char="•"/>
              <a:defRPr sz="2800"/>
            </a:lvl2pPr>
            <a:lvl3pPr marL="1371600" lvl="2" indent="-381000" algn="r" rtl="1">
              <a:lnSpc>
                <a:spcPct val="90000"/>
              </a:lnSpc>
              <a:spcBef>
                <a:spcPts val="500"/>
              </a:spcBef>
              <a:spcAft>
                <a:spcPts val="0"/>
              </a:spcAft>
              <a:buClr>
                <a:schemeClr val="dk1"/>
              </a:buClr>
              <a:buSzPts val="2400"/>
              <a:buChar char="•"/>
              <a:defRPr sz="2400"/>
            </a:lvl3pPr>
            <a:lvl4pPr marL="1828800" lvl="3" indent="-355600" algn="r" rtl="1">
              <a:lnSpc>
                <a:spcPct val="90000"/>
              </a:lnSpc>
              <a:spcBef>
                <a:spcPts val="500"/>
              </a:spcBef>
              <a:spcAft>
                <a:spcPts val="0"/>
              </a:spcAft>
              <a:buClr>
                <a:schemeClr val="dk1"/>
              </a:buClr>
              <a:buSzPts val="2000"/>
              <a:buChar char="•"/>
              <a:defRPr sz="2000"/>
            </a:lvl4pPr>
            <a:lvl5pPr marL="2286000" lvl="4" indent="-355600" algn="r" rtl="1">
              <a:lnSpc>
                <a:spcPct val="90000"/>
              </a:lnSpc>
              <a:spcBef>
                <a:spcPts val="500"/>
              </a:spcBef>
              <a:spcAft>
                <a:spcPts val="0"/>
              </a:spcAft>
              <a:buClr>
                <a:schemeClr val="dk1"/>
              </a:buClr>
              <a:buSzPts val="2000"/>
              <a:buChar char="•"/>
              <a:defRPr sz="2000"/>
            </a:lvl5pPr>
            <a:lvl6pPr marL="2743200" lvl="5" indent="-355600" algn="r" rtl="1">
              <a:lnSpc>
                <a:spcPct val="90000"/>
              </a:lnSpc>
              <a:spcBef>
                <a:spcPts val="500"/>
              </a:spcBef>
              <a:spcAft>
                <a:spcPts val="0"/>
              </a:spcAft>
              <a:buClr>
                <a:schemeClr val="dk1"/>
              </a:buClr>
              <a:buSzPts val="2000"/>
              <a:buChar char="•"/>
              <a:defRPr sz="2000"/>
            </a:lvl6pPr>
            <a:lvl7pPr marL="3200400" lvl="6" indent="-355600" algn="r" rtl="1">
              <a:lnSpc>
                <a:spcPct val="90000"/>
              </a:lnSpc>
              <a:spcBef>
                <a:spcPts val="500"/>
              </a:spcBef>
              <a:spcAft>
                <a:spcPts val="0"/>
              </a:spcAft>
              <a:buClr>
                <a:schemeClr val="dk1"/>
              </a:buClr>
              <a:buSzPts val="2000"/>
              <a:buChar char="•"/>
              <a:defRPr sz="2000"/>
            </a:lvl7pPr>
            <a:lvl8pPr marL="3657600" lvl="7" indent="-355600" algn="r" rtl="1">
              <a:lnSpc>
                <a:spcPct val="90000"/>
              </a:lnSpc>
              <a:spcBef>
                <a:spcPts val="500"/>
              </a:spcBef>
              <a:spcAft>
                <a:spcPts val="0"/>
              </a:spcAft>
              <a:buClr>
                <a:schemeClr val="dk1"/>
              </a:buClr>
              <a:buSzPts val="2000"/>
              <a:buChar char="•"/>
              <a:defRPr sz="2000"/>
            </a:lvl8pPr>
            <a:lvl9pPr marL="4114800" lvl="8" indent="-355600" algn="r" rtl="1">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25"/>
            <a:ext cx="6172200" cy="4873625"/>
          </a:xfrm>
          <a:prstGeom prst="rect">
            <a:avLst/>
          </a:prstGeom>
          <a:noFill/>
          <a:ln>
            <a:noFill/>
          </a:ln>
        </p:spPr>
      </p:sp>
      <p:sp>
        <p:nvSpPr>
          <p:cNvPr id="68" name="Google Shape;6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www.youtube.com/watch?v=aO5Q6jCETaY"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jp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265705" y="264516"/>
            <a:ext cx="11657801" cy="6326178"/>
            <a:chOff x="-3810" y="0"/>
            <a:chExt cx="5310467" cy="2881758"/>
          </a:xfrm>
        </p:grpSpPr>
        <p:sp>
          <p:nvSpPr>
            <p:cNvPr id="90" name="Google Shape;90;p1"/>
            <p:cNvSpPr/>
            <p:nvPr/>
          </p:nvSpPr>
          <p:spPr>
            <a:xfrm>
              <a:off x="10160" y="16510"/>
              <a:ext cx="5281258" cy="2855089"/>
            </a:xfrm>
            <a:custGeom>
              <a:avLst/>
              <a:gdLst/>
              <a:ahLst/>
              <a:cxnLst/>
              <a:rect l="l" t="t" r="r" b="b"/>
              <a:pathLst>
                <a:path w="5281258" h="2855089" extrusionOk="0">
                  <a:moveTo>
                    <a:pt x="5281258" y="2855089"/>
                  </a:moveTo>
                  <a:lnTo>
                    <a:pt x="0" y="2847469"/>
                  </a:lnTo>
                  <a:lnTo>
                    <a:pt x="0" y="1003446"/>
                  </a:lnTo>
                  <a:lnTo>
                    <a:pt x="17780" y="19050"/>
                  </a:lnTo>
                  <a:lnTo>
                    <a:pt x="2631561" y="0"/>
                  </a:lnTo>
                  <a:lnTo>
                    <a:pt x="5262208" y="5080"/>
                  </a:lnTo>
                  <a:close/>
                </a:path>
              </a:pathLst>
            </a:custGeom>
            <a:solidFill>
              <a:srgbClr val="FFFFFF"/>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91" name="Google Shape;91;p1"/>
            <p:cNvSpPr/>
            <p:nvPr/>
          </p:nvSpPr>
          <p:spPr>
            <a:xfrm>
              <a:off x="-3810" y="0"/>
              <a:ext cx="5310467" cy="2881758"/>
            </a:xfrm>
            <a:custGeom>
              <a:avLst/>
              <a:gdLst/>
              <a:ahLst/>
              <a:cxnLst/>
              <a:rect l="l" t="t" r="r" b="b"/>
              <a:pathLst>
                <a:path w="5310467" h="2881758" extrusionOk="0">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grpSp>
      <p:grpSp>
        <p:nvGrpSpPr>
          <p:cNvPr id="92" name="Google Shape;92;p1"/>
          <p:cNvGrpSpPr/>
          <p:nvPr/>
        </p:nvGrpSpPr>
        <p:grpSpPr>
          <a:xfrm>
            <a:off x="2667247" y="2537868"/>
            <a:ext cx="6796566" cy="2174587"/>
            <a:chOff x="0" y="-12700"/>
            <a:chExt cx="4274726" cy="1834171"/>
          </a:xfrm>
        </p:grpSpPr>
        <p:sp>
          <p:nvSpPr>
            <p:cNvPr id="93" name="Google Shape;93;p1"/>
            <p:cNvSpPr/>
            <p:nvPr/>
          </p:nvSpPr>
          <p:spPr>
            <a:xfrm>
              <a:off x="0" y="0"/>
              <a:ext cx="4274726" cy="1821471"/>
            </a:xfrm>
            <a:custGeom>
              <a:avLst/>
              <a:gdLst/>
              <a:ahLst/>
              <a:cxnLst/>
              <a:rect l="l" t="t" r="r" b="b"/>
              <a:pathLst>
                <a:path w="4274726" h="1821471" extrusionOk="0">
                  <a:moveTo>
                    <a:pt x="0" y="50800"/>
                  </a:moveTo>
                  <a:lnTo>
                    <a:pt x="2137363" y="0"/>
                  </a:lnTo>
                  <a:lnTo>
                    <a:pt x="4274726" y="50800"/>
                  </a:lnTo>
                  <a:lnTo>
                    <a:pt x="4274726" y="1770671"/>
                  </a:lnTo>
                  <a:lnTo>
                    <a:pt x="2137363" y="1821471"/>
                  </a:lnTo>
                  <a:lnTo>
                    <a:pt x="0" y="1770671"/>
                  </a:lnTo>
                  <a:lnTo>
                    <a:pt x="0" y="50800"/>
                  </a:lnTo>
                  <a:close/>
                </a:path>
              </a:pathLst>
            </a:custGeom>
            <a:solidFill>
              <a:srgbClr val="F8F6F4"/>
            </a:solidFill>
            <a:ln w="38100" cap="sq"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4" name="Google Shape;94;p1"/>
            <p:cNvSpPr txBox="1"/>
            <p:nvPr/>
          </p:nvSpPr>
          <p:spPr>
            <a:xfrm>
              <a:off x="0" y="-12700"/>
              <a:ext cx="812800" cy="698500"/>
            </a:xfrm>
            <a:prstGeom prst="rect">
              <a:avLst/>
            </a:prstGeom>
            <a:noFill/>
            <a:ln>
              <a:noFill/>
            </a:ln>
          </p:spPr>
          <p:txBody>
            <a:bodyPr spcFirstLastPara="1" wrap="square" lIns="50800" tIns="50800" rIns="50800" bIns="50800" anchor="ctr" anchorCtr="0">
              <a:noAutofit/>
            </a:bodyPr>
            <a:lstStyle/>
            <a:p>
              <a:pPr marL="0" marR="0" lvl="0" indent="0" algn="ctr" rtl="1">
                <a:lnSpc>
                  <a:spcPct val="147722"/>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95" name="Google Shape;95;p1"/>
          <p:cNvSpPr txBox="1"/>
          <p:nvPr/>
        </p:nvSpPr>
        <p:spPr>
          <a:xfrm>
            <a:off x="2207007" y="2799218"/>
            <a:ext cx="7777986" cy="1655762"/>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rgbClr val="000000"/>
              </a:buClr>
              <a:buSzPts val="3600"/>
              <a:buFont typeface="Arial"/>
              <a:buNone/>
            </a:pPr>
            <a:r>
              <a:rPr lang="iw-IL" sz="3600" b="1" i="0" u="none" strike="noStrike" cap="none">
                <a:solidFill>
                  <a:srgbClr val="000000"/>
                </a:solidFill>
                <a:latin typeface="Calibri"/>
                <a:ea typeface="Calibri"/>
                <a:cs typeface="Calibri"/>
                <a:sym typeface="Calibri"/>
              </a:rPr>
              <a:t>כלים ופעילויות</a:t>
            </a:r>
            <a:br>
              <a:rPr lang="iw-IL" sz="3600" b="1" i="0" u="none" strike="noStrike" cap="none">
                <a:solidFill>
                  <a:srgbClr val="000000"/>
                </a:solidFill>
                <a:latin typeface="Calibri"/>
                <a:ea typeface="Calibri"/>
                <a:cs typeface="Calibri"/>
                <a:sym typeface="Calibri"/>
              </a:rPr>
            </a:br>
            <a:r>
              <a:rPr lang="iw-IL" sz="3600" b="1" i="0" u="none" strike="noStrike" cap="none">
                <a:solidFill>
                  <a:srgbClr val="000000"/>
                </a:solidFill>
                <a:latin typeface="Calibri"/>
                <a:ea typeface="Calibri"/>
                <a:cs typeface="Calibri"/>
                <a:sym typeface="Calibri"/>
              </a:rPr>
              <a:t> לחיזוק כוחות ולניהול שיח רגשי</a:t>
            </a:r>
            <a:endParaRPr/>
          </a:p>
          <a:p>
            <a:pPr marL="0" marR="0" lvl="0" indent="0" algn="ctr" rtl="1">
              <a:lnSpc>
                <a:spcPct val="100000"/>
              </a:lnSpc>
              <a:spcBef>
                <a:spcPts val="720"/>
              </a:spcBef>
              <a:spcAft>
                <a:spcPts val="0"/>
              </a:spcAft>
              <a:buClr>
                <a:srgbClr val="000000"/>
              </a:buClr>
              <a:buSzPts val="3600"/>
              <a:buFont typeface="Arial"/>
              <a:buNone/>
            </a:pPr>
            <a:r>
              <a:rPr lang="iw-IL" sz="3600" b="0" i="0" u="none" strike="noStrike" cap="none">
                <a:solidFill>
                  <a:srgbClr val="000000"/>
                </a:solidFill>
                <a:latin typeface="Calibri"/>
                <a:ea typeface="Calibri"/>
                <a:cs typeface="Calibri"/>
                <a:sym typeface="Calibri"/>
              </a:rPr>
              <a:t>לתלמידים ולצוות החינוכי</a:t>
            </a:r>
            <a:endParaRPr/>
          </a:p>
        </p:txBody>
      </p:sp>
      <p:pic>
        <p:nvPicPr>
          <p:cNvPr id="96" name="Google Shape;96;p1"/>
          <p:cNvPicPr preferRelativeResize="0"/>
          <p:nvPr/>
        </p:nvPicPr>
        <p:blipFill rotWithShape="1">
          <a:blip r:embed="rId3">
            <a:alphaModFix/>
          </a:blip>
          <a:srcRect/>
          <a:stretch/>
        </p:blipFill>
        <p:spPr>
          <a:xfrm>
            <a:off x="783881" y="313827"/>
            <a:ext cx="735140" cy="844884"/>
          </a:xfrm>
          <a:prstGeom prst="rect">
            <a:avLst/>
          </a:prstGeom>
          <a:noFill/>
          <a:ln>
            <a:noFill/>
          </a:ln>
        </p:spPr>
      </p:pic>
      <p:sp>
        <p:nvSpPr>
          <p:cNvPr id="97" name="Google Shape;97;p1"/>
          <p:cNvSpPr/>
          <p:nvPr/>
        </p:nvSpPr>
        <p:spPr>
          <a:xfrm>
            <a:off x="35718" y="1003541"/>
            <a:ext cx="2141984" cy="404919"/>
          </a:xfrm>
          <a:prstGeom prst="rect">
            <a:avLst/>
          </a:prstGeom>
          <a:noFill/>
          <a:ln>
            <a:noFill/>
          </a:ln>
        </p:spPr>
        <p:txBody>
          <a:bodyPr spcFirstLastPara="1" wrap="square" lIns="91425" tIns="45700" rIns="91425" bIns="45700" anchor="t" anchorCtr="0">
            <a:noAutofit/>
          </a:bodyPr>
          <a:lstStyle/>
          <a:p>
            <a:pPr marL="0" marR="0" lvl="0" indent="0" algn="ctr" rtl="1">
              <a:lnSpc>
                <a:spcPct val="88888"/>
              </a:lnSpc>
              <a:spcBef>
                <a:spcPts val="0"/>
              </a:spcBef>
              <a:spcAft>
                <a:spcPts val="0"/>
              </a:spcAft>
              <a:buClr>
                <a:srgbClr val="002060"/>
              </a:buClr>
              <a:buSzPts val="1000"/>
              <a:buFont typeface="Calibri"/>
              <a:buNone/>
            </a:pPr>
            <a:r>
              <a:rPr lang="iw-IL" sz="1000" b="0" i="0" u="none" strike="noStrike" cap="none">
                <a:solidFill>
                  <a:srgbClr val="002060"/>
                </a:solidFill>
                <a:latin typeface="Calibri"/>
                <a:ea typeface="Calibri"/>
                <a:cs typeface="Calibri"/>
                <a:sym typeface="Calibri"/>
              </a:rPr>
              <a:t>משרד החינוך</a:t>
            </a:r>
            <a:endParaRPr sz="1600" b="0" i="0" u="none" strike="noStrike" cap="none">
              <a:solidFill>
                <a:srgbClr val="000000"/>
              </a:solidFill>
              <a:latin typeface="Calibri"/>
              <a:ea typeface="Calibri"/>
              <a:cs typeface="Calibri"/>
              <a:sym typeface="Calibri"/>
            </a:endParaRPr>
          </a:p>
          <a:p>
            <a:pPr marL="0" marR="0" lvl="0" indent="0" algn="ctr" rtl="1">
              <a:lnSpc>
                <a:spcPct val="88888"/>
              </a:lnSpc>
              <a:spcBef>
                <a:spcPts val="0"/>
              </a:spcBef>
              <a:spcAft>
                <a:spcPts val="0"/>
              </a:spcAft>
              <a:buClr>
                <a:srgbClr val="002060"/>
              </a:buClr>
              <a:buSzPts val="1000"/>
              <a:buFont typeface="Calibri"/>
              <a:buNone/>
            </a:pPr>
            <a:r>
              <a:rPr lang="iw-IL" sz="1000" b="0" i="0" u="none" strike="noStrike" cap="none">
                <a:solidFill>
                  <a:srgbClr val="002060"/>
                </a:solidFill>
                <a:latin typeface="Calibri"/>
                <a:ea typeface="Calibri"/>
                <a:cs typeface="Calibri"/>
                <a:sym typeface="Calibri"/>
              </a:rPr>
              <a:t>מינהל פדגוגי</a:t>
            </a:r>
            <a:endParaRPr sz="1000" b="0" i="0" u="none" strike="noStrike" cap="none">
              <a:solidFill>
                <a:srgbClr val="002060"/>
              </a:solidFill>
              <a:latin typeface="Calibri"/>
              <a:ea typeface="Calibri"/>
              <a:cs typeface="Calibri"/>
              <a:sym typeface="Calibri"/>
            </a:endParaRPr>
          </a:p>
          <a:p>
            <a:pPr marL="0" marR="0" lvl="0" indent="0" algn="ctr" rtl="1">
              <a:lnSpc>
                <a:spcPct val="88888"/>
              </a:lnSpc>
              <a:spcBef>
                <a:spcPts val="0"/>
              </a:spcBef>
              <a:spcAft>
                <a:spcPts val="0"/>
              </a:spcAft>
              <a:buClr>
                <a:srgbClr val="002060"/>
              </a:buClr>
              <a:buSzPts val="1000"/>
              <a:buFont typeface="Calibri"/>
              <a:buNone/>
            </a:pPr>
            <a:r>
              <a:rPr lang="iw-IL" sz="1000" b="0" i="0" u="none" strike="noStrike" cap="none">
                <a:solidFill>
                  <a:srgbClr val="002060"/>
                </a:solidFill>
                <a:latin typeface="Calibri"/>
                <a:ea typeface="Calibri"/>
                <a:cs typeface="Calibri"/>
                <a:sym typeface="Calibri"/>
              </a:rPr>
              <a:t>אגף בכיר שירות פסיכולוגי ייעוצי</a:t>
            </a:r>
            <a:endParaRPr sz="1600" b="0" i="0" u="none" strike="noStrike" cap="none">
              <a:solidFill>
                <a:srgbClr val="000000"/>
              </a:solidFill>
              <a:latin typeface="Calibri"/>
              <a:ea typeface="Calibri"/>
              <a:cs typeface="Calibri"/>
              <a:sym typeface="Calibri"/>
            </a:endParaRPr>
          </a:p>
        </p:txBody>
      </p:sp>
      <p:pic>
        <p:nvPicPr>
          <p:cNvPr id="98" name="Google Shape;98;p1"/>
          <p:cNvPicPr preferRelativeResize="0"/>
          <p:nvPr/>
        </p:nvPicPr>
        <p:blipFill rotWithShape="1">
          <a:blip r:embed="rId4">
            <a:alphaModFix/>
          </a:blip>
          <a:srcRect/>
          <a:stretch/>
        </p:blipFill>
        <p:spPr>
          <a:xfrm>
            <a:off x="9577826" y="529361"/>
            <a:ext cx="2141984" cy="1023173"/>
          </a:xfrm>
          <a:prstGeom prst="rect">
            <a:avLst/>
          </a:prstGeom>
          <a:noFill/>
          <a:ln>
            <a:noFill/>
          </a:ln>
        </p:spPr>
      </p:pic>
      <p:sp>
        <p:nvSpPr>
          <p:cNvPr id="99" name="Google Shape;99;p1"/>
          <p:cNvSpPr txBox="1"/>
          <p:nvPr/>
        </p:nvSpPr>
        <p:spPr>
          <a:xfrm>
            <a:off x="2259942" y="4967509"/>
            <a:ext cx="7777986" cy="1016998"/>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ctr" rtl="1">
              <a:lnSpc>
                <a:spcPct val="90000"/>
              </a:lnSpc>
              <a:spcBef>
                <a:spcPts val="0"/>
              </a:spcBef>
              <a:spcAft>
                <a:spcPts val="0"/>
              </a:spcAft>
              <a:buClr>
                <a:srgbClr val="5B7496"/>
              </a:buClr>
              <a:buSzPct val="100000"/>
              <a:buFont typeface="Arial"/>
              <a:buNone/>
            </a:pPr>
            <a:r>
              <a:rPr lang="iw-IL" sz="4000" b="1" i="0" u="none" strike="noStrike" cap="none" dirty="0">
                <a:solidFill>
                  <a:srgbClr val="5B7496"/>
                </a:solidFill>
                <a:latin typeface="Calibri"/>
                <a:ea typeface="Calibri"/>
                <a:cs typeface="Calibri"/>
                <a:sym typeface="Calibri"/>
              </a:rPr>
              <a:t>"</a:t>
            </a:r>
            <a:r>
              <a:rPr lang="he-IL" sz="4000" b="1" i="0" u="none" strike="noStrike" cap="none" dirty="0">
                <a:solidFill>
                  <a:srgbClr val="5B7496"/>
                </a:solidFill>
                <a:latin typeface="Calibri"/>
                <a:ea typeface="Calibri"/>
                <a:cs typeface="Calibri"/>
                <a:sym typeface="Calibri"/>
              </a:rPr>
              <a:t>להאיר</a:t>
            </a:r>
            <a:r>
              <a:rPr lang="iw-IL" sz="4000" b="1" i="0" u="none" strike="noStrike" cap="none" dirty="0">
                <a:solidFill>
                  <a:srgbClr val="5B7496"/>
                </a:solidFill>
                <a:latin typeface="Calibri"/>
                <a:ea typeface="Calibri"/>
                <a:cs typeface="Calibri"/>
                <a:sym typeface="Calibri"/>
              </a:rPr>
              <a:t> את הדרך"</a:t>
            </a:r>
            <a:endParaRPr dirty="0"/>
          </a:p>
          <a:p>
            <a:pPr marL="0" marR="0" lvl="0" indent="0" algn="ctr" rtl="1">
              <a:lnSpc>
                <a:spcPct val="90000"/>
              </a:lnSpc>
              <a:spcBef>
                <a:spcPts val="1000"/>
              </a:spcBef>
              <a:spcAft>
                <a:spcPts val="0"/>
              </a:spcAft>
              <a:buClr>
                <a:srgbClr val="5B7496"/>
              </a:buClr>
              <a:buSzPct val="100000"/>
              <a:buFont typeface="Arial"/>
              <a:buNone/>
            </a:pPr>
            <a:r>
              <a:rPr lang="iw-IL" sz="4000" b="0" i="0" u="none" strike="noStrike" cap="none" dirty="0">
                <a:solidFill>
                  <a:srgbClr val="5B7496"/>
                </a:solidFill>
                <a:latin typeface="Calibri"/>
                <a:ea typeface="Calibri"/>
                <a:cs typeface="Calibri"/>
                <a:sym typeface="Calibri"/>
              </a:rPr>
              <a:t>מאגר כ"ח לח</a:t>
            </a:r>
            <a:r>
              <a:rPr lang="he-IL" sz="4000" b="0" i="0" u="none" strike="noStrike" cap="none" dirty="0">
                <a:solidFill>
                  <a:srgbClr val="5B7496"/>
                </a:solidFill>
                <a:latin typeface="Calibri"/>
                <a:ea typeface="Calibri"/>
                <a:cs typeface="Calibri"/>
                <a:sym typeface="Calibri"/>
              </a:rPr>
              <a:t>נוכה</a:t>
            </a:r>
            <a:endParaRPr dirty="0"/>
          </a:p>
          <a:p>
            <a:pPr marL="0" marR="0" lvl="0" indent="0" algn="ctr" rtl="1">
              <a:lnSpc>
                <a:spcPct val="90000"/>
              </a:lnSpc>
              <a:spcBef>
                <a:spcPts val="1000"/>
              </a:spcBef>
              <a:spcAft>
                <a:spcPts val="0"/>
              </a:spcAft>
              <a:buClr>
                <a:schemeClr val="dk1"/>
              </a:buClr>
              <a:buSzPct val="100000"/>
              <a:buFont typeface="Arial"/>
              <a:buNone/>
            </a:pPr>
            <a:endParaRPr sz="4000" b="1" i="0" u="none" strike="noStrike" cap="none" dirty="0">
              <a:solidFill>
                <a:srgbClr val="5B7496"/>
              </a:solidFill>
              <a:latin typeface="Calibri"/>
              <a:ea typeface="Calibri"/>
              <a:cs typeface="Calibri"/>
              <a:sym typeface="Calibri"/>
            </a:endParaRPr>
          </a:p>
        </p:txBody>
      </p:sp>
      <p:sp>
        <p:nvSpPr>
          <p:cNvPr id="101" name="Google Shape;101;p1"/>
          <p:cNvSpPr txBox="1"/>
          <p:nvPr/>
        </p:nvSpPr>
        <p:spPr>
          <a:xfrm>
            <a:off x="7474014" y="5266810"/>
            <a:ext cx="6093618" cy="107721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000000"/>
              </a:buClr>
              <a:buSzPts val="3200"/>
              <a:buFont typeface="Calibri"/>
              <a:buNone/>
            </a:pPr>
            <a:r>
              <a:rPr lang="iw-IL" sz="3200" b="1" i="0" u="none" strike="noStrike" cap="none" dirty="0">
                <a:solidFill>
                  <a:srgbClr val="000000"/>
                </a:solidFill>
                <a:latin typeface="Calibri"/>
                <a:ea typeface="Calibri"/>
                <a:cs typeface="Calibri"/>
                <a:sym typeface="Calibri"/>
              </a:rPr>
              <a:t>על יסודי</a:t>
            </a:r>
            <a:endParaRPr sz="3200" b="1" i="0" u="none" strike="noStrike" cap="none" dirty="0">
              <a:solidFill>
                <a:srgbClr val="000000"/>
              </a:solidFill>
              <a:latin typeface="Calibri"/>
              <a:ea typeface="Calibri"/>
              <a:cs typeface="Calibri"/>
              <a:sym typeface="Calibri"/>
            </a:endParaRPr>
          </a:p>
          <a:p>
            <a:pPr marL="0" marR="0" lvl="0" indent="0" algn="ctr" rtl="1">
              <a:lnSpc>
                <a:spcPct val="100000"/>
              </a:lnSpc>
              <a:spcBef>
                <a:spcPts val="0"/>
              </a:spcBef>
              <a:spcAft>
                <a:spcPts val="0"/>
              </a:spcAft>
              <a:buClr>
                <a:srgbClr val="000000"/>
              </a:buClr>
              <a:buSzPts val="3000"/>
              <a:buFont typeface="Calibri"/>
              <a:buNone/>
            </a:pPr>
            <a:r>
              <a:rPr lang="he-IL" sz="3000" b="1" i="0" u="none" strike="noStrike" cap="none" dirty="0">
                <a:solidFill>
                  <a:srgbClr val="000000"/>
                </a:solidFill>
                <a:latin typeface="Calibri"/>
                <a:ea typeface="Calibri"/>
                <a:cs typeface="Calibri"/>
                <a:sym typeface="Calibri"/>
              </a:rPr>
              <a:t>חמ"ד</a:t>
            </a:r>
            <a:endParaRPr dirty="0"/>
          </a:p>
        </p:txBody>
      </p:sp>
      <p:sp>
        <p:nvSpPr>
          <p:cNvPr id="103" name="Google Shape;103;p1"/>
          <p:cNvSpPr txBox="1"/>
          <p:nvPr/>
        </p:nvSpPr>
        <p:spPr>
          <a:xfrm>
            <a:off x="9276382" y="327955"/>
            <a:ext cx="2488883" cy="400110"/>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000" b="1" i="0" u="none" strike="noStrike" cap="none">
                <a:solidFill>
                  <a:srgbClr val="5B7496"/>
                </a:solidFill>
                <a:latin typeface="Times New Roman"/>
                <a:ea typeface="Times New Roman"/>
                <a:cs typeface="Times New Roman"/>
                <a:sym typeface="Times New Roman"/>
              </a:rPr>
              <a:t>בס"ד</a:t>
            </a:r>
            <a:endParaRPr sz="2000" b="1">
              <a:solidFill>
                <a:srgbClr val="5B7496"/>
              </a:solidFill>
              <a:latin typeface="Times New Roman"/>
              <a:ea typeface="Times New Roman"/>
              <a:cs typeface="Times New Roman"/>
              <a:sym typeface="Times New Roman"/>
            </a:endParaRPr>
          </a:p>
        </p:txBody>
      </p:sp>
      <p:pic>
        <p:nvPicPr>
          <p:cNvPr id="17" name="תמונה 16">
            <a:extLst>
              <a:ext uri="{FF2B5EF4-FFF2-40B4-BE49-F238E27FC236}">
                <a16:creationId xmlns:a16="http://schemas.microsoft.com/office/drawing/2014/main" id="{5D572C62-E00B-49F6-B6DD-47B2734CA368}"/>
              </a:ext>
            </a:extLst>
          </p:cNvPr>
          <p:cNvPicPr>
            <a:picLocks noChangeAspect="1"/>
          </p:cNvPicPr>
          <p:nvPr/>
        </p:nvPicPr>
        <p:blipFill>
          <a:blip r:embed="rId5">
            <a:clrChange>
              <a:clrFrom>
                <a:srgbClr val="FFFBF8"/>
              </a:clrFrom>
              <a:clrTo>
                <a:srgbClr val="FFFBF8">
                  <a:alpha val="0"/>
                </a:srgbClr>
              </a:clrTo>
            </a:clrChange>
          </a:blip>
          <a:stretch>
            <a:fillRect/>
          </a:stretch>
        </p:blipFill>
        <p:spPr>
          <a:xfrm>
            <a:off x="3737863" y="-450654"/>
            <a:ext cx="4716275" cy="4716275"/>
          </a:xfrm>
          <a:prstGeom prst="rect">
            <a:avLst/>
          </a:prstGeom>
        </p:spPr>
      </p:pic>
      <p:pic>
        <p:nvPicPr>
          <p:cNvPr id="2" name="תמונה 1">
            <a:extLst>
              <a:ext uri="{FF2B5EF4-FFF2-40B4-BE49-F238E27FC236}">
                <a16:creationId xmlns:a16="http://schemas.microsoft.com/office/drawing/2014/main" id="{9F212893-F26F-4755-B61C-BBE469D4C0A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8427" y="335273"/>
            <a:ext cx="1250861" cy="545122"/>
          </a:xfrm>
          <a:prstGeom prst="rect">
            <a:avLst/>
          </a:prstGeom>
        </p:spPr>
      </p:pic>
      <p:pic>
        <p:nvPicPr>
          <p:cNvPr id="3" name="תמונה 2">
            <a:extLst>
              <a:ext uri="{FF2B5EF4-FFF2-40B4-BE49-F238E27FC236}">
                <a16:creationId xmlns:a16="http://schemas.microsoft.com/office/drawing/2014/main" id="{9FCCEACF-912F-2023-C323-B707C22BB4A7}"/>
              </a:ext>
            </a:extLst>
          </p:cNvPr>
          <p:cNvPicPr>
            <a:picLocks noChangeAspect="1"/>
          </p:cNvPicPr>
          <p:nvPr/>
        </p:nvPicPr>
        <p:blipFill>
          <a:blip r:embed="rId7"/>
          <a:stretch>
            <a:fillRect/>
          </a:stretch>
        </p:blipFill>
        <p:spPr>
          <a:xfrm>
            <a:off x="1537449" y="838791"/>
            <a:ext cx="1816292" cy="5058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0"/>
          <p:cNvPicPr preferRelativeResize="0"/>
          <p:nvPr/>
        </p:nvPicPr>
        <p:blipFill rotWithShape="1">
          <a:blip r:embed="rId3">
            <a:alphaModFix/>
          </a:blip>
          <a:srcRect/>
          <a:stretch/>
        </p:blipFill>
        <p:spPr>
          <a:xfrm>
            <a:off x="1397175" y="95737"/>
            <a:ext cx="9397650" cy="66665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1"/>
          <p:cNvPicPr preferRelativeResize="0"/>
          <p:nvPr/>
        </p:nvPicPr>
        <p:blipFill rotWithShape="1">
          <a:blip r:embed="rId3">
            <a:alphaModFix/>
          </a:blip>
          <a:srcRect/>
          <a:stretch/>
        </p:blipFill>
        <p:spPr>
          <a:xfrm>
            <a:off x="1419225" y="111379"/>
            <a:ext cx="9353549" cy="663524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2"/>
          <p:cNvPicPr preferRelativeResize="0"/>
          <p:nvPr/>
        </p:nvPicPr>
        <p:blipFill rotWithShape="1">
          <a:blip r:embed="rId3">
            <a:alphaModFix/>
          </a:blip>
          <a:srcRect/>
          <a:stretch/>
        </p:blipFill>
        <p:spPr>
          <a:xfrm>
            <a:off x="1419225" y="111378"/>
            <a:ext cx="9353549" cy="66352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3"/>
          <p:cNvSpPr/>
          <p:nvPr/>
        </p:nvSpPr>
        <p:spPr>
          <a:xfrm>
            <a:off x="0" y="0"/>
            <a:ext cx="12192000" cy="6858000"/>
          </a:xfrm>
          <a:prstGeom prst="rect">
            <a:avLst/>
          </a:prstGeom>
          <a:solidFill>
            <a:srgbClr val="F8F6F4"/>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191" name="Google Shape;191;p13"/>
          <p:cNvPicPr preferRelativeResize="0"/>
          <p:nvPr/>
        </p:nvPicPr>
        <p:blipFill rotWithShape="1">
          <a:blip r:embed="rId3">
            <a:alphaModFix/>
          </a:blip>
          <a:srcRect/>
          <a:stretch/>
        </p:blipFill>
        <p:spPr>
          <a:xfrm>
            <a:off x="1911021" y="322896"/>
            <a:ext cx="3060000" cy="2104141"/>
          </a:xfrm>
          <a:prstGeom prst="rect">
            <a:avLst/>
          </a:prstGeom>
          <a:noFill/>
          <a:ln>
            <a:noFill/>
          </a:ln>
        </p:spPr>
      </p:pic>
      <p:pic>
        <p:nvPicPr>
          <p:cNvPr id="192" name="Google Shape;192;p13"/>
          <p:cNvPicPr preferRelativeResize="0"/>
          <p:nvPr/>
        </p:nvPicPr>
        <p:blipFill rotWithShape="1">
          <a:blip r:embed="rId4">
            <a:alphaModFix/>
          </a:blip>
          <a:srcRect/>
          <a:stretch/>
        </p:blipFill>
        <p:spPr>
          <a:xfrm rot="-552261">
            <a:off x="3423036" y="2386782"/>
            <a:ext cx="3060000" cy="2170710"/>
          </a:xfrm>
          <a:prstGeom prst="rect">
            <a:avLst/>
          </a:prstGeom>
          <a:noFill/>
          <a:ln>
            <a:noFill/>
          </a:ln>
        </p:spPr>
      </p:pic>
      <p:pic>
        <p:nvPicPr>
          <p:cNvPr id="193" name="Google Shape;193;p13"/>
          <p:cNvPicPr preferRelativeResize="0"/>
          <p:nvPr/>
        </p:nvPicPr>
        <p:blipFill rotWithShape="1">
          <a:blip r:embed="rId5">
            <a:alphaModFix/>
          </a:blip>
          <a:srcRect/>
          <a:stretch/>
        </p:blipFill>
        <p:spPr>
          <a:xfrm rot="-749431">
            <a:off x="701782" y="4351925"/>
            <a:ext cx="3060000" cy="2170710"/>
          </a:xfrm>
          <a:prstGeom prst="rect">
            <a:avLst/>
          </a:prstGeom>
          <a:noFill/>
          <a:ln>
            <a:noFill/>
          </a:ln>
        </p:spPr>
      </p:pic>
      <p:pic>
        <p:nvPicPr>
          <p:cNvPr id="194" name="Google Shape;194;p13"/>
          <p:cNvPicPr preferRelativeResize="0"/>
          <p:nvPr/>
        </p:nvPicPr>
        <p:blipFill rotWithShape="1">
          <a:blip r:embed="rId6">
            <a:alphaModFix/>
          </a:blip>
          <a:srcRect/>
          <a:stretch/>
        </p:blipFill>
        <p:spPr>
          <a:xfrm rot="624334">
            <a:off x="8169428" y="4309352"/>
            <a:ext cx="3060000" cy="2209552"/>
          </a:xfrm>
          <a:prstGeom prst="rect">
            <a:avLst/>
          </a:prstGeom>
          <a:noFill/>
          <a:ln>
            <a:noFill/>
          </a:ln>
        </p:spPr>
      </p:pic>
      <p:pic>
        <p:nvPicPr>
          <p:cNvPr id="195" name="Google Shape;195;p13"/>
          <p:cNvPicPr preferRelativeResize="0"/>
          <p:nvPr/>
        </p:nvPicPr>
        <p:blipFill rotWithShape="1">
          <a:blip r:embed="rId7">
            <a:alphaModFix/>
          </a:blip>
          <a:srcRect/>
          <a:stretch/>
        </p:blipFill>
        <p:spPr>
          <a:xfrm>
            <a:off x="4524216" y="4411826"/>
            <a:ext cx="3060000" cy="2209552"/>
          </a:xfrm>
          <a:prstGeom prst="rect">
            <a:avLst/>
          </a:prstGeom>
          <a:noFill/>
          <a:ln>
            <a:noFill/>
          </a:ln>
        </p:spPr>
      </p:pic>
      <p:pic>
        <p:nvPicPr>
          <p:cNvPr id="196" name="Google Shape;196;p13"/>
          <p:cNvPicPr preferRelativeResize="0"/>
          <p:nvPr/>
        </p:nvPicPr>
        <p:blipFill rotWithShape="1">
          <a:blip r:embed="rId8">
            <a:alphaModFix/>
          </a:blip>
          <a:srcRect/>
          <a:stretch/>
        </p:blipFill>
        <p:spPr>
          <a:xfrm rot="370286">
            <a:off x="361144" y="2048484"/>
            <a:ext cx="3060000" cy="2170709"/>
          </a:xfrm>
          <a:prstGeom prst="rect">
            <a:avLst/>
          </a:prstGeom>
          <a:noFill/>
          <a:ln>
            <a:noFill/>
          </a:ln>
        </p:spPr>
      </p:pic>
      <p:grpSp>
        <p:nvGrpSpPr>
          <p:cNvPr id="197" name="Google Shape;197;p13"/>
          <p:cNvGrpSpPr/>
          <p:nvPr/>
        </p:nvGrpSpPr>
        <p:grpSpPr>
          <a:xfrm>
            <a:off x="6243144" y="122011"/>
            <a:ext cx="5761625" cy="1113623"/>
            <a:chOff x="6243144" y="122011"/>
            <a:chExt cx="5761625" cy="1113623"/>
          </a:xfrm>
        </p:grpSpPr>
        <p:grpSp>
          <p:nvGrpSpPr>
            <p:cNvPr id="198" name="Google Shape;198;p13"/>
            <p:cNvGrpSpPr/>
            <p:nvPr/>
          </p:nvGrpSpPr>
          <p:grpSpPr>
            <a:xfrm>
              <a:off x="6243144" y="130500"/>
              <a:ext cx="5761625" cy="1105134"/>
              <a:chOff x="0" y="-12700"/>
              <a:chExt cx="4274726" cy="1834171"/>
            </a:xfrm>
          </p:grpSpPr>
          <p:sp>
            <p:nvSpPr>
              <p:cNvPr id="199" name="Google Shape;199;p13"/>
              <p:cNvSpPr/>
              <p:nvPr/>
            </p:nvSpPr>
            <p:spPr>
              <a:xfrm>
                <a:off x="0" y="0"/>
                <a:ext cx="4274726" cy="1821471"/>
              </a:xfrm>
              <a:custGeom>
                <a:avLst/>
                <a:gdLst/>
                <a:ahLst/>
                <a:cxnLst/>
                <a:rect l="l" t="t" r="r" b="b"/>
                <a:pathLst>
                  <a:path w="4274726" h="1821471" extrusionOk="0">
                    <a:moveTo>
                      <a:pt x="0" y="50800"/>
                    </a:moveTo>
                    <a:lnTo>
                      <a:pt x="2137363" y="0"/>
                    </a:lnTo>
                    <a:lnTo>
                      <a:pt x="4274726" y="50800"/>
                    </a:lnTo>
                    <a:lnTo>
                      <a:pt x="4274726" y="1770671"/>
                    </a:lnTo>
                    <a:lnTo>
                      <a:pt x="2137363" y="1821471"/>
                    </a:lnTo>
                    <a:lnTo>
                      <a:pt x="0" y="1770671"/>
                    </a:lnTo>
                    <a:lnTo>
                      <a:pt x="0" y="50800"/>
                    </a:lnTo>
                    <a:close/>
                  </a:path>
                </a:pathLst>
              </a:custGeom>
              <a:solidFill>
                <a:srgbClr val="F8F6F4"/>
              </a:solidFill>
              <a:ln w="38100" cap="sq"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0" name="Google Shape;200;p13"/>
              <p:cNvSpPr txBox="1"/>
              <p:nvPr/>
            </p:nvSpPr>
            <p:spPr>
              <a:xfrm>
                <a:off x="0" y="-12700"/>
                <a:ext cx="812800" cy="698500"/>
              </a:xfrm>
              <a:prstGeom prst="rect">
                <a:avLst/>
              </a:prstGeom>
              <a:noFill/>
              <a:ln>
                <a:noFill/>
              </a:ln>
            </p:spPr>
            <p:txBody>
              <a:bodyPr spcFirstLastPara="1" wrap="square" lIns="50800" tIns="50800" rIns="50800" bIns="50800" anchor="ctr" anchorCtr="0">
                <a:noAutofit/>
              </a:bodyPr>
              <a:lstStyle/>
              <a:p>
                <a:pPr marL="0" marR="0" lvl="0" indent="0" algn="ctr" rtl="1">
                  <a:lnSpc>
                    <a:spcPct val="147722"/>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201" name="Google Shape;201;p13"/>
            <p:cNvSpPr/>
            <p:nvPr/>
          </p:nvSpPr>
          <p:spPr>
            <a:xfrm>
              <a:off x="6463538" y="122011"/>
              <a:ext cx="5371983" cy="99001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500" b="1">
                  <a:solidFill>
                    <a:srgbClr val="000000"/>
                  </a:solidFill>
                  <a:latin typeface="Calibri"/>
                  <a:ea typeface="Calibri"/>
                  <a:cs typeface="Calibri"/>
                  <a:sym typeface="Calibri"/>
                </a:rPr>
                <a:t>לסיום</a:t>
              </a:r>
              <a:endParaRPr/>
            </a:p>
            <a:p>
              <a:pPr marL="0" marR="0" lvl="0" indent="0" algn="ctr" rtl="1">
                <a:spcBef>
                  <a:spcPts val="1000"/>
                </a:spcBef>
                <a:spcAft>
                  <a:spcPts val="0"/>
                </a:spcAft>
                <a:buNone/>
              </a:pPr>
              <a:r>
                <a:rPr lang="iw-IL" sz="2500" b="1">
                  <a:solidFill>
                    <a:srgbClr val="000000"/>
                  </a:solidFill>
                  <a:latin typeface="Calibri"/>
                  <a:ea typeface="Calibri"/>
                  <a:cs typeface="Calibri"/>
                  <a:sym typeface="Calibri"/>
                </a:rPr>
                <a:t>בחר/י קלף אותו חשוב לך לחזק בתקופה הזו.</a:t>
              </a:r>
              <a:endParaRPr sz="2500" b="1">
                <a:solidFill>
                  <a:schemeClr val="dk1"/>
                </a:solidFill>
                <a:latin typeface="Calibri"/>
                <a:ea typeface="Calibri"/>
                <a:cs typeface="Calibri"/>
                <a:sym typeface="Calibri"/>
              </a:endParaRPr>
            </a:p>
          </p:txBody>
        </p:sp>
      </p:grpSp>
      <p:pic>
        <p:nvPicPr>
          <p:cNvPr id="202" name="Google Shape;202;p13"/>
          <p:cNvPicPr preferRelativeResize="0"/>
          <p:nvPr/>
        </p:nvPicPr>
        <p:blipFill rotWithShape="1">
          <a:blip r:embed="rId9">
            <a:alphaModFix/>
          </a:blip>
          <a:srcRect/>
          <a:stretch/>
        </p:blipFill>
        <p:spPr>
          <a:xfrm>
            <a:off x="6096000" y="1541611"/>
            <a:ext cx="3060000" cy="2170710"/>
          </a:xfrm>
          <a:prstGeom prst="rect">
            <a:avLst/>
          </a:prstGeom>
          <a:noFill/>
          <a:ln>
            <a:noFill/>
          </a:ln>
        </p:spPr>
      </p:pic>
      <p:pic>
        <p:nvPicPr>
          <p:cNvPr id="203" name="Google Shape;203;p13"/>
          <p:cNvPicPr preferRelativeResize="0"/>
          <p:nvPr/>
        </p:nvPicPr>
        <p:blipFill rotWithShape="1">
          <a:blip r:embed="rId10">
            <a:alphaModFix/>
          </a:blip>
          <a:srcRect/>
          <a:stretch/>
        </p:blipFill>
        <p:spPr>
          <a:xfrm rot="-256335">
            <a:off x="8750979" y="2105478"/>
            <a:ext cx="3060000" cy="20995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4"/>
          <p:cNvPicPr preferRelativeResize="0"/>
          <p:nvPr/>
        </p:nvPicPr>
        <p:blipFill rotWithShape="1">
          <a:blip r:embed="rId3">
            <a:alphaModFix/>
          </a:blip>
          <a:srcRect/>
          <a:stretch/>
        </p:blipFill>
        <p:spPr>
          <a:xfrm>
            <a:off x="6045459" y="100012"/>
            <a:ext cx="4629150" cy="3283837"/>
          </a:xfrm>
          <a:prstGeom prst="rect">
            <a:avLst/>
          </a:prstGeom>
          <a:noFill/>
          <a:ln>
            <a:noFill/>
          </a:ln>
        </p:spPr>
      </p:pic>
      <p:grpSp>
        <p:nvGrpSpPr>
          <p:cNvPr id="209" name="Google Shape;209;p14"/>
          <p:cNvGrpSpPr/>
          <p:nvPr/>
        </p:nvGrpSpPr>
        <p:grpSpPr>
          <a:xfrm>
            <a:off x="1162050" y="100012"/>
            <a:ext cx="9563100" cy="6657975"/>
            <a:chOff x="1162050" y="100012"/>
            <a:chExt cx="9563100" cy="6657975"/>
          </a:xfrm>
        </p:grpSpPr>
        <p:grpSp>
          <p:nvGrpSpPr>
            <p:cNvPr id="210" name="Google Shape;210;p14"/>
            <p:cNvGrpSpPr/>
            <p:nvPr/>
          </p:nvGrpSpPr>
          <p:grpSpPr>
            <a:xfrm>
              <a:off x="1162050" y="100012"/>
              <a:ext cx="9563100" cy="6657975"/>
              <a:chOff x="0" y="0"/>
              <a:chExt cx="6878732" cy="4940589"/>
            </a:xfrm>
          </p:grpSpPr>
          <p:pic>
            <p:nvPicPr>
              <p:cNvPr id="211" name="Google Shape;211;p14"/>
              <p:cNvPicPr preferRelativeResize="0"/>
              <p:nvPr/>
            </p:nvPicPr>
            <p:blipFill rotWithShape="1">
              <a:blip r:embed="rId4">
                <a:alphaModFix/>
              </a:blip>
              <a:srcRect/>
              <a:stretch/>
            </p:blipFill>
            <p:spPr>
              <a:xfrm>
                <a:off x="3476280" y="2526950"/>
                <a:ext cx="3402452" cy="2413639"/>
              </a:xfrm>
              <a:prstGeom prst="rect">
                <a:avLst/>
              </a:prstGeom>
              <a:noFill/>
              <a:ln>
                <a:noFill/>
              </a:ln>
            </p:spPr>
          </p:pic>
          <p:pic>
            <p:nvPicPr>
              <p:cNvPr id="212" name="Google Shape;212;p14"/>
              <p:cNvPicPr preferRelativeResize="0"/>
              <p:nvPr/>
            </p:nvPicPr>
            <p:blipFill rotWithShape="1">
              <a:blip r:embed="rId5">
                <a:alphaModFix/>
              </a:blip>
              <a:srcRect/>
              <a:stretch/>
            </p:blipFill>
            <p:spPr>
              <a:xfrm>
                <a:off x="0" y="0"/>
                <a:ext cx="3402452" cy="2413639"/>
              </a:xfrm>
              <a:prstGeom prst="rect">
                <a:avLst/>
              </a:prstGeom>
              <a:noFill/>
              <a:ln>
                <a:noFill/>
              </a:ln>
            </p:spPr>
          </p:pic>
        </p:grpSp>
        <p:pic>
          <p:nvPicPr>
            <p:cNvPr id="213" name="Google Shape;213;p14"/>
            <p:cNvPicPr preferRelativeResize="0"/>
            <p:nvPr/>
          </p:nvPicPr>
          <p:blipFill rotWithShape="1">
            <a:blip r:embed="rId6">
              <a:alphaModFix/>
            </a:blip>
            <a:srcRect/>
            <a:stretch/>
          </p:blipFill>
          <p:spPr>
            <a:xfrm>
              <a:off x="1187320" y="3429000"/>
              <a:ext cx="4679690" cy="3319689"/>
            </a:xfrm>
            <a:prstGeom prst="rect">
              <a:avLst/>
            </a:prstGeom>
            <a:noFill/>
            <a:ln>
              <a:noFill/>
            </a:ln>
          </p:spPr>
        </p:pic>
        <p:pic>
          <p:nvPicPr>
            <p:cNvPr id="214" name="Google Shape;214;p14"/>
            <p:cNvPicPr preferRelativeResize="0"/>
            <p:nvPr/>
          </p:nvPicPr>
          <p:blipFill rotWithShape="1">
            <a:blip r:embed="rId7">
              <a:alphaModFix/>
            </a:blip>
            <a:srcRect/>
            <a:stretch/>
          </p:blipFill>
          <p:spPr>
            <a:xfrm>
              <a:off x="6013926" y="3518253"/>
              <a:ext cx="4706626" cy="3229388"/>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5"/>
          <p:cNvPicPr preferRelativeResize="0"/>
          <p:nvPr/>
        </p:nvPicPr>
        <p:blipFill rotWithShape="1">
          <a:blip r:embed="rId3">
            <a:alphaModFix/>
          </a:blip>
          <a:srcRect/>
          <a:stretch/>
        </p:blipFill>
        <p:spPr>
          <a:xfrm>
            <a:off x="6054216" y="110872"/>
            <a:ext cx="4605338" cy="3266945"/>
          </a:xfrm>
          <a:prstGeom prst="rect">
            <a:avLst/>
          </a:prstGeom>
          <a:noFill/>
          <a:ln>
            <a:noFill/>
          </a:ln>
        </p:spPr>
      </p:pic>
      <p:grpSp>
        <p:nvGrpSpPr>
          <p:cNvPr id="220" name="Google Shape;220;p15"/>
          <p:cNvGrpSpPr/>
          <p:nvPr/>
        </p:nvGrpSpPr>
        <p:grpSpPr>
          <a:xfrm>
            <a:off x="1360919" y="110873"/>
            <a:ext cx="9273418" cy="6642352"/>
            <a:chOff x="1360919" y="110873"/>
            <a:chExt cx="9273418" cy="6642352"/>
          </a:xfrm>
        </p:grpSpPr>
        <p:pic>
          <p:nvPicPr>
            <p:cNvPr id="221" name="Google Shape;221;p15"/>
            <p:cNvPicPr preferRelativeResize="0"/>
            <p:nvPr/>
          </p:nvPicPr>
          <p:blipFill rotWithShape="1">
            <a:blip r:embed="rId4">
              <a:alphaModFix/>
            </a:blip>
            <a:srcRect/>
            <a:stretch/>
          </p:blipFill>
          <p:spPr>
            <a:xfrm>
              <a:off x="1360919" y="110873"/>
              <a:ext cx="4605338" cy="3266944"/>
            </a:xfrm>
            <a:prstGeom prst="rect">
              <a:avLst/>
            </a:prstGeom>
            <a:noFill/>
            <a:ln>
              <a:noFill/>
            </a:ln>
          </p:spPr>
        </p:pic>
        <p:grpSp>
          <p:nvGrpSpPr>
            <p:cNvPr id="222" name="Google Shape;222;p15"/>
            <p:cNvGrpSpPr/>
            <p:nvPr/>
          </p:nvGrpSpPr>
          <p:grpSpPr>
            <a:xfrm>
              <a:off x="1407894" y="3480183"/>
              <a:ext cx="9210676" cy="3273042"/>
              <a:chOff x="-1" y="2994095"/>
              <a:chExt cx="8316365" cy="2903293"/>
            </a:xfrm>
          </p:grpSpPr>
          <p:pic>
            <p:nvPicPr>
              <p:cNvPr id="223" name="Google Shape;223;p15"/>
              <p:cNvPicPr preferRelativeResize="0"/>
              <p:nvPr/>
            </p:nvPicPr>
            <p:blipFill rotWithShape="1">
              <a:blip r:embed="rId5">
                <a:alphaModFix/>
              </a:blip>
              <a:srcRect/>
              <a:stretch/>
            </p:blipFill>
            <p:spPr>
              <a:xfrm>
                <a:off x="4223657" y="2994095"/>
                <a:ext cx="4092707" cy="2903293"/>
              </a:xfrm>
              <a:prstGeom prst="rect">
                <a:avLst/>
              </a:prstGeom>
              <a:noFill/>
              <a:ln>
                <a:noFill/>
              </a:ln>
            </p:spPr>
          </p:pic>
          <p:pic>
            <p:nvPicPr>
              <p:cNvPr id="224" name="Google Shape;224;p15"/>
              <p:cNvPicPr preferRelativeResize="0"/>
              <p:nvPr/>
            </p:nvPicPr>
            <p:blipFill rotWithShape="1">
              <a:blip r:embed="rId6">
                <a:alphaModFix/>
              </a:blip>
              <a:srcRect/>
              <a:stretch/>
            </p:blipFill>
            <p:spPr>
              <a:xfrm>
                <a:off x="-1" y="2994095"/>
                <a:ext cx="4092707" cy="2903293"/>
              </a:xfrm>
              <a:prstGeom prst="rect">
                <a:avLst/>
              </a:prstGeom>
              <a:noFill/>
              <a:ln>
                <a:noFill/>
              </a:ln>
            </p:spPr>
          </p:pic>
        </p:grpSp>
        <p:pic>
          <p:nvPicPr>
            <p:cNvPr id="225" name="Google Shape;225;p15"/>
            <p:cNvPicPr preferRelativeResize="0"/>
            <p:nvPr/>
          </p:nvPicPr>
          <p:blipFill rotWithShape="1">
            <a:blip r:embed="rId7">
              <a:alphaModFix/>
            </a:blip>
            <a:srcRect/>
            <a:stretch/>
          </p:blipFill>
          <p:spPr>
            <a:xfrm>
              <a:off x="6101515" y="139039"/>
              <a:ext cx="4532822" cy="3215503"/>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6" name="Google Shape;236;p16"/>
          <p:cNvPicPr preferRelativeResize="0"/>
          <p:nvPr/>
        </p:nvPicPr>
        <p:blipFill rotWithShape="1">
          <a:blip r:embed="rId3">
            <a:alphaModFix/>
          </a:blip>
          <a:srcRect/>
          <a:stretch/>
        </p:blipFill>
        <p:spPr>
          <a:xfrm>
            <a:off x="1086638" y="355675"/>
            <a:ext cx="9680028" cy="6576862"/>
          </a:xfrm>
          <a:prstGeom prst="rect">
            <a:avLst/>
          </a:prstGeom>
          <a:noFill/>
          <a:ln>
            <a:noFill/>
          </a:ln>
        </p:spPr>
      </p:pic>
      <p:sp>
        <p:nvSpPr>
          <p:cNvPr id="234" name="Google Shape;234;p16"/>
          <p:cNvSpPr/>
          <p:nvPr/>
        </p:nvSpPr>
        <p:spPr>
          <a:xfrm>
            <a:off x="3447448" y="330900"/>
            <a:ext cx="4958409" cy="1292662"/>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5400" b="1" cap="none">
                <a:solidFill>
                  <a:srgbClr val="F7CAAC"/>
                </a:solidFill>
                <a:latin typeface="Calibri"/>
                <a:ea typeface="Calibri"/>
                <a:cs typeface="Calibri"/>
                <a:sym typeface="Calibri"/>
              </a:rPr>
              <a:t>נאזין לשיר רגעים</a:t>
            </a:r>
            <a:endParaRPr/>
          </a:p>
          <a:p>
            <a:pPr marL="0" marR="0" lvl="0" indent="0" algn="ctr" rtl="1">
              <a:spcBef>
                <a:spcPts val="0"/>
              </a:spcBef>
              <a:spcAft>
                <a:spcPts val="0"/>
              </a:spcAft>
              <a:buNone/>
            </a:pPr>
            <a:r>
              <a:rPr lang="iw-IL" sz="2400" b="1">
                <a:solidFill>
                  <a:srgbClr val="F7CAAC"/>
                </a:solidFill>
                <a:latin typeface="Calibri"/>
                <a:ea typeface="Calibri"/>
                <a:cs typeface="Calibri"/>
                <a:sym typeface="Calibri"/>
              </a:rPr>
              <a:t>מאת </a:t>
            </a:r>
            <a:r>
              <a:rPr lang="iw-IL" sz="2400" b="1" cap="none">
                <a:solidFill>
                  <a:srgbClr val="F7CAAC"/>
                </a:solidFill>
                <a:latin typeface="Calibri"/>
                <a:ea typeface="Calibri"/>
                <a:cs typeface="Calibri"/>
                <a:sym typeface="Calibri"/>
              </a:rPr>
              <a:t>יונתן שינפלד</a:t>
            </a:r>
            <a:endParaRPr sz="2400" b="1" cap="none">
              <a:solidFill>
                <a:srgbClr val="F7CAAC"/>
              </a:solidFill>
              <a:latin typeface="Calibri"/>
              <a:ea typeface="Calibri"/>
              <a:cs typeface="Calibri"/>
              <a:sym typeface="Calibri"/>
            </a:endParaRPr>
          </a:p>
        </p:txBody>
      </p:sp>
      <p:sp>
        <p:nvSpPr>
          <p:cNvPr id="235" name="Google Shape;235;p16"/>
          <p:cNvSpPr txBox="1"/>
          <p:nvPr/>
        </p:nvSpPr>
        <p:spPr>
          <a:xfrm>
            <a:off x="3854189" y="1845595"/>
            <a:ext cx="3277532" cy="369332"/>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לחצו להשמעת השיר רגעים</a:t>
            </a:r>
            <a:endParaRPr sz="1800">
              <a:solidFill>
                <a:schemeClr val="dk1"/>
              </a:solidFill>
              <a:latin typeface="Calibri"/>
              <a:ea typeface="Calibri"/>
              <a:cs typeface="Calibri"/>
              <a:sym typeface="Calibri"/>
            </a:endParaRPr>
          </a:p>
        </p:txBody>
      </p:sp>
      <p:sp>
        <p:nvSpPr>
          <p:cNvPr id="232" name="Google Shape;232;p16"/>
          <p:cNvSpPr txBox="1">
            <a:spLocks noGrp="1"/>
          </p:cNvSpPr>
          <p:nvPr>
            <p:ph type="title"/>
          </p:nvPr>
        </p:nvSpPr>
        <p:spPr>
          <a:xfrm>
            <a:off x="7131721" y="4962519"/>
            <a:ext cx="4873048"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F7CAAC"/>
              </a:buClr>
              <a:buSzPts val="4400"/>
              <a:buFont typeface="Calibri"/>
              <a:buNone/>
            </a:pPr>
            <a:r>
              <a:rPr lang="iw-IL" b="1">
                <a:solidFill>
                  <a:srgbClr val="F7CAAC"/>
                </a:solidFill>
                <a:latin typeface="Calibri"/>
                <a:ea typeface="Calibri"/>
                <a:cs typeface="Calibri"/>
                <a:sym typeface="Calibri"/>
              </a:rPr>
              <a:t>רגע קטן לעצמך</a:t>
            </a:r>
            <a:endParaRPr/>
          </a:p>
        </p:txBody>
      </p:sp>
      <p:sp>
        <p:nvSpPr>
          <p:cNvPr id="231" name="Google Shape;231;p16"/>
          <p:cNvSpPr/>
          <p:nvPr/>
        </p:nvSpPr>
        <p:spPr>
          <a:xfrm>
            <a:off x="7131721" y="5109886"/>
            <a:ext cx="4873048" cy="1417214"/>
          </a:xfrm>
          <a:custGeom>
            <a:avLst/>
            <a:gdLst/>
            <a:ahLst/>
            <a:cxnLst/>
            <a:rect l="l" t="t" r="r" b="b"/>
            <a:pathLst>
              <a:path w="4274726" h="1821471" extrusionOk="0">
                <a:moveTo>
                  <a:pt x="0" y="50800"/>
                </a:moveTo>
                <a:lnTo>
                  <a:pt x="2137363" y="0"/>
                </a:lnTo>
                <a:lnTo>
                  <a:pt x="4274726" y="50800"/>
                </a:lnTo>
                <a:lnTo>
                  <a:pt x="4274726" y="1770671"/>
                </a:lnTo>
                <a:lnTo>
                  <a:pt x="2137363" y="1821471"/>
                </a:lnTo>
                <a:lnTo>
                  <a:pt x="0" y="1770671"/>
                </a:lnTo>
                <a:lnTo>
                  <a:pt x="0" y="50800"/>
                </a:lnTo>
                <a:close/>
              </a:path>
            </a:pathLst>
          </a:custGeom>
          <a:noFill/>
          <a:ln w="38100" cap="sq" cmpd="sng">
            <a:solidFill>
              <a:srgbClr val="E3B382"/>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33" name="Google Shape;233;p16"/>
          <p:cNvSpPr txBox="1"/>
          <p:nvPr/>
        </p:nvSpPr>
        <p:spPr>
          <a:xfrm>
            <a:off x="7131721" y="5970344"/>
            <a:ext cx="4873048" cy="477054"/>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500" dirty="0">
                <a:solidFill>
                  <a:schemeClr val="dk1"/>
                </a:solidFill>
                <a:latin typeface="Calibri"/>
                <a:ea typeface="Calibri"/>
                <a:cs typeface="Calibri"/>
                <a:sym typeface="Calibri"/>
              </a:rPr>
              <a:t>בחר/י מילה או משפט שנגעו בך</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8885" b="-38883"/>
            </a:stretch>
          </a:blip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10" name="Google Shape;110;p2"/>
          <p:cNvPicPr preferRelativeResize="0"/>
          <p:nvPr/>
        </p:nvPicPr>
        <p:blipFill rotWithShape="1">
          <a:blip r:embed="rId4">
            <a:alphaModFix/>
          </a:blip>
          <a:srcRect/>
          <a:stretch/>
        </p:blipFill>
        <p:spPr>
          <a:xfrm>
            <a:off x="646095" y="100885"/>
            <a:ext cx="735140" cy="844884"/>
          </a:xfrm>
          <a:prstGeom prst="rect">
            <a:avLst/>
          </a:prstGeom>
          <a:noFill/>
          <a:ln>
            <a:noFill/>
          </a:ln>
        </p:spPr>
      </p:pic>
      <p:sp>
        <p:nvSpPr>
          <p:cNvPr id="111" name="Google Shape;111;p2"/>
          <p:cNvSpPr/>
          <p:nvPr/>
        </p:nvSpPr>
        <p:spPr>
          <a:xfrm>
            <a:off x="-102068" y="790599"/>
            <a:ext cx="2141984" cy="404919"/>
          </a:xfrm>
          <a:prstGeom prst="rect">
            <a:avLst/>
          </a:prstGeom>
          <a:noFill/>
          <a:ln>
            <a:noFill/>
          </a:ln>
        </p:spPr>
        <p:txBody>
          <a:bodyPr spcFirstLastPara="1" wrap="square" lIns="91425" tIns="45700" rIns="91425" bIns="45700" anchor="t" anchorCtr="0">
            <a:noAutofit/>
          </a:bodyPr>
          <a:lstStyle/>
          <a:p>
            <a:pPr marL="0" marR="0" lvl="0" indent="0" algn="ctr" rtl="1">
              <a:lnSpc>
                <a:spcPct val="88888"/>
              </a:lnSpc>
              <a:spcBef>
                <a:spcPts val="0"/>
              </a:spcBef>
              <a:spcAft>
                <a:spcPts val="0"/>
              </a:spcAft>
              <a:buClr>
                <a:srgbClr val="002060"/>
              </a:buClr>
              <a:buSzPts val="1000"/>
              <a:buFont typeface="Calibri"/>
              <a:buNone/>
            </a:pPr>
            <a:r>
              <a:rPr lang="iw-IL" sz="1000" b="0" i="0" u="none" strike="noStrike" cap="none">
                <a:solidFill>
                  <a:srgbClr val="002060"/>
                </a:solidFill>
                <a:latin typeface="Calibri"/>
                <a:ea typeface="Calibri"/>
                <a:cs typeface="Calibri"/>
                <a:sym typeface="Calibri"/>
              </a:rPr>
              <a:t>משרד החינוך</a:t>
            </a:r>
            <a:endParaRPr sz="1600" b="0" i="0" u="none" strike="noStrike" cap="none">
              <a:solidFill>
                <a:srgbClr val="000000"/>
              </a:solidFill>
              <a:latin typeface="Calibri"/>
              <a:ea typeface="Calibri"/>
              <a:cs typeface="Calibri"/>
              <a:sym typeface="Calibri"/>
            </a:endParaRPr>
          </a:p>
          <a:p>
            <a:pPr marL="0" marR="0" lvl="0" indent="0" algn="ctr" rtl="1">
              <a:lnSpc>
                <a:spcPct val="88888"/>
              </a:lnSpc>
              <a:spcBef>
                <a:spcPts val="0"/>
              </a:spcBef>
              <a:spcAft>
                <a:spcPts val="0"/>
              </a:spcAft>
              <a:buClr>
                <a:srgbClr val="002060"/>
              </a:buClr>
              <a:buSzPts val="1000"/>
              <a:buFont typeface="Calibri"/>
              <a:buNone/>
            </a:pPr>
            <a:r>
              <a:rPr lang="iw-IL" sz="1000" b="0" i="0" u="none" strike="noStrike" cap="none">
                <a:solidFill>
                  <a:srgbClr val="002060"/>
                </a:solidFill>
                <a:latin typeface="Calibri"/>
                <a:ea typeface="Calibri"/>
                <a:cs typeface="Calibri"/>
                <a:sym typeface="Calibri"/>
              </a:rPr>
              <a:t>מינהל פדגוגי</a:t>
            </a:r>
            <a:endParaRPr sz="1000" b="0" i="0" u="none" strike="noStrike" cap="none">
              <a:solidFill>
                <a:srgbClr val="002060"/>
              </a:solidFill>
              <a:latin typeface="Calibri"/>
              <a:ea typeface="Calibri"/>
              <a:cs typeface="Calibri"/>
              <a:sym typeface="Calibri"/>
            </a:endParaRPr>
          </a:p>
          <a:p>
            <a:pPr marL="0" marR="0" lvl="0" indent="0" algn="ctr" rtl="1">
              <a:lnSpc>
                <a:spcPct val="88888"/>
              </a:lnSpc>
              <a:spcBef>
                <a:spcPts val="0"/>
              </a:spcBef>
              <a:spcAft>
                <a:spcPts val="0"/>
              </a:spcAft>
              <a:buClr>
                <a:srgbClr val="002060"/>
              </a:buClr>
              <a:buSzPts val="1000"/>
              <a:buFont typeface="Calibri"/>
              <a:buNone/>
            </a:pPr>
            <a:r>
              <a:rPr lang="iw-IL" sz="1000" b="0" i="0" u="none" strike="noStrike" cap="none">
                <a:solidFill>
                  <a:srgbClr val="002060"/>
                </a:solidFill>
                <a:latin typeface="Calibri"/>
                <a:ea typeface="Calibri"/>
                <a:cs typeface="Calibri"/>
                <a:sym typeface="Calibri"/>
              </a:rPr>
              <a:t>אגף בכיר שירות פסיכולוגי ייעוצי</a:t>
            </a:r>
            <a:endParaRPr sz="1600" b="0" i="0" u="none" strike="noStrike" cap="none">
              <a:solidFill>
                <a:srgbClr val="000000"/>
              </a:solidFill>
              <a:latin typeface="Calibri"/>
              <a:ea typeface="Calibri"/>
              <a:cs typeface="Calibri"/>
              <a:sym typeface="Calibri"/>
            </a:endParaRPr>
          </a:p>
        </p:txBody>
      </p:sp>
      <p:pic>
        <p:nvPicPr>
          <p:cNvPr id="112" name="Google Shape;112;p2"/>
          <p:cNvPicPr preferRelativeResize="0"/>
          <p:nvPr/>
        </p:nvPicPr>
        <p:blipFill rotWithShape="1">
          <a:blip r:embed="rId5">
            <a:alphaModFix/>
          </a:blip>
          <a:srcRect/>
          <a:stretch/>
        </p:blipFill>
        <p:spPr>
          <a:xfrm>
            <a:off x="9941081" y="-77405"/>
            <a:ext cx="2141984" cy="1023173"/>
          </a:xfrm>
          <a:prstGeom prst="rect">
            <a:avLst/>
          </a:prstGeom>
          <a:noFill/>
          <a:ln>
            <a:noFill/>
          </a:ln>
        </p:spPr>
      </p:pic>
      <p:sp>
        <p:nvSpPr>
          <p:cNvPr id="113" name="Google Shape;113;p2"/>
          <p:cNvSpPr/>
          <p:nvPr/>
        </p:nvSpPr>
        <p:spPr>
          <a:xfrm rot="-1444178">
            <a:off x="9557237" y="5076212"/>
            <a:ext cx="2752692" cy="1518710"/>
          </a:xfrm>
          <a:custGeom>
            <a:avLst/>
            <a:gdLst/>
            <a:ahLst/>
            <a:cxnLst/>
            <a:rect l="l" t="t" r="r" b="b"/>
            <a:pathLst>
              <a:path w="7850769" h="3336577" extrusionOk="0">
                <a:moveTo>
                  <a:pt x="0" y="0"/>
                </a:moveTo>
                <a:lnTo>
                  <a:pt x="7850769" y="0"/>
                </a:lnTo>
                <a:lnTo>
                  <a:pt x="7850769" y="3336577"/>
                </a:lnTo>
                <a:lnTo>
                  <a:pt x="0" y="3336577"/>
                </a:lnTo>
                <a:lnTo>
                  <a:pt x="0" y="0"/>
                </a:lnTo>
                <a:close/>
              </a:path>
            </a:pathLst>
          </a:custGeom>
          <a:blipFill rotWithShape="1">
            <a:blip r:embed="rId6">
              <a:alphaModFix/>
            </a:blip>
            <a:stretch>
              <a:fillRect t="-19721" r="-11634"/>
            </a:stretch>
          </a:blip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4" name="Google Shape;114;p2"/>
          <p:cNvSpPr/>
          <p:nvPr/>
        </p:nvSpPr>
        <p:spPr>
          <a:xfrm rot="-2143719" flipH="1">
            <a:off x="-39777" y="-16302"/>
            <a:ext cx="4496086" cy="1662452"/>
          </a:xfrm>
          <a:custGeom>
            <a:avLst/>
            <a:gdLst/>
            <a:ahLst/>
            <a:cxnLst/>
            <a:rect l="l" t="t" r="r" b="b"/>
            <a:pathLst>
              <a:path w="7540161" h="3204568" extrusionOk="0">
                <a:moveTo>
                  <a:pt x="7540161" y="0"/>
                </a:moveTo>
                <a:lnTo>
                  <a:pt x="0" y="0"/>
                </a:lnTo>
                <a:lnTo>
                  <a:pt x="0" y="3204569"/>
                </a:lnTo>
                <a:lnTo>
                  <a:pt x="7540161" y="3204569"/>
                </a:lnTo>
                <a:lnTo>
                  <a:pt x="7540161" y="0"/>
                </a:lnTo>
                <a:close/>
              </a:path>
            </a:pathLst>
          </a:custGeom>
          <a:blipFill rotWithShape="1">
            <a:blip r:embed="rId6">
              <a:alphaModFix/>
            </a:blip>
            <a:stretch>
              <a:fillRect t="-28506" r="-11803"/>
            </a:stretch>
          </a:blip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5" name="Google Shape;115;p2"/>
          <p:cNvSpPr/>
          <p:nvPr/>
        </p:nvSpPr>
        <p:spPr>
          <a:xfrm rot="-472001">
            <a:off x="9427676" y="6079921"/>
            <a:ext cx="1322036" cy="974458"/>
          </a:xfrm>
          <a:custGeom>
            <a:avLst/>
            <a:gdLst/>
            <a:ahLst/>
            <a:cxnLst/>
            <a:rect l="l" t="t" r="r" b="b"/>
            <a:pathLst>
              <a:path w="7850769" h="3336577" extrusionOk="0">
                <a:moveTo>
                  <a:pt x="0" y="0"/>
                </a:moveTo>
                <a:lnTo>
                  <a:pt x="7850768" y="0"/>
                </a:lnTo>
                <a:lnTo>
                  <a:pt x="7850768" y="3336576"/>
                </a:lnTo>
                <a:lnTo>
                  <a:pt x="0" y="3336576"/>
                </a:lnTo>
                <a:lnTo>
                  <a:pt x="0" y="0"/>
                </a:lnTo>
                <a:close/>
              </a:path>
            </a:pathLst>
          </a:custGeom>
          <a:blipFill rotWithShape="1">
            <a:blip r:embed="rId6">
              <a:alphaModFix/>
            </a:blip>
            <a:stretch>
              <a:fillRect l="-1789" t="-31136" r="-5198" b="14759"/>
            </a:stretch>
          </a:blip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16" name="Google Shape;116;p2"/>
          <p:cNvPicPr preferRelativeResize="0"/>
          <p:nvPr/>
        </p:nvPicPr>
        <p:blipFill rotWithShape="1">
          <a:blip r:embed="rId7">
            <a:alphaModFix/>
          </a:blip>
          <a:srcRect l="16923" t="15631" r="15666" b="35618"/>
          <a:stretch/>
        </p:blipFill>
        <p:spPr>
          <a:xfrm>
            <a:off x="5385458" y="-232235"/>
            <a:ext cx="2358685" cy="1705786"/>
          </a:xfrm>
          <a:prstGeom prst="rect">
            <a:avLst/>
          </a:prstGeom>
          <a:noFill/>
          <a:ln>
            <a:noFill/>
          </a:ln>
        </p:spPr>
      </p:pic>
      <p:sp>
        <p:nvSpPr>
          <p:cNvPr id="117" name="Google Shape;117;p2"/>
          <p:cNvSpPr txBox="1"/>
          <p:nvPr/>
        </p:nvSpPr>
        <p:spPr>
          <a:xfrm>
            <a:off x="-1" y="2630260"/>
            <a:ext cx="11519109" cy="4006866"/>
          </a:xfrm>
          <a:prstGeom prst="rect">
            <a:avLst/>
          </a:prstGeom>
          <a:noFill/>
          <a:ln>
            <a:noFill/>
          </a:ln>
        </p:spPr>
        <p:txBody>
          <a:bodyPr spcFirstLastPara="1" wrap="square" lIns="91425" tIns="45700" rIns="91425" bIns="45700" anchor="t" anchorCtr="0">
            <a:spAutoFit/>
          </a:bodyPr>
          <a:lstStyle/>
          <a:p>
            <a:pPr marL="0" marR="0" lvl="0" indent="0" algn="r" rtl="1">
              <a:lnSpc>
                <a:spcPct val="107000"/>
              </a:lnSpc>
              <a:spcBef>
                <a:spcPts val="0"/>
              </a:spcBef>
              <a:spcAft>
                <a:spcPts val="0"/>
              </a:spcAft>
              <a:buClr>
                <a:srgbClr val="000000"/>
              </a:buClr>
              <a:buSzPts val="2200"/>
              <a:buFont typeface="Calibri"/>
              <a:buNone/>
            </a:pPr>
            <a:r>
              <a:rPr lang="iw-IL" sz="2200" b="0" i="0" u="none" strike="noStrike" cap="none">
                <a:solidFill>
                  <a:srgbClr val="000000"/>
                </a:solidFill>
                <a:latin typeface="Calibri"/>
                <a:ea typeface="Calibri"/>
                <a:cs typeface="Calibri"/>
                <a:sym typeface="Calibri"/>
              </a:rPr>
              <a:t>"מאגרי כ"ח" הוא מאגר כלים לחיזוק כוחות ולניהול שיח רגשי בתקופה הנוכחית.</a:t>
            </a:r>
            <a:endParaRPr/>
          </a:p>
          <a:p>
            <a:pPr marL="0" marR="0" lvl="0" indent="0" algn="r" rtl="1">
              <a:lnSpc>
                <a:spcPct val="107000"/>
              </a:lnSpc>
              <a:spcBef>
                <a:spcPts val="800"/>
              </a:spcBef>
              <a:spcAft>
                <a:spcPts val="0"/>
              </a:spcAft>
              <a:buClr>
                <a:srgbClr val="000000"/>
              </a:buClr>
              <a:buSzPts val="2200"/>
              <a:buFont typeface="Calibri"/>
              <a:buNone/>
            </a:pPr>
            <a:r>
              <a:rPr lang="iw-IL" sz="2200" b="0" i="0" u="none" strike="noStrike" cap="none">
                <a:solidFill>
                  <a:srgbClr val="000000"/>
                </a:solidFill>
                <a:latin typeface="Calibri"/>
                <a:ea typeface="Calibri"/>
                <a:cs typeface="Calibri"/>
                <a:sym typeface="Calibri"/>
              </a:rPr>
              <a:t>המאגר, שייבנה בהדרגה, יתעדכן בשפ"ינט ואתם תוכלו להיכנס ולקבל עוד ועוד כלים לחיזוק החוסן האישי והקבוצתי. בעזרת כלי השיח, הפעילויות והרעיונות שיתווספו למאגר תוכלו לעודד את התלמידים והצוות לשתף בחוויותיהם בצל המצב הביטחוני, להיתמך ולתמוך, לעבד את רגשותיהם ולהרחיב את מאגר כוחות ההתמודדות שלהם.</a:t>
            </a:r>
            <a:endParaRPr sz="2200" b="0" i="0" u="none" strike="noStrike" cap="none">
              <a:solidFill>
                <a:srgbClr val="000000"/>
              </a:solidFill>
              <a:latin typeface="Calibri"/>
              <a:ea typeface="Calibri"/>
              <a:cs typeface="Calibri"/>
              <a:sym typeface="Calibri"/>
            </a:endParaRPr>
          </a:p>
          <a:p>
            <a:pPr marL="0" marR="0" lvl="0" indent="0" algn="r" rtl="1">
              <a:lnSpc>
                <a:spcPct val="107000"/>
              </a:lnSpc>
              <a:spcBef>
                <a:spcPts val="800"/>
              </a:spcBef>
              <a:spcAft>
                <a:spcPts val="0"/>
              </a:spcAft>
              <a:buClr>
                <a:srgbClr val="000000"/>
              </a:buClr>
              <a:buSzPts val="2200"/>
              <a:buFont typeface="Calibri"/>
              <a:buNone/>
            </a:pPr>
            <a:r>
              <a:rPr lang="iw-IL" sz="2200" b="0" i="0" u="none" strike="noStrike" cap="none">
                <a:solidFill>
                  <a:srgbClr val="000000"/>
                </a:solidFill>
                <a:latin typeface="Calibri"/>
                <a:ea typeface="Calibri"/>
                <a:cs typeface="Calibri"/>
                <a:sym typeface="Calibri"/>
              </a:rPr>
              <a:t>"היחד הקבוצתי" והקשרים הבין-אישיים, תורמים לרווחה נפשית, ובתקופה בה מספר התלמידים והעמיתים שזקוקים למענה רגשי הולך וגדל, כל התערבות כיתתית או קבוצתית יכולה לסייע לרווחה הנפשית ולחזק משאבי התמודדות.</a:t>
            </a:r>
            <a:endParaRPr sz="2200" b="0" i="0" u="none" strike="noStrike" cap="none">
              <a:solidFill>
                <a:srgbClr val="000000"/>
              </a:solidFill>
              <a:latin typeface="Calibri"/>
              <a:ea typeface="Calibri"/>
              <a:cs typeface="Calibri"/>
              <a:sym typeface="Calibri"/>
            </a:endParaRPr>
          </a:p>
          <a:p>
            <a:pPr marL="0" marR="0" lvl="0" indent="0" algn="r" rtl="1">
              <a:lnSpc>
                <a:spcPct val="107000"/>
              </a:lnSpc>
              <a:spcBef>
                <a:spcPts val="800"/>
              </a:spcBef>
              <a:spcAft>
                <a:spcPts val="0"/>
              </a:spcAft>
              <a:buClr>
                <a:srgbClr val="000000"/>
              </a:buClr>
              <a:buSzPts val="2200"/>
              <a:buFont typeface="Calibri"/>
              <a:buNone/>
            </a:pPr>
            <a:r>
              <a:rPr lang="iw-IL" sz="2200" b="0" i="0" u="none" strike="noStrike" cap="none">
                <a:solidFill>
                  <a:srgbClr val="000000"/>
                </a:solidFill>
                <a:latin typeface="Calibri"/>
                <a:ea typeface="Calibri"/>
                <a:cs typeface="Calibri"/>
                <a:sym typeface="Calibri"/>
              </a:rPr>
              <a:t>חשוב להפעיל שיקול דעת ולגלות רגישות בבחירת כלי השיח והפעילויות ולהתאימם לתלמידים ולצורכיהם. אפשר ואף כדאי לשלב את הכלים בלמידה בתחומי הדעת.</a:t>
            </a:r>
            <a:endParaRPr sz="2200" b="0" i="0" u="none" strike="noStrike" cap="none">
              <a:solidFill>
                <a:srgbClr val="000000"/>
              </a:solidFill>
              <a:latin typeface="Calibri"/>
              <a:ea typeface="Calibri"/>
              <a:cs typeface="Calibri"/>
              <a:sym typeface="Calibri"/>
            </a:endParaRPr>
          </a:p>
        </p:txBody>
      </p:sp>
      <p:pic>
        <p:nvPicPr>
          <p:cNvPr id="118" name="Google Shape;118;p2" descr="שלח"/>
          <p:cNvPicPr preferRelativeResize="0"/>
          <p:nvPr/>
        </p:nvPicPr>
        <p:blipFill rotWithShape="1">
          <a:blip r:embed="rId8">
            <a:alphaModFix/>
          </a:blip>
          <a:srcRect/>
          <a:stretch/>
        </p:blipFill>
        <p:spPr>
          <a:xfrm>
            <a:off x="11574900" y="4244453"/>
            <a:ext cx="672891" cy="672891"/>
          </a:xfrm>
          <a:prstGeom prst="rect">
            <a:avLst/>
          </a:prstGeom>
          <a:noFill/>
          <a:ln>
            <a:noFill/>
          </a:ln>
        </p:spPr>
      </p:pic>
      <p:pic>
        <p:nvPicPr>
          <p:cNvPr id="119" name="Google Shape;119;p2" descr="שלח"/>
          <p:cNvPicPr preferRelativeResize="0"/>
          <p:nvPr/>
        </p:nvPicPr>
        <p:blipFill rotWithShape="1">
          <a:blip r:embed="rId9">
            <a:alphaModFix/>
          </a:blip>
          <a:srcRect/>
          <a:stretch/>
        </p:blipFill>
        <p:spPr>
          <a:xfrm rot="-5744807">
            <a:off x="-193855" y="1207238"/>
            <a:ext cx="668553" cy="668553"/>
          </a:xfrm>
          <a:prstGeom prst="rect">
            <a:avLst/>
          </a:prstGeom>
          <a:noFill/>
          <a:ln>
            <a:noFill/>
          </a:ln>
        </p:spPr>
      </p:pic>
      <p:sp>
        <p:nvSpPr>
          <p:cNvPr id="120" name="Google Shape;120;p2"/>
          <p:cNvSpPr txBox="1"/>
          <p:nvPr/>
        </p:nvSpPr>
        <p:spPr>
          <a:xfrm>
            <a:off x="1381235" y="1366760"/>
            <a:ext cx="8976577" cy="110799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222222"/>
              </a:buClr>
              <a:buSzPts val="2200"/>
              <a:buFont typeface="David"/>
              <a:buNone/>
            </a:pPr>
            <a:r>
              <a:rPr lang="iw-IL" sz="2200" b="1" i="0" u="none" strike="noStrike" cap="none">
                <a:solidFill>
                  <a:srgbClr val="222222"/>
                </a:solidFill>
                <a:latin typeface="David"/>
                <a:ea typeface="David"/>
                <a:cs typeface="David"/>
                <a:sym typeface="David"/>
              </a:rPr>
              <a:t>"נותן ליעף כח ולאין אונים עצמה ירבה" </a:t>
            </a:r>
            <a:r>
              <a:rPr lang="iw-IL" sz="2200" b="0" i="0" u="none" strike="noStrike" cap="none">
                <a:solidFill>
                  <a:srgbClr val="222222"/>
                </a:solidFill>
                <a:latin typeface="David"/>
                <a:ea typeface="David"/>
                <a:cs typeface="David"/>
                <a:sym typeface="David"/>
              </a:rPr>
              <a:t>(ישעיהו מ' כט) </a:t>
            </a:r>
            <a:endParaRPr/>
          </a:p>
          <a:p>
            <a:pPr marL="0" marR="0" lvl="0" indent="0" algn="ctr" rtl="1">
              <a:lnSpc>
                <a:spcPct val="100000"/>
              </a:lnSpc>
              <a:spcBef>
                <a:spcPts val="0"/>
              </a:spcBef>
              <a:spcAft>
                <a:spcPts val="0"/>
              </a:spcAft>
              <a:buClr>
                <a:srgbClr val="222222"/>
              </a:buClr>
              <a:buSzPts val="2200"/>
              <a:buFont typeface="David"/>
              <a:buNone/>
            </a:pPr>
            <a:r>
              <a:rPr lang="iw-IL" sz="2200" b="0" i="0" u="none" strike="noStrike" cap="none">
                <a:solidFill>
                  <a:srgbClr val="222222"/>
                </a:solidFill>
                <a:latin typeface="David"/>
                <a:ea typeface="David"/>
                <a:cs typeface="David"/>
                <a:sym typeface="David"/>
              </a:rPr>
              <a:t>מפרש רש"י: "</a:t>
            </a:r>
            <a:r>
              <a:rPr lang="iw-IL" sz="2200" b="0" i="0" u="none" strike="noStrike" cap="none">
                <a:solidFill>
                  <a:srgbClr val="333333"/>
                </a:solidFill>
                <a:latin typeface="David"/>
                <a:ea typeface="David"/>
                <a:cs typeface="David"/>
                <a:sym typeface="David"/>
              </a:rPr>
              <a:t>וסופו להחליף כח לעייפותכם"</a:t>
            </a:r>
            <a:endParaRPr sz="2200" b="0" i="0" u="none" strike="noStrike" cap="none">
              <a:solidFill>
                <a:schemeClr val="dk1"/>
              </a:solidFill>
              <a:latin typeface="David"/>
              <a:ea typeface="David"/>
              <a:cs typeface="David"/>
              <a:sym typeface="David"/>
            </a:endParaRPr>
          </a:p>
          <a:p>
            <a:pPr marL="0" marR="0" lvl="0" indent="0" algn="ctr" rtl="1">
              <a:lnSpc>
                <a:spcPct val="100000"/>
              </a:lnSpc>
              <a:spcBef>
                <a:spcPts val="0"/>
              </a:spcBef>
              <a:spcAft>
                <a:spcPts val="0"/>
              </a:spcAft>
              <a:buClr>
                <a:srgbClr val="333333"/>
              </a:buClr>
              <a:buSzPts val="2200"/>
              <a:buFont typeface="David"/>
              <a:buNone/>
            </a:pPr>
            <a:r>
              <a:rPr lang="iw-IL" sz="2200" b="1" i="0" u="none" strike="noStrike" cap="none">
                <a:solidFill>
                  <a:srgbClr val="333333"/>
                </a:solidFill>
                <a:latin typeface="David"/>
                <a:ea typeface="David"/>
                <a:cs typeface="David"/>
                <a:sym typeface="David"/>
              </a:rPr>
              <a:t>ולשונו של הרד"ק: "נותן</a:t>
            </a:r>
            <a:r>
              <a:rPr lang="iw-IL" sz="2200" b="0" i="0" u="none" strike="noStrike" cap="none">
                <a:solidFill>
                  <a:srgbClr val="333333"/>
                </a:solidFill>
                <a:latin typeface="David"/>
                <a:ea typeface="David"/>
                <a:cs typeface="David"/>
                <a:sym typeface="David"/>
              </a:rPr>
              <a:t> </a:t>
            </a:r>
            <a:r>
              <a:rPr lang="iw-IL" sz="2200" b="1" i="0" u="none" strike="noStrike" cap="none">
                <a:solidFill>
                  <a:srgbClr val="333333"/>
                </a:solidFill>
                <a:latin typeface="David"/>
                <a:ea typeface="David"/>
                <a:cs typeface="David"/>
                <a:sym typeface="David"/>
              </a:rPr>
              <a:t>ליעף</a:t>
            </a:r>
            <a:r>
              <a:rPr lang="iw-IL" sz="2200" b="0" i="0" u="none" strike="noStrike" cap="none">
                <a:solidFill>
                  <a:srgbClr val="333333"/>
                </a:solidFill>
                <a:latin typeface="David"/>
                <a:ea typeface="David"/>
                <a:cs typeface="David"/>
                <a:sym typeface="David"/>
              </a:rPr>
              <a:t> </a:t>
            </a:r>
            <a:r>
              <a:rPr lang="iw-IL" sz="2200" b="1" i="0" u="none" strike="noStrike" cap="none">
                <a:solidFill>
                  <a:srgbClr val="333333"/>
                </a:solidFill>
                <a:latin typeface="David"/>
                <a:ea typeface="David"/>
                <a:cs typeface="David"/>
                <a:sym typeface="David"/>
              </a:rPr>
              <a:t>כח</a:t>
            </a:r>
            <a:r>
              <a:rPr lang="iw-IL" sz="2200">
                <a:solidFill>
                  <a:srgbClr val="333333"/>
                </a:solidFill>
                <a:latin typeface="David"/>
                <a:ea typeface="David"/>
                <a:cs typeface="David"/>
                <a:sym typeface="David"/>
              </a:rPr>
              <a:t> </a:t>
            </a:r>
            <a:r>
              <a:rPr lang="iw-IL" sz="2200" b="0" i="0" u="none" strike="noStrike" cap="none">
                <a:solidFill>
                  <a:srgbClr val="333333"/>
                </a:solidFill>
                <a:latin typeface="David"/>
                <a:ea typeface="David"/>
                <a:cs typeface="David"/>
                <a:sym typeface="David"/>
              </a:rPr>
              <a:t>הוא יתן</a:t>
            </a:r>
            <a:r>
              <a:rPr lang="iw-IL" sz="2200">
                <a:solidFill>
                  <a:srgbClr val="333333"/>
                </a:solidFill>
                <a:latin typeface="David"/>
                <a:ea typeface="David"/>
                <a:cs typeface="David"/>
                <a:sym typeface="David"/>
              </a:rPr>
              <a:t> </a:t>
            </a:r>
            <a:r>
              <a:rPr lang="iw-IL" sz="2200" b="1" i="0" u="none" strike="noStrike" cap="none">
                <a:solidFill>
                  <a:srgbClr val="333333"/>
                </a:solidFill>
                <a:latin typeface="David"/>
                <a:ea typeface="David"/>
                <a:cs typeface="David"/>
                <a:sym typeface="David"/>
              </a:rPr>
              <a:t>כח</a:t>
            </a:r>
            <a:r>
              <a:rPr lang="iw-IL" sz="2200" b="0" i="0" u="none" strike="noStrike" cap="none">
                <a:solidFill>
                  <a:srgbClr val="333333"/>
                </a:solidFill>
                <a:latin typeface="David"/>
                <a:ea typeface="David"/>
                <a:cs typeface="David"/>
                <a:sym typeface="David"/>
              </a:rPr>
              <a:t> </a:t>
            </a:r>
            <a:r>
              <a:rPr lang="iw-IL" sz="2200" b="1" i="0" u="none" strike="noStrike" cap="none">
                <a:solidFill>
                  <a:srgbClr val="333333"/>
                </a:solidFill>
                <a:latin typeface="David"/>
                <a:ea typeface="David"/>
                <a:cs typeface="David"/>
                <a:sym typeface="David"/>
              </a:rPr>
              <a:t>ועצמה</a:t>
            </a:r>
            <a:r>
              <a:rPr lang="iw-IL" sz="2200" b="0" i="0" u="none" strike="noStrike" cap="none">
                <a:solidFill>
                  <a:srgbClr val="333333"/>
                </a:solidFill>
                <a:latin typeface="David"/>
                <a:ea typeface="David"/>
                <a:cs typeface="David"/>
                <a:sym typeface="David"/>
              </a:rPr>
              <a:t> לישראל</a:t>
            </a:r>
            <a:r>
              <a:rPr lang="iw-IL" sz="2200">
                <a:solidFill>
                  <a:srgbClr val="333333"/>
                </a:solidFill>
                <a:latin typeface="David"/>
                <a:ea typeface="David"/>
                <a:cs typeface="David"/>
                <a:sym typeface="David"/>
              </a:rPr>
              <a:t>"</a:t>
            </a:r>
            <a:endParaRPr sz="2200">
              <a:solidFill>
                <a:schemeClr val="dk1"/>
              </a:solidFill>
              <a:latin typeface="Calibri"/>
              <a:ea typeface="Calibri"/>
              <a:cs typeface="Calibri"/>
              <a:sym typeface="Calibri"/>
            </a:endParaRPr>
          </a:p>
        </p:txBody>
      </p:sp>
      <p:pic>
        <p:nvPicPr>
          <p:cNvPr id="121" name="Google Shape;121;p2" descr="C:\Users\HaUser\Downloads\image.png"/>
          <p:cNvPicPr preferRelativeResize="0"/>
          <p:nvPr/>
        </p:nvPicPr>
        <p:blipFill rotWithShape="1">
          <a:blip r:embed="rId10">
            <a:alphaModFix/>
          </a:blip>
          <a:srcRect/>
          <a:stretch/>
        </p:blipFill>
        <p:spPr>
          <a:xfrm>
            <a:off x="1483303" y="356772"/>
            <a:ext cx="1581150" cy="704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ctrTitle"/>
          </p:nvPr>
        </p:nvSpPr>
        <p:spPr>
          <a:xfrm>
            <a:off x="1364202" y="506553"/>
            <a:ext cx="9144000" cy="917683"/>
          </a:xfrm>
          <a:prstGeom prst="rect">
            <a:avLst/>
          </a:prstGeom>
          <a:noFill/>
          <a:ln>
            <a:noFill/>
          </a:ln>
        </p:spPr>
        <p:txBody>
          <a:bodyPr spcFirstLastPara="1" wrap="square" lIns="91425" tIns="45700" rIns="91425" bIns="45700" anchor="b" anchorCtr="0">
            <a:normAutofit/>
          </a:bodyPr>
          <a:lstStyle/>
          <a:p>
            <a:pPr marL="0" lvl="0" indent="0" algn="ctr" rtl="1">
              <a:lnSpc>
                <a:spcPct val="90000"/>
              </a:lnSpc>
              <a:spcBef>
                <a:spcPts val="0"/>
              </a:spcBef>
              <a:spcAft>
                <a:spcPts val="0"/>
              </a:spcAft>
              <a:buClr>
                <a:schemeClr val="dk1"/>
              </a:buClr>
              <a:buSzPts val="6000"/>
              <a:buFont typeface="Calibri"/>
              <a:buNone/>
            </a:pPr>
            <a:r>
              <a:rPr lang="iw-IL" b="1">
                <a:latin typeface="Calibri"/>
                <a:ea typeface="Calibri"/>
                <a:cs typeface="Calibri"/>
                <a:sym typeface="Calibri"/>
              </a:rPr>
              <a:t>הנחיות לשימוש בקלפים</a:t>
            </a:r>
            <a:endParaRPr/>
          </a:p>
        </p:txBody>
      </p:sp>
      <p:sp>
        <p:nvSpPr>
          <p:cNvPr id="128" name="Google Shape;128;p3"/>
          <p:cNvSpPr txBox="1"/>
          <p:nvPr/>
        </p:nvSpPr>
        <p:spPr>
          <a:xfrm>
            <a:off x="-159798" y="1631370"/>
            <a:ext cx="12192000" cy="2375009"/>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300" dirty="0">
                <a:solidFill>
                  <a:srgbClr val="000000"/>
                </a:solidFill>
                <a:latin typeface="Calibri"/>
                <a:ea typeface="Calibri"/>
                <a:cs typeface="Calibri"/>
                <a:sym typeface="Calibri"/>
              </a:rPr>
              <a:t>לפניך ערכת קלפים המכילה מושגים שמתחברים לתכנים של חג החנוכה ומשמשים עוגנים להתמודדות בתקופה זו.</a:t>
            </a:r>
            <a:endParaRPr sz="2300" dirty="0">
              <a:solidFill>
                <a:schemeClr val="dk1"/>
              </a:solidFill>
              <a:latin typeface="Calibri"/>
              <a:ea typeface="Calibri"/>
              <a:cs typeface="Calibri"/>
              <a:sym typeface="Calibri"/>
            </a:endParaRPr>
          </a:p>
          <a:p>
            <a:pPr marL="0" marR="0" lvl="0" indent="0" algn="ctr" rtl="1">
              <a:spcBef>
                <a:spcPts val="1000"/>
              </a:spcBef>
              <a:spcAft>
                <a:spcPts val="0"/>
              </a:spcAft>
              <a:buNone/>
            </a:pPr>
            <a:r>
              <a:rPr lang="iw-IL" sz="2300" b="0" i="0" u="none" strike="noStrike" dirty="0">
                <a:solidFill>
                  <a:srgbClr val="000000"/>
                </a:solidFill>
                <a:latin typeface="Calibri"/>
                <a:ea typeface="Calibri"/>
                <a:cs typeface="Calibri"/>
                <a:sym typeface="Calibri"/>
              </a:rPr>
              <a:t>בכל קלף מופיע מושג ולאחריו פסוק או ציטטה מהמקורות. </a:t>
            </a:r>
            <a:endParaRPr dirty="0"/>
          </a:p>
          <a:p>
            <a:pPr marL="0" marR="0" lvl="0" indent="0" algn="ctr" rtl="1">
              <a:spcBef>
                <a:spcPts val="1000"/>
              </a:spcBef>
              <a:spcAft>
                <a:spcPts val="0"/>
              </a:spcAft>
              <a:buNone/>
            </a:pPr>
            <a:r>
              <a:rPr lang="iw-IL" sz="2300" b="0" i="0" u="none" strike="noStrike" dirty="0">
                <a:solidFill>
                  <a:srgbClr val="000000"/>
                </a:solidFill>
                <a:latin typeface="Calibri"/>
                <a:ea typeface="Calibri"/>
                <a:cs typeface="Calibri"/>
                <a:sym typeface="Calibri"/>
              </a:rPr>
              <a:t>בתחתית הקלף מופיעה מיומנות מעולם הSEL  </a:t>
            </a:r>
            <a:r>
              <a:rPr lang="he-IL" sz="2300" b="0" i="0" u="none" strike="noStrike" dirty="0">
                <a:solidFill>
                  <a:srgbClr val="000000"/>
                </a:solidFill>
                <a:latin typeface="Calibri"/>
                <a:ea typeface="Calibri"/>
                <a:cs typeface="Calibri"/>
                <a:sym typeface="Calibri"/>
              </a:rPr>
              <a:t> </a:t>
            </a:r>
            <a:r>
              <a:rPr lang="iw-IL" sz="2300" b="0" i="0" u="none" strike="noStrike" dirty="0">
                <a:solidFill>
                  <a:srgbClr val="000000"/>
                </a:solidFill>
                <a:latin typeface="Calibri"/>
                <a:ea typeface="Calibri"/>
                <a:cs typeface="Calibri"/>
                <a:sym typeface="Calibri"/>
              </a:rPr>
              <a:t>המותאמת למושג.</a:t>
            </a:r>
            <a:endParaRPr sz="2300" b="0" dirty="0">
              <a:solidFill>
                <a:schemeClr val="dk1"/>
              </a:solidFill>
              <a:latin typeface="Calibri"/>
              <a:ea typeface="Calibri"/>
              <a:cs typeface="Calibri"/>
              <a:sym typeface="Calibri"/>
            </a:endParaRPr>
          </a:p>
          <a:p>
            <a:pPr marL="0" marR="0" lvl="0" indent="0" algn="ctr" rtl="1">
              <a:spcBef>
                <a:spcPts val="1000"/>
              </a:spcBef>
              <a:spcAft>
                <a:spcPts val="0"/>
              </a:spcAft>
              <a:buNone/>
            </a:pPr>
            <a:r>
              <a:rPr lang="iw-IL" sz="2300" b="0" i="0" u="none" strike="noStrike" dirty="0">
                <a:solidFill>
                  <a:srgbClr val="000000"/>
                </a:solidFill>
                <a:latin typeface="Calibri"/>
                <a:ea typeface="Calibri"/>
                <a:cs typeface="Calibri"/>
                <a:sym typeface="Calibri"/>
              </a:rPr>
              <a:t>מוצעות מספר אפשרויות להנחיית השיח בפעילות</a:t>
            </a:r>
            <a:endParaRPr sz="2300" b="0" i="0" u="none" strike="noStrike" dirty="0">
              <a:solidFill>
                <a:srgbClr val="000000"/>
              </a:solidFill>
              <a:latin typeface="Calibri"/>
              <a:ea typeface="Calibri"/>
              <a:cs typeface="Calibri"/>
              <a:sym typeface="Calibri"/>
            </a:endParaRPr>
          </a:p>
          <a:p>
            <a:pPr marL="0" marR="0" lvl="0" indent="0" algn="ctr" rtl="1">
              <a:spcBef>
                <a:spcPts val="1000"/>
              </a:spcBef>
              <a:spcAft>
                <a:spcPts val="0"/>
              </a:spcAft>
              <a:buNone/>
            </a:pPr>
            <a:r>
              <a:rPr lang="iw-IL" sz="2300" dirty="0">
                <a:solidFill>
                  <a:srgbClr val="000000"/>
                </a:solidFill>
                <a:latin typeface="Calibri"/>
                <a:ea typeface="Calibri"/>
                <a:cs typeface="Calibri"/>
                <a:sym typeface="Calibri"/>
              </a:rPr>
              <a:t>קלפים להדפסה בשקופיות </a:t>
            </a:r>
            <a:r>
              <a:rPr lang="en-US" sz="2300" dirty="0">
                <a:solidFill>
                  <a:srgbClr val="000000"/>
                </a:solidFill>
                <a:latin typeface="Calibri"/>
                <a:ea typeface="Calibri"/>
                <a:cs typeface="Calibri"/>
                <a:sym typeface="Calibri"/>
              </a:rPr>
              <a:t>14-15</a:t>
            </a:r>
            <a:endParaRPr sz="2300" b="0" dirty="0">
              <a:solidFill>
                <a:schemeClr val="dk1"/>
              </a:solidFill>
              <a:latin typeface="Calibri"/>
              <a:ea typeface="Calibri"/>
              <a:cs typeface="Calibri"/>
              <a:sym typeface="Calibri"/>
            </a:endParaRPr>
          </a:p>
        </p:txBody>
      </p:sp>
      <p:pic>
        <p:nvPicPr>
          <p:cNvPr id="129" name="Google Shape;129;p3"/>
          <p:cNvPicPr preferRelativeResize="0"/>
          <p:nvPr/>
        </p:nvPicPr>
        <p:blipFill rotWithShape="1">
          <a:blip r:embed="rId3">
            <a:alphaModFix/>
          </a:blip>
          <a:srcRect/>
          <a:stretch/>
        </p:blipFill>
        <p:spPr>
          <a:xfrm rot="323187">
            <a:off x="4356698" y="4195970"/>
            <a:ext cx="2833358" cy="2009934"/>
          </a:xfrm>
          <a:prstGeom prst="rect">
            <a:avLst/>
          </a:prstGeom>
          <a:noFill/>
          <a:ln>
            <a:noFill/>
          </a:ln>
        </p:spPr>
      </p:pic>
      <p:pic>
        <p:nvPicPr>
          <p:cNvPr id="130" name="Google Shape;130;p3"/>
          <p:cNvPicPr preferRelativeResize="0"/>
          <p:nvPr/>
        </p:nvPicPr>
        <p:blipFill rotWithShape="1">
          <a:blip r:embed="rId4">
            <a:alphaModFix/>
          </a:blip>
          <a:srcRect/>
          <a:stretch/>
        </p:blipFill>
        <p:spPr>
          <a:xfrm rot="-330314">
            <a:off x="1823604" y="4464740"/>
            <a:ext cx="2766072" cy="1962202"/>
          </a:xfrm>
          <a:prstGeom prst="rect">
            <a:avLst/>
          </a:prstGeom>
          <a:noFill/>
          <a:ln>
            <a:noFill/>
          </a:ln>
        </p:spPr>
      </p:pic>
      <p:pic>
        <p:nvPicPr>
          <p:cNvPr id="131" name="Google Shape;131;p3"/>
          <p:cNvPicPr preferRelativeResize="0"/>
          <p:nvPr/>
        </p:nvPicPr>
        <p:blipFill rotWithShape="1">
          <a:blip r:embed="rId5">
            <a:alphaModFix/>
          </a:blip>
          <a:srcRect/>
          <a:stretch/>
        </p:blipFill>
        <p:spPr>
          <a:xfrm rot="776103">
            <a:off x="7179029" y="4507110"/>
            <a:ext cx="2852584" cy="20235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p:nvPr/>
        </p:nvSpPr>
        <p:spPr>
          <a:xfrm>
            <a:off x="162755" y="228946"/>
            <a:ext cx="5824491" cy="3755254"/>
          </a:xfrm>
          <a:prstGeom prst="rect">
            <a:avLst/>
          </a:prstGeom>
          <a:solidFill>
            <a:srgbClr val="C5D9D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4"/>
          <p:cNvSpPr txBox="1"/>
          <p:nvPr/>
        </p:nvSpPr>
        <p:spPr>
          <a:xfrm>
            <a:off x="289686" y="912133"/>
            <a:ext cx="6300927" cy="3103414"/>
          </a:xfrm>
          <a:prstGeom prst="rect">
            <a:avLst/>
          </a:prstGeom>
          <a:noFill/>
          <a:ln>
            <a:noFill/>
          </a:ln>
        </p:spPr>
        <p:txBody>
          <a:bodyPr spcFirstLastPara="1" wrap="square" lIns="91425" tIns="45700" rIns="91425" bIns="45700" anchor="t" anchorCtr="0">
            <a:spAutoFit/>
          </a:bodyPr>
          <a:lstStyle/>
          <a:p>
            <a:pPr marL="914400" marR="0" lvl="0" indent="0" algn="r" rtl="1">
              <a:spcBef>
                <a:spcPts val="0"/>
              </a:spcBef>
              <a:spcAft>
                <a:spcPts val="0"/>
              </a:spcAft>
              <a:buNone/>
            </a:pPr>
            <a:r>
              <a:rPr lang="iw-IL" sz="2200" b="0" i="0" u="none" strike="noStrike" dirty="0">
                <a:solidFill>
                  <a:srgbClr val="000000"/>
                </a:solidFill>
                <a:latin typeface="Calibri"/>
                <a:ea typeface="Calibri"/>
                <a:cs typeface="Calibri"/>
                <a:sym typeface="Calibri"/>
              </a:rPr>
              <a:t>מאירים אחד את השני</a:t>
            </a:r>
            <a:endParaRPr sz="2200" b="0" dirty="0">
              <a:solidFill>
                <a:schemeClr val="dk1"/>
              </a:solidFill>
              <a:latin typeface="Calibri"/>
              <a:ea typeface="Calibri"/>
              <a:cs typeface="Calibri"/>
              <a:sym typeface="Calibri"/>
            </a:endParaRPr>
          </a:p>
          <a:p>
            <a:pPr marL="914400" marR="0" lvl="0" indent="0" algn="r" rtl="1">
              <a:spcBef>
                <a:spcPts val="1000"/>
              </a:spcBef>
              <a:spcAft>
                <a:spcPts val="0"/>
              </a:spcAft>
              <a:buNone/>
            </a:pPr>
            <a:r>
              <a:rPr lang="iw-IL" sz="2200" b="0" i="0" u="none" strike="noStrike" dirty="0">
                <a:solidFill>
                  <a:srgbClr val="000000"/>
                </a:solidFill>
                <a:latin typeface="Calibri"/>
                <a:ea typeface="Calibri"/>
                <a:cs typeface="Calibri"/>
                <a:sym typeface="Calibri"/>
              </a:rPr>
              <a:t>כל אחד בוחר קלף שמאיר תכונה/מיומנות </a:t>
            </a:r>
            <a:endParaRPr dirty="0"/>
          </a:p>
          <a:p>
            <a:pPr marL="914400" marR="0" lvl="0" indent="0" algn="r" rtl="1">
              <a:spcBef>
                <a:spcPts val="1000"/>
              </a:spcBef>
              <a:spcAft>
                <a:spcPts val="0"/>
              </a:spcAft>
              <a:buNone/>
            </a:pPr>
            <a:r>
              <a:rPr lang="iw-IL" sz="2200" b="0" i="0" u="none" strike="noStrike" dirty="0">
                <a:solidFill>
                  <a:srgbClr val="000000"/>
                </a:solidFill>
                <a:latin typeface="Calibri"/>
                <a:ea typeface="Calibri"/>
                <a:cs typeface="Calibri"/>
                <a:sym typeface="Calibri"/>
              </a:rPr>
              <a:t>שיש בחבר </a:t>
            </a:r>
            <a:r>
              <a:rPr lang="iw-IL" sz="2200" dirty="0">
                <a:solidFill>
                  <a:srgbClr val="000000"/>
                </a:solidFill>
                <a:latin typeface="Calibri"/>
                <a:ea typeface="Calibri"/>
                <a:cs typeface="Calibri"/>
                <a:sym typeface="Calibri"/>
              </a:rPr>
              <a:t>ה</a:t>
            </a:r>
            <a:r>
              <a:rPr lang="iw-IL" sz="2200" b="0" i="0" u="none" strike="noStrike" dirty="0">
                <a:solidFill>
                  <a:srgbClr val="000000"/>
                </a:solidFill>
                <a:latin typeface="Calibri"/>
                <a:ea typeface="Calibri"/>
                <a:cs typeface="Calibri"/>
                <a:sym typeface="Calibri"/>
              </a:rPr>
              <a:t>יושב </a:t>
            </a:r>
            <a:r>
              <a:rPr lang="iw-IL" sz="2200" dirty="0">
                <a:solidFill>
                  <a:srgbClr val="000000"/>
                </a:solidFill>
                <a:latin typeface="Calibri"/>
                <a:ea typeface="Calibri"/>
                <a:cs typeface="Calibri"/>
                <a:sym typeface="Calibri"/>
              </a:rPr>
              <a:t>ל</a:t>
            </a:r>
            <a:r>
              <a:rPr lang="iw-IL" sz="2200" b="0" i="0" u="none" strike="noStrike" dirty="0">
                <a:solidFill>
                  <a:srgbClr val="000000"/>
                </a:solidFill>
                <a:latin typeface="Calibri"/>
                <a:ea typeface="Calibri"/>
                <a:cs typeface="Calibri"/>
                <a:sym typeface="Calibri"/>
              </a:rPr>
              <a:t>ימינו.</a:t>
            </a:r>
            <a:endParaRPr sz="2200" b="0" dirty="0">
              <a:solidFill>
                <a:schemeClr val="dk1"/>
              </a:solidFill>
              <a:latin typeface="Calibri"/>
              <a:ea typeface="Calibri"/>
              <a:cs typeface="Calibri"/>
              <a:sym typeface="Calibri"/>
            </a:endParaRPr>
          </a:p>
          <a:p>
            <a:pPr marL="914400" marR="0" lvl="0" indent="0" algn="r" rtl="1">
              <a:spcBef>
                <a:spcPts val="1000"/>
              </a:spcBef>
              <a:spcAft>
                <a:spcPts val="0"/>
              </a:spcAft>
              <a:buNone/>
            </a:pPr>
            <a:r>
              <a:rPr lang="iw-IL" sz="2200" b="0" i="0" u="none" strike="noStrike" dirty="0">
                <a:solidFill>
                  <a:srgbClr val="000000"/>
                </a:solidFill>
                <a:latin typeface="Calibri"/>
                <a:ea typeface="Calibri"/>
                <a:cs typeface="Calibri"/>
                <a:sym typeface="Calibri"/>
              </a:rPr>
              <a:t>לאחר מכן עושים סבב וכל אחד מקריא את הקלף לחברו ומשתף מדוע הוא בחר עבורו את הקלף הזה.</a:t>
            </a:r>
            <a:endParaRPr sz="2200" dirty="0">
              <a:solidFill>
                <a:schemeClr val="dk1"/>
              </a:solidFill>
              <a:latin typeface="Calibri"/>
              <a:ea typeface="Calibri"/>
              <a:cs typeface="Calibri"/>
              <a:sym typeface="Calibri"/>
            </a:endParaRPr>
          </a:p>
          <a:p>
            <a:pPr marL="914400" marR="0" lvl="0" indent="0" algn="r" rtl="1">
              <a:spcBef>
                <a:spcPts val="1000"/>
              </a:spcBef>
              <a:spcAft>
                <a:spcPts val="0"/>
              </a:spcAft>
              <a:buNone/>
            </a:pPr>
            <a:r>
              <a:rPr lang="iw-IL" sz="2200" b="0" i="0" u="none" strike="noStrike" dirty="0">
                <a:solidFill>
                  <a:srgbClr val="000000"/>
                </a:solidFill>
                <a:latin typeface="Calibri"/>
                <a:ea typeface="Calibri"/>
                <a:cs typeface="Calibri"/>
                <a:sym typeface="Calibri"/>
              </a:rPr>
              <a:t>רצוי לאפשר תגובה של המקבל לקלף שקיבל</a:t>
            </a:r>
            <a:endParaRPr dirty="0"/>
          </a:p>
          <a:p>
            <a:pPr marL="914400" marR="0" lvl="0" indent="0" algn="r" rtl="1">
              <a:spcBef>
                <a:spcPts val="1000"/>
              </a:spcBef>
              <a:spcAft>
                <a:spcPts val="0"/>
              </a:spcAft>
              <a:buNone/>
            </a:pPr>
            <a:r>
              <a:rPr lang="he-IL" sz="2200" b="0" i="0" u="none" strike="noStrike" dirty="0">
                <a:solidFill>
                  <a:srgbClr val="000000"/>
                </a:solidFill>
                <a:latin typeface="Calibri"/>
                <a:ea typeface="Calibri"/>
                <a:cs typeface="Calibri"/>
                <a:sym typeface="Calibri"/>
              </a:rPr>
              <a:t>(</a:t>
            </a:r>
            <a:r>
              <a:rPr lang="iw-IL" sz="2200" b="0" i="0" u="none" strike="noStrike" dirty="0">
                <a:solidFill>
                  <a:srgbClr val="000000"/>
                </a:solidFill>
                <a:latin typeface="Calibri"/>
                <a:ea typeface="Calibri"/>
                <a:cs typeface="Calibri"/>
                <a:sym typeface="Calibri"/>
              </a:rPr>
              <a:t>במשפט/במילה</a:t>
            </a:r>
            <a:r>
              <a:rPr lang="he-IL" sz="2200" b="0" i="0" u="none" strike="noStrike" dirty="0">
                <a:solidFill>
                  <a:srgbClr val="000000"/>
                </a:solidFill>
                <a:latin typeface="Calibri"/>
                <a:ea typeface="Calibri"/>
                <a:cs typeface="Calibri"/>
                <a:sym typeface="Calibri"/>
              </a:rPr>
              <a:t>)</a:t>
            </a:r>
            <a:endParaRPr sz="2200" b="0" dirty="0">
              <a:solidFill>
                <a:schemeClr val="dk1"/>
              </a:solidFill>
              <a:latin typeface="Calibri"/>
              <a:ea typeface="Calibri"/>
              <a:cs typeface="Calibri"/>
              <a:sym typeface="Calibri"/>
            </a:endParaRPr>
          </a:p>
        </p:txBody>
      </p:sp>
      <p:sp>
        <p:nvSpPr>
          <p:cNvPr id="139" name="Google Shape;139;p4"/>
          <p:cNvSpPr/>
          <p:nvPr/>
        </p:nvSpPr>
        <p:spPr>
          <a:xfrm>
            <a:off x="6204756" y="228946"/>
            <a:ext cx="5824489" cy="3755254"/>
          </a:xfrm>
          <a:prstGeom prst="rect">
            <a:avLst/>
          </a:prstGeom>
          <a:solidFill>
            <a:srgbClr val="C5D9D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4"/>
          <p:cNvSpPr/>
          <p:nvPr/>
        </p:nvSpPr>
        <p:spPr>
          <a:xfrm>
            <a:off x="162755" y="4181562"/>
            <a:ext cx="11866490" cy="2584143"/>
          </a:xfrm>
          <a:prstGeom prst="rect">
            <a:avLst/>
          </a:prstGeom>
          <a:solidFill>
            <a:srgbClr val="C5D9D7"/>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2800" b="0" i="0" u="none" strike="noStrike" dirty="0">
              <a:solidFill>
                <a:srgbClr val="000000"/>
              </a:solidFill>
              <a:latin typeface="Calibri"/>
              <a:ea typeface="Calibri"/>
              <a:cs typeface="Calibri"/>
              <a:sym typeface="Calibri"/>
            </a:endParaRPr>
          </a:p>
          <a:p>
            <a:pPr marL="0" marR="0" lvl="0" indent="0" algn="ctr" rtl="1">
              <a:spcBef>
                <a:spcPts val="1000"/>
              </a:spcBef>
              <a:spcAft>
                <a:spcPts val="0"/>
              </a:spcAft>
              <a:buNone/>
            </a:pPr>
            <a:endParaRPr sz="2800" b="0" i="0" u="none" strike="noStrike" dirty="0">
              <a:solidFill>
                <a:srgbClr val="000000"/>
              </a:solidFill>
              <a:latin typeface="Calibri"/>
              <a:ea typeface="Calibri"/>
              <a:cs typeface="Calibri"/>
              <a:sym typeface="Calibri"/>
            </a:endParaRPr>
          </a:p>
          <a:p>
            <a:pPr marL="0" marR="0" lvl="0" indent="0" algn="ctr" rtl="1">
              <a:spcBef>
                <a:spcPts val="1000"/>
              </a:spcBef>
              <a:spcAft>
                <a:spcPts val="0"/>
              </a:spcAft>
              <a:buNone/>
            </a:pPr>
            <a:r>
              <a:rPr lang="iw-IL" sz="2800" dirty="0">
                <a:solidFill>
                  <a:srgbClr val="000000"/>
                </a:solidFill>
                <a:latin typeface="Calibri"/>
                <a:ea typeface="Calibri"/>
                <a:cs typeface="Calibri"/>
                <a:sym typeface="Calibri"/>
              </a:rPr>
              <a:t>כל אחד בוחר עוגן </a:t>
            </a:r>
            <a:r>
              <a:rPr lang="he-IL" sz="2800" dirty="0">
                <a:solidFill>
                  <a:srgbClr val="000000"/>
                </a:solidFill>
                <a:latin typeface="Calibri"/>
                <a:ea typeface="Calibri"/>
                <a:cs typeface="Calibri"/>
                <a:sym typeface="Calibri"/>
              </a:rPr>
              <a:t>(</a:t>
            </a:r>
            <a:r>
              <a:rPr lang="iw-IL" sz="2800" dirty="0">
                <a:solidFill>
                  <a:srgbClr val="000000"/>
                </a:solidFill>
                <a:latin typeface="Calibri"/>
                <a:ea typeface="Calibri"/>
                <a:cs typeface="Calibri"/>
                <a:sym typeface="Calibri"/>
              </a:rPr>
              <a:t>קלף</a:t>
            </a:r>
            <a:r>
              <a:rPr lang="he-IL" sz="2800" dirty="0">
                <a:solidFill>
                  <a:srgbClr val="000000"/>
                </a:solidFill>
                <a:latin typeface="Calibri"/>
                <a:ea typeface="Calibri"/>
                <a:cs typeface="Calibri"/>
                <a:sym typeface="Calibri"/>
              </a:rPr>
              <a:t>)</a:t>
            </a:r>
            <a:r>
              <a:rPr lang="iw-IL" sz="2800" dirty="0">
                <a:solidFill>
                  <a:srgbClr val="000000"/>
                </a:solidFill>
                <a:latin typeface="Calibri"/>
                <a:ea typeface="Calibri"/>
                <a:cs typeface="Calibri"/>
                <a:sym typeface="Calibri"/>
              </a:rPr>
              <a:t> אותו ירצה לחזק במיוחד בתקופה הזו.</a:t>
            </a:r>
            <a:endParaRPr sz="2800" dirty="0">
              <a:solidFill>
                <a:schemeClr val="lt1"/>
              </a:solidFill>
              <a:latin typeface="Calibri"/>
              <a:ea typeface="Calibri"/>
              <a:cs typeface="Calibri"/>
              <a:sym typeface="Calibri"/>
            </a:endParaRPr>
          </a:p>
          <a:p>
            <a:pPr marL="0" marR="0" lvl="0" indent="0" algn="ctr" rtl="1">
              <a:spcBef>
                <a:spcPts val="0"/>
              </a:spcBef>
              <a:spcAft>
                <a:spcPts val="0"/>
              </a:spcAft>
              <a:buNone/>
            </a:pPr>
            <a:r>
              <a:rPr lang="iw-IL" sz="2800" dirty="0">
                <a:solidFill>
                  <a:schemeClr val="lt1"/>
                </a:solidFill>
                <a:latin typeface="Calibri"/>
                <a:ea typeface="Calibri"/>
                <a:cs typeface="Calibri"/>
                <a:sym typeface="Calibri"/>
              </a:rPr>
              <a:t/>
            </a:r>
            <a:br>
              <a:rPr lang="iw-IL" sz="2800" dirty="0">
                <a:solidFill>
                  <a:schemeClr val="lt1"/>
                </a:solidFill>
                <a:latin typeface="Calibri"/>
                <a:ea typeface="Calibri"/>
                <a:cs typeface="Calibri"/>
                <a:sym typeface="Calibri"/>
              </a:rPr>
            </a:br>
            <a:endParaRPr sz="2800" dirty="0">
              <a:solidFill>
                <a:schemeClr val="lt1"/>
              </a:solidFill>
              <a:latin typeface="Calibri"/>
              <a:ea typeface="Calibri"/>
              <a:cs typeface="Calibri"/>
              <a:sym typeface="Calibri"/>
            </a:endParaRPr>
          </a:p>
        </p:txBody>
      </p:sp>
      <p:sp>
        <p:nvSpPr>
          <p:cNvPr id="141" name="Google Shape;141;p4"/>
          <p:cNvSpPr txBox="1"/>
          <p:nvPr/>
        </p:nvSpPr>
        <p:spPr>
          <a:xfrm>
            <a:off x="5619588" y="862569"/>
            <a:ext cx="6173949" cy="2975173"/>
          </a:xfrm>
          <a:prstGeom prst="rect">
            <a:avLst/>
          </a:prstGeom>
          <a:noFill/>
          <a:ln>
            <a:noFill/>
          </a:ln>
        </p:spPr>
        <p:txBody>
          <a:bodyPr spcFirstLastPara="1" wrap="square" lIns="91425" tIns="45700" rIns="91425" bIns="45700" anchor="t" anchorCtr="0">
            <a:spAutoFit/>
          </a:bodyPr>
          <a:lstStyle/>
          <a:p>
            <a:pPr marL="0" marR="0" lvl="0" indent="-139700" algn="r" rtl="1">
              <a:spcBef>
                <a:spcPts val="0"/>
              </a:spcBef>
              <a:spcAft>
                <a:spcPts val="0"/>
              </a:spcAft>
              <a:buClr>
                <a:srgbClr val="000000"/>
              </a:buClr>
              <a:buSzPts val="2200"/>
              <a:buFont typeface="Arial"/>
              <a:buChar char="•"/>
            </a:pPr>
            <a:r>
              <a:rPr lang="iw-IL" sz="2200" b="0" i="0" u="none" strike="noStrike">
                <a:solidFill>
                  <a:srgbClr val="000000"/>
                </a:solidFill>
                <a:latin typeface="Calibri"/>
                <a:ea typeface="Calibri"/>
                <a:cs typeface="Calibri"/>
                <a:sym typeface="Calibri"/>
              </a:rPr>
              <a:t> קלפים גלויים: כל אחד בוחר קלף שהוא מתחבר אליו.</a:t>
            </a:r>
            <a:endParaRPr sz="2200">
              <a:solidFill>
                <a:srgbClr val="000000"/>
              </a:solidFill>
              <a:latin typeface="Calibri"/>
              <a:ea typeface="Calibri"/>
              <a:cs typeface="Calibri"/>
              <a:sym typeface="Calibri"/>
            </a:endParaRPr>
          </a:p>
          <a:p>
            <a:pPr marL="0" marR="0" lvl="0" indent="-139700" algn="r" rtl="1">
              <a:spcBef>
                <a:spcPts val="1000"/>
              </a:spcBef>
              <a:spcAft>
                <a:spcPts val="0"/>
              </a:spcAft>
              <a:buClr>
                <a:srgbClr val="000000"/>
              </a:buClr>
              <a:buSzPts val="2200"/>
              <a:buFont typeface="Arial"/>
              <a:buChar char="•"/>
            </a:pPr>
            <a:r>
              <a:rPr lang="iw-IL" sz="2200" b="0" i="0" u="none" strike="noStrike">
                <a:solidFill>
                  <a:srgbClr val="000000"/>
                </a:solidFill>
                <a:latin typeface="Calibri"/>
                <a:ea typeface="Calibri"/>
                <a:cs typeface="Calibri"/>
                <a:sym typeface="Calibri"/>
              </a:rPr>
              <a:t> קלפים סמויים: מחלקים את הקלפים באופן אקראי.</a:t>
            </a:r>
            <a:endParaRPr sz="2200">
              <a:solidFill>
                <a:srgbClr val="000000"/>
              </a:solidFill>
              <a:latin typeface="Calibri"/>
              <a:ea typeface="Calibri"/>
              <a:cs typeface="Calibri"/>
              <a:sym typeface="Calibri"/>
            </a:endParaRPr>
          </a:p>
          <a:p>
            <a:pPr marL="0" marR="0" lvl="0" indent="0" algn="r" rtl="1">
              <a:spcBef>
                <a:spcPts val="0"/>
              </a:spcBef>
              <a:spcAft>
                <a:spcPts val="0"/>
              </a:spcAft>
              <a:buClr>
                <a:schemeClr val="dk1"/>
              </a:buClr>
              <a:buSzPts val="2200"/>
              <a:buFont typeface="Arial"/>
              <a:buNone/>
            </a:pPr>
            <a:endParaRPr sz="2200" b="0" i="0" u="none" strike="noStrike">
              <a:solidFill>
                <a:srgbClr val="000000"/>
              </a:solidFill>
              <a:latin typeface="Calibri"/>
              <a:ea typeface="Calibri"/>
              <a:cs typeface="Calibri"/>
              <a:sym typeface="Calibri"/>
            </a:endParaRPr>
          </a:p>
          <a:p>
            <a:pPr marL="0" marR="0" lvl="0" indent="0" algn="r" rtl="1">
              <a:spcBef>
                <a:spcPts val="0"/>
              </a:spcBef>
              <a:spcAft>
                <a:spcPts val="0"/>
              </a:spcAft>
              <a:buNone/>
            </a:pPr>
            <a:r>
              <a:rPr lang="iw-IL" sz="2200" b="1" i="0" u="none" strike="noStrike">
                <a:solidFill>
                  <a:srgbClr val="000000"/>
                </a:solidFill>
                <a:latin typeface="Calibri"/>
                <a:ea typeface="Calibri"/>
                <a:cs typeface="Calibri"/>
                <a:sym typeface="Calibri"/>
              </a:rPr>
              <a:t>הצעה לשאלות לשיח בעקבות הפעילות:</a:t>
            </a:r>
            <a:endParaRPr sz="2200" b="1">
              <a:solidFill>
                <a:schemeClr val="dk1"/>
              </a:solidFill>
              <a:latin typeface="Calibri"/>
              <a:ea typeface="Calibri"/>
              <a:cs typeface="Calibri"/>
              <a:sym typeface="Calibri"/>
            </a:endParaRPr>
          </a:p>
          <a:p>
            <a:pPr marL="0" marR="0" lvl="0" indent="-139700" algn="r" rtl="1">
              <a:spcBef>
                <a:spcPts val="1000"/>
              </a:spcBef>
              <a:spcAft>
                <a:spcPts val="0"/>
              </a:spcAft>
              <a:buClr>
                <a:srgbClr val="000000"/>
              </a:buClr>
              <a:buSzPts val="2200"/>
              <a:buFont typeface="Arial"/>
              <a:buChar char="•"/>
            </a:pPr>
            <a:r>
              <a:rPr lang="iw-IL" sz="2200" b="0" i="0" u="none" strike="noStrike">
                <a:solidFill>
                  <a:srgbClr val="000000"/>
                </a:solidFill>
                <a:latin typeface="Calibri"/>
                <a:ea typeface="Calibri"/>
                <a:cs typeface="Calibri"/>
                <a:sym typeface="Calibri"/>
              </a:rPr>
              <a:t> אילו רגשות עלו בך?</a:t>
            </a:r>
            <a:endParaRPr sz="2200">
              <a:solidFill>
                <a:srgbClr val="000000"/>
              </a:solidFill>
              <a:latin typeface="Calibri"/>
              <a:ea typeface="Calibri"/>
              <a:cs typeface="Calibri"/>
              <a:sym typeface="Calibri"/>
            </a:endParaRPr>
          </a:p>
          <a:p>
            <a:pPr marL="0" marR="0" lvl="0" indent="-139700" algn="r" rtl="1">
              <a:spcBef>
                <a:spcPts val="1000"/>
              </a:spcBef>
              <a:spcAft>
                <a:spcPts val="0"/>
              </a:spcAft>
              <a:buClr>
                <a:srgbClr val="000000"/>
              </a:buClr>
              <a:buSzPts val="2200"/>
              <a:buFont typeface="Arial"/>
              <a:buChar char="•"/>
            </a:pPr>
            <a:r>
              <a:rPr lang="iw-IL" sz="2200" b="0" i="0" u="none" strike="noStrike">
                <a:solidFill>
                  <a:srgbClr val="000000"/>
                </a:solidFill>
                <a:latin typeface="Calibri"/>
                <a:ea typeface="Calibri"/>
                <a:cs typeface="Calibri"/>
                <a:sym typeface="Calibri"/>
              </a:rPr>
              <a:t> </a:t>
            </a:r>
            <a:r>
              <a:rPr lang="iw-IL" sz="2200">
                <a:solidFill>
                  <a:srgbClr val="000000"/>
                </a:solidFill>
                <a:latin typeface="Calibri"/>
                <a:ea typeface="Calibri"/>
                <a:cs typeface="Calibri"/>
                <a:sym typeface="Calibri"/>
              </a:rPr>
              <a:t>איך הקלף מהווה עוגן בשבילך בתקופה הזו?</a:t>
            </a:r>
            <a:endParaRPr/>
          </a:p>
          <a:p>
            <a:pPr marL="0" marR="0" lvl="0" indent="-139700" algn="r" rtl="1">
              <a:spcBef>
                <a:spcPts val="1000"/>
              </a:spcBef>
              <a:spcAft>
                <a:spcPts val="0"/>
              </a:spcAft>
              <a:buClr>
                <a:srgbClr val="000000"/>
              </a:buClr>
              <a:buSzPts val="2200"/>
              <a:buFont typeface="Arial"/>
              <a:buChar char="•"/>
            </a:pPr>
            <a:r>
              <a:rPr lang="iw-IL" sz="2200" b="0" i="0" u="none" strike="noStrike">
                <a:solidFill>
                  <a:srgbClr val="000000"/>
                </a:solidFill>
                <a:latin typeface="Calibri"/>
                <a:ea typeface="Calibri"/>
                <a:cs typeface="Calibri"/>
                <a:sym typeface="Calibri"/>
              </a:rPr>
              <a:t> באיזו חוויה בחייך הקלף נוגע?</a:t>
            </a:r>
            <a:endParaRPr/>
          </a:p>
        </p:txBody>
      </p:sp>
      <p:sp>
        <p:nvSpPr>
          <p:cNvPr id="142" name="Google Shape;142;p4"/>
          <p:cNvSpPr txBox="1"/>
          <p:nvPr/>
        </p:nvSpPr>
        <p:spPr>
          <a:xfrm>
            <a:off x="7838154" y="236535"/>
            <a:ext cx="2592279" cy="52322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800" b="1">
                <a:solidFill>
                  <a:schemeClr val="dk1"/>
                </a:solidFill>
                <a:latin typeface="Calibri"/>
                <a:ea typeface="Calibri"/>
                <a:cs typeface="Calibri"/>
                <a:sym typeface="Calibri"/>
              </a:rPr>
              <a:t>שלב א:</a:t>
            </a:r>
            <a:endParaRPr/>
          </a:p>
        </p:txBody>
      </p:sp>
      <p:sp>
        <p:nvSpPr>
          <p:cNvPr id="143" name="Google Shape;143;p4"/>
          <p:cNvSpPr txBox="1"/>
          <p:nvPr/>
        </p:nvSpPr>
        <p:spPr>
          <a:xfrm>
            <a:off x="1663664" y="257644"/>
            <a:ext cx="2592279" cy="52322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800" b="1">
                <a:solidFill>
                  <a:schemeClr val="dk1"/>
                </a:solidFill>
                <a:latin typeface="Calibri"/>
                <a:ea typeface="Calibri"/>
                <a:cs typeface="Calibri"/>
                <a:sym typeface="Calibri"/>
              </a:rPr>
              <a:t>שלב ב:</a:t>
            </a:r>
            <a:endParaRPr/>
          </a:p>
        </p:txBody>
      </p:sp>
      <p:sp>
        <p:nvSpPr>
          <p:cNvPr id="144" name="Google Shape;144;p4"/>
          <p:cNvSpPr txBox="1"/>
          <p:nvPr/>
        </p:nvSpPr>
        <p:spPr>
          <a:xfrm>
            <a:off x="4799860" y="4387698"/>
            <a:ext cx="2592279" cy="523220"/>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800" b="1">
                <a:solidFill>
                  <a:schemeClr val="dk1"/>
                </a:solidFill>
                <a:latin typeface="Calibri"/>
                <a:ea typeface="Calibri"/>
                <a:cs typeface="Calibri"/>
                <a:sym typeface="Calibri"/>
              </a:rPr>
              <a:t>סבב סיכום:</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5"/>
          <p:cNvPicPr preferRelativeResize="0"/>
          <p:nvPr/>
        </p:nvPicPr>
        <p:blipFill rotWithShape="1">
          <a:blip r:embed="rId3">
            <a:alphaModFix/>
          </a:blip>
          <a:srcRect/>
          <a:stretch/>
        </p:blipFill>
        <p:spPr>
          <a:xfrm>
            <a:off x="1262215" y="7772"/>
            <a:ext cx="9634385" cy="683446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p:cNvPicPr preferRelativeResize="0"/>
          <p:nvPr/>
        </p:nvPicPr>
        <p:blipFill rotWithShape="1">
          <a:blip r:embed="rId3">
            <a:alphaModFix/>
          </a:blip>
          <a:srcRect/>
          <a:stretch/>
        </p:blipFill>
        <p:spPr>
          <a:xfrm>
            <a:off x="1262216" y="0"/>
            <a:ext cx="9667567"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7"/>
          <p:cNvPicPr preferRelativeResize="0"/>
          <p:nvPr/>
        </p:nvPicPr>
        <p:blipFill rotWithShape="1">
          <a:blip r:embed="rId3">
            <a:alphaModFix/>
          </a:blip>
          <a:srcRect/>
          <a:stretch/>
        </p:blipFill>
        <p:spPr>
          <a:xfrm>
            <a:off x="1262216" y="23539"/>
            <a:ext cx="9634384" cy="68344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8"/>
          <p:cNvPicPr preferRelativeResize="0"/>
          <p:nvPr/>
        </p:nvPicPr>
        <p:blipFill rotWithShape="1">
          <a:blip r:embed="rId3">
            <a:alphaModFix/>
          </a:blip>
          <a:srcRect/>
          <a:stretch/>
        </p:blipFill>
        <p:spPr>
          <a:xfrm>
            <a:off x="1262216" y="0"/>
            <a:ext cx="9667567"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9"/>
          <p:cNvPicPr preferRelativeResize="0"/>
          <p:nvPr/>
        </p:nvPicPr>
        <p:blipFill rotWithShape="1">
          <a:blip r:embed="rId3">
            <a:alphaModFix/>
          </a:blip>
          <a:srcRect/>
          <a:stretch/>
        </p:blipFill>
        <p:spPr>
          <a:xfrm>
            <a:off x="1430233" y="119188"/>
            <a:ext cx="9331533" cy="6619623"/>
          </a:xfrm>
          <a:prstGeom prst="rect">
            <a:avLst/>
          </a:prstGeom>
          <a:noFill/>
          <a:ln>
            <a:noFill/>
          </a:ln>
        </p:spPr>
      </p:pic>
    </p:spTree>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619</Words>
  <Application>Microsoft Office PowerPoint</Application>
  <PresentationFormat>מסך רחב</PresentationFormat>
  <Paragraphs>71</Paragraphs>
  <Slides>16</Slides>
  <Notes>16</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16</vt:i4>
      </vt:variant>
    </vt:vector>
  </HeadingPairs>
  <TitlesOfParts>
    <vt:vector size="21" baseType="lpstr">
      <vt:lpstr>Arial</vt:lpstr>
      <vt:lpstr>Calibri</vt:lpstr>
      <vt:lpstr>David</vt:lpstr>
      <vt:lpstr>Times New Roman</vt:lpstr>
      <vt:lpstr>ערכת נושא Office</vt:lpstr>
      <vt:lpstr>מצגת של PowerPoint‏</vt:lpstr>
      <vt:lpstr>מצגת של PowerPoint‏</vt:lpstr>
      <vt:lpstr>הנחיות לשימוש בקלפים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רגע קטן לעצמך</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משתמש</dc:creator>
  <cp:lastModifiedBy>איריס וכטל</cp:lastModifiedBy>
  <cp:revision>11</cp:revision>
  <dcterms:created xsi:type="dcterms:W3CDTF">2022-12-09T11:06:46Z</dcterms:created>
  <dcterms:modified xsi:type="dcterms:W3CDTF">2024-12-04T10:39:53Z</dcterms:modified>
</cp:coreProperties>
</file>