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97" r:id="rId3"/>
  </p:sldMasterIdLst>
  <p:notesMasterIdLst>
    <p:notesMasterId r:id="rId16"/>
  </p:notesMasterIdLst>
  <p:sldIdLst>
    <p:sldId id="359" r:id="rId4"/>
    <p:sldId id="349" r:id="rId5"/>
    <p:sldId id="621" r:id="rId6"/>
    <p:sldId id="623" r:id="rId7"/>
    <p:sldId id="3085" r:id="rId8"/>
    <p:sldId id="622" r:id="rId9"/>
    <p:sldId id="3084" r:id="rId10"/>
    <p:sldId id="588" r:id="rId11"/>
    <p:sldId id="3089" r:id="rId12"/>
    <p:sldId id="604" r:id="rId13"/>
    <p:sldId id="3087" r:id="rId14"/>
    <p:sldId id="3086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72D8AE-591E-6ECF-CC9E-68D98DC3CD2F}" name="Dafna Hadar Pecker" initials="" userId="873281f71de5b194" providerId="Windows Live"/>
  <p188:author id="{79134DDC-39B4-864C-D18D-9E3A43289265}" name="hadas cohen" initials="hc" userId="aaa066b9589937c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fna Hadar Pecker" initials="DH" lastIdx="8" clrIdx="0">
    <p:extLst>
      <p:ext uri="{19B8F6BF-5375-455C-9EA6-DF929625EA0E}">
        <p15:presenceInfo xmlns:p15="http://schemas.microsoft.com/office/powerpoint/2012/main" userId="873281f71de5b194" providerId="Windows Live"/>
      </p:ext>
    </p:extLst>
  </p:cmAuthor>
  <p:cmAuthor id="2" name="michal zeevi vinter" initials="mz" lastIdx="1" clrIdx="1">
    <p:extLst>
      <p:ext uri="{19B8F6BF-5375-455C-9EA6-DF929625EA0E}">
        <p15:presenceInfo xmlns:p15="http://schemas.microsoft.com/office/powerpoint/2012/main" userId="6cb63771c507cd21" providerId="Windows Live"/>
      </p:ext>
    </p:extLst>
  </p:cmAuthor>
  <p:cmAuthor id="3" name="מיכל זאבי וינטר" initials="מז" lastIdx="1" clrIdx="2">
    <p:extLst>
      <p:ext uri="{19B8F6BF-5375-455C-9EA6-DF929625EA0E}">
        <p15:presenceInfo xmlns:p15="http://schemas.microsoft.com/office/powerpoint/2012/main" userId="S::michal.zeevi.vinter@sisma.org.il::93bf329a-3d8d-40fa-9bd7-5021cd0975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E13"/>
    <a:srgbClr val="ECED02"/>
    <a:srgbClr val="8EB002"/>
    <a:srgbClr val="F3FDBF"/>
    <a:srgbClr val="F9FEDE"/>
    <a:srgbClr val="FAFEE6"/>
    <a:srgbClr val="C0D597"/>
    <a:srgbClr val="D0E8F0"/>
    <a:srgbClr val="BCDFEA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71" autoAdjust="0"/>
    <p:restoredTop sz="81127" autoAdjust="0"/>
  </p:normalViewPr>
  <p:slideViewPr>
    <p:cSldViewPr snapToGrid="0">
      <p:cViewPr varScale="1">
        <p:scale>
          <a:sx n="54" d="100"/>
          <a:sy n="54" d="100"/>
        </p:scale>
        <p:origin x="11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440191-91A2-4788-BCBD-2253ABC680C6}" type="datetimeFigureOut">
              <a:rPr lang="he-IL" smtClean="0"/>
              <a:t>ד'/ניסן/תשפ"ה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09FABA-6F11-4152-9F65-7E0FE3E5FE2E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2131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מטרות המפגש: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נבקש לתת לתלמידים כלי לחיזוק היכולת להתבונן בדמויות מעוררות השראה בהקשר לתקופה הנוכחית.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באמצעות הכלי יוכלו להתמקד במשאבי ההתמודדות ובכוחות הנפש של הדמות ולזהות מה היו רוצים ללמוד ממנה.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התבוננות </a:t>
            </a:r>
            <a:r>
              <a:rPr lang="he-I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ב'עיניי פנסים' ודרך 'זכוכית מגדלת'</a:t>
            </a: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–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מאפשרת לפתח את היכולת לזהות כוחות בכל סיפור אנושי ובפרט במצבי משבר.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מתוך התפיסה שהמפגש עם דמויות מעוררות השראה וההתמקדות בכוחות ההתמודדות שלהן, עשוי לחזק את האדם המתבונן – נזמין את התלמידים לזהות מה למדו מהדמות ומה במפגש עימה חיזק אותם.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ניתן להשתמש בכלי בכמה דרכים –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להביא לכיתה סיפור של דמות מעוררת השראה ולהזמין את התלמידים לחקור את הדמות באמצעות הכלי.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התלמידים יבחרו דמויות מעוררי השראה מהתקופה הנוכחית ויחקרו אותן באמצעות הכלי.</a:t>
            </a:r>
          </a:p>
          <a:p>
            <a:pPr marL="0" lvl="0" indent="0" algn="r" rtl="1">
              <a:lnSpc>
                <a:spcPct val="107000"/>
              </a:lnSpc>
              <a:buFont typeface="+mj-lt"/>
              <a:buNone/>
            </a:pPr>
            <a:endParaRPr lang="he-IL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107000"/>
              </a:lnSpc>
              <a:buFont typeface="+mj-lt"/>
              <a:buNone/>
            </a:pPr>
            <a:r>
              <a:rPr lang="he-IL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דגשים למנחה: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he-IL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חשוב לגלות רגישות רבה לתלמידים במעגלי פגיעות השונים - </a:t>
            </a:r>
            <a:r>
              <a:rPr lang="he-IL" sz="1200" b="0" kern="100" dirty="0">
                <a:effectLst/>
                <a:latin typeface="Heebo" pitchFamily="2" charset="-79"/>
                <a:ea typeface="Calibri" panose="020F0502020204030204" pitchFamily="34" charset="0"/>
                <a:cs typeface="Heebo" pitchFamily="2" charset="-79"/>
              </a:rPr>
              <a:t>יתכן שהסיפורים והשיח פוגשים כאב אישי ויומיומי של משפחות בקהילת המוסד החינוכי שלנו והן זקוקות לנוכחות, לנחמה ולליווי מדויק ורגיש באופן פרטני.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213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מפרש רש"י: "וסופו להחליף </a:t>
            </a:r>
            <a:r>
              <a:rPr lang="he-IL" dirty="0" err="1"/>
              <a:t>כח</a:t>
            </a:r>
            <a:r>
              <a:rPr lang="he-IL" dirty="0"/>
              <a:t> לעייפותכם".</a:t>
            </a:r>
          </a:p>
          <a:p>
            <a:r>
              <a:rPr lang="he-IL" dirty="0"/>
              <a:t>ולשונו של </a:t>
            </a:r>
            <a:r>
              <a:rPr lang="he-IL" dirty="0" err="1"/>
              <a:t>הרד"ק</a:t>
            </a:r>
            <a:r>
              <a:rPr lang="he-IL" dirty="0"/>
              <a:t>:</a:t>
            </a:r>
            <a:r>
              <a:rPr lang="en-US" dirty="0"/>
              <a:t> </a:t>
            </a:r>
            <a:r>
              <a:rPr lang="he-IL" dirty="0"/>
              <a:t>"נותן ליעף </a:t>
            </a:r>
            <a:r>
              <a:rPr lang="he-IL" dirty="0" err="1"/>
              <a:t>כח</a:t>
            </a:r>
            <a:r>
              <a:rPr lang="he-IL" dirty="0"/>
              <a:t> הוא </a:t>
            </a:r>
            <a:r>
              <a:rPr lang="he-IL" dirty="0" err="1"/>
              <a:t>יתן</a:t>
            </a:r>
            <a:r>
              <a:rPr lang="he-IL" dirty="0"/>
              <a:t> </a:t>
            </a:r>
            <a:r>
              <a:rPr lang="he-IL" dirty="0" err="1"/>
              <a:t>כח</a:t>
            </a:r>
            <a:r>
              <a:rPr lang="he-IL" dirty="0"/>
              <a:t> ועצמה לישראל, שהם בגלות יעפים ומאין אונים"</a:t>
            </a:r>
          </a:p>
          <a:p>
            <a:endParaRPr lang="he-IL" dirty="0"/>
          </a:p>
          <a:p>
            <a:r>
              <a:rPr lang="he-IL" dirty="0"/>
              <a:t>נשאל את התלמידים - במה, לפי דעתכם, יעסוק המפגש שלנו היום?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753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2C09C-D8E6-775F-30E9-ED2B7800C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A47B72E-E9F7-5FA2-0632-6C9D2E92A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9BA7502-3CD1-E58B-72FE-8353D640D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נזמין את התלמידים לספר על מה שמעוררת בהם הדמות ולשתף מי הדמות שבחרו בה.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F82852A-6479-8526-0551-4813F0383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957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42465-01DB-E7B4-9BA2-D869795E0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E8A7971-0F91-7FF6-311E-50679E89E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D9B50CE-6555-9670-A58F-EBB00B4A2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475B4CF-C179-07C5-D8FF-12572BA7A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5125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לעיתים, אנו שואבים כוחות מאנשים אחרים ומהתבוננות בהם ובכוחות ההתמודדות שלהם.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8541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41583-72F6-B719-BCC5-5B794BD76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A896BB1-B166-3AE9-E84C-A20FC14CA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32DEC03-9748-9D5B-9501-1A6BF642E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בחרו דמות והסתכלו עליה דרך הזכוכית ה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מְגַדֶּלֶת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8FBC1F0-CC9A-94CB-27AC-E10F4A83A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190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נזמין את התלמידים לרשום על פתקים את כוחות ההתמודדות שזיהו בדמויות מתוך ההתבוננות ב'זכוכית ה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מְגַדֶּלֶת</a:t>
            </a:r>
            <a:r>
              <a:rPr lang="he-IL" dirty="0"/>
              <a:t>'.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CFE"/>
              </a:solidFill>
              <a:effectLst/>
              <a:uLnTx/>
              <a:uFillTx/>
              <a:latin typeface="OSTachles-bold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885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הנחיות למורה:</a:t>
            </a:r>
          </a:p>
          <a:p>
            <a:r>
              <a:rPr lang="he-IL" dirty="0"/>
              <a:t>נציג לתלמידים את מודל </a:t>
            </a:r>
            <a:r>
              <a:rPr lang="he-IL" dirty="0" err="1"/>
              <a:t>גש"ר</a:t>
            </a:r>
            <a:r>
              <a:rPr lang="he-IL" dirty="0"/>
              <a:t> </a:t>
            </a:r>
            <a:r>
              <a:rPr lang="he-IL" dirty="0" err="1"/>
              <a:t>מאח"ד</a:t>
            </a:r>
            <a:r>
              <a:rPr lang="he-IL" dirty="0"/>
              <a:t> (מולי להד) המפרט את ערוצי ההתמודדות השונים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ולאחר מכן, נוכל לזהות עימם לאלו ערוצים קשורות דרכי ההתמודדות שזיהו אצל הדמויות אותן חקרו בזכוכית ה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מְגַדֶּלֶת</a:t>
            </a:r>
            <a:r>
              <a:rPr lang="he-I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he-IL" dirty="0"/>
          </a:p>
          <a:p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המודל מבוסס על שישה ערוצי התמודדות, דרכם מתמודד אדם החווה קושי או משבר עם תחושת איום במצבי דחק שונים.</a:t>
            </a:r>
          </a:p>
          <a:p>
            <a:pPr>
              <a:lnSpc>
                <a:spcPct val="80000"/>
              </a:lnSpc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פי מודל זה: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אדם מפתח במשך חייו את דפוס ההתמודדות הייחודי לו.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אין דפוס התמודדות אחד שהוא טוב לכולם, ואין דפוסים טובים יותר מאחרים.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תהליך זה מתפתח כל הזמן ומשלב יסודות ביולוגיים (תורשה), סביבה ולמידה.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אדם מגיב ומנסה להתמודד בשפה הראשונית הטבעית לו, שדרכה הוא קולט את העולם ומגיב אליו.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האדם נוטה בדרך כלל להשתמש ביותר מדפוס התמודדות אחד.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ניתן לאתר את הדפוס או הדפוסים הדומיננטיים שהפרט משתמש בהם בעת משבר.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22099-C4B9-4777-AC4D-E954DB6718B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12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נזמין את התלמידים לשתף בכח שיקחו איתם לדרך מתוך המפגשים עם הדמויות.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649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0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19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61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42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39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89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11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98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4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83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4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86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80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147A38-8AC7-42C1-8968-5850273C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BB7ED67-E8E0-4E88-A1AC-75DF1FA3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C19BD5-60A3-41A1-AB04-D9FD8372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ד'/ניסן/תשפ"ה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9012E-ED58-4A8C-833F-7FA732B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2D3883-84BD-460B-BC37-FFB530E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5254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5297-0F4A-4808-B912-30B2B2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4BCB68-8FB5-4987-8559-65DE0449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1739F5-2B3D-4156-9617-4B05722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ד'/ניסן/תשפ"ה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3C894E-E245-4B8C-8DB9-4A232DE3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3BC05E-4182-4CB0-A066-6E6C35D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0498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D50F32-18B6-434C-803C-5DADE75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6E1043-A571-4BA0-9564-6D8B7443B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050DA1-6AC1-4130-BB53-B678DA6C6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36B82F-4D40-4354-8EB8-6D3CCE75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ד'/ניסן/תשפ"ה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A6E356-3758-4674-8603-1A5915D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425CCA-A435-4B29-B2D1-C73DA3B3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0871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6F1E0-8728-42D4-8701-102D1FEC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7A8304-3485-4CBB-BC5E-BBADBEE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F2394E-B9A0-4728-A5A3-39D64C2A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FB7765-33AE-44F7-B34F-6713DCA75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D4D3400-4679-4717-AD04-68F7021A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D0A1A3-7AC9-4786-A9ED-8948C3C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ד'/ניסן/תשפ"ה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D42924F-9F23-4C00-B576-83ACF0C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229996-F69A-45B1-81AC-827B989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9540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ד'/ניסן/תשפ"ה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3868160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ד'/ניסן/תשפ"ה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103678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ד'/ניסן/תשפ"ה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498345" y="189529"/>
            <a:ext cx="71953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מהם המסרים שלנו?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643910" y="2218749"/>
            <a:ext cx="83658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371893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4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916ED5F6-E4D6-425A-9C8F-B4977DBDCBA9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96D3B85-B724-4877-883C-F26E8D1B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ד'/ניסן/תשפ"ה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F0E9F02-A29A-4F15-95B6-7643DB71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E4A7E98-AFBC-4386-90F2-F98603E9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D4F01A1D-4563-4119-A0A9-05C6A9A20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90837" y="1866284"/>
            <a:ext cx="3468362" cy="2846131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8993743B-5484-4146-8613-ED3F4314D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715383" y="3875344"/>
            <a:ext cx="3468362" cy="2846131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74C474A6-BC2C-4209-8834-EA7BDB5BC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0369" y="1688935"/>
            <a:ext cx="3246583" cy="2846131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86703C86-955A-40A2-837B-45919A8AD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6137" y="4116530"/>
            <a:ext cx="3392995" cy="2445039"/>
          </a:xfrm>
          <a:prstGeom prst="rect">
            <a:avLst/>
          </a:prstGeom>
        </p:spPr>
      </p:pic>
      <p:sp>
        <p:nvSpPr>
          <p:cNvPr id="18" name="כותרת 1">
            <a:extLst>
              <a:ext uri="{FF2B5EF4-FFF2-40B4-BE49-F238E27FC236}">
                <a16:creationId xmlns:a16="http://schemas.microsoft.com/office/drawing/2014/main" id="{4DE8E445-C8EF-4BFC-9B0A-C3174B7F9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878" y="59823"/>
            <a:ext cx="2828636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787448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- אפשרות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CB9281F9-769A-456F-8721-256B9AC22DD6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84936ADC-3E24-42B8-9C25-733C5E999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392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0" name="מציין מיקום של מספר שקופית 19">
            <a:extLst>
              <a:ext uri="{FF2B5EF4-FFF2-40B4-BE49-F238E27FC236}">
                <a16:creationId xmlns:a16="http://schemas.microsoft.com/office/drawing/2014/main" id="{973E36F7-73A1-4E63-9DC6-34A7DE6E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C14CF1DD-0791-4885-8134-1FDD89D6D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835091"/>
            <a:ext cx="1858858" cy="1353379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6B2CB72F-0D80-44B4-BBA0-671F2614AA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8676" y="2606675"/>
            <a:ext cx="2649310" cy="1845831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10FDB170-DF69-4778-8A75-3FB0B75F5C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8232" y="682291"/>
            <a:ext cx="2814200" cy="1833103"/>
          </a:xfrm>
          <a:prstGeom prst="rect">
            <a:avLst/>
          </a:prstGeom>
        </p:spPr>
      </p:pic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D9D78584-7D1D-456C-9A32-004A5DBD9C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6789" y="4787831"/>
            <a:ext cx="1805401" cy="1978522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FA54F9F6-8A72-406A-BBB1-D41A4A366D8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8922" y="2728697"/>
            <a:ext cx="2089237" cy="1845831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B76A9985-146F-4A74-872B-60522959D7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32649" y="4758566"/>
            <a:ext cx="2089238" cy="1644719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73EC279A-A7AF-4348-9B40-1437635001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0831" y="730316"/>
            <a:ext cx="1811014" cy="1562930"/>
          </a:xfrm>
          <a:prstGeom prst="rect">
            <a:avLst/>
          </a:prstGeom>
        </p:spPr>
      </p:pic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258D03E0-C98A-4EC6-B3CF-195C5D928C8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5550" y="4839928"/>
            <a:ext cx="2287991" cy="14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9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ד'/ניסן/תשפ"ה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3036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להדפסה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ד'/ניסן/תשפ"ה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גרפיקה 7" descr="מדפסת עם מילוי מלא">
            <a:extLst>
              <a:ext uri="{FF2B5EF4-FFF2-40B4-BE49-F238E27FC236}">
                <a16:creationId xmlns:a16="http://schemas.microsoft.com/office/drawing/2014/main" id="{F081D27F-CC65-4765-8A54-7A590F725B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0796" y="936396"/>
            <a:ext cx="4985208" cy="49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39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ד'/ניסן/תשפ"ה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9A94978C-20E0-4188-8A8F-E4E5A0D821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464968" y="1611299"/>
            <a:ext cx="5376863" cy="4157662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881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ד'/ניסן/תשפ"ה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למדנו היום?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41425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5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6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2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4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2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4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1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E3897B-57C0-46C1-99A1-EF01C69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CAC9C8-94CA-4CD8-891D-3B12628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9CFD5-0081-40C3-92FE-18D2A611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ד'/ניסן/תשפ"ה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52E0EC-48D9-48C4-A852-9434367D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40205B-84E6-4857-BFD7-CE98CEA8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66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069" y="264516"/>
            <a:ext cx="11643863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47734" y="2354811"/>
            <a:ext cx="6796566" cy="2159530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תמונה 17" descr="לוגו">
            <a:extLst>
              <a:ext uri="{FF2B5EF4-FFF2-40B4-BE49-F238E27FC236}">
                <a16:creationId xmlns:a16="http://schemas.microsoft.com/office/drawing/2014/main" id="{56558706-9050-433D-B366-F378C10796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23" y="433410"/>
            <a:ext cx="1842581" cy="83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7;p15" descr="לוגו תכנית הכחות שבדרך">
            <a:extLst>
              <a:ext uri="{FF2B5EF4-FFF2-40B4-BE49-F238E27FC236}">
                <a16:creationId xmlns:a16="http://schemas.microsoft.com/office/drawing/2014/main" id="{1DF68F69-7E62-82AD-5132-48250B4CEA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4488" y="413416"/>
            <a:ext cx="2434233" cy="1175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1;p15" descr="לוגו משרד החינוך">
            <a:extLst>
              <a:ext uri="{FF2B5EF4-FFF2-40B4-BE49-F238E27FC236}">
                <a16:creationId xmlns:a16="http://schemas.microsoft.com/office/drawing/2014/main" id="{2679F65A-8AF3-7D95-99D9-317EBBFC68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881" y="313827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</a:extLst>
          </p:cNvPr>
          <p:cNvSpPr/>
          <p:nvPr/>
        </p:nvSpPr>
        <p:spPr>
          <a:xfrm>
            <a:off x="35718" y="1003541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תמונה 5" descr="לוגו מאגרי כ&quot;ח">
            <a:extLst>
              <a:ext uri="{FF2B5EF4-FFF2-40B4-BE49-F238E27FC236}">
                <a16:creationId xmlns:a16="http://schemas.microsoft.com/office/drawing/2014/main" id="{CC97B4A4-0067-0DD3-A926-BB2AEF68F16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392" y="-606771"/>
            <a:ext cx="4716275" cy="4716275"/>
          </a:xfrm>
          <a:prstGeom prst="rect">
            <a:avLst/>
          </a:prstGeom>
        </p:spPr>
      </p:pic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4220" y="2562246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כלים ופעילויות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לחיזוק כוחות ולניהול שיח רגשי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לתלמידים ולצוות החינוכי</a:t>
            </a:r>
          </a:p>
        </p:txBody>
      </p:sp>
      <p:sp>
        <p:nvSpPr>
          <p:cNvPr id="16" name="כותרת משנה 2">
            <a:extLst>
              <a:ext uri="{FF2B5EF4-FFF2-40B4-BE49-F238E27FC236}">
                <a16:creationId xmlns:a16="http://schemas.microsoft.com/office/drawing/2014/main" id="{F9657573-CD58-BDF6-721D-2498525F8C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0297" y="4736833"/>
            <a:ext cx="7777986" cy="8764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זכוכית מְגַדֶּלֶת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rgbClr val="5B749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5B348087-EAFB-0FF1-DA30-9C8A835FFE69}"/>
              </a:ext>
            </a:extLst>
          </p:cNvPr>
          <p:cNvSpPr txBox="1"/>
          <p:nvPr/>
        </p:nvSpPr>
        <p:spPr>
          <a:xfrm>
            <a:off x="9272051" y="5357786"/>
            <a:ext cx="26180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תיכון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חברה חרדית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B45C66-7CFF-1E5A-A811-D64334A9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להדפסה</a:t>
            </a:r>
          </a:p>
        </p:txBody>
      </p:sp>
    </p:spTree>
    <p:extLst>
      <p:ext uri="{BB962C8B-B14F-4D97-AF65-F5344CB8AC3E}">
        <p14:creationId xmlns:p14="http://schemas.microsoft.com/office/powerpoint/2010/main" val="164231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7D3BCAE-F7CC-62BA-713E-19A1D7199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426"/>
            <a:ext cx="6761551" cy="4506574"/>
          </a:xfrm>
          <a:prstGeom prst="rect">
            <a:avLst/>
          </a:prstGeom>
        </p:spPr>
      </p:pic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3CC47601-7D37-CDFB-5424-42F17984A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55260"/>
              </p:ext>
            </p:extLst>
          </p:nvPr>
        </p:nvGraphicFramePr>
        <p:xfrm>
          <a:off x="4904775" y="3172619"/>
          <a:ext cx="7035433" cy="11467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035433">
                  <a:extLst>
                    <a:ext uri="{9D8B030D-6E8A-4147-A177-3AD203B41FA5}">
                      <a16:colId xmlns:a16="http://schemas.microsoft.com/office/drawing/2014/main" val="2373711277"/>
                    </a:ext>
                  </a:extLst>
                </a:gridCol>
              </a:tblGrid>
              <a:tr h="40511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24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90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17743"/>
                  </a:ext>
                </a:extLst>
              </a:tr>
            </a:tbl>
          </a:graphicData>
        </a:graphic>
      </p:graphicFrame>
      <p:sp>
        <p:nvSpPr>
          <p:cNvPr id="7" name="כותרת 6">
            <a:extLst>
              <a:ext uri="{FF2B5EF4-FFF2-40B4-BE49-F238E27FC236}">
                <a16:creationId xmlns:a16="http://schemas.microsoft.com/office/drawing/2014/main" id="{C96EB04C-BE13-69CD-C04B-538B89A377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6775" y="3429000"/>
            <a:ext cx="3048000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זכוכית מְגַדֶּלֶת</a:t>
            </a: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3C98E6E-D5AF-121F-535C-9CDF784EBCEB}"/>
              </a:ext>
            </a:extLst>
          </p:cNvPr>
          <p:cNvSpPr txBox="1"/>
          <p:nvPr/>
        </p:nvSpPr>
        <p:spPr>
          <a:xfrm>
            <a:off x="5923721" y="243512"/>
            <a:ext cx="60960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בדמות מעורר בי רגשות חמים?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אילו כוחות התמודדות אני מזהה בדמות?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הדמות מלמדת אותי?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הייתי רוצה לשאול אותה או לומר לה?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הדמות מחזקת בי?</a:t>
            </a:r>
            <a:endParaRPr lang="he-IL" sz="2200" dirty="0"/>
          </a:p>
        </p:txBody>
      </p:sp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BEE864CE-315C-207E-274E-75C67855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991831"/>
              </p:ext>
            </p:extLst>
          </p:nvPr>
        </p:nvGraphicFramePr>
        <p:xfrm>
          <a:off x="419651" y="527878"/>
          <a:ext cx="11458713" cy="11467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58713">
                  <a:extLst>
                    <a:ext uri="{9D8B030D-6E8A-4147-A177-3AD203B41FA5}">
                      <a16:colId xmlns:a16="http://schemas.microsoft.com/office/drawing/2014/main" val="2373711277"/>
                    </a:ext>
                  </a:extLst>
                </a:gridCol>
              </a:tblGrid>
              <a:tr h="40511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24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90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17743"/>
                  </a:ext>
                </a:extLst>
              </a:tr>
            </a:tbl>
          </a:graphicData>
        </a:graphic>
      </p:graphicFrame>
      <p:graphicFrame>
        <p:nvGraphicFramePr>
          <p:cNvPr id="12" name="טבלה 11">
            <a:extLst>
              <a:ext uri="{FF2B5EF4-FFF2-40B4-BE49-F238E27FC236}">
                <a16:creationId xmlns:a16="http://schemas.microsoft.com/office/drawing/2014/main" id="{219E743C-5955-DA17-1460-81F33FCC4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171261"/>
              </p:ext>
            </p:extLst>
          </p:nvPr>
        </p:nvGraphicFramePr>
        <p:xfrm>
          <a:off x="508000" y="1912109"/>
          <a:ext cx="11458713" cy="11467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58713">
                  <a:extLst>
                    <a:ext uri="{9D8B030D-6E8A-4147-A177-3AD203B41FA5}">
                      <a16:colId xmlns:a16="http://schemas.microsoft.com/office/drawing/2014/main" val="2373711277"/>
                    </a:ext>
                  </a:extLst>
                </a:gridCol>
              </a:tblGrid>
              <a:tr h="40511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24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90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17743"/>
                  </a:ext>
                </a:extLst>
              </a:tr>
            </a:tbl>
          </a:graphicData>
        </a:graphic>
      </p:graphicFrame>
      <p:graphicFrame>
        <p:nvGraphicFramePr>
          <p:cNvPr id="14" name="טבלה 13">
            <a:extLst>
              <a:ext uri="{FF2B5EF4-FFF2-40B4-BE49-F238E27FC236}">
                <a16:creationId xmlns:a16="http://schemas.microsoft.com/office/drawing/2014/main" id="{68A68078-30EF-685D-F8CF-A04F5EBB3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429495"/>
              </p:ext>
            </p:extLst>
          </p:nvPr>
        </p:nvGraphicFramePr>
        <p:xfrm>
          <a:off x="4904775" y="4567210"/>
          <a:ext cx="7035432" cy="11467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035432">
                  <a:extLst>
                    <a:ext uri="{9D8B030D-6E8A-4147-A177-3AD203B41FA5}">
                      <a16:colId xmlns:a16="http://schemas.microsoft.com/office/drawing/2014/main" val="2373711277"/>
                    </a:ext>
                  </a:extLst>
                </a:gridCol>
              </a:tblGrid>
              <a:tr h="40511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24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90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17743"/>
                  </a:ext>
                </a:extLst>
              </a:tr>
            </a:tbl>
          </a:graphicData>
        </a:graphic>
      </p:graphicFrame>
      <p:graphicFrame>
        <p:nvGraphicFramePr>
          <p:cNvPr id="15" name="טבלה 14">
            <a:extLst>
              <a:ext uri="{FF2B5EF4-FFF2-40B4-BE49-F238E27FC236}">
                <a16:creationId xmlns:a16="http://schemas.microsoft.com/office/drawing/2014/main" id="{0D82BDB0-7E10-6B86-C72B-DC8FB74F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513810"/>
              </p:ext>
            </p:extLst>
          </p:nvPr>
        </p:nvGraphicFramePr>
        <p:xfrm>
          <a:off x="768626" y="5856245"/>
          <a:ext cx="11211338" cy="11467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11338">
                  <a:extLst>
                    <a:ext uri="{9D8B030D-6E8A-4147-A177-3AD203B41FA5}">
                      <a16:colId xmlns:a16="http://schemas.microsoft.com/office/drawing/2014/main" val="2373711277"/>
                    </a:ext>
                  </a:extLst>
                </a:gridCol>
              </a:tblGrid>
              <a:tr h="40511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24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90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17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57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5F20C0D-326F-F3A6-B318-CAECB5CE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" b="17295"/>
          <a:stretch/>
        </p:blipFill>
        <p:spPr>
          <a:xfrm>
            <a:off x="0" y="4133801"/>
            <a:ext cx="2173357" cy="2724199"/>
          </a:xfrm>
          <a:prstGeom prst="rect">
            <a:avLst/>
          </a:prstGeom>
        </p:spPr>
      </p:pic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30D29BF1-2C77-1FA0-AD75-16092335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4156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30183156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795957245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54496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241597"/>
                  </a:ext>
                </a:extLst>
              </a:tr>
            </a:tbl>
          </a:graphicData>
        </a:graphic>
      </p:graphicFrame>
      <p:pic>
        <p:nvPicPr>
          <p:cNvPr id="7" name="תמונה 6">
            <a:extLst>
              <a:ext uri="{FF2B5EF4-FFF2-40B4-BE49-F238E27FC236}">
                <a16:creationId xmlns:a16="http://schemas.microsoft.com/office/drawing/2014/main" id="{A13B641E-DD53-8791-9873-EAAC44C36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" b="17295"/>
          <a:stretch/>
        </p:blipFill>
        <p:spPr>
          <a:xfrm>
            <a:off x="-1" y="704801"/>
            <a:ext cx="2173357" cy="272419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92FA983-67C5-0334-5D4A-3D303A03A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" b="17295"/>
          <a:stretch/>
        </p:blipFill>
        <p:spPr>
          <a:xfrm>
            <a:off x="6095999" y="4133801"/>
            <a:ext cx="2173357" cy="272419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A3F44B7-912D-B015-606E-23ACD27A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" b="17295"/>
          <a:stretch/>
        </p:blipFill>
        <p:spPr>
          <a:xfrm>
            <a:off x="6095998" y="704801"/>
            <a:ext cx="2173357" cy="2724199"/>
          </a:xfrm>
          <a:prstGeom prst="rect">
            <a:avLst/>
          </a:prstGeom>
        </p:spPr>
      </p:pic>
      <p:sp>
        <p:nvSpPr>
          <p:cNvPr id="11" name="כותרת 10">
            <a:extLst>
              <a:ext uri="{FF2B5EF4-FFF2-40B4-BE49-F238E27FC236}">
                <a16:creationId xmlns:a16="http://schemas.microsoft.com/office/drawing/2014/main" id="{83C492FE-C664-B9B1-3462-6F4CCFB093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079" y="181581"/>
            <a:ext cx="610925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4E4F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כוחות ההתמודדות שזיהיתי אצל הדמות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טבלה 11">
            <a:extLst>
              <a:ext uri="{FF2B5EF4-FFF2-40B4-BE49-F238E27FC236}">
                <a16:creationId xmlns:a16="http://schemas.microsoft.com/office/drawing/2014/main" id="{CD9E4847-00F6-4B60-5406-D2C6B17A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90798"/>
              </p:ext>
            </p:extLst>
          </p:nvPr>
        </p:nvGraphicFramePr>
        <p:xfrm>
          <a:off x="8113644" y="704801"/>
          <a:ext cx="3935896" cy="24961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35896">
                  <a:extLst>
                    <a:ext uri="{9D8B030D-6E8A-4147-A177-3AD203B41FA5}">
                      <a16:colId xmlns:a16="http://schemas.microsoft.com/office/drawing/2014/main" val="3599066298"/>
                    </a:ext>
                  </a:extLst>
                </a:gridCol>
              </a:tblGrid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29838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96895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68667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47058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170618"/>
                  </a:ext>
                </a:extLst>
              </a:tr>
            </a:tbl>
          </a:graphicData>
        </a:graphic>
      </p:graphicFrame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668BFEAA-C38B-7733-EF86-1B9B0C52F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271672" y="149833"/>
            <a:ext cx="6109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4E4F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כוחות ההתמודדות שזיהיתי אצל הדמות</a:t>
            </a:r>
            <a:endParaRPr lang="he-IL" sz="2800" dirty="0"/>
          </a:p>
        </p:txBody>
      </p:sp>
      <p:graphicFrame>
        <p:nvGraphicFramePr>
          <p:cNvPr id="14" name="טבלה 13">
            <a:extLst>
              <a:ext uri="{FF2B5EF4-FFF2-40B4-BE49-F238E27FC236}">
                <a16:creationId xmlns:a16="http://schemas.microsoft.com/office/drawing/2014/main" id="{6873BEA0-4669-C3A1-883D-544645D75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855266"/>
              </p:ext>
            </p:extLst>
          </p:nvPr>
        </p:nvGraphicFramePr>
        <p:xfrm>
          <a:off x="2030893" y="673053"/>
          <a:ext cx="3935896" cy="24961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35896">
                  <a:extLst>
                    <a:ext uri="{9D8B030D-6E8A-4147-A177-3AD203B41FA5}">
                      <a16:colId xmlns:a16="http://schemas.microsoft.com/office/drawing/2014/main" val="3599066298"/>
                    </a:ext>
                  </a:extLst>
                </a:gridCol>
              </a:tblGrid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29838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96895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68667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47058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170618"/>
                  </a:ext>
                </a:extLst>
              </a:tr>
            </a:tbl>
          </a:graphicData>
        </a:graphic>
      </p:graphicFrame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2804DC77-7585-6CA7-7AC2-7F504E5B6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37583" y="3701613"/>
            <a:ext cx="6109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4E4F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כוחות ההתמודדות שזיהיתי אצל הדמות</a:t>
            </a:r>
            <a:endParaRPr lang="he-IL" sz="2800" dirty="0"/>
          </a:p>
        </p:txBody>
      </p:sp>
      <p:graphicFrame>
        <p:nvGraphicFramePr>
          <p:cNvPr id="20" name="טבלה 19">
            <a:extLst>
              <a:ext uri="{FF2B5EF4-FFF2-40B4-BE49-F238E27FC236}">
                <a16:creationId xmlns:a16="http://schemas.microsoft.com/office/drawing/2014/main" id="{757283CB-45BD-5C2B-E90E-7227B740C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00725"/>
              </p:ext>
            </p:extLst>
          </p:nvPr>
        </p:nvGraphicFramePr>
        <p:xfrm>
          <a:off x="8140148" y="4224833"/>
          <a:ext cx="3935896" cy="24961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35896">
                  <a:extLst>
                    <a:ext uri="{9D8B030D-6E8A-4147-A177-3AD203B41FA5}">
                      <a16:colId xmlns:a16="http://schemas.microsoft.com/office/drawing/2014/main" val="3599066298"/>
                    </a:ext>
                  </a:extLst>
                </a:gridCol>
              </a:tblGrid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29838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96895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68667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47058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170618"/>
                  </a:ext>
                </a:extLst>
              </a:tr>
            </a:tbl>
          </a:graphicData>
        </a:graphic>
      </p:graphicFrame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232649C7-CE78-5E48-2AED-C1FF9E2A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245168" y="3669865"/>
            <a:ext cx="6109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4E4F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כוחות ההתמודדות שזיהיתי אצל הדמות</a:t>
            </a:r>
            <a:endParaRPr lang="he-IL" sz="2800" dirty="0"/>
          </a:p>
        </p:txBody>
      </p:sp>
      <p:graphicFrame>
        <p:nvGraphicFramePr>
          <p:cNvPr id="22" name="טבלה 21">
            <a:extLst>
              <a:ext uri="{FF2B5EF4-FFF2-40B4-BE49-F238E27FC236}">
                <a16:creationId xmlns:a16="http://schemas.microsoft.com/office/drawing/2014/main" id="{C35FD3C2-CEC2-087C-254D-42E74CE8A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98625"/>
              </p:ext>
            </p:extLst>
          </p:nvPr>
        </p:nvGraphicFramePr>
        <p:xfrm>
          <a:off x="2057397" y="4193085"/>
          <a:ext cx="3935896" cy="24961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35896">
                  <a:extLst>
                    <a:ext uri="{9D8B030D-6E8A-4147-A177-3AD203B41FA5}">
                      <a16:colId xmlns:a16="http://schemas.microsoft.com/office/drawing/2014/main" val="3599066298"/>
                    </a:ext>
                  </a:extLst>
                </a:gridCol>
              </a:tblGrid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29838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96895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68667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470586"/>
                  </a:ext>
                </a:extLst>
              </a:tr>
              <a:tr h="49923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17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31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04965A8-63D3-3927-49AD-C51318478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58"/>
          <a:stretch/>
        </p:blipFill>
        <p:spPr bwMode="auto">
          <a:xfrm>
            <a:off x="-293080" y="-314793"/>
            <a:ext cx="12778159" cy="717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56B570E8-16DC-83BE-4DCE-AF62D117C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4633" y="0"/>
            <a:ext cx="11102731" cy="35394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96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"נותן ליעף כוח ולאין אונים עצמה ירבה"</a:t>
            </a:r>
            <a:br>
              <a:rPr lang="he-IL" sz="96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he-IL" sz="28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(ישעיהו מ', כ"ט)</a:t>
            </a:r>
            <a:endParaRPr kumimoji="0" lang="he-IL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D554-7860-37F2-90F8-9F8472060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220;p56">
            <a:extLst>
              <a:ext uri="{FF2B5EF4-FFF2-40B4-BE49-F238E27FC236}">
                <a16:creationId xmlns:a16="http://schemas.microsoft.com/office/drawing/2014/main" id="{871D9191-76D9-630F-CB73-CB81C41E3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8188" y="0"/>
            <a:ext cx="124283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57D471C4-BAA9-4DB7-B99C-E355BD178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8495" y="210037"/>
            <a:ext cx="7431265" cy="41480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AC012566-8D63-985C-0832-179017E3F48D}"/>
              </a:ext>
            </a:extLst>
          </p:cNvPr>
          <p:cNvSpPr txBox="1">
            <a:spLocks/>
          </p:cNvSpPr>
          <p:nvPr/>
        </p:nvSpPr>
        <p:spPr>
          <a:xfrm>
            <a:off x="4848738" y="250896"/>
            <a:ext cx="6950818" cy="40934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rtl="1">
              <a:spcBef>
                <a:spcPts val="0"/>
              </a:spcBef>
              <a:defRPr/>
            </a:pPr>
            <a: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נסו לחשוב על מישהו שבעיניכם הוא אדם עם כוחות התמודדות, כוחות נפש, עוצמות פנימיות.</a:t>
            </a:r>
          </a:p>
          <a:p>
            <a:pPr defTabSz="914400" rtl="1">
              <a:spcBef>
                <a:spcPts val="0"/>
              </a:spcBef>
              <a:defRPr/>
            </a:pPr>
            <a: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זה יכול להיות אדם שאתם מכירים אישית או רק שמעתם עליו, זו יכולה להיות דמות מחיי הקודש, מחיי הגבורה, </a:t>
            </a:r>
            <a:b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מסרט או מספר, </a:t>
            </a:r>
            <a:b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אדם מפורסם או אדם שקרוב אליכם.</a:t>
            </a:r>
            <a:b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e-I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600" b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הוא או היא מעוררים בכם?</a:t>
            </a:r>
            <a:endParaRPr lang="he-I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5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C3F72-CAD0-819C-5250-245789BFB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C21769F6-C2CA-E216-C828-1DBAB11F2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" y="-403409"/>
            <a:ext cx="12191580" cy="8125688"/>
          </a:xfrm>
          <a:prstGeom prst="rect">
            <a:avLst/>
          </a:prstGeom>
        </p:spPr>
      </p:pic>
      <p:sp>
        <p:nvSpPr>
          <p:cNvPr id="8" name="כותרת 7">
            <a:extLst>
              <a:ext uri="{FF2B5EF4-FFF2-40B4-BE49-F238E27FC236}">
                <a16:creationId xmlns:a16="http://schemas.microsoft.com/office/drawing/2014/main" id="{CD2C65E4-C838-66D4-A96D-4414DC0D0B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43115"/>
            <a:ext cx="9618259" cy="1107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חוסן מתפתח לאורך כל חיינו.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E15421D-7532-89D8-54C0-A035F63E274A}"/>
              </a:ext>
            </a:extLst>
          </p:cNvPr>
          <p:cNvSpPr txBox="1"/>
          <p:nvPr/>
        </p:nvSpPr>
        <p:spPr>
          <a:xfrm>
            <a:off x="0" y="797113"/>
            <a:ext cx="678293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דעתכם, האם התבוננות על אדם אחר, המעורר בנו השראה,</a:t>
            </a:r>
          </a:p>
          <a:p>
            <a:pPr algn="ctr"/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יכולה לפתח בנו חוסן ולסייע לנו לפתח את הכוחות שלנו?</a:t>
            </a:r>
          </a:p>
        </p:txBody>
      </p:sp>
    </p:spTree>
    <p:extLst>
      <p:ext uri="{BB962C8B-B14F-4D97-AF65-F5344CB8AC3E}">
        <p14:creationId xmlns:p14="http://schemas.microsoft.com/office/powerpoint/2010/main" val="263340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A07B8E3F-662A-926A-00FF-9454CB7EE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12223"/>
            <a:ext cx="12542293" cy="18672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כותרת 10">
            <a:extLst>
              <a:ext uri="{FF2B5EF4-FFF2-40B4-BE49-F238E27FC236}">
                <a16:creationId xmlns:a16="http://schemas.microsoft.com/office/drawing/2014/main" id="{FFDA1D04-02AE-B946-EAC4-EB6843D67F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14153" y="795919"/>
            <a:ext cx="8113985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אנשים מתחזקים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מעצם ההתבוננות באנשים אחרים שאותם הם תופסים כבעלי כוחות.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D32113F-5EDF-49A7-8039-67B10EEBA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064334"/>
            <a:ext cx="655320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22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3F7CE-523D-528C-CCBC-1DC99D697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F0130829-AA54-B89A-9F76-450121204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681318"/>
            <a:ext cx="15078636" cy="7539318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C13830D7-4EC2-D51D-3837-E13828310F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751790" y="524656"/>
            <a:ext cx="5978578" cy="3623138"/>
          </a:xfrm>
          <a:prstGeom prst="roundRect">
            <a:avLst/>
          </a:prstGeom>
          <a:solidFill>
            <a:srgbClr val="8FAE13"/>
          </a:solidFill>
          <a:ln w="25400" cap="flat" cmpd="sng" algn="ctr">
            <a:solidFill>
              <a:schemeClr val="accent1">
                <a:shade val="15000"/>
              </a:schemeClr>
            </a:solidFill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זכוכית מְגַדֶּלֶת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לנסות לראות מקרוב –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בדמות מעורר בי רגשות חמים?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אילו כוחות התמודדות אני מזהה בדמות?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הדמות מלמדת אותי?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הייתי רוצה לשאול אותה או לומר לה?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הדמות מחזקת בי?</a:t>
            </a:r>
          </a:p>
        </p:txBody>
      </p:sp>
    </p:spTree>
    <p:extLst>
      <p:ext uri="{BB962C8B-B14F-4D97-AF65-F5344CB8AC3E}">
        <p14:creationId xmlns:p14="http://schemas.microsoft.com/office/powerpoint/2010/main" val="302101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16A23E6-D275-4BF3-AA4F-0199FC14F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983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D093FAAF-2F81-2584-15B2-AFEA5B4BB7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72984" y="844424"/>
            <a:ext cx="6293616" cy="37030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4E4F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כוחות ההתמודדות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4E4F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שזיהיתם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4E4F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אצל הדמויות</a:t>
            </a:r>
          </a:p>
        </p:txBody>
      </p:sp>
    </p:spTree>
    <p:extLst>
      <p:ext uri="{BB962C8B-B14F-4D97-AF65-F5344CB8AC3E}">
        <p14:creationId xmlns:p14="http://schemas.microsoft.com/office/powerpoint/2010/main" val="14359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40C9969-797E-60E8-1DAF-7759A52C7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45" y="-162767"/>
            <a:ext cx="7825909" cy="7183533"/>
          </a:xfrm>
          <a:prstGeom prst="ellipse">
            <a:avLst/>
          </a:prstGeom>
        </p:spPr>
      </p:pic>
      <p:sp>
        <p:nvSpPr>
          <p:cNvPr id="16" name="כותרת 15">
            <a:extLst>
              <a:ext uri="{FF2B5EF4-FFF2-40B4-BE49-F238E27FC236}">
                <a16:creationId xmlns:a16="http://schemas.microsoft.com/office/drawing/2014/main" id="{5FABD1DC-5888-393C-75F7-749C86BAAD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7063" y="2902857"/>
            <a:ext cx="1989218" cy="11096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גש"ר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מאח"ד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257771FE-9121-4651-2984-D770EE829E65}"/>
              </a:ext>
            </a:extLst>
          </p:cNvPr>
          <p:cNvSpPr/>
          <p:nvPr/>
        </p:nvSpPr>
        <p:spPr>
          <a:xfrm>
            <a:off x="5880794" y="295601"/>
            <a:ext cx="402336" cy="280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617348C8-EAF2-78F1-CAE8-53266CFE44E5}"/>
              </a:ext>
            </a:extLst>
          </p:cNvPr>
          <p:cNvSpPr/>
          <p:nvPr/>
        </p:nvSpPr>
        <p:spPr>
          <a:xfrm>
            <a:off x="4818309" y="738454"/>
            <a:ext cx="2546355" cy="14580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גוף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ביצוע פעולות פיזיות מרגיעות כמו התעמלות, הרפיה, שתייה ועוד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F898344-90EE-3319-5C25-D0320110BB15}"/>
              </a:ext>
            </a:extLst>
          </p:cNvPr>
          <p:cNvSpPr/>
          <p:nvPr/>
        </p:nvSpPr>
        <p:spPr>
          <a:xfrm>
            <a:off x="8741128" y="1788629"/>
            <a:ext cx="402336" cy="280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96EA0BC7-79CD-A42D-3F33-9801732B79CB}"/>
              </a:ext>
            </a:extLst>
          </p:cNvPr>
          <p:cNvSpPr/>
          <p:nvPr/>
        </p:nvSpPr>
        <p:spPr>
          <a:xfrm>
            <a:off x="7033163" y="1667721"/>
            <a:ext cx="2039467" cy="14580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שכל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הבנת המציאות, חשיבה חיובית, פתרון בעיות וקבלת החלטות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D8F0702F-0B27-DF40-8BF3-BB713F564E73}"/>
              </a:ext>
            </a:extLst>
          </p:cNvPr>
          <p:cNvSpPr/>
          <p:nvPr/>
        </p:nvSpPr>
        <p:spPr>
          <a:xfrm>
            <a:off x="8728936" y="4767330"/>
            <a:ext cx="402336" cy="280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F486659-03AA-E9DD-EBBA-A766D897C320}"/>
              </a:ext>
            </a:extLst>
          </p:cNvPr>
          <p:cNvSpPr/>
          <p:nvPr/>
        </p:nvSpPr>
        <p:spPr>
          <a:xfrm>
            <a:off x="7061382" y="3690889"/>
            <a:ext cx="1845242" cy="14580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רגש 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שחרור ובינוי רגשי באמצעים שונים כמו הבעה ויצירה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46F22B25-2EEF-11C5-1EC3-055F7CEF6B5F}"/>
              </a:ext>
            </a:extLst>
          </p:cNvPr>
          <p:cNvSpPr/>
          <p:nvPr/>
        </p:nvSpPr>
        <p:spPr>
          <a:xfrm>
            <a:off x="5638660" y="6319306"/>
            <a:ext cx="914540" cy="2335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מא</a:t>
            </a:r>
            <a:endParaRPr lang="he-I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B875A1BC-942F-A7E0-13A3-C65ED59C29B5}"/>
              </a:ext>
            </a:extLst>
          </p:cNvPr>
          <p:cNvSpPr/>
          <p:nvPr/>
        </p:nvSpPr>
        <p:spPr>
          <a:xfrm>
            <a:off x="4973111" y="4690024"/>
            <a:ext cx="2324630" cy="1458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מערכת אמונות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חיזוק אמונות וערכים, תפילה, תקווה, מתן משמעות לאירועים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02C096D1-5CAE-DC67-AA11-F1890A8C00D0}"/>
              </a:ext>
            </a:extLst>
          </p:cNvPr>
          <p:cNvSpPr/>
          <p:nvPr/>
        </p:nvSpPr>
        <p:spPr>
          <a:xfrm>
            <a:off x="3082742" y="4770014"/>
            <a:ext cx="402336" cy="280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7825A45-E132-75CF-B0DA-DBD137691D65}"/>
              </a:ext>
            </a:extLst>
          </p:cNvPr>
          <p:cNvSpPr/>
          <p:nvPr/>
        </p:nvSpPr>
        <p:spPr>
          <a:xfrm>
            <a:off x="3364228" y="3690889"/>
            <a:ext cx="1667554" cy="14580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חברה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קבלת תמיכה ממשפחה וחברים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EF3BAF33-C7CA-D7BB-7C7A-9DD97E37957F}"/>
              </a:ext>
            </a:extLst>
          </p:cNvPr>
          <p:cNvSpPr/>
          <p:nvPr/>
        </p:nvSpPr>
        <p:spPr>
          <a:xfrm>
            <a:off x="3053398" y="1819109"/>
            <a:ext cx="402336" cy="280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12293ABB-D251-9036-DB97-6262ACD7E7B6}"/>
              </a:ext>
            </a:extLst>
          </p:cNvPr>
          <p:cNvSpPr/>
          <p:nvPr/>
        </p:nvSpPr>
        <p:spPr>
          <a:xfrm>
            <a:off x="3247604" y="1667721"/>
            <a:ext cx="1784178" cy="14580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דמיון 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שימוש בדמיון, יצירתיות והומור</a:t>
            </a:r>
          </a:p>
        </p:txBody>
      </p:sp>
    </p:spTree>
    <p:extLst>
      <p:ext uri="{BB962C8B-B14F-4D97-AF65-F5344CB8AC3E}">
        <p14:creationId xmlns:p14="http://schemas.microsoft.com/office/powerpoint/2010/main" val="69874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21E98655-A880-85AD-1555-1BE8B602B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00CC7B3-B7BB-C453-C362-AAD7C4C23F9A}"/>
              </a:ext>
            </a:extLst>
          </p:cNvPr>
          <p:cNvSpPr txBox="1">
            <a:spLocks/>
          </p:cNvSpPr>
          <p:nvPr/>
        </p:nvSpPr>
        <p:spPr>
          <a:xfrm>
            <a:off x="375918" y="197624"/>
            <a:ext cx="11440159" cy="236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e-IL" sz="5400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he-IL" sz="54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וקווי ה' יחליפו </a:t>
            </a:r>
            <a:r>
              <a:rPr lang="he-IL" sz="5400" b="0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כח</a:t>
            </a:r>
            <a:r>
              <a:rPr lang="he-IL" sz="54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יעלו אבר כנשרים ירוצו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e-IL" sz="54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ולא ייגעו ילכו ולא </a:t>
            </a:r>
            <a:r>
              <a:rPr lang="he-IL" sz="5400" b="0" i="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ייעפו</a:t>
            </a:r>
            <a:r>
              <a:rPr lang="he-IL" sz="54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e-IL" sz="40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(ישעיהו מ', לא)</a:t>
            </a:r>
            <a:endParaRPr lang="he-IL" sz="8000" b="1" dirty="0">
              <a:solidFill>
                <a:srgbClr val="4E4F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715A7E8-666D-40FA-7514-6832A17C7F46}"/>
              </a:ext>
            </a:extLst>
          </p:cNvPr>
          <p:cNvSpPr txBox="1">
            <a:spLocks/>
          </p:cNvSpPr>
          <p:nvPr/>
        </p:nvSpPr>
        <p:spPr>
          <a:xfrm>
            <a:off x="2000247" y="2767280"/>
            <a:ext cx="8191499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e-IL" sz="8000" b="1" dirty="0">
                <a:solidFill>
                  <a:srgbClr val="4E4F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כוח שאקח איתי לדרך</a:t>
            </a:r>
          </a:p>
        </p:txBody>
      </p:sp>
    </p:spTree>
    <p:extLst>
      <p:ext uri="{BB962C8B-B14F-4D97-AF65-F5344CB8AC3E}">
        <p14:creationId xmlns:p14="http://schemas.microsoft.com/office/powerpoint/2010/main" val="78575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21442</TotalTime>
  <Words>753</Words>
  <Application>Microsoft Office PowerPoint</Application>
  <PresentationFormat>מסך רחב</PresentationFormat>
  <Paragraphs>117</Paragraphs>
  <Slides>12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Heebo</vt:lpstr>
      <vt:lpstr>OSTachles-bold</vt:lpstr>
      <vt:lpstr>Office Theme</vt:lpstr>
      <vt:lpstr>1_Office Theme</vt:lpstr>
      <vt:lpstr>1_ערכת נושא Office</vt:lpstr>
      <vt:lpstr>זכוכית מְגַדֶּלֶת</vt:lpstr>
      <vt:lpstr>"נותן ליעף כוח ולאין אונים עצמה ירבה" (ישעיהו מ', כ"ט)</vt:lpstr>
      <vt:lpstr>מצגת של PowerPoint‏</vt:lpstr>
      <vt:lpstr>חוסן מתפתח לאורך כל חיינו.</vt:lpstr>
      <vt:lpstr>אנשים מתחזקים מעצם ההתבוננות באנשים אחרים שאותם הם תופסים כבעלי כוחות.</vt:lpstr>
      <vt:lpstr>זכוכית מְגַדֶּלֶת לנסות לראות מקרוב –   מה בדמות מעורר בי רגשות חמים? אילו כוחות התמודדות אני מזהה בדמות? מה הדמות מלמדת אותי? מה הייתי רוצה לשאול אותה או לומר לה? מה הדמות מחזקת בי?</vt:lpstr>
      <vt:lpstr>כוחות ההתמודדות שזיהיתם אצל הדמויות</vt:lpstr>
      <vt:lpstr>גש"ר מאח"ד</vt:lpstr>
      <vt:lpstr>מצגת של PowerPoint‏</vt:lpstr>
      <vt:lpstr>להדפסה</vt:lpstr>
      <vt:lpstr>זכוכית מְגַדֶּלֶת</vt:lpstr>
      <vt:lpstr>כוחות ההתמודדות שזיהיתי אצל הדמות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מאגרי כ"ח</dc:title>
  <dc:creator>Dafna Hadar Pecker</dc:creator>
  <cp:lastModifiedBy>יפעת זץ</cp:lastModifiedBy>
  <cp:revision>187</cp:revision>
  <dcterms:created xsi:type="dcterms:W3CDTF">2023-10-09T18:58:42Z</dcterms:created>
  <dcterms:modified xsi:type="dcterms:W3CDTF">2025-04-02T04:23:39Z</dcterms:modified>
</cp:coreProperties>
</file>