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2" r:id="rId2"/>
    <p:sldId id="283" r:id="rId3"/>
    <p:sldId id="3063" r:id="rId4"/>
    <p:sldId id="3067" r:id="rId5"/>
    <p:sldId id="3066" r:id="rId6"/>
    <p:sldId id="3068" r:id="rId7"/>
    <p:sldId id="3069" r:id="rId8"/>
    <p:sldId id="3070" r:id="rId9"/>
    <p:sldId id="3071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A38"/>
    <a:srgbClr val="7E35B5"/>
    <a:srgbClr val="FFD286"/>
    <a:srgbClr val="D8BEEC"/>
    <a:srgbClr val="8E85C3"/>
    <a:srgbClr val="9DB2AF"/>
    <a:srgbClr val="E8D8F4"/>
    <a:srgbClr val="98D8C5"/>
    <a:srgbClr val="31836C"/>
    <a:srgbClr val="B8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56463" autoAdjust="0"/>
  </p:normalViewPr>
  <p:slideViewPr>
    <p:cSldViewPr snapToGrid="0">
      <p:cViewPr varScale="1">
        <p:scale>
          <a:sx n="64" d="100"/>
          <a:sy n="64" d="100"/>
        </p:scale>
        <p:origin x="17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80E0C8E-0F33-463F-96D5-0CC291C3208C}" type="datetimeFigureOut">
              <a:rPr lang="he-IL" smtClean="0"/>
              <a:t>כ"ב/שבט/תשפ"ה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C53375-EFC0-42B6-B04B-4887578219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2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בפעילות זו נבקש לסייע לאנשי הצוות לזהות את </a:t>
            </a:r>
            <a:r>
              <a:rPr lang="he-IL"/>
              <a:t>הכוחות המנהיגותיים הקיימים בהם.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0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נחלק לחברי הצוות מחזיק מפתחות/ קופסת מתנה בהם יוכל לשמור את הכרטיסיות הנבחרות. </a:t>
            </a:r>
          </a:p>
          <a:p>
            <a:pPr algn="r" rtl="1"/>
            <a:r>
              <a:rPr lang="he-IL" dirty="0"/>
              <a:t>שלב ראשון: כל אחד יבחר בשלושה כוחות מנהיגותיים אותם הם מרגיש שיש לו בעת הזו.</a:t>
            </a:r>
          </a:p>
          <a:p>
            <a:pPr algn="r" rtl="1"/>
            <a:r>
              <a:rPr lang="he-IL" dirty="0"/>
              <a:t>שלב שני: כל אחד יבחר בכוח אותו היה רוצה להעניק לאיש הצוות שמימינו כמתנה שתסייע לו בעת הזו. </a:t>
            </a:r>
          </a:p>
          <a:p>
            <a:pPr algn="r" rtl="1"/>
            <a:r>
              <a:rPr lang="he-IL" dirty="0"/>
              <a:t>שלב שלישי: כל אחד מהנוכחים בוחר בכוח אותו היה רוצה לחזק.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בתום הפעילות, נשאל: </a:t>
            </a:r>
          </a:p>
          <a:p>
            <a:pPr algn="r" rtl="1"/>
            <a:r>
              <a:rPr lang="he-IL" dirty="0"/>
              <a:t>מה התאפשר לכם בפעילות?</a:t>
            </a:r>
          </a:p>
          <a:p>
            <a:pPr algn="r" rtl="1"/>
            <a:r>
              <a:rPr lang="he-IL" dirty="0"/>
              <a:t>נדגיש את כוח השיתוף </a:t>
            </a:r>
            <a:r>
              <a:rPr lang="he-IL" dirty="0" err="1"/>
              <a:t>והיחד</a:t>
            </a:r>
            <a:r>
              <a:rPr lang="he-IL" dirty="0"/>
              <a:t> ונשוחח על תפקידם כמנהיגים.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53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48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33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21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70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18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17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2" y="-450654"/>
            <a:ext cx="4716275" cy="471627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60A2609-3ABE-955E-6A71-B62E0CA34F79}"/>
              </a:ext>
            </a:extLst>
          </p:cNvPr>
          <p:cNvSpPr txBox="1"/>
          <p:nvPr/>
        </p:nvSpPr>
        <p:spPr>
          <a:xfrm>
            <a:off x="5626192" y="5785935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</p:txBody>
      </p:sp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7" y="5146475"/>
            <a:ext cx="7777986" cy="8764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5B7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הכוחות שלי </a:t>
            </a: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oogle Shape;121;p15">
            <a:extLst>
              <a:ext uri="{FF2B5EF4-FFF2-40B4-BE49-F238E27FC236}">
                <a16:creationId xmlns:a16="http://schemas.microsoft.com/office/drawing/2014/main" id="{326815BF-EA52-5517-7B58-B57ED1064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95" y="100885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0508AE0-1B32-4852-2007-CA08A1E5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oogle Shape;127;p15">
            <a:extLst>
              <a:ext uri="{FF2B5EF4-FFF2-40B4-BE49-F238E27FC236}">
                <a16:creationId xmlns:a16="http://schemas.microsoft.com/office/drawing/2014/main" id="{DC1097BA-5B40-3E72-69F5-10BD2EF34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1081" y="-77405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E21FE69A-CD36-1E17-8639-A1CBD228D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72001">
            <a:off x="9255631" y="4524623"/>
            <a:ext cx="3073005" cy="1818248"/>
          </a:xfrm>
          <a:custGeom>
            <a:avLst/>
            <a:gdLst/>
            <a:ahLst/>
            <a:cxnLst/>
            <a:rect l="l" t="t" r="r" b="b"/>
            <a:pathLst>
              <a:path w="7850769" h="3336577">
                <a:moveTo>
                  <a:pt x="0" y="0"/>
                </a:moveTo>
                <a:lnTo>
                  <a:pt x="7850769" y="0"/>
                </a:lnTo>
                <a:lnTo>
                  <a:pt x="7850769" y="3336577"/>
                </a:lnTo>
                <a:lnTo>
                  <a:pt x="0" y="3336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3CC9686-8FAF-DA44-A071-56CB3829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143719" flipH="1">
            <a:off x="-658899" y="-290684"/>
            <a:ext cx="5026774" cy="2136379"/>
          </a:xfrm>
          <a:custGeom>
            <a:avLst/>
            <a:gdLst/>
            <a:ahLst/>
            <a:cxnLst/>
            <a:rect l="l" t="t" r="r" b="b"/>
            <a:pathLst>
              <a:path w="7540161" h="3204568">
                <a:moveTo>
                  <a:pt x="7540161" y="0"/>
                </a:moveTo>
                <a:lnTo>
                  <a:pt x="0" y="0"/>
                </a:lnTo>
                <a:lnTo>
                  <a:pt x="0" y="3204569"/>
                </a:lnTo>
                <a:lnTo>
                  <a:pt x="7540161" y="3204569"/>
                </a:lnTo>
                <a:lnTo>
                  <a:pt x="75401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B64B4B4-459A-2029-FCD9-A0C8739F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72001">
            <a:off x="8085839" y="6280895"/>
            <a:ext cx="1414450" cy="1134037"/>
          </a:xfrm>
          <a:custGeom>
            <a:avLst/>
            <a:gdLst/>
            <a:ahLst/>
            <a:cxnLst/>
            <a:rect l="l" t="t" r="r" b="b"/>
            <a:pathLst>
              <a:path w="7850769" h="3336577">
                <a:moveTo>
                  <a:pt x="0" y="0"/>
                </a:moveTo>
                <a:lnTo>
                  <a:pt x="7850768" y="0"/>
                </a:lnTo>
                <a:lnTo>
                  <a:pt x="7850768" y="3336576"/>
                </a:lnTo>
                <a:lnTo>
                  <a:pt x="0" y="3336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DC0BA4F-BB98-D9EE-A1DD-DE777556D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130" y="-941642"/>
            <a:ext cx="4378178" cy="437817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25D98C8-E582-8A9A-586E-B4CA9237B38F}"/>
              </a:ext>
            </a:extLst>
          </p:cNvPr>
          <p:cNvSpPr txBox="1"/>
          <p:nvPr/>
        </p:nvSpPr>
        <p:spPr>
          <a:xfrm>
            <a:off x="1191200" y="2230696"/>
            <a:ext cx="9654363" cy="42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המאגר, שייבנה בהדרגה, יתעדכן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בשפ"ינט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ואתם תוכלו להיכנס ולקבל עוד ועוד כלים לחיזוק שלומות הצוות (רווחה נפשית) ביטחון ומשמעות. בעזרת כלי השיח, הפעילויות והרעיונות שיתווספו למאגר תוכלו להכיר בתחושת השליחות והמשמעות העמוקה של אנשי הצוות</a:t>
            </a:r>
            <a:r>
              <a:rPr lang="he-IL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ssistant" pitchFamily="2" charset="-79"/>
              </a:rPr>
              <a:t>, </a:t>
            </a:r>
            <a:r>
              <a:rPr lang="he-I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ולשמר אותה בעזרת מחוות גלויות של הערכה, כבוד ואכפתיות. מחוות קשר שיאפשרו לצוות לשמר את תחושת המשמעות גם ברגעי שחיקה ומורכבות.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ssistant" pitchFamily="2" charset="-79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היחד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הקבוצתי" והקשרים הבין-אישיים יאפשרו לשתף בחוויותיהם, להיתמך ולתמוך, לעבד את רגשותיהם לסייע לרווחה הנפשית, ולהרחיב את מאגר כוחות ההתמודדות שלהם.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ssistant" pitchFamily="2" charset="-79"/>
              </a:rPr>
              <a:t>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חשוב להפעיל שיקול דעת ולגלות רגישות בבחירת כלי השיח והפעילויות ולהתאימם לאנשי הצוות ולצורכיהם.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06E69A45-B152-9001-CC65-02D6BF5164FF}"/>
              </a:ext>
            </a:extLst>
          </p:cNvPr>
          <p:cNvSpPr txBox="1">
            <a:spLocks/>
          </p:cNvSpPr>
          <p:nvPr/>
        </p:nvSpPr>
        <p:spPr>
          <a:xfrm>
            <a:off x="2128806" y="1652597"/>
            <a:ext cx="7865808" cy="447061"/>
          </a:xfrm>
          <a:prstGeom prst="rect">
            <a:avLst/>
          </a:prstGeom>
        </p:spPr>
        <p:txBody>
          <a:bodyPr anchor="ctr"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"כן, מאין כוחות לשאוב..." (רחל שפירא)</a:t>
            </a:r>
            <a:endParaRPr kumimoji="0" lang="he-IL" sz="6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174A905-1BF1-DC60-3911-8C063AA4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83" y="0"/>
            <a:ext cx="9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C23286E-82A8-0F1F-3A53-50A9E687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27" y="0"/>
            <a:ext cx="10213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1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37BD607-56CD-DD34-81AD-A5EA89413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9758FF8-F4F8-17C3-9922-2B7AEB50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77" y="0"/>
            <a:ext cx="10083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C56400A-4C94-CF76-048F-F9780CB1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" y="0"/>
            <a:ext cx="9934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133C948-9B4A-B907-A590-78C6FC36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6" y="0"/>
            <a:ext cx="1015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829D4EA-6050-453E-6CB4-76EED1E7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6" y="0"/>
            <a:ext cx="1015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58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259</Words>
  <Application>Microsoft Office PowerPoint</Application>
  <PresentationFormat>מסך רחב</PresentationFormat>
  <Paragraphs>32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איילת רייך</cp:lastModifiedBy>
  <cp:revision>44</cp:revision>
  <dcterms:created xsi:type="dcterms:W3CDTF">2023-10-24T07:33:22Z</dcterms:created>
  <dcterms:modified xsi:type="dcterms:W3CDTF">2025-02-20T15:48:46Z</dcterms:modified>
</cp:coreProperties>
</file>