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47" r:id="rId2"/>
    <p:sldMasterId id="2147483763" r:id="rId3"/>
    <p:sldMasterId id="2147483775" r:id="rId4"/>
  </p:sldMasterIdLst>
  <p:notesMasterIdLst>
    <p:notesMasterId r:id="rId27"/>
  </p:notesMasterIdLst>
  <p:sldIdLst>
    <p:sldId id="282" r:id="rId5"/>
    <p:sldId id="614" r:id="rId6"/>
    <p:sldId id="615" r:id="rId7"/>
    <p:sldId id="624" r:id="rId8"/>
    <p:sldId id="3031" r:id="rId9"/>
    <p:sldId id="3034" r:id="rId10"/>
    <p:sldId id="3051" r:id="rId11"/>
    <p:sldId id="3036" r:id="rId12"/>
    <p:sldId id="3047" r:id="rId13"/>
    <p:sldId id="3052" r:id="rId14"/>
    <p:sldId id="3046" r:id="rId15"/>
    <p:sldId id="259" r:id="rId16"/>
    <p:sldId id="627" r:id="rId17"/>
    <p:sldId id="264" r:id="rId18"/>
    <p:sldId id="616" r:id="rId19"/>
    <p:sldId id="3041" r:id="rId20"/>
    <p:sldId id="272" r:id="rId21"/>
    <p:sldId id="3048" r:id="rId22"/>
    <p:sldId id="3049" r:id="rId23"/>
    <p:sldId id="3050" r:id="rId24"/>
    <p:sldId id="3053" r:id="rId25"/>
    <p:sldId id="618"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27"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7F4"/>
    <a:srgbClr val="2F6665"/>
    <a:srgbClr val="E1DCE7"/>
    <a:srgbClr val="DCEAF7"/>
    <a:srgbClr val="648184"/>
    <a:srgbClr val="F3F3F3"/>
    <a:srgbClr val="F4F4F4"/>
    <a:srgbClr val="B9D6B3"/>
    <a:srgbClr val="BCD8E0"/>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444" autoAdjust="0"/>
    <p:restoredTop sz="79548" autoAdjust="0"/>
  </p:normalViewPr>
  <p:slideViewPr>
    <p:cSldViewPr snapToGrid="0">
      <p:cViewPr varScale="1">
        <p:scale>
          <a:sx n="68" d="100"/>
          <a:sy n="68"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כ"ה/שבט/תשפ"ה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lhasapa.co.il/art.asp?id=38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qkZHICHuJJY?si=AYbBg33hpGIAYrJ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Heebo" pitchFamily="2" charset="-79"/>
                <a:cs typeface="Heebo" pitchFamily="2" charset="-79"/>
              </a:rPr>
              <a:t>מטרת המפגש:</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בתקופה המורכבת בה אנו נמצאים כחברה וכיחידים, יש ערך משמעותי לקידום תהליכי צמיחה אישיים וחברתיים, מתוך המשבר.</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כמו בטבע, גם אצל בני אדם צמיחה יכולה להתרחש גם מתוך מצבי משבר.</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במפגש נבקש לכוון את חברי הצוות להכיר באפשרות לצמיחה גם מתוך מצבי משבר וכן, לזהות גורמים המסייעים לצמיחה ולהתפתחות בתקופה הנוכחית ולקבוע צעדים קטנים ליצירת תנועה לעבר צמיחה.</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dirty="0"/>
          </a:p>
        </p:txBody>
      </p:sp>
    </p:spTree>
    <p:extLst>
      <p:ext uri="{BB962C8B-B14F-4D97-AF65-F5344CB8AC3E}">
        <p14:creationId xmlns:p14="http://schemas.microsoft.com/office/powerpoint/2010/main" val="342213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E8933-7348-5990-8D53-2A5CF3FBC9A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C0352EB-1432-009C-CA86-0580A136CA4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5DF1E8E-F29C-9969-FE3D-45334C5CA6BC}"/>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המשגה:</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נסביר מהו משבר ונזכיר </a:t>
            </a:r>
            <a:r>
              <a:rPr lang="he-IL"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מצבי משבר שונים - כמו מוות של אדם קרוב, מלחמה, אסון טבע, אובדן עבודה, גירושים, הגירה ועוד. </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lang="he-IL"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he-IL" sz="1800" dirty="0">
                <a:latin typeface="Calibri" panose="020F0502020204030204" pitchFamily="34" charset="0"/>
                <a:ea typeface="Calibri" panose="020F0502020204030204" pitchFamily="34" charset="0"/>
                <a:cs typeface="Calibri" panose="020F0502020204030204" pitchFamily="34" charset="0"/>
              </a:rPr>
              <a:t>נאמר כי לצד הקשיים הכרוכים בהתמודדות עם משבר, הוא יכול להוות מנוע לצמיחה וכי דרך התמודדות עם אתגרים, אנו מתפתחים, צומחים ומתקדמים.</a:t>
            </a:r>
          </a:p>
          <a:p>
            <a:endParaRPr lang="he-IL"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מתוך: </a:t>
            </a:r>
            <a:r>
              <a:rPr lang="he-IL" sz="2800" b="1" dirty="0">
                <a:latin typeface="Calibri" panose="020F0502020204030204" pitchFamily="34" charset="0"/>
                <a:ea typeface="Calibri" panose="020F0502020204030204" pitchFamily="34" charset="0"/>
                <a:cs typeface="Calibri" panose="020F0502020204030204" pitchFamily="34" charset="0"/>
              </a:rPr>
              <a:t>"</a:t>
            </a:r>
            <a:r>
              <a:rPr lang="he-IL" sz="1200" b="1" dirty="0">
                <a:latin typeface="Calibri" panose="020F0502020204030204" pitchFamily="34" charset="0"/>
                <a:ea typeface="Calibri" panose="020F0502020204030204" pitchFamily="34" charset="0"/>
                <a:cs typeface="Calibri" panose="020F0502020204030204" pitchFamily="34" charset="0"/>
              </a:rPr>
              <a:t>צמיחה אישית מתוך משבר", </a:t>
            </a:r>
            <a:r>
              <a:rPr lang="he-IL" sz="1200" dirty="0">
                <a:latin typeface="Calibri" panose="020F0502020204030204" pitchFamily="34" charset="0"/>
                <a:ea typeface="Calibri" panose="020F0502020204030204" pitchFamily="34" charset="0"/>
                <a:cs typeface="Calibri" panose="020F0502020204030204" pitchFamily="34" charset="0"/>
              </a:rPr>
              <a:t>צוות אתר 'על הספה' </a:t>
            </a:r>
            <a:r>
              <a:rPr lang="en-US" sz="1200" dirty="0">
                <a:latin typeface="Calibri" panose="020F0502020204030204" pitchFamily="34" charset="0"/>
                <a:ea typeface="Calibri" panose="020F0502020204030204" pitchFamily="34" charset="0"/>
                <a:cs typeface="Calibri" panose="020F0502020204030204" pitchFamily="34" charset="0"/>
                <a:hlinkClick r:id="rId3"/>
              </a:rPr>
              <a:t>https://www.alhasapa.co.il/art.asp?id=3825-</a:t>
            </a:r>
            <a:endParaRPr lang="he-IL"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FC89B8D4-369A-924C-3846-CBA11242A78C}"/>
              </a:ext>
            </a:extLst>
          </p:cNvPr>
          <p:cNvSpPr>
            <a:spLocks noGrp="1"/>
          </p:cNvSpPr>
          <p:nvPr>
            <p:ph type="sldNum" sz="quarter" idx="5"/>
          </p:nvPr>
        </p:nvSpPr>
        <p:spPr/>
        <p:txBody>
          <a:bodyPr/>
          <a:lstStyle/>
          <a:p>
            <a:fld id="{4D09FABA-6F11-4152-9F65-7E0FE3E5FE2E}" type="slidenum">
              <a:rPr lang="he-IL" smtClean="0"/>
              <a:t>11</a:t>
            </a:fld>
            <a:endParaRPr lang="he-IL"/>
          </a:p>
        </p:txBody>
      </p:sp>
    </p:spTree>
    <p:extLst>
      <p:ext uri="{BB962C8B-B14F-4D97-AF65-F5344CB8AC3E}">
        <p14:creationId xmlns:p14="http://schemas.microsoft.com/office/powerpoint/2010/main" val="382482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נסביר: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ישנם מודלים תיאורטיים שונים של צמיחה ממשבר, המפורסם בהם הוא של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קלהון</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וטדשי</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(1995</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המודל כולל 5 מרכיבים שבהם משתקפת הצמיחה. מרכיבי המודל מתוארים בשקופית.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0000"/>
                </a:solidFill>
                <a:latin typeface="Assistant" pitchFamily="2" charset="-79"/>
                <a:cs typeface="Assistant" pitchFamily="2" charset="-79"/>
              </a:rPr>
              <a:t>לצד ההשלכות השליליות של חוויות קשות ואירועי משבר על האדם שחווה אותם, עשויים להתקיים בו גם </a:t>
            </a:r>
            <a:r>
              <a:rPr lang="he-IL" sz="1200" b="1" i="0" dirty="0">
                <a:solidFill>
                  <a:srgbClr val="000000"/>
                </a:solidFill>
                <a:effectLst/>
                <a:latin typeface="Assistant" pitchFamily="2" charset="-79"/>
                <a:cs typeface="Assistant" pitchFamily="2" charset="-79"/>
              </a:rPr>
              <a:t>שינויים פסיכולוגיים חיוביים המתחוללים כתוצאה מעצם ההתמודדות.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i="0" dirty="0">
                <a:solidFill>
                  <a:srgbClr val="000000"/>
                </a:solidFill>
                <a:effectLst/>
                <a:latin typeface="Assistant" pitchFamily="2" charset="-79"/>
                <a:cs typeface="Assistant" pitchFamily="2" charset="-79"/>
              </a:rPr>
              <a:t>שינויים חיוביים אלו עשויים</a:t>
            </a:r>
            <a:r>
              <a:rPr lang="he-IL" sz="1200" dirty="0">
                <a:solidFill>
                  <a:srgbClr val="000000"/>
                </a:solidFill>
                <a:latin typeface="Assistant" pitchFamily="2" charset="-79"/>
                <a:cs typeface="Assistant" pitchFamily="2" charset="-79"/>
              </a:rPr>
              <a:t> להשתקף במספר תחומים: תחושת חוזק פנימי, שינויים ביחסים בין אישיים, הערכה מחודשת לחיים והכרה באפשרויות חדשות </a:t>
            </a:r>
            <a:r>
              <a:rPr lang="en-US" sz="1200" dirty="0">
                <a:effectLst/>
                <a:latin typeface="Times New Roman" panose="02020603050405020304" pitchFamily="18" charset="0"/>
                <a:ea typeface="Times New Roman" panose="02020603050405020304" pitchFamily="18" charset="0"/>
              </a:rPr>
              <a:t>(Calhoun &amp; Tedeschi, 2006)</a:t>
            </a:r>
            <a:r>
              <a:rPr lang="he-IL" sz="1200" dirty="0">
                <a:solidFill>
                  <a:srgbClr val="000000"/>
                </a:solidFill>
                <a:latin typeface="Assistant" pitchFamily="2" charset="-79"/>
                <a:cs typeface="Assistan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נזמין את חברי הצוות לבדוק לאלו מרכיבים שייכים ההיגדים בהם בחרו</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נושא שהתפתחו בו ונושא שהיו רוצים להתפתח בו.</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12</a:t>
            </a:fld>
            <a:endParaRPr lang="he-IL"/>
          </a:p>
        </p:txBody>
      </p:sp>
    </p:spTree>
    <p:extLst>
      <p:ext uri="{BB962C8B-B14F-4D97-AF65-F5344CB8AC3E}">
        <p14:creationId xmlns:p14="http://schemas.microsoft.com/office/powerpoint/2010/main" val="378492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F445-F23B-82F9-0211-59C07C6BCBF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DE66483-9170-E57A-B21C-2B040381630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1526AA9-AC56-D3E0-B301-3A34C793FB20}"/>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8CC85B1C-C030-7C5E-2567-1C006F4F9290}"/>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163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https://www.daat.ac.il/daat/kitveyet/emunat/02/00202.htm</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B389755-36A6-4E78-B1C5-2CCC1FD6468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2697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C3DFA-98D6-09D4-2558-76F8D92A06A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029F46C-D1B0-6BB0-C1FA-002157FDE98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E4FB4E0-0EAB-2B31-F2CE-0041C4F87802}"/>
              </a:ext>
            </a:extLst>
          </p:cNvPr>
          <p:cNvSpPr>
            <a:spLocks noGrp="1"/>
          </p:cNvSpPr>
          <p:nvPr>
            <p:ph type="body" idx="1"/>
          </p:nvPr>
        </p:nvSpPr>
        <p:spPr/>
        <p:txBody>
          <a:bodyPr/>
          <a:lstStyle/>
          <a:p>
            <a:r>
              <a:rPr lang="he-IL" dirty="0"/>
              <a:t>המשתתפים יחליטו על דבר קטן שירצו לייצר בו תנועה - הצעד הראשון שהם בוחרים לעשות ממחר כדי להתקדם ולצמוח. </a:t>
            </a:r>
            <a:br>
              <a:rPr lang="en-US" dirty="0"/>
            </a:br>
            <a:r>
              <a:rPr lang="he-IL" dirty="0"/>
              <a:t>ניתן להזמין לשתף במליאה.</a:t>
            </a:r>
          </a:p>
          <a:p>
            <a:endParaRPr lang="he-IL" dirty="0"/>
          </a:p>
          <a:p>
            <a:r>
              <a:rPr lang="he-IL" dirty="0"/>
              <a:t>הדף מוכן להדפסה בסוף המצגת.</a:t>
            </a:r>
          </a:p>
        </p:txBody>
      </p:sp>
      <p:sp>
        <p:nvSpPr>
          <p:cNvPr id="4" name="מציין מיקום של מספר שקופית 3">
            <a:extLst>
              <a:ext uri="{FF2B5EF4-FFF2-40B4-BE49-F238E27FC236}">
                <a16:creationId xmlns:a16="http://schemas.microsoft.com/office/drawing/2014/main" id="{8ECB2D60-A2FB-DB5A-49A4-7AE7D8E2AA49}"/>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2758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FAB0F-9C1B-2DDD-8252-A9153A6198D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5D5B2AF-FC5C-6F56-09E3-44655C742CB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CCAEA0A-4748-F055-869C-5BB099872D80}"/>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נשמיע את השיר "יש בך </a:t>
            </a:r>
            <a:r>
              <a:rPr lang="he-IL" dirty="0" err="1"/>
              <a:t>הכל</a:t>
            </a:r>
            <a:r>
              <a:rPr lang="he-IL" dirty="0"/>
              <a:t>" של הזמר עקיבא בקישור </a:t>
            </a:r>
            <a:r>
              <a:rPr lang="en-US" dirty="0"/>
              <a:t>https://www.youtube.com/watch?v=BAUagghhHno</a:t>
            </a: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במקום שיר זה ניתן גם להשמיע את השיר 'היי את' בביצועם של </a:t>
            </a:r>
            <a:r>
              <a:rPr lang="he-IL" dirty="0" err="1"/>
              <a:t>נונו</a:t>
            </a:r>
            <a:r>
              <a:rPr lang="he-IL" dirty="0"/>
              <a:t> וגידי גוב (שירת נשים), הקישור </a:t>
            </a:r>
            <a:r>
              <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https://youtu.be/qkZHICHuJJY?si=AYbBg33hpGIAYrJm</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he-IL" dirty="0"/>
          </a:p>
        </p:txBody>
      </p:sp>
      <p:sp>
        <p:nvSpPr>
          <p:cNvPr id="4" name="מציין מיקום של מספר שקופית 3">
            <a:extLst>
              <a:ext uri="{FF2B5EF4-FFF2-40B4-BE49-F238E27FC236}">
                <a16:creationId xmlns:a16="http://schemas.microsoft.com/office/drawing/2014/main" id="{697F0694-0B90-5534-CF78-66254860B69F}"/>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4510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9BB1-F5E6-4B4C-7281-161A136EADD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529C411-A14A-2C10-19A5-3295860BB76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9FAEE2A-61B8-B0BD-099D-7D1C287487BC}"/>
              </a:ext>
            </a:extLst>
          </p:cNvPr>
          <p:cNvSpPr>
            <a:spLocks noGrp="1"/>
          </p:cNvSpPr>
          <p:nvPr>
            <p:ph type="body" idx="1"/>
          </p:nvPr>
        </p:nvSpPr>
        <p:spPr/>
        <p:txBody>
          <a:bodyPr/>
          <a:lstStyle/>
          <a:p>
            <a:r>
              <a:rPr lang="he-IL" dirty="0"/>
              <a:t>היגדים להדפסה – לפעילות בשקופית 6.</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מבוססים על השאלון "צמיחה פוסט טראומטית"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en-US" sz="1800" dirty="0"/>
              <a:t>Tedeschi &amp; Calhoun, 1996)</a:t>
            </a:r>
            <a:r>
              <a:rPr lang="he-IL" sz="1800" dirty="0"/>
              <a:t>.</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846D5605-C938-3BDA-3F8E-FA4810BDB187}"/>
              </a:ext>
            </a:extLst>
          </p:cNvPr>
          <p:cNvSpPr>
            <a:spLocks noGrp="1"/>
          </p:cNvSpPr>
          <p:nvPr>
            <p:ph type="sldNum" sz="quarter" idx="5"/>
          </p:nvPr>
        </p:nvSpPr>
        <p:spPr/>
        <p:txBody>
          <a:bodyPr/>
          <a:lstStyle/>
          <a:p>
            <a:fld id="{4D09FABA-6F11-4152-9F65-7E0FE3E5FE2E}" type="slidenum">
              <a:rPr lang="he-IL" smtClean="0"/>
              <a:t>18</a:t>
            </a:fld>
            <a:endParaRPr lang="he-IL"/>
          </a:p>
        </p:txBody>
      </p:sp>
    </p:spTree>
    <p:extLst>
      <p:ext uri="{BB962C8B-B14F-4D97-AF65-F5344CB8AC3E}">
        <p14:creationId xmlns:p14="http://schemas.microsoft.com/office/powerpoint/2010/main" val="257490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B2CD-D918-0AFC-5BCA-89A4321B6DB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0CD6442-4657-7005-AD55-858133835B4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5F20020-939E-6716-1FC2-9EEA518F545A}"/>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מבוססים על השאלון "צמיחה פוסט טראומטית"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en-US" sz="1800" dirty="0"/>
              <a:t>Tedeschi &amp; Calhoun, 1996)</a:t>
            </a:r>
            <a:r>
              <a:rPr lang="he-IL" sz="1800" dirty="0"/>
              <a:t>.</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2CE5262C-5320-D9BE-5FFE-DD4436D6380C}"/>
              </a:ext>
            </a:extLst>
          </p:cNvPr>
          <p:cNvSpPr>
            <a:spLocks noGrp="1"/>
          </p:cNvSpPr>
          <p:nvPr>
            <p:ph type="sldNum" sz="quarter" idx="5"/>
          </p:nvPr>
        </p:nvSpPr>
        <p:spPr/>
        <p:txBody>
          <a:bodyPr/>
          <a:lstStyle/>
          <a:p>
            <a:fld id="{4D09FABA-6F11-4152-9F65-7E0FE3E5FE2E}" type="slidenum">
              <a:rPr lang="he-IL" smtClean="0"/>
              <a:t>19</a:t>
            </a:fld>
            <a:endParaRPr lang="he-IL"/>
          </a:p>
        </p:txBody>
      </p:sp>
    </p:spTree>
    <p:extLst>
      <p:ext uri="{BB962C8B-B14F-4D97-AF65-F5344CB8AC3E}">
        <p14:creationId xmlns:p14="http://schemas.microsoft.com/office/powerpoint/2010/main" val="153739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4260-875D-4F01-3066-6DE96BC8AE9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5CDAD8B-2949-9D02-80F3-D05A8766CA7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DF8D005-69F0-9C7C-03F0-F2E2ABFC3790}"/>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מבוססים על השאלון "צמיחה פוסט טראומטית"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en-US" sz="1800" dirty="0"/>
              <a:t>Tedeschi &amp; Calhoun, 1996)</a:t>
            </a:r>
            <a:r>
              <a:rPr lang="he-IL" sz="1800" dirty="0"/>
              <a:t>.</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68A6C7F7-51DC-A08E-0699-796CDF9BA16C}"/>
              </a:ext>
            </a:extLst>
          </p:cNvPr>
          <p:cNvSpPr>
            <a:spLocks noGrp="1"/>
          </p:cNvSpPr>
          <p:nvPr>
            <p:ph type="sldNum" sz="quarter" idx="5"/>
          </p:nvPr>
        </p:nvSpPr>
        <p:spPr/>
        <p:txBody>
          <a:bodyPr/>
          <a:lstStyle/>
          <a:p>
            <a:fld id="{4D09FABA-6F11-4152-9F65-7E0FE3E5FE2E}" type="slidenum">
              <a:rPr lang="he-IL" smtClean="0"/>
              <a:t>20</a:t>
            </a:fld>
            <a:endParaRPr lang="he-IL"/>
          </a:p>
        </p:txBody>
      </p:sp>
    </p:spTree>
    <p:extLst>
      <p:ext uri="{BB962C8B-B14F-4D97-AF65-F5344CB8AC3E}">
        <p14:creationId xmlns:p14="http://schemas.microsoft.com/office/powerpoint/2010/main" val="31783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41C65-CE47-80CC-BF3F-89087C3B6DE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5C3FA4B-A01D-BA31-A72A-F9A73951B97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C817914-4492-26F3-D32B-8155CCAEAD00}"/>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dirty="0">
                <a:effectLst/>
                <a:ea typeface="Aptos" panose="020B0004020202020204" pitchFamily="34" charset="0"/>
                <a:cs typeface="Calibri" panose="020F0502020204030204" pitchFamily="34" charset="0"/>
              </a:rPr>
              <a:t>מטרת המשחק: חימום האווירה, יצירת חיבורים וקשר. </a:t>
            </a:r>
            <a:br>
              <a:rPr lang="en-US" sz="1200" dirty="0">
                <a:effectLst/>
                <a:ea typeface="Aptos" panose="020B0004020202020204" pitchFamily="34" charset="0"/>
                <a:cs typeface="Calibri" panose="020F0502020204030204" pitchFamily="34" charset="0"/>
              </a:rPr>
            </a:br>
            <a:r>
              <a:rPr lang="he-IL" sz="1200" dirty="0">
                <a:effectLst/>
                <a:ea typeface="Aptos" panose="020B0004020202020204" pitchFamily="34" charset="0"/>
                <a:cs typeface="Calibri" panose="020F0502020204030204" pitchFamily="34" charset="0"/>
              </a:rPr>
              <a:t>במהלך המשחק יושבים במעגל ומוציאים </a:t>
            </a:r>
            <a:r>
              <a:rPr lang="he-IL" sz="1200" dirty="0" err="1">
                <a:effectLst/>
                <a:ea typeface="Aptos" panose="020B0004020202020204" pitchFamily="34" charset="0"/>
                <a:cs typeface="Calibri" panose="020F0502020204030204" pitchFamily="34" charset="0"/>
              </a:rPr>
              <a:t>כסא</a:t>
            </a:r>
            <a:r>
              <a:rPr lang="he-IL" sz="1200" dirty="0">
                <a:effectLst/>
                <a:ea typeface="Aptos" panose="020B0004020202020204" pitchFamily="34" charset="0"/>
                <a:cs typeface="Calibri" panose="020F0502020204030204" pitchFamily="34" charset="0"/>
              </a:rPr>
              <a:t> אחד.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dirty="0">
                <a:effectLst/>
                <a:ea typeface="Aptos" panose="020B0004020202020204" pitchFamily="34" charset="0"/>
                <a:cs typeface="Calibri" panose="020F0502020204030204" pitchFamily="34" charset="0"/>
              </a:rPr>
              <a:t>נקריא בכל פעם את אחד ההיגדים (בשקופית הבאה), כל מי שההיגד נכון לגביו יחליף את מקומו עם משתתף אחר.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dirty="0">
                <a:effectLst/>
                <a:ea typeface="Aptos" panose="020B0004020202020204" pitchFamily="34" charset="0"/>
                <a:cs typeface="Calibri" panose="020F0502020204030204" pitchFamily="34" charset="0"/>
              </a:rPr>
              <a:t>השחקן שנותר לעמוד אחרון, בלי שמצא כיסא לשבת בו, צריך לשתף בהקשר להיגד (השאלות מוכנות להדפסה בסוף המצגת).</a:t>
            </a:r>
            <a:endParaRPr kumimoji="0" lang="he-IL"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מציין מיקום של מספר שקופית 3">
            <a:extLst>
              <a:ext uri="{FF2B5EF4-FFF2-40B4-BE49-F238E27FC236}">
                <a16:creationId xmlns:a16="http://schemas.microsoft.com/office/drawing/2014/main" id="{ED318AB0-9A3D-71BE-5593-069721C4E3B6}"/>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4253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573B-5A0C-76CD-59F3-099E5DFFDBA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B99A329-66E5-16F1-2E6C-55E8B83DD9A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FD93D9E-712A-0585-396F-D317B73058E4}"/>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7ABEE7D7-E87C-2175-0931-284D746AC665}"/>
              </a:ext>
            </a:extLst>
          </p:cNvPr>
          <p:cNvSpPr>
            <a:spLocks noGrp="1"/>
          </p:cNvSpPr>
          <p:nvPr>
            <p:ph type="sldNum" sz="quarter" idx="5"/>
          </p:nvPr>
        </p:nvSpPr>
        <p:spPr/>
        <p:txBody>
          <a:bodyPr/>
          <a:lstStyle/>
          <a:p>
            <a:fld id="{4D09FABA-6F11-4152-9F65-7E0FE3E5FE2E}" type="slidenum">
              <a:rPr lang="he-IL" smtClean="0"/>
              <a:t>21</a:t>
            </a:fld>
            <a:endParaRPr lang="he-IL"/>
          </a:p>
        </p:txBody>
      </p:sp>
    </p:spTree>
    <p:extLst>
      <p:ext uri="{BB962C8B-B14F-4D97-AF65-F5344CB8AC3E}">
        <p14:creationId xmlns:p14="http://schemas.microsoft.com/office/powerpoint/2010/main" val="109493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מכתב השראה לעצמי – להדפסה (לפעילות בשקף 13).</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22</a:t>
            </a:fld>
            <a:endParaRPr lang="he-IL"/>
          </a:p>
        </p:txBody>
      </p:sp>
    </p:spTree>
    <p:extLst>
      <p:ext uri="{BB962C8B-B14F-4D97-AF65-F5344CB8AC3E}">
        <p14:creationId xmlns:p14="http://schemas.microsoft.com/office/powerpoint/2010/main" val="13592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B65A-050C-84BD-32A8-5CF7155F13C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C95BE3A-FD2E-CA31-B8FB-8F9A5B5B71B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0E363E0-C307-1281-95EF-8A7D4A61315A}"/>
              </a:ext>
            </a:extLst>
          </p:cNvPr>
          <p:cNvSpPr>
            <a:spLocks noGrp="1"/>
          </p:cNvSpPr>
          <p:nvPr>
            <p:ph type="body" idx="1"/>
          </p:nvPr>
        </p:nvSpPr>
        <p:spPr/>
        <p:txBody>
          <a:bodyPr/>
          <a:lstStyle/>
          <a:p>
            <a:pPr algn="r"/>
            <a:r>
              <a:rPr lang="he-IL" dirty="0"/>
              <a:t>בתום המשחק, נוכל לשאול: </a:t>
            </a:r>
            <a:r>
              <a:rPr lang="he-IL" b="1" dirty="0"/>
              <a:t>מה משותף בין ההיגדים השונים?</a:t>
            </a:r>
          </a:p>
          <a:p>
            <a:pPr algn="r"/>
            <a:endParaRPr lang="he-IL" b="1" dirty="0"/>
          </a:p>
          <a:p>
            <a:pPr algn="r"/>
            <a:r>
              <a:rPr lang="he-IL" b="0" dirty="0">
                <a:sym typeface="Wingdings" panose="05000000000000000000" pitchFamily="2" charset="2"/>
              </a:rPr>
              <a:t> כל ההיגדים קשורים להתפתחות בתחומים שונים בחיים. בכך נעסוק במפגש.</a:t>
            </a:r>
            <a:endParaRPr lang="he-IL" b="0" dirty="0"/>
          </a:p>
        </p:txBody>
      </p:sp>
      <p:sp>
        <p:nvSpPr>
          <p:cNvPr id="4" name="מציין מיקום של מספר שקופית 3">
            <a:extLst>
              <a:ext uri="{FF2B5EF4-FFF2-40B4-BE49-F238E27FC236}">
                <a16:creationId xmlns:a16="http://schemas.microsoft.com/office/drawing/2014/main" id="{BC4E6093-48C5-4AED-760C-EEAE53F1F167}"/>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808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8554B-F533-0A0C-DFD9-509B7047115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B1CB8F3-CC4B-1AED-4830-E5AD9F7E501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1C5DE6B-C055-ADCB-AACE-A05563B1EF56}"/>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למנחה:</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רקע:</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כולנו חווים כבר למעלה משנה מציאות מורכבת, שיש בה כאב והתמודדות עם אובדן ופגיעה. </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לעתים, קשה לדבר על הצמיחה בתוך המשבר או מתוכו, אבל יש ערך גדול לתת לכך מקום ובביסוס ההכרה שזה אפשרי. זאת, מתוך הבנה שמדובר בתהליך ושאנחנו בתנועה לצמיחה. הבנה של הגורמים התומכים בתנועה לצמיחה תסייע בתהליך. </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כדי להעלות את נושא הצמיחה של בני האדם במצבי משבר, נתחיל מצמיחה בטבע, בדגש על הגורמים לצמיחה:</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גורמים חיצוניים - מים ואור השמש</a:t>
            </a: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הם </a:t>
            </a: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גורמים חיצוניים חיוניים</a:t>
            </a: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המשפיעים על היכולת של הצמח לצמוח</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גורמים פנימיים - חיוניות הצמח</a:t>
            </a: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קשורה </a:t>
            </a: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למאפיינים הפנימיים</a:t>
            </a: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 של הצמח עצמו, המבנה/הכוחות הפנימיים המאפשרים לו את תהליך הנביטה והצמיחה.</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להרחבה במאמר הבא -</a:t>
            </a:r>
            <a:r>
              <a:rPr kumimoji="0" lang="en-US" sz="12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https://mabat.tau.ac.il/wp-content/uploads/2018/09/02-%D7%AA%D7%94%D7%9C%D7%99%D7%9B%D7%99%D7%9D-%D7%91%D7%A6%D7%9E%D7%97%D7%99%D7%9D-.docx</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לאחר השיח סביב גורמי הצמיחה בטבע, נאמר כי כעת נתמקד בתנאים החיצוניים והפנימיים המאפשרים לנו לצמוח, </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rPr>
              <a:t>במיוחד בימים אלה.</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0C858D66-73D8-8842-9F26-B2941BA414D0}"/>
              </a:ext>
            </a:extLst>
          </p:cNvPr>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402307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47F16-CF41-958E-4FB6-40B993D66A9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47C12AC-1E00-17B2-F913-79A27484DD3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C5F3BF4-41A2-042E-5AE7-8F14741D029B}"/>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dirty="0">
                <a:ea typeface="Aptos" panose="020B0004020202020204" pitchFamily="34" charset="0"/>
                <a:cs typeface="Calibri" panose="020F0502020204030204" pitchFamily="34" charset="0"/>
              </a:rPr>
              <a:t>למנחה</a:t>
            </a:r>
            <a:r>
              <a:rPr lang="he-IL" sz="1200" b="0" dirty="0">
                <a:ea typeface="Aptos" panose="020B0004020202020204" pitchFamily="34" charset="0"/>
                <a:cs typeface="Calibri" panose="020F0502020204030204" pitchFamily="34" charset="0"/>
              </a:rPr>
              <a:t>:</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נערוך את ההקבלה שבין גורמי הצמיחה בטבע לגורמי הצמיחה בהקשר לבני 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הגורמים החיצוניים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אור השמש הוא דימוי לנקודות האור בחיינו, מקורות ההשראה שלנו – כל אותם דברים שמדרבנים אותו ומכוונים אותו לצמיחה והתפתחות.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המים החיים מייצגים את הצרכים הבסיסיים החיוניים לחיינו ולכל תהליך של התפתחות וצמיחה, כמו למשל: הצורך בביטחון, בשייכות ועוד.</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הגורמים הפנימיים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dirty="0">
                <a:ea typeface="Aptos" panose="020B0004020202020204" pitchFamily="34" charset="0"/>
                <a:cs typeface="Calibri" panose="020F0502020204030204" pitchFamily="34" charset="0"/>
              </a:rPr>
              <a:t>החיוניות מתייחסת לכל אותם כוחות נפש ומאפיינים אישיים הקיימים בנו ומסייעים לנו להמשיך להתפתח ולצמוח גם בתקופות משבר.</a:t>
            </a:r>
          </a:p>
        </p:txBody>
      </p:sp>
      <p:sp>
        <p:nvSpPr>
          <p:cNvPr id="4" name="מציין מיקום של מספר שקופית 3">
            <a:extLst>
              <a:ext uri="{FF2B5EF4-FFF2-40B4-BE49-F238E27FC236}">
                <a16:creationId xmlns:a16="http://schemas.microsoft.com/office/drawing/2014/main" id="{A23ACA46-9D44-AA57-B5A3-3978C722DC3C}"/>
              </a:ext>
            </a:extLst>
          </p:cNvPr>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82924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26BC-F7D7-DB5B-88C9-F10884FD984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7A5C3CD-21A7-E18B-D1FE-BADB64AFDCF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84141A-A608-A2C0-BC7B-677650BE1749}"/>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נפזר את ההיגדים במרכז החדר ונזמין את חברי הצוות לבחור היגדים בהתאם להנחיה.</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להדפסה נמצאים בסוף המצגת.</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רצוי להדפיס מספר פעמים.</a:t>
            </a:r>
          </a:p>
          <a:p>
            <a:pPr marL="0" marR="0" lvl="0" indent="0" algn="r" defTabSz="914400" rtl="1" eaLnBrk="1" fontAlgn="auto" latinLnBrk="0" hangingPunct="1">
              <a:spcBef>
                <a:spcPts val="0"/>
              </a:spcBef>
              <a:spcAft>
                <a:spcPts val="0"/>
              </a:spcAft>
              <a:buClr>
                <a:srgbClr val="000000"/>
              </a:buClr>
              <a:buSzTx/>
              <a:buFont typeface="Arial"/>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מבוססים על השאלון "צמיחה פוסט טראומטית"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en-US" sz="2800" dirty="0"/>
              <a:t>Tedeschi &amp; Calhoun, 1996)</a:t>
            </a:r>
            <a:r>
              <a:rPr lang="he-IL" sz="2800" dirty="0"/>
              <a:t>.</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89E5B901-9D30-9D78-3B09-4A8E93260119}"/>
              </a:ext>
            </a:extLst>
          </p:cNvPr>
          <p:cNvSpPr>
            <a:spLocks noGrp="1"/>
          </p:cNvSpPr>
          <p:nvPr>
            <p:ph type="sldNum" sz="quarter" idx="5"/>
          </p:nvPr>
        </p:nvSpPr>
        <p:spPr/>
        <p:txBody>
          <a:bodyPr/>
          <a:lstStyle/>
          <a:p>
            <a:fld id="{4D09FABA-6F11-4152-9F65-7E0FE3E5FE2E}" type="slidenum">
              <a:rPr lang="he-IL" smtClean="0"/>
              <a:t>6</a:t>
            </a:fld>
            <a:endParaRPr lang="he-IL"/>
          </a:p>
        </p:txBody>
      </p:sp>
    </p:spTree>
    <p:extLst>
      <p:ext uri="{BB962C8B-B14F-4D97-AF65-F5344CB8AC3E}">
        <p14:creationId xmlns:p14="http://schemas.microsoft.com/office/powerpoint/2010/main" val="129128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3A26-4D78-60DF-CDC0-79FD703F454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573C0F9-3E6D-5AB6-0C80-BD01E95247C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1F58B07-C144-BCA2-6F13-E572FAFD815F}"/>
              </a:ext>
            </a:extLst>
          </p:cNvPr>
          <p:cNvSpPr>
            <a:spLocks noGrp="1"/>
          </p:cNvSpPr>
          <p:nvPr>
            <p:ph type="body" idx="1"/>
          </p:nvPr>
        </p:nvSpPr>
        <p:spPr/>
        <p:txBody>
          <a:bodyPr/>
          <a:lstStyle/>
          <a:p>
            <a:pPr algn="r"/>
            <a:r>
              <a:rPr lang="he-IL" sz="1800" b="1" dirty="0"/>
              <a:t>שיתוף בזוגות - </a:t>
            </a:r>
          </a:p>
          <a:p>
            <a:pPr algn="r"/>
            <a:r>
              <a:rPr lang="he-IL" sz="1800" dirty="0"/>
              <a:t>המשתתפים ישתפו זה את זה בנושא שבו הם מרגישים שנמצאים בתהליך התפתחות </a:t>
            </a:r>
            <a:br>
              <a:rPr lang="en-US" sz="1800" dirty="0"/>
            </a:br>
            <a:r>
              <a:rPr lang="he-IL" sz="1800" dirty="0"/>
              <a:t>ובנושא שבו היו רוצים להתפתח, ויבדקו יחד מה יוכל לסייע להם בתהליך זה:</a:t>
            </a:r>
          </a:p>
          <a:p>
            <a:pPr algn="r"/>
            <a:r>
              <a:rPr lang="he-IL" sz="1800" dirty="0"/>
              <a:t>התפתחתי ב...</a:t>
            </a:r>
          </a:p>
          <a:p>
            <a:pPr algn="r"/>
            <a:r>
              <a:rPr lang="he-IL" sz="1800" dirty="0"/>
              <a:t>ארצה להתפתח ב...</a:t>
            </a:r>
          </a:p>
          <a:p>
            <a:pPr algn="r"/>
            <a:r>
              <a:rPr lang="he-IL" sz="1800" dirty="0"/>
              <a:t>מה שיוכל לעזור לי בכך...</a:t>
            </a:r>
          </a:p>
        </p:txBody>
      </p:sp>
      <p:sp>
        <p:nvSpPr>
          <p:cNvPr id="4" name="מציין מיקום של מספר שקופית 3">
            <a:extLst>
              <a:ext uri="{FF2B5EF4-FFF2-40B4-BE49-F238E27FC236}">
                <a16:creationId xmlns:a16="http://schemas.microsoft.com/office/drawing/2014/main" id="{0DEDEF7C-CA1E-37BC-FB96-B14334BA7329}"/>
              </a:ext>
            </a:extLst>
          </p:cNvPr>
          <p:cNvSpPr>
            <a:spLocks noGrp="1"/>
          </p:cNvSpPr>
          <p:nvPr>
            <p:ph type="sldNum" sz="quarter" idx="5"/>
          </p:nvPr>
        </p:nvSpPr>
        <p:spPr/>
        <p:txBody>
          <a:bodyPr/>
          <a:lstStyle/>
          <a:p>
            <a:fld id="{4D09FABA-6F11-4152-9F65-7E0FE3E5FE2E}" type="slidenum">
              <a:rPr lang="he-IL" smtClean="0"/>
              <a:t>7</a:t>
            </a:fld>
            <a:endParaRPr lang="he-IL"/>
          </a:p>
        </p:txBody>
      </p:sp>
    </p:spTree>
    <p:extLst>
      <p:ext uri="{BB962C8B-B14F-4D97-AF65-F5344CB8AC3E}">
        <p14:creationId xmlns:p14="http://schemas.microsoft.com/office/powerpoint/2010/main" val="197010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8DA8-D834-0BB0-79AD-35D3121B4D9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55C7A07-21A1-FF5C-EFCD-447DE9D31F4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A136CFB-7F94-8D8A-D98C-5861B8B3B2F0}"/>
              </a:ext>
            </a:extLst>
          </p:cNvPr>
          <p:cNvSpPr>
            <a:spLocks noGrp="1"/>
          </p:cNvSpPr>
          <p:nvPr>
            <p:ph type="body" idx="1"/>
          </p:nvPr>
        </p:nvSpPr>
        <p:spPr/>
        <p:txBody>
          <a:bodyPr/>
          <a:lstStyle/>
          <a:p>
            <a:pPr algn="r"/>
            <a:r>
              <a:rPr lang="he-IL" b="1" dirty="0"/>
              <a:t>במליאה - </a:t>
            </a:r>
          </a:p>
          <a:p>
            <a:pPr algn="r"/>
            <a:r>
              <a:rPr lang="he-IL" dirty="0"/>
              <a:t>נזמין את חברי הצוות להתייחס למה שהתעורר בהם בעקבות השיתוף.</a:t>
            </a:r>
          </a:p>
        </p:txBody>
      </p:sp>
      <p:sp>
        <p:nvSpPr>
          <p:cNvPr id="4" name="מציין מיקום של מספר שקופית 3">
            <a:extLst>
              <a:ext uri="{FF2B5EF4-FFF2-40B4-BE49-F238E27FC236}">
                <a16:creationId xmlns:a16="http://schemas.microsoft.com/office/drawing/2014/main" id="{33F3CB5A-180D-F8E6-6B8C-F34BCA0D734A}"/>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692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22C2-8EE7-C97A-850D-0FB9CDB1E04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9C98C88-4735-2BB5-B1EC-5B44B12FD1D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C7B868C-1050-A8B4-099B-F939667455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נסביר כי כמו בטבע, גם אצל בני אדם צמיחה יכולה להתרחש גם מתוך מצבי משבר.</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בתקופה המורכבת בה אנו נמצאים כחברה וכיחידים, יש ערך משמעותי לקידום תהליכי צמיחה אישיים וחברתיים, מתוך המשבר.</a:t>
            </a:r>
          </a:p>
          <a:p>
            <a:pPr marL="0" marR="0" lvl="0" indent="0" algn="r" defTabSz="914400" rtl="1" eaLnBrk="1" fontAlgn="auto" latinLnBrk="0" hangingPunct="1">
              <a:spcBef>
                <a:spcPts val="0"/>
              </a:spcBef>
              <a:spcAft>
                <a:spcPts val="0"/>
              </a:spcAft>
              <a:buClr>
                <a:srgbClr val="000000"/>
              </a:buClr>
              <a:buSzTx/>
              <a:buFont typeface="Arial"/>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ההיגדים שמתוכם בחרתם, מבוססים על שאלון המעריך צמיחה מתוך משבר של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טדסי</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וקלהון</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en-US" sz="1800" dirty="0"/>
              <a:t>Tedeschi &amp; Calhoun, 1996)</a:t>
            </a:r>
            <a:r>
              <a:rPr lang="he-IL" sz="1800" dirty="0"/>
              <a:t>.</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8A85775F-E2F5-21B5-733E-E8A12E4F7D91}"/>
              </a:ext>
            </a:extLst>
          </p:cNvPr>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03327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420283"/>
            <a:ext cx="9211733" cy="980017"/>
          </a:xfrm>
        </p:spPr>
        <p:txBody>
          <a:bodyPr/>
          <a:lstStyle/>
          <a:p>
            <a:r>
              <a:rPr lang="en-US"/>
              <a:t>Click to edit Master title style</a:t>
            </a:r>
          </a:p>
        </p:txBody>
      </p:sp>
      <p:sp>
        <p:nvSpPr>
          <p:cNvPr id="3" name="Subtitle 2"/>
          <p:cNvSpPr>
            <a:spLocks noGrp="1"/>
          </p:cNvSpPr>
          <p:nvPr>
            <p:ph type="subTitle" idx="1"/>
          </p:nvPr>
        </p:nvSpPr>
        <p:spPr>
          <a:xfrm>
            <a:off x="1625600" y="2590800"/>
            <a:ext cx="7586133"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60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06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7067" y="183092"/>
            <a:ext cx="24384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183092"/>
            <a:ext cx="7134578"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938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20798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62123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27"/>
        <p:cNvGrpSpPr/>
        <p:nvPr/>
      </p:nvGrpSpPr>
      <p:grpSpPr>
        <a:xfrm>
          <a:off x="0" y="0"/>
          <a:ext cx="0" cy="0"/>
          <a:chOff x="0" y="0"/>
          <a:chExt cx="0" cy="0"/>
        </a:xfrm>
      </p:grpSpPr>
      <p:sp>
        <p:nvSpPr>
          <p:cNvPr id="28" name="Google Shape;28;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1" name="Google Shape;31;p22"/>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2"/>
          <p:cNvSpPr txBox="1"/>
          <p:nvPr/>
        </p:nvSpPr>
        <p:spPr>
          <a:xfrm>
            <a:off x="2586182" y="189529"/>
            <a:ext cx="6913417"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33" name="Google Shape;33;p22"/>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09587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3"/>
          <p:cNvSpPr txBox="1"/>
          <p:nvPr/>
        </p:nvSpPr>
        <p:spPr>
          <a:xfrm>
            <a:off x="2011680" y="189529"/>
            <a:ext cx="7487919"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מהם המסרים שלנו?</a:t>
            </a: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body" idx="1"/>
          </p:nvPr>
        </p:nvSpPr>
        <p:spPr>
          <a:xfrm>
            <a:off x="1505527" y="2246457"/>
            <a:ext cx="9051637"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771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1"/>
        <p:cNvGrpSpPr/>
        <p:nvPr/>
      </p:nvGrpSpPr>
      <p:grpSpPr>
        <a:xfrm>
          <a:off x="0" y="0"/>
          <a:ext cx="0" cy="0"/>
          <a:chOff x="0" y="0"/>
          <a:chExt cx="0" cy="0"/>
        </a:xfrm>
      </p:grpSpPr>
      <p:sp>
        <p:nvSpPr>
          <p:cNvPr id="42" name="Google Shape;42;p24"/>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46" name="Google Shape;46;p24"/>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47" name="Google Shape;47;p24"/>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48" name="Google Shape;48;p24"/>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49" name="Google Shape;49;p24"/>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0" name="Google Shape;50;p24"/>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331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1"/>
        <p:cNvGrpSpPr/>
        <p:nvPr/>
      </p:nvGrpSpPr>
      <p:grpSpPr>
        <a:xfrm>
          <a:off x="0" y="0"/>
          <a:ext cx="0" cy="0"/>
          <a:chOff x="0" y="0"/>
          <a:chExt cx="0" cy="0"/>
        </a:xfrm>
      </p:grpSpPr>
      <p:sp>
        <p:nvSpPr>
          <p:cNvPr id="52" name="Google Shape;52;p25"/>
          <p:cNvSpPr/>
          <p:nvPr/>
        </p:nvSpPr>
        <p:spPr>
          <a:xfrm>
            <a:off x="861060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5"/>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55" name="Google Shape;55;p25"/>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56" name="Google Shape;56;p25"/>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57" name="Google Shape;57;p25"/>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58" name="Google Shape;58;p25"/>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59" name="Google Shape;59;p25"/>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0" name="Google Shape;60;p25"/>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1" name="Google Shape;61;p25"/>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2" name="Google Shape;62;p25"/>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56048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67" name="Google Shape;67;p26"/>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6"/>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6"/>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0" name="Google Shape;70;p2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36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71"/>
        <p:cNvGrpSpPr/>
        <p:nvPr/>
      </p:nvGrpSpPr>
      <p:grpSpPr>
        <a:xfrm>
          <a:off x="0" y="0"/>
          <a:ext cx="0" cy="0"/>
          <a:chOff x="0" y="0"/>
          <a:chExt cx="0" cy="0"/>
        </a:xfrm>
      </p:grpSpPr>
      <p:sp>
        <p:nvSpPr>
          <p:cNvPr id="72" name="Google Shape;72;p39"/>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648184"/>
              </a:solidFill>
              <a:latin typeface="Calibri"/>
              <a:ea typeface="Calibri"/>
              <a:cs typeface="Calibri"/>
              <a:sym typeface="Calibri"/>
            </a:endParaRPr>
          </a:p>
        </p:txBody>
      </p:sp>
      <p:sp>
        <p:nvSpPr>
          <p:cNvPr id="73" name="Google Shape;73;p3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77" name="Google Shape;77;p39"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382439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5390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730065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54385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34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05" name="Google Shape;105;p3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8529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שאלות לדיון בכיתה">
  <p:cSld name="שאלות לדיון בכיתה">
    <p:spTree>
      <p:nvGrpSpPr>
        <p:cNvPr id="1" name="Shape 106"/>
        <p:cNvGrpSpPr/>
        <p:nvPr/>
      </p:nvGrpSpPr>
      <p:grpSpPr>
        <a:xfrm>
          <a:off x="0" y="0"/>
          <a:ext cx="0" cy="0"/>
          <a:chOff x="0" y="0"/>
          <a:chExt cx="0" cy="0"/>
        </a:xfrm>
      </p:grpSpPr>
      <p:sp>
        <p:nvSpPr>
          <p:cNvPr id="107" name="Google Shape;107;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1"/>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1"/>
          <p:cNvSpPr txBox="1"/>
          <p:nvPr/>
        </p:nvSpPr>
        <p:spPr>
          <a:xfrm>
            <a:off x="2761673" y="136525"/>
            <a:ext cx="706119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112" name="Google Shape;112;p31"/>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17982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תמונה ">
  <p:cSld name="1_תמונה ">
    <p:spTree>
      <p:nvGrpSpPr>
        <p:cNvPr id="1" name="Shape 113"/>
        <p:cNvGrpSpPr/>
        <p:nvPr/>
      </p:nvGrpSpPr>
      <p:grpSpPr>
        <a:xfrm>
          <a:off x="0" y="0"/>
          <a:ext cx="0" cy="0"/>
          <a:chOff x="0" y="0"/>
          <a:chExt cx="0" cy="0"/>
        </a:xfrm>
      </p:grpSpPr>
      <p:sp>
        <p:nvSpPr>
          <p:cNvPr id="114" name="Google Shape;114;p32"/>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2"/>
          <p:cNvSpPr>
            <a:spLocks noGrp="1"/>
          </p:cNvSpPr>
          <p:nvPr>
            <p:ph type="pic" idx="2"/>
          </p:nvPr>
        </p:nvSpPr>
        <p:spPr>
          <a:xfrm>
            <a:off x="5183188" y="987425"/>
            <a:ext cx="6172200" cy="4873625"/>
          </a:xfrm>
          <a:prstGeom prst="rect">
            <a:avLst/>
          </a:prstGeom>
          <a:noFill/>
          <a:ln>
            <a:noFill/>
          </a:ln>
        </p:spPr>
      </p:sp>
      <p:sp>
        <p:nvSpPr>
          <p:cNvPr id="116" name="Google Shape;11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912950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20"/>
        <p:cNvGrpSpPr/>
        <p:nvPr/>
      </p:nvGrpSpPr>
      <p:grpSpPr>
        <a:xfrm>
          <a:off x="0" y="0"/>
          <a:ext cx="0" cy="0"/>
          <a:chOff x="0" y="0"/>
          <a:chExt cx="0" cy="0"/>
        </a:xfrm>
      </p:grpSpPr>
      <p:sp>
        <p:nvSpPr>
          <p:cNvPr id="121" name="Google Shape;121;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25" name="Google Shape;12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09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13D0CD-A795-143C-0CF4-BF0E71E6FB6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3196611-E6BD-417B-FA75-B2B5D10EE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516F733-6F79-697D-4FCF-2E98A924834C}"/>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A303FF4D-76A5-E870-A81F-DEACF13BA9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3B474E5-EC88-5C0D-23E2-210D12C39C35}"/>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2563622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84E90-23A0-809E-EE60-62CB95A0BE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A5AED13-0680-C2DC-30E9-759DCBC4551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40B1400-9DF8-34D4-B900-5FCEB4276158}"/>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98FE74CC-04C5-81AE-4AD4-C774B2156F0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854AFF2-03BD-1BED-366F-74A868F0E4E9}"/>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782240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17BE62-B521-1E20-7EC8-E2411ECFADF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CE168B1-44AB-82C5-1A70-5244690CC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DD29C7A-094E-AEEB-95B5-F65489280421}"/>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886879CA-956F-AF4E-B986-57571CC5C4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37D0371-C788-C9DD-E558-ACFAC2C8734A}"/>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138029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5" y="2937934"/>
            <a:ext cx="9211733"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856075" y="1937809"/>
            <a:ext cx="9211733"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621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717C76-6A52-F046-C76A-B3FA9DF165B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0B810F2-E443-5AE5-A30B-3CC716D59C0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4DB55C8-77A6-5B58-B702-63EB051FFA2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C8CCA26-AC43-827A-3DCC-3ED769064FD0}"/>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6" name="מציין מיקום של כותרת תחתונה 5">
            <a:extLst>
              <a:ext uri="{FF2B5EF4-FFF2-40B4-BE49-F238E27FC236}">
                <a16:creationId xmlns:a16="http://schemas.microsoft.com/office/drawing/2014/main" id="{C29D1720-43DE-7319-A8CD-03ABED8DDCE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967758C-5147-844C-13A1-DCE227902C36}"/>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2508415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7B1F75-2D60-AA2F-67D3-F8FE10C01B3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D30C626-0727-97F9-8739-372D8ED1D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C8D59E3-DB1F-7537-3838-F6B09FEC392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70ECC6E-6056-AE66-6204-ADF83E523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C493ACA-2118-6E9E-0ED3-63BB7EAFCC6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A64D8C8-F5A5-D306-C987-C0A366CE18C8}"/>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8" name="מציין מיקום של כותרת תחתונה 7">
            <a:extLst>
              <a:ext uri="{FF2B5EF4-FFF2-40B4-BE49-F238E27FC236}">
                <a16:creationId xmlns:a16="http://schemas.microsoft.com/office/drawing/2014/main" id="{54853FCA-F0A9-6D06-3D9D-1A805D68F16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BCA6F87-0A26-E53E-D344-E5E50C3880C0}"/>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2583923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707CAA-FC2B-EAD2-7511-CB84B224E37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7064BD7-4838-F253-C6BC-A710007E153D}"/>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4" name="מציין מיקום של כותרת תחתונה 3">
            <a:extLst>
              <a:ext uri="{FF2B5EF4-FFF2-40B4-BE49-F238E27FC236}">
                <a16:creationId xmlns:a16="http://schemas.microsoft.com/office/drawing/2014/main" id="{382E6108-045A-EBD3-0B55-9A2BE2AFBF3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3E317AC-AE11-C528-DB14-B07DC06E9697}"/>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788729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9156562-C25F-9C9C-36F6-D5F1A837CE07}"/>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3" name="מציין מיקום של כותרת תחתונה 2">
            <a:extLst>
              <a:ext uri="{FF2B5EF4-FFF2-40B4-BE49-F238E27FC236}">
                <a16:creationId xmlns:a16="http://schemas.microsoft.com/office/drawing/2014/main" id="{2F455004-8B61-0E85-2E43-1EF5A2AF2DF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053FF9B-D86E-6E1D-F636-B223583BE163}"/>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4204279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8A4D22-CD76-7B39-C902-4B18742A1E0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D3D91B4-22FE-BA83-2AE1-660136C1B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09E452D-EF88-C76D-65B8-BCC5D0A3D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04A3793-CC90-BA6C-7821-5E169D5BFBB3}"/>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6" name="מציין מיקום של כותרת תחתונה 5">
            <a:extLst>
              <a:ext uri="{FF2B5EF4-FFF2-40B4-BE49-F238E27FC236}">
                <a16:creationId xmlns:a16="http://schemas.microsoft.com/office/drawing/2014/main" id="{3301543F-883F-15DF-F13B-CD6AB5A1353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C1F7D13-46F0-78ED-9059-0B5D283079A0}"/>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687759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E3F85B-2F43-02DD-E943-2AE6A69CCFE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5A66F59-5954-7089-CA03-3D83ED175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6AD09B3-92C4-1502-655A-EE9BD2D81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B9A0432-3455-61F9-8831-A5E5636FFB93}"/>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6" name="מציין מיקום של כותרת תחתונה 5">
            <a:extLst>
              <a:ext uri="{FF2B5EF4-FFF2-40B4-BE49-F238E27FC236}">
                <a16:creationId xmlns:a16="http://schemas.microsoft.com/office/drawing/2014/main" id="{88BC4650-2E8B-7A5E-A5B8-1FD141E19C4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AE9224D-AF24-DC72-F7C0-69388185D9B6}"/>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1734662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A7F951-77DD-698C-5350-46AA0A748F7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69493EB-5A5B-8FE7-C55B-691B28622CC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30A5D7D-DCC1-F7F0-0883-11AC3F797319}"/>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89A2FDBF-DE24-031F-0BC4-C4FCCE873A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7DF9268-7846-DABB-376F-77E2BD6672D3}"/>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2870483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CE231AB-88A8-1AA1-EA25-5D03273F228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0CA5D6C-0EFF-7513-B0D7-1235E88E8F0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73EB948-8F5C-1CAD-298F-9614A756E96D}"/>
              </a:ext>
            </a:extLst>
          </p:cNvPr>
          <p:cNvSpPr>
            <a:spLocks noGrp="1"/>
          </p:cNvSpPr>
          <p:nvPr>
            <p:ph type="dt" sz="half" idx="10"/>
          </p:nvPr>
        </p:nvSpPr>
        <p:spPr/>
        <p:txBody>
          <a:body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7412DAA5-EB41-E493-08B7-B33700A995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D0F118B-5DF4-00BE-14DE-9DFF3A8F05CE}"/>
              </a:ext>
            </a:extLst>
          </p:cNvPr>
          <p:cNvSpPr>
            <a:spLocks noGrp="1"/>
          </p:cNvSpPr>
          <p:nvPr>
            <p:ph type="sldNum" sz="quarter" idx="12"/>
          </p:nvPr>
        </p:nvSpPr>
        <p:spPr/>
        <p:txBody>
          <a:bodyPr/>
          <a:lstStyle/>
          <a:p>
            <a:fld id="{03504195-E448-4EC1-8D9A-499829683387}" type="slidenum">
              <a:rPr lang="he-IL" smtClean="0"/>
              <a:t>‹#›</a:t>
            </a:fld>
            <a:endParaRPr lang="he-IL"/>
          </a:p>
        </p:txBody>
      </p:sp>
    </p:spTree>
    <p:extLst>
      <p:ext uri="{BB962C8B-B14F-4D97-AF65-F5344CB8AC3E}">
        <p14:creationId xmlns:p14="http://schemas.microsoft.com/office/powerpoint/2010/main" val="3095968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098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694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867"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8978"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135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3410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879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1297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1607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93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0544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1933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876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249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867" y="1023409"/>
            <a:ext cx="478837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541867" y="1449917"/>
            <a:ext cx="478837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215" y="1023409"/>
            <a:ext cx="4790252"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5505215" y="1449917"/>
            <a:ext cx="4790252"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291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196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303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7" y="182033"/>
            <a:ext cx="3565408"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4237096" y="182034"/>
            <a:ext cx="6058370"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7" y="956734"/>
            <a:ext cx="3565408"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50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193" y="3200400"/>
            <a:ext cx="65024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2124193" y="408517"/>
            <a:ext cx="65024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2124193" y="3578225"/>
            <a:ext cx="65024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640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183092"/>
            <a:ext cx="9753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1867" y="1066800"/>
            <a:ext cx="97536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1867" y="4237567"/>
            <a:ext cx="2528711"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3702756" y="4237567"/>
            <a:ext cx="3431822"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66756" y="4237567"/>
            <a:ext cx="2528711"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08444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48008171"/>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5DB57A1-5856-541F-62D3-55242450821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AC31614-E748-2CD2-4640-8F9F20CE2B0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B67A8B9-0F85-C1AD-7983-8431A388F50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549A72-EF7C-44E5-B2DB-1508223B6E0A}" type="datetimeFigureOut">
              <a:rPr lang="he-IL" smtClean="0"/>
              <a:t>כ"ה/שבט/תשפ"ה</a:t>
            </a:fld>
            <a:endParaRPr lang="he-IL"/>
          </a:p>
        </p:txBody>
      </p:sp>
      <p:sp>
        <p:nvSpPr>
          <p:cNvPr id="5" name="מציין מיקום של כותרת תחתונה 4">
            <a:extLst>
              <a:ext uri="{FF2B5EF4-FFF2-40B4-BE49-F238E27FC236}">
                <a16:creationId xmlns:a16="http://schemas.microsoft.com/office/drawing/2014/main" id="{719F17E5-42F3-1808-27A0-823E96582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3590A9-BFB3-6D9B-162F-2A7A4144395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504195-E448-4EC1-8D9A-499829683387}" type="slidenum">
              <a:rPr lang="he-IL" smtClean="0"/>
              <a:t>‹#›</a:t>
            </a:fld>
            <a:endParaRPr lang="he-IL"/>
          </a:p>
        </p:txBody>
      </p:sp>
    </p:spTree>
    <p:extLst>
      <p:ext uri="{BB962C8B-B14F-4D97-AF65-F5344CB8AC3E}">
        <p14:creationId xmlns:p14="http://schemas.microsoft.com/office/powerpoint/2010/main" val="292404126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0165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notesSlide" Target="../notesSlides/notesSlide11.xml"/><Relationship Id="rId16" Type="http://schemas.openxmlformats.org/officeDocument/2006/relationships/image" Target="../media/image70.png"/><Relationship Id="rId1" Type="http://schemas.openxmlformats.org/officeDocument/2006/relationships/slideLayout" Target="../slideLayouts/slideLayout44.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sv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7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hyperlink" Target="https://youtu.be/qkZHICHuJJY?si=gRxIgLplUT2y48LU" TargetMode="Externa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9.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1.sv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17.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jpe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87412" y="2590286"/>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תיבת טקסט 16">
            <a:extLst>
              <a:ext uri="{FF2B5EF4-FFF2-40B4-BE49-F238E27FC236}">
                <a16:creationId xmlns:a16="http://schemas.microsoft.com/office/drawing/2014/main" id="{5B348087-EAFB-0FF1-DA30-9C8A835FFE69}"/>
              </a:ext>
            </a:extLst>
          </p:cNvPr>
          <p:cNvSpPr txBox="1"/>
          <p:nvPr/>
        </p:nvSpPr>
        <p:spPr>
          <a:xfrm>
            <a:off x="8164369" y="5524093"/>
            <a:ext cx="3641247"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צוות חינוכי, </a:t>
            </a:r>
            <a:r>
              <a:rPr kumimoji="0" lang="he-IL"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חמ"ד</a:t>
            </a:r>
            <a:endPar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תיבת טקסט 4">
            <a:extLst>
              <a:ext uri="{FF2B5EF4-FFF2-40B4-BE49-F238E27FC236}">
                <a16:creationId xmlns:a16="http://schemas.microsoft.com/office/drawing/2014/main" id="{3A80A093-F6E9-845A-E779-0C8CC2B51CA0}"/>
              </a:ext>
            </a:extLst>
          </p:cNvPr>
          <p:cNvSpPr txBox="1"/>
          <p:nvPr/>
        </p:nvSpPr>
        <p:spPr>
          <a:xfrm>
            <a:off x="1326776" y="4816207"/>
            <a:ext cx="9466730" cy="707886"/>
          </a:xfrm>
          <a:prstGeom prst="rect">
            <a:avLst/>
          </a:prstGeom>
          <a:noFill/>
        </p:spPr>
        <p:txBody>
          <a:bodyPr wrap="square">
            <a:spAutoFit/>
          </a:bodyPr>
          <a:lstStyle/>
          <a:p>
            <a:pPr algn="ctr"/>
            <a:r>
              <a:rPr lang="he-IL" sz="4000" b="1" dirty="0">
                <a:solidFill>
                  <a:srgbClr val="5B7496"/>
                </a:solidFill>
                <a:latin typeface="Calibri" panose="020F0502020204030204" pitchFamily="34" charset="0"/>
                <a:cs typeface="Calibri" panose="020F0502020204030204" pitchFamily="34" charset="0"/>
              </a:rPr>
              <a:t>תנועה לעבר צמיחה</a:t>
            </a: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Google Shape;121;p15" descr="סמל המדינה">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pic>
        <p:nvPicPr>
          <p:cNvPr id="16" name="תמונה 15" descr="לגדול בחמ&quot;ד עם הכ&quot;חות שבדרך">
            <a:extLst>
              <a:ext uri="{FF2B5EF4-FFF2-40B4-BE49-F238E27FC236}">
                <a16:creationId xmlns:a16="http://schemas.microsoft.com/office/drawing/2014/main" id="{0F819454-5376-3DDE-8F8E-4AF8CE942A3A}"/>
              </a:ext>
            </a:extLst>
          </p:cNvPr>
          <p:cNvPicPr>
            <a:picLocks noChangeAspect="1"/>
          </p:cNvPicPr>
          <p:nvPr/>
        </p:nvPicPr>
        <p:blipFill>
          <a:blip r:embed="rId4"/>
          <a:stretch>
            <a:fillRect/>
          </a:stretch>
        </p:blipFill>
        <p:spPr>
          <a:xfrm>
            <a:off x="1754065" y="1028416"/>
            <a:ext cx="1816765" cy="506012"/>
          </a:xfrm>
          <a:prstGeom prst="rect">
            <a:avLst/>
          </a:prstGeom>
        </p:spPr>
      </p:pic>
      <p:pic>
        <p:nvPicPr>
          <p:cNvPr id="11" name="תמונה 10" descr="חמ&quot;ד">
            <a:extLst>
              <a:ext uri="{FF2B5EF4-FFF2-40B4-BE49-F238E27FC236}">
                <a16:creationId xmlns:a16="http://schemas.microsoft.com/office/drawing/2014/main" id="{5B7B2265-A09D-C063-B0D8-877B3855B9A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9120" y="470572"/>
            <a:ext cx="1251187" cy="545264"/>
          </a:xfrm>
          <a:prstGeom prst="rect">
            <a:avLst/>
          </a:prstGeom>
        </p:spPr>
      </p:pic>
      <p:pic>
        <p:nvPicPr>
          <p:cNvPr id="6" name="תמונה 5" descr="מאגרי כ&quot;ח">
            <a:extLst>
              <a:ext uri="{FF2B5EF4-FFF2-40B4-BE49-F238E27FC236}">
                <a16:creationId xmlns:a16="http://schemas.microsoft.com/office/drawing/2014/main" id="{CC97B4A4-0067-0DD3-A926-BB2AEF68F163}"/>
              </a:ext>
            </a:extLst>
          </p:cNvPr>
          <p:cNvPicPr>
            <a:picLocks noChangeAspect="1"/>
          </p:cNvPicPr>
          <p:nvPr/>
        </p:nvPicPr>
        <p:blipFill>
          <a:blip r:embed="rId6">
            <a:clrChange>
              <a:clrFrom>
                <a:srgbClr val="FFFBF8"/>
              </a:clrFrom>
              <a:clrTo>
                <a:srgbClr val="FFFBF8">
                  <a:alpha val="0"/>
                </a:srgbClr>
              </a:clrTo>
            </a:clrChange>
          </a:blip>
          <a:stretch>
            <a:fillRect/>
          </a:stretch>
        </p:blipFill>
        <p:spPr>
          <a:xfrm>
            <a:off x="3737863" y="-450654"/>
            <a:ext cx="4716275" cy="4716275"/>
          </a:xfrm>
          <a:prstGeom prst="rect">
            <a:avLst/>
          </a:prstGeom>
        </p:spPr>
      </p:pic>
      <p:pic>
        <p:nvPicPr>
          <p:cNvPr id="15" name="Google Shape;127;p15" descr="הכ&quot;חות שבדרך">
            <a:extLst>
              <a:ext uri="{FF2B5EF4-FFF2-40B4-BE49-F238E27FC236}">
                <a16:creationId xmlns:a16="http://schemas.microsoft.com/office/drawing/2014/main" id="{1DF68F69-7E62-82AD-5132-48250B4CEA69}"/>
              </a:ext>
            </a:extLst>
          </p:cNvPr>
          <p:cNvPicPr preferRelativeResize="0"/>
          <p:nvPr/>
        </p:nvPicPr>
        <p:blipFill>
          <a:blip r:embed="rId7">
            <a:alphaModFix/>
          </a:blip>
          <a:stretch>
            <a:fillRect/>
          </a:stretch>
        </p:blipFill>
        <p:spPr>
          <a:xfrm>
            <a:off x="9266135" y="647124"/>
            <a:ext cx="2141984" cy="1023173"/>
          </a:xfrm>
          <a:prstGeom prst="rect">
            <a:avLst/>
          </a:prstGeom>
          <a:noFill/>
          <a:ln>
            <a:noFill/>
          </a:ln>
        </p:spPr>
      </p:pic>
      <p:sp>
        <p:nvSpPr>
          <p:cNvPr id="7" name="תיבת טקסט 6">
            <a:extLst>
              <a:ext uri="{FF2B5EF4-FFF2-40B4-BE49-F238E27FC236}">
                <a16:creationId xmlns:a16="http://schemas.microsoft.com/office/drawing/2014/main" id="{6E756099-72E1-9922-345C-3F3329D4697A}"/>
              </a:ext>
            </a:extLst>
          </p:cNvPr>
          <p:cNvSpPr txBox="1"/>
          <p:nvPr/>
        </p:nvSpPr>
        <p:spPr>
          <a:xfrm>
            <a:off x="11057428" y="440157"/>
            <a:ext cx="701381" cy="369332"/>
          </a:xfrm>
          <a:prstGeom prst="rect">
            <a:avLst/>
          </a:prstGeom>
          <a:noFill/>
        </p:spPr>
        <p:txBody>
          <a:bodyPr wrap="square" rtlCol="1">
            <a:spAutoFit/>
          </a:bodyPr>
          <a:lstStyle/>
          <a:p>
            <a:r>
              <a:rPr lang="he-IL" dirty="0"/>
              <a:t>בס"ד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27E695E-236E-BB9A-0EBC-FE583741B673}"/>
              </a:ext>
              <a:ext uri="{C183D7F6-B498-43B3-948B-1728B52AA6E4}">
                <adec:decorative xmlns:adec="http://schemas.microsoft.com/office/drawing/2017/decorative" val="1"/>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81066"/>
          <a:stretch/>
        </p:blipFill>
        <p:spPr bwMode="auto">
          <a:xfrm>
            <a:off x="1767840" y="563704"/>
            <a:ext cx="9311640" cy="2526798"/>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3">
            <a:extLst>
              <a:ext uri="{FF2B5EF4-FFF2-40B4-BE49-F238E27FC236}">
                <a16:creationId xmlns:a16="http://schemas.microsoft.com/office/drawing/2014/main" id="{8771B5A8-F014-A4E6-6DBB-BB5D0F76E4B8}"/>
              </a:ext>
              <a:ext uri="{C183D7F6-B498-43B3-948B-1728B52AA6E4}">
                <adec:decorative xmlns:adec="http://schemas.microsoft.com/office/drawing/2017/decorative" val="1"/>
              </a:ext>
            </a:extLst>
          </p:cNvPr>
          <p:cNvSpPr/>
          <p:nvPr/>
        </p:nvSpPr>
        <p:spPr>
          <a:xfrm>
            <a:off x="8138992" y="1834086"/>
            <a:ext cx="4053008" cy="4860260"/>
          </a:xfrm>
          <a:custGeom>
            <a:avLst/>
            <a:gdLst/>
            <a:ahLst/>
            <a:cxnLst/>
            <a:rect l="l" t="t" r="r" b="b"/>
            <a:pathLst>
              <a:path w="4053008" h="4860260">
                <a:moveTo>
                  <a:pt x="0" y="0"/>
                </a:moveTo>
                <a:lnTo>
                  <a:pt x="4053008" y="0"/>
                </a:lnTo>
                <a:lnTo>
                  <a:pt x="4053008" y="4860260"/>
                </a:lnTo>
                <a:lnTo>
                  <a:pt x="0" y="4860260"/>
                </a:lnTo>
                <a:lnTo>
                  <a:pt x="0" y="0"/>
                </a:lnTo>
                <a:close/>
              </a:path>
            </a:pathLst>
          </a:custGeom>
          <a:blipFill>
            <a:blip r:embed="rId3">
              <a:extLst>
                <a:ext uri="{96DAC541-7B7A-43D3-8B79-37D633B846F1}">
                  <asvg:svgBlip xmlns:asvg="http://schemas.microsoft.com/office/drawing/2016/SVG/main" r:embed="rId4"/>
                </a:ext>
              </a:extLst>
            </a:blip>
            <a:stretch>
              <a:fillRect l="-5789" t="-5708"/>
            </a:stretch>
          </a:blipFill>
        </p:spPr>
        <p:txBody>
          <a:bodyPr/>
          <a:lstStyle/>
          <a:p>
            <a:endParaRPr lang="he-IL"/>
          </a:p>
        </p:txBody>
      </p:sp>
      <p:pic>
        <p:nvPicPr>
          <p:cNvPr id="10" name="תמונה 9">
            <a:extLst>
              <a:ext uri="{FF2B5EF4-FFF2-40B4-BE49-F238E27FC236}">
                <a16:creationId xmlns:a16="http://schemas.microsoft.com/office/drawing/2014/main" id="{342134F5-13AF-1328-BD3A-6E71F37B57A0}"/>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61343" y="3836350"/>
            <a:ext cx="1838325" cy="2667000"/>
          </a:xfrm>
          <a:prstGeom prst="rect">
            <a:avLst/>
          </a:prstGeom>
        </p:spPr>
      </p:pic>
      <p:pic>
        <p:nvPicPr>
          <p:cNvPr id="7" name="תמונה 6" descr="התחדשות, תראי איך את קמה ונופלת אך לעצמך לא מותרת ומכל המקומות שאבדת תקוה את מתרוממת צומחת ועולה. מתוך אותיות פורחות - אוריאל בלמס">
            <a:extLst>
              <a:ext uri="{FF2B5EF4-FFF2-40B4-BE49-F238E27FC236}">
                <a16:creationId xmlns:a16="http://schemas.microsoft.com/office/drawing/2014/main" id="{AFD8C752-53B6-CBCE-47F3-DE891CCBA4CB}"/>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317079" y="3429000"/>
            <a:ext cx="3557842" cy="3235001"/>
          </a:xfrm>
          <a:prstGeom prst="rect">
            <a:avLst/>
          </a:prstGeom>
          <a:ln>
            <a:noFill/>
          </a:ln>
          <a:effectLst>
            <a:softEdge rad="112500"/>
          </a:effectLst>
        </p:spPr>
      </p:pic>
      <p:sp>
        <p:nvSpPr>
          <p:cNvPr id="9" name="כותרת 1">
            <a:extLst>
              <a:ext uri="{FF2B5EF4-FFF2-40B4-BE49-F238E27FC236}">
                <a16:creationId xmlns:a16="http://schemas.microsoft.com/office/drawing/2014/main" id="{26A8A304-3D27-4363-8976-2F604725C509}"/>
              </a:ext>
            </a:extLst>
          </p:cNvPr>
          <p:cNvSpPr>
            <a:spLocks noGrp="1"/>
          </p:cNvSpPr>
          <p:nvPr>
            <p:ph type="title"/>
          </p:nvPr>
        </p:nvSpPr>
        <p:spPr>
          <a:xfrm>
            <a:off x="1173150" y="1420860"/>
            <a:ext cx="9753600" cy="762000"/>
          </a:xfrm>
        </p:spPr>
        <p:txBody>
          <a:bodyPr>
            <a:normAutofit fontScale="90000"/>
          </a:bodyPr>
          <a:lstStyle/>
          <a:p>
            <a:pPr algn="ctr"/>
            <a:r>
              <a:rPr lang="he-IL" sz="4400" dirty="0">
                <a:solidFill>
                  <a:srgbClr val="002060"/>
                </a:solidFill>
                <a:latin typeface="Calibri" panose="020F0502020204030204" pitchFamily="34" charset="0"/>
                <a:cs typeface="Calibri" panose="020F0502020204030204" pitchFamily="34" charset="0"/>
              </a:rPr>
              <a:t>האמונה איננה ודאות. </a:t>
            </a:r>
            <a:br>
              <a:rPr lang="he-IL" sz="4400" dirty="0">
                <a:solidFill>
                  <a:srgbClr val="002060"/>
                </a:solidFill>
                <a:latin typeface="Calibri" panose="020F0502020204030204" pitchFamily="34" charset="0"/>
                <a:cs typeface="Calibri" panose="020F0502020204030204" pitchFamily="34" charset="0"/>
              </a:rPr>
            </a:br>
            <a:r>
              <a:rPr lang="he-IL" sz="4400" dirty="0">
                <a:solidFill>
                  <a:srgbClr val="002060"/>
                </a:solidFill>
                <a:latin typeface="Calibri" panose="020F0502020204030204" pitchFamily="34" charset="0"/>
                <a:cs typeface="Calibri" panose="020F0502020204030204" pitchFamily="34" charset="0"/>
              </a:rPr>
              <a:t>האמונה היא האומץ לחיות עם </a:t>
            </a:r>
            <a:r>
              <a:rPr lang="he-IL" sz="4400" dirty="0" err="1">
                <a:solidFill>
                  <a:srgbClr val="002060"/>
                </a:solidFill>
                <a:latin typeface="Calibri" panose="020F0502020204030204" pitchFamily="34" charset="0"/>
                <a:cs typeface="Calibri" panose="020F0502020204030204" pitchFamily="34" charset="0"/>
              </a:rPr>
              <a:t>אי־ודאות</a:t>
            </a:r>
            <a:r>
              <a:rPr lang="he-IL" sz="4400" dirty="0">
                <a:solidFill>
                  <a:srgbClr val="002060"/>
                </a:solidFill>
                <a:latin typeface="Calibri" panose="020F0502020204030204" pitchFamily="34" charset="0"/>
                <a:cs typeface="Calibri" panose="020F0502020204030204" pitchFamily="34" charset="0"/>
              </a:rPr>
              <a:t>".</a:t>
            </a:r>
            <a:br>
              <a:rPr lang="he-IL" sz="4400" dirty="0">
                <a:solidFill>
                  <a:srgbClr val="002060"/>
                </a:solidFill>
                <a:latin typeface="Calibri" panose="020F0502020204030204" pitchFamily="34" charset="0"/>
                <a:cs typeface="Calibri" panose="020F0502020204030204" pitchFamily="34" charset="0"/>
              </a:rPr>
            </a:br>
            <a:r>
              <a:rPr lang="he-IL" sz="4400" dirty="0">
                <a:solidFill>
                  <a:srgbClr val="002060"/>
                </a:solidFill>
                <a:latin typeface="Calibri" panose="020F0502020204030204" pitchFamily="34" charset="0"/>
                <a:cs typeface="Calibri" panose="020F0502020204030204" pitchFamily="34" charset="0"/>
              </a:rPr>
              <a:t>(הרב זקס)</a:t>
            </a:r>
            <a:endParaRPr lang="he-IL"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3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78F4809A-EC79-5F76-6C8E-115DDAAF5263}"/>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FBDA5C06-4753-E89D-DC2B-66D2855339A8}"/>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sz="1800" b="1" dirty="0">
              <a:solidFill>
                <a:srgbClr val="002060"/>
              </a:solidFill>
              <a:effectLst/>
              <a:ea typeface="Aptos" panose="020B0004020202020204" pitchFamily="34" charset="0"/>
              <a:cs typeface="Calibri" panose="020F0502020204030204" pitchFamily="34" charset="0"/>
            </a:endParaRPr>
          </a:p>
        </p:txBody>
      </p:sp>
      <p:pic>
        <p:nvPicPr>
          <p:cNvPr id="12" name="תמונה 11">
            <a:extLst>
              <a:ext uri="{FF2B5EF4-FFF2-40B4-BE49-F238E27FC236}">
                <a16:creationId xmlns:a16="http://schemas.microsoft.com/office/drawing/2014/main" id="{B46C621A-49CA-8639-1B54-6B9D0E7D87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7701" y="102294"/>
            <a:ext cx="3330012" cy="2107330"/>
          </a:xfrm>
          <a:prstGeom prst="rect">
            <a:avLst/>
          </a:prstGeom>
        </p:spPr>
      </p:pic>
      <p:sp>
        <p:nvSpPr>
          <p:cNvPr id="3" name="תיבת טקסט 2">
            <a:extLst>
              <a:ext uri="{FF2B5EF4-FFF2-40B4-BE49-F238E27FC236}">
                <a16:creationId xmlns:a16="http://schemas.microsoft.com/office/drawing/2014/main" id="{49EF32DE-C6A5-6E5C-521D-631EEEEFE054}"/>
              </a:ext>
            </a:extLst>
          </p:cNvPr>
          <p:cNvSpPr txBox="1"/>
          <p:nvPr/>
        </p:nvSpPr>
        <p:spPr>
          <a:xfrm>
            <a:off x="1" y="5200436"/>
            <a:ext cx="11996380" cy="95410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solidFill>
                  <a:srgbClr val="000000"/>
                </a:solidFill>
                <a:latin typeface="Calibri" panose="020F0502020204030204" pitchFamily="34" charset="0"/>
                <a:ea typeface="Calibri" panose="020F0502020204030204" pitchFamily="34" charset="0"/>
                <a:cs typeface="Calibri" panose="020F0502020204030204" pitchFamily="34" charset="0"/>
              </a:rPr>
              <a:t>לצד ההשלכות השליליות של חוויות קשות ואירועי משבר על האדם שחווה אותם, עשויים להתקיים בו גם </a:t>
            </a:r>
            <a:r>
              <a:rPr lang="he-IL" sz="2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שינויים פסיכולוגיים חיוביים המתחוללים כתוצאה מעצם ההתמודדות. </a:t>
            </a:r>
          </a:p>
        </p:txBody>
      </p:sp>
      <p:sp>
        <p:nvSpPr>
          <p:cNvPr id="11" name="תיבת טקסט 10">
            <a:extLst>
              <a:ext uri="{FF2B5EF4-FFF2-40B4-BE49-F238E27FC236}">
                <a16:creationId xmlns:a16="http://schemas.microsoft.com/office/drawing/2014/main" id="{311FEC55-3D0C-7B7A-A6F5-DA0C2687B4B9}"/>
              </a:ext>
            </a:extLst>
          </p:cNvPr>
          <p:cNvSpPr txBox="1"/>
          <p:nvPr/>
        </p:nvSpPr>
        <p:spPr>
          <a:xfrm>
            <a:off x="2277347" y="4197003"/>
            <a:ext cx="9604057" cy="584775"/>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משבר יכול להוות מנוע לצמיחה, מעצם ההתמודדות עימו.</a:t>
            </a:r>
          </a:p>
        </p:txBody>
      </p:sp>
      <p:sp>
        <p:nvSpPr>
          <p:cNvPr id="4" name="תיבת טקסט 3">
            <a:extLst>
              <a:ext uri="{FF2B5EF4-FFF2-40B4-BE49-F238E27FC236}">
                <a16:creationId xmlns:a16="http://schemas.microsoft.com/office/drawing/2014/main" id="{FB88E4DD-F53E-4DA7-590A-A7D1E0AA7927}"/>
              </a:ext>
            </a:extLst>
          </p:cNvPr>
          <p:cNvSpPr txBox="1"/>
          <p:nvPr/>
        </p:nvSpPr>
        <p:spPr>
          <a:xfrm>
            <a:off x="310596" y="1962463"/>
            <a:ext cx="11570808" cy="1815882"/>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rPr>
              <a:t>משבר הוא </a:t>
            </a:r>
            <a:r>
              <a:rPr lang="he-IL"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מצב של הפרה חמורה באיזון הנפשי, בעקבות איום או אתגר </a:t>
            </a:r>
            <a:br>
              <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he-IL"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שנחווים על ידי האדם כחסרי פתרון. </a:t>
            </a:r>
          </a:p>
          <a:p>
            <a:r>
              <a:rPr lang="he-IL"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מצב הגורם לפגיעה ביכולות ההתמודדות וההסתגלות של האדם </a:t>
            </a:r>
            <a:br>
              <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he-IL"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ומוביל לתחושה של חוסר מוצא. </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כותרת 1">
            <a:extLst>
              <a:ext uri="{FF2B5EF4-FFF2-40B4-BE49-F238E27FC236}">
                <a16:creationId xmlns:a16="http://schemas.microsoft.com/office/drawing/2014/main" id="{5696B93E-6EC1-4CF5-A48E-5845BFBA7CC5}"/>
              </a:ext>
            </a:extLst>
          </p:cNvPr>
          <p:cNvSpPr>
            <a:spLocks noGrp="1"/>
          </p:cNvSpPr>
          <p:nvPr>
            <p:ph type="title"/>
          </p:nvPr>
        </p:nvSpPr>
        <p:spPr>
          <a:xfrm>
            <a:off x="1355089" y="703457"/>
            <a:ext cx="9753600" cy="762000"/>
          </a:xfrm>
        </p:spPr>
        <p:txBody>
          <a:bodyPr>
            <a:normAutofit/>
          </a:bodyPr>
          <a:lstStyle/>
          <a:p>
            <a:r>
              <a:rPr lang="he-IL" sz="4400" b="1" dirty="0">
                <a:solidFill>
                  <a:srgbClr val="2F6665"/>
                </a:solidFill>
                <a:latin typeface="Calibri" panose="020F0502020204030204" pitchFamily="34" charset="0"/>
                <a:ea typeface="Calibri" panose="020F0502020204030204" pitchFamily="34" charset="0"/>
                <a:cs typeface="Calibri" panose="020F0502020204030204" pitchFamily="34" charset="0"/>
              </a:rPr>
              <a:t>בין משבר לצמיחה</a:t>
            </a:r>
            <a:endParaRPr lang="he-IL" sz="4400" dirty="0"/>
          </a:p>
        </p:txBody>
      </p:sp>
    </p:spTree>
    <p:extLst>
      <p:ext uri="{BB962C8B-B14F-4D97-AF65-F5344CB8AC3E}">
        <p14:creationId xmlns:p14="http://schemas.microsoft.com/office/powerpoint/2010/main" val="35141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1" name="Group 11">
            <a:extLst>
              <a:ext uri="{C183D7F6-B498-43B3-948B-1728B52AA6E4}">
                <adec:decorative xmlns:adec="http://schemas.microsoft.com/office/drawing/2017/decorative" val="1"/>
              </a:ext>
            </a:extLst>
          </p:cNvPr>
          <p:cNvGrpSpPr/>
          <p:nvPr/>
        </p:nvGrpSpPr>
        <p:grpSpPr>
          <a:xfrm>
            <a:off x="8206161" y="2768751"/>
            <a:ext cx="2872108" cy="3062004"/>
            <a:chOff x="127000" y="-231979"/>
            <a:chExt cx="837036" cy="892379"/>
          </a:xfrm>
        </p:grpSpPr>
        <p:sp>
          <p:nvSpPr>
            <p:cNvPr id="12" name="Freeform 12"/>
            <p:cNvSpPr/>
            <p:nvPr/>
          </p:nvSpPr>
          <p:spPr>
            <a:xfrm>
              <a:off x="209494" y="-231979"/>
              <a:ext cx="754542" cy="668242"/>
            </a:xfrm>
            <a:custGeom>
              <a:avLst/>
              <a:gdLst/>
              <a:ahLst/>
              <a:cxnLst/>
              <a:rect l="l" t="t" r="r" b="b"/>
              <a:pathLst>
                <a:path w="754542" h="668242">
                  <a:moveTo>
                    <a:pt x="413998" y="21314"/>
                  </a:moveTo>
                  <a:lnTo>
                    <a:pt x="746944" y="603970"/>
                  </a:lnTo>
                  <a:cubicBezTo>
                    <a:pt x="754542" y="617266"/>
                    <a:pt x="754487" y="633601"/>
                    <a:pt x="746801" y="646846"/>
                  </a:cubicBezTo>
                  <a:cubicBezTo>
                    <a:pt x="739115" y="660090"/>
                    <a:pt x="724960" y="668242"/>
                    <a:pt x="709646" y="668242"/>
                  </a:cubicBezTo>
                  <a:lnTo>
                    <a:pt x="44896" y="668242"/>
                  </a:lnTo>
                  <a:cubicBezTo>
                    <a:pt x="29582" y="668242"/>
                    <a:pt x="15427" y="660090"/>
                    <a:pt x="7741" y="646846"/>
                  </a:cubicBezTo>
                  <a:cubicBezTo>
                    <a:pt x="55" y="633601"/>
                    <a:pt x="0" y="617266"/>
                    <a:pt x="7598" y="603970"/>
                  </a:cubicBezTo>
                  <a:lnTo>
                    <a:pt x="340544" y="21314"/>
                  </a:lnTo>
                  <a:cubicBezTo>
                    <a:pt x="348076" y="8134"/>
                    <a:pt x="362091" y="0"/>
                    <a:pt x="377271" y="0"/>
                  </a:cubicBezTo>
                  <a:cubicBezTo>
                    <a:pt x="392451" y="0"/>
                    <a:pt x="406466" y="8134"/>
                    <a:pt x="413998" y="21314"/>
                  </a:cubicBezTo>
                  <a:close/>
                </a:path>
              </a:pathLst>
            </a:custGeom>
            <a:solidFill>
              <a:srgbClr val="63A644"/>
            </a:solidFill>
            <a:ln cap="rnd">
              <a:noFill/>
              <a:prstDash val="solid"/>
              <a:round/>
            </a:ln>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3"/>
            <p:cNvSpPr txBox="1"/>
            <p:nvPr/>
          </p:nvSpPr>
          <p:spPr>
            <a:xfrm>
              <a:off x="127000" y="273050"/>
              <a:ext cx="558800" cy="387350"/>
            </a:xfrm>
            <a:prstGeom prst="rect">
              <a:avLst/>
            </a:prstGeom>
          </p:spPr>
          <p:txBody>
            <a:bodyPr lIns="33867" tIns="33867" rIns="33867" bIns="33867" rtlCol="0" anchor="ctr"/>
            <a:lstStyle/>
            <a:p>
              <a:pPr algn="ctr" defTabSz="609630" rtl="0">
                <a:lnSpc>
                  <a:spcPts val="2239"/>
                </a:lnSpc>
                <a:spcBef>
                  <a:spcPct val="0"/>
                </a:spcBef>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4">
            <a:extLst>
              <a:ext uri="{C183D7F6-B498-43B3-948B-1728B52AA6E4}">
                <adec:decorative xmlns:adec="http://schemas.microsoft.com/office/drawing/2017/decorative" val="1"/>
              </a:ext>
            </a:extLst>
          </p:cNvPr>
          <p:cNvGrpSpPr/>
          <p:nvPr/>
        </p:nvGrpSpPr>
        <p:grpSpPr>
          <a:xfrm>
            <a:off x="6572485" y="2652001"/>
            <a:ext cx="2788947" cy="2440328"/>
            <a:chOff x="0" y="0"/>
            <a:chExt cx="812800" cy="711200"/>
          </a:xfrm>
        </p:grpSpPr>
        <p:sp>
          <p:nvSpPr>
            <p:cNvPr id="15" name="Freeform 15"/>
            <p:cNvSpPr/>
            <p:nvPr/>
          </p:nvSpPr>
          <p:spPr>
            <a:xfrm>
              <a:off x="29129" y="0"/>
              <a:ext cx="754542" cy="668242"/>
            </a:xfrm>
            <a:custGeom>
              <a:avLst/>
              <a:gdLst/>
              <a:ahLst/>
              <a:cxnLst/>
              <a:rect l="l" t="t" r="r" b="b"/>
              <a:pathLst>
                <a:path w="754542" h="668242">
                  <a:moveTo>
                    <a:pt x="413998" y="646928"/>
                  </a:moveTo>
                  <a:lnTo>
                    <a:pt x="746944" y="64272"/>
                  </a:lnTo>
                  <a:cubicBezTo>
                    <a:pt x="754542" y="50976"/>
                    <a:pt x="754487" y="34641"/>
                    <a:pt x="746801" y="21396"/>
                  </a:cubicBezTo>
                  <a:cubicBezTo>
                    <a:pt x="739115" y="8152"/>
                    <a:pt x="724960" y="0"/>
                    <a:pt x="709646" y="0"/>
                  </a:cubicBezTo>
                  <a:lnTo>
                    <a:pt x="44896" y="0"/>
                  </a:lnTo>
                  <a:cubicBezTo>
                    <a:pt x="29582" y="0"/>
                    <a:pt x="15427" y="8152"/>
                    <a:pt x="7741" y="21396"/>
                  </a:cubicBezTo>
                  <a:cubicBezTo>
                    <a:pt x="55" y="34641"/>
                    <a:pt x="0" y="50976"/>
                    <a:pt x="7598" y="64272"/>
                  </a:cubicBezTo>
                  <a:lnTo>
                    <a:pt x="340544" y="646928"/>
                  </a:lnTo>
                  <a:cubicBezTo>
                    <a:pt x="348076" y="660108"/>
                    <a:pt x="362091" y="668242"/>
                    <a:pt x="377271" y="668242"/>
                  </a:cubicBezTo>
                  <a:cubicBezTo>
                    <a:pt x="392451" y="668242"/>
                    <a:pt x="406466" y="660108"/>
                    <a:pt x="413998" y="646928"/>
                  </a:cubicBezTo>
                  <a:close/>
                </a:path>
              </a:pathLst>
            </a:custGeom>
            <a:solidFill>
              <a:srgbClr val="D3D92B"/>
            </a:solidFill>
            <a:ln cap="rnd">
              <a:noFill/>
              <a:prstDash val="solid"/>
              <a:round/>
            </a:ln>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p:cNvSpPr txBox="1"/>
            <p:nvPr/>
          </p:nvSpPr>
          <p:spPr>
            <a:xfrm>
              <a:off x="127000" y="-6350"/>
              <a:ext cx="558800" cy="387350"/>
            </a:xfrm>
            <a:prstGeom prst="rect">
              <a:avLst/>
            </a:prstGeom>
          </p:spPr>
          <p:txBody>
            <a:bodyPr lIns="33867" tIns="33867" rIns="33867" bIns="33867" rtlCol="0" anchor="ctr"/>
            <a:lstStyle/>
            <a:p>
              <a:pPr algn="ctr" defTabSz="609630" rtl="0">
                <a:lnSpc>
                  <a:spcPts val="2239"/>
                </a:lnSpc>
                <a:spcBef>
                  <a:spcPct val="0"/>
                </a:spcBef>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 name="Group 2">
            <a:extLst>
              <a:ext uri="{C183D7F6-B498-43B3-948B-1728B52AA6E4}">
                <adec:decorative xmlns:adec="http://schemas.microsoft.com/office/drawing/2017/decorative" val="1"/>
              </a:ext>
            </a:extLst>
          </p:cNvPr>
          <p:cNvGrpSpPr/>
          <p:nvPr/>
        </p:nvGrpSpPr>
        <p:grpSpPr>
          <a:xfrm>
            <a:off x="959033" y="2582982"/>
            <a:ext cx="2788947" cy="2440328"/>
            <a:chOff x="0" y="0"/>
            <a:chExt cx="812800" cy="711200"/>
          </a:xfrm>
        </p:grpSpPr>
        <p:sp>
          <p:nvSpPr>
            <p:cNvPr id="3" name="Freeform 3"/>
            <p:cNvSpPr/>
            <p:nvPr/>
          </p:nvSpPr>
          <p:spPr>
            <a:xfrm>
              <a:off x="29129" y="42958"/>
              <a:ext cx="754542" cy="668242"/>
            </a:xfrm>
            <a:custGeom>
              <a:avLst/>
              <a:gdLst/>
              <a:ahLst/>
              <a:cxnLst/>
              <a:rect l="l" t="t" r="r" b="b"/>
              <a:pathLst>
                <a:path w="754542" h="668242">
                  <a:moveTo>
                    <a:pt x="413998" y="21314"/>
                  </a:moveTo>
                  <a:lnTo>
                    <a:pt x="746944" y="603970"/>
                  </a:lnTo>
                  <a:cubicBezTo>
                    <a:pt x="754542" y="617266"/>
                    <a:pt x="754487" y="633601"/>
                    <a:pt x="746801" y="646846"/>
                  </a:cubicBezTo>
                  <a:cubicBezTo>
                    <a:pt x="739115" y="660090"/>
                    <a:pt x="724960" y="668242"/>
                    <a:pt x="709646" y="668242"/>
                  </a:cubicBezTo>
                  <a:lnTo>
                    <a:pt x="44896" y="668242"/>
                  </a:lnTo>
                  <a:cubicBezTo>
                    <a:pt x="29582" y="668242"/>
                    <a:pt x="15427" y="660090"/>
                    <a:pt x="7741" y="646846"/>
                  </a:cubicBezTo>
                  <a:cubicBezTo>
                    <a:pt x="55" y="633601"/>
                    <a:pt x="0" y="617266"/>
                    <a:pt x="7598" y="603970"/>
                  </a:cubicBezTo>
                  <a:lnTo>
                    <a:pt x="340544" y="21314"/>
                  </a:lnTo>
                  <a:cubicBezTo>
                    <a:pt x="348076" y="8134"/>
                    <a:pt x="362091" y="0"/>
                    <a:pt x="377271" y="0"/>
                  </a:cubicBezTo>
                  <a:cubicBezTo>
                    <a:pt x="392451" y="0"/>
                    <a:pt x="406466" y="8134"/>
                    <a:pt x="413998" y="21314"/>
                  </a:cubicBezTo>
                  <a:close/>
                </a:path>
              </a:pathLst>
            </a:custGeom>
            <a:solidFill>
              <a:srgbClr val="BF4949"/>
            </a:solid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4"/>
            <p:cNvSpPr txBox="1"/>
            <p:nvPr/>
          </p:nvSpPr>
          <p:spPr>
            <a:xfrm>
              <a:off x="127000" y="273050"/>
              <a:ext cx="558800" cy="387350"/>
            </a:xfrm>
            <a:prstGeom prst="rect">
              <a:avLst/>
            </a:prstGeom>
          </p:spPr>
          <p:txBody>
            <a:bodyPr lIns="33867" tIns="33867" rIns="33867" bIns="33867" rtlCol="0" anchor="ctr"/>
            <a:lstStyle/>
            <a:p>
              <a:pPr algn="ctr" defTabSz="609630" rtl="0">
                <a:lnSpc>
                  <a:spcPts val="2239"/>
                </a:lnSpc>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5">
            <a:extLst>
              <a:ext uri="{C183D7F6-B498-43B3-948B-1728B52AA6E4}">
                <adec:decorative xmlns:adec="http://schemas.microsoft.com/office/drawing/2017/decorative" val="1"/>
              </a:ext>
            </a:extLst>
          </p:cNvPr>
          <p:cNvGrpSpPr/>
          <p:nvPr/>
        </p:nvGrpSpPr>
        <p:grpSpPr>
          <a:xfrm>
            <a:off x="4817092" y="2790931"/>
            <a:ext cx="2589047" cy="2292927"/>
            <a:chOff x="29129" y="42958"/>
            <a:chExt cx="754542" cy="668242"/>
          </a:xfrm>
        </p:grpSpPr>
        <p:sp>
          <p:nvSpPr>
            <p:cNvPr id="6" name="Freeform 6"/>
            <p:cNvSpPr/>
            <p:nvPr/>
          </p:nvSpPr>
          <p:spPr>
            <a:xfrm>
              <a:off x="29129" y="42958"/>
              <a:ext cx="754542" cy="668242"/>
            </a:xfrm>
            <a:custGeom>
              <a:avLst/>
              <a:gdLst/>
              <a:ahLst/>
              <a:cxnLst/>
              <a:rect l="l" t="t" r="r" b="b"/>
              <a:pathLst>
                <a:path w="754542" h="668242">
                  <a:moveTo>
                    <a:pt x="413998" y="21314"/>
                  </a:moveTo>
                  <a:lnTo>
                    <a:pt x="746944" y="603970"/>
                  </a:lnTo>
                  <a:cubicBezTo>
                    <a:pt x="754542" y="617266"/>
                    <a:pt x="754487" y="633601"/>
                    <a:pt x="746801" y="646846"/>
                  </a:cubicBezTo>
                  <a:cubicBezTo>
                    <a:pt x="739115" y="660090"/>
                    <a:pt x="724960" y="668242"/>
                    <a:pt x="709646" y="668242"/>
                  </a:cubicBezTo>
                  <a:lnTo>
                    <a:pt x="44896" y="668242"/>
                  </a:lnTo>
                  <a:cubicBezTo>
                    <a:pt x="29582" y="668242"/>
                    <a:pt x="15427" y="660090"/>
                    <a:pt x="7741" y="646846"/>
                  </a:cubicBezTo>
                  <a:cubicBezTo>
                    <a:pt x="55" y="633601"/>
                    <a:pt x="0" y="617266"/>
                    <a:pt x="7598" y="603970"/>
                  </a:cubicBezTo>
                  <a:lnTo>
                    <a:pt x="340544" y="21314"/>
                  </a:lnTo>
                  <a:cubicBezTo>
                    <a:pt x="348076" y="8134"/>
                    <a:pt x="362091" y="0"/>
                    <a:pt x="377271" y="0"/>
                  </a:cubicBezTo>
                  <a:cubicBezTo>
                    <a:pt x="392451" y="0"/>
                    <a:pt x="406466" y="8134"/>
                    <a:pt x="413998" y="21314"/>
                  </a:cubicBezTo>
                  <a:close/>
                </a:path>
              </a:pathLst>
            </a:custGeom>
            <a:solidFill>
              <a:srgbClr val="18B5D9"/>
            </a:solidFill>
          </p:spPr>
          <p:txBody>
            <a:bodyPr/>
            <a:lstStyle/>
            <a:p>
              <a:pPr algn="l" defTabSz="609630" rtl="0"/>
              <a:endParaRPr lang="he-IL"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7"/>
            <p:cNvSpPr txBox="1"/>
            <p:nvPr/>
          </p:nvSpPr>
          <p:spPr>
            <a:xfrm>
              <a:off x="127000" y="273050"/>
              <a:ext cx="558800" cy="387350"/>
            </a:xfrm>
            <a:prstGeom prst="rect">
              <a:avLst/>
            </a:prstGeom>
          </p:spPr>
          <p:txBody>
            <a:bodyPr lIns="33867" tIns="33867" rIns="33867" bIns="33867" rtlCol="0" anchor="ctr"/>
            <a:lstStyle/>
            <a:p>
              <a:pPr algn="ctr" defTabSz="609630" rtl="0">
                <a:lnSpc>
                  <a:spcPts val="2239"/>
                </a:lnSpc>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Group 8">
            <a:extLst>
              <a:ext uri="{C183D7F6-B498-43B3-948B-1728B52AA6E4}">
                <adec:decorative xmlns:adec="http://schemas.microsoft.com/office/drawing/2017/decorative" val="1"/>
              </a:ext>
            </a:extLst>
          </p:cNvPr>
          <p:cNvGrpSpPr/>
          <p:nvPr/>
        </p:nvGrpSpPr>
        <p:grpSpPr>
          <a:xfrm>
            <a:off x="2870000" y="2700074"/>
            <a:ext cx="2788947" cy="2440328"/>
            <a:chOff x="0" y="0"/>
            <a:chExt cx="812800" cy="711200"/>
          </a:xfrm>
        </p:grpSpPr>
        <p:sp>
          <p:nvSpPr>
            <p:cNvPr id="9" name="Freeform 9"/>
            <p:cNvSpPr/>
            <p:nvPr/>
          </p:nvSpPr>
          <p:spPr>
            <a:xfrm>
              <a:off x="29129" y="0"/>
              <a:ext cx="754542" cy="668242"/>
            </a:xfrm>
            <a:custGeom>
              <a:avLst/>
              <a:gdLst/>
              <a:ahLst/>
              <a:cxnLst/>
              <a:rect l="l" t="t" r="r" b="b"/>
              <a:pathLst>
                <a:path w="754542" h="668242">
                  <a:moveTo>
                    <a:pt x="413998" y="646928"/>
                  </a:moveTo>
                  <a:lnTo>
                    <a:pt x="746944" y="64272"/>
                  </a:lnTo>
                  <a:cubicBezTo>
                    <a:pt x="754542" y="50976"/>
                    <a:pt x="754487" y="34641"/>
                    <a:pt x="746801" y="21396"/>
                  </a:cubicBezTo>
                  <a:cubicBezTo>
                    <a:pt x="739115" y="8152"/>
                    <a:pt x="724960" y="0"/>
                    <a:pt x="709646" y="0"/>
                  </a:cubicBezTo>
                  <a:lnTo>
                    <a:pt x="44896" y="0"/>
                  </a:lnTo>
                  <a:cubicBezTo>
                    <a:pt x="29582" y="0"/>
                    <a:pt x="15427" y="8152"/>
                    <a:pt x="7741" y="21396"/>
                  </a:cubicBezTo>
                  <a:cubicBezTo>
                    <a:pt x="55" y="34641"/>
                    <a:pt x="0" y="50976"/>
                    <a:pt x="7598" y="64272"/>
                  </a:cubicBezTo>
                  <a:lnTo>
                    <a:pt x="340544" y="646928"/>
                  </a:lnTo>
                  <a:cubicBezTo>
                    <a:pt x="348076" y="660108"/>
                    <a:pt x="362091" y="668242"/>
                    <a:pt x="377271" y="668242"/>
                  </a:cubicBezTo>
                  <a:cubicBezTo>
                    <a:pt x="392451" y="668242"/>
                    <a:pt x="406466" y="660108"/>
                    <a:pt x="413998" y="646928"/>
                  </a:cubicBezTo>
                  <a:close/>
                </a:path>
              </a:pathLst>
            </a:custGeom>
            <a:solidFill>
              <a:srgbClr val="49BFB3"/>
            </a:solid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10"/>
            <p:cNvSpPr txBox="1"/>
            <p:nvPr/>
          </p:nvSpPr>
          <p:spPr>
            <a:xfrm>
              <a:off x="127000" y="-6350"/>
              <a:ext cx="558800" cy="387350"/>
            </a:xfrm>
            <a:prstGeom prst="rect">
              <a:avLst/>
            </a:prstGeom>
          </p:spPr>
          <p:txBody>
            <a:bodyPr lIns="33867" tIns="33867" rIns="33867" bIns="33867" rtlCol="0" anchor="ctr"/>
            <a:lstStyle/>
            <a:p>
              <a:pPr algn="ctr" defTabSz="609630" rtl="0">
                <a:lnSpc>
                  <a:spcPts val="2239"/>
                </a:lnSpc>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8" name="Freeform 18">
            <a:extLst>
              <a:ext uri="{C183D7F6-B498-43B3-948B-1728B52AA6E4}">
                <adec:decorative xmlns:adec="http://schemas.microsoft.com/office/drawing/2017/decorative" val="1"/>
              </a:ext>
            </a:extLst>
          </p:cNvPr>
          <p:cNvSpPr/>
          <p:nvPr/>
        </p:nvSpPr>
        <p:spPr>
          <a:xfrm>
            <a:off x="7595484" y="3160965"/>
            <a:ext cx="742950" cy="762000"/>
          </a:xfrm>
          <a:custGeom>
            <a:avLst/>
            <a:gdLst/>
            <a:ahLst/>
            <a:cxnLst/>
            <a:rect l="l" t="t" r="r" b="b"/>
            <a:pathLst>
              <a:path w="1114425" h="1143000">
                <a:moveTo>
                  <a:pt x="0" y="0"/>
                </a:moveTo>
                <a:lnTo>
                  <a:pt x="1114425" y="0"/>
                </a:lnTo>
                <a:lnTo>
                  <a:pt x="1114425" y="1143000"/>
                </a:lnTo>
                <a:lnTo>
                  <a:pt x="0" y="1143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Freeform 24">
            <a:extLst>
              <a:ext uri="{C183D7F6-B498-43B3-948B-1728B52AA6E4}">
                <adec:decorative xmlns:adec="http://schemas.microsoft.com/office/drawing/2017/decorative" val="1"/>
              </a:ext>
            </a:extLst>
          </p:cNvPr>
          <p:cNvSpPr/>
          <p:nvPr/>
        </p:nvSpPr>
        <p:spPr>
          <a:xfrm>
            <a:off x="-162021" y="-224663"/>
            <a:ext cx="674049" cy="1063588"/>
          </a:xfrm>
          <a:custGeom>
            <a:avLst/>
            <a:gdLst/>
            <a:ahLst/>
            <a:cxnLst/>
            <a:rect l="l" t="t" r="r" b="b"/>
            <a:pathLst>
              <a:path w="1011073" h="1595382">
                <a:moveTo>
                  <a:pt x="0" y="0"/>
                </a:moveTo>
                <a:lnTo>
                  <a:pt x="1011073" y="0"/>
                </a:lnTo>
                <a:lnTo>
                  <a:pt x="1011073" y="1595382"/>
                </a:lnTo>
                <a:lnTo>
                  <a:pt x="0" y="15953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Freeform 25">
            <a:extLst>
              <a:ext uri="{C183D7F6-B498-43B3-948B-1728B52AA6E4}">
                <adec:decorative xmlns:adec="http://schemas.microsoft.com/office/drawing/2017/decorative" val="1"/>
              </a:ext>
            </a:extLst>
          </p:cNvPr>
          <p:cNvSpPr/>
          <p:nvPr/>
        </p:nvSpPr>
        <p:spPr>
          <a:xfrm>
            <a:off x="11506200" y="6324401"/>
            <a:ext cx="1585562" cy="1024669"/>
          </a:xfrm>
          <a:custGeom>
            <a:avLst/>
            <a:gdLst/>
            <a:ahLst/>
            <a:cxnLst/>
            <a:rect l="l" t="t" r="r" b="b"/>
            <a:pathLst>
              <a:path w="2378343" h="1537004">
                <a:moveTo>
                  <a:pt x="0" y="0"/>
                </a:moveTo>
                <a:lnTo>
                  <a:pt x="2378343" y="0"/>
                </a:lnTo>
                <a:lnTo>
                  <a:pt x="2378343" y="1537004"/>
                </a:lnTo>
                <a:lnTo>
                  <a:pt x="0" y="15370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Freeform 37">
            <a:extLst>
              <a:ext uri="{C183D7F6-B498-43B3-948B-1728B52AA6E4}">
                <adec:decorative xmlns:adec="http://schemas.microsoft.com/office/drawing/2017/decorative" val="1"/>
              </a:ext>
            </a:extLst>
          </p:cNvPr>
          <p:cNvSpPr/>
          <p:nvPr/>
        </p:nvSpPr>
        <p:spPr>
          <a:xfrm>
            <a:off x="11302789" y="548822"/>
            <a:ext cx="406821" cy="246635"/>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Freeform 38">
            <a:extLst>
              <a:ext uri="{C183D7F6-B498-43B3-948B-1728B52AA6E4}">
                <adec:decorative xmlns:adec="http://schemas.microsoft.com/office/drawing/2017/decorative" val="1"/>
              </a:ext>
            </a:extLst>
          </p:cNvPr>
          <p:cNvSpPr/>
          <p:nvPr/>
        </p:nvSpPr>
        <p:spPr>
          <a:xfrm>
            <a:off x="278979" y="6411476"/>
            <a:ext cx="406821" cy="246635"/>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45" name="תמונה 44">
            <a:extLst>
              <a:ext uri="{FF2B5EF4-FFF2-40B4-BE49-F238E27FC236}">
                <a16:creationId xmlns:a16="http://schemas.microsoft.com/office/drawing/2014/main" id="{38F09530-05B0-A3BA-45C9-C09EA3486803}"/>
              </a:ext>
              <a:ext uri="{C183D7F6-B498-43B3-948B-1728B52AA6E4}">
                <adec:decorative xmlns:adec="http://schemas.microsoft.com/office/drawing/2017/decorative" val="1"/>
              </a:ext>
            </a:extLst>
          </p:cNvPr>
          <p:cNvPicPr>
            <a:picLocks noChangeAspect="1"/>
          </p:cNvPicPr>
          <p:nvPr/>
        </p:nvPicPr>
        <p:blipFill>
          <a:blip r:embed="rId11">
            <a:duotone>
              <a:schemeClr val="bg2">
                <a:shade val="45000"/>
                <a:satMod val="135000"/>
              </a:schemeClr>
              <a:prstClr val="white"/>
            </a:duotone>
          </a:blip>
          <a:stretch>
            <a:fillRect/>
          </a:stretch>
        </p:blipFill>
        <p:spPr>
          <a:xfrm>
            <a:off x="5532191" y="3826355"/>
            <a:ext cx="1200772" cy="803666"/>
          </a:xfrm>
          <a:prstGeom prst="rect">
            <a:avLst/>
          </a:prstGeom>
          <a:ln>
            <a:noFill/>
          </a:ln>
        </p:spPr>
      </p:pic>
      <p:pic>
        <p:nvPicPr>
          <p:cNvPr id="50" name="תמונה 49">
            <a:extLst>
              <a:ext uri="{FF2B5EF4-FFF2-40B4-BE49-F238E27FC236}">
                <a16:creationId xmlns:a16="http://schemas.microsoft.com/office/drawing/2014/main" id="{BD5FDE49-7598-0219-9638-142003E75AA6}"/>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570085" y="5838663"/>
            <a:ext cx="1255885" cy="1268078"/>
          </a:xfrm>
          <a:prstGeom prst="rect">
            <a:avLst/>
          </a:prstGeom>
        </p:spPr>
      </p:pic>
      <p:pic>
        <p:nvPicPr>
          <p:cNvPr id="51" name="תמונה 50">
            <a:extLst>
              <a:ext uri="{FF2B5EF4-FFF2-40B4-BE49-F238E27FC236}">
                <a16:creationId xmlns:a16="http://schemas.microsoft.com/office/drawing/2014/main" id="{9DDFAD9F-B16F-0B46-C0D5-B069CFE3287B}"/>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1302789" y="-252910"/>
            <a:ext cx="1255885" cy="1268078"/>
          </a:xfrm>
          <a:prstGeom prst="rect">
            <a:avLst/>
          </a:prstGeom>
        </p:spPr>
      </p:pic>
      <p:pic>
        <p:nvPicPr>
          <p:cNvPr id="54" name="תמונה 53">
            <a:extLst>
              <a:ext uri="{FF2B5EF4-FFF2-40B4-BE49-F238E27FC236}">
                <a16:creationId xmlns:a16="http://schemas.microsoft.com/office/drawing/2014/main" id="{9FAAD770-FB63-7EC8-81A4-8D83FD148F96}"/>
              </a:ext>
              <a:ext uri="{C183D7F6-B498-43B3-948B-1728B52AA6E4}">
                <adec:decorative xmlns:adec="http://schemas.microsoft.com/office/drawing/2017/decorative" val="1"/>
              </a:ext>
            </a:extLst>
          </p:cNvPr>
          <p:cNvPicPr>
            <a:picLocks noChangeAspect="1"/>
          </p:cNvPicPr>
          <p:nvPr/>
        </p:nvPicPr>
        <p:blipFill>
          <a:blip r:embed="rId13">
            <a:biLevel thresh="25000"/>
          </a:blip>
          <a:stretch>
            <a:fillRect/>
          </a:stretch>
        </p:blipFill>
        <p:spPr>
          <a:xfrm>
            <a:off x="1724950" y="3483227"/>
            <a:ext cx="1310754" cy="1329043"/>
          </a:xfrm>
          <a:prstGeom prst="rect">
            <a:avLst/>
          </a:prstGeom>
        </p:spPr>
      </p:pic>
      <p:pic>
        <p:nvPicPr>
          <p:cNvPr id="28" name="גרפיקה 27">
            <a:extLst>
              <a:ext uri="{FF2B5EF4-FFF2-40B4-BE49-F238E27FC236}">
                <a16:creationId xmlns:a16="http://schemas.microsoft.com/office/drawing/2014/main" id="{DA89A222-E973-626D-843D-74277813AE90}"/>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70178" y="3792582"/>
            <a:ext cx="914400" cy="914400"/>
          </a:xfrm>
          <a:prstGeom prst="rect">
            <a:avLst/>
          </a:prstGeom>
        </p:spPr>
      </p:pic>
      <p:pic>
        <p:nvPicPr>
          <p:cNvPr id="40" name="גרפיקה 39">
            <a:extLst>
              <a:ext uri="{FF2B5EF4-FFF2-40B4-BE49-F238E27FC236}">
                <a16:creationId xmlns:a16="http://schemas.microsoft.com/office/drawing/2014/main" id="{1B0C6C93-FF3F-B8F7-4B58-C59792C035C2}"/>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28959" y="3104470"/>
            <a:ext cx="914400" cy="914400"/>
          </a:xfrm>
          <a:prstGeom prst="rect">
            <a:avLst/>
          </a:prstGeom>
        </p:spPr>
      </p:pic>
      <p:sp>
        <p:nvSpPr>
          <p:cNvPr id="43" name="תיבת טקסט 42">
            <a:extLst>
              <a:ext uri="{FF2B5EF4-FFF2-40B4-BE49-F238E27FC236}">
                <a16:creationId xmlns:a16="http://schemas.microsoft.com/office/drawing/2014/main" id="{FE1487A7-C6C5-DF31-8B6F-AFABA45511CB}"/>
              </a:ext>
            </a:extLst>
          </p:cNvPr>
          <p:cNvSpPr txBox="1"/>
          <p:nvPr/>
        </p:nvSpPr>
        <p:spPr>
          <a:xfrm>
            <a:off x="12147" y="5794737"/>
            <a:ext cx="4833766" cy="830997"/>
          </a:xfrm>
          <a:prstGeom prst="rect">
            <a:avLst/>
          </a:prstGeom>
          <a:noFill/>
        </p:spPr>
        <p:txBody>
          <a:bodyPr wrap="square">
            <a:spAutoFit/>
          </a:bodyPr>
          <a:lstStyle/>
          <a:p>
            <a:pPr algn="ct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התבוננות מחודשת על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מערכות יחסים ומשמעותם בחיינו</a:t>
            </a:r>
            <a:endParaRPr lang="he-IL"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TextBox 35">
            <a:extLst>
              <a:ext uri="{FF2B5EF4-FFF2-40B4-BE49-F238E27FC236}">
                <a16:creationId xmlns:a16="http://schemas.microsoft.com/office/drawing/2014/main" id="{C656883D-9AF5-99F8-E37B-4E82C9187FEA}"/>
              </a:ext>
            </a:extLst>
          </p:cNvPr>
          <p:cNvSpPr txBox="1"/>
          <p:nvPr/>
        </p:nvSpPr>
        <p:spPr>
          <a:xfrm>
            <a:off x="1314575" y="5274161"/>
            <a:ext cx="2093537" cy="588494"/>
          </a:xfrm>
          <a:prstGeom prst="rect">
            <a:avLst/>
          </a:prstGeom>
        </p:spPr>
        <p:txBody>
          <a:bodyPr lIns="0" tIns="0" rIns="0" bIns="0" rtlCol="0" anchor="t">
            <a:spAutoFit/>
          </a:bodyPr>
          <a:lstStyle/>
          <a:p>
            <a:pPr algn="ctr" defTabSz="609630" rtl="0">
              <a:lnSpc>
                <a:spcPts val="2239"/>
              </a:lnSpc>
            </a:pPr>
            <a:r>
              <a:rPr lang="he-IL"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rPr>
              <a:t>יחסים עם אחרים</a:t>
            </a:r>
            <a:endParaRPr lang="en-US"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endParaRPr>
          </a:p>
        </p:txBody>
      </p:sp>
      <p:sp>
        <p:nvSpPr>
          <p:cNvPr id="47" name="תיבת טקסט 46">
            <a:extLst>
              <a:ext uri="{FF2B5EF4-FFF2-40B4-BE49-F238E27FC236}">
                <a16:creationId xmlns:a16="http://schemas.microsoft.com/office/drawing/2014/main" id="{489CBF61-40FB-9302-5F05-512CDC71A9B8}"/>
              </a:ext>
            </a:extLst>
          </p:cNvPr>
          <p:cNvSpPr txBox="1"/>
          <p:nvPr/>
        </p:nvSpPr>
        <p:spPr>
          <a:xfrm>
            <a:off x="3007777" y="5817692"/>
            <a:ext cx="6720114" cy="830997"/>
          </a:xfrm>
          <a:prstGeom prst="rect">
            <a:avLst/>
          </a:prstGeom>
          <a:noFill/>
        </p:spPr>
        <p:txBody>
          <a:bodyPr wrap="square">
            <a:spAutoFit/>
          </a:bodyPr>
          <a:lstStyle/>
          <a:p>
            <a:pPr algn="ct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חיבור לכוחות הפנימיים והרוחניים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המעניקים תחושת שליטה ותקווה</a:t>
            </a:r>
            <a:endParaRPr lang="he-IL"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35">
            <a:extLst>
              <a:ext uri="{FF2B5EF4-FFF2-40B4-BE49-F238E27FC236}">
                <a16:creationId xmlns:a16="http://schemas.microsoft.com/office/drawing/2014/main" id="{36C09DD0-2282-BA96-F2C2-2F2181728D95}"/>
              </a:ext>
            </a:extLst>
          </p:cNvPr>
          <p:cNvSpPr txBox="1"/>
          <p:nvPr/>
        </p:nvSpPr>
        <p:spPr>
          <a:xfrm>
            <a:off x="5188151" y="5311128"/>
            <a:ext cx="2093537" cy="588494"/>
          </a:xfrm>
          <a:prstGeom prst="rect">
            <a:avLst/>
          </a:prstGeom>
        </p:spPr>
        <p:txBody>
          <a:bodyPr lIns="0" tIns="0" rIns="0" bIns="0" rtlCol="0" anchor="t">
            <a:spAutoFit/>
          </a:bodyPr>
          <a:lstStyle/>
          <a:p>
            <a:pPr algn="ctr" defTabSz="609630" rtl="0">
              <a:lnSpc>
                <a:spcPts val="2239"/>
              </a:lnSpc>
            </a:pPr>
            <a:r>
              <a:rPr lang="he-IL"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rPr>
              <a:t>התפתחות רוחנית</a:t>
            </a:r>
            <a:endParaRPr lang="en-US"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endParaRPr>
          </a:p>
        </p:txBody>
      </p:sp>
      <p:sp>
        <p:nvSpPr>
          <p:cNvPr id="20" name="תיבת טקסט 19">
            <a:extLst>
              <a:ext uri="{FF2B5EF4-FFF2-40B4-BE49-F238E27FC236}">
                <a16:creationId xmlns:a16="http://schemas.microsoft.com/office/drawing/2014/main" id="{65CBE20F-91B4-76C6-712A-D0A26D167F51}"/>
              </a:ext>
            </a:extLst>
          </p:cNvPr>
          <p:cNvSpPr txBox="1"/>
          <p:nvPr/>
        </p:nvSpPr>
        <p:spPr>
          <a:xfrm>
            <a:off x="6672435" y="5550174"/>
            <a:ext cx="6720114" cy="1200329"/>
          </a:xfrm>
          <a:prstGeom prst="rect">
            <a:avLst/>
          </a:prstGeom>
          <a:noFill/>
        </p:spPr>
        <p:txBody>
          <a:bodyPr wrap="square">
            <a:spAutoFit/>
          </a:bodyPr>
          <a:lstStyle/>
          <a:p>
            <a:pPr algn="ct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היכולת להתמודד עם קשיים,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לווסת רגשות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ולחזק חוסן נפשי</a:t>
            </a:r>
            <a:endParaRPr lang="he-IL"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35">
            <a:extLst>
              <a:ext uri="{FF2B5EF4-FFF2-40B4-BE49-F238E27FC236}">
                <a16:creationId xmlns:a16="http://schemas.microsoft.com/office/drawing/2014/main" id="{A175DA3E-6E18-71F7-A5C4-729B4D01A747}"/>
              </a:ext>
            </a:extLst>
          </p:cNvPr>
          <p:cNvSpPr txBox="1"/>
          <p:nvPr/>
        </p:nvSpPr>
        <p:spPr>
          <a:xfrm>
            <a:off x="8842475" y="5287384"/>
            <a:ext cx="2093537" cy="306366"/>
          </a:xfrm>
          <a:prstGeom prst="rect">
            <a:avLst/>
          </a:prstGeom>
        </p:spPr>
        <p:txBody>
          <a:bodyPr lIns="0" tIns="0" rIns="0" bIns="0" rtlCol="0" anchor="t">
            <a:spAutoFit/>
          </a:bodyPr>
          <a:lstStyle/>
          <a:p>
            <a:pPr algn="ctr" defTabSz="609630" rtl="0">
              <a:lnSpc>
                <a:spcPts val="2239"/>
              </a:lnSpc>
            </a:pPr>
            <a:r>
              <a:rPr lang="he-IL"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rPr>
              <a:t>חוזק פנימי</a:t>
            </a:r>
            <a:endParaRPr lang="en-US"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endParaRPr>
          </a:p>
        </p:txBody>
      </p:sp>
      <p:sp>
        <p:nvSpPr>
          <p:cNvPr id="30" name="תיבת טקסט 29">
            <a:extLst>
              <a:ext uri="{FF2B5EF4-FFF2-40B4-BE49-F238E27FC236}">
                <a16:creationId xmlns:a16="http://schemas.microsoft.com/office/drawing/2014/main" id="{1DE736D8-6DBB-C96E-6AE3-A181FCF1CE59}"/>
              </a:ext>
            </a:extLst>
          </p:cNvPr>
          <p:cNvSpPr txBox="1"/>
          <p:nvPr/>
        </p:nvSpPr>
        <p:spPr>
          <a:xfrm>
            <a:off x="2053589" y="1552433"/>
            <a:ext cx="4357945" cy="1200329"/>
          </a:xfrm>
          <a:prstGeom prst="rect">
            <a:avLst/>
          </a:prstGeom>
          <a:noFill/>
        </p:spPr>
        <p:txBody>
          <a:bodyPr wrap="square">
            <a:spAutoFit/>
          </a:bodyPr>
          <a:lstStyle/>
          <a:p>
            <a:pPr algn="ct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היכולת להעריך רגעים בחיים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והרצון להציב מטרות </a:t>
            </a:r>
            <a:br>
              <a:rPr kumimoji="0" lang="en-US"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400"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ולהגשים חלומות</a:t>
            </a:r>
          </a:p>
        </p:txBody>
      </p:sp>
      <p:sp>
        <p:nvSpPr>
          <p:cNvPr id="29" name="TextBox 35">
            <a:extLst>
              <a:ext uri="{FF2B5EF4-FFF2-40B4-BE49-F238E27FC236}">
                <a16:creationId xmlns:a16="http://schemas.microsoft.com/office/drawing/2014/main" id="{019FD745-C24A-B54B-8974-93172939BAAB}"/>
              </a:ext>
            </a:extLst>
          </p:cNvPr>
          <p:cNvSpPr txBox="1"/>
          <p:nvPr/>
        </p:nvSpPr>
        <p:spPr>
          <a:xfrm>
            <a:off x="3266342" y="1320495"/>
            <a:ext cx="2093537" cy="306366"/>
          </a:xfrm>
          <a:prstGeom prst="rect">
            <a:avLst/>
          </a:prstGeom>
        </p:spPr>
        <p:txBody>
          <a:bodyPr lIns="0" tIns="0" rIns="0" bIns="0" rtlCol="0" anchor="t">
            <a:spAutoFit/>
          </a:bodyPr>
          <a:lstStyle/>
          <a:p>
            <a:pPr algn="ctr" defTabSz="609630" rtl="0">
              <a:lnSpc>
                <a:spcPts val="2239"/>
              </a:lnSpc>
            </a:pPr>
            <a:r>
              <a:rPr lang="he-IL"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rPr>
              <a:t>הערכת החיים</a:t>
            </a:r>
            <a:endParaRPr lang="en-US"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endParaRPr>
          </a:p>
        </p:txBody>
      </p:sp>
      <p:sp>
        <p:nvSpPr>
          <p:cNvPr id="39" name="תיבת טקסט 38">
            <a:extLst>
              <a:ext uri="{FF2B5EF4-FFF2-40B4-BE49-F238E27FC236}">
                <a16:creationId xmlns:a16="http://schemas.microsoft.com/office/drawing/2014/main" id="{71B08700-7B42-EF29-94F7-C5BA14053DDB}"/>
              </a:ext>
            </a:extLst>
          </p:cNvPr>
          <p:cNvSpPr txBox="1"/>
          <p:nvPr/>
        </p:nvSpPr>
        <p:spPr>
          <a:xfrm>
            <a:off x="5664706" y="1884673"/>
            <a:ext cx="4716019" cy="830997"/>
          </a:xfrm>
          <a:prstGeom prst="rect">
            <a:avLst/>
          </a:prstGeom>
          <a:noFill/>
        </p:spPr>
        <p:txBody>
          <a:bodyPr wrap="square">
            <a:spAutoFit/>
          </a:bodyPr>
          <a:lstStyle/>
          <a:p>
            <a:pPr lvl="0" algn="ctr">
              <a:buClr>
                <a:srgbClr val="000000"/>
              </a:buClr>
              <a:defRPr/>
            </a:pPr>
            <a:r>
              <a:rPr lang="he-IL"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הרחבה של אפשרויות, </a:t>
            </a:r>
            <a:br>
              <a:rPr lang="en-US"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br>
            <a:r>
              <a:rPr lang="he-IL" sz="24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חוויות חיים חדשות ויצירת שינוי בחיים</a:t>
            </a:r>
            <a:endParaRPr kumimoji="0" lang="he-IL" sz="2400" i="0" u="none" strike="noStrike" kern="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5" name="TextBox 35">
            <a:extLst>
              <a:ext uri="{C183D7F6-B498-43B3-948B-1728B52AA6E4}">
                <adec:decorative xmlns:adec="http://schemas.microsoft.com/office/drawing/2017/decorative" val="0"/>
              </a:ext>
            </a:extLst>
          </p:cNvPr>
          <p:cNvSpPr txBox="1"/>
          <p:nvPr/>
        </p:nvSpPr>
        <p:spPr>
          <a:xfrm>
            <a:off x="7008258" y="1322018"/>
            <a:ext cx="2093537" cy="585738"/>
          </a:xfrm>
          <a:prstGeom prst="rect">
            <a:avLst/>
          </a:prstGeom>
        </p:spPr>
        <p:txBody>
          <a:bodyPr lIns="0" tIns="0" rIns="0" bIns="0" rtlCol="0" anchor="t">
            <a:spAutoFit/>
          </a:bodyPr>
          <a:lstStyle/>
          <a:p>
            <a:pPr algn="ctr" defTabSz="609630" rtl="0">
              <a:lnSpc>
                <a:spcPts val="2239"/>
              </a:lnSpc>
            </a:pPr>
            <a:r>
              <a:rPr lang="he-IL"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rPr>
              <a:t>אפשרויות חדשות</a:t>
            </a:r>
            <a:endParaRPr lang="en-US"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Barlow Semi-Bold"/>
            </a:endParaRPr>
          </a:p>
        </p:txBody>
      </p:sp>
      <p:sp>
        <p:nvSpPr>
          <p:cNvPr id="42" name="כותרת 1">
            <a:extLst>
              <a:ext uri="{FF2B5EF4-FFF2-40B4-BE49-F238E27FC236}">
                <a16:creationId xmlns:a16="http://schemas.microsoft.com/office/drawing/2014/main" id="{412D3B81-1258-4673-AC50-2E66F33D7AD4}"/>
              </a:ext>
            </a:extLst>
          </p:cNvPr>
          <p:cNvSpPr txBox="1">
            <a:spLocks/>
          </p:cNvSpPr>
          <p:nvPr/>
        </p:nvSpPr>
        <p:spPr>
          <a:xfrm>
            <a:off x="1270929" y="277168"/>
            <a:ext cx="9753600" cy="762000"/>
          </a:xfrm>
          <a:prstGeom prst="rect">
            <a:avLst/>
          </a:prstGeom>
        </p:spPr>
        <p:txBody>
          <a:bodyP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ctr" defTabSz="609630">
              <a:lnSpc>
                <a:spcPts val="3296"/>
              </a:lnSpc>
            </a:pPr>
            <a:r>
              <a:rPr lang="he-IL" sz="4400" b="1" spc="102"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sym typeface="Calibri (MS) Bold"/>
                <a:rtl/>
              </a:rPr>
              <a:t>תנועה לעבר צמיחה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anim calcmode="lin" valueType="num">
                                      <p:cBhvr>
                                        <p:cTn id="89" dur="1000" fill="hold"/>
                                        <p:tgtEl>
                                          <p:spTgt spid="29"/>
                                        </p:tgtEl>
                                        <p:attrNameLst>
                                          <p:attrName>ppt_x</p:attrName>
                                        </p:attrNameLst>
                                      </p:cBhvr>
                                      <p:tavLst>
                                        <p:tav tm="0">
                                          <p:val>
                                            <p:strVal val="#ppt_x"/>
                                          </p:val>
                                        </p:tav>
                                        <p:tav tm="100000">
                                          <p:val>
                                            <p:strVal val="#ppt_x"/>
                                          </p:val>
                                        </p:tav>
                                      </p:tavLst>
                                    </p:anim>
                                    <p:anim calcmode="lin" valueType="num">
                                      <p:cBhvr>
                                        <p:cTn id="9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1000"/>
                                        <p:tgtEl>
                                          <p:spTgt spid="2"/>
                                        </p:tgtEl>
                                      </p:cBhvr>
                                    </p:animEffect>
                                    <p:anim calcmode="lin" valueType="num">
                                      <p:cBhvr>
                                        <p:cTn id="101" dur="1000" fill="hold"/>
                                        <p:tgtEl>
                                          <p:spTgt spid="2"/>
                                        </p:tgtEl>
                                        <p:attrNameLst>
                                          <p:attrName>ppt_x</p:attrName>
                                        </p:attrNameLst>
                                      </p:cBhvr>
                                      <p:tavLst>
                                        <p:tav tm="0">
                                          <p:val>
                                            <p:strVal val="#ppt_x"/>
                                          </p:val>
                                        </p:tav>
                                        <p:tav tm="100000">
                                          <p:val>
                                            <p:strVal val="#ppt_x"/>
                                          </p:val>
                                        </p:tav>
                                      </p:tavLst>
                                    </p:anim>
                                    <p:anim calcmode="lin" valueType="num">
                                      <p:cBhvr>
                                        <p:cTn id="102" dur="1000" fill="hold"/>
                                        <p:tgtEl>
                                          <p:spTgt spid="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p:bldP spid="44" grpId="0"/>
      <p:bldP spid="47" grpId="0"/>
      <p:bldP spid="17" grpId="0"/>
      <p:bldP spid="20" grpId="0"/>
      <p:bldP spid="41" grpId="0"/>
      <p:bldP spid="30" grpId="0"/>
      <p:bldP spid="29" grpId="0"/>
      <p:bldP spid="39"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1BA9-4682-A152-947A-5B7AA5B8696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2359D3-0BED-5BB1-EFE2-CC111D6A98AD}"/>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AA31CEDE-8E7D-D0C1-0919-984F33F61B7D}"/>
              </a:ext>
              <a:ext uri="{C183D7F6-B498-43B3-948B-1728B52AA6E4}">
                <adec:decorative xmlns:adec="http://schemas.microsoft.com/office/drawing/2017/decorative" val="1"/>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81066"/>
          <a:stretch/>
        </p:blipFill>
        <p:spPr bwMode="auto">
          <a:xfrm>
            <a:off x="333983" y="2194519"/>
            <a:ext cx="11837145" cy="1866178"/>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66956EA-1CC5-F4A9-3753-2E6DDF9C918D}"/>
              </a:ext>
            </a:extLst>
          </p:cNvPr>
          <p:cNvSpPr txBox="1"/>
          <p:nvPr/>
        </p:nvSpPr>
        <p:spPr>
          <a:xfrm>
            <a:off x="1653648" y="2460153"/>
            <a:ext cx="8733801" cy="132343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צמיחה היא תהליך.</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000" dirty="0">
                <a:solidFill>
                  <a:srgbClr val="002060"/>
                </a:solidFill>
                <a:latin typeface="Calibri" panose="020F0502020204030204" pitchFamily="34" charset="0"/>
                <a:ea typeface="Calibri" panose="020F0502020204030204" pitchFamily="34" charset="0"/>
                <a:cs typeface="Calibri" panose="020F0502020204030204" pitchFamily="34" charset="0"/>
              </a:rPr>
              <a:t>לכל תנועה, ולו קטנה, יש ערך.</a:t>
            </a:r>
          </a:p>
        </p:txBody>
      </p:sp>
      <p:pic>
        <p:nvPicPr>
          <p:cNvPr id="4" name="תמונה 3">
            <a:extLst>
              <a:ext uri="{FF2B5EF4-FFF2-40B4-BE49-F238E27FC236}">
                <a16:creationId xmlns:a16="http://schemas.microsoft.com/office/drawing/2014/main" id="{BE1DF7C2-EDE2-38AF-39C1-BBE2DD6125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144" y="408316"/>
            <a:ext cx="4054191" cy="4858933"/>
          </a:xfrm>
          <a:prstGeom prst="rect">
            <a:avLst/>
          </a:prstGeom>
        </p:spPr>
      </p:pic>
      <p:sp>
        <p:nvSpPr>
          <p:cNvPr id="5" name="Freeform 3">
            <a:extLst>
              <a:ext uri="{FF2B5EF4-FFF2-40B4-BE49-F238E27FC236}">
                <a16:creationId xmlns:a16="http://schemas.microsoft.com/office/drawing/2014/main" id="{F754F0BF-2CF3-C5C4-DD98-0D3B00E04FB6}"/>
              </a:ext>
              <a:ext uri="{C183D7F6-B498-43B3-948B-1728B52AA6E4}">
                <adec:decorative xmlns:adec="http://schemas.microsoft.com/office/drawing/2017/decorative" val="1"/>
              </a:ext>
            </a:extLst>
          </p:cNvPr>
          <p:cNvSpPr/>
          <p:nvPr/>
        </p:nvSpPr>
        <p:spPr>
          <a:xfrm>
            <a:off x="7702258" y="1550751"/>
            <a:ext cx="4053008" cy="4860260"/>
          </a:xfrm>
          <a:custGeom>
            <a:avLst/>
            <a:gdLst/>
            <a:ahLst/>
            <a:cxnLst/>
            <a:rect l="l" t="t" r="r" b="b"/>
            <a:pathLst>
              <a:path w="4053008" h="4860260">
                <a:moveTo>
                  <a:pt x="0" y="0"/>
                </a:moveTo>
                <a:lnTo>
                  <a:pt x="4053008" y="0"/>
                </a:lnTo>
                <a:lnTo>
                  <a:pt x="4053008" y="4860260"/>
                </a:lnTo>
                <a:lnTo>
                  <a:pt x="0" y="4860260"/>
                </a:lnTo>
                <a:lnTo>
                  <a:pt x="0" y="0"/>
                </a:lnTo>
                <a:close/>
              </a:path>
            </a:pathLst>
          </a:custGeom>
          <a:blipFill>
            <a:blip r:embed="rId6">
              <a:extLst>
                <a:ext uri="{96DAC541-7B7A-43D3-8B79-37D633B846F1}">
                  <asvg:svgBlip xmlns:asvg="http://schemas.microsoft.com/office/drawing/2016/SVG/main" r:embed="rId7"/>
                </a:ext>
              </a:extLst>
            </a:blip>
            <a:stretch>
              <a:fillRect l="-5789" t="-5708"/>
            </a:stretch>
          </a:blipFill>
        </p:spPr>
        <p:txBody>
          <a:bodyPr/>
          <a:lstStyle/>
          <a:p>
            <a:endParaRPr lang="he-IL"/>
          </a:p>
        </p:txBody>
      </p:sp>
      <p:sp>
        <p:nvSpPr>
          <p:cNvPr id="9" name="כותרת 1">
            <a:extLst>
              <a:ext uri="{FF2B5EF4-FFF2-40B4-BE49-F238E27FC236}">
                <a16:creationId xmlns:a16="http://schemas.microsoft.com/office/drawing/2014/main" id="{5057B12B-9963-4B47-A215-7F5055575A1A}"/>
              </a:ext>
            </a:extLst>
          </p:cNvPr>
          <p:cNvSpPr txBox="1">
            <a:spLocks/>
          </p:cNvSpPr>
          <p:nvPr/>
        </p:nvSpPr>
        <p:spPr>
          <a:xfrm>
            <a:off x="7134578" y="287358"/>
            <a:ext cx="4752622" cy="762000"/>
          </a:xfrm>
          <a:prstGeom prst="rect">
            <a:avLst/>
          </a:prstGeom>
        </p:spPr>
        <p:txBody>
          <a:bodyPr>
            <a:normAutofit lnSpcReduction="10000"/>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ctr" defTabSz="1662562"/>
            <a:r>
              <a:rPr lang="he-IL" sz="48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rPr>
              <a:t>תנועה לצמיחה</a:t>
            </a:r>
            <a:endParaRPr lang="en-US" sz="48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endParaRPr>
          </a:p>
        </p:txBody>
      </p:sp>
    </p:spTree>
    <p:extLst>
      <p:ext uri="{BB962C8B-B14F-4D97-AF65-F5344CB8AC3E}">
        <p14:creationId xmlns:p14="http://schemas.microsoft.com/office/powerpoint/2010/main" val="41718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3B1537B-473A-4BCC-8A31-AC53C78FFF17}"/>
              </a:ext>
            </a:extLst>
          </p:cNvPr>
          <p:cNvSpPr>
            <a:spLocks noGrp="1"/>
          </p:cNvSpPr>
          <p:nvPr>
            <p:ph idx="1"/>
          </p:nvPr>
        </p:nvSpPr>
        <p:spPr>
          <a:xfrm>
            <a:off x="2567897" y="696714"/>
            <a:ext cx="9532102" cy="6235167"/>
          </a:xfrm>
        </p:spPr>
        <p:txBody>
          <a:bodyPr>
            <a:normAutofit fontScale="70000" lnSpcReduction="20000"/>
          </a:bodyPr>
          <a:lstStyle/>
          <a:p>
            <a:pPr marL="0" indent="0" algn="ctr">
              <a:lnSpc>
                <a:spcPct val="170000"/>
              </a:lnSpc>
              <a:buNone/>
            </a:pPr>
            <a:br>
              <a:rPr lang="en-US" b="1" i="0" dirty="0">
                <a:solidFill>
                  <a:srgbClr val="050505"/>
                </a:solidFill>
                <a:effectLst/>
                <a:latin typeface="Calibri" panose="020F0502020204030204" pitchFamily="34" charset="0"/>
                <a:cs typeface="Calibri" panose="020F0502020204030204" pitchFamily="34" charset="0"/>
              </a:rPr>
            </a:br>
            <a:r>
              <a:rPr lang="he-IL" b="1" i="0" dirty="0">
                <a:solidFill>
                  <a:srgbClr val="050505"/>
                </a:solidFill>
                <a:effectLst/>
                <a:latin typeface="Calibri" panose="020F0502020204030204" pitchFamily="34" charset="0"/>
                <a:cs typeface="Calibri" panose="020F0502020204030204" pitchFamily="34" charset="0"/>
              </a:rPr>
              <a:t>"תקומתו של העץ איננה מושרשת בענפים ובעלים ובפירות המפוארים –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אלא </a:t>
            </a:r>
            <a:r>
              <a:rPr lang="he-IL" b="1" i="0" dirty="0" err="1">
                <a:solidFill>
                  <a:srgbClr val="050505"/>
                </a:solidFill>
                <a:effectLst/>
                <a:latin typeface="Calibri" panose="020F0502020204030204" pitchFamily="34" charset="0"/>
                <a:cs typeface="Calibri" panose="020F0502020204030204" pitchFamily="34" charset="0"/>
              </a:rPr>
              <a:t>בשרשיו</a:t>
            </a:r>
            <a:r>
              <a:rPr lang="he-IL" b="1" i="0" dirty="0">
                <a:solidFill>
                  <a:srgbClr val="050505"/>
                </a:solidFill>
                <a:effectLst/>
                <a:latin typeface="Calibri" panose="020F0502020204030204" pitchFamily="34" charset="0"/>
                <a:cs typeface="Calibri" panose="020F0502020204030204" pitchFamily="34" charset="0"/>
              </a:rPr>
              <a:t>, שהם מחוזקים במקום אשר הרוחות והסערות לא תגענה שמה.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הם מתחזקים על מקור מים חיים של התחדשות.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העץ איננו דואג בזמן שהסערות תופסות אותו, מנענעות אותו כופפות אותו, הוא לא נע ולא זע ממקומו, וכל זמן שהוא לא נעקר ממקומו, היה תהיה לו תקומה!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ועל כן נמצא שהאילן לא הפסיד כלום, ואדרבא - החליף כוח במאבק.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כן הוא האדם.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כל זמן שהוא נצמד </a:t>
            </a:r>
            <a:r>
              <a:rPr lang="he-IL" b="1" i="0" dirty="0" err="1">
                <a:solidFill>
                  <a:srgbClr val="050505"/>
                </a:solidFill>
                <a:effectLst/>
                <a:latin typeface="Calibri" panose="020F0502020204030204" pitchFamily="34" charset="0"/>
                <a:cs typeface="Calibri" panose="020F0502020204030204" pitchFamily="34" charset="0"/>
              </a:rPr>
              <a:t>לשרשיו</a:t>
            </a:r>
            <a:r>
              <a:rPr lang="he-IL" b="1" i="0" dirty="0">
                <a:solidFill>
                  <a:srgbClr val="050505"/>
                </a:solidFill>
                <a:effectLst/>
                <a:latin typeface="Calibri" panose="020F0502020204030204" pitchFamily="34" charset="0"/>
                <a:cs typeface="Calibri" panose="020F0502020204030204" pitchFamily="34" charset="0"/>
              </a:rPr>
              <a:t> הרוחניים - שום רוח לא תעקור אותו ממקומו. </a:t>
            </a:r>
          </a:p>
          <a:p>
            <a:pPr marL="0" indent="0" algn="ctr">
              <a:lnSpc>
                <a:spcPct val="170000"/>
              </a:lnSpc>
              <a:buNone/>
            </a:pPr>
            <a:r>
              <a:rPr lang="he-IL" b="1" i="0" dirty="0">
                <a:solidFill>
                  <a:srgbClr val="050505"/>
                </a:solidFill>
                <a:effectLst/>
                <a:latin typeface="Calibri" panose="020F0502020204030204" pitchFamily="34" charset="0"/>
                <a:cs typeface="Calibri" panose="020F0502020204030204" pitchFamily="34" charset="0"/>
              </a:rPr>
              <a:t>ונהפוך הוא, הסערות תעוררנה את </a:t>
            </a:r>
            <a:r>
              <a:rPr lang="he-IL" b="1" i="0" dirty="0" err="1">
                <a:solidFill>
                  <a:srgbClr val="050505"/>
                </a:solidFill>
                <a:effectLst/>
                <a:latin typeface="Calibri" panose="020F0502020204030204" pitchFamily="34" charset="0"/>
                <a:cs typeface="Calibri" panose="020F0502020204030204" pitchFamily="34" charset="0"/>
              </a:rPr>
              <a:t>כח</a:t>
            </a:r>
            <a:r>
              <a:rPr lang="he-IL" b="1" i="0" dirty="0">
                <a:solidFill>
                  <a:srgbClr val="050505"/>
                </a:solidFill>
                <a:effectLst/>
                <a:latin typeface="Calibri" panose="020F0502020204030204" pitchFamily="34" charset="0"/>
                <a:cs typeface="Calibri" panose="020F0502020204030204" pitchFamily="34" charset="0"/>
              </a:rPr>
              <a:t> ההתחדשות"</a:t>
            </a:r>
          </a:p>
          <a:p>
            <a:pPr marL="0" indent="0" algn="ctr">
              <a:lnSpc>
                <a:spcPct val="170000"/>
              </a:lnSpc>
              <a:buNone/>
            </a:pPr>
            <a:r>
              <a:rPr lang="he-IL" b="1" dirty="0">
                <a:solidFill>
                  <a:srgbClr val="050505"/>
                </a:solidFill>
                <a:latin typeface="Calibri" panose="020F0502020204030204" pitchFamily="34" charset="0"/>
                <a:cs typeface="Calibri" panose="020F0502020204030204" pitchFamily="34" charset="0"/>
              </a:rPr>
              <a:t>(</a:t>
            </a:r>
            <a:r>
              <a:rPr lang="he-IL" b="1" dirty="0" err="1">
                <a:solidFill>
                  <a:srgbClr val="050505"/>
                </a:solidFill>
                <a:latin typeface="Calibri" panose="020F0502020204030204" pitchFamily="34" charset="0"/>
                <a:cs typeface="Calibri" panose="020F0502020204030204" pitchFamily="34" charset="0"/>
              </a:rPr>
              <a:t>הרש"ר</a:t>
            </a:r>
            <a:r>
              <a:rPr lang="he-IL" b="1" dirty="0">
                <a:solidFill>
                  <a:srgbClr val="050505"/>
                </a:solidFill>
                <a:latin typeface="Calibri" panose="020F0502020204030204" pitchFamily="34" charset="0"/>
                <a:cs typeface="Calibri" panose="020F0502020204030204" pitchFamily="34" charset="0"/>
              </a:rPr>
              <a:t> הירש)</a:t>
            </a:r>
            <a:endParaRPr lang="he-IL" b="1" i="0" dirty="0">
              <a:solidFill>
                <a:srgbClr val="050505"/>
              </a:solidFill>
              <a:effectLst/>
              <a:latin typeface="Calibri" panose="020F0502020204030204" pitchFamily="34" charset="0"/>
              <a:cs typeface="Calibri" panose="020F0502020204030204" pitchFamily="34" charset="0"/>
            </a:endParaRPr>
          </a:p>
          <a:p>
            <a:pPr marL="0" indent="0" algn="ctr">
              <a:buNone/>
            </a:pPr>
            <a:endParaRPr lang="he-IL" b="1" dirty="0">
              <a:latin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CEB00A62-7FE8-94D7-5C64-F434D5CDD2CF}"/>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prstClr val="black"/>
              <a:srgbClr val="70AD47">
                <a:tint val="45000"/>
                <a:satMod val="400000"/>
              </a:srgbClr>
            </a:duotone>
          </a:blip>
          <a:stretch>
            <a:fillRect/>
          </a:stretch>
        </p:blipFill>
        <p:spPr>
          <a:xfrm>
            <a:off x="-133033" y="-281736"/>
            <a:ext cx="3548104" cy="4214718"/>
          </a:xfrm>
          <a:prstGeom prst="rect">
            <a:avLst/>
          </a:prstGeom>
        </p:spPr>
      </p:pic>
      <p:sp>
        <p:nvSpPr>
          <p:cNvPr id="2" name="כותרת 1">
            <a:extLst>
              <a:ext uri="{FF2B5EF4-FFF2-40B4-BE49-F238E27FC236}">
                <a16:creationId xmlns:a16="http://schemas.microsoft.com/office/drawing/2014/main" id="{65139407-F187-4A3D-9697-322C91712231}"/>
              </a:ext>
            </a:extLst>
          </p:cNvPr>
          <p:cNvSpPr>
            <a:spLocks noGrp="1"/>
          </p:cNvSpPr>
          <p:nvPr>
            <p:ph type="title"/>
          </p:nvPr>
        </p:nvSpPr>
        <p:spPr>
          <a:xfrm>
            <a:off x="0" y="33933"/>
            <a:ext cx="15384233" cy="1325563"/>
          </a:xfrm>
        </p:spPr>
        <p:txBody>
          <a:bodyPr/>
          <a:lstStyle/>
          <a:p>
            <a:pPr algn="ctr"/>
            <a:r>
              <a:rPr lang="he-IL" b="1" dirty="0">
                <a:solidFill>
                  <a:schemeClr val="accent1"/>
                </a:solidFill>
                <a:latin typeface="Calibri Light" panose="020F0302020204030204" pitchFamily="34" charset="0"/>
                <a:cs typeface="Calibri Light" panose="020F0302020204030204" pitchFamily="34" charset="0"/>
              </a:rPr>
              <a:t>מן המקורות</a:t>
            </a:r>
          </a:p>
        </p:txBody>
      </p:sp>
    </p:spTree>
    <p:extLst>
      <p:ext uri="{BB962C8B-B14F-4D97-AF65-F5344CB8AC3E}">
        <p14:creationId xmlns:p14="http://schemas.microsoft.com/office/powerpoint/2010/main" val="48776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D1697-0757-BF0F-8AD3-B6BEE57D41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1E3A27-B918-D057-B7F9-28DD0370D26D}"/>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F7E16D6B-389A-C70B-2370-E15A570CA72A}"/>
              </a:ext>
              <a:ext uri="{C183D7F6-B498-43B3-948B-1728B52AA6E4}">
                <adec:decorative xmlns:adec="http://schemas.microsoft.com/office/drawing/2017/decorative" val="1"/>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81066"/>
          <a:stretch/>
        </p:blipFill>
        <p:spPr bwMode="auto">
          <a:xfrm>
            <a:off x="333983" y="2194519"/>
            <a:ext cx="11837145" cy="1866178"/>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E176B246-1A97-9755-9458-B7564677EA7D}"/>
              </a:ext>
            </a:extLst>
          </p:cNvPr>
          <p:cNvSpPr txBox="1"/>
          <p:nvPr/>
        </p:nvSpPr>
        <p:spPr>
          <a:xfrm>
            <a:off x="1616896" y="2550860"/>
            <a:ext cx="8733801"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4000" dirty="0">
                <a:solidFill>
                  <a:srgbClr val="002060"/>
                </a:solidFill>
                <a:latin typeface="Calibri" panose="020F0502020204030204" pitchFamily="34" charset="0"/>
                <a:ea typeface="Calibri" panose="020F0502020204030204" pitchFamily="34" charset="0"/>
                <a:cs typeface="Calibri" panose="020F0502020204030204" pitchFamily="34" charset="0"/>
              </a:rPr>
              <a:t>דבר אחד שארצה לייצר בו תנועה...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000" dirty="0">
                <a:solidFill>
                  <a:srgbClr val="002060"/>
                </a:solidFill>
                <a:latin typeface="Calibri" panose="020F0502020204030204" pitchFamily="34" charset="0"/>
                <a:ea typeface="Calibri" panose="020F0502020204030204" pitchFamily="34" charset="0"/>
                <a:cs typeface="Calibri" panose="020F0502020204030204" pitchFamily="34" charset="0"/>
              </a:rPr>
              <a:t>הצעד הראשון </a:t>
            </a:r>
            <a:r>
              <a:rPr kumimoji="0" lang="he-IL"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שאעשה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Freeform 3">
            <a:extLst>
              <a:ext uri="{FF2B5EF4-FFF2-40B4-BE49-F238E27FC236}">
                <a16:creationId xmlns:a16="http://schemas.microsoft.com/office/drawing/2014/main" id="{2BBCFFCA-856B-043E-D60A-74E93E44C44F}"/>
              </a:ext>
              <a:ext uri="{C183D7F6-B498-43B3-948B-1728B52AA6E4}">
                <adec:decorative xmlns:adec="http://schemas.microsoft.com/office/drawing/2017/decorative" val="1"/>
              </a:ext>
            </a:extLst>
          </p:cNvPr>
          <p:cNvSpPr/>
          <p:nvPr/>
        </p:nvSpPr>
        <p:spPr>
          <a:xfrm>
            <a:off x="7702258" y="1550751"/>
            <a:ext cx="4053008" cy="4860260"/>
          </a:xfrm>
          <a:custGeom>
            <a:avLst/>
            <a:gdLst/>
            <a:ahLst/>
            <a:cxnLst/>
            <a:rect l="l" t="t" r="r" b="b"/>
            <a:pathLst>
              <a:path w="4053008" h="4860260">
                <a:moveTo>
                  <a:pt x="0" y="0"/>
                </a:moveTo>
                <a:lnTo>
                  <a:pt x="4053008" y="0"/>
                </a:lnTo>
                <a:lnTo>
                  <a:pt x="4053008" y="4860260"/>
                </a:lnTo>
                <a:lnTo>
                  <a:pt x="0" y="4860260"/>
                </a:lnTo>
                <a:lnTo>
                  <a:pt x="0" y="0"/>
                </a:lnTo>
                <a:close/>
              </a:path>
            </a:pathLst>
          </a:custGeom>
          <a:blipFill>
            <a:blip r:embed="rId5">
              <a:extLst>
                <a:ext uri="{96DAC541-7B7A-43D3-8B79-37D633B846F1}">
                  <asvg:svgBlip xmlns:asvg="http://schemas.microsoft.com/office/drawing/2016/SVG/main" r:embed="rId6"/>
                </a:ext>
              </a:extLst>
            </a:blip>
            <a:stretch>
              <a:fillRect l="-5789" t="-5708"/>
            </a:stretch>
          </a:blipFill>
        </p:spPr>
        <p:txBody>
          <a:bodyPr/>
          <a:lstStyle/>
          <a:p>
            <a:endParaRPr lang="he-IL"/>
          </a:p>
        </p:txBody>
      </p:sp>
      <p:pic>
        <p:nvPicPr>
          <p:cNvPr id="7" name="תמונה 6">
            <a:extLst>
              <a:ext uri="{FF2B5EF4-FFF2-40B4-BE49-F238E27FC236}">
                <a16:creationId xmlns:a16="http://schemas.microsoft.com/office/drawing/2014/main" id="{A1121AF0-3D1F-64E3-372C-B0CAD07B571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90456" y="2194519"/>
            <a:ext cx="2181093" cy="4082212"/>
          </a:xfrm>
          <a:prstGeom prst="rect">
            <a:avLst/>
          </a:prstGeom>
        </p:spPr>
      </p:pic>
      <p:sp>
        <p:nvSpPr>
          <p:cNvPr id="9" name="כותרת 1">
            <a:extLst>
              <a:ext uri="{FF2B5EF4-FFF2-40B4-BE49-F238E27FC236}">
                <a16:creationId xmlns:a16="http://schemas.microsoft.com/office/drawing/2014/main" id="{493792C2-5FEF-4090-90B9-8D22E9D5F10A}"/>
              </a:ext>
            </a:extLst>
          </p:cNvPr>
          <p:cNvSpPr txBox="1">
            <a:spLocks/>
          </p:cNvSpPr>
          <p:nvPr/>
        </p:nvSpPr>
        <p:spPr>
          <a:xfrm>
            <a:off x="7100711" y="253491"/>
            <a:ext cx="4752622" cy="1564020"/>
          </a:xfrm>
          <a:prstGeom prst="rect">
            <a:avLst/>
          </a:prstGeom>
        </p:spPr>
        <p:txBody>
          <a:bodyP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ctr" defTabSz="1662562"/>
            <a:r>
              <a:rPr lang="he-IL" sz="48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rPr>
              <a:t>מכתב השראה לעצמי</a:t>
            </a:r>
            <a:endParaRPr lang="en-US" sz="48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endParaRPr>
          </a:p>
        </p:txBody>
      </p:sp>
    </p:spTree>
    <p:extLst>
      <p:ext uri="{BB962C8B-B14F-4D97-AF65-F5344CB8AC3E}">
        <p14:creationId xmlns:p14="http://schemas.microsoft.com/office/powerpoint/2010/main" val="22848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9C5A-4447-9296-B1CD-E3E1780E2A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70DE13-C22B-A6C2-E40E-5B619A269EA2}"/>
              </a:ext>
            </a:extLst>
          </p:cNvPr>
          <p:cNvSpPr/>
          <p:nvPr/>
        </p:nvSpPr>
        <p:spPr>
          <a:xfrm>
            <a:off x="0" y="4203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תמונה 13">
            <a:extLst>
              <a:ext uri="{FF2B5EF4-FFF2-40B4-BE49-F238E27FC236}">
                <a16:creationId xmlns:a16="http://schemas.microsoft.com/office/drawing/2014/main" id="{0E188B47-8087-9940-858D-10C31B0453FD}"/>
              </a:ext>
            </a:extLst>
          </p:cNvPr>
          <p:cNvPicPr>
            <a:picLocks noChangeAspect="1"/>
          </p:cNvPicPr>
          <p:nvPr/>
        </p:nvPicPr>
        <p:blipFill>
          <a:blip r:embed="rId4"/>
          <a:stretch>
            <a:fillRect/>
          </a:stretch>
        </p:blipFill>
        <p:spPr>
          <a:xfrm>
            <a:off x="7517041" y="336571"/>
            <a:ext cx="4001724" cy="1902772"/>
          </a:xfrm>
          <a:prstGeom prst="rect">
            <a:avLst/>
          </a:prstGeom>
        </p:spPr>
      </p:pic>
      <p:pic>
        <p:nvPicPr>
          <p:cNvPr id="16" name="תמונה 15">
            <a:hlinkClick r:id="rId5"/>
            <a:extLst>
              <a:ext uri="{FF2B5EF4-FFF2-40B4-BE49-F238E27FC236}">
                <a16:creationId xmlns:a16="http://schemas.microsoft.com/office/drawing/2014/main" id="{8173B145-0869-5419-6EF2-5D21EBD7662A}"/>
              </a:ext>
            </a:extLst>
          </p:cNvPr>
          <p:cNvPicPr>
            <a:picLocks noChangeAspect="1"/>
          </p:cNvPicPr>
          <p:nvPr/>
        </p:nvPicPr>
        <p:blipFill>
          <a:blip r:embed="rId6"/>
          <a:stretch>
            <a:fillRect/>
          </a:stretch>
        </p:blipFill>
        <p:spPr>
          <a:xfrm>
            <a:off x="904124" y="2583692"/>
            <a:ext cx="5945391" cy="2805313"/>
          </a:xfrm>
          <a:prstGeom prst="rect">
            <a:avLst/>
          </a:prstGeom>
        </p:spPr>
      </p:pic>
      <p:pic>
        <p:nvPicPr>
          <p:cNvPr id="13" name="תמונה 12">
            <a:hlinkClick r:id="rId5"/>
            <a:extLst>
              <a:ext uri="{FF2B5EF4-FFF2-40B4-BE49-F238E27FC236}">
                <a16:creationId xmlns:a16="http://schemas.microsoft.com/office/drawing/2014/main" id="{3B8BAF0C-C99B-01DA-E54A-47C4DB91A843}"/>
              </a:ext>
            </a:extLst>
          </p:cNvPr>
          <p:cNvPicPr>
            <a:picLocks noChangeAspect="1"/>
          </p:cNvPicPr>
          <p:nvPr/>
        </p:nvPicPr>
        <p:blipFill>
          <a:blip r:embed="rId7"/>
          <a:stretch>
            <a:fillRect/>
          </a:stretch>
        </p:blipFill>
        <p:spPr>
          <a:xfrm>
            <a:off x="2809246" y="136364"/>
            <a:ext cx="2868719" cy="3476455"/>
          </a:xfrm>
          <a:prstGeom prst="rect">
            <a:avLst/>
          </a:prstGeom>
        </p:spPr>
      </p:pic>
      <p:sp>
        <p:nvSpPr>
          <p:cNvPr id="8" name="כותרת 1">
            <a:extLst>
              <a:ext uri="{FF2B5EF4-FFF2-40B4-BE49-F238E27FC236}">
                <a16:creationId xmlns:a16="http://schemas.microsoft.com/office/drawing/2014/main" id="{2021A718-28FA-43E3-B2A9-91085E531C0A}"/>
              </a:ext>
            </a:extLst>
          </p:cNvPr>
          <p:cNvSpPr txBox="1">
            <a:spLocks/>
          </p:cNvSpPr>
          <p:nvPr/>
        </p:nvSpPr>
        <p:spPr>
          <a:xfrm>
            <a:off x="7006443" y="1036320"/>
            <a:ext cx="4752622" cy="1564020"/>
          </a:xfrm>
          <a:prstGeom prst="rect">
            <a:avLst/>
          </a:prstGeom>
        </p:spPr>
        <p:txBody>
          <a:bodyP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he-IL" sz="3600" b="1" dirty="0">
                <a:latin typeface="Calibri" panose="020F0502020204030204" pitchFamily="34" charset="0"/>
                <a:cs typeface="Calibri" panose="020F0502020204030204" pitchFamily="34" charset="0"/>
              </a:rPr>
              <a:t>"יש בך </a:t>
            </a:r>
            <a:r>
              <a:rPr lang="he-IL" sz="3600" b="1" dirty="0" err="1">
                <a:latin typeface="Calibri" panose="020F0502020204030204" pitchFamily="34" charset="0"/>
                <a:cs typeface="Calibri" panose="020F0502020204030204" pitchFamily="34" charset="0"/>
              </a:rPr>
              <a:t>הכל</a:t>
            </a:r>
            <a:r>
              <a:rPr lang="he-IL" sz="36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663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BFA1E-8B78-1D1A-8DA7-E7539EC22A54}"/>
            </a:ext>
          </a:extLst>
        </p:cNvPr>
        <p:cNvGrpSpPr/>
        <p:nvPr/>
      </p:nvGrpSpPr>
      <p:grpSpPr>
        <a:xfrm>
          <a:off x="0" y="0"/>
          <a:ext cx="0" cy="0"/>
          <a:chOff x="0" y="0"/>
          <a:chExt cx="0" cy="0"/>
        </a:xfrm>
      </p:grpSpPr>
      <p:grpSp>
        <p:nvGrpSpPr>
          <p:cNvPr id="9" name="Group 10">
            <a:extLst>
              <a:ext uri="{FF2B5EF4-FFF2-40B4-BE49-F238E27FC236}">
                <a16:creationId xmlns:a16="http://schemas.microsoft.com/office/drawing/2014/main" id="{5C9D24BE-83D1-4834-839C-300F2D90C394}"/>
              </a:ext>
            </a:extLst>
          </p:cNvPr>
          <p:cNvGrpSpPr/>
          <p:nvPr/>
        </p:nvGrpSpPr>
        <p:grpSpPr>
          <a:xfrm>
            <a:off x="8300561" y="256308"/>
            <a:ext cx="3561185" cy="2674533"/>
            <a:chOff x="0" y="0"/>
            <a:chExt cx="6182550" cy="4136688"/>
          </a:xfrm>
        </p:grpSpPr>
        <p:sp>
          <p:nvSpPr>
            <p:cNvPr id="12" name="Freeform 11">
              <a:extLst>
                <a:ext uri="{FF2B5EF4-FFF2-40B4-BE49-F238E27FC236}">
                  <a16:creationId xmlns:a16="http://schemas.microsoft.com/office/drawing/2014/main" id="{3C93C898-C0D0-33DB-2893-A5416920188F}"/>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12">
              <a:extLst>
                <a:ext uri="{FF2B5EF4-FFF2-40B4-BE49-F238E27FC236}">
                  <a16:creationId xmlns:a16="http://schemas.microsoft.com/office/drawing/2014/main" id="{6AA761DC-26A6-978B-D846-5476583954D1}"/>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13">
              <a:extLst>
                <a:ext uri="{FF2B5EF4-FFF2-40B4-BE49-F238E27FC236}">
                  <a16:creationId xmlns:a16="http://schemas.microsoft.com/office/drawing/2014/main" id="{B9873864-7392-F6DC-96F0-8DE57A0943F5}"/>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0">
            <a:extLst>
              <a:ext uri="{FF2B5EF4-FFF2-40B4-BE49-F238E27FC236}">
                <a16:creationId xmlns:a16="http://schemas.microsoft.com/office/drawing/2014/main" id="{83C83B33-A26E-ACFE-7159-B52FFA30DB9D}"/>
              </a:ext>
            </a:extLst>
          </p:cNvPr>
          <p:cNvGrpSpPr/>
          <p:nvPr/>
        </p:nvGrpSpPr>
        <p:grpSpPr>
          <a:xfrm>
            <a:off x="4445979" y="286256"/>
            <a:ext cx="3561185" cy="2674533"/>
            <a:chOff x="0" y="0"/>
            <a:chExt cx="6182550" cy="4136688"/>
          </a:xfrm>
        </p:grpSpPr>
        <p:sp>
          <p:nvSpPr>
            <p:cNvPr id="22" name="Freeform 11">
              <a:extLst>
                <a:ext uri="{FF2B5EF4-FFF2-40B4-BE49-F238E27FC236}">
                  <a16:creationId xmlns:a16="http://schemas.microsoft.com/office/drawing/2014/main" id="{BC247490-3E87-32D2-10B9-4BDA05133ECB}"/>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Freeform 12">
              <a:extLst>
                <a:ext uri="{FF2B5EF4-FFF2-40B4-BE49-F238E27FC236}">
                  <a16:creationId xmlns:a16="http://schemas.microsoft.com/office/drawing/2014/main" id="{11B258A8-3527-933C-1303-2882DA5F9FDD}"/>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Freeform 13">
              <a:extLst>
                <a:ext uri="{FF2B5EF4-FFF2-40B4-BE49-F238E27FC236}">
                  <a16:creationId xmlns:a16="http://schemas.microsoft.com/office/drawing/2014/main" id="{69BBDF81-E279-0114-F3FE-42D454FE7BF5}"/>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10">
            <a:extLst>
              <a:ext uri="{FF2B5EF4-FFF2-40B4-BE49-F238E27FC236}">
                <a16:creationId xmlns:a16="http://schemas.microsoft.com/office/drawing/2014/main" id="{D2A22486-0286-FFB3-8829-EB4A07361B67}"/>
              </a:ext>
            </a:extLst>
          </p:cNvPr>
          <p:cNvGrpSpPr/>
          <p:nvPr/>
        </p:nvGrpSpPr>
        <p:grpSpPr>
          <a:xfrm>
            <a:off x="559942" y="303311"/>
            <a:ext cx="3561185" cy="2674533"/>
            <a:chOff x="0" y="0"/>
            <a:chExt cx="6182550" cy="4136688"/>
          </a:xfrm>
        </p:grpSpPr>
        <p:sp>
          <p:nvSpPr>
            <p:cNvPr id="26" name="Freeform 11">
              <a:extLst>
                <a:ext uri="{FF2B5EF4-FFF2-40B4-BE49-F238E27FC236}">
                  <a16:creationId xmlns:a16="http://schemas.microsoft.com/office/drawing/2014/main" id="{8DEF873B-95DE-FB40-A918-5FA55FDD89B8}"/>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Freeform 12">
              <a:extLst>
                <a:ext uri="{FF2B5EF4-FFF2-40B4-BE49-F238E27FC236}">
                  <a16:creationId xmlns:a16="http://schemas.microsoft.com/office/drawing/2014/main" id="{13B72298-7A5E-D5BB-B62A-5B6BE0400908}"/>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Freeform 13">
              <a:extLst>
                <a:ext uri="{FF2B5EF4-FFF2-40B4-BE49-F238E27FC236}">
                  <a16:creationId xmlns:a16="http://schemas.microsoft.com/office/drawing/2014/main" id="{0000C324-88AB-8733-EE99-BBFC55118A61}"/>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10">
            <a:extLst>
              <a:ext uri="{FF2B5EF4-FFF2-40B4-BE49-F238E27FC236}">
                <a16:creationId xmlns:a16="http://schemas.microsoft.com/office/drawing/2014/main" id="{B3557EE6-E138-41AE-8794-EA8E4B22B8F9}"/>
              </a:ext>
            </a:extLst>
          </p:cNvPr>
          <p:cNvGrpSpPr/>
          <p:nvPr/>
        </p:nvGrpSpPr>
        <p:grpSpPr>
          <a:xfrm>
            <a:off x="8300561" y="3478797"/>
            <a:ext cx="3561185" cy="2674533"/>
            <a:chOff x="0" y="0"/>
            <a:chExt cx="6182550" cy="4136688"/>
          </a:xfrm>
        </p:grpSpPr>
        <p:sp>
          <p:nvSpPr>
            <p:cNvPr id="30" name="Freeform 11">
              <a:extLst>
                <a:ext uri="{FF2B5EF4-FFF2-40B4-BE49-F238E27FC236}">
                  <a16:creationId xmlns:a16="http://schemas.microsoft.com/office/drawing/2014/main" id="{E5B99793-55EF-9D45-C7F0-939A7D69B964}"/>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Freeform 12">
              <a:extLst>
                <a:ext uri="{FF2B5EF4-FFF2-40B4-BE49-F238E27FC236}">
                  <a16:creationId xmlns:a16="http://schemas.microsoft.com/office/drawing/2014/main" id="{9E8EF6E3-28D8-FDBB-6C2B-9FD4C4531B23}"/>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Freeform 13">
              <a:extLst>
                <a:ext uri="{FF2B5EF4-FFF2-40B4-BE49-F238E27FC236}">
                  <a16:creationId xmlns:a16="http://schemas.microsoft.com/office/drawing/2014/main" id="{C68CF418-5DA5-A17E-659C-212DDCD5C21B}"/>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4" name="Group 10">
            <a:extLst>
              <a:ext uri="{FF2B5EF4-FFF2-40B4-BE49-F238E27FC236}">
                <a16:creationId xmlns:a16="http://schemas.microsoft.com/office/drawing/2014/main" id="{0F514077-4457-843E-E5EB-AA64BFD3BE4E}"/>
              </a:ext>
            </a:extLst>
          </p:cNvPr>
          <p:cNvGrpSpPr/>
          <p:nvPr/>
        </p:nvGrpSpPr>
        <p:grpSpPr>
          <a:xfrm>
            <a:off x="4326335" y="3585116"/>
            <a:ext cx="3561185" cy="2674533"/>
            <a:chOff x="0" y="0"/>
            <a:chExt cx="6182550" cy="4136688"/>
          </a:xfrm>
        </p:grpSpPr>
        <p:sp>
          <p:nvSpPr>
            <p:cNvPr id="35" name="Freeform 11">
              <a:extLst>
                <a:ext uri="{FF2B5EF4-FFF2-40B4-BE49-F238E27FC236}">
                  <a16:creationId xmlns:a16="http://schemas.microsoft.com/office/drawing/2014/main" id="{341D578C-E9B0-5184-71E5-2C817DFE53AE}"/>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Freeform 12">
              <a:extLst>
                <a:ext uri="{FF2B5EF4-FFF2-40B4-BE49-F238E27FC236}">
                  <a16:creationId xmlns:a16="http://schemas.microsoft.com/office/drawing/2014/main" id="{9F182B44-5CB2-45A6-2A25-234E22D77825}"/>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Freeform 13">
              <a:extLst>
                <a:ext uri="{FF2B5EF4-FFF2-40B4-BE49-F238E27FC236}">
                  <a16:creationId xmlns:a16="http://schemas.microsoft.com/office/drawing/2014/main" id="{20B47BED-AC93-CFD7-449F-20842D7EED40}"/>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3" name="תיבת טקסט 42">
            <a:extLst>
              <a:ext uri="{FF2B5EF4-FFF2-40B4-BE49-F238E27FC236}">
                <a16:creationId xmlns:a16="http://schemas.microsoft.com/office/drawing/2014/main" id="{1C661C14-6303-EDB2-34FB-8A9C1F5C4218}"/>
              </a:ext>
            </a:extLst>
          </p:cNvPr>
          <p:cNvSpPr txBox="1"/>
          <p:nvPr/>
        </p:nvSpPr>
        <p:spPr>
          <a:xfrm>
            <a:off x="8332015" y="1087830"/>
            <a:ext cx="352973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להעז יותר לנסות דברים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הדורשים שינוי</a:t>
            </a:r>
          </a:p>
        </p:txBody>
      </p:sp>
      <p:sp>
        <p:nvSpPr>
          <p:cNvPr id="45" name="תיבת טקסט 44">
            <a:extLst>
              <a:ext uri="{FF2B5EF4-FFF2-40B4-BE49-F238E27FC236}">
                <a16:creationId xmlns:a16="http://schemas.microsoft.com/office/drawing/2014/main" id="{8567CE7B-4253-2228-1CA9-375789518A68}"/>
              </a:ext>
            </a:extLst>
          </p:cNvPr>
          <p:cNvSpPr txBox="1"/>
          <p:nvPr/>
        </p:nvSpPr>
        <p:spPr>
          <a:xfrm>
            <a:off x="8376109" y="4075593"/>
            <a:ext cx="3410087"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לדייק לעצמי את העדיפויות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לגבי מה שחשוב בחיי</a:t>
            </a:r>
          </a:p>
        </p:txBody>
      </p:sp>
      <p:sp>
        <p:nvSpPr>
          <p:cNvPr id="47" name="תיבת טקסט 46">
            <a:extLst>
              <a:ext uri="{FF2B5EF4-FFF2-40B4-BE49-F238E27FC236}">
                <a16:creationId xmlns:a16="http://schemas.microsoft.com/office/drawing/2014/main" id="{23D06A66-5DD9-A126-74F9-12260DBCBBDE}"/>
              </a:ext>
            </a:extLst>
          </p:cNvPr>
          <p:cNvSpPr txBox="1"/>
          <p:nvPr/>
        </p:nvSpPr>
        <p:spPr>
          <a:xfrm>
            <a:off x="4483652" y="1120921"/>
            <a:ext cx="340852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להיפתח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לתחומי עניין חדשים</a:t>
            </a:r>
          </a:p>
        </p:txBody>
      </p:sp>
      <p:sp>
        <p:nvSpPr>
          <p:cNvPr id="49" name="תיבת טקסט 48">
            <a:extLst>
              <a:ext uri="{FF2B5EF4-FFF2-40B4-BE49-F238E27FC236}">
                <a16:creationId xmlns:a16="http://schemas.microsoft.com/office/drawing/2014/main" id="{BDF65362-EA2D-FDB3-F068-99324A131FBD}"/>
              </a:ext>
            </a:extLst>
          </p:cNvPr>
          <p:cNvSpPr txBox="1"/>
          <p:nvPr/>
        </p:nvSpPr>
        <p:spPr>
          <a:xfrm>
            <a:off x="4326335" y="4261993"/>
            <a:ext cx="346369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לזהות הזדמנויות חדשות שנפתחו בפניי</a:t>
            </a:r>
          </a:p>
        </p:txBody>
      </p:sp>
      <p:sp>
        <p:nvSpPr>
          <p:cNvPr id="51" name="תיבת טקסט 50">
            <a:extLst>
              <a:ext uri="{FF2B5EF4-FFF2-40B4-BE49-F238E27FC236}">
                <a16:creationId xmlns:a16="http://schemas.microsoft.com/office/drawing/2014/main" id="{35C504CF-1D9D-4D90-70F4-55C92E6AC710}"/>
              </a:ext>
            </a:extLst>
          </p:cNvPr>
          <p:cNvSpPr txBox="1"/>
          <p:nvPr/>
        </p:nvSpPr>
        <p:spPr>
          <a:xfrm>
            <a:off x="977464" y="1180162"/>
            <a:ext cx="2726140"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לגלות בי כוחות שלא הכרתי קודם</a:t>
            </a:r>
          </a:p>
        </p:txBody>
      </p:sp>
      <p:grpSp>
        <p:nvGrpSpPr>
          <p:cNvPr id="2" name="Group 10">
            <a:extLst>
              <a:ext uri="{FF2B5EF4-FFF2-40B4-BE49-F238E27FC236}">
                <a16:creationId xmlns:a16="http://schemas.microsoft.com/office/drawing/2014/main" id="{9A52D966-1B9C-7C57-92E6-CD59230F605B}"/>
              </a:ext>
            </a:extLst>
          </p:cNvPr>
          <p:cNvGrpSpPr/>
          <p:nvPr/>
        </p:nvGrpSpPr>
        <p:grpSpPr>
          <a:xfrm>
            <a:off x="525120" y="3686651"/>
            <a:ext cx="3561185" cy="2674533"/>
            <a:chOff x="0" y="0"/>
            <a:chExt cx="6182550" cy="4136688"/>
          </a:xfrm>
        </p:grpSpPr>
        <p:sp>
          <p:nvSpPr>
            <p:cNvPr id="3" name="Freeform 11">
              <a:extLst>
                <a:ext uri="{FF2B5EF4-FFF2-40B4-BE49-F238E27FC236}">
                  <a16:creationId xmlns:a16="http://schemas.microsoft.com/office/drawing/2014/main" id="{34D9CFA1-31A7-B9B5-4849-E8A868ECC547}"/>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Freeform 12">
              <a:extLst>
                <a:ext uri="{FF2B5EF4-FFF2-40B4-BE49-F238E27FC236}">
                  <a16:creationId xmlns:a16="http://schemas.microsoft.com/office/drawing/2014/main" id="{EFC05859-1F47-EDF0-6DCE-4F8C62DAFE16}"/>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Freeform 13">
              <a:extLst>
                <a:ext uri="{FF2B5EF4-FFF2-40B4-BE49-F238E27FC236}">
                  <a16:creationId xmlns:a16="http://schemas.microsoft.com/office/drawing/2014/main" id="{4FAA1643-90CF-A0C0-D93D-305444E02008}"/>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תיבת טקסט 5">
            <a:extLst>
              <a:ext uri="{FF2B5EF4-FFF2-40B4-BE49-F238E27FC236}">
                <a16:creationId xmlns:a16="http://schemas.microsoft.com/office/drawing/2014/main" id="{93B6FCEA-F5C7-1240-5A70-B9B9AB30B1BC}"/>
              </a:ext>
            </a:extLst>
          </p:cNvPr>
          <p:cNvSpPr txBox="1"/>
          <p:nvPr/>
        </p:nvSpPr>
        <p:spPr>
          <a:xfrm>
            <a:off x="559942" y="4331419"/>
            <a:ext cx="3463691"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למצוא</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משמעות רבה יותר</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לחיי</a:t>
            </a:r>
          </a:p>
        </p:txBody>
      </p:sp>
    </p:spTree>
    <p:extLst>
      <p:ext uri="{BB962C8B-B14F-4D97-AF65-F5344CB8AC3E}">
        <p14:creationId xmlns:p14="http://schemas.microsoft.com/office/powerpoint/2010/main" val="162109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8A0F-1006-E3AF-9781-953620E5C737}"/>
            </a:ext>
          </a:extLst>
        </p:cNvPr>
        <p:cNvGrpSpPr/>
        <p:nvPr/>
      </p:nvGrpSpPr>
      <p:grpSpPr>
        <a:xfrm>
          <a:off x="0" y="0"/>
          <a:ext cx="0" cy="0"/>
          <a:chOff x="0" y="0"/>
          <a:chExt cx="0" cy="0"/>
        </a:xfrm>
      </p:grpSpPr>
      <p:grpSp>
        <p:nvGrpSpPr>
          <p:cNvPr id="9" name="Group 10">
            <a:extLst>
              <a:ext uri="{FF2B5EF4-FFF2-40B4-BE49-F238E27FC236}">
                <a16:creationId xmlns:a16="http://schemas.microsoft.com/office/drawing/2014/main" id="{2F6BAF2C-62F9-5A6C-BFD0-B3C505192D30}"/>
              </a:ext>
            </a:extLst>
          </p:cNvPr>
          <p:cNvGrpSpPr/>
          <p:nvPr/>
        </p:nvGrpSpPr>
        <p:grpSpPr>
          <a:xfrm>
            <a:off x="8300561" y="256308"/>
            <a:ext cx="3561185" cy="2674533"/>
            <a:chOff x="0" y="0"/>
            <a:chExt cx="6182550" cy="4136688"/>
          </a:xfrm>
        </p:grpSpPr>
        <p:sp>
          <p:nvSpPr>
            <p:cNvPr id="12" name="Freeform 11">
              <a:extLst>
                <a:ext uri="{FF2B5EF4-FFF2-40B4-BE49-F238E27FC236}">
                  <a16:creationId xmlns:a16="http://schemas.microsoft.com/office/drawing/2014/main" id="{5AE4E0B0-FFA0-CCEC-D2B4-C85ADEE6EF83}"/>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12">
              <a:extLst>
                <a:ext uri="{FF2B5EF4-FFF2-40B4-BE49-F238E27FC236}">
                  <a16:creationId xmlns:a16="http://schemas.microsoft.com/office/drawing/2014/main" id="{2BF5CAD7-DCA4-BA5B-78DA-1143EE22A2FF}"/>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13">
              <a:extLst>
                <a:ext uri="{FF2B5EF4-FFF2-40B4-BE49-F238E27FC236}">
                  <a16:creationId xmlns:a16="http://schemas.microsoft.com/office/drawing/2014/main" id="{A1040951-FD14-2349-94EC-C25D72A3D88E}"/>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0">
            <a:extLst>
              <a:ext uri="{FF2B5EF4-FFF2-40B4-BE49-F238E27FC236}">
                <a16:creationId xmlns:a16="http://schemas.microsoft.com/office/drawing/2014/main" id="{8F8783CC-5F72-1461-A6CE-D0FA7FED32F5}"/>
              </a:ext>
            </a:extLst>
          </p:cNvPr>
          <p:cNvGrpSpPr/>
          <p:nvPr/>
        </p:nvGrpSpPr>
        <p:grpSpPr>
          <a:xfrm>
            <a:off x="4445979" y="286256"/>
            <a:ext cx="3561185" cy="2674533"/>
            <a:chOff x="0" y="0"/>
            <a:chExt cx="6182550" cy="4136688"/>
          </a:xfrm>
        </p:grpSpPr>
        <p:sp>
          <p:nvSpPr>
            <p:cNvPr id="22" name="Freeform 11">
              <a:extLst>
                <a:ext uri="{FF2B5EF4-FFF2-40B4-BE49-F238E27FC236}">
                  <a16:creationId xmlns:a16="http://schemas.microsoft.com/office/drawing/2014/main" id="{66E2B240-D3C9-2CAD-4AFC-E17670990A62}"/>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Freeform 12">
              <a:extLst>
                <a:ext uri="{FF2B5EF4-FFF2-40B4-BE49-F238E27FC236}">
                  <a16:creationId xmlns:a16="http://schemas.microsoft.com/office/drawing/2014/main" id="{886276A1-3870-FCF8-0BFA-0166E0817933}"/>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Freeform 13">
              <a:extLst>
                <a:ext uri="{FF2B5EF4-FFF2-40B4-BE49-F238E27FC236}">
                  <a16:creationId xmlns:a16="http://schemas.microsoft.com/office/drawing/2014/main" id="{2726FDCF-1520-1543-CE62-6F01D86A9083}"/>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10">
            <a:extLst>
              <a:ext uri="{FF2B5EF4-FFF2-40B4-BE49-F238E27FC236}">
                <a16:creationId xmlns:a16="http://schemas.microsoft.com/office/drawing/2014/main" id="{31D96439-01D0-CB1F-FCA1-4CD36AF31FD5}"/>
              </a:ext>
            </a:extLst>
          </p:cNvPr>
          <p:cNvGrpSpPr/>
          <p:nvPr/>
        </p:nvGrpSpPr>
        <p:grpSpPr>
          <a:xfrm>
            <a:off x="559942" y="303311"/>
            <a:ext cx="3561185" cy="2674533"/>
            <a:chOff x="0" y="0"/>
            <a:chExt cx="6182550" cy="4136688"/>
          </a:xfrm>
        </p:grpSpPr>
        <p:sp>
          <p:nvSpPr>
            <p:cNvPr id="26" name="Freeform 11">
              <a:extLst>
                <a:ext uri="{FF2B5EF4-FFF2-40B4-BE49-F238E27FC236}">
                  <a16:creationId xmlns:a16="http://schemas.microsoft.com/office/drawing/2014/main" id="{9F5C6F47-F8C7-2BDB-FD61-BFAD0C325786}"/>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Freeform 12">
              <a:extLst>
                <a:ext uri="{FF2B5EF4-FFF2-40B4-BE49-F238E27FC236}">
                  <a16:creationId xmlns:a16="http://schemas.microsoft.com/office/drawing/2014/main" id="{88319EC2-1D84-B13F-4A80-48A5D6119EC2}"/>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Freeform 13">
              <a:extLst>
                <a:ext uri="{FF2B5EF4-FFF2-40B4-BE49-F238E27FC236}">
                  <a16:creationId xmlns:a16="http://schemas.microsoft.com/office/drawing/2014/main" id="{40A8C411-5DD6-502E-8B0F-87D9D220A5AF}"/>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10">
            <a:extLst>
              <a:ext uri="{FF2B5EF4-FFF2-40B4-BE49-F238E27FC236}">
                <a16:creationId xmlns:a16="http://schemas.microsoft.com/office/drawing/2014/main" id="{CE71ECBE-6D90-1CCA-8BC2-FBDDBA565D99}"/>
              </a:ext>
            </a:extLst>
          </p:cNvPr>
          <p:cNvGrpSpPr/>
          <p:nvPr/>
        </p:nvGrpSpPr>
        <p:grpSpPr>
          <a:xfrm>
            <a:off x="8300561" y="3336922"/>
            <a:ext cx="3561185" cy="2674533"/>
            <a:chOff x="0" y="0"/>
            <a:chExt cx="6182550" cy="4136688"/>
          </a:xfrm>
        </p:grpSpPr>
        <p:sp>
          <p:nvSpPr>
            <p:cNvPr id="30" name="Freeform 11">
              <a:extLst>
                <a:ext uri="{FF2B5EF4-FFF2-40B4-BE49-F238E27FC236}">
                  <a16:creationId xmlns:a16="http://schemas.microsoft.com/office/drawing/2014/main" id="{34E4B99F-C8C0-8238-5660-5F12FB016E1A}"/>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Freeform 12">
              <a:extLst>
                <a:ext uri="{FF2B5EF4-FFF2-40B4-BE49-F238E27FC236}">
                  <a16:creationId xmlns:a16="http://schemas.microsoft.com/office/drawing/2014/main" id="{9450F0D6-61A2-D1DC-00CE-A9117A0F6EE2}"/>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Freeform 13">
              <a:extLst>
                <a:ext uri="{FF2B5EF4-FFF2-40B4-BE49-F238E27FC236}">
                  <a16:creationId xmlns:a16="http://schemas.microsoft.com/office/drawing/2014/main" id="{B2C961BB-0EA3-DE6A-E4B4-00F7BCCA25BA}"/>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4" name="Group 10">
            <a:extLst>
              <a:ext uri="{FF2B5EF4-FFF2-40B4-BE49-F238E27FC236}">
                <a16:creationId xmlns:a16="http://schemas.microsoft.com/office/drawing/2014/main" id="{139DFF78-EF57-DDDA-1389-CE78E15EE1E5}"/>
              </a:ext>
            </a:extLst>
          </p:cNvPr>
          <p:cNvGrpSpPr/>
          <p:nvPr/>
        </p:nvGrpSpPr>
        <p:grpSpPr>
          <a:xfrm>
            <a:off x="4326335" y="3453481"/>
            <a:ext cx="3561185" cy="2674533"/>
            <a:chOff x="0" y="0"/>
            <a:chExt cx="6182550" cy="4136688"/>
          </a:xfrm>
        </p:grpSpPr>
        <p:sp>
          <p:nvSpPr>
            <p:cNvPr id="35" name="Freeform 11">
              <a:extLst>
                <a:ext uri="{FF2B5EF4-FFF2-40B4-BE49-F238E27FC236}">
                  <a16:creationId xmlns:a16="http://schemas.microsoft.com/office/drawing/2014/main" id="{4AEFFEAF-1A91-7051-B744-75D2D9C26A0B}"/>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Freeform 12">
              <a:extLst>
                <a:ext uri="{FF2B5EF4-FFF2-40B4-BE49-F238E27FC236}">
                  <a16:creationId xmlns:a16="http://schemas.microsoft.com/office/drawing/2014/main" id="{D18E3E23-4D68-389A-FC75-78156D9D6B6B}"/>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Freeform 13">
              <a:extLst>
                <a:ext uri="{FF2B5EF4-FFF2-40B4-BE49-F238E27FC236}">
                  <a16:creationId xmlns:a16="http://schemas.microsoft.com/office/drawing/2014/main" id="{E8D8AAAD-1DF8-8B61-DF7A-D8298990FACA}"/>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3" name="תיבת טקסט 42">
            <a:extLst>
              <a:ext uri="{FF2B5EF4-FFF2-40B4-BE49-F238E27FC236}">
                <a16:creationId xmlns:a16="http://schemas.microsoft.com/office/drawing/2014/main" id="{2F5E2E16-3DEB-0B0F-6F99-555561142EE2}"/>
              </a:ext>
            </a:extLst>
          </p:cNvPr>
          <p:cNvSpPr txBox="1"/>
          <p:nvPr/>
        </p:nvSpPr>
        <p:spPr>
          <a:xfrm>
            <a:off x="8332015" y="1087830"/>
            <a:ext cx="352973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להעריך יותר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כל יום בחיי</a:t>
            </a:r>
          </a:p>
        </p:txBody>
      </p:sp>
      <p:sp>
        <p:nvSpPr>
          <p:cNvPr id="45" name="תיבת טקסט 44">
            <a:extLst>
              <a:ext uri="{FF2B5EF4-FFF2-40B4-BE49-F238E27FC236}">
                <a16:creationId xmlns:a16="http://schemas.microsoft.com/office/drawing/2014/main" id="{B14E3677-CBDD-E8DB-7D57-1DEF2B9A7909}"/>
              </a:ext>
            </a:extLst>
          </p:cNvPr>
          <p:cNvSpPr txBox="1"/>
          <p:nvPr/>
        </p:nvSpPr>
        <p:spPr>
          <a:xfrm>
            <a:off x="8300561" y="3984730"/>
            <a:ext cx="3410087"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להאמין שביכולתי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להפוך את חיי </a:t>
            </a:r>
            <a:endParaRPr lang="he-IL" sz="2800" kern="0" dirty="0">
              <a:solidFill>
                <a:prstClr val="black"/>
              </a:solidFill>
              <a:latin typeface="Calibri"/>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לטובים יותר</a:t>
            </a:r>
          </a:p>
        </p:txBody>
      </p:sp>
      <p:sp>
        <p:nvSpPr>
          <p:cNvPr id="47" name="תיבת טקסט 46">
            <a:extLst>
              <a:ext uri="{FF2B5EF4-FFF2-40B4-BE49-F238E27FC236}">
                <a16:creationId xmlns:a16="http://schemas.microsoft.com/office/drawing/2014/main" id="{A4331E1A-A135-B2E2-53A8-FF492B13F990}"/>
              </a:ext>
            </a:extLst>
          </p:cNvPr>
          <p:cNvSpPr txBox="1"/>
          <p:nvPr/>
        </p:nvSpPr>
        <p:spPr>
          <a:xfrm>
            <a:off x="4478993" y="875715"/>
            <a:ext cx="3408527"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להשקיע יותר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במערכות היחסים שלי</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ולהעמיק אותן</a:t>
            </a: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49" name="תיבת טקסט 48">
            <a:extLst>
              <a:ext uri="{FF2B5EF4-FFF2-40B4-BE49-F238E27FC236}">
                <a16:creationId xmlns:a16="http://schemas.microsoft.com/office/drawing/2014/main" id="{8526B251-2616-145F-833E-2DE203730120}"/>
              </a:ext>
            </a:extLst>
          </p:cNvPr>
          <p:cNvSpPr txBox="1"/>
          <p:nvPr/>
        </p:nvSpPr>
        <p:spPr>
          <a:xfrm>
            <a:off x="4375081" y="3796139"/>
            <a:ext cx="3463691" cy="181588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לקבל את הצורך באחרים</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ולחזק אצלי את הידיעה שאני זקוק</a:t>
            </a:r>
            <a:r>
              <a:rPr lang="he-IL" sz="2800" kern="0" dirty="0">
                <a:solidFill>
                  <a:prstClr val="black"/>
                </a:solidFill>
                <a:latin typeface="Calibri"/>
                <a:ea typeface="Calibri" panose="020F0502020204030204" pitchFamily="34" charset="0"/>
                <a:cs typeface="Calibri" panose="020F0502020204030204" pitchFamily="34" charset="0"/>
              </a:rPr>
              <a:t>/זקוקה</a:t>
            </a: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לאנשים בעת צרה</a:t>
            </a:r>
          </a:p>
        </p:txBody>
      </p:sp>
      <p:sp>
        <p:nvSpPr>
          <p:cNvPr id="51" name="תיבת טקסט 50">
            <a:extLst>
              <a:ext uri="{FF2B5EF4-FFF2-40B4-BE49-F238E27FC236}">
                <a16:creationId xmlns:a16="http://schemas.microsoft.com/office/drawing/2014/main" id="{86F4B759-4693-E841-A3A8-182D829700FD}"/>
              </a:ext>
            </a:extLst>
          </p:cNvPr>
          <p:cNvSpPr txBox="1"/>
          <p:nvPr/>
        </p:nvSpPr>
        <p:spPr>
          <a:xfrm>
            <a:off x="914926" y="833077"/>
            <a:ext cx="2726140"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לבסס אצלי את הידיעה שביכולתי  להתמודד עם קשיים</a:t>
            </a:r>
          </a:p>
        </p:txBody>
      </p:sp>
      <p:grpSp>
        <p:nvGrpSpPr>
          <p:cNvPr id="2" name="Group 10">
            <a:extLst>
              <a:ext uri="{FF2B5EF4-FFF2-40B4-BE49-F238E27FC236}">
                <a16:creationId xmlns:a16="http://schemas.microsoft.com/office/drawing/2014/main" id="{E5E735D7-CCC2-3535-BF2B-173F25DBF8B6}"/>
              </a:ext>
            </a:extLst>
          </p:cNvPr>
          <p:cNvGrpSpPr/>
          <p:nvPr/>
        </p:nvGrpSpPr>
        <p:grpSpPr>
          <a:xfrm>
            <a:off x="549493" y="3453481"/>
            <a:ext cx="3561185" cy="2674533"/>
            <a:chOff x="0" y="0"/>
            <a:chExt cx="6182550" cy="4136688"/>
          </a:xfrm>
        </p:grpSpPr>
        <p:sp>
          <p:nvSpPr>
            <p:cNvPr id="3" name="Freeform 11">
              <a:extLst>
                <a:ext uri="{FF2B5EF4-FFF2-40B4-BE49-F238E27FC236}">
                  <a16:creationId xmlns:a16="http://schemas.microsoft.com/office/drawing/2014/main" id="{ED98E769-62FD-8A29-E0B5-2582E16C613B}"/>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Freeform 12">
              <a:extLst>
                <a:ext uri="{FF2B5EF4-FFF2-40B4-BE49-F238E27FC236}">
                  <a16:creationId xmlns:a16="http://schemas.microsoft.com/office/drawing/2014/main" id="{FCDCD7CF-A918-419E-DD4E-694F91D96D78}"/>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Freeform 13">
              <a:extLst>
                <a:ext uri="{FF2B5EF4-FFF2-40B4-BE49-F238E27FC236}">
                  <a16:creationId xmlns:a16="http://schemas.microsoft.com/office/drawing/2014/main" id="{51106EC1-B13F-8DE1-F77D-987E0934A4AA}"/>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תיבת טקסט 5">
            <a:extLst>
              <a:ext uri="{FF2B5EF4-FFF2-40B4-BE49-F238E27FC236}">
                <a16:creationId xmlns:a16="http://schemas.microsoft.com/office/drawing/2014/main" id="{8DB1DD7C-6409-2FC6-3214-7C87691AADC6}"/>
              </a:ext>
            </a:extLst>
          </p:cNvPr>
          <p:cNvSpPr txBox="1"/>
          <p:nvPr/>
        </p:nvSpPr>
        <p:spPr>
          <a:xfrm>
            <a:off x="598239" y="4068949"/>
            <a:ext cx="346369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ללמוד לסמוך </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על אחרים</a:t>
            </a: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53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40A4-25BE-DF34-BE78-AB9832EE7C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7B6D49-7AB9-AF5C-EC7A-E2E143C86F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sz="1800" b="1" dirty="0">
              <a:solidFill>
                <a:srgbClr val="002060"/>
              </a:solidFill>
              <a:effectLst/>
              <a:ea typeface="Aptos" panose="020B0004020202020204" pitchFamily="34" charset="0"/>
              <a:cs typeface="Calibri" panose="020F0502020204030204" pitchFamily="34" charset="0"/>
            </a:endParaRPr>
          </a:p>
        </p:txBody>
      </p:sp>
      <p:sp>
        <p:nvSpPr>
          <p:cNvPr id="10" name="Freeform 4">
            <a:extLst>
              <a:ext uri="{FF2B5EF4-FFF2-40B4-BE49-F238E27FC236}">
                <a16:creationId xmlns:a16="http://schemas.microsoft.com/office/drawing/2014/main" id="{0DFBEC0D-6898-BA5A-8107-4DCCFF2A3274}"/>
              </a:ext>
              <a:ext uri="{C183D7F6-B498-43B3-948B-1728B52AA6E4}">
                <adec:decorative xmlns:adec="http://schemas.microsoft.com/office/drawing/2017/decorative" val="1"/>
              </a:ext>
            </a:extLst>
          </p:cNvPr>
          <p:cNvSpPr/>
          <p:nvPr/>
        </p:nvSpPr>
        <p:spPr>
          <a:xfrm rot="8589632">
            <a:off x="1052920" y="1278810"/>
            <a:ext cx="3970925" cy="3777161"/>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2" name="Freeform 5">
            <a:extLst>
              <a:ext uri="{FF2B5EF4-FFF2-40B4-BE49-F238E27FC236}">
                <a16:creationId xmlns:a16="http://schemas.microsoft.com/office/drawing/2014/main" id="{E619BC75-8348-4EA1-B628-D2DEACE7DC6D}"/>
              </a:ext>
              <a:ext uri="{C183D7F6-B498-43B3-948B-1728B52AA6E4}">
                <adec:decorative xmlns:adec="http://schemas.microsoft.com/office/drawing/2017/decorative" val="1"/>
              </a:ext>
            </a:extLst>
          </p:cNvPr>
          <p:cNvSpPr/>
          <p:nvPr/>
        </p:nvSpPr>
        <p:spPr>
          <a:xfrm rot="8589632" flipH="1">
            <a:off x="617494" y="1882100"/>
            <a:ext cx="3471126" cy="3285822"/>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11" name="תמונה 10">
            <a:extLst>
              <a:ext uri="{FF2B5EF4-FFF2-40B4-BE49-F238E27FC236}">
                <a16:creationId xmlns:a16="http://schemas.microsoft.com/office/drawing/2014/main" id="{62DFFC21-2AFF-F297-DE0C-CEA1E10888E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044143" y="0"/>
            <a:ext cx="7052622" cy="6702181"/>
          </a:xfrm>
          <a:prstGeom prst="rect">
            <a:avLst/>
          </a:prstGeom>
        </p:spPr>
      </p:pic>
      <p:sp>
        <p:nvSpPr>
          <p:cNvPr id="8" name="כותרת 1">
            <a:extLst>
              <a:ext uri="{FF2B5EF4-FFF2-40B4-BE49-F238E27FC236}">
                <a16:creationId xmlns:a16="http://schemas.microsoft.com/office/drawing/2014/main" id="{5E27CF54-E6EB-4DA5-BF69-66286D29A1B5}"/>
              </a:ext>
            </a:extLst>
          </p:cNvPr>
          <p:cNvSpPr txBox="1">
            <a:spLocks/>
          </p:cNvSpPr>
          <p:nvPr/>
        </p:nvSpPr>
        <p:spPr>
          <a:xfrm>
            <a:off x="-237285" y="5493878"/>
            <a:ext cx="4752622" cy="762000"/>
          </a:xfrm>
          <a:prstGeom prst="rect">
            <a:avLst/>
          </a:prstGeom>
        </p:spPr>
        <p:txBody>
          <a:bodyP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ctr"/>
            <a:r>
              <a:rPr lang="he-IL" sz="3600" b="1" dirty="0">
                <a:latin typeface="Calibri" panose="020F0502020204030204" pitchFamily="34" charset="0"/>
                <a:ea typeface="Calibri" panose="020F0502020204030204" pitchFamily="34" charset="0"/>
                <a:cs typeface="Calibri" panose="020F0502020204030204" pitchFamily="34" charset="0"/>
              </a:rPr>
              <a:t>משחק הכיסאות</a:t>
            </a:r>
          </a:p>
        </p:txBody>
      </p:sp>
    </p:spTree>
    <p:extLst>
      <p:ext uri="{BB962C8B-B14F-4D97-AF65-F5344CB8AC3E}">
        <p14:creationId xmlns:p14="http://schemas.microsoft.com/office/powerpoint/2010/main" val="3336461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0D6C-E97B-4436-7BA7-023BDE8D1D78}"/>
            </a:ext>
          </a:extLst>
        </p:cNvPr>
        <p:cNvGrpSpPr/>
        <p:nvPr/>
      </p:nvGrpSpPr>
      <p:grpSpPr>
        <a:xfrm>
          <a:off x="0" y="0"/>
          <a:ext cx="0" cy="0"/>
          <a:chOff x="0" y="0"/>
          <a:chExt cx="0" cy="0"/>
        </a:xfrm>
      </p:grpSpPr>
      <p:grpSp>
        <p:nvGrpSpPr>
          <p:cNvPr id="9" name="Group 10">
            <a:extLst>
              <a:ext uri="{FF2B5EF4-FFF2-40B4-BE49-F238E27FC236}">
                <a16:creationId xmlns:a16="http://schemas.microsoft.com/office/drawing/2014/main" id="{D4262AA3-31E4-9E1B-9AFD-965CF2CD47FB}"/>
              </a:ext>
            </a:extLst>
          </p:cNvPr>
          <p:cNvGrpSpPr/>
          <p:nvPr/>
        </p:nvGrpSpPr>
        <p:grpSpPr>
          <a:xfrm>
            <a:off x="8300561" y="256308"/>
            <a:ext cx="3561185" cy="2674533"/>
            <a:chOff x="0" y="0"/>
            <a:chExt cx="6182550" cy="4136688"/>
          </a:xfrm>
        </p:grpSpPr>
        <p:sp>
          <p:nvSpPr>
            <p:cNvPr id="12" name="Freeform 11">
              <a:extLst>
                <a:ext uri="{FF2B5EF4-FFF2-40B4-BE49-F238E27FC236}">
                  <a16:creationId xmlns:a16="http://schemas.microsoft.com/office/drawing/2014/main" id="{777DE373-B402-8709-6D5A-7D023D26AC07}"/>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12">
              <a:extLst>
                <a:ext uri="{FF2B5EF4-FFF2-40B4-BE49-F238E27FC236}">
                  <a16:creationId xmlns:a16="http://schemas.microsoft.com/office/drawing/2014/main" id="{1C24BC13-9408-F95A-BC9E-90F5C76CB3F3}"/>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13">
              <a:extLst>
                <a:ext uri="{FF2B5EF4-FFF2-40B4-BE49-F238E27FC236}">
                  <a16:creationId xmlns:a16="http://schemas.microsoft.com/office/drawing/2014/main" id="{A7CA60CA-A606-7993-B07A-6BD5B6B7BA0C}"/>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10">
            <a:extLst>
              <a:ext uri="{FF2B5EF4-FFF2-40B4-BE49-F238E27FC236}">
                <a16:creationId xmlns:a16="http://schemas.microsoft.com/office/drawing/2014/main" id="{02E0E7C8-50A0-F10E-A933-57171EF705E2}"/>
              </a:ext>
            </a:extLst>
          </p:cNvPr>
          <p:cNvGrpSpPr/>
          <p:nvPr/>
        </p:nvGrpSpPr>
        <p:grpSpPr>
          <a:xfrm>
            <a:off x="514192" y="317743"/>
            <a:ext cx="3561185" cy="2674533"/>
            <a:chOff x="0" y="0"/>
            <a:chExt cx="6182550" cy="4136688"/>
          </a:xfrm>
        </p:grpSpPr>
        <p:sp>
          <p:nvSpPr>
            <p:cNvPr id="30" name="Freeform 11">
              <a:extLst>
                <a:ext uri="{FF2B5EF4-FFF2-40B4-BE49-F238E27FC236}">
                  <a16:creationId xmlns:a16="http://schemas.microsoft.com/office/drawing/2014/main" id="{B515B995-C54F-3F1D-3E60-B35BF3871EB6}"/>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Freeform 12">
              <a:extLst>
                <a:ext uri="{FF2B5EF4-FFF2-40B4-BE49-F238E27FC236}">
                  <a16:creationId xmlns:a16="http://schemas.microsoft.com/office/drawing/2014/main" id="{C079DD5C-8C12-C24B-7B5D-9B1FD2B489B3}"/>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Freeform 13">
              <a:extLst>
                <a:ext uri="{FF2B5EF4-FFF2-40B4-BE49-F238E27FC236}">
                  <a16:creationId xmlns:a16="http://schemas.microsoft.com/office/drawing/2014/main" id="{976E12D4-F619-F26D-BED9-A1BB5421039F}"/>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8" name="Group 10">
            <a:extLst>
              <a:ext uri="{FF2B5EF4-FFF2-40B4-BE49-F238E27FC236}">
                <a16:creationId xmlns:a16="http://schemas.microsoft.com/office/drawing/2014/main" id="{1D8099A9-4844-3FB6-8032-A8182E1D4250}"/>
              </a:ext>
            </a:extLst>
          </p:cNvPr>
          <p:cNvGrpSpPr/>
          <p:nvPr/>
        </p:nvGrpSpPr>
        <p:grpSpPr>
          <a:xfrm>
            <a:off x="4195763" y="3355930"/>
            <a:ext cx="3561185" cy="2674533"/>
            <a:chOff x="0" y="0"/>
            <a:chExt cx="6182550" cy="4136688"/>
          </a:xfrm>
        </p:grpSpPr>
        <p:sp>
          <p:nvSpPr>
            <p:cNvPr id="39" name="Freeform 11">
              <a:extLst>
                <a:ext uri="{FF2B5EF4-FFF2-40B4-BE49-F238E27FC236}">
                  <a16:creationId xmlns:a16="http://schemas.microsoft.com/office/drawing/2014/main" id="{E7FA6C46-22D7-B6E4-2DA0-ABC5E11D9E8B}"/>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0" name="Freeform 12">
              <a:extLst>
                <a:ext uri="{FF2B5EF4-FFF2-40B4-BE49-F238E27FC236}">
                  <a16:creationId xmlns:a16="http://schemas.microsoft.com/office/drawing/2014/main" id="{C9343537-4236-A5FC-C48F-4B5E308F271B}"/>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Freeform 13">
              <a:extLst>
                <a:ext uri="{FF2B5EF4-FFF2-40B4-BE49-F238E27FC236}">
                  <a16:creationId xmlns:a16="http://schemas.microsoft.com/office/drawing/2014/main" id="{04BE227F-D503-43FF-8FAE-4725672FE0C8}"/>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3" name="תיבת טקסט 42">
            <a:extLst>
              <a:ext uri="{FF2B5EF4-FFF2-40B4-BE49-F238E27FC236}">
                <a16:creationId xmlns:a16="http://schemas.microsoft.com/office/drawing/2014/main" id="{7521704F-77C8-18D4-2A4F-B3558BD86644}"/>
              </a:ext>
            </a:extLst>
          </p:cNvPr>
          <p:cNvSpPr txBox="1"/>
          <p:nvPr/>
        </p:nvSpPr>
        <p:spPr>
          <a:xfrm>
            <a:off x="8300561" y="944125"/>
            <a:ext cx="352973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להבין שהחיים זה עכשיו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ושכדאי לנצל כל דקה</a:t>
            </a:r>
          </a:p>
        </p:txBody>
      </p:sp>
      <p:sp>
        <p:nvSpPr>
          <p:cNvPr id="45" name="תיבת טקסט 44">
            <a:extLst>
              <a:ext uri="{FF2B5EF4-FFF2-40B4-BE49-F238E27FC236}">
                <a16:creationId xmlns:a16="http://schemas.microsoft.com/office/drawing/2014/main" id="{1B92AA24-3368-3B8D-94B7-316D722B444C}"/>
              </a:ext>
            </a:extLst>
          </p:cNvPr>
          <p:cNvSpPr txBox="1"/>
          <p:nvPr/>
        </p:nvSpPr>
        <p:spPr>
          <a:xfrm>
            <a:off x="514191" y="1097282"/>
            <a:ext cx="3410087"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לחוש קבלה וחמלה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כלפיי אחרים  </a:t>
            </a:r>
          </a:p>
        </p:txBody>
      </p:sp>
      <p:grpSp>
        <p:nvGrpSpPr>
          <p:cNvPr id="2" name="Group 10">
            <a:extLst>
              <a:ext uri="{FF2B5EF4-FFF2-40B4-BE49-F238E27FC236}">
                <a16:creationId xmlns:a16="http://schemas.microsoft.com/office/drawing/2014/main" id="{EAF913D5-E5C3-6051-A9F0-54A17D272278}"/>
              </a:ext>
            </a:extLst>
          </p:cNvPr>
          <p:cNvGrpSpPr/>
          <p:nvPr/>
        </p:nvGrpSpPr>
        <p:grpSpPr>
          <a:xfrm>
            <a:off x="4315407" y="292451"/>
            <a:ext cx="3561185" cy="2674533"/>
            <a:chOff x="0" y="0"/>
            <a:chExt cx="6182550" cy="4136688"/>
          </a:xfrm>
        </p:grpSpPr>
        <p:sp>
          <p:nvSpPr>
            <p:cNvPr id="3" name="Freeform 11">
              <a:extLst>
                <a:ext uri="{FF2B5EF4-FFF2-40B4-BE49-F238E27FC236}">
                  <a16:creationId xmlns:a16="http://schemas.microsoft.com/office/drawing/2014/main" id="{181FF626-4156-9886-0183-605B2F4D9FC9}"/>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Freeform 12">
              <a:extLst>
                <a:ext uri="{FF2B5EF4-FFF2-40B4-BE49-F238E27FC236}">
                  <a16:creationId xmlns:a16="http://schemas.microsoft.com/office/drawing/2014/main" id="{30F2E219-5CFC-8F4C-60E6-BD050ED75045}"/>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Freeform 13">
              <a:extLst>
                <a:ext uri="{FF2B5EF4-FFF2-40B4-BE49-F238E27FC236}">
                  <a16:creationId xmlns:a16="http://schemas.microsoft.com/office/drawing/2014/main" id="{C3F67207-D744-5D91-C9BB-8E83FFB33F59}"/>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תיבת טקסט 5">
            <a:extLst>
              <a:ext uri="{FF2B5EF4-FFF2-40B4-BE49-F238E27FC236}">
                <a16:creationId xmlns:a16="http://schemas.microsoft.com/office/drawing/2014/main" id="{76C5F04F-F44F-AC53-BB4D-0DD1174EDD61}"/>
              </a:ext>
            </a:extLst>
          </p:cNvPr>
          <p:cNvSpPr txBox="1"/>
          <p:nvPr/>
        </p:nvSpPr>
        <p:spPr>
          <a:xfrm>
            <a:off x="4472050" y="1032746"/>
            <a:ext cx="3102457"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לזהות ולהביע את </a:t>
            </a:r>
            <a:r>
              <a:rPr lang="he-IL" sz="2800" kern="0" dirty="0">
                <a:solidFill>
                  <a:prstClr val="black"/>
                </a:solidFill>
                <a:latin typeface="Calibri"/>
                <a:ea typeface="Calibri" panose="020F0502020204030204" pitchFamily="34" charset="0"/>
                <a:cs typeface="Calibri" panose="020F0502020204030204" pitchFamily="34" charset="0"/>
              </a:rPr>
              <a:t>התחושות והרגשות שלי</a:t>
            </a: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grpSp>
        <p:nvGrpSpPr>
          <p:cNvPr id="7" name="Group 10">
            <a:extLst>
              <a:ext uri="{FF2B5EF4-FFF2-40B4-BE49-F238E27FC236}">
                <a16:creationId xmlns:a16="http://schemas.microsoft.com/office/drawing/2014/main" id="{4D0F11EF-C8E6-0205-EBF2-80466A400408}"/>
              </a:ext>
            </a:extLst>
          </p:cNvPr>
          <p:cNvGrpSpPr/>
          <p:nvPr/>
        </p:nvGrpSpPr>
        <p:grpSpPr>
          <a:xfrm>
            <a:off x="8269107" y="3254395"/>
            <a:ext cx="3561185" cy="2674533"/>
            <a:chOff x="0" y="0"/>
            <a:chExt cx="6182550" cy="4136688"/>
          </a:xfrm>
        </p:grpSpPr>
        <p:sp>
          <p:nvSpPr>
            <p:cNvPr id="8" name="Freeform 11">
              <a:extLst>
                <a:ext uri="{FF2B5EF4-FFF2-40B4-BE49-F238E27FC236}">
                  <a16:creationId xmlns:a16="http://schemas.microsoft.com/office/drawing/2014/main" id="{17C4C937-33EB-76A0-FA58-ED0AE3595CED}"/>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Freeform 12">
              <a:extLst>
                <a:ext uri="{FF2B5EF4-FFF2-40B4-BE49-F238E27FC236}">
                  <a16:creationId xmlns:a16="http://schemas.microsoft.com/office/drawing/2014/main" id="{8C495463-90A3-CA28-AE27-DF0660BBC5CE}"/>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Freeform 13">
              <a:extLst>
                <a:ext uri="{FF2B5EF4-FFF2-40B4-BE49-F238E27FC236}">
                  <a16:creationId xmlns:a16="http://schemas.microsoft.com/office/drawing/2014/main" id="{52B29D84-887A-599F-47F7-1E4956FEFBA1}"/>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3" name="תיבת טקסט 12">
            <a:extLst>
              <a:ext uri="{FF2B5EF4-FFF2-40B4-BE49-F238E27FC236}">
                <a16:creationId xmlns:a16="http://schemas.microsoft.com/office/drawing/2014/main" id="{8B9A42F1-0B8C-CFB1-71F4-D00EED19908E}"/>
              </a:ext>
            </a:extLst>
          </p:cNvPr>
          <p:cNvSpPr txBox="1"/>
          <p:nvPr/>
        </p:nvSpPr>
        <p:spPr>
          <a:xfrm>
            <a:off x="8828808" y="4138395"/>
            <a:ext cx="2521423"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לפתח דרך חדשה בחיי</a:t>
            </a:r>
          </a:p>
        </p:txBody>
      </p:sp>
      <p:sp>
        <p:nvSpPr>
          <p:cNvPr id="18" name="תיבת טקסט 17">
            <a:extLst>
              <a:ext uri="{FF2B5EF4-FFF2-40B4-BE49-F238E27FC236}">
                <a16:creationId xmlns:a16="http://schemas.microsoft.com/office/drawing/2014/main" id="{DD0A4C47-C1E8-636D-1701-252C195A827D}"/>
              </a:ext>
            </a:extLst>
          </p:cNvPr>
          <p:cNvSpPr txBox="1"/>
          <p:nvPr/>
        </p:nvSpPr>
        <p:spPr>
          <a:xfrm>
            <a:off x="4811832" y="4090349"/>
            <a:ext cx="2329045" cy="1384995"/>
          </a:xfrm>
          <a:prstGeom prst="rect">
            <a:avLst/>
          </a:prstGeom>
          <a:noFill/>
        </p:spPr>
        <p:txBody>
          <a:bodyPr wrap="square">
            <a:spAutoFit/>
          </a:bodyPr>
          <a:lstStyle/>
          <a:p>
            <a:pPr algn="ctr"/>
            <a:r>
              <a:rPr lang="he-IL" sz="2800" kern="0" dirty="0">
                <a:solidFill>
                  <a:prstClr val="black"/>
                </a:solidFill>
                <a:latin typeface="Calibri"/>
                <a:ea typeface="Calibri" panose="020F0502020204030204" pitchFamily="34" charset="0"/>
                <a:cs typeface="Calibri" panose="020F0502020204030204" pitchFamily="34" charset="0"/>
              </a:rPr>
              <a:t>לפתח תחושה שביכולתי</a:t>
            </a:r>
          </a:p>
          <a:p>
            <a:pPr algn="ctr"/>
            <a:r>
              <a:rPr lang="he-IL" sz="2800" kern="0" dirty="0">
                <a:solidFill>
                  <a:prstClr val="black"/>
                </a:solidFill>
                <a:latin typeface="Calibri"/>
                <a:ea typeface="Calibri" panose="020F0502020204030204" pitchFamily="34" charset="0"/>
                <a:cs typeface="Calibri" panose="020F0502020204030204" pitchFamily="34" charset="0"/>
              </a:rPr>
              <a:t> </a:t>
            </a: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לסמוך על עצמי</a:t>
            </a:r>
            <a:endParaRPr lang="he-IL" sz="2800" dirty="0"/>
          </a:p>
        </p:txBody>
      </p:sp>
      <p:grpSp>
        <p:nvGrpSpPr>
          <p:cNvPr id="19" name="Group 10">
            <a:extLst>
              <a:ext uri="{FF2B5EF4-FFF2-40B4-BE49-F238E27FC236}">
                <a16:creationId xmlns:a16="http://schemas.microsoft.com/office/drawing/2014/main" id="{409C49DA-C4F5-0E6E-F59D-954BD9EDD9B9}"/>
              </a:ext>
            </a:extLst>
          </p:cNvPr>
          <p:cNvGrpSpPr/>
          <p:nvPr/>
        </p:nvGrpSpPr>
        <p:grpSpPr>
          <a:xfrm>
            <a:off x="446187" y="3318654"/>
            <a:ext cx="3561185" cy="2674533"/>
            <a:chOff x="0" y="0"/>
            <a:chExt cx="6182550" cy="4136688"/>
          </a:xfrm>
        </p:grpSpPr>
        <p:sp>
          <p:nvSpPr>
            <p:cNvPr id="20" name="Freeform 11">
              <a:extLst>
                <a:ext uri="{FF2B5EF4-FFF2-40B4-BE49-F238E27FC236}">
                  <a16:creationId xmlns:a16="http://schemas.microsoft.com/office/drawing/2014/main" id="{4EFBD43A-24E1-2FF9-4950-4AB96B11B471}"/>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Freeform 12">
              <a:extLst>
                <a:ext uri="{FF2B5EF4-FFF2-40B4-BE49-F238E27FC236}">
                  <a16:creationId xmlns:a16="http://schemas.microsoft.com/office/drawing/2014/main" id="{57234974-FBDA-0BFC-056A-90585B3EF67F}"/>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Freeform 13">
              <a:extLst>
                <a:ext uri="{FF2B5EF4-FFF2-40B4-BE49-F238E27FC236}">
                  <a16:creationId xmlns:a16="http://schemas.microsoft.com/office/drawing/2014/main" id="{E1BD52AF-8E32-E070-F1EA-4CDE7A13AD46}"/>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4" name="תיבת טקסט 23">
            <a:extLst>
              <a:ext uri="{FF2B5EF4-FFF2-40B4-BE49-F238E27FC236}">
                <a16:creationId xmlns:a16="http://schemas.microsoft.com/office/drawing/2014/main" id="{A20DD3A8-025C-B3CD-9F65-5E2D81A149A3}"/>
              </a:ext>
            </a:extLst>
          </p:cNvPr>
          <p:cNvSpPr txBox="1"/>
          <p:nvPr/>
        </p:nvSpPr>
        <p:spPr>
          <a:xfrm>
            <a:off x="660942" y="4051708"/>
            <a:ext cx="3022662"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לזמן לעצמי אתגרים חדשים שקודם לכן</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dirty="0">
                <a:solidFill>
                  <a:prstClr val="black"/>
                </a:solidFill>
                <a:latin typeface="Calibri"/>
                <a:ea typeface="Calibri" panose="020F0502020204030204" pitchFamily="34" charset="0"/>
                <a:cs typeface="Calibri" panose="020F0502020204030204" pitchFamily="34" charset="0"/>
              </a:rPr>
              <a:t>לא הייתי מעלה בדעתי</a:t>
            </a: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41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4C21-E237-DC3D-D22B-48E771B0E736}"/>
            </a:ext>
          </a:extLst>
        </p:cNvPr>
        <p:cNvGrpSpPr/>
        <p:nvPr/>
      </p:nvGrpSpPr>
      <p:grpSpPr>
        <a:xfrm>
          <a:off x="0" y="0"/>
          <a:ext cx="0" cy="0"/>
          <a:chOff x="0" y="0"/>
          <a:chExt cx="0" cy="0"/>
        </a:xfrm>
      </p:grpSpPr>
      <p:grpSp>
        <p:nvGrpSpPr>
          <p:cNvPr id="9" name="Group 10">
            <a:extLst>
              <a:ext uri="{FF2B5EF4-FFF2-40B4-BE49-F238E27FC236}">
                <a16:creationId xmlns:a16="http://schemas.microsoft.com/office/drawing/2014/main" id="{A371609A-96EC-F163-7645-5EA76450789C}"/>
              </a:ext>
            </a:extLst>
          </p:cNvPr>
          <p:cNvGrpSpPr/>
          <p:nvPr/>
        </p:nvGrpSpPr>
        <p:grpSpPr>
          <a:xfrm>
            <a:off x="8300561" y="256308"/>
            <a:ext cx="3561185" cy="2674533"/>
            <a:chOff x="0" y="0"/>
            <a:chExt cx="6182550" cy="4136688"/>
          </a:xfrm>
        </p:grpSpPr>
        <p:sp>
          <p:nvSpPr>
            <p:cNvPr id="12" name="Freeform 11">
              <a:extLst>
                <a:ext uri="{FF2B5EF4-FFF2-40B4-BE49-F238E27FC236}">
                  <a16:creationId xmlns:a16="http://schemas.microsoft.com/office/drawing/2014/main" id="{0804B389-0069-1B14-8F04-74D6F450A962}"/>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12">
              <a:extLst>
                <a:ext uri="{FF2B5EF4-FFF2-40B4-BE49-F238E27FC236}">
                  <a16:creationId xmlns:a16="http://schemas.microsoft.com/office/drawing/2014/main" id="{F8865B71-C796-5416-C92B-8E384BD7FA90}"/>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Freeform 13">
              <a:extLst>
                <a:ext uri="{FF2B5EF4-FFF2-40B4-BE49-F238E27FC236}">
                  <a16:creationId xmlns:a16="http://schemas.microsoft.com/office/drawing/2014/main" id="{89C0CAE4-A143-1F41-AF28-E128234C45FD}"/>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9" name="Group 10">
            <a:extLst>
              <a:ext uri="{FF2B5EF4-FFF2-40B4-BE49-F238E27FC236}">
                <a16:creationId xmlns:a16="http://schemas.microsoft.com/office/drawing/2014/main" id="{6C389E30-3FD1-227F-E0A2-9B9AE2A28F6C}"/>
              </a:ext>
            </a:extLst>
          </p:cNvPr>
          <p:cNvGrpSpPr/>
          <p:nvPr/>
        </p:nvGrpSpPr>
        <p:grpSpPr>
          <a:xfrm>
            <a:off x="514192" y="317743"/>
            <a:ext cx="3561185" cy="2674533"/>
            <a:chOff x="0" y="0"/>
            <a:chExt cx="6182550" cy="4136688"/>
          </a:xfrm>
        </p:grpSpPr>
        <p:sp>
          <p:nvSpPr>
            <p:cNvPr id="30" name="Freeform 11">
              <a:extLst>
                <a:ext uri="{FF2B5EF4-FFF2-40B4-BE49-F238E27FC236}">
                  <a16:creationId xmlns:a16="http://schemas.microsoft.com/office/drawing/2014/main" id="{D78D12A9-B525-4647-5B6F-D7F7D42A4B0A}"/>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Freeform 12">
              <a:extLst>
                <a:ext uri="{FF2B5EF4-FFF2-40B4-BE49-F238E27FC236}">
                  <a16:creationId xmlns:a16="http://schemas.microsoft.com/office/drawing/2014/main" id="{3B518BEA-1E2E-6B4A-33D7-39DB1C8763EC}"/>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Freeform 13">
              <a:extLst>
                <a:ext uri="{FF2B5EF4-FFF2-40B4-BE49-F238E27FC236}">
                  <a16:creationId xmlns:a16="http://schemas.microsoft.com/office/drawing/2014/main" id="{E39F7099-7E79-2D0C-350B-91A6C423BE75}"/>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8" name="Group 10">
            <a:extLst>
              <a:ext uri="{FF2B5EF4-FFF2-40B4-BE49-F238E27FC236}">
                <a16:creationId xmlns:a16="http://schemas.microsoft.com/office/drawing/2014/main" id="{92306C92-2C55-C9D0-717D-3CB59C447437}"/>
              </a:ext>
            </a:extLst>
          </p:cNvPr>
          <p:cNvGrpSpPr/>
          <p:nvPr/>
        </p:nvGrpSpPr>
        <p:grpSpPr>
          <a:xfrm>
            <a:off x="4195763" y="3355930"/>
            <a:ext cx="3561185" cy="2674533"/>
            <a:chOff x="0" y="0"/>
            <a:chExt cx="6182550" cy="4136688"/>
          </a:xfrm>
        </p:grpSpPr>
        <p:sp>
          <p:nvSpPr>
            <p:cNvPr id="39" name="Freeform 11">
              <a:extLst>
                <a:ext uri="{FF2B5EF4-FFF2-40B4-BE49-F238E27FC236}">
                  <a16:creationId xmlns:a16="http://schemas.microsoft.com/office/drawing/2014/main" id="{1EAD63DE-15B6-FA0A-37F4-2299F61EE1B3}"/>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0" name="Freeform 12">
              <a:extLst>
                <a:ext uri="{FF2B5EF4-FFF2-40B4-BE49-F238E27FC236}">
                  <a16:creationId xmlns:a16="http://schemas.microsoft.com/office/drawing/2014/main" id="{CB328A2F-AF5C-E4EF-634D-DC3BB305D51D}"/>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Freeform 13">
              <a:extLst>
                <a:ext uri="{FF2B5EF4-FFF2-40B4-BE49-F238E27FC236}">
                  <a16:creationId xmlns:a16="http://schemas.microsoft.com/office/drawing/2014/main" id="{D480AB56-C98C-4331-CD1C-C46CC0C6A8BE}"/>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3" name="תיבת טקסט 42">
            <a:extLst>
              <a:ext uri="{FF2B5EF4-FFF2-40B4-BE49-F238E27FC236}">
                <a16:creationId xmlns:a16="http://schemas.microsoft.com/office/drawing/2014/main" id="{7D9A06A5-D6BE-7CA0-906A-214624C94E34}"/>
              </a:ext>
            </a:extLst>
          </p:cNvPr>
          <p:cNvSpPr txBox="1"/>
          <p:nvPr/>
        </p:nvSpPr>
        <p:spPr>
          <a:xfrm>
            <a:off x="8353364" y="1044481"/>
            <a:ext cx="352973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להבין שהכאב יעבור</a:t>
            </a:r>
          </a:p>
          <a:p>
            <a:pPr marL="0" marR="0" lvl="0" indent="0" algn="ctr" defTabSz="914400" eaLnBrk="1" fontAlgn="auto" latinLnBrk="0" hangingPunct="1">
              <a:lnSpc>
                <a:spcPct val="100000"/>
              </a:lnSpc>
              <a:spcBef>
                <a:spcPts val="0"/>
              </a:spcBef>
              <a:spcAft>
                <a:spcPts val="0"/>
              </a:spcAft>
              <a:buClrTx/>
              <a:buSzTx/>
              <a:buFontTx/>
              <a:buNone/>
              <a:tabLst/>
              <a:defRPr/>
            </a:pPr>
            <a:r>
              <a:rPr lang="he-IL" sz="2800" kern="0">
                <a:solidFill>
                  <a:prstClr val="black"/>
                </a:solidFill>
                <a:latin typeface="Calibri"/>
                <a:ea typeface="Calibri" panose="020F0502020204030204" pitchFamily="34" charset="0"/>
                <a:cs typeface="Calibri" panose="020F0502020204030204" pitchFamily="34" charset="0"/>
              </a:rPr>
              <a:t>ומה שלמדתי </a:t>
            </a:r>
            <a:r>
              <a:rPr lang="he-IL" sz="2800" kern="0" dirty="0">
                <a:solidFill>
                  <a:prstClr val="black"/>
                </a:solidFill>
                <a:latin typeface="Calibri"/>
                <a:ea typeface="Calibri" panose="020F0502020204030204" pitchFamily="34" charset="0"/>
                <a:cs typeface="Calibri" panose="020F0502020204030204" pitchFamily="34" charset="0"/>
              </a:rPr>
              <a:t>יישאר</a:t>
            </a: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45" name="תיבת טקסט 44">
            <a:extLst>
              <a:ext uri="{FF2B5EF4-FFF2-40B4-BE49-F238E27FC236}">
                <a16:creationId xmlns:a16="http://schemas.microsoft.com/office/drawing/2014/main" id="{3B96D4DF-8D34-9680-F902-DB37A112323E}"/>
              </a:ext>
            </a:extLst>
          </p:cNvPr>
          <p:cNvSpPr txBox="1"/>
          <p:nvPr/>
        </p:nvSpPr>
        <p:spPr>
          <a:xfrm>
            <a:off x="521735" y="966347"/>
            <a:ext cx="3410087" cy="138499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"הרפו ודעו כי אני ה'"-</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להרפות ולהבין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שלא </a:t>
            </a:r>
            <a:r>
              <a:rPr kumimoji="0" lang="he-IL" sz="2800" b="0" i="0" u="none" strike="noStrike" kern="0" cap="none" spc="0" normalizeH="0" baseline="0" noProof="0" dirty="0" err="1">
                <a:ln>
                  <a:noFill/>
                </a:ln>
                <a:solidFill>
                  <a:prstClr val="black"/>
                </a:solidFill>
                <a:effectLst/>
                <a:uLnTx/>
                <a:uFillTx/>
                <a:latin typeface="Calibri"/>
                <a:ea typeface="Calibri" panose="020F0502020204030204" pitchFamily="34" charset="0"/>
                <a:cs typeface="Calibri" panose="020F0502020204030204" pitchFamily="34" charset="0"/>
              </a:rPr>
              <a:t>הכל</a:t>
            </a: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בשליטתי</a:t>
            </a:r>
          </a:p>
        </p:txBody>
      </p:sp>
      <p:grpSp>
        <p:nvGrpSpPr>
          <p:cNvPr id="2" name="Group 10">
            <a:extLst>
              <a:ext uri="{FF2B5EF4-FFF2-40B4-BE49-F238E27FC236}">
                <a16:creationId xmlns:a16="http://schemas.microsoft.com/office/drawing/2014/main" id="{F350EF4C-E26F-C5A6-3BC7-AC57AA81747D}"/>
              </a:ext>
            </a:extLst>
          </p:cNvPr>
          <p:cNvGrpSpPr/>
          <p:nvPr/>
        </p:nvGrpSpPr>
        <p:grpSpPr>
          <a:xfrm>
            <a:off x="4315407" y="292451"/>
            <a:ext cx="3561185" cy="2674533"/>
            <a:chOff x="0" y="0"/>
            <a:chExt cx="6182550" cy="4136688"/>
          </a:xfrm>
        </p:grpSpPr>
        <p:sp>
          <p:nvSpPr>
            <p:cNvPr id="3" name="Freeform 11">
              <a:extLst>
                <a:ext uri="{FF2B5EF4-FFF2-40B4-BE49-F238E27FC236}">
                  <a16:creationId xmlns:a16="http://schemas.microsoft.com/office/drawing/2014/main" id="{8036A22B-BD2C-A4B6-74BA-059B0F7803F5}"/>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Freeform 12">
              <a:extLst>
                <a:ext uri="{FF2B5EF4-FFF2-40B4-BE49-F238E27FC236}">
                  <a16:creationId xmlns:a16="http://schemas.microsoft.com/office/drawing/2014/main" id="{554D8BB3-7FF2-AE61-4C5D-D1F4AE0BDF4A}"/>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Freeform 13">
              <a:extLst>
                <a:ext uri="{FF2B5EF4-FFF2-40B4-BE49-F238E27FC236}">
                  <a16:creationId xmlns:a16="http://schemas.microsoft.com/office/drawing/2014/main" id="{0DE66A28-870A-8A0F-C5CA-0AD31C7061F5}"/>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 name="Group 10">
            <a:extLst>
              <a:ext uri="{FF2B5EF4-FFF2-40B4-BE49-F238E27FC236}">
                <a16:creationId xmlns:a16="http://schemas.microsoft.com/office/drawing/2014/main" id="{468AD06C-05CA-08E3-D8CA-BF3E89C074E9}"/>
              </a:ext>
            </a:extLst>
          </p:cNvPr>
          <p:cNvGrpSpPr/>
          <p:nvPr/>
        </p:nvGrpSpPr>
        <p:grpSpPr>
          <a:xfrm>
            <a:off x="8269107" y="3254395"/>
            <a:ext cx="3561185" cy="2674533"/>
            <a:chOff x="0" y="0"/>
            <a:chExt cx="6182550" cy="4136688"/>
          </a:xfrm>
        </p:grpSpPr>
        <p:sp>
          <p:nvSpPr>
            <p:cNvPr id="8" name="Freeform 11">
              <a:extLst>
                <a:ext uri="{FF2B5EF4-FFF2-40B4-BE49-F238E27FC236}">
                  <a16:creationId xmlns:a16="http://schemas.microsoft.com/office/drawing/2014/main" id="{C5DF725D-63E3-9035-E209-A20D35AC94D7}"/>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Freeform 12">
              <a:extLst>
                <a:ext uri="{FF2B5EF4-FFF2-40B4-BE49-F238E27FC236}">
                  <a16:creationId xmlns:a16="http://schemas.microsoft.com/office/drawing/2014/main" id="{D3F90261-E893-9219-DE5C-D4F9E3E52B69}"/>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Freeform 13">
              <a:extLst>
                <a:ext uri="{FF2B5EF4-FFF2-40B4-BE49-F238E27FC236}">
                  <a16:creationId xmlns:a16="http://schemas.microsoft.com/office/drawing/2014/main" id="{F9625839-5C5F-F507-E541-118AB069AF14}"/>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3" name="תיבת טקסט 12">
            <a:extLst>
              <a:ext uri="{FF2B5EF4-FFF2-40B4-BE49-F238E27FC236}">
                <a16:creationId xmlns:a16="http://schemas.microsoft.com/office/drawing/2014/main" id="{226C3C51-04D6-B9D8-1FD4-330CFED0F339}"/>
              </a:ext>
            </a:extLst>
          </p:cNvPr>
          <p:cNvSpPr txBox="1"/>
          <p:nvPr/>
        </p:nvSpPr>
        <p:spPr>
          <a:xfrm>
            <a:off x="8706022" y="4220985"/>
            <a:ext cx="2824417"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להודות על מה שיש</a:t>
            </a:r>
          </a:p>
        </p:txBody>
      </p:sp>
      <p:sp>
        <p:nvSpPr>
          <p:cNvPr id="18" name="תיבת טקסט 17">
            <a:extLst>
              <a:ext uri="{FF2B5EF4-FFF2-40B4-BE49-F238E27FC236}">
                <a16:creationId xmlns:a16="http://schemas.microsoft.com/office/drawing/2014/main" id="{F34E54AC-0F4E-212F-E5A9-E42F4C8937E4}"/>
              </a:ext>
            </a:extLst>
          </p:cNvPr>
          <p:cNvSpPr txBox="1"/>
          <p:nvPr/>
        </p:nvSpPr>
        <p:spPr>
          <a:xfrm>
            <a:off x="4858755" y="4051707"/>
            <a:ext cx="2329045" cy="1384995"/>
          </a:xfrm>
          <a:prstGeom prst="rect">
            <a:avLst/>
          </a:prstGeom>
          <a:noFill/>
        </p:spPr>
        <p:txBody>
          <a:bodyPr wrap="square">
            <a:spAutoFit/>
          </a:bodyPr>
          <a:lstStyle/>
          <a:p>
            <a:pPr algn="ctr"/>
            <a:r>
              <a:rPr lang="he-IL" sz="2800" kern="0" dirty="0">
                <a:solidFill>
                  <a:prstClr val="black"/>
                </a:solidFill>
                <a:latin typeface="Calibri"/>
                <a:ea typeface="Calibri" panose="020F0502020204030204" pitchFamily="34" charset="0"/>
                <a:cs typeface="Calibri" panose="020F0502020204030204" pitchFamily="34" charset="0"/>
              </a:rPr>
              <a:t>לראות בכל יום הזדמנות להתחלה חדשה</a:t>
            </a:r>
          </a:p>
        </p:txBody>
      </p:sp>
      <p:grpSp>
        <p:nvGrpSpPr>
          <p:cNvPr id="19" name="Group 10">
            <a:extLst>
              <a:ext uri="{FF2B5EF4-FFF2-40B4-BE49-F238E27FC236}">
                <a16:creationId xmlns:a16="http://schemas.microsoft.com/office/drawing/2014/main" id="{230A7278-0ED0-470E-F381-4B4B1B5210DF}"/>
              </a:ext>
            </a:extLst>
          </p:cNvPr>
          <p:cNvGrpSpPr/>
          <p:nvPr/>
        </p:nvGrpSpPr>
        <p:grpSpPr>
          <a:xfrm>
            <a:off x="446187" y="3318654"/>
            <a:ext cx="3561185" cy="2674533"/>
            <a:chOff x="0" y="0"/>
            <a:chExt cx="6182550" cy="4136688"/>
          </a:xfrm>
        </p:grpSpPr>
        <p:sp>
          <p:nvSpPr>
            <p:cNvPr id="20" name="Freeform 11">
              <a:extLst>
                <a:ext uri="{FF2B5EF4-FFF2-40B4-BE49-F238E27FC236}">
                  <a16:creationId xmlns:a16="http://schemas.microsoft.com/office/drawing/2014/main" id="{B2B18990-5198-2021-649D-294A22129589}"/>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Freeform 12">
              <a:extLst>
                <a:ext uri="{FF2B5EF4-FFF2-40B4-BE49-F238E27FC236}">
                  <a16:creationId xmlns:a16="http://schemas.microsoft.com/office/drawing/2014/main" id="{7E0E468E-0FE9-C493-D1AC-7ED1CA9A801A}"/>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Freeform 13">
              <a:extLst>
                <a:ext uri="{FF2B5EF4-FFF2-40B4-BE49-F238E27FC236}">
                  <a16:creationId xmlns:a16="http://schemas.microsoft.com/office/drawing/2014/main" id="{01939594-C727-7996-32D8-E2BC2829BEFA}"/>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5"/>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4" name="תיבת טקסט 23">
            <a:extLst>
              <a:ext uri="{FF2B5EF4-FFF2-40B4-BE49-F238E27FC236}">
                <a16:creationId xmlns:a16="http://schemas.microsoft.com/office/drawing/2014/main" id="{AB3175FF-4FCF-CB61-5ACE-95C4DD2975A4}"/>
              </a:ext>
            </a:extLst>
          </p:cNvPr>
          <p:cNvSpPr txBox="1"/>
          <p:nvPr/>
        </p:nvSpPr>
        <p:spPr>
          <a:xfrm>
            <a:off x="660942" y="4051708"/>
            <a:ext cx="3022662" cy="1815882"/>
          </a:xfrm>
          <a:prstGeom prst="rect">
            <a:avLst/>
          </a:prstGeom>
          <a:noFill/>
        </p:spPr>
        <p:txBody>
          <a:bodyPr wrap="square">
            <a:spAutoFit/>
          </a:bodyPr>
          <a:lstStyle/>
          <a:p>
            <a:pPr algn="ctr">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להתמקד במה שמקדם </a:t>
            </a:r>
          </a:p>
          <a:p>
            <a:pPr algn="ctr">
              <a:defRPr/>
            </a:pPr>
            <a:r>
              <a:rPr lang="he-IL" sz="2800" kern="0" dirty="0">
                <a:solidFill>
                  <a:prstClr val="black"/>
                </a:solidFill>
                <a:latin typeface="Calibri"/>
                <a:ea typeface="Calibri" panose="020F0502020204030204" pitchFamily="34" charset="0"/>
                <a:cs typeface="Calibri" panose="020F0502020204030204" pitchFamily="34" charset="0"/>
              </a:rPr>
              <a:t>ולהיות טוב יותר</a:t>
            </a:r>
            <a:endParaRPr lang="he-IL" sz="280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sp>
        <p:nvSpPr>
          <p:cNvPr id="14" name="תיבת טקסט 13">
            <a:extLst>
              <a:ext uri="{FF2B5EF4-FFF2-40B4-BE49-F238E27FC236}">
                <a16:creationId xmlns:a16="http://schemas.microsoft.com/office/drawing/2014/main" id="{6566697D-592B-65C2-BDEA-24FE23A25612}"/>
              </a:ext>
            </a:extLst>
          </p:cNvPr>
          <p:cNvSpPr txBox="1"/>
          <p:nvPr/>
        </p:nvSpPr>
        <p:spPr>
          <a:xfrm>
            <a:off x="4322913" y="1222225"/>
            <a:ext cx="3529731"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800" b="0" i="0" u="none" strike="noStrike" kern="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תמיד להיאחז באמונה ובתקווה</a:t>
            </a:r>
          </a:p>
        </p:txBody>
      </p:sp>
    </p:spTree>
    <p:extLst>
      <p:ext uri="{BB962C8B-B14F-4D97-AF65-F5344CB8AC3E}">
        <p14:creationId xmlns:p14="http://schemas.microsoft.com/office/powerpoint/2010/main" val="367151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753F67F5-4F05-18B5-A60B-ACED0BC12B6F}"/>
              </a:ext>
            </a:extLst>
          </p:cNvPr>
          <p:cNvPicPr>
            <a:picLocks noChangeAspect="1"/>
          </p:cNvPicPr>
          <p:nvPr/>
        </p:nvPicPr>
        <p:blipFill>
          <a:blip r:embed="rId3"/>
          <a:stretch>
            <a:fillRect/>
          </a:stretch>
        </p:blipFill>
        <p:spPr>
          <a:xfrm>
            <a:off x="9122756" y="4097129"/>
            <a:ext cx="1420491" cy="1438781"/>
          </a:xfrm>
          <a:prstGeom prst="rect">
            <a:avLst/>
          </a:prstGeom>
        </p:spPr>
      </p:pic>
      <p:sp>
        <p:nvSpPr>
          <p:cNvPr id="3" name="Freeform 3"/>
          <p:cNvSpPr/>
          <p:nvPr/>
        </p:nvSpPr>
        <p:spPr>
          <a:xfrm rot="5400000">
            <a:off x="6132920" y="782999"/>
            <a:ext cx="5635884" cy="5272177"/>
          </a:xfrm>
          <a:custGeom>
            <a:avLst/>
            <a:gdLst/>
            <a:ahLst/>
            <a:cxnLst/>
            <a:rect l="l" t="t" r="r" b="b"/>
            <a:pathLst>
              <a:path w="3162054" h="4157719">
                <a:moveTo>
                  <a:pt x="0" y="0"/>
                </a:moveTo>
                <a:lnTo>
                  <a:pt x="3162054" y="0"/>
                </a:lnTo>
                <a:lnTo>
                  <a:pt x="3162054" y="4157718"/>
                </a:lnTo>
                <a:lnTo>
                  <a:pt x="0" y="4157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l" defTabSz="1662562" rtl="0"/>
            <a:endParaRPr lang="he-IL" sz="3273" dirty="0">
              <a:solidFill>
                <a:prstClr val="black"/>
              </a:solidFill>
              <a:latin typeface="Calibri"/>
              <a:cs typeface="Arial" panose="020B0604020202020204" pitchFamily="34" charset="0"/>
            </a:endParaRPr>
          </a:p>
        </p:txBody>
      </p:sp>
      <p:sp>
        <p:nvSpPr>
          <p:cNvPr id="6" name="TextBox 6"/>
          <p:cNvSpPr txBox="1"/>
          <p:nvPr/>
        </p:nvSpPr>
        <p:spPr>
          <a:xfrm>
            <a:off x="7772499" y="431747"/>
            <a:ext cx="4576927" cy="846770"/>
          </a:xfrm>
          <a:prstGeom prst="rect">
            <a:avLst/>
          </a:prstGeom>
        </p:spPr>
        <p:txBody>
          <a:bodyPr lIns="0" tIns="0" rIns="0" bIns="0" rtlCol="0" anchor="t">
            <a:spAutoFit/>
          </a:bodyPr>
          <a:lstStyle/>
          <a:p>
            <a:pPr algn="ctr" defTabSz="1662562">
              <a:lnSpc>
                <a:spcPts val="8146"/>
              </a:lnSpc>
            </a:pPr>
            <a:r>
              <a:rPr lang="he-IL" sz="20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rPr>
              <a:t>מכתב השראה לעצמי</a:t>
            </a:r>
            <a:endParaRPr lang="en-US" sz="20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endParaRPr>
          </a:p>
        </p:txBody>
      </p:sp>
      <p:sp>
        <p:nvSpPr>
          <p:cNvPr id="12" name="תיבת טקסט 11">
            <a:extLst>
              <a:ext uri="{FF2B5EF4-FFF2-40B4-BE49-F238E27FC236}">
                <a16:creationId xmlns:a16="http://schemas.microsoft.com/office/drawing/2014/main" id="{7C82A601-6D16-AF3E-A9B8-11DBBB9A4F6A}"/>
              </a:ext>
            </a:extLst>
          </p:cNvPr>
          <p:cNvSpPr txBox="1"/>
          <p:nvPr/>
        </p:nvSpPr>
        <p:spPr>
          <a:xfrm>
            <a:off x="7101889" y="1585804"/>
            <a:ext cx="4113251" cy="400110"/>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הצעד הראשון שאעשה:</a:t>
            </a:r>
          </a:p>
        </p:txBody>
      </p:sp>
      <p:sp>
        <p:nvSpPr>
          <p:cNvPr id="17" name="Freeform 3">
            <a:extLst>
              <a:ext uri="{FF2B5EF4-FFF2-40B4-BE49-F238E27FC236}">
                <a16:creationId xmlns:a16="http://schemas.microsoft.com/office/drawing/2014/main" id="{E12DBC7E-0547-428C-3753-46CF08B8AE09}"/>
              </a:ext>
            </a:extLst>
          </p:cNvPr>
          <p:cNvSpPr/>
          <p:nvPr/>
        </p:nvSpPr>
        <p:spPr>
          <a:xfrm rot="5400000">
            <a:off x="423195" y="802825"/>
            <a:ext cx="5635884" cy="5272177"/>
          </a:xfrm>
          <a:custGeom>
            <a:avLst/>
            <a:gdLst/>
            <a:ahLst/>
            <a:cxnLst/>
            <a:rect l="l" t="t" r="r" b="b"/>
            <a:pathLst>
              <a:path w="3162054" h="4157719">
                <a:moveTo>
                  <a:pt x="0" y="0"/>
                </a:moveTo>
                <a:lnTo>
                  <a:pt x="3162054" y="0"/>
                </a:lnTo>
                <a:lnTo>
                  <a:pt x="3162054" y="4157718"/>
                </a:lnTo>
                <a:lnTo>
                  <a:pt x="0" y="4157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l" defTabSz="1662562" rtl="0"/>
            <a:endParaRPr lang="he-IL" sz="3273" dirty="0">
              <a:solidFill>
                <a:prstClr val="black"/>
              </a:solidFill>
              <a:latin typeface="Calibri"/>
              <a:cs typeface="Arial" panose="020B0604020202020204" pitchFamily="34" charset="0"/>
            </a:endParaRPr>
          </a:p>
        </p:txBody>
      </p:sp>
      <p:sp>
        <p:nvSpPr>
          <p:cNvPr id="18" name="TextBox 6">
            <a:extLst>
              <a:ext uri="{FF2B5EF4-FFF2-40B4-BE49-F238E27FC236}">
                <a16:creationId xmlns:a16="http://schemas.microsoft.com/office/drawing/2014/main" id="{62194EF9-2821-2A61-F3CD-BCC4A5DC6EDC}"/>
              </a:ext>
            </a:extLst>
          </p:cNvPr>
          <p:cNvSpPr txBox="1"/>
          <p:nvPr/>
        </p:nvSpPr>
        <p:spPr>
          <a:xfrm>
            <a:off x="2062774" y="451573"/>
            <a:ext cx="4576927" cy="846770"/>
          </a:xfrm>
          <a:prstGeom prst="rect">
            <a:avLst/>
          </a:prstGeom>
        </p:spPr>
        <p:txBody>
          <a:bodyPr lIns="0" tIns="0" rIns="0" bIns="0" rtlCol="0" anchor="t">
            <a:spAutoFit/>
          </a:bodyPr>
          <a:lstStyle/>
          <a:p>
            <a:pPr algn="ctr" defTabSz="1662562">
              <a:lnSpc>
                <a:spcPts val="8146"/>
              </a:lnSpc>
            </a:pPr>
            <a:r>
              <a:rPr lang="he-IL" sz="20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rPr>
              <a:t>מכתב השראה לעצמי</a:t>
            </a:r>
            <a:endParaRPr lang="en-US" sz="2000" b="1" dirty="0">
              <a:solidFill>
                <a:srgbClr val="3B6064"/>
              </a:solidFill>
              <a:latin typeface="Calibri" panose="020F0502020204030204" pitchFamily="34" charset="0"/>
              <a:ea typeface="Calibri" panose="020F0502020204030204" pitchFamily="34" charset="0"/>
              <a:cs typeface="Calibri" panose="020F0502020204030204" pitchFamily="34" charset="0"/>
              <a:sym typeface="Brown Sugar"/>
            </a:endParaRPr>
          </a:p>
        </p:txBody>
      </p:sp>
      <p:pic>
        <p:nvPicPr>
          <p:cNvPr id="2" name="תמונה 1">
            <a:extLst>
              <a:ext uri="{FF2B5EF4-FFF2-40B4-BE49-F238E27FC236}">
                <a16:creationId xmlns:a16="http://schemas.microsoft.com/office/drawing/2014/main" id="{C715607C-0E21-7034-8837-CFF9C1710C3C}"/>
              </a:ext>
            </a:extLst>
          </p:cNvPr>
          <p:cNvPicPr>
            <a:picLocks noChangeAspect="1"/>
          </p:cNvPicPr>
          <p:nvPr/>
        </p:nvPicPr>
        <p:blipFill>
          <a:blip r:embed="rId6"/>
          <a:stretch>
            <a:fillRect/>
          </a:stretch>
        </p:blipFill>
        <p:spPr>
          <a:xfrm>
            <a:off x="3175562" y="4033308"/>
            <a:ext cx="1424202" cy="1434541"/>
          </a:xfrm>
          <a:prstGeom prst="rect">
            <a:avLst/>
          </a:prstGeom>
        </p:spPr>
      </p:pic>
      <p:pic>
        <p:nvPicPr>
          <p:cNvPr id="7" name="תמונה 6">
            <a:extLst>
              <a:ext uri="{FF2B5EF4-FFF2-40B4-BE49-F238E27FC236}">
                <a16:creationId xmlns:a16="http://schemas.microsoft.com/office/drawing/2014/main" id="{8D1E6EAF-3A9B-A765-6DAE-3C526B5CF803}"/>
              </a:ext>
            </a:extLst>
          </p:cNvPr>
          <p:cNvPicPr>
            <a:picLocks noChangeAspect="1"/>
          </p:cNvPicPr>
          <p:nvPr/>
        </p:nvPicPr>
        <p:blipFill>
          <a:blip r:embed="rId7"/>
          <a:stretch>
            <a:fillRect/>
          </a:stretch>
        </p:blipFill>
        <p:spPr>
          <a:xfrm>
            <a:off x="7736735" y="4201625"/>
            <a:ext cx="1421780" cy="1435584"/>
          </a:xfrm>
          <a:prstGeom prst="rect">
            <a:avLst/>
          </a:prstGeom>
        </p:spPr>
      </p:pic>
      <p:pic>
        <p:nvPicPr>
          <p:cNvPr id="9" name="תמונה 8">
            <a:extLst>
              <a:ext uri="{FF2B5EF4-FFF2-40B4-BE49-F238E27FC236}">
                <a16:creationId xmlns:a16="http://schemas.microsoft.com/office/drawing/2014/main" id="{1FA66188-328D-9A4C-7870-CAA2B1D43293}"/>
              </a:ext>
            </a:extLst>
          </p:cNvPr>
          <p:cNvPicPr>
            <a:picLocks noChangeAspect="1"/>
          </p:cNvPicPr>
          <p:nvPr/>
        </p:nvPicPr>
        <p:blipFill>
          <a:blip r:embed="rId7"/>
          <a:stretch>
            <a:fillRect/>
          </a:stretch>
        </p:blipFill>
        <p:spPr>
          <a:xfrm>
            <a:off x="7889135" y="4354025"/>
            <a:ext cx="1421780" cy="1435584"/>
          </a:xfrm>
          <a:prstGeom prst="rect">
            <a:avLst/>
          </a:prstGeom>
        </p:spPr>
      </p:pic>
      <p:pic>
        <p:nvPicPr>
          <p:cNvPr id="10" name="תמונה 9">
            <a:extLst>
              <a:ext uri="{FF2B5EF4-FFF2-40B4-BE49-F238E27FC236}">
                <a16:creationId xmlns:a16="http://schemas.microsoft.com/office/drawing/2014/main" id="{C13737E0-24B1-09EE-DB81-3DFBDCA48AED}"/>
              </a:ext>
            </a:extLst>
          </p:cNvPr>
          <p:cNvPicPr>
            <a:picLocks noChangeAspect="1"/>
          </p:cNvPicPr>
          <p:nvPr/>
        </p:nvPicPr>
        <p:blipFill>
          <a:blip r:embed="rId8"/>
          <a:stretch>
            <a:fillRect/>
          </a:stretch>
        </p:blipFill>
        <p:spPr>
          <a:xfrm>
            <a:off x="7699505" y="4354025"/>
            <a:ext cx="3101709" cy="1682677"/>
          </a:xfrm>
          <a:prstGeom prst="rect">
            <a:avLst/>
          </a:prstGeom>
        </p:spPr>
      </p:pic>
      <p:pic>
        <p:nvPicPr>
          <p:cNvPr id="11" name="תמונה 10">
            <a:extLst>
              <a:ext uri="{FF2B5EF4-FFF2-40B4-BE49-F238E27FC236}">
                <a16:creationId xmlns:a16="http://schemas.microsoft.com/office/drawing/2014/main" id="{9674463F-5477-D676-DDA6-088024F43C82}"/>
              </a:ext>
            </a:extLst>
          </p:cNvPr>
          <p:cNvPicPr>
            <a:picLocks noChangeAspect="1"/>
          </p:cNvPicPr>
          <p:nvPr/>
        </p:nvPicPr>
        <p:blipFill>
          <a:blip r:embed="rId7"/>
          <a:stretch>
            <a:fillRect/>
          </a:stretch>
        </p:blipFill>
        <p:spPr>
          <a:xfrm>
            <a:off x="1943230" y="4068522"/>
            <a:ext cx="1421780" cy="1435584"/>
          </a:xfrm>
          <a:prstGeom prst="rect">
            <a:avLst/>
          </a:prstGeom>
        </p:spPr>
      </p:pic>
      <p:pic>
        <p:nvPicPr>
          <p:cNvPr id="13" name="תמונה 12">
            <a:extLst>
              <a:ext uri="{FF2B5EF4-FFF2-40B4-BE49-F238E27FC236}">
                <a16:creationId xmlns:a16="http://schemas.microsoft.com/office/drawing/2014/main" id="{E6BEE2F3-1C2B-452A-BF12-58265676A449}"/>
              </a:ext>
            </a:extLst>
          </p:cNvPr>
          <p:cNvPicPr>
            <a:picLocks noChangeAspect="1"/>
          </p:cNvPicPr>
          <p:nvPr/>
        </p:nvPicPr>
        <p:blipFill>
          <a:blip r:embed="rId8"/>
          <a:stretch>
            <a:fillRect/>
          </a:stretch>
        </p:blipFill>
        <p:spPr>
          <a:xfrm>
            <a:off x="1917029" y="4354025"/>
            <a:ext cx="3101709" cy="1682677"/>
          </a:xfrm>
          <a:prstGeom prst="rect">
            <a:avLst/>
          </a:prstGeom>
        </p:spPr>
      </p:pic>
      <p:pic>
        <p:nvPicPr>
          <p:cNvPr id="15" name="תמונה 14">
            <a:extLst>
              <a:ext uri="{FF2B5EF4-FFF2-40B4-BE49-F238E27FC236}">
                <a16:creationId xmlns:a16="http://schemas.microsoft.com/office/drawing/2014/main" id="{4C1CA83E-11A1-36A5-5EE6-B658B702DC77}"/>
              </a:ext>
            </a:extLst>
          </p:cNvPr>
          <p:cNvPicPr>
            <a:picLocks noChangeAspect="1"/>
          </p:cNvPicPr>
          <p:nvPr/>
        </p:nvPicPr>
        <p:blipFill>
          <a:blip r:embed="rId7"/>
          <a:stretch>
            <a:fillRect/>
          </a:stretch>
        </p:blipFill>
        <p:spPr>
          <a:xfrm>
            <a:off x="6350719" y="833213"/>
            <a:ext cx="1421780" cy="1435584"/>
          </a:xfrm>
          <a:prstGeom prst="rect">
            <a:avLst/>
          </a:prstGeom>
        </p:spPr>
      </p:pic>
      <p:pic>
        <p:nvPicPr>
          <p:cNvPr id="16" name="תמונה 15">
            <a:extLst>
              <a:ext uri="{FF2B5EF4-FFF2-40B4-BE49-F238E27FC236}">
                <a16:creationId xmlns:a16="http://schemas.microsoft.com/office/drawing/2014/main" id="{77ED15A1-443A-B09F-429B-AFC39E5F3DAE}"/>
              </a:ext>
            </a:extLst>
          </p:cNvPr>
          <p:cNvPicPr>
            <a:picLocks noChangeAspect="1"/>
          </p:cNvPicPr>
          <p:nvPr/>
        </p:nvPicPr>
        <p:blipFill>
          <a:blip r:embed="rId3"/>
          <a:stretch>
            <a:fillRect/>
          </a:stretch>
        </p:blipFill>
        <p:spPr>
          <a:xfrm>
            <a:off x="642283" y="863472"/>
            <a:ext cx="1420491" cy="1438781"/>
          </a:xfrm>
          <a:prstGeom prst="rect">
            <a:avLst/>
          </a:prstGeom>
        </p:spPr>
      </p:pic>
      <p:sp>
        <p:nvSpPr>
          <p:cNvPr id="4" name="תיבת טקסט 3">
            <a:extLst>
              <a:ext uri="{FF2B5EF4-FFF2-40B4-BE49-F238E27FC236}">
                <a16:creationId xmlns:a16="http://schemas.microsoft.com/office/drawing/2014/main" id="{F50D4B79-8AE7-9182-F5B8-B4B947354810}"/>
              </a:ext>
            </a:extLst>
          </p:cNvPr>
          <p:cNvSpPr txBox="1"/>
          <p:nvPr/>
        </p:nvSpPr>
        <p:spPr>
          <a:xfrm>
            <a:off x="7048129" y="2910241"/>
            <a:ext cx="4113251" cy="400110"/>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מה שיעזור לי...</a:t>
            </a:r>
          </a:p>
        </p:txBody>
      </p:sp>
      <p:sp>
        <p:nvSpPr>
          <p:cNvPr id="5" name="תיבת טקסט 4">
            <a:extLst>
              <a:ext uri="{FF2B5EF4-FFF2-40B4-BE49-F238E27FC236}">
                <a16:creationId xmlns:a16="http://schemas.microsoft.com/office/drawing/2014/main" id="{BCAF916F-A0F2-4BC8-D241-0C4B4A98512E}"/>
              </a:ext>
            </a:extLst>
          </p:cNvPr>
          <p:cNvSpPr txBox="1"/>
          <p:nvPr/>
        </p:nvSpPr>
        <p:spPr>
          <a:xfrm>
            <a:off x="1362144" y="1636047"/>
            <a:ext cx="4113251" cy="400110"/>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הצעד הראשון שאעשה:</a:t>
            </a:r>
          </a:p>
        </p:txBody>
      </p:sp>
      <p:sp>
        <p:nvSpPr>
          <p:cNvPr id="8" name="תיבת טקסט 7">
            <a:extLst>
              <a:ext uri="{FF2B5EF4-FFF2-40B4-BE49-F238E27FC236}">
                <a16:creationId xmlns:a16="http://schemas.microsoft.com/office/drawing/2014/main" id="{F8D1B36C-7C52-E523-37B1-D869C6A5B4E6}"/>
              </a:ext>
            </a:extLst>
          </p:cNvPr>
          <p:cNvSpPr txBox="1"/>
          <p:nvPr/>
        </p:nvSpPr>
        <p:spPr>
          <a:xfrm>
            <a:off x="1308384" y="2960484"/>
            <a:ext cx="4113251" cy="400110"/>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מה שיעזור לי...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66B1-635D-34D1-64DA-EAC31DED94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032C36-ADA7-92B4-3C16-C08F44F921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Freeform 4">
            <a:extLst>
              <a:ext uri="{FF2B5EF4-FFF2-40B4-BE49-F238E27FC236}">
                <a16:creationId xmlns:a16="http://schemas.microsoft.com/office/drawing/2014/main" id="{570F08BC-D8EF-F5FA-569B-90DBB9B755A1}"/>
              </a:ext>
              <a:ext uri="{C183D7F6-B498-43B3-948B-1728B52AA6E4}">
                <adec:decorative xmlns:adec="http://schemas.microsoft.com/office/drawing/2017/decorative" val="1"/>
              </a:ext>
            </a:extLst>
          </p:cNvPr>
          <p:cNvSpPr/>
          <p:nvPr/>
        </p:nvSpPr>
        <p:spPr>
          <a:xfrm rot="8589632">
            <a:off x="893273" y="938037"/>
            <a:ext cx="4237880" cy="4270611"/>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2" name="Freeform 5">
            <a:extLst>
              <a:ext uri="{FF2B5EF4-FFF2-40B4-BE49-F238E27FC236}">
                <a16:creationId xmlns:a16="http://schemas.microsoft.com/office/drawing/2014/main" id="{3CD0497E-BD80-9AA9-6C7F-A47EDC38D484}"/>
              </a:ext>
              <a:ext uri="{C183D7F6-B498-43B3-948B-1728B52AA6E4}">
                <adec:decorative xmlns:adec="http://schemas.microsoft.com/office/drawing/2017/decorative" val="1"/>
              </a:ext>
            </a:extLst>
          </p:cNvPr>
          <p:cNvSpPr/>
          <p:nvPr/>
        </p:nvSpPr>
        <p:spPr>
          <a:xfrm rot="8589632" flipH="1">
            <a:off x="382367" y="2279813"/>
            <a:ext cx="3471126" cy="3285822"/>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 name="תיבת טקסט 2">
            <a:extLst>
              <a:ext uri="{FF2B5EF4-FFF2-40B4-BE49-F238E27FC236}">
                <a16:creationId xmlns:a16="http://schemas.microsoft.com/office/drawing/2014/main" id="{46DC1153-AD49-0CF6-4B05-DA438A7B45CB}"/>
              </a:ext>
            </a:extLst>
          </p:cNvPr>
          <p:cNvSpPr txBox="1"/>
          <p:nvPr/>
        </p:nvSpPr>
        <p:spPr>
          <a:xfrm>
            <a:off x="4199751" y="805270"/>
            <a:ext cx="7450266" cy="5196166"/>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2060"/>
                </a:solidFill>
                <a:effectLst/>
                <a:uLnTx/>
                <a:uFillTx/>
                <a:latin typeface="Calibri"/>
                <a:ea typeface="Aptos" panose="020B0004020202020204" pitchFamily="34" charset="0"/>
                <a:cs typeface="Calibri" panose="020F0502020204030204" pitchFamily="34" charset="0"/>
              </a:rPr>
              <a:t>כל מי שהכירו אנשים חדשים לאחרונה</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שיש להם חלום לחופש הבא</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שמודים על משהו בחיים שלהם </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שהיו רוצים לעשות שינוי כלשהו בחייהם</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שעשו מעשה טוב לאחר בשנה האחרונה</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שמתמודדים/התמודדו עם אתגר בשנה החולפת</a:t>
            </a:r>
          </a:p>
          <a:p>
            <a:pPr lvl="0">
              <a:lnSpc>
                <a:spcPct val="150000"/>
              </a:lnSpc>
              <a:defRPr/>
            </a:pPr>
            <a:r>
              <a:rPr lang="he-IL" sz="2800" b="1" dirty="0">
                <a:solidFill>
                  <a:srgbClr val="002060"/>
                </a:solidFill>
                <a:ea typeface="Aptos" panose="020B0004020202020204" pitchFamily="34" charset="0"/>
                <a:cs typeface="Calibri" panose="020F0502020204030204" pitchFamily="34" charset="0"/>
              </a:rPr>
              <a:t>כל מי שיש להם עיסוק או הרגל שנותנים להם כח וגורמים להרגשה טובה</a:t>
            </a:r>
          </a:p>
        </p:txBody>
      </p:sp>
      <p:pic>
        <p:nvPicPr>
          <p:cNvPr id="5" name="תמונה 4">
            <a:extLst>
              <a:ext uri="{FF2B5EF4-FFF2-40B4-BE49-F238E27FC236}">
                <a16:creationId xmlns:a16="http://schemas.microsoft.com/office/drawing/2014/main" id="{12D69AEF-F1F9-8C16-A06F-9E8E3FD6D30F}"/>
              </a:ex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6110" y="2910626"/>
            <a:ext cx="4163641" cy="3393892"/>
          </a:xfrm>
          <a:prstGeom prst="rect">
            <a:avLst/>
          </a:prstGeom>
        </p:spPr>
      </p:pic>
      <p:sp>
        <p:nvSpPr>
          <p:cNvPr id="8" name="כותרת 1">
            <a:extLst>
              <a:ext uri="{FF2B5EF4-FFF2-40B4-BE49-F238E27FC236}">
                <a16:creationId xmlns:a16="http://schemas.microsoft.com/office/drawing/2014/main" id="{4D610ABA-102B-43FA-97A2-A22162FFDF79}"/>
              </a:ext>
            </a:extLst>
          </p:cNvPr>
          <p:cNvSpPr txBox="1">
            <a:spLocks/>
          </p:cNvSpPr>
          <p:nvPr/>
        </p:nvSpPr>
        <p:spPr>
          <a:xfrm>
            <a:off x="-897909" y="514594"/>
            <a:ext cx="4752622" cy="762000"/>
          </a:xfrm>
          <a:prstGeom prst="rect">
            <a:avLst/>
          </a:prstGeom>
        </p:spPr>
        <p:txBody>
          <a:bodyP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ctr"/>
            <a:r>
              <a:rPr lang="he-IL" sz="2800" b="1" dirty="0">
                <a:latin typeface="Calibri" panose="020F0502020204030204" pitchFamily="34" charset="0"/>
                <a:ea typeface="Calibri" panose="020F0502020204030204" pitchFamily="34" charset="0"/>
                <a:cs typeface="Calibri" panose="020F0502020204030204" pitchFamily="34" charset="0"/>
              </a:rPr>
              <a:t>משחק הכיסאות</a:t>
            </a:r>
          </a:p>
        </p:txBody>
      </p:sp>
    </p:spTree>
    <p:extLst>
      <p:ext uri="{BB962C8B-B14F-4D97-AF65-F5344CB8AC3E}">
        <p14:creationId xmlns:p14="http://schemas.microsoft.com/office/powerpoint/2010/main" val="371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52499348-D9CD-0AF2-9135-D15F680A645D}"/>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7C6C78C4-74D3-206E-736E-0C37005A9BC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2" name="תמונה 21">
            <a:extLst>
              <a:ext uri="{FF2B5EF4-FFF2-40B4-BE49-F238E27FC236}">
                <a16:creationId xmlns:a16="http://schemas.microsoft.com/office/drawing/2014/main" id="{E80B6711-1DCD-1A61-65E4-1E81378742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2217" y="-570723"/>
            <a:ext cx="7892355" cy="3750614"/>
          </a:xfrm>
          <a:prstGeom prst="rect">
            <a:avLst/>
          </a:prstGeom>
        </p:spPr>
      </p:pic>
      <p:sp>
        <p:nvSpPr>
          <p:cNvPr id="9" name="Freeform 9">
            <a:extLst>
              <a:ext uri="{FF2B5EF4-FFF2-40B4-BE49-F238E27FC236}">
                <a16:creationId xmlns:a16="http://schemas.microsoft.com/office/drawing/2014/main" id="{FBA69B16-86EA-64C1-FB01-FF48D009AD18}"/>
              </a:ext>
              <a:ext uri="{C183D7F6-B498-43B3-948B-1728B52AA6E4}">
                <adec:decorative xmlns:adec="http://schemas.microsoft.com/office/drawing/2017/decorative" val="1"/>
              </a:ext>
            </a:extLst>
          </p:cNvPr>
          <p:cNvSpPr/>
          <p:nvPr/>
        </p:nvSpPr>
        <p:spPr>
          <a:xfrm>
            <a:off x="19719" y="5328268"/>
            <a:ext cx="1357409" cy="1238944"/>
          </a:xfrm>
          <a:custGeom>
            <a:avLst/>
            <a:gdLst/>
            <a:ahLst/>
            <a:cxnLst/>
            <a:rect l="l" t="t" r="r" b="b"/>
            <a:pathLst>
              <a:path w="2036113" h="1858416">
                <a:moveTo>
                  <a:pt x="0" y="0"/>
                </a:moveTo>
                <a:lnTo>
                  <a:pt x="2036113" y="0"/>
                </a:lnTo>
                <a:lnTo>
                  <a:pt x="2036113" y="1858416"/>
                </a:lnTo>
                <a:lnTo>
                  <a:pt x="0" y="18584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0">
            <a:extLst>
              <a:ext uri="{FF2B5EF4-FFF2-40B4-BE49-F238E27FC236}">
                <a16:creationId xmlns:a16="http://schemas.microsoft.com/office/drawing/2014/main" id="{00F0A894-44EB-609C-BA55-908924D2E933}"/>
              </a:ext>
            </a:extLst>
          </p:cNvPr>
          <p:cNvSpPr txBox="1"/>
          <p:nvPr/>
        </p:nvSpPr>
        <p:spPr>
          <a:xfrm>
            <a:off x="4649629" y="3910950"/>
            <a:ext cx="7278781" cy="2215991"/>
          </a:xfrm>
          <a:prstGeom prst="rect">
            <a:avLst/>
          </a:prstGeom>
        </p:spPr>
        <p:txBody>
          <a:bodyPr wrap="square" lIns="0" tIns="0" rIns="0" bIns="0" rtlCol="0" anchor="t">
            <a:spAutoFit/>
          </a:bodyPr>
          <a:lstStyle/>
          <a:p>
            <a:pPr algn="ctr" defTabSz="609630"/>
            <a:r>
              <a:rPr kumimoji="0" lang="he-IL"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וכשמדובר בנו, בני האדם, </a:t>
            </a:r>
            <a:br>
              <a:rPr kumimoji="0" lang="en-US"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למה אנו זקוקים כדי לצמוח, במיוחד עכשיו?</a:t>
            </a:r>
            <a:br>
              <a:rPr kumimoji="0" lang="en-US"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מהם אור השמש, המים והכוחות שלנו</a:t>
            </a:r>
          </a:p>
          <a:p>
            <a:pPr algn="ctr" defTabSz="609630"/>
            <a:r>
              <a:rPr kumimoji="0" lang="he-IL" sz="36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בימים אלו?</a:t>
            </a:r>
            <a:endPar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Calibri (MS)"/>
              <a:rtl/>
            </a:endParaRPr>
          </a:p>
        </p:txBody>
      </p:sp>
      <p:sp>
        <p:nvSpPr>
          <p:cNvPr id="18" name="TextBox 18">
            <a:extLst>
              <a:ext uri="{FF2B5EF4-FFF2-40B4-BE49-F238E27FC236}">
                <a16:creationId xmlns:a16="http://schemas.microsoft.com/office/drawing/2014/main" id="{F88F9268-FEF7-3029-FB44-D6357E0C931C}"/>
              </a:ext>
            </a:extLst>
          </p:cNvPr>
          <p:cNvSpPr txBox="1"/>
          <p:nvPr/>
        </p:nvSpPr>
        <p:spPr>
          <a:xfrm>
            <a:off x="6383886" y="3159491"/>
            <a:ext cx="2383666" cy="492443"/>
          </a:xfrm>
          <a:prstGeom prst="rect">
            <a:avLst/>
          </a:prstGeom>
        </p:spPr>
        <p:txBody>
          <a:bodyPr wrap="square" lIns="0" tIns="0" rIns="0" bIns="0" rtlCol="0" anchor="t">
            <a:spAutoFit/>
          </a:bodyPr>
          <a:lstStyle/>
          <a:p>
            <a:pPr lvl="0" algn="ctr">
              <a:defRPr/>
            </a:pPr>
            <a:r>
              <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אור שמש</a:t>
            </a:r>
          </a:p>
        </p:txBody>
      </p:sp>
      <p:pic>
        <p:nvPicPr>
          <p:cNvPr id="13" name="תמונה 12" descr="שמש">
            <a:extLst>
              <a:ext uri="{FF2B5EF4-FFF2-40B4-BE49-F238E27FC236}">
                <a16:creationId xmlns:a16="http://schemas.microsoft.com/office/drawing/2014/main" id="{9AE1E0C0-9F2E-C247-3007-295A675B68F1}"/>
              </a:ext>
            </a:extLst>
          </p:cNvPr>
          <p:cNvPicPr>
            <a:picLocks noChangeAspect="1"/>
          </p:cNvPicPr>
          <p:nvPr/>
        </p:nvPicPr>
        <p:blipFill>
          <a:blip r:embed="rId7">
            <a:duotone>
              <a:prstClr val="black"/>
              <a:schemeClr val="accent6">
                <a:tint val="45000"/>
                <a:satMod val="400000"/>
              </a:schemeClr>
            </a:duotone>
          </a:blip>
          <a:stretch>
            <a:fillRect/>
          </a:stretch>
        </p:blipFill>
        <p:spPr>
          <a:xfrm>
            <a:off x="7064462" y="2002162"/>
            <a:ext cx="1224558" cy="1132297"/>
          </a:xfrm>
          <a:prstGeom prst="rect">
            <a:avLst/>
          </a:prstGeom>
        </p:spPr>
      </p:pic>
      <p:sp>
        <p:nvSpPr>
          <p:cNvPr id="20" name="TextBox 20">
            <a:extLst>
              <a:ext uri="{FF2B5EF4-FFF2-40B4-BE49-F238E27FC236}">
                <a16:creationId xmlns:a16="http://schemas.microsoft.com/office/drawing/2014/main" id="{169B75E9-3CA5-1CF6-3770-3F6267DF8741}"/>
              </a:ext>
            </a:extLst>
          </p:cNvPr>
          <p:cNvSpPr txBox="1"/>
          <p:nvPr/>
        </p:nvSpPr>
        <p:spPr>
          <a:xfrm>
            <a:off x="7868563" y="3374477"/>
            <a:ext cx="2810043" cy="291105"/>
          </a:xfrm>
          <a:prstGeom prst="rect">
            <a:avLst/>
          </a:prstGeom>
        </p:spPr>
        <p:txBody>
          <a:bodyPr wrap="square" lIns="0" tIns="0" rIns="0" bIns="0" rtlCol="0" anchor="t">
            <a:spAutoFit/>
          </a:bodyPr>
          <a:lstStyle/>
          <a:p>
            <a:pPr algn="ctr" defTabSz="609630">
              <a:lnSpc>
                <a:spcPts val="1867"/>
              </a:lnSpc>
            </a:pPr>
            <a:r>
              <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מים</a:t>
            </a:r>
            <a:endPar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Calibri (MS)"/>
              <a:rtl/>
            </a:endParaRPr>
          </a:p>
        </p:txBody>
      </p:sp>
      <p:pic>
        <p:nvPicPr>
          <p:cNvPr id="16" name="תמונה 15" descr="אגרטל">
            <a:extLst>
              <a:ext uri="{FF2B5EF4-FFF2-40B4-BE49-F238E27FC236}">
                <a16:creationId xmlns:a16="http://schemas.microsoft.com/office/drawing/2014/main" id="{BBB43914-3AB8-C415-B2F8-B9F77AC8C105}"/>
              </a:ext>
            </a:extLst>
          </p:cNvPr>
          <p:cNvPicPr>
            <a:picLocks noChangeAspect="1"/>
          </p:cNvPicPr>
          <p:nvPr/>
        </p:nvPicPr>
        <p:blipFill>
          <a:blip r:embed="rId8"/>
          <a:stretch>
            <a:fillRect/>
          </a:stretch>
        </p:blipFill>
        <p:spPr>
          <a:xfrm>
            <a:off x="8871151" y="1886583"/>
            <a:ext cx="765344" cy="1322285"/>
          </a:xfrm>
          <a:prstGeom prst="rect">
            <a:avLst/>
          </a:prstGeom>
        </p:spPr>
      </p:pic>
      <p:sp>
        <p:nvSpPr>
          <p:cNvPr id="30" name="TextBox 18">
            <a:extLst>
              <a:ext uri="{FF2B5EF4-FFF2-40B4-BE49-F238E27FC236}">
                <a16:creationId xmlns:a16="http://schemas.microsoft.com/office/drawing/2014/main" id="{4874E213-5EAD-8B11-5CDE-F6E17758DC63}"/>
              </a:ext>
            </a:extLst>
          </p:cNvPr>
          <p:cNvSpPr txBox="1"/>
          <p:nvPr/>
        </p:nvSpPr>
        <p:spPr>
          <a:xfrm>
            <a:off x="9891375" y="3175736"/>
            <a:ext cx="2383666" cy="492443"/>
          </a:xfrm>
          <a:prstGeom prst="rect">
            <a:avLst/>
          </a:prstGeom>
        </p:spPr>
        <p:txBody>
          <a:bodyPr wrap="square" lIns="0" tIns="0" rIns="0" bIns="0" rtlCol="0" anchor="t">
            <a:spAutoFit/>
          </a:bodyPr>
          <a:lstStyle/>
          <a:p>
            <a:pPr lvl="0" algn="ctr">
              <a:defRPr/>
            </a:pPr>
            <a:r>
              <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חיוניות</a:t>
            </a:r>
          </a:p>
        </p:txBody>
      </p:sp>
      <p:pic>
        <p:nvPicPr>
          <p:cNvPr id="14" name="תמונה 13" descr="פרחים">
            <a:extLst>
              <a:ext uri="{FF2B5EF4-FFF2-40B4-BE49-F238E27FC236}">
                <a16:creationId xmlns:a16="http://schemas.microsoft.com/office/drawing/2014/main" id="{701F0730-BFAA-F3C6-F4EC-BFEB7FC40710}"/>
              </a:ext>
            </a:extLst>
          </p:cNvPr>
          <p:cNvPicPr>
            <a:picLocks noChangeAspect="1"/>
          </p:cNvPicPr>
          <p:nvPr/>
        </p:nvPicPr>
        <p:blipFill>
          <a:blip r:embed="rId9"/>
          <a:stretch>
            <a:fillRect/>
          </a:stretch>
        </p:blipFill>
        <p:spPr>
          <a:xfrm>
            <a:off x="10417906" y="1994411"/>
            <a:ext cx="1256532" cy="1262141"/>
          </a:xfrm>
          <a:prstGeom prst="rect">
            <a:avLst/>
          </a:prstGeom>
        </p:spPr>
      </p:pic>
      <p:grpSp>
        <p:nvGrpSpPr>
          <p:cNvPr id="15" name="קבוצה 14">
            <a:extLst>
              <a:ext uri="{FF2B5EF4-FFF2-40B4-BE49-F238E27FC236}">
                <a16:creationId xmlns:a16="http://schemas.microsoft.com/office/drawing/2014/main" id="{0155D8CF-FEC6-139A-B403-00D18E90226D}"/>
              </a:ext>
              <a:ext uri="{C183D7F6-B498-43B3-948B-1728B52AA6E4}">
                <adec:decorative xmlns:adec="http://schemas.microsoft.com/office/drawing/2017/decorative" val="1"/>
              </a:ext>
            </a:extLst>
          </p:cNvPr>
          <p:cNvGrpSpPr/>
          <p:nvPr/>
        </p:nvGrpSpPr>
        <p:grpSpPr>
          <a:xfrm>
            <a:off x="-281172" y="3750614"/>
            <a:ext cx="4926278" cy="2958885"/>
            <a:chOff x="-436145" y="3512716"/>
            <a:chExt cx="5423724" cy="3196783"/>
          </a:xfrm>
        </p:grpSpPr>
        <p:grpSp>
          <p:nvGrpSpPr>
            <p:cNvPr id="11" name="קבוצה 10">
              <a:extLst>
                <a:ext uri="{FF2B5EF4-FFF2-40B4-BE49-F238E27FC236}">
                  <a16:creationId xmlns:a16="http://schemas.microsoft.com/office/drawing/2014/main" id="{876D0D25-5618-5A25-B675-67ADCD897D48}"/>
                </a:ext>
              </a:extLst>
            </p:cNvPr>
            <p:cNvGrpSpPr/>
            <p:nvPr/>
          </p:nvGrpSpPr>
          <p:grpSpPr>
            <a:xfrm>
              <a:off x="-436145" y="3512716"/>
              <a:ext cx="5423724" cy="3196783"/>
              <a:chOff x="-436145" y="3512716"/>
              <a:chExt cx="5423724" cy="3196783"/>
            </a:xfrm>
          </p:grpSpPr>
          <p:sp>
            <p:nvSpPr>
              <p:cNvPr id="8" name="Freeform 8">
                <a:extLst>
                  <a:ext uri="{FF2B5EF4-FFF2-40B4-BE49-F238E27FC236}">
                    <a16:creationId xmlns:a16="http://schemas.microsoft.com/office/drawing/2014/main" id="{F2A9F8E5-3400-18D4-BD77-DDB4A8163135}"/>
                  </a:ext>
                </a:extLst>
              </p:cNvPr>
              <p:cNvSpPr/>
              <p:nvPr/>
            </p:nvSpPr>
            <p:spPr>
              <a:xfrm rot="8201270">
                <a:off x="-436145" y="4653346"/>
                <a:ext cx="2113802" cy="2056153"/>
              </a:xfrm>
              <a:custGeom>
                <a:avLst/>
                <a:gdLst/>
                <a:ahLst/>
                <a:cxnLst/>
                <a:rect l="l" t="t" r="r" b="b"/>
                <a:pathLst>
                  <a:path w="3170703" h="3084229">
                    <a:moveTo>
                      <a:pt x="0" y="0"/>
                    </a:moveTo>
                    <a:lnTo>
                      <a:pt x="3170703" y="0"/>
                    </a:lnTo>
                    <a:lnTo>
                      <a:pt x="3170703" y="3084229"/>
                    </a:lnTo>
                    <a:lnTo>
                      <a:pt x="0" y="30842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 name="Freeform 2">
                <a:extLst>
                  <a:ext uri="{FF2B5EF4-FFF2-40B4-BE49-F238E27FC236}">
                    <a16:creationId xmlns:a16="http://schemas.microsoft.com/office/drawing/2014/main" id="{7D5EB1D4-590A-DE9F-C7E7-FC910BC7AFF4}"/>
                  </a:ext>
                </a:extLst>
              </p:cNvPr>
              <p:cNvSpPr/>
              <p:nvPr/>
            </p:nvSpPr>
            <p:spPr>
              <a:xfrm>
                <a:off x="976100" y="3512716"/>
                <a:ext cx="4011479" cy="3136247"/>
              </a:xfrm>
              <a:custGeom>
                <a:avLst/>
                <a:gdLst/>
                <a:ahLst/>
                <a:cxnLst/>
                <a:rect l="l" t="t" r="r" b="b"/>
                <a:pathLst>
                  <a:path w="6017218" h="4704371">
                    <a:moveTo>
                      <a:pt x="0" y="0"/>
                    </a:moveTo>
                    <a:lnTo>
                      <a:pt x="6017218" y="0"/>
                    </a:lnTo>
                    <a:lnTo>
                      <a:pt x="6017218" y="4704370"/>
                    </a:lnTo>
                    <a:lnTo>
                      <a:pt x="0" y="4704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Freeform 4">
              <a:extLst>
                <a:ext uri="{FF2B5EF4-FFF2-40B4-BE49-F238E27FC236}">
                  <a16:creationId xmlns:a16="http://schemas.microsoft.com/office/drawing/2014/main" id="{11F967AA-362F-E25D-B0A1-70517136C6B2}"/>
                </a:ext>
              </a:extLst>
            </p:cNvPr>
            <p:cNvSpPr/>
            <p:nvPr/>
          </p:nvSpPr>
          <p:spPr>
            <a:xfrm>
              <a:off x="3675556" y="5492180"/>
              <a:ext cx="1117050" cy="487440"/>
            </a:xfrm>
            <a:custGeom>
              <a:avLst/>
              <a:gdLst/>
              <a:ahLst/>
              <a:cxnLst/>
              <a:rect l="l" t="t" r="r" b="b"/>
              <a:pathLst>
                <a:path w="1675575" h="731160">
                  <a:moveTo>
                    <a:pt x="0" y="0"/>
                  </a:moveTo>
                  <a:lnTo>
                    <a:pt x="1675575" y="0"/>
                  </a:lnTo>
                  <a:lnTo>
                    <a:pt x="1675575" y="731161"/>
                  </a:lnTo>
                  <a:lnTo>
                    <a:pt x="0" y="73116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l" defTabSz="609630" rtl="0"/>
              <a:endParaRPr lang="he-IL"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6" name="תמונה 25">
            <a:extLst>
              <a:ext uri="{FF2B5EF4-FFF2-40B4-BE49-F238E27FC236}">
                <a16:creationId xmlns:a16="http://schemas.microsoft.com/office/drawing/2014/main" id="{B4236E5B-937C-F1B1-6934-4AA86C6AFCAF}"/>
              </a:ext>
              <a:ext uri="{C183D7F6-B498-43B3-948B-1728B52AA6E4}">
                <adec:decorative xmlns:adec="http://schemas.microsoft.com/office/drawing/2017/decorative" val="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778475" y="4326173"/>
            <a:ext cx="3200400" cy="1914525"/>
          </a:xfrm>
          <a:prstGeom prst="rect">
            <a:avLst/>
          </a:prstGeom>
        </p:spPr>
      </p:pic>
      <p:sp>
        <p:nvSpPr>
          <p:cNvPr id="7" name="TextBox 18">
            <a:extLst>
              <a:ext uri="{FF2B5EF4-FFF2-40B4-BE49-F238E27FC236}">
                <a16:creationId xmlns:a16="http://schemas.microsoft.com/office/drawing/2014/main" id="{3D71E5FC-AF42-BC21-BF35-B3E94776BF93}"/>
              </a:ext>
            </a:extLst>
          </p:cNvPr>
          <p:cNvSpPr txBox="1"/>
          <p:nvPr/>
        </p:nvSpPr>
        <p:spPr>
          <a:xfrm>
            <a:off x="7073210" y="1458870"/>
            <a:ext cx="2383666" cy="492443"/>
          </a:xfrm>
          <a:prstGeom prst="rect">
            <a:avLst/>
          </a:prstGeom>
        </p:spPr>
        <p:txBody>
          <a:bodyPr wrap="square" lIns="0" tIns="0" rIns="0" bIns="0" rtlCol="0" anchor="t">
            <a:spAutoFit/>
          </a:bodyPr>
          <a:lstStyle/>
          <a:p>
            <a:pPr lvl="0" algn="ctr">
              <a:defRPr/>
            </a:pPr>
            <a:r>
              <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גורמים חיצוניים</a:t>
            </a:r>
          </a:p>
        </p:txBody>
      </p:sp>
      <p:sp>
        <p:nvSpPr>
          <p:cNvPr id="6" name="TextBox 18">
            <a:extLst>
              <a:ext uri="{FF2B5EF4-FFF2-40B4-BE49-F238E27FC236}">
                <a16:creationId xmlns:a16="http://schemas.microsoft.com/office/drawing/2014/main" id="{D6FCB7C1-BC12-216E-2B91-8A1E1B6E4E37}"/>
              </a:ext>
            </a:extLst>
          </p:cNvPr>
          <p:cNvSpPr txBox="1"/>
          <p:nvPr/>
        </p:nvSpPr>
        <p:spPr>
          <a:xfrm>
            <a:off x="9753742" y="1471693"/>
            <a:ext cx="2383666" cy="492443"/>
          </a:xfrm>
          <a:prstGeom prst="rect">
            <a:avLst/>
          </a:prstGeom>
        </p:spPr>
        <p:txBody>
          <a:bodyPr wrap="square" lIns="0" tIns="0" rIns="0" bIns="0" rtlCol="0" anchor="t">
            <a:spAutoFit/>
          </a:bodyPr>
          <a:lstStyle/>
          <a:p>
            <a:pPr lvl="0" algn="ctr">
              <a:defRPr/>
            </a:pPr>
            <a:r>
              <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גורמים פנימיים</a:t>
            </a:r>
          </a:p>
        </p:txBody>
      </p:sp>
      <p:sp>
        <p:nvSpPr>
          <p:cNvPr id="10" name="TextBox 10">
            <a:extLst>
              <a:ext uri="{FF2B5EF4-FFF2-40B4-BE49-F238E27FC236}">
                <a16:creationId xmlns:a16="http://schemas.microsoft.com/office/drawing/2014/main" id="{E75F24EA-AFDF-4BAF-93C8-139645B5646C}"/>
              </a:ext>
            </a:extLst>
          </p:cNvPr>
          <p:cNvSpPr txBox="1"/>
          <p:nvPr/>
        </p:nvSpPr>
        <p:spPr>
          <a:xfrm>
            <a:off x="7073210" y="327129"/>
            <a:ext cx="4786695" cy="897682"/>
          </a:xfrm>
          <a:prstGeom prst="rect">
            <a:avLst/>
          </a:prstGeom>
        </p:spPr>
        <p:txBody>
          <a:bodyPr wrap="square" lIns="0" tIns="0" rIns="0" bIns="0" rtlCol="0" anchor="t">
            <a:spAutoFit/>
          </a:bodyPr>
          <a:lstStyle/>
          <a:p>
            <a:pPr algn="ctr" defTabSz="609630">
              <a:lnSpc>
                <a:spcPts val="3467"/>
              </a:lnSpc>
            </a:pPr>
            <a:r>
              <a:rPr kumimoji="0" lang="he-IL"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כדי לצמוח,</a:t>
            </a:r>
          </a:p>
          <a:p>
            <a:pPr algn="ctr" defTabSz="609630">
              <a:lnSpc>
                <a:spcPts val="3467"/>
              </a:lnSpc>
            </a:pPr>
            <a:r>
              <a:rPr kumimoji="0" lang="he-IL"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צמחים זקוקים לגורמים שונים:</a:t>
            </a:r>
            <a:endParaRPr lang="he-IL" sz="32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Calibri (MS)"/>
              <a:rtl/>
            </a:endParaRPr>
          </a:p>
        </p:txBody>
      </p:sp>
      <p:sp>
        <p:nvSpPr>
          <p:cNvPr id="23" name="כותרת 16">
            <a:extLst>
              <a:ext uri="{FF2B5EF4-FFF2-40B4-BE49-F238E27FC236}">
                <a16:creationId xmlns:a16="http://schemas.microsoft.com/office/drawing/2014/main" id="{9008A1B7-B478-421B-81E4-0AC979B3AC4F}"/>
              </a:ext>
            </a:extLst>
          </p:cNvPr>
          <p:cNvSpPr txBox="1">
            <a:spLocks/>
          </p:cNvSpPr>
          <p:nvPr/>
        </p:nvSpPr>
        <p:spPr>
          <a:xfrm>
            <a:off x="885804" y="702304"/>
            <a:ext cx="4786695" cy="1569660"/>
          </a:xfrm>
          <a:prstGeom prst="rect">
            <a:avLst/>
          </a:prstGeom>
          <a:solidFill>
            <a:srgbClr val="EBF1DE"/>
          </a:solidFill>
        </p:spPr>
        <p:txBody>
          <a:bodyPr>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spcBef>
                <a:spcPts val="600"/>
              </a:spcBef>
            </a:pP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איך מגדלים צמחים </a:t>
            </a:r>
            <a:br>
              <a:rPr lang="en-US"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b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בדרך הכי טובה?</a:t>
            </a:r>
            <a:br>
              <a:rPr lang="en-US"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b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למה הם זקוקים כדי לצמוח?</a:t>
            </a:r>
            <a:b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br>
            <a:endParaRPr lang="he-IL" sz="3200" dirty="0"/>
          </a:p>
        </p:txBody>
      </p:sp>
    </p:spTree>
    <p:extLst>
      <p:ext uri="{BB962C8B-B14F-4D97-AF65-F5344CB8AC3E}">
        <p14:creationId xmlns:p14="http://schemas.microsoft.com/office/powerpoint/2010/main" val="151120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30"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4F4DCA86-4329-A011-74BE-32DEA725AE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4920D8-6F02-11B3-15C8-8712B0F39D30}"/>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1" name="Group 10">
            <a:extLst>
              <a:ext uri="{FF2B5EF4-FFF2-40B4-BE49-F238E27FC236}">
                <a16:creationId xmlns:a16="http://schemas.microsoft.com/office/drawing/2014/main" id="{A461F961-3745-4B91-9F70-F0CD3259255B}"/>
              </a:ext>
              <a:ext uri="{C183D7F6-B498-43B3-948B-1728B52AA6E4}">
                <adec:decorative xmlns:adec="http://schemas.microsoft.com/office/drawing/2017/decorative" val="1"/>
              </a:ext>
            </a:extLst>
          </p:cNvPr>
          <p:cNvGrpSpPr/>
          <p:nvPr/>
        </p:nvGrpSpPr>
        <p:grpSpPr>
          <a:xfrm>
            <a:off x="8262984" y="1965484"/>
            <a:ext cx="3561185" cy="2674533"/>
            <a:chOff x="0" y="0"/>
            <a:chExt cx="6182550" cy="4136688"/>
          </a:xfrm>
        </p:grpSpPr>
        <p:sp>
          <p:nvSpPr>
            <p:cNvPr id="25" name="Freeform 11">
              <a:extLst>
                <a:ext uri="{FF2B5EF4-FFF2-40B4-BE49-F238E27FC236}">
                  <a16:creationId xmlns:a16="http://schemas.microsoft.com/office/drawing/2014/main" id="{A95D0F05-DCA7-4057-A4D3-7F051B4D9EC7}"/>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Freeform 12">
              <a:extLst>
                <a:ext uri="{FF2B5EF4-FFF2-40B4-BE49-F238E27FC236}">
                  <a16:creationId xmlns:a16="http://schemas.microsoft.com/office/drawing/2014/main" id="{2EA65000-94FA-45FD-94A5-3831F063917A}"/>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Freeform 13">
              <a:extLst>
                <a:ext uri="{FF2B5EF4-FFF2-40B4-BE49-F238E27FC236}">
                  <a16:creationId xmlns:a16="http://schemas.microsoft.com/office/drawing/2014/main" id="{C8D01DE0-101E-4235-BE0D-6B2892C26E41}"/>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Group 10">
            <a:extLst>
              <a:ext uri="{FF2B5EF4-FFF2-40B4-BE49-F238E27FC236}">
                <a16:creationId xmlns:a16="http://schemas.microsoft.com/office/drawing/2014/main" id="{16EABC75-54D9-4E9A-BBF5-C9AC39934287}"/>
              </a:ext>
              <a:ext uri="{C183D7F6-B498-43B3-948B-1728B52AA6E4}">
                <adec:decorative xmlns:adec="http://schemas.microsoft.com/office/drawing/2017/decorative" val="1"/>
              </a:ext>
            </a:extLst>
          </p:cNvPr>
          <p:cNvGrpSpPr/>
          <p:nvPr/>
        </p:nvGrpSpPr>
        <p:grpSpPr>
          <a:xfrm>
            <a:off x="4408402" y="1995432"/>
            <a:ext cx="3561185" cy="2674533"/>
            <a:chOff x="0" y="0"/>
            <a:chExt cx="6182550" cy="4136688"/>
          </a:xfrm>
        </p:grpSpPr>
        <p:sp>
          <p:nvSpPr>
            <p:cNvPr id="29" name="Freeform 11">
              <a:extLst>
                <a:ext uri="{FF2B5EF4-FFF2-40B4-BE49-F238E27FC236}">
                  <a16:creationId xmlns:a16="http://schemas.microsoft.com/office/drawing/2014/main" id="{7097E842-1B4F-4460-83B9-D192ED656BC8}"/>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Freeform 12">
              <a:extLst>
                <a:ext uri="{FF2B5EF4-FFF2-40B4-BE49-F238E27FC236}">
                  <a16:creationId xmlns:a16="http://schemas.microsoft.com/office/drawing/2014/main" id="{862AD0A1-A7E4-4DE7-B7B9-D2B3C59C1B34}"/>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Freeform 13">
              <a:extLst>
                <a:ext uri="{FF2B5EF4-FFF2-40B4-BE49-F238E27FC236}">
                  <a16:creationId xmlns:a16="http://schemas.microsoft.com/office/drawing/2014/main" id="{0BDB3823-EDD0-4251-AD75-AD75D14A744A}"/>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2" name="Group 10">
            <a:extLst>
              <a:ext uri="{FF2B5EF4-FFF2-40B4-BE49-F238E27FC236}">
                <a16:creationId xmlns:a16="http://schemas.microsoft.com/office/drawing/2014/main" id="{4CD66A19-3A85-4924-A976-50163CA38AB6}"/>
              </a:ext>
              <a:ext uri="{C183D7F6-B498-43B3-948B-1728B52AA6E4}">
                <adec:decorative xmlns:adec="http://schemas.microsoft.com/office/drawing/2017/decorative" val="1"/>
              </a:ext>
            </a:extLst>
          </p:cNvPr>
          <p:cNvGrpSpPr/>
          <p:nvPr/>
        </p:nvGrpSpPr>
        <p:grpSpPr>
          <a:xfrm>
            <a:off x="522365" y="2012487"/>
            <a:ext cx="3561185" cy="2674533"/>
            <a:chOff x="0" y="0"/>
            <a:chExt cx="6182550" cy="4136688"/>
          </a:xfrm>
        </p:grpSpPr>
        <p:sp>
          <p:nvSpPr>
            <p:cNvPr id="33" name="Freeform 11">
              <a:extLst>
                <a:ext uri="{FF2B5EF4-FFF2-40B4-BE49-F238E27FC236}">
                  <a16:creationId xmlns:a16="http://schemas.microsoft.com/office/drawing/2014/main" id="{EF2AC3E9-5CFA-4572-A4DC-0806FF9AA9AC}"/>
                </a:ext>
              </a:extLst>
            </p:cNvPr>
            <p:cNvSpPr/>
            <p:nvPr/>
          </p:nvSpPr>
          <p:spPr>
            <a:xfrm rot="5400000">
              <a:off x="1022931" y="-1022931"/>
              <a:ext cx="4136688" cy="6182550"/>
            </a:xfrm>
            <a:custGeom>
              <a:avLst/>
              <a:gdLst/>
              <a:ahLst/>
              <a:cxnLst/>
              <a:rect l="l" t="t" r="r" b="b"/>
              <a:pathLst>
                <a:path w="4136688" h="6182550">
                  <a:moveTo>
                    <a:pt x="0" y="0"/>
                  </a:moveTo>
                  <a:lnTo>
                    <a:pt x="4136688" y="0"/>
                  </a:lnTo>
                  <a:lnTo>
                    <a:pt x="4136688" y="6182550"/>
                  </a:lnTo>
                  <a:lnTo>
                    <a:pt x="0" y="6182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Freeform 12">
              <a:extLst>
                <a:ext uri="{FF2B5EF4-FFF2-40B4-BE49-F238E27FC236}">
                  <a16:creationId xmlns:a16="http://schemas.microsoft.com/office/drawing/2014/main" id="{177D84D5-871F-4D95-A416-CCBCD0F17A1C}"/>
                </a:ext>
              </a:extLst>
            </p:cNvPr>
            <p:cNvSpPr/>
            <p:nvPr/>
          </p:nvSpPr>
          <p:spPr>
            <a:xfrm>
              <a:off x="5349120" y="157043"/>
              <a:ext cx="625717" cy="561581"/>
            </a:xfrm>
            <a:custGeom>
              <a:avLst/>
              <a:gdLst/>
              <a:ahLst/>
              <a:cxnLst/>
              <a:rect l="l" t="t" r="r" b="b"/>
              <a:pathLst>
                <a:path w="625717" h="561581">
                  <a:moveTo>
                    <a:pt x="0" y="0"/>
                  </a:moveTo>
                  <a:lnTo>
                    <a:pt x="625717" y="0"/>
                  </a:lnTo>
                  <a:lnTo>
                    <a:pt x="625717" y="561580"/>
                  </a:lnTo>
                  <a:lnTo>
                    <a:pt x="0" y="561580"/>
                  </a:lnTo>
                  <a:lnTo>
                    <a:pt x="0" y="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Freeform 13">
              <a:extLst>
                <a:ext uri="{FF2B5EF4-FFF2-40B4-BE49-F238E27FC236}">
                  <a16:creationId xmlns:a16="http://schemas.microsoft.com/office/drawing/2014/main" id="{AA3CCC98-FFCF-46E8-8BCD-68AE232F21FE}"/>
                </a:ext>
              </a:extLst>
            </p:cNvPr>
            <p:cNvSpPr/>
            <p:nvPr/>
          </p:nvSpPr>
          <p:spPr>
            <a:xfrm flipH="1" flipV="1">
              <a:off x="207713" y="3418065"/>
              <a:ext cx="625717" cy="561581"/>
            </a:xfrm>
            <a:custGeom>
              <a:avLst/>
              <a:gdLst/>
              <a:ahLst/>
              <a:cxnLst/>
              <a:rect l="l" t="t" r="r" b="b"/>
              <a:pathLst>
                <a:path w="625717" h="561581">
                  <a:moveTo>
                    <a:pt x="625717" y="561580"/>
                  </a:moveTo>
                  <a:lnTo>
                    <a:pt x="0" y="561580"/>
                  </a:lnTo>
                  <a:lnTo>
                    <a:pt x="0" y="0"/>
                  </a:lnTo>
                  <a:lnTo>
                    <a:pt x="625717" y="0"/>
                  </a:lnTo>
                  <a:lnTo>
                    <a:pt x="625717" y="56158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36" name="תיבת טקסט 35">
            <a:extLst>
              <a:ext uri="{FF2B5EF4-FFF2-40B4-BE49-F238E27FC236}">
                <a16:creationId xmlns:a16="http://schemas.microsoft.com/office/drawing/2014/main" id="{96A3B513-7187-4F39-8999-9ABEAF1ECEA5}"/>
              </a:ext>
            </a:extLst>
          </p:cNvPr>
          <p:cNvSpPr txBox="1"/>
          <p:nvPr/>
        </p:nvSpPr>
        <p:spPr>
          <a:xfrm>
            <a:off x="459210" y="2326397"/>
            <a:ext cx="3441541" cy="1815882"/>
          </a:xfrm>
          <a:prstGeom prst="rect">
            <a:avLst/>
          </a:prstGeom>
          <a:noFill/>
        </p:spPr>
        <p:txBody>
          <a:bodyPr wrap="square">
            <a:spAutoFit/>
          </a:bodyPr>
          <a:lstStyle/>
          <a:p>
            <a:pPr algn="ct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חיוניות</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algn="ct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כוחות ומאפיינים אישיים</a:t>
            </a:r>
            <a:endPar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r>
              <a:rPr lang="he-IL" sz="2800" dirty="0">
                <a:solidFill>
                  <a:prstClr val="black"/>
                </a:solidFill>
                <a:latin typeface="Calibri" panose="020F0502020204030204" pitchFamily="34" charset="0"/>
                <a:ea typeface="Calibri" panose="020F0502020204030204" pitchFamily="34" charset="0"/>
                <a:cs typeface="Calibri" panose="020F0502020204030204" pitchFamily="34" charset="0"/>
              </a:rPr>
              <a:t>המסייעים לאדם להתפתח ולצמוח</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
        <p:nvSpPr>
          <p:cNvPr id="37" name="תיבת טקסט 36">
            <a:extLst>
              <a:ext uri="{FF2B5EF4-FFF2-40B4-BE49-F238E27FC236}">
                <a16:creationId xmlns:a16="http://schemas.microsoft.com/office/drawing/2014/main" id="{8D414AA4-EE8F-4E22-9C9D-2083601E11D5}"/>
              </a:ext>
            </a:extLst>
          </p:cNvPr>
          <p:cNvSpPr txBox="1"/>
          <p:nvPr/>
        </p:nvSpPr>
        <p:spPr>
          <a:xfrm>
            <a:off x="4528046" y="2307595"/>
            <a:ext cx="3115616" cy="2246769"/>
          </a:xfrm>
          <a:prstGeom prst="rect">
            <a:avLst/>
          </a:prstGeom>
          <a:noFill/>
        </p:spPr>
        <p:txBody>
          <a:bodyPr wrap="square">
            <a:spAutoFit/>
          </a:bodyPr>
          <a:lstStyle/>
          <a:p>
            <a:pPr algn="ct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מים חיים </a:t>
            </a:r>
          </a:p>
          <a:p>
            <a:pPr algn="ct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צרכים בסיסיים החיוניים לחיים</a:t>
            </a:r>
          </a:p>
          <a:p>
            <a:pPr algn="ctr"/>
            <a:r>
              <a:rPr lang="he-IL" sz="2800" dirty="0">
                <a:solidFill>
                  <a:prstClr val="black"/>
                </a:solidFill>
                <a:latin typeface="Calibri" panose="020F0502020204030204" pitchFamily="34" charset="0"/>
                <a:ea typeface="Calibri" panose="020F0502020204030204" pitchFamily="34" charset="0"/>
                <a:cs typeface="Calibri" panose="020F0502020204030204" pitchFamily="34" charset="0"/>
              </a:rPr>
              <a:t>ולתהליכי צמיחה והתפתחות</a:t>
            </a:r>
            <a:endParaRPr lang="he-IL" sz="2000" dirty="0">
              <a:latin typeface="Calibri" panose="020F0502020204030204" pitchFamily="34" charset="0"/>
              <a:ea typeface="Calibri" panose="020F0502020204030204" pitchFamily="34" charset="0"/>
              <a:cs typeface="Calibri" panose="020F0502020204030204" pitchFamily="34" charset="0"/>
            </a:endParaRPr>
          </a:p>
        </p:txBody>
      </p:sp>
      <p:sp>
        <p:nvSpPr>
          <p:cNvPr id="38" name="תיבת טקסט 37">
            <a:extLst>
              <a:ext uri="{FF2B5EF4-FFF2-40B4-BE49-F238E27FC236}">
                <a16:creationId xmlns:a16="http://schemas.microsoft.com/office/drawing/2014/main" id="{3418739F-D3DA-4F46-9F0A-DD0FB4C33FBE}"/>
              </a:ext>
            </a:extLst>
          </p:cNvPr>
          <p:cNvSpPr txBox="1"/>
          <p:nvPr/>
        </p:nvSpPr>
        <p:spPr>
          <a:xfrm>
            <a:off x="8490836" y="2333404"/>
            <a:ext cx="3372155" cy="1815882"/>
          </a:xfrm>
          <a:prstGeom prst="rect">
            <a:avLst/>
          </a:prstGeom>
          <a:noFill/>
        </p:spPr>
        <p:txBody>
          <a:bodyPr wrap="square">
            <a:spAutoFit/>
          </a:bodyPr>
          <a:lstStyle/>
          <a:p>
            <a:pPr algn="ct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אור השמש </a:t>
            </a:r>
          </a:p>
          <a:p>
            <a:pPr algn="ctr"/>
            <a:r>
              <a:rPr lang="he-IL" sz="2800" dirty="0">
                <a:solidFill>
                  <a:prstClr val="black"/>
                </a:solidFill>
                <a:latin typeface="Calibri" panose="020F0502020204030204" pitchFamily="34" charset="0"/>
                <a:ea typeface="Calibri" panose="020F0502020204030204" pitchFamily="34" charset="0"/>
                <a:cs typeface="Calibri" panose="020F0502020204030204" pitchFamily="34" charset="0"/>
              </a:rPr>
              <a:t>נקודות האור, </a:t>
            </a:r>
            <a:b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he-IL" sz="2800" dirty="0">
                <a:solidFill>
                  <a:prstClr val="black"/>
                </a:solidFill>
                <a:latin typeface="Calibri" panose="020F0502020204030204" pitchFamily="34" charset="0"/>
                <a:ea typeface="Calibri" panose="020F0502020204030204" pitchFamily="34" charset="0"/>
                <a:cs typeface="Calibri" panose="020F0502020204030204" pitchFamily="34" charset="0"/>
              </a:rPr>
              <a:t>מקורות ההשראה </a:t>
            </a:r>
          </a:p>
          <a:p>
            <a:pPr algn="ctr"/>
            <a:r>
              <a:rPr lang="he-IL" sz="2800" dirty="0">
                <a:solidFill>
                  <a:prstClr val="black"/>
                </a:solidFill>
                <a:latin typeface="Calibri" panose="020F0502020204030204" pitchFamily="34" charset="0"/>
                <a:ea typeface="Calibri" panose="020F0502020204030204" pitchFamily="34" charset="0"/>
                <a:cs typeface="Calibri" panose="020F0502020204030204" pitchFamily="34" charset="0"/>
              </a:rPr>
              <a:t>של האדם</a:t>
            </a:r>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9" name="תמונה 38">
            <a:extLst>
              <a:ext uri="{FF2B5EF4-FFF2-40B4-BE49-F238E27FC236}">
                <a16:creationId xmlns:a16="http://schemas.microsoft.com/office/drawing/2014/main" id="{30A323E3-BC75-4DCF-9C7B-71E7633EDCA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62083" y="3215536"/>
            <a:ext cx="768163" cy="1322947"/>
          </a:xfrm>
          <a:prstGeom prst="rect">
            <a:avLst/>
          </a:prstGeom>
        </p:spPr>
      </p:pic>
      <p:pic>
        <p:nvPicPr>
          <p:cNvPr id="40" name="תמונה 39">
            <a:extLst>
              <a:ext uri="{FF2B5EF4-FFF2-40B4-BE49-F238E27FC236}">
                <a16:creationId xmlns:a16="http://schemas.microsoft.com/office/drawing/2014/main" id="{28F865B8-4F4F-42D9-888D-88E7D0D824B4}"/>
              </a:ext>
              <a:ext uri="{C183D7F6-B498-43B3-948B-1728B52AA6E4}">
                <adec:decorative xmlns:adec="http://schemas.microsoft.com/office/drawing/2017/decorative" val="1"/>
              </a:ext>
            </a:extLst>
          </p:cNvPr>
          <p:cNvPicPr>
            <a:picLocks noChangeAspect="1"/>
          </p:cNvPicPr>
          <p:nvPr/>
        </p:nvPicPr>
        <p:blipFill>
          <a:blip r:embed="rId8">
            <a:duotone>
              <a:prstClr val="black"/>
              <a:schemeClr val="accent6">
                <a:tint val="45000"/>
                <a:satMod val="400000"/>
              </a:schemeClr>
            </a:duotone>
          </a:blip>
          <a:stretch>
            <a:fillRect/>
          </a:stretch>
        </p:blipFill>
        <p:spPr>
          <a:xfrm>
            <a:off x="8490836" y="2114022"/>
            <a:ext cx="875140" cy="805477"/>
          </a:xfrm>
          <a:prstGeom prst="rect">
            <a:avLst/>
          </a:prstGeom>
        </p:spPr>
      </p:pic>
      <p:pic>
        <p:nvPicPr>
          <p:cNvPr id="41" name="תמונה 40">
            <a:extLst>
              <a:ext uri="{FF2B5EF4-FFF2-40B4-BE49-F238E27FC236}">
                <a16:creationId xmlns:a16="http://schemas.microsoft.com/office/drawing/2014/main" id="{18B3E572-371C-451F-977E-02CA62A4928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28968" y="1479983"/>
            <a:ext cx="1255885" cy="1268078"/>
          </a:xfrm>
          <a:prstGeom prst="rect">
            <a:avLst/>
          </a:prstGeom>
        </p:spPr>
      </p:pic>
    </p:spTree>
    <p:extLst>
      <p:ext uri="{BB962C8B-B14F-4D97-AF65-F5344CB8AC3E}">
        <p14:creationId xmlns:p14="http://schemas.microsoft.com/office/powerpoint/2010/main" val="382488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F3ADBBFD-9458-54C5-40DA-F591B14C2B36}"/>
            </a:ext>
          </a:extLst>
        </p:cNvPr>
        <p:cNvGrpSpPr/>
        <p:nvPr/>
      </p:nvGrpSpPr>
      <p:grpSpPr>
        <a:xfrm>
          <a:off x="0" y="0"/>
          <a:ext cx="0" cy="0"/>
          <a:chOff x="0" y="0"/>
          <a:chExt cx="0" cy="0"/>
        </a:xfrm>
      </p:grpSpPr>
      <p:sp>
        <p:nvSpPr>
          <p:cNvPr id="15" name="Freeform 2">
            <a:extLst>
              <a:ext uri="{FF2B5EF4-FFF2-40B4-BE49-F238E27FC236}">
                <a16:creationId xmlns:a16="http://schemas.microsoft.com/office/drawing/2014/main" id="{0E5F2FEE-1332-4487-AF71-99FEFBE406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6" name="תמונה 15">
            <a:extLst>
              <a:ext uri="{FF2B5EF4-FFF2-40B4-BE49-F238E27FC236}">
                <a16:creationId xmlns:a16="http://schemas.microsoft.com/office/drawing/2014/main" id="{7F13758B-6A70-43CC-8D5E-EDB9ECF3F7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80129" y="2292345"/>
            <a:ext cx="3359187" cy="3383573"/>
          </a:xfrm>
          <a:prstGeom prst="rect">
            <a:avLst/>
          </a:prstGeom>
        </p:spPr>
      </p:pic>
      <p:pic>
        <p:nvPicPr>
          <p:cNvPr id="17" name="תמונה 16">
            <a:extLst>
              <a:ext uri="{FF2B5EF4-FFF2-40B4-BE49-F238E27FC236}">
                <a16:creationId xmlns:a16="http://schemas.microsoft.com/office/drawing/2014/main" id="{14B46D11-E36C-42A7-8270-B1B12FF255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9454" y="2131337"/>
            <a:ext cx="3353476" cy="3386034"/>
          </a:xfrm>
          <a:prstGeom prst="rect">
            <a:avLst/>
          </a:prstGeom>
        </p:spPr>
      </p:pic>
      <p:pic>
        <p:nvPicPr>
          <p:cNvPr id="18" name="תמונה 17">
            <a:extLst>
              <a:ext uri="{FF2B5EF4-FFF2-40B4-BE49-F238E27FC236}">
                <a16:creationId xmlns:a16="http://schemas.microsoft.com/office/drawing/2014/main" id="{EF6EA9B5-1E79-4CFB-95FF-1B08D6D1DA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50551" y="2734761"/>
            <a:ext cx="7315834" cy="3968840"/>
          </a:xfrm>
          <a:prstGeom prst="rect">
            <a:avLst/>
          </a:prstGeom>
        </p:spPr>
      </p:pic>
      <p:sp>
        <p:nvSpPr>
          <p:cNvPr id="19" name="מלבן: פינות מעוגלות 18">
            <a:extLst>
              <a:ext uri="{FF2B5EF4-FFF2-40B4-BE49-F238E27FC236}">
                <a16:creationId xmlns:a16="http://schemas.microsoft.com/office/drawing/2014/main" id="{648A5BF3-EB71-400D-8225-E3A91D6EC2EE}"/>
              </a:ext>
              <a:ext uri="{C183D7F6-B498-43B3-948B-1728B52AA6E4}">
                <adec:decorative xmlns:adec="http://schemas.microsoft.com/office/drawing/2017/decorative" val="1"/>
              </a:ext>
            </a:extLst>
          </p:cNvPr>
          <p:cNvSpPr/>
          <p:nvPr/>
        </p:nvSpPr>
        <p:spPr>
          <a:xfrm>
            <a:off x="6644503" y="5251780"/>
            <a:ext cx="308919" cy="5311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39D6089-89F2-4C4A-8BAE-11460968B705}"/>
              </a:ext>
              <a:ext uri="{C183D7F6-B498-43B3-948B-1728B52AA6E4}">
                <adec:decorative xmlns:adec="http://schemas.microsoft.com/office/drawing/2017/decorative" val="1"/>
              </a:ext>
            </a:extLst>
          </p:cNvPr>
          <p:cNvSpPr/>
          <p:nvPr/>
        </p:nvSpPr>
        <p:spPr>
          <a:xfrm>
            <a:off x="5101262" y="5269606"/>
            <a:ext cx="308919" cy="6300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2A2E8647-AA3C-4290-88EE-2CEBB155587B}"/>
              </a:ext>
              <a:ext uri="{C183D7F6-B498-43B3-948B-1728B52AA6E4}">
                <adec:decorative xmlns:adec="http://schemas.microsoft.com/office/drawing/2017/decorative" val="1"/>
              </a:ext>
            </a:extLst>
          </p:cNvPr>
          <p:cNvSpPr/>
          <p:nvPr/>
        </p:nvSpPr>
        <p:spPr>
          <a:xfrm>
            <a:off x="3351522" y="5301884"/>
            <a:ext cx="290289" cy="59775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21">
            <a:extLst>
              <a:ext uri="{FF2B5EF4-FFF2-40B4-BE49-F238E27FC236}">
                <a16:creationId xmlns:a16="http://schemas.microsoft.com/office/drawing/2014/main" id="{6CE906FC-5FCB-4EA3-A811-E1FE8C4CA31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605534" y="5378806"/>
            <a:ext cx="286537" cy="597460"/>
          </a:xfrm>
          <a:prstGeom prst="rect">
            <a:avLst/>
          </a:prstGeom>
        </p:spPr>
      </p:pic>
      <p:sp>
        <p:nvSpPr>
          <p:cNvPr id="23" name="תיבת טקסט 22">
            <a:extLst>
              <a:ext uri="{FF2B5EF4-FFF2-40B4-BE49-F238E27FC236}">
                <a16:creationId xmlns:a16="http://schemas.microsoft.com/office/drawing/2014/main" id="{B24564E8-521C-4180-A626-F9290D6C923C}"/>
              </a:ext>
            </a:extLst>
          </p:cNvPr>
          <p:cNvSpPr txBox="1"/>
          <p:nvPr/>
        </p:nvSpPr>
        <p:spPr>
          <a:xfrm>
            <a:off x="673790" y="5275659"/>
            <a:ext cx="1443410"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לחוש חמלה כלפיי אחרים </a:t>
            </a:r>
          </a:p>
        </p:txBody>
      </p:sp>
      <p:sp>
        <p:nvSpPr>
          <p:cNvPr id="24" name="תיבת טקסט 23">
            <a:extLst>
              <a:ext uri="{FF2B5EF4-FFF2-40B4-BE49-F238E27FC236}">
                <a16:creationId xmlns:a16="http://schemas.microsoft.com/office/drawing/2014/main" id="{08155CEC-F9C4-4E6E-9DB3-647D81E8084C}"/>
              </a:ext>
            </a:extLst>
          </p:cNvPr>
          <p:cNvSpPr txBox="1"/>
          <p:nvPr/>
        </p:nvSpPr>
        <p:spPr>
          <a:xfrm>
            <a:off x="1846482" y="5168087"/>
            <a:ext cx="2551838"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לגלות בי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כוחות שלא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הכרתי קודם</a:t>
            </a:r>
          </a:p>
        </p:txBody>
      </p:sp>
      <p:sp>
        <p:nvSpPr>
          <p:cNvPr id="25" name="תיבת טקסט 24">
            <a:extLst>
              <a:ext uri="{FF2B5EF4-FFF2-40B4-BE49-F238E27FC236}">
                <a16:creationId xmlns:a16="http://schemas.microsoft.com/office/drawing/2014/main" id="{9A38BA1F-3F8B-4241-9746-095D3B2E1F3C}"/>
              </a:ext>
            </a:extLst>
          </p:cNvPr>
          <p:cNvSpPr txBox="1"/>
          <p:nvPr/>
        </p:nvSpPr>
        <p:spPr>
          <a:xfrm>
            <a:off x="3351522" y="5326936"/>
            <a:ext cx="3049494"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להעריך יותר</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כל יום בחיי</a:t>
            </a:r>
          </a:p>
        </p:txBody>
      </p:sp>
      <p:sp>
        <p:nvSpPr>
          <p:cNvPr id="36" name="תיבת טקסט 35">
            <a:extLst>
              <a:ext uri="{FF2B5EF4-FFF2-40B4-BE49-F238E27FC236}">
                <a16:creationId xmlns:a16="http://schemas.microsoft.com/office/drawing/2014/main" id="{81A3B21E-7B59-4E2C-80FC-71EFE44C0184}"/>
              </a:ext>
            </a:extLst>
          </p:cNvPr>
          <p:cNvSpPr txBox="1"/>
          <p:nvPr/>
        </p:nvSpPr>
        <p:spPr>
          <a:xfrm>
            <a:off x="5626319" y="5301884"/>
            <a:ext cx="1728592"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לפתח דרך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חדשה בחיי</a:t>
            </a:r>
          </a:p>
        </p:txBody>
      </p:sp>
      <p:sp>
        <p:nvSpPr>
          <p:cNvPr id="37" name="תיבת טקסט 36">
            <a:extLst>
              <a:ext uri="{FF2B5EF4-FFF2-40B4-BE49-F238E27FC236}">
                <a16:creationId xmlns:a16="http://schemas.microsoft.com/office/drawing/2014/main" id="{F10192B6-5502-4D3A-8BA3-817A5D3AEAAA}"/>
              </a:ext>
            </a:extLst>
          </p:cNvPr>
          <p:cNvSpPr txBox="1"/>
          <p:nvPr/>
        </p:nvSpPr>
        <p:spPr>
          <a:xfrm>
            <a:off x="1" y="265044"/>
            <a:ext cx="11822546" cy="230832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t>לפניכם בנק היגדים, בחרו מתוכו שני היגדים המשקפים:</a:t>
            </a:r>
            <a:br>
              <a:rPr kumimoji="0" lang="he-IL" sz="36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br>
            <a:r>
              <a:rPr kumimoji="0" lang="he-IL" sz="36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t>1. נושא שבו אתם עוברים תהליך התפתחות וצמיחה בימים אלה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a:solidFill>
                  <a:srgbClr val="002060"/>
                </a:solidFill>
                <a:latin typeface="Calibri" panose="020F0502020204030204" pitchFamily="34" charset="0"/>
                <a:ea typeface="Calibri" panose="020F0502020204030204" pitchFamily="34" charset="0"/>
                <a:cs typeface="Calibri" panose="020F0502020204030204" pitchFamily="34" charset="0"/>
              </a:rPr>
              <a:t>2. </a:t>
            </a:r>
            <a:r>
              <a:rPr kumimoji="0" lang="he-IL" sz="36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t>נושא שתרצו להתפתח ולצמוח בו</a:t>
            </a:r>
          </a:p>
        </p:txBody>
      </p:sp>
    </p:spTree>
    <p:extLst>
      <p:ext uri="{BB962C8B-B14F-4D97-AF65-F5344CB8AC3E}">
        <p14:creationId xmlns:p14="http://schemas.microsoft.com/office/powerpoint/2010/main" val="362402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AC72A3CD-B9A2-83DA-3492-D9BC07BB39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F2C197-113D-24B9-2D5A-AD2FF5EE82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מלבן: פינות מעוגלות 27">
            <a:extLst>
              <a:ext uri="{FF2B5EF4-FFF2-40B4-BE49-F238E27FC236}">
                <a16:creationId xmlns:a16="http://schemas.microsoft.com/office/drawing/2014/main" id="{FFA63ED9-11B8-B82E-E14F-D195902F55E3}"/>
              </a:ext>
              <a:ext uri="{C183D7F6-B498-43B3-948B-1728B52AA6E4}">
                <adec:decorative xmlns:adec="http://schemas.microsoft.com/office/drawing/2017/decorative" val="1"/>
              </a:ext>
            </a:extLst>
          </p:cNvPr>
          <p:cNvSpPr/>
          <p:nvPr/>
        </p:nvSpPr>
        <p:spPr>
          <a:xfrm>
            <a:off x="6644503" y="5251780"/>
            <a:ext cx="308919" cy="5311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פינות מעוגלות 29">
            <a:extLst>
              <a:ext uri="{FF2B5EF4-FFF2-40B4-BE49-F238E27FC236}">
                <a16:creationId xmlns:a16="http://schemas.microsoft.com/office/drawing/2014/main" id="{955D5610-83D1-AE91-8FBB-308D161F6CA4}"/>
              </a:ext>
              <a:ext uri="{C183D7F6-B498-43B3-948B-1728B52AA6E4}">
                <adec:decorative xmlns:adec="http://schemas.microsoft.com/office/drawing/2017/decorative" val="1"/>
              </a:ext>
            </a:extLst>
          </p:cNvPr>
          <p:cNvSpPr/>
          <p:nvPr/>
        </p:nvSpPr>
        <p:spPr>
          <a:xfrm>
            <a:off x="5101262" y="5269606"/>
            <a:ext cx="308919" cy="6300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0685CA2B-7057-0632-B5F9-E0167827E3CE}"/>
              </a:ext>
              <a:ext uri="{C183D7F6-B498-43B3-948B-1728B52AA6E4}">
                <adec:decorative xmlns:adec="http://schemas.microsoft.com/office/drawing/2017/decorative" val="1"/>
              </a:ext>
            </a:extLst>
          </p:cNvPr>
          <p:cNvSpPr/>
          <p:nvPr/>
        </p:nvSpPr>
        <p:spPr>
          <a:xfrm>
            <a:off x="3351522" y="5301884"/>
            <a:ext cx="290289" cy="59775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3" name="תמונה 32">
            <a:extLst>
              <a:ext uri="{FF2B5EF4-FFF2-40B4-BE49-F238E27FC236}">
                <a16:creationId xmlns:a16="http://schemas.microsoft.com/office/drawing/2014/main" id="{78C2AAA5-7C12-620A-A996-6CC1C95426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5534" y="5378806"/>
            <a:ext cx="286537" cy="597460"/>
          </a:xfrm>
          <a:prstGeom prst="rect">
            <a:avLst/>
          </a:prstGeom>
        </p:spPr>
      </p:pic>
      <p:pic>
        <p:nvPicPr>
          <p:cNvPr id="8" name="תמונה 7">
            <a:extLst>
              <a:ext uri="{FF2B5EF4-FFF2-40B4-BE49-F238E27FC236}">
                <a16:creationId xmlns:a16="http://schemas.microsoft.com/office/drawing/2014/main" id="{55C919C7-4D1C-1385-FAD7-848266E5E761}"/>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296" y="2242929"/>
            <a:ext cx="5610225" cy="4495800"/>
          </a:xfrm>
          <a:prstGeom prst="rect">
            <a:avLst/>
          </a:prstGeom>
        </p:spPr>
      </p:pic>
      <p:sp>
        <p:nvSpPr>
          <p:cNvPr id="9" name="אליפסה 8">
            <a:extLst>
              <a:ext uri="{FF2B5EF4-FFF2-40B4-BE49-F238E27FC236}">
                <a16:creationId xmlns:a16="http://schemas.microsoft.com/office/drawing/2014/main" id="{4CF5DE2A-5BB0-90EF-4FB2-227701383401}"/>
              </a:ext>
              <a:ext uri="{C183D7F6-B498-43B3-948B-1728B52AA6E4}">
                <adec:decorative xmlns:adec="http://schemas.microsoft.com/office/drawing/2017/decorative" val="1"/>
              </a:ext>
            </a:extLst>
          </p:cNvPr>
          <p:cNvSpPr/>
          <p:nvPr/>
        </p:nvSpPr>
        <p:spPr>
          <a:xfrm rot="3202032">
            <a:off x="4325455" y="4444658"/>
            <a:ext cx="425134" cy="1993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B5168847-2144-246A-A4BF-2E9BC05C0656}"/>
              </a:ext>
            </a:extLst>
          </p:cNvPr>
          <p:cNvSpPr txBox="1"/>
          <p:nvPr/>
        </p:nvSpPr>
        <p:spPr>
          <a:xfrm>
            <a:off x="4339988" y="2367171"/>
            <a:ext cx="7615450" cy="2123658"/>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שתפו בהיגדים שבחרתם. </a:t>
            </a:r>
            <a:br>
              <a:rPr kumimoji="0" lang="en-US" sz="4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44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בדקו יחד מה יוכל לעזור לכם לקדם את תהליך ההתפתחות והצמיחה?</a:t>
            </a:r>
          </a:p>
        </p:txBody>
      </p:sp>
      <p:sp>
        <p:nvSpPr>
          <p:cNvPr id="26" name="תיבת טקסט 25">
            <a:extLst>
              <a:ext uri="{FF2B5EF4-FFF2-40B4-BE49-F238E27FC236}">
                <a16:creationId xmlns:a16="http://schemas.microsoft.com/office/drawing/2014/main" id="{7C758DF4-D1A9-AF43-6561-FBADDF07C19D}"/>
              </a:ext>
            </a:extLst>
          </p:cNvPr>
          <p:cNvSpPr txBox="1"/>
          <p:nvPr/>
        </p:nvSpPr>
        <p:spPr>
          <a:xfrm>
            <a:off x="-30296" y="635948"/>
            <a:ext cx="11822546" cy="1323439"/>
          </a:xfrm>
          <a:prstGeom prst="rect">
            <a:avLst/>
          </a:prstGeom>
          <a:noFill/>
        </p:spPr>
        <p:txBody>
          <a:bodyPr wrap="square" rtlCol="1">
            <a:spAutoFit/>
          </a:bodyPr>
          <a:lstStyle/>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40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t>נושא שעברתי בו תהליך התפתחות וצמיחה בימים אלה</a:t>
            </a:r>
          </a:p>
          <a:p>
            <a:pPr marL="571500" marR="0" lvl="0" indent="-5715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4000" b="1" i="0" u="none" strike="noStrike" kern="1200" cap="none" spc="0" normalizeH="0" baseline="0" noProof="0" dirty="0">
                <a:ln>
                  <a:noFill/>
                </a:ln>
                <a:solidFill>
                  <a:srgbClr val="002060"/>
                </a:solidFill>
                <a:uLnTx/>
                <a:uFillTx/>
                <a:latin typeface="Calibri" panose="020F0502020204030204" pitchFamily="34" charset="0"/>
                <a:ea typeface="Calibri" panose="020F0502020204030204" pitchFamily="34" charset="0"/>
                <a:cs typeface="Calibri" panose="020F0502020204030204" pitchFamily="34" charset="0"/>
              </a:rPr>
              <a:t>נושא שארצה להתפתח ולצמוח בו</a:t>
            </a:r>
          </a:p>
        </p:txBody>
      </p:sp>
    </p:spTree>
    <p:extLst>
      <p:ext uri="{BB962C8B-B14F-4D97-AF65-F5344CB8AC3E}">
        <p14:creationId xmlns:p14="http://schemas.microsoft.com/office/powerpoint/2010/main" val="24148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71A19-FCAC-0C1E-A021-596BB2BD50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D9720D-C6A7-5D59-B44E-463D2956A6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תמונה 7">
            <a:extLst>
              <a:ext uri="{FF2B5EF4-FFF2-40B4-BE49-F238E27FC236}">
                <a16:creationId xmlns:a16="http://schemas.microsoft.com/office/drawing/2014/main" id="{CE82F4A9-BDCB-8938-9CDE-1977C5E8671D}"/>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1990" y="1930400"/>
            <a:ext cx="6408420" cy="4272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1">
            <a:extLst>
              <a:ext uri="{FF2B5EF4-FFF2-40B4-BE49-F238E27FC236}">
                <a16:creationId xmlns:a16="http://schemas.microsoft.com/office/drawing/2014/main" id="{87116F36-0D3D-7B15-5CDB-72CD835332FD}"/>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6" name="Rectangle 2">
            <a:extLst>
              <a:ext uri="{FF2B5EF4-FFF2-40B4-BE49-F238E27FC236}">
                <a16:creationId xmlns:a16="http://schemas.microsoft.com/office/drawing/2014/main" id="{48ECB7A0-0D90-E52D-8CE6-E5F296102245}"/>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3" name="תיבת טקסט 2">
            <a:extLst>
              <a:ext uri="{FF2B5EF4-FFF2-40B4-BE49-F238E27FC236}">
                <a16:creationId xmlns:a16="http://schemas.microsoft.com/office/drawing/2014/main" id="{DFA72DA6-45EE-2C79-F0C9-CB5E2079B4AB}"/>
              </a:ext>
            </a:extLst>
          </p:cNvPr>
          <p:cNvSpPr txBox="1"/>
          <p:nvPr/>
        </p:nvSpPr>
        <p:spPr>
          <a:xfrm>
            <a:off x="4994042" y="1432560"/>
            <a:ext cx="6661616" cy="2862322"/>
          </a:xfrm>
          <a:prstGeom prst="rect">
            <a:avLst/>
          </a:prstGeom>
          <a:noFill/>
        </p:spPr>
        <p:txBody>
          <a:bodyPr wrap="square" rtlCol="1">
            <a:spAutoFit/>
          </a:bodyPr>
          <a:lstStyle/>
          <a:p>
            <a:pPr marR="0" lvl="0" algn="r" defTabSz="914400" rtl="1" eaLnBrk="1" fontAlgn="auto" latinLnBrk="0" hangingPunct="1">
              <a:lnSpc>
                <a:spcPct val="100000"/>
              </a:lnSpc>
              <a:spcBef>
                <a:spcPts val="0"/>
              </a:spcBef>
              <a:spcAft>
                <a:spcPts val="0"/>
              </a:spcAft>
              <a:buClrTx/>
              <a:buSzTx/>
              <a:tabLst/>
              <a:defRPr/>
            </a:pPr>
            <a:r>
              <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רגש שהתעורר בי...</a:t>
            </a:r>
          </a:p>
          <a:p>
            <a:pPr marR="0" lvl="0" algn="r" defTabSz="914400" rtl="1" eaLnBrk="1" fontAlgn="auto" latinLnBrk="0" hangingPunct="1">
              <a:lnSpc>
                <a:spcPct val="100000"/>
              </a:lnSpc>
              <a:spcBef>
                <a:spcPts val="0"/>
              </a:spcBef>
              <a:spcAft>
                <a:spcPts val="0"/>
              </a:spcAft>
              <a:buClrTx/>
              <a:buSzTx/>
              <a:tabLst/>
              <a:defRPr/>
            </a:pPr>
            <a:r>
              <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t>
            </a:r>
          </a:p>
          <a:p>
            <a:pPr marR="0" lvl="0" algn="r" defTabSz="914400" rtl="1" eaLnBrk="1" fontAlgn="auto" latinLnBrk="0" hangingPunct="1">
              <a:lnSpc>
                <a:spcPct val="100000"/>
              </a:lnSpc>
              <a:spcBef>
                <a:spcPts val="0"/>
              </a:spcBef>
              <a:spcAft>
                <a:spcPts val="0"/>
              </a:spcAft>
              <a:buClrTx/>
              <a:buSzTx/>
              <a:tabLst/>
              <a:defRPr/>
            </a:pPr>
            <a:r>
              <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הארה שיש לי...</a:t>
            </a:r>
          </a:p>
          <a:p>
            <a:pPr marR="0" lvl="0" algn="r" defTabSz="914400" rtl="1" eaLnBrk="1" fontAlgn="auto" latinLnBrk="0" hangingPunct="1">
              <a:lnSpc>
                <a:spcPct val="100000"/>
              </a:lnSpc>
              <a:spcBef>
                <a:spcPts val="0"/>
              </a:spcBef>
              <a:spcAft>
                <a:spcPts val="0"/>
              </a:spcAft>
              <a:buClrTx/>
              <a:buSzTx/>
              <a:tabLst/>
              <a:defRPr/>
            </a:pPr>
            <a:endPar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R="0" lvl="0" algn="r" defTabSz="914400" rtl="1" eaLnBrk="1" fontAlgn="auto" latinLnBrk="0" hangingPunct="1">
              <a:lnSpc>
                <a:spcPct val="100000"/>
              </a:lnSpc>
              <a:spcBef>
                <a:spcPts val="0"/>
              </a:spcBef>
              <a:spcAft>
                <a:spcPts val="0"/>
              </a:spcAft>
              <a:buClrTx/>
              <a:buSzTx/>
              <a:tabLst/>
              <a:defRPr/>
            </a:pPr>
            <a:r>
              <a:rPr lang="he-IL"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החלטה שקיבלתי...</a:t>
            </a:r>
          </a:p>
        </p:txBody>
      </p:sp>
    </p:spTree>
    <p:extLst>
      <p:ext uri="{BB962C8B-B14F-4D97-AF65-F5344CB8AC3E}">
        <p14:creationId xmlns:p14="http://schemas.microsoft.com/office/powerpoint/2010/main" val="41102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E1"/>
        </a:solidFill>
        <a:effectLst/>
      </p:bgPr>
    </p:bg>
    <p:spTree>
      <p:nvGrpSpPr>
        <p:cNvPr id="1" name="">
          <a:extLst>
            <a:ext uri="{FF2B5EF4-FFF2-40B4-BE49-F238E27FC236}">
              <a16:creationId xmlns:a16="http://schemas.microsoft.com/office/drawing/2014/main" id="{60055041-C197-B8FA-BE09-C17E59EB3C8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09A9C44-22D2-B828-12E2-6EA18E0D7DC7}"/>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4804938" y="247794"/>
            <a:ext cx="3654801" cy="3417239"/>
          </a:xfrm>
          <a:prstGeom prst="rect">
            <a:avLst/>
          </a:prstGeom>
        </p:spPr>
      </p:pic>
      <p:sp>
        <p:nvSpPr>
          <p:cNvPr id="10" name="Freeform 2">
            <a:extLst>
              <a:ext uri="{FF2B5EF4-FFF2-40B4-BE49-F238E27FC236}">
                <a16:creationId xmlns:a16="http://schemas.microsoft.com/office/drawing/2014/main" id="{3E074D37-4F7B-FDB1-8571-A03C5145DA66}"/>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8888" b="-38888"/>
            </a:stretch>
          </a:blipFill>
        </p:spPr>
        <p:txBody>
          <a:bodyPr/>
          <a:lstStyle/>
          <a:p>
            <a:endParaRPr lang="he-IL"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3A2A5EF0-BAD7-FE1E-7663-DD083C3141F3}"/>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5891420" y="-285191"/>
            <a:ext cx="3960592" cy="3417239"/>
          </a:xfrm>
          <a:prstGeom prst="rect">
            <a:avLst/>
          </a:prstGeom>
        </p:spPr>
      </p:pic>
      <p:pic>
        <p:nvPicPr>
          <p:cNvPr id="6" name="Picture 2">
            <a:extLst>
              <a:ext uri="{FF2B5EF4-FFF2-40B4-BE49-F238E27FC236}">
                <a16:creationId xmlns:a16="http://schemas.microsoft.com/office/drawing/2014/main" id="{4A44B215-8CE1-03D6-2288-F2D6C3AC5616}"/>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7871716" y="2119205"/>
            <a:ext cx="3654801" cy="3417239"/>
          </a:xfrm>
          <a:prstGeom prst="rect">
            <a:avLst/>
          </a:prstGeom>
        </p:spPr>
      </p:pic>
      <p:sp>
        <p:nvSpPr>
          <p:cNvPr id="14" name="Freeform 11">
            <a:extLst>
              <a:ext uri="{FF2B5EF4-FFF2-40B4-BE49-F238E27FC236}">
                <a16:creationId xmlns:a16="http://schemas.microsoft.com/office/drawing/2014/main" id="{77852C58-A8A8-170F-8118-449796522B52}"/>
              </a:ext>
              <a:ext uri="{C183D7F6-B498-43B3-948B-1728B52AA6E4}">
                <adec:decorative xmlns:adec="http://schemas.microsoft.com/office/drawing/2017/decorative" val="1"/>
              </a:ext>
            </a:extLst>
          </p:cNvPr>
          <p:cNvSpPr/>
          <p:nvPr/>
        </p:nvSpPr>
        <p:spPr>
          <a:xfrm>
            <a:off x="5863772" y="95394"/>
            <a:ext cx="6328228" cy="5060465"/>
          </a:xfrm>
          <a:custGeom>
            <a:avLst/>
            <a:gdLst/>
            <a:ahLst/>
            <a:cxnLst/>
            <a:rect l="l" t="t" r="r" b="b"/>
            <a:pathLst>
              <a:path w="4782473" h="4668889">
                <a:moveTo>
                  <a:pt x="0" y="0"/>
                </a:moveTo>
                <a:lnTo>
                  <a:pt x="4782473" y="0"/>
                </a:lnTo>
                <a:lnTo>
                  <a:pt x="4782473" y="4668889"/>
                </a:lnTo>
                <a:lnTo>
                  <a:pt x="0" y="4668889"/>
                </a:lnTo>
                <a:lnTo>
                  <a:pt x="0" y="0"/>
                </a:lnTo>
                <a:close/>
              </a:path>
            </a:pathLst>
          </a:custGeom>
          <a:blipFill>
            <a:blip r:embed="rId5"/>
            <a:stretch>
              <a:fillRect/>
            </a:stretch>
          </a:blipFill>
        </p:spPr>
        <p:txBody>
          <a:bodyPr/>
          <a:lstStyle/>
          <a:p>
            <a:endParaRPr lang="he-IL">
              <a:latin typeface="Calibri" panose="020F0502020204030204" pitchFamily="34" charset="0"/>
              <a:ea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F504D280-B80B-0C32-A375-EF54A35F438E}"/>
              </a:ext>
            </a:extLst>
          </p:cNvPr>
          <p:cNvSpPr txBox="1"/>
          <p:nvPr/>
        </p:nvSpPr>
        <p:spPr>
          <a:xfrm>
            <a:off x="5863772" y="958088"/>
            <a:ext cx="6328228" cy="255454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כמו בטבע,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גם מתוך הסערה והשבר,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קיימת אפשרות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40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לצמיחה</a:t>
            </a:r>
            <a:endParaRPr kumimoji="0" lang="he-IL" sz="400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1" name="תמונה 10">
            <a:extLst>
              <a:ext uri="{FF2B5EF4-FFF2-40B4-BE49-F238E27FC236}">
                <a16:creationId xmlns:a16="http://schemas.microsoft.com/office/drawing/2014/main" id="{4DE79C33-DBB3-B6B1-0283-BF8996D732EA}"/>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83307"/>
            <a:ext cx="6310648" cy="7011831"/>
          </a:xfrm>
          <a:prstGeom prst="rect">
            <a:avLst/>
          </a:prstGeom>
        </p:spPr>
      </p:pic>
    </p:spTree>
    <p:extLst>
      <p:ext uri="{BB962C8B-B14F-4D97-AF65-F5344CB8AC3E}">
        <p14:creationId xmlns:p14="http://schemas.microsoft.com/office/powerpoint/2010/main" val="26975339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19651</TotalTime>
  <Words>1753</Words>
  <Application>Microsoft Office PowerPoint</Application>
  <PresentationFormat>מסך רחב</PresentationFormat>
  <Paragraphs>253</Paragraphs>
  <Slides>22</Slides>
  <Notes>21</Notes>
  <HiddenSlides>0</HiddenSlides>
  <MMClips>0</MMClips>
  <ScaleCrop>false</ScaleCrop>
  <HeadingPairs>
    <vt:vector size="6" baseType="variant">
      <vt:variant>
        <vt:lpstr>גופנים בשימוש</vt:lpstr>
      </vt:variant>
      <vt:variant>
        <vt:i4>6</vt:i4>
      </vt:variant>
      <vt:variant>
        <vt:lpstr>ערכת נושא</vt:lpstr>
      </vt:variant>
      <vt:variant>
        <vt:i4>4</vt:i4>
      </vt:variant>
      <vt:variant>
        <vt:lpstr>כותרות שקופיות</vt:lpstr>
      </vt:variant>
      <vt:variant>
        <vt:i4>22</vt:i4>
      </vt:variant>
    </vt:vector>
  </HeadingPairs>
  <TitlesOfParts>
    <vt:vector size="32" baseType="lpstr">
      <vt:lpstr>Arial</vt:lpstr>
      <vt:lpstr>Assistant</vt:lpstr>
      <vt:lpstr>Calibri</vt:lpstr>
      <vt:lpstr>Calibri Light</vt:lpstr>
      <vt:lpstr>Heebo</vt:lpstr>
      <vt:lpstr>Times New Roman</vt:lpstr>
      <vt:lpstr>2_Office Theme</vt:lpstr>
      <vt:lpstr>ערכת נושא Office</vt:lpstr>
      <vt:lpstr>1_ערכת נושא Office</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האמונה איננה ודאות.  האמונה היא האומץ לחיות עם אי־ודאות". (הרב זקס)</vt:lpstr>
      <vt:lpstr>בין משבר לצמיחה</vt:lpstr>
      <vt:lpstr>מצגת של PowerPoint‏</vt:lpstr>
      <vt:lpstr>מצגת של PowerPoint‏</vt:lpstr>
      <vt:lpstr>מן המקורות</vt:lpstr>
      <vt:lpstr>מצגת של PowerPoint‏</vt:lpstr>
      <vt:lpstr>מצגת של PowerPoint‏</vt:lpstr>
      <vt:lpstr>להדפסה</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איילת רייך</cp:lastModifiedBy>
  <cp:revision>414</cp:revision>
  <dcterms:created xsi:type="dcterms:W3CDTF">2023-10-09T18:58:42Z</dcterms:created>
  <dcterms:modified xsi:type="dcterms:W3CDTF">2025-02-23T06:29:59Z</dcterms:modified>
</cp:coreProperties>
</file>