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3076" r:id="rId3"/>
    <p:sldId id="3059" r:id="rId4"/>
    <p:sldId id="3068" r:id="rId5"/>
    <p:sldId id="3071" r:id="rId6"/>
    <p:sldId id="3072" r:id="rId7"/>
    <p:sldId id="277" r:id="rId8"/>
    <p:sldId id="3073" r:id="rId9"/>
    <p:sldId id="3077" r:id="rId10"/>
    <p:sldId id="3074" r:id="rId11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5C"/>
    <a:srgbClr val="FF8E7F"/>
    <a:srgbClr val="FF8271"/>
    <a:srgbClr val="385A64"/>
    <a:srgbClr val="8E85C3"/>
    <a:srgbClr val="9DB2AF"/>
    <a:srgbClr val="FFD286"/>
    <a:srgbClr val="E8D8F4"/>
    <a:srgbClr val="98D8C5"/>
    <a:srgbClr val="3183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85411" autoAdjust="0"/>
  </p:normalViewPr>
  <p:slideViewPr>
    <p:cSldViewPr snapToGrid="0">
      <p:cViewPr varScale="1">
        <p:scale>
          <a:sx n="47" d="100"/>
          <a:sy n="47" d="100"/>
        </p:scale>
        <p:origin x="46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080E0C8E-0F33-463F-96D5-0CC291C3208C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87C53375-EFC0-42B6-B04B-4887578219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5289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dirty="0"/>
              <a:t>היכולת לבחון, בכל פעם מחדש, את השגרה שלנו וליצור עמוד שגרה, בהתאם למציאות המשתנה, היא בעלת ערך ותורמת לחוסן ולתפקוד.</a:t>
            </a:r>
          </a:p>
          <a:p>
            <a:pPr algn="r" rtl="1"/>
            <a:r>
              <a:rPr lang="he-IL" dirty="0"/>
              <a:t>חשיבה מחדש על היום יום שלנו הינה משימת חיים שעוזרת לנו לחזור לאיזון ומקדמת את הרווחה הנפשית.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9FABA-6F11-4152-9F65-7E0FE3E5FE2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36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נזמין את חברי הצוות לשתף במשהו קטן שהם מצליחים לשמר ולעשות באופן קבוע בתקופה הזו.</a:t>
            </a:r>
          </a:p>
          <a:p>
            <a:pPr algn="r" rtl="1"/>
            <a:r>
              <a:rPr lang="he-IL" dirty="0"/>
              <a:t>זה יכול להיות – לשתות קפה בתחילת היום, לצאת להליכה בערב, לקרוא ספר לפני השינה...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לאחר השיתוף, נשקף את חשיבותם של הדברים הללו עבורנו. נתייחס ליכולת שלנו להשפיע על סדר היום שלנו ונכוון את חברי הצוות לזהות שינויים שבחרו לעשות בתקופה האחרונה.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במיוחד בתקופה של שינוי, נוכל לבדוק האם יש משהו שהוספנו לשגרת היום שלנו ונרצה לשמר אותו.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C8B430-A3F9-4DC4-8B7C-562D6972BF2F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838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A737D-0637-422D-9474-445D5189F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44668973-048E-E426-E983-ADA8B260E5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70CFE5A-F5B3-907D-7127-3D921940FD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הרחבה:</a:t>
            </a:r>
          </a:p>
          <a:p>
            <a:pPr algn="r" rtl="1"/>
            <a:r>
              <a:rPr lang="he-IL" b="1" dirty="0"/>
              <a:t>היכולת לבחון בכל פעם מחדש את השגרה שלנו וליצור לנו עמוד שגרה, בהתאם למציאות המשתנה, היא בעלת ערך ותורמת לחוסן ולתפקוד.</a:t>
            </a:r>
          </a:p>
          <a:p>
            <a:pPr algn="r" rtl="1"/>
            <a:r>
              <a:rPr lang="he-IL" dirty="0"/>
              <a:t>נבקש לייצר לנו "עמוד שגרה" – מעין עמוד שדרה, כזה היוצר ביטחון ויציבות, מורכב חוליות-חוליות של דברים קטנים המסייעים לנו לחוש יציבות ושליטה ולהחזיר את </a:t>
            </a:r>
            <a:r>
              <a:rPr lang="he-IL" dirty="0" err="1"/>
              <a:t>הרציפויות</a:t>
            </a:r>
            <a:r>
              <a:rPr lang="he-IL" dirty="0"/>
              <a:t> השונות לחיינו. השגרה היא עמוד השדרה – ממנה אפשר לעשות שינויים ולהתגמש בעת הצורך.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במפגש נזהה את אותם הדברים הקטנים הקבועים - ההרגלים הקטנים של היום יום (הליכה, קריאת ספר לפני השינה...) – כאלה שהצלחנו לשמר או לייצר וכאלה שנרצה להחזיר לשגרה שלנו.</a:t>
            </a:r>
          </a:p>
          <a:p>
            <a:pPr algn="r" rtl="1"/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E87C61A-91FD-4941-041A-5EDB031F1B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C8B430-A3F9-4DC4-8B7C-562D6972BF2F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208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46965-74F8-7A71-E484-51655F972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9B56271C-4069-597D-3A58-2F97D6BDDB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8D43F81-46A8-0BCB-678E-D114BBC9DA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BC8B62F-848A-6990-D74A-6B12507153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C8B430-A3F9-4DC4-8B7C-562D6972BF2F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27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B6AF0-111C-8C2D-98AA-0CA6DC0C2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1245CC-F2F9-ED1D-46AC-E1E071D59F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6A3FA4-45A4-6E6B-B740-D83C8CE22B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נזמין את חברי הצוות לשתף בדבר (הרגל, פעילות, מפגש...) שהיו רוצים לאמץ/להחזיר לסדר היום שלהם.</a:t>
            </a:r>
          </a:p>
          <a:p>
            <a:pPr algn="r" rtl="1"/>
            <a:r>
              <a:rPr lang="he-IL" dirty="0"/>
              <a:t>אפשר לשוחח גם על הדברים שהיינו רוצים להוריד מסדר היום שלנו.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6D5BF-11E9-003B-13AE-DE82D78D26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53375-EFC0-42B6-B04B-488757821916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63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נזמין לשתף מה קבעו ומתי.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53375-EFC0-42B6-B04B-488757821916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2983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49D8F-3BA7-FD5B-2C4E-FEA6A021E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09E25A-DA06-8575-B249-3EF3A747D7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5F3B58-226C-EC6A-A2D5-4363A6D70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ישנה חשיבות לשוחח על עמוד השגרה שנרצה לייצר יחד בארגון/בצוות שלנו.</a:t>
            </a:r>
          </a:p>
          <a:p>
            <a:pPr algn="r" rtl="1"/>
            <a:r>
              <a:rPr lang="he-IL" dirty="0"/>
              <a:t>יצירת עמוד שגרה ארגוני, תורמת לתחושת השייכות של חברי הצוות, המשמעותית תמיד ובמיוחד בתקופות של שינוי.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בתהליך מקביל, ניתן לכוון את הצוות לבדוק עם התלמידים מה היו רוצים להוסיף לעמוד השגרה שלהם כפרטים </a:t>
            </a:r>
            <a:r>
              <a:rPr lang="he-IL"/>
              <a:t>וככיתה.</a:t>
            </a:r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FB5B1-0DAF-E656-A947-58FC1BDC5C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53375-EFC0-42B6-B04B-488757821916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101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F3413-EF67-88E1-8804-065977FA8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D02D4E-E829-336B-E469-072557A7B3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78DE90-EEDD-0A95-CF44-F612AE60BC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  <a:p>
            <a:pPr algn="r" rtl="1"/>
            <a:r>
              <a:rPr lang="he-IL" dirty="0"/>
              <a:t>כמו קרבן התמיד שהיה מוקרב בבית המקדש פעמיים ביום, בבוקר ובערב, בזמנים קבועים.</a:t>
            </a:r>
          </a:p>
          <a:p>
            <a:pPr algn="r" rtl="1"/>
            <a:r>
              <a:rPr lang="he-IL" dirty="0"/>
              <a:t>קרבן תמיד של שחר - בבוקר</a:t>
            </a:r>
          </a:p>
          <a:p>
            <a:pPr algn="r" rtl="1"/>
            <a:r>
              <a:rPr lang="he-IL" dirty="0"/>
              <a:t>קרבן תמיד של בין הערביים - לקראת ערב</a:t>
            </a:r>
          </a:p>
          <a:p>
            <a:pPr algn="r" rtl="1"/>
            <a:r>
              <a:rPr lang="he-IL" dirty="0"/>
              <a:t>נוכל לדבר על </a:t>
            </a:r>
            <a:r>
              <a:rPr lang="he-IL" dirty="0" err="1"/>
              <a:t>הכח</a:t>
            </a:r>
            <a:r>
              <a:rPr lang="he-IL" dirty="0"/>
              <a:t> בעשיית דברים בקביעות ובהתמדה תוך</a:t>
            </a:r>
          </a:p>
          <a:p>
            <a:pPr algn="r" rtl="1"/>
            <a:r>
              <a:rPr lang="he-IL" dirty="0"/>
              <a:t>שמירה על סדר יום קבוע כמקור חוסן, על </a:t>
            </a:r>
          </a:p>
          <a:p>
            <a:pPr algn="r" rtl="1"/>
            <a:r>
              <a:rPr lang="he-IL" dirty="0"/>
              <a:t>ביצוע משימות באופן עקבי ומסודר</a:t>
            </a:r>
          </a:p>
          <a:p>
            <a:pPr algn="r" rtl="1"/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1E51C-10B0-696C-61F8-A231F67D38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53375-EFC0-42B6-B04B-488757821916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7177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9FEE2-710E-AB53-9721-23D2B2E18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0A816E-8DB3-4499-3F9E-8BB83F33BB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A286C3-0E66-6B12-CE58-F1B38B08CA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dirty="0"/>
              <a:t>נסיים בקריאת השיר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E361B-44C3-D9B4-6ED9-2F2165CFF1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53375-EFC0-42B6-B04B-488757821916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855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08EE-C23A-0CBB-8CD5-9633E1AD0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60AD4-ACFA-F8D7-030E-8C57DCBB0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C6556-F068-9C88-CA09-24B3ED45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249-0013-4326-B822-4E8A4BD3F4CD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70EB3-07AD-A615-C539-0530D2DCD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62DDE-ABE5-4257-FCF4-B512A50DB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3643-B879-4E0F-85A8-DF39D037CD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123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3F43B-4D3D-1782-06EA-3A53819E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48A882-8016-251C-7702-CCB271F2F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BE662-9978-8372-7A4D-8DD355508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249-0013-4326-B822-4E8A4BD3F4CD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B1B30-F035-0620-E371-FF275B318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458B7-0C3F-9268-CA8E-09B424C4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3643-B879-4E0F-85A8-DF39D037CD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417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40AE37-9EC8-3EB1-96AF-B4497FEB02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C9DD7D-6ABE-F466-8278-A9EDF77B7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46DCC-76BE-A1C6-5D91-B61AE56EB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249-0013-4326-B822-4E8A4BD3F4CD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49474-0463-16AC-D71E-6BD4C28AC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249C3-163E-BA3A-A442-22141425A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3643-B879-4E0F-85A8-DF39D037CD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3572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56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10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40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93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43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69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82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9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61851-B301-E007-A807-F4AE50F7E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92936-C748-9122-1976-BDC4D9DA7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CD7CE-EF04-018E-3E3F-2ED7A42EF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249-0013-4326-B822-4E8A4BD3F4CD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9C1D2-F90F-5488-3FCD-B69F1B483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42149-2AF4-E411-C3BC-FF1788421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3643-B879-4E0F-85A8-DF39D037CD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6675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03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13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0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8529E-52AF-F840-E903-062801FBD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083AE-CF32-FAA1-D110-5974D1EC5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D1693-59DB-1BF7-42F8-4A032FF59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249-0013-4326-B822-4E8A4BD3F4CD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F8E84-36CB-B4CF-032C-765EEFE7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3E5CD-9881-22F9-17BB-521B10047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3643-B879-4E0F-85A8-DF39D037CD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128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0116D-3605-D338-A874-618903A85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8C849-29A7-96A6-3D6F-9299FB186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7AFE9-2E59-F28C-A958-AE8790EA1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70178-F15C-A517-0A5B-285804EE9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249-0013-4326-B822-4E8A4BD3F4CD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7BD71-7612-A435-154F-684B69AA7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54C52-3F40-F8A5-49B0-3D99C0325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3643-B879-4E0F-85A8-DF39D037CD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506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8847A-A9E8-365C-A5AD-E7EAACE75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07C05-08B3-5835-507D-5EB676FDE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FADB5-9203-B993-81F7-4FA0D5C9E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47BD38-FE66-6EF6-6E52-85FA73C76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1565E0-0CC3-BE6D-493C-2673BF38F7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23F74D-2CF6-4A4F-795F-E16F1EA5A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249-0013-4326-B822-4E8A4BD3F4CD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D15B8B-D087-B3B5-24EB-7783AF91E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94A4F4-A6CB-0766-848D-06343FE2F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3643-B879-4E0F-85A8-DF39D037CD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23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A196E-E765-3511-F2CD-9CC1591B9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8FDC10-E240-1F1A-42A5-0A252E8FE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249-0013-4326-B822-4E8A4BD3F4CD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3B7124-CBF3-AA7D-79F9-071FFD25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3C9C9-620C-F847-3214-17A0C1473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3643-B879-4E0F-85A8-DF39D037CD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9761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373196-F001-C377-D3D1-EE714C2A6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249-0013-4326-B822-4E8A4BD3F4CD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EEE196-462E-A722-350C-1AB2F601E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EDF89-88E1-4776-154E-B868C1EF0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3643-B879-4E0F-85A8-DF39D037CD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254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9F916-056A-854D-8351-633B39DDB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AA5C4-C844-6BB1-E6B4-F95B37CA4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B056E9-AAEC-4758-6124-DB86A1C33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A714E-5CD8-7C58-5545-87190E341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249-0013-4326-B822-4E8A4BD3F4CD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00006-2EB4-8E9F-13DE-6AB7CCA6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C3111F-C980-0705-C9C5-C8815A28A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3643-B879-4E0F-85A8-DF39D037CD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27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03FD5-2716-952E-71E9-9051E2D91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439982-8D54-31FB-F501-2C7B1B60BD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88C2DE-104E-B509-6E11-46A663DB5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A7D4A-AC63-4344-39F8-771C62B47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0249-0013-4326-B822-4E8A4BD3F4CD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57C47-8613-88E6-C1A4-494EC82C9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AD163-8810-8DB5-6011-3CBDE166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3643-B879-4E0F-85A8-DF39D037CD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610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11030-8F3F-EBE5-58FC-6B5BBBAA9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CD831-EC3F-F745-2FEC-2B247E0D6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1D22B-4676-3E3F-3970-087A4C61DD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90249-0013-4326-B822-4E8A4BD3F4CD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F5BA4-31F7-5002-CDD1-B2C4B123D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D5630-B620-3494-E34F-4E9451FDB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13643-B879-4E0F-85A8-DF39D037CD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391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5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jpe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sv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4068" y="264516"/>
            <a:ext cx="11643863" cy="6328968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5B348087-EAFB-0FF1-DA30-9C8A835FFE69}"/>
              </a:ext>
            </a:extLst>
          </p:cNvPr>
          <p:cNvSpPr txBox="1"/>
          <p:nvPr/>
        </p:nvSpPr>
        <p:spPr>
          <a:xfrm>
            <a:off x="5626192" y="5769002"/>
            <a:ext cx="6093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לצוות החינוכי</a:t>
            </a:r>
          </a:p>
        </p:txBody>
      </p:sp>
      <p:sp>
        <p:nvSpPr>
          <p:cNvPr id="16" name="כותרת משנה 2">
            <a:extLst>
              <a:ext uri="{FF2B5EF4-FFF2-40B4-BE49-F238E27FC236}">
                <a16:creationId xmlns:a16="http://schemas.microsoft.com/office/drawing/2014/main" id="{F9657573-CD58-BDF6-721D-2498525F8CE2}"/>
              </a:ext>
            </a:extLst>
          </p:cNvPr>
          <p:cNvSpPr txBox="1">
            <a:spLocks/>
          </p:cNvSpPr>
          <p:nvPr/>
        </p:nvSpPr>
        <p:spPr>
          <a:xfrm>
            <a:off x="2207007" y="5146475"/>
            <a:ext cx="7777986" cy="87640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rgbClr val="5B749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עמוד שגרה – מחדש</a:t>
            </a:r>
          </a:p>
        </p:txBody>
      </p:sp>
      <p:grpSp>
        <p:nvGrpSpPr>
          <p:cNvPr id="18" name="Group 7">
            <a:extLst>
              <a:ext uri="{FF2B5EF4-FFF2-40B4-BE49-F238E27FC236}">
                <a16:creationId xmlns:a16="http://schemas.microsoft.com/office/drawing/2014/main" id="{B5E883CB-F203-4EE5-806A-F3385A8F5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8421" y="2568695"/>
            <a:ext cx="6796566" cy="2159530"/>
            <a:chOff x="0" y="0"/>
            <a:chExt cx="4274726" cy="1821471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BBF4EEF8-CFED-4423-B2B0-696CB7F025D4}"/>
                </a:ext>
              </a:extLst>
            </p:cNvPr>
            <p:cNvSpPr/>
            <p:nvPr/>
          </p:nvSpPr>
          <p:spPr>
            <a:xfrm>
              <a:off x="0" y="0"/>
              <a:ext cx="4274726" cy="1821471"/>
            </a:xfrm>
            <a:custGeom>
              <a:avLst/>
              <a:gdLst/>
              <a:ahLst/>
              <a:cxnLst/>
              <a:rect l="l" t="t" r="r" b="b"/>
              <a:pathLst>
                <a:path w="4274726" h="1821471">
                  <a:moveTo>
                    <a:pt x="0" y="50800"/>
                  </a:moveTo>
                  <a:lnTo>
                    <a:pt x="2137363" y="0"/>
                  </a:lnTo>
                  <a:lnTo>
                    <a:pt x="4274726" y="50800"/>
                  </a:lnTo>
                  <a:lnTo>
                    <a:pt x="4274726" y="1770671"/>
                  </a:lnTo>
                  <a:lnTo>
                    <a:pt x="2137363" y="1821471"/>
                  </a:lnTo>
                  <a:lnTo>
                    <a:pt x="0" y="1770671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8F6F4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id="{0011B5DD-BABE-4808-A5F4-78DF6E6EF9AC}"/>
                </a:ext>
              </a:extLst>
            </p:cNvPr>
            <p:cNvSpPr txBox="1"/>
            <p:nvPr/>
          </p:nvSpPr>
          <p:spPr>
            <a:xfrm>
              <a:off x="0" y="-12700"/>
              <a:ext cx="8128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1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כותרת משנה 2">
            <a:extLst>
              <a:ext uri="{FF2B5EF4-FFF2-40B4-BE49-F238E27FC236}">
                <a16:creationId xmlns:a16="http://schemas.microsoft.com/office/drawing/2014/main" id="{66C9BE70-5BC1-4142-B5D5-0136E72D8CFA}"/>
              </a:ext>
            </a:extLst>
          </p:cNvPr>
          <p:cNvSpPr txBox="1">
            <a:spLocks/>
          </p:cNvSpPr>
          <p:nvPr/>
        </p:nvSpPr>
        <p:spPr>
          <a:xfrm>
            <a:off x="2128181" y="2814988"/>
            <a:ext cx="7777986" cy="1655762"/>
          </a:xfrm>
          <a:prstGeom prst="rect">
            <a:avLst/>
          </a:prstGeom>
        </p:spPr>
        <p:txBody>
          <a:bodyPr/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כלים ופעילויות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לחיזוק כוחות ולניהול שיח רגשי</a:t>
            </a:r>
          </a:p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לתלמידים ולצוות החינוכי</a:t>
            </a:r>
          </a:p>
        </p:txBody>
      </p:sp>
      <p:sp>
        <p:nvSpPr>
          <p:cNvPr id="22" name="Google Shape;122;p15">
            <a:extLst>
              <a:ext uri="{FF2B5EF4-FFF2-40B4-BE49-F238E27FC236}">
                <a16:creationId xmlns:a16="http://schemas.microsoft.com/office/drawing/2014/main" id="{0F6231A9-F502-477C-9D0A-F7AC888BC25E}"/>
              </a:ext>
            </a:extLst>
          </p:cNvPr>
          <p:cNvSpPr/>
          <p:nvPr/>
        </p:nvSpPr>
        <p:spPr>
          <a:xfrm>
            <a:off x="-43108" y="1019311"/>
            <a:ext cx="2141984" cy="40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משרד החינוך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מינהל פדגוגי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אגף בכיר שירות פסיכולוגי ייעוצי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Google Shape;121;p15" descr="מדינת ישראל">
            <a:extLst>
              <a:ext uri="{FF2B5EF4-FFF2-40B4-BE49-F238E27FC236}">
                <a16:creationId xmlns:a16="http://schemas.microsoft.com/office/drawing/2014/main" id="{AF1F90D1-9DA9-47E7-BBE8-2227661ED0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055" y="329597"/>
            <a:ext cx="735140" cy="844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תמונה 6" descr="לגדול בחמ&quot;ד עם הכ&quot;חות שבדרך">
            <a:extLst>
              <a:ext uri="{FF2B5EF4-FFF2-40B4-BE49-F238E27FC236}">
                <a16:creationId xmlns:a16="http://schemas.microsoft.com/office/drawing/2014/main" id="{5E3C3552-A677-2E4E-4E70-2A350ED79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339" y="920876"/>
            <a:ext cx="1816765" cy="506012"/>
          </a:xfrm>
          <a:prstGeom prst="rect">
            <a:avLst/>
          </a:prstGeom>
        </p:spPr>
      </p:pic>
      <p:pic>
        <p:nvPicPr>
          <p:cNvPr id="5" name="Picture 2" descr="חמ&quot;ד">
            <a:extLst>
              <a:ext uri="{FF2B5EF4-FFF2-40B4-BE49-F238E27FC236}">
                <a16:creationId xmlns:a16="http://schemas.microsoft.com/office/drawing/2014/main" id="{0BD78985-7CDD-8764-D09B-179B93F25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76" y="366942"/>
            <a:ext cx="1328369" cy="58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תמונה 24" descr="מאגרי כ&quot;ח">
            <a:extLst>
              <a:ext uri="{FF2B5EF4-FFF2-40B4-BE49-F238E27FC236}">
                <a16:creationId xmlns:a16="http://schemas.microsoft.com/office/drawing/2014/main" id="{C3FA4FDF-A608-459F-874C-C977EB57997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9037" y="-434884"/>
            <a:ext cx="4716275" cy="4716275"/>
          </a:xfrm>
          <a:prstGeom prst="rect">
            <a:avLst/>
          </a:prstGeom>
        </p:spPr>
      </p:pic>
      <p:pic>
        <p:nvPicPr>
          <p:cNvPr id="24" name="Google Shape;127;p15" descr="הכ&quot;חות שבדרך">
            <a:extLst>
              <a:ext uri="{FF2B5EF4-FFF2-40B4-BE49-F238E27FC236}">
                <a16:creationId xmlns:a16="http://schemas.microsoft.com/office/drawing/2014/main" id="{DB5625F1-7314-4192-9125-AD7E824CC0CE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499000" y="316530"/>
            <a:ext cx="2141984" cy="1023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ACC3946-B3C0-E3B0-FF57-88035E954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78125B5F-3F55-2E02-2159-A527A783C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8051040" y="2813895"/>
            <a:ext cx="4175885" cy="3827089"/>
          </a:xfrm>
          <a:custGeom>
            <a:avLst/>
            <a:gdLst/>
            <a:ahLst/>
            <a:cxnLst/>
            <a:rect l="l" t="t" r="r" b="b"/>
            <a:pathLst>
              <a:path w="4913194" h="4114800">
                <a:moveTo>
                  <a:pt x="4913194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913194" y="0"/>
                </a:lnTo>
                <a:lnTo>
                  <a:pt x="4913194" y="4114800"/>
                </a:lnTo>
                <a:close/>
              </a:path>
            </a:pathLst>
          </a:custGeom>
          <a:blipFill>
            <a:blip r:embed="rId4">
              <a:alphaModFix amt="5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307861" flipH="1" flipV="1">
            <a:off x="597248" y="3238864"/>
            <a:ext cx="4481473" cy="3988888"/>
          </a:xfrm>
          <a:custGeom>
            <a:avLst/>
            <a:gdLst/>
            <a:ahLst/>
            <a:cxnLst/>
            <a:rect l="l" t="t" r="r" b="b"/>
            <a:pathLst>
              <a:path w="4913194" h="4114800">
                <a:moveTo>
                  <a:pt x="4913194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913194" y="0"/>
                </a:lnTo>
                <a:lnTo>
                  <a:pt x="4913194" y="4114800"/>
                </a:lnTo>
                <a:close/>
              </a:path>
            </a:pathLst>
          </a:custGeom>
          <a:blipFill>
            <a:blip r:embed="rId4">
              <a:alphaModFix amt="5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FF0BD5A4-21EE-D027-FBC3-F4D8ACF41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97125" y="-928622"/>
            <a:ext cx="4204138" cy="4114800"/>
          </a:xfrm>
          <a:custGeom>
            <a:avLst/>
            <a:gdLst/>
            <a:ahLst/>
            <a:cxnLst/>
            <a:rect l="l" t="t" r="r" b="b"/>
            <a:pathLst>
              <a:path w="4204138" h="4114800">
                <a:moveTo>
                  <a:pt x="0" y="0"/>
                </a:moveTo>
                <a:lnTo>
                  <a:pt x="4204138" y="0"/>
                </a:lnTo>
                <a:lnTo>
                  <a:pt x="42041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6A7FD7D3-2E49-8C4C-C25E-4084126EC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03878" y="-217084"/>
            <a:ext cx="4077782" cy="4114800"/>
          </a:xfrm>
          <a:custGeom>
            <a:avLst/>
            <a:gdLst/>
            <a:ahLst/>
            <a:cxnLst/>
            <a:rect l="l" t="t" r="r" b="b"/>
            <a:pathLst>
              <a:path w="4204138" h="4114800">
                <a:moveTo>
                  <a:pt x="0" y="0"/>
                </a:moveTo>
                <a:lnTo>
                  <a:pt x="4204138" y="0"/>
                </a:lnTo>
                <a:lnTo>
                  <a:pt x="42041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563750A1-4F89-493E-A9EA-716A8F1A4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9199" y="3024820"/>
            <a:ext cx="3648075" cy="130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A05393B9-FD53-4188-9DF2-063BE344A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5969" y="4040353"/>
            <a:ext cx="1886296" cy="2385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DF35DB91-FD74-554F-504F-46EB1BDE327E}"/>
              </a:ext>
            </a:extLst>
          </p:cNvPr>
          <p:cNvSpPr txBox="1"/>
          <p:nvPr/>
        </p:nvSpPr>
        <p:spPr>
          <a:xfrm>
            <a:off x="1114619" y="5017684"/>
            <a:ext cx="29799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1"/>
            <a:r>
              <a:rPr lang="he-IL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האם זה משהו </a:t>
            </a:r>
          </a:p>
          <a:p>
            <a:pPr algn="ctr" defTabSz="609630" rtl="1"/>
            <a:r>
              <a:rPr lang="he-IL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שאני נוהג לעשות לבד </a:t>
            </a:r>
          </a:p>
          <a:p>
            <a:pPr algn="ctr" defTabSz="609630" rtl="1"/>
            <a:r>
              <a:rPr lang="he-IL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או בחברה?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D5F8B3BF-EA31-27C8-C86C-FBC2CBBA1482}"/>
              </a:ext>
            </a:extLst>
          </p:cNvPr>
          <p:cNvSpPr txBox="1"/>
          <p:nvPr/>
        </p:nvSpPr>
        <p:spPr>
          <a:xfrm>
            <a:off x="8607764" y="4417520"/>
            <a:ext cx="28668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1"/>
            <a:r>
              <a:rPr lang="he-IL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מהי המשמעות</a:t>
            </a:r>
          </a:p>
          <a:p>
            <a:pPr algn="ctr" defTabSz="609630" rtl="1"/>
            <a:r>
              <a:rPr lang="he-IL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של ה"משהו האחד הקטן" הזה, עבורי?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9324BD4A-0744-57BD-BA71-AF577CD0CCBB}"/>
              </a:ext>
            </a:extLst>
          </p:cNvPr>
          <p:cNvSpPr txBox="1"/>
          <p:nvPr/>
        </p:nvSpPr>
        <p:spPr>
          <a:xfrm>
            <a:off x="534577" y="893337"/>
            <a:ext cx="28897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1"/>
            <a:r>
              <a:rPr lang="he-IL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האם זה משהו</a:t>
            </a:r>
          </a:p>
          <a:p>
            <a:pPr algn="ctr" defTabSz="609630" rtl="1"/>
            <a:r>
              <a:rPr lang="he-IL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שאני מצליח להתמיד בו?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DADD1A3-C3A8-F118-CE44-18A4145D1EC5}"/>
              </a:ext>
            </a:extLst>
          </p:cNvPr>
          <p:cNvSpPr txBox="1"/>
          <p:nvPr/>
        </p:nvSpPr>
        <p:spPr>
          <a:xfrm>
            <a:off x="8715787" y="293173"/>
            <a:ext cx="34604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 rtl="1"/>
            <a:r>
              <a:rPr lang="he-IL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האם זה משהו חדש</a:t>
            </a:r>
          </a:p>
          <a:p>
            <a:pPr algn="ctr" defTabSz="609630" rtl="1"/>
            <a:r>
              <a:rPr lang="he-IL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שהוספתי לאחרונה לסדר היום שלי?</a:t>
            </a:r>
          </a:p>
        </p:txBody>
      </p:sp>
      <p:sp>
        <p:nvSpPr>
          <p:cNvPr id="4" name="כותרת 3">
            <a:extLst>
              <a:ext uri="{FF2B5EF4-FFF2-40B4-BE49-F238E27FC236}">
                <a16:creationId xmlns:a16="http://schemas.microsoft.com/office/drawing/2014/main" id="{98DE989B-20DB-4BDA-855C-373DCF9C8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510" y="417065"/>
            <a:ext cx="4288845" cy="3458212"/>
          </a:xfrm>
        </p:spPr>
        <p:txBody>
          <a:bodyPr>
            <a:normAutofit/>
          </a:bodyPr>
          <a:lstStyle/>
          <a:p>
            <a:pPr algn="ctr" defTabSz="609630" rtl="1"/>
            <a:r>
              <a:rPr lang="he-IL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משהו אחד קטן שאני מצליח לעשות </a:t>
            </a:r>
            <a:br>
              <a:rPr lang="he-IL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באופן קבוע </a:t>
            </a:r>
            <a:br>
              <a:rPr lang="he-IL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בימים האלה...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1464853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FF3795-8E19-705A-ADB9-76F6DFDC7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A504866-10AD-2A5B-C711-25BBB2B5C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Heebo" pitchFamily="2" charset="-79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70F756C4-956E-98CA-A64D-F4D802A89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07414" y="2360775"/>
            <a:ext cx="2087944" cy="1148316"/>
          </a:xfrm>
          <a:custGeom>
            <a:avLst/>
            <a:gdLst/>
            <a:ahLst/>
            <a:cxnLst/>
            <a:rect l="l" t="t" r="r" b="b"/>
            <a:pathLst>
              <a:path w="6040073" h="4114800">
                <a:moveTo>
                  <a:pt x="0" y="0"/>
                </a:moveTo>
                <a:lnTo>
                  <a:pt x="6040074" y="0"/>
                </a:lnTo>
                <a:lnTo>
                  <a:pt x="60400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10E7C3EF-B56E-A572-C4B7-4EF3C5300606}"/>
              </a:ext>
            </a:extLst>
          </p:cNvPr>
          <p:cNvSpPr txBox="1"/>
          <p:nvPr/>
        </p:nvSpPr>
        <p:spPr>
          <a:xfrm>
            <a:off x="2493011" y="1116810"/>
            <a:ext cx="8234627" cy="55156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rtl="1"/>
            <a:endParaRPr lang="he-IL" sz="8800" b="1" spc="30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827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he-I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הוא כמו עמוד שדרה –</a:t>
            </a:r>
          </a:p>
          <a:p>
            <a:pPr algn="ctr" rtl="1">
              <a:lnSpc>
                <a:spcPct val="150000"/>
              </a:lnSpc>
            </a:pPr>
            <a:r>
              <a:rPr lang="he-I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השגרה יוצרת יציבות וביטחון,</a:t>
            </a:r>
          </a:p>
          <a:p>
            <a:pPr algn="ctr" rtl="1">
              <a:lnSpc>
                <a:spcPct val="150000"/>
              </a:lnSpc>
            </a:pPr>
            <a:r>
              <a:rPr lang="he-I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מורכבת חוליות-חוליות של דברים קטנים המסייעים לנו </a:t>
            </a:r>
            <a:r>
              <a:rPr lang="he-I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לחוות שלומות ורווחה נפשית</a:t>
            </a:r>
          </a:p>
          <a:p>
            <a:pPr algn="ctr" rtl="1">
              <a:lnSpc>
                <a:spcPct val="150000"/>
              </a:lnSpc>
            </a:pPr>
            <a:r>
              <a:rPr lang="he-I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ומאפשרת בסיס לגמישות ולשינוי.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3C39111-B0B6-4CC4-DC56-9BCCA4FB88EB}"/>
              </a:ext>
            </a:extLst>
          </p:cNvPr>
          <p:cNvSpPr txBox="1"/>
          <p:nvPr/>
        </p:nvSpPr>
        <p:spPr>
          <a:xfrm>
            <a:off x="9707414" y="2479285"/>
            <a:ext cx="22035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הידעתם?</a:t>
            </a:r>
            <a:endParaRPr lang="he-IL" sz="3200" b="1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3FEC2F0-C9F7-49CA-A891-AA25943B4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961" y="3939988"/>
            <a:ext cx="3001636" cy="2741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כותרת 4">
            <a:extLst>
              <a:ext uri="{FF2B5EF4-FFF2-40B4-BE49-F238E27FC236}">
                <a16:creationId xmlns:a16="http://schemas.microsoft.com/office/drawing/2014/main" id="{97EA556E-C613-43F9-830D-29B2C074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10" y="663778"/>
            <a:ext cx="11204028" cy="762000"/>
          </a:xfrm>
        </p:spPr>
        <p:txBody>
          <a:bodyPr>
            <a:noAutofit/>
          </a:bodyPr>
          <a:lstStyle/>
          <a:p>
            <a:r>
              <a:rPr kumimoji="0" lang="he-IL" sz="13800" b="1" u="none" strike="noStrike" kern="1200" normalizeH="0" baseline="0" noProof="0" dirty="0">
                <a:ln w="0"/>
                <a:solidFill>
                  <a:srgbClr val="FF8271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"עמוד שגרה"</a:t>
            </a:r>
            <a:endParaRPr lang="he-IL" sz="13800" dirty="0"/>
          </a:p>
        </p:txBody>
      </p:sp>
    </p:spTree>
    <p:extLst>
      <p:ext uri="{BB962C8B-B14F-4D97-AF65-F5344CB8AC3E}">
        <p14:creationId xmlns:p14="http://schemas.microsoft.com/office/powerpoint/2010/main" val="21602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B864B-8552-B173-8C1B-437867A7C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ED494B8-05A1-F542-203C-3A78BF23A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Heebo" pitchFamily="2" charset="-79"/>
            </a:endParaRPr>
          </a:p>
        </p:txBody>
      </p:sp>
      <p:sp>
        <p:nvSpPr>
          <p:cNvPr id="14" name="Freeform 2">
            <a:extLst>
              <a:ext uri="{FF2B5EF4-FFF2-40B4-BE49-F238E27FC236}">
                <a16:creationId xmlns:a16="http://schemas.microsoft.com/office/drawing/2014/main" id="{0AB3DE6B-5082-53E2-A2FD-942C0B399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68366" y="1265240"/>
            <a:ext cx="1519349" cy="1435620"/>
          </a:xfrm>
          <a:custGeom>
            <a:avLst/>
            <a:gdLst/>
            <a:ahLst/>
            <a:cxnLst/>
            <a:rect l="l" t="t" r="r" b="b"/>
            <a:pathLst>
              <a:path w="1720108" h="1729542">
                <a:moveTo>
                  <a:pt x="0" y="0"/>
                </a:moveTo>
                <a:lnTo>
                  <a:pt x="1720109" y="0"/>
                </a:lnTo>
                <a:lnTo>
                  <a:pt x="1720109" y="1729542"/>
                </a:lnTo>
                <a:lnTo>
                  <a:pt x="0" y="17295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E6CA54AB-5C90-9586-460A-3E05CF63D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68347" y="2698609"/>
            <a:ext cx="1519357" cy="1435620"/>
          </a:xfrm>
          <a:custGeom>
            <a:avLst/>
            <a:gdLst/>
            <a:ahLst/>
            <a:cxnLst/>
            <a:rect l="l" t="t" r="r" b="b"/>
            <a:pathLst>
              <a:path w="1720108" h="1729542">
                <a:moveTo>
                  <a:pt x="0" y="0"/>
                </a:moveTo>
                <a:lnTo>
                  <a:pt x="1720109" y="0"/>
                </a:lnTo>
                <a:lnTo>
                  <a:pt x="1720109" y="1729542"/>
                </a:lnTo>
                <a:lnTo>
                  <a:pt x="0" y="17295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1FA4B376-7BAC-8A39-749B-7857A536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68348" y="4256806"/>
            <a:ext cx="1519349" cy="1435620"/>
          </a:xfrm>
          <a:custGeom>
            <a:avLst/>
            <a:gdLst/>
            <a:ahLst/>
            <a:cxnLst/>
            <a:rect l="l" t="t" r="r" b="b"/>
            <a:pathLst>
              <a:path w="1720108" h="1729542">
                <a:moveTo>
                  <a:pt x="0" y="0"/>
                </a:moveTo>
                <a:lnTo>
                  <a:pt x="1720109" y="0"/>
                </a:lnTo>
                <a:lnTo>
                  <a:pt x="1720109" y="1729542"/>
                </a:lnTo>
                <a:lnTo>
                  <a:pt x="0" y="17295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182B3131-A3B3-6D13-5A73-F3B27AB08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06152" y="3781790"/>
            <a:ext cx="760312" cy="1341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71"/>
              </a:lnSpc>
              <a:spcBef>
                <a:spcPct val="0"/>
              </a:spcBef>
            </a:pPr>
            <a:endParaRPr lang="en-US" sz="4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nva Sans Bold"/>
            </a:endParaRP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261BA990-2F65-3477-EDE7-FCBBEEB99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12472" y="5135023"/>
            <a:ext cx="574162" cy="1341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71"/>
              </a:lnSpc>
              <a:spcBef>
                <a:spcPct val="0"/>
              </a:spcBef>
            </a:pPr>
            <a:endParaRPr lang="en-US" sz="4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nva Sans Bold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53B3B3A3-1E11-4EA5-BA1B-A5A9C2FA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-1" y="3317883"/>
            <a:ext cx="3785616" cy="3508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75BA8333-695A-E88F-4B9D-0641BEA1D570}"/>
              </a:ext>
            </a:extLst>
          </p:cNvPr>
          <p:cNvSpPr txBox="1"/>
          <p:nvPr/>
        </p:nvSpPr>
        <p:spPr>
          <a:xfrm>
            <a:off x="4572000" y="4573374"/>
            <a:ext cx="5978698" cy="118314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r" rtl="1">
              <a:lnSpc>
                <a:spcPct val="114000"/>
              </a:lnSpc>
            </a:pPr>
            <a:r>
              <a:rPr lang="he-I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אזהה מהם הדברים שכדאי שאוציא ושיש באפשרותי להוציא מסדר היום</a:t>
            </a: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147CB6D8-5D79-21E2-C19D-57652C21428C}"/>
              </a:ext>
            </a:extLst>
          </p:cNvPr>
          <p:cNvSpPr txBox="1"/>
          <p:nvPr/>
        </p:nvSpPr>
        <p:spPr>
          <a:xfrm>
            <a:off x="11120550" y="4241474"/>
            <a:ext cx="550791" cy="1341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71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 Bold"/>
              </a:rPr>
              <a:t>3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AB77E299-9EE6-B34F-9566-F5473A6C9BA2}"/>
              </a:ext>
            </a:extLst>
          </p:cNvPr>
          <p:cNvSpPr txBox="1"/>
          <p:nvPr/>
        </p:nvSpPr>
        <p:spPr>
          <a:xfrm>
            <a:off x="2963917" y="2837280"/>
            <a:ext cx="7506952" cy="118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4000"/>
              </a:lnSpc>
            </a:pPr>
            <a:r>
              <a:rPr lang="he-I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אזהה מהם הדברים שהייתי רוצה להחזיר לסדר היום שלי ויעשו לי טוב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C9AC1E61-5CC0-5141-13E2-6F64A8B4788E}"/>
              </a:ext>
            </a:extLst>
          </p:cNvPr>
          <p:cNvSpPr txBox="1"/>
          <p:nvPr/>
        </p:nvSpPr>
        <p:spPr>
          <a:xfrm>
            <a:off x="11095413" y="2648086"/>
            <a:ext cx="506471" cy="1341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71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 Bold"/>
              </a:rPr>
              <a:t>2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42B43761-9AD1-F4CE-1D00-E61EEDBD84C1}"/>
              </a:ext>
            </a:extLst>
          </p:cNvPr>
          <p:cNvSpPr txBox="1"/>
          <p:nvPr/>
        </p:nvSpPr>
        <p:spPr>
          <a:xfrm>
            <a:off x="1667435" y="1456283"/>
            <a:ext cx="8796646" cy="75469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אזהה מהם הדברים שאני מצליח להחזיק באופן קבוע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32DFA642-4927-8B69-A22F-C83D41D636E8}"/>
              </a:ext>
            </a:extLst>
          </p:cNvPr>
          <p:cNvSpPr txBox="1"/>
          <p:nvPr/>
        </p:nvSpPr>
        <p:spPr>
          <a:xfrm>
            <a:off x="11110881" y="1250313"/>
            <a:ext cx="538301" cy="1341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71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 Bold"/>
              </a:rPr>
              <a:t>1</a:t>
            </a:r>
          </a:p>
        </p:txBody>
      </p:sp>
      <p:sp>
        <p:nvSpPr>
          <p:cNvPr id="22" name="כותרת 4">
            <a:extLst>
              <a:ext uri="{FF2B5EF4-FFF2-40B4-BE49-F238E27FC236}">
                <a16:creationId xmlns:a16="http://schemas.microsoft.com/office/drawing/2014/main" id="{CCF19FAE-4B61-4CCA-8D8C-C461E1163C49}"/>
              </a:ext>
            </a:extLst>
          </p:cNvPr>
          <p:cNvSpPr txBox="1">
            <a:spLocks/>
          </p:cNvSpPr>
          <p:nvPr/>
        </p:nvSpPr>
        <p:spPr>
          <a:xfrm>
            <a:off x="648801" y="7563"/>
            <a:ext cx="11204028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z="7200" b="1" u="none" strike="noStrike" kern="1200" normalizeH="0" baseline="0" noProof="0" dirty="0">
                <a:ln w="0"/>
                <a:solidFill>
                  <a:srgbClr val="FF8271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צעדים ליצירת עמוד שגרה</a:t>
            </a:r>
            <a:endParaRPr lang="he-IL" sz="7200" dirty="0">
              <a:solidFill>
                <a:srgbClr val="FF827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11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FBF9D-47CD-B865-B954-F27F49A48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2291DF23-B9FA-1216-24E9-6A1F030E6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Heebo" pitchFamily="2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964AD703-D6EF-4AB3-B6DE-D15761855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464" y="977518"/>
            <a:ext cx="4329875" cy="4440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D432923D-32FF-404D-8FBB-64696F2F4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4686" y="1431237"/>
            <a:ext cx="5425966" cy="4101772"/>
          </a:xfrm>
        </p:spPr>
        <p:txBody>
          <a:bodyPr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he-IL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ומהו הדבר </a:t>
            </a:r>
            <a:br>
              <a:rPr lang="he-IL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שתרצו להחזיר/להוסיף לסדר היום?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1165378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F6C0BEEA-241F-2DD9-CA6E-384A3E200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Heebo" pitchFamily="2" charset="-79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370EE0BA-6BF2-4438-9DC1-06B080AC3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824" y="1125988"/>
            <a:ext cx="6411087" cy="4606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כותרת 4">
            <a:extLst>
              <a:ext uri="{FF2B5EF4-FFF2-40B4-BE49-F238E27FC236}">
                <a16:creationId xmlns:a16="http://schemas.microsoft.com/office/drawing/2014/main" id="{769A01E6-61FF-463B-B71E-C6A28C28D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56" y="801242"/>
            <a:ext cx="5348481" cy="4930770"/>
          </a:xfrm>
        </p:spPr>
        <p:txBody>
          <a:bodyPr>
            <a:normAutofit/>
          </a:bodyPr>
          <a:lstStyle/>
          <a:p>
            <a:pPr algn="ctr"/>
            <a:r>
              <a:rPr lang="he-IL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ועכשיו...</a:t>
            </a:r>
            <a:br>
              <a:rPr lang="he-IL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פתחו את היומן וסמנו </a:t>
            </a:r>
            <a:r>
              <a:rPr lang="he-IL" sz="7200" b="1" dirty="0">
                <a:solidFill>
                  <a:srgbClr val="FF73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יום ושעה</a:t>
            </a:r>
            <a:endParaRPr lang="he-IL" sz="7200" dirty="0"/>
          </a:p>
        </p:txBody>
      </p:sp>
    </p:spTree>
    <p:extLst>
      <p:ext uri="{BB962C8B-B14F-4D97-AF65-F5344CB8AC3E}">
        <p14:creationId xmlns:p14="http://schemas.microsoft.com/office/powerpoint/2010/main" val="817275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0DB73-8D52-7F65-4466-AB6CE2B1B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4DDB8375-56A8-4105-0F03-9538E0C20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Heebo" pitchFamily="2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B7D6FDB-5A8B-49E1-9865-AE785B34F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08" y="1385697"/>
            <a:ext cx="5742216" cy="4649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2DCCE7B5-F836-46EB-AB67-64F95DE8B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6123" y="1684382"/>
            <a:ext cx="4921469" cy="372339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he-IL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חשוב לנו שיהיה </a:t>
            </a:r>
            <a:b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בעמוד השגרה </a:t>
            </a:r>
            <a:b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המשותף שלנו?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73852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2BA50-CE6D-90E7-C68A-B812DF541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32D47CE3-29DB-47B6-9433-43CA02B46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Heebo" pitchFamily="2" charset="-79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9C27D6-A24C-0852-9077-66A510E0D15A}"/>
              </a:ext>
            </a:extLst>
          </p:cNvPr>
          <p:cNvSpPr/>
          <p:nvPr/>
        </p:nvSpPr>
        <p:spPr>
          <a:xfrm>
            <a:off x="1680882" y="1788807"/>
            <a:ext cx="8469997" cy="328038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1125"/>
              </a:spcAft>
            </a:pPr>
            <a:r>
              <a:rPr lang="he-IL" sz="7200" b="1" i="0" dirty="0">
                <a:solidFill>
                  <a:srgbClr val="000000"/>
                </a:solidFill>
                <a:effectLst/>
                <a:latin typeface="Guttman Stam1" panose="02010401010101010101" pitchFamily="2" charset="-79"/>
                <a:cs typeface="Guttman Stam1" panose="02010401010101010101" pitchFamily="2" charset="-79"/>
              </a:rPr>
              <a:t>"</a:t>
            </a:r>
            <a:r>
              <a:rPr lang="he-IL" sz="7200" b="1" i="0" dirty="0" err="1">
                <a:solidFill>
                  <a:srgbClr val="000000"/>
                </a:solidFill>
                <a:effectLst/>
                <a:latin typeface="Guttman Stam1" panose="02010401010101010101" pitchFamily="2" charset="-79"/>
                <a:cs typeface="Guttman Stam1" panose="02010401010101010101" pitchFamily="2" charset="-79"/>
              </a:rPr>
              <a:t>תמידים</a:t>
            </a:r>
            <a:r>
              <a:rPr lang="he-IL" sz="7200" b="1" i="0" dirty="0">
                <a:solidFill>
                  <a:srgbClr val="000000"/>
                </a:solidFill>
                <a:effectLst/>
                <a:latin typeface="Guttman Stam1" panose="02010401010101010101" pitchFamily="2" charset="-79"/>
                <a:cs typeface="Guttman Stam1" panose="02010401010101010101" pitchFamily="2" charset="-79"/>
              </a:rPr>
              <a:t> כסדרם ומוספים כהלכתם"</a:t>
            </a:r>
          </a:p>
          <a:p>
            <a:pPr algn="ctr">
              <a:spcAft>
                <a:spcPts val="1125"/>
              </a:spcAft>
            </a:pPr>
            <a:r>
              <a:rPr lang="he-IL" sz="5400" b="1" dirty="0">
                <a:solidFill>
                  <a:srgbClr val="000000"/>
                </a:solidFill>
                <a:latin typeface="Guttman Stam1" panose="02010401010101010101" pitchFamily="2" charset="-79"/>
                <a:cs typeface="Guttman Stam1" panose="02010401010101010101" pitchFamily="2" charset="-79"/>
              </a:rPr>
              <a:t>(מתוך התפילה)</a:t>
            </a:r>
            <a:endParaRPr lang="he-IL" sz="7200" dirty="0">
              <a:latin typeface="Guttman Stam1" panose="02010401010101010101" pitchFamily="2" charset="-79"/>
              <a:cs typeface="Guttman Stam1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0700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5CA28-3BCE-0E19-AB58-7FA82A50D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">
            <a:extLst>
              <a:ext uri="{FF2B5EF4-FFF2-40B4-BE49-F238E27FC236}">
                <a16:creationId xmlns:a16="http://schemas.microsoft.com/office/drawing/2014/main" id="{64BC2B58-EE07-B88C-822E-3DA3D276E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869904BE-B366-9A13-634D-44BA6A81E609}"/>
              </a:ext>
            </a:extLst>
          </p:cNvPr>
          <p:cNvSpPr txBox="1"/>
          <p:nvPr/>
        </p:nvSpPr>
        <p:spPr>
          <a:xfrm>
            <a:off x="1710911" y="3710696"/>
            <a:ext cx="60933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ולאט, אני אומר לעצמי, לאט,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אל תמהר להתרגש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לאט, לאט,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תתחיל להסדיר נשימה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ולשמוח בדקות שבאות והולכות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אל תגרש את השקט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ותמהר לשוב לעיסוקיך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בחוסר מעש מסתתר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גל עוטף של נחמה.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FAA3DE-7AF7-8D20-A7AB-9E945A64A482}"/>
              </a:ext>
            </a:extLst>
          </p:cNvPr>
          <p:cNvSpPr txBox="1"/>
          <p:nvPr/>
        </p:nvSpPr>
        <p:spPr>
          <a:xfrm>
            <a:off x="6308703" y="907211"/>
            <a:ext cx="3922295" cy="36009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חזרה לשגרה/מיכאל זץ</a:t>
            </a:r>
            <a:endParaRPr lang="he-IL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לאט, לאט,</a:t>
            </a:r>
          </a:p>
          <a:p>
            <a:pPr algn="ctr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מתרבים רמזים מוכרים לשגרה.</a:t>
            </a:r>
          </a:p>
          <a:p>
            <a:pPr algn="ctr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הדברים שהשתהו עלינו</a:t>
            </a:r>
          </a:p>
          <a:p>
            <a:pPr algn="ctr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מתמלאים מחדש.</a:t>
            </a:r>
          </a:p>
          <a:p>
            <a:pPr algn="ctr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החיים חוזרים.</a:t>
            </a:r>
          </a:p>
          <a:p>
            <a:pPr algn="ctr" rtl="1"/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אני מרגיש את ההיסוס</a:t>
            </a:r>
          </a:p>
          <a:p>
            <a:pPr algn="ctr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מקנן </a:t>
            </a:r>
            <a:r>
              <a:rPr lang="he-IL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בלבי</a:t>
            </a:r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זה זמני.</a:t>
            </a:r>
          </a:p>
          <a:p>
            <a:pPr algn="ctr" rtl="1"/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זה זמני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C26B6E8-706C-44EF-B722-E5842B7A1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10" y="284982"/>
            <a:ext cx="3898516" cy="3212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7442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2928</TotalTime>
  <Words>648</Words>
  <Application>Microsoft Office PowerPoint</Application>
  <PresentationFormat>מסך רחב</PresentationFormat>
  <Paragraphs>93</Paragraphs>
  <Slides>9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9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Guttman Stam1</vt:lpstr>
      <vt:lpstr>Office Theme</vt:lpstr>
      <vt:lpstr>1_Office Theme</vt:lpstr>
      <vt:lpstr>מצגת של PowerPoint‏</vt:lpstr>
      <vt:lpstr>משהו אחד קטן שאני מצליח לעשות  באופן קבוע  בימים האלה...</vt:lpstr>
      <vt:lpstr>"עמוד שגרה"</vt:lpstr>
      <vt:lpstr>מצגת של PowerPoint‏</vt:lpstr>
      <vt:lpstr>ומהו הדבר  שתרצו להחזיר/להוסיף לסדר היום?</vt:lpstr>
      <vt:lpstr>ועכשיו... פתחו את היומן וסמנו יום ושעה</vt:lpstr>
      <vt:lpstr>מה חשוב לנו שיהיה  בעמוד השגרה  המשותף שלנו?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hadas cohen</dc:creator>
  <cp:lastModifiedBy>איילת רייך</cp:lastModifiedBy>
  <cp:revision>54</cp:revision>
  <dcterms:created xsi:type="dcterms:W3CDTF">2023-10-24T07:33:22Z</dcterms:created>
  <dcterms:modified xsi:type="dcterms:W3CDTF">2025-02-23T08:43:56Z</dcterms:modified>
</cp:coreProperties>
</file>