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notesMasterIdLst>
    <p:notesMasterId r:id="rId12"/>
  </p:notesMasterIdLst>
  <p:sldIdLst>
    <p:sldId id="282" r:id="rId3"/>
    <p:sldId id="266" r:id="rId4"/>
    <p:sldId id="268" r:id="rId5"/>
    <p:sldId id="288" r:id="rId6"/>
    <p:sldId id="285" r:id="rId7"/>
    <p:sldId id="284" r:id="rId8"/>
    <p:sldId id="289" r:id="rId9"/>
    <p:sldId id="290" r:id="rId10"/>
    <p:sldId id="287" r:id="rId1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4A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139" autoAdjust="0"/>
    <p:restoredTop sz="77907" autoAdjust="0"/>
  </p:normalViewPr>
  <p:slideViewPr>
    <p:cSldViewPr snapToGrid="0">
      <p:cViewPr varScale="1">
        <p:scale>
          <a:sx n="68" d="100"/>
          <a:sy n="68" d="100"/>
        </p:scale>
        <p:origin x="1085"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51AF84B3-CFA0-44CE-ACFA-5D8CD9B0422C}" type="datetimeFigureOut">
              <a:rPr lang="he-IL" smtClean="0"/>
              <a:t>ה'/אדר/תשפ"ה</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6B6B473-9B80-4FA2-B58C-21EB45E4E930}" type="slidenum">
              <a:rPr lang="he-IL" smtClean="0"/>
              <a:t>‹#›</a:t>
            </a:fld>
            <a:endParaRPr lang="he-IL"/>
          </a:p>
        </p:txBody>
      </p:sp>
    </p:spTree>
    <p:extLst>
      <p:ext uri="{BB962C8B-B14F-4D97-AF65-F5344CB8AC3E}">
        <p14:creationId xmlns:p14="http://schemas.microsoft.com/office/powerpoint/2010/main" val="52076400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he-IL" b="1" dirty="0" smtClean="0"/>
              <a:t>רקע:</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dirty="0" smtClean="0">
                <a:solidFill>
                  <a:prstClr val="black"/>
                </a:solidFill>
                <a:latin typeface="Assistant" pitchFamily="2" charset="-79"/>
                <a:cs typeface="Assistant" pitchFamily="2" charset="-79"/>
              </a:rPr>
              <a:t>לצד החזרה לתפקוד, </a:t>
            </a:r>
            <a:r>
              <a:rPr lang="he-IL" sz="1200" kern="1200" dirty="0" smtClean="0">
                <a:solidFill>
                  <a:schemeClr val="tx1"/>
                </a:solidFill>
                <a:effectLst/>
                <a:latin typeface="+mn-lt"/>
                <a:ea typeface="+mn-ea"/>
                <a:cs typeface="+mn-cs"/>
              </a:rPr>
              <a:t>בתקופת החזרה לקהילה נבקש לאפשר לצוות החינוכי "מרחב התחברות", מעין חוויה אישית של השתהות, פסק זמן קטן של שקט פנימי ורוגע, מרחב לנשימה ולהתחברות לכוחות. זהו מעין מרחב מעברי שמאפשר לאדם </a:t>
            </a:r>
            <a:r>
              <a:rPr lang="he-IL" sz="1200" dirty="0" smtClean="0">
                <a:latin typeface="Calibri" panose="020F0502020204030204" pitchFamily="34" charset="0"/>
                <a:ea typeface="Calibri" panose="020F0502020204030204" pitchFamily="34" charset="0"/>
                <a:cs typeface="Calibri" panose="020F0502020204030204" pitchFamily="34" charset="0"/>
              </a:rPr>
              <a:t>להסתגל ולהתמקם באופן תהליכי והדרגתי. </a:t>
            </a:r>
            <a:r>
              <a:rPr lang="en-US" sz="1200" dirty="0" smtClean="0">
                <a:latin typeface="Calibri" panose="020F0502020204030204" pitchFamily="34" charset="0"/>
                <a:ea typeface="Calibri" panose="020F0502020204030204" pitchFamily="34" charset="0"/>
                <a:cs typeface="Calibri" panose="020F0502020204030204" pitchFamily="34" charset="0"/>
              </a:rPr>
              <a:t/>
            </a:r>
            <a:br>
              <a:rPr lang="en-US" sz="1200" dirty="0" smtClean="0">
                <a:latin typeface="Calibri" panose="020F0502020204030204" pitchFamily="34" charset="0"/>
                <a:ea typeface="Calibri" panose="020F0502020204030204" pitchFamily="34" charset="0"/>
                <a:cs typeface="Calibri" panose="020F0502020204030204" pitchFamily="34" charset="0"/>
              </a:rPr>
            </a:br>
            <a:r>
              <a:rPr lang="he-IL" sz="1200" dirty="0" smtClean="0">
                <a:effectLst/>
                <a:highlight>
                  <a:srgbClr val="00FF00"/>
                </a:highlight>
                <a:latin typeface="Calibri" panose="020F0502020204030204" pitchFamily="34" charset="0"/>
                <a:ea typeface="Calibri" panose="020F0502020204030204" pitchFamily="34" charset="0"/>
                <a:cs typeface="Calibri" panose="020F0502020204030204" pitchFamily="34" charset="0"/>
              </a:rPr>
              <a:t>המושג "מרחב התחברות" נוצר בהשראת המושג "מרחב פוטנציאלי" (דונלד ויניקוט) המתאר חוויה רגשית בה יכול האדם להשתהות, לנוע בין דמיון למציאות לשחק, לדמיין, ליצור ולהיות נוכח ברגע.</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dirty="0" smtClean="0">
              <a:effectLst/>
              <a:highlight>
                <a:srgbClr val="00FF00"/>
              </a:highlight>
              <a:latin typeface="Calibri" panose="020F0502020204030204" pitchFamily="34" charset="0"/>
              <a:ea typeface="Calibri" panose="020F0502020204030204" pitchFamily="34" charset="0"/>
              <a:cs typeface="Calibri" panose="020F0502020204030204" pitchFamily="34" charset="0"/>
            </a:endParaRPr>
          </a:p>
          <a:p>
            <a:pPr marL="0" marR="0" lvl="0" indent="0" algn="just" defTabSz="914400" rtl="1" eaLnBrk="1" fontAlgn="auto" latinLnBrk="0" hangingPunct="1">
              <a:lnSpc>
                <a:spcPct val="100000"/>
              </a:lnSpc>
              <a:spcBef>
                <a:spcPts val="0"/>
              </a:spcBef>
              <a:spcAft>
                <a:spcPts val="0"/>
              </a:spcAft>
              <a:buClrTx/>
              <a:buSzTx/>
              <a:buFontTx/>
              <a:buNone/>
              <a:tabLst/>
              <a:defRPr/>
            </a:pPr>
            <a:r>
              <a:rPr lang="he-IL" sz="1200" b="0" dirty="0" smtClean="0">
                <a:solidFill>
                  <a:prstClr val="black"/>
                </a:solidFill>
                <a:latin typeface="Assistant" pitchFamily="2" charset="-79"/>
                <a:cs typeface="Assistant" pitchFamily="2" charset="-79"/>
              </a:rPr>
              <a:t>נעודד את אנשי החינוך ליצור, לשהות, לנשום, להתפלל, לשחק, להתחבר לעצמם, לדמיין, לחלום ולהסתגל באופן גמיש למציאות המשתנה </a:t>
            </a:r>
            <a:r>
              <a:rPr lang="he-IL" sz="1200" dirty="0" smtClean="0">
                <a:effectLst/>
                <a:highlight>
                  <a:srgbClr val="00FF00"/>
                </a:highlight>
                <a:latin typeface="Calibri" panose="020F0502020204030204" pitchFamily="34" charset="0"/>
                <a:ea typeface="Calibri" panose="020F0502020204030204" pitchFamily="34" charset="0"/>
                <a:cs typeface="Calibri" panose="020F0502020204030204" pitchFamily="34" charset="0"/>
              </a:rPr>
              <a:t>ונעביר</a:t>
            </a:r>
            <a:r>
              <a:rPr lang="he-IL" sz="1200" dirty="0" smtClean="0">
                <a:solidFill>
                  <a:prstClr val="black"/>
                </a:solidFill>
                <a:latin typeface="Assistant" pitchFamily="2" charset="-79"/>
                <a:cs typeface="Assistant" pitchFamily="2" charset="-79"/>
              </a:rPr>
              <a:t> מסר שאנחנו בתהליך של התחזקות באמונה ושל התרגלות ושזה בסדר שבשגרה שלנו יש במקביל גם רגעי תפקוד וגם רגעי עיבוד.</a:t>
            </a:r>
            <a:endParaRPr lang="he-IL" sz="1200" dirty="0">
              <a:solidFill>
                <a:prstClr val="black"/>
              </a:solidFill>
              <a:latin typeface="Assistant" pitchFamily="2" charset="-79"/>
              <a:cs typeface="Assistant" pitchFamily="2" charset="-79"/>
            </a:endParaRPr>
          </a:p>
        </p:txBody>
      </p:sp>
      <p:sp>
        <p:nvSpPr>
          <p:cNvPr id="4" name="Slide Number Placeholder 3"/>
          <p:cNvSpPr>
            <a:spLocks noGrp="1"/>
          </p:cNvSpPr>
          <p:nvPr>
            <p:ph type="sldNum" sz="quarter" idx="5"/>
          </p:nvPr>
        </p:nvSpPr>
        <p:spPr/>
        <p:txBody>
          <a:bodyPr/>
          <a:lstStyle/>
          <a:p>
            <a:fld id="{3E738EDC-6A69-4AEE-A3BF-EC0BBCFBA62D}" type="slidenum">
              <a:rPr lang="he-IL" smtClean="0"/>
              <a:t>1</a:t>
            </a:fld>
            <a:endParaRPr lang="he-IL"/>
          </a:p>
        </p:txBody>
      </p:sp>
    </p:spTree>
    <p:extLst>
      <p:ext uri="{BB962C8B-B14F-4D97-AF65-F5344CB8AC3E}">
        <p14:creationId xmlns:p14="http://schemas.microsoft.com/office/powerpoint/2010/main" val="520155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1"/>
            <a:r>
              <a:rPr lang="he-IL" sz="1200" kern="1200" dirty="0">
                <a:solidFill>
                  <a:schemeClr val="tx1"/>
                </a:solidFill>
                <a:effectLst/>
                <a:latin typeface="+mn-lt"/>
                <a:ea typeface="+mn-ea"/>
                <a:cs typeface="+mn-cs"/>
              </a:rPr>
              <a:t>אני </a:t>
            </a:r>
            <a:r>
              <a:rPr lang="he-IL" sz="1200" kern="1200" dirty="0" err="1">
                <a:solidFill>
                  <a:schemeClr val="tx1"/>
                </a:solidFill>
                <a:effectLst/>
                <a:latin typeface="+mn-lt"/>
                <a:ea typeface="+mn-ea"/>
                <a:cs typeface="+mn-cs"/>
              </a:rPr>
              <a:t>מזמינ</a:t>
            </a:r>
            <a:r>
              <a:rPr lang="he-IL" sz="1200" kern="1200" dirty="0">
                <a:solidFill>
                  <a:schemeClr val="tx1"/>
                </a:solidFill>
                <a:effectLst/>
                <a:latin typeface="+mn-lt"/>
                <a:ea typeface="+mn-ea"/>
                <a:cs typeface="+mn-cs"/>
              </a:rPr>
              <a:t>/ה אתכם לקום מהכיסא, לנוע במרחב ולמצוא מקום או אדם להישען עליו (קיר, דלת, עץ, גב אל גב, ראש על כתף.)</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נסו להישען ולעצום עיניים, התחברו לנשימות שלכם, נשמו עמוק, באיטיות, בנועם.</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נסו להישען ממש, לסמוך על המשענת שבחרתם ולהתמסר אליה. להרגיש את הרגליים שלכם סומכות על הקרקע, סומכות על המשענת ומרשות לעצמן קצת לשחרר, להרפות, להיות.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נסו לזהות שאפשר להרגיש יציבות גם בהישענות.</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והתמסרו לתחושה</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תנו לזמן לחלוף מעליכם </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דמיינו שאולי עוד מישהו נשען, בדיוק כאן, קצת לפניכם</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אולי מישהו ישען בדיוק כך קצת אחריכם</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ואולי מישהו נשען עכשיו יחד אתכם כאן, או איפשהו אחר בעולם.</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השענו בשקט, הרפו את גופכם, הרפו את ליבכם, הרפו ממחשבותיכם</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קחו לעצמכם זמן שקט - אני כאן.</a:t>
            </a:r>
            <a:endParaRPr lang="en-US" sz="1200" kern="1200" dirty="0">
              <a:solidFill>
                <a:schemeClr val="tx1"/>
              </a:solidFill>
              <a:effectLst/>
              <a:latin typeface="+mn-lt"/>
              <a:ea typeface="+mn-ea"/>
              <a:cs typeface="+mn-cs"/>
            </a:endParaRPr>
          </a:p>
          <a:p>
            <a:pPr rtl="1"/>
            <a:r>
              <a:rPr lang="he-IL"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rtl="1"/>
            <a:r>
              <a:rPr lang="he-IL" sz="1200" b="1" kern="1200" dirty="0">
                <a:solidFill>
                  <a:schemeClr val="tx1"/>
                </a:solidFill>
                <a:effectLst/>
                <a:latin typeface="+mn-lt"/>
                <a:ea typeface="+mn-ea"/>
                <a:cs typeface="+mn-cs"/>
              </a:rPr>
              <a:t>אחרי שתי דקות נזמין את מי שכבר מוכן לפקוח עיניים ולשוב למקום.</a:t>
            </a:r>
            <a:endParaRPr lang="en-US" sz="1200" kern="1200" dirty="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2</a:t>
            </a:fld>
            <a:endParaRPr lang="he-IL"/>
          </a:p>
        </p:txBody>
      </p:sp>
    </p:spTree>
    <p:extLst>
      <p:ext uri="{BB962C8B-B14F-4D97-AF65-F5344CB8AC3E}">
        <p14:creationId xmlns:p14="http://schemas.microsoft.com/office/powerpoint/2010/main" val="3133210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שיח:</a:t>
            </a:r>
          </a:p>
          <a:p>
            <a:pPr marL="342900" lvl="0" indent="-342900" algn="r" rtl="1">
              <a:lnSpc>
                <a:spcPct val="107000"/>
              </a:lnSpc>
              <a:buFont typeface="Symbol" panose="05050102010706020507" pitchFamily="18" charset="2"/>
              <a:buChar char=""/>
            </a:pPr>
            <a:r>
              <a:rPr lang="he-IL" sz="1800" dirty="0" smtClean="0">
                <a:effectLst/>
                <a:latin typeface="Calibri" panose="020F0502020204030204" pitchFamily="34" charset="0"/>
                <a:ea typeface="Calibri" panose="020F0502020204030204" pitchFamily="34" charset="0"/>
                <a:cs typeface="Guttman Yad-Brush" panose="02010401010101010101" pitchFamily="2" charset="-79"/>
              </a:rPr>
              <a:t>מה שלומכם?  </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buFont typeface="Symbol" panose="05050102010706020507" pitchFamily="18" charset="2"/>
              <a:buChar char=""/>
            </a:pPr>
            <a:r>
              <a:rPr lang="he-IL" sz="1800" dirty="0" smtClean="0">
                <a:effectLst/>
                <a:latin typeface="Calibri" panose="020F0502020204030204" pitchFamily="34" charset="0"/>
                <a:ea typeface="Calibri" panose="020F0502020204030204" pitchFamily="34" charset="0"/>
                <a:cs typeface="Guttman Yad-Brush" panose="02010401010101010101" pitchFamily="2" charset="-79"/>
              </a:rPr>
              <a:t>מה </a:t>
            </a:r>
            <a:r>
              <a:rPr lang="he-IL" sz="1800" dirty="0" err="1" smtClean="0">
                <a:effectLst/>
                <a:latin typeface="Calibri" panose="020F0502020204030204" pitchFamily="34" charset="0"/>
                <a:ea typeface="Calibri" panose="020F0502020204030204" pitchFamily="34" charset="0"/>
                <a:cs typeface="Guttman Yad-Brush" panose="02010401010101010101" pitchFamily="2" charset="-79"/>
              </a:rPr>
              <a:t>איפשר</a:t>
            </a:r>
            <a:r>
              <a:rPr lang="he-IL" sz="1800" dirty="0" smtClean="0">
                <a:effectLst/>
                <a:latin typeface="Calibri" panose="020F0502020204030204" pitchFamily="34" charset="0"/>
                <a:ea typeface="Calibri" panose="020F0502020204030204" pitchFamily="34" charset="0"/>
                <a:cs typeface="Guttman Yad-Brush" panose="02010401010101010101" pitchFamily="2" charset="-79"/>
              </a:rPr>
              <a:t> לכם להישען ולהיות נוכחים ברגע ומה הפריע לכם?</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he-IL" sz="1800" dirty="0" smtClean="0">
                <a:effectLst/>
                <a:latin typeface="Calibri" panose="020F0502020204030204" pitchFamily="34" charset="0"/>
                <a:ea typeface="Calibri" panose="020F0502020204030204" pitchFamily="34" charset="0"/>
                <a:cs typeface="Guttman Yad-Brush" panose="02010401010101010101" pitchFamily="2" charset="-79"/>
              </a:rPr>
              <a:t>מה התאפשר לכם?</a:t>
            </a:r>
            <a:endParaRPr lang="en-US"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נשים לב למי שהתקשה להישען. ניתן לכך מקום ונסביר כי עם הזמן נוכל למצוא לנו נקודות הישענות.</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kern="1200" dirty="0" smtClean="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מתוך תשובות המשתתפים נדגים כיצד תרגול ההישענות מאפשר חיבור פנימה לעצמי, חיבור להקב"ה, לצד חיבור לסביבה, למרחב, לזמן החולף. </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he-IL" sz="1200" kern="1200" dirty="0" smtClean="0">
                <a:solidFill>
                  <a:schemeClr val="tx1"/>
                </a:solidFill>
                <a:effectLst/>
                <a:latin typeface="+mn-lt"/>
                <a:ea typeface="+mn-ea"/>
                <a:cs typeface="+mn-cs"/>
              </a:rPr>
              <a:t>למעשה, יצרנו לעצמנו "מרחב התחברות", מעין חוויה אישית, השתהות, פסק זמן קטן של שקט פנימי ורוגע.</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smtClean="0">
                <a:solidFill>
                  <a:schemeClr val="tx1"/>
                </a:solidFill>
                <a:effectLst/>
                <a:latin typeface="+mn-lt"/>
                <a:ea typeface="+mn-ea"/>
                <a:cs typeface="+mn-cs"/>
              </a:rPr>
              <a:t>בתקופת החזרה לקהילה נבקש לאפשר לעצמנו ולתלמידים מרחב כזה כהזדמנות לתמיכה, לעצירה, לנשימה ולהתחברות לכוחות. </a:t>
            </a:r>
            <a:endParaRPr lang="en-US" sz="1200" kern="1200" dirty="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3</a:t>
            </a:fld>
            <a:endParaRPr lang="he-IL"/>
          </a:p>
        </p:txBody>
      </p:sp>
    </p:spTree>
    <p:extLst>
      <p:ext uri="{BB962C8B-B14F-4D97-AF65-F5344CB8AC3E}">
        <p14:creationId xmlns:p14="http://schemas.microsoft.com/office/powerpoint/2010/main" val="2926985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065F5C-A435-5BD0-BFC0-978FBD25DCA1}"/>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D9413379-7723-6179-0345-69502DCBA993}"/>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FE6358BF-DDAE-62C9-ABD9-C865646B0E85}"/>
              </a:ext>
            </a:extLst>
          </p:cNvPr>
          <p:cNvSpPr>
            <a:spLocks noGrp="1"/>
          </p:cNvSpPr>
          <p:nvPr>
            <p:ph type="body" idx="1"/>
          </p:nvPr>
        </p:nvSpPr>
        <p:spPr/>
        <p:txBody>
          <a:bodyPr/>
          <a:lstStyle/>
          <a:p>
            <a:pPr rtl="1"/>
            <a:r>
              <a:rPr lang="he-IL" sz="1200" kern="1200" dirty="0">
                <a:solidFill>
                  <a:schemeClr val="tx1"/>
                </a:solidFill>
                <a:effectLst/>
                <a:latin typeface="+mn-lt"/>
                <a:ea typeface="+mn-ea"/>
                <a:cs typeface="+mn-cs"/>
              </a:rPr>
              <a:t>נקריא את שורת השיר מאת המשורר אדמיאל קוסמן: "מְבֻקָש מָקוֹם שָקֵט עָלָיו תוּנַח הַנֶפֶש" ונשאל – </a:t>
            </a:r>
            <a:endParaRPr lang="en-US" sz="1200" kern="1200" dirty="0">
              <a:solidFill>
                <a:schemeClr val="tx1"/>
              </a:solidFill>
              <a:effectLst/>
              <a:latin typeface="+mn-lt"/>
              <a:ea typeface="+mn-ea"/>
              <a:cs typeface="+mn-cs"/>
            </a:endParaRPr>
          </a:p>
          <a:p>
            <a:pPr lvl="0" rtl="1"/>
            <a:r>
              <a:rPr lang="he-IL" sz="1200" b="1" kern="1200" dirty="0">
                <a:solidFill>
                  <a:schemeClr val="tx1"/>
                </a:solidFill>
                <a:effectLst/>
                <a:latin typeface="+mn-lt"/>
                <a:ea typeface="+mn-ea"/>
                <a:cs typeface="+mn-cs"/>
              </a:rPr>
              <a:t>למה אתם זקוקים בתקופה הזאת כדי להרגיש שאתם מסוגלים לתת לנפש שלכם להישען, לנוח, לשהות?</a:t>
            </a:r>
            <a:endParaRPr lang="en-US" sz="1200" b="1" kern="1200" dirty="0">
              <a:solidFill>
                <a:schemeClr val="tx1"/>
              </a:solidFill>
              <a:effectLst/>
              <a:latin typeface="+mn-lt"/>
              <a:ea typeface="+mn-ea"/>
              <a:cs typeface="+mn-cs"/>
            </a:endParaRPr>
          </a:p>
          <a:p>
            <a:pPr lvl="0" rtl="1"/>
            <a:r>
              <a:rPr lang="he-IL" sz="1200" b="1" kern="1200" dirty="0">
                <a:solidFill>
                  <a:schemeClr val="tx1"/>
                </a:solidFill>
                <a:effectLst/>
                <a:latin typeface="+mn-lt"/>
                <a:ea typeface="+mn-ea"/>
                <a:cs typeface="+mn-cs"/>
              </a:rPr>
              <a:t>אם הייתם יכולים לבחור משענת מטאפורית לנפש שלכם, במה הייתם בוחרים?</a:t>
            </a:r>
          </a:p>
          <a:p>
            <a:pPr lvl="0" rtl="1"/>
            <a:endParaRPr lang="he-IL" sz="1200" kern="1200" dirty="0">
              <a:solidFill>
                <a:schemeClr val="tx1"/>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a:solidFill>
                  <a:schemeClr val="tx1"/>
                </a:solidFill>
                <a:effectLst/>
                <a:latin typeface="+mn-lt"/>
                <a:ea typeface="+mn-ea"/>
                <a:cs typeface="+mn-cs"/>
              </a:rPr>
              <a:t>מתוך תשובות המשתתפים ננסה לבדוק יחד - </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b="1" kern="1200" dirty="0">
                <a:solidFill>
                  <a:schemeClr val="tx1"/>
                </a:solidFill>
                <a:effectLst/>
                <a:latin typeface="+mn-lt"/>
                <a:ea typeface="+mn-ea"/>
                <a:cs typeface="+mn-cs"/>
              </a:rPr>
              <a:t>מה משותף </a:t>
            </a:r>
            <a:r>
              <a:rPr lang="he-IL" sz="1200" b="1" kern="1200" dirty="0" smtClean="0">
                <a:solidFill>
                  <a:schemeClr val="tx1"/>
                </a:solidFill>
                <a:effectLst/>
                <a:latin typeface="+mn-lt"/>
                <a:ea typeface="+mn-ea"/>
                <a:cs typeface="+mn-cs"/>
              </a:rPr>
              <a:t>לתשובות? </a:t>
            </a:r>
            <a:r>
              <a:rPr lang="he-IL" sz="1200" b="1" kern="1200" dirty="0">
                <a:solidFill>
                  <a:schemeClr val="tx1"/>
                </a:solidFill>
                <a:effectLst/>
                <a:latin typeface="+mn-lt"/>
                <a:ea typeface="+mn-ea"/>
                <a:cs typeface="+mn-cs"/>
              </a:rPr>
              <a:t>מה מאפיין את המטאפורות? מה אפשר ללמוד מתוכן שחשוב שיהיה ב"משענת לנפש"? </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a:solidFill>
                  <a:schemeClr val="tx1"/>
                </a:solidFill>
                <a:effectLst/>
                <a:latin typeface="+mn-lt"/>
                <a:ea typeface="+mn-ea"/>
                <a:cs typeface="+mn-cs"/>
              </a:rPr>
              <a:t>(דוגמאות למאפיינים – מאפשר ביטוי עצמי אותנטי, מעניק תחושת רוגע, שלווה, ביטחון. מאפשר לא לחשוב, סוג של חלום, דמיון, משחק... מקום בטוח).</a:t>
            </a:r>
            <a:endParaRPr lang="en-US" sz="1200" kern="1200" dirty="0">
              <a:solidFill>
                <a:schemeClr val="tx1"/>
              </a:solidFill>
              <a:effectLst/>
              <a:latin typeface="+mn-lt"/>
              <a:ea typeface="+mn-ea"/>
              <a:cs typeface="+mn-cs"/>
            </a:endParaRPr>
          </a:p>
        </p:txBody>
      </p:sp>
      <p:sp>
        <p:nvSpPr>
          <p:cNvPr id="4" name="מציין מיקום של מספר שקופית 3">
            <a:extLst>
              <a:ext uri="{FF2B5EF4-FFF2-40B4-BE49-F238E27FC236}">
                <a16:creationId xmlns:a16="http://schemas.microsoft.com/office/drawing/2014/main" id="{8461772A-BBF0-1B04-F312-2C93CCF70497}"/>
              </a:ext>
            </a:extLst>
          </p:cNvPr>
          <p:cNvSpPr>
            <a:spLocks noGrp="1"/>
          </p:cNvSpPr>
          <p:nvPr>
            <p:ph type="sldNum" sz="quarter" idx="5"/>
          </p:nvPr>
        </p:nvSpPr>
        <p:spPr/>
        <p:txBody>
          <a:bodyPr/>
          <a:lstStyle/>
          <a:p>
            <a:fld id="{66B6B473-9B80-4FA2-B58C-21EB45E4E930}" type="slidenum">
              <a:rPr lang="he-IL" smtClean="0"/>
              <a:t>4</a:t>
            </a:fld>
            <a:endParaRPr lang="he-IL"/>
          </a:p>
        </p:txBody>
      </p:sp>
    </p:spTree>
    <p:extLst>
      <p:ext uri="{BB962C8B-B14F-4D97-AF65-F5344CB8AC3E}">
        <p14:creationId xmlns:p14="http://schemas.microsoft.com/office/powerpoint/2010/main" val="609623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5</a:t>
            </a:fld>
            <a:endParaRPr lang="he-IL"/>
          </a:p>
        </p:txBody>
      </p:sp>
    </p:spTree>
    <p:extLst>
      <p:ext uri="{BB962C8B-B14F-4D97-AF65-F5344CB8AC3E}">
        <p14:creationId xmlns:p14="http://schemas.microsoft.com/office/powerpoint/2010/main" val="3628853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sz="1200" kern="1200" dirty="0">
                <a:solidFill>
                  <a:schemeClr val="tx1"/>
                </a:solidFill>
                <a:effectLst/>
                <a:latin typeface="+mn-lt"/>
                <a:ea typeface="+mn-ea"/>
                <a:cs typeface="+mn-cs"/>
              </a:rPr>
              <a:t>מתוך המאפיינים שעלו בשיח נסביר את המושג "מרחב התחברות".</a:t>
            </a:r>
          </a:p>
          <a:p>
            <a:pPr algn="just" rtl="1"/>
            <a:r>
              <a:rPr lang="he-IL" sz="1800"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'מרחב התחברות'</a:t>
            </a:r>
            <a:r>
              <a:rPr lang="he-IL"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 מעין חוויית-מעבר שמאפשרת לאדם השב להסתגל ולהתמקם באופן תהליכי והדרגתי. התנסות חווייתית בה מתקיימים תנאים ופעולות אשר בעזרתם יכול התלמיד לחוש שהוא נמצא במקום רגיש.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 rtl="1"/>
            <a:r>
              <a:rPr lang="he-IL" sz="1800" dirty="0">
                <a:effectLst/>
                <a:latin typeface="Calibri" panose="020F0502020204030204" pitchFamily="34" charset="0"/>
                <a:ea typeface="Calibri" panose="020F0502020204030204" pitchFamily="34" charset="0"/>
                <a:cs typeface="Calibri" panose="020F0502020204030204" pitchFamily="34" charset="0"/>
              </a:rPr>
              <a:t>מרחב זמן או מקום בו אפשר להיזכר בכוחות ולהתחבר אליהם, לחזור בהדרגה לתפקידים קודמים, להתנסות ולבחור מחדש. מרחב התנסות חוויתי בתנאים מוגנים ובתחושת הכלה.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 rtl="1"/>
            <a:r>
              <a:rPr lang="he-IL" sz="1800" dirty="0">
                <a:effectLst/>
                <a:highlight>
                  <a:srgbClr val="00FF00"/>
                </a:highlight>
                <a:latin typeface="Calibri" panose="020F0502020204030204" pitchFamily="34" charset="0"/>
                <a:ea typeface="Calibri" panose="020F0502020204030204" pitchFamily="34" charset="0"/>
                <a:cs typeface="Calibri" panose="020F0502020204030204" pitchFamily="34" charset="0"/>
              </a:rPr>
              <a:t>המושג "מרחב התחברות" נוצר בהשראת המושג "מרחב פוטנציאלי" (דונלד ויניקוט) המתאר חוויה רגשית בה יכול האדם להשתהות, לנוע בין דמיון למציאות לשחק, לדמיין, ליצור  ולהיות נוכח ברגע.</a:t>
            </a:r>
            <a:endParaRPr lang="he-IL" sz="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6</a:t>
            </a:fld>
            <a:endParaRPr lang="he-IL"/>
          </a:p>
        </p:txBody>
      </p:sp>
    </p:spTree>
    <p:extLst>
      <p:ext uri="{BB962C8B-B14F-4D97-AF65-F5344CB8AC3E}">
        <p14:creationId xmlns:p14="http://schemas.microsoft.com/office/powerpoint/2010/main" val="221203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BDBE60-64DC-4B05-1811-41FFCB78A3A0}"/>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00FFDB31-7961-C43E-C96A-CA07A78128EF}"/>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3EA243E5-EEA0-FAAA-EAAA-C9610E0B09AD}"/>
              </a:ext>
            </a:extLst>
          </p:cNvPr>
          <p:cNvSpPr>
            <a:spLocks noGrp="1"/>
          </p:cNvSpPr>
          <p:nvPr>
            <p:ph type="body" idx="1"/>
          </p:nvPr>
        </p:nvSpPr>
        <p:spPr/>
        <p:txBody>
          <a:bodyPr/>
          <a:lstStyle/>
          <a:p>
            <a:pPr algn="just" rtl="1"/>
            <a:r>
              <a:rPr lang="he-IL" sz="1800" b="1" dirty="0">
                <a:effectLst/>
                <a:latin typeface="Calibri" panose="020F0502020204030204" pitchFamily="34" charset="0"/>
                <a:ea typeface="Calibri" panose="020F0502020204030204" pitchFamily="34" charset="0"/>
                <a:cs typeface="Calibri" panose="020F0502020204030204" pitchFamily="34" charset="0"/>
              </a:rPr>
              <a:t>'מרחב-התחברות'</a:t>
            </a:r>
            <a:r>
              <a:rPr lang="he-IL" sz="1800" dirty="0">
                <a:effectLst/>
                <a:latin typeface="Calibri" panose="020F0502020204030204" pitchFamily="34" charset="0"/>
                <a:ea typeface="Calibri" panose="020F0502020204030204" pitchFamily="34" charset="0"/>
                <a:cs typeface="Calibri" panose="020F0502020204030204" pitchFamily="34" charset="0"/>
              </a:rPr>
              <a:t> יתאפשר בעזרת יצירת הזדמנויות למגוון פעילויות משחק, יצירתיות והתנסות שבעזרתן כל אחד יוכל להשיב לעצמו, בדרכו ובקצב שלו, את תחושת השייכות ואת האמון בשגרה, ויחד, כולם ישובו לעבוד/ללמוד כקבוצת שייכות, תוך הכרה משותפת בכאב אך גם בכוח להתמודד ובתקווה.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just" rtl="1"/>
            <a:r>
              <a:rPr lang="he-IL" sz="1800" dirty="0">
                <a:effectLst/>
                <a:latin typeface="Calibri" panose="020F0502020204030204" pitchFamily="34" charset="0"/>
                <a:ea typeface="Calibri" panose="020F0502020204030204" pitchFamily="34" charset="0"/>
                <a:cs typeface="Calibri" panose="020F0502020204030204" pitchFamily="34" charset="0"/>
              </a:rPr>
              <a:t>מרחב בו יוכלו </a:t>
            </a:r>
            <a:r>
              <a:rPr lang="he-IL" sz="18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לשהות, להתארגן מחדש, להתחבר לעצמם, לדמיין, לחלום, ליצור ולאפשר להם את התהליך ההדרגתי שנדרש לכל אחד ואחת</a:t>
            </a:r>
            <a:r>
              <a:rPr lang="he-IL" sz="1800" dirty="0">
                <a:effectLst/>
                <a:latin typeface="Calibri" panose="020F0502020204030204" pitchFamily="34" charset="0"/>
                <a:ea typeface="Calibri" panose="020F0502020204030204" pitchFamily="34" charset="0"/>
                <a:cs typeface="Calibri" panose="020F050202020403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מציין מיקום של מספר שקופית 3">
            <a:extLst>
              <a:ext uri="{FF2B5EF4-FFF2-40B4-BE49-F238E27FC236}">
                <a16:creationId xmlns:a16="http://schemas.microsoft.com/office/drawing/2014/main" id="{EC70A1BD-63BB-90DF-71A2-594C25D08E61}"/>
              </a:ext>
            </a:extLst>
          </p:cNvPr>
          <p:cNvSpPr>
            <a:spLocks noGrp="1"/>
          </p:cNvSpPr>
          <p:nvPr>
            <p:ph type="sldNum" sz="quarter" idx="5"/>
          </p:nvPr>
        </p:nvSpPr>
        <p:spPr/>
        <p:txBody>
          <a:bodyPr/>
          <a:lstStyle/>
          <a:p>
            <a:fld id="{66B6B473-9B80-4FA2-B58C-21EB45E4E930}" type="slidenum">
              <a:rPr lang="he-IL" smtClean="0"/>
              <a:t>7</a:t>
            </a:fld>
            <a:endParaRPr lang="he-IL"/>
          </a:p>
        </p:txBody>
      </p:sp>
    </p:spTree>
    <p:extLst>
      <p:ext uri="{BB962C8B-B14F-4D97-AF65-F5344CB8AC3E}">
        <p14:creationId xmlns:p14="http://schemas.microsoft.com/office/powerpoint/2010/main" val="2744887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a:solidFill>
                  <a:schemeClr val="tx1"/>
                </a:solidFill>
                <a:effectLst/>
                <a:latin typeface="+mn-lt"/>
                <a:ea typeface="+mn-ea"/>
                <a:cs typeface="+mn-cs"/>
              </a:rPr>
              <a:t>הרחבה למנחה:</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a:solidFill>
                  <a:schemeClr val="tx1"/>
                </a:solidFill>
                <a:effectLst/>
                <a:latin typeface="+mn-lt"/>
                <a:ea typeface="+mn-ea"/>
                <a:cs typeface="+mn-cs"/>
              </a:rPr>
              <a:t>שהות ב</a:t>
            </a:r>
            <a:r>
              <a:rPr lang="he-IL" sz="1200" b="1" kern="1200" dirty="0">
                <a:solidFill>
                  <a:schemeClr val="tx1"/>
                </a:solidFill>
                <a:effectLst/>
                <a:latin typeface="+mn-lt"/>
                <a:ea typeface="+mn-ea"/>
                <a:cs typeface="+mn-cs"/>
              </a:rPr>
              <a:t>'מרחב התחברות' </a:t>
            </a:r>
            <a:r>
              <a:rPr lang="he-IL" sz="1200" kern="1200" dirty="0">
                <a:solidFill>
                  <a:schemeClr val="tx1"/>
                </a:solidFill>
                <a:effectLst/>
                <a:latin typeface="+mn-lt"/>
                <a:ea typeface="+mn-ea"/>
                <a:cs typeface="+mn-cs"/>
              </a:rPr>
              <a:t>תעזור לכם ולתלמידים להיות בתהליך של התרגלות ולדעת שזה בסדר להרגיש קצת "בדרך". </a:t>
            </a:r>
          </a:p>
          <a:p>
            <a:pPr marL="0" marR="0" lvl="0" indent="0" algn="r" defTabSz="914400" rtl="1" eaLnBrk="1" fontAlgn="auto" latinLnBrk="0" hangingPunct="1">
              <a:lnSpc>
                <a:spcPct val="100000"/>
              </a:lnSpc>
              <a:spcBef>
                <a:spcPts val="0"/>
              </a:spcBef>
              <a:spcAft>
                <a:spcPts val="0"/>
              </a:spcAft>
              <a:buClrTx/>
              <a:buSzTx/>
              <a:buFontTx/>
              <a:buNone/>
              <a:tabLst/>
              <a:defRPr/>
            </a:pPr>
            <a:r>
              <a:rPr lang="he-IL" sz="1200" kern="1200" dirty="0">
                <a:solidFill>
                  <a:schemeClr val="tx1"/>
                </a:solidFill>
                <a:effectLst/>
                <a:latin typeface="+mn-lt"/>
                <a:ea typeface="+mn-ea"/>
                <a:cs typeface="+mn-cs"/>
              </a:rPr>
              <a:t>דרך שמשרטטת רציפות – "שוב!", דרך שעוזרת להתחבר לכוחות, להרגלים ולכלים שהיו לנו בעבר ואחרים שנרכשו ופותחו בתקופה האחרונה (תפקיד קודם שהיה לי, למה הייתי רוצה לחזור שוב? דברים חדשים, ודברים שאשמח לא לחזור אליהם) מרחב שמעביר מסר שהחזרה היא צומת דרכים שמאפשרת לנו לבחור היכן לשמור על הרציפות והיכן לבחור בשינוי.</a:t>
            </a:r>
            <a:endParaRPr lang="en-US" sz="1200" kern="1200" dirty="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8</a:t>
            </a:fld>
            <a:endParaRPr lang="he-IL"/>
          </a:p>
        </p:txBody>
      </p:sp>
    </p:spTree>
    <p:extLst>
      <p:ext uri="{BB962C8B-B14F-4D97-AF65-F5344CB8AC3E}">
        <p14:creationId xmlns:p14="http://schemas.microsoft.com/office/powerpoint/2010/main" val="2804232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אפשר להזמין לשתף, לכתוב </a:t>
            </a:r>
            <a:r>
              <a:rPr lang="he-IL"/>
              <a:t>את המשפטים, </a:t>
            </a:r>
            <a:r>
              <a:rPr lang="he-IL" dirty="0"/>
              <a:t>להעניק אותם אחד לשני, לייצר לוח שיתופי שייתלה בחדר המורים.</a:t>
            </a: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9</a:t>
            </a:fld>
            <a:endParaRPr lang="he-IL"/>
          </a:p>
        </p:txBody>
      </p:sp>
    </p:spTree>
    <p:extLst>
      <p:ext uri="{BB962C8B-B14F-4D97-AF65-F5344CB8AC3E}">
        <p14:creationId xmlns:p14="http://schemas.microsoft.com/office/powerpoint/2010/main" val="2541086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B88A180-F993-29A4-8874-865A1C07F2A8}"/>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6FCF00BF-0DC6-73B1-3FE2-745397290B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3D82F82A-E9EA-C693-C542-4F008F727F66}"/>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51B8E1DD-8095-98AE-8113-ABCF4147238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2EF97A9-6ED2-B563-D586-479EAACD4AAC}"/>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4158346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878F799-C07C-1801-1005-F3B5CC68CD4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EEBC6ADD-D72E-4151-0BB3-3EE571D3BED9}"/>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2E2FC81-2422-778B-1E24-1A327DC3DA89}"/>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8EF7C117-6337-2F56-D2F9-E9788E90496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5A8ED32-5707-8328-CB01-FFFAFF940798}"/>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2517480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89C79D6A-C781-525C-8025-C522254196B3}"/>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132A22AE-ECDD-6C99-DFC7-58D2CE201C59}"/>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44948A6-EEBA-C03A-B008-6F38E5745540}"/>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24C8D415-5F5D-A036-79DE-459018073B8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42FBE29-AD37-1661-CDBD-CA273F3DD1E0}"/>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2549015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4064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66485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488020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41164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2559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13834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2808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07370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FF9757-45B1-9604-EF43-33474D9F649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79EB3A6E-B5AD-CD48-88D8-9E98473FECDB}"/>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EF7A45D-A285-1EA4-6730-E5B52C0F5BE0}"/>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2660C325-F327-0C40-BB63-426202B54AC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410C7A5-F22E-A226-0D60-248C4383E560}"/>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33615579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629942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116777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34957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7160312-FE76-2262-3D3E-213EEE6C2EF2}"/>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26C60F95-76D3-214C-33E9-D375BC8EAB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D04AE684-290B-D7FD-8331-AFA8785A26CC}"/>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3ADA7BF8-C142-296F-C5C2-9C2EE36E4B05}"/>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A5A564D-3CF7-8970-87AE-3680473C6F00}"/>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2048905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95DA3EC-2A2D-B5C7-65BA-4B5D370CDC5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B2F56815-12F8-9402-B6E4-93B961FC0CA7}"/>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A873F9E7-AAA9-D06A-2A82-D8615B794476}"/>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B3406673-B540-60F3-5AEE-C9D8347EA5BE}"/>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6" name="מציין מיקום של כותרת תחתונה 5">
            <a:extLst>
              <a:ext uri="{FF2B5EF4-FFF2-40B4-BE49-F238E27FC236}">
                <a16:creationId xmlns:a16="http://schemas.microsoft.com/office/drawing/2014/main" id="{641BEE47-0F85-8456-BC14-1C3EFEB3E7A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A6C567D0-174F-2C58-D045-4F0AA40AE532}"/>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275731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8A552BF-F17A-F389-CF38-5F7B90810909}"/>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D874F4A4-9B06-2EA4-23CD-FBF1CAD48E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32CF8FAE-5AFE-D7E5-61A1-25ED5AE65AEF}"/>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3793485E-F6CB-744D-FBF2-4D9E2D44DF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C092DD1A-6F0A-991E-9737-1D912C3AC88A}"/>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540520A0-1547-5759-9A1B-17D7E59CEDD1}"/>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8" name="מציין מיקום של כותרת תחתונה 7">
            <a:extLst>
              <a:ext uri="{FF2B5EF4-FFF2-40B4-BE49-F238E27FC236}">
                <a16:creationId xmlns:a16="http://schemas.microsoft.com/office/drawing/2014/main" id="{1134887A-E03A-E766-3CE3-F3BEE831A822}"/>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44E029B8-F4B6-D107-65B9-D2AAB3EE289C}"/>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3143901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4AD7564-E798-471E-7A92-C43729E1F93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BBBEBC28-030A-6B02-7D3C-F8B8F465D535}"/>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4" name="מציין מיקום של כותרת תחתונה 3">
            <a:extLst>
              <a:ext uri="{FF2B5EF4-FFF2-40B4-BE49-F238E27FC236}">
                <a16:creationId xmlns:a16="http://schemas.microsoft.com/office/drawing/2014/main" id="{42AD3F31-FC85-C26C-D763-22C58A8CC41C}"/>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58BFF0EC-02D1-1AD8-56CD-0C13BFDE283C}"/>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1417553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6F05B19F-127D-0FA9-04F1-D29ADC6CF1A5}"/>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3" name="מציין מיקום של כותרת תחתונה 2">
            <a:extLst>
              <a:ext uri="{FF2B5EF4-FFF2-40B4-BE49-F238E27FC236}">
                <a16:creationId xmlns:a16="http://schemas.microsoft.com/office/drawing/2014/main" id="{93E4BF68-F559-CC60-D5FA-EB74A5E8F3D1}"/>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12784BA6-F80D-115D-AAEE-82EBCE244D71}"/>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3709084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F4C760A-3D96-FC6C-0CF1-D3430A2C6205}"/>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90661271-916C-7E90-F1F4-3B4675F6D7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5898518E-669B-44FC-CD34-25011E34C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4FA9EDF7-CE6E-702F-1AB4-2F8EC9989698}"/>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6" name="מציין מיקום של כותרת תחתונה 5">
            <a:extLst>
              <a:ext uri="{FF2B5EF4-FFF2-40B4-BE49-F238E27FC236}">
                <a16:creationId xmlns:a16="http://schemas.microsoft.com/office/drawing/2014/main" id="{ABB0E263-0865-6CE5-7A6C-81C2147661C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73FC01B4-2FB7-BE2E-1FB4-02829B7165DF}"/>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3657453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2027108-0E2E-2CB0-56DD-9D586E23EDAB}"/>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85A67747-50C5-4355-A695-FB71AD9A34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32CAC251-5FA9-5BD0-958D-56260C7C34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B193DF3A-1E42-9FBE-76A9-B3C43FAE0CE4}"/>
              </a:ext>
            </a:extLst>
          </p:cNvPr>
          <p:cNvSpPr>
            <a:spLocks noGrp="1"/>
          </p:cNvSpPr>
          <p:nvPr>
            <p:ph type="dt" sz="half" idx="10"/>
          </p:nvPr>
        </p:nvSpPr>
        <p:spPr/>
        <p:txBody>
          <a:bodyPr/>
          <a:lstStyle/>
          <a:p>
            <a:fld id="{CA5D0944-E242-4477-92BC-66FBEE46AE3C}" type="datetimeFigureOut">
              <a:rPr lang="he-IL" smtClean="0"/>
              <a:t>ה'/אדר/תשפ"ה</a:t>
            </a:fld>
            <a:endParaRPr lang="he-IL"/>
          </a:p>
        </p:txBody>
      </p:sp>
      <p:sp>
        <p:nvSpPr>
          <p:cNvPr id="6" name="מציין מיקום של כותרת תחתונה 5">
            <a:extLst>
              <a:ext uri="{FF2B5EF4-FFF2-40B4-BE49-F238E27FC236}">
                <a16:creationId xmlns:a16="http://schemas.microsoft.com/office/drawing/2014/main" id="{52AB4D7B-9109-56C9-A2AA-2C2E7F3ED68A}"/>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FE6F23E9-AAB8-8091-5BB9-BAB64ABFAEAE}"/>
              </a:ext>
            </a:extLst>
          </p:cNvPr>
          <p:cNvSpPr>
            <a:spLocks noGrp="1"/>
          </p:cNvSpPr>
          <p:nvPr>
            <p:ph type="sldNum" sz="quarter" idx="12"/>
          </p:nvPr>
        </p:nvSpPr>
        <p:spPr/>
        <p:txBody>
          <a:bodyPr/>
          <a:lstStyle/>
          <a:p>
            <a:fld id="{4443EBD8-5D83-4369-A0BC-5F70B664C82D}" type="slidenum">
              <a:rPr lang="he-IL" smtClean="0"/>
              <a:t>‹#›</a:t>
            </a:fld>
            <a:endParaRPr lang="he-IL"/>
          </a:p>
        </p:txBody>
      </p:sp>
    </p:spTree>
    <p:extLst>
      <p:ext uri="{BB962C8B-B14F-4D97-AF65-F5344CB8AC3E}">
        <p14:creationId xmlns:p14="http://schemas.microsoft.com/office/powerpoint/2010/main" val="3407777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6B1E1D9D-6BA3-BC36-3DFD-19411123F41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B749E219-E8EE-3C60-AAAE-A352DA62F98A}"/>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3CCE79A9-F22C-BE39-1756-38C0873F0C31}"/>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A5D0944-E242-4477-92BC-66FBEE46AE3C}" type="datetimeFigureOut">
              <a:rPr lang="he-IL" smtClean="0"/>
              <a:t>ה'/אדר/תשפ"ה</a:t>
            </a:fld>
            <a:endParaRPr lang="he-IL"/>
          </a:p>
        </p:txBody>
      </p:sp>
      <p:sp>
        <p:nvSpPr>
          <p:cNvPr id="5" name="מציין מיקום של כותרת תחתונה 4">
            <a:extLst>
              <a:ext uri="{FF2B5EF4-FFF2-40B4-BE49-F238E27FC236}">
                <a16:creationId xmlns:a16="http://schemas.microsoft.com/office/drawing/2014/main" id="{3413E1EA-E125-E6FE-7B7E-5EAE12922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C9F1ED51-6B4E-BE7A-70CD-533F15BB9818}"/>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443EBD8-5D83-4369-A0BC-5F70B664C82D}" type="slidenum">
              <a:rPr lang="he-IL" smtClean="0"/>
              <a:t>‹#›</a:t>
            </a:fld>
            <a:endParaRPr lang="he-IL"/>
          </a:p>
        </p:txBody>
      </p:sp>
    </p:spTree>
    <p:extLst>
      <p:ext uri="{BB962C8B-B14F-4D97-AF65-F5344CB8AC3E}">
        <p14:creationId xmlns:p14="http://schemas.microsoft.com/office/powerpoint/2010/main" val="2043408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3/5/2025</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664774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8.xml"/><Relationship Id="rId5" Type="http://schemas.openxmlformats.org/officeDocument/2006/relationships/image" Target="../media/image6.png"/><Relationship Id="rId4" Type="http://schemas.openxmlformats.org/officeDocument/2006/relationships/image" Target="../media/image5.sv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image" Target="../media/image13.svg"/><Relationship Id="rId5" Type="http://schemas.openxmlformats.org/officeDocument/2006/relationships/image" Target="../media/image9.png"/><Relationship Id="rId4" Type="http://schemas.openxmlformats.org/officeDocument/2006/relationships/image" Target="../media/image11.sv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8.xml"/><Relationship Id="rId5" Type="http://schemas.microsoft.com/office/2007/relationships/hdphoto" Target="../media/hdphoto1.wdp"/><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image" Target="../media/image19.svg"/><Relationship Id="rId5" Type="http://schemas.openxmlformats.org/officeDocument/2006/relationships/image" Target="../media/image14.png"/><Relationship Id="rId4" Type="http://schemas.openxmlformats.org/officeDocument/2006/relationships/image" Target="../media/image17.sv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19.svg"/><Relationship Id="rId5" Type="http://schemas.openxmlformats.org/officeDocument/2006/relationships/image" Target="../media/image14.png"/><Relationship Id="rId4" Type="http://schemas.openxmlformats.org/officeDocument/2006/relationships/image" Target="../media/image17.sv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image" Target="../media/image21.svg"/><Relationship Id="rId5" Type="http://schemas.openxmlformats.org/officeDocument/2006/relationships/image" Target="../media/image15.png"/><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6EB1ACF-127B-7789-4E95-C1DC7F9F7650}"/>
              </a:ext>
            </a:extLst>
          </p:cNvPr>
          <p:cNvSpPr/>
          <p:nvPr/>
        </p:nvSpPr>
        <p:spPr>
          <a:xfrm>
            <a:off x="0" y="0"/>
            <a:ext cx="12192000" cy="6858000"/>
          </a:xfrm>
          <a:prstGeom prst="rec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latin typeface="Calibri" panose="020F0502020204030204" pitchFamily="34" charset="0"/>
              <a:ea typeface="Calibri" panose="020F0502020204030204" pitchFamily="34" charset="0"/>
              <a:cs typeface="Calibri" panose="020F0502020204030204" pitchFamily="34" charset="0"/>
            </a:endParaRPr>
          </a:p>
        </p:txBody>
      </p:sp>
      <p:grpSp>
        <p:nvGrpSpPr>
          <p:cNvPr id="2" name="Group 2"/>
          <p:cNvGrpSpPr/>
          <p:nvPr/>
        </p:nvGrpSpPr>
        <p:grpSpPr>
          <a:xfrm>
            <a:off x="274069" y="264516"/>
            <a:ext cx="11643863" cy="6328968"/>
            <a:chOff x="0" y="0"/>
            <a:chExt cx="5304118" cy="2883029"/>
          </a:xfrm>
        </p:grpSpPr>
        <p:sp>
          <p:nvSpPr>
            <p:cNvPr id="3" name="Freeform 3"/>
            <p:cNvSpPr/>
            <p:nvPr/>
          </p:nvSpPr>
          <p:spPr>
            <a:xfrm>
              <a:off x="10160" y="16510"/>
              <a:ext cx="5281258" cy="2855089"/>
            </a:xfrm>
            <a:custGeom>
              <a:avLst/>
              <a:gdLst/>
              <a:ahLst/>
              <a:cxnLst/>
              <a:rect l="l" t="t" r="r" b="b"/>
              <a:pathLst>
                <a:path w="5281258" h="2855089">
                  <a:moveTo>
                    <a:pt x="5281258" y="2855089"/>
                  </a:moveTo>
                  <a:lnTo>
                    <a:pt x="0" y="2847469"/>
                  </a:lnTo>
                  <a:lnTo>
                    <a:pt x="0" y="1003446"/>
                  </a:lnTo>
                  <a:lnTo>
                    <a:pt x="17780" y="19050"/>
                  </a:lnTo>
                  <a:lnTo>
                    <a:pt x="2631561" y="0"/>
                  </a:lnTo>
                  <a:lnTo>
                    <a:pt x="5262208" y="5080"/>
                  </a:lnTo>
                  <a:close/>
                </a:path>
              </a:pathLst>
            </a:custGeom>
            <a:solidFill>
              <a:srgbClr val="FFFFFF"/>
            </a:solid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4" name="Freeform 4"/>
            <p:cNvSpPr/>
            <p:nvPr/>
          </p:nvSpPr>
          <p:spPr>
            <a:xfrm>
              <a:off x="-3810" y="0"/>
              <a:ext cx="5310467" cy="2881758"/>
            </a:xfrm>
            <a:custGeom>
              <a:avLst/>
              <a:gdLst/>
              <a:ahLst/>
              <a:cxnLst/>
              <a:rect l="l" t="t" r="r" b="b"/>
              <a:pathLst>
                <a:path w="5310467" h="2881758">
                  <a:moveTo>
                    <a:pt x="5276178" y="21590"/>
                  </a:moveTo>
                  <a:cubicBezTo>
                    <a:pt x="5277448" y="34290"/>
                    <a:pt x="5277448" y="44450"/>
                    <a:pt x="5278717" y="54610"/>
                  </a:cubicBezTo>
                  <a:cubicBezTo>
                    <a:pt x="5281258" y="106981"/>
                    <a:pt x="5282528" y="168728"/>
                    <a:pt x="5285067" y="228270"/>
                  </a:cubicBezTo>
                  <a:cubicBezTo>
                    <a:pt x="5285067" y="314275"/>
                    <a:pt x="5297767" y="2010116"/>
                    <a:pt x="5304117" y="2096121"/>
                  </a:cubicBezTo>
                  <a:cubicBezTo>
                    <a:pt x="5310467" y="2226231"/>
                    <a:pt x="5306658" y="2358546"/>
                    <a:pt x="5306658" y="2488656"/>
                  </a:cubicBezTo>
                  <a:cubicBezTo>
                    <a:pt x="5306658" y="2603329"/>
                    <a:pt x="5307928" y="2709182"/>
                    <a:pt x="5309198" y="2820798"/>
                  </a:cubicBezTo>
                  <a:cubicBezTo>
                    <a:pt x="5309198" y="2842389"/>
                    <a:pt x="5309198" y="2856358"/>
                    <a:pt x="5309198" y="2880489"/>
                  </a:cubicBezTo>
                  <a:cubicBezTo>
                    <a:pt x="5286338" y="2880489"/>
                    <a:pt x="5266017" y="2881758"/>
                    <a:pt x="5234034" y="2880489"/>
                  </a:cubicBezTo>
                  <a:cubicBezTo>
                    <a:pt x="4966116" y="2875408"/>
                    <a:pt x="4694076" y="2881758"/>
                    <a:pt x="4426157" y="2876679"/>
                  </a:cubicBezTo>
                  <a:cubicBezTo>
                    <a:pt x="4265406" y="2872868"/>
                    <a:pt x="4108777" y="2875408"/>
                    <a:pt x="3948026" y="2872868"/>
                  </a:cubicBezTo>
                  <a:cubicBezTo>
                    <a:pt x="3873833" y="2871598"/>
                    <a:pt x="3799641" y="2870329"/>
                    <a:pt x="3725448" y="2869058"/>
                  </a:cubicBezTo>
                  <a:cubicBezTo>
                    <a:pt x="3680108" y="2869058"/>
                    <a:pt x="3638889" y="2870329"/>
                    <a:pt x="3593549" y="2870329"/>
                  </a:cubicBezTo>
                  <a:cubicBezTo>
                    <a:pt x="3478138" y="2869058"/>
                    <a:pt x="3160758" y="2870329"/>
                    <a:pt x="3045347" y="2869058"/>
                  </a:cubicBezTo>
                  <a:cubicBezTo>
                    <a:pt x="2962911" y="2867789"/>
                    <a:pt x="1314183" y="2876679"/>
                    <a:pt x="1231746" y="2875408"/>
                  </a:cubicBezTo>
                  <a:cubicBezTo>
                    <a:pt x="1211137" y="2875408"/>
                    <a:pt x="1186406" y="2876679"/>
                    <a:pt x="1165797" y="2876679"/>
                  </a:cubicBezTo>
                  <a:cubicBezTo>
                    <a:pt x="1116335" y="2876679"/>
                    <a:pt x="1070995" y="2877948"/>
                    <a:pt x="1021533" y="2877948"/>
                  </a:cubicBezTo>
                  <a:cubicBezTo>
                    <a:pt x="897879" y="2877948"/>
                    <a:pt x="778346" y="2876679"/>
                    <a:pt x="654691" y="2875408"/>
                  </a:cubicBezTo>
                  <a:cubicBezTo>
                    <a:pt x="580498" y="2874139"/>
                    <a:pt x="506306" y="2872868"/>
                    <a:pt x="436235" y="2871598"/>
                  </a:cubicBezTo>
                  <a:cubicBezTo>
                    <a:pt x="304336" y="2870329"/>
                    <a:pt x="172438" y="2869058"/>
                    <a:pt x="48260" y="2869058"/>
                  </a:cubicBezTo>
                  <a:cubicBezTo>
                    <a:pt x="38100" y="2869058"/>
                    <a:pt x="29210" y="2869058"/>
                    <a:pt x="19050" y="2867789"/>
                  </a:cubicBezTo>
                  <a:cubicBezTo>
                    <a:pt x="10160" y="2866518"/>
                    <a:pt x="5080" y="2860168"/>
                    <a:pt x="7620" y="2851279"/>
                  </a:cubicBezTo>
                  <a:cubicBezTo>
                    <a:pt x="16510" y="2819445"/>
                    <a:pt x="12700" y="2764313"/>
                    <a:pt x="11430" y="2706976"/>
                  </a:cubicBezTo>
                  <a:cubicBezTo>
                    <a:pt x="10160" y="2590098"/>
                    <a:pt x="6350" y="2475424"/>
                    <a:pt x="7620" y="2358546"/>
                  </a:cubicBezTo>
                  <a:cubicBezTo>
                    <a:pt x="5080" y="2212999"/>
                    <a:pt x="0" y="411306"/>
                    <a:pt x="7620" y="263554"/>
                  </a:cubicBezTo>
                  <a:cubicBezTo>
                    <a:pt x="8890" y="234885"/>
                    <a:pt x="7620" y="204012"/>
                    <a:pt x="8890" y="175343"/>
                  </a:cubicBezTo>
                  <a:cubicBezTo>
                    <a:pt x="10160" y="129033"/>
                    <a:pt x="12700" y="78312"/>
                    <a:pt x="13970" y="44450"/>
                  </a:cubicBezTo>
                  <a:cubicBezTo>
                    <a:pt x="13970" y="41910"/>
                    <a:pt x="15240" y="39370"/>
                    <a:pt x="16510" y="38100"/>
                  </a:cubicBezTo>
                  <a:cubicBezTo>
                    <a:pt x="38100" y="35560"/>
                    <a:pt x="69393" y="30480"/>
                    <a:pt x="135342" y="29210"/>
                  </a:cubicBezTo>
                  <a:cubicBezTo>
                    <a:pt x="246631" y="25400"/>
                    <a:pt x="357920" y="22860"/>
                    <a:pt x="473331" y="20320"/>
                  </a:cubicBezTo>
                  <a:cubicBezTo>
                    <a:pt x="551646" y="17780"/>
                    <a:pt x="629960" y="16510"/>
                    <a:pt x="704153" y="13970"/>
                  </a:cubicBezTo>
                  <a:cubicBezTo>
                    <a:pt x="778346" y="11430"/>
                    <a:pt x="856660" y="8890"/>
                    <a:pt x="930853" y="8890"/>
                  </a:cubicBezTo>
                  <a:cubicBezTo>
                    <a:pt x="1013290" y="7620"/>
                    <a:pt x="1095726" y="10160"/>
                    <a:pt x="1178162" y="8890"/>
                  </a:cubicBezTo>
                  <a:cubicBezTo>
                    <a:pt x="1281208" y="8890"/>
                    <a:pt x="3148393" y="6350"/>
                    <a:pt x="3251438" y="5080"/>
                  </a:cubicBezTo>
                  <a:cubicBezTo>
                    <a:pt x="3350362" y="3810"/>
                    <a:pt x="3449286" y="2540"/>
                    <a:pt x="3552331" y="2540"/>
                  </a:cubicBezTo>
                  <a:cubicBezTo>
                    <a:pt x="3721326" y="1270"/>
                    <a:pt x="3886199" y="0"/>
                    <a:pt x="4055193" y="0"/>
                  </a:cubicBezTo>
                  <a:cubicBezTo>
                    <a:pt x="4125264" y="0"/>
                    <a:pt x="4199457" y="2540"/>
                    <a:pt x="4269528" y="2540"/>
                  </a:cubicBezTo>
                  <a:cubicBezTo>
                    <a:pt x="4463254" y="3810"/>
                    <a:pt x="4661101" y="5080"/>
                    <a:pt x="4854827" y="7620"/>
                  </a:cubicBezTo>
                  <a:cubicBezTo>
                    <a:pt x="4957872" y="8890"/>
                    <a:pt x="5060918" y="12700"/>
                    <a:pt x="5163963" y="16510"/>
                  </a:cubicBezTo>
                  <a:cubicBezTo>
                    <a:pt x="5188694" y="16510"/>
                    <a:pt x="5213425" y="16510"/>
                    <a:pt x="5234034" y="16510"/>
                  </a:cubicBezTo>
                  <a:cubicBezTo>
                    <a:pt x="5257128" y="17780"/>
                    <a:pt x="5266017" y="20320"/>
                    <a:pt x="5276178" y="21590"/>
                  </a:cubicBezTo>
                  <a:close/>
                  <a:moveTo>
                    <a:pt x="5286338" y="2863979"/>
                  </a:moveTo>
                  <a:cubicBezTo>
                    <a:pt x="5287608" y="2847468"/>
                    <a:pt x="5288878" y="2834768"/>
                    <a:pt x="5288878" y="2822068"/>
                  </a:cubicBezTo>
                  <a:cubicBezTo>
                    <a:pt x="5287608" y="2698155"/>
                    <a:pt x="5286338" y="2581277"/>
                    <a:pt x="5286338" y="2455577"/>
                  </a:cubicBezTo>
                  <a:cubicBezTo>
                    <a:pt x="5286338" y="2398241"/>
                    <a:pt x="5288878" y="2340904"/>
                    <a:pt x="5287608" y="2283567"/>
                  </a:cubicBezTo>
                  <a:cubicBezTo>
                    <a:pt x="5287608" y="2230641"/>
                    <a:pt x="5286338" y="2175510"/>
                    <a:pt x="5285067" y="2122584"/>
                  </a:cubicBezTo>
                  <a:cubicBezTo>
                    <a:pt x="5279988" y="2040989"/>
                    <a:pt x="5268558" y="351764"/>
                    <a:pt x="5268558" y="270169"/>
                  </a:cubicBezTo>
                  <a:cubicBezTo>
                    <a:pt x="5266017" y="201806"/>
                    <a:pt x="5263478" y="131238"/>
                    <a:pt x="5260938" y="63500"/>
                  </a:cubicBezTo>
                  <a:cubicBezTo>
                    <a:pt x="5259667" y="44450"/>
                    <a:pt x="5258398" y="43180"/>
                    <a:pt x="5221669" y="41910"/>
                  </a:cubicBezTo>
                  <a:cubicBezTo>
                    <a:pt x="5209303" y="41910"/>
                    <a:pt x="5201059" y="41910"/>
                    <a:pt x="5188694" y="40640"/>
                  </a:cubicBezTo>
                  <a:cubicBezTo>
                    <a:pt x="5085649" y="36830"/>
                    <a:pt x="4978481" y="31750"/>
                    <a:pt x="4875436" y="30480"/>
                  </a:cubicBezTo>
                  <a:cubicBezTo>
                    <a:pt x="4624005" y="26670"/>
                    <a:pt x="4368452" y="25400"/>
                    <a:pt x="4117021" y="22860"/>
                  </a:cubicBezTo>
                  <a:cubicBezTo>
                    <a:pt x="4079924" y="22860"/>
                    <a:pt x="4038706" y="22860"/>
                    <a:pt x="4001610" y="22860"/>
                  </a:cubicBezTo>
                  <a:cubicBezTo>
                    <a:pt x="3939783" y="22860"/>
                    <a:pt x="3877955" y="22860"/>
                    <a:pt x="3820250" y="22860"/>
                  </a:cubicBezTo>
                  <a:cubicBezTo>
                    <a:pt x="3688351" y="22860"/>
                    <a:pt x="3556453" y="22860"/>
                    <a:pt x="3428677" y="24130"/>
                  </a:cubicBezTo>
                  <a:cubicBezTo>
                    <a:pt x="3317387" y="25400"/>
                    <a:pt x="1441959" y="29210"/>
                    <a:pt x="1330670" y="29210"/>
                  </a:cubicBezTo>
                  <a:cubicBezTo>
                    <a:pt x="1149310" y="29210"/>
                    <a:pt x="967950" y="26670"/>
                    <a:pt x="786590" y="33020"/>
                  </a:cubicBezTo>
                  <a:cubicBezTo>
                    <a:pt x="691788" y="36830"/>
                    <a:pt x="601108" y="36830"/>
                    <a:pt x="510427" y="38100"/>
                  </a:cubicBezTo>
                  <a:cubicBezTo>
                    <a:pt x="353798" y="41910"/>
                    <a:pt x="197169" y="45720"/>
                    <a:pt x="49530" y="50800"/>
                  </a:cubicBezTo>
                  <a:cubicBezTo>
                    <a:pt x="36830" y="50800"/>
                    <a:pt x="34290" y="53340"/>
                    <a:pt x="33020" y="71696"/>
                  </a:cubicBezTo>
                  <a:cubicBezTo>
                    <a:pt x="31750" y="111391"/>
                    <a:pt x="31750" y="151086"/>
                    <a:pt x="30480" y="190780"/>
                  </a:cubicBezTo>
                  <a:cubicBezTo>
                    <a:pt x="29210" y="256938"/>
                    <a:pt x="26670" y="320890"/>
                    <a:pt x="25400" y="387048"/>
                  </a:cubicBezTo>
                  <a:cubicBezTo>
                    <a:pt x="20320" y="457616"/>
                    <a:pt x="26670" y="2182126"/>
                    <a:pt x="29210" y="2252694"/>
                  </a:cubicBezTo>
                  <a:cubicBezTo>
                    <a:pt x="29210" y="2327672"/>
                    <a:pt x="29210" y="2404857"/>
                    <a:pt x="30480" y="2479835"/>
                  </a:cubicBezTo>
                  <a:cubicBezTo>
                    <a:pt x="30480" y="2534967"/>
                    <a:pt x="33020" y="2590098"/>
                    <a:pt x="33020" y="2645229"/>
                  </a:cubicBezTo>
                  <a:cubicBezTo>
                    <a:pt x="33020" y="2704771"/>
                    <a:pt x="33020" y="2764313"/>
                    <a:pt x="31750" y="2822068"/>
                  </a:cubicBezTo>
                  <a:cubicBezTo>
                    <a:pt x="31750" y="2825879"/>
                    <a:pt x="31750" y="2828418"/>
                    <a:pt x="31750" y="2832229"/>
                  </a:cubicBezTo>
                  <a:cubicBezTo>
                    <a:pt x="31750" y="2842389"/>
                    <a:pt x="35560" y="2846199"/>
                    <a:pt x="44450" y="2846199"/>
                  </a:cubicBezTo>
                  <a:cubicBezTo>
                    <a:pt x="77636" y="2846199"/>
                    <a:pt x="135342" y="2847468"/>
                    <a:pt x="188925" y="2847468"/>
                  </a:cubicBezTo>
                  <a:cubicBezTo>
                    <a:pt x="267240" y="2847468"/>
                    <a:pt x="349676" y="2844929"/>
                    <a:pt x="427991" y="2847468"/>
                  </a:cubicBezTo>
                  <a:cubicBezTo>
                    <a:pt x="555768" y="2851279"/>
                    <a:pt x="683544" y="2853818"/>
                    <a:pt x="811320" y="2852549"/>
                  </a:cubicBezTo>
                  <a:cubicBezTo>
                    <a:pt x="893757" y="2851279"/>
                    <a:pt x="972071" y="2853818"/>
                    <a:pt x="1054508" y="2853818"/>
                  </a:cubicBezTo>
                  <a:cubicBezTo>
                    <a:pt x="1174041" y="2853818"/>
                    <a:pt x="1293573" y="2852549"/>
                    <a:pt x="1413106" y="2853818"/>
                  </a:cubicBezTo>
                  <a:cubicBezTo>
                    <a:pt x="1590345" y="2855089"/>
                    <a:pt x="3535844" y="2844929"/>
                    <a:pt x="3717204" y="2847468"/>
                  </a:cubicBezTo>
                  <a:cubicBezTo>
                    <a:pt x="3795519" y="2848739"/>
                    <a:pt x="3873833" y="2850008"/>
                    <a:pt x="3948026" y="2850008"/>
                  </a:cubicBezTo>
                  <a:cubicBezTo>
                    <a:pt x="4084046" y="2852549"/>
                    <a:pt x="4215944" y="2848739"/>
                    <a:pt x="4351965" y="2852549"/>
                  </a:cubicBezTo>
                  <a:cubicBezTo>
                    <a:pt x="4463254" y="2855089"/>
                    <a:pt x="4574543" y="2855089"/>
                    <a:pt x="4685832" y="2857629"/>
                  </a:cubicBezTo>
                  <a:cubicBezTo>
                    <a:pt x="4850705" y="2861439"/>
                    <a:pt x="5015578" y="2863979"/>
                    <a:pt x="5180451" y="2865249"/>
                  </a:cubicBezTo>
                  <a:cubicBezTo>
                    <a:pt x="5242278" y="2865249"/>
                    <a:pt x="5266017" y="2863979"/>
                    <a:pt x="5286338" y="2863979"/>
                  </a:cubicBezTo>
                  <a:close/>
                </a:path>
              </a:pathLst>
            </a:custGeom>
            <a:solidFill>
              <a:srgbClr val="442816"/>
            </a:solidFill>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grpSp>
      <p:grpSp>
        <p:nvGrpSpPr>
          <p:cNvPr id="8" name="Group 7">
            <a:extLst>
              <a:ext uri="{FF2B5EF4-FFF2-40B4-BE49-F238E27FC236}">
                <a16:creationId xmlns:a16="http://schemas.microsoft.com/office/drawing/2014/main" id="{E89AAEA6-16FD-6156-64C1-0157D2A06D75}"/>
              </a:ext>
            </a:extLst>
          </p:cNvPr>
          <p:cNvGrpSpPr/>
          <p:nvPr/>
        </p:nvGrpSpPr>
        <p:grpSpPr>
          <a:xfrm>
            <a:off x="2667247" y="2552925"/>
            <a:ext cx="6796566" cy="2159530"/>
            <a:chOff x="0" y="0"/>
            <a:chExt cx="4274726" cy="1821471"/>
          </a:xfrm>
        </p:grpSpPr>
        <p:sp>
          <p:nvSpPr>
            <p:cNvPr id="9" name="Freeform 8">
              <a:extLst>
                <a:ext uri="{FF2B5EF4-FFF2-40B4-BE49-F238E27FC236}">
                  <a16:creationId xmlns:a16="http://schemas.microsoft.com/office/drawing/2014/main" id="{A4976BE7-4827-FACF-6880-55BC080E3361}"/>
                </a:ext>
              </a:extLst>
            </p:cNvPr>
            <p:cNvSpPr/>
            <p:nvPr/>
          </p:nvSpPr>
          <p:spPr>
            <a:xfrm>
              <a:off x="0" y="0"/>
              <a:ext cx="4274726" cy="1821471"/>
            </a:xfrm>
            <a:custGeom>
              <a:avLst/>
              <a:gdLst/>
              <a:ahLst/>
              <a:cxnLst/>
              <a:rect l="l" t="t" r="r" b="b"/>
              <a:pathLst>
                <a:path w="4274726" h="1821471">
                  <a:moveTo>
                    <a:pt x="0" y="50800"/>
                  </a:moveTo>
                  <a:lnTo>
                    <a:pt x="2137363" y="0"/>
                  </a:lnTo>
                  <a:lnTo>
                    <a:pt x="4274726" y="50800"/>
                  </a:lnTo>
                  <a:lnTo>
                    <a:pt x="4274726" y="1770671"/>
                  </a:lnTo>
                  <a:lnTo>
                    <a:pt x="2137363" y="1821471"/>
                  </a:lnTo>
                  <a:lnTo>
                    <a:pt x="0" y="1770671"/>
                  </a:lnTo>
                  <a:lnTo>
                    <a:pt x="0" y="50800"/>
                  </a:lnTo>
                  <a:close/>
                </a:path>
              </a:pathLst>
            </a:custGeom>
            <a:solidFill>
              <a:srgbClr val="F8F6F4"/>
            </a:solidFill>
            <a:ln w="38100" cap="sq">
              <a:solidFill>
                <a:srgbClr val="000000"/>
              </a:solidFill>
              <a:prstDash val="solid"/>
              <a:miter/>
            </a:ln>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8B0A79CC-921C-DF7E-6E76-893CB229D2FA}"/>
                </a:ext>
              </a:extLst>
            </p:cNvPr>
            <p:cNvSpPr txBox="1"/>
            <p:nvPr/>
          </p:nvSpPr>
          <p:spPr>
            <a:xfrm>
              <a:off x="0" y="-12700"/>
              <a:ext cx="812800" cy="698500"/>
            </a:xfrm>
            <a:prstGeom prst="rect">
              <a:avLst/>
            </a:prstGeom>
          </p:spPr>
          <p:txBody>
            <a:bodyPr lIns="50800" tIns="50800" rIns="50800" bIns="50800" rtlCol="0" anchor="ctr"/>
            <a:lstStyle/>
            <a:p>
              <a:pPr marL="0" marR="0" lvl="0" indent="0" algn="ctr" defTabSz="914400" rtl="1"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grpSp>
      <p:sp>
        <p:nvSpPr>
          <p:cNvPr id="12" name="כותרת משנה 2">
            <a:extLst>
              <a:ext uri="{FF2B5EF4-FFF2-40B4-BE49-F238E27FC236}">
                <a16:creationId xmlns:a16="http://schemas.microsoft.com/office/drawing/2014/main" id="{CF204086-0AE9-7C97-49EF-868761915B90}"/>
              </a:ext>
            </a:extLst>
          </p:cNvPr>
          <p:cNvSpPr txBox="1">
            <a:spLocks/>
          </p:cNvSpPr>
          <p:nvPr/>
        </p:nvSpPr>
        <p:spPr>
          <a:xfrm>
            <a:off x="2207007" y="2799218"/>
            <a:ext cx="7777986" cy="1655762"/>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marR="0" lvl="0" indent="0" algn="ctr" defTabSz="609630" rtl="1" eaLnBrk="1" fontAlgn="auto" latinLnBrk="0" hangingPunct="1">
              <a:lnSpc>
                <a:spcPct val="100000"/>
              </a:lnSpc>
              <a:spcBef>
                <a:spcPct val="20000"/>
              </a:spcBef>
              <a:spcAft>
                <a:spcPts val="0"/>
              </a:spcAft>
              <a:buClrTx/>
              <a:buSzTx/>
              <a:buFont typeface="Arial" pitchFamily="34" charset="0"/>
              <a:buNone/>
              <a:tabLst/>
              <a:defRPr/>
            </a:pPr>
            <a:r>
              <a:rPr kumimoji="0" lang="he-IL"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כלים ופעילויות</a:t>
            </a: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r>
            <a:b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e-IL" sz="3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לחיזוק כוחות ולניהול שיח רגשי</a:t>
            </a:r>
          </a:p>
          <a:p>
            <a:pPr marL="0" marR="0" lvl="0" indent="0" algn="ctr" defTabSz="609630" rtl="1" eaLnBrk="1" fontAlgn="auto" latinLnBrk="0" hangingPunct="1">
              <a:lnSpc>
                <a:spcPct val="100000"/>
              </a:lnSpc>
              <a:spcBef>
                <a:spcPct val="20000"/>
              </a:spcBef>
              <a:spcAft>
                <a:spcPts val="0"/>
              </a:spcAft>
              <a:buClrTx/>
              <a:buSzTx/>
              <a:buFont typeface="Arial" pitchFamily="34" charset="0"/>
              <a:buNone/>
              <a:tabLst/>
              <a:defRPr/>
            </a:pPr>
            <a:r>
              <a:rPr kumimoji="0" lang="he-IL"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לתלמידים ולצוות החינוכי</a:t>
            </a:r>
          </a:p>
        </p:txBody>
      </p:sp>
      <p:pic>
        <p:nvPicPr>
          <p:cNvPr id="13" name="Google Shape;121;p15">
            <a:extLst>
              <a:ext uri="{FF2B5EF4-FFF2-40B4-BE49-F238E27FC236}">
                <a16:creationId xmlns:a16="http://schemas.microsoft.com/office/drawing/2014/main" id="{2679F65A-8AF3-7D95-99D9-317EBBFC6859}"/>
              </a:ext>
            </a:extLst>
          </p:cNvPr>
          <p:cNvPicPr preferRelativeResize="0"/>
          <p:nvPr/>
        </p:nvPicPr>
        <p:blipFill rotWithShape="1">
          <a:blip r:embed="rId3">
            <a:alphaModFix/>
          </a:blip>
          <a:srcRect/>
          <a:stretch/>
        </p:blipFill>
        <p:spPr>
          <a:xfrm>
            <a:off x="783881" y="313827"/>
            <a:ext cx="735140" cy="844884"/>
          </a:xfrm>
          <a:prstGeom prst="rect">
            <a:avLst/>
          </a:prstGeom>
          <a:noFill/>
          <a:ln>
            <a:noFill/>
          </a:ln>
        </p:spPr>
      </p:pic>
      <p:sp>
        <p:nvSpPr>
          <p:cNvPr id="14" name="Google Shape;122;p15">
            <a:extLst>
              <a:ext uri="{FF2B5EF4-FFF2-40B4-BE49-F238E27FC236}">
                <a16:creationId xmlns:a16="http://schemas.microsoft.com/office/drawing/2014/main" id="{79D5C9EF-DEDA-A6B4-32EE-146257DB4488}"/>
              </a:ext>
            </a:extLst>
          </p:cNvPr>
          <p:cNvSpPr/>
          <p:nvPr/>
        </p:nvSpPr>
        <p:spPr>
          <a:xfrm>
            <a:off x="35718" y="1003541"/>
            <a:ext cx="2141984" cy="404919"/>
          </a:xfrm>
          <a:prstGeom prst="rect">
            <a:avLst/>
          </a:prstGeom>
          <a:noFill/>
          <a:ln>
            <a:noFill/>
          </a:ln>
        </p:spPr>
        <p:txBody>
          <a:bodyPr spcFirstLastPara="1" wrap="square" lIns="91425" tIns="45700" rIns="91425" bIns="45700" anchor="t" anchorCtr="0">
            <a:noAutofit/>
          </a:bodyPr>
          <a:lstStyle/>
          <a:p>
            <a:pPr marL="0" marR="0" lvl="0" indent="0" algn="ctr" defTabSz="914400"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משרד החינוך</a:t>
            </a:r>
            <a:endParaRPr kumimoji="0"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מינהל פדגוגי</a:t>
            </a:r>
            <a:endParaRPr kumimoji="0" sz="10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ctr" defTabSz="914400"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Calibri" panose="020F0502020204030204" pitchFamily="34" charset="0"/>
                <a:sym typeface="Calibri"/>
              </a:rPr>
              <a:t>אגף בכיר שירות פסיכולוגי ייעוצי</a:t>
            </a:r>
            <a:endParaRPr kumimoji="0"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pic>
        <p:nvPicPr>
          <p:cNvPr id="15" name="Google Shape;127;p15">
            <a:extLst>
              <a:ext uri="{FF2B5EF4-FFF2-40B4-BE49-F238E27FC236}">
                <a16:creationId xmlns:a16="http://schemas.microsoft.com/office/drawing/2014/main" id="{1DF68F69-7E62-82AD-5132-48250B4CEA69}"/>
              </a:ext>
            </a:extLst>
          </p:cNvPr>
          <p:cNvPicPr preferRelativeResize="0"/>
          <p:nvPr/>
        </p:nvPicPr>
        <p:blipFill>
          <a:blip r:embed="rId4">
            <a:alphaModFix/>
          </a:blip>
          <a:stretch>
            <a:fillRect/>
          </a:stretch>
        </p:blipFill>
        <p:spPr>
          <a:xfrm>
            <a:off x="9308365" y="531066"/>
            <a:ext cx="2141984" cy="1023173"/>
          </a:xfrm>
          <a:prstGeom prst="rect">
            <a:avLst/>
          </a:prstGeom>
          <a:noFill/>
          <a:ln>
            <a:noFill/>
          </a:ln>
        </p:spPr>
      </p:pic>
      <p:pic>
        <p:nvPicPr>
          <p:cNvPr id="6" name="תמונה 5">
            <a:extLst>
              <a:ext uri="{FF2B5EF4-FFF2-40B4-BE49-F238E27FC236}">
                <a16:creationId xmlns:a16="http://schemas.microsoft.com/office/drawing/2014/main" id="{CC97B4A4-0067-0DD3-A926-BB2AEF68F163}"/>
              </a:ext>
            </a:extLst>
          </p:cNvPr>
          <p:cNvPicPr>
            <a:picLocks noChangeAspect="1"/>
          </p:cNvPicPr>
          <p:nvPr/>
        </p:nvPicPr>
        <p:blipFill>
          <a:blip r:embed="rId5">
            <a:clrChange>
              <a:clrFrom>
                <a:srgbClr val="FFFBF8"/>
              </a:clrFrom>
              <a:clrTo>
                <a:srgbClr val="FFFBF8">
                  <a:alpha val="0"/>
                </a:srgbClr>
              </a:clrTo>
            </a:clrChange>
          </a:blip>
          <a:stretch>
            <a:fillRect/>
          </a:stretch>
        </p:blipFill>
        <p:spPr>
          <a:xfrm>
            <a:off x="3737863" y="-450654"/>
            <a:ext cx="4716275" cy="4716275"/>
          </a:xfrm>
          <a:prstGeom prst="rect">
            <a:avLst/>
          </a:prstGeom>
        </p:spPr>
      </p:pic>
      <p:sp>
        <p:nvSpPr>
          <p:cNvPr id="5" name="TextBox 4">
            <a:extLst>
              <a:ext uri="{FF2B5EF4-FFF2-40B4-BE49-F238E27FC236}">
                <a16:creationId xmlns:a16="http://schemas.microsoft.com/office/drawing/2014/main" id="{4099ABD0-CC4B-F887-4D47-9C53EAE2E5B0}"/>
              </a:ext>
            </a:extLst>
          </p:cNvPr>
          <p:cNvSpPr txBox="1"/>
          <p:nvPr/>
        </p:nvSpPr>
        <p:spPr>
          <a:xfrm>
            <a:off x="2174766" y="4667592"/>
            <a:ext cx="7842469" cy="1846659"/>
          </a:xfrm>
          <a:prstGeom prst="rect">
            <a:avLst/>
          </a:prstGeom>
          <a:noFill/>
        </p:spPr>
        <p:txBody>
          <a:bodyPr wrap="square" rtlCol="1">
            <a:spAutoFit/>
          </a:bodyPr>
          <a:lstStyle/>
          <a:p>
            <a:pPr algn="ctr"/>
            <a:r>
              <a:rPr lang="he-IL" sz="6600" b="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תרגיל בהישענות</a:t>
            </a:r>
          </a:p>
          <a:p>
            <a:pPr algn="ctr"/>
            <a:r>
              <a:rPr lang="he-IL" sz="4800" b="1"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היכרות עם מרחב התחברות </a:t>
            </a:r>
          </a:p>
        </p:txBody>
      </p:sp>
      <p:sp>
        <p:nvSpPr>
          <p:cNvPr id="11" name="תיבת טקסט 10">
            <a:extLst>
              <a:ext uri="{FF2B5EF4-FFF2-40B4-BE49-F238E27FC236}">
                <a16:creationId xmlns:a16="http://schemas.microsoft.com/office/drawing/2014/main" id="{B2606754-00B0-EFB5-627B-B1A4B4678412}"/>
              </a:ext>
            </a:extLst>
          </p:cNvPr>
          <p:cNvSpPr txBox="1"/>
          <p:nvPr/>
        </p:nvSpPr>
        <p:spPr>
          <a:xfrm>
            <a:off x="9463813" y="5391656"/>
            <a:ext cx="2323478" cy="1077218"/>
          </a:xfrm>
          <a:prstGeom prst="rect">
            <a:avLst/>
          </a:prstGeom>
          <a:noFill/>
        </p:spPr>
        <p:txBody>
          <a:bodyPr wrap="square">
            <a:spAutoFit/>
          </a:bodyPr>
          <a:lstStyle/>
          <a:p>
            <a:pPr defTabSz="914377">
              <a:buClr>
                <a:srgbClr val="000000"/>
              </a:buClr>
              <a:defRPr/>
            </a:pPr>
            <a:r>
              <a:rPr lang="he-IL" sz="3200" b="1" kern="0" dirty="0">
                <a:solidFill>
                  <a:prstClr val="black"/>
                </a:solidFill>
                <a:latin typeface="Calibri" panose="020F0502020204030204" pitchFamily="34" charset="0"/>
                <a:ea typeface="Calibri" panose="020F0502020204030204" pitchFamily="34" charset="0"/>
                <a:cs typeface="Calibri" panose="020F0502020204030204" pitchFamily="34" charset="0"/>
                <a:sym typeface="Arial"/>
              </a:rPr>
              <a:t>צוות </a:t>
            </a:r>
            <a:r>
              <a:rPr lang="he-IL" sz="3200" b="1" kern="0" dirty="0" smtClean="0">
                <a:solidFill>
                  <a:prstClr val="black"/>
                </a:solidFill>
                <a:latin typeface="Calibri" panose="020F0502020204030204" pitchFamily="34" charset="0"/>
                <a:ea typeface="Calibri" panose="020F0502020204030204" pitchFamily="34" charset="0"/>
                <a:cs typeface="Calibri" panose="020F0502020204030204" pitchFamily="34" charset="0"/>
                <a:sym typeface="Arial"/>
              </a:rPr>
              <a:t>חינוכי</a:t>
            </a:r>
          </a:p>
          <a:p>
            <a:pPr defTabSz="914377">
              <a:buClr>
                <a:srgbClr val="000000"/>
              </a:buClr>
              <a:defRPr/>
            </a:pPr>
            <a:r>
              <a:rPr lang="he-IL" sz="3200" b="1" kern="0" dirty="0" smtClean="0">
                <a:solidFill>
                  <a:prstClr val="black"/>
                </a:solidFill>
                <a:latin typeface="Calibri" panose="020F0502020204030204" pitchFamily="34" charset="0"/>
                <a:ea typeface="Calibri" panose="020F0502020204030204" pitchFamily="34" charset="0"/>
                <a:cs typeface="Calibri" panose="020F0502020204030204" pitchFamily="34" charset="0"/>
                <a:sym typeface="Arial"/>
              </a:rPr>
              <a:t>חברה חרדית</a:t>
            </a:r>
            <a:endParaRPr lang="he-IL" sz="3200" b="1" kern="0" dirty="0">
              <a:solidFill>
                <a:prstClr val="black"/>
              </a:solidFill>
              <a:latin typeface="Calibri" panose="020F0502020204030204" pitchFamily="34" charset="0"/>
              <a:ea typeface="Calibri" panose="020F0502020204030204" pitchFamily="34" charset="0"/>
              <a:cs typeface="Calibri" panose="020F0502020204030204" pitchFamily="34" charset="0"/>
              <a:sym typeface="Arial"/>
            </a:endParaRPr>
          </a:p>
        </p:txBody>
      </p:sp>
      <p:sp>
        <p:nvSpPr>
          <p:cNvPr id="16" name="TextBox 5">
            <a:extLst>
              <a:ext uri="{FF2B5EF4-FFF2-40B4-BE49-F238E27FC236}">
                <a16:creationId xmlns:a16="http://schemas.microsoft.com/office/drawing/2014/main" id="{BFE568F9-0387-1078-2841-F25DBEE9C0A4}"/>
              </a:ext>
            </a:extLst>
          </p:cNvPr>
          <p:cNvSpPr txBox="1"/>
          <p:nvPr/>
        </p:nvSpPr>
        <p:spPr>
          <a:xfrm>
            <a:off x="10990979" y="346400"/>
            <a:ext cx="839617" cy="369332"/>
          </a:xfrm>
          <a:prstGeom prst="rect">
            <a:avLst/>
          </a:prstGeom>
          <a:noFill/>
        </p:spPr>
        <p:txBody>
          <a:bodyPr wrap="square" rtlCol="1">
            <a:spAutoFit/>
          </a:bodyPr>
          <a:lstStyle/>
          <a:p>
            <a:pPr algn="ctr"/>
            <a:r>
              <a:rPr lang="he-IL" b="1" dirty="0">
                <a:solidFill>
                  <a:srgbClr val="002060"/>
                </a:solidFill>
                <a:latin typeface="Calibri" panose="020F0502020204030204" pitchFamily="34" charset="0"/>
                <a:ea typeface="Tahoma" panose="020B0604030504040204" pitchFamily="34" charset="0"/>
                <a:cs typeface="Calibri" panose="020F0502020204030204" pitchFamily="34" charset="0"/>
              </a:rPr>
              <a:t>בס"ד</a:t>
            </a:r>
          </a:p>
        </p:txBody>
      </p:sp>
      <p:pic>
        <p:nvPicPr>
          <p:cNvPr id="17" name="תמונה 16" descr="C:\Users\HaUser\Downloads\image.png">
            <a:extLst>
              <a:ext uri="{FF2B5EF4-FFF2-40B4-BE49-F238E27FC236}">
                <a16:creationId xmlns:a16="http://schemas.microsoft.com/office/drawing/2014/main" id="{704DC91A-EBFC-4717-ACF4-D0300E6AACB4}"/>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472249" y="462576"/>
            <a:ext cx="1581150" cy="704850"/>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p:cNvGrpSpPr/>
          <p:nvPr/>
        </p:nvGrpSpPr>
        <p:grpSpPr>
          <a:xfrm>
            <a:off x="402735" y="212761"/>
            <a:ext cx="11397703" cy="6281543"/>
            <a:chOff x="0" y="0"/>
            <a:chExt cx="6295575" cy="3469640"/>
          </a:xfrm>
        </p:grpSpPr>
        <p:sp>
          <p:nvSpPr>
            <p:cNvPr id="3" name="Freeform 3"/>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sp>
        <p:nvSpPr>
          <p:cNvPr id="4" name="Freeform 4"/>
          <p:cNvSpPr/>
          <p:nvPr/>
        </p:nvSpPr>
        <p:spPr>
          <a:xfrm>
            <a:off x="526059" y="4999836"/>
            <a:ext cx="11138183" cy="1305179"/>
          </a:xfrm>
          <a:custGeom>
            <a:avLst/>
            <a:gdLst/>
            <a:ahLst/>
            <a:cxnLst/>
            <a:rect l="l" t="t" r="r" b="b"/>
            <a:pathLst>
              <a:path w="16707274" h="1957769">
                <a:moveTo>
                  <a:pt x="0" y="0"/>
                </a:moveTo>
                <a:lnTo>
                  <a:pt x="16707274" y="0"/>
                </a:lnTo>
                <a:lnTo>
                  <a:pt x="16707274" y="1957769"/>
                </a:lnTo>
                <a:lnTo>
                  <a:pt x="0" y="1957769"/>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6" name="Freeform 6"/>
          <p:cNvSpPr/>
          <p:nvPr/>
        </p:nvSpPr>
        <p:spPr>
          <a:xfrm>
            <a:off x="10517521" y="2763871"/>
            <a:ext cx="1080135" cy="2743200"/>
          </a:xfrm>
          <a:custGeom>
            <a:avLst/>
            <a:gdLst/>
            <a:ahLst/>
            <a:cxnLst/>
            <a:rect l="l" t="t" r="r" b="b"/>
            <a:pathLst>
              <a:path w="1620203" h="4114800">
                <a:moveTo>
                  <a:pt x="0" y="0"/>
                </a:moveTo>
                <a:lnTo>
                  <a:pt x="1620203" y="0"/>
                </a:lnTo>
                <a:lnTo>
                  <a:pt x="1620203" y="4114800"/>
                </a:lnTo>
                <a:lnTo>
                  <a:pt x="0" y="4114800"/>
                </a:lnTo>
                <a:lnTo>
                  <a:pt x="0" y="0"/>
                </a:lnTo>
                <a:close/>
              </a:path>
            </a:pathLst>
          </a:custGeom>
          <a:blipFill>
            <a:blip r:embed="rId5">
              <a:extLst>
                <a:ext uri="{96DAC541-7B7A-43D3-8B79-37D633B846F1}">
                  <asvg:svgBlip xmlns:asvg="http://schemas.microsoft.com/office/drawing/2016/SVG/main" xmlns="" r:embed="rId8"/>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כותרת 1">
            <a:extLst>
              <a:ext uri="{FF2B5EF4-FFF2-40B4-BE49-F238E27FC236}">
                <a16:creationId xmlns:a16="http://schemas.microsoft.com/office/drawing/2014/main" id="{3CAC6BBC-CCC4-F4D0-BF2D-E1321B904938}"/>
              </a:ext>
            </a:extLst>
          </p:cNvPr>
          <p:cNvSpPr txBox="1">
            <a:spLocks/>
          </p:cNvSpPr>
          <p:nvPr/>
        </p:nvSpPr>
        <p:spPr>
          <a:xfrm>
            <a:off x="5947698" y="823236"/>
            <a:ext cx="4569823" cy="1325563"/>
          </a:xfrm>
          <a:prstGeom prst="rect">
            <a:avLst/>
          </a:prstGeom>
        </p:spPr>
        <p:txBody>
          <a:bodyPr>
            <a:normAutofit/>
          </a:bodyPr>
          <a:lstStyle>
            <a:lvl1pPr algn="ctr" defTabSz="609630" rtl="0" eaLnBrk="1" latinLnBrk="0" hangingPunct="1">
              <a:spcBef>
                <a:spcPct val="0"/>
              </a:spcBef>
              <a:buNone/>
              <a:defRPr sz="2933" kern="1200">
                <a:solidFill>
                  <a:schemeClr val="tx1"/>
                </a:solidFill>
                <a:latin typeface="+mj-lt"/>
                <a:ea typeface="+mj-ea"/>
                <a:cs typeface="+mj-cs"/>
              </a:defRPr>
            </a:lvl1pPr>
          </a:lstStyle>
          <a:p>
            <a:pPr rtl="1"/>
            <a:r>
              <a:rPr lang="he-IL" sz="4400" b="1" dirty="0">
                <a:latin typeface="Calibri" panose="020F0502020204030204" pitchFamily="34" charset="0"/>
                <a:ea typeface="Calibri" panose="020F0502020204030204" pitchFamily="34" charset="0"/>
                <a:cs typeface="Calibri" panose="020F0502020204030204" pitchFamily="34" charset="0"/>
              </a:rPr>
              <a:t>תרגיל בהישענות</a:t>
            </a:r>
            <a:endParaRPr lang="he-IL" sz="8800" dirty="0">
              <a:latin typeface="Calibri" panose="020F0502020204030204" pitchFamily="34" charset="0"/>
              <a:ea typeface="Calibri" panose="020F0502020204030204" pitchFamily="34" charset="0"/>
              <a:cs typeface="Calibri" panose="020F0502020204030204" pitchFamily="34" charset="0"/>
            </a:endParaRPr>
          </a:p>
        </p:txBody>
      </p:sp>
      <p:pic>
        <p:nvPicPr>
          <p:cNvPr id="8" name="תמונה 7"/>
          <p:cNvPicPr>
            <a:picLocks noChangeAspect="1"/>
          </p:cNvPicPr>
          <p:nvPr/>
        </p:nvPicPr>
        <p:blipFill>
          <a:blip r:embed="rId9">
            <a:clrChange>
              <a:clrFrom>
                <a:srgbClr val="FFFFFF"/>
              </a:clrFrom>
              <a:clrTo>
                <a:srgbClr val="FFFFFF">
                  <a:alpha val="0"/>
                </a:srgbClr>
              </a:clrTo>
            </a:clrChange>
          </a:blip>
          <a:stretch>
            <a:fillRect/>
          </a:stretch>
        </p:blipFill>
        <p:spPr>
          <a:xfrm flipH="1">
            <a:off x="-97275" y="2763871"/>
            <a:ext cx="1614035" cy="325324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p:cNvGrpSpPr/>
          <p:nvPr/>
        </p:nvGrpSpPr>
        <p:grpSpPr>
          <a:xfrm>
            <a:off x="3051810" y="1718459"/>
            <a:ext cx="3177683" cy="3736917"/>
            <a:chOff x="0" y="0"/>
            <a:chExt cx="1416626" cy="1397219"/>
          </a:xfrm>
        </p:grpSpPr>
        <p:sp>
          <p:nvSpPr>
            <p:cNvPr id="3" name="Freeform 3"/>
            <p:cNvSpPr/>
            <p:nvPr/>
          </p:nvSpPr>
          <p:spPr>
            <a:xfrm>
              <a:off x="0" y="0"/>
              <a:ext cx="1416626" cy="1397219"/>
            </a:xfrm>
            <a:custGeom>
              <a:avLst/>
              <a:gdLst/>
              <a:ahLst/>
              <a:cxnLst/>
              <a:rect l="l" t="t" r="r" b="b"/>
              <a:pathLst>
                <a:path w="1416626" h="1397219">
                  <a:moveTo>
                    <a:pt x="82836" y="0"/>
                  </a:moveTo>
                  <a:lnTo>
                    <a:pt x="1333790" y="0"/>
                  </a:lnTo>
                  <a:cubicBezTo>
                    <a:pt x="1379539" y="0"/>
                    <a:pt x="1416626" y="37087"/>
                    <a:pt x="1416626" y="82836"/>
                  </a:cubicBezTo>
                  <a:lnTo>
                    <a:pt x="1416626" y="1314384"/>
                  </a:lnTo>
                  <a:cubicBezTo>
                    <a:pt x="1416626" y="1360132"/>
                    <a:pt x="1379539" y="1397219"/>
                    <a:pt x="1333790" y="1397219"/>
                  </a:cubicBezTo>
                  <a:lnTo>
                    <a:pt x="82836" y="1397219"/>
                  </a:lnTo>
                  <a:cubicBezTo>
                    <a:pt x="37087" y="1397219"/>
                    <a:pt x="0" y="1360132"/>
                    <a:pt x="0" y="1314384"/>
                  </a:cubicBezTo>
                  <a:lnTo>
                    <a:pt x="0" y="82836"/>
                  </a:lnTo>
                  <a:cubicBezTo>
                    <a:pt x="0" y="37087"/>
                    <a:pt x="37087" y="0"/>
                    <a:pt x="82836" y="0"/>
                  </a:cubicBezTo>
                  <a:close/>
                </a:path>
              </a:pathLst>
            </a:custGeom>
            <a:solidFill>
              <a:srgbClr val="E8B594"/>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4" name="TextBox 4"/>
            <p:cNvSpPr txBox="1"/>
            <p:nvPr/>
          </p:nvSpPr>
          <p:spPr>
            <a:xfrm>
              <a:off x="0" y="-38100"/>
              <a:ext cx="1416626" cy="1435319"/>
            </a:xfrm>
            <a:prstGeom prst="rect">
              <a:avLst/>
            </a:prstGeom>
          </p:spPr>
          <p:txBody>
            <a:bodyPr lIns="33867" tIns="33867" rIns="33867" bIns="33867" rtlCol="0" anchor="ctr"/>
            <a:lstStyle/>
            <a:p>
              <a:pPr algn="ctr" defTabSz="609630" rtl="0">
                <a:lnSpc>
                  <a:spcPts val="1773"/>
                </a:lnSpc>
                <a:spcBef>
                  <a:spcPct val="0"/>
                </a:spcBef>
              </a:pPr>
              <a:endParaRPr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5" name="Group 5"/>
          <p:cNvGrpSpPr/>
          <p:nvPr/>
        </p:nvGrpSpPr>
        <p:grpSpPr>
          <a:xfrm>
            <a:off x="6873169" y="1718459"/>
            <a:ext cx="3177683" cy="3736917"/>
            <a:chOff x="0" y="0"/>
            <a:chExt cx="1416626" cy="1397219"/>
          </a:xfrm>
        </p:grpSpPr>
        <p:sp>
          <p:nvSpPr>
            <p:cNvPr id="6" name="Freeform 6"/>
            <p:cNvSpPr/>
            <p:nvPr/>
          </p:nvSpPr>
          <p:spPr>
            <a:xfrm>
              <a:off x="0" y="0"/>
              <a:ext cx="1416626" cy="1397219"/>
            </a:xfrm>
            <a:custGeom>
              <a:avLst/>
              <a:gdLst/>
              <a:ahLst/>
              <a:cxnLst/>
              <a:rect l="l" t="t" r="r" b="b"/>
              <a:pathLst>
                <a:path w="1416626" h="1397219">
                  <a:moveTo>
                    <a:pt x="82836" y="0"/>
                  </a:moveTo>
                  <a:lnTo>
                    <a:pt x="1333790" y="0"/>
                  </a:lnTo>
                  <a:cubicBezTo>
                    <a:pt x="1379539" y="0"/>
                    <a:pt x="1416626" y="37087"/>
                    <a:pt x="1416626" y="82836"/>
                  </a:cubicBezTo>
                  <a:lnTo>
                    <a:pt x="1416626" y="1314384"/>
                  </a:lnTo>
                  <a:cubicBezTo>
                    <a:pt x="1416626" y="1360132"/>
                    <a:pt x="1379539" y="1397219"/>
                    <a:pt x="1333790" y="1397219"/>
                  </a:cubicBezTo>
                  <a:lnTo>
                    <a:pt x="82836" y="1397219"/>
                  </a:lnTo>
                  <a:cubicBezTo>
                    <a:pt x="37087" y="1397219"/>
                    <a:pt x="0" y="1360132"/>
                    <a:pt x="0" y="1314384"/>
                  </a:cubicBezTo>
                  <a:lnTo>
                    <a:pt x="0" y="82836"/>
                  </a:lnTo>
                  <a:cubicBezTo>
                    <a:pt x="0" y="37087"/>
                    <a:pt x="37087" y="0"/>
                    <a:pt x="82836" y="0"/>
                  </a:cubicBezTo>
                  <a:close/>
                </a:path>
              </a:pathLst>
            </a:custGeom>
            <a:solidFill>
              <a:srgbClr val="E8B594"/>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TextBox 7"/>
            <p:cNvSpPr txBox="1"/>
            <p:nvPr/>
          </p:nvSpPr>
          <p:spPr>
            <a:xfrm>
              <a:off x="0" y="-38100"/>
              <a:ext cx="1416626" cy="1435319"/>
            </a:xfrm>
            <a:prstGeom prst="rect">
              <a:avLst/>
            </a:prstGeom>
          </p:spPr>
          <p:txBody>
            <a:bodyPr lIns="33867" tIns="33867" rIns="33867" bIns="33867" rtlCol="0" anchor="ctr"/>
            <a:lstStyle/>
            <a:p>
              <a:pPr algn="ctr" defTabSz="609630" rtl="0">
                <a:lnSpc>
                  <a:spcPts val="1773"/>
                </a:lnSpc>
                <a:spcBef>
                  <a:spcPct val="0"/>
                </a:spcBef>
              </a:pPr>
              <a:endParaRPr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grpSp>
      <p:sp>
        <p:nvSpPr>
          <p:cNvPr id="12" name="Freeform 12"/>
          <p:cNvSpPr/>
          <p:nvPr/>
        </p:nvSpPr>
        <p:spPr>
          <a:xfrm>
            <a:off x="9868204" y="2712176"/>
            <a:ext cx="1080135" cy="2743200"/>
          </a:xfrm>
          <a:custGeom>
            <a:avLst/>
            <a:gdLst/>
            <a:ahLst/>
            <a:cxnLst/>
            <a:rect l="l" t="t" r="r" b="b"/>
            <a:pathLst>
              <a:path w="1620203" h="4114800">
                <a:moveTo>
                  <a:pt x="0" y="0"/>
                </a:moveTo>
                <a:lnTo>
                  <a:pt x="1620203" y="0"/>
                </a:lnTo>
                <a:lnTo>
                  <a:pt x="1620203" y="4114800"/>
                </a:lnTo>
                <a:lnTo>
                  <a:pt x="0" y="4114800"/>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sp>
        <p:nvSpPr>
          <p:cNvPr id="13" name="Freeform 13"/>
          <p:cNvSpPr/>
          <p:nvPr/>
        </p:nvSpPr>
        <p:spPr>
          <a:xfrm>
            <a:off x="3247912" y="4262701"/>
            <a:ext cx="1121114" cy="1192675"/>
          </a:xfrm>
          <a:custGeom>
            <a:avLst/>
            <a:gdLst/>
            <a:ahLst/>
            <a:cxnLst/>
            <a:rect l="l" t="t" r="r" b="b"/>
            <a:pathLst>
              <a:path w="1681671" h="1789012">
                <a:moveTo>
                  <a:pt x="0" y="0"/>
                </a:moveTo>
                <a:lnTo>
                  <a:pt x="1681671" y="0"/>
                </a:lnTo>
                <a:lnTo>
                  <a:pt x="1681671" y="1789012"/>
                </a:lnTo>
                <a:lnTo>
                  <a:pt x="0" y="1789012"/>
                </a:lnTo>
                <a:lnTo>
                  <a:pt x="0" y="0"/>
                </a:lnTo>
                <a:close/>
              </a:path>
            </a:pathLst>
          </a:custGeom>
          <a:blipFill>
            <a:blip r:embed="rId5">
              <a:extLst>
                <a:ext uri="{96DAC541-7B7A-43D3-8B79-37D633B846F1}">
                  <asvg:svgBlip xmlns:asvg="http://schemas.microsoft.com/office/drawing/2016/SVG/main" xmlns=""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14" name="TextBox 16">
            <a:extLst>
              <a:ext uri="{FF2B5EF4-FFF2-40B4-BE49-F238E27FC236}">
                <a16:creationId xmlns:a16="http://schemas.microsoft.com/office/drawing/2014/main" id="{D0D711F4-278F-D344-7A67-256523A11F63}"/>
              </a:ext>
            </a:extLst>
          </p:cNvPr>
          <p:cNvSpPr txBox="1"/>
          <p:nvPr/>
        </p:nvSpPr>
        <p:spPr>
          <a:xfrm>
            <a:off x="3051810" y="2729559"/>
            <a:ext cx="3177682" cy="1354217"/>
          </a:xfrm>
          <a:prstGeom prst="rect">
            <a:avLst/>
          </a:prstGeom>
        </p:spPr>
        <p:txBody>
          <a:bodyPr wrap="square" lIns="0" tIns="0" rIns="0" bIns="0" rtlCol="0" anchor="t">
            <a:spAutoFit/>
          </a:bodyPr>
          <a:lstStyle/>
          <a:p>
            <a:pPr lvl="0" algn="ctr" rtl="1"/>
            <a:r>
              <a:rPr lang="he-IL" sz="4400" dirty="0">
                <a:latin typeface="Calibri" panose="020F0502020204030204" pitchFamily="34" charset="0"/>
                <a:ea typeface="Calibri" panose="020F0502020204030204" pitchFamily="34" charset="0"/>
                <a:cs typeface="Calibri" panose="020F0502020204030204" pitchFamily="34" charset="0"/>
              </a:rPr>
              <a:t>מה התאפשר לכם?</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
        <p:nvSpPr>
          <p:cNvPr id="15" name="TextBox 18">
            <a:extLst>
              <a:ext uri="{FF2B5EF4-FFF2-40B4-BE49-F238E27FC236}">
                <a16:creationId xmlns:a16="http://schemas.microsoft.com/office/drawing/2014/main" id="{EF771C01-EEAA-0AEC-34AB-5C8597D4C11B}"/>
              </a:ext>
            </a:extLst>
          </p:cNvPr>
          <p:cNvSpPr txBox="1"/>
          <p:nvPr/>
        </p:nvSpPr>
        <p:spPr>
          <a:xfrm>
            <a:off x="7029097" y="2155217"/>
            <a:ext cx="2865825" cy="2215991"/>
          </a:xfrm>
          <a:prstGeom prst="rect">
            <a:avLst/>
          </a:prstGeom>
        </p:spPr>
        <p:txBody>
          <a:bodyPr wrap="square" lIns="0" tIns="0" rIns="0" bIns="0" rtlCol="0" anchor="t">
            <a:spAutoFit/>
          </a:bodyPr>
          <a:lstStyle/>
          <a:p>
            <a:pPr lvl="0" algn="ctr" rtl="1"/>
            <a:r>
              <a:rPr lang="he-IL" sz="3600" dirty="0">
                <a:latin typeface="Calibri" panose="020F0502020204030204" pitchFamily="34" charset="0"/>
                <a:ea typeface="Calibri" panose="020F0502020204030204" pitchFamily="34" charset="0"/>
                <a:cs typeface="Calibri" panose="020F0502020204030204" pitchFamily="34" charset="0"/>
              </a:rPr>
              <a:t>מה </a:t>
            </a:r>
            <a:r>
              <a:rPr lang="he-IL" sz="3600" dirty="0" err="1">
                <a:latin typeface="Calibri" panose="020F0502020204030204" pitchFamily="34" charset="0"/>
                <a:ea typeface="Calibri" panose="020F0502020204030204" pitchFamily="34" charset="0"/>
                <a:cs typeface="Calibri" panose="020F0502020204030204" pitchFamily="34" charset="0"/>
              </a:rPr>
              <a:t>איפשר</a:t>
            </a:r>
            <a:r>
              <a:rPr lang="he-IL" sz="3600" dirty="0">
                <a:latin typeface="Calibri" panose="020F0502020204030204" pitchFamily="34" charset="0"/>
                <a:ea typeface="Calibri" panose="020F0502020204030204" pitchFamily="34" charset="0"/>
                <a:cs typeface="Calibri" panose="020F0502020204030204" pitchFamily="34" charset="0"/>
              </a:rPr>
              <a:t> לכם להישען ולהיות נוכחים ברגע ומה הפריע לכם?</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a:extLst>
            <a:ext uri="{FF2B5EF4-FFF2-40B4-BE49-F238E27FC236}">
              <a16:creationId xmlns:a16="http://schemas.microsoft.com/office/drawing/2014/main" id="{D4C72C00-B75E-CF81-0512-A01212934B82}"/>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4816D717-7720-FFF8-F81F-2302620CA774}"/>
              </a:ext>
            </a:extLst>
          </p:cNvPr>
          <p:cNvGrpSpPr/>
          <p:nvPr/>
        </p:nvGrpSpPr>
        <p:grpSpPr>
          <a:xfrm>
            <a:off x="402735" y="212761"/>
            <a:ext cx="11397703" cy="6281543"/>
            <a:chOff x="0" y="0"/>
            <a:chExt cx="6295575" cy="3469640"/>
          </a:xfrm>
        </p:grpSpPr>
        <p:sp>
          <p:nvSpPr>
            <p:cNvPr id="3" name="Freeform 3">
              <a:extLst>
                <a:ext uri="{FF2B5EF4-FFF2-40B4-BE49-F238E27FC236}">
                  <a16:creationId xmlns:a16="http://schemas.microsoft.com/office/drawing/2014/main" id="{CD8FE58F-772E-FF02-B34B-3B2930B353FA}"/>
                </a:ext>
              </a:extLst>
            </p:cNvPr>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pPr algn="l" defTabSz="609630" rtl="0"/>
              <a:endParaRPr lang="he-IL"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grpSp>
      <p:sp>
        <p:nvSpPr>
          <p:cNvPr id="4" name="AutoShape 4">
            <a:extLst>
              <a:ext uri="{FF2B5EF4-FFF2-40B4-BE49-F238E27FC236}">
                <a16:creationId xmlns:a16="http://schemas.microsoft.com/office/drawing/2014/main" id="{492B2815-0BE2-7BAB-727E-D8DDFA068C20}"/>
              </a:ext>
            </a:extLst>
          </p:cNvPr>
          <p:cNvSpPr/>
          <p:nvPr/>
        </p:nvSpPr>
        <p:spPr>
          <a:xfrm>
            <a:off x="1312480" y="1864813"/>
            <a:ext cx="7439634" cy="916844"/>
          </a:xfrm>
          <a:prstGeom prst="rect">
            <a:avLst/>
          </a:prstGeom>
          <a:solidFill>
            <a:srgbClr val="E8B594"/>
          </a:solidFill>
        </p:spPr>
        <p:txBody>
          <a:bodyPr/>
          <a:lstStyle/>
          <a:p>
            <a:pPr algn="l" defTabSz="609630" rtl="0"/>
            <a:endParaRPr lang="he-IL"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sp>
        <p:nvSpPr>
          <p:cNvPr id="7" name="מציין מיקום תוכן 2">
            <a:extLst>
              <a:ext uri="{FF2B5EF4-FFF2-40B4-BE49-F238E27FC236}">
                <a16:creationId xmlns:a16="http://schemas.microsoft.com/office/drawing/2014/main" id="{8B1A1C5E-B3E7-98A1-F293-6F0CF541FFC7}"/>
              </a:ext>
            </a:extLst>
          </p:cNvPr>
          <p:cNvSpPr txBox="1">
            <a:spLocks/>
          </p:cNvSpPr>
          <p:nvPr/>
        </p:nvSpPr>
        <p:spPr>
          <a:xfrm>
            <a:off x="1423852" y="1864813"/>
            <a:ext cx="7158446" cy="916844"/>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lgn="ctr" rtl="1">
              <a:buFont typeface="Arial" pitchFamily="34" charset="0"/>
              <a:buNone/>
            </a:pPr>
            <a:r>
              <a:rPr lang="he-IL" sz="2800" dirty="0">
                <a:latin typeface="Calibri" panose="020F0502020204030204" pitchFamily="34" charset="0"/>
                <a:ea typeface="Calibri" panose="020F0502020204030204" pitchFamily="34" charset="0"/>
                <a:cs typeface="Calibri" panose="020F0502020204030204" pitchFamily="34" charset="0"/>
              </a:rPr>
              <a:t>"מְבֻקָש מָקוֹם שָקֵט עָלָיו תוּנַח הַנֶפֶש"</a:t>
            </a:r>
          </a:p>
          <a:p>
            <a:pPr marL="0" indent="0" algn="ctr" rtl="1">
              <a:buFont typeface="Arial" pitchFamily="34" charset="0"/>
              <a:buNone/>
            </a:pPr>
            <a:r>
              <a:rPr lang="he-IL" sz="2000" dirty="0">
                <a:latin typeface="Calibri" panose="020F0502020204030204" pitchFamily="34" charset="0"/>
                <a:ea typeface="Calibri" panose="020F0502020204030204" pitchFamily="34" charset="0"/>
                <a:cs typeface="Calibri" panose="020F0502020204030204" pitchFamily="34" charset="0"/>
              </a:rPr>
              <a:t>אדמיאל קוסמן</a:t>
            </a:r>
          </a:p>
        </p:txBody>
      </p:sp>
      <p:sp>
        <p:nvSpPr>
          <p:cNvPr id="9" name="תיבת טקסט 8">
            <a:extLst>
              <a:ext uri="{FF2B5EF4-FFF2-40B4-BE49-F238E27FC236}">
                <a16:creationId xmlns:a16="http://schemas.microsoft.com/office/drawing/2014/main" id="{68BD2CCE-7A07-F182-126C-8F93A09579F4}"/>
              </a:ext>
            </a:extLst>
          </p:cNvPr>
          <p:cNvSpPr txBox="1"/>
          <p:nvPr/>
        </p:nvSpPr>
        <p:spPr>
          <a:xfrm>
            <a:off x="1282914" y="4816270"/>
            <a:ext cx="7939457" cy="1277914"/>
          </a:xfrm>
          <a:prstGeom prst="rect">
            <a:avLst/>
          </a:prstGeom>
          <a:noFill/>
        </p:spPr>
        <p:txBody>
          <a:bodyPr wrap="square">
            <a:spAutoFit/>
          </a:bodyPr>
          <a:lstStyle/>
          <a:p>
            <a:pPr lvl="0" algn="ctr" rtl="1">
              <a:lnSpc>
                <a:spcPct val="107000"/>
              </a:lnSpc>
              <a:spcAft>
                <a:spcPts val="800"/>
              </a:spcAft>
            </a:pPr>
            <a:r>
              <a:rPr lang="he-IL" sz="3600" dirty="0">
                <a:effectLst/>
                <a:latin typeface="Calibri" panose="020F0502020204030204" pitchFamily="34" charset="0"/>
                <a:ea typeface="Calibri" panose="020F0502020204030204" pitchFamily="34" charset="0"/>
                <a:cs typeface="Calibri" panose="020F0502020204030204" pitchFamily="34" charset="0"/>
              </a:rPr>
              <a:t>אם הייתם יכולים לבחור משענת מטאפורית לנפש שלכם, במה הייתם בוחרים?</a:t>
            </a:r>
            <a:endParaRPr lang="en-US" sz="3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1" name="תיבת טקסט 10">
            <a:extLst>
              <a:ext uri="{FF2B5EF4-FFF2-40B4-BE49-F238E27FC236}">
                <a16:creationId xmlns:a16="http://schemas.microsoft.com/office/drawing/2014/main" id="{F4B8C06B-1172-3F28-395E-38F2F6ABFA85}"/>
              </a:ext>
            </a:extLst>
          </p:cNvPr>
          <p:cNvSpPr txBox="1"/>
          <p:nvPr/>
        </p:nvSpPr>
        <p:spPr>
          <a:xfrm>
            <a:off x="783770" y="3138237"/>
            <a:ext cx="8937746" cy="1277914"/>
          </a:xfrm>
          <a:prstGeom prst="rect">
            <a:avLst/>
          </a:prstGeom>
          <a:noFill/>
        </p:spPr>
        <p:txBody>
          <a:bodyPr wrap="square">
            <a:spAutoFit/>
          </a:bodyPr>
          <a:lstStyle/>
          <a:p>
            <a:pPr lvl="0" algn="ctr" rtl="1">
              <a:lnSpc>
                <a:spcPct val="107000"/>
              </a:lnSpc>
            </a:pPr>
            <a:r>
              <a:rPr lang="he-IL" sz="3600" dirty="0">
                <a:latin typeface="Calibri" panose="020F0502020204030204" pitchFamily="34" charset="0"/>
                <a:ea typeface="Calibri" panose="020F0502020204030204" pitchFamily="34" charset="0"/>
                <a:cs typeface="Calibri" panose="020F0502020204030204" pitchFamily="34" charset="0"/>
              </a:rPr>
              <a:t>למה אתם זקוקים בתקופה הזאת כדי להרגיש שאתם מסוגלים לתת לנפש שלכם להישען, לנוח, לשהות?</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sp>
        <p:nvSpPr>
          <p:cNvPr id="6" name="Freeform 6">
            <a:extLst>
              <a:ext uri="{FF2B5EF4-FFF2-40B4-BE49-F238E27FC236}">
                <a16:creationId xmlns:a16="http://schemas.microsoft.com/office/drawing/2014/main" id="{92D1C029-811F-B4EC-B0AE-491383C9121E}"/>
              </a:ext>
            </a:extLst>
          </p:cNvPr>
          <p:cNvSpPr/>
          <p:nvPr/>
        </p:nvSpPr>
        <p:spPr>
          <a:xfrm>
            <a:off x="8572500" y="145197"/>
            <a:ext cx="3460263" cy="6349107"/>
          </a:xfrm>
          <a:custGeom>
            <a:avLst/>
            <a:gdLst/>
            <a:ahLst/>
            <a:cxnLst/>
            <a:rect l="l" t="t" r="r" b="b"/>
            <a:pathLst>
              <a:path w="4960096" h="9101094">
                <a:moveTo>
                  <a:pt x="0" y="0"/>
                </a:moveTo>
                <a:lnTo>
                  <a:pt x="4960096" y="0"/>
                </a:lnTo>
                <a:lnTo>
                  <a:pt x="4960096" y="9101094"/>
                </a:lnTo>
                <a:lnTo>
                  <a:pt x="0" y="9101094"/>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31454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pic>
        <p:nvPicPr>
          <p:cNvPr id="17" name="תמונה 16"/>
          <p:cNvPicPr>
            <a:picLocks noChangeAspect="1"/>
          </p:cNvPicPr>
          <p:nvPr/>
        </p:nvPicPr>
        <p:blipFill>
          <a:blip r:embed="rId3"/>
          <a:stretch>
            <a:fillRect/>
          </a:stretch>
        </p:blipFill>
        <p:spPr>
          <a:xfrm>
            <a:off x="0" y="-32754"/>
            <a:ext cx="12192000" cy="12012706"/>
          </a:xfrm>
          <a:prstGeom prst="rect">
            <a:avLst/>
          </a:prstGeom>
        </p:spPr>
      </p:pic>
      <p:sp>
        <p:nvSpPr>
          <p:cNvPr id="7" name="תיבת טקסט 6">
            <a:extLst>
              <a:ext uri="{FF2B5EF4-FFF2-40B4-BE49-F238E27FC236}">
                <a16:creationId xmlns:a16="http://schemas.microsoft.com/office/drawing/2014/main" id="{893448C8-18F0-74EF-00AF-AAC172F5D266}"/>
              </a:ext>
            </a:extLst>
          </p:cNvPr>
          <p:cNvSpPr txBox="1"/>
          <p:nvPr/>
        </p:nvSpPr>
        <p:spPr>
          <a:xfrm>
            <a:off x="526059" y="447059"/>
            <a:ext cx="11217706" cy="938719"/>
          </a:xfrm>
          <a:prstGeom prst="rect">
            <a:avLst/>
          </a:prstGeom>
          <a:noFill/>
        </p:spPr>
        <p:txBody>
          <a:bodyPr wrap="square">
            <a:spAutoFit/>
          </a:bodyPr>
          <a:lstStyle/>
          <a:p>
            <a:pPr algn="ctr"/>
            <a:r>
              <a:rPr lang="he-IL" sz="5500" b="1" dirty="0" smtClean="0">
                <a:latin typeface="Calibri" panose="020F0502020204030204" pitchFamily="34" charset="0"/>
                <a:ea typeface="Calibri" panose="020F0502020204030204" pitchFamily="34" charset="0"/>
                <a:cs typeface="Calibri" panose="020F0502020204030204" pitchFamily="34" charset="0"/>
              </a:rPr>
              <a:t>מן המקורות</a:t>
            </a:r>
            <a:endParaRPr lang="he-IL" sz="5500" b="1" dirty="0">
              <a:latin typeface="Calibri" panose="020F0502020204030204" pitchFamily="34" charset="0"/>
              <a:ea typeface="Calibri" panose="020F0502020204030204" pitchFamily="34" charset="0"/>
              <a:cs typeface="Calibri" panose="020F0502020204030204" pitchFamily="34" charset="0"/>
            </a:endParaRPr>
          </a:p>
        </p:txBody>
      </p:sp>
      <p:sp>
        <p:nvSpPr>
          <p:cNvPr id="8" name="TextBox 7"/>
          <p:cNvSpPr txBox="1"/>
          <p:nvPr/>
        </p:nvSpPr>
        <p:spPr>
          <a:xfrm>
            <a:off x="933855" y="4012093"/>
            <a:ext cx="10044580" cy="1938992"/>
          </a:xfrm>
          <a:prstGeom prst="rect">
            <a:avLst/>
          </a:prstGeom>
          <a:noFill/>
        </p:spPr>
        <p:txBody>
          <a:bodyPr wrap="square" rtlCol="1">
            <a:spAutoFit/>
          </a:bodyPr>
          <a:lstStyle/>
          <a:p>
            <a:r>
              <a:rPr lang="he-IL" sz="3000" dirty="0" smtClean="0">
                <a:latin typeface="David" panose="020E0502060401010101" pitchFamily="34" charset="-79"/>
                <a:cs typeface="David" panose="020E0502060401010101" pitchFamily="34" charset="-79"/>
              </a:rPr>
              <a:t>מפרש </a:t>
            </a:r>
            <a:r>
              <a:rPr lang="he-IL" sz="3000" dirty="0" err="1" smtClean="0">
                <a:latin typeface="David" panose="020E0502060401010101" pitchFamily="34" charset="-79"/>
                <a:cs typeface="David" panose="020E0502060401010101" pitchFamily="34" charset="-79"/>
              </a:rPr>
              <a:t>המלבי"ם</a:t>
            </a:r>
            <a:r>
              <a:rPr lang="he-IL" sz="3000" dirty="0" smtClean="0">
                <a:latin typeface="David" panose="020E0502060401010101" pitchFamily="34" charset="-79"/>
                <a:cs typeface="David" panose="020E0502060401010101" pitchFamily="34" charset="-79"/>
              </a:rPr>
              <a:t>: הנשען... מ"מ </a:t>
            </a:r>
            <a:r>
              <a:rPr lang="he-IL" sz="3000" dirty="0" err="1">
                <a:latin typeface="David" panose="020E0502060401010101" pitchFamily="34" charset="-79"/>
                <a:cs typeface="David" panose="020E0502060401010101" pitchFamily="34" charset="-79"/>
              </a:rPr>
              <a:t>ירויח</a:t>
            </a:r>
            <a:r>
              <a:rPr lang="he-IL" sz="3000" dirty="0">
                <a:latin typeface="David" panose="020E0502060401010101" pitchFamily="34" charset="-79"/>
                <a:cs typeface="David" panose="020E0502060401010101" pitchFamily="34" charset="-79"/>
              </a:rPr>
              <a:t> </a:t>
            </a:r>
            <a:r>
              <a:rPr lang="he-IL" sz="3000" dirty="0" err="1" smtClean="0">
                <a:latin typeface="David" panose="020E0502060401010101" pitchFamily="34" charset="-79"/>
                <a:cs typeface="David" panose="020E0502060401010101" pitchFamily="34" charset="-79"/>
              </a:rPr>
              <a:t>בשתים</a:t>
            </a:r>
            <a:r>
              <a:rPr lang="he-IL" sz="3000" dirty="0" smtClean="0">
                <a:latin typeface="David" panose="020E0502060401010101" pitchFamily="34" charset="-79"/>
                <a:cs typeface="David" panose="020E0502060401010101" pitchFamily="34" charset="-79"/>
              </a:rPr>
              <a:t>.</a:t>
            </a:r>
          </a:p>
          <a:p>
            <a:r>
              <a:rPr lang="he-IL" sz="3000" b="1" dirty="0" smtClean="0">
                <a:latin typeface="David" panose="020E0502060401010101" pitchFamily="34" charset="-79"/>
                <a:cs typeface="David" panose="020E0502060401010101" pitchFamily="34" charset="-79"/>
              </a:rPr>
              <a:t>א</a:t>
            </a:r>
            <a:r>
              <a:rPr lang="he-IL" sz="3000" b="1" dirty="0">
                <a:latin typeface="David" panose="020E0502060401010101" pitchFamily="34" charset="-79"/>
                <a:cs typeface="David" panose="020E0502060401010101" pitchFamily="34" charset="-79"/>
              </a:rPr>
              <a:t>)</a:t>
            </a:r>
            <a:r>
              <a:rPr lang="he-IL" sz="3000" dirty="0">
                <a:latin typeface="David" panose="020E0502060401010101" pitchFamily="34" charset="-79"/>
                <a:cs typeface="David" panose="020E0502060401010101" pitchFamily="34" charset="-79"/>
              </a:rPr>
              <a:t> כי "יבטח בשם ה'", </a:t>
            </a:r>
            <a:r>
              <a:rPr lang="he-IL" sz="3000" dirty="0" err="1">
                <a:latin typeface="David" panose="020E0502060401010101" pitchFamily="34" charset="-79"/>
                <a:cs typeface="David" panose="020E0502060401010101" pitchFamily="34" charset="-79"/>
              </a:rPr>
              <a:t>שעי"כ</a:t>
            </a:r>
            <a:r>
              <a:rPr lang="he-IL" sz="3000" dirty="0">
                <a:latin typeface="David" panose="020E0502060401010101" pitchFamily="34" charset="-79"/>
                <a:cs typeface="David" panose="020E0502060401010101" pitchFamily="34" charset="-79"/>
              </a:rPr>
              <a:t> לבו בוטח בה' ותנוח נפשו </a:t>
            </a:r>
            <a:r>
              <a:rPr lang="he-IL" sz="3000" dirty="0" err="1">
                <a:latin typeface="David" panose="020E0502060401010101" pitchFamily="34" charset="-79"/>
                <a:cs typeface="David" panose="020E0502060401010101" pitchFamily="34" charset="-79"/>
              </a:rPr>
              <a:t>בבטחונה</a:t>
            </a:r>
            <a:r>
              <a:rPr lang="he-IL" sz="3000" dirty="0">
                <a:latin typeface="David" panose="020E0502060401010101" pitchFamily="34" charset="-79"/>
                <a:cs typeface="David" panose="020E0502060401010101" pitchFamily="34" charset="-79"/>
              </a:rPr>
              <a:t>.</a:t>
            </a:r>
          </a:p>
          <a:p>
            <a:r>
              <a:rPr lang="he-IL" sz="3000" b="1" dirty="0">
                <a:latin typeface="David" panose="020E0502060401010101" pitchFamily="34" charset="-79"/>
                <a:cs typeface="David" panose="020E0502060401010101" pitchFamily="34" charset="-79"/>
              </a:rPr>
              <a:t>ב)</a:t>
            </a:r>
            <a:r>
              <a:rPr lang="he-IL" sz="3000" dirty="0">
                <a:latin typeface="David" panose="020E0502060401010101" pitchFamily="34" charset="-79"/>
                <a:cs typeface="David" panose="020E0502060401010101" pitchFamily="34" charset="-79"/>
              </a:rPr>
              <a:t> התכלית בעצמו </a:t>
            </a:r>
            <a:r>
              <a:rPr lang="he-IL" sz="3000" dirty="0" err="1">
                <a:latin typeface="David" panose="020E0502060401010101" pitchFamily="34" charset="-79"/>
                <a:cs typeface="David" panose="020E0502060401010101" pitchFamily="34" charset="-79"/>
              </a:rPr>
              <a:t>שעי"כ</a:t>
            </a:r>
            <a:r>
              <a:rPr lang="he-IL" sz="3000" dirty="0">
                <a:latin typeface="David" panose="020E0502060401010101" pitchFamily="34" charset="-79"/>
                <a:cs typeface="David" panose="020E0502060401010101" pitchFamily="34" charset="-79"/>
              </a:rPr>
              <a:t> "וישען </a:t>
            </a:r>
            <a:r>
              <a:rPr lang="he-IL" sz="3000" dirty="0" err="1" smtClean="0">
                <a:latin typeface="David" panose="020E0502060401010101" pitchFamily="34" charset="-79"/>
                <a:cs typeface="David" panose="020E0502060401010101" pitchFamily="34" charset="-79"/>
              </a:rPr>
              <a:t>באלקיו</a:t>
            </a:r>
            <a:r>
              <a:rPr lang="he-IL" sz="3000" dirty="0">
                <a:latin typeface="David" panose="020E0502060401010101" pitchFamily="34" charset="-79"/>
                <a:cs typeface="David" panose="020E0502060401010101" pitchFamily="34" charset="-79"/>
              </a:rPr>
              <a:t>" באמת שע"י </a:t>
            </a:r>
            <a:r>
              <a:rPr lang="he-IL" sz="3000" dirty="0" err="1">
                <a:latin typeface="David" panose="020E0502060401010101" pitchFamily="34" charset="-79"/>
                <a:cs typeface="David" panose="020E0502060401010101" pitchFamily="34" charset="-79"/>
              </a:rPr>
              <a:t>הבטחון</a:t>
            </a:r>
            <a:r>
              <a:rPr lang="he-IL" sz="3000" dirty="0">
                <a:latin typeface="David" panose="020E0502060401010101" pitchFamily="34" charset="-79"/>
                <a:cs typeface="David" panose="020E0502060401010101" pitchFamily="34" charset="-79"/>
              </a:rPr>
              <a:t> שבוטח ימצא משען בה', וה' המושיע </a:t>
            </a:r>
            <a:r>
              <a:rPr lang="he-IL" sz="3000" dirty="0" err="1">
                <a:latin typeface="David" panose="020E0502060401010101" pitchFamily="34" charset="-79"/>
                <a:cs typeface="David" panose="020E0502060401010101" pitchFamily="34" charset="-79"/>
              </a:rPr>
              <a:t>חוסיו</a:t>
            </a:r>
            <a:r>
              <a:rPr lang="he-IL" sz="3000" dirty="0">
                <a:latin typeface="David" panose="020E0502060401010101" pitchFamily="34" charset="-79"/>
                <a:cs typeface="David" panose="020E0502060401010101" pitchFamily="34" charset="-79"/>
              </a:rPr>
              <a:t> יהיה למשען </a:t>
            </a:r>
            <a:r>
              <a:rPr lang="he-IL" sz="3000" dirty="0" smtClean="0">
                <a:latin typeface="David" panose="020E0502060401010101" pitchFamily="34" charset="-79"/>
                <a:cs typeface="David" panose="020E0502060401010101" pitchFamily="34" charset="-79"/>
              </a:rPr>
              <a:t>לו</a:t>
            </a:r>
            <a:r>
              <a:rPr lang="he-IL" sz="3000" dirty="0">
                <a:latin typeface="David" panose="020E0502060401010101" pitchFamily="34" charset="-79"/>
                <a:cs typeface="David" panose="020E0502060401010101" pitchFamily="34" charset="-79"/>
              </a:rPr>
              <a:t>.</a:t>
            </a:r>
          </a:p>
        </p:txBody>
      </p:sp>
      <p:pic>
        <p:nvPicPr>
          <p:cNvPr id="15" name="תמונה 14"/>
          <p:cNvPicPr/>
          <p:nvPr/>
        </p:nvPicPr>
        <p:blipFill>
          <a:blip r:embed="rId4" cstate="print">
            <a:extLst>
              <a:ext uri="{BEBA8EAE-BF5A-486C-A8C5-ECC9F3942E4B}">
                <a14:imgProps xmlns:a14="http://schemas.microsoft.com/office/drawing/2010/main">
                  <a14:imgLayer r:embed="rId5">
                    <a14:imgEffect>
                      <a14:backgroundRemoval t="9988" b="96065" l="9986" r="89968"/>
                    </a14:imgEffect>
                  </a14:imgLayer>
                </a14:imgProps>
              </a:ext>
              <a:ext uri="{28A0092B-C50C-407E-A947-70E740481C1C}">
                <a14:useLocalDpi xmlns:a14="http://schemas.microsoft.com/office/drawing/2010/main" val="0"/>
              </a:ext>
            </a:extLst>
          </a:blip>
          <a:stretch>
            <a:fillRect/>
          </a:stretch>
        </p:blipFill>
        <p:spPr>
          <a:xfrm>
            <a:off x="2191966" y="144167"/>
            <a:ext cx="1626999" cy="1241611"/>
          </a:xfrm>
          <a:prstGeom prst="rect">
            <a:avLst/>
          </a:prstGeom>
        </p:spPr>
      </p:pic>
      <p:sp>
        <p:nvSpPr>
          <p:cNvPr id="16" name="TextBox 15"/>
          <p:cNvSpPr txBox="1"/>
          <p:nvPr/>
        </p:nvSpPr>
        <p:spPr>
          <a:xfrm>
            <a:off x="1211865" y="1721428"/>
            <a:ext cx="9766570" cy="2015936"/>
          </a:xfrm>
          <a:prstGeom prst="rect">
            <a:avLst/>
          </a:prstGeom>
          <a:noFill/>
        </p:spPr>
        <p:txBody>
          <a:bodyPr wrap="square" rtlCol="1">
            <a:spAutoFit/>
          </a:bodyPr>
          <a:lstStyle/>
          <a:p>
            <a:pPr algn="ctr"/>
            <a:r>
              <a:rPr lang="he-IL" sz="4500" b="1" dirty="0" smtClean="0">
                <a:latin typeface="David" panose="020E0502060401010101" pitchFamily="34" charset="-79"/>
                <a:cs typeface="David" panose="020E0502060401010101" pitchFamily="34" charset="-79"/>
              </a:rPr>
              <a:t>"הָלַךְ </a:t>
            </a:r>
            <a:r>
              <a:rPr lang="he-IL" sz="4500" b="1" dirty="0">
                <a:latin typeface="David" panose="020E0502060401010101" pitchFamily="34" charset="-79"/>
                <a:cs typeface="David" panose="020E0502060401010101" pitchFamily="34" charset="-79"/>
              </a:rPr>
              <a:t>חֲשֵׁכִים וְאֵין נֹגַהּ </a:t>
            </a:r>
            <a:r>
              <a:rPr lang="he-IL" sz="4500" b="1" dirty="0" smtClean="0">
                <a:latin typeface="David" panose="020E0502060401010101" pitchFamily="34" charset="-79"/>
                <a:cs typeface="David" panose="020E0502060401010101" pitchFamily="34" charset="-79"/>
              </a:rPr>
              <a:t>לוֹ</a:t>
            </a:r>
          </a:p>
          <a:p>
            <a:pPr algn="ctr"/>
            <a:r>
              <a:rPr lang="he-IL" sz="4500" b="1" dirty="0" smtClean="0">
                <a:latin typeface="David" panose="020E0502060401010101" pitchFamily="34" charset="-79"/>
                <a:cs typeface="David" panose="020E0502060401010101" pitchFamily="34" charset="-79"/>
              </a:rPr>
              <a:t>יִבְטַח </a:t>
            </a:r>
            <a:r>
              <a:rPr lang="he-IL" sz="4500" b="1" dirty="0">
                <a:latin typeface="David" panose="020E0502060401010101" pitchFamily="34" charset="-79"/>
                <a:cs typeface="David" panose="020E0502060401010101" pitchFamily="34" charset="-79"/>
              </a:rPr>
              <a:t>בְּשֵׁם ה' וְיִשָּׁעֵן </a:t>
            </a:r>
            <a:r>
              <a:rPr lang="he-IL" sz="4500" b="1" dirty="0" err="1" smtClean="0">
                <a:latin typeface="David" panose="020E0502060401010101" pitchFamily="34" charset="-79"/>
                <a:cs typeface="David" panose="020E0502060401010101" pitchFamily="34" charset="-79"/>
              </a:rPr>
              <a:t>בֵּאלֹקָיו</a:t>
            </a:r>
            <a:r>
              <a:rPr lang="he-IL" sz="4500" b="1" dirty="0" smtClean="0">
                <a:latin typeface="David" panose="020E0502060401010101" pitchFamily="34" charset="-79"/>
                <a:cs typeface="David" panose="020E0502060401010101" pitchFamily="34" charset="-79"/>
              </a:rPr>
              <a:t>"</a:t>
            </a:r>
          </a:p>
          <a:p>
            <a:pPr algn="ctr"/>
            <a:r>
              <a:rPr lang="he-IL" sz="3500" b="1" dirty="0" smtClean="0">
                <a:latin typeface="David" panose="020E0502060401010101" pitchFamily="34" charset="-79"/>
                <a:cs typeface="David" panose="020E0502060401010101" pitchFamily="34" charset="-79"/>
              </a:rPr>
              <a:t>(ישעיהו נ י)</a:t>
            </a:r>
            <a:endParaRPr lang="he-IL" sz="3500" b="1" dirty="0">
              <a:latin typeface="David" panose="020E0502060401010101" pitchFamily="34" charset="-79"/>
              <a:cs typeface="David" panose="020E0502060401010101" pitchFamily="34" charset="-79"/>
            </a:endParaRPr>
          </a:p>
        </p:txBody>
      </p:sp>
      <p:grpSp>
        <p:nvGrpSpPr>
          <p:cNvPr id="2" name="Group 2"/>
          <p:cNvGrpSpPr/>
          <p:nvPr/>
        </p:nvGrpSpPr>
        <p:grpSpPr>
          <a:xfrm>
            <a:off x="486795" y="375546"/>
            <a:ext cx="11397703" cy="6281543"/>
            <a:chOff x="0" y="0"/>
            <a:chExt cx="6295575" cy="3469640"/>
          </a:xfrm>
        </p:grpSpPr>
        <p:sp>
          <p:nvSpPr>
            <p:cNvPr id="3" name="Freeform 3"/>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sp>
        <p:nvSpPr>
          <p:cNvPr id="2" name="AutoShape 2"/>
          <p:cNvSpPr/>
          <p:nvPr/>
        </p:nvSpPr>
        <p:spPr>
          <a:xfrm>
            <a:off x="2102937" y="951899"/>
            <a:ext cx="7986126" cy="739920"/>
          </a:xfrm>
          <a:prstGeom prst="rect">
            <a:avLst/>
          </a:prstGeom>
          <a:solidFill>
            <a:srgbClr val="E8B594"/>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nvGrpSpPr>
          <p:cNvPr id="12" name="קבוצה 11">
            <a:extLst>
              <a:ext uri="{FF2B5EF4-FFF2-40B4-BE49-F238E27FC236}">
                <a16:creationId xmlns:a16="http://schemas.microsoft.com/office/drawing/2014/main" id="{C0C5188A-BE0A-18A1-63C9-6ACC9ED1E47D}"/>
              </a:ext>
            </a:extLst>
          </p:cNvPr>
          <p:cNvGrpSpPr/>
          <p:nvPr/>
        </p:nvGrpSpPr>
        <p:grpSpPr>
          <a:xfrm>
            <a:off x="0" y="6281103"/>
            <a:ext cx="12192002" cy="319209"/>
            <a:chOff x="-2" y="5852992"/>
            <a:chExt cx="12192002" cy="319209"/>
          </a:xfrm>
        </p:grpSpPr>
        <p:sp>
          <p:nvSpPr>
            <p:cNvPr id="3" name="Freeform 3"/>
            <p:cNvSpPr/>
            <p:nvPr/>
          </p:nvSpPr>
          <p:spPr>
            <a:xfrm>
              <a:off x="-2" y="5852992"/>
              <a:ext cx="365760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l="-33333"/>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4" name="Freeform 4"/>
            <p:cNvSpPr/>
            <p:nvPr/>
          </p:nvSpPr>
          <p:spPr>
            <a:xfrm>
              <a:off x="3657600" y="5852992"/>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5" name="Freeform 5"/>
            <p:cNvSpPr/>
            <p:nvPr/>
          </p:nvSpPr>
          <p:spPr>
            <a:xfrm>
              <a:off x="8534400" y="5852992"/>
              <a:ext cx="36576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r="-33333"/>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grpSp>
        <p:nvGrpSpPr>
          <p:cNvPr id="13" name="קבוצה 12">
            <a:extLst>
              <a:ext uri="{FF2B5EF4-FFF2-40B4-BE49-F238E27FC236}">
                <a16:creationId xmlns:a16="http://schemas.microsoft.com/office/drawing/2014/main" id="{EAAFBAA1-4413-911E-8F47-213EAA4F6C75}"/>
              </a:ext>
            </a:extLst>
          </p:cNvPr>
          <p:cNvGrpSpPr/>
          <p:nvPr/>
        </p:nvGrpSpPr>
        <p:grpSpPr>
          <a:xfrm>
            <a:off x="0" y="295473"/>
            <a:ext cx="12192001" cy="319209"/>
            <a:chOff x="-1" y="636141"/>
            <a:chExt cx="12192001" cy="319209"/>
          </a:xfrm>
        </p:grpSpPr>
        <p:sp>
          <p:nvSpPr>
            <p:cNvPr id="6" name="Freeform 6"/>
            <p:cNvSpPr/>
            <p:nvPr/>
          </p:nvSpPr>
          <p:spPr>
            <a:xfrm>
              <a:off x="-1" y="636141"/>
              <a:ext cx="321021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l="-51916" r="1"/>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Freeform 7"/>
            <p:cNvSpPr/>
            <p:nvPr/>
          </p:nvSpPr>
          <p:spPr>
            <a:xfrm>
              <a:off x="3210211" y="636141"/>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8" name="Freeform 8"/>
            <p:cNvSpPr/>
            <p:nvPr/>
          </p:nvSpPr>
          <p:spPr>
            <a:xfrm>
              <a:off x="8087011" y="636141"/>
              <a:ext cx="4104989"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r="-18802"/>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grpSp>
      <p:sp>
        <p:nvSpPr>
          <p:cNvPr id="11" name="Freeform 11"/>
          <p:cNvSpPr/>
          <p:nvPr/>
        </p:nvSpPr>
        <p:spPr>
          <a:xfrm rot="1289529">
            <a:off x="9413081" y="1431111"/>
            <a:ext cx="437197" cy="1371600"/>
          </a:xfrm>
          <a:custGeom>
            <a:avLst/>
            <a:gdLst/>
            <a:ahLst/>
            <a:cxnLst/>
            <a:rect l="l" t="t" r="r" b="b"/>
            <a:pathLst>
              <a:path w="655796" h="2057400">
                <a:moveTo>
                  <a:pt x="0" y="0"/>
                </a:moveTo>
                <a:lnTo>
                  <a:pt x="655796" y="0"/>
                </a:lnTo>
                <a:lnTo>
                  <a:pt x="655796" y="2057400"/>
                </a:lnTo>
                <a:lnTo>
                  <a:pt x="0" y="2057400"/>
                </a:lnTo>
                <a:lnTo>
                  <a:pt x="0" y="0"/>
                </a:lnTo>
                <a:close/>
              </a:path>
            </a:pathLst>
          </a:custGeom>
          <a:blipFill>
            <a:blip r:embed="rId5">
              <a:extLst>
                <a:ext uri="{96DAC541-7B7A-43D3-8B79-37D633B846F1}">
                  <asvg:svgBlip xmlns:asvg="http://schemas.microsoft.com/office/drawing/2016/SVG/main" xmlns=""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14" name="מציין מיקום תוכן 2">
            <a:extLst>
              <a:ext uri="{FF2B5EF4-FFF2-40B4-BE49-F238E27FC236}">
                <a16:creationId xmlns:a16="http://schemas.microsoft.com/office/drawing/2014/main" id="{146031E4-46EC-EE3C-E4E0-F27C2D24E778}"/>
              </a:ext>
            </a:extLst>
          </p:cNvPr>
          <p:cNvSpPr txBox="1">
            <a:spLocks/>
          </p:cNvSpPr>
          <p:nvPr/>
        </p:nvSpPr>
        <p:spPr>
          <a:xfrm>
            <a:off x="2376182" y="871531"/>
            <a:ext cx="7439634" cy="916844"/>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lgn="ctr" rtl="1">
              <a:buFont typeface="Arial" pitchFamily="34" charset="0"/>
              <a:buNone/>
            </a:pPr>
            <a:r>
              <a:rPr lang="he-IL" sz="4800" dirty="0">
                <a:latin typeface="Calibri" panose="020F0502020204030204" pitchFamily="34" charset="0"/>
                <a:ea typeface="Calibri" panose="020F0502020204030204" pitchFamily="34" charset="0"/>
                <a:cs typeface="Calibri" panose="020F0502020204030204" pitchFamily="34" charset="0"/>
              </a:rPr>
              <a:t>"מרחב התחברות"</a:t>
            </a:r>
            <a:endParaRPr lang="he-IL" sz="2000" dirty="0">
              <a:latin typeface="Calibri" panose="020F0502020204030204" pitchFamily="34" charset="0"/>
              <a:ea typeface="Calibri" panose="020F0502020204030204" pitchFamily="34" charset="0"/>
              <a:cs typeface="Calibri" panose="020F0502020204030204" pitchFamily="34" charset="0"/>
            </a:endParaRPr>
          </a:p>
        </p:txBody>
      </p:sp>
      <p:sp>
        <p:nvSpPr>
          <p:cNvPr id="16" name="תיבת טקסט 15">
            <a:extLst>
              <a:ext uri="{FF2B5EF4-FFF2-40B4-BE49-F238E27FC236}">
                <a16:creationId xmlns:a16="http://schemas.microsoft.com/office/drawing/2014/main" id="{291D211C-8CEB-AADA-A26E-5A82BE95D60E}"/>
              </a:ext>
            </a:extLst>
          </p:cNvPr>
          <p:cNvSpPr txBox="1"/>
          <p:nvPr/>
        </p:nvSpPr>
        <p:spPr>
          <a:xfrm>
            <a:off x="1395663" y="2046799"/>
            <a:ext cx="8169069" cy="2062103"/>
          </a:xfrm>
          <a:prstGeom prst="rect">
            <a:avLst/>
          </a:prstGeom>
          <a:noFill/>
        </p:spPr>
        <p:txBody>
          <a:bodyPr wrap="square">
            <a:spAutoFit/>
          </a:bodyPr>
          <a:lstStyle/>
          <a:p>
            <a:pPr marL="0" indent="0" algn="ctr">
              <a:buNone/>
            </a:pPr>
            <a:r>
              <a:rPr lang="he-IL" sz="3200" dirty="0">
                <a:latin typeface="Calibri" panose="020F0502020204030204" pitchFamily="34" charset="0"/>
                <a:ea typeface="Calibri" panose="020F0502020204030204" pitchFamily="34" charset="0"/>
                <a:cs typeface="Calibri" panose="020F0502020204030204" pitchFamily="34" charset="0"/>
              </a:rPr>
              <a:t>מעין חוויית-מעבר שמאפשרת לאדם השב </a:t>
            </a:r>
            <a:r>
              <a:rPr lang="en-US" sz="3200" dirty="0">
                <a:latin typeface="Calibri" panose="020F0502020204030204" pitchFamily="34" charset="0"/>
                <a:ea typeface="Calibri" panose="020F0502020204030204" pitchFamily="34" charset="0"/>
                <a:cs typeface="Calibri" panose="020F0502020204030204" pitchFamily="34" charset="0"/>
              </a:rPr>
              <a:t/>
            </a:r>
            <a:br>
              <a:rPr lang="en-US" sz="3200" dirty="0">
                <a:latin typeface="Calibri" panose="020F0502020204030204" pitchFamily="34" charset="0"/>
                <a:ea typeface="Calibri" panose="020F0502020204030204" pitchFamily="34" charset="0"/>
                <a:cs typeface="Calibri" panose="020F0502020204030204" pitchFamily="34" charset="0"/>
              </a:rPr>
            </a:br>
            <a:r>
              <a:rPr lang="he-IL" sz="3200" dirty="0">
                <a:latin typeface="Calibri" panose="020F0502020204030204" pitchFamily="34" charset="0"/>
                <a:ea typeface="Calibri" panose="020F0502020204030204" pitchFamily="34" charset="0"/>
                <a:cs typeface="Calibri" panose="020F0502020204030204" pitchFamily="34" charset="0"/>
              </a:rPr>
              <a:t>להסתגל ולהתמקם באופן תהליכי והדרגתי. </a:t>
            </a:r>
            <a:r>
              <a:rPr lang="en-US" sz="3200" dirty="0">
                <a:latin typeface="Calibri" panose="020F0502020204030204" pitchFamily="34" charset="0"/>
                <a:ea typeface="Calibri" panose="020F0502020204030204" pitchFamily="34" charset="0"/>
                <a:cs typeface="Calibri" panose="020F0502020204030204" pitchFamily="34" charset="0"/>
              </a:rPr>
              <a:t/>
            </a:r>
            <a:br>
              <a:rPr lang="en-US" sz="3200" dirty="0">
                <a:latin typeface="Calibri" panose="020F0502020204030204" pitchFamily="34" charset="0"/>
                <a:ea typeface="Calibri" panose="020F0502020204030204" pitchFamily="34" charset="0"/>
                <a:cs typeface="Calibri" panose="020F0502020204030204" pitchFamily="34" charset="0"/>
              </a:rPr>
            </a:br>
            <a:r>
              <a:rPr lang="he-IL" sz="3200" dirty="0">
                <a:latin typeface="Calibri" panose="020F0502020204030204" pitchFamily="34" charset="0"/>
                <a:ea typeface="Calibri" panose="020F0502020204030204" pitchFamily="34" charset="0"/>
                <a:cs typeface="Calibri" panose="020F0502020204030204" pitchFamily="34" charset="0"/>
              </a:rPr>
              <a:t>התנסות חווייתית בה מתקיימים תנאים ופעולות אשר בעזרתם יכול האדם לחוש שהוא נמצא במקום רגיש. </a:t>
            </a:r>
            <a:endParaRPr lang="en-US" sz="3200" dirty="0">
              <a:latin typeface="Calibri" panose="020F0502020204030204" pitchFamily="34" charset="0"/>
              <a:ea typeface="Calibri" panose="020F0502020204030204" pitchFamily="34" charset="0"/>
              <a:cs typeface="Calibri" panose="020F0502020204030204" pitchFamily="34" charset="0"/>
            </a:endParaRPr>
          </a:p>
        </p:txBody>
      </p:sp>
      <p:sp>
        <p:nvSpPr>
          <p:cNvPr id="17" name="תיבת טקסט 16">
            <a:extLst>
              <a:ext uri="{FF2B5EF4-FFF2-40B4-BE49-F238E27FC236}">
                <a16:creationId xmlns:a16="http://schemas.microsoft.com/office/drawing/2014/main" id="{75ABED06-CF95-031B-4E70-9A1CA532FCAC}"/>
              </a:ext>
            </a:extLst>
          </p:cNvPr>
          <p:cNvSpPr txBox="1"/>
          <p:nvPr/>
        </p:nvSpPr>
        <p:spPr>
          <a:xfrm>
            <a:off x="451144" y="4505186"/>
            <a:ext cx="11289709" cy="954107"/>
          </a:xfrm>
          <a:prstGeom prst="rect">
            <a:avLst/>
          </a:prstGeom>
          <a:noFill/>
        </p:spPr>
        <p:txBody>
          <a:bodyPr wrap="square">
            <a:spAutoFit/>
          </a:bodyPr>
          <a:lstStyle/>
          <a:p>
            <a:pPr algn="ctr"/>
            <a:r>
              <a:rPr lang="he-IL" sz="2800" dirty="0">
                <a:latin typeface="Calibri" panose="020F0502020204030204" pitchFamily="34" charset="0"/>
                <a:ea typeface="Calibri" panose="020F0502020204030204" pitchFamily="34" charset="0"/>
                <a:cs typeface="Calibri" panose="020F0502020204030204" pitchFamily="34" charset="0"/>
              </a:rPr>
              <a:t>מרחב בו יוכל האדם לשהות, להתארגן מחדש, </a:t>
            </a:r>
          </a:p>
          <a:p>
            <a:pPr algn="ctr"/>
            <a:r>
              <a:rPr lang="he-IL" sz="2800" dirty="0">
                <a:latin typeface="Calibri" panose="020F0502020204030204" pitchFamily="34" charset="0"/>
                <a:ea typeface="Calibri" panose="020F0502020204030204" pitchFamily="34" charset="0"/>
                <a:cs typeface="Calibri" panose="020F0502020204030204" pitchFamily="34" charset="0"/>
              </a:rPr>
              <a:t>להתחבר לעצמו, לדמיין, לחלום, ליצור...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a:extLst>
            <a:ext uri="{FF2B5EF4-FFF2-40B4-BE49-F238E27FC236}">
              <a16:creationId xmlns:a16="http://schemas.microsoft.com/office/drawing/2014/main" id="{3804F1F1-55BF-2496-0EAC-BA094274E571}"/>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AF8224F0-992C-8875-475F-AF7310F7FA52}"/>
              </a:ext>
            </a:extLst>
          </p:cNvPr>
          <p:cNvSpPr/>
          <p:nvPr/>
        </p:nvSpPr>
        <p:spPr>
          <a:xfrm>
            <a:off x="2102937" y="951899"/>
            <a:ext cx="7986126" cy="739920"/>
          </a:xfrm>
          <a:prstGeom prst="rect">
            <a:avLst/>
          </a:prstGeom>
          <a:solidFill>
            <a:srgbClr val="E8B594"/>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nvGrpSpPr>
          <p:cNvPr id="12" name="קבוצה 11">
            <a:extLst>
              <a:ext uri="{FF2B5EF4-FFF2-40B4-BE49-F238E27FC236}">
                <a16:creationId xmlns:a16="http://schemas.microsoft.com/office/drawing/2014/main" id="{0BF5968A-86AC-D393-93DD-495B6944EC0E}"/>
              </a:ext>
            </a:extLst>
          </p:cNvPr>
          <p:cNvGrpSpPr/>
          <p:nvPr/>
        </p:nvGrpSpPr>
        <p:grpSpPr>
          <a:xfrm>
            <a:off x="0" y="6281103"/>
            <a:ext cx="12192002" cy="319209"/>
            <a:chOff x="-2" y="5852992"/>
            <a:chExt cx="12192002" cy="319209"/>
          </a:xfrm>
        </p:grpSpPr>
        <p:sp>
          <p:nvSpPr>
            <p:cNvPr id="3" name="Freeform 3">
              <a:extLst>
                <a:ext uri="{FF2B5EF4-FFF2-40B4-BE49-F238E27FC236}">
                  <a16:creationId xmlns:a16="http://schemas.microsoft.com/office/drawing/2014/main" id="{37599562-7AA4-ACCE-77D8-E610826C40AC}"/>
                </a:ext>
              </a:extLst>
            </p:cNvPr>
            <p:cNvSpPr/>
            <p:nvPr/>
          </p:nvSpPr>
          <p:spPr>
            <a:xfrm>
              <a:off x="-2" y="5852992"/>
              <a:ext cx="365760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l="-33333"/>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4" name="Freeform 4">
              <a:extLst>
                <a:ext uri="{FF2B5EF4-FFF2-40B4-BE49-F238E27FC236}">
                  <a16:creationId xmlns:a16="http://schemas.microsoft.com/office/drawing/2014/main" id="{D059AB66-246A-1082-1856-86FE6320DC96}"/>
                </a:ext>
              </a:extLst>
            </p:cNvPr>
            <p:cNvSpPr/>
            <p:nvPr/>
          </p:nvSpPr>
          <p:spPr>
            <a:xfrm>
              <a:off x="3657600" y="5852992"/>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5" name="Freeform 5">
              <a:extLst>
                <a:ext uri="{FF2B5EF4-FFF2-40B4-BE49-F238E27FC236}">
                  <a16:creationId xmlns:a16="http://schemas.microsoft.com/office/drawing/2014/main" id="{81060F79-E78A-A684-FBB1-2CD665A786DE}"/>
                </a:ext>
              </a:extLst>
            </p:cNvPr>
            <p:cNvSpPr/>
            <p:nvPr/>
          </p:nvSpPr>
          <p:spPr>
            <a:xfrm>
              <a:off x="8534400" y="5852992"/>
              <a:ext cx="36576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r="-33333"/>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grpSp>
        <p:nvGrpSpPr>
          <p:cNvPr id="13" name="קבוצה 12">
            <a:extLst>
              <a:ext uri="{FF2B5EF4-FFF2-40B4-BE49-F238E27FC236}">
                <a16:creationId xmlns:a16="http://schemas.microsoft.com/office/drawing/2014/main" id="{E04714E1-D721-C55B-379D-CBC1065DE9CC}"/>
              </a:ext>
            </a:extLst>
          </p:cNvPr>
          <p:cNvGrpSpPr/>
          <p:nvPr/>
        </p:nvGrpSpPr>
        <p:grpSpPr>
          <a:xfrm>
            <a:off x="0" y="295473"/>
            <a:ext cx="12192001" cy="319209"/>
            <a:chOff x="-1" y="636141"/>
            <a:chExt cx="12192001" cy="319209"/>
          </a:xfrm>
        </p:grpSpPr>
        <p:sp>
          <p:nvSpPr>
            <p:cNvPr id="6" name="Freeform 6">
              <a:extLst>
                <a:ext uri="{FF2B5EF4-FFF2-40B4-BE49-F238E27FC236}">
                  <a16:creationId xmlns:a16="http://schemas.microsoft.com/office/drawing/2014/main" id="{FCAA74F2-4326-705C-80CB-D89C206B3792}"/>
                </a:ext>
              </a:extLst>
            </p:cNvPr>
            <p:cNvSpPr/>
            <p:nvPr/>
          </p:nvSpPr>
          <p:spPr>
            <a:xfrm>
              <a:off x="-1" y="636141"/>
              <a:ext cx="321021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l="-51916" r="1"/>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Freeform 7">
              <a:extLst>
                <a:ext uri="{FF2B5EF4-FFF2-40B4-BE49-F238E27FC236}">
                  <a16:creationId xmlns:a16="http://schemas.microsoft.com/office/drawing/2014/main" id="{DB1B3585-5AD5-DD64-F80F-94288DE57369}"/>
                </a:ext>
              </a:extLst>
            </p:cNvPr>
            <p:cNvSpPr/>
            <p:nvPr/>
          </p:nvSpPr>
          <p:spPr>
            <a:xfrm>
              <a:off x="3210211" y="636141"/>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8" name="Freeform 8">
              <a:extLst>
                <a:ext uri="{FF2B5EF4-FFF2-40B4-BE49-F238E27FC236}">
                  <a16:creationId xmlns:a16="http://schemas.microsoft.com/office/drawing/2014/main" id="{9D79EF2E-B151-99A1-B092-F62EB4BB4B32}"/>
                </a:ext>
              </a:extLst>
            </p:cNvPr>
            <p:cNvSpPr/>
            <p:nvPr/>
          </p:nvSpPr>
          <p:spPr>
            <a:xfrm>
              <a:off x="8087011" y="636141"/>
              <a:ext cx="4104989"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xmlns="" r:embed="rId4"/>
                  </a:ext>
                </a:extLst>
              </a:blip>
              <a:stretch>
                <a:fillRect r="-18802"/>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grpSp>
      <p:sp>
        <p:nvSpPr>
          <p:cNvPr id="11" name="Freeform 11">
            <a:extLst>
              <a:ext uri="{FF2B5EF4-FFF2-40B4-BE49-F238E27FC236}">
                <a16:creationId xmlns:a16="http://schemas.microsoft.com/office/drawing/2014/main" id="{86CD257E-91FF-2706-6E94-743455A43969}"/>
              </a:ext>
            </a:extLst>
          </p:cNvPr>
          <p:cNvSpPr/>
          <p:nvPr/>
        </p:nvSpPr>
        <p:spPr>
          <a:xfrm rot="1289529">
            <a:off x="9413081" y="1431111"/>
            <a:ext cx="437197" cy="1371600"/>
          </a:xfrm>
          <a:custGeom>
            <a:avLst/>
            <a:gdLst/>
            <a:ahLst/>
            <a:cxnLst/>
            <a:rect l="l" t="t" r="r" b="b"/>
            <a:pathLst>
              <a:path w="655796" h="2057400">
                <a:moveTo>
                  <a:pt x="0" y="0"/>
                </a:moveTo>
                <a:lnTo>
                  <a:pt x="655796" y="0"/>
                </a:lnTo>
                <a:lnTo>
                  <a:pt x="655796" y="2057400"/>
                </a:lnTo>
                <a:lnTo>
                  <a:pt x="0" y="2057400"/>
                </a:lnTo>
                <a:lnTo>
                  <a:pt x="0" y="0"/>
                </a:lnTo>
                <a:close/>
              </a:path>
            </a:pathLst>
          </a:custGeom>
          <a:blipFill>
            <a:blip r:embed="rId5">
              <a:extLst>
                <a:ext uri="{96DAC541-7B7A-43D3-8B79-37D633B846F1}">
                  <asvg:svgBlip xmlns:asvg="http://schemas.microsoft.com/office/drawing/2016/SVG/main" xmlns=""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14" name="מציין מיקום תוכן 2">
            <a:extLst>
              <a:ext uri="{FF2B5EF4-FFF2-40B4-BE49-F238E27FC236}">
                <a16:creationId xmlns:a16="http://schemas.microsoft.com/office/drawing/2014/main" id="{DFCDAAD7-9F3D-48D1-1EA4-8D702514743D}"/>
              </a:ext>
            </a:extLst>
          </p:cNvPr>
          <p:cNvSpPr txBox="1">
            <a:spLocks/>
          </p:cNvSpPr>
          <p:nvPr/>
        </p:nvSpPr>
        <p:spPr>
          <a:xfrm>
            <a:off x="2376182" y="871531"/>
            <a:ext cx="7439634" cy="916844"/>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lgn="ctr" rtl="1">
              <a:buFont typeface="Arial" pitchFamily="34" charset="0"/>
              <a:buNone/>
            </a:pPr>
            <a:r>
              <a:rPr lang="he-IL" sz="4800" dirty="0">
                <a:latin typeface="Calibri" panose="020F0502020204030204" pitchFamily="34" charset="0"/>
                <a:ea typeface="Calibri" panose="020F0502020204030204" pitchFamily="34" charset="0"/>
                <a:cs typeface="Calibri" panose="020F0502020204030204" pitchFamily="34" charset="0"/>
              </a:rPr>
              <a:t>"מרחב התחברות"</a:t>
            </a:r>
            <a:endParaRPr lang="he-IL" sz="2000" dirty="0">
              <a:latin typeface="Calibri" panose="020F0502020204030204" pitchFamily="34" charset="0"/>
              <a:ea typeface="Calibri" panose="020F0502020204030204" pitchFamily="34" charset="0"/>
              <a:cs typeface="Calibri" panose="020F0502020204030204" pitchFamily="34" charset="0"/>
            </a:endParaRPr>
          </a:p>
        </p:txBody>
      </p:sp>
      <p:sp>
        <p:nvSpPr>
          <p:cNvPr id="9" name="תיבת טקסט 8">
            <a:extLst>
              <a:ext uri="{FF2B5EF4-FFF2-40B4-BE49-F238E27FC236}">
                <a16:creationId xmlns:a16="http://schemas.microsoft.com/office/drawing/2014/main" id="{BFF6CCBD-1380-3992-4AA2-D43D78971733}"/>
              </a:ext>
            </a:extLst>
          </p:cNvPr>
          <p:cNvSpPr txBox="1"/>
          <p:nvPr/>
        </p:nvSpPr>
        <p:spPr>
          <a:xfrm>
            <a:off x="1464812" y="2165283"/>
            <a:ext cx="9262374" cy="3785652"/>
          </a:xfrm>
          <a:prstGeom prst="rect">
            <a:avLst/>
          </a:prstGeom>
          <a:noFill/>
        </p:spPr>
        <p:txBody>
          <a:bodyPr wrap="square">
            <a:spAutoFit/>
          </a:bodyPr>
          <a:lstStyle/>
          <a:p>
            <a:pPr algn="ctr"/>
            <a:r>
              <a:rPr lang="he-IL" sz="4000" dirty="0" smtClean="0">
                <a:latin typeface="Calibri" panose="020F0502020204030204" pitchFamily="34" charset="0"/>
                <a:ea typeface="Calibri" panose="020F0502020204030204" pitchFamily="34" charset="0"/>
                <a:cs typeface="Calibri" panose="020F0502020204030204" pitchFamily="34" charset="0"/>
              </a:rPr>
              <a:t>מהו </a:t>
            </a:r>
            <a:r>
              <a:rPr lang="he-IL" sz="4000" dirty="0">
                <a:latin typeface="Calibri" panose="020F0502020204030204" pitchFamily="34" charset="0"/>
                <a:ea typeface="Calibri" panose="020F0502020204030204" pitchFamily="34" charset="0"/>
                <a:cs typeface="Calibri" panose="020F0502020204030204" pitchFamily="34" charset="0"/>
              </a:rPr>
              <a:t>המרחב שיאפשר לכם </a:t>
            </a:r>
          </a:p>
          <a:p>
            <a:pPr algn="ctr"/>
            <a:r>
              <a:rPr lang="he-IL" sz="4000" dirty="0">
                <a:latin typeface="Calibri" panose="020F0502020204030204" pitchFamily="34" charset="0"/>
                <a:ea typeface="Calibri" panose="020F0502020204030204" pitchFamily="34" charset="0"/>
                <a:cs typeface="Calibri" panose="020F0502020204030204" pitchFamily="34" charset="0"/>
              </a:rPr>
              <a:t>התחברות מחדש?</a:t>
            </a:r>
          </a:p>
          <a:p>
            <a:pPr algn="ctr"/>
            <a:endParaRPr lang="he-IL" sz="4000" dirty="0">
              <a:latin typeface="Calibri" panose="020F0502020204030204" pitchFamily="34" charset="0"/>
              <a:ea typeface="Calibri" panose="020F0502020204030204" pitchFamily="34" charset="0"/>
              <a:cs typeface="Calibri" panose="020F0502020204030204" pitchFamily="34" charset="0"/>
            </a:endParaRPr>
          </a:p>
          <a:p>
            <a:pPr algn="ctr"/>
            <a:r>
              <a:rPr lang="he-IL" sz="4000" dirty="0">
                <a:latin typeface="Calibri" panose="020F0502020204030204" pitchFamily="34" charset="0"/>
                <a:ea typeface="Calibri" panose="020F0502020204030204" pitchFamily="34" charset="0"/>
                <a:cs typeface="Calibri" panose="020F0502020204030204" pitchFamily="34" charset="0"/>
              </a:rPr>
              <a:t>מה צריך לקרות בו</a:t>
            </a:r>
            <a:r>
              <a:rPr lang="he-IL" sz="4000" dirty="0" smtClean="0">
                <a:latin typeface="Calibri" panose="020F0502020204030204" pitchFamily="34" charset="0"/>
                <a:ea typeface="Calibri" panose="020F0502020204030204" pitchFamily="34" charset="0"/>
                <a:cs typeface="Calibri" panose="020F0502020204030204" pitchFamily="34" charset="0"/>
              </a:rPr>
              <a:t>? למה אתם זקוקים?</a:t>
            </a:r>
            <a:endParaRPr lang="he-IL" sz="4000" dirty="0">
              <a:latin typeface="Calibri" panose="020F0502020204030204" pitchFamily="34" charset="0"/>
              <a:ea typeface="Calibri" panose="020F0502020204030204" pitchFamily="34" charset="0"/>
              <a:cs typeface="Calibri" panose="020F0502020204030204" pitchFamily="34" charset="0"/>
            </a:endParaRPr>
          </a:p>
          <a:p>
            <a:pPr algn="ctr"/>
            <a:endParaRPr lang="he-IL" sz="4000" dirty="0">
              <a:latin typeface="Calibri" panose="020F0502020204030204" pitchFamily="34" charset="0"/>
              <a:ea typeface="Calibri" panose="020F0502020204030204" pitchFamily="34" charset="0"/>
              <a:cs typeface="Calibri" panose="020F0502020204030204" pitchFamily="34" charset="0"/>
            </a:endParaRPr>
          </a:p>
          <a:p>
            <a:pPr algn="ctr"/>
            <a:r>
              <a:rPr lang="he-IL" sz="4000" dirty="0">
                <a:latin typeface="Calibri" panose="020F0502020204030204" pitchFamily="34" charset="0"/>
                <a:ea typeface="Calibri" panose="020F0502020204030204" pitchFamily="34" charset="0"/>
                <a:cs typeface="Calibri" panose="020F0502020204030204" pitchFamily="34" charset="0"/>
              </a:rPr>
              <a:t>מי תרצו שישהה לידכם?</a:t>
            </a:r>
          </a:p>
        </p:txBody>
      </p:sp>
    </p:spTree>
    <p:extLst>
      <p:ext uri="{BB962C8B-B14F-4D97-AF65-F5344CB8AC3E}">
        <p14:creationId xmlns:p14="http://schemas.microsoft.com/office/powerpoint/2010/main" val="4143703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p:cNvGrpSpPr/>
          <p:nvPr/>
        </p:nvGrpSpPr>
        <p:grpSpPr>
          <a:xfrm>
            <a:off x="402735" y="212761"/>
            <a:ext cx="11397703" cy="6281543"/>
            <a:chOff x="0" y="0"/>
            <a:chExt cx="6295575" cy="3469640"/>
          </a:xfrm>
        </p:grpSpPr>
        <p:sp>
          <p:nvSpPr>
            <p:cNvPr id="3" name="Freeform 3"/>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sp>
        <p:nvSpPr>
          <p:cNvPr id="4" name="Freeform 4"/>
          <p:cNvSpPr/>
          <p:nvPr/>
        </p:nvSpPr>
        <p:spPr>
          <a:xfrm>
            <a:off x="526059" y="5039025"/>
            <a:ext cx="11138183" cy="1305179"/>
          </a:xfrm>
          <a:custGeom>
            <a:avLst/>
            <a:gdLst/>
            <a:ahLst/>
            <a:cxnLst/>
            <a:rect l="l" t="t" r="r" b="b"/>
            <a:pathLst>
              <a:path w="16707274" h="1957769">
                <a:moveTo>
                  <a:pt x="0" y="0"/>
                </a:moveTo>
                <a:lnTo>
                  <a:pt x="16707274" y="0"/>
                </a:lnTo>
                <a:lnTo>
                  <a:pt x="16707274" y="1957769"/>
                </a:lnTo>
                <a:lnTo>
                  <a:pt x="0" y="1957769"/>
                </a:lnTo>
                <a:lnTo>
                  <a:pt x="0" y="0"/>
                </a:lnTo>
                <a:close/>
              </a:path>
            </a:pathLst>
          </a:custGeom>
          <a:blipFill>
            <a:blip r:embed="rId3">
              <a:extLst>
                <a:ext uri="{96DAC541-7B7A-43D3-8B79-37D633B846F1}">
                  <asvg:svgBlip xmlns:asvg="http://schemas.microsoft.com/office/drawing/2016/SVG/main" xmlns=""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5" name="Freeform 5"/>
          <p:cNvSpPr/>
          <p:nvPr/>
        </p:nvSpPr>
        <p:spPr>
          <a:xfrm>
            <a:off x="1646222" y="3196236"/>
            <a:ext cx="8899556" cy="923329"/>
          </a:xfrm>
          <a:custGeom>
            <a:avLst/>
            <a:gdLst/>
            <a:ahLst/>
            <a:cxnLst/>
            <a:rect l="l" t="t" r="r" b="b"/>
            <a:pathLst>
              <a:path w="11418434" h="1184663">
                <a:moveTo>
                  <a:pt x="0" y="0"/>
                </a:moveTo>
                <a:lnTo>
                  <a:pt x="11418434" y="0"/>
                </a:lnTo>
                <a:lnTo>
                  <a:pt x="11418434" y="1184663"/>
                </a:lnTo>
                <a:lnTo>
                  <a:pt x="0" y="1184663"/>
                </a:lnTo>
                <a:lnTo>
                  <a:pt x="0" y="0"/>
                </a:lnTo>
                <a:close/>
              </a:path>
            </a:pathLst>
          </a:custGeom>
          <a:blipFill>
            <a:blip r:embed="rId5">
              <a:extLst>
                <a:ext uri="{96DAC541-7B7A-43D3-8B79-37D633B846F1}">
                  <asvg:svgBlip xmlns:asvg="http://schemas.microsoft.com/office/drawing/2016/SVG/main" xmlns=""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תיבת טקסט 6">
            <a:extLst>
              <a:ext uri="{FF2B5EF4-FFF2-40B4-BE49-F238E27FC236}">
                <a16:creationId xmlns:a16="http://schemas.microsoft.com/office/drawing/2014/main" id="{893448C8-18F0-74EF-00AF-AAC172F5D266}"/>
              </a:ext>
            </a:extLst>
          </p:cNvPr>
          <p:cNvSpPr txBox="1"/>
          <p:nvPr/>
        </p:nvSpPr>
        <p:spPr>
          <a:xfrm>
            <a:off x="526059" y="447059"/>
            <a:ext cx="11138183" cy="1569660"/>
          </a:xfrm>
          <a:prstGeom prst="rect">
            <a:avLst/>
          </a:prstGeom>
          <a:noFill/>
        </p:spPr>
        <p:txBody>
          <a:bodyPr wrap="square">
            <a:spAutoFit/>
          </a:bodyPr>
          <a:lstStyle/>
          <a:p>
            <a:pPr algn="ctr"/>
            <a:r>
              <a:rPr lang="he-IL" sz="3200" dirty="0">
                <a:latin typeface="Calibri" panose="020F0502020204030204" pitchFamily="34" charset="0"/>
                <a:ea typeface="Calibri" panose="020F0502020204030204" pitchFamily="34" charset="0"/>
                <a:cs typeface="Calibri" panose="020F0502020204030204" pitchFamily="34" charset="0"/>
              </a:rPr>
              <a:t>ב</a:t>
            </a:r>
            <a:r>
              <a:rPr lang="he-IL" sz="3200" b="1" dirty="0">
                <a:latin typeface="Calibri" panose="020F0502020204030204" pitchFamily="34" charset="0"/>
                <a:ea typeface="Calibri" panose="020F0502020204030204" pitchFamily="34" charset="0"/>
                <a:cs typeface="Calibri" panose="020F0502020204030204" pitchFamily="34" charset="0"/>
              </a:rPr>
              <a:t>'מרחב ההתחברות' </a:t>
            </a:r>
          </a:p>
          <a:p>
            <a:pPr algn="ctr"/>
            <a:r>
              <a:rPr lang="he-IL" sz="3200" dirty="0">
                <a:latin typeface="Calibri" panose="020F0502020204030204" pitchFamily="34" charset="0"/>
                <a:ea typeface="Calibri" panose="020F0502020204030204" pitchFamily="34" charset="0"/>
                <a:cs typeface="Calibri" panose="020F0502020204030204" pitchFamily="34" charset="0"/>
              </a:rPr>
              <a:t>נאפשר עיסוק מאוזן בשלושת מרחבי הזמן </a:t>
            </a:r>
          </a:p>
          <a:p>
            <a:pPr algn="ctr"/>
            <a:r>
              <a:rPr lang="he-IL" sz="3200" dirty="0">
                <a:latin typeface="Calibri" panose="020F0502020204030204" pitchFamily="34" charset="0"/>
                <a:ea typeface="Calibri" panose="020F0502020204030204" pitchFamily="34" charset="0"/>
                <a:cs typeface="Calibri" panose="020F0502020204030204" pitchFamily="34" charset="0"/>
              </a:rPr>
              <a:t>שנוכחים בתהליך החזרה</a:t>
            </a:r>
          </a:p>
        </p:txBody>
      </p:sp>
      <p:sp>
        <p:nvSpPr>
          <p:cNvPr id="9" name="תיבת טקסט 8">
            <a:extLst>
              <a:ext uri="{FF2B5EF4-FFF2-40B4-BE49-F238E27FC236}">
                <a16:creationId xmlns:a16="http://schemas.microsoft.com/office/drawing/2014/main" id="{B82E5B09-F524-18E5-E251-BE2A1E9E1050}"/>
              </a:ext>
            </a:extLst>
          </p:cNvPr>
          <p:cNvSpPr txBox="1"/>
          <p:nvPr/>
        </p:nvSpPr>
        <p:spPr>
          <a:xfrm>
            <a:off x="2392799" y="3816005"/>
            <a:ext cx="2191294" cy="954107"/>
          </a:xfrm>
          <a:prstGeom prst="rect">
            <a:avLst/>
          </a:prstGeom>
          <a:noFill/>
        </p:spPr>
        <p:txBody>
          <a:bodyPr wrap="square">
            <a:spAutoFit/>
          </a:bodyPr>
          <a:lstStyle/>
          <a:p>
            <a:pPr lvl="0" algn="ctr"/>
            <a:r>
              <a:rPr lang="he-IL" sz="2800" dirty="0">
                <a:latin typeface="Calibri" panose="020F0502020204030204" pitchFamily="34" charset="0"/>
                <a:ea typeface="Calibri" panose="020F0502020204030204" pitchFamily="34" charset="0"/>
                <a:cs typeface="Calibri" panose="020F0502020204030204" pitchFamily="34" charset="0"/>
              </a:rPr>
              <a:t>מתן מקום לקשיים ולאובדן </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10" name="תיבת טקסט 9">
            <a:extLst>
              <a:ext uri="{FF2B5EF4-FFF2-40B4-BE49-F238E27FC236}">
                <a16:creationId xmlns:a16="http://schemas.microsoft.com/office/drawing/2014/main" id="{82C1AD7D-6E94-ABFA-5B4D-BCD50296F07A}"/>
              </a:ext>
            </a:extLst>
          </p:cNvPr>
          <p:cNvSpPr txBox="1"/>
          <p:nvPr/>
        </p:nvSpPr>
        <p:spPr>
          <a:xfrm>
            <a:off x="2746466" y="2779521"/>
            <a:ext cx="1472837" cy="646331"/>
          </a:xfrm>
          <a:prstGeom prst="rect">
            <a:avLst/>
          </a:prstGeom>
          <a:noFill/>
        </p:spPr>
        <p:txBody>
          <a:bodyPr wrap="square">
            <a:spAutoFit/>
          </a:bodyPr>
          <a:lstStyle/>
          <a:p>
            <a:pPr lvl="0" algn="ctr"/>
            <a:r>
              <a:rPr lang="he-IL" sz="3600" b="1" dirty="0">
                <a:latin typeface="Calibri" panose="020F0502020204030204" pitchFamily="34" charset="0"/>
                <a:ea typeface="Calibri" panose="020F0502020204030204" pitchFamily="34" charset="0"/>
                <a:cs typeface="Calibri" panose="020F0502020204030204" pitchFamily="34" charset="0"/>
              </a:rPr>
              <a:t>עבר</a:t>
            </a:r>
            <a:endParaRPr lang="en-US" sz="3600" b="1" dirty="0">
              <a:latin typeface="Calibri" panose="020F0502020204030204" pitchFamily="34" charset="0"/>
              <a:ea typeface="Calibri" panose="020F0502020204030204" pitchFamily="34" charset="0"/>
              <a:cs typeface="Calibri" panose="020F0502020204030204" pitchFamily="34" charset="0"/>
            </a:endParaRPr>
          </a:p>
        </p:txBody>
      </p:sp>
      <p:sp>
        <p:nvSpPr>
          <p:cNvPr id="11" name="תיבת טקסט 10">
            <a:extLst>
              <a:ext uri="{FF2B5EF4-FFF2-40B4-BE49-F238E27FC236}">
                <a16:creationId xmlns:a16="http://schemas.microsoft.com/office/drawing/2014/main" id="{5212EC8B-3590-E3C6-7A08-2750E83C5314}"/>
              </a:ext>
            </a:extLst>
          </p:cNvPr>
          <p:cNvSpPr txBox="1"/>
          <p:nvPr/>
        </p:nvSpPr>
        <p:spPr>
          <a:xfrm>
            <a:off x="5384412" y="2698136"/>
            <a:ext cx="1472837" cy="646331"/>
          </a:xfrm>
          <a:prstGeom prst="rect">
            <a:avLst/>
          </a:prstGeom>
          <a:noFill/>
        </p:spPr>
        <p:txBody>
          <a:bodyPr wrap="square">
            <a:spAutoFit/>
          </a:bodyPr>
          <a:lstStyle/>
          <a:p>
            <a:pPr lvl="0" algn="ctr"/>
            <a:r>
              <a:rPr lang="he-IL" sz="3600" b="1" dirty="0">
                <a:latin typeface="Calibri" panose="020F0502020204030204" pitchFamily="34" charset="0"/>
                <a:ea typeface="Calibri" panose="020F0502020204030204" pitchFamily="34" charset="0"/>
                <a:cs typeface="Calibri" panose="020F0502020204030204" pitchFamily="34" charset="0"/>
              </a:rPr>
              <a:t>הווה</a:t>
            </a:r>
            <a:endParaRPr lang="en-US" sz="3600" b="1" dirty="0">
              <a:latin typeface="Calibri" panose="020F0502020204030204" pitchFamily="34" charset="0"/>
              <a:ea typeface="Calibri" panose="020F0502020204030204" pitchFamily="34" charset="0"/>
              <a:cs typeface="Calibri" panose="020F0502020204030204" pitchFamily="34" charset="0"/>
            </a:endParaRPr>
          </a:p>
        </p:txBody>
      </p:sp>
      <p:sp>
        <p:nvSpPr>
          <p:cNvPr id="12" name="תיבת טקסט 11">
            <a:extLst>
              <a:ext uri="{FF2B5EF4-FFF2-40B4-BE49-F238E27FC236}">
                <a16:creationId xmlns:a16="http://schemas.microsoft.com/office/drawing/2014/main" id="{EC3FC80A-862A-57EC-C51B-D2DDAC5E213B}"/>
              </a:ext>
            </a:extLst>
          </p:cNvPr>
          <p:cNvSpPr txBox="1"/>
          <p:nvPr/>
        </p:nvSpPr>
        <p:spPr>
          <a:xfrm>
            <a:off x="7561556" y="3020010"/>
            <a:ext cx="1472837" cy="646331"/>
          </a:xfrm>
          <a:prstGeom prst="rect">
            <a:avLst/>
          </a:prstGeom>
          <a:noFill/>
        </p:spPr>
        <p:txBody>
          <a:bodyPr wrap="square">
            <a:spAutoFit/>
          </a:bodyPr>
          <a:lstStyle/>
          <a:p>
            <a:pPr lvl="0" algn="ctr"/>
            <a:r>
              <a:rPr lang="he-IL" sz="3600" b="1" dirty="0">
                <a:latin typeface="Calibri" panose="020F0502020204030204" pitchFamily="34" charset="0"/>
                <a:ea typeface="Calibri" panose="020F0502020204030204" pitchFamily="34" charset="0"/>
                <a:cs typeface="Calibri" panose="020F0502020204030204" pitchFamily="34" charset="0"/>
              </a:rPr>
              <a:t>עתיד</a:t>
            </a:r>
            <a:endParaRPr lang="en-US" sz="3600" b="1" dirty="0">
              <a:latin typeface="Calibri" panose="020F0502020204030204" pitchFamily="34" charset="0"/>
              <a:ea typeface="Calibri" panose="020F0502020204030204" pitchFamily="34" charset="0"/>
              <a:cs typeface="Calibri" panose="020F0502020204030204" pitchFamily="34" charset="0"/>
            </a:endParaRPr>
          </a:p>
        </p:txBody>
      </p:sp>
      <p:sp>
        <p:nvSpPr>
          <p:cNvPr id="13" name="תיבת טקסט 12">
            <a:extLst>
              <a:ext uri="{FF2B5EF4-FFF2-40B4-BE49-F238E27FC236}">
                <a16:creationId xmlns:a16="http://schemas.microsoft.com/office/drawing/2014/main" id="{8BB7E6AB-BF26-E231-8F80-8E0207EF09C4}"/>
              </a:ext>
            </a:extLst>
          </p:cNvPr>
          <p:cNvSpPr txBox="1"/>
          <p:nvPr/>
        </p:nvSpPr>
        <p:spPr>
          <a:xfrm>
            <a:off x="5038692" y="3841077"/>
            <a:ext cx="2191294" cy="954107"/>
          </a:xfrm>
          <a:prstGeom prst="rect">
            <a:avLst/>
          </a:prstGeom>
          <a:noFill/>
        </p:spPr>
        <p:txBody>
          <a:bodyPr wrap="square">
            <a:spAutoFit/>
          </a:bodyPr>
          <a:lstStyle/>
          <a:p>
            <a:pPr lvl="0" algn="ctr"/>
            <a:r>
              <a:rPr lang="he-IL" sz="2800" dirty="0">
                <a:latin typeface="Calibri" panose="020F0502020204030204" pitchFamily="34" charset="0"/>
                <a:ea typeface="Calibri" panose="020F0502020204030204" pitchFamily="34" charset="0"/>
                <a:cs typeface="Calibri" panose="020F0502020204030204" pitchFamily="34" charset="0"/>
              </a:rPr>
              <a:t>יצירת רציפות וחיבור מחדש</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14" name="תיבת טקסט 13">
            <a:extLst>
              <a:ext uri="{FF2B5EF4-FFF2-40B4-BE49-F238E27FC236}">
                <a16:creationId xmlns:a16="http://schemas.microsoft.com/office/drawing/2014/main" id="{5B7BC65C-45D9-C2C0-3670-C2D4D5F04834}"/>
              </a:ext>
            </a:extLst>
          </p:cNvPr>
          <p:cNvSpPr txBox="1"/>
          <p:nvPr/>
        </p:nvSpPr>
        <p:spPr>
          <a:xfrm>
            <a:off x="7229986" y="4103264"/>
            <a:ext cx="2191294" cy="1384995"/>
          </a:xfrm>
          <a:prstGeom prst="rect">
            <a:avLst/>
          </a:prstGeom>
          <a:noFill/>
        </p:spPr>
        <p:txBody>
          <a:bodyPr wrap="square">
            <a:spAutoFit/>
          </a:bodyPr>
          <a:lstStyle/>
          <a:p>
            <a:pPr lvl="0" algn="ctr"/>
            <a:r>
              <a:rPr lang="he-IL" sz="2800" dirty="0">
                <a:latin typeface="Calibri" panose="020F0502020204030204" pitchFamily="34" charset="0"/>
                <a:ea typeface="Calibri" panose="020F0502020204030204" pitchFamily="34" charset="0"/>
                <a:cs typeface="Calibri" panose="020F0502020204030204" pitchFamily="34" charset="0"/>
              </a:rPr>
              <a:t>עידוד התפתחות וצמיחה</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3162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p:cNvGrpSpPr/>
          <p:nvPr/>
        </p:nvGrpSpPr>
        <p:grpSpPr>
          <a:xfrm>
            <a:off x="402735" y="212761"/>
            <a:ext cx="11397703" cy="6281543"/>
            <a:chOff x="0" y="0"/>
            <a:chExt cx="6295575" cy="3469640"/>
          </a:xfrm>
        </p:grpSpPr>
        <p:sp>
          <p:nvSpPr>
            <p:cNvPr id="3" name="Freeform 3"/>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sp>
        <p:nvSpPr>
          <p:cNvPr id="7" name="תיבת טקסט 6">
            <a:extLst>
              <a:ext uri="{FF2B5EF4-FFF2-40B4-BE49-F238E27FC236}">
                <a16:creationId xmlns:a16="http://schemas.microsoft.com/office/drawing/2014/main" id="{D7ABC273-9452-23AB-2F01-A410218911C9}"/>
              </a:ext>
            </a:extLst>
          </p:cNvPr>
          <p:cNvSpPr txBox="1"/>
          <p:nvPr/>
        </p:nvSpPr>
        <p:spPr>
          <a:xfrm>
            <a:off x="2383833" y="1136251"/>
            <a:ext cx="8905602" cy="2862322"/>
          </a:xfrm>
          <a:prstGeom prst="rect">
            <a:avLst/>
          </a:prstGeom>
          <a:noFill/>
        </p:spPr>
        <p:txBody>
          <a:bodyPr wrap="square">
            <a:spAutoFit/>
          </a:bodyPr>
          <a:lstStyle/>
          <a:p>
            <a:pPr marL="0" indent="0">
              <a:buNone/>
            </a:pPr>
            <a:r>
              <a:rPr lang="he-IL" sz="3600" dirty="0" smtClean="0">
                <a:solidFill>
                  <a:srgbClr val="564A3E"/>
                </a:solidFill>
                <a:latin typeface="Calibri" panose="020F0502020204030204" pitchFamily="34" charset="0"/>
                <a:ea typeface="Calibri" panose="020F0502020204030204" pitchFamily="34" charset="0"/>
                <a:cs typeface="Calibri" panose="020F0502020204030204" pitchFamily="34" charset="0"/>
              </a:rPr>
              <a:t>תפילה או פסוק</a:t>
            </a:r>
          </a:p>
          <a:p>
            <a:pPr marL="0" indent="0">
              <a:buNone/>
            </a:pPr>
            <a:r>
              <a:rPr lang="he-IL" sz="3600" dirty="0" smtClean="0">
                <a:solidFill>
                  <a:srgbClr val="564A3E"/>
                </a:solidFill>
                <a:latin typeface="Calibri" panose="020F0502020204030204" pitchFamily="34" charset="0"/>
                <a:ea typeface="Calibri" panose="020F0502020204030204" pitchFamily="34" charset="0"/>
                <a:cs typeface="Calibri" panose="020F0502020204030204" pitchFamily="34" charset="0"/>
              </a:rPr>
              <a:t>שארצה שיתנגנו </a:t>
            </a:r>
            <a:r>
              <a:rPr lang="he-IL" sz="3600" dirty="0">
                <a:solidFill>
                  <a:srgbClr val="564A3E"/>
                </a:solidFill>
                <a:latin typeface="Calibri" panose="020F0502020204030204" pitchFamily="34" charset="0"/>
                <a:ea typeface="Calibri" panose="020F0502020204030204" pitchFamily="34" charset="0"/>
                <a:cs typeface="Calibri" panose="020F0502020204030204" pitchFamily="34" charset="0"/>
              </a:rPr>
              <a:t>בליבי </a:t>
            </a:r>
          </a:p>
          <a:p>
            <a:pPr marL="0" indent="0">
              <a:buNone/>
            </a:pPr>
            <a:r>
              <a:rPr lang="he-IL" sz="3600" dirty="0">
                <a:solidFill>
                  <a:srgbClr val="564A3E"/>
                </a:solidFill>
                <a:latin typeface="Calibri" panose="020F0502020204030204" pitchFamily="34" charset="0"/>
                <a:ea typeface="Calibri" panose="020F0502020204030204" pitchFamily="34" charset="0"/>
                <a:cs typeface="Calibri" panose="020F0502020204030204" pitchFamily="34" charset="0"/>
              </a:rPr>
              <a:t>בתקופת החזרה, </a:t>
            </a:r>
          </a:p>
          <a:p>
            <a:pPr marL="0" indent="0">
              <a:buNone/>
            </a:pPr>
            <a:r>
              <a:rPr lang="he-IL" sz="3600" dirty="0">
                <a:solidFill>
                  <a:srgbClr val="564A3E"/>
                </a:solidFill>
                <a:latin typeface="Calibri" panose="020F0502020204030204" pitchFamily="34" charset="0"/>
                <a:ea typeface="Calibri" panose="020F0502020204030204" pitchFamily="34" charset="0"/>
                <a:cs typeface="Calibri" panose="020F0502020204030204" pitchFamily="34" charset="0"/>
              </a:rPr>
              <a:t>כ"מרחב ההתחברות" </a:t>
            </a:r>
            <a:r>
              <a:rPr lang="he-IL" sz="3600" dirty="0" smtClean="0">
                <a:solidFill>
                  <a:srgbClr val="564A3E"/>
                </a:solidFill>
                <a:latin typeface="Calibri" panose="020F0502020204030204" pitchFamily="34" charset="0"/>
                <a:ea typeface="Calibri" panose="020F0502020204030204" pitchFamily="34" charset="0"/>
                <a:cs typeface="Calibri" panose="020F0502020204030204" pitchFamily="34" charset="0"/>
              </a:rPr>
              <a:t>הרוחני</a:t>
            </a:r>
          </a:p>
          <a:p>
            <a:pPr marL="0" indent="0">
              <a:buNone/>
            </a:pPr>
            <a:r>
              <a:rPr lang="he-IL" sz="3600" smtClean="0">
                <a:solidFill>
                  <a:srgbClr val="564A3E"/>
                </a:solidFill>
                <a:latin typeface="Calibri" panose="020F0502020204030204" pitchFamily="34" charset="0"/>
                <a:ea typeface="Calibri" panose="020F0502020204030204" pitchFamily="34" charset="0"/>
                <a:cs typeface="Calibri" panose="020F0502020204030204" pitchFamily="34" charset="0"/>
              </a:rPr>
              <a:t>האישי שלי</a:t>
            </a:r>
            <a:endParaRPr lang="en-US" sz="3600" dirty="0">
              <a:solidFill>
                <a:srgbClr val="564A3E"/>
              </a:solidFill>
              <a:latin typeface="Calibri" panose="020F0502020204030204" pitchFamily="34" charset="0"/>
              <a:ea typeface="Calibri" panose="020F0502020204030204" pitchFamily="34" charset="0"/>
              <a:cs typeface="Calibri" panose="020F0502020204030204" pitchFamily="34" charset="0"/>
            </a:endParaRPr>
          </a:p>
        </p:txBody>
      </p:sp>
      <p:pic>
        <p:nvPicPr>
          <p:cNvPr id="4" name="תמונה 3"/>
          <p:cNvPicPr>
            <a:picLocks noChangeAspect="1"/>
          </p:cNvPicPr>
          <p:nvPr/>
        </p:nvPicPr>
        <p:blipFill>
          <a:blip r:embed="rId3">
            <a:clrChange>
              <a:clrFrom>
                <a:srgbClr val="FFFFFF"/>
              </a:clrFrom>
              <a:clrTo>
                <a:srgbClr val="FFFFFF">
                  <a:alpha val="0"/>
                </a:srgbClr>
              </a:clrTo>
            </a:clrChange>
          </a:blip>
          <a:stretch>
            <a:fillRect/>
          </a:stretch>
        </p:blipFill>
        <p:spPr>
          <a:xfrm>
            <a:off x="0" y="3615049"/>
            <a:ext cx="5448300" cy="2867025"/>
          </a:xfrm>
          <a:prstGeom prst="rect">
            <a:avLst/>
          </a:prstGeom>
        </p:spPr>
      </p:pic>
      <p:pic>
        <p:nvPicPr>
          <p:cNvPr id="6" name="תמונה 5"/>
          <p:cNvPicPr>
            <a:picLocks noChangeAspect="1"/>
          </p:cNvPicPr>
          <p:nvPr/>
        </p:nvPicPr>
        <p:blipFill>
          <a:blip r:embed="rId4">
            <a:clrChange>
              <a:clrFrom>
                <a:srgbClr val="FFFFFF"/>
              </a:clrFrom>
              <a:clrTo>
                <a:srgbClr val="FFFFFF">
                  <a:alpha val="0"/>
                </a:srgbClr>
              </a:clrTo>
            </a:clrChange>
            <a:duotone>
              <a:prstClr val="black"/>
              <a:srgbClr val="D9C3A5">
                <a:tint val="50000"/>
                <a:satMod val="180000"/>
              </a:srgbClr>
            </a:duotone>
          </a:blip>
          <a:stretch>
            <a:fillRect/>
          </a:stretch>
        </p:blipFill>
        <p:spPr>
          <a:xfrm rot="450430">
            <a:off x="1967863" y="-240380"/>
            <a:ext cx="2276079" cy="458230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7446</TotalTime>
  <Words>1073</Words>
  <Application>Microsoft Office PowerPoint</Application>
  <PresentationFormat>מסך רחב</PresentationFormat>
  <Paragraphs>101</Paragraphs>
  <Slides>9</Slides>
  <Notes>9</Notes>
  <HiddenSlides>0</HiddenSlides>
  <MMClips>0</MMClips>
  <ScaleCrop>false</ScaleCrop>
  <HeadingPairs>
    <vt:vector size="6" baseType="variant">
      <vt:variant>
        <vt:lpstr>גופנים בשימוש</vt:lpstr>
      </vt:variant>
      <vt:variant>
        <vt:i4>9</vt:i4>
      </vt:variant>
      <vt:variant>
        <vt:lpstr>ערכת נושא</vt:lpstr>
      </vt:variant>
      <vt:variant>
        <vt:i4>2</vt:i4>
      </vt:variant>
      <vt:variant>
        <vt:lpstr>כותרות שקופיות</vt:lpstr>
      </vt:variant>
      <vt:variant>
        <vt:i4>9</vt:i4>
      </vt:variant>
    </vt:vector>
  </HeadingPairs>
  <TitlesOfParts>
    <vt:vector size="20" baseType="lpstr">
      <vt:lpstr>Arial</vt:lpstr>
      <vt:lpstr>Assistant</vt:lpstr>
      <vt:lpstr>Calibri</vt:lpstr>
      <vt:lpstr>Calibri Light</vt:lpstr>
      <vt:lpstr>David</vt:lpstr>
      <vt:lpstr>Guttman Yad-Brush</vt:lpstr>
      <vt:lpstr>Symbol</vt:lpstr>
      <vt:lpstr>Tahoma</vt:lpstr>
      <vt:lpstr>Times New Roman</vt:lpstr>
      <vt:lpstr>ערכת נושא Office</vt:lpstr>
      <vt:lpstr>Office Theme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מרחב התחברות</dc:title>
  <dc:creator>Dafna Hadar Pecker</dc:creator>
  <cp:lastModifiedBy>איריס וכטל</cp:lastModifiedBy>
  <cp:revision>21</cp:revision>
  <dcterms:created xsi:type="dcterms:W3CDTF">2024-03-06T05:45:02Z</dcterms:created>
  <dcterms:modified xsi:type="dcterms:W3CDTF">2025-03-05T10:25:11Z</dcterms:modified>
</cp:coreProperties>
</file>