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3" r:id="rId5"/>
  </p:sldMasterIdLst>
  <p:notesMasterIdLst>
    <p:notesMasterId r:id="rId34"/>
  </p:notesMasterIdLst>
  <p:sldIdLst>
    <p:sldId id="282" r:id="rId6"/>
    <p:sldId id="333" r:id="rId7"/>
    <p:sldId id="3088" r:id="rId8"/>
    <p:sldId id="3089" r:id="rId9"/>
    <p:sldId id="3091" r:id="rId10"/>
    <p:sldId id="3125" r:id="rId11"/>
    <p:sldId id="3094" r:id="rId12"/>
    <p:sldId id="3096" r:id="rId13"/>
    <p:sldId id="3097" r:id="rId14"/>
    <p:sldId id="3093" r:id="rId15"/>
    <p:sldId id="3126" r:id="rId16"/>
    <p:sldId id="3107" r:id="rId17"/>
    <p:sldId id="3108" r:id="rId18"/>
    <p:sldId id="3118" r:id="rId19"/>
    <p:sldId id="3120" r:id="rId20"/>
    <p:sldId id="3121" r:id="rId21"/>
    <p:sldId id="3038" r:id="rId22"/>
    <p:sldId id="3106" r:id="rId23"/>
    <p:sldId id="3099" r:id="rId24"/>
    <p:sldId id="256" r:id="rId25"/>
    <p:sldId id="3115" r:id="rId26"/>
    <p:sldId id="3127" r:id="rId27"/>
    <p:sldId id="260" r:id="rId28"/>
    <p:sldId id="270" r:id="rId29"/>
    <p:sldId id="3122" r:id="rId30"/>
    <p:sldId id="3123" r:id="rId31"/>
    <p:sldId id="3124" r:id="rId32"/>
    <p:sldId id="3103" r:id="rId33"/>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4EA"/>
    <a:srgbClr val="CBD6D6"/>
    <a:srgbClr val="F4F1EB"/>
    <a:srgbClr val="D9D9D9"/>
    <a:srgbClr val="628982"/>
    <a:srgbClr val="FCFBE8"/>
    <a:srgbClr val="DBE7B6"/>
    <a:srgbClr val="D9EBE4"/>
    <a:srgbClr val="D5F0EF"/>
    <a:srgbClr val="D3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3582" autoAdjust="0"/>
  </p:normalViewPr>
  <p:slideViewPr>
    <p:cSldViewPr snapToGrid="0">
      <p:cViewPr varScale="1">
        <p:scale>
          <a:sx n="44" d="100"/>
          <a:sy n="44" d="100"/>
        </p:scale>
        <p:origin x="31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1668FB54-86A5-43B4-9B94-CF4A6C74C731}" type="datetimeFigureOut">
              <a:rPr lang="he-IL" smtClean="0"/>
              <a:t>כ"ה/שבט/תשפ"ה</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E18A4093-A1DC-4F4A-9B82-A91A4C827CED}" type="slidenum">
              <a:rPr lang="he-IL" smtClean="0"/>
              <a:t>‹#›</a:t>
            </a:fld>
            <a:endParaRPr lang="he-IL"/>
          </a:p>
        </p:txBody>
      </p:sp>
    </p:spTree>
    <p:extLst>
      <p:ext uri="{BB962C8B-B14F-4D97-AF65-F5344CB8AC3E}">
        <p14:creationId xmlns:p14="http://schemas.microsoft.com/office/powerpoint/2010/main" val="104672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יועץ/יועצת יקר/ה</a:t>
            </a: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טרם כניסתך לחדר המורים, נמליץ לך להכיר את מסמך "רשת השבילים", לקרוא אותו לעומק ולבחור:</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א. את השבילים וההיבטים שחשובים לך ובהלימה לתפיסת העולם החינוכית שלך ואותם תרצי לקדם כחלק מתהליכי ההתאוששות של </a:t>
            </a:r>
            <a:r>
              <a:rPr kumimoji="0" lang="he-IL" sz="1200" b="0" i="0" u="none" strike="noStrike" kern="1200" cap="none" spc="0" normalizeH="0" baseline="0" noProof="0" dirty="0" err="1">
                <a:ln>
                  <a:noFill/>
                </a:ln>
                <a:solidFill>
                  <a:srgbClr val="FFFCFE"/>
                </a:solidFill>
                <a:effectLst/>
                <a:uLnTx/>
                <a:uFillTx/>
                <a:latin typeface="OSTachles-bold"/>
                <a:ea typeface="+mn-ea"/>
                <a:cs typeface="Arial" panose="020B0604020202020204" pitchFamily="34" charset="0"/>
              </a:rPr>
              <a:t>האוכלוסיה</a:t>
            </a: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ב. את השבילים וההיבטים שמתאימים </a:t>
            </a:r>
            <a:r>
              <a:rPr kumimoji="0" lang="he-IL" sz="1200" b="0" i="0" u="none" strike="noStrike" kern="1200" cap="none" spc="0" normalizeH="0" baseline="0" noProof="0" dirty="0" err="1">
                <a:ln>
                  <a:noFill/>
                </a:ln>
                <a:solidFill>
                  <a:srgbClr val="FFFCFE"/>
                </a:solidFill>
                <a:effectLst/>
                <a:uLnTx/>
                <a:uFillTx/>
                <a:latin typeface="OSTachles-bold"/>
                <a:ea typeface="+mn-ea"/>
                <a:cs typeface="Arial" panose="020B0604020202020204" pitchFamily="34" charset="0"/>
              </a:rPr>
              <a:t>לאוכלוסיה</a:t>
            </a: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 שלך, </a:t>
            </a:r>
            <a:r>
              <a:rPr kumimoji="0" lang="he-IL" sz="1200" b="0" i="0" u="none" strike="noStrike" kern="1200" cap="none" spc="0" normalizeH="0" baseline="0" noProof="0" dirty="0" err="1">
                <a:ln>
                  <a:noFill/>
                </a:ln>
                <a:solidFill>
                  <a:srgbClr val="FFFCFE"/>
                </a:solidFill>
                <a:effectLst/>
                <a:uLnTx/>
                <a:uFillTx/>
                <a:latin typeface="OSTachles-bold"/>
                <a:ea typeface="+mn-ea"/>
                <a:cs typeface="Arial" panose="020B0604020202020204" pitchFamily="34" charset="0"/>
              </a:rPr>
              <a:t>לצורכיה</a:t>
            </a: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 ולמעגלי הפגיעות.</a:t>
            </a:r>
          </a:p>
          <a:p>
            <a:pPr algn="r" rtl="1"/>
            <a:endParaRPr lang="he-IL" b="1" dirty="0"/>
          </a:p>
          <a:p>
            <a:pPr algn="r" rtl="1"/>
            <a:r>
              <a:rPr lang="he-IL" b="1" dirty="0"/>
              <a:t>רקע:</a:t>
            </a:r>
          </a:p>
          <a:p>
            <a:pPr marL="0" marR="0" lvl="0" indent="0" algn="r" defTabSz="914400" rtl="1" eaLnBrk="1" fontAlgn="auto" latinLnBrk="0" hangingPunct="1">
              <a:lnSpc>
                <a:spcPct val="150000"/>
              </a:lnSpc>
              <a:spcBef>
                <a:spcPts val="0"/>
              </a:spcBef>
              <a:spcAft>
                <a:spcPts val="800"/>
              </a:spcAft>
              <a:buClrTx/>
              <a:buSzTx/>
              <a:buFontTx/>
              <a:buNone/>
              <a:tabLst/>
              <a:defRPr/>
            </a:pPr>
            <a:r>
              <a:rPr kumimoji="0" lang="he-IL"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כחברה, עומדת לפתחנו, משימת התאוששות וצמיחה ממשבר רחבת היקף. </a:t>
            </a:r>
            <a:r>
              <a:rPr lang="he-IL" altLang="he-IL" sz="1800" dirty="0">
                <a:latin typeface="Assistant" pitchFamily="2" charset="-79"/>
                <a:ea typeface="Calibri" panose="020F0502020204030204" pitchFamily="34" charset="0"/>
                <a:cs typeface="Assistant" pitchFamily="2" charset="-79"/>
              </a:rPr>
              <a:t>ה</a:t>
            </a:r>
            <a:r>
              <a:rPr kumimoji="0" lang="he-IL" altLang="he-IL" sz="180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rPr>
              <a:t>דרך שמצפה לנו היא</a:t>
            </a:r>
            <a:r>
              <a:rPr kumimoji="0" lang="he-IL" altLang="he-IL" sz="1800" b="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rPr>
              <a:t> </a:t>
            </a:r>
            <a:r>
              <a:rPr lang="he-IL" altLang="he-IL" sz="1800" b="0" dirty="0">
                <a:latin typeface="Assistant" pitchFamily="2" charset="-79"/>
                <a:ea typeface="Calibri" panose="020F0502020204030204" pitchFamily="34" charset="0"/>
                <a:cs typeface="Assistant" pitchFamily="2" charset="-79"/>
              </a:rPr>
              <a:t>רבת פנים ואתגרים</a:t>
            </a:r>
            <a:r>
              <a:rPr kumimoji="0" lang="he-IL" altLang="he-IL" sz="180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rPr>
              <a:t>. לעיתים ננוע קדימה, ולעיתים נתקע בלי </a:t>
            </a:r>
            <a:r>
              <a:rPr kumimoji="0" lang="he-IL" altLang="he-IL" sz="1800" b="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rPr>
              <a:t>לדעת איך בכלל אפשר להמשיך ללכת. </a:t>
            </a:r>
            <a:r>
              <a:rPr lang="he-IL" altLang="he-IL" sz="1800" dirty="0">
                <a:latin typeface="Assistant" pitchFamily="2" charset="-79"/>
                <a:ea typeface="Calibri" panose="020F0502020204030204" pitchFamily="34" charset="0"/>
                <a:cs typeface="Assistant" pitchFamily="2" charset="-79"/>
              </a:rPr>
              <a:t>במידה כזו או אחרת כולנו חווים את הפער שבין הכמיהה לחזור לשגרה לבין החשש מהצפוי לנו, כמו גם את הפער בין שמחת החזרה לבין כאבי המלחמה. חוויות </a:t>
            </a:r>
            <a:r>
              <a:rPr kumimoji="0" lang="he-IL" altLang="he-IL" sz="1800" b="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rPr>
              <a:t>התמודדות וסיפור המלחמה האישי שלנו משפיעים על הדרך בה אנו תופסים את העולם ועל היחסים שלנו עם הסובבים אותנו. </a:t>
            </a:r>
          </a:p>
          <a:p>
            <a:pPr marL="0" marR="0" lvl="0" indent="0" algn="r" defTabSz="914400" rtl="1" eaLnBrk="0" fontAlgn="base" latinLnBrk="0" hangingPunct="0">
              <a:lnSpc>
                <a:spcPct val="100000"/>
              </a:lnSpc>
              <a:spcBef>
                <a:spcPct val="0"/>
              </a:spcBef>
              <a:spcAft>
                <a:spcPts val="600"/>
              </a:spcAft>
              <a:buClrTx/>
              <a:buSzTx/>
              <a:buFontTx/>
              <a:buNone/>
              <a:tabLst/>
              <a:defRPr/>
            </a:pPr>
            <a:r>
              <a:rPr kumimoji="0" lang="he-IL"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כאנשי חינוך, נלווה את קהילתנו ברגישות, במקצועיות ולאורך זמן, מתוך הבנה שמדובר באתגר רב ממדי הן בשל ריבוי המשימות והצרכים שכרוכים בחזרה לשגרה, והן לנוכח ההבנה שרבים בקהילה החינוכית (ילדים ומבוגרים) מתמודדים עם כאב טרי; אובדן, אבל, דאגה, אי ודאות וגעגוע. קהילות שונות, בדומה לפרטים שבהן, נמצאות בשלבים אחרים בתהליך החזרה לשגרה ויתקדמו בקצב הייחודי להן.</a:t>
            </a:r>
            <a:endParaRPr kumimoji="0" lang="en-US" altLang="he-IL" sz="1800" b="0" i="0" u="none" strike="noStrike" kern="1200" cap="none" spc="0" normalizeH="0" baseline="0" noProof="0" dirty="0">
              <a:ln>
                <a:noFill/>
              </a:ln>
              <a:solidFill>
                <a:prstClr val="black"/>
              </a:solidFill>
              <a:effectLst/>
              <a:uLnTx/>
              <a:uFillTx/>
              <a:latin typeface="Assistant" pitchFamily="2" charset="-79"/>
              <a:ea typeface="+mn-ea"/>
              <a:cs typeface="Assistant" pitchFamily="2" charset="-79"/>
            </a:endParaRPr>
          </a:p>
          <a:p>
            <a:pPr marL="0" marR="0" lvl="0" indent="0" algn="r" defTabSz="914400" rtl="1" eaLnBrk="0" fontAlgn="base" latinLnBrk="0" hangingPunct="0">
              <a:spcBef>
                <a:spcPct val="0"/>
              </a:spcBef>
              <a:spcAft>
                <a:spcPts val="600"/>
              </a:spcAft>
              <a:buClrTx/>
              <a:buSzTx/>
              <a:buFontTx/>
              <a:buNone/>
              <a:tabLst/>
            </a:pPr>
            <a:endParaRPr kumimoji="0" lang="he-IL"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endParaRPr>
          </a:p>
          <a:p>
            <a:pPr marL="0" marR="0" lvl="0" indent="0" algn="r" defTabSz="914400" rtl="1" eaLnBrk="0" fontAlgn="base" latinLnBrk="0" hangingPunct="0">
              <a:spcBef>
                <a:spcPct val="0"/>
              </a:spcBef>
              <a:spcAft>
                <a:spcPts val="600"/>
              </a:spcAft>
              <a:buClrTx/>
              <a:buSzTx/>
              <a:buFontTx/>
              <a:buNone/>
              <a:tabLst/>
            </a:pPr>
            <a:r>
              <a:rPr kumimoji="0" lang="he-IL"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המצגת שלפניכם מציגה את "רשת השבילים" ותוכל לסייע לכם להציג לצוות החינוכי את הנושא: </a:t>
            </a:r>
            <a:r>
              <a:rPr kumimoji="0" lang="he-IL" altLang="he-IL" sz="1800" b="1"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"תהליכים חינוכיים לקידום התאוששות וצמיחה ממשבר" </a:t>
            </a:r>
            <a:r>
              <a:rPr kumimoji="0" lang="he-IL"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ולהזמין אותם לחשיבה משותפת על האופן בו נוכל לקדם יחד </a:t>
            </a:r>
            <a:r>
              <a:rPr lang="he-IL" altLang="he-IL" sz="1800" dirty="0">
                <a:solidFill>
                  <a:schemeClr val="bg1"/>
                </a:solidFill>
                <a:latin typeface="Assistant" pitchFamily="2" charset="-79"/>
                <a:ea typeface="Calibri" panose="020F0502020204030204" pitchFamily="34" charset="0"/>
                <a:cs typeface="Assistant" pitchFamily="2" charset="-79"/>
              </a:rPr>
              <a:t>משימה חשובה ורגישה זו.</a:t>
            </a:r>
            <a:endParaRPr lang="he-IL" altLang="he-IL" sz="1800" b="0" dirty="0">
              <a:solidFill>
                <a:schemeClr val="bg1"/>
              </a:solidFill>
              <a:highlight>
                <a:srgbClr val="C0C0C0"/>
              </a:highlight>
              <a:latin typeface="Assistant" pitchFamily="2" charset="-79"/>
              <a:ea typeface="Calibri" panose="020F0502020204030204" pitchFamily="34" charset="0"/>
              <a:cs typeface="Assistant" pitchFamily="2" charset="-79"/>
            </a:endParaRPr>
          </a:p>
          <a:p>
            <a:pPr marL="0" marR="0" lvl="0" indent="0" algn="r" defTabSz="914400" rtl="1" eaLnBrk="0" fontAlgn="base" latinLnBrk="0" hangingPunct="0">
              <a:spcBef>
                <a:spcPct val="0"/>
              </a:spcBef>
              <a:spcAft>
                <a:spcPts val="600"/>
              </a:spcAft>
              <a:buClrTx/>
              <a:buSzTx/>
              <a:buFontTx/>
              <a:buNone/>
              <a:tabLst/>
            </a:pPr>
            <a:r>
              <a:rPr lang="he-IL" altLang="he-IL" sz="1800" b="0" dirty="0">
                <a:solidFill>
                  <a:schemeClr val="bg1"/>
                </a:solidFill>
                <a:latin typeface="Assistant" pitchFamily="2" charset="-79"/>
                <a:ea typeface="Calibri" panose="020F0502020204030204" pitchFamily="34" charset="0"/>
                <a:cs typeface="Assistant" pitchFamily="2" charset="-79"/>
              </a:rPr>
              <a:t>תוכלו להסתייע ב"רשת השבילים" לשם ארגון המענים לצרכים המשתנים של הקהילה שלכם ושל הפרטים בה. לשם כך, חשוב להכיר את השבילים ואת התפיסות שהם מייצגים, לזהות בכל תקופה מחדש את האתגר עימו מתמודדת הקהילה שלכם ולתכנן את ההתערבויות שלכם בעזרת השביל או השבילים שיתמכו בהתאוששות ויאפשרו התמודדות, הסתגלות וצמיחה. </a:t>
            </a:r>
            <a:r>
              <a:rPr kumimoji="0" lang="he-IL" altLang="he-IL" sz="1800" b="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בהתאמה לצרכים המשתנים כך גם הבחירה בשבילים חשוב שתהיה גמישה</a:t>
            </a:r>
            <a:r>
              <a:rPr lang="he-IL" altLang="he-IL" sz="1800" b="0" dirty="0">
                <a:solidFill>
                  <a:schemeClr val="bg1"/>
                </a:solidFill>
                <a:latin typeface="Assistant" pitchFamily="2" charset="-79"/>
                <a:ea typeface="Calibri" panose="020F0502020204030204" pitchFamily="34" charset="0"/>
                <a:cs typeface="Assistant" pitchFamily="2" charset="-79"/>
              </a:rPr>
              <a:t> ו</a:t>
            </a:r>
            <a:r>
              <a:rPr kumimoji="0" lang="he-IL" altLang="he-IL" sz="1800" b="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פתוחה להתאמות, בבחינת "מחשבים מסלול מחדש".</a:t>
            </a:r>
            <a:endParaRPr lang="he-IL" altLang="he-IL" sz="1800" b="0" dirty="0">
              <a:solidFill>
                <a:schemeClr val="bg1"/>
              </a:solidFill>
              <a:latin typeface="Assistant" pitchFamily="2" charset="-79"/>
              <a:ea typeface="Calibri" panose="020F0502020204030204" pitchFamily="34" charset="0"/>
              <a:cs typeface="Assistant" pitchFamily="2" charset="-79"/>
            </a:endParaRPr>
          </a:p>
          <a:p>
            <a:pPr marL="0" marR="0" lvl="0" indent="0" algn="r" defTabSz="914400" rtl="1" eaLnBrk="0" fontAlgn="base" latinLnBrk="0" hangingPunct="0">
              <a:lnSpc>
                <a:spcPct val="114000"/>
              </a:lnSpc>
              <a:spcBef>
                <a:spcPct val="0"/>
              </a:spcBef>
              <a:spcAft>
                <a:spcPts val="600"/>
              </a:spcAft>
              <a:buClrTx/>
              <a:buSzTx/>
              <a:buFontTx/>
              <a:buNone/>
              <a:tabLst/>
              <a:defRPr/>
            </a:pPr>
            <a:endParaRPr kumimoji="0" lang="he-IL"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endParaRPr>
          </a:p>
          <a:p>
            <a:pPr algn="r" rtl="1"/>
            <a:r>
              <a:rPr lang="he-IL" sz="1200" b="1" dirty="0">
                <a:latin typeface="Calibri" panose="020F0502020204030204" pitchFamily="34" charset="0"/>
                <a:ea typeface="Calibri" panose="020F0502020204030204" pitchFamily="34" charset="0"/>
                <a:cs typeface="Calibri" panose="020F0502020204030204" pitchFamily="34" charset="0"/>
              </a:rPr>
              <a:t>מטרות המפגש:</a:t>
            </a:r>
          </a:p>
          <a:p>
            <a:pPr marL="171450" indent="-171450" algn="r" rtl="1">
              <a:buFontTx/>
              <a:buChar char="-"/>
            </a:pPr>
            <a:r>
              <a:rPr lang="he-IL" sz="1200" b="0" dirty="0">
                <a:latin typeface="Calibri" panose="020F0502020204030204" pitchFamily="34" charset="0"/>
                <a:ea typeface="Calibri" panose="020F0502020204030204" pitchFamily="34" charset="0"/>
                <a:cs typeface="Calibri" panose="020F0502020204030204" pitchFamily="34" charset="0"/>
              </a:rPr>
              <a:t>הצגת "רשת השבילים", היכרות עם השבילים השונים והתפיסות שהם מייצגים, במטרה לחזק את מסוגלות הצוות החינוכי לקדם תהליכי התאוששות וצמיחה ממשבר.</a:t>
            </a:r>
          </a:p>
          <a:p>
            <a:pPr marL="171450" indent="-171450" algn="r" rtl="1">
              <a:buFontTx/>
              <a:buChar char="-"/>
            </a:pPr>
            <a:r>
              <a:rPr lang="he-IL" sz="1200" b="0" dirty="0">
                <a:latin typeface="Calibri" panose="020F0502020204030204" pitchFamily="34" charset="0"/>
                <a:ea typeface="Calibri" panose="020F0502020204030204" pitchFamily="34" charset="0"/>
                <a:cs typeface="Calibri" panose="020F0502020204030204" pitchFamily="34" charset="0"/>
              </a:rPr>
              <a:t>קיום שיח עם הצוות החינוכי בו יינתן מקום לתת מקום לרגשות, לתחושות ולמחשבות שעולות בהם ביחס לתהליכי התאוששות וצמיחה ממשבר.</a:t>
            </a:r>
            <a:endParaRPr lang="he-IL" sz="1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r" rtl="1">
              <a:buFontTx/>
              <a:buChar char="-"/>
            </a:pPr>
            <a:r>
              <a:rPr lang="he-IL" sz="1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זיהוי</a:t>
            </a:r>
            <a:r>
              <a:rPr lang="he-IL" sz="1200" b="0" dirty="0">
                <a:latin typeface="Calibri" panose="020F0502020204030204" pitchFamily="34" charset="0"/>
                <a:ea typeface="Calibri" panose="020F0502020204030204" pitchFamily="34" charset="0"/>
                <a:cs typeface="Calibri" panose="020F0502020204030204" pitchFamily="34" charset="0"/>
              </a:rPr>
              <a:t> גורמי החוסן וכוחות ההתמודדות של חברי הצוות, תוך הדגשת מעגלי התמיכה והלכידות החברתית כמשאבי חוסן מרכזיים.</a:t>
            </a:r>
            <a:endParaRPr kumimoji="0" lang="he-IL" sz="1200" b="0" i="0"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indent="-171450" algn="r" rtl="1">
              <a:buFontTx/>
              <a:buChar cha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חיבור לתפקיד ההנהגה החינוכית ולתחושת המשמעות של חברי הצוות עבור התלמידים בעת הזו.</a:t>
            </a:r>
          </a:p>
        </p:txBody>
      </p:sp>
      <p:sp>
        <p:nvSpPr>
          <p:cNvPr id="4" name="Slide Number Placeholder 3"/>
          <p:cNvSpPr>
            <a:spLocks noGrp="1"/>
          </p:cNvSpPr>
          <p:nvPr>
            <p:ph type="sldNum" sz="quarter" idx="5"/>
          </p:nvPr>
        </p:nvSpPr>
        <p:spPr/>
        <p:txBody>
          <a:bodyPr/>
          <a:lstStyle/>
          <a:p>
            <a:fld id="{3E738EDC-6A69-4AEE-A3BF-EC0BBCFBA62D}" type="slidenum">
              <a:rPr lang="he-IL" smtClean="0"/>
              <a:t>1</a:t>
            </a:fld>
            <a:endParaRPr lang="he-IL"/>
          </a:p>
        </p:txBody>
      </p:sp>
    </p:spTree>
    <p:extLst>
      <p:ext uri="{BB962C8B-B14F-4D97-AF65-F5344CB8AC3E}">
        <p14:creationId xmlns:p14="http://schemas.microsoft.com/office/powerpoint/2010/main" val="520155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750067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יועץ/יועצת יקר/ה,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נמליץ לך להכיר את המסמך </a:t>
            </a:r>
            <a:r>
              <a:rPr kumimoji="0" lang="he-IL" sz="1200" b="1"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"רשת השבילים"</a:t>
            </a: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 לקרוא אותו לעומק ולבחור:</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א. את השבילים וההיבטים שחשובים לך ובהלימה לתפיסת העולם החינוכית שלך ואותם תרצי לקדם כחלק מתהליכי ההתאוששות של הקהילה שלך.</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ב. את השבילים וההיבטים שמתאימים לקהילה שלך, לצורכי הקהילה ול</a:t>
            </a:r>
            <a:r>
              <a:rPr kumimoji="0" lang="he-IL" sz="1200" b="0" i="0" u="none" strike="noStrike" kern="1200" cap="none" spc="0" normalizeH="0" baseline="0" noProof="0" dirty="0">
                <a:ln>
                  <a:noFill/>
                </a:ln>
                <a:solidFill>
                  <a:srgbClr val="FFFCFE"/>
                </a:solidFill>
                <a:effectLst/>
                <a:uLnTx/>
                <a:uFillTx/>
                <a:latin typeface="OSTachles-bold"/>
                <a:ea typeface="+mn-ea"/>
                <a:cs typeface="+mn-cs"/>
              </a:rPr>
              <a:t>מעגלי הפגיעות.</a:t>
            </a:r>
            <a:endPar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כדי להציג לצוות את השבילים שתבחרי ואת ההיבטים שבחרת להדגיש הכנו עבורך שקופיות שמסכמות ומציגות כל שביל </a:t>
            </a:r>
            <a:r>
              <a:rPr kumimoji="0" lang="he-IL" sz="1200" b="1" i="0" u="none" strike="noStrike" kern="1200" cap="none" spc="0" normalizeH="0" baseline="0" noProof="0" dirty="0" err="1">
                <a:ln>
                  <a:noFill/>
                </a:ln>
                <a:solidFill>
                  <a:srgbClr val="FFFCFE"/>
                </a:solidFill>
                <a:effectLst/>
                <a:uLnTx/>
                <a:uFillTx/>
                <a:latin typeface="OSTachles-bold"/>
                <a:ea typeface="+mn-ea"/>
                <a:cs typeface="Arial" panose="020B0604020202020204" pitchFamily="34" charset="0"/>
              </a:rPr>
              <a:t>ומביניהן</a:t>
            </a:r>
            <a:r>
              <a:rPr kumimoji="0" lang="he-IL" sz="1200" b="1"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 אפשר לבחור מה להציג ועל מה להתעכב עם הצוות (שקופיות 20-27).</a:t>
            </a:r>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275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FD279-F530-DCB8-7326-3EBBD850ADD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7142C44-87A0-3660-CAD0-480602F06AA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C3D81FE-D174-E360-0E6D-DDD7A040B1E9}"/>
              </a:ext>
            </a:extLst>
          </p:cNvPr>
          <p:cNvSpPr>
            <a:spLocks noGrp="1"/>
          </p:cNvSpPr>
          <p:nvPr>
            <p:ph type="body" idx="1"/>
          </p:nvPr>
        </p:nvSpPr>
        <p:spPr/>
        <p:txBody>
          <a:bodyPr/>
          <a:lstStyle/>
          <a:p>
            <a:pPr algn="r" rtl="1"/>
            <a:r>
              <a:rPr lang="he-IL" b="0" i="0" dirty="0">
                <a:solidFill>
                  <a:srgbClr val="202122"/>
                </a:solidFill>
                <a:effectLst/>
                <a:latin typeface="David" panose="020E0502060401010101" pitchFamily="34" charset="-79"/>
                <a:cs typeface="David" panose="020E0502060401010101" pitchFamily="34" charset="-79"/>
              </a:rPr>
              <a:t>"בִּנְאוֹת דֶּשֶׁא יַרְבִּיצֵנִי עַל מֵי מְנֻחוֹת יְנַהֲלֵנִי" (תהילים </a:t>
            </a:r>
            <a:r>
              <a:rPr lang="he-IL" b="0" i="0" dirty="0" err="1">
                <a:solidFill>
                  <a:srgbClr val="202122"/>
                </a:solidFill>
                <a:effectLst/>
                <a:latin typeface="David" panose="020E0502060401010101" pitchFamily="34" charset="-79"/>
                <a:cs typeface="David" panose="020E0502060401010101" pitchFamily="34" charset="-79"/>
              </a:rPr>
              <a:t>כג,ב</a:t>
            </a:r>
            <a:r>
              <a:rPr lang="he-IL" b="0" i="0" dirty="0">
                <a:solidFill>
                  <a:srgbClr val="202122"/>
                </a:solidFill>
                <a:effectLst/>
                <a:latin typeface="David" panose="020E0502060401010101" pitchFamily="34" charset="-79"/>
                <a:cs typeface="David" panose="020E0502060401010101" pitchFamily="34" charset="-79"/>
              </a:rPr>
              <a:t>) </a:t>
            </a:r>
            <a:r>
              <a:rPr lang="he-IL" b="0" i="0" dirty="0">
                <a:solidFill>
                  <a:srgbClr val="545454"/>
                </a:solidFill>
                <a:effectLst/>
                <a:latin typeface="Open Sans Hebrew Condensed"/>
              </a:rPr>
              <a:t>פרש המשפיע הרב אלימלך בידרמן </a:t>
            </a:r>
            <a:r>
              <a:rPr lang="he-IL" b="0" i="0" dirty="0" err="1">
                <a:solidFill>
                  <a:srgbClr val="545454"/>
                </a:solidFill>
                <a:effectLst/>
                <a:latin typeface="Open Sans Hebrew Condensed"/>
              </a:rPr>
              <a:t>שליט"א</a:t>
            </a:r>
            <a:r>
              <a:rPr lang="he-IL" b="0" i="0" dirty="0">
                <a:solidFill>
                  <a:srgbClr val="545454"/>
                </a:solidFill>
                <a:effectLst/>
                <a:latin typeface="Open Sans Hebrew Condensed"/>
              </a:rPr>
              <a:t>:</a:t>
            </a:r>
          </a:p>
          <a:p>
            <a:pPr algn="r" rtl="1"/>
            <a:r>
              <a:rPr lang="he-IL" b="0" i="0" dirty="0">
                <a:solidFill>
                  <a:srgbClr val="545454"/>
                </a:solidFill>
                <a:effectLst/>
                <a:latin typeface="Open Sans Hebrew Condensed"/>
              </a:rPr>
              <a:t>אנחנו יכולים להמשיל את עצמנו ואת חיינו לשה, שמונהג בידי הרועה. לעיתים השה מעוניין לשעוט קדימה, להדביק את הקצב של החברים מסביב ולצעוד כמו כולם מבלי לעצור.</a:t>
            </a:r>
          </a:p>
          <a:p>
            <a:pPr algn="r" rtl="1"/>
            <a:r>
              <a:rPr lang="he-IL" b="0" i="0" dirty="0">
                <a:solidFill>
                  <a:srgbClr val="545454"/>
                </a:solidFill>
                <a:effectLst/>
                <a:latin typeface="Open Sans Hebrew Condensed"/>
              </a:rPr>
              <a:t>אבל בדיוק אז הרועה מנחה אותו לרבוץ (בחינת </a:t>
            </a:r>
            <a:r>
              <a:rPr lang="he-IL" b="1" i="0" dirty="0">
                <a:solidFill>
                  <a:srgbClr val="545454"/>
                </a:solidFill>
                <a:effectLst/>
                <a:latin typeface="Open Sans Hebrew Condensed"/>
              </a:rPr>
              <a:t>"ירביצני</a:t>
            </a:r>
            <a:r>
              <a:rPr lang="he-IL" b="0" i="0" dirty="0">
                <a:solidFill>
                  <a:srgbClr val="545454"/>
                </a:solidFill>
                <a:effectLst/>
                <a:latin typeface="Open Sans Hebrew Condensed"/>
              </a:rPr>
              <a:t>"), לעצור, להישאר על מקומו, ולראות בעיניים כלות את העדר כולו הולך ומתרחק.</a:t>
            </a:r>
          </a:p>
          <a:p>
            <a:pPr algn="r" rtl="1"/>
            <a:r>
              <a:rPr lang="he-IL" b="0" i="0" dirty="0">
                <a:solidFill>
                  <a:srgbClr val="545454"/>
                </a:solidFill>
                <a:effectLst/>
                <a:latin typeface="Open Sans Hebrew Condensed"/>
              </a:rPr>
              <a:t>לפעמים קורה ההיפך- השה העייף רוצה לעצור למנוחה, או סתם מעוניין להישאר במקום ללעוס את הדשא הקרוב, להביט על הנוף שנשקף מולו ולא רוצה להמשיך בדרך שהרועה מנחה אותו</a:t>
            </a:r>
            <a:br>
              <a:rPr lang="he-IL" b="0" i="0" dirty="0">
                <a:solidFill>
                  <a:srgbClr val="545454"/>
                </a:solidFill>
                <a:effectLst/>
                <a:latin typeface="Open Sans Hebrew Condensed"/>
              </a:rPr>
            </a:br>
            <a:r>
              <a:rPr lang="he-IL" b="0" i="0" dirty="0">
                <a:solidFill>
                  <a:srgbClr val="545454"/>
                </a:solidFill>
                <a:effectLst/>
                <a:latin typeface="Open Sans Hebrew Condensed"/>
              </a:rPr>
              <a:t>אבל אז מורה לו הרועה להתקדם- "</a:t>
            </a:r>
            <a:r>
              <a:rPr lang="he-IL" b="1" i="0" dirty="0">
                <a:solidFill>
                  <a:srgbClr val="545454"/>
                </a:solidFill>
                <a:effectLst/>
                <a:latin typeface="Open Sans Hebrew Condensed"/>
              </a:rPr>
              <a:t>ינהלני"</a:t>
            </a:r>
            <a:r>
              <a:rPr lang="he-IL" b="0" i="0" dirty="0">
                <a:solidFill>
                  <a:srgbClr val="545454"/>
                </a:solidFill>
                <a:effectLst/>
                <a:latin typeface="Open Sans Hebrew Condensed"/>
              </a:rPr>
              <a:t>.</a:t>
            </a:r>
          </a:p>
          <a:p>
            <a:pPr algn="r" rtl="1"/>
            <a:r>
              <a:rPr lang="he-IL" b="0" i="0" dirty="0">
                <a:solidFill>
                  <a:srgbClr val="545454"/>
                </a:solidFill>
                <a:effectLst/>
                <a:latin typeface="Open Sans Hebrew Condensed"/>
              </a:rPr>
              <a:t>בכל מקרה ואופן, מה שלא יהיה- </a:t>
            </a:r>
            <a:r>
              <a:rPr lang="he-IL" b="0" i="0" dirty="0" err="1">
                <a:solidFill>
                  <a:srgbClr val="545454"/>
                </a:solidFill>
                <a:effectLst/>
                <a:latin typeface="Open Sans Hebrew Condensed"/>
              </a:rPr>
              <a:t>הכל</a:t>
            </a:r>
            <a:r>
              <a:rPr lang="he-IL" b="0" i="0" dirty="0">
                <a:solidFill>
                  <a:srgbClr val="545454"/>
                </a:solidFill>
                <a:effectLst/>
                <a:latin typeface="Open Sans Hebrew Condensed"/>
              </a:rPr>
              <a:t> מגיע מהשם -מהרועה.</a:t>
            </a:r>
            <a:br>
              <a:rPr lang="he-IL" b="0" i="0" dirty="0">
                <a:solidFill>
                  <a:srgbClr val="545454"/>
                </a:solidFill>
                <a:effectLst/>
                <a:latin typeface="Open Sans Hebrew Condensed"/>
              </a:rPr>
            </a:br>
            <a:r>
              <a:rPr lang="he-IL" b="0" i="0" dirty="0">
                <a:solidFill>
                  <a:srgbClr val="545454"/>
                </a:solidFill>
                <a:effectLst/>
                <a:latin typeface="Open Sans Hebrew Condensed"/>
              </a:rPr>
              <a:t>ה' רועי – לא אחסר. </a:t>
            </a:r>
            <a:r>
              <a:rPr lang="he-IL" b="0" i="0" dirty="0" err="1">
                <a:solidFill>
                  <a:srgbClr val="545454"/>
                </a:solidFill>
                <a:effectLst/>
                <a:latin typeface="Open Sans Hebrew Condensed"/>
              </a:rPr>
              <a:t>הכל</a:t>
            </a:r>
            <a:r>
              <a:rPr lang="he-IL" b="0" i="0" dirty="0">
                <a:solidFill>
                  <a:srgbClr val="545454"/>
                </a:solidFill>
                <a:effectLst/>
                <a:latin typeface="Open Sans Hebrew Condensed"/>
              </a:rPr>
              <a:t> ממנו, מדוד ומדויק ונשלח לכתובת הנכונה באהבה וברחמים.</a:t>
            </a:r>
          </a:p>
          <a:p>
            <a:pPr algn="r" rtl="1"/>
            <a:r>
              <a:rPr lang="he-IL" b="0" i="0" dirty="0">
                <a:solidFill>
                  <a:srgbClr val="545454"/>
                </a:solidFill>
                <a:effectLst/>
                <a:latin typeface="Open Sans Hebrew Condensed"/>
              </a:rPr>
              <a:t>ידיעה זו שאנו נתונים בידיו של בורא עולם, נותנת לנו כוח וחוסן להתמודד עם כל האתגרים.</a:t>
            </a:r>
          </a:p>
          <a:p>
            <a:pPr algn="r" rtl="1"/>
            <a:endParaRPr lang="en-US" dirty="0">
              <a:solidFill>
                <a:srgbClr val="FF0000"/>
              </a:solidFill>
            </a:endParaRPr>
          </a:p>
        </p:txBody>
      </p:sp>
      <p:sp>
        <p:nvSpPr>
          <p:cNvPr id="4" name="מציין מיקום של מספר שקופית 3">
            <a:extLst>
              <a:ext uri="{FF2B5EF4-FFF2-40B4-BE49-F238E27FC236}">
                <a16:creationId xmlns:a16="http://schemas.microsoft.com/office/drawing/2014/main" id="{E7B272BE-F17F-E9D1-B8E1-E7E2A664C264}"/>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22</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7586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23</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125480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3FC65-2FB9-895A-AD0F-903CECDDBB9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51F20AF-A501-E1DE-C51C-EF68ABF9D26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D48A724-84CC-682F-F624-1BEEFB54C1EC}"/>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D8542A15-839A-D629-6D6B-639D1FE394F0}"/>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24</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981643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819B2-1C42-BF30-B631-5C7024A97A0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BD70180-8F7A-FB78-7ED9-AC77795358D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808281F-BAF2-F316-3238-7F25CE207DBA}"/>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DABB3E18-0823-9D0D-6B40-474A7770A105}"/>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25</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081113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4B2B8-6295-79CA-DC56-06DECBAD79F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EDA5125-9B63-F6E9-2C1C-190B656B4BB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D93697A-BD03-44FF-B71C-02B8F8C4E041}"/>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A58B2710-B996-CB52-5F62-EE900A03033B}"/>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26</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529794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7A225-4262-4539-4C81-9375BF99242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BE91F33-CDB9-F9BA-9F3F-C1B8E17A80B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3CAD6A5-51DA-ACAE-E17C-5C87BD3779ED}"/>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AB1C26D8-7D0F-8233-62EE-DD56AE41FE4B}"/>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27</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274294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לסיום, נזמין את חברי הצוות לשתף בתובנות ובתחושות שלהם בעקבות המפגש.</a:t>
            </a:r>
          </a:p>
          <a:p>
            <a:pPr algn="r" rtl="1"/>
            <a:r>
              <a:rPr lang="he-IL" dirty="0"/>
              <a:t>נשמיע את השיר "תאיר את דרכי" של משה קליין</a:t>
            </a:r>
          </a:p>
          <a:p>
            <a:pPr algn="r" rtl="1"/>
            <a:r>
              <a:rPr lang="en-US" dirty="0"/>
              <a:t>https://www.youtube.com/watch?v=ZKdr9Ysvkgs&amp;list=PL2sC8yWntGbid0vRx7pBPlRccljMZcSwq&amp;index=16</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28</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208945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פתיחת המפגש:</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נאמר לחברי הצוות כי מטרת המפגש היא לקיים שיח הקשור לתהליכי ההתאוששות והצמיחה ממשבר שכולנו, כחברה וכיחידים, מבקשים לקדם.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algn="r" rtl="1"/>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נפזר את הכרטיסיות המופיעות בשקופיות 5-14 (בכמה העתקים) במרכז החדר ונזמין את חברי הצוות לבחור היגד להתייחסות, ולשתף באופן הבא:</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solidFill>
                  <a:srgbClr val="FF0000"/>
                </a:solidFill>
              </a:rPr>
              <a:t>אתם מוזמנים לבחור היגד להתייחסות ולשתף בהקשר לתקופה הנוכחית.</a:t>
            </a:r>
          </a:p>
          <a:p>
            <a:pPr algn="r" rtl="1"/>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השיתוף, נסכם ונאמר: </a:t>
            </a:r>
            <a:r>
              <a:rPr lang="he-IL" sz="1200" b="0" dirty="0">
                <a:effectLst/>
                <a:latin typeface="Calibri" panose="020F0502020204030204" pitchFamily="34" charset="0"/>
                <a:ea typeface="Calibri" panose="020F0502020204030204" pitchFamily="34" charset="0"/>
                <a:cs typeface="Arial" panose="020B0604020202020204" pitchFamily="34" charset="0"/>
              </a:rPr>
              <a:t>חשוב שתהיו קשובים לליבכם ושתתנו מקום לחוויה האישית שלכם; מצאו מה מחזק אתכם ותומך בכם ואל תישארו לבד.</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ניתן מקום לכל מחשבה ורגש שיעלו – הן לרגשות ותחושות של כאב, דאגה, עצב וגעגוע והן לרגשות ותחושות של תקווה והתמודדות.</a:t>
            </a:r>
          </a:p>
          <a:p>
            <a:pPr algn="r" rtl="1"/>
            <a:r>
              <a:rPr lang="he-IL" dirty="0">
                <a:solidFill>
                  <a:srgbClr val="FF0000"/>
                </a:solidFill>
              </a:rPr>
              <a:t>במידה שעולים תכנים מורכבים </a:t>
            </a:r>
            <a:r>
              <a:rPr lang="he-IL" dirty="0" err="1">
                <a:solidFill>
                  <a:srgbClr val="FF0000"/>
                </a:solidFill>
              </a:rPr>
              <a:t>ומוצפי</a:t>
            </a:r>
            <a:r>
              <a:rPr lang="he-IL" dirty="0">
                <a:solidFill>
                  <a:srgbClr val="FF0000"/>
                </a:solidFill>
              </a:rPr>
              <a:t> כאב חשוב לאפשר זאת, להביע הבנה לכאב, לתת לו תוקף ולהביע אכפתיות.</a:t>
            </a:r>
          </a:p>
          <a:p>
            <a:pPr algn="r" rtl="1"/>
            <a:r>
              <a:rPr lang="he-IL" dirty="0">
                <a:solidFill>
                  <a:srgbClr val="FF0000"/>
                </a:solidFill>
              </a:rPr>
              <a:t>נדגיש שכאן, ביחד שלנו, יש מקום לכל התחושות והרגשות של כולם.</a:t>
            </a:r>
            <a:endParaRPr lang="he-IL" dirty="0"/>
          </a:p>
        </p:txBody>
      </p:sp>
      <p:sp>
        <p:nvSpPr>
          <p:cNvPr id="4" name="מציין מיקום של מספר שקופית 3"/>
          <p:cNvSpPr>
            <a:spLocks noGrp="1"/>
          </p:cNvSpPr>
          <p:nvPr>
            <p:ph type="sldNum" sz="quarter" idx="5"/>
          </p:nvPr>
        </p:nvSpPr>
        <p:spPr/>
        <p:txBody>
          <a:bodyPr/>
          <a:lstStyle/>
          <a:p>
            <a:fld id="{E18A4093-A1DC-4F4A-9B82-A91A4C827CED}" type="slidenum">
              <a:rPr lang="he-IL" smtClean="0"/>
              <a:t>2</a:t>
            </a:fld>
            <a:endParaRPr lang="he-IL"/>
          </a:p>
        </p:txBody>
      </p:sp>
    </p:spTree>
    <p:extLst>
      <p:ext uri="{BB962C8B-B14F-4D97-AF65-F5344CB8AC3E}">
        <p14:creationId xmlns:p14="http://schemas.microsoft.com/office/powerpoint/2010/main" val="59849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algn="r"/>
            <a:endParaRPr kumimoji="0" lang="en-US"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249243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algn="r"/>
            <a:endParaRPr kumimoji="0" lang="en-US"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84974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E18A4093-A1DC-4F4A-9B82-A91A4C827CED}" type="slidenum">
              <a:rPr lang="he-IL" smtClean="0"/>
              <a:t>5</a:t>
            </a:fld>
            <a:endParaRPr lang="he-IL"/>
          </a:p>
        </p:txBody>
      </p:sp>
    </p:spTree>
    <p:extLst>
      <p:ext uri="{BB962C8B-B14F-4D97-AF65-F5344CB8AC3E}">
        <p14:creationId xmlns:p14="http://schemas.microsoft.com/office/powerpoint/2010/main" val="585185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C86B5-64BB-2BC6-B753-EAFB54B9B53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3A7B66C-3AD5-BDE7-855B-46F964442161}"/>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45253B1-5421-AC36-A45D-33D2D0BB4A56}"/>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75453585-0A8A-CC8A-966A-3DB9E9734305}"/>
              </a:ext>
            </a:extLst>
          </p:cNvPr>
          <p:cNvSpPr>
            <a:spLocks noGrp="1"/>
          </p:cNvSpPr>
          <p:nvPr>
            <p:ph type="sldNum" sz="quarter" idx="10"/>
          </p:nvPr>
        </p:nvSpPr>
        <p:spPr/>
        <p:txBody>
          <a:bodyPr/>
          <a:lstStyle/>
          <a:p>
            <a:fld id="{E18A4093-A1DC-4F4A-9B82-A91A4C827CED}" type="slidenum">
              <a:rPr lang="he-IL" smtClean="0"/>
              <a:t>6</a:t>
            </a:fld>
            <a:endParaRPr lang="he-IL"/>
          </a:p>
        </p:txBody>
      </p:sp>
    </p:spTree>
    <p:extLst>
      <p:ext uri="{BB962C8B-B14F-4D97-AF65-F5344CB8AC3E}">
        <p14:creationId xmlns:p14="http://schemas.microsoft.com/office/powerpoint/2010/main" val="364287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חשוב להמשיג את התהליך שהתרחש בשיתוף: </a:t>
            </a:r>
          </a:p>
          <a:p>
            <a:pPr algn="r" rtl="1"/>
            <a:r>
              <a:rPr lang="he-IL" sz="800" dirty="0">
                <a:effectLst/>
                <a:highlight>
                  <a:srgbClr val="00FF00"/>
                </a:highlight>
                <a:latin typeface="Calibri" panose="020F0502020204030204" pitchFamily="34" charset="0"/>
                <a:ea typeface="Calibri" panose="020F0502020204030204" pitchFamily="34" charset="0"/>
                <a:cs typeface="Arial" panose="020B0604020202020204" pitchFamily="34" charset="0"/>
              </a:rPr>
              <a:t>יצרנו שיח רגשי מוגן המתקיים</a:t>
            </a:r>
            <a:r>
              <a:rPr lang="he-IL" sz="800" b="1" dirty="0">
                <a:effectLst/>
                <a:highlight>
                  <a:srgbClr val="00FF00"/>
                </a:highlight>
                <a:latin typeface="Calibri" panose="020F0502020204030204" pitchFamily="34" charset="0"/>
                <a:ea typeface="Calibri" panose="020F0502020204030204" pitchFamily="34" charset="0"/>
                <a:cs typeface="Arial" panose="020B0604020202020204" pitchFamily="34" charset="0"/>
              </a:rPr>
              <a:t> </a:t>
            </a:r>
            <a:r>
              <a:rPr lang="he-IL" sz="1200" b="0" dirty="0">
                <a:effectLst/>
                <a:latin typeface="Calibri" panose="020F0502020204030204" pitchFamily="34" charset="0"/>
                <a:ea typeface="Calibri" panose="020F0502020204030204" pitchFamily="34" charset="0"/>
                <a:cs typeface="Arial" panose="020B0604020202020204" pitchFamily="34" charset="0"/>
              </a:rPr>
              <a:t>בתנאים של קירבה וקשר המאפשר </a:t>
            </a: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לשתף, להקשיב, ללמוד על עצמנו ועל האחרים – להיות ביחד ולהתחזק. מרחב כזה נבקש ליצור גם בקרב התלמידים.</a:t>
            </a:r>
          </a:p>
          <a:p>
            <a:pPr algn="r" rtl="1"/>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ההיגדים השונים מתייחסים לגורמים המקדמים התאוששות וצמיחה (תמיכה, מודעות לכוחות אישיים, אמונה).</a:t>
            </a:r>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75371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latin typeface="Calibri" panose="020F0502020204030204" pitchFamily="34" charset="0"/>
                <a:ea typeface="Calibri" panose="020F0502020204030204" pitchFamily="34" charset="0"/>
                <a:cs typeface="Calibri" panose="020F0502020204030204" pitchFamily="34" charset="0"/>
              </a:rPr>
              <a:t>נדגיש את היותו של הצוות החינוכי מקור לתמיכה ולתחושת שייכות ואת תרומתו לחוסן ולהתמודדות של חברי הצוות לאורך השנה ובתקופה זו, בפרט.</a:t>
            </a:r>
            <a:endParaRPr lang="en-US" dirty="0">
              <a:solidFill>
                <a:srgbClr val="FF0000"/>
              </a:solidFill>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18</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2575079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algn="r" rtl="1"/>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בחלק זה של המפגש נבקש לאפשר לחברי הצוות החינוכי להתחבר לתחושת המשמעות שלהם ולתפקידם כדמויות חינוכיות </a:t>
            </a:r>
            <a:r>
              <a:rPr kumimoji="0" lang="he-IL" sz="1200" b="0" i="0" u="none" strike="noStrike" kern="1200" cap="none" spc="0" normalizeH="0" baseline="0" noProof="0" dirty="0" err="1">
                <a:ln>
                  <a:noFill/>
                </a:ln>
                <a:solidFill>
                  <a:srgbClr val="FFFCFE"/>
                </a:solidFill>
                <a:effectLst/>
                <a:uLnTx/>
                <a:uFillTx/>
                <a:latin typeface="OSTachles-bold"/>
                <a:ea typeface="+mn-ea"/>
                <a:cs typeface="Arial" panose="020B0604020202020204" pitchFamily="34" charset="0"/>
              </a:rPr>
              <a:t>מניהיגות</a:t>
            </a: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 עבור התלמידים בהקשר לתהליכי ההתאוששות והצמיחה ממשבר. נאפשר לחברי הצוות להעלות שאלות וחששות שיש להם בהקשר זה.</a:t>
            </a:r>
          </a:p>
          <a:p>
            <a:pPr lvl="0" algn="r" rtl="1"/>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לצד החיבור לתפקיד ולתחושת המשמעות, נבקש לעודד את חברי הצוות לפנות לעזרה בעת הצורך ולהכיר את מעגלי התמיכה שלהם ונזמין אותם לבטא את הצרכים שלהם בהקשר לתמיכה בתלמידים.</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603523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B714-D4E7-4D57-9557-3C673D700E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21365711-9068-E43C-15CA-F57A28BC1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C1154613-3A14-822E-F088-A239B5358FE4}"/>
              </a:ext>
            </a:extLst>
          </p:cNvPr>
          <p:cNvSpPr>
            <a:spLocks noGrp="1"/>
          </p:cNvSpPr>
          <p:nvPr>
            <p:ph type="dt" sz="half" idx="10"/>
          </p:nvPr>
        </p:nvSpPr>
        <p:spPr/>
        <p:txBody>
          <a:bodyPr/>
          <a:lstStyle/>
          <a:p>
            <a:fld id="{B0CFF2ED-64B8-472D-897E-4FA9C3A50AB0}" type="datetimeFigureOut">
              <a:rPr lang="he-IL" smtClean="0"/>
              <a:t>כ"ה/שבט/תשפ"ה</a:t>
            </a:fld>
            <a:endParaRPr lang="he-IL"/>
          </a:p>
        </p:txBody>
      </p:sp>
      <p:sp>
        <p:nvSpPr>
          <p:cNvPr id="5" name="Footer Placeholder 4">
            <a:extLst>
              <a:ext uri="{FF2B5EF4-FFF2-40B4-BE49-F238E27FC236}">
                <a16:creationId xmlns:a16="http://schemas.microsoft.com/office/drawing/2014/main" id="{61DA62FD-7677-ED55-A80C-2B6026C9B8A3}"/>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C8E3119B-08C9-28C0-FA9B-A74FFB6FF7A7}"/>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79554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DE6F-7787-1EDC-2FAA-A098F59B7BC8}"/>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5C61232B-6D9B-4BAD-63B9-122F9214F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A698E1EF-D54F-F0FC-9EC9-2EE819CC18E3}"/>
              </a:ext>
            </a:extLst>
          </p:cNvPr>
          <p:cNvSpPr>
            <a:spLocks noGrp="1"/>
          </p:cNvSpPr>
          <p:nvPr>
            <p:ph type="dt" sz="half" idx="10"/>
          </p:nvPr>
        </p:nvSpPr>
        <p:spPr/>
        <p:txBody>
          <a:bodyPr/>
          <a:lstStyle/>
          <a:p>
            <a:fld id="{B0CFF2ED-64B8-472D-897E-4FA9C3A50AB0}" type="datetimeFigureOut">
              <a:rPr lang="he-IL" smtClean="0"/>
              <a:t>כ"ה/שבט/תשפ"ה</a:t>
            </a:fld>
            <a:endParaRPr lang="he-IL"/>
          </a:p>
        </p:txBody>
      </p:sp>
      <p:sp>
        <p:nvSpPr>
          <p:cNvPr id="5" name="Footer Placeholder 4">
            <a:extLst>
              <a:ext uri="{FF2B5EF4-FFF2-40B4-BE49-F238E27FC236}">
                <a16:creationId xmlns:a16="http://schemas.microsoft.com/office/drawing/2014/main" id="{AD0345E0-2B9D-7371-90C4-9D3B9B7A6BC6}"/>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BC7C3905-540E-3E84-7891-F26FBC146F9B}"/>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71243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369976-6754-581B-49E3-FB39F5077F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71BE17C8-B418-D31C-E8A5-41AB107B5B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D988DF43-5635-75E3-756F-0480BBBCF886}"/>
              </a:ext>
            </a:extLst>
          </p:cNvPr>
          <p:cNvSpPr>
            <a:spLocks noGrp="1"/>
          </p:cNvSpPr>
          <p:nvPr>
            <p:ph type="dt" sz="half" idx="10"/>
          </p:nvPr>
        </p:nvSpPr>
        <p:spPr/>
        <p:txBody>
          <a:bodyPr/>
          <a:lstStyle/>
          <a:p>
            <a:fld id="{B0CFF2ED-64B8-472D-897E-4FA9C3A50AB0}" type="datetimeFigureOut">
              <a:rPr lang="he-IL" smtClean="0"/>
              <a:t>כ"ה/שבט/תשפ"ה</a:t>
            </a:fld>
            <a:endParaRPr lang="he-IL"/>
          </a:p>
        </p:txBody>
      </p:sp>
      <p:sp>
        <p:nvSpPr>
          <p:cNvPr id="5" name="Footer Placeholder 4">
            <a:extLst>
              <a:ext uri="{FF2B5EF4-FFF2-40B4-BE49-F238E27FC236}">
                <a16:creationId xmlns:a16="http://schemas.microsoft.com/office/drawing/2014/main" id="{463B97EC-834C-481F-4E33-D632A7183E88}"/>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45104ECB-E7AD-B8B7-90D2-C7042BAFF294}"/>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331638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4F18EFC-A046-787B-D93A-BA99361EA56F}"/>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B2030810-5B8C-EAF3-3F91-0404C7ACE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7019335C-9C98-C311-E8B5-A73646584FCD}"/>
              </a:ext>
            </a:extLst>
          </p:cNvPr>
          <p:cNvSpPr>
            <a:spLocks noGrp="1"/>
          </p:cNvSpPr>
          <p:nvPr>
            <p:ph type="dt" sz="half" idx="10"/>
          </p:nvPr>
        </p:nvSpPr>
        <p:spPr/>
        <p:txBody>
          <a:bodyPr/>
          <a:lstStyle/>
          <a:p>
            <a:fld id="{3F526877-1CD4-4749-8B0F-5F4FCCBFDFAB}" type="datetimeFigureOut">
              <a:rPr lang="he-IL" smtClean="0"/>
              <a:t>כ"ה/שבט/תשפ"ה</a:t>
            </a:fld>
            <a:endParaRPr lang="he-IL"/>
          </a:p>
        </p:txBody>
      </p:sp>
      <p:sp>
        <p:nvSpPr>
          <p:cNvPr id="5" name="מציין מיקום של כותרת תחתונה 4">
            <a:extLst>
              <a:ext uri="{FF2B5EF4-FFF2-40B4-BE49-F238E27FC236}">
                <a16:creationId xmlns:a16="http://schemas.microsoft.com/office/drawing/2014/main" id="{1E190804-D503-5DDD-6DEA-EB4E19A2771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1CBB84B-F30F-AEC0-5553-524680976F97}"/>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42508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2BD13D-7AFD-F45C-08BC-F145CF81186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DBA549E-144D-088E-1228-CB58D628524E}"/>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28D0A76-80FD-DC1A-C79A-92BD08F3E573}"/>
              </a:ext>
            </a:extLst>
          </p:cNvPr>
          <p:cNvSpPr>
            <a:spLocks noGrp="1"/>
          </p:cNvSpPr>
          <p:nvPr>
            <p:ph type="dt" sz="half" idx="10"/>
          </p:nvPr>
        </p:nvSpPr>
        <p:spPr/>
        <p:txBody>
          <a:bodyPr/>
          <a:lstStyle/>
          <a:p>
            <a:fld id="{3F526877-1CD4-4749-8B0F-5F4FCCBFDFAB}" type="datetimeFigureOut">
              <a:rPr lang="he-IL" smtClean="0"/>
              <a:t>כ"ה/שבט/תשפ"ה</a:t>
            </a:fld>
            <a:endParaRPr lang="he-IL"/>
          </a:p>
        </p:txBody>
      </p:sp>
      <p:sp>
        <p:nvSpPr>
          <p:cNvPr id="5" name="מציין מיקום של כותרת תחתונה 4">
            <a:extLst>
              <a:ext uri="{FF2B5EF4-FFF2-40B4-BE49-F238E27FC236}">
                <a16:creationId xmlns:a16="http://schemas.microsoft.com/office/drawing/2014/main" id="{D3BA241B-0D47-9EB9-557D-0712FDCA432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5AF826E-BF02-7C30-DDDF-AC0916A4C60F}"/>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741017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E0D0345-8717-4143-BD6D-A1B2AF2C5737}"/>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C538469-A5B1-1834-C6DD-56F88F0E47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F23F149-AAB5-6B8E-FEB0-180643CE06E7}"/>
              </a:ext>
            </a:extLst>
          </p:cNvPr>
          <p:cNvSpPr>
            <a:spLocks noGrp="1"/>
          </p:cNvSpPr>
          <p:nvPr>
            <p:ph type="dt" sz="half" idx="10"/>
          </p:nvPr>
        </p:nvSpPr>
        <p:spPr/>
        <p:txBody>
          <a:bodyPr/>
          <a:lstStyle/>
          <a:p>
            <a:fld id="{3F526877-1CD4-4749-8B0F-5F4FCCBFDFAB}" type="datetimeFigureOut">
              <a:rPr lang="he-IL" smtClean="0"/>
              <a:t>כ"ה/שבט/תשפ"ה</a:t>
            </a:fld>
            <a:endParaRPr lang="he-IL"/>
          </a:p>
        </p:txBody>
      </p:sp>
      <p:sp>
        <p:nvSpPr>
          <p:cNvPr id="5" name="מציין מיקום של כותרת תחתונה 4">
            <a:extLst>
              <a:ext uri="{FF2B5EF4-FFF2-40B4-BE49-F238E27FC236}">
                <a16:creationId xmlns:a16="http://schemas.microsoft.com/office/drawing/2014/main" id="{37244F46-F868-45A7-10EB-F1AA3E660D9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6052AF9-614B-D630-FEBA-5C70A55E6121}"/>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455232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7E5BC9-7674-6E84-6389-658A64BE95D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FD158FF-0493-6069-AC84-A09ADC448AB9}"/>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CB07CD10-758C-99C4-8015-09C19074FBC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96BE547-4DB2-60FC-6E38-F4AD5A05FDB4}"/>
              </a:ext>
            </a:extLst>
          </p:cNvPr>
          <p:cNvSpPr>
            <a:spLocks noGrp="1"/>
          </p:cNvSpPr>
          <p:nvPr>
            <p:ph type="dt" sz="half" idx="10"/>
          </p:nvPr>
        </p:nvSpPr>
        <p:spPr/>
        <p:txBody>
          <a:bodyPr/>
          <a:lstStyle/>
          <a:p>
            <a:fld id="{3F526877-1CD4-4749-8B0F-5F4FCCBFDFAB}" type="datetimeFigureOut">
              <a:rPr lang="he-IL" smtClean="0"/>
              <a:t>כ"ה/שבט/תשפ"ה</a:t>
            </a:fld>
            <a:endParaRPr lang="he-IL"/>
          </a:p>
        </p:txBody>
      </p:sp>
      <p:sp>
        <p:nvSpPr>
          <p:cNvPr id="6" name="מציין מיקום של כותרת תחתונה 5">
            <a:extLst>
              <a:ext uri="{FF2B5EF4-FFF2-40B4-BE49-F238E27FC236}">
                <a16:creationId xmlns:a16="http://schemas.microsoft.com/office/drawing/2014/main" id="{D04B5537-A2F3-FAC2-8D1D-077155AD5BB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174B7A3-5A26-AAB5-7113-CFDFB7E3498E}"/>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3326897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8E4C22-7893-EF83-ED60-D3F8288638C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7A8E10D-9B4F-8D20-459A-FDD340A89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4161DBD4-3F21-4B84-69BE-8CC599119912}"/>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970E7C69-E282-6D46-BB41-4647AA1F5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ECA2E60-1F46-EED6-C461-5F4B023C1020}"/>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A2419998-D6E6-A4DC-B9EF-8E277747BB18}"/>
              </a:ext>
            </a:extLst>
          </p:cNvPr>
          <p:cNvSpPr>
            <a:spLocks noGrp="1"/>
          </p:cNvSpPr>
          <p:nvPr>
            <p:ph type="dt" sz="half" idx="10"/>
          </p:nvPr>
        </p:nvSpPr>
        <p:spPr/>
        <p:txBody>
          <a:bodyPr/>
          <a:lstStyle/>
          <a:p>
            <a:fld id="{3F526877-1CD4-4749-8B0F-5F4FCCBFDFAB}" type="datetimeFigureOut">
              <a:rPr lang="he-IL" smtClean="0"/>
              <a:t>כ"ה/שבט/תשפ"ה</a:t>
            </a:fld>
            <a:endParaRPr lang="he-IL"/>
          </a:p>
        </p:txBody>
      </p:sp>
      <p:sp>
        <p:nvSpPr>
          <p:cNvPr id="8" name="מציין מיקום של כותרת תחתונה 7">
            <a:extLst>
              <a:ext uri="{FF2B5EF4-FFF2-40B4-BE49-F238E27FC236}">
                <a16:creationId xmlns:a16="http://schemas.microsoft.com/office/drawing/2014/main" id="{0F38C6EC-85A3-0111-8CA9-AABCB889B25C}"/>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5BF7B0F-845E-BB83-9B85-28AD52E871C3}"/>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089077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E5995B-F1B6-0F54-54C9-D499790C7E9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4A3B58BB-8586-D070-6D55-1EC15765990C}"/>
              </a:ext>
            </a:extLst>
          </p:cNvPr>
          <p:cNvSpPr>
            <a:spLocks noGrp="1"/>
          </p:cNvSpPr>
          <p:nvPr>
            <p:ph type="dt" sz="half" idx="10"/>
          </p:nvPr>
        </p:nvSpPr>
        <p:spPr/>
        <p:txBody>
          <a:bodyPr/>
          <a:lstStyle/>
          <a:p>
            <a:fld id="{3F526877-1CD4-4749-8B0F-5F4FCCBFDFAB}" type="datetimeFigureOut">
              <a:rPr lang="he-IL" smtClean="0"/>
              <a:t>כ"ה/שבט/תשפ"ה</a:t>
            </a:fld>
            <a:endParaRPr lang="he-IL"/>
          </a:p>
        </p:txBody>
      </p:sp>
      <p:sp>
        <p:nvSpPr>
          <p:cNvPr id="4" name="מציין מיקום של כותרת תחתונה 3">
            <a:extLst>
              <a:ext uri="{FF2B5EF4-FFF2-40B4-BE49-F238E27FC236}">
                <a16:creationId xmlns:a16="http://schemas.microsoft.com/office/drawing/2014/main" id="{76617C3F-0015-476E-9221-91A550D60194}"/>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7CF7E565-118A-2B1E-D2CC-03D11BD1DAC7}"/>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287468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C1523E9-2166-C854-D93A-6A01BF242089}"/>
              </a:ext>
            </a:extLst>
          </p:cNvPr>
          <p:cNvSpPr>
            <a:spLocks noGrp="1"/>
          </p:cNvSpPr>
          <p:nvPr>
            <p:ph type="dt" sz="half" idx="10"/>
          </p:nvPr>
        </p:nvSpPr>
        <p:spPr/>
        <p:txBody>
          <a:bodyPr/>
          <a:lstStyle/>
          <a:p>
            <a:fld id="{3F526877-1CD4-4749-8B0F-5F4FCCBFDFAB}" type="datetimeFigureOut">
              <a:rPr lang="he-IL" smtClean="0"/>
              <a:t>כ"ה/שבט/תשפ"ה</a:t>
            </a:fld>
            <a:endParaRPr lang="he-IL"/>
          </a:p>
        </p:txBody>
      </p:sp>
      <p:sp>
        <p:nvSpPr>
          <p:cNvPr id="3" name="מציין מיקום של כותרת תחתונה 2">
            <a:extLst>
              <a:ext uri="{FF2B5EF4-FFF2-40B4-BE49-F238E27FC236}">
                <a16:creationId xmlns:a16="http://schemas.microsoft.com/office/drawing/2014/main" id="{F111D19D-7136-7E6B-8F06-CF7A9A0C66F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48A5867-EBDD-1611-83AA-F20AC9C4FAEB}"/>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244719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4825525-58EE-86C5-0E18-9219EA61B3D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DC9C6D7-6998-1DE2-591E-24873DC234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1276BF7-9F89-BF68-E950-D2FD3DF3D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C48E31A-6CB1-97BE-98A8-0DD7A3F4B07D}"/>
              </a:ext>
            </a:extLst>
          </p:cNvPr>
          <p:cNvSpPr>
            <a:spLocks noGrp="1"/>
          </p:cNvSpPr>
          <p:nvPr>
            <p:ph type="dt" sz="half" idx="10"/>
          </p:nvPr>
        </p:nvSpPr>
        <p:spPr/>
        <p:txBody>
          <a:bodyPr/>
          <a:lstStyle/>
          <a:p>
            <a:fld id="{3F526877-1CD4-4749-8B0F-5F4FCCBFDFAB}" type="datetimeFigureOut">
              <a:rPr lang="he-IL" smtClean="0"/>
              <a:t>כ"ה/שבט/תשפ"ה</a:t>
            </a:fld>
            <a:endParaRPr lang="he-IL"/>
          </a:p>
        </p:txBody>
      </p:sp>
      <p:sp>
        <p:nvSpPr>
          <p:cNvPr id="6" name="מציין מיקום של כותרת תחתונה 5">
            <a:extLst>
              <a:ext uri="{FF2B5EF4-FFF2-40B4-BE49-F238E27FC236}">
                <a16:creationId xmlns:a16="http://schemas.microsoft.com/office/drawing/2014/main" id="{BF3A547C-8EE6-A04F-F42A-5F2AF6400BA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D440524-0258-CD9A-DB99-8359DD4DD251}"/>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521539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C59D-F43C-9CFC-AAA5-937B63C2863D}"/>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8FE9D98A-69F3-15CC-035B-8D024C36C2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35EE4015-6435-5456-A1BE-3C748CD89523}"/>
              </a:ext>
            </a:extLst>
          </p:cNvPr>
          <p:cNvSpPr>
            <a:spLocks noGrp="1"/>
          </p:cNvSpPr>
          <p:nvPr>
            <p:ph type="dt" sz="half" idx="10"/>
          </p:nvPr>
        </p:nvSpPr>
        <p:spPr/>
        <p:txBody>
          <a:bodyPr/>
          <a:lstStyle/>
          <a:p>
            <a:fld id="{B0CFF2ED-64B8-472D-897E-4FA9C3A50AB0}" type="datetimeFigureOut">
              <a:rPr lang="he-IL" smtClean="0"/>
              <a:t>כ"ה/שבט/תשפ"ה</a:t>
            </a:fld>
            <a:endParaRPr lang="he-IL"/>
          </a:p>
        </p:txBody>
      </p:sp>
      <p:sp>
        <p:nvSpPr>
          <p:cNvPr id="5" name="Footer Placeholder 4">
            <a:extLst>
              <a:ext uri="{FF2B5EF4-FFF2-40B4-BE49-F238E27FC236}">
                <a16:creationId xmlns:a16="http://schemas.microsoft.com/office/drawing/2014/main" id="{13B39836-3539-AA61-B944-CD9EEF6D28BD}"/>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0ED96516-9703-5D60-2FF4-E7F178913AA5}"/>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398942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3542128-8D1B-C83D-896B-515355F166A0}"/>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E8CA8D1-A898-CDC7-9051-A8070383C9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DC53ADBC-F6A7-E91A-830C-0DEB7528F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C62C2C3D-2BAE-6985-D0DD-E741820A8DEA}"/>
              </a:ext>
            </a:extLst>
          </p:cNvPr>
          <p:cNvSpPr>
            <a:spLocks noGrp="1"/>
          </p:cNvSpPr>
          <p:nvPr>
            <p:ph type="dt" sz="half" idx="10"/>
          </p:nvPr>
        </p:nvSpPr>
        <p:spPr/>
        <p:txBody>
          <a:bodyPr/>
          <a:lstStyle/>
          <a:p>
            <a:fld id="{3F526877-1CD4-4749-8B0F-5F4FCCBFDFAB}" type="datetimeFigureOut">
              <a:rPr lang="he-IL" smtClean="0"/>
              <a:t>כ"ה/שבט/תשפ"ה</a:t>
            </a:fld>
            <a:endParaRPr lang="he-IL"/>
          </a:p>
        </p:txBody>
      </p:sp>
      <p:sp>
        <p:nvSpPr>
          <p:cNvPr id="6" name="מציין מיקום של כותרת תחתונה 5">
            <a:extLst>
              <a:ext uri="{FF2B5EF4-FFF2-40B4-BE49-F238E27FC236}">
                <a16:creationId xmlns:a16="http://schemas.microsoft.com/office/drawing/2014/main" id="{41B56579-6E9A-1BDD-E867-9BC9F434CDA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D4E5B9D-BA46-3063-0AB3-A7A0981E7241}"/>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731292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752ECF-F953-1324-B61A-58A1E179B76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80827A9-AA0F-42F9-39AC-C7B1F57C9A0A}"/>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ACBA9A-47B8-A92B-3FDB-A4FC38A4632B}"/>
              </a:ext>
            </a:extLst>
          </p:cNvPr>
          <p:cNvSpPr>
            <a:spLocks noGrp="1"/>
          </p:cNvSpPr>
          <p:nvPr>
            <p:ph type="dt" sz="half" idx="10"/>
          </p:nvPr>
        </p:nvSpPr>
        <p:spPr/>
        <p:txBody>
          <a:bodyPr/>
          <a:lstStyle/>
          <a:p>
            <a:fld id="{3F526877-1CD4-4749-8B0F-5F4FCCBFDFAB}" type="datetimeFigureOut">
              <a:rPr lang="he-IL" smtClean="0"/>
              <a:t>כ"ה/שבט/תשפ"ה</a:t>
            </a:fld>
            <a:endParaRPr lang="he-IL"/>
          </a:p>
        </p:txBody>
      </p:sp>
      <p:sp>
        <p:nvSpPr>
          <p:cNvPr id="5" name="מציין מיקום של כותרת תחתונה 4">
            <a:extLst>
              <a:ext uri="{FF2B5EF4-FFF2-40B4-BE49-F238E27FC236}">
                <a16:creationId xmlns:a16="http://schemas.microsoft.com/office/drawing/2014/main" id="{38A27908-04C1-2DFE-1329-0E9F679BD81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910489D-279A-0D6B-0764-C01B50CB6999}"/>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859323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B3FB4DA-EFE7-58B5-91D9-3EBEBFA3329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7CB11DE-4E86-3679-F72D-83520CBD238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29F2126-6F82-B7B2-65D7-C99E5BF807C4}"/>
              </a:ext>
            </a:extLst>
          </p:cNvPr>
          <p:cNvSpPr>
            <a:spLocks noGrp="1"/>
          </p:cNvSpPr>
          <p:nvPr>
            <p:ph type="dt" sz="half" idx="10"/>
          </p:nvPr>
        </p:nvSpPr>
        <p:spPr/>
        <p:txBody>
          <a:bodyPr/>
          <a:lstStyle/>
          <a:p>
            <a:fld id="{3F526877-1CD4-4749-8B0F-5F4FCCBFDFAB}" type="datetimeFigureOut">
              <a:rPr lang="he-IL" smtClean="0"/>
              <a:t>כ"ה/שבט/תשפ"ה</a:t>
            </a:fld>
            <a:endParaRPr lang="he-IL"/>
          </a:p>
        </p:txBody>
      </p:sp>
      <p:sp>
        <p:nvSpPr>
          <p:cNvPr id="5" name="מציין מיקום של כותרת תחתונה 4">
            <a:extLst>
              <a:ext uri="{FF2B5EF4-FFF2-40B4-BE49-F238E27FC236}">
                <a16:creationId xmlns:a16="http://schemas.microsoft.com/office/drawing/2014/main" id="{2A071289-0CCC-C180-DCDC-DF368FB4705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FF7FA5E-2748-950D-5A75-338759885A18}"/>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650031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6440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078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8231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5957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2087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94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6366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49AD-0F8A-ABC4-A8D3-62E3E1BB85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841BD080-4532-8912-250F-F86B9CE518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B07856-82CA-AB4D-15D5-0D40CB66256B}"/>
              </a:ext>
            </a:extLst>
          </p:cNvPr>
          <p:cNvSpPr>
            <a:spLocks noGrp="1"/>
          </p:cNvSpPr>
          <p:nvPr>
            <p:ph type="dt" sz="half" idx="10"/>
          </p:nvPr>
        </p:nvSpPr>
        <p:spPr/>
        <p:txBody>
          <a:bodyPr/>
          <a:lstStyle/>
          <a:p>
            <a:fld id="{B0CFF2ED-64B8-472D-897E-4FA9C3A50AB0}" type="datetimeFigureOut">
              <a:rPr lang="he-IL" smtClean="0"/>
              <a:t>כ"ה/שבט/תשפ"ה</a:t>
            </a:fld>
            <a:endParaRPr lang="he-IL"/>
          </a:p>
        </p:txBody>
      </p:sp>
      <p:sp>
        <p:nvSpPr>
          <p:cNvPr id="5" name="Footer Placeholder 4">
            <a:extLst>
              <a:ext uri="{FF2B5EF4-FFF2-40B4-BE49-F238E27FC236}">
                <a16:creationId xmlns:a16="http://schemas.microsoft.com/office/drawing/2014/main" id="{D4CEDAA1-910C-3691-FAFF-12561078C9E5}"/>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0B9F8706-8772-06FD-B718-4F538EA7960D}"/>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4035747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281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7849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045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2512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2564950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27"/>
        <p:cNvGrpSpPr/>
        <p:nvPr/>
      </p:nvGrpSpPr>
      <p:grpSpPr>
        <a:xfrm>
          <a:off x="0" y="0"/>
          <a:ext cx="0" cy="0"/>
          <a:chOff x="0" y="0"/>
          <a:chExt cx="0" cy="0"/>
        </a:xfrm>
      </p:grpSpPr>
      <p:sp>
        <p:nvSpPr>
          <p:cNvPr id="28" name="Google Shape;28;p4"/>
          <p:cNvSpPr/>
          <p:nvPr/>
        </p:nvSpPr>
        <p:spPr>
          <a:xfrm>
            <a:off x="0" y="0"/>
            <a:ext cx="3581400" cy="6858000"/>
          </a:xfrm>
          <a:prstGeom prst="rect">
            <a:avLst/>
          </a:prstGeom>
          <a:solidFill>
            <a:srgbClr val="0ABFC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29" name="Google Shape;29;p4"/>
          <p:cNvSpPr>
            <a:spLocks noGrp="1"/>
          </p:cNvSpPr>
          <p:nvPr>
            <p:ph type="pic" idx="2"/>
          </p:nvPr>
        </p:nvSpPr>
        <p:spPr>
          <a:xfrm>
            <a:off x="5183188" y="987426"/>
            <a:ext cx="6172200" cy="4873625"/>
          </a:xfrm>
          <a:prstGeom prst="rect">
            <a:avLst/>
          </a:prstGeom>
          <a:noFill/>
          <a:ln>
            <a:noFill/>
          </a:ln>
        </p:spPr>
      </p:sp>
      <p:sp>
        <p:nvSpPr>
          <p:cNvPr id="30" name="Google Shape;30;p4"/>
          <p:cNvSpPr txBox="1">
            <a:spLocks noGrp="1"/>
          </p:cNvSpPr>
          <p:nvPr>
            <p:ph type="title"/>
          </p:nvPr>
        </p:nvSpPr>
        <p:spPr>
          <a:xfrm>
            <a:off x="428625" y="1189832"/>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873948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78"/>
        <p:cNvGrpSpPr/>
        <p:nvPr/>
      </p:nvGrpSpPr>
      <p:grpSpPr>
        <a:xfrm>
          <a:off x="0" y="0"/>
          <a:ext cx="0" cy="0"/>
          <a:chOff x="0" y="0"/>
          <a:chExt cx="0" cy="0"/>
        </a:xfrm>
      </p:grpSpPr>
      <p:sp>
        <p:nvSpPr>
          <p:cNvPr id="79" name="Google Shape;79;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81" name="Google Shape;81;p10"/>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10"/>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3623424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84"/>
        <p:cNvGrpSpPr/>
        <p:nvPr/>
      </p:nvGrpSpPr>
      <p:grpSpPr>
        <a:xfrm>
          <a:off x="0" y="0"/>
          <a:ext cx="0" cy="0"/>
          <a:chOff x="0" y="0"/>
          <a:chExt cx="0" cy="0"/>
        </a:xfrm>
      </p:grpSpPr>
      <p:sp>
        <p:nvSpPr>
          <p:cNvPr id="85" name="Google Shape;85;p1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1"/>
          <p:cNvSpPr txBox="1">
            <a:spLocks noGrp="1"/>
          </p:cNvSpPr>
          <p:nvPr>
            <p:ph type="body" idx="1"/>
          </p:nvPr>
        </p:nvSpPr>
        <p:spPr>
          <a:xfrm>
            <a:off x="838200" y="1825626"/>
            <a:ext cx="5181600" cy="435133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87" name="Google Shape;87;p11"/>
          <p:cNvSpPr txBox="1">
            <a:spLocks noGrp="1"/>
          </p:cNvSpPr>
          <p:nvPr>
            <p:ph type="body" idx="2"/>
          </p:nvPr>
        </p:nvSpPr>
        <p:spPr>
          <a:xfrm>
            <a:off x="6172200" y="1825626"/>
            <a:ext cx="5181600" cy="435133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88" name="Google Shape;88;p11"/>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0" name="Google Shape;90;p11"/>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523430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1"/>
        <p:cNvGrpSpPr/>
        <p:nvPr/>
      </p:nvGrpSpPr>
      <p:grpSpPr>
        <a:xfrm>
          <a:off x="0" y="0"/>
          <a:ext cx="0" cy="0"/>
          <a:chOff x="0" y="0"/>
          <a:chExt cx="0" cy="0"/>
        </a:xfrm>
      </p:grpSpPr>
      <p:sp>
        <p:nvSpPr>
          <p:cNvPr id="92" name="Google Shape;92;p12"/>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23" lvl="0" indent="-228611" algn="r" rtl="1">
              <a:lnSpc>
                <a:spcPct val="90000"/>
              </a:lnSpc>
              <a:spcBef>
                <a:spcPts val="1000"/>
              </a:spcBef>
              <a:spcAft>
                <a:spcPts val="0"/>
              </a:spcAft>
              <a:buClr>
                <a:schemeClr val="dk1"/>
              </a:buClr>
              <a:buSzPts val="2400"/>
              <a:buNone/>
              <a:defRPr sz="2400" b="1"/>
            </a:lvl1pPr>
            <a:lvl2pPr marL="914446" lvl="1" indent="-228611" algn="r" rtl="1">
              <a:lnSpc>
                <a:spcPct val="90000"/>
              </a:lnSpc>
              <a:spcBef>
                <a:spcPts val="500"/>
              </a:spcBef>
              <a:spcAft>
                <a:spcPts val="0"/>
              </a:spcAft>
              <a:buClr>
                <a:schemeClr val="dk1"/>
              </a:buClr>
              <a:buSzPts val="2000"/>
              <a:buNone/>
              <a:defRPr sz="2000" b="1"/>
            </a:lvl2pPr>
            <a:lvl3pPr marL="1371669" lvl="2" indent="-228611" algn="r" rtl="1">
              <a:lnSpc>
                <a:spcPct val="90000"/>
              </a:lnSpc>
              <a:spcBef>
                <a:spcPts val="500"/>
              </a:spcBef>
              <a:spcAft>
                <a:spcPts val="0"/>
              </a:spcAft>
              <a:buClr>
                <a:schemeClr val="dk1"/>
              </a:buClr>
              <a:buSzPts val="1800"/>
              <a:buNone/>
              <a:defRPr sz="1800" b="1"/>
            </a:lvl3pPr>
            <a:lvl4pPr marL="1828891" lvl="3" indent="-228611" algn="r" rtl="1">
              <a:lnSpc>
                <a:spcPct val="90000"/>
              </a:lnSpc>
              <a:spcBef>
                <a:spcPts val="500"/>
              </a:spcBef>
              <a:spcAft>
                <a:spcPts val="0"/>
              </a:spcAft>
              <a:buClr>
                <a:schemeClr val="dk1"/>
              </a:buClr>
              <a:buSzPts val="1600"/>
              <a:buNone/>
              <a:defRPr sz="1600" b="1"/>
            </a:lvl4pPr>
            <a:lvl5pPr marL="2286114" lvl="4" indent="-228611" algn="r" rtl="1">
              <a:lnSpc>
                <a:spcPct val="90000"/>
              </a:lnSpc>
              <a:spcBef>
                <a:spcPts val="500"/>
              </a:spcBef>
              <a:spcAft>
                <a:spcPts val="0"/>
              </a:spcAft>
              <a:buClr>
                <a:schemeClr val="dk1"/>
              </a:buClr>
              <a:buSzPts val="1600"/>
              <a:buNone/>
              <a:defRPr sz="1600" b="1"/>
            </a:lvl5pPr>
            <a:lvl6pPr marL="2743337" lvl="5" indent="-228611" algn="r" rtl="1">
              <a:lnSpc>
                <a:spcPct val="90000"/>
              </a:lnSpc>
              <a:spcBef>
                <a:spcPts val="500"/>
              </a:spcBef>
              <a:spcAft>
                <a:spcPts val="0"/>
              </a:spcAft>
              <a:buClr>
                <a:schemeClr val="dk1"/>
              </a:buClr>
              <a:buSzPts val="1600"/>
              <a:buNone/>
              <a:defRPr sz="1600" b="1"/>
            </a:lvl6pPr>
            <a:lvl7pPr marL="3200560" lvl="6" indent="-228611" algn="r" rtl="1">
              <a:lnSpc>
                <a:spcPct val="90000"/>
              </a:lnSpc>
              <a:spcBef>
                <a:spcPts val="500"/>
              </a:spcBef>
              <a:spcAft>
                <a:spcPts val="0"/>
              </a:spcAft>
              <a:buClr>
                <a:schemeClr val="dk1"/>
              </a:buClr>
              <a:buSzPts val="1600"/>
              <a:buNone/>
              <a:defRPr sz="1600" b="1"/>
            </a:lvl7pPr>
            <a:lvl8pPr marL="3657783" lvl="7" indent="-228611" algn="r" rtl="1">
              <a:lnSpc>
                <a:spcPct val="90000"/>
              </a:lnSpc>
              <a:spcBef>
                <a:spcPts val="500"/>
              </a:spcBef>
              <a:spcAft>
                <a:spcPts val="0"/>
              </a:spcAft>
              <a:buClr>
                <a:schemeClr val="dk1"/>
              </a:buClr>
              <a:buSzPts val="1600"/>
              <a:buNone/>
              <a:defRPr sz="1600" b="1"/>
            </a:lvl8pPr>
            <a:lvl9pPr marL="4115006" lvl="8" indent="-228611" algn="r" rtl="1">
              <a:lnSpc>
                <a:spcPct val="90000"/>
              </a:lnSpc>
              <a:spcBef>
                <a:spcPts val="500"/>
              </a:spcBef>
              <a:spcAft>
                <a:spcPts val="0"/>
              </a:spcAft>
              <a:buClr>
                <a:schemeClr val="dk1"/>
              </a:buClr>
              <a:buSzPts val="1600"/>
              <a:buNone/>
              <a:defRPr sz="1600" b="1"/>
            </a:lvl9pPr>
          </a:lstStyle>
          <a:p>
            <a:endParaRPr/>
          </a:p>
        </p:txBody>
      </p:sp>
      <p:sp>
        <p:nvSpPr>
          <p:cNvPr id="94" name="Google Shape;94;p1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95" name="Google Shape;95;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23" lvl="0" indent="-228611" algn="r" rtl="1">
              <a:lnSpc>
                <a:spcPct val="90000"/>
              </a:lnSpc>
              <a:spcBef>
                <a:spcPts val="1000"/>
              </a:spcBef>
              <a:spcAft>
                <a:spcPts val="0"/>
              </a:spcAft>
              <a:buClr>
                <a:schemeClr val="dk1"/>
              </a:buClr>
              <a:buSzPts val="2400"/>
              <a:buNone/>
              <a:defRPr sz="2400" b="1"/>
            </a:lvl1pPr>
            <a:lvl2pPr marL="914446" lvl="1" indent="-228611" algn="r" rtl="1">
              <a:lnSpc>
                <a:spcPct val="90000"/>
              </a:lnSpc>
              <a:spcBef>
                <a:spcPts val="500"/>
              </a:spcBef>
              <a:spcAft>
                <a:spcPts val="0"/>
              </a:spcAft>
              <a:buClr>
                <a:schemeClr val="dk1"/>
              </a:buClr>
              <a:buSzPts val="2000"/>
              <a:buNone/>
              <a:defRPr sz="2000" b="1"/>
            </a:lvl2pPr>
            <a:lvl3pPr marL="1371669" lvl="2" indent="-228611" algn="r" rtl="1">
              <a:lnSpc>
                <a:spcPct val="90000"/>
              </a:lnSpc>
              <a:spcBef>
                <a:spcPts val="500"/>
              </a:spcBef>
              <a:spcAft>
                <a:spcPts val="0"/>
              </a:spcAft>
              <a:buClr>
                <a:schemeClr val="dk1"/>
              </a:buClr>
              <a:buSzPts val="1800"/>
              <a:buNone/>
              <a:defRPr sz="1800" b="1"/>
            </a:lvl3pPr>
            <a:lvl4pPr marL="1828891" lvl="3" indent="-228611" algn="r" rtl="1">
              <a:lnSpc>
                <a:spcPct val="90000"/>
              </a:lnSpc>
              <a:spcBef>
                <a:spcPts val="500"/>
              </a:spcBef>
              <a:spcAft>
                <a:spcPts val="0"/>
              </a:spcAft>
              <a:buClr>
                <a:schemeClr val="dk1"/>
              </a:buClr>
              <a:buSzPts val="1600"/>
              <a:buNone/>
              <a:defRPr sz="1600" b="1"/>
            </a:lvl4pPr>
            <a:lvl5pPr marL="2286114" lvl="4" indent="-228611" algn="r" rtl="1">
              <a:lnSpc>
                <a:spcPct val="90000"/>
              </a:lnSpc>
              <a:spcBef>
                <a:spcPts val="500"/>
              </a:spcBef>
              <a:spcAft>
                <a:spcPts val="0"/>
              </a:spcAft>
              <a:buClr>
                <a:schemeClr val="dk1"/>
              </a:buClr>
              <a:buSzPts val="1600"/>
              <a:buNone/>
              <a:defRPr sz="1600" b="1"/>
            </a:lvl5pPr>
            <a:lvl6pPr marL="2743337" lvl="5" indent="-228611" algn="r" rtl="1">
              <a:lnSpc>
                <a:spcPct val="90000"/>
              </a:lnSpc>
              <a:spcBef>
                <a:spcPts val="500"/>
              </a:spcBef>
              <a:spcAft>
                <a:spcPts val="0"/>
              </a:spcAft>
              <a:buClr>
                <a:schemeClr val="dk1"/>
              </a:buClr>
              <a:buSzPts val="1600"/>
              <a:buNone/>
              <a:defRPr sz="1600" b="1"/>
            </a:lvl6pPr>
            <a:lvl7pPr marL="3200560" lvl="6" indent="-228611" algn="r" rtl="1">
              <a:lnSpc>
                <a:spcPct val="90000"/>
              </a:lnSpc>
              <a:spcBef>
                <a:spcPts val="500"/>
              </a:spcBef>
              <a:spcAft>
                <a:spcPts val="0"/>
              </a:spcAft>
              <a:buClr>
                <a:schemeClr val="dk1"/>
              </a:buClr>
              <a:buSzPts val="1600"/>
              <a:buNone/>
              <a:defRPr sz="1600" b="1"/>
            </a:lvl7pPr>
            <a:lvl8pPr marL="3657783" lvl="7" indent="-228611" algn="r" rtl="1">
              <a:lnSpc>
                <a:spcPct val="90000"/>
              </a:lnSpc>
              <a:spcBef>
                <a:spcPts val="500"/>
              </a:spcBef>
              <a:spcAft>
                <a:spcPts val="0"/>
              </a:spcAft>
              <a:buClr>
                <a:schemeClr val="dk1"/>
              </a:buClr>
              <a:buSzPts val="1600"/>
              <a:buNone/>
              <a:defRPr sz="1600" b="1"/>
            </a:lvl8pPr>
            <a:lvl9pPr marL="4115006" lvl="8" indent="-228611" algn="r" rtl="1">
              <a:lnSpc>
                <a:spcPct val="90000"/>
              </a:lnSpc>
              <a:spcBef>
                <a:spcPts val="500"/>
              </a:spcBef>
              <a:spcAft>
                <a:spcPts val="0"/>
              </a:spcAft>
              <a:buClr>
                <a:schemeClr val="dk1"/>
              </a:buClr>
              <a:buSzPts val="1600"/>
              <a:buNone/>
              <a:defRPr sz="1600" b="1"/>
            </a:lvl9pPr>
          </a:lstStyle>
          <a:p>
            <a:endParaRPr/>
          </a:p>
        </p:txBody>
      </p:sp>
      <p:sp>
        <p:nvSpPr>
          <p:cNvPr id="96" name="Google Shape;96;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97" name="Google Shape;97;p12"/>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8" name="Google Shape;98;p1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9" name="Google Shape;99;p12"/>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3777798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תמונה ">
  <p:cSld name="1_תמונה ">
    <p:spTree>
      <p:nvGrpSpPr>
        <p:cNvPr id="1" name="Shape 100"/>
        <p:cNvGrpSpPr/>
        <p:nvPr/>
      </p:nvGrpSpPr>
      <p:grpSpPr>
        <a:xfrm>
          <a:off x="0" y="0"/>
          <a:ext cx="0" cy="0"/>
          <a:chOff x="0" y="0"/>
          <a:chExt cx="0" cy="0"/>
        </a:xfrm>
      </p:grpSpPr>
      <p:sp>
        <p:nvSpPr>
          <p:cNvPr id="101" name="Google Shape;101;p13"/>
          <p:cNvSpPr/>
          <p:nvPr/>
        </p:nvSpPr>
        <p:spPr>
          <a:xfrm>
            <a:off x="0" y="0"/>
            <a:ext cx="3581400" cy="6858000"/>
          </a:xfrm>
          <a:prstGeom prst="rect">
            <a:avLst/>
          </a:prstGeom>
          <a:solidFill>
            <a:srgbClr val="0ABFC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102" name="Google Shape;102;p13"/>
          <p:cNvSpPr txBox="1">
            <a:spLocks noGrp="1"/>
          </p:cNvSpPr>
          <p:nvPr>
            <p:ph type="title" hasCustomPrompt="1"/>
          </p:nvPr>
        </p:nvSpPr>
        <p:spPr>
          <a:xfrm>
            <a:off x="428625" y="1189832"/>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tx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he-IL" dirty="0"/>
              <a:t>להדפסה</a:t>
            </a:r>
            <a:endParaRPr dirty="0"/>
          </a:p>
        </p:txBody>
      </p:sp>
      <p:sp>
        <p:nvSpPr>
          <p:cNvPr id="103" name="Google Shape;103;p13"/>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4" name="Google Shape;104;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13"/>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pic>
        <p:nvPicPr>
          <p:cNvPr id="106" name="Google Shape;106;p13" descr="מדפסת עם מילוי מלא"/>
          <p:cNvPicPr preferRelativeResize="0"/>
          <p:nvPr/>
        </p:nvPicPr>
        <p:blipFill rotWithShape="1">
          <a:blip r:embed="rId2">
            <a:alphaModFix/>
            <a:duotone>
              <a:schemeClr val="accent3">
                <a:shade val="45000"/>
                <a:satMod val="135000"/>
              </a:schemeClr>
              <a:prstClr val="white"/>
            </a:duotone>
          </a:blip>
          <a:srcRect/>
          <a:stretch/>
        </p:blipFill>
        <p:spPr>
          <a:xfrm>
            <a:off x="5660796" y="936396"/>
            <a:ext cx="4985208" cy="4985208"/>
          </a:xfrm>
          <a:prstGeom prst="rect">
            <a:avLst/>
          </a:prstGeom>
          <a:noFill/>
          <a:ln>
            <a:noFill/>
          </a:ln>
        </p:spPr>
      </p:pic>
    </p:spTree>
    <p:extLst>
      <p:ext uri="{BB962C8B-B14F-4D97-AF65-F5344CB8AC3E}">
        <p14:creationId xmlns:p14="http://schemas.microsoft.com/office/powerpoint/2010/main" val="2545052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C8A4-1DE2-BEB1-69A6-6E5F6165AE82}"/>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7A9197B7-5C30-8389-D47A-F7FB957136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30364737-3155-6A3C-7C51-EADB0D6D07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EE8B43A5-1BE3-D031-D09E-D3643A147CE3}"/>
              </a:ext>
            </a:extLst>
          </p:cNvPr>
          <p:cNvSpPr>
            <a:spLocks noGrp="1"/>
          </p:cNvSpPr>
          <p:nvPr>
            <p:ph type="dt" sz="half" idx="10"/>
          </p:nvPr>
        </p:nvSpPr>
        <p:spPr/>
        <p:txBody>
          <a:bodyPr/>
          <a:lstStyle/>
          <a:p>
            <a:fld id="{B0CFF2ED-64B8-472D-897E-4FA9C3A50AB0}" type="datetimeFigureOut">
              <a:rPr lang="he-IL" smtClean="0"/>
              <a:t>כ"ה/שבט/תשפ"ה</a:t>
            </a:fld>
            <a:endParaRPr lang="he-IL"/>
          </a:p>
        </p:txBody>
      </p:sp>
      <p:sp>
        <p:nvSpPr>
          <p:cNvPr id="6" name="Footer Placeholder 5">
            <a:extLst>
              <a:ext uri="{FF2B5EF4-FFF2-40B4-BE49-F238E27FC236}">
                <a16:creationId xmlns:a16="http://schemas.microsoft.com/office/drawing/2014/main" id="{31573849-9BA5-3826-3F97-6E8B47806585}"/>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73E7D076-863F-F9DF-6CF9-96F99FF377BE}"/>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941848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14"/>
          <p:cNvSpPr/>
          <p:nvPr/>
        </p:nvSpPr>
        <p:spPr>
          <a:xfrm>
            <a:off x="7674" y="0"/>
            <a:ext cx="3573727" cy="6858000"/>
          </a:xfrm>
          <a:prstGeom prst="rect">
            <a:avLst/>
          </a:prstGeom>
          <a:solidFill>
            <a:srgbClr val="0ABFC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4"/>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14"/>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
        <p:nvSpPr>
          <p:cNvPr id="112" name="Google Shape;112;p14"/>
          <p:cNvSpPr txBox="1">
            <a:spLocks noGrp="1"/>
          </p:cNvSpPr>
          <p:nvPr>
            <p:ph type="title"/>
          </p:nvPr>
        </p:nvSpPr>
        <p:spPr>
          <a:xfrm>
            <a:off x="428625" y="1189832"/>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3" name="Google Shape;113;p14"/>
          <p:cNvSpPr>
            <a:spLocks noGrp="1"/>
          </p:cNvSpPr>
          <p:nvPr>
            <p:ph type="media" idx="2"/>
          </p:nvPr>
        </p:nvSpPr>
        <p:spPr>
          <a:xfrm>
            <a:off x="5464969" y="1611300"/>
            <a:ext cx="5376863" cy="4157662"/>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5391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577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6F2697-8A83-E498-0F34-229CAAFDA2F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29BCD9F3-6492-E77A-9D80-B9C6018FC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1DD1AF9-03BE-5FBB-EF3E-B96FDBDF8B8F}"/>
              </a:ext>
            </a:extLst>
          </p:cNvPr>
          <p:cNvSpPr>
            <a:spLocks noGrp="1"/>
          </p:cNvSpPr>
          <p:nvPr>
            <p:ph type="dt" sz="half" idx="10"/>
          </p:nvPr>
        </p:nvSpPr>
        <p:spPr/>
        <p:txBody>
          <a:bodyPr/>
          <a:lstStyle/>
          <a:p>
            <a:fld id="{0865A02B-2192-4427-9BF2-9E7A8DB0B12B}" type="datetimeFigureOut">
              <a:rPr lang="he-IL" smtClean="0"/>
              <a:t>כ"ה/שבט/תשפ"ה</a:t>
            </a:fld>
            <a:endParaRPr lang="he-IL"/>
          </a:p>
        </p:txBody>
      </p:sp>
      <p:sp>
        <p:nvSpPr>
          <p:cNvPr id="5" name="מציין מיקום של כותרת תחתונה 4">
            <a:extLst>
              <a:ext uri="{FF2B5EF4-FFF2-40B4-BE49-F238E27FC236}">
                <a16:creationId xmlns:a16="http://schemas.microsoft.com/office/drawing/2014/main" id="{8038B41C-D56B-BB7E-9700-8320260AB01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7D8687C-4680-30BD-730D-E78D9FBAEAE6}"/>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2004021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AD89DC6-4C27-8BF2-83E0-82502B66AA7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7C7FC92-5334-FE9D-9EAF-426ED11245A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91CB5DE-4C78-7677-E44D-6E3FBD7BF4CB}"/>
              </a:ext>
            </a:extLst>
          </p:cNvPr>
          <p:cNvSpPr>
            <a:spLocks noGrp="1"/>
          </p:cNvSpPr>
          <p:nvPr>
            <p:ph type="dt" sz="half" idx="10"/>
          </p:nvPr>
        </p:nvSpPr>
        <p:spPr/>
        <p:txBody>
          <a:bodyPr/>
          <a:lstStyle/>
          <a:p>
            <a:fld id="{0865A02B-2192-4427-9BF2-9E7A8DB0B12B}" type="datetimeFigureOut">
              <a:rPr lang="he-IL" smtClean="0"/>
              <a:t>כ"ה/שבט/תשפ"ה</a:t>
            </a:fld>
            <a:endParaRPr lang="he-IL"/>
          </a:p>
        </p:txBody>
      </p:sp>
      <p:sp>
        <p:nvSpPr>
          <p:cNvPr id="5" name="מציין מיקום של כותרת תחתונה 4">
            <a:extLst>
              <a:ext uri="{FF2B5EF4-FFF2-40B4-BE49-F238E27FC236}">
                <a16:creationId xmlns:a16="http://schemas.microsoft.com/office/drawing/2014/main" id="{1CCA3F79-0012-FB5D-D169-FBC47246F59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CAA5309-1D99-01B4-C728-B454865F4B45}"/>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1557593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6C11A2-9AF7-5286-0539-48EC149A17B1}"/>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46EF63D-7126-E768-336F-8B54295CF2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9EB6FBCF-C9B2-F578-9C89-F20107E90950}"/>
              </a:ext>
            </a:extLst>
          </p:cNvPr>
          <p:cNvSpPr>
            <a:spLocks noGrp="1"/>
          </p:cNvSpPr>
          <p:nvPr>
            <p:ph type="dt" sz="half" idx="10"/>
          </p:nvPr>
        </p:nvSpPr>
        <p:spPr/>
        <p:txBody>
          <a:bodyPr/>
          <a:lstStyle/>
          <a:p>
            <a:fld id="{0865A02B-2192-4427-9BF2-9E7A8DB0B12B}" type="datetimeFigureOut">
              <a:rPr lang="he-IL" smtClean="0"/>
              <a:t>כ"ה/שבט/תשפ"ה</a:t>
            </a:fld>
            <a:endParaRPr lang="he-IL"/>
          </a:p>
        </p:txBody>
      </p:sp>
      <p:sp>
        <p:nvSpPr>
          <p:cNvPr id="5" name="מציין מיקום של כותרת תחתונה 4">
            <a:extLst>
              <a:ext uri="{FF2B5EF4-FFF2-40B4-BE49-F238E27FC236}">
                <a16:creationId xmlns:a16="http://schemas.microsoft.com/office/drawing/2014/main" id="{B7DD22F5-89BA-2222-7A83-CB986F3A056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272F7D7-E43B-2D1A-5991-53CC6F183165}"/>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1359264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C48BC58-B76D-FCCE-5D3F-EDEE91F591D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1CCA375-0AD0-00B4-AACD-696F2E013A5E}"/>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7FE2C11-9690-E1A8-4AF7-B240812AFA5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0BC6DD7-9695-C095-D080-A8B6FE97AEF5}"/>
              </a:ext>
            </a:extLst>
          </p:cNvPr>
          <p:cNvSpPr>
            <a:spLocks noGrp="1"/>
          </p:cNvSpPr>
          <p:nvPr>
            <p:ph type="dt" sz="half" idx="10"/>
          </p:nvPr>
        </p:nvSpPr>
        <p:spPr/>
        <p:txBody>
          <a:bodyPr/>
          <a:lstStyle/>
          <a:p>
            <a:fld id="{0865A02B-2192-4427-9BF2-9E7A8DB0B12B}" type="datetimeFigureOut">
              <a:rPr lang="he-IL" smtClean="0"/>
              <a:t>כ"ה/שבט/תשפ"ה</a:t>
            </a:fld>
            <a:endParaRPr lang="he-IL"/>
          </a:p>
        </p:txBody>
      </p:sp>
      <p:sp>
        <p:nvSpPr>
          <p:cNvPr id="6" name="מציין מיקום של כותרת תחתונה 5">
            <a:extLst>
              <a:ext uri="{FF2B5EF4-FFF2-40B4-BE49-F238E27FC236}">
                <a16:creationId xmlns:a16="http://schemas.microsoft.com/office/drawing/2014/main" id="{76C030DF-3F3B-6046-75DA-CD66A2214B0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B25ED66-5AFD-3207-430A-80D60829F14A}"/>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2471326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B4FCE-054C-7BBD-157E-48DF7E9353A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B12B7C3-836C-C798-B9D1-E56D5E42FC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8D078CCE-68B6-DAB1-F36D-7264BCE9A41F}"/>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F24E2C2F-3A65-3082-D8D9-C952E79C63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E365C796-152B-0E25-D04E-ABFCF6C3089C}"/>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CD264220-8DD1-6BEA-5E91-472FCF516D71}"/>
              </a:ext>
            </a:extLst>
          </p:cNvPr>
          <p:cNvSpPr>
            <a:spLocks noGrp="1"/>
          </p:cNvSpPr>
          <p:nvPr>
            <p:ph type="dt" sz="half" idx="10"/>
          </p:nvPr>
        </p:nvSpPr>
        <p:spPr/>
        <p:txBody>
          <a:bodyPr/>
          <a:lstStyle/>
          <a:p>
            <a:fld id="{0865A02B-2192-4427-9BF2-9E7A8DB0B12B}" type="datetimeFigureOut">
              <a:rPr lang="he-IL" smtClean="0"/>
              <a:t>כ"ה/שבט/תשפ"ה</a:t>
            </a:fld>
            <a:endParaRPr lang="he-IL"/>
          </a:p>
        </p:txBody>
      </p:sp>
      <p:sp>
        <p:nvSpPr>
          <p:cNvPr id="8" name="מציין מיקום של כותרת תחתונה 7">
            <a:extLst>
              <a:ext uri="{FF2B5EF4-FFF2-40B4-BE49-F238E27FC236}">
                <a16:creationId xmlns:a16="http://schemas.microsoft.com/office/drawing/2014/main" id="{4335246E-6DBC-698C-3695-6D68CBD4405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60876C95-0D78-D50E-8D06-D78EECABCE71}"/>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2442888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2A2709D-6CFF-0C55-BDDD-3D9E6FC166C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FBFEE83-FDF9-4BC8-30CB-3801A6C30027}"/>
              </a:ext>
            </a:extLst>
          </p:cNvPr>
          <p:cNvSpPr>
            <a:spLocks noGrp="1"/>
          </p:cNvSpPr>
          <p:nvPr>
            <p:ph type="dt" sz="half" idx="10"/>
          </p:nvPr>
        </p:nvSpPr>
        <p:spPr/>
        <p:txBody>
          <a:bodyPr/>
          <a:lstStyle/>
          <a:p>
            <a:fld id="{0865A02B-2192-4427-9BF2-9E7A8DB0B12B}" type="datetimeFigureOut">
              <a:rPr lang="he-IL" smtClean="0"/>
              <a:t>כ"ה/שבט/תשפ"ה</a:t>
            </a:fld>
            <a:endParaRPr lang="he-IL"/>
          </a:p>
        </p:txBody>
      </p:sp>
      <p:sp>
        <p:nvSpPr>
          <p:cNvPr id="4" name="מציין מיקום של כותרת תחתונה 3">
            <a:extLst>
              <a:ext uri="{FF2B5EF4-FFF2-40B4-BE49-F238E27FC236}">
                <a16:creationId xmlns:a16="http://schemas.microsoft.com/office/drawing/2014/main" id="{BD36CF61-1F31-4DD3-B011-59969BC7236A}"/>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BE204CA1-38B3-9976-46DD-3413CD4CCBF5}"/>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770942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04DBC82A-B113-C886-9724-568A2574D97A}"/>
              </a:ext>
            </a:extLst>
          </p:cNvPr>
          <p:cNvSpPr>
            <a:spLocks noGrp="1"/>
          </p:cNvSpPr>
          <p:nvPr>
            <p:ph type="dt" sz="half" idx="10"/>
          </p:nvPr>
        </p:nvSpPr>
        <p:spPr/>
        <p:txBody>
          <a:bodyPr/>
          <a:lstStyle/>
          <a:p>
            <a:fld id="{0865A02B-2192-4427-9BF2-9E7A8DB0B12B}" type="datetimeFigureOut">
              <a:rPr lang="he-IL" smtClean="0"/>
              <a:t>כ"ה/שבט/תשפ"ה</a:t>
            </a:fld>
            <a:endParaRPr lang="he-IL"/>
          </a:p>
        </p:txBody>
      </p:sp>
      <p:sp>
        <p:nvSpPr>
          <p:cNvPr id="3" name="מציין מיקום של כותרת תחתונה 2">
            <a:extLst>
              <a:ext uri="{FF2B5EF4-FFF2-40B4-BE49-F238E27FC236}">
                <a16:creationId xmlns:a16="http://schemas.microsoft.com/office/drawing/2014/main" id="{77944600-4773-2188-DFE3-8C95260BD332}"/>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9FA8D66D-91BC-A46D-8E86-EC4E98881EFE}"/>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2344053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9918D28-C313-4C5D-8750-790FE462D717}"/>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CD4A392-3994-13C4-B7B3-573143FF11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1B5CFD2-F46F-52E4-BC69-3D0B89E92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2220941-1496-46D9-F8D5-C7DBFE2CEA95}"/>
              </a:ext>
            </a:extLst>
          </p:cNvPr>
          <p:cNvSpPr>
            <a:spLocks noGrp="1"/>
          </p:cNvSpPr>
          <p:nvPr>
            <p:ph type="dt" sz="half" idx="10"/>
          </p:nvPr>
        </p:nvSpPr>
        <p:spPr/>
        <p:txBody>
          <a:bodyPr/>
          <a:lstStyle/>
          <a:p>
            <a:fld id="{0865A02B-2192-4427-9BF2-9E7A8DB0B12B}" type="datetimeFigureOut">
              <a:rPr lang="he-IL" smtClean="0"/>
              <a:t>כ"ה/שבט/תשפ"ה</a:t>
            </a:fld>
            <a:endParaRPr lang="he-IL"/>
          </a:p>
        </p:txBody>
      </p:sp>
      <p:sp>
        <p:nvSpPr>
          <p:cNvPr id="6" name="מציין מיקום של כותרת תחתונה 5">
            <a:extLst>
              <a:ext uri="{FF2B5EF4-FFF2-40B4-BE49-F238E27FC236}">
                <a16:creationId xmlns:a16="http://schemas.microsoft.com/office/drawing/2014/main" id="{AB49CB79-ED74-DD57-F0D1-41B1B41FF79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8F5316F-A464-A6EF-6FB7-62A7190BF8F8}"/>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3404995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6F9A-C5FD-415A-6383-7535263D7679}"/>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668353A6-D704-7C0F-FE16-7B4A8F8631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08338-8D1D-BC88-BD77-1C5779C082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D05FE0D5-F47A-4D15-CE83-C2AE3EAEC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65E97-B7A2-5EB8-0BF3-ADE4E835F1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BE528DCE-C747-8805-2DDC-A4712F1A8D42}"/>
              </a:ext>
            </a:extLst>
          </p:cNvPr>
          <p:cNvSpPr>
            <a:spLocks noGrp="1"/>
          </p:cNvSpPr>
          <p:nvPr>
            <p:ph type="dt" sz="half" idx="10"/>
          </p:nvPr>
        </p:nvSpPr>
        <p:spPr/>
        <p:txBody>
          <a:bodyPr/>
          <a:lstStyle/>
          <a:p>
            <a:fld id="{B0CFF2ED-64B8-472D-897E-4FA9C3A50AB0}" type="datetimeFigureOut">
              <a:rPr lang="he-IL" smtClean="0"/>
              <a:t>כ"ה/שבט/תשפ"ה</a:t>
            </a:fld>
            <a:endParaRPr lang="he-IL"/>
          </a:p>
        </p:txBody>
      </p:sp>
      <p:sp>
        <p:nvSpPr>
          <p:cNvPr id="8" name="Footer Placeholder 7">
            <a:extLst>
              <a:ext uri="{FF2B5EF4-FFF2-40B4-BE49-F238E27FC236}">
                <a16:creationId xmlns:a16="http://schemas.microsoft.com/office/drawing/2014/main" id="{AA2B76DA-F797-FF36-79B9-461560A6F957}"/>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199692A1-9A12-DA80-E9DB-D3098FE510E3}"/>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6055520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9B2F50A-6CD4-56F6-AAD4-14009BDC267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B913A0FB-15F5-A139-CB6D-6C21E028E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ED963DC3-04CC-722E-4868-9B230437A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9B5434F-A1A7-7B63-F4AF-6EF070B5C33F}"/>
              </a:ext>
            </a:extLst>
          </p:cNvPr>
          <p:cNvSpPr>
            <a:spLocks noGrp="1"/>
          </p:cNvSpPr>
          <p:nvPr>
            <p:ph type="dt" sz="half" idx="10"/>
          </p:nvPr>
        </p:nvSpPr>
        <p:spPr/>
        <p:txBody>
          <a:bodyPr/>
          <a:lstStyle/>
          <a:p>
            <a:fld id="{0865A02B-2192-4427-9BF2-9E7A8DB0B12B}" type="datetimeFigureOut">
              <a:rPr lang="he-IL" smtClean="0"/>
              <a:t>כ"ה/שבט/תשפ"ה</a:t>
            </a:fld>
            <a:endParaRPr lang="he-IL"/>
          </a:p>
        </p:txBody>
      </p:sp>
      <p:sp>
        <p:nvSpPr>
          <p:cNvPr id="6" name="מציין מיקום של כותרת תחתונה 5">
            <a:extLst>
              <a:ext uri="{FF2B5EF4-FFF2-40B4-BE49-F238E27FC236}">
                <a16:creationId xmlns:a16="http://schemas.microsoft.com/office/drawing/2014/main" id="{53B3495E-45FB-05E7-3343-1D94EB0EA92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454CBEA-1A54-3491-B42D-0438275EDFAC}"/>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36663738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336D60-3823-D472-587C-534063AAEFD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4D997BA-99EB-6D95-7E10-69B431E3CBD9}"/>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C13B029-3EDD-D5E4-965C-348C384391E4}"/>
              </a:ext>
            </a:extLst>
          </p:cNvPr>
          <p:cNvSpPr>
            <a:spLocks noGrp="1"/>
          </p:cNvSpPr>
          <p:nvPr>
            <p:ph type="dt" sz="half" idx="10"/>
          </p:nvPr>
        </p:nvSpPr>
        <p:spPr/>
        <p:txBody>
          <a:bodyPr/>
          <a:lstStyle/>
          <a:p>
            <a:fld id="{0865A02B-2192-4427-9BF2-9E7A8DB0B12B}" type="datetimeFigureOut">
              <a:rPr lang="he-IL" smtClean="0"/>
              <a:t>כ"ה/שבט/תשפ"ה</a:t>
            </a:fld>
            <a:endParaRPr lang="he-IL"/>
          </a:p>
        </p:txBody>
      </p:sp>
      <p:sp>
        <p:nvSpPr>
          <p:cNvPr id="5" name="מציין מיקום של כותרת תחתונה 4">
            <a:extLst>
              <a:ext uri="{FF2B5EF4-FFF2-40B4-BE49-F238E27FC236}">
                <a16:creationId xmlns:a16="http://schemas.microsoft.com/office/drawing/2014/main" id="{B551D60D-1F45-9258-15DF-F46CCF1F7E1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0C07C32-51AA-2427-0DD9-38A487D16A3A}"/>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342377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81DA86F5-D23D-FA9E-AEA2-259E1FE5CFCB}"/>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8A0B235-8918-F4E2-ADE7-3881F94BDDB5}"/>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8CFE469-644E-2D71-DE9B-3057B8BD2310}"/>
              </a:ext>
            </a:extLst>
          </p:cNvPr>
          <p:cNvSpPr>
            <a:spLocks noGrp="1"/>
          </p:cNvSpPr>
          <p:nvPr>
            <p:ph type="dt" sz="half" idx="10"/>
          </p:nvPr>
        </p:nvSpPr>
        <p:spPr/>
        <p:txBody>
          <a:bodyPr/>
          <a:lstStyle/>
          <a:p>
            <a:fld id="{0865A02B-2192-4427-9BF2-9E7A8DB0B12B}" type="datetimeFigureOut">
              <a:rPr lang="he-IL" smtClean="0"/>
              <a:t>כ"ה/שבט/תשפ"ה</a:t>
            </a:fld>
            <a:endParaRPr lang="he-IL"/>
          </a:p>
        </p:txBody>
      </p:sp>
      <p:sp>
        <p:nvSpPr>
          <p:cNvPr id="5" name="מציין מיקום של כותרת תחתונה 4">
            <a:extLst>
              <a:ext uri="{FF2B5EF4-FFF2-40B4-BE49-F238E27FC236}">
                <a16:creationId xmlns:a16="http://schemas.microsoft.com/office/drawing/2014/main" id="{301D9045-1C26-0D40-0711-74D578F310C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794F9C9-6077-5F12-9DED-441020E8048C}"/>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58140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8CDF-5949-0FC2-ADBC-C894040BB159}"/>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CA875B52-2E8B-35EA-7CEA-1A06B6E6BE30}"/>
              </a:ext>
            </a:extLst>
          </p:cNvPr>
          <p:cNvSpPr>
            <a:spLocks noGrp="1"/>
          </p:cNvSpPr>
          <p:nvPr>
            <p:ph type="dt" sz="half" idx="10"/>
          </p:nvPr>
        </p:nvSpPr>
        <p:spPr/>
        <p:txBody>
          <a:bodyPr/>
          <a:lstStyle/>
          <a:p>
            <a:fld id="{B0CFF2ED-64B8-472D-897E-4FA9C3A50AB0}" type="datetimeFigureOut">
              <a:rPr lang="he-IL" smtClean="0"/>
              <a:t>כ"ה/שבט/תשפ"ה</a:t>
            </a:fld>
            <a:endParaRPr lang="he-IL"/>
          </a:p>
        </p:txBody>
      </p:sp>
      <p:sp>
        <p:nvSpPr>
          <p:cNvPr id="4" name="Footer Placeholder 3">
            <a:extLst>
              <a:ext uri="{FF2B5EF4-FFF2-40B4-BE49-F238E27FC236}">
                <a16:creationId xmlns:a16="http://schemas.microsoft.com/office/drawing/2014/main" id="{EEFA4AEF-A96E-8947-11F5-D8F7B1981BA8}"/>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7B49224B-8F8F-0895-09BC-EEA616AB33C5}"/>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945830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3A3400-9A30-7810-F520-6443A8619D53}"/>
              </a:ext>
            </a:extLst>
          </p:cNvPr>
          <p:cNvSpPr>
            <a:spLocks noGrp="1"/>
          </p:cNvSpPr>
          <p:nvPr>
            <p:ph type="dt" sz="half" idx="10"/>
          </p:nvPr>
        </p:nvSpPr>
        <p:spPr/>
        <p:txBody>
          <a:bodyPr/>
          <a:lstStyle/>
          <a:p>
            <a:fld id="{B0CFF2ED-64B8-472D-897E-4FA9C3A50AB0}" type="datetimeFigureOut">
              <a:rPr lang="he-IL" smtClean="0"/>
              <a:t>כ"ה/שבט/תשפ"ה</a:t>
            </a:fld>
            <a:endParaRPr lang="he-IL"/>
          </a:p>
        </p:txBody>
      </p:sp>
      <p:sp>
        <p:nvSpPr>
          <p:cNvPr id="3" name="Footer Placeholder 2">
            <a:extLst>
              <a:ext uri="{FF2B5EF4-FFF2-40B4-BE49-F238E27FC236}">
                <a16:creationId xmlns:a16="http://schemas.microsoft.com/office/drawing/2014/main" id="{EA271273-754C-0AF3-49AC-1E87B2E474CE}"/>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BE89B861-B8FE-6BA6-804A-361D8CDED44D}"/>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381444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0CD14-9A5D-EC72-C3FF-956300173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71F39A8D-558E-32BC-AEBA-8CDE0F4BD7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E35394C6-E3D8-AD73-783B-1B6891626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1C7BB6-56FE-6C9B-C6CC-E19264312643}"/>
              </a:ext>
            </a:extLst>
          </p:cNvPr>
          <p:cNvSpPr>
            <a:spLocks noGrp="1"/>
          </p:cNvSpPr>
          <p:nvPr>
            <p:ph type="dt" sz="half" idx="10"/>
          </p:nvPr>
        </p:nvSpPr>
        <p:spPr/>
        <p:txBody>
          <a:bodyPr/>
          <a:lstStyle/>
          <a:p>
            <a:fld id="{B0CFF2ED-64B8-472D-897E-4FA9C3A50AB0}" type="datetimeFigureOut">
              <a:rPr lang="he-IL" smtClean="0"/>
              <a:t>כ"ה/שבט/תשפ"ה</a:t>
            </a:fld>
            <a:endParaRPr lang="he-IL"/>
          </a:p>
        </p:txBody>
      </p:sp>
      <p:sp>
        <p:nvSpPr>
          <p:cNvPr id="6" name="Footer Placeholder 5">
            <a:extLst>
              <a:ext uri="{FF2B5EF4-FFF2-40B4-BE49-F238E27FC236}">
                <a16:creationId xmlns:a16="http://schemas.microsoft.com/office/drawing/2014/main" id="{B2FB9583-8B3E-F254-ED2F-3ED67E6B9E93}"/>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E7F58076-D40A-0781-1430-EFE7AA7F809A}"/>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510433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6619-051C-E16E-EB5F-C54F9279C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15A91C5C-12C6-AEA2-D1FA-2FAC7F42C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6B24CC9E-DC46-87BD-0E7F-3E78D4C68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471C4-A9D4-D249-0306-C1976E987790}"/>
              </a:ext>
            </a:extLst>
          </p:cNvPr>
          <p:cNvSpPr>
            <a:spLocks noGrp="1"/>
          </p:cNvSpPr>
          <p:nvPr>
            <p:ph type="dt" sz="half" idx="10"/>
          </p:nvPr>
        </p:nvSpPr>
        <p:spPr/>
        <p:txBody>
          <a:bodyPr/>
          <a:lstStyle/>
          <a:p>
            <a:fld id="{B0CFF2ED-64B8-472D-897E-4FA9C3A50AB0}" type="datetimeFigureOut">
              <a:rPr lang="he-IL" smtClean="0"/>
              <a:t>כ"ה/שבט/תשפ"ה</a:t>
            </a:fld>
            <a:endParaRPr lang="he-IL"/>
          </a:p>
        </p:txBody>
      </p:sp>
      <p:sp>
        <p:nvSpPr>
          <p:cNvPr id="6" name="Footer Placeholder 5">
            <a:extLst>
              <a:ext uri="{FF2B5EF4-FFF2-40B4-BE49-F238E27FC236}">
                <a16:creationId xmlns:a16="http://schemas.microsoft.com/office/drawing/2014/main" id="{FFE517F9-2072-D71A-2620-630041517E94}"/>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AD2DF592-9965-8532-5B5D-7AF8545F97FE}"/>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59453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C14573-8ADB-1C23-C9F5-347F82F2B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BC4CA64F-D369-42C3-2F8E-05A0CD54C5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2B60AEC5-2417-FA9C-D0CA-1DFAF5D82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FF2ED-64B8-472D-897E-4FA9C3A50AB0}" type="datetimeFigureOut">
              <a:rPr lang="he-IL" smtClean="0"/>
              <a:t>כ"ה/שבט/תשפ"ה</a:t>
            </a:fld>
            <a:endParaRPr lang="he-IL"/>
          </a:p>
        </p:txBody>
      </p:sp>
      <p:sp>
        <p:nvSpPr>
          <p:cNvPr id="5" name="Footer Placeholder 4">
            <a:extLst>
              <a:ext uri="{FF2B5EF4-FFF2-40B4-BE49-F238E27FC236}">
                <a16:creationId xmlns:a16="http://schemas.microsoft.com/office/drawing/2014/main" id="{D6D97570-13FB-A38F-9BF3-6CA41B85AA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FC1D5F64-F4B9-1586-3EEE-461FE6712F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0D7BE-9667-4CB9-95B3-687A3BC4EBC1}" type="slidenum">
              <a:rPr lang="he-IL" smtClean="0"/>
              <a:t>‹#›</a:t>
            </a:fld>
            <a:endParaRPr lang="he-IL"/>
          </a:p>
        </p:txBody>
      </p:sp>
    </p:spTree>
    <p:extLst>
      <p:ext uri="{BB962C8B-B14F-4D97-AF65-F5344CB8AC3E}">
        <p14:creationId xmlns:p14="http://schemas.microsoft.com/office/powerpoint/2010/main" val="1902646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0662938-9CCE-582A-A531-BF2169C9A57F}"/>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29A40A8-57F5-2F91-F2C7-E8AEDF8E6FD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FF29C7A-6746-1CAD-A3BC-03C5DFAFB10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3F526877-1CD4-4749-8B0F-5F4FCCBFDFAB}" type="datetimeFigureOut">
              <a:rPr lang="he-IL" smtClean="0"/>
              <a:t>כ"ה/שבט/תשפ"ה</a:t>
            </a:fld>
            <a:endParaRPr lang="he-IL"/>
          </a:p>
        </p:txBody>
      </p:sp>
      <p:sp>
        <p:nvSpPr>
          <p:cNvPr id="5" name="מציין מיקום של כותרת תחתונה 4">
            <a:extLst>
              <a:ext uri="{FF2B5EF4-FFF2-40B4-BE49-F238E27FC236}">
                <a16:creationId xmlns:a16="http://schemas.microsoft.com/office/drawing/2014/main" id="{0F674702-F697-0684-185E-979B7848F9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01D5BABA-5F4E-99EE-B023-D82E7F73AAF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6E21C6FA-F16A-4CA4-A168-46B75E94B779}" type="slidenum">
              <a:rPr lang="he-IL" smtClean="0"/>
              <a:t>‹#›</a:t>
            </a:fld>
            <a:endParaRPr lang="he-IL"/>
          </a:p>
        </p:txBody>
      </p:sp>
    </p:spTree>
    <p:extLst>
      <p:ext uri="{BB962C8B-B14F-4D97-AF65-F5344CB8AC3E}">
        <p14:creationId xmlns:p14="http://schemas.microsoft.com/office/powerpoint/2010/main" val="2450155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145715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449640519"/>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380F052-3276-4D85-D2DC-D54EF950C6B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C27BE22-A82D-1A21-C86D-B8D41DA95F0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B6B25A4-4195-6063-1CCA-BB7BA5718E5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0865A02B-2192-4427-9BF2-9E7A8DB0B12B}" type="datetimeFigureOut">
              <a:rPr lang="he-IL" smtClean="0"/>
              <a:t>כ"ה/שבט/תשפ"ה</a:t>
            </a:fld>
            <a:endParaRPr lang="he-IL"/>
          </a:p>
        </p:txBody>
      </p:sp>
      <p:sp>
        <p:nvSpPr>
          <p:cNvPr id="5" name="מציין מיקום של כותרת תחתונה 4">
            <a:extLst>
              <a:ext uri="{FF2B5EF4-FFF2-40B4-BE49-F238E27FC236}">
                <a16:creationId xmlns:a16="http://schemas.microsoft.com/office/drawing/2014/main" id="{D76CBFB8-DE71-B349-C8D8-CA2CE971D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D02E6A8C-D544-67FE-CF8C-D9A0BD2FB6E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398649B1-B38C-4CA9-A637-F0F6EC9E9D0F}" type="slidenum">
              <a:rPr lang="he-IL" smtClean="0"/>
              <a:t>‹#›</a:t>
            </a:fld>
            <a:endParaRPr lang="he-IL"/>
          </a:p>
        </p:txBody>
      </p:sp>
    </p:spTree>
    <p:extLst>
      <p:ext uri="{BB962C8B-B14F-4D97-AF65-F5344CB8AC3E}">
        <p14:creationId xmlns:p14="http://schemas.microsoft.com/office/powerpoint/2010/main" val="215567818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sv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sv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8.sv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B1ACF-127B-7789-4E95-C1DC7F9F7650}"/>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2">
            <a:extLst>
              <a:ext uri="{C183D7F6-B498-43B3-948B-1728B52AA6E4}">
                <adec:decorative xmlns:adec="http://schemas.microsoft.com/office/drawing/2017/decorative" val="1"/>
              </a:ext>
            </a:extLst>
          </p:cNvPr>
          <p:cNvGrpSpPr/>
          <p:nvPr/>
        </p:nvGrpSpPr>
        <p:grpSpPr>
          <a:xfrm>
            <a:off x="274069" y="264516"/>
            <a:ext cx="11643863" cy="6328968"/>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E89AAEA6-16FD-6156-64C1-0157D2A06D75}"/>
              </a:ext>
              <a:ext uri="{C183D7F6-B498-43B3-948B-1728B52AA6E4}">
                <adec:decorative xmlns:adec="http://schemas.microsoft.com/office/drawing/2017/decorative" val="1"/>
              </a:ext>
            </a:extLst>
          </p:cNvPr>
          <p:cNvGrpSpPr/>
          <p:nvPr/>
        </p:nvGrpSpPr>
        <p:grpSpPr>
          <a:xfrm>
            <a:off x="2667247" y="2552925"/>
            <a:ext cx="6796566" cy="2159530"/>
            <a:chOff x="0" y="0"/>
            <a:chExt cx="4274726" cy="1821471"/>
          </a:xfrm>
        </p:grpSpPr>
        <p:sp>
          <p:nvSpPr>
            <p:cNvPr id="9" name="Freeform 8">
              <a:extLst>
                <a:ext uri="{FF2B5EF4-FFF2-40B4-BE49-F238E27FC236}">
                  <a16:creationId xmlns:a16="http://schemas.microsoft.com/office/drawing/2014/main" id="{A4976BE7-4827-FACF-6880-55BC080E3361}"/>
                </a:ext>
              </a:extLst>
            </p:cNvPr>
            <p:cNvSpPr/>
            <p:nvPr/>
          </p:nvSpPr>
          <p:spPr>
            <a:xfrm>
              <a:off x="0" y="0"/>
              <a:ext cx="4274726" cy="1821471"/>
            </a:xfrm>
            <a:custGeom>
              <a:avLst/>
              <a:gdLst/>
              <a:ahLst/>
              <a:cxnLst/>
              <a:rect l="l" t="t" r="r" b="b"/>
              <a:pathLst>
                <a:path w="4274726" h="1821471">
                  <a:moveTo>
                    <a:pt x="0" y="50800"/>
                  </a:moveTo>
                  <a:lnTo>
                    <a:pt x="2137363" y="0"/>
                  </a:lnTo>
                  <a:lnTo>
                    <a:pt x="4274726" y="50800"/>
                  </a:lnTo>
                  <a:lnTo>
                    <a:pt x="4274726" y="1770671"/>
                  </a:lnTo>
                  <a:lnTo>
                    <a:pt x="2137363" y="1821471"/>
                  </a:lnTo>
                  <a:lnTo>
                    <a:pt x="0" y="1770671"/>
                  </a:lnTo>
                  <a:lnTo>
                    <a:pt x="0" y="50800"/>
                  </a:lnTo>
                  <a:close/>
                </a:path>
              </a:pathLst>
            </a:custGeom>
            <a:solidFill>
              <a:srgbClr val="F8F6F4"/>
            </a:solidFill>
            <a:ln w="38100" cap="sq">
              <a:solidFill>
                <a:srgbClr val="000000"/>
              </a:solidFill>
              <a:prstDash val="solid"/>
              <a:miter/>
            </a:ln>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B0A79CC-921C-DF7E-6E76-893CB229D2FA}"/>
                </a:ext>
              </a:extLst>
            </p:cNvPr>
            <p:cNvSpPr txBox="1"/>
            <p:nvPr/>
          </p:nvSpPr>
          <p:spPr>
            <a:xfrm>
              <a:off x="0" y="-12700"/>
              <a:ext cx="812800" cy="698500"/>
            </a:xfrm>
            <a:prstGeom prst="rect">
              <a:avLst/>
            </a:prstGeom>
          </p:spPr>
          <p:txBody>
            <a:bodyPr lIns="50800" tIns="50800" rIns="50800" bIns="50800" rtlCol="0" anchor="ctr"/>
            <a:lstStyle/>
            <a:p>
              <a:pPr marL="0" marR="0" lvl="0" indent="0" algn="ctr" defTabSz="914400" rtl="1"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3" name="Google Shape;121;p15">
            <a:extLst>
              <a:ext uri="{FF2B5EF4-FFF2-40B4-BE49-F238E27FC236}">
                <a16:creationId xmlns:a16="http://schemas.microsoft.com/office/drawing/2014/main" id="{2679F65A-8AF3-7D95-99D9-317EBBFC6859}"/>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3881" y="313827"/>
            <a:ext cx="735140" cy="844884"/>
          </a:xfrm>
          <a:prstGeom prst="rect">
            <a:avLst/>
          </a:prstGeom>
          <a:noFill/>
          <a:ln>
            <a:noFill/>
          </a:ln>
        </p:spPr>
      </p:pic>
      <p:sp>
        <p:nvSpPr>
          <p:cNvPr id="14" name="Google Shape;122;p15">
            <a:extLst>
              <a:ext uri="{FF2B5EF4-FFF2-40B4-BE49-F238E27FC236}">
                <a16:creationId xmlns:a16="http://schemas.microsoft.com/office/drawing/2014/main" id="{79D5C9EF-DEDA-A6B4-32EE-146257DB4488}"/>
              </a:ext>
              <a:ext uri="{C183D7F6-B498-43B3-948B-1728B52AA6E4}">
                <adec:decorative xmlns:adec="http://schemas.microsoft.com/office/drawing/2017/decorative" val="1"/>
              </a:ext>
            </a:extLst>
          </p:cNvPr>
          <p:cNvSpPr/>
          <p:nvPr/>
        </p:nvSpPr>
        <p:spPr>
          <a:xfrm>
            <a:off x="35718" y="1003541"/>
            <a:ext cx="2141984" cy="404919"/>
          </a:xfrm>
          <a:prstGeom prst="rect">
            <a:avLst/>
          </a:prstGeom>
          <a:noFill/>
          <a:ln>
            <a:noFill/>
          </a:ln>
        </p:spPr>
        <p:txBody>
          <a:bodyPr spcFirstLastPara="1" wrap="square" lIns="91425" tIns="45700" rIns="91425" bIns="45700" anchor="t" anchorCtr="0">
            <a:noAutofit/>
          </a:bodyPr>
          <a:lstStyle/>
          <a:p>
            <a:pPr marL="0" marR="0" lvl="0" indent="0" algn="ctr" defTabSz="914400" rtl="1" eaLnBrk="1" fontAlgn="auto" latinLnBrk="0" hangingPunct="1">
              <a:lnSpc>
                <a:spcPct val="88888"/>
              </a:lnSpc>
              <a:spcBef>
                <a:spcPts val="0"/>
              </a:spcBef>
              <a:spcAft>
                <a:spcPts val="0"/>
              </a:spcAft>
              <a:buClrTx/>
              <a:buSzTx/>
              <a:buFontTx/>
              <a:buNone/>
              <a:tabLst/>
              <a:defRPr/>
            </a:pPr>
            <a:r>
              <a:rPr kumimoji="0" lang="x-none"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משרד החינוך</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88888"/>
              </a:lnSpc>
              <a:spcBef>
                <a:spcPts val="0"/>
              </a:spcBef>
              <a:spcAft>
                <a:spcPts val="0"/>
              </a:spcAft>
              <a:buClrTx/>
              <a:buSzTx/>
              <a:buFontTx/>
              <a:buNone/>
              <a:tabLst/>
              <a:defRPr/>
            </a:pPr>
            <a:r>
              <a:rPr kumimoji="0" lang="x-none"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מינהל פדגוגי</a:t>
            </a:r>
            <a:endParaRPr kumimoji="0"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ctr" defTabSz="914400" rtl="1" eaLnBrk="1" fontAlgn="auto" latinLnBrk="0" hangingPunct="1">
              <a:lnSpc>
                <a:spcPct val="88888"/>
              </a:lnSpc>
              <a:spcBef>
                <a:spcPts val="0"/>
              </a:spcBef>
              <a:spcAft>
                <a:spcPts val="0"/>
              </a:spcAft>
              <a:buClrTx/>
              <a:buSzTx/>
              <a:buFontTx/>
              <a:buNone/>
              <a:tabLst/>
              <a:defRPr/>
            </a:pPr>
            <a:r>
              <a:rPr kumimoji="0" lang="x-none"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אגף בכיר שירות פסיכולוגי ייעוצי</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Google Shape;127;p15">
            <a:extLst>
              <a:ext uri="{FF2B5EF4-FFF2-40B4-BE49-F238E27FC236}">
                <a16:creationId xmlns:a16="http://schemas.microsoft.com/office/drawing/2014/main" id="{1DF68F69-7E62-82AD-5132-48250B4CEA69}"/>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302754" y="517796"/>
            <a:ext cx="2141984" cy="1023173"/>
          </a:xfrm>
          <a:prstGeom prst="rect">
            <a:avLst/>
          </a:prstGeom>
          <a:noFill/>
          <a:ln>
            <a:noFill/>
          </a:ln>
        </p:spPr>
      </p:pic>
      <p:pic>
        <p:nvPicPr>
          <p:cNvPr id="6" name="תמונה 5">
            <a:extLst>
              <a:ext uri="{FF2B5EF4-FFF2-40B4-BE49-F238E27FC236}">
                <a16:creationId xmlns:a16="http://schemas.microsoft.com/office/drawing/2014/main" id="{CC97B4A4-0067-0DD3-A926-BB2AEF68F163}"/>
              </a:ext>
              <a:ext uri="{C183D7F6-B498-43B3-948B-1728B52AA6E4}">
                <adec:decorative xmlns:adec="http://schemas.microsoft.com/office/drawing/2017/decorative" val="1"/>
              </a:ext>
            </a:extLst>
          </p:cNvPr>
          <p:cNvPicPr>
            <a:picLocks noChangeAspect="1"/>
          </p:cNvPicPr>
          <p:nvPr/>
        </p:nvPicPr>
        <p:blipFill>
          <a:blip r:embed="rId5">
            <a:clrChange>
              <a:clrFrom>
                <a:srgbClr val="FFFBF8"/>
              </a:clrFrom>
              <a:clrTo>
                <a:srgbClr val="FFFBF8">
                  <a:alpha val="0"/>
                </a:srgbClr>
              </a:clrTo>
            </a:clrChange>
          </a:blip>
          <a:stretch>
            <a:fillRect/>
          </a:stretch>
        </p:blipFill>
        <p:spPr>
          <a:xfrm>
            <a:off x="3735075" y="-451913"/>
            <a:ext cx="4716275" cy="4716275"/>
          </a:xfrm>
          <a:prstGeom prst="rect">
            <a:avLst/>
          </a:prstGeom>
        </p:spPr>
      </p:pic>
      <p:sp>
        <p:nvSpPr>
          <p:cNvPr id="17" name="תיבת טקסט 16">
            <a:extLst>
              <a:ext uri="{FF2B5EF4-FFF2-40B4-BE49-F238E27FC236}">
                <a16:creationId xmlns:a16="http://schemas.microsoft.com/office/drawing/2014/main" id="{5B348087-EAFB-0FF1-DA30-9C8A835FFE69}"/>
              </a:ext>
            </a:extLst>
          </p:cNvPr>
          <p:cNvSpPr txBox="1"/>
          <p:nvPr/>
        </p:nvSpPr>
        <p:spPr>
          <a:xfrm>
            <a:off x="9442804" y="5292714"/>
            <a:ext cx="2395986" cy="1246495"/>
          </a:xfrm>
          <a:prstGeom prst="rect">
            <a:avLst/>
          </a:prstGeom>
          <a:noFill/>
        </p:spPr>
        <p:txBody>
          <a:bodyPr wrap="square">
            <a:spAutoFit/>
          </a:bodyPr>
          <a:lstStyle/>
          <a:p>
            <a:pPr algn="ctr">
              <a:defRPr/>
            </a:pPr>
            <a:r>
              <a:rPr lang="he-IL" sz="4000" b="1" dirty="0">
                <a:solidFill>
                  <a:prstClr val="black"/>
                </a:solidFill>
                <a:latin typeface="Calibri" panose="020F0502020204030204" pitchFamily="34" charset="0"/>
                <a:ea typeface="Calibri" panose="020F0502020204030204" pitchFamily="34" charset="0"/>
                <a:cs typeface="Calibri" panose="020F0502020204030204" pitchFamily="34" charset="0"/>
              </a:rPr>
              <a:t>צוות חינוכי</a:t>
            </a:r>
          </a:p>
          <a:p>
            <a:pPr algn="ctr">
              <a:defRPr/>
            </a:pPr>
            <a:r>
              <a:rPr lang="he-IL" sz="3500" b="1" dirty="0">
                <a:solidFill>
                  <a:prstClr val="black"/>
                </a:solidFill>
                <a:latin typeface="Calibri" panose="020F0502020204030204" pitchFamily="34" charset="0"/>
                <a:ea typeface="Calibri" panose="020F0502020204030204" pitchFamily="34" charset="0"/>
                <a:cs typeface="Calibri" panose="020F0502020204030204" pitchFamily="34" charset="0"/>
              </a:rPr>
              <a:t>חברה חרדית</a:t>
            </a:r>
            <a:endParaRPr lang="he-IL" sz="35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099ABD0-CC4B-F887-4D47-9C53EAE2E5B0}"/>
              </a:ext>
            </a:extLst>
          </p:cNvPr>
          <p:cNvSpPr txBox="1"/>
          <p:nvPr/>
        </p:nvSpPr>
        <p:spPr>
          <a:xfrm>
            <a:off x="2207007" y="4727512"/>
            <a:ext cx="7842469" cy="1015663"/>
          </a:xfrm>
          <a:prstGeom prst="rect">
            <a:avLst/>
          </a:prstGeom>
          <a:noFill/>
        </p:spPr>
        <p:txBody>
          <a:bodyPr wrap="square" rtlCol="1">
            <a:spAutoFit/>
          </a:bodyPr>
          <a:lstStyle/>
          <a:p>
            <a:pPr algn="ctr"/>
            <a:r>
              <a:rPr lang="he-IL" sz="6000" b="1" dirty="0">
                <a:solidFill>
                  <a:srgbClr val="002060"/>
                </a:solidFill>
                <a:latin typeface="Calibri" panose="020F0502020204030204" pitchFamily="34" charset="0"/>
                <a:ea typeface="Calibri" panose="020F0502020204030204" pitchFamily="34" charset="0"/>
                <a:cs typeface="Calibri" panose="020F0502020204030204" pitchFamily="34" charset="0"/>
              </a:rPr>
              <a:t>לצעוד ברשת השבילים</a:t>
            </a:r>
          </a:p>
        </p:txBody>
      </p:sp>
      <p:pic>
        <p:nvPicPr>
          <p:cNvPr id="11" name="תמונה 10">
            <a:extLst>
              <a:ext uri="{FF2B5EF4-FFF2-40B4-BE49-F238E27FC236}">
                <a16:creationId xmlns:a16="http://schemas.microsoft.com/office/drawing/2014/main" id="{19E7ADE1-A14F-A595-6269-6D792E187D30}"/>
              </a:ext>
              <a:ext uri="{C183D7F6-B498-43B3-948B-1728B52AA6E4}">
                <adec:decorative xmlns:adec="http://schemas.microsoft.com/office/drawing/2017/decorative" val="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74957" y="518245"/>
            <a:ext cx="1581150" cy="704850"/>
          </a:xfrm>
          <a:prstGeom prst="rect">
            <a:avLst/>
          </a:prstGeom>
          <a:noFill/>
          <a:ln>
            <a:noFill/>
          </a:ln>
        </p:spPr>
      </p:pic>
      <p:sp>
        <p:nvSpPr>
          <p:cNvPr id="12" name="כותרת משנה 2">
            <a:extLst>
              <a:ext uri="{FF2B5EF4-FFF2-40B4-BE49-F238E27FC236}">
                <a16:creationId xmlns:a16="http://schemas.microsoft.com/office/drawing/2014/main" id="{CF204086-0AE9-7C97-49EF-868761915B90}"/>
              </a:ext>
            </a:extLst>
          </p:cNvPr>
          <p:cNvSpPr txBox="1">
            <a:spLocks/>
          </p:cNvSpPr>
          <p:nvPr/>
        </p:nvSpPr>
        <p:spPr>
          <a:xfrm>
            <a:off x="2176537" y="2960421"/>
            <a:ext cx="7777986" cy="1655762"/>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ctr" defTabSz="609630" rtl="1" eaLnBrk="1" fontAlgn="auto" latinLnBrk="0" hangingPunct="1">
              <a:lnSpc>
                <a:spcPct val="100000"/>
              </a:lnSpc>
              <a:spcBef>
                <a:spcPct val="20000"/>
              </a:spcBef>
              <a:spcAft>
                <a:spcPts val="0"/>
              </a:spcAft>
              <a:buClrTx/>
              <a:buSzTx/>
              <a:buFont typeface="Arial" pitchFamily="34" charset="0"/>
              <a:buNone/>
              <a:tabLst/>
              <a:defRPr/>
            </a:pPr>
            <a:r>
              <a:rPr kumimoji="0" lang="he-IL"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כלים</a:t>
            </a:r>
            <a:r>
              <a:rPr lang="he-IL"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he-IL"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לחיזוק כוחות ולניהול שיח רגשי</a:t>
            </a:r>
          </a:p>
          <a:p>
            <a:pPr marL="0" marR="0" lvl="0" indent="0" algn="ctr" defTabSz="609630" rtl="1" eaLnBrk="1" fontAlgn="auto" latinLnBrk="0" hangingPunct="1">
              <a:lnSpc>
                <a:spcPct val="100000"/>
              </a:lnSpc>
              <a:spcBef>
                <a:spcPct val="20000"/>
              </a:spcBef>
              <a:spcAft>
                <a:spcPts val="0"/>
              </a:spcAft>
              <a:buClrTx/>
              <a:buSzTx/>
              <a:buFont typeface="Arial" pitchFamily="34" charset="0"/>
              <a:buNone/>
              <a:tabLst/>
              <a:defRPr/>
            </a:pPr>
            <a:r>
              <a:rPr kumimoji="0" lang="he-IL"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לתלמידים ולצוות החינוכי</a:t>
            </a:r>
          </a:p>
        </p:txBody>
      </p:sp>
      <p:sp>
        <p:nvSpPr>
          <p:cNvPr id="16" name="Google Shape;269;p1">
            <a:extLst>
              <a:ext uri="{FF2B5EF4-FFF2-40B4-BE49-F238E27FC236}">
                <a16:creationId xmlns:a16="http://schemas.microsoft.com/office/drawing/2014/main" id="{A413E6B3-D423-371A-94CF-4BFAEED814B0}"/>
              </a:ext>
            </a:extLst>
          </p:cNvPr>
          <p:cNvSpPr txBox="1"/>
          <p:nvPr/>
        </p:nvSpPr>
        <p:spPr>
          <a:xfrm>
            <a:off x="11190436" y="318510"/>
            <a:ext cx="649910" cy="369332"/>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800" b="1" i="0" u="none" strike="noStrike" cap="none" dirty="0">
                <a:solidFill>
                  <a:srgbClr val="8497B0"/>
                </a:solidFill>
                <a:latin typeface="Calibri"/>
                <a:ea typeface="Calibri"/>
                <a:cs typeface="Calibri"/>
                <a:sym typeface="Calibri"/>
              </a:rPr>
              <a:t>בס"ד</a:t>
            </a:r>
            <a:endParaRPr b="1" dirty="0">
              <a:solidFill>
                <a:srgbClr val="8497B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 uri="{C183D7F6-B498-43B3-948B-1728B52AA6E4}">
                <adec:decorative xmlns:adec="http://schemas.microsoft.com/office/drawing/2017/decorative" val="1"/>
              </a:ext>
            </a:extLst>
          </p:cNvPr>
          <p:cNvSpPr/>
          <p:nvPr/>
        </p:nvSpPr>
        <p:spPr>
          <a:xfrm rot="-5400000">
            <a:off x="1746942" y="3434564"/>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2" name="כותרת 3">
            <a:extLst>
              <a:ext uri="{FF2B5EF4-FFF2-40B4-BE49-F238E27FC236}">
                <a16:creationId xmlns:a16="http://schemas.microsoft.com/office/drawing/2014/main" id="{F46AF382-385E-40F9-BDB2-4F085308EB7B}"/>
              </a:ext>
            </a:extLst>
          </p:cNvPr>
          <p:cNvSpPr txBox="1">
            <a:spLocks/>
          </p:cNvSpPr>
          <p:nvPr/>
        </p:nvSpPr>
        <p:spPr>
          <a:xfrm>
            <a:off x="838198" y="-572601"/>
            <a:ext cx="10515600" cy="53160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קשרים שחיזקתי</a:t>
            </a:r>
          </a:p>
          <a:p>
            <a:pPr algn="ct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ותומכים בי</a:t>
            </a:r>
          </a:p>
          <a:p>
            <a:pPr algn="ct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לאורך התקופה</a:t>
            </a:r>
          </a:p>
        </p:txBody>
      </p:sp>
    </p:spTree>
    <p:extLst>
      <p:ext uri="{BB962C8B-B14F-4D97-AF65-F5344CB8AC3E}">
        <p14:creationId xmlns:p14="http://schemas.microsoft.com/office/powerpoint/2010/main" val="4026685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46B64-B54E-69C4-580E-6D327DC7FB98}"/>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1050CCA8-E341-4F41-9AF7-38D34EF4F577}"/>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CCC7EB91-5537-4E3C-6861-94FEC1E97185}"/>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50A1E13E-FBB4-561C-24E4-F4A164EAF2E0}"/>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5724E0AB-56CD-9120-7AD2-CB0330FF029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6F455032-D2BE-64E6-772C-8A3EB5DA610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92B04DF3-E641-75E4-E17E-01F721E98D4F}"/>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833B2E36-6616-E138-7CFF-427E27893660}"/>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1879ED85-6C6F-035E-D3CC-BFC295EDD6B9}"/>
              </a:ext>
              <a:ext uri="{C183D7F6-B498-43B3-948B-1728B52AA6E4}">
                <adec:decorative xmlns:adec="http://schemas.microsoft.com/office/drawing/2017/decorative" val="1"/>
              </a:ext>
            </a:extLst>
          </p:cNvPr>
          <p:cNvSpPr/>
          <p:nvPr/>
        </p:nvSpPr>
        <p:spPr>
          <a:xfrm rot="-5400000">
            <a:off x="1746942" y="3434564"/>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2" name="כותרת 3">
            <a:extLst>
              <a:ext uri="{FF2B5EF4-FFF2-40B4-BE49-F238E27FC236}">
                <a16:creationId xmlns:a16="http://schemas.microsoft.com/office/drawing/2014/main" id="{F485E845-F252-4AF8-86F5-A4870D724B11}"/>
              </a:ext>
            </a:extLst>
          </p:cNvPr>
          <p:cNvSpPr txBox="1">
            <a:spLocks/>
          </p:cNvSpPr>
          <p:nvPr/>
        </p:nvSpPr>
        <p:spPr>
          <a:xfrm>
            <a:off x="790284" y="-1167583"/>
            <a:ext cx="10515600" cy="53160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על מה אני רוצה להודות להקב"ה בעת הזו</a:t>
            </a:r>
          </a:p>
        </p:txBody>
      </p:sp>
    </p:spTree>
    <p:extLst>
      <p:ext uri="{BB962C8B-B14F-4D97-AF65-F5344CB8AC3E}">
        <p14:creationId xmlns:p14="http://schemas.microsoft.com/office/powerpoint/2010/main" val="262569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כותרת 3">
            <a:extLst>
              <a:ext uri="{FF2B5EF4-FFF2-40B4-BE49-F238E27FC236}">
                <a16:creationId xmlns:a16="http://schemas.microsoft.com/office/drawing/2014/main" id="{7FF43B18-00B7-4B74-88B2-887BC660E03C}"/>
              </a:ext>
            </a:extLst>
          </p:cNvPr>
          <p:cNvSpPr txBox="1">
            <a:spLocks/>
          </p:cNvSpPr>
          <p:nvPr/>
        </p:nvSpPr>
        <p:spPr>
          <a:xfrm>
            <a:off x="838198" y="-920763"/>
            <a:ext cx="10515600" cy="53160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מה עוזר לי </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להחזיק תקווה?</a:t>
            </a:r>
          </a:p>
        </p:txBody>
      </p:sp>
    </p:spTree>
    <p:extLst>
      <p:ext uri="{BB962C8B-B14F-4D97-AF65-F5344CB8AC3E}">
        <p14:creationId xmlns:p14="http://schemas.microsoft.com/office/powerpoint/2010/main" val="3875867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כותרת 3">
            <a:extLst>
              <a:ext uri="{FF2B5EF4-FFF2-40B4-BE49-F238E27FC236}">
                <a16:creationId xmlns:a16="http://schemas.microsoft.com/office/drawing/2014/main" id="{7B84DE50-E640-4A20-885C-BC7B51C5E7A6}"/>
              </a:ext>
            </a:extLst>
          </p:cNvPr>
          <p:cNvSpPr txBox="1">
            <a:spLocks/>
          </p:cNvSpPr>
          <p:nvPr/>
        </p:nvSpPr>
        <p:spPr>
          <a:xfrm>
            <a:off x="712603" y="-848527"/>
            <a:ext cx="10515600" cy="53160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כוחות </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שגיליתי בעצמי</a:t>
            </a:r>
          </a:p>
        </p:txBody>
      </p:sp>
    </p:spTree>
    <p:extLst>
      <p:ext uri="{BB962C8B-B14F-4D97-AF65-F5344CB8AC3E}">
        <p14:creationId xmlns:p14="http://schemas.microsoft.com/office/powerpoint/2010/main" val="569273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כותרת 3">
            <a:extLst>
              <a:ext uri="{FF2B5EF4-FFF2-40B4-BE49-F238E27FC236}">
                <a16:creationId xmlns:a16="http://schemas.microsoft.com/office/drawing/2014/main" id="{0ECF8683-B2E0-48C1-812B-FF29EC8BD3C4}"/>
              </a:ext>
            </a:extLst>
          </p:cNvPr>
          <p:cNvSpPr txBox="1">
            <a:spLocks/>
          </p:cNvSpPr>
          <p:nvPr/>
        </p:nvSpPr>
        <p:spPr>
          <a:xfrm>
            <a:off x="790284" y="0"/>
            <a:ext cx="10515600" cy="53160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רגע בו הצלחתי </a:t>
            </a:r>
          </a:p>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לפעול ולהתקדם </a:t>
            </a:r>
          </a:p>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למרות שחוויתי קושי</a:t>
            </a:r>
          </a:p>
        </p:txBody>
      </p:sp>
    </p:spTree>
    <p:extLst>
      <p:ext uri="{BB962C8B-B14F-4D97-AF65-F5344CB8AC3E}">
        <p14:creationId xmlns:p14="http://schemas.microsoft.com/office/powerpoint/2010/main" val="580620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A68E6-39B1-3BD4-C393-06F8569A9449}"/>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D226B9D5-17F9-53A6-7447-1963B46B699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0C33744-512C-8F69-4867-871B5201569C}"/>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0BFF4F6F-A81B-4EB0-8B92-B3C52947FDC3}"/>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853BC342-F71E-0398-F966-5E1366C9673C}"/>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76251BE8-2472-84AB-136B-F4B4537E55F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403F1743-27FB-2789-AE28-3FA5AEDBCEA2}"/>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9035DD47-B94D-D2CC-8C30-04E96D466E69}"/>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3" name="מציין מיקום תוכן 2">
            <a:extLst>
              <a:ext uri="{FF2B5EF4-FFF2-40B4-BE49-F238E27FC236}">
                <a16:creationId xmlns:a16="http://schemas.microsoft.com/office/drawing/2014/main" id="{6B4A89CD-3432-B81D-81CF-05E6ADA0133C}"/>
              </a:ext>
              <a:ext uri="{C183D7F6-B498-43B3-948B-1728B52AA6E4}">
                <adec:decorative xmlns:adec="http://schemas.microsoft.com/office/drawing/2017/decorative" val="1"/>
              </a:ext>
            </a:extLst>
          </p:cNvPr>
          <p:cNvSpPr txBox="1">
            <a:spLocks/>
          </p:cNvSpPr>
          <p:nvPr/>
        </p:nvSpPr>
        <p:spPr>
          <a:xfrm>
            <a:off x="1466407" y="1247276"/>
            <a:ext cx="9250009" cy="4363447"/>
          </a:xfrm>
          <a:prstGeom prst="rect">
            <a:avLst/>
          </a:prstGeom>
          <a:noFill/>
          <a:effectLst>
            <a:softEdge rad="635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כותרת 3">
            <a:extLst>
              <a:ext uri="{FF2B5EF4-FFF2-40B4-BE49-F238E27FC236}">
                <a16:creationId xmlns:a16="http://schemas.microsoft.com/office/drawing/2014/main" id="{1788FEF0-131D-4C7E-9703-DC47FFF952E9}"/>
              </a:ext>
            </a:extLst>
          </p:cNvPr>
          <p:cNvSpPr txBox="1">
            <a:spLocks/>
          </p:cNvSpPr>
          <p:nvPr/>
        </p:nvSpPr>
        <p:spPr>
          <a:xfrm>
            <a:off x="959970" y="2527068"/>
            <a:ext cx="10515600" cy="15462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משהו שצמחתי ממנו</a:t>
            </a:r>
          </a:p>
        </p:txBody>
      </p:sp>
    </p:spTree>
    <p:extLst>
      <p:ext uri="{BB962C8B-B14F-4D97-AF65-F5344CB8AC3E}">
        <p14:creationId xmlns:p14="http://schemas.microsoft.com/office/powerpoint/2010/main" val="155397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C76C3-3C7D-96E3-43B8-588778F69482}"/>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C12D68C7-73F5-1938-F84F-41F446E09420}"/>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FE7F82B0-B296-2C78-8DEA-FCA8D0048404}"/>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8D52155C-6585-5A2E-FA4D-07E9D81F253F}"/>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C9CD0FD0-E5D1-5FA9-FCCC-6A697FF7E7D0}"/>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38CED214-A4A7-83D7-D431-4449446991CF}"/>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043F4595-F217-2AB6-A04D-890F4CCB8967}"/>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DF7A73D3-3ED9-8BBE-8EA6-71F472BCB3C5}"/>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3" name="מציין מיקום תוכן 2">
            <a:extLst>
              <a:ext uri="{FF2B5EF4-FFF2-40B4-BE49-F238E27FC236}">
                <a16:creationId xmlns:a16="http://schemas.microsoft.com/office/drawing/2014/main" id="{74D030C7-49F3-64F9-62D0-52B7BE858F89}"/>
              </a:ext>
              <a:ext uri="{C183D7F6-B498-43B3-948B-1728B52AA6E4}">
                <adec:decorative xmlns:adec="http://schemas.microsoft.com/office/drawing/2017/decorative" val="1"/>
              </a:ext>
            </a:extLst>
          </p:cNvPr>
          <p:cNvSpPr txBox="1">
            <a:spLocks/>
          </p:cNvSpPr>
          <p:nvPr/>
        </p:nvSpPr>
        <p:spPr>
          <a:xfrm>
            <a:off x="1466407" y="1247276"/>
            <a:ext cx="9250009" cy="4363447"/>
          </a:xfrm>
          <a:prstGeom prst="rect">
            <a:avLst/>
          </a:prstGeom>
          <a:noFill/>
          <a:effectLst>
            <a:softEdge rad="635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כותרת 3">
            <a:extLst>
              <a:ext uri="{FF2B5EF4-FFF2-40B4-BE49-F238E27FC236}">
                <a16:creationId xmlns:a16="http://schemas.microsoft.com/office/drawing/2014/main" id="{79F47E23-1B56-4AD2-BCB8-563B646DCF18}"/>
              </a:ext>
            </a:extLst>
          </p:cNvPr>
          <p:cNvSpPr txBox="1">
            <a:spLocks/>
          </p:cNvSpPr>
          <p:nvPr/>
        </p:nvSpPr>
        <p:spPr>
          <a:xfrm>
            <a:off x="833611" y="0"/>
            <a:ext cx="10515600" cy="53160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קושי או אתגר</a:t>
            </a:r>
          </a:p>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שלאורך זמן</a:t>
            </a:r>
          </a:p>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חיזקו בי משהו</a:t>
            </a:r>
          </a:p>
        </p:txBody>
      </p:sp>
    </p:spTree>
    <p:extLst>
      <p:ext uri="{BB962C8B-B14F-4D97-AF65-F5344CB8AC3E}">
        <p14:creationId xmlns:p14="http://schemas.microsoft.com/office/powerpoint/2010/main" val="1637867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4">
            <a:extLst>
              <a:ext uri="{FF2B5EF4-FFF2-40B4-BE49-F238E27FC236}">
                <a16:creationId xmlns:a16="http://schemas.microsoft.com/office/drawing/2014/main" id="{DE13F959-C658-AB78-845D-F9209EF56293}"/>
              </a:ext>
              <a:ext uri="{C183D7F6-B498-43B3-948B-1728B52AA6E4}">
                <adec:decorative xmlns:adec="http://schemas.microsoft.com/office/drawing/2017/decorative" val="1"/>
              </a:ext>
            </a:extLst>
          </p:cNvPr>
          <p:cNvGrpSpPr/>
          <p:nvPr/>
        </p:nvGrpSpPr>
        <p:grpSpPr>
          <a:xfrm rot="-5400000">
            <a:off x="3048001" y="-2269022"/>
            <a:ext cx="6096000" cy="11275726"/>
            <a:chOff x="0" y="0"/>
            <a:chExt cx="876250" cy="1250608"/>
          </a:xfrm>
        </p:grpSpPr>
        <p:sp>
          <p:nvSpPr>
            <p:cNvPr id="12" name="Freeform 15">
              <a:extLst>
                <a:ext uri="{FF2B5EF4-FFF2-40B4-BE49-F238E27FC236}">
                  <a16:creationId xmlns:a16="http://schemas.microsoft.com/office/drawing/2014/main" id="{82585BAE-4071-24A0-0C7D-F29E99A7223D}"/>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44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6">
              <a:extLst>
                <a:ext uri="{FF2B5EF4-FFF2-40B4-BE49-F238E27FC236}">
                  <a16:creationId xmlns:a16="http://schemas.microsoft.com/office/drawing/2014/main" id="{97ED94D7-7E56-E1AC-9C89-D9AF5435A056}"/>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44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9" name="Freeform 2">
            <a:extLst>
              <a:ext uri="{FF2B5EF4-FFF2-40B4-BE49-F238E27FC236}">
                <a16:creationId xmlns:a16="http://schemas.microsoft.com/office/drawing/2014/main" id="{EA2A8851-62FF-BB04-525A-1FF1F1E970D7}"/>
              </a:ext>
              <a:ext uri="{C183D7F6-B498-43B3-948B-1728B52AA6E4}">
                <adec:decorative xmlns:adec="http://schemas.microsoft.com/office/drawing/2017/decorative" val="1"/>
              </a:ext>
            </a:extLst>
          </p:cNvPr>
          <p:cNvSpPr/>
          <p:nvPr/>
        </p:nvSpPr>
        <p:spPr>
          <a:xfrm>
            <a:off x="6275901" y="1647895"/>
            <a:ext cx="5217863" cy="3554669"/>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Freeform 4">
            <a:extLst>
              <a:ext uri="{FF2B5EF4-FFF2-40B4-BE49-F238E27FC236}">
                <a16:creationId xmlns:a16="http://schemas.microsoft.com/office/drawing/2014/main" id="{DCE2B86D-0E14-70E2-4C12-B7D21F2B0188}"/>
              </a:ext>
              <a:ext uri="{C183D7F6-B498-43B3-948B-1728B52AA6E4}">
                <adec:decorative xmlns:adec="http://schemas.microsoft.com/office/drawing/2017/decorative" val="1"/>
              </a:ext>
            </a:extLst>
          </p:cNvPr>
          <p:cNvSpPr/>
          <p:nvPr/>
        </p:nvSpPr>
        <p:spPr>
          <a:xfrm rot="177688" flipH="1">
            <a:off x="536970" y="1538743"/>
            <a:ext cx="4765037" cy="3174858"/>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731272C3-A3C7-6B73-46AE-68DFAA504E00}"/>
              </a:ext>
            </a:extLst>
          </p:cNvPr>
          <p:cNvSpPr txBox="1"/>
          <p:nvPr/>
        </p:nvSpPr>
        <p:spPr>
          <a:xfrm>
            <a:off x="458136" y="2356731"/>
            <a:ext cx="4809664" cy="769441"/>
          </a:xfrm>
          <a:prstGeom prst="rect">
            <a:avLst/>
          </a:prstGeom>
          <a:noFill/>
        </p:spPr>
        <p:txBody>
          <a:bodyPr wrap="square">
            <a:spAutoFit/>
          </a:bodyPr>
          <a:lstStyle/>
          <a:p>
            <a:pPr algn="ctr" defTabSz="609630" rtl="1"/>
            <a:r>
              <a:rPr lang="he-IL" sz="4400" dirty="0">
                <a:solidFill>
                  <a:srgbClr val="002060"/>
                </a:solidFill>
                <a:latin typeface="Calibri" panose="020F0502020204030204" pitchFamily="34" charset="0"/>
                <a:ea typeface="Calibri" panose="020F0502020204030204" pitchFamily="34" charset="0"/>
                <a:cs typeface="Calibri" panose="020F0502020204030204" pitchFamily="34" charset="0"/>
              </a:rPr>
              <a:t>איך הרגשתי?</a:t>
            </a:r>
          </a:p>
        </p:txBody>
      </p:sp>
      <p:sp>
        <p:nvSpPr>
          <p:cNvPr id="3" name="תיבת טקסט 2">
            <a:extLst>
              <a:ext uri="{FF2B5EF4-FFF2-40B4-BE49-F238E27FC236}">
                <a16:creationId xmlns:a16="http://schemas.microsoft.com/office/drawing/2014/main" id="{7EDF0F14-8CF6-67F4-7398-94FB838D9D52}"/>
              </a:ext>
            </a:extLst>
          </p:cNvPr>
          <p:cNvSpPr txBox="1"/>
          <p:nvPr/>
        </p:nvSpPr>
        <p:spPr>
          <a:xfrm>
            <a:off x="6480000" y="2402897"/>
            <a:ext cx="4809664" cy="1446550"/>
          </a:xfrm>
          <a:prstGeom prst="rect">
            <a:avLst/>
          </a:prstGeom>
          <a:noFill/>
        </p:spPr>
        <p:txBody>
          <a:bodyPr wrap="square">
            <a:spAutoFit/>
          </a:bodyPr>
          <a:lstStyle/>
          <a:p>
            <a:pPr algn="ctr" defTabSz="609630" rtl="1"/>
            <a:r>
              <a:rPr lang="he-IL" sz="4400" dirty="0">
                <a:solidFill>
                  <a:srgbClr val="002060"/>
                </a:solidFill>
                <a:latin typeface="Calibri" panose="020F0502020204030204" pitchFamily="34" charset="0"/>
                <a:ea typeface="Calibri" panose="020F0502020204030204" pitchFamily="34" charset="0"/>
                <a:cs typeface="Calibri" panose="020F0502020204030204" pitchFamily="34" charset="0"/>
              </a:rPr>
              <a:t>מה התאפשר לי בשיח?</a:t>
            </a:r>
          </a:p>
        </p:txBody>
      </p:sp>
    </p:spTree>
    <p:extLst>
      <p:ext uri="{BB962C8B-B14F-4D97-AF65-F5344CB8AC3E}">
        <p14:creationId xmlns:p14="http://schemas.microsoft.com/office/powerpoint/2010/main" val="3340328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קבוצה 2">
            <a:extLst>
              <a:ext uri="{FF2B5EF4-FFF2-40B4-BE49-F238E27FC236}">
                <a16:creationId xmlns:a16="http://schemas.microsoft.com/office/drawing/2014/main" id="{72BFF442-FABB-0FE1-0AF5-F49A687A581F}"/>
              </a:ext>
              <a:ext uri="{C183D7F6-B498-43B3-948B-1728B52AA6E4}">
                <adec:decorative xmlns:adec="http://schemas.microsoft.com/office/drawing/2017/decorative" val="1"/>
              </a:ext>
            </a:extLst>
          </p:cNvPr>
          <p:cNvGrpSpPr/>
          <p:nvPr/>
        </p:nvGrpSpPr>
        <p:grpSpPr>
          <a:xfrm>
            <a:off x="3107408" y="3838574"/>
            <a:ext cx="6038851" cy="6038851"/>
            <a:chOff x="3076574" y="3400596"/>
            <a:chExt cx="6038851" cy="6038851"/>
          </a:xfrm>
        </p:grpSpPr>
        <p:sp>
          <p:nvSpPr>
            <p:cNvPr id="4" name="אליפסה 3">
              <a:extLst>
                <a:ext uri="{FF2B5EF4-FFF2-40B4-BE49-F238E27FC236}">
                  <a16:creationId xmlns:a16="http://schemas.microsoft.com/office/drawing/2014/main" id="{8E6A8804-26C3-B52C-70F4-4A3ADA023EED}"/>
                </a:ext>
              </a:extLst>
            </p:cNvPr>
            <p:cNvSpPr/>
            <p:nvPr/>
          </p:nvSpPr>
          <p:spPr>
            <a:xfrm>
              <a:off x="3076574" y="3400596"/>
              <a:ext cx="6038851" cy="6038851"/>
            </a:xfrm>
            <a:prstGeom prst="ellipse">
              <a:avLst/>
            </a:prstGeom>
            <a:solidFill>
              <a:srgbClr val="BECFCE"/>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אליפסה 5">
              <a:extLst>
                <a:ext uri="{FF2B5EF4-FFF2-40B4-BE49-F238E27FC236}">
                  <a16:creationId xmlns:a16="http://schemas.microsoft.com/office/drawing/2014/main" id="{78AAD4CF-C7BC-F822-BA71-CE916BF927FF}"/>
                </a:ext>
              </a:extLst>
            </p:cNvPr>
            <p:cNvSpPr/>
            <p:nvPr/>
          </p:nvSpPr>
          <p:spPr>
            <a:xfrm>
              <a:off x="3300412" y="3607082"/>
              <a:ext cx="5591176" cy="5591176"/>
            </a:xfrm>
            <a:prstGeom prst="ellipse">
              <a:avLst/>
            </a:prstGeom>
            <a:noFill/>
            <a:ln w="76200">
              <a:solidFill>
                <a:srgbClr val="7C9695"/>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1" name="Freeform 3">
            <a:extLst>
              <a:ext uri="{FF2B5EF4-FFF2-40B4-BE49-F238E27FC236}">
                <a16:creationId xmlns:a16="http://schemas.microsoft.com/office/drawing/2014/main" id="{94890971-3F0F-5123-8979-D9951E45D25C}"/>
              </a:ext>
              <a:ext uri="{C183D7F6-B498-43B3-948B-1728B52AA6E4}">
                <adec:decorative xmlns:adec="http://schemas.microsoft.com/office/drawing/2017/decorative" val="1"/>
              </a:ext>
            </a:extLst>
          </p:cNvPr>
          <p:cNvSpPr/>
          <p:nvPr/>
        </p:nvSpPr>
        <p:spPr>
          <a:xfrm>
            <a:off x="885825" y="-2057400"/>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2" name="Freeform 4">
            <a:extLst>
              <a:ext uri="{FF2B5EF4-FFF2-40B4-BE49-F238E27FC236}">
                <a16:creationId xmlns:a16="http://schemas.microsoft.com/office/drawing/2014/main" id="{321B32EF-E7C6-C91C-34F4-472CA23AEF1B}"/>
              </a:ext>
              <a:ext uri="{C183D7F6-B498-43B3-948B-1728B52AA6E4}">
                <adec:decorative xmlns:adec="http://schemas.microsoft.com/office/drawing/2017/decorative" val="1"/>
              </a:ext>
            </a:extLst>
          </p:cNvPr>
          <p:cNvSpPr/>
          <p:nvPr/>
        </p:nvSpPr>
        <p:spPr>
          <a:xfrm>
            <a:off x="8490690" y="-1351114"/>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2" name="Freeform 5">
            <a:extLst>
              <a:ext uri="{FF2B5EF4-FFF2-40B4-BE49-F238E27FC236}">
                <a16:creationId xmlns:a16="http://schemas.microsoft.com/office/drawing/2014/main" id="{B4C1CD0F-8151-B6CE-9595-613421F575E1}"/>
              </a:ext>
              <a:ext uri="{C183D7F6-B498-43B3-948B-1728B52AA6E4}">
                <adec:decorative xmlns:adec="http://schemas.microsoft.com/office/drawing/2017/decorative" val="1"/>
              </a:ext>
            </a:extLst>
          </p:cNvPr>
          <p:cNvSpPr/>
          <p:nvPr/>
        </p:nvSpPr>
        <p:spPr>
          <a:xfrm>
            <a:off x="-339179" y="-301139"/>
            <a:ext cx="2939681" cy="2924983"/>
          </a:xfrm>
          <a:custGeom>
            <a:avLst/>
            <a:gdLst/>
            <a:ahLst/>
            <a:cxnLst/>
            <a:rect l="l" t="t" r="r" b="b"/>
            <a:pathLst>
              <a:path w="4409522" h="4387475">
                <a:moveTo>
                  <a:pt x="0" y="0"/>
                </a:moveTo>
                <a:lnTo>
                  <a:pt x="4409523" y="0"/>
                </a:lnTo>
                <a:lnTo>
                  <a:pt x="4409523" y="4387475"/>
                </a:lnTo>
                <a:lnTo>
                  <a:pt x="0" y="4387475"/>
                </a:lnTo>
                <a:lnTo>
                  <a:pt x="0" y="0"/>
                </a:lnTo>
                <a:close/>
              </a:path>
            </a:pathLst>
          </a:custGeom>
          <a:blipFill>
            <a:blip r:embed="rId4">
              <a:alphaModFix amt="81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7" name="Freeform 5">
            <a:extLst>
              <a:ext uri="{FF2B5EF4-FFF2-40B4-BE49-F238E27FC236}">
                <a16:creationId xmlns:a16="http://schemas.microsoft.com/office/drawing/2014/main" id="{9EAEEAC0-C272-AD25-073E-5550F8B0F912}"/>
              </a:ext>
              <a:ext uri="{C183D7F6-B498-43B3-948B-1728B52AA6E4}">
                <adec:decorative xmlns:adec="http://schemas.microsoft.com/office/drawing/2017/decorative" val="1"/>
              </a:ext>
            </a:extLst>
          </p:cNvPr>
          <p:cNvSpPr/>
          <p:nvPr/>
        </p:nvSpPr>
        <p:spPr>
          <a:xfrm>
            <a:off x="10722158" y="3737197"/>
            <a:ext cx="2939681" cy="2924983"/>
          </a:xfrm>
          <a:custGeom>
            <a:avLst/>
            <a:gdLst/>
            <a:ahLst/>
            <a:cxnLst/>
            <a:rect l="l" t="t" r="r" b="b"/>
            <a:pathLst>
              <a:path w="4409522" h="4387475">
                <a:moveTo>
                  <a:pt x="0" y="0"/>
                </a:moveTo>
                <a:lnTo>
                  <a:pt x="4409523" y="0"/>
                </a:lnTo>
                <a:lnTo>
                  <a:pt x="4409523" y="4387475"/>
                </a:lnTo>
                <a:lnTo>
                  <a:pt x="0" y="4387475"/>
                </a:lnTo>
                <a:lnTo>
                  <a:pt x="0" y="0"/>
                </a:lnTo>
                <a:close/>
              </a:path>
            </a:pathLst>
          </a:custGeom>
          <a:blipFill>
            <a:blip r:embed="rId4">
              <a:alphaModFix amt="81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1" name="תיבת טקסט 20">
            <a:extLst>
              <a:ext uri="{FF2B5EF4-FFF2-40B4-BE49-F238E27FC236}">
                <a16:creationId xmlns:a16="http://schemas.microsoft.com/office/drawing/2014/main" id="{502B53AC-924F-CE96-9069-8A40642652A5}"/>
              </a:ext>
            </a:extLst>
          </p:cNvPr>
          <p:cNvSpPr txBox="1"/>
          <p:nvPr/>
        </p:nvSpPr>
        <p:spPr>
          <a:xfrm>
            <a:off x="0" y="4889507"/>
            <a:ext cx="3107408" cy="1569660"/>
          </a:xfrm>
          <a:prstGeom prst="rect">
            <a:avLst/>
          </a:prstGeom>
          <a:noFill/>
        </p:spPr>
        <p:txBody>
          <a:bodyPr wrap="square">
            <a:spAutoFit/>
          </a:bodyPr>
          <a:lstStyle>
            <a:defPPr>
              <a:defRPr lang="he-IL"/>
            </a:defPPr>
            <a:lvl1pPr algn="ctr">
              <a:defRPr sz="4400">
                <a:solidFill>
                  <a:schemeClr val="bg1"/>
                </a:solidFill>
                <a:cs typeface="DashMF" pitchFamily="2" charset="-79"/>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חוסן והתמודדות</a:t>
            </a:r>
          </a:p>
        </p:txBody>
      </p:sp>
      <p:sp>
        <p:nvSpPr>
          <p:cNvPr id="19" name="תיבת טקסט 18">
            <a:extLst>
              <a:ext uri="{FF2B5EF4-FFF2-40B4-BE49-F238E27FC236}">
                <a16:creationId xmlns:a16="http://schemas.microsoft.com/office/drawing/2014/main" id="{9FDCFD50-FA25-C21F-747E-11225B15B87B}"/>
              </a:ext>
            </a:extLst>
          </p:cNvPr>
          <p:cNvSpPr txBox="1"/>
          <p:nvPr/>
        </p:nvSpPr>
        <p:spPr>
          <a:xfrm>
            <a:off x="987836" y="2681646"/>
            <a:ext cx="3806826" cy="1569660"/>
          </a:xfrm>
          <a:prstGeom prst="rect">
            <a:avLst/>
          </a:prstGeom>
          <a:noFill/>
        </p:spPr>
        <p:txBody>
          <a:bodyPr wrap="square">
            <a:spAutoFit/>
          </a:bodyPr>
          <a:lstStyle>
            <a:defPPr>
              <a:defRPr lang="he-IL"/>
            </a:defPPr>
            <a:lvl1pPr algn="ctr">
              <a:defRPr sz="5000">
                <a:solidFill>
                  <a:schemeClr val="bg1"/>
                </a:solidFill>
                <a:cs typeface="DashMF" pitchFamily="2" charset="-79"/>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התאוששות וצמיחה ממשבר</a:t>
            </a:r>
          </a:p>
        </p:txBody>
      </p:sp>
      <p:sp>
        <p:nvSpPr>
          <p:cNvPr id="2" name="תיבת טקסט 1">
            <a:extLst>
              <a:ext uri="{FF2B5EF4-FFF2-40B4-BE49-F238E27FC236}">
                <a16:creationId xmlns:a16="http://schemas.microsoft.com/office/drawing/2014/main" id="{35E2BA16-1A59-255D-5DEB-19AD4A6F4C6C}"/>
              </a:ext>
            </a:extLst>
          </p:cNvPr>
          <p:cNvSpPr txBox="1"/>
          <p:nvPr/>
        </p:nvSpPr>
        <p:spPr>
          <a:xfrm>
            <a:off x="6852680" y="2695937"/>
            <a:ext cx="3806826" cy="1569660"/>
          </a:xfrm>
          <a:prstGeom prst="rect">
            <a:avLst/>
          </a:prstGeom>
          <a:noFill/>
        </p:spPr>
        <p:txBody>
          <a:bodyPr wrap="square">
            <a:spAutoFit/>
          </a:bodyPr>
          <a:lstStyle>
            <a:defPPr>
              <a:defRPr lang="he-IL"/>
            </a:defPPr>
            <a:lvl1pPr algn="ctr">
              <a:defRPr sz="5000">
                <a:solidFill>
                  <a:schemeClr val="bg1"/>
                </a:solidFill>
                <a:cs typeface="DashMF" pitchFamily="2" charset="-79"/>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שייכות ולכידות חברתית</a:t>
            </a:r>
          </a:p>
        </p:txBody>
      </p:sp>
      <p:sp>
        <p:nvSpPr>
          <p:cNvPr id="17" name="תיבת טקסט 16">
            <a:extLst>
              <a:ext uri="{FF2B5EF4-FFF2-40B4-BE49-F238E27FC236}">
                <a16:creationId xmlns:a16="http://schemas.microsoft.com/office/drawing/2014/main" id="{B9065F06-98A3-322C-1389-2BB1D69C37D9}"/>
              </a:ext>
            </a:extLst>
          </p:cNvPr>
          <p:cNvSpPr txBox="1"/>
          <p:nvPr/>
        </p:nvSpPr>
        <p:spPr>
          <a:xfrm>
            <a:off x="8779667" y="4691089"/>
            <a:ext cx="3107408" cy="156966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תמיכה והיוועצות</a:t>
            </a:r>
          </a:p>
        </p:txBody>
      </p:sp>
      <p:sp>
        <p:nvSpPr>
          <p:cNvPr id="14" name="כותרת 3">
            <a:extLst>
              <a:ext uri="{FF2B5EF4-FFF2-40B4-BE49-F238E27FC236}">
                <a16:creationId xmlns:a16="http://schemas.microsoft.com/office/drawing/2014/main" id="{47FB0851-969A-4188-84EC-128EC8954CAF}"/>
              </a:ext>
            </a:extLst>
          </p:cNvPr>
          <p:cNvSpPr txBox="1">
            <a:spLocks/>
          </p:cNvSpPr>
          <p:nvPr/>
        </p:nvSpPr>
        <p:spPr>
          <a:xfrm>
            <a:off x="2520035" y="4483334"/>
            <a:ext cx="7151929" cy="2482641"/>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7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היחד</a:t>
            </a:r>
            <a:r>
              <a:rPr lang="he-IL" sz="7200" b="1" dirty="0">
                <a:solidFill>
                  <a:srgbClr val="002060"/>
                </a:solidFill>
                <a:latin typeface="Calibri" panose="020F0502020204030204" pitchFamily="34" charset="0"/>
                <a:ea typeface="Calibri" panose="020F0502020204030204" pitchFamily="34" charset="0"/>
                <a:cs typeface="Calibri" panose="020F0502020204030204" pitchFamily="34" charset="0"/>
              </a:rPr>
              <a:t> שלנו</a:t>
            </a:r>
            <a:endParaRPr lang="he-IL" sz="7200" dirty="0"/>
          </a:p>
        </p:txBody>
      </p:sp>
    </p:spTree>
    <p:extLst>
      <p:ext uri="{BB962C8B-B14F-4D97-AF65-F5344CB8AC3E}">
        <p14:creationId xmlns:p14="http://schemas.microsoft.com/office/powerpoint/2010/main" val="32812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P spid="2"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4">
            <a:extLst>
              <a:ext uri="{FF2B5EF4-FFF2-40B4-BE49-F238E27FC236}">
                <a16:creationId xmlns:a16="http://schemas.microsoft.com/office/drawing/2014/main" id="{A6C80A66-40DD-9136-2C08-E856B788C4C5}"/>
              </a:ext>
              <a:ext uri="{C183D7F6-B498-43B3-948B-1728B52AA6E4}">
                <adec:decorative xmlns:adec="http://schemas.microsoft.com/office/drawing/2017/decorative" val="1"/>
              </a:ext>
            </a:extLst>
          </p:cNvPr>
          <p:cNvSpPr/>
          <p:nvPr/>
        </p:nvSpPr>
        <p:spPr>
          <a:xfrm rot="177688">
            <a:off x="6666079" y="802546"/>
            <a:ext cx="5040381" cy="3565558"/>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6" name="Freeform 2">
            <a:extLst>
              <a:ext uri="{FF2B5EF4-FFF2-40B4-BE49-F238E27FC236}">
                <a16:creationId xmlns:a16="http://schemas.microsoft.com/office/drawing/2014/main" id="{1E408113-A6E3-58EC-532B-D11B24163AF1}"/>
              </a:ext>
              <a:ext uri="{C183D7F6-B498-43B3-948B-1728B52AA6E4}">
                <adec:decorative xmlns:adec="http://schemas.microsoft.com/office/drawing/2017/decorative" val="1"/>
              </a:ext>
            </a:extLst>
          </p:cNvPr>
          <p:cNvSpPr/>
          <p:nvPr/>
        </p:nvSpPr>
        <p:spPr>
          <a:xfrm>
            <a:off x="440905" y="301206"/>
            <a:ext cx="5217863" cy="3554669"/>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12" name="Freeform 4">
            <a:extLst>
              <a:ext uri="{FF2B5EF4-FFF2-40B4-BE49-F238E27FC236}">
                <a16:creationId xmlns:a16="http://schemas.microsoft.com/office/drawing/2014/main" id="{570422B4-8A64-B357-F346-E42B9DC492AF}"/>
              </a:ext>
              <a:ext uri="{C183D7F6-B498-43B3-948B-1728B52AA6E4}">
                <adec:decorative xmlns:adec="http://schemas.microsoft.com/office/drawing/2017/decorative" val="1"/>
              </a:ext>
            </a:extLst>
          </p:cNvPr>
          <p:cNvSpPr/>
          <p:nvPr/>
        </p:nvSpPr>
        <p:spPr>
          <a:xfrm flipV="1">
            <a:off x="1643270" y="3196985"/>
            <a:ext cx="5085511" cy="3270583"/>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4" name="תיבת טקסט 3">
            <a:extLst>
              <a:ext uri="{FF2B5EF4-FFF2-40B4-BE49-F238E27FC236}">
                <a16:creationId xmlns:a16="http://schemas.microsoft.com/office/drawing/2014/main" id="{D39CC46D-4B32-5721-F67E-6DB2C9EF705F}"/>
              </a:ext>
            </a:extLst>
          </p:cNvPr>
          <p:cNvSpPr txBox="1"/>
          <p:nvPr/>
        </p:nvSpPr>
        <p:spPr>
          <a:xfrm>
            <a:off x="2056375" y="3893617"/>
            <a:ext cx="4339911" cy="2554545"/>
          </a:xfrm>
          <a:prstGeom prst="rect">
            <a:avLst/>
          </a:prstGeom>
          <a:noFill/>
        </p:spPr>
        <p:txBody>
          <a:bodyPr wrap="square">
            <a:spAutoFit/>
          </a:bodyPr>
          <a:lstStyle/>
          <a:p>
            <a:pPr algn="ctr" rtl="1">
              <a:spcAft>
                <a:spcPts val="800"/>
              </a:spcAft>
            </a:pPr>
            <a:r>
              <a:rPr lang="he-IL"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מה יש בי שיעזור לי להיות שם עבור התלמידים?</a:t>
            </a:r>
            <a:br>
              <a:rPr lang="en-US"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br>
            <a:r>
              <a:rPr lang="he-IL"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למה עוד אני זקוק/ה?</a:t>
            </a:r>
            <a:endParaRPr lang="en-US"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5303A83B-4C78-0B29-79FC-4329AA54274F}"/>
              </a:ext>
            </a:extLst>
          </p:cNvPr>
          <p:cNvSpPr txBox="1"/>
          <p:nvPr/>
        </p:nvSpPr>
        <p:spPr>
          <a:xfrm>
            <a:off x="403327" y="597728"/>
            <a:ext cx="5262723" cy="2144177"/>
          </a:xfrm>
          <a:prstGeom prst="rect">
            <a:avLst/>
          </a:prstGeom>
          <a:noFill/>
        </p:spPr>
        <p:txBody>
          <a:bodyPr wrap="square">
            <a:spAutoFit/>
          </a:bodyPr>
          <a:lstStyle/>
          <a:p>
            <a:pPr algn="ctr" rtl="1">
              <a:spcAft>
                <a:spcPts val="800"/>
              </a:spcAft>
            </a:pPr>
            <a:r>
              <a:rPr lang="he-IL" sz="4000" kern="100" dirty="0">
                <a:effectLst/>
                <a:latin typeface="Calibri" panose="020F0502020204030204" pitchFamily="34" charset="0"/>
                <a:ea typeface="Calibri" panose="020F0502020204030204" pitchFamily="34" charset="0"/>
                <a:cs typeface="Calibri" panose="020F0502020204030204" pitchFamily="34" charset="0"/>
              </a:rPr>
              <a:t>בעת הצורך,</a:t>
            </a:r>
          </a:p>
          <a:p>
            <a:pPr algn="ctr" rtl="1">
              <a:spcAft>
                <a:spcPts val="800"/>
              </a:spcAft>
            </a:pPr>
            <a:r>
              <a:rPr lang="he-IL" sz="4000" kern="100" dirty="0">
                <a:effectLst/>
                <a:latin typeface="Calibri" panose="020F0502020204030204" pitchFamily="34" charset="0"/>
                <a:ea typeface="Calibri" panose="020F0502020204030204" pitchFamily="34" charset="0"/>
                <a:cs typeface="Calibri" panose="020F0502020204030204" pitchFamily="34" charset="0"/>
              </a:rPr>
              <a:t>על מי אוכל להישען? </a:t>
            </a:r>
          </a:p>
          <a:p>
            <a:pPr algn="ctr" rtl="1">
              <a:spcAft>
                <a:spcPts val="800"/>
              </a:spcAft>
            </a:pPr>
            <a:r>
              <a:rPr lang="he-IL" sz="4000" kern="100" dirty="0">
                <a:effectLst/>
                <a:latin typeface="Calibri" panose="020F0502020204030204" pitchFamily="34" charset="0"/>
                <a:ea typeface="Calibri" panose="020F0502020204030204" pitchFamily="34" charset="0"/>
                <a:cs typeface="Calibri" panose="020F0502020204030204" pitchFamily="34" charset="0"/>
              </a:rPr>
              <a:t>ממי אבקש עזרה?</a:t>
            </a:r>
            <a:endParaRPr lang="en-US" sz="40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תיבת טקסט 2">
            <a:extLst>
              <a:ext uri="{FF2B5EF4-FFF2-40B4-BE49-F238E27FC236}">
                <a16:creationId xmlns:a16="http://schemas.microsoft.com/office/drawing/2014/main" id="{9FF1BFB3-B25B-F2E0-466D-244D07AB9236}"/>
              </a:ext>
            </a:extLst>
          </p:cNvPr>
          <p:cNvSpPr txBox="1"/>
          <p:nvPr/>
        </p:nvSpPr>
        <p:spPr>
          <a:xfrm>
            <a:off x="6856098" y="1001865"/>
            <a:ext cx="4660342" cy="2554545"/>
          </a:xfrm>
          <a:prstGeom prst="rect">
            <a:avLst/>
          </a:prstGeom>
          <a:noFill/>
        </p:spPr>
        <p:txBody>
          <a:bodyPr wrap="square">
            <a:spAutoFit/>
          </a:bodyPr>
          <a:lstStyle/>
          <a:p>
            <a:pPr algn="ctr" rtl="1">
              <a:spcAft>
                <a:spcPts val="800"/>
              </a:spcAft>
            </a:pPr>
            <a:r>
              <a:rPr lang="he-IL" sz="4000" kern="100" dirty="0">
                <a:latin typeface="Calibri" panose="020F0502020204030204" pitchFamily="34" charset="0"/>
                <a:ea typeface="Calibri" panose="020F0502020204030204" pitchFamily="34" charset="0"/>
                <a:cs typeface="Calibri" panose="020F0502020204030204" pitchFamily="34" charset="0"/>
              </a:rPr>
              <a:t>מה התפקיד שלי עבור התלמידים בקידום תהליכי התאוששות וצמיחה ממשבר?</a:t>
            </a:r>
            <a:endParaRPr lang="en-US" sz="4000" kern="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3350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333D3925-B406-7748-F7FD-DD296D7242DD}"/>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2526" y="-492367"/>
            <a:ext cx="12167032" cy="8112369"/>
          </a:xfrm>
          <a:prstGeom prst="rect">
            <a:avLst/>
          </a:prstGeom>
        </p:spPr>
      </p:pic>
      <p:sp>
        <p:nvSpPr>
          <p:cNvPr id="3" name="כותרת 2">
            <a:extLst>
              <a:ext uri="{FF2B5EF4-FFF2-40B4-BE49-F238E27FC236}">
                <a16:creationId xmlns:a16="http://schemas.microsoft.com/office/drawing/2014/main" id="{9918A568-8DAF-4C2A-AC20-74476DCB012A}"/>
              </a:ext>
            </a:extLst>
          </p:cNvPr>
          <p:cNvSpPr>
            <a:spLocks noGrp="1"/>
          </p:cNvSpPr>
          <p:nvPr>
            <p:ph type="title"/>
          </p:nvPr>
        </p:nvSpPr>
        <p:spPr>
          <a:xfrm>
            <a:off x="1403466" y="2526434"/>
            <a:ext cx="5429596" cy="1325563"/>
          </a:xfrm>
        </p:spPr>
        <p:txBody>
          <a:bodyPr>
            <a:normAutofit/>
          </a:bodyPr>
          <a:lstStyle/>
          <a:p>
            <a:r>
              <a:rPr lang="he-IL" sz="6000" b="1" dirty="0">
                <a:solidFill>
                  <a:srgbClr val="002060"/>
                </a:solidFill>
                <a:latin typeface="Calibri" panose="020F0502020204030204" pitchFamily="34" charset="0"/>
                <a:ea typeface="Calibri" panose="020F0502020204030204" pitchFamily="34" charset="0"/>
                <a:cs typeface="Calibri" panose="020F0502020204030204" pitchFamily="34" charset="0"/>
              </a:rPr>
              <a:t>בתוך הלב שלי...</a:t>
            </a:r>
            <a:endParaRPr lang="he-IL" sz="6000" dirty="0"/>
          </a:p>
        </p:txBody>
      </p:sp>
    </p:spTree>
    <p:extLst>
      <p:ext uri="{BB962C8B-B14F-4D97-AF65-F5344CB8AC3E}">
        <p14:creationId xmlns:p14="http://schemas.microsoft.com/office/powerpoint/2010/main" val="1403938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A1953B4D-7F6C-4A5D-CB43-ADCA3F12BF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 y="0"/>
            <a:ext cx="12198019" cy="7112924"/>
          </a:xfrm>
          <a:prstGeom prst="rect">
            <a:avLst/>
          </a:prstGeom>
        </p:spPr>
      </p:pic>
      <p:sp>
        <p:nvSpPr>
          <p:cNvPr id="10" name="מלבן: פינות מעוגלות 9">
            <a:extLst>
              <a:ext uri="{FF2B5EF4-FFF2-40B4-BE49-F238E27FC236}">
                <a16:creationId xmlns:a16="http://schemas.microsoft.com/office/drawing/2014/main" id="{6DDF121B-19FB-7C0D-FB9D-78155CBA6568}"/>
              </a:ext>
              <a:ext uri="{C183D7F6-B498-43B3-948B-1728B52AA6E4}">
                <adec:decorative xmlns:adec="http://schemas.microsoft.com/office/drawing/2017/decorative" val="1"/>
              </a:ext>
            </a:extLst>
          </p:cNvPr>
          <p:cNvSpPr/>
          <p:nvPr/>
        </p:nvSpPr>
        <p:spPr>
          <a:xfrm>
            <a:off x="171309" y="2458464"/>
            <a:ext cx="1386840" cy="916334"/>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מלבן: פינות מעוגלות 18">
            <a:extLst>
              <a:ext uri="{FF2B5EF4-FFF2-40B4-BE49-F238E27FC236}">
                <a16:creationId xmlns:a16="http://schemas.microsoft.com/office/drawing/2014/main" id="{A2BB0654-A257-CD71-591A-3BDF6C703D68}"/>
              </a:ext>
              <a:ext uri="{C183D7F6-B498-43B3-948B-1728B52AA6E4}">
                <adec:decorative xmlns:adec="http://schemas.microsoft.com/office/drawing/2017/decorative" val="1"/>
              </a:ext>
            </a:extLst>
          </p:cNvPr>
          <p:cNvSpPr/>
          <p:nvPr/>
        </p:nvSpPr>
        <p:spPr>
          <a:xfrm>
            <a:off x="2108797" y="510118"/>
            <a:ext cx="1298912" cy="755274"/>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מלבן: פינות מעוגלות 19">
            <a:extLst>
              <a:ext uri="{FF2B5EF4-FFF2-40B4-BE49-F238E27FC236}">
                <a16:creationId xmlns:a16="http://schemas.microsoft.com/office/drawing/2014/main" id="{79E3923A-A4F0-D21B-E482-08E5D8459672}"/>
              </a:ext>
              <a:ext uri="{C183D7F6-B498-43B3-948B-1728B52AA6E4}">
                <adec:decorative xmlns:adec="http://schemas.microsoft.com/office/drawing/2017/decorative" val="1"/>
              </a:ext>
            </a:extLst>
          </p:cNvPr>
          <p:cNvSpPr/>
          <p:nvPr/>
        </p:nvSpPr>
        <p:spPr>
          <a:xfrm>
            <a:off x="152048" y="4957876"/>
            <a:ext cx="884271" cy="798767"/>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תיבת טקסט 20">
            <a:extLst>
              <a:ext uri="{FF2B5EF4-FFF2-40B4-BE49-F238E27FC236}">
                <a16:creationId xmlns:a16="http://schemas.microsoft.com/office/drawing/2014/main" id="{94DD541F-BC61-F86F-00D3-17641F81C8F6}"/>
              </a:ext>
            </a:extLst>
          </p:cNvPr>
          <p:cNvSpPr txBox="1"/>
          <p:nvPr/>
        </p:nvSpPr>
        <p:spPr>
          <a:xfrm>
            <a:off x="25827" y="5049482"/>
            <a:ext cx="1150620" cy="61555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המנהיגות</a:t>
            </a:r>
            <a:endParaRPr kumimoji="0" lang="en-US"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תיבת טקסט 8">
            <a:extLst>
              <a:ext uri="{FF2B5EF4-FFF2-40B4-BE49-F238E27FC236}">
                <a16:creationId xmlns:a16="http://schemas.microsoft.com/office/drawing/2014/main" id="{5E514099-ACE4-DC60-08BF-20A8E4539BAE}"/>
              </a:ext>
            </a:extLst>
          </p:cNvPr>
          <p:cNvSpPr txBox="1"/>
          <p:nvPr/>
        </p:nvSpPr>
        <p:spPr>
          <a:xfrm>
            <a:off x="129471" y="2512607"/>
            <a:ext cx="1473200" cy="87716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שלומות צוות ותשישות חמלה</a:t>
            </a:r>
            <a:endParaRPr kumimoji="0" lang="en-US"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14201947-42FF-79C8-ACF4-95318C629C9C}"/>
              </a:ext>
            </a:extLst>
          </p:cNvPr>
          <p:cNvSpPr txBox="1"/>
          <p:nvPr/>
        </p:nvSpPr>
        <p:spPr>
          <a:xfrm>
            <a:off x="2108797" y="596052"/>
            <a:ext cx="1298912" cy="61555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הליווי ארוך הטווח  </a:t>
            </a:r>
            <a:endParaRPr kumimoji="0" lang="en-US"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מלבן: פינות מעוגלות 21">
            <a:extLst>
              <a:ext uri="{FF2B5EF4-FFF2-40B4-BE49-F238E27FC236}">
                <a16:creationId xmlns:a16="http://schemas.microsoft.com/office/drawing/2014/main" id="{BAD82D2B-C526-4B59-B914-2541088298B2}"/>
              </a:ext>
              <a:ext uri="{C183D7F6-B498-43B3-948B-1728B52AA6E4}">
                <adec:decorative xmlns:adec="http://schemas.microsoft.com/office/drawing/2017/decorative" val="1"/>
              </a:ext>
            </a:extLst>
          </p:cNvPr>
          <p:cNvSpPr/>
          <p:nvPr/>
        </p:nvSpPr>
        <p:spPr>
          <a:xfrm>
            <a:off x="5080000" y="88004"/>
            <a:ext cx="2082800" cy="406195"/>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מלבן: פינות מעוגלות 23">
            <a:extLst>
              <a:ext uri="{FF2B5EF4-FFF2-40B4-BE49-F238E27FC236}">
                <a16:creationId xmlns:a16="http://schemas.microsoft.com/office/drawing/2014/main" id="{85F591BD-9048-8D72-FFC9-4776244602A8}"/>
              </a:ext>
              <a:ext uri="{C183D7F6-B498-43B3-948B-1728B52AA6E4}">
                <adec:decorative xmlns:adec="http://schemas.microsoft.com/office/drawing/2017/decorative" val="1"/>
              </a:ext>
            </a:extLst>
          </p:cNvPr>
          <p:cNvSpPr/>
          <p:nvPr/>
        </p:nvSpPr>
        <p:spPr>
          <a:xfrm>
            <a:off x="7408832" y="1069541"/>
            <a:ext cx="3423918" cy="310249"/>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מלבן: פינות מעוגלות 26">
            <a:extLst>
              <a:ext uri="{FF2B5EF4-FFF2-40B4-BE49-F238E27FC236}">
                <a16:creationId xmlns:a16="http://schemas.microsoft.com/office/drawing/2014/main" id="{C9E6B70B-CA28-6355-F132-04DFBE8E1B9C}"/>
              </a:ext>
              <a:ext uri="{C183D7F6-B498-43B3-948B-1728B52AA6E4}">
                <adec:decorative xmlns:adec="http://schemas.microsoft.com/office/drawing/2017/decorative" val="1"/>
              </a:ext>
            </a:extLst>
          </p:cNvPr>
          <p:cNvSpPr/>
          <p:nvPr/>
        </p:nvSpPr>
        <p:spPr>
          <a:xfrm>
            <a:off x="11133240" y="4957876"/>
            <a:ext cx="1036320" cy="916334"/>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תיבת טקסט 27">
            <a:extLst>
              <a:ext uri="{FF2B5EF4-FFF2-40B4-BE49-F238E27FC236}">
                <a16:creationId xmlns:a16="http://schemas.microsoft.com/office/drawing/2014/main" id="{5D6A695B-ECB1-B305-0BC6-13467BB6152B}"/>
              </a:ext>
            </a:extLst>
          </p:cNvPr>
          <p:cNvSpPr txBox="1"/>
          <p:nvPr/>
        </p:nvSpPr>
        <p:spPr>
          <a:xfrm>
            <a:off x="4883102" y="128572"/>
            <a:ext cx="2513725" cy="35394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הצמיחה ממשבר</a:t>
            </a:r>
            <a:endParaRPr kumimoji="0" lang="en-US"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523C43F6-E540-E7E0-922B-8096D47B1846}"/>
              </a:ext>
            </a:extLst>
          </p:cNvPr>
          <p:cNvSpPr txBox="1"/>
          <p:nvPr/>
        </p:nvSpPr>
        <p:spPr>
          <a:xfrm>
            <a:off x="7329243" y="1053067"/>
            <a:ext cx="3583095" cy="35394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החוסן האישי, המשפחתי, הקהילתי</a:t>
            </a:r>
            <a:endParaRPr kumimoji="0" lang="en-US"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1" name="מלבן: פינות מעוגלות 30">
            <a:extLst>
              <a:ext uri="{FF2B5EF4-FFF2-40B4-BE49-F238E27FC236}">
                <a16:creationId xmlns:a16="http://schemas.microsoft.com/office/drawing/2014/main" id="{0EA1B0F8-D9CE-C3AD-3593-70C11BE447E8}"/>
              </a:ext>
              <a:ext uri="{C183D7F6-B498-43B3-948B-1728B52AA6E4}">
                <adec:decorative xmlns:adec="http://schemas.microsoft.com/office/drawing/2017/decorative" val="1"/>
              </a:ext>
            </a:extLst>
          </p:cNvPr>
          <p:cNvSpPr/>
          <p:nvPr/>
        </p:nvSpPr>
        <p:spPr>
          <a:xfrm>
            <a:off x="10614660" y="2584250"/>
            <a:ext cx="1291590" cy="615553"/>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תיבת טקסט 31">
            <a:extLst>
              <a:ext uri="{FF2B5EF4-FFF2-40B4-BE49-F238E27FC236}">
                <a16:creationId xmlns:a16="http://schemas.microsoft.com/office/drawing/2014/main" id="{253C4D6F-65FF-7E91-A0FF-331C4D57125D}"/>
              </a:ext>
            </a:extLst>
          </p:cNvPr>
          <p:cNvSpPr txBox="1"/>
          <p:nvPr/>
        </p:nvSpPr>
        <p:spPr>
          <a:xfrm>
            <a:off x="10555268" y="2593062"/>
            <a:ext cx="1386840" cy="61555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הגישה הנרטיבית</a:t>
            </a:r>
            <a:endParaRPr kumimoji="0" lang="en-US" sz="1700" b="0"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תיבת טקסט 22">
            <a:extLst>
              <a:ext uri="{FF2B5EF4-FFF2-40B4-BE49-F238E27FC236}">
                <a16:creationId xmlns:a16="http://schemas.microsoft.com/office/drawing/2014/main" id="{108738AE-E1E1-26BA-529D-B3D01AADC114}"/>
              </a:ext>
            </a:extLst>
          </p:cNvPr>
          <p:cNvSpPr txBox="1"/>
          <p:nvPr/>
        </p:nvSpPr>
        <p:spPr>
          <a:xfrm>
            <a:off x="11025414" y="5141090"/>
            <a:ext cx="1294973" cy="61555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מרחב ההתחברות</a:t>
            </a:r>
            <a:endParaRPr kumimoji="0" lang="en-US" sz="1700" b="0"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מלבן: פינות מעוגלות 7">
            <a:extLst>
              <a:ext uri="{FF2B5EF4-FFF2-40B4-BE49-F238E27FC236}">
                <a16:creationId xmlns:a16="http://schemas.microsoft.com/office/drawing/2014/main" id="{1F8F85C4-E5EA-8170-0CF7-D9936696DA41}"/>
              </a:ext>
              <a:ext uri="{C183D7F6-B498-43B3-948B-1728B52AA6E4}">
                <adec:decorative xmlns:adec="http://schemas.microsoft.com/office/drawing/2017/decorative" val="1"/>
              </a:ext>
            </a:extLst>
          </p:cNvPr>
          <p:cNvSpPr/>
          <p:nvPr/>
        </p:nvSpPr>
        <p:spPr>
          <a:xfrm>
            <a:off x="7329243" y="-2945787"/>
            <a:ext cx="5119008" cy="3731141"/>
          </a:xfrm>
          <a:prstGeom prst="roundRect">
            <a:avLst/>
          </a:prstGeom>
          <a:solidFill>
            <a:srgbClr val="CBD6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כותרת 1">
            <a:extLst>
              <a:ext uri="{FF2B5EF4-FFF2-40B4-BE49-F238E27FC236}">
                <a16:creationId xmlns:a16="http://schemas.microsoft.com/office/drawing/2014/main" id="{0E05D9DB-D1C9-41E9-82C0-7300DFA5509C}"/>
              </a:ext>
            </a:extLst>
          </p:cNvPr>
          <p:cNvSpPr>
            <a:spLocks noGrp="1"/>
          </p:cNvSpPr>
          <p:nvPr>
            <p:ph type="title"/>
          </p:nvPr>
        </p:nvSpPr>
        <p:spPr>
          <a:xfrm>
            <a:off x="7262549" y="-202740"/>
            <a:ext cx="4797887" cy="1325563"/>
          </a:xfrm>
        </p:spPr>
        <p:txBody>
          <a:bodyPr>
            <a:normAutofit/>
          </a:bodyPr>
          <a:lstStyle/>
          <a:p>
            <a:r>
              <a:rPr kumimoji="0" lang="he-IL"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מפת השבילים שלפניכם מבקשת לסייע לכם ולקהילה החינוכית בהתמודדות עם אתגרי החזרה לשגרה1</a:t>
            </a:r>
            <a:endParaRPr lang="he-IL" sz="1800" dirty="0"/>
          </a:p>
        </p:txBody>
      </p:sp>
    </p:spTree>
    <p:extLst>
      <p:ext uri="{BB962C8B-B14F-4D97-AF65-F5344CB8AC3E}">
        <p14:creationId xmlns:p14="http://schemas.microsoft.com/office/powerpoint/2010/main" val="2708345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4">
            <a:extLst>
              <a:ext uri="{FF2B5EF4-FFF2-40B4-BE49-F238E27FC236}">
                <a16:creationId xmlns:a16="http://schemas.microsoft.com/office/drawing/2014/main" id="{DE13F959-C658-AB78-845D-F9209EF56293}"/>
              </a:ext>
              <a:ext uri="{C183D7F6-B498-43B3-948B-1728B52AA6E4}">
                <adec:decorative xmlns:adec="http://schemas.microsoft.com/office/drawing/2017/decorative" val="1"/>
              </a:ext>
            </a:extLst>
          </p:cNvPr>
          <p:cNvGrpSpPr/>
          <p:nvPr/>
        </p:nvGrpSpPr>
        <p:grpSpPr>
          <a:xfrm rot="-5400000">
            <a:off x="3048001" y="-2518399"/>
            <a:ext cx="6096000" cy="11275726"/>
            <a:chOff x="0" y="0"/>
            <a:chExt cx="876250" cy="1250608"/>
          </a:xfrm>
          <a:noFill/>
        </p:grpSpPr>
        <p:sp>
          <p:nvSpPr>
            <p:cNvPr id="12" name="Freeform 15">
              <a:extLst>
                <a:ext uri="{FF2B5EF4-FFF2-40B4-BE49-F238E27FC236}">
                  <a16:creationId xmlns:a16="http://schemas.microsoft.com/office/drawing/2014/main" id="{82585BAE-4071-24A0-0C7D-F29E99A7223D}"/>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grp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he-IL"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16">
              <a:extLst>
                <a:ext uri="{FF2B5EF4-FFF2-40B4-BE49-F238E27FC236}">
                  <a16:creationId xmlns:a16="http://schemas.microsoft.com/office/drawing/2014/main" id="{97ED94D7-7E56-E1AC-9C89-D9AF5435A056}"/>
                </a:ext>
              </a:extLst>
            </p:cNvPr>
            <p:cNvSpPr txBox="1"/>
            <p:nvPr/>
          </p:nvSpPr>
          <p:spPr>
            <a:xfrm>
              <a:off x="0" y="-28575"/>
              <a:ext cx="876250" cy="1279183"/>
            </a:xfrm>
            <a:prstGeom prst="rect">
              <a:avLst/>
            </a:prstGeom>
            <a:grpFill/>
          </p:spPr>
          <p:txBody>
            <a:bodyPr lIns="33867" tIns="33867" rIns="33867" bIns="33867" rtlCol="0" anchor="ctr"/>
            <a:lstStyle/>
            <a:p>
              <a:pPr marL="0" marR="0" lvl="0" indent="0" algn="ctr" defTabSz="609630" rtl="0" eaLnBrk="1" fontAlgn="auto" latinLnBrk="0" hangingPunct="1">
                <a:lnSpc>
                  <a:spcPts val="1307"/>
                </a:lnSpc>
                <a:spcBef>
                  <a:spcPct val="0"/>
                </a:spcBef>
                <a:spcAft>
                  <a:spcPts val="0"/>
                </a:spcAft>
                <a:buClrTx/>
                <a:buSzTx/>
                <a:buFontTx/>
                <a:buNone/>
                <a:tabLst/>
                <a:defRPr/>
              </a:pPr>
              <a:endParaRPr kumimoji="0"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 name="תיבת טקסט 1">
            <a:extLst>
              <a:ext uri="{FF2B5EF4-FFF2-40B4-BE49-F238E27FC236}">
                <a16:creationId xmlns:a16="http://schemas.microsoft.com/office/drawing/2014/main" id="{6AAE1B17-B02D-1EE6-F307-C58962606088}"/>
              </a:ext>
            </a:extLst>
          </p:cNvPr>
          <p:cNvSpPr txBox="1"/>
          <p:nvPr/>
        </p:nvSpPr>
        <p:spPr>
          <a:xfrm>
            <a:off x="-391310" y="1380280"/>
            <a:ext cx="12157756" cy="4508927"/>
          </a:xfrm>
          <a:prstGeom prst="rect">
            <a:avLst/>
          </a:prstGeom>
          <a:noFill/>
        </p:spPr>
        <p:txBody>
          <a:bodyPr wrap="square">
            <a:spAutoFit/>
          </a:bodyPr>
          <a:lstStyle/>
          <a:p>
            <a:pPr marL="0" marR="0" lvl="0" indent="0" algn="r" defTabSz="914400" rtl="1" eaLnBrk="0" fontAlgn="base" latinLnBrk="0" hangingPunct="0">
              <a:spcBef>
                <a:spcPct val="0"/>
              </a:spcBef>
              <a:spcAft>
                <a:spcPts val="600"/>
              </a:spcAft>
              <a:buClrTx/>
              <a:buSzTx/>
              <a:buFontTx/>
              <a:buNone/>
              <a:tabLst/>
            </a:pPr>
            <a:r>
              <a:rPr kumimoji="0" lang="he-IL" altLang="he-IL" sz="280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"רשת השבילים" מתארת </a:t>
            </a:r>
            <a:r>
              <a:rPr kumimoji="0" lang="he-IL" altLang="he-IL" sz="28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תהליכים חינוכיים לקידום התאוששות וצמיחה ממשבר</a:t>
            </a:r>
            <a:r>
              <a:rPr kumimoji="0" lang="he-IL" altLang="he-IL" sz="280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p>
          <a:p>
            <a:pPr marL="0" marR="0" lvl="0" indent="0" algn="r" defTabSz="914400" rtl="1" eaLnBrk="0" fontAlgn="base" latinLnBrk="0" hangingPunct="0">
              <a:spcBef>
                <a:spcPct val="0"/>
              </a:spcBef>
              <a:spcAft>
                <a:spcPts val="600"/>
              </a:spcAft>
              <a:buClrTx/>
              <a:buSzTx/>
              <a:buFontTx/>
              <a:buNone/>
              <a:tabLst/>
            </a:pPr>
            <a:r>
              <a:rPr kumimoji="0" lang="he-IL" altLang="he-IL" sz="280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ותוכל לסייע</a:t>
            </a:r>
            <a:r>
              <a:rPr lang="he-IL" altLang="he-IL" sz="2800" dirty="0">
                <a:latin typeface="Calibri" panose="020F0502020204030204" pitchFamily="34" charset="0"/>
                <a:ea typeface="Calibri" panose="020F0502020204030204" pitchFamily="34" charset="0"/>
                <a:cs typeface="Calibri" panose="020F0502020204030204" pitchFamily="34" charset="0"/>
              </a:rPr>
              <a:t> בארגון המענים לצרכים המשתנים של הקהילה שלכם ושל הפרטים בה. </a:t>
            </a:r>
          </a:p>
          <a:p>
            <a:pPr marL="0" marR="0" lvl="0" indent="0" algn="r" defTabSz="914400" rtl="1" eaLnBrk="0" fontAlgn="base" latinLnBrk="0" hangingPunct="0">
              <a:spcBef>
                <a:spcPct val="0"/>
              </a:spcBef>
              <a:spcAft>
                <a:spcPts val="600"/>
              </a:spcAft>
              <a:buClrTx/>
              <a:buSzTx/>
              <a:buFontTx/>
              <a:buNone/>
              <a:tabLst/>
            </a:pPr>
            <a:r>
              <a:rPr lang="he-IL" altLang="he-IL" sz="2800" dirty="0">
                <a:latin typeface="Calibri" panose="020F0502020204030204" pitchFamily="34" charset="0"/>
                <a:ea typeface="Calibri" panose="020F0502020204030204" pitchFamily="34" charset="0"/>
                <a:cs typeface="Calibri" panose="020F0502020204030204" pitchFamily="34" charset="0"/>
              </a:rPr>
              <a:t>כל שביל מייצג תפיסה הקשורה בתהליכי התאוששות וצמיחה ממשבר.</a:t>
            </a:r>
          </a:p>
          <a:p>
            <a:pPr algn="r" rtl="1" eaLnBrk="0" fontAlgn="base" hangingPunct="0">
              <a:spcBef>
                <a:spcPct val="0"/>
              </a:spcBef>
              <a:spcAft>
                <a:spcPts val="600"/>
              </a:spcAft>
            </a:pPr>
            <a:r>
              <a:rPr lang="he-IL" altLang="he-IL" sz="2800" dirty="0">
                <a:latin typeface="Calibri" panose="020F0502020204030204" pitchFamily="34" charset="0"/>
                <a:ea typeface="Calibri" panose="020F0502020204030204" pitchFamily="34" charset="0"/>
                <a:cs typeface="Calibri" panose="020F0502020204030204" pitchFamily="34" charset="0"/>
              </a:rPr>
              <a:t>בכל שביל מוצגת התפיסה המרכזית, המטרות, האתגרים והדרכים להתמודדות עימם.</a:t>
            </a:r>
          </a:p>
          <a:p>
            <a:pPr marL="0" marR="0" lvl="0" indent="0" algn="r" defTabSz="914400" rtl="1" eaLnBrk="0" fontAlgn="base" latinLnBrk="0" hangingPunct="0">
              <a:spcBef>
                <a:spcPct val="0"/>
              </a:spcBef>
              <a:spcAft>
                <a:spcPts val="600"/>
              </a:spcAft>
              <a:buClrTx/>
              <a:buSzTx/>
              <a:buFontTx/>
              <a:buNone/>
              <a:tabLst/>
            </a:pPr>
            <a:endParaRPr lang="he-IL" altLang="he-IL"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0" fontAlgn="base" latinLnBrk="0" hangingPunct="0">
              <a:spcBef>
                <a:spcPct val="0"/>
              </a:spcBef>
              <a:spcAft>
                <a:spcPts val="600"/>
              </a:spcAft>
              <a:buClrTx/>
              <a:buSzTx/>
              <a:buFontTx/>
              <a:buNone/>
              <a:tabLst/>
            </a:pPr>
            <a:r>
              <a:rPr lang="he-IL" altLang="he-IL" sz="2800" dirty="0">
                <a:latin typeface="Calibri" panose="020F0502020204030204" pitchFamily="34" charset="0"/>
                <a:ea typeface="Calibri" panose="020F0502020204030204" pitchFamily="34" charset="0"/>
                <a:cs typeface="Calibri" panose="020F0502020204030204" pitchFamily="34" charset="0"/>
              </a:rPr>
              <a:t>היכרות עם השבילים ועם התפיסות שהם מייצגים, תאפשר – </a:t>
            </a:r>
          </a:p>
          <a:p>
            <a:pPr marL="457200" marR="0" lvl="0" indent="-457200" algn="r" defTabSz="914400" rtl="1" eaLnBrk="0" fontAlgn="base" latinLnBrk="0" hangingPunct="0">
              <a:spcBef>
                <a:spcPct val="0"/>
              </a:spcBef>
              <a:spcAft>
                <a:spcPts val="600"/>
              </a:spcAft>
              <a:buClrTx/>
              <a:buSzTx/>
              <a:buFont typeface="Arial" panose="020B0604020202020204" pitchFamily="34" charset="0"/>
              <a:buChar char="–"/>
              <a:tabLst/>
            </a:pPr>
            <a:r>
              <a:rPr lang="he-IL" altLang="he-IL" sz="2800" dirty="0">
                <a:latin typeface="Calibri" panose="020F0502020204030204" pitchFamily="34" charset="0"/>
                <a:ea typeface="Calibri" panose="020F0502020204030204" pitchFamily="34" charset="0"/>
                <a:cs typeface="Calibri" panose="020F0502020204030204" pitchFamily="34" charset="0"/>
              </a:rPr>
              <a:t>לזהות בכל תקופה מחדש את האתגר עימו מתמודדת הקהילה שלכם </a:t>
            </a:r>
          </a:p>
          <a:p>
            <a:pPr marL="457200" marR="0" lvl="0" indent="-457200" algn="r" defTabSz="914400" rtl="1" eaLnBrk="0" fontAlgn="base" latinLnBrk="0" hangingPunct="0">
              <a:spcBef>
                <a:spcPct val="0"/>
              </a:spcBef>
              <a:spcAft>
                <a:spcPts val="600"/>
              </a:spcAft>
              <a:buClrTx/>
              <a:buSzTx/>
              <a:buFont typeface="Arial" panose="020B0604020202020204" pitchFamily="34" charset="0"/>
              <a:buChar char="–"/>
              <a:tabLst/>
            </a:pPr>
            <a:r>
              <a:rPr lang="he-IL" altLang="he-IL" sz="2800" dirty="0">
                <a:latin typeface="Calibri" panose="020F0502020204030204" pitchFamily="34" charset="0"/>
                <a:ea typeface="Calibri" panose="020F0502020204030204" pitchFamily="34" charset="0"/>
                <a:cs typeface="Calibri" panose="020F0502020204030204" pitchFamily="34" charset="0"/>
              </a:rPr>
              <a:t>לתכנן את ההתערבויות בעזרת השביל או השבילים שיתמכו בהתאוששות ויאפשרו התמודדות, הסתגלות וצמיחה.</a:t>
            </a:r>
          </a:p>
        </p:txBody>
      </p:sp>
      <p:sp>
        <p:nvSpPr>
          <p:cNvPr id="3" name="כותרת 2">
            <a:extLst>
              <a:ext uri="{FF2B5EF4-FFF2-40B4-BE49-F238E27FC236}">
                <a16:creationId xmlns:a16="http://schemas.microsoft.com/office/drawing/2014/main" id="{A2F7EB15-AB4E-4AD0-B0E7-B93F7DFE7D6F}"/>
              </a:ext>
            </a:extLst>
          </p:cNvPr>
          <p:cNvSpPr>
            <a:spLocks noGrp="1"/>
          </p:cNvSpPr>
          <p:nvPr>
            <p:ph type="title"/>
          </p:nvPr>
        </p:nvSpPr>
        <p:spPr>
          <a:xfrm>
            <a:off x="3147399" y="0"/>
            <a:ext cx="4803371" cy="1325563"/>
          </a:xfrm>
        </p:spPr>
        <p:txBody>
          <a:bodyPr>
            <a:noAutofit/>
          </a:bodyPr>
          <a:lstStyle/>
          <a:p>
            <a:pPr marL="0" marR="0" lvl="0" indent="0" defTabSz="914400" rtl="0" eaLnBrk="1" fontAlgn="auto" latinLnBrk="0" hangingPunct="1">
              <a:lnSpc>
                <a:spcPct val="100000"/>
              </a:lnSpc>
              <a:spcBef>
                <a:spcPts val="0"/>
              </a:spcBef>
              <a:spcAft>
                <a:spcPts val="0"/>
              </a:spcAft>
              <a:tabLst/>
              <a:defRPr/>
            </a:pPr>
            <a:r>
              <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רשת השבילים</a:t>
            </a:r>
            <a:endParaRPr lang="he-IL" dirty="0"/>
          </a:p>
        </p:txBody>
      </p:sp>
    </p:spTree>
    <p:extLst>
      <p:ext uri="{BB962C8B-B14F-4D97-AF65-F5344CB8AC3E}">
        <p14:creationId xmlns:p14="http://schemas.microsoft.com/office/powerpoint/2010/main" val="3360275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F570A-35AF-740E-D2C9-3D45F1C809C6}"/>
            </a:ext>
          </a:extLst>
        </p:cNvPr>
        <p:cNvGrpSpPr/>
        <p:nvPr/>
      </p:nvGrpSpPr>
      <p:grpSpPr>
        <a:xfrm>
          <a:off x="0" y="0"/>
          <a:ext cx="0" cy="0"/>
          <a:chOff x="0" y="0"/>
          <a:chExt cx="0" cy="0"/>
        </a:xfrm>
      </p:grpSpPr>
      <p:sp>
        <p:nvSpPr>
          <p:cNvPr id="11" name="Freeform 3">
            <a:extLst>
              <a:ext uri="{FF2B5EF4-FFF2-40B4-BE49-F238E27FC236}">
                <a16:creationId xmlns:a16="http://schemas.microsoft.com/office/drawing/2014/main" id="{99DA341C-5CF3-17DB-75BC-70A1AA774408}"/>
              </a:ext>
              <a:ext uri="{C183D7F6-B498-43B3-948B-1728B52AA6E4}">
                <adec:decorative xmlns:adec="http://schemas.microsoft.com/office/drawing/2017/decorative" val="1"/>
              </a:ext>
            </a:extLst>
          </p:cNvPr>
          <p:cNvSpPr/>
          <p:nvPr/>
        </p:nvSpPr>
        <p:spPr>
          <a:xfrm>
            <a:off x="885825" y="-2057400"/>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2" name="Freeform 4">
            <a:extLst>
              <a:ext uri="{FF2B5EF4-FFF2-40B4-BE49-F238E27FC236}">
                <a16:creationId xmlns:a16="http://schemas.microsoft.com/office/drawing/2014/main" id="{4BB23C07-C279-354D-65C0-3971FADE56F4}"/>
              </a:ext>
              <a:ext uri="{C183D7F6-B498-43B3-948B-1728B52AA6E4}">
                <adec:decorative xmlns:adec="http://schemas.microsoft.com/office/drawing/2017/decorative" val="1"/>
              </a:ext>
            </a:extLst>
          </p:cNvPr>
          <p:cNvSpPr/>
          <p:nvPr/>
        </p:nvSpPr>
        <p:spPr>
          <a:xfrm>
            <a:off x="8490690" y="-1351114"/>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2" name="Freeform 5">
            <a:extLst>
              <a:ext uri="{FF2B5EF4-FFF2-40B4-BE49-F238E27FC236}">
                <a16:creationId xmlns:a16="http://schemas.microsoft.com/office/drawing/2014/main" id="{6838D461-1C58-B31A-E562-92B36E86D14E}"/>
              </a:ext>
              <a:ext uri="{C183D7F6-B498-43B3-948B-1728B52AA6E4}">
                <adec:decorative xmlns:adec="http://schemas.microsoft.com/office/drawing/2017/decorative" val="1"/>
              </a:ext>
            </a:extLst>
          </p:cNvPr>
          <p:cNvSpPr/>
          <p:nvPr/>
        </p:nvSpPr>
        <p:spPr>
          <a:xfrm>
            <a:off x="-339179" y="-301139"/>
            <a:ext cx="2939681" cy="2924983"/>
          </a:xfrm>
          <a:custGeom>
            <a:avLst/>
            <a:gdLst/>
            <a:ahLst/>
            <a:cxnLst/>
            <a:rect l="l" t="t" r="r" b="b"/>
            <a:pathLst>
              <a:path w="4409522" h="4387475">
                <a:moveTo>
                  <a:pt x="0" y="0"/>
                </a:moveTo>
                <a:lnTo>
                  <a:pt x="4409523" y="0"/>
                </a:lnTo>
                <a:lnTo>
                  <a:pt x="4409523" y="4387475"/>
                </a:lnTo>
                <a:lnTo>
                  <a:pt x="0" y="4387475"/>
                </a:lnTo>
                <a:lnTo>
                  <a:pt x="0" y="0"/>
                </a:lnTo>
                <a:close/>
              </a:path>
            </a:pathLst>
          </a:custGeom>
          <a:blipFill>
            <a:blip r:embed="rId4">
              <a:alphaModFix amt="81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7" name="Freeform 5">
            <a:extLst>
              <a:ext uri="{FF2B5EF4-FFF2-40B4-BE49-F238E27FC236}">
                <a16:creationId xmlns:a16="http://schemas.microsoft.com/office/drawing/2014/main" id="{9B5D5B0D-176C-A03D-7B78-DD4DC3B4A407}"/>
              </a:ext>
              <a:ext uri="{C183D7F6-B498-43B3-948B-1728B52AA6E4}">
                <adec:decorative xmlns:adec="http://schemas.microsoft.com/office/drawing/2017/decorative" val="1"/>
              </a:ext>
            </a:extLst>
          </p:cNvPr>
          <p:cNvSpPr/>
          <p:nvPr/>
        </p:nvSpPr>
        <p:spPr>
          <a:xfrm>
            <a:off x="10722158" y="3737197"/>
            <a:ext cx="2939681" cy="2924983"/>
          </a:xfrm>
          <a:custGeom>
            <a:avLst/>
            <a:gdLst/>
            <a:ahLst/>
            <a:cxnLst/>
            <a:rect l="l" t="t" r="r" b="b"/>
            <a:pathLst>
              <a:path w="4409522" h="4387475">
                <a:moveTo>
                  <a:pt x="0" y="0"/>
                </a:moveTo>
                <a:lnTo>
                  <a:pt x="4409523" y="0"/>
                </a:lnTo>
                <a:lnTo>
                  <a:pt x="4409523" y="4387475"/>
                </a:lnTo>
                <a:lnTo>
                  <a:pt x="0" y="4387475"/>
                </a:lnTo>
                <a:lnTo>
                  <a:pt x="0" y="0"/>
                </a:lnTo>
                <a:close/>
              </a:path>
            </a:pathLst>
          </a:custGeom>
          <a:blipFill>
            <a:blip r:embed="rId4">
              <a:alphaModFix amt="81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8" name="תיבת טקסט 7">
            <a:extLst>
              <a:ext uri="{FF2B5EF4-FFF2-40B4-BE49-F238E27FC236}">
                <a16:creationId xmlns:a16="http://schemas.microsoft.com/office/drawing/2014/main" id="{D7C20CCE-4A20-2814-BEC4-B28B1F15127F}"/>
              </a:ext>
            </a:extLst>
          </p:cNvPr>
          <p:cNvSpPr txBox="1"/>
          <p:nvPr/>
        </p:nvSpPr>
        <p:spPr>
          <a:xfrm>
            <a:off x="1335459" y="4344606"/>
            <a:ext cx="9521082" cy="2246769"/>
          </a:xfrm>
          <a:prstGeom prst="rect">
            <a:avLst/>
          </a:prstGeom>
          <a:noFill/>
        </p:spPr>
        <p:txBody>
          <a:bodyPr wrap="square">
            <a:spAutoFit/>
          </a:bodyPr>
          <a:lstStyle>
            <a:defPPr>
              <a:defRPr lang="he-IL"/>
            </a:defPPr>
            <a:lvl1pPr algn="ctr">
              <a:defRPr sz="5000">
                <a:solidFill>
                  <a:schemeClr val="bg1"/>
                </a:solidFill>
                <a:cs typeface="DashMF" pitchFamily="2" charset="-79"/>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3500" b="1" dirty="0">
                <a:solidFill>
                  <a:srgbClr val="002060"/>
                </a:solidFill>
                <a:latin typeface="David" panose="020E0502060401010101" pitchFamily="34" charset="-79"/>
                <a:ea typeface="Calibri" panose="020F0502020204030204" pitchFamily="34" charset="0"/>
                <a:cs typeface="David" panose="020E0502060401010101" pitchFamily="34" charset="-79"/>
              </a:rPr>
              <a:t>כשם שהשה סומך על הרועה שמנהיג אותו, אף שאינו מבין מדוע</a:t>
            </a:r>
            <a:r>
              <a:rPr lang="en-US" sz="3500" b="1" dirty="0">
                <a:solidFill>
                  <a:srgbClr val="002060"/>
                </a:solidFill>
                <a:latin typeface="David" panose="020E0502060401010101" pitchFamily="34" charset="-79"/>
                <a:ea typeface="Calibri" panose="020F0502020204030204" pitchFamily="34" charset="0"/>
                <a:cs typeface="David" panose="020E0502060401010101" pitchFamily="34" charset="-79"/>
              </a:rPr>
              <a:t>;</a:t>
            </a:r>
            <a:r>
              <a:rPr lang="he-IL" sz="3500" b="1" dirty="0">
                <a:solidFill>
                  <a:srgbClr val="002060"/>
                </a:solidFill>
                <a:latin typeface="David" panose="020E0502060401010101" pitchFamily="34" charset="-79"/>
                <a:ea typeface="Calibri" panose="020F0502020204030204" pitchFamily="34" charset="0"/>
                <a:cs typeface="David" panose="020E0502060401010101" pitchFamily="34" charset="-79"/>
              </a:rPr>
              <a:t> לעיתים מורה לו לעצור ולעיתים להמשיך.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500" b="1" i="0" u="none" strike="noStrike" kern="1200" cap="none" spc="0" normalizeH="0" baseline="0" noProof="0" dirty="0">
                <a:ln>
                  <a:noFill/>
                </a:ln>
                <a:solidFill>
                  <a:srgbClr val="002060"/>
                </a:solidFill>
                <a:effectLst/>
                <a:uLnTx/>
                <a:uFillTx/>
                <a:latin typeface="David" panose="020E0502060401010101" pitchFamily="34" charset="-79"/>
                <a:ea typeface="Calibri" panose="020F0502020204030204" pitchFamily="34" charset="0"/>
                <a:cs typeface="David" panose="020E0502060401010101" pitchFamily="34" charset="-79"/>
              </a:rPr>
              <a:t>כך</a:t>
            </a:r>
            <a:r>
              <a:rPr kumimoji="0" lang="he-IL" sz="3500" b="1" i="0" u="none" strike="noStrike" kern="1200" cap="none" spc="0" normalizeH="0" noProof="0" dirty="0">
                <a:ln>
                  <a:noFill/>
                </a:ln>
                <a:solidFill>
                  <a:srgbClr val="002060"/>
                </a:solidFill>
                <a:effectLst/>
                <a:uLnTx/>
                <a:uFillTx/>
                <a:latin typeface="David" panose="020E0502060401010101" pitchFamily="34" charset="-79"/>
                <a:ea typeface="Calibri" panose="020F0502020204030204" pitchFamily="34" charset="0"/>
                <a:cs typeface="David" panose="020E0502060401010101" pitchFamily="34" charset="-79"/>
              </a:rPr>
              <a:t> ישראל מונהגים בידי הקב"ה, סמוכים ובטוחים שהוא רועה נאמן, גם כאשר הדרך קשה (הר' בידרמן). </a:t>
            </a:r>
            <a:endParaRPr kumimoji="0" lang="he-IL" sz="3500" b="0" i="0" u="none" strike="noStrike" kern="1200" cap="none" spc="0" normalizeH="0" baseline="0" noProof="0" dirty="0">
              <a:ln>
                <a:noFill/>
              </a:ln>
              <a:solidFill>
                <a:srgbClr val="002060"/>
              </a:solidFill>
              <a:effectLst/>
              <a:uLnTx/>
              <a:uFillTx/>
              <a:latin typeface="David" panose="020E0502060401010101" pitchFamily="34" charset="-79"/>
              <a:ea typeface="Calibri" panose="020F0502020204030204" pitchFamily="34" charset="0"/>
              <a:cs typeface="David" panose="020E0502060401010101" pitchFamily="34" charset="-79"/>
            </a:endParaRPr>
          </a:p>
        </p:txBody>
      </p:sp>
      <p:sp>
        <p:nvSpPr>
          <p:cNvPr id="19" name="תיבת טקסט 18">
            <a:extLst>
              <a:ext uri="{FF2B5EF4-FFF2-40B4-BE49-F238E27FC236}">
                <a16:creationId xmlns:a16="http://schemas.microsoft.com/office/drawing/2014/main" id="{A1E1C41E-3AC6-CED7-D9F6-28A764BC8E6F}"/>
              </a:ext>
            </a:extLst>
          </p:cNvPr>
          <p:cNvSpPr txBox="1"/>
          <p:nvPr/>
        </p:nvSpPr>
        <p:spPr>
          <a:xfrm>
            <a:off x="1737181" y="940635"/>
            <a:ext cx="8717638" cy="2523768"/>
          </a:xfrm>
          <a:prstGeom prst="rect">
            <a:avLst/>
          </a:prstGeom>
          <a:noFill/>
        </p:spPr>
        <p:txBody>
          <a:bodyPr wrap="square">
            <a:spAutoFit/>
          </a:bodyPr>
          <a:lstStyle>
            <a:defPPr>
              <a:defRPr lang="he-IL"/>
            </a:defPPr>
            <a:lvl1pPr algn="ctr">
              <a:defRPr sz="5000">
                <a:solidFill>
                  <a:schemeClr val="bg1"/>
                </a:solidFill>
                <a:cs typeface="DashMF" pitchFamily="2" charset="-79"/>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5500" b="1" dirty="0">
                <a:solidFill>
                  <a:srgbClr val="002060"/>
                </a:solidFill>
                <a:latin typeface="David" panose="020E0502060401010101" pitchFamily="34" charset="-79"/>
                <a:ea typeface="Calibri" panose="020F0502020204030204" pitchFamily="34" charset="0"/>
                <a:cs typeface="David" panose="020E0502060401010101" pitchFamily="34" charset="-79"/>
              </a:rPr>
              <a:t>"בנאות דשא ירביצני</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500" b="1" i="0" u="none" strike="noStrike" kern="1200" cap="none" spc="0" normalizeH="0" baseline="0" noProof="0" dirty="0">
                <a:ln>
                  <a:noFill/>
                </a:ln>
                <a:solidFill>
                  <a:srgbClr val="002060"/>
                </a:solidFill>
                <a:effectLst/>
                <a:uLnTx/>
                <a:uFillTx/>
                <a:latin typeface="David" panose="020E0502060401010101" pitchFamily="34" charset="-79"/>
                <a:ea typeface="Calibri" panose="020F0502020204030204" pitchFamily="34" charset="0"/>
                <a:cs typeface="David" panose="020E0502060401010101" pitchFamily="34" charset="-79"/>
              </a:rPr>
              <a:t>על</a:t>
            </a:r>
            <a:r>
              <a:rPr kumimoji="0" lang="he-IL" sz="5500" b="1" i="0" u="none" strike="noStrike" kern="1200" cap="none" spc="0" normalizeH="0" noProof="0" dirty="0">
                <a:ln>
                  <a:noFill/>
                </a:ln>
                <a:solidFill>
                  <a:srgbClr val="002060"/>
                </a:solidFill>
                <a:effectLst/>
                <a:uLnTx/>
                <a:uFillTx/>
                <a:latin typeface="David" panose="020E0502060401010101" pitchFamily="34" charset="-79"/>
                <a:ea typeface="Calibri" panose="020F0502020204030204" pitchFamily="34" charset="0"/>
                <a:cs typeface="David" panose="020E0502060401010101" pitchFamily="34" charset="-79"/>
              </a:rPr>
              <a:t> מי מנוחות ינהלני" </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4800" baseline="0" dirty="0">
                <a:solidFill>
                  <a:srgbClr val="002060"/>
                </a:solidFill>
                <a:latin typeface="David" panose="020E0502060401010101" pitchFamily="34" charset="-79"/>
                <a:ea typeface="Calibri" panose="020F0502020204030204" pitchFamily="34" charset="0"/>
                <a:cs typeface="David" panose="020E0502060401010101" pitchFamily="34" charset="-79"/>
              </a:rPr>
              <a:t>(תהילים</a:t>
            </a:r>
            <a:r>
              <a:rPr lang="he-IL" sz="4800" dirty="0">
                <a:solidFill>
                  <a:srgbClr val="002060"/>
                </a:solidFill>
                <a:latin typeface="David" panose="020E0502060401010101" pitchFamily="34" charset="-79"/>
                <a:ea typeface="Calibri" panose="020F0502020204030204" pitchFamily="34" charset="0"/>
                <a:cs typeface="David" panose="020E0502060401010101" pitchFamily="34" charset="-79"/>
              </a:rPr>
              <a:t> </a:t>
            </a:r>
            <a:r>
              <a:rPr lang="he-IL" sz="4800" dirty="0" err="1">
                <a:solidFill>
                  <a:srgbClr val="002060"/>
                </a:solidFill>
                <a:latin typeface="David" panose="020E0502060401010101" pitchFamily="34" charset="-79"/>
                <a:ea typeface="Calibri" panose="020F0502020204030204" pitchFamily="34" charset="0"/>
                <a:cs typeface="David" panose="020E0502060401010101" pitchFamily="34" charset="-79"/>
              </a:rPr>
              <a:t>כג</a:t>
            </a:r>
            <a:r>
              <a:rPr lang="he-IL" sz="4800" dirty="0">
                <a:solidFill>
                  <a:srgbClr val="002060"/>
                </a:solidFill>
                <a:latin typeface="David" panose="020E0502060401010101" pitchFamily="34" charset="-79"/>
                <a:ea typeface="Calibri" panose="020F0502020204030204" pitchFamily="34" charset="0"/>
                <a:cs typeface="David" panose="020E0502060401010101" pitchFamily="34" charset="-79"/>
              </a:rPr>
              <a:t>)</a:t>
            </a:r>
            <a:endParaRPr kumimoji="0" lang="he-IL" sz="4800" b="0" i="0" u="none" strike="noStrike" kern="1200" cap="none" spc="0" normalizeH="0" baseline="0" noProof="0" dirty="0">
              <a:ln>
                <a:noFill/>
              </a:ln>
              <a:solidFill>
                <a:srgbClr val="002060"/>
              </a:solidFill>
              <a:effectLst/>
              <a:uLnTx/>
              <a:uFillTx/>
              <a:latin typeface="David" panose="020E0502060401010101" pitchFamily="34" charset="-79"/>
              <a:ea typeface="Calibri" panose="020F0502020204030204" pitchFamily="34" charset="0"/>
              <a:cs typeface="David" panose="020E0502060401010101" pitchFamily="34" charset="-79"/>
            </a:endParaRPr>
          </a:p>
        </p:txBody>
      </p:sp>
    </p:spTree>
    <p:extLst>
      <p:ext uri="{BB962C8B-B14F-4D97-AF65-F5344CB8AC3E}">
        <p14:creationId xmlns:p14="http://schemas.microsoft.com/office/powerpoint/2010/main" val="1514221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D501B-4190-9E5D-FF9F-3ECFD21E0C77}"/>
            </a:ext>
          </a:extLst>
        </p:cNvPr>
        <p:cNvGrpSpPr/>
        <p:nvPr/>
      </p:nvGrpSpPr>
      <p:grpSpPr>
        <a:xfrm>
          <a:off x="0" y="0"/>
          <a:ext cx="0" cy="0"/>
          <a:chOff x="0" y="0"/>
          <a:chExt cx="0" cy="0"/>
        </a:xfrm>
      </p:grpSpPr>
      <p:sp>
        <p:nvSpPr>
          <p:cNvPr id="6" name="Freeform 4">
            <a:extLst>
              <a:ext uri="{FF2B5EF4-FFF2-40B4-BE49-F238E27FC236}">
                <a16:creationId xmlns:a16="http://schemas.microsoft.com/office/drawing/2014/main" id="{80D74BFA-AA31-B9EC-C296-46867C6BA0E2}"/>
              </a:ext>
              <a:ext uri="{C183D7F6-B498-43B3-948B-1728B52AA6E4}">
                <adec:decorative xmlns:adec="http://schemas.microsoft.com/office/drawing/2017/decorative" val="1"/>
              </a:ext>
            </a:extLst>
          </p:cNvPr>
          <p:cNvSpPr/>
          <p:nvPr/>
        </p:nvSpPr>
        <p:spPr>
          <a:xfrm flipV="1">
            <a:off x="6528367" y="4158857"/>
            <a:ext cx="5178798" cy="2236503"/>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לבן 1">
            <a:extLst>
              <a:ext uri="{FF2B5EF4-FFF2-40B4-BE49-F238E27FC236}">
                <a16:creationId xmlns:a16="http://schemas.microsoft.com/office/drawing/2014/main" id="{875AC723-A737-5B2E-42D9-E5091249834C}"/>
              </a:ext>
              <a:ext uri="{C183D7F6-B498-43B3-948B-1728B52AA6E4}">
                <adec:decorative xmlns:adec="http://schemas.microsoft.com/office/drawing/2017/decorative" val="1"/>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3" name="מחבר ישר 12">
            <a:extLst>
              <a:ext uri="{FF2B5EF4-FFF2-40B4-BE49-F238E27FC236}">
                <a16:creationId xmlns:a16="http://schemas.microsoft.com/office/drawing/2014/main" id="{79BB18A4-1373-6AE6-4C7E-5FEE47A165A1}"/>
              </a:ext>
              <a:ext uri="{C183D7F6-B498-43B3-948B-1728B52AA6E4}">
                <adec:decorative xmlns:adec="http://schemas.microsoft.com/office/drawing/2017/decorative" val="1"/>
              </a:ext>
            </a:extLst>
          </p:cNvPr>
          <p:cNvCxnSpPr>
            <a:cxnSpLocks/>
          </p:cNvCxnSpPr>
          <p:nvPr/>
        </p:nvCxnSpPr>
        <p:spPr>
          <a:xfrm>
            <a:off x="5013467" y="4777325"/>
            <a:ext cx="0" cy="1984567"/>
          </a:xfrm>
          <a:prstGeom prst="line">
            <a:avLst/>
          </a:prstGeom>
          <a:ln>
            <a:solidFill>
              <a:srgbClr val="F9E3B9"/>
            </a:solidFill>
            <a:prstDash val="dash"/>
          </a:ln>
        </p:spPr>
        <p:style>
          <a:lnRef idx="2">
            <a:schemeClr val="accent1"/>
          </a:lnRef>
          <a:fillRef idx="0">
            <a:schemeClr val="accent1"/>
          </a:fillRef>
          <a:effectRef idx="1">
            <a:schemeClr val="accent1"/>
          </a:effectRef>
          <a:fontRef idx="minor">
            <a:schemeClr val="tx1"/>
          </a:fontRef>
        </p:style>
      </p:cxnSp>
      <p:pic>
        <p:nvPicPr>
          <p:cNvPr id="17" name="תמונה 16">
            <a:extLst>
              <a:ext uri="{FF2B5EF4-FFF2-40B4-BE49-F238E27FC236}">
                <a16:creationId xmlns:a16="http://schemas.microsoft.com/office/drawing/2014/main" id="{832C958C-056C-6BE6-6DA1-805FC628AADF}"/>
              </a:ext>
              <a:ext uri="{C183D7F6-B498-43B3-948B-1728B52AA6E4}">
                <adec:decorative xmlns:adec="http://schemas.microsoft.com/office/drawing/2017/decorative" val="1"/>
              </a:ext>
            </a:extLst>
          </p:cNvPr>
          <p:cNvPicPr>
            <a:picLocks noChangeAspect="1"/>
          </p:cNvPicPr>
          <p:nvPr/>
        </p:nvPicPr>
        <p:blipFill>
          <a:blip r:embed="rId5"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18190560">
            <a:off x="-1848795" y="930616"/>
            <a:ext cx="3697589" cy="1968501"/>
          </a:xfrm>
          <a:prstGeom prst="rect">
            <a:avLst/>
          </a:prstGeom>
        </p:spPr>
      </p:pic>
      <p:pic>
        <p:nvPicPr>
          <p:cNvPr id="35" name="תמונה 34">
            <a:extLst>
              <a:ext uri="{FF2B5EF4-FFF2-40B4-BE49-F238E27FC236}">
                <a16:creationId xmlns:a16="http://schemas.microsoft.com/office/drawing/2014/main" id="{199FE1B2-8717-2A91-2997-737E0F1EA85E}"/>
              </a:ext>
              <a:ext uri="{C183D7F6-B498-43B3-948B-1728B52AA6E4}">
                <adec:decorative xmlns:adec="http://schemas.microsoft.com/office/drawing/2017/decorative" val="1"/>
              </a:ext>
            </a:extLst>
          </p:cNvPr>
          <p:cNvPicPr>
            <a:picLocks noChangeAspect="1"/>
          </p:cNvPicPr>
          <p:nvPr/>
        </p:nvPicPr>
        <p:blipFill>
          <a:blip r:embed="rId5" cstate="hqprint">
            <a:duotone>
              <a:prstClr val="black"/>
              <a:schemeClr val="tx2">
                <a:tint val="45000"/>
                <a:satMod val="400000"/>
              </a:schemeClr>
            </a:duotone>
            <a:extLst>
              <a:ext uri="{28A0092B-C50C-407E-A947-70E740481C1C}">
                <a14:useLocalDpi xmlns:a14="http://schemas.microsoft.com/office/drawing/2010/main" val="0"/>
              </a:ext>
            </a:extLst>
          </a:blip>
          <a:srcRect r="39773" b="51905"/>
          <a:stretch/>
        </p:blipFill>
        <p:spPr>
          <a:xfrm rot="18190560">
            <a:off x="-1204976" y="3479579"/>
            <a:ext cx="3697589" cy="1968501"/>
          </a:xfrm>
          <a:prstGeom prst="rect">
            <a:avLst/>
          </a:prstGeom>
        </p:spPr>
      </p:pic>
      <p:pic>
        <p:nvPicPr>
          <p:cNvPr id="37" name="תמונה 36">
            <a:extLst>
              <a:ext uri="{FF2B5EF4-FFF2-40B4-BE49-F238E27FC236}">
                <a16:creationId xmlns:a16="http://schemas.microsoft.com/office/drawing/2014/main" id="{5A495B55-1F0E-4DFF-D6E0-872E3D1B7092}"/>
              </a:ext>
              <a:ext uri="{C183D7F6-B498-43B3-948B-1728B52AA6E4}">
                <adec:decorative xmlns:adec="http://schemas.microsoft.com/office/drawing/2017/decorative" val="1"/>
              </a:ext>
            </a:extLst>
          </p:cNvPr>
          <p:cNvPicPr>
            <a:picLocks noChangeAspect="1"/>
          </p:cNvPicPr>
          <p:nvPr/>
        </p:nvPicPr>
        <p:blipFill>
          <a:blip r:embed="rId5" cstate="hqprint">
            <a:duotone>
              <a:prstClr val="black"/>
              <a:schemeClr val="tx2">
                <a:tint val="45000"/>
                <a:satMod val="400000"/>
              </a:schemeClr>
            </a:duotone>
            <a:extLst>
              <a:ext uri="{28A0092B-C50C-407E-A947-70E740481C1C}">
                <a14:useLocalDpi xmlns:a14="http://schemas.microsoft.com/office/drawing/2010/main" val="0"/>
              </a:ext>
            </a:extLst>
          </a:blip>
          <a:srcRect r="39773" b="51905"/>
          <a:stretch/>
        </p:blipFill>
        <p:spPr>
          <a:xfrm rot="7364873">
            <a:off x="-1659485" y="1271864"/>
            <a:ext cx="3697589" cy="1968501"/>
          </a:xfrm>
          <a:prstGeom prst="rect">
            <a:avLst/>
          </a:prstGeom>
        </p:spPr>
      </p:pic>
      <p:sp>
        <p:nvSpPr>
          <p:cNvPr id="7" name="Freeform 4">
            <a:extLst>
              <a:ext uri="{FF2B5EF4-FFF2-40B4-BE49-F238E27FC236}">
                <a16:creationId xmlns:a16="http://schemas.microsoft.com/office/drawing/2014/main" id="{BB1A0D7A-D1E0-12B3-FF2E-3B5741D64D57}"/>
              </a:ext>
              <a:ext uri="{C183D7F6-B498-43B3-948B-1728B52AA6E4}">
                <adec:decorative xmlns:adec="http://schemas.microsoft.com/office/drawing/2017/decorative" val="1"/>
              </a:ext>
            </a:extLst>
          </p:cNvPr>
          <p:cNvSpPr/>
          <p:nvPr/>
        </p:nvSpPr>
        <p:spPr>
          <a:xfrm rot="10800000" flipV="1">
            <a:off x="484835" y="4332668"/>
            <a:ext cx="5715758" cy="2318805"/>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תיבת טקסט 23">
            <a:extLst>
              <a:ext uri="{FF2B5EF4-FFF2-40B4-BE49-F238E27FC236}">
                <a16:creationId xmlns:a16="http://schemas.microsoft.com/office/drawing/2014/main" id="{905A5D92-AFD8-C8B2-0337-A58EEA4322DE}"/>
              </a:ext>
            </a:extLst>
          </p:cNvPr>
          <p:cNvSpPr txBox="1"/>
          <p:nvPr/>
        </p:nvSpPr>
        <p:spPr>
          <a:xfrm>
            <a:off x="266108" y="4777325"/>
            <a:ext cx="5763764" cy="1400383"/>
          </a:xfrm>
          <a:prstGeom prst="rect">
            <a:avLst/>
          </a:prstGeom>
          <a:noFill/>
        </p:spPr>
        <p:txBody>
          <a:bodyPr wrap="square">
            <a:spAutoFit/>
          </a:bodyPr>
          <a:lstStyle/>
          <a:p>
            <a:pPr marL="342900" marR="0" lvl="0" indent="-342900" algn="r" defTabSz="914400" rtl="1" eaLnBrk="1" fontAlgn="auto" latinLnBrk="0" hangingPunct="1">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האדם שואף לאיכות חיים ולשלומות אך </a:t>
            </a:r>
            <a:r>
              <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rPr>
              <a:t>הקושי</a:t>
            </a: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עלול למשוך אותו לשהות בכאב.</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r" defTabSz="914400" rtl="1" eaLnBrk="1" fontAlgn="auto" latinLnBrk="0" hangingPunct="1">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פחד או תחושת אשמה שצמיחה עלולה לטשטש את הזיכרון.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תיבת טקסט 2">
            <a:extLst>
              <a:ext uri="{FF2B5EF4-FFF2-40B4-BE49-F238E27FC236}">
                <a16:creationId xmlns:a16="http://schemas.microsoft.com/office/drawing/2014/main" id="{A048B6A9-F6F0-50A5-C70B-F411E5A9CB8D}"/>
              </a:ext>
            </a:extLst>
          </p:cNvPr>
          <p:cNvSpPr txBox="1">
            <a:spLocks noChangeArrowheads="1"/>
          </p:cNvSpPr>
          <p:nvPr/>
        </p:nvSpPr>
        <p:spPr bwMode="auto">
          <a:xfrm flipH="1">
            <a:off x="1060009" y="4452251"/>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אתגרים לאורך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תיבת טקסט 20">
            <a:extLst>
              <a:ext uri="{FF2B5EF4-FFF2-40B4-BE49-F238E27FC236}">
                <a16:creationId xmlns:a16="http://schemas.microsoft.com/office/drawing/2014/main" id="{421FC72D-65FC-61D1-8489-2825BB03154D}"/>
              </a:ext>
            </a:extLst>
          </p:cNvPr>
          <p:cNvSpPr txBox="1"/>
          <p:nvPr/>
        </p:nvSpPr>
        <p:spPr>
          <a:xfrm>
            <a:off x="6519084" y="4914887"/>
            <a:ext cx="5155423" cy="1394997"/>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האדם, ובתהליך מקביל גם הקהילה, יכירו באפשרות להיות בצמיחה, יסכימו להיות בתהליך של צמיחה, יצליחו לזהות היבטים של התפתחות שנוצרים מתוך ההתמודדות ואף יכוונו אליהם.</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תיבת טקסט 2">
            <a:extLst>
              <a:ext uri="{FF2B5EF4-FFF2-40B4-BE49-F238E27FC236}">
                <a16:creationId xmlns:a16="http://schemas.microsoft.com/office/drawing/2014/main" id="{4AA3660F-253E-BFF1-C432-724A611C6893}"/>
              </a:ext>
            </a:extLst>
          </p:cNvPr>
          <p:cNvSpPr txBox="1">
            <a:spLocks noChangeArrowheads="1"/>
          </p:cNvSpPr>
          <p:nvPr/>
        </p:nvSpPr>
        <p:spPr bwMode="auto">
          <a:xfrm flipH="1">
            <a:off x="6419319" y="4570155"/>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מטרות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9F443C5A-4C0A-469A-3F12-51F94BD3ABCA}"/>
              </a:ext>
            </a:extLst>
          </p:cNvPr>
          <p:cNvSpPr txBox="1"/>
          <p:nvPr/>
        </p:nvSpPr>
        <p:spPr>
          <a:xfrm>
            <a:off x="598716" y="969147"/>
            <a:ext cx="11394465" cy="3320204"/>
          </a:xfrm>
          <a:prstGeom prst="rect">
            <a:avLst/>
          </a:prstGeom>
          <a:noFill/>
        </p:spPr>
        <p:txBody>
          <a:bodyPr wrap="square">
            <a:spAutoFit/>
          </a:bodyPr>
          <a:lstStyle/>
          <a:p>
            <a:pPr algn="r" rtl="1">
              <a:lnSpc>
                <a:spcPct val="107000"/>
              </a:lnSpc>
              <a:spcAft>
                <a:spcPts val="800"/>
              </a:spcAft>
              <a:buClr>
                <a:srgbClr val="002060"/>
              </a:buClr>
            </a:pPr>
            <a:r>
              <a:rPr lang="he-IL" sz="2400" b="1" dirty="0">
                <a:latin typeface="Calibri" panose="020F0502020204030204" pitchFamily="34" charset="0"/>
                <a:ea typeface="Calibri" panose="020F0502020204030204" pitchFamily="34" charset="0"/>
                <a:cs typeface="Calibri" panose="020F0502020204030204" pitchFamily="34" charset="0"/>
              </a:rPr>
              <a:t>בשביל הצמיחה ממשבר נבקש לחזק את</a:t>
            </a:r>
            <a:r>
              <a:rPr kumimoji="0" lang="he-IL" sz="2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ההכרה באפשרות של צמיחה מתוך השבר, כפרטים וכחברה</a:t>
            </a:r>
            <a:r>
              <a:rPr lang="he-IL" sz="2400" b="1" dirty="0">
                <a:latin typeface="Calibri" panose="020F0502020204030204" pitchFamily="34" charset="0"/>
                <a:ea typeface="Calibri" panose="020F0502020204030204" pitchFamily="34" charset="0"/>
                <a:cs typeface="Calibri" panose="020F0502020204030204" pitchFamily="34" charset="0"/>
              </a:rPr>
              <a:t>. </a:t>
            </a:r>
            <a:br>
              <a:rPr lang="en-US" sz="2400" b="1"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זאת, מתוך הבנה כי</a:t>
            </a:r>
            <a:r>
              <a:rPr kumimoji="0" lang="he-IL" sz="2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לצד ההשלכות השליליות של חוויות קשות ואירועי משבר על האדם שחווה אותם, עשויים להתקיים בו גם שינויים פסיכולוגיים חיוביים המתחוללים כתוצאה מעצם ההתמודדות.</a:t>
            </a:r>
          </a:p>
          <a:p>
            <a:pPr marL="538163" marR="0" lvl="0" indent="-538163" algn="r" defTabSz="914400" rtl="1" eaLnBrk="1" fontAlgn="auto" latinLnBrk="0" hangingPunct="1">
              <a:lnSpc>
                <a:spcPct val="107000"/>
              </a:lnSpc>
              <a:spcBef>
                <a:spcPts val="0"/>
              </a:spcBef>
              <a:spcAft>
                <a:spcPts val="800"/>
              </a:spcAft>
              <a:buClr>
                <a:srgbClr val="002060"/>
              </a:buClr>
              <a:buSzTx/>
              <a:buFont typeface="Symbol" panose="05050102010706020507" pitchFamily="18" charset="2"/>
              <a:buChar char="¬"/>
              <a:tabLst/>
              <a:defRPr/>
            </a:pPr>
            <a:r>
              <a:rPr kumimoji="0" lang="he-IL"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מתן כבוד לקצב האישי ותמיכה בתהליך הטבעי של צמיחה </a:t>
            </a:r>
          </a:p>
          <a:p>
            <a:pPr marL="538163" marR="0" lvl="0" indent="-538163" algn="r" defTabSz="914400" rtl="1" eaLnBrk="1" fontAlgn="auto" latinLnBrk="0" hangingPunct="1">
              <a:lnSpc>
                <a:spcPct val="107000"/>
              </a:lnSpc>
              <a:spcBef>
                <a:spcPts val="0"/>
              </a:spcBef>
              <a:spcAft>
                <a:spcPts val="800"/>
              </a:spcAft>
              <a:buClr>
                <a:srgbClr val="002060"/>
              </a:buClr>
              <a:buSzTx/>
              <a:buFont typeface="Symbol" panose="05050102010706020507" pitchFamily="18" charset="2"/>
              <a:buChar char="¬"/>
              <a:tabLst/>
              <a:defRPr/>
            </a:pPr>
            <a:r>
              <a:rPr kumimoji="0" lang="he-IL"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הפחתת המצוקה, הקשבה ועידוד להרחבת מעגלי התמיכה </a:t>
            </a:r>
          </a:p>
          <a:p>
            <a:pPr marL="538163" marR="0" lvl="0" indent="-538163" algn="r" defTabSz="914400" rtl="1" eaLnBrk="1" fontAlgn="auto" latinLnBrk="0" hangingPunct="1">
              <a:lnSpc>
                <a:spcPct val="107000"/>
              </a:lnSpc>
              <a:spcBef>
                <a:spcPts val="0"/>
              </a:spcBef>
              <a:spcAft>
                <a:spcPts val="800"/>
              </a:spcAft>
              <a:buClr>
                <a:srgbClr val="002060"/>
              </a:buClr>
              <a:buSzTx/>
              <a:buFont typeface="Symbol" panose="05050102010706020507" pitchFamily="18" charset="2"/>
              <a:buChar char="¬"/>
              <a:tabLst/>
              <a:defRPr/>
            </a:pPr>
            <a:r>
              <a:rPr kumimoji="0" lang="he-IL"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סיוע ביצירת אופק והתבוננות על שאיפות עתידיות וזיהוי אפשרויות חדשות,</a:t>
            </a:r>
            <a:b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תוך </a:t>
            </a:r>
            <a:r>
              <a:rPr kumimoji="0" lang="he-IL"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חיבור לחוויות העבר ובהכרה בקשיי בהווה</a:t>
            </a:r>
          </a:p>
          <a:p>
            <a:pPr marL="538163" marR="0" lvl="0" indent="-538163" algn="r" defTabSz="914400" rtl="1" eaLnBrk="1" fontAlgn="auto" latinLnBrk="0" hangingPunct="1">
              <a:lnSpc>
                <a:spcPct val="107000"/>
              </a:lnSpc>
              <a:spcBef>
                <a:spcPts val="0"/>
              </a:spcBef>
              <a:spcAft>
                <a:spcPts val="800"/>
              </a:spcAft>
              <a:buClr>
                <a:srgbClr val="002060"/>
              </a:buClr>
              <a:buSzTx/>
              <a:buFont typeface="Symbol" panose="05050102010706020507" pitchFamily="18" charset="2"/>
              <a:buChar char="¬"/>
              <a:tabLst/>
              <a:defRPr/>
            </a:pPr>
            <a:r>
              <a:rPr lang="he-IL" sz="2000" b="1" dirty="0">
                <a:latin typeface="Calibri" panose="020F0502020204030204" pitchFamily="34" charset="0"/>
                <a:ea typeface="Calibri" panose="020F0502020204030204" pitchFamily="34" charset="0"/>
                <a:cs typeface="Calibri" panose="020F0502020204030204" pitchFamily="34" charset="0"/>
              </a:rPr>
              <a:t>הקניית כלים ויצירת הזדמנויות לעידוד צמיחה וזיהוי תהליכי צמיחה</a:t>
            </a:r>
            <a:endParaRPr kumimoji="0" lang="he-IL" sz="2000" b="1" i="0" u="none" strike="sng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2E3E5B0B-BE7F-B28F-F223-3E722E0E4304}"/>
              </a:ext>
            </a:extLst>
          </p:cNvPr>
          <p:cNvSpPr/>
          <p:nvPr/>
        </p:nvSpPr>
        <p:spPr>
          <a:xfrm>
            <a:off x="8085221" y="-3011471"/>
            <a:ext cx="3776473" cy="3731141"/>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כותרת 3">
            <a:extLst>
              <a:ext uri="{FF2B5EF4-FFF2-40B4-BE49-F238E27FC236}">
                <a16:creationId xmlns:a16="http://schemas.microsoft.com/office/drawing/2014/main" id="{0A2AE06F-03AD-4F59-9D0A-9F69336949BD}"/>
              </a:ext>
            </a:extLst>
          </p:cNvPr>
          <p:cNvSpPr>
            <a:spLocks noGrp="1"/>
          </p:cNvSpPr>
          <p:nvPr>
            <p:ph type="ctrTitle"/>
          </p:nvPr>
        </p:nvSpPr>
        <p:spPr>
          <a:xfrm>
            <a:off x="8162190" y="-196139"/>
            <a:ext cx="3435927" cy="742164"/>
          </a:xfrm>
        </p:spPr>
        <p:txBody>
          <a:bodyPr>
            <a:normAutofit/>
          </a:bodyPr>
          <a:lstStyle/>
          <a:p>
            <a:r>
              <a:rPr lang="he-IL" sz="2800" b="1" dirty="0">
                <a:latin typeface="Calibri" panose="020F0502020204030204" pitchFamily="34" charset="0"/>
                <a:cs typeface="Calibri" panose="020F0502020204030204" pitchFamily="34" charset="0"/>
              </a:rPr>
              <a:t>שביל הצמיחה ממשבר</a:t>
            </a:r>
          </a:p>
        </p:txBody>
      </p:sp>
    </p:spTree>
    <p:extLst>
      <p:ext uri="{BB962C8B-B14F-4D97-AF65-F5344CB8AC3E}">
        <p14:creationId xmlns:p14="http://schemas.microsoft.com/office/powerpoint/2010/main" val="99144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fade">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fade">
                                      <p:cBhvr>
                                        <p:cTn id="17" dur="500"/>
                                        <p:tgtEl>
                                          <p:spTgt spid="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4" end="4"/>
                                            </p:txEl>
                                          </p:spTgt>
                                        </p:tgtEl>
                                        <p:attrNameLst>
                                          <p:attrName>style.visibility</p:attrName>
                                        </p:attrNameLst>
                                      </p:cBhvr>
                                      <p:to>
                                        <p:strVal val="visible"/>
                                      </p:to>
                                    </p:set>
                                    <p:animEffect transition="in" filter="fade">
                                      <p:cBhvr>
                                        <p:cTn id="22" dur="500"/>
                                        <p:tgtEl>
                                          <p:spTgt spid="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4" grpId="0"/>
      <p:bldP spid="26" grpId="0"/>
      <p:bldP spid="21"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55168-5FDD-8100-808D-DFE045BD98F8}"/>
            </a:ext>
          </a:extLst>
        </p:cNvPr>
        <p:cNvGrpSpPr/>
        <p:nvPr/>
      </p:nvGrpSpPr>
      <p:grpSpPr>
        <a:xfrm>
          <a:off x="0" y="0"/>
          <a:ext cx="0" cy="0"/>
          <a:chOff x="0" y="0"/>
          <a:chExt cx="0" cy="0"/>
        </a:xfrm>
      </p:grpSpPr>
      <p:sp>
        <p:nvSpPr>
          <p:cNvPr id="2" name="מלבן 1">
            <a:extLst>
              <a:ext uri="{FF2B5EF4-FFF2-40B4-BE49-F238E27FC236}">
                <a16:creationId xmlns:a16="http://schemas.microsoft.com/office/drawing/2014/main" id="{E8AFD497-6DDC-0171-4912-71365364B537}"/>
              </a:ext>
              <a:ext uri="{C183D7F6-B498-43B3-948B-1728B52AA6E4}">
                <adec:decorative xmlns:adec="http://schemas.microsoft.com/office/drawing/2017/decorative" val="1"/>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a:extLst>
              <a:ext uri="{FF2B5EF4-FFF2-40B4-BE49-F238E27FC236}">
                <a16:creationId xmlns:a16="http://schemas.microsoft.com/office/drawing/2014/main" id="{747BCC5C-47D1-461F-19F9-F3C966A30601}"/>
              </a:ext>
              <a:ext uri="{C183D7F6-B498-43B3-948B-1728B52AA6E4}">
                <adec:decorative xmlns:adec="http://schemas.microsoft.com/office/drawing/2017/decorative" val="1"/>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rcRect r="39773" b="51905"/>
          <a:stretch/>
        </p:blipFill>
        <p:spPr>
          <a:xfrm rot="18225007">
            <a:off x="-1753087" y="2368867"/>
            <a:ext cx="3697589" cy="1968501"/>
          </a:xfrm>
          <a:prstGeom prst="rect">
            <a:avLst/>
          </a:prstGeom>
        </p:spPr>
      </p:pic>
      <p:pic>
        <p:nvPicPr>
          <p:cNvPr id="17" name="תמונה 16">
            <a:extLst>
              <a:ext uri="{FF2B5EF4-FFF2-40B4-BE49-F238E27FC236}">
                <a16:creationId xmlns:a16="http://schemas.microsoft.com/office/drawing/2014/main" id="{CCD5E30F-6AD6-93B0-0FF7-5DE4AAB0D12B}"/>
              </a:ext>
              <a:ext uri="{C183D7F6-B498-43B3-948B-1728B52AA6E4}">
                <adec:decorative xmlns:adec="http://schemas.microsoft.com/office/drawing/2017/decorative" val="1"/>
              </a:ext>
            </a:extLst>
          </p:cNvPr>
          <p:cNvPicPr>
            <a:picLocks noChangeAspect="1"/>
          </p:cNvPicPr>
          <p:nvPr/>
        </p:nvPicPr>
        <p:blipFill>
          <a:blip r:embed="rId3"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7208602">
            <a:off x="10254893" y="-1260347"/>
            <a:ext cx="3697589" cy="1968501"/>
          </a:xfrm>
          <a:prstGeom prst="rect">
            <a:avLst/>
          </a:prstGeom>
        </p:spPr>
      </p:pic>
      <p:sp>
        <p:nvSpPr>
          <p:cNvPr id="3" name="Freeform 4">
            <a:extLst>
              <a:ext uri="{FF2B5EF4-FFF2-40B4-BE49-F238E27FC236}">
                <a16:creationId xmlns:a16="http://schemas.microsoft.com/office/drawing/2014/main" id="{9F0111A1-795C-5649-5DE6-B2A938AB45CC}"/>
              </a:ext>
              <a:ext uri="{C183D7F6-B498-43B3-948B-1728B52AA6E4}">
                <adec:decorative xmlns:adec="http://schemas.microsoft.com/office/drawing/2017/decorative" val="1"/>
              </a:ext>
            </a:extLst>
          </p:cNvPr>
          <p:cNvSpPr/>
          <p:nvPr/>
        </p:nvSpPr>
        <p:spPr>
          <a:xfrm flipV="1">
            <a:off x="6636266" y="4214160"/>
            <a:ext cx="4394363" cy="2205263"/>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5" name="מחבר ישר 4">
            <a:extLst>
              <a:ext uri="{FF2B5EF4-FFF2-40B4-BE49-F238E27FC236}">
                <a16:creationId xmlns:a16="http://schemas.microsoft.com/office/drawing/2014/main" id="{6D2609C8-F0F3-747D-AAC0-F2C1A28D3AEC}"/>
              </a:ext>
              <a:ext uri="{C183D7F6-B498-43B3-948B-1728B52AA6E4}">
                <adec:decorative xmlns:adec="http://schemas.microsoft.com/office/drawing/2017/decorative" val="1"/>
              </a:ext>
            </a:extLst>
          </p:cNvPr>
          <p:cNvCxnSpPr>
            <a:cxnSpLocks/>
          </p:cNvCxnSpPr>
          <p:nvPr/>
        </p:nvCxnSpPr>
        <p:spPr>
          <a:xfrm>
            <a:off x="4977372" y="4801387"/>
            <a:ext cx="0" cy="1984567"/>
          </a:xfrm>
          <a:prstGeom prst="line">
            <a:avLst/>
          </a:prstGeom>
          <a:ln>
            <a:solidFill>
              <a:srgbClr val="F9E3B9"/>
            </a:solidFill>
            <a:prstDash val="dash"/>
          </a:ln>
        </p:spPr>
        <p:style>
          <a:lnRef idx="2">
            <a:schemeClr val="accent1"/>
          </a:lnRef>
          <a:fillRef idx="0">
            <a:schemeClr val="accent1"/>
          </a:fillRef>
          <a:effectRef idx="1">
            <a:schemeClr val="accent1"/>
          </a:effectRef>
          <a:fontRef idx="minor">
            <a:schemeClr val="tx1"/>
          </a:fontRef>
        </p:style>
      </p:cxnSp>
      <p:sp>
        <p:nvSpPr>
          <p:cNvPr id="8" name="Freeform 4">
            <a:extLst>
              <a:ext uri="{FF2B5EF4-FFF2-40B4-BE49-F238E27FC236}">
                <a16:creationId xmlns:a16="http://schemas.microsoft.com/office/drawing/2014/main" id="{3E0AF213-DBE3-C32D-65BC-9FCEBADC848B}"/>
              </a:ext>
              <a:ext uri="{C183D7F6-B498-43B3-948B-1728B52AA6E4}">
                <adec:decorative xmlns:adec="http://schemas.microsoft.com/office/drawing/2017/decorative" val="1"/>
              </a:ext>
            </a:extLst>
          </p:cNvPr>
          <p:cNvSpPr/>
          <p:nvPr/>
        </p:nvSpPr>
        <p:spPr>
          <a:xfrm rot="10800000" flipV="1">
            <a:off x="280788" y="4005944"/>
            <a:ext cx="5883709" cy="2444826"/>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תיבת טקסט 11">
            <a:extLst>
              <a:ext uri="{FF2B5EF4-FFF2-40B4-BE49-F238E27FC236}">
                <a16:creationId xmlns:a16="http://schemas.microsoft.com/office/drawing/2014/main" id="{B30D859F-8782-AF18-97CC-8F571D10C31F}"/>
              </a:ext>
            </a:extLst>
          </p:cNvPr>
          <p:cNvSpPr txBox="1"/>
          <p:nvPr/>
        </p:nvSpPr>
        <p:spPr>
          <a:xfrm>
            <a:off x="124740" y="4384202"/>
            <a:ext cx="5996758" cy="1548886"/>
          </a:xfrm>
          <a:prstGeom prst="rect">
            <a:avLst/>
          </a:prstGeom>
          <a:noFill/>
        </p:spPr>
        <p:txBody>
          <a:bodyPr wrap="square">
            <a:spAutoFit/>
          </a:bodyPr>
          <a:lstStyle/>
          <a:p>
            <a:pPr marL="342900" marR="0" lvl="0" indent="-342900" algn="r" defTabSz="914400" rtl="1" eaLnBrk="1" fontAlgn="auto" latinLnBrk="0" hangingPunct="1">
              <a:lnSpc>
                <a:spcPct val="107000"/>
              </a:lnSpc>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הצורך בהכרה מתמשכת בשבר ובמתן תוקף לכאב המתמשך </a:t>
            </a:r>
          </a:p>
          <a:p>
            <a:pPr marL="342900" marR="0" lvl="0" indent="-342900" algn="r" defTabSz="914400" rtl="1" eaLnBrk="1" fontAlgn="auto" latinLnBrk="0" hangingPunct="1">
              <a:lnSpc>
                <a:spcPct val="107000"/>
              </a:lnSpc>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תפיסת הסיפור החדש כמאיים ב"טשטוש" של הכאב והשבר</a:t>
            </a:r>
          </a:p>
          <a:p>
            <a:pPr marL="342900" marR="0" lvl="0" indent="-342900" algn="r" defTabSz="914400" rtl="1" eaLnBrk="1" fontAlgn="auto" latinLnBrk="0" hangingPunct="1">
              <a:lnSpc>
                <a:spcPct val="107000"/>
              </a:lnSpc>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המשאלה להימנע מעיסוק בחוויה הרגשית ובהזכרות באירועים מורכבים</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2">
            <a:extLst>
              <a:ext uri="{FF2B5EF4-FFF2-40B4-BE49-F238E27FC236}">
                <a16:creationId xmlns:a16="http://schemas.microsoft.com/office/drawing/2014/main" id="{1563D866-D1AA-E72E-6BD1-1658C49DBB14}"/>
              </a:ext>
            </a:extLst>
          </p:cNvPr>
          <p:cNvSpPr txBox="1">
            <a:spLocks noChangeArrowheads="1"/>
          </p:cNvSpPr>
          <p:nvPr/>
        </p:nvSpPr>
        <p:spPr bwMode="auto">
          <a:xfrm flipH="1">
            <a:off x="754075" y="4017509"/>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אתגרים לאורך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תיבת טקסט 9">
            <a:extLst>
              <a:ext uri="{FF2B5EF4-FFF2-40B4-BE49-F238E27FC236}">
                <a16:creationId xmlns:a16="http://schemas.microsoft.com/office/drawing/2014/main" id="{E214465C-9C46-C46E-01D8-DDD61978A6C5}"/>
              </a:ext>
            </a:extLst>
          </p:cNvPr>
          <p:cNvSpPr txBox="1"/>
          <p:nvPr/>
        </p:nvSpPr>
        <p:spPr>
          <a:xfrm>
            <a:off x="6601745" y="5002046"/>
            <a:ext cx="4339830" cy="1394997"/>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האדם, ובתהליך מקביל גם הקהילה, </a:t>
            </a:r>
            <a:b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יצליחו להבנות לעצמם את הסיפור שלהם באופן מרפא ומחבר לכוחות, </a:t>
            </a:r>
            <a:b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כסיפור שיש בו תנועה, חיבורים ומנעד רגשי.</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תיבת טקסט 2">
            <a:extLst>
              <a:ext uri="{FF2B5EF4-FFF2-40B4-BE49-F238E27FC236}">
                <a16:creationId xmlns:a16="http://schemas.microsoft.com/office/drawing/2014/main" id="{5741E98C-4767-91D7-86E2-BE26411C8B2A}"/>
              </a:ext>
            </a:extLst>
          </p:cNvPr>
          <p:cNvSpPr txBox="1">
            <a:spLocks noChangeArrowheads="1"/>
          </p:cNvSpPr>
          <p:nvPr/>
        </p:nvSpPr>
        <p:spPr bwMode="auto">
          <a:xfrm flipH="1">
            <a:off x="6366599" y="4627467"/>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מטרות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E85DEB3D-E433-C651-09EE-01ECED6CDA44}"/>
              </a:ext>
            </a:extLst>
          </p:cNvPr>
          <p:cNvSpPr txBox="1"/>
          <p:nvPr/>
        </p:nvSpPr>
        <p:spPr>
          <a:xfrm>
            <a:off x="604647" y="1359293"/>
            <a:ext cx="11138085" cy="2985817"/>
          </a:xfrm>
          <a:prstGeom prst="rect">
            <a:avLst/>
          </a:prstGeom>
          <a:noFill/>
        </p:spPr>
        <p:txBody>
          <a:bodyPr wrap="square">
            <a:spAutoFit/>
          </a:bodyPr>
          <a:lstStyle/>
          <a:p>
            <a:pPr algn="r" rtl="1">
              <a:lnSpc>
                <a:spcPct val="107000"/>
              </a:lnSpc>
              <a:spcAft>
                <a:spcPts val="800"/>
              </a:spcAft>
              <a:defRPr/>
            </a:pPr>
            <a:r>
              <a:rPr kumimoji="0" lang="he-IL"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בשביל גישה הנרטיבית נבקש לעזור לתלמידים ולצוות לרקום נרטיב (סיפור) אישי וקהילתי מיטבי שאינו שוכח את שהיה ונותן מקום לכאב, אך גם שוזר חוטים של תקווה, משמעות ולבסוף צמיחה. </a:t>
            </a:r>
          </a:p>
          <a:p>
            <a:pPr marL="342900" marR="0" lvl="0" indent="-342900" algn="r"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ביטוי לחוויות כאב, קושי או משבר לצד מרכיבים של חמלה עצמית, קבלה, תקווה ורצון להמשיך קדימה</a:t>
            </a:r>
          </a:p>
          <a:p>
            <a:pPr marL="342900" marR="0" lvl="0" indent="-342900" algn="r"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"שפה חדשה", מילים המכוונות ומסייעות לשיקום, להחלמה ולצמיחה</a:t>
            </a:r>
            <a:endParaRPr lang="he-IL" sz="2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r"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היעזרות בשאלות "משנות זווית" שמאפשרות לעצור, להתעכב ולהרחיב את נקודת המבט, כמו:</a:t>
            </a:r>
            <a:b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מה למדתי על עצמי מההתמודדות לאורך התקופה? אלו כוחות גיליתי לאורך הדרך? מה חשוב לי להגיד לעצמי ולזכור על היכולת שלי לצמוח ממשבר?</a:t>
            </a:r>
            <a:r>
              <a:rPr kumimoji="0" lang="he-IL" sz="2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4" name="מלבן: פינות מעוגלות 3">
            <a:extLst>
              <a:ext uri="{FF2B5EF4-FFF2-40B4-BE49-F238E27FC236}">
                <a16:creationId xmlns:a16="http://schemas.microsoft.com/office/drawing/2014/main" id="{388F0D8F-25ED-D92A-9FF8-157E2214EE89}"/>
              </a:ext>
              <a:ext uri="{C183D7F6-B498-43B3-948B-1728B52AA6E4}">
                <adec:decorative xmlns:adec="http://schemas.microsoft.com/office/drawing/2017/decorative" val="1"/>
              </a:ext>
            </a:extLst>
          </p:cNvPr>
          <p:cNvSpPr/>
          <p:nvPr/>
        </p:nvSpPr>
        <p:spPr>
          <a:xfrm>
            <a:off x="604647" y="-2939527"/>
            <a:ext cx="3776473" cy="3731141"/>
          </a:xfrm>
          <a:prstGeom prst="roundRect">
            <a:avLst/>
          </a:prstGeom>
          <a:solidFill>
            <a:srgbClr val="FA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כותרת 3">
            <a:extLst>
              <a:ext uri="{FF2B5EF4-FFF2-40B4-BE49-F238E27FC236}">
                <a16:creationId xmlns:a16="http://schemas.microsoft.com/office/drawing/2014/main" id="{8195D145-9BEC-4AF8-B94A-72CD63D062DE}"/>
              </a:ext>
            </a:extLst>
          </p:cNvPr>
          <p:cNvSpPr txBox="1">
            <a:spLocks/>
          </p:cNvSpPr>
          <p:nvPr/>
        </p:nvSpPr>
        <p:spPr>
          <a:xfrm>
            <a:off x="754075" y="-52301"/>
            <a:ext cx="3435927" cy="742164"/>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שביל הגישה הנרטיבית</a:t>
            </a:r>
          </a:p>
        </p:txBody>
      </p:sp>
    </p:spTree>
    <p:extLst>
      <p:ext uri="{BB962C8B-B14F-4D97-AF65-F5344CB8AC3E}">
        <p14:creationId xmlns:p14="http://schemas.microsoft.com/office/powerpoint/2010/main" val="3231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fade">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fade">
                                      <p:cBhvr>
                                        <p:cTn id="17" dur="500"/>
                                        <p:tgtEl>
                                          <p:spTgt spid="19">
                                            <p:txEl>
                                              <p:pRg st="3" end="3"/>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p:bldP spid="11" grpId="0"/>
      <p:bldP spid="10"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79C40-AD65-AFC0-7B5D-38E0C7839294}"/>
            </a:ext>
          </a:extLst>
        </p:cNvPr>
        <p:cNvGrpSpPr/>
        <p:nvPr/>
      </p:nvGrpSpPr>
      <p:grpSpPr>
        <a:xfrm>
          <a:off x="0" y="0"/>
          <a:ext cx="0" cy="0"/>
          <a:chOff x="0" y="0"/>
          <a:chExt cx="0" cy="0"/>
        </a:xfrm>
      </p:grpSpPr>
      <p:sp>
        <p:nvSpPr>
          <p:cNvPr id="2" name="מלבן 1">
            <a:extLst>
              <a:ext uri="{FF2B5EF4-FFF2-40B4-BE49-F238E27FC236}">
                <a16:creationId xmlns:a16="http://schemas.microsoft.com/office/drawing/2014/main" id="{82E0CBDE-D679-9276-03C9-4B10A374547F}"/>
              </a:ext>
              <a:ext uri="{C183D7F6-B498-43B3-948B-1728B52AA6E4}">
                <adec:decorative xmlns:adec="http://schemas.microsoft.com/office/drawing/2017/decorative" val="1"/>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a:extLst>
              <a:ext uri="{FF2B5EF4-FFF2-40B4-BE49-F238E27FC236}">
                <a16:creationId xmlns:a16="http://schemas.microsoft.com/office/drawing/2014/main" id="{730E0FDB-360D-A819-F398-F5856B9AD04C}"/>
              </a:ext>
              <a:ext uri="{C183D7F6-B498-43B3-948B-1728B52AA6E4}">
                <adec:decorative xmlns:adec="http://schemas.microsoft.com/office/drawing/2017/decorative" val="1"/>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rcRect r="39773" b="51905"/>
          <a:stretch/>
        </p:blipFill>
        <p:spPr>
          <a:xfrm rot="18225007">
            <a:off x="-1887621" y="2413339"/>
            <a:ext cx="3697589" cy="1968501"/>
          </a:xfrm>
          <a:prstGeom prst="rect">
            <a:avLst/>
          </a:prstGeom>
        </p:spPr>
      </p:pic>
      <p:pic>
        <p:nvPicPr>
          <p:cNvPr id="17" name="תמונה 16">
            <a:extLst>
              <a:ext uri="{FF2B5EF4-FFF2-40B4-BE49-F238E27FC236}">
                <a16:creationId xmlns:a16="http://schemas.microsoft.com/office/drawing/2014/main" id="{6A6EDCBF-9054-430B-B30C-D296AE7C4DD4}"/>
              </a:ext>
              <a:ext uri="{C183D7F6-B498-43B3-948B-1728B52AA6E4}">
                <adec:decorative xmlns:adec="http://schemas.microsoft.com/office/drawing/2017/decorative" val="1"/>
              </a:ext>
            </a:extLst>
          </p:cNvPr>
          <p:cNvPicPr>
            <a:picLocks noChangeAspect="1"/>
          </p:cNvPicPr>
          <p:nvPr/>
        </p:nvPicPr>
        <p:blipFill>
          <a:blip r:embed="rId3"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7208602">
            <a:off x="10254893" y="-724640"/>
            <a:ext cx="3697589" cy="1968501"/>
          </a:xfrm>
          <a:prstGeom prst="rect">
            <a:avLst/>
          </a:prstGeom>
        </p:spPr>
      </p:pic>
      <p:sp>
        <p:nvSpPr>
          <p:cNvPr id="4" name="Freeform 4">
            <a:extLst>
              <a:ext uri="{FF2B5EF4-FFF2-40B4-BE49-F238E27FC236}">
                <a16:creationId xmlns:a16="http://schemas.microsoft.com/office/drawing/2014/main" id="{C49517BD-B37F-FD9B-06CF-968C1EFDFFB4}"/>
              </a:ext>
              <a:ext uri="{C183D7F6-B498-43B3-948B-1728B52AA6E4}">
                <adec:decorative xmlns:adec="http://schemas.microsoft.com/office/drawing/2017/decorative" val="1"/>
              </a:ext>
            </a:extLst>
          </p:cNvPr>
          <p:cNvSpPr/>
          <p:nvPr/>
        </p:nvSpPr>
        <p:spPr>
          <a:xfrm flipV="1">
            <a:off x="6636653" y="4664188"/>
            <a:ext cx="5178798" cy="1984569"/>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7" name="מחבר ישר 6">
            <a:extLst>
              <a:ext uri="{FF2B5EF4-FFF2-40B4-BE49-F238E27FC236}">
                <a16:creationId xmlns:a16="http://schemas.microsoft.com/office/drawing/2014/main" id="{F0E82631-93E8-CEF4-3272-4CB6AD6065A6}"/>
              </a:ext>
              <a:ext uri="{C183D7F6-B498-43B3-948B-1728B52AA6E4}">
                <adec:decorative xmlns:adec="http://schemas.microsoft.com/office/drawing/2017/decorative" val="1"/>
              </a:ext>
            </a:extLst>
          </p:cNvPr>
          <p:cNvCxnSpPr>
            <a:cxnSpLocks/>
          </p:cNvCxnSpPr>
          <p:nvPr/>
        </p:nvCxnSpPr>
        <p:spPr>
          <a:xfrm>
            <a:off x="4977372" y="4909674"/>
            <a:ext cx="0" cy="1984567"/>
          </a:xfrm>
          <a:prstGeom prst="line">
            <a:avLst/>
          </a:prstGeom>
          <a:ln>
            <a:solidFill>
              <a:srgbClr val="F9E3B9"/>
            </a:solidFill>
            <a:prstDash val="dash"/>
          </a:ln>
        </p:spPr>
        <p:style>
          <a:lnRef idx="2">
            <a:schemeClr val="accent1"/>
          </a:lnRef>
          <a:fillRef idx="0">
            <a:schemeClr val="accent1"/>
          </a:fillRef>
          <a:effectRef idx="1">
            <a:schemeClr val="accent1"/>
          </a:effectRef>
          <a:fontRef idx="minor">
            <a:schemeClr val="tx1"/>
          </a:fontRef>
        </p:style>
      </p:cxnSp>
      <p:sp>
        <p:nvSpPr>
          <p:cNvPr id="10" name="Freeform 4">
            <a:extLst>
              <a:ext uri="{FF2B5EF4-FFF2-40B4-BE49-F238E27FC236}">
                <a16:creationId xmlns:a16="http://schemas.microsoft.com/office/drawing/2014/main" id="{94D08D0F-7C53-A2F2-4AF5-D85C007246CC}"/>
              </a:ext>
              <a:ext uri="{C183D7F6-B498-43B3-948B-1728B52AA6E4}">
                <adec:decorative xmlns:adec="http://schemas.microsoft.com/office/drawing/2017/decorative" val="1"/>
              </a:ext>
            </a:extLst>
          </p:cNvPr>
          <p:cNvSpPr/>
          <p:nvPr/>
        </p:nvSpPr>
        <p:spPr>
          <a:xfrm rot="10800000" flipV="1">
            <a:off x="189117" y="4664189"/>
            <a:ext cx="6025837" cy="2193812"/>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תיבת טקסט 12">
            <a:extLst>
              <a:ext uri="{FF2B5EF4-FFF2-40B4-BE49-F238E27FC236}">
                <a16:creationId xmlns:a16="http://schemas.microsoft.com/office/drawing/2014/main" id="{78A8C3FC-5D15-A0BC-761E-A0681B276725}"/>
              </a:ext>
            </a:extLst>
          </p:cNvPr>
          <p:cNvSpPr txBox="1"/>
          <p:nvPr/>
        </p:nvSpPr>
        <p:spPr>
          <a:xfrm>
            <a:off x="112915" y="4941498"/>
            <a:ext cx="6001322" cy="1477328"/>
          </a:xfrm>
          <a:prstGeom prst="rect">
            <a:avLst/>
          </a:prstGeom>
          <a:noFill/>
        </p:spPr>
        <p:txBody>
          <a:bodyPr wrap="square">
            <a:spAutoFit/>
          </a:bodyPr>
          <a:lstStyle/>
          <a:p>
            <a:pPr marL="342900" lvl="0" indent="-342900" algn="r" rtl="1">
              <a:spcAft>
                <a:spcPts val="600"/>
              </a:spcAft>
              <a:buClr>
                <a:prstClr val="black"/>
              </a:buClr>
              <a:buFont typeface="Symbol" panose="05050102010706020507" pitchFamily="18" charset="2"/>
              <a:buChar char=""/>
              <a:defRPr/>
            </a:pPr>
            <a:r>
              <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rPr>
              <a:t>בדידות, דלדול כוחות, שבר קהילתי או משפחתי, אשם, כעס.</a:t>
            </a:r>
          </a:p>
          <a:p>
            <a:pPr marL="342900" lvl="0" indent="-342900" algn="r" rtl="1">
              <a:spcAft>
                <a:spcPts val="600"/>
              </a:spcAft>
              <a:buClr>
                <a:prstClr val="black"/>
              </a:buClr>
              <a:buFont typeface="Symbol" panose="05050102010706020507" pitchFamily="18" charset="2"/>
              <a:buChar char=""/>
              <a:defRPr/>
            </a:pPr>
            <a:r>
              <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rPr>
              <a:t>חשיבה הישרדותית (למען עצמי ובני ביתי).</a:t>
            </a:r>
          </a:p>
          <a:p>
            <a:pPr marL="342900" lvl="0" indent="-342900" algn="r" rtl="1">
              <a:spcAft>
                <a:spcPts val="600"/>
              </a:spcAft>
              <a:buClr>
                <a:prstClr val="black"/>
              </a:buClr>
              <a:buFont typeface="Symbol" panose="05050102010706020507" pitchFamily="18" charset="2"/>
              <a:buChar char=""/>
              <a:defRPr/>
            </a:pPr>
            <a:r>
              <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rPr>
              <a:t>נטייה לבחור בדפוסי התמודדות ותיקים שלעיתים אינם  יעילים או שלא די בהם, וקושי להיפתח לערוצים חדשים.</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תיבת טקסט 2">
            <a:extLst>
              <a:ext uri="{FF2B5EF4-FFF2-40B4-BE49-F238E27FC236}">
                <a16:creationId xmlns:a16="http://schemas.microsoft.com/office/drawing/2014/main" id="{0617DD68-8F02-1DE0-2D1B-9787EA65DB1E}"/>
              </a:ext>
            </a:extLst>
          </p:cNvPr>
          <p:cNvSpPr txBox="1">
            <a:spLocks noChangeArrowheads="1"/>
          </p:cNvSpPr>
          <p:nvPr/>
        </p:nvSpPr>
        <p:spPr bwMode="auto">
          <a:xfrm flipH="1">
            <a:off x="1036158" y="4664189"/>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אתגרים לאורך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98275ED8-24A7-975A-C78D-C0E81B91E5E7}"/>
              </a:ext>
            </a:extLst>
          </p:cNvPr>
          <p:cNvSpPr txBox="1"/>
          <p:nvPr/>
        </p:nvSpPr>
        <p:spPr>
          <a:xfrm>
            <a:off x="6496442" y="5299832"/>
            <a:ext cx="5218293" cy="1394997"/>
          </a:xfrm>
          <a:prstGeom prst="rect">
            <a:avLst/>
          </a:prstGeom>
          <a:noFill/>
        </p:spPr>
        <p:txBody>
          <a:bodyPr wrap="square">
            <a:spAutoFit/>
          </a:bodyPr>
          <a:lstStyle/>
          <a:p>
            <a:pPr lvl="0" algn="r" rtl="1">
              <a:lnSpc>
                <a:spcPct val="107000"/>
              </a:lnSpc>
              <a:spcAft>
                <a:spcPts val="800"/>
              </a:spcAft>
              <a:defRPr/>
            </a:pPr>
            <a:r>
              <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rPr>
              <a:t>האדם ישאב כוחות וחוסן מקבוצות השייכות שלו, יצליח לתת מקום לתהליכים המקבילים; אדם בתוך עצמו, אדם וקהילה, אדם ומשפחה, ולקחת חלק בתהליכים המקבילים מתוך תחושת שייכות ומשמעות.</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תיבת טקסט 2">
            <a:extLst>
              <a:ext uri="{FF2B5EF4-FFF2-40B4-BE49-F238E27FC236}">
                <a16:creationId xmlns:a16="http://schemas.microsoft.com/office/drawing/2014/main" id="{F8A625AF-C36E-5E4F-9022-573D423338F2}"/>
              </a:ext>
            </a:extLst>
          </p:cNvPr>
          <p:cNvSpPr txBox="1">
            <a:spLocks noChangeArrowheads="1"/>
          </p:cNvSpPr>
          <p:nvPr/>
        </p:nvSpPr>
        <p:spPr bwMode="auto">
          <a:xfrm flipH="1">
            <a:off x="6413546" y="4990559"/>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מטרות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81C7C890-CC35-4615-B08A-44325FAF127B}"/>
              </a:ext>
            </a:extLst>
          </p:cNvPr>
          <p:cNvSpPr txBox="1"/>
          <p:nvPr/>
        </p:nvSpPr>
        <p:spPr>
          <a:xfrm>
            <a:off x="887656" y="818416"/>
            <a:ext cx="10229258" cy="3915559"/>
          </a:xfrm>
          <a:prstGeom prst="rect">
            <a:avLst/>
          </a:prstGeom>
          <a:noFill/>
        </p:spPr>
        <p:txBody>
          <a:bodyPr wrap="square">
            <a:spAutoFit/>
          </a:bodyPr>
          <a:lstStyle/>
          <a:p>
            <a:pPr algn="just" rtl="1">
              <a:lnSpc>
                <a:spcPct val="107000"/>
              </a:lnSpc>
              <a:spcAft>
                <a:spcPts val="800"/>
              </a:spcAft>
            </a:pPr>
            <a:r>
              <a:rPr kumimoji="0" lang="he-IL" sz="2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בשביל "החוסן</a:t>
            </a:r>
            <a:r>
              <a:rPr kumimoji="0" lang="he-IL" sz="2400" b="1" i="0" u="none" strike="noStrike" kern="1200" cap="none" spc="0" normalizeH="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ה</a:t>
            </a:r>
            <a:r>
              <a:rPr kumimoji="0" lang="he-IL" sz="2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אישי-משפחתי-קהילתי" נשאף לחזק חוויית שייכות, משמעות ושליטה </a:t>
            </a:r>
            <a:br>
              <a:rPr kumimoji="0" lang="en-US" sz="2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ונקדם "נרטיב מיטיב" על מנת לחזק את כוחות התמודדות של הפרט והקהילה. </a:t>
            </a:r>
            <a:r>
              <a:rPr kumimoji="0" lang="he-IL"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r"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יכולת העמידות וההתמודדות תלויה ביכולת הקהילה והפרטים לזהות כי הם ניצבים בפני מצב חדש</a:t>
            </a:r>
            <a:r>
              <a:rPr lang="he-IL" sz="2200" dirty="0">
                <a:latin typeface="Calibri" panose="020F0502020204030204" pitchFamily="34" charset="0"/>
                <a:ea typeface="Calibri" panose="020F0502020204030204" pitchFamily="34" charset="0"/>
                <a:cs typeface="Calibri" panose="020F0502020204030204" pitchFamily="34" charset="0"/>
              </a:rPr>
              <a:t> ושבכוחם </a:t>
            </a: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להשתמש בכישורים קיימים או לחילופין לייצר חדשים. </a:t>
            </a:r>
          </a:p>
          <a:p>
            <a:pPr marL="342900" marR="0" lvl="0" indent="-342900" algn="r"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תהליך פיתוח חוסן קהילתי יוסיף ללכידות, לאחווה, לחברות ויתרום ליצירת מעגלי תמיכה, מעורבות ומסוגלות החיוניים לקהילה ולפרטיה. </a:t>
            </a: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יצירת מרחבים שמאפשרים תהליכי בירור אישי, זיהוי נטיות לב, התחברות לחוזקות</a:t>
            </a: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lang="he-IL" sz="2200" dirty="0">
                <a:latin typeface="Calibri" panose="020F0502020204030204" pitchFamily="34" charset="0"/>
                <a:ea typeface="Calibri" panose="020F0502020204030204" pitchFamily="34" charset="0"/>
                <a:cs typeface="Calibri" panose="020F0502020204030204" pitchFamily="34" charset="0"/>
              </a:rPr>
              <a:t>עידוד</a:t>
            </a: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עשייה, בחירה, </a:t>
            </a:r>
            <a:r>
              <a:rPr kumimoji="0" lang="he-IL" sz="2200" b="0"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פעלנות</a:t>
            </a: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מסוגלות לתרום לאחרים ולפעול למענם</a:t>
            </a:r>
            <a:endParaRPr lang="he-IL" sz="22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חיזוק תחושת המשמעות של האדם בקהילה אליה הוא שייך</a:t>
            </a:r>
            <a:endParaRPr kumimoji="0" lang="en-US"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60D86467-5CD6-51DE-981F-306D4A341F75}"/>
              </a:ext>
              <a:ext uri="{C183D7F6-B498-43B3-948B-1728B52AA6E4}">
                <adec:decorative xmlns:adec="http://schemas.microsoft.com/office/drawing/2017/decorative" val="1"/>
              </a:ext>
            </a:extLst>
          </p:cNvPr>
          <p:cNvSpPr/>
          <p:nvPr/>
        </p:nvSpPr>
        <p:spPr>
          <a:xfrm>
            <a:off x="5786651" y="-3011471"/>
            <a:ext cx="6075043" cy="3731141"/>
          </a:xfrm>
          <a:prstGeom prst="roundRect">
            <a:avLst/>
          </a:prstGeom>
          <a:solidFill>
            <a:srgbClr val="FA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כותרת 3">
            <a:extLst>
              <a:ext uri="{FF2B5EF4-FFF2-40B4-BE49-F238E27FC236}">
                <a16:creationId xmlns:a16="http://schemas.microsoft.com/office/drawing/2014/main" id="{8D3E72AA-0115-4602-9B7F-C8C9BA36FEF5}"/>
              </a:ext>
            </a:extLst>
          </p:cNvPr>
          <p:cNvSpPr txBox="1">
            <a:spLocks/>
          </p:cNvSpPr>
          <p:nvPr/>
        </p:nvSpPr>
        <p:spPr>
          <a:xfrm>
            <a:off x="6093732" y="-86933"/>
            <a:ext cx="5460879" cy="742164"/>
          </a:xfrm>
          <a:prstGeom prst="rect">
            <a:avLst/>
          </a:prstGeom>
        </p:spPr>
        <p:txBody>
          <a:bodyPr vert="horz" lIns="91440" tIns="45720" rIns="91440" bIns="45720" rtlCol="1" anchor="ctr">
            <a:normAutofit fontScale="92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שביל החוסן האישי, המשפחתי, הקהילתי</a:t>
            </a:r>
          </a:p>
        </p:txBody>
      </p:sp>
    </p:spTree>
    <p:extLst>
      <p:ext uri="{BB962C8B-B14F-4D97-AF65-F5344CB8AC3E}">
        <p14:creationId xmlns:p14="http://schemas.microsoft.com/office/powerpoint/2010/main" val="60196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p:bldP spid="23" grpId="0"/>
      <p:bldP spid="11"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02936-B9A5-81E7-52AC-C27F9D5DB3D1}"/>
            </a:ext>
          </a:extLst>
        </p:cNvPr>
        <p:cNvGrpSpPr/>
        <p:nvPr/>
      </p:nvGrpSpPr>
      <p:grpSpPr>
        <a:xfrm>
          <a:off x="0" y="0"/>
          <a:ext cx="0" cy="0"/>
          <a:chOff x="0" y="0"/>
          <a:chExt cx="0" cy="0"/>
        </a:xfrm>
      </p:grpSpPr>
      <p:sp>
        <p:nvSpPr>
          <p:cNvPr id="8" name="Freeform 4">
            <a:extLst>
              <a:ext uri="{FF2B5EF4-FFF2-40B4-BE49-F238E27FC236}">
                <a16:creationId xmlns:a16="http://schemas.microsoft.com/office/drawing/2014/main" id="{22AC128E-4DEE-DF69-A3D3-AF88C0D7DAC8}"/>
              </a:ext>
              <a:ext uri="{C183D7F6-B498-43B3-948B-1728B52AA6E4}">
                <adec:decorative xmlns:adec="http://schemas.microsoft.com/office/drawing/2017/decorative" val="1"/>
              </a:ext>
            </a:extLst>
          </p:cNvPr>
          <p:cNvSpPr/>
          <p:nvPr/>
        </p:nvSpPr>
        <p:spPr>
          <a:xfrm rot="10800000" flipV="1">
            <a:off x="674914" y="4324075"/>
            <a:ext cx="5625824" cy="2186287"/>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4">
            <a:extLst>
              <a:ext uri="{FF2B5EF4-FFF2-40B4-BE49-F238E27FC236}">
                <a16:creationId xmlns:a16="http://schemas.microsoft.com/office/drawing/2014/main" id="{929DFF66-C387-2F3E-E472-23E962AF28ED}"/>
              </a:ext>
              <a:ext uri="{C183D7F6-B498-43B3-948B-1728B52AA6E4}">
                <adec:decorative xmlns:adec="http://schemas.microsoft.com/office/drawing/2017/decorative" val="1"/>
              </a:ext>
            </a:extLst>
          </p:cNvPr>
          <p:cNvSpPr/>
          <p:nvPr/>
        </p:nvSpPr>
        <p:spPr>
          <a:xfrm flipV="1">
            <a:off x="6803838" y="3753146"/>
            <a:ext cx="5057856" cy="2214587"/>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לבן 1">
            <a:extLst>
              <a:ext uri="{FF2B5EF4-FFF2-40B4-BE49-F238E27FC236}">
                <a16:creationId xmlns:a16="http://schemas.microsoft.com/office/drawing/2014/main" id="{20A9D09D-DDD0-692E-F612-FA8BA4EB4322}"/>
              </a:ext>
              <a:ext uri="{C183D7F6-B498-43B3-948B-1728B52AA6E4}">
                <adec:decorative xmlns:adec="http://schemas.microsoft.com/office/drawing/2017/decorative" val="1"/>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a:extLst>
              <a:ext uri="{FF2B5EF4-FFF2-40B4-BE49-F238E27FC236}">
                <a16:creationId xmlns:a16="http://schemas.microsoft.com/office/drawing/2014/main" id="{59C49F38-21B2-54C5-3389-F205D28529AC}"/>
              </a:ext>
              <a:ext uri="{C183D7F6-B498-43B3-948B-1728B52AA6E4}">
                <adec:decorative xmlns:adec="http://schemas.microsoft.com/office/drawing/2017/decorative" val="1"/>
              </a:ext>
            </a:extLst>
          </p:cNvPr>
          <p:cNvPicPr>
            <a:picLocks noChangeAspect="1"/>
          </p:cNvPicPr>
          <p:nvPr/>
        </p:nvPicPr>
        <p:blipFill>
          <a:blip r:embed="rId7" cstate="hqprint">
            <a:duotone>
              <a:schemeClr val="accent2">
                <a:shade val="45000"/>
                <a:satMod val="135000"/>
              </a:schemeClr>
              <a:prstClr val="white"/>
            </a:duotone>
            <a:extLst>
              <a:ext uri="{28A0092B-C50C-407E-A947-70E740481C1C}">
                <a14:useLocalDpi xmlns:a14="http://schemas.microsoft.com/office/drawing/2010/main" val="0"/>
              </a:ext>
            </a:extLst>
          </a:blip>
          <a:srcRect r="39773" b="51905"/>
          <a:stretch/>
        </p:blipFill>
        <p:spPr>
          <a:xfrm rot="18225007">
            <a:off x="-1887621" y="2413339"/>
            <a:ext cx="3697589" cy="1968501"/>
          </a:xfrm>
          <a:prstGeom prst="rect">
            <a:avLst/>
          </a:prstGeom>
        </p:spPr>
      </p:pic>
      <p:pic>
        <p:nvPicPr>
          <p:cNvPr id="17" name="תמונה 16">
            <a:extLst>
              <a:ext uri="{FF2B5EF4-FFF2-40B4-BE49-F238E27FC236}">
                <a16:creationId xmlns:a16="http://schemas.microsoft.com/office/drawing/2014/main" id="{A57305BF-E5BD-267F-1FCF-DEA865B42E7B}"/>
              </a:ext>
              <a:ext uri="{C183D7F6-B498-43B3-948B-1728B52AA6E4}">
                <adec:decorative xmlns:adec="http://schemas.microsoft.com/office/drawing/2017/decorative" val="1"/>
              </a:ext>
            </a:extLst>
          </p:cNvPr>
          <p:cNvPicPr>
            <a:picLocks noChangeAspect="1"/>
          </p:cNvPicPr>
          <p:nvPr/>
        </p:nvPicPr>
        <p:blipFill>
          <a:blip r:embed="rId7"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7208602">
            <a:off x="10254893" y="-724640"/>
            <a:ext cx="3697589" cy="1968501"/>
          </a:xfrm>
          <a:prstGeom prst="rect">
            <a:avLst/>
          </a:prstGeom>
        </p:spPr>
      </p:pic>
      <p:sp>
        <p:nvSpPr>
          <p:cNvPr id="22" name="תיבת טקסט 21">
            <a:extLst>
              <a:ext uri="{FF2B5EF4-FFF2-40B4-BE49-F238E27FC236}">
                <a16:creationId xmlns:a16="http://schemas.microsoft.com/office/drawing/2014/main" id="{E6251E7C-D85B-A14B-C79F-CB645214ED9F}"/>
              </a:ext>
            </a:extLst>
          </p:cNvPr>
          <p:cNvSpPr txBox="1"/>
          <p:nvPr/>
        </p:nvSpPr>
        <p:spPr>
          <a:xfrm>
            <a:off x="295564" y="4626148"/>
            <a:ext cx="5959943" cy="1471941"/>
          </a:xfrm>
          <a:prstGeom prst="rect">
            <a:avLst/>
          </a:prstGeom>
          <a:noFill/>
        </p:spPr>
        <p:txBody>
          <a:bodyPr wrap="square">
            <a:spAutoFit/>
          </a:bodyPr>
          <a:lstStyle/>
          <a:p>
            <a:pPr marL="342900" marR="0" lvl="0" indent="-342900" algn="r" defTabSz="914400" rtl="1" eaLnBrk="1" fontAlgn="auto" latinLnBrk="0" hangingPunct="1">
              <a:lnSpc>
                <a:spcPct val="107000"/>
              </a:lnSpc>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האדם נדרש לסבלנות, לנחישות ובעיקר לחמלה עצמית </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כדי לאפשר לעצמו את החשיבה הגמישה ואת ההתמדה</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r" defTabSz="914400" rtl="1" eaLnBrk="1" fontAlgn="auto" latinLnBrk="0" hangingPunct="1">
              <a:lnSpc>
                <a:spcPct val="107000"/>
              </a:lnSpc>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יתכן שייווצר פער בין הדרישות התפקודיות של המציאות </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לבין קצב ההתאוששות</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תיבת טקסט 2">
            <a:extLst>
              <a:ext uri="{FF2B5EF4-FFF2-40B4-BE49-F238E27FC236}">
                <a16:creationId xmlns:a16="http://schemas.microsoft.com/office/drawing/2014/main" id="{2BD0A2E4-7963-935B-62BA-CCA5A5A20960}"/>
              </a:ext>
            </a:extLst>
          </p:cNvPr>
          <p:cNvSpPr txBox="1">
            <a:spLocks noChangeArrowheads="1"/>
          </p:cNvSpPr>
          <p:nvPr/>
        </p:nvSpPr>
        <p:spPr bwMode="auto">
          <a:xfrm flipH="1">
            <a:off x="1051822" y="4310927"/>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אתגרים לאורך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תיבת טקסט 15">
            <a:extLst>
              <a:ext uri="{FF2B5EF4-FFF2-40B4-BE49-F238E27FC236}">
                <a16:creationId xmlns:a16="http://schemas.microsoft.com/office/drawing/2014/main" id="{49255D4F-4D11-86AF-5EF6-D3802E083BA7}"/>
              </a:ext>
            </a:extLst>
          </p:cNvPr>
          <p:cNvSpPr txBox="1"/>
          <p:nvPr/>
        </p:nvSpPr>
        <p:spPr>
          <a:xfrm>
            <a:off x="6705079" y="4977865"/>
            <a:ext cx="5057856" cy="736355"/>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האדם יצליח ליצור לעצמו מרחב פנימי שבתוכו יוכל להתמסר לצרכים, לרצונות, לחלומות, לדמיון, לפשטות.</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תיבת טקסט 2">
            <a:extLst>
              <a:ext uri="{FF2B5EF4-FFF2-40B4-BE49-F238E27FC236}">
                <a16:creationId xmlns:a16="http://schemas.microsoft.com/office/drawing/2014/main" id="{863E7980-9055-428F-2098-E50E8DA6419D}"/>
              </a:ext>
            </a:extLst>
          </p:cNvPr>
          <p:cNvSpPr txBox="1">
            <a:spLocks noChangeArrowheads="1"/>
          </p:cNvSpPr>
          <p:nvPr/>
        </p:nvSpPr>
        <p:spPr bwMode="auto">
          <a:xfrm flipH="1">
            <a:off x="6887337" y="4486042"/>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מטרות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C24A712F-F9F7-550C-48AD-2FEBFF354AC7}"/>
              </a:ext>
            </a:extLst>
          </p:cNvPr>
          <p:cNvSpPr txBox="1"/>
          <p:nvPr/>
        </p:nvSpPr>
        <p:spPr>
          <a:xfrm>
            <a:off x="133650" y="865417"/>
            <a:ext cx="10913041" cy="3018712"/>
          </a:xfrm>
          <a:prstGeom prst="rect">
            <a:avLst/>
          </a:prstGeom>
          <a:noFill/>
        </p:spPr>
        <p:txBody>
          <a:bodyPr wrap="square">
            <a:spAutoFit/>
          </a:bodyPr>
          <a:lstStyle/>
          <a:p>
            <a:pPr algn="r" rtl="1">
              <a:lnSpc>
                <a:spcPct val="107000"/>
              </a:lnSpc>
              <a:spcAft>
                <a:spcPts val="800"/>
              </a:spcAft>
              <a:defRPr/>
            </a:pPr>
            <a:r>
              <a:rPr lang="he-IL" sz="2400" b="1" dirty="0">
                <a:solidFill>
                  <a:prstClr val="black"/>
                </a:solidFill>
                <a:latin typeface="Calibri" panose="020F0502020204030204" pitchFamily="34" charset="0"/>
                <a:ea typeface="Calibri" panose="020F0502020204030204" pitchFamily="34" charset="0"/>
                <a:cs typeface="Calibri" panose="020F0502020204030204" pitchFamily="34" charset="0"/>
              </a:rPr>
              <a:t>ב"שביל מרחב ההתחברות" ובמקביל לחזרה לתפקוד, נעודד את אנשי החינוך ואת התלמידים ליצור, לשהות, לנשום, לשחק, להתחבר לעצמם, לדמיין, לחלום ולהסתגל באופן גמיש </a:t>
            </a:r>
            <a:b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he-IL" sz="2400" b="1" dirty="0">
                <a:solidFill>
                  <a:prstClr val="black"/>
                </a:solidFill>
                <a:latin typeface="Calibri" panose="020F0502020204030204" pitchFamily="34" charset="0"/>
                <a:ea typeface="Calibri" panose="020F0502020204030204" pitchFamily="34" charset="0"/>
                <a:cs typeface="Calibri" panose="020F0502020204030204" pitchFamily="34" charset="0"/>
              </a:rPr>
              <a:t>למציאות המשתנה.</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800"/>
              </a:spcAft>
              <a:buFont typeface="Symbol" panose="05050102010706020507" pitchFamily="18" charset="2"/>
              <a:buChar char="¬"/>
              <a:defRPr/>
            </a:pPr>
            <a:r>
              <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rPr>
              <a:t>נאפשר הזדמנויות לשקט, ליצירתיות ולדמיון.</a:t>
            </a:r>
          </a:p>
          <a:p>
            <a:pPr marL="342900" lvl="0" indent="-342900" algn="r" rtl="1">
              <a:lnSpc>
                <a:spcPct val="107000"/>
              </a:lnSpc>
              <a:spcAft>
                <a:spcPts val="800"/>
              </a:spcAft>
              <a:buFont typeface="Symbol" panose="05050102010706020507" pitchFamily="18" charset="2"/>
              <a:buChar char="¬"/>
              <a:defRPr/>
            </a:pPr>
            <a:r>
              <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rPr>
              <a:t>נעודד פעילויות שיעבירו מסר שאנחנו בתהליך של התרגלות ושזה בסדר שבשגרה שלנו יש במקביל גם </a:t>
            </a:r>
            <a:r>
              <a:rPr lang="he-IL" sz="2200" b="1" dirty="0">
                <a:solidFill>
                  <a:prstClr val="black"/>
                </a:solidFill>
                <a:latin typeface="Calibri" panose="020F0502020204030204" pitchFamily="34" charset="0"/>
                <a:ea typeface="Calibri" panose="020F0502020204030204" pitchFamily="34" charset="0"/>
                <a:cs typeface="Calibri" panose="020F0502020204030204" pitchFamily="34" charset="0"/>
              </a:rPr>
              <a:t>רגעי תפקוד</a:t>
            </a:r>
            <a:r>
              <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rPr>
              <a:t> וגם </a:t>
            </a:r>
            <a:r>
              <a:rPr lang="he-IL" sz="2200" b="1" dirty="0">
                <a:solidFill>
                  <a:prstClr val="black"/>
                </a:solidFill>
                <a:latin typeface="Calibri" panose="020F0502020204030204" pitchFamily="34" charset="0"/>
                <a:ea typeface="Calibri" panose="020F0502020204030204" pitchFamily="34" charset="0"/>
                <a:cs typeface="Calibri" panose="020F0502020204030204" pitchFamily="34" charset="0"/>
              </a:rPr>
              <a:t>רגעי עיבוד </a:t>
            </a:r>
            <a:r>
              <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rPr>
              <a:t>- פעילויות משחק, יצירה, חיבור לטבע, מוזיקה ודמיון </a:t>
            </a:r>
          </a:p>
          <a:p>
            <a:pPr marL="342900" lvl="0" indent="-342900" algn="r" rtl="1">
              <a:lnSpc>
                <a:spcPct val="107000"/>
              </a:lnSpc>
              <a:spcAft>
                <a:spcPts val="800"/>
              </a:spcAft>
              <a:buFont typeface="Symbol" panose="05050102010706020507" pitchFamily="18" charset="2"/>
              <a:buChar char="¬"/>
              <a:defRPr/>
            </a:pPr>
            <a:r>
              <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rPr>
              <a:t>פעילויות שיאפשרו להיזכר בכוחות האישיים ולהשיב את תחושת השייכות ואת האמון בשגרה. </a:t>
            </a:r>
          </a:p>
        </p:txBody>
      </p:sp>
      <p:sp>
        <p:nvSpPr>
          <p:cNvPr id="4" name="מלבן: פינות מעוגלות 3">
            <a:extLst>
              <a:ext uri="{FF2B5EF4-FFF2-40B4-BE49-F238E27FC236}">
                <a16:creationId xmlns:a16="http://schemas.microsoft.com/office/drawing/2014/main" id="{D3C15654-2C39-ECCF-DC7F-2AC4F8B7FC06}"/>
              </a:ext>
              <a:ext uri="{C183D7F6-B498-43B3-948B-1728B52AA6E4}">
                <adec:decorative xmlns:adec="http://schemas.microsoft.com/office/drawing/2017/decorative" val="1"/>
              </a:ext>
            </a:extLst>
          </p:cNvPr>
          <p:cNvSpPr/>
          <p:nvPr/>
        </p:nvSpPr>
        <p:spPr>
          <a:xfrm>
            <a:off x="8085221" y="-3011471"/>
            <a:ext cx="3776473" cy="3731141"/>
          </a:xfrm>
          <a:prstGeom prst="roundRect">
            <a:avLst/>
          </a:prstGeom>
          <a:solidFill>
            <a:srgbClr val="FA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כותרת 3">
            <a:extLst>
              <a:ext uri="{FF2B5EF4-FFF2-40B4-BE49-F238E27FC236}">
                <a16:creationId xmlns:a16="http://schemas.microsoft.com/office/drawing/2014/main" id="{EC385AED-4810-49F1-9471-E47981F05ED7}"/>
              </a:ext>
            </a:extLst>
          </p:cNvPr>
          <p:cNvSpPr txBox="1">
            <a:spLocks/>
          </p:cNvSpPr>
          <p:nvPr/>
        </p:nvSpPr>
        <p:spPr>
          <a:xfrm>
            <a:off x="7243017" y="-35228"/>
            <a:ext cx="5460879" cy="742164"/>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שביל מרחב ההתחברות</a:t>
            </a:r>
          </a:p>
        </p:txBody>
      </p:sp>
    </p:spTree>
    <p:extLst>
      <p:ext uri="{BB962C8B-B14F-4D97-AF65-F5344CB8AC3E}">
        <p14:creationId xmlns:p14="http://schemas.microsoft.com/office/powerpoint/2010/main" val="22313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2" grpId="0"/>
      <p:bldP spid="6" grpId="0"/>
      <p:bldP spid="16"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70F8B-EEED-A0FA-662D-A94BFB9D639C}"/>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30B5B274-C562-F764-2E76-46082AFAF2D0}"/>
              </a:ext>
              <a:ext uri="{C183D7F6-B498-43B3-948B-1728B52AA6E4}">
                <adec:decorative xmlns:adec="http://schemas.microsoft.com/office/drawing/2017/decorative" val="1"/>
              </a:ext>
            </a:extLst>
          </p:cNvPr>
          <p:cNvSpPr/>
          <p:nvPr/>
        </p:nvSpPr>
        <p:spPr>
          <a:xfrm rot="10800000" flipV="1">
            <a:off x="295560" y="4056420"/>
            <a:ext cx="6954325" cy="2877780"/>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Freeform 4">
            <a:extLst>
              <a:ext uri="{FF2B5EF4-FFF2-40B4-BE49-F238E27FC236}">
                <a16:creationId xmlns:a16="http://schemas.microsoft.com/office/drawing/2014/main" id="{8376753D-0456-8531-6559-9FD56B2883D8}"/>
              </a:ext>
              <a:ext uri="{C183D7F6-B498-43B3-948B-1728B52AA6E4}">
                <adec:decorative xmlns:adec="http://schemas.microsoft.com/office/drawing/2017/decorative" val="1"/>
              </a:ext>
            </a:extLst>
          </p:cNvPr>
          <p:cNvSpPr/>
          <p:nvPr/>
        </p:nvSpPr>
        <p:spPr>
          <a:xfrm flipV="1">
            <a:off x="7306404" y="3949087"/>
            <a:ext cx="4664147" cy="2513289"/>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לבן 1">
            <a:extLst>
              <a:ext uri="{FF2B5EF4-FFF2-40B4-BE49-F238E27FC236}">
                <a16:creationId xmlns:a16="http://schemas.microsoft.com/office/drawing/2014/main" id="{71B22165-8A81-D523-069E-14556F6B2FD7}"/>
              </a:ext>
              <a:ext uri="{C183D7F6-B498-43B3-948B-1728B52AA6E4}">
                <adec:decorative xmlns:adec="http://schemas.microsoft.com/office/drawing/2017/decorative" val="1"/>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a:extLst>
              <a:ext uri="{FF2B5EF4-FFF2-40B4-BE49-F238E27FC236}">
                <a16:creationId xmlns:a16="http://schemas.microsoft.com/office/drawing/2014/main" id="{B4D9E4C6-AA95-F7E7-B8CA-5EE531E58267}"/>
              </a:ext>
              <a:ext uri="{C183D7F6-B498-43B3-948B-1728B52AA6E4}">
                <adec:decorative xmlns:adec="http://schemas.microsoft.com/office/drawing/2017/decorative" val="1"/>
              </a:ext>
            </a:extLst>
          </p:cNvPr>
          <p:cNvPicPr>
            <a:picLocks noChangeAspect="1"/>
          </p:cNvPicPr>
          <p:nvPr/>
        </p:nvPicPr>
        <p:blipFill>
          <a:blip r:embed="rId7" cstate="hqprint">
            <a:duotone>
              <a:schemeClr val="accent2">
                <a:shade val="45000"/>
                <a:satMod val="135000"/>
              </a:schemeClr>
              <a:prstClr val="white"/>
            </a:duotone>
            <a:extLst>
              <a:ext uri="{28A0092B-C50C-407E-A947-70E740481C1C}">
                <a14:useLocalDpi xmlns:a14="http://schemas.microsoft.com/office/drawing/2010/main" val="0"/>
              </a:ext>
            </a:extLst>
          </a:blip>
          <a:srcRect r="39773" b="51905"/>
          <a:stretch/>
        </p:blipFill>
        <p:spPr>
          <a:xfrm rot="18225007">
            <a:off x="-1887621" y="2413339"/>
            <a:ext cx="3697589" cy="1968501"/>
          </a:xfrm>
          <a:prstGeom prst="rect">
            <a:avLst/>
          </a:prstGeom>
        </p:spPr>
      </p:pic>
      <p:sp>
        <p:nvSpPr>
          <p:cNvPr id="14" name="תיבת טקסט 2">
            <a:extLst>
              <a:ext uri="{FF2B5EF4-FFF2-40B4-BE49-F238E27FC236}">
                <a16:creationId xmlns:a16="http://schemas.microsoft.com/office/drawing/2014/main" id="{3A460612-578D-0BF7-C27D-89A116B13302}"/>
              </a:ext>
            </a:extLst>
          </p:cNvPr>
          <p:cNvSpPr txBox="1">
            <a:spLocks noChangeArrowheads="1"/>
          </p:cNvSpPr>
          <p:nvPr/>
        </p:nvSpPr>
        <p:spPr bwMode="auto">
          <a:xfrm flipH="1">
            <a:off x="6999483" y="4485354"/>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מטרות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תיבת טקסט 15">
            <a:extLst>
              <a:ext uri="{FF2B5EF4-FFF2-40B4-BE49-F238E27FC236}">
                <a16:creationId xmlns:a16="http://schemas.microsoft.com/office/drawing/2014/main" id="{DDB12873-BB9A-072A-AD08-15F2ECBE214A}"/>
              </a:ext>
            </a:extLst>
          </p:cNvPr>
          <p:cNvSpPr txBox="1"/>
          <p:nvPr/>
        </p:nvSpPr>
        <p:spPr>
          <a:xfrm>
            <a:off x="6882809" y="4902358"/>
            <a:ext cx="5057857" cy="1394997"/>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האדם והקהילה יצליחו ליצור לעצמם חיבורים </a:t>
            </a:r>
            <a:b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וקשרים בין העבר, ההווה והעתיד הודות לנוכחות העקבית של מערכות התמיכה החינוכית, וירגישו </a:t>
            </a:r>
            <a:b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שהם אינם לבד בתהליך ההתמודדות.</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תמונה 16" descr="תמונה שמכילה גרפיקה, עיצוב גרפי, כוכב, עיצוב&#10;&#10;התיאור נוצר באופן אוטומטי">
            <a:extLst>
              <a:ext uri="{FF2B5EF4-FFF2-40B4-BE49-F238E27FC236}">
                <a16:creationId xmlns:a16="http://schemas.microsoft.com/office/drawing/2014/main" id="{5B480F75-4791-8B1D-F1DE-4677F9F66366}"/>
              </a:ext>
            </a:extLst>
          </p:cNvPr>
          <p:cNvPicPr>
            <a:picLocks noChangeAspect="1"/>
          </p:cNvPicPr>
          <p:nvPr/>
        </p:nvPicPr>
        <p:blipFill>
          <a:blip r:embed="rId7"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7208602">
            <a:off x="10254893" y="-724640"/>
            <a:ext cx="3697589" cy="1968501"/>
          </a:xfrm>
          <a:prstGeom prst="rect">
            <a:avLst/>
          </a:prstGeom>
        </p:spPr>
      </p:pic>
      <p:sp>
        <p:nvSpPr>
          <p:cNvPr id="22" name="תיבת טקסט 21">
            <a:extLst>
              <a:ext uri="{FF2B5EF4-FFF2-40B4-BE49-F238E27FC236}">
                <a16:creationId xmlns:a16="http://schemas.microsoft.com/office/drawing/2014/main" id="{4A8CF6F2-45D9-CABF-88A2-857EEEC46711}"/>
              </a:ext>
            </a:extLst>
          </p:cNvPr>
          <p:cNvSpPr txBox="1"/>
          <p:nvPr/>
        </p:nvSpPr>
        <p:spPr>
          <a:xfrm>
            <a:off x="295559" y="4408428"/>
            <a:ext cx="6921667" cy="1708160"/>
          </a:xfrm>
          <a:prstGeom prst="rect">
            <a:avLst/>
          </a:prstGeom>
          <a:noFill/>
        </p:spPr>
        <p:txBody>
          <a:bodyPr wrap="square">
            <a:spAutoFit/>
          </a:bodyPr>
          <a:lstStyle/>
          <a:p>
            <a:pPr marL="342900" marR="0" lvl="0" indent="-342900" algn="r" defTabSz="914400" rtl="1" eaLnBrk="1" fontAlgn="auto" latinLnBrk="0" hangingPunct="1">
              <a:spcBef>
                <a:spcPts val="0"/>
              </a:spcBef>
              <a:spcAft>
                <a:spcPts val="600"/>
              </a:spcAft>
              <a:buClr>
                <a:prstClr val="black"/>
              </a:buClr>
              <a:buSzTx/>
              <a:buFont typeface="Symbol" panose="05050102010706020507" pitchFamily="18" charset="2"/>
              <a:buChar char=""/>
              <a:tabLst/>
              <a:defRPr/>
            </a:pPr>
            <a:r>
              <a:rPr kumimoji="0" lang="he-IL"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המשאלה של האדם או הקהילה להגדיר לעצמם מי הם שואפים להיות מעכשיו.</a:t>
            </a:r>
          </a:p>
          <a:p>
            <a:pPr marL="342900" marR="0" lvl="0" indent="-342900" algn="r" defTabSz="914400" rtl="1" eaLnBrk="1" fontAlgn="auto" latinLnBrk="0" hangingPunct="1">
              <a:spcBef>
                <a:spcPts val="0"/>
              </a:spcBef>
              <a:spcAft>
                <a:spcPts val="600"/>
              </a:spcAft>
              <a:buClr>
                <a:prstClr val="black"/>
              </a:buClr>
              <a:buSzTx/>
              <a:buFont typeface="Symbol" panose="05050102010706020507" pitchFamily="18" charset="2"/>
              <a:buChar char=""/>
              <a:tabLst/>
              <a:defRPr/>
            </a:pPr>
            <a:r>
              <a:rPr kumimoji="0" lang="he-IL"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כדי להכיר בשינויים האדם או הקהילה יצטרכו להיזכר במי ומה שהיו </a:t>
            </a:r>
            <a:b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טרם המלחמה.</a:t>
            </a:r>
          </a:p>
          <a:p>
            <a:pPr marL="342900" marR="0" lvl="0" indent="-342900" algn="r" defTabSz="914400" rtl="1" eaLnBrk="1" fontAlgn="auto" latinLnBrk="0" hangingPunct="1">
              <a:spcBef>
                <a:spcPts val="0"/>
              </a:spcBef>
              <a:spcAft>
                <a:spcPts val="600"/>
              </a:spcAft>
              <a:buClr>
                <a:prstClr val="black"/>
              </a:buClr>
              <a:buSzTx/>
              <a:buFont typeface="Symbol" panose="05050102010706020507" pitchFamily="18" charset="2"/>
              <a:buChar char=""/>
              <a:tabLst/>
              <a:defRPr/>
            </a:pPr>
            <a:r>
              <a:rPr kumimoji="0" lang="he-IL"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השאיפה של האדם או הקהילה ליצור גשר לעתיד במציאות משתנה.  </a:t>
            </a:r>
          </a:p>
          <a:p>
            <a:pPr marL="342900" marR="0" lvl="0" indent="-342900" algn="r" defTabSz="914400" rtl="1" eaLnBrk="1" fontAlgn="auto" latinLnBrk="0" hangingPunct="1">
              <a:spcBef>
                <a:spcPts val="0"/>
              </a:spcBef>
              <a:spcAft>
                <a:spcPts val="600"/>
              </a:spcAft>
              <a:buClr>
                <a:prstClr val="black"/>
              </a:buClr>
              <a:buSzTx/>
              <a:buFont typeface="Symbol" panose="05050102010706020507" pitchFamily="18" charset="2"/>
              <a:buChar char=""/>
              <a:tabLst/>
              <a:defRPr/>
            </a:pPr>
            <a:r>
              <a:rPr kumimoji="0" lang="he-IL"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פרטים רבים בקהילה מתמודדים עם קושי.</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תיבת טקסט 2">
            <a:extLst>
              <a:ext uri="{FF2B5EF4-FFF2-40B4-BE49-F238E27FC236}">
                <a16:creationId xmlns:a16="http://schemas.microsoft.com/office/drawing/2014/main" id="{E7B31CBB-6BCC-2110-FAD9-F1AC3C24C6A5}"/>
              </a:ext>
            </a:extLst>
          </p:cNvPr>
          <p:cNvSpPr txBox="1">
            <a:spLocks noChangeArrowheads="1"/>
          </p:cNvSpPr>
          <p:nvPr/>
        </p:nvSpPr>
        <p:spPr bwMode="auto">
          <a:xfrm flipH="1">
            <a:off x="708752" y="4023689"/>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אתגרים לאורך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518F1EED-BE61-BD84-AE42-4AF405F5671F}"/>
              </a:ext>
            </a:extLst>
          </p:cNvPr>
          <p:cNvSpPr txBox="1"/>
          <p:nvPr/>
        </p:nvSpPr>
        <p:spPr>
          <a:xfrm>
            <a:off x="352078" y="865417"/>
            <a:ext cx="10773123" cy="3191002"/>
          </a:xfrm>
          <a:prstGeom prst="rect">
            <a:avLst/>
          </a:prstGeom>
          <a:noFill/>
        </p:spPr>
        <p:txBody>
          <a:bodyPr wrap="square">
            <a:spAutoFit/>
          </a:bodyPr>
          <a:lstStyle/>
          <a:p>
            <a:pPr algn="just" rtl="1">
              <a:lnSpc>
                <a:spcPct val="107000"/>
              </a:lnSpc>
              <a:spcAft>
                <a:spcPts val="800"/>
              </a:spcAft>
              <a:defRPr/>
            </a:pPr>
            <a:r>
              <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ב"שביל הליווי ארוך הטווח" אנו שואפים ללוות את הצוות ואת התלמידים בהתמודדותם, </a:t>
            </a:r>
            <a:b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לסייע להם ברגישות, בגמישות ובמקצועיות, לעודד אותם לרצף תפקודי ולחיזוק התקווה.</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ליווי חינוכי עקבי, רציף ונוכח לאורך זמן. </a:t>
            </a: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התאמת הליווי למאפיינים ולצרכים הייחודיים </a:t>
            </a: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עזרה בחיבור הרצפים וביצירת ודאות ותמיכה בתהליך השיקום וההתאוששות. </a:t>
            </a: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העברת מסרים של אכפתיות ואמפתיה, גילויי רגישות וגמישות לצד עידוד לחזרה לשגרה ולתפקוד מיטבי </a:t>
            </a: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חתירה מתמדת לשיח ולקשר עם התלמידים, הצוות והמשפחות ולאיתור צרכים שלעיתים סמויים מן העין.</a:t>
            </a:r>
          </a:p>
        </p:txBody>
      </p:sp>
      <p:sp>
        <p:nvSpPr>
          <p:cNvPr id="3" name="מלבן: פינות מעוגלות 2">
            <a:extLst>
              <a:ext uri="{FF2B5EF4-FFF2-40B4-BE49-F238E27FC236}">
                <a16:creationId xmlns:a16="http://schemas.microsoft.com/office/drawing/2014/main" id="{D8DF3054-9BA3-C128-FA21-09BC98E8D3F3}"/>
              </a:ext>
              <a:ext uri="{C183D7F6-B498-43B3-948B-1728B52AA6E4}">
                <adec:decorative xmlns:adec="http://schemas.microsoft.com/office/drawing/2017/decorative" val="1"/>
              </a:ext>
            </a:extLst>
          </p:cNvPr>
          <p:cNvSpPr/>
          <p:nvPr/>
        </p:nvSpPr>
        <p:spPr>
          <a:xfrm>
            <a:off x="4212470" y="-3011471"/>
            <a:ext cx="3776473" cy="3731141"/>
          </a:xfrm>
          <a:prstGeom prst="roundRect">
            <a:avLst/>
          </a:prstGeom>
          <a:solidFill>
            <a:srgbClr val="FA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כותרת 3">
            <a:extLst>
              <a:ext uri="{FF2B5EF4-FFF2-40B4-BE49-F238E27FC236}">
                <a16:creationId xmlns:a16="http://schemas.microsoft.com/office/drawing/2014/main" id="{28A148D8-0835-4910-BF00-070E21F83CFC}"/>
              </a:ext>
            </a:extLst>
          </p:cNvPr>
          <p:cNvSpPr txBox="1">
            <a:spLocks/>
          </p:cNvSpPr>
          <p:nvPr/>
        </p:nvSpPr>
        <p:spPr>
          <a:xfrm>
            <a:off x="3365560" y="-41768"/>
            <a:ext cx="5460879" cy="742164"/>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שביל הליווי ארוך הטווח</a:t>
            </a:r>
          </a:p>
        </p:txBody>
      </p:sp>
    </p:spTree>
    <p:extLst>
      <p:ext uri="{BB962C8B-B14F-4D97-AF65-F5344CB8AC3E}">
        <p14:creationId xmlns:p14="http://schemas.microsoft.com/office/powerpoint/2010/main" val="234592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4" grpId="0"/>
      <p:bldP spid="16" grpId="0"/>
      <p:bldP spid="22"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738411" y="-388066"/>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3">
            <a:extLst>
              <a:ext uri="{C183D7F6-B498-43B3-948B-1728B52AA6E4}">
                <adec:decorative xmlns:adec="http://schemas.microsoft.com/office/drawing/2017/decorative" val="1"/>
              </a:ext>
            </a:extLst>
          </p:cNvPr>
          <p:cNvSpPr/>
          <p:nvPr/>
        </p:nvSpPr>
        <p:spPr>
          <a:xfrm>
            <a:off x="9448800" y="-2375632"/>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5">
            <a:extLst>
              <a:ext uri="{C183D7F6-B498-43B3-948B-1728B52AA6E4}">
                <adec:decorative xmlns:adec="http://schemas.microsoft.com/office/drawing/2017/decorative" val="1"/>
              </a:ext>
            </a:extLst>
          </p:cNvPr>
          <p:cNvSpPr/>
          <p:nvPr/>
        </p:nvSpPr>
        <p:spPr>
          <a:xfrm>
            <a:off x="-690306" y="-857865"/>
            <a:ext cx="2939681" cy="2924983"/>
          </a:xfrm>
          <a:custGeom>
            <a:avLst/>
            <a:gdLst/>
            <a:ahLst/>
            <a:cxnLst/>
            <a:rect l="l" t="t" r="r" b="b"/>
            <a:pathLst>
              <a:path w="4409522" h="4387475">
                <a:moveTo>
                  <a:pt x="0" y="0"/>
                </a:moveTo>
                <a:lnTo>
                  <a:pt x="4409523" y="0"/>
                </a:lnTo>
                <a:lnTo>
                  <a:pt x="4409523" y="4387475"/>
                </a:lnTo>
                <a:lnTo>
                  <a:pt x="0" y="4387475"/>
                </a:lnTo>
                <a:lnTo>
                  <a:pt x="0" y="0"/>
                </a:lnTo>
                <a:close/>
              </a:path>
            </a:pathLst>
          </a:custGeom>
          <a:blipFill>
            <a:blip r:embed="rId4">
              <a:alphaModFix amt="81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Freeform 7">
            <a:extLst>
              <a:ext uri="{C183D7F6-B498-43B3-948B-1728B52AA6E4}">
                <adec:decorative xmlns:adec="http://schemas.microsoft.com/office/drawing/2017/decorative" val="1"/>
              </a:ext>
            </a:extLst>
          </p:cNvPr>
          <p:cNvSpPr/>
          <p:nvPr/>
        </p:nvSpPr>
        <p:spPr>
          <a:xfrm rot="6134126">
            <a:off x="2022395" y="4139042"/>
            <a:ext cx="2939681" cy="2924983"/>
          </a:xfrm>
          <a:custGeom>
            <a:avLst/>
            <a:gdLst/>
            <a:ahLst/>
            <a:cxnLst/>
            <a:rect l="l" t="t" r="r" b="b"/>
            <a:pathLst>
              <a:path w="4409522" h="4387475">
                <a:moveTo>
                  <a:pt x="0" y="0"/>
                </a:moveTo>
                <a:lnTo>
                  <a:pt x="4409522" y="0"/>
                </a:lnTo>
                <a:lnTo>
                  <a:pt x="4409522" y="4387475"/>
                </a:lnTo>
                <a:lnTo>
                  <a:pt x="0" y="4387475"/>
                </a:lnTo>
                <a:lnTo>
                  <a:pt x="0" y="0"/>
                </a:lnTo>
                <a:close/>
              </a:path>
            </a:pathLst>
          </a:custGeom>
          <a:blipFill>
            <a:blip r:embed="rId4">
              <a:alphaModFix amt="64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Freeform 8">
            <a:extLst>
              <a:ext uri="{C183D7F6-B498-43B3-948B-1728B52AA6E4}">
                <adec:decorative xmlns:adec="http://schemas.microsoft.com/office/drawing/2017/decorative" val="1"/>
              </a:ext>
            </a:extLst>
          </p:cNvPr>
          <p:cNvSpPr/>
          <p:nvPr/>
        </p:nvSpPr>
        <p:spPr>
          <a:xfrm rot="10656492">
            <a:off x="4626158" y="-64475"/>
            <a:ext cx="2939681" cy="2924983"/>
          </a:xfrm>
          <a:custGeom>
            <a:avLst/>
            <a:gdLst/>
            <a:ahLst/>
            <a:cxnLst/>
            <a:rect l="l" t="t" r="r" b="b"/>
            <a:pathLst>
              <a:path w="4409522" h="4387475">
                <a:moveTo>
                  <a:pt x="0" y="0"/>
                </a:moveTo>
                <a:lnTo>
                  <a:pt x="4409522" y="0"/>
                </a:lnTo>
                <a:lnTo>
                  <a:pt x="4409522" y="4387475"/>
                </a:lnTo>
                <a:lnTo>
                  <a:pt x="0" y="4387475"/>
                </a:lnTo>
                <a:lnTo>
                  <a:pt x="0" y="0"/>
                </a:lnTo>
                <a:close/>
              </a:path>
            </a:pathLst>
          </a:custGeom>
          <a:blipFill>
            <a:blip r:embed="rId4">
              <a:alphaModFix amt="30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Freeform 20">
            <a:extLst>
              <a:ext uri="{FF2B5EF4-FFF2-40B4-BE49-F238E27FC236}">
                <a16:creationId xmlns:a16="http://schemas.microsoft.com/office/drawing/2014/main" id="{0F52DD86-3314-8108-3A59-6CA2F12F3CE6}"/>
              </a:ext>
              <a:ext uri="{C183D7F6-B498-43B3-948B-1728B52AA6E4}">
                <adec:decorative xmlns:adec="http://schemas.microsoft.com/office/drawing/2017/decorative" val="1"/>
              </a:ext>
            </a:extLst>
          </p:cNvPr>
          <p:cNvSpPr/>
          <p:nvPr/>
        </p:nvSpPr>
        <p:spPr>
          <a:xfrm>
            <a:off x="8597342" y="3445042"/>
            <a:ext cx="2943232" cy="2806697"/>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10">
            <a:extLst>
              <a:ext uri="{FF2B5EF4-FFF2-40B4-BE49-F238E27FC236}">
                <a16:creationId xmlns:a16="http://schemas.microsoft.com/office/drawing/2014/main" id="{E36A1B0D-407D-1169-5D01-5D295A1BF1A2}"/>
              </a:ext>
            </a:extLst>
          </p:cNvPr>
          <p:cNvSpPr txBox="1"/>
          <p:nvPr/>
        </p:nvSpPr>
        <p:spPr>
          <a:xfrm>
            <a:off x="8256147" y="4486410"/>
            <a:ext cx="3625621" cy="707886"/>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חשוב לי ש...</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Freeform 20">
            <a:extLst>
              <a:ext uri="{FF2B5EF4-FFF2-40B4-BE49-F238E27FC236}">
                <a16:creationId xmlns:a16="http://schemas.microsoft.com/office/drawing/2014/main" id="{F167F29D-4809-2B14-A184-49906A391BC5}"/>
              </a:ext>
              <a:ext uri="{C183D7F6-B498-43B3-948B-1728B52AA6E4}">
                <adec:decorative xmlns:adec="http://schemas.microsoft.com/office/drawing/2017/decorative" val="1"/>
              </a:ext>
            </a:extLst>
          </p:cNvPr>
          <p:cNvSpPr/>
          <p:nvPr/>
        </p:nvSpPr>
        <p:spPr>
          <a:xfrm>
            <a:off x="7923441" y="488486"/>
            <a:ext cx="2558295" cy="2459204"/>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
            <a:extLst>
              <a:ext uri="{FF2B5EF4-FFF2-40B4-BE49-F238E27FC236}">
                <a16:creationId xmlns:a16="http://schemas.microsoft.com/office/drawing/2014/main" id="{76B42414-FFA1-1668-FB0F-021E43A984EA}"/>
              </a:ext>
            </a:extLst>
          </p:cNvPr>
          <p:cNvSpPr txBox="1"/>
          <p:nvPr/>
        </p:nvSpPr>
        <p:spPr>
          <a:xfrm>
            <a:off x="7821306" y="1290248"/>
            <a:ext cx="2566768" cy="707886"/>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הבנתי ש...</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Freeform 20">
            <a:extLst>
              <a:ext uri="{FF2B5EF4-FFF2-40B4-BE49-F238E27FC236}">
                <a16:creationId xmlns:a16="http://schemas.microsoft.com/office/drawing/2014/main" id="{C2F71C4F-D46E-1F91-EFC6-6C23C20A83D3}"/>
              </a:ext>
              <a:ext uri="{C183D7F6-B498-43B3-948B-1728B52AA6E4}">
                <adec:decorative xmlns:adec="http://schemas.microsoft.com/office/drawing/2017/decorative" val="1"/>
              </a:ext>
            </a:extLst>
          </p:cNvPr>
          <p:cNvSpPr/>
          <p:nvPr/>
        </p:nvSpPr>
        <p:spPr>
          <a:xfrm>
            <a:off x="4460666" y="3232742"/>
            <a:ext cx="3292032" cy="3045117"/>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Box 11">
            <a:extLst>
              <a:ext uri="{FF2B5EF4-FFF2-40B4-BE49-F238E27FC236}">
                <a16:creationId xmlns:a16="http://schemas.microsoft.com/office/drawing/2014/main" id="{841B2B5B-456A-FB48-C6B2-06E60A90A156}"/>
              </a:ext>
            </a:extLst>
          </p:cNvPr>
          <p:cNvSpPr txBox="1"/>
          <p:nvPr/>
        </p:nvSpPr>
        <p:spPr>
          <a:xfrm>
            <a:off x="4460666" y="4267747"/>
            <a:ext cx="3176309" cy="1323439"/>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אני מאמין/ה ש...</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Freeform 20">
            <a:extLst>
              <a:ext uri="{FF2B5EF4-FFF2-40B4-BE49-F238E27FC236}">
                <a16:creationId xmlns:a16="http://schemas.microsoft.com/office/drawing/2014/main" id="{F167F29D-4809-2B14-A184-49906A391BC5}"/>
              </a:ext>
              <a:ext uri="{C183D7F6-B498-43B3-948B-1728B52AA6E4}">
                <adec:decorative xmlns:adec="http://schemas.microsoft.com/office/drawing/2017/decorative" val="1"/>
              </a:ext>
            </a:extLst>
          </p:cNvPr>
          <p:cNvSpPr/>
          <p:nvPr/>
        </p:nvSpPr>
        <p:spPr>
          <a:xfrm>
            <a:off x="4882408" y="243026"/>
            <a:ext cx="2558295" cy="2459204"/>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
            <a:extLst>
              <a:ext uri="{FF2B5EF4-FFF2-40B4-BE49-F238E27FC236}">
                <a16:creationId xmlns:a16="http://schemas.microsoft.com/office/drawing/2014/main" id="{76B42414-FFA1-1668-FB0F-021E43A984EA}"/>
              </a:ext>
            </a:extLst>
          </p:cNvPr>
          <p:cNvSpPr txBox="1"/>
          <p:nvPr/>
        </p:nvSpPr>
        <p:spPr>
          <a:xfrm>
            <a:off x="4914492" y="894753"/>
            <a:ext cx="2566768" cy="1323439"/>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בתוך הלב שלי</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Freeform 20">
            <a:extLst>
              <a:ext uri="{FF2B5EF4-FFF2-40B4-BE49-F238E27FC236}">
                <a16:creationId xmlns:a16="http://schemas.microsoft.com/office/drawing/2014/main" id="{FADBF28E-0C40-80A5-691B-723D6937D6B6}"/>
              </a:ext>
              <a:ext uri="{C183D7F6-B498-43B3-948B-1728B52AA6E4}">
                <adec:decorative xmlns:adec="http://schemas.microsoft.com/office/drawing/2017/decorative" val="1"/>
              </a:ext>
            </a:extLst>
          </p:cNvPr>
          <p:cNvSpPr/>
          <p:nvPr/>
        </p:nvSpPr>
        <p:spPr>
          <a:xfrm>
            <a:off x="954165" y="193763"/>
            <a:ext cx="3481547" cy="3328021"/>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TextBox 1">
            <a:extLst>
              <a:ext uri="{FF2B5EF4-FFF2-40B4-BE49-F238E27FC236}">
                <a16:creationId xmlns:a16="http://schemas.microsoft.com/office/drawing/2014/main" id="{00DBE291-B857-3D0A-0654-85B241F23381}"/>
              </a:ext>
            </a:extLst>
          </p:cNvPr>
          <p:cNvSpPr txBox="1"/>
          <p:nvPr/>
        </p:nvSpPr>
        <p:spPr>
          <a:xfrm>
            <a:off x="1028287" y="1123407"/>
            <a:ext cx="3309056" cy="1754326"/>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3600" b="1" dirty="0">
                <a:solidFill>
                  <a:srgbClr val="002060"/>
                </a:solidFill>
                <a:latin typeface="Calibri" panose="020F0502020204030204" pitchFamily="34" charset="0"/>
                <a:ea typeface="Calibri" panose="020F0502020204030204" pitchFamily="34" charset="0"/>
                <a:cs typeface="Calibri" panose="020F0502020204030204" pitchFamily="34" charset="0"/>
              </a:rPr>
              <a:t>השביל שאבחר לצעוד בו בתקופה הקרובה...</a:t>
            </a:r>
            <a:endPar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Freeform 20">
            <a:extLst>
              <a:ext uri="{FF2B5EF4-FFF2-40B4-BE49-F238E27FC236}">
                <a16:creationId xmlns:a16="http://schemas.microsoft.com/office/drawing/2014/main" id="{E1BF5146-3F7C-BCF9-DDF9-B5A40228D447}"/>
              </a:ext>
              <a:ext uri="{C183D7F6-B498-43B3-948B-1728B52AA6E4}">
                <adec:decorative xmlns:adec="http://schemas.microsoft.com/office/drawing/2017/decorative" val="1"/>
              </a:ext>
            </a:extLst>
          </p:cNvPr>
          <p:cNvSpPr/>
          <p:nvPr/>
        </p:nvSpPr>
        <p:spPr>
          <a:xfrm>
            <a:off x="267827" y="3734960"/>
            <a:ext cx="3292032" cy="3045117"/>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11">
            <a:extLst>
              <a:ext uri="{FF2B5EF4-FFF2-40B4-BE49-F238E27FC236}">
                <a16:creationId xmlns:a16="http://schemas.microsoft.com/office/drawing/2014/main" id="{108D2597-A8A8-885E-AA3F-178DE0B1DBBF}"/>
              </a:ext>
            </a:extLst>
          </p:cNvPr>
          <p:cNvSpPr txBox="1"/>
          <p:nvPr/>
        </p:nvSpPr>
        <p:spPr>
          <a:xfrm>
            <a:off x="267827" y="4769965"/>
            <a:ext cx="3176309" cy="1323439"/>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אני מתפלל/ת ש...</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a:extLst>
              <a:ext uri="{FF2B5EF4-FFF2-40B4-BE49-F238E27FC236}">
                <a16:creationId xmlns:a16="http://schemas.microsoft.com/office/drawing/2014/main" id="{C4AC645D-8AC3-45FC-E56D-6BF891C11B60}"/>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15" name="Freeform 18">
              <a:extLst>
                <a:ext uri="{FF2B5EF4-FFF2-40B4-BE49-F238E27FC236}">
                  <a16:creationId xmlns:a16="http://schemas.microsoft.com/office/drawing/2014/main" id="{C01F0AD1-7011-4BE0-19C4-D7341B725D6E}"/>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TextBox 19">
              <a:extLst>
                <a:ext uri="{FF2B5EF4-FFF2-40B4-BE49-F238E27FC236}">
                  <a16:creationId xmlns:a16="http://schemas.microsoft.com/office/drawing/2014/main" id="{68138777-5B8A-E56D-F954-7DBAB28A0210}"/>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 name="Group 14">
            <a:extLst>
              <a:ext uri="{FF2B5EF4-FFF2-40B4-BE49-F238E27FC236}">
                <a16:creationId xmlns:a16="http://schemas.microsoft.com/office/drawing/2014/main" id="{1BF69CAA-58C8-9907-80D2-CE564E2E7C07}"/>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3" name="Freeform 15">
              <a:extLst>
                <a:ext uri="{FF2B5EF4-FFF2-40B4-BE49-F238E27FC236}">
                  <a16:creationId xmlns:a16="http://schemas.microsoft.com/office/drawing/2014/main" id="{AFBCBF63-DF6C-D49C-B0FF-D84A8D84C793}"/>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16">
              <a:extLst>
                <a:ext uri="{FF2B5EF4-FFF2-40B4-BE49-F238E27FC236}">
                  <a16:creationId xmlns:a16="http://schemas.microsoft.com/office/drawing/2014/main" id="{8070AA56-B15C-9BA6-B5D2-8A85FF76EDC1}"/>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7" name="Freeform 20">
            <a:extLst>
              <a:ext uri="{FF2B5EF4-FFF2-40B4-BE49-F238E27FC236}">
                <a16:creationId xmlns:a16="http://schemas.microsoft.com/office/drawing/2014/main" id="{F5978892-77CC-0C8B-23A3-C7F9E8D7D963}"/>
              </a:ext>
              <a:ext uri="{C183D7F6-B498-43B3-948B-1728B52AA6E4}">
                <adec:decorative xmlns:adec="http://schemas.microsoft.com/office/drawing/2017/decorative" val="1"/>
              </a:ext>
            </a:extLst>
          </p:cNvPr>
          <p:cNvSpPr/>
          <p:nvPr/>
        </p:nvSpPr>
        <p:spPr>
          <a:xfrm rot="-5400000">
            <a:off x="9127636" y="3695929"/>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Freeform 20">
            <a:extLst>
              <a:ext uri="{FF2B5EF4-FFF2-40B4-BE49-F238E27FC236}">
                <a16:creationId xmlns:a16="http://schemas.microsoft.com/office/drawing/2014/main" id="{5CF6F6CC-0E5B-034F-160F-BD858D792070}"/>
              </a:ext>
              <a:ext uri="{C183D7F6-B498-43B3-948B-1728B52AA6E4}">
                <adec:decorative xmlns:adec="http://schemas.microsoft.com/office/drawing/2017/decorative" val="1"/>
              </a:ext>
            </a:extLst>
          </p:cNvPr>
          <p:cNvSpPr/>
          <p:nvPr/>
        </p:nvSpPr>
        <p:spPr>
          <a:xfrm rot="-5400000">
            <a:off x="1366036" y="3776072"/>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5" name="כותרת 4">
            <a:extLst>
              <a:ext uri="{FF2B5EF4-FFF2-40B4-BE49-F238E27FC236}">
                <a16:creationId xmlns:a16="http://schemas.microsoft.com/office/drawing/2014/main" id="{C40D0DEC-0143-4523-8589-A9138CADE2E3}"/>
              </a:ext>
            </a:extLst>
          </p:cNvPr>
          <p:cNvSpPr>
            <a:spLocks noGrp="1"/>
          </p:cNvSpPr>
          <p:nvPr>
            <p:ph type="title"/>
          </p:nvPr>
        </p:nvSpPr>
        <p:spPr>
          <a:xfrm>
            <a:off x="844121" y="1753801"/>
            <a:ext cx="10515600" cy="3319914"/>
          </a:xfrm>
        </p:spPr>
        <p:txBody>
          <a:bodyPr>
            <a:noAutofit/>
          </a:bodyPr>
          <a:lstStyle/>
          <a:p>
            <a:pPr marL="0" indent="0"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מישהו שנמצא שם בשבילי</a:t>
            </a:r>
            <a:b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לאורך התקופה</a:t>
            </a:r>
            <a:endParaRPr lang="he-IL" sz="7200" dirty="0"/>
          </a:p>
        </p:txBody>
      </p:sp>
    </p:spTree>
    <p:extLst>
      <p:ext uri="{BB962C8B-B14F-4D97-AF65-F5344CB8AC3E}">
        <p14:creationId xmlns:p14="http://schemas.microsoft.com/office/powerpoint/2010/main" val="3468066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a:extLst>
              <a:ext uri="{FF2B5EF4-FFF2-40B4-BE49-F238E27FC236}">
                <a16:creationId xmlns:a16="http://schemas.microsoft.com/office/drawing/2014/main" id="{C4AC645D-8AC3-45FC-E56D-6BF891C11B60}"/>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15" name="Freeform 18">
              <a:extLst>
                <a:ext uri="{FF2B5EF4-FFF2-40B4-BE49-F238E27FC236}">
                  <a16:creationId xmlns:a16="http://schemas.microsoft.com/office/drawing/2014/main" id="{C01F0AD1-7011-4BE0-19C4-D7341B725D6E}"/>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16" name="TextBox 19">
              <a:extLst>
                <a:ext uri="{FF2B5EF4-FFF2-40B4-BE49-F238E27FC236}">
                  <a16:creationId xmlns:a16="http://schemas.microsoft.com/office/drawing/2014/main" id="{68138777-5B8A-E56D-F954-7DBAB28A0210}"/>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2" name="Group 14">
            <a:extLst>
              <a:ext uri="{FF2B5EF4-FFF2-40B4-BE49-F238E27FC236}">
                <a16:creationId xmlns:a16="http://schemas.microsoft.com/office/drawing/2014/main" id="{1BF69CAA-58C8-9907-80D2-CE564E2E7C07}"/>
              </a:ext>
              <a:ext uri="{C183D7F6-B498-43B3-948B-1728B52AA6E4}">
                <adec:decorative xmlns:adec="http://schemas.microsoft.com/office/drawing/2017/decorative" val="1"/>
              </a:ext>
            </a:extLst>
          </p:cNvPr>
          <p:cNvGrpSpPr/>
          <p:nvPr/>
        </p:nvGrpSpPr>
        <p:grpSpPr>
          <a:xfrm rot="-5400000">
            <a:off x="3311522" y="-1837159"/>
            <a:ext cx="5316019" cy="10296274"/>
            <a:chOff x="0" y="0"/>
            <a:chExt cx="876250" cy="1250608"/>
          </a:xfrm>
        </p:grpSpPr>
        <p:sp>
          <p:nvSpPr>
            <p:cNvPr id="3" name="Freeform 15">
              <a:extLst>
                <a:ext uri="{FF2B5EF4-FFF2-40B4-BE49-F238E27FC236}">
                  <a16:creationId xmlns:a16="http://schemas.microsoft.com/office/drawing/2014/main" id="{AFBCBF63-DF6C-D49C-B0FF-D84A8D84C793}"/>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16">
              <a:extLst>
                <a:ext uri="{FF2B5EF4-FFF2-40B4-BE49-F238E27FC236}">
                  <a16:creationId xmlns:a16="http://schemas.microsoft.com/office/drawing/2014/main" id="{8070AA56-B15C-9BA6-B5D2-8A85FF76EDC1}"/>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7" name="Freeform 20">
            <a:extLst>
              <a:ext uri="{FF2B5EF4-FFF2-40B4-BE49-F238E27FC236}">
                <a16:creationId xmlns:a16="http://schemas.microsoft.com/office/drawing/2014/main" id="{F5978892-77CC-0C8B-23A3-C7F9E8D7D963}"/>
              </a:ext>
              <a:ext uri="{C183D7F6-B498-43B3-948B-1728B52AA6E4}">
                <adec:decorative xmlns:adec="http://schemas.microsoft.com/office/drawing/2017/decorative" val="1"/>
              </a:ext>
            </a:extLst>
          </p:cNvPr>
          <p:cNvSpPr/>
          <p:nvPr/>
        </p:nvSpPr>
        <p:spPr>
          <a:xfrm rot="-5400000">
            <a:off x="8804344" y="688205"/>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8" name="Freeform 20">
            <a:extLst>
              <a:ext uri="{FF2B5EF4-FFF2-40B4-BE49-F238E27FC236}">
                <a16:creationId xmlns:a16="http://schemas.microsoft.com/office/drawing/2014/main" id="{5CF6F6CC-0E5B-034F-160F-BD858D792070}"/>
              </a:ext>
              <a:ext uri="{C183D7F6-B498-43B3-948B-1728B52AA6E4}">
                <adec:decorative xmlns:adec="http://schemas.microsoft.com/office/drawing/2017/decorative" val="1"/>
              </a:ext>
            </a:extLst>
          </p:cNvPr>
          <p:cNvSpPr/>
          <p:nvPr/>
        </p:nvSpPr>
        <p:spPr>
          <a:xfrm rot="-5400000">
            <a:off x="1366036" y="3776072"/>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2" name="כותרת 4">
            <a:extLst>
              <a:ext uri="{FF2B5EF4-FFF2-40B4-BE49-F238E27FC236}">
                <a16:creationId xmlns:a16="http://schemas.microsoft.com/office/drawing/2014/main" id="{55127AF2-1BB2-40B3-BF3C-B6E5E10D20F7}"/>
              </a:ext>
            </a:extLst>
          </p:cNvPr>
          <p:cNvSpPr>
            <a:spLocks noGrp="1"/>
          </p:cNvSpPr>
          <p:nvPr>
            <p:ph type="title"/>
          </p:nvPr>
        </p:nvSpPr>
        <p:spPr>
          <a:xfrm>
            <a:off x="838200" y="1356195"/>
            <a:ext cx="10515600" cy="4097484"/>
          </a:xfrm>
        </p:spPr>
        <p:txBody>
          <a:bodyPr>
            <a:noAutofit/>
          </a:bodyPr>
          <a:lstStyle/>
          <a:p>
            <a:pPr marL="0" indent="0" algn="ctr" rtl="1">
              <a:lnSpc>
                <a:spcPct val="100000"/>
              </a:lnSpc>
              <a:buNone/>
            </a:pP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מישהו</a:t>
            </a:r>
            <a:br>
              <a:rPr lang="he-IL" sz="7200" strike="sngStrike"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שאני משמעותי/ת עבורו</a:t>
            </a:r>
            <a:b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בימים מורכבים</a:t>
            </a:r>
          </a:p>
        </p:txBody>
      </p:sp>
    </p:spTree>
    <p:extLst>
      <p:ext uri="{BB962C8B-B14F-4D97-AF65-F5344CB8AC3E}">
        <p14:creationId xmlns:p14="http://schemas.microsoft.com/office/powerpoint/2010/main" val="52289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 uri="{C183D7F6-B498-43B3-948B-1728B52AA6E4}">
                <adec:decorative xmlns:adec="http://schemas.microsoft.com/office/drawing/2017/decorative" val="1"/>
              </a:ext>
            </a:extLst>
          </p:cNvPr>
          <p:cNvSpPr/>
          <p:nvPr/>
        </p:nvSpPr>
        <p:spPr>
          <a:xfrm rot="-5400000">
            <a:off x="1090121" y="385152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4" name="כותרת 3">
            <a:extLst>
              <a:ext uri="{FF2B5EF4-FFF2-40B4-BE49-F238E27FC236}">
                <a16:creationId xmlns:a16="http://schemas.microsoft.com/office/drawing/2014/main" id="{33D49D71-D802-454A-981D-FBF7CF5E5C90}"/>
              </a:ext>
            </a:extLst>
          </p:cNvPr>
          <p:cNvSpPr>
            <a:spLocks noGrp="1"/>
          </p:cNvSpPr>
          <p:nvPr>
            <p:ph type="title"/>
          </p:nvPr>
        </p:nvSpPr>
        <p:spPr>
          <a:xfrm>
            <a:off x="728536" y="868723"/>
            <a:ext cx="10515600" cy="5316020"/>
          </a:xfrm>
        </p:spPr>
        <p:txBody>
          <a:bodyPr>
            <a:normAutofit/>
          </a:bodyPr>
          <a:lstStyle/>
          <a:p>
            <a:pPr algn="ct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דברים שגיליתי </a:t>
            </a:r>
            <a:br>
              <a:rPr lang="en-US" sz="720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על עצמי ובעצמי </a:t>
            </a:r>
            <a:br>
              <a:rPr lang="en-US" sz="720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מתוך ההתמודדות</a:t>
            </a:r>
            <a:endParaRPr lang="he-IL" sz="7200" dirty="0"/>
          </a:p>
        </p:txBody>
      </p:sp>
    </p:spTree>
    <p:extLst>
      <p:ext uri="{BB962C8B-B14F-4D97-AF65-F5344CB8AC3E}">
        <p14:creationId xmlns:p14="http://schemas.microsoft.com/office/powerpoint/2010/main" val="3839841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58B4D-39C0-9327-3BDD-9CF53C9641F6}"/>
            </a:ext>
          </a:extLst>
        </p:cNvPr>
        <p:cNvGrpSpPr/>
        <p:nvPr/>
      </p:nvGrpSpPr>
      <p:grpSpPr>
        <a:xfrm>
          <a:off x="0" y="0"/>
          <a:ext cx="0" cy="0"/>
          <a:chOff x="0" y="0"/>
          <a:chExt cx="0" cy="0"/>
        </a:xfrm>
      </p:grpSpPr>
      <p:grpSp>
        <p:nvGrpSpPr>
          <p:cNvPr id="3" name="Group 14">
            <a:extLst>
              <a:ext uri="{FF2B5EF4-FFF2-40B4-BE49-F238E27FC236}">
                <a16:creationId xmlns:a16="http://schemas.microsoft.com/office/drawing/2014/main" id="{892E3E69-52E6-0580-2388-22B43086299D}"/>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88A11253-F731-69BB-CE8E-82A29D093569}"/>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992EDBB1-747D-BFE5-4541-F5134E40E578}"/>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2B8080CB-E40D-E290-9418-BC726FCA210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4670AFA4-A910-6936-3987-4E5EBB2F3948}"/>
              </a:ext>
              <a:ext uri="{C183D7F6-B498-43B3-948B-1728B52AA6E4}">
                <adec:decorative xmlns:adec="http://schemas.microsoft.com/office/drawing/2017/decorative" val="1"/>
              </a:ext>
            </a:extLst>
          </p:cNvPr>
          <p:cNvSpPr/>
          <p:nvPr/>
        </p:nvSpPr>
        <p:spPr>
          <a:xfrm rot="-5400000">
            <a:off x="1090121" y="385152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8" name="כותרת 3">
            <a:extLst>
              <a:ext uri="{FF2B5EF4-FFF2-40B4-BE49-F238E27FC236}">
                <a16:creationId xmlns:a16="http://schemas.microsoft.com/office/drawing/2014/main" id="{619BA76F-EC44-4C1A-9BC7-548EBED67997}"/>
              </a:ext>
            </a:extLst>
          </p:cNvPr>
          <p:cNvSpPr txBox="1">
            <a:spLocks/>
          </p:cNvSpPr>
          <p:nvPr/>
        </p:nvSpPr>
        <p:spPr>
          <a:xfrm>
            <a:off x="712603" y="-357155"/>
            <a:ext cx="10515600" cy="53160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פסוק או תפילה</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 שמחזקים אותי</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 ברגעים כואבים</a:t>
            </a:r>
            <a:endParaRPr lang="he-IL" sz="4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78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 uri="{C183D7F6-B498-43B3-948B-1728B52AA6E4}">
                <adec:decorative xmlns:adec="http://schemas.microsoft.com/office/drawing/2017/decorative" val="1"/>
              </a:ext>
            </a:extLst>
          </p:cNvPr>
          <p:cNvSpPr/>
          <p:nvPr/>
        </p:nvSpPr>
        <p:spPr>
          <a:xfrm rot="-5400000">
            <a:off x="1746942" y="3434564"/>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2" name="כותרת 3">
            <a:extLst>
              <a:ext uri="{FF2B5EF4-FFF2-40B4-BE49-F238E27FC236}">
                <a16:creationId xmlns:a16="http://schemas.microsoft.com/office/drawing/2014/main" id="{09918FEF-10FE-45B8-81D0-BD80ED24A0AF}"/>
              </a:ext>
            </a:extLst>
          </p:cNvPr>
          <p:cNvSpPr txBox="1">
            <a:spLocks/>
          </p:cNvSpPr>
          <p:nvPr/>
        </p:nvSpPr>
        <p:spPr>
          <a:xfrm>
            <a:off x="790284" y="306245"/>
            <a:ext cx="10515600" cy="53160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רגעים של שקט</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בתוך האי שקט,</a:t>
            </a:r>
            <a:br>
              <a:rPr lang="en-US" sz="720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בהם אני מצליח/ה </a:t>
            </a:r>
            <a:br>
              <a:rPr lang="en-US" sz="720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לקחת פסק זמן</a:t>
            </a:r>
          </a:p>
        </p:txBody>
      </p:sp>
    </p:spTree>
    <p:extLst>
      <p:ext uri="{BB962C8B-B14F-4D97-AF65-F5344CB8AC3E}">
        <p14:creationId xmlns:p14="http://schemas.microsoft.com/office/powerpoint/2010/main" val="3055945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 uri="{C183D7F6-B498-43B3-948B-1728B52AA6E4}">
                <adec:decorative xmlns:adec="http://schemas.microsoft.com/office/drawing/2017/decorative" val="1"/>
              </a:ext>
            </a:extLst>
          </p:cNvPr>
          <p:cNvSpPr/>
          <p:nvPr/>
        </p:nvSpPr>
        <p:spPr>
          <a:xfrm rot="-5400000">
            <a:off x="1005019" y="3700619"/>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2" name="כותרת 3">
            <a:extLst>
              <a:ext uri="{FF2B5EF4-FFF2-40B4-BE49-F238E27FC236}">
                <a16:creationId xmlns:a16="http://schemas.microsoft.com/office/drawing/2014/main" id="{86CF5794-F4AB-46E3-92F1-6E480F8F23AC}"/>
              </a:ext>
            </a:extLst>
          </p:cNvPr>
          <p:cNvSpPr txBox="1">
            <a:spLocks/>
          </p:cNvSpPr>
          <p:nvPr/>
        </p:nvSpPr>
        <p:spPr>
          <a:xfrm>
            <a:off x="712603" y="-357155"/>
            <a:ext cx="10515600" cy="53160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רגע </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שחיזק אותי</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בתקופה האחרונה</a:t>
            </a:r>
            <a:endParaRPr lang="he-IL" sz="7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4501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 uri="{C183D7F6-B498-43B3-948B-1728B52AA6E4}">
                <adec:decorative xmlns:adec="http://schemas.microsoft.com/office/drawing/2017/decorative" val="1"/>
              </a:ext>
            </a:extLst>
          </p:cNvPr>
          <p:cNvSpPr/>
          <p:nvPr/>
        </p:nvSpPr>
        <p:spPr>
          <a:xfrm rot="-5400000">
            <a:off x="1746942" y="3434564"/>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3" name="Rectangle 5">
            <a:hlinkClick r:id="rId3" action="ppaction://hlinksldjump"/>
            <a:extLst>
              <a:ext uri="{FF2B5EF4-FFF2-40B4-BE49-F238E27FC236}">
                <a16:creationId xmlns:a16="http://schemas.microsoft.com/office/drawing/2014/main" id="{32F30EFC-1CA1-8070-B80D-A9C088FE44CE}"/>
              </a:ext>
              <a:ext uri="{C183D7F6-B498-43B3-948B-1728B52AA6E4}">
                <adec:decorative xmlns:adec="http://schemas.microsoft.com/office/drawing/2017/decorative" val="1"/>
              </a:ext>
            </a:extLst>
          </p:cNvPr>
          <p:cNvSpPr/>
          <p:nvPr/>
        </p:nvSpPr>
        <p:spPr>
          <a:xfrm>
            <a:off x="50800" y="5913121"/>
            <a:ext cx="2641600" cy="792480"/>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כותרת 3">
            <a:extLst>
              <a:ext uri="{FF2B5EF4-FFF2-40B4-BE49-F238E27FC236}">
                <a16:creationId xmlns:a16="http://schemas.microsoft.com/office/drawing/2014/main" id="{78FE3FFD-1F56-45E6-B2D5-52102E6AA276}"/>
              </a:ext>
            </a:extLst>
          </p:cNvPr>
          <p:cNvSpPr txBox="1">
            <a:spLocks/>
          </p:cNvSpPr>
          <p:nvPr/>
        </p:nvSpPr>
        <p:spPr>
          <a:xfrm>
            <a:off x="728536" y="-1003620"/>
            <a:ext cx="10515600" cy="53160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מישהו שאני רוצה</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להודות לו</a:t>
            </a:r>
            <a:endParaRPr lang="he-IL" sz="7200" strike="sngStrike"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9168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ערכת נושא Office">
  <a:themeElements>
    <a:clrScheme name="כחול">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5855</TotalTime>
  <Words>2248</Words>
  <Application>Microsoft Office PowerPoint</Application>
  <PresentationFormat>מסך רחב</PresentationFormat>
  <Paragraphs>232</Paragraphs>
  <Slides>28</Slides>
  <Notes>18</Notes>
  <HiddenSlides>0</HiddenSlides>
  <MMClips>0</MMClips>
  <ScaleCrop>false</ScaleCrop>
  <HeadingPairs>
    <vt:vector size="6" baseType="variant">
      <vt:variant>
        <vt:lpstr>גופנים בשימוש</vt:lpstr>
      </vt:variant>
      <vt:variant>
        <vt:i4>11</vt:i4>
      </vt:variant>
      <vt:variant>
        <vt:lpstr>ערכת נושא</vt:lpstr>
      </vt:variant>
      <vt:variant>
        <vt:i4>5</vt:i4>
      </vt:variant>
      <vt:variant>
        <vt:lpstr>כותרות שקופיות</vt:lpstr>
      </vt:variant>
      <vt:variant>
        <vt:i4>28</vt:i4>
      </vt:variant>
    </vt:vector>
  </HeadingPairs>
  <TitlesOfParts>
    <vt:vector size="44" baseType="lpstr">
      <vt:lpstr>Aptos</vt:lpstr>
      <vt:lpstr>Aptos Display</vt:lpstr>
      <vt:lpstr>Arial</vt:lpstr>
      <vt:lpstr>Assistant</vt:lpstr>
      <vt:lpstr>Calibri</vt:lpstr>
      <vt:lpstr>Calibri Light</vt:lpstr>
      <vt:lpstr>David</vt:lpstr>
      <vt:lpstr>Open Sans Hebrew Condensed</vt:lpstr>
      <vt:lpstr>OSTachles-bold</vt:lpstr>
      <vt:lpstr>Symbol</vt:lpstr>
      <vt:lpstr>Tahoma</vt:lpstr>
      <vt:lpstr>Office Theme</vt:lpstr>
      <vt:lpstr>ערכת נושא Office</vt:lpstr>
      <vt:lpstr>1_Office Theme</vt:lpstr>
      <vt:lpstr>1_ערכת נושא Office</vt:lpstr>
      <vt:lpstr>2_ערכת נושא Office</vt:lpstr>
      <vt:lpstr>מצגת של PowerPoint‏</vt:lpstr>
      <vt:lpstr>בתוך הלב שלי...</vt:lpstr>
      <vt:lpstr>מישהו שנמצא שם בשבילי לאורך התקופה</vt:lpstr>
      <vt:lpstr>מישהו שאני משמעותי/ת עבורו בימים מורכבים</vt:lpstr>
      <vt:lpstr>דברים שגיליתי  על עצמי ובעצמי  מתוך ההתמודדות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מפת השבילים שלפניכם מבקשת לסייע לכם ולקהילה החינוכית בהתמודדות עם אתגרי החזרה לשגרה1</vt:lpstr>
      <vt:lpstr>רשת השבילים</vt:lpstr>
      <vt:lpstr>מצגת של PowerPoint‏</vt:lpstr>
      <vt:lpstr>שביל הצמיחה ממשבר</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hadas cohen</dc:creator>
  <cp:lastModifiedBy>איילת רייך</cp:lastModifiedBy>
  <cp:revision>61</cp:revision>
  <dcterms:created xsi:type="dcterms:W3CDTF">2024-02-25T07:07:53Z</dcterms:created>
  <dcterms:modified xsi:type="dcterms:W3CDTF">2025-02-23T09:12:29Z</dcterms:modified>
</cp:coreProperties>
</file>