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82" r:id="rId3"/>
    <p:sldId id="3059" r:id="rId4"/>
    <p:sldId id="3068" r:id="rId5"/>
    <p:sldId id="3071" r:id="rId6"/>
    <p:sldId id="3072" r:id="rId7"/>
    <p:sldId id="277" r:id="rId8"/>
    <p:sldId id="3073" r:id="rId9"/>
    <p:sldId id="3074" r:id="rId10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5C"/>
    <a:srgbClr val="FF8E7F"/>
    <a:srgbClr val="FF8271"/>
    <a:srgbClr val="385A64"/>
    <a:srgbClr val="8E85C3"/>
    <a:srgbClr val="9DB2AF"/>
    <a:srgbClr val="FFD286"/>
    <a:srgbClr val="E8D8F4"/>
    <a:srgbClr val="98D8C5"/>
    <a:srgbClr val="318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85411" autoAdjust="0"/>
  </p:normalViewPr>
  <p:slideViewPr>
    <p:cSldViewPr snapToGrid="0">
      <p:cViewPr varScale="1">
        <p:scale>
          <a:sx n="73" d="100"/>
          <a:sy n="73" d="100"/>
        </p:scale>
        <p:origin x="46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80E0C8E-0F33-463F-96D5-0CC291C3208C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7C53375-EFC0-42B6-B04B-4887578219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528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/>
              <a:t>היכולת לבחון, בכל פעם מחדש, את השגרה שלנו וליצור עמוד שגרה, בהתאם למציאות המשתנה, היא בעלת ערך ותורמת לחוסן ולתפקוד.</a:t>
            </a:r>
          </a:p>
          <a:p>
            <a:pPr algn="r" rtl="1"/>
            <a:r>
              <a:rPr lang="he-IL" dirty="0"/>
              <a:t>חשיבה מחדש על היום יום שלנו הינה משימת חיים שעוזרת לנו לחזור לאיזון ומקדמת את הרווחה הנפשית.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3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נזמין את חברי הצוות לשתף במשהו קטן שהם מצליחים לשמר ולעשות באופן קבוע בתקופה הזו.</a:t>
            </a:r>
          </a:p>
          <a:p>
            <a:pPr algn="r" rtl="1"/>
            <a:r>
              <a:rPr lang="he-IL" dirty="0"/>
              <a:t>זה יכול להיות – לשתות קפה בתחילת היום, לצאת להליכה בערב, לקרוא ספר לפני השינה...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לאחר השיתוף, נשקף את חשיבותם של הדברים הללו עבורנו. נתייחס ליכולת שלנו להשפיע על סדר היום שלנו ונכוון את חברי הצוות לזהות שינויים שבחרו לעשות בתקופה האחרונה.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במיוחד בתקופה של שינוי, נוכל לבדוק האם יש משהו שהוספנו לשגרת היום שלנו ונרצה לשמר אותו.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8B430-A3F9-4DC4-8B7C-562D6972BF2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3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A737D-0637-422D-9474-445D5189F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4668973-048E-E426-E983-ADA8B260E5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70CFE5A-F5B3-907D-7127-3D921940F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הרחבה:</a:t>
            </a:r>
          </a:p>
          <a:p>
            <a:pPr algn="r" rtl="1"/>
            <a:r>
              <a:rPr lang="he-IL" b="1" dirty="0"/>
              <a:t>היכולת לבחון בכל פעם מחדש את השגרה שלנו וליצור לנו עמוד שגרה, בהתאם למציאות המשתנה, היא בעלת ערך ותורמת לחוסן ולתפקוד.</a:t>
            </a:r>
          </a:p>
          <a:p>
            <a:pPr algn="r" rtl="1"/>
            <a:r>
              <a:rPr lang="he-IL" dirty="0"/>
              <a:t>נבקש לייצר לנו "עמוד שגרה" – מעין עמוד שדרה, כזה היוצר ביטחון ויציבות, מורכב חוליות-חוליות של דברים קטנים המסייעים לנו לחוש יציבות ושליטה ולהחזיר את </a:t>
            </a:r>
            <a:r>
              <a:rPr lang="he-IL" dirty="0" err="1"/>
              <a:t>הרציפויות</a:t>
            </a:r>
            <a:r>
              <a:rPr lang="he-IL" dirty="0"/>
              <a:t> השונות לחיינו. השגרה היא עמוד השדרה – ממנה אפשר לעשות שינויים ולהתגמש בעת הצורך.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במפגש נזהה את אותם הדברים הקטנים הקבועים - ההרגלים הקטנים של היום יום (הליכה, קריאת ספר לפני השינה...) – כאלה שהצלחנו לשמר או לייצר וכאלה שנרצה להחזיר לשגרה שלנו.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E87C61A-91FD-4941-041A-5EDB031F1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8B430-A3F9-4DC4-8B7C-562D6972BF2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0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46965-74F8-7A71-E484-51655F972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B56271C-4069-597D-3A58-2F97D6BDD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8D43F81-46A8-0BCB-678E-D114BBC9D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BC8B62F-848A-6990-D74A-6B1250715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8B430-A3F9-4DC4-8B7C-562D6972BF2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B6AF0-111C-8C2D-98AA-0CA6DC0C2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245CC-F2F9-ED1D-46AC-E1E071D59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A3FA4-45A4-6E6B-B740-D83C8CE22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נזמין את חברי הצוות לשתף בדבר (הרגל, פעילות, מפגש...) שהיו רוצים לאמץ/להחזיר לסדר היום שלהם.</a:t>
            </a:r>
          </a:p>
          <a:p>
            <a:pPr algn="r" rtl="1"/>
            <a:r>
              <a:rPr lang="he-IL" dirty="0"/>
              <a:t>אפשר לשוחח גם על הדברים שהיינו רוצים להוריד מסדר היום שלנו.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6D5BF-11E9-003B-13AE-DE82D78D2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6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נזמין לשתף מה קבעו ומתי.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298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49D8F-3BA7-FD5B-2C4E-FEA6A021E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09E25A-DA06-8575-B249-3EF3A747D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F3B58-226C-EC6A-A2D5-4363A6D70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ישנה חשיבות לשוחח על עמוד השגרה שנרצה לייצר יחד בארגון/בצוות שלנו.</a:t>
            </a:r>
          </a:p>
          <a:p>
            <a:pPr algn="r" rtl="1"/>
            <a:r>
              <a:rPr lang="he-IL" dirty="0"/>
              <a:t>יצירת עמוד שגרה ארגוני, תורמת לתחושת השייכות של חברי הצוות, המשמעותית תמיד ובמיוחד בתקופות של שינוי.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בתהליך מקביל, ניתן לכוון את הצוות לבדוק עם התלמידים מה היו רוצים להוסיף לעמוד השגרה שלהם כפרטים </a:t>
            </a:r>
            <a:r>
              <a:rPr lang="he-IL"/>
              <a:t>וככיתה.</a:t>
            </a: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FB5B1-0DAF-E656-A947-58FC1BDC5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101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9FEE2-710E-AB53-9721-23D2B2E18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0A816E-8DB3-4499-3F9E-8BB83F33B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286C3-0E66-6B12-CE58-F1B38B08C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/>
              <a:t>נסיים בקריאת השיר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E361B-44C3-D9B4-6ED9-2F2165CFF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85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08EE-C23A-0CBB-8CD5-9633E1AD0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60AD4-ACFA-F8D7-030E-8C57DCBB0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C6556-F068-9C88-CA09-24B3ED45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70EB3-07AD-A615-C539-0530D2DC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62DDE-ABE5-4257-FCF4-B512A50D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123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F43B-4D3D-1782-06EA-3A53819E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8A882-8016-251C-7702-CCB271F2F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BE662-9978-8372-7A4D-8DD35550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B1B30-F035-0620-E371-FF275B31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458B7-0C3F-9268-CA8E-09B424C4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417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0AE37-9EC8-3EB1-96AF-B4497FEB0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9DD7D-6ABE-F466-8278-A9EDF77B7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46DCC-76BE-A1C6-5D91-B61AE56E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49474-0463-16AC-D71E-6BD4C28A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249C3-163E-BA3A-A442-22141425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3572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5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10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40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93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43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69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82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1851-B301-E007-A807-F4AE50F7E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92936-C748-9122-1976-BDC4D9DA7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D7CE-EF04-018E-3E3F-2ED7A42EF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9C1D2-F90F-5488-3FCD-B69F1B48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42149-2AF4-E411-C3BC-FF178842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6675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3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13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0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8529E-52AF-F840-E903-062801FB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083AE-CF32-FAA1-D110-5974D1EC5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D1693-59DB-1BF7-42F8-4A032FF5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F8E84-36CB-B4CF-032C-765EEFE7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3E5CD-9881-22F9-17BB-521B1004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12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116D-3605-D338-A874-618903A8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8C849-29A7-96A6-3D6F-9299FB18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7AFE9-2E59-F28C-A958-AE8790EA1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70178-F15C-A517-0A5B-285804EE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7BD71-7612-A435-154F-684B69AA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54C52-3F40-F8A5-49B0-3D99C032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506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847A-A9E8-365C-A5AD-E7EAACE7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07C05-08B3-5835-507D-5EB676FDE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FADB5-9203-B993-81F7-4FA0D5C9E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7BD38-FE66-6EF6-6E52-85FA73C76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565E0-0CC3-BE6D-493C-2673BF38F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23F74D-2CF6-4A4F-795F-E16F1EA5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D15B8B-D087-B3B5-24EB-7783AF91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4A4F4-A6CB-0766-848D-06343FE2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23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196E-E765-3511-F2CD-9CC1591B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FDC10-E240-1F1A-42A5-0A252E8F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B7124-CBF3-AA7D-79F9-071FFD25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3C9C9-620C-F847-3214-17A0C147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976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373196-F001-C377-D3D1-EE714C2A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EE196-462E-A722-350C-1AB2F601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EDF89-88E1-4776-154E-B868C1EF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25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F916-056A-854D-8351-633B39DD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AA5C4-C844-6BB1-E6B4-F95B37CA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056E9-AAEC-4758-6124-DB86A1C33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A714E-5CD8-7C58-5545-87190E34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00006-2EB4-8E9F-13DE-6AB7CCA6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3111F-C980-0705-C9C5-C8815A28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27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03FD5-2716-952E-71E9-9051E2D91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439982-8D54-31FB-F501-2C7B1B60B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8C2DE-104E-B509-6E11-46A663DB5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A7D4A-AC63-4344-39F8-771C62B4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57C47-8613-88E6-C1A4-494EC82C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AD163-8810-8DB5-6011-3CBDE166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610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11030-8F3F-EBE5-58FC-6B5BBBAA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CD831-EC3F-F745-2FEC-2B247E0D6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1D22B-4676-3E3F-3970-087A4C61D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5BA4-31F7-5002-CDD1-B2C4B123D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D5630-B620-3494-E34F-4E9451FDB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391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5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069" y="264516"/>
            <a:ext cx="11643863" cy="6328968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67247" y="2552925"/>
            <a:ext cx="6796566" cy="2159530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כותרת משנה 2">
            <a:extLst>
              <a:ext uri="{FF2B5EF4-FFF2-40B4-BE49-F238E27FC236}">
                <a16:creationId xmlns:a16="http://schemas.microsoft.com/office/drawing/2014/main" id="{F9657573-CD58-BDF6-721D-2498525F8CE2}"/>
              </a:ext>
            </a:extLst>
          </p:cNvPr>
          <p:cNvSpPr txBox="1">
            <a:spLocks/>
          </p:cNvSpPr>
          <p:nvPr/>
        </p:nvSpPr>
        <p:spPr>
          <a:xfrm>
            <a:off x="2207007" y="5146475"/>
            <a:ext cx="7777986" cy="8764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5B74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עמוד שגרה – מחדש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5B348087-EAFB-0FF1-DA30-9C8A835FFE69}"/>
              </a:ext>
            </a:extLst>
          </p:cNvPr>
          <p:cNvSpPr txBox="1"/>
          <p:nvPr/>
        </p:nvSpPr>
        <p:spPr>
          <a:xfrm>
            <a:off x="5407329" y="5272024"/>
            <a:ext cx="60936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לצוות החינוכי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חברה חרדית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7007" y="2799218"/>
            <a:ext cx="7777986" cy="165576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כלים ופעילויות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לחיזוק כוחות ולניהול שיח רגשי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לתלמידים ולצוות החינוכי</a:t>
            </a: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</a:extLst>
          </p:cNvPr>
          <p:cNvSpPr/>
          <p:nvPr/>
        </p:nvSpPr>
        <p:spPr>
          <a:xfrm>
            <a:off x="35718" y="1003541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Google Shape;121;p15" descr="סמל המדינה">
            <a:extLst>
              <a:ext uri="{FF2B5EF4-FFF2-40B4-BE49-F238E27FC236}">
                <a16:creationId xmlns:a16="http://schemas.microsoft.com/office/drawing/2014/main" id="{2679F65A-8AF3-7D95-99D9-317EBBFC68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81" y="313827"/>
            <a:ext cx="735140" cy="84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תמונה 17" descr="לשמוע ללמוד וללמד">
            <a:extLst>
              <a:ext uri="{FF2B5EF4-FFF2-40B4-BE49-F238E27FC236}">
                <a16:creationId xmlns:a16="http://schemas.microsoft.com/office/drawing/2014/main" id="{17DF603F-3514-4DE3-955F-27CDA5DEA3A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08" y="490350"/>
            <a:ext cx="15811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 descr="מאגרי כ&quot;ח">
            <a:extLst>
              <a:ext uri="{FF2B5EF4-FFF2-40B4-BE49-F238E27FC236}">
                <a16:creationId xmlns:a16="http://schemas.microsoft.com/office/drawing/2014/main" id="{CC97B4A4-0067-0DD3-A926-BB2AEF68F1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7863" y="-450654"/>
            <a:ext cx="4716275" cy="4716275"/>
          </a:xfrm>
          <a:prstGeom prst="rect">
            <a:avLst/>
          </a:prstGeom>
        </p:spPr>
      </p:pic>
      <p:pic>
        <p:nvPicPr>
          <p:cNvPr id="15" name="Google Shape;127;p15" descr="הכ&quot;חות שבדרך">
            <a:extLst>
              <a:ext uri="{FF2B5EF4-FFF2-40B4-BE49-F238E27FC236}">
                <a16:creationId xmlns:a16="http://schemas.microsoft.com/office/drawing/2014/main" id="{1DF68F69-7E62-82AD-5132-48250B4CEA6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77826" y="300760"/>
            <a:ext cx="2141984" cy="1023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ACC3946-B3C0-E3B0-FF57-88035E954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78125B5F-3F55-2E02-2159-A527A783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8051040" y="2813895"/>
            <a:ext cx="4175885" cy="3827089"/>
          </a:xfrm>
          <a:custGeom>
            <a:avLst/>
            <a:gdLst/>
            <a:ahLst/>
            <a:cxnLst/>
            <a:rect l="l" t="t" r="r" b="b"/>
            <a:pathLst>
              <a:path w="4913194" h="4114800">
                <a:moveTo>
                  <a:pt x="4913194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13194" y="0"/>
                </a:lnTo>
                <a:lnTo>
                  <a:pt x="4913194" y="4114800"/>
                </a:lnTo>
                <a:close/>
              </a:path>
            </a:pathLst>
          </a:custGeom>
          <a:blipFill>
            <a:blip r:embed="rId4">
              <a:alphaModFix amt="5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07861" flipH="1" flipV="1">
            <a:off x="597248" y="3238864"/>
            <a:ext cx="4481473" cy="3988888"/>
          </a:xfrm>
          <a:custGeom>
            <a:avLst/>
            <a:gdLst/>
            <a:ahLst/>
            <a:cxnLst/>
            <a:rect l="l" t="t" r="r" b="b"/>
            <a:pathLst>
              <a:path w="4913194" h="4114800">
                <a:moveTo>
                  <a:pt x="4913194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13194" y="0"/>
                </a:lnTo>
                <a:lnTo>
                  <a:pt x="4913194" y="4114800"/>
                </a:lnTo>
                <a:close/>
              </a:path>
            </a:pathLst>
          </a:custGeom>
          <a:blipFill>
            <a:blip r:embed="rId4">
              <a:alphaModFix amt="5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F0BD5A4-21EE-D027-FBC3-F4D8ACF41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7125" y="-928622"/>
            <a:ext cx="4204138" cy="4114800"/>
          </a:xfrm>
          <a:custGeom>
            <a:avLst/>
            <a:gdLst/>
            <a:ahLst/>
            <a:cxnLst/>
            <a:rect l="l" t="t" r="r" b="b"/>
            <a:pathLst>
              <a:path w="4204138" h="4114800">
                <a:moveTo>
                  <a:pt x="0" y="0"/>
                </a:moveTo>
                <a:lnTo>
                  <a:pt x="4204138" y="0"/>
                </a:lnTo>
                <a:lnTo>
                  <a:pt x="42041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6A7FD7D3-2E49-8C4C-C25E-4084126EC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3878" y="-217084"/>
            <a:ext cx="4077782" cy="4114800"/>
          </a:xfrm>
          <a:custGeom>
            <a:avLst/>
            <a:gdLst/>
            <a:ahLst/>
            <a:cxnLst/>
            <a:rect l="l" t="t" r="r" b="b"/>
            <a:pathLst>
              <a:path w="4204138" h="4114800">
                <a:moveTo>
                  <a:pt x="0" y="0"/>
                </a:moveTo>
                <a:lnTo>
                  <a:pt x="4204138" y="0"/>
                </a:lnTo>
                <a:lnTo>
                  <a:pt x="42041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63750A1-4F89-493E-A9EA-716A8F1A4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199" y="3024820"/>
            <a:ext cx="3648075" cy="130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05393B9-FD53-4188-9DF2-063BE344A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5969" y="4040353"/>
            <a:ext cx="1886296" cy="238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F35DB91-FD74-554F-504F-46EB1BDE327E}"/>
              </a:ext>
            </a:extLst>
          </p:cNvPr>
          <p:cNvSpPr txBox="1"/>
          <p:nvPr/>
        </p:nvSpPr>
        <p:spPr>
          <a:xfrm>
            <a:off x="1114619" y="5017684"/>
            <a:ext cx="2979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האם זה משהו </a:t>
            </a:r>
          </a:p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שאני נוהג לעשות לבד </a:t>
            </a:r>
          </a:p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 בחברה?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5F8B3BF-EA31-27C8-C86C-FBC2CBBA1482}"/>
              </a:ext>
            </a:extLst>
          </p:cNvPr>
          <p:cNvSpPr txBox="1"/>
          <p:nvPr/>
        </p:nvSpPr>
        <p:spPr>
          <a:xfrm>
            <a:off x="8607764" y="4417520"/>
            <a:ext cx="2866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מהי המשמעות</a:t>
            </a:r>
          </a:p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של ה"משהו האחד הקטן" הזה, עבורי?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324BD4A-0744-57BD-BA71-AF577CD0CCBB}"/>
              </a:ext>
            </a:extLst>
          </p:cNvPr>
          <p:cNvSpPr txBox="1"/>
          <p:nvPr/>
        </p:nvSpPr>
        <p:spPr>
          <a:xfrm>
            <a:off x="534577" y="893337"/>
            <a:ext cx="2889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האם זה משהו</a:t>
            </a:r>
          </a:p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שאני מצליח להתמיד בו?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DADD1A3-C3A8-F118-CE44-18A4145D1EC5}"/>
              </a:ext>
            </a:extLst>
          </p:cNvPr>
          <p:cNvSpPr txBox="1"/>
          <p:nvPr/>
        </p:nvSpPr>
        <p:spPr>
          <a:xfrm>
            <a:off x="8715787" y="293173"/>
            <a:ext cx="34604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האם זה משהו חדש</a:t>
            </a:r>
          </a:p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שהוספתי לאחרונה לסדר היום שלי?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0DB97814-A3A1-4710-93D1-0D6B6A8A56C2}"/>
              </a:ext>
            </a:extLst>
          </p:cNvPr>
          <p:cNvSpPr txBox="1"/>
          <p:nvPr/>
        </p:nvSpPr>
        <p:spPr>
          <a:xfrm>
            <a:off x="4285538" y="1162157"/>
            <a:ext cx="420413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1"/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אחד קטן שאני מצליח לעשות </a:t>
            </a:r>
          </a:p>
          <a:p>
            <a:pPr algn="ctr" defTabSz="609630" rtl="1"/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באופן קבוע </a:t>
            </a:r>
          </a:p>
          <a:p>
            <a:pPr algn="ctr" defTabSz="609630" rtl="1"/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בימים האלה...</a:t>
            </a:r>
          </a:p>
        </p:txBody>
      </p:sp>
    </p:spTree>
    <p:extLst>
      <p:ext uri="{BB962C8B-B14F-4D97-AF65-F5344CB8AC3E}">
        <p14:creationId xmlns:p14="http://schemas.microsoft.com/office/powerpoint/2010/main" val="146485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F3795-8E19-705A-ADB9-76F6DFDC7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A504866-10AD-2A5B-C711-25BBB2B5C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Heebo" pitchFamily="2" charset="-79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70F756C4-956E-98CA-A64D-F4D802A89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07414" y="2360775"/>
            <a:ext cx="2087944" cy="1148316"/>
          </a:xfrm>
          <a:custGeom>
            <a:avLst/>
            <a:gdLst/>
            <a:ahLst/>
            <a:cxnLst/>
            <a:rect l="l" t="t" r="r" b="b"/>
            <a:pathLst>
              <a:path w="6040073" h="4114800">
                <a:moveTo>
                  <a:pt x="0" y="0"/>
                </a:moveTo>
                <a:lnTo>
                  <a:pt x="6040074" y="0"/>
                </a:lnTo>
                <a:lnTo>
                  <a:pt x="60400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0E7C3EF-B56E-A572-C4B7-4EF3C5300606}"/>
              </a:ext>
            </a:extLst>
          </p:cNvPr>
          <p:cNvSpPr txBox="1"/>
          <p:nvPr/>
        </p:nvSpPr>
        <p:spPr>
          <a:xfrm>
            <a:off x="2493011" y="1116810"/>
            <a:ext cx="8234627" cy="55156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endParaRPr lang="he-IL" sz="8800" b="1" spc="30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82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הוא כמו עמוד שדרה –</a:t>
            </a:r>
          </a:p>
          <a:p>
            <a:pPr algn="ctr" rtl="1">
              <a:lnSpc>
                <a:spcPct val="150000"/>
              </a:lnSpc>
            </a:pP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השגרה יוצרת יציבות וביטחון,</a:t>
            </a:r>
          </a:p>
          <a:p>
            <a:pPr algn="ctr" rtl="1">
              <a:lnSpc>
                <a:spcPct val="150000"/>
              </a:lnSpc>
            </a:pPr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מורכבת חוליות-חוליות של דברים קטנים המסייעים לנו </a:t>
            </a: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לחוות שלומות ורווחה נפשית</a:t>
            </a:r>
          </a:p>
          <a:p>
            <a:pPr algn="ctr" rtl="1">
              <a:lnSpc>
                <a:spcPct val="150000"/>
              </a:lnSpc>
            </a:pP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ומאפשרת בסיס לגמישות ולשינוי.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3FEC2F0-C9F7-49CA-A891-AA25943B4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61" y="4576126"/>
            <a:ext cx="2305050" cy="210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3C39111-B0B6-4CC4-DC56-9BCCA4FB88EB}"/>
              </a:ext>
            </a:extLst>
          </p:cNvPr>
          <p:cNvSpPr txBox="1"/>
          <p:nvPr/>
        </p:nvSpPr>
        <p:spPr>
          <a:xfrm>
            <a:off x="9707414" y="2479285"/>
            <a:ext cx="22035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הידעתם?</a:t>
            </a:r>
            <a:endParaRPr lang="he-IL" sz="3200" b="1" dirty="0"/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id="{4D3304D6-E6DB-4701-9313-66C0E5FE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1" y="687146"/>
            <a:ext cx="11606212" cy="762000"/>
          </a:xfrm>
        </p:spPr>
        <p:txBody>
          <a:bodyPr>
            <a:noAutofit/>
          </a:bodyPr>
          <a:lstStyle/>
          <a:p>
            <a:r>
              <a:rPr kumimoji="0" lang="he-IL" sz="13800" b="1" u="none" strike="noStrike" kern="1200" normalizeH="0" baseline="0" noProof="0" dirty="0">
                <a:ln w="0"/>
                <a:solidFill>
                  <a:srgbClr val="FF8271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"עמוד שגרה"</a:t>
            </a:r>
            <a:endParaRPr lang="he-IL" sz="13800" dirty="0"/>
          </a:p>
        </p:txBody>
      </p:sp>
    </p:spTree>
    <p:extLst>
      <p:ext uri="{BB962C8B-B14F-4D97-AF65-F5344CB8AC3E}">
        <p14:creationId xmlns:p14="http://schemas.microsoft.com/office/powerpoint/2010/main" val="2160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B864B-8552-B173-8C1B-437867A7C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ED494B8-05A1-F542-203C-3A78BF2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Heebo" pitchFamily="2" charset="-79"/>
            </a:endParaRPr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0AB3DE6B-5082-53E2-A2FD-942C0B399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68366" y="1265240"/>
            <a:ext cx="1519349" cy="1435620"/>
          </a:xfrm>
          <a:custGeom>
            <a:avLst/>
            <a:gdLst/>
            <a:ahLst/>
            <a:cxnLst/>
            <a:rect l="l" t="t" r="r" b="b"/>
            <a:pathLst>
              <a:path w="1720108" h="1729542">
                <a:moveTo>
                  <a:pt x="0" y="0"/>
                </a:moveTo>
                <a:lnTo>
                  <a:pt x="1720109" y="0"/>
                </a:lnTo>
                <a:lnTo>
                  <a:pt x="1720109" y="1729542"/>
                </a:lnTo>
                <a:lnTo>
                  <a:pt x="0" y="1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E6CA54AB-5C90-9586-460A-3E05CF63D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68347" y="2698609"/>
            <a:ext cx="1519357" cy="1435620"/>
          </a:xfrm>
          <a:custGeom>
            <a:avLst/>
            <a:gdLst/>
            <a:ahLst/>
            <a:cxnLst/>
            <a:rect l="l" t="t" r="r" b="b"/>
            <a:pathLst>
              <a:path w="1720108" h="1729542">
                <a:moveTo>
                  <a:pt x="0" y="0"/>
                </a:moveTo>
                <a:lnTo>
                  <a:pt x="1720109" y="0"/>
                </a:lnTo>
                <a:lnTo>
                  <a:pt x="1720109" y="1729542"/>
                </a:lnTo>
                <a:lnTo>
                  <a:pt x="0" y="1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1FA4B376-7BAC-8A39-749B-7857A536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68348" y="4256806"/>
            <a:ext cx="1519349" cy="1435620"/>
          </a:xfrm>
          <a:custGeom>
            <a:avLst/>
            <a:gdLst/>
            <a:ahLst/>
            <a:cxnLst/>
            <a:rect l="l" t="t" r="r" b="b"/>
            <a:pathLst>
              <a:path w="1720108" h="1729542">
                <a:moveTo>
                  <a:pt x="0" y="0"/>
                </a:moveTo>
                <a:lnTo>
                  <a:pt x="1720109" y="0"/>
                </a:lnTo>
                <a:lnTo>
                  <a:pt x="1720109" y="1729542"/>
                </a:lnTo>
                <a:lnTo>
                  <a:pt x="0" y="1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182B3131-A3B3-6D13-5A73-F3B27AB08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6152" y="3781790"/>
            <a:ext cx="760312" cy="1341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1"/>
              </a:lnSpc>
              <a:spcBef>
                <a:spcPct val="0"/>
              </a:spcBef>
            </a:pPr>
            <a:endParaRPr lang="en-US" sz="4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261BA990-2F65-3477-EDE7-FCBBEEB99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12472" y="5135023"/>
            <a:ext cx="574162" cy="1341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1"/>
              </a:lnSpc>
              <a:spcBef>
                <a:spcPct val="0"/>
              </a:spcBef>
            </a:pPr>
            <a:endParaRPr lang="en-US" sz="4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3B3B3A3-1E11-4EA5-BA1B-A5A9C2FA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1" y="3317883"/>
            <a:ext cx="3785616" cy="350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75BA8333-695A-E88F-4B9D-0641BEA1D570}"/>
              </a:ext>
            </a:extLst>
          </p:cNvPr>
          <p:cNvSpPr txBox="1"/>
          <p:nvPr/>
        </p:nvSpPr>
        <p:spPr>
          <a:xfrm>
            <a:off x="4572000" y="4573374"/>
            <a:ext cx="5978698" cy="118314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r" rtl="1">
              <a:lnSpc>
                <a:spcPct val="114000"/>
              </a:lnSpc>
            </a:pP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אזהה מהם הדברים שכדאי שאוציא ושיש באפשרותי להוציא מסדר היום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147CB6D8-5D79-21E2-C19D-57652C21428C}"/>
              </a:ext>
            </a:extLst>
          </p:cNvPr>
          <p:cNvSpPr txBox="1"/>
          <p:nvPr/>
        </p:nvSpPr>
        <p:spPr>
          <a:xfrm>
            <a:off x="11120550" y="4241474"/>
            <a:ext cx="550791" cy="1341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1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3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B77E299-9EE6-B34F-9566-F5473A6C9BA2}"/>
              </a:ext>
            </a:extLst>
          </p:cNvPr>
          <p:cNvSpPr txBox="1"/>
          <p:nvPr/>
        </p:nvSpPr>
        <p:spPr>
          <a:xfrm>
            <a:off x="2963917" y="2837280"/>
            <a:ext cx="7506952" cy="118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4000"/>
              </a:lnSpc>
            </a:pP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אזהה מהם הדברים שהייתי רוצה להחזיר לסדר היום שלי ויעשו לי טוב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C9AC1E61-5CC0-5141-13E2-6F64A8B4788E}"/>
              </a:ext>
            </a:extLst>
          </p:cNvPr>
          <p:cNvSpPr txBox="1"/>
          <p:nvPr/>
        </p:nvSpPr>
        <p:spPr>
          <a:xfrm>
            <a:off x="11095413" y="2648086"/>
            <a:ext cx="506471" cy="1341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1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2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2B43761-9AD1-F4CE-1D00-E61EEDBD84C1}"/>
              </a:ext>
            </a:extLst>
          </p:cNvPr>
          <p:cNvSpPr txBox="1"/>
          <p:nvPr/>
        </p:nvSpPr>
        <p:spPr>
          <a:xfrm>
            <a:off x="-2649972" y="1456283"/>
            <a:ext cx="13114053" cy="75469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אזהה מהם הדברים שאני מצליח להחזיק באופן קבוע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32DFA642-4927-8B69-A22F-C83D41D636E8}"/>
              </a:ext>
            </a:extLst>
          </p:cNvPr>
          <p:cNvSpPr txBox="1"/>
          <p:nvPr/>
        </p:nvSpPr>
        <p:spPr>
          <a:xfrm>
            <a:off x="11110881" y="1250313"/>
            <a:ext cx="538301" cy="1341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1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1</a:t>
            </a:r>
          </a:p>
        </p:txBody>
      </p:sp>
      <p:sp>
        <p:nvSpPr>
          <p:cNvPr id="22" name="כותרת 4">
            <a:extLst>
              <a:ext uri="{FF2B5EF4-FFF2-40B4-BE49-F238E27FC236}">
                <a16:creationId xmlns:a16="http://schemas.microsoft.com/office/drawing/2014/main" id="{474611AB-4406-4963-A7B1-BE4DB57CC0E4}"/>
              </a:ext>
            </a:extLst>
          </p:cNvPr>
          <p:cNvSpPr txBox="1">
            <a:spLocks/>
          </p:cNvSpPr>
          <p:nvPr/>
        </p:nvSpPr>
        <p:spPr>
          <a:xfrm>
            <a:off x="467665" y="52439"/>
            <a:ext cx="11606212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z="7200" b="1" u="none" strike="noStrike" kern="1200" normalizeH="0" baseline="0" noProof="0" dirty="0">
                <a:ln w="0"/>
                <a:solidFill>
                  <a:srgbClr val="FF8271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צעדים ליצירת עמוד שגרה</a:t>
            </a:r>
            <a:endParaRPr lang="he-IL" sz="7200" dirty="0">
              <a:solidFill>
                <a:srgbClr val="FF82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1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FBF9D-47CD-B865-B954-F27F49A48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2291DF23-B9FA-1216-24E9-6A1F030E6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Heebo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64AD703-D6EF-4AB3-B6DE-D15761855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464" y="977518"/>
            <a:ext cx="4329875" cy="444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E16EF8-4BE7-4341-B5F6-E1DE8627D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385" y="1204693"/>
            <a:ext cx="5550569" cy="4616778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he-I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ומהו הדבר </a:t>
            </a:r>
            <a:br>
              <a:rPr lang="he-I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שתרצו להחזיר/להוסיף לסדר היום?</a:t>
            </a:r>
            <a:br>
              <a:rPr lang="en-US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116537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F6C0BEEA-241F-2DD9-CA6E-384A3E200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Heebo" pitchFamily="2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70EE0BA-6BF2-4438-9DC1-06B080AC3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824" y="1125988"/>
            <a:ext cx="6411087" cy="460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3435E457-C5DE-4443-9B90-77ACD7050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57" y="1177338"/>
            <a:ext cx="5550001" cy="4185854"/>
          </a:xfrm>
        </p:spPr>
        <p:txBody>
          <a:bodyPr>
            <a:noAutofit/>
          </a:bodyPr>
          <a:lstStyle/>
          <a:p>
            <a:pPr algn="ctr"/>
            <a:r>
              <a:rPr lang="he-IL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ועכשיו...</a:t>
            </a:r>
            <a:br>
              <a:rPr lang="he-IL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פתחו את היומן וסמנו </a:t>
            </a:r>
            <a:r>
              <a:rPr lang="he-IL" sz="7200" b="1" dirty="0">
                <a:solidFill>
                  <a:srgbClr val="FF73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יום ושעה</a:t>
            </a:r>
          </a:p>
        </p:txBody>
      </p:sp>
    </p:spTree>
    <p:extLst>
      <p:ext uri="{BB962C8B-B14F-4D97-AF65-F5344CB8AC3E}">
        <p14:creationId xmlns:p14="http://schemas.microsoft.com/office/powerpoint/2010/main" val="81727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0DB73-8D52-7F65-4466-AB6CE2B1B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4DDB8375-56A8-4105-0F03-9538E0C2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Heebo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B7D6FDB-5A8B-49E1-9865-AE785B34F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08" y="1385697"/>
            <a:ext cx="5742216" cy="4649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B0032FB3-BE0B-4BEF-83DC-127DC3E9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0" y="1502978"/>
            <a:ext cx="5257800" cy="394830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e-I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חשוב לנו שיהיה </a:t>
            </a:r>
            <a:b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בעמוד השגרה </a:t>
            </a:r>
            <a:b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המשותף שלנו?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385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5CA28-3BCE-0E19-AB58-7FA82A50D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64BC2B58-EE07-B88C-822E-3DA3D276E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69904BE-B366-9A13-634D-44BA6A81E609}"/>
              </a:ext>
            </a:extLst>
          </p:cNvPr>
          <p:cNvSpPr txBox="1"/>
          <p:nvPr/>
        </p:nvSpPr>
        <p:spPr>
          <a:xfrm>
            <a:off x="1710911" y="3710696"/>
            <a:ext cx="60933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ולאט, אני אומר לעצמי, לאט,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אל תמהר להתרגש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לאט, לאט,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תתחיל להסדיר נשימה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ולשמוח בדקות שבאות והולכות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אל תגרש את השקט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ותמהר לשוב לעיסוקיך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בחוסר מעש מסתתר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גל עוטף של נחמה.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C26B6E8-706C-44EF-B722-E5842B7A1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10" y="284982"/>
            <a:ext cx="3898516" cy="321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FAA3DE-7AF7-8D20-A7AB-9E945A64A482}"/>
              </a:ext>
            </a:extLst>
          </p:cNvPr>
          <p:cNvSpPr txBox="1"/>
          <p:nvPr/>
        </p:nvSpPr>
        <p:spPr>
          <a:xfrm>
            <a:off x="6308703" y="907211"/>
            <a:ext cx="3922295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חזרה לשגרה/מיכאל זץ</a:t>
            </a:r>
            <a:endParaRPr lang="he-I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לאט, לאט,</a:t>
            </a: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מתרבים רמזים מוכרים לשגרה.</a:t>
            </a: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הדברים שהשתהו עלינו</a:t>
            </a: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מתמלאים מחדש.</a:t>
            </a: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החיים חוזרים.</a:t>
            </a:r>
          </a:p>
          <a:p>
            <a:pPr algn="ctr" rtl="1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אני מרגיש את ההיסוס</a:t>
            </a: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מקנן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בלבי</a:t>
            </a:r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זה זמני.</a:t>
            </a: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זה זמני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42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585</Words>
  <Application>Microsoft Office PowerPoint</Application>
  <PresentationFormat>מסך רחב</PresentationFormat>
  <Paragraphs>86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Office Theme</vt:lpstr>
      <vt:lpstr>1_Office Theme</vt:lpstr>
      <vt:lpstr>מצגת של PowerPoint‏</vt:lpstr>
      <vt:lpstr>מצגת של PowerPoint‏</vt:lpstr>
      <vt:lpstr>"עמוד שגרה"</vt:lpstr>
      <vt:lpstr>מצגת של PowerPoint‏</vt:lpstr>
      <vt:lpstr>ומהו הדבר  שתרצו להחזיר/להוסיף לסדר היום? </vt:lpstr>
      <vt:lpstr>ועכשיו... פתחו את היומן וסמנו יום ושעה</vt:lpstr>
      <vt:lpstr>מה חשוב לנו שיהיה  בעמוד השגרה  המשותף שלנו?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hadas cohen</dc:creator>
  <cp:lastModifiedBy>איילת רייך</cp:lastModifiedBy>
  <cp:revision>50</cp:revision>
  <dcterms:created xsi:type="dcterms:W3CDTF">2023-10-24T07:33:22Z</dcterms:created>
  <dcterms:modified xsi:type="dcterms:W3CDTF">2025-02-23T07:48:13Z</dcterms:modified>
</cp:coreProperties>
</file>