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9"/>
  </p:notesMasterIdLst>
  <p:sldIdLst>
    <p:sldId id="263" r:id="rId2"/>
    <p:sldId id="266" r:id="rId3"/>
    <p:sldId id="267" r:id="rId4"/>
    <p:sldId id="268" r:id="rId5"/>
    <p:sldId id="270" r:id="rId6"/>
    <p:sldId id="271" r:id="rId7"/>
    <p:sldId id="272" r:id="rId8"/>
    <p:sldId id="256" r:id="rId9"/>
    <p:sldId id="304" r:id="rId10"/>
    <p:sldId id="308" r:id="rId11"/>
    <p:sldId id="307" r:id="rId12"/>
    <p:sldId id="306" r:id="rId13"/>
    <p:sldId id="305" r:id="rId14"/>
    <p:sldId id="303" r:id="rId15"/>
    <p:sldId id="294" r:id="rId16"/>
    <p:sldId id="301" r:id="rId17"/>
    <p:sldId id="302" r:id="rId18"/>
  </p:sldIdLst>
  <p:sldSz cx="18288000" cy="10287000"/>
  <p:notesSz cx="6858000" cy="9144000"/>
  <p:embeddedFontLst>
    <p:embeddedFont>
      <p:font typeface="Calibri" panose="020F0502020204030204" pitchFamily="34" charset="0"/>
      <p:regular r:id="rId20"/>
      <p:bold r:id="rId21"/>
      <p:italic r:id="rId22"/>
      <p:boldItalic r:id="rId23"/>
    </p:embeddedFont>
    <p:embeddedFont>
      <p:font typeface="Artzisraelisns" panose="020B0604020202020204" charset="-79"/>
      <p:regular r:id="rId24"/>
    </p:embeddedFont>
    <p:embeddedFont>
      <p:font typeface="Artzisraelisns Bold" panose="020B0604020202020204" charset="-79"/>
      <p:regular r:id="rId25"/>
    </p:embeddedFont>
    <p:embeddedFont>
      <p:font typeface="Heebo" panose="020B0604020202020204" charset="-79"/>
      <p:regular r:id="rId26"/>
      <p:bold r:id="rId27"/>
    </p:embeddedFont>
    <p:embeddedFont>
      <p:font typeface="Artzisraelisns Light" panose="020B0604020202020204" charset="-79"/>
      <p:regular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fna Hadar Pecker" initials="DH" lastIdx="4" clrIdx="0">
    <p:extLst>
      <p:ext uri="{19B8F6BF-5375-455C-9EA6-DF929625EA0E}">
        <p15:presenceInfo xmlns:p15="http://schemas.microsoft.com/office/powerpoint/2012/main" userId="873281f71de5b19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73760" autoAdjust="0"/>
  </p:normalViewPr>
  <p:slideViewPr>
    <p:cSldViewPr>
      <p:cViewPr varScale="1">
        <p:scale>
          <a:sx n="43" d="100"/>
          <a:sy n="43" d="100"/>
        </p:scale>
        <p:origin x="1378" y="11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26.02.2025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a:xfrm>
            <a:off x="2290763" y="512763"/>
            <a:ext cx="4562475" cy="2566987"/>
          </a:xfrm>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200" b="1" dirty="0">
                <a:latin typeface="Heebo" pitchFamily="2" charset="-79"/>
                <a:cs typeface="Heebo" pitchFamily="2" charset="-79"/>
              </a:rPr>
              <a:t>רקע ומטרת המפגש:</a:t>
            </a:r>
          </a:p>
          <a:p>
            <a:pPr marL="0" marR="0" lvl="0" indent="0" algn="r" defTabSz="914400" rtl="1" eaLnBrk="1" fontAlgn="auto" latinLnBrk="0" hangingPunct="1">
              <a:lnSpc>
                <a:spcPct val="100000"/>
              </a:lnSpc>
              <a:spcBef>
                <a:spcPts val="0"/>
              </a:spcBef>
              <a:spcAft>
                <a:spcPts val="0"/>
              </a:spcAft>
              <a:buClrTx/>
              <a:buSzTx/>
              <a:buFontTx/>
              <a:buNone/>
              <a:tabLst/>
              <a:defRPr/>
            </a:pPr>
            <a:r>
              <a:rPr lang="he-IL" sz="1200" b="0" dirty="0">
                <a:latin typeface="Heebo" pitchFamily="2" charset="-79"/>
                <a:cs typeface="Heebo" pitchFamily="2" charset="-79"/>
              </a:rPr>
              <a:t>בדומה לשמש גם להורים יש כוח להשפיע על הסביבה בה גדלים ילדיהם ואשר לאורה הם מתפתחים. השמש, כמטאפורה להורות, היא מקור אנרגיה טבעי ועוצמתי; מקור האור, החום והכוח. ככוח טבע שאינו תלוי במציאות כזו או אחרת השמש ממשיכה לזרוח, לחמם ולהאיר כסדרה. השמש מסמלת קביעות, שגרה, רציפות וביטחון. הידיעה שהיא זורחת מדי בוקר ושוקעת מדי לילה יוצרת ודאות ותקווה, ביטחון בנצחיות הטבע ובמחזוריות החיים. השמש מחממת ומאירה, ומורגשת כמעט בכל מקום. קרני השמש במודל '</a:t>
            </a:r>
            <a:r>
              <a:rPr lang="he-IL" sz="1200" b="0" dirty="0" err="1">
                <a:latin typeface="Heebo" pitchFamily="2" charset="-79"/>
                <a:cs typeface="Heebo" pitchFamily="2" charset="-79"/>
              </a:rPr>
              <a:t>את"ם</a:t>
            </a:r>
            <a:r>
              <a:rPr lang="he-IL" sz="1200" b="0" dirty="0">
                <a:latin typeface="Heebo" pitchFamily="2" charset="-79"/>
                <a:cs typeface="Heebo" pitchFamily="2" charset="-79"/>
              </a:rPr>
              <a:t> </a:t>
            </a:r>
            <a:r>
              <a:rPr lang="he-IL" sz="1200" b="0" dirty="0" err="1">
                <a:latin typeface="Heebo" pitchFamily="2" charset="-79"/>
                <a:cs typeface="Heebo" pitchFamily="2" charset="-79"/>
              </a:rPr>
              <a:t>שמ"ש</a:t>
            </a:r>
            <a:r>
              <a:rPr lang="he-IL" sz="1200" b="0" dirty="0">
                <a:latin typeface="Heebo" pitchFamily="2" charset="-79"/>
                <a:cs typeface="Heebo" pitchFamily="2" charset="-79"/>
              </a:rPr>
              <a:t>' מייצגות את היכולות ההוריות, הכוחות והתקווה. הקרניים כייצוג של יכולת המבוגר (הורה, איש חינוך) להתמלא בכוח ובחום עבור עצמו ומתוך כך לעזור גם לילד להתמלא בכוחות ובחום פנימי.  בכוחו של אדם להשפיע מאורו ומחומו על הזולת "ולחמם את האחרים" עם קרני השמש שבו. בכוחם של ההורים לטפח את השמש הפנימית שבתוכם, להכיר בה, לחזק את הכוחות שלהם ומתוך כך לשלוח קרני אור, חום וכוח גם לילדיהם.</a:t>
            </a:r>
            <a:endPar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4" name="מציין מיקום של מספר שקופית 3"/>
          <p:cNvSpPr>
            <a:spLocks noGrp="1"/>
          </p:cNvSpPr>
          <p:nvPr>
            <p:ph type="sldNum" sz="quarter" idx="5"/>
          </p:nvPr>
        </p:nvSpPr>
        <p:spPr/>
        <p:txBody>
          <a:bodyPr/>
          <a:lstStyle/>
          <a:p>
            <a:fld id="{4D09FABA-6F11-4152-9F65-7E0FE3E5FE2E}" type="slidenum">
              <a:rPr lang="he-IL" smtClean="0"/>
              <a:t>1</a:t>
            </a:fld>
            <a:endParaRPr lang="he-IL" dirty="0"/>
          </a:p>
        </p:txBody>
      </p:sp>
    </p:spTree>
    <p:extLst>
      <p:ext uri="{BB962C8B-B14F-4D97-AF65-F5344CB8AC3E}">
        <p14:creationId xmlns:p14="http://schemas.microsoft.com/office/powerpoint/2010/main" val="23248094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DE9BB1-F5E6-4B4C-7281-161A136EADDB}"/>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3529C411-A14A-2C10-19A5-3295860BB769}"/>
              </a:ext>
            </a:extLst>
          </p:cNvPr>
          <p:cNvSpPr>
            <a:spLocks noGrp="1" noRot="1" noChangeAspect="1"/>
          </p:cNvSpPr>
          <p:nvPr>
            <p:ph type="sldImg"/>
          </p:nvPr>
        </p:nvSpPr>
        <p:spPr>
          <a:xfrm>
            <a:off x="2290763" y="512763"/>
            <a:ext cx="4562475" cy="2566987"/>
          </a:xfrm>
        </p:spPr>
      </p:sp>
      <p:sp>
        <p:nvSpPr>
          <p:cNvPr id="3" name="מציין מיקום של הערות 2">
            <a:extLst>
              <a:ext uri="{FF2B5EF4-FFF2-40B4-BE49-F238E27FC236}">
                <a16:creationId xmlns:a16="http://schemas.microsoft.com/office/drawing/2014/main" id="{19FAEE2A-61B8-B0BD-099D-7D1C287487BC}"/>
              </a:ext>
            </a:extLst>
          </p:cNvPr>
          <p:cNvSpPr>
            <a:spLocks noGrp="1"/>
          </p:cNvSpPr>
          <p:nvPr>
            <p:ph type="body" idx="1"/>
          </p:nvPr>
        </p:nvSpPr>
        <p:spPr/>
        <p:txBody>
          <a:bodyPr/>
          <a:lstStyle/>
          <a:p>
            <a:endPar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4" name="מציין מיקום של מספר שקופית 3">
            <a:extLst>
              <a:ext uri="{FF2B5EF4-FFF2-40B4-BE49-F238E27FC236}">
                <a16:creationId xmlns:a16="http://schemas.microsoft.com/office/drawing/2014/main" id="{846D5605-C938-3BDA-3F8E-FA4810BDB187}"/>
              </a:ext>
            </a:extLst>
          </p:cNvPr>
          <p:cNvSpPr>
            <a:spLocks noGrp="1"/>
          </p:cNvSpPr>
          <p:nvPr>
            <p:ph type="sldNum" sz="quarter" idx="5"/>
          </p:nvPr>
        </p:nvSpPr>
        <p:spPr/>
        <p:txBody>
          <a:bodyPr/>
          <a:lstStyle/>
          <a:p>
            <a:fld id="{4D09FABA-6F11-4152-9F65-7E0FE3E5FE2E}" type="slidenum">
              <a:rPr lang="he-IL" smtClean="0"/>
              <a:t>14</a:t>
            </a:fld>
            <a:endParaRPr lang="he-IL"/>
          </a:p>
        </p:txBody>
      </p:sp>
    </p:spTree>
    <p:extLst>
      <p:ext uri="{BB962C8B-B14F-4D97-AF65-F5344CB8AC3E}">
        <p14:creationId xmlns:p14="http://schemas.microsoft.com/office/powerpoint/2010/main" val="30090956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a:xfrm>
            <a:off x="2290763" y="512763"/>
            <a:ext cx="4562475" cy="2566987"/>
          </a:xfrm>
        </p:spPr>
      </p:sp>
      <p:sp>
        <p:nvSpPr>
          <p:cNvPr id="3" name="מציין מיקום של הערות 2"/>
          <p:cNvSpPr>
            <a:spLocks noGrp="1"/>
          </p:cNvSpPr>
          <p:nvPr>
            <p:ph type="body" idx="1"/>
          </p:nvPr>
        </p:nvSpPr>
        <p:spPr/>
        <p:txBody>
          <a:bodyPr/>
          <a:lstStyle/>
          <a:p>
            <a:pPr algn="r" rtl="1"/>
            <a:r>
              <a:rPr lang="he-IL" dirty="0"/>
              <a:t>סיום:</a:t>
            </a:r>
          </a:p>
          <a:p>
            <a:pPr algn="r" rtl="1"/>
            <a:r>
              <a:rPr lang="he-IL" dirty="0"/>
              <a:t>נחזור לתרגיל הפתיחה והפעם נבקש להתמקד בדברים שיחזקו את ההורים.</a:t>
            </a:r>
          </a:p>
          <a:p>
            <a:pPr algn="r" rtl="1"/>
            <a:r>
              <a:rPr lang="he-IL" dirty="0"/>
              <a:t>נדגיש את המסר:</a:t>
            </a:r>
          </a:p>
          <a:p>
            <a:pPr algn="r" rtl="1"/>
            <a:r>
              <a:rPr lang="he-IL" dirty="0"/>
              <a:t>ככל שאבחר לחזק את עצמי, אעשה דברים שממלאים אותי, כך אבסס את החוסן שלי.</a:t>
            </a:r>
          </a:p>
        </p:txBody>
      </p:sp>
      <p:sp>
        <p:nvSpPr>
          <p:cNvPr id="4" name="מציין מיקום של מספר שקופית 3"/>
          <p:cNvSpPr>
            <a:spLocks noGrp="1"/>
          </p:cNvSpPr>
          <p:nvPr>
            <p:ph type="sldNum" sz="quarter" idx="5"/>
          </p:nvPr>
        </p:nvSpPr>
        <p:spPr/>
        <p:txBody>
          <a:bodyPr/>
          <a:lstStyle/>
          <a:p>
            <a:fld id="{871B2431-D351-4C6E-A3CF-9DFAC0E3E050}" type="slidenum">
              <a:rPr lang="cs-CZ" smtClean="0"/>
              <a:t>16</a:t>
            </a:fld>
            <a:endParaRPr lang="cs-CZ"/>
          </a:p>
        </p:txBody>
      </p:sp>
    </p:spTree>
    <p:extLst>
      <p:ext uri="{BB962C8B-B14F-4D97-AF65-F5344CB8AC3E}">
        <p14:creationId xmlns:p14="http://schemas.microsoft.com/office/powerpoint/2010/main" val="34083922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a:xfrm>
            <a:off x="2290763" y="512763"/>
            <a:ext cx="4562475" cy="2566987"/>
          </a:xfrm>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10"/>
          </p:nvPr>
        </p:nvSpPr>
        <p:spPr/>
        <p:txBody>
          <a:bodyPr/>
          <a:lstStyle/>
          <a:p>
            <a:fld id="{871B2431-D351-4C6E-A3CF-9DFAC0E3E050}" type="slidenum">
              <a:rPr lang="cs-CZ" smtClean="0"/>
              <a:t>17</a:t>
            </a:fld>
            <a:endParaRPr lang="cs-CZ"/>
          </a:p>
        </p:txBody>
      </p:sp>
    </p:spTree>
    <p:extLst>
      <p:ext uri="{BB962C8B-B14F-4D97-AF65-F5344CB8AC3E}">
        <p14:creationId xmlns:p14="http://schemas.microsoft.com/office/powerpoint/2010/main" val="3246093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a:xfrm>
            <a:off x="2290763" y="512763"/>
            <a:ext cx="4562475" cy="2566987"/>
          </a:xfrm>
        </p:spPr>
      </p:sp>
      <p:sp>
        <p:nvSpPr>
          <p:cNvPr id="3" name="מציין מיקום של הערות 2"/>
          <p:cNvSpPr>
            <a:spLocks noGrp="1"/>
          </p:cNvSpPr>
          <p:nvPr>
            <p:ph type="body" idx="1"/>
          </p:nvPr>
        </p:nvSpPr>
        <p:spPr/>
        <p:txBody>
          <a:bodyPr/>
          <a:lstStyle/>
          <a:p>
            <a:pPr algn="r" rtl="1"/>
            <a:r>
              <a:rPr lang="he-IL" dirty="0"/>
              <a:t>פתיחה:</a:t>
            </a:r>
          </a:p>
          <a:p>
            <a:pPr algn="r" rtl="1"/>
            <a:r>
              <a:rPr lang="he-IL" dirty="0"/>
              <a:t>נזמין את המשתתפים לרשום לעצמם ולשתף בדברים אותם הם אוהבים.</a:t>
            </a:r>
          </a:p>
          <a:p>
            <a:pPr algn="r" rtl="1"/>
            <a:r>
              <a:rPr lang="he-IL" dirty="0"/>
              <a:t>עצם ההיזכרות בדברים הללו מחזקת אותנו.</a:t>
            </a:r>
          </a:p>
        </p:txBody>
      </p:sp>
      <p:sp>
        <p:nvSpPr>
          <p:cNvPr id="4" name="מציין מיקום של מספר שקופית 3"/>
          <p:cNvSpPr>
            <a:spLocks noGrp="1"/>
          </p:cNvSpPr>
          <p:nvPr>
            <p:ph type="sldNum" sz="quarter" idx="5"/>
          </p:nvPr>
        </p:nvSpPr>
        <p:spPr/>
        <p:txBody>
          <a:bodyPr/>
          <a:lstStyle/>
          <a:p>
            <a:fld id="{871B2431-D351-4C6E-A3CF-9DFAC0E3E050}" type="slidenum">
              <a:rPr lang="cs-CZ" smtClean="0"/>
              <a:t>2</a:t>
            </a:fld>
            <a:endParaRPr lang="cs-CZ"/>
          </a:p>
        </p:txBody>
      </p:sp>
    </p:spTree>
    <p:extLst>
      <p:ext uri="{BB962C8B-B14F-4D97-AF65-F5344CB8AC3E}">
        <p14:creationId xmlns:p14="http://schemas.microsoft.com/office/powerpoint/2010/main" val="18126530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a:xfrm>
            <a:off x="2290763" y="512763"/>
            <a:ext cx="4562475" cy="2566987"/>
          </a:xfrm>
        </p:spPr>
      </p:sp>
      <p:sp>
        <p:nvSpPr>
          <p:cNvPr id="3" name="מציין מיקום של הערות 2"/>
          <p:cNvSpPr>
            <a:spLocks noGrp="1"/>
          </p:cNvSpPr>
          <p:nvPr>
            <p:ph type="body" idx="1"/>
          </p:nvPr>
        </p:nvSpPr>
        <p:spPr/>
        <p:txBody>
          <a:bodyPr/>
          <a:lstStyle/>
          <a:p>
            <a:pPr algn="r" rtl="1"/>
            <a:r>
              <a:rPr lang="he-IL" dirty="0"/>
              <a:t>נסביר שבעת סערה הגזע יישבר ואילו קני הסוף יתכופפו ויזדקפו. חוסן היא היכולת להתכופף, להות גמיש ולהזדקף מחדש.</a:t>
            </a:r>
          </a:p>
          <a:p>
            <a:pPr algn="r" rtl="1"/>
            <a:endParaRPr lang="he-IL" dirty="0"/>
          </a:p>
          <a:p>
            <a:pPr algn="r" rtl="1"/>
            <a:r>
              <a:rPr lang="he-IL" dirty="0"/>
              <a:t>בתקופה הנוכחית שיש בה מעבר משמעותי והסתגלות מחדש, יש תפקיד חשוב לחוסן ההורי, הן בהקשר להורה עצמו והן בהקשר לילד.</a:t>
            </a:r>
          </a:p>
        </p:txBody>
      </p:sp>
      <p:sp>
        <p:nvSpPr>
          <p:cNvPr id="4" name="מציין מיקום של מספר שקופית 3"/>
          <p:cNvSpPr>
            <a:spLocks noGrp="1"/>
          </p:cNvSpPr>
          <p:nvPr>
            <p:ph type="sldNum" sz="quarter" idx="10"/>
          </p:nvPr>
        </p:nvSpPr>
        <p:spPr/>
        <p:txBody>
          <a:bodyPr/>
          <a:lstStyle/>
          <a:p>
            <a:fld id="{871B2431-D351-4C6E-A3CF-9DFAC0E3E050}" type="slidenum">
              <a:rPr lang="cs-CZ" smtClean="0"/>
              <a:t>5</a:t>
            </a:fld>
            <a:endParaRPr lang="cs-CZ"/>
          </a:p>
        </p:txBody>
      </p:sp>
    </p:spTree>
    <p:extLst>
      <p:ext uri="{BB962C8B-B14F-4D97-AF65-F5344CB8AC3E}">
        <p14:creationId xmlns:p14="http://schemas.microsoft.com/office/powerpoint/2010/main" val="16383500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800" b="1" dirty="0">
                <a:effectLst/>
                <a:ea typeface="Aptos" panose="020B0004020202020204" pitchFamily="34" charset="0"/>
                <a:cs typeface="Calibri" panose="020F0502020204030204" pitchFamily="34" charset="0"/>
              </a:rPr>
              <a:t>מטרת הפעילות:</a:t>
            </a:r>
          </a:p>
          <a:p>
            <a:pPr marL="0" marR="0" lvl="0" indent="0" algn="r" defTabSz="914400" rtl="1" eaLnBrk="1" fontAlgn="auto" latinLnBrk="0" hangingPunct="1">
              <a:lnSpc>
                <a:spcPct val="100000"/>
              </a:lnSpc>
              <a:spcBef>
                <a:spcPts val="0"/>
              </a:spcBef>
              <a:spcAft>
                <a:spcPts val="0"/>
              </a:spcAft>
              <a:buClrTx/>
              <a:buSzTx/>
              <a:buFontTx/>
              <a:buNone/>
              <a:tabLst/>
              <a:defRPr/>
            </a:pPr>
            <a:r>
              <a:rPr lang="he-IL" sz="1200" spc="54" dirty="0">
                <a:solidFill>
                  <a:srgbClr val="000000"/>
                </a:solidFill>
                <a:latin typeface="Artzisraelisns"/>
                <a:ea typeface="Artzisraelisns"/>
                <a:cs typeface="Artzisraelisns"/>
                <a:sym typeface="Artzisraelisns"/>
                <a:rtl/>
              </a:rPr>
              <a:t>חיזוק ההיכרות עם המושגים ומרכיבי החוסן ההורי</a:t>
            </a:r>
            <a:endParaRPr kumimoji="0" lang="he-IL" sz="12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a:p>
            <a:pPr algn="r" rtl="1"/>
            <a:r>
              <a:rPr lang="he-IL" dirty="0"/>
              <a:t>הסבר: לחוסן ההורי יש תפקיד משמעותי בביסוס החוסן של הילדים ובימים אלו של מעבר והסתגלות, ביתר שאת.</a:t>
            </a:r>
          </a:p>
          <a:p>
            <a:pPr algn="r" rtl="1"/>
            <a:r>
              <a:rPr lang="he-IL" dirty="0"/>
              <a:t>בפעילות הבאה נעמיק את המודעות למרכיבי החוסן ההורי, במטרה לחזק את החוסן שלנו כהורים.</a:t>
            </a:r>
          </a:p>
          <a:p>
            <a:pPr algn="r" rtl="1"/>
            <a:r>
              <a:rPr lang="he-IL" dirty="0"/>
              <a:t>קראנו למודל </a:t>
            </a:r>
            <a:r>
              <a:rPr lang="he-IL" dirty="0" err="1"/>
              <a:t>את"ם</a:t>
            </a:r>
            <a:r>
              <a:rPr lang="he-IL" dirty="0"/>
              <a:t> </a:t>
            </a:r>
            <a:r>
              <a:rPr lang="he-IL" dirty="0" err="1"/>
              <a:t>שמ"ש</a:t>
            </a:r>
            <a:r>
              <a:rPr lang="he-IL" dirty="0"/>
              <a:t> – השמש כמייצגת את מקור האור והחום, החוסן התקווה והביטחון, מסמלת יציבות - זורחת מידי בוקר ושוקעת מידי לילה.</a:t>
            </a:r>
          </a:p>
          <a:p>
            <a:pPr algn="r" rtl="1"/>
            <a:r>
              <a:rPr lang="he-IL" dirty="0"/>
              <a:t>כל מאחד ממרכיבי המודל מסייע בבניית החוסן.</a:t>
            </a:r>
          </a:p>
          <a:p>
            <a:pPr algn="r" rtl="1"/>
            <a:endParaRPr lang="he-IL" dirty="0"/>
          </a:p>
          <a:p>
            <a:pPr algn="r" rtl="1"/>
            <a:r>
              <a:rPr lang="he-IL" b="1" dirty="0"/>
              <a:t>הנחיות:</a:t>
            </a:r>
          </a:p>
          <a:p>
            <a:pPr algn="r" rtl="1"/>
            <a:r>
              <a:rPr lang="he-IL" dirty="0"/>
              <a:t>במרכז המעגל נניח עיגול שמש שגזרנו מבריסטול צהוב ומסביבו נפזר קרניים מנייר עליהן כתובות המילים שמרכיבות את ראשי התיבות של המודל. </a:t>
            </a:r>
          </a:p>
          <a:p>
            <a:pPr algn="r" rtl="1"/>
            <a:r>
              <a:rPr lang="he-IL" dirty="0"/>
              <a:t>כל משתתף בתורו יבחר את אחת הקרניים, וישיב על שאלה באותו מרכיב.</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DE9BB1-F5E6-4B4C-7281-161A136EADDB}"/>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3529C411-A14A-2C10-19A5-3295860BB769}"/>
              </a:ext>
            </a:extLst>
          </p:cNvPr>
          <p:cNvSpPr>
            <a:spLocks noGrp="1" noRot="1" noChangeAspect="1"/>
          </p:cNvSpPr>
          <p:nvPr>
            <p:ph type="sldImg"/>
          </p:nvPr>
        </p:nvSpPr>
        <p:spPr>
          <a:xfrm>
            <a:off x="2290763" y="512763"/>
            <a:ext cx="4562475" cy="2566987"/>
          </a:xfrm>
        </p:spPr>
      </p:sp>
      <p:sp>
        <p:nvSpPr>
          <p:cNvPr id="3" name="מציין מיקום של הערות 2">
            <a:extLst>
              <a:ext uri="{FF2B5EF4-FFF2-40B4-BE49-F238E27FC236}">
                <a16:creationId xmlns:a16="http://schemas.microsoft.com/office/drawing/2014/main" id="{19FAEE2A-61B8-B0BD-099D-7D1C287487BC}"/>
              </a:ext>
            </a:extLst>
          </p:cNvPr>
          <p:cNvSpPr>
            <a:spLocks noGrp="1"/>
          </p:cNvSpPr>
          <p:nvPr>
            <p:ph type="body" idx="1"/>
          </p:nvPr>
        </p:nvSpPr>
        <p:spPr/>
        <p:txBody>
          <a:bodyPr/>
          <a:lstStyle/>
          <a:p>
            <a:endPar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4" name="מציין מיקום של מספר שקופית 3">
            <a:extLst>
              <a:ext uri="{FF2B5EF4-FFF2-40B4-BE49-F238E27FC236}">
                <a16:creationId xmlns:a16="http://schemas.microsoft.com/office/drawing/2014/main" id="{846D5605-C938-3BDA-3F8E-FA4810BDB187}"/>
              </a:ext>
            </a:extLst>
          </p:cNvPr>
          <p:cNvSpPr>
            <a:spLocks noGrp="1"/>
          </p:cNvSpPr>
          <p:nvPr>
            <p:ph type="sldNum" sz="quarter" idx="5"/>
          </p:nvPr>
        </p:nvSpPr>
        <p:spPr/>
        <p:txBody>
          <a:bodyPr/>
          <a:lstStyle/>
          <a:p>
            <a:fld id="{4D09FABA-6F11-4152-9F65-7E0FE3E5FE2E}" type="slidenum">
              <a:rPr lang="he-IL" smtClean="0"/>
              <a:t>9</a:t>
            </a:fld>
            <a:endParaRPr lang="he-IL"/>
          </a:p>
        </p:txBody>
      </p:sp>
    </p:spTree>
    <p:extLst>
      <p:ext uri="{BB962C8B-B14F-4D97-AF65-F5344CB8AC3E}">
        <p14:creationId xmlns:p14="http://schemas.microsoft.com/office/powerpoint/2010/main" val="32385340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DE9BB1-F5E6-4B4C-7281-161A136EADDB}"/>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3529C411-A14A-2C10-19A5-3295860BB769}"/>
              </a:ext>
            </a:extLst>
          </p:cNvPr>
          <p:cNvSpPr>
            <a:spLocks noGrp="1" noRot="1" noChangeAspect="1"/>
          </p:cNvSpPr>
          <p:nvPr>
            <p:ph type="sldImg"/>
          </p:nvPr>
        </p:nvSpPr>
        <p:spPr>
          <a:xfrm>
            <a:off x="2290763" y="512763"/>
            <a:ext cx="4562475" cy="2566987"/>
          </a:xfrm>
        </p:spPr>
      </p:sp>
      <p:sp>
        <p:nvSpPr>
          <p:cNvPr id="3" name="מציין מיקום של הערות 2">
            <a:extLst>
              <a:ext uri="{FF2B5EF4-FFF2-40B4-BE49-F238E27FC236}">
                <a16:creationId xmlns:a16="http://schemas.microsoft.com/office/drawing/2014/main" id="{19FAEE2A-61B8-B0BD-099D-7D1C287487BC}"/>
              </a:ext>
            </a:extLst>
          </p:cNvPr>
          <p:cNvSpPr>
            <a:spLocks noGrp="1"/>
          </p:cNvSpPr>
          <p:nvPr>
            <p:ph type="body" idx="1"/>
          </p:nvPr>
        </p:nvSpPr>
        <p:spPr/>
        <p:txBody>
          <a:bodyPr/>
          <a:lstStyle/>
          <a:p>
            <a:endPar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4" name="מציין מיקום של מספר שקופית 3">
            <a:extLst>
              <a:ext uri="{FF2B5EF4-FFF2-40B4-BE49-F238E27FC236}">
                <a16:creationId xmlns:a16="http://schemas.microsoft.com/office/drawing/2014/main" id="{846D5605-C938-3BDA-3F8E-FA4810BDB187}"/>
              </a:ext>
            </a:extLst>
          </p:cNvPr>
          <p:cNvSpPr>
            <a:spLocks noGrp="1"/>
          </p:cNvSpPr>
          <p:nvPr>
            <p:ph type="sldNum" sz="quarter" idx="5"/>
          </p:nvPr>
        </p:nvSpPr>
        <p:spPr/>
        <p:txBody>
          <a:bodyPr/>
          <a:lstStyle/>
          <a:p>
            <a:fld id="{4D09FABA-6F11-4152-9F65-7E0FE3E5FE2E}" type="slidenum">
              <a:rPr lang="he-IL" smtClean="0"/>
              <a:t>10</a:t>
            </a:fld>
            <a:endParaRPr lang="he-IL"/>
          </a:p>
        </p:txBody>
      </p:sp>
    </p:spTree>
    <p:extLst>
      <p:ext uri="{BB962C8B-B14F-4D97-AF65-F5344CB8AC3E}">
        <p14:creationId xmlns:p14="http://schemas.microsoft.com/office/powerpoint/2010/main" val="21623761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DE9BB1-F5E6-4B4C-7281-161A136EADDB}"/>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3529C411-A14A-2C10-19A5-3295860BB769}"/>
              </a:ext>
            </a:extLst>
          </p:cNvPr>
          <p:cNvSpPr>
            <a:spLocks noGrp="1" noRot="1" noChangeAspect="1"/>
          </p:cNvSpPr>
          <p:nvPr>
            <p:ph type="sldImg"/>
          </p:nvPr>
        </p:nvSpPr>
        <p:spPr>
          <a:xfrm>
            <a:off x="2290763" y="512763"/>
            <a:ext cx="4562475" cy="2566987"/>
          </a:xfrm>
        </p:spPr>
      </p:sp>
      <p:sp>
        <p:nvSpPr>
          <p:cNvPr id="3" name="מציין מיקום של הערות 2">
            <a:extLst>
              <a:ext uri="{FF2B5EF4-FFF2-40B4-BE49-F238E27FC236}">
                <a16:creationId xmlns:a16="http://schemas.microsoft.com/office/drawing/2014/main" id="{19FAEE2A-61B8-B0BD-099D-7D1C287487BC}"/>
              </a:ext>
            </a:extLst>
          </p:cNvPr>
          <p:cNvSpPr>
            <a:spLocks noGrp="1"/>
          </p:cNvSpPr>
          <p:nvPr>
            <p:ph type="body" idx="1"/>
          </p:nvPr>
        </p:nvSpPr>
        <p:spPr/>
        <p:txBody>
          <a:bodyPr/>
          <a:lstStyle/>
          <a:p>
            <a:endPar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4" name="מציין מיקום של מספר שקופית 3">
            <a:extLst>
              <a:ext uri="{FF2B5EF4-FFF2-40B4-BE49-F238E27FC236}">
                <a16:creationId xmlns:a16="http://schemas.microsoft.com/office/drawing/2014/main" id="{846D5605-C938-3BDA-3F8E-FA4810BDB187}"/>
              </a:ext>
            </a:extLst>
          </p:cNvPr>
          <p:cNvSpPr>
            <a:spLocks noGrp="1"/>
          </p:cNvSpPr>
          <p:nvPr>
            <p:ph type="sldNum" sz="quarter" idx="5"/>
          </p:nvPr>
        </p:nvSpPr>
        <p:spPr/>
        <p:txBody>
          <a:bodyPr/>
          <a:lstStyle/>
          <a:p>
            <a:fld id="{4D09FABA-6F11-4152-9F65-7E0FE3E5FE2E}" type="slidenum">
              <a:rPr lang="he-IL" smtClean="0"/>
              <a:t>11</a:t>
            </a:fld>
            <a:endParaRPr lang="he-IL"/>
          </a:p>
        </p:txBody>
      </p:sp>
    </p:spTree>
    <p:extLst>
      <p:ext uri="{BB962C8B-B14F-4D97-AF65-F5344CB8AC3E}">
        <p14:creationId xmlns:p14="http://schemas.microsoft.com/office/powerpoint/2010/main" val="38764703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DE9BB1-F5E6-4B4C-7281-161A136EADDB}"/>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3529C411-A14A-2C10-19A5-3295860BB769}"/>
              </a:ext>
            </a:extLst>
          </p:cNvPr>
          <p:cNvSpPr>
            <a:spLocks noGrp="1" noRot="1" noChangeAspect="1"/>
          </p:cNvSpPr>
          <p:nvPr>
            <p:ph type="sldImg"/>
          </p:nvPr>
        </p:nvSpPr>
        <p:spPr>
          <a:xfrm>
            <a:off x="2290763" y="512763"/>
            <a:ext cx="4562475" cy="2566987"/>
          </a:xfrm>
        </p:spPr>
      </p:sp>
      <p:sp>
        <p:nvSpPr>
          <p:cNvPr id="3" name="מציין מיקום של הערות 2">
            <a:extLst>
              <a:ext uri="{FF2B5EF4-FFF2-40B4-BE49-F238E27FC236}">
                <a16:creationId xmlns:a16="http://schemas.microsoft.com/office/drawing/2014/main" id="{19FAEE2A-61B8-B0BD-099D-7D1C287487BC}"/>
              </a:ext>
            </a:extLst>
          </p:cNvPr>
          <p:cNvSpPr>
            <a:spLocks noGrp="1"/>
          </p:cNvSpPr>
          <p:nvPr>
            <p:ph type="body" idx="1"/>
          </p:nvPr>
        </p:nvSpPr>
        <p:spPr/>
        <p:txBody>
          <a:bodyPr/>
          <a:lstStyle/>
          <a:p>
            <a:endPar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4" name="מציין מיקום של מספר שקופית 3">
            <a:extLst>
              <a:ext uri="{FF2B5EF4-FFF2-40B4-BE49-F238E27FC236}">
                <a16:creationId xmlns:a16="http://schemas.microsoft.com/office/drawing/2014/main" id="{846D5605-C938-3BDA-3F8E-FA4810BDB187}"/>
              </a:ext>
            </a:extLst>
          </p:cNvPr>
          <p:cNvSpPr>
            <a:spLocks noGrp="1"/>
          </p:cNvSpPr>
          <p:nvPr>
            <p:ph type="sldNum" sz="quarter" idx="5"/>
          </p:nvPr>
        </p:nvSpPr>
        <p:spPr/>
        <p:txBody>
          <a:bodyPr/>
          <a:lstStyle/>
          <a:p>
            <a:fld id="{4D09FABA-6F11-4152-9F65-7E0FE3E5FE2E}" type="slidenum">
              <a:rPr lang="he-IL" smtClean="0"/>
              <a:t>12</a:t>
            </a:fld>
            <a:endParaRPr lang="he-IL"/>
          </a:p>
        </p:txBody>
      </p:sp>
    </p:spTree>
    <p:extLst>
      <p:ext uri="{BB962C8B-B14F-4D97-AF65-F5344CB8AC3E}">
        <p14:creationId xmlns:p14="http://schemas.microsoft.com/office/powerpoint/2010/main" val="19738348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DE9BB1-F5E6-4B4C-7281-161A136EADDB}"/>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3529C411-A14A-2C10-19A5-3295860BB769}"/>
              </a:ext>
            </a:extLst>
          </p:cNvPr>
          <p:cNvSpPr>
            <a:spLocks noGrp="1" noRot="1" noChangeAspect="1"/>
          </p:cNvSpPr>
          <p:nvPr>
            <p:ph type="sldImg"/>
          </p:nvPr>
        </p:nvSpPr>
        <p:spPr>
          <a:xfrm>
            <a:off x="2290763" y="512763"/>
            <a:ext cx="4562475" cy="2566987"/>
          </a:xfrm>
        </p:spPr>
      </p:sp>
      <p:sp>
        <p:nvSpPr>
          <p:cNvPr id="3" name="מציין מיקום של הערות 2">
            <a:extLst>
              <a:ext uri="{FF2B5EF4-FFF2-40B4-BE49-F238E27FC236}">
                <a16:creationId xmlns:a16="http://schemas.microsoft.com/office/drawing/2014/main" id="{19FAEE2A-61B8-B0BD-099D-7D1C287487BC}"/>
              </a:ext>
            </a:extLst>
          </p:cNvPr>
          <p:cNvSpPr>
            <a:spLocks noGrp="1"/>
          </p:cNvSpPr>
          <p:nvPr>
            <p:ph type="body" idx="1"/>
          </p:nvPr>
        </p:nvSpPr>
        <p:spPr/>
        <p:txBody>
          <a:bodyPr/>
          <a:lstStyle/>
          <a:p>
            <a:endPar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4" name="מציין מיקום של מספר שקופית 3">
            <a:extLst>
              <a:ext uri="{FF2B5EF4-FFF2-40B4-BE49-F238E27FC236}">
                <a16:creationId xmlns:a16="http://schemas.microsoft.com/office/drawing/2014/main" id="{846D5605-C938-3BDA-3F8E-FA4810BDB187}"/>
              </a:ext>
            </a:extLst>
          </p:cNvPr>
          <p:cNvSpPr>
            <a:spLocks noGrp="1"/>
          </p:cNvSpPr>
          <p:nvPr>
            <p:ph type="sldNum" sz="quarter" idx="5"/>
          </p:nvPr>
        </p:nvSpPr>
        <p:spPr/>
        <p:txBody>
          <a:bodyPr/>
          <a:lstStyle/>
          <a:p>
            <a:fld id="{4D09FABA-6F11-4152-9F65-7E0FE3E5FE2E}" type="slidenum">
              <a:rPr lang="he-IL" smtClean="0"/>
              <a:t>13</a:t>
            </a:fld>
            <a:endParaRPr lang="he-IL"/>
          </a:p>
        </p:txBody>
      </p:sp>
    </p:spTree>
    <p:extLst>
      <p:ext uri="{BB962C8B-B14F-4D97-AF65-F5344CB8AC3E}">
        <p14:creationId xmlns:p14="http://schemas.microsoft.com/office/powerpoint/2010/main" val="12751503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2/26/2025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2/26/2025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2/26/2025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4.png"/><Relationship Id="rId7" Type="http://schemas.openxmlformats.org/officeDocument/2006/relationships/image" Target="../media/image19.sv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6.svg"/><Relationship Id="rId9" Type="http://schemas.openxmlformats.org/officeDocument/2006/relationships/image" Target="../media/image21.svg"/></Relationships>
</file>

<file path=ppt/slides/_rels/slide1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4.png"/><Relationship Id="rId7" Type="http://schemas.openxmlformats.org/officeDocument/2006/relationships/image" Target="../media/image19.sv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6.svg"/><Relationship Id="rId9" Type="http://schemas.openxmlformats.org/officeDocument/2006/relationships/image" Target="../media/image21.svg"/></Relationships>
</file>

<file path=ppt/slides/_rels/slide1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4.png"/><Relationship Id="rId7" Type="http://schemas.openxmlformats.org/officeDocument/2006/relationships/image" Target="../media/image19.sv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6.svg"/><Relationship Id="rId9" Type="http://schemas.openxmlformats.org/officeDocument/2006/relationships/image" Target="../media/image21.svg"/></Relationships>
</file>

<file path=ppt/slides/_rels/slide1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4.png"/><Relationship Id="rId7" Type="http://schemas.openxmlformats.org/officeDocument/2006/relationships/image" Target="../media/image19.sv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6.svg"/><Relationship Id="rId9" Type="http://schemas.openxmlformats.org/officeDocument/2006/relationships/image" Target="../media/image21.svg"/></Relationships>
</file>

<file path=ppt/slides/_rels/slide1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4.png"/><Relationship Id="rId7" Type="http://schemas.openxmlformats.org/officeDocument/2006/relationships/image" Target="../media/image19.sv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6.svg"/><Relationship Id="rId9" Type="http://schemas.openxmlformats.org/officeDocument/2006/relationships/image" Target="../media/image21.svg"/></Relationships>
</file>

<file path=ppt/slides/_rels/slide15.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4.sv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4.png"/><Relationship Id="rId7" Type="http://schemas.openxmlformats.org/officeDocument/2006/relationships/image" Target="../media/image19.sv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6.svg"/><Relationship Id="rId9" Type="http://schemas.openxmlformats.org/officeDocument/2006/relationships/image" Target="../media/image21.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11104" y="396774"/>
            <a:ext cx="17465795" cy="9493452"/>
            <a:chOff x="0" y="0"/>
            <a:chExt cx="5304118" cy="2883029"/>
          </a:xfrm>
        </p:grpSpPr>
        <p:sp>
          <p:nvSpPr>
            <p:cNvPr id="3" name="Freeform 3"/>
            <p:cNvSpPr/>
            <p:nvPr/>
          </p:nvSpPr>
          <p:spPr>
            <a:xfrm>
              <a:off x="10160" y="16510"/>
              <a:ext cx="5281258" cy="2855089"/>
            </a:xfrm>
            <a:custGeom>
              <a:avLst/>
              <a:gdLst/>
              <a:ahLst/>
              <a:cxnLst/>
              <a:rect l="l" t="t" r="r" b="b"/>
              <a:pathLst>
                <a:path w="5281258" h="2855089">
                  <a:moveTo>
                    <a:pt x="5281258" y="2855089"/>
                  </a:moveTo>
                  <a:lnTo>
                    <a:pt x="0" y="2847469"/>
                  </a:lnTo>
                  <a:lnTo>
                    <a:pt x="0" y="1003446"/>
                  </a:lnTo>
                  <a:lnTo>
                    <a:pt x="17780" y="19050"/>
                  </a:lnTo>
                  <a:lnTo>
                    <a:pt x="2631561" y="0"/>
                  </a:lnTo>
                  <a:lnTo>
                    <a:pt x="5262208" y="5080"/>
                  </a:lnTo>
                  <a:close/>
                </a:path>
              </a:pathLst>
            </a:custGeom>
            <a:solidFill>
              <a:srgbClr val="FFFFFF"/>
            </a:solidFill>
          </p:spPr>
          <p:txBody>
            <a:bodyPr/>
            <a:lstStyle/>
            <a:p>
              <a:pPr algn="r" defTabSz="1371600" rtl="1">
                <a:defRPr/>
              </a:pPr>
              <a:endParaRPr lang="he-IL" sz="3600" dirty="0">
                <a:solidFill>
                  <a:prstClr val="black"/>
                </a:solidFill>
                <a:latin typeface="Calibri"/>
                <a:cs typeface="Arial" panose="020B0604020202020204" pitchFamily="34" charset="0"/>
              </a:endParaRPr>
            </a:p>
          </p:txBody>
        </p:sp>
        <p:sp>
          <p:nvSpPr>
            <p:cNvPr id="4" name="Freeform 4"/>
            <p:cNvSpPr/>
            <p:nvPr/>
          </p:nvSpPr>
          <p:spPr>
            <a:xfrm>
              <a:off x="-3810" y="0"/>
              <a:ext cx="5310467" cy="2881758"/>
            </a:xfrm>
            <a:custGeom>
              <a:avLst/>
              <a:gdLst/>
              <a:ahLst/>
              <a:cxnLst/>
              <a:rect l="l" t="t" r="r" b="b"/>
              <a:pathLst>
                <a:path w="5310467" h="2881758">
                  <a:moveTo>
                    <a:pt x="5276178" y="21590"/>
                  </a:moveTo>
                  <a:cubicBezTo>
                    <a:pt x="5277448" y="34290"/>
                    <a:pt x="5277448" y="44450"/>
                    <a:pt x="5278717" y="54610"/>
                  </a:cubicBezTo>
                  <a:cubicBezTo>
                    <a:pt x="5281258" y="106981"/>
                    <a:pt x="5282528" y="168728"/>
                    <a:pt x="5285067" y="228270"/>
                  </a:cubicBezTo>
                  <a:cubicBezTo>
                    <a:pt x="5285067" y="314275"/>
                    <a:pt x="5297767" y="2010116"/>
                    <a:pt x="5304117" y="2096121"/>
                  </a:cubicBezTo>
                  <a:cubicBezTo>
                    <a:pt x="5310467" y="2226231"/>
                    <a:pt x="5306658" y="2358546"/>
                    <a:pt x="5306658" y="2488656"/>
                  </a:cubicBezTo>
                  <a:cubicBezTo>
                    <a:pt x="5306658" y="2603329"/>
                    <a:pt x="5307928" y="2709182"/>
                    <a:pt x="5309198" y="2820798"/>
                  </a:cubicBezTo>
                  <a:cubicBezTo>
                    <a:pt x="5309198" y="2842389"/>
                    <a:pt x="5309198" y="2856358"/>
                    <a:pt x="5309198" y="2880489"/>
                  </a:cubicBezTo>
                  <a:cubicBezTo>
                    <a:pt x="5286338" y="2880489"/>
                    <a:pt x="5266017" y="2881758"/>
                    <a:pt x="5234034" y="2880489"/>
                  </a:cubicBezTo>
                  <a:cubicBezTo>
                    <a:pt x="4966116" y="2875408"/>
                    <a:pt x="4694076" y="2881758"/>
                    <a:pt x="4426157" y="2876679"/>
                  </a:cubicBezTo>
                  <a:cubicBezTo>
                    <a:pt x="4265406" y="2872868"/>
                    <a:pt x="4108777" y="2875408"/>
                    <a:pt x="3948026" y="2872868"/>
                  </a:cubicBezTo>
                  <a:cubicBezTo>
                    <a:pt x="3873833" y="2871598"/>
                    <a:pt x="3799641" y="2870329"/>
                    <a:pt x="3725448" y="2869058"/>
                  </a:cubicBezTo>
                  <a:cubicBezTo>
                    <a:pt x="3680108" y="2869058"/>
                    <a:pt x="3638889" y="2870329"/>
                    <a:pt x="3593549" y="2870329"/>
                  </a:cubicBezTo>
                  <a:cubicBezTo>
                    <a:pt x="3478138" y="2869058"/>
                    <a:pt x="3160758" y="2870329"/>
                    <a:pt x="3045347" y="2869058"/>
                  </a:cubicBezTo>
                  <a:cubicBezTo>
                    <a:pt x="2962911" y="2867789"/>
                    <a:pt x="1314183" y="2876679"/>
                    <a:pt x="1231746" y="2875408"/>
                  </a:cubicBezTo>
                  <a:cubicBezTo>
                    <a:pt x="1211137" y="2875408"/>
                    <a:pt x="1186406" y="2876679"/>
                    <a:pt x="1165797" y="2876679"/>
                  </a:cubicBezTo>
                  <a:cubicBezTo>
                    <a:pt x="1116335" y="2876679"/>
                    <a:pt x="1070995" y="2877948"/>
                    <a:pt x="1021533" y="2877948"/>
                  </a:cubicBezTo>
                  <a:cubicBezTo>
                    <a:pt x="897879" y="2877948"/>
                    <a:pt x="778346" y="2876679"/>
                    <a:pt x="654691" y="2875408"/>
                  </a:cubicBezTo>
                  <a:cubicBezTo>
                    <a:pt x="580498" y="2874139"/>
                    <a:pt x="506306" y="2872868"/>
                    <a:pt x="436235" y="2871598"/>
                  </a:cubicBezTo>
                  <a:cubicBezTo>
                    <a:pt x="304336" y="2870329"/>
                    <a:pt x="172438" y="2869058"/>
                    <a:pt x="48260" y="2869058"/>
                  </a:cubicBezTo>
                  <a:cubicBezTo>
                    <a:pt x="38100" y="2869058"/>
                    <a:pt x="29210" y="2869058"/>
                    <a:pt x="19050" y="2867789"/>
                  </a:cubicBezTo>
                  <a:cubicBezTo>
                    <a:pt x="10160" y="2866518"/>
                    <a:pt x="5080" y="2860168"/>
                    <a:pt x="7620" y="2851279"/>
                  </a:cubicBezTo>
                  <a:cubicBezTo>
                    <a:pt x="16510" y="2819445"/>
                    <a:pt x="12700" y="2764313"/>
                    <a:pt x="11430" y="2706976"/>
                  </a:cubicBezTo>
                  <a:cubicBezTo>
                    <a:pt x="10160" y="2590098"/>
                    <a:pt x="6350" y="2475424"/>
                    <a:pt x="7620" y="2358546"/>
                  </a:cubicBezTo>
                  <a:cubicBezTo>
                    <a:pt x="5080" y="2212999"/>
                    <a:pt x="0" y="411306"/>
                    <a:pt x="7620" y="263554"/>
                  </a:cubicBezTo>
                  <a:cubicBezTo>
                    <a:pt x="8890" y="234885"/>
                    <a:pt x="7620" y="204012"/>
                    <a:pt x="8890" y="175343"/>
                  </a:cubicBezTo>
                  <a:cubicBezTo>
                    <a:pt x="10160" y="129033"/>
                    <a:pt x="12700" y="78312"/>
                    <a:pt x="13970" y="44450"/>
                  </a:cubicBezTo>
                  <a:cubicBezTo>
                    <a:pt x="13970" y="41910"/>
                    <a:pt x="15240" y="39370"/>
                    <a:pt x="16510" y="38100"/>
                  </a:cubicBezTo>
                  <a:cubicBezTo>
                    <a:pt x="38100" y="35560"/>
                    <a:pt x="69393" y="30480"/>
                    <a:pt x="135342" y="29210"/>
                  </a:cubicBezTo>
                  <a:cubicBezTo>
                    <a:pt x="246631" y="25400"/>
                    <a:pt x="357920" y="22860"/>
                    <a:pt x="473331" y="20320"/>
                  </a:cubicBezTo>
                  <a:cubicBezTo>
                    <a:pt x="551646" y="17780"/>
                    <a:pt x="629960" y="16510"/>
                    <a:pt x="704153" y="13970"/>
                  </a:cubicBezTo>
                  <a:cubicBezTo>
                    <a:pt x="778346" y="11430"/>
                    <a:pt x="856660" y="8890"/>
                    <a:pt x="930853" y="8890"/>
                  </a:cubicBezTo>
                  <a:cubicBezTo>
                    <a:pt x="1013290" y="7620"/>
                    <a:pt x="1095726" y="10160"/>
                    <a:pt x="1178162" y="8890"/>
                  </a:cubicBezTo>
                  <a:cubicBezTo>
                    <a:pt x="1281208" y="8890"/>
                    <a:pt x="3148393" y="6350"/>
                    <a:pt x="3251438" y="5080"/>
                  </a:cubicBezTo>
                  <a:cubicBezTo>
                    <a:pt x="3350362" y="3810"/>
                    <a:pt x="3449286" y="2540"/>
                    <a:pt x="3552331" y="2540"/>
                  </a:cubicBezTo>
                  <a:cubicBezTo>
                    <a:pt x="3721326" y="1270"/>
                    <a:pt x="3886199" y="0"/>
                    <a:pt x="4055193" y="0"/>
                  </a:cubicBezTo>
                  <a:cubicBezTo>
                    <a:pt x="4125264" y="0"/>
                    <a:pt x="4199457" y="2540"/>
                    <a:pt x="4269528" y="2540"/>
                  </a:cubicBezTo>
                  <a:cubicBezTo>
                    <a:pt x="4463254" y="3810"/>
                    <a:pt x="4661101" y="5080"/>
                    <a:pt x="4854827" y="7620"/>
                  </a:cubicBezTo>
                  <a:cubicBezTo>
                    <a:pt x="4957872" y="8890"/>
                    <a:pt x="5060918" y="12700"/>
                    <a:pt x="5163963" y="16510"/>
                  </a:cubicBezTo>
                  <a:cubicBezTo>
                    <a:pt x="5188694" y="16510"/>
                    <a:pt x="5213425" y="16510"/>
                    <a:pt x="5234034" y="16510"/>
                  </a:cubicBezTo>
                  <a:cubicBezTo>
                    <a:pt x="5257128" y="17780"/>
                    <a:pt x="5266017" y="20320"/>
                    <a:pt x="5276178" y="21590"/>
                  </a:cubicBezTo>
                  <a:close/>
                  <a:moveTo>
                    <a:pt x="5286338" y="2863979"/>
                  </a:moveTo>
                  <a:cubicBezTo>
                    <a:pt x="5287608" y="2847468"/>
                    <a:pt x="5288878" y="2834768"/>
                    <a:pt x="5288878" y="2822068"/>
                  </a:cubicBezTo>
                  <a:cubicBezTo>
                    <a:pt x="5287608" y="2698155"/>
                    <a:pt x="5286338" y="2581277"/>
                    <a:pt x="5286338" y="2455577"/>
                  </a:cubicBezTo>
                  <a:cubicBezTo>
                    <a:pt x="5286338" y="2398241"/>
                    <a:pt x="5288878" y="2340904"/>
                    <a:pt x="5287608" y="2283567"/>
                  </a:cubicBezTo>
                  <a:cubicBezTo>
                    <a:pt x="5287608" y="2230641"/>
                    <a:pt x="5286338" y="2175510"/>
                    <a:pt x="5285067" y="2122584"/>
                  </a:cubicBezTo>
                  <a:cubicBezTo>
                    <a:pt x="5279988" y="2040989"/>
                    <a:pt x="5268558" y="351764"/>
                    <a:pt x="5268558" y="270169"/>
                  </a:cubicBezTo>
                  <a:cubicBezTo>
                    <a:pt x="5266017" y="201806"/>
                    <a:pt x="5263478" y="131238"/>
                    <a:pt x="5260938" y="63500"/>
                  </a:cubicBezTo>
                  <a:cubicBezTo>
                    <a:pt x="5259667" y="44450"/>
                    <a:pt x="5258398" y="43180"/>
                    <a:pt x="5221669" y="41910"/>
                  </a:cubicBezTo>
                  <a:cubicBezTo>
                    <a:pt x="5209303" y="41910"/>
                    <a:pt x="5201059" y="41910"/>
                    <a:pt x="5188694" y="40640"/>
                  </a:cubicBezTo>
                  <a:cubicBezTo>
                    <a:pt x="5085649" y="36830"/>
                    <a:pt x="4978481" y="31750"/>
                    <a:pt x="4875436" y="30480"/>
                  </a:cubicBezTo>
                  <a:cubicBezTo>
                    <a:pt x="4624005" y="26670"/>
                    <a:pt x="4368452" y="25400"/>
                    <a:pt x="4117021" y="22860"/>
                  </a:cubicBezTo>
                  <a:cubicBezTo>
                    <a:pt x="4079924" y="22860"/>
                    <a:pt x="4038706" y="22860"/>
                    <a:pt x="4001610" y="22860"/>
                  </a:cubicBezTo>
                  <a:cubicBezTo>
                    <a:pt x="3939783" y="22860"/>
                    <a:pt x="3877955" y="22860"/>
                    <a:pt x="3820250" y="22860"/>
                  </a:cubicBezTo>
                  <a:cubicBezTo>
                    <a:pt x="3688351" y="22860"/>
                    <a:pt x="3556453" y="22860"/>
                    <a:pt x="3428677" y="24130"/>
                  </a:cubicBezTo>
                  <a:cubicBezTo>
                    <a:pt x="3317387" y="25400"/>
                    <a:pt x="1441959" y="29210"/>
                    <a:pt x="1330670" y="29210"/>
                  </a:cubicBezTo>
                  <a:cubicBezTo>
                    <a:pt x="1149310" y="29210"/>
                    <a:pt x="967950" y="26670"/>
                    <a:pt x="786590" y="33020"/>
                  </a:cubicBezTo>
                  <a:cubicBezTo>
                    <a:pt x="691788" y="36830"/>
                    <a:pt x="601108" y="36830"/>
                    <a:pt x="510427" y="38100"/>
                  </a:cubicBezTo>
                  <a:cubicBezTo>
                    <a:pt x="353798" y="41910"/>
                    <a:pt x="197169" y="45720"/>
                    <a:pt x="49530" y="50800"/>
                  </a:cubicBezTo>
                  <a:cubicBezTo>
                    <a:pt x="36830" y="50800"/>
                    <a:pt x="34290" y="53340"/>
                    <a:pt x="33020" y="71696"/>
                  </a:cubicBezTo>
                  <a:cubicBezTo>
                    <a:pt x="31750" y="111391"/>
                    <a:pt x="31750" y="151086"/>
                    <a:pt x="30480" y="190780"/>
                  </a:cubicBezTo>
                  <a:cubicBezTo>
                    <a:pt x="29210" y="256938"/>
                    <a:pt x="26670" y="320890"/>
                    <a:pt x="25400" y="387048"/>
                  </a:cubicBezTo>
                  <a:cubicBezTo>
                    <a:pt x="20320" y="457616"/>
                    <a:pt x="26670" y="2182126"/>
                    <a:pt x="29210" y="2252694"/>
                  </a:cubicBezTo>
                  <a:cubicBezTo>
                    <a:pt x="29210" y="2327672"/>
                    <a:pt x="29210" y="2404857"/>
                    <a:pt x="30480" y="2479835"/>
                  </a:cubicBezTo>
                  <a:cubicBezTo>
                    <a:pt x="30480" y="2534967"/>
                    <a:pt x="33020" y="2590098"/>
                    <a:pt x="33020" y="2645229"/>
                  </a:cubicBezTo>
                  <a:cubicBezTo>
                    <a:pt x="33020" y="2704771"/>
                    <a:pt x="33020" y="2764313"/>
                    <a:pt x="31750" y="2822068"/>
                  </a:cubicBezTo>
                  <a:cubicBezTo>
                    <a:pt x="31750" y="2825879"/>
                    <a:pt x="31750" y="2828418"/>
                    <a:pt x="31750" y="2832229"/>
                  </a:cubicBezTo>
                  <a:cubicBezTo>
                    <a:pt x="31750" y="2842389"/>
                    <a:pt x="35560" y="2846199"/>
                    <a:pt x="44450" y="2846199"/>
                  </a:cubicBezTo>
                  <a:cubicBezTo>
                    <a:pt x="77636" y="2846199"/>
                    <a:pt x="135342" y="2847468"/>
                    <a:pt x="188925" y="2847468"/>
                  </a:cubicBezTo>
                  <a:cubicBezTo>
                    <a:pt x="267240" y="2847468"/>
                    <a:pt x="349676" y="2844929"/>
                    <a:pt x="427991" y="2847468"/>
                  </a:cubicBezTo>
                  <a:cubicBezTo>
                    <a:pt x="555768" y="2851279"/>
                    <a:pt x="683544" y="2853818"/>
                    <a:pt x="811320" y="2852549"/>
                  </a:cubicBezTo>
                  <a:cubicBezTo>
                    <a:pt x="893757" y="2851279"/>
                    <a:pt x="972071" y="2853818"/>
                    <a:pt x="1054508" y="2853818"/>
                  </a:cubicBezTo>
                  <a:cubicBezTo>
                    <a:pt x="1174041" y="2853818"/>
                    <a:pt x="1293573" y="2852549"/>
                    <a:pt x="1413106" y="2853818"/>
                  </a:cubicBezTo>
                  <a:cubicBezTo>
                    <a:pt x="1590345" y="2855089"/>
                    <a:pt x="3535844" y="2844929"/>
                    <a:pt x="3717204" y="2847468"/>
                  </a:cubicBezTo>
                  <a:cubicBezTo>
                    <a:pt x="3795519" y="2848739"/>
                    <a:pt x="3873833" y="2850008"/>
                    <a:pt x="3948026" y="2850008"/>
                  </a:cubicBezTo>
                  <a:cubicBezTo>
                    <a:pt x="4084046" y="2852549"/>
                    <a:pt x="4215944" y="2848739"/>
                    <a:pt x="4351965" y="2852549"/>
                  </a:cubicBezTo>
                  <a:cubicBezTo>
                    <a:pt x="4463254" y="2855089"/>
                    <a:pt x="4574543" y="2855089"/>
                    <a:pt x="4685832" y="2857629"/>
                  </a:cubicBezTo>
                  <a:cubicBezTo>
                    <a:pt x="4850705" y="2861439"/>
                    <a:pt x="5015578" y="2863979"/>
                    <a:pt x="5180451" y="2865249"/>
                  </a:cubicBezTo>
                  <a:cubicBezTo>
                    <a:pt x="5242278" y="2865249"/>
                    <a:pt x="5266017" y="2863979"/>
                    <a:pt x="5286338" y="2863979"/>
                  </a:cubicBezTo>
                  <a:close/>
                </a:path>
              </a:pathLst>
            </a:custGeom>
            <a:solidFill>
              <a:srgbClr val="442816"/>
            </a:solidFill>
          </p:spPr>
          <p:txBody>
            <a:bodyPr/>
            <a:lstStyle/>
            <a:p>
              <a:pPr algn="r" defTabSz="1371600" rtl="1">
                <a:defRPr/>
              </a:pPr>
              <a:endParaRPr lang="he-IL" sz="3600" dirty="0">
                <a:solidFill>
                  <a:prstClr val="black"/>
                </a:solidFill>
                <a:latin typeface="Calibri"/>
                <a:cs typeface="Arial" panose="020B0604020202020204" pitchFamily="34" charset="0"/>
              </a:endParaRPr>
            </a:p>
          </p:txBody>
        </p:sp>
      </p:grpSp>
      <p:grpSp>
        <p:nvGrpSpPr>
          <p:cNvPr id="8" name="Group 7">
            <a:extLst>
              <a:ext uri="{FF2B5EF4-FFF2-40B4-BE49-F238E27FC236}">
                <a16:creationId xmlns:a16="http://schemas.microsoft.com/office/drawing/2014/main" id="{E89AAEA6-16FD-6156-64C1-0157D2A06D75}"/>
              </a:ext>
            </a:extLst>
          </p:cNvPr>
          <p:cNvGrpSpPr/>
          <p:nvPr/>
        </p:nvGrpSpPr>
        <p:grpSpPr>
          <a:xfrm>
            <a:off x="4000871" y="3829388"/>
            <a:ext cx="10194849" cy="3239295"/>
            <a:chOff x="0" y="0"/>
            <a:chExt cx="4274726" cy="1821471"/>
          </a:xfrm>
        </p:grpSpPr>
        <p:sp>
          <p:nvSpPr>
            <p:cNvPr id="9" name="Freeform 8">
              <a:extLst>
                <a:ext uri="{FF2B5EF4-FFF2-40B4-BE49-F238E27FC236}">
                  <a16:creationId xmlns:a16="http://schemas.microsoft.com/office/drawing/2014/main" id="{A4976BE7-4827-FACF-6880-55BC080E3361}"/>
                </a:ext>
              </a:extLst>
            </p:cNvPr>
            <p:cNvSpPr/>
            <p:nvPr/>
          </p:nvSpPr>
          <p:spPr>
            <a:xfrm>
              <a:off x="0" y="0"/>
              <a:ext cx="4274726" cy="1821471"/>
            </a:xfrm>
            <a:custGeom>
              <a:avLst/>
              <a:gdLst/>
              <a:ahLst/>
              <a:cxnLst/>
              <a:rect l="l" t="t" r="r" b="b"/>
              <a:pathLst>
                <a:path w="4274726" h="1821471">
                  <a:moveTo>
                    <a:pt x="0" y="50800"/>
                  </a:moveTo>
                  <a:lnTo>
                    <a:pt x="2137363" y="0"/>
                  </a:lnTo>
                  <a:lnTo>
                    <a:pt x="4274726" y="50800"/>
                  </a:lnTo>
                  <a:lnTo>
                    <a:pt x="4274726" y="1770671"/>
                  </a:lnTo>
                  <a:lnTo>
                    <a:pt x="2137363" y="1821471"/>
                  </a:lnTo>
                  <a:lnTo>
                    <a:pt x="0" y="1770671"/>
                  </a:lnTo>
                  <a:lnTo>
                    <a:pt x="0" y="50800"/>
                  </a:lnTo>
                  <a:close/>
                </a:path>
              </a:pathLst>
            </a:custGeom>
            <a:solidFill>
              <a:srgbClr val="F8F6F4"/>
            </a:solidFill>
            <a:ln w="38100" cap="sq">
              <a:solidFill>
                <a:srgbClr val="000000"/>
              </a:solidFill>
              <a:prstDash val="solid"/>
              <a:miter/>
            </a:ln>
          </p:spPr>
          <p:txBody>
            <a:bodyPr/>
            <a:lstStyle/>
            <a:p>
              <a:pPr algn="r" defTabSz="1371600" rtl="1">
                <a:defRPr/>
              </a:pPr>
              <a:endParaRPr lang="he-IL" sz="2700" dirty="0">
                <a:solidFill>
                  <a:prstClr val="black"/>
                </a:solidFill>
                <a:latin typeface="Calibri"/>
                <a:cs typeface="Arial" panose="020B0604020202020204" pitchFamily="34" charset="0"/>
              </a:endParaRPr>
            </a:p>
          </p:txBody>
        </p:sp>
        <p:sp>
          <p:nvSpPr>
            <p:cNvPr id="10" name="TextBox 9">
              <a:extLst>
                <a:ext uri="{FF2B5EF4-FFF2-40B4-BE49-F238E27FC236}">
                  <a16:creationId xmlns:a16="http://schemas.microsoft.com/office/drawing/2014/main" id="{8B0A79CC-921C-DF7E-6E76-893CB229D2FA}"/>
                </a:ext>
              </a:extLst>
            </p:cNvPr>
            <p:cNvSpPr txBox="1"/>
            <p:nvPr/>
          </p:nvSpPr>
          <p:spPr>
            <a:xfrm>
              <a:off x="0" y="-12700"/>
              <a:ext cx="812800" cy="698500"/>
            </a:xfrm>
            <a:prstGeom prst="rect">
              <a:avLst/>
            </a:prstGeom>
          </p:spPr>
          <p:txBody>
            <a:bodyPr lIns="76200" tIns="76200" rIns="76200" bIns="76200" rtlCol="0" anchor="ctr"/>
            <a:lstStyle/>
            <a:p>
              <a:pPr algn="ctr" defTabSz="1371600" rtl="1">
                <a:lnSpc>
                  <a:spcPts val="3989"/>
                </a:lnSpc>
                <a:defRPr/>
              </a:pPr>
              <a:endParaRPr sz="2700" dirty="0">
                <a:solidFill>
                  <a:prstClr val="black"/>
                </a:solidFill>
                <a:latin typeface="Calibri"/>
              </a:endParaRPr>
            </a:p>
          </p:txBody>
        </p:sp>
      </p:grpSp>
      <p:sp>
        <p:nvSpPr>
          <p:cNvPr id="12" name="כותרת משנה 2">
            <a:extLst>
              <a:ext uri="{FF2B5EF4-FFF2-40B4-BE49-F238E27FC236}">
                <a16:creationId xmlns:a16="http://schemas.microsoft.com/office/drawing/2014/main" id="{CF204086-0AE9-7C97-49EF-868761915B90}"/>
              </a:ext>
            </a:extLst>
          </p:cNvPr>
          <p:cNvSpPr txBox="1">
            <a:spLocks/>
          </p:cNvSpPr>
          <p:nvPr/>
        </p:nvSpPr>
        <p:spPr>
          <a:xfrm>
            <a:off x="3310511" y="4198827"/>
            <a:ext cx="11666979" cy="2483643"/>
          </a:xfrm>
          <a:prstGeom prst="rect">
            <a:avLst/>
          </a:prstGeom>
        </p:spPr>
        <p:txBody>
          <a:bodyPr/>
          <a:lst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a:lstStyle>
          <a:p>
            <a:pPr marL="0" indent="0" algn="ctr" defTabSz="914445" rtl="1">
              <a:buNone/>
              <a:defRPr/>
            </a:pPr>
            <a:r>
              <a:rPr lang="he-IL" sz="5400" b="1" dirty="0">
                <a:solidFill>
                  <a:prstClr val="black"/>
                </a:solidFill>
                <a:latin typeface="Calibri" panose="020F0502020204030204" pitchFamily="34" charset="0"/>
                <a:cs typeface="Calibri" panose="020F0502020204030204" pitchFamily="34" charset="0"/>
              </a:rPr>
              <a:t>כלים ופעילויות</a:t>
            </a:r>
            <a:r>
              <a:rPr lang="en-US" sz="5400" b="1" dirty="0">
                <a:solidFill>
                  <a:prstClr val="black"/>
                </a:solidFill>
                <a:latin typeface="Calibri" panose="020F0502020204030204" pitchFamily="34" charset="0"/>
                <a:cs typeface="Calibri" panose="020F0502020204030204" pitchFamily="34" charset="0"/>
              </a:rPr>
              <a:t/>
            </a:r>
            <a:br>
              <a:rPr lang="en-US" sz="5400" b="1" dirty="0">
                <a:solidFill>
                  <a:prstClr val="black"/>
                </a:solidFill>
                <a:latin typeface="Calibri" panose="020F0502020204030204" pitchFamily="34" charset="0"/>
                <a:cs typeface="Calibri" panose="020F0502020204030204" pitchFamily="34" charset="0"/>
              </a:rPr>
            </a:br>
            <a:r>
              <a:rPr lang="he-IL" sz="5400" b="1" dirty="0">
                <a:solidFill>
                  <a:prstClr val="black"/>
                </a:solidFill>
                <a:latin typeface="Calibri" panose="020F0502020204030204" pitchFamily="34" charset="0"/>
                <a:cs typeface="Calibri" panose="020F0502020204030204" pitchFamily="34" charset="0"/>
              </a:rPr>
              <a:t> לחיזוק כוחות ולניהול שיח רגשי</a:t>
            </a:r>
          </a:p>
          <a:p>
            <a:pPr marL="0" indent="0" algn="ctr" defTabSz="914445" rtl="1">
              <a:buNone/>
              <a:defRPr/>
            </a:pPr>
            <a:r>
              <a:rPr lang="he-IL" sz="5400" dirty="0">
                <a:solidFill>
                  <a:prstClr val="black"/>
                </a:solidFill>
                <a:latin typeface="Calibri" panose="020F0502020204030204" pitchFamily="34" charset="0"/>
                <a:cs typeface="Calibri" panose="020F0502020204030204" pitchFamily="34" charset="0"/>
              </a:rPr>
              <a:t>להורים</a:t>
            </a:r>
          </a:p>
        </p:txBody>
      </p:sp>
      <p:pic>
        <p:nvPicPr>
          <p:cNvPr id="13" name="Google Shape;121;p15">
            <a:extLst>
              <a:ext uri="{FF2B5EF4-FFF2-40B4-BE49-F238E27FC236}">
                <a16:creationId xmlns:a16="http://schemas.microsoft.com/office/drawing/2014/main" id="{2679F65A-8AF3-7D95-99D9-317EBBFC6859}"/>
              </a:ext>
            </a:extLst>
          </p:cNvPr>
          <p:cNvPicPr preferRelativeResize="0"/>
          <p:nvPr/>
        </p:nvPicPr>
        <p:blipFill rotWithShape="1">
          <a:blip r:embed="rId3">
            <a:alphaModFix/>
          </a:blip>
          <a:srcRect/>
          <a:stretch/>
        </p:blipFill>
        <p:spPr>
          <a:xfrm>
            <a:off x="1175822" y="470741"/>
            <a:ext cx="1102710" cy="1267326"/>
          </a:xfrm>
          <a:prstGeom prst="rect">
            <a:avLst/>
          </a:prstGeom>
          <a:noFill/>
          <a:ln>
            <a:noFill/>
          </a:ln>
        </p:spPr>
      </p:pic>
      <p:sp>
        <p:nvSpPr>
          <p:cNvPr id="14" name="Google Shape;122;p15">
            <a:extLst>
              <a:ext uri="{FF2B5EF4-FFF2-40B4-BE49-F238E27FC236}">
                <a16:creationId xmlns:a16="http://schemas.microsoft.com/office/drawing/2014/main" id="{79D5C9EF-DEDA-A6B4-32EE-146257DB4488}"/>
              </a:ext>
            </a:extLst>
          </p:cNvPr>
          <p:cNvSpPr/>
          <p:nvPr/>
        </p:nvSpPr>
        <p:spPr>
          <a:xfrm>
            <a:off x="53577" y="1505312"/>
            <a:ext cx="3212976" cy="607379"/>
          </a:xfrm>
          <a:prstGeom prst="rect">
            <a:avLst/>
          </a:prstGeom>
          <a:noFill/>
          <a:ln>
            <a:noFill/>
          </a:ln>
        </p:spPr>
        <p:txBody>
          <a:bodyPr spcFirstLastPara="1" wrap="square" lIns="137138" tIns="68550" rIns="137138" bIns="68550" anchor="t" anchorCtr="0">
            <a:noAutofit/>
          </a:bodyPr>
          <a:lstStyle/>
          <a:p>
            <a:pPr algn="ctr" defTabSz="1371600" rtl="1">
              <a:lnSpc>
                <a:spcPct val="88888"/>
              </a:lnSpc>
              <a:defRPr/>
            </a:pPr>
            <a:r>
              <a:rPr lang="x-none" sz="1500" dirty="0">
                <a:solidFill>
                  <a:srgbClr val="002060"/>
                </a:solidFill>
                <a:latin typeface="Calibri"/>
                <a:ea typeface="Calibri"/>
                <a:cs typeface="Calibri"/>
                <a:sym typeface="Calibri"/>
              </a:rPr>
              <a:t>משרד החינוך</a:t>
            </a:r>
            <a:endParaRPr sz="2400" dirty="0">
              <a:solidFill>
                <a:prstClr val="black"/>
              </a:solidFill>
              <a:latin typeface="Calibri"/>
            </a:endParaRPr>
          </a:p>
          <a:p>
            <a:pPr algn="ctr" defTabSz="1371600" rtl="1">
              <a:lnSpc>
                <a:spcPct val="88888"/>
              </a:lnSpc>
              <a:defRPr/>
            </a:pPr>
            <a:r>
              <a:rPr lang="x-none" sz="1500" dirty="0">
                <a:solidFill>
                  <a:srgbClr val="002060"/>
                </a:solidFill>
                <a:latin typeface="Calibri"/>
                <a:ea typeface="Calibri"/>
                <a:cs typeface="Calibri"/>
                <a:sym typeface="Calibri"/>
              </a:rPr>
              <a:t>מינהל פדגוגי</a:t>
            </a:r>
            <a:endParaRPr sz="1500" dirty="0">
              <a:solidFill>
                <a:srgbClr val="002060"/>
              </a:solidFill>
              <a:latin typeface="Calibri"/>
              <a:ea typeface="Calibri"/>
              <a:cs typeface="Calibri"/>
              <a:sym typeface="Calibri"/>
            </a:endParaRPr>
          </a:p>
          <a:p>
            <a:pPr algn="ctr" defTabSz="1371600" rtl="1">
              <a:lnSpc>
                <a:spcPct val="88888"/>
              </a:lnSpc>
              <a:defRPr/>
            </a:pPr>
            <a:r>
              <a:rPr lang="x-none" sz="1500" dirty="0">
                <a:solidFill>
                  <a:srgbClr val="002060"/>
                </a:solidFill>
                <a:latin typeface="Calibri"/>
                <a:ea typeface="Calibri"/>
                <a:cs typeface="Calibri"/>
                <a:sym typeface="Calibri"/>
              </a:rPr>
              <a:t>אגף בכיר שירות פסיכולוגי ייעוצי</a:t>
            </a:r>
            <a:endParaRPr sz="2400" dirty="0">
              <a:solidFill>
                <a:prstClr val="black"/>
              </a:solidFill>
              <a:latin typeface="Calibri"/>
            </a:endParaRPr>
          </a:p>
        </p:txBody>
      </p:sp>
      <p:pic>
        <p:nvPicPr>
          <p:cNvPr id="15" name="Google Shape;127;p15">
            <a:extLst>
              <a:ext uri="{FF2B5EF4-FFF2-40B4-BE49-F238E27FC236}">
                <a16:creationId xmlns:a16="http://schemas.microsoft.com/office/drawing/2014/main" id="{1DF68F69-7E62-82AD-5132-48250B4CEA69}"/>
              </a:ext>
            </a:extLst>
          </p:cNvPr>
          <p:cNvPicPr preferRelativeResize="0"/>
          <p:nvPr/>
        </p:nvPicPr>
        <p:blipFill>
          <a:blip r:embed="rId4">
            <a:alphaModFix/>
          </a:blip>
          <a:stretch>
            <a:fillRect/>
          </a:stretch>
        </p:blipFill>
        <p:spPr>
          <a:xfrm>
            <a:off x="14366739" y="451141"/>
            <a:ext cx="3212976" cy="1534760"/>
          </a:xfrm>
          <a:prstGeom prst="rect">
            <a:avLst/>
          </a:prstGeom>
          <a:noFill/>
          <a:ln>
            <a:noFill/>
          </a:ln>
        </p:spPr>
      </p:pic>
      <p:pic>
        <p:nvPicPr>
          <p:cNvPr id="6" name="תמונה 5">
            <a:extLst>
              <a:ext uri="{FF2B5EF4-FFF2-40B4-BE49-F238E27FC236}">
                <a16:creationId xmlns:a16="http://schemas.microsoft.com/office/drawing/2014/main" id="{CC97B4A4-0067-0DD3-A926-BB2AEF68F163}"/>
              </a:ext>
            </a:extLst>
          </p:cNvPr>
          <p:cNvPicPr>
            <a:picLocks noChangeAspect="1"/>
          </p:cNvPicPr>
          <p:nvPr/>
        </p:nvPicPr>
        <p:blipFill>
          <a:blip r:embed="rId5">
            <a:clrChange>
              <a:clrFrom>
                <a:srgbClr val="FFFBF8"/>
              </a:clrFrom>
              <a:clrTo>
                <a:srgbClr val="FFFBF8">
                  <a:alpha val="0"/>
                </a:srgbClr>
              </a:clrTo>
            </a:clrChange>
          </a:blip>
          <a:stretch>
            <a:fillRect/>
          </a:stretch>
        </p:blipFill>
        <p:spPr>
          <a:xfrm>
            <a:off x="5606795" y="-675981"/>
            <a:ext cx="7074413" cy="7074413"/>
          </a:xfrm>
          <a:prstGeom prst="rect">
            <a:avLst/>
          </a:prstGeom>
        </p:spPr>
      </p:pic>
      <p:sp>
        <p:nvSpPr>
          <p:cNvPr id="17" name="תיבת טקסט 16">
            <a:extLst>
              <a:ext uri="{FF2B5EF4-FFF2-40B4-BE49-F238E27FC236}">
                <a16:creationId xmlns:a16="http://schemas.microsoft.com/office/drawing/2014/main" id="{5B348087-EAFB-0FF1-DA30-9C8A835FFE69}"/>
              </a:ext>
            </a:extLst>
          </p:cNvPr>
          <p:cNvSpPr txBox="1"/>
          <p:nvPr/>
        </p:nvSpPr>
        <p:spPr>
          <a:xfrm>
            <a:off x="11403014" y="8375666"/>
            <a:ext cx="9140427" cy="830997"/>
          </a:xfrm>
          <a:prstGeom prst="rect">
            <a:avLst/>
          </a:prstGeom>
          <a:noFill/>
        </p:spPr>
        <p:txBody>
          <a:bodyPr wrap="square">
            <a:spAutoFit/>
          </a:bodyPr>
          <a:lstStyle/>
          <a:p>
            <a:pPr algn="ctr" defTabSz="1371600" rtl="1">
              <a:defRPr/>
            </a:pPr>
            <a:r>
              <a:rPr lang="he-IL" sz="4800" b="1" dirty="0">
                <a:solidFill>
                  <a:prstClr val="black"/>
                </a:solidFill>
                <a:latin typeface="Calibri" panose="020F0502020204030204" pitchFamily="34" charset="0"/>
                <a:cs typeface="Calibri" panose="020F0502020204030204" pitchFamily="34" charset="0"/>
              </a:rPr>
              <a:t>צוות חינוכי</a:t>
            </a:r>
          </a:p>
        </p:txBody>
      </p:sp>
      <p:sp>
        <p:nvSpPr>
          <p:cNvPr id="5" name="תיבת טקסט 4">
            <a:extLst>
              <a:ext uri="{FF2B5EF4-FFF2-40B4-BE49-F238E27FC236}">
                <a16:creationId xmlns:a16="http://schemas.microsoft.com/office/drawing/2014/main" id="{3A80A093-F6E9-845A-E779-0C8CC2B51CA0}"/>
              </a:ext>
            </a:extLst>
          </p:cNvPr>
          <p:cNvSpPr txBox="1"/>
          <p:nvPr/>
        </p:nvSpPr>
        <p:spPr>
          <a:xfrm>
            <a:off x="1990164" y="7224311"/>
            <a:ext cx="14200095" cy="1015663"/>
          </a:xfrm>
          <a:prstGeom prst="rect">
            <a:avLst/>
          </a:prstGeom>
          <a:noFill/>
        </p:spPr>
        <p:txBody>
          <a:bodyPr wrap="square">
            <a:spAutoFit/>
          </a:bodyPr>
          <a:lstStyle/>
          <a:p>
            <a:pPr algn="ctr" rtl="1"/>
            <a:r>
              <a:rPr lang="he-IL" sz="6000" b="1" dirty="0">
                <a:solidFill>
                  <a:srgbClr val="5B7496"/>
                </a:solidFill>
                <a:latin typeface="Calibri" panose="020F0502020204030204" pitchFamily="34" charset="0"/>
                <a:cs typeface="Calibri" panose="020F0502020204030204" pitchFamily="34" charset="0"/>
              </a:rPr>
              <a:t>אתם שמש - חיזוק החוסן ההורי </a:t>
            </a:r>
          </a:p>
        </p:txBody>
      </p:sp>
    </p:spTree>
    <p:extLst>
      <p:ext uri="{BB962C8B-B14F-4D97-AF65-F5344CB8AC3E}">
        <p14:creationId xmlns:p14="http://schemas.microsoft.com/office/powerpoint/2010/main" val="5933314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2BFA1E-8B78-1D1A-8DA7-E7539EC22A54}"/>
            </a:ext>
          </a:extLst>
        </p:cNvPr>
        <p:cNvGrpSpPr/>
        <p:nvPr/>
      </p:nvGrpSpPr>
      <p:grpSpPr>
        <a:xfrm>
          <a:off x="0" y="0"/>
          <a:ext cx="0" cy="0"/>
          <a:chOff x="0" y="0"/>
          <a:chExt cx="0" cy="0"/>
        </a:xfrm>
      </p:grpSpPr>
      <p:grpSp>
        <p:nvGrpSpPr>
          <p:cNvPr id="9" name="Group 10">
            <a:extLst>
              <a:ext uri="{FF2B5EF4-FFF2-40B4-BE49-F238E27FC236}">
                <a16:creationId xmlns:a16="http://schemas.microsoft.com/office/drawing/2014/main" id="{5C9D24BE-83D1-4834-839C-300F2D90C394}"/>
              </a:ext>
            </a:extLst>
          </p:cNvPr>
          <p:cNvGrpSpPr/>
          <p:nvPr/>
        </p:nvGrpSpPr>
        <p:grpSpPr>
          <a:xfrm>
            <a:off x="12412742" y="4016570"/>
            <a:ext cx="5341778" cy="4011800"/>
            <a:chOff x="0" y="0"/>
            <a:chExt cx="6182550" cy="4136688"/>
          </a:xfrm>
        </p:grpSpPr>
        <p:sp>
          <p:nvSpPr>
            <p:cNvPr id="12" name="Freeform 11">
              <a:extLst>
                <a:ext uri="{FF2B5EF4-FFF2-40B4-BE49-F238E27FC236}">
                  <a16:creationId xmlns:a16="http://schemas.microsoft.com/office/drawing/2014/main" id="{3C93C898-C0D0-33DB-2893-A5416920188F}"/>
                </a:ext>
              </a:extLst>
            </p:cNvPr>
            <p:cNvSpPr/>
            <p:nvPr/>
          </p:nvSpPr>
          <p:spPr>
            <a:xfrm rot="5400000">
              <a:off x="1022931" y="-1022931"/>
              <a:ext cx="4136688" cy="6182550"/>
            </a:xfrm>
            <a:custGeom>
              <a:avLst/>
              <a:gdLst/>
              <a:ahLst/>
              <a:cxnLst/>
              <a:rect l="l" t="t" r="r" b="b"/>
              <a:pathLst>
                <a:path w="4136688" h="6182550">
                  <a:moveTo>
                    <a:pt x="0" y="0"/>
                  </a:moveTo>
                  <a:lnTo>
                    <a:pt x="4136688" y="0"/>
                  </a:lnTo>
                  <a:lnTo>
                    <a:pt x="4136688" y="6182550"/>
                  </a:lnTo>
                  <a:lnTo>
                    <a:pt x="0" y="618255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algn="ctr" defTabSz="1371600" rtl="1">
                <a:defRPr/>
              </a:pPr>
              <a:endParaRPr lang="he-IL" sz="4200"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
          <p:nvSpPr>
            <p:cNvPr id="15" name="Freeform 12">
              <a:extLst>
                <a:ext uri="{FF2B5EF4-FFF2-40B4-BE49-F238E27FC236}">
                  <a16:creationId xmlns:a16="http://schemas.microsoft.com/office/drawing/2014/main" id="{6AA761DC-26A6-978B-D846-5476583954D1}"/>
                </a:ext>
              </a:extLst>
            </p:cNvPr>
            <p:cNvSpPr/>
            <p:nvPr/>
          </p:nvSpPr>
          <p:spPr>
            <a:xfrm>
              <a:off x="5349120" y="157043"/>
              <a:ext cx="625717" cy="561581"/>
            </a:xfrm>
            <a:custGeom>
              <a:avLst/>
              <a:gdLst/>
              <a:ahLst/>
              <a:cxnLst/>
              <a:rect l="l" t="t" r="r" b="b"/>
              <a:pathLst>
                <a:path w="625717" h="561581">
                  <a:moveTo>
                    <a:pt x="0" y="0"/>
                  </a:moveTo>
                  <a:lnTo>
                    <a:pt x="625717" y="0"/>
                  </a:lnTo>
                  <a:lnTo>
                    <a:pt x="625717" y="561580"/>
                  </a:lnTo>
                  <a:lnTo>
                    <a:pt x="0" y="561580"/>
                  </a:lnTo>
                  <a:lnTo>
                    <a:pt x="0" y="0"/>
                  </a:lnTo>
                  <a:close/>
                </a:path>
              </a:pathLst>
            </a:custGeom>
            <a:blipFill>
              <a:blip r:embed="rId5"/>
              <a:stretch>
                <a:fillRect/>
              </a:stretch>
            </a:blipFill>
          </p:spPr>
          <p:txBody>
            <a:bodyPr/>
            <a:lstStyle/>
            <a:p>
              <a:pPr algn="ctr" defTabSz="1371600" rtl="1">
                <a:defRPr/>
              </a:pPr>
              <a:endParaRPr lang="he-IL" sz="420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
          <p:nvSpPr>
            <p:cNvPr id="16" name="Freeform 13">
              <a:extLst>
                <a:ext uri="{FF2B5EF4-FFF2-40B4-BE49-F238E27FC236}">
                  <a16:creationId xmlns:a16="http://schemas.microsoft.com/office/drawing/2014/main" id="{B9873864-7392-F6DC-96F0-8DE57A0943F5}"/>
                </a:ext>
              </a:extLst>
            </p:cNvPr>
            <p:cNvSpPr/>
            <p:nvPr/>
          </p:nvSpPr>
          <p:spPr>
            <a:xfrm flipH="1" flipV="1">
              <a:off x="207713" y="3418065"/>
              <a:ext cx="625717" cy="561581"/>
            </a:xfrm>
            <a:custGeom>
              <a:avLst/>
              <a:gdLst/>
              <a:ahLst/>
              <a:cxnLst/>
              <a:rect l="l" t="t" r="r" b="b"/>
              <a:pathLst>
                <a:path w="625717" h="561581">
                  <a:moveTo>
                    <a:pt x="625717" y="561580"/>
                  </a:moveTo>
                  <a:lnTo>
                    <a:pt x="0" y="561580"/>
                  </a:lnTo>
                  <a:lnTo>
                    <a:pt x="0" y="0"/>
                  </a:lnTo>
                  <a:lnTo>
                    <a:pt x="625717" y="0"/>
                  </a:lnTo>
                  <a:lnTo>
                    <a:pt x="625717" y="561580"/>
                  </a:lnTo>
                  <a:close/>
                </a:path>
              </a:pathLst>
            </a:custGeom>
            <a:blipFill>
              <a:blip r:embed="rId5"/>
              <a:stretch>
                <a:fillRect/>
              </a:stretch>
            </a:blipFill>
          </p:spPr>
          <p:txBody>
            <a:bodyPr/>
            <a:lstStyle/>
            <a:p>
              <a:pPr algn="ctr" defTabSz="1371600" rtl="1">
                <a:defRPr/>
              </a:pPr>
              <a:endParaRPr lang="he-IL" sz="420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grpSp>
      <p:grpSp>
        <p:nvGrpSpPr>
          <p:cNvPr id="17" name="Group 10">
            <a:extLst>
              <a:ext uri="{FF2B5EF4-FFF2-40B4-BE49-F238E27FC236}">
                <a16:creationId xmlns:a16="http://schemas.microsoft.com/office/drawing/2014/main" id="{83C83B33-A26E-ACFE-7159-B52FFA30DB9D}"/>
              </a:ext>
            </a:extLst>
          </p:cNvPr>
          <p:cNvGrpSpPr/>
          <p:nvPr/>
        </p:nvGrpSpPr>
        <p:grpSpPr>
          <a:xfrm>
            <a:off x="6506437" y="4074428"/>
            <a:ext cx="5341778" cy="4011800"/>
            <a:chOff x="0" y="0"/>
            <a:chExt cx="6182550" cy="4136688"/>
          </a:xfrm>
        </p:grpSpPr>
        <p:sp>
          <p:nvSpPr>
            <p:cNvPr id="22" name="Freeform 11">
              <a:extLst>
                <a:ext uri="{FF2B5EF4-FFF2-40B4-BE49-F238E27FC236}">
                  <a16:creationId xmlns:a16="http://schemas.microsoft.com/office/drawing/2014/main" id="{BC247490-3E87-32D2-10B9-4BDA05133ECB}"/>
                </a:ext>
              </a:extLst>
            </p:cNvPr>
            <p:cNvSpPr/>
            <p:nvPr/>
          </p:nvSpPr>
          <p:spPr>
            <a:xfrm rot="5400000">
              <a:off x="1022931" y="-1022931"/>
              <a:ext cx="4136688" cy="6182550"/>
            </a:xfrm>
            <a:custGeom>
              <a:avLst/>
              <a:gdLst/>
              <a:ahLst/>
              <a:cxnLst/>
              <a:rect l="l" t="t" r="r" b="b"/>
              <a:pathLst>
                <a:path w="4136688" h="6182550">
                  <a:moveTo>
                    <a:pt x="0" y="0"/>
                  </a:moveTo>
                  <a:lnTo>
                    <a:pt x="4136688" y="0"/>
                  </a:lnTo>
                  <a:lnTo>
                    <a:pt x="4136688" y="6182550"/>
                  </a:lnTo>
                  <a:lnTo>
                    <a:pt x="0" y="618255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algn="ctr" defTabSz="1371600" rtl="1">
                <a:defRPr/>
              </a:pPr>
              <a:endParaRPr lang="he-IL" sz="4200"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
          <p:nvSpPr>
            <p:cNvPr id="23" name="Freeform 12">
              <a:extLst>
                <a:ext uri="{FF2B5EF4-FFF2-40B4-BE49-F238E27FC236}">
                  <a16:creationId xmlns:a16="http://schemas.microsoft.com/office/drawing/2014/main" id="{11B258A8-3527-933C-1303-2882DA5F9FDD}"/>
                </a:ext>
              </a:extLst>
            </p:cNvPr>
            <p:cNvSpPr/>
            <p:nvPr/>
          </p:nvSpPr>
          <p:spPr>
            <a:xfrm>
              <a:off x="5349120" y="157043"/>
              <a:ext cx="625717" cy="561581"/>
            </a:xfrm>
            <a:custGeom>
              <a:avLst/>
              <a:gdLst/>
              <a:ahLst/>
              <a:cxnLst/>
              <a:rect l="l" t="t" r="r" b="b"/>
              <a:pathLst>
                <a:path w="625717" h="561581">
                  <a:moveTo>
                    <a:pt x="0" y="0"/>
                  </a:moveTo>
                  <a:lnTo>
                    <a:pt x="625717" y="0"/>
                  </a:lnTo>
                  <a:lnTo>
                    <a:pt x="625717" y="561580"/>
                  </a:lnTo>
                  <a:lnTo>
                    <a:pt x="0" y="561580"/>
                  </a:lnTo>
                  <a:lnTo>
                    <a:pt x="0" y="0"/>
                  </a:lnTo>
                  <a:close/>
                </a:path>
              </a:pathLst>
            </a:custGeom>
            <a:blipFill>
              <a:blip r:embed="rId5"/>
              <a:stretch>
                <a:fillRect/>
              </a:stretch>
            </a:blipFill>
          </p:spPr>
          <p:txBody>
            <a:bodyPr/>
            <a:lstStyle/>
            <a:p>
              <a:pPr algn="ctr" defTabSz="1371600" rtl="1">
                <a:defRPr/>
              </a:pPr>
              <a:endParaRPr lang="he-IL" sz="420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
          <p:nvSpPr>
            <p:cNvPr id="24" name="Freeform 13">
              <a:extLst>
                <a:ext uri="{FF2B5EF4-FFF2-40B4-BE49-F238E27FC236}">
                  <a16:creationId xmlns:a16="http://schemas.microsoft.com/office/drawing/2014/main" id="{69BBDF81-E279-0114-F3FE-42D454FE7BF5}"/>
                </a:ext>
              </a:extLst>
            </p:cNvPr>
            <p:cNvSpPr/>
            <p:nvPr/>
          </p:nvSpPr>
          <p:spPr>
            <a:xfrm flipH="1" flipV="1">
              <a:off x="207713" y="3418065"/>
              <a:ext cx="625717" cy="561581"/>
            </a:xfrm>
            <a:custGeom>
              <a:avLst/>
              <a:gdLst/>
              <a:ahLst/>
              <a:cxnLst/>
              <a:rect l="l" t="t" r="r" b="b"/>
              <a:pathLst>
                <a:path w="625717" h="561581">
                  <a:moveTo>
                    <a:pt x="625717" y="561580"/>
                  </a:moveTo>
                  <a:lnTo>
                    <a:pt x="0" y="561580"/>
                  </a:lnTo>
                  <a:lnTo>
                    <a:pt x="0" y="0"/>
                  </a:lnTo>
                  <a:lnTo>
                    <a:pt x="625717" y="0"/>
                  </a:lnTo>
                  <a:lnTo>
                    <a:pt x="625717" y="561580"/>
                  </a:lnTo>
                  <a:close/>
                </a:path>
              </a:pathLst>
            </a:custGeom>
            <a:blipFill>
              <a:blip r:embed="rId5"/>
              <a:stretch>
                <a:fillRect/>
              </a:stretch>
            </a:blipFill>
          </p:spPr>
          <p:txBody>
            <a:bodyPr/>
            <a:lstStyle/>
            <a:p>
              <a:pPr algn="ctr" defTabSz="1371600" rtl="1">
                <a:defRPr/>
              </a:pPr>
              <a:endParaRPr lang="he-IL" sz="420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grpSp>
      <p:grpSp>
        <p:nvGrpSpPr>
          <p:cNvPr id="25" name="Group 10">
            <a:extLst>
              <a:ext uri="{FF2B5EF4-FFF2-40B4-BE49-F238E27FC236}">
                <a16:creationId xmlns:a16="http://schemas.microsoft.com/office/drawing/2014/main" id="{D2A22486-0286-FFB3-8829-EB4A07361B67}"/>
              </a:ext>
            </a:extLst>
          </p:cNvPr>
          <p:cNvGrpSpPr/>
          <p:nvPr/>
        </p:nvGrpSpPr>
        <p:grpSpPr>
          <a:xfrm>
            <a:off x="536418" y="4016570"/>
            <a:ext cx="5341778" cy="4011800"/>
            <a:chOff x="0" y="0"/>
            <a:chExt cx="6182550" cy="4136688"/>
          </a:xfrm>
        </p:grpSpPr>
        <p:sp>
          <p:nvSpPr>
            <p:cNvPr id="26" name="Freeform 11">
              <a:extLst>
                <a:ext uri="{FF2B5EF4-FFF2-40B4-BE49-F238E27FC236}">
                  <a16:creationId xmlns:a16="http://schemas.microsoft.com/office/drawing/2014/main" id="{8DEF873B-95DE-FB40-A918-5FA55FDD89B8}"/>
                </a:ext>
              </a:extLst>
            </p:cNvPr>
            <p:cNvSpPr/>
            <p:nvPr/>
          </p:nvSpPr>
          <p:spPr>
            <a:xfrm rot="5400000">
              <a:off x="1022931" y="-1022931"/>
              <a:ext cx="4136688" cy="6182550"/>
            </a:xfrm>
            <a:custGeom>
              <a:avLst/>
              <a:gdLst/>
              <a:ahLst/>
              <a:cxnLst/>
              <a:rect l="l" t="t" r="r" b="b"/>
              <a:pathLst>
                <a:path w="4136688" h="6182550">
                  <a:moveTo>
                    <a:pt x="0" y="0"/>
                  </a:moveTo>
                  <a:lnTo>
                    <a:pt x="4136688" y="0"/>
                  </a:lnTo>
                  <a:lnTo>
                    <a:pt x="4136688" y="6182550"/>
                  </a:lnTo>
                  <a:lnTo>
                    <a:pt x="0" y="618255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algn="ctr" defTabSz="1371600" rtl="1">
                <a:defRPr/>
              </a:pPr>
              <a:endParaRPr lang="he-IL" sz="4200"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
          <p:nvSpPr>
            <p:cNvPr id="27" name="Freeform 12">
              <a:extLst>
                <a:ext uri="{FF2B5EF4-FFF2-40B4-BE49-F238E27FC236}">
                  <a16:creationId xmlns:a16="http://schemas.microsoft.com/office/drawing/2014/main" id="{13B72298-7A5E-D5BB-B62A-5B6BE0400908}"/>
                </a:ext>
              </a:extLst>
            </p:cNvPr>
            <p:cNvSpPr/>
            <p:nvPr/>
          </p:nvSpPr>
          <p:spPr>
            <a:xfrm>
              <a:off x="5349120" y="157043"/>
              <a:ext cx="625717" cy="561581"/>
            </a:xfrm>
            <a:custGeom>
              <a:avLst/>
              <a:gdLst/>
              <a:ahLst/>
              <a:cxnLst/>
              <a:rect l="l" t="t" r="r" b="b"/>
              <a:pathLst>
                <a:path w="625717" h="561581">
                  <a:moveTo>
                    <a:pt x="0" y="0"/>
                  </a:moveTo>
                  <a:lnTo>
                    <a:pt x="625717" y="0"/>
                  </a:lnTo>
                  <a:lnTo>
                    <a:pt x="625717" y="561580"/>
                  </a:lnTo>
                  <a:lnTo>
                    <a:pt x="0" y="561580"/>
                  </a:lnTo>
                  <a:lnTo>
                    <a:pt x="0" y="0"/>
                  </a:lnTo>
                  <a:close/>
                </a:path>
              </a:pathLst>
            </a:custGeom>
            <a:blipFill>
              <a:blip r:embed="rId5"/>
              <a:stretch>
                <a:fillRect/>
              </a:stretch>
            </a:blipFill>
          </p:spPr>
          <p:txBody>
            <a:bodyPr/>
            <a:lstStyle/>
            <a:p>
              <a:pPr algn="ctr" defTabSz="1371600" rtl="1">
                <a:defRPr/>
              </a:pPr>
              <a:endParaRPr lang="he-IL" sz="420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
          <p:nvSpPr>
            <p:cNvPr id="28" name="Freeform 13">
              <a:extLst>
                <a:ext uri="{FF2B5EF4-FFF2-40B4-BE49-F238E27FC236}">
                  <a16:creationId xmlns:a16="http://schemas.microsoft.com/office/drawing/2014/main" id="{0000C324-88AB-8733-EE99-BBFC55118A61}"/>
                </a:ext>
              </a:extLst>
            </p:cNvPr>
            <p:cNvSpPr/>
            <p:nvPr/>
          </p:nvSpPr>
          <p:spPr>
            <a:xfrm flipH="1" flipV="1">
              <a:off x="207713" y="3418065"/>
              <a:ext cx="625717" cy="561581"/>
            </a:xfrm>
            <a:custGeom>
              <a:avLst/>
              <a:gdLst/>
              <a:ahLst/>
              <a:cxnLst/>
              <a:rect l="l" t="t" r="r" b="b"/>
              <a:pathLst>
                <a:path w="625717" h="561581">
                  <a:moveTo>
                    <a:pt x="625717" y="561580"/>
                  </a:moveTo>
                  <a:lnTo>
                    <a:pt x="0" y="561580"/>
                  </a:lnTo>
                  <a:lnTo>
                    <a:pt x="0" y="0"/>
                  </a:lnTo>
                  <a:lnTo>
                    <a:pt x="625717" y="0"/>
                  </a:lnTo>
                  <a:lnTo>
                    <a:pt x="625717" y="561580"/>
                  </a:lnTo>
                  <a:close/>
                </a:path>
              </a:pathLst>
            </a:custGeom>
            <a:blipFill>
              <a:blip r:embed="rId5"/>
              <a:stretch>
                <a:fillRect/>
              </a:stretch>
            </a:blipFill>
          </p:spPr>
          <p:txBody>
            <a:bodyPr/>
            <a:lstStyle/>
            <a:p>
              <a:pPr algn="ctr" defTabSz="1371600" rtl="1">
                <a:defRPr/>
              </a:pPr>
              <a:endParaRPr lang="he-IL" sz="420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grpSp>
      <p:sp>
        <p:nvSpPr>
          <p:cNvPr id="43" name="תיבת טקסט 42">
            <a:extLst>
              <a:ext uri="{FF2B5EF4-FFF2-40B4-BE49-F238E27FC236}">
                <a16:creationId xmlns:a16="http://schemas.microsoft.com/office/drawing/2014/main" id="{1C661C14-6303-EDB2-34FB-8A9C1F5C4218}"/>
              </a:ext>
            </a:extLst>
          </p:cNvPr>
          <p:cNvSpPr txBox="1"/>
          <p:nvPr/>
        </p:nvSpPr>
        <p:spPr>
          <a:xfrm>
            <a:off x="12412742" y="4415747"/>
            <a:ext cx="5294597" cy="2669962"/>
          </a:xfrm>
          <a:prstGeom prst="rect">
            <a:avLst/>
          </a:prstGeom>
          <a:noFill/>
        </p:spPr>
        <p:txBody>
          <a:bodyPr wrap="square">
            <a:spAutoFit/>
          </a:bodyPr>
          <a:lstStyle/>
          <a:p>
            <a:pPr algn="ctr" rtl="1">
              <a:lnSpc>
                <a:spcPts val="6719"/>
              </a:lnSpc>
              <a:spcBef>
                <a:spcPct val="0"/>
              </a:spcBef>
            </a:pPr>
            <a:r>
              <a:rPr lang="he-IL" sz="4400" spc="55" dirty="0">
                <a:solidFill>
                  <a:srgbClr val="000000"/>
                </a:solidFill>
                <a:latin typeface="Artzisraelisns"/>
                <a:ea typeface="Artzisraelisns"/>
                <a:cs typeface="Artzisraelisns"/>
                <a:sym typeface="Artzisraelisns"/>
                <a:rtl/>
              </a:rPr>
              <a:t>· אירוע או מפגש משפחתי שאני מצפה לו, שנוטע בי תקווה</a:t>
            </a:r>
          </a:p>
        </p:txBody>
      </p:sp>
      <p:sp>
        <p:nvSpPr>
          <p:cNvPr id="47" name="תיבת טקסט 46">
            <a:extLst>
              <a:ext uri="{FF2B5EF4-FFF2-40B4-BE49-F238E27FC236}">
                <a16:creationId xmlns:a16="http://schemas.microsoft.com/office/drawing/2014/main" id="{23D06A66-5DD9-A126-74F9-12260DBCBBDE}"/>
              </a:ext>
            </a:extLst>
          </p:cNvPr>
          <p:cNvSpPr txBox="1"/>
          <p:nvPr/>
        </p:nvSpPr>
        <p:spPr>
          <a:xfrm>
            <a:off x="6831019" y="4576624"/>
            <a:ext cx="4749989" cy="4388381"/>
          </a:xfrm>
          <a:prstGeom prst="rect">
            <a:avLst/>
          </a:prstGeom>
          <a:noFill/>
        </p:spPr>
        <p:txBody>
          <a:bodyPr wrap="square">
            <a:spAutoFit/>
          </a:bodyPr>
          <a:lstStyle/>
          <a:p>
            <a:pPr algn="ctr" rtl="1">
              <a:lnSpc>
                <a:spcPts val="6719"/>
              </a:lnSpc>
              <a:spcBef>
                <a:spcPct val="0"/>
              </a:spcBef>
            </a:pPr>
            <a:r>
              <a:rPr lang="he-IL" sz="4400" spc="55" dirty="0">
                <a:solidFill>
                  <a:srgbClr val="000000"/>
                </a:solidFill>
                <a:latin typeface="Artzisraelisns"/>
                <a:ea typeface="Artzisraelisns"/>
                <a:cs typeface="Artzisraelisns"/>
                <a:sym typeface="Artzisraelisns"/>
                <a:rtl/>
              </a:rPr>
              <a:t>מה עוזר לי להחזיק תקווה בימים אלה?</a:t>
            </a:r>
          </a:p>
          <a:p>
            <a:pPr algn="ctr" rtl="1">
              <a:lnSpc>
                <a:spcPts val="6719"/>
              </a:lnSpc>
              <a:spcBef>
                <a:spcPct val="0"/>
              </a:spcBef>
            </a:pPr>
            <a:endParaRPr lang="he-IL" sz="4400" spc="55" dirty="0">
              <a:solidFill>
                <a:srgbClr val="000000"/>
              </a:solidFill>
              <a:latin typeface="Artzisraelisns"/>
              <a:ea typeface="Artzisraelisns"/>
              <a:cs typeface="Artzisraelisns"/>
              <a:sym typeface="Artzisraelisns"/>
            </a:endParaRPr>
          </a:p>
          <a:p>
            <a:pPr lvl="0" algn="ctr" rtl="1">
              <a:lnSpc>
                <a:spcPts val="6719"/>
              </a:lnSpc>
              <a:spcBef>
                <a:spcPct val="0"/>
              </a:spcBef>
            </a:pPr>
            <a:endParaRPr lang="en-US" sz="4800" spc="55" dirty="0">
              <a:solidFill>
                <a:srgbClr val="000000"/>
              </a:solidFill>
              <a:latin typeface="Artzisraelisns"/>
              <a:ea typeface="Artzisraelisns"/>
              <a:cs typeface="Artzisraelisns"/>
              <a:sym typeface="Artzisraelisns"/>
            </a:endParaRPr>
          </a:p>
          <a:p>
            <a:pPr algn="ctr" rtl="1">
              <a:lnSpc>
                <a:spcPts val="6719"/>
              </a:lnSpc>
              <a:spcBef>
                <a:spcPct val="0"/>
              </a:spcBef>
            </a:pPr>
            <a:r>
              <a:rPr lang="he-IL" sz="4000" spc="55" dirty="0">
                <a:solidFill>
                  <a:srgbClr val="000000"/>
                </a:solidFill>
                <a:latin typeface="Artzisraelisns"/>
                <a:ea typeface="Artzisraelisns"/>
                <a:cs typeface="Artzisraelisns"/>
                <a:sym typeface="Artzisraelisns"/>
                <a:rtl/>
              </a:rPr>
              <a:t>.</a:t>
            </a:r>
          </a:p>
        </p:txBody>
      </p:sp>
      <p:sp>
        <p:nvSpPr>
          <p:cNvPr id="51" name="תיבת טקסט 50">
            <a:extLst>
              <a:ext uri="{FF2B5EF4-FFF2-40B4-BE49-F238E27FC236}">
                <a16:creationId xmlns:a16="http://schemas.microsoft.com/office/drawing/2014/main" id="{35C504CF-1D9D-4D90-70F4-55C92E6AC710}"/>
              </a:ext>
            </a:extLst>
          </p:cNvPr>
          <p:cNvSpPr txBox="1"/>
          <p:nvPr/>
        </p:nvSpPr>
        <p:spPr>
          <a:xfrm>
            <a:off x="724826" y="4599769"/>
            <a:ext cx="4569454" cy="1765227"/>
          </a:xfrm>
          <a:prstGeom prst="rect">
            <a:avLst/>
          </a:prstGeom>
          <a:noFill/>
        </p:spPr>
        <p:txBody>
          <a:bodyPr wrap="square">
            <a:spAutoFit/>
          </a:bodyPr>
          <a:lstStyle/>
          <a:p>
            <a:pPr algn="ctr" rtl="1">
              <a:lnSpc>
                <a:spcPts val="6719"/>
              </a:lnSpc>
              <a:spcBef>
                <a:spcPct val="0"/>
              </a:spcBef>
            </a:pPr>
            <a:r>
              <a:rPr lang="he-IL" sz="4400" spc="55" dirty="0">
                <a:solidFill>
                  <a:srgbClr val="000000"/>
                </a:solidFill>
                <a:latin typeface="Artzisraelisns"/>
                <a:ea typeface="Artzisraelisns"/>
                <a:cs typeface="Artzisraelisns"/>
                <a:sym typeface="Artzisraelisns"/>
                <a:rtl/>
              </a:rPr>
              <a:t>החזרה הביתה היא הזדמנות עבורי ל... </a:t>
            </a:r>
          </a:p>
        </p:txBody>
      </p:sp>
      <p:sp>
        <p:nvSpPr>
          <p:cNvPr id="38" name="TextBox 2"/>
          <p:cNvSpPr txBox="1"/>
          <p:nvPr/>
        </p:nvSpPr>
        <p:spPr>
          <a:xfrm>
            <a:off x="533400" y="3404235"/>
            <a:ext cx="17068800" cy="859210"/>
          </a:xfrm>
          <a:prstGeom prst="rect">
            <a:avLst/>
          </a:prstGeom>
        </p:spPr>
        <p:txBody>
          <a:bodyPr wrap="square" lIns="0" tIns="0" rIns="0" bIns="0" rtlCol="0" anchor="t">
            <a:spAutoFit/>
          </a:bodyPr>
          <a:lstStyle/>
          <a:p>
            <a:pPr algn="ctr" rtl="1">
              <a:lnSpc>
                <a:spcPts val="6719"/>
              </a:lnSpc>
              <a:spcBef>
                <a:spcPct val="0"/>
              </a:spcBef>
            </a:pPr>
            <a:r>
              <a:rPr lang="he-IL" sz="4800" spc="55" dirty="0">
                <a:solidFill>
                  <a:srgbClr val="000000"/>
                </a:solidFill>
                <a:latin typeface="Artzisraelisns"/>
                <a:ea typeface="Artzisraelisns"/>
                <a:cs typeface="Artzisraelisns"/>
                <a:sym typeface="Artzisraelisns"/>
                <a:rtl/>
              </a:rPr>
              <a:t>·</a:t>
            </a:r>
          </a:p>
        </p:txBody>
      </p:sp>
      <p:sp>
        <p:nvSpPr>
          <p:cNvPr id="39" name="Freeform 3"/>
          <p:cNvSpPr/>
          <p:nvPr/>
        </p:nvSpPr>
        <p:spPr>
          <a:xfrm>
            <a:off x="11523773" y="232255"/>
            <a:ext cx="7315200" cy="1563624"/>
          </a:xfrm>
          <a:custGeom>
            <a:avLst/>
            <a:gdLst/>
            <a:ahLst/>
            <a:cxnLst/>
            <a:rect l="l" t="t" r="r" b="b"/>
            <a:pathLst>
              <a:path w="7315200" h="1563624">
                <a:moveTo>
                  <a:pt x="0" y="0"/>
                </a:moveTo>
                <a:lnTo>
                  <a:pt x="7315200" y="0"/>
                </a:lnTo>
                <a:lnTo>
                  <a:pt x="7315200" y="1563624"/>
                </a:lnTo>
                <a:lnTo>
                  <a:pt x="0" y="156362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40" name="Freeform 4"/>
          <p:cNvSpPr/>
          <p:nvPr/>
        </p:nvSpPr>
        <p:spPr>
          <a:xfrm>
            <a:off x="858963" y="414963"/>
            <a:ext cx="3262486" cy="3295440"/>
          </a:xfrm>
          <a:custGeom>
            <a:avLst/>
            <a:gdLst/>
            <a:ahLst/>
            <a:cxnLst/>
            <a:rect l="l" t="t" r="r" b="b"/>
            <a:pathLst>
              <a:path w="3262486" h="3295440">
                <a:moveTo>
                  <a:pt x="0" y="0"/>
                </a:moveTo>
                <a:lnTo>
                  <a:pt x="3262486" y="0"/>
                </a:lnTo>
                <a:lnTo>
                  <a:pt x="3262486" y="3295440"/>
                </a:lnTo>
                <a:lnTo>
                  <a:pt x="0" y="329544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41" name="TextBox 5"/>
          <p:cNvSpPr txBox="1"/>
          <p:nvPr/>
        </p:nvSpPr>
        <p:spPr>
          <a:xfrm>
            <a:off x="1348740" y="650557"/>
            <a:ext cx="15590520" cy="936795"/>
          </a:xfrm>
          <a:prstGeom prst="rect">
            <a:avLst/>
          </a:prstGeom>
        </p:spPr>
        <p:txBody>
          <a:bodyPr lIns="0" tIns="0" rIns="0" bIns="0" rtlCol="0" anchor="t">
            <a:spAutoFit/>
          </a:bodyPr>
          <a:lstStyle/>
          <a:p>
            <a:pPr algn="r">
              <a:lnSpc>
                <a:spcPts val="7128"/>
              </a:lnSpc>
            </a:pPr>
            <a:r>
              <a:rPr lang="he-IL" sz="6600" spc="-161" dirty="0">
                <a:solidFill>
                  <a:srgbClr val="000000"/>
                </a:solidFill>
                <a:latin typeface="Artzisraelisns Light"/>
                <a:ea typeface="Artzisraelisns Light"/>
                <a:cs typeface="Artzisraelisns Light"/>
                <a:sym typeface="Artzisraelisns Light"/>
                <a:rtl/>
              </a:rPr>
              <a:t>תקווה</a:t>
            </a:r>
          </a:p>
        </p:txBody>
      </p:sp>
    </p:spTree>
    <p:extLst>
      <p:ext uri="{BB962C8B-B14F-4D97-AF65-F5344CB8AC3E}">
        <p14:creationId xmlns:p14="http://schemas.microsoft.com/office/powerpoint/2010/main" val="27069060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2BFA1E-8B78-1D1A-8DA7-E7539EC22A54}"/>
            </a:ext>
          </a:extLst>
        </p:cNvPr>
        <p:cNvGrpSpPr/>
        <p:nvPr/>
      </p:nvGrpSpPr>
      <p:grpSpPr>
        <a:xfrm>
          <a:off x="0" y="0"/>
          <a:ext cx="0" cy="0"/>
          <a:chOff x="0" y="0"/>
          <a:chExt cx="0" cy="0"/>
        </a:xfrm>
      </p:grpSpPr>
      <p:grpSp>
        <p:nvGrpSpPr>
          <p:cNvPr id="9" name="Group 10">
            <a:extLst>
              <a:ext uri="{FF2B5EF4-FFF2-40B4-BE49-F238E27FC236}">
                <a16:creationId xmlns:a16="http://schemas.microsoft.com/office/drawing/2014/main" id="{5C9D24BE-83D1-4834-839C-300F2D90C394}"/>
              </a:ext>
            </a:extLst>
          </p:cNvPr>
          <p:cNvGrpSpPr/>
          <p:nvPr/>
        </p:nvGrpSpPr>
        <p:grpSpPr>
          <a:xfrm>
            <a:off x="12412742" y="4016570"/>
            <a:ext cx="5341778" cy="4011800"/>
            <a:chOff x="0" y="0"/>
            <a:chExt cx="6182550" cy="4136688"/>
          </a:xfrm>
        </p:grpSpPr>
        <p:sp>
          <p:nvSpPr>
            <p:cNvPr id="12" name="Freeform 11">
              <a:extLst>
                <a:ext uri="{FF2B5EF4-FFF2-40B4-BE49-F238E27FC236}">
                  <a16:creationId xmlns:a16="http://schemas.microsoft.com/office/drawing/2014/main" id="{3C93C898-C0D0-33DB-2893-A5416920188F}"/>
                </a:ext>
              </a:extLst>
            </p:cNvPr>
            <p:cNvSpPr/>
            <p:nvPr/>
          </p:nvSpPr>
          <p:spPr>
            <a:xfrm rot="5400000">
              <a:off x="1022931" y="-1022931"/>
              <a:ext cx="4136688" cy="6182550"/>
            </a:xfrm>
            <a:custGeom>
              <a:avLst/>
              <a:gdLst/>
              <a:ahLst/>
              <a:cxnLst/>
              <a:rect l="l" t="t" r="r" b="b"/>
              <a:pathLst>
                <a:path w="4136688" h="6182550">
                  <a:moveTo>
                    <a:pt x="0" y="0"/>
                  </a:moveTo>
                  <a:lnTo>
                    <a:pt x="4136688" y="0"/>
                  </a:lnTo>
                  <a:lnTo>
                    <a:pt x="4136688" y="6182550"/>
                  </a:lnTo>
                  <a:lnTo>
                    <a:pt x="0" y="618255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algn="r" defTabSz="1371600" rtl="1">
                <a:defRPr/>
              </a:pPr>
              <a:endParaRPr lang="he-IL" sz="4200"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
          <p:nvSpPr>
            <p:cNvPr id="15" name="Freeform 12">
              <a:extLst>
                <a:ext uri="{FF2B5EF4-FFF2-40B4-BE49-F238E27FC236}">
                  <a16:creationId xmlns:a16="http://schemas.microsoft.com/office/drawing/2014/main" id="{6AA761DC-26A6-978B-D846-5476583954D1}"/>
                </a:ext>
              </a:extLst>
            </p:cNvPr>
            <p:cNvSpPr/>
            <p:nvPr/>
          </p:nvSpPr>
          <p:spPr>
            <a:xfrm>
              <a:off x="5349120" y="157043"/>
              <a:ext cx="625717" cy="561581"/>
            </a:xfrm>
            <a:custGeom>
              <a:avLst/>
              <a:gdLst/>
              <a:ahLst/>
              <a:cxnLst/>
              <a:rect l="l" t="t" r="r" b="b"/>
              <a:pathLst>
                <a:path w="625717" h="561581">
                  <a:moveTo>
                    <a:pt x="0" y="0"/>
                  </a:moveTo>
                  <a:lnTo>
                    <a:pt x="625717" y="0"/>
                  </a:lnTo>
                  <a:lnTo>
                    <a:pt x="625717" y="561580"/>
                  </a:lnTo>
                  <a:lnTo>
                    <a:pt x="0" y="561580"/>
                  </a:lnTo>
                  <a:lnTo>
                    <a:pt x="0" y="0"/>
                  </a:lnTo>
                  <a:close/>
                </a:path>
              </a:pathLst>
            </a:custGeom>
            <a:blipFill>
              <a:blip r:embed="rId5"/>
              <a:stretch>
                <a:fillRect/>
              </a:stretch>
            </a:blipFill>
          </p:spPr>
          <p:txBody>
            <a:bodyPr/>
            <a:lstStyle/>
            <a:p>
              <a:pPr algn="r" defTabSz="1371600" rtl="1">
                <a:defRPr/>
              </a:pPr>
              <a:endParaRPr lang="he-IL" sz="420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
          <p:nvSpPr>
            <p:cNvPr id="16" name="Freeform 13">
              <a:extLst>
                <a:ext uri="{FF2B5EF4-FFF2-40B4-BE49-F238E27FC236}">
                  <a16:creationId xmlns:a16="http://schemas.microsoft.com/office/drawing/2014/main" id="{B9873864-7392-F6DC-96F0-8DE57A0943F5}"/>
                </a:ext>
              </a:extLst>
            </p:cNvPr>
            <p:cNvSpPr/>
            <p:nvPr/>
          </p:nvSpPr>
          <p:spPr>
            <a:xfrm flipH="1" flipV="1">
              <a:off x="207713" y="3418065"/>
              <a:ext cx="625717" cy="561581"/>
            </a:xfrm>
            <a:custGeom>
              <a:avLst/>
              <a:gdLst/>
              <a:ahLst/>
              <a:cxnLst/>
              <a:rect l="l" t="t" r="r" b="b"/>
              <a:pathLst>
                <a:path w="625717" h="561581">
                  <a:moveTo>
                    <a:pt x="625717" y="561580"/>
                  </a:moveTo>
                  <a:lnTo>
                    <a:pt x="0" y="561580"/>
                  </a:lnTo>
                  <a:lnTo>
                    <a:pt x="0" y="0"/>
                  </a:lnTo>
                  <a:lnTo>
                    <a:pt x="625717" y="0"/>
                  </a:lnTo>
                  <a:lnTo>
                    <a:pt x="625717" y="561580"/>
                  </a:lnTo>
                  <a:close/>
                </a:path>
              </a:pathLst>
            </a:custGeom>
            <a:blipFill>
              <a:blip r:embed="rId5"/>
              <a:stretch>
                <a:fillRect/>
              </a:stretch>
            </a:blipFill>
          </p:spPr>
          <p:txBody>
            <a:bodyPr/>
            <a:lstStyle/>
            <a:p>
              <a:pPr algn="r" defTabSz="1371600" rtl="1">
                <a:defRPr/>
              </a:pPr>
              <a:endParaRPr lang="he-IL" sz="420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grpSp>
      <p:grpSp>
        <p:nvGrpSpPr>
          <p:cNvPr id="17" name="Group 10">
            <a:extLst>
              <a:ext uri="{FF2B5EF4-FFF2-40B4-BE49-F238E27FC236}">
                <a16:creationId xmlns:a16="http://schemas.microsoft.com/office/drawing/2014/main" id="{83C83B33-A26E-ACFE-7159-B52FFA30DB9D}"/>
              </a:ext>
            </a:extLst>
          </p:cNvPr>
          <p:cNvGrpSpPr/>
          <p:nvPr/>
        </p:nvGrpSpPr>
        <p:grpSpPr>
          <a:xfrm>
            <a:off x="6506437" y="4074428"/>
            <a:ext cx="5341778" cy="4011800"/>
            <a:chOff x="0" y="0"/>
            <a:chExt cx="6182550" cy="4136688"/>
          </a:xfrm>
        </p:grpSpPr>
        <p:sp>
          <p:nvSpPr>
            <p:cNvPr id="22" name="Freeform 11">
              <a:extLst>
                <a:ext uri="{FF2B5EF4-FFF2-40B4-BE49-F238E27FC236}">
                  <a16:creationId xmlns:a16="http://schemas.microsoft.com/office/drawing/2014/main" id="{BC247490-3E87-32D2-10B9-4BDA05133ECB}"/>
                </a:ext>
              </a:extLst>
            </p:cNvPr>
            <p:cNvSpPr/>
            <p:nvPr/>
          </p:nvSpPr>
          <p:spPr>
            <a:xfrm rot="5400000">
              <a:off x="1022931" y="-1022931"/>
              <a:ext cx="4136688" cy="6182550"/>
            </a:xfrm>
            <a:custGeom>
              <a:avLst/>
              <a:gdLst/>
              <a:ahLst/>
              <a:cxnLst/>
              <a:rect l="l" t="t" r="r" b="b"/>
              <a:pathLst>
                <a:path w="4136688" h="6182550">
                  <a:moveTo>
                    <a:pt x="0" y="0"/>
                  </a:moveTo>
                  <a:lnTo>
                    <a:pt x="4136688" y="0"/>
                  </a:lnTo>
                  <a:lnTo>
                    <a:pt x="4136688" y="6182550"/>
                  </a:lnTo>
                  <a:lnTo>
                    <a:pt x="0" y="618255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algn="r" defTabSz="1371600" rtl="1">
                <a:defRPr/>
              </a:pPr>
              <a:endParaRPr lang="he-IL" sz="4200"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
          <p:nvSpPr>
            <p:cNvPr id="23" name="Freeform 12">
              <a:extLst>
                <a:ext uri="{FF2B5EF4-FFF2-40B4-BE49-F238E27FC236}">
                  <a16:creationId xmlns:a16="http://schemas.microsoft.com/office/drawing/2014/main" id="{11B258A8-3527-933C-1303-2882DA5F9FDD}"/>
                </a:ext>
              </a:extLst>
            </p:cNvPr>
            <p:cNvSpPr/>
            <p:nvPr/>
          </p:nvSpPr>
          <p:spPr>
            <a:xfrm>
              <a:off x="5349120" y="157043"/>
              <a:ext cx="625717" cy="561581"/>
            </a:xfrm>
            <a:custGeom>
              <a:avLst/>
              <a:gdLst/>
              <a:ahLst/>
              <a:cxnLst/>
              <a:rect l="l" t="t" r="r" b="b"/>
              <a:pathLst>
                <a:path w="625717" h="561581">
                  <a:moveTo>
                    <a:pt x="0" y="0"/>
                  </a:moveTo>
                  <a:lnTo>
                    <a:pt x="625717" y="0"/>
                  </a:lnTo>
                  <a:lnTo>
                    <a:pt x="625717" y="561580"/>
                  </a:lnTo>
                  <a:lnTo>
                    <a:pt x="0" y="561580"/>
                  </a:lnTo>
                  <a:lnTo>
                    <a:pt x="0" y="0"/>
                  </a:lnTo>
                  <a:close/>
                </a:path>
              </a:pathLst>
            </a:custGeom>
            <a:blipFill>
              <a:blip r:embed="rId5"/>
              <a:stretch>
                <a:fillRect/>
              </a:stretch>
            </a:blipFill>
          </p:spPr>
          <p:txBody>
            <a:bodyPr/>
            <a:lstStyle/>
            <a:p>
              <a:pPr algn="r" defTabSz="1371600" rtl="1">
                <a:defRPr/>
              </a:pPr>
              <a:endParaRPr lang="he-IL" sz="420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
          <p:nvSpPr>
            <p:cNvPr id="24" name="Freeform 13">
              <a:extLst>
                <a:ext uri="{FF2B5EF4-FFF2-40B4-BE49-F238E27FC236}">
                  <a16:creationId xmlns:a16="http://schemas.microsoft.com/office/drawing/2014/main" id="{69BBDF81-E279-0114-F3FE-42D454FE7BF5}"/>
                </a:ext>
              </a:extLst>
            </p:cNvPr>
            <p:cNvSpPr/>
            <p:nvPr/>
          </p:nvSpPr>
          <p:spPr>
            <a:xfrm flipH="1" flipV="1">
              <a:off x="207713" y="3418065"/>
              <a:ext cx="625717" cy="561581"/>
            </a:xfrm>
            <a:custGeom>
              <a:avLst/>
              <a:gdLst/>
              <a:ahLst/>
              <a:cxnLst/>
              <a:rect l="l" t="t" r="r" b="b"/>
              <a:pathLst>
                <a:path w="625717" h="561581">
                  <a:moveTo>
                    <a:pt x="625717" y="561580"/>
                  </a:moveTo>
                  <a:lnTo>
                    <a:pt x="0" y="561580"/>
                  </a:lnTo>
                  <a:lnTo>
                    <a:pt x="0" y="0"/>
                  </a:lnTo>
                  <a:lnTo>
                    <a:pt x="625717" y="0"/>
                  </a:lnTo>
                  <a:lnTo>
                    <a:pt x="625717" y="561580"/>
                  </a:lnTo>
                  <a:close/>
                </a:path>
              </a:pathLst>
            </a:custGeom>
            <a:blipFill>
              <a:blip r:embed="rId5"/>
              <a:stretch>
                <a:fillRect/>
              </a:stretch>
            </a:blipFill>
          </p:spPr>
          <p:txBody>
            <a:bodyPr/>
            <a:lstStyle/>
            <a:p>
              <a:pPr algn="r" defTabSz="1371600" rtl="1">
                <a:defRPr/>
              </a:pPr>
              <a:endParaRPr lang="he-IL" sz="420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grpSp>
      <p:grpSp>
        <p:nvGrpSpPr>
          <p:cNvPr id="25" name="Group 10">
            <a:extLst>
              <a:ext uri="{FF2B5EF4-FFF2-40B4-BE49-F238E27FC236}">
                <a16:creationId xmlns:a16="http://schemas.microsoft.com/office/drawing/2014/main" id="{D2A22486-0286-FFB3-8829-EB4A07361B67}"/>
              </a:ext>
            </a:extLst>
          </p:cNvPr>
          <p:cNvGrpSpPr/>
          <p:nvPr/>
        </p:nvGrpSpPr>
        <p:grpSpPr>
          <a:xfrm>
            <a:off x="536418" y="4016570"/>
            <a:ext cx="5341778" cy="4011800"/>
            <a:chOff x="0" y="0"/>
            <a:chExt cx="6182550" cy="4136688"/>
          </a:xfrm>
        </p:grpSpPr>
        <p:sp>
          <p:nvSpPr>
            <p:cNvPr id="26" name="Freeform 11">
              <a:extLst>
                <a:ext uri="{FF2B5EF4-FFF2-40B4-BE49-F238E27FC236}">
                  <a16:creationId xmlns:a16="http://schemas.microsoft.com/office/drawing/2014/main" id="{8DEF873B-95DE-FB40-A918-5FA55FDD89B8}"/>
                </a:ext>
              </a:extLst>
            </p:cNvPr>
            <p:cNvSpPr/>
            <p:nvPr/>
          </p:nvSpPr>
          <p:spPr>
            <a:xfrm rot="5400000">
              <a:off x="1022931" y="-1022931"/>
              <a:ext cx="4136688" cy="6182550"/>
            </a:xfrm>
            <a:custGeom>
              <a:avLst/>
              <a:gdLst/>
              <a:ahLst/>
              <a:cxnLst/>
              <a:rect l="l" t="t" r="r" b="b"/>
              <a:pathLst>
                <a:path w="4136688" h="6182550">
                  <a:moveTo>
                    <a:pt x="0" y="0"/>
                  </a:moveTo>
                  <a:lnTo>
                    <a:pt x="4136688" y="0"/>
                  </a:lnTo>
                  <a:lnTo>
                    <a:pt x="4136688" y="6182550"/>
                  </a:lnTo>
                  <a:lnTo>
                    <a:pt x="0" y="618255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algn="r" defTabSz="1371600" rtl="1">
                <a:defRPr/>
              </a:pPr>
              <a:endParaRPr lang="he-IL" sz="4200"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
          <p:nvSpPr>
            <p:cNvPr id="27" name="Freeform 12">
              <a:extLst>
                <a:ext uri="{FF2B5EF4-FFF2-40B4-BE49-F238E27FC236}">
                  <a16:creationId xmlns:a16="http://schemas.microsoft.com/office/drawing/2014/main" id="{13B72298-7A5E-D5BB-B62A-5B6BE0400908}"/>
                </a:ext>
              </a:extLst>
            </p:cNvPr>
            <p:cNvSpPr/>
            <p:nvPr/>
          </p:nvSpPr>
          <p:spPr>
            <a:xfrm>
              <a:off x="5349120" y="157043"/>
              <a:ext cx="625717" cy="561581"/>
            </a:xfrm>
            <a:custGeom>
              <a:avLst/>
              <a:gdLst/>
              <a:ahLst/>
              <a:cxnLst/>
              <a:rect l="l" t="t" r="r" b="b"/>
              <a:pathLst>
                <a:path w="625717" h="561581">
                  <a:moveTo>
                    <a:pt x="0" y="0"/>
                  </a:moveTo>
                  <a:lnTo>
                    <a:pt x="625717" y="0"/>
                  </a:lnTo>
                  <a:lnTo>
                    <a:pt x="625717" y="561580"/>
                  </a:lnTo>
                  <a:lnTo>
                    <a:pt x="0" y="561580"/>
                  </a:lnTo>
                  <a:lnTo>
                    <a:pt x="0" y="0"/>
                  </a:lnTo>
                  <a:close/>
                </a:path>
              </a:pathLst>
            </a:custGeom>
            <a:blipFill>
              <a:blip r:embed="rId5"/>
              <a:stretch>
                <a:fillRect/>
              </a:stretch>
            </a:blipFill>
          </p:spPr>
          <p:txBody>
            <a:bodyPr/>
            <a:lstStyle/>
            <a:p>
              <a:pPr algn="r" defTabSz="1371600" rtl="1">
                <a:defRPr/>
              </a:pPr>
              <a:endParaRPr lang="he-IL" sz="420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
          <p:nvSpPr>
            <p:cNvPr id="28" name="Freeform 13">
              <a:extLst>
                <a:ext uri="{FF2B5EF4-FFF2-40B4-BE49-F238E27FC236}">
                  <a16:creationId xmlns:a16="http://schemas.microsoft.com/office/drawing/2014/main" id="{0000C324-88AB-8733-EE99-BBFC55118A61}"/>
                </a:ext>
              </a:extLst>
            </p:cNvPr>
            <p:cNvSpPr/>
            <p:nvPr/>
          </p:nvSpPr>
          <p:spPr>
            <a:xfrm flipH="1" flipV="1">
              <a:off x="207713" y="3418065"/>
              <a:ext cx="625717" cy="561581"/>
            </a:xfrm>
            <a:custGeom>
              <a:avLst/>
              <a:gdLst/>
              <a:ahLst/>
              <a:cxnLst/>
              <a:rect l="l" t="t" r="r" b="b"/>
              <a:pathLst>
                <a:path w="625717" h="561581">
                  <a:moveTo>
                    <a:pt x="625717" y="561580"/>
                  </a:moveTo>
                  <a:lnTo>
                    <a:pt x="0" y="561580"/>
                  </a:lnTo>
                  <a:lnTo>
                    <a:pt x="0" y="0"/>
                  </a:lnTo>
                  <a:lnTo>
                    <a:pt x="625717" y="0"/>
                  </a:lnTo>
                  <a:lnTo>
                    <a:pt x="625717" y="561580"/>
                  </a:lnTo>
                  <a:close/>
                </a:path>
              </a:pathLst>
            </a:custGeom>
            <a:blipFill>
              <a:blip r:embed="rId5"/>
              <a:stretch>
                <a:fillRect/>
              </a:stretch>
            </a:blipFill>
          </p:spPr>
          <p:txBody>
            <a:bodyPr/>
            <a:lstStyle/>
            <a:p>
              <a:pPr algn="r" defTabSz="1371600" rtl="1">
                <a:defRPr/>
              </a:pPr>
              <a:endParaRPr lang="he-IL" sz="420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grpSp>
      <p:sp>
        <p:nvSpPr>
          <p:cNvPr id="43" name="תיבת טקסט 42">
            <a:extLst>
              <a:ext uri="{FF2B5EF4-FFF2-40B4-BE49-F238E27FC236}">
                <a16:creationId xmlns:a16="http://schemas.microsoft.com/office/drawing/2014/main" id="{1C661C14-6303-EDB2-34FB-8A9C1F5C4218}"/>
              </a:ext>
            </a:extLst>
          </p:cNvPr>
          <p:cNvSpPr txBox="1"/>
          <p:nvPr/>
        </p:nvSpPr>
        <p:spPr>
          <a:xfrm>
            <a:off x="12412742" y="4415747"/>
            <a:ext cx="5294597" cy="3529171"/>
          </a:xfrm>
          <a:prstGeom prst="rect">
            <a:avLst/>
          </a:prstGeom>
          <a:noFill/>
        </p:spPr>
        <p:txBody>
          <a:bodyPr wrap="square">
            <a:spAutoFit/>
          </a:bodyPr>
          <a:lstStyle/>
          <a:p>
            <a:pPr algn="ctr" rtl="1">
              <a:lnSpc>
                <a:spcPts val="6719"/>
              </a:lnSpc>
              <a:spcBef>
                <a:spcPct val="0"/>
              </a:spcBef>
            </a:pPr>
            <a:r>
              <a:rPr lang="he-IL" sz="4400" spc="55" dirty="0">
                <a:solidFill>
                  <a:srgbClr val="000000"/>
                </a:solidFill>
                <a:latin typeface="Artzisraelisns"/>
                <a:ea typeface="Artzisraelisns"/>
                <a:cs typeface="Artzisraelisns"/>
                <a:sym typeface="Artzisraelisns"/>
                <a:rtl/>
              </a:rPr>
              <a:t>מקרה בו חשבתי שאתקשה לפעול, והפתעתי את עצמי לטובה</a:t>
            </a:r>
          </a:p>
        </p:txBody>
      </p:sp>
      <p:sp>
        <p:nvSpPr>
          <p:cNvPr id="47" name="תיבת טקסט 46">
            <a:extLst>
              <a:ext uri="{FF2B5EF4-FFF2-40B4-BE49-F238E27FC236}">
                <a16:creationId xmlns:a16="http://schemas.microsoft.com/office/drawing/2014/main" id="{23D06A66-5DD9-A126-74F9-12260DBCBBDE}"/>
              </a:ext>
            </a:extLst>
          </p:cNvPr>
          <p:cNvSpPr txBox="1"/>
          <p:nvPr/>
        </p:nvSpPr>
        <p:spPr>
          <a:xfrm>
            <a:off x="6831019" y="4576624"/>
            <a:ext cx="4749989" cy="4327467"/>
          </a:xfrm>
          <a:prstGeom prst="rect">
            <a:avLst/>
          </a:prstGeom>
          <a:noFill/>
        </p:spPr>
        <p:txBody>
          <a:bodyPr wrap="square">
            <a:spAutoFit/>
          </a:bodyPr>
          <a:lstStyle/>
          <a:p>
            <a:pPr algn="ctr" rtl="1">
              <a:lnSpc>
                <a:spcPts val="6719"/>
              </a:lnSpc>
              <a:spcBef>
                <a:spcPct val="0"/>
              </a:spcBef>
            </a:pPr>
            <a:r>
              <a:rPr lang="he-IL" sz="4400" spc="55" dirty="0">
                <a:solidFill>
                  <a:srgbClr val="000000"/>
                </a:solidFill>
                <a:latin typeface="Artzisraelisns"/>
                <a:ea typeface="Artzisraelisns"/>
                <a:cs typeface="Artzisraelisns"/>
                <a:sym typeface="Artzisraelisns"/>
                <a:rtl/>
              </a:rPr>
              <a:t>יכולת שיש בי ותסייע לי בתקופת החזרה</a:t>
            </a:r>
          </a:p>
          <a:p>
            <a:pPr algn="ctr" rtl="1">
              <a:lnSpc>
                <a:spcPts val="6719"/>
              </a:lnSpc>
              <a:spcBef>
                <a:spcPct val="0"/>
              </a:spcBef>
            </a:pPr>
            <a:endParaRPr lang="he-IL" sz="4400" spc="55" dirty="0">
              <a:solidFill>
                <a:srgbClr val="000000"/>
              </a:solidFill>
              <a:latin typeface="Artzisraelisns"/>
              <a:ea typeface="Artzisraelisns"/>
              <a:cs typeface="Artzisraelisns"/>
              <a:sym typeface="Artzisraelisns"/>
            </a:endParaRPr>
          </a:p>
          <a:p>
            <a:pPr lvl="0" algn="ctr" rtl="1">
              <a:lnSpc>
                <a:spcPts val="6719"/>
              </a:lnSpc>
              <a:spcBef>
                <a:spcPct val="0"/>
              </a:spcBef>
            </a:pPr>
            <a:endParaRPr lang="en-US" sz="4800" spc="55" dirty="0">
              <a:solidFill>
                <a:srgbClr val="000000"/>
              </a:solidFill>
              <a:latin typeface="Artzisraelisns"/>
              <a:ea typeface="Artzisraelisns"/>
              <a:cs typeface="Artzisraelisns"/>
              <a:sym typeface="Artzisraelisns"/>
            </a:endParaRPr>
          </a:p>
          <a:p>
            <a:pPr algn="ctr" rtl="1">
              <a:lnSpc>
                <a:spcPts val="6719"/>
              </a:lnSpc>
              <a:spcBef>
                <a:spcPct val="0"/>
              </a:spcBef>
            </a:pPr>
            <a:r>
              <a:rPr lang="he-IL" sz="4000" spc="55" dirty="0">
                <a:solidFill>
                  <a:srgbClr val="000000"/>
                </a:solidFill>
                <a:latin typeface="Artzisraelisns"/>
                <a:ea typeface="Artzisraelisns"/>
                <a:cs typeface="Artzisraelisns"/>
                <a:sym typeface="Artzisraelisns"/>
                <a:rtl/>
              </a:rPr>
              <a:t>.</a:t>
            </a:r>
          </a:p>
        </p:txBody>
      </p:sp>
      <p:sp>
        <p:nvSpPr>
          <p:cNvPr id="51" name="תיבת טקסט 50">
            <a:extLst>
              <a:ext uri="{FF2B5EF4-FFF2-40B4-BE49-F238E27FC236}">
                <a16:creationId xmlns:a16="http://schemas.microsoft.com/office/drawing/2014/main" id="{35C504CF-1D9D-4D90-70F4-55C92E6AC710}"/>
              </a:ext>
            </a:extLst>
          </p:cNvPr>
          <p:cNvSpPr txBox="1"/>
          <p:nvPr/>
        </p:nvSpPr>
        <p:spPr>
          <a:xfrm>
            <a:off x="724826" y="4599769"/>
            <a:ext cx="4569454" cy="2624436"/>
          </a:xfrm>
          <a:prstGeom prst="rect">
            <a:avLst/>
          </a:prstGeom>
          <a:noFill/>
        </p:spPr>
        <p:txBody>
          <a:bodyPr wrap="square">
            <a:spAutoFit/>
          </a:bodyPr>
          <a:lstStyle/>
          <a:p>
            <a:pPr algn="ctr" rtl="1">
              <a:lnSpc>
                <a:spcPts val="6719"/>
              </a:lnSpc>
              <a:spcBef>
                <a:spcPct val="0"/>
              </a:spcBef>
            </a:pPr>
            <a:r>
              <a:rPr lang="he-IL" sz="4400" spc="55" dirty="0">
                <a:solidFill>
                  <a:srgbClr val="000000"/>
                </a:solidFill>
                <a:latin typeface="Artzisraelisns"/>
                <a:ea typeface="Artzisraelisns"/>
                <a:cs typeface="Artzisraelisns"/>
                <a:sym typeface="Artzisraelisns"/>
                <a:rtl/>
              </a:rPr>
              <a:t>יכולת שיש בילד/ה שלי ותסייע לו בהסתגלות</a:t>
            </a:r>
          </a:p>
        </p:txBody>
      </p:sp>
      <p:sp>
        <p:nvSpPr>
          <p:cNvPr id="38" name="TextBox 2"/>
          <p:cNvSpPr txBox="1"/>
          <p:nvPr/>
        </p:nvSpPr>
        <p:spPr>
          <a:xfrm>
            <a:off x="533400" y="3404235"/>
            <a:ext cx="17068800" cy="859210"/>
          </a:xfrm>
          <a:prstGeom prst="rect">
            <a:avLst/>
          </a:prstGeom>
        </p:spPr>
        <p:txBody>
          <a:bodyPr wrap="square" lIns="0" tIns="0" rIns="0" bIns="0" rtlCol="0" anchor="t">
            <a:spAutoFit/>
          </a:bodyPr>
          <a:lstStyle/>
          <a:p>
            <a:pPr marL="685800" indent="-685800" algn="r" rtl="1">
              <a:lnSpc>
                <a:spcPts val="6719"/>
              </a:lnSpc>
              <a:spcBef>
                <a:spcPct val="0"/>
              </a:spcBef>
              <a:buFont typeface="Arial" panose="020B0604020202020204" pitchFamily="34" charset="0"/>
              <a:buChar char="•"/>
            </a:pPr>
            <a:r>
              <a:rPr lang="he-IL" sz="4800" spc="55" dirty="0">
                <a:solidFill>
                  <a:srgbClr val="000000"/>
                </a:solidFill>
                <a:latin typeface="Artzisraelisns"/>
                <a:ea typeface="Artzisraelisns"/>
                <a:cs typeface="Artzisraelisns"/>
                <a:sym typeface="Artzisraelisns"/>
                <a:rtl/>
              </a:rPr>
              <a:t>·</a:t>
            </a:r>
          </a:p>
        </p:txBody>
      </p:sp>
      <p:sp>
        <p:nvSpPr>
          <p:cNvPr id="39" name="Freeform 3"/>
          <p:cNvSpPr/>
          <p:nvPr/>
        </p:nvSpPr>
        <p:spPr>
          <a:xfrm>
            <a:off x="11523773" y="232255"/>
            <a:ext cx="7315200" cy="1563624"/>
          </a:xfrm>
          <a:custGeom>
            <a:avLst/>
            <a:gdLst/>
            <a:ahLst/>
            <a:cxnLst/>
            <a:rect l="l" t="t" r="r" b="b"/>
            <a:pathLst>
              <a:path w="7315200" h="1563624">
                <a:moveTo>
                  <a:pt x="0" y="0"/>
                </a:moveTo>
                <a:lnTo>
                  <a:pt x="7315200" y="0"/>
                </a:lnTo>
                <a:lnTo>
                  <a:pt x="7315200" y="1563624"/>
                </a:lnTo>
                <a:lnTo>
                  <a:pt x="0" y="156362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40" name="Freeform 4"/>
          <p:cNvSpPr/>
          <p:nvPr/>
        </p:nvSpPr>
        <p:spPr>
          <a:xfrm>
            <a:off x="858963" y="414963"/>
            <a:ext cx="3262486" cy="3295440"/>
          </a:xfrm>
          <a:custGeom>
            <a:avLst/>
            <a:gdLst/>
            <a:ahLst/>
            <a:cxnLst/>
            <a:rect l="l" t="t" r="r" b="b"/>
            <a:pathLst>
              <a:path w="3262486" h="3295440">
                <a:moveTo>
                  <a:pt x="0" y="0"/>
                </a:moveTo>
                <a:lnTo>
                  <a:pt x="3262486" y="0"/>
                </a:lnTo>
                <a:lnTo>
                  <a:pt x="3262486" y="3295440"/>
                </a:lnTo>
                <a:lnTo>
                  <a:pt x="0" y="329544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41" name="TextBox 5"/>
          <p:cNvSpPr txBox="1"/>
          <p:nvPr/>
        </p:nvSpPr>
        <p:spPr>
          <a:xfrm>
            <a:off x="1348740" y="650557"/>
            <a:ext cx="15590520" cy="936795"/>
          </a:xfrm>
          <a:prstGeom prst="rect">
            <a:avLst/>
          </a:prstGeom>
        </p:spPr>
        <p:txBody>
          <a:bodyPr lIns="0" tIns="0" rIns="0" bIns="0" rtlCol="0" anchor="t">
            <a:spAutoFit/>
          </a:bodyPr>
          <a:lstStyle/>
          <a:p>
            <a:pPr algn="r">
              <a:lnSpc>
                <a:spcPts val="7128"/>
              </a:lnSpc>
            </a:pPr>
            <a:r>
              <a:rPr lang="he-IL" sz="6600" spc="-161" dirty="0">
                <a:solidFill>
                  <a:srgbClr val="000000"/>
                </a:solidFill>
                <a:latin typeface="Artzisraelisns Light"/>
                <a:ea typeface="Artzisraelisns Light"/>
                <a:cs typeface="Artzisraelisns Light"/>
                <a:sym typeface="Artzisraelisns Light"/>
                <a:rtl/>
              </a:rPr>
              <a:t>מסוגלות</a:t>
            </a:r>
          </a:p>
        </p:txBody>
      </p:sp>
    </p:spTree>
    <p:extLst>
      <p:ext uri="{BB962C8B-B14F-4D97-AF65-F5344CB8AC3E}">
        <p14:creationId xmlns:p14="http://schemas.microsoft.com/office/powerpoint/2010/main" val="12235119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2BFA1E-8B78-1D1A-8DA7-E7539EC22A54}"/>
            </a:ext>
          </a:extLst>
        </p:cNvPr>
        <p:cNvGrpSpPr/>
        <p:nvPr/>
      </p:nvGrpSpPr>
      <p:grpSpPr>
        <a:xfrm>
          <a:off x="0" y="0"/>
          <a:ext cx="0" cy="0"/>
          <a:chOff x="0" y="0"/>
          <a:chExt cx="0" cy="0"/>
        </a:xfrm>
      </p:grpSpPr>
      <p:grpSp>
        <p:nvGrpSpPr>
          <p:cNvPr id="9" name="Group 10">
            <a:extLst>
              <a:ext uri="{FF2B5EF4-FFF2-40B4-BE49-F238E27FC236}">
                <a16:creationId xmlns:a16="http://schemas.microsoft.com/office/drawing/2014/main" id="{5C9D24BE-83D1-4834-839C-300F2D90C394}"/>
              </a:ext>
            </a:extLst>
          </p:cNvPr>
          <p:cNvGrpSpPr/>
          <p:nvPr/>
        </p:nvGrpSpPr>
        <p:grpSpPr>
          <a:xfrm>
            <a:off x="12412742" y="4016570"/>
            <a:ext cx="5341778" cy="4011800"/>
            <a:chOff x="0" y="0"/>
            <a:chExt cx="6182550" cy="4136688"/>
          </a:xfrm>
        </p:grpSpPr>
        <p:sp>
          <p:nvSpPr>
            <p:cNvPr id="12" name="Freeform 11">
              <a:extLst>
                <a:ext uri="{FF2B5EF4-FFF2-40B4-BE49-F238E27FC236}">
                  <a16:creationId xmlns:a16="http://schemas.microsoft.com/office/drawing/2014/main" id="{3C93C898-C0D0-33DB-2893-A5416920188F}"/>
                </a:ext>
              </a:extLst>
            </p:cNvPr>
            <p:cNvSpPr/>
            <p:nvPr/>
          </p:nvSpPr>
          <p:spPr>
            <a:xfrm rot="5400000">
              <a:off x="1022931" y="-1022931"/>
              <a:ext cx="4136688" cy="6182550"/>
            </a:xfrm>
            <a:custGeom>
              <a:avLst/>
              <a:gdLst/>
              <a:ahLst/>
              <a:cxnLst/>
              <a:rect l="l" t="t" r="r" b="b"/>
              <a:pathLst>
                <a:path w="4136688" h="6182550">
                  <a:moveTo>
                    <a:pt x="0" y="0"/>
                  </a:moveTo>
                  <a:lnTo>
                    <a:pt x="4136688" y="0"/>
                  </a:lnTo>
                  <a:lnTo>
                    <a:pt x="4136688" y="6182550"/>
                  </a:lnTo>
                  <a:lnTo>
                    <a:pt x="0" y="618255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algn="r" defTabSz="1371600" rtl="1">
                <a:defRPr/>
              </a:pPr>
              <a:endParaRPr lang="he-IL" sz="4200"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
          <p:nvSpPr>
            <p:cNvPr id="15" name="Freeform 12">
              <a:extLst>
                <a:ext uri="{FF2B5EF4-FFF2-40B4-BE49-F238E27FC236}">
                  <a16:creationId xmlns:a16="http://schemas.microsoft.com/office/drawing/2014/main" id="{6AA761DC-26A6-978B-D846-5476583954D1}"/>
                </a:ext>
              </a:extLst>
            </p:cNvPr>
            <p:cNvSpPr/>
            <p:nvPr/>
          </p:nvSpPr>
          <p:spPr>
            <a:xfrm>
              <a:off x="5349120" y="157043"/>
              <a:ext cx="625717" cy="561581"/>
            </a:xfrm>
            <a:custGeom>
              <a:avLst/>
              <a:gdLst/>
              <a:ahLst/>
              <a:cxnLst/>
              <a:rect l="l" t="t" r="r" b="b"/>
              <a:pathLst>
                <a:path w="625717" h="561581">
                  <a:moveTo>
                    <a:pt x="0" y="0"/>
                  </a:moveTo>
                  <a:lnTo>
                    <a:pt x="625717" y="0"/>
                  </a:lnTo>
                  <a:lnTo>
                    <a:pt x="625717" y="561580"/>
                  </a:lnTo>
                  <a:lnTo>
                    <a:pt x="0" y="561580"/>
                  </a:lnTo>
                  <a:lnTo>
                    <a:pt x="0" y="0"/>
                  </a:lnTo>
                  <a:close/>
                </a:path>
              </a:pathLst>
            </a:custGeom>
            <a:blipFill>
              <a:blip r:embed="rId5"/>
              <a:stretch>
                <a:fillRect/>
              </a:stretch>
            </a:blipFill>
          </p:spPr>
          <p:txBody>
            <a:bodyPr/>
            <a:lstStyle/>
            <a:p>
              <a:pPr algn="r" defTabSz="1371600" rtl="1">
                <a:defRPr/>
              </a:pPr>
              <a:endParaRPr lang="he-IL" sz="420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
          <p:nvSpPr>
            <p:cNvPr id="16" name="Freeform 13">
              <a:extLst>
                <a:ext uri="{FF2B5EF4-FFF2-40B4-BE49-F238E27FC236}">
                  <a16:creationId xmlns:a16="http://schemas.microsoft.com/office/drawing/2014/main" id="{B9873864-7392-F6DC-96F0-8DE57A0943F5}"/>
                </a:ext>
              </a:extLst>
            </p:cNvPr>
            <p:cNvSpPr/>
            <p:nvPr/>
          </p:nvSpPr>
          <p:spPr>
            <a:xfrm flipH="1" flipV="1">
              <a:off x="207713" y="3418065"/>
              <a:ext cx="625717" cy="561581"/>
            </a:xfrm>
            <a:custGeom>
              <a:avLst/>
              <a:gdLst/>
              <a:ahLst/>
              <a:cxnLst/>
              <a:rect l="l" t="t" r="r" b="b"/>
              <a:pathLst>
                <a:path w="625717" h="561581">
                  <a:moveTo>
                    <a:pt x="625717" y="561580"/>
                  </a:moveTo>
                  <a:lnTo>
                    <a:pt x="0" y="561580"/>
                  </a:lnTo>
                  <a:lnTo>
                    <a:pt x="0" y="0"/>
                  </a:lnTo>
                  <a:lnTo>
                    <a:pt x="625717" y="0"/>
                  </a:lnTo>
                  <a:lnTo>
                    <a:pt x="625717" y="561580"/>
                  </a:lnTo>
                  <a:close/>
                </a:path>
              </a:pathLst>
            </a:custGeom>
            <a:blipFill>
              <a:blip r:embed="rId5"/>
              <a:stretch>
                <a:fillRect/>
              </a:stretch>
            </a:blipFill>
          </p:spPr>
          <p:txBody>
            <a:bodyPr/>
            <a:lstStyle/>
            <a:p>
              <a:pPr algn="r" defTabSz="1371600" rtl="1">
                <a:defRPr/>
              </a:pPr>
              <a:endParaRPr lang="he-IL" sz="420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grpSp>
      <p:grpSp>
        <p:nvGrpSpPr>
          <p:cNvPr id="17" name="Group 10">
            <a:extLst>
              <a:ext uri="{FF2B5EF4-FFF2-40B4-BE49-F238E27FC236}">
                <a16:creationId xmlns:a16="http://schemas.microsoft.com/office/drawing/2014/main" id="{83C83B33-A26E-ACFE-7159-B52FFA30DB9D}"/>
              </a:ext>
            </a:extLst>
          </p:cNvPr>
          <p:cNvGrpSpPr/>
          <p:nvPr/>
        </p:nvGrpSpPr>
        <p:grpSpPr>
          <a:xfrm>
            <a:off x="6436480" y="4016570"/>
            <a:ext cx="5341778" cy="4011800"/>
            <a:chOff x="0" y="0"/>
            <a:chExt cx="6182550" cy="4136688"/>
          </a:xfrm>
        </p:grpSpPr>
        <p:sp>
          <p:nvSpPr>
            <p:cNvPr id="22" name="Freeform 11">
              <a:extLst>
                <a:ext uri="{FF2B5EF4-FFF2-40B4-BE49-F238E27FC236}">
                  <a16:creationId xmlns:a16="http://schemas.microsoft.com/office/drawing/2014/main" id="{BC247490-3E87-32D2-10B9-4BDA05133ECB}"/>
                </a:ext>
              </a:extLst>
            </p:cNvPr>
            <p:cNvSpPr/>
            <p:nvPr/>
          </p:nvSpPr>
          <p:spPr>
            <a:xfrm rot="5400000">
              <a:off x="1022931" y="-1022931"/>
              <a:ext cx="4136688" cy="6182550"/>
            </a:xfrm>
            <a:custGeom>
              <a:avLst/>
              <a:gdLst/>
              <a:ahLst/>
              <a:cxnLst/>
              <a:rect l="l" t="t" r="r" b="b"/>
              <a:pathLst>
                <a:path w="4136688" h="6182550">
                  <a:moveTo>
                    <a:pt x="0" y="0"/>
                  </a:moveTo>
                  <a:lnTo>
                    <a:pt x="4136688" y="0"/>
                  </a:lnTo>
                  <a:lnTo>
                    <a:pt x="4136688" y="6182550"/>
                  </a:lnTo>
                  <a:lnTo>
                    <a:pt x="0" y="618255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algn="r" defTabSz="1371600" rtl="1">
                <a:defRPr/>
              </a:pPr>
              <a:endParaRPr lang="he-IL" sz="4200"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
          <p:nvSpPr>
            <p:cNvPr id="23" name="Freeform 12">
              <a:extLst>
                <a:ext uri="{FF2B5EF4-FFF2-40B4-BE49-F238E27FC236}">
                  <a16:creationId xmlns:a16="http://schemas.microsoft.com/office/drawing/2014/main" id="{11B258A8-3527-933C-1303-2882DA5F9FDD}"/>
                </a:ext>
              </a:extLst>
            </p:cNvPr>
            <p:cNvSpPr/>
            <p:nvPr/>
          </p:nvSpPr>
          <p:spPr>
            <a:xfrm>
              <a:off x="5349120" y="157043"/>
              <a:ext cx="625717" cy="561581"/>
            </a:xfrm>
            <a:custGeom>
              <a:avLst/>
              <a:gdLst/>
              <a:ahLst/>
              <a:cxnLst/>
              <a:rect l="l" t="t" r="r" b="b"/>
              <a:pathLst>
                <a:path w="625717" h="561581">
                  <a:moveTo>
                    <a:pt x="0" y="0"/>
                  </a:moveTo>
                  <a:lnTo>
                    <a:pt x="625717" y="0"/>
                  </a:lnTo>
                  <a:lnTo>
                    <a:pt x="625717" y="561580"/>
                  </a:lnTo>
                  <a:lnTo>
                    <a:pt x="0" y="561580"/>
                  </a:lnTo>
                  <a:lnTo>
                    <a:pt x="0" y="0"/>
                  </a:lnTo>
                  <a:close/>
                </a:path>
              </a:pathLst>
            </a:custGeom>
            <a:blipFill>
              <a:blip r:embed="rId5"/>
              <a:stretch>
                <a:fillRect/>
              </a:stretch>
            </a:blipFill>
          </p:spPr>
          <p:txBody>
            <a:bodyPr/>
            <a:lstStyle/>
            <a:p>
              <a:pPr algn="r" defTabSz="1371600" rtl="1">
                <a:defRPr/>
              </a:pPr>
              <a:endParaRPr lang="he-IL" sz="420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
          <p:nvSpPr>
            <p:cNvPr id="24" name="Freeform 13">
              <a:extLst>
                <a:ext uri="{FF2B5EF4-FFF2-40B4-BE49-F238E27FC236}">
                  <a16:creationId xmlns:a16="http://schemas.microsoft.com/office/drawing/2014/main" id="{69BBDF81-E279-0114-F3FE-42D454FE7BF5}"/>
                </a:ext>
              </a:extLst>
            </p:cNvPr>
            <p:cNvSpPr/>
            <p:nvPr/>
          </p:nvSpPr>
          <p:spPr>
            <a:xfrm flipH="1" flipV="1">
              <a:off x="207713" y="3418065"/>
              <a:ext cx="625717" cy="561581"/>
            </a:xfrm>
            <a:custGeom>
              <a:avLst/>
              <a:gdLst/>
              <a:ahLst/>
              <a:cxnLst/>
              <a:rect l="l" t="t" r="r" b="b"/>
              <a:pathLst>
                <a:path w="625717" h="561581">
                  <a:moveTo>
                    <a:pt x="625717" y="561580"/>
                  </a:moveTo>
                  <a:lnTo>
                    <a:pt x="0" y="561580"/>
                  </a:lnTo>
                  <a:lnTo>
                    <a:pt x="0" y="0"/>
                  </a:lnTo>
                  <a:lnTo>
                    <a:pt x="625717" y="0"/>
                  </a:lnTo>
                  <a:lnTo>
                    <a:pt x="625717" y="561580"/>
                  </a:lnTo>
                  <a:close/>
                </a:path>
              </a:pathLst>
            </a:custGeom>
            <a:blipFill>
              <a:blip r:embed="rId5"/>
              <a:stretch>
                <a:fillRect/>
              </a:stretch>
            </a:blipFill>
          </p:spPr>
          <p:txBody>
            <a:bodyPr/>
            <a:lstStyle/>
            <a:p>
              <a:pPr algn="r" defTabSz="1371600" rtl="1">
                <a:defRPr/>
              </a:pPr>
              <a:endParaRPr lang="he-IL" sz="420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grpSp>
      <p:grpSp>
        <p:nvGrpSpPr>
          <p:cNvPr id="25" name="Group 10">
            <a:extLst>
              <a:ext uri="{FF2B5EF4-FFF2-40B4-BE49-F238E27FC236}">
                <a16:creationId xmlns:a16="http://schemas.microsoft.com/office/drawing/2014/main" id="{D2A22486-0286-FFB3-8829-EB4A07361B67}"/>
              </a:ext>
            </a:extLst>
          </p:cNvPr>
          <p:cNvGrpSpPr/>
          <p:nvPr/>
        </p:nvGrpSpPr>
        <p:grpSpPr>
          <a:xfrm>
            <a:off x="536418" y="4016570"/>
            <a:ext cx="5341778" cy="4011800"/>
            <a:chOff x="0" y="0"/>
            <a:chExt cx="6182550" cy="4136688"/>
          </a:xfrm>
        </p:grpSpPr>
        <p:sp>
          <p:nvSpPr>
            <p:cNvPr id="26" name="Freeform 11">
              <a:extLst>
                <a:ext uri="{FF2B5EF4-FFF2-40B4-BE49-F238E27FC236}">
                  <a16:creationId xmlns:a16="http://schemas.microsoft.com/office/drawing/2014/main" id="{8DEF873B-95DE-FB40-A918-5FA55FDD89B8}"/>
                </a:ext>
              </a:extLst>
            </p:cNvPr>
            <p:cNvSpPr/>
            <p:nvPr/>
          </p:nvSpPr>
          <p:spPr>
            <a:xfrm rot="5400000">
              <a:off x="1022931" y="-1022931"/>
              <a:ext cx="4136688" cy="6182550"/>
            </a:xfrm>
            <a:custGeom>
              <a:avLst/>
              <a:gdLst/>
              <a:ahLst/>
              <a:cxnLst/>
              <a:rect l="l" t="t" r="r" b="b"/>
              <a:pathLst>
                <a:path w="4136688" h="6182550">
                  <a:moveTo>
                    <a:pt x="0" y="0"/>
                  </a:moveTo>
                  <a:lnTo>
                    <a:pt x="4136688" y="0"/>
                  </a:lnTo>
                  <a:lnTo>
                    <a:pt x="4136688" y="6182550"/>
                  </a:lnTo>
                  <a:lnTo>
                    <a:pt x="0" y="618255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algn="r" defTabSz="1371600" rtl="1">
                <a:defRPr/>
              </a:pPr>
              <a:endParaRPr lang="he-IL" sz="4200"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
          <p:nvSpPr>
            <p:cNvPr id="27" name="Freeform 12">
              <a:extLst>
                <a:ext uri="{FF2B5EF4-FFF2-40B4-BE49-F238E27FC236}">
                  <a16:creationId xmlns:a16="http://schemas.microsoft.com/office/drawing/2014/main" id="{13B72298-7A5E-D5BB-B62A-5B6BE0400908}"/>
                </a:ext>
              </a:extLst>
            </p:cNvPr>
            <p:cNvSpPr/>
            <p:nvPr/>
          </p:nvSpPr>
          <p:spPr>
            <a:xfrm>
              <a:off x="5349120" y="157043"/>
              <a:ext cx="625717" cy="561581"/>
            </a:xfrm>
            <a:custGeom>
              <a:avLst/>
              <a:gdLst/>
              <a:ahLst/>
              <a:cxnLst/>
              <a:rect l="l" t="t" r="r" b="b"/>
              <a:pathLst>
                <a:path w="625717" h="561581">
                  <a:moveTo>
                    <a:pt x="0" y="0"/>
                  </a:moveTo>
                  <a:lnTo>
                    <a:pt x="625717" y="0"/>
                  </a:lnTo>
                  <a:lnTo>
                    <a:pt x="625717" y="561580"/>
                  </a:lnTo>
                  <a:lnTo>
                    <a:pt x="0" y="561580"/>
                  </a:lnTo>
                  <a:lnTo>
                    <a:pt x="0" y="0"/>
                  </a:lnTo>
                  <a:close/>
                </a:path>
              </a:pathLst>
            </a:custGeom>
            <a:blipFill>
              <a:blip r:embed="rId5"/>
              <a:stretch>
                <a:fillRect/>
              </a:stretch>
            </a:blipFill>
          </p:spPr>
          <p:txBody>
            <a:bodyPr/>
            <a:lstStyle/>
            <a:p>
              <a:pPr algn="r" defTabSz="1371600" rtl="1">
                <a:defRPr/>
              </a:pPr>
              <a:endParaRPr lang="he-IL" sz="420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
          <p:nvSpPr>
            <p:cNvPr id="28" name="Freeform 13">
              <a:extLst>
                <a:ext uri="{FF2B5EF4-FFF2-40B4-BE49-F238E27FC236}">
                  <a16:creationId xmlns:a16="http://schemas.microsoft.com/office/drawing/2014/main" id="{0000C324-88AB-8733-EE99-BBFC55118A61}"/>
                </a:ext>
              </a:extLst>
            </p:cNvPr>
            <p:cNvSpPr/>
            <p:nvPr/>
          </p:nvSpPr>
          <p:spPr>
            <a:xfrm flipH="1" flipV="1">
              <a:off x="207713" y="3418065"/>
              <a:ext cx="625717" cy="561581"/>
            </a:xfrm>
            <a:custGeom>
              <a:avLst/>
              <a:gdLst/>
              <a:ahLst/>
              <a:cxnLst/>
              <a:rect l="l" t="t" r="r" b="b"/>
              <a:pathLst>
                <a:path w="625717" h="561581">
                  <a:moveTo>
                    <a:pt x="625717" y="561580"/>
                  </a:moveTo>
                  <a:lnTo>
                    <a:pt x="0" y="561580"/>
                  </a:lnTo>
                  <a:lnTo>
                    <a:pt x="0" y="0"/>
                  </a:lnTo>
                  <a:lnTo>
                    <a:pt x="625717" y="0"/>
                  </a:lnTo>
                  <a:lnTo>
                    <a:pt x="625717" y="561580"/>
                  </a:lnTo>
                  <a:close/>
                </a:path>
              </a:pathLst>
            </a:custGeom>
            <a:blipFill>
              <a:blip r:embed="rId5"/>
              <a:stretch>
                <a:fillRect/>
              </a:stretch>
            </a:blipFill>
          </p:spPr>
          <p:txBody>
            <a:bodyPr/>
            <a:lstStyle/>
            <a:p>
              <a:pPr algn="r" defTabSz="1371600" rtl="1">
                <a:defRPr/>
              </a:pPr>
              <a:endParaRPr lang="he-IL" sz="420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grpSp>
      <p:sp>
        <p:nvSpPr>
          <p:cNvPr id="43" name="תיבת טקסט 42">
            <a:extLst>
              <a:ext uri="{FF2B5EF4-FFF2-40B4-BE49-F238E27FC236}">
                <a16:creationId xmlns:a16="http://schemas.microsoft.com/office/drawing/2014/main" id="{1C661C14-6303-EDB2-34FB-8A9C1F5C4218}"/>
              </a:ext>
            </a:extLst>
          </p:cNvPr>
          <p:cNvSpPr txBox="1"/>
          <p:nvPr/>
        </p:nvSpPr>
        <p:spPr>
          <a:xfrm>
            <a:off x="12459923" y="4741444"/>
            <a:ext cx="5294597" cy="2624436"/>
          </a:xfrm>
          <a:prstGeom prst="rect">
            <a:avLst/>
          </a:prstGeom>
          <a:noFill/>
        </p:spPr>
        <p:txBody>
          <a:bodyPr wrap="square">
            <a:spAutoFit/>
          </a:bodyPr>
          <a:lstStyle/>
          <a:p>
            <a:pPr algn="ctr" rtl="1">
              <a:lnSpc>
                <a:spcPts val="6719"/>
              </a:lnSpc>
              <a:spcBef>
                <a:spcPct val="0"/>
              </a:spcBef>
            </a:pPr>
            <a:r>
              <a:rPr lang="he-IL" sz="4400" spc="55" dirty="0">
                <a:solidFill>
                  <a:srgbClr val="000000"/>
                </a:solidFill>
                <a:latin typeface="Artzisraelisns"/>
                <a:ea typeface="Artzisraelisns"/>
                <a:cs typeface="Artzisraelisns"/>
                <a:sym typeface="Artzisraelisns"/>
                <a:rtl/>
              </a:rPr>
              <a:t>קבוצה ממנה אני שואב/ת כוחות להורות שלי בימים אלו</a:t>
            </a:r>
            <a:endParaRPr lang="en-US" sz="4400" spc="55" dirty="0">
              <a:solidFill>
                <a:srgbClr val="000000"/>
              </a:solidFill>
              <a:latin typeface="Artzisraelisns"/>
              <a:ea typeface="Artzisraelisns"/>
              <a:cs typeface="Artzisraelisns"/>
              <a:sym typeface="Artzisraelisns"/>
            </a:endParaRPr>
          </a:p>
        </p:txBody>
      </p:sp>
      <p:sp>
        <p:nvSpPr>
          <p:cNvPr id="47" name="תיבת טקסט 46">
            <a:extLst>
              <a:ext uri="{FF2B5EF4-FFF2-40B4-BE49-F238E27FC236}">
                <a16:creationId xmlns:a16="http://schemas.microsoft.com/office/drawing/2014/main" id="{23D06A66-5DD9-A126-74F9-12260DBCBBDE}"/>
              </a:ext>
            </a:extLst>
          </p:cNvPr>
          <p:cNvSpPr txBox="1"/>
          <p:nvPr/>
        </p:nvSpPr>
        <p:spPr>
          <a:xfrm>
            <a:off x="6557605" y="4441185"/>
            <a:ext cx="5172789" cy="3483646"/>
          </a:xfrm>
          <a:prstGeom prst="rect">
            <a:avLst/>
          </a:prstGeom>
          <a:noFill/>
        </p:spPr>
        <p:txBody>
          <a:bodyPr wrap="square">
            <a:spAutoFit/>
          </a:bodyPr>
          <a:lstStyle/>
          <a:p>
            <a:pPr algn="ctr" rtl="1">
              <a:lnSpc>
                <a:spcPts val="6719"/>
              </a:lnSpc>
              <a:spcBef>
                <a:spcPct val="0"/>
              </a:spcBef>
            </a:pPr>
            <a:r>
              <a:rPr lang="he-IL" sz="4400" spc="55" dirty="0">
                <a:solidFill>
                  <a:srgbClr val="000000"/>
                </a:solidFill>
                <a:latin typeface="Artzisraelisns"/>
                <a:ea typeface="Artzisraelisns"/>
                <a:cs typeface="Artzisraelisns"/>
                <a:sym typeface="Artzisraelisns"/>
                <a:rtl/>
              </a:rPr>
              <a:t>כהורה, איזו קבוצת ווטסאפ הכי משמעותית לי מבין קבוצות הווטסאפ שלי</a:t>
            </a:r>
            <a:r>
              <a:rPr lang="en-US" sz="4400" spc="55" dirty="0">
                <a:solidFill>
                  <a:srgbClr val="000000"/>
                </a:solidFill>
                <a:latin typeface="Artzisraelisns"/>
                <a:ea typeface="Artzisraelisns"/>
                <a:cs typeface="Artzisraelisns"/>
                <a:sym typeface="Artzisraelisns"/>
              </a:rPr>
              <a:t>?</a:t>
            </a:r>
            <a:endParaRPr lang="he-IL" sz="3600" spc="55" dirty="0">
              <a:solidFill>
                <a:srgbClr val="000000"/>
              </a:solidFill>
              <a:latin typeface="Artzisraelisns"/>
              <a:ea typeface="Artzisraelisns"/>
              <a:cs typeface="Artzisraelisns"/>
              <a:sym typeface="Artzisraelisns"/>
              <a:rtl/>
            </a:endParaRPr>
          </a:p>
        </p:txBody>
      </p:sp>
      <p:sp>
        <p:nvSpPr>
          <p:cNvPr id="51" name="תיבת טקסט 50">
            <a:extLst>
              <a:ext uri="{FF2B5EF4-FFF2-40B4-BE49-F238E27FC236}">
                <a16:creationId xmlns:a16="http://schemas.microsoft.com/office/drawing/2014/main" id="{35C504CF-1D9D-4D90-70F4-55C92E6AC710}"/>
              </a:ext>
            </a:extLst>
          </p:cNvPr>
          <p:cNvSpPr txBox="1"/>
          <p:nvPr/>
        </p:nvSpPr>
        <p:spPr>
          <a:xfrm>
            <a:off x="840746" y="4152900"/>
            <a:ext cx="4569454" cy="3483646"/>
          </a:xfrm>
          <a:prstGeom prst="rect">
            <a:avLst/>
          </a:prstGeom>
          <a:noFill/>
        </p:spPr>
        <p:txBody>
          <a:bodyPr wrap="square">
            <a:spAutoFit/>
          </a:bodyPr>
          <a:lstStyle/>
          <a:p>
            <a:pPr algn="ctr" rtl="1">
              <a:lnSpc>
                <a:spcPts val="6719"/>
              </a:lnSpc>
              <a:spcBef>
                <a:spcPct val="0"/>
              </a:spcBef>
            </a:pPr>
            <a:r>
              <a:rPr lang="he-IL" sz="3200" spc="55" dirty="0">
                <a:solidFill>
                  <a:srgbClr val="000000"/>
                </a:solidFill>
                <a:latin typeface="Artzisraelisns"/>
                <a:ea typeface="Artzisraelisns"/>
                <a:cs typeface="Artzisraelisns"/>
                <a:sym typeface="Artzisraelisns"/>
                <a:rtl/>
              </a:rPr>
              <a:t>· </a:t>
            </a:r>
            <a:r>
              <a:rPr lang="he-IL" sz="4400" spc="55" dirty="0">
                <a:solidFill>
                  <a:srgbClr val="000000"/>
                </a:solidFill>
                <a:latin typeface="Artzisraelisns"/>
                <a:ea typeface="Artzisraelisns"/>
                <a:cs typeface="Artzisraelisns"/>
                <a:sym typeface="Artzisraelisns"/>
              </a:rPr>
              <a:t>משהו שקיים בקהילה שלי </a:t>
            </a:r>
          </a:p>
          <a:p>
            <a:pPr algn="ctr" rtl="1">
              <a:lnSpc>
                <a:spcPts val="6719"/>
              </a:lnSpc>
              <a:spcBef>
                <a:spcPct val="0"/>
              </a:spcBef>
            </a:pPr>
            <a:r>
              <a:rPr lang="he-IL" sz="4400" spc="55" dirty="0">
                <a:solidFill>
                  <a:srgbClr val="000000"/>
                </a:solidFill>
                <a:latin typeface="Artzisraelisns"/>
                <a:ea typeface="Artzisraelisns"/>
                <a:cs typeface="Artzisraelisns"/>
                <a:sym typeface="Artzisraelisns"/>
              </a:rPr>
              <a:t>ומחזק אותי </a:t>
            </a:r>
          </a:p>
          <a:p>
            <a:pPr algn="ctr" rtl="1">
              <a:lnSpc>
                <a:spcPts val="6719"/>
              </a:lnSpc>
              <a:spcBef>
                <a:spcPct val="0"/>
              </a:spcBef>
            </a:pPr>
            <a:r>
              <a:rPr lang="he-IL" sz="4400" spc="55" dirty="0">
                <a:solidFill>
                  <a:srgbClr val="000000"/>
                </a:solidFill>
                <a:latin typeface="Artzisraelisns"/>
                <a:ea typeface="Artzisraelisns"/>
                <a:cs typeface="Artzisraelisns"/>
                <a:sym typeface="Artzisraelisns"/>
              </a:rPr>
              <a:t>בתקופת ההסתגלות</a:t>
            </a:r>
            <a:endParaRPr lang="en-US" sz="4400" spc="55" dirty="0">
              <a:solidFill>
                <a:srgbClr val="000000"/>
              </a:solidFill>
              <a:latin typeface="Artzisraelisns"/>
              <a:ea typeface="Artzisraelisns"/>
              <a:cs typeface="Artzisraelisns"/>
              <a:sym typeface="Artzisraelisns"/>
            </a:endParaRPr>
          </a:p>
        </p:txBody>
      </p:sp>
      <p:sp>
        <p:nvSpPr>
          <p:cNvPr id="38" name="TextBox 2"/>
          <p:cNvSpPr txBox="1"/>
          <p:nvPr/>
        </p:nvSpPr>
        <p:spPr>
          <a:xfrm>
            <a:off x="533400" y="3404235"/>
            <a:ext cx="17068800" cy="859210"/>
          </a:xfrm>
          <a:prstGeom prst="rect">
            <a:avLst/>
          </a:prstGeom>
        </p:spPr>
        <p:txBody>
          <a:bodyPr wrap="square" lIns="0" tIns="0" rIns="0" bIns="0" rtlCol="0" anchor="t">
            <a:spAutoFit/>
          </a:bodyPr>
          <a:lstStyle/>
          <a:p>
            <a:pPr marL="685800" indent="-685800" algn="r" rtl="1">
              <a:lnSpc>
                <a:spcPts val="6719"/>
              </a:lnSpc>
              <a:spcBef>
                <a:spcPct val="0"/>
              </a:spcBef>
              <a:buFont typeface="Arial" panose="020B0604020202020204" pitchFamily="34" charset="0"/>
              <a:buChar char="•"/>
            </a:pPr>
            <a:r>
              <a:rPr lang="he-IL" sz="4800" spc="55" dirty="0">
                <a:solidFill>
                  <a:srgbClr val="000000"/>
                </a:solidFill>
                <a:latin typeface="Artzisraelisns"/>
                <a:ea typeface="Artzisraelisns"/>
                <a:cs typeface="Artzisraelisns"/>
                <a:sym typeface="Artzisraelisns"/>
                <a:rtl/>
              </a:rPr>
              <a:t>·</a:t>
            </a:r>
          </a:p>
        </p:txBody>
      </p:sp>
      <p:sp>
        <p:nvSpPr>
          <p:cNvPr id="39" name="Freeform 3"/>
          <p:cNvSpPr/>
          <p:nvPr/>
        </p:nvSpPr>
        <p:spPr>
          <a:xfrm>
            <a:off x="11523773" y="232255"/>
            <a:ext cx="7315200" cy="1563624"/>
          </a:xfrm>
          <a:custGeom>
            <a:avLst/>
            <a:gdLst/>
            <a:ahLst/>
            <a:cxnLst/>
            <a:rect l="l" t="t" r="r" b="b"/>
            <a:pathLst>
              <a:path w="7315200" h="1563624">
                <a:moveTo>
                  <a:pt x="0" y="0"/>
                </a:moveTo>
                <a:lnTo>
                  <a:pt x="7315200" y="0"/>
                </a:lnTo>
                <a:lnTo>
                  <a:pt x="7315200" y="1563624"/>
                </a:lnTo>
                <a:lnTo>
                  <a:pt x="0" y="156362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40" name="Freeform 4"/>
          <p:cNvSpPr/>
          <p:nvPr/>
        </p:nvSpPr>
        <p:spPr>
          <a:xfrm>
            <a:off x="858963" y="414963"/>
            <a:ext cx="3262486" cy="3295440"/>
          </a:xfrm>
          <a:custGeom>
            <a:avLst/>
            <a:gdLst/>
            <a:ahLst/>
            <a:cxnLst/>
            <a:rect l="l" t="t" r="r" b="b"/>
            <a:pathLst>
              <a:path w="3262486" h="3295440">
                <a:moveTo>
                  <a:pt x="0" y="0"/>
                </a:moveTo>
                <a:lnTo>
                  <a:pt x="3262486" y="0"/>
                </a:lnTo>
                <a:lnTo>
                  <a:pt x="3262486" y="3295440"/>
                </a:lnTo>
                <a:lnTo>
                  <a:pt x="0" y="329544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41" name="TextBox 5"/>
          <p:cNvSpPr txBox="1"/>
          <p:nvPr/>
        </p:nvSpPr>
        <p:spPr>
          <a:xfrm>
            <a:off x="1348740" y="650557"/>
            <a:ext cx="15590520" cy="936795"/>
          </a:xfrm>
          <a:prstGeom prst="rect">
            <a:avLst/>
          </a:prstGeom>
        </p:spPr>
        <p:txBody>
          <a:bodyPr lIns="0" tIns="0" rIns="0" bIns="0" rtlCol="0" anchor="t">
            <a:spAutoFit/>
          </a:bodyPr>
          <a:lstStyle/>
          <a:p>
            <a:pPr algn="r">
              <a:lnSpc>
                <a:spcPts val="7128"/>
              </a:lnSpc>
            </a:pPr>
            <a:r>
              <a:rPr lang="he-IL" sz="6600" spc="-161" dirty="0">
                <a:solidFill>
                  <a:srgbClr val="000000"/>
                </a:solidFill>
                <a:latin typeface="Artzisraelisns Light"/>
                <a:ea typeface="Artzisraelisns Light"/>
                <a:cs typeface="Artzisraelisns Light"/>
                <a:sym typeface="Artzisraelisns Light"/>
                <a:rtl/>
              </a:rPr>
              <a:t>שייכות</a:t>
            </a:r>
          </a:p>
        </p:txBody>
      </p:sp>
    </p:spTree>
    <p:extLst>
      <p:ext uri="{BB962C8B-B14F-4D97-AF65-F5344CB8AC3E}">
        <p14:creationId xmlns:p14="http://schemas.microsoft.com/office/powerpoint/2010/main" val="11114691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2BFA1E-8B78-1D1A-8DA7-E7539EC22A54}"/>
            </a:ext>
          </a:extLst>
        </p:cNvPr>
        <p:cNvGrpSpPr/>
        <p:nvPr/>
      </p:nvGrpSpPr>
      <p:grpSpPr>
        <a:xfrm>
          <a:off x="0" y="0"/>
          <a:ext cx="0" cy="0"/>
          <a:chOff x="0" y="0"/>
          <a:chExt cx="0" cy="0"/>
        </a:xfrm>
      </p:grpSpPr>
      <p:grpSp>
        <p:nvGrpSpPr>
          <p:cNvPr id="9" name="Group 10">
            <a:extLst>
              <a:ext uri="{FF2B5EF4-FFF2-40B4-BE49-F238E27FC236}">
                <a16:creationId xmlns:a16="http://schemas.microsoft.com/office/drawing/2014/main" id="{5C9D24BE-83D1-4834-839C-300F2D90C394}"/>
              </a:ext>
            </a:extLst>
          </p:cNvPr>
          <p:cNvGrpSpPr/>
          <p:nvPr/>
        </p:nvGrpSpPr>
        <p:grpSpPr>
          <a:xfrm>
            <a:off x="12412742" y="4016570"/>
            <a:ext cx="5341778" cy="4011800"/>
            <a:chOff x="0" y="0"/>
            <a:chExt cx="6182550" cy="4136688"/>
          </a:xfrm>
        </p:grpSpPr>
        <p:sp>
          <p:nvSpPr>
            <p:cNvPr id="12" name="Freeform 11">
              <a:extLst>
                <a:ext uri="{FF2B5EF4-FFF2-40B4-BE49-F238E27FC236}">
                  <a16:creationId xmlns:a16="http://schemas.microsoft.com/office/drawing/2014/main" id="{3C93C898-C0D0-33DB-2893-A5416920188F}"/>
                </a:ext>
              </a:extLst>
            </p:cNvPr>
            <p:cNvSpPr/>
            <p:nvPr/>
          </p:nvSpPr>
          <p:spPr>
            <a:xfrm rot="5400000">
              <a:off x="1022931" y="-1022931"/>
              <a:ext cx="4136688" cy="6182550"/>
            </a:xfrm>
            <a:custGeom>
              <a:avLst/>
              <a:gdLst/>
              <a:ahLst/>
              <a:cxnLst/>
              <a:rect l="l" t="t" r="r" b="b"/>
              <a:pathLst>
                <a:path w="4136688" h="6182550">
                  <a:moveTo>
                    <a:pt x="0" y="0"/>
                  </a:moveTo>
                  <a:lnTo>
                    <a:pt x="4136688" y="0"/>
                  </a:lnTo>
                  <a:lnTo>
                    <a:pt x="4136688" y="6182550"/>
                  </a:lnTo>
                  <a:lnTo>
                    <a:pt x="0" y="618255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algn="r" defTabSz="1371600" rtl="1">
                <a:defRPr/>
              </a:pPr>
              <a:endParaRPr lang="he-IL" sz="4200"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
          <p:nvSpPr>
            <p:cNvPr id="15" name="Freeform 12">
              <a:extLst>
                <a:ext uri="{FF2B5EF4-FFF2-40B4-BE49-F238E27FC236}">
                  <a16:creationId xmlns:a16="http://schemas.microsoft.com/office/drawing/2014/main" id="{6AA761DC-26A6-978B-D846-5476583954D1}"/>
                </a:ext>
              </a:extLst>
            </p:cNvPr>
            <p:cNvSpPr/>
            <p:nvPr/>
          </p:nvSpPr>
          <p:spPr>
            <a:xfrm>
              <a:off x="5349120" y="157043"/>
              <a:ext cx="625717" cy="561581"/>
            </a:xfrm>
            <a:custGeom>
              <a:avLst/>
              <a:gdLst/>
              <a:ahLst/>
              <a:cxnLst/>
              <a:rect l="l" t="t" r="r" b="b"/>
              <a:pathLst>
                <a:path w="625717" h="561581">
                  <a:moveTo>
                    <a:pt x="0" y="0"/>
                  </a:moveTo>
                  <a:lnTo>
                    <a:pt x="625717" y="0"/>
                  </a:lnTo>
                  <a:lnTo>
                    <a:pt x="625717" y="561580"/>
                  </a:lnTo>
                  <a:lnTo>
                    <a:pt x="0" y="561580"/>
                  </a:lnTo>
                  <a:lnTo>
                    <a:pt x="0" y="0"/>
                  </a:lnTo>
                  <a:close/>
                </a:path>
              </a:pathLst>
            </a:custGeom>
            <a:blipFill>
              <a:blip r:embed="rId5"/>
              <a:stretch>
                <a:fillRect/>
              </a:stretch>
            </a:blipFill>
          </p:spPr>
          <p:txBody>
            <a:bodyPr/>
            <a:lstStyle/>
            <a:p>
              <a:pPr algn="r" defTabSz="1371600" rtl="1">
                <a:defRPr/>
              </a:pPr>
              <a:endParaRPr lang="he-IL" sz="420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
          <p:nvSpPr>
            <p:cNvPr id="16" name="Freeform 13">
              <a:extLst>
                <a:ext uri="{FF2B5EF4-FFF2-40B4-BE49-F238E27FC236}">
                  <a16:creationId xmlns:a16="http://schemas.microsoft.com/office/drawing/2014/main" id="{B9873864-7392-F6DC-96F0-8DE57A0943F5}"/>
                </a:ext>
              </a:extLst>
            </p:cNvPr>
            <p:cNvSpPr/>
            <p:nvPr/>
          </p:nvSpPr>
          <p:spPr>
            <a:xfrm flipH="1" flipV="1">
              <a:off x="207713" y="3418065"/>
              <a:ext cx="625717" cy="561581"/>
            </a:xfrm>
            <a:custGeom>
              <a:avLst/>
              <a:gdLst/>
              <a:ahLst/>
              <a:cxnLst/>
              <a:rect l="l" t="t" r="r" b="b"/>
              <a:pathLst>
                <a:path w="625717" h="561581">
                  <a:moveTo>
                    <a:pt x="625717" y="561580"/>
                  </a:moveTo>
                  <a:lnTo>
                    <a:pt x="0" y="561580"/>
                  </a:lnTo>
                  <a:lnTo>
                    <a:pt x="0" y="0"/>
                  </a:lnTo>
                  <a:lnTo>
                    <a:pt x="625717" y="0"/>
                  </a:lnTo>
                  <a:lnTo>
                    <a:pt x="625717" y="561580"/>
                  </a:lnTo>
                  <a:close/>
                </a:path>
              </a:pathLst>
            </a:custGeom>
            <a:blipFill>
              <a:blip r:embed="rId5"/>
              <a:stretch>
                <a:fillRect/>
              </a:stretch>
            </a:blipFill>
          </p:spPr>
          <p:txBody>
            <a:bodyPr/>
            <a:lstStyle/>
            <a:p>
              <a:pPr algn="r" defTabSz="1371600" rtl="1">
                <a:defRPr/>
              </a:pPr>
              <a:endParaRPr lang="he-IL" sz="420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grpSp>
      <p:grpSp>
        <p:nvGrpSpPr>
          <p:cNvPr id="17" name="Group 10">
            <a:extLst>
              <a:ext uri="{FF2B5EF4-FFF2-40B4-BE49-F238E27FC236}">
                <a16:creationId xmlns:a16="http://schemas.microsoft.com/office/drawing/2014/main" id="{83C83B33-A26E-ACFE-7159-B52FFA30DB9D}"/>
              </a:ext>
            </a:extLst>
          </p:cNvPr>
          <p:cNvGrpSpPr/>
          <p:nvPr/>
        </p:nvGrpSpPr>
        <p:grpSpPr>
          <a:xfrm>
            <a:off x="6342411" y="4019105"/>
            <a:ext cx="5341778" cy="4011800"/>
            <a:chOff x="0" y="0"/>
            <a:chExt cx="6182550" cy="4136688"/>
          </a:xfrm>
        </p:grpSpPr>
        <p:sp>
          <p:nvSpPr>
            <p:cNvPr id="22" name="Freeform 11">
              <a:extLst>
                <a:ext uri="{FF2B5EF4-FFF2-40B4-BE49-F238E27FC236}">
                  <a16:creationId xmlns:a16="http://schemas.microsoft.com/office/drawing/2014/main" id="{BC247490-3E87-32D2-10B9-4BDA05133ECB}"/>
                </a:ext>
              </a:extLst>
            </p:cNvPr>
            <p:cNvSpPr/>
            <p:nvPr/>
          </p:nvSpPr>
          <p:spPr>
            <a:xfrm rot="5400000">
              <a:off x="1022931" y="-1022931"/>
              <a:ext cx="4136688" cy="6182550"/>
            </a:xfrm>
            <a:custGeom>
              <a:avLst/>
              <a:gdLst/>
              <a:ahLst/>
              <a:cxnLst/>
              <a:rect l="l" t="t" r="r" b="b"/>
              <a:pathLst>
                <a:path w="4136688" h="6182550">
                  <a:moveTo>
                    <a:pt x="0" y="0"/>
                  </a:moveTo>
                  <a:lnTo>
                    <a:pt x="4136688" y="0"/>
                  </a:lnTo>
                  <a:lnTo>
                    <a:pt x="4136688" y="6182550"/>
                  </a:lnTo>
                  <a:lnTo>
                    <a:pt x="0" y="618255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algn="r" defTabSz="1371600" rtl="1">
                <a:defRPr/>
              </a:pPr>
              <a:endParaRPr lang="he-IL" sz="4200"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
          <p:nvSpPr>
            <p:cNvPr id="23" name="Freeform 12">
              <a:extLst>
                <a:ext uri="{FF2B5EF4-FFF2-40B4-BE49-F238E27FC236}">
                  <a16:creationId xmlns:a16="http://schemas.microsoft.com/office/drawing/2014/main" id="{11B258A8-3527-933C-1303-2882DA5F9FDD}"/>
                </a:ext>
              </a:extLst>
            </p:cNvPr>
            <p:cNvSpPr/>
            <p:nvPr/>
          </p:nvSpPr>
          <p:spPr>
            <a:xfrm>
              <a:off x="5349120" y="157043"/>
              <a:ext cx="625717" cy="561581"/>
            </a:xfrm>
            <a:custGeom>
              <a:avLst/>
              <a:gdLst/>
              <a:ahLst/>
              <a:cxnLst/>
              <a:rect l="l" t="t" r="r" b="b"/>
              <a:pathLst>
                <a:path w="625717" h="561581">
                  <a:moveTo>
                    <a:pt x="0" y="0"/>
                  </a:moveTo>
                  <a:lnTo>
                    <a:pt x="625717" y="0"/>
                  </a:lnTo>
                  <a:lnTo>
                    <a:pt x="625717" y="561580"/>
                  </a:lnTo>
                  <a:lnTo>
                    <a:pt x="0" y="561580"/>
                  </a:lnTo>
                  <a:lnTo>
                    <a:pt x="0" y="0"/>
                  </a:lnTo>
                  <a:close/>
                </a:path>
              </a:pathLst>
            </a:custGeom>
            <a:blipFill>
              <a:blip r:embed="rId5"/>
              <a:stretch>
                <a:fillRect/>
              </a:stretch>
            </a:blipFill>
          </p:spPr>
          <p:txBody>
            <a:bodyPr/>
            <a:lstStyle/>
            <a:p>
              <a:pPr algn="r" defTabSz="1371600" rtl="1">
                <a:defRPr/>
              </a:pPr>
              <a:endParaRPr lang="he-IL" sz="420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
          <p:nvSpPr>
            <p:cNvPr id="24" name="Freeform 13">
              <a:extLst>
                <a:ext uri="{FF2B5EF4-FFF2-40B4-BE49-F238E27FC236}">
                  <a16:creationId xmlns:a16="http://schemas.microsoft.com/office/drawing/2014/main" id="{69BBDF81-E279-0114-F3FE-42D454FE7BF5}"/>
                </a:ext>
              </a:extLst>
            </p:cNvPr>
            <p:cNvSpPr/>
            <p:nvPr/>
          </p:nvSpPr>
          <p:spPr>
            <a:xfrm flipH="1" flipV="1">
              <a:off x="207713" y="3418065"/>
              <a:ext cx="625717" cy="561581"/>
            </a:xfrm>
            <a:custGeom>
              <a:avLst/>
              <a:gdLst/>
              <a:ahLst/>
              <a:cxnLst/>
              <a:rect l="l" t="t" r="r" b="b"/>
              <a:pathLst>
                <a:path w="625717" h="561581">
                  <a:moveTo>
                    <a:pt x="625717" y="561580"/>
                  </a:moveTo>
                  <a:lnTo>
                    <a:pt x="0" y="561580"/>
                  </a:lnTo>
                  <a:lnTo>
                    <a:pt x="0" y="0"/>
                  </a:lnTo>
                  <a:lnTo>
                    <a:pt x="625717" y="0"/>
                  </a:lnTo>
                  <a:lnTo>
                    <a:pt x="625717" y="561580"/>
                  </a:lnTo>
                  <a:close/>
                </a:path>
              </a:pathLst>
            </a:custGeom>
            <a:blipFill>
              <a:blip r:embed="rId5"/>
              <a:stretch>
                <a:fillRect/>
              </a:stretch>
            </a:blipFill>
          </p:spPr>
          <p:txBody>
            <a:bodyPr/>
            <a:lstStyle/>
            <a:p>
              <a:pPr algn="r" defTabSz="1371600" rtl="1">
                <a:defRPr/>
              </a:pPr>
              <a:endParaRPr lang="he-IL" sz="420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grpSp>
      <p:grpSp>
        <p:nvGrpSpPr>
          <p:cNvPr id="25" name="Group 10">
            <a:extLst>
              <a:ext uri="{FF2B5EF4-FFF2-40B4-BE49-F238E27FC236}">
                <a16:creationId xmlns:a16="http://schemas.microsoft.com/office/drawing/2014/main" id="{D2A22486-0286-FFB3-8829-EB4A07361B67}"/>
              </a:ext>
            </a:extLst>
          </p:cNvPr>
          <p:cNvGrpSpPr/>
          <p:nvPr/>
        </p:nvGrpSpPr>
        <p:grpSpPr>
          <a:xfrm>
            <a:off x="536418" y="4016570"/>
            <a:ext cx="5341778" cy="4011800"/>
            <a:chOff x="0" y="0"/>
            <a:chExt cx="6182550" cy="4136688"/>
          </a:xfrm>
        </p:grpSpPr>
        <p:sp>
          <p:nvSpPr>
            <p:cNvPr id="26" name="Freeform 11">
              <a:extLst>
                <a:ext uri="{FF2B5EF4-FFF2-40B4-BE49-F238E27FC236}">
                  <a16:creationId xmlns:a16="http://schemas.microsoft.com/office/drawing/2014/main" id="{8DEF873B-95DE-FB40-A918-5FA55FDD89B8}"/>
                </a:ext>
              </a:extLst>
            </p:cNvPr>
            <p:cNvSpPr/>
            <p:nvPr/>
          </p:nvSpPr>
          <p:spPr>
            <a:xfrm rot="5400000">
              <a:off x="1022931" y="-1022931"/>
              <a:ext cx="4136688" cy="6182550"/>
            </a:xfrm>
            <a:custGeom>
              <a:avLst/>
              <a:gdLst/>
              <a:ahLst/>
              <a:cxnLst/>
              <a:rect l="l" t="t" r="r" b="b"/>
              <a:pathLst>
                <a:path w="4136688" h="6182550">
                  <a:moveTo>
                    <a:pt x="0" y="0"/>
                  </a:moveTo>
                  <a:lnTo>
                    <a:pt x="4136688" y="0"/>
                  </a:lnTo>
                  <a:lnTo>
                    <a:pt x="4136688" y="6182550"/>
                  </a:lnTo>
                  <a:lnTo>
                    <a:pt x="0" y="618255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algn="r" defTabSz="1371600" rtl="1">
                <a:defRPr/>
              </a:pPr>
              <a:endParaRPr lang="he-IL" sz="4200"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
          <p:nvSpPr>
            <p:cNvPr id="27" name="Freeform 12">
              <a:extLst>
                <a:ext uri="{FF2B5EF4-FFF2-40B4-BE49-F238E27FC236}">
                  <a16:creationId xmlns:a16="http://schemas.microsoft.com/office/drawing/2014/main" id="{13B72298-7A5E-D5BB-B62A-5B6BE0400908}"/>
                </a:ext>
              </a:extLst>
            </p:cNvPr>
            <p:cNvSpPr/>
            <p:nvPr/>
          </p:nvSpPr>
          <p:spPr>
            <a:xfrm>
              <a:off x="5349120" y="157043"/>
              <a:ext cx="625717" cy="561581"/>
            </a:xfrm>
            <a:custGeom>
              <a:avLst/>
              <a:gdLst/>
              <a:ahLst/>
              <a:cxnLst/>
              <a:rect l="l" t="t" r="r" b="b"/>
              <a:pathLst>
                <a:path w="625717" h="561581">
                  <a:moveTo>
                    <a:pt x="0" y="0"/>
                  </a:moveTo>
                  <a:lnTo>
                    <a:pt x="625717" y="0"/>
                  </a:lnTo>
                  <a:lnTo>
                    <a:pt x="625717" y="561580"/>
                  </a:lnTo>
                  <a:lnTo>
                    <a:pt x="0" y="561580"/>
                  </a:lnTo>
                  <a:lnTo>
                    <a:pt x="0" y="0"/>
                  </a:lnTo>
                  <a:close/>
                </a:path>
              </a:pathLst>
            </a:custGeom>
            <a:blipFill>
              <a:blip r:embed="rId5"/>
              <a:stretch>
                <a:fillRect/>
              </a:stretch>
            </a:blipFill>
          </p:spPr>
          <p:txBody>
            <a:bodyPr/>
            <a:lstStyle/>
            <a:p>
              <a:pPr algn="r" defTabSz="1371600" rtl="1">
                <a:defRPr/>
              </a:pPr>
              <a:endParaRPr lang="he-IL" sz="420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
          <p:nvSpPr>
            <p:cNvPr id="28" name="Freeform 13">
              <a:extLst>
                <a:ext uri="{FF2B5EF4-FFF2-40B4-BE49-F238E27FC236}">
                  <a16:creationId xmlns:a16="http://schemas.microsoft.com/office/drawing/2014/main" id="{0000C324-88AB-8733-EE99-BBFC55118A61}"/>
                </a:ext>
              </a:extLst>
            </p:cNvPr>
            <p:cNvSpPr/>
            <p:nvPr/>
          </p:nvSpPr>
          <p:spPr>
            <a:xfrm flipH="1" flipV="1">
              <a:off x="207713" y="3418065"/>
              <a:ext cx="625717" cy="561581"/>
            </a:xfrm>
            <a:custGeom>
              <a:avLst/>
              <a:gdLst/>
              <a:ahLst/>
              <a:cxnLst/>
              <a:rect l="l" t="t" r="r" b="b"/>
              <a:pathLst>
                <a:path w="625717" h="561581">
                  <a:moveTo>
                    <a:pt x="625717" y="561580"/>
                  </a:moveTo>
                  <a:lnTo>
                    <a:pt x="0" y="561580"/>
                  </a:lnTo>
                  <a:lnTo>
                    <a:pt x="0" y="0"/>
                  </a:lnTo>
                  <a:lnTo>
                    <a:pt x="625717" y="0"/>
                  </a:lnTo>
                  <a:lnTo>
                    <a:pt x="625717" y="561580"/>
                  </a:lnTo>
                  <a:close/>
                </a:path>
              </a:pathLst>
            </a:custGeom>
            <a:blipFill>
              <a:blip r:embed="rId5"/>
              <a:stretch>
                <a:fillRect/>
              </a:stretch>
            </a:blipFill>
          </p:spPr>
          <p:txBody>
            <a:bodyPr/>
            <a:lstStyle/>
            <a:p>
              <a:pPr algn="r" defTabSz="1371600" rtl="1">
                <a:defRPr/>
              </a:pPr>
              <a:endParaRPr lang="he-IL" sz="420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grpSp>
      <p:sp>
        <p:nvSpPr>
          <p:cNvPr id="43" name="תיבת טקסט 42">
            <a:extLst>
              <a:ext uri="{FF2B5EF4-FFF2-40B4-BE49-F238E27FC236}">
                <a16:creationId xmlns:a16="http://schemas.microsoft.com/office/drawing/2014/main" id="{1C661C14-6303-EDB2-34FB-8A9C1F5C4218}"/>
              </a:ext>
            </a:extLst>
          </p:cNvPr>
          <p:cNvSpPr txBox="1"/>
          <p:nvPr/>
        </p:nvSpPr>
        <p:spPr>
          <a:xfrm>
            <a:off x="12459923" y="4741444"/>
            <a:ext cx="5294597" cy="2669962"/>
          </a:xfrm>
          <a:prstGeom prst="rect">
            <a:avLst/>
          </a:prstGeom>
          <a:noFill/>
        </p:spPr>
        <p:txBody>
          <a:bodyPr wrap="square">
            <a:spAutoFit/>
          </a:bodyPr>
          <a:lstStyle/>
          <a:p>
            <a:pPr lvl="0" algn="ctr" rtl="1">
              <a:lnSpc>
                <a:spcPts val="6719"/>
              </a:lnSpc>
              <a:spcBef>
                <a:spcPct val="0"/>
              </a:spcBef>
            </a:pPr>
            <a:r>
              <a:rPr lang="he-IL" sz="4400" spc="55" dirty="0">
                <a:solidFill>
                  <a:srgbClr val="000000"/>
                </a:solidFill>
                <a:latin typeface="Artzisraelisns"/>
                <a:ea typeface="Artzisraelisns"/>
                <a:cs typeface="Artzisraelisns"/>
                <a:sym typeface="Artzisraelisns"/>
                <a:rtl/>
              </a:rPr>
              <a:t>מה התפקיד שלי כהורה בתקופת החזרה וההסתגלות?</a:t>
            </a:r>
          </a:p>
        </p:txBody>
      </p:sp>
      <p:sp>
        <p:nvSpPr>
          <p:cNvPr id="47" name="תיבת טקסט 46">
            <a:extLst>
              <a:ext uri="{FF2B5EF4-FFF2-40B4-BE49-F238E27FC236}">
                <a16:creationId xmlns:a16="http://schemas.microsoft.com/office/drawing/2014/main" id="{23D06A66-5DD9-A126-74F9-12260DBCBBDE}"/>
              </a:ext>
            </a:extLst>
          </p:cNvPr>
          <p:cNvSpPr txBox="1"/>
          <p:nvPr/>
        </p:nvSpPr>
        <p:spPr>
          <a:xfrm>
            <a:off x="6936422" y="4654036"/>
            <a:ext cx="4262755" cy="3529171"/>
          </a:xfrm>
          <a:prstGeom prst="rect">
            <a:avLst/>
          </a:prstGeom>
          <a:noFill/>
        </p:spPr>
        <p:txBody>
          <a:bodyPr wrap="square">
            <a:spAutoFit/>
          </a:bodyPr>
          <a:lstStyle/>
          <a:p>
            <a:pPr lvl="0" algn="ctr" rtl="1">
              <a:lnSpc>
                <a:spcPts val="6719"/>
              </a:lnSpc>
              <a:spcBef>
                <a:spcPct val="0"/>
              </a:spcBef>
            </a:pPr>
            <a:r>
              <a:rPr lang="he-IL" sz="4400" spc="55" dirty="0">
                <a:solidFill>
                  <a:srgbClr val="000000"/>
                </a:solidFill>
                <a:latin typeface="Artzisraelisns"/>
                <a:ea typeface="Artzisraelisns"/>
                <a:cs typeface="Artzisraelisns"/>
                <a:sym typeface="Artzisraelisns"/>
                <a:rtl/>
              </a:rPr>
              <a:t>מה משמעותי לי שיהיה במשפחה שלי בתקופה זו</a:t>
            </a:r>
            <a:r>
              <a:rPr lang="en-US" sz="4400" spc="55" dirty="0">
                <a:solidFill>
                  <a:srgbClr val="000000"/>
                </a:solidFill>
                <a:latin typeface="Artzisraelisns"/>
                <a:ea typeface="Artzisraelisns"/>
                <a:cs typeface="Artzisraelisns"/>
                <a:sym typeface="Artzisraelisns"/>
              </a:rPr>
              <a:t>?</a:t>
            </a:r>
          </a:p>
          <a:p>
            <a:pPr algn="ctr" rtl="1">
              <a:lnSpc>
                <a:spcPts val="6719"/>
              </a:lnSpc>
              <a:spcBef>
                <a:spcPct val="0"/>
              </a:spcBef>
            </a:pPr>
            <a:r>
              <a:rPr lang="he-IL" sz="3600" spc="55" dirty="0">
                <a:solidFill>
                  <a:srgbClr val="000000"/>
                </a:solidFill>
                <a:latin typeface="Artzisraelisns"/>
                <a:ea typeface="Artzisraelisns"/>
                <a:cs typeface="Artzisraelisns"/>
                <a:sym typeface="Artzisraelisns"/>
                <a:rtl/>
              </a:rPr>
              <a:t>.</a:t>
            </a:r>
          </a:p>
        </p:txBody>
      </p:sp>
      <p:sp>
        <p:nvSpPr>
          <p:cNvPr id="51" name="תיבת טקסט 50">
            <a:extLst>
              <a:ext uri="{FF2B5EF4-FFF2-40B4-BE49-F238E27FC236}">
                <a16:creationId xmlns:a16="http://schemas.microsoft.com/office/drawing/2014/main" id="{35C504CF-1D9D-4D90-70F4-55C92E6AC710}"/>
              </a:ext>
            </a:extLst>
          </p:cNvPr>
          <p:cNvSpPr txBox="1"/>
          <p:nvPr/>
        </p:nvSpPr>
        <p:spPr>
          <a:xfrm>
            <a:off x="876314" y="4311839"/>
            <a:ext cx="4569454" cy="3529171"/>
          </a:xfrm>
          <a:prstGeom prst="rect">
            <a:avLst/>
          </a:prstGeom>
          <a:noFill/>
        </p:spPr>
        <p:txBody>
          <a:bodyPr wrap="square">
            <a:spAutoFit/>
          </a:bodyPr>
          <a:lstStyle/>
          <a:p>
            <a:pPr lvl="0" algn="ctr" rtl="1">
              <a:lnSpc>
                <a:spcPts val="6719"/>
              </a:lnSpc>
              <a:spcBef>
                <a:spcPct val="0"/>
              </a:spcBef>
            </a:pPr>
            <a:r>
              <a:rPr lang="he-IL" sz="3200" spc="55" dirty="0">
                <a:solidFill>
                  <a:srgbClr val="000000"/>
                </a:solidFill>
                <a:latin typeface="Artzisraelisns"/>
                <a:ea typeface="Artzisraelisns"/>
                <a:cs typeface="Artzisraelisns"/>
                <a:sym typeface="Artzisraelisns"/>
                <a:rtl/>
              </a:rPr>
              <a:t>· </a:t>
            </a:r>
            <a:r>
              <a:rPr lang="he-IL" sz="4400" spc="55" dirty="0">
                <a:solidFill>
                  <a:srgbClr val="000000"/>
                </a:solidFill>
                <a:latin typeface="Artzisraelisns"/>
                <a:ea typeface="Artzisraelisns"/>
                <a:cs typeface="Artzisraelisns"/>
                <a:sym typeface="Artzisraelisns"/>
                <a:rtl/>
              </a:rPr>
              <a:t>ערך שקיים במשפחה שלנו ויעזור לנו </a:t>
            </a:r>
          </a:p>
          <a:p>
            <a:pPr lvl="0" algn="ctr" rtl="1">
              <a:lnSpc>
                <a:spcPts val="6719"/>
              </a:lnSpc>
              <a:spcBef>
                <a:spcPct val="0"/>
              </a:spcBef>
            </a:pPr>
            <a:r>
              <a:rPr lang="he-IL" sz="4400" spc="55" dirty="0">
                <a:solidFill>
                  <a:srgbClr val="000000"/>
                </a:solidFill>
                <a:latin typeface="Artzisraelisns"/>
                <a:ea typeface="Artzisraelisns"/>
                <a:cs typeface="Artzisraelisns"/>
                <a:sym typeface="Artzisraelisns"/>
                <a:rtl/>
              </a:rPr>
              <a:t>בהסתגלות מחדש</a:t>
            </a:r>
          </a:p>
        </p:txBody>
      </p:sp>
      <p:sp>
        <p:nvSpPr>
          <p:cNvPr id="38" name="TextBox 2"/>
          <p:cNvSpPr txBox="1"/>
          <p:nvPr/>
        </p:nvSpPr>
        <p:spPr>
          <a:xfrm>
            <a:off x="533400" y="3404235"/>
            <a:ext cx="17068800" cy="859210"/>
          </a:xfrm>
          <a:prstGeom prst="rect">
            <a:avLst/>
          </a:prstGeom>
        </p:spPr>
        <p:txBody>
          <a:bodyPr wrap="square" lIns="0" tIns="0" rIns="0" bIns="0" rtlCol="0" anchor="t">
            <a:spAutoFit/>
          </a:bodyPr>
          <a:lstStyle/>
          <a:p>
            <a:pPr marL="685800" indent="-685800" algn="r" rtl="1">
              <a:lnSpc>
                <a:spcPts val="6719"/>
              </a:lnSpc>
              <a:spcBef>
                <a:spcPct val="0"/>
              </a:spcBef>
              <a:buFont typeface="Arial" panose="020B0604020202020204" pitchFamily="34" charset="0"/>
              <a:buChar char="•"/>
            </a:pPr>
            <a:r>
              <a:rPr lang="he-IL" sz="4800" spc="55" dirty="0">
                <a:solidFill>
                  <a:srgbClr val="000000"/>
                </a:solidFill>
                <a:latin typeface="Artzisraelisns"/>
                <a:ea typeface="Artzisraelisns"/>
                <a:cs typeface="Artzisraelisns"/>
                <a:sym typeface="Artzisraelisns"/>
                <a:rtl/>
              </a:rPr>
              <a:t>·</a:t>
            </a:r>
          </a:p>
        </p:txBody>
      </p:sp>
      <p:sp>
        <p:nvSpPr>
          <p:cNvPr id="39" name="Freeform 3"/>
          <p:cNvSpPr/>
          <p:nvPr/>
        </p:nvSpPr>
        <p:spPr>
          <a:xfrm>
            <a:off x="11523773" y="232255"/>
            <a:ext cx="7315200" cy="1563624"/>
          </a:xfrm>
          <a:custGeom>
            <a:avLst/>
            <a:gdLst/>
            <a:ahLst/>
            <a:cxnLst/>
            <a:rect l="l" t="t" r="r" b="b"/>
            <a:pathLst>
              <a:path w="7315200" h="1563624">
                <a:moveTo>
                  <a:pt x="0" y="0"/>
                </a:moveTo>
                <a:lnTo>
                  <a:pt x="7315200" y="0"/>
                </a:lnTo>
                <a:lnTo>
                  <a:pt x="7315200" y="1563624"/>
                </a:lnTo>
                <a:lnTo>
                  <a:pt x="0" y="156362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40" name="Freeform 4"/>
          <p:cNvSpPr/>
          <p:nvPr/>
        </p:nvSpPr>
        <p:spPr>
          <a:xfrm>
            <a:off x="858963" y="414963"/>
            <a:ext cx="3262486" cy="3295440"/>
          </a:xfrm>
          <a:custGeom>
            <a:avLst/>
            <a:gdLst/>
            <a:ahLst/>
            <a:cxnLst/>
            <a:rect l="l" t="t" r="r" b="b"/>
            <a:pathLst>
              <a:path w="3262486" h="3295440">
                <a:moveTo>
                  <a:pt x="0" y="0"/>
                </a:moveTo>
                <a:lnTo>
                  <a:pt x="3262486" y="0"/>
                </a:lnTo>
                <a:lnTo>
                  <a:pt x="3262486" y="3295440"/>
                </a:lnTo>
                <a:lnTo>
                  <a:pt x="0" y="329544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41" name="TextBox 5"/>
          <p:cNvSpPr txBox="1"/>
          <p:nvPr/>
        </p:nvSpPr>
        <p:spPr>
          <a:xfrm>
            <a:off x="1348740" y="650557"/>
            <a:ext cx="15590520" cy="936795"/>
          </a:xfrm>
          <a:prstGeom prst="rect">
            <a:avLst/>
          </a:prstGeom>
        </p:spPr>
        <p:txBody>
          <a:bodyPr lIns="0" tIns="0" rIns="0" bIns="0" rtlCol="0" anchor="t">
            <a:spAutoFit/>
          </a:bodyPr>
          <a:lstStyle/>
          <a:p>
            <a:pPr algn="r">
              <a:lnSpc>
                <a:spcPts val="7128"/>
              </a:lnSpc>
            </a:pPr>
            <a:r>
              <a:rPr lang="he-IL" sz="6600" spc="-161" dirty="0">
                <a:solidFill>
                  <a:srgbClr val="000000"/>
                </a:solidFill>
                <a:latin typeface="Artzisraelisns Light"/>
                <a:ea typeface="Artzisraelisns Light"/>
                <a:cs typeface="Artzisraelisns Light"/>
                <a:sym typeface="Artzisraelisns Light"/>
                <a:rtl/>
              </a:rPr>
              <a:t>משמעות</a:t>
            </a:r>
          </a:p>
        </p:txBody>
      </p:sp>
    </p:spTree>
    <p:extLst>
      <p:ext uri="{BB962C8B-B14F-4D97-AF65-F5344CB8AC3E}">
        <p14:creationId xmlns:p14="http://schemas.microsoft.com/office/powerpoint/2010/main" val="21328095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2BFA1E-8B78-1D1A-8DA7-E7539EC22A54}"/>
            </a:ext>
          </a:extLst>
        </p:cNvPr>
        <p:cNvGrpSpPr/>
        <p:nvPr/>
      </p:nvGrpSpPr>
      <p:grpSpPr>
        <a:xfrm>
          <a:off x="0" y="0"/>
          <a:ext cx="0" cy="0"/>
          <a:chOff x="0" y="0"/>
          <a:chExt cx="0" cy="0"/>
        </a:xfrm>
      </p:grpSpPr>
      <p:grpSp>
        <p:nvGrpSpPr>
          <p:cNvPr id="9" name="Group 10">
            <a:extLst>
              <a:ext uri="{FF2B5EF4-FFF2-40B4-BE49-F238E27FC236}">
                <a16:creationId xmlns:a16="http://schemas.microsoft.com/office/drawing/2014/main" id="{5C9D24BE-83D1-4834-839C-300F2D90C394}"/>
              </a:ext>
            </a:extLst>
          </p:cNvPr>
          <p:cNvGrpSpPr/>
          <p:nvPr/>
        </p:nvGrpSpPr>
        <p:grpSpPr>
          <a:xfrm>
            <a:off x="12412742" y="4016570"/>
            <a:ext cx="5341778" cy="4011800"/>
            <a:chOff x="0" y="0"/>
            <a:chExt cx="6182550" cy="4136688"/>
          </a:xfrm>
        </p:grpSpPr>
        <p:sp>
          <p:nvSpPr>
            <p:cNvPr id="12" name="Freeform 11">
              <a:extLst>
                <a:ext uri="{FF2B5EF4-FFF2-40B4-BE49-F238E27FC236}">
                  <a16:creationId xmlns:a16="http://schemas.microsoft.com/office/drawing/2014/main" id="{3C93C898-C0D0-33DB-2893-A5416920188F}"/>
                </a:ext>
              </a:extLst>
            </p:cNvPr>
            <p:cNvSpPr/>
            <p:nvPr/>
          </p:nvSpPr>
          <p:spPr>
            <a:xfrm rot="5400000">
              <a:off x="1022931" y="-1022931"/>
              <a:ext cx="4136688" cy="6182550"/>
            </a:xfrm>
            <a:custGeom>
              <a:avLst/>
              <a:gdLst/>
              <a:ahLst/>
              <a:cxnLst/>
              <a:rect l="l" t="t" r="r" b="b"/>
              <a:pathLst>
                <a:path w="4136688" h="6182550">
                  <a:moveTo>
                    <a:pt x="0" y="0"/>
                  </a:moveTo>
                  <a:lnTo>
                    <a:pt x="4136688" y="0"/>
                  </a:lnTo>
                  <a:lnTo>
                    <a:pt x="4136688" y="6182550"/>
                  </a:lnTo>
                  <a:lnTo>
                    <a:pt x="0" y="618255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algn="r" defTabSz="1371600" rtl="1">
                <a:defRPr/>
              </a:pPr>
              <a:endParaRPr lang="he-IL" sz="4200"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
          <p:nvSpPr>
            <p:cNvPr id="15" name="Freeform 12">
              <a:extLst>
                <a:ext uri="{FF2B5EF4-FFF2-40B4-BE49-F238E27FC236}">
                  <a16:creationId xmlns:a16="http://schemas.microsoft.com/office/drawing/2014/main" id="{6AA761DC-26A6-978B-D846-5476583954D1}"/>
                </a:ext>
              </a:extLst>
            </p:cNvPr>
            <p:cNvSpPr/>
            <p:nvPr/>
          </p:nvSpPr>
          <p:spPr>
            <a:xfrm>
              <a:off x="5349120" y="157043"/>
              <a:ext cx="625717" cy="561581"/>
            </a:xfrm>
            <a:custGeom>
              <a:avLst/>
              <a:gdLst/>
              <a:ahLst/>
              <a:cxnLst/>
              <a:rect l="l" t="t" r="r" b="b"/>
              <a:pathLst>
                <a:path w="625717" h="561581">
                  <a:moveTo>
                    <a:pt x="0" y="0"/>
                  </a:moveTo>
                  <a:lnTo>
                    <a:pt x="625717" y="0"/>
                  </a:lnTo>
                  <a:lnTo>
                    <a:pt x="625717" y="561580"/>
                  </a:lnTo>
                  <a:lnTo>
                    <a:pt x="0" y="561580"/>
                  </a:lnTo>
                  <a:lnTo>
                    <a:pt x="0" y="0"/>
                  </a:lnTo>
                  <a:close/>
                </a:path>
              </a:pathLst>
            </a:custGeom>
            <a:blipFill>
              <a:blip r:embed="rId5"/>
              <a:stretch>
                <a:fillRect/>
              </a:stretch>
            </a:blipFill>
          </p:spPr>
          <p:txBody>
            <a:bodyPr/>
            <a:lstStyle/>
            <a:p>
              <a:pPr algn="r" defTabSz="1371600" rtl="1">
                <a:defRPr/>
              </a:pPr>
              <a:endParaRPr lang="he-IL" sz="420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
          <p:nvSpPr>
            <p:cNvPr id="16" name="Freeform 13">
              <a:extLst>
                <a:ext uri="{FF2B5EF4-FFF2-40B4-BE49-F238E27FC236}">
                  <a16:creationId xmlns:a16="http://schemas.microsoft.com/office/drawing/2014/main" id="{B9873864-7392-F6DC-96F0-8DE57A0943F5}"/>
                </a:ext>
              </a:extLst>
            </p:cNvPr>
            <p:cNvSpPr/>
            <p:nvPr/>
          </p:nvSpPr>
          <p:spPr>
            <a:xfrm flipH="1" flipV="1">
              <a:off x="207713" y="3418065"/>
              <a:ext cx="625717" cy="561581"/>
            </a:xfrm>
            <a:custGeom>
              <a:avLst/>
              <a:gdLst/>
              <a:ahLst/>
              <a:cxnLst/>
              <a:rect l="l" t="t" r="r" b="b"/>
              <a:pathLst>
                <a:path w="625717" h="561581">
                  <a:moveTo>
                    <a:pt x="625717" y="561580"/>
                  </a:moveTo>
                  <a:lnTo>
                    <a:pt x="0" y="561580"/>
                  </a:lnTo>
                  <a:lnTo>
                    <a:pt x="0" y="0"/>
                  </a:lnTo>
                  <a:lnTo>
                    <a:pt x="625717" y="0"/>
                  </a:lnTo>
                  <a:lnTo>
                    <a:pt x="625717" y="561580"/>
                  </a:lnTo>
                  <a:close/>
                </a:path>
              </a:pathLst>
            </a:custGeom>
            <a:blipFill>
              <a:blip r:embed="rId5"/>
              <a:stretch>
                <a:fillRect/>
              </a:stretch>
            </a:blipFill>
          </p:spPr>
          <p:txBody>
            <a:bodyPr/>
            <a:lstStyle/>
            <a:p>
              <a:pPr algn="r" defTabSz="1371600" rtl="1">
                <a:defRPr/>
              </a:pPr>
              <a:endParaRPr lang="he-IL" sz="420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grpSp>
      <p:grpSp>
        <p:nvGrpSpPr>
          <p:cNvPr id="17" name="Group 10">
            <a:extLst>
              <a:ext uri="{FF2B5EF4-FFF2-40B4-BE49-F238E27FC236}">
                <a16:creationId xmlns:a16="http://schemas.microsoft.com/office/drawing/2014/main" id="{83C83B33-A26E-ACFE-7159-B52FFA30DB9D}"/>
              </a:ext>
            </a:extLst>
          </p:cNvPr>
          <p:cNvGrpSpPr/>
          <p:nvPr/>
        </p:nvGrpSpPr>
        <p:grpSpPr>
          <a:xfrm>
            <a:off x="6342411" y="4019105"/>
            <a:ext cx="5341778" cy="4011800"/>
            <a:chOff x="0" y="0"/>
            <a:chExt cx="6182550" cy="4136688"/>
          </a:xfrm>
        </p:grpSpPr>
        <p:sp>
          <p:nvSpPr>
            <p:cNvPr id="22" name="Freeform 11">
              <a:extLst>
                <a:ext uri="{FF2B5EF4-FFF2-40B4-BE49-F238E27FC236}">
                  <a16:creationId xmlns:a16="http://schemas.microsoft.com/office/drawing/2014/main" id="{BC247490-3E87-32D2-10B9-4BDA05133ECB}"/>
                </a:ext>
              </a:extLst>
            </p:cNvPr>
            <p:cNvSpPr/>
            <p:nvPr/>
          </p:nvSpPr>
          <p:spPr>
            <a:xfrm rot="5400000">
              <a:off x="1022931" y="-1022931"/>
              <a:ext cx="4136688" cy="6182550"/>
            </a:xfrm>
            <a:custGeom>
              <a:avLst/>
              <a:gdLst/>
              <a:ahLst/>
              <a:cxnLst/>
              <a:rect l="l" t="t" r="r" b="b"/>
              <a:pathLst>
                <a:path w="4136688" h="6182550">
                  <a:moveTo>
                    <a:pt x="0" y="0"/>
                  </a:moveTo>
                  <a:lnTo>
                    <a:pt x="4136688" y="0"/>
                  </a:lnTo>
                  <a:lnTo>
                    <a:pt x="4136688" y="6182550"/>
                  </a:lnTo>
                  <a:lnTo>
                    <a:pt x="0" y="618255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algn="r" defTabSz="1371600" rtl="1">
                <a:defRPr/>
              </a:pPr>
              <a:endParaRPr lang="he-IL" sz="4200"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
          <p:nvSpPr>
            <p:cNvPr id="23" name="Freeform 12">
              <a:extLst>
                <a:ext uri="{FF2B5EF4-FFF2-40B4-BE49-F238E27FC236}">
                  <a16:creationId xmlns:a16="http://schemas.microsoft.com/office/drawing/2014/main" id="{11B258A8-3527-933C-1303-2882DA5F9FDD}"/>
                </a:ext>
              </a:extLst>
            </p:cNvPr>
            <p:cNvSpPr/>
            <p:nvPr/>
          </p:nvSpPr>
          <p:spPr>
            <a:xfrm>
              <a:off x="5349120" y="157043"/>
              <a:ext cx="625717" cy="561581"/>
            </a:xfrm>
            <a:custGeom>
              <a:avLst/>
              <a:gdLst/>
              <a:ahLst/>
              <a:cxnLst/>
              <a:rect l="l" t="t" r="r" b="b"/>
              <a:pathLst>
                <a:path w="625717" h="561581">
                  <a:moveTo>
                    <a:pt x="0" y="0"/>
                  </a:moveTo>
                  <a:lnTo>
                    <a:pt x="625717" y="0"/>
                  </a:lnTo>
                  <a:lnTo>
                    <a:pt x="625717" y="561580"/>
                  </a:lnTo>
                  <a:lnTo>
                    <a:pt x="0" y="561580"/>
                  </a:lnTo>
                  <a:lnTo>
                    <a:pt x="0" y="0"/>
                  </a:lnTo>
                  <a:close/>
                </a:path>
              </a:pathLst>
            </a:custGeom>
            <a:blipFill>
              <a:blip r:embed="rId5"/>
              <a:stretch>
                <a:fillRect/>
              </a:stretch>
            </a:blipFill>
          </p:spPr>
          <p:txBody>
            <a:bodyPr/>
            <a:lstStyle/>
            <a:p>
              <a:pPr algn="r" defTabSz="1371600" rtl="1">
                <a:defRPr/>
              </a:pPr>
              <a:endParaRPr lang="he-IL" sz="420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
          <p:nvSpPr>
            <p:cNvPr id="24" name="Freeform 13">
              <a:extLst>
                <a:ext uri="{FF2B5EF4-FFF2-40B4-BE49-F238E27FC236}">
                  <a16:creationId xmlns:a16="http://schemas.microsoft.com/office/drawing/2014/main" id="{69BBDF81-E279-0114-F3FE-42D454FE7BF5}"/>
                </a:ext>
              </a:extLst>
            </p:cNvPr>
            <p:cNvSpPr/>
            <p:nvPr/>
          </p:nvSpPr>
          <p:spPr>
            <a:xfrm flipH="1" flipV="1">
              <a:off x="207713" y="3418065"/>
              <a:ext cx="625717" cy="561581"/>
            </a:xfrm>
            <a:custGeom>
              <a:avLst/>
              <a:gdLst/>
              <a:ahLst/>
              <a:cxnLst/>
              <a:rect l="l" t="t" r="r" b="b"/>
              <a:pathLst>
                <a:path w="625717" h="561581">
                  <a:moveTo>
                    <a:pt x="625717" y="561580"/>
                  </a:moveTo>
                  <a:lnTo>
                    <a:pt x="0" y="561580"/>
                  </a:lnTo>
                  <a:lnTo>
                    <a:pt x="0" y="0"/>
                  </a:lnTo>
                  <a:lnTo>
                    <a:pt x="625717" y="0"/>
                  </a:lnTo>
                  <a:lnTo>
                    <a:pt x="625717" y="561580"/>
                  </a:lnTo>
                  <a:close/>
                </a:path>
              </a:pathLst>
            </a:custGeom>
            <a:blipFill>
              <a:blip r:embed="rId5"/>
              <a:stretch>
                <a:fillRect/>
              </a:stretch>
            </a:blipFill>
          </p:spPr>
          <p:txBody>
            <a:bodyPr/>
            <a:lstStyle/>
            <a:p>
              <a:pPr algn="r" defTabSz="1371600" rtl="1">
                <a:defRPr/>
              </a:pPr>
              <a:endParaRPr lang="he-IL" sz="420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grpSp>
      <p:grpSp>
        <p:nvGrpSpPr>
          <p:cNvPr id="25" name="Group 10">
            <a:extLst>
              <a:ext uri="{FF2B5EF4-FFF2-40B4-BE49-F238E27FC236}">
                <a16:creationId xmlns:a16="http://schemas.microsoft.com/office/drawing/2014/main" id="{D2A22486-0286-FFB3-8829-EB4A07361B67}"/>
              </a:ext>
            </a:extLst>
          </p:cNvPr>
          <p:cNvGrpSpPr/>
          <p:nvPr/>
        </p:nvGrpSpPr>
        <p:grpSpPr>
          <a:xfrm>
            <a:off x="536418" y="4016570"/>
            <a:ext cx="5341778" cy="4011800"/>
            <a:chOff x="0" y="0"/>
            <a:chExt cx="6182550" cy="4136688"/>
          </a:xfrm>
        </p:grpSpPr>
        <p:sp>
          <p:nvSpPr>
            <p:cNvPr id="26" name="Freeform 11">
              <a:extLst>
                <a:ext uri="{FF2B5EF4-FFF2-40B4-BE49-F238E27FC236}">
                  <a16:creationId xmlns:a16="http://schemas.microsoft.com/office/drawing/2014/main" id="{8DEF873B-95DE-FB40-A918-5FA55FDD89B8}"/>
                </a:ext>
              </a:extLst>
            </p:cNvPr>
            <p:cNvSpPr/>
            <p:nvPr/>
          </p:nvSpPr>
          <p:spPr>
            <a:xfrm rot="5400000">
              <a:off x="1022931" y="-1022931"/>
              <a:ext cx="4136688" cy="6182550"/>
            </a:xfrm>
            <a:custGeom>
              <a:avLst/>
              <a:gdLst/>
              <a:ahLst/>
              <a:cxnLst/>
              <a:rect l="l" t="t" r="r" b="b"/>
              <a:pathLst>
                <a:path w="4136688" h="6182550">
                  <a:moveTo>
                    <a:pt x="0" y="0"/>
                  </a:moveTo>
                  <a:lnTo>
                    <a:pt x="4136688" y="0"/>
                  </a:lnTo>
                  <a:lnTo>
                    <a:pt x="4136688" y="6182550"/>
                  </a:lnTo>
                  <a:lnTo>
                    <a:pt x="0" y="618255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algn="r" defTabSz="1371600" rtl="1">
                <a:defRPr/>
              </a:pPr>
              <a:endParaRPr lang="he-IL" sz="4200"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
          <p:nvSpPr>
            <p:cNvPr id="27" name="Freeform 12">
              <a:extLst>
                <a:ext uri="{FF2B5EF4-FFF2-40B4-BE49-F238E27FC236}">
                  <a16:creationId xmlns:a16="http://schemas.microsoft.com/office/drawing/2014/main" id="{13B72298-7A5E-D5BB-B62A-5B6BE0400908}"/>
                </a:ext>
              </a:extLst>
            </p:cNvPr>
            <p:cNvSpPr/>
            <p:nvPr/>
          </p:nvSpPr>
          <p:spPr>
            <a:xfrm>
              <a:off x="5349120" y="157043"/>
              <a:ext cx="625717" cy="561581"/>
            </a:xfrm>
            <a:custGeom>
              <a:avLst/>
              <a:gdLst/>
              <a:ahLst/>
              <a:cxnLst/>
              <a:rect l="l" t="t" r="r" b="b"/>
              <a:pathLst>
                <a:path w="625717" h="561581">
                  <a:moveTo>
                    <a:pt x="0" y="0"/>
                  </a:moveTo>
                  <a:lnTo>
                    <a:pt x="625717" y="0"/>
                  </a:lnTo>
                  <a:lnTo>
                    <a:pt x="625717" y="561580"/>
                  </a:lnTo>
                  <a:lnTo>
                    <a:pt x="0" y="561580"/>
                  </a:lnTo>
                  <a:lnTo>
                    <a:pt x="0" y="0"/>
                  </a:lnTo>
                  <a:close/>
                </a:path>
              </a:pathLst>
            </a:custGeom>
            <a:blipFill>
              <a:blip r:embed="rId5"/>
              <a:stretch>
                <a:fillRect/>
              </a:stretch>
            </a:blipFill>
          </p:spPr>
          <p:txBody>
            <a:bodyPr/>
            <a:lstStyle/>
            <a:p>
              <a:pPr algn="r" defTabSz="1371600" rtl="1">
                <a:defRPr/>
              </a:pPr>
              <a:endParaRPr lang="he-IL" sz="420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
          <p:nvSpPr>
            <p:cNvPr id="28" name="Freeform 13">
              <a:extLst>
                <a:ext uri="{FF2B5EF4-FFF2-40B4-BE49-F238E27FC236}">
                  <a16:creationId xmlns:a16="http://schemas.microsoft.com/office/drawing/2014/main" id="{0000C324-88AB-8733-EE99-BBFC55118A61}"/>
                </a:ext>
              </a:extLst>
            </p:cNvPr>
            <p:cNvSpPr/>
            <p:nvPr/>
          </p:nvSpPr>
          <p:spPr>
            <a:xfrm flipH="1" flipV="1">
              <a:off x="207713" y="3418065"/>
              <a:ext cx="625717" cy="561581"/>
            </a:xfrm>
            <a:custGeom>
              <a:avLst/>
              <a:gdLst/>
              <a:ahLst/>
              <a:cxnLst/>
              <a:rect l="l" t="t" r="r" b="b"/>
              <a:pathLst>
                <a:path w="625717" h="561581">
                  <a:moveTo>
                    <a:pt x="625717" y="561580"/>
                  </a:moveTo>
                  <a:lnTo>
                    <a:pt x="0" y="561580"/>
                  </a:lnTo>
                  <a:lnTo>
                    <a:pt x="0" y="0"/>
                  </a:lnTo>
                  <a:lnTo>
                    <a:pt x="625717" y="0"/>
                  </a:lnTo>
                  <a:lnTo>
                    <a:pt x="625717" y="561580"/>
                  </a:lnTo>
                  <a:close/>
                </a:path>
              </a:pathLst>
            </a:custGeom>
            <a:blipFill>
              <a:blip r:embed="rId5"/>
              <a:stretch>
                <a:fillRect/>
              </a:stretch>
            </a:blipFill>
          </p:spPr>
          <p:txBody>
            <a:bodyPr/>
            <a:lstStyle/>
            <a:p>
              <a:pPr algn="r" defTabSz="1371600" rtl="1">
                <a:defRPr/>
              </a:pPr>
              <a:endParaRPr lang="he-IL" sz="420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grpSp>
      <p:sp>
        <p:nvSpPr>
          <p:cNvPr id="43" name="תיבת טקסט 42">
            <a:extLst>
              <a:ext uri="{FF2B5EF4-FFF2-40B4-BE49-F238E27FC236}">
                <a16:creationId xmlns:a16="http://schemas.microsoft.com/office/drawing/2014/main" id="{1C661C14-6303-EDB2-34FB-8A9C1F5C4218}"/>
              </a:ext>
            </a:extLst>
          </p:cNvPr>
          <p:cNvSpPr txBox="1"/>
          <p:nvPr/>
        </p:nvSpPr>
        <p:spPr>
          <a:xfrm>
            <a:off x="12478973" y="5143500"/>
            <a:ext cx="5294597" cy="1446550"/>
          </a:xfrm>
          <a:prstGeom prst="rect">
            <a:avLst/>
          </a:prstGeom>
          <a:noFill/>
        </p:spPr>
        <p:txBody>
          <a:bodyPr wrap="square">
            <a:spAutoFit/>
          </a:bodyPr>
          <a:lstStyle/>
          <a:p>
            <a:pPr algn="ctr" defTabSz="1371600">
              <a:defRPr/>
            </a:pPr>
            <a:r>
              <a:rPr lang="he-IL" sz="4400" spc="55" dirty="0">
                <a:solidFill>
                  <a:srgbClr val="000000"/>
                </a:solidFill>
                <a:latin typeface="Artzisraelisns"/>
                <a:ea typeface="Artzisraelisns"/>
                <a:cs typeface="Artzisraelisns"/>
                <a:sym typeface="Artzisraelisns"/>
                <a:rtl/>
              </a:rPr>
              <a:t>הרגל שיש לי כהורה ואבחר לוותר עליו</a:t>
            </a:r>
            <a:endParaRPr lang="he-IL" sz="4000" kern="0" dirty="0">
              <a:solidFill>
                <a:prstClr val="black"/>
              </a:solidFill>
              <a:latin typeface="Calibri"/>
              <a:ea typeface="Calibri" panose="020F0502020204030204" pitchFamily="34" charset="0"/>
              <a:cs typeface="Calibri" panose="020F0502020204030204" pitchFamily="34" charset="0"/>
            </a:endParaRPr>
          </a:p>
        </p:txBody>
      </p:sp>
      <p:sp>
        <p:nvSpPr>
          <p:cNvPr id="47" name="תיבת טקסט 46">
            <a:extLst>
              <a:ext uri="{FF2B5EF4-FFF2-40B4-BE49-F238E27FC236}">
                <a16:creationId xmlns:a16="http://schemas.microsoft.com/office/drawing/2014/main" id="{23D06A66-5DD9-A126-74F9-12260DBCBBDE}"/>
              </a:ext>
            </a:extLst>
          </p:cNvPr>
          <p:cNvSpPr txBox="1"/>
          <p:nvPr/>
        </p:nvSpPr>
        <p:spPr>
          <a:xfrm>
            <a:off x="6391932" y="4722394"/>
            <a:ext cx="5112791" cy="2609048"/>
          </a:xfrm>
          <a:prstGeom prst="rect">
            <a:avLst/>
          </a:prstGeom>
          <a:noFill/>
        </p:spPr>
        <p:txBody>
          <a:bodyPr wrap="square">
            <a:spAutoFit/>
          </a:bodyPr>
          <a:lstStyle/>
          <a:p>
            <a:pPr algn="ctr" rtl="1">
              <a:lnSpc>
                <a:spcPts val="6719"/>
              </a:lnSpc>
              <a:spcBef>
                <a:spcPct val="0"/>
              </a:spcBef>
            </a:pPr>
            <a:r>
              <a:rPr lang="he-IL" sz="4000" spc="55" dirty="0">
                <a:solidFill>
                  <a:srgbClr val="000000"/>
                </a:solidFill>
                <a:latin typeface="Artzisraelisns"/>
                <a:ea typeface="Artzisraelisns"/>
                <a:cs typeface="Artzisraelisns"/>
                <a:sym typeface="Artzisraelisns"/>
                <a:rtl/>
              </a:rPr>
              <a:t>משהו שחשוב לי להכניס לסדר היום האישי והמשפחתי בתקופה זו</a:t>
            </a:r>
          </a:p>
        </p:txBody>
      </p:sp>
      <p:sp>
        <p:nvSpPr>
          <p:cNvPr id="51" name="תיבת טקסט 50">
            <a:extLst>
              <a:ext uri="{FF2B5EF4-FFF2-40B4-BE49-F238E27FC236}">
                <a16:creationId xmlns:a16="http://schemas.microsoft.com/office/drawing/2014/main" id="{35C504CF-1D9D-4D90-70F4-55C92E6AC710}"/>
              </a:ext>
            </a:extLst>
          </p:cNvPr>
          <p:cNvSpPr txBox="1"/>
          <p:nvPr/>
        </p:nvSpPr>
        <p:spPr>
          <a:xfrm>
            <a:off x="836553" y="4685403"/>
            <a:ext cx="4569454" cy="2669962"/>
          </a:xfrm>
          <a:prstGeom prst="rect">
            <a:avLst/>
          </a:prstGeom>
          <a:noFill/>
        </p:spPr>
        <p:txBody>
          <a:bodyPr wrap="square">
            <a:spAutoFit/>
          </a:bodyPr>
          <a:lstStyle/>
          <a:p>
            <a:pPr lvl="0" algn="ctr" rtl="1">
              <a:lnSpc>
                <a:spcPts val="6719"/>
              </a:lnSpc>
              <a:spcBef>
                <a:spcPct val="0"/>
              </a:spcBef>
            </a:pPr>
            <a:r>
              <a:rPr lang="he-IL" sz="3600" spc="55" dirty="0">
                <a:solidFill>
                  <a:srgbClr val="000000"/>
                </a:solidFill>
                <a:latin typeface="Artzisraelisns"/>
                <a:ea typeface="Artzisraelisns"/>
                <a:cs typeface="Artzisraelisns"/>
                <a:sym typeface="Artzisraelisns"/>
                <a:rtl/>
              </a:rPr>
              <a:t>· איזה "פטנט הורי" יש לי כדי לזכור לעצור ולחשוב רגע לפני שאני מגיב/ה</a:t>
            </a:r>
          </a:p>
        </p:txBody>
      </p:sp>
      <p:sp>
        <p:nvSpPr>
          <p:cNvPr id="38" name="TextBox 2"/>
          <p:cNvSpPr txBox="1"/>
          <p:nvPr/>
        </p:nvSpPr>
        <p:spPr>
          <a:xfrm>
            <a:off x="533400" y="3404235"/>
            <a:ext cx="17068800" cy="859210"/>
          </a:xfrm>
          <a:prstGeom prst="rect">
            <a:avLst/>
          </a:prstGeom>
        </p:spPr>
        <p:txBody>
          <a:bodyPr wrap="square" lIns="0" tIns="0" rIns="0" bIns="0" rtlCol="0" anchor="t">
            <a:spAutoFit/>
          </a:bodyPr>
          <a:lstStyle/>
          <a:p>
            <a:pPr marL="685800" indent="-685800" algn="r" rtl="1">
              <a:lnSpc>
                <a:spcPts val="6719"/>
              </a:lnSpc>
              <a:spcBef>
                <a:spcPct val="0"/>
              </a:spcBef>
              <a:buFont typeface="Arial" panose="020B0604020202020204" pitchFamily="34" charset="0"/>
              <a:buChar char="•"/>
            </a:pPr>
            <a:r>
              <a:rPr lang="he-IL" sz="4800" spc="55" dirty="0">
                <a:solidFill>
                  <a:srgbClr val="000000"/>
                </a:solidFill>
                <a:latin typeface="Artzisraelisns"/>
                <a:ea typeface="Artzisraelisns"/>
                <a:cs typeface="Artzisraelisns"/>
                <a:sym typeface="Artzisraelisns"/>
                <a:rtl/>
              </a:rPr>
              <a:t>·</a:t>
            </a:r>
          </a:p>
        </p:txBody>
      </p:sp>
      <p:sp>
        <p:nvSpPr>
          <p:cNvPr id="39" name="Freeform 3"/>
          <p:cNvSpPr/>
          <p:nvPr/>
        </p:nvSpPr>
        <p:spPr>
          <a:xfrm>
            <a:off x="11523773" y="232255"/>
            <a:ext cx="7315200" cy="1563624"/>
          </a:xfrm>
          <a:custGeom>
            <a:avLst/>
            <a:gdLst/>
            <a:ahLst/>
            <a:cxnLst/>
            <a:rect l="l" t="t" r="r" b="b"/>
            <a:pathLst>
              <a:path w="7315200" h="1563624">
                <a:moveTo>
                  <a:pt x="0" y="0"/>
                </a:moveTo>
                <a:lnTo>
                  <a:pt x="7315200" y="0"/>
                </a:lnTo>
                <a:lnTo>
                  <a:pt x="7315200" y="1563624"/>
                </a:lnTo>
                <a:lnTo>
                  <a:pt x="0" y="156362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40" name="Freeform 4"/>
          <p:cNvSpPr/>
          <p:nvPr/>
        </p:nvSpPr>
        <p:spPr>
          <a:xfrm>
            <a:off x="858963" y="414963"/>
            <a:ext cx="3262486" cy="3295440"/>
          </a:xfrm>
          <a:custGeom>
            <a:avLst/>
            <a:gdLst/>
            <a:ahLst/>
            <a:cxnLst/>
            <a:rect l="l" t="t" r="r" b="b"/>
            <a:pathLst>
              <a:path w="3262486" h="3295440">
                <a:moveTo>
                  <a:pt x="0" y="0"/>
                </a:moveTo>
                <a:lnTo>
                  <a:pt x="3262486" y="0"/>
                </a:lnTo>
                <a:lnTo>
                  <a:pt x="3262486" y="3295440"/>
                </a:lnTo>
                <a:lnTo>
                  <a:pt x="0" y="329544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41" name="TextBox 5"/>
          <p:cNvSpPr txBox="1"/>
          <p:nvPr/>
        </p:nvSpPr>
        <p:spPr>
          <a:xfrm>
            <a:off x="1348740" y="650557"/>
            <a:ext cx="15590520" cy="1839754"/>
          </a:xfrm>
          <a:prstGeom prst="rect">
            <a:avLst/>
          </a:prstGeom>
        </p:spPr>
        <p:txBody>
          <a:bodyPr lIns="0" tIns="0" rIns="0" bIns="0" rtlCol="0" anchor="t">
            <a:spAutoFit/>
          </a:bodyPr>
          <a:lstStyle/>
          <a:p>
            <a:pPr algn="r">
              <a:lnSpc>
                <a:spcPts val="7128"/>
              </a:lnSpc>
            </a:pPr>
            <a:r>
              <a:rPr lang="he-IL" sz="6600" spc="-161" dirty="0">
                <a:solidFill>
                  <a:srgbClr val="000000"/>
                </a:solidFill>
                <a:latin typeface="Artzisraelisns Light"/>
                <a:ea typeface="Artzisraelisns Light"/>
                <a:cs typeface="Artzisraelisns Light"/>
                <a:sym typeface="Artzisraelisns Light"/>
                <a:rtl/>
              </a:rPr>
              <a:t>שליטה פנימית</a:t>
            </a:r>
          </a:p>
        </p:txBody>
      </p:sp>
    </p:spTree>
    <p:extLst>
      <p:ext uri="{BB962C8B-B14F-4D97-AF65-F5344CB8AC3E}">
        <p14:creationId xmlns:p14="http://schemas.microsoft.com/office/powerpoint/2010/main" val="24543238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12293102" y="4236360"/>
            <a:ext cx="5103813" cy="1814279"/>
          </a:xfrm>
          <a:prstGeom prst="rect">
            <a:avLst/>
          </a:prstGeom>
        </p:spPr>
        <p:txBody>
          <a:bodyPr lIns="0" tIns="0" rIns="0" bIns="0" rtlCol="0" anchor="t">
            <a:spAutoFit/>
          </a:bodyPr>
          <a:lstStyle/>
          <a:p>
            <a:pPr algn="ctr" rtl="1">
              <a:lnSpc>
                <a:spcPts val="7279"/>
              </a:lnSpc>
            </a:pPr>
            <a:r>
              <a:rPr lang="he-IL" sz="4800" b="1" dirty="0">
                <a:solidFill>
                  <a:srgbClr val="002060"/>
                </a:solidFill>
                <a:latin typeface="Calibri" panose="020F0502020204030204" pitchFamily="34" charset="0"/>
                <a:ea typeface="Calibri" panose="020F0502020204030204" pitchFamily="34" charset="0"/>
                <a:cs typeface="Calibri" panose="020F0502020204030204" pitchFamily="34" charset="0"/>
                <a:sym typeface="Artzisraelisns Bold"/>
                <a:rtl/>
              </a:rPr>
              <a:t>איזו קרן חזקה אצלי במיוחד בימים אלו?</a:t>
            </a:r>
          </a:p>
        </p:txBody>
      </p:sp>
      <p:sp>
        <p:nvSpPr>
          <p:cNvPr id="5" name="תיבת טקסט 4">
            <a:extLst>
              <a:ext uri="{FF2B5EF4-FFF2-40B4-BE49-F238E27FC236}">
                <a16:creationId xmlns:a16="http://schemas.microsoft.com/office/drawing/2014/main" id="{FD8264C4-5357-2A6F-1908-94BF07A3015D}"/>
              </a:ext>
            </a:extLst>
          </p:cNvPr>
          <p:cNvSpPr txBox="1"/>
          <p:nvPr/>
        </p:nvSpPr>
        <p:spPr>
          <a:xfrm>
            <a:off x="4529470" y="335355"/>
            <a:ext cx="9229060" cy="2568845"/>
          </a:xfrm>
          <a:prstGeom prst="rect">
            <a:avLst/>
          </a:prstGeom>
          <a:noFill/>
        </p:spPr>
        <p:txBody>
          <a:bodyPr wrap="square">
            <a:spAutoFit/>
          </a:bodyPr>
          <a:lstStyle/>
          <a:p>
            <a:pPr algn="ctr" rtl="1">
              <a:lnSpc>
                <a:spcPts val="6580"/>
              </a:lnSpc>
              <a:spcBef>
                <a:spcPct val="0"/>
              </a:spcBef>
            </a:pPr>
            <a:r>
              <a:rPr lang="he-IL" sz="4800" b="1" dirty="0">
                <a:solidFill>
                  <a:srgbClr val="002060"/>
                </a:solidFill>
                <a:latin typeface="Calibri" panose="020F0502020204030204" pitchFamily="34" charset="0"/>
                <a:ea typeface="Calibri" panose="020F0502020204030204" pitchFamily="34" charset="0"/>
                <a:cs typeface="Calibri" panose="020F0502020204030204" pitchFamily="34" charset="0"/>
                <a:sym typeface="Artzisraelisns Bold"/>
                <a:rtl/>
              </a:rPr>
              <a:t>איזו קרן מאירה לי את ההורות </a:t>
            </a:r>
          </a:p>
          <a:p>
            <a:pPr algn="ctr" rtl="1">
              <a:lnSpc>
                <a:spcPts val="6580"/>
              </a:lnSpc>
              <a:spcBef>
                <a:spcPct val="0"/>
              </a:spcBef>
            </a:pPr>
            <a:r>
              <a:rPr lang="he-IL" sz="4800" b="1" dirty="0">
                <a:solidFill>
                  <a:srgbClr val="002060"/>
                </a:solidFill>
                <a:latin typeface="Calibri" panose="020F0502020204030204" pitchFamily="34" charset="0"/>
                <a:ea typeface="Calibri" panose="020F0502020204030204" pitchFamily="34" charset="0"/>
                <a:cs typeface="Calibri" panose="020F0502020204030204" pitchFamily="34" charset="0"/>
                <a:sym typeface="Artzisraelisns Bold"/>
                <a:rtl/>
              </a:rPr>
              <a:t>בתקופה הזו? </a:t>
            </a:r>
          </a:p>
          <a:p>
            <a:pPr algn="ctr" rtl="1">
              <a:lnSpc>
                <a:spcPts val="6580"/>
              </a:lnSpc>
              <a:spcBef>
                <a:spcPct val="0"/>
              </a:spcBef>
            </a:pPr>
            <a:r>
              <a:rPr lang="he-IL" sz="4800" b="1" dirty="0">
                <a:solidFill>
                  <a:srgbClr val="002060"/>
                </a:solidFill>
                <a:latin typeface="Calibri" panose="020F0502020204030204" pitchFamily="34" charset="0"/>
                <a:ea typeface="Calibri" panose="020F0502020204030204" pitchFamily="34" charset="0"/>
                <a:cs typeface="Calibri" panose="020F0502020204030204" pitchFamily="34" charset="0"/>
                <a:sym typeface="Artzisraelisns Bold"/>
                <a:rtl/>
              </a:rPr>
              <a:t>כיצד אתן לה יותר מקום בימים אלה?</a:t>
            </a:r>
          </a:p>
        </p:txBody>
      </p:sp>
      <p:sp>
        <p:nvSpPr>
          <p:cNvPr id="6" name="TextBox 3">
            <a:extLst>
              <a:ext uri="{FF2B5EF4-FFF2-40B4-BE49-F238E27FC236}">
                <a16:creationId xmlns:a16="http://schemas.microsoft.com/office/drawing/2014/main" id="{2A9548CF-1694-2B14-B6DE-AFB2B8F263E4}"/>
              </a:ext>
            </a:extLst>
          </p:cNvPr>
          <p:cNvSpPr txBox="1"/>
          <p:nvPr/>
        </p:nvSpPr>
        <p:spPr>
          <a:xfrm>
            <a:off x="381000" y="4236359"/>
            <a:ext cx="5103813" cy="1814279"/>
          </a:xfrm>
          <a:prstGeom prst="rect">
            <a:avLst/>
          </a:prstGeom>
        </p:spPr>
        <p:txBody>
          <a:bodyPr lIns="0" tIns="0" rIns="0" bIns="0" rtlCol="0" anchor="t">
            <a:spAutoFit/>
          </a:bodyPr>
          <a:lstStyle/>
          <a:p>
            <a:pPr algn="ctr" rtl="1">
              <a:lnSpc>
                <a:spcPts val="7279"/>
              </a:lnSpc>
            </a:pPr>
            <a:r>
              <a:rPr lang="he-IL" sz="4800" b="1" dirty="0">
                <a:solidFill>
                  <a:srgbClr val="002060"/>
                </a:solidFill>
                <a:latin typeface="Calibri" panose="020F0502020204030204" pitchFamily="34" charset="0"/>
                <a:ea typeface="Calibri" panose="020F0502020204030204" pitchFamily="34" charset="0"/>
                <a:cs typeface="Calibri" panose="020F0502020204030204" pitchFamily="34" charset="0"/>
                <a:sym typeface="Artzisraelisns Bold"/>
                <a:rtl/>
              </a:rPr>
              <a:t>איזו קרן ארצה לחזק אצלי בימים אלו?</a:t>
            </a:r>
          </a:p>
        </p:txBody>
      </p:sp>
      <p:sp>
        <p:nvSpPr>
          <p:cNvPr id="7" name="TextBox 3">
            <a:extLst>
              <a:ext uri="{FF2B5EF4-FFF2-40B4-BE49-F238E27FC236}">
                <a16:creationId xmlns:a16="http://schemas.microsoft.com/office/drawing/2014/main" id="{C1C39BCE-71D2-4982-05C2-ACAEBF1DE715}"/>
              </a:ext>
            </a:extLst>
          </p:cNvPr>
          <p:cNvSpPr txBox="1"/>
          <p:nvPr/>
        </p:nvSpPr>
        <p:spPr>
          <a:xfrm>
            <a:off x="5770729" y="8259443"/>
            <a:ext cx="6746543" cy="1787221"/>
          </a:xfrm>
          <a:prstGeom prst="rect">
            <a:avLst/>
          </a:prstGeom>
        </p:spPr>
        <p:txBody>
          <a:bodyPr wrap="square" lIns="0" tIns="0" rIns="0" bIns="0" rtlCol="0" anchor="t">
            <a:spAutoFit/>
          </a:bodyPr>
          <a:lstStyle/>
          <a:p>
            <a:pPr algn="ctr" rtl="1">
              <a:lnSpc>
                <a:spcPts val="7279"/>
              </a:lnSpc>
            </a:pPr>
            <a:r>
              <a:rPr lang="he-IL" sz="4800" b="1" dirty="0">
                <a:solidFill>
                  <a:srgbClr val="002060"/>
                </a:solidFill>
                <a:latin typeface="Calibri" panose="020F0502020204030204" pitchFamily="34" charset="0"/>
                <a:ea typeface="Calibri" panose="020F0502020204030204" pitchFamily="34" charset="0"/>
                <a:cs typeface="Calibri" panose="020F0502020204030204" pitchFamily="34" charset="0"/>
                <a:sym typeface="Artzisraelisns Bold"/>
                <a:rtl/>
              </a:rPr>
              <a:t>איזו קרן ארצה לחזק </a:t>
            </a:r>
          </a:p>
          <a:p>
            <a:pPr algn="ctr" rtl="1">
              <a:lnSpc>
                <a:spcPts val="7279"/>
              </a:lnSpc>
            </a:pPr>
            <a:r>
              <a:rPr lang="he-IL" sz="4800" b="1" dirty="0">
                <a:solidFill>
                  <a:srgbClr val="002060"/>
                </a:solidFill>
                <a:latin typeface="Calibri" panose="020F0502020204030204" pitchFamily="34" charset="0"/>
                <a:ea typeface="Calibri" panose="020F0502020204030204" pitchFamily="34" charset="0"/>
                <a:cs typeface="Calibri" panose="020F0502020204030204" pitchFamily="34" charset="0"/>
                <a:sym typeface="Artzisraelisns Bold"/>
                <a:rtl/>
              </a:rPr>
              <a:t>עם ילדיי?</a:t>
            </a:r>
          </a:p>
        </p:txBody>
      </p:sp>
      <p:sp>
        <p:nvSpPr>
          <p:cNvPr id="8" name="Freeform 5">
            <a:extLst>
              <a:ext uri="{FF2B5EF4-FFF2-40B4-BE49-F238E27FC236}">
                <a16:creationId xmlns:a16="http://schemas.microsoft.com/office/drawing/2014/main" id="{627E0872-8D8B-83B6-CE8C-3CB70F530E8A}"/>
              </a:ext>
            </a:extLst>
          </p:cNvPr>
          <p:cNvSpPr/>
          <p:nvPr/>
        </p:nvSpPr>
        <p:spPr>
          <a:xfrm>
            <a:off x="5961229" y="3009900"/>
            <a:ext cx="6365543" cy="5410200"/>
          </a:xfrm>
          <a:custGeom>
            <a:avLst/>
            <a:gdLst/>
            <a:ahLst/>
            <a:cxnLst/>
            <a:rect l="l" t="t" r="r" b="b"/>
            <a:pathLst>
              <a:path w="3262486" h="3295440">
                <a:moveTo>
                  <a:pt x="0" y="0"/>
                </a:moveTo>
                <a:lnTo>
                  <a:pt x="3262486" y="0"/>
                </a:lnTo>
                <a:lnTo>
                  <a:pt x="3262486" y="3295440"/>
                </a:lnTo>
                <a:lnTo>
                  <a:pt x="0" y="329544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Tree>
    <p:extLst>
      <p:ext uri="{BB962C8B-B14F-4D97-AF65-F5344CB8AC3E}">
        <p14:creationId xmlns:p14="http://schemas.microsoft.com/office/powerpoint/2010/main" val="3599575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124200" y="-190635"/>
            <a:ext cx="12392272" cy="6225106"/>
          </a:xfrm>
          <a:custGeom>
            <a:avLst/>
            <a:gdLst/>
            <a:ahLst/>
            <a:cxnLst/>
            <a:rect l="l" t="t" r="r" b="b"/>
            <a:pathLst>
              <a:path w="18288000" h="10473256">
                <a:moveTo>
                  <a:pt x="0" y="0"/>
                </a:moveTo>
                <a:lnTo>
                  <a:pt x="18288000" y="0"/>
                </a:lnTo>
                <a:lnTo>
                  <a:pt x="18288000" y="10473256"/>
                </a:lnTo>
                <a:lnTo>
                  <a:pt x="0" y="10473256"/>
                </a:lnTo>
                <a:lnTo>
                  <a:pt x="0" y="0"/>
                </a:lnTo>
                <a:close/>
              </a:path>
            </a:pathLst>
          </a:custGeom>
          <a:blipFill>
            <a:blip r:embed="rId3"/>
            <a:stretch>
              <a:fillRect t="-4894" b="-4894"/>
            </a:stretch>
          </a:blipFill>
        </p:spPr>
      </p:sp>
      <p:sp>
        <p:nvSpPr>
          <p:cNvPr id="3" name="TextBox 3"/>
          <p:cNvSpPr txBox="1"/>
          <p:nvPr/>
        </p:nvSpPr>
        <p:spPr>
          <a:xfrm>
            <a:off x="5715000" y="6743700"/>
            <a:ext cx="7653958" cy="2750433"/>
          </a:xfrm>
          <a:prstGeom prst="rect">
            <a:avLst/>
          </a:prstGeom>
        </p:spPr>
        <p:txBody>
          <a:bodyPr wrap="square" lIns="0" tIns="0" rIns="0" bIns="0" rtlCol="0" anchor="t">
            <a:spAutoFit/>
          </a:bodyPr>
          <a:lstStyle/>
          <a:p>
            <a:pPr algn="ctr" rtl="1">
              <a:lnSpc>
                <a:spcPts val="7279"/>
              </a:lnSpc>
            </a:pPr>
            <a:r>
              <a:rPr lang="he-IL" sz="5199" b="1" dirty="0">
                <a:solidFill>
                  <a:srgbClr val="000000"/>
                </a:solidFill>
                <a:latin typeface="Calibri" panose="020F0502020204030204" pitchFamily="34" charset="0"/>
                <a:ea typeface="Calibri" panose="020F0502020204030204" pitchFamily="34" charset="0"/>
                <a:cs typeface="Calibri" panose="020F0502020204030204" pitchFamily="34" charset="0"/>
                <a:sym typeface="Artzisraelisns Bold"/>
                <a:rtl/>
              </a:rPr>
              <a:t>כתבו חמישה דברים </a:t>
            </a:r>
          </a:p>
          <a:p>
            <a:pPr algn="ctr" rtl="1">
              <a:lnSpc>
                <a:spcPts val="7279"/>
              </a:lnSpc>
            </a:pPr>
            <a:r>
              <a:rPr lang="he-IL" sz="5199" b="1" dirty="0">
                <a:solidFill>
                  <a:srgbClr val="000000"/>
                </a:solidFill>
                <a:latin typeface="Calibri" panose="020F0502020204030204" pitchFamily="34" charset="0"/>
                <a:ea typeface="Calibri" panose="020F0502020204030204" pitchFamily="34" charset="0"/>
                <a:cs typeface="Calibri" panose="020F0502020204030204" pitchFamily="34" charset="0"/>
                <a:sym typeface="Artzisraelisns Bold"/>
                <a:rtl/>
              </a:rPr>
              <a:t>שיחזקו אתכם</a:t>
            </a:r>
          </a:p>
          <a:p>
            <a:pPr algn="ctr" rtl="1">
              <a:lnSpc>
                <a:spcPts val="7279"/>
              </a:lnSpc>
            </a:pPr>
            <a:r>
              <a:rPr lang="he-IL" sz="5199" b="1" dirty="0">
                <a:solidFill>
                  <a:srgbClr val="000000"/>
                </a:solidFill>
                <a:latin typeface="Calibri" panose="020F0502020204030204" pitchFamily="34" charset="0"/>
                <a:ea typeface="Calibri" panose="020F0502020204030204" pitchFamily="34" charset="0"/>
                <a:cs typeface="Calibri" panose="020F0502020204030204" pitchFamily="34" charset="0"/>
                <a:sym typeface="Artzisraelisns Bold"/>
                <a:rtl/>
              </a:rPr>
              <a:t>בתקופה הזו</a:t>
            </a:r>
          </a:p>
        </p:txBody>
      </p:sp>
    </p:spTree>
    <p:extLst>
      <p:ext uri="{BB962C8B-B14F-4D97-AF65-F5344CB8AC3E}">
        <p14:creationId xmlns:p14="http://schemas.microsoft.com/office/powerpoint/2010/main" val="2716062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004233" y="1364805"/>
            <a:ext cx="7691271" cy="7893495"/>
          </a:xfrm>
          <a:custGeom>
            <a:avLst/>
            <a:gdLst/>
            <a:ahLst/>
            <a:cxnLst/>
            <a:rect l="l" t="t" r="r" b="b"/>
            <a:pathLst>
              <a:path w="7691271" h="7893495">
                <a:moveTo>
                  <a:pt x="0" y="0"/>
                </a:moveTo>
                <a:lnTo>
                  <a:pt x="7691271" y="0"/>
                </a:lnTo>
                <a:lnTo>
                  <a:pt x="7691271" y="7893495"/>
                </a:lnTo>
                <a:lnTo>
                  <a:pt x="0" y="7893495"/>
                </a:lnTo>
                <a:lnTo>
                  <a:pt x="0" y="0"/>
                </a:lnTo>
                <a:close/>
              </a:path>
            </a:pathLst>
          </a:custGeom>
          <a:blipFill>
            <a:blip r:embed="rId3"/>
            <a:stretch>
              <a:fillRect t="-673" r="-4012" b="-673"/>
            </a:stretch>
          </a:blipFill>
        </p:spPr>
      </p:sp>
      <p:grpSp>
        <p:nvGrpSpPr>
          <p:cNvPr id="3" name="Group 3"/>
          <p:cNvGrpSpPr/>
          <p:nvPr/>
        </p:nvGrpSpPr>
        <p:grpSpPr>
          <a:xfrm>
            <a:off x="-1117831" y="-356746"/>
            <a:ext cx="11781229" cy="11000492"/>
            <a:chOff x="0" y="0"/>
            <a:chExt cx="24384000" cy="22768083"/>
          </a:xfrm>
        </p:grpSpPr>
        <p:sp>
          <p:nvSpPr>
            <p:cNvPr id="4" name="Freeform 4"/>
            <p:cNvSpPr/>
            <p:nvPr/>
          </p:nvSpPr>
          <p:spPr>
            <a:xfrm>
              <a:off x="0" y="0"/>
              <a:ext cx="24384000" cy="22768086"/>
            </a:xfrm>
            <a:custGeom>
              <a:avLst/>
              <a:gdLst/>
              <a:ahLst/>
              <a:cxnLst/>
              <a:rect l="l" t="t" r="r" b="b"/>
              <a:pathLst>
                <a:path w="24384000" h="22768086">
                  <a:moveTo>
                    <a:pt x="0" y="0"/>
                  </a:moveTo>
                  <a:lnTo>
                    <a:pt x="24384000" y="0"/>
                  </a:lnTo>
                  <a:lnTo>
                    <a:pt x="24384000" y="22768086"/>
                  </a:lnTo>
                  <a:lnTo>
                    <a:pt x="0" y="22768086"/>
                  </a:lnTo>
                  <a:lnTo>
                    <a:pt x="0" y="0"/>
                  </a:lnTo>
                  <a:close/>
                </a:path>
              </a:pathLst>
            </a:custGeom>
            <a:blipFill>
              <a:blip r:embed="rId4"/>
              <a:stretch>
                <a:fillRect t="-4851" b="-4851"/>
              </a:stretch>
            </a:blipFill>
          </p:spPr>
        </p:sp>
      </p:grpSp>
      <p:sp>
        <p:nvSpPr>
          <p:cNvPr id="5" name="TextBox 5"/>
          <p:cNvSpPr txBox="1"/>
          <p:nvPr/>
        </p:nvSpPr>
        <p:spPr>
          <a:xfrm>
            <a:off x="2514600" y="3238500"/>
            <a:ext cx="5576789" cy="3070199"/>
          </a:xfrm>
          <a:prstGeom prst="rect">
            <a:avLst/>
          </a:prstGeom>
        </p:spPr>
        <p:txBody>
          <a:bodyPr lIns="0" tIns="0" rIns="0" bIns="0" rtlCol="0" anchor="t">
            <a:spAutoFit/>
          </a:bodyPr>
          <a:lstStyle/>
          <a:p>
            <a:pPr algn="ctr" rtl="1">
              <a:lnSpc>
                <a:spcPts val="12880"/>
              </a:lnSpc>
            </a:pPr>
            <a:r>
              <a:rPr lang="he-IL" sz="6000" b="1" dirty="0">
                <a:solidFill>
                  <a:srgbClr val="000000"/>
                </a:solidFill>
                <a:latin typeface="Calibri" panose="020F0502020204030204" pitchFamily="34" charset="0"/>
                <a:ea typeface="Calibri" panose="020F0502020204030204" pitchFamily="34" charset="0"/>
                <a:cs typeface="Calibri" panose="020F0502020204030204" pitchFamily="34" charset="0"/>
                <a:sym typeface="Matcon Bold"/>
                <a:rtl/>
              </a:rPr>
              <a:t>מילה אחת </a:t>
            </a:r>
          </a:p>
          <a:p>
            <a:pPr algn="ctr" rtl="1">
              <a:lnSpc>
                <a:spcPts val="12880"/>
              </a:lnSpc>
            </a:pPr>
            <a:r>
              <a:rPr lang="he-IL" sz="6000" b="1" dirty="0">
                <a:solidFill>
                  <a:srgbClr val="000000"/>
                </a:solidFill>
                <a:latin typeface="Calibri" panose="020F0502020204030204" pitchFamily="34" charset="0"/>
                <a:ea typeface="Calibri" panose="020F0502020204030204" pitchFamily="34" charset="0"/>
                <a:cs typeface="Calibri" panose="020F0502020204030204" pitchFamily="34" charset="0"/>
                <a:sym typeface="Matcon Bold"/>
                <a:rtl/>
              </a:rPr>
              <a:t>בעקבות המפגש </a:t>
            </a:r>
          </a:p>
        </p:txBody>
      </p:sp>
    </p:spTree>
    <p:extLst>
      <p:ext uri="{BB962C8B-B14F-4D97-AF65-F5344CB8AC3E}">
        <p14:creationId xmlns:p14="http://schemas.microsoft.com/office/powerpoint/2010/main" val="8140136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772400" y="-197903"/>
            <a:ext cx="10515600" cy="10606606"/>
          </a:xfrm>
          <a:custGeom>
            <a:avLst/>
            <a:gdLst/>
            <a:ahLst/>
            <a:cxnLst/>
            <a:rect l="l" t="t" r="r" b="b"/>
            <a:pathLst>
              <a:path w="18288000" h="10473256">
                <a:moveTo>
                  <a:pt x="0" y="0"/>
                </a:moveTo>
                <a:lnTo>
                  <a:pt x="18288000" y="0"/>
                </a:lnTo>
                <a:lnTo>
                  <a:pt x="18288000" y="10473256"/>
                </a:lnTo>
                <a:lnTo>
                  <a:pt x="0" y="10473256"/>
                </a:lnTo>
                <a:lnTo>
                  <a:pt x="0" y="0"/>
                </a:lnTo>
                <a:close/>
              </a:path>
            </a:pathLst>
          </a:custGeom>
          <a:blipFill>
            <a:blip r:embed="rId3"/>
            <a:srcRect/>
            <a:stretch>
              <a:fillRect t="-3575" r="-36957" b="-4833"/>
            </a:stretch>
          </a:blipFill>
        </p:spPr>
      </p:sp>
      <p:sp>
        <p:nvSpPr>
          <p:cNvPr id="3" name="TextBox 3"/>
          <p:cNvSpPr txBox="1"/>
          <p:nvPr/>
        </p:nvSpPr>
        <p:spPr>
          <a:xfrm>
            <a:off x="762000" y="2324100"/>
            <a:ext cx="5869992" cy="3360728"/>
          </a:xfrm>
          <a:prstGeom prst="rect">
            <a:avLst/>
          </a:prstGeom>
        </p:spPr>
        <p:txBody>
          <a:bodyPr lIns="0" tIns="0" rIns="0" bIns="0" rtlCol="0" anchor="t">
            <a:spAutoFit/>
          </a:bodyPr>
          <a:lstStyle/>
          <a:p>
            <a:pPr algn="ctr" rtl="1">
              <a:lnSpc>
                <a:spcPts val="8959"/>
              </a:lnSpc>
            </a:pPr>
            <a:r>
              <a:rPr lang="he-IL" sz="6399" b="1" dirty="0">
                <a:solidFill>
                  <a:srgbClr val="000000"/>
                </a:solidFill>
                <a:latin typeface="Calibri" panose="020F0502020204030204" pitchFamily="34" charset="0"/>
                <a:ea typeface="Calibri" panose="020F0502020204030204" pitchFamily="34" charset="0"/>
                <a:cs typeface="Calibri" panose="020F0502020204030204" pitchFamily="34" charset="0"/>
                <a:sym typeface="Matcon Bold"/>
                <a:rtl/>
              </a:rPr>
              <a:t>כתבו חמישה דברים שאתם הכי אוהבים...</a:t>
            </a:r>
          </a:p>
        </p:txBody>
      </p:sp>
    </p:spTree>
    <p:extLst>
      <p:ext uri="{BB962C8B-B14F-4D97-AF65-F5344CB8AC3E}">
        <p14:creationId xmlns:p14="http://schemas.microsoft.com/office/powerpoint/2010/main" val="42088083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84165" y="499648"/>
            <a:ext cx="5835709" cy="9787352"/>
          </a:xfrm>
          <a:custGeom>
            <a:avLst/>
            <a:gdLst/>
            <a:ahLst/>
            <a:cxnLst/>
            <a:rect l="l" t="t" r="r" b="b"/>
            <a:pathLst>
              <a:path w="5835709" h="9787352">
                <a:moveTo>
                  <a:pt x="0" y="0"/>
                </a:moveTo>
                <a:lnTo>
                  <a:pt x="5835709" y="0"/>
                </a:lnTo>
                <a:lnTo>
                  <a:pt x="5835709" y="9787352"/>
                </a:lnTo>
                <a:lnTo>
                  <a:pt x="0" y="9787352"/>
                </a:lnTo>
                <a:lnTo>
                  <a:pt x="0" y="0"/>
                </a:lnTo>
                <a:close/>
              </a:path>
            </a:pathLst>
          </a:custGeom>
          <a:blipFill>
            <a:blip r:embed="rId2"/>
            <a:stretch>
              <a:fillRect/>
            </a:stretch>
          </a:blipFill>
        </p:spPr>
      </p:sp>
      <p:sp>
        <p:nvSpPr>
          <p:cNvPr id="3" name="TextBox 3"/>
          <p:cNvSpPr txBox="1"/>
          <p:nvPr/>
        </p:nvSpPr>
        <p:spPr>
          <a:xfrm>
            <a:off x="7319874" y="1054552"/>
            <a:ext cx="10596097" cy="5422510"/>
          </a:xfrm>
          <a:prstGeom prst="rect">
            <a:avLst/>
          </a:prstGeom>
        </p:spPr>
        <p:txBody>
          <a:bodyPr lIns="0" tIns="0" rIns="0" bIns="0" rtlCol="0" anchor="t">
            <a:spAutoFit/>
          </a:bodyPr>
          <a:lstStyle/>
          <a:p>
            <a:pPr algn="ctr" rtl="1">
              <a:lnSpc>
                <a:spcPts val="14838"/>
              </a:lnSpc>
            </a:pPr>
            <a:r>
              <a:rPr lang="he-IL" sz="6000" b="1" dirty="0">
                <a:solidFill>
                  <a:srgbClr val="002060"/>
                </a:solidFill>
                <a:latin typeface="Calibri" panose="020F0502020204030204" pitchFamily="34" charset="0"/>
                <a:ea typeface="Calibri" panose="020F0502020204030204" pitchFamily="34" charset="0"/>
                <a:cs typeface="Calibri" panose="020F0502020204030204" pitchFamily="34" charset="0"/>
                <a:sym typeface="Matcon Bold"/>
                <a:rtl/>
              </a:rPr>
              <a:t>מהו לדעתכם </a:t>
            </a:r>
          </a:p>
          <a:p>
            <a:pPr algn="ctr" rtl="1">
              <a:lnSpc>
                <a:spcPts val="14838"/>
              </a:lnSpc>
            </a:pPr>
            <a:r>
              <a:rPr lang="he-IL" sz="6000" b="1" dirty="0">
                <a:solidFill>
                  <a:srgbClr val="002060"/>
                </a:solidFill>
                <a:latin typeface="Calibri" panose="020F0502020204030204" pitchFamily="34" charset="0"/>
                <a:ea typeface="Calibri" panose="020F0502020204030204" pitchFamily="34" charset="0"/>
                <a:cs typeface="Calibri" panose="020F0502020204030204" pitchFamily="34" charset="0"/>
                <a:sym typeface="Matcon Bold"/>
                <a:rtl/>
              </a:rPr>
              <a:t>התפקיד המרכזי/ המשימה המרכזית</a:t>
            </a:r>
            <a:r>
              <a:rPr lang="ar-EG" sz="6000" b="1" dirty="0">
                <a:solidFill>
                  <a:srgbClr val="002060"/>
                </a:solidFill>
                <a:latin typeface="Calibri" panose="020F0502020204030204" pitchFamily="34" charset="0"/>
                <a:ea typeface="Calibri" panose="020F0502020204030204" pitchFamily="34" charset="0"/>
                <a:cs typeface="Calibri" panose="020F0502020204030204" pitchFamily="34" charset="0"/>
                <a:sym typeface="Matcon Bold"/>
                <a:rtl/>
              </a:rPr>
              <a:t> </a:t>
            </a:r>
          </a:p>
          <a:p>
            <a:pPr algn="ctr" rtl="1">
              <a:lnSpc>
                <a:spcPts val="14838"/>
              </a:lnSpc>
            </a:pPr>
            <a:r>
              <a:rPr lang="he-IL" sz="6000" b="1" dirty="0">
                <a:solidFill>
                  <a:srgbClr val="002060"/>
                </a:solidFill>
                <a:latin typeface="Calibri" panose="020F0502020204030204" pitchFamily="34" charset="0"/>
                <a:ea typeface="Calibri" panose="020F0502020204030204" pitchFamily="34" charset="0"/>
                <a:cs typeface="Calibri" panose="020F0502020204030204" pitchFamily="34" charset="0"/>
                <a:sym typeface="Matcon Bold"/>
                <a:rtl/>
              </a:rPr>
              <a:t>שלנו כהורים ככלל ובימים אלו בפרט</a:t>
            </a:r>
            <a:r>
              <a:rPr lang="ar-EG" sz="6000" b="1" dirty="0">
                <a:solidFill>
                  <a:srgbClr val="002060"/>
                </a:solidFill>
                <a:latin typeface="Calibri" panose="020F0502020204030204" pitchFamily="34" charset="0"/>
                <a:ea typeface="Calibri" panose="020F0502020204030204" pitchFamily="34" charset="0"/>
                <a:cs typeface="Calibri" panose="020F0502020204030204" pitchFamily="34" charset="0"/>
                <a:sym typeface="Matcon Bold"/>
                <a:rtl/>
              </a:rPr>
              <a:t>?</a:t>
            </a:r>
          </a:p>
        </p:txBody>
      </p:sp>
    </p:spTree>
    <p:extLst>
      <p:ext uri="{BB962C8B-B14F-4D97-AF65-F5344CB8AC3E}">
        <p14:creationId xmlns:p14="http://schemas.microsoft.com/office/powerpoint/2010/main" val="6604865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895600" y="3086100"/>
            <a:ext cx="12374620" cy="6678670"/>
          </a:xfrm>
          <a:custGeom>
            <a:avLst/>
            <a:gdLst/>
            <a:ahLst/>
            <a:cxnLst/>
            <a:rect l="l" t="t" r="r" b="b"/>
            <a:pathLst>
              <a:path w="18684580" h="12012670">
                <a:moveTo>
                  <a:pt x="0" y="0"/>
                </a:moveTo>
                <a:lnTo>
                  <a:pt x="18684580" y="0"/>
                </a:lnTo>
                <a:lnTo>
                  <a:pt x="18684580" y="12012670"/>
                </a:lnTo>
                <a:lnTo>
                  <a:pt x="0" y="12012670"/>
                </a:lnTo>
                <a:lnTo>
                  <a:pt x="0" y="0"/>
                </a:lnTo>
                <a:close/>
              </a:path>
            </a:pathLst>
          </a:custGeom>
          <a:blipFill>
            <a:blip r:embed="rId2">
              <a:alphaModFix amt="50000"/>
            </a:blip>
            <a:stretch>
              <a:fillRect t="-1814" b="-1814"/>
            </a:stretch>
          </a:blipFill>
        </p:spPr>
      </p:sp>
      <p:sp>
        <p:nvSpPr>
          <p:cNvPr id="3" name="TextBox 3"/>
          <p:cNvSpPr txBox="1"/>
          <p:nvPr/>
        </p:nvSpPr>
        <p:spPr>
          <a:xfrm>
            <a:off x="11506200" y="525824"/>
            <a:ext cx="7071960" cy="1477328"/>
          </a:xfrm>
          <a:prstGeom prst="rect">
            <a:avLst/>
          </a:prstGeom>
        </p:spPr>
        <p:txBody>
          <a:bodyPr wrap="square" lIns="0" tIns="0" rIns="0" bIns="0" rtlCol="0" anchor="t">
            <a:spAutoFit/>
          </a:bodyPr>
          <a:lstStyle/>
          <a:p>
            <a:pPr algn="ctr" rtl="1"/>
            <a:r>
              <a:rPr lang="he-IL" sz="4800" b="1" dirty="0">
                <a:solidFill>
                  <a:srgbClr val="0E4A61"/>
                </a:solidFill>
                <a:latin typeface="Calibri" panose="020F0502020204030204" pitchFamily="34" charset="0"/>
                <a:ea typeface="Calibri" panose="020F0502020204030204" pitchFamily="34" charset="0"/>
                <a:cs typeface="Calibri" panose="020F0502020204030204" pitchFamily="34" charset="0"/>
                <a:sym typeface="Artzisraelisns Bold"/>
                <a:rtl/>
              </a:rPr>
              <a:t>דאגה לרווחת </a:t>
            </a:r>
          </a:p>
          <a:p>
            <a:pPr algn="ctr" rtl="1"/>
            <a:r>
              <a:rPr lang="he-IL" sz="4800" b="1" dirty="0">
                <a:solidFill>
                  <a:srgbClr val="0E4A61"/>
                </a:solidFill>
                <a:latin typeface="Calibri" panose="020F0502020204030204" pitchFamily="34" charset="0"/>
                <a:ea typeface="Calibri" panose="020F0502020204030204" pitchFamily="34" charset="0"/>
                <a:cs typeface="Calibri" panose="020F0502020204030204" pitchFamily="34" charset="0"/>
                <a:sym typeface="Artzisraelisns Bold"/>
                <a:rtl/>
              </a:rPr>
              <a:t>הילדים ולאושרם</a:t>
            </a:r>
          </a:p>
        </p:txBody>
      </p:sp>
      <p:sp>
        <p:nvSpPr>
          <p:cNvPr id="4" name="TextBox 4"/>
          <p:cNvSpPr txBox="1"/>
          <p:nvPr/>
        </p:nvSpPr>
        <p:spPr>
          <a:xfrm>
            <a:off x="915411" y="981227"/>
            <a:ext cx="5866390" cy="738664"/>
          </a:xfrm>
          <a:prstGeom prst="rect">
            <a:avLst/>
          </a:prstGeom>
        </p:spPr>
        <p:txBody>
          <a:bodyPr wrap="square" lIns="0" tIns="0" rIns="0" bIns="0" rtlCol="0" anchor="t">
            <a:spAutoFit/>
          </a:bodyPr>
          <a:lstStyle/>
          <a:p>
            <a:pPr algn="ctr" rtl="1"/>
            <a:r>
              <a:rPr lang="he-IL" sz="4800" b="1" dirty="0">
                <a:solidFill>
                  <a:srgbClr val="0E4A61"/>
                </a:solidFill>
                <a:latin typeface="Calibri" panose="020F0502020204030204" pitchFamily="34" charset="0"/>
                <a:ea typeface="Calibri" panose="020F0502020204030204" pitchFamily="34" charset="0"/>
                <a:cs typeface="Calibri" panose="020F0502020204030204" pitchFamily="34" charset="0"/>
                <a:sym typeface="Artzisraelisns Bold"/>
                <a:rtl/>
              </a:rPr>
              <a:t>בטחון ומוגנות</a:t>
            </a:r>
          </a:p>
        </p:txBody>
      </p:sp>
      <p:sp>
        <p:nvSpPr>
          <p:cNvPr id="5" name="TextBox 5"/>
          <p:cNvSpPr txBox="1"/>
          <p:nvPr/>
        </p:nvSpPr>
        <p:spPr>
          <a:xfrm>
            <a:off x="6510416" y="981227"/>
            <a:ext cx="5260547" cy="738664"/>
          </a:xfrm>
          <a:prstGeom prst="rect">
            <a:avLst/>
          </a:prstGeom>
        </p:spPr>
        <p:txBody>
          <a:bodyPr wrap="square" lIns="0" tIns="0" rIns="0" bIns="0" rtlCol="0" anchor="t">
            <a:spAutoFit/>
          </a:bodyPr>
          <a:lstStyle/>
          <a:p>
            <a:pPr algn="ctr" rtl="1"/>
            <a:r>
              <a:rPr lang="he-IL" sz="4800" b="1" dirty="0">
                <a:solidFill>
                  <a:srgbClr val="0E4A61"/>
                </a:solidFill>
                <a:latin typeface="Calibri" panose="020F0502020204030204" pitchFamily="34" charset="0"/>
                <a:ea typeface="Calibri" panose="020F0502020204030204" pitchFamily="34" charset="0"/>
                <a:cs typeface="Calibri" panose="020F0502020204030204" pitchFamily="34" charset="0"/>
                <a:sym typeface="Artzisraelisns Bold"/>
                <a:rtl/>
              </a:rPr>
              <a:t>פיתוח החוסן</a:t>
            </a:r>
          </a:p>
        </p:txBody>
      </p:sp>
    </p:spTree>
    <p:extLst>
      <p:ext uri="{BB962C8B-B14F-4D97-AF65-F5344CB8AC3E}">
        <p14:creationId xmlns:p14="http://schemas.microsoft.com/office/powerpoint/2010/main" val="18825313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0" y="2629272"/>
            <a:ext cx="4953000" cy="7695828"/>
          </a:xfrm>
          <a:custGeom>
            <a:avLst/>
            <a:gdLst/>
            <a:ahLst/>
            <a:cxnLst/>
            <a:rect l="l" t="t" r="r" b="b"/>
            <a:pathLst>
              <a:path w="7111155" h="9774783">
                <a:moveTo>
                  <a:pt x="0" y="0"/>
                </a:moveTo>
                <a:lnTo>
                  <a:pt x="7111155" y="0"/>
                </a:lnTo>
                <a:lnTo>
                  <a:pt x="7111155" y="9774783"/>
                </a:lnTo>
                <a:lnTo>
                  <a:pt x="0" y="9774783"/>
                </a:lnTo>
                <a:lnTo>
                  <a:pt x="0" y="0"/>
                </a:lnTo>
                <a:close/>
              </a:path>
            </a:pathLst>
          </a:custGeom>
          <a:blipFill>
            <a:blip r:embed="rId3"/>
            <a:stretch>
              <a:fillRect/>
            </a:stretch>
          </a:blipFill>
        </p:spPr>
      </p:sp>
      <p:sp>
        <p:nvSpPr>
          <p:cNvPr id="4" name="TextBox 4"/>
          <p:cNvSpPr txBox="1"/>
          <p:nvPr/>
        </p:nvSpPr>
        <p:spPr>
          <a:xfrm>
            <a:off x="4675785" y="3892406"/>
            <a:ext cx="12995421" cy="2475101"/>
          </a:xfrm>
          <a:prstGeom prst="rect">
            <a:avLst/>
          </a:prstGeom>
        </p:spPr>
        <p:txBody>
          <a:bodyPr lIns="0" tIns="0" rIns="0" bIns="0" rtlCol="0" anchor="t">
            <a:spAutoFit/>
          </a:bodyPr>
          <a:lstStyle/>
          <a:p>
            <a:pPr algn="r" rtl="1">
              <a:lnSpc>
                <a:spcPts val="6480"/>
              </a:lnSpc>
              <a:spcBef>
                <a:spcPct val="0"/>
              </a:spcBef>
            </a:pPr>
            <a:endParaRPr dirty="0">
              <a:latin typeface="Calibri" panose="020F0502020204030204" pitchFamily="34" charset="0"/>
              <a:ea typeface="Calibri" panose="020F0502020204030204" pitchFamily="34" charset="0"/>
              <a:cs typeface="Calibri" panose="020F0502020204030204" pitchFamily="34" charset="0"/>
            </a:endParaRPr>
          </a:p>
          <a:p>
            <a:pPr algn="r" rtl="1">
              <a:lnSpc>
                <a:spcPts val="6480"/>
              </a:lnSpc>
              <a:spcBef>
                <a:spcPct val="0"/>
              </a:spcBef>
            </a:pPr>
            <a:r>
              <a:rPr lang="he-IL" sz="5400" spc="62" dirty="0">
                <a:solidFill>
                  <a:srgbClr val="000000"/>
                </a:solidFill>
                <a:latin typeface="Calibri" panose="020F0502020204030204" pitchFamily="34" charset="0"/>
                <a:ea typeface="Calibri" panose="020F0502020204030204" pitchFamily="34" charset="0"/>
                <a:cs typeface="Calibri" panose="020F0502020204030204" pitchFamily="34" charset="0"/>
                <a:sym typeface="Artzisraelisns"/>
                <a:rtl/>
              </a:rPr>
              <a:t>חוסן כרוך ביכולת להזדקף מחדש </a:t>
            </a:r>
            <a:r>
              <a:rPr lang="en-US" sz="5400" spc="62" dirty="0">
                <a:solidFill>
                  <a:srgbClr val="000000"/>
                </a:solidFill>
                <a:latin typeface="Calibri" panose="020F0502020204030204" pitchFamily="34" charset="0"/>
                <a:ea typeface="Calibri" panose="020F0502020204030204" pitchFamily="34" charset="0"/>
                <a:cs typeface="Calibri" panose="020F0502020204030204" pitchFamily="34" charset="0"/>
                <a:sym typeface="Artzisraelisns"/>
              </a:rPr>
              <a:t>bounce back</a:t>
            </a:r>
            <a:r>
              <a:rPr lang="he-IL" sz="5400" spc="62" dirty="0">
                <a:solidFill>
                  <a:srgbClr val="000000"/>
                </a:solidFill>
                <a:latin typeface="Calibri" panose="020F0502020204030204" pitchFamily="34" charset="0"/>
                <a:ea typeface="Calibri" panose="020F0502020204030204" pitchFamily="34" charset="0"/>
                <a:cs typeface="Calibri" panose="020F0502020204030204" pitchFamily="34" charset="0"/>
                <a:sym typeface="Artzisraelisns"/>
                <a:rtl/>
              </a:rPr>
              <a:t> לחזור לתפקוד אחרי משבר.</a:t>
            </a:r>
          </a:p>
        </p:txBody>
      </p:sp>
      <p:sp>
        <p:nvSpPr>
          <p:cNvPr id="5" name="TextBox 5"/>
          <p:cNvSpPr txBox="1"/>
          <p:nvPr/>
        </p:nvSpPr>
        <p:spPr>
          <a:xfrm>
            <a:off x="1295400" y="342900"/>
            <a:ext cx="16413906" cy="2500685"/>
          </a:xfrm>
          <a:prstGeom prst="rect">
            <a:avLst/>
          </a:prstGeom>
        </p:spPr>
        <p:txBody>
          <a:bodyPr wrap="square" lIns="0" tIns="0" rIns="0" bIns="0" rtlCol="0" anchor="t">
            <a:spAutoFit/>
          </a:bodyPr>
          <a:lstStyle/>
          <a:p>
            <a:pPr algn="r" rtl="1">
              <a:lnSpc>
                <a:spcPts val="6480"/>
              </a:lnSpc>
              <a:spcBef>
                <a:spcPct val="0"/>
              </a:spcBef>
            </a:pPr>
            <a:r>
              <a:rPr lang="he-IL" sz="5400" spc="59" dirty="0">
                <a:solidFill>
                  <a:srgbClr val="000000"/>
                </a:solidFill>
                <a:latin typeface="Calibri" panose="020F0502020204030204" pitchFamily="34" charset="0"/>
                <a:ea typeface="Calibri" panose="020F0502020204030204" pitchFamily="34" charset="0"/>
                <a:cs typeface="Calibri" panose="020F0502020204030204" pitchFamily="34" charset="0"/>
                <a:sym typeface="Artzisraelisns"/>
                <a:rtl/>
              </a:rPr>
              <a:t>מהו חוסן?</a:t>
            </a:r>
          </a:p>
          <a:p>
            <a:pPr algn="r" rtl="1">
              <a:lnSpc>
                <a:spcPts val="6480"/>
              </a:lnSpc>
              <a:spcBef>
                <a:spcPct val="0"/>
              </a:spcBef>
            </a:pPr>
            <a:r>
              <a:rPr lang="he-IL" sz="5400" spc="59" dirty="0">
                <a:solidFill>
                  <a:srgbClr val="000000"/>
                </a:solidFill>
                <a:latin typeface="Calibri" panose="020F0502020204030204" pitchFamily="34" charset="0"/>
                <a:ea typeface="Calibri" panose="020F0502020204030204" pitchFamily="34" charset="0"/>
                <a:cs typeface="Calibri" panose="020F0502020204030204" pitchFamily="34" charset="0"/>
                <a:sym typeface="Artzisraelisns"/>
                <a:rtl/>
              </a:rPr>
              <a:t>היכולת להסתגל ולהגיב בגמישות </a:t>
            </a:r>
          </a:p>
          <a:p>
            <a:pPr algn="r" rtl="1">
              <a:lnSpc>
                <a:spcPts val="6480"/>
              </a:lnSpc>
              <a:spcBef>
                <a:spcPct val="0"/>
              </a:spcBef>
            </a:pPr>
            <a:r>
              <a:rPr lang="he-IL" sz="5400" spc="62" dirty="0">
                <a:solidFill>
                  <a:srgbClr val="000000"/>
                </a:solidFill>
                <a:latin typeface="Calibri" panose="020F0502020204030204" pitchFamily="34" charset="0"/>
                <a:ea typeface="Calibri" panose="020F0502020204030204" pitchFamily="34" charset="0"/>
                <a:cs typeface="Calibri" panose="020F0502020204030204" pitchFamily="34" charset="0"/>
                <a:sym typeface="Artzisraelisns"/>
                <a:rtl/>
              </a:rPr>
              <a:t>אל מול מצבי חיים שונים בשגרה ובחירום</a:t>
            </a:r>
          </a:p>
        </p:txBody>
      </p:sp>
      <p:pic>
        <p:nvPicPr>
          <p:cNvPr id="1028" name="Picture 4" descr="Marsh reed grass Set of swamp cattails Vector bulrus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28883" y="6819245"/>
            <a:ext cx="7534875" cy="40202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13357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24654" y="4493821"/>
            <a:ext cx="17963346" cy="5793179"/>
          </a:xfrm>
          <a:custGeom>
            <a:avLst/>
            <a:gdLst/>
            <a:ahLst/>
            <a:cxnLst/>
            <a:rect l="l" t="t" r="r" b="b"/>
            <a:pathLst>
              <a:path w="17963346" h="5793179">
                <a:moveTo>
                  <a:pt x="0" y="0"/>
                </a:moveTo>
                <a:lnTo>
                  <a:pt x="17963346" y="0"/>
                </a:lnTo>
                <a:lnTo>
                  <a:pt x="17963346" y="5793179"/>
                </a:lnTo>
                <a:lnTo>
                  <a:pt x="0" y="5793179"/>
                </a:lnTo>
                <a:lnTo>
                  <a:pt x="0" y="0"/>
                </a:lnTo>
                <a:close/>
              </a:path>
            </a:pathLst>
          </a:custGeom>
          <a:blipFill>
            <a:blip r:embed="rId2"/>
            <a:stretch>
              <a:fillRect/>
            </a:stretch>
          </a:blipFill>
        </p:spPr>
      </p:sp>
      <p:sp>
        <p:nvSpPr>
          <p:cNvPr id="3" name="Freeform 3"/>
          <p:cNvSpPr/>
          <p:nvPr/>
        </p:nvSpPr>
        <p:spPr>
          <a:xfrm>
            <a:off x="324654" y="0"/>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3"/>
            <a:stretch>
              <a:fillRect/>
            </a:stretch>
          </a:blipFill>
        </p:spPr>
      </p:sp>
      <p:sp>
        <p:nvSpPr>
          <p:cNvPr id="4" name="TextBox 4"/>
          <p:cNvSpPr txBox="1"/>
          <p:nvPr/>
        </p:nvSpPr>
        <p:spPr>
          <a:xfrm>
            <a:off x="4881834" y="1019175"/>
            <a:ext cx="12377466" cy="2466975"/>
          </a:xfrm>
          <a:prstGeom prst="rect">
            <a:avLst/>
          </a:prstGeom>
        </p:spPr>
        <p:txBody>
          <a:bodyPr lIns="0" tIns="0" rIns="0" bIns="0" rtlCol="0" anchor="t">
            <a:spAutoFit/>
          </a:bodyPr>
          <a:lstStyle/>
          <a:p>
            <a:pPr algn="r" rtl="1">
              <a:lnSpc>
                <a:spcPts val="6480"/>
              </a:lnSpc>
              <a:spcBef>
                <a:spcPct val="0"/>
              </a:spcBef>
            </a:pPr>
            <a:r>
              <a:rPr lang="he-IL" sz="5400" spc="62" dirty="0">
                <a:solidFill>
                  <a:srgbClr val="000000"/>
                </a:solidFill>
                <a:latin typeface="Calibri" panose="020F0502020204030204" pitchFamily="34" charset="0"/>
                <a:ea typeface="Calibri" panose="020F0502020204030204" pitchFamily="34" charset="0"/>
                <a:cs typeface="Calibri" panose="020F0502020204030204" pitchFamily="34" charset="0"/>
                <a:sym typeface="Artzisraelisns"/>
                <a:rtl/>
              </a:rPr>
              <a:t>החוסן איננו מאפיין אישי מולד אלא הולך ונבנה במהלך החיים אגב התמודדויות עם אתגרים, שינויים ומשברים.</a:t>
            </a:r>
          </a:p>
        </p:txBody>
      </p:sp>
    </p:spTree>
    <p:extLst>
      <p:ext uri="{BB962C8B-B14F-4D97-AF65-F5344CB8AC3E}">
        <p14:creationId xmlns:p14="http://schemas.microsoft.com/office/powerpoint/2010/main" val="5044064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568330" y="143206"/>
            <a:ext cx="13025006" cy="10143794"/>
          </a:xfrm>
          <a:custGeom>
            <a:avLst/>
            <a:gdLst/>
            <a:ahLst/>
            <a:cxnLst/>
            <a:rect l="l" t="t" r="r" b="b"/>
            <a:pathLst>
              <a:path w="13525059" h="10143794">
                <a:moveTo>
                  <a:pt x="0" y="0"/>
                </a:moveTo>
                <a:lnTo>
                  <a:pt x="13525059" y="0"/>
                </a:lnTo>
                <a:lnTo>
                  <a:pt x="13525059" y="10143794"/>
                </a:lnTo>
                <a:lnTo>
                  <a:pt x="0" y="10143794"/>
                </a:lnTo>
                <a:lnTo>
                  <a:pt x="0" y="0"/>
                </a:lnTo>
                <a:close/>
              </a:path>
            </a:pathLst>
          </a:custGeom>
          <a:blipFill>
            <a:blip r:embed="rId2"/>
            <a:stretch>
              <a:fillRect/>
            </a:stretch>
          </a:blipFill>
        </p:spPr>
      </p:sp>
      <p:sp>
        <p:nvSpPr>
          <p:cNvPr id="3" name="TextBox 3"/>
          <p:cNvSpPr txBox="1"/>
          <p:nvPr/>
        </p:nvSpPr>
        <p:spPr>
          <a:xfrm>
            <a:off x="10086664" y="3548723"/>
            <a:ext cx="6637885" cy="3206519"/>
          </a:xfrm>
          <a:prstGeom prst="rect">
            <a:avLst/>
          </a:prstGeom>
        </p:spPr>
        <p:txBody>
          <a:bodyPr wrap="square" lIns="0" tIns="0" rIns="0" bIns="0" rtlCol="0" anchor="t">
            <a:spAutoFit/>
          </a:bodyPr>
          <a:lstStyle/>
          <a:p>
            <a:pPr algn="ctr" rtl="1">
              <a:lnSpc>
                <a:spcPts val="6270"/>
              </a:lnSpc>
              <a:spcBef>
                <a:spcPct val="0"/>
              </a:spcBef>
            </a:pPr>
            <a:r>
              <a:rPr lang="he-IL" sz="5225" spc="60" dirty="0">
                <a:solidFill>
                  <a:srgbClr val="000000"/>
                </a:solidFill>
                <a:latin typeface="Calibri" panose="020F0502020204030204" pitchFamily="34" charset="0"/>
                <a:ea typeface="Calibri" panose="020F0502020204030204" pitchFamily="34" charset="0"/>
                <a:cs typeface="Calibri" panose="020F0502020204030204" pitchFamily="34" charset="0"/>
                <a:sym typeface="Artzisraelisns"/>
                <a:rtl/>
              </a:rPr>
              <a:t>חוסנם של ילדים ובני נוער קשור באופן ישיר למבוגרים הסובבים אותם, ובעיקר להוריהם ומשפחתם. </a:t>
            </a:r>
          </a:p>
        </p:txBody>
      </p:sp>
      <p:sp>
        <p:nvSpPr>
          <p:cNvPr id="4" name="TextBox 4"/>
          <p:cNvSpPr txBox="1"/>
          <p:nvPr/>
        </p:nvSpPr>
        <p:spPr>
          <a:xfrm>
            <a:off x="533400" y="2335039"/>
            <a:ext cx="6185233" cy="2808461"/>
          </a:xfrm>
          <a:prstGeom prst="rect">
            <a:avLst/>
          </a:prstGeom>
        </p:spPr>
        <p:txBody>
          <a:bodyPr wrap="square" lIns="0" tIns="0" rIns="0" bIns="0" rtlCol="0" anchor="t">
            <a:spAutoFit/>
          </a:bodyPr>
          <a:lstStyle/>
          <a:p>
            <a:pPr algn="ctr" rtl="1">
              <a:lnSpc>
                <a:spcPts val="7279"/>
              </a:lnSpc>
            </a:pPr>
            <a:r>
              <a:rPr lang="he-IL" sz="5199" dirty="0">
                <a:latin typeface="Calibri" panose="020F0502020204030204" pitchFamily="34" charset="0"/>
                <a:ea typeface="Calibri" panose="020F0502020204030204" pitchFamily="34" charset="0"/>
                <a:cs typeface="Calibri" panose="020F0502020204030204" pitchFamily="34" charset="0"/>
                <a:sym typeface="Artzisraelisns Bold"/>
                <a:rtl/>
              </a:rPr>
              <a:t>התא המשפחתי הוא המסגרת המשמעותית ביותר לילד.</a:t>
            </a:r>
          </a:p>
        </p:txBody>
      </p:sp>
    </p:spTree>
    <p:extLst>
      <p:ext uri="{BB962C8B-B14F-4D97-AF65-F5344CB8AC3E}">
        <p14:creationId xmlns:p14="http://schemas.microsoft.com/office/powerpoint/2010/main" val="40790505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24152" y="71168"/>
            <a:ext cx="18712152" cy="10437494"/>
            <a:chOff x="0" y="0"/>
            <a:chExt cx="24384000" cy="13916658"/>
          </a:xfrm>
        </p:grpSpPr>
        <p:sp>
          <p:nvSpPr>
            <p:cNvPr id="3" name="Freeform 3"/>
            <p:cNvSpPr/>
            <p:nvPr/>
          </p:nvSpPr>
          <p:spPr>
            <a:xfrm>
              <a:off x="0" y="0"/>
              <a:ext cx="24384000" cy="13916661"/>
            </a:xfrm>
            <a:custGeom>
              <a:avLst/>
              <a:gdLst/>
              <a:ahLst/>
              <a:cxnLst/>
              <a:rect l="l" t="t" r="r" b="b"/>
              <a:pathLst>
                <a:path w="24384000" h="13916661">
                  <a:moveTo>
                    <a:pt x="0" y="0"/>
                  </a:moveTo>
                  <a:lnTo>
                    <a:pt x="24384000" y="0"/>
                  </a:lnTo>
                  <a:lnTo>
                    <a:pt x="24384000" y="13916661"/>
                  </a:lnTo>
                  <a:lnTo>
                    <a:pt x="0" y="13916661"/>
                  </a:lnTo>
                  <a:lnTo>
                    <a:pt x="0" y="0"/>
                  </a:lnTo>
                  <a:close/>
                </a:path>
              </a:pathLst>
            </a:custGeom>
            <a:blipFill>
              <a:blip r:embed="rId3"/>
              <a:stretch>
                <a:fillRect t="-37607" b="-37607"/>
              </a:stretch>
            </a:blipFill>
          </p:spPr>
        </p:sp>
      </p:grpSp>
      <p:sp>
        <p:nvSpPr>
          <p:cNvPr id="4" name="Freeform 4"/>
          <p:cNvSpPr/>
          <p:nvPr/>
        </p:nvSpPr>
        <p:spPr>
          <a:xfrm>
            <a:off x="4038600" y="-495300"/>
            <a:ext cx="11761428" cy="11641421"/>
          </a:xfrm>
          <a:custGeom>
            <a:avLst/>
            <a:gdLst/>
            <a:ahLst/>
            <a:cxnLst/>
            <a:rect l="l" t="t" r="r" b="b"/>
            <a:pathLst>
              <a:path w="11761428" h="11641421">
                <a:moveTo>
                  <a:pt x="0" y="0"/>
                </a:moveTo>
                <a:lnTo>
                  <a:pt x="11761428" y="0"/>
                </a:lnTo>
                <a:lnTo>
                  <a:pt x="11761428" y="11641421"/>
                </a:lnTo>
                <a:lnTo>
                  <a:pt x="0" y="11641421"/>
                </a:lnTo>
                <a:lnTo>
                  <a:pt x="0" y="0"/>
                </a:lnTo>
                <a:close/>
              </a:path>
            </a:pathLst>
          </a:custGeom>
          <a:blipFill>
            <a:blip r:embed="rId4">
              <a:extLst>
                <a:ext uri="{96DAC541-7B7A-43D3-8B79-37D633B846F1}">
                  <asvg:svgBlip xmlns:asvg="http://schemas.microsoft.com/office/drawing/2016/SVG/main" xmlns="" r:embed="rId5"/>
                </a:ext>
              </a:extLst>
            </a:blip>
            <a:stretch>
              <a:fillRect r="-232656" b="-219072"/>
            </a:stretch>
          </a:blipFill>
        </p:spPr>
      </p:sp>
      <p:grpSp>
        <p:nvGrpSpPr>
          <p:cNvPr id="5" name="Group 5"/>
          <p:cNvGrpSpPr/>
          <p:nvPr/>
        </p:nvGrpSpPr>
        <p:grpSpPr>
          <a:xfrm rot="-1887533">
            <a:off x="6902575" y="1053089"/>
            <a:ext cx="1257702" cy="1086386"/>
            <a:chOff x="0" y="0"/>
            <a:chExt cx="1676936" cy="1448514"/>
          </a:xfrm>
        </p:grpSpPr>
        <p:sp>
          <p:nvSpPr>
            <p:cNvPr id="6" name="Freeform 6"/>
            <p:cNvSpPr/>
            <p:nvPr/>
          </p:nvSpPr>
          <p:spPr>
            <a:xfrm>
              <a:off x="0" y="0"/>
              <a:ext cx="1676908" cy="1448562"/>
            </a:xfrm>
            <a:custGeom>
              <a:avLst/>
              <a:gdLst/>
              <a:ahLst/>
              <a:cxnLst/>
              <a:rect l="l" t="t" r="r" b="b"/>
              <a:pathLst>
                <a:path w="1676908" h="1448562">
                  <a:moveTo>
                    <a:pt x="0" y="1448562"/>
                  </a:moveTo>
                  <a:lnTo>
                    <a:pt x="838454" y="0"/>
                  </a:lnTo>
                  <a:lnTo>
                    <a:pt x="1676908" y="1448562"/>
                  </a:lnTo>
                  <a:close/>
                </a:path>
              </a:pathLst>
            </a:custGeom>
            <a:solidFill>
              <a:srgbClr val="FAC41D"/>
            </a:solidFill>
          </p:spPr>
        </p:sp>
      </p:grpSp>
      <p:sp>
        <p:nvSpPr>
          <p:cNvPr id="7" name="TextBox 7"/>
          <p:cNvSpPr txBox="1"/>
          <p:nvPr/>
        </p:nvSpPr>
        <p:spPr>
          <a:xfrm rot="-1754412">
            <a:off x="6840208" y="1063598"/>
            <a:ext cx="1953711" cy="1148483"/>
          </a:xfrm>
          <a:prstGeom prst="rect">
            <a:avLst/>
          </a:prstGeom>
        </p:spPr>
        <p:txBody>
          <a:bodyPr lIns="0" tIns="0" rIns="0" bIns="0" rtlCol="0" anchor="t">
            <a:spAutoFit/>
          </a:bodyPr>
          <a:lstStyle/>
          <a:p>
            <a:pPr algn="ctr">
              <a:lnSpc>
                <a:spcPts val="4608"/>
              </a:lnSpc>
            </a:pPr>
            <a:r>
              <a:rPr lang="he-IL" sz="4800" b="1" spc="55">
                <a:solidFill>
                  <a:srgbClr val="000000"/>
                </a:solidFill>
                <a:latin typeface="Artzisraelisns Bold"/>
                <a:ea typeface="Artzisraelisns Bold"/>
                <a:cs typeface="Artzisraelisns Bold"/>
                <a:sym typeface="Artzisraelisns Bold"/>
                <a:rtl/>
              </a:rPr>
              <a:t>ש</a:t>
            </a:r>
            <a:r>
              <a:rPr lang="he-IL" sz="4800" spc="55">
                <a:solidFill>
                  <a:srgbClr val="808080"/>
                </a:solidFill>
                <a:latin typeface="Artzisraelisns"/>
                <a:ea typeface="Artzisraelisns"/>
                <a:cs typeface="Artzisraelisns"/>
                <a:sym typeface="Artzisraelisns"/>
                <a:rtl/>
              </a:rPr>
              <a:t>ליטה פנימית</a:t>
            </a:r>
          </a:p>
        </p:txBody>
      </p:sp>
      <p:grpSp>
        <p:nvGrpSpPr>
          <p:cNvPr id="8" name="Group 8"/>
          <p:cNvGrpSpPr/>
          <p:nvPr/>
        </p:nvGrpSpPr>
        <p:grpSpPr>
          <a:xfrm rot="1820684">
            <a:off x="10647968" y="1478134"/>
            <a:ext cx="1549581" cy="1190579"/>
            <a:chOff x="0" y="0"/>
            <a:chExt cx="2066108" cy="1587438"/>
          </a:xfrm>
        </p:grpSpPr>
        <p:sp>
          <p:nvSpPr>
            <p:cNvPr id="9" name="Freeform 9"/>
            <p:cNvSpPr/>
            <p:nvPr/>
          </p:nvSpPr>
          <p:spPr>
            <a:xfrm>
              <a:off x="0" y="0"/>
              <a:ext cx="2066036" cy="1587500"/>
            </a:xfrm>
            <a:custGeom>
              <a:avLst/>
              <a:gdLst/>
              <a:ahLst/>
              <a:cxnLst/>
              <a:rect l="l" t="t" r="r" b="b"/>
              <a:pathLst>
                <a:path w="2066036" h="1587500">
                  <a:moveTo>
                    <a:pt x="0" y="1587500"/>
                  </a:moveTo>
                  <a:lnTo>
                    <a:pt x="1033018" y="0"/>
                  </a:lnTo>
                  <a:lnTo>
                    <a:pt x="2066036" y="1587500"/>
                  </a:lnTo>
                  <a:close/>
                </a:path>
              </a:pathLst>
            </a:custGeom>
            <a:solidFill>
              <a:srgbClr val="FAC41D"/>
            </a:solidFill>
          </p:spPr>
        </p:sp>
      </p:grpSp>
      <p:sp>
        <p:nvSpPr>
          <p:cNvPr id="10" name="TextBox 10"/>
          <p:cNvSpPr txBox="1"/>
          <p:nvPr/>
        </p:nvSpPr>
        <p:spPr>
          <a:xfrm rot="946567">
            <a:off x="10569187" y="1840478"/>
            <a:ext cx="1681248" cy="557552"/>
          </a:xfrm>
          <a:prstGeom prst="rect">
            <a:avLst/>
          </a:prstGeom>
        </p:spPr>
        <p:txBody>
          <a:bodyPr lIns="0" tIns="0" rIns="0" bIns="0" rtlCol="0" anchor="t">
            <a:spAutoFit/>
          </a:bodyPr>
          <a:lstStyle/>
          <a:p>
            <a:pPr algn="ctr">
              <a:lnSpc>
                <a:spcPts val="4608"/>
              </a:lnSpc>
            </a:pPr>
            <a:r>
              <a:rPr lang="he-IL" sz="4800" b="1" spc="55">
                <a:solidFill>
                  <a:srgbClr val="000000"/>
                </a:solidFill>
                <a:latin typeface="Artzisraelisns Bold"/>
                <a:ea typeface="Artzisraelisns Bold"/>
                <a:cs typeface="Artzisraelisns Bold"/>
                <a:sym typeface="Artzisraelisns Bold"/>
                <a:rtl/>
              </a:rPr>
              <a:t>א</a:t>
            </a:r>
            <a:r>
              <a:rPr lang="he-IL" sz="4800" spc="55">
                <a:solidFill>
                  <a:srgbClr val="808080"/>
                </a:solidFill>
                <a:latin typeface="Artzisraelisns"/>
                <a:ea typeface="Artzisraelisns"/>
                <a:cs typeface="Artzisraelisns"/>
                <a:sym typeface="Artzisraelisns"/>
                <a:rtl/>
              </a:rPr>
              <a:t>מון</a:t>
            </a:r>
          </a:p>
        </p:txBody>
      </p:sp>
      <p:grpSp>
        <p:nvGrpSpPr>
          <p:cNvPr id="11" name="Group 11"/>
          <p:cNvGrpSpPr/>
          <p:nvPr/>
        </p:nvGrpSpPr>
        <p:grpSpPr>
          <a:xfrm rot="5752157">
            <a:off x="12624082" y="5030635"/>
            <a:ext cx="1304661" cy="1046364"/>
            <a:chOff x="0" y="0"/>
            <a:chExt cx="1739548" cy="1395152"/>
          </a:xfrm>
        </p:grpSpPr>
        <p:sp>
          <p:nvSpPr>
            <p:cNvPr id="12" name="Freeform 12"/>
            <p:cNvSpPr/>
            <p:nvPr/>
          </p:nvSpPr>
          <p:spPr>
            <a:xfrm>
              <a:off x="0" y="0"/>
              <a:ext cx="1739646" cy="1395095"/>
            </a:xfrm>
            <a:custGeom>
              <a:avLst/>
              <a:gdLst/>
              <a:ahLst/>
              <a:cxnLst/>
              <a:rect l="l" t="t" r="r" b="b"/>
              <a:pathLst>
                <a:path w="1739646" h="1395095">
                  <a:moveTo>
                    <a:pt x="0" y="1395095"/>
                  </a:moveTo>
                  <a:lnTo>
                    <a:pt x="869823" y="0"/>
                  </a:lnTo>
                  <a:lnTo>
                    <a:pt x="1739646" y="1395095"/>
                  </a:lnTo>
                  <a:close/>
                </a:path>
              </a:pathLst>
            </a:custGeom>
            <a:solidFill>
              <a:srgbClr val="FAC41D"/>
            </a:solidFill>
          </p:spPr>
        </p:sp>
      </p:grpSp>
      <p:sp>
        <p:nvSpPr>
          <p:cNvPr id="13" name="TextBox 13"/>
          <p:cNvSpPr txBox="1"/>
          <p:nvPr/>
        </p:nvSpPr>
        <p:spPr>
          <a:xfrm rot="165098">
            <a:off x="12726192" y="5365446"/>
            <a:ext cx="1681248" cy="557552"/>
          </a:xfrm>
          <a:prstGeom prst="rect">
            <a:avLst/>
          </a:prstGeom>
        </p:spPr>
        <p:txBody>
          <a:bodyPr lIns="0" tIns="0" rIns="0" bIns="0" rtlCol="0" anchor="t">
            <a:spAutoFit/>
          </a:bodyPr>
          <a:lstStyle/>
          <a:p>
            <a:pPr algn="ctr">
              <a:lnSpc>
                <a:spcPts val="4608"/>
              </a:lnSpc>
            </a:pPr>
            <a:r>
              <a:rPr lang="he-IL" sz="4800" b="1" spc="55">
                <a:solidFill>
                  <a:srgbClr val="000000"/>
                </a:solidFill>
                <a:latin typeface="Artzisraelisns Bold"/>
                <a:ea typeface="Artzisraelisns Bold"/>
                <a:cs typeface="Artzisraelisns Bold"/>
                <a:sym typeface="Artzisraelisns Bold"/>
                <a:rtl/>
              </a:rPr>
              <a:t>ת</a:t>
            </a:r>
            <a:r>
              <a:rPr lang="he-IL" sz="4800" spc="55">
                <a:solidFill>
                  <a:srgbClr val="808080"/>
                </a:solidFill>
                <a:latin typeface="Artzisraelisns"/>
                <a:ea typeface="Artzisraelisns"/>
                <a:cs typeface="Artzisraelisns"/>
                <a:sym typeface="Artzisraelisns"/>
                <a:rtl/>
              </a:rPr>
              <a:t>קווה</a:t>
            </a:r>
          </a:p>
        </p:txBody>
      </p:sp>
      <p:grpSp>
        <p:nvGrpSpPr>
          <p:cNvPr id="14" name="Group 14"/>
          <p:cNvGrpSpPr/>
          <p:nvPr/>
        </p:nvGrpSpPr>
        <p:grpSpPr>
          <a:xfrm rot="9707993">
            <a:off x="6130040" y="7767843"/>
            <a:ext cx="1316922" cy="1089831"/>
            <a:chOff x="0" y="0"/>
            <a:chExt cx="1755896" cy="1453108"/>
          </a:xfrm>
        </p:grpSpPr>
        <p:sp>
          <p:nvSpPr>
            <p:cNvPr id="15" name="Freeform 15"/>
            <p:cNvSpPr/>
            <p:nvPr/>
          </p:nvSpPr>
          <p:spPr>
            <a:xfrm>
              <a:off x="0" y="0"/>
              <a:ext cx="1755902" cy="1453134"/>
            </a:xfrm>
            <a:custGeom>
              <a:avLst/>
              <a:gdLst/>
              <a:ahLst/>
              <a:cxnLst/>
              <a:rect l="l" t="t" r="r" b="b"/>
              <a:pathLst>
                <a:path w="1755902" h="1453134">
                  <a:moveTo>
                    <a:pt x="0" y="1453134"/>
                  </a:moveTo>
                  <a:lnTo>
                    <a:pt x="877951" y="0"/>
                  </a:lnTo>
                  <a:lnTo>
                    <a:pt x="1755902" y="1453134"/>
                  </a:lnTo>
                  <a:close/>
                </a:path>
              </a:pathLst>
            </a:custGeom>
            <a:solidFill>
              <a:srgbClr val="FAC41D"/>
            </a:solidFill>
          </p:spPr>
        </p:sp>
      </p:grpSp>
      <p:sp>
        <p:nvSpPr>
          <p:cNvPr id="16" name="TextBox 16"/>
          <p:cNvSpPr txBox="1"/>
          <p:nvPr/>
        </p:nvSpPr>
        <p:spPr>
          <a:xfrm rot="165098">
            <a:off x="6004926" y="8185352"/>
            <a:ext cx="2154345" cy="557552"/>
          </a:xfrm>
          <a:prstGeom prst="rect">
            <a:avLst/>
          </a:prstGeom>
        </p:spPr>
        <p:txBody>
          <a:bodyPr lIns="0" tIns="0" rIns="0" bIns="0" rtlCol="0" anchor="t">
            <a:spAutoFit/>
          </a:bodyPr>
          <a:lstStyle/>
          <a:p>
            <a:pPr algn="ctr">
              <a:lnSpc>
                <a:spcPts val="4608"/>
              </a:lnSpc>
            </a:pPr>
            <a:r>
              <a:rPr lang="he-IL" sz="4800" b="1" spc="55">
                <a:solidFill>
                  <a:srgbClr val="000000"/>
                </a:solidFill>
                <a:latin typeface="Artzisraelisns Bold"/>
                <a:ea typeface="Artzisraelisns Bold"/>
                <a:cs typeface="Artzisraelisns Bold"/>
                <a:sym typeface="Artzisraelisns Bold"/>
                <a:rtl/>
              </a:rPr>
              <a:t>מ</a:t>
            </a:r>
            <a:r>
              <a:rPr lang="he-IL" sz="4800" spc="55">
                <a:solidFill>
                  <a:srgbClr val="808080"/>
                </a:solidFill>
                <a:latin typeface="Artzisraelisns"/>
                <a:ea typeface="Artzisraelisns"/>
                <a:cs typeface="Artzisraelisns"/>
                <a:sym typeface="Artzisraelisns"/>
                <a:rtl/>
              </a:rPr>
              <a:t>סוגלות</a:t>
            </a:r>
          </a:p>
        </p:txBody>
      </p:sp>
      <p:grpSp>
        <p:nvGrpSpPr>
          <p:cNvPr id="17" name="Group 17"/>
          <p:cNvGrpSpPr/>
          <p:nvPr/>
        </p:nvGrpSpPr>
        <p:grpSpPr>
          <a:xfrm rot="-8670560">
            <a:off x="10146724" y="7991247"/>
            <a:ext cx="1230934" cy="1177098"/>
            <a:chOff x="0" y="0"/>
            <a:chExt cx="1641246" cy="1569464"/>
          </a:xfrm>
        </p:grpSpPr>
        <p:sp>
          <p:nvSpPr>
            <p:cNvPr id="18" name="Freeform 18"/>
            <p:cNvSpPr/>
            <p:nvPr/>
          </p:nvSpPr>
          <p:spPr>
            <a:xfrm>
              <a:off x="0" y="0"/>
              <a:ext cx="1641348" cy="1569466"/>
            </a:xfrm>
            <a:custGeom>
              <a:avLst/>
              <a:gdLst/>
              <a:ahLst/>
              <a:cxnLst/>
              <a:rect l="l" t="t" r="r" b="b"/>
              <a:pathLst>
                <a:path w="1641348" h="1569466">
                  <a:moveTo>
                    <a:pt x="0" y="1569466"/>
                  </a:moveTo>
                  <a:lnTo>
                    <a:pt x="820674" y="0"/>
                  </a:lnTo>
                  <a:lnTo>
                    <a:pt x="1641348" y="1569466"/>
                  </a:lnTo>
                  <a:close/>
                </a:path>
              </a:pathLst>
            </a:custGeom>
            <a:solidFill>
              <a:srgbClr val="FAC41D"/>
            </a:solidFill>
          </p:spPr>
        </p:sp>
      </p:grpSp>
      <p:sp>
        <p:nvSpPr>
          <p:cNvPr id="19" name="TextBox 19"/>
          <p:cNvSpPr txBox="1"/>
          <p:nvPr/>
        </p:nvSpPr>
        <p:spPr>
          <a:xfrm rot="165098">
            <a:off x="9413958" y="8563088"/>
            <a:ext cx="2691895" cy="557552"/>
          </a:xfrm>
          <a:prstGeom prst="rect">
            <a:avLst/>
          </a:prstGeom>
        </p:spPr>
        <p:txBody>
          <a:bodyPr lIns="0" tIns="0" rIns="0" bIns="0" rtlCol="0" anchor="t">
            <a:spAutoFit/>
          </a:bodyPr>
          <a:lstStyle/>
          <a:p>
            <a:pPr algn="ctr">
              <a:lnSpc>
                <a:spcPts val="4608"/>
              </a:lnSpc>
            </a:pPr>
            <a:r>
              <a:rPr lang="he-IL" sz="4800" b="1" spc="55" dirty="0">
                <a:solidFill>
                  <a:srgbClr val="000000"/>
                </a:solidFill>
                <a:latin typeface="Artzisraelisns Bold"/>
                <a:ea typeface="Artzisraelisns Bold"/>
                <a:cs typeface="Artzisraelisns Bold"/>
                <a:sym typeface="Artzisraelisns Bold"/>
                <a:rtl/>
              </a:rPr>
              <a:t>ש</a:t>
            </a:r>
            <a:r>
              <a:rPr lang="he-IL" sz="4800" spc="55" dirty="0">
                <a:solidFill>
                  <a:srgbClr val="808080"/>
                </a:solidFill>
                <a:latin typeface="Artzisraelisns"/>
                <a:ea typeface="Artzisraelisns"/>
                <a:cs typeface="Artzisraelisns"/>
                <a:sym typeface="Artzisraelisns"/>
                <a:rtl/>
              </a:rPr>
              <a:t>ייכות</a:t>
            </a:r>
          </a:p>
        </p:txBody>
      </p:sp>
      <p:grpSp>
        <p:nvGrpSpPr>
          <p:cNvPr id="20" name="Group 20"/>
          <p:cNvGrpSpPr/>
          <p:nvPr/>
        </p:nvGrpSpPr>
        <p:grpSpPr>
          <a:xfrm rot="-5400000">
            <a:off x="4786984" y="4252787"/>
            <a:ext cx="1214366" cy="1197237"/>
            <a:chOff x="0" y="0"/>
            <a:chExt cx="1619154" cy="1596316"/>
          </a:xfrm>
        </p:grpSpPr>
        <p:sp>
          <p:nvSpPr>
            <p:cNvPr id="21" name="Freeform 21"/>
            <p:cNvSpPr/>
            <p:nvPr/>
          </p:nvSpPr>
          <p:spPr>
            <a:xfrm>
              <a:off x="0" y="0"/>
              <a:ext cx="1619250" cy="1596263"/>
            </a:xfrm>
            <a:custGeom>
              <a:avLst/>
              <a:gdLst/>
              <a:ahLst/>
              <a:cxnLst/>
              <a:rect l="l" t="t" r="r" b="b"/>
              <a:pathLst>
                <a:path w="1619250" h="1596263">
                  <a:moveTo>
                    <a:pt x="0" y="1596263"/>
                  </a:moveTo>
                  <a:lnTo>
                    <a:pt x="809625" y="0"/>
                  </a:lnTo>
                  <a:lnTo>
                    <a:pt x="1619250" y="1596263"/>
                  </a:lnTo>
                  <a:close/>
                </a:path>
              </a:pathLst>
            </a:custGeom>
            <a:solidFill>
              <a:srgbClr val="FAC41D"/>
            </a:solidFill>
          </p:spPr>
        </p:sp>
      </p:grpSp>
      <p:sp>
        <p:nvSpPr>
          <p:cNvPr id="22" name="TextBox 22"/>
          <p:cNvSpPr txBox="1"/>
          <p:nvPr/>
        </p:nvSpPr>
        <p:spPr>
          <a:xfrm rot="165098">
            <a:off x="3778513" y="4507764"/>
            <a:ext cx="2981607" cy="557551"/>
          </a:xfrm>
          <a:prstGeom prst="rect">
            <a:avLst/>
          </a:prstGeom>
        </p:spPr>
        <p:txBody>
          <a:bodyPr lIns="0" tIns="0" rIns="0" bIns="0" rtlCol="0" anchor="t">
            <a:spAutoFit/>
          </a:bodyPr>
          <a:lstStyle/>
          <a:p>
            <a:pPr algn="ctr">
              <a:lnSpc>
                <a:spcPts val="4608"/>
              </a:lnSpc>
            </a:pPr>
            <a:r>
              <a:rPr lang="he-IL" sz="4800" b="1" spc="55">
                <a:solidFill>
                  <a:srgbClr val="000000"/>
                </a:solidFill>
                <a:latin typeface="Artzisraelisns Bold"/>
                <a:ea typeface="Artzisraelisns Bold"/>
                <a:cs typeface="Artzisraelisns Bold"/>
                <a:sym typeface="Artzisraelisns Bold"/>
                <a:rtl/>
              </a:rPr>
              <a:t>מ</a:t>
            </a:r>
            <a:r>
              <a:rPr lang="he-IL" sz="4800" spc="55">
                <a:solidFill>
                  <a:srgbClr val="808080"/>
                </a:solidFill>
                <a:latin typeface="Artzisraelisns"/>
                <a:ea typeface="Artzisraelisns"/>
                <a:cs typeface="Artzisraelisns"/>
                <a:sym typeface="Artzisraelisns"/>
                <a:rtl/>
              </a:rPr>
              <a:t>שמעות</a:t>
            </a:r>
          </a:p>
        </p:txBody>
      </p:sp>
      <p:sp>
        <p:nvSpPr>
          <p:cNvPr id="23" name="TextBox 23"/>
          <p:cNvSpPr txBox="1"/>
          <p:nvPr/>
        </p:nvSpPr>
        <p:spPr>
          <a:xfrm>
            <a:off x="7526296" y="4387098"/>
            <a:ext cx="3653970" cy="1699099"/>
          </a:xfrm>
          <a:prstGeom prst="rect">
            <a:avLst/>
          </a:prstGeom>
        </p:spPr>
        <p:txBody>
          <a:bodyPr lIns="0" tIns="0" rIns="0" bIns="0" rtlCol="0" anchor="t">
            <a:spAutoFit/>
          </a:bodyPr>
          <a:lstStyle/>
          <a:p>
            <a:pPr algn="ctr" rtl="1">
              <a:lnSpc>
                <a:spcPts val="6912"/>
              </a:lnSpc>
            </a:pPr>
            <a:r>
              <a:rPr lang="he-IL" sz="7200" b="1" spc="83">
                <a:solidFill>
                  <a:srgbClr val="000000"/>
                </a:solidFill>
                <a:latin typeface="Artzisraelisns Bold"/>
                <a:ea typeface="Artzisraelisns Bold"/>
                <a:cs typeface="Artzisraelisns Bold"/>
                <a:sym typeface="Artzisraelisns Bold"/>
                <a:rtl/>
              </a:rPr>
              <a:t>את"ם</a:t>
            </a:r>
          </a:p>
          <a:p>
            <a:pPr algn="ctr" rtl="1">
              <a:lnSpc>
                <a:spcPts val="6912"/>
              </a:lnSpc>
            </a:pPr>
            <a:r>
              <a:rPr lang="he-IL" sz="7200" b="1" spc="83">
                <a:solidFill>
                  <a:srgbClr val="000000"/>
                </a:solidFill>
                <a:latin typeface="Artzisraelisns Bold"/>
                <a:ea typeface="Artzisraelisns Bold"/>
                <a:cs typeface="Artzisraelisns Bold"/>
                <a:sym typeface="Artzisraelisns Bold"/>
                <a:rtl/>
              </a:rPr>
              <a:t>שמ"ש</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2BFA1E-8B78-1D1A-8DA7-E7539EC22A54}"/>
            </a:ext>
          </a:extLst>
        </p:cNvPr>
        <p:cNvGrpSpPr/>
        <p:nvPr/>
      </p:nvGrpSpPr>
      <p:grpSpPr>
        <a:xfrm>
          <a:off x="0" y="0"/>
          <a:ext cx="0" cy="0"/>
          <a:chOff x="0" y="0"/>
          <a:chExt cx="0" cy="0"/>
        </a:xfrm>
      </p:grpSpPr>
      <p:grpSp>
        <p:nvGrpSpPr>
          <p:cNvPr id="9" name="Group 10">
            <a:extLst>
              <a:ext uri="{FF2B5EF4-FFF2-40B4-BE49-F238E27FC236}">
                <a16:creationId xmlns:a16="http://schemas.microsoft.com/office/drawing/2014/main" id="{5C9D24BE-83D1-4834-839C-300F2D90C394}"/>
              </a:ext>
            </a:extLst>
          </p:cNvPr>
          <p:cNvGrpSpPr/>
          <p:nvPr/>
        </p:nvGrpSpPr>
        <p:grpSpPr>
          <a:xfrm>
            <a:off x="12412742" y="4016570"/>
            <a:ext cx="5341778" cy="4011800"/>
            <a:chOff x="0" y="0"/>
            <a:chExt cx="6182550" cy="4136688"/>
          </a:xfrm>
        </p:grpSpPr>
        <p:sp>
          <p:nvSpPr>
            <p:cNvPr id="12" name="Freeform 11">
              <a:extLst>
                <a:ext uri="{FF2B5EF4-FFF2-40B4-BE49-F238E27FC236}">
                  <a16:creationId xmlns:a16="http://schemas.microsoft.com/office/drawing/2014/main" id="{3C93C898-C0D0-33DB-2893-A5416920188F}"/>
                </a:ext>
              </a:extLst>
            </p:cNvPr>
            <p:cNvSpPr/>
            <p:nvPr/>
          </p:nvSpPr>
          <p:spPr>
            <a:xfrm rot="5400000">
              <a:off x="1022931" y="-1022931"/>
              <a:ext cx="4136688" cy="6182550"/>
            </a:xfrm>
            <a:custGeom>
              <a:avLst/>
              <a:gdLst/>
              <a:ahLst/>
              <a:cxnLst/>
              <a:rect l="l" t="t" r="r" b="b"/>
              <a:pathLst>
                <a:path w="4136688" h="6182550">
                  <a:moveTo>
                    <a:pt x="0" y="0"/>
                  </a:moveTo>
                  <a:lnTo>
                    <a:pt x="4136688" y="0"/>
                  </a:lnTo>
                  <a:lnTo>
                    <a:pt x="4136688" y="6182550"/>
                  </a:lnTo>
                  <a:lnTo>
                    <a:pt x="0" y="618255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algn="ctr" defTabSz="1371600" rtl="1">
                <a:defRPr/>
              </a:pPr>
              <a:endParaRPr lang="he-IL" sz="4200"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
          <p:nvSpPr>
            <p:cNvPr id="15" name="Freeform 12">
              <a:extLst>
                <a:ext uri="{FF2B5EF4-FFF2-40B4-BE49-F238E27FC236}">
                  <a16:creationId xmlns:a16="http://schemas.microsoft.com/office/drawing/2014/main" id="{6AA761DC-26A6-978B-D846-5476583954D1}"/>
                </a:ext>
              </a:extLst>
            </p:cNvPr>
            <p:cNvSpPr/>
            <p:nvPr/>
          </p:nvSpPr>
          <p:spPr>
            <a:xfrm>
              <a:off x="5349120" y="157043"/>
              <a:ext cx="625717" cy="561581"/>
            </a:xfrm>
            <a:custGeom>
              <a:avLst/>
              <a:gdLst/>
              <a:ahLst/>
              <a:cxnLst/>
              <a:rect l="l" t="t" r="r" b="b"/>
              <a:pathLst>
                <a:path w="625717" h="561581">
                  <a:moveTo>
                    <a:pt x="0" y="0"/>
                  </a:moveTo>
                  <a:lnTo>
                    <a:pt x="625717" y="0"/>
                  </a:lnTo>
                  <a:lnTo>
                    <a:pt x="625717" y="561580"/>
                  </a:lnTo>
                  <a:lnTo>
                    <a:pt x="0" y="561580"/>
                  </a:lnTo>
                  <a:lnTo>
                    <a:pt x="0" y="0"/>
                  </a:lnTo>
                  <a:close/>
                </a:path>
              </a:pathLst>
            </a:custGeom>
            <a:blipFill>
              <a:blip r:embed="rId5"/>
              <a:stretch>
                <a:fillRect/>
              </a:stretch>
            </a:blipFill>
          </p:spPr>
          <p:txBody>
            <a:bodyPr/>
            <a:lstStyle/>
            <a:p>
              <a:pPr algn="ctr" defTabSz="1371600" rtl="1">
                <a:defRPr/>
              </a:pPr>
              <a:endParaRPr lang="he-IL" sz="420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
          <p:nvSpPr>
            <p:cNvPr id="16" name="Freeform 13">
              <a:extLst>
                <a:ext uri="{FF2B5EF4-FFF2-40B4-BE49-F238E27FC236}">
                  <a16:creationId xmlns:a16="http://schemas.microsoft.com/office/drawing/2014/main" id="{B9873864-7392-F6DC-96F0-8DE57A0943F5}"/>
                </a:ext>
              </a:extLst>
            </p:cNvPr>
            <p:cNvSpPr/>
            <p:nvPr/>
          </p:nvSpPr>
          <p:spPr>
            <a:xfrm flipH="1" flipV="1">
              <a:off x="207713" y="3418065"/>
              <a:ext cx="625717" cy="561581"/>
            </a:xfrm>
            <a:custGeom>
              <a:avLst/>
              <a:gdLst/>
              <a:ahLst/>
              <a:cxnLst/>
              <a:rect l="l" t="t" r="r" b="b"/>
              <a:pathLst>
                <a:path w="625717" h="561581">
                  <a:moveTo>
                    <a:pt x="625717" y="561580"/>
                  </a:moveTo>
                  <a:lnTo>
                    <a:pt x="0" y="561580"/>
                  </a:lnTo>
                  <a:lnTo>
                    <a:pt x="0" y="0"/>
                  </a:lnTo>
                  <a:lnTo>
                    <a:pt x="625717" y="0"/>
                  </a:lnTo>
                  <a:lnTo>
                    <a:pt x="625717" y="561580"/>
                  </a:lnTo>
                  <a:close/>
                </a:path>
              </a:pathLst>
            </a:custGeom>
            <a:blipFill>
              <a:blip r:embed="rId5"/>
              <a:stretch>
                <a:fillRect/>
              </a:stretch>
            </a:blipFill>
          </p:spPr>
          <p:txBody>
            <a:bodyPr/>
            <a:lstStyle/>
            <a:p>
              <a:pPr algn="ctr" defTabSz="1371600" rtl="1">
                <a:defRPr/>
              </a:pPr>
              <a:endParaRPr lang="he-IL" sz="420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grpSp>
      <p:grpSp>
        <p:nvGrpSpPr>
          <p:cNvPr id="17" name="Group 10">
            <a:extLst>
              <a:ext uri="{FF2B5EF4-FFF2-40B4-BE49-F238E27FC236}">
                <a16:creationId xmlns:a16="http://schemas.microsoft.com/office/drawing/2014/main" id="{83C83B33-A26E-ACFE-7159-B52FFA30DB9D}"/>
              </a:ext>
            </a:extLst>
          </p:cNvPr>
          <p:cNvGrpSpPr/>
          <p:nvPr/>
        </p:nvGrpSpPr>
        <p:grpSpPr>
          <a:xfrm>
            <a:off x="6506437" y="4074428"/>
            <a:ext cx="5341778" cy="4011800"/>
            <a:chOff x="0" y="0"/>
            <a:chExt cx="6182550" cy="4136688"/>
          </a:xfrm>
        </p:grpSpPr>
        <p:sp>
          <p:nvSpPr>
            <p:cNvPr id="22" name="Freeform 11">
              <a:extLst>
                <a:ext uri="{FF2B5EF4-FFF2-40B4-BE49-F238E27FC236}">
                  <a16:creationId xmlns:a16="http://schemas.microsoft.com/office/drawing/2014/main" id="{BC247490-3E87-32D2-10B9-4BDA05133ECB}"/>
                </a:ext>
              </a:extLst>
            </p:cNvPr>
            <p:cNvSpPr/>
            <p:nvPr/>
          </p:nvSpPr>
          <p:spPr>
            <a:xfrm rot="5400000">
              <a:off x="1022931" y="-1022931"/>
              <a:ext cx="4136688" cy="6182550"/>
            </a:xfrm>
            <a:custGeom>
              <a:avLst/>
              <a:gdLst/>
              <a:ahLst/>
              <a:cxnLst/>
              <a:rect l="l" t="t" r="r" b="b"/>
              <a:pathLst>
                <a:path w="4136688" h="6182550">
                  <a:moveTo>
                    <a:pt x="0" y="0"/>
                  </a:moveTo>
                  <a:lnTo>
                    <a:pt x="4136688" y="0"/>
                  </a:lnTo>
                  <a:lnTo>
                    <a:pt x="4136688" y="6182550"/>
                  </a:lnTo>
                  <a:lnTo>
                    <a:pt x="0" y="618255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algn="ctr" defTabSz="1371600" rtl="1">
                <a:defRPr/>
              </a:pPr>
              <a:endParaRPr lang="he-IL" sz="4200"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
          <p:nvSpPr>
            <p:cNvPr id="23" name="Freeform 12">
              <a:extLst>
                <a:ext uri="{FF2B5EF4-FFF2-40B4-BE49-F238E27FC236}">
                  <a16:creationId xmlns:a16="http://schemas.microsoft.com/office/drawing/2014/main" id="{11B258A8-3527-933C-1303-2882DA5F9FDD}"/>
                </a:ext>
              </a:extLst>
            </p:cNvPr>
            <p:cNvSpPr/>
            <p:nvPr/>
          </p:nvSpPr>
          <p:spPr>
            <a:xfrm>
              <a:off x="5349120" y="157043"/>
              <a:ext cx="625717" cy="561581"/>
            </a:xfrm>
            <a:custGeom>
              <a:avLst/>
              <a:gdLst/>
              <a:ahLst/>
              <a:cxnLst/>
              <a:rect l="l" t="t" r="r" b="b"/>
              <a:pathLst>
                <a:path w="625717" h="561581">
                  <a:moveTo>
                    <a:pt x="0" y="0"/>
                  </a:moveTo>
                  <a:lnTo>
                    <a:pt x="625717" y="0"/>
                  </a:lnTo>
                  <a:lnTo>
                    <a:pt x="625717" y="561580"/>
                  </a:lnTo>
                  <a:lnTo>
                    <a:pt x="0" y="561580"/>
                  </a:lnTo>
                  <a:lnTo>
                    <a:pt x="0" y="0"/>
                  </a:lnTo>
                  <a:close/>
                </a:path>
              </a:pathLst>
            </a:custGeom>
            <a:blipFill>
              <a:blip r:embed="rId5"/>
              <a:stretch>
                <a:fillRect/>
              </a:stretch>
            </a:blipFill>
          </p:spPr>
          <p:txBody>
            <a:bodyPr/>
            <a:lstStyle/>
            <a:p>
              <a:pPr algn="ctr" defTabSz="1371600" rtl="1">
                <a:defRPr/>
              </a:pPr>
              <a:endParaRPr lang="he-IL" sz="420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
          <p:nvSpPr>
            <p:cNvPr id="24" name="Freeform 13">
              <a:extLst>
                <a:ext uri="{FF2B5EF4-FFF2-40B4-BE49-F238E27FC236}">
                  <a16:creationId xmlns:a16="http://schemas.microsoft.com/office/drawing/2014/main" id="{69BBDF81-E279-0114-F3FE-42D454FE7BF5}"/>
                </a:ext>
              </a:extLst>
            </p:cNvPr>
            <p:cNvSpPr/>
            <p:nvPr/>
          </p:nvSpPr>
          <p:spPr>
            <a:xfrm flipH="1" flipV="1">
              <a:off x="207713" y="3418065"/>
              <a:ext cx="625717" cy="561581"/>
            </a:xfrm>
            <a:custGeom>
              <a:avLst/>
              <a:gdLst/>
              <a:ahLst/>
              <a:cxnLst/>
              <a:rect l="l" t="t" r="r" b="b"/>
              <a:pathLst>
                <a:path w="625717" h="561581">
                  <a:moveTo>
                    <a:pt x="625717" y="561580"/>
                  </a:moveTo>
                  <a:lnTo>
                    <a:pt x="0" y="561580"/>
                  </a:lnTo>
                  <a:lnTo>
                    <a:pt x="0" y="0"/>
                  </a:lnTo>
                  <a:lnTo>
                    <a:pt x="625717" y="0"/>
                  </a:lnTo>
                  <a:lnTo>
                    <a:pt x="625717" y="561580"/>
                  </a:lnTo>
                  <a:close/>
                </a:path>
              </a:pathLst>
            </a:custGeom>
            <a:blipFill>
              <a:blip r:embed="rId5"/>
              <a:stretch>
                <a:fillRect/>
              </a:stretch>
            </a:blipFill>
          </p:spPr>
          <p:txBody>
            <a:bodyPr/>
            <a:lstStyle/>
            <a:p>
              <a:pPr algn="ctr" defTabSz="1371600" rtl="1">
                <a:defRPr/>
              </a:pPr>
              <a:endParaRPr lang="he-IL" sz="420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grpSp>
      <p:grpSp>
        <p:nvGrpSpPr>
          <p:cNvPr id="25" name="Group 10">
            <a:extLst>
              <a:ext uri="{FF2B5EF4-FFF2-40B4-BE49-F238E27FC236}">
                <a16:creationId xmlns:a16="http://schemas.microsoft.com/office/drawing/2014/main" id="{D2A22486-0286-FFB3-8829-EB4A07361B67}"/>
              </a:ext>
            </a:extLst>
          </p:cNvPr>
          <p:cNvGrpSpPr/>
          <p:nvPr/>
        </p:nvGrpSpPr>
        <p:grpSpPr>
          <a:xfrm>
            <a:off x="536418" y="4016570"/>
            <a:ext cx="5341778" cy="4011800"/>
            <a:chOff x="0" y="0"/>
            <a:chExt cx="6182550" cy="4136688"/>
          </a:xfrm>
        </p:grpSpPr>
        <p:sp>
          <p:nvSpPr>
            <p:cNvPr id="26" name="Freeform 11">
              <a:extLst>
                <a:ext uri="{FF2B5EF4-FFF2-40B4-BE49-F238E27FC236}">
                  <a16:creationId xmlns:a16="http://schemas.microsoft.com/office/drawing/2014/main" id="{8DEF873B-95DE-FB40-A918-5FA55FDD89B8}"/>
                </a:ext>
              </a:extLst>
            </p:cNvPr>
            <p:cNvSpPr/>
            <p:nvPr/>
          </p:nvSpPr>
          <p:spPr>
            <a:xfrm rot="5400000">
              <a:off x="1022931" y="-1022931"/>
              <a:ext cx="4136688" cy="6182550"/>
            </a:xfrm>
            <a:custGeom>
              <a:avLst/>
              <a:gdLst/>
              <a:ahLst/>
              <a:cxnLst/>
              <a:rect l="l" t="t" r="r" b="b"/>
              <a:pathLst>
                <a:path w="4136688" h="6182550">
                  <a:moveTo>
                    <a:pt x="0" y="0"/>
                  </a:moveTo>
                  <a:lnTo>
                    <a:pt x="4136688" y="0"/>
                  </a:lnTo>
                  <a:lnTo>
                    <a:pt x="4136688" y="6182550"/>
                  </a:lnTo>
                  <a:lnTo>
                    <a:pt x="0" y="618255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algn="ctr" defTabSz="1371600" rtl="1">
                <a:defRPr/>
              </a:pPr>
              <a:endParaRPr lang="he-IL" sz="4200"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
          <p:nvSpPr>
            <p:cNvPr id="27" name="Freeform 12">
              <a:extLst>
                <a:ext uri="{FF2B5EF4-FFF2-40B4-BE49-F238E27FC236}">
                  <a16:creationId xmlns:a16="http://schemas.microsoft.com/office/drawing/2014/main" id="{13B72298-7A5E-D5BB-B62A-5B6BE0400908}"/>
                </a:ext>
              </a:extLst>
            </p:cNvPr>
            <p:cNvSpPr/>
            <p:nvPr/>
          </p:nvSpPr>
          <p:spPr>
            <a:xfrm>
              <a:off x="5349120" y="157043"/>
              <a:ext cx="625717" cy="561581"/>
            </a:xfrm>
            <a:custGeom>
              <a:avLst/>
              <a:gdLst/>
              <a:ahLst/>
              <a:cxnLst/>
              <a:rect l="l" t="t" r="r" b="b"/>
              <a:pathLst>
                <a:path w="625717" h="561581">
                  <a:moveTo>
                    <a:pt x="0" y="0"/>
                  </a:moveTo>
                  <a:lnTo>
                    <a:pt x="625717" y="0"/>
                  </a:lnTo>
                  <a:lnTo>
                    <a:pt x="625717" y="561580"/>
                  </a:lnTo>
                  <a:lnTo>
                    <a:pt x="0" y="561580"/>
                  </a:lnTo>
                  <a:lnTo>
                    <a:pt x="0" y="0"/>
                  </a:lnTo>
                  <a:close/>
                </a:path>
              </a:pathLst>
            </a:custGeom>
            <a:blipFill>
              <a:blip r:embed="rId5"/>
              <a:stretch>
                <a:fillRect/>
              </a:stretch>
            </a:blipFill>
          </p:spPr>
          <p:txBody>
            <a:bodyPr/>
            <a:lstStyle/>
            <a:p>
              <a:pPr algn="ctr" defTabSz="1371600" rtl="1">
                <a:defRPr/>
              </a:pPr>
              <a:endParaRPr lang="he-IL" sz="420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
          <p:nvSpPr>
            <p:cNvPr id="28" name="Freeform 13">
              <a:extLst>
                <a:ext uri="{FF2B5EF4-FFF2-40B4-BE49-F238E27FC236}">
                  <a16:creationId xmlns:a16="http://schemas.microsoft.com/office/drawing/2014/main" id="{0000C324-88AB-8733-EE99-BBFC55118A61}"/>
                </a:ext>
              </a:extLst>
            </p:cNvPr>
            <p:cNvSpPr/>
            <p:nvPr/>
          </p:nvSpPr>
          <p:spPr>
            <a:xfrm flipH="1" flipV="1">
              <a:off x="207713" y="3418065"/>
              <a:ext cx="625717" cy="561581"/>
            </a:xfrm>
            <a:custGeom>
              <a:avLst/>
              <a:gdLst/>
              <a:ahLst/>
              <a:cxnLst/>
              <a:rect l="l" t="t" r="r" b="b"/>
              <a:pathLst>
                <a:path w="625717" h="561581">
                  <a:moveTo>
                    <a:pt x="625717" y="561580"/>
                  </a:moveTo>
                  <a:lnTo>
                    <a:pt x="0" y="561580"/>
                  </a:lnTo>
                  <a:lnTo>
                    <a:pt x="0" y="0"/>
                  </a:lnTo>
                  <a:lnTo>
                    <a:pt x="625717" y="0"/>
                  </a:lnTo>
                  <a:lnTo>
                    <a:pt x="625717" y="561580"/>
                  </a:lnTo>
                  <a:close/>
                </a:path>
              </a:pathLst>
            </a:custGeom>
            <a:blipFill>
              <a:blip r:embed="rId5"/>
              <a:stretch>
                <a:fillRect/>
              </a:stretch>
            </a:blipFill>
          </p:spPr>
          <p:txBody>
            <a:bodyPr/>
            <a:lstStyle/>
            <a:p>
              <a:pPr algn="ctr" defTabSz="1371600" rtl="1">
                <a:defRPr/>
              </a:pPr>
              <a:endParaRPr lang="he-IL" sz="420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grpSp>
      <p:sp>
        <p:nvSpPr>
          <p:cNvPr id="43" name="תיבת טקסט 42">
            <a:extLst>
              <a:ext uri="{FF2B5EF4-FFF2-40B4-BE49-F238E27FC236}">
                <a16:creationId xmlns:a16="http://schemas.microsoft.com/office/drawing/2014/main" id="{1C661C14-6303-EDB2-34FB-8A9C1F5C4218}"/>
              </a:ext>
            </a:extLst>
          </p:cNvPr>
          <p:cNvSpPr txBox="1"/>
          <p:nvPr/>
        </p:nvSpPr>
        <p:spPr>
          <a:xfrm>
            <a:off x="12412742" y="4415747"/>
            <a:ext cx="5294597" cy="2669962"/>
          </a:xfrm>
          <a:prstGeom prst="rect">
            <a:avLst/>
          </a:prstGeom>
          <a:noFill/>
        </p:spPr>
        <p:txBody>
          <a:bodyPr wrap="square">
            <a:spAutoFit/>
          </a:bodyPr>
          <a:lstStyle/>
          <a:p>
            <a:pPr algn="ctr" rtl="1">
              <a:lnSpc>
                <a:spcPts val="6719"/>
              </a:lnSpc>
              <a:spcBef>
                <a:spcPct val="0"/>
              </a:spcBef>
            </a:pPr>
            <a:r>
              <a:rPr lang="he-IL" sz="4400" spc="55" dirty="0">
                <a:solidFill>
                  <a:srgbClr val="000000"/>
                </a:solidFill>
                <a:latin typeface="Artzisraelisns"/>
                <a:ea typeface="Artzisraelisns"/>
                <a:cs typeface="Artzisraelisns"/>
                <a:sym typeface="Artzisraelisns"/>
                <a:rtl/>
              </a:rPr>
              <a:t>דמות שאני </a:t>
            </a:r>
            <a:r>
              <a:rPr lang="he-IL" sz="4400" spc="55" dirty="0" err="1">
                <a:solidFill>
                  <a:srgbClr val="000000"/>
                </a:solidFill>
                <a:latin typeface="Artzisraelisns"/>
                <a:ea typeface="Artzisraelisns"/>
                <a:cs typeface="Artzisraelisns"/>
                <a:sym typeface="Artzisraelisns"/>
                <a:rtl/>
              </a:rPr>
              <a:t>נותנ</a:t>
            </a:r>
            <a:r>
              <a:rPr lang="he-IL" sz="4400" spc="55" dirty="0">
                <a:solidFill>
                  <a:srgbClr val="000000"/>
                </a:solidFill>
                <a:latin typeface="Artzisraelisns"/>
                <a:ea typeface="Artzisraelisns"/>
                <a:cs typeface="Artzisraelisns"/>
                <a:sym typeface="Artzisraelisns"/>
                <a:rtl/>
              </a:rPr>
              <a:t>/ת בה אמון ואני יכול/ה לסמוך עליה בימים אלה</a:t>
            </a:r>
          </a:p>
        </p:txBody>
      </p:sp>
      <p:sp>
        <p:nvSpPr>
          <p:cNvPr id="47" name="תיבת טקסט 46">
            <a:extLst>
              <a:ext uri="{FF2B5EF4-FFF2-40B4-BE49-F238E27FC236}">
                <a16:creationId xmlns:a16="http://schemas.microsoft.com/office/drawing/2014/main" id="{23D06A66-5DD9-A126-74F9-12260DBCBBDE}"/>
              </a:ext>
            </a:extLst>
          </p:cNvPr>
          <p:cNvSpPr txBox="1"/>
          <p:nvPr/>
        </p:nvSpPr>
        <p:spPr>
          <a:xfrm>
            <a:off x="6831019" y="4576624"/>
            <a:ext cx="4749989" cy="2624436"/>
          </a:xfrm>
          <a:prstGeom prst="rect">
            <a:avLst/>
          </a:prstGeom>
          <a:noFill/>
        </p:spPr>
        <p:txBody>
          <a:bodyPr wrap="square">
            <a:spAutoFit/>
          </a:bodyPr>
          <a:lstStyle/>
          <a:p>
            <a:pPr algn="ctr" rtl="1">
              <a:lnSpc>
                <a:spcPts val="6719"/>
              </a:lnSpc>
              <a:spcBef>
                <a:spcPct val="0"/>
              </a:spcBef>
            </a:pPr>
            <a:r>
              <a:rPr lang="he-IL" sz="4400" spc="55" dirty="0">
                <a:solidFill>
                  <a:srgbClr val="000000"/>
                </a:solidFill>
                <a:latin typeface="Artzisraelisns"/>
                <a:ea typeface="Artzisraelisns"/>
                <a:cs typeface="Artzisraelisns"/>
                <a:sym typeface="Artzisraelisns"/>
                <a:rtl/>
              </a:rPr>
              <a:t>מי נותן בי אמון, </a:t>
            </a:r>
          </a:p>
          <a:p>
            <a:pPr algn="ctr" rtl="1">
              <a:lnSpc>
                <a:spcPts val="6719"/>
              </a:lnSpc>
              <a:spcBef>
                <a:spcPct val="0"/>
              </a:spcBef>
            </a:pPr>
            <a:r>
              <a:rPr lang="he-IL" sz="4400" spc="55" dirty="0">
                <a:solidFill>
                  <a:srgbClr val="000000"/>
                </a:solidFill>
                <a:latin typeface="Artzisraelisns"/>
                <a:ea typeface="Artzisraelisns"/>
                <a:cs typeface="Artzisraelisns"/>
                <a:sym typeface="Artzisraelisns"/>
                <a:rtl/>
              </a:rPr>
              <a:t>ומה בי מאפשר לו </a:t>
            </a:r>
          </a:p>
          <a:p>
            <a:pPr algn="ctr" rtl="1">
              <a:lnSpc>
                <a:spcPts val="6719"/>
              </a:lnSpc>
              <a:spcBef>
                <a:spcPct val="0"/>
              </a:spcBef>
            </a:pPr>
            <a:r>
              <a:rPr lang="he-IL" sz="4400" spc="55" dirty="0">
                <a:solidFill>
                  <a:srgbClr val="000000"/>
                </a:solidFill>
                <a:latin typeface="Artzisraelisns"/>
                <a:ea typeface="Artzisraelisns"/>
                <a:cs typeface="Artzisraelisns"/>
                <a:sym typeface="Artzisraelisns"/>
                <a:rtl/>
              </a:rPr>
              <a:t>את זה?</a:t>
            </a:r>
          </a:p>
        </p:txBody>
      </p:sp>
      <p:sp>
        <p:nvSpPr>
          <p:cNvPr id="51" name="תיבת טקסט 50">
            <a:extLst>
              <a:ext uri="{FF2B5EF4-FFF2-40B4-BE49-F238E27FC236}">
                <a16:creationId xmlns:a16="http://schemas.microsoft.com/office/drawing/2014/main" id="{35C504CF-1D9D-4D90-70F4-55C92E6AC710}"/>
              </a:ext>
            </a:extLst>
          </p:cNvPr>
          <p:cNvSpPr txBox="1"/>
          <p:nvPr/>
        </p:nvSpPr>
        <p:spPr>
          <a:xfrm>
            <a:off x="724826" y="4599769"/>
            <a:ext cx="4569454" cy="1765227"/>
          </a:xfrm>
          <a:prstGeom prst="rect">
            <a:avLst/>
          </a:prstGeom>
          <a:noFill/>
        </p:spPr>
        <p:txBody>
          <a:bodyPr wrap="square">
            <a:spAutoFit/>
          </a:bodyPr>
          <a:lstStyle/>
          <a:p>
            <a:pPr algn="ctr" rtl="1">
              <a:lnSpc>
                <a:spcPts val="6719"/>
              </a:lnSpc>
              <a:spcBef>
                <a:spcPct val="0"/>
              </a:spcBef>
            </a:pPr>
            <a:r>
              <a:rPr lang="he-IL" sz="4400" spc="55" dirty="0">
                <a:solidFill>
                  <a:srgbClr val="000000"/>
                </a:solidFill>
                <a:latin typeface="Artzisraelisns"/>
                <a:ea typeface="Artzisraelisns"/>
                <a:cs typeface="Artzisraelisns"/>
                <a:sym typeface="Artzisraelisns"/>
                <a:rtl/>
              </a:rPr>
              <a:t>בחזרה הביתה אני סומך/סומכת על...</a:t>
            </a:r>
          </a:p>
        </p:txBody>
      </p:sp>
      <p:sp>
        <p:nvSpPr>
          <p:cNvPr id="38" name="TextBox 2"/>
          <p:cNvSpPr txBox="1"/>
          <p:nvPr/>
        </p:nvSpPr>
        <p:spPr>
          <a:xfrm>
            <a:off x="533400" y="3404235"/>
            <a:ext cx="17068800" cy="859210"/>
          </a:xfrm>
          <a:prstGeom prst="rect">
            <a:avLst/>
          </a:prstGeom>
        </p:spPr>
        <p:txBody>
          <a:bodyPr wrap="square" lIns="0" tIns="0" rIns="0" bIns="0" rtlCol="0" anchor="t">
            <a:spAutoFit/>
          </a:bodyPr>
          <a:lstStyle/>
          <a:p>
            <a:pPr algn="ctr" rtl="1">
              <a:lnSpc>
                <a:spcPts val="6719"/>
              </a:lnSpc>
              <a:spcBef>
                <a:spcPct val="0"/>
              </a:spcBef>
            </a:pPr>
            <a:r>
              <a:rPr lang="he-IL" sz="4800" spc="55" dirty="0">
                <a:solidFill>
                  <a:srgbClr val="000000"/>
                </a:solidFill>
                <a:latin typeface="Artzisraelisns"/>
                <a:ea typeface="Artzisraelisns"/>
                <a:cs typeface="Artzisraelisns"/>
                <a:sym typeface="Artzisraelisns"/>
                <a:rtl/>
              </a:rPr>
              <a:t>·</a:t>
            </a:r>
          </a:p>
        </p:txBody>
      </p:sp>
      <p:sp>
        <p:nvSpPr>
          <p:cNvPr id="39" name="Freeform 3"/>
          <p:cNvSpPr/>
          <p:nvPr/>
        </p:nvSpPr>
        <p:spPr>
          <a:xfrm>
            <a:off x="11523773" y="232255"/>
            <a:ext cx="7315200" cy="1563624"/>
          </a:xfrm>
          <a:custGeom>
            <a:avLst/>
            <a:gdLst/>
            <a:ahLst/>
            <a:cxnLst/>
            <a:rect l="l" t="t" r="r" b="b"/>
            <a:pathLst>
              <a:path w="7315200" h="1563624">
                <a:moveTo>
                  <a:pt x="0" y="0"/>
                </a:moveTo>
                <a:lnTo>
                  <a:pt x="7315200" y="0"/>
                </a:lnTo>
                <a:lnTo>
                  <a:pt x="7315200" y="1563624"/>
                </a:lnTo>
                <a:lnTo>
                  <a:pt x="0" y="156362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40" name="Freeform 4"/>
          <p:cNvSpPr/>
          <p:nvPr/>
        </p:nvSpPr>
        <p:spPr>
          <a:xfrm>
            <a:off x="858963" y="414963"/>
            <a:ext cx="3262486" cy="3295440"/>
          </a:xfrm>
          <a:custGeom>
            <a:avLst/>
            <a:gdLst/>
            <a:ahLst/>
            <a:cxnLst/>
            <a:rect l="l" t="t" r="r" b="b"/>
            <a:pathLst>
              <a:path w="3262486" h="3295440">
                <a:moveTo>
                  <a:pt x="0" y="0"/>
                </a:moveTo>
                <a:lnTo>
                  <a:pt x="3262486" y="0"/>
                </a:lnTo>
                <a:lnTo>
                  <a:pt x="3262486" y="3295440"/>
                </a:lnTo>
                <a:lnTo>
                  <a:pt x="0" y="329544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41" name="TextBox 5"/>
          <p:cNvSpPr txBox="1"/>
          <p:nvPr/>
        </p:nvSpPr>
        <p:spPr>
          <a:xfrm>
            <a:off x="1348740" y="650557"/>
            <a:ext cx="15590520" cy="936795"/>
          </a:xfrm>
          <a:prstGeom prst="rect">
            <a:avLst/>
          </a:prstGeom>
        </p:spPr>
        <p:txBody>
          <a:bodyPr lIns="0" tIns="0" rIns="0" bIns="0" rtlCol="0" anchor="t">
            <a:spAutoFit/>
          </a:bodyPr>
          <a:lstStyle/>
          <a:p>
            <a:pPr algn="r">
              <a:lnSpc>
                <a:spcPts val="7128"/>
              </a:lnSpc>
            </a:pPr>
            <a:r>
              <a:rPr lang="he-IL" sz="6600" spc="-161" dirty="0">
                <a:solidFill>
                  <a:srgbClr val="000000"/>
                </a:solidFill>
                <a:latin typeface="Artzisraelisns Light"/>
                <a:ea typeface="Artzisraelisns Light"/>
                <a:cs typeface="Artzisraelisns Light"/>
                <a:sym typeface="Artzisraelisns Light"/>
                <a:rtl/>
              </a:rPr>
              <a:t>אמון</a:t>
            </a:r>
          </a:p>
        </p:txBody>
      </p:sp>
    </p:spTree>
    <p:extLst>
      <p:ext uri="{BB962C8B-B14F-4D97-AF65-F5344CB8AC3E}">
        <p14:creationId xmlns:p14="http://schemas.microsoft.com/office/powerpoint/2010/main" val="19880304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784</TotalTime>
  <Words>775</Words>
  <Application>Microsoft Office PowerPoint</Application>
  <PresentationFormat>מותאם אישית</PresentationFormat>
  <Paragraphs>120</Paragraphs>
  <Slides>17</Slides>
  <Notes>12</Notes>
  <HiddenSlides>0</HiddenSlides>
  <MMClips>0</MMClips>
  <ScaleCrop>false</ScaleCrop>
  <HeadingPairs>
    <vt:vector size="6" baseType="variant">
      <vt:variant>
        <vt:lpstr>גופנים בשימוש</vt:lpstr>
      </vt:variant>
      <vt:variant>
        <vt:i4>8</vt:i4>
      </vt:variant>
      <vt:variant>
        <vt:lpstr>ערכת נושא</vt:lpstr>
      </vt:variant>
      <vt:variant>
        <vt:i4>1</vt:i4>
      </vt:variant>
      <vt:variant>
        <vt:lpstr>כותרות שקופיות</vt:lpstr>
      </vt:variant>
      <vt:variant>
        <vt:i4>17</vt:i4>
      </vt:variant>
    </vt:vector>
  </HeadingPairs>
  <TitlesOfParts>
    <vt:vector size="26" baseType="lpstr">
      <vt:lpstr>Arial</vt:lpstr>
      <vt:lpstr>Aptos</vt:lpstr>
      <vt:lpstr>Matcon Bold</vt:lpstr>
      <vt:lpstr>Calibri</vt:lpstr>
      <vt:lpstr>Artzisraelisns</vt:lpstr>
      <vt:lpstr>Artzisraelisns Bold</vt:lpstr>
      <vt:lpstr>Heebo</vt:lpstr>
      <vt:lpstr>Artzisraelisns Light</vt:lpstr>
      <vt:lpstr>Office Theme</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משחק שמש.pptx</dc:title>
  <dc:creator>Administrator</dc:creator>
  <cp:lastModifiedBy>איריס וכטל</cp:lastModifiedBy>
  <cp:revision>34</cp:revision>
  <dcterms:created xsi:type="dcterms:W3CDTF">2006-08-16T00:00:00Z</dcterms:created>
  <dcterms:modified xsi:type="dcterms:W3CDTF">2025-02-26T09:09:39Z</dcterms:modified>
  <dc:identifier>DAGZSPQpbqk</dc:identifier>
</cp:coreProperties>
</file>