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47" r:id="rId2"/>
    <p:sldMasterId id="2147483763" r:id="rId3"/>
    <p:sldMasterId id="2147483775" r:id="rId4"/>
  </p:sldMasterIdLst>
  <p:notesMasterIdLst>
    <p:notesMasterId r:id="rId24"/>
  </p:notesMasterIdLst>
  <p:sldIdLst>
    <p:sldId id="3069" r:id="rId5"/>
    <p:sldId id="614" r:id="rId6"/>
    <p:sldId id="615" r:id="rId7"/>
    <p:sldId id="624" r:id="rId8"/>
    <p:sldId id="3031" r:id="rId9"/>
    <p:sldId id="3034" r:id="rId10"/>
    <p:sldId id="3051" r:id="rId11"/>
    <p:sldId id="3036" r:id="rId12"/>
    <p:sldId id="3047" r:id="rId13"/>
    <p:sldId id="3046" r:id="rId14"/>
    <p:sldId id="259" r:id="rId15"/>
    <p:sldId id="627" r:id="rId16"/>
    <p:sldId id="616" r:id="rId17"/>
    <p:sldId id="3041" r:id="rId18"/>
    <p:sldId id="272" r:id="rId19"/>
    <p:sldId id="3048" r:id="rId20"/>
    <p:sldId id="3049" r:id="rId21"/>
    <p:sldId id="3050" r:id="rId22"/>
    <p:sldId id="618" r:id="rId2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72D8AE-591E-6ECF-CC9E-68D98DC3CD2F}" name="Dafna Hadar Pecker" initials="" userId="873281f71de5b194" providerId="Windows Live"/>
  <p188:author id="{DC9A63D3-F978-C809-5A02-F391D21E2325}" name="דפנה הדר" initials="דה" userId="S::dafnaha@reali.org.il::4f419a13-f067-4491-a6c4-de657f92cbfb" providerId="AD"/>
  <p188:author id="{79134DDC-39B4-864C-D18D-9E3A43289265}" name="hadas cohen" initials="hc" userId="aaa066b9589937c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fna Hadar Pecker" initials="DH" lastIdx="27" clrIdx="0">
    <p:extLst>
      <p:ext uri="{19B8F6BF-5375-455C-9EA6-DF929625EA0E}">
        <p15:presenceInfo xmlns:p15="http://schemas.microsoft.com/office/powerpoint/2012/main" userId="873281f71de5b1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7F4"/>
    <a:srgbClr val="2F6665"/>
    <a:srgbClr val="E1DCE7"/>
    <a:srgbClr val="DCEAF7"/>
    <a:srgbClr val="648184"/>
    <a:srgbClr val="F3F3F3"/>
    <a:srgbClr val="F4F4F4"/>
    <a:srgbClr val="B9D6B3"/>
    <a:srgbClr val="BCD8E0"/>
    <a:srgbClr val="E0B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444" autoAdjust="0"/>
    <p:restoredTop sz="80912" autoAdjust="0"/>
  </p:normalViewPr>
  <p:slideViewPr>
    <p:cSldViewPr snapToGrid="0">
      <p:cViewPr varScale="1">
        <p:scale>
          <a:sx n="71" d="100"/>
          <a:sy n="71" d="100"/>
        </p:scale>
        <p:origin x="6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440191-91A2-4788-BCBD-2253ABC680C6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09FABA-6F11-4152-9F65-7E0FE3E5FE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131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hasapa.co.il/art.asp?id=3825-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ar-SA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هدف اللقاء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في ظل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ّ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 الفترة الم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ركّبة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 التي نعيشها كمجتمع وكأفراد، هناك قيمة كبيرة لتعزيز عمليات النمو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ّ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 الشخصي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ّ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 والاجتماعي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ّ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 من 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قلب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الأزم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ة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كما هو الحال في الطبيعة، يمكن للنمو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ّ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 أن يحدث عند الإنسان حتى من قلب الأزمات.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خلال اللقاء، سنسعى إلى توجيه أعضاء ا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لطاقم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 للتعر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ّ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ف على إمكاني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ّ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ة النمو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ّ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 من الأزمات، وتحديد العوامل التي تساهم في النمو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ّ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 والتطو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ّ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ر </a:t>
            </a:r>
            <a:endParaRPr kumimoji="0" lang="ar-J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" pitchFamily="2" charset="-79"/>
              <a:ea typeface="+mn-ea"/>
              <a:cs typeface="Heebo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خلال هذه الفترة، وتحديد خطوات صغيرة لتحفيز الحركة نحو النمو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ّ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itchFamily="2" charset="-79"/>
                <a:ea typeface="+mn-ea"/>
                <a:cs typeface="Heebo" pitchFamily="2" charset="-79"/>
              </a:rPr>
              <a:t>.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36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E8933-7348-5990-8D53-2A5CF3FBC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C0352EB-1432-009C-CA86-0580A136C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5DF1E8E-F29C-9969-FE3D-45334C5CA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شرح المصطلح:</a:t>
            </a: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سنشرح ما هي "الأزمة" ونذكر حالات أزمات مختلفة – مثل وفاة شخص قريب، حرب، كارثة طبيعية، فقدان وظيفة، طلاق، هجرة وغيرها.</a:t>
            </a: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سنشير إلى أنه بجانب الصعوبات المرتبطة بالتعامل مع الأزمة، يمكن أن تكون محركًا للنمو</a:t>
            </a:r>
            <a:r>
              <a:rPr kumimoji="0" 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، وأن</a:t>
            </a:r>
            <a:r>
              <a:rPr kumimoji="0" 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ه من خلال مواجهة التحد</a:t>
            </a:r>
            <a:r>
              <a:rPr kumimoji="0" 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يات، نحن نتطو</a:t>
            </a:r>
            <a:r>
              <a:rPr kumimoji="0" 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ر، ننمو، ونتقد</a:t>
            </a:r>
            <a:r>
              <a:rPr kumimoji="0" 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م.</a:t>
            </a: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المصدر: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he-I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צמיחה אישית מתוך משבר", </a:t>
            </a: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צוות אתר 'על הספה'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https://www.alhasapa.co.il/art.asp?id=3825-</a:t>
            </a:r>
            <a:endParaRPr lang="he-I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C89B8D4-369A-924C-3846-CBA11242A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4824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النموذج النظري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سنشرح أن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هناك نماذج نظري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مختلفة للنمو من الأزمات، من أبرزها نموذج تيديسكي وكالهون، 1996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يشمل النموذج خمس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مرك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بات تعكس النمو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هذه المرك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بات موض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َّ</a:t>
            </a:r>
            <a:r>
              <a:rPr lang="ar-JO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حة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في الشريحة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رغم التأثيرات السلبي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لتجارب الأزمات والأحداث الصعبة على الإنسان، قد تحدث تغييرات نفسي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إيجابي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نتيجة لمجرد التعامل مع الأزمة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يمكن أن تظهر هذه التغييرات الإيجابية في عدة مجالات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SA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شعور بالقو</a:t>
            </a:r>
            <a:r>
              <a:rPr lang="ar-JO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الداخلية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SA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تغييرات في العلاقات الشخصي</a:t>
            </a:r>
            <a:r>
              <a:rPr lang="ar-JO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SA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تقدير جديد للحياة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اعتراف بفرص جديدة 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.(Calhoun &amp; Tedeschi, 2006) </a:t>
            </a:r>
            <a:endParaRPr lang="ar-SA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ندعو أعضاء الطاقم للفحص 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إلى أيّ من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مركبات تنتمي العبارات التي اختاروها -</a:t>
            </a:r>
            <a:endParaRPr lang="en-US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موضوع قاموا بتطويره وموضوع يرغبون في التطو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 فيه.</a:t>
            </a:r>
            <a:endParaRPr lang="en-US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4928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3F445-F23B-82F9-0211-59C07C6BC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DE66483-9170-E57A-B21C-2B0403816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1526AA9-AC56-D3E0-B301-3A34C793F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CC85B1C-C030-7C5E-2567-1C006F4F9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33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C3DFA-98D6-09D4-2558-76F8D92A0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029F46C-D1B0-6BB0-C1FA-002157FDE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E4FB4E0-0EAB-2B31-F2CE-0041C4F87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يقر</a:t>
            </a:r>
            <a:r>
              <a:rPr lang="ar-JO" dirty="0"/>
              <a:t>ّ</a:t>
            </a:r>
            <a:r>
              <a:rPr lang="ar-SA" dirty="0"/>
              <a:t>ر المشاركون أمرًا صغيرًا يرغبون في إحداث حركة فيه – الخطوة الأولى التي يختارون القيام بها اعتبارًا من الغد للتقد</a:t>
            </a:r>
            <a:r>
              <a:rPr lang="ar-JO" dirty="0"/>
              <a:t>ّ</a:t>
            </a:r>
            <a:r>
              <a:rPr lang="ar-SA" dirty="0"/>
              <a:t>م والنمو</a:t>
            </a:r>
            <a:r>
              <a:rPr lang="ar-JO" dirty="0"/>
              <a:t>ّ</a:t>
            </a:r>
            <a:r>
              <a:rPr lang="ar-SA" dirty="0"/>
              <a:t>. </a:t>
            </a:r>
          </a:p>
          <a:p>
            <a:r>
              <a:rPr lang="ar-SA" dirty="0"/>
              <a:t>يمكن دعوة المشاركين للمشاركة في الجلسة العام</a:t>
            </a:r>
            <a:r>
              <a:rPr lang="ar-JO" dirty="0"/>
              <a:t>ّ</a:t>
            </a:r>
            <a:r>
              <a:rPr lang="ar-SA" dirty="0"/>
              <a:t>ة.</a:t>
            </a:r>
          </a:p>
          <a:p>
            <a:r>
              <a:rPr lang="ar-SA" dirty="0"/>
              <a:t>الصفحة جاهزة للطباعة في نهاية العارضة.</a:t>
            </a:r>
          </a:p>
          <a:p>
            <a:endParaRPr lang="ar-SA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ECB2D60-A2FB-DB5A-49A4-7AE7D8E2A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81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FAB0F-9C1B-2DDD-8252-A9153A619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5D5B2AF-FC5C-6F56-09E3-44655C742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CCAEA0A-4748-F055-869C-5BB099872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https://youtu.be/kzYx9cxB6gs?si=77xgMp4e4XLVpQJD</a:t>
            </a:r>
            <a:r>
              <a:rPr lang="ar-SA" dirty="0"/>
              <a:t> – "امسك في حلمك" – أصالة وحماقي </a:t>
            </a:r>
          </a:p>
          <a:p>
            <a:endParaRPr lang="ar-SA" dirty="0"/>
          </a:p>
          <a:p>
            <a:r>
              <a:rPr lang="ar-SA" dirty="0"/>
              <a:t>بدء البث من الثانية 20 </a:t>
            </a:r>
          </a:p>
          <a:p>
            <a:endParaRPr lang="ar-SA" dirty="0"/>
          </a:p>
          <a:p>
            <a:endParaRPr lang="ar-SA" dirty="0"/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97F0694-0B90-5534-CF78-66254860B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03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E9BB1-F5E6-4B4C-7281-161A136EA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529C411-A14A-2C10-19A5-3295860BB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9FAEE2A-61B8-B0BD-099D-7D1C28748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46D5605-C938-3BDA-3F8E-FA4810BDB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4906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BB2CD-D918-0AFC-5BCA-89A4321B6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0CD6442-4657-7005-AD55-858133835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5F20020-939E-6716-1FC2-9EEA518F5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عبارات جاهزة للطباعة – للفعالية الموجود في الشريحة رقم 6.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وتستند العبارات على است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مارة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"النمو بعد الصدمة"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Tedeschi &amp; Calhoun, 1996).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CE5262C-5320-D9BE-5FFE-DD4436D63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7393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D4260-875D-4F01-3066-6DE96BC8A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5CDAD8B-2949-9D02-80F3-D05A8766C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DF8D005-69F0-9C7C-03F0-F2E2ABFC3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عبارات جاهزة للطباعة – للفعالية الموجود في الشريحة رقم 6.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وتستند العبارات على اس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تمارة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"النمو بعد الصدمة"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Tedeschi &amp; Calhoun, 1996).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8A6C7F7-51DC-A08E-0699-796CDF9BA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8379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رسالة ملهمة لنفسي – جاهزة للطباعة (للفعالية الموجودة في الشريحة رقم 13).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92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41C65-CE47-80CC-BF3F-89087C3B6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5C3FA4B-A01D-BA31-A72A-F9A73951B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C817914-4492-26F3-D32B-8155CCAEA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هدف اللعبة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SA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تدفئة الأجواء، إنشاء روابط وعلاقات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خلال اللعبة، يجلس المشاركون في دائرة ويتم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إخراج كرسي واحد من الدائرة.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سنقرأ كل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مرة 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حد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ى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العبارات (في الشريحة التالية)، وكل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من ينطبق عليه القول يبد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 مكانه مع مشارك آخر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المشارك الذي يبقى واقفًا دون أن يجد كرسيًا يجلس عليه، يجب أن يشارك 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ما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تعنيه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له هذه العبارة (الأسئلة جاهزة للطباعة في نهاية العارضة)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D318AB0-9A3D-71BE-5593-069721C4E3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3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5B65A-050C-84BD-32A8-5CF7155F1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C95BE3A-FD2E-CA31-B8FB-8F9A5B5B7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0E363E0-C307-1281-95EF-8A7D4A613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بعد انتهاء اللعبة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،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يمكننا أن نسأل: 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ما القاسم المشترك بين العبارات المختلفة؟</a:t>
            </a:r>
            <a:endParaRPr lang="en-US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العبارات 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كلّها 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مرتبطة بالنمو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في مجالات مختلفة من الحياة، وهو ما سنتناوله في هذا اللقاء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endParaRPr lang="he-IL" b="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C4E6093-48C5-4AED-760C-EEAE53F1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8554B-F533-0A0C-DFD9-509B70471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B1CB8F3-CC4B-1AED-4830-E5AD9F7E5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1C5DE6B-C055-ADCB-AACE-A05563B1E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للموج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ِّ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خلفي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نعيش جميعًا منذ أكثر من عام واقعًا معقدًا مليئًا بالألم والتحد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يات المرتبطة بالفقدان والضرر.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أحيانًا، يصعب الحديث عن النمو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داخل الأزمة أو منها، ولكن هناك قيمة كبيرة لمنح هذا المجال و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إرساء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الاعتراف بأن ذلك ممكن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SA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ذلك، من خلال فهم أن</a:t>
            </a:r>
            <a:r>
              <a:rPr lang="ar-JO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الأمر يتعل</a:t>
            </a:r>
            <a:r>
              <a:rPr lang="ar-JO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ق بسيرورة وأن</a:t>
            </a:r>
            <a:r>
              <a:rPr lang="ar-JO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نا في حركة نحو النمو</a:t>
            </a:r>
            <a:r>
              <a:rPr lang="ar-JO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فَهْم العوامل الداعمة للحركة نحو النمو</a:t>
            </a:r>
            <a:r>
              <a:rPr lang="ar-JO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سيساعد في هذه السيرورة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لإثارة موضوع النمو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البشري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في حالات الأزمات، سنبدأ بالنمو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في الطبيعة مع التركيز على العوامل التي تعز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ز النمو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العوامل الخارجي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الماء وضوء الشمس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هما 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عوامل خارجي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حيوي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تؤث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 على قدرة النبات على النمو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ذ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العوامل الداخلي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حيوي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النبات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ترتبط 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بالخصائص الداخلي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للنبتة نفسها، كالبنية والقوى الداخلي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التي تمك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نها من الإنبات والنمو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ذ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SA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بعد المناقشة حول عوامل النمو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في الطبيعة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،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نقول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أنّنا الآن سنتمحور في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الشر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وط\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العوامل الخارجي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والداخلي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التي تُمكِّننا من النمو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، خاص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في هذه الأيام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C858D66-73D8-8842-9F26-B2941BA41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3070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47F16-CF41-958E-4FB6-40B993D66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47C12AC-1E00-17B2-F913-79A27484D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C5F3BF4-41A2-042E-5AE7-8F14741D0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للموج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ه: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إجراء مقارنة بين عوامل النمو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في الطبيعة وعوامل النمو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البشري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العوامل الخارجي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ة-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يمث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 ضوء الشمس نقاط الضوء في حياتنا، مصادر الإلهام – كل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ما يحف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زنا ويوج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هنا نحو النمو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والتطو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الماء يمث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 الاحتياجات الأساسي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الحيوي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لحياتنا ولكل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عملي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نمو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وتطو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ر، مثل: الحاجة إلى الأمان، الانتماء، وغيرها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العوامل الداخلي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ة-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تشير الحيوي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إلى كل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قوى النفس والسمات الشخصي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الموجودة فينا والتي تساعدنا على الاستمرار في النمو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حتى خلال فترات الأزمات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23ACA46-9D44-AA57-B5A3-3978C722D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9249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226BC-F7D7-DB5B-88C9-F10884FD9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7A5C3CD-21A7-E18B-D1FE-BADB64AFD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A84141A-A608-A2C0-BC7B-677650BE1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نوز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 العبارات في وسط الغرفة وندعو أعضاء الطاقم لاختيار عبارات وفقًا للتوجيهات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العبارات جاهزة للطباعة وموجودة في نهاية العارضة.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يفضل الطباعة عد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مرات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العبارات مستندة إلى 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استمارة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“النمو ما بعد الصدمة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 (Tedeschi &amp; Calhoun, 1996).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9E5B901-9D30-9D78-3B09-4A8E93260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1284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A3A26-4D78-60DF-CDC0-79FD703F4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573C0F9-3E6D-5AB6-0C80-BD01E9524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1F58B07-C144-BCA2-6F13-E572FAFD8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SA" sz="1800" b="1" dirty="0"/>
              <a:t>مشاركة في أزواج - </a:t>
            </a:r>
          </a:p>
          <a:p>
            <a:pPr algn="r"/>
            <a:r>
              <a:rPr lang="ar-SA" sz="1800" b="0" dirty="0"/>
              <a:t>يشارك المعلمون </a:t>
            </a:r>
            <a:r>
              <a:rPr lang="ar-JO" sz="1800" b="0" dirty="0"/>
              <a:t>في أزواج</a:t>
            </a:r>
            <a:r>
              <a:rPr lang="ar-SA" sz="1800" b="0" dirty="0"/>
              <a:t> حول موضوع يشعرون أن</a:t>
            </a:r>
            <a:r>
              <a:rPr lang="ar-JO" sz="1800" b="0" dirty="0"/>
              <a:t>ّ</a:t>
            </a:r>
            <a:r>
              <a:rPr lang="ar-SA" sz="1800" b="0" dirty="0"/>
              <a:t>هم في طور النمو</a:t>
            </a:r>
            <a:r>
              <a:rPr lang="ar-JO" sz="1800" b="0" dirty="0"/>
              <a:t>ّ</a:t>
            </a:r>
            <a:r>
              <a:rPr lang="ar-SA" sz="1800" b="0" dirty="0"/>
              <a:t> فيه، وموضوع يرغبون في النمو فيه، وسيبحثون معًا ما الذي يمكن أن يساعدهم في ذلك:</a:t>
            </a:r>
          </a:p>
          <a:p>
            <a:pPr algn="r"/>
            <a:r>
              <a:rPr lang="ar-SA" sz="1800" b="0" dirty="0"/>
              <a:t>تطو</a:t>
            </a:r>
            <a:r>
              <a:rPr lang="ar-JO" sz="1800" b="0" dirty="0"/>
              <a:t>ّ</a:t>
            </a:r>
            <a:r>
              <a:rPr lang="ar-SA" sz="1800" b="0" dirty="0"/>
              <a:t>رت في...</a:t>
            </a:r>
          </a:p>
          <a:p>
            <a:pPr algn="r"/>
            <a:r>
              <a:rPr lang="ar-SA" sz="1800" b="0" dirty="0"/>
              <a:t>أرغب في التطو</a:t>
            </a:r>
            <a:r>
              <a:rPr lang="ar-JO" sz="1800" b="0" dirty="0"/>
              <a:t>ّ</a:t>
            </a:r>
            <a:r>
              <a:rPr lang="ar-SA" sz="1800" b="0" dirty="0"/>
              <a:t>ر في...</a:t>
            </a:r>
          </a:p>
          <a:p>
            <a:pPr algn="r"/>
            <a:r>
              <a:rPr lang="ar-SA" sz="1800" b="0" dirty="0"/>
              <a:t>ما</a:t>
            </a:r>
            <a:r>
              <a:rPr lang="ar-JO" sz="1800" b="0" dirty="0"/>
              <a:t> الذي</a:t>
            </a:r>
            <a:r>
              <a:rPr lang="ar-SA" sz="1800" b="0" dirty="0"/>
              <a:t> يمكن أن يساعدني في ذلك...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DEDEF7C-CA1E-37BC-FB96-B14334BA7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0101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C8DA8-D834-0BB0-79AD-35D3121B4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55C7A07-21A1-FF5C-EFCD-447DE9D31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A136CFB-7F94-8D8A-D98C-5861B8B3B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في الحوار العام-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سندعو أعضاء الطاقم للتعبير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، عمّا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أثارته المشاركة لديهم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3F3CB5A-180D-F8E6-6B8C-F34BCA0D7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20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422C2-8EE7-C97A-850D-0FB9CDB1E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9C98C88-4735-2BB5-B1EC-5B44B12FD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C7B868C-1050-A8B4-099B-F93966745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نشرح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en-US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كما هو الحال في الطبيعة، يمكن للنمو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أن يحدث عند الإنسان أيضًا من قلب الأزمات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في ظل الفترة الم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ركّبة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التي نعيشها كمجتمع وكأفراد، هنا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 قيمة كبيرة لتعزيز عملي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ات النمو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الشخصي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والاجتماعي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الناشئة من الأزمات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العبارات التي طرحت أمامكم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،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مستندة الى است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مارة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لقياس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النمو من قلب الأزمات تيديسكي وكالهون 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Tedeschi &amp; Calhoun, 1996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A85775F-E2F5-21B5-733E-E8A12E4F7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327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420283"/>
            <a:ext cx="9211733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2590800"/>
            <a:ext cx="7586133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6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7067" y="183092"/>
            <a:ext cx="24384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867" y="183092"/>
            <a:ext cx="7134578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98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237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- אפשרות 1">
  <p:cSld name="שאלות- אפשרות 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1" name="Google Shape;31;p22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2"/>
          <p:cNvSpPr txBox="1"/>
          <p:nvPr/>
        </p:nvSpPr>
        <p:spPr>
          <a:xfrm>
            <a:off x="2586182" y="189529"/>
            <a:ext cx="691341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iw-IL" sz="7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958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המסר שלנו">
  <p:cSld name="מה המסר שלנו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8" name="Google Shape;38;p23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3"/>
          <p:cNvSpPr txBox="1"/>
          <p:nvPr/>
        </p:nvSpPr>
        <p:spPr>
          <a:xfrm>
            <a:off x="2011680" y="189529"/>
            <a:ext cx="748791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iw-IL" sz="7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מהם המסרים שלנו?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1505527" y="2246457"/>
            <a:ext cx="90516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71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- אפשרות 2">
  <p:cSld name="שאלות- אפשרות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46" name="Google Shape;4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90837" y="1866284"/>
            <a:ext cx="3468362" cy="284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715383" y="3875344"/>
            <a:ext cx="3468362" cy="284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0369" y="1688935"/>
            <a:ext cx="3246583" cy="284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6137" y="4116530"/>
            <a:ext cx="3392995" cy="244503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5013878" y="59823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3171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 - אפשרות 3">
  <p:cSld name="שאלות - אפשרות 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/>
          <p:nvPr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90392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sldNum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55" name="Google Shape;5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835091"/>
            <a:ext cx="1858858" cy="135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676" y="2606675"/>
            <a:ext cx="2649310" cy="184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8232" y="682291"/>
            <a:ext cx="2814200" cy="183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6789" y="4787831"/>
            <a:ext cx="1805401" cy="197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8922" y="2728697"/>
            <a:ext cx="2089237" cy="184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32649" y="4758566"/>
            <a:ext cx="2089238" cy="164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0831" y="730316"/>
            <a:ext cx="1811014" cy="156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5550" y="4839928"/>
            <a:ext cx="2287991" cy="1481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487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מדנו היום?">
  <p:cSld name="מה למדנו היום?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67" name="Google Shape;67;p26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34956">
            <a:off x="2188430" y="1157286"/>
            <a:ext cx="8382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6"/>
          <p:cNvSpPr/>
          <p:nvPr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iw-IL" sz="7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למדנו היום?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65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481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77" name="Google Shape;77;p39" descr="מדפסת עם מילוי מלא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60796" y="936396"/>
            <a:ext cx="4985208" cy="4985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39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90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065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857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7" name="Google Shape;97;p29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9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44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ללית">
  <p:cSld name="כללית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529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 לדיון בכיתה">
  <p:cSld name="שאלות לדיון בכיתה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0" name="Google Shape;110;p31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1"/>
          <p:cNvSpPr txBox="1"/>
          <p:nvPr/>
        </p:nvSpPr>
        <p:spPr>
          <a:xfrm>
            <a:off x="2761673" y="136525"/>
            <a:ext cx="70611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iw-IL" sz="7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1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982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1_תמונה 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32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2950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>
  <p:cSld name="סרטונים/ שמע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94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13D0CD-A795-143C-0CF4-BF0E71E6F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3196611-E6BD-417B-FA75-B2B5D10EE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516F733-6F79-697D-4FCF-2E98A924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9A72-EF7C-44E5-B2DB-1508223B6E0A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03FF4D-76A5-E870-A81F-DEACF13B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3B474E5-EC88-5C0D-23E2-210D12C3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4195-E448-4EC1-8D9A-4998296833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362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184E90-23A0-809E-EE60-62CB95A0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A5AED13-0680-C2DC-30E9-759DCBC45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40B1400-9DF8-34D4-B900-5FCEB427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9A72-EF7C-44E5-B2DB-1508223B6E0A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8FE74CC-04C5-81AE-4AD4-C774B215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854AFF2-03BD-1BED-366F-74A868F0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4195-E448-4EC1-8D9A-4998296833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2240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17BE62-B521-1E20-7EC8-E2411ECF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E168B1-44AB-82C5-1A70-5244690CC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D29C7A-094E-AEEB-95B5-F6548928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9A72-EF7C-44E5-B2DB-1508223B6E0A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86879CA-956F-AF4E-B986-57571CC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37D0371-C788-C9DD-E558-ACFAC2C8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4195-E448-4EC1-8D9A-4998296833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029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75" y="2937934"/>
            <a:ext cx="9211733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75" y="1937809"/>
            <a:ext cx="9211733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21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717C76-6A52-F046-C76A-B3FA9DF16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0B810F2-E443-5AE5-A30B-3CC716D59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4DB55C8-77A6-5B58-B702-63EB051F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C8CCA26-AC43-827A-3DCC-3ED769064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9A72-EF7C-44E5-B2DB-1508223B6E0A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29D1720-43DE-7319-A8CD-03ABED8D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967758C-5147-844C-13A1-DCE22790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4195-E448-4EC1-8D9A-4998296833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8415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7B1F75-2D60-AA2F-67D3-F8FE10C0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D30C626-0727-97F9-8739-372D8ED1D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C8D59E3-DB1F-7537-3838-F6B09FEC3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70ECC6E-6056-AE66-6204-ADF83E523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C493ACA-2118-6E9E-0ED3-63BB7EAFC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A64D8C8-F5A5-D306-C987-C0A366CE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9A72-EF7C-44E5-B2DB-1508223B6E0A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54853FCA-F0A9-6D06-3D9D-1A805D68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BCA6F87-0A26-E53E-D344-E5E50C38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4195-E448-4EC1-8D9A-4998296833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3923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707CAA-FC2B-EAD2-7511-CB84B22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7064BD7-4838-F253-C6BC-A710007E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9A72-EF7C-44E5-B2DB-1508223B6E0A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82E6108-045A-EBD3-0B55-9A2BE2AF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3E317AC-AE11-C528-DB14-B07DC06E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4195-E448-4EC1-8D9A-4998296833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8729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59156562-C25F-9C9C-36F6-D5F1A837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9A72-EF7C-44E5-B2DB-1508223B6E0A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F455004-8B61-0E85-2E43-1EF5A2AF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053FF9B-D86E-6E1D-F636-B223583B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4195-E448-4EC1-8D9A-4998296833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4279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8A4D22-CD76-7B39-C902-4B18742A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D3D91B4-22FE-BA83-2AE1-660136C1B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09E452D-EF88-C76D-65B8-BCC5D0A3D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04A3793-CC90-BA6C-7821-5E169D5B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9A72-EF7C-44E5-B2DB-1508223B6E0A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301543F-883F-15DF-F13B-CD6AB5A1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C1F7D13-46F0-78ED-9059-0B5D2830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4195-E448-4EC1-8D9A-4998296833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7759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E3F85B-2F43-02DD-E943-2AE6A69C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5A66F59-5954-7089-CA03-3D83ED175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6AD09B3-92C4-1502-655A-EE9BD2D81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B9A0432-3455-61F9-8831-A5E5636F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9A72-EF7C-44E5-B2DB-1508223B6E0A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8BC4650-2E8B-7A5E-A5B8-1FD141E1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AE9224D-AF24-DC72-F7C0-69388185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4195-E448-4EC1-8D9A-4998296833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4662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A7F951-77DD-698C-5350-46AA0A74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69493EB-5A5B-8FE7-C55B-691B28622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30A5D7D-DCC1-F7F0-0883-11AC3F79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9A72-EF7C-44E5-B2DB-1508223B6E0A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9A2FDBF-DE24-031F-0BC4-C4FCCE87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7DF9268-7846-DABB-376F-77E2BD66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4195-E448-4EC1-8D9A-4998296833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0483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CE231AB-88A8-1AA1-EA25-5D03273F2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0CA5D6C-0EFF-7513-B0D7-1235E88E8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73EB948-8F5C-1CAD-298F-9614A756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9A72-EF7C-44E5-B2DB-1508223B6E0A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412DAA5-EB41-E493-08B7-B33700A9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D0F118B-5DF4-00BE-14DE-9DFF3A8F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4195-E448-4EC1-8D9A-4998296833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5968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98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4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867" y="1066800"/>
            <a:ext cx="4786489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978" y="1066800"/>
            <a:ext cx="4786489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35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10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92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7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07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44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3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60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9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67" y="1023409"/>
            <a:ext cx="4788371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867" y="1449917"/>
            <a:ext cx="4788371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5215" y="1023409"/>
            <a:ext cx="4790252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5215" y="1449917"/>
            <a:ext cx="4790252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1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6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182033"/>
            <a:ext cx="3565408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096" y="182034"/>
            <a:ext cx="6058370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7" y="956734"/>
            <a:ext cx="3565408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0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193" y="3200400"/>
            <a:ext cx="65024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4193" y="408517"/>
            <a:ext cx="65024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4193" y="3578225"/>
            <a:ext cx="65024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0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867" y="183092"/>
            <a:ext cx="9753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67" y="1066800"/>
            <a:ext cx="97536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1867" y="4237567"/>
            <a:ext cx="2528711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2756" y="4237567"/>
            <a:ext cx="3431822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756" y="4237567"/>
            <a:ext cx="2528711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08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5DB57A1-5856-541F-62D3-55242450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AC31614-E748-2CD2-4640-8F9F20CE2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B67A8B9-0F85-C1AD-7983-8431A388F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49A72-EF7C-44E5-B2DB-1508223B6E0A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19F17E5-42F3-1808-27A0-823E96582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13590A9-BFB3-6D9B-162F-2A7A41443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04195-E448-4EC1-8D9A-4998296833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404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66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5.svg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64.sv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7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hyperlink" Target="https://youtu.be/kzYx9cxB6gs?si=77xgMp4e4XLVpQJD" TargetMode="Externa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1.png"/><Relationship Id="rId4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1.png"/><Relationship Id="rId4" Type="http://schemas.openxmlformats.org/officeDocument/2006/relationships/image" Target="../media/image3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1.png"/><Relationship Id="rId4" Type="http://schemas.openxmlformats.org/officeDocument/2006/relationships/image" Target="../media/image3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77.sv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2.svg"/><Relationship Id="rId3" Type="http://schemas.openxmlformats.org/officeDocument/2006/relationships/image" Target="../media/image16.jpe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30.svg"/><Relationship Id="rId5" Type="http://schemas.openxmlformats.org/officeDocument/2006/relationships/image" Target="../media/image22.png"/><Relationship Id="rId15" Type="http://schemas.openxmlformats.org/officeDocument/2006/relationships/image" Target="../media/image34.sv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8.sv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7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069" y="264516"/>
            <a:ext cx="11643863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</a:extLst>
          </p:cNvPr>
          <p:cNvGrpSpPr/>
          <p:nvPr/>
        </p:nvGrpSpPr>
        <p:grpSpPr>
          <a:xfrm>
            <a:off x="2667247" y="2552925"/>
            <a:ext cx="6796566" cy="2159530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7007" y="2799218"/>
            <a:ext cx="7777986" cy="165576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أدوات لتعزيز القوى وإدارة محادثة عاطفيّة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للطلاب والطواقم التربويّة 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Google Shape;121;p15">
            <a:extLst>
              <a:ext uri="{FF2B5EF4-FFF2-40B4-BE49-F238E27FC236}">
                <a16:creationId xmlns:a16="http://schemas.microsoft.com/office/drawing/2014/main" id="{2679F65A-8AF3-7D95-99D9-317EBBFC68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81" y="313827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</a:extLst>
          </p:cNvPr>
          <p:cNvSpPr/>
          <p:nvPr/>
        </p:nvSpPr>
        <p:spPr>
          <a:xfrm>
            <a:off x="35718" y="1003541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oogle Shape;127;p15">
            <a:extLst>
              <a:ext uri="{FF2B5EF4-FFF2-40B4-BE49-F238E27FC236}">
                <a16:creationId xmlns:a16="http://schemas.microsoft.com/office/drawing/2014/main" id="{1DF68F69-7E62-82AD-5132-48250B4CEA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7826" y="300760"/>
            <a:ext cx="2141984" cy="102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כותרת משנה 2">
            <a:extLst>
              <a:ext uri="{FF2B5EF4-FFF2-40B4-BE49-F238E27FC236}">
                <a16:creationId xmlns:a16="http://schemas.microsoft.com/office/drawing/2014/main" id="{F9657573-CD58-BDF6-721D-2498525F8CE2}"/>
              </a:ext>
            </a:extLst>
          </p:cNvPr>
          <p:cNvSpPr txBox="1">
            <a:spLocks/>
          </p:cNvSpPr>
          <p:nvPr/>
        </p:nvSpPr>
        <p:spPr>
          <a:xfrm>
            <a:off x="2207007" y="4841293"/>
            <a:ext cx="7777986" cy="118159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rgbClr val="5B749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C97B4A4-0067-0DD3-A926-BB2AEF68F1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5075" y="-587928"/>
            <a:ext cx="4716275" cy="471627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13FDCAF-BE94-2E74-C8F2-6C218B57A6AE}"/>
              </a:ext>
            </a:extLst>
          </p:cNvPr>
          <p:cNvSpPr txBox="1"/>
          <p:nvPr/>
        </p:nvSpPr>
        <p:spPr>
          <a:xfrm>
            <a:off x="5626192" y="5785935"/>
            <a:ext cx="6093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الطاقم التربويّ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584D8E5A-3EB0-D637-62A5-C7041D482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600" y="590740"/>
            <a:ext cx="2359860" cy="712956"/>
          </a:xfrm>
          <a:prstGeom prst="rect">
            <a:avLst/>
          </a:prstGeom>
          <a:ln>
            <a:noFill/>
          </a:ln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E83C72F-12D1-5C08-B1BD-4801B980EB72}"/>
              </a:ext>
            </a:extLst>
          </p:cNvPr>
          <p:cNvSpPr txBox="1"/>
          <p:nvPr/>
        </p:nvSpPr>
        <p:spPr>
          <a:xfrm>
            <a:off x="1326776" y="4816207"/>
            <a:ext cx="9466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5B7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نحو النمو</a:t>
            </a:r>
            <a:r>
              <a:rPr lang="ar-JO" sz="4000" b="1" dirty="0">
                <a:solidFill>
                  <a:srgbClr val="5B7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4000" b="1" dirty="0">
                <a:solidFill>
                  <a:srgbClr val="5B7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والتطو</a:t>
            </a:r>
            <a:r>
              <a:rPr lang="ar-JO" sz="4000" b="1" dirty="0">
                <a:solidFill>
                  <a:srgbClr val="5B7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4000" b="1" dirty="0">
                <a:solidFill>
                  <a:srgbClr val="5B7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endParaRPr lang="he-IL" sz="4000" b="1" dirty="0">
              <a:solidFill>
                <a:srgbClr val="5B74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4809A-EC79-5F76-6C8E-115DDAAF5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FBDA5C06-4753-E89D-DC2B-66D2855339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he-IL" sz="1800" b="1" dirty="0">
              <a:solidFill>
                <a:srgbClr val="002060"/>
              </a:solidFill>
              <a:effectLst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B88E4DD-F53E-4DA7-590A-A7D1E0AA7927}"/>
              </a:ext>
            </a:extLst>
          </p:cNvPr>
          <p:cNvSpPr txBox="1"/>
          <p:nvPr/>
        </p:nvSpPr>
        <p:spPr>
          <a:xfrm>
            <a:off x="310596" y="1962463"/>
            <a:ext cx="115708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الأزمة: حالة من اختلال التوازن النفسي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الشديد، ناتجة عن تهديد أو تحدٍ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يشعر الشخص أن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 بلا حل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ar-S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وضع يؤدي إلى التأثير على قدرة الشخص على التأقلم ومواجهته، ويخلق شعورًا بانعدام المخرج.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11FEC55-3D0C-7B7A-A6F5-DA0C2687B4B9}"/>
              </a:ext>
            </a:extLst>
          </p:cNvPr>
          <p:cNvSpPr txBox="1"/>
          <p:nvPr/>
        </p:nvSpPr>
        <p:spPr>
          <a:xfrm>
            <a:off x="2277347" y="4197003"/>
            <a:ext cx="9604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الأزمة يمكن أن تكون محر</a:t>
            </a:r>
            <a:r>
              <a:rPr lang="ar-JO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كًا للنمو</a:t>
            </a:r>
            <a:r>
              <a:rPr lang="ar-JO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نتيجة مواجهتها والتعامل معها.</a:t>
            </a:r>
            <a:endParaRPr lang="he-I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B46C621A-49CA-8639-1B54-6B9D0E7D8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01" y="102294"/>
            <a:ext cx="3330012" cy="2107330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458F479-9AA2-7621-B3B0-9F1A14CFE222}"/>
              </a:ext>
            </a:extLst>
          </p:cNvPr>
          <p:cNvSpPr txBox="1"/>
          <p:nvPr/>
        </p:nvSpPr>
        <p:spPr>
          <a:xfrm>
            <a:off x="4271750" y="733859"/>
            <a:ext cx="39202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400" b="1" dirty="0">
                <a:solidFill>
                  <a:srgbClr val="2F66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بين الأزمة والنمو</a:t>
            </a:r>
            <a:r>
              <a:rPr lang="ar-JO" sz="4400" b="1" dirty="0">
                <a:solidFill>
                  <a:srgbClr val="2F66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endParaRPr lang="he-IL" sz="4400" b="1" dirty="0">
              <a:solidFill>
                <a:srgbClr val="2F666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9EF32DE-C6A5-6E5C-521D-631EEEEFE054}"/>
              </a:ext>
            </a:extLst>
          </p:cNvPr>
          <p:cNvSpPr txBox="1"/>
          <p:nvPr/>
        </p:nvSpPr>
        <p:spPr>
          <a:xfrm>
            <a:off x="1" y="5200436"/>
            <a:ext cx="119963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بالرغم من التأثيرات السلبي</a:t>
            </a:r>
            <a:r>
              <a:rPr lang="ar-JO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للتجارب الصعبة وأحداث الأزمات على الشخص، قد تحدث تغييرات نفسي</a:t>
            </a:r>
            <a:r>
              <a:rPr lang="ar-JO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إيجابي</a:t>
            </a:r>
            <a:r>
              <a:rPr lang="ar-JO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نتيجة التعامل مع هذه الأزمات.</a:t>
            </a:r>
            <a:endParaRPr lang="he-IL" sz="280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8206161" y="2768751"/>
            <a:ext cx="2872108" cy="3062004"/>
            <a:chOff x="127000" y="-231979"/>
            <a:chExt cx="837036" cy="892379"/>
          </a:xfrm>
        </p:grpSpPr>
        <p:sp>
          <p:nvSpPr>
            <p:cNvPr id="12" name="Freeform 12"/>
            <p:cNvSpPr/>
            <p:nvPr/>
          </p:nvSpPr>
          <p:spPr>
            <a:xfrm>
              <a:off x="209494" y="-231979"/>
              <a:ext cx="754542" cy="668242"/>
            </a:xfrm>
            <a:custGeom>
              <a:avLst/>
              <a:gdLst/>
              <a:ahLst/>
              <a:cxnLst/>
              <a:rect l="l" t="t" r="r" b="b"/>
              <a:pathLst>
                <a:path w="754542" h="668242">
                  <a:moveTo>
                    <a:pt x="413998" y="21314"/>
                  </a:moveTo>
                  <a:lnTo>
                    <a:pt x="746944" y="603970"/>
                  </a:lnTo>
                  <a:cubicBezTo>
                    <a:pt x="754542" y="617266"/>
                    <a:pt x="754487" y="633601"/>
                    <a:pt x="746801" y="646846"/>
                  </a:cubicBezTo>
                  <a:cubicBezTo>
                    <a:pt x="739115" y="660090"/>
                    <a:pt x="724960" y="668242"/>
                    <a:pt x="709646" y="668242"/>
                  </a:cubicBezTo>
                  <a:lnTo>
                    <a:pt x="44896" y="668242"/>
                  </a:lnTo>
                  <a:cubicBezTo>
                    <a:pt x="29582" y="668242"/>
                    <a:pt x="15427" y="660090"/>
                    <a:pt x="7741" y="646846"/>
                  </a:cubicBezTo>
                  <a:cubicBezTo>
                    <a:pt x="55" y="633601"/>
                    <a:pt x="0" y="617266"/>
                    <a:pt x="7598" y="603970"/>
                  </a:cubicBezTo>
                  <a:lnTo>
                    <a:pt x="340544" y="21314"/>
                  </a:lnTo>
                  <a:cubicBezTo>
                    <a:pt x="348076" y="8134"/>
                    <a:pt x="362091" y="0"/>
                    <a:pt x="377271" y="0"/>
                  </a:cubicBezTo>
                  <a:cubicBezTo>
                    <a:pt x="392451" y="0"/>
                    <a:pt x="406466" y="8134"/>
                    <a:pt x="413998" y="21314"/>
                  </a:cubicBezTo>
                  <a:close/>
                </a:path>
              </a:pathLst>
            </a:custGeom>
            <a:solidFill>
              <a:srgbClr val="63A64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algn="l" defTabSz="609630" rtl="0"/>
              <a:endParaRPr lang="he-IL"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2239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572485" y="2652001"/>
            <a:ext cx="2788947" cy="2440328"/>
            <a:chOff x="0" y="0"/>
            <a:chExt cx="812800" cy="711200"/>
          </a:xfrm>
        </p:grpSpPr>
        <p:sp>
          <p:nvSpPr>
            <p:cNvPr id="15" name="Freeform 15"/>
            <p:cNvSpPr/>
            <p:nvPr/>
          </p:nvSpPr>
          <p:spPr>
            <a:xfrm>
              <a:off x="29129" y="0"/>
              <a:ext cx="754542" cy="668242"/>
            </a:xfrm>
            <a:custGeom>
              <a:avLst/>
              <a:gdLst/>
              <a:ahLst/>
              <a:cxnLst/>
              <a:rect l="l" t="t" r="r" b="b"/>
              <a:pathLst>
                <a:path w="754542" h="668242">
                  <a:moveTo>
                    <a:pt x="413998" y="646928"/>
                  </a:moveTo>
                  <a:lnTo>
                    <a:pt x="746944" y="64272"/>
                  </a:lnTo>
                  <a:cubicBezTo>
                    <a:pt x="754542" y="50976"/>
                    <a:pt x="754487" y="34641"/>
                    <a:pt x="746801" y="21396"/>
                  </a:cubicBezTo>
                  <a:cubicBezTo>
                    <a:pt x="739115" y="8152"/>
                    <a:pt x="724960" y="0"/>
                    <a:pt x="709646" y="0"/>
                  </a:cubicBezTo>
                  <a:lnTo>
                    <a:pt x="44896" y="0"/>
                  </a:lnTo>
                  <a:cubicBezTo>
                    <a:pt x="29582" y="0"/>
                    <a:pt x="15427" y="8152"/>
                    <a:pt x="7741" y="21396"/>
                  </a:cubicBezTo>
                  <a:cubicBezTo>
                    <a:pt x="55" y="34641"/>
                    <a:pt x="0" y="50976"/>
                    <a:pt x="7598" y="64272"/>
                  </a:cubicBezTo>
                  <a:lnTo>
                    <a:pt x="340544" y="646928"/>
                  </a:lnTo>
                  <a:cubicBezTo>
                    <a:pt x="348076" y="660108"/>
                    <a:pt x="362091" y="668242"/>
                    <a:pt x="377271" y="668242"/>
                  </a:cubicBezTo>
                  <a:cubicBezTo>
                    <a:pt x="392451" y="668242"/>
                    <a:pt x="406466" y="660108"/>
                    <a:pt x="413998" y="646928"/>
                  </a:cubicBezTo>
                  <a:close/>
                </a:path>
              </a:pathLst>
            </a:custGeom>
            <a:solidFill>
              <a:srgbClr val="D3D92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algn="l" defTabSz="609630" rtl="0"/>
              <a:endParaRPr lang="he-IL"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2239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959033" y="2582982"/>
            <a:ext cx="2788947" cy="2440328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29129" y="42958"/>
              <a:ext cx="754542" cy="668242"/>
            </a:xfrm>
            <a:custGeom>
              <a:avLst/>
              <a:gdLst/>
              <a:ahLst/>
              <a:cxnLst/>
              <a:rect l="l" t="t" r="r" b="b"/>
              <a:pathLst>
                <a:path w="754542" h="668242">
                  <a:moveTo>
                    <a:pt x="413998" y="21314"/>
                  </a:moveTo>
                  <a:lnTo>
                    <a:pt x="746944" y="603970"/>
                  </a:lnTo>
                  <a:cubicBezTo>
                    <a:pt x="754542" y="617266"/>
                    <a:pt x="754487" y="633601"/>
                    <a:pt x="746801" y="646846"/>
                  </a:cubicBezTo>
                  <a:cubicBezTo>
                    <a:pt x="739115" y="660090"/>
                    <a:pt x="724960" y="668242"/>
                    <a:pt x="709646" y="668242"/>
                  </a:cubicBezTo>
                  <a:lnTo>
                    <a:pt x="44896" y="668242"/>
                  </a:lnTo>
                  <a:cubicBezTo>
                    <a:pt x="29582" y="668242"/>
                    <a:pt x="15427" y="660090"/>
                    <a:pt x="7741" y="646846"/>
                  </a:cubicBezTo>
                  <a:cubicBezTo>
                    <a:pt x="55" y="633601"/>
                    <a:pt x="0" y="617266"/>
                    <a:pt x="7598" y="603970"/>
                  </a:cubicBezTo>
                  <a:lnTo>
                    <a:pt x="340544" y="21314"/>
                  </a:lnTo>
                  <a:cubicBezTo>
                    <a:pt x="348076" y="8134"/>
                    <a:pt x="362091" y="0"/>
                    <a:pt x="377271" y="0"/>
                  </a:cubicBezTo>
                  <a:cubicBezTo>
                    <a:pt x="392451" y="0"/>
                    <a:pt x="406466" y="8134"/>
                    <a:pt x="413998" y="21314"/>
                  </a:cubicBezTo>
                  <a:close/>
                </a:path>
              </a:pathLst>
            </a:custGeom>
            <a:solidFill>
              <a:srgbClr val="BF4949"/>
            </a:solidFill>
          </p:spPr>
          <p:txBody>
            <a:bodyPr/>
            <a:lstStyle/>
            <a:p>
              <a:pPr algn="l" defTabSz="609630" rtl="0"/>
              <a:endParaRPr lang="he-IL"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2239"/>
                </a:lnSpc>
              </a:pPr>
              <a:endParaRPr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17092" y="2790931"/>
            <a:ext cx="2589047" cy="2292927"/>
            <a:chOff x="29129" y="42958"/>
            <a:chExt cx="754542" cy="668242"/>
          </a:xfrm>
        </p:grpSpPr>
        <p:sp>
          <p:nvSpPr>
            <p:cNvPr id="6" name="Freeform 6"/>
            <p:cNvSpPr/>
            <p:nvPr/>
          </p:nvSpPr>
          <p:spPr>
            <a:xfrm>
              <a:off x="29129" y="42958"/>
              <a:ext cx="754542" cy="668242"/>
            </a:xfrm>
            <a:custGeom>
              <a:avLst/>
              <a:gdLst/>
              <a:ahLst/>
              <a:cxnLst/>
              <a:rect l="l" t="t" r="r" b="b"/>
              <a:pathLst>
                <a:path w="754542" h="668242">
                  <a:moveTo>
                    <a:pt x="413998" y="21314"/>
                  </a:moveTo>
                  <a:lnTo>
                    <a:pt x="746944" y="603970"/>
                  </a:lnTo>
                  <a:cubicBezTo>
                    <a:pt x="754542" y="617266"/>
                    <a:pt x="754487" y="633601"/>
                    <a:pt x="746801" y="646846"/>
                  </a:cubicBezTo>
                  <a:cubicBezTo>
                    <a:pt x="739115" y="660090"/>
                    <a:pt x="724960" y="668242"/>
                    <a:pt x="709646" y="668242"/>
                  </a:cubicBezTo>
                  <a:lnTo>
                    <a:pt x="44896" y="668242"/>
                  </a:lnTo>
                  <a:cubicBezTo>
                    <a:pt x="29582" y="668242"/>
                    <a:pt x="15427" y="660090"/>
                    <a:pt x="7741" y="646846"/>
                  </a:cubicBezTo>
                  <a:cubicBezTo>
                    <a:pt x="55" y="633601"/>
                    <a:pt x="0" y="617266"/>
                    <a:pt x="7598" y="603970"/>
                  </a:cubicBezTo>
                  <a:lnTo>
                    <a:pt x="340544" y="21314"/>
                  </a:lnTo>
                  <a:cubicBezTo>
                    <a:pt x="348076" y="8134"/>
                    <a:pt x="362091" y="0"/>
                    <a:pt x="377271" y="0"/>
                  </a:cubicBezTo>
                  <a:cubicBezTo>
                    <a:pt x="392451" y="0"/>
                    <a:pt x="406466" y="8134"/>
                    <a:pt x="413998" y="21314"/>
                  </a:cubicBezTo>
                  <a:close/>
                </a:path>
              </a:pathLst>
            </a:custGeom>
            <a:solidFill>
              <a:srgbClr val="18B5D9"/>
            </a:solidFill>
          </p:spPr>
          <p:txBody>
            <a:bodyPr/>
            <a:lstStyle/>
            <a:p>
              <a:pPr algn="l" defTabSz="609630" rtl="0"/>
              <a:endParaRPr lang="he-IL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2239"/>
                </a:lnSpc>
              </a:pPr>
              <a:endParaRPr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70000" y="2700074"/>
            <a:ext cx="2788947" cy="2440328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29129" y="0"/>
              <a:ext cx="754542" cy="668242"/>
            </a:xfrm>
            <a:custGeom>
              <a:avLst/>
              <a:gdLst/>
              <a:ahLst/>
              <a:cxnLst/>
              <a:rect l="l" t="t" r="r" b="b"/>
              <a:pathLst>
                <a:path w="754542" h="668242">
                  <a:moveTo>
                    <a:pt x="413998" y="646928"/>
                  </a:moveTo>
                  <a:lnTo>
                    <a:pt x="746944" y="64272"/>
                  </a:lnTo>
                  <a:cubicBezTo>
                    <a:pt x="754542" y="50976"/>
                    <a:pt x="754487" y="34641"/>
                    <a:pt x="746801" y="21396"/>
                  </a:cubicBezTo>
                  <a:cubicBezTo>
                    <a:pt x="739115" y="8152"/>
                    <a:pt x="724960" y="0"/>
                    <a:pt x="709646" y="0"/>
                  </a:cubicBezTo>
                  <a:lnTo>
                    <a:pt x="44896" y="0"/>
                  </a:lnTo>
                  <a:cubicBezTo>
                    <a:pt x="29582" y="0"/>
                    <a:pt x="15427" y="8152"/>
                    <a:pt x="7741" y="21396"/>
                  </a:cubicBezTo>
                  <a:cubicBezTo>
                    <a:pt x="55" y="34641"/>
                    <a:pt x="0" y="50976"/>
                    <a:pt x="7598" y="64272"/>
                  </a:cubicBezTo>
                  <a:lnTo>
                    <a:pt x="340544" y="646928"/>
                  </a:lnTo>
                  <a:cubicBezTo>
                    <a:pt x="348076" y="660108"/>
                    <a:pt x="362091" y="668242"/>
                    <a:pt x="377271" y="668242"/>
                  </a:cubicBezTo>
                  <a:cubicBezTo>
                    <a:pt x="392451" y="668242"/>
                    <a:pt x="406466" y="660108"/>
                    <a:pt x="413998" y="646928"/>
                  </a:cubicBezTo>
                  <a:close/>
                </a:path>
              </a:pathLst>
            </a:custGeom>
            <a:solidFill>
              <a:srgbClr val="49BFB3"/>
            </a:solidFill>
          </p:spPr>
          <p:txBody>
            <a:bodyPr/>
            <a:lstStyle/>
            <a:p>
              <a:pPr algn="l" defTabSz="609630" rtl="0"/>
              <a:endParaRPr lang="he-IL"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2239"/>
                </a:lnSpc>
              </a:pPr>
              <a:endParaRPr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7595484" y="3160965"/>
            <a:ext cx="742950" cy="762000"/>
          </a:xfrm>
          <a:custGeom>
            <a:avLst/>
            <a:gdLst/>
            <a:ahLst/>
            <a:cxnLst/>
            <a:rect l="l" t="t" r="r" b="b"/>
            <a:pathLst>
              <a:path w="1114425" h="1143000">
                <a:moveTo>
                  <a:pt x="0" y="0"/>
                </a:moveTo>
                <a:lnTo>
                  <a:pt x="1114425" y="0"/>
                </a:lnTo>
                <a:lnTo>
                  <a:pt x="1114425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-162021" y="-224663"/>
            <a:ext cx="674049" cy="1063588"/>
          </a:xfrm>
          <a:custGeom>
            <a:avLst/>
            <a:gdLst/>
            <a:ahLst/>
            <a:cxnLst/>
            <a:rect l="l" t="t" r="r" b="b"/>
            <a:pathLst>
              <a:path w="1011073" h="1595382">
                <a:moveTo>
                  <a:pt x="0" y="0"/>
                </a:moveTo>
                <a:lnTo>
                  <a:pt x="1011073" y="0"/>
                </a:lnTo>
                <a:lnTo>
                  <a:pt x="1011073" y="1595382"/>
                </a:lnTo>
                <a:lnTo>
                  <a:pt x="0" y="15953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1506200" y="6324401"/>
            <a:ext cx="1585562" cy="1024669"/>
          </a:xfrm>
          <a:custGeom>
            <a:avLst/>
            <a:gdLst/>
            <a:ahLst/>
            <a:cxnLst/>
            <a:rect l="l" t="t" r="r" b="b"/>
            <a:pathLst>
              <a:path w="2378343" h="1537004">
                <a:moveTo>
                  <a:pt x="0" y="0"/>
                </a:moveTo>
                <a:lnTo>
                  <a:pt x="2378343" y="0"/>
                </a:lnTo>
                <a:lnTo>
                  <a:pt x="2378343" y="1537004"/>
                </a:lnTo>
                <a:lnTo>
                  <a:pt x="0" y="15370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227085" y="315649"/>
            <a:ext cx="5737830" cy="466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296"/>
              </a:lnSpc>
            </a:pPr>
            <a:r>
              <a:rPr lang="ar-SA" sz="4400" b="1" spc="102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  <a:rtl/>
              </a:rPr>
              <a:t>نحو النمو</a:t>
            </a:r>
            <a:r>
              <a:rPr lang="ar-JO" sz="4400" b="1" spc="102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  <a:rtl/>
              </a:rPr>
              <a:t>ّ</a:t>
            </a:r>
            <a:r>
              <a:rPr lang="ar-SA" sz="4400" b="1" spc="102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  <a:rtl/>
              </a:rPr>
              <a:t> والتطو</a:t>
            </a:r>
            <a:r>
              <a:rPr lang="ar-JO" sz="4400" b="1" spc="102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  <a:rtl/>
              </a:rPr>
              <a:t>ّ</a:t>
            </a:r>
            <a:r>
              <a:rPr lang="ar-SA" sz="4400" b="1" spc="102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  <a:rtl/>
              </a:rPr>
              <a:t>ر</a:t>
            </a:r>
            <a:endParaRPr lang="he-IL" sz="4400" b="1" spc="102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 (MS) Bold"/>
              <a:rtl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008258" y="1322018"/>
            <a:ext cx="2093537" cy="30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 rtl="0">
              <a:lnSpc>
                <a:spcPts val="2239"/>
              </a:lnSpc>
            </a:pPr>
            <a:r>
              <a:rPr lang="ar-SA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arlow Semi-Bold"/>
              </a:rPr>
              <a:t>إمكاني</a:t>
            </a:r>
            <a:r>
              <a:rPr lang="ar-JO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arlow Semi-Bold"/>
              </a:rPr>
              <a:t>ّ</a:t>
            </a:r>
            <a:r>
              <a:rPr lang="ar-SA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arlow Semi-Bold"/>
              </a:rPr>
              <a:t>ات جديدة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Barlow Semi-Bold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11302789" y="548822"/>
            <a:ext cx="406821" cy="246635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278979" y="6411476"/>
            <a:ext cx="406821" cy="246635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71B08700-7B42-EF29-94F7-C5BA14053DDB}"/>
              </a:ext>
            </a:extLst>
          </p:cNvPr>
          <p:cNvSpPr txBox="1"/>
          <p:nvPr/>
        </p:nvSpPr>
        <p:spPr>
          <a:xfrm>
            <a:off x="5664706" y="1884673"/>
            <a:ext cx="47160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توسيع الخيارات. تجارب حياتي</a:t>
            </a:r>
            <a:r>
              <a:rPr lang="ar-JO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جديدة وإحداث تغييرات في الحياة.</a:t>
            </a:r>
            <a:endParaRPr kumimoji="0" lang="he-IL" sz="24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1" name="TextBox 35">
            <a:extLst>
              <a:ext uri="{FF2B5EF4-FFF2-40B4-BE49-F238E27FC236}">
                <a16:creationId xmlns:a16="http://schemas.microsoft.com/office/drawing/2014/main" id="{A175DA3E-6E18-71F7-A5C4-729B4D01A747}"/>
              </a:ext>
            </a:extLst>
          </p:cNvPr>
          <p:cNvSpPr txBox="1"/>
          <p:nvPr/>
        </p:nvSpPr>
        <p:spPr>
          <a:xfrm>
            <a:off x="8842475" y="5287384"/>
            <a:ext cx="2093537" cy="30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 rtl="0">
              <a:lnSpc>
                <a:spcPts val="2239"/>
              </a:lnSpc>
            </a:pPr>
            <a:r>
              <a:rPr lang="ar-SA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arlow Semi-Bold"/>
              </a:rPr>
              <a:t>القوة الداخلية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Barlow Semi-Bold"/>
            </a:endParaRPr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FE1487A7-C6C5-DF31-8B6F-AFABA45511CB}"/>
              </a:ext>
            </a:extLst>
          </p:cNvPr>
          <p:cNvSpPr txBox="1"/>
          <p:nvPr/>
        </p:nvSpPr>
        <p:spPr>
          <a:xfrm>
            <a:off x="12147" y="5794737"/>
            <a:ext cx="4833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إعادة التفكير في العلاقات 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ومعناها في حياتنا</a:t>
            </a:r>
            <a:endParaRPr lang="he-IL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35">
            <a:extLst>
              <a:ext uri="{FF2B5EF4-FFF2-40B4-BE49-F238E27FC236}">
                <a16:creationId xmlns:a16="http://schemas.microsoft.com/office/drawing/2014/main" id="{C656883D-9AF5-99F8-E37B-4E82C9187FEA}"/>
              </a:ext>
            </a:extLst>
          </p:cNvPr>
          <p:cNvSpPr txBox="1"/>
          <p:nvPr/>
        </p:nvSpPr>
        <p:spPr>
          <a:xfrm>
            <a:off x="1314575" y="5274161"/>
            <a:ext cx="2093537" cy="58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 rtl="0">
              <a:lnSpc>
                <a:spcPts val="2239"/>
              </a:lnSpc>
            </a:pPr>
            <a:r>
              <a:rPr lang="ar-SA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arlow Semi-Bold"/>
              </a:rPr>
              <a:t>العلاقات مع الآخرين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Barlow Semi-Bold"/>
            </a:endParaRPr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38F09530-05B0-A3BA-45C9-C09EA348680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2191" y="3826355"/>
            <a:ext cx="1200772" cy="803666"/>
          </a:xfrm>
          <a:prstGeom prst="rect">
            <a:avLst/>
          </a:prstGeom>
          <a:ln>
            <a:noFill/>
          </a:ln>
        </p:spPr>
      </p:pic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489CBF61-40FB-9302-5F05-512CDC71A9B8}"/>
              </a:ext>
            </a:extLst>
          </p:cNvPr>
          <p:cNvSpPr txBox="1"/>
          <p:nvPr/>
        </p:nvSpPr>
        <p:spPr>
          <a:xfrm>
            <a:off x="2874862" y="5713601"/>
            <a:ext cx="67201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التواصل مع القوى الداخلي</a:t>
            </a:r>
            <a:r>
              <a:rPr lang="ar-JO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والروحي</a:t>
            </a:r>
            <a:r>
              <a:rPr lang="ar-JO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التي تمنح الشعور بال</a:t>
            </a:r>
            <a:r>
              <a:rPr lang="ar-JO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سيطرة والأمل</a:t>
            </a:r>
            <a:endParaRPr lang="he-IL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תמונה 49">
            <a:extLst>
              <a:ext uri="{FF2B5EF4-FFF2-40B4-BE49-F238E27FC236}">
                <a16:creationId xmlns:a16="http://schemas.microsoft.com/office/drawing/2014/main" id="{BD5FDE49-7598-0219-9638-142003E75A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70085" y="5838663"/>
            <a:ext cx="1255885" cy="1268078"/>
          </a:xfrm>
          <a:prstGeom prst="rect">
            <a:avLst/>
          </a:prstGeom>
        </p:spPr>
      </p:pic>
      <p:pic>
        <p:nvPicPr>
          <p:cNvPr id="51" name="תמונה 50">
            <a:extLst>
              <a:ext uri="{FF2B5EF4-FFF2-40B4-BE49-F238E27FC236}">
                <a16:creationId xmlns:a16="http://schemas.microsoft.com/office/drawing/2014/main" id="{9DDFAD9F-B16F-0B46-C0D5-B069CFE328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02789" y="-252910"/>
            <a:ext cx="1255885" cy="1268078"/>
          </a:xfrm>
          <a:prstGeom prst="rect">
            <a:avLst/>
          </a:prstGeom>
        </p:spPr>
      </p:pic>
      <p:pic>
        <p:nvPicPr>
          <p:cNvPr id="54" name="תמונה 53">
            <a:extLst>
              <a:ext uri="{FF2B5EF4-FFF2-40B4-BE49-F238E27FC236}">
                <a16:creationId xmlns:a16="http://schemas.microsoft.com/office/drawing/2014/main" id="{9FAAD770-FB63-7EC8-81A4-8D83FD148F96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1724950" y="3483227"/>
            <a:ext cx="1310754" cy="1329043"/>
          </a:xfrm>
          <a:prstGeom prst="rect">
            <a:avLst/>
          </a:prstGeom>
        </p:spPr>
      </p:pic>
      <p:sp>
        <p:nvSpPr>
          <p:cNvPr id="17" name="TextBox 35">
            <a:extLst>
              <a:ext uri="{FF2B5EF4-FFF2-40B4-BE49-F238E27FC236}">
                <a16:creationId xmlns:a16="http://schemas.microsoft.com/office/drawing/2014/main" id="{36C09DD0-2282-BA96-F2C2-2F2181728D95}"/>
              </a:ext>
            </a:extLst>
          </p:cNvPr>
          <p:cNvSpPr txBox="1"/>
          <p:nvPr/>
        </p:nvSpPr>
        <p:spPr>
          <a:xfrm>
            <a:off x="5188151" y="5311128"/>
            <a:ext cx="2093537" cy="30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 rtl="0">
              <a:lnSpc>
                <a:spcPts val="2239"/>
              </a:lnSpc>
            </a:pPr>
            <a:r>
              <a:rPr lang="ar-SA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arlow Semi-Bold"/>
              </a:rPr>
              <a:t>النمو الروحي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Barlow Semi-Bold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65CBE20F-91B4-76C6-712A-D0A26D167F51}"/>
              </a:ext>
            </a:extLst>
          </p:cNvPr>
          <p:cNvSpPr txBox="1"/>
          <p:nvPr/>
        </p:nvSpPr>
        <p:spPr>
          <a:xfrm>
            <a:off x="6770535" y="5636406"/>
            <a:ext cx="6720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القدرة على التعامل مع الصعوبات، 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تنظيم المشاعر،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وتعزيز الحصانة النفسي</a:t>
            </a:r>
            <a:r>
              <a:rPr lang="ar-JO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ة.</a:t>
            </a:r>
            <a:endParaRPr lang="he-IL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גרפיקה 27" descr="תג לב קו מיתאר">
            <a:extLst>
              <a:ext uri="{FF2B5EF4-FFF2-40B4-BE49-F238E27FC236}">
                <a16:creationId xmlns:a16="http://schemas.microsoft.com/office/drawing/2014/main" id="{DA89A222-E973-626D-843D-74277813AE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370178" y="3792582"/>
            <a:ext cx="914400" cy="914400"/>
          </a:xfrm>
          <a:prstGeom prst="rect">
            <a:avLst/>
          </a:prstGeom>
        </p:spPr>
      </p:pic>
      <p:sp>
        <p:nvSpPr>
          <p:cNvPr id="29" name="TextBox 35">
            <a:extLst>
              <a:ext uri="{FF2B5EF4-FFF2-40B4-BE49-F238E27FC236}">
                <a16:creationId xmlns:a16="http://schemas.microsoft.com/office/drawing/2014/main" id="{019FD745-C24A-B54B-8974-93172939BAAB}"/>
              </a:ext>
            </a:extLst>
          </p:cNvPr>
          <p:cNvSpPr txBox="1"/>
          <p:nvPr/>
        </p:nvSpPr>
        <p:spPr>
          <a:xfrm>
            <a:off x="3266342" y="1320495"/>
            <a:ext cx="2093537" cy="30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 rtl="0">
              <a:lnSpc>
                <a:spcPts val="2239"/>
              </a:lnSpc>
            </a:pPr>
            <a:r>
              <a:rPr lang="ar-SA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arlow Semi-Bold"/>
              </a:rPr>
              <a:t>تقدير الحياة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Barlow Semi-Bold"/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1DE736D8-6DBB-C96E-6AE3-A181FCF1CE59}"/>
              </a:ext>
            </a:extLst>
          </p:cNvPr>
          <p:cNvSpPr txBox="1"/>
          <p:nvPr/>
        </p:nvSpPr>
        <p:spPr>
          <a:xfrm>
            <a:off x="2053589" y="1552433"/>
            <a:ext cx="43579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القدرة على تقدير لحظات الحياة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والرغبة في تحديد الأهداف </a:t>
            </a:r>
          </a:p>
          <a:p>
            <a:pPr algn="ctr"/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وتحقيق الأحلام</a:t>
            </a:r>
            <a:endParaRPr kumimoji="0" lang="he-IL" sz="2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גרפיקה 39" descr="מחוות יד רופפת קו מיתאר">
            <a:extLst>
              <a:ext uri="{FF2B5EF4-FFF2-40B4-BE49-F238E27FC236}">
                <a16:creationId xmlns:a16="http://schemas.microsoft.com/office/drawing/2014/main" id="{1B0C6C93-FF3F-B8F7-4B58-C59792C035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828959" y="310447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5" grpId="0"/>
      <p:bldP spid="39" grpId="0"/>
      <p:bldP spid="41" grpId="0"/>
      <p:bldP spid="43" grpId="0"/>
      <p:bldP spid="44" grpId="0"/>
      <p:bldP spid="47" grpId="0"/>
      <p:bldP spid="17" grpId="0"/>
      <p:bldP spid="20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51BA9-4682-A152-947A-5B7AA5B86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02359D3-0BED-5BB1-EFE2-CC111D6A98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Free vector graphics of Watercolor">
            <a:extLst>
              <a:ext uri="{FF2B5EF4-FFF2-40B4-BE49-F238E27FC236}">
                <a16:creationId xmlns:a16="http://schemas.microsoft.com/office/drawing/2014/main" id="{AA31CEDE-8E7D-D0C1-0919-984F33F61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6"/>
          <a:stretch/>
        </p:blipFill>
        <p:spPr bwMode="auto">
          <a:xfrm>
            <a:off x="333983" y="2194519"/>
            <a:ext cx="11837145" cy="18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66956EA-1CC5-F4A9-3753-2E6DDF9C918D}"/>
              </a:ext>
            </a:extLst>
          </p:cNvPr>
          <p:cNvSpPr txBox="1"/>
          <p:nvPr/>
        </p:nvSpPr>
        <p:spPr>
          <a:xfrm>
            <a:off x="1653648" y="2460153"/>
            <a:ext cx="87338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النمو</a:t>
            </a: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هو عملي</a:t>
            </a:r>
            <a:r>
              <a:rPr lang="ar-JO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ة\ سيرورة،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وكل</a:t>
            </a: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حركة، مهما كانت صغيرة، لها قيمتها.</a:t>
            </a:r>
            <a:endParaRPr lang="he-IL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E1DF7C2-EDE2-38AF-39C1-BBE2DD612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144" y="408316"/>
            <a:ext cx="4054191" cy="4858933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F754F0BF-2CF3-C5C4-DD98-0D3B00E04FB6}"/>
              </a:ext>
            </a:extLst>
          </p:cNvPr>
          <p:cNvSpPr/>
          <p:nvPr/>
        </p:nvSpPr>
        <p:spPr>
          <a:xfrm>
            <a:off x="7702258" y="1550751"/>
            <a:ext cx="4053008" cy="4860260"/>
          </a:xfrm>
          <a:custGeom>
            <a:avLst/>
            <a:gdLst/>
            <a:ahLst/>
            <a:cxnLst/>
            <a:rect l="l" t="t" r="r" b="b"/>
            <a:pathLst>
              <a:path w="4053008" h="4860260">
                <a:moveTo>
                  <a:pt x="0" y="0"/>
                </a:moveTo>
                <a:lnTo>
                  <a:pt x="4053008" y="0"/>
                </a:lnTo>
                <a:lnTo>
                  <a:pt x="4053008" y="4860260"/>
                </a:lnTo>
                <a:lnTo>
                  <a:pt x="0" y="48602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5789" t="-5708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6517DEF-EDD3-2994-D2BC-B95D692CF23E}"/>
              </a:ext>
            </a:extLst>
          </p:cNvPr>
          <p:cNvSpPr txBox="1"/>
          <p:nvPr/>
        </p:nvSpPr>
        <p:spPr>
          <a:xfrm>
            <a:off x="7178339" y="287358"/>
            <a:ext cx="4576927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662562"/>
            <a:r>
              <a:rPr lang="ar-SA" sz="4800" b="1" dirty="0">
                <a:solidFill>
                  <a:srgbClr val="3B60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rown Sugar"/>
              </a:rPr>
              <a:t>نحو النمو</a:t>
            </a:r>
            <a:endParaRPr lang="en-US" sz="4800" b="1" dirty="0">
              <a:solidFill>
                <a:srgbClr val="3B60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Brown Sugar"/>
            </a:endParaRPr>
          </a:p>
        </p:txBody>
      </p:sp>
    </p:spTree>
    <p:extLst>
      <p:ext uri="{BB962C8B-B14F-4D97-AF65-F5344CB8AC3E}">
        <p14:creationId xmlns:p14="http://schemas.microsoft.com/office/powerpoint/2010/main" val="417180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1697-0757-BF0F-8AD3-B6BEE57D4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21E3A27-B918-D057-B7F9-28DD0370D2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Free vector graphics of Watercolor">
            <a:extLst>
              <a:ext uri="{FF2B5EF4-FFF2-40B4-BE49-F238E27FC236}">
                <a16:creationId xmlns:a16="http://schemas.microsoft.com/office/drawing/2014/main" id="{F7E16D6B-389A-C70B-2370-E15A570CA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6"/>
          <a:stretch/>
        </p:blipFill>
        <p:spPr bwMode="auto">
          <a:xfrm>
            <a:off x="333983" y="2194519"/>
            <a:ext cx="11837145" cy="18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176B246-1A97-9755-9458-B7564677EA7D}"/>
              </a:ext>
            </a:extLst>
          </p:cNvPr>
          <p:cNvSpPr txBox="1"/>
          <p:nvPr/>
        </p:nvSpPr>
        <p:spPr>
          <a:xfrm>
            <a:off x="1616896" y="2550860"/>
            <a:ext cx="87338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شيء واحد أرغب في إحداث حركة فيه...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الخطوة الأولى التي سأت</a:t>
            </a:r>
            <a:r>
              <a:rPr lang="ar-JO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خذها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2BBCFFCA-856B-043E-D60A-74E93E44C44F}"/>
              </a:ext>
            </a:extLst>
          </p:cNvPr>
          <p:cNvSpPr/>
          <p:nvPr/>
        </p:nvSpPr>
        <p:spPr>
          <a:xfrm>
            <a:off x="7702258" y="1550751"/>
            <a:ext cx="4053008" cy="4860260"/>
          </a:xfrm>
          <a:custGeom>
            <a:avLst/>
            <a:gdLst/>
            <a:ahLst/>
            <a:cxnLst/>
            <a:rect l="l" t="t" r="r" b="b"/>
            <a:pathLst>
              <a:path w="4053008" h="4860260">
                <a:moveTo>
                  <a:pt x="0" y="0"/>
                </a:moveTo>
                <a:lnTo>
                  <a:pt x="4053008" y="0"/>
                </a:lnTo>
                <a:lnTo>
                  <a:pt x="4053008" y="4860260"/>
                </a:lnTo>
                <a:lnTo>
                  <a:pt x="0" y="48602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5789" t="-5708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3789D90-6AAB-C8D6-EADB-BC19612A51F1}"/>
              </a:ext>
            </a:extLst>
          </p:cNvPr>
          <p:cNvSpPr txBox="1"/>
          <p:nvPr/>
        </p:nvSpPr>
        <p:spPr>
          <a:xfrm>
            <a:off x="7178339" y="287358"/>
            <a:ext cx="4576927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662562"/>
            <a:r>
              <a:rPr lang="ar-SA" sz="4800" b="1" dirty="0">
                <a:solidFill>
                  <a:srgbClr val="3B60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rown Sugar"/>
              </a:rPr>
              <a:t>رسالة مله</a:t>
            </a:r>
            <a:r>
              <a:rPr lang="ar-JO" sz="4800" b="1" dirty="0">
                <a:solidFill>
                  <a:srgbClr val="3B60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rown Sugar"/>
              </a:rPr>
              <a:t>ِ</a:t>
            </a:r>
            <a:r>
              <a:rPr lang="ar-SA" sz="4800" b="1" dirty="0">
                <a:solidFill>
                  <a:srgbClr val="3B60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rown Sugar"/>
              </a:rPr>
              <a:t>مة</a:t>
            </a:r>
          </a:p>
          <a:p>
            <a:pPr algn="ctr" defTabSz="1662562"/>
            <a:r>
              <a:rPr lang="ar-SA" sz="4800" b="1" dirty="0">
                <a:solidFill>
                  <a:srgbClr val="3B60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rown Sugar"/>
              </a:rPr>
              <a:t> لنفسي</a:t>
            </a:r>
            <a:endParaRPr lang="en-US" sz="4800" b="1" dirty="0">
              <a:solidFill>
                <a:srgbClr val="3B60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Brown Sugar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1121AF0-3D1F-64E3-372C-B0CAD07B5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456" y="2194519"/>
            <a:ext cx="2181093" cy="40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A9C5A-4447-9296-B1CD-E3E1780E2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570DE13-C22B-A6C2-E40E-5B619A269EA2}"/>
              </a:ext>
            </a:extLst>
          </p:cNvPr>
          <p:cNvSpPr/>
          <p:nvPr/>
        </p:nvSpPr>
        <p:spPr>
          <a:xfrm>
            <a:off x="0" y="4203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0E188B47-8087-9940-858D-10C31B045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315" y="306091"/>
            <a:ext cx="4001724" cy="1902772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8F3F2FAD-37A9-CE49-F37D-EBD3B4E86F87}"/>
              </a:ext>
            </a:extLst>
          </p:cNvPr>
          <p:cNvSpPr txBox="1"/>
          <p:nvPr/>
        </p:nvSpPr>
        <p:spPr>
          <a:xfrm>
            <a:off x="6285076" y="908201"/>
            <a:ext cx="541080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662562"/>
            <a:r>
              <a:rPr lang="he-IL" sz="5400" b="1" dirty="0">
                <a:solidFill>
                  <a:srgbClr val="3B60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rown Sugar"/>
              </a:rPr>
              <a:t>"</a:t>
            </a:r>
            <a:r>
              <a:rPr lang="ar-SA" sz="5400" b="1" dirty="0">
                <a:solidFill>
                  <a:srgbClr val="3B60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rown Sugar"/>
              </a:rPr>
              <a:t>امسك في حلمك..</a:t>
            </a:r>
            <a:r>
              <a:rPr lang="he-IL" sz="5400" b="1" dirty="0">
                <a:solidFill>
                  <a:srgbClr val="3B60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rown Sugar"/>
              </a:rPr>
              <a:t>"..</a:t>
            </a:r>
            <a:endParaRPr lang="en-US" sz="5400" b="1" dirty="0">
              <a:solidFill>
                <a:srgbClr val="3B60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Brown Sugar"/>
            </a:endParaRPr>
          </a:p>
        </p:txBody>
      </p:sp>
      <p:pic>
        <p:nvPicPr>
          <p:cNvPr id="16" name="תמונה 15">
            <a:hlinkClick r:id="rId5"/>
            <a:extLst>
              <a:ext uri="{FF2B5EF4-FFF2-40B4-BE49-F238E27FC236}">
                <a16:creationId xmlns:a16="http://schemas.microsoft.com/office/drawing/2014/main" id="{8173B145-0869-5419-6EF2-5D21EBD76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210" y="2605369"/>
            <a:ext cx="5945391" cy="2805313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B0CA5AD7-76C0-399F-FACA-80B7834CD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7028" y="2009749"/>
            <a:ext cx="2604029" cy="213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33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 txBox="1">
            <a:spLocks noGrp="1"/>
          </p:cNvSpPr>
          <p:nvPr>
            <p:ph type="title"/>
          </p:nvPr>
        </p:nvSpPr>
        <p:spPr>
          <a:xfrm>
            <a:off x="506446" y="1131465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lang="ar-SA" dirty="0"/>
              <a:t>للطباعة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BFA1E-8B78-1D1A-8DA7-E7539EC22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0">
            <a:extLst>
              <a:ext uri="{FF2B5EF4-FFF2-40B4-BE49-F238E27FC236}">
                <a16:creationId xmlns:a16="http://schemas.microsoft.com/office/drawing/2014/main" id="{5C9D24BE-83D1-4834-839C-300F2D90C394}"/>
              </a:ext>
            </a:extLst>
          </p:cNvPr>
          <p:cNvGrpSpPr/>
          <p:nvPr/>
        </p:nvGrpSpPr>
        <p:grpSpPr>
          <a:xfrm>
            <a:off x="8300561" y="256308"/>
            <a:ext cx="3561185" cy="2674533"/>
            <a:chOff x="0" y="0"/>
            <a:chExt cx="6182550" cy="413668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C93C898-C0D0-33DB-2893-A5416920188F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6AA761DC-26A6-978B-D846-5476583954D1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B9873864-7392-F6DC-96F0-8DE57A0943F5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83C83B33-A26E-ACFE-7159-B52FFA30DB9D}"/>
              </a:ext>
            </a:extLst>
          </p:cNvPr>
          <p:cNvGrpSpPr/>
          <p:nvPr/>
        </p:nvGrpSpPr>
        <p:grpSpPr>
          <a:xfrm>
            <a:off x="4445979" y="286256"/>
            <a:ext cx="3561185" cy="2674533"/>
            <a:chOff x="0" y="0"/>
            <a:chExt cx="6182550" cy="4136688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C247490-3E87-32D2-10B9-4BDA05133ECB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11B258A8-3527-933C-1303-2882DA5F9FDD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69BBDF81-E279-0114-F3FE-42D454FE7BF5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D2A22486-0286-FFB3-8829-EB4A07361B67}"/>
              </a:ext>
            </a:extLst>
          </p:cNvPr>
          <p:cNvGrpSpPr/>
          <p:nvPr/>
        </p:nvGrpSpPr>
        <p:grpSpPr>
          <a:xfrm>
            <a:off x="559942" y="303311"/>
            <a:ext cx="3561185" cy="2674533"/>
            <a:chOff x="0" y="0"/>
            <a:chExt cx="6182550" cy="4136688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DEF873B-95DE-FB40-A918-5FA55FDD89B8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13B72298-7A5E-D5BB-B62A-5B6BE0400908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0000C324-88AB-8733-EE99-BBFC55118A61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10">
            <a:extLst>
              <a:ext uri="{FF2B5EF4-FFF2-40B4-BE49-F238E27FC236}">
                <a16:creationId xmlns:a16="http://schemas.microsoft.com/office/drawing/2014/main" id="{B3557EE6-E138-41AE-8794-EA8E4B22B8F9}"/>
              </a:ext>
            </a:extLst>
          </p:cNvPr>
          <p:cNvGrpSpPr/>
          <p:nvPr/>
        </p:nvGrpSpPr>
        <p:grpSpPr>
          <a:xfrm>
            <a:off x="8300561" y="3478797"/>
            <a:ext cx="3561185" cy="2674533"/>
            <a:chOff x="0" y="0"/>
            <a:chExt cx="6182550" cy="4136688"/>
          </a:xfrm>
        </p:grpSpPr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5B99793-55EF-9D45-C7F0-939A7D69B964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9E8EF6E3-28D8-FDBB-6C2B-9FD4C4531B23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C68CF418-5DA5-A17E-659C-212DDCD5C21B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0F514077-4457-843E-E5EB-AA64BFD3BE4E}"/>
              </a:ext>
            </a:extLst>
          </p:cNvPr>
          <p:cNvGrpSpPr/>
          <p:nvPr/>
        </p:nvGrpSpPr>
        <p:grpSpPr>
          <a:xfrm>
            <a:off x="4326335" y="3585116"/>
            <a:ext cx="3561185" cy="2674533"/>
            <a:chOff x="0" y="0"/>
            <a:chExt cx="6182550" cy="4136688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341D578C-E9B0-5184-71E5-2C817DFE53AE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9F182B44-5CB2-45A6-2A25-234E22D77825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20B47BED-AC93-CFD7-449F-20842D7EED40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1C661C14-6303-EDB2-34FB-8A9C1F5C4218}"/>
              </a:ext>
            </a:extLst>
          </p:cNvPr>
          <p:cNvSpPr txBox="1"/>
          <p:nvPr/>
        </p:nvSpPr>
        <p:spPr>
          <a:xfrm>
            <a:off x="8332015" y="1087830"/>
            <a:ext cx="35297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الجرأة على تجربة أمور ت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طلّب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تغييرًا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8567CE7B-4253-2228-1CA9-375789518A68}"/>
              </a:ext>
            </a:extLst>
          </p:cNvPr>
          <p:cNvSpPr txBox="1"/>
          <p:nvPr/>
        </p:nvSpPr>
        <p:spPr>
          <a:xfrm>
            <a:off x="8376109" y="4075593"/>
            <a:ext cx="34100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تحديد الأولوي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ات لنفسي بوضوح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لما هو مهم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في حياتي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23D06A66-5DD9-A126-74F9-12260DBCBBDE}"/>
              </a:ext>
            </a:extLst>
          </p:cNvPr>
          <p:cNvSpPr txBox="1"/>
          <p:nvPr/>
        </p:nvSpPr>
        <p:spPr>
          <a:xfrm>
            <a:off x="4483652" y="1120921"/>
            <a:ext cx="34085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الانفتاح على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مجالات اهتمام جديدة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BDF65362-EA2D-FDB3-F068-99324A131FBD}"/>
              </a:ext>
            </a:extLst>
          </p:cNvPr>
          <p:cNvSpPr txBox="1"/>
          <p:nvPr/>
        </p:nvSpPr>
        <p:spPr>
          <a:xfrm>
            <a:off x="4326335" y="4261993"/>
            <a:ext cx="34636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التعر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ف على فرص جديدة تفتح أمامي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35C504CF-1D9D-4D90-70F4-55C92E6AC710}"/>
              </a:ext>
            </a:extLst>
          </p:cNvPr>
          <p:cNvSpPr txBox="1"/>
          <p:nvPr/>
        </p:nvSpPr>
        <p:spPr>
          <a:xfrm>
            <a:off x="977464" y="1180162"/>
            <a:ext cx="2726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اكتشاف قوى بداخلي لم أكن أعرفها من قبل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9A52D966-1B9C-7C57-92E6-CD59230F605B}"/>
              </a:ext>
            </a:extLst>
          </p:cNvPr>
          <p:cNvGrpSpPr/>
          <p:nvPr/>
        </p:nvGrpSpPr>
        <p:grpSpPr>
          <a:xfrm>
            <a:off x="525120" y="3686651"/>
            <a:ext cx="3561185" cy="2674533"/>
            <a:chOff x="0" y="0"/>
            <a:chExt cx="6182550" cy="4136688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34D9CFA1-31A7-B9B5-4849-E8A868ECC547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EFC05859-1F47-EDF0-6DCE-4F8C62DAFE16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4FAA1643-90CF-A0C0-D93D-305444E02008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3B6FCEA-F5C7-1240-5A70-B9B9AB30B1BC}"/>
              </a:ext>
            </a:extLst>
          </p:cNvPr>
          <p:cNvSpPr txBox="1"/>
          <p:nvPr/>
        </p:nvSpPr>
        <p:spPr>
          <a:xfrm>
            <a:off x="559942" y="4331419"/>
            <a:ext cx="34636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إيجاد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معنى أعمق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لحياتي</a:t>
            </a:r>
            <a:endParaRPr lang="he-IL" sz="2800" kern="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97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A8A0F-1006-E3AF-9781-953620E5C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0">
            <a:extLst>
              <a:ext uri="{FF2B5EF4-FFF2-40B4-BE49-F238E27FC236}">
                <a16:creationId xmlns:a16="http://schemas.microsoft.com/office/drawing/2014/main" id="{2F6BAF2C-62F9-5A6C-BFD0-B3C505192D30}"/>
              </a:ext>
            </a:extLst>
          </p:cNvPr>
          <p:cNvGrpSpPr/>
          <p:nvPr/>
        </p:nvGrpSpPr>
        <p:grpSpPr>
          <a:xfrm>
            <a:off x="8300561" y="256308"/>
            <a:ext cx="3561185" cy="2674533"/>
            <a:chOff x="0" y="0"/>
            <a:chExt cx="6182550" cy="413668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AE4E0B0-FFA0-CCEC-D2B4-C85ADEE6EF83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BF5CAD7-DCA4-BA5B-78DA-1143EE22A2FF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1040951-FD14-2349-94EC-C25D72A3D88E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8F8783CC-5F72-1461-A6CE-D0FA7FED32F5}"/>
              </a:ext>
            </a:extLst>
          </p:cNvPr>
          <p:cNvGrpSpPr/>
          <p:nvPr/>
        </p:nvGrpSpPr>
        <p:grpSpPr>
          <a:xfrm>
            <a:off x="4445979" y="286256"/>
            <a:ext cx="3561185" cy="2674533"/>
            <a:chOff x="0" y="0"/>
            <a:chExt cx="6182550" cy="4136688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6E2B240-D3C9-2CAD-4AFC-E17670990A62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886276A1-3870-FCF8-0BFA-0166E0817933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2726FDCF-1520-1543-CE62-6F01D86A9083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31D96439-01D0-CB1F-FCA1-4CD36AF31FD5}"/>
              </a:ext>
            </a:extLst>
          </p:cNvPr>
          <p:cNvGrpSpPr/>
          <p:nvPr/>
        </p:nvGrpSpPr>
        <p:grpSpPr>
          <a:xfrm>
            <a:off x="559942" y="303311"/>
            <a:ext cx="3561185" cy="2674533"/>
            <a:chOff x="0" y="0"/>
            <a:chExt cx="6182550" cy="4136688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F5C6F47-F8C7-2BDB-FD61-BFAD0C325786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8319EC2-1D84-B13F-4A80-48A5D6119EC2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40A8C411-5DD6-502E-8B0F-87D9D220A5AF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10">
            <a:extLst>
              <a:ext uri="{FF2B5EF4-FFF2-40B4-BE49-F238E27FC236}">
                <a16:creationId xmlns:a16="http://schemas.microsoft.com/office/drawing/2014/main" id="{CE71ECBE-6D90-1CCA-8BC2-FBDDBA565D99}"/>
              </a:ext>
            </a:extLst>
          </p:cNvPr>
          <p:cNvGrpSpPr/>
          <p:nvPr/>
        </p:nvGrpSpPr>
        <p:grpSpPr>
          <a:xfrm>
            <a:off x="8300561" y="3336922"/>
            <a:ext cx="3561185" cy="2674533"/>
            <a:chOff x="0" y="0"/>
            <a:chExt cx="6182550" cy="4136688"/>
          </a:xfrm>
        </p:grpSpPr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34E4B99F-C8C0-8238-5660-5F12FB016E1A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9450F0D6-61A2-D1DC-00CE-A9117A0F6EE2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B2C961BB-0EA3-DE6A-E4B4-00F7BCCA25BA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139DFF78-EF57-DDDA-1389-CE78E15EE1E5}"/>
              </a:ext>
            </a:extLst>
          </p:cNvPr>
          <p:cNvGrpSpPr/>
          <p:nvPr/>
        </p:nvGrpSpPr>
        <p:grpSpPr>
          <a:xfrm>
            <a:off x="4326335" y="3453481"/>
            <a:ext cx="3561185" cy="2674533"/>
            <a:chOff x="0" y="0"/>
            <a:chExt cx="6182550" cy="4136688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4AEFFEAF-1A91-7051-B744-75D2D9C26A0B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18E3E23-4D68-389A-FC75-78156D9D6B6B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E8D8AAAD-1DF8-8B61-DF7A-D8298990FACA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2F5E2E16-3DEB-0B0F-6F99-555561142EE2}"/>
              </a:ext>
            </a:extLst>
          </p:cNvPr>
          <p:cNvSpPr txBox="1"/>
          <p:nvPr/>
        </p:nvSpPr>
        <p:spPr>
          <a:xfrm>
            <a:off x="8332015" y="1087830"/>
            <a:ext cx="35297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تقدير كل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يوم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في حياتي أكثر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B14E3677-CBDD-E8DB-7D57-1DEF2B9A7909}"/>
              </a:ext>
            </a:extLst>
          </p:cNvPr>
          <p:cNvSpPr txBox="1"/>
          <p:nvPr/>
        </p:nvSpPr>
        <p:spPr>
          <a:xfrm>
            <a:off x="8300561" y="3984730"/>
            <a:ext cx="3410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الإيمان بقدرتي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على تحسين حياتي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A4331E1A-A135-B2E2-53A8-FF492B13F990}"/>
              </a:ext>
            </a:extLst>
          </p:cNvPr>
          <p:cNvSpPr txBox="1"/>
          <p:nvPr/>
        </p:nvSpPr>
        <p:spPr>
          <a:xfrm>
            <a:off x="4478993" y="875715"/>
            <a:ext cx="34085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استثمار المزيد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في علاقاتي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وتعميقها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8526B251-2616-145F-833E-2DE203730120}"/>
              </a:ext>
            </a:extLst>
          </p:cNvPr>
          <p:cNvSpPr txBox="1"/>
          <p:nvPr/>
        </p:nvSpPr>
        <p:spPr>
          <a:xfrm>
            <a:off x="4375081" y="3796139"/>
            <a:ext cx="34636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قبول الحاجة للآخرين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وتعزيز إدراكي بأنني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بحاجة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إلى الناس في أوقات الأزمات.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86F4B759-4693-E841-A3A8-182D829700FD}"/>
              </a:ext>
            </a:extLst>
          </p:cNvPr>
          <p:cNvSpPr txBox="1"/>
          <p:nvPr/>
        </p:nvSpPr>
        <p:spPr>
          <a:xfrm>
            <a:off x="914926" y="833077"/>
            <a:ext cx="27261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تعزيز إيماني بقدرتي على مواجهة الصعوبات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E5E735D7-CCC2-3535-BF2B-173F25DBF8B6}"/>
              </a:ext>
            </a:extLst>
          </p:cNvPr>
          <p:cNvGrpSpPr/>
          <p:nvPr/>
        </p:nvGrpSpPr>
        <p:grpSpPr>
          <a:xfrm>
            <a:off x="549493" y="3453481"/>
            <a:ext cx="3561185" cy="2674533"/>
            <a:chOff x="0" y="0"/>
            <a:chExt cx="6182550" cy="4136688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ED98E769-62FD-8A29-E0B5-2582E16C613B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FCDCD7CF-A918-419E-DD4E-694F91D96D78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51106EC1-B13F-8DE1-F77D-987E0934A4AA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B1DD7C-6409-2FC6-3214-7C87691AADC6}"/>
              </a:ext>
            </a:extLst>
          </p:cNvPr>
          <p:cNvSpPr txBox="1"/>
          <p:nvPr/>
        </p:nvSpPr>
        <p:spPr>
          <a:xfrm>
            <a:off x="598239" y="4068949"/>
            <a:ext cx="3463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تعل</a:t>
            </a:r>
            <a:r>
              <a:rPr lang="ar-JO" sz="28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م الثقة بالآخرين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3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00D6C-E97B-4436-7BA7-023BDE8D1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0">
            <a:extLst>
              <a:ext uri="{FF2B5EF4-FFF2-40B4-BE49-F238E27FC236}">
                <a16:creationId xmlns:a16="http://schemas.microsoft.com/office/drawing/2014/main" id="{D4262AA3-31E4-9E1B-9AFD-965CF2CD47FB}"/>
              </a:ext>
            </a:extLst>
          </p:cNvPr>
          <p:cNvGrpSpPr/>
          <p:nvPr/>
        </p:nvGrpSpPr>
        <p:grpSpPr>
          <a:xfrm>
            <a:off x="8300561" y="256308"/>
            <a:ext cx="3561185" cy="2674533"/>
            <a:chOff x="0" y="0"/>
            <a:chExt cx="6182550" cy="413668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77DE373-B402-8709-6D5A-7D023D26AC07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C24BC13-9408-F95A-BC9E-90F5C76CB3F3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7CA60CA-A606-7993-B07A-6BD5B6B7BA0C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10">
            <a:extLst>
              <a:ext uri="{FF2B5EF4-FFF2-40B4-BE49-F238E27FC236}">
                <a16:creationId xmlns:a16="http://schemas.microsoft.com/office/drawing/2014/main" id="{02E0E7C8-50A0-F10E-A933-57171EF705E2}"/>
              </a:ext>
            </a:extLst>
          </p:cNvPr>
          <p:cNvGrpSpPr/>
          <p:nvPr/>
        </p:nvGrpSpPr>
        <p:grpSpPr>
          <a:xfrm>
            <a:off x="514192" y="317743"/>
            <a:ext cx="3561185" cy="2674533"/>
            <a:chOff x="0" y="0"/>
            <a:chExt cx="6182550" cy="4136688"/>
          </a:xfrm>
        </p:grpSpPr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515B995-C54F-3F1D-3E60-B35BF3871EB6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C079DD5C-8C12-C24B-7B5D-9B1FD2B489B3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976E12D4-F619-F26D-BED9-A1BB5421039F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10">
            <a:extLst>
              <a:ext uri="{FF2B5EF4-FFF2-40B4-BE49-F238E27FC236}">
                <a16:creationId xmlns:a16="http://schemas.microsoft.com/office/drawing/2014/main" id="{1D8099A9-4844-3FB6-8032-A8182E1D4250}"/>
              </a:ext>
            </a:extLst>
          </p:cNvPr>
          <p:cNvGrpSpPr/>
          <p:nvPr/>
        </p:nvGrpSpPr>
        <p:grpSpPr>
          <a:xfrm>
            <a:off x="4195763" y="3355930"/>
            <a:ext cx="3561185" cy="2674533"/>
            <a:chOff x="0" y="0"/>
            <a:chExt cx="6182550" cy="4136688"/>
          </a:xfrm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E7FA6C46-22D7-B6E4-2DA0-ABC5E11D9E8B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C9343537-4236-A5FC-C48F-4B5E308F271B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04BE227F-D503-43FF-8FAE-4725672FE0C8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7521704F-77C8-18D4-2A4F-B3558BD86644}"/>
              </a:ext>
            </a:extLst>
          </p:cNvPr>
          <p:cNvSpPr txBox="1"/>
          <p:nvPr/>
        </p:nvSpPr>
        <p:spPr>
          <a:xfrm>
            <a:off x="8300561" y="944125"/>
            <a:ext cx="35297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فهم أن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الحياة هي الآن، وأن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ه يجب استغلال كل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دقيقة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1B92AA24-3368-3B8D-94B7-316D722B444C}"/>
              </a:ext>
            </a:extLst>
          </p:cNvPr>
          <p:cNvSpPr txBox="1"/>
          <p:nvPr/>
        </p:nvSpPr>
        <p:spPr>
          <a:xfrm>
            <a:off x="514191" y="1097282"/>
            <a:ext cx="3410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الشعور بالتقب</a:t>
            </a:r>
            <a:r>
              <a:rPr lang="ar-JO" sz="28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ل والر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أفة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تجاه الآخرين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EAF913D5-E5C3-6051-A9F0-54A17D272278}"/>
              </a:ext>
            </a:extLst>
          </p:cNvPr>
          <p:cNvGrpSpPr/>
          <p:nvPr/>
        </p:nvGrpSpPr>
        <p:grpSpPr>
          <a:xfrm>
            <a:off x="4315407" y="292451"/>
            <a:ext cx="3561185" cy="2674533"/>
            <a:chOff x="0" y="0"/>
            <a:chExt cx="6182550" cy="4136688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181FF626-4156-9886-0183-605B2F4D9FC9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30F2E219-5CFC-8F4C-60E6-BD050ED75045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C3F67207-D744-5D91-C9BB-8E83FFB33F59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6C5F04F-F44F-AC53-BB4D-0DD1174EDD61}"/>
              </a:ext>
            </a:extLst>
          </p:cNvPr>
          <p:cNvSpPr txBox="1"/>
          <p:nvPr/>
        </p:nvSpPr>
        <p:spPr>
          <a:xfrm>
            <a:off x="4472050" y="1032746"/>
            <a:ext cx="31024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التعر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ف على مشاعري والتعبير عنها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4D0F11EF-C8E6-0205-EBF2-80466A400408}"/>
              </a:ext>
            </a:extLst>
          </p:cNvPr>
          <p:cNvGrpSpPr/>
          <p:nvPr/>
        </p:nvGrpSpPr>
        <p:grpSpPr>
          <a:xfrm>
            <a:off x="8269107" y="3254395"/>
            <a:ext cx="3561185" cy="2674533"/>
            <a:chOff x="0" y="0"/>
            <a:chExt cx="6182550" cy="4136688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17C4C937-33EB-76A0-FA58-ED0AE3595CED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8C495463-90A3-CA28-AE27-DF0660BBC5CE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52B29D84-887A-599F-47F7-1E4956FEFBA1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8B9A42F1-0B8C-CFB1-71F4-D00EED19908E}"/>
              </a:ext>
            </a:extLst>
          </p:cNvPr>
          <p:cNvSpPr txBox="1"/>
          <p:nvPr/>
        </p:nvSpPr>
        <p:spPr>
          <a:xfrm>
            <a:off x="8828808" y="4138395"/>
            <a:ext cx="25214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تطوير طريق جديد في حياتي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DD0A4C47-C1E8-636D-1701-252C195A827D}"/>
              </a:ext>
            </a:extLst>
          </p:cNvPr>
          <p:cNvSpPr txBox="1"/>
          <p:nvPr/>
        </p:nvSpPr>
        <p:spPr>
          <a:xfrm>
            <a:off x="4811832" y="4090349"/>
            <a:ext cx="23290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تعزيز شعوري بقدرتي على الاعتماد على نفسي</a:t>
            </a:r>
            <a:endParaRPr lang="he-IL" sz="2800" dirty="0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409C49DA-C4F5-0E6E-F59D-954BD9EDD9B9}"/>
              </a:ext>
            </a:extLst>
          </p:cNvPr>
          <p:cNvGrpSpPr/>
          <p:nvPr/>
        </p:nvGrpSpPr>
        <p:grpSpPr>
          <a:xfrm>
            <a:off x="446187" y="3318654"/>
            <a:ext cx="3561185" cy="2674533"/>
            <a:chOff x="0" y="0"/>
            <a:chExt cx="6182550" cy="4136688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4EFBD43A-24E1-2FF9-4950-4AB96B11B471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7234974-FBDA-0BFC-056A-90585B3EF67F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E1BD52AF-8E32-E070-F1EA-4CDE7A13AD46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A20DD3A8-025C-B3CD-9F65-5E2D81A149A3}"/>
              </a:ext>
            </a:extLst>
          </p:cNvPr>
          <p:cNvSpPr txBox="1"/>
          <p:nvPr/>
        </p:nvSpPr>
        <p:spPr>
          <a:xfrm>
            <a:off x="660942" y="4051708"/>
            <a:ext cx="30226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تحد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ي نفسي بخوض تحد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يات جديدة لم أكن أفكر بها من قبل.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15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>
            <a:extLst>
              <a:ext uri="{FF2B5EF4-FFF2-40B4-BE49-F238E27FC236}">
                <a16:creationId xmlns:a16="http://schemas.microsoft.com/office/drawing/2014/main" id="{753F67F5-4F05-18B5-A60B-ACED0BC12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756" y="4097129"/>
            <a:ext cx="1420491" cy="1438781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5400000">
            <a:off x="6132920" y="782999"/>
            <a:ext cx="5635884" cy="5272177"/>
          </a:xfrm>
          <a:custGeom>
            <a:avLst/>
            <a:gdLst/>
            <a:ahLst/>
            <a:cxnLst/>
            <a:rect l="l" t="t" r="r" b="b"/>
            <a:pathLst>
              <a:path w="3162054" h="4157719">
                <a:moveTo>
                  <a:pt x="0" y="0"/>
                </a:moveTo>
                <a:lnTo>
                  <a:pt x="3162054" y="0"/>
                </a:lnTo>
                <a:lnTo>
                  <a:pt x="3162054" y="4157718"/>
                </a:lnTo>
                <a:lnTo>
                  <a:pt x="0" y="41577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1662562" rtl="0"/>
            <a:endParaRPr lang="he-IL" sz="3273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72499" y="431747"/>
            <a:ext cx="4576927" cy="84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662562">
              <a:lnSpc>
                <a:spcPts val="8146"/>
              </a:lnSpc>
            </a:pPr>
            <a:r>
              <a:rPr lang="ar-SA" sz="2000" b="1" dirty="0">
                <a:solidFill>
                  <a:srgbClr val="3B60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rown Sugar"/>
              </a:rPr>
              <a:t>رسالة ملهمة لنفسي</a:t>
            </a:r>
            <a:endParaRPr lang="en-US" sz="2000" b="1" dirty="0">
              <a:solidFill>
                <a:srgbClr val="3B60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Brown Sugar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C82A601-6D16-AF3E-A9B8-11DBBB9A4F6A}"/>
              </a:ext>
            </a:extLst>
          </p:cNvPr>
          <p:cNvSpPr txBox="1"/>
          <p:nvPr/>
        </p:nvSpPr>
        <p:spPr>
          <a:xfrm>
            <a:off x="7101889" y="1585804"/>
            <a:ext cx="4113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الخطوة الأولى التي سأت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خذها: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E12DBC7E-0547-428C-3753-46CF08B8AE09}"/>
              </a:ext>
            </a:extLst>
          </p:cNvPr>
          <p:cNvSpPr/>
          <p:nvPr/>
        </p:nvSpPr>
        <p:spPr>
          <a:xfrm rot="5400000">
            <a:off x="423195" y="802825"/>
            <a:ext cx="5635884" cy="5272177"/>
          </a:xfrm>
          <a:custGeom>
            <a:avLst/>
            <a:gdLst/>
            <a:ahLst/>
            <a:cxnLst/>
            <a:rect l="l" t="t" r="r" b="b"/>
            <a:pathLst>
              <a:path w="3162054" h="4157719">
                <a:moveTo>
                  <a:pt x="0" y="0"/>
                </a:moveTo>
                <a:lnTo>
                  <a:pt x="3162054" y="0"/>
                </a:lnTo>
                <a:lnTo>
                  <a:pt x="3162054" y="4157718"/>
                </a:lnTo>
                <a:lnTo>
                  <a:pt x="0" y="41577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1662562" rtl="0"/>
            <a:endParaRPr lang="he-IL" sz="3273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62194EF9-2821-2A61-F3CD-BCC4A5DC6EDC}"/>
              </a:ext>
            </a:extLst>
          </p:cNvPr>
          <p:cNvSpPr txBox="1"/>
          <p:nvPr/>
        </p:nvSpPr>
        <p:spPr>
          <a:xfrm>
            <a:off x="2062774" y="451573"/>
            <a:ext cx="4576927" cy="84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662562">
              <a:lnSpc>
                <a:spcPts val="8146"/>
              </a:lnSpc>
            </a:pPr>
            <a:r>
              <a:rPr lang="ar-SA" sz="2000" b="1" dirty="0">
                <a:solidFill>
                  <a:srgbClr val="3B60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rown Sugar"/>
              </a:rPr>
              <a:t>رسالة ملهمة لنفسي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715607C-0E21-7034-8837-CFF9C1710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562" y="4033308"/>
            <a:ext cx="1424202" cy="143454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D1E6EAF-3A9B-A765-6DAE-3C526B5CF8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6735" y="4201625"/>
            <a:ext cx="1421780" cy="143558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FA66188-328D-9A4C-7870-CAA2B1D43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9135" y="4354025"/>
            <a:ext cx="1421780" cy="143558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13737E0-24B1-09EE-DB81-3DFBDCA48A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9505" y="4354025"/>
            <a:ext cx="3101709" cy="1682677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674463F-5477-D676-DDA6-088024F43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230" y="4068522"/>
            <a:ext cx="1421780" cy="1435584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E6BEE2F3-1C2B-452A-BF12-58265676A4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7029" y="4354025"/>
            <a:ext cx="3101709" cy="1682677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4C1CA83E-11A1-36A5-5EE6-B658B702DC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719" y="833213"/>
            <a:ext cx="1421780" cy="143558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77ED15A1-443A-B09F-429B-AFC39E5F3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83" y="863472"/>
            <a:ext cx="1420491" cy="1438781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50D4B79-8AE7-9182-F5B8-B4B947354810}"/>
              </a:ext>
            </a:extLst>
          </p:cNvPr>
          <p:cNvSpPr txBox="1"/>
          <p:nvPr/>
        </p:nvSpPr>
        <p:spPr>
          <a:xfrm>
            <a:off x="7048129" y="2910241"/>
            <a:ext cx="4113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الذي سيساعدني هو...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CAF916F-A0F2-4BC8-D241-0C4B4A98512E}"/>
              </a:ext>
            </a:extLst>
          </p:cNvPr>
          <p:cNvSpPr txBox="1"/>
          <p:nvPr/>
        </p:nvSpPr>
        <p:spPr>
          <a:xfrm>
            <a:off x="1362144" y="1636047"/>
            <a:ext cx="4113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الخطوة الأولى التي سأتخذها: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8D1B36C-7C52-E523-37B1-D869C6A5B4E6}"/>
              </a:ext>
            </a:extLst>
          </p:cNvPr>
          <p:cNvSpPr txBox="1"/>
          <p:nvPr/>
        </p:nvSpPr>
        <p:spPr>
          <a:xfrm>
            <a:off x="1308384" y="2960484"/>
            <a:ext cx="4113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الذي سيساعدني هو...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D40A4-25BE-DF34-BE78-AB9832EE7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77B6D49-7AB9-AF5C-EC7A-E2E143C86F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he-IL" sz="1800" b="1" dirty="0">
              <a:solidFill>
                <a:srgbClr val="002060"/>
              </a:solidFill>
              <a:effectLst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0DFBEC0D-6898-BA5A-8107-4DCCFF2A3274}"/>
              </a:ext>
            </a:extLst>
          </p:cNvPr>
          <p:cNvSpPr/>
          <p:nvPr/>
        </p:nvSpPr>
        <p:spPr>
          <a:xfrm rot="8589632">
            <a:off x="1052920" y="1278810"/>
            <a:ext cx="3970925" cy="3777161"/>
          </a:xfrm>
          <a:custGeom>
            <a:avLst/>
            <a:gdLst/>
            <a:ahLst/>
            <a:cxnLst/>
            <a:rect l="l" t="t" r="r" b="b"/>
            <a:pathLst>
              <a:path w="4201122" h="4078908">
                <a:moveTo>
                  <a:pt x="0" y="0"/>
                </a:moveTo>
                <a:lnTo>
                  <a:pt x="4201122" y="0"/>
                </a:lnTo>
                <a:lnTo>
                  <a:pt x="4201122" y="4078908"/>
                </a:lnTo>
                <a:lnTo>
                  <a:pt x="0" y="4078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619BC75-8348-4EA1-B628-D2DEACE7DC6D}"/>
              </a:ext>
            </a:extLst>
          </p:cNvPr>
          <p:cNvSpPr/>
          <p:nvPr/>
        </p:nvSpPr>
        <p:spPr>
          <a:xfrm rot="8589632" flipH="1">
            <a:off x="617494" y="1882100"/>
            <a:ext cx="3471126" cy="3285822"/>
          </a:xfrm>
          <a:custGeom>
            <a:avLst/>
            <a:gdLst/>
            <a:ahLst/>
            <a:cxnLst/>
            <a:rect l="l" t="t" r="r" b="b"/>
            <a:pathLst>
              <a:path w="4201122" h="4078908">
                <a:moveTo>
                  <a:pt x="4201122" y="0"/>
                </a:moveTo>
                <a:lnTo>
                  <a:pt x="0" y="0"/>
                </a:lnTo>
                <a:lnTo>
                  <a:pt x="0" y="4078908"/>
                </a:lnTo>
                <a:lnTo>
                  <a:pt x="4201122" y="4078908"/>
                </a:lnTo>
                <a:lnTo>
                  <a:pt x="42011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AA08557-23DA-90AE-30FA-025D3AE6C4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8420" y="1240319"/>
            <a:ext cx="7067820" cy="5242614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2808867-17B8-3D87-27E7-99ED0DC9DEBC}"/>
              </a:ext>
            </a:extLst>
          </p:cNvPr>
          <p:cNvSpPr txBox="1"/>
          <p:nvPr/>
        </p:nvSpPr>
        <p:spPr>
          <a:xfrm>
            <a:off x="156427" y="5524194"/>
            <a:ext cx="3965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لعبة الكراسي</a:t>
            </a:r>
            <a:endParaRPr lang="he-I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6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066B1-635D-34D1-64DA-EAC31DED9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032C36-ADA7-92B4-3C16-C08F44F921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570F08BC-D8EF-F5FA-569B-90DBB9B755A1}"/>
              </a:ext>
            </a:extLst>
          </p:cNvPr>
          <p:cNvSpPr/>
          <p:nvPr/>
        </p:nvSpPr>
        <p:spPr>
          <a:xfrm rot="8589632">
            <a:off x="1952131" y="239782"/>
            <a:ext cx="3970925" cy="3777161"/>
          </a:xfrm>
          <a:custGeom>
            <a:avLst/>
            <a:gdLst/>
            <a:ahLst/>
            <a:cxnLst/>
            <a:rect l="l" t="t" r="r" b="b"/>
            <a:pathLst>
              <a:path w="4201122" h="4078908">
                <a:moveTo>
                  <a:pt x="0" y="0"/>
                </a:moveTo>
                <a:lnTo>
                  <a:pt x="4201122" y="0"/>
                </a:lnTo>
                <a:lnTo>
                  <a:pt x="4201122" y="4078908"/>
                </a:lnTo>
                <a:lnTo>
                  <a:pt x="0" y="4078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CD0497E-BD80-9AA9-6C7F-A47EDC38D484}"/>
              </a:ext>
            </a:extLst>
          </p:cNvPr>
          <p:cNvSpPr/>
          <p:nvPr/>
        </p:nvSpPr>
        <p:spPr>
          <a:xfrm rot="8589632" flipH="1">
            <a:off x="1516705" y="843072"/>
            <a:ext cx="3471126" cy="3285822"/>
          </a:xfrm>
          <a:custGeom>
            <a:avLst/>
            <a:gdLst/>
            <a:ahLst/>
            <a:cxnLst/>
            <a:rect l="l" t="t" r="r" b="b"/>
            <a:pathLst>
              <a:path w="4201122" h="4078908">
                <a:moveTo>
                  <a:pt x="4201122" y="0"/>
                </a:moveTo>
                <a:lnTo>
                  <a:pt x="0" y="0"/>
                </a:lnTo>
                <a:lnTo>
                  <a:pt x="0" y="4078908"/>
                </a:lnTo>
                <a:lnTo>
                  <a:pt x="4201122" y="4078908"/>
                </a:lnTo>
                <a:lnTo>
                  <a:pt x="42011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8757F57-55A2-8C9D-00BA-56E996EDD333}"/>
              </a:ext>
            </a:extLst>
          </p:cNvPr>
          <p:cNvSpPr txBox="1"/>
          <p:nvPr/>
        </p:nvSpPr>
        <p:spPr>
          <a:xfrm>
            <a:off x="-1505104" y="765510"/>
            <a:ext cx="54426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لعبة الكراسي</a:t>
            </a:r>
            <a:endParaRPr lang="he-I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6DC1153-AD49-0CF6-4B05-DA438A7B45CB}"/>
              </a:ext>
            </a:extLst>
          </p:cNvPr>
          <p:cNvSpPr txBox="1"/>
          <p:nvPr/>
        </p:nvSpPr>
        <p:spPr>
          <a:xfrm>
            <a:off x="4199751" y="805270"/>
            <a:ext cx="7450266" cy="51961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كل من تعر</a:t>
            </a:r>
            <a:r>
              <a:rPr lang="ar-JO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ف على أشخاص جدد مؤخ</a:t>
            </a:r>
            <a:r>
              <a:rPr lang="ar-JO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رًا.</a:t>
            </a:r>
          </a:p>
          <a:p>
            <a:pPr lvl="0">
              <a:lnSpc>
                <a:spcPct val="150000"/>
              </a:lnSpc>
              <a:defRPr/>
            </a:pP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كل</a:t>
            </a:r>
            <a:r>
              <a:rPr lang="ar-JO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 من لديهم حلم يخط</a:t>
            </a:r>
            <a:r>
              <a:rPr lang="ar-JO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طون له للإجازة القادمة.</a:t>
            </a:r>
          </a:p>
          <a:p>
            <a:pPr lvl="0">
              <a:lnSpc>
                <a:spcPct val="150000"/>
              </a:lnSpc>
              <a:defRPr/>
            </a:pP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كل</a:t>
            </a:r>
            <a:r>
              <a:rPr lang="ar-JO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 من يشعرون بالامتنان لشيء ما في حياتهم.</a:t>
            </a:r>
          </a:p>
          <a:p>
            <a:pPr lvl="0">
              <a:lnSpc>
                <a:spcPct val="150000"/>
              </a:lnSpc>
              <a:defRPr/>
            </a:pP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كل</a:t>
            </a:r>
            <a:r>
              <a:rPr lang="ar-JO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 من يرغبون في إجراء تغيير معي</a:t>
            </a:r>
            <a:r>
              <a:rPr lang="ar-JO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ّن</a:t>
            </a: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 في حياتهم.</a:t>
            </a:r>
          </a:p>
          <a:p>
            <a:pPr lvl="0">
              <a:lnSpc>
                <a:spcPct val="150000"/>
              </a:lnSpc>
              <a:defRPr/>
            </a:pP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كل</a:t>
            </a:r>
            <a:r>
              <a:rPr lang="ar-JO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 من قاموا بفعل خير لشخص آخر خلال العام الماضي.</a:t>
            </a:r>
          </a:p>
          <a:p>
            <a:pPr lvl="0">
              <a:lnSpc>
                <a:spcPct val="150000"/>
              </a:lnSpc>
              <a:defRPr/>
            </a:pP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كل</a:t>
            </a:r>
            <a:r>
              <a:rPr lang="ar-JO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 من يواجهون أو واجهوا تحد</a:t>
            </a:r>
            <a:r>
              <a:rPr lang="ar-JO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يًا في العام الماضي.</a:t>
            </a:r>
          </a:p>
          <a:p>
            <a:pPr lvl="0">
              <a:lnSpc>
                <a:spcPct val="150000"/>
              </a:lnSpc>
              <a:defRPr/>
            </a:pP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كل</a:t>
            </a:r>
            <a:r>
              <a:rPr lang="ar-JO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 من لديهم نشاط أو عادة تمنحهم القو</a:t>
            </a:r>
            <a:r>
              <a:rPr lang="ar-JO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2060"/>
                </a:solidFill>
                <a:ea typeface="Aptos" panose="020B0004020202020204" pitchFamily="34" charset="0"/>
                <a:cs typeface="Calibri" panose="020F0502020204030204" pitchFamily="34" charset="0"/>
              </a:rPr>
              <a:t>ة وتجعلهم يشعرون بالراحة.</a:t>
            </a:r>
            <a:endParaRPr lang="he-IL" sz="2800" b="1" dirty="0">
              <a:solidFill>
                <a:srgbClr val="002060"/>
              </a:solidFill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E413F284-45CC-99FC-8196-7DC550766D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248" y="2970150"/>
            <a:ext cx="3597316" cy="33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99348-D9CD-0AF2-9135-D15F680A6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7C6C78C4-74D3-206E-736E-0C37005A9B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E80B6711-1DCD-1A61-65E4-1E8137874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2217" y="-570723"/>
            <a:ext cx="7892355" cy="3750614"/>
          </a:xfrm>
          <a:prstGeom prst="rect">
            <a:avLst/>
          </a:prstGeom>
        </p:spPr>
      </p:pic>
      <p:sp>
        <p:nvSpPr>
          <p:cNvPr id="9" name="Freeform 9">
            <a:extLst>
              <a:ext uri="{FF2B5EF4-FFF2-40B4-BE49-F238E27FC236}">
                <a16:creationId xmlns:a16="http://schemas.microsoft.com/office/drawing/2014/main" id="{FBA69B16-86EA-64C1-FB01-FF48D009AD18}"/>
              </a:ext>
            </a:extLst>
          </p:cNvPr>
          <p:cNvSpPr/>
          <p:nvPr/>
        </p:nvSpPr>
        <p:spPr>
          <a:xfrm>
            <a:off x="19719" y="5328268"/>
            <a:ext cx="1357409" cy="1238944"/>
          </a:xfrm>
          <a:custGeom>
            <a:avLst/>
            <a:gdLst/>
            <a:ahLst/>
            <a:cxnLst/>
            <a:rect l="l" t="t" r="r" b="b"/>
            <a:pathLst>
              <a:path w="2036113" h="1858416">
                <a:moveTo>
                  <a:pt x="0" y="0"/>
                </a:moveTo>
                <a:lnTo>
                  <a:pt x="2036113" y="0"/>
                </a:lnTo>
                <a:lnTo>
                  <a:pt x="2036113" y="1858416"/>
                </a:lnTo>
                <a:lnTo>
                  <a:pt x="0" y="18584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75F24EA-AFDF-4BAF-93C8-139645B5646C}"/>
              </a:ext>
            </a:extLst>
          </p:cNvPr>
          <p:cNvSpPr txBox="1"/>
          <p:nvPr/>
        </p:nvSpPr>
        <p:spPr>
          <a:xfrm>
            <a:off x="7073210" y="327129"/>
            <a:ext cx="478669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467"/>
              </a:lnSpc>
            </a:pP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كي تنمو، </a:t>
            </a:r>
          </a:p>
          <a:p>
            <a:pPr algn="ctr" defTabSz="609630">
              <a:lnSpc>
                <a:spcPts val="3467"/>
              </a:lnSpc>
            </a:pP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النباتات تحتاج إلى عوامل مختلفة:</a:t>
            </a:r>
            <a:endParaRPr lang="he-IL" sz="3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 (MS)"/>
              <a:rtl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F88F9268-FEF7-3029-FB44-D6357E0C931C}"/>
              </a:ext>
            </a:extLst>
          </p:cNvPr>
          <p:cNvSpPr txBox="1"/>
          <p:nvPr/>
        </p:nvSpPr>
        <p:spPr>
          <a:xfrm>
            <a:off x="6383886" y="3159491"/>
            <a:ext cx="238366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ضوء الشمس</a:t>
            </a:r>
            <a:endParaRPr lang="he-IL" sz="3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169B75E9-3CA5-1CF6-3770-3F6267DF8741}"/>
              </a:ext>
            </a:extLst>
          </p:cNvPr>
          <p:cNvSpPr txBox="1"/>
          <p:nvPr/>
        </p:nvSpPr>
        <p:spPr>
          <a:xfrm>
            <a:off x="7868563" y="3374477"/>
            <a:ext cx="2810043" cy="291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867"/>
              </a:lnSpc>
            </a:pP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الماء</a:t>
            </a:r>
            <a:endParaRPr lang="he-IL" sz="3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 (MS)"/>
              <a:rtl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AC80BBE7-4A69-A080-DEC4-23B6852286A7}"/>
              </a:ext>
            </a:extLst>
          </p:cNvPr>
          <p:cNvSpPr txBox="1"/>
          <p:nvPr/>
        </p:nvSpPr>
        <p:spPr>
          <a:xfrm>
            <a:off x="885804" y="700511"/>
            <a:ext cx="4786695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normalizeH="0" baseline="0" noProof="0" dirty="0"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كيف يمكننا </a:t>
            </a:r>
            <a:r>
              <a:rPr lang="ar-JO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زراعة</a:t>
            </a:r>
            <a:r>
              <a:rPr kumimoji="0" lang="ar-SA" sz="3200" b="1" i="0" u="none" strike="noStrike" kern="1200" normalizeH="0" baseline="0" noProof="0" dirty="0"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النباتات بأفضل طريقة؟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normalizeH="0" baseline="0" noProof="0" dirty="0"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الذي تحتاجه للنمو</a:t>
            </a:r>
            <a:r>
              <a:rPr kumimoji="0" lang="ar-JO" sz="3200" b="1" i="0" u="none" strike="noStrike" kern="1200" normalizeH="0" baseline="0" noProof="0" dirty="0"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3200" b="1" i="0" u="none" strike="noStrike" kern="1200" normalizeH="0" baseline="0" noProof="0" dirty="0"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  <a:endParaRPr kumimoji="0" lang="he-IL" sz="2800" b="1" i="0" u="none" strike="noStrike" kern="1200" normalizeH="0" baseline="0" noProof="0" dirty="0">
              <a:solidFill>
                <a:schemeClr val="accent5">
                  <a:lumMod val="50000"/>
                </a:scheme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4874E213-5EAD-8B11-5CDE-F6E17758DC63}"/>
              </a:ext>
            </a:extLst>
          </p:cNvPr>
          <p:cNvSpPr txBox="1"/>
          <p:nvPr/>
        </p:nvSpPr>
        <p:spPr>
          <a:xfrm>
            <a:off x="9891375" y="3175736"/>
            <a:ext cx="238366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الحيوي</a:t>
            </a:r>
            <a:r>
              <a:rPr lang="ar-JO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endParaRPr lang="he-IL" sz="3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00F0A894-44EB-609C-BA55-908924D2E933}"/>
              </a:ext>
            </a:extLst>
          </p:cNvPr>
          <p:cNvSpPr txBox="1"/>
          <p:nvPr/>
        </p:nvSpPr>
        <p:spPr>
          <a:xfrm>
            <a:off x="4442543" y="3898632"/>
            <a:ext cx="727878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عندما يتعل</a:t>
            </a: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 الأمر بنا، نحن البشر، ما الذي نحتاجه للنمو</a:t>
            </a: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خاصة الآن؟</a:t>
            </a:r>
          </a:p>
          <a:p>
            <a:pPr algn="ctr" defTabSz="609630"/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هي "ضوء الشمس"، و"الماء"، و"القوى" التي نحتاجها في هذه الأيام؟</a:t>
            </a:r>
            <a:endParaRPr lang="he-IL" sz="36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 (MS)"/>
              <a:rtl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701F0730-BFAA-F3C6-F4EC-BFEB7FC40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7906" y="1994411"/>
            <a:ext cx="1256532" cy="126214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BBB43914-3AB8-C415-B2F8-B9F77AC8C1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1151" y="1886583"/>
            <a:ext cx="765344" cy="132228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9AE1E0C0-9F2E-C247-3007-295A675B68F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64462" y="2002162"/>
            <a:ext cx="1224558" cy="1132297"/>
          </a:xfrm>
          <a:prstGeom prst="rect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0155D8CF-FEC6-139A-B403-00D18E90226D}"/>
              </a:ext>
            </a:extLst>
          </p:cNvPr>
          <p:cNvGrpSpPr/>
          <p:nvPr/>
        </p:nvGrpSpPr>
        <p:grpSpPr>
          <a:xfrm>
            <a:off x="-436145" y="3750614"/>
            <a:ext cx="4666951" cy="2958885"/>
            <a:chOff x="-436145" y="3512716"/>
            <a:chExt cx="5423724" cy="3196783"/>
          </a:xfrm>
        </p:grpSpPr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876D0D25-5618-5A25-B675-67ADCD897D48}"/>
                </a:ext>
              </a:extLst>
            </p:cNvPr>
            <p:cNvGrpSpPr/>
            <p:nvPr/>
          </p:nvGrpSpPr>
          <p:grpSpPr>
            <a:xfrm>
              <a:off x="-436145" y="3512716"/>
              <a:ext cx="5423724" cy="3196783"/>
              <a:chOff x="-436145" y="3512716"/>
              <a:chExt cx="5423724" cy="3196783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F2A9F8E5-3400-18D4-BD77-DDB4A8163135}"/>
                  </a:ext>
                </a:extLst>
              </p:cNvPr>
              <p:cNvSpPr/>
              <p:nvPr/>
            </p:nvSpPr>
            <p:spPr>
              <a:xfrm rot="8201270">
                <a:off x="-436145" y="4653346"/>
                <a:ext cx="2113802" cy="2056153"/>
              </a:xfrm>
              <a:custGeom>
                <a:avLst/>
                <a:gdLst/>
                <a:ahLst/>
                <a:cxnLst/>
                <a:rect l="l" t="t" r="r" b="b"/>
                <a:pathLst>
                  <a:path w="3170703" h="3084229">
                    <a:moveTo>
                      <a:pt x="0" y="0"/>
                    </a:moveTo>
                    <a:lnTo>
                      <a:pt x="3170703" y="0"/>
                    </a:lnTo>
                    <a:lnTo>
                      <a:pt x="3170703" y="3084229"/>
                    </a:lnTo>
                    <a:lnTo>
                      <a:pt x="0" y="30842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algn="l" defTabSz="609630" rtl="0"/>
                <a:endParaRPr lang="he-IL" sz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" name="Freeform 2">
                <a:extLst>
                  <a:ext uri="{FF2B5EF4-FFF2-40B4-BE49-F238E27FC236}">
                    <a16:creationId xmlns:a16="http://schemas.microsoft.com/office/drawing/2014/main" id="{7D5EB1D4-590A-DE9F-C7E7-FC910BC7AFF4}"/>
                  </a:ext>
                </a:extLst>
              </p:cNvPr>
              <p:cNvSpPr/>
              <p:nvPr/>
            </p:nvSpPr>
            <p:spPr>
              <a:xfrm>
                <a:off x="976100" y="3512716"/>
                <a:ext cx="4011479" cy="3136247"/>
              </a:xfrm>
              <a:custGeom>
                <a:avLst/>
                <a:gdLst/>
                <a:ahLst/>
                <a:cxnLst/>
                <a:rect l="l" t="t" r="r" b="b"/>
                <a:pathLst>
                  <a:path w="6017218" h="4704371">
                    <a:moveTo>
                      <a:pt x="0" y="0"/>
                    </a:moveTo>
                    <a:lnTo>
                      <a:pt x="6017218" y="0"/>
                    </a:lnTo>
                    <a:lnTo>
                      <a:pt x="6017218" y="4704370"/>
                    </a:lnTo>
                    <a:lnTo>
                      <a:pt x="0" y="47043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xmlns="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algn="l" defTabSz="609630" rtl="0"/>
                <a:endParaRPr lang="he-IL" sz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6EEB9FB8-9E8D-85BE-A391-469EFD0D4A04}"/>
                  </a:ext>
                </a:extLst>
              </p:cNvPr>
              <p:cNvSpPr/>
              <p:nvPr/>
            </p:nvSpPr>
            <p:spPr>
              <a:xfrm>
                <a:off x="1378036" y="3971362"/>
                <a:ext cx="2810043" cy="2058995"/>
              </a:xfrm>
              <a:custGeom>
                <a:avLst/>
                <a:gdLst/>
                <a:ahLst/>
                <a:cxnLst/>
                <a:rect l="l" t="t" r="r" b="b"/>
                <a:pathLst>
                  <a:path w="4215064" h="3088492">
                    <a:moveTo>
                      <a:pt x="0" y="0"/>
                    </a:moveTo>
                    <a:lnTo>
                      <a:pt x="4215064" y="0"/>
                    </a:lnTo>
                    <a:lnTo>
                      <a:pt x="4215064" y="3088492"/>
                    </a:lnTo>
                    <a:lnTo>
                      <a:pt x="0" y="3088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xmlns="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algn="l" defTabSz="609630" rtl="0"/>
                <a:endParaRPr lang="he-IL" sz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1F967AA-362F-E25D-B0A1-70517136C6B2}"/>
                </a:ext>
              </a:extLst>
            </p:cNvPr>
            <p:cNvSpPr/>
            <p:nvPr/>
          </p:nvSpPr>
          <p:spPr>
            <a:xfrm>
              <a:off x="3675556" y="5492180"/>
              <a:ext cx="1117050" cy="487440"/>
            </a:xfrm>
            <a:custGeom>
              <a:avLst/>
              <a:gdLst/>
              <a:ahLst/>
              <a:cxnLst/>
              <a:rect l="l" t="t" r="r" b="b"/>
              <a:pathLst>
                <a:path w="1675575" h="731160">
                  <a:moveTo>
                    <a:pt x="0" y="0"/>
                  </a:moveTo>
                  <a:lnTo>
                    <a:pt x="1675575" y="0"/>
                  </a:lnTo>
                  <a:lnTo>
                    <a:pt x="1675575" y="731161"/>
                  </a:lnTo>
                  <a:lnTo>
                    <a:pt x="0" y="731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609630" rtl="0"/>
              <a:endParaRPr lang="he-IL"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18">
            <a:extLst>
              <a:ext uri="{FF2B5EF4-FFF2-40B4-BE49-F238E27FC236}">
                <a16:creationId xmlns:a16="http://schemas.microsoft.com/office/drawing/2014/main" id="{D6FCB7C1-BC12-216E-2B91-8A1E1B6E4E37}"/>
              </a:ext>
            </a:extLst>
          </p:cNvPr>
          <p:cNvSpPr txBox="1"/>
          <p:nvPr/>
        </p:nvSpPr>
        <p:spPr>
          <a:xfrm>
            <a:off x="9753742" y="1471693"/>
            <a:ext cx="238366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العوامل الداخلية</a:t>
            </a:r>
            <a:endParaRPr lang="he-IL" sz="3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3D71E5FC-AF42-BC21-BF35-B3E94776BF93}"/>
              </a:ext>
            </a:extLst>
          </p:cNvPr>
          <p:cNvSpPr txBox="1"/>
          <p:nvPr/>
        </p:nvSpPr>
        <p:spPr>
          <a:xfrm>
            <a:off x="7073210" y="1458870"/>
            <a:ext cx="238366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العوامل الخارجية</a:t>
            </a:r>
            <a:endParaRPr lang="he-IL" sz="3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0" grpId="0"/>
      <p:bldP spid="1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4DCA86-4329-A011-74BE-32DEA725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4920D8-6F02-11B3-15C8-8712B0F39D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E7BC3F2-738E-ECC9-E38D-CEF1B9B98117}"/>
              </a:ext>
            </a:extLst>
          </p:cNvPr>
          <p:cNvGrpSpPr/>
          <p:nvPr/>
        </p:nvGrpSpPr>
        <p:grpSpPr>
          <a:xfrm>
            <a:off x="8262984" y="1965484"/>
            <a:ext cx="3561185" cy="2674533"/>
            <a:chOff x="0" y="0"/>
            <a:chExt cx="6182550" cy="413668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6823BC2-7F4B-C8AD-1557-DC85F414F029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9A8D4C7-097C-BF23-2DE3-0CD46A50F440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62FD56E-5706-2FE7-5465-BBD930B1B53B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0">
            <a:extLst>
              <a:ext uri="{FF2B5EF4-FFF2-40B4-BE49-F238E27FC236}">
                <a16:creationId xmlns:a16="http://schemas.microsoft.com/office/drawing/2014/main" id="{5BFCE16B-7786-4592-E369-7FF47D556982}"/>
              </a:ext>
            </a:extLst>
          </p:cNvPr>
          <p:cNvGrpSpPr/>
          <p:nvPr/>
        </p:nvGrpSpPr>
        <p:grpSpPr>
          <a:xfrm>
            <a:off x="4408402" y="1995432"/>
            <a:ext cx="3561185" cy="2674533"/>
            <a:chOff x="0" y="0"/>
            <a:chExt cx="6182550" cy="4136688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C7B0E88-D674-958E-5D1B-35DA1CF74345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6432F6B5-947B-8D6C-7BF6-72EE63837923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FF430B8-7D54-29C2-B5D6-FEFB22CCB5EE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E98B27FF-A100-81F5-849E-3192629805B1}"/>
              </a:ext>
            </a:extLst>
          </p:cNvPr>
          <p:cNvGrpSpPr/>
          <p:nvPr/>
        </p:nvGrpSpPr>
        <p:grpSpPr>
          <a:xfrm>
            <a:off x="522365" y="2012487"/>
            <a:ext cx="3561185" cy="2674533"/>
            <a:chOff x="0" y="0"/>
            <a:chExt cx="6182550" cy="4136688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8006F75-E647-FF25-FDF3-08940BDB09FE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EEE2CA9-DE69-5AA8-2692-3DCE3D3A7679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4479D99-2635-CF80-78A5-7A39CA8CA049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059046B-F599-2C6E-6B00-AAB339082608}"/>
              </a:ext>
            </a:extLst>
          </p:cNvPr>
          <p:cNvSpPr txBox="1"/>
          <p:nvPr/>
        </p:nvSpPr>
        <p:spPr>
          <a:xfrm>
            <a:off x="8490836" y="2333404"/>
            <a:ext cx="33721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ضوء الشمس</a:t>
            </a:r>
          </a:p>
          <a:p>
            <a:pPr algn="ctr"/>
            <a:r>
              <a:rPr kumimoji="0" lang="ar-SA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نقاط الضوء</a:t>
            </a:r>
          </a:p>
          <a:p>
            <a:pPr algn="ctr"/>
            <a:r>
              <a:rPr kumimoji="0" lang="ar-SA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ومصادر الإلهام </a:t>
            </a:r>
          </a:p>
          <a:p>
            <a:pPr algn="ctr"/>
            <a:r>
              <a:rPr kumimoji="0" lang="ar-SA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حياة الإنسان</a:t>
            </a:r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7984103-6540-56DE-D989-D558427701C6}"/>
              </a:ext>
            </a:extLst>
          </p:cNvPr>
          <p:cNvSpPr txBox="1"/>
          <p:nvPr/>
        </p:nvSpPr>
        <p:spPr>
          <a:xfrm>
            <a:off x="4528046" y="2307595"/>
            <a:ext cx="31156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الماء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الاحتياجات الأساسي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الضروري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للحياة</a:t>
            </a:r>
          </a:p>
          <a:p>
            <a:pPr algn="ctr"/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والنمو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والتطو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</a:t>
            </a:r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5E9AEF9-C698-2C1C-BA6B-8DC2A2595051}"/>
              </a:ext>
            </a:extLst>
          </p:cNvPr>
          <p:cNvSpPr txBox="1"/>
          <p:nvPr/>
        </p:nvSpPr>
        <p:spPr>
          <a:xfrm>
            <a:off x="459210" y="2326397"/>
            <a:ext cx="34415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الحيوي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القدرات والخصائص الشخصي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التي تساعد الإنسان على النمو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والتطو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ر.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50CE790F-AC3B-72F3-90BC-5C4477C5A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083" y="3215536"/>
            <a:ext cx="768163" cy="132294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009962D-1E05-B3AC-4A97-3A043755570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836" y="2114022"/>
            <a:ext cx="875140" cy="805477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B43BAC1-3445-75C1-8BDC-41843A2F33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968" y="1479983"/>
            <a:ext cx="1255885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8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ADBBFD-9458-54C5-40DA-F591B14C2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E2A5C3E-DD91-DE18-271A-6A448158BA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תמונה 45">
            <a:extLst>
              <a:ext uri="{FF2B5EF4-FFF2-40B4-BE49-F238E27FC236}">
                <a16:creationId xmlns:a16="http://schemas.microsoft.com/office/drawing/2014/main" id="{2FF11AC7-71A6-2C69-38EF-D42A19D7D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129" y="2292345"/>
            <a:ext cx="3359187" cy="338357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9E51B21-EF71-2B6B-576F-FD185FF4A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54" y="2131337"/>
            <a:ext cx="3353476" cy="3386034"/>
          </a:xfrm>
          <a:prstGeom prst="rect">
            <a:avLst/>
          </a:prstGeom>
        </p:spPr>
      </p:pic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69EA2A77-9CA2-F9C8-BBA7-C7FA7270742A}"/>
              </a:ext>
            </a:extLst>
          </p:cNvPr>
          <p:cNvSpPr txBox="1"/>
          <p:nvPr/>
        </p:nvSpPr>
        <p:spPr>
          <a:xfrm>
            <a:off x="6644503" y="265044"/>
            <a:ext cx="517804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أمامك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بنك العبارات</a:t>
            </a:r>
            <a:r>
              <a:rPr lang="ar-JO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نختار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عبارتين تعكسان:</a:t>
            </a:r>
            <a:endParaRPr kumimoji="0" lang="ar-JO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موضوع تمر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ون فيه بعملية تطو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 ونمو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حاليًا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3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موضوع ترغبون في التطو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 والنمو</a:t>
            </a:r>
            <a:r>
              <a:rPr lang="ar-JO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فيه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תמונה 26">
            <a:extLst>
              <a:ext uri="{FF2B5EF4-FFF2-40B4-BE49-F238E27FC236}">
                <a16:creationId xmlns:a16="http://schemas.microsoft.com/office/drawing/2014/main" id="{B37B8BAC-28F3-BD6D-7C7C-FDB8B5187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95" y="2731264"/>
            <a:ext cx="7315834" cy="3968840"/>
          </a:xfrm>
          <a:prstGeom prst="rect">
            <a:avLst/>
          </a:prstGeom>
        </p:spPr>
      </p:pic>
      <p:sp>
        <p:nvSpPr>
          <p:cNvPr id="28" name="מלבן: פינות מעוגלות 27">
            <a:extLst>
              <a:ext uri="{FF2B5EF4-FFF2-40B4-BE49-F238E27FC236}">
                <a16:creationId xmlns:a16="http://schemas.microsoft.com/office/drawing/2014/main" id="{B9D9CEFE-2A39-718A-3C49-104A279174F9}"/>
              </a:ext>
            </a:extLst>
          </p:cNvPr>
          <p:cNvSpPr/>
          <p:nvPr/>
        </p:nvSpPr>
        <p:spPr>
          <a:xfrm>
            <a:off x="6644503" y="5251780"/>
            <a:ext cx="308919" cy="5311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2544BA02-1580-CE67-131D-619EEEE3B20A}"/>
              </a:ext>
            </a:extLst>
          </p:cNvPr>
          <p:cNvSpPr txBox="1"/>
          <p:nvPr/>
        </p:nvSpPr>
        <p:spPr>
          <a:xfrm>
            <a:off x="5626319" y="5301884"/>
            <a:ext cx="17285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تطوير طريق جديد في حياتي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99E2B99C-4892-6CB6-54C7-3857850FC222}"/>
              </a:ext>
            </a:extLst>
          </p:cNvPr>
          <p:cNvSpPr/>
          <p:nvPr/>
        </p:nvSpPr>
        <p:spPr>
          <a:xfrm>
            <a:off x="5101262" y="5269606"/>
            <a:ext cx="308919" cy="630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A70CB7DB-5458-DD27-5FCE-DF7D8D44A224}"/>
              </a:ext>
            </a:extLst>
          </p:cNvPr>
          <p:cNvSpPr txBox="1"/>
          <p:nvPr/>
        </p:nvSpPr>
        <p:spPr>
          <a:xfrm>
            <a:off x="3324159" y="5167435"/>
            <a:ext cx="30494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تقدير كل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يوم في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حياتي أكثر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11EA2FE7-69D9-2961-EE51-C5D7CAE9BE69}"/>
              </a:ext>
            </a:extLst>
          </p:cNvPr>
          <p:cNvSpPr/>
          <p:nvPr/>
        </p:nvSpPr>
        <p:spPr>
          <a:xfrm>
            <a:off x="3351522" y="5301884"/>
            <a:ext cx="290289" cy="5977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49616C52-7381-BE93-0218-C98215457F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5534" y="5378806"/>
            <a:ext cx="286537" cy="597460"/>
          </a:xfrm>
          <a:prstGeom prst="rect">
            <a:avLst/>
          </a:prstGeom>
        </p:spPr>
      </p:pic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0D305CD3-8D4D-429F-6DA0-F5B0F66D6B11}"/>
              </a:ext>
            </a:extLst>
          </p:cNvPr>
          <p:cNvSpPr txBox="1"/>
          <p:nvPr/>
        </p:nvSpPr>
        <p:spPr>
          <a:xfrm>
            <a:off x="1846482" y="5168087"/>
            <a:ext cx="25518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اكتشاف قوى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بداخلي لم أكن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أعرفها من قبل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75FDA2FE-5C6B-040F-36D7-4CE35398F0F4}"/>
              </a:ext>
            </a:extLst>
          </p:cNvPr>
          <p:cNvSpPr txBox="1"/>
          <p:nvPr/>
        </p:nvSpPr>
        <p:spPr>
          <a:xfrm>
            <a:off x="673790" y="5275659"/>
            <a:ext cx="14434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الشعور بالتعاطف تجاه الآخرين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2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72A3CD-B9A2-83DA-3492-D9BC07BB3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6F2C197-113D-24B9-2D5A-AD2FF5EE82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7C758DF4-D1A9-AF43-6561-FBADDF07C19D}"/>
              </a:ext>
            </a:extLst>
          </p:cNvPr>
          <p:cNvSpPr txBox="1"/>
          <p:nvPr/>
        </p:nvSpPr>
        <p:spPr>
          <a:xfrm>
            <a:off x="-30296" y="635948"/>
            <a:ext cx="1182254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موضوع تمر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ون فيه بعملية تطو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 ونمو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حاليًا</a:t>
            </a:r>
            <a:r>
              <a:rPr lang="he-IL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موضوع ترغبون في التطو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 والنمو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فيه.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מלבן: פינות מעוגלות 27">
            <a:extLst>
              <a:ext uri="{FF2B5EF4-FFF2-40B4-BE49-F238E27FC236}">
                <a16:creationId xmlns:a16="http://schemas.microsoft.com/office/drawing/2014/main" id="{FFA63ED9-11B8-B82E-E14F-D195902F55E3}"/>
              </a:ext>
            </a:extLst>
          </p:cNvPr>
          <p:cNvSpPr/>
          <p:nvPr/>
        </p:nvSpPr>
        <p:spPr>
          <a:xfrm>
            <a:off x="6644503" y="5251780"/>
            <a:ext cx="308919" cy="5311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955D5610-83D1-AE91-8FBB-308D161F6CA4}"/>
              </a:ext>
            </a:extLst>
          </p:cNvPr>
          <p:cNvSpPr/>
          <p:nvPr/>
        </p:nvSpPr>
        <p:spPr>
          <a:xfrm>
            <a:off x="5101262" y="5269606"/>
            <a:ext cx="308919" cy="630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0685CA2B-7057-0632-B5F9-E0167827E3CE}"/>
              </a:ext>
            </a:extLst>
          </p:cNvPr>
          <p:cNvSpPr/>
          <p:nvPr/>
        </p:nvSpPr>
        <p:spPr>
          <a:xfrm>
            <a:off x="3351522" y="5301884"/>
            <a:ext cx="290289" cy="5977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78C2AAA5-7C12-620A-A996-6CC1C9542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534" y="5378806"/>
            <a:ext cx="286537" cy="59746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5168847-2144-246A-A4BF-2E9BC05C0656}"/>
              </a:ext>
            </a:extLst>
          </p:cNvPr>
          <p:cNvSpPr txBox="1"/>
          <p:nvPr/>
        </p:nvSpPr>
        <p:spPr>
          <a:xfrm>
            <a:off x="4339988" y="2367171"/>
            <a:ext cx="76154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4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نشارك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العبارات التي 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قمنا باختيارها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ناقش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معًا ما يمكن أن يساعد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تعزيز عملية التطو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 والنمو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CCF6204-1AA3-074C-772B-78E32CA6E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" y="3620958"/>
            <a:ext cx="5822185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71A19-FCAC-0C1E-A021-596BB2BD5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BD9720D-C6A7-5D59-B44E-463D2956A6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he-IL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7FD72CD2-F23E-3D9A-25FB-479275E18EA7}"/>
              </a:ext>
            </a:extLst>
          </p:cNvPr>
          <p:cNvSpPr/>
          <p:nvPr/>
        </p:nvSpPr>
        <p:spPr>
          <a:xfrm rot="8589632">
            <a:off x="1052920" y="1278810"/>
            <a:ext cx="3970925" cy="3777161"/>
          </a:xfrm>
          <a:custGeom>
            <a:avLst/>
            <a:gdLst/>
            <a:ahLst/>
            <a:cxnLst/>
            <a:rect l="l" t="t" r="r" b="b"/>
            <a:pathLst>
              <a:path w="4201122" h="4078908">
                <a:moveTo>
                  <a:pt x="0" y="0"/>
                </a:moveTo>
                <a:lnTo>
                  <a:pt x="4201122" y="0"/>
                </a:lnTo>
                <a:lnTo>
                  <a:pt x="4201122" y="4078908"/>
                </a:lnTo>
                <a:lnTo>
                  <a:pt x="0" y="4078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7A8AAC0-3777-570C-717D-CA11F187884F}"/>
              </a:ext>
            </a:extLst>
          </p:cNvPr>
          <p:cNvSpPr/>
          <p:nvPr/>
        </p:nvSpPr>
        <p:spPr>
          <a:xfrm rot="8589632" flipH="1">
            <a:off x="617494" y="1882100"/>
            <a:ext cx="3471126" cy="3285822"/>
          </a:xfrm>
          <a:custGeom>
            <a:avLst/>
            <a:gdLst/>
            <a:ahLst/>
            <a:cxnLst/>
            <a:rect l="l" t="t" r="r" b="b"/>
            <a:pathLst>
              <a:path w="4201122" h="4078908">
                <a:moveTo>
                  <a:pt x="4201122" y="0"/>
                </a:moveTo>
                <a:lnTo>
                  <a:pt x="0" y="0"/>
                </a:lnTo>
                <a:lnTo>
                  <a:pt x="0" y="4078908"/>
                </a:lnTo>
                <a:lnTo>
                  <a:pt x="4201122" y="4078908"/>
                </a:lnTo>
                <a:lnTo>
                  <a:pt x="42011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FA72DA6-45EE-2C79-F0C9-CB5E2079B4AB}"/>
              </a:ext>
            </a:extLst>
          </p:cNvPr>
          <p:cNvSpPr txBox="1"/>
          <p:nvPr/>
        </p:nvSpPr>
        <p:spPr>
          <a:xfrm>
            <a:off x="1906621" y="340596"/>
            <a:ext cx="847609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شعور أثارني\ انتابني...</a:t>
            </a:r>
            <a:endParaRPr lang="he-IL" sz="36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مفهوم\إدراك</a:t>
            </a:r>
            <a:r>
              <a:rPr lang="he-IL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حصلت عليه...</a:t>
            </a:r>
            <a:endParaRPr lang="he-IL" sz="36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قرار ات</a:t>
            </a:r>
            <a:r>
              <a:rPr lang="ar-JO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خذته...</a:t>
            </a:r>
            <a:endParaRPr lang="he-IL" sz="36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7116F36-0D3D-7B15-5CDB-72CD83533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8ECB7A0-0D90-E52D-8CE6-E5F296102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8B70398-29E0-47E7-B8D5-AE69F0F93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9852" y="2708787"/>
            <a:ext cx="687688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9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055041-C197-B8FA-BE09-C17E59EB3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09A9C44-22D2-B828-12E2-6EA18E0D7D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4938" y="247794"/>
            <a:ext cx="3654801" cy="3417239"/>
          </a:xfrm>
          <a:prstGeom prst="rect">
            <a:avLst/>
          </a:prstGeom>
        </p:spPr>
      </p:pic>
      <p:sp>
        <p:nvSpPr>
          <p:cNvPr id="10" name="Freeform 2">
            <a:extLst>
              <a:ext uri="{FF2B5EF4-FFF2-40B4-BE49-F238E27FC236}">
                <a16:creationId xmlns:a16="http://schemas.microsoft.com/office/drawing/2014/main" id="{3E074D37-4F7B-FDB1-8571-A03C5145DA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888" b="-38888"/>
            </a:stretch>
          </a:blipFill>
        </p:spPr>
        <p:txBody>
          <a:bodyPr/>
          <a:lstStyle/>
          <a:p>
            <a:endParaRPr lang="he-IL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A2A5EF0-BAD7-FE1E-7663-DD083C31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91420" y="-285191"/>
            <a:ext cx="3960592" cy="341723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A44B215-8CE1-03D6-2288-F2D6C3AC56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71716" y="2119205"/>
            <a:ext cx="3654801" cy="3417239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77852C58-A8A8-170F-8118-449796522B52}"/>
              </a:ext>
            </a:extLst>
          </p:cNvPr>
          <p:cNvSpPr/>
          <p:nvPr/>
        </p:nvSpPr>
        <p:spPr>
          <a:xfrm>
            <a:off x="5863772" y="95394"/>
            <a:ext cx="6328228" cy="5060465"/>
          </a:xfrm>
          <a:custGeom>
            <a:avLst/>
            <a:gdLst/>
            <a:ahLst/>
            <a:cxnLst/>
            <a:rect l="l" t="t" r="r" b="b"/>
            <a:pathLst>
              <a:path w="4782473" h="4668889">
                <a:moveTo>
                  <a:pt x="0" y="0"/>
                </a:moveTo>
                <a:lnTo>
                  <a:pt x="4782473" y="0"/>
                </a:lnTo>
                <a:lnTo>
                  <a:pt x="4782473" y="4668889"/>
                </a:lnTo>
                <a:lnTo>
                  <a:pt x="0" y="46688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e-IL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504D280-B80B-0C32-A375-EF54A35F438E}"/>
              </a:ext>
            </a:extLst>
          </p:cNvPr>
          <p:cNvSpPr txBox="1"/>
          <p:nvPr/>
        </p:nvSpPr>
        <p:spPr>
          <a:xfrm>
            <a:off x="5863772" y="958088"/>
            <a:ext cx="63282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كما في الطبيعة،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حتى من العاصفة والانكسار،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يمكن أن ينبثق النمو</a:t>
            </a:r>
            <a:r>
              <a:rPr kumimoji="0" lang="ar-JO" sz="4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4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he-IL" sz="40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013AA5F-4180-C72C-E67D-9E7482FBC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500" y="2656113"/>
            <a:ext cx="6873979" cy="38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339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19220</TotalTime>
  <Words>1846</Words>
  <Application>Microsoft Office PowerPoint</Application>
  <PresentationFormat>מסך רחב</PresentationFormat>
  <Paragraphs>220</Paragraphs>
  <Slides>19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19</vt:i4>
      </vt:variant>
    </vt:vector>
  </HeadingPairs>
  <TitlesOfParts>
    <vt:vector size="34" baseType="lpstr">
      <vt:lpstr>Aptos</vt:lpstr>
      <vt:lpstr>Arial</vt:lpstr>
      <vt:lpstr>Barlow Semi-Bold</vt:lpstr>
      <vt:lpstr>Brown Sugar</vt:lpstr>
      <vt:lpstr>Calibri</vt:lpstr>
      <vt:lpstr>Calibri (MS)</vt:lpstr>
      <vt:lpstr>Calibri (MS) Bold</vt:lpstr>
      <vt:lpstr>Calibri Light</vt:lpstr>
      <vt:lpstr>Heebo</vt:lpstr>
      <vt:lpstr>Symbol</vt:lpstr>
      <vt:lpstr>Times New Roman</vt:lpstr>
      <vt:lpstr>2_Office Theme</vt:lpstr>
      <vt:lpstr>ערכת נושא Office</vt:lpstr>
      <vt:lpstr>1_ערכת נושא Office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للطباعة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מאגרי כ"ח</dc:title>
  <dc:creator>Dafna Hadar Pecker</dc:creator>
  <cp:lastModifiedBy>איריס וכטל</cp:lastModifiedBy>
  <cp:revision>411</cp:revision>
  <dcterms:created xsi:type="dcterms:W3CDTF">2023-10-09T18:58:42Z</dcterms:created>
  <dcterms:modified xsi:type="dcterms:W3CDTF">2025-02-26T09:05:34Z</dcterms:modified>
</cp:coreProperties>
</file>