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93" r:id="rId2"/>
    <p:sldId id="266" r:id="rId3"/>
    <p:sldId id="268" r:id="rId4"/>
    <p:sldId id="288" r:id="rId5"/>
    <p:sldId id="284" r:id="rId6"/>
    <p:sldId id="289" r:id="rId7"/>
    <p:sldId id="285" r:id="rId8"/>
    <p:sldId id="287"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139" autoAdjust="0"/>
    <p:restoredTop sz="63028" autoAdjust="0"/>
  </p:normalViewPr>
  <p:slideViewPr>
    <p:cSldViewPr snapToGrid="0">
      <p:cViewPr varScale="1">
        <p:scale>
          <a:sx n="35" d="100"/>
          <a:sy n="35" d="100"/>
        </p:scale>
        <p:origin x="787" y="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1AF84B3-CFA0-44CE-ACFA-5D8CD9B0422C}" type="datetimeFigureOut">
              <a:rPr lang="he-IL" smtClean="0"/>
              <a:t>כ"ה/שבט/תשפ"ה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6B6B473-9B80-4FA2-B58C-21EB45E4E930}" type="slidenum">
              <a:rPr lang="he-IL" smtClean="0"/>
              <a:t>‹#›</a:t>
            </a:fld>
            <a:endParaRPr lang="he-IL"/>
          </a:p>
        </p:txBody>
      </p:sp>
    </p:spTree>
    <p:extLst>
      <p:ext uri="{BB962C8B-B14F-4D97-AF65-F5344CB8AC3E}">
        <p14:creationId xmlns:p14="http://schemas.microsoft.com/office/powerpoint/2010/main" val="5207640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الخلفيّة: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مع العودة لمزاولة الحياة الاعتياديّة، يُوصى بإتاحة "مساحة تواصل" للطاقم التربويّ، وذلك كتجربة شخصيّة ت</a:t>
            </a:r>
            <a:r>
              <a:rPr kumimoji="0" lang="ar-JO"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r>
              <a:rPr kumimoji="0" lang="ar-AE"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تيح وقفة مع الذّات، ووقتًا مستقطع</a:t>
            </a:r>
            <a:r>
              <a:rPr kumimoji="0" lang="ar-JO"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a:t>
            </a:r>
            <a:r>
              <a:rPr kumimoji="0" lang="ar-AE"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من السّكينة الداخليّة والهدوء، مساحة للتنفّس والتواصل مع القُوى.  مساحة انتقاليّة تتيح للشّخص التّأقلم وإعادة التموضّع بصورة تدريجيّة ومتدرّجة.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"مساحة تواصل" هو مفهوم مُستوحى من المصطلح "مساحة ممكنة" (دونالد </a:t>
            </a:r>
            <a:r>
              <a:rPr kumimoji="0" lang="ar-AE" sz="12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وينيكوت</a:t>
            </a:r>
            <a:r>
              <a:rPr kumimoji="0" lang="ar-AE"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والذي يصف تجربة شعوريّة يستطيع الإنسان فيها الوقوف مع ذاته، التنقّل بين الواقع والخيال، اللّعب، الخيال، الابتكار، والمكوث في اللّحظة الحاليّة.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Calibri" panose="020F0502020204030204" pitchFamily="34" charset="0"/>
              </a:rPr>
              <a:t>نشجّع أعضاء الطّاقم التربويّ على الابتكار، الوقوف مع الذّات، التنفّس، الّلعب، الخيال، التّواصل مع ذواتهم، الحلم، والتّأقلم بصورة مرنة مع الواقع المتغيّر، ونمرّر الرسالة أنّنا ضمن عمليّة تكيّف، وإنّه لمن الطّبيعيّ أن يتضمّن روتيننا اليوميّ لحظات عمليّة وأخرى للمعالجة والتفكّر.  </a:t>
            </a:r>
          </a:p>
          <a:p>
            <a:endParaRPr lang="he-IL" dirty="0"/>
          </a:p>
        </p:txBody>
      </p:sp>
      <p:sp>
        <p:nvSpPr>
          <p:cNvPr id="4" name="מציין מיקום של מספר שקופית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09FABA-6F11-4152-9F65-7E0FE3E5FE2E}"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51772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ar-AE" sz="1200" kern="1200" dirty="0">
                <a:solidFill>
                  <a:schemeClr val="tx1"/>
                </a:solidFill>
                <a:effectLst/>
                <a:latin typeface="+mn-lt"/>
                <a:ea typeface="+mn-ea"/>
                <a:cs typeface="+mn-cs"/>
              </a:rPr>
              <a:t> أدعوكم للتّجوال في المكان، وإيجاد مكان أو شخص تتّكئون عليه (جدار، باب، شجرة، ظهر على ظهر، رأس على كتف).</a:t>
            </a:r>
          </a:p>
          <a:p>
            <a:pPr rtl="1"/>
            <a:r>
              <a:rPr lang="ar-AE" sz="1200" kern="1200" dirty="0">
                <a:solidFill>
                  <a:schemeClr val="tx1"/>
                </a:solidFill>
                <a:effectLst/>
                <a:latin typeface="+mn-lt"/>
                <a:ea typeface="+mn-ea"/>
                <a:cs typeface="+mn-cs"/>
              </a:rPr>
              <a:t>حاولوا الاتّكاء وإغماض العينين، تواصلوا مع النّفس، تنفّسوا عميقًا، ببطءٍ، بلطف. </a:t>
            </a:r>
          </a:p>
          <a:p>
            <a:pPr rtl="1"/>
            <a:r>
              <a:rPr lang="ar-AE" sz="1200" kern="1200" dirty="0">
                <a:solidFill>
                  <a:schemeClr val="tx1"/>
                </a:solidFill>
                <a:effectLst/>
                <a:latin typeface="+mn-lt"/>
                <a:ea typeface="+mn-ea"/>
                <a:cs typeface="+mn-cs"/>
              </a:rPr>
              <a:t>حاولوا الاتّكاء تمامًا، الاعتماد على ما/من تتكّئون عليه والاسترخاء. </a:t>
            </a:r>
            <a:r>
              <a:rPr lang="ar-JO" sz="1200" kern="1200" dirty="0">
                <a:solidFill>
                  <a:schemeClr val="tx1"/>
                </a:solidFill>
                <a:effectLst/>
                <a:latin typeface="+mn-lt"/>
                <a:ea typeface="+mn-ea"/>
                <a:cs typeface="+mn-cs"/>
              </a:rPr>
              <a:t>ا</a:t>
            </a:r>
            <a:r>
              <a:rPr lang="ar-AE" sz="1200" kern="1200" dirty="0">
                <a:solidFill>
                  <a:schemeClr val="tx1"/>
                </a:solidFill>
                <a:effectLst/>
                <a:latin typeface="+mn-lt"/>
                <a:ea typeface="+mn-ea"/>
                <a:cs typeface="+mn-cs"/>
              </a:rPr>
              <a:t>شعروا بثبات أقدامكم على الأرض، بثقلكم على ما/ من تتّكئون عليه، واسمحوا لأنفسكم بالتّحرر، بالاسترخاء، والمكوث. </a:t>
            </a:r>
          </a:p>
          <a:p>
            <a:pPr rtl="1"/>
            <a:r>
              <a:rPr lang="ar-AE" sz="1200" kern="1200" dirty="0">
                <a:solidFill>
                  <a:schemeClr val="tx1"/>
                </a:solidFill>
                <a:effectLst/>
                <a:latin typeface="+mn-lt"/>
                <a:ea typeface="+mn-ea"/>
                <a:cs typeface="+mn-cs"/>
              </a:rPr>
              <a:t>حاولوا تمييز قدرتكم على الشّعور بالثّبات في الاتّكاء. </a:t>
            </a:r>
          </a:p>
          <a:p>
            <a:pPr rtl="1"/>
            <a:r>
              <a:rPr lang="ar-AE" sz="1200" kern="1200" dirty="0">
                <a:solidFill>
                  <a:schemeClr val="tx1"/>
                </a:solidFill>
                <a:effectLst/>
                <a:latin typeface="+mn-lt"/>
                <a:ea typeface="+mn-ea"/>
                <a:cs typeface="+mn-cs"/>
              </a:rPr>
              <a:t>واستسلموا لهذا الشّعور.</a:t>
            </a:r>
          </a:p>
          <a:p>
            <a:pPr rtl="1"/>
            <a:r>
              <a:rPr lang="ar-AE" sz="1200" kern="1200" dirty="0">
                <a:solidFill>
                  <a:schemeClr val="tx1"/>
                </a:solidFill>
                <a:effectLst/>
                <a:latin typeface="+mn-lt"/>
                <a:ea typeface="+mn-ea"/>
                <a:cs typeface="+mn-cs"/>
              </a:rPr>
              <a:t>دعوا الوقت يمرّ </a:t>
            </a:r>
          </a:p>
          <a:p>
            <a:pPr rtl="1"/>
            <a:r>
              <a:rPr lang="ar-AE" sz="1200" kern="1200" dirty="0">
                <a:solidFill>
                  <a:schemeClr val="tx1"/>
                </a:solidFill>
                <a:effectLst/>
                <a:latin typeface="+mn-lt"/>
                <a:ea typeface="+mn-ea"/>
                <a:cs typeface="+mn-cs"/>
              </a:rPr>
              <a:t>تخيّلوا أنّ أحدًا آخر يتّكئُ، تمامًا هنا، أمامكم بقليل. </a:t>
            </a:r>
          </a:p>
          <a:p>
            <a:pPr rtl="1"/>
            <a:r>
              <a:rPr lang="ar-AE" sz="1200" kern="1200" dirty="0">
                <a:solidFill>
                  <a:schemeClr val="tx1"/>
                </a:solidFill>
                <a:effectLst/>
                <a:latin typeface="+mn-lt"/>
                <a:ea typeface="+mn-ea"/>
                <a:cs typeface="+mn-cs"/>
              </a:rPr>
              <a:t>ولربّما يتّكئُ أحدهم خلفكم تمامًا .</a:t>
            </a:r>
          </a:p>
          <a:p>
            <a:pPr rtl="1"/>
            <a:r>
              <a:rPr lang="ar-AE" sz="1200" kern="1200" dirty="0">
                <a:solidFill>
                  <a:schemeClr val="tx1"/>
                </a:solidFill>
                <a:effectLst/>
                <a:latin typeface="+mn-lt"/>
                <a:ea typeface="+mn-ea"/>
                <a:cs typeface="+mn-cs"/>
              </a:rPr>
              <a:t>ولربّما يتّكئُ أحدٌ آخر معكم هنا، أو في مكانِ آخر في العالم. </a:t>
            </a:r>
          </a:p>
          <a:p>
            <a:pPr rtl="1"/>
            <a:r>
              <a:rPr lang="ar-AE" sz="1200" kern="1200" dirty="0">
                <a:solidFill>
                  <a:schemeClr val="tx1"/>
                </a:solidFill>
                <a:effectLst/>
                <a:latin typeface="+mn-lt"/>
                <a:ea typeface="+mn-ea"/>
                <a:cs typeface="+mn-cs"/>
              </a:rPr>
              <a:t>اتّكئوا بهدوء، </a:t>
            </a:r>
            <a:r>
              <a:rPr lang="ar-JO" sz="1200" kern="1200" dirty="0">
                <a:solidFill>
                  <a:schemeClr val="tx1"/>
                </a:solidFill>
                <a:effectLst/>
                <a:latin typeface="+mn-lt"/>
                <a:ea typeface="+mn-ea"/>
                <a:cs typeface="+mn-cs"/>
              </a:rPr>
              <a:t>ا</a:t>
            </a:r>
            <a:r>
              <a:rPr lang="ar-AE" sz="1200" kern="1200" dirty="0">
                <a:solidFill>
                  <a:schemeClr val="tx1"/>
                </a:solidFill>
                <a:effectLst/>
                <a:latin typeface="+mn-lt"/>
                <a:ea typeface="+mn-ea"/>
                <a:cs typeface="+mn-cs"/>
              </a:rPr>
              <a:t>رخوا أجسادكم أرخوا قلوبكم، أرخوا أفكاركم، </a:t>
            </a:r>
          </a:p>
          <a:p>
            <a:pPr rtl="1"/>
            <a:r>
              <a:rPr lang="ar-AE" sz="1200" kern="1200" dirty="0">
                <a:solidFill>
                  <a:schemeClr val="tx1"/>
                </a:solidFill>
                <a:effectLst/>
                <a:latin typeface="+mn-lt"/>
                <a:ea typeface="+mn-ea"/>
                <a:cs typeface="+mn-cs"/>
              </a:rPr>
              <a:t>أُحصلوا على بعض السّكينة – أنا هنا. </a:t>
            </a:r>
          </a:p>
          <a:p>
            <a:pPr rtl="1"/>
            <a:endParaRPr lang="he-IL" sz="1200" kern="1200" dirty="0">
              <a:solidFill>
                <a:schemeClr val="tx1"/>
              </a:solidFill>
              <a:effectLst/>
              <a:latin typeface="+mn-lt"/>
              <a:ea typeface="+mn-ea"/>
              <a:cs typeface="+mn-cs"/>
            </a:endParaRPr>
          </a:p>
          <a:p>
            <a:pPr rtl="1"/>
            <a:r>
              <a:rPr lang="ar-AE" sz="1200" b="1" kern="1200" dirty="0">
                <a:solidFill>
                  <a:schemeClr val="tx1"/>
                </a:solidFill>
                <a:effectLst/>
                <a:latin typeface="+mn-lt"/>
                <a:ea typeface="+mn-ea"/>
                <a:cs typeface="+mn-cs"/>
              </a:rPr>
              <a:t>تاليًا وبعد مرور دقيقتين ندعو</a:t>
            </a:r>
            <a:r>
              <a:rPr lang="he-IL" sz="1200" b="1" kern="1200" dirty="0">
                <a:solidFill>
                  <a:schemeClr val="tx1"/>
                </a:solidFill>
                <a:effectLst/>
                <a:latin typeface="+mn-lt"/>
                <a:ea typeface="+mn-ea"/>
                <a:cs typeface="+mn-cs"/>
              </a:rPr>
              <a:t> </a:t>
            </a:r>
            <a:r>
              <a:rPr lang="ar-AE" sz="1200" b="1" kern="1200" dirty="0">
                <a:solidFill>
                  <a:schemeClr val="tx1"/>
                </a:solidFill>
                <a:effectLst/>
                <a:latin typeface="+mn-lt"/>
                <a:ea typeface="+mn-ea"/>
                <a:cs typeface="+mn-cs"/>
              </a:rPr>
              <a:t>من يشعر</a:t>
            </a:r>
            <a:r>
              <a:rPr lang="he-IL" sz="1200" b="1" kern="1200" dirty="0">
                <a:solidFill>
                  <a:schemeClr val="tx1"/>
                </a:solidFill>
                <a:effectLst/>
                <a:latin typeface="+mn-lt"/>
                <a:ea typeface="+mn-ea"/>
                <a:cs typeface="+mn-cs"/>
              </a:rPr>
              <a:t> </a:t>
            </a:r>
            <a:r>
              <a:rPr lang="ar-AE" sz="1200" b="1" kern="1200" dirty="0">
                <a:solidFill>
                  <a:schemeClr val="tx1"/>
                </a:solidFill>
                <a:effectLst/>
                <a:latin typeface="+mn-lt"/>
                <a:ea typeface="+mn-ea"/>
                <a:cs typeface="+mn-cs"/>
              </a:rPr>
              <a:t>بالجاهزيّة أن يفتح عينيه والعودة لمكانه. </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2</a:t>
            </a:fld>
            <a:endParaRPr lang="he-IL"/>
          </a:p>
        </p:txBody>
      </p:sp>
    </p:spTree>
    <p:extLst>
      <p:ext uri="{BB962C8B-B14F-4D97-AF65-F5344CB8AC3E}">
        <p14:creationId xmlns:p14="http://schemas.microsoft.com/office/powerpoint/2010/main" val="313321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محادثة: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kern="1200" dirty="0">
                <a:solidFill>
                  <a:schemeClr val="tx1"/>
                </a:solidFill>
                <a:effectLst/>
                <a:latin typeface="+mn-lt"/>
                <a:ea typeface="+mn-ea"/>
                <a:cs typeface="+mn-cs"/>
              </a:rPr>
              <a:t>كيف حالكم؟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dirty="0">
                <a:latin typeface="Calibri" panose="020F0502020204030204" pitchFamily="34" charset="0"/>
                <a:ea typeface="Calibri" panose="020F0502020204030204" pitchFamily="34" charset="0"/>
                <a:cs typeface="Calibri" panose="020F0502020204030204" pitchFamily="34" charset="0"/>
              </a:rPr>
              <a:t>ما الّذي أتاحَ لكم الاتّكاء والمكوث في تلك اللّحظة، وما الّذي أزعجكم؟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dirty="0">
                <a:latin typeface="Calibri" panose="020F0502020204030204" pitchFamily="34" charset="0"/>
                <a:ea typeface="Calibri" panose="020F0502020204030204" pitchFamily="34" charset="0"/>
                <a:cs typeface="Calibri" panose="020F0502020204030204" pitchFamily="34" charset="0"/>
              </a:rPr>
              <a:t>ما الّذي تمّكنتم من تحقيقه؟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AE"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نلتفت لأولئك ال</a:t>
            </a:r>
            <a:r>
              <a:rPr lang="ar-JO"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ذين</a:t>
            </a:r>
            <a:r>
              <a:rPr lang="ar-AE"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وجدوا صعوبة في الاتّكاء... نفسح لذلك مجالًا، ونشرح بأن</a:t>
            </a:r>
            <a:r>
              <a:rPr lang="ar-JO"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ar-AE"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نا سننجح مع الوقت في إيجاد مواطن اتّكاء. </a:t>
            </a: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نُعطي مثالًا من خلال إجابات المشاركين عن الطّريقة الّتي يُتيح فيها التدرّب على الاتّكاء التّواصل مع داخلنا، الى جانب التّواصل مع البيئة، المساحات، والوقت الّذي يمرّ. </a:t>
            </a: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1200" kern="1200" dirty="0">
                <a:solidFill>
                  <a:schemeClr val="tx1"/>
                </a:solidFill>
                <a:effectLst/>
                <a:latin typeface="+mn-lt"/>
                <a:ea typeface="+mn-ea"/>
                <a:cs typeface="+mn-cs"/>
              </a:rPr>
              <a:t>فعليًّا، فقد خلقنا لأنفسنا "مساحة تواصل"، تجربة شخصيّة، وقفة مع الذّات، وقتًا مستقطعًا من السّكينة الداخليّة والهدوء.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في الفترة الّتي نعود</a:t>
            </a:r>
            <a:r>
              <a:rPr lang="ar-JO" sz="1200" kern="1200" dirty="0">
                <a:solidFill>
                  <a:schemeClr val="tx1"/>
                </a:solidFill>
                <a:effectLst/>
                <a:latin typeface="+mn-lt"/>
                <a:ea typeface="+mn-ea"/>
                <a:cs typeface="+mn-cs"/>
              </a:rPr>
              <a:t> </a:t>
            </a:r>
            <a:r>
              <a:rPr lang="ar-AE" sz="1200" kern="1200" dirty="0">
                <a:solidFill>
                  <a:schemeClr val="tx1"/>
                </a:solidFill>
                <a:effectLst/>
                <a:latin typeface="+mn-lt"/>
                <a:ea typeface="+mn-ea"/>
                <a:cs typeface="+mn-cs"/>
              </a:rPr>
              <a:t>فيها لمجتمعاتنا، نُوصي بأن نتيح لأنفسنا وللطّلاب مساحة كهذه كفرصة للدّعم، للوقوف، للتنفّس والتّواصل مع القوى. </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3</a:t>
            </a:fld>
            <a:endParaRPr lang="he-IL"/>
          </a:p>
        </p:txBody>
      </p:sp>
    </p:spTree>
    <p:extLst>
      <p:ext uri="{BB962C8B-B14F-4D97-AF65-F5344CB8AC3E}">
        <p14:creationId xmlns:p14="http://schemas.microsoft.com/office/powerpoint/2010/main" val="292698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65F5C-A435-5BD0-BFC0-978FBD25DCA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9413379-7723-6179-0345-69502DCBA993}"/>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FE6358BF-DDAE-62C9-ABD9-C865646B0E85}"/>
              </a:ext>
            </a:extLst>
          </p:cNvPr>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نقرأ المقولة المشهورة لغاندي: </a:t>
            </a:r>
            <a:r>
              <a:rPr lang="ar-AE" sz="1200" dirty="0">
                <a:latin typeface="Calibri" panose="020F0502020204030204" pitchFamily="34" charset="0"/>
                <a:ea typeface="Calibri" panose="020F0502020204030204" pitchFamily="34" charset="0"/>
                <a:cs typeface="Calibri" panose="020F0502020204030204" pitchFamily="34" charset="0"/>
              </a:rPr>
              <a:t>"السّلام الحقيقيّ يبدأ عندما تجدُ نفسك في صمتك الداخليّ".</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Calibri" panose="020F0502020204030204" pitchFamily="34" charset="0"/>
                <a:ea typeface="Calibri" panose="020F0502020204030204" pitchFamily="34" charset="0"/>
                <a:cs typeface="Calibri" panose="020F0502020204030204" pitchFamily="34" charset="0"/>
              </a:rPr>
              <a:t>ما الّذي تحتاجون إليه في هذه الفترة لكي تشعروا بمقدرتكم على الاتّكاء، الرّاحة، المكوث؟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Calibri" panose="020F0502020204030204" pitchFamily="34" charset="0"/>
                <a:ea typeface="Calibri" panose="020F0502020204030204" pitchFamily="34" charset="0"/>
                <a:cs typeface="Calibri" panose="020F0502020204030204" pitchFamily="34" charset="0"/>
              </a:rPr>
              <a:t>لو كان بمقدوركم اختيار صورة مجازيّة لمُتّكأ تلجؤون إليه، ماذا كنتم ستختارون؟  </a:t>
            </a:r>
          </a:p>
          <a:p>
            <a:pPr lvl="0" rtl="1"/>
            <a:endParaRPr lang="ar-AE" sz="1200" kern="1200" dirty="0">
              <a:solidFill>
                <a:schemeClr val="tx1"/>
              </a:solidFill>
              <a:effectLst/>
              <a:latin typeface="+mn-lt"/>
              <a:ea typeface="+mn-ea"/>
              <a:cs typeface="+mn-cs"/>
            </a:endParaRPr>
          </a:p>
          <a:p>
            <a:pPr lvl="0" rtl="1"/>
            <a:r>
              <a:rPr lang="ar-AE" sz="1200" kern="1200" dirty="0">
                <a:solidFill>
                  <a:schemeClr val="tx1"/>
                </a:solidFill>
                <a:effectLst/>
                <a:latin typeface="+mn-lt"/>
                <a:ea typeface="+mn-ea"/>
                <a:cs typeface="+mn-cs"/>
              </a:rPr>
              <a:t>نحاول أن نفحص سويًّا من خلال إجابات المشتركين – </a:t>
            </a:r>
          </a:p>
          <a:p>
            <a:pPr lvl="0" rtl="1"/>
            <a:r>
              <a:rPr lang="ar-AE" sz="1200" b="1" kern="1200" dirty="0">
                <a:solidFill>
                  <a:schemeClr val="tx1"/>
                </a:solidFill>
                <a:effectLst/>
                <a:latin typeface="+mn-lt"/>
                <a:ea typeface="+mn-ea"/>
                <a:cs typeface="+mn-cs"/>
              </a:rPr>
              <a:t>ما المشترك للإجابات، ما الّذي يُميّز الصّور المجازيّة؟ ما الّذي يُمكن تعلّمه من هذه الصّور عمّا يجدر لل "مُتّكأ النفسيّ" أن يكون؟ </a:t>
            </a:r>
          </a:p>
          <a:p>
            <a:pPr lvl="0" rtl="1"/>
            <a:r>
              <a:rPr lang="ar-AE" sz="1200" b="0" kern="1200" dirty="0">
                <a:solidFill>
                  <a:schemeClr val="tx1"/>
                </a:solidFill>
                <a:effectLst/>
                <a:latin typeface="+mn-lt"/>
                <a:ea typeface="+mn-ea"/>
                <a:cs typeface="+mn-cs"/>
              </a:rPr>
              <a:t>(أمثلة للمميّزات – يتيحُ تعبيرًا صادقًا عن النّفس، يمنحُ شعورًا بالسّكينة، بالهدوء، بالأمان، يتيحُ عدم التّفكير، نوع من الحلم، خيال، لعب.... مكان آمن). </a:t>
            </a:r>
            <a:endParaRPr lang="he-IL" sz="1200" b="0" kern="1200" dirty="0">
              <a:solidFill>
                <a:schemeClr val="tx1"/>
              </a:solidFill>
              <a:effectLst/>
              <a:latin typeface="+mn-lt"/>
              <a:ea typeface="+mn-ea"/>
              <a:cs typeface="+mn-cs"/>
            </a:endParaRPr>
          </a:p>
        </p:txBody>
      </p:sp>
      <p:sp>
        <p:nvSpPr>
          <p:cNvPr id="4" name="מציין מיקום של מספר שקופית 3">
            <a:extLst>
              <a:ext uri="{FF2B5EF4-FFF2-40B4-BE49-F238E27FC236}">
                <a16:creationId xmlns:a16="http://schemas.microsoft.com/office/drawing/2014/main" id="{8461772A-BBF0-1B04-F312-2C93CCF70497}"/>
              </a:ext>
            </a:extLst>
          </p:cNvPr>
          <p:cNvSpPr>
            <a:spLocks noGrp="1"/>
          </p:cNvSpPr>
          <p:nvPr>
            <p:ph type="sldNum" sz="quarter" idx="5"/>
          </p:nvPr>
        </p:nvSpPr>
        <p:spPr/>
        <p:txBody>
          <a:bodyPr/>
          <a:lstStyle/>
          <a:p>
            <a:fld id="{66B6B473-9B80-4FA2-B58C-21EB45E4E930}" type="slidenum">
              <a:rPr lang="he-IL" smtClean="0"/>
              <a:t>4</a:t>
            </a:fld>
            <a:endParaRPr lang="he-IL"/>
          </a:p>
        </p:txBody>
      </p:sp>
    </p:spTree>
    <p:extLst>
      <p:ext uri="{BB962C8B-B14F-4D97-AF65-F5344CB8AC3E}">
        <p14:creationId xmlns:p14="http://schemas.microsoft.com/office/powerpoint/2010/main" val="60962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ar-AE" sz="1200" kern="1200" dirty="0">
                <a:solidFill>
                  <a:schemeClr val="tx1"/>
                </a:solidFill>
                <a:effectLst/>
                <a:latin typeface="+mn-lt"/>
                <a:ea typeface="+mn-ea"/>
                <a:cs typeface="+mn-cs"/>
              </a:rPr>
              <a:t>نشرح مفهوم "مساحة تواصل" من خلال المميّزات الّتي تمّت مشاركتها. </a:t>
            </a:r>
          </a:p>
          <a:p>
            <a:pPr marL="0" indent="0" algn="r">
              <a:buNone/>
            </a:pPr>
            <a:r>
              <a:rPr lang="ar-AE" sz="1200" b="1" kern="1200" dirty="0">
                <a:solidFill>
                  <a:schemeClr val="tx1"/>
                </a:solidFill>
                <a:effectLst/>
                <a:latin typeface="+mn-lt"/>
                <a:ea typeface="+mn-ea"/>
                <a:cs typeface="+mn-cs"/>
              </a:rPr>
              <a:t>"مساحة تواصل" -</a:t>
            </a:r>
            <a:r>
              <a:rPr lang="ar-AE" sz="1200" b="0" kern="1200" dirty="0">
                <a:solidFill>
                  <a:schemeClr val="tx1"/>
                </a:solidFill>
                <a:effectLst/>
                <a:latin typeface="+mn-lt"/>
                <a:ea typeface="+mn-ea"/>
                <a:cs typeface="+mn-cs"/>
              </a:rPr>
              <a:t> </a:t>
            </a:r>
            <a:r>
              <a:rPr lang="ar-AE" sz="1200" dirty="0">
                <a:latin typeface="Calibri" panose="020F0502020204030204" pitchFamily="34" charset="0"/>
                <a:ea typeface="Calibri" panose="020F0502020204030204" pitchFamily="34" charset="0"/>
                <a:cs typeface="Calibri" panose="020F0502020204030204" pitchFamily="34" charset="0"/>
              </a:rPr>
              <a:t>تجربة انتقاليّة تتيحُ للشّخص مع عودته أن يتكيّف ويتموضع بصورة تدريجيّة ومتدرّجة. تجربة شخصيّة تتحقّق فيها شروط وأفعال يستطيع الطّالب بمساعدتها أن يشعر بأنّهُ بمكان آمن ومراعٍ.</a:t>
            </a:r>
            <a:r>
              <a:rPr lang="he-IL" sz="1200" dirty="0">
                <a:latin typeface="Calibri" panose="020F0502020204030204" pitchFamily="34" charset="0"/>
                <a:ea typeface="Calibri" panose="020F0502020204030204" pitchFamily="34" charset="0"/>
                <a:cs typeface="Calibri" panose="020F0502020204030204" pitchFamily="34" charset="0"/>
              </a:rPr>
              <a:t> </a:t>
            </a:r>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he-IL" sz="1200" b="1" kern="1200" dirty="0">
              <a:solidFill>
                <a:schemeClr val="tx1"/>
              </a:solidFill>
              <a:effectLst/>
              <a:latin typeface="+mn-lt"/>
              <a:ea typeface="+mn-ea"/>
              <a:cs typeface="+mn-cs"/>
            </a:endParaRPr>
          </a:p>
          <a:p>
            <a:pPr algn="just" rtl="1"/>
            <a:r>
              <a:rPr lang="ar-AE" sz="1800" dirty="0">
                <a:effectLst/>
                <a:latin typeface="Calibri" panose="020F0502020204030204" pitchFamily="34" charset="0"/>
                <a:ea typeface="Calibri" panose="020F0502020204030204" pitchFamily="34" charset="0"/>
                <a:cs typeface="Calibri" panose="020F0502020204030204" pitchFamily="34" charset="0"/>
              </a:rPr>
              <a:t>مساحة من الزّمان والمكان من الممكن فيها استذكار القوى والتّواصل معها، العودة التّدريجيّة لأدوار سابقة، التّجربة ومعاودة الاختيار. مساحة تجريبيّة يختبرها الشّخص ضمن شروط محميّة وإحساس بالاحتواء. </a:t>
            </a:r>
          </a:p>
          <a:p>
            <a:pPr algn="r" rtl="1"/>
            <a:r>
              <a:rPr lang="ar-AE" sz="1800" b="0" dirty="0"/>
              <a:t> "مساحة تواصل" هو مفهومٌ مُستوحى منَ المصطلح "مساحة ممكنة" (دونالد وينيكوت) والّذي يصف تجربة شعوريّة يستطيع الإنسان فيها الوقوف مع ذاته، التنقّل بين الواقع والخيال، اللّعب، الخيال، الابتكار، والتّواجد في اللّحظة الحاليّة.</a:t>
            </a:r>
          </a:p>
          <a:p>
            <a:pPr algn="r" rtl="1"/>
            <a:endParaRPr lang="he-IL"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5</a:t>
            </a:fld>
            <a:endParaRPr lang="he-IL"/>
          </a:p>
        </p:txBody>
      </p:sp>
    </p:spTree>
    <p:extLst>
      <p:ext uri="{BB962C8B-B14F-4D97-AF65-F5344CB8AC3E}">
        <p14:creationId xmlns:p14="http://schemas.microsoft.com/office/powerpoint/2010/main" val="221203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DBE60-64DC-4B05-1811-41FFCB78A3A0}"/>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00FFDB31-7961-C43E-C96A-CA07A78128EF}"/>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3EA243E5-EEA0-FAAA-EAAA-C9610E0B09AD}"/>
              </a:ext>
            </a:extLst>
          </p:cNvPr>
          <p:cNvSpPr>
            <a:spLocks noGrp="1"/>
          </p:cNvSpPr>
          <p:nvPr>
            <p:ph type="body" idx="1"/>
          </p:nvPr>
        </p:nvSpPr>
        <p:spPr/>
        <p:txBody>
          <a:bodyPr/>
          <a:lstStyle/>
          <a:p>
            <a:pPr algn="just" rtl="1"/>
            <a:r>
              <a:rPr lang="ar-AE" sz="1800" b="1" dirty="0">
                <a:effectLst/>
                <a:latin typeface="Calibri" panose="020F0502020204030204" pitchFamily="34" charset="0"/>
                <a:ea typeface="Calibri" panose="020F0502020204030204" pitchFamily="34" charset="0"/>
                <a:cs typeface="Calibri" panose="020F0502020204030204" pitchFamily="34" charset="0"/>
              </a:rPr>
              <a:t>"مساحة تواصل" </a:t>
            </a:r>
            <a:r>
              <a:rPr lang="ar-AE" sz="1800" b="0" dirty="0">
                <a:effectLst/>
                <a:latin typeface="Calibri" panose="020F0502020204030204" pitchFamily="34" charset="0"/>
                <a:ea typeface="Calibri" panose="020F0502020204030204" pitchFamily="34" charset="0"/>
                <a:cs typeface="Calibri" panose="020F0502020204030204" pitchFamily="34" charset="0"/>
              </a:rPr>
              <a:t>تصبح مُتاحة بواسطة خلق فرص لمختلف الفعاليّات ومنها اللّعب، الإبداع والتّجربة، والّتي يستطيع كلّ شخص بواسطتها أن يُعيد لنفسه، بأسلوبه ووتيرته الشخصيّة، الشّعور بالانتماء، بالرّوتين، باللّحمة. </a:t>
            </a:r>
          </a:p>
          <a:p>
            <a:pPr algn="just" rtl="1"/>
            <a:r>
              <a:rPr lang="ar-AE" sz="1800" b="0" dirty="0">
                <a:effectLst/>
                <a:latin typeface="Calibri" panose="020F0502020204030204" pitchFamily="34" charset="0"/>
                <a:ea typeface="Calibri" panose="020F0502020204030204" pitchFamily="34" charset="0"/>
                <a:cs typeface="Calibri" panose="020F0502020204030204" pitchFamily="34" charset="0"/>
              </a:rPr>
              <a:t>سيعود الجميع للعمل/ للتعلّم كمجموعة انتماء، مع الاعتراف المشترك بالألم، ولكن أيضًا بقوّة المواجهة والأمل. </a:t>
            </a:r>
          </a:p>
          <a:p>
            <a:pPr algn="just" rtl="1"/>
            <a:r>
              <a:rPr lang="ar-AE" sz="1800" b="0" dirty="0">
                <a:effectLst/>
                <a:latin typeface="Calibri" panose="020F0502020204030204" pitchFamily="34" charset="0"/>
                <a:ea typeface="Calibri" panose="020F0502020204030204" pitchFamily="34" charset="0"/>
                <a:cs typeface="Calibri" panose="020F0502020204030204" pitchFamily="34" charset="0"/>
              </a:rPr>
              <a:t>مساحة يستطيع الشخص المكوث فيها، تنظيم نفسه من جديد، التّواصل مع نفسه، الخيال، الحلم، الابتكار وإتاحة سيرورة متدرّجة يحتاجها كلّ واحد وواحدة منهم. </a:t>
            </a:r>
            <a:endParaRPr lang="he-IL" sz="18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מציין מיקום של מספר שקופית 3">
            <a:extLst>
              <a:ext uri="{FF2B5EF4-FFF2-40B4-BE49-F238E27FC236}">
                <a16:creationId xmlns:a16="http://schemas.microsoft.com/office/drawing/2014/main" id="{EC70A1BD-63BB-90DF-71A2-594C25D08E61}"/>
              </a:ext>
            </a:extLst>
          </p:cNvPr>
          <p:cNvSpPr>
            <a:spLocks noGrp="1"/>
          </p:cNvSpPr>
          <p:nvPr>
            <p:ph type="sldNum" sz="quarter" idx="5"/>
          </p:nvPr>
        </p:nvSpPr>
        <p:spPr/>
        <p:txBody>
          <a:bodyPr/>
          <a:lstStyle/>
          <a:p>
            <a:fld id="{66B6B473-9B80-4FA2-B58C-21EB45E4E930}" type="slidenum">
              <a:rPr lang="he-IL" smtClean="0"/>
              <a:t>6</a:t>
            </a:fld>
            <a:endParaRPr lang="he-IL"/>
          </a:p>
        </p:txBody>
      </p:sp>
    </p:spTree>
    <p:extLst>
      <p:ext uri="{BB962C8B-B14F-4D97-AF65-F5344CB8AC3E}">
        <p14:creationId xmlns:p14="http://schemas.microsoft.com/office/powerpoint/2010/main" val="2744887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توسيع للموجّه: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المكوث قي "مساحة التّواصل" سيساعد الطّلاب والمعلّمين على التّواجد في طور التكيّف، ومعرفة أن</a:t>
            </a:r>
            <a:r>
              <a:rPr lang="ar-JO" sz="1200" kern="1200" dirty="0">
                <a:solidFill>
                  <a:schemeClr val="tx1"/>
                </a:solidFill>
                <a:effectLst/>
                <a:latin typeface="+mn-lt"/>
                <a:ea typeface="+mn-ea"/>
                <a:cs typeface="+mn-cs"/>
              </a:rPr>
              <a:t>ّ</a:t>
            </a:r>
            <a:r>
              <a:rPr lang="ar-AE" sz="1200" kern="1200" dirty="0">
                <a:solidFill>
                  <a:schemeClr val="tx1"/>
                </a:solidFill>
                <a:effectLst/>
                <a:latin typeface="+mn-lt"/>
                <a:ea typeface="+mn-ea"/>
                <a:cs typeface="+mn-cs"/>
              </a:rPr>
              <a:t>ه لمن الطبيعيّ أن يشعروا بأنهم "في الطّريق".</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kern="1200" dirty="0">
                <a:solidFill>
                  <a:schemeClr val="tx1"/>
                </a:solidFill>
                <a:effectLst/>
                <a:latin typeface="+mn-lt"/>
                <a:ea typeface="+mn-ea"/>
                <a:cs typeface="+mn-cs"/>
              </a:rPr>
              <a:t>طريق ترسم الاستمراريّة – "ثانيةً!"، طريق تعينهم على التّواصل مع قواهم، مع العادات والأدوات السّابقة وتلك الّتي اكتسبوها وطوّروها في الفترة الأخيرة (دور سابق كان لي، ما الّذي كنت أرغب بالعودة إليه ثانيةً؟ أمور جديدة، وأمور سأسرُّ بعدم العودة إليها) مساحة تُمرّر الرّسالة بأنّ العودة هي مُفترق طرق يُتيح لنا اختيار الاستمراريّة مقابل التّغيير. </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7</a:t>
            </a:fld>
            <a:endParaRPr lang="he-IL"/>
          </a:p>
        </p:txBody>
      </p:sp>
    </p:spTree>
    <p:extLst>
      <p:ext uri="{BB962C8B-B14F-4D97-AF65-F5344CB8AC3E}">
        <p14:creationId xmlns:p14="http://schemas.microsoft.com/office/powerpoint/2010/main" val="362885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ar-AE" dirty="0"/>
              <a:t>بالإمكان أن ندعو للمُشاركة، لكتابة الجمل، منحها وتبادلها، إنشاء لوح تعاونيّ وت</a:t>
            </a:r>
            <a:r>
              <a:rPr lang="ar-JO" dirty="0"/>
              <a:t>ثبيته</a:t>
            </a:r>
            <a:r>
              <a:rPr lang="ar-AE" dirty="0"/>
              <a:t> في غرفة المعلّمين. </a:t>
            </a:r>
            <a:endParaRPr lang="he-IL" dirty="0"/>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8</a:t>
            </a:fld>
            <a:endParaRPr lang="he-IL"/>
          </a:p>
        </p:txBody>
      </p:sp>
    </p:spTree>
    <p:extLst>
      <p:ext uri="{BB962C8B-B14F-4D97-AF65-F5344CB8AC3E}">
        <p14:creationId xmlns:p14="http://schemas.microsoft.com/office/powerpoint/2010/main" val="254108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406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167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495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648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880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116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55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138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28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737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299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2/23/2025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6477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472190" y="98261"/>
            <a:ext cx="11643863" cy="6328968"/>
            <a:chOff x="0" y="0"/>
            <a:chExt cx="5304118" cy="2883029"/>
          </a:xfrm>
        </p:grpSpPr>
        <p:sp>
          <p:nvSpPr>
            <p:cNvPr id="3" name="Freeform 3"/>
            <p:cNvSpPr/>
            <p:nvPr/>
          </p:nvSpPr>
          <p:spPr>
            <a:xfrm>
              <a:off x="10160" y="16510"/>
              <a:ext cx="5281258" cy="2855089"/>
            </a:xfrm>
            <a:custGeom>
              <a:avLst/>
              <a:gdLst/>
              <a:ahLst/>
              <a:cxnLst/>
              <a:rect l="l" t="t" r="r" b="b"/>
              <a:pathLst>
                <a:path w="5281258" h="2855089">
                  <a:moveTo>
                    <a:pt x="5281258" y="2855089"/>
                  </a:moveTo>
                  <a:lnTo>
                    <a:pt x="0" y="2847469"/>
                  </a:lnTo>
                  <a:lnTo>
                    <a:pt x="0" y="1003446"/>
                  </a:lnTo>
                  <a:lnTo>
                    <a:pt x="17780" y="19050"/>
                  </a:lnTo>
                  <a:lnTo>
                    <a:pt x="2631561" y="0"/>
                  </a:lnTo>
                  <a:lnTo>
                    <a:pt x="5262208" y="5080"/>
                  </a:lnTo>
                  <a:close/>
                </a:path>
              </a:pathLst>
            </a:custGeom>
            <a:solidFill>
              <a:srgbClr val="FFFFFF"/>
            </a:solidFill>
          </p:spPr>
          <p:txBody>
            <a:bodyPr/>
            <a:lstStyle/>
            <a:p>
              <a:pPr marL="0" marR="0" lvl="0" indent="0" algn="r" defTabSz="914446"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4" name="Freeform 4"/>
            <p:cNvSpPr/>
            <p:nvPr/>
          </p:nvSpPr>
          <p:spPr>
            <a:xfrm>
              <a:off x="-3810" y="0"/>
              <a:ext cx="5310467" cy="2881758"/>
            </a:xfrm>
            <a:custGeom>
              <a:avLst/>
              <a:gdLst/>
              <a:ahLst/>
              <a:cxnLst/>
              <a:rect l="l" t="t" r="r" b="b"/>
              <a:pathLst>
                <a:path w="5310467" h="2881758">
                  <a:moveTo>
                    <a:pt x="5276178" y="21590"/>
                  </a:moveTo>
                  <a:cubicBezTo>
                    <a:pt x="5277448" y="34290"/>
                    <a:pt x="5277448" y="44450"/>
                    <a:pt x="5278717" y="54610"/>
                  </a:cubicBezTo>
                  <a:cubicBezTo>
                    <a:pt x="5281258" y="106981"/>
                    <a:pt x="5282528" y="168728"/>
                    <a:pt x="5285067" y="228270"/>
                  </a:cubicBezTo>
                  <a:cubicBezTo>
                    <a:pt x="5285067" y="314275"/>
                    <a:pt x="5297767" y="2010116"/>
                    <a:pt x="5304117" y="2096121"/>
                  </a:cubicBezTo>
                  <a:cubicBezTo>
                    <a:pt x="5310467" y="2226231"/>
                    <a:pt x="5306658" y="2358546"/>
                    <a:pt x="5306658" y="2488656"/>
                  </a:cubicBezTo>
                  <a:cubicBezTo>
                    <a:pt x="5306658" y="2603329"/>
                    <a:pt x="5307928" y="2709182"/>
                    <a:pt x="5309198" y="2820798"/>
                  </a:cubicBezTo>
                  <a:cubicBezTo>
                    <a:pt x="5309198" y="2842389"/>
                    <a:pt x="5309198" y="2856358"/>
                    <a:pt x="5309198" y="2880489"/>
                  </a:cubicBezTo>
                  <a:cubicBezTo>
                    <a:pt x="5286338" y="2880489"/>
                    <a:pt x="5266017" y="2881758"/>
                    <a:pt x="5234034" y="2880489"/>
                  </a:cubicBezTo>
                  <a:cubicBezTo>
                    <a:pt x="4966116" y="2875408"/>
                    <a:pt x="4694076" y="2881758"/>
                    <a:pt x="4426157" y="2876679"/>
                  </a:cubicBezTo>
                  <a:cubicBezTo>
                    <a:pt x="4265406" y="2872868"/>
                    <a:pt x="4108777" y="2875408"/>
                    <a:pt x="3948026" y="2872868"/>
                  </a:cubicBezTo>
                  <a:cubicBezTo>
                    <a:pt x="3873833" y="2871598"/>
                    <a:pt x="3799641" y="2870329"/>
                    <a:pt x="3725448" y="2869058"/>
                  </a:cubicBezTo>
                  <a:cubicBezTo>
                    <a:pt x="3680108" y="2869058"/>
                    <a:pt x="3638889" y="2870329"/>
                    <a:pt x="3593549" y="2870329"/>
                  </a:cubicBezTo>
                  <a:cubicBezTo>
                    <a:pt x="3478138" y="2869058"/>
                    <a:pt x="3160758" y="2870329"/>
                    <a:pt x="3045347" y="2869058"/>
                  </a:cubicBezTo>
                  <a:cubicBezTo>
                    <a:pt x="2962911" y="2867789"/>
                    <a:pt x="1314183" y="2876679"/>
                    <a:pt x="1231746" y="2875408"/>
                  </a:cubicBezTo>
                  <a:cubicBezTo>
                    <a:pt x="1211137" y="2875408"/>
                    <a:pt x="1186406" y="2876679"/>
                    <a:pt x="1165797" y="2876679"/>
                  </a:cubicBezTo>
                  <a:cubicBezTo>
                    <a:pt x="1116335" y="2876679"/>
                    <a:pt x="1070995" y="2877948"/>
                    <a:pt x="1021533" y="2877948"/>
                  </a:cubicBezTo>
                  <a:cubicBezTo>
                    <a:pt x="897879" y="2877948"/>
                    <a:pt x="778346" y="2876679"/>
                    <a:pt x="654691" y="2875408"/>
                  </a:cubicBezTo>
                  <a:cubicBezTo>
                    <a:pt x="580498" y="2874139"/>
                    <a:pt x="506306" y="2872868"/>
                    <a:pt x="436235" y="2871598"/>
                  </a:cubicBezTo>
                  <a:cubicBezTo>
                    <a:pt x="304336" y="2870329"/>
                    <a:pt x="172438" y="2869058"/>
                    <a:pt x="48260" y="2869058"/>
                  </a:cubicBezTo>
                  <a:cubicBezTo>
                    <a:pt x="38100" y="2869058"/>
                    <a:pt x="29210" y="2869058"/>
                    <a:pt x="19050" y="2867789"/>
                  </a:cubicBezTo>
                  <a:cubicBezTo>
                    <a:pt x="10160" y="2866518"/>
                    <a:pt x="5080" y="2860168"/>
                    <a:pt x="7620" y="2851279"/>
                  </a:cubicBezTo>
                  <a:cubicBezTo>
                    <a:pt x="16510" y="2819445"/>
                    <a:pt x="12700" y="2764313"/>
                    <a:pt x="11430" y="2706976"/>
                  </a:cubicBezTo>
                  <a:cubicBezTo>
                    <a:pt x="10160" y="2590098"/>
                    <a:pt x="6350" y="2475424"/>
                    <a:pt x="7620" y="2358546"/>
                  </a:cubicBezTo>
                  <a:cubicBezTo>
                    <a:pt x="5080" y="2212999"/>
                    <a:pt x="0" y="411306"/>
                    <a:pt x="7620" y="263554"/>
                  </a:cubicBezTo>
                  <a:cubicBezTo>
                    <a:pt x="8890" y="234885"/>
                    <a:pt x="7620" y="204012"/>
                    <a:pt x="8890" y="175343"/>
                  </a:cubicBezTo>
                  <a:cubicBezTo>
                    <a:pt x="10160" y="129033"/>
                    <a:pt x="12700" y="78312"/>
                    <a:pt x="13970" y="44450"/>
                  </a:cubicBezTo>
                  <a:cubicBezTo>
                    <a:pt x="13970" y="41910"/>
                    <a:pt x="15240" y="39370"/>
                    <a:pt x="16510" y="38100"/>
                  </a:cubicBezTo>
                  <a:cubicBezTo>
                    <a:pt x="38100" y="35560"/>
                    <a:pt x="69393" y="30480"/>
                    <a:pt x="135342" y="29210"/>
                  </a:cubicBezTo>
                  <a:cubicBezTo>
                    <a:pt x="246631" y="25400"/>
                    <a:pt x="357920" y="22860"/>
                    <a:pt x="473331" y="20320"/>
                  </a:cubicBezTo>
                  <a:cubicBezTo>
                    <a:pt x="551646" y="17780"/>
                    <a:pt x="629960" y="16510"/>
                    <a:pt x="704153" y="13970"/>
                  </a:cubicBezTo>
                  <a:cubicBezTo>
                    <a:pt x="778346" y="11430"/>
                    <a:pt x="856660" y="8890"/>
                    <a:pt x="930853" y="8890"/>
                  </a:cubicBezTo>
                  <a:cubicBezTo>
                    <a:pt x="1013290" y="7620"/>
                    <a:pt x="1095726" y="10160"/>
                    <a:pt x="1178162" y="8890"/>
                  </a:cubicBezTo>
                  <a:cubicBezTo>
                    <a:pt x="1281208" y="8890"/>
                    <a:pt x="3148393" y="6350"/>
                    <a:pt x="3251438" y="5080"/>
                  </a:cubicBezTo>
                  <a:cubicBezTo>
                    <a:pt x="3350362" y="3810"/>
                    <a:pt x="3449286" y="2540"/>
                    <a:pt x="3552331" y="2540"/>
                  </a:cubicBezTo>
                  <a:cubicBezTo>
                    <a:pt x="3721326" y="1270"/>
                    <a:pt x="3886199" y="0"/>
                    <a:pt x="4055193" y="0"/>
                  </a:cubicBezTo>
                  <a:cubicBezTo>
                    <a:pt x="4125264" y="0"/>
                    <a:pt x="4199457" y="2540"/>
                    <a:pt x="4269528" y="2540"/>
                  </a:cubicBezTo>
                  <a:cubicBezTo>
                    <a:pt x="4463254" y="3810"/>
                    <a:pt x="4661101" y="5080"/>
                    <a:pt x="4854827" y="7620"/>
                  </a:cubicBezTo>
                  <a:cubicBezTo>
                    <a:pt x="4957872" y="8890"/>
                    <a:pt x="5060918" y="12700"/>
                    <a:pt x="5163963" y="16510"/>
                  </a:cubicBezTo>
                  <a:cubicBezTo>
                    <a:pt x="5188694" y="16510"/>
                    <a:pt x="5213425" y="16510"/>
                    <a:pt x="5234034" y="16510"/>
                  </a:cubicBezTo>
                  <a:cubicBezTo>
                    <a:pt x="5257128" y="17780"/>
                    <a:pt x="5266017" y="20320"/>
                    <a:pt x="5276178" y="21590"/>
                  </a:cubicBezTo>
                  <a:close/>
                  <a:moveTo>
                    <a:pt x="5286338" y="2863979"/>
                  </a:moveTo>
                  <a:cubicBezTo>
                    <a:pt x="5287608" y="2847468"/>
                    <a:pt x="5288878" y="2834768"/>
                    <a:pt x="5288878" y="2822068"/>
                  </a:cubicBezTo>
                  <a:cubicBezTo>
                    <a:pt x="5287608" y="2698155"/>
                    <a:pt x="5286338" y="2581277"/>
                    <a:pt x="5286338" y="2455577"/>
                  </a:cubicBezTo>
                  <a:cubicBezTo>
                    <a:pt x="5286338" y="2398241"/>
                    <a:pt x="5288878" y="2340904"/>
                    <a:pt x="5287608" y="2283567"/>
                  </a:cubicBezTo>
                  <a:cubicBezTo>
                    <a:pt x="5287608" y="2230641"/>
                    <a:pt x="5286338" y="2175510"/>
                    <a:pt x="5285067" y="2122584"/>
                  </a:cubicBezTo>
                  <a:cubicBezTo>
                    <a:pt x="5279988" y="2040989"/>
                    <a:pt x="5268558" y="351764"/>
                    <a:pt x="5268558" y="270169"/>
                  </a:cubicBezTo>
                  <a:cubicBezTo>
                    <a:pt x="5266017" y="201806"/>
                    <a:pt x="5263478" y="131238"/>
                    <a:pt x="5260938" y="63500"/>
                  </a:cubicBezTo>
                  <a:cubicBezTo>
                    <a:pt x="5259667" y="44450"/>
                    <a:pt x="5258398" y="43180"/>
                    <a:pt x="5221669" y="41910"/>
                  </a:cubicBezTo>
                  <a:cubicBezTo>
                    <a:pt x="5209303" y="41910"/>
                    <a:pt x="5201059" y="41910"/>
                    <a:pt x="5188694" y="40640"/>
                  </a:cubicBezTo>
                  <a:cubicBezTo>
                    <a:pt x="5085649" y="36830"/>
                    <a:pt x="4978481" y="31750"/>
                    <a:pt x="4875436" y="30480"/>
                  </a:cubicBezTo>
                  <a:cubicBezTo>
                    <a:pt x="4624005" y="26670"/>
                    <a:pt x="4368452" y="25400"/>
                    <a:pt x="4117021" y="22860"/>
                  </a:cubicBezTo>
                  <a:cubicBezTo>
                    <a:pt x="4079924" y="22860"/>
                    <a:pt x="4038706" y="22860"/>
                    <a:pt x="4001610" y="22860"/>
                  </a:cubicBezTo>
                  <a:cubicBezTo>
                    <a:pt x="3939783" y="22860"/>
                    <a:pt x="3877955" y="22860"/>
                    <a:pt x="3820250" y="22860"/>
                  </a:cubicBezTo>
                  <a:cubicBezTo>
                    <a:pt x="3688351" y="22860"/>
                    <a:pt x="3556453" y="22860"/>
                    <a:pt x="3428677" y="24130"/>
                  </a:cubicBezTo>
                  <a:cubicBezTo>
                    <a:pt x="3317387" y="25400"/>
                    <a:pt x="1441959" y="29210"/>
                    <a:pt x="1330670" y="29210"/>
                  </a:cubicBezTo>
                  <a:cubicBezTo>
                    <a:pt x="1149310" y="29210"/>
                    <a:pt x="967950" y="26670"/>
                    <a:pt x="786590" y="33020"/>
                  </a:cubicBezTo>
                  <a:cubicBezTo>
                    <a:pt x="691788" y="36830"/>
                    <a:pt x="601108" y="36830"/>
                    <a:pt x="510427" y="38100"/>
                  </a:cubicBezTo>
                  <a:cubicBezTo>
                    <a:pt x="353798" y="41910"/>
                    <a:pt x="197169" y="45720"/>
                    <a:pt x="49530" y="50800"/>
                  </a:cubicBezTo>
                  <a:cubicBezTo>
                    <a:pt x="36830" y="50800"/>
                    <a:pt x="34290" y="53340"/>
                    <a:pt x="33020" y="71696"/>
                  </a:cubicBezTo>
                  <a:cubicBezTo>
                    <a:pt x="31750" y="111391"/>
                    <a:pt x="31750" y="151086"/>
                    <a:pt x="30480" y="190780"/>
                  </a:cubicBezTo>
                  <a:cubicBezTo>
                    <a:pt x="29210" y="256938"/>
                    <a:pt x="26670" y="320890"/>
                    <a:pt x="25400" y="387048"/>
                  </a:cubicBezTo>
                  <a:cubicBezTo>
                    <a:pt x="20320" y="457616"/>
                    <a:pt x="26670" y="2182126"/>
                    <a:pt x="29210" y="2252694"/>
                  </a:cubicBezTo>
                  <a:cubicBezTo>
                    <a:pt x="29210" y="2327672"/>
                    <a:pt x="29210" y="2404857"/>
                    <a:pt x="30480" y="2479835"/>
                  </a:cubicBezTo>
                  <a:cubicBezTo>
                    <a:pt x="30480" y="2534967"/>
                    <a:pt x="33020" y="2590098"/>
                    <a:pt x="33020" y="2645229"/>
                  </a:cubicBezTo>
                  <a:cubicBezTo>
                    <a:pt x="33020" y="2704771"/>
                    <a:pt x="33020" y="2764313"/>
                    <a:pt x="31750" y="2822068"/>
                  </a:cubicBezTo>
                  <a:cubicBezTo>
                    <a:pt x="31750" y="2825879"/>
                    <a:pt x="31750" y="2828418"/>
                    <a:pt x="31750" y="2832229"/>
                  </a:cubicBezTo>
                  <a:cubicBezTo>
                    <a:pt x="31750" y="2842389"/>
                    <a:pt x="35560" y="2846199"/>
                    <a:pt x="44450" y="2846199"/>
                  </a:cubicBezTo>
                  <a:cubicBezTo>
                    <a:pt x="77636" y="2846199"/>
                    <a:pt x="135342" y="2847468"/>
                    <a:pt x="188925" y="2847468"/>
                  </a:cubicBezTo>
                  <a:cubicBezTo>
                    <a:pt x="267240" y="2847468"/>
                    <a:pt x="349676" y="2844929"/>
                    <a:pt x="427991" y="2847468"/>
                  </a:cubicBezTo>
                  <a:cubicBezTo>
                    <a:pt x="555768" y="2851279"/>
                    <a:pt x="683544" y="2853818"/>
                    <a:pt x="811320" y="2852549"/>
                  </a:cubicBezTo>
                  <a:cubicBezTo>
                    <a:pt x="893757" y="2851279"/>
                    <a:pt x="972071" y="2853818"/>
                    <a:pt x="1054508" y="2853818"/>
                  </a:cubicBezTo>
                  <a:cubicBezTo>
                    <a:pt x="1174041" y="2853818"/>
                    <a:pt x="1293573" y="2852549"/>
                    <a:pt x="1413106" y="2853818"/>
                  </a:cubicBezTo>
                  <a:cubicBezTo>
                    <a:pt x="1590345" y="2855089"/>
                    <a:pt x="3535844" y="2844929"/>
                    <a:pt x="3717204" y="2847468"/>
                  </a:cubicBezTo>
                  <a:cubicBezTo>
                    <a:pt x="3795519" y="2848739"/>
                    <a:pt x="3873833" y="2850008"/>
                    <a:pt x="3948026" y="2850008"/>
                  </a:cubicBezTo>
                  <a:cubicBezTo>
                    <a:pt x="4084046" y="2852549"/>
                    <a:pt x="4215944" y="2848739"/>
                    <a:pt x="4351965" y="2852549"/>
                  </a:cubicBezTo>
                  <a:cubicBezTo>
                    <a:pt x="4463254" y="2855089"/>
                    <a:pt x="4574543" y="2855089"/>
                    <a:pt x="4685832" y="2857629"/>
                  </a:cubicBezTo>
                  <a:cubicBezTo>
                    <a:pt x="4850705" y="2861439"/>
                    <a:pt x="5015578" y="2863979"/>
                    <a:pt x="5180451" y="2865249"/>
                  </a:cubicBezTo>
                  <a:cubicBezTo>
                    <a:pt x="5242278" y="2865249"/>
                    <a:pt x="5266017" y="2863979"/>
                    <a:pt x="5286338" y="2863979"/>
                  </a:cubicBezTo>
                  <a:close/>
                </a:path>
              </a:pathLst>
            </a:custGeom>
            <a:solidFill>
              <a:srgbClr val="442816"/>
            </a:solidFill>
          </p:spPr>
          <p:txBody>
            <a:bodyPr/>
            <a:lstStyle/>
            <a:p>
              <a:pPr marL="0" marR="0" lvl="0" indent="0" algn="r" defTabSz="914446"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grpSp>
      <p:grpSp>
        <p:nvGrpSpPr>
          <p:cNvPr id="8" name="Group 7">
            <a:extLst>
              <a:ext uri="{FF2B5EF4-FFF2-40B4-BE49-F238E27FC236}">
                <a16:creationId xmlns:a16="http://schemas.microsoft.com/office/drawing/2014/main" id="{E89AAEA6-16FD-6156-64C1-0157D2A06D75}"/>
              </a:ext>
              <a:ext uri="{C183D7F6-B498-43B3-948B-1728B52AA6E4}">
                <adec:decorative xmlns:adec="http://schemas.microsoft.com/office/drawing/2017/decorative" val="1"/>
              </a:ext>
            </a:extLst>
          </p:cNvPr>
          <p:cNvGrpSpPr/>
          <p:nvPr/>
        </p:nvGrpSpPr>
        <p:grpSpPr>
          <a:xfrm>
            <a:off x="2667248" y="2552926"/>
            <a:ext cx="6796566" cy="2159530"/>
            <a:chOff x="0" y="0"/>
            <a:chExt cx="4274726" cy="1821471"/>
          </a:xfrm>
        </p:grpSpPr>
        <p:sp>
          <p:nvSpPr>
            <p:cNvPr id="9" name="Freeform 8">
              <a:extLst>
                <a:ext uri="{FF2B5EF4-FFF2-40B4-BE49-F238E27FC236}">
                  <a16:creationId xmlns:a16="http://schemas.microsoft.com/office/drawing/2014/main" id="{A4976BE7-4827-FACF-6880-55BC080E3361}"/>
                </a:ext>
              </a:extLst>
            </p:cNvPr>
            <p:cNvSpPr/>
            <p:nvPr/>
          </p:nvSpPr>
          <p:spPr>
            <a:xfrm>
              <a:off x="0" y="0"/>
              <a:ext cx="4274726" cy="1821471"/>
            </a:xfrm>
            <a:custGeom>
              <a:avLst/>
              <a:gdLst/>
              <a:ahLst/>
              <a:cxnLst/>
              <a:rect l="l" t="t" r="r" b="b"/>
              <a:pathLst>
                <a:path w="4274726" h="1821471">
                  <a:moveTo>
                    <a:pt x="0" y="50800"/>
                  </a:moveTo>
                  <a:lnTo>
                    <a:pt x="2137363" y="0"/>
                  </a:lnTo>
                  <a:lnTo>
                    <a:pt x="4274726" y="50800"/>
                  </a:lnTo>
                  <a:lnTo>
                    <a:pt x="4274726" y="1770671"/>
                  </a:lnTo>
                  <a:lnTo>
                    <a:pt x="2137363" y="1821471"/>
                  </a:lnTo>
                  <a:lnTo>
                    <a:pt x="0" y="1770671"/>
                  </a:lnTo>
                  <a:lnTo>
                    <a:pt x="0" y="50800"/>
                  </a:lnTo>
                  <a:close/>
                </a:path>
              </a:pathLst>
            </a:custGeom>
            <a:solidFill>
              <a:srgbClr val="F8F6F4"/>
            </a:solidFill>
            <a:ln w="38100" cap="sq">
              <a:solidFill>
                <a:srgbClr val="000000"/>
              </a:solidFill>
              <a:prstDash val="solid"/>
              <a:miter/>
            </a:ln>
          </p:spPr>
          <p:txBody>
            <a:bodyPr/>
            <a:lstStyle/>
            <a:p>
              <a:pPr marL="0" marR="0" lvl="0" indent="0" algn="r" defTabSz="914446"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10" name="TextBox 9">
              <a:extLst>
                <a:ext uri="{FF2B5EF4-FFF2-40B4-BE49-F238E27FC236}">
                  <a16:creationId xmlns:a16="http://schemas.microsoft.com/office/drawing/2014/main" id="{8B0A79CC-921C-DF7E-6E76-893CB229D2FA}"/>
                </a:ext>
              </a:extLst>
            </p:cNvPr>
            <p:cNvSpPr txBox="1"/>
            <p:nvPr/>
          </p:nvSpPr>
          <p:spPr>
            <a:xfrm>
              <a:off x="0" y="-12700"/>
              <a:ext cx="812800" cy="698500"/>
            </a:xfrm>
            <a:prstGeom prst="rect">
              <a:avLst/>
            </a:prstGeom>
          </p:spPr>
          <p:txBody>
            <a:bodyPr lIns="50800" tIns="50800" rIns="50800" bIns="50800" rtlCol="0" anchor="ctr"/>
            <a:lstStyle/>
            <a:p>
              <a:pPr marL="0" marR="0" lvl="0" indent="0" algn="ctr" defTabSz="914446" rtl="1" eaLnBrk="1" fontAlgn="auto" latinLnBrk="0" hangingPunct="1">
                <a:lnSpc>
                  <a:spcPts val="265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3" name="Google Shape;121;p15">
            <a:extLst>
              <a:ext uri="{FF2B5EF4-FFF2-40B4-BE49-F238E27FC236}">
                <a16:creationId xmlns:a16="http://schemas.microsoft.com/office/drawing/2014/main" id="{2679F65A-8AF3-7D95-99D9-317EBBFC6859}"/>
              </a:ex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783881" y="313827"/>
            <a:ext cx="735140" cy="844884"/>
          </a:xfrm>
          <a:prstGeom prst="rect">
            <a:avLst/>
          </a:prstGeom>
          <a:noFill/>
          <a:ln>
            <a:noFill/>
          </a:ln>
        </p:spPr>
      </p:pic>
      <p:sp>
        <p:nvSpPr>
          <p:cNvPr id="14" name="Google Shape;122;p15">
            <a:extLst>
              <a:ext uri="{FF2B5EF4-FFF2-40B4-BE49-F238E27FC236}">
                <a16:creationId xmlns:a16="http://schemas.microsoft.com/office/drawing/2014/main" id="{79D5C9EF-DEDA-A6B4-32EE-146257DB4488}"/>
              </a:ext>
              <a:ext uri="{C183D7F6-B498-43B3-948B-1728B52AA6E4}">
                <adec:decorative xmlns:adec="http://schemas.microsoft.com/office/drawing/2017/decorative" val="1"/>
              </a:ext>
            </a:extLst>
          </p:cNvPr>
          <p:cNvSpPr/>
          <p:nvPr/>
        </p:nvSpPr>
        <p:spPr>
          <a:xfrm>
            <a:off x="35718" y="1003542"/>
            <a:ext cx="2141984" cy="404919"/>
          </a:xfrm>
          <a:prstGeom prst="rect">
            <a:avLst/>
          </a:prstGeom>
          <a:noFill/>
          <a:ln>
            <a:noFill/>
          </a:ln>
        </p:spPr>
        <p:txBody>
          <a:bodyPr spcFirstLastPara="1" wrap="square" lIns="91425" tIns="45700" rIns="91425" bIns="45700" anchor="t" anchorCtr="0">
            <a:noAutofit/>
          </a:bodyPr>
          <a:lstStyle/>
          <a:p>
            <a:pPr marL="0" marR="0" lvl="0" indent="0" algn="ctr" defTabSz="914446"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משרד החינוך</a:t>
            </a:r>
            <a:endParaRPr kumimoji="0"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46"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מינהל פדגוגי</a:t>
            </a:r>
            <a:endParaRPr kumimoji="0" sz="1000" b="0" i="0" u="none" strike="noStrike" kern="1200" cap="none" spc="0" normalizeH="0" baseline="0" noProof="0" dirty="0">
              <a:ln>
                <a:noFill/>
              </a:ln>
              <a:solidFill>
                <a:srgbClr val="002060"/>
              </a:solidFill>
              <a:effectLst/>
              <a:uLnTx/>
              <a:uFillTx/>
              <a:latin typeface="Calibri"/>
              <a:ea typeface="Calibri"/>
              <a:cs typeface="Calibri"/>
              <a:sym typeface="Calibri"/>
            </a:endParaRPr>
          </a:p>
          <a:p>
            <a:pPr marL="0" marR="0" lvl="0" indent="0" algn="ctr" defTabSz="914446"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a:ea typeface="Calibri"/>
                <a:cs typeface="Calibri"/>
                <a:sym typeface="Calibri"/>
              </a:rPr>
              <a:t>אגף בכיר שירות פסיכולוגי ייעוצי</a:t>
            </a:r>
            <a:endParaRPr kumimoji="0" sz="16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5" name="Google Shape;127;p15">
            <a:extLst>
              <a:ext uri="{FF2B5EF4-FFF2-40B4-BE49-F238E27FC236}">
                <a16:creationId xmlns:a16="http://schemas.microsoft.com/office/drawing/2014/main" id="{1DF68F69-7E62-82AD-5132-48250B4CEA69}"/>
              </a:ex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9577826" y="300761"/>
            <a:ext cx="2141984" cy="1023173"/>
          </a:xfrm>
          <a:prstGeom prst="rect">
            <a:avLst/>
          </a:prstGeom>
          <a:noFill/>
          <a:ln>
            <a:noFill/>
          </a:ln>
        </p:spPr>
      </p:pic>
      <p:pic>
        <p:nvPicPr>
          <p:cNvPr id="6" name="תמונה 5">
            <a:extLst>
              <a:ext uri="{FF2B5EF4-FFF2-40B4-BE49-F238E27FC236}">
                <a16:creationId xmlns:a16="http://schemas.microsoft.com/office/drawing/2014/main" id="{CC97B4A4-0067-0DD3-A926-BB2AEF68F163}"/>
              </a:ext>
              <a:ext uri="{C183D7F6-B498-43B3-948B-1728B52AA6E4}">
                <adec:decorative xmlns:adec="http://schemas.microsoft.com/office/drawing/2017/decorative" val="1"/>
              </a:ext>
            </a:extLst>
          </p:cNvPr>
          <p:cNvPicPr>
            <a:picLocks noChangeAspect="1"/>
          </p:cNvPicPr>
          <p:nvPr/>
        </p:nvPicPr>
        <p:blipFill>
          <a:blip r:embed="rId5">
            <a:clrChange>
              <a:clrFrom>
                <a:srgbClr val="FFFBF8"/>
              </a:clrFrom>
              <a:clrTo>
                <a:srgbClr val="FFFBF8">
                  <a:alpha val="0"/>
                </a:srgbClr>
              </a:clrTo>
            </a:clrChange>
          </a:blip>
          <a:stretch>
            <a:fillRect/>
          </a:stretch>
        </p:blipFill>
        <p:spPr>
          <a:xfrm>
            <a:off x="3707393" y="-476330"/>
            <a:ext cx="4716275" cy="4716275"/>
          </a:xfrm>
          <a:prstGeom prst="rect">
            <a:avLst/>
          </a:prstGeom>
        </p:spPr>
      </p:pic>
      <p:sp>
        <p:nvSpPr>
          <p:cNvPr id="22" name="TextBox 4">
            <a:extLst>
              <a:ext uri="{FF2B5EF4-FFF2-40B4-BE49-F238E27FC236}">
                <a16:creationId xmlns:a16="http://schemas.microsoft.com/office/drawing/2014/main" id="{11C7E2A3-3D65-39EE-31AA-6D5F5941F74E}"/>
              </a:ext>
            </a:extLst>
          </p:cNvPr>
          <p:cNvSpPr txBox="1"/>
          <p:nvPr/>
        </p:nvSpPr>
        <p:spPr>
          <a:xfrm>
            <a:off x="2066589" y="4916370"/>
            <a:ext cx="7842469" cy="1200329"/>
          </a:xfrm>
          <a:prstGeom prst="rect">
            <a:avLst/>
          </a:prstGeom>
          <a:noFill/>
        </p:spPr>
        <p:txBody>
          <a:bodyPr wrap="square" rtlCol="1">
            <a:spAutoFit/>
          </a:bodyPr>
          <a:lstStyle/>
          <a:p>
            <a:pPr algn="ctr"/>
            <a:r>
              <a:rPr lang="ar-AE" sz="3600" b="1" dirty="0">
                <a:solidFill>
                  <a:srgbClr val="4472C4">
                    <a:lumMod val="50000"/>
                  </a:srgbClr>
                </a:solidFill>
                <a:ea typeface="Calibri" panose="020F0502020204030204" pitchFamily="34" charset="0"/>
                <a:cs typeface="Calibri" panose="020F0502020204030204" pitchFamily="34" charset="0"/>
              </a:rPr>
              <a:t>تمرين في الا</a:t>
            </a:r>
            <a:r>
              <a:rPr lang="ar-JO" sz="3600" b="1" dirty="0">
                <a:solidFill>
                  <a:srgbClr val="4472C4">
                    <a:lumMod val="50000"/>
                  </a:srgbClr>
                </a:solidFill>
                <a:ea typeface="Calibri" panose="020F0502020204030204" pitchFamily="34" charset="0"/>
                <a:cs typeface="Calibri" panose="020F0502020204030204" pitchFamily="34" charset="0"/>
              </a:rPr>
              <a:t>ِ</a:t>
            </a:r>
            <a:r>
              <a:rPr lang="ar-AE" sz="3600" b="1" dirty="0">
                <a:solidFill>
                  <a:srgbClr val="4472C4">
                    <a:lumMod val="50000"/>
                  </a:srgbClr>
                </a:solidFill>
                <a:ea typeface="Calibri" panose="020F0502020204030204" pitchFamily="34" charset="0"/>
                <a:cs typeface="Calibri" panose="020F0502020204030204" pitchFamily="34" charset="0"/>
              </a:rPr>
              <a:t>تّكاء</a:t>
            </a:r>
            <a:endParaRPr lang="he-IL" sz="3600" b="1" dirty="0">
              <a:solidFill>
                <a:srgbClr val="4472C4">
                  <a:lumMod val="50000"/>
                </a:srgbClr>
              </a:solidFill>
              <a:ea typeface="Calibri" panose="020F0502020204030204" pitchFamily="34" charset="0"/>
              <a:cs typeface="Calibri" panose="020F0502020204030204" pitchFamily="34" charset="0"/>
            </a:endParaRPr>
          </a:p>
          <a:p>
            <a:pPr algn="ctr"/>
            <a:r>
              <a:rPr lang="ar-AE" sz="3600" b="1" dirty="0">
                <a:solidFill>
                  <a:srgbClr val="4472C4">
                    <a:lumMod val="50000"/>
                  </a:srgbClr>
                </a:solidFill>
                <a:ea typeface="Calibri" panose="020F0502020204030204" pitchFamily="34" charset="0"/>
                <a:cs typeface="Calibri" panose="020F0502020204030204" pitchFamily="34" charset="0"/>
              </a:rPr>
              <a:t>التعرّف على مساحة تواصل </a:t>
            </a:r>
            <a:endParaRPr lang="he-IL" sz="3600" b="1" dirty="0">
              <a:solidFill>
                <a:srgbClr val="4472C4">
                  <a:lumMod val="50000"/>
                </a:srgbClr>
              </a:solidFill>
              <a:ea typeface="Calibri" panose="020F0502020204030204" pitchFamily="34" charset="0"/>
              <a:cs typeface="Calibri" panose="020F0502020204030204" pitchFamily="34" charset="0"/>
            </a:endParaRPr>
          </a:p>
        </p:txBody>
      </p:sp>
      <p:sp>
        <p:nvSpPr>
          <p:cNvPr id="23" name="תיבת טקסט 22">
            <a:extLst>
              <a:ext uri="{FF2B5EF4-FFF2-40B4-BE49-F238E27FC236}">
                <a16:creationId xmlns:a16="http://schemas.microsoft.com/office/drawing/2014/main" id="{36E1C316-B4A6-4F0C-08A2-A3F837B617CF}"/>
              </a:ext>
            </a:extLst>
          </p:cNvPr>
          <p:cNvSpPr txBox="1"/>
          <p:nvPr/>
        </p:nvSpPr>
        <p:spPr>
          <a:xfrm>
            <a:off x="9433192" y="5709720"/>
            <a:ext cx="2518662" cy="584775"/>
          </a:xfrm>
          <a:prstGeom prst="rect">
            <a:avLst/>
          </a:prstGeom>
          <a:noFill/>
        </p:spPr>
        <p:txBody>
          <a:bodyPr wrap="square">
            <a:spAutoFit/>
          </a:bodyPr>
          <a:lstStyle/>
          <a:p>
            <a:pPr marL="0" marR="0" lvl="0" indent="0" algn="r" defTabSz="914377" rtl="1" eaLnBrk="1" fontAlgn="auto" latinLnBrk="0" hangingPunct="1">
              <a:lnSpc>
                <a:spcPct val="100000"/>
              </a:lnSpc>
              <a:spcBef>
                <a:spcPts val="0"/>
              </a:spcBef>
              <a:spcAft>
                <a:spcPts val="0"/>
              </a:spcAft>
              <a:buClr>
                <a:srgbClr val="000000"/>
              </a:buClr>
              <a:buSzTx/>
              <a:buFontTx/>
              <a:buNone/>
              <a:tabLst/>
              <a:defRPr/>
            </a:pPr>
            <a:r>
              <a:rPr kumimoji="0" lang="ar-AE" sz="32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الطاقم الت</a:t>
            </a:r>
            <a:r>
              <a:rPr kumimoji="0" lang="ar-JO" sz="32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ر</a:t>
            </a:r>
            <a:r>
              <a:rPr kumimoji="0" lang="ar-AE" sz="32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بويّ</a:t>
            </a:r>
            <a:endParaRPr kumimoji="0" lang="he-IL" sz="32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p:txBody>
      </p:sp>
      <p:sp>
        <p:nvSpPr>
          <p:cNvPr id="12" name="כותרת משנה 2">
            <a:extLst>
              <a:ext uri="{FF2B5EF4-FFF2-40B4-BE49-F238E27FC236}">
                <a16:creationId xmlns:a16="http://schemas.microsoft.com/office/drawing/2014/main" id="{CF204086-0AE9-7C97-49EF-868761915B90}"/>
              </a:ext>
            </a:extLst>
          </p:cNvPr>
          <p:cNvSpPr txBox="1">
            <a:spLocks/>
          </p:cNvSpPr>
          <p:nvPr/>
        </p:nvSpPr>
        <p:spPr>
          <a:xfrm>
            <a:off x="2207008" y="2799218"/>
            <a:ext cx="7777986" cy="1655762"/>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marR="0" lvl="0" indent="0" algn="ctr" defTabSz="609660" rtl="1" eaLnBrk="1" fontAlgn="auto" latinLnBrk="0" hangingPunct="1">
              <a:lnSpc>
                <a:spcPct val="100000"/>
              </a:lnSpc>
              <a:spcBef>
                <a:spcPct val="20000"/>
              </a:spcBef>
              <a:spcAft>
                <a:spcPts val="0"/>
              </a:spcAft>
              <a:buClrTx/>
              <a:buSzTx/>
              <a:buFont typeface="Arial" pitchFamily="34" charset="0"/>
              <a:buNone/>
              <a:tabLst/>
              <a:defRPr/>
            </a:pPr>
            <a:r>
              <a:rPr kumimoji="0" lang="ar-AE"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أدوات وفعاليّات </a:t>
            </a:r>
            <a:endPar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ctr" defTabSz="609660" rtl="1" eaLnBrk="1" fontAlgn="auto" latinLnBrk="0" hangingPunct="1">
              <a:lnSpc>
                <a:spcPct val="100000"/>
              </a:lnSpc>
              <a:spcBef>
                <a:spcPct val="20000"/>
              </a:spcBef>
              <a:spcAft>
                <a:spcPts val="0"/>
              </a:spcAft>
              <a:buClrTx/>
              <a:buSzTx/>
              <a:buFont typeface="Arial" pitchFamily="34" charset="0"/>
              <a:buNone/>
              <a:tabLst/>
              <a:defRPr/>
            </a:pPr>
            <a:r>
              <a:rPr kumimoji="0" lang="ar-AE"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لتعزيز القوى وإدارة محادثة عاطفيّة</a:t>
            </a:r>
          </a:p>
          <a:p>
            <a:pPr marL="0" marR="0" lvl="0" indent="0" algn="ctr" defTabSz="609660" rtl="1" eaLnBrk="1" fontAlgn="auto" latinLnBrk="0" hangingPunct="1">
              <a:lnSpc>
                <a:spcPct val="100000"/>
              </a:lnSpc>
              <a:spcBef>
                <a:spcPct val="20000"/>
              </a:spcBef>
              <a:spcAft>
                <a:spcPts val="0"/>
              </a:spcAft>
              <a:buClrTx/>
              <a:buSzTx/>
              <a:buFont typeface="Arial" pitchFamily="34" charset="0"/>
              <a:buNone/>
              <a:tabLst/>
              <a:defRPr/>
            </a:pPr>
            <a:r>
              <a:rPr kumimoji="0" lang="ar-AE"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للط</a:t>
            </a:r>
            <a:r>
              <a:rPr kumimoji="0" lang="ar-JO"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لّاب</a:t>
            </a:r>
            <a:r>
              <a:rPr kumimoji="0" lang="ar-AE"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والطّاقم التّربويّ</a:t>
            </a:r>
            <a:r>
              <a:rPr kumimoji="0" lang="ar-AE"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b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endParaRPr kumimoji="0" lang="he-IL"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אליפסה 4">
            <a:extLst>
              <a:ext uri="{FF2B5EF4-FFF2-40B4-BE49-F238E27FC236}">
                <a16:creationId xmlns:a16="http://schemas.microsoft.com/office/drawing/2014/main" id="{CAA7EB71-0F4A-D121-83CD-4D8B3FDD18A0}"/>
              </a:ext>
            </a:extLst>
          </p:cNvPr>
          <p:cNvSpPr/>
          <p:nvPr/>
        </p:nvSpPr>
        <p:spPr>
          <a:xfrm>
            <a:off x="5106018" y="525130"/>
            <a:ext cx="2073869" cy="601142"/>
          </a:xfrm>
          <a:prstGeom prst="ellipse">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prstClr val="black">
                    <a:lumMod val="50000"/>
                    <a:lumOff val="50000"/>
                  </a:prstClr>
                </a:solidFill>
                <a:effectLst/>
                <a:uLnTx/>
                <a:uFillTx/>
                <a:latin typeface="Aldhabi" panose="01000000000000000000" pitchFamily="2" charset="-78"/>
                <a:ea typeface="+mn-ea"/>
                <a:cs typeface="Aldhabi" panose="01000000000000000000" pitchFamily="2" charset="-78"/>
              </a:rPr>
              <a:t>مخازن القوّة </a:t>
            </a:r>
            <a:endParaRPr kumimoji="0" lang="he-IL" sz="1800" b="0" i="0" u="none" strike="noStrike" kern="1200" cap="none" spc="0" normalizeH="0" baseline="0" noProof="0" dirty="0">
              <a:ln>
                <a:noFill/>
              </a:ln>
              <a:solidFill>
                <a:prstClr val="black">
                  <a:lumMod val="50000"/>
                  <a:lumOff val="50000"/>
                </a:prstClr>
              </a:solidFill>
              <a:effectLst/>
              <a:uLnTx/>
              <a:uFillTx/>
              <a:latin typeface="Aldhabi" panose="01000000000000000000" pitchFamily="2" charset="-78"/>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a:extLst>
              <a:ext uri="{C183D7F6-B498-43B3-948B-1728B52AA6E4}">
                <adec:decorative xmlns:adec="http://schemas.microsoft.com/office/drawing/2017/decorative" val="1"/>
              </a:ext>
            </a:extLst>
          </p:cNvPr>
          <p:cNvSpPr/>
          <p:nvPr/>
        </p:nvSpPr>
        <p:spPr>
          <a:xfrm>
            <a:off x="526059" y="4999836"/>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a:extLst>
              <a:ext uri="{C183D7F6-B498-43B3-948B-1728B52AA6E4}">
                <adec:decorative xmlns:adec="http://schemas.microsoft.com/office/drawing/2017/decorative" val="1"/>
              </a:ext>
            </a:extLst>
          </p:cNvPr>
          <p:cNvSpPr/>
          <p:nvPr/>
        </p:nvSpPr>
        <p:spPr>
          <a:xfrm>
            <a:off x="462560" y="2619005"/>
            <a:ext cx="989555" cy="3631395"/>
          </a:xfrm>
          <a:custGeom>
            <a:avLst/>
            <a:gdLst/>
            <a:ahLst/>
            <a:cxnLst/>
            <a:rect l="l" t="t" r="r" b="b"/>
            <a:pathLst>
              <a:path w="1484333" h="5447093">
                <a:moveTo>
                  <a:pt x="0" y="0"/>
                </a:moveTo>
                <a:lnTo>
                  <a:pt x="1484333" y="0"/>
                </a:lnTo>
                <a:lnTo>
                  <a:pt x="1484333" y="5447093"/>
                </a:lnTo>
                <a:lnTo>
                  <a:pt x="0" y="544709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6" name="Freeform 6">
            <a:extLst>
              <a:ext uri="{C183D7F6-B498-43B3-948B-1728B52AA6E4}">
                <adec:decorative xmlns:adec="http://schemas.microsoft.com/office/drawing/2017/decorative" val="1"/>
              </a:ext>
            </a:extLst>
          </p:cNvPr>
          <p:cNvSpPr/>
          <p:nvPr/>
        </p:nvSpPr>
        <p:spPr>
          <a:xfrm>
            <a:off x="9685211" y="2778676"/>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1">
            <a:extLst>
              <a:ext uri="{FF2B5EF4-FFF2-40B4-BE49-F238E27FC236}">
                <a16:creationId xmlns:a16="http://schemas.microsoft.com/office/drawing/2014/main" id="{3CAC6BBC-CCC4-F4D0-BF2D-E1321B904938}"/>
              </a:ext>
            </a:extLst>
          </p:cNvPr>
          <p:cNvSpPr txBox="1">
            <a:spLocks/>
          </p:cNvSpPr>
          <p:nvPr/>
        </p:nvSpPr>
        <p:spPr>
          <a:xfrm>
            <a:off x="6095150" y="1438308"/>
            <a:ext cx="4569823" cy="1325563"/>
          </a:xfrm>
          <a:prstGeom prst="rect">
            <a:avLst/>
          </a:prstGeom>
        </p:spPr>
        <p:txBody>
          <a:bodyPr>
            <a:normAutofit fontScale="77500" lnSpcReduction="20000"/>
          </a:bodyPr>
          <a:lstStyle>
            <a:lvl1pPr algn="ctr" defTabSz="609630" rtl="0" eaLnBrk="1" latinLnBrk="0" hangingPunct="1">
              <a:spcBef>
                <a:spcPct val="0"/>
              </a:spcBef>
              <a:buNone/>
              <a:defRPr sz="2933" kern="1200">
                <a:solidFill>
                  <a:schemeClr val="tx1"/>
                </a:solidFill>
                <a:latin typeface="+mj-lt"/>
                <a:ea typeface="+mj-ea"/>
                <a:cs typeface="+mj-cs"/>
              </a:defRPr>
            </a:lvl1pPr>
          </a:lstStyle>
          <a:p>
            <a:pPr rtl="1"/>
            <a:r>
              <a:rPr lang="ar-AE" sz="8800" dirty="0">
                <a:latin typeface="Calibri" panose="020F0502020204030204" pitchFamily="34" charset="0"/>
                <a:ea typeface="Calibri" panose="020F0502020204030204" pitchFamily="34" charset="0"/>
                <a:cs typeface="Calibri" panose="020F0502020204030204" pitchFamily="34" charset="0"/>
              </a:rPr>
              <a:t>تمرين في الا</a:t>
            </a:r>
            <a:r>
              <a:rPr lang="ar-JO" sz="8800" dirty="0">
                <a:latin typeface="Calibri" panose="020F0502020204030204" pitchFamily="34" charset="0"/>
                <a:ea typeface="Calibri" panose="020F0502020204030204" pitchFamily="34" charset="0"/>
                <a:cs typeface="Calibri" panose="020F0502020204030204" pitchFamily="34" charset="0"/>
              </a:rPr>
              <a:t>ِ</a:t>
            </a:r>
            <a:r>
              <a:rPr lang="ar-AE" sz="8800" dirty="0">
                <a:latin typeface="Calibri" panose="020F0502020204030204" pitchFamily="34" charset="0"/>
                <a:ea typeface="Calibri" panose="020F0502020204030204" pitchFamily="34" charset="0"/>
                <a:cs typeface="Calibri" panose="020F0502020204030204" pitchFamily="34" charset="0"/>
              </a:rPr>
              <a:t>تّكاء</a:t>
            </a:r>
            <a:endParaRPr lang="he-IL" sz="8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3051810" y="1718459"/>
            <a:ext cx="3177683" cy="3736917"/>
            <a:chOff x="0" y="0"/>
            <a:chExt cx="1416626" cy="1397219"/>
          </a:xfrm>
        </p:grpSpPr>
        <p:sp>
          <p:nvSpPr>
            <p:cNvPr id="3" name="Freeform 3"/>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TextBox 4"/>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5" name="Group 5">
            <a:extLst>
              <a:ext uri="{C183D7F6-B498-43B3-948B-1728B52AA6E4}">
                <adec:decorative xmlns:adec="http://schemas.microsoft.com/office/drawing/2017/decorative" val="1"/>
              </a:ext>
            </a:extLst>
          </p:cNvPr>
          <p:cNvGrpSpPr/>
          <p:nvPr/>
        </p:nvGrpSpPr>
        <p:grpSpPr>
          <a:xfrm>
            <a:off x="6873169" y="1718459"/>
            <a:ext cx="3177683" cy="3736917"/>
            <a:chOff x="0" y="0"/>
            <a:chExt cx="1416626" cy="1397219"/>
          </a:xfrm>
        </p:grpSpPr>
        <p:sp>
          <p:nvSpPr>
            <p:cNvPr id="6" name="Freeform 6"/>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TextBox 7"/>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12" name="Freeform 12">
            <a:extLst>
              <a:ext uri="{C183D7F6-B498-43B3-948B-1728B52AA6E4}">
                <adec:decorative xmlns:adec="http://schemas.microsoft.com/office/drawing/2017/decorative" val="1"/>
              </a:ext>
            </a:extLst>
          </p:cNvPr>
          <p:cNvSpPr/>
          <p:nvPr/>
        </p:nvSpPr>
        <p:spPr>
          <a:xfrm>
            <a:off x="9793324" y="2712176"/>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
        <p:nvSpPr>
          <p:cNvPr id="13" name="Freeform 13">
            <a:extLst>
              <a:ext uri="{C183D7F6-B498-43B3-948B-1728B52AA6E4}">
                <adec:decorative xmlns:adec="http://schemas.microsoft.com/office/drawing/2017/decorative" val="1"/>
              </a:ext>
            </a:extLst>
          </p:cNvPr>
          <p:cNvSpPr/>
          <p:nvPr/>
        </p:nvSpPr>
        <p:spPr>
          <a:xfrm>
            <a:off x="3247912" y="4262701"/>
            <a:ext cx="1121114" cy="1192675"/>
          </a:xfrm>
          <a:custGeom>
            <a:avLst/>
            <a:gdLst/>
            <a:ahLst/>
            <a:cxnLst/>
            <a:rect l="l" t="t" r="r" b="b"/>
            <a:pathLst>
              <a:path w="1681671" h="1789012">
                <a:moveTo>
                  <a:pt x="0" y="0"/>
                </a:moveTo>
                <a:lnTo>
                  <a:pt x="1681671" y="0"/>
                </a:lnTo>
                <a:lnTo>
                  <a:pt x="1681671" y="1789012"/>
                </a:lnTo>
                <a:lnTo>
                  <a:pt x="0" y="1789012"/>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TextBox 16">
            <a:extLst>
              <a:ext uri="{FF2B5EF4-FFF2-40B4-BE49-F238E27FC236}">
                <a16:creationId xmlns:a16="http://schemas.microsoft.com/office/drawing/2014/main" id="{D0D711F4-278F-D344-7A67-256523A11F63}"/>
              </a:ext>
            </a:extLst>
          </p:cNvPr>
          <p:cNvSpPr txBox="1"/>
          <p:nvPr/>
        </p:nvSpPr>
        <p:spPr>
          <a:xfrm>
            <a:off x="3051810" y="2971364"/>
            <a:ext cx="3177682" cy="1354217"/>
          </a:xfrm>
          <a:prstGeom prst="rect">
            <a:avLst/>
          </a:prstGeom>
        </p:spPr>
        <p:txBody>
          <a:bodyPr wrap="square" lIns="0" tIns="0" rIns="0" bIns="0" rtlCol="0" anchor="t">
            <a:spAutoFit/>
          </a:bodyPr>
          <a:lstStyle/>
          <a:p>
            <a:pPr lvl="0" algn="ctr" rtl="1"/>
            <a:r>
              <a:rPr lang="ar-AE" sz="4400" dirty="0">
                <a:latin typeface="Calibri" panose="020F0502020204030204" pitchFamily="34" charset="0"/>
                <a:ea typeface="Calibri" panose="020F0502020204030204" pitchFamily="34" charset="0"/>
                <a:cs typeface="Calibri" panose="020F0502020204030204" pitchFamily="34" charset="0"/>
              </a:rPr>
              <a:t>ما الّذي تمّكنتم من تحقيقه؟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8">
            <a:extLst>
              <a:ext uri="{FF2B5EF4-FFF2-40B4-BE49-F238E27FC236}">
                <a16:creationId xmlns:a16="http://schemas.microsoft.com/office/drawing/2014/main" id="{EF771C01-EEAA-0AEC-34AB-5C8597D4C11B}"/>
              </a:ext>
            </a:extLst>
          </p:cNvPr>
          <p:cNvSpPr txBox="1"/>
          <p:nvPr/>
        </p:nvSpPr>
        <p:spPr>
          <a:xfrm>
            <a:off x="7029097" y="2155217"/>
            <a:ext cx="2865825" cy="2215991"/>
          </a:xfrm>
          <a:prstGeom prst="rect">
            <a:avLst/>
          </a:prstGeom>
        </p:spPr>
        <p:txBody>
          <a:bodyPr wrap="square" lIns="0" tIns="0" rIns="0" bIns="0" rtlCol="0" anchor="t">
            <a:spAutoFit/>
          </a:bodyPr>
          <a:lstStyle/>
          <a:p>
            <a:pPr lvl="0" algn="ctr" rtl="1"/>
            <a:r>
              <a:rPr lang="ar-AE" sz="3600" dirty="0">
                <a:latin typeface="Calibri" panose="020F0502020204030204" pitchFamily="34" charset="0"/>
                <a:ea typeface="Calibri" panose="020F0502020204030204" pitchFamily="34" charset="0"/>
                <a:cs typeface="Calibri" panose="020F0502020204030204" pitchFamily="34" charset="0"/>
              </a:rPr>
              <a:t>ما الّذي أتاحَ لكم الاتّكاء والمكوث في تلك اللّحظة، وما الّذي أزعجكم؟ </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D4C72C00-B75E-CF81-0512-A01212934B8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816D717-7720-FFF8-F81F-2302620CA774}"/>
              </a:ext>
              <a:ext uri="{C183D7F6-B498-43B3-948B-1728B52AA6E4}">
                <adec:decorative xmlns:adec="http://schemas.microsoft.com/office/drawing/2017/decorative" val="1"/>
              </a:ext>
            </a:extLst>
          </p:cNvPr>
          <p:cNvGrpSpPr/>
          <p:nvPr/>
        </p:nvGrpSpPr>
        <p:grpSpPr>
          <a:xfrm>
            <a:off x="402735" y="212761"/>
            <a:ext cx="11397703" cy="6281543"/>
            <a:chOff x="0" y="0"/>
            <a:chExt cx="6295575" cy="3469640"/>
          </a:xfrm>
        </p:grpSpPr>
        <p:sp>
          <p:nvSpPr>
            <p:cNvPr id="3" name="Freeform 3">
              <a:extLst>
                <a:ext uri="{FF2B5EF4-FFF2-40B4-BE49-F238E27FC236}">
                  <a16:creationId xmlns:a16="http://schemas.microsoft.com/office/drawing/2014/main" id="{CD8FE58F-772E-FF02-B34B-3B2930B353FA}"/>
                </a:ext>
              </a:extLst>
            </p:cNvPr>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4" name="AutoShape 4">
            <a:extLst>
              <a:ext uri="{FF2B5EF4-FFF2-40B4-BE49-F238E27FC236}">
                <a16:creationId xmlns:a16="http://schemas.microsoft.com/office/drawing/2014/main" id="{492B2815-0BE2-7BAB-727E-D8DDFA068C20}"/>
              </a:ext>
              <a:ext uri="{C183D7F6-B498-43B3-948B-1728B52AA6E4}">
                <adec:decorative xmlns:adec="http://schemas.microsoft.com/office/drawing/2017/decorative" val="1"/>
              </a:ext>
            </a:extLst>
          </p:cNvPr>
          <p:cNvSpPr/>
          <p:nvPr/>
        </p:nvSpPr>
        <p:spPr>
          <a:xfrm>
            <a:off x="391562" y="1518850"/>
            <a:ext cx="8180937" cy="1435506"/>
          </a:xfrm>
          <a:prstGeom prst="rect">
            <a:avLst/>
          </a:prstGeom>
          <a:solidFill>
            <a:srgbClr val="E8B594"/>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F4B8C06B-1172-3F28-395E-38F2F6ABFA85}"/>
              </a:ext>
            </a:extLst>
          </p:cNvPr>
          <p:cNvSpPr txBox="1"/>
          <p:nvPr/>
        </p:nvSpPr>
        <p:spPr>
          <a:xfrm>
            <a:off x="783769" y="3138237"/>
            <a:ext cx="9129487" cy="2437206"/>
          </a:xfrm>
          <a:prstGeom prst="rect">
            <a:avLst/>
          </a:prstGeom>
          <a:noFill/>
        </p:spPr>
        <p:txBody>
          <a:bodyPr wrap="square">
            <a:spAutoFit/>
          </a:bodyPr>
          <a:lstStyle/>
          <a:p>
            <a:pPr lvl="0" algn="ctr" rtl="1">
              <a:lnSpc>
                <a:spcPct val="107000"/>
              </a:lnSpc>
            </a:pPr>
            <a:r>
              <a:rPr lang="ar-AE" sz="3600" dirty="0">
                <a:latin typeface="Calibri" panose="020F0502020204030204" pitchFamily="34" charset="0"/>
                <a:ea typeface="Calibri" panose="020F0502020204030204" pitchFamily="34" charset="0"/>
                <a:cs typeface="Calibri" panose="020F0502020204030204" pitchFamily="34" charset="0"/>
              </a:rPr>
              <a:t>ما الّذي تحتاجون إليه في هذه الفترة لكي تشعروا بمقدرتكم على الاتّكاء، الرّاحة، المكوث؟ </a:t>
            </a:r>
          </a:p>
          <a:p>
            <a:pPr lvl="0" algn="ctr" rtl="1">
              <a:lnSpc>
                <a:spcPct val="107000"/>
              </a:lnSpc>
            </a:pPr>
            <a:r>
              <a:rPr lang="ar-AE" sz="3600" dirty="0">
                <a:latin typeface="Calibri" panose="020F0502020204030204" pitchFamily="34" charset="0"/>
                <a:ea typeface="Calibri" panose="020F0502020204030204" pitchFamily="34" charset="0"/>
                <a:cs typeface="Calibri" panose="020F0502020204030204" pitchFamily="34" charset="0"/>
              </a:rPr>
              <a:t>لو كان بمقدوركم اختيار صورة مجازيّة لمُتّكأ تلجؤون إليه، ماذا كنتم ستختارون؟  </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
        <p:nvSpPr>
          <p:cNvPr id="7" name="מציין מיקום תוכן 2">
            <a:extLst>
              <a:ext uri="{FF2B5EF4-FFF2-40B4-BE49-F238E27FC236}">
                <a16:creationId xmlns:a16="http://schemas.microsoft.com/office/drawing/2014/main" id="{8B1A1C5E-B3E7-98A1-F293-6F0CF541FFC7}"/>
              </a:ext>
            </a:extLst>
          </p:cNvPr>
          <p:cNvSpPr txBox="1">
            <a:spLocks/>
          </p:cNvSpPr>
          <p:nvPr/>
        </p:nvSpPr>
        <p:spPr>
          <a:xfrm>
            <a:off x="404109" y="1702731"/>
            <a:ext cx="8179563" cy="1251625"/>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ar-AE" sz="3200" dirty="0">
                <a:latin typeface="Calibri" panose="020F0502020204030204" pitchFamily="34" charset="0"/>
                <a:ea typeface="Calibri" panose="020F0502020204030204" pitchFamily="34" charset="0"/>
                <a:cs typeface="Calibri" panose="020F0502020204030204" pitchFamily="34" charset="0"/>
              </a:rPr>
              <a:t>"السّلام الحقيقيّ يبدأ عندما تجدُ نفسك في صمتك الداخليّ"</a:t>
            </a:r>
          </a:p>
          <a:p>
            <a:pPr marL="0" indent="0" algn="ctr" rtl="1">
              <a:buFont typeface="Arial" pitchFamily="34" charset="0"/>
              <a:buNone/>
            </a:pPr>
            <a:r>
              <a:rPr lang="ar-AE" sz="3200" dirty="0">
                <a:latin typeface="Calibri" panose="020F0502020204030204" pitchFamily="34" charset="0"/>
                <a:ea typeface="Calibri" panose="020F0502020204030204" pitchFamily="34" charset="0"/>
                <a:cs typeface="Calibri" panose="020F0502020204030204" pitchFamily="34" charset="0"/>
              </a:rPr>
              <a:t>غاندي  </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
        <p:nvSpPr>
          <p:cNvPr id="6" name="Freeform 6">
            <a:extLst>
              <a:ext uri="{FF2B5EF4-FFF2-40B4-BE49-F238E27FC236}">
                <a16:creationId xmlns:a16="http://schemas.microsoft.com/office/drawing/2014/main" id="{92D1C029-811F-B4EC-B0AE-491383C9121E}"/>
              </a:ext>
              <a:ext uri="{C183D7F6-B498-43B3-948B-1728B52AA6E4}">
                <adec:decorative xmlns:adec="http://schemas.microsoft.com/office/drawing/2017/decorative" val="1"/>
              </a:ext>
            </a:extLst>
          </p:cNvPr>
          <p:cNvSpPr/>
          <p:nvPr/>
        </p:nvSpPr>
        <p:spPr>
          <a:xfrm>
            <a:off x="8572500" y="145197"/>
            <a:ext cx="3460263" cy="6349107"/>
          </a:xfrm>
          <a:custGeom>
            <a:avLst/>
            <a:gdLst/>
            <a:ahLst/>
            <a:cxnLst/>
            <a:rect l="l" t="t" r="r" b="b"/>
            <a:pathLst>
              <a:path w="4960096" h="9101094">
                <a:moveTo>
                  <a:pt x="0" y="0"/>
                </a:moveTo>
                <a:lnTo>
                  <a:pt x="4960096" y="0"/>
                </a:lnTo>
                <a:lnTo>
                  <a:pt x="4960096" y="9101094"/>
                </a:lnTo>
                <a:lnTo>
                  <a:pt x="0" y="910109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145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sp>
        <p:nvSpPr>
          <p:cNvPr id="2" name="AutoShape 2">
            <a:extLst>
              <a:ext uri="{C183D7F6-B498-43B3-948B-1728B52AA6E4}">
                <adec:decorative xmlns:adec="http://schemas.microsoft.com/office/drawing/2017/decorative" val="1"/>
              </a:ext>
            </a:extLst>
          </p:cNvPr>
          <p:cNvSpPr/>
          <p:nvPr/>
        </p:nvSpPr>
        <p:spPr>
          <a:xfrm>
            <a:off x="2102937" y="951899"/>
            <a:ext cx="7986126" cy="739920"/>
          </a:xfrm>
          <a:prstGeom prst="rect">
            <a:avLst/>
          </a:pr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C0C5188A-BE0A-18A1-63C9-6ACC9ED1E47D}"/>
              </a:ext>
              <a:ext uri="{C183D7F6-B498-43B3-948B-1728B52AA6E4}">
                <adec:decorative xmlns:adec="http://schemas.microsoft.com/office/drawing/2017/decorative" val="1"/>
              </a:ext>
            </a:extLst>
          </p:cNvPr>
          <p:cNvGrpSpPr/>
          <p:nvPr/>
        </p:nvGrpSpPr>
        <p:grpSpPr>
          <a:xfrm>
            <a:off x="0" y="6281103"/>
            <a:ext cx="12192002" cy="319209"/>
            <a:chOff x="-2" y="5852992"/>
            <a:chExt cx="12192002" cy="319209"/>
          </a:xfrm>
        </p:grpSpPr>
        <p:sp>
          <p:nvSpPr>
            <p:cNvPr id="3" name="Freeform 3"/>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l="-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Freeform 4"/>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r="-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AAFBAA1-4413-911E-8F47-213EAA4F6C75}"/>
              </a:ext>
              <a:ext uri="{C183D7F6-B498-43B3-948B-1728B52AA6E4}">
                <adec:decorative xmlns:adec="http://schemas.microsoft.com/office/drawing/2017/decorative" val="1"/>
              </a:ext>
            </a:extLst>
          </p:cNvPr>
          <p:cNvGrpSpPr/>
          <p:nvPr/>
        </p:nvGrpSpPr>
        <p:grpSpPr>
          <a:xfrm>
            <a:off x="0" y="295473"/>
            <a:ext cx="12192001" cy="319209"/>
            <a:chOff x="-1" y="636141"/>
            <a:chExt cx="12192001" cy="319209"/>
          </a:xfrm>
        </p:grpSpPr>
        <p:sp>
          <p:nvSpPr>
            <p:cNvPr id="6" name="Freeform 6"/>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l="-51916" r="1"/>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Freeform 7"/>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8" name="Freeform 8"/>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r="-18802"/>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a:extLst>
              <a:ext uri="{C183D7F6-B498-43B3-948B-1728B52AA6E4}">
                <adec:decorative xmlns:adec="http://schemas.microsoft.com/office/drawing/2017/decorative" val="1"/>
              </a:ext>
            </a:extLst>
          </p:cNvPr>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7" name="תיבת טקסט 16">
            <a:extLst>
              <a:ext uri="{FF2B5EF4-FFF2-40B4-BE49-F238E27FC236}">
                <a16:creationId xmlns:a16="http://schemas.microsoft.com/office/drawing/2014/main" id="{75ABED06-CF95-031B-4E70-9A1CA532FCAC}"/>
              </a:ext>
            </a:extLst>
          </p:cNvPr>
          <p:cNvSpPr txBox="1"/>
          <p:nvPr/>
        </p:nvSpPr>
        <p:spPr>
          <a:xfrm>
            <a:off x="451146" y="4505186"/>
            <a:ext cx="11289709" cy="954107"/>
          </a:xfrm>
          <a:prstGeom prst="rect">
            <a:avLst/>
          </a:prstGeom>
          <a:noFill/>
        </p:spPr>
        <p:txBody>
          <a:bodyPr wrap="square">
            <a:spAutoFit/>
          </a:bodyPr>
          <a:lstStyle/>
          <a:p>
            <a:pPr algn="ctr"/>
            <a:r>
              <a:rPr lang="ar-AE" sz="2800" dirty="0">
                <a:latin typeface="Calibri" panose="020F0502020204030204" pitchFamily="34" charset="0"/>
                <a:ea typeface="Calibri" panose="020F0502020204030204" pitchFamily="34" charset="0"/>
                <a:cs typeface="Calibri" panose="020F0502020204030204" pitchFamily="34" charset="0"/>
              </a:rPr>
              <a:t>مساحة يستطيع فيها الشّخص المكوث، إعادة تنظيم نفسه،</a:t>
            </a:r>
          </a:p>
          <a:p>
            <a:pPr algn="ctr"/>
            <a:r>
              <a:rPr lang="ar-AE" sz="2800" dirty="0">
                <a:latin typeface="Calibri" panose="020F0502020204030204" pitchFamily="34" charset="0"/>
                <a:ea typeface="Calibri" panose="020F0502020204030204" pitchFamily="34" charset="0"/>
                <a:cs typeface="Calibri" panose="020F0502020204030204" pitchFamily="34" charset="0"/>
              </a:rPr>
              <a:t>التّواصل مع نفسه، الخيال، الحلم، الإبداع ...</a:t>
            </a:r>
            <a:endParaRPr lang="he-IL" sz="2800" dirty="0">
              <a:latin typeface="Calibri" panose="020F0502020204030204" pitchFamily="34" charset="0"/>
              <a:ea typeface="Calibri" panose="020F0502020204030204" pitchFamily="34" charset="0"/>
              <a:cs typeface="Calibri" panose="020F0502020204030204" pitchFamily="34" charset="0"/>
            </a:endParaRPr>
          </a:p>
        </p:txBody>
      </p:sp>
      <p:sp>
        <p:nvSpPr>
          <p:cNvPr id="16" name="תיבת טקסט 15">
            <a:extLst>
              <a:ext uri="{FF2B5EF4-FFF2-40B4-BE49-F238E27FC236}">
                <a16:creationId xmlns:a16="http://schemas.microsoft.com/office/drawing/2014/main" id="{291D211C-8CEB-AADA-A26E-5A82BE95D60E}"/>
              </a:ext>
            </a:extLst>
          </p:cNvPr>
          <p:cNvSpPr txBox="1"/>
          <p:nvPr/>
        </p:nvSpPr>
        <p:spPr>
          <a:xfrm>
            <a:off x="1814286" y="2046799"/>
            <a:ext cx="8563428" cy="2062103"/>
          </a:xfrm>
          <a:prstGeom prst="rect">
            <a:avLst/>
          </a:prstGeom>
          <a:noFill/>
        </p:spPr>
        <p:txBody>
          <a:bodyPr wrap="square">
            <a:spAutoFit/>
          </a:bodyPr>
          <a:lstStyle/>
          <a:p>
            <a:pPr marL="0" indent="0" algn="ctr">
              <a:buNone/>
            </a:pPr>
            <a:r>
              <a:rPr lang="ar-AE" sz="3200" dirty="0">
                <a:latin typeface="Calibri" panose="020F0502020204030204" pitchFamily="34" charset="0"/>
                <a:ea typeface="Calibri" panose="020F0502020204030204" pitchFamily="34" charset="0"/>
                <a:cs typeface="Calibri" panose="020F0502020204030204" pitchFamily="34" charset="0"/>
              </a:rPr>
              <a:t>تجربة انتقاليّة تتيحُ للشّخص مع عودته أن يتكيّف ويتموضع بصورة تدريجيّة ومتدرّجة. </a:t>
            </a:r>
            <a:endParaRPr lang="en-US" sz="3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ar-AE" sz="3200" dirty="0">
                <a:latin typeface="Calibri" panose="020F0502020204030204" pitchFamily="34" charset="0"/>
                <a:ea typeface="Calibri" panose="020F0502020204030204" pitchFamily="34" charset="0"/>
                <a:cs typeface="Calibri" panose="020F0502020204030204" pitchFamily="34" charset="0"/>
              </a:rPr>
              <a:t>تجربة شخصيّة تتحقّق فيها شروط وأفعال يستطيع الإنسان بمساعدتها أن يشعر بأنّهُ بمكانٍ آمن ومراعٍ.</a:t>
            </a:r>
            <a:r>
              <a:rPr lang="he-IL" sz="3200" dirty="0">
                <a:latin typeface="Calibri" panose="020F0502020204030204" pitchFamily="34" charset="0"/>
                <a:ea typeface="Calibri" panose="020F0502020204030204" pitchFamily="34" charset="0"/>
                <a:cs typeface="Calibri" panose="020F0502020204030204" pitchFamily="34" charset="0"/>
              </a:rPr>
              <a:t> </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146031E4-46EC-EE3C-E4E0-F27C2D24E778}"/>
              </a:ext>
            </a:extLst>
          </p:cNvPr>
          <p:cNvSpPr txBox="1">
            <a:spLocks/>
          </p:cNvSpPr>
          <p:nvPr/>
        </p:nvSpPr>
        <p:spPr>
          <a:xfrm>
            <a:off x="2214891"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ar-AE" sz="4800" dirty="0">
                <a:latin typeface="Calibri" panose="020F0502020204030204" pitchFamily="34" charset="0"/>
                <a:ea typeface="Calibri" panose="020F0502020204030204" pitchFamily="34" charset="0"/>
                <a:cs typeface="Calibri" panose="020F0502020204030204" pitchFamily="34" charset="0"/>
              </a:rPr>
              <a:t>"مساحة تواصل"</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3804F1F1-55BF-2496-0EAC-BA094274E571}"/>
            </a:ext>
          </a:extLst>
        </p:cNvPr>
        <p:cNvGrpSpPr/>
        <p:nvPr/>
      </p:nvGrpSpPr>
      <p:grpSpPr>
        <a:xfrm>
          <a:off x="0" y="0"/>
          <a:ext cx="0" cy="0"/>
          <a:chOff x="0" y="0"/>
          <a:chExt cx="0" cy="0"/>
        </a:xfrm>
      </p:grpSpPr>
      <p:sp>
        <p:nvSpPr>
          <p:cNvPr id="2" name="AutoShape 2">
            <a:extLst>
              <a:ext uri="{FF2B5EF4-FFF2-40B4-BE49-F238E27FC236}">
                <a16:creationId xmlns:a16="http://schemas.microsoft.com/office/drawing/2014/main" id="{AF8224F0-992C-8875-475F-AF7310F7FA52}"/>
              </a:ext>
              <a:ext uri="{C183D7F6-B498-43B3-948B-1728B52AA6E4}">
                <adec:decorative xmlns:adec="http://schemas.microsoft.com/office/drawing/2017/decorative" val="1"/>
              </a:ext>
            </a:extLst>
          </p:cNvPr>
          <p:cNvSpPr/>
          <p:nvPr/>
        </p:nvSpPr>
        <p:spPr>
          <a:xfrm>
            <a:off x="2102937" y="951899"/>
            <a:ext cx="7986126" cy="739920"/>
          </a:xfrm>
          <a:prstGeom prst="rect">
            <a:avLst/>
          </a:pr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0BF5968A-86AC-D393-93DD-495B6944EC0E}"/>
              </a:ext>
              <a:ext uri="{C183D7F6-B498-43B3-948B-1728B52AA6E4}">
                <adec:decorative xmlns:adec="http://schemas.microsoft.com/office/drawing/2017/decorative" val="1"/>
              </a:ext>
            </a:extLst>
          </p:cNvPr>
          <p:cNvGrpSpPr/>
          <p:nvPr/>
        </p:nvGrpSpPr>
        <p:grpSpPr>
          <a:xfrm>
            <a:off x="0" y="6281103"/>
            <a:ext cx="12192002" cy="319209"/>
            <a:chOff x="-2" y="5852992"/>
            <a:chExt cx="12192002" cy="319209"/>
          </a:xfrm>
        </p:grpSpPr>
        <p:sp>
          <p:nvSpPr>
            <p:cNvPr id="3" name="Freeform 3">
              <a:extLst>
                <a:ext uri="{FF2B5EF4-FFF2-40B4-BE49-F238E27FC236}">
                  <a16:creationId xmlns:a16="http://schemas.microsoft.com/office/drawing/2014/main" id="{37599562-7AA4-ACCE-77D8-E610826C40AC}"/>
                </a:ext>
              </a:extLst>
            </p:cNvPr>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l="-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Freeform 4">
              <a:extLst>
                <a:ext uri="{FF2B5EF4-FFF2-40B4-BE49-F238E27FC236}">
                  <a16:creationId xmlns:a16="http://schemas.microsoft.com/office/drawing/2014/main" id="{D059AB66-246A-1082-1856-86FE6320DC96}"/>
                </a:ext>
              </a:extLst>
            </p:cNvPr>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a:extLst>
                <a:ext uri="{FF2B5EF4-FFF2-40B4-BE49-F238E27FC236}">
                  <a16:creationId xmlns:a16="http://schemas.microsoft.com/office/drawing/2014/main" id="{81060F79-E78A-A684-FBB1-2CD665A786DE}"/>
                </a:ext>
              </a:extLst>
            </p:cNvPr>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r="-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04714E1-D721-C55B-379D-CBC1065DE9CC}"/>
              </a:ext>
              <a:ext uri="{C183D7F6-B498-43B3-948B-1728B52AA6E4}">
                <adec:decorative xmlns:adec="http://schemas.microsoft.com/office/drawing/2017/decorative" val="1"/>
              </a:ext>
            </a:extLst>
          </p:cNvPr>
          <p:cNvGrpSpPr/>
          <p:nvPr/>
        </p:nvGrpSpPr>
        <p:grpSpPr>
          <a:xfrm>
            <a:off x="0" y="295473"/>
            <a:ext cx="12192001" cy="319209"/>
            <a:chOff x="-1" y="636141"/>
            <a:chExt cx="12192001" cy="319209"/>
          </a:xfrm>
        </p:grpSpPr>
        <p:sp>
          <p:nvSpPr>
            <p:cNvPr id="6" name="Freeform 6">
              <a:extLst>
                <a:ext uri="{FF2B5EF4-FFF2-40B4-BE49-F238E27FC236}">
                  <a16:creationId xmlns:a16="http://schemas.microsoft.com/office/drawing/2014/main" id="{FCAA74F2-4326-705C-80CB-D89C206B3792}"/>
                </a:ext>
              </a:extLst>
            </p:cNvPr>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l="-51916" r="1"/>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Freeform 7">
              <a:extLst>
                <a:ext uri="{FF2B5EF4-FFF2-40B4-BE49-F238E27FC236}">
                  <a16:creationId xmlns:a16="http://schemas.microsoft.com/office/drawing/2014/main" id="{DB1B3585-5AD5-DD64-F80F-94288DE57369}"/>
                </a:ext>
              </a:extLst>
            </p:cNvPr>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8" name="Freeform 8">
              <a:extLst>
                <a:ext uri="{FF2B5EF4-FFF2-40B4-BE49-F238E27FC236}">
                  <a16:creationId xmlns:a16="http://schemas.microsoft.com/office/drawing/2014/main" id="{9D79EF2E-B151-99A1-B092-F62EB4BB4B32}"/>
                </a:ext>
              </a:extLst>
            </p:cNvPr>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r:embed="rId4"/>
                  </a:ext>
                </a:extLst>
              </a:blip>
              <a:stretch>
                <a:fillRect r="-18802"/>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a:extLst>
              <a:ext uri="{FF2B5EF4-FFF2-40B4-BE49-F238E27FC236}">
                <a16:creationId xmlns:a16="http://schemas.microsoft.com/office/drawing/2014/main" id="{86CD257E-91FF-2706-6E94-743455A43969}"/>
              </a:ext>
              <a:ext uri="{C183D7F6-B498-43B3-948B-1728B52AA6E4}">
                <adec:decorative xmlns:adec="http://schemas.microsoft.com/office/drawing/2017/decorative" val="1"/>
              </a:ext>
            </a:extLst>
          </p:cNvPr>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תיבת טקסט 8">
            <a:extLst>
              <a:ext uri="{FF2B5EF4-FFF2-40B4-BE49-F238E27FC236}">
                <a16:creationId xmlns:a16="http://schemas.microsoft.com/office/drawing/2014/main" id="{BFF6CCBD-1380-3992-4AA2-D43D78971733}"/>
              </a:ext>
            </a:extLst>
          </p:cNvPr>
          <p:cNvSpPr txBox="1"/>
          <p:nvPr/>
        </p:nvSpPr>
        <p:spPr>
          <a:xfrm>
            <a:off x="1464812" y="2165283"/>
            <a:ext cx="9262374" cy="3170099"/>
          </a:xfrm>
          <a:prstGeom prst="rect">
            <a:avLst/>
          </a:prstGeom>
          <a:noFill/>
        </p:spPr>
        <p:txBody>
          <a:bodyPr wrap="square">
            <a:spAutoFit/>
          </a:bodyPr>
          <a:lstStyle/>
          <a:p>
            <a:pPr algn="ctr"/>
            <a:r>
              <a:rPr lang="ar-AE" sz="4000" dirty="0">
                <a:latin typeface="Calibri" panose="020F0502020204030204" pitchFamily="34" charset="0"/>
                <a:ea typeface="Calibri" panose="020F0502020204030204" pitchFamily="34" charset="0"/>
                <a:cs typeface="Calibri" panose="020F0502020204030204" pitchFamily="34" charset="0"/>
              </a:rPr>
              <a:t>ما المساحة الّتي ستتيحُ لكم </a:t>
            </a:r>
          </a:p>
          <a:p>
            <a:pPr algn="ctr"/>
            <a:r>
              <a:rPr lang="ar-AE" sz="4000" dirty="0">
                <a:latin typeface="Calibri" panose="020F0502020204030204" pitchFamily="34" charset="0"/>
                <a:ea typeface="Calibri" panose="020F0502020204030204" pitchFamily="34" charset="0"/>
                <a:cs typeface="Calibri" panose="020F0502020204030204" pitchFamily="34" charset="0"/>
              </a:rPr>
              <a:t>التّواصل من جديد؟ </a:t>
            </a:r>
          </a:p>
          <a:p>
            <a:pPr algn="ctr"/>
            <a:endParaRPr lang="ar-AE" sz="4000" dirty="0">
              <a:latin typeface="Calibri" panose="020F0502020204030204" pitchFamily="34" charset="0"/>
              <a:ea typeface="Calibri" panose="020F0502020204030204" pitchFamily="34" charset="0"/>
              <a:cs typeface="Calibri" panose="020F0502020204030204" pitchFamily="34" charset="0"/>
            </a:endParaRPr>
          </a:p>
          <a:p>
            <a:pPr algn="ctr"/>
            <a:r>
              <a:rPr lang="ar-AE" sz="4000" dirty="0">
                <a:latin typeface="Calibri" panose="020F0502020204030204" pitchFamily="34" charset="0"/>
                <a:ea typeface="Calibri" panose="020F0502020204030204" pitchFamily="34" charset="0"/>
                <a:cs typeface="Calibri" panose="020F0502020204030204" pitchFamily="34" charset="0"/>
              </a:rPr>
              <a:t>ما الّذي سيحصل فيها؟ ما الّذي ستحتاجون إليه؟ </a:t>
            </a:r>
          </a:p>
          <a:p>
            <a:pPr algn="ctr"/>
            <a:r>
              <a:rPr lang="ar-AE" sz="4000" dirty="0">
                <a:latin typeface="Calibri" panose="020F0502020204030204" pitchFamily="34" charset="0"/>
                <a:ea typeface="Calibri" panose="020F0502020204030204" pitchFamily="34" charset="0"/>
                <a:cs typeface="Calibri" panose="020F0502020204030204" pitchFamily="34" charset="0"/>
              </a:rPr>
              <a:t>من ترغبون أن يتواجد برفقتكم؟ </a:t>
            </a:r>
            <a:endParaRPr lang="he-IL" sz="4000" dirty="0">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DFCDAAD7-9F3D-48D1-1EA4-8D702514743D}"/>
              </a:ext>
            </a:extLst>
          </p:cNvPr>
          <p:cNvSpPr txBox="1">
            <a:spLocks/>
          </p:cNvSpPr>
          <p:nvPr/>
        </p:nvSpPr>
        <p:spPr>
          <a:xfrm>
            <a:off x="2376182"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ar-AE" sz="4800" dirty="0">
                <a:latin typeface="Calibri" panose="020F0502020204030204" pitchFamily="34" charset="0"/>
                <a:ea typeface="Calibri" panose="020F0502020204030204" pitchFamily="34" charset="0"/>
                <a:cs typeface="Calibri" panose="020F0502020204030204" pitchFamily="34" charset="0"/>
              </a:rPr>
              <a:t>"مساحة تواصل" </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370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a:extLst>
              <a:ext uri="{C183D7F6-B498-43B3-948B-1728B52AA6E4}">
                <adec:decorative xmlns:adec="http://schemas.microsoft.com/office/drawing/2017/decorative" val="1"/>
              </a:ext>
            </a:extLst>
          </p:cNvPr>
          <p:cNvSpPr/>
          <p:nvPr/>
        </p:nvSpPr>
        <p:spPr>
          <a:xfrm>
            <a:off x="526059" y="5039025"/>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a:extLst>
              <a:ext uri="{C183D7F6-B498-43B3-948B-1728B52AA6E4}">
                <adec:decorative xmlns:adec="http://schemas.microsoft.com/office/drawing/2017/decorative" val="1"/>
              </a:ext>
            </a:extLst>
          </p:cNvPr>
          <p:cNvSpPr/>
          <p:nvPr/>
        </p:nvSpPr>
        <p:spPr>
          <a:xfrm>
            <a:off x="1646222" y="3196236"/>
            <a:ext cx="8899556" cy="923329"/>
          </a:xfrm>
          <a:custGeom>
            <a:avLst/>
            <a:gdLst/>
            <a:ahLst/>
            <a:cxnLst/>
            <a:rect l="l" t="t" r="r" b="b"/>
            <a:pathLst>
              <a:path w="11418434" h="1184663">
                <a:moveTo>
                  <a:pt x="0" y="0"/>
                </a:moveTo>
                <a:lnTo>
                  <a:pt x="11418434" y="0"/>
                </a:lnTo>
                <a:lnTo>
                  <a:pt x="11418434" y="1184663"/>
                </a:lnTo>
                <a:lnTo>
                  <a:pt x="0" y="118466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תיבת טקסט 8">
            <a:extLst>
              <a:ext uri="{FF2B5EF4-FFF2-40B4-BE49-F238E27FC236}">
                <a16:creationId xmlns:a16="http://schemas.microsoft.com/office/drawing/2014/main" id="{B82E5B09-F524-18E5-E251-BE2A1E9E1050}"/>
              </a:ext>
            </a:extLst>
          </p:cNvPr>
          <p:cNvSpPr txBox="1"/>
          <p:nvPr/>
        </p:nvSpPr>
        <p:spPr>
          <a:xfrm>
            <a:off x="2392799" y="3816005"/>
            <a:ext cx="2191294" cy="1384995"/>
          </a:xfrm>
          <a:prstGeom prst="rect">
            <a:avLst/>
          </a:prstGeom>
          <a:noFill/>
        </p:spPr>
        <p:txBody>
          <a:bodyPr wrap="square">
            <a:spAutoFit/>
          </a:bodyPr>
          <a:lstStyle/>
          <a:p>
            <a:pPr lvl="0" algn="ctr"/>
            <a:r>
              <a:rPr lang="ar-AE" sz="2800" dirty="0">
                <a:latin typeface="Calibri" panose="020F0502020204030204" pitchFamily="34" charset="0"/>
                <a:ea typeface="Calibri" panose="020F0502020204030204" pitchFamily="34" charset="0"/>
                <a:cs typeface="Calibri" panose="020F0502020204030204" pitchFamily="34" charset="0"/>
              </a:rPr>
              <a:t>إفساح المجال للصّعوبات والفقدان</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0" name="תיבת טקסט 9">
            <a:extLst>
              <a:ext uri="{FF2B5EF4-FFF2-40B4-BE49-F238E27FC236}">
                <a16:creationId xmlns:a16="http://schemas.microsoft.com/office/drawing/2014/main" id="{82C1AD7D-6E94-ABFA-5B4D-BCD50296F07A}"/>
              </a:ext>
            </a:extLst>
          </p:cNvPr>
          <p:cNvSpPr txBox="1"/>
          <p:nvPr/>
        </p:nvSpPr>
        <p:spPr>
          <a:xfrm>
            <a:off x="2746466" y="2779521"/>
            <a:ext cx="1472837" cy="646331"/>
          </a:xfrm>
          <a:prstGeom prst="rect">
            <a:avLst/>
          </a:prstGeom>
          <a:noFill/>
        </p:spPr>
        <p:txBody>
          <a:bodyPr wrap="square">
            <a:spAutoFit/>
          </a:bodyPr>
          <a:lstStyle/>
          <a:p>
            <a:pPr lvl="0" algn="ctr"/>
            <a:r>
              <a:rPr lang="ar-AE" sz="3600" b="1" dirty="0">
                <a:latin typeface="Calibri" panose="020F0502020204030204" pitchFamily="34" charset="0"/>
                <a:ea typeface="Calibri" panose="020F0502020204030204" pitchFamily="34" charset="0"/>
                <a:cs typeface="Calibri" panose="020F0502020204030204" pitchFamily="34" charset="0"/>
              </a:rPr>
              <a:t>الماضي</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13" name="תיבת טקסט 12">
            <a:extLst>
              <a:ext uri="{FF2B5EF4-FFF2-40B4-BE49-F238E27FC236}">
                <a16:creationId xmlns:a16="http://schemas.microsoft.com/office/drawing/2014/main" id="{8BB7E6AB-BF26-E231-8F80-8E0207EF09C4}"/>
              </a:ext>
            </a:extLst>
          </p:cNvPr>
          <p:cNvSpPr txBox="1"/>
          <p:nvPr/>
        </p:nvSpPr>
        <p:spPr>
          <a:xfrm>
            <a:off x="5038692" y="3841077"/>
            <a:ext cx="2435534" cy="954107"/>
          </a:xfrm>
          <a:prstGeom prst="rect">
            <a:avLst/>
          </a:prstGeom>
          <a:noFill/>
        </p:spPr>
        <p:txBody>
          <a:bodyPr wrap="square">
            <a:spAutoFit/>
          </a:bodyPr>
          <a:lstStyle/>
          <a:p>
            <a:pPr lvl="0" algn="ctr"/>
            <a:r>
              <a:rPr lang="ar-AE" sz="2800" dirty="0">
                <a:latin typeface="Calibri" panose="020F0502020204030204" pitchFamily="34" charset="0"/>
                <a:ea typeface="Calibri" panose="020F0502020204030204" pitchFamily="34" charset="0"/>
                <a:cs typeface="Calibri" panose="020F0502020204030204" pitchFamily="34" charset="0"/>
              </a:rPr>
              <a:t>خلق استمراريّة </a:t>
            </a:r>
          </a:p>
          <a:p>
            <a:pPr lvl="0" algn="ctr"/>
            <a:r>
              <a:rPr lang="ar-AE" sz="2800" dirty="0">
                <a:latin typeface="Calibri" panose="020F0502020204030204" pitchFamily="34" charset="0"/>
                <a:ea typeface="Calibri" panose="020F0502020204030204" pitchFamily="34" charset="0"/>
                <a:cs typeface="Calibri" panose="020F0502020204030204" pitchFamily="34" charset="0"/>
              </a:rPr>
              <a:t>وتواصل من جديد </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5212EC8B-3590-E3C6-7A08-2750E83C5314}"/>
              </a:ext>
            </a:extLst>
          </p:cNvPr>
          <p:cNvSpPr txBox="1"/>
          <p:nvPr/>
        </p:nvSpPr>
        <p:spPr>
          <a:xfrm>
            <a:off x="5384412" y="2698136"/>
            <a:ext cx="1472837" cy="646331"/>
          </a:xfrm>
          <a:prstGeom prst="rect">
            <a:avLst/>
          </a:prstGeom>
          <a:noFill/>
        </p:spPr>
        <p:txBody>
          <a:bodyPr wrap="square">
            <a:spAutoFit/>
          </a:bodyPr>
          <a:lstStyle/>
          <a:p>
            <a:pPr lvl="0" algn="ctr"/>
            <a:r>
              <a:rPr lang="ar-AE" sz="3600" b="1" dirty="0">
                <a:latin typeface="Calibri" panose="020F0502020204030204" pitchFamily="34" charset="0"/>
                <a:ea typeface="Calibri" panose="020F0502020204030204" pitchFamily="34" charset="0"/>
                <a:cs typeface="Calibri" panose="020F0502020204030204" pitchFamily="34" charset="0"/>
              </a:rPr>
              <a:t>الحاضر</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14" name="תיבת טקסט 13">
            <a:extLst>
              <a:ext uri="{FF2B5EF4-FFF2-40B4-BE49-F238E27FC236}">
                <a16:creationId xmlns:a16="http://schemas.microsoft.com/office/drawing/2014/main" id="{5B7BC65C-45D9-C2C0-3670-C2D4D5F04834}"/>
              </a:ext>
            </a:extLst>
          </p:cNvPr>
          <p:cNvSpPr txBox="1"/>
          <p:nvPr/>
        </p:nvSpPr>
        <p:spPr>
          <a:xfrm>
            <a:off x="7229986" y="4103264"/>
            <a:ext cx="2191294" cy="1384995"/>
          </a:xfrm>
          <a:prstGeom prst="rect">
            <a:avLst/>
          </a:prstGeom>
          <a:noFill/>
        </p:spPr>
        <p:txBody>
          <a:bodyPr wrap="square">
            <a:spAutoFit/>
          </a:bodyPr>
          <a:lstStyle/>
          <a:p>
            <a:pPr lvl="0" algn="ctr"/>
            <a:r>
              <a:rPr lang="ar-AE" sz="2800" dirty="0">
                <a:latin typeface="Calibri" panose="020F0502020204030204" pitchFamily="34" charset="0"/>
                <a:ea typeface="Calibri" panose="020F0502020204030204" pitchFamily="34" charset="0"/>
                <a:cs typeface="Calibri" panose="020F0502020204030204" pitchFamily="34" charset="0"/>
              </a:rPr>
              <a:t>تشجيع</a:t>
            </a:r>
            <a:endParaRPr lang="he-IL" sz="2800" dirty="0">
              <a:latin typeface="Calibri" panose="020F0502020204030204" pitchFamily="34" charset="0"/>
              <a:ea typeface="Calibri" panose="020F0502020204030204" pitchFamily="34" charset="0"/>
              <a:cs typeface="Calibri" panose="020F0502020204030204" pitchFamily="34" charset="0"/>
            </a:endParaRPr>
          </a:p>
          <a:p>
            <a:pPr lvl="0" algn="ctr"/>
            <a:r>
              <a:rPr lang="he-IL" sz="2800" dirty="0">
                <a:latin typeface="Calibri" panose="020F0502020204030204" pitchFamily="34" charset="0"/>
                <a:ea typeface="Calibri" panose="020F0502020204030204" pitchFamily="34" charset="0"/>
                <a:cs typeface="Calibri" panose="020F0502020204030204" pitchFamily="34" charset="0"/>
              </a:rPr>
              <a:t> </a:t>
            </a:r>
            <a:r>
              <a:rPr lang="ar-AE" sz="2800" dirty="0">
                <a:latin typeface="Calibri" panose="020F0502020204030204" pitchFamily="34" charset="0"/>
                <a:ea typeface="Calibri" panose="020F0502020204030204" pitchFamily="34" charset="0"/>
                <a:cs typeface="Calibri" panose="020F0502020204030204" pitchFamily="34" charset="0"/>
              </a:rPr>
              <a:t>تطوّر</a:t>
            </a:r>
          </a:p>
          <a:p>
            <a:pPr lvl="0" algn="ctr"/>
            <a:r>
              <a:rPr lang="ar-AE" sz="2800" dirty="0">
                <a:latin typeface="Calibri" panose="020F0502020204030204" pitchFamily="34" charset="0"/>
                <a:ea typeface="Calibri" panose="020F0502020204030204" pitchFamily="34" charset="0"/>
                <a:cs typeface="Calibri" panose="020F0502020204030204" pitchFamily="34" charset="0"/>
              </a:rPr>
              <a:t>ونموّ</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2" name="תיבת טקסט 11">
            <a:extLst>
              <a:ext uri="{FF2B5EF4-FFF2-40B4-BE49-F238E27FC236}">
                <a16:creationId xmlns:a16="http://schemas.microsoft.com/office/drawing/2014/main" id="{EC3FC80A-862A-57EC-C51B-D2DDAC5E213B}"/>
              </a:ext>
            </a:extLst>
          </p:cNvPr>
          <p:cNvSpPr txBox="1"/>
          <p:nvPr/>
        </p:nvSpPr>
        <p:spPr>
          <a:xfrm>
            <a:off x="7229986" y="3020010"/>
            <a:ext cx="1804407" cy="646331"/>
          </a:xfrm>
          <a:prstGeom prst="rect">
            <a:avLst/>
          </a:prstGeom>
          <a:noFill/>
        </p:spPr>
        <p:txBody>
          <a:bodyPr wrap="square">
            <a:spAutoFit/>
          </a:bodyPr>
          <a:lstStyle/>
          <a:p>
            <a:pPr lvl="0" algn="ctr"/>
            <a:r>
              <a:rPr lang="ar-AE" sz="3600" b="1" dirty="0">
                <a:latin typeface="Calibri" panose="020F0502020204030204" pitchFamily="34" charset="0"/>
                <a:ea typeface="Calibri" panose="020F0502020204030204" pitchFamily="34" charset="0"/>
                <a:cs typeface="Calibri" panose="020F0502020204030204" pitchFamily="34" charset="0"/>
              </a:rPr>
              <a:t>المستقبل </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תיבת טקסט 6">
            <a:extLst>
              <a:ext uri="{FF2B5EF4-FFF2-40B4-BE49-F238E27FC236}">
                <a16:creationId xmlns:a16="http://schemas.microsoft.com/office/drawing/2014/main" id="{893448C8-18F0-74EF-00AF-AAC172F5D266}"/>
              </a:ext>
            </a:extLst>
          </p:cNvPr>
          <p:cNvSpPr txBox="1"/>
          <p:nvPr/>
        </p:nvSpPr>
        <p:spPr>
          <a:xfrm>
            <a:off x="526059" y="447059"/>
            <a:ext cx="11138183" cy="1569660"/>
          </a:xfrm>
          <a:prstGeom prst="rect">
            <a:avLst/>
          </a:prstGeom>
          <a:noFill/>
        </p:spPr>
        <p:txBody>
          <a:bodyPr wrap="square">
            <a:spAutoFit/>
          </a:bodyPr>
          <a:lstStyle/>
          <a:p>
            <a:pPr algn="ctr"/>
            <a:r>
              <a:rPr lang="ar-AE" sz="3200" dirty="0">
                <a:latin typeface="Calibri" panose="020F0502020204030204" pitchFamily="34" charset="0"/>
                <a:ea typeface="Calibri" panose="020F0502020204030204" pitchFamily="34" charset="0"/>
                <a:cs typeface="Calibri" panose="020F0502020204030204" pitchFamily="34" charset="0"/>
              </a:rPr>
              <a:t>في "مساحة التّواصل"</a:t>
            </a:r>
            <a:endParaRPr lang="he-IL" sz="3200" b="1" dirty="0">
              <a:latin typeface="Calibri" panose="020F0502020204030204" pitchFamily="34" charset="0"/>
              <a:ea typeface="Calibri" panose="020F0502020204030204" pitchFamily="34" charset="0"/>
              <a:cs typeface="Calibri" panose="020F0502020204030204" pitchFamily="34" charset="0"/>
            </a:endParaRPr>
          </a:p>
          <a:p>
            <a:pPr algn="ctr"/>
            <a:r>
              <a:rPr lang="ar-AE" sz="3200" dirty="0">
                <a:latin typeface="Calibri" panose="020F0502020204030204" pitchFamily="34" charset="0"/>
                <a:ea typeface="Calibri" panose="020F0502020204030204" pitchFamily="34" charset="0"/>
                <a:cs typeface="Calibri" panose="020F0502020204030204" pitchFamily="34" charset="0"/>
              </a:rPr>
              <a:t>نُتيح عملًا متوازنًا في ثلاث مساحات زمني</a:t>
            </a:r>
            <a:r>
              <a:rPr lang="ar-JO" sz="3200" dirty="0">
                <a:latin typeface="Calibri" panose="020F0502020204030204" pitchFamily="34" charset="0"/>
                <a:ea typeface="Calibri" panose="020F0502020204030204" pitchFamily="34" charset="0"/>
                <a:cs typeface="Calibri" panose="020F0502020204030204" pitchFamily="34" charset="0"/>
              </a:rPr>
              <a:t>ّ</a:t>
            </a:r>
            <a:r>
              <a:rPr lang="ar-AE" sz="3200" dirty="0">
                <a:latin typeface="Calibri" panose="020F0502020204030204" pitchFamily="34" charset="0"/>
                <a:ea typeface="Calibri" panose="020F0502020204030204" pitchFamily="34" charset="0"/>
                <a:cs typeface="Calibri" panose="020F0502020204030204" pitchFamily="34" charset="0"/>
              </a:rPr>
              <a:t>ة </a:t>
            </a:r>
          </a:p>
          <a:p>
            <a:pPr algn="ctr"/>
            <a:r>
              <a:rPr lang="ar-AE" sz="3200" dirty="0">
                <a:latin typeface="Calibri" panose="020F0502020204030204" pitchFamily="34" charset="0"/>
                <a:ea typeface="Calibri" panose="020F0502020204030204" pitchFamily="34" charset="0"/>
                <a:cs typeface="Calibri" panose="020F0502020204030204" pitchFamily="34" charset="0"/>
              </a:rPr>
              <a:t>مرتبطة بالعودة</a:t>
            </a:r>
            <a:endParaRPr lang="he-IL" sz="32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1" grpId="0"/>
      <p:bldP spid="1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a:extLst>
              <a:ext uri="{C183D7F6-B498-43B3-948B-1728B52AA6E4}">
                <adec:decorative xmlns:adec="http://schemas.microsoft.com/office/drawing/2017/decorative" val="1"/>
              </a:ext>
            </a:extLst>
          </p:cNvPr>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5" name="Freeform 5">
            <a:extLst>
              <a:ext uri="{C183D7F6-B498-43B3-948B-1728B52AA6E4}">
                <adec:decorative xmlns:adec="http://schemas.microsoft.com/office/drawing/2017/decorative" val="1"/>
              </a:ext>
            </a:extLst>
          </p:cNvPr>
          <p:cNvSpPr/>
          <p:nvPr/>
        </p:nvSpPr>
        <p:spPr>
          <a:xfrm>
            <a:off x="599317" y="2652760"/>
            <a:ext cx="11097602" cy="3662209"/>
          </a:xfrm>
          <a:custGeom>
            <a:avLst/>
            <a:gdLst/>
            <a:ahLst/>
            <a:cxnLst/>
            <a:rect l="l" t="t" r="r" b="b"/>
            <a:pathLst>
              <a:path w="16646403" h="5493313">
                <a:moveTo>
                  <a:pt x="0" y="0"/>
                </a:moveTo>
                <a:lnTo>
                  <a:pt x="16646403" y="0"/>
                </a:lnTo>
                <a:lnTo>
                  <a:pt x="16646403" y="5493313"/>
                </a:lnTo>
                <a:lnTo>
                  <a:pt x="0" y="549331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תיבת טקסט 6">
            <a:extLst>
              <a:ext uri="{FF2B5EF4-FFF2-40B4-BE49-F238E27FC236}">
                <a16:creationId xmlns:a16="http://schemas.microsoft.com/office/drawing/2014/main" id="{D7ABC273-9452-23AB-2F01-A410218911C9}"/>
              </a:ext>
            </a:extLst>
          </p:cNvPr>
          <p:cNvSpPr txBox="1"/>
          <p:nvPr/>
        </p:nvSpPr>
        <p:spPr>
          <a:xfrm>
            <a:off x="2364378" y="896611"/>
            <a:ext cx="8905602" cy="1754326"/>
          </a:xfrm>
          <a:prstGeom prst="rect">
            <a:avLst/>
          </a:prstGeom>
          <a:noFill/>
        </p:spPr>
        <p:txBody>
          <a:bodyPr wrap="square">
            <a:spAutoFit/>
          </a:bodyPr>
          <a:lstStyle/>
          <a:p>
            <a:pPr marL="0" indent="0">
              <a:buNone/>
            </a:pPr>
            <a:r>
              <a:rPr lang="ar-AE" sz="3600" dirty="0">
                <a:latin typeface="Calibri" panose="020F0502020204030204" pitchFamily="34" charset="0"/>
                <a:ea typeface="Calibri" panose="020F0502020204030204" pitchFamily="34" charset="0"/>
                <a:cs typeface="Calibri" panose="020F0502020204030204" pitchFamily="34" charset="0"/>
              </a:rPr>
              <a:t>ما الأغنية/ الجملة/ المعزوفة الّتي أريدها أن تُعزف في داخلي </a:t>
            </a:r>
          </a:p>
          <a:p>
            <a:pPr marL="0" indent="0">
              <a:buNone/>
            </a:pPr>
            <a:r>
              <a:rPr lang="ar-AE" sz="3600" dirty="0">
                <a:latin typeface="Calibri" panose="020F0502020204030204" pitchFamily="34" charset="0"/>
                <a:ea typeface="Calibri" panose="020F0502020204030204" pitchFamily="34" charset="0"/>
                <a:cs typeface="Calibri" panose="020F0502020204030204" pitchFamily="34" charset="0"/>
              </a:rPr>
              <a:t>مع العودة، </a:t>
            </a:r>
          </a:p>
          <a:p>
            <a:pPr marL="0" indent="0">
              <a:buNone/>
            </a:pPr>
            <a:r>
              <a:rPr lang="ar-AE" sz="3600" dirty="0">
                <a:latin typeface="Calibri" panose="020F0502020204030204" pitchFamily="34" charset="0"/>
                <a:ea typeface="Calibri" panose="020F0502020204030204" pitchFamily="34" charset="0"/>
                <a:cs typeface="Calibri" panose="020F0502020204030204" pitchFamily="34" charset="0"/>
              </a:rPr>
              <a:t>ك "مساحة التّواصل الشّخصيّة الخاصّة بي؟ </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11254</TotalTime>
  <Words>1122</Words>
  <Application>Microsoft Office PowerPoint</Application>
  <PresentationFormat>מסך רחב</PresentationFormat>
  <Paragraphs>96</Paragraphs>
  <Slides>8</Slides>
  <Notes>8</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8</vt:i4>
      </vt:variant>
    </vt:vector>
  </HeadingPairs>
  <TitlesOfParts>
    <vt:vector size="12" baseType="lpstr">
      <vt:lpstr>Aldhabi</vt:lpstr>
      <vt:lpstr>Arial</vt:lpstr>
      <vt:lpstr>Calibri</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מרחב התחברות</dc:title>
  <dc:creator>Dafna Hadar Pecker</dc:creator>
  <cp:lastModifiedBy>איילת רייך</cp:lastModifiedBy>
  <cp:revision>16</cp:revision>
  <dcterms:created xsi:type="dcterms:W3CDTF">2024-03-06T05:45:02Z</dcterms:created>
  <dcterms:modified xsi:type="dcterms:W3CDTF">2025-02-23T09:24:09Z</dcterms:modified>
</cp:coreProperties>
</file>