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82" r:id="rId2"/>
    <p:sldId id="288" r:id="rId3"/>
    <p:sldId id="3059" r:id="rId4"/>
    <p:sldId id="3060" r:id="rId5"/>
    <p:sldId id="3061" r:id="rId6"/>
    <p:sldId id="3062" r:id="rId7"/>
    <p:sldId id="3063" r:id="rId8"/>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85C3"/>
    <a:srgbClr val="9DB2AF"/>
    <a:srgbClr val="FFD286"/>
    <a:srgbClr val="E8D8F4"/>
    <a:srgbClr val="98D8C5"/>
    <a:srgbClr val="31836C"/>
    <a:srgbClr val="B8E2D5"/>
    <a:srgbClr val="00A489"/>
    <a:srgbClr val="D8BEEC"/>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66667" autoAdjust="0"/>
  </p:normalViewPr>
  <p:slideViewPr>
    <p:cSldViewPr snapToGrid="0">
      <p:cViewPr varScale="1">
        <p:scale>
          <a:sx n="37" d="100"/>
          <a:sy n="37" d="100"/>
        </p:scale>
        <p:origin x="845" y="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080E0C8E-0F33-463F-96D5-0CC291C3208C}" type="datetimeFigureOut">
              <a:rPr lang="he-IL" smtClean="0"/>
              <a:t>כ"ה/שבט/תשפ"ה</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87C53375-EFC0-42B6-B04B-488757821916}" type="slidenum">
              <a:rPr lang="he-IL" smtClean="0"/>
              <a:t>‹#›</a:t>
            </a:fld>
            <a:endParaRPr lang="he-IL"/>
          </a:p>
        </p:txBody>
      </p:sp>
    </p:spTree>
    <p:extLst>
      <p:ext uri="{BB962C8B-B14F-4D97-AF65-F5344CB8AC3E}">
        <p14:creationId xmlns:p14="http://schemas.microsoft.com/office/powerpoint/2010/main" val="4255289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ar-JO"/>
              <a:t>هدف </a:t>
            </a:r>
            <a:r>
              <a:rPr lang="ar-SA" dirty="0"/>
              <a:t>اللقاء:</a:t>
            </a:r>
          </a:p>
          <a:p>
            <a:pPr algn="r" rtl="1"/>
            <a:r>
              <a:rPr lang="ar-SA" dirty="0"/>
              <a:t> إدارة حوار يت</a:t>
            </a:r>
            <a:r>
              <a:rPr lang="ar-JO" dirty="0"/>
              <a:t>ّ</a:t>
            </a:r>
            <a:r>
              <a:rPr lang="ar-SA" dirty="0"/>
              <a:t>سم بالرؤية ويتيح التعبير الشخصي</a:t>
            </a:r>
            <a:r>
              <a:rPr lang="ar-JO" dirty="0"/>
              <a:t>ّ</a:t>
            </a:r>
            <a:r>
              <a:rPr lang="ar-SA" dirty="0"/>
              <a:t> حول موضوع القيادة واله</a:t>
            </a:r>
            <a:r>
              <a:rPr lang="ar-JO" dirty="0"/>
              <a:t>ويّة</a:t>
            </a:r>
            <a:r>
              <a:rPr lang="ar-SA" dirty="0"/>
              <a:t> الوظيفي</a:t>
            </a:r>
            <a:r>
              <a:rPr lang="ar-JO" dirty="0"/>
              <a:t>ّ</a:t>
            </a:r>
            <a:r>
              <a:rPr lang="ar-SA" dirty="0"/>
              <a:t>ة.</a:t>
            </a:r>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D09FABA-6F11-4152-9F65-7E0FE3E5FE2E}"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422136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D09FABA-6F11-4152-9F65-7E0FE3E5FE2E}"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32364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ar-SA" dirty="0"/>
              <a:t>سندعو أفراد الطاقم لاختيار عبارة يتواصلون معها ومشاركة تجربتهم والمشاعر المصاحبة لها.</a:t>
            </a:r>
          </a:p>
          <a:p>
            <a:pPr algn="r" rtl="1"/>
            <a:br>
              <a:rPr lang="ar-SA" dirty="0"/>
            </a:br>
            <a:r>
              <a:rPr lang="ar-SA" dirty="0"/>
              <a:t>أثناء المشاركة سنعكس للطاقم المحتويات والموضوعات، ونتحد</a:t>
            </a:r>
            <a:r>
              <a:rPr lang="ar-JO" dirty="0"/>
              <a:t>ّ</a:t>
            </a:r>
            <a:r>
              <a:rPr lang="ar-SA" dirty="0"/>
              <a:t>ث عن قو</a:t>
            </a:r>
            <a:r>
              <a:rPr lang="ar-JO" dirty="0"/>
              <a:t>ّ</a:t>
            </a:r>
            <a:r>
              <a:rPr lang="ar-SA" dirty="0"/>
              <a:t>ة الإصرار، والتعاطف مع الذات، والقبول الشخصي</a:t>
            </a:r>
            <a:r>
              <a:rPr lang="ar-JO" dirty="0"/>
              <a:t>ّ</a:t>
            </a:r>
            <a:r>
              <a:rPr lang="ar-SA" dirty="0"/>
              <a:t>.</a:t>
            </a:r>
            <a:br>
              <a:rPr lang="ar-SA" dirty="0"/>
            </a:br>
            <a:r>
              <a:rPr lang="ar-SA" dirty="0"/>
              <a:t>سنوض</a:t>
            </a:r>
            <a:r>
              <a:rPr lang="ar-JO" dirty="0"/>
              <a:t>ّ</a:t>
            </a:r>
            <a:r>
              <a:rPr lang="ar-SA" dirty="0"/>
              <a:t>ح أن المشاركة في النجاحات والتعقيدات والصعوبات تشير إلى قدرات القيادة التي تكمن داخل كل</a:t>
            </a:r>
            <a:r>
              <a:rPr lang="ar-JO" dirty="0"/>
              <a:t>ّ</a:t>
            </a:r>
            <a:r>
              <a:rPr lang="ar-SA" dirty="0"/>
              <a:t> واحد من</a:t>
            </a:r>
            <a:r>
              <a:rPr lang="ar-JO" dirty="0"/>
              <a:t>ّ</a:t>
            </a:r>
            <a:r>
              <a:rPr lang="ar-SA" dirty="0"/>
              <a:t>ا في هذه الفترة.</a:t>
            </a:r>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C8B430-A3F9-4DC4-8B7C-562D6972BF2F}"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633838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C8B430-A3F9-4DC4-8B7C-562D6972BF2F}"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68565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C8B430-A3F9-4DC4-8B7C-562D6972BF2F}"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314042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83408-12FD-6D56-AC86-6A31228CA86C}"/>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4BE7CA35-E2E6-D5F7-E717-2A8B1E1E1579}"/>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C003A83D-FA0A-105F-4BEE-9EF2325273F0}"/>
              </a:ext>
            </a:extLst>
          </p:cNvPr>
          <p:cNvSpPr>
            <a:spLocks noGrp="1"/>
          </p:cNvSpPr>
          <p:nvPr>
            <p:ph type="body" idx="1"/>
          </p:nvPr>
        </p:nvSpPr>
        <p:spPr/>
        <p:txBody>
          <a:bodyPr/>
          <a:lstStyle/>
          <a:p>
            <a:pPr algn="r" rtl="1"/>
            <a:endParaRPr lang="he-IL" dirty="0"/>
          </a:p>
        </p:txBody>
      </p:sp>
      <p:sp>
        <p:nvSpPr>
          <p:cNvPr id="4" name="מציין מיקום של מספר שקופית 3">
            <a:extLst>
              <a:ext uri="{FF2B5EF4-FFF2-40B4-BE49-F238E27FC236}">
                <a16:creationId xmlns:a16="http://schemas.microsoft.com/office/drawing/2014/main" id="{CD1C6473-3986-DC87-161A-248BE460842F}"/>
              </a:ext>
            </a:extLst>
          </p:cNvPr>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C8B430-A3F9-4DC4-8B7C-562D6972BF2F}"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463528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87C53375-EFC0-42B6-B04B-488757821916}" type="slidenum">
              <a:rPr lang="he-IL" smtClean="0"/>
              <a:t>7</a:t>
            </a:fld>
            <a:endParaRPr lang="he-IL"/>
          </a:p>
        </p:txBody>
      </p:sp>
    </p:spTree>
    <p:extLst>
      <p:ext uri="{BB962C8B-B14F-4D97-AF65-F5344CB8AC3E}">
        <p14:creationId xmlns:p14="http://schemas.microsoft.com/office/powerpoint/2010/main" val="1748366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9756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3613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480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0310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964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709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584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3069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6982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7659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087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2/23/2025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65658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jpe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B7496"/>
        </a:solidFill>
        <a:effectLst/>
      </p:bgPr>
    </p:bg>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274069" y="264516"/>
            <a:ext cx="11643863" cy="6328968"/>
            <a:chOff x="0" y="0"/>
            <a:chExt cx="5304118" cy="2883029"/>
          </a:xfrm>
        </p:grpSpPr>
        <p:sp>
          <p:nvSpPr>
            <p:cNvPr id="3" name="Freeform 3"/>
            <p:cNvSpPr/>
            <p:nvPr/>
          </p:nvSpPr>
          <p:spPr>
            <a:xfrm>
              <a:off x="10160" y="16510"/>
              <a:ext cx="5281258" cy="2855089"/>
            </a:xfrm>
            <a:custGeom>
              <a:avLst/>
              <a:gdLst/>
              <a:ahLst/>
              <a:cxnLst/>
              <a:rect l="l" t="t" r="r" b="b"/>
              <a:pathLst>
                <a:path w="5281258" h="2855089">
                  <a:moveTo>
                    <a:pt x="5281258" y="2855089"/>
                  </a:moveTo>
                  <a:lnTo>
                    <a:pt x="0" y="2847469"/>
                  </a:lnTo>
                  <a:lnTo>
                    <a:pt x="0" y="1003446"/>
                  </a:lnTo>
                  <a:lnTo>
                    <a:pt x="17780" y="19050"/>
                  </a:lnTo>
                  <a:lnTo>
                    <a:pt x="2631561" y="0"/>
                  </a:lnTo>
                  <a:lnTo>
                    <a:pt x="5262208" y="5080"/>
                  </a:lnTo>
                  <a:close/>
                </a:path>
              </a:pathLst>
            </a:custGeom>
            <a:solidFill>
              <a:srgbClr val="FFFFFF"/>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4" name="Freeform 4"/>
            <p:cNvSpPr/>
            <p:nvPr/>
          </p:nvSpPr>
          <p:spPr>
            <a:xfrm>
              <a:off x="-3810" y="0"/>
              <a:ext cx="5310467" cy="2881758"/>
            </a:xfrm>
            <a:custGeom>
              <a:avLst/>
              <a:gdLst/>
              <a:ahLst/>
              <a:cxnLst/>
              <a:rect l="l" t="t" r="r" b="b"/>
              <a:pathLst>
                <a:path w="5310467" h="2881758">
                  <a:moveTo>
                    <a:pt x="5276178" y="21590"/>
                  </a:moveTo>
                  <a:cubicBezTo>
                    <a:pt x="5277448" y="34290"/>
                    <a:pt x="5277448" y="44450"/>
                    <a:pt x="5278717" y="54610"/>
                  </a:cubicBezTo>
                  <a:cubicBezTo>
                    <a:pt x="5281258" y="106981"/>
                    <a:pt x="5282528" y="168728"/>
                    <a:pt x="5285067" y="228270"/>
                  </a:cubicBezTo>
                  <a:cubicBezTo>
                    <a:pt x="5285067" y="314275"/>
                    <a:pt x="5297767" y="2010116"/>
                    <a:pt x="5304117" y="2096121"/>
                  </a:cubicBezTo>
                  <a:cubicBezTo>
                    <a:pt x="5310467" y="2226231"/>
                    <a:pt x="5306658" y="2358546"/>
                    <a:pt x="5306658" y="2488656"/>
                  </a:cubicBezTo>
                  <a:cubicBezTo>
                    <a:pt x="5306658" y="2603329"/>
                    <a:pt x="5307928" y="2709182"/>
                    <a:pt x="5309198" y="2820798"/>
                  </a:cubicBezTo>
                  <a:cubicBezTo>
                    <a:pt x="5309198" y="2842389"/>
                    <a:pt x="5309198" y="2856358"/>
                    <a:pt x="5309198" y="2880489"/>
                  </a:cubicBezTo>
                  <a:cubicBezTo>
                    <a:pt x="5286338" y="2880489"/>
                    <a:pt x="5266017" y="2881758"/>
                    <a:pt x="5234034" y="2880489"/>
                  </a:cubicBezTo>
                  <a:cubicBezTo>
                    <a:pt x="4966116" y="2875408"/>
                    <a:pt x="4694076" y="2881758"/>
                    <a:pt x="4426157" y="2876679"/>
                  </a:cubicBezTo>
                  <a:cubicBezTo>
                    <a:pt x="4265406" y="2872868"/>
                    <a:pt x="4108777" y="2875408"/>
                    <a:pt x="3948026" y="2872868"/>
                  </a:cubicBezTo>
                  <a:cubicBezTo>
                    <a:pt x="3873833" y="2871598"/>
                    <a:pt x="3799641" y="2870329"/>
                    <a:pt x="3725448" y="2869058"/>
                  </a:cubicBezTo>
                  <a:cubicBezTo>
                    <a:pt x="3680108" y="2869058"/>
                    <a:pt x="3638889" y="2870329"/>
                    <a:pt x="3593549" y="2870329"/>
                  </a:cubicBezTo>
                  <a:cubicBezTo>
                    <a:pt x="3478138" y="2869058"/>
                    <a:pt x="3160758" y="2870329"/>
                    <a:pt x="3045347" y="2869058"/>
                  </a:cubicBezTo>
                  <a:cubicBezTo>
                    <a:pt x="2962911" y="2867789"/>
                    <a:pt x="1314183" y="2876679"/>
                    <a:pt x="1231746" y="2875408"/>
                  </a:cubicBezTo>
                  <a:cubicBezTo>
                    <a:pt x="1211137" y="2875408"/>
                    <a:pt x="1186406" y="2876679"/>
                    <a:pt x="1165797" y="2876679"/>
                  </a:cubicBezTo>
                  <a:cubicBezTo>
                    <a:pt x="1116335" y="2876679"/>
                    <a:pt x="1070995" y="2877948"/>
                    <a:pt x="1021533" y="2877948"/>
                  </a:cubicBezTo>
                  <a:cubicBezTo>
                    <a:pt x="897879" y="2877948"/>
                    <a:pt x="778346" y="2876679"/>
                    <a:pt x="654691" y="2875408"/>
                  </a:cubicBezTo>
                  <a:cubicBezTo>
                    <a:pt x="580498" y="2874139"/>
                    <a:pt x="506306" y="2872868"/>
                    <a:pt x="436235" y="2871598"/>
                  </a:cubicBezTo>
                  <a:cubicBezTo>
                    <a:pt x="304336" y="2870329"/>
                    <a:pt x="172438" y="2869058"/>
                    <a:pt x="48260" y="2869058"/>
                  </a:cubicBezTo>
                  <a:cubicBezTo>
                    <a:pt x="38100" y="2869058"/>
                    <a:pt x="29210" y="2869058"/>
                    <a:pt x="19050" y="2867789"/>
                  </a:cubicBezTo>
                  <a:cubicBezTo>
                    <a:pt x="10160" y="2866518"/>
                    <a:pt x="5080" y="2860168"/>
                    <a:pt x="7620" y="2851279"/>
                  </a:cubicBezTo>
                  <a:cubicBezTo>
                    <a:pt x="16510" y="2819445"/>
                    <a:pt x="12700" y="2764313"/>
                    <a:pt x="11430" y="2706976"/>
                  </a:cubicBezTo>
                  <a:cubicBezTo>
                    <a:pt x="10160" y="2590098"/>
                    <a:pt x="6350" y="2475424"/>
                    <a:pt x="7620" y="2358546"/>
                  </a:cubicBezTo>
                  <a:cubicBezTo>
                    <a:pt x="5080" y="2212999"/>
                    <a:pt x="0" y="411306"/>
                    <a:pt x="7620" y="263554"/>
                  </a:cubicBezTo>
                  <a:cubicBezTo>
                    <a:pt x="8890" y="234885"/>
                    <a:pt x="7620" y="204012"/>
                    <a:pt x="8890" y="175343"/>
                  </a:cubicBezTo>
                  <a:cubicBezTo>
                    <a:pt x="10160" y="129033"/>
                    <a:pt x="12700" y="78312"/>
                    <a:pt x="13970" y="44450"/>
                  </a:cubicBezTo>
                  <a:cubicBezTo>
                    <a:pt x="13970" y="41910"/>
                    <a:pt x="15240" y="39370"/>
                    <a:pt x="16510" y="38100"/>
                  </a:cubicBezTo>
                  <a:cubicBezTo>
                    <a:pt x="38100" y="35560"/>
                    <a:pt x="69393" y="30480"/>
                    <a:pt x="135342" y="29210"/>
                  </a:cubicBezTo>
                  <a:cubicBezTo>
                    <a:pt x="246631" y="25400"/>
                    <a:pt x="357920" y="22860"/>
                    <a:pt x="473331" y="20320"/>
                  </a:cubicBezTo>
                  <a:cubicBezTo>
                    <a:pt x="551646" y="17780"/>
                    <a:pt x="629960" y="16510"/>
                    <a:pt x="704153" y="13970"/>
                  </a:cubicBezTo>
                  <a:cubicBezTo>
                    <a:pt x="778346" y="11430"/>
                    <a:pt x="856660" y="8890"/>
                    <a:pt x="930853" y="8890"/>
                  </a:cubicBezTo>
                  <a:cubicBezTo>
                    <a:pt x="1013290" y="7620"/>
                    <a:pt x="1095726" y="10160"/>
                    <a:pt x="1178162" y="8890"/>
                  </a:cubicBezTo>
                  <a:cubicBezTo>
                    <a:pt x="1281208" y="8890"/>
                    <a:pt x="3148393" y="6350"/>
                    <a:pt x="3251438" y="5080"/>
                  </a:cubicBezTo>
                  <a:cubicBezTo>
                    <a:pt x="3350362" y="3810"/>
                    <a:pt x="3449286" y="2540"/>
                    <a:pt x="3552331" y="2540"/>
                  </a:cubicBezTo>
                  <a:cubicBezTo>
                    <a:pt x="3721326" y="1270"/>
                    <a:pt x="3886199" y="0"/>
                    <a:pt x="4055193" y="0"/>
                  </a:cubicBezTo>
                  <a:cubicBezTo>
                    <a:pt x="4125264" y="0"/>
                    <a:pt x="4199457" y="2540"/>
                    <a:pt x="4269528" y="2540"/>
                  </a:cubicBezTo>
                  <a:cubicBezTo>
                    <a:pt x="4463254" y="3810"/>
                    <a:pt x="4661101" y="5080"/>
                    <a:pt x="4854827" y="7620"/>
                  </a:cubicBezTo>
                  <a:cubicBezTo>
                    <a:pt x="4957872" y="8890"/>
                    <a:pt x="5060918" y="12700"/>
                    <a:pt x="5163963" y="16510"/>
                  </a:cubicBezTo>
                  <a:cubicBezTo>
                    <a:pt x="5188694" y="16510"/>
                    <a:pt x="5213425" y="16510"/>
                    <a:pt x="5234034" y="16510"/>
                  </a:cubicBezTo>
                  <a:cubicBezTo>
                    <a:pt x="5257128" y="17780"/>
                    <a:pt x="5266017" y="20320"/>
                    <a:pt x="5276178" y="21590"/>
                  </a:cubicBezTo>
                  <a:close/>
                  <a:moveTo>
                    <a:pt x="5286338" y="2863979"/>
                  </a:moveTo>
                  <a:cubicBezTo>
                    <a:pt x="5287608" y="2847468"/>
                    <a:pt x="5288878" y="2834768"/>
                    <a:pt x="5288878" y="2822068"/>
                  </a:cubicBezTo>
                  <a:cubicBezTo>
                    <a:pt x="5287608" y="2698155"/>
                    <a:pt x="5286338" y="2581277"/>
                    <a:pt x="5286338" y="2455577"/>
                  </a:cubicBezTo>
                  <a:cubicBezTo>
                    <a:pt x="5286338" y="2398241"/>
                    <a:pt x="5288878" y="2340904"/>
                    <a:pt x="5287608" y="2283567"/>
                  </a:cubicBezTo>
                  <a:cubicBezTo>
                    <a:pt x="5287608" y="2230641"/>
                    <a:pt x="5286338" y="2175510"/>
                    <a:pt x="5285067" y="2122584"/>
                  </a:cubicBezTo>
                  <a:cubicBezTo>
                    <a:pt x="5279988" y="2040989"/>
                    <a:pt x="5268558" y="351764"/>
                    <a:pt x="5268558" y="270169"/>
                  </a:cubicBezTo>
                  <a:cubicBezTo>
                    <a:pt x="5266017" y="201806"/>
                    <a:pt x="5263478" y="131238"/>
                    <a:pt x="5260938" y="63500"/>
                  </a:cubicBezTo>
                  <a:cubicBezTo>
                    <a:pt x="5259667" y="44450"/>
                    <a:pt x="5258398" y="43180"/>
                    <a:pt x="5221669" y="41910"/>
                  </a:cubicBezTo>
                  <a:cubicBezTo>
                    <a:pt x="5209303" y="41910"/>
                    <a:pt x="5201059" y="41910"/>
                    <a:pt x="5188694" y="40640"/>
                  </a:cubicBezTo>
                  <a:cubicBezTo>
                    <a:pt x="5085649" y="36830"/>
                    <a:pt x="4978481" y="31750"/>
                    <a:pt x="4875436" y="30480"/>
                  </a:cubicBezTo>
                  <a:cubicBezTo>
                    <a:pt x="4624005" y="26670"/>
                    <a:pt x="4368452" y="25400"/>
                    <a:pt x="4117021" y="22860"/>
                  </a:cubicBezTo>
                  <a:cubicBezTo>
                    <a:pt x="4079924" y="22860"/>
                    <a:pt x="4038706" y="22860"/>
                    <a:pt x="4001610" y="22860"/>
                  </a:cubicBezTo>
                  <a:cubicBezTo>
                    <a:pt x="3939783" y="22860"/>
                    <a:pt x="3877955" y="22860"/>
                    <a:pt x="3820250" y="22860"/>
                  </a:cubicBezTo>
                  <a:cubicBezTo>
                    <a:pt x="3688351" y="22860"/>
                    <a:pt x="3556453" y="22860"/>
                    <a:pt x="3428677" y="24130"/>
                  </a:cubicBezTo>
                  <a:cubicBezTo>
                    <a:pt x="3317387" y="25400"/>
                    <a:pt x="1441959" y="29210"/>
                    <a:pt x="1330670" y="29210"/>
                  </a:cubicBezTo>
                  <a:cubicBezTo>
                    <a:pt x="1149310" y="29210"/>
                    <a:pt x="967950" y="26670"/>
                    <a:pt x="786590" y="33020"/>
                  </a:cubicBezTo>
                  <a:cubicBezTo>
                    <a:pt x="691788" y="36830"/>
                    <a:pt x="601108" y="36830"/>
                    <a:pt x="510427" y="38100"/>
                  </a:cubicBezTo>
                  <a:cubicBezTo>
                    <a:pt x="353798" y="41910"/>
                    <a:pt x="197169" y="45720"/>
                    <a:pt x="49530" y="50800"/>
                  </a:cubicBezTo>
                  <a:cubicBezTo>
                    <a:pt x="36830" y="50800"/>
                    <a:pt x="34290" y="53340"/>
                    <a:pt x="33020" y="71696"/>
                  </a:cubicBezTo>
                  <a:cubicBezTo>
                    <a:pt x="31750" y="111391"/>
                    <a:pt x="31750" y="151086"/>
                    <a:pt x="30480" y="190780"/>
                  </a:cubicBezTo>
                  <a:cubicBezTo>
                    <a:pt x="29210" y="256938"/>
                    <a:pt x="26670" y="320890"/>
                    <a:pt x="25400" y="387048"/>
                  </a:cubicBezTo>
                  <a:cubicBezTo>
                    <a:pt x="20320" y="457616"/>
                    <a:pt x="26670" y="2182126"/>
                    <a:pt x="29210" y="2252694"/>
                  </a:cubicBezTo>
                  <a:cubicBezTo>
                    <a:pt x="29210" y="2327672"/>
                    <a:pt x="29210" y="2404857"/>
                    <a:pt x="30480" y="2479835"/>
                  </a:cubicBezTo>
                  <a:cubicBezTo>
                    <a:pt x="30480" y="2534967"/>
                    <a:pt x="33020" y="2590098"/>
                    <a:pt x="33020" y="2645229"/>
                  </a:cubicBezTo>
                  <a:cubicBezTo>
                    <a:pt x="33020" y="2704771"/>
                    <a:pt x="33020" y="2764313"/>
                    <a:pt x="31750" y="2822068"/>
                  </a:cubicBezTo>
                  <a:cubicBezTo>
                    <a:pt x="31750" y="2825879"/>
                    <a:pt x="31750" y="2828418"/>
                    <a:pt x="31750" y="2832229"/>
                  </a:cubicBezTo>
                  <a:cubicBezTo>
                    <a:pt x="31750" y="2842389"/>
                    <a:pt x="35560" y="2846199"/>
                    <a:pt x="44450" y="2846199"/>
                  </a:cubicBezTo>
                  <a:cubicBezTo>
                    <a:pt x="77636" y="2846199"/>
                    <a:pt x="135342" y="2847468"/>
                    <a:pt x="188925" y="2847468"/>
                  </a:cubicBezTo>
                  <a:cubicBezTo>
                    <a:pt x="267240" y="2847468"/>
                    <a:pt x="349676" y="2844929"/>
                    <a:pt x="427991" y="2847468"/>
                  </a:cubicBezTo>
                  <a:cubicBezTo>
                    <a:pt x="555768" y="2851279"/>
                    <a:pt x="683544" y="2853818"/>
                    <a:pt x="811320" y="2852549"/>
                  </a:cubicBezTo>
                  <a:cubicBezTo>
                    <a:pt x="893757" y="2851279"/>
                    <a:pt x="972071" y="2853818"/>
                    <a:pt x="1054508" y="2853818"/>
                  </a:cubicBezTo>
                  <a:cubicBezTo>
                    <a:pt x="1174041" y="2853818"/>
                    <a:pt x="1293573" y="2852549"/>
                    <a:pt x="1413106" y="2853818"/>
                  </a:cubicBezTo>
                  <a:cubicBezTo>
                    <a:pt x="1590345" y="2855089"/>
                    <a:pt x="3535844" y="2844929"/>
                    <a:pt x="3717204" y="2847468"/>
                  </a:cubicBezTo>
                  <a:cubicBezTo>
                    <a:pt x="3795519" y="2848739"/>
                    <a:pt x="3873833" y="2850008"/>
                    <a:pt x="3948026" y="2850008"/>
                  </a:cubicBezTo>
                  <a:cubicBezTo>
                    <a:pt x="4084046" y="2852549"/>
                    <a:pt x="4215944" y="2848739"/>
                    <a:pt x="4351965" y="2852549"/>
                  </a:cubicBezTo>
                  <a:cubicBezTo>
                    <a:pt x="4463254" y="2855089"/>
                    <a:pt x="4574543" y="2855089"/>
                    <a:pt x="4685832" y="2857629"/>
                  </a:cubicBezTo>
                  <a:cubicBezTo>
                    <a:pt x="4850705" y="2861439"/>
                    <a:pt x="5015578" y="2863979"/>
                    <a:pt x="5180451" y="2865249"/>
                  </a:cubicBezTo>
                  <a:cubicBezTo>
                    <a:pt x="5242278" y="2865249"/>
                    <a:pt x="5266017" y="2863979"/>
                    <a:pt x="5286338" y="2863979"/>
                  </a:cubicBezTo>
                  <a:close/>
                </a:path>
              </a:pathLst>
            </a:custGeom>
            <a:solidFill>
              <a:srgbClr val="442816"/>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grpSp>
      <p:grpSp>
        <p:nvGrpSpPr>
          <p:cNvPr id="8" name="Group 7">
            <a:extLst>
              <a:ext uri="{FF2B5EF4-FFF2-40B4-BE49-F238E27FC236}">
                <a16:creationId xmlns:a16="http://schemas.microsoft.com/office/drawing/2014/main" id="{E89AAEA6-16FD-6156-64C1-0157D2A06D75}"/>
              </a:ext>
              <a:ext uri="{C183D7F6-B498-43B3-948B-1728B52AA6E4}">
                <adec:decorative xmlns:adec="http://schemas.microsoft.com/office/drawing/2017/decorative" val="1"/>
              </a:ext>
            </a:extLst>
          </p:cNvPr>
          <p:cNvGrpSpPr/>
          <p:nvPr/>
        </p:nvGrpSpPr>
        <p:grpSpPr>
          <a:xfrm>
            <a:off x="2667247" y="2552925"/>
            <a:ext cx="6796566" cy="2159530"/>
            <a:chOff x="0" y="0"/>
            <a:chExt cx="4274726" cy="1821471"/>
          </a:xfrm>
        </p:grpSpPr>
        <p:sp>
          <p:nvSpPr>
            <p:cNvPr id="9" name="Freeform 8">
              <a:extLst>
                <a:ext uri="{FF2B5EF4-FFF2-40B4-BE49-F238E27FC236}">
                  <a16:creationId xmlns:a16="http://schemas.microsoft.com/office/drawing/2014/main" id="{A4976BE7-4827-FACF-6880-55BC080E3361}"/>
                </a:ext>
              </a:extLst>
            </p:cNvPr>
            <p:cNvSpPr/>
            <p:nvPr/>
          </p:nvSpPr>
          <p:spPr>
            <a:xfrm>
              <a:off x="0" y="0"/>
              <a:ext cx="4274726" cy="1821471"/>
            </a:xfrm>
            <a:custGeom>
              <a:avLst/>
              <a:gdLst/>
              <a:ahLst/>
              <a:cxnLst/>
              <a:rect l="l" t="t" r="r" b="b"/>
              <a:pathLst>
                <a:path w="4274726" h="1821471">
                  <a:moveTo>
                    <a:pt x="0" y="50800"/>
                  </a:moveTo>
                  <a:lnTo>
                    <a:pt x="2137363" y="0"/>
                  </a:lnTo>
                  <a:lnTo>
                    <a:pt x="4274726" y="50800"/>
                  </a:lnTo>
                  <a:lnTo>
                    <a:pt x="4274726" y="1770671"/>
                  </a:lnTo>
                  <a:lnTo>
                    <a:pt x="2137363" y="1821471"/>
                  </a:lnTo>
                  <a:lnTo>
                    <a:pt x="0" y="1770671"/>
                  </a:lnTo>
                  <a:lnTo>
                    <a:pt x="0" y="50800"/>
                  </a:lnTo>
                  <a:close/>
                </a:path>
              </a:pathLst>
            </a:custGeom>
            <a:solidFill>
              <a:srgbClr val="F8F6F4"/>
            </a:solidFill>
            <a:ln w="38100" cap="sq">
              <a:solidFill>
                <a:srgbClr val="000000"/>
              </a:solidFill>
              <a:prstDash val="solid"/>
              <a:miter/>
            </a:ln>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10" name="TextBox 9">
              <a:extLst>
                <a:ext uri="{FF2B5EF4-FFF2-40B4-BE49-F238E27FC236}">
                  <a16:creationId xmlns:a16="http://schemas.microsoft.com/office/drawing/2014/main" id="{8B0A79CC-921C-DF7E-6E76-893CB229D2FA}"/>
                </a:ext>
              </a:extLst>
            </p:cNvPr>
            <p:cNvSpPr txBox="1"/>
            <p:nvPr/>
          </p:nvSpPr>
          <p:spPr>
            <a:xfrm>
              <a:off x="0" y="-12700"/>
              <a:ext cx="812800" cy="698500"/>
            </a:xfrm>
            <a:prstGeom prst="rect">
              <a:avLst/>
            </a:prstGeom>
          </p:spPr>
          <p:txBody>
            <a:bodyPr lIns="50800" tIns="50800" rIns="50800" bIns="50800" rtlCol="0" anchor="ctr"/>
            <a:lstStyle/>
            <a:p>
              <a:pPr marL="0" marR="0" lvl="0" indent="0" algn="ctr" defTabSz="914400" rtl="1"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3" name="Google Shape;121;p15">
            <a:extLst>
              <a:ext uri="{FF2B5EF4-FFF2-40B4-BE49-F238E27FC236}">
                <a16:creationId xmlns:a16="http://schemas.microsoft.com/office/drawing/2014/main" id="{2679F65A-8AF3-7D95-99D9-317EBBFC6859}"/>
              </a:ex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783881" y="313827"/>
            <a:ext cx="735140" cy="844884"/>
          </a:xfrm>
          <a:prstGeom prst="rect">
            <a:avLst/>
          </a:prstGeom>
          <a:noFill/>
          <a:ln>
            <a:noFill/>
          </a:ln>
        </p:spPr>
      </p:pic>
      <p:sp>
        <p:nvSpPr>
          <p:cNvPr id="14" name="Google Shape;122;p15">
            <a:extLst>
              <a:ext uri="{FF2B5EF4-FFF2-40B4-BE49-F238E27FC236}">
                <a16:creationId xmlns:a16="http://schemas.microsoft.com/office/drawing/2014/main" id="{79D5C9EF-DEDA-A6B4-32EE-146257DB4488}"/>
              </a:ext>
              <a:ext uri="{C183D7F6-B498-43B3-948B-1728B52AA6E4}">
                <adec:decorative xmlns:adec="http://schemas.microsoft.com/office/drawing/2017/decorative" val="1"/>
              </a:ext>
            </a:extLst>
          </p:cNvPr>
          <p:cNvSpPr/>
          <p:nvPr/>
        </p:nvSpPr>
        <p:spPr>
          <a:xfrm>
            <a:off x="35718" y="1003541"/>
            <a:ext cx="2141984" cy="404919"/>
          </a:xfrm>
          <a:prstGeom prst="rect">
            <a:avLst/>
          </a:prstGeom>
          <a:noFill/>
          <a:ln>
            <a:noFill/>
          </a:ln>
        </p:spPr>
        <p:txBody>
          <a:bodyPr spcFirstLastPara="1" wrap="square" lIns="91425" tIns="45700" rIns="91425" bIns="45700" anchor="t" anchorCtr="0">
            <a:noAutofit/>
          </a:bodyPr>
          <a:lstStyle/>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משרד החינוך</a:t>
            </a:r>
            <a:endParaRPr kumimoji="0"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מינהל פדגוגי</a:t>
            </a:r>
            <a:endParaRPr kumimoji="0" sz="1000" b="0" i="0" u="none" strike="noStrike" kern="1200" cap="none" spc="0" normalizeH="0" baseline="0" noProof="0" dirty="0">
              <a:ln>
                <a:noFill/>
              </a:ln>
              <a:solidFill>
                <a:srgbClr val="002060"/>
              </a:solidFill>
              <a:effectLst/>
              <a:uLnTx/>
              <a:uFillTx/>
              <a:latin typeface="Calibri"/>
              <a:ea typeface="Calibri"/>
              <a:cs typeface="Calibri"/>
              <a:sym typeface="Calibri"/>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אגף בכיר שירות פסיכולוגי ייעוצי</a:t>
            </a:r>
            <a:endParaRPr kumimoji="0" sz="16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5" name="Google Shape;127;p15">
            <a:extLst>
              <a:ext uri="{FF2B5EF4-FFF2-40B4-BE49-F238E27FC236}">
                <a16:creationId xmlns:a16="http://schemas.microsoft.com/office/drawing/2014/main" id="{1DF68F69-7E62-82AD-5132-48250B4CEA69}"/>
              </a:ex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9577826" y="300760"/>
            <a:ext cx="2141984" cy="1023173"/>
          </a:xfrm>
          <a:prstGeom prst="rect">
            <a:avLst/>
          </a:prstGeom>
          <a:noFill/>
          <a:ln>
            <a:noFill/>
          </a:ln>
        </p:spPr>
      </p:pic>
      <p:pic>
        <p:nvPicPr>
          <p:cNvPr id="6" name="תמונה 5">
            <a:extLst>
              <a:ext uri="{FF2B5EF4-FFF2-40B4-BE49-F238E27FC236}">
                <a16:creationId xmlns:a16="http://schemas.microsoft.com/office/drawing/2014/main" id="{CC97B4A4-0067-0DD3-A926-BB2AEF68F163}"/>
              </a:ext>
              <a:ext uri="{C183D7F6-B498-43B3-948B-1728B52AA6E4}">
                <adec:decorative xmlns:adec="http://schemas.microsoft.com/office/drawing/2017/decorative" val="1"/>
              </a:ext>
            </a:extLst>
          </p:cNvPr>
          <p:cNvPicPr>
            <a:picLocks noChangeAspect="1"/>
          </p:cNvPicPr>
          <p:nvPr/>
        </p:nvPicPr>
        <p:blipFill>
          <a:blip r:embed="rId5">
            <a:clrChange>
              <a:clrFrom>
                <a:srgbClr val="FFFBF8"/>
              </a:clrFrom>
              <a:clrTo>
                <a:srgbClr val="FFFBF8">
                  <a:alpha val="0"/>
                </a:srgbClr>
              </a:clrTo>
            </a:clrChange>
          </a:blip>
          <a:stretch>
            <a:fillRect/>
          </a:stretch>
        </p:blipFill>
        <p:spPr>
          <a:xfrm>
            <a:off x="3735075" y="-587928"/>
            <a:ext cx="4716275" cy="4716275"/>
          </a:xfrm>
          <a:prstGeom prst="rect">
            <a:avLst/>
          </a:prstGeom>
        </p:spPr>
      </p:pic>
      <p:sp>
        <p:nvSpPr>
          <p:cNvPr id="5" name="תיבת טקסט 4">
            <a:extLst>
              <a:ext uri="{FF2B5EF4-FFF2-40B4-BE49-F238E27FC236}">
                <a16:creationId xmlns:a16="http://schemas.microsoft.com/office/drawing/2014/main" id="{C13FDCAF-BE94-2E74-C8F2-6C218B57A6AE}"/>
              </a:ext>
            </a:extLst>
          </p:cNvPr>
          <p:cNvSpPr txBox="1"/>
          <p:nvPr/>
        </p:nvSpPr>
        <p:spPr>
          <a:xfrm>
            <a:off x="5626192" y="5785935"/>
            <a:ext cx="6093618" cy="584775"/>
          </a:xfrm>
          <a:prstGeom prst="rect">
            <a:avLst/>
          </a:prstGeom>
          <a:noFill/>
        </p:spPr>
        <p:txBody>
          <a:bodyPr wrap="squar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الطاقم التربويّ</a:t>
            </a:r>
          </a:p>
        </p:txBody>
      </p:sp>
      <p:pic>
        <p:nvPicPr>
          <p:cNvPr id="7" name="תמונה 6">
            <a:extLst>
              <a:ext uri="{FF2B5EF4-FFF2-40B4-BE49-F238E27FC236}">
                <a16:creationId xmlns:a16="http://schemas.microsoft.com/office/drawing/2014/main" id="{584D8E5A-3EB0-D637-62A5-C7041D4823A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4885600" y="590740"/>
            <a:ext cx="2359860" cy="712956"/>
          </a:xfrm>
          <a:prstGeom prst="rect">
            <a:avLst/>
          </a:prstGeom>
          <a:ln>
            <a:noFill/>
          </a:ln>
        </p:spPr>
      </p:pic>
      <p:sp>
        <p:nvSpPr>
          <p:cNvPr id="16" name="כותרת משנה 2">
            <a:extLst>
              <a:ext uri="{FF2B5EF4-FFF2-40B4-BE49-F238E27FC236}">
                <a16:creationId xmlns:a16="http://schemas.microsoft.com/office/drawing/2014/main" id="{F9657573-CD58-BDF6-721D-2498525F8CE2}"/>
              </a:ext>
            </a:extLst>
          </p:cNvPr>
          <p:cNvSpPr txBox="1">
            <a:spLocks/>
          </p:cNvSpPr>
          <p:nvPr/>
        </p:nvSpPr>
        <p:spPr>
          <a:xfrm>
            <a:off x="2207007" y="5146475"/>
            <a:ext cx="7777986" cy="876407"/>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4000" b="1" i="0" u="none" strike="noStrike" kern="1200" cap="none" spc="0" normalizeH="0" baseline="0" noProof="0" dirty="0">
                <a:ln>
                  <a:noFill/>
                </a:ln>
                <a:solidFill>
                  <a:srgbClr val="5B7496"/>
                </a:solidFill>
                <a:effectLst/>
                <a:uLnTx/>
                <a:uFillTx/>
                <a:latin typeface="Calibri" panose="020F0502020204030204" pitchFamily="34" charset="0"/>
                <a:ea typeface="+mn-ea"/>
                <a:cs typeface="Calibri" panose="020F0502020204030204" pitchFamily="34" charset="0"/>
              </a:rPr>
              <a:t>لحظات من المعنى</a:t>
            </a:r>
            <a:endParaRPr kumimoji="0" lang="he-IL" sz="4000" b="1" i="0" u="none" strike="noStrike" kern="1200" cap="none" spc="0" normalizeH="0" baseline="0" noProof="0" dirty="0">
              <a:ln>
                <a:noFill/>
              </a:ln>
              <a:solidFill>
                <a:srgbClr val="5B7496"/>
              </a:solidFill>
              <a:effectLst/>
              <a:uLnTx/>
              <a:uFillTx/>
              <a:latin typeface="Calibri" panose="020F0502020204030204" pitchFamily="34" charset="0"/>
              <a:ea typeface="+mn-ea"/>
              <a:cs typeface="Calibri" panose="020F0502020204030204" pitchFamily="34" charset="0"/>
            </a:endParaRPr>
          </a:p>
        </p:txBody>
      </p:sp>
      <p:sp>
        <p:nvSpPr>
          <p:cNvPr id="12" name="כותרת משנה 2">
            <a:extLst>
              <a:ext uri="{FF2B5EF4-FFF2-40B4-BE49-F238E27FC236}">
                <a16:creationId xmlns:a16="http://schemas.microsoft.com/office/drawing/2014/main" id="{CF204086-0AE9-7C97-49EF-868761915B90}"/>
              </a:ext>
            </a:extLst>
          </p:cNvPr>
          <p:cNvSpPr txBox="1">
            <a:spLocks/>
          </p:cNvSpPr>
          <p:nvPr/>
        </p:nvSpPr>
        <p:spPr>
          <a:xfrm>
            <a:off x="2207007" y="2799218"/>
            <a:ext cx="7777986" cy="1655762"/>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ar-SA"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أدوات لتعزيز القوى وإدارة محادثة عاطفيّة</a:t>
            </a:r>
          </a:p>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ar-SA" sz="36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للطلاب والطواقم التربويّة </a:t>
            </a:r>
            <a:endParaRPr kumimoji="0" lang="he-IL" sz="36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3"/>
            <a:stretch>
              <a:fillRect t="-38888" b="-38888"/>
            </a:stretch>
          </a:blipFill>
        </p:spPr>
        <p:txBody>
          <a:bodyPr/>
          <a:lstStyle/>
          <a:p>
            <a:pPr algn="r" defTabSz="914446" rtl="1">
              <a:defRPr/>
            </a:pPr>
            <a:endParaRPr lang="he-IL" dirty="0">
              <a:solidFill>
                <a:prstClr val="black"/>
              </a:solidFill>
              <a:latin typeface="Calibri"/>
              <a:cs typeface="Arial" panose="020B0604020202020204" pitchFamily="34" charset="0"/>
            </a:endParaRPr>
          </a:p>
        </p:txBody>
      </p:sp>
      <p:pic>
        <p:nvPicPr>
          <p:cNvPr id="7" name="Google Shape;121;p15">
            <a:extLst>
              <a:ext uri="{FF2B5EF4-FFF2-40B4-BE49-F238E27FC236}">
                <a16:creationId xmlns:a16="http://schemas.microsoft.com/office/drawing/2014/main" id="{326815BF-EA52-5517-7B58-B57ED1064288}"/>
              </a:ex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46095" y="100885"/>
            <a:ext cx="735140" cy="844884"/>
          </a:xfrm>
          <a:prstGeom prst="rect">
            <a:avLst/>
          </a:prstGeom>
          <a:noFill/>
          <a:ln>
            <a:noFill/>
          </a:ln>
        </p:spPr>
      </p:pic>
      <p:sp>
        <p:nvSpPr>
          <p:cNvPr id="8" name="Google Shape;122;p15">
            <a:extLst>
              <a:ext uri="{FF2B5EF4-FFF2-40B4-BE49-F238E27FC236}">
                <a16:creationId xmlns:a16="http://schemas.microsoft.com/office/drawing/2014/main" id="{C0508AE0-1B32-4852-2007-CA08A1E583C2}"/>
              </a:ext>
              <a:ext uri="{C183D7F6-B498-43B3-948B-1728B52AA6E4}">
                <adec:decorative xmlns:adec="http://schemas.microsoft.com/office/drawing/2017/decorative" val="1"/>
              </a:ext>
            </a:extLst>
          </p:cNvPr>
          <p:cNvSpPr/>
          <p:nvPr/>
        </p:nvSpPr>
        <p:spPr>
          <a:xfrm>
            <a:off x="-102068" y="790600"/>
            <a:ext cx="2141984" cy="404919"/>
          </a:xfrm>
          <a:prstGeom prst="rect">
            <a:avLst/>
          </a:prstGeom>
          <a:noFill/>
          <a:ln>
            <a:noFill/>
          </a:ln>
        </p:spPr>
        <p:txBody>
          <a:bodyPr spcFirstLastPara="1" wrap="square" lIns="91425" tIns="45700" rIns="91425" bIns="45700" anchor="t" anchorCtr="0">
            <a:noAutofit/>
          </a:bodyPr>
          <a:lstStyle/>
          <a:p>
            <a:pPr algn="ctr" defTabSz="914446" rtl="1">
              <a:lnSpc>
                <a:spcPct val="88888"/>
              </a:lnSpc>
              <a:defRPr/>
            </a:pPr>
            <a:r>
              <a:rPr lang="x-none" sz="1000" dirty="0">
                <a:solidFill>
                  <a:srgbClr val="002060"/>
                </a:solidFill>
                <a:latin typeface="Calibri"/>
                <a:ea typeface="Calibri"/>
                <a:cs typeface="Calibri"/>
                <a:sym typeface="Calibri"/>
              </a:rPr>
              <a:t>משרד החינוך</a:t>
            </a:r>
            <a:endParaRPr sz="1600" dirty="0">
              <a:solidFill>
                <a:prstClr val="black"/>
              </a:solidFill>
              <a:latin typeface="Calibri"/>
            </a:endParaRPr>
          </a:p>
          <a:p>
            <a:pPr algn="ctr" defTabSz="914446" rtl="1">
              <a:lnSpc>
                <a:spcPct val="88888"/>
              </a:lnSpc>
              <a:defRPr/>
            </a:pPr>
            <a:r>
              <a:rPr lang="x-none" sz="1000" dirty="0">
                <a:solidFill>
                  <a:srgbClr val="002060"/>
                </a:solidFill>
                <a:latin typeface="Calibri"/>
                <a:ea typeface="Calibri"/>
                <a:cs typeface="Calibri"/>
                <a:sym typeface="Calibri"/>
              </a:rPr>
              <a:t>מינהל פדגוגי</a:t>
            </a:r>
            <a:endParaRPr sz="1000" dirty="0">
              <a:solidFill>
                <a:srgbClr val="002060"/>
              </a:solidFill>
              <a:latin typeface="Calibri"/>
              <a:ea typeface="Calibri"/>
              <a:cs typeface="Calibri"/>
              <a:sym typeface="Calibri"/>
            </a:endParaRPr>
          </a:p>
          <a:p>
            <a:pPr algn="ctr" defTabSz="914446" rtl="1">
              <a:lnSpc>
                <a:spcPct val="88888"/>
              </a:lnSpc>
              <a:defRPr/>
            </a:pPr>
            <a:r>
              <a:rPr lang="x-none" sz="1000" dirty="0">
                <a:solidFill>
                  <a:srgbClr val="002060"/>
                </a:solidFill>
                <a:latin typeface="Calibri"/>
                <a:ea typeface="Calibri"/>
                <a:cs typeface="Calibri"/>
                <a:sym typeface="Calibri"/>
              </a:rPr>
              <a:t>אגף בכיר שירות פסיכולוגי ייעוצי</a:t>
            </a:r>
            <a:endParaRPr sz="1600" dirty="0">
              <a:solidFill>
                <a:prstClr val="black"/>
              </a:solidFill>
              <a:latin typeface="Calibri"/>
            </a:endParaRPr>
          </a:p>
        </p:txBody>
      </p:sp>
      <p:pic>
        <p:nvPicPr>
          <p:cNvPr id="9" name="Google Shape;127;p15">
            <a:extLst>
              <a:ext uri="{FF2B5EF4-FFF2-40B4-BE49-F238E27FC236}">
                <a16:creationId xmlns:a16="http://schemas.microsoft.com/office/drawing/2014/main" id="{DC1097BA-5B40-3E72-69F5-10BD2EF34EED}"/>
              </a:ex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9941081" y="-77405"/>
            <a:ext cx="2141984" cy="1023173"/>
          </a:xfrm>
          <a:prstGeom prst="rect">
            <a:avLst/>
          </a:prstGeom>
          <a:noFill/>
          <a:ln>
            <a:noFill/>
          </a:ln>
        </p:spPr>
      </p:pic>
      <p:sp>
        <p:nvSpPr>
          <p:cNvPr id="4" name="תיבת טקסט 3">
            <a:extLst>
              <a:ext uri="{FF2B5EF4-FFF2-40B4-BE49-F238E27FC236}">
                <a16:creationId xmlns:a16="http://schemas.microsoft.com/office/drawing/2014/main" id="{025D98C8-E582-8A9A-586E-B4CA9237B38F}"/>
              </a:ext>
            </a:extLst>
          </p:cNvPr>
          <p:cNvSpPr txBox="1"/>
          <p:nvPr/>
        </p:nvSpPr>
        <p:spPr>
          <a:xfrm>
            <a:off x="720442" y="1837451"/>
            <a:ext cx="10707459" cy="3246786"/>
          </a:xfrm>
          <a:prstGeom prst="rect">
            <a:avLst/>
          </a:prstGeom>
          <a:noFill/>
        </p:spPr>
        <p:txBody>
          <a:bodyPr wrap="square">
            <a:spAutoFit/>
          </a:bodyPr>
          <a:lstStyle/>
          <a:p>
            <a:pPr algn="r" defTabSz="914446" rtl="1">
              <a:lnSpc>
                <a:spcPct val="107000"/>
              </a:lnSpc>
              <a:spcAft>
                <a:spcPts val="800"/>
              </a:spcAft>
              <a:defRPr/>
            </a:pPr>
            <a:r>
              <a:rPr lang="ar-JO" sz="2000" dirty="0">
                <a:solidFill>
                  <a:prstClr val="black"/>
                </a:solidFill>
                <a:latin typeface="Calibri" panose="020F0502020204030204" pitchFamily="34" charset="0"/>
                <a:ea typeface="Calibri" panose="020F0502020204030204" pitchFamily="34" charset="0"/>
                <a:cs typeface="Calibri" panose="020F0502020204030204" pitchFamily="34" charset="0"/>
              </a:rPr>
              <a:t>المخزون،</a:t>
            </a:r>
            <a:r>
              <a:rPr lang="he-IL" sz="20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ar-JO" sz="2000" dirty="0">
                <a:solidFill>
                  <a:prstClr val="black"/>
                </a:solidFill>
                <a:latin typeface="Calibri" panose="020F0502020204030204" pitchFamily="34" charset="0"/>
                <a:ea typeface="Calibri" panose="020F0502020204030204" pitchFamily="34" charset="0"/>
                <a:cs typeface="Calibri" panose="020F0502020204030204" pitchFamily="34" charset="0"/>
              </a:rPr>
              <a:t>الذي سيتمّ بناؤه تدريجيًا، يظهر في موقع" شيفي "- </a:t>
            </a:r>
            <a:r>
              <a:rPr lang="he-IL" sz="2000" dirty="0">
                <a:solidFill>
                  <a:prstClr val="black"/>
                </a:solidFill>
                <a:latin typeface="Calibri" panose="020F0502020204030204" pitchFamily="34" charset="0"/>
                <a:ea typeface="Calibri" panose="020F0502020204030204" pitchFamily="34" charset="0"/>
                <a:cs typeface="Calibri" panose="020F0502020204030204" pitchFamily="34" charset="0"/>
              </a:rPr>
              <a:t>בשפ"ינט</a:t>
            </a:r>
            <a:r>
              <a:rPr lang="ar-JO" sz="2000" dirty="0">
                <a:solidFill>
                  <a:prstClr val="black"/>
                </a:solidFill>
                <a:latin typeface="Calibri" panose="020F0502020204030204" pitchFamily="34" charset="0"/>
                <a:ea typeface="Calibri" panose="020F0502020204030204" pitchFamily="34" charset="0"/>
                <a:cs typeface="Calibri" panose="020F0502020204030204" pitchFamily="34" charset="0"/>
              </a:rPr>
              <a:t> حيث ستجرى الحتلنات فيه خلال هذه الفترة، ليتسنّى لكم الحصول على آليات إضافيّة لدعم الحصانة النفسيّة الشخصيّة والجماعيّة. بمساعدة أدوات الحوار، الفعاليات والأفكار المهنيّة المدرجة فيه، يمكنكم تشجيع طواقم المعلمين والطلّاب على المشاركة بالتجارب التي يختبرونها في ظل الأوضاع الراهنة، على استمداد الدّعم ومنحه، معالجة ما يعتريهم من مشاعر وأحاسيس، وتوسيع مخزون قوى المواجهة.</a:t>
            </a:r>
          </a:p>
          <a:p>
            <a:pPr algn="r" defTabSz="914446" rtl="1">
              <a:lnSpc>
                <a:spcPct val="107000"/>
              </a:lnSpc>
              <a:spcAft>
                <a:spcPts val="800"/>
              </a:spcAft>
              <a:defRPr/>
            </a:pPr>
            <a:r>
              <a:rPr lang="he-IL" sz="20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ar-JO" sz="2000" b="1" dirty="0">
                <a:solidFill>
                  <a:prstClr val="black"/>
                </a:solidFill>
                <a:latin typeface="Calibri" panose="020F0502020204030204" pitchFamily="34" charset="0"/>
                <a:ea typeface="Calibri" panose="020F0502020204030204" pitchFamily="34" charset="0"/>
                <a:cs typeface="Calibri" panose="020F0502020204030204" pitchFamily="34" charset="0"/>
              </a:rPr>
              <a:t>اللُّحمة الاجتماعيّة" والعلاقات البين- شخصيّة، تساهم في دعم الرفاهيّة النفسيّة ، في فترة يتزايد خلالها عدد الطلّاب والمعلّمين الذين يحتاجون لتلبية الاحتياجات العاطفيّة، كلّ تدخّل سواء على مستوى المجموعة أو  الصفّ من شأنه المساهمة في دعم الرفاهيّة النفسيّة، وتعزيز موارد المواجهة .</a:t>
            </a:r>
          </a:p>
          <a:p>
            <a:pPr algn="r" defTabSz="914446" rtl="1">
              <a:lnSpc>
                <a:spcPct val="107000"/>
              </a:lnSpc>
              <a:spcAft>
                <a:spcPts val="800"/>
              </a:spcAft>
              <a:defRPr/>
            </a:pPr>
            <a:r>
              <a:rPr lang="ar-JO" sz="2000" dirty="0">
                <a:solidFill>
                  <a:prstClr val="black"/>
                </a:solidFill>
                <a:latin typeface="Calibri" panose="020F0502020204030204" pitchFamily="34" charset="0"/>
                <a:ea typeface="Calibri" panose="020F0502020204030204" pitchFamily="34" charset="0"/>
                <a:cs typeface="Calibri" panose="020F0502020204030204" pitchFamily="34" charset="0"/>
              </a:rPr>
              <a:t>نؤكّد على أهميّة مراعاة احتياجات الطلّاب، لدى اختيار  أدوات الحوار. يمكن دمج أدوات الحوار العاطفيّ خلال الدروس في المواضيع التعليميّة المختلفة. </a:t>
            </a:r>
            <a:endParaRPr lang="he-IL" sz="2000" dirty="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
        <p:nvSpPr>
          <p:cNvPr id="16" name="Freeform 5">
            <a:extLst>
              <a:ext uri="{FF2B5EF4-FFF2-40B4-BE49-F238E27FC236}">
                <a16:creationId xmlns:a16="http://schemas.microsoft.com/office/drawing/2014/main" id="{E21FE69A-CD36-1E17-8639-A1CBD228DA63}"/>
              </a:ext>
              <a:ext uri="{C183D7F6-B498-43B3-948B-1728B52AA6E4}">
                <adec:decorative xmlns:adec="http://schemas.microsoft.com/office/drawing/2017/decorative" val="1"/>
              </a:ext>
            </a:extLst>
          </p:cNvPr>
          <p:cNvSpPr/>
          <p:nvPr/>
        </p:nvSpPr>
        <p:spPr>
          <a:xfrm rot="-472001">
            <a:off x="9255632" y="4524623"/>
            <a:ext cx="3073005" cy="1818248"/>
          </a:xfrm>
          <a:custGeom>
            <a:avLst/>
            <a:gdLst/>
            <a:ahLst/>
            <a:cxnLst/>
            <a:rect l="l" t="t" r="r" b="b"/>
            <a:pathLst>
              <a:path w="7850769" h="3336577">
                <a:moveTo>
                  <a:pt x="0" y="0"/>
                </a:moveTo>
                <a:lnTo>
                  <a:pt x="7850769" y="0"/>
                </a:lnTo>
                <a:lnTo>
                  <a:pt x="7850769" y="3336577"/>
                </a:lnTo>
                <a:lnTo>
                  <a:pt x="0" y="3336577"/>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algn="r" defTabSz="914446" rtl="1">
              <a:defRPr/>
            </a:pPr>
            <a:endParaRPr lang="he-IL">
              <a:solidFill>
                <a:prstClr val="black"/>
              </a:solidFill>
              <a:latin typeface="Calibri"/>
              <a:cs typeface="Arial" panose="020B0604020202020204" pitchFamily="34" charset="0"/>
            </a:endParaRPr>
          </a:p>
        </p:txBody>
      </p:sp>
      <p:sp>
        <p:nvSpPr>
          <p:cNvPr id="17" name="Freeform 6">
            <a:extLst>
              <a:ext uri="{FF2B5EF4-FFF2-40B4-BE49-F238E27FC236}">
                <a16:creationId xmlns:a16="http://schemas.microsoft.com/office/drawing/2014/main" id="{C3CC9686-8FAF-DA44-A071-56CB38294134}"/>
              </a:ext>
              <a:ext uri="{C183D7F6-B498-43B3-948B-1728B52AA6E4}">
                <adec:decorative xmlns:adec="http://schemas.microsoft.com/office/drawing/2017/decorative" val="1"/>
              </a:ext>
            </a:extLst>
          </p:cNvPr>
          <p:cNvSpPr/>
          <p:nvPr/>
        </p:nvSpPr>
        <p:spPr>
          <a:xfrm rot="-2143719" flipH="1">
            <a:off x="-658899" y="-290684"/>
            <a:ext cx="5026774" cy="2136379"/>
          </a:xfrm>
          <a:custGeom>
            <a:avLst/>
            <a:gdLst/>
            <a:ahLst/>
            <a:cxnLst/>
            <a:rect l="l" t="t" r="r" b="b"/>
            <a:pathLst>
              <a:path w="7540161" h="3204568">
                <a:moveTo>
                  <a:pt x="7540161" y="0"/>
                </a:moveTo>
                <a:lnTo>
                  <a:pt x="0" y="0"/>
                </a:lnTo>
                <a:lnTo>
                  <a:pt x="0" y="3204569"/>
                </a:lnTo>
                <a:lnTo>
                  <a:pt x="7540161" y="3204569"/>
                </a:lnTo>
                <a:lnTo>
                  <a:pt x="7540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algn="r" defTabSz="914446" rtl="1">
              <a:defRPr/>
            </a:pPr>
            <a:endParaRPr lang="he-IL">
              <a:solidFill>
                <a:prstClr val="black"/>
              </a:solidFill>
              <a:latin typeface="Calibri"/>
              <a:cs typeface="Arial" panose="020B0604020202020204" pitchFamily="34" charset="0"/>
            </a:endParaRPr>
          </a:p>
        </p:txBody>
      </p:sp>
      <p:sp>
        <p:nvSpPr>
          <p:cNvPr id="18" name="Freeform 7">
            <a:extLst>
              <a:ext uri="{FF2B5EF4-FFF2-40B4-BE49-F238E27FC236}">
                <a16:creationId xmlns:a16="http://schemas.microsoft.com/office/drawing/2014/main" id="{FB64B4B4-459A-2029-FCD9-A0C8739F0556}"/>
              </a:ext>
              <a:ext uri="{C183D7F6-B498-43B3-948B-1728B52AA6E4}">
                <adec:decorative xmlns:adec="http://schemas.microsoft.com/office/drawing/2017/decorative" val="1"/>
              </a:ext>
            </a:extLst>
          </p:cNvPr>
          <p:cNvSpPr/>
          <p:nvPr/>
        </p:nvSpPr>
        <p:spPr>
          <a:xfrm rot="-472001">
            <a:off x="8085840" y="6280896"/>
            <a:ext cx="1414450" cy="1134037"/>
          </a:xfrm>
          <a:custGeom>
            <a:avLst/>
            <a:gdLst/>
            <a:ahLst/>
            <a:cxnLst/>
            <a:rect l="l" t="t" r="r" b="b"/>
            <a:pathLst>
              <a:path w="7850769" h="3336577">
                <a:moveTo>
                  <a:pt x="0" y="0"/>
                </a:moveTo>
                <a:lnTo>
                  <a:pt x="7850768" y="0"/>
                </a:lnTo>
                <a:lnTo>
                  <a:pt x="7850768" y="3336576"/>
                </a:lnTo>
                <a:lnTo>
                  <a:pt x="0" y="333657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algn="r" defTabSz="914446" rtl="1">
              <a:defRPr/>
            </a:pPr>
            <a:endParaRPr lang="he-IL">
              <a:solidFill>
                <a:prstClr val="black"/>
              </a:solidFill>
              <a:latin typeface="Calibri"/>
              <a:cs typeface="Arial" panose="020B0604020202020204" pitchFamily="34" charset="0"/>
            </a:endParaRPr>
          </a:p>
        </p:txBody>
      </p:sp>
      <p:pic>
        <p:nvPicPr>
          <p:cNvPr id="10" name="תמונה 9">
            <a:extLst>
              <a:ext uri="{FF2B5EF4-FFF2-40B4-BE49-F238E27FC236}">
                <a16:creationId xmlns:a16="http://schemas.microsoft.com/office/drawing/2014/main" id="{B7731E5E-D2CD-7829-24DC-57ED1C2D66B6}"/>
              </a:ext>
              <a:ext uri="{C183D7F6-B498-43B3-948B-1728B52AA6E4}">
                <adec:decorative xmlns:adec="http://schemas.microsoft.com/office/drawing/2017/decorative" val="1"/>
              </a:ext>
            </a:extLst>
          </p:cNvPr>
          <p:cNvPicPr>
            <a:picLocks noChangeAspect="1"/>
          </p:cNvPicPr>
          <p:nvPr/>
        </p:nvPicPr>
        <p:blipFill>
          <a:blip r:embed="rId8">
            <a:clrChange>
              <a:clrFrom>
                <a:srgbClr val="FFFBF8"/>
              </a:clrFrom>
              <a:clrTo>
                <a:srgbClr val="FFFBF8">
                  <a:alpha val="0"/>
                </a:srgbClr>
              </a:clrTo>
            </a:clrChange>
          </a:blip>
          <a:stretch>
            <a:fillRect/>
          </a:stretch>
        </p:blipFill>
        <p:spPr>
          <a:xfrm>
            <a:off x="4256970" y="-1053213"/>
            <a:ext cx="4378178" cy="4378178"/>
          </a:xfrm>
          <a:prstGeom prst="rect">
            <a:avLst/>
          </a:prstGeom>
        </p:spPr>
      </p:pic>
      <p:sp>
        <p:nvSpPr>
          <p:cNvPr id="14" name="כותרת 1">
            <a:extLst>
              <a:ext uri="{FF2B5EF4-FFF2-40B4-BE49-F238E27FC236}">
                <a16:creationId xmlns:a16="http://schemas.microsoft.com/office/drawing/2014/main" id="{BAF06D2E-8328-361D-24DD-D1B23421C063}"/>
              </a:ext>
            </a:extLst>
          </p:cNvPr>
          <p:cNvSpPr txBox="1">
            <a:spLocks/>
          </p:cNvSpPr>
          <p:nvPr/>
        </p:nvSpPr>
        <p:spPr>
          <a:xfrm>
            <a:off x="2163096" y="1312985"/>
            <a:ext cx="7865808" cy="447061"/>
          </a:xfrm>
          <a:prstGeom prst="rect">
            <a:avLst/>
          </a:prstGeom>
        </p:spPr>
        <p:txBody>
          <a:bodyPr anchor="ctr"/>
          <a:lstStyle>
            <a:lvl1pPr algn="ctr" defTabSz="609630" rtl="0" eaLnBrk="1" latinLnBrk="0" hangingPunct="1">
              <a:spcBef>
                <a:spcPct val="0"/>
              </a:spcBef>
              <a:buNone/>
              <a:defRPr sz="2933" kern="1200">
                <a:solidFill>
                  <a:schemeClr val="tx1"/>
                </a:solidFill>
                <a:latin typeface="+mj-lt"/>
                <a:ea typeface="+mj-ea"/>
                <a:cs typeface="+mj-cs"/>
              </a:defRPr>
            </a:lvl1pPr>
          </a:lstStyle>
          <a:p>
            <a:pPr defTabSz="609660" rtl="1">
              <a:defRPr/>
            </a:pPr>
            <a:r>
              <a:rPr lang="ar-JO" sz="2400" i="1" dirty="0">
                <a:solidFill>
                  <a:prstClr val="white">
                    <a:lumMod val="50000"/>
                  </a:prst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وإذ نستمدّ القوّة " </a:t>
            </a:r>
            <a:endParaRPr lang="he-IL" sz="2400" i="1" dirty="0">
              <a:solidFill>
                <a:prstClr val="white">
                  <a:lumMod val="50000"/>
                </a:prst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אליפסה 19">
            <a:extLst>
              <a:ext uri="{FF2B5EF4-FFF2-40B4-BE49-F238E27FC236}">
                <a16:creationId xmlns:a16="http://schemas.microsoft.com/office/drawing/2014/main" id="{E4646CE9-49B7-F3C0-475C-27F100866940}"/>
              </a:ext>
            </a:extLst>
          </p:cNvPr>
          <p:cNvSpPr/>
          <p:nvPr/>
        </p:nvSpPr>
        <p:spPr>
          <a:xfrm>
            <a:off x="5621098" y="1"/>
            <a:ext cx="1542007" cy="421171"/>
          </a:xfrm>
          <a:prstGeom prst="ellipse">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defTabSz="914446" rtl="1">
              <a:defRPr/>
            </a:pPr>
            <a:r>
              <a:rPr lang="ar-JO" dirty="0">
                <a:solidFill>
                  <a:prstClr val="black">
                    <a:lumMod val="50000"/>
                    <a:lumOff val="50000"/>
                  </a:prstClr>
                </a:solidFill>
                <a:latin typeface="Aldhabi" panose="01000000000000000000" pitchFamily="2" charset="-78"/>
                <a:cs typeface="Aldhabi" panose="01000000000000000000" pitchFamily="2" charset="-78"/>
              </a:rPr>
              <a:t>مخازن القوّة </a:t>
            </a:r>
            <a:endParaRPr lang="he-IL" dirty="0">
              <a:solidFill>
                <a:prstClr val="black">
                  <a:lumMod val="50000"/>
                  <a:lumOff val="50000"/>
                </a:prstClr>
              </a:solidFill>
              <a:latin typeface="Aldhabi" panose="01000000000000000000" pitchFamily="2" charset="-78"/>
              <a:cs typeface="Arial" panose="020B0604020202020204" pitchFamily="34" charset="0"/>
            </a:endParaRPr>
          </a:p>
        </p:txBody>
      </p:sp>
    </p:spTree>
    <p:extLst>
      <p:ext uri="{BB962C8B-B14F-4D97-AF65-F5344CB8AC3E}">
        <p14:creationId xmlns:p14="http://schemas.microsoft.com/office/powerpoint/2010/main" val="149543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4F3"/>
        </a:solidFill>
        <a:effectLst/>
      </p:bgPr>
    </p:bg>
    <p:spTree>
      <p:nvGrpSpPr>
        <p:cNvPr id="1" name=""/>
        <p:cNvGrpSpPr/>
        <p:nvPr/>
      </p:nvGrpSpPr>
      <p:grpSpPr>
        <a:xfrm>
          <a:off x="0" y="0"/>
          <a:ext cx="0" cy="0"/>
          <a:chOff x="0" y="0"/>
          <a:chExt cx="0" cy="0"/>
        </a:xfrm>
      </p:grpSpPr>
      <p:sp>
        <p:nvSpPr>
          <p:cNvPr id="25" name="תיבת טקסט 24">
            <a:extLst>
              <a:ext uri="{FF2B5EF4-FFF2-40B4-BE49-F238E27FC236}">
                <a16:creationId xmlns:a16="http://schemas.microsoft.com/office/drawing/2014/main" id="{0DB97814-A3A1-4710-93D1-0D6B6A8A56C2}"/>
              </a:ext>
            </a:extLst>
          </p:cNvPr>
          <p:cNvSpPr txBox="1"/>
          <p:nvPr/>
        </p:nvSpPr>
        <p:spPr>
          <a:xfrm>
            <a:off x="230520" y="1067823"/>
            <a:ext cx="5064235" cy="1384995"/>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شيء يمكنني القيام به</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بشكل منتظم</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في هذه الأيام..."</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7" name="Freeform 10">
            <a:extLst>
              <a:ext uri="{FF2B5EF4-FFF2-40B4-BE49-F238E27FC236}">
                <a16:creationId xmlns:a16="http://schemas.microsoft.com/office/drawing/2014/main" id="{2E98908F-FCAA-FB72-5E21-A554A4E59E19}"/>
              </a:ext>
              <a:ext uri="{C183D7F6-B498-43B3-948B-1728B52AA6E4}">
                <adec:decorative xmlns:adec="http://schemas.microsoft.com/office/drawing/2017/decorative" val="1"/>
              </a:ext>
            </a:extLst>
          </p:cNvPr>
          <p:cNvSpPr/>
          <p:nvPr/>
        </p:nvSpPr>
        <p:spPr>
          <a:xfrm>
            <a:off x="1017822" y="193782"/>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11" name="מלבן 10">
            <a:extLst>
              <a:ext uri="{FF2B5EF4-FFF2-40B4-BE49-F238E27FC236}">
                <a16:creationId xmlns:a16="http://schemas.microsoft.com/office/drawing/2014/main" id="{5702735E-3333-58EC-0180-6951A7E08FB9}"/>
              </a:ext>
              <a:ext uri="{C183D7F6-B498-43B3-948B-1728B52AA6E4}">
                <adec:decorative xmlns:adec="http://schemas.microsoft.com/office/drawing/2017/decorative" val="1"/>
              </a:ext>
            </a:extLst>
          </p:cNvPr>
          <p:cNvSpPr/>
          <p:nvPr/>
        </p:nvSpPr>
        <p:spPr>
          <a:xfrm>
            <a:off x="1"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a:extLst>
              <a:ext uri="{FF2B5EF4-FFF2-40B4-BE49-F238E27FC236}">
                <a16:creationId xmlns:a16="http://schemas.microsoft.com/office/drawing/2014/main" id="{9757BFD1-DCCA-CD0D-5FAC-4B6F2BB7D903}"/>
              </a:ext>
              <a:ext uri="{C183D7F6-B498-43B3-948B-1728B52AA6E4}">
                <adec:decorative xmlns:adec="http://schemas.microsoft.com/office/drawing/2017/decorative" val="1"/>
              </a:ext>
            </a:extLst>
          </p:cNvPr>
          <p:cNvSpPr/>
          <p:nvPr/>
        </p:nvSpPr>
        <p:spPr>
          <a:xfrm>
            <a:off x="6253778"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a:extLst>
              <a:ext uri="{FF2B5EF4-FFF2-40B4-BE49-F238E27FC236}">
                <a16:creationId xmlns:a16="http://schemas.microsoft.com/office/drawing/2014/main" id="{68A29D16-DC0F-EB36-3D35-41963855EB93}"/>
              </a:ext>
              <a:ext uri="{C183D7F6-B498-43B3-948B-1728B52AA6E4}">
                <adec:decorative xmlns:adec="http://schemas.microsoft.com/office/drawing/2017/decorative" val="1"/>
              </a:ext>
            </a:extLst>
          </p:cNvPr>
          <p:cNvSpPr/>
          <p:nvPr/>
        </p:nvSpPr>
        <p:spPr>
          <a:xfrm>
            <a:off x="12551"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a:extLst>
              <a:ext uri="{FF2B5EF4-FFF2-40B4-BE49-F238E27FC236}">
                <a16:creationId xmlns:a16="http://schemas.microsoft.com/office/drawing/2014/main" id="{7B40BB83-6259-7736-22B4-AC5EE85FE7E4}"/>
              </a:ext>
              <a:ext uri="{C183D7F6-B498-43B3-948B-1728B52AA6E4}">
                <adec:decorative xmlns:adec="http://schemas.microsoft.com/office/drawing/2017/decorative" val="1"/>
              </a:ext>
            </a:extLst>
          </p:cNvPr>
          <p:cNvSpPr/>
          <p:nvPr/>
        </p:nvSpPr>
        <p:spPr>
          <a:xfrm>
            <a:off x="6266328"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תיבת טקסט 17">
            <a:extLst>
              <a:ext uri="{FF2B5EF4-FFF2-40B4-BE49-F238E27FC236}">
                <a16:creationId xmlns:a16="http://schemas.microsoft.com/office/drawing/2014/main" id="{53C43D60-0A3D-279B-F929-6ABF1E09E5CB}"/>
              </a:ext>
            </a:extLst>
          </p:cNvPr>
          <p:cNvSpPr txBox="1"/>
          <p:nvPr/>
        </p:nvSpPr>
        <p:spPr>
          <a:xfrm>
            <a:off x="339888" y="4893169"/>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شعرت بأنني</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ذو أهم</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ية عندما...</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19" name="Freeform 10">
            <a:extLst>
              <a:ext uri="{FF2B5EF4-FFF2-40B4-BE49-F238E27FC236}">
                <a16:creationId xmlns:a16="http://schemas.microsoft.com/office/drawing/2014/main" id="{F1D15A6D-5862-FFA6-4AA6-3AA678E3E080}"/>
              </a:ext>
              <a:ext uri="{C183D7F6-B498-43B3-948B-1728B52AA6E4}">
                <adec:decorative xmlns:adec="http://schemas.microsoft.com/office/drawing/2017/decorative" val="1"/>
              </a:ext>
            </a:extLst>
          </p:cNvPr>
          <p:cNvSpPr/>
          <p:nvPr/>
        </p:nvSpPr>
        <p:spPr>
          <a:xfrm>
            <a:off x="1127190" y="3659529"/>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0" name="תיבת טקסט 19">
            <a:extLst>
              <a:ext uri="{FF2B5EF4-FFF2-40B4-BE49-F238E27FC236}">
                <a16:creationId xmlns:a16="http://schemas.microsoft.com/office/drawing/2014/main" id="{6C77B682-C6CB-C311-362C-2F35F25080A1}"/>
              </a:ext>
            </a:extLst>
          </p:cNvPr>
          <p:cNvSpPr txBox="1"/>
          <p:nvPr/>
        </p:nvSpPr>
        <p:spPr>
          <a:xfrm>
            <a:off x="6690770" y="1448929"/>
            <a:ext cx="5064235" cy="523220"/>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نجحت</a:t>
            </a:r>
            <a:r>
              <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p>
        </p:txBody>
      </p:sp>
      <p:sp>
        <p:nvSpPr>
          <p:cNvPr id="21" name="Freeform 10">
            <a:extLst>
              <a:ext uri="{FF2B5EF4-FFF2-40B4-BE49-F238E27FC236}">
                <a16:creationId xmlns:a16="http://schemas.microsoft.com/office/drawing/2014/main" id="{44D12054-845C-E172-B241-7E42BD193CEB}"/>
              </a:ext>
              <a:ext uri="{C183D7F6-B498-43B3-948B-1728B52AA6E4}">
                <adec:decorative xmlns:adec="http://schemas.microsoft.com/office/drawing/2017/decorative" val="1"/>
              </a:ext>
            </a:extLst>
          </p:cNvPr>
          <p:cNvSpPr/>
          <p:nvPr/>
        </p:nvSpPr>
        <p:spPr>
          <a:xfrm>
            <a:off x="7484946" y="249361"/>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2" name="תיבת טקסט 21">
            <a:extLst>
              <a:ext uri="{FF2B5EF4-FFF2-40B4-BE49-F238E27FC236}">
                <a16:creationId xmlns:a16="http://schemas.microsoft.com/office/drawing/2014/main" id="{BD1A0664-C305-DB74-26E8-A2E31BACD8BA}"/>
              </a:ext>
            </a:extLst>
          </p:cNvPr>
          <p:cNvSpPr txBox="1"/>
          <p:nvPr/>
        </p:nvSpPr>
        <p:spPr>
          <a:xfrm>
            <a:off x="6762854" y="4529954"/>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تجربة مهني</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ة</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مُعزِّزة مررت بها </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Freeform 10">
            <a:extLst>
              <a:ext uri="{FF2B5EF4-FFF2-40B4-BE49-F238E27FC236}">
                <a16:creationId xmlns:a16="http://schemas.microsoft.com/office/drawing/2014/main" id="{10B96516-AA4D-91D2-ACEC-6F188132342C}"/>
              </a:ext>
              <a:ext uri="{C183D7F6-B498-43B3-948B-1728B52AA6E4}">
                <adec:decorative xmlns:adec="http://schemas.microsoft.com/office/drawing/2017/decorative" val="1"/>
              </a:ext>
            </a:extLst>
          </p:cNvPr>
          <p:cNvSpPr/>
          <p:nvPr/>
        </p:nvSpPr>
        <p:spPr>
          <a:xfrm>
            <a:off x="7549490" y="3638022"/>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Tree>
    <p:extLst>
      <p:ext uri="{BB962C8B-B14F-4D97-AF65-F5344CB8AC3E}">
        <p14:creationId xmlns:p14="http://schemas.microsoft.com/office/powerpoint/2010/main" val="1464853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2F4F3"/>
        </a:solidFill>
        <a:effectLst/>
      </p:bgPr>
    </p:bg>
    <p:spTree>
      <p:nvGrpSpPr>
        <p:cNvPr id="1" name=""/>
        <p:cNvGrpSpPr/>
        <p:nvPr/>
      </p:nvGrpSpPr>
      <p:grpSpPr>
        <a:xfrm>
          <a:off x="0" y="0"/>
          <a:ext cx="0" cy="0"/>
          <a:chOff x="0" y="0"/>
          <a:chExt cx="0" cy="0"/>
        </a:xfrm>
      </p:grpSpPr>
      <p:sp>
        <p:nvSpPr>
          <p:cNvPr id="25" name="תיבת טקסט 24">
            <a:extLst>
              <a:ext uri="{FF2B5EF4-FFF2-40B4-BE49-F238E27FC236}">
                <a16:creationId xmlns:a16="http://schemas.microsoft.com/office/drawing/2014/main" id="{0DB97814-A3A1-4710-93D1-0D6B6A8A56C2}"/>
              </a:ext>
            </a:extLst>
          </p:cNvPr>
          <p:cNvSpPr txBox="1"/>
          <p:nvPr/>
        </p:nvSpPr>
        <p:spPr>
          <a:xfrm>
            <a:off x="230520" y="1006000"/>
            <a:ext cx="5064235" cy="1384995"/>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اكتشفت عن نفسي</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أن</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ه حتى في فترات التغييرات،</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أنا..."</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7" name="Freeform 10">
            <a:extLst>
              <a:ext uri="{FF2B5EF4-FFF2-40B4-BE49-F238E27FC236}">
                <a16:creationId xmlns:a16="http://schemas.microsoft.com/office/drawing/2014/main" id="{2E98908F-FCAA-FB72-5E21-A554A4E59E19}"/>
              </a:ext>
              <a:ext uri="{C183D7F6-B498-43B3-948B-1728B52AA6E4}">
                <adec:decorative xmlns:adec="http://schemas.microsoft.com/office/drawing/2017/decorative" val="1"/>
              </a:ext>
            </a:extLst>
          </p:cNvPr>
          <p:cNvSpPr/>
          <p:nvPr/>
        </p:nvSpPr>
        <p:spPr>
          <a:xfrm>
            <a:off x="1017822" y="193782"/>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11" name="מלבן 10">
            <a:extLst>
              <a:ext uri="{FF2B5EF4-FFF2-40B4-BE49-F238E27FC236}">
                <a16:creationId xmlns:a16="http://schemas.microsoft.com/office/drawing/2014/main" id="{5702735E-3333-58EC-0180-6951A7E08FB9}"/>
              </a:ext>
              <a:ext uri="{C183D7F6-B498-43B3-948B-1728B52AA6E4}">
                <adec:decorative xmlns:adec="http://schemas.microsoft.com/office/drawing/2017/decorative" val="1"/>
              </a:ext>
            </a:extLst>
          </p:cNvPr>
          <p:cNvSpPr/>
          <p:nvPr/>
        </p:nvSpPr>
        <p:spPr>
          <a:xfrm>
            <a:off x="1"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a:extLst>
              <a:ext uri="{FF2B5EF4-FFF2-40B4-BE49-F238E27FC236}">
                <a16:creationId xmlns:a16="http://schemas.microsoft.com/office/drawing/2014/main" id="{9757BFD1-DCCA-CD0D-5FAC-4B6F2BB7D903}"/>
              </a:ext>
              <a:ext uri="{C183D7F6-B498-43B3-948B-1728B52AA6E4}">
                <adec:decorative xmlns:adec="http://schemas.microsoft.com/office/drawing/2017/decorative" val="1"/>
              </a:ext>
            </a:extLst>
          </p:cNvPr>
          <p:cNvSpPr/>
          <p:nvPr/>
        </p:nvSpPr>
        <p:spPr>
          <a:xfrm>
            <a:off x="6253778"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a:extLst>
              <a:ext uri="{FF2B5EF4-FFF2-40B4-BE49-F238E27FC236}">
                <a16:creationId xmlns:a16="http://schemas.microsoft.com/office/drawing/2014/main" id="{68A29D16-DC0F-EB36-3D35-41963855EB93}"/>
              </a:ext>
              <a:ext uri="{C183D7F6-B498-43B3-948B-1728B52AA6E4}">
                <adec:decorative xmlns:adec="http://schemas.microsoft.com/office/drawing/2017/decorative" val="1"/>
              </a:ext>
            </a:extLst>
          </p:cNvPr>
          <p:cNvSpPr/>
          <p:nvPr/>
        </p:nvSpPr>
        <p:spPr>
          <a:xfrm>
            <a:off x="12551"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a:extLst>
              <a:ext uri="{FF2B5EF4-FFF2-40B4-BE49-F238E27FC236}">
                <a16:creationId xmlns:a16="http://schemas.microsoft.com/office/drawing/2014/main" id="{7B40BB83-6259-7736-22B4-AC5EE85FE7E4}"/>
              </a:ext>
              <a:ext uri="{C183D7F6-B498-43B3-948B-1728B52AA6E4}">
                <adec:decorative xmlns:adec="http://schemas.microsoft.com/office/drawing/2017/decorative" val="1"/>
              </a:ext>
            </a:extLst>
          </p:cNvPr>
          <p:cNvSpPr/>
          <p:nvPr/>
        </p:nvSpPr>
        <p:spPr>
          <a:xfrm>
            <a:off x="6266328"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תיבת טקסט 17">
            <a:extLst>
              <a:ext uri="{FF2B5EF4-FFF2-40B4-BE49-F238E27FC236}">
                <a16:creationId xmlns:a16="http://schemas.microsoft.com/office/drawing/2014/main" id="{53C43D60-0A3D-279B-F929-6ABF1E09E5CB}"/>
              </a:ext>
            </a:extLst>
          </p:cNvPr>
          <p:cNvSpPr txBox="1"/>
          <p:nvPr/>
        </p:nvSpPr>
        <p:spPr>
          <a:xfrm>
            <a:off x="1698023" y="4445551"/>
            <a:ext cx="2567276" cy="1384995"/>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أحد الطلاب توج</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ه إليّ ط</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البا</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للمساعدة وقال إنه يثق بي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19" name="Freeform 10">
            <a:extLst>
              <a:ext uri="{FF2B5EF4-FFF2-40B4-BE49-F238E27FC236}">
                <a16:creationId xmlns:a16="http://schemas.microsoft.com/office/drawing/2014/main" id="{F1D15A6D-5862-FFA6-4AA6-3AA678E3E080}"/>
              </a:ext>
              <a:ext uri="{C183D7F6-B498-43B3-948B-1728B52AA6E4}">
                <adec:decorative xmlns:adec="http://schemas.microsoft.com/office/drawing/2017/decorative" val="1"/>
              </a:ext>
            </a:extLst>
          </p:cNvPr>
          <p:cNvSpPr/>
          <p:nvPr/>
        </p:nvSpPr>
        <p:spPr>
          <a:xfrm>
            <a:off x="1127190" y="3659529"/>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0" name="תיבת טקסט 19">
            <a:extLst>
              <a:ext uri="{FF2B5EF4-FFF2-40B4-BE49-F238E27FC236}">
                <a16:creationId xmlns:a16="http://schemas.microsoft.com/office/drawing/2014/main" id="{6C77B682-C6CB-C311-362C-2F35F25080A1}"/>
              </a:ext>
            </a:extLst>
          </p:cNvPr>
          <p:cNvSpPr txBox="1"/>
          <p:nvPr/>
        </p:nvSpPr>
        <p:spPr>
          <a:xfrm>
            <a:off x="7893130" y="1018041"/>
            <a:ext cx="2802351" cy="1384995"/>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لحظة شعرت فيها با</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كتراث</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عميق نحو طاقمي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1" name="Freeform 10">
            <a:extLst>
              <a:ext uri="{FF2B5EF4-FFF2-40B4-BE49-F238E27FC236}">
                <a16:creationId xmlns:a16="http://schemas.microsoft.com/office/drawing/2014/main" id="{44D12054-845C-E172-B241-7E42BD193CEB}"/>
              </a:ext>
              <a:ext uri="{C183D7F6-B498-43B3-948B-1728B52AA6E4}">
                <adec:decorative xmlns:adec="http://schemas.microsoft.com/office/drawing/2017/decorative" val="1"/>
              </a:ext>
            </a:extLst>
          </p:cNvPr>
          <p:cNvSpPr/>
          <p:nvPr/>
        </p:nvSpPr>
        <p:spPr>
          <a:xfrm>
            <a:off x="7484946" y="249361"/>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2" name="תיבת טקסט 21">
            <a:extLst>
              <a:ext uri="{FF2B5EF4-FFF2-40B4-BE49-F238E27FC236}">
                <a16:creationId xmlns:a16="http://schemas.microsoft.com/office/drawing/2014/main" id="{BD1A0664-C305-DB74-26E8-A2E31BACD8BA}"/>
              </a:ext>
            </a:extLst>
          </p:cNvPr>
          <p:cNvSpPr txBox="1"/>
          <p:nvPr/>
        </p:nvSpPr>
        <p:spPr>
          <a:xfrm>
            <a:off x="8027584" y="4397733"/>
            <a:ext cx="2667897" cy="1384995"/>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حالة تمك</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نت فيها من تلبية حاجة قيّمة لطلابي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Freeform 10">
            <a:extLst>
              <a:ext uri="{FF2B5EF4-FFF2-40B4-BE49-F238E27FC236}">
                <a16:creationId xmlns:a16="http://schemas.microsoft.com/office/drawing/2014/main" id="{10B96516-AA4D-91D2-ACEC-6F188132342C}"/>
              </a:ext>
              <a:ext uri="{C183D7F6-B498-43B3-948B-1728B52AA6E4}">
                <adec:decorative xmlns:adec="http://schemas.microsoft.com/office/drawing/2017/decorative" val="1"/>
              </a:ext>
            </a:extLst>
          </p:cNvPr>
          <p:cNvSpPr/>
          <p:nvPr/>
        </p:nvSpPr>
        <p:spPr>
          <a:xfrm>
            <a:off x="7549490" y="3573474"/>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Tree>
    <p:extLst>
      <p:ext uri="{BB962C8B-B14F-4D97-AF65-F5344CB8AC3E}">
        <p14:creationId xmlns:p14="http://schemas.microsoft.com/office/powerpoint/2010/main" val="1782497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2F4F3"/>
        </a:solidFill>
        <a:effectLst/>
      </p:bgPr>
    </p:bg>
    <p:spTree>
      <p:nvGrpSpPr>
        <p:cNvPr id="1" name=""/>
        <p:cNvGrpSpPr/>
        <p:nvPr/>
      </p:nvGrpSpPr>
      <p:grpSpPr>
        <a:xfrm>
          <a:off x="0" y="0"/>
          <a:ext cx="0" cy="0"/>
          <a:chOff x="0" y="0"/>
          <a:chExt cx="0" cy="0"/>
        </a:xfrm>
      </p:grpSpPr>
      <p:sp>
        <p:nvSpPr>
          <p:cNvPr id="25" name="תיבת טקסט 24">
            <a:extLst>
              <a:ext uri="{FF2B5EF4-FFF2-40B4-BE49-F238E27FC236}">
                <a16:creationId xmlns:a16="http://schemas.microsoft.com/office/drawing/2014/main" id="{0DB97814-A3A1-4710-93D1-0D6B6A8A56C2}"/>
              </a:ext>
            </a:extLst>
          </p:cNvPr>
          <p:cNvSpPr txBox="1"/>
          <p:nvPr/>
        </p:nvSpPr>
        <p:spPr>
          <a:xfrm>
            <a:off x="339888" y="1289064"/>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استطعت تمييز </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تأثيري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7" name="Freeform 10">
            <a:extLst>
              <a:ext uri="{FF2B5EF4-FFF2-40B4-BE49-F238E27FC236}">
                <a16:creationId xmlns:a16="http://schemas.microsoft.com/office/drawing/2014/main" id="{2E98908F-FCAA-FB72-5E21-A554A4E59E19}"/>
              </a:ext>
              <a:ext uri="{C183D7F6-B498-43B3-948B-1728B52AA6E4}">
                <adec:decorative xmlns:adec="http://schemas.microsoft.com/office/drawing/2017/decorative" val="1"/>
              </a:ext>
            </a:extLst>
          </p:cNvPr>
          <p:cNvSpPr/>
          <p:nvPr/>
        </p:nvSpPr>
        <p:spPr>
          <a:xfrm>
            <a:off x="1017822" y="193782"/>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11" name="מלבן 10">
            <a:extLst>
              <a:ext uri="{FF2B5EF4-FFF2-40B4-BE49-F238E27FC236}">
                <a16:creationId xmlns:a16="http://schemas.microsoft.com/office/drawing/2014/main" id="{5702735E-3333-58EC-0180-6951A7E08FB9}"/>
              </a:ext>
              <a:ext uri="{C183D7F6-B498-43B3-948B-1728B52AA6E4}">
                <adec:decorative xmlns:adec="http://schemas.microsoft.com/office/drawing/2017/decorative" val="1"/>
              </a:ext>
            </a:extLst>
          </p:cNvPr>
          <p:cNvSpPr/>
          <p:nvPr/>
        </p:nvSpPr>
        <p:spPr>
          <a:xfrm>
            <a:off x="1"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a:extLst>
              <a:ext uri="{FF2B5EF4-FFF2-40B4-BE49-F238E27FC236}">
                <a16:creationId xmlns:a16="http://schemas.microsoft.com/office/drawing/2014/main" id="{9757BFD1-DCCA-CD0D-5FAC-4B6F2BB7D903}"/>
              </a:ext>
              <a:ext uri="{C183D7F6-B498-43B3-948B-1728B52AA6E4}">
                <adec:decorative xmlns:adec="http://schemas.microsoft.com/office/drawing/2017/decorative" val="1"/>
              </a:ext>
            </a:extLst>
          </p:cNvPr>
          <p:cNvSpPr/>
          <p:nvPr/>
        </p:nvSpPr>
        <p:spPr>
          <a:xfrm>
            <a:off x="6253778"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a:extLst>
              <a:ext uri="{FF2B5EF4-FFF2-40B4-BE49-F238E27FC236}">
                <a16:creationId xmlns:a16="http://schemas.microsoft.com/office/drawing/2014/main" id="{68A29D16-DC0F-EB36-3D35-41963855EB93}"/>
              </a:ext>
              <a:ext uri="{C183D7F6-B498-43B3-948B-1728B52AA6E4}">
                <adec:decorative xmlns:adec="http://schemas.microsoft.com/office/drawing/2017/decorative" val="1"/>
              </a:ext>
            </a:extLst>
          </p:cNvPr>
          <p:cNvSpPr/>
          <p:nvPr/>
        </p:nvSpPr>
        <p:spPr>
          <a:xfrm>
            <a:off x="12551"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a:extLst>
              <a:ext uri="{FF2B5EF4-FFF2-40B4-BE49-F238E27FC236}">
                <a16:creationId xmlns:a16="http://schemas.microsoft.com/office/drawing/2014/main" id="{7B40BB83-6259-7736-22B4-AC5EE85FE7E4}"/>
              </a:ext>
              <a:ext uri="{C183D7F6-B498-43B3-948B-1728B52AA6E4}">
                <adec:decorative xmlns:adec="http://schemas.microsoft.com/office/drawing/2017/decorative" val="1"/>
              </a:ext>
            </a:extLst>
          </p:cNvPr>
          <p:cNvSpPr/>
          <p:nvPr/>
        </p:nvSpPr>
        <p:spPr>
          <a:xfrm>
            <a:off x="6266328"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תיבת טקסט 17">
            <a:extLst>
              <a:ext uri="{FF2B5EF4-FFF2-40B4-BE49-F238E27FC236}">
                <a16:creationId xmlns:a16="http://schemas.microsoft.com/office/drawing/2014/main" id="{53C43D60-0A3D-279B-F929-6ABF1E09E5CB}"/>
              </a:ext>
            </a:extLst>
          </p:cNvPr>
          <p:cNvSpPr txBox="1"/>
          <p:nvPr/>
        </p:nvSpPr>
        <p:spPr>
          <a:xfrm>
            <a:off x="364911" y="4699232"/>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نجحت</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في جعل أمر</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ما يحدث...</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19" name="Freeform 10">
            <a:extLst>
              <a:ext uri="{FF2B5EF4-FFF2-40B4-BE49-F238E27FC236}">
                <a16:creationId xmlns:a16="http://schemas.microsoft.com/office/drawing/2014/main" id="{F1D15A6D-5862-FFA6-4AA6-3AA678E3E080}"/>
              </a:ext>
              <a:ext uri="{C183D7F6-B498-43B3-948B-1728B52AA6E4}">
                <adec:decorative xmlns:adec="http://schemas.microsoft.com/office/drawing/2017/decorative" val="1"/>
              </a:ext>
            </a:extLst>
          </p:cNvPr>
          <p:cNvSpPr/>
          <p:nvPr/>
        </p:nvSpPr>
        <p:spPr>
          <a:xfrm>
            <a:off x="1127190" y="3659529"/>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0" name="תיבת טקסט 19">
            <a:extLst>
              <a:ext uri="{FF2B5EF4-FFF2-40B4-BE49-F238E27FC236}">
                <a16:creationId xmlns:a16="http://schemas.microsoft.com/office/drawing/2014/main" id="{6C77B682-C6CB-C311-362C-2F35F25080A1}"/>
              </a:ext>
            </a:extLst>
          </p:cNvPr>
          <p:cNvSpPr txBox="1"/>
          <p:nvPr/>
        </p:nvSpPr>
        <p:spPr>
          <a:xfrm>
            <a:off x="6762188" y="1477006"/>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استطعت اقناع الطاقم</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بهدفي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1" name="Freeform 10">
            <a:extLst>
              <a:ext uri="{FF2B5EF4-FFF2-40B4-BE49-F238E27FC236}">
                <a16:creationId xmlns:a16="http://schemas.microsoft.com/office/drawing/2014/main" id="{44D12054-845C-E172-B241-7E42BD193CEB}"/>
              </a:ext>
              <a:ext uri="{C183D7F6-B498-43B3-948B-1728B52AA6E4}">
                <adec:decorative xmlns:adec="http://schemas.microsoft.com/office/drawing/2017/decorative" val="1"/>
              </a:ext>
            </a:extLst>
          </p:cNvPr>
          <p:cNvSpPr/>
          <p:nvPr/>
        </p:nvSpPr>
        <p:spPr>
          <a:xfrm>
            <a:off x="7484946" y="249361"/>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2" name="תיבת טקסט 21">
            <a:extLst>
              <a:ext uri="{FF2B5EF4-FFF2-40B4-BE49-F238E27FC236}">
                <a16:creationId xmlns:a16="http://schemas.microsoft.com/office/drawing/2014/main" id="{BD1A0664-C305-DB74-26E8-A2E31BACD8BA}"/>
              </a:ext>
            </a:extLst>
          </p:cNvPr>
          <p:cNvSpPr txBox="1"/>
          <p:nvPr/>
        </p:nvSpPr>
        <p:spPr>
          <a:xfrm>
            <a:off x="6848249" y="4613177"/>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أث</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رت وألهمت </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من حولي...</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Freeform 10">
            <a:extLst>
              <a:ext uri="{FF2B5EF4-FFF2-40B4-BE49-F238E27FC236}">
                <a16:creationId xmlns:a16="http://schemas.microsoft.com/office/drawing/2014/main" id="{10B96516-AA4D-91D2-ACEC-6F188132342C}"/>
              </a:ext>
              <a:ext uri="{C183D7F6-B498-43B3-948B-1728B52AA6E4}">
                <adec:decorative xmlns:adec="http://schemas.microsoft.com/office/drawing/2017/decorative" val="1"/>
              </a:ext>
            </a:extLst>
          </p:cNvPr>
          <p:cNvSpPr/>
          <p:nvPr/>
        </p:nvSpPr>
        <p:spPr>
          <a:xfrm>
            <a:off x="7549490" y="3573474"/>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Tree>
    <p:extLst>
      <p:ext uri="{BB962C8B-B14F-4D97-AF65-F5344CB8AC3E}">
        <p14:creationId xmlns:p14="http://schemas.microsoft.com/office/powerpoint/2010/main" val="90125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2F4F3"/>
        </a:solidFill>
        <a:effectLst/>
      </p:bgPr>
    </p:bg>
    <p:spTree>
      <p:nvGrpSpPr>
        <p:cNvPr id="1" name="">
          <a:extLst>
            <a:ext uri="{FF2B5EF4-FFF2-40B4-BE49-F238E27FC236}">
              <a16:creationId xmlns:a16="http://schemas.microsoft.com/office/drawing/2014/main" id="{E7C12A88-EA98-7163-1472-1B549C0F6951}"/>
            </a:ext>
          </a:extLst>
        </p:cNvPr>
        <p:cNvGrpSpPr/>
        <p:nvPr/>
      </p:nvGrpSpPr>
      <p:grpSpPr>
        <a:xfrm>
          <a:off x="0" y="0"/>
          <a:ext cx="0" cy="0"/>
          <a:chOff x="0" y="0"/>
          <a:chExt cx="0" cy="0"/>
        </a:xfrm>
      </p:grpSpPr>
      <p:sp>
        <p:nvSpPr>
          <p:cNvPr id="25" name="תיבת טקסט 24">
            <a:extLst>
              <a:ext uri="{FF2B5EF4-FFF2-40B4-BE49-F238E27FC236}">
                <a16:creationId xmlns:a16="http://schemas.microsoft.com/office/drawing/2014/main" id="{DEC4D058-5814-CCA3-2095-404D82231BE8}"/>
              </a:ext>
            </a:extLst>
          </p:cNvPr>
          <p:cNvSpPr txBox="1"/>
          <p:nvPr/>
        </p:nvSpPr>
        <p:spPr>
          <a:xfrm>
            <a:off x="339888" y="1289064"/>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تحدٍ</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تغ</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لبت عليه</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7" name="Freeform 10">
            <a:extLst>
              <a:ext uri="{FF2B5EF4-FFF2-40B4-BE49-F238E27FC236}">
                <a16:creationId xmlns:a16="http://schemas.microsoft.com/office/drawing/2014/main" id="{318AC655-ABB8-315B-1A1B-596EAF1B561D}"/>
              </a:ext>
              <a:ext uri="{C183D7F6-B498-43B3-948B-1728B52AA6E4}">
                <adec:decorative xmlns:adec="http://schemas.microsoft.com/office/drawing/2017/decorative" val="1"/>
              </a:ext>
            </a:extLst>
          </p:cNvPr>
          <p:cNvSpPr/>
          <p:nvPr/>
        </p:nvSpPr>
        <p:spPr>
          <a:xfrm>
            <a:off x="1017822" y="193782"/>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11" name="מלבן 10">
            <a:extLst>
              <a:ext uri="{FF2B5EF4-FFF2-40B4-BE49-F238E27FC236}">
                <a16:creationId xmlns:a16="http://schemas.microsoft.com/office/drawing/2014/main" id="{71691964-DD2C-5119-3DBF-D0E546AE21EA}"/>
              </a:ext>
              <a:ext uri="{C183D7F6-B498-43B3-948B-1728B52AA6E4}">
                <adec:decorative xmlns:adec="http://schemas.microsoft.com/office/drawing/2017/decorative" val="1"/>
              </a:ext>
            </a:extLst>
          </p:cNvPr>
          <p:cNvSpPr/>
          <p:nvPr/>
        </p:nvSpPr>
        <p:spPr>
          <a:xfrm>
            <a:off x="1"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a:extLst>
              <a:ext uri="{FF2B5EF4-FFF2-40B4-BE49-F238E27FC236}">
                <a16:creationId xmlns:a16="http://schemas.microsoft.com/office/drawing/2014/main" id="{9E8D5557-E9FD-7489-EA84-2135C794F7DB}"/>
              </a:ext>
              <a:ext uri="{C183D7F6-B498-43B3-948B-1728B52AA6E4}">
                <adec:decorative xmlns:adec="http://schemas.microsoft.com/office/drawing/2017/decorative" val="1"/>
              </a:ext>
            </a:extLst>
          </p:cNvPr>
          <p:cNvSpPr/>
          <p:nvPr/>
        </p:nvSpPr>
        <p:spPr>
          <a:xfrm>
            <a:off x="6253778" y="0"/>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a:extLst>
              <a:ext uri="{FF2B5EF4-FFF2-40B4-BE49-F238E27FC236}">
                <a16:creationId xmlns:a16="http://schemas.microsoft.com/office/drawing/2014/main" id="{7BA272D3-1815-1DE8-8CD5-970B71C182F7}"/>
              </a:ext>
              <a:ext uri="{C183D7F6-B498-43B3-948B-1728B52AA6E4}">
                <adec:decorative xmlns:adec="http://schemas.microsoft.com/office/drawing/2017/decorative" val="1"/>
              </a:ext>
            </a:extLst>
          </p:cNvPr>
          <p:cNvSpPr/>
          <p:nvPr/>
        </p:nvSpPr>
        <p:spPr>
          <a:xfrm>
            <a:off x="12551"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a:extLst>
              <a:ext uri="{FF2B5EF4-FFF2-40B4-BE49-F238E27FC236}">
                <a16:creationId xmlns:a16="http://schemas.microsoft.com/office/drawing/2014/main" id="{B13BA757-7BA1-9491-7F93-DF81FF6A0C9E}"/>
              </a:ext>
              <a:ext uri="{C183D7F6-B498-43B3-948B-1728B52AA6E4}">
                <adec:decorative xmlns:adec="http://schemas.microsoft.com/office/drawing/2017/decorative" val="1"/>
              </a:ext>
            </a:extLst>
          </p:cNvPr>
          <p:cNvSpPr/>
          <p:nvPr/>
        </p:nvSpPr>
        <p:spPr>
          <a:xfrm>
            <a:off x="6266328" y="3476503"/>
            <a:ext cx="5938221" cy="3429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תיבת טקסט 17">
            <a:extLst>
              <a:ext uri="{FF2B5EF4-FFF2-40B4-BE49-F238E27FC236}">
                <a16:creationId xmlns:a16="http://schemas.microsoft.com/office/drawing/2014/main" id="{6AAB3F9E-7099-3243-645F-F41843852B40}"/>
              </a:ext>
            </a:extLst>
          </p:cNvPr>
          <p:cNvSpPr txBox="1"/>
          <p:nvPr/>
        </p:nvSpPr>
        <p:spPr>
          <a:xfrm>
            <a:off x="364911" y="4699232"/>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شيء ما</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ما زلت أتعامل معه</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19" name="Freeform 10">
            <a:extLst>
              <a:ext uri="{FF2B5EF4-FFF2-40B4-BE49-F238E27FC236}">
                <a16:creationId xmlns:a16="http://schemas.microsoft.com/office/drawing/2014/main" id="{B8221CEF-1F2E-99E7-7185-E88727795B32}"/>
              </a:ext>
              <a:ext uri="{C183D7F6-B498-43B3-948B-1728B52AA6E4}">
                <adec:decorative xmlns:adec="http://schemas.microsoft.com/office/drawing/2017/decorative" val="1"/>
              </a:ext>
            </a:extLst>
          </p:cNvPr>
          <p:cNvSpPr/>
          <p:nvPr/>
        </p:nvSpPr>
        <p:spPr>
          <a:xfrm>
            <a:off x="1127190" y="3659529"/>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0" name="תיבת טקסט 19">
            <a:extLst>
              <a:ext uri="{FF2B5EF4-FFF2-40B4-BE49-F238E27FC236}">
                <a16:creationId xmlns:a16="http://schemas.microsoft.com/office/drawing/2014/main" id="{042063CD-B6AA-950C-FE04-5B897CEBECC9}"/>
              </a:ext>
            </a:extLst>
          </p:cNvPr>
          <p:cNvSpPr txBox="1"/>
          <p:nvPr/>
        </p:nvSpPr>
        <p:spPr>
          <a:xfrm>
            <a:off x="6762188" y="1477006"/>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خطأ</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 تعل</a:t>
            </a:r>
            <a:r>
              <a:rPr lang="ar-JO"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a:t>
            </a:r>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مت منه...</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1" name="Freeform 10">
            <a:extLst>
              <a:ext uri="{FF2B5EF4-FFF2-40B4-BE49-F238E27FC236}">
                <a16:creationId xmlns:a16="http://schemas.microsoft.com/office/drawing/2014/main" id="{12B93D6B-BC4E-824E-01A9-17E6F376EEEC}"/>
              </a:ext>
              <a:ext uri="{C183D7F6-B498-43B3-948B-1728B52AA6E4}">
                <adec:decorative xmlns:adec="http://schemas.microsoft.com/office/drawing/2017/decorative" val="1"/>
              </a:ext>
            </a:extLst>
          </p:cNvPr>
          <p:cNvSpPr/>
          <p:nvPr/>
        </p:nvSpPr>
        <p:spPr>
          <a:xfrm>
            <a:off x="7484946" y="249361"/>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
        <p:nvSpPr>
          <p:cNvPr id="22" name="תיבת טקסט 21">
            <a:extLst>
              <a:ext uri="{FF2B5EF4-FFF2-40B4-BE49-F238E27FC236}">
                <a16:creationId xmlns:a16="http://schemas.microsoft.com/office/drawing/2014/main" id="{DA06E7ED-527E-EEB0-14C1-D20717234981}"/>
              </a:ext>
            </a:extLst>
          </p:cNvPr>
          <p:cNvSpPr txBox="1"/>
          <p:nvPr/>
        </p:nvSpPr>
        <p:spPr>
          <a:xfrm>
            <a:off x="6848249" y="4613177"/>
            <a:ext cx="5064235" cy="954107"/>
          </a:xfrm>
          <a:prstGeom prst="rect">
            <a:avLst/>
          </a:prstGeom>
          <a:noFill/>
        </p:spPr>
        <p:txBody>
          <a:bodyPr wrap="square">
            <a:spAutoFit/>
          </a:bodyPr>
          <a:lstStyle/>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فشل </a:t>
            </a:r>
          </a:p>
          <a:p>
            <a:pPr algn="ctr" defTabSz="609630" rtl="1"/>
            <a:r>
              <a:rPr lang="ar-SA" sz="2800" b="1" i="1" dirty="0">
                <a:solidFill>
                  <a:srgbClr val="31836C"/>
                </a:solidFill>
                <a:latin typeface="Calibri" panose="020F0502020204030204" pitchFamily="34" charset="0"/>
                <a:ea typeface="Calibri" panose="020F0502020204030204" pitchFamily="34" charset="0"/>
                <a:cs typeface="Calibri" panose="020F0502020204030204" pitchFamily="34" charset="0"/>
              </a:rPr>
              <a:t>واجهته وتعاملت معه</a:t>
            </a:r>
            <a:endParaRPr lang="he-IL" sz="2800" b="1" i="1" dirty="0">
              <a:solidFill>
                <a:srgbClr val="31836C"/>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Freeform 10">
            <a:extLst>
              <a:ext uri="{FF2B5EF4-FFF2-40B4-BE49-F238E27FC236}">
                <a16:creationId xmlns:a16="http://schemas.microsoft.com/office/drawing/2014/main" id="{6C5E3418-6DA4-5FEA-6D51-7C988BCAD453}"/>
              </a:ext>
              <a:ext uri="{C183D7F6-B498-43B3-948B-1728B52AA6E4}">
                <adec:decorative xmlns:adec="http://schemas.microsoft.com/office/drawing/2017/decorative" val="1"/>
              </a:ext>
            </a:extLst>
          </p:cNvPr>
          <p:cNvSpPr/>
          <p:nvPr/>
        </p:nvSpPr>
        <p:spPr>
          <a:xfrm>
            <a:off x="7549490" y="3573474"/>
            <a:ext cx="3489633" cy="3033514"/>
          </a:xfrm>
          <a:custGeom>
            <a:avLst/>
            <a:gdLst/>
            <a:ahLst/>
            <a:cxnLst/>
            <a:rect l="l" t="t" r="r" b="b"/>
            <a:pathLst>
              <a:path w="3983882" h="3087509">
                <a:moveTo>
                  <a:pt x="0" y="0"/>
                </a:moveTo>
                <a:lnTo>
                  <a:pt x="3983883" y="0"/>
                </a:lnTo>
                <a:lnTo>
                  <a:pt x="3983883" y="3087509"/>
                </a:lnTo>
                <a:lnTo>
                  <a:pt x="0" y="30875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algn="r" defTabSz="609630" rtl="1"/>
            <a:endParaRPr lang="he-IL" sz="1200" dirty="0">
              <a:solidFill>
                <a:prstClr val="black"/>
              </a:solidFill>
              <a:latin typeface="Calibri"/>
              <a:cs typeface="Arial" panose="020B0604020202020204" pitchFamily="34" charset="0"/>
            </a:endParaRPr>
          </a:p>
        </p:txBody>
      </p:sp>
    </p:spTree>
    <p:extLst>
      <p:ext uri="{BB962C8B-B14F-4D97-AF65-F5344CB8AC3E}">
        <p14:creationId xmlns:p14="http://schemas.microsoft.com/office/powerpoint/2010/main" val="86655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תמונה 1">
            <a:extLst>
              <a:ext uri="{FF2B5EF4-FFF2-40B4-BE49-F238E27FC236}">
                <a16:creationId xmlns:a16="http://schemas.microsoft.com/office/drawing/2014/main" id="{023989D3-3933-D397-5F0A-6876EB99A925}"/>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789" y="1420019"/>
            <a:ext cx="3917950" cy="3917950"/>
          </a:xfrm>
          <a:prstGeom prst="rect">
            <a:avLst/>
          </a:prstGeom>
          <a:noFill/>
          <a:extLst>
            <a:ext uri="{909E8E84-426E-40DD-AFC4-6F175D3DCCD1}">
              <a14:hiddenFill xmlns:a14="http://schemas.microsoft.com/office/drawing/2010/main">
                <a:solidFill>
                  <a:srgbClr val="FFFFFF"/>
                </a:solidFill>
              </a14:hiddenFill>
            </a:ext>
          </a:extLst>
        </p:spPr>
      </p:pic>
      <p:pic>
        <p:nvPicPr>
          <p:cNvPr id="2049" name="תמונה 5">
            <a:extLst>
              <a:ext uri="{FF2B5EF4-FFF2-40B4-BE49-F238E27FC236}">
                <a16:creationId xmlns:a16="http://schemas.microsoft.com/office/drawing/2014/main" id="{B3B57CEA-627F-6DE8-862E-66F9F99109B6}"/>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0" y="1470025"/>
            <a:ext cx="3917950" cy="3917950"/>
          </a:xfrm>
          <a:prstGeom prst="rect">
            <a:avLst/>
          </a:prstGeom>
          <a:noFill/>
          <a:extLst>
            <a:ext uri="{909E8E84-426E-40DD-AFC4-6F175D3DCCD1}">
              <a14:hiddenFill xmlns:a14="http://schemas.microsoft.com/office/drawing/2010/main">
                <a:solidFill>
                  <a:srgbClr val="FFFFFF"/>
                </a:solidFill>
              </a14:hiddenFill>
            </a:ext>
          </a:extLst>
        </p:spPr>
      </p:pic>
      <p:sp>
        <p:nvSpPr>
          <p:cNvPr id="2" name="תיבת טקסט 2">
            <a:extLst>
              <a:ext uri="{FF2B5EF4-FFF2-40B4-BE49-F238E27FC236}">
                <a16:creationId xmlns:a16="http://schemas.microsoft.com/office/drawing/2014/main" id="{322F0567-BCF3-843B-E24A-84A64B3D0D10}"/>
              </a:ext>
            </a:extLst>
          </p:cNvPr>
          <p:cNvSpPr txBox="1">
            <a:spLocks noChangeArrowheads="1"/>
          </p:cNvSpPr>
          <p:nvPr/>
        </p:nvSpPr>
        <p:spPr bwMode="auto">
          <a:xfrm flipH="1">
            <a:off x="8327846" y="2579415"/>
            <a:ext cx="1033463" cy="812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he-IL"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قائد أمامك</a:t>
            </a:r>
            <a:endParaRPr kumimoji="0" lang="he-IL" altLang="he-IL"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 Box 2">
            <a:extLst>
              <a:ext uri="{FF2B5EF4-FFF2-40B4-BE49-F238E27FC236}">
                <a16:creationId xmlns:a16="http://schemas.microsoft.com/office/drawing/2014/main" id="{7A389D8D-E7C3-28E2-C986-9D9F6BB88155}"/>
              </a:ext>
            </a:extLst>
          </p:cNvPr>
          <p:cNvSpPr txBox="1">
            <a:spLocks noChangeArrowheads="1"/>
          </p:cNvSpPr>
          <p:nvPr/>
        </p:nvSpPr>
        <p:spPr bwMode="auto">
          <a:xfrm flipH="1">
            <a:off x="2397545" y="2594979"/>
            <a:ext cx="1041400" cy="812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he-IL"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قائ</a:t>
            </a:r>
            <a:r>
              <a:rPr lang="ar-SA" altLang="he-IL" sz="2400" b="1" dirty="0">
                <a:latin typeface="Calibri" panose="020F0502020204030204" pitchFamily="34" charset="0"/>
                <a:ea typeface="Calibri" panose="020F0502020204030204" pitchFamily="34" charset="0"/>
                <a:cs typeface="Calibri" panose="020F0502020204030204" pitchFamily="34" charset="0"/>
              </a:rPr>
              <a:t>د\ة</a:t>
            </a:r>
            <a:r>
              <a:rPr kumimoji="0" lang="ar-SA" altLang="he-IL"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أمامك</a:t>
            </a:r>
            <a:endParaRPr kumimoji="0" lang="he-IL" altLang="he-IL"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 name="Rectangle 5">
            <a:extLst>
              <a:ext uri="{FF2B5EF4-FFF2-40B4-BE49-F238E27FC236}">
                <a16:creationId xmlns:a16="http://schemas.microsoft.com/office/drawing/2014/main" id="{66BE33FB-4FB1-933F-A979-4DCFACE1C941}"/>
              </a:ext>
              <a:ext uri="{C183D7F6-B498-43B3-948B-1728B52AA6E4}">
                <adec:decorative xmlns:adec="http://schemas.microsoft.com/office/drawing/2017/decorative" val="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5" name="Rectangle 6">
            <a:extLst>
              <a:ext uri="{FF2B5EF4-FFF2-40B4-BE49-F238E27FC236}">
                <a16:creationId xmlns:a16="http://schemas.microsoft.com/office/drawing/2014/main" id="{7DF51AD6-A34D-95EF-0E03-8DA1A08CA2E1}"/>
              </a:ext>
              <a:ext uri="{C183D7F6-B498-43B3-948B-1728B52AA6E4}">
                <adec:decorative xmlns:adec="http://schemas.microsoft.com/office/drawing/2017/decorative" val="1"/>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2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he-IL" sz="22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endParaRPr kumimoji="0" lang="en-US" altLang="he-IL" sz="1800" b="0" i="0" u="none" strike="noStrike" cap="none" normalizeH="0" baseline="0">
              <a:ln>
                <a:noFill/>
              </a:ln>
              <a:solidFill>
                <a:schemeClr val="tx1"/>
              </a:solidFill>
              <a:effectLst/>
              <a:latin typeface="Arial" panose="020B0604020202020204" pitchFamily="34" charset="0"/>
            </a:endParaRPr>
          </a:p>
        </p:txBody>
      </p:sp>
      <p:sp>
        <p:nvSpPr>
          <p:cNvPr id="6" name="Rectangle 7">
            <a:extLst>
              <a:ext uri="{FF2B5EF4-FFF2-40B4-BE49-F238E27FC236}">
                <a16:creationId xmlns:a16="http://schemas.microsoft.com/office/drawing/2014/main" id="{16C5EFA0-1806-B81A-1DF5-A1245FD56E26}"/>
              </a:ext>
              <a:ext uri="{C183D7F6-B498-43B3-948B-1728B52AA6E4}">
                <adec:decorative xmlns:adec="http://schemas.microsoft.com/office/drawing/2017/decorative" val="1"/>
              </a:ext>
            </a:extLst>
          </p:cNvPr>
          <p:cNvSpPr>
            <a:spLocks noChangeArrowheads="1"/>
          </p:cNvSpPr>
          <p:nvPr/>
        </p:nvSpPr>
        <p:spPr bwMode="auto">
          <a:xfrm>
            <a:off x="0" y="4375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7" name="Rectangle 8">
            <a:extLst>
              <a:ext uri="{FF2B5EF4-FFF2-40B4-BE49-F238E27FC236}">
                <a16:creationId xmlns:a16="http://schemas.microsoft.com/office/drawing/2014/main" id="{ADC281FF-4449-83AC-1278-E87C7407C8EB}"/>
              </a:ext>
              <a:ext uri="{C183D7F6-B498-43B3-948B-1728B52AA6E4}">
                <adec:decorative xmlns:adec="http://schemas.microsoft.com/office/drawing/2017/decorative" val="1"/>
              </a:ext>
            </a:extLst>
          </p:cNvPr>
          <p:cNvSpPr>
            <a:spLocks noChangeArrowheads="1"/>
          </p:cNvSpPr>
          <p:nvPr/>
        </p:nvSpPr>
        <p:spPr bwMode="auto">
          <a:xfrm>
            <a:off x="0" y="4375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8" name="Rectangle 9">
            <a:extLst>
              <a:ext uri="{FF2B5EF4-FFF2-40B4-BE49-F238E27FC236}">
                <a16:creationId xmlns:a16="http://schemas.microsoft.com/office/drawing/2014/main" id="{3201BA2C-2C64-4A77-4371-0852C1D4A5AD}"/>
              </a:ext>
              <a:ext uri="{C183D7F6-B498-43B3-948B-1728B52AA6E4}">
                <adec:decorative xmlns:adec="http://schemas.microsoft.com/office/drawing/2017/decorative" val="1"/>
              </a:ext>
            </a:extLst>
          </p:cNvPr>
          <p:cNvSpPr>
            <a:spLocks noChangeArrowheads="1"/>
          </p:cNvSpPr>
          <p:nvPr/>
        </p:nvSpPr>
        <p:spPr bwMode="auto">
          <a:xfrm>
            <a:off x="0" y="8293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9" name="תיבת טקסט 8">
            <a:extLst>
              <a:ext uri="{FF2B5EF4-FFF2-40B4-BE49-F238E27FC236}">
                <a16:creationId xmlns:a16="http://schemas.microsoft.com/office/drawing/2014/main" id="{E20B9124-1BC5-388A-870F-CE46361EC096}"/>
              </a:ext>
            </a:extLst>
          </p:cNvPr>
          <p:cNvSpPr txBox="1"/>
          <p:nvPr/>
        </p:nvSpPr>
        <p:spPr>
          <a:xfrm>
            <a:off x="1724354" y="312191"/>
            <a:ext cx="8743291" cy="584775"/>
          </a:xfrm>
          <a:prstGeom prst="rect">
            <a:avLst/>
          </a:prstGeom>
          <a:noFill/>
        </p:spPr>
        <p:txBody>
          <a:bodyPr wrap="square" rtlCol="1">
            <a:spAutoFit/>
          </a:bodyPr>
          <a:lstStyle/>
          <a:p>
            <a:pPr algn="ctr" defTabSz="609630" rtl="1"/>
            <a:r>
              <a:rPr lang="ar-SA" sz="3200" b="1" dirty="0">
                <a:latin typeface="Calibri" panose="020F0502020204030204" pitchFamily="34" charset="0"/>
                <a:ea typeface="Calibri" panose="020F0502020204030204" pitchFamily="34" charset="0"/>
                <a:cs typeface="Calibri" panose="020F0502020204030204" pitchFamily="34" charset="0"/>
              </a:rPr>
              <a:t>ما هو دورنا كقادة تربويين في هذه الفترة؟</a:t>
            </a:r>
            <a:endParaRPr lang="he-IL" sz="3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795570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2613</TotalTime>
  <Words>422</Words>
  <Application>Microsoft Office PowerPoint</Application>
  <PresentationFormat>מסך רחב</PresentationFormat>
  <Paragraphs>61</Paragraphs>
  <Slides>7</Slides>
  <Notes>7</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7</vt:i4>
      </vt:variant>
    </vt:vector>
  </HeadingPairs>
  <TitlesOfParts>
    <vt:vector size="11" baseType="lpstr">
      <vt:lpstr>Aldhabi</vt:lpstr>
      <vt:lpstr>Arial</vt:lpstr>
      <vt:lpstr>Calibri</vt:lpstr>
      <vt:lpstr>1_Office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hadas cohen</dc:creator>
  <cp:lastModifiedBy>איילת רייך</cp:lastModifiedBy>
  <cp:revision>48</cp:revision>
  <dcterms:created xsi:type="dcterms:W3CDTF">2023-10-24T07:33:22Z</dcterms:created>
  <dcterms:modified xsi:type="dcterms:W3CDTF">2025-02-23T09:34:02Z</dcterms:modified>
</cp:coreProperties>
</file>