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072" r:id="rId2"/>
    <p:sldId id="288" r:id="rId3"/>
    <p:sldId id="3073" r:id="rId4"/>
    <p:sldId id="3074" r:id="rId5"/>
    <p:sldId id="3066" r:id="rId6"/>
    <p:sldId id="3068" r:id="rId7"/>
    <p:sldId id="3069" r:id="rId8"/>
    <p:sldId id="3070" r:id="rId9"/>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A38"/>
    <a:srgbClr val="7E35B5"/>
    <a:srgbClr val="FFD286"/>
    <a:srgbClr val="D8BEEC"/>
    <a:srgbClr val="8E85C3"/>
    <a:srgbClr val="9DB2AF"/>
    <a:srgbClr val="E8D8F4"/>
    <a:srgbClr val="98D8C5"/>
    <a:srgbClr val="31836C"/>
    <a:srgbClr val="B8E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56463" autoAdjust="0"/>
  </p:normalViewPr>
  <p:slideViewPr>
    <p:cSldViewPr snapToGrid="0">
      <p:cViewPr varScale="1">
        <p:scale>
          <a:sx n="31" d="100"/>
          <a:sy n="31" d="100"/>
        </p:scale>
        <p:origin x="96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080E0C8E-0F33-463F-96D5-0CC291C3208C}" type="datetimeFigureOut">
              <a:rPr lang="he-IL" smtClean="0"/>
              <a:t>כ"ה/שבט/תשפ"ה</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7C53375-EFC0-42B6-B04B-488757821916}" type="slidenum">
              <a:rPr lang="he-IL" smtClean="0"/>
              <a:t>‹#›</a:t>
            </a:fld>
            <a:endParaRPr lang="he-IL"/>
          </a:p>
        </p:txBody>
      </p:sp>
    </p:spTree>
    <p:extLst>
      <p:ext uri="{BB962C8B-B14F-4D97-AF65-F5344CB8AC3E}">
        <p14:creationId xmlns:p14="http://schemas.microsoft.com/office/powerpoint/2010/main" val="425528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ar-SA" dirty="0"/>
              <a:t>في هذه الفعالي</a:t>
            </a:r>
            <a:r>
              <a:rPr lang="ar-JO" dirty="0"/>
              <a:t>ّ</a:t>
            </a:r>
            <a:r>
              <a:rPr lang="ar-SA" dirty="0"/>
              <a:t>ة، سنعمل على مساعدة طاقم المعلمين في التعر</a:t>
            </a:r>
            <a:r>
              <a:rPr lang="ar-JO" dirty="0"/>
              <a:t>ّ</a:t>
            </a:r>
            <a:r>
              <a:rPr lang="ar-SA" dirty="0"/>
              <a:t>ف على القدرات القيادي</a:t>
            </a:r>
            <a:r>
              <a:rPr lang="ar-JO" dirty="0"/>
              <a:t>ّ</a:t>
            </a:r>
            <a:r>
              <a:rPr lang="ar-SA" dirty="0"/>
              <a:t>ة الموجودة لديهم</a:t>
            </a:r>
            <a:r>
              <a:rPr lang="ar-JO"/>
              <a:t>.</a:t>
            </a: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22136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D09FABA-6F11-4152-9F65-7E0FE3E5FE2E}"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236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نوز</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 </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لكلّ مشارك  \ة </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حامل مفاتيح/علبة هدايا يمكنهم من خلالها حفظ البطاقات التي تم اختيارها.</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المرحلة الأولى: يختار كل</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فرد ثلاثة قوى قيادي</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ة يشعر أن</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ه يمتلكها في الوقت الحالي.</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المرحلة الثانية: يختار كل</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فرد القو</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ة التي يرغب في منحها للمعلم\ة الذي\ التي على يمينه كهدية يمكن أن تساعده في هذه الفترة.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المرحلة الثالثة: يختار كل فرد القو</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ة التي يرغب في تعزيزها.</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نهاية</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الفعالية</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،نطرح السؤال: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ماذا تحق</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ق لكم من خلال ال</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فعاليّة</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سنسلط الضوء على قو</a:t>
            </a:r>
            <a:r>
              <a:rPr kumimoji="0" lang="ar-JO"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ar-SA"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ة المشاركة والتعاون وسنناقش دورهم كقادة</a:t>
            </a:r>
          </a:p>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3</a:t>
            </a:fld>
            <a:endParaRPr lang="he-IL"/>
          </a:p>
        </p:txBody>
      </p:sp>
    </p:spTree>
    <p:extLst>
      <p:ext uri="{BB962C8B-B14F-4D97-AF65-F5344CB8AC3E}">
        <p14:creationId xmlns:p14="http://schemas.microsoft.com/office/powerpoint/2010/main" val="33969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5</a:t>
            </a:fld>
            <a:endParaRPr lang="he-IL"/>
          </a:p>
        </p:txBody>
      </p:sp>
    </p:spTree>
    <p:extLst>
      <p:ext uri="{BB962C8B-B14F-4D97-AF65-F5344CB8AC3E}">
        <p14:creationId xmlns:p14="http://schemas.microsoft.com/office/powerpoint/2010/main" val="82433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6</a:t>
            </a:fld>
            <a:endParaRPr lang="he-IL"/>
          </a:p>
        </p:txBody>
      </p:sp>
    </p:spTree>
    <p:extLst>
      <p:ext uri="{BB962C8B-B14F-4D97-AF65-F5344CB8AC3E}">
        <p14:creationId xmlns:p14="http://schemas.microsoft.com/office/powerpoint/2010/main" val="384721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7</a:t>
            </a:fld>
            <a:endParaRPr lang="he-IL"/>
          </a:p>
        </p:txBody>
      </p:sp>
    </p:spTree>
    <p:extLst>
      <p:ext uri="{BB962C8B-B14F-4D97-AF65-F5344CB8AC3E}">
        <p14:creationId xmlns:p14="http://schemas.microsoft.com/office/powerpoint/2010/main" val="29247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7C53375-EFC0-42B6-B04B-488757821916}" type="slidenum">
              <a:rPr lang="he-IL" smtClean="0"/>
              <a:t>8</a:t>
            </a:fld>
            <a:endParaRPr lang="he-IL"/>
          </a:p>
        </p:txBody>
      </p:sp>
    </p:spTree>
    <p:extLst>
      <p:ext uri="{BB962C8B-B14F-4D97-AF65-F5344CB8AC3E}">
        <p14:creationId xmlns:p14="http://schemas.microsoft.com/office/powerpoint/2010/main" val="153418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75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36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480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31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64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709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84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306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982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659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870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565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749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9"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Google Shape;121;p15">
            <a:extLst>
              <a:ext uri="{FF2B5EF4-FFF2-40B4-BE49-F238E27FC236}">
                <a16:creationId xmlns:a16="http://schemas.microsoft.com/office/drawing/2014/main" id="{2679F65A-8AF3-7D95-99D9-317EBBFC685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 uri="{C183D7F6-B498-43B3-948B-1728B52AA6E4}">
                <adec:decorative xmlns:adec="http://schemas.microsoft.com/office/drawing/2017/decorative" val="1"/>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5" name="Google Shape;127;p15">
            <a:extLst>
              <a:ext uri="{FF2B5EF4-FFF2-40B4-BE49-F238E27FC236}">
                <a16:creationId xmlns:a16="http://schemas.microsoft.com/office/drawing/2014/main" id="{1DF68F69-7E62-82AD-5132-48250B4CEA6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577826" y="300760"/>
            <a:ext cx="2141984" cy="1023173"/>
          </a:xfrm>
          <a:prstGeom prst="rect">
            <a:avLst/>
          </a:prstGeom>
          <a:noFill/>
          <a:ln>
            <a:noFill/>
          </a:ln>
        </p:spPr>
      </p:pic>
      <p:pic>
        <p:nvPicPr>
          <p:cNvPr id="6" name="תמונה 5">
            <a:extLst>
              <a:ext uri="{FF2B5EF4-FFF2-40B4-BE49-F238E27FC236}">
                <a16:creationId xmlns:a16="http://schemas.microsoft.com/office/drawing/2014/main" id="{CC97B4A4-0067-0DD3-A926-BB2AEF68F163}"/>
              </a:ext>
              <a:ext uri="{C183D7F6-B498-43B3-948B-1728B52AA6E4}">
                <adec:decorative xmlns:adec="http://schemas.microsoft.com/office/drawing/2017/decorative" val="1"/>
              </a:ext>
            </a:extLst>
          </p:cNvPr>
          <p:cNvPicPr>
            <a:picLocks noChangeAspect="1"/>
          </p:cNvPicPr>
          <p:nvPr/>
        </p:nvPicPr>
        <p:blipFill>
          <a:blip r:embed="rId5">
            <a:clrChange>
              <a:clrFrom>
                <a:srgbClr val="FFFBF8"/>
              </a:clrFrom>
              <a:clrTo>
                <a:srgbClr val="FFFBF8">
                  <a:alpha val="0"/>
                </a:srgbClr>
              </a:clrTo>
            </a:clrChange>
          </a:blip>
          <a:stretch>
            <a:fillRect/>
          </a:stretch>
        </p:blipFill>
        <p:spPr>
          <a:xfrm>
            <a:off x="3735075" y="-587928"/>
            <a:ext cx="4716275" cy="4716275"/>
          </a:xfrm>
          <a:prstGeom prst="rect">
            <a:avLst/>
          </a:prstGeom>
        </p:spPr>
      </p:pic>
      <p:pic>
        <p:nvPicPr>
          <p:cNvPr id="7" name="תמונה 6">
            <a:extLst>
              <a:ext uri="{FF2B5EF4-FFF2-40B4-BE49-F238E27FC236}">
                <a16:creationId xmlns:a16="http://schemas.microsoft.com/office/drawing/2014/main" id="{584D8E5A-3EB0-D637-62A5-C7041D4823A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85600" y="590740"/>
            <a:ext cx="2359860" cy="712956"/>
          </a:xfrm>
          <a:prstGeom prst="rect">
            <a:avLst/>
          </a:prstGeom>
          <a:ln>
            <a:noFill/>
          </a:ln>
        </p:spPr>
      </p:pic>
      <p:sp>
        <p:nvSpPr>
          <p:cNvPr id="5" name="תיבת טקסט 4">
            <a:extLst>
              <a:ext uri="{FF2B5EF4-FFF2-40B4-BE49-F238E27FC236}">
                <a16:creationId xmlns:a16="http://schemas.microsoft.com/office/drawing/2014/main" id="{C13FDCAF-BE94-2E74-C8F2-6C218B57A6AE}"/>
              </a:ext>
            </a:extLst>
          </p:cNvPr>
          <p:cNvSpPr txBox="1"/>
          <p:nvPr/>
        </p:nvSpPr>
        <p:spPr>
          <a:xfrm>
            <a:off x="5626192" y="5785935"/>
            <a:ext cx="6093618" cy="584775"/>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الطاقم التربويّ</a:t>
            </a:r>
          </a:p>
        </p:txBody>
      </p:sp>
      <p:sp>
        <p:nvSpPr>
          <p:cNvPr id="16" name="כותרת משנה 2">
            <a:extLst>
              <a:ext uri="{FF2B5EF4-FFF2-40B4-BE49-F238E27FC236}">
                <a16:creationId xmlns:a16="http://schemas.microsoft.com/office/drawing/2014/main" id="{F9657573-CD58-BDF6-721D-2498525F8CE2}"/>
              </a:ext>
            </a:extLst>
          </p:cNvPr>
          <p:cNvSpPr txBox="1">
            <a:spLocks/>
          </p:cNvSpPr>
          <p:nvPr/>
        </p:nvSpPr>
        <p:spPr>
          <a:xfrm>
            <a:off x="2204219" y="4974104"/>
            <a:ext cx="7777986" cy="1181590"/>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lang="ar-JO" sz="4000" b="1" dirty="0">
                <a:solidFill>
                  <a:srgbClr val="5B7496"/>
                </a:solidFill>
                <a:latin typeface="Calibri" panose="020F0502020204030204" pitchFamily="34" charset="0"/>
                <a:cs typeface="Calibri" panose="020F0502020204030204" pitchFamily="34" charset="0"/>
              </a:rPr>
              <a:t>قواي الذاتيّة</a:t>
            </a:r>
            <a:endParaRPr kumimoji="0" lang="he-IL" sz="4000" b="1" i="0" u="none" strike="noStrike" kern="1200" cap="none" spc="0" normalizeH="0" baseline="0" noProof="0" dirty="0">
              <a:ln>
                <a:noFill/>
              </a:ln>
              <a:solidFill>
                <a:srgbClr val="5B7496"/>
              </a:solidFill>
              <a:effectLst/>
              <a:uLnTx/>
              <a:uFillTx/>
              <a:latin typeface="Calibri" panose="020F0502020204030204" pitchFamily="34" charset="0"/>
              <a:ea typeface="+mn-ea"/>
              <a:cs typeface="Calibri" panose="020F0502020204030204" pitchFamily="34" charset="0"/>
            </a:endParaRP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ar-SA"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أدوات لتعزيز القوى وإدارة محادثة عاطفيّة</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ar-SA"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للطلاب والطواقم التربويّة </a:t>
            </a:r>
            <a:endPar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7" name="Google Shape;121;p15">
            <a:extLst>
              <a:ext uri="{FF2B5EF4-FFF2-40B4-BE49-F238E27FC236}">
                <a16:creationId xmlns:a16="http://schemas.microsoft.com/office/drawing/2014/main" id="{326815BF-EA52-5517-7B58-B57ED1064288}"/>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6095" y="100885"/>
            <a:ext cx="735140" cy="844884"/>
          </a:xfrm>
          <a:prstGeom prst="rect">
            <a:avLst/>
          </a:prstGeom>
          <a:noFill/>
          <a:ln>
            <a:noFill/>
          </a:ln>
        </p:spPr>
      </p:pic>
      <p:sp>
        <p:nvSpPr>
          <p:cNvPr id="8" name="Google Shape;122;p15">
            <a:extLst>
              <a:ext uri="{FF2B5EF4-FFF2-40B4-BE49-F238E27FC236}">
                <a16:creationId xmlns:a16="http://schemas.microsoft.com/office/drawing/2014/main" id="{C0508AE0-1B32-4852-2007-CA08A1E583C2}"/>
              </a:ext>
              <a:ext uri="{C183D7F6-B498-43B3-948B-1728B52AA6E4}">
                <adec:decorative xmlns:adec="http://schemas.microsoft.com/office/drawing/2017/decorative" val="1"/>
              </a:ext>
            </a:extLst>
          </p:cNvPr>
          <p:cNvSpPr/>
          <p:nvPr/>
        </p:nvSpPr>
        <p:spPr>
          <a:xfrm>
            <a:off x="-102068" y="790600"/>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46"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Google Shape;127;p15">
            <a:extLst>
              <a:ext uri="{FF2B5EF4-FFF2-40B4-BE49-F238E27FC236}">
                <a16:creationId xmlns:a16="http://schemas.microsoft.com/office/drawing/2014/main" id="{DC1097BA-5B40-3E72-69F5-10BD2EF34EED}"/>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941081" y="-77405"/>
            <a:ext cx="2141984" cy="1023173"/>
          </a:xfrm>
          <a:prstGeom prst="rect">
            <a:avLst/>
          </a:prstGeom>
          <a:noFill/>
          <a:ln>
            <a:noFill/>
          </a:ln>
        </p:spPr>
      </p:pic>
      <p:sp>
        <p:nvSpPr>
          <p:cNvPr id="16" name="Freeform 5">
            <a:extLst>
              <a:ext uri="{FF2B5EF4-FFF2-40B4-BE49-F238E27FC236}">
                <a16:creationId xmlns:a16="http://schemas.microsoft.com/office/drawing/2014/main" id="{E21FE69A-CD36-1E17-8639-A1CBD228DA63}"/>
              </a:ext>
              <a:ext uri="{C183D7F6-B498-43B3-948B-1728B52AA6E4}">
                <adec:decorative xmlns:adec="http://schemas.microsoft.com/office/drawing/2017/decorative" val="1"/>
              </a:ext>
            </a:extLst>
          </p:cNvPr>
          <p:cNvSpPr/>
          <p:nvPr/>
        </p:nvSpPr>
        <p:spPr>
          <a:xfrm rot="-472001">
            <a:off x="9255632" y="4524623"/>
            <a:ext cx="3073005" cy="1818248"/>
          </a:xfrm>
          <a:custGeom>
            <a:avLst/>
            <a:gdLst/>
            <a:ahLst/>
            <a:cxnLst/>
            <a:rect l="l" t="t" r="r" b="b"/>
            <a:pathLst>
              <a:path w="7850769" h="3336577">
                <a:moveTo>
                  <a:pt x="0" y="0"/>
                </a:moveTo>
                <a:lnTo>
                  <a:pt x="7850769" y="0"/>
                </a:lnTo>
                <a:lnTo>
                  <a:pt x="7850769" y="3336577"/>
                </a:lnTo>
                <a:lnTo>
                  <a:pt x="0" y="3336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7" name="Freeform 6">
            <a:extLst>
              <a:ext uri="{FF2B5EF4-FFF2-40B4-BE49-F238E27FC236}">
                <a16:creationId xmlns:a16="http://schemas.microsoft.com/office/drawing/2014/main" id="{C3CC9686-8FAF-DA44-A071-56CB38294134}"/>
              </a:ext>
              <a:ext uri="{C183D7F6-B498-43B3-948B-1728B52AA6E4}">
                <adec:decorative xmlns:adec="http://schemas.microsoft.com/office/drawing/2017/decorative" val="1"/>
              </a:ext>
            </a:extLst>
          </p:cNvPr>
          <p:cNvSpPr/>
          <p:nvPr/>
        </p:nvSpPr>
        <p:spPr>
          <a:xfrm rot="-2143719" flipH="1">
            <a:off x="-658899" y="-290684"/>
            <a:ext cx="5026774" cy="2136379"/>
          </a:xfrm>
          <a:custGeom>
            <a:avLst/>
            <a:gdLst/>
            <a:ahLst/>
            <a:cxnLst/>
            <a:rect l="l" t="t" r="r" b="b"/>
            <a:pathLst>
              <a:path w="7540161" h="3204568">
                <a:moveTo>
                  <a:pt x="7540161" y="0"/>
                </a:moveTo>
                <a:lnTo>
                  <a:pt x="0" y="0"/>
                </a:lnTo>
                <a:lnTo>
                  <a:pt x="0" y="3204569"/>
                </a:lnTo>
                <a:lnTo>
                  <a:pt x="7540161" y="3204569"/>
                </a:lnTo>
                <a:lnTo>
                  <a:pt x="75401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8" name="Freeform 7">
            <a:extLst>
              <a:ext uri="{FF2B5EF4-FFF2-40B4-BE49-F238E27FC236}">
                <a16:creationId xmlns:a16="http://schemas.microsoft.com/office/drawing/2014/main" id="{FB64B4B4-459A-2029-FCD9-A0C8739F0556}"/>
              </a:ext>
              <a:ext uri="{C183D7F6-B498-43B3-948B-1728B52AA6E4}">
                <adec:decorative xmlns:adec="http://schemas.microsoft.com/office/drawing/2017/decorative" val="1"/>
              </a:ext>
            </a:extLst>
          </p:cNvPr>
          <p:cNvSpPr/>
          <p:nvPr/>
        </p:nvSpPr>
        <p:spPr>
          <a:xfrm rot="-472001">
            <a:off x="8085840" y="6280896"/>
            <a:ext cx="1414450" cy="1134037"/>
          </a:xfrm>
          <a:custGeom>
            <a:avLst/>
            <a:gdLst/>
            <a:ahLst/>
            <a:cxnLst/>
            <a:rect l="l" t="t" r="r" b="b"/>
            <a:pathLst>
              <a:path w="7850769" h="3336577">
                <a:moveTo>
                  <a:pt x="0" y="0"/>
                </a:moveTo>
                <a:lnTo>
                  <a:pt x="7850768" y="0"/>
                </a:lnTo>
                <a:lnTo>
                  <a:pt x="7850768" y="3336576"/>
                </a:lnTo>
                <a:lnTo>
                  <a:pt x="0" y="33365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r" defTabSz="914446"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0" name="תמונה 9">
            <a:extLst>
              <a:ext uri="{FF2B5EF4-FFF2-40B4-BE49-F238E27FC236}">
                <a16:creationId xmlns:a16="http://schemas.microsoft.com/office/drawing/2014/main" id="{B7731E5E-D2CD-7829-24DC-57ED1C2D66B6}"/>
              </a:ext>
              <a:ext uri="{C183D7F6-B498-43B3-948B-1728B52AA6E4}">
                <adec:decorative xmlns:adec="http://schemas.microsoft.com/office/drawing/2017/decorative" val="1"/>
              </a:ext>
            </a:extLst>
          </p:cNvPr>
          <p:cNvPicPr>
            <a:picLocks noChangeAspect="1"/>
          </p:cNvPicPr>
          <p:nvPr/>
        </p:nvPicPr>
        <p:blipFill>
          <a:blip r:embed="rId8">
            <a:clrChange>
              <a:clrFrom>
                <a:srgbClr val="FFFBF8"/>
              </a:clrFrom>
              <a:clrTo>
                <a:srgbClr val="FFFBF8">
                  <a:alpha val="0"/>
                </a:srgbClr>
              </a:clrTo>
            </a:clrChange>
          </a:blip>
          <a:stretch>
            <a:fillRect/>
          </a:stretch>
        </p:blipFill>
        <p:spPr>
          <a:xfrm>
            <a:off x="4256970" y="-1053213"/>
            <a:ext cx="4378178" cy="4378178"/>
          </a:xfrm>
          <a:prstGeom prst="rect">
            <a:avLst/>
          </a:prstGeom>
        </p:spPr>
      </p:pic>
      <p:sp>
        <p:nvSpPr>
          <p:cNvPr id="4" name="תיבת טקסט 3">
            <a:extLst>
              <a:ext uri="{FF2B5EF4-FFF2-40B4-BE49-F238E27FC236}">
                <a16:creationId xmlns:a16="http://schemas.microsoft.com/office/drawing/2014/main" id="{025D98C8-E582-8A9A-586E-B4CA9237B38F}"/>
              </a:ext>
            </a:extLst>
          </p:cNvPr>
          <p:cNvSpPr txBox="1"/>
          <p:nvPr/>
        </p:nvSpPr>
        <p:spPr>
          <a:xfrm>
            <a:off x="720442" y="1837451"/>
            <a:ext cx="10707459" cy="3246786"/>
          </a:xfrm>
          <a:prstGeom prst="rect">
            <a:avLst/>
          </a:prstGeom>
          <a:noFill/>
        </p:spPr>
        <p:txBody>
          <a:bodyPr wrap="square">
            <a:spAutoFit/>
          </a:bodyPr>
          <a:lstStyle/>
          <a:p>
            <a:pPr marL="0" marR="0" lvl="0" indent="0" algn="r" defTabSz="914446" rtl="1" eaLnBrk="1" fontAlgn="auto" latinLnBrk="0" hangingPunct="1">
              <a:lnSpc>
                <a:spcPct val="107000"/>
              </a:lnSpc>
              <a:spcBef>
                <a:spcPts val="0"/>
              </a:spcBef>
              <a:spcAft>
                <a:spcPts val="800"/>
              </a:spcAft>
              <a:buClrTx/>
              <a:buSzTx/>
              <a:buFontTx/>
              <a:buNone/>
              <a:tabLst/>
              <a:defRPr/>
            </a:pPr>
            <a:r>
              <a:rPr kumimoji="0" lang="ar-J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المخزون،</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ar-J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الذي سيتمّ بناؤه تدريجيًا، يظهر في موقع" شيفي "- </a:t>
            </a:r>
            <a:r>
              <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בשפ"ינט</a:t>
            </a:r>
            <a:r>
              <a:rPr kumimoji="0" lang="ar-J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حيث ستجرى الحتلنات فيه خلال هذه الفترة، ليتسنّى لكم الحصول على آليات إضافيّة لدعم الحصانة النفسيّة الشخصيّة والجماعيّة. بمساعدة أدوات الحوار، الفعاليات والأفكار المهنيّة المدرجة فيه، يمكنكم تشجيع طواقم المعلمين والطلّاب على المشاركة بالتجارب التي يختبرونها في ظل الأوضاع الراهنة، على استمداد الدّعم ومنحه، معالجة ما يعتريهم من مشاعر وأحاسيس، وتوسيع مخزون قوى المواجهة.</a:t>
            </a:r>
          </a:p>
          <a:p>
            <a:pPr marL="0" marR="0" lvl="0" indent="0" algn="r" defTabSz="914446" rtl="1" eaLnBrk="1" fontAlgn="auto" latinLnBrk="0" hangingPunct="1">
              <a:lnSpc>
                <a:spcPct val="107000"/>
              </a:lnSpc>
              <a:spcBef>
                <a:spcPts val="0"/>
              </a:spcBef>
              <a:spcAft>
                <a:spcPts val="800"/>
              </a:spcAft>
              <a:buClrTx/>
              <a:buSzTx/>
              <a:buFontTx/>
              <a:buNone/>
              <a:tabLst/>
              <a:defRPr/>
            </a:pPr>
            <a:r>
              <a:rPr kumimoji="0" lang="he-IL"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ar-JO"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اللُّحمة الاجتماعيّة" والعلاقات البين- شخصيّة، تساهم في دعم الرفاهيّة النفسيّة ، في فترة يتزايد خلالها عدد الطلّاب والمعلّمين الذين يحتاجون لتلبية الاحتياجات العاطفيّة، كلّ تدخّل سواء على مستوى المجموعة أو  الصفّ من شأنه المساهمة في دعم الرفاهيّة النفسيّة، وتعزيز موارد المواجهة .</a:t>
            </a:r>
          </a:p>
          <a:p>
            <a:pPr marL="0" marR="0" lvl="0" indent="0" algn="r" defTabSz="914446" rtl="1" eaLnBrk="1" fontAlgn="auto" latinLnBrk="0" hangingPunct="1">
              <a:lnSpc>
                <a:spcPct val="107000"/>
              </a:lnSpc>
              <a:spcBef>
                <a:spcPts val="0"/>
              </a:spcBef>
              <a:spcAft>
                <a:spcPts val="800"/>
              </a:spcAft>
              <a:buClrTx/>
              <a:buSzTx/>
              <a:buFontTx/>
              <a:buNone/>
              <a:tabLst/>
              <a:defRPr/>
            </a:pPr>
            <a:r>
              <a:rPr kumimoji="0" lang="ar-JO"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نؤكّد على أهميّة مراعاة احتياجات الطلّاب، لدى اختيار  أدوات الحوار. يمكن دمج أدوات الحوار العاطفيّ خلال الدروس في المواضيع التعليميّة المختلفة. </a:t>
            </a:r>
            <a:endParaRPr kumimoji="0" lang="he-IL"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כותרת 1">
            <a:extLst>
              <a:ext uri="{FF2B5EF4-FFF2-40B4-BE49-F238E27FC236}">
                <a16:creationId xmlns:a16="http://schemas.microsoft.com/office/drawing/2014/main" id="{BAF06D2E-8328-361D-24DD-D1B23421C063}"/>
              </a:ext>
            </a:extLst>
          </p:cNvPr>
          <p:cNvSpPr txBox="1">
            <a:spLocks/>
          </p:cNvSpPr>
          <p:nvPr/>
        </p:nvSpPr>
        <p:spPr>
          <a:xfrm>
            <a:off x="2163096" y="1312985"/>
            <a:ext cx="7865808" cy="447061"/>
          </a:xfrm>
          <a:prstGeom prst="rect">
            <a:avLst/>
          </a:prstGeom>
        </p:spPr>
        <p:txBody>
          <a:bodyPr anchor="ct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60" rtl="1" eaLnBrk="1" fontAlgn="auto" latinLnBrk="0" hangingPunct="1">
              <a:lnSpc>
                <a:spcPct val="100000"/>
              </a:lnSpc>
              <a:spcBef>
                <a:spcPct val="0"/>
              </a:spcBef>
              <a:spcAft>
                <a:spcPts val="0"/>
              </a:spcAft>
              <a:buClrTx/>
              <a:buSzTx/>
              <a:buFontTx/>
              <a:buNone/>
              <a:tabLst/>
              <a:defRPr/>
            </a:pPr>
            <a:r>
              <a:rPr kumimoji="0" lang="ar-JO" sz="2400" b="0" i="1"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 وإذ نستمدّ القوّة " </a:t>
            </a:r>
            <a:endParaRPr kumimoji="0" lang="he-IL" sz="2400" b="0" i="1"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sp>
        <p:nvSpPr>
          <p:cNvPr id="20" name="אליפסה 19">
            <a:extLst>
              <a:ext uri="{FF2B5EF4-FFF2-40B4-BE49-F238E27FC236}">
                <a16:creationId xmlns:a16="http://schemas.microsoft.com/office/drawing/2014/main" id="{E4646CE9-49B7-F3C0-475C-27F100866940}"/>
              </a:ext>
            </a:extLst>
          </p:cNvPr>
          <p:cNvSpPr/>
          <p:nvPr/>
        </p:nvSpPr>
        <p:spPr>
          <a:xfrm>
            <a:off x="5621098" y="1"/>
            <a:ext cx="1542007" cy="42117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46" rtl="1" eaLnBrk="1" fontAlgn="auto" latinLnBrk="0" hangingPunct="1">
              <a:lnSpc>
                <a:spcPct val="100000"/>
              </a:lnSpc>
              <a:spcBef>
                <a:spcPts val="0"/>
              </a:spcBef>
              <a:spcAft>
                <a:spcPts val="0"/>
              </a:spcAft>
              <a:buClrTx/>
              <a:buSzTx/>
              <a:buFontTx/>
              <a:buNone/>
              <a:tabLst/>
              <a:defRPr/>
            </a:pPr>
            <a:r>
              <a:rPr kumimoji="0" lang="ar-JO" sz="1800" b="0" i="0" u="none" strike="noStrike" kern="1200" cap="none" spc="0" normalizeH="0" baseline="0" noProof="0" dirty="0">
                <a:ln>
                  <a:noFill/>
                </a:ln>
                <a:solidFill>
                  <a:prstClr val="black">
                    <a:lumMod val="50000"/>
                    <a:lumOff val="50000"/>
                  </a:prstClr>
                </a:solidFill>
                <a:effectLst/>
                <a:uLnTx/>
                <a:uFillTx/>
                <a:latin typeface="Aldhabi" panose="01000000000000000000" pitchFamily="2" charset="-78"/>
                <a:ea typeface="+mn-ea"/>
                <a:cs typeface="Aldhabi" panose="01000000000000000000" pitchFamily="2" charset="-78"/>
              </a:rPr>
              <a:t>مخازن القوّة </a:t>
            </a:r>
            <a:endParaRPr kumimoji="0" lang="he-IL" sz="1800" b="0" i="0" u="none" strike="noStrike" kern="1200" cap="none" spc="0" normalizeH="0" baseline="0" noProof="0" dirty="0">
              <a:ln>
                <a:noFill/>
              </a:ln>
              <a:solidFill>
                <a:prstClr val="black">
                  <a:lumMod val="50000"/>
                  <a:lumOff val="50000"/>
                </a:prstClr>
              </a:solidFill>
              <a:effectLst/>
              <a:uLnTx/>
              <a:uFillTx/>
              <a:latin typeface="Aldhabi" panose="01000000000000000000" pitchFamily="2" charset="-78"/>
              <a:ea typeface="+mn-ea"/>
              <a:cs typeface="Arial" panose="020B0604020202020204" pitchFamily="34" charset="0"/>
            </a:endParaRPr>
          </a:p>
        </p:txBody>
      </p:sp>
    </p:spTree>
    <p:extLst>
      <p:ext uri="{BB962C8B-B14F-4D97-AF65-F5344CB8AC3E}">
        <p14:creationId xmlns:p14="http://schemas.microsoft.com/office/powerpoint/2010/main" val="149543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תמונה 1" descr="תמונה שמכילה סרט מצויר, אומנות קליפיפם, איור, ציור&#10;&#10;התיאור נוצר באופן אוטומטי">
            <a:extLst>
              <a:ext uri="{FF2B5EF4-FFF2-40B4-BE49-F238E27FC236}">
                <a16:creationId xmlns:a16="http://schemas.microsoft.com/office/drawing/2014/main" id="{026D37E5-CC6A-ACB5-9A0D-822098449DE0}"/>
              </a:ext>
            </a:extLst>
          </p:cNvPr>
          <p:cNvPicPr>
            <a:picLocks noChangeAspect="1"/>
          </p:cNvPicPr>
          <p:nvPr/>
        </p:nvPicPr>
        <p:blipFill>
          <a:blip r:embed="rId3"/>
          <a:srcRect t="19"/>
          <a:stretch/>
        </p:blipFill>
        <p:spPr>
          <a:xfrm>
            <a:off x="-119901" y="0"/>
            <a:ext cx="12191980" cy="6856718"/>
          </a:xfrm>
          <a:prstGeom prst="rect">
            <a:avLst/>
          </a:prstGeom>
        </p:spPr>
      </p:pic>
    </p:spTree>
    <p:extLst>
      <p:ext uri="{BB962C8B-B14F-4D97-AF65-F5344CB8AC3E}">
        <p14:creationId xmlns:p14="http://schemas.microsoft.com/office/powerpoint/2010/main" val="146390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תמונה 1" descr="תמונה שמכילה אומנות קליפיפם, סרט מצויר, איור, גרפיקה&#10;&#10;התיאור נוצר באופן אוטומטי">
            <a:extLst>
              <a:ext uri="{FF2B5EF4-FFF2-40B4-BE49-F238E27FC236}">
                <a16:creationId xmlns:a16="http://schemas.microsoft.com/office/drawing/2014/main" id="{97FFC440-4F40-D652-DE3C-B31E6710E92D}"/>
              </a:ext>
            </a:extLst>
          </p:cNvPr>
          <p:cNvPicPr>
            <a:picLocks noChangeAspect="1"/>
          </p:cNvPicPr>
          <p:nvPr/>
        </p:nvPicPr>
        <p:blipFill>
          <a:blip r:embed="rId2"/>
          <a:srcRect t="19"/>
          <a:stretch/>
        </p:blipFill>
        <p:spPr>
          <a:xfrm>
            <a:off x="20" y="119922"/>
            <a:ext cx="12191980" cy="6856718"/>
          </a:xfrm>
          <a:prstGeom prst="rect">
            <a:avLst/>
          </a:prstGeom>
        </p:spPr>
      </p:pic>
    </p:spTree>
    <p:extLst>
      <p:ext uri="{BB962C8B-B14F-4D97-AF65-F5344CB8AC3E}">
        <p14:creationId xmlns:p14="http://schemas.microsoft.com/office/powerpoint/2010/main" val="292872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37BD607-56CD-DD34-81AD-A5EA89413BA4}"/>
              </a:ext>
            </a:extLst>
          </p:cNvPr>
          <p:cNvPicPr>
            <a:picLocks noChangeAspect="1"/>
          </p:cNvPicPr>
          <p:nvPr/>
        </p:nvPicPr>
        <p:blipFill>
          <a:blip r:embed="rId3"/>
          <a:stretch>
            <a:fillRect/>
          </a:stretch>
        </p:blipFill>
        <p:spPr>
          <a:xfrm>
            <a:off x="772125" y="0"/>
            <a:ext cx="9797143" cy="6858000"/>
          </a:xfrm>
          <a:prstGeom prst="rect">
            <a:avLst/>
          </a:prstGeom>
        </p:spPr>
      </p:pic>
      <p:sp>
        <p:nvSpPr>
          <p:cNvPr id="2" name="אליפסה 1">
            <a:extLst>
              <a:ext uri="{FF2B5EF4-FFF2-40B4-BE49-F238E27FC236}">
                <a16:creationId xmlns:a16="http://schemas.microsoft.com/office/drawing/2014/main" id="{E0837000-D054-41CB-7334-F9DDF38332F4}"/>
              </a:ext>
            </a:extLst>
          </p:cNvPr>
          <p:cNvSpPr/>
          <p:nvPr/>
        </p:nvSpPr>
        <p:spPr>
          <a:xfrm>
            <a:off x="7915041" y="1180214"/>
            <a:ext cx="2083981" cy="153463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المشاركة بما أشعر</a:t>
            </a:r>
            <a:endParaRPr lang="he-IL" sz="2400" b="1" dirty="0">
              <a:latin typeface="+mj-lt"/>
              <a:cs typeface="+mj-cs"/>
            </a:endParaRPr>
          </a:p>
        </p:txBody>
      </p:sp>
      <p:sp>
        <p:nvSpPr>
          <p:cNvPr id="3" name="אליפסה 2">
            <a:extLst>
              <a:ext uri="{FF2B5EF4-FFF2-40B4-BE49-F238E27FC236}">
                <a16:creationId xmlns:a16="http://schemas.microsoft.com/office/drawing/2014/main" id="{AB0FFB3F-E15F-8BFF-0C95-F66E5A48146F}"/>
              </a:ext>
            </a:extLst>
          </p:cNvPr>
          <p:cNvSpPr/>
          <p:nvPr/>
        </p:nvSpPr>
        <p:spPr>
          <a:xfrm>
            <a:off x="4433777" y="723013"/>
            <a:ext cx="2402958" cy="153463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التعامل مع الصراعات</a:t>
            </a:r>
            <a:endParaRPr lang="he-IL" sz="2400" b="1" dirty="0">
              <a:latin typeface="+mj-lt"/>
              <a:cs typeface="+mj-cs"/>
            </a:endParaRPr>
          </a:p>
        </p:txBody>
      </p:sp>
      <p:sp>
        <p:nvSpPr>
          <p:cNvPr id="7" name="אליפסה 6">
            <a:extLst>
              <a:ext uri="{FF2B5EF4-FFF2-40B4-BE49-F238E27FC236}">
                <a16:creationId xmlns:a16="http://schemas.microsoft.com/office/drawing/2014/main" id="{05D12E83-79A0-A331-D1EA-CFCD10B4D140}"/>
              </a:ext>
            </a:extLst>
          </p:cNvPr>
          <p:cNvSpPr/>
          <p:nvPr/>
        </p:nvSpPr>
        <p:spPr>
          <a:xfrm>
            <a:off x="1505774" y="1449575"/>
            <a:ext cx="1715892"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المرونة</a:t>
            </a:r>
            <a:endParaRPr lang="he-IL" sz="2400" b="1" dirty="0">
              <a:latin typeface="+mj-lt"/>
              <a:cs typeface="+mj-cs"/>
            </a:endParaRPr>
          </a:p>
        </p:txBody>
      </p:sp>
      <p:sp>
        <p:nvSpPr>
          <p:cNvPr id="8" name="אליפסה 7">
            <a:extLst>
              <a:ext uri="{FF2B5EF4-FFF2-40B4-BE49-F238E27FC236}">
                <a16:creationId xmlns:a16="http://schemas.microsoft.com/office/drawing/2014/main" id="{BE40F495-A1EC-1F20-E5C4-D284BEB082AF}"/>
              </a:ext>
            </a:extLst>
          </p:cNvPr>
          <p:cNvSpPr/>
          <p:nvPr/>
        </p:nvSpPr>
        <p:spPr>
          <a:xfrm>
            <a:off x="7793651" y="4295554"/>
            <a:ext cx="2326759" cy="153463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الاهتمام بالآخرين</a:t>
            </a:r>
            <a:endParaRPr lang="he-IL" sz="2400" b="1" dirty="0">
              <a:latin typeface="+mj-lt"/>
              <a:cs typeface="+mj-cs"/>
            </a:endParaRPr>
          </a:p>
        </p:txBody>
      </p:sp>
      <p:sp>
        <p:nvSpPr>
          <p:cNvPr id="9" name="אליפסה 8">
            <a:extLst>
              <a:ext uri="{FF2B5EF4-FFF2-40B4-BE49-F238E27FC236}">
                <a16:creationId xmlns:a16="http://schemas.microsoft.com/office/drawing/2014/main" id="{B46C6161-61C9-4FC2-DA14-6D84DC8F1098}"/>
              </a:ext>
            </a:extLst>
          </p:cNvPr>
          <p:cNvSpPr/>
          <p:nvPr/>
        </p:nvSpPr>
        <p:spPr>
          <a:xfrm>
            <a:off x="4501117" y="4419602"/>
            <a:ext cx="2326759" cy="136096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مواجهة التحد</a:t>
            </a:r>
            <a:r>
              <a:rPr lang="ar-JO" sz="2400" b="1" dirty="0">
                <a:ln w="0"/>
                <a:solidFill>
                  <a:schemeClr val="tx1"/>
                </a:solidFill>
                <a:effectLst>
                  <a:outerShdw blurRad="38100" dist="19050" dir="2700000" algn="tl" rotWithShape="0">
                    <a:schemeClr val="dk1">
                      <a:alpha val="40000"/>
                    </a:schemeClr>
                  </a:outerShdw>
                </a:effectLst>
                <a:latin typeface="+mj-lt"/>
                <a:cs typeface="+mj-cs"/>
              </a:rPr>
              <a:t>ّ</a:t>
            </a:r>
            <a:r>
              <a:rPr lang="ar-SA" sz="2400" b="1" dirty="0" err="1">
                <a:ln w="0"/>
                <a:solidFill>
                  <a:schemeClr val="tx1"/>
                </a:solidFill>
                <a:effectLst>
                  <a:outerShdw blurRad="38100" dist="19050" dir="2700000" algn="tl" rotWithShape="0">
                    <a:schemeClr val="dk1">
                      <a:alpha val="40000"/>
                    </a:schemeClr>
                  </a:outerShdw>
                </a:effectLst>
                <a:latin typeface="+mj-lt"/>
                <a:cs typeface="+mj-cs"/>
              </a:rPr>
              <a:t>يات</a:t>
            </a:r>
            <a:endParaRPr lang="he-IL" sz="2400" b="1" dirty="0">
              <a:latin typeface="+mj-lt"/>
              <a:cs typeface="+mj-cs"/>
            </a:endParaRPr>
          </a:p>
        </p:txBody>
      </p:sp>
      <p:sp>
        <p:nvSpPr>
          <p:cNvPr id="10" name="אליפסה 9">
            <a:extLst>
              <a:ext uri="{FF2B5EF4-FFF2-40B4-BE49-F238E27FC236}">
                <a16:creationId xmlns:a16="http://schemas.microsoft.com/office/drawing/2014/main" id="{3395070F-5B92-A01D-C7F6-028198C2D50E}"/>
              </a:ext>
            </a:extLst>
          </p:cNvPr>
          <p:cNvSpPr/>
          <p:nvPr/>
        </p:nvSpPr>
        <p:spPr>
          <a:xfrm>
            <a:off x="1505774" y="4543650"/>
            <a:ext cx="1822218"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الاهتمام والحرص</a:t>
            </a:r>
            <a:endParaRPr lang="he-IL" sz="2400" b="1" dirty="0">
              <a:latin typeface="+mj-lt"/>
              <a:cs typeface="+mj-cs"/>
            </a:endParaRPr>
          </a:p>
        </p:txBody>
      </p:sp>
    </p:spTree>
    <p:extLst>
      <p:ext uri="{BB962C8B-B14F-4D97-AF65-F5344CB8AC3E}">
        <p14:creationId xmlns:p14="http://schemas.microsoft.com/office/powerpoint/2010/main" val="1523518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9758FF8-F4F8-17C3-9922-2B7AEB506CC5}"/>
              </a:ext>
            </a:extLst>
          </p:cNvPr>
          <p:cNvPicPr>
            <a:picLocks noChangeAspect="1"/>
          </p:cNvPicPr>
          <p:nvPr/>
        </p:nvPicPr>
        <p:blipFill>
          <a:blip r:embed="rId3"/>
          <a:stretch>
            <a:fillRect/>
          </a:stretch>
        </p:blipFill>
        <p:spPr>
          <a:xfrm>
            <a:off x="215470" y="-231042"/>
            <a:ext cx="10083645" cy="6858000"/>
          </a:xfrm>
          <a:prstGeom prst="rect">
            <a:avLst/>
          </a:prstGeom>
        </p:spPr>
      </p:pic>
      <p:sp>
        <p:nvSpPr>
          <p:cNvPr id="4" name="אליפסה 3">
            <a:extLst>
              <a:ext uri="{FF2B5EF4-FFF2-40B4-BE49-F238E27FC236}">
                <a16:creationId xmlns:a16="http://schemas.microsoft.com/office/drawing/2014/main" id="{4722B47B-952F-A5AF-79C5-D47C13AE55D6}"/>
              </a:ext>
            </a:extLst>
          </p:cNvPr>
          <p:cNvSpPr/>
          <p:nvPr/>
        </p:nvSpPr>
        <p:spPr>
          <a:xfrm>
            <a:off x="7257863" y="987941"/>
            <a:ext cx="2145493" cy="133970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التعل</a:t>
            </a:r>
            <a:r>
              <a:rPr lang="ar-JO" sz="2800" b="1" dirty="0">
                <a:ln w="0"/>
                <a:solidFill>
                  <a:schemeClr val="tx1"/>
                </a:solidFill>
                <a:effectLst>
                  <a:outerShdw blurRad="38100" dist="19050" dir="2700000" algn="tl" rotWithShape="0">
                    <a:schemeClr val="dk1">
                      <a:alpha val="40000"/>
                    </a:schemeClr>
                  </a:outerShdw>
                </a:effectLst>
                <a:latin typeface="+mj-lt"/>
                <a:cs typeface="+mj-cs"/>
              </a:rPr>
              <a:t>ّ</a:t>
            </a:r>
            <a:r>
              <a:rPr lang="ar-SA" sz="2800" b="1" dirty="0">
                <a:ln w="0"/>
                <a:solidFill>
                  <a:schemeClr val="tx1"/>
                </a:solidFill>
                <a:effectLst>
                  <a:outerShdw blurRad="38100" dist="19050" dir="2700000" algn="tl" rotWithShape="0">
                    <a:schemeClr val="dk1">
                      <a:alpha val="40000"/>
                    </a:schemeClr>
                  </a:outerShdw>
                </a:effectLst>
                <a:latin typeface="+mj-lt"/>
                <a:cs typeface="+mj-cs"/>
              </a:rPr>
              <a:t>م من الأخطاء</a:t>
            </a:r>
            <a:endParaRPr lang="he-IL" sz="2800" b="1" dirty="0">
              <a:latin typeface="+mj-lt"/>
              <a:cs typeface="+mj-cs"/>
            </a:endParaRPr>
          </a:p>
        </p:txBody>
      </p:sp>
      <p:sp>
        <p:nvSpPr>
          <p:cNvPr id="5" name="אליפסה 4">
            <a:extLst>
              <a:ext uri="{FF2B5EF4-FFF2-40B4-BE49-F238E27FC236}">
                <a16:creationId xmlns:a16="http://schemas.microsoft.com/office/drawing/2014/main" id="{B777021C-7447-74A7-A27A-07F408EA2AAA}"/>
              </a:ext>
            </a:extLst>
          </p:cNvPr>
          <p:cNvSpPr/>
          <p:nvPr/>
        </p:nvSpPr>
        <p:spPr>
          <a:xfrm>
            <a:off x="951361" y="4235305"/>
            <a:ext cx="2002970"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الكرم</a:t>
            </a:r>
            <a:endParaRPr lang="he-IL" sz="2800" b="1" dirty="0">
              <a:latin typeface="+mj-lt"/>
              <a:cs typeface="+mj-cs"/>
            </a:endParaRPr>
          </a:p>
        </p:txBody>
      </p:sp>
      <p:sp>
        <p:nvSpPr>
          <p:cNvPr id="6" name="אליפסה 5">
            <a:extLst>
              <a:ext uri="{FF2B5EF4-FFF2-40B4-BE49-F238E27FC236}">
                <a16:creationId xmlns:a16="http://schemas.microsoft.com/office/drawing/2014/main" id="{A0EDEC3C-8BF6-9B56-D5A9-94A34AF679A2}"/>
              </a:ext>
            </a:extLst>
          </p:cNvPr>
          <p:cNvSpPr/>
          <p:nvPr/>
        </p:nvSpPr>
        <p:spPr>
          <a:xfrm>
            <a:off x="997437" y="1053507"/>
            <a:ext cx="1796903" cy="127413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الا</a:t>
            </a:r>
            <a:r>
              <a:rPr lang="ar-JO" sz="2800" b="1" dirty="0">
                <a:ln w="0"/>
                <a:solidFill>
                  <a:schemeClr val="tx1"/>
                </a:solidFill>
                <a:effectLst>
                  <a:outerShdw blurRad="38100" dist="19050" dir="2700000" algn="tl" rotWithShape="0">
                    <a:schemeClr val="dk1">
                      <a:alpha val="40000"/>
                    </a:schemeClr>
                  </a:outerShdw>
                </a:effectLst>
                <a:latin typeface="+mj-lt"/>
                <a:cs typeface="+mj-cs"/>
              </a:rPr>
              <a:t>ِ</a:t>
            </a:r>
            <a:r>
              <a:rPr lang="ar-SA" sz="2800" b="1" dirty="0">
                <a:ln w="0"/>
                <a:solidFill>
                  <a:schemeClr val="tx1"/>
                </a:solidFill>
                <a:effectLst>
                  <a:outerShdw blurRad="38100" dist="19050" dir="2700000" algn="tl" rotWithShape="0">
                    <a:schemeClr val="dk1">
                      <a:alpha val="40000"/>
                    </a:schemeClr>
                  </a:outerShdw>
                </a:effectLst>
                <a:latin typeface="+mj-lt"/>
                <a:cs typeface="+mj-cs"/>
              </a:rPr>
              <a:t>صغاء</a:t>
            </a:r>
            <a:endParaRPr lang="he-IL" sz="2800" b="1" dirty="0">
              <a:latin typeface="+mj-lt"/>
              <a:cs typeface="+mj-cs"/>
            </a:endParaRPr>
          </a:p>
        </p:txBody>
      </p:sp>
      <p:sp>
        <p:nvSpPr>
          <p:cNvPr id="7" name="אליפסה 6">
            <a:extLst>
              <a:ext uri="{FF2B5EF4-FFF2-40B4-BE49-F238E27FC236}">
                <a16:creationId xmlns:a16="http://schemas.microsoft.com/office/drawing/2014/main" id="{D3FDDDA5-0DE9-CDC0-C885-457947083315}"/>
              </a:ext>
            </a:extLst>
          </p:cNvPr>
          <p:cNvSpPr/>
          <p:nvPr/>
        </p:nvSpPr>
        <p:spPr>
          <a:xfrm>
            <a:off x="4021768" y="1210340"/>
            <a:ext cx="2400297" cy="96047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التنظيم</a:t>
            </a:r>
            <a:endParaRPr lang="he-IL" sz="2800" b="1" dirty="0">
              <a:latin typeface="+mj-lt"/>
              <a:cs typeface="+mj-cs"/>
            </a:endParaRPr>
          </a:p>
        </p:txBody>
      </p:sp>
      <p:sp>
        <p:nvSpPr>
          <p:cNvPr id="8" name="אליפסה 7">
            <a:extLst>
              <a:ext uri="{FF2B5EF4-FFF2-40B4-BE49-F238E27FC236}">
                <a16:creationId xmlns:a16="http://schemas.microsoft.com/office/drawing/2014/main" id="{B6F986F3-67A2-3866-C89B-3B0AEDB2180A}"/>
              </a:ext>
            </a:extLst>
          </p:cNvPr>
          <p:cNvSpPr/>
          <p:nvPr/>
        </p:nvSpPr>
        <p:spPr>
          <a:xfrm>
            <a:off x="4364223" y="4423146"/>
            <a:ext cx="1715386"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حب</a:t>
            </a:r>
            <a:r>
              <a:rPr lang="ar-JO" sz="2400" b="1" dirty="0">
                <a:ln w="0"/>
                <a:solidFill>
                  <a:schemeClr val="tx1"/>
                </a:solidFill>
                <a:effectLst>
                  <a:outerShdw blurRad="38100" dist="19050" dir="2700000" algn="tl" rotWithShape="0">
                    <a:schemeClr val="dk1">
                      <a:alpha val="40000"/>
                    </a:schemeClr>
                  </a:outerShdw>
                </a:effectLst>
                <a:latin typeface="+mj-lt"/>
                <a:cs typeface="+mj-cs"/>
              </a:rPr>
              <a:t>ّ</a:t>
            </a:r>
            <a:r>
              <a:rPr lang="ar-SA" sz="2400" b="1" dirty="0">
                <a:ln w="0"/>
                <a:solidFill>
                  <a:schemeClr val="tx1"/>
                </a:solidFill>
                <a:effectLst>
                  <a:outerShdw blurRad="38100" dist="19050" dir="2700000" algn="tl" rotWithShape="0">
                    <a:schemeClr val="dk1">
                      <a:alpha val="40000"/>
                    </a:schemeClr>
                  </a:outerShdw>
                </a:effectLst>
                <a:latin typeface="+mj-lt"/>
                <a:cs typeface="+mj-cs"/>
              </a:rPr>
              <a:t> الاستطلاع</a:t>
            </a:r>
            <a:endParaRPr lang="he-IL" sz="2400" b="1" dirty="0">
              <a:latin typeface="+mj-lt"/>
              <a:cs typeface="+mj-cs"/>
            </a:endParaRPr>
          </a:p>
        </p:txBody>
      </p:sp>
      <p:sp>
        <p:nvSpPr>
          <p:cNvPr id="9" name="אליפסה 8">
            <a:extLst>
              <a:ext uri="{FF2B5EF4-FFF2-40B4-BE49-F238E27FC236}">
                <a16:creationId xmlns:a16="http://schemas.microsoft.com/office/drawing/2014/main" id="{7A7A6036-8B5E-9639-B68A-DDA0367324F5}"/>
              </a:ext>
            </a:extLst>
          </p:cNvPr>
          <p:cNvSpPr/>
          <p:nvPr/>
        </p:nvSpPr>
        <p:spPr>
          <a:xfrm>
            <a:off x="7489501" y="3812660"/>
            <a:ext cx="2309408" cy="143539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التعامل مع التغي</a:t>
            </a:r>
            <a:r>
              <a:rPr lang="ar-JO" sz="2800" b="1" dirty="0">
                <a:ln w="0"/>
                <a:solidFill>
                  <a:schemeClr val="tx1"/>
                </a:solidFill>
                <a:effectLst>
                  <a:outerShdw blurRad="38100" dist="19050" dir="2700000" algn="tl" rotWithShape="0">
                    <a:schemeClr val="dk1">
                      <a:alpha val="40000"/>
                    </a:schemeClr>
                  </a:outerShdw>
                </a:effectLst>
                <a:latin typeface="+mj-lt"/>
                <a:cs typeface="+mj-cs"/>
              </a:rPr>
              <a:t>ي</a:t>
            </a:r>
            <a:r>
              <a:rPr lang="ar-SA" sz="2800" b="1" dirty="0">
                <a:ln w="0"/>
                <a:solidFill>
                  <a:schemeClr val="tx1"/>
                </a:solidFill>
                <a:effectLst>
                  <a:outerShdw blurRad="38100" dist="19050" dir="2700000" algn="tl" rotWithShape="0">
                    <a:schemeClr val="dk1">
                      <a:alpha val="40000"/>
                    </a:schemeClr>
                  </a:outerShdw>
                </a:effectLst>
                <a:latin typeface="+mj-lt"/>
                <a:cs typeface="+mj-cs"/>
              </a:rPr>
              <a:t>رات</a:t>
            </a:r>
            <a:endParaRPr lang="he-IL" sz="2800" b="1" dirty="0">
              <a:latin typeface="+mj-lt"/>
              <a:cs typeface="+mj-cs"/>
            </a:endParaRPr>
          </a:p>
        </p:txBody>
      </p:sp>
    </p:spTree>
    <p:extLst>
      <p:ext uri="{BB962C8B-B14F-4D97-AF65-F5344CB8AC3E}">
        <p14:creationId xmlns:p14="http://schemas.microsoft.com/office/powerpoint/2010/main" val="119776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C56400A-4C94-CF76-048F-F9780CB1F412}"/>
              </a:ext>
            </a:extLst>
          </p:cNvPr>
          <p:cNvPicPr>
            <a:picLocks noChangeAspect="1"/>
          </p:cNvPicPr>
          <p:nvPr/>
        </p:nvPicPr>
        <p:blipFill>
          <a:blip r:embed="rId3"/>
          <a:stretch>
            <a:fillRect/>
          </a:stretch>
        </p:blipFill>
        <p:spPr>
          <a:xfrm>
            <a:off x="1128789" y="0"/>
            <a:ext cx="9934421" cy="6858000"/>
          </a:xfrm>
          <a:prstGeom prst="rect">
            <a:avLst/>
          </a:prstGeom>
        </p:spPr>
      </p:pic>
      <p:sp>
        <p:nvSpPr>
          <p:cNvPr id="4" name="אליפסה 3">
            <a:extLst>
              <a:ext uri="{FF2B5EF4-FFF2-40B4-BE49-F238E27FC236}">
                <a16:creationId xmlns:a16="http://schemas.microsoft.com/office/drawing/2014/main" id="{502492B4-713D-932A-9F35-8242FFE6DC78}"/>
              </a:ext>
            </a:extLst>
          </p:cNvPr>
          <p:cNvSpPr/>
          <p:nvPr/>
        </p:nvSpPr>
        <p:spPr>
          <a:xfrm>
            <a:off x="8594940" y="1399962"/>
            <a:ext cx="1540201"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التسامح</a:t>
            </a:r>
            <a:endParaRPr lang="he-IL" sz="2800" b="1" dirty="0">
              <a:latin typeface="+mj-lt"/>
              <a:cs typeface="+mj-cs"/>
            </a:endParaRPr>
          </a:p>
        </p:txBody>
      </p:sp>
      <p:sp>
        <p:nvSpPr>
          <p:cNvPr id="5" name="אליפסה 4">
            <a:extLst>
              <a:ext uri="{FF2B5EF4-FFF2-40B4-BE49-F238E27FC236}">
                <a16:creationId xmlns:a16="http://schemas.microsoft.com/office/drawing/2014/main" id="{C5D6D18A-F30E-7E99-32CB-ACC37751AB49}"/>
              </a:ext>
            </a:extLst>
          </p:cNvPr>
          <p:cNvSpPr/>
          <p:nvPr/>
        </p:nvSpPr>
        <p:spPr>
          <a:xfrm>
            <a:off x="5231978" y="1181103"/>
            <a:ext cx="1728042"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p>
          <a:p>
            <a:pPr algn="ctr"/>
            <a:r>
              <a:rPr lang="ar-SA" sz="2800" b="1" dirty="0">
                <a:ln w="0"/>
                <a:solidFill>
                  <a:schemeClr val="tx1"/>
                </a:solidFill>
                <a:effectLst>
                  <a:outerShdw blurRad="38100" dist="19050" dir="2700000" algn="tl" rotWithShape="0">
                    <a:schemeClr val="dk1">
                      <a:alpha val="40000"/>
                    </a:schemeClr>
                  </a:outerShdw>
                </a:effectLst>
                <a:latin typeface="+mj-lt"/>
                <a:cs typeface="+mj-cs"/>
              </a:rPr>
              <a:t>الامتنان</a:t>
            </a:r>
            <a:endParaRPr lang="he-IL" sz="2800" b="1" dirty="0">
              <a:latin typeface="+mj-lt"/>
              <a:cs typeface="+mj-cs"/>
            </a:endParaRPr>
          </a:p>
        </p:txBody>
      </p:sp>
      <p:sp>
        <p:nvSpPr>
          <p:cNvPr id="6" name="אליפסה 5">
            <a:extLst>
              <a:ext uri="{FF2B5EF4-FFF2-40B4-BE49-F238E27FC236}">
                <a16:creationId xmlns:a16="http://schemas.microsoft.com/office/drawing/2014/main" id="{7602F534-D181-DA0E-A30F-DA1B084A5149}"/>
              </a:ext>
            </a:extLst>
          </p:cNvPr>
          <p:cNvSpPr/>
          <p:nvPr/>
        </p:nvSpPr>
        <p:spPr>
          <a:xfrm>
            <a:off x="1822453" y="1399962"/>
            <a:ext cx="1888309"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التفاؤل</a:t>
            </a:r>
            <a:endParaRPr lang="he-IL" sz="2800" b="1" dirty="0">
              <a:latin typeface="+mj-lt"/>
              <a:cs typeface="+mj-cs"/>
            </a:endParaRPr>
          </a:p>
        </p:txBody>
      </p:sp>
      <p:sp>
        <p:nvSpPr>
          <p:cNvPr id="7" name="אליפסה 6">
            <a:extLst>
              <a:ext uri="{FF2B5EF4-FFF2-40B4-BE49-F238E27FC236}">
                <a16:creationId xmlns:a16="http://schemas.microsoft.com/office/drawing/2014/main" id="{E6559D18-EF27-CDA4-42DB-0BDABAA98144}"/>
              </a:ext>
            </a:extLst>
          </p:cNvPr>
          <p:cNvSpPr/>
          <p:nvPr/>
        </p:nvSpPr>
        <p:spPr>
          <a:xfrm>
            <a:off x="8363555" y="4476307"/>
            <a:ext cx="2002970" cy="153818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التمس</a:t>
            </a:r>
            <a:r>
              <a:rPr lang="ar-JO" sz="2400" b="1" dirty="0">
                <a:ln w="0"/>
                <a:solidFill>
                  <a:schemeClr val="tx1"/>
                </a:solidFill>
                <a:effectLst>
                  <a:outerShdw blurRad="38100" dist="19050" dir="2700000" algn="tl" rotWithShape="0">
                    <a:schemeClr val="dk1">
                      <a:alpha val="40000"/>
                    </a:schemeClr>
                  </a:outerShdw>
                </a:effectLst>
                <a:latin typeface="+mj-lt"/>
                <a:cs typeface="+mj-cs"/>
              </a:rPr>
              <a:t>ّ</a:t>
            </a:r>
            <a:r>
              <a:rPr lang="ar-SA" sz="2400" b="1" dirty="0">
                <a:ln w="0"/>
                <a:solidFill>
                  <a:schemeClr val="tx1"/>
                </a:solidFill>
                <a:effectLst>
                  <a:outerShdw blurRad="38100" dist="19050" dir="2700000" algn="tl" rotWithShape="0">
                    <a:schemeClr val="dk1">
                      <a:alpha val="40000"/>
                    </a:schemeClr>
                  </a:outerShdw>
                </a:effectLst>
                <a:latin typeface="+mj-lt"/>
                <a:cs typeface="+mj-cs"/>
              </a:rPr>
              <a:t>ك بموقفي</a:t>
            </a:r>
            <a:endParaRPr lang="he-IL" sz="2400" b="1" dirty="0">
              <a:latin typeface="+mj-lt"/>
              <a:cs typeface="+mj-cs"/>
            </a:endParaRPr>
          </a:p>
        </p:txBody>
      </p:sp>
      <p:sp>
        <p:nvSpPr>
          <p:cNvPr id="8" name="אליפסה 7">
            <a:extLst>
              <a:ext uri="{FF2B5EF4-FFF2-40B4-BE49-F238E27FC236}">
                <a16:creationId xmlns:a16="http://schemas.microsoft.com/office/drawing/2014/main" id="{2321DFFE-28A1-16B8-AE3D-F1E8DC85C968}"/>
              </a:ext>
            </a:extLst>
          </p:cNvPr>
          <p:cNvSpPr/>
          <p:nvPr/>
        </p:nvSpPr>
        <p:spPr>
          <a:xfrm>
            <a:off x="5231978" y="4138716"/>
            <a:ext cx="2002970" cy="165602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التعامل مع الضغط</a:t>
            </a:r>
            <a:endParaRPr lang="he-IL" sz="2400" b="1" dirty="0">
              <a:latin typeface="+mj-lt"/>
              <a:cs typeface="+mj-cs"/>
            </a:endParaRPr>
          </a:p>
        </p:txBody>
      </p:sp>
      <p:sp>
        <p:nvSpPr>
          <p:cNvPr id="9" name="אליפסה 8">
            <a:extLst>
              <a:ext uri="{FF2B5EF4-FFF2-40B4-BE49-F238E27FC236}">
                <a16:creationId xmlns:a16="http://schemas.microsoft.com/office/drawing/2014/main" id="{1E1CD30E-6566-AA67-EBDA-113FCBFE64C8}"/>
              </a:ext>
            </a:extLst>
          </p:cNvPr>
          <p:cNvSpPr/>
          <p:nvPr/>
        </p:nvSpPr>
        <p:spPr>
          <a:xfrm>
            <a:off x="2087470" y="4610991"/>
            <a:ext cx="1888309"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التقدير والتشجيع</a:t>
            </a:r>
            <a:endParaRPr lang="he-IL" sz="2400" b="1" dirty="0">
              <a:latin typeface="+mj-lt"/>
              <a:cs typeface="+mj-cs"/>
            </a:endParaRPr>
          </a:p>
        </p:txBody>
      </p:sp>
    </p:spTree>
    <p:extLst>
      <p:ext uri="{BB962C8B-B14F-4D97-AF65-F5344CB8AC3E}">
        <p14:creationId xmlns:p14="http://schemas.microsoft.com/office/powerpoint/2010/main" val="56532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133C948-9B4A-B907-A590-78C6FC363B57}"/>
              </a:ext>
            </a:extLst>
          </p:cNvPr>
          <p:cNvPicPr>
            <a:picLocks noChangeAspect="1"/>
          </p:cNvPicPr>
          <p:nvPr/>
        </p:nvPicPr>
        <p:blipFill>
          <a:blip r:embed="rId3"/>
          <a:stretch>
            <a:fillRect/>
          </a:stretch>
        </p:blipFill>
        <p:spPr>
          <a:xfrm>
            <a:off x="1095364" y="116958"/>
            <a:ext cx="10150128" cy="6562138"/>
          </a:xfrm>
          <a:prstGeom prst="rect">
            <a:avLst/>
          </a:prstGeom>
        </p:spPr>
      </p:pic>
      <p:sp>
        <p:nvSpPr>
          <p:cNvPr id="2" name="אליפסה 1">
            <a:extLst>
              <a:ext uri="{FF2B5EF4-FFF2-40B4-BE49-F238E27FC236}">
                <a16:creationId xmlns:a16="http://schemas.microsoft.com/office/drawing/2014/main" id="{A6BECC60-0D76-5476-22A5-DB7D51CDA312}"/>
              </a:ext>
            </a:extLst>
          </p:cNvPr>
          <p:cNvSpPr/>
          <p:nvPr/>
        </p:nvSpPr>
        <p:spPr>
          <a:xfrm>
            <a:off x="4954772" y="1483241"/>
            <a:ext cx="2324881"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err="1">
                <a:ln w="0"/>
                <a:solidFill>
                  <a:schemeClr val="tx1"/>
                </a:solidFill>
                <a:effectLst>
                  <a:outerShdw blurRad="38100" dist="19050" dir="2700000" algn="tl" rotWithShape="0">
                    <a:schemeClr val="dk1">
                      <a:alpha val="40000"/>
                    </a:schemeClr>
                  </a:outerShdw>
                </a:effectLst>
                <a:latin typeface="+mj-lt"/>
                <a:cs typeface="+mj-cs"/>
              </a:rPr>
              <a:t>التغ</a:t>
            </a:r>
            <a:r>
              <a:rPr lang="ar-JO" sz="2800" b="1" dirty="0">
                <a:ln w="0"/>
                <a:solidFill>
                  <a:schemeClr val="tx1"/>
                </a:solidFill>
                <a:effectLst>
                  <a:outerShdw blurRad="38100" dist="19050" dir="2700000" algn="tl" rotWithShape="0">
                    <a:schemeClr val="dk1">
                      <a:alpha val="40000"/>
                    </a:schemeClr>
                  </a:outerShdw>
                </a:effectLst>
                <a:latin typeface="+mj-lt"/>
                <a:cs typeface="+mj-cs"/>
              </a:rPr>
              <a:t>ّ</a:t>
            </a:r>
            <a:r>
              <a:rPr lang="ar-SA" sz="2800" b="1" dirty="0">
                <a:ln w="0"/>
                <a:solidFill>
                  <a:schemeClr val="tx1"/>
                </a:solidFill>
                <a:effectLst>
                  <a:outerShdw blurRad="38100" dist="19050" dir="2700000" algn="tl" rotWithShape="0">
                    <a:schemeClr val="dk1">
                      <a:alpha val="40000"/>
                    </a:schemeClr>
                  </a:outerShdw>
                </a:effectLst>
                <a:latin typeface="+mj-lt"/>
                <a:cs typeface="+mj-cs"/>
              </a:rPr>
              <a:t>لب على الصعوبات</a:t>
            </a:r>
            <a:endParaRPr lang="he-IL" sz="2800" b="1" dirty="0">
              <a:latin typeface="+mj-lt"/>
              <a:cs typeface="+mj-cs"/>
            </a:endParaRPr>
          </a:p>
        </p:txBody>
      </p:sp>
      <p:sp>
        <p:nvSpPr>
          <p:cNvPr id="4" name="אליפסה 3">
            <a:extLst>
              <a:ext uri="{FF2B5EF4-FFF2-40B4-BE49-F238E27FC236}">
                <a16:creationId xmlns:a16="http://schemas.microsoft.com/office/drawing/2014/main" id="{68272B57-99EF-3E4A-0C46-AC363A60E9A4}"/>
              </a:ext>
            </a:extLst>
          </p:cNvPr>
          <p:cNvSpPr/>
          <p:nvPr/>
        </p:nvSpPr>
        <p:spPr>
          <a:xfrm>
            <a:off x="8613177" y="1195280"/>
            <a:ext cx="2151826"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المداومة\ المواظبة</a:t>
            </a:r>
            <a:endParaRPr lang="he-IL" sz="2800" b="1" dirty="0">
              <a:latin typeface="+mj-lt"/>
              <a:cs typeface="+mj-cs"/>
            </a:endParaRPr>
          </a:p>
        </p:txBody>
      </p:sp>
      <p:sp>
        <p:nvSpPr>
          <p:cNvPr id="5" name="אליפסה 4">
            <a:extLst>
              <a:ext uri="{FF2B5EF4-FFF2-40B4-BE49-F238E27FC236}">
                <a16:creationId xmlns:a16="http://schemas.microsoft.com/office/drawing/2014/main" id="{4D683E90-F510-6973-D354-FC0B53126412}"/>
              </a:ext>
            </a:extLst>
          </p:cNvPr>
          <p:cNvSpPr/>
          <p:nvPr/>
        </p:nvSpPr>
        <p:spPr>
          <a:xfrm>
            <a:off x="1757411" y="1182873"/>
            <a:ext cx="2002970"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روح الفكاهة</a:t>
            </a:r>
            <a:endParaRPr lang="he-IL" sz="2800" b="1" dirty="0">
              <a:latin typeface="+mj-lt"/>
              <a:cs typeface="+mj-cs"/>
            </a:endParaRPr>
          </a:p>
        </p:txBody>
      </p:sp>
      <p:sp>
        <p:nvSpPr>
          <p:cNvPr id="6" name="אליפסה 5">
            <a:extLst>
              <a:ext uri="{FF2B5EF4-FFF2-40B4-BE49-F238E27FC236}">
                <a16:creationId xmlns:a16="http://schemas.microsoft.com/office/drawing/2014/main" id="{B10D1439-CFB6-5555-C172-508E7A19BB4D}"/>
              </a:ext>
            </a:extLst>
          </p:cNvPr>
          <p:cNvSpPr/>
          <p:nvPr/>
        </p:nvSpPr>
        <p:spPr>
          <a:xfrm>
            <a:off x="8282762" y="4549848"/>
            <a:ext cx="2324881" cy="92414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القيادة</a:t>
            </a:r>
            <a:endParaRPr lang="he-IL" sz="2800" b="1" dirty="0">
              <a:latin typeface="+mj-lt"/>
              <a:cs typeface="+mj-cs"/>
            </a:endParaRPr>
          </a:p>
        </p:txBody>
      </p:sp>
      <p:sp>
        <p:nvSpPr>
          <p:cNvPr id="7" name="אליפסה 6">
            <a:extLst>
              <a:ext uri="{FF2B5EF4-FFF2-40B4-BE49-F238E27FC236}">
                <a16:creationId xmlns:a16="http://schemas.microsoft.com/office/drawing/2014/main" id="{C1BB17CF-21EA-1F45-CBF3-47EBA9921594}"/>
              </a:ext>
            </a:extLst>
          </p:cNvPr>
          <p:cNvSpPr/>
          <p:nvPr/>
        </p:nvSpPr>
        <p:spPr>
          <a:xfrm>
            <a:off x="4827234" y="4314164"/>
            <a:ext cx="2324881" cy="143008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latin typeface="+mj-lt"/>
                <a:cs typeface="+mj-cs"/>
              </a:rPr>
              <a:t>قوة </a:t>
            </a:r>
            <a:r>
              <a:rPr lang="ar-SA" sz="2400" b="1" dirty="0">
                <a:ln w="0"/>
                <a:solidFill>
                  <a:schemeClr val="tx1"/>
                </a:solidFill>
                <a:effectLst>
                  <a:outerShdw blurRad="38100" dist="19050" dir="2700000" algn="tl" rotWithShape="0">
                    <a:schemeClr val="dk1">
                      <a:alpha val="40000"/>
                    </a:schemeClr>
                  </a:outerShdw>
                </a:effectLst>
                <a:latin typeface="+mj-lt"/>
                <a:cs typeface="+mj-cs"/>
              </a:rPr>
              <a:t>الايمان بنفسي\ الثقة بذاتي</a:t>
            </a:r>
            <a:endParaRPr lang="he-IL" sz="2400" b="1" dirty="0">
              <a:latin typeface="+mj-lt"/>
              <a:cs typeface="+mj-cs"/>
            </a:endParaRPr>
          </a:p>
        </p:txBody>
      </p:sp>
      <p:sp>
        <p:nvSpPr>
          <p:cNvPr id="8" name="אליפסה 7">
            <a:extLst>
              <a:ext uri="{FF2B5EF4-FFF2-40B4-BE49-F238E27FC236}">
                <a16:creationId xmlns:a16="http://schemas.microsoft.com/office/drawing/2014/main" id="{FA1F9558-F10E-F184-1552-3418C7D810AD}"/>
              </a:ext>
            </a:extLst>
          </p:cNvPr>
          <p:cNvSpPr/>
          <p:nvPr/>
        </p:nvSpPr>
        <p:spPr>
          <a:xfrm>
            <a:off x="1757411" y="4549848"/>
            <a:ext cx="2002970" cy="1112872"/>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mj-lt"/>
                <a:cs typeface="+mj-cs"/>
              </a:rPr>
              <a:t>قوة </a:t>
            </a:r>
            <a:r>
              <a:rPr lang="ar-SA" sz="2800" b="1" dirty="0">
                <a:ln w="0"/>
                <a:solidFill>
                  <a:schemeClr val="tx1"/>
                </a:solidFill>
                <a:effectLst>
                  <a:outerShdw blurRad="38100" dist="19050" dir="2700000" algn="tl" rotWithShape="0">
                    <a:schemeClr val="dk1">
                      <a:alpha val="40000"/>
                    </a:schemeClr>
                  </a:outerShdw>
                </a:effectLst>
                <a:latin typeface="+mj-lt"/>
                <a:cs typeface="+mj-cs"/>
              </a:rPr>
              <a:t>المشاركة</a:t>
            </a:r>
            <a:endParaRPr lang="he-IL" sz="2800" b="1" dirty="0">
              <a:latin typeface="+mj-lt"/>
              <a:cs typeface="+mj-cs"/>
            </a:endParaRPr>
          </a:p>
        </p:txBody>
      </p:sp>
    </p:spTree>
    <p:extLst>
      <p:ext uri="{BB962C8B-B14F-4D97-AF65-F5344CB8AC3E}">
        <p14:creationId xmlns:p14="http://schemas.microsoft.com/office/powerpoint/2010/main" val="39013266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2651</TotalTime>
  <Words>418</Words>
  <Application>Microsoft Office PowerPoint</Application>
  <PresentationFormat>מסך רחב</PresentationFormat>
  <Paragraphs>56</Paragraphs>
  <Slides>8</Slides>
  <Notes>7</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8</vt:i4>
      </vt:variant>
    </vt:vector>
  </HeadingPairs>
  <TitlesOfParts>
    <vt:vector size="12" baseType="lpstr">
      <vt:lpstr>Aldhabi</vt:lpstr>
      <vt:lpstr>Arial</vt:lpstr>
      <vt:lpstr>Calibri</vt:lpstr>
      <vt:lpstr>1_Office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hadas cohen</dc:creator>
  <cp:lastModifiedBy>איילת רייך</cp:lastModifiedBy>
  <cp:revision>50</cp:revision>
  <dcterms:created xsi:type="dcterms:W3CDTF">2023-10-24T07:33:22Z</dcterms:created>
  <dcterms:modified xsi:type="dcterms:W3CDTF">2025-02-23T09:25:35Z</dcterms:modified>
</cp:coreProperties>
</file>