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76" r:id="rId3"/>
    <p:sldId id="3059" r:id="rId4"/>
    <p:sldId id="3077" r:id="rId5"/>
    <p:sldId id="3078" r:id="rId6"/>
    <p:sldId id="3072" r:id="rId7"/>
    <p:sldId id="277" r:id="rId8"/>
    <p:sldId id="3073" r:id="rId9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5C"/>
    <a:srgbClr val="FF8E7F"/>
    <a:srgbClr val="FF8271"/>
    <a:srgbClr val="385A64"/>
    <a:srgbClr val="8E85C3"/>
    <a:srgbClr val="9DB2AF"/>
    <a:srgbClr val="FFD286"/>
    <a:srgbClr val="E8D8F4"/>
    <a:srgbClr val="98D8C5"/>
    <a:srgbClr val="31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86325" autoAdjust="0"/>
  </p:normalViewPr>
  <p:slideViewPr>
    <p:cSldViewPr snapToGrid="0">
      <p:cViewPr varScale="1">
        <p:scale>
          <a:sx n="74" d="100"/>
          <a:sy n="74" d="100"/>
        </p:scale>
        <p:origin x="3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80E0C8E-0F33-463F-96D5-0CC291C3208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C53375-EFC0-42B6-B04B-4887578219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2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القدرة على تأمّل روتين حياتنا اليوميّ، وإعادة بناء هذا الروتين من جديد وفقا للواقع المتغيّر، مهمّة وتساهم في دعم الحصانة والأداء.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ندعو أفراد الطاقم للمشاركة بأمرٍ صغير الذي ينجحون في المحافظة عليه والاستمرار في أدائه خلال الفترة الحاليّة.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r" rtl="1"/>
            <a:endParaRPr lang="he-IL" dirty="0"/>
          </a:p>
          <a:p>
            <a:pPr algn="r" rtl="1"/>
            <a:r>
              <a:rPr lang="ar-JO" dirty="0"/>
              <a:t>على سبيل المثال- احتساء القهوة صباحا، ممارسة رياضة المشي مساءً، مطالعة كتاب قبل النوم ...</a:t>
            </a:r>
          </a:p>
          <a:p>
            <a:pPr algn="r" rtl="1"/>
            <a:r>
              <a:rPr lang="ar-JO" dirty="0"/>
              <a:t>بعد المشاركة، نشير إلى أهميّة هذه الأمور بالنسبة لنا. نتطرّق إلى قدرتنا في التأثير على نظامنا اليوميّ، ونوجّه أفراد الطاقم إلى تمييز التغييرات التي اختاروا إجراءها خلال الفترة الأخيرة.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ar-JO" dirty="0"/>
              <a:t>تحديدا في مرحلة ترافقها التغييرات، يمكن أن نفحص إمكانيّة المحافظة على أمور جديدة أدخلناها على حياتنا.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DA75B-A509-C1E5-719E-8F0646F9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F35BE97-7340-DA5F-F8A7-4B63F9E45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00C3507-71E7-D348-378B-61FED9746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pPr algn="r" rtl="1"/>
            <a:r>
              <a:rPr lang="ar-JO" b="1" dirty="0"/>
              <a:t>توسّع: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القدرة على تأمّل روتين حياتنا اليوميّ، وإعادة بناء هذا الروتين من جديد وفقا للواقع المتغيّر، </a:t>
            </a:r>
            <a:r>
              <a:rPr kumimoji="0" lang="ar-J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مهمّة وتساهمفي </a:t>
            </a: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دعم الحصانة والأداء. 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نرغب في إنشاء "عامود روتين" – 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بمثابة عامود فقري، 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لخلق أمان وثبات، يتكوّن من فقرات – فقرات هي عبارة عن أمور صغيرة تعينُنا على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الشعور بالأمان والثبات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وإعادة التّتابع ل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جوانب 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مختلفة من حياتنا.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الرّوتين هو 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بمثابة 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عامود فِقريّ – بالإمكان بواسطتهِ القيام بتغييرات وإبداء المرونة عند الحاجة.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سنميّز في هذا اللّقاء الأمور الصّغيرة الثّابتة – العادات اليوميّة الصّغيرة (رياضة المشي، قراءة كتاب قبل النّوم...) – عادات نجحنا في المحافظة عليها أو خلقها وأخرى نر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غب في 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إعادتها لروتيننا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B013A81-2071-1EB2-2D9B-8578B54D9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3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1C094-7D42-C499-7283-0BB6A1EB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8D4B59C-2C5B-235A-B095-3B6E5B709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DFD0AAA-E32D-8E25-EA9C-2E52D4267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6049721-6EDC-D49F-9B2A-0AC1DCF92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6AF0-111C-8C2D-98AA-0CA6DC0C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45CC-F2F9-ED1D-46AC-E1E071D59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A3FA4-45A4-6E6B-B740-D83C8CE22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ندعو أفراد الطاقم إلى المشاركة بأمر ( عادة، نشاط، لقاء...) كانوا يرغبون في تبنّيه\ إعادته إلى نظامهم اليوميّ.</a:t>
            </a:r>
            <a:endParaRPr lang="he-IL" dirty="0"/>
          </a:p>
          <a:p>
            <a:pPr algn="r" rtl="1"/>
            <a:r>
              <a:rPr lang="ar-JO" dirty="0"/>
              <a:t>كذلك يمكن الحديث عن الأمور التي قد يرغبون في التخلّي عنها\ حذفها من نظامهم اليوميّ. 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D5BF-11E9-003B-13AE-DE82D78D2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ندعو للمشاركة، ماذا حدّدنا ولمتى.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98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49D8F-3BA7-FD5B-2C4E-FEA6A021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9E25A-DA06-8575-B249-3EF3A747D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F3B58-226C-EC6A-A2D5-4363A6D70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ثمّة أهميّة لإجراء حوار حول عامود الروتين المشترك الذي نرغب في إنشائه معا، كمنظومة \ كطاقم. </a:t>
            </a:r>
          </a:p>
          <a:p>
            <a:pPr algn="r" rtl="1"/>
            <a:r>
              <a:rPr lang="ar-JO" dirty="0"/>
              <a:t>إنشاء عامود روتين في المنظومة المدرسيّة</a:t>
            </a:r>
            <a:r>
              <a:rPr lang="ar-JO"/>
              <a:t>، يسهم </a:t>
            </a:r>
            <a:r>
              <a:rPr lang="ar-JO" dirty="0"/>
              <a:t>في دعم الشعور بالانتماء لدى أفراد الطاقم، عامل جوهريّ ومهمّ دائما،  وفي فترات التغيير بشكلٍ خاص.</a:t>
            </a:r>
          </a:p>
          <a:p>
            <a:pPr algn="r" rtl="1"/>
            <a:r>
              <a:rPr lang="ar-JO" dirty="0"/>
              <a:t>في سيرورة موازية، يمكن توجيه الطاقم إلى إجراء فحص مع الطلّاب، للأمور التي كانوا يرغبون في إضافتها إلى عامود الروتين الخاص بهم، كأفراد وعلى مستوى الصفّ. </a:t>
            </a:r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B5B1-0DAF-E656-A947-58FC1BDC5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10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08EE-C23A-0CBB-8CD5-9633E1AD0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60AD4-ACFA-F8D7-030E-8C57DCBB0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C6556-F068-9C88-CA09-24B3ED45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0EB3-07AD-A615-C539-0530D2DC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2DDE-ABE5-4257-FCF4-B512A50D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12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F43B-4D3D-1782-06EA-3A53819E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8A882-8016-251C-7702-CCB271F2F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E662-9978-8372-7A4D-8DD35550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1B30-F035-0620-E371-FF275B31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458B7-0C3F-9268-CA8E-09B424C4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17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0AE37-9EC8-3EB1-96AF-B4497FEB0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DD7D-6ABE-F466-8278-A9EDF77B7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6DCC-76BE-A1C6-5D91-B61AE56E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9474-0463-16AC-D71E-6BD4C28A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49C3-163E-BA3A-A442-22141425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357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1851-B301-E007-A807-F4AE50F7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2936-C748-9122-1976-BDC4D9DA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D7CE-EF04-018E-3E3F-2ED7A42E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C1D2-F90F-5488-3FCD-B69F1B48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149-2AF4-E411-C3BC-FF178842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67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529E-52AF-F840-E903-062801FB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083AE-CF32-FAA1-D110-5974D1EC5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1693-59DB-1BF7-42F8-4A032FF5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8E84-36CB-B4CF-032C-765EEFE7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E5CD-9881-22F9-17BB-521B100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2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116D-3605-D338-A874-618903A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C849-29A7-96A6-3D6F-9299FB18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7AFE9-2E59-F28C-A958-AE8790EA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70178-F15C-A517-0A5B-285804EE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BD71-7612-A435-154F-684B69AA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54C52-3F40-F8A5-49B0-3D99C032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50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847A-A9E8-365C-A5AD-E7EAACE7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7C05-08B3-5835-507D-5EB676FD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FADB5-9203-B993-81F7-4FA0D5C9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7BD38-FE66-6EF6-6E52-85FA73C7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565E0-0CC3-BE6D-493C-2673BF38F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3F74D-2CF6-4A4F-795F-E16F1EA5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15B8B-D087-B3B5-24EB-7783AF91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4A4F4-A6CB-0766-848D-06343FE2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2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196E-E765-3511-F2CD-9CC1591B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FDC10-E240-1F1A-42A5-0A252E8F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B7124-CBF3-AA7D-79F9-071FFD25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C9C9-620C-F847-3214-17A0C147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7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73196-F001-C377-D3D1-EE714C2A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EE196-462E-A722-350C-1AB2F601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EDF89-88E1-4776-154E-B868C1EF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5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F916-056A-854D-8351-633B39DD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A5C4-C844-6BB1-E6B4-F95B37CA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056E9-AAEC-4758-6124-DB86A1C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714E-5CD8-7C58-5545-87190E34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0006-2EB4-8E9F-13DE-6AB7CCA6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3111F-C980-0705-C9C5-C8815A28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3FD5-2716-952E-71E9-9051E2D9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39982-8D54-31FB-F501-2C7B1B60B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C2DE-104E-B509-6E11-46A663DB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A7D4A-AC63-4344-39F8-771C62B4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7C47-8613-88E6-C1A4-494EC82C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AD163-8810-8DB5-6011-3CBDE16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1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11030-8F3F-EBE5-58FC-6B5BBBAA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CD831-EC3F-F745-2FEC-2B247E0D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D22B-4676-3E3F-3970-087A4C61D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5BA4-31F7-5002-CDD1-B2C4B123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5630-B620-3494-E34F-4E9451FDB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9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392" y="-494869"/>
            <a:ext cx="4716275" cy="4716275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5489973" y="5746432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للطواقم التربويّة 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D446D282-148D-4122-1D0C-171A3D56AF4B}"/>
              </a:ext>
            </a:extLst>
          </p:cNvPr>
          <p:cNvSpPr txBox="1">
            <a:spLocks/>
          </p:cNvSpPr>
          <p:nvPr/>
        </p:nvSpPr>
        <p:spPr>
          <a:xfrm>
            <a:off x="2207007" y="5146475"/>
            <a:ext cx="7777986" cy="8764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JO" sz="4000" b="1" dirty="0">
                <a:solidFill>
                  <a:srgbClr val="5B7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عامود الروتين من جديد 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أدوات لتعزيز القوى وإدارة محادثة عاطفيّة 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في الفترة الحاليّة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للطلاب والطواقم التربويّة </a:t>
            </a: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oogle Shape;121;p15" descr="סמל המדינה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 descr="מאגרי כ&quot;ח">
            <a:extLst>
              <a:ext uri="{FF2B5EF4-FFF2-40B4-BE49-F238E27FC236}">
                <a16:creationId xmlns:a16="http://schemas.microsoft.com/office/drawing/2014/main" id="{0AAB3080-8148-FA2F-3166-6B05BD14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866" y="663556"/>
            <a:ext cx="1566808" cy="512108"/>
          </a:xfrm>
          <a:prstGeom prst="rect">
            <a:avLst/>
          </a:prstGeom>
        </p:spPr>
      </p:pic>
      <p:pic>
        <p:nvPicPr>
          <p:cNvPr id="15" name="Google Shape;127;p15" descr="הכ&quot;חות שבדרך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CC3946-B3C0-E3B0-FF57-88035E95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043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78125B5F-3F55-2E02-2159-A527A783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914775" y="3723267"/>
            <a:ext cx="3950847" cy="2992674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13194" y="0"/>
                </a:lnTo>
                <a:lnTo>
                  <a:pt x="4913194" y="411480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7861" flipH="1" flipV="1">
            <a:off x="-933712" y="2784237"/>
            <a:ext cx="4481473" cy="3988888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13194" y="0"/>
                </a:lnTo>
                <a:lnTo>
                  <a:pt x="4913194" y="411480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0BD5A4-21EE-D027-FBC3-F4D8ACF41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8132" y="-891172"/>
            <a:ext cx="4204138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A7FD7D3-2E49-8C4C-C25E-4084126EC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49650" y="-1040929"/>
            <a:ext cx="4077782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33C2480-560B-D340-F93A-74C56839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4488"/>
            <a:ext cx="4683512" cy="4683512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B2EE391-4FAF-B096-C656-9BADDEB0981C}"/>
              </a:ext>
            </a:extLst>
          </p:cNvPr>
          <p:cNvSpPr txBox="1"/>
          <p:nvPr/>
        </p:nvSpPr>
        <p:spPr>
          <a:xfrm rot="21433940">
            <a:off x="4441" y="4575833"/>
            <a:ext cx="2979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ar-JO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أمرٌ اعتدتُ القيام به وحدي أو برفقة الآخرين؟ </a:t>
            </a:r>
            <a:endParaRPr lang="he-IL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7330EB-C570-51B0-8CFA-83FCAEC95EAB}"/>
              </a:ext>
            </a:extLst>
          </p:cNvPr>
          <p:cNvSpPr txBox="1"/>
          <p:nvPr/>
        </p:nvSpPr>
        <p:spPr>
          <a:xfrm>
            <a:off x="3605114" y="5022060"/>
            <a:ext cx="2866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ar-JO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 هو معنى المحافظة على هذا "الأمر الصغير" بالنسبة لي </a:t>
            </a:r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24BD4A-0744-57BD-BA71-AF577CD0CCBB}"/>
              </a:ext>
            </a:extLst>
          </p:cNvPr>
          <p:cNvSpPr txBox="1"/>
          <p:nvPr/>
        </p:nvSpPr>
        <p:spPr>
          <a:xfrm>
            <a:off x="600071" y="511041"/>
            <a:ext cx="2889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ar-JO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هو أمرٌ أنجح بالمثابرة فيه  ؟</a:t>
            </a:r>
            <a:endParaRPr lang="he-IL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83DE48-7AF5-4C97-B66C-45C0B467C1F3}"/>
              </a:ext>
            </a:extLst>
          </p:cNvPr>
          <p:cNvSpPr txBox="1"/>
          <p:nvPr/>
        </p:nvSpPr>
        <p:spPr>
          <a:xfrm>
            <a:off x="4873392" y="142059"/>
            <a:ext cx="22859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هو أمرٌ جديد أضفته مؤخّرا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لنظام حياتي؟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DB97814-A3A1-4710-93D1-0D6B6A8A56C2}"/>
              </a:ext>
            </a:extLst>
          </p:cNvPr>
          <p:cNvSpPr txBox="1"/>
          <p:nvPr/>
        </p:nvSpPr>
        <p:spPr>
          <a:xfrm>
            <a:off x="7727836" y="396215"/>
            <a:ext cx="50642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1" u="none" strike="noStrike" kern="1200" cap="none" spc="0" normalizeH="0" baseline="0" noProof="0" dirty="0">
                <a:ln>
                  <a:noFill/>
                </a:ln>
                <a:solidFill>
                  <a:srgbClr val="3183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أمرٌ 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1" u="none" strike="noStrike" kern="1200" cap="none" spc="0" normalizeH="0" baseline="0" noProof="0" dirty="0">
                <a:ln>
                  <a:noFill/>
                </a:ln>
                <a:solidFill>
                  <a:srgbClr val="3183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1" u="none" strike="noStrike" kern="1200" cap="none" spc="0" normalizeH="0" baseline="0" noProof="0" dirty="0">
                <a:ln>
                  <a:noFill/>
                </a:ln>
                <a:solidFill>
                  <a:srgbClr val="3183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صغير </a:t>
            </a:r>
            <a:endParaRPr kumimoji="0" lang="he-IL" sz="2800" b="1" i="1" u="none" strike="noStrike" kern="1200" cap="none" spc="0" normalizeH="0" baseline="0" noProof="0" dirty="0">
              <a:ln>
                <a:noFill/>
              </a:ln>
              <a:solidFill>
                <a:srgbClr val="31836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1" u="none" strike="noStrike" kern="1200" cap="none" spc="0" normalizeH="0" baseline="0" noProof="0" dirty="0">
                <a:ln>
                  <a:noFill/>
                </a:ln>
                <a:solidFill>
                  <a:srgbClr val="3183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أنجح بالقيام به 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1" u="none" strike="noStrike" kern="1200" cap="none" spc="0" normalizeH="0" baseline="0" noProof="0" dirty="0">
                <a:ln>
                  <a:noFill/>
                </a:ln>
                <a:solidFill>
                  <a:srgbClr val="3183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بصورة ثابتة 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1" u="none" strike="noStrike" kern="1200" cap="none" spc="0" normalizeH="0" baseline="0" noProof="0" dirty="0">
                <a:ln>
                  <a:noFill/>
                </a:ln>
                <a:solidFill>
                  <a:srgbClr val="31836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هذه الأيام...</a:t>
            </a:r>
            <a:endParaRPr kumimoji="0" lang="he-IL" sz="2800" b="1" i="1" u="none" strike="noStrike" kern="1200" cap="none" spc="0" normalizeH="0" baseline="0" noProof="0" dirty="0">
              <a:ln>
                <a:noFill/>
              </a:ln>
              <a:solidFill>
                <a:srgbClr val="31836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4F99F-96AA-F797-EAAC-0AC3293E2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0A74B5-5B85-6D9A-A036-14FD8DC9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009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0BA6234-6EED-1BF5-6E50-6CBB44BD5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7414" y="2360775"/>
            <a:ext cx="2087944" cy="1148316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3DF1A50-A466-ACA9-6F7F-C4505763B76D}"/>
              </a:ext>
            </a:extLst>
          </p:cNvPr>
          <p:cNvSpPr txBox="1"/>
          <p:nvPr/>
        </p:nvSpPr>
        <p:spPr>
          <a:xfrm>
            <a:off x="2493011" y="1116810"/>
            <a:ext cx="8234627" cy="52386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endParaRPr lang="he-IL" sz="8800" b="1" spc="30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82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J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إنّه 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 العامود الفقريّ </a:t>
            </a: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الرّوتين يخلق الثّبات وال</a:t>
            </a:r>
            <a:r>
              <a:rPr kumimoji="0" lang="ar-J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أمان</a:t>
            </a:r>
            <a:r>
              <a:rPr kumimoji="0" lang="ar-AE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ar-JO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تتكوّن من فقرات – فقرات من الأمور الصغيرة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 تساعدنا في اختبار الشعور بالرفاهيّة النفسيّة </a:t>
            </a:r>
            <a:endParaRPr kumimoji="0" lang="he-IL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J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وتشكّل قاعدة تتيح التغيير والمرونة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5DC0F0F-DE42-D27C-1D4A-EA70D1D61C87}"/>
              </a:ext>
            </a:extLst>
          </p:cNvPr>
          <p:cNvSpPr txBox="1"/>
          <p:nvPr/>
        </p:nvSpPr>
        <p:spPr>
          <a:xfrm>
            <a:off x="9492571" y="2453836"/>
            <a:ext cx="2517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تعرفون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e-IL" sz="3200" b="1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DDF149E-8FD1-0E7B-4AF0-14BBDDFF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980" y="2190853"/>
            <a:ext cx="4884683" cy="4884683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C00ABCDA-E5C9-403C-B564-093257FA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703" y="598365"/>
            <a:ext cx="5486400" cy="762000"/>
          </a:xfrm>
        </p:spPr>
        <p:txBody>
          <a:bodyPr>
            <a:noAutofit/>
          </a:bodyPr>
          <a:lstStyle/>
          <a:p>
            <a:r>
              <a:rPr kumimoji="0" lang="he-IL" sz="6000" b="1" u="none" strike="noStrike" kern="1200" normalizeH="0" baseline="0" noProof="0" dirty="0">
                <a:ln w="0"/>
                <a:solidFill>
                  <a:srgbClr val="FF827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JO" sz="6000" b="1" dirty="0">
                <a:ln w="0"/>
                <a:solidFill>
                  <a:srgbClr val="FF82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عامود روتين</a:t>
            </a:r>
            <a:r>
              <a:rPr kumimoji="0" lang="he-IL" sz="6000" b="1" u="none" strike="noStrike" kern="1200" normalizeH="0" baseline="0" noProof="0" dirty="0">
                <a:ln w="0"/>
                <a:solidFill>
                  <a:srgbClr val="FF827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186372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10E98-1E03-A375-63B4-1EE534A2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7C882B-889B-EDB1-08DF-C23AC3DE0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92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41FD6D0-B594-3AE9-8FE4-6E5B30CBF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01" y="2414495"/>
            <a:ext cx="7087914" cy="472527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D404CF51-27BA-7ABB-43C8-8B3A523CD0F4}"/>
              </a:ext>
            </a:extLst>
          </p:cNvPr>
          <p:cNvSpPr txBox="1"/>
          <p:nvPr/>
        </p:nvSpPr>
        <p:spPr>
          <a:xfrm>
            <a:off x="4572000" y="4573374"/>
            <a:ext cx="5978698" cy="118314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r" rtl="1">
              <a:lnSpc>
                <a:spcPct val="114000"/>
              </a:lnSpc>
            </a:pP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أميّز الأمور التي يجدر بي ويمكنني التخلّي عنها في  نظام حياتي اليوميّ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B72E2BC-019C-A81D-C73D-DD4B91DB8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06152" y="1265240"/>
            <a:ext cx="2281563" cy="5210834"/>
            <a:chOff x="10793454" y="3454027"/>
            <a:chExt cx="2500932" cy="5587595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6DFABD8C-C904-D0AA-BBF3-B0E2EF281C1C}"/>
                </a:ext>
              </a:extLst>
            </p:cNvPr>
            <p:cNvSpPr/>
            <p:nvPr/>
          </p:nvSpPr>
          <p:spPr>
            <a:xfrm>
              <a:off x="11628954" y="3454027"/>
              <a:ext cx="1665432" cy="1539420"/>
            </a:xfrm>
            <a:custGeom>
              <a:avLst/>
              <a:gdLst/>
              <a:ahLst/>
              <a:cxnLst/>
              <a:rect l="l" t="t" r="r" b="b"/>
              <a:pathLst>
                <a:path w="1720108" h="1729542">
                  <a:moveTo>
                    <a:pt x="0" y="0"/>
                  </a:moveTo>
                  <a:lnTo>
                    <a:pt x="1720109" y="0"/>
                  </a:lnTo>
                  <a:lnTo>
                    <a:pt x="1720109" y="1729542"/>
                  </a:lnTo>
                  <a:lnTo>
                    <a:pt x="0" y="17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C099520-943B-B74B-3530-E8EA5A29E4DF}"/>
                </a:ext>
              </a:extLst>
            </p:cNvPr>
            <p:cNvSpPr/>
            <p:nvPr/>
          </p:nvSpPr>
          <p:spPr>
            <a:xfrm>
              <a:off x="11628933" y="4991034"/>
              <a:ext cx="1665441" cy="1539420"/>
            </a:xfrm>
            <a:custGeom>
              <a:avLst/>
              <a:gdLst/>
              <a:ahLst/>
              <a:cxnLst/>
              <a:rect l="l" t="t" r="r" b="b"/>
              <a:pathLst>
                <a:path w="1720108" h="1729542">
                  <a:moveTo>
                    <a:pt x="0" y="0"/>
                  </a:moveTo>
                  <a:lnTo>
                    <a:pt x="1720109" y="0"/>
                  </a:lnTo>
                  <a:lnTo>
                    <a:pt x="1720109" y="1729542"/>
                  </a:lnTo>
                  <a:lnTo>
                    <a:pt x="0" y="17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AAB5802F-D648-32A3-9B6E-4DC91C138078}"/>
                </a:ext>
              </a:extLst>
            </p:cNvPr>
            <p:cNvSpPr/>
            <p:nvPr/>
          </p:nvSpPr>
          <p:spPr>
            <a:xfrm>
              <a:off x="11628934" y="6661893"/>
              <a:ext cx="1665432" cy="1539420"/>
            </a:xfrm>
            <a:custGeom>
              <a:avLst/>
              <a:gdLst/>
              <a:ahLst/>
              <a:cxnLst/>
              <a:rect l="l" t="t" r="r" b="b"/>
              <a:pathLst>
                <a:path w="1720108" h="1729542">
                  <a:moveTo>
                    <a:pt x="0" y="0"/>
                  </a:moveTo>
                  <a:lnTo>
                    <a:pt x="1720109" y="0"/>
                  </a:lnTo>
                  <a:lnTo>
                    <a:pt x="1720109" y="1729542"/>
                  </a:lnTo>
                  <a:lnTo>
                    <a:pt x="0" y="172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3C7E102-70FD-05C3-70D5-2885224C74EC}"/>
                </a:ext>
              </a:extLst>
            </p:cNvPr>
            <p:cNvSpPr txBox="1"/>
            <p:nvPr/>
          </p:nvSpPr>
          <p:spPr>
            <a:xfrm>
              <a:off x="10793454" y="6152532"/>
              <a:ext cx="833415" cy="1438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  <a:spcBef>
                  <a:spcPct val="0"/>
                </a:spcBef>
              </a:pPr>
              <a:endPara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0F57F3D4-D70D-7480-B24E-C7C0C144FD62}"/>
                </a:ext>
              </a:extLst>
            </p:cNvPr>
            <p:cNvSpPr txBox="1"/>
            <p:nvPr/>
          </p:nvSpPr>
          <p:spPr>
            <a:xfrm>
              <a:off x="10909997" y="7603608"/>
              <a:ext cx="629367" cy="1438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  <a:spcBef>
                  <a:spcPct val="0"/>
                </a:spcBef>
              </a:pPr>
              <a:endPara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endParaRPr>
            </a:p>
          </p:txBody>
        </p:sp>
      </p:grp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372A969-1642-941D-13B4-4646CE52766B}"/>
              </a:ext>
            </a:extLst>
          </p:cNvPr>
          <p:cNvSpPr txBox="1"/>
          <p:nvPr/>
        </p:nvSpPr>
        <p:spPr>
          <a:xfrm>
            <a:off x="2826327" y="2669740"/>
            <a:ext cx="766030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أُميّز الأمور الّتي كنتُ أرغب بإعادتها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لنظام حياتي اليوميّ ، والتي من شأنها أن تمنحني شعورا جيّدا 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A88D813-ED4A-4CFB-81CC-C1D62FED918C}"/>
              </a:ext>
            </a:extLst>
          </p:cNvPr>
          <p:cNvSpPr txBox="1"/>
          <p:nvPr/>
        </p:nvSpPr>
        <p:spPr>
          <a:xfrm>
            <a:off x="10942668" y="2592544"/>
            <a:ext cx="759509" cy="12166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2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5BD9BB5-B753-DE89-3CE7-A96A9F694174}"/>
              </a:ext>
            </a:extLst>
          </p:cNvPr>
          <p:cNvSpPr txBox="1"/>
          <p:nvPr/>
        </p:nvSpPr>
        <p:spPr>
          <a:xfrm>
            <a:off x="104285" y="1499845"/>
            <a:ext cx="10192823" cy="75469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أميّز الأمور التي أنجح في التمسّك بها بشكلٍ ثابت 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F88117-3DD7-420C-9C82-718CC0B12EF9}"/>
              </a:ext>
            </a:extLst>
          </p:cNvPr>
          <p:cNvSpPr txBox="1"/>
          <p:nvPr/>
        </p:nvSpPr>
        <p:spPr>
          <a:xfrm>
            <a:off x="10948267" y="1142664"/>
            <a:ext cx="759509" cy="12166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1</a:t>
            </a:r>
          </a:p>
        </p:txBody>
      </p:sp>
      <p:sp>
        <p:nvSpPr>
          <p:cNvPr id="23" name="כותרת 2">
            <a:extLst>
              <a:ext uri="{FF2B5EF4-FFF2-40B4-BE49-F238E27FC236}">
                <a16:creationId xmlns:a16="http://schemas.microsoft.com/office/drawing/2014/main" id="{CF57FC5A-AFB0-4905-9D16-3CCB82552ABF}"/>
              </a:ext>
            </a:extLst>
          </p:cNvPr>
          <p:cNvSpPr txBox="1">
            <a:spLocks/>
          </p:cNvSpPr>
          <p:nvPr/>
        </p:nvSpPr>
        <p:spPr>
          <a:xfrm>
            <a:off x="1959860" y="196254"/>
            <a:ext cx="8109166" cy="8883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5400" b="1" dirty="0">
                <a:ln w="0"/>
                <a:solidFill>
                  <a:srgbClr val="FF82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خطوات لإنشاء عامود روتين </a:t>
            </a:r>
            <a:endParaRPr lang="he-IL" sz="5400" dirty="0">
              <a:solidFill>
                <a:srgbClr val="FF82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DE8EA257-534F-463C-920D-67350DC55E2A}"/>
              </a:ext>
            </a:extLst>
          </p:cNvPr>
          <p:cNvSpPr txBox="1"/>
          <p:nvPr/>
        </p:nvSpPr>
        <p:spPr>
          <a:xfrm>
            <a:off x="10942668" y="4148768"/>
            <a:ext cx="759509" cy="12166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517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FBF9D-47CD-B865-B954-F27F49A4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291DF23-B9FA-1216-24E9-6A1F030E6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18C71E-4AD1-BD10-3853-71D1CAEFEDB5}"/>
              </a:ext>
            </a:extLst>
          </p:cNvPr>
          <p:cNvSpPr/>
          <p:nvPr/>
        </p:nvSpPr>
        <p:spPr>
          <a:xfrm>
            <a:off x="6348662" y="1215263"/>
            <a:ext cx="5843338" cy="33018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الأمر الذي كنتم ترغبون في إعادته\ إضافته</a:t>
            </a:r>
          </a:p>
          <a:p>
            <a:pPr algn="ctr" rtl="1">
              <a:lnSpc>
                <a:spcPct val="150000"/>
              </a:lnSpc>
            </a:pPr>
            <a:r>
              <a:rPr lang="ar-JO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إلى نظامكم اليوميّ؟</a:t>
            </a:r>
            <a:endParaRPr lang="he-IL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386559D-DE1E-93C0-9B81-908CA469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4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6C0BEEA-241F-2DD9-CA6E-384A3E200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0C5C4-6981-5820-CF1D-1472EA9DB023}"/>
              </a:ext>
            </a:extLst>
          </p:cNvPr>
          <p:cNvSpPr/>
          <p:nvPr/>
        </p:nvSpPr>
        <p:spPr>
          <a:xfrm>
            <a:off x="252662" y="509160"/>
            <a:ext cx="5843338" cy="56323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JO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الآن...</a:t>
            </a:r>
          </a:p>
          <a:p>
            <a:pPr algn="ctr" rtl="1"/>
            <a:r>
              <a:rPr lang="ar-JO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يمكنكم فتح اليوميات</a:t>
            </a:r>
          </a:p>
          <a:p>
            <a:pPr algn="ctr" rtl="1"/>
            <a:r>
              <a:rPr lang="ar-JO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وتحديد</a:t>
            </a:r>
          </a:p>
          <a:p>
            <a:pPr algn="ctr" rtl="1"/>
            <a:r>
              <a:rPr kumimoji="0" lang="ar-JO" sz="7200" b="1" i="0" u="none" strike="noStrike" kern="1200" cap="none" spc="0" normalizeH="0" baseline="0" noProof="0" dirty="0">
                <a:ln>
                  <a:noFill/>
                </a:ln>
                <a:solidFill>
                  <a:srgbClr val="FF73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اليوم والساعة</a:t>
            </a:r>
            <a:endParaRPr lang="ar-JO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D6C15F6-B472-5629-25E4-223049FA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4" y="34684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DB73-8D52-7F65-4466-AB6CE2B1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DDB8375-56A8-4105-0F03-9538E0C2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ABDC868-3968-B95B-7FBB-A88B8CFA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09" y="1018572"/>
            <a:ext cx="5748048" cy="5748048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87F954E3-3DED-443F-A6AB-38B6D3A7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17" y="2364144"/>
            <a:ext cx="5748048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JO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يهمّنا أن يكون في نظامنا اليوميّ المشترك؟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385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546</Words>
  <Application>Microsoft Office PowerPoint</Application>
  <PresentationFormat>מסך רחב</PresentationFormat>
  <Paragraphs>67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1_Office Theme</vt:lpstr>
      <vt:lpstr>מצגת של PowerPoint‏</vt:lpstr>
      <vt:lpstr>מצגת של PowerPoint‏</vt:lpstr>
      <vt:lpstr>"عامود روتين"</vt:lpstr>
      <vt:lpstr>מצגת של PowerPoint‏</vt:lpstr>
      <vt:lpstr>מצגת של PowerPoint‏</vt:lpstr>
      <vt:lpstr>מצגת של PowerPoint‏</vt:lpstr>
      <vt:lpstr>ماذا يهمّنا أن يكون في نظامنا اليوميّ المشترك؟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איילת רייך</cp:lastModifiedBy>
  <cp:revision>55</cp:revision>
  <dcterms:created xsi:type="dcterms:W3CDTF">2023-10-24T07:33:22Z</dcterms:created>
  <dcterms:modified xsi:type="dcterms:W3CDTF">2025-02-23T07:39:54Z</dcterms:modified>
</cp:coreProperties>
</file>