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3"/>
  </p:notesMasterIdLst>
  <p:sldIdLst>
    <p:sldId id="282" r:id="rId2"/>
    <p:sldId id="289" r:id="rId3"/>
    <p:sldId id="285" r:id="rId4"/>
    <p:sldId id="286" r:id="rId5"/>
    <p:sldId id="290" r:id="rId6"/>
    <p:sldId id="298" r:id="rId7"/>
    <p:sldId id="291" r:id="rId8"/>
    <p:sldId id="295" r:id="rId9"/>
    <p:sldId id="297" r:id="rId10"/>
    <p:sldId id="293" r:id="rId11"/>
    <p:sldId id="299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P" lastIdx="39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  <p:cmAuthor id="2" name="hadas cohen" initials="hc" lastIdx="8" clrIdx="1">
    <p:extLst>
      <p:ext uri="{19B8F6BF-5375-455C-9EA6-DF929625EA0E}">
        <p15:presenceInfo xmlns:p15="http://schemas.microsoft.com/office/powerpoint/2012/main" userId="aaa066b9589937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FCB"/>
    <a:srgbClr val="A8D9DD"/>
    <a:srgbClr val="E16539"/>
    <a:srgbClr val="F0CCDA"/>
    <a:srgbClr val="EEC0F2"/>
    <a:srgbClr val="E0AFAA"/>
    <a:srgbClr val="EEE5E2"/>
    <a:srgbClr val="6B7DB5"/>
    <a:srgbClr val="5FF3CA"/>
    <a:srgbClr val="706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66" autoAdjust="0"/>
    <p:restoredTop sz="81088" autoAdjust="0"/>
  </p:normalViewPr>
  <p:slideViewPr>
    <p:cSldViewPr snapToGrid="0">
      <p:cViewPr varScale="1">
        <p:scale>
          <a:sx n="71" d="100"/>
          <a:sy n="71" d="100"/>
        </p:scale>
        <p:origin x="8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A6AD293-7DFF-45BE-B3A7-B414C8B6405B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B896CA-7CA9-43F3-A924-F78EAB89C8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307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מטרה: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התלמידים יפתחו מודעות לחלקים שונים שיש בהם, עם החזרה.</a:t>
            </a:r>
          </a:p>
          <a:p>
            <a:r>
              <a:rPr lang="he-IL" dirty="0"/>
              <a:t>זאת, מתוך התפיסה לפיה הכרה בחלקים השונים, קבלה שלהם ואינטגרציה ביניהם, מובילות לרווחה נפשית.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1F95E44-42B4-42B7-AED2-E14DA1EE94E7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56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</a:pPr>
            <a:r>
              <a:rPr lang="he-IL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נזמין את התלמידים לשתף בתובנות ובהחלטות בעקבות הפעילות</a:t>
            </a:r>
          </a:p>
          <a:p>
            <a:pPr algn="r">
              <a:lnSpc>
                <a:spcPct val="150000"/>
              </a:lnSpc>
            </a:pPr>
            <a:r>
              <a:rPr lang="he-IL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ונסכם: חשוב להכיר את עצמנו </a:t>
            </a:r>
            <a:r>
              <a:rPr lang="he-IL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ולזכור שיש בכל אחד מאיתנו אוסף של חלקים,</a:t>
            </a:r>
          </a:p>
          <a:p>
            <a:pPr algn="r">
              <a:lnSpc>
                <a:spcPct val="150000"/>
              </a:lnSpc>
            </a:pPr>
            <a:r>
              <a:rPr lang="he-IL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שבאים לידי ביטוי בתקופות מסוימות.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647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ננסה לשמוח ולראות את הטוב בכל חלק שיש בנו, בכל תקופה, גם כשהחלק הזה משתנה, לא תמיד יציב, לא תמיד ברור. כך נחוש רווחה נפשית יותר מיטבית.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896CA-7CA9-43F3-A924-F78EAB89C8D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6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נשאל את התלמידים מה הם רואים בשקופית (חלקים שונים/ דגומאות של  צורות גיאומטריות/ משולש/ ריבוע...)</a:t>
            </a:r>
          </a:p>
          <a:p>
            <a:r>
              <a:rPr lang="he-IL" dirty="0"/>
              <a:t>לאחר מכן, נבקש מהם להתמקד כ-20 שניות בציור ולזכור כמה שיותר פרטים, ואת מיקומם.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86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הנחיות למורה: </a:t>
            </a:r>
          </a:p>
          <a:p>
            <a:r>
              <a:rPr lang="he-IL" dirty="0"/>
              <a:t>את השקופית הבאה (שקופית 4) יש להקרין על תצוגה שאינה מלאה.</a:t>
            </a:r>
          </a:p>
          <a:p>
            <a:r>
              <a:rPr lang="he-IL" dirty="0"/>
              <a:t>נבקש מהתלמידים לסדר את הצורות בסדר המקורי, עד כמה שניתן, וליצור בחזרה צורה שלמה של ריבוע.</a:t>
            </a:r>
          </a:p>
          <a:p>
            <a:r>
              <a:rPr lang="he-IL" dirty="0"/>
              <a:t>ניתן להזמין בכל פעם את אחד התלמידים להניח את אחד החלקים </a:t>
            </a:r>
          </a:p>
          <a:p>
            <a:r>
              <a:rPr lang="he-IL" dirty="0"/>
              <a:t>(ניתן להדפיס את החלקים או לחלופין לסדר אותם במצגת).</a:t>
            </a:r>
          </a:p>
          <a:p>
            <a:endParaRPr lang="he-IL" dirty="0"/>
          </a:p>
          <a:p>
            <a:r>
              <a:rPr lang="he-IL" dirty="0"/>
              <a:t>ניתן להקציב זמן למשימה, כך שבזמן נתון יש להרכיב מחדש בסדר המקורי כמה שיותר חלקים.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129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74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508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7E3B7-7F01-5B69-0C35-951817A62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CFB22-09F7-B470-41EF-C63AB6EE9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BBC009-F9DC-00C5-ECFB-A3156CBFF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C3B78-F0F2-DBCD-CDEB-C159FA133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93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הרחבה למורה:</a:t>
            </a:r>
          </a:p>
          <a:p>
            <a:r>
              <a:rPr lang="he-IL" b="1" dirty="0"/>
              <a:t>בכל אחד מאיתנו חלקים רבים – חלק דואג, חלק מקווה, חלק חולם ועוד </a:t>
            </a:r>
            <a:r>
              <a:rPr lang="he-IL" b="1" dirty="0" err="1"/>
              <a:t>ועוד</a:t>
            </a:r>
            <a:r>
              <a:rPr lang="he-IL" b="1" dirty="0"/>
              <a:t>..</a:t>
            </a:r>
          </a:p>
          <a:p>
            <a:r>
              <a:rPr lang="he-IL" b="1" dirty="0"/>
              <a:t>חלקים שונים בעצמנו יכולים להיות כאלו שמוכרים לנו יותר או פחות, לחלקים מסוימים נתחבר יותר.</a:t>
            </a:r>
          </a:p>
          <a:p>
            <a:r>
              <a:rPr lang="he-IL" b="1" dirty="0"/>
              <a:t>דברים שונים שקרו בשנה זו, השפיעו על כל אחד מאיתנו בדרכים שונות, ואפשרו לנו להכיר דברים שונים בעצמנו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(למשל: חלק עצוב וחלק שמח, חלק שחש ייאוש וחלק שחש תקווה, ועוד...).</a:t>
            </a:r>
          </a:p>
          <a:p>
            <a:endParaRPr lang="he-IL" dirty="0"/>
          </a:p>
          <a:p>
            <a:r>
              <a:rPr lang="he-IL" b="1" i="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Open Sans Hebrew"/>
              </a:rPr>
              <a:t>הרחבה תיאורטית למנחה:</a:t>
            </a:r>
          </a:p>
          <a:p>
            <a:pPr algn="r"/>
            <a:r>
              <a:rPr lang="he-IL" b="0" i="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Open Sans Hebrew"/>
              </a:rPr>
              <a:t>מתוך מוסף "הארץ" (עשהאל </a:t>
            </a:r>
            <a:r>
              <a:rPr lang="he-IL" b="0" i="0" dirty="0" err="1">
                <a:solidFill>
                  <a:srgbClr val="2D2D2D"/>
                </a:solidFill>
                <a:effectLst/>
                <a:highlight>
                  <a:srgbClr val="FFFFFF"/>
                </a:highlight>
                <a:latin typeface="Open Sans Hebrew"/>
              </a:rPr>
              <a:t>רומנלי</a:t>
            </a:r>
            <a:r>
              <a:rPr lang="he-IL" b="0" i="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Open Sans Hebrew"/>
              </a:rPr>
              <a:t>, נובמבר 2023): בפסיכותרפיה </a:t>
            </a:r>
            <a:r>
              <a:rPr lang="he-IL" b="0" i="0" dirty="0" err="1">
                <a:solidFill>
                  <a:srgbClr val="2D2D2D"/>
                </a:solidFill>
                <a:effectLst/>
                <a:highlight>
                  <a:srgbClr val="FFFFFF"/>
                </a:highlight>
                <a:latin typeface="Open Sans Hebrew"/>
              </a:rPr>
              <a:t>התייחסותית</a:t>
            </a:r>
            <a:r>
              <a:rPr lang="he-IL" b="0" i="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Open Sans Hebrew"/>
              </a:rPr>
              <a:t> אנחנו תופסים את האדם כמורכב מכמה חלקי עצמי.</a:t>
            </a:r>
          </a:p>
          <a:p>
            <a:pPr algn="r"/>
            <a:r>
              <a:rPr lang="he-IL" b="0" i="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Open Sans Hebrew"/>
              </a:rPr>
              <a:t>במצבים מסוימים, כמו למשל בזמן מלחמה, יצופו ביתר שאת חלקים הישרדותיים ותוקפניים. חשוב לזכור שזה רק חלק מאיתנו. יש לנו עוד "חלקי עצמי" שאפשר לפעול מתוכם. </a:t>
            </a:r>
            <a:r>
              <a:rPr lang="he-IL" b="0" i="0" dirty="0">
                <a:solidFill>
                  <a:srgbClr val="2D2D2D"/>
                </a:solidFill>
                <a:effectLst/>
                <a:highlight>
                  <a:srgbClr val="DAE9F2"/>
                </a:highlight>
                <a:latin typeface="Open Sans Hebrew"/>
              </a:rPr>
              <a:t>בריאות נפשית היא בין היתר מודעות, גישה, בחירה ושליטה על חלקי העצמי השונים. דרך מהירה לוויסות עצמי ולאיזון היא חיבור מחדש לעוד חלקי עצמי חדשים - שמזכירים לנו שאנחנו יותר מהחלק הספציפי שאנו חווים עכשיו.</a:t>
            </a:r>
          </a:p>
          <a:p>
            <a:pPr algn="r"/>
            <a:r>
              <a:rPr lang="he-IL" b="0" i="0" dirty="0">
                <a:solidFill>
                  <a:srgbClr val="2D2D2D"/>
                </a:solidFill>
                <a:effectLst/>
                <a:highlight>
                  <a:srgbClr val="DAE9F2"/>
                </a:highlight>
                <a:latin typeface="Open Sans Hebrew"/>
              </a:rPr>
              <a:t>בעזרת המילים האלה, "יש בי חלק", ניתן להתחבר אל החלקים השונים.</a:t>
            </a:r>
          </a:p>
          <a:p>
            <a:pPr algn="r"/>
            <a:r>
              <a:rPr lang="he-IL" dirty="0"/>
              <a:t>היכולת לקבל גם חלקים שונים בהם גם חלקים קשים וחלקים מנוגדים, ולתת להם מקום – משמעותית לעיבוד החוויה ומסייעת לוויסות רגשי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(למשל: חלק עצוב וחלק שמח, חלק שחש ייאוש וחלק שחש תקווה, ועוד...).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76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למורה: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מטרת הפעילות: </a:t>
            </a:r>
            <a:r>
              <a:rPr lang="he-IL" dirty="0"/>
              <a:t>לאפשר לתלמידים התבוננות על מגוון חלקים בעצמם, בהקשר לחזרה הביתה.</a:t>
            </a:r>
          </a:p>
          <a:p>
            <a:endParaRPr lang="he-IL" dirty="0"/>
          </a:p>
          <a:p>
            <a:r>
              <a:rPr lang="he-IL" b="1" dirty="0"/>
              <a:t>מהלך הפעילות:</a:t>
            </a:r>
          </a:p>
          <a:p>
            <a:pPr marL="171450" indent="-171450">
              <a:buFontTx/>
              <a:buChar char="-"/>
            </a:pPr>
            <a:r>
              <a:rPr lang="he-IL" dirty="0"/>
              <a:t>נסביר לתלמידים: </a:t>
            </a:r>
            <a:r>
              <a:rPr lang="he-IL" b="1" dirty="0"/>
              <a:t>בכל אחד מאיתנו חלקים רבים. חלקים שונים בעצמנו יכולים להיות כאלו שמוכרים לנו יותר או פחות, לחלקים מסוימים נתחבר יותר.</a:t>
            </a:r>
            <a:r>
              <a:rPr lang="en-US" b="1" dirty="0"/>
              <a:t> </a:t>
            </a:r>
            <a:r>
              <a:rPr lang="he-IL" b="1" dirty="0"/>
              <a:t>דברים מסוימים שקרו השנה, השפיעו על כל אחד מאיתנו בדרכים שונות, ואפשרו לנו להכיר דברים שונים בעצמנו.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b="1" dirty="0"/>
              <a:t>עבודה אישית</a:t>
            </a:r>
            <a:r>
              <a:rPr lang="he-IL" dirty="0"/>
              <a:t> - כל תלמיד ימלא לעצמו את הדף להתבוננות אישית.</a:t>
            </a:r>
          </a:p>
          <a:p>
            <a:pPr marL="171450" indent="-171450">
              <a:buFontTx/>
              <a:buChar char="-"/>
            </a:pPr>
            <a:r>
              <a:rPr lang="he-IL" dirty="0"/>
              <a:t>במליאה - נזמין את התלמידים לשתף באחד החלקים שכתבו.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846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דף לתלמידים – להתבוננות אישית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079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  <p:sp>
        <p:nvSpPr>
          <p:cNvPr id="20" name="Google Shape;20;p14"/>
          <p:cNvSpPr/>
          <p:nvPr/>
        </p:nvSpPr>
        <p:spPr>
          <a:xfrm>
            <a:off x="0" y="1"/>
            <a:ext cx="12192000" cy="1487055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92727" y="2071688"/>
            <a:ext cx="10806547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65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28626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  <a:defRPr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409652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350757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86101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2280325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5.png"/><Relationship Id="rId18" Type="http://schemas.openxmlformats.org/officeDocument/2006/relationships/image" Target="../media/image27.svg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21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9.svg"/><Relationship Id="rId19" Type="http://schemas.openxmlformats.org/officeDocument/2006/relationships/image" Target="../media/image18.png"/><Relationship Id="rId4" Type="http://schemas.openxmlformats.org/officeDocument/2006/relationships/image" Target="../media/image14.svg"/><Relationship Id="rId9" Type="http://schemas.openxmlformats.org/officeDocument/2006/relationships/image" Target="../media/image13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069" y="264516"/>
            <a:ext cx="11643864" cy="6328968"/>
            <a:chOff x="0" y="0"/>
            <a:chExt cx="5304118" cy="2883029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</a:extLst>
          </p:cNvPr>
          <p:cNvGrpSpPr/>
          <p:nvPr/>
        </p:nvGrpSpPr>
        <p:grpSpPr>
          <a:xfrm>
            <a:off x="2667249" y="2552925"/>
            <a:ext cx="6796567" cy="2159531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377" rtl="1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8" y="2799219"/>
            <a:ext cx="7777987" cy="1655763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כלים ופעילויות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לחיזוק כוחות ולניהול שיח רגשי</a:t>
            </a:r>
          </a:p>
          <a:p>
            <a:pPr marL="0" marR="0" lvl="0" indent="0" algn="ctr" defTabSz="609615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לתלמידים ולצוות החינוכי</a:t>
            </a:r>
          </a:p>
        </p:txBody>
      </p: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2" y="313829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9" y="1003541"/>
            <a:ext cx="2141984" cy="40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377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משרד החינוך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377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מינהל פדגוגי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defTabSz="914377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אגף בכיר שירות פסיכולוגי ייעוצי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827" y="300762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8" y="5095276"/>
            <a:ext cx="7777987" cy="5871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5B74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5" y="-450654"/>
            <a:ext cx="4716276" cy="4716276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1185B43-9162-4EA0-5343-9E6A013CDB40}"/>
              </a:ext>
            </a:extLst>
          </p:cNvPr>
          <p:cNvSpPr txBox="1"/>
          <p:nvPr/>
        </p:nvSpPr>
        <p:spPr>
          <a:xfrm>
            <a:off x="2036765" y="4869917"/>
            <a:ext cx="79124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החלקים כולם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38;p1">
            <a:extLst>
              <a:ext uri="{FF2B5EF4-FFF2-40B4-BE49-F238E27FC236}">
                <a16:creationId xmlns:a16="http://schemas.microsoft.com/office/drawing/2014/main" id="{E50A190E-3462-715B-87FF-9B6A3BD6043D}"/>
              </a:ext>
            </a:extLst>
          </p:cNvPr>
          <p:cNvSpPr txBox="1"/>
          <p:nvPr/>
        </p:nvSpPr>
        <p:spPr>
          <a:xfrm>
            <a:off x="7402657" y="5608707"/>
            <a:ext cx="4317154" cy="7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6666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he-IL" sz="3600" kern="0" dirty="0">
                <a:latin typeface="Calibri"/>
                <a:ea typeface="Calibri"/>
                <a:cs typeface="Calibri"/>
                <a:sym typeface="Calibri"/>
              </a:rPr>
              <a:t>ה-ו</a:t>
            </a:r>
            <a:endParaRPr sz="2800" kern="0" dirty="0">
              <a:cs typeface="Arial"/>
              <a:sym typeface="Arial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244176E-9EC6-5077-C7F8-3BE498AE178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71" y="178460"/>
            <a:ext cx="1251187" cy="54526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4974267-140E-67D1-9716-DBD86872A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333" y="771347"/>
            <a:ext cx="1816765" cy="5060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4">
            <a:extLst>
              <a:ext uri="{FF2B5EF4-FFF2-40B4-BE49-F238E27FC236}">
                <a16:creationId xmlns:a16="http://schemas.microsoft.com/office/drawing/2014/main" id="{4FFF1F4B-418B-5429-CF77-B247F4E6EE6D}"/>
              </a:ext>
            </a:extLst>
          </p:cNvPr>
          <p:cNvSpPr txBox="1"/>
          <p:nvPr/>
        </p:nvSpPr>
        <p:spPr>
          <a:xfrm>
            <a:off x="2302982" y="390514"/>
            <a:ext cx="791246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החלקים כולם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C010FED-3744-E352-2551-EF56045EF6CF}"/>
              </a:ext>
            </a:extLst>
          </p:cNvPr>
          <p:cNvSpPr/>
          <p:nvPr/>
        </p:nvSpPr>
        <p:spPr>
          <a:xfrm>
            <a:off x="19145" y="5582062"/>
            <a:ext cx="1360144" cy="125231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2C97706-A2EA-2552-C280-80DD40534C33}"/>
              </a:ext>
            </a:extLst>
          </p:cNvPr>
          <p:cNvSpPr/>
          <p:nvPr/>
        </p:nvSpPr>
        <p:spPr>
          <a:xfrm rot="5400000">
            <a:off x="-42258" y="53913"/>
            <a:ext cx="1360144" cy="125231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6C39AE7-78E6-7E75-6A59-6F488862DD86}"/>
              </a:ext>
            </a:extLst>
          </p:cNvPr>
          <p:cNvSpPr/>
          <p:nvPr/>
        </p:nvSpPr>
        <p:spPr>
          <a:xfrm rot="16200000">
            <a:off x="10885769" y="5551769"/>
            <a:ext cx="1360144" cy="125231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2031FEA-91EB-4D81-D9A3-6F3FB4293425}"/>
              </a:ext>
            </a:extLst>
          </p:cNvPr>
          <p:cNvSpPr/>
          <p:nvPr/>
        </p:nvSpPr>
        <p:spPr>
          <a:xfrm rot="10800000">
            <a:off x="10891716" y="-24105"/>
            <a:ext cx="1360144" cy="125231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2B28A9C5-D80E-6924-6F41-0930E889D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43781" y="1753536"/>
            <a:ext cx="4874566" cy="3054804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51A12383-D783-3FF5-CFF4-7D2175D55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089012" y="3023268"/>
            <a:ext cx="4604698" cy="2915806"/>
          </a:xfrm>
          <a:prstGeom prst="rect">
            <a:avLst/>
          </a:prstGeom>
        </p:spPr>
      </p:pic>
      <p:sp>
        <p:nvSpPr>
          <p:cNvPr id="26" name="TextBox 11">
            <a:extLst>
              <a:ext uri="{FF2B5EF4-FFF2-40B4-BE49-F238E27FC236}">
                <a16:creationId xmlns:a16="http://schemas.microsoft.com/office/drawing/2014/main" id="{0DADA1CB-E4C0-6B84-9896-19D92E9B941B}"/>
              </a:ext>
            </a:extLst>
          </p:cNvPr>
          <p:cNvSpPr txBox="1"/>
          <p:nvPr/>
        </p:nvSpPr>
        <p:spPr>
          <a:xfrm>
            <a:off x="1467076" y="3810109"/>
            <a:ext cx="34706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4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החלטתי ש...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302919C1-AB83-4952-6A8E-F97436D8E4C8}"/>
              </a:ext>
            </a:extLst>
          </p:cNvPr>
          <p:cNvSpPr txBox="1"/>
          <p:nvPr/>
        </p:nvSpPr>
        <p:spPr>
          <a:xfrm>
            <a:off x="7155313" y="2532927"/>
            <a:ext cx="28508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4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הבנתי ש...</a:t>
            </a:r>
          </a:p>
        </p:txBody>
      </p:sp>
    </p:spTree>
    <p:extLst>
      <p:ext uri="{BB962C8B-B14F-4D97-AF65-F5344CB8AC3E}">
        <p14:creationId xmlns:p14="http://schemas.microsoft.com/office/powerpoint/2010/main" val="297798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4442C335-94F6-69A7-AD68-ADBD2A7E18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275D8-3180-0B61-A7F1-83D0B5DE749A}"/>
              </a:ext>
            </a:extLst>
          </p:cNvPr>
          <p:cNvSpPr/>
          <p:nvPr/>
        </p:nvSpPr>
        <p:spPr>
          <a:xfrm>
            <a:off x="7537268" y="1385462"/>
            <a:ext cx="4376211" cy="230832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5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"איזהו העשיר השמח בחלקו"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5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(מסכת אבות)</a:t>
            </a:r>
            <a:endParaRPr kumimoji="0" lang="en-US" sz="3200" b="1" i="0" u="none" strike="noStrike" kern="1200" cap="none" spc="50" normalizeH="0" baseline="0" noProof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C4E7DF5-5196-24E4-3FCB-06DAD8C71CC1}"/>
              </a:ext>
            </a:extLst>
          </p:cNvPr>
          <p:cNvSpPr/>
          <p:nvPr/>
        </p:nvSpPr>
        <p:spPr>
          <a:xfrm>
            <a:off x="0" y="0"/>
            <a:ext cx="7315687" cy="6835942"/>
          </a:xfrm>
          <a:custGeom>
            <a:avLst/>
            <a:gdLst/>
            <a:ahLst/>
            <a:cxnLst/>
            <a:rect l="l" t="t" r="r" b="b"/>
            <a:pathLst>
              <a:path w="9870585" h="8229600">
                <a:moveTo>
                  <a:pt x="0" y="0"/>
                </a:moveTo>
                <a:lnTo>
                  <a:pt x="9870584" y="0"/>
                </a:lnTo>
                <a:lnTo>
                  <a:pt x="98705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323EC-90DF-2561-C8DA-A7C642EC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6" y="635033"/>
            <a:ext cx="10609268" cy="5832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EC2B33-17BC-9F8B-B19E-70EAD9C257EE}"/>
              </a:ext>
            </a:extLst>
          </p:cNvPr>
          <p:cNvSpPr/>
          <p:nvPr/>
        </p:nvSpPr>
        <p:spPr>
          <a:xfrm>
            <a:off x="3650146" y="250313"/>
            <a:ext cx="4281941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אתם רואים פה?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9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B14EDF-E67F-85BE-9A6F-B9C0CD540DD1}"/>
              </a:ext>
            </a:extLst>
          </p:cNvPr>
          <p:cNvGrpSpPr/>
          <p:nvPr/>
        </p:nvGrpSpPr>
        <p:grpSpPr>
          <a:xfrm>
            <a:off x="1242133" y="517311"/>
            <a:ext cx="9707733" cy="5823377"/>
            <a:chOff x="0" y="0"/>
            <a:chExt cx="4707638" cy="3433577"/>
          </a:xfrm>
          <a:solidFill>
            <a:schemeClr val="bg1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60ECD5A-DF09-525C-7B28-267340FE9A6E}"/>
                </a:ext>
              </a:extLst>
            </p:cNvPr>
            <p:cNvSpPr/>
            <p:nvPr/>
          </p:nvSpPr>
          <p:spPr>
            <a:xfrm>
              <a:off x="0" y="0"/>
              <a:ext cx="4707638" cy="3433577"/>
            </a:xfrm>
            <a:custGeom>
              <a:avLst/>
              <a:gdLst/>
              <a:ahLst/>
              <a:cxnLst/>
              <a:rect l="l" t="t" r="r" b="b"/>
              <a:pathLst>
                <a:path w="4707638" h="3433577">
                  <a:moveTo>
                    <a:pt x="69522" y="0"/>
                  </a:moveTo>
                  <a:lnTo>
                    <a:pt x="4638116" y="0"/>
                  </a:lnTo>
                  <a:cubicBezTo>
                    <a:pt x="4676512" y="0"/>
                    <a:pt x="4707638" y="31126"/>
                    <a:pt x="4707638" y="69522"/>
                  </a:cubicBezTo>
                  <a:lnTo>
                    <a:pt x="4707638" y="3364056"/>
                  </a:lnTo>
                  <a:cubicBezTo>
                    <a:pt x="4707638" y="3382494"/>
                    <a:pt x="4700313" y="3400177"/>
                    <a:pt x="4687276" y="3413215"/>
                  </a:cubicBezTo>
                  <a:cubicBezTo>
                    <a:pt x="4674238" y="3426252"/>
                    <a:pt x="4656554" y="3433577"/>
                    <a:pt x="4638116" y="3433577"/>
                  </a:cubicBezTo>
                  <a:lnTo>
                    <a:pt x="69522" y="3433577"/>
                  </a:lnTo>
                  <a:cubicBezTo>
                    <a:pt x="31126" y="3433577"/>
                    <a:pt x="0" y="3402451"/>
                    <a:pt x="0" y="3364056"/>
                  </a:cubicBezTo>
                  <a:lnTo>
                    <a:pt x="0" y="69522"/>
                  </a:lnTo>
                  <a:cubicBezTo>
                    <a:pt x="0" y="31126"/>
                    <a:pt x="31126" y="0"/>
                    <a:pt x="695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D8FA596F-2A74-4FA6-64FC-1AA41624C524}"/>
                </a:ext>
              </a:extLst>
            </p:cNvPr>
            <p:cNvSpPr txBox="1"/>
            <p:nvPr/>
          </p:nvSpPr>
          <p:spPr>
            <a:xfrm>
              <a:off x="0" y="-19050"/>
              <a:ext cx="4707638" cy="3452627"/>
            </a:xfrm>
            <a:prstGeom prst="rect">
              <a:avLst/>
            </a:prstGeom>
            <a:grpFill/>
          </p:spPr>
          <p:txBody>
            <a:bodyPr lIns="17662" tIns="17662" rIns="17662" bIns="17662" rtlCol="0" anchor="ctr"/>
            <a:lstStyle/>
            <a:p>
              <a:pPr algn="ctr" defTabSz="829909" rtl="0">
                <a:lnSpc>
                  <a:spcPts val="1508"/>
                </a:lnSpc>
                <a:spcBef>
                  <a:spcPct val="0"/>
                </a:spcBef>
              </a:pPr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0C103E6-1CA0-B2F7-6180-5394F2DD4C5F}"/>
              </a:ext>
            </a:extLst>
          </p:cNvPr>
          <p:cNvSpPr/>
          <p:nvPr/>
        </p:nvSpPr>
        <p:spPr>
          <a:xfrm>
            <a:off x="4699194" y="1141375"/>
            <a:ext cx="5827739" cy="44097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וכעת... </a:t>
            </a:r>
          </a:p>
          <a:p>
            <a:pPr>
              <a:lnSpc>
                <a:spcPct val="150000"/>
              </a:lnSpc>
            </a:pPr>
            <a:r>
              <a:rPr lang="he-IL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נסו להרכיב מחדש </a:t>
            </a:r>
          </a:p>
          <a:p>
            <a:pPr>
              <a:lnSpc>
                <a:spcPct val="150000"/>
              </a:lnSpc>
            </a:pPr>
            <a:r>
              <a:rPr lang="he-IL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 כל החלקים </a:t>
            </a:r>
          </a:p>
          <a:p>
            <a:pPr>
              <a:lnSpc>
                <a:spcPct val="150000"/>
              </a:lnSpc>
            </a:pPr>
            <a:r>
              <a:rPr lang="he-IL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בסדר הנכון</a:t>
            </a:r>
            <a:endParaRPr lang="en-US" sz="48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47">
            <a:extLst>
              <a:ext uri="{FF2B5EF4-FFF2-40B4-BE49-F238E27FC236}">
                <a16:creationId xmlns:a16="http://schemas.microsoft.com/office/drawing/2014/main" id="{55A015C5-7EE6-1B44-806C-E053146490BF}"/>
              </a:ext>
            </a:extLst>
          </p:cNvPr>
          <p:cNvGrpSpPr/>
          <p:nvPr/>
        </p:nvGrpSpPr>
        <p:grpSpPr>
          <a:xfrm>
            <a:off x="1441841" y="3775779"/>
            <a:ext cx="2373167" cy="1781274"/>
            <a:chOff x="0" y="0"/>
            <a:chExt cx="812800" cy="610079"/>
          </a:xfrm>
        </p:grpSpPr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6CCD1484-6ADB-AAE5-4BCB-B3E22E4348F5}"/>
                </a:ext>
              </a:extLst>
            </p:cNvPr>
            <p:cNvSpPr/>
            <p:nvPr/>
          </p:nvSpPr>
          <p:spPr>
            <a:xfrm>
              <a:off x="0" y="0"/>
              <a:ext cx="812800" cy="610079"/>
            </a:xfrm>
            <a:custGeom>
              <a:avLst/>
              <a:gdLst/>
              <a:ahLst/>
              <a:cxnLst/>
              <a:rect l="l" t="t" r="r" b="b"/>
              <a:pathLst>
                <a:path w="812800" h="610079">
                  <a:moveTo>
                    <a:pt x="203200" y="0"/>
                  </a:moveTo>
                  <a:lnTo>
                    <a:pt x="812800" y="0"/>
                  </a:lnTo>
                  <a:lnTo>
                    <a:pt x="609600" y="610079"/>
                  </a:lnTo>
                  <a:lnTo>
                    <a:pt x="0" y="6100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16539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7E7DEAFF-8CFB-2010-0414-90E97A90248E}"/>
                </a:ext>
              </a:extLst>
            </p:cNvPr>
            <p:cNvSpPr txBox="1"/>
            <p:nvPr/>
          </p:nvSpPr>
          <p:spPr>
            <a:xfrm>
              <a:off x="101600" y="-19050"/>
              <a:ext cx="609600" cy="629129"/>
            </a:xfrm>
            <a:prstGeom prst="rect">
              <a:avLst/>
            </a:prstGeom>
          </p:spPr>
          <p:txBody>
            <a:bodyPr lIns="81556" tIns="81556" rIns="81556" bIns="81556" rtlCol="0" anchor="ctr"/>
            <a:lstStyle/>
            <a:p>
              <a:pPr algn="ctr" defTabSz="829909" rtl="0">
                <a:lnSpc>
                  <a:spcPts val="1488"/>
                </a:lnSpc>
              </a:pPr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50">
            <a:extLst>
              <a:ext uri="{FF2B5EF4-FFF2-40B4-BE49-F238E27FC236}">
                <a16:creationId xmlns:a16="http://schemas.microsoft.com/office/drawing/2014/main" id="{A0E49A5A-7CD1-2E73-B61E-C784E9D52483}"/>
              </a:ext>
            </a:extLst>
          </p:cNvPr>
          <p:cNvGrpSpPr/>
          <p:nvPr/>
        </p:nvGrpSpPr>
        <p:grpSpPr>
          <a:xfrm>
            <a:off x="4953954" y="4495800"/>
            <a:ext cx="2240223" cy="1681462"/>
            <a:chOff x="0" y="0"/>
            <a:chExt cx="812800" cy="610070"/>
          </a:xfrm>
        </p:grpSpPr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62508A2E-746F-15DA-F31C-22811683BA78}"/>
                </a:ext>
              </a:extLst>
            </p:cNvPr>
            <p:cNvSpPr/>
            <p:nvPr/>
          </p:nvSpPr>
          <p:spPr>
            <a:xfrm>
              <a:off x="0" y="0"/>
              <a:ext cx="812800" cy="610070"/>
            </a:xfrm>
            <a:custGeom>
              <a:avLst/>
              <a:gdLst/>
              <a:ahLst/>
              <a:cxnLst/>
              <a:rect l="l" t="t" r="r" b="b"/>
              <a:pathLst>
                <a:path w="812800" h="610070">
                  <a:moveTo>
                    <a:pt x="203200" y="0"/>
                  </a:moveTo>
                  <a:lnTo>
                    <a:pt x="609600" y="0"/>
                  </a:lnTo>
                  <a:lnTo>
                    <a:pt x="812800" y="610070"/>
                  </a:lnTo>
                  <a:lnTo>
                    <a:pt x="0" y="6100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16539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ECB39C25-91F5-173E-EA0D-8AC167E6D125}"/>
                </a:ext>
              </a:extLst>
            </p:cNvPr>
            <p:cNvSpPr txBox="1"/>
            <p:nvPr/>
          </p:nvSpPr>
          <p:spPr>
            <a:xfrm>
              <a:off x="127000" y="-28575"/>
              <a:ext cx="558800" cy="638645"/>
            </a:xfrm>
            <a:prstGeom prst="rect">
              <a:avLst/>
            </a:prstGeom>
          </p:spPr>
          <p:txBody>
            <a:bodyPr lIns="108305" tIns="108305" rIns="108305" bIns="108305" rtlCol="0" anchor="ctr"/>
            <a:lstStyle/>
            <a:p>
              <a:pPr algn="ctr" defTabSz="829909" rtl="0">
                <a:lnSpc>
                  <a:spcPts val="1977"/>
                </a:lnSpc>
              </a:pPr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Freeform 53">
            <a:extLst>
              <a:ext uri="{FF2B5EF4-FFF2-40B4-BE49-F238E27FC236}">
                <a16:creationId xmlns:a16="http://schemas.microsoft.com/office/drawing/2014/main" id="{977309F9-43BC-EE32-233D-3B4D8F0484B6}"/>
              </a:ext>
            </a:extLst>
          </p:cNvPr>
          <p:cNvSpPr/>
          <p:nvPr/>
        </p:nvSpPr>
        <p:spPr>
          <a:xfrm flipH="1">
            <a:off x="4119336" y="1712487"/>
            <a:ext cx="1976663" cy="1890184"/>
          </a:xfrm>
          <a:custGeom>
            <a:avLst/>
            <a:gdLst/>
            <a:ahLst/>
            <a:cxnLst/>
            <a:rect l="l" t="t" r="r" b="b"/>
            <a:pathLst>
              <a:path w="684204" h="654270">
                <a:moveTo>
                  <a:pt x="684204" y="0"/>
                </a:moveTo>
                <a:lnTo>
                  <a:pt x="0" y="0"/>
                </a:lnTo>
                <a:lnTo>
                  <a:pt x="0" y="654270"/>
                </a:lnTo>
                <a:lnTo>
                  <a:pt x="684204" y="654270"/>
                </a:lnTo>
                <a:lnTo>
                  <a:pt x="68420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C357E6AB-A500-81FB-6C3F-E841F65CC599}"/>
              </a:ext>
            </a:extLst>
          </p:cNvPr>
          <p:cNvSpPr/>
          <p:nvPr/>
        </p:nvSpPr>
        <p:spPr>
          <a:xfrm>
            <a:off x="2436582" y="4591944"/>
            <a:ext cx="2671085" cy="1549229"/>
          </a:xfrm>
          <a:custGeom>
            <a:avLst/>
            <a:gdLst/>
            <a:ahLst/>
            <a:cxnLst/>
            <a:rect l="l" t="t" r="r" b="b"/>
            <a:pathLst>
              <a:path w="924572" h="536252">
                <a:moveTo>
                  <a:pt x="0" y="0"/>
                </a:moveTo>
                <a:lnTo>
                  <a:pt x="924572" y="0"/>
                </a:lnTo>
                <a:lnTo>
                  <a:pt x="924572" y="536252"/>
                </a:lnTo>
                <a:lnTo>
                  <a:pt x="0" y="536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1" name="Group 55">
            <a:extLst>
              <a:ext uri="{FF2B5EF4-FFF2-40B4-BE49-F238E27FC236}">
                <a16:creationId xmlns:a16="http://schemas.microsoft.com/office/drawing/2014/main" id="{B98B3C6E-0AB6-0C70-4762-42E5F438E9E0}"/>
              </a:ext>
            </a:extLst>
          </p:cNvPr>
          <p:cNvGrpSpPr/>
          <p:nvPr/>
        </p:nvGrpSpPr>
        <p:grpSpPr>
          <a:xfrm>
            <a:off x="1702892" y="1686616"/>
            <a:ext cx="1779875" cy="1790528"/>
            <a:chOff x="0" y="0"/>
            <a:chExt cx="221110" cy="222433"/>
          </a:xfrm>
        </p:grpSpPr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0F05C353-CF93-9773-B74B-A3BF39A960C3}"/>
                </a:ext>
              </a:extLst>
            </p:cNvPr>
            <p:cNvSpPr/>
            <p:nvPr/>
          </p:nvSpPr>
          <p:spPr>
            <a:xfrm>
              <a:off x="0" y="0"/>
              <a:ext cx="221110" cy="222433"/>
            </a:xfrm>
            <a:custGeom>
              <a:avLst/>
              <a:gdLst/>
              <a:ahLst/>
              <a:cxnLst/>
              <a:rect l="l" t="t" r="r" b="b"/>
              <a:pathLst>
                <a:path w="221110" h="222433">
                  <a:moveTo>
                    <a:pt x="0" y="0"/>
                  </a:moveTo>
                  <a:lnTo>
                    <a:pt x="221110" y="0"/>
                  </a:lnTo>
                  <a:lnTo>
                    <a:pt x="221110" y="222433"/>
                  </a:lnTo>
                  <a:lnTo>
                    <a:pt x="0" y="222433"/>
                  </a:lnTo>
                  <a:close/>
                </a:path>
              </a:pathLst>
            </a:custGeom>
            <a:solidFill>
              <a:srgbClr val="E16539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3" name="TextBox 57">
              <a:extLst>
                <a:ext uri="{FF2B5EF4-FFF2-40B4-BE49-F238E27FC236}">
                  <a16:creationId xmlns:a16="http://schemas.microsoft.com/office/drawing/2014/main" id="{6F7DB983-B5FC-89BC-12EE-B1821A19B5E2}"/>
                </a:ext>
              </a:extLst>
            </p:cNvPr>
            <p:cNvSpPr txBox="1"/>
            <p:nvPr/>
          </p:nvSpPr>
          <p:spPr>
            <a:xfrm>
              <a:off x="0" y="-28575"/>
              <a:ext cx="221110" cy="251008"/>
            </a:xfrm>
            <a:prstGeom prst="rect">
              <a:avLst/>
            </a:prstGeom>
          </p:spPr>
          <p:txBody>
            <a:bodyPr lIns="108305" tIns="108305" rIns="108305" bIns="108305" rtlCol="0" anchor="ctr"/>
            <a:lstStyle/>
            <a:p>
              <a:pPr algn="ctr" defTabSz="829909" rtl="0">
                <a:lnSpc>
                  <a:spcPts val="1977"/>
                </a:lnSpc>
              </a:pPr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96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F51347-735F-987C-D104-2D002D7AB8A1}"/>
              </a:ext>
            </a:extLst>
          </p:cNvPr>
          <p:cNvSpPr/>
          <p:nvPr/>
        </p:nvSpPr>
        <p:spPr>
          <a:xfrm>
            <a:off x="106284" y="70060"/>
            <a:ext cx="11954577" cy="657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95089CB-0EE8-837E-A93B-3143DDE8E976}"/>
              </a:ext>
            </a:extLst>
          </p:cNvPr>
          <p:cNvSpPr/>
          <p:nvPr/>
        </p:nvSpPr>
        <p:spPr>
          <a:xfrm rot="2714043">
            <a:off x="4880586" y="368267"/>
            <a:ext cx="3950865" cy="1956476"/>
          </a:xfrm>
          <a:prstGeom prst="triangle">
            <a:avLst>
              <a:gd name="adj" fmla="val 4982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DDEA6-4370-C044-86D4-F92C898026EF}"/>
              </a:ext>
            </a:extLst>
          </p:cNvPr>
          <p:cNvSpPr/>
          <p:nvPr/>
        </p:nvSpPr>
        <p:spPr>
          <a:xfrm rot="5400000">
            <a:off x="-140538" y="619428"/>
            <a:ext cx="3844859" cy="34792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A4FDBC9-1B19-A682-3FC9-32A41A4BAB2A}"/>
              </a:ext>
            </a:extLst>
          </p:cNvPr>
          <p:cNvSpPr/>
          <p:nvPr/>
        </p:nvSpPr>
        <p:spPr>
          <a:xfrm rot="5400000">
            <a:off x="2008701" y="3439363"/>
            <a:ext cx="2494563" cy="385191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C13AF-66DB-16FE-7925-CF99BDB2D8EF}"/>
              </a:ext>
            </a:extLst>
          </p:cNvPr>
          <p:cNvSpPr/>
          <p:nvPr/>
        </p:nvSpPr>
        <p:spPr>
          <a:xfrm rot="5400000">
            <a:off x="7970087" y="1163336"/>
            <a:ext cx="2084681" cy="4657178"/>
          </a:xfrm>
          <a:prstGeom prst="rect">
            <a:avLst/>
          </a:prstGeom>
          <a:solidFill>
            <a:srgbClr val="F3F1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BFFF5-D4D0-7141-8F06-140E1A7668A1}"/>
              </a:ext>
            </a:extLst>
          </p:cNvPr>
          <p:cNvSpPr/>
          <p:nvPr/>
        </p:nvSpPr>
        <p:spPr>
          <a:xfrm rot="10800000">
            <a:off x="2450347" y="628246"/>
            <a:ext cx="3495899" cy="2085823"/>
          </a:xfrm>
          <a:prstGeom prst="rect">
            <a:avLst/>
          </a:prstGeom>
          <a:solidFill>
            <a:srgbClr val="FD83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404EEE-09BA-AD1B-F808-ADF65641A078}"/>
              </a:ext>
            </a:extLst>
          </p:cNvPr>
          <p:cNvSpPr/>
          <p:nvPr/>
        </p:nvSpPr>
        <p:spPr>
          <a:xfrm>
            <a:off x="1358695" y="2171305"/>
            <a:ext cx="3788728" cy="1946730"/>
          </a:xfrm>
          <a:prstGeom prst="rect">
            <a:avLst/>
          </a:prstGeom>
          <a:solidFill>
            <a:srgbClr val="C4B6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2452F-72C9-BFA4-3A17-C918728BA8A0}"/>
              </a:ext>
            </a:extLst>
          </p:cNvPr>
          <p:cNvSpPr/>
          <p:nvPr/>
        </p:nvSpPr>
        <p:spPr>
          <a:xfrm rot="5400000">
            <a:off x="7701687" y="2378804"/>
            <a:ext cx="4489380" cy="12248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1A76C31B-8358-BC49-CA01-6F334A44D7EB}"/>
              </a:ext>
            </a:extLst>
          </p:cNvPr>
          <p:cNvSpPr/>
          <p:nvPr/>
        </p:nvSpPr>
        <p:spPr>
          <a:xfrm flipH="1">
            <a:off x="4343288" y="2456629"/>
            <a:ext cx="4002017" cy="13299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2680505-C954-1327-9488-F70FE8AC5B89}"/>
              </a:ext>
            </a:extLst>
          </p:cNvPr>
          <p:cNvSpPr/>
          <p:nvPr/>
        </p:nvSpPr>
        <p:spPr>
          <a:xfrm flipH="1" flipV="1">
            <a:off x="7078938" y="416383"/>
            <a:ext cx="3866981" cy="1248816"/>
          </a:xfrm>
          <a:prstGeom prst="rtTriangle">
            <a:avLst/>
          </a:prstGeom>
          <a:solidFill>
            <a:srgbClr val="04D2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A02809C-8F47-20DD-4BB4-7C82774B4607}"/>
              </a:ext>
            </a:extLst>
          </p:cNvPr>
          <p:cNvSpPr/>
          <p:nvPr/>
        </p:nvSpPr>
        <p:spPr>
          <a:xfrm>
            <a:off x="715474" y="220705"/>
            <a:ext cx="3465530" cy="2485524"/>
          </a:xfrm>
          <a:prstGeom prst="rtTriangle">
            <a:avLst/>
          </a:prstGeom>
          <a:solidFill>
            <a:srgbClr val="ABC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123C497-9EA9-A855-B55E-3308FEE113FB}"/>
              </a:ext>
            </a:extLst>
          </p:cNvPr>
          <p:cNvSpPr/>
          <p:nvPr/>
        </p:nvSpPr>
        <p:spPr>
          <a:xfrm rot="2160177">
            <a:off x="5210678" y="4212020"/>
            <a:ext cx="2399697" cy="1679435"/>
          </a:xfrm>
          <a:prstGeom prst="triangle">
            <a:avLst/>
          </a:prstGeom>
          <a:solidFill>
            <a:srgbClr val="18AE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12413F7D-EE21-07CF-B975-2295D213ABC5}"/>
              </a:ext>
            </a:extLst>
          </p:cNvPr>
          <p:cNvSpPr/>
          <p:nvPr/>
        </p:nvSpPr>
        <p:spPr>
          <a:xfrm>
            <a:off x="8570360" y="1689688"/>
            <a:ext cx="3560029" cy="1199816"/>
          </a:xfrm>
          <a:prstGeom prst="rtTriangle">
            <a:avLst/>
          </a:prstGeom>
          <a:solidFill>
            <a:srgbClr val="EDFC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1573E56B-452C-53C7-3D39-CC935936FAD2}"/>
              </a:ext>
            </a:extLst>
          </p:cNvPr>
          <p:cNvSpPr/>
          <p:nvPr/>
        </p:nvSpPr>
        <p:spPr>
          <a:xfrm rot="1116255">
            <a:off x="740357" y="3419153"/>
            <a:ext cx="3618159" cy="1818075"/>
          </a:xfrm>
          <a:prstGeom prst="rtTriangle">
            <a:avLst/>
          </a:prstGeom>
          <a:solidFill>
            <a:srgbClr val="D03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BC0732-6515-BBA5-28BC-29DB4000405A}"/>
              </a:ext>
            </a:extLst>
          </p:cNvPr>
          <p:cNvSpPr/>
          <p:nvPr/>
        </p:nvSpPr>
        <p:spPr>
          <a:xfrm rot="10800000">
            <a:off x="7801139" y="4418707"/>
            <a:ext cx="3845980" cy="2110490"/>
          </a:xfrm>
          <a:prstGeom prst="rect">
            <a:avLst/>
          </a:prstGeom>
          <a:solidFill>
            <a:srgbClr val="FD83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5C32EF7-58D0-8937-8B66-F4F1250FB794}"/>
              </a:ext>
            </a:extLst>
          </p:cNvPr>
          <p:cNvSpPr/>
          <p:nvPr/>
        </p:nvSpPr>
        <p:spPr>
          <a:xfrm rot="10800000">
            <a:off x="335483" y="5352710"/>
            <a:ext cx="3053491" cy="114284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1BA8A7A8-E1A6-8569-BB7D-49027891B636}"/>
              </a:ext>
            </a:extLst>
          </p:cNvPr>
          <p:cNvSpPr/>
          <p:nvPr/>
        </p:nvSpPr>
        <p:spPr>
          <a:xfrm rot="19391113" flipH="1" flipV="1">
            <a:off x="6666757" y="2678961"/>
            <a:ext cx="1902800" cy="725984"/>
          </a:xfrm>
          <a:prstGeom prst="rtTriangle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30EFE62-BADA-1F30-3D37-304C379BBC1F}"/>
              </a:ext>
            </a:extLst>
          </p:cNvPr>
          <p:cNvSpPr/>
          <p:nvPr/>
        </p:nvSpPr>
        <p:spPr>
          <a:xfrm rot="3105675">
            <a:off x="8116908" y="2106073"/>
            <a:ext cx="774938" cy="420537"/>
          </a:xfrm>
          <a:prstGeom prst="triangle">
            <a:avLst>
              <a:gd name="adj" fmla="val 40807"/>
            </a:avLst>
          </a:prstGeom>
          <a:solidFill>
            <a:srgbClr val="04D2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F423E1FE-20F1-E9D9-D87F-C17354E6AFDE}"/>
              </a:ext>
            </a:extLst>
          </p:cNvPr>
          <p:cNvSpPr/>
          <p:nvPr/>
        </p:nvSpPr>
        <p:spPr>
          <a:xfrm rot="16200000" flipH="1" flipV="1">
            <a:off x="10595447" y="1289600"/>
            <a:ext cx="1724192" cy="638083"/>
          </a:xfrm>
          <a:prstGeom prst="rtTriangle">
            <a:avLst/>
          </a:prstGeom>
          <a:solidFill>
            <a:srgbClr val="04D2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109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942D34-7E4B-E44B-9E0E-3FE0E195FB64}"/>
              </a:ext>
            </a:extLst>
          </p:cNvPr>
          <p:cNvSpPr/>
          <p:nvPr/>
        </p:nvSpPr>
        <p:spPr>
          <a:xfrm>
            <a:off x="4645775" y="-809264"/>
            <a:ext cx="5976621" cy="2472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15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הכבוד!</a:t>
            </a:r>
            <a:endParaRPr lang="en-US" sz="11500" b="1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0AD885-4A33-3F02-11F3-5E877768EBE8}"/>
              </a:ext>
            </a:extLst>
          </p:cNvPr>
          <p:cNvSpPr/>
          <p:nvPr/>
        </p:nvSpPr>
        <p:spPr>
          <a:xfrm>
            <a:off x="9477109" y="4051300"/>
            <a:ext cx="3763697" cy="3669941"/>
          </a:xfrm>
          <a:prstGeom prst="ellipse">
            <a:avLst/>
          </a:prstGeom>
          <a:solidFill>
            <a:srgbClr val="E6DF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E3B076-17DD-F51C-6925-CCD841C9D6A0}"/>
              </a:ext>
            </a:extLst>
          </p:cNvPr>
          <p:cNvSpPr/>
          <p:nvPr/>
        </p:nvSpPr>
        <p:spPr>
          <a:xfrm>
            <a:off x="9690158" y="4935650"/>
            <a:ext cx="2501842" cy="16970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ומה היה קורה אם..</a:t>
            </a:r>
          </a:p>
          <a:p>
            <a:pPr algn="ctr">
              <a:lnSpc>
                <a:spcPct val="150000"/>
              </a:lnSpc>
            </a:pPr>
            <a:r>
              <a:rPr lang="he-IL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היינו מוסיפים גם </a:t>
            </a:r>
          </a:p>
          <a:p>
            <a:pPr algn="ctr">
              <a:lnSpc>
                <a:spcPct val="150000"/>
              </a:lnSpc>
            </a:pPr>
            <a:r>
              <a:rPr lang="he-IL" sz="24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עיגולים?</a:t>
            </a:r>
            <a:endParaRPr lang="en-US" sz="2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23490-B3CF-2B20-8FE4-9C64E12AB927}"/>
              </a:ext>
            </a:extLst>
          </p:cNvPr>
          <p:cNvSpPr txBox="1"/>
          <p:nvPr/>
        </p:nvSpPr>
        <p:spPr>
          <a:xfrm>
            <a:off x="998829" y="1818167"/>
            <a:ext cx="9623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איפשר לכם לזכור את הפריטים / סדר הפריטים?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F83D5-98EF-EA57-52BF-838E5B214D69}"/>
              </a:ext>
            </a:extLst>
          </p:cNvPr>
          <p:cNvSpPr txBox="1"/>
          <p:nvPr/>
        </p:nvSpPr>
        <p:spPr>
          <a:xfrm>
            <a:off x="1169582" y="3137733"/>
            <a:ext cx="90653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היו חלקים שהצלחתם לזכור יותר בקלות?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FDF8F-DE83-E53B-A5A0-6A401EB740B6}"/>
              </a:ext>
            </a:extLst>
          </p:cNvPr>
          <p:cNvSpPr txBox="1"/>
          <p:nvPr/>
        </p:nvSpPr>
        <p:spPr>
          <a:xfrm>
            <a:off x="1461399" y="4612484"/>
            <a:ext cx="6368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אילו רגשות עוררה המשימה?</a:t>
            </a:r>
          </a:p>
        </p:txBody>
      </p:sp>
    </p:spTree>
    <p:extLst>
      <p:ext uri="{BB962C8B-B14F-4D97-AF65-F5344CB8AC3E}">
        <p14:creationId xmlns:p14="http://schemas.microsoft.com/office/powerpoint/2010/main" val="42275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E73AE-3180-92B2-0105-BE0B1779B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:a16="http://schemas.microsoft.com/office/drawing/2014/main" id="{F69E1BF7-EBFC-8E6B-5AB6-C2F8CDE9979C}"/>
              </a:ext>
            </a:extLst>
          </p:cNvPr>
          <p:cNvSpPr/>
          <p:nvPr/>
        </p:nvSpPr>
        <p:spPr>
          <a:xfrm>
            <a:off x="1061012" y="923081"/>
            <a:ext cx="10069975" cy="501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29BAE47-CBD3-9770-A76A-5656EC5CB601}"/>
              </a:ext>
            </a:extLst>
          </p:cNvPr>
          <p:cNvSpPr/>
          <p:nvPr/>
        </p:nvSpPr>
        <p:spPr>
          <a:xfrm>
            <a:off x="1675216" y="1328610"/>
            <a:ext cx="8841566" cy="40500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 תמיד קל להרכיב צורה אחת שלמה כשיש כל כך הרבה חלקים. </a:t>
            </a:r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לעיתים, לא נראה שהם מתחברים כלל, </a:t>
            </a:r>
          </a:p>
          <a:p>
            <a:pPr algn="ctr">
              <a:lnSpc>
                <a:spcPct val="150000"/>
              </a:lnSpc>
            </a:pPr>
            <a:r>
              <a:rPr lang="he-IL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אך לכל </a:t>
            </a:r>
            <a:r>
              <a:rPr lang="he-IL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חלק</a:t>
            </a:r>
            <a:r>
              <a:rPr lang="he-IL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יש תפקיד חשוב</a:t>
            </a:r>
            <a:r>
              <a:rPr lang="he-IL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D26E31B-B428-DC3D-B294-AF28DAF397B0}"/>
              </a:ext>
            </a:extLst>
          </p:cNvPr>
          <p:cNvSpPr txBox="1"/>
          <p:nvPr/>
        </p:nvSpPr>
        <p:spPr>
          <a:xfrm>
            <a:off x="1242133" y="485002"/>
            <a:ext cx="9707733" cy="5855686"/>
          </a:xfrm>
          <a:prstGeom prst="rect">
            <a:avLst/>
          </a:prstGeom>
          <a:solidFill>
            <a:srgbClr val="E6DFCB"/>
          </a:solidFill>
        </p:spPr>
        <p:txBody>
          <a:bodyPr lIns="17662" tIns="17662" rIns="17662" bIns="17662" rtlCol="0" anchor="ctr"/>
          <a:lstStyle/>
          <a:p>
            <a:pPr algn="ctr" defTabSz="829909" rtl="0">
              <a:lnSpc>
                <a:spcPts val="1508"/>
              </a:lnSpc>
              <a:spcBef>
                <a:spcPct val="0"/>
              </a:spcBef>
            </a:pPr>
            <a:endParaRPr sz="163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DB6F6-3F5B-4FE3-AE68-D6DB58ABD9A5}"/>
              </a:ext>
            </a:extLst>
          </p:cNvPr>
          <p:cNvSpPr/>
          <p:nvPr/>
        </p:nvSpPr>
        <p:spPr>
          <a:xfrm>
            <a:off x="1766952" y="1776500"/>
            <a:ext cx="8715737" cy="33304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במצבים שונים בחיים אנחנו מביאים לידי ביטוי</a:t>
            </a:r>
          </a:p>
          <a:p>
            <a:pPr algn="ctr">
              <a:lnSpc>
                <a:spcPct val="150000"/>
              </a:lnSpc>
            </a:pPr>
            <a:r>
              <a:rPr lang="he-IL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חלקים שונים שקיימים בנו.</a:t>
            </a:r>
          </a:p>
          <a:p>
            <a:pPr algn="ctr">
              <a:lnSpc>
                <a:spcPct val="150000"/>
              </a:lnSpc>
            </a:pPr>
            <a:r>
              <a:rPr lang="he-IL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לעיתים, יהיו אלה חלקים של שמחה ותקווה,</a:t>
            </a:r>
          </a:p>
          <a:p>
            <a:pPr algn="ctr">
              <a:lnSpc>
                <a:spcPct val="150000"/>
              </a:lnSpc>
            </a:pPr>
            <a:r>
              <a:rPr lang="he-IL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ולעיתים חלקים של חשש או דאגה.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C1868-CD20-4F4D-BB15-90C3AF11DF65}"/>
              </a:ext>
            </a:extLst>
          </p:cNvPr>
          <p:cNvSpPr/>
          <p:nvPr/>
        </p:nvSpPr>
        <p:spPr>
          <a:xfrm>
            <a:off x="10482689" y="756393"/>
            <a:ext cx="1261898" cy="927752"/>
          </a:xfrm>
          <a:prstGeom prst="rect">
            <a:avLst/>
          </a:prstGeom>
          <a:solidFill>
            <a:srgbClr val="E165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חלק שמח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3D3EA-9AF9-C744-4EBB-E85D87A1FC6E}"/>
              </a:ext>
            </a:extLst>
          </p:cNvPr>
          <p:cNvSpPr/>
          <p:nvPr/>
        </p:nvSpPr>
        <p:spPr>
          <a:xfrm rot="20781483">
            <a:off x="9768384" y="3657385"/>
            <a:ext cx="1092067" cy="888854"/>
          </a:xfrm>
          <a:prstGeom prst="rect">
            <a:avLst/>
          </a:prstGeom>
          <a:solidFill>
            <a:srgbClr val="A8D9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חלק דואג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E8B8500-A3BC-DE6E-CA18-C2DB283C6017}"/>
              </a:ext>
            </a:extLst>
          </p:cNvPr>
          <p:cNvSpPr/>
          <p:nvPr/>
        </p:nvSpPr>
        <p:spPr>
          <a:xfrm>
            <a:off x="1738131" y="345345"/>
            <a:ext cx="8715737" cy="10858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800" b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ואיך זה קשור אלינו?</a:t>
            </a:r>
            <a:endParaRPr lang="he-IL" sz="4800" b="1" cap="none" spc="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6A24267-2199-E9BA-DAAD-77E83C6CD58C}"/>
              </a:ext>
            </a:extLst>
          </p:cNvPr>
          <p:cNvSpPr/>
          <p:nvPr/>
        </p:nvSpPr>
        <p:spPr>
          <a:xfrm rot="989987">
            <a:off x="10535065" y="5020452"/>
            <a:ext cx="1261898" cy="92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חלק מקווה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C612BFC-FEBC-E6D8-E4B5-685545AE0ADD}"/>
              </a:ext>
            </a:extLst>
          </p:cNvPr>
          <p:cNvSpPr/>
          <p:nvPr/>
        </p:nvSpPr>
        <p:spPr>
          <a:xfrm rot="935560">
            <a:off x="10585622" y="2303587"/>
            <a:ext cx="1026288" cy="90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חלק כועס</a:t>
            </a:r>
          </a:p>
        </p:txBody>
      </p:sp>
      <p:sp>
        <p:nvSpPr>
          <p:cNvPr id="6" name="Freeform 38">
            <a:extLst>
              <a:ext uri="{FF2B5EF4-FFF2-40B4-BE49-F238E27FC236}">
                <a16:creationId xmlns:a16="http://schemas.microsoft.com/office/drawing/2014/main" id="{093169E9-FCCE-605D-230D-750411E8258E}"/>
              </a:ext>
            </a:extLst>
          </p:cNvPr>
          <p:cNvSpPr/>
          <p:nvPr/>
        </p:nvSpPr>
        <p:spPr>
          <a:xfrm>
            <a:off x="1092851" y="485002"/>
            <a:ext cx="882613" cy="1697332"/>
          </a:xfrm>
          <a:custGeom>
            <a:avLst/>
            <a:gdLst/>
            <a:ahLst/>
            <a:cxnLst/>
            <a:rect l="l" t="t" r="r" b="b"/>
            <a:pathLst>
              <a:path w="640499" h="1231728">
                <a:moveTo>
                  <a:pt x="0" y="0"/>
                </a:moveTo>
                <a:lnTo>
                  <a:pt x="640499" y="0"/>
                </a:lnTo>
                <a:lnTo>
                  <a:pt x="640499" y="1231728"/>
                </a:lnTo>
                <a:lnTo>
                  <a:pt x="0" y="12317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15" name="Freeform 37">
            <a:extLst>
              <a:ext uri="{FF2B5EF4-FFF2-40B4-BE49-F238E27FC236}">
                <a16:creationId xmlns:a16="http://schemas.microsoft.com/office/drawing/2014/main" id="{ED7E0F93-2086-1A28-805F-01EFB865E7B2}"/>
              </a:ext>
            </a:extLst>
          </p:cNvPr>
          <p:cNvSpPr/>
          <p:nvPr/>
        </p:nvSpPr>
        <p:spPr>
          <a:xfrm rot="167219">
            <a:off x="7869482" y="6067664"/>
            <a:ext cx="1585727" cy="911793"/>
          </a:xfrm>
          <a:custGeom>
            <a:avLst/>
            <a:gdLst/>
            <a:ahLst/>
            <a:cxnLst/>
            <a:rect l="l" t="t" r="r" b="b"/>
            <a:pathLst>
              <a:path w="1069699" h="615077">
                <a:moveTo>
                  <a:pt x="0" y="0"/>
                </a:moveTo>
                <a:lnTo>
                  <a:pt x="1069699" y="0"/>
                </a:lnTo>
                <a:lnTo>
                  <a:pt x="1069699" y="615076"/>
                </a:lnTo>
                <a:lnTo>
                  <a:pt x="0" y="615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</p:spTree>
    <p:extLst>
      <p:ext uri="{BB962C8B-B14F-4D97-AF65-F5344CB8AC3E}">
        <p14:creationId xmlns:p14="http://schemas.microsoft.com/office/powerpoint/2010/main" val="37623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275D8-3180-0B61-A7F1-83D0B5DE749A}"/>
              </a:ext>
            </a:extLst>
          </p:cNvPr>
          <p:cNvSpPr/>
          <p:nvPr/>
        </p:nvSpPr>
        <p:spPr>
          <a:xfrm>
            <a:off x="7537268" y="1385462"/>
            <a:ext cx="4376211" cy="34163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ואילו חלקים </a:t>
            </a:r>
          </a:p>
          <a:p>
            <a:pPr algn="ctr"/>
            <a:r>
              <a:rPr lang="he-IL" sz="5400" b="1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תוכלו לזהות </a:t>
            </a:r>
          </a:p>
          <a:p>
            <a:pPr algn="ctr"/>
            <a:r>
              <a:rPr lang="he-IL" sz="5400" b="1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בעצמכם </a:t>
            </a:r>
          </a:p>
          <a:p>
            <a:pPr algn="ctr"/>
            <a:r>
              <a:rPr lang="he-IL" sz="5400" b="1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עם החזרה?</a:t>
            </a:r>
            <a:endParaRPr lang="en-US" sz="5400" b="1" cap="none" spc="5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C4E7DF5-5196-24E4-3FCB-06DAD8C71CC1}"/>
              </a:ext>
            </a:extLst>
          </p:cNvPr>
          <p:cNvSpPr/>
          <p:nvPr/>
        </p:nvSpPr>
        <p:spPr>
          <a:xfrm>
            <a:off x="0" y="0"/>
            <a:ext cx="7315687" cy="6835942"/>
          </a:xfrm>
          <a:custGeom>
            <a:avLst/>
            <a:gdLst/>
            <a:ahLst/>
            <a:cxnLst/>
            <a:rect l="l" t="t" r="r" b="b"/>
            <a:pathLst>
              <a:path w="9870585" h="8229600">
                <a:moveTo>
                  <a:pt x="0" y="0"/>
                </a:moveTo>
                <a:lnTo>
                  <a:pt x="9870584" y="0"/>
                </a:lnTo>
                <a:lnTo>
                  <a:pt x="98705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3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משולש ישר-זווית 41">
            <a:extLst>
              <a:ext uri="{FF2B5EF4-FFF2-40B4-BE49-F238E27FC236}">
                <a16:creationId xmlns:a16="http://schemas.microsoft.com/office/drawing/2014/main" id="{2C1B37E4-A1B1-C387-980C-9E3B03731CF2}"/>
              </a:ext>
            </a:extLst>
          </p:cNvPr>
          <p:cNvSpPr/>
          <p:nvPr/>
        </p:nvSpPr>
        <p:spPr>
          <a:xfrm flipH="1">
            <a:off x="5333129" y="3800632"/>
            <a:ext cx="3175895" cy="2672609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משולש ישר-זווית 7">
            <a:extLst>
              <a:ext uri="{FF2B5EF4-FFF2-40B4-BE49-F238E27FC236}">
                <a16:creationId xmlns:a16="http://schemas.microsoft.com/office/drawing/2014/main" id="{D512A517-51A0-816D-E163-9C8CCAB1E1D7}"/>
              </a:ext>
            </a:extLst>
          </p:cNvPr>
          <p:cNvSpPr/>
          <p:nvPr/>
        </p:nvSpPr>
        <p:spPr>
          <a:xfrm rot="13668331" flipH="1">
            <a:off x="2200925" y="5153692"/>
            <a:ext cx="2380493" cy="261304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2" name="Group 2"/>
          <p:cNvGrpSpPr/>
          <p:nvPr/>
        </p:nvGrpSpPr>
        <p:grpSpPr>
          <a:xfrm rot="-5400000">
            <a:off x="268340" y="1860193"/>
            <a:ext cx="5761542" cy="3190867"/>
            <a:chOff x="0" y="0"/>
            <a:chExt cx="1235941" cy="6200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941" cy="620005"/>
            </a:xfrm>
            <a:custGeom>
              <a:avLst/>
              <a:gdLst/>
              <a:ahLst/>
              <a:cxnLst/>
              <a:rect l="l" t="t" r="r" b="b"/>
              <a:pathLst>
                <a:path w="1235941" h="620005">
                  <a:moveTo>
                    <a:pt x="617970" y="620005"/>
                  </a:moveTo>
                  <a:lnTo>
                    <a:pt x="1235941" y="0"/>
                  </a:lnTo>
                  <a:lnTo>
                    <a:pt x="0" y="0"/>
                  </a:lnTo>
                  <a:lnTo>
                    <a:pt x="617970" y="6200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3116" y="15711"/>
              <a:ext cx="849709" cy="316434"/>
            </a:xfrm>
            <a:prstGeom prst="rect">
              <a:avLst/>
            </a:prstGeom>
          </p:spPr>
          <p:txBody>
            <a:bodyPr lIns="41734" tIns="41734" rIns="41734" bIns="4173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9362" y="467417"/>
            <a:ext cx="6465518" cy="2804397"/>
            <a:chOff x="0" y="0"/>
            <a:chExt cx="1214498" cy="6179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4498" cy="617970"/>
            </a:xfrm>
            <a:custGeom>
              <a:avLst/>
              <a:gdLst/>
              <a:ahLst/>
              <a:cxnLst/>
              <a:rect l="l" t="t" r="r" b="b"/>
              <a:pathLst>
                <a:path w="1214498" h="617970">
                  <a:moveTo>
                    <a:pt x="607249" y="617970"/>
                  </a:moveTo>
                  <a:lnTo>
                    <a:pt x="1214498" y="0"/>
                  </a:lnTo>
                  <a:lnTo>
                    <a:pt x="0" y="0"/>
                  </a:lnTo>
                  <a:lnTo>
                    <a:pt x="607249" y="6179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9765" y="15566"/>
              <a:ext cx="834967" cy="315490"/>
            </a:xfrm>
            <a:prstGeom prst="rect">
              <a:avLst/>
            </a:prstGeom>
          </p:spPr>
          <p:txBody>
            <a:bodyPr lIns="41734" tIns="41734" rIns="41734" bIns="4173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588012" y="1979142"/>
            <a:ext cx="1907408" cy="1513844"/>
            <a:chOff x="0" y="0"/>
            <a:chExt cx="373113" cy="4094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73113" cy="409443"/>
            </a:xfrm>
            <a:custGeom>
              <a:avLst/>
              <a:gdLst/>
              <a:ahLst/>
              <a:cxnLst/>
              <a:rect l="l" t="t" r="r" b="b"/>
              <a:pathLst>
                <a:path w="373113" h="409443">
                  <a:moveTo>
                    <a:pt x="0" y="0"/>
                  </a:moveTo>
                  <a:lnTo>
                    <a:pt x="373113" y="0"/>
                  </a:lnTo>
                  <a:lnTo>
                    <a:pt x="373113" y="409443"/>
                  </a:lnTo>
                  <a:lnTo>
                    <a:pt x="0" y="409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373113" cy="438018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601352" y="480489"/>
            <a:ext cx="1904970" cy="3373211"/>
            <a:chOff x="0" y="0"/>
            <a:chExt cx="515230" cy="92434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15230" cy="924349"/>
            </a:xfrm>
            <a:custGeom>
              <a:avLst/>
              <a:gdLst/>
              <a:ahLst/>
              <a:cxnLst/>
              <a:rect l="l" t="t" r="r" b="b"/>
              <a:pathLst>
                <a:path w="515230" h="924349">
                  <a:moveTo>
                    <a:pt x="0" y="0"/>
                  </a:moveTo>
                  <a:lnTo>
                    <a:pt x="515230" y="0"/>
                  </a:lnTo>
                  <a:lnTo>
                    <a:pt x="515230" y="924349"/>
                  </a:lnTo>
                  <a:lnTo>
                    <a:pt x="0" y="9243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515230" cy="952924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601352" y="3959351"/>
            <a:ext cx="1904970" cy="2511379"/>
            <a:chOff x="0" y="0"/>
            <a:chExt cx="515230" cy="67924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15230" cy="679243"/>
            </a:xfrm>
            <a:custGeom>
              <a:avLst/>
              <a:gdLst/>
              <a:ahLst/>
              <a:cxnLst/>
              <a:rect l="l" t="t" r="r" b="b"/>
              <a:pathLst>
                <a:path w="515230" h="679243">
                  <a:moveTo>
                    <a:pt x="0" y="0"/>
                  </a:moveTo>
                  <a:lnTo>
                    <a:pt x="515230" y="0"/>
                  </a:lnTo>
                  <a:lnTo>
                    <a:pt x="515230" y="679243"/>
                  </a:lnTo>
                  <a:lnTo>
                    <a:pt x="0" y="6792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515230" cy="707818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sp>
        <p:nvSpPr>
          <p:cNvPr id="37" name="Freeform 37"/>
          <p:cNvSpPr/>
          <p:nvPr/>
        </p:nvSpPr>
        <p:spPr>
          <a:xfrm rot="2856858">
            <a:off x="5034088" y="3519538"/>
            <a:ext cx="678974" cy="390410"/>
          </a:xfrm>
          <a:custGeom>
            <a:avLst/>
            <a:gdLst/>
            <a:ahLst/>
            <a:cxnLst/>
            <a:rect l="l" t="t" r="r" b="b"/>
            <a:pathLst>
              <a:path w="1069699" h="615077">
                <a:moveTo>
                  <a:pt x="0" y="0"/>
                </a:moveTo>
                <a:lnTo>
                  <a:pt x="1069699" y="0"/>
                </a:lnTo>
                <a:lnTo>
                  <a:pt x="1069699" y="615076"/>
                </a:lnTo>
                <a:lnTo>
                  <a:pt x="0" y="6150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38" name="Freeform 38"/>
          <p:cNvSpPr/>
          <p:nvPr/>
        </p:nvSpPr>
        <p:spPr>
          <a:xfrm>
            <a:off x="1488017" y="1302403"/>
            <a:ext cx="465862" cy="895888"/>
          </a:xfrm>
          <a:custGeom>
            <a:avLst/>
            <a:gdLst/>
            <a:ahLst/>
            <a:cxnLst/>
            <a:rect l="l" t="t" r="r" b="b"/>
            <a:pathLst>
              <a:path w="640499" h="1231728">
                <a:moveTo>
                  <a:pt x="0" y="0"/>
                </a:moveTo>
                <a:lnTo>
                  <a:pt x="640499" y="0"/>
                </a:lnTo>
                <a:lnTo>
                  <a:pt x="640499" y="1231728"/>
                </a:lnTo>
                <a:lnTo>
                  <a:pt x="0" y="12317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40" name="Freeform 40"/>
          <p:cNvSpPr/>
          <p:nvPr/>
        </p:nvSpPr>
        <p:spPr>
          <a:xfrm>
            <a:off x="4020867" y="190546"/>
            <a:ext cx="576893" cy="596016"/>
          </a:xfrm>
          <a:custGeom>
            <a:avLst/>
            <a:gdLst/>
            <a:ahLst/>
            <a:cxnLst/>
            <a:rect l="l" t="t" r="r" b="b"/>
            <a:pathLst>
              <a:path w="715998" h="739731">
                <a:moveTo>
                  <a:pt x="0" y="0"/>
                </a:moveTo>
                <a:lnTo>
                  <a:pt x="715998" y="0"/>
                </a:lnTo>
                <a:lnTo>
                  <a:pt x="715998" y="739731"/>
                </a:lnTo>
                <a:lnTo>
                  <a:pt x="0" y="739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 dirty="0"/>
          </a:p>
        </p:txBody>
      </p:sp>
      <p:sp>
        <p:nvSpPr>
          <p:cNvPr id="44" name="Freeform 44"/>
          <p:cNvSpPr/>
          <p:nvPr/>
        </p:nvSpPr>
        <p:spPr>
          <a:xfrm>
            <a:off x="8565249" y="311146"/>
            <a:ext cx="732948" cy="527417"/>
          </a:xfrm>
          <a:custGeom>
            <a:avLst/>
            <a:gdLst/>
            <a:ahLst/>
            <a:cxnLst/>
            <a:rect l="l" t="t" r="r" b="b"/>
            <a:pathLst>
              <a:path w="1135765" h="817278">
                <a:moveTo>
                  <a:pt x="0" y="0"/>
                </a:moveTo>
                <a:lnTo>
                  <a:pt x="1135765" y="0"/>
                </a:lnTo>
                <a:lnTo>
                  <a:pt x="1135765" y="817278"/>
                </a:lnTo>
                <a:lnTo>
                  <a:pt x="0" y="8172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46" name="Freeform 46"/>
          <p:cNvSpPr/>
          <p:nvPr/>
        </p:nvSpPr>
        <p:spPr>
          <a:xfrm>
            <a:off x="8417088" y="4133600"/>
            <a:ext cx="424528" cy="440687"/>
          </a:xfrm>
          <a:custGeom>
            <a:avLst/>
            <a:gdLst/>
            <a:ahLst/>
            <a:cxnLst/>
            <a:rect l="l" t="t" r="r" b="b"/>
            <a:pathLst>
              <a:path w="1066738" h="1107340">
                <a:moveTo>
                  <a:pt x="0" y="0"/>
                </a:moveTo>
                <a:lnTo>
                  <a:pt x="1066737" y="0"/>
                </a:lnTo>
                <a:lnTo>
                  <a:pt x="1066737" y="1107340"/>
                </a:lnTo>
                <a:lnTo>
                  <a:pt x="0" y="11073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48AD03CF-AFBF-E7ED-AF22-1C3BF4FA9304}"/>
              </a:ext>
            </a:extLst>
          </p:cNvPr>
          <p:cNvSpPr txBox="1"/>
          <p:nvPr/>
        </p:nvSpPr>
        <p:spPr>
          <a:xfrm>
            <a:off x="8635530" y="499551"/>
            <a:ext cx="193429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שהייתי גאה בו בעצמי השנה ויעזור לי עכשיו, עם החזרה</a:t>
            </a: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5FB3C3F4-CABE-1137-8B3D-572ED0AA128E}"/>
              </a:ext>
            </a:extLst>
          </p:cNvPr>
          <p:cNvSpPr txBox="1"/>
          <p:nvPr/>
        </p:nvSpPr>
        <p:spPr>
          <a:xfrm>
            <a:off x="8688309" y="3993675"/>
            <a:ext cx="181801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שמחזק ומעודד אותי ונותן לי תקווה ואמונה </a:t>
            </a:r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876A3067-75CF-7F20-1DFC-B93B98FC39BF}"/>
              </a:ext>
            </a:extLst>
          </p:cNvPr>
          <p:cNvSpPr txBox="1"/>
          <p:nvPr/>
        </p:nvSpPr>
        <p:spPr>
          <a:xfrm>
            <a:off x="7092574" y="1348622"/>
            <a:ext cx="1402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שעשיתי אחרת השנה...</a:t>
            </a:r>
          </a:p>
        </p:txBody>
      </p:sp>
      <p:sp>
        <p:nvSpPr>
          <p:cNvPr id="39" name="משולש ישר-זווית 38">
            <a:extLst>
              <a:ext uri="{FF2B5EF4-FFF2-40B4-BE49-F238E27FC236}">
                <a16:creationId xmlns:a16="http://schemas.microsoft.com/office/drawing/2014/main" id="{D848A480-76AC-137A-A1B3-A41678200886}"/>
              </a:ext>
            </a:extLst>
          </p:cNvPr>
          <p:cNvSpPr/>
          <p:nvPr/>
        </p:nvSpPr>
        <p:spPr>
          <a:xfrm flipH="1">
            <a:off x="6559931" y="487319"/>
            <a:ext cx="1951864" cy="1408958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8" name="משולש ישר-זווית 57">
            <a:extLst>
              <a:ext uri="{FF2B5EF4-FFF2-40B4-BE49-F238E27FC236}">
                <a16:creationId xmlns:a16="http://schemas.microsoft.com/office/drawing/2014/main" id="{9AA4DFE4-8545-7E9E-2889-9A20B262E092}"/>
              </a:ext>
            </a:extLst>
          </p:cNvPr>
          <p:cNvSpPr/>
          <p:nvPr/>
        </p:nvSpPr>
        <p:spPr>
          <a:xfrm rot="10800000" flipH="1">
            <a:off x="6586013" y="3597082"/>
            <a:ext cx="1920274" cy="1619495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Freeform 36"/>
          <p:cNvSpPr/>
          <p:nvPr/>
        </p:nvSpPr>
        <p:spPr>
          <a:xfrm>
            <a:off x="7735511" y="458460"/>
            <a:ext cx="492962" cy="606722"/>
          </a:xfrm>
          <a:custGeom>
            <a:avLst/>
            <a:gdLst/>
            <a:ahLst/>
            <a:cxnLst/>
            <a:rect l="l" t="t" r="r" b="b"/>
            <a:pathLst>
              <a:path w="543171" h="668518">
                <a:moveTo>
                  <a:pt x="0" y="0"/>
                </a:moveTo>
                <a:lnTo>
                  <a:pt x="543170" y="0"/>
                </a:lnTo>
                <a:lnTo>
                  <a:pt x="543170" y="668518"/>
                </a:lnTo>
                <a:lnTo>
                  <a:pt x="0" y="668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59" name="משולש ישר-זווית 58">
            <a:extLst>
              <a:ext uri="{FF2B5EF4-FFF2-40B4-BE49-F238E27FC236}">
                <a16:creationId xmlns:a16="http://schemas.microsoft.com/office/drawing/2014/main" id="{BAB806EB-5015-407D-C8DD-3C4231149A26}"/>
              </a:ext>
            </a:extLst>
          </p:cNvPr>
          <p:cNvSpPr/>
          <p:nvPr/>
        </p:nvSpPr>
        <p:spPr>
          <a:xfrm rot="2915784">
            <a:off x="5268419" y="2598358"/>
            <a:ext cx="2398697" cy="206894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מלבן 61">
            <a:extLst>
              <a:ext uri="{FF2B5EF4-FFF2-40B4-BE49-F238E27FC236}">
                <a16:creationId xmlns:a16="http://schemas.microsoft.com/office/drawing/2014/main" id="{8BF8D928-DEC5-E1D2-4F38-6260A7ECA92F}"/>
              </a:ext>
            </a:extLst>
          </p:cNvPr>
          <p:cNvSpPr/>
          <p:nvPr/>
        </p:nvSpPr>
        <p:spPr>
          <a:xfrm rot="2866174">
            <a:off x="3859898" y="4162502"/>
            <a:ext cx="2372271" cy="16001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B9174-9835-5ACC-4888-352BB43026EC}"/>
              </a:ext>
            </a:extLst>
          </p:cNvPr>
          <p:cNvSpPr txBox="1"/>
          <p:nvPr/>
        </p:nvSpPr>
        <p:spPr>
          <a:xfrm>
            <a:off x="6895646" y="1936681"/>
            <a:ext cx="16106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שהייתי רוצה ללמוד או לנסות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F6551298-3B63-C298-904B-551208DE58EC}"/>
              </a:ext>
            </a:extLst>
          </p:cNvPr>
          <p:cNvSpPr txBox="1"/>
          <p:nvPr/>
        </p:nvSpPr>
        <p:spPr>
          <a:xfrm>
            <a:off x="6768244" y="3590441"/>
            <a:ext cx="14641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חשש שיש לי</a:t>
            </a:r>
          </a:p>
        </p:txBody>
      </p:sp>
      <p:sp>
        <p:nvSpPr>
          <p:cNvPr id="35" name="Freeform 35"/>
          <p:cNvSpPr/>
          <p:nvPr/>
        </p:nvSpPr>
        <p:spPr>
          <a:xfrm>
            <a:off x="6463194" y="3797089"/>
            <a:ext cx="430367" cy="449470"/>
          </a:xfrm>
          <a:custGeom>
            <a:avLst/>
            <a:gdLst/>
            <a:ahLst/>
            <a:cxnLst/>
            <a:rect l="l" t="t" r="r" b="b"/>
            <a:pathLst>
              <a:path w="534761" h="558498">
                <a:moveTo>
                  <a:pt x="0" y="0"/>
                </a:moveTo>
                <a:lnTo>
                  <a:pt x="534761" y="0"/>
                </a:lnTo>
                <a:lnTo>
                  <a:pt x="534761" y="558498"/>
                </a:lnTo>
                <a:lnTo>
                  <a:pt x="0" y="5584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04E8DD3-D1D5-E4AF-46C7-32B322511E19}"/>
              </a:ext>
            </a:extLst>
          </p:cNvPr>
          <p:cNvSpPr txBox="1"/>
          <p:nvPr/>
        </p:nvSpPr>
        <p:spPr>
          <a:xfrm rot="19090664">
            <a:off x="4990512" y="2662157"/>
            <a:ext cx="15764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בי שהייתי רוצה שיכירו יותר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6DB02-0F8D-E1E6-968B-D14BE8B20ABC}"/>
              </a:ext>
            </a:extLst>
          </p:cNvPr>
          <p:cNvSpPr txBox="1"/>
          <p:nvPr/>
        </p:nvSpPr>
        <p:spPr>
          <a:xfrm rot="2922545">
            <a:off x="4307839" y="4333372"/>
            <a:ext cx="23579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מישהו שהיה לצידי השנה</a:t>
            </a:r>
          </a:p>
        </p:txBody>
      </p:sp>
      <p:sp>
        <p:nvSpPr>
          <p:cNvPr id="45" name="Freeform 45"/>
          <p:cNvSpPr/>
          <p:nvPr/>
        </p:nvSpPr>
        <p:spPr>
          <a:xfrm>
            <a:off x="4507574" y="3633661"/>
            <a:ext cx="513294" cy="458115"/>
          </a:xfrm>
          <a:custGeom>
            <a:avLst/>
            <a:gdLst/>
            <a:ahLst/>
            <a:cxnLst/>
            <a:rect l="l" t="t" r="r" b="b"/>
            <a:pathLst>
              <a:path w="1600694" h="1428620">
                <a:moveTo>
                  <a:pt x="0" y="0"/>
                </a:moveTo>
                <a:lnTo>
                  <a:pt x="1600694" y="0"/>
                </a:lnTo>
                <a:lnTo>
                  <a:pt x="1600694" y="1428620"/>
                </a:lnTo>
                <a:lnTo>
                  <a:pt x="0" y="1428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78756AD4-9E29-B7DD-7996-6E8FCEC07A70}"/>
              </a:ext>
            </a:extLst>
          </p:cNvPr>
          <p:cNvSpPr txBox="1"/>
          <p:nvPr/>
        </p:nvSpPr>
        <p:spPr>
          <a:xfrm>
            <a:off x="2071321" y="6137684"/>
            <a:ext cx="28802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בעצמי שהפתיע אותי השנה</a:t>
            </a:r>
          </a:p>
        </p:txBody>
      </p:sp>
      <p:sp>
        <p:nvSpPr>
          <p:cNvPr id="41" name="Freeform 41"/>
          <p:cNvSpPr/>
          <p:nvPr/>
        </p:nvSpPr>
        <p:spPr>
          <a:xfrm>
            <a:off x="1896753" y="6039939"/>
            <a:ext cx="504891" cy="494583"/>
          </a:xfrm>
          <a:custGeom>
            <a:avLst/>
            <a:gdLst/>
            <a:ahLst/>
            <a:cxnLst/>
            <a:rect l="l" t="t" r="r" b="b"/>
            <a:pathLst>
              <a:path w="1048698" h="1027287">
                <a:moveTo>
                  <a:pt x="0" y="0"/>
                </a:moveTo>
                <a:lnTo>
                  <a:pt x="1048697" y="0"/>
                </a:lnTo>
                <a:lnTo>
                  <a:pt x="1048697" y="1027287"/>
                </a:lnTo>
                <a:lnTo>
                  <a:pt x="0" y="102728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135C093-4451-BEA8-F137-E087BD2E5C2F}"/>
              </a:ext>
            </a:extLst>
          </p:cNvPr>
          <p:cNvSpPr txBox="1"/>
          <p:nvPr/>
        </p:nvSpPr>
        <p:spPr>
          <a:xfrm>
            <a:off x="5285533" y="6135610"/>
            <a:ext cx="320988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הזדמנות שיש לי כעת, עם החזרה</a:t>
            </a:r>
          </a:p>
        </p:txBody>
      </p:sp>
      <p:sp>
        <p:nvSpPr>
          <p:cNvPr id="43" name="Freeform 43"/>
          <p:cNvSpPr/>
          <p:nvPr/>
        </p:nvSpPr>
        <p:spPr>
          <a:xfrm rot="20223018">
            <a:off x="6357483" y="5123297"/>
            <a:ext cx="451585" cy="442365"/>
          </a:xfrm>
          <a:custGeom>
            <a:avLst/>
            <a:gdLst/>
            <a:ahLst/>
            <a:cxnLst/>
            <a:rect l="l" t="t" r="r" b="b"/>
            <a:pathLst>
              <a:path w="596695" h="584512">
                <a:moveTo>
                  <a:pt x="0" y="0"/>
                </a:moveTo>
                <a:lnTo>
                  <a:pt x="596695" y="0"/>
                </a:lnTo>
                <a:lnTo>
                  <a:pt x="596695" y="584512"/>
                </a:lnTo>
                <a:lnTo>
                  <a:pt x="0" y="58451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8CF3C2-C75A-72C3-EAE9-B7960F0A20EF}"/>
              </a:ext>
            </a:extLst>
          </p:cNvPr>
          <p:cNvSpPr txBox="1"/>
          <p:nvPr/>
        </p:nvSpPr>
        <p:spPr>
          <a:xfrm>
            <a:off x="4357237" y="461511"/>
            <a:ext cx="330146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חלום שהייתי רוצה להגשים / שאיפה שיש לי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785B8-35EF-AF31-D249-D7F067299DFD}"/>
              </a:ext>
            </a:extLst>
          </p:cNvPr>
          <p:cNvSpPr txBox="1"/>
          <p:nvPr/>
        </p:nvSpPr>
        <p:spPr>
          <a:xfrm rot="2510923">
            <a:off x="1264418" y="2087618"/>
            <a:ext cx="386303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בי  שהייתי רוצה </a:t>
            </a:r>
            <a:r>
              <a:rPr lang="he-IL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שיבוא יותר </a:t>
            </a:r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לידי ביטוי בהמשך</a:t>
            </a:r>
          </a:p>
        </p:txBody>
      </p:sp>
    </p:spTree>
    <p:extLst>
      <p:ext uri="{BB962C8B-B14F-4D97-AF65-F5344CB8AC3E}">
        <p14:creationId xmlns:p14="http://schemas.microsoft.com/office/powerpoint/2010/main" val="2648199738"/>
      </p:ext>
    </p:extLst>
  </p:cSld>
  <p:clrMapOvr>
    <a:masterClrMapping/>
  </p:clrMapOvr>
</p:sld>
</file>

<file path=ppt/theme/theme1.xml><?xml version="1.0" encoding="utf-8"?>
<a:theme xmlns:a="http://schemas.openxmlformats.org/drawingml/2006/main" name="2_ערכת נושא Office">
  <a:themeElements>
    <a:clrScheme name="כחול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16726</TotalTime>
  <Words>783</Words>
  <Application>Microsoft Office PowerPoint</Application>
  <PresentationFormat>מסך רחב</PresentationFormat>
  <Paragraphs>96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Open Sans Hebrew</vt:lpstr>
      <vt:lpstr>2_ערכת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Ministry of Education - Israel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בשבילי התקווה שירת התקווה</dc:title>
  <dc:creator>נעמה קנטמן</dc:creator>
  <cp:lastModifiedBy>איריס וכטל</cp:lastModifiedBy>
  <cp:revision>63</cp:revision>
  <dcterms:created xsi:type="dcterms:W3CDTF">2024-03-19T17:31:25Z</dcterms:created>
  <dcterms:modified xsi:type="dcterms:W3CDTF">2025-02-26T08:45:21Z</dcterms:modified>
</cp:coreProperties>
</file>