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301" r:id="rId2"/>
    <p:sldId id="261" r:id="rId3"/>
    <p:sldId id="263" r:id="rId4"/>
    <p:sldId id="265" r:id="rId5"/>
    <p:sldId id="269" r:id="rId6"/>
    <p:sldId id="271" r:id="rId7"/>
    <p:sldId id="272" r:id="rId8"/>
    <p:sldId id="275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25E"/>
    <a:srgbClr val="338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47009" autoAdjust="0"/>
  </p:normalViewPr>
  <p:slideViewPr>
    <p:cSldViewPr snapToGrid="0">
      <p:cViewPr varScale="1">
        <p:scale>
          <a:sx n="39" d="100"/>
          <a:sy n="39" d="100"/>
        </p:scale>
        <p:origin x="23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5E46F8-CE8A-4E0B-8DA6-042EF77DD6FC}" type="datetimeFigureOut">
              <a:rPr lang="he-IL" smtClean="0"/>
              <a:t>י"ב/אדר/תשפ"ה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8A0657F-9D0D-4AFF-9467-0D21A328CA3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5451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يشمل اللقاء عدة أنشطة لتكوين روابط وتعزيز التواصل بين طلاب الصف</a:t>
            </a:r>
            <a:r>
              <a:rPr kumimoji="0" lang="ar-J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ّ</a:t>
            </a:r>
            <a:r>
              <a:rPr kumimoji="0" lang="ar-SA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، مع العودة.</a:t>
            </a:r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09FABA-6F11-4152-9F65-7E0FE3E5FE2E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723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نخبر الأطفال بأن</a:t>
            </a:r>
            <a:r>
              <a:rPr lang="ar-JO" dirty="0"/>
              <a:t>ّ</a:t>
            </a:r>
            <a:r>
              <a:rPr lang="ar-SA" dirty="0"/>
              <a:t>نا نلتقي هنا معًا في الصف</a:t>
            </a:r>
            <a:r>
              <a:rPr lang="ar-JO" dirty="0"/>
              <a:t>ّ</a:t>
            </a:r>
            <a:r>
              <a:rPr lang="ar-SA" dirty="0"/>
              <a:t>.</a:t>
            </a:r>
          </a:p>
          <a:p>
            <a:r>
              <a:rPr lang="ar-SA" dirty="0"/>
              <a:t>نسأل: كيف تشعرون باللقاء والتواجد هنا معًا كصف</a:t>
            </a:r>
            <a:r>
              <a:rPr lang="ar-JO" dirty="0"/>
              <a:t>ّ</a:t>
            </a:r>
            <a:r>
              <a:rPr lang="ar-SA" dirty="0"/>
              <a:t>؟</a:t>
            </a:r>
          </a:p>
          <a:p>
            <a:r>
              <a:rPr lang="ar-SA" dirty="0"/>
              <a:t>ن</a:t>
            </a:r>
            <a:r>
              <a:rPr lang="ar-JO" dirty="0"/>
              <a:t>تيح</a:t>
            </a:r>
            <a:r>
              <a:rPr lang="ar-SA" dirty="0"/>
              <a:t> مساحة لكل</a:t>
            </a:r>
            <a:r>
              <a:rPr lang="ar-JO" dirty="0"/>
              <a:t>ّ</a:t>
            </a:r>
            <a:r>
              <a:rPr lang="ar-SA" dirty="0"/>
              <a:t> شعور</a:t>
            </a:r>
            <a:r>
              <a:rPr lang="ar-JO" dirty="0"/>
              <a:t>ٍ</a:t>
            </a:r>
            <a:r>
              <a:rPr lang="ar-SA" dirty="0"/>
              <a:t> وإحساس.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657F-9D0D-4AFF-9467-0D21A328CA3B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506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SA" dirty="0"/>
              <a:t>دومينو الأسماء:</a:t>
            </a:r>
          </a:p>
          <a:p>
            <a:pPr marL="0" indent="0">
              <a:buNone/>
            </a:pPr>
            <a:r>
              <a:rPr lang="ar-SA" dirty="0"/>
              <a:t>نضع في منتصف الصف ورقة كبيرة.</a:t>
            </a:r>
          </a:p>
          <a:p>
            <a:pPr marL="0" indent="0">
              <a:buNone/>
            </a:pPr>
            <a:r>
              <a:rPr lang="ar-SA" dirty="0"/>
              <a:t>ندعو طالبًا لكتابة اسمه عليها، </a:t>
            </a:r>
            <a:r>
              <a:rPr lang="ar-JO" dirty="0"/>
              <a:t>بحيث يقوم كلّ  بدوره </a:t>
            </a:r>
            <a:r>
              <a:rPr lang="ar-SA" dirty="0"/>
              <a:t>طالب/ة </a:t>
            </a:r>
            <a:r>
              <a:rPr lang="ar-JO" dirty="0"/>
              <a:t>ب</a:t>
            </a:r>
            <a:r>
              <a:rPr lang="ar-SA" dirty="0"/>
              <a:t>ربط اسمه</a:t>
            </a:r>
            <a:r>
              <a:rPr lang="ar-JO" dirty="0"/>
              <a:t>\ها</a:t>
            </a:r>
            <a:r>
              <a:rPr lang="ar-SA" dirty="0"/>
              <a:t> بحرف من اسم الطالب السابق، وهكذا حتى يتكو</a:t>
            </a:r>
            <a:r>
              <a:rPr lang="ar-JO" dirty="0"/>
              <a:t>ّ</a:t>
            </a:r>
            <a:r>
              <a:rPr lang="ar-SA" dirty="0"/>
              <a:t>ن دومينو يحتوي على أسماء جميع الط</a:t>
            </a:r>
            <a:r>
              <a:rPr lang="ar-JO" dirty="0"/>
              <a:t>لّاب</a:t>
            </a:r>
            <a:r>
              <a:rPr lang="ar-SA" dirty="0"/>
              <a:t> في الصف</a:t>
            </a:r>
            <a:r>
              <a:rPr lang="ar-JO" dirty="0"/>
              <a:t>ّ</a:t>
            </a:r>
            <a:r>
              <a:rPr lang="ar-SA" dirty="0"/>
              <a:t>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657F-9D0D-4AFF-9467-0D21A328CA3B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087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بعد استكمال الدومينو، يتجو</a:t>
            </a:r>
            <a:r>
              <a:rPr lang="ar-JO" dirty="0"/>
              <a:t>ّ</a:t>
            </a:r>
            <a:r>
              <a:rPr lang="ar-SA" dirty="0"/>
              <a:t>ل الطل</a:t>
            </a:r>
            <a:r>
              <a:rPr lang="ar-JO" dirty="0"/>
              <a:t>ّاب</a:t>
            </a:r>
            <a:r>
              <a:rPr lang="ar-SA" dirty="0"/>
              <a:t> في الصف ويلتقون بالطلاب المرتبطين بأسمائهم. أثناء اللقاء، يحي</a:t>
            </a:r>
            <a:r>
              <a:rPr lang="ar-JO" dirty="0"/>
              <a:t>ّ</a:t>
            </a:r>
            <a:r>
              <a:rPr lang="ar-SA" dirty="0"/>
              <a:t>ي كل</a:t>
            </a:r>
            <a:r>
              <a:rPr lang="ar-JO" dirty="0"/>
              <a:t>ّ</a:t>
            </a:r>
            <a:r>
              <a:rPr lang="ar-SA" dirty="0"/>
              <a:t> منهم الآخر ويتحد</a:t>
            </a:r>
            <a:r>
              <a:rPr lang="ar-JO" dirty="0"/>
              <a:t>ّ</a:t>
            </a:r>
            <a:r>
              <a:rPr lang="ar-SA" dirty="0"/>
              <a:t>ث عن معلومة واحدة عن نفسه.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اللعبة تُدار كالكراسي الموسيقية.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نشغل موسيقى في الصف</a:t>
            </a:r>
            <a:r>
              <a:rPr lang="ar-JO" dirty="0"/>
              <a:t>ّ</a:t>
            </a:r>
            <a:r>
              <a:rPr lang="ar-SA" dirty="0"/>
              <a:t>، وكلما توقفت، يجب على كل</a:t>
            </a:r>
            <a:r>
              <a:rPr lang="ar-JO" dirty="0"/>
              <a:t>ّ</a:t>
            </a:r>
            <a:r>
              <a:rPr lang="ar-SA" dirty="0"/>
              <a:t> طالب أن يسرع للعثور على طالب مرتبط باسمه وتحياته بطريقة مبتكرة – كالتصفيق، المصافحة بالمرفقين، قول شيء لطيف، وهكذا.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من المحتمل أن يلتقي أكثر من طالبين - مثلًا، يمكن لمجد أن يلتقي مع جواد ومريم، </a:t>
            </a:r>
            <a:r>
              <a:rPr lang="ar-JO" dirty="0"/>
              <a:t>م</a:t>
            </a:r>
            <a:r>
              <a:rPr lang="ar-SA" dirty="0"/>
              <a:t>م</a:t>
            </a:r>
            <a:r>
              <a:rPr lang="ar-JO" dirty="0"/>
              <a:t>ّ</a:t>
            </a:r>
            <a:r>
              <a:rPr lang="ar-SA" dirty="0"/>
              <a:t>ا يخلق روابط إضافي</a:t>
            </a:r>
            <a:r>
              <a:rPr lang="ar-JO" dirty="0"/>
              <a:t>ّ</a:t>
            </a:r>
            <a:r>
              <a:rPr lang="ar-SA" dirty="0"/>
              <a:t>ة ويتيح التعر</a:t>
            </a:r>
            <a:r>
              <a:rPr lang="ar-JO" dirty="0"/>
              <a:t>ّ</a:t>
            </a:r>
            <a:r>
              <a:rPr lang="ar-SA" dirty="0"/>
              <a:t>ف على أسماء طلاب آخرين.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657F-9D0D-4AFF-9467-0D21A328CA3B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1924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/>
              <a:t>يجلس طلاب الصف في دائرة.</a:t>
            </a:r>
          </a:p>
          <a:p>
            <a:r>
              <a:rPr lang="ar-SA" dirty="0"/>
              <a:t>في كل مرة نقرأ عبارة، وكل من تنطبق عليه العبارة يغير مكانه.</a:t>
            </a:r>
          </a:p>
          <a:p>
            <a:r>
              <a:rPr lang="ar-SA" dirty="0"/>
              <a:t>بعد كل عبارة، ندعو عددًا من الطلاب للمشاركة.</a:t>
            </a:r>
          </a:p>
          <a:p>
            <a:r>
              <a:rPr lang="ar-SA" dirty="0"/>
              <a:t>بعد عدة جولات، نخرج كرسيًا، ومن يبقى دون كرسي بعد تغيير الأماكن، يقول العبارة التالية: "من مثلي..."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657F-9D0D-4AFF-9467-0D21A328CA3B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1719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لخلق شعور بالترابط وأجواء جي</a:t>
            </a:r>
            <a:r>
              <a:rPr lang="ar-JO" dirty="0"/>
              <a:t>ّ</a:t>
            </a:r>
            <a:r>
              <a:rPr lang="ar-SA" dirty="0"/>
              <a:t>دة، سنستمر</a:t>
            </a:r>
            <a:r>
              <a:rPr lang="ar-JO" dirty="0"/>
              <a:t>ّ</a:t>
            </a:r>
            <a:r>
              <a:rPr lang="ar-SA" dirty="0"/>
              <a:t> في القيام بالعديد من الأنشطة معًا.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dirty="0"/>
              <a:t>من الجي</a:t>
            </a:r>
            <a:r>
              <a:rPr lang="ar-JO" dirty="0"/>
              <a:t>ّ</a:t>
            </a:r>
            <a:r>
              <a:rPr lang="ar-SA" dirty="0"/>
              <a:t>د سماع اقتراحات الطل</a:t>
            </a:r>
            <a:r>
              <a:rPr lang="ar-JO" dirty="0"/>
              <a:t>ّاب</a:t>
            </a:r>
            <a:r>
              <a:rPr lang="ar-SA" dirty="0"/>
              <a:t>.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A0657F-9D0D-4AFF-9467-0D21A328CA3B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98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02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6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9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61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1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78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3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8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2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2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3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5.svg"/><Relationship Id="rId7" Type="http://schemas.openxmlformats.org/officeDocument/2006/relationships/image" Target="../media/image1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svg"/><Relationship Id="rId5" Type="http://schemas.openxmlformats.org/officeDocument/2006/relationships/image" Target="../media/image17.sv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sv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svg"/><Relationship Id="rId11" Type="http://schemas.openxmlformats.org/officeDocument/2006/relationships/image" Target="../media/image10.png"/><Relationship Id="rId5" Type="http://schemas.openxmlformats.org/officeDocument/2006/relationships/image" Target="../media/image16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5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74070" y="264516"/>
            <a:ext cx="11643863" cy="6328968"/>
            <a:chOff x="0" y="0"/>
            <a:chExt cx="5304118" cy="2883029"/>
          </a:xfrm>
        </p:grpSpPr>
        <p:sp>
          <p:nvSpPr>
            <p:cNvPr id="3" name="Freeform 3"/>
            <p:cNvSpPr/>
            <p:nvPr/>
          </p:nvSpPr>
          <p:spPr>
            <a:xfrm>
              <a:off x="10160" y="16510"/>
              <a:ext cx="5281258" cy="2855089"/>
            </a:xfrm>
            <a:custGeom>
              <a:avLst/>
              <a:gdLst/>
              <a:ahLst/>
              <a:cxnLst/>
              <a:rect l="l" t="t" r="r" b="b"/>
              <a:pathLst>
                <a:path w="5281258" h="2855089">
                  <a:moveTo>
                    <a:pt x="5281258" y="2855089"/>
                  </a:moveTo>
                  <a:lnTo>
                    <a:pt x="0" y="2847469"/>
                  </a:lnTo>
                  <a:lnTo>
                    <a:pt x="0" y="1003446"/>
                  </a:lnTo>
                  <a:lnTo>
                    <a:pt x="17780" y="19050"/>
                  </a:lnTo>
                  <a:lnTo>
                    <a:pt x="2631561" y="0"/>
                  </a:lnTo>
                  <a:lnTo>
                    <a:pt x="5262208" y="50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marL="0" marR="0" lvl="0" indent="0" algn="r" defTabSz="914446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" name="Freeform 4"/>
            <p:cNvSpPr/>
            <p:nvPr/>
          </p:nvSpPr>
          <p:spPr>
            <a:xfrm>
              <a:off x="-3810" y="0"/>
              <a:ext cx="5310467" cy="2881758"/>
            </a:xfrm>
            <a:custGeom>
              <a:avLst/>
              <a:gdLst/>
              <a:ahLst/>
              <a:cxnLst/>
              <a:rect l="l" t="t" r="r" b="b"/>
              <a:pathLst>
                <a:path w="5310467" h="2881758">
                  <a:moveTo>
                    <a:pt x="5276178" y="21590"/>
                  </a:moveTo>
                  <a:cubicBezTo>
                    <a:pt x="5277448" y="34290"/>
                    <a:pt x="5277448" y="44450"/>
                    <a:pt x="5278717" y="54610"/>
                  </a:cubicBezTo>
                  <a:cubicBezTo>
                    <a:pt x="5281258" y="106981"/>
                    <a:pt x="5282528" y="168728"/>
                    <a:pt x="5285067" y="228270"/>
                  </a:cubicBezTo>
                  <a:cubicBezTo>
                    <a:pt x="5285067" y="314275"/>
                    <a:pt x="5297767" y="2010116"/>
                    <a:pt x="5304117" y="2096121"/>
                  </a:cubicBezTo>
                  <a:cubicBezTo>
                    <a:pt x="5310467" y="2226231"/>
                    <a:pt x="5306658" y="2358546"/>
                    <a:pt x="5306658" y="2488656"/>
                  </a:cubicBezTo>
                  <a:cubicBezTo>
                    <a:pt x="5306658" y="2603329"/>
                    <a:pt x="5307928" y="2709182"/>
                    <a:pt x="5309198" y="2820798"/>
                  </a:cubicBezTo>
                  <a:cubicBezTo>
                    <a:pt x="5309198" y="2842389"/>
                    <a:pt x="5309198" y="2856358"/>
                    <a:pt x="5309198" y="2880489"/>
                  </a:cubicBezTo>
                  <a:cubicBezTo>
                    <a:pt x="5286338" y="2880489"/>
                    <a:pt x="5266017" y="2881758"/>
                    <a:pt x="5234034" y="2880489"/>
                  </a:cubicBezTo>
                  <a:cubicBezTo>
                    <a:pt x="4966116" y="2875408"/>
                    <a:pt x="4694076" y="2881758"/>
                    <a:pt x="4426157" y="2876679"/>
                  </a:cubicBezTo>
                  <a:cubicBezTo>
                    <a:pt x="4265406" y="2872868"/>
                    <a:pt x="4108777" y="2875408"/>
                    <a:pt x="3948026" y="2872868"/>
                  </a:cubicBezTo>
                  <a:cubicBezTo>
                    <a:pt x="3873833" y="2871598"/>
                    <a:pt x="3799641" y="2870329"/>
                    <a:pt x="3725448" y="2869058"/>
                  </a:cubicBezTo>
                  <a:cubicBezTo>
                    <a:pt x="3680108" y="2869058"/>
                    <a:pt x="3638889" y="2870329"/>
                    <a:pt x="3593549" y="2870329"/>
                  </a:cubicBezTo>
                  <a:cubicBezTo>
                    <a:pt x="3478138" y="2869058"/>
                    <a:pt x="3160758" y="2870329"/>
                    <a:pt x="3045347" y="2869058"/>
                  </a:cubicBezTo>
                  <a:cubicBezTo>
                    <a:pt x="2962911" y="2867789"/>
                    <a:pt x="1314183" y="2876679"/>
                    <a:pt x="1231746" y="2875408"/>
                  </a:cubicBezTo>
                  <a:cubicBezTo>
                    <a:pt x="1211137" y="2875408"/>
                    <a:pt x="1186406" y="2876679"/>
                    <a:pt x="1165797" y="2876679"/>
                  </a:cubicBezTo>
                  <a:cubicBezTo>
                    <a:pt x="1116335" y="2876679"/>
                    <a:pt x="1070995" y="2877948"/>
                    <a:pt x="1021533" y="2877948"/>
                  </a:cubicBezTo>
                  <a:cubicBezTo>
                    <a:pt x="897879" y="2877948"/>
                    <a:pt x="778346" y="2876679"/>
                    <a:pt x="654691" y="2875408"/>
                  </a:cubicBezTo>
                  <a:cubicBezTo>
                    <a:pt x="580498" y="2874139"/>
                    <a:pt x="506306" y="2872868"/>
                    <a:pt x="436235" y="2871598"/>
                  </a:cubicBezTo>
                  <a:cubicBezTo>
                    <a:pt x="304336" y="2870329"/>
                    <a:pt x="172438" y="2869058"/>
                    <a:pt x="48260" y="2869058"/>
                  </a:cubicBezTo>
                  <a:cubicBezTo>
                    <a:pt x="38100" y="2869058"/>
                    <a:pt x="29210" y="2869058"/>
                    <a:pt x="19050" y="2867789"/>
                  </a:cubicBezTo>
                  <a:cubicBezTo>
                    <a:pt x="10160" y="2866518"/>
                    <a:pt x="5080" y="2860168"/>
                    <a:pt x="7620" y="2851279"/>
                  </a:cubicBezTo>
                  <a:cubicBezTo>
                    <a:pt x="16510" y="2819445"/>
                    <a:pt x="12700" y="2764313"/>
                    <a:pt x="11430" y="2706976"/>
                  </a:cubicBezTo>
                  <a:cubicBezTo>
                    <a:pt x="10160" y="2590098"/>
                    <a:pt x="6350" y="2475424"/>
                    <a:pt x="7620" y="2358546"/>
                  </a:cubicBezTo>
                  <a:cubicBezTo>
                    <a:pt x="5080" y="2212999"/>
                    <a:pt x="0" y="411306"/>
                    <a:pt x="7620" y="263554"/>
                  </a:cubicBezTo>
                  <a:cubicBezTo>
                    <a:pt x="8890" y="234885"/>
                    <a:pt x="7620" y="204012"/>
                    <a:pt x="8890" y="175343"/>
                  </a:cubicBezTo>
                  <a:cubicBezTo>
                    <a:pt x="10160" y="129033"/>
                    <a:pt x="12700" y="78312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69393" y="30480"/>
                    <a:pt x="135342" y="29210"/>
                  </a:cubicBezTo>
                  <a:cubicBezTo>
                    <a:pt x="246631" y="25400"/>
                    <a:pt x="357920" y="22860"/>
                    <a:pt x="473331" y="20320"/>
                  </a:cubicBezTo>
                  <a:cubicBezTo>
                    <a:pt x="551646" y="17780"/>
                    <a:pt x="629960" y="16510"/>
                    <a:pt x="704153" y="13970"/>
                  </a:cubicBezTo>
                  <a:cubicBezTo>
                    <a:pt x="778346" y="11430"/>
                    <a:pt x="856660" y="8890"/>
                    <a:pt x="930853" y="8890"/>
                  </a:cubicBezTo>
                  <a:cubicBezTo>
                    <a:pt x="1013290" y="7620"/>
                    <a:pt x="1095726" y="10160"/>
                    <a:pt x="1178162" y="8890"/>
                  </a:cubicBezTo>
                  <a:cubicBezTo>
                    <a:pt x="1281208" y="8890"/>
                    <a:pt x="3148393" y="6350"/>
                    <a:pt x="3251438" y="5080"/>
                  </a:cubicBezTo>
                  <a:cubicBezTo>
                    <a:pt x="3350362" y="3810"/>
                    <a:pt x="3449286" y="2540"/>
                    <a:pt x="3552331" y="2540"/>
                  </a:cubicBezTo>
                  <a:cubicBezTo>
                    <a:pt x="3721326" y="1270"/>
                    <a:pt x="3886199" y="0"/>
                    <a:pt x="4055193" y="0"/>
                  </a:cubicBezTo>
                  <a:cubicBezTo>
                    <a:pt x="4125264" y="0"/>
                    <a:pt x="4199457" y="2540"/>
                    <a:pt x="4269528" y="2540"/>
                  </a:cubicBezTo>
                  <a:cubicBezTo>
                    <a:pt x="4463254" y="3810"/>
                    <a:pt x="4661101" y="5080"/>
                    <a:pt x="4854827" y="7620"/>
                  </a:cubicBezTo>
                  <a:cubicBezTo>
                    <a:pt x="4957872" y="8890"/>
                    <a:pt x="5060918" y="12700"/>
                    <a:pt x="5163963" y="16510"/>
                  </a:cubicBezTo>
                  <a:cubicBezTo>
                    <a:pt x="5188694" y="16510"/>
                    <a:pt x="5213425" y="16510"/>
                    <a:pt x="5234034" y="16510"/>
                  </a:cubicBezTo>
                  <a:cubicBezTo>
                    <a:pt x="5257128" y="17780"/>
                    <a:pt x="5266017" y="20320"/>
                    <a:pt x="5276178" y="21590"/>
                  </a:cubicBezTo>
                  <a:close/>
                  <a:moveTo>
                    <a:pt x="5286338" y="2863979"/>
                  </a:moveTo>
                  <a:cubicBezTo>
                    <a:pt x="5287608" y="2847468"/>
                    <a:pt x="5288878" y="2834768"/>
                    <a:pt x="5288878" y="2822068"/>
                  </a:cubicBezTo>
                  <a:cubicBezTo>
                    <a:pt x="5287608" y="2698155"/>
                    <a:pt x="5286338" y="2581277"/>
                    <a:pt x="5286338" y="2455577"/>
                  </a:cubicBezTo>
                  <a:cubicBezTo>
                    <a:pt x="5286338" y="2398241"/>
                    <a:pt x="5288878" y="2340904"/>
                    <a:pt x="5287608" y="2283567"/>
                  </a:cubicBezTo>
                  <a:cubicBezTo>
                    <a:pt x="5287608" y="2230641"/>
                    <a:pt x="5286338" y="2175510"/>
                    <a:pt x="5285067" y="2122584"/>
                  </a:cubicBezTo>
                  <a:cubicBezTo>
                    <a:pt x="5279988" y="2040989"/>
                    <a:pt x="5268558" y="351764"/>
                    <a:pt x="5268558" y="270169"/>
                  </a:cubicBezTo>
                  <a:cubicBezTo>
                    <a:pt x="5266017" y="201806"/>
                    <a:pt x="5263478" y="131238"/>
                    <a:pt x="5260938" y="63500"/>
                  </a:cubicBezTo>
                  <a:cubicBezTo>
                    <a:pt x="5259667" y="44450"/>
                    <a:pt x="5258398" y="43180"/>
                    <a:pt x="5221669" y="41910"/>
                  </a:cubicBezTo>
                  <a:cubicBezTo>
                    <a:pt x="5209303" y="41910"/>
                    <a:pt x="5201059" y="41910"/>
                    <a:pt x="5188694" y="40640"/>
                  </a:cubicBezTo>
                  <a:cubicBezTo>
                    <a:pt x="5085649" y="36830"/>
                    <a:pt x="4978481" y="31750"/>
                    <a:pt x="4875436" y="30480"/>
                  </a:cubicBezTo>
                  <a:cubicBezTo>
                    <a:pt x="4624005" y="26670"/>
                    <a:pt x="4368452" y="25400"/>
                    <a:pt x="4117021" y="22860"/>
                  </a:cubicBezTo>
                  <a:cubicBezTo>
                    <a:pt x="4079924" y="22860"/>
                    <a:pt x="4038706" y="22860"/>
                    <a:pt x="4001610" y="22860"/>
                  </a:cubicBezTo>
                  <a:cubicBezTo>
                    <a:pt x="3939783" y="22860"/>
                    <a:pt x="3877955" y="22860"/>
                    <a:pt x="3820250" y="22860"/>
                  </a:cubicBezTo>
                  <a:cubicBezTo>
                    <a:pt x="3688351" y="22860"/>
                    <a:pt x="3556453" y="22860"/>
                    <a:pt x="3428677" y="24130"/>
                  </a:cubicBezTo>
                  <a:cubicBezTo>
                    <a:pt x="3317387" y="25400"/>
                    <a:pt x="1441959" y="29210"/>
                    <a:pt x="1330670" y="29210"/>
                  </a:cubicBezTo>
                  <a:cubicBezTo>
                    <a:pt x="1149310" y="29210"/>
                    <a:pt x="967950" y="26670"/>
                    <a:pt x="786590" y="33020"/>
                  </a:cubicBezTo>
                  <a:cubicBezTo>
                    <a:pt x="691788" y="36830"/>
                    <a:pt x="601108" y="36830"/>
                    <a:pt x="510427" y="38100"/>
                  </a:cubicBezTo>
                  <a:cubicBezTo>
                    <a:pt x="353798" y="41910"/>
                    <a:pt x="197169" y="45720"/>
                    <a:pt x="49530" y="50800"/>
                  </a:cubicBezTo>
                  <a:cubicBezTo>
                    <a:pt x="36830" y="50800"/>
                    <a:pt x="34290" y="53340"/>
                    <a:pt x="33020" y="71696"/>
                  </a:cubicBezTo>
                  <a:cubicBezTo>
                    <a:pt x="31750" y="111391"/>
                    <a:pt x="31750" y="151086"/>
                    <a:pt x="30480" y="190780"/>
                  </a:cubicBezTo>
                  <a:cubicBezTo>
                    <a:pt x="29210" y="256938"/>
                    <a:pt x="26670" y="320890"/>
                    <a:pt x="25400" y="387048"/>
                  </a:cubicBezTo>
                  <a:cubicBezTo>
                    <a:pt x="20320" y="457616"/>
                    <a:pt x="26670" y="2182126"/>
                    <a:pt x="29210" y="2252694"/>
                  </a:cubicBezTo>
                  <a:cubicBezTo>
                    <a:pt x="29210" y="2327672"/>
                    <a:pt x="29210" y="2404857"/>
                    <a:pt x="30480" y="2479835"/>
                  </a:cubicBezTo>
                  <a:cubicBezTo>
                    <a:pt x="30480" y="2534967"/>
                    <a:pt x="33020" y="2590098"/>
                    <a:pt x="33020" y="2645229"/>
                  </a:cubicBezTo>
                  <a:cubicBezTo>
                    <a:pt x="33020" y="2704771"/>
                    <a:pt x="33020" y="2764313"/>
                    <a:pt x="31750" y="2822068"/>
                  </a:cubicBezTo>
                  <a:cubicBezTo>
                    <a:pt x="31750" y="2825879"/>
                    <a:pt x="31750" y="2828418"/>
                    <a:pt x="31750" y="2832229"/>
                  </a:cubicBezTo>
                  <a:cubicBezTo>
                    <a:pt x="31750" y="2842389"/>
                    <a:pt x="35560" y="2846199"/>
                    <a:pt x="44450" y="2846199"/>
                  </a:cubicBezTo>
                  <a:cubicBezTo>
                    <a:pt x="77636" y="2846199"/>
                    <a:pt x="135342" y="2847468"/>
                    <a:pt x="188925" y="2847468"/>
                  </a:cubicBezTo>
                  <a:cubicBezTo>
                    <a:pt x="267240" y="2847468"/>
                    <a:pt x="349676" y="2844929"/>
                    <a:pt x="427991" y="2847468"/>
                  </a:cubicBezTo>
                  <a:cubicBezTo>
                    <a:pt x="555768" y="2851279"/>
                    <a:pt x="683544" y="2853818"/>
                    <a:pt x="811320" y="2852549"/>
                  </a:cubicBezTo>
                  <a:cubicBezTo>
                    <a:pt x="893757" y="2851279"/>
                    <a:pt x="972071" y="2853818"/>
                    <a:pt x="1054508" y="2853818"/>
                  </a:cubicBezTo>
                  <a:cubicBezTo>
                    <a:pt x="1174041" y="2853818"/>
                    <a:pt x="1293573" y="2852549"/>
                    <a:pt x="1413106" y="2853818"/>
                  </a:cubicBezTo>
                  <a:cubicBezTo>
                    <a:pt x="1590345" y="2855089"/>
                    <a:pt x="3535844" y="2844929"/>
                    <a:pt x="3717204" y="2847468"/>
                  </a:cubicBezTo>
                  <a:cubicBezTo>
                    <a:pt x="3795519" y="2848739"/>
                    <a:pt x="3873833" y="2850008"/>
                    <a:pt x="3948026" y="2850008"/>
                  </a:cubicBezTo>
                  <a:cubicBezTo>
                    <a:pt x="4084046" y="2852549"/>
                    <a:pt x="4215944" y="2848739"/>
                    <a:pt x="4351965" y="2852549"/>
                  </a:cubicBezTo>
                  <a:cubicBezTo>
                    <a:pt x="4463254" y="2855089"/>
                    <a:pt x="4574543" y="2855089"/>
                    <a:pt x="4685832" y="2857629"/>
                  </a:cubicBezTo>
                  <a:cubicBezTo>
                    <a:pt x="4850705" y="2861439"/>
                    <a:pt x="5015578" y="2863979"/>
                    <a:pt x="5180451" y="2865249"/>
                  </a:cubicBezTo>
                  <a:cubicBezTo>
                    <a:pt x="5242278" y="2865249"/>
                    <a:pt x="5266017" y="2863979"/>
                    <a:pt x="5286338" y="2863979"/>
                  </a:cubicBezTo>
                  <a:close/>
                </a:path>
              </a:pathLst>
            </a:custGeom>
            <a:solidFill>
              <a:srgbClr val="442816"/>
            </a:solidFill>
          </p:spPr>
          <p:txBody>
            <a:bodyPr/>
            <a:lstStyle/>
            <a:p>
              <a:pPr marL="0" marR="0" lvl="0" indent="0" algn="r" defTabSz="914446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89AAEA6-16FD-6156-64C1-0157D2A06D75}"/>
              </a:ext>
            </a:extLst>
          </p:cNvPr>
          <p:cNvGrpSpPr/>
          <p:nvPr/>
        </p:nvGrpSpPr>
        <p:grpSpPr>
          <a:xfrm>
            <a:off x="2667248" y="2552926"/>
            <a:ext cx="6796566" cy="2159530"/>
            <a:chOff x="0" y="0"/>
            <a:chExt cx="4274726" cy="182147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4976BE7-4827-FACF-6880-55BC080E3361}"/>
                </a:ext>
              </a:extLst>
            </p:cNvPr>
            <p:cNvSpPr/>
            <p:nvPr/>
          </p:nvSpPr>
          <p:spPr>
            <a:xfrm>
              <a:off x="0" y="0"/>
              <a:ext cx="4274726" cy="1821471"/>
            </a:xfrm>
            <a:custGeom>
              <a:avLst/>
              <a:gdLst/>
              <a:ahLst/>
              <a:cxnLst/>
              <a:rect l="l" t="t" r="r" b="b"/>
              <a:pathLst>
                <a:path w="4274726" h="1821471">
                  <a:moveTo>
                    <a:pt x="0" y="50800"/>
                  </a:moveTo>
                  <a:lnTo>
                    <a:pt x="2137363" y="0"/>
                  </a:lnTo>
                  <a:lnTo>
                    <a:pt x="4274726" y="50800"/>
                  </a:lnTo>
                  <a:lnTo>
                    <a:pt x="4274726" y="1770671"/>
                  </a:lnTo>
                  <a:lnTo>
                    <a:pt x="2137363" y="1821471"/>
                  </a:lnTo>
                  <a:lnTo>
                    <a:pt x="0" y="1770671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8F6F4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pPr marL="0" marR="0" lvl="0" indent="0" algn="r" defTabSz="914446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B0A79CC-921C-DF7E-6E76-893CB229D2FA}"/>
                </a:ext>
              </a:extLst>
            </p:cNvPr>
            <p:cNvSpPr txBox="1"/>
            <p:nvPr/>
          </p:nvSpPr>
          <p:spPr>
            <a:xfrm>
              <a:off x="0" y="-12700"/>
              <a:ext cx="8128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46" rtl="1" eaLnBrk="1" fontAlgn="auto" latinLnBrk="0" hangingPunct="1">
                <a:lnSpc>
                  <a:spcPts val="2659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2" name="כותרת משנה 2">
            <a:extLst>
              <a:ext uri="{FF2B5EF4-FFF2-40B4-BE49-F238E27FC236}">
                <a16:creationId xmlns:a16="http://schemas.microsoft.com/office/drawing/2014/main" id="{CF204086-0AE9-7C97-49EF-868761915B90}"/>
              </a:ext>
            </a:extLst>
          </p:cNvPr>
          <p:cNvSpPr txBox="1">
            <a:spLocks/>
          </p:cNvSpPr>
          <p:nvPr/>
        </p:nvSpPr>
        <p:spPr>
          <a:xfrm>
            <a:off x="2207008" y="2799218"/>
            <a:ext cx="7777986" cy="1655762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0966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أدوات وفعاليّات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60966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لتعزيز القوى وإدارة محادثة عاطفيّة</a:t>
            </a:r>
          </a:p>
          <a:p>
            <a:pPr marL="0" marR="0" lvl="0" indent="0" algn="ctr" defTabSz="60966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للط</a:t>
            </a:r>
            <a:r>
              <a:rPr kumimoji="0" lang="ar-JO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لّاب</a:t>
            </a:r>
            <a:r>
              <a:rPr kumimoji="0" lang="ar-A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والطّاقم التّربويّ</a:t>
            </a:r>
            <a:r>
              <a: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3" name="Google Shape;121;p15">
            <a:extLst>
              <a:ext uri="{FF2B5EF4-FFF2-40B4-BE49-F238E27FC236}">
                <a16:creationId xmlns:a16="http://schemas.microsoft.com/office/drawing/2014/main" id="{2679F65A-8AF3-7D95-99D9-317EBBFC685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881" y="313827"/>
            <a:ext cx="735140" cy="84488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22;p15">
            <a:extLst>
              <a:ext uri="{FF2B5EF4-FFF2-40B4-BE49-F238E27FC236}">
                <a16:creationId xmlns:a16="http://schemas.microsoft.com/office/drawing/2014/main" id="{79D5C9EF-DEDA-A6B4-32EE-146257DB4488}"/>
              </a:ext>
            </a:extLst>
          </p:cNvPr>
          <p:cNvSpPr/>
          <p:nvPr/>
        </p:nvSpPr>
        <p:spPr>
          <a:xfrm>
            <a:off x="35718" y="1003542"/>
            <a:ext cx="2141984" cy="40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defTabSz="914446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משרד החינוך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46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מינהל פדגוגי</a:t>
            </a:r>
            <a:endParaRPr kumimoji="0" sz="1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defTabSz="914446" rtl="1" eaLnBrk="1" fontAlgn="auto" latinLnBrk="0" hangingPunct="1">
              <a:lnSpc>
                <a:spcPct val="88888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אגף בכיר שירות פסיכולוגי ייעוצי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5" name="Google Shape;127;p15">
            <a:extLst>
              <a:ext uri="{FF2B5EF4-FFF2-40B4-BE49-F238E27FC236}">
                <a16:creationId xmlns:a16="http://schemas.microsoft.com/office/drawing/2014/main" id="{1DF68F69-7E62-82AD-5132-48250B4CEA6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77826" y="300761"/>
            <a:ext cx="2141984" cy="102317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כותרת משנה 2">
            <a:extLst>
              <a:ext uri="{FF2B5EF4-FFF2-40B4-BE49-F238E27FC236}">
                <a16:creationId xmlns:a16="http://schemas.microsoft.com/office/drawing/2014/main" id="{F9657573-CD58-BDF6-721D-2498525F8CE2}"/>
              </a:ext>
            </a:extLst>
          </p:cNvPr>
          <p:cNvSpPr txBox="1">
            <a:spLocks/>
          </p:cNvSpPr>
          <p:nvPr/>
        </p:nvSpPr>
        <p:spPr>
          <a:xfrm>
            <a:off x="1879600" y="5217098"/>
            <a:ext cx="7777986" cy="587144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46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he-IL" sz="4000" b="1" i="0" u="none" strike="noStrike" kern="1200" cap="none" spc="0" normalizeH="0" baseline="0" noProof="0" dirty="0">
              <a:ln>
                <a:noFill/>
              </a:ln>
              <a:solidFill>
                <a:srgbClr val="5B7496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CC97B4A4-0067-0DD3-A926-BB2AEF68F163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BF8"/>
              </a:clrFrom>
              <a:clrTo>
                <a:srgbClr val="FFFBF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7393" y="-476330"/>
            <a:ext cx="4716275" cy="4716275"/>
          </a:xfrm>
          <a:prstGeom prst="rect">
            <a:avLst/>
          </a:prstGeom>
        </p:spPr>
      </p:pic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5B348087-EAFB-0FF1-DA30-9C8A835FFE69}"/>
              </a:ext>
            </a:extLst>
          </p:cNvPr>
          <p:cNvSpPr txBox="1"/>
          <p:nvPr/>
        </p:nvSpPr>
        <p:spPr>
          <a:xfrm>
            <a:off x="2799807" y="4809616"/>
            <a:ext cx="609361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6600" b="1" i="0" u="none" strike="noStrike" kern="1200" cap="none" spc="0" normalizeH="0" baseline="0" noProof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هنا، معًا</a:t>
            </a:r>
            <a:endParaRPr kumimoji="0" lang="he-IL" sz="60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CAA7EB71-0F4A-D121-83CD-4D8B3FDD18A0}"/>
              </a:ext>
            </a:extLst>
          </p:cNvPr>
          <p:cNvSpPr/>
          <p:nvPr/>
        </p:nvSpPr>
        <p:spPr>
          <a:xfrm>
            <a:off x="5106018" y="525130"/>
            <a:ext cx="2073869" cy="6011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ldhabi" panose="01000000000000000000" pitchFamily="2" charset="-78"/>
                <a:ea typeface="+mn-ea"/>
                <a:cs typeface="Aldhabi" panose="01000000000000000000" pitchFamily="2" charset="-78"/>
              </a:rPr>
              <a:t>مخازن القوّة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ldhabi" panose="01000000000000000000" pitchFamily="2" charset="-78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91A969FF-F432-2567-514F-7028253954F6}"/>
              </a:ext>
            </a:extLst>
          </p:cNvPr>
          <p:cNvSpPr txBox="1"/>
          <p:nvPr/>
        </p:nvSpPr>
        <p:spPr>
          <a:xfrm>
            <a:off x="2956336" y="5233413"/>
            <a:ext cx="61150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600" b="1" i="0" u="none" strike="noStrike" kern="1200" cap="none" spc="0" normalizeH="0" baseline="0" noProof="0" dirty="0">
                <a:ln>
                  <a:noFill/>
                </a:ln>
                <a:solidFill>
                  <a:srgbClr val="5B7496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0E48C8EB-51A3-1830-D1C4-FD728C540DCA}"/>
              </a:ext>
            </a:extLst>
          </p:cNvPr>
          <p:cNvSpPr txBox="1"/>
          <p:nvPr/>
        </p:nvSpPr>
        <p:spPr>
          <a:xfrm>
            <a:off x="5376859" y="5666599"/>
            <a:ext cx="60936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الصف الأو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ّ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ل- الثالث</a:t>
            </a:r>
            <a:endParaRPr kumimoji="0" lang="he-IL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2170533" y="-2892829"/>
            <a:ext cx="7784723" cy="12480517"/>
          </a:xfrm>
          <a:custGeom>
            <a:avLst/>
            <a:gdLst/>
            <a:ahLst/>
            <a:cxnLst/>
            <a:rect l="l" t="t" r="r" b="b"/>
            <a:pathLst>
              <a:path w="11677084" h="18720776">
                <a:moveTo>
                  <a:pt x="0" y="0"/>
                </a:moveTo>
                <a:lnTo>
                  <a:pt x="11677084" y="0"/>
                </a:lnTo>
                <a:lnTo>
                  <a:pt x="11677084" y="18720776"/>
                </a:lnTo>
                <a:lnTo>
                  <a:pt x="0" y="18720776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>
            <a:off x="4063935" y="4211067"/>
            <a:ext cx="2901461" cy="2743200"/>
          </a:xfrm>
          <a:custGeom>
            <a:avLst/>
            <a:gdLst/>
            <a:ahLst/>
            <a:cxnLst/>
            <a:rect l="l" t="t" r="r" b="b"/>
            <a:pathLst>
              <a:path w="4352192" h="4114800">
                <a:moveTo>
                  <a:pt x="0" y="0"/>
                </a:moveTo>
                <a:lnTo>
                  <a:pt x="4352193" y="0"/>
                </a:lnTo>
                <a:lnTo>
                  <a:pt x="435219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7" name="Freeform 7"/>
          <p:cNvSpPr/>
          <p:nvPr/>
        </p:nvSpPr>
        <p:spPr>
          <a:xfrm rot="-1028846">
            <a:off x="9646733" y="3354525"/>
            <a:ext cx="3475461" cy="3593052"/>
          </a:xfrm>
          <a:custGeom>
            <a:avLst/>
            <a:gdLst/>
            <a:ahLst/>
            <a:cxnLst/>
            <a:rect l="l" t="t" r="r" b="b"/>
            <a:pathLst>
              <a:path w="5213192" h="5389578">
                <a:moveTo>
                  <a:pt x="0" y="0"/>
                </a:moveTo>
                <a:lnTo>
                  <a:pt x="5213191" y="0"/>
                </a:lnTo>
                <a:lnTo>
                  <a:pt x="5213191" y="5389578"/>
                </a:lnTo>
                <a:lnTo>
                  <a:pt x="0" y="5389578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8" name="Freeform 8"/>
          <p:cNvSpPr/>
          <p:nvPr/>
        </p:nvSpPr>
        <p:spPr>
          <a:xfrm>
            <a:off x="6561185" y="4383517"/>
            <a:ext cx="3878561" cy="2743200"/>
          </a:xfrm>
          <a:custGeom>
            <a:avLst/>
            <a:gdLst/>
            <a:ahLst/>
            <a:cxnLst/>
            <a:rect l="l" t="t" r="r" b="b"/>
            <a:pathLst>
              <a:path w="5817841" h="4114800">
                <a:moveTo>
                  <a:pt x="0" y="0"/>
                </a:moveTo>
                <a:lnTo>
                  <a:pt x="5817841" y="0"/>
                </a:lnTo>
                <a:lnTo>
                  <a:pt x="581784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Freeform 9"/>
          <p:cNvSpPr/>
          <p:nvPr/>
        </p:nvSpPr>
        <p:spPr>
          <a:xfrm>
            <a:off x="1569651" y="3813683"/>
            <a:ext cx="3066755" cy="3790372"/>
          </a:xfrm>
          <a:custGeom>
            <a:avLst/>
            <a:gdLst/>
            <a:ahLst/>
            <a:cxnLst/>
            <a:rect l="l" t="t" r="r" b="b"/>
            <a:pathLst>
              <a:path w="4600133" h="5685558">
                <a:moveTo>
                  <a:pt x="0" y="0"/>
                </a:moveTo>
                <a:lnTo>
                  <a:pt x="4600133" y="0"/>
                </a:lnTo>
                <a:lnTo>
                  <a:pt x="4600133" y="5685558"/>
                </a:lnTo>
                <a:lnTo>
                  <a:pt x="0" y="5685558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0" name="Freeform 10"/>
          <p:cNvSpPr/>
          <p:nvPr/>
        </p:nvSpPr>
        <p:spPr>
          <a:xfrm rot="1233373">
            <a:off x="-1416215" y="3852516"/>
            <a:ext cx="3674909" cy="3120331"/>
          </a:xfrm>
          <a:custGeom>
            <a:avLst/>
            <a:gdLst/>
            <a:ahLst/>
            <a:cxnLst/>
            <a:rect l="l" t="t" r="r" b="b"/>
            <a:pathLst>
              <a:path w="5512363" h="4680497">
                <a:moveTo>
                  <a:pt x="0" y="0"/>
                </a:moveTo>
                <a:lnTo>
                  <a:pt x="5512363" y="0"/>
                </a:lnTo>
                <a:lnTo>
                  <a:pt x="5512363" y="4680498"/>
                </a:lnTo>
                <a:lnTo>
                  <a:pt x="0" y="4680498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88004" y="1543542"/>
            <a:ext cx="9815991" cy="12741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9185"/>
              </a:lnSpc>
            </a:pPr>
            <a:r>
              <a:rPr lang="he-IL" sz="115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115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هنا، معًا</a:t>
            </a:r>
            <a:endParaRPr lang="en-US" sz="115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9">
            <a:extLst>
              <a:ext uri="{FF2B5EF4-FFF2-40B4-BE49-F238E27FC236}">
                <a16:creationId xmlns:a16="http://schemas.microsoft.com/office/drawing/2014/main" id="{6640ED90-3FEB-6218-8DFE-7B101550ED56}"/>
              </a:ext>
            </a:extLst>
          </p:cNvPr>
          <p:cNvGrpSpPr/>
          <p:nvPr/>
        </p:nvGrpSpPr>
        <p:grpSpPr>
          <a:xfrm>
            <a:off x="1678348" y="2079805"/>
            <a:ext cx="875502" cy="2173797"/>
            <a:chOff x="0" y="0"/>
            <a:chExt cx="877778" cy="1573927"/>
          </a:xfrm>
        </p:grpSpPr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C6EFFC6A-86C9-4467-0C43-4474C49D7827}"/>
                </a:ext>
              </a:extLst>
            </p:cNvPr>
            <p:cNvSpPr/>
            <p:nvPr/>
          </p:nvSpPr>
          <p:spPr>
            <a:xfrm>
              <a:off x="0" y="0"/>
              <a:ext cx="877778" cy="1573927"/>
            </a:xfrm>
            <a:custGeom>
              <a:avLst/>
              <a:gdLst/>
              <a:ahLst/>
              <a:cxnLst/>
              <a:rect l="l" t="t" r="r" b="b"/>
              <a:pathLst>
                <a:path w="877778" h="1573927">
                  <a:moveTo>
                    <a:pt x="62974" y="0"/>
                  </a:moveTo>
                  <a:lnTo>
                    <a:pt x="814804" y="0"/>
                  </a:lnTo>
                  <a:cubicBezTo>
                    <a:pt x="831506" y="0"/>
                    <a:pt x="847524" y="6635"/>
                    <a:pt x="859334" y="18445"/>
                  </a:cubicBezTo>
                  <a:cubicBezTo>
                    <a:pt x="871144" y="30255"/>
                    <a:pt x="877778" y="46272"/>
                    <a:pt x="877778" y="62974"/>
                  </a:cubicBezTo>
                  <a:lnTo>
                    <a:pt x="877778" y="1510953"/>
                  </a:lnTo>
                  <a:cubicBezTo>
                    <a:pt x="877778" y="1527655"/>
                    <a:pt x="871144" y="1543672"/>
                    <a:pt x="859334" y="1555482"/>
                  </a:cubicBezTo>
                  <a:cubicBezTo>
                    <a:pt x="847524" y="1567292"/>
                    <a:pt x="831506" y="1573927"/>
                    <a:pt x="814804" y="1573927"/>
                  </a:cubicBezTo>
                  <a:lnTo>
                    <a:pt x="62974" y="1573927"/>
                  </a:lnTo>
                  <a:cubicBezTo>
                    <a:pt x="46272" y="1573927"/>
                    <a:pt x="30255" y="1567292"/>
                    <a:pt x="18445" y="1555482"/>
                  </a:cubicBezTo>
                  <a:cubicBezTo>
                    <a:pt x="6635" y="1543672"/>
                    <a:pt x="0" y="1527655"/>
                    <a:pt x="0" y="1510953"/>
                  </a:cubicBezTo>
                  <a:lnTo>
                    <a:pt x="0" y="62974"/>
                  </a:lnTo>
                  <a:cubicBezTo>
                    <a:pt x="0" y="46272"/>
                    <a:pt x="6635" y="30255"/>
                    <a:pt x="18445" y="18445"/>
                  </a:cubicBezTo>
                  <a:cubicBezTo>
                    <a:pt x="30255" y="6635"/>
                    <a:pt x="46272" y="0"/>
                    <a:pt x="6297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TextBox 11">
              <a:extLst>
                <a:ext uri="{FF2B5EF4-FFF2-40B4-BE49-F238E27FC236}">
                  <a16:creationId xmlns:a16="http://schemas.microsoft.com/office/drawing/2014/main" id="{F35E7E71-A094-BDA6-8AD2-DE44B2C00004}"/>
                </a:ext>
              </a:extLst>
            </p:cNvPr>
            <p:cNvSpPr txBox="1"/>
            <p:nvPr/>
          </p:nvSpPr>
          <p:spPr>
            <a:xfrm>
              <a:off x="0" y="-47625"/>
              <a:ext cx="877778" cy="162155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2" name="Freeform 12"/>
          <p:cNvSpPr/>
          <p:nvPr/>
        </p:nvSpPr>
        <p:spPr>
          <a:xfrm>
            <a:off x="5587590" y="3892416"/>
            <a:ext cx="4156247" cy="2939600"/>
          </a:xfrm>
          <a:custGeom>
            <a:avLst/>
            <a:gdLst/>
            <a:ahLst/>
            <a:cxnLst/>
            <a:rect l="l" t="t" r="r" b="b"/>
            <a:pathLst>
              <a:path w="6234371" h="4409400">
                <a:moveTo>
                  <a:pt x="0" y="0"/>
                </a:moveTo>
                <a:lnTo>
                  <a:pt x="6234371" y="0"/>
                </a:lnTo>
                <a:lnTo>
                  <a:pt x="6234371" y="4409400"/>
                </a:lnTo>
                <a:lnTo>
                  <a:pt x="0" y="44094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reeform 2"/>
          <p:cNvSpPr/>
          <p:nvPr/>
        </p:nvSpPr>
        <p:spPr>
          <a:xfrm rot="-5400000">
            <a:off x="2617080" y="-2555183"/>
            <a:ext cx="7525315" cy="120646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2" y="0"/>
                </a:lnTo>
                <a:lnTo>
                  <a:pt x="11287972" y="18096949"/>
                </a:lnTo>
                <a:lnTo>
                  <a:pt x="0" y="18096949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18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9"/>
          <p:cNvGrpSpPr/>
          <p:nvPr/>
        </p:nvGrpSpPr>
        <p:grpSpPr>
          <a:xfrm>
            <a:off x="3145044" y="2226394"/>
            <a:ext cx="875502" cy="4549982"/>
            <a:chOff x="0" y="-47625"/>
            <a:chExt cx="877778" cy="162155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77778" cy="1573927"/>
            </a:xfrm>
            <a:custGeom>
              <a:avLst/>
              <a:gdLst/>
              <a:ahLst/>
              <a:cxnLst/>
              <a:rect l="l" t="t" r="r" b="b"/>
              <a:pathLst>
                <a:path w="877778" h="1573927">
                  <a:moveTo>
                    <a:pt x="62974" y="0"/>
                  </a:moveTo>
                  <a:lnTo>
                    <a:pt x="814804" y="0"/>
                  </a:lnTo>
                  <a:cubicBezTo>
                    <a:pt x="831506" y="0"/>
                    <a:pt x="847524" y="6635"/>
                    <a:pt x="859334" y="18445"/>
                  </a:cubicBezTo>
                  <a:cubicBezTo>
                    <a:pt x="871144" y="30255"/>
                    <a:pt x="877778" y="46272"/>
                    <a:pt x="877778" y="62974"/>
                  </a:cubicBezTo>
                  <a:lnTo>
                    <a:pt x="877778" y="1510953"/>
                  </a:lnTo>
                  <a:cubicBezTo>
                    <a:pt x="877778" y="1527655"/>
                    <a:pt x="871144" y="1543672"/>
                    <a:pt x="859334" y="1555482"/>
                  </a:cubicBezTo>
                  <a:cubicBezTo>
                    <a:pt x="847524" y="1567292"/>
                    <a:pt x="831506" y="1573927"/>
                    <a:pt x="814804" y="1573927"/>
                  </a:cubicBezTo>
                  <a:lnTo>
                    <a:pt x="62974" y="1573927"/>
                  </a:lnTo>
                  <a:cubicBezTo>
                    <a:pt x="46272" y="1573927"/>
                    <a:pt x="30255" y="1567292"/>
                    <a:pt x="18445" y="1555482"/>
                  </a:cubicBezTo>
                  <a:cubicBezTo>
                    <a:pt x="6635" y="1543672"/>
                    <a:pt x="0" y="1527655"/>
                    <a:pt x="0" y="1510953"/>
                  </a:cubicBezTo>
                  <a:lnTo>
                    <a:pt x="0" y="62974"/>
                  </a:lnTo>
                  <a:cubicBezTo>
                    <a:pt x="0" y="46272"/>
                    <a:pt x="6635" y="30255"/>
                    <a:pt x="18445" y="18445"/>
                  </a:cubicBezTo>
                  <a:cubicBezTo>
                    <a:pt x="30255" y="6635"/>
                    <a:pt x="46272" y="0"/>
                    <a:pt x="6297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ctr" defTabSz="609630" rtl="0"/>
              <a:r>
                <a:rPr lang="ar-SA" sz="48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ل</a:t>
              </a:r>
            </a:p>
            <a:p>
              <a:pPr algn="ctr" defTabSz="609630" rtl="0"/>
              <a:endParaRPr lang="ar-SA" sz="4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defTabSz="609630" rtl="0"/>
              <a:endParaRPr lang="ar-SA" sz="4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  <a:p>
              <a:pPr algn="ctr" defTabSz="609630" rtl="0"/>
              <a:r>
                <a:rPr lang="ar-SA" sz="48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ر</a:t>
              </a:r>
            </a:p>
            <a:p>
              <a:pPr algn="ctr" defTabSz="609630" rtl="0"/>
              <a:r>
                <a:rPr lang="ar-SA" sz="48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ي</a:t>
              </a:r>
            </a:p>
            <a:p>
              <a:pPr algn="ctr" defTabSz="609630" rtl="0"/>
              <a:r>
                <a:rPr lang="ar-SA" sz="4800" dirty="0">
                  <a:solidFill>
                    <a:prstClr val="black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س</a:t>
              </a:r>
              <a:endParaRPr lang="he-IL" sz="4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77778" cy="162155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3"/>
          <p:cNvGrpSpPr/>
          <p:nvPr/>
        </p:nvGrpSpPr>
        <p:grpSpPr>
          <a:xfrm rot="16200000">
            <a:off x="2410421" y="2259091"/>
            <a:ext cx="875502" cy="3673965"/>
            <a:chOff x="0" y="0"/>
            <a:chExt cx="877778" cy="1573927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77778" cy="1573927"/>
            </a:xfrm>
            <a:custGeom>
              <a:avLst/>
              <a:gdLst/>
              <a:ahLst/>
              <a:cxnLst/>
              <a:rect l="l" t="t" r="r" b="b"/>
              <a:pathLst>
                <a:path w="877778" h="1573927">
                  <a:moveTo>
                    <a:pt x="62974" y="0"/>
                  </a:moveTo>
                  <a:lnTo>
                    <a:pt x="814804" y="0"/>
                  </a:lnTo>
                  <a:cubicBezTo>
                    <a:pt x="831506" y="0"/>
                    <a:pt x="847524" y="6635"/>
                    <a:pt x="859334" y="18445"/>
                  </a:cubicBezTo>
                  <a:cubicBezTo>
                    <a:pt x="871144" y="30255"/>
                    <a:pt x="877778" y="46272"/>
                    <a:pt x="877778" y="62974"/>
                  </a:cubicBezTo>
                  <a:lnTo>
                    <a:pt x="877778" y="1510953"/>
                  </a:lnTo>
                  <a:cubicBezTo>
                    <a:pt x="877778" y="1527655"/>
                    <a:pt x="871144" y="1543672"/>
                    <a:pt x="859334" y="1555482"/>
                  </a:cubicBezTo>
                  <a:cubicBezTo>
                    <a:pt x="847524" y="1567292"/>
                    <a:pt x="831506" y="1573927"/>
                    <a:pt x="814804" y="1573927"/>
                  </a:cubicBezTo>
                  <a:lnTo>
                    <a:pt x="62974" y="1573927"/>
                  </a:lnTo>
                  <a:cubicBezTo>
                    <a:pt x="46272" y="1573927"/>
                    <a:pt x="30255" y="1567292"/>
                    <a:pt x="18445" y="1555482"/>
                  </a:cubicBezTo>
                  <a:cubicBezTo>
                    <a:pt x="6635" y="1543672"/>
                    <a:pt x="0" y="1527655"/>
                    <a:pt x="0" y="1510953"/>
                  </a:cubicBezTo>
                  <a:lnTo>
                    <a:pt x="0" y="62974"/>
                  </a:lnTo>
                  <a:cubicBezTo>
                    <a:pt x="0" y="46272"/>
                    <a:pt x="6635" y="30255"/>
                    <a:pt x="18445" y="18445"/>
                  </a:cubicBezTo>
                  <a:cubicBezTo>
                    <a:pt x="30255" y="6635"/>
                    <a:pt x="46272" y="0"/>
                    <a:pt x="6297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0" y="-47625"/>
              <a:ext cx="877778" cy="162155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4" name="TextBox 34"/>
          <p:cNvSpPr txBox="1"/>
          <p:nvPr/>
        </p:nvSpPr>
        <p:spPr>
          <a:xfrm>
            <a:off x="7157501" y="376937"/>
            <a:ext cx="4687079" cy="776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609630">
              <a:lnSpc>
                <a:spcPts val="5918"/>
              </a:lnSpc>
            </a:pPr>
            <a:r>
              <a:rPr lang="ar-SA" sz="6165" spc="265" dirty="0">
                <a:solidFill>
                  <a:srgbClr val="AE642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دومينو الأسماء</a:t>
            </a:r>
            <a:endParaRPr lang="en-US" sz="6165" spc="265" dirty="0">
              <a:solidFill>
                <a:srgbClr val="AE6428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תיבת טקסט 41">
            <a:extLst>
              <a:ext uri="{FF2B5EF4-FFF2-40B4-BE49-F238E27FC236}">
                <a16:creationId xmlns:a16="http://schemas.microsoft.com/office/drawing/2014/main" id="{C15374F5-92ED-26A5-2039-5A1A377505AC}"/>
              </a:ext>
            </a:extLst>
          </p:cNvPr>
          <p:cNvSpPr txBox="1"/>
          <p:nvPr/>
        </p:nvSpPr>
        <p:spPr>
          <a:xfrm>
            <a:off x="4203482" y="1575197"/>
            <a:ext cx="76749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يُدعى كل</a:t>
            </a:r>
            <a:r>
              <a:rPr lang="ar-JO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طالب</a:t>
            </a:r>
            <a:r>
              <a:rPr lang="ar-JO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بدوره لكتابة اسمه على الورقة الكبيرة بطريقة يتصل</a:t>
            </a:r>
            <a:r>
              <a:rPr lang="ar-JO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فيها بأحد أحرف اسم طالب آخر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תיבת טקסט 43">
            <a:extLst>
              <a:ext uri="{FF2B5EF4-FFF2-40B4-BE49-F238E27FC236}">
                <a16:creationId xmlns:a16="http://schemas.microsoft.com/office/drawing/2014/main" id="{2AAF9626-67D1-0C13-B097-2F609F57FFB4}"/>
              </a:ext>
            </a:extLst>
          </p:cNvPr>
          <p:cNvSpPr txBox="1"/>
          <p:nvPr/>
        </p:nvSpPr>
        <p:spPr>
          <a:xfrm>
            <a:off x="888893" y="3648957"/>
            <a:ext cx="356081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  و     ا    د</a:t>
            </a:r>
            <a:endParaRPr lang="he-IL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9" name="Group 13">
            <a:extLst>
              <a:ext uri="{FF2B5EF4-FFF2-40B4-BE49-F238E27FC236}">
                <a16:creationId xmlns:a16="http://schemas.microsoft.com/office/drawing/2014/main" id="{F95EFA05-3C25-E974-23A5-999792A7FD72}"/>
              </a:ext>
            </a:extLst>
          </p:cNvPr>
          <p:cNvGrpSpPr/>
          <p:nvPr/>
        </p:nvGrpSpPr>
        <p:grpSpPr>
          <a:xfrm rot="16200000">
            <a:off x="1622466" y="4723088"/>
            <a:ext cx="875502" cy="2219695"/>
            <a:chOff x="0" y="0"/>
            <a:chExt cx="877778" cy="1573927"/>
          </a:xfrm>
        </p:grpSpPr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85C52954-1F3F-A9BC-3965-4F8F51AD87AE}"/>
                </a:ext>
              </a:extLst>
            </p:cNvPr>
            <p:cNvSpPr/>
            <p:nvPr/>
          </p:nvSpPr>
          <p:spPr>
            <a:xfrm>
              <a:off x="0" y="0"/>
              <a:ext cx="877778" cy="1573927"/>
            </a:xfrm>
            <a:custGeom>
              <a:avLst/>
              <a:gdLst/>
              <a:ahLst/>
              <a:cxnLst/>
              <a:rect l="l" t="t" r="r" b="b"/>
              <a:pathLst>
                <a:path w="877778" h="1573927">
                  <a:moveTo>
                    <a:pt x="62974" y="0"/>
                  </a:moveTo>
                  <a:lnTo>
                    <a:pt x="814804" y="0"/>
                  </a:lnTo>
                  <a:cubicBezTo>
                    <a:pt x="831506" y="0"/>
                    <a:pt x="847524" y="6635"/>
                    <a:pt x="859334" y="18445"/>
                  </a:cubicBezTo>
                  <a:cubicBezTo>
                    <a:pt x="871144" y="30255"/>
                    <a:pt x="877778" y="46272"/>
                    <a:pt x="877778" y="62974"/>
                  </a:cubicBezTo>
                  <a:lnTo>
                    <a:pt x="877778" y="1510953"/>
                  </a:lnTo>
                  <a:cubicBezTo>
                    <a:pt x="877778" y="1527655"/>
                    <a:pt x="871144" y="1543672"/>
                    <a:pt x="859334" y="1555482"/>
                  </a:cubicBezTo>
                  <a:cubicBezTo>
                    <a:pt x="847524" y="1567292"/>
                    <a:pt x="831506" y="1573927"/>
                    <a:pt x="814804" y="1573927"/>
                  </a:cubicBezTo>
                  <a:lnTo>
                    <a:pt x="62974" y="1573927"/>
                  </a:lnTo>
                  <a:cubicBezTo>
                    <a:pt x="46272" y="1573927"/>
                    <a:pt x="30255" y="1567292"/>
                    <a:pt x="18445" y="1555482"/>
                  </a:cubicBezTo>
                  <a:cubicBezTo>
                    <a:pt x="6635" y="1543672"/>
                    <a:pt x="0" y="1527655"/>
                    <a:pt x="0" y="1510953"/>
                  </a:cubicBezTo>
                  <a:lnTo>
                    <a:pt x="0" y="62974"/>
                  </a:lnTo>
                  <a:cubicBezTo>
                    <a:pt x="0" y="46272"/>
                    <a:pt x="6635" y="30255"/>
                    <a:pt x="18445" y="18445"/>
                  </a:cubicBezTo>
                  <a:cubicBezTo>
                    <a:pt x="30255" y="6635"/>
                    <a:pt x="46272" y="0"/>
                    <a:pt x="62974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TextBox 15">
              <a:extLst>
                <a:ext uri="{FF2B5EF4-FFF2-40B4-BE49-F238E27FC236}">
                  <a16:creationId xmlns:a16="http://schemas.microsoft.com/office/drawing/2014/main" id="{5384AA23-A4FB-A438-A457-6DB01380B686}"/>
                </a:ext>
              </a:extLst>
            </p:cNvPr>
            <p:cNvSpPr txBox="1"/>
            <p:nvPr/>
          </p:nvSpPr>
          <p:spPr>
            <a:xfrm>
              <a:off x="0" y="-47625"/>
              <a:ext cx="877778" cy="162155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2" name="תיבת טקסט 51">
            <a:extLst>
              <a:ext uri="{FF2B5EF4-FFF2-40B4-BE49-F238E27FC236}">
                <a16:creationId xmlns:a16="http://schemas.microsoft.com/office/drawing/2014/main" id="{574A5311-6470-5567-2871-7E885B3BF663}"/>
              </a:ext>
            </a:extLst>
          </p:cNvPr>
          <p:cNvSpPr txBox="1"/>
          <p:nvPr/>
        </p:nvSpPr>
        <p:spPr>
          <a:xfrm>
            <a:off x="1348305" y="5475914"/>
            <a:ext cx="18396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e-IL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SA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   م   ن</a:t>
            </a:r>
            <a:endParaRPr lang="he-IL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E8BBFBF3-5C09-D7B2-ED8D-2EA8B693F1A1}"/>
              </a:ext>
            </a:extLst>
          </p:cNvPr>
          <p:cNvSpPr txBox="1"/>
          <p:nvPr/>
        </p:nvSpPr>
        <p:spPr>
          <a:xfrm>
            <a:off x="1798137" y="2079297"/>
            <a:ext cx="50316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</a:t>
            </a:r>
            <a:endParaRPr lang="he-IL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ar-SA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ج</a:t>
            </a:r>
            <a:endParaRPr lang="he-IL" sz="4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2205227" y="-2603316"/>
            <a:ext cx="7525315" cy="120646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2" y="0"/>
                </a:lnTo>
                <a:lnTo>
                  <a:pt x="11287972" y="18096948"/>
                </a:lnTo>
                <a:lnTo>
                  <a:pt x="0" y="180969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>
            <a:off x="6428340" y="3490870"/>
            <a:ext cx="5111405" cy="5284348"/>
          </a:xfrm>
          <a:custGeom>
            <a:avLst/>
            <a:gdLst/>
            <a:ahLst/>
            <a:cxnLst/>
            <a:rect l="l" t="t" r="r" b="b"/>
            <a:pathLst>
              <a:path w="7667108" h="7926522">
                <a:moveTo>
                  <a:pt x="0" y="0"/>
                </a:moveTo>
                <a:lnTo>
                  <a:pt x="7667108" y="0"/>
                </a:lnTo>
                <a:lnTo>
                  <a:pt x="7667108" y="7926522"/>
                </a:lnTo>
                <a:lnTo>
                  <a:pt x="0" y="792652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oup 4"/>
          <p:cNvGrpSpPr/>
          <p:nvPr/>
        </p:nvGrpSpPr>
        <p:grpSpPr>
          <a:xfrm>
            <a:off x="685800" y="668780"/>
            <a:ext cx="5282084" cy="5644181"/>
            <a:chOff x="0" y="0"/>
            <a:chExt cx="2262845" cy="2417967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2262845" cy="2417967"/>
            </a:xfrm>
            <a:custGeom>
              <a:avLst/>
              <a:gdLst/>
              <a:ahLst/>
              <a:cxnLst/>
              <a:rect l="l" t="t" r="r" b="b"/>
              <a:pathLst>
                <a:path w="2262845" h="2417967">
                  <a:moveTo>
                    <a:pt x="24428" y="0"/>
                  </a:moveTo>
                  <a:lnTo>
                    <a:pt x="2238417" y="0"/>
                  </a:lnTo>
                  <a:cubicBezTo>
                    <a:pt x="2244896" y="0"/>
                    <a:pt x="2251109" y="2574"/>
                    <a:pt x="2255690" y="7155"/>
                  </a:cubicBezTo>
                  <a:cubicBezTo>
                    <a:pt x="2260271" y="11736"/>
                    <a:pt x="2262845" y="17949"/>
                    <a:pt x="2262845" y="24428"/>
                  </a:cubicBezTo>
                  <a:lnTo>
                    <a:pt x="2262845" y="2393539"/>
                  </a:lnTo>
                  <a:cubicBezTo>
                    <a:pt x="2262845" y="2400018"/>
                    <a:pt x="2260271" y="2406231"/>
                    <a:pt x="2255690" y="2410813"/>
                  </a:cubicBezTo>
                  <a:cubicBezTo>
                    <a:pt x="2251109" y="2415394"/>
                    <a:pt x="2244896" y="2417967"/>
                    <a:pt x="2238417" y="2417967"/>
                  </a:cubicBezTo>
                  <a:lnTo>
                    <a:pt x="24428" y="2417967"/>
                  </a:lnTo>
                  <a:cubicBezTo>
                    <a:pt x="17949" y="2417967"/>
                    <a:pt x="11736" y="2415394"/>
                    <a:pt x="7155" y="2410813"/>
                  </a:cubicBezTo>
                  <a:cubicBezTo>
                    <a:pt x="2574" y="2406231"/>
                    <a:pt x="0" y="2400018"/>
                    <a:pt x="0" y="2393539"/>
                  </a:cubicBezTo>
                  <a:lnTo>
                    <a:pt x="0" y="24428"/>
                  </a:lnTo>
                  <a:cubicBezTo>
                    <a:pt x="0" y="17949"/>
                    <a:pt x="2574" y="11736"/>
                    <a:pt x="7155" y="7155"/>
                  </a:cubicBezTo>
                  <a:cubicBezTo>
                    <a:pt x="11736" y="2574"/>
                    <a:pt x="17949" y="0"/>
                    <a:pt x="2442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0" y="-47625"/>
              <a:ext cx="2262845" cy="246559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6394795" y="-1750"/>
            <a:ext cx="5027769" cy="1504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512"/>
              </a:lnSpc>
            </a:pPr>
            <a:r>
              <a:rPr lang="ar-SA" sz="8937" dirty="0">
                <a:solidFill>
                  <a:srgbClr val="3E8CA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نلتقي</a:t>
            </a:r>
            <a:endParaRPr lang="en-US" sz="8937" dirty="0">
              <a:solidFill>
                <a:srgbClr val="3E8CA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" name="Group 11"/>
          <p:cNvGrpSpPr/>
          <p:nvPr/>
        </p:nvGrpSpPr>
        <p:grpSpPr>
          <a:xfrm>
            <a:off x="1440725" y="387683"/>
            <a:ext cx="3772235" cy="751336"/>
            <a:chOff x="0" y="0"/>
            <a:chExt cx="1616026" cy="321872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616026" cy="321872"/>
            </a:xfrm>
            <a:custGeom>
              <a:avLst/>
              <a:gdLst/>
              <a:ahLst/>
              <a:cxnLst/>
              <a:rect l="l" t="t" r="r" b="b"/>
              <a:pathLst>
                <a:path w="1616026" h="321872">
                  <a:moveTo>
                    <a:pt x="34206" y="0"/>
                  </a:moveTo>
                  <a:lnTo>
                    <a:pt x="1581820" y="0"/>
                  </a:lnTo>
                  <a:cubicBezTo>
                    <a:pt x="1590892" y="0"/>
                    <a:pt x="1599592" y="3604"/>
                    <a:pt x="1606007" y="10019"/>
                  </a:cubicBezTo>
                  <a:cubicBezTo>
                    <a:pt x="1612422" y="16433"/>
                    <a:pt x="1616026" y="25134"/>
                    <a:pt x="1616026" y="34206"/>
                  </a:cubicBezTo>
                  <a:lnTo>
                    <a:pt x="1616026" y="287667"/>
                  </a:lnTo>
                  <a:cubicBezTo>
                    <a:pt x="1616026" y="296739"/>
                    <a:pt x="1612422" y="305439"/>
                    <a:pt x="1606007" y="311854"/>
                  </a:cubicBezTo>
                  <a:cubicBezTo>
                    <a:pt x="1599592" y="318269"/>
                    <a:pt x="1590892" y="321872"/>
                    <a:pt x="1581820" y="321872"/>
                  </a:cubicBezTo>
                  <a:lnTo>
                    <a:pt x="34206" y="321872"/>
                  </a:lnTo>
                  <a:cubicBezTo>
                    <a:pt x="15314" y="321872"/>
                    <a:pt x="0" y="306558"/>
                    <a:pt x="0" y="287667"/>
                  </a:cubicBezTo>
                  <a:lnTo>
                    <a:pt x="0" y="34206"/>
                  </a:lnTo>
                  <a:cubicBezTo>
                    <a:pt x="0" y="25134"/>
                    <a:pt x="3604" y="16433"/>
                    <a:pt x="10019" y="10019"/>
                  </a:cubicBezTo>
                  <a:cubicBezTo>
                    <a:pt x="16433" y="3604"/>
                    <a:pt x="25134" y="0"/>
                    <a:pt x="34206" y="0"/>
                  </a:cubicBezTo>
                  <a:close/>
                </a:path>
              </a:pathLst>
            </a:custGeom>
            <a:solidFill>
              <a:srgbClr val="3E8CA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47625"/>
              <a:ext cx="1616026" cy="369497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10243E5E-890F-BAB0-48C9-EE0F41F3B6AA}"/>
              </a:ext>
            </a:extLst>
          </p:cNvPr>
          <p:cNvSpPr txBox="1"/>
          <p:nvPr/>
        </p:nvSpPr>
        <p:spPr>
          <a:xfrm>
            <a:off x="928155" y="1461536"/>
            <a:ext cx="479737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سيتم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تشغيل موسيقى في الصف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أثناء تشغيل الموسيقى، يتجو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 الطلاب بحر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ية في الصف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e-IL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عند توق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 الموسيقى، يجب على كل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طالب أن يجد بسرعة طالبًا مرتبطًا باسمه في لعبة الدومينو ويحي</a:t>
            </a:r>
            <a:r>
              <a:rPr lang="ar-JO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يه بطريقة إبداعية.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1FF40AD8-5D54-8B48-FA6F-BFBC5D19855B}"/>
              </a:ext>
            </a:extLst>
          </p:cNvPr>
          <p:cNvSpPr txBox="1"/>
          <p:nvPr/>
        </p:nvSpPr>
        <p:spPr>
          <a:xfrm>
            <a:off x="1440725" y="-225714"/>
            <a:ext cx="3772235" cy="14053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512"/>
              </a:lnSpc>
            </a:pPr>
            <a:r>
              <a:rPr lang="ar-SA" sz="6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مهم</a:t>
            </a:r>
            <a:r>
              <a:rPr lang="ar-JO" sz="6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6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ة</a:t>
            </a:r>
            <a:endParaRPr lang="en-US" sz="6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2269659" y="-2555183"/>
            <a:ext cx="7525315" cy="120646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2" y="0"/>
                </a:lnTo>
                <a:lnTo>
                  <a:pt x="11287972" y="18096949"/>
                </a:lnTo>
                <a:lnTo>
                  <a:pt x="0" y="1809694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8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 flipH="1">
            <a:off x="2373323" y="20255"/>
            <a:ext cx="7445354" cy="4660674"/>
          </a:xfrm>
          <a:custGeom>
            <a:avLst/>
            <a:gdLst/>
            <a:ahLst/>
            <a:cxnLst/>
            <a:rect l="l" t="t" r="r" b="b"/>
            <a:pathLst>
              <a:path w="12733381" h="7970896">
                <a:moveTo>
                  <a:pt x="12733381" y="0"/>
                </a:moveTo>
                <a:lnTo>
                  <a:pt x="0" y="0"/>
                </a:lnTo>
                <a:lnTo>
                  <a:pt x="0" y="7970896"/>
                </a:lnTo>
                <a:lnTo>
                  <a:pt x="12733381" y="7970896"/>
                </a:lnTo>
                <a:lnTo>
                  <a:pt x="12733381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reeform 4"/>
          <p:cNvSpPr/>
          <p:nvPr/>
        </p:nvSpPr>
        <p:spPr>
          <a:xfrm rot="1135362">
            <a:off x="-235209" y="3687788"/>
            <a:ext cx="3072517" cy="4333037"/>
          </a:xfrm>
          <a:custGeom>
            <a:avLst/>
            <a:gdLst/>
            <a:ahLst/>
            <a:cxnLst/>
            <a:rect l="l" t="t" r="r" b="b"/>
            <a:pathLst>
              <a:path w="4608775" h="6499555">
                <a:moveTo>
                  <a:pt x="0" y="0"/>
                </a:moveTo>
                <a:lnTo>
                  <a:pt x="4608776" y="0"/>
                </a:lnTo>
                <a:lnTo>
                  <a:pt x="4608776" y="6499554"/>
                </a:lnTo>
                <a:lnTo>
                  <a:pt x="0" y="649955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reeform 5"/>
          <p:cNvSpPr/>
          <p:nvPr/>
        </p:nvSpPr>
        <p:spPr>
          <a:xfrm rot="-905179">
            <a:off x="8552246" y="3664219"/>
            <a:ext cx="5102973" cy="4750405"/>
          </a:xfrm>
          <a:custGeom>
            <a:avLst/>
            <a:gdLst/>
            <a:ahLst/>
            <a:cxnLst/>
            <a:rect l="l" t="t" r="r" b="b"/>
            <a:pathLst>
              <a:path w="7654460" h="7125607">
                <a:moveTo>
                  <a:pt x="0" y="0"/>
                </a:moveTo>
                <a:lnTo>
                  <a:pt x="7654460" y="0"/>
                </a:lnTo>
                <a:lnTo>
                  <a:pt x="7654460" y="7125606"/>
                </a:lnTo>
                <a:lnTo>
                  <a:pt x="0" y="712560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Freeform 6"/>
          <p:cNvSpPr/>
          <p:nvPr/>
        </p:nvSpPr>
        <p:spPr>
          <a:xfrm>
            <a:off x="3221510" y="3517554"/>
            <a:ext cx="5427717" cy="5309293"/>
          </a:xfrm>
          <a:custGeom>
            <a:avLst/>
            <a:gdLst/>
            <a:ahLst/>
            <a:cxnLst/>
            <a:rect l="l" t="t" r="r" b="b"/>
            <a:pathLst>
              <a:path w="8141575" h="7963940">
                <a:moveTo>
                  <a:pt x="0" y="0"/>
                </a:moveTo>
                <a:lnTo>
                  <a:pt x="8141574" y="0"/>
                </a:lnTo>
                <a:lnTo>
                  <a:pt x="8141574" y="7963940"/>
                </a:lnTo>
                <a:lnTo>
                  <a:pt x="0" y="796394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0B702FB3-8606-6136-1783-E8B09CF4FBF8}"/>
              </a:ext>
            </a:extLst>
          </p:cNvPr>
          <p:cNvSpPr txBox="1"/>
          <p:nvPr/>
        </p:nvSpPr>
        <p:spPr>
          <a:xfrm>
            <a:off x="3518431" y="1400930"/>
            <a:ext cx="5027769" cy="1504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12512"/>
              </a:lnSpc>
            </a:pPr>
            <a:r>
              <a:rPr lang="ar-SA" sz="893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</a:t>
            </a:r>
            <a:endParaRPr lang="en-US" sz="8937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">
            <a:extLst>
              <a:ext uri="{FF2B5EF4-FFF2-40B4-BE49-F238E27FC236}">
                <a16:creationId xmlns:a16="http://schemas.microsoft.com/office/drawing/2014/main" id="{4A58F635-0034-EFAC-C5F8-F8DB47D362D5}"/>
              </a:ext>
            </a:extLst>
          </p:cNvPr>
          <p:cNvSpPr/>
          <p:nvPr/>
        </p:nvSpPr>
        <p:spPr>
          <a:xfrm rot="16666275">
            <a:off x="1788425" y="-5020137"/>
            <a:ext cx="7258911" cy="116375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1" y="0"/>
                </a:lnTo>
                <a:lnTo>
                  <a:pt x="11287971" y="18096948"/>
                </a:lnTo>
                <a:lnTo>
                  <a:pt x="0" y="180969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Freeform 2"/>
          <p:cNvSpPr/>
          <p:nvPr/>
        </p:nvSpPr>
        <p:spPr>
          <a:xfrm rot="-5400000">
            <a:off x="2632137" y="-2603316"/>
            <a:ext cx="7525315" cy="120646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1" y="0"/>
                </a:lnTo>
                <a:lnTo>
                  <a:pt x="11287971" y="18096948"/>
                </a:lnTo>
                <a:lnTo>
                  <a:pt x="0" y="180969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685800" y="668780"/>
            <a:ext cx="6901668" cy="5644181"/>
            <a:chOff x="0" y="0"/>
            <a:chExt cx="2262845" cy="24179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262845" cy="2417967"/>
            </a:xfrm>
            <a:custGeom>
              <a:avLst/>
              <a:gdLst/>
              <a:ahLst/>
              <a:cxnLst/>
              <a:rect l="l" t="t" r="r" b="b"/>
              <a:pathLst>
                <a:path w="2262845" h="2417967">
                  <a:moveTo>
                    <a:pt x="24428" y="0"/>
                  </a:moveTo>
                  <a:lnTo>
                    <a:pt x="2238417" y="0"/>
                  </a:lnTo>
                  <a:cubicBezTo>
                    <a:pt x="2244896" y="0"/>
                    <a:pt x="2251109" y="2574"/>
                    <a:pt x="2255690" y="7155"/>
                  </a:cubicBezTo>
                  <a:cubicBezTo>
                    <a:pt x="2260271" y="11736"/>
                    <a:pt x="2262845" y="17949"/>
                    <a:pt x="2262845" y="24428"/>
                  </a:cubicBezTo>
                  <a:lnTo>
                    <a:pt x="2262845" y="2393539"/>
                  </a:lnTo>
                  <a:cubicBezTo>
                    <a:pt x="2262845" y="2400018"/>
                    <a:pt x="2260271" y="2406231"/>
                    <a:pt x="2255690" y="2410813"/>
                  </a:cubicBezTo>
                  <a:cubicBezTo>
                    <a:pt x="2251109" y="2415394"/>
                    <a:pt x="2244896" y="2417967"/>
                    <a:pt x="2238417" y="2417967"/>
                  </a:cubicBezTo>
                  <a:lnTo>
                    <a:pt x="24428" y="2417967"/>
                  </a:lnTo>
                  <a:cubicBezTo>
                    <a:pt x="17949" y="2417967"/>
                    <a:pt x="11736" y="2415394"/>
                    <a:pt x="7155" y="2410813"/>
                  </a:cubicBezTo>
                  <a:cubicBezTo>
                    <a:pt x="2574" y="2406231"/>
                    <a:pt x="0" y="2400018"/>
                    <a:pt x="0" y="2393539"/>
                  </a:cubicBezTo>
                  <a:lnTo>
                    <a:pt x="0" y="24428"/>
                  </a:lnTo>
                  <a:cubicBezTo>
                    <a:pt x="0" y="17949"/>
                    <a:pt x="2574" y="11736"/>
                    <a:pt x="7155" y="7155"/>
                  </a:cubicBezTo>
                  <a:cubicBezTo>
                    <a:pt x="11736" y="2574"/>
                    <a:pt x="17949" y="0"/>
                    <a:pt x="2442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262845" cy="246559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1440725" y="387683"/>
            <a:ext cx="4928872" cy="751336"/>
            <a:chOff x="0" y="0"/>
            <a:chExt cx="1616026" cy="321872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1616026" cy="321872"/>
            </a:xfrm>
            <a:custGeom>
              <a:avLst/>
              <a:gdLst/>
              <a:ahLst/>
              <a:cxnLst/>
              <a:rect l="l" t="t" r="r" b="b"/>
              <a:pathLst>
                <a:path w="1616026" h="321872">
                  <a:moveTo>
                    <a:pt x="34206" y="0"/>
                  </a:moveTo>
                  <a:lnTo>
                    <a:pt x="1581820" y="0"/>
                  </a:lnTo>
                  <a:cubicBezTo>
                    <a:pt x="1590892" y="0"/>
                    <a:pt x="1599592" y="3604"/>
                    <a:pt x="1606007" y="10019"/>
                  </a:cubicBezTo>
                  <a:cubicBezTo>
                    <a:pt x="1612422" y="16433"/>
                    <a:pt x="1616026" y="25134"/>
                    <a:pt x="1616026" y="34206"/>
                  </a:cubicBezTo>
                  <a:lnTo>
                    <a:pt x="1616026" y="287667"/>
                  </a:lnTo>
                  <a:cubicBezTo>
                    <a:pt x="1616026" y="296739"/>
                    <a:pt x="1612422" y="305439"/>
                    <a:pt x="1606007" y="311854"/>
                  </a:cubicBezTo>
                  <a:cubicBezTo>
                    <a:pt x="1599592" y="318269"/>
                    <a:pt x="1590892" y="321872"/>
                    <a:pt x="1581820" y="321872"/>
                  </a:cubicBezTo>
                  <a:lnTo>
                    <a:pt x="34206" y="321872"/>
                  </a:lnTo>
                  <a:cubicBezTo>
                    <a:pt x="15314" y="321872"/>
                    <a:pt x="0" y="306558"/>
                    <a:pt x="0" y="287667"/>
                  </a:cubicBezTo>
                  <a:lnTo>
                    <a:pt x="0" y="34206"/>
                  </a:lnTo>
                  <a:cubicBezTo>
                    <a:pt x="0" y="25134"/>
                    <a:pt x="3604" y="16433"/>
                    <a:pt x="10019" y="10019"/>
                  </a:cubicBezTo>
                  <a:cubicBezTo>
                    <a:pt x="16433" y="3604"/>
                    <a:pt x="25134" y="0"/>
                    <a:pt x="34206" y="0"/>
                  </a:cubicBezTo>
                  <a:close/>
                </a:path>
              </a:pathLst>
            </a:custGeom>
            <a:solidFill>
              <a:srgbClr val="C13E27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0" y="-47625"/>
              <a:ext cx="1616026" cy="369497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6" name="TextBox 16"/>
          <p:cNvSpPr txBox="1"/>
          <p:nvPr/>
        </p:nvSpPr>
        <p:spPr>
          <a:xfrm>
            <a:off x="1600713" y="579119"/>
            <a:ext cx="4621667" cy="4855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3501"/>
              </a:lnSpc>
            </a:pPr>
            <a:r>
              <a:rPr lang="ar-SA" sz="4400" spc="138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مثلي؟</a:t>
            </a:r>
            <a:endParaRPr lang="en-US" sz="4400" spc="138" dirty="0">
              <a:solidFill>
                <a:srgbClr val="FFFF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Freeform 18"/>
          <p:cNvSpPr/>
          <p:nvPr/>
        </p:nvSpPr>
        <p:spPr>
          <a:xfrm rot="-9933112">
            <a:off x="8434948" y="-811799"/>
            <a:ext cx="4018741" cy="3799537"/>
          </a:xfrm>
          <a:custGeom>
            <a:avLst/>
            <a:gdLst/>
            <a:ahLst/>
            <a:cxnLst/>
            <a:rect l="l" t="t" r="r" b="b"/>
            <a:pathLst>
              <a:path w="6028112" h="5699306">
                <a:moveTo>
                  <a:pt x="0" y="0"/>
                </a:moveTo>
                <a:lnTo>
                  <a:pt x="6028112" y="0"/>
                </a:lnTo>
                <a:lnTo>
                  <a:pt x="6028112" y="5699306"/>
                </a:lnTo>
                <a:lnTo>
                  <a:pt x="0" y="569930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מציין מיקום תוכן 2">
            <a:extLst>
              <a:ext uri="{FF2B5EF4-FFF2-40B4-BE49-F238E27FC236}">
                <a16:creationId xmlns:a16="http://schemas.microsoft.com/office/drawing/2014/main" id="{D12AEE7E-9EA7-5266-E24C-276192DAE462}"/>
              </a:ext>
            </a:extLst>
          </p:cNvPr>
          <p:cNvSpPr txBox="1">
            <a:spLocks/>
          </p:cNvSpPr>
          <p:nvPr/>
        </p:nvSpPr>
        <p:spPr>
          <a:xfrm>
            <a:off x="656772" y="1250188"/>
            <a:ext cx="6901668" cy="4926775"/>
          </a:xfrm>
          <a:prstGeom prst="rect">
            <a:avLst/>
          </a:prstGeom>
        </p:spPr>
        <p:txBody>
          <a:bodyPr>
            <a:noAutofit/>
          </a:bodyPr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مثلي، استيقظ اليوم مبكرًا جدًا.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يحب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المسلسلات ولا يفوت أي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حلقة!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يشج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ع فريق كرة القدم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يعرف كيف يُعد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طعامًا معي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نًا بشكل</a:t>
            </a:r>
            <a:r>
              <a:rPr lang="ar-JO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ٍ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رائع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يجيد العزف؟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يحب المطر؟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غضب هذا الأسبوع؟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 يحفظ كلمات أغنية كاملة عن ظهر قلب؟</a:t>
            </a:r>
            <a:endParaRPr lang="he-IL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r" rtl="1"/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من مثلي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2205227" y="-2603316"/>
            <a:ext cx="7525315" cy="120646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2" y="0"/>
                </a:lnTo>
                <a:lnTo>
                  <a:pt x="11287972" y="18096948"/>
                </a:lnTo>
                <a:lnTo>
                  <a:pt x="0" y="180969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18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685800" y="668780"/>
            <a:ext cx="5282084" cy="5644181"/>
            <a:chOff x="0" y="0"/>
            <a:chExt cx="2262845" cy="24179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262845" cy="2417967"/>
            </a:xfrm>
            <a:custGeom>
              <a:avLst/>
              <a:gdLst/>
              <a:ahLst/>
              <a:cxnLst/>
              <a:rect l="l" t="t" r="r" b="b"/>
              <a:pathLst>
                <a:path w="2262845" h="2417967">
                  <a:moveTo>
                    <a:pt x="24428" y="0"/>
                  </a:moveTo>
                  <a:lnTo>
                    <a:pt x="2238417" y="0"/>
                  </a:lnTo>
                  <a:cubicBezTo>
                    <a:pt x="2244896" y="0"/>
                    <a:pt x="2251109" y="2574"/>
                    <a:pt x="2255690" y="7155"/>
                  </a:cubicBezTo>
                  <a:cubicBezTo>
                    <a:pt x="2260271" y="11736"/>
                    <a:pt x="2262845" y="17949"/>
                    <a:pt x="2262845" y="24428"/>
                  </a:cubicBezTo>
                  <a:lnTo>
                    <a:pt x="2262845" y="2393539"/>
                  </a:lnTo>
                  <a:cubicBezTo>
                    <a:pt x="2262845" y="2400018"/>
                    <a:pt x="2260271" y="2406231"/>
                    <a:pt x="2255690" y="2410813"/>
                  </a:cubicBezTo>
                  <a:cubicBezTo>
                    <a:pt x="2251109" y="2415394"/>
                    <a:pt x="2244896" y="2417967"/>
                    <a:pt x="2238417" y="2417967"/>
                  </a:cubicBezTo>
                  <a:lnTo>
                    <a:pt x="24428" y="2417967"/>
                  </a:lnTo>
                  <a:cubicBezTo>
                    <a:pt x="17949" y="2417967"/>
                    <a:pt x="11736" y="2415394"/>
                    <a:pt x="7155" y="2410813"/>
                  </a:cubicBezTo>
                  <a:cubicBezTo>
                    <a:pt x="2574" y="2406231"/>
                    <a:pt x="0" y="2400018"/>
                    <a:pt x="0" y="2393539"/>
                  </a:cubicBezTo>
                  <a:lnTo>
                    <a:pt x="0" y="24428"/>
                  </a:lnTo>
                  <a:cubicBezTo>
                    <a:pt x="0" y="17949"/>
                    <a:pt x="2574" y="11736"/>
                    <a:pt x="7155" y="7155"/>
                  </a:cubicBezTo>
                  <a:cubicBezTo>
                    <a:pt x="11736" y="2574"/>
                    <a:pt x="17949" y="0"/>
                    <a:pt x="24428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pPr algn="l" defTabSz="609630" rtl="0"/>
              <a:endParaRPr lang="he-IL"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262845" cy="246559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 rtl="0">
                <a:lnSpc>
                  <a:spcPts val="1773"/>
                </a:lnSpc>
              </a:pPr>
              <a:endParaRPr sz="12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5" name="Freeform 15"/>
          <p:cNvSpPr/>
          <p:nvPr/>
        </p:nvSpPr>
        <p:spPr>
          <a:xfrm rot="-169367">
            <a:off x="7410460" y="3771378"/>
            <a:ext cx="4329599" cy="4623844"/>
          </a:xfrm>
          <a:custGeom>
            <a:avLst/>
            <a:gdLst/>
            <a:ahLst/>
            <a:cxnLst/>
            <a:rect l="l" t="t" r="r" b="b"/>
            <a:pathLst>
              <a:path w="6494399" h="6935766">
                <a:moveTo>
                  <a:pt x="0" y="0"/>
                </a:moveTo>
                <a:lnTo>
                  <a:pt x="6494399" y="0"/>
                </a:lnTo>
                <a:lnTo>
                  <a:pt x="6494399" y="6935766"/>
                </a:lnTo>
                <a:lnTo>
                  <a:pt x="0" y="6935766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10">
            <a:extLst>
              <a:ext uri="{FF2B5EF4-FFF2-40B4-BE49-F238E27FC236}">
                <a16:creationId xmlns:a16="http://schemas.microsoft.com/office/drawing/2014/main" id="{4C38FF37-4982-92DA-7B7C-5616F4CAAA12}"/>
              </a:ext>
            </a:extLst>
          </p:cNvPr>
          <p:cNvSpPr txBox="1"/>
          <p:nvPr/>
        </p:nvSpPr>
        <p:spPr>
          <a:xfrm>
            <a:off x="5993227" y="326206"/>
            <a:ext cx="6198773" cy="14257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>
              <a:lnSpc>
                <a:spcPts val="12512"/>
              </a:lnSpc>
            </a:pPr>
            <a:r>
              <a:rPr lang="ar-SA" sz="6600" dirty="0">
                <a:solidFill>
                  <a:srgbClr val="2C725E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كيف كان؟</a:t>
            </a:r>
            <a:endParaRPr lang="en-US" sz="6600" dirty="0">
              <a:solidFill>
                <a:srgbClr val="2C725E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מציין מיקום תוכן 2">
            <a:extLst>
              <a:ext uri="{FF2B5EF4-FFF2-40B4-BE49-F238E27FC236}">
                <a16:creationId xmlns:a16="http://schemas.microsoft.com/office/drawing/2014/main" id="{D942C73E-2686-50F3-F1F2-8ECF35226B51}"/>
              </a:ext>
            </a:extLst>
          </p:cNvPr>
          <p:cNvSpPr txBox="1">
            <a:spLocks/>
          </p:cNvSpPr>
          <p:nvPr/>
        </p:nvSpPr>
        <p:spPr>
          <a:xfrm>
            <a:off x="1002742" y="1025912"/>
            <a:ext cx="4648199" cy="4951142"/>
          </a:xfrm>
          <a:prstGeom prst="rect">
            <a:avLst/>
          </a:prstGeom>
        </p:spPr>
        <p:txBody>
          <a:bodyPr/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ar-SA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 الذي اكتسبتموه من اللعبة؟</a:t>
            </a:r>
          </a:p>
          <a:p>
            <a:pPr marL="0" indent="0" algn="ctr" rtl="1">
              <a:buNone/>
            </a:pPr>
            <a:endParaRPr lang="he-IL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1">
              <a:buNone/>
            </a:pPr>
            <a:r>
              <a:rPr lang="ar-SA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 الذي فاجأكم؟</a:t>
            </a:r>
          </a:p>
          <a:p>
            <a:pPr marL="0" indent="0" algn="ctr" rtl="1">
              <a:buNone/>
            </a:pPr>
            <a:endParaRPr lang="he-IL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 rtl="1">
              <a:buNone/>
            </a:pPr>
            <a:r>
              <a:rPr lang="ar-SA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 الذي أضحككم؟</a:t>
            </a:r>
            <a:endParaRPr lang="he-IL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-5400000">
            <a:off x="2269659" y="-2555183"/>
            <a:ext cx="7525315" cy="12064633"/>
          </a:xfrm>
          <a:custGeom>
            <a:avLst/>
            <a:gdLst/>
            <a:ahLst/>
            <a:cxnLst/>
            <a:rect l="l" t="t" r="r" b="b"/>
            <a:pathLst>
              <a:path w="11287972" h="18096949">
                <a:moveTo>
                  <a:pt x="0" y="0"/>
                </a:moveTo>
                <a:lnTo>
                  <a:pt x="11287972" y="0"/>
                </a:lnTo>
                <a:lnTo>
                  <a:pt x="11287972" y="18096949"/>
                </a:lnTo>
                <a:lnTo>
                  <a:pt x="0" y="1809694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18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3" name="Freeform 3"/>
          <p:cNvSpPr/>
          <p:nvPr/>
        </p:nvSpPr>
        <p:spPr>
          <a:xfrm flipH="1">
            <a:off x="2219232" y="-285524"/>
            <a:ext cx="7445354" cy="4660674"/>
          </a:xfrm>
          <a:custGeom>
            <a:avLst/>
            <a:gdLst/>
            <a:ahLst/>
            <a:cxnLst/>
            <a:rect l="l" t="t" r="r" b="b"/>
            <a:pathLst>
              <a:path w="12733381" h="7970896">
                <a:moveTo>
                  <a:pt x="12733381" y="0"/>
                </a:moveTo>
                <a:lnTo>
                  <a:pt x="0" y="0"/>
                </a:lnTo>
                <a:lnTo>
                  <a:pt x="0" y="7970896"/>
                </a:lnTo>
                <a:lnTo>
                  <a:pt x="12733381" y="7970896"/>
                </a:lnTo>
                <a:lnTo>
                  <a:pt x="12733381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0B702FB3-8606-6136-1783-E8B09CF4FBF8}"/>
              </a:ext>
            </a:extLst>
          </p:cNvPr>
          <p:cNvSpPr txBox="1"/>
          <p:nvPr/>
        </p:nvSpPr>
        <p:spPr>
          <a:xfrm>
            <a:off x="2742139" y="949042"/>
            <a:ext cx="6127374" cy="203132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indent="0" algn="ctr">
              <a:buNone/>
            </a:pP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ماذا ترغبون أن يحدث في الصف</a:t>
            </a:r>
            <a:r>
              <a:rPr lang="ar-JO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ّ</a:t>
            </a:r>
            <a:r>
              <a:rPr lang="ar-SA" sz="4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خلال الفترة القادمة لكي نشعر بالسعادة معًا؟</a:t>
            </a:r>
            <a:endParaRPr lang="he-IL" sz="4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31500A61-FF84-AD7D-074E-7E049C3136F0}"/>
              </a:ext>
            </a:extLst>
          </p:cNvPr>
          <p:cNvSpPr/>
          <p:nvPr/>
        </p:nvSpPr>
        <p:spPr>
          <a:xfrm>
            <a:off x="4063935" y="4211067"/>
            <a:ext cx="2901461" cy="2743200"/>
          </a:xfrm>
          <a:custGeom>
            <a:avLst/>
            <a:gdLst/>
            <a:ahLst/>
            <a:cxnLst/>
            <a:rect l="l" t="t" r="r" b="b"/>
            <a:pathLst>
              <a:path w="4352192" h="4114800">
                <a:moveTo>
                  <a:pt x="0" y="0"/>
                </a:moveTo>
                <a:lnTo>
                  <a:pt x="4352193" y="0"/>
                </a:lnTo>
                <a:lnTo>
                  <a:pt x="4352193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E356512-8E63-1E4A-9DC7-8CD8564B129E}"/>
              </a:ext>
            </a:extLst>
          </p:cNvPr>
          <p:cNvSpPr/>
          <p:nvPr/>
        </p:nvSpPr>
        <p:spPr>
          <a:xfrm rot="-1028846">
            <a:off x="9646733" y="3354525"/>
            <a:ext cx="3475461" cy="3593052"/>
          </a:xfrm>
          <a:custGeom>
            <a:avLst/>
            <a:gdLst/>
            <a:ahLst/>
            <a:cxnLst/>
            <a:rect l="l" t="t" r="r" b="b"/>
            <a:pathLst>
              <a:path w="5213192" h="5389578">
                <a:moveTo>
                  <a:pt x="0" y="0"/>
                </a:moveTo>
                <a:lnTo>
                  <a:pt x="5213191" y="0"/>
                </a:lnTo>
                <a:lnTo>
                  <a:pt x="5213191" y="5389578"/>
                </a:lnTo>
                <a:lnTo>
                  <a:pt x="0" y="5389578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AF65BB1-22D2-BEE8-4113-CDACFFD63E48}"/>
              </a:ext>
            </a:extLst>
          </p:cNvPr>
          <p:cNvSpPr/>
          <p:nvPr/>
        </p:nvSpPr>
        <p:spPr>
          <a:xfrm>
            <a:off x="6561185" y="4383517"/>
            <a:ext cx="3878561" cy="2743200"/>
          </a:xfrm>
          <a:custGeom>
            <a:avLst/>
            <a:gdLst/>
            <a:ahLst/>
            <a:cxnLst/>
            <a:rect l="l" t="t" r="r" b="b"/>
            <a:pathLst>
              <a:path w="5817841" h="4114800">
                <a:moveTo>
                  <a:pt x="0" y="0"/>
                </a:moveTo>
                <a:lnTo>
                  <a:pt x="5817841" y="0"/>
                </a:lnTo>
                <a:lnTo>
                  <a:pt x="581784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0CCA8B67-94B6-2A83-E4BF-1CEA48EEB287}"/>
              </a:ext>
            </a:extLst>
          </p:cNvPr>
          <p:cNvSpPr/>
          <p:nvPr/>
        </p:nvSpPr>
        <p:spPr>
          <a:xfrm>
            <a:off x="1569651" y="3813683"/>
            <a:ext cx="3066755" cy="3790372"/>
          </a:xfrm>
          <a:custGeom>
            <a:avLst/>
            <a:gdLst/>
            <a:ahLst/>
            <a:cxnLst/>
            <a:rect l="l" t="t" r="r" b="b"/>
            <a:pathLst>
              <a:path w="4600133" h="5685558">
                <a:moveTo>
                  <a:pt x="0" y="0"/>
                </a:moveTo>
                <a:lnTo>
                  <a:pt x="4600133" y="0"/>
                </a:lnTo>
                <a:lnTo>
                  <a:pt x="4600133" y="5685558"/>
                </a:lnTo>
                <a:lnTo>
                  <a:pt x="0" y="5685558"/>
                </a:lnTo>
                <a:lnTo>
                  <a:pt x="0" y="0"/>
                </a:lnTo>
                <a:close/>
              </a:path>
            </a:pathLst>
          </a:custGeom>
          <a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C74C1ED4-9403-2651-E230-BFA6185DC393}"/>
              </a:ext>
            </a:extLst>
          </p:cNvPr>
          <p:cNvSpPr/>
          <p:nvPr/>
        </p:nvSpPr>
        <p:spPr>
          <a:xfrm rot="1233373">
            <a:off x="-1416215" y="3852516"/>
            <a:ext cx="3674909" cy="3120331"/>
          </a:xfrm>
          <a:custGeom>
            <a:avLst/>
            <a:gdLst/>
            <a:ahLst/>
            <a:cxnLst/>
            <a:rect l="l" t="t" r="r" b="b"/>
            <a:pathLst>
              <a:path w="5512363" h="4680497">
                <a:moveTo>
                  <a:pt x="0" y="0"/>
                </a:moveTo>
                <a:lnTo>
                  <a:pt x="5512363" y="0"/>
                </a:lnTo>
                <a:lnTo>
                  <a:pt x="5512363" y="4680498"/>
                </a:lnTo>
                <a:lnTo>
                  <a:pt x="0" y="4680498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algn="l" defTabSz="609630" rtl="0"/>
            <a:endParaRPr lang="he-IL" sz="120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44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7750</TotalTime>
  <Words>526</Words>
  <Application>Microsoft Office PowerPoint</Application>
  <PresentationFormat>מסך רחב</PresentationFormat>
  <Paragraphs>69</Paragraphs>
  <Slides>8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2" baseType="lpstr">
      <vt:lpstr>Aldhabi</vt:lpstr>
      <vt:lpstr>Arial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ליאור קרמר</dc:creator>
  <cp:lastModifiedBy>דנה וסר הררי</cp:lastModifiedBy>
  <cp:revision>33</cp:revision>
  <dcterms:created xsi:type="dcterms:W3CDTF">2023-12-21T16:23:29Z</dcterms:created>
  <dcterms:modified xsi:type="dcterms:W3CDTF">2025-03-12T09:39:58Z</dcterms:modified>
</cp:coreProperties>
</file>