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301" r:id="rId3"/>
    <p:sldId id="303" r:id="rId4"/>
    <p:sldId id="256" r:id="rId5"/>
    <p:sldId id="275" r:id="rId6"/>
    <p:sldId id="293" r:id="rId7"/>
    <p:sldId id="294" r:id="rId8"/>
    <p:sldId id="299" r:id="rId9"/>
    <p:sldId id="296" r:id="rId10"/>
    <p:sldId id="283" r:id="rId11"/>
    <p:sldId id="298" r:id="rId12"/>
    <p:sldId id="285" r:id="rId13"/>
    <p:sldId id="284" r:id="rId14"/>
    <p:sldId id="286" r:id="rId15"/>
    <p:sldId id="287" r:id="rId16"/>
    <p:sldId id="288" r:id="rId17"/>
    <p:sldId id="289" r:id="rId18"/>
    <p:sldId id="290" r:id="rId19"/>
    <p:sldId id="291" r:id="rId20"/>
    <p:sldId id="292" r:id="rId2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9A63D3-F978-C809-5A02-F391D21E2325}" name="דפנה הדר" initials="דה" userId="S::dafnaha@reali.org.il::4f419a13-f067-4491-a6c4-de657f92cbfb" providerId="AD"/>
  <p188:author id="{79134DDC-39B4-864C-D18D-9E3A43289265}" name="hadas cohen" initials="hc" userId="aaa066b9589937c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das cohen" initials="hc" lastIdx="1" clrIdx="0">
    <p:extLst>
      <p:ext uri="{19B8F6BF-5375-455C-9EA6-DF929625EA0E}">
        <p15:presenceInfo xmlns:p15="http://schemas.microsoft.com/office/powerpoint/2012/main" userId="aaa066b9589937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644" autoAdjust="0"/>
  </p:normalViewPr>
  <p:slideViewPr>
    <p:cSldViewPr snapToGrid="0">
      <p:cViewPr varScale="1">
        <p:scale>
          <a:sx n="62" d="100"/>
          <a:sy n="62" d="100"/>
        </p:scale>
        <p:origin x="144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331AFC-E965-4F39-8D5D-C3464EB203DC}" type="datetimeFigureOut">
              <a:rPr lang="he-IL" smtClean="0"/>
              <a:t>ל'/כסלו/תשפ"ה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D13D0629-E38F-49AB-A379-CC23E336C59E}" type="slidenum">
              <a:rPr lang="he-IL" smtClean="0"/>
              <a:t>‹#›</a:t>
            </a:fld>
            <a:endParaRPr lang="he-IL"/>
          </a:p>
        </p:txBody>
      </p:sp>
    </p:spTree>
    <p:extLst>
      <p:ext uri="{BB962C8B-B14F-4D97-AF65-F5344CB8AC3E}">
        <p14:creationId xmlns:p14="http://schemas.microsoft.com/office/powerpoint/2010/main" val="3089470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الخلفيّة: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جَلبَت السّنة الماضية معها مواجهات وتحديات، تخلّلت </a:t>
            </a:r>
            <a:r>
              <a:rPr kumimoji="0" lang="ar-JO"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الابتعاد</a:t>
            </a: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عن البيت والأ</a:t>
            </a:r>
            <a:r>
              <a:rPr kumimoji="0" lang="ar-JO"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طر</a:t>
            </a: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المُعتادة.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هدف الدّرس خلق "تَقارُب متجدّد" بين الطّلاب والمكان، وبين أحدهم الآخر، من أجل إعادة بناء الشّعور باللّحمَة والانتماء. وذلك من خلال خلق حيّز للمشاركة المتبادلة، نفسحُ فيه المجال للمشاعر المختلفة الّتي يُعبّر عنها الطّلاب والتّشديد على القوى الشخصيّة والجماعيّة. </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09FABA-6F11-4152-9F65-7E0FE3E5FE2E}"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772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53FF-6C20-F712-21A7-265367E7F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CDF1D-E0A0-481A-D938-E3267020B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D7B11-35C1-1E74-009A-F885EF0D2E69}"/>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692F0B12-A4D2-A223-F816-B69345ABE2F9}"/>
              </a:ext>
            </a:extLst>
          </p:cNvPr>
          <p:cNvSpPr>
            <a:spLocks noGrp="1"/>
          </p:cNvSpPr>
          <p:nvPr>
            <p:ph type="sldNum" sz="quarter" idx="5"/>
          </p:nvPr>
        </p:nvSpPr>
        <p:spPr/>
        <p:txBody>
          <a:bodyPr/>
          <a:lstStyle/>
          <a:p>
            <a:fld id="{D13D0629-E38F-49AB-A379-CC23E336C59E}" type="slidenum">
              <a:rPr lang="he-IL" smtClean="0"/>
              <a:t>10</a:t>
            </a:fld>
            <a:endParaRPr lang="he-IL"/>
          </a:p>
        </p:txBody>
      </p:sp>
    </p:spTree>
    <p:extLst>
      <p:ext uri="{BB962C8B-B14F-4D97-AF65-F5344CB8AC3E}">
        <p14:creationId xmlns:p14="http://schemas.microsoft.com/office/powerpoint/2010/main" val="86249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11</a:t>
            </a:fld>
            <a:endParaRPr lang="he-IL"/>
          </a:p>
        </p:txBody>
      </p:sp>
    </p:spTree>
    <p:extLst>
      <p:ext uri="{BB962C8B-B14F-4D97-AF65-F5344CB8AC3E}">
        <p14:creationId xmlns:p14="http://schemas.microsoft.com/office/powerpoint/2010/main" val="345454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13</a:t>
            </a:fld>
            <a:endParaRPr lang="he-IL"/>
          </a:p>
        </p:txBody>
      </p:sp>
    </p:spTree>
    <p:extLst>
      <p:ext uri="{BB962C8B-B14F-4D97-AF65-F5344CB8AC3E}">
        <p14:creationId xmlns:p14="http://schemas.microsoft.com/office/powerpoint/2010/main" val="1848686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14</a:t>
            </a:fld>
            <a:endParaRPr lang="he-IL"/>
          </a:p>
        </p:txBody>
      </p:sp>
    </p:spTree>
    <p:extLst>
      <p:ext uri="{BB962C8B-B14F-4D97-AF65-F5344CB8AC3E}">
        <p14:creationId xmlns:p14="http://schemas.microsoft.com/office/powerpoint/2010/main" val="336778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15</a:t>
            </a:fld>
            <a:endParaRPr lang="he-IL"/>
          </a:p>
        </p:txBody>
      </p:sp>
    </p:spTree>
    <p:extLst>
      <p:ext uri="{BB962C8B-B14F-4D97-AF65-F5344CB8AC3E}">
        <p14:creationId xmlns:p14="http://schemas.microsoft.com/office/powerpoint/2010/main" val="140511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16</a:t>
            </a:fld>
            <a:endParaRPr lang="he-IL"/>
          </a:p>
        </p:txBody>
      </p:sp>
    </p:spTree>
    <p:extLst>
      <p:ext uri="{BB962C8B-B14F-4D97-AF65-F5344CB8AC3E}">
        <p14:creationId xmlns:p14="http://schemas.microsoft.com/office/powerpoint/2010/main" val="3163989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17</a:t>
            </a:fld>
            <a:endParaRPr lang="he-IL"/>
          </a:p>
        </p:txBody>
      </p:sp>
    </p:spTree>
    <p:extLst>
      <p:ext uri="{BB962C8B-B14F-4D97-AF65-F5344CB8AC3E}">
        <p14:creationId xmlns:p14="http://schemas.microsoft.com/office/powerpoint/2010/main" val="195678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18</a:t>
            </a:fld>
            <a:endParaRPr lang="he-IL"/>
          </a:p>
        </p:txBody>
      </p:sp>
    </p:spTree>
    <p:extLst>
      <p:ext uri="{BB962C8B-B14F-4D97-AF65-F5344CB8AC3E}">
        <p14:creationId xmlns:p14="http://schemas.microsoft.com/office/powerpoint/2010/main" val="3328503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19</a:t>
            </a:fld>
            <a:endParaRPr lang="he-IL"/>
          </a:p>
        </p:txBody>
      </p:sp>
    </p:spTree>
    <p:extLst>
      <p:ext uri="{BB962C8B-B14F-4D97-AF65-F5344CB8AC3E}">
        <p14:creationId xmlns:p14="http://schemas.microsoft.com/office/powerpoint/2010/main" val="131956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a:t>
            </a:r>
            <a:r>
              <a:rPr kumimoji="0" lang="ar-JO"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عليمات</a:t>
            </a:r>
            <a:r>
              <a:rPr kumimoji="0" lang="ar-AE"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للمعلّم</a:t>
            </a:r>
            <a:r>
              <a:rPr kumimoji="0" lang="ar-JO"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\ة</a:t>
            </a:r>
            <a:r>
              <a:rPr kumimoji="0" lang="ar-AE"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نطلب من الط</a:t>
            </a:r>
            <a:r>
              <a:rPr kumimoji="0" lang="ar-JO"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لّاب</a:t>
            </a: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الوقوف في دائرة ونقرأ عليهم مقولات مختلفة.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نطلب من كلّ طالب تماثَل مع المقولة أن يدخل للدّائرة.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أعقاب كلّ مقولة نسأل الطلاب الذين دخلوا الدّائرة أسئلة مُرتبطة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(مثلًا: "ما الفيلم الّذي شاهدت</a:t>
            </a:r>
            <a:r>
              <a:rPr kumimoji="0" lang="ar-JO"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a:t>
            </a:r>
            <a:r>
              <a:rPr kumimoji="0" lang="ar-AE"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"ما أكثر ما يفرحك بالعودة للمدرسة؟")</a:t>
            </a:r>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38EDC-6A69-4AEE-A3BF-EC0BBCFBA62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2555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3</a:t>
            </a:fld>
            <a:endParaRPr lang="he-IL"/>
          </a:p>
        </p:txBody>
      </p:sp>
    </p:spTree>
    <p:extLst>
      <p:ext uri="{BB962C8B-B14F-4D97-AF65-F5344CB8AC3E}">
        <p14:creationId xmlns:p14="http://schemas.microsoft.com/office/powerpoint/2010/main" val="11280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r>
              <a:rPr lang="ar-AE" sz="1200" dirty="0">
                <a:latin typeface="Calibri" panose="020F0502020204030204" pitchFamily="34" charset="0"/>
                <a:ea typeface="Calibri" panose="020F0502020204030204" pitchFamily="34" charset="0"/>
                <a:cs typeface="Calibri" panose="020F0502020204030204" pitchFamily="34" charset="0"/>
              </a:rPr>
              <a:t>ملاحظة للمعلّم</a:t>
            </a:r>
            <a:r>
              <a:rPr lang="ar-JO" sz="1200" dirty="0">
                <a:latin typeface="Calibri" panose="020F0502020204030204" pitchFamily="34" charset="0"/>
                <a:ea typeface="Calibri" panose="020F0502020204030204" pitchFamily="34" charset="0"/>
                <a:cs typeface="Calibri" panose="020F0502020204030204" pitchFamily="34" charset="0"/>
              </a:rPr>
              <a:t>\ة:</a:t>
            </a:r>
            <a:endParaRPr lang="ar-AE" sz="1200" dirty="0">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pPr>
            <a:r>
              <a:rPr lang="ar-AE" sz="1200" dirty="0">
                <a:latin typeface="Calibri" panose="020F0502020204030204" pitchFamily="34" charset="0"/>
                <a:ea typeface="Calibri" panose="020F0502020204030204" pitchFamily="34" charset="0"/>
                <a:cs typeface="Calibri" panose="020F0502020204030204" pitchFamily="34" charset="0"/>
              </a:rPr>
              <a:t>نقول للطّلاب أنَ أحداث</a:t>
            </a:r>
            <a:r>
              <a:rPr lang="ar-JO" sz="1200" dirty="0">
                <a:latin typeface="Calibri" panose="020F0502020204030204" pitchFamily="34" charset="0"/>
                <a:ea typeface="Calibri" panose="020F0502020204030204" pitchFamily="34" charset="0"/>
                <a:cs typeface="Calibri" panose="020F0502020204030204" pitchFamily="34" charset="0"/>
              </a:rPr>
              <a:t>ا</a:t>
            </a:r>
            <a:r>
              <a:rPr lang="ar-AE" sz="1200" dirty="0">
                <a:latin typeface="Calibri" panose="020F0502020204030204" pitchFamily="34" charset="0"/>
                <a:ea typeface="Calibri" panose="020F0502020204030204" pitchFamily="34" charset="0"/>
                <a:cs typeface="Calibri" panose="020F0502020204030204" pitchFamily="34" charset="0"/>
              </a:rPr>
              <a:t> مختلفة في حياتنا قد تكون محفوفة بتحدّياتٍ مركّبة، يواجهها كلّ منّا بطري</a:t>
            </a:r>
            <a:r>
              <a:rPr lang="ar-JO" sz="1200" dirty="0">
                <a:latin typeface="Calibri" panose="020F0502020204030204" pitchFamily="34" charset="0"/>
                <a:ea typeface="Calibri" panose="020F0502020204030204" pitchFamily="34" charset="0"/>
                <a:cs typeface="Calibri" panose="020F0502020204030204" pitchFamily="34" charset="0"/>
              </a:rPr>
              <a:t>ق</a:t>
            </a:r>
            <a:r>
              <a:rPr lang="ar-AE" sz="1200" dirty="0">
                <a:latin typeface="Calibri" panose="020F0502020204030204" pitchFamily="34" charset="0"/>
                <a:ea typeface="Calibri" panose="020F0502020204030204" pitchFamily="34" charset="0"/>
                <a:cs typeface="Calibri" panose="020F0502020204030204" pitchFamily="34" charset="0"/>
              </a:rPr>
              <a:t>ته. </a:t>
            </a:r>
          </a:p>
          <a:p>
            <a:pPr algn="r" rtl="1">
              <a:lnSpc>
                <a:spcPct val="150000"/>
              </a:lnSpc>
            </a:pPr>
            <a:r>
              <a:rPr lang="ar-AE" sz="1200" dirty="0">
                <a:latin typeface="Calibri" panose="020F0502020204030204" pitchFamily="34" charset="0"/>
                <a:ea typeface="Calibri" panose="020F0502020204030204" pitchFamily="34" charset="0"/>
                <a:cs typeface="Calibri" panose="020F0502020204030204" pitchFamily="34" charset="0"/>
              </a:rPr>
              <a:t>من المهمّ ان نتذكّر في هذه الأوقات مصادر القوّة الّتي نملكها – في أنفسنا و</a:t>
            </a:r>
            <a:r>
              <a:rPr lang="ar-JO" sz="1200" dirty="0">
                <a:latin typeface="Calibri" panose="020F0502020204030204" pitchFamily="34" charset="0"/>
                <a:ea typeface="Calibri" panose="020F0502020204030204" pitchFamily="34" charset="0"/>
                <a:cs typeface="Calibri" panose="020F0502020204030204" pitchFamily="34" charset="0"/>
              </a:rPr>
              <a:t>تلك التي في </a:t>
            </a:r>
            <a:r>
              <a:rPr lang="ar-AE" sz="1200" dirty="0">
                <a:latin typeface="Calibri" panose="020F0502020204030204" pitchFamily="34" charset="0"/>
                <a:ea typeface="Calibri" panose="020F0502020204030204" pitchFamily="34" charset="0"/>
                <a:cs typeface="Calibri" panose="020F0502020204030204" pitchFamily="34" charset="0"/>
              </a:rPr>
              <a:t>بيئتنا –  </a:t>
            </a:r>
            <a:r>
              <a:rPr lang="ar-JO" sz="1200" dirty="0">
                <a:latin typeface="Calibri" panose="020F0502020204030204" pitchFamily="34" charset="0"/>
                <a:ea typeface="Calibri" panose="020F0502020204030204" pitchFamily="34" charset="0"/>
                <a:cs typeface="Calibri" panose="020F0502020204030204" pitchFamily="34" charset="0"/>
              </a:rPr>
              <a:t>والتي </a:t>
            </a:r>
            <a:r>
              <a:rPr lang="ar-AE" sz="1200" dirty="0">
                <a:latin typeface="Calibri" panose="020F0502020204030204" pitchFamily="34" charset="0"/>
                <a:ea typeface="Calibri" panose="020F0502020204030204" pitchFamily="34" charset="0"/>
                <a:cs typeface="Calibri" panose="020F0502020204030204" pitchFamily="34" charset="0"/>
              </a:rPr>
              <a:t>تتيح لنا المواجهة بأفضل صورة ممكنة. </a:t>
            </a:r>
          </a:p>
          <a:p>
            <a:pPr algn="r" rtl="1">
              <a:lnSpc>
                <a:spcPct val="150000"/>
              </a:lnSpc>
            </a:pPr>
            <a:r>
              <a:rPr lang="ar-AE" sz="1200" dirty="0">
                <a:latin typeface="Calibri" panose="020F0502020204030204" pitchFamily="34" charset="0"/>
                <a:ea typeface="Calibri" panose="020F0502020204030204" pitchFamily="34" charset="0"/>
                <a:cs typeface="Calibri" panose="020F0502020204030204" pitchFamily="34" charset="0"/>
              </a:rPr>
              <a:t>واحد من مصادر القوّة هذه هيَ "قوّة اللّحمة". </a:t>
            </a:r>
          </a:p>
          <a:p>
            <a:pPr algn="r" rtl="1">
              <a:lnSpc>
                <a:spcPct val="150000"/>
              </a:lnSpc>
            </a:pPr>
            <a:r>
              <a:rPr lang="ar-AE" sz="1200" dirty="0">
                <a:latin typeface="Calibri" panose="020F0502020204030204" pitchFamily="34" charset="0"/>
                <a:ea typeface="Calibri" panose="020F0502020204030204" pitchFamily="34" charset="0"/>
                <a:cs typeface="Calibri" panose="020F0502020204030204" pitchFamily="34" charset="0"/>
              </a:rPr>
              <a:t>نسأل الط</a:t>
            </a:r>
            <a:r>
              <a:rPr lang="ar-JO" sz="1200" dirty="0">
                <a:latin typeface="Calibri" panose="020F0502020204030204" pitchFamily="34" charset="0"/>
                <a:ea typeface="Calibri" panose="020F0502020204030204" pitchFamily="34" charset="0"/>
                <a:cs typeface="Calibri" panose="020F0502020204030204" pitchFamily="34" charset="0"/>
              </a:rPr>
              <a:t>لّاب</a:t>
            </a:r>
            <a:r>
              <a:rPr lang="ar-AE" sz="1200" dirty="0">
                <a:latin typeface="Calibri" panose="020F0502020204030204" pitchFamily="34" charset="0"/>
                <a:ea typeface="Calibri" panose="020F0502020204030204" pitchFamily="34" charset="0"/>
                <a:cs typeface="Calibri" panose="020F0502020204030204" pitchFamily="34" charset="0"/>
              </a:rPr>
              <a:t>: </a:t>
            </a:r>
            <a:r>
              <a:rPr lang="ar-AE" sz="1200" b="1" dirty="0">
                <a:latin typeface="Calibri" panose="020F0502020204030204" pitchFamily="34" charset="0"/>
                <a:ea typeface="Calibri" panose="020F0502020204030204" pitchFamily="34" charset="0"/>
                <a:cs typeface="Calibri" panose="020F0502020204030204" pitchFamily="34" charset="0"/>
              </a:rPr>
              <a:t>"ما القصد بقوّة اللّحمة؟"</a:t>
            </a:r>
            <a:endParaRPr lang="he-IL" sz="1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13D0629-E38F-49AB-A379-CC23E336C59E}" type="slidenum">
              <a:rPr lang="he-IL" smtClean="0"/>
              <a:t>4</a:t>
            </a:fld>
            <a:endParaRPr lang="he-IL"/>
          </a:p>
        </p:txBody>
      </p:sp>
    </p:spTree>
    <p:extLst>
      <p:ext uri="{BB962C8B-B14F-4D97-AF65-F5344CB8AC3E}">
        <p14:creationId xmlns:p14="http://schemas.microsoft.com/office/powerpoint/2010/main" val="132423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توجيهات للمعلّم</a:t>
            </a:r>
            <a:r>
              <a:rPr lang="ar-JO" dirty="0"/>
              <a:t>\ة:</a:t>
            </a:r>
            <a:endParaRPr lang="ar-AE"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نسأل الطّلاب – </a:t>
            </a:r>
            <a:r>
              <a:rPr lang="ar-AE" b="1" dirty="0"/>
              <a:t>ما الّذي يجعل "اللُّحمة" قوّة ومصدر للمواجهة في هذه الفترة؟ </a:t>
            </a:r>
          </a:p>
          <a:p>
            <a:pPr marL="0" marR="0" lvl="0" indent="0" algn="r" defTabSz="914400" rtl="1" eaLnBrk="1" fontAlgn="auto" latinLnBrk="0" hangingPunct="1">
              <a:lnSpc>
                <a:spcPct val="100000"/>
              </a:lnSpc>
              <a:spcBef>
                <a:spcPts val="0"/>
              </a:spcBef>
              <a:spcAft>
                <a:spcPts val="0"/>
              </a:spcAft>
              <a:buClrTx/>
              <a:buSzTx/>
              <a:buFontTx/>
              <a:buNone/>
              <a:tabLst/>
              <a:defRPr/>
            </a:pPr>
            <a:r>
              <a:rPr lang="ar-JO" b="0" dirty="0"/>
              <a:t>نسجّل</a:t>
            </a:r>
            <a:r>
              <a:rPr lang="ar-AE" b="0" dirty="0"/>
              <a:t> إجابات الطّلاب داخل أشعّة الشّمس. </a:t>
            </a:r>
            <a:r>
              <a:rPr lang="ar-AE" b="1"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م</a:t>
            </a:r>
            <a:r>
              <a:rPr lang="ar-JO" dirty="0"/>
              <a:t>ل</a:t>
            </a:r>
            <a:r>
              <a:rPr lang="ar-AE" dirty="0"/>
              <a:t>احظة مهمّة: من الممكن أن يستحضر الطّلاب بصورة طبيعيّة ذكريات تتعلّق بالفترة الأخيرة، والّتي تحوي أيضًا مواجهتهم لتجارب شعروا فيها بقلّة الانتماء للدّوائر المعروفة لهم. </a:t>
            </a:r>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من المهمّ أن نفسحَ المجال للمشاعر الّتي عبّروا عنها، لطرق المواجهة المختلفة، وللأساليب الّتي اختارها الطّلاب للتّعبير عن مشاعرهم وأفكارهم في هذا السّياق، وذلك من خلال التّشجيع على المحادثة الشّعورية والمتعاطفة. </a:t>
            </a:r>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5</a:t>
            </a:fld>
            <a:endParaRPr lang="he-IL"/>
          </a:p>
        </p:txBody>
      </p:sp>
    </p:spTree>
    <p:extLst>
      <p:ext uri="{BB962C8B-B14F-4D97-AF65-F5344CB8AC3E}">
        <p14:creationId xmlns:p14="http://schemas.microsoft.com/office/powerpoint/2010/main" val="45430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AE" b="1" dirty="0"/>
              <a:t>هدف الفعاليّة: </a:t>
            </a:r>
          </a:p>
          <a:p>
            <a:pPr marL="171450" indent="-171450" algn="r" rtl="1">
              <a:buFontTx/>
              <a:buChar char="-"/>
            </a:pPr>
            <a:r>
              <a:rPr lang="ar-AE" b="0" dirty="0"/>
              <a:t>التّأكيد على قُوّة اللّحمة الصفيّة ومساهمة كلّ طالب وطالبة للشّعور بالقُرب والانتماء بين طلّاب الصف</a:t>
            </a:r>
            <a:r>
              <a:rPr lang="ar-JO" b="0" dirty="0"/>
              <a:t>ّ</a:t>
            </a:r>
            <a:r>
              <a:rPr lang="ar-AE" b="0" dirty="0"/>
              <a:t>. </a:t>
            </a:r>
          </a:p>
          <a:p>
            <a:pPr marL="171450" indent="-171450" algn="r" rtl="1">
              <a:buFontTx/>
              <a:buChar char="-"/>
            </a:pPr>
            <a:r>
              <a:rPr lang="ar-AE" b="0" dirty="0"/>
              <a:t>تمرير الرسالة أنّ قوّة اللُّحمة تعزّز وتطوّر لدينا الحصانة والقدرة على المواجهة، عُمومًا وفي هذه الفترة على وجه الخصوص، ولذلك من المهمّ تعزيز هذه القوّة. </a:t>
            </a:r>
          </a:p>
          <a:p>
            <a:pPr marL="0" indent="0" algn="r" rtl="1">
              <a:buFontTx/>
              <a:buNone/>
            </a:pPr>
            <a:endParaRPr lang="ar-AE" b="0" dirty="0"/>
          </a:p>
          <a:p>
            <a:pPr marL="0" indent="0" algn="r" rtl="1">
              <a:buFontTx/>
              <a:buNone/>
            </a:pPr>
            <a:r>
              <a:rPr lang="ar-AE" b="1" dirty="0"/>
              <a:t>توجيهات للفعاليّة: </a:t>
            </a:r>
          </a:p>
          <a:p>
            <a:pPr marL="0" indent="0" algn="r" rtl="1">
              <a:buFontTx/>
              <a:buNone/>
            </a:pPr>
            <a:r>
              <a:rPr lang="ar-AE" b="1" dirty="0"/>
              <a:t>ننشر على الأرض بطاقات لمواطن قوّة وقدرات. </a:t>
            </a:r>
          </a:p>
          <a:p>
            <a:pPr marL="171450" indent="-171450" algn="r" rtl="1">
              <a:buFontTx/>
              <a:buChar char="-"/>
            </a:pPr>
            <a:r>
              <a:rPr lang="ar-AE" b="1" dirty="0"/>
              <a:t>يختار كلّ طالب بطاقة تميّزه بالنّسبة للطّريقة الّتي يساهم فيها/ بمقدوره أن يساهم فيها للُحمة الجماعيّة</a:t>
            </a:r>
            <a:r>
              <a:rPr lang="ar-AE" b="0" dirty="0"/>
              <a:t>، </a:t>
            </a:r>
          </a:p>
          <a:p>
            <a:pPr marL="171450" indent="-171450" algn="r" rtl="1">
              <a:buFontTx/>
              <a:buChar char="-"/>
            </a:pPr>
            <a:r>
              <a:rPr lang="ar-AE" b="0" dirty="0"/>
              <a:t>مثلًا: تختار إحدى الطّالبات بطاقة "فرح" لأنّها تُكثر من تشجيع صديقاتها على التّفكير بأفكارٍ مُفرِحة وجيّدة؛ يختار أحد الط</a:t>
            </a:r>
            <a:r>
              <a:rPr lang="ar-JO" b="0" dirty="0"/>
              <a:t>لّاب</a:t>
            </a:r>
            <a:r>
              <a:rPr lang="ar-AE" b="0" dirty="0"/>
              <a:t> بطاقة "فكاهة" لأنّهُ يُكثر من إضحاك زملائه في الصف</a:t>
            </a:r>
            <a:r>
              <a:rPr lang="ar-JO" b="0" dirty="0"/>
              <a:t>ّ</a:t>
            </a:r>
            <a:r>
              <a:rPr lang="ar-AE" b="0" dirty="0"/>
              <a:t>... الخ.  </a:t>
            </a:r>
          </a:p>
          <a:p>
            <a:pPr marL="0" indent="0" algn="r" rtl="1">
              <a:buFontTx/>
              <a:buNone/>
            </a:pPr>
            <a:r>
              <a:rPr lang="ar-AE" b="0" dirty="0"/>
              <a:t>ندعو بعض الطّلاب للمشاركة. </a:t>
            </a:r>
          </a:p>
          <a:p>
            <a:pPr marL="0" indent="0" algn="r" rtl="1">
              <a:buFontTx/>
              <a:buNone/>
            </a:pPr>
            <a:r>
              <a:rPr lang="ar-AE" b="1" dirty="0"/>
              <a:t>يأخذ كلّ طالب "شُعاع شمس" يسجّل عليه: </a:t>
            </a:r>
          </a:p>
          <a:p>
            <a:pPr marL="0" marR="0" lvl="0" indent="0" algn="r" defTabSz="914400" rtl="1" eaLnBrk="1" fontAlgn="auto" latinLnBrk="0" hangingPunct="1">
              <a:lnSpc>
                <a:spcPct val="100000"/>
              </a:lnSpc>
              <a:spcBef>
                <a:spcPts val="0"/>
              </a:spcBef>
              <a:spcAft>
                <a:spcPts val="0"/>
              </a:spcAft>
              <a:buClrTx/>
              <a:buSzTx/>
              <a:buFontTx/>
              <a:buNone/>
              <a:tabLst/>
              <a:defRPr/>
            </a:pPr>
            <a:r>
              <a:rPr lang="ar-AE" b="0" dirty="0">
                <a:latin typeface="Cascadia Code ExtraLight" panose="020B0609020000020004" pitchFamily="49" charset="0"/>
                <a:ea typeface="Cascadia Code ExtraLight" panose="020B0609020000020004" pitchFamily="49" charset="0"/>
                <a:cs typeface="Cascadia Code ExtraLight" panose="020B0609020000020004" pitchFamily="49" charset="0"/>
              </a:rPr>
              <a:t>اسم: _________ القوّة الّتي أُحضرها معي ____________ لأنّي _______________</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AE" b="0" dirty="0">
              <a:latin typeface="Cascadia Code ExtraLight" panose="020B0609020000020004" pitchFamily="49" charset="0"/>
              <a:ea typeface="Cascadia Code ExtraLight" panose="020B0609020000020004" pitchFamily="49" charset="0"/>
              <a:cs typeface="Cascadia Code ExtraLight" panose="020B0609020000020004" pitchFamily="49" charset="0"/>
            </a:endParaRP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ar-AE" b="0" dirty="0">
                <a:latin typeface="Cascadia Code ExtraLight" panose="020B0609020000020004" pitchFamily="49" charset="0"/>
              </a:rPr>
              <a:t>نُنشِئ جدار خاص – نُسجّل في مركزه "القوّة في اللّحمة – ماذا أُحضر معي للصف</a:t>
            </a:r>
            <a:r>
              <a:rPr lang="ar-JO" b="0" dirty="0">
                <a:latin typeface="Cascadia Code ExtraLight" panose="020B0609020000020004" pitchFamily="49" charset="0"/>
              </a:rPr>
              <a:t>ّ</a:t>
            </a:r>
            <a:r>
              <a:rPr lang="ar-AE" b="0" dirty="0">
                <a:latin typeface="Cascadia Code ExtraLight" panose="020B0609020000020004" pitchFamily="49" charset="0"/>
              </a:rPr>
              <a:t>؟" ومن حولهِ، نُعلّق أشعّة جميع الطّلاب.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r>
              <a:rPr lang="he-IL" dirty="0"/>
              <a:t>- </a:t>
            </a:r>
            <a:r>
              <a:rPr lang="ar-AE" dirty="0"/>
              <a:t>ندعو الطّلاب للمشاركة بما ينجم عن الفعاليّة. </a:t>
            </a:r>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6</a:t>
            </a:fld>
            <a:endParaRPr lang="he-IL"/>
          </a:p>
        </p:txBody>
      </p:sp>
    </p:spTree>
    <p:extLst>
      <p:ext uri="{BB962C8B-B14F-4D97-AF65-F5344CB8AC3E}">
        <p14:creationId xmlns:p14="http://schemas.microsoft.com/office/powerpoint/2010/main" val="213998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7</a:t>
            </a:fld>
            <a:endParaRPr lang="he-IL"/>
          </a:p>
        </p:txBody>
      </p:sp>
    </p:spTree>
    <p:extLst>
      <p:ext uri="{BB962C8B-B14F-4D97-AF65-F5344CB8AC3E}">
        <p14:creationId xmlns:p14="http://schemas.microsoft.com/office/powerpoint/2010/main" val="238225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8</a:t>
            </a:fld>
            <a:endParaRPr lang="he-IL"/>
          </a:p>
        </p:txBody>
      </p:sp>
    </p:spTree>
    <p:extLst>
      <p:ext uri="{BB962C8B-B14F-4D97-AF65-F5344CB8AC3E}">
        <p14:creationId xmlns:p14="http://schemas.microsoft.com/office/powerpoint/2010/main" val="48005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D13D0629-E38F-49AB-A379-CC23E336C59E}" type="slidenum">
              <a:rPr lang="he-IL" smtClean="0"/>
              <a:t>9</a:t>
            </a:fld>
            <a:endParaRPr lang="he-IL"/>
          </a:p>
        </p:txBody>
      </p:sp>
    </p:spTree>
    <p:extLst>
      <p:ext uri="{BB962C8B-B14F-4D97-AF65-F5344CB8AC3E}">
        <p14:creationId xmlns:p14="http://schemas.microsoft.com/office/powerpoint/2010/main" val="19986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3E1C-30D3-9160-B486-8B426727E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F9B51671-AAEB-8767-DEF6-32CD67EF62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B96842A-D9B6-E2F5-DB9A-A147F2E9DAF3}"/>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AD757983-DC05-DAB0-706D-6301D33E3E69}"/>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58E9C2F8-DA5F-1DAE-4D51-A48E137BF973}"/>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5584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965F-A6A4-194C-5370-28C06F96414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BC022054-A81E-B88A-43DB-C6097AFA0D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82C3E834-BF1D-1AE4-5682-B642A1DB537B}"/>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65A16CA8-3708-92CF-D1EF-C72BB2617AA4}"/>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CF6E4C48-8DFB-A43B-36C9-D10244D05E82}"/>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158494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23F77-A3B0-B878-B04A-8BB0A6C25F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28ABF7B-3E02-310F-6C14-A081766AC0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0595FA7-AA65-EF5B-1569-E6B2CAA1FC0F}"/>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4CC6392F-C7EE-2CA4-689B-D7BB08C0933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E9A4C9D2-C1AE-A92A-5E9E-B2BC7343466F}"/>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41289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618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0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3803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9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06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0692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749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108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8AB5-976C-4F83-4FF4-DABE8E98C361}"/>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5201FAC9-C585-E9F2-8E34-F49CABF081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45B144D-A842-6E0D-9C71-55E639C98EA2}"/>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D2544064-45C6-3483-9EA0-E46CC48D052A}"/>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B2D2593-4424-541C-303C-A03CE96E04FD}"/>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3788133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930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498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222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875A-B363-C0A1-B327-A8B70B8BEB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D7A26E48-7707-FA8D-8E12-416E2E411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8AAF1-B8CB-0A46-909E-F930A0A7E211}"/>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562E6B0C-423D-63A7-E459-950237EDA45A}"/>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6BBDFF5-F56E-94EF-521F-326F9DF597AC}"/>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88302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FFDC-948C-62C1-50FE-F308820366FE}"/>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D1FBED6F-CA49-B502-8A88-D9ACA3256D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A40DAA77-6B38-6177-385C-DC3B62A40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0B74B08B-650C-6079-5F44-AE54B943BB73}"/>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6" name="Footer Placeholder 5">
            <a:extLst>
              <a:ext uri="{FF2B5EF4-FFF2-40B4-BE49-F238E27FC236}">
                <a16:creationId xmlns:a16="http://schemas.microsoft.com/office/drawing/2014/main" id="{6BD95A94-7F3A-E57C-E8DC-2A327725311C}"/>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9E036AF-B2EC-6AA2-648B-62D56C445658}"/>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140316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1060-668B-49D3-D618-A0A7DEBE29AC}"/>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1F2F262F-6C88-D375-B9F9-FC663F869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9A3D1-C9D9-7437-5A88-D7D06E327C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7CB06AD4-C4C0-7F7D-FF2D-C2CE1735C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10254B-43D1-6C5F-C669-3F9C6C8E32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CD61B2F1-859D-E33D-91B6-FBD67A0379CB}"/>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8" name="Footer Placeholder 7">
            <a:extLst>
              <a:ext uri="{FF2B5EF4-FFF2-40B4-BE49-F238E27FC236}">
                <a16:creationId xmlns:a16="http://schemas.microsoft.com/office/drawing/2014/main" id="{145F5A35-E5DA-CB43-EA5D-3B3DE4856316}"/>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66F7E7F8-0357-3E42-D01F-24AD4FD24FA0}"/>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65005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A8EA-7C68-DF8B-46D7-DDE3C832BCC6}"/>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65E4AD75-6F6D-F6D8-E1CB-74DBC16BE7AE}"/>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4" name="Footer Placeholder 3">
            <a:extLst>
              <a:ext uri="{FF2B5EF4-FFF2-40B4-BE49-F238E27FC236}">
                <a16:creationId xmlns:a16="http://schemas.microsoft.com/office/drawing/2014/main" id="{4DDBD468-2DAB-359F-CA11-BEFC26C39D25}"/>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9F0E0154-E443-9595-B63C-C1A882AC89D1}"/>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38944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1FE70-5E77-12BF-5B2F-E91AA9FAF598}"/>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3" name="Footer Placeholder 2">
            <a:extLst>
              <a:ext uri="{FF2B5EF4-FFF2-40B4-BE49-F238E27FC236}">
                <a16:creationId xmlns:a16="http://schemas.microsoft.com/office/drawing/2014/main" id="{F771E2BE-37EA-9EE5-C5B2-EEB31024E12B}"/>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C5FF6FEC-997F-3BC5-65DE-FA9DFBB3E5B2}"/>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48567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4A06-691A-76C7-F36D-A1ECB7E99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61DBDE45-615E-5CCD-BB55-95244EBBD4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0153198B-F247-88B5-0178-215BD57C8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EF650-5DD8-FEDF-899C-89CBD4F17ECE}"/>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6" name="Footer Placeholder 5">
            <a:extLst>
              <a:ext uri="{FF2B5EF4-FFF2-40B4-BE49-F238E27FC236}">
                <a16:creationId xmlns:a16="http://schemas.microsoft.com/office/drawing/2014/main" id="{177AFE02-D4AA-D8FF-9294-F2A30D8F6E1D}"/>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37C5F35D-F335-279E-2468-5B00D625987C}"/>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135668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C7A8-0CF3-7DCE-714A-28DB26486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24416D0D-888D-ED01-4AE1-7821A55CD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A7E3A55D-0D03-CC18-3812-B5B0836F2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A4051-8555-5909-42B4-221EBDC0BA03}"/>
              </a:ext>
            </a:extLst>
          </p:cNvPr>
          <p:cNvSpPr>
            <a:spLocks noGrp="1"/>
          </p:cNvSpPr>
          <p:nvPr>
            <p:ph type="dt" sz="half" idx="10"/>
          </p:nvPr>
        </p:nvSpPr>
        <p:spPr/>
        <p:txBody>
          <a:bodyPr/>
          <a:lstStyle/>
          <a:p>
            <a:fld id="{26F5243F-1586-40C7-93D0-A5BDB99E3F8E}" type="datetimeFigureOut">
              <a:rPr lang="he-IL" smtClean="0"/>
              <a:t>ל'/כסלו/תשפ"ה</a:t>
            </a:fld>
            <a:endParaRPr lang="he-IL"/>
          </a:p>
        </p:txBody>
      </p:sp>
      <p:sp>
        <p:nvSpPr>
          <p:cNvPr id="6" name="Footer Placeholder 5">
            <a:extLst>
              <a:ext uri="{FF2B5EF4-FFF2-40B4-BE49-F238E27FC236}">
                <a16:creationId xmlns:a16="http://schemas.microsoft.com/office/drawing/2014/main" id="{1DC91577-890D-CA1F-EC7A-CD7BFDD2CB2D}"/>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6E2045FE-4164-16A7-C27A-EEDFC1708390}"/>
              </a:ext>
            </a:extLst>
          </p:cNvPr>
          <p:cNvSpPr>
            <a:spLocks noGrp="1"/>
          </p:cNvSpPr>
          <p:nvPr>
            <p:ph type="sldNum" sz="quarter" idx="12"/>
          </p:nvPr>
        </p:nvSpPr>
        <p:spPr/>
        <p:txBody>
          <a:bodyPr/>
          <a:lstStyle/>
          <a:p>
            <a:fld id="{469B2B3D-C423-497E-8CA3-37E0AE26291A}" type="slidenum">
              <a:rPr lang="he-IL" smtClean="0"/>
              <a:t>‹#›</a:t>
            </a:fld>
            <a:endParaRPr lang="he-IL"/>
          </a:p>
        </p:txBody>
      </p:sp>
    </p:spTree>
    <p:extLst>
      <p:ext uri="{BB962C8B-B14F-4D97-AF65-F5344CB8AC3E}">
        <p14:creationId xmlns:p14="http://schemas.microsoft.com/office/powerpoint/2010/main" val="210507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FD021-A59D-821C-636F-8B1A75D25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0280BF4C-87C6-8B87-A001-43AA5665B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521966D3-8873-3425-6795-A083BD524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5243F-1586-40C7-93D0-A5BDB99E3F8E}" type="datetimeFigureOut">
              <a:rPr lang="he-IL" smtClean="0"/>
              <a:t>ל'/כסלו/תשפ"ה</a:t>
            </a:fld>
            <a:endParaRPr lang="he-IL"/>
          </a:p>
        </p:txBody>
      </p:sp>
      <p:sp>
        <p:nvSpPr>
          <p:cNvPr id="5" name="Footer Placeholder 4">
            <a:extLst>
              <a:ext uri="{FF2B5EF4-FFF2-40B4-BE49-F238E27FC236}">
                <a16:creationId xmlns:a16="http://schemas.microsoft.com/office/drawing/2014/main" id="{47B92BA4-70D2-EF3F-A0D2-21EA6C136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621B1E17-01CC-954C-F177-1670EF775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B2B3D-C423-497E-8CA3-37E0AE26291A}" type="slidenum">
              <a:rPr lang="he-IL" smtClean="0"/>
              <a:t>‹#›</a:t>
            </a:fld>
            <a:endParaRPr lang="he-IL"/>
          </a:p>
        </p:txBody>
      </p:sp>
    </p:spTree>
    <p:extLst>
      <p:ext uri="{BB962C8B-B14F-4D97-AF65-F5344CB8AC3E}">
        <p14:creationId xmlns:p14="http://schemas.microsoft.com/office/powerpoint/2010/main" val="3716657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08987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YhNTEQz0RqM?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070" y="264516"/>
            <a:ext cx="11643863" cy="6328968"/>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r" defTabSz="914446"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marL="0" marR="0" lvl="0" indent="0" algn="r" defTabSz="914446"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grpSp>
        <p:nvGrpSpPr>
          <p:cNvPr id="8" name="Group 7">
            <a:extLst>
              <a:ext uri="{FF2B5EF4-FFF2-40B4-BE49-F238E27FC236}">
                <a16:creationId xmlns:a16="http://schemas.microsoft.com/office/drawing/2014/main" id="{E89AAEA6-16FD-6156-64C1-0157D2A06D75}"/>
              </a:ext>
            </a:extLst>
          </p:cNvPr>
          <p:cNvGrpSpPr/>
          <p:nvPr/>
        </p:nvGrpSpPr>
        <p:grpSpPr>
          <a:xfrm>
            <a:off x="2667248" y="2552926"/>
            <a:ext cx="6796566" cy="2159530"/>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marL="0" marR="0" lvl="0" indent="0" algn="r" defTabSz="914446"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50800" tIns="50800" rIns="50800" bIns="50800" rtlCol="0" anchor="ctr"/>
            <a:lstStyle/>
            <a:p>
              <a:pPr marL="0" marR="0" lvl="0" indent="0" algn="ctr" defTabSz="914446" rtl="1"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2207008" y="2799218"/>
            <a:ext cx="7777986" cy="165576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60" rtl="1" eaLnBrk="1" fontAlgn="auto" latinLnBrk="0" hangingPunct="1">
              <a:lnSpc>
                <a:spcPct val="100000"/>
              </a:lnSpc>
              <a:spcBef>
                <a:spcPct val="20000"/>
              </a:spcBef>
              <a:spcAft>
                <a:spcPts val="0"/>
              </a:spcAft>
              <a:buClrTx/>
              <a:buSzTx/>
              <a:buFont typeface="Arial" pitchFamily="34" charset="0"/>
              <a:buNone/>
              <a:tabLst/>
              <a:defRPr/>
            </a:pPr>
            <a:r>
              <a:rPr kumimoji="0" lang="ar-AE"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أدوات وفعاليّات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609660" rtl="1" eaLnBrk="1" fontAlgn="auto" latinLnBrk="0" hangingPunct="1">
              <a:lnSpc>
                <a:spcPct val="100000"/>
              </a:lnSpc>
              <a:spcBef>
                <a:spcPct val="20000"/>
              </a:spcBef>
              <a:spcAft>
                <a:spcPts val="0"/>
              </a:spcAft>
              <a:buClrTx/>
              <a:buSzTx/>
              <a:buFont typeface="Arial" pitchFamily="34" charset="0"/>
              <a:buNone/>
              <a:tabLst/>
              <a:defRPr/>
            </a:pPr>
            <a:r>
              <a:rPr kumimoji="0" lang="ar-AE"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لتعزيز القوى وإدارة محادثة عاطفيّة</a:t>
            </a:r>
          </a:p>
          <a:p>
            <a:pPr marL="0" marR="0" lvl="0" indent="0" algn="ctr" defTabSz="609660" rtl="1" eaLnBrk="1" fontAlgn="auto" latinLnBrk="0" hangingPunct="1">
              <a:lnSpc>
                <a:spcPct val="100000"/>
              </a:lnSpc>
              <a:spcBef>
                <a:spcPct val="20000"/>
              </a:spcBef>
              <a:spcAft>
                <a:spcPts val="0"/>
              </a:spcAft>
              <a:buClrTx/>
              <a:buSzTx/>
              <a:buFont typeface="Arial" pitchFamily="34" charset="0"/>
              <a:buNone/>
              <a:tabLst/>
              <a:defRPr/>
            </a:pPr>
            <a:r>
              <a:rPr kumimoji="0" lang="ar-A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للط</a:t>
            </a:r>
            <a:r>
              <a:rPr kumimoji="0" lang="ar-JO"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لّاب</a:t>
            </a:r>
            <a:r>
              <a:rPr kumimoji="0" lang="ar-A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والطّاقم التّربويّ</a:t>
            </a:r>
            <a:r>
              <a:rPr kumimoji="0" lang="ar-A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Google Shape;121;p15">
            <a:extLst>
              <a:ext uri="{FF2B5EF4-FFF2-40B4-BE49-F238E27FC236}">
                <a16:creationId xmlns:a16="http://schemas.microsoft.com/office/drawing/2014/main" id="{2679F65A-8AF3-7D95-99D9-317EBBFC6859}"/>
              </a:ext>
            </a:extLst>
          </p:cNvPr>
          <p:cNvPicPr preferRelativeResize="0"/>
          <p:nvPr/>
        </p:nvPicPr>
        <p:blipFill rotWithShape="1">
          <a:blip r:embed="rId3">
            <a:alphaModFix/>
          </a:blip>
          <a:srcRect/>
          <a:stretch/>
        </p:blipFill>
        <p:spPr>
          <a:xfrm>
            <a:off x="783881" y="313827"/>
            <a:ext cx="735140" cy="844884"/>
          </a:xfrm>
          <a:prstGeom prst="rect">
            <a:avLst/>
          </a:prstGeom>
          <a:noFill/>
          <a:ln>
            <a:noFill/>
          </a:ln>
        </p:spPr>
      </p:pic>
      <p:sp>
        <p:nvSpPr>
          <p:cNvPr id="14" name="Google Shape;122;p15">
            <a:extLst>
              <a:ext uri="{FF2B5EF4-FFF2-40B4-BE49-F238E27FC236}">
                <a16:creationId xmlns:a16="http://schemas.microsoft.com/office/drawing/2014/main" id="{79D5C9EF-DEDA-A6B4-32EE-146257DB4488}"/>
              </a:ext>
            </a:extLst>
          </p:cNvPr>
          <p:cNvSpPr/>
          <p:nvPr/>
        </p:nvSpPr>
        <p:spPr>
          <a:xfrm>
            <a:off x="35718" y="1003542"/>
            <a:ext cx="2141984" cy="404919"/>
          </a:xfrm>
          <a:prstGeom prst="rect">
            <a:avLst/>
          </a:prstGeom>
          <a:noFill/>
          <a:ln>
            <a:noFill/>
          </a:ln>
        </p:spPr>
        <p:txBody>
          <a:bodyPr spcFirstLastPara="1" wrap="square" lIns="91425" tIns="45700" rIns="91425" bIns="45700" anchor="t" anchorCtr="0">
            <a:noAutofit/>
          </a:bodyPr>
          <a:lstStyle/>
          <a:p>
            <a:pPr marL="0" marR="0" lvl="0" indent="0" algn="ctr" defTabSz="914446"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a:ea typeface="Calibri"/>
                <a:cs typeface="Calibri"/>
                <a:sym typeface="Calibri"/>
              </a:rPr>
              <a:t>משרד החינוך</a:t>
            </a:r>
            <a:endParaRPr kumimoji="0"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46"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a:ea typeface="Calibri"/>
                <a:cs typeface="Calibri"/>
                <a:sym typeface="Calibri"/>
              </a:rPr>
              <a:t>מינהל פדגוגי</a:t>
            </a:r>
            <a:endParaRPr kumimoji="0" sz="1000" b="0" i="0" u="none" strike="noStrike" kern="1200" cap="none" spc="0" normalizeH="0" baseline="0" noProof="0" dirty="0">
              <a:ln>
                <a:noFill/>
              </a:ln>
              <a:solidFill>
                <a:srgbClr val="002060"/>
              </a:solidFill>
              <a:effectLst/>
              <a:uLnTx/>
              <a:uFillTx/>
              <a:latin typeface="Calibri"/>
              <a:ea typeface="Calibri"/>
              <a:cs typeface="Calibri"/>
              <a:sym typeface="Calibri"/>
            </a:endParaRPr>
          </a:p>
          <a:p>
            <a:pPr marL="0" marR="0" lvl="0" indent="0" algn="ctr" defTabSz="914446"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a:ea typeface="Calibri"/>
                <a:cs typeface="Calibri"/>
                <a:sym typeface="Calibri"/>
              </a:rPr>
              <a:t>אגף בכיר שירות פסיכולוגי ייעוצי</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Google Shape;127;p15">
            <a:extLst>
              <a:ext uri="{FF2B5EF4-FFF2-40B4-BE49-F238E27FC236}">
                <a16:creationId xmlns:a16="http://schemas.microsoft.com/office/drawing/2014/main" id="{1DF68F69-7E62-82AD-5132-48250B4CEA69}"/>
              </a:ext>
            </a:extLst>
          </p:cNvPr>
          <p:cNvPicPr preferRelativeResize="0"/>
          <p:nvPr/>
        </p:nvPicPr>
        <p:blipFill>
          <a:blip r:embed="rId4">
            <a:alphaModFix/>
          </a:blip>
          <a:stretch>
            <a:fillRect/>
          </a:stretch>
        </p:blipFill>
        <p:spPr>
          <a:xfrm>
            <a:off x="9577826" y="300761"/>
            <a:ext cx="2141984" cy="1023173"/>
          </a:xfrm>
          <a:prstGeom prst="rect">
            <a:avLst/>
          </a:prstGeom>
          <a:noFill/>
          <a:ln>
            <a:noFill/>
          </a:ln>
        </p:spPr>
      </p:pic>
      <p:sp>
        <p:nvSpPr>
          <p:cNvPr id="16" name="כותרת משנה 2">
            <a:extLst>
              <a:ext uri="{FF2B5EF4-FFF2-40B4-BE49-F238E27FC236}">
                <a16:creationId xmlns:a16="http://schemas.microsoft.com/office/drawing/2014/main" id="{F9657573-CD58-BDF6-721D-2498525F8CE2}"/>
              </a:ext>
            </a:extLst>
          </p:cNvPr>
          <p:cNvSpPr txBox="1">
            <a:spLocks/>
          </p:cNvSpPr>
          <p:nvPr/>
        </p:nvSpPr>
        <p:spPr>
          <a:xfrm>
            <a:off x="1879600" y="5217098"/>
            <a:ext cx="7777986" cy="587144"/>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46"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e-IL" sz="4000" b="1" i="0" u="none" strike="noStrike" kern="1200" cap="none" spc="0" normalizeH="0" baseline="0" noProof="0" dirty="0">
              <a:ln>
                <a:noFill/>
              </a:ln>
              <a:solidFill>
                <a:srgbClr val="5B7496"/>
              </a:solidFill>
              <a:effectLst/>
              <a:uLnTx/>
              <a:uFillTx/>
              <a:latin typeface="Calibri" panose="020F0502020204030204" pitchFamily="34" charset="0"/>
              <a:ea typeface="+mn-ea"/>
              <a:cs typeface="Calibri" panose="020F0502020204030204" pitchFamily="34" charset="0"/>
            </a:endParaRPr>
          </a:p>
        </p:txBody>
      </p:sp>
      <p:pic>
        <p:nvPicPr>
          <p:cNvPr id="6" name="תמונה 5">
            <a:extLst>
              <a:ext uri="{FF2B5EF4-FFF2-40B4-BE49-F238E27FC236}">
                <a16:creationId xmlns:a16="http://schemas.microsoft.com/office/drawing/2014/main" id="{CC97B4A4-0067-0DD3-A926-BB2AEF68F163}"/>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3707393" y="-476330"/>
            <a:ext cx="4716275" cy="4716275"/>
          </a:xfrm>
          <a:prstGeom prst="rect">
            <a:avLst/>
          </a:prstGeom>
        </p:spPr>
      </p:pic>
      <p:sp>
        <p:nvSpPr>
          <p:cNvPr id="17" name="תיבת טקסט 16">
            <a:extLst>
              <a:ext uri="{FF2B5EF4-FFF2-40B4-BE49-F238E27FC236}">
                <a16:creationId xmlns:a16="http://schemas.microsoft.com/office/drawing/2014/main" id="{5B348087-EAFB-0FF1-DA30-9C8A835FFE69}"/>
              </a:ext>
            </a:extLst>
          </p:cNvPr>
          <p:cNvSpPr txBox="1"/>
          <p:nvPr/>
        </p:nvSpPr>
        <p:spPr>
          <a:xfrm>
            <a:off x="5087730" y="5653265"/>
            <a:ext cx="6093618" cy="646331"/>
          </a:xfrm>
          <a:prstGeom prst="rect">
            <a:avLst/>
          </a:prstGeom>
          <a:noFill/>
        </p:spPr>
        <p:txBody>
          <a:bodyPr wrap="square">
            <a:spAutoFit/>
          </a:bodyPr>
          <a:lstStyle/>
          <a:p>
            <a:pPr marL="0" marR="0" lvl="0" indent="0" algn="r" defTabSz="914446"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אליפסה 4">
            <a:extLst>
              <a:ext uri="{FF2B5EF4-FFF2-40B4-BE49-F238E27FC236}">
                <a16:creationId xmlns:a16="http://schemas.microsoft.com/office/drawing/2014/main" id="{CAA7EB71-0F4A-D121-83CD-4D8B3FDD18A0}"/>
              </a:ext>
            </a:extLst>
          </p:cNvPr>
          <p:cNvSpPr/>
          <p:nvPr/>
        </p:nvSpPr>
        <p:spPr>
          <a:xfrm>
            <a:off x="5106018" y="525130"/>
            <a:ext cx="2073869" cy="601142"/>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ar-JO" sz="1800" b="0" i="0" u="none" strike="noStrike" kern="1200" cap="none" spc="0" normalizeH="0" baseline="0" noProof="0" dirty="0">
                <a:ln>
                  <a:noFill/>
                </a:ln>
                <a:solidFill>
                  <a:prstClr val="black">
                    <a:lumMod val="50000"/>
                    <a:lumOff val="50000"/>
                  </a:prstClr>
                </a:solidFill>
                <a:effectLst/>
                <a:uLnTx/>
                <a:uFillTx/>
                <a:latin typeface="Aldhabi" panose="01000000000000000000" pitchFamily="2" charset="-78"/>
                <a:ea typeface="+mn-ea"/>
                <a:cs typeface="Aldhabi" panose="01000000000000000000" pitchFamily="2" charset="-78"/>
              </a:rPr>
              <a:t>مخازن القوّة </a:t>
            </a:r>
            <a:endParaRPr kumimoji="0" lang="he-IL" sz="1800" b="0" i="0" u="none" strike="noStrike" kern="1200" cap="none" spc="0" normalizeH="0" baseline="0" noProof="0" dirty="0">
              <a:ln>
                <a:noFill/>
              </a:ln>
              <a:solidFill>
                <a:prstClr val="black">
                  <a:lumMod val="50000"/>
                  <a:lumOff val="50000"/>
                </a:prstClr>
              </a:solidFill>
              <a:effectLst/>
              <a:uLnTx/>
              <a:uFillTx/>
              <a:latin typeface="Aldhabi" panose="01000000000000000000" pitchFamily="2" charset="-78"/>
              <a:ea typeface="+mn-ea"/>
              <a:cs typeface="Arial" panose="020B0604020202020204" pitchFamily="34" charset="0"/>
            </a:endParaRPr>
          </a:p>
        </p:txBody>
      </p:sp>
      <p:sp>
        <p:nvSpPr>
          <p:cNvPr id="18" name="תיבת טקסט 17">
            <a:extLst>
              <a:ext uri="{FF2B5EF4-FFF2-40B4-BE49-F238E27FC236}">
                <a16:creationId xmlns:a16="http://schemas.microsoft.com/office/drawing/2014/main" id="{4B5B622E-9F99-465B-1C7F-D9EED45F1E96}"/>
              </a:ext>
            </a:extLst>
          </p:cNvPr>
          <p:cNvSpPr txBox="1"/>
          <p:nvPr/>
        </p:nvSpPr>
        <p:spPr>
          <a:xfrm>
            <a:off x="6939992" y="5754241"/>
            <a:ext cx="4779818" cy="707886"/>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الصفّ </a:t>
            </a:r>
            <a:r>
              <a:rPr kumimoji="0" lang="ar-AE"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الرّابع - السّادس</a:t>
            </a:r>
            <a:endParaRPr kumimoji="0" lang="he-IL"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9" name="תיבת טקסט 18">
            <a:extLst>
              <a:ext uri="{FF2B5EF4-FFF2-40B4-BE49-F238E27FC236}">
                <a16:creationId xmlns:a16="http://schemas.microsoft.com/office/drawing/2014/main" id="{91A969FF-F432-2567-514F-7028253954F6}"/>
              </a:ext>
            </a:extLst>
          </p:cNvPr>
          <p:cNvSpPr txBox="1"/>
          <p:nvPr/>
        </p:nvSpPr>
        <p:spPr>
          <a:xfrm>
            <a:off x="4304417" y="5264410"/>
            <a:ext cx="6115050" cy="646331"/>
          </a:xfrm>
          <a:prstGeom prst="rect">
            <a:avLst/>
          </a:prstGeom>
          <a:noFill/>
        </p:spPr>
        <p:txBody>
          <a:bodyPr wrap="square">
            <a:spAutoFit/>
          </a:bodyPr>
          <a:lstStyle/>
          <a:p>
            <a:r>
              <a:rPr kumimoji="0" lang="ar-AE" sz="3600" b="1" i="0" u="none" strike="noStrike" kern="1200" cap="none" spc="0" normalizeH="0" baseline="0" noProof="0" dirty="0">
                <a:ln>
                  <a:noFill/>
                </a:ln>
                <a:solidFill>
                  <a:srgbClr val="5B7496"/>
                </a:solidFill>
                <a:effectLst/>
                <a:uLnTx/>
                <a:uFillTx/>
                <a:latin typeface="Calibri" panose="020F0502020204030204" pitchFamily="34" charset="0"/>
                <a:ea typeface="+mn-ea"/>
                <a:cs typeface="Calibri" panose="020F0502020204030204" pitchFamily="34" charset="0"/>
              </a:rPr>
              <a:t>القوّة في اللُّحمة" </a:t>
            </a:r>
            <a:endParaRPr lang="he-I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98167-132A-129C-3047-F12F08B4CF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B9BB00-8D27-CB07-7262-B4CDF366905A}"/>
              </a:ext>
            </a:extLst>
          </p:cNvPr>
          <p:cNvSpPr/>
          <p:nvPr/>
        </p:nvSpPr>
        <p:spPr>
          <a:xfrm rot="5400000">
            <a:off x="5894487" y="847688"/>
            <a:ext cx="6268902" cy="5231892"/>
          </a:xfrm>
          <a:prstGeom prst="rect">
            <a:avLst/>
          </a:prstGeom>
          <a:solidFill>
            <a:schemeClr val="accent4">
              <a:lumMod val="60000"/>
              <a:lumOff val="4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CF56CE6-0073-BF68-67F5-12DE6E274F01}"/>
              </a:ext>
            </a:extLst>
          </p:cNvPr>
          <p:cNvSpPr/>
          <p:nvPr/>
        </p:nvSpPr>
        <p:spPr>
          <a:xfrm rot="5400000">
            <a:off x="298359" y="981800"/>
            <a:ext cx="6268901" cy="4963668"/>
          </a:xfrm>
          <a:prstGeom prst="rect">
            <a:avLst/>
          </a:prstGeom>
          <a:solidFill>
            <a:schemeClr val="accent5">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Free Puzzle Pieces Puzzle photo and picture">
            <a:extLst>
              <a:ext uri="{FF2B5EF4-FFF2-40B4-BE49-F238E27FC236}">
                <a16:creationId xmlns:a16="http://schemas.microsoft.com/office/drawing/2014/main" id="{D3665CAC-B928-8E90-8B89-C1332D47F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75004" y="1673508"/>
            <a:ext cx="5727578" cy="3800929"/>
          </a:xfrm>
          <a:prstGeom prst="rect">
            <a:avLst/>
          </a:prstGeom>
          <a:solidFill>
            <a:schemeClr val="accent4">
              <a:lumMod val="60000"/>
              <a:lumOff val="40000"/>
            </a:schemeClr>
          </a:solidFill>
        </p:spPr>
      </p:pic>
      <p:pic>
        <p:nvPicPr>
          <p:cNvPr id="1030" name="Picture 6" descr="Free Stones Rocks photo and picture">
            <a:extLst>
              <a:ext uri="{FF2B5EF4-FFF2-40B4-BE49-F238E27FC236}">
                <a16:creationId xmlns:a16="http://schemas.microsoft.com/office/drawing/2014/main" id="{4F3A9EB6-9B8E-6960-3774-9D23870D8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1552" y="1776804"/>
            <a:ext cx="5643419" cy="33736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0C6613-F9E3-3AE9-F817-7C1E050FD331}"/>
              </a:ext>
            </a:extLst>
          </p:cNvPr>
          <p:cNvSpPr txBox="1"/>
          <p:nvPr/>
        </p:nvSpPr>
        <p:spPr>
          <a:xfrm rot="5400000">
            <a:off x="9093174" y="2927709"/>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تعاون</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75ED1D5-3C2F-9871-C5D3-8DBBEA0E9322}"/>
              </a:ext>
            </a:extLst>
          </p:cNvPr>
          <p:cNvSpPr txBox="1"/>
          <p:nvPr/>
        </p:nvSpPr>
        <p:spPr>
          <a:xfrm rot="5400000">
            <a:off x="3282788" y="3001969"/>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قوّة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303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D8F106-41C1-E669-761A-727A6EB1E5E4}"/>
              </a:ext>
            </a:extLst>
          </p:cNvPr>
          <p:cNvSpPr/>
          <p:nvPr/>
        </p:nvSpPr>
        <p:spPr>
          <a:xfrm rot="5400000">
            <a:off x="5670042" y="694182"/>
            <a:ext cx="6486144" cy="5390388"/>
          </a:xfrm>
          <a:prstGeom prst="rect">
            <a:avLst/>
          </a:prstGeom>
          <a:solidFill>
            <a:schemeClr val="accent2">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F040A0C-DD3E-EE6B-4E5E-BB0D84949DCD}"/>
              </a:ext>
            </a:extLst>
          </p:cNvPr>
          <p:cNvSpPr/>
          <p:nvPr/>
        </p:nvSpPr>
        <p:spPr>
          <a:xfrm rot="5400000">
            <a:off x="37338" y="694182"/>
            <a:ext cx="6486144" cy="5390388"/>
          </a:xfrm>
          <a:prstGeom prst="rect">
            <a:avLst/>
          </a:prstGeom>
          <a:solidFill>
            <a:schemeClr val="accent6">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Free Rose Life photo and picture">
            <a:extLst>
              <a:ext uri="{FF2B5EF4-FFF2-40B4-BE49-F238E27FC236}">
                <a16:creationId xmlns:a16="http://schemas.microsoft.com/office/drawing/2014/main" id="{08BFFDB0-6EA8-8AAA-8655-1CE452010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66514" y="1507982"/>
            <a:ext cx="5765721" cy="38420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Read Training photo and picture">
            <a:extLst>
              <a:ext uri="{FF2B5EF4-FFF2-40B4-BE49-F238E27FC236}">
                <a16:creationId xmlns:a16="http://schemas.microsoft.com/office/drawing/2014/main" id="{936EFB0F-F569-A1E2-4DB8-4C5F3DCCEAA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40177" y="1535470"/>
            <a:ext cx="5786851" cy="38081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74820D-997C-2AA5-FA2B-B5AB81A39C34}"/>
              </a:ext>
            </a:extLst>
          </p:cNvPr>
          <p:cNvSpPr txBox="1"/>
          <p:nvPr/>
        </p:nvSpPr>
        <p:spPr>
          <a:xfrm rot="5400000">
            <a:off x="3408384" y="2927710"/>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حكمة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ADB010F-D4B1-1E56-7BA6-226DD909533A}"/>
              </a:ext>
            </a:extLst>
          </p:cNvPr>
          <p:cNvSpPr txBox="1"/>
          <p:nvPr/>
        </p:nvSpPr>
        <p:spPr>
          <a:xfrm rot="5400000">
            <a:off x="9093174" y="2927709"/>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تَفاؤُل</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281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97A577-901A-0895-8440-5E1BF5E9A8E7}"/>
              </a:ext>
            </a:extLst>
          </p:cNvPr>
          <p:cNvSpPr/>
          <p:nvPr/>
        </p:nvSpPr>
        <p:spPr>
          <a:xfrm rot="5400000">
            <a:off x="5670042" y="694182"/>
            <a:ext cx="6486144" cy="5390388"/>
          </a:xfrm>
          <a:prstGeom prst="rect">
            <a:avLst/>
          </a:prstGeom>
          <a:solidFill>
            <a:schemeClr val="accent6">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8997D1A-32F6-7CEE-12F2-D127F04D6738}"/>
              </a:ext>
            </a:extLst>
          </p:cNvPr>
          <p:cNvSpPr/>
          <p:nvPr/>
        </p:nvSpPr>
        <p:spPr>
          <a:xfrm rot="5400000">
            <a:off x="37338" y="694182"/>
            <a:ext cx="6486144" cy="5390388"/>
          </a:xfrm>
          <a:prstGeom prst="rect">
            <a:avLst/>
          </a:prstGeom>
          <a:solidFill>
            <a:schemeClr val="accent3">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descr="Free Sunflower Flower photo and picture">
            <a:extLst>
              <a:ext uri="{FF2B5EF4-FFF2-40B4-BE49-F238E27FC236}">
                <a16:creationId xmlns:a16="http://schemas.microsoft.com/office/drawing/2014/main" id="{384041A0-2578-BC79-52D2-D1832ECEE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399405" y="1402449"/>
            <a:ext cx="5963539" cy="39738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Woman Girl photo and picture">
            <a:extLst>
              <a:ext uri="{FF2B5EF4-FFF2-40B4-BE49-F238E27FC236}">
                <a16:creationId xmlns:a16="http://schemas.microsoft.com/office/drawing/2014/main" id="{F03BF16A-77F2-7F41-7473-25C5C5A6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3823" y="1455072"/>
            <a:ext cx="5720782" cy="3947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C65A74-C727-1FF4-08B7-8CA40E9A2002}"/>
              </a:ext>
            </a:extLst>
          </p:cNvPr>
          <p:cNvSpPr txBox="1"/>
          <p:nvPr/>
        </p:nvSpPr>
        <p:spPr>
          <a:xfrm rot="5400000">
            <a:off x="3408384" y="2927710"/>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استقلاليّة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9445E50-65D5-9D62-6710-5668FE0469B7}"/>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فرح</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866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52BCB1-EAF5-4837-F2CE-E8CC22767D82}"/>
              </a:ext>
            </a:extLst>
          </p:cNvPr>
          <p:cNvSpPr/>
          <p:nvPr/>
        </p:nvSpPr>
        <p:spPr>
          <a:xfrm rot="5400000">
            <a:off x="5670042" y="694182"/>
            <a:ext cx="6486144" cy="5390388"/>
          </a:xfrm>
          <a:prstGeom prst="rect">
            <a:avLst/>
          </a:prstGeom>
          <a:solidFill>
            <a:schemeClr val="accent2">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D10CFF1-B955-5067-0F5F-38777533E42F}"/>
              </a:ext>
            </a:extLst>
          </p:cNvPr>
          <p:cNvSpPr/>
          <p:nvPr/>
        </p:nvSpPr>
        <p:spPr>
          <a:xfrm rot="5400000">
            <a:off x="35814" y="694182"/>
            <a:ext cx="6486144" cy="5390388"/>
          </a:xfrm>
          <a:prstGeom prst="rect">
            <a:avLst/>
          </a:prstGeom>
          <a:solidFill>
            <a:schemeClr val="accent4">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5126" name="Picture 6" descr="Free Universe Glass Ball photo and picture">
            <a:extLst>
              <a:ext uri="{FF2B5EF4-FFF2-40B4-BE49-F238E27FC236}">
                <a16:creationId xmlns:a16="http://schemas.microsoft.com/office/drawing/2014/main" id="{A038B5CA-0F8B-95FB-B427-721E69929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24071" y="1466841"/>
            <a:ext cx="5500243" cy="39243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ree Eggs Easter Eggs photo and picture">
            <a:extLst>
              <a:ext uri="{FF2B5EF4-FFF2-40B4-BE49-F238E27FC236}">
                <a16:creationId xmlns:a16="http://schemas.microsoft.com/office/drawing/2014/main" id="{B13E70B0-4908-E540-3FA3-E6B4936CF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7955" y="1563158"/>
            <a:ext cx="5379217" cy="3852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F05E4F-FCA6-2B57-E3CB-D3DF27824FA6}"/>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خيال</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CF43E1E-02AA-585F-48F0-9A9BD40D202B}"/>
              </a:ext>
            </a:extLst>
          </p:cNvPr>
          <p:cNvSpPr txBox="1"/>
          <p:nvPr/>
        </p:nvSpPr>
        <p:spPr>
          <a:xfrm rot="5400000">
            <a:off x="3298696" y="2891134"/>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فُكاهة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627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6E5217-18B2-E4FF-5CF3-D3FCF1F06F90}"/>
              </a:ext>
            </a:extLst>
          </p:cNvPr>
          <p:cNvSpPr/>
          <p:nvPr/>
        </p:nvSpPr>
        <p:spPr>
          <a:xfrm rot="5400000">
            <a:off x="5668520" y="694182"/>
            <a:ext cx="6486144" cy="5390388"/>
          </a:xfrm>
          <a:prstGeom prst="rect">
            <a:avLst/>
          </a:prstGeom>
          <a:solidFill>
            <a:schemeClr val="accent3">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CF419F3-C01A-B9DD-CE78-BFD91E73DF9C}"/>
              </a:ext>
            </a:extLst>
          </p:cNvPr>
          <p:cNvSpPr/>
          <p:nvPr/>
        </p:nvSpPr>
        <p:spPr>
          <a:xfrm rot="5400000">
            <a:off x="37338" y="694182"/>
            <a:ext cx="6486144" cy="5390388"/>
          </a:xfrm>
          <a:prstGeom prst="rect">
            <a:avLst/>
          </a:prstGeom>
          <a:solidFill>
            <a:schemeClr val="accent6">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Free Art Multicoloured photo and picture">
            <a:extLst>
              <a:ext uri="{FF2B5EF4-FFF2-40B4-BE49-F238E27FC236}">
                <a16:creationId xmlns:a16="http://schemas.microsoft.com/office/drawing/2014/main" id="{BE9D1D89-5387-8C8E-61F6-035B7E92D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184" y="405069"/>
            <a:ext cx="3954207" cy="58380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Heart Stone photo and picture">
            <a:extLst>
              <a:ext uri="{FF2B5EF4-FFF2-40B4-BE49-F238E27FC236}">
                <a16:creationId xmlns:a16="http://schemas.microsoft.com/office/drawing/2014/main" id="{7831F633-8F1D-E750-2174-E1543E12C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145" y="1244191"/>
            <a:ext cx="5838078" cy="4159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0C7D3D-DC4E-D848-3020-9410007F94E4}"/>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إبداع</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5FA83B1-30A0-D2E0-30E4-9BC893CF9CEF}"/>
              </a:ext>
            </a:extLst>
          </p:cNvPr>
          <p:cNvSpPr txBox="1"/>
          <p:nvPr/>
        </p:nvSpPr>
        <p:spPr>
          <a:xfrm rot="5400000">
            <a:off x="3532738"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عطاء </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137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2FC3D-1339-228B-1E27-42B9ACEC15A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0979624-2378-3D38-47A0-1126E64DFE41}"/>
              </a:ext>
            </a:extLst>
          </p:cNvPr>
          <p:cNvSpPr/>
          <p:nvPr/>
        </p:nvSpPr>
        <p:spPr>
          <a:xfrm rot="5400000">
            <a:off x="5670042" y="694182"/>
            <a:ext cx="6486144" cy="5390388"/>
          </a:xfrm>
          <a:prstGeom prst="rect">
            <a:avLst/>
          </a:prstGeom>
          <a:solidFill>
            <a:schemeClr val="accent4">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4A8F40E-7FB8-0E17-DE53-C501B55E8A50}"/>
              </a:ext>
            </a:extLst>
          </p:cNvPr>
          <p:cNvSpPr/>
          <p:nvPr/>
        </p:nvSpPr>
        <p:spPr>
          <a:xfrm rot="5400000">
            <a:off x="37338" y="694182"/>
            <a:ext cx="6486144" cy="5390388"/>
          </a:xfrm>
          <a:prstGeom prst="rect">
            <a:avLst/>
          </a:prstGeom>
          <a:solidFill>
            <a:schemeClr val="bg2">
              <a:lumMod val="9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6146" name="Picture 2" descr="Free Tape Measure Meter photo and picture">
            <a:extLst>
              <a:ext uri="{FF2B5EF4-FFF2-40B4-BE49-F238E27FC236}">
                <a16:creationId xmlns:a16="http://schemas.microsoft.com/office/drawing/2014/main" id="{4D735112-1C45-FEB8-DA0F-3ED80747A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31765" y="1485992"/>
            <a:ext cx="5976853" cy="38860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Magic Cube Patience photo and picture">
            <a:extLst>
              <a:ext uri="{FF2B5EF4-FFF2-40B4-BE49-F238E27FC236}">
                <a16:creationId xmlns:a16="http://schemas.microsoft.com/office/drawing/2014/main" id="{65296065-4359-C19C-349F-1876DCD9C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8651" y="1449037"/>
            <a:ext cx="5909801" cy="3880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9C555-E0B8-62FE-2F02-57800850B28D}"/>
              </a:ext>
            </a:extLst>
          </p:cNvPr>
          <p:cNvSpPr txBox="1"/>
          <p:nvPr/>
        </p:nvSpPr>
        <p:spPr>
          <a:xfrm rot="5400000">
            <a:off x="3269641" y="3293470"/>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صَبر</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00BB9B-0E2B-53E0-3803-065F70F41E68}"/>
              </a:ext>
            </a:extLst>
          </p:cNvPr>
          <p:cNvSpPr txBox="1"/>
          <p:nvPr/>
        </p:nvSpPr>
        <p:spPr>
          <a:xfrm rot="5400000">
            <a:off x="9102929" y="2817981"/>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دِقّة</a:t>
            </a:r>
            <a:r>
              <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98674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B8D95-471E-0B3B-C082-52B97F5A46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BE6098-0AB3-9811-E64A-C3996AD6675A}"/>
              </a:ext>
            </a:extLst>
          </p:cNvPr>
          <p:cNvSpPr/>
          <p:nvPr/>
        </p:nvSpPr>
        <p:spPr>
          <a:xfrm rot="5400000">
            <a:off x="5670042" y="694182"/>
            <a:ext cx="6486144" cy="5390388"/>
          </a:xfrm>
          <a:prstGeom prst="rect">
            <a:avLst/>
          </a:prstGeom>
          <a:solidFill>
            <a:schemeClr val="accent2">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D7279CC-CB33-1CD1-5B1B-E7A8C8416E8C}"/>
              </a:ext>
            </a:extLst>
          </p:cNvPr>
          <p:cNvSpPr/>
          <p:nvPr/>
        </p:nvSpPr>
        <p:spPr>
          <a:xfrm rot="5400000">
            <a:off x="116164" y="669043"/>
            <a:ext cx="6486144" cy="5390388"/>
          </a:xfrm>
          <a:prstGeom prst="rect">
            <a:avLst/>
          </a:prstGeom>
          <a:solidFill>
            <a:schemeClr val="bg1">
              <a:lumMod val="95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7170" name="Picture 2" descr="Free Soap Bubble Gigantic photo and picture">
            <a:extLst>
              <a:ext uri="{FF2B5EF4-FFF2-40B4-BE49-F238E27FC236}">
                <a16:creationId xmlns:a16="http://schemas.microsoft.com/office/drawing/2014/main" id="{945C948F-61AF-6E8E-E03C-ECB4CAC53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01706" y="1395803"/>
            <a:ext cx="5908038" cy="39368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Dandelion Backlighting photo and picture">
            <a:extLst>
              <a:ext uri="{FF2B5EF4-FFF2-40B4-BE49-F238E27FC236}">
                <a16:creationId xmlns:a16="http://schemas.microsoft.com/office/drawing/2014/main" id="{3BD9B794-80A5-7EA0-1E54-89390F34B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3953" y="1503720"/>
            <a:ext cx="5778513" cy="3850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4E3DC9-B1C9-CCB6-716C-0CECC389436F}"/>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رِقّة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79A19C3-4DC1-6E64-9061-B26C135D30CF}"/>
              </a:ext>
            </a:extLst>
          </p:cNvPr>
          <p:cNvSpPr txBox="1"/>
          <p:nvPr/>
        </p:nvSpPr>
        <p:spPr>
          <a:xfrm rot="5400000">
            <a:off x="3448074" y="2702158"/>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حساسي</a:t>
            </a:r>
            <a:r>
              <a:rPr lang="ar-JO"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958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ACA7E-D5B0-3370-0085-654A8027D5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D6D233-CC85-7EDF-6DDE-2662C85C5457}"/>
              </a:ext>
            </a:extLst>
          </p:cNvPr>
          <p:cNvSpPr/>
          <p:nvPr/>
        </p:nvSpPr>
        <p:spPr>
          <a:xfrm rot="5400000">
            <a:off x="5670042" y="694182"/>
            <a:ext cx="6486144" cy="5390388"/>
          </a:xfrm>
          <a:prstGeom prst="rect">
            <a:avLst/>
          </a:prstGeom>
          <a:solidFill>
            <a:schemeClr val="accent5">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3238BE7-0B38-8A1D-43A1-EAED1AC94447}"/>
              </a:ext>
            </a:extLst>
          </p:cNvPr>
          <p:cNvSpPr/>
          <p:nvPr/>
        </p:nvSpPr>
        <p:spPr>
          <a:xfrm rot="5400000">
            <a:off x="37338" y="694182"/>
            <a:ext cx="6486144" cy="5390388"/>
          </a:xfrm>
          <a:prstGeom prst="rect">
            <a:avLst/>
          </a:prstGeom>
          <a:solidFill>
            <a:schemeClr val="tx2">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8194" name="Picture 2" descr="Free Manuscript Magnify Glass photo and picture">
            <a:extLst>
              <a:ext uri="{FF2B5EF4-FFF2-40B4-BE49-F238E27FC236}">
                <a16:creationId xmlns:a16="http://schemas.microsoft.com/office/drawing/2014/main" id="{D1ECCD26-B53C-9890-317C-ABBDF3DC6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04055" y="1537953"/>
            <a:ext cx="5709663" cy="3782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0A018F-4FCF-324F-1063-4A5E903465B1}"/>
              </a:ext>
            </a:extLst>
          </p:cNvPr>
          <p:cNvSpPr txBox="1"/>
          <p:nvPr/>
        </p:nvSpPr>
        <p:spPr>
          <a:xfrm rot="5400000">
            <a:off x="9328923" y="2891134"/>
            <a:ext cx="3200396"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فُضول </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196" name="Picture 4" descr="Free Heart Love photo and picture">
            <a:extLst>
              <a:ext uri="{FF2B5EF4-FFF2-40B4-BE49-F238E27FC236}">
                <a16:creationId xmlns:a16="http://schemas.microsoft.com/office/drawing/2014/main" id="{FC693A61-9183-32F3-C5DF-FFBAC9922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39" y="1579872"/>
            <a:ext cx="5479161" cy="3928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967C47-5756-F68F-4340-175325BE6541}"/>
              </a:ext>
            </a:extLst>
          </p:cNvPr>
          <p:cNvSpPr txBox="1"/>
          <p:nvPr/>
        </p:nvSpPr>
        <p:spPr>
          <a:xfrm rot="5400000">
            <a:off x="3344923" y="2891134"/>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مُراعاة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3025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E50F-C2B7-911F-372B-DE1E0AB1A7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85CBB9-E72F-1F66-6C0B-59826AA462B4}"/>
              </a:ext>
            </a:extLst>
          </p:cNvPr>
          <p:cNvSpPr/>
          <p:nvPr/>
        </p:nvSpPr>
        <p:spPr>
          <a:xfrm rot="5400000">
            <a:off x="5670042" y="694182"/>
            <a:ext cx="6486144" cy="5390388"/>
          </a:xfrm>
          <a:prstGeom prst="rect">
            <a:avLst/>
          </a:prstGeom>
          <a:solidFill>
            <a:schemeClr val="accent6">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0AF997E-B48A-249E-DB98-C79B0995EF95}"/>
              </a:ext>
            </a:extLst>
          </p:cNvPr>
          <p:cNvSpPr/>
          <p:nvPr/>
        </p:nvSpPr>
        <p:spPr>
          <a:xfrm rot="5400000">
            <a:off x="37338" y="694182"/>
            <a:ext cx="6486144" cy="5390388"/>
          </a:xfrm>
          <a:prstGeom prst="rect">
            <a:avLst/>
          </a:prstGeom>
          <a:solidFill>
            <a:schemeClr val="accent3">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9218" name="Picture 2" descr="Free Fork Egg photo and picture">
            <a:extLst>
              <a:ext uri="{FF2B5EF4-FFF2-40B4-BE49-F238E27FC236}">
                <a16:creationId xmlns:a16="http://schemas.microsoft.com/office/drawing/2014/main" id="{E7E3BB96-CF85-8C0C-2EB2-442667394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68327" y="1526732"/>
            <a:ext cx="5838906" cy="380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76479D-C936-F508-CEF0-7D94544EE06F}"/>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أَصالة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9220" name="Picture 4" descr="Free Hammer Dish photo and picture">
            <a:extLst>
              <a:ext uri="{FF2B5EF4-FFF2-40B4-BE49-F238E27FC236}">
                <a16:creationId xmlns:a16="http://schemas.microsoft.com/office/drawing/2014/main" id="{F76B75CE-CC81-302C-5846-86EDA33CB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809" y="1538977"/>
            <a:ext cx="5679926" cy="3939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8AB946-517D-6879-1F15-06D0C15272DB}"/>
              </a:ext>
            </a:extLst>
          </p:cNvPr>
          <p:cNvSpPr txBox="1"/>
          <p:nvPr/>
        </p:nvSpPr>
        <p:spPr>
          <a:xfrm rot="5400000">
            <a:off x="3146321" y="2539601"/>
            <a:ext cx="4665468"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القُدرة على الإقناع</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9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F4B5F-1047-0AFD-E2E2-DD1137CC6C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81A43C-1A3B-9690-1423-8734FC0DC076}"/>
              </a:ext>
            </a:extLst>
          </p:cNvPr>
          <p:cNvSpPr/>
          <p:nvPr/>
        </p:nvSpPr>
        <p:spPr>
          <a:xfrm rot="5400000">
            <a:off x="5670042" y="694182"/>
            <a:ext cx="6486144" cy="5390388"/>
          </a:xfrm>
          <a:prstGeom prst="rect">
            <a:avLst/>
          </a:prstGeom>
          <a:solidFill>
            <a:schemeClr val="accent5">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58DF805-79B0-C73D-12B7-BF1BD54E2FD0}"/>
              </a:ext>
            </a:extLst>
          </p:cNvPr>
          <p:cNvSpPr/>
          <p:nvPr/>
        </p:nvSpPr>
        <p:spPr>
          <a:xfrm rot="5400000">
            <a:off x="37338" y="694182"/>
            <a:ext cx="6486144" cy="5390388"/>
          </a:xfrm>
          <a:prstGeom prst="rect">
            <a:avLst/>
          </a:prstGeom>
          <a:solidFill>
            <a:schemeClr val="tx2">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10242" name="Picture 2" descr="Free Tug-Of-War Soka Tira photo and picture">
            <a:extLst>
              <a:ext uri="{FF2B5EF4-FFF2-40B4-BE49-F238E27FC236}">
                <a16:creationId xmlns:a16="http://schemas.microsoft.com/office/drawing/2014/main" id="{219799F2-9F23-929B-59D8-75D0B1945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66740" y="1466088"/>
            <a:ext cx="5572760" cy="38465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ree Microphone Karaoke photo and picture">
            <a:extLst>
              <a:ext uri="{FF2B5EF4-FFF2-40B4-BE49-F238E27FC236}">
                <a16:creationId xmlns:a16="http://schemas.microsoft.com/office/drawing/2014/main" id="{5D00D846-7377-1144-B2B1-6A769E088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325" y="1476750"/>
            <a:ext cx="5831444" cy="3904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C213DD-09D5-0A2D-E507-E059C713C361}"/>
              </a:ext>
            </a:extLst>
          </p:cNvPr>
          <p:cNvSpPr txBox="1"/>
          <p:nvPr/>
        </p:nvSpPr>
        <p:spPr>
          <a:xfrm rot="5400000">
            <a:off x="8966495" y="2891133"/>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إيمان </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1764B75-3365-0762-9F4B-3909857DE558}"/>
              </a:ext>
            </a:extLst>
          </p:cNvPr>
          <p:cNvSpPr txBox="1"/>
          <p:nvPr/>
        </p:nvSpPr>
        <p:spPr>
          <a:xfrm rot="5400000">
            <a:off x="3438397" y="2799694"/>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موهبة</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33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F8C06D-2168-6C76-3670-4ED68F7D2D48}"/>
              </a:ext>
            </a:extLst>
          </p:cNvPr>
          <p:cNvSpPr/>
          <p:nvPr/>
        </p:nvSpPr>
        <p:spPr>
          <a:xfrm>
            <a:off x="23556" y="0"/>
            <a:ext cx="3463355" cy="6858000"/>
          </a:xfrm>
          <a:prstGeom prst="rect">
            <a:avLst/>
          </a:prstGeom>
          <a:solidFill>
            <a:schemeClr val="tx2">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 name="Title 1">
            <a:extLst>
              <a:ext uri="{FF2B5EF4-FFF2-40B4-BE49-F238E27FC236}">
                <a16:creationId xmlns:a16="http://schemas.microsoft.com/office/drawing/2014/main" id="{4AA1B062-C5C5-2866-B348-CA3C69C0A128}"/>
              </a:ext>
            </a:extLst>
          </p:cNvPr>
          <p:cNvSpPr>
            <a:spLocks noGrp="1"/>
          </p:cNvSpPr>
          <p:nvPr>
            <p:ph type="title"/>
          </p:nvPr>
        </p:nvSpPr>
        <p:spPr>
          <a:xfrm>
            <a:off x="847488" y="4431318"/>
            <a:ext cx="10515600" cy="1325563"/>
          </a:xfrm>
        </p:spPr>
        <p:txBody>
          <a:bodyPr>
            <a:normAutofit/>
          </a:bodyPr>
          <a:lstStyle/>
          <a:p>
            <a:pPr algn="ctr"/>
            <a:r>
              <a:rPr lang="ar-AE" sz="4800" b="1" kern="1200" dirty="0">
                <a:solidFill>
                  <a:srgbClr val="000000"/>
                </a:solidFill>
                <a:effectLst/>
                <a:ea typeface="+mj-ea"/>
                <a:cs typeface="Calibri" panose="020F0502020204030204" pitchFamily="34" charset="0"/>
              </a:rPr>
              <a:t>من مثلي</a:t>
            </a:r>
            <a:r>
              <a:rPr lang="he-IL" sz="4800" b="1" kern="1200" dirty="0">
                <a:solidFill>
                  <a:srgbClr val="000000"/>
                </a:solidFill>
                <a:effectLst/>
                <a:ea typeface="+mj-ea"/>
                <a:cs typeface="Calibri" panose="020F0502020204030204" pitchFamily="34" charset="0"/>
              </a:rPr>
              <a:t>?</a:t>
            </a:r>
            <a:endParaRPr lang="he-IL" sz="4800" b="1" dirty="0"/>
          </a:p>
        </p:txBody>
      </p:sp>
      <p:sp>
        <p:nvSpPr>
          <p:cNvPr id="19" name="Rectangle 18">
            <a:extLst>
              <a:ext uri="{FF2B5EF4-FFF2-40B4-BE49-F238E27FC236}">
                <a16:creationId xmlns:a16="http://schemas.microsoft.com/office/drawing/2014/main" id="{7AB6D288-BAAB-8ABD-B56D-61D7CC61ACD4}"/>
              </a:ext>
            </a:extLst>
          </p:cNvPr>
          <p:cNvSpPr/>
          <p:nvPr/>
        </p:nvSpPr>
        <p:spPr>
          <a:xfrm>
            <a:off x="11525823" y="0"/>
            <a:ext cx="666177"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4" name="Picture 2" descr="Free birds flock nature vector">
            <a:extLst>
              <a:ext uri="{FF2B5EF4-FFF2-40B4-BE49-F238E27FC236}">
                <a16:creationId xmlns:a16="http://schemas.microsoft.com/office/drawing/2014/main" id="{2474509E-4638-A96C-2638-A784180F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750" y="-50799"/>
            <a:ext cx="6364161" cy="3182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hands fingers skin vector">
            <a:extLst>
              <a:ext uri="{FF2B5EF4-FFF2-40B4-BE49-F238E27FC236}">
                <a16:creationId xmlns:a16="http://schemas.microsoft.com/office/drawing/2014/main" id="{10537E7B-51EC-FD85-9F68-AC9FBA152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887" y="1261533"/>
            <a:ext cx="8388226" cy="54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8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68B168D-1278-C823-9B7B-218D6A021821}"/>
              </a:ext>
            </a:extLst>
          </p:cNvPr>
          <p:cNvSpPr/>
          <p:nvPr/>
        </p:nvSpPr>
        <p:spPr>
          <a:xfrm>
            <a:off x="8765232" y="0"/>
            <a:ext cx="3463355" cy="6858000"/>
          </a:xfrm>
          <a:prstGeom prst="rect">
            <a:avLst/>
          </a:prstGeom>
          <a:solidFill>
            <a:schemeClr val="tx2">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algn="ctr"/>
            <a:endParaRPr lang="he-IL"/>
          </a:p>
        </p:txBody>
      </p:sp>
      <p:pic>
        <p:nvPicPr>
          <p:cNvPr id="3076" name="Picture 4" descr="Free the sun summer sun vector">
            <a:extLst>
              <a:ext uri="{FF2B5EF4-FFF2-40B4-BE49-F238E27FC236}">
                <a16:creationId xmlns:a16="http://schemas.microsoft.com/office/drawing/2014/main" id="{5281C1BB-5723-CB36-A30E-19A7D0C956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86878" y="-144865"/>
            <a:ext cx="3728217" cy="3396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FDDDF4-13ED-B605-F94B-E06C20284EDC}"/>
              </a:ext>
            </a:extLst>
          </p:cNvPr>
          <p:cNvSpPr txBox="1"/>
          <p:nvPr/>
        </p:nvSpPr>
        <p:spPr>
          <a:xfrm>
            <a:off x="677781" y="4120052"/>
            <a:ext cx="7453223"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يعودون للمدرسة ولديهم شعور بالتّداخل</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0016A51-ECC9-19D8-D8CE-FE1E4DD84C88}"/>
              </a:ext>
            </a:extLst>
          </p:cNvPr>
          <p:cNvSpPr txBox="1"/>
          <p:nvPr/>
        </p:nvSpPr>
        <p:spPr>
          <a:xfrm>
            <a:off x="-477098" y="4770820"/>
            <a:ext cx="5256362"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تعرّفوا على أشخاصٍ جُدد في الآونة الأخيرة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3C8F46B-D7A8-4559-1613-D9D107C92BAE}"/>
              </a:ext>
            </a:extLst>
          </p:cNvPr>
          <p:cNvSpPr txBox="1"/>
          <p:nvPr/>
        </p:nvSpPr>
        <p:spPr>
          <a:xfrm>
            <a:off x="6478510" y="2498750"/>
            <a:ext cx="5256362"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قاموا بالآونة الأخيرة بأمرٍ ما أشعرهم بالسّعادة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34AB7DE-CCA0-E4C7-8FE4-E668345988C7}"/>
              </a:ext>
            </a:extLst>
          </p:cNvPr>
          <p:cNvSpPr txBox="1"/>
          <p:nvPr/>
        </p:nvSpPr>
        <p:spPr>
          <a:xfrm>
            <a:off x="70325" y="2931254"/>
            <a:ext cx="8139895"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أرادوا التّعبير عن مشاعرهم ولم يعرفوا دومًا كيف يفعلون ذلك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88C17CD-8A18-2ED0-954D-4735B6B204A5}"/>
              </a:ext>
            </a:extLst>
          </p:cNvPr>
          <p:cNvSpPr txBox="1"/>
          <p:nvPr/>
        </p:nvSpPr>
        <p:spPr>
          <a:xfrm>
            <a:off x="4088692" y="3518412"/>
            <a:ext cx="6227756"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استعانوا بشخصٍ ما في الآونة الأخيرة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D02E99B-EC01-FDD2-AC13-02B66B350CFD}"/>
              </a:ext>
            </a:extLst>
          </p:cNvPr>
          <p:cNvSpPr txBox="1"/>
          <p:nvPr/>
        </p:nvSpPr>
        <p:spPr>
          <a:xfrm>
            <a:off x="2939970" y="818594"/>
            <a:ext cx="6227179"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رقصوا على أَنغام أُغنية يُحبّونها</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2D010C3-ACE0-A25F-F193-CB056F93EACB}"/>
              </a:ext>
            </a:extLst>
          </p:cNvPr>
          <p:cNvSpPr txBox="1"/>
          <p:nvPr/>
        </p:nvSpPr>
        <p:spPr>
          <a:xfrm>
            <a:off x="3367100" y="1743506"/>
            <a:ext cx="5256362"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اشتاقوا لأصدقاءٍ لم يرونهم منذُ </a:t>
            </a:r>
            <a:r>
              <a:rPr lang="ar-JO"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مدّة</a:t>
            </a:r>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D077D4D-AD7B-4402-C1ED-1D8D5E33547C}"/>
              </a:ext>
            </a:extLst>
          </p:cNvPr>
          <p:cNvSpPr txBox="1"/>
          <p:nvPr/>
        </p:nvSpPr>
        <p:spPr>
          <a:xfrm>
            <a:off x="3612765" y="5372460"/>
            <a:ext cx="4844737"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تُخالجهم مشاعر مختلفة في آنٍ واحد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B86F174-7EC1-D753-6E0B-4FE92A44DA4B}"/>
              </a:ext>
            </a:extLst>
          </p:cNvPr>
          <p:cNvSpPr txBox="1"/>
          <p:nvPr/>
        </p:nvSpPr>
        <p:spPr>
          <a:xfrm>
            <a:off x="70325" y="5764978"/>
            <a:ext cx="3657197" cy="461665"/>
          </a:xfrm>
          <a:prstGeom prst="rect">
            <a:avLst/>
          </a:prstGeom>
          <a:noFill/>
        </p:spPr>
        <p:txBody>
          <a:bodyPr wrap="square" rtlCol="1">
            <a:spAutoFit/>
          </a:bodyPr>
          <a:lstStyle/>
          <a:p>
            <a:pPr algn="r" rtl="1"/>
            <a:r>
              <a:rPr lang="ar-AE"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عانقوا أحدهم</a:t>
            </a:r>
            <a:r>
              <a:rPr lang="ar-JO"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lang="he-IL" sz="24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Free birds flock nature vector">
            <a:extLst>
              <a:ext uri="{FF2B5EF4-FFF2-40B4-BE49-F238E27FC236}">
                <a16:creationId xmlns:a16="http://schemas.microsoft.com/office/drawing/2014/main" id="{06DBAF45-17CC-AAF0-D1E2-D5CD74265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2738" y="3817977"/>
            <a:ext cx="4502899" cy="300679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B89B7BB-C8D5-9D8F-9237-ACC2802C0A47}"/>
              </a:ext>
            </a:extLst>
          </p:cNvPr>
          <p:cNvSpPr txBox="1">
            <a:spLocks/>
          </p:cNvSpPr>
          <p:nvPr/>
        </p:nvSpPr>
        <p:spPr>
          <a:xfrm>
            <a:off x="8449222" y="188840"/>
            <a:ext cx="4036568" cy="13255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ar-AE" sz="73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من مثلي؟ </a:t>
            </a:r>
            <a:endParaRPr lang="he-IL" dirty="0"/>
          </a:p>
        </p:txBody>
      </p:sp>
      <p:sp>
        <p:nvSpPr>
          <p:cNvPr id="17" name="TextBox 16">
            <a:extLst>
              <a:ext uri="{FF2B5EF4-FFF2-40B4-BE49-F238E27FC236}">
                <a16:creationId xmlns:a16="http://schemas.microsoft.com/office/drawing/2014/main" id="{F84740C8-5761-B521-BFAB-B665561663ED}"/>
              </a:ext>
            </a:extLst>
          </p:cNvPr>
          <p:cNvSpPr txBox="1"/>
          <p:nvPr/>
        </p:nvSpPr>
        <p:spPr>
          <a:xfrm>
            <a:off x="1402080" y="6327648"/>
            <a:ext cx="8680705" cy="461665"/>
          </a:xfrm>
          <a:prstGeom prst="rect">
            <a:avLst/>
          </a:prstGeom>
          <a:noFill/>
        </p:spPr>
        <p:txBody>
          <a:bodyPr wrap="square" rtlCol="1">
            <a:spAutoFit/>
          </a:bodyPr>
          <a:lstStyle/>
          <a:p>
            <a:pPr algn="r" rtl="1"/>
            <a:r>
              <a:rPr lang="ar-AE" sz="2400" b="1" dirty="0">
                <a:latin typeface="Calibri" panose="020F0502020204030204" pitchFamily="34" charset="0"/>
                <a:ea typeface="Calibri" panose="020F0502020204030204" pitchFamily="34" charset="0"/>
                <a:cs typeface="Calibri" panose="020F0502020204030204" pitchFamily="34" charset="0"/>
              </a:rPr>
              <a:t>يرغبون بشكر شخصٍ ما على أمرٍ ما قام به</a:t>
            </a:r>
            <a:endParaRPr lang="he-IL" sz="2400" b="1" strike="sngStrik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32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B180D0-5FCF-0933-4D69-42479C11FCFC}"/>
              </a:ext>
            </a:extLst>
          </p:cNvPr>
          <p:cNvSpPr/>
          <p:nvPr/>
        </p:nvSpPr>
        <p:spPr>
          <a:xfrm>
            <a:off x="4852416" y="0"/>
            <a:ext cx="7339584"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647D2D17-430A-C412-36EE-65AE82279458}"/>
              </a:ext>
            </a:extLst>
          </p:cNvPr>
          <p:cNvSpPr txBox="1"/>
          <p:nvPr/>
        </p:nvSpPr>
        <p:spPr>
          <a:xfrm>
            <a:off x="6303264" y="0"/>
            <a:ext cx="5779008" cy="5352234"/>
          </a:xfrm>
          <a:prstGeom prst="rect">
            <a:avLst/>
          </a:prstGeom>
          <a:noFill/>
        </p:spPr>
        <p:txBody>
          <a:bodyPr wrap="square" rtlCol="1">
            <a:spAutoFit/>
          </a:bodyPr>
          <a:lstStyle/>
          <a:p>
            <a:pPr algn="ctr" rtl="1">
              <a:lnSpc>
                <a:spcPct val="150000"/>
              </a:lnSpc>
            </a:pPr>
            <a:r>
              <a:rPr lang="ar-AE" sz="72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"قوّة اللُّحمة" </a:t>
            </a:r>
          </a:p>
          <a:p>
            <a:pPr algn="ctr" rtl="1">
              <a:lnSpc>
                <a:spcPct val="150000"/>
              </a:lnSpc>
            </a:pPr>
            <a:r>
              <a:rPr lang="ar-AE" sz="4000" dirty="0">
                <a:latin typeface="Calibri" panose="020F0502020204030204" pitchFamily="34" charset="0"/>
                <a:ea typeface="Calibri" panose="020F0502020204030204" pitchFamily="34" charset="0"/>
                <a:cs typeface="Calibri" panose="020F0502020204030204" pitchFamily="34" charset="0"/>
              </a:rPr>
              <a:t>القدرة على تقبّل المساعدة</a:t>
            </a:r>
          </a:p>
          <a:p>
            <a:pPr algn="ctr" rtl="1">
              <a:lnSpc>
                <a:spcPct val="150000"/>
              </a:lnSpc>
            </a:pPr>
            <a:r>
              <a:rPr lang="ar-AE" sz="4000" dirty="0">
                <a:latin typeface="Calibri" panose="020F0502020204030204" pitchFamily="34" charset="0"/>
                <a:ea typeface="Calibri" panose="020F0502020204030204" pitchFamily="34" charset="0"/>
                <a:cs typeface="Calibri" panose="020F0502020204030204" pitchFamily="34" charset="0"/>
              </a:rPr>
              <a:t>ومشاركة أشخاص نعتمد عليهم بالأحداث والتّحديات المختلفة الّتي نُواجهها. </a:t>
            </a:r>
            <a:endParaRPr lang="he-IL" sz="3200" dirty="0">
              <a:latin typeface="Calibri" panose="020F0502020204030204" pitchFamily="34" charset="0"/>
              <a:ea typeface="Calibri" panose="020F0502020204030204" pitchFamily="34" charset="0"/>
              <a:cs typeface="Calibri" panose="020F0502020204030204" pitchFamily="34" charset="0"/>
            </a:endParaRPr>
          </a:p>
        </p:txBody>
      </p:sp>
      <p:pic>
        <p:nvPicPr>
          <p:cNvPr id="4" name="team_-_106038 (540p)">
            <a:hlinkClick r:id="" action="ppaction://media"/>
            <a:extLst>
              <a:ext uri="{FF2B5EF4-FFF2-40B4-BE49-F238E27FC236}">
                <a16:creationId xmlns:a16="http://schemas.microsoft.com/office/drawing/2014/main" id="{75B54B3A-78AC-CEAA-3335-2D840A51074C}"/>
              </a:ext>
            </a:extLst>
          </p:cNvPr>
          <p:cNvPicPr>
            <a:picLocks noChangeAspect="1"/>
          </p:cNvPicPr>
          <p:nvPr>
            <a:videoFile r:link="rId2"/>
            <p:extLst>
              <p:ext uri="{DAA4B4D4-6D71-4841-9C94-3DE7FCFB9230}">
                <p14:media xmlns:p14="http://schemas.microsoft.com/office/powerpoint/2010/main" r:embed="rId1"/>
              </p:ext>
            </p:extLst>
          </p:nvPr>
        </p:nvPicPr>
        <p:blipFill>
          <a:blip r:embed="rId7">
            <a:duotone>
              <a:schemeClr val="accent5">
                <a:shade val="45000"/>
                <a:satMod val="135000"/>
              </a:schemeClr>
              <a:prstClr val="white"/>
            </a:duotone>
          </a:blip>
          <a:stretch>
            <a:fillRect/>
          </a:stretch>
        </p:blipFill>
        <p:spPr>
          <a:xfrm>
            <a:off x="-85343" y="0"/>
            <a:ext cx="5974080" cy="7027926"/>
          </a:xfrm>
          <a:prstGeom prst="rect">
            <a:avLst/>
          </a:prstGeom>
        </p:spPr>
      </p:pic>
      <p:pic>
        <p:nvPicPr>
          <p:cNvPr id="6" name="lovex27s-serenade-valentines-day-188266">
            <a:hlinkClick r:id="" action="ppaction://media"/>
            <a:extLst>
              <a:ext uri="{FF2B5EF4-FFF2-40B4-BE49-F238E27FC236}">
                <a16:creationId xmlns:a16="http://schemas.microsoft.com/office/drawing/2014/main" id="{190A2EF5-96EB-9716-472E-B7350A40F0B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60608" y="6248400"/>
            <a:ext cx="609600" cy="609600"/>
          </a:xfrm>
          <a:prstGeom prst="rect">
            <a:avLst/>
          </a:prstGeom>
        </p:spPr>
      </p:pic>
      <p:pic>
        <p:nvPicPr>
          <p:cNvPr id="1026" name="Picture 2" descr="Free cooperate collaborate teamwork illustration">
            <a:extLst>
              <a:ext uri="{FF2B5EF4-FFF2-40B4-BE49-F238E27FC236}">
                <a16:creationId xmlns:a16="http://schemas.microsoft.com/office/drawing/2014/main" id="{01B0170B-2ABC-3E64-08EF-29533E2F8E0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430584" y="5458172"/>
            <a:ext cx="1816280" cy="140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3" fill="hold"/>
                                        <p:tgtEl>
                                          <p:spTgt spid="6"/>
                                        </p:tgtEl>
                                      </p:cBhvr>
                                    </p:cmd>
                                  </p:childTnLst>
                                </p:cTn>
                              </p:par>
                            </p:childTnLst>
                          </p:cTn>
                        </p:par>
                        <p:par>
                          <p:cTn id="7" fill="hold">
                            <p:stCondLst>
                              <p:cond delay="193933"/>
                            </p:stCondLst>
                            <p:childTnLst>
                              <p:par>
                                <p:cTn id="8" presetID="1" presetClass="mediacall" presetSubtype="0" fill="hold" nodeType="afterEffect">
                                  <p:stCondLst>
                                    <p:cond delay="0"/>
                                  </p:stCondLst>
                                  <p:childTnLst>
                                    <p:cmd type="call" cmd="playFrom(0.0)">
                                      <p:cBhvr>
                                        <p:cTn id="9" dur="12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6"/>
                </p:tgtEl>
              </p:cMediaNode>
            </p:audio>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EAE81-4145-B923-D7FB-DBF531719067}"/>
            </a:ext>
          </a:extLst>
        </p:cNvPr>
        <p:cNvGrpSpPr/>
        <p:nvPr/>
      </p:nvGrpSpPr>
      <p:grpSpPr>
        <a:xfrm>
          <a:off x="0" y="0"/>
          <a:ext cx="0" cy="0"/>
          <a:chOff x="0" y="0"/>
          <a:chExt cx="0" cy="0"/>
        </a:xfrm>
      </p:grpSpPr>
      <p:pic>
        <p:nvPicPr>
          <p:cNvPr id="2050" name="Picture 2" descr="Free sun nature sunny illustration">
            <a:extLst>
              <a:ext uri="{FF2B5EF4-FFF2-40B4-BE49-F238E27FC236}">
                <a16:creationId xmlns:a16="http://schemas.microsoft.com/office/drawing/2014/main" id="{2A97B6A7-777B-627C-E9C7-9AF5EBA7C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043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9CDD5C-D61E-21C5-8BB3-8F983BAD8586}"/>
              </a:ext>
            </a:extLst>
          </p:cNvPr>
          <p:cNvSpPr txBox="1">
            <a:spLocks/>
          </p:cNvSpPr>
          <p:nvPr/>
        </p:nvSpPr>
        <p:spPr>
          <a:xfrm>
            <a:off x="9065260" y="155880"/>
            <a:ext cx="2730377" cy="16828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00000"/>
              </a:lnSpc>
            </a:pPr>
            <a:r>
              <a:rPr lang="ar-AE" sz="32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لِما برأيكم في اللّحمة قوّة؟ </a:t>
            </a:r>
            <a:endParaRPr lang="he-IL" sz="3200" dirty="0">
              <a:solidFill>
                <a:schemeClr val="accent1">
                  <a:lumMod val="50000"/>
                </a:schemeClr>
              </a:solidFill>
            </a:endParaRPr>
          </a:p>
        </p:txBody>
      </p:sp>
      <p:sp>
        <p:nvSpPr>
          <p:cNvPr id="3" name="TextBox 2">
            <a:extLst>
              <a:ext uri="{FF2B5EF4-FFF2-40B4-BE49-F238E27FC236}">
                <a16:creationId xmlns:a16="http://schemas.microsoft.com/office/drawing/2014/main" id="{7709C266-36BB-FE64-27AD-1B14B458C4A6}"/>
              </a:ext>
            </a:extLst>
          </p:cNvPr>
          <p:cNvSpPr txBox="1"/>
          <p:nvPr/>
        </p:nvSpPr>
        <p:spPr>
          <a:xfrm rot="21424496">
            <a:off x="2736274" y="1165964"/>
            <a:ext cx="6620256" cy="400110"/>
          </a:xfrm>
          <a:prstGeom prst="rect">
            <a:avLst/>
          </a:prstGeom>
          <a:noFill/>
        </p:spPr>
        <p:txBody>
          <a:bodyPr wrap="square" rtlCol="1">
            <a:spAutoFit/>
          </a:bodyPr>
          <a:lstStyle/>
          <a:p>
            <a:r>
              <a:rPr lang="ar-AE"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عندما نكون معًا أشعر بالأمان، سيكون هناك دائمًا أحدٌ ما ليساعدني...  </a:t>
            </a:r>
            <a:endParaRPr lang="he-IL"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14921CD-E531-5947-6BE2-03B6ADE4B8A8}"/>
              </a:ext>
            </a:extLst>
          </p:cNvPr>
          <p:cNvSpPr txBox="1"/>
          <p:nvPr/>
        </p:nvSpPr>
        <p:spPr>
          <a:xfrm rot="20435479">
            <a:off x="4044497" y="2190688"/>
            <a:ext cx="5279154" cy="707886"/>
          </a:xfrm>
          <a:prstGeom prst="rect">
            <a:avLst/>
          </a:prstGeom>
          <a:noFill/>
        </p:spPr>
        <p:txBody>
          <a:bodyPr wrap="square" rtlCol="1">
            <a:spAutoFit/>
          </a:bodyPr>
          <a:lstStyle/>
          <a:p>
            <a:endParaRPr lang="he-IL"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ar-AE"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أشعر بالانتماء، وبأنّي جزء من كيانٍ يمنحُني وأمنحهُ...  </a:t>
            </a:r>
            <a:endParaRPr lang="he-IL"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Free sun nature rising vector">
            <a:extLst>
              <a:ext uri="{FF2B5EF4-FFF2-40B4-BE49-F238E27FC236}">
                <a16:creationId xmlns:a16="http://schemas.microsoft.com/office/drawing/2014/main" id="{DA006C6F-B50B-35ED-DFCC-795FD76E2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794077"/>
            <a:ext cx="5886108" cy="32189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3FA52-F26D-948F-0598-01844CB8559B}"/>
              </a:ext>
            </a:extLst>
          </p:cNvPr>
          <p:cNvSpPr txBox="1"/>
          <p:nvPr/>
        </p:nvSpPr>
        <p:spPr>
          <a:xfrm>
            <a:off x="1232143" y="5678604"/>
            <a:ext cx="3224110" cy="967957"/>
          </a:xfrm>
          <a:prstGeom prst="rect">
            <a:avLst/>
          </a:prstGeom>
          <a:noFill/>
        </p:spPr>
        <p:txBody>
          <a:bodyPr wrap="square" rtlCol="1">
            <a:spAutoFit/>
          </a:bodyPr>
          <a:lstStyle/>
          <a:p>
            <a:pPr algn="ctr" rtl="1">
              <a:lnSpc>
                <a:spcPct val="150000"/>
              </a:lnSpc>
            </a:pPr>
            <a:r>
              <a:rPr lang="ar-AE" sz="2000" dirty="0">
                <a:latin typeface="Calibri" panose="020F0502020204030204" pitchFamily="34" charset="0"/>
                <a:ea typeface="Calibri" panose="020F0502020204030204" pitchFamily="34" charset="0"/>
                <a:cs typeface="Calibri" panose="020F0502020204030204" pitchFamily="34" charset="0"/>
              </a:rPr>
              <a:t>ماذا تُثيرُ لديكم شمس "اللُّحمة" النّاتجة عن إجاباتكم المختلفة؟ </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5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Hands Friendship photo and picture">
            <a:extLst>
              <a:ext uri="{FF2B5EF4-FFF2-40B4-BE49-F238E27FC236}">
                <a16:creationId xmlns:a16="http://schemas.microsoft.com/office/drawing/2014/main" id="{CCAC2E20-48AB-54CF-758B-A19797FCD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EDD77B2-5620-2A54-1B86-9402F8D31BBA}"/>
              </a:ext>
            </a:extLst>
          </p:cNvPr>
          <p:cNvSpPr/>
          <p:nvPr/>
        </p:nvSpPr>
        <p:spPr>
          <a:xfrm>
            <a:off x="207262" y="5442311"/>
            <a:ext cx="11777473" cy="923330"/>
          </a:xfrm>
          <a:prstGeom prst="rect">
            <a:avLst/>
          </a:prstGeom>
          <a:solidFill>
            <a:schemeClr val="accent4">
              <a:lumMod val="40000"/>
              <a:lumOff val="60000"/>
            </a:schemeClr>
          </a:solidFill>
        </p:spPr>
        <p:txBody>
          <a:bodyPr wrap="square" lIns="91440" tIns="45720" rIns="91440" bIns="45720">
            <a:spAutoFit/>
          </a:bodyPr>
          <a:lstStyle/>
          <a:p>
            <a:pPr algn="ctr"/>
            <a:r>
              <a:rPr lang="ar-AE" sz="5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"القوّة في اللّحمة"</a:t>
            </a:r>
            <a:r>
              <a:rPr lang="he-IL"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ar-AE"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ما الّذي أُحضرهُ معي للصف</a:t>
            </a:r>
            <a:r>
              <a:rPr lang="ar-JO"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t>
            </a:r>
            <a:r>
              <a:rPr lang="ar-AE" sz="5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endParaRPr lang="en-US"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421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38926D-309C-44EB-06AE-F501E3B654E2}"/>
              </a:ext>
            </a:extLst>
          </p:cNvPr>
          <p:cNvSpPr/>
          <p:nvPr/>
        </p:nvSpPr>
        <p:spPr>
          <a:xfrm>
            <a:off x="23556" y="0"/>
            <a:ext cx="12168443" cy="6858000"/>
          </a:xfrm>
          <a:prstGeom prst="rect">
            <a:avLst/>
          </a:prstGeom>
          <a:solidFill>
            <a:schemeClr val="tx2">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9BFAC16-1B93-D10E-CF9D-6504DCB9BBE9}"/>
              </a:ext>
            </a:extLst>
          </p:cNvPr>
          <p:cNvSpPr/>
          <p:nvPr/>
        </p:nvSpPr>
        <p:spPr>
          <a:xfrm>
            <a:off x="700625" y="422910"/>
            <a:ext cx="10814304" cy="60121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 name="Online Media 3" title="Together, a short film">
            <a:hlinkClick r:id="" action="ppaction://media"/>
            <a:extLst>
              <a:ext uri="{FF2B5EF4-FFF2-40B4-BE49-F238E27FC236}">
                <a16:creationId xmlns:a16="http://schemas.microsoft.com/office/drawing/2014/main" id="{90BC2D29-3EB6-6FA4-BD0D-0B2A1D5080F4}"/>
              </a:ext>
            </a:extLst>
          </p:cNvPr>
          <p:cNvPicPr>
            <a:picLocks noRot="1" noChangeAspect="1"/>
          </p:cNvPicPr>
          <p:nvPr>
            <a:videoFile r:link="rId1"/>
          </p:nvPr>
        </p:nvPicPr>
        <p:blipFill>
          <a:blip r:embed="rId4"/>
          <a:stretch>
            <a:fillRect/>
          </a:stretch>
        </p:blipFill>
        <p:spPr>
          <a:xfrm>
            <a:off x="700625" y="422910"/>
            <a:ext cx="6854779" cy="5845266"/>
          </a:xfrm>
          <a:prstGeom prst="rect">
            <a:avLst/>
          </a:prstGeom>
          <a:ln>
            <a:noFill/>
          </a:ln>
          <a:effectLst>
            <a:softEdge rad="112500"/>
          </a:effectLst>
        </p:spPr>
      </p:pic>
      <p:sp>
        <p:nvSpPr>
          <p:cNvPr id="6" name="Rectangle 5">
            <a:extLst>
              <a:ext uri="{FF2B5EF4-FFF2-40B4-BE49-F238E27FC236}">
                <a16:creationId xmlns:a16="http://schemas.microsoft.com/office/drawing/2014/main" id="{0D92F8D9-D176-99C7-8380-5BDD7AFA29A3}"/>
              </a:ext>
            </a:extLst>
          </p:cNvPr>
          <p:cNvSpPr/>
          <p:nvPr/>
        </p:nvSpPr>
        <p:spPr>
          <a:xfrm>
            <a:off x="7755256" y="2071945"/>
            <a:ext cx="3467616" cy="1945469"/>
          </a:xfrm>
          <a:prstGeom prst="rect">
            <a:avLst/>
          </a:prstGeom>
          <a:noFill/>
        </p:spPr>
        <p:txBody>
          <a:bodyPr wrap="none" lIns="91440" tIns="45720" rIns="91440" bIns="45720">
            <a:spAutoFit/>
          </a:bodyPr>
          <a:lstStyle/>
          <a:p>
            <a:pPr algn="ctr">
              <a:lnSpc>
                <a:spcPct val="150000"/>
              </a:lnSpc>
            </a:pPr>
            <a:r>
              <a:rPr lang="ar-AE" sz="4800" b="1"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القوّة في اللُّحمة </a:t>
            </a:r>
            <a:endParaRPr lang="he-IL" sz="4800" b="1" cap="none" spc="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a:p>
            <a:pPr algn="ctr">
              <a:lnSpc>
                <a:spcPct val="150000"/>
              </a:lnSpc>
            </a:pPr>
            <a:r>
              <a:rPr lang="ar-AE" sz="3600" b="1" cap="none" spc="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فيلم قصير لل</a:t>
            </a:r>
            <a:r>
              <a:rPr lang="ar-AE" sz="3600" b="1"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خاتمة </a:t>
            </a:r>
            <a:endParaRPr lang="en-US" sz="3600" b="1" cap="none" spc="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5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AA1ED-BA34-EF2E-122E-8B2229E1EA3F}"/>
              </a:ext>
            </a:extLst>
          </p:cNvPr>
          <p:cNvSpPr/>
          <p:nvPr/>
        </p:nvSpPr>
        <p:spPr>
          <a:xfrm>
            <a:off x="0" y="1225296"/>
            <a:ext cx="12192000" cy="1267968"/>
          </a:xfrm>
          <a:prstGeom prst="rect">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algn="ct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0B967B8-5F55-06FF-F5CB-F93A9FD64662}"/>
              </a:ext>
            </a:extLst>
          </p:cNvPr>
          <p:cNvSpPr/>
          <p:nvPr/>
        </p:nvSpPr>
        <p:spPr>
          <a:xfrm>
            <a:off x="0" y="3139440"/>
            <a:ext cx="12192000" cy="1267968"/>
          </a:xfrm>
          <a:prstGeom prst="rect">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algn="ct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243644C-4FCE-CDC1-ACFA-06ED397533A0}"/>
              </a:ext>
            </a:extLst>
          </p:cNvPr>
          <p:cNvSpPr/>
          <p:nvPr/>
        </p:nvSpPr>
        <p:spPr>
          <a:xfrm>
            <a:off x="0" y="5053584"/>
            <a:ext cx="12192000" cy="1267968"/>
          </a:xfrm>
          <a:prstGeom prst="rect">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1" anchor="ctr"/>
          <a:lstStyle/>
          <a:p>
            <a:pPr algn="ct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DE12AFA-6111-2E57-E43C-8B9CA16B5CD5}"/>
              </a:ext>
            </a:extLst>
          </p:cNvPr>
          <p:cNvSpPr txBox="1"/>
          <p:nvPr/>
        </p:nvSpPr>
        <p:spPr>
          <a:xfrm>
            <a:off x="0" y="2097024"/>
            <a:ext cx="12192000" cy="400110"/>
          </a:xfrm>
          <a:prstGeom prst="rect">
            <a:avLst/>
          </a:prstGeom>
          <a:noFill/>
        </p:spPr>
        <p:txBody>
          <a:bodyPr wrap="square" rtlCol="1">
            <a:spAutoFit/>
          </a:bodyPr>
          <a:lstStyle/>
          <a:p>
            <a:pPr algn="r" rtl="1"/>
            <a:r>
              <a:rPr lang="ar-AE" sz="2000" dirty="0">
                <a:latin typeface="Calibri" panose="020F0502020204030204" pitchFamily="34" charset="0"/>
                <a:ea typeface="Calibri" panose="020F0502020204030204" pitchFamily="34" charset="0"/>
                <a:cs typeface="Calibri" panose="020F0502020204030204" pitchFamily="34" charset="0"/>
              </a:rPr>
              <a:t>الاسم</a:t>
            </a:r>
            <a:r>
              <a:rPr lang="he-IL" sz="2000" dirty="0">
                <a:latin typeface="Calibri" panose="020F0502020204030204" pitchFamily="34" charset="0"/>
                <a:ea typeface="Calibri" panose="020F0502020204030204" pitchFamily="34" charset="0"/>
                <a:cs typeface="Calibri" panose="020F0502020204030204" pitchFamily="34" charset="0"/>
              </a:rPr>
              <a:t>: ______________ </a:t>
            </a:r>
            <a:r>
              <a:rPr lang="ar-AE" sz="2000" dirty="0">
                <a:latin typeface="Calibri" panose="020F0502020204030204" pitchFamily="34" charset="0"/>
                <a:ea typeface="Calibri" panose="020F0502020204030204" pitchFamily="34" charset="0"/>
                <a:cs typeface="Calibri" panose="020F0502020204030204" pitchFamily="34" charset="0"/>
              </a:rPr>
              <a:t>القوّة الّتي أُحضرها معي</a:t>
            </a:r>
            <a:r>
              <a:rPr lang="he-IL" sz="2000" dirty="0">
                <a:latin typeface="Calibri" panose="020F0502020204030204" pitchFamily="34" charset="0"/>
                <a:ea typeface="Calibri" panose="020F0502020204030204" pitchFamily="34" charset="0"/>
                <a:cs typeface="Calibri" panose="020F0502020204030204" pitchFamily="34" charset="0"/>
              </a:rPr>
              <a:t>______________</a:t>
            </a:r>
            <a:r>
              <a:rPr lang="ar-AE" sz="2000" dirty="0">
                <a:latin typeface="Calibri" panose="020F0502020204030204" pitchFamily="34" charset="0"/>
                <a:ea typeface="Calibri" panose="020F0502020204030204" pitchFamily="34" charset="0"/>
                <a:cs typeface="Calibri" panose="020F0502020204030204" pitchFamily="34" charset="0"/>
              </a:rPr>
              <a:t>لأنّي </a:t>
            </a:r>
            <a:r>
              <a:rPr lang="he-IL" sz="2000" dirty="0">
                <a:latin typeface="Calibri" panose="020F0502020204030204" pitchFamily="34" charset="0"/>
                <a:ea typeface="Calibri" panose="020F0502020204030204" pitchFamily="34" charset="0"/>
                <a:cs typeface="Calibri" panose="020F0502020204030204" pitchFamily="34" charset="0"/>
              </a:rPr>
              <a:t>____________________________________</a:t>
            </a:r>
          </a:p>
        </p:txBody>
      </p:sp>
      <p:sp>
        <p:nvSpPr>
          <p:cNvPr id="8" name="TextBox 7">
            <a:extLst>
              <a:ext uri="{FF2B5EF4-FFF2-40B4-BE49-F238E27FC236}">
                <a16:creationId xmlns:a16="http://schemas.microsoft.com/office/drawing/2014/main" id="{EEE27354-4858-3D93-3B70-E5977A785895}"/>
              </a:ext>
            </a:extLst>
          </p:cNvPr>
          <p:cNvSpPr txBox="1"/>
          <p:nvPr/>
        </p:nvSpPr>
        <p:spPr>
          <a:xfrm>
            <a:off x="0" y="3995405"/>
            <a:ext cx="12192000" cy="400110"/>
          </a:xfrm>
          <a:prstGeom prst="rect">
            <a:avLst/>
          </a:prstGeom>
          <a:noFill/>
        </p:spPr>
        <p:txBody>
          <a:bodyPr wrap="square" rtlCol="1">
            <a:spAutoFit/>
          </a:bodyPr>
          <a:lstStyle/>
          <a:p>
            <a:pPr algn="r" rtl="1"/>
            <a:r>
              <a:rPr lang="ar-AE" sz="2000" dirty="0">
                <a:latin typeface="Calibri" panose="020F0502020204030204" pitchFamily="34" charset="0"/>
                <a:ea typeface="Calibri" panose="020F0502020204030204" pitchFamily="34" charset="0"/>
                <a:cs typeface="Calibri" panose="020F0502020204030204" pitchFamily="34" charset="0"/>
              </a:rPr>
              <a:t>الاسم</a:t>
            </a:r>
            <a:r>
              <a:rPr lang="he-IL" sz="2000" dirty="0">
                <a:latin typeface="Calibri" panose="020F0502020204030204" pitchFamily="34" charset="0"/>
                <a:ea typeface="Calibri" panose="020F0502020204030204" pitchFamily="34" charset="0"/>
                <a:cs typeface="Calibri" panose="020F0502020204030204" pitchFamily="34" charset="0"/>
              </a:rPr>
              <a:t>: ______________ </a:t>
            </a:r>
            <a:r>
              <a:rPr lang="ar-AE" sz="2000" dirty="0">
                <a:latin typeface="Calibri" panose="020F0502020204030204" pitchFamily="34" charset="0"/>
                <a:ea typeface="Calibri" panose="020F0502020204030204" pitchFamily="34" charset="0"/>
                <a:cs typeface="Calibri" panose="020F0502020204030204" pitchFamily="34" charset="0"/>
              </a:rPr>
              <a:t>القوّة الّتي أُحضرها معي</a:t>
            </a:r>
            <a:r>
              <a:rPr lang="he-IL" sz="2000" dirty="0">
                <a:latin typeface="Calibri" panose="020F0502020204030204" pitchFamily="34" charset="0"/>
                <a:ea typeface="Calibri" panose="020F0502020204030204" pitchFamily="34" charset="0"/>
                <a:cs typeface="Calibri" panose="020F0502020204030204" pitchFamily="34" charset="0"/>
              </a:rPr>
              <a:t>______________</a:t>
            </a:r>
            <a:r>
              <a:rPr lang="ar-AE" sz="2000" dirty="0">
                <a:latin typeface="Calibri" panose="020F0502020204030204" pitchFamily="34" charset="0"/>
                <a:ea typeface="Calibri" panose="020F0502020204030204" pitchFamily="34" charset="0"/>
                <a:cs typeface="Calibri" panose="020F0502020204030204" pitchFamily="34" charset="0"/>
              </a:rPr>
              <a:t>لأنّي </a:t>
            </a:r>
            <a:r>
              <a:rPr lang="he-IL" sz="2000" dirty="0">
                <a:latin typeface="Calibri" panose="020F0502020204030204" pitchFamily="34" charset="0"/>
                <a:ea typeface="Calibri" panose="020F0502020204030204" pitchFamily="34" charset="0"/>
                <a:cs typeface="Calibri" panose="020F0502020204030204" pitchFamily="34" charset="0"/>
              </a:rPr>
              <a:t>____________________________________</a:t>
            </a:r>
          </a:p>
        </p:txBody>
      </p:sp>
      <p:sp>
        <p:nvSpPr>
          <p:cNvPr id="9" name="TextBox 8">
            <a:extLst>
              <a:ext uri="{FF2B5EF4-FFF2-40B4-BE49-F238E27FC236}">
                <a16:creationId xmlns:a16="http://schemas.microsoft.com/office/drawing/2014/main" id="{196FDFD8-72AB-F3D3-E8B9-6C7CB908FBCA}"/>
              </a:ext>
            </a:extLst>
          </p:cNvPr>
          <p:cNvSpPr txBox="1"/>
          <p:nvPr/>
        </p:nvSpPr>
        <p:spPr>
          <a:xfrm>
            <a:off x="0" y="5952220"/>
            <a:ext cx="12192000" cy="400110"/>
          </a:xfrm>
          <a:prstGeom prst="rect">
            <a:avLst/>
          </a:prstGeom>
          <a:noFill/>
        </p:spPr>
        <p:txBody>
          <a:bodyPr wrap="square" rtlCol="1">
            <a:spAutoFit/>
          </a:bodyPr>
          <a:lstStyle/>
          <a:p>
            <a:pPr algn="r" rtl="1"/>
            <a:r>
              <a:rPr lang="ar-AE" sz="2000" dirty="0">
                <a:latin typeface="Calibri" panose="020F0502020204030204" pitchFamily="34" charset="0"/>
                <a:ea typeface="Calibri" panose="020F0502020204030204" pitchFamily="34" charset="0"/>
                <a:cs typeface="Calibri" panose="020F0502020204030204" pitchFamily="34" charset="0"/>
              </a:rPr>
              <a:t>الاسم</a:t>
            </a:r>
            <a:r>
              <a:rPr lang="he-IL" sz="2000" dirty="0">
                <a:latin typeface="Calibri" panose="020F0502020204030204" pitchFamily="34" charset="0"/>
                <a:ea typeface="Calibri" panose="020F0502020204030204" pitchFamily="34" charset="0"/>
                <a:cs typeface="Calibri" panose="020F0502020204030204" pitchFamily="34" charset="0"/>
              </a:rPr>
              <a:t>: ______________ </a:t>
            </a:r>
            <a:r>
              <a:rPr lang="ar-AE" sz="2000" dirty="0">
                <a:latin typeface="Calibri" panose="020F0502020204030204" pitchFamily="34" charset="0"/>
                <a:ea typeface="Calibri" panose="020F0502020204030204" pitchFamily="34" charset="0"/>
                <a:cs typeface="Calibri" panose="020F0502020204030204" pitchFamily="34" charset="0"/>
              </a:rPr>
              <a:t>القوّة الّتي أُحضرها معي</a:t>
            </a:r>
            <a:r>
              <a:rPr lang="he-IL" sz="2000" dirty="0">
                <a:latin typeface="Calibri" panose="020F0502020204030204" pitchFamily="34" charset="0"/>
                <a:ea typeface="Calibri" panose="020F0502020204030204" pitchFamily="34" charset="0"/>
                <a:cs typeface="Calibri" panose="020F0502020204030204" pitchFamily="34" charset="0"/>
              </a:rPr>
              <a:t>______________</a:t>
            </a:r>
            <a:r>
              <a:rPr lang="ar-AE" sz="2000" dirty="0">
                <a:latin typeface="Calibri" panose="020F0502020204030204" pitchFamily="34" charset="0"/>
                <a:ea typeface="Calibri" panose="020F0502020204030204" pitchFamily="34" charset="0"/>
                <a:cs typeface="Calibri" panose="020F0502020204030204" pitchFamily="34" charset="0"/>
              </a:rPr>
              <a:t>لأنّي </a:t>
            </a:r>
            <a:r>
              <a:rPr lang="he-IL" sz="2000" dirty="0">
                <a:latin typeface="Calibri" panose="020F0502020204030204" pitchFamily="34" charset="0"/>
                <a:ea typeface="Calibri" panose="020F0502020204030204" pitchFamily="34" charset="0"/>
                <a:cs typeface="Calibri" panose="020F0502020204030204" pitchFamily="34" charset="0"/>
              </a:rPr>
              <a:t>____________________________________</a:t>
            </a:r>
          </a:p>
        </p:txBody>
      </p:sp>
    </p:spTree>
    <p:extLst>
      <p:ext uri="{BB962C8B-B14F-4D97-AF65-F5344CB8AC3E}">
        <p14:creationId xmlns:p14="http://schemas.microsoft.com/office/powerpoint/2010/main" val="248601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2C5F70-9C5D-EBCC-6965-30D5E0944393}"/>
              </a:ext>
            </a:extLst>
          </p:cNvPr>
          <p:cNvSpPr/>
          <p:nvPr/>
        </p:nvSpPr>
        <p:spPr>
          <a:xfrm rot="5400000">
            <a:off x="5894487" y="847688"/>
            <a:ext cx="6268902" cy="5231892"/>
          </a:xfrm>
          <a:prstGeom prst="rect">
            <a:avLst/>
          </a:prstGeom>
          <a:solidFill>
            <a:schemeClr val="accent3">
              <a:lumMod val="20000"/>
              <a:lumOff val="8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75BAEF9-6802-6CC9-AB3C-6285BDC4EDF2}"/>
              </a:ext>
            </a:extLst>
          </p:cNvPr>
          <p:cNvSpPr/>
          <p:nvPr/>
        </p:nvSpPr>
        <p:spPr>
          <a:xfrm rot="5400000">
            <a:off x="298359" y="981800"/>
            <a:ext cx="6268901" cy="4963668"/>
          </a:xfrm>
          <a:prstGeom prst="rect">
            <a:avLst/>
          </a:prstGeom>
          <a:solidFill>
            <a:schemeClr val="accent6">
              <a:lumMod val="60000"/>
              <a:lumOff val="40000"/>
            </a:schemeClr>
          </a:solid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69E8B7-F397-A59D-C7E5-80C01B4F0B2B}"/>
              </a:ext>
            </a:extLst>
          </p:cNvPr>
          <p:cNvSpPr txBox="1"/>
          <p:nvPr/>
        </p:nvSpPr>
        <p:spPr>
          <a:xfrm rot="5400000">
            <a:off x="9093174" y="2927709"/>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أمرٌ آخر </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04443CA-81A1-1CC2-EEB3-1C17B5170CBA}"/>
              </a:ext>
            </a:extLst>
          </p:cNvPr>
          <p:cNvSpPr txBox="1"/>
          <p:nvPr/>
        </p:nvSpPr>
        <p:spPr>
          <a:xfrm rot="5400000">
            <a:off x="3282788" y="3001969"/>
            <a:ext cx="3962401" cy="923330"/>
          </a:xfrm>
          <a:prstGeom prst="rect">
            <a:avLst/>
          </a:prstGeom>
          <a:noFill/>
        </p:spPr>
        <p:txBody>
          <a:bodyPr wrap="square" rtlCol="1">
            <a:spAutoFit/>
          </a:bodyPr>
          <a:lstStyle/>
          <a:p>
            <a:pPr algn="ctr" rtl="1"/>
            <a:r>
              <a:rPr lang="ar-AE"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أمرٌ آخر</a:t>
            </a:r>
            <a:endParaRPr lang="he-IL" sz="5400" b="1" dirty="0">
              <a:solidFill>
                <a:schemeClr val="tx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Free question question mark punctuation vector">
            <a:extLst>
              <a:ext uri="{FF2B5EF4-FFF2-40B4-BE49-F238E27FC236}">
                <a16:creationId xmlns:a16="http://schemas.microsoft.com/office/drawing/2014/main" id="{C0C93151-79D9-3149-3B89-0625ACF737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185673">
            <a:off x="7214867" y="185217"/>
            <a:ext cx="1465373" cy="2594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ee question question mark punctuation vector">
            <a:extLst>
              <a:ext uri="{FF2B5EF4-FFF2-40B4-BE49-F238E27FC236}">
                <a16:creationId xmlns:a16="http://schemas.microsoft.com/office/drawing/2014/main" id="{F717B327-E786-58A7-86EE-A9151E3E65F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185673">
            <a:off x="2032286" y="185218"/>
            <a:ext cx="1465373" cy="259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06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4391</TotalTime>
  <Words>716</Words>
  <Application>Microsoft Office PowerPoint</Application>
  <PresentationFormat>מסך רחב</PresentationFormat>
  <Paragraphs>110</Paragraphs>
  <Slides>19</Slides>
  <Notes>18</Notes>
  <HiddenSlides>0</HiddenSlides>
  <MMClips>3</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19</vt:i4>
      </vt:variant>
    </vt:vector>
  </HeadingPairs>
  <TitlesOfParts>
    <vt:vector size="27" baseType="lpstr">
      <vt:lpstr>Aldhabi</vt:lpstr>
      <vt:lpstr>Arial</vt:lpstr>
      <vt:lpstr>Calibri</vt:lpstr>
      <vt:lpstr>Calibri Light</vt:lpstr>
      <vt:lpstr>Cascadia Code ExtraLight</vt:lpstr>
      <vt:lpstr>Times New Roman</vt:lpstr>
      <vt:lpstr>Office Theme</vt:lpstr>
      <vt:lpstr>1_Office Theme</vt:lpstr>
      <vt:lpstr>מצגת של PowerPoint‏</vt:lpstr>
      <vt:lpstr>من مثلي?</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דנה וסר הררי</cp:lastModifiedBy>
  <cp:revision>57</cp:revision>
  <dcterms:created xsi:type="dcterms:W3CDTF">2024-02-06T08:58:53Z</dcterms:created>
  <dcterms:modified xsi:type="dcterms:W3CDTF">2024-12-31T06:16:45Z</dcterms:modified>
</cp:coreProperties>
</file>