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99" r:id="rId2"/>
    <p:sldId id="293" r:id="rId3"/>
    <p:sldId id="294" r:id="rId4"/>
    <p:sldId id="288" r:id="rId5"/>
    <p:sldId id="295" r:id="rId6"/>
    <p:sldId id="296" r:id="rId7"/>
    <p:sldId id="290" r:id="rId8"/>
    <p:sldId id="292" r:id="rId9"/>
    <p:sldId id="291" r:id="rId10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fna Hadar Pecker" initials="DH" lastIdx="9" clrIdx="0">
    <p:extLst>
      <p:ext uri="{19B8F6BF-5375-455C-9EA6-DF929625EA0E}">
        <p15:presenceInfo xmlns:p15="http://schemas.microsoft.com/office/powerpoint/2012/main" userId="873281f71de5b1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8C9"/>
    <a:srgbClr val="EEE5E2"/>
    <a:srgbClr val="906756"/>
    <a:srgbClr val="765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47" autoAdjust="0"/>
  </p:normalViewPr>
  <p:slideViewPr>
    <p:cSldViewPr snapToGrid="0">
      <p:cViewPr varScale="1">
        <p:scale>
          <a:sx n="79" d="100"/>
          <a:sy n="79" d="100"/>
        </p:scale>
        <p:origin x="80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7616673-82A1-4883-8512-F3BE2B243BF2}" type="datetimeFigureOut">
              <a:rPr lang="he-IL" smtClean="0"/>
              <a:t>י"ב/אדר/תשפ"ה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E2ABF20-ABBF-4E06-BD6B-EBFB7B9BF2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932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Tx/>
              <a:buNone/>
            </a:pPr>
            <a:endParaRPr lang="ar-JO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الأساس المنطقيّ:</a:t>
            </a:r>
            <a:endParaRPr kumimoji="0" lang="ar-A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 العودة إلى المنزل، من المهم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توفير مساحة لتعزيز العلاقات الاجتماعي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وت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عزيز اللُّحمة</a:t>
            </a: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داخل الصف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باعتباره عاملاً من عوامل الحصانة الشخصي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ة.</a:t>
            </a:r>
          </a:p>
          <a:p>
            <a:pPr marL="0" indent="0" algn="r" rtl="1">
              <a:buFontTx/>
              <a:buNone/>
            </a:pPr>
            <a:endParaRPr lang="he-I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38EDC-6A69-4AEE-A3BF-EC0BBCFBA62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5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AE" dirty="0"/>
              <a:t>الطلاب سيشاركون في التعبير عن المشاعر والأفكار التي تراودهم مع العودة. كما سيحاولون تذك</a:t>
            </a:r>
            <a:r>
              <a:rPr lang="ar-JO" dirty="0"/>
              <a:t>ّ</a:t>
            </a:r>
            <a:r>
              <a:rPr lang="ar-AE" dirty="0"/>
              <a:t>ر أو</a:t>
            </a:r>
            <a:r>
              <a:rPr lang="ar-JO" dirty="0"/>
              <a:t>ّ</a:t>
            </a:r>
            <a:r>
              <a:rPr lang="ar-AE" dirty="0"/>
              <a:t>ل فكرة أو شعور راودهم عندما قيل لهم أن</a:t>
            </a:r>
            <a:r>
              <a:rPr lang="ar-JO" dirty="0"/>
              <a:t>ّ</a:t>
            </a:r>
            <a:r>
              <a:rPr lang="ar-AE" dirty="0"/>
              <a:t> موعد العودة يقترب.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ABF20-ABBF-4E06-BD6B-EBFB7B9BF266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104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b="1" dirty="0"/>
              <a:t>الأساس المنطقيّ</a:t>
            </a:r>
            <a:r>
              <a:rPr lang="ar-AE" b="1" dirty="0"/>
              <a:t>: تعزيز الشعور بالانتماء والتماسك الاجتماعي</a:t>
            </a:r>
            <a:r>
              <a:rPr lang="ar-JO" b="1" dirty="0"/>
              <a:t>ّ</a:t>
            </a:r>
            <a:endParaRPr lang="ar-AE" b="1" dirty="0"/>
          </a:p>
          <a:p>
            <a:pPr algn="r" rtl="1"/>
            <a:r>
              <a:rPr lang="ar-AE" b="0" dirty="0"/>
              <a:t>مع العودة، سنسعى إلى تمكين الطلاب من إعادة التواصل وخلق مساحة اجتماعي</a:t>
            </a:r>
            <a:r>
              <a:rPr lang="ar-JO" b="0" dirty="0"/>
              <a:t>ّ</a:t>
            </a:r>
            <a:r>
              <a:rPr lang="ar-AE" b="0" dirty="0"/>
              <a:t>ة محمي</a:t>
            </a:r>
            <a:r>
              <a:rPr lang="ar-JO" b="0" dirty="0"/>
              <a:t>ّ</a:t>
            </a:r>
            <a:r>
              <a:rPr lang="ar-AE" b="0" dirty="0"/>
              <a:t>ة وآمنة.</a:t>
            </a:r>
          </a:p>
          <a:p>
            <a:pPr algn="r" rtl="1"/>
            <a:r>
              <a:rPr lang="ar-AE" b="0" dirty="0"/>
              <a:t>الهدف من ذلك هو ترسيخ شعور بالانتماء والأمان والقرب، حيث يمكنهم مشاركة تجاربهم الحالية والسابقة، وتجديد العلاقات، وتعزيز المسؤولي</a:t>
            </a:r>
            <a:r>
              <a:rPr lang="ar-JO" b="0" dirty="0"/>
              <a:t>ّ</a:t>
            </a:r>
            <a:r>
              <a:rPr lang="ar-AE" b="0" dirty="0"/>
              <a:t>ة المتبادلة.</a:t>
            </a:r>
          </a:p>
          <a:p>
            <a:pPr algn="r" rtl="1"/>
            <a:endParaRPr lang="he-IL" dirty="0"/>
          </a:p>
          <a:p>
            <a:pPr algn="r" rtl="1"/>
            <a:r>
              <a:rPr lang="ar-AE" dirty="0"/>
              <a:t>نخبر الطلاب أن</a:t>
            </a:r>
            <a:r>
              <a:rPr lang="ar-JO" dirty="0"/>
              <a:t>ّ</a:t>
            </a:r>
            <a:r>
              <a:rPr lang="ar-AE" dirty="0"/>
              <a:t> الفعال</a:t>
            </a:r>
            <a:r>
              <a:rPr lang="ar-JO" dirty="0"/>
              <a:t>يّ</a:t>
            </a:r>
            <a:r>
              <a:rPr lang="ar-AE" dirty="0"/>
              <a:t>ة ال</a:t>
            </a:r>
            <a:r>
              <a:rPr lang="ar-JO" dirty="0"/>
              <a:t>تالية</a:t>
            </a:r>
            <a:r>
              <a:rPr lang="ar-AE" dirty="0"/>
              <a:t> ه</a:t>
            </a:r>
            <a:r>
              <a:rPr lang="ar-JO" dirty="0"/>
              <a:t>ي</a:t>
            </a:r>
            <a:r>
              <a:rPr lang="ar-AE" dirty="0"/>
              <a:t> لعبة تساعدنا على التفكير معًا كيف نريد أن نشعر كفريق داخل الصف</a:t>
            </a:r>
            <a:r>
              <a:rPr lang="ar-JO" dirty="0"/>
              <a:t>ّ</a:t>
            </a:r>
            <a:r>
              <a:rPr lang="ar-AE" dirty="0"/>
              <a:t>، في طريقنا المشترك.</a:t>
            </a:r>
          </a:p>
          <a:p>
            <a:pPr algn="r" rtl="1"/>
            <a:endParaRPr lang="he-IL" dirty="0"/>
          </a:p>
          <a:p>
            <a:pPr algn="r" rtl="1"/>
            <a:r>
              <a:rPr lang="ar-AE" b="1" dirty="0"/>
              <a:t>إرشادات للمعلم\ة: </a:t>
            </a:r>
          </a:p>
          <a:p>
            <a:pPr algn="r" rtl="1"/>
            <a:r>
              <a:rPr lang="ar-AE" dirty="0"/>
              <a:t>ال</a:t>
            </a:r>
            <a:r>
              <a:rPr lang="ar-JO" dirty="0"/>
              <a:t>لوازم</a:t>
            </a:r>
            <a:r>
              <a:rPr lang="ar-AE" dirty="0"/>
              <a:t>: نرد اللعب وبطاقات.</a:t>
            </a:r>
          </a:p>
          <a:p>
            <a:pPr algn="r" rtl="1"/>
            <a:r>
              <a:rPr lang="ar-AE" dirty="0"/>
              <a:t>نقس</a:t>
            </a:r>
            <a:r>
              <a:rPr lang="ar-JO" dirty="0"/>
              <a:t>ّ</a:t>
            </a:r>
            <a:r>
              <a:rPr lang="ar-AE" dirty="0"/>
              <a:t>م الطل</a:t>
            </a:r>
            <a:r>
              <a:rPr lang="ar-JO" dirty="0"/>
              <a:t>ّاب</a:t>
            </a:r>
            <a:r>
              <a:rPr lang="ar-AE" dirty="0"/>
              <a:t> إلى مجموعات، بحيث تضم</a:t>
            </a:r>
            <a:r>
              <a:rPr lang="ar-JO" dirty="0"/>
              <a:t>ّ</a:t>
            </a:r>
            <a:r>
              <a:rPr lang="ar-AE" dirty="0"/>
              <a:t> كل</a:t>
            </a:r>
            <a:r>
              <a:rPr lang="ar-JO" dirty="0"/>
              <a:t>ّ</a:t>
            </a:r>
            <a:r>
              <a:rPr lang="ar-AE" dirty="0"/>
              <a:t> مجموعة 4 طلاب.</a:t>
            </a:r>
          </a:p>
          <a:p>
            <a:pPr algn="r" rtl="1"/>
            <a:r>
              <a:rPr lang="ar-AE" dirty="0"/>
              <a:t>كل مجموعة ستحصل على لوحة لعب وبطاقات.</a:t>
            </a:r>
          </a:p>
          <a:p>
            <a:pPr algn="r" rtl="1"/>
            <a:r>
              <a:rPr lang="ar-AE" dirty="0"/>
              <a:t>يقوم كل</a:t>
            </a:r>
            <a:r>
              <a:rPr lang="ar-JO" dirty="0"/>
              <a:t>ّ</a:t>
            </a:r>
            <a:r>
              <a:rPr lang="ar-AE" dirty="0"/>
              <a:t> طالب، </a:t>
            </a:r>
            <a:r>
              <a:rPr lang="ar-JO" dirty="0"/>
              <a:t>ب</a:t>
            </a:r>
            <a:r>
              <a:rPr lang="ar-AE" dirty="0"/>
              <a:t>دوره، برمي النرد، ويتقد</a:t>
            </a:r>
            <a:r>
              <a:rPr lang="ar-JO" dirty="0"/>
              <a:t>ّ</a:t>
            </a:r>
            <a:r>
              <a:rPr lang="ar-AE" dirty="0"/>
              <a:t>م بناءً على الرقم الذي يظهر.</a:t>
            </a:r>
          </a:p>
          <a:p>
            <a:pPr algn="r" rtl="1"/>
            <a:r>
              <a:rPr lang="ar-AE" dirty="0"/>
              <a:t>إذا وصل إلى مربع يحتوي على صورة، عليه الإجابة على السؤال المكتوب في البطاقة المناسبة.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ABF20-ABBF-4E06-BD6B-EBFB7B9BF266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542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AE" dirty="0"/>
              <a:t>لوحة اللعب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ABF20-ABBF-4E06-BD6B-EBFB7B9BF266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5906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AE" dirty="0"/>
              <a:t>بعد الفعالية، سنسأل الطلاب الأسئلة الموجودة على الشريحة مع التركيز على الأمور التي قرروا القيام بها.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ABF20-ABBF-4E06-BD6B-EBFB7B9BF266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397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AE" b="1" dirty="0"/>
              <a:t>الخاتمة:</a:t>
            </a:r>
          </a:p>
          <a:p>
            <a:pPr algn="r" rtl="1"/>
            <a:r>
              <a:rPr lang="ar-AE" b="0" dirty="0"/>
              <a:t>سنؤك</a:t>
            </a:r>
            <a:r>
              <a:rPr lang="ar-JO" b="0" dirty="0"/>
              <a:t>ّ</a:t>
            </a:r>
            <a:r>
              <a:rPr lang="ar-AE" b="0" dirty="0"/>
              <a:t>د على المسؤولي</a:t>
            </a:r>
            <a:r>
              <a:rPr lang="ar-JO" b="0" dirty="0"/>
              <a:t>ّ</a:t>
            </a:r>
            <a:r>
              <a:rPr lang="ar-AE" b="0" dirty="0"/>
              <a:t>ة الاجتماعي</a:t>
            </a:r>
            <a:r>
              <a:rPr lang="ar-JO" b="0" dirty="0"/>
              <a:t>ّ</a:t>
            </a:r>
            <a:r>
              <a:rPr lang="ar-AE" b="0" dirty="0"/>
              <a:t>ة التي تقع على عاتقنا كأصدقاء في الصف</a:t>
            </a:r>
            <a:r>
              <a:rPr lang="ar-JO" b="0" dirty="0"/>
              <a:t>ّ</a:t>
            </a:r>
            <a:r>
              <a:rPr lang="ar-AE" b="0" dirty="0"/>
              <a:t>، خاصة في هذه الفترة أكثر من أي</a:t>
            </a:r>
            <a:r>
              <a:rPr lang="ar-JO" b="0" dirty="0"/>
              <a:t>ّ</a:t>
            </a:r>
            <a:r>
              <a:rPr lang="ar-AE" b="0" dirty="0"/>
              <a:t> وقت مضى، لضمان عدم ترك أي</a:t>
            </a:r>
            <a:r>
              <a:rPr lang="ar-JO" b="0" dirty="0"/>
              <a:t>ّ</a:t>
            </a:r>
            <a:r>
              <a:rPr lang="ar-AE" b="0" dirty="0"/>
              <a:t> شخص وحده.</a:t>
            </a:r>
          </a:p>
          <a:p>
            <a:pPr algn="r" rtl="1"/>
            <a:r>
              <a:rPr lang="ar-AE" b="0" dirty="0"/>
              <a:t>سنعمل على تعزيز العمل الجماعي</a:t>
            </a:r>
            <a:r>
              <a:rPr lang="ar-JO" b="0" dirty="0"/>
              <a:t>ّ</a:t>
            </a:r>
            <a:r>
              <a:rPr lang="ar-AE" b="0" dirty="0"/>
              <a:t>، قيمتنا كصف</a:t>
            </a:r>
            <a:r>
              <a:rPr lang="ar-JO" b="0" dirty="0"/>
              <a:t>ّ</a:t>
            </a:r>
            <a:r>
              <a:rPr lang="ar-AE" b="0" dirty="0"/>
              <a:t>، والشعور بالانتماء بطرق مختلفة، مثل اللعب معًا في أوقات الاستراحة، تنظيم لقاءات بعد الظهر، والتصرفات القائمة على الاحترام، التعاطف، والاهتمام المتبادل.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ABF20-ABBF-4E06-BD6B-EBFB7B9BF26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3275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ABF20-ABBF-4E06-BD6B-EBFB7B9BF266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659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ABF20-ABBF-4E06-BD6B-EBFB7B9BF266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1810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ABF20-ABBF-4E06-BD6B-EBFB7B9BF266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181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9A61-9D4A-F7F3-C325-54533C62F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23371-11C5-DEE5-6886-A592709CA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FEB22-E792-56AE-5A27-CF4FB426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8FD-979F-47F7-A7CD-9E391D1DE625}" type="datetimeFigureOut">
              <a:rPr lang="he-IL" smtClean="0"/>
              <a:t>י"ב/אדר/תשפ"ה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E59B1-27C8-ED68-63F2-F597B3D9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901DE-5549-1A0C-3E6A-A5E3AB0C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B5F2-D63D-4495-8E34-B001480E8D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61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37ED-0691-5E08-78EC-5E09249B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2007F-FBE0-40F9-7827-4E0B5C271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0C0EF-9EBB-FB86-5CC9-B8BDB919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8FD-979F-47F7-A7CD-9E391D1DE625}" type="datetimeFigureOut">
              <a:rPr lang="he-IL" smtClean="0"/>
              <a:t>י"ב/אדר/תשפ"ה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DD850-F4E2-28C9-786E-4B805B8A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98F0D-46C0-6082-F9EB-82F84B95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B5F2-D63D-4495-8E34-B001480E8D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56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D91E9-23FE-ED65-D26B-2415C2171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6F98C-9373-0071-6676-0FBE347F5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FC7D5-961C-7DD0-82CF-EC622FC6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8FD-979F-47F7-A7CD-9E391D1DE625}" type="datetimeFigureOut">
              <a:rPr lang="he-IL" smtClean="0"/>
              <a:t>י"ב/אדר/תשפ"ה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757D3-BE96-3247-6463-E0F6A6B8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948F1-7C04-C984-7B47-C717EB48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B5F2-D63D-4495-8E34-B001480E8D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8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5591-093E-8D4D-BC5A-3CECFAB9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53494-8938-168A-D4B3-8647DC492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A26FB-654E-8538-4FDA-6378670F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8FD-979F-47F7-A7CD-9E391D1DE625}" type="datetimeFigureOut">
              <a:rPr lang="he-IL" smtClean="0"/>
              <a:t>י"ב/אדר/תשפ"ה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812FA-5875-87BD-E998-5206EC72F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FEB92-24C7-297D-838E-D5E48B67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B5F2-D63D-4495-8E34-B001480E8D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402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65F3-B1D5-26F0-AEE4-B82BDB31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4EB76-E290-0FA3-53B2-9985CFD2B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31981-B31F-DA18-C228-A728122E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8FD-979F-47F7-A7CD-9E391D1DE625}" type="datetimeFigureOut">
              <a:rPr lang="he-IL" smtClean="0"/>
              <a:t>י"ב/אדר/תשפ"ה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B1D0E-D4F4-93CA-E470-78002019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AF7D8-732B-A5A1-4D41-A23C9A73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B5F2-D63D-4495-8E34-B001480E8D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276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D84F-85DD-2DB4-FF74-F739E051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13207-5C71-CD63-1345-BEE3EFB25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6200-A5D2-6FCE-6B8B-49D9594B2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15115-A4F8-1D3E-024E-424D31A4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8FD-979F-47F7-A7CD-9E391D1DE625}" type="datetimeFigureOut">
              <a:rPr lang="he-IL" smtClean="0"/>
              <a:t>י"ב/אדר/תשפ"ה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C644D-F255-98E9-6A46-9A9DE78A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91BCB-51EE-B741-CE66-2EE895F7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B5F2-D63D-4495-8E34-B001480E8D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857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2EFA-0D40-3B35-7C85-5D9A8794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A251D-7D61-8EA1-801B-CBDDF02BB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6C8D0-68C0-8504-8740-581696F5C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4A79E-B236-602A-6AF3-7434EACB0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2B4EC-E9A6-DA11-EAAE-2C3CCDDF8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F0D968-0EFD-B866-809A-E0876D017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8FD-979F-47F7-A7CD-9E391D1DE625}" type="datetimeFigureOut">
              <a:rPr lang="he-IL" smtClean="0"/>
              <a:t>י"ב/אדר/תשפ"ה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AA556-05FD-7EA7-0AA8-5B292679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11520-DEDB-C4FF-1F0E-9A1F80D5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B5F2-D63D-4495-8E34-B001480E8D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879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EC68-30D4-5905-D5A6-3545B94B7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0CE7C-A1C7-13F8-B706-0F25106B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8FD-979F-47F7-A7CD-9E391D1DE625}" type="datetimeFigureOut">
              <a:rPr lang="he-IL" smtClean="0"/>
              <a:t>י"ב/אדר/תשפ"ה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A8DBC-6671-7134-92E0-1C0C1813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09DB8-4394-05A0-941A-05CF742E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B5F2-D63D-4495-8E34-B001480E8D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32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351F1-0B28-C820-F0FF-3C1CF95D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8FD-979F-47F7-A7CD-9E391D1DE625}" type="datetimeFigureOut">
              <a:rPr lang="he-IL" smtClean="0"/>
              <a:t>י"ב/אדר/תשפ"ה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42874-4E0A-23AE-5385-28C611AB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899E7-0000-F51B-6103-CAB0DE0F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B5F2-D63D-4495-8E34-B001480E8D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847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6E25-881C-1F7E-812A-93C8C04E9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DC85-BE27-394F-8DAE-C026BEA68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15D95-FD0A-E48C-0AC4-427A5DB7C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514E7-5366-BCE1-8386-EE6E488A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8FD-979F-47F7-A7CD-9E391D1DE625}" type="datetimeFigureOut">
              <a:rPr lang="he-IL" smtClean="0"/>
              <a:t>י"ב/אדר/תשפ"ה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5DA40-F128-8CBC-7CC3-44A8675C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16D0D-0E9A-027D-A67C-B4ECA972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B5F2-D63D-4495-8E34-B001480E8D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968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BCFB-471A-2271-4B32-FC13AF78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B67707-8EB6-2701-6F3C-D1C135DDB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F93A3-3178-166D-2EB0-B862B1B50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02BE9-F515-5971-68AF-D1280DC5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8FD-979F-47F7-A7CD-9E391D1DE625}" type="datetimeFigureOut">
              <a:rPr lang="he-IL" smtClean="0"/>
              <a:t>י"ב/אדר/תשפ"ה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28439-31D1-C77A-8366-7D1516CB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64279-9546-E568-DF64-5A8F28C8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B5F2-D63D-4495-8E34-B001480E8D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064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FE5DC6-EB42-F989-F5C1-327EA392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3D120-F26E-6D8E-D88F-2E380B75B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8E67D-CA76-0054-378C-8F6BF9798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038FD-979F-47F7-A7CD-9E391D1DE625}" type="datetimeFigureOut">
              <a:rPr lang="he-IL" smtClean="0"/>
              <a:t>י"ב/אדר/תשפ"ה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11EF3-7E6D-1E90-F01F-80C5182AC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ACDF4-CDA7-41A7-8BFA-490C4E9D1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B5F2-D63D-4495-8E34-B001480E8D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735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B1ACF-127B-7789-4E95-C1DC7F9F76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74068" y="264516"/>
            <a:ext cx="11643863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</a:extLst>
          </p:cNvPr>
          <p:cNvGrpSpPr/>
          <p:nvPr/>
        </p:nvGrpSpPr>
        <p:grpSpPr>
          <a:xfrm>
            <a:off x="2667247" y="2552925"/>
            <a:ext cx="6796566" cy="2159530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7007" y="2799218"/>
            <a:ext cx="7777986" cy="165576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أدوات وفعاليّات 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لتعزيز القُوى وإدارة مُحادثة عاطفيّة 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للطّلاب والطّاقم التّربويّ 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Google Shape;121;p15">
            <a:extLst>
              <a:ext uri="{FF2B5EF4-FFF2-40B4-BE49-F238E27FC236}">
                <a16:creationId xmlns:a16="http://schemas.microsoft.com/office/drawing/2014/main" id="{2679F65A-8AF3-7D95-99D9-317EBBFC68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81" y="313827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</a:extLst>
          </p:cNvPr>
          <p:cNvSpPr/>
          <p:nvPr/>
        </p:nvSpPr>
        <p:spPr>
          <a:xfrm>
            <a:off x="35718" y="1003541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oogle Shape;127;p15">
            <a:extLst>
              <a:ext uri="{FF2B5EF4-FFF2-40B4-BE49-F238E27FC236}">
                <a16:creationId xmlns:a16="http://schemas.microsoft.com/office/drawing/2014/main" id="{1DF68F69-7E62-82AD-5132-48250B4CEA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7826" y="300760"/>
            <a:ext cx="2141984" cy="102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C97B4A4-0067-0DD3-A926-BB2AEF68F1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7863" y="-450654"/>
            <a:ext cx="4716275" cy="4716275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3BBE2D6-637B-8423-0850-FFC300E77086}"/>
              </a:ext>
            </a:extLst>
          </p:cNvPr>
          <p:cNvSpPr txBox="1"/>
          <p:nvPr/>
        </p:nvSpPr>
        <p:spPr>
          <a:xfrm>
            <a:off x="3239348" y="5209021"/>
            <a:ext cx="63338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معًا على الطريق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83574F37-A0BB-5A57-7BFF-548A2F4F853B}"/>
              </a:ext>
            </a:extLst>
          </p:cNvPr>
          <p:cNvSpPr txBox="1"/>
          <p:nvPr/>
        </p:nvSpPr>
        <p:spPr>
          <a:xfrm>
            <a:off x="8541291" y="5819968"/>
            <a:ext cx="31785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الصفّ الرابع- السادس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5B10692-00F3-9016-9CAE-11F9EF6E52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5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55D6-58A1-80BF-ABB5-A45446D0D5CB}"/>
              </a:ext>
            </a:extLst>
          </p:cNvPr>
          <p:cNvSpPr/>
          <p:nvPr/>
        </p:nvSpPr>
        <p:spPr>
          <a:xfrm>
            <a:off x="228599" y="604053"/>
            <a:ext cx="7015664" cy="1165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ctr" rtl="1">
              <a:defRPr/>
            </a:pPr>
            <a:r>
              <a:rPr lang="ar-AE" sz="6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الآن، بعد عودتنا...</a:t>
            </a:r>
            <a:endParaRPr lang="he-IL" sz="6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AAF27AEE-8F2D-B729-014C-BCC0AB0CF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28599" y="2791503"/>
            <a:ext cx="6421891" cy="406649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D3A80FC-2AF6-814C-526B-FCA735C59416}"/>
              </a:ext>
            </a:extLst>
          </p:cNvPr>
          <p:cNvSpPr txBox="1"/>
          <p:nvPr/>
        </p:nvSpPr>
        <p:spPr>
          <a:xfrm>
            <a:off x="717202" y="4027121"/>
            <a:ext cx="5001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AE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هو أو</a:t>
            </a:r>
            <a:r>
              <a:rPr lang="ar-JO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 شيء خطر في بالي عندما قيل لي </a:t>
            </a:r>
            <a:r>
              <a:rPr lang="ar-JO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AE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</a:t>
            </a:r>
            <a:r>
              <a:rPr lang="ar-JO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3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</a:t>
            </a:r>
            <a:r>
              <a:rPr lang="ar-AE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سنعود؟</a:t>
            </a:r>
            <a:endParaRPr lang="he-IL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69B08CB6-78D9-819C-6D2A-1DBDFB9C4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3031" y="1222369"/>
            <a:ext cx="4751076" cy="3183773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AF99F2A-E9A4-A051-AD4A-8C221B8B6F9A}"/>
              </a:ext>
            </a:extLst>
          </p:cNvPr>
          <p:cNvSpPr txBox="1"/>
          <p:nvPr/>
        </p:nvSpPr>
        <p:spPr>
          <a:xfrm>
            <a:off x="6496374" y="2128765"/>
            <a:ext cx="34243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AE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هي المشاعر والأفكار التي تخطر في ذهني؟</a:t>
            </a:r>
            <a:endParaRPr lang="he-IL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ree landscape countryside fields vector">
            <a:extLst>
              <a:ext uri="{FF2B5EF4-FFF2-40B4-BE49-F238E27FC236}">
                <a16:creationId xmlns:a16="http://schemas.microsoft.com/office/drawing/2014/main" id="{93A324BE-9B78-3CA4-F538-78E660AD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69" y="4439459"/>
            <a:ext cx="3164281" cy="24518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4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5842BF-C5B4-1515-A24B-7A754C4A8CE5}"/>
              </a:ext>
            </a:extLst>
          </p:cNvPr>
          <p:cNvSpPr txBox="1"/>
          <p:nvPr/>
        </p:nvSpPr>
        <p:spPr>
          <a:xfrm>
            <a:off x="6823710" y="1289953"/>
            <a:ext cx="4891204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8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معًا </a:t>
            </a:r>
          </a:p>
          <a:p>
            <a:pPr algn="ctr" rtl="1"/>
            <a:r>
              <a:rPr lang="ar-AE" sz="8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 الطريق</a:t>
            </a:r>
            <a:endParaRPr lang="he-IL" sz="4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Free Pathway Park photo and picture">
            <a:extLst>
              <a:ext uri="{FF2B5EF4-FFF2-40B4-BE49-F238E27FC236}">
                <a16:creationId xmlns:a16="http://schemas.microsoft.com/office/drawing/2014/main" id="{BB19CCF8-D9AA-2F0F-2F20-619033737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23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E6B70B-6826-56A8-2AA2-9F3676892DA4}"/>
              </a:ext>
            </a:extLst>
          </p:cNvPr>
          <p:cNvSpPr/>
          <p:nvPr/>
        </p:nvSpPr>
        <p:spPr>
          <a:xfrm>
            <a:off x="6423661" y="0"/>
            <a:ext cx="5768338" cy="36576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EE4390-4510-4482-05C4-177FE9F1DD62}"/>
              </a:ext>
            </a:extLst>
          </p:cNvPr>
          <p:cNvSpPr/>
          <p:nvPr/>
        </p:nvSpPr>
        <p:spPr>
          <a:xfrm>
            <a:off x="6423661" y="6522720"/>
            <a:ext cx="5768338" cy="36576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3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62D7DE-6DEB-70F4-1A0E-02D14AF52F0D}"/>
              </a:ext>
            </a:extLst>
          </p:cNvPr>
          <p:cNvSpPr/>
          <p:nvPr/>
        </p:nvSpPr>
        <p:spPr>
          <a:xfrm>
            <a:off x="3835" y="0"/>
            <a:ext cx="12201300" cy="7532413"/>
          </a:xfrm>
          <a:prstGeom prst="rect">
            <a:avLst/>
          </a:prstGeom>
          <a:solidFill>
            <a:srgbClr val="EEE5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D4AEE-6771-033E-FC53-7D88219A8AC1}"/>
              </a:ext>
            </a:extLst>
          </p:cNvPr>
          <p:cNvSpPr/>
          <p:nvPr/>
        </p:nvSpPr>
        <p:spPr>
          <a:xfrm>
            <a:off x="527073" y="143759"/>
            <a:ext cx="702527" cy="72482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B287-8743-A2BC-F8EB-EF2C5558CF69}"/>
              </a:ext>
            </a:extLst>
          </p:cNvPr>
          <p:cNvSpPr/>
          <p:nvPr/>
        </p:nvSpPr>
        <p:spPr>
          <a:xfrm>
            <a:off x="519583" y="868588"/>
            <a:ext cx="702527" cy="724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795293-18E2-E751-DEED-A3CB6053E59B}"/>
              </a:ext>
            </a:extLst>
          </p:cNvPr>
          <p:cNvSpPr/>
          <p:nvPr/>
        </p:nvSpPr>
        <p:spPr>
          <a:xfrm>
            <a:off x="517667" y="1593417"/>
            <a:ext cx="702527" cy="72482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F8319A-372E-89A4-0CD1-0E9C87CD7989}"/>
              </a:ext>
            </a:extLst>
          </p:cNvPr>
          <p:cNvSpPr/>
          <p:nvPr/>
        </p:nvSpPr>
        <p:spPr>
          <a:xfrm>
            <a:off x="1233261" y="1593417"/>
            <a:ext cx="702527" cy="7248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A31F78-A396-6D0E-F88A-F4EDF26D8649}"/>
              </a:ext>
            </a:extLst>
          </p:cNvPr>
          <p:cNvSpPr/>
          <p:nvPr/>
        </p:nvSpPr>
        <p:spPr>
          <a:xfrm>
            <a:off x="1902334" y="1593416"/>
            <a:ext cx="702527" cy="72482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7FBDA2-B829-FD2E-555D-7430A1030B93}"/>
              </a:ext>
            </a:extLst>
          </p:cNvPr>
          <p:cNvSpPr/>
          <p:nvPr/>
        </p:nvSpPr>
        <p:spPr>
          <a:xfrm>
            <a:off x="2616012" y="1593415"/>
            <a:ext cx="702527" cy="724829"/>
          </a:xfrm>
          <a:prstGeom prst="rect">
            <a:avLst/>
          </a:prstGeom>
          <a:solidFill>
            <a:schemeClr val="accent6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8F37AE-C9C7-C639-A5D7-52E4FEA52564}"/>
              </a:ext>
            </a:extLst>
          </p:cNvPr>
          <p:cNvSpPr/>
          <p:nvPr/>
        </p:nvSpPr>
        <p:spPr>
          <a:xfrm>
            <a:off x="3273932" y="3767900"/>
            <a:ext cx="702527" cy="7248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76901B-777E-AF07-D256-521BCB751024}"/>
              </a:ext>
            </a:extLst>
          </p:cNvPr>
          <p:cNvSpPr/>
          <p:nvPr/>
        </p:nvSpPr>
        <p:spPr>
          <a:xfrm>
            <a:off x="3273933" y="3043071"/>
            <a:ext cx="702527" cy="72482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5F51F7-1B4C-2DBB-875A-52B6061648CB}"/>
              </a:ext>
            </a:extLst>
          </p:cNvPr>
          <p:cNvSpPr/>
          <p:nvPr/>
        </p:nvSpPr>
        <p:spPr>
          <a:xfrm>
            <a:off x="3273934" y="2318244"/>
            <a:ext cx="702527" cy="724829"/>
          </a:xfrm>
          <a:prstGeom prst="rect">
            <a:avLst/>
          </a:prstGeom>
          <a:solidFill>
            <a:srgbClr val="5DA8C9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127D87-3F1E-8CD5-057F-451E152BE901}"/>
              </a:ext>
            </a:extLst>
          </p:cNvPr>
          <p:cNvSpPr/>
          <p:nvPr/>
        </p:nvSpPr>
        <p:spPr>
          <a:xfrm>
            <a:off x="3285085" y="1593415"/>
            <a:ext cx="702527" cy="72482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4FDD18-3F2A-2B22-8E6A-3F7BD3066435}"/>
              </a:ext>
            </a:extLst>
          </p:cNvPr>
          <p:cNvSpPr/>
          <p:nvPr/>
        </p:nvSpPr>
        <p:spPr>
          <a:xfrm>
            <a:off x="1868873" y="5189686"/>
            <a:ext cx="702527" cy="724829"/>
          </a:xfrm>
          <a:prstGeom prst="rect">
            <a:avLst/>
          </a:prstGeom>
          <a:solidFill>
            <a:srgbClr val="5DA8C9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AD417C-DA1E-F71B-4651-AF831F1CF88E}"/>
              </a:ext>
            </a:extLst>
          </p:cNvPr>
          <p:cNvSpPr/>
          <p:nvPr/>
        </p:nvSpPr>
        <p:spPr>
          <a:xfrm>
            <a:off x="1868875" y="4492727"/>
            <a:ext cx="702527" cy="72482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E32C52-06B4-6672-12C8-7C6D16CBA26F}"/>
              </a:ext>
            </a:extLst>
          </p:cNvPr>
          <p:cNvSpPr/>
          <p:nvPr/>
        </p:nvSpPr>
        <p:spPr>
          <a:xfrm>
            <a:off x="1868876" y="3767900"/>
            <a:ext cx="702527" cy="724829"/>
          </a:xfrm>
          <a:prstGeom prst="rect">
            <a:avLst/>
          </a:prstGeom>
          <a:solidFill>
            <a:srgbClr val="5DA8C9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7D1D6F-3AFC-D0DF-53AF-1B64B6D86B7E}"/>
              </a:ext>
            </a:extLst>
          </p:cNvPr>
          <p:cNvSpPr/>
          <p:nvPr/>
        </p:nvSpPr>
        <p:spPr>
          <a:xfrm>
            <a:off x="2571404" y="3767900"/>
            <a:ext cx="702527" cy="72482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F6CA49-732C-CECE-7F13-EA6D05777B55}"/>
              </a:ext>
            </a:extLst>
          </p:cNvPr>
          <p:cNvSpPr/>
          <p:nvPr/>
        </p:nvSpPr>
        <p:spPr>
          <a:xfrm>
            <a:off x="5384275" y="5234280"/>
            <a:ext cx="702527" cy="68023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C5C0E1-68E9-DE60-A0FA-D1F5CABC2D52}"/>
              </a:ext>
            </a:extLst>
          </p:cNvPr>
          <p:cNvSpPr/>
          <p:nvPr/>
        </p:nvSpPr>
        <p:spPr>
          <a:xfrm>
            <a:off x="4693859" y="5212908"/>
            <a:ext cx="702527" cy="701606"/>
          </a:xfrm>
          <a:prstGeom prst="rect">
            <a:avLst/>
          </a:prstGeom>
          <a:solidFill>
            <a:srgbClr val="5DA8C9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F8A53B-A0A5-0CAF-DA92-95D537EE9980}"/>
              </a:ext>
            </a:extLst>
          </p:cNvPr>
          <p:cNvSpPr/>
          <p:nvPr/>
        </p:nvSpPr>
        <p:spPr>
          <a:xfrm>
            <a:off x="3976459" y="5212908"/>
            <a:ext cx="702527" cy="701606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4B04B9-70F4-3F90-3417-C83B6FBA80D6}"/>
              </a:ext>
            </a:extLst>
          </p:cNvPr>
          <p:cNvSpPr/>
          <p:nvPr/>
        </p:nvSpPr>
        <p:spPr>
          <a:xfrm>
            <a:off x="3262780" y="5217554"/>
            <a:ext cx="702527" cy="696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D49054-B90E-AA94-F740-A95BADE3CEF0}"/>
              </a:ext>
            </a:extLst>
          </p:cNvPr>
          <p:cNvSpPr/>
          <p:nvPr/>
        </p:nvSpPr>
        <p:spPr>
          <a:xfrm>
            <a:off x="2576975" y="5217554"/>
            <a:ext cx="702527" cy="69695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BE83E5-B9D7-3185-8E29-D663DE3D8B52}"/>
              </a:ext>
            </a:extLst>
          </p:cNvPr>
          <p:cNvSpPr/>
          <p:nvPr/>
        </p:nvSpPr>
        <p:spPr>
          <a:xfrm>
            <a:off x="8238091" y="3773935"/>
            <a:ext cx="702527" cy="72482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C81C7B-811E-7E45-C75C-983E7B6BE371}"/>
              </a:ext>
            </a:extLst>
          </p:cNvPr>
          <p:cNvSpPr/>
          <p:nvPr/>
        </p:nvSpPr>
        <p:spPr>
          <a:xfrm>
            <a:off x="7542996" y="3763248"/>
            <a:ext cx="702527" cy="7248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89AC53-72CA-42ED-3494-0E87018CCC78}"/>
              </a:ext>
            </a:extLst>
          </p:cNvPr>
          <p:cNvSpPr/>
          <p:nvPr/>
        </p:nvSpPr>
        <p:spPr>
          <a:xfrm>
            <a:off x="6827465" y="3763249"/>
            <a:ext cx="702527" cy="72482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16353E-D7BA-2752-6495-2DC6EF343D9D}"/>
              </a:ext>
            </a:extLst>
          </p:cNvPr>
          <p:cNvSpPr/>
          <p:nvPr/>
        </p:nvSpPr>
        <p:spPr>
          <a:xfrm>
            <a:off x="6827465" y="4498764"/>
            <a:ext cx="702527" cy="724829"/>
          </a:xfrm>
          <a:prstGeom prst="rect">
            <a:avLst/>
          </a:prstGeom>
          <a:solidFill>
            <a:srgbClr val="5DA8C9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A493C7-0CF8-29FF-5338-D4E125F25F79}"/>
              </a:ext>
            </a:extLst>
          </p:cNvPr>
          <p:cNvSpPr/>
          <p:nvPr/>
        </p:nvSpPr>
        <p:spPr>
          <a:xfrm>
            <a:off x="6104485" y="4498764"/>
            <a:ext cx="702527" cy="72482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A5F377-4315-3EF0-3745-F3F429CB4D9C}"/>
              </a:ext>
            </a:extLst>
          </p:cNvPr>
          <p:cNvSpPr/>
          <p:nvPr/>
        </p:nvSpPr>
        <p:spPr>
          <a:xfrm>
            <a:off x="5396386" y="4498764"/>
            <a:ext cx="702527" cy="714143"/>
          </a:xfrm>
          <a:prstGeom prst="rect">
            <a:avLst/>
          </a:prstGeom>
          <a:solidFill>
            <a:schemeClr val="accent6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836669-3EBF-74FC-7273-5F2FCF741C12}"/>
              </a:ext>
            </a:extLst>
          </p:cNvPr>
          <p:cNvSpPr/>
          <p:nvPr/>
        </p:nvSpPr>
        <p:spPr>
          <a:xfrm>
            <a:off x="8970343" y="903898"/>
            <a:ext cx="702527" cy="7248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5441D6-4386-9BE9-58EC-4A641BB75FC3}"/>
              </a:ext>
            </a:extLst>
          </p:cNvPr>
          <p:cNvSpPr/>
          <p:nvPr/>
        </p:nvSpPr>
        <p:spPr>
          <a:xfrm>
            <a:off x="8238090" y="906680"/>
            <a:ext cx="702527" cy="72482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20E9F9-8D16-0328-A918-D8A904FA56FA}"/>
              </a:ext>
            </a:extLst>
          </p:cNvPr>
          <p:cNvSpPr/>
          <p:nvPr/>
        </p:nvSpPr>
        <p:spPr>
          <a:xfrm>
            <a:off x="8251095" y="1631509"/>
            <a:ext cx="702527" cy="724829"/>
          </a:xfrm>
          <a:prstGeom prst="rect">
            <a:avLst/>
          </a:prstGeom>
          <a:solidFill>
            <a:schemeClr val="accent6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090270-693D-E435-4312-F86F4DAC236A}"/>
              </a:ext>
            </a:extLst>
          </p:cNvPr>
          <p:cNvSpPr/>
          <p:nvPr/>
        </p:nvSpPr>
        <p:spPr>
          <a:xfrm>
            <a:off x="8243666" y="2334964"/>
            <a:ext cx="702527" cy="72482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8D5F30-62F8-D91C-84D8-1AC5E36CDFA3}"/>
              </a:ext>
            </a:extLst>
          </p:cNvPr>
          <p:cNvSpPr/>
          <p:nvPr/>
        </p:nvSpPr>
        <p:spPr>
          <a:xfrm>
            <a:off x="8251095" y="3049106"/>
            <a:ext cx="702527" cy="724829"/>
          </a:xfrm>
          <a:prstGeom prst="rect">
            <a:avLst/>
          </a:prstGeom>
          <a:solidFill>
            <a:srgbClr val="5DA8C9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1C0794-82E5-B13F-A6C0-B7A748BF7694}"/>
              </a:ext>
            </a:extLst>
          </p:cNvPr>
          <p:cNvSpPr/>
          <p:nvPr/>
        </p:nvSpPr>
        <p:spPr>
          <a:xfrm>
            <a:off x="9689591" y="3187107"/>
            <a:ext cx="702527" cy="724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0994DA8-8765-A5D8-F8FB-8A0D074509F2}"/>
              </a:ext>
            </a:extLst>
          </p:cNvPr>
          <p:cNvSpPr/>
          <p:nvPr/>
        </p:nvSpPr>
        <p:spPr>
          <a:xfrm>
            <a:off x="9689479" y="2427894"/>
            <a:ext cx="702527" cy="72482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0D16AB-2A33-C246-C40F-B4D54AE58305}"/>
              </a:ext>
            </a:extLst>
          </p:cNvPr>
          <p:cNvSpPr/>
          <p:nvPr/>
        </p:nvSpPr>
        <p:spPr>
          <a:xfrm>
            <a:off x="9689479" y="1656604"/>
            <a:ext cx="702527" cy="724829"/>
          </a:xfrm>
          <a:prstGeom prst="rect">
            <a:avLst/>
          </a:prstGeom>
          <a:solidFill>
            <a:srgbClr val="5DA8C9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A30127-478C-29D4-31CF-97EA7CD754F4}"/>
              </a:ext>
            </a:extLst>
          </p:cNvPr>
          <p:cNvSpPr/>
          <p:nvPr/>
        </p:nvSpPr>
        <p:spPr>
          <a:xfrm>
            <a:off x="9689591" y="915049"/>
            <a:ext cx="702527" cy="72482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99F8EC9-C590-BDCF-455B-A0DBD08CCF71}"/>
              </a:ext>
            </a:extLst>
          </p:cNvPr>
          <p:cNvSpPr/>
          <p:nvPr/>
        </p:nvSpPr>
        <p:spPr>
          <a:xfrm>
            <a:off x="11112298" y="6206700"/>
            <a:ext cx="880031" cy="682549"/>
          </a:xfrm>
          <a:prstGeom prst="rect">
            <a:avLst/>
          </a:prstGeom>
          <a:solidFill>
            <a:srgbClr val="5DA8C9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18D5D1-CFA2-0A55-4654-6860F88CFAE4}"/>
              </a:ext>
            </a:extLst>
          </p:cNvPr>
          <p:cNvSpPr/>
          <p:nvPr/>
        </p:nvSpPr>
        <p:spPr>
          <a:xfrm>
            <a:off x="10409771" y="6201365"/>
            <a:ext cx="702527" cy="68255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A1A50A-BB86-CA01-B055-2A80A16E07C1}"/>
              </a:ext>
            </a:extLst>
          </p:cNvPr>
          <p:cNvSpPr/>
          <p:nvPr/>
        </p:nvSpPr>
        <p:spPr>
          <a:xfrm>
            <a:off x="10409771" y="5447151"/>
            <a:ext cx="702527" cy="724829"/>
          </a:xfrm>
          <a:prstGeom prst="rect">
            <a:avLst/>
          </a:prstGeom>
          <a:solidFill>
            <a:schemeClr val="accent6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98C0942-ED5A-19D1-0CDF-3FAA540F6C5C}"/>
              </a:ext>
            </a:extLst>
          </p:cNvPr>
          <p:cNvSpPr/>
          <p:nvPr/>
        </p:nvSpPr>
        <p:spPr>
          <a:xfrm>
            <a:off x="9692371" y="5443378"/>
            <a:ext cx="702527" cy="72482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1F27AD-7A82-D9C9-EED2-059856715A4B}"/>
              </a:ext>
            </a:extLst>
          </p:cNvPr>
          <p:cNvSpPr/>
          <p:nvPr/>
        </p:nvSpPr>
        <p:spPr>
          <a:xfrm>
            <a:off x="9689591" y="4718549"/>
            <a:ext cx="702527" cy="7248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897645B-B891-77D5-A207-78206E308E5C}"/>
              </a:ext>
            </a:extLst>
          </p:cNvPr>
          <p:cNvSpPr/>
          <p:nvPr/>
        </p:nvSpPr>
        <p:spPr>
          <a:xfrm>
            <a:off x="9689591" y="3952828"/>
            <a:ext cx="702527" cy="72482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9" name="Picture 16" descr="Free character pink ice vector">
            <a:extLst>
              <a:ext uri="{FF2B5EF4-FFF2-40B4-BE49-F238E27FC236}">
                <a16:creationId xmlns:a16="http://schemas.microsoft.com/office/drawing/2014/main" id="{F90CF686-7781-0BDA-2B88-6FDE3210C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09" y="1618432"/>
            <a:ext cx="310377" cy="62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Free character pink ice vector">
            <a:extLst>
              <a:ext uri="{FF2B5EF4-FFF2-40B4-BE49-F238E27FC236}">
                <a16:creationId xmlns:a16="http://schemas.microsoft.com/office/drawing/2014/main" id="{DEB22AC4-0F78-9038-EAE7-125CB6E8C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69" y="4585184"/>
            <a:ext cx="275994" cy="55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Free character pink ice vector">
            <a:extLst>
              <a:ext uri="{FF2B5EF4-FFF2-40B4-BE49-F238E27FC236}">
                <a16:creationId xmlns:a16="http://schemas.microsoft.com/office/drawing/2014/main" id="{C2BE81BA-5F4B-9DA3-24F7-20806158F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61" y="1717929"/>
            <a:ext cx="275994" cy="55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Free character pink ice vector">
            <a:extLst>
              <a:ext uri="{FF2B5EF4-FFF2-40B4-BE49-F238E27FC236}">
                <a16:creationId xmlns:a16="http://schemas.microsoft.com/office/drawing/2014/main" id="{57AEF81B-E4F8-B618-C7C0-65A0EDC55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037" y="5552100"/>
            <a:ext cx="275994" cy="55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4" descr="Free thongs flip flops pink vector">
            <a:extLst>
              <a:ext uri="{FF2B5EF4-FFF2-40B4-BE49-F238E27FC236}">
                <a16:creationId xmlns:a16="http://schemas.microsoft.com/office/drawing/2014/main" id="{C783FA0C-CDFF-55D0-1809-44AFFFEC9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4" y="1001469"/>
            <a:ext cx="400575" cy="55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4" descr="Free thongs flip flops pink vector">
            <a:extLst>
              <a:ext uri="{FF2B5EF4-FFF2-40B4-BE49-F238E27FC236}">
                <a16:creationId xmlns:a16="http://schemas.microsoft.com/office/drawing/2014/main" id="{C484659A-ADC3-2386-E95E-1FAFB0BCB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70" y="5320700"/>
            <a:ext cx="400575" cy="55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4" descr="Free thongs flip flops pink vector">
            <a:extLst>
              <a:ext uri="{FF2B5EF4-FFF2-40B4-BE49-F238E27FC236}">
                <a16:creationId xmlns:a16="http://schemas.microsoft.com/office/drawing/2014/main" id="{C225CEB9-576E-4121-A7FD-05ED32DC5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619" y="3325564"/>
            <a:ext cx="400575" cy="55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 descr="Free jar lemons fruit vector">
            <a:extLst>
              <a:ext uri="{FF2B5EF4-FFF2-40B4-BE49-F238E27FC236}">
                <a16:creationId xmlns:a16="http://schemas.microsoft.com/office/drawing/2014/main" id="{A97189C4-D515-0344-031A-E3F7137E5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21" y="2477790"/>
            <a:ext cx="382053" cy="4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 descr="Free jar lemons fruit vector">
            <a:extLst>
              <a:ext uri="{FF2B5EF4-FFF2-40B4-BE49-F238E27FC236}">
                <a16:creationId xmlns:a16="http://schemas.microsoft.com/office/drawing/2014/main" id="{11974501-3520-6A42-C820-94A762577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888" y="4633064"/>
            <a:ext cx="428805" cy="55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4" descr="Free jar lemons fruit vector">
            <a:extLst>
              <a:ext uri="{FF2B5EF4-FFF2-40B4-BE49-F238E27FC236}">
                <a16:creationId xmlns:a16="http://schemas.microsoft.com/office/drawing/2014/main" id="{6430AFF1-0A54-4E87-4D00-90D1A2EB5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425" y="1853768"/>
            <a:ext cx="329157" cy="42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BE161C0-1E42-6EB9-6CAC-B15C825E0AFB}"/>
              </a:ext>
            </a:extLst>
          </p:cNvPr>
          <p:cNvSpPr txBox="1"/>
          <p:nvPr/>
        </p:nvSpPr>
        <p:spPr>
          <a:xfrm>
            <a:off x="1203385" y="1666676"/>
            <a:ext cx="691376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1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تقدم 3 خطوات للأمام</a:t>
            </a:r>
            <a:endParaRPr lang="he-IL" sz="11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84C399-9FE8-B34B-DE05-06BBBDD5F8CC}"/>
              </a:ext>
            </a:extLst>
          </p:cNvPr>
          <p:cNvSpPr txBox="1"/>
          <p:nvPr/>
        </p:nvSpPr>
        <p:spPr>
          <a:xfrm>
            <a:off x="3245134" y="3751628"/>
            <a:ext cx="7292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1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ارجع خطوة واحدة للخلف</a:t>
            </a:r>
            <a:endParaRPr lang="he-IL" sz="11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E542C3E-2A61-5C14-062B-E301837BBC57}"/>
              </a:ext>
            </a:extLst>
          </p:cNvPr>
          <p:cNvSpPr txBox="1"/>
          <p:nvPr/>
        </p:nvSpPr>
        <p:spPr>
          <a:xfrm>
            <a:off x="7517917" y="3836267"/>
            <a:ext cx="691376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1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 إلى نقطة البداية</a:t>
            </a:r>
            <a:endParaRPr lang="he-IL" sz="11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92BE3942-F75E-11B8-DA07-05FCB7DB6E62}"/>
              </a:ext>
            </a:extLst>
          </p:cNvPr>
          <p:cNvSpPr txBox="1"/>
          <p:nvPr/>
        </p:nvSpPr>
        <p:spPr>
          <a:xfrm>
            <a:off x="8998215" y="1015558"/>
            <a:ext cx="6913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1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بدّل اللاعب</a:t>
            </a:r>
            <a:endParaRPr lang="he-IL" sz="11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360424F0-4881-71D8-91AC-B5F5C5977D78}"/>
              </a:ext>
            </a:extLst>
          </p:cNvPr>
          <p:cNvSpPr txBox="1"/>
          <p:nvPr/>
        </p:nvSpPr>
        <p:spPr>
          <a:xfrm>
            <a:off x="9708991" y="4798601"/>
            <a:ext cx="6913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11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انتظر دورين</a:t>
            </a:r>
            <a:endParaRPr lang="he-IL" sz="11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7" name="Arrow: Down 1026">
            <a:extLst>
              <a:ext uri="{FF2B5EF4-FFF2-40B4-BE49-F238E27FC236}">
                <a16:creationId xmlns:a16="http://schemas.microsoft.com/office/drawing/2014/main" id="{505B1595-75BD-5EBF-9EC5-272BD117A437}"/>
              </a:ext>
            </a:extLst>
          </p:cNvPr>
          <p:cNvSpPr/>
          <p:nvPr/>
        </p:nvSpPr>
        <p:spPr>
          <a:xfrm>
            <a:off x="687284" y="143759"/>
            <a:ext cx="289499" cy="5018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53183A05-325C-775B-6966-39276D3F0113}"/>
              </a:ext>
            </a:extLst>
          </p:cNvPr>
          <p:cNvSpPr/>
          <p:nvPr/>
        </p:nvSpPr>
        <p:spPr>
          <a:xfrm>
            <a:off x="11091399" y="6329876"/>
            <a:ext cx="9957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النهاية</a:t>
            </a:r>
            <a:endParaRPr 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1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160205C-E753-2B17-CEAE-391D450B80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5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AD7ED58E-C816-D896-66FF-5AF95D65A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9779" y="1092201"/>
            <a:ext cx="4254577" cy="2666267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5AFBA86E-EABE-EF88-EF9C-73C27DC25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563189" y="1430151"/>
            <a:ext cx="4019033" cy="2544949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FEC4A820-60B7-6EE8-6C04-F27092C2BB45}"/>
              </a:ext>
            </a:extLst>
          </p:cNvPr>
          <p:cNvSpPr txBox="1"/>
          <p:nvPr/>
        </p:nvSpPr>
        <p:spPr>
          <a:xfrm>
            <a:off x="2247867" y="1841499"/>
            <a:ext cx="218726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قر</a:t>
            </a:r>
            <a:r>
              <a:rPr lang="ar-JO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رت </a:t>
            </a:r>
          </a:p>
          <a:p>
            <a:pPr algn="ctr"/>
            <a:r>
              <a:rPr lang="ar-AE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أن...</a:t>
            </a:r>
            <a:endParaRPr lang="he-IL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76E73B49-E41D-4BF9-997E-77ED87EC27B0}"/>
              </a:ext>
            </a:extLst>
          </p:cNvPr>
          <p:cNvSpPr txBox="1"/>
          <p:nvPr/>
        </p:nvSpPr>
        <p:spPr>
          <a:xfrm>
            <a:off x="7772401" y="1611795"/>
            <a:ext cx="218726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فهمت</a:t>
            </a:r>
          </a:p>
          <a:p>
            <a:pPr algn="ctr"/>
            <a:r>
              <a:rPr lang="ar-AE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أن</a:t>
            </a:r>
            <a:r>
              <a:rPr lang="ar-JO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he-IL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גרפיקה 9">
            <a:extLst>
              <a:ext uri="{FF2B5EF4-FFF2-40B4-BE49-F238E27FC236}">
                <a16:creationId xmlns:a16="http://schemas.microsoft.com/office/drawing/2014/main" id="{1330B44C-E3BB-636E-54EB-327D9A703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8756" y="3229146"/>
            <a:ext cx="4254577" cy="2666267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D274B409-BD0A-132B-12C6-DB4B44F983CB}"/>
              </a:ext>
            </a:extLst>
          </p:cNvPr>
          <p:cNvSpPr txBox="1"/>
          <p:nvPr/>
        </p:nvSpPr>
        <p:spPr>
          <a:xfrm>
            <a:off x="5281378" y="3748740"/>
            <a:ext cx="218726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يهم</a:t>
            </a:r>
            <a:r>
              <a:rPr lang="ar-JO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ني </a:t>
            </a:r>
          </a:p>
          <a:p>
            <a:pPr algn="ctr"/>
            <a:r>
              <a:rPr lang="ar-AE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أن...</a:t>
            </a:r>
            <a:endParaRPr lang="he-IL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1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160205C-E753-2B17-CEAE-391D450B80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5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2E5C7-79DA-B8CD-1E2B-FF18E6935804}"/>
              </a:ext>
            </a:extLst>
          </p:cNvPr>
          <p:cNvSpPr txBox="1"/>
          <p:nvPr/>
        </p:nvSpPr>
        <p:spPr>
          <a:xfrm>
            <a:off x="902523" y="1782568"/>
            <a:ext cx="1015096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الآن، بعد عودتنا،</a:t>
            </a:r>
          </a:p>
          <a:p>
            <a:pPr algn="ctr" rtl="1"/>
            <a:r>
              <a:rPr lang="ar-AE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لننظر يمينًا ويسارًا</a:t>
            </a:r>
          </a:p>
          <a:p>
            <a:pPr algn="ctr" rtl="1"/>
            <a:r>
              <a:rPr lang="ar-AE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ونتأكد أننا لم نترك أحدًا جانبًا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87F0FDC-5AC9-07DC-7271-6359FDB8473F}"/>
              </a:ext>
            </a:extLst>
          </p:cNvPr>
          <p:cNvSpPr/>
          <p:nvPr/>
        </p:nvSpPr>
        <p:spPr>
          <a:xfrm>
            <a:off x="0" y="4368242"/>
            <a:ext cx="2507344" cy="2489758"/>
          </a:xfrm>
          <a:custGeom>
            <a:avLst/>
            <a:gdLst/>
            <a:ahLst/>
            <a:cxnLst/>
            <a:rect l="l" t="t" r="r" b="b"/>
            <a:pathLst>
              <a:path w="5057775" h="5143500">
                <a:moveTo>
                  <a:pt x="0" y="0"/>
                </a:moveTo>
                <a:lnTo>
                  <a:pt x="5057775" y="0"/>
                </a:lnTo>
                <a:lnTo>
                  <a:pt x="505777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B173F98F-A951-DF94-36CB-BD7568CB1C6A}"/>
              </a:ext>
            </a:extLst>
          </p:cNvPr>
          <p:cNvSpPr/>
          <p:nvPr/>
        </p:nvSpPr>
        <p:spPr>
          <a:xfrm>
            <a:off x="9603868" y="4215384"/>
            <a:ext cx="2507344" cy="2642616"/>
          </a:xfrm>
          <a:custGeom>
            <a:avLst/>
            <a:gdLst/>
            <a:ahLst/>
            <a:cxnLst/>
            <a:rect l="l" t="t" r="r" b="b"/>
            <a:pathLst>
              <a:path w="3727323" h="4114800">
                <a:moveTo>
                  <a:pt x="0" y="0"/>
                </a:moveTo>
                <a:lnTo>
                  <a:pt x="3727323" y="0"/>
                </a:lnTo>
                <a:lnTo>
                  <a:pt x="37273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A6D8D4-D00D-B664-41F0-C879E35AD815}"/>
              </a:ext>
            </a:extLst>
          </p:cNvPr>
          <p:cNvSpPr/>
          <p:nvPr/>
        </p:nvSpPr>
        <p:spPr>
          <a:xfrm>
            <a:off x="-1" y="0"/>
            <a:ext cx="12192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4"/>
          <p:cNvSpPr/>
          <p:nvPr/>
        </p:nvSpPr>
        <p:spPr>
          <a:xfrm>
            <a:off x="4579503" y="98042"/>
            <a:ext cx="3032991" cy="1801586"/>
          </a:xfrm>
          <a:custGeom>
            <a:avLst/>
            <a:gdLst/>
            <a:ahLst/>
            <a:cxnLst/>
            <a:rect l="l" t="t" r="r" b="b"/>
            <a:pathLst>
              <a:path w="6959493" h="4114800">
                <a:moveTo>
                  <a:pt x="0" y="0"/>
                </a:moveTo>
                <a:lnTo>
                  <a:pt x="6959492" y="0"/>
                </a:lnTo>
                <a:lnTo>
                  <a:pt x="69594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1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7">
            <a:extLst>
              <a:ext uri="{FF2B5EF4-FFF2-40B4-BE49-F238E27FC236}">
                <a16:creationId xmlns:a16="http://schemas.microsoft.com/office/drawing/2014/main" id="{6D176BA5-FCB1-153A-8F4B-23B96CB5B581}"/>
              </a:ext>
            </a:extLst>
          </p:cNvPr>
          <p:cNvGrpSpPr/>
          <p:nvPr/>
        </p:nvGrpSpPr>
        <p:grpSpPr>
          <a:xfrm>
            <a:off x="4471276" y="4036001"/>
            <a:ext cx="3248653" cy="2174488"/>
            <a:chOff x="3" y="-96636"/>
            <a:chExt cx="6182550" cy="4136688"/>
          </a:xfrm>
        </p:grpSpPr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F035CABE-8D9D-063E-A08D-D64D10849322}"/>
                </a:ext>
              </a:extLst>
            </p:cNvPr>
            <p:cNvSpPr/>
            <p:nvPr/>
          </p:nvSpPr>
          <p:spPr>
            <a:xfrm rot="5400000">
              <a:off x="1022934" y="-1119567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C0D62C27-499F-A44D-C507-AF40F7519ABA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BE7B1F87-795A-8A96-2DBB-64F7855770AF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grpSp>
        <p:nvGrpSpPr>
          <p:cNvPr id="40" name="Group 17">
            <a:extLst>
              <a:ext uri="{FF2B5EF4-FFF2-40B4-BE49-F238E27FC236}">
                <a16:creationId xmlns:a16="http://schemas.microsoft.com/office/drawing/2014/main" id="{C641FD92-D0D3-F0F7-7DF3-8E0C2AD3C195}"/>
              </a:ext>
            </a:extLst>
          </p:cNvPr>
          <p:cNvGrpSpPr/>
          <p:nvPr/>
        </p:nvGrpSpPr>
        <p:grpSpPr>
          <a:xfrm>
            <a:off x="8500951" y="3921498"/>
            <a:ext cx="3248653" cy="2174488"/>
            <a:chOff x="0" y="0"/>
            <a:chExt cx="6182550" cy="4136688"/>
          </a:xfrm>
        </p:grpSpPr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9DEA4D3E-2CF2-0820-EBF9-37A308963E8B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4DF92B30-9E64-D83C-ECAF-C3788F95FC76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79CFA445-63B7-1290-36E9-1D0923DF4D94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pic>
        <p:nvPicPr>
          <p:cNvPr id="44" name="Picture 16" descr="Free character pink ice vector">
            <a:extLst>
              <a:ext uri="{FF2B5EF4-FFF2-40B4-BE49-F238E27FC236}">
                <a16:creationId xmlns:a16="http://schemas.microsoft.com/office/drawing/2014/main" id="{8927E7C0-825B-234E-7AAD-9F074CC4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55" y="4848236"/>
            <a:ext cx="601579" cy="12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17">
            <a:extLst>
              <a:ext uri="{FF2B5EF4-FFF2-40B4-BE49-F238E27FC236}">
                <a16:creationId xmlns:a16="http://schemas.microsoft.com/office/drawing/2014/main" id="{1C51B257-5CB3-94CD-B053-8A9D708045CE}"/>
              </a:ext>
            </a:extLst>
          </p:cNvPr>
          <p:cNvGrpSpPr/>
          <p:nvPr/>
        </p:nvGrpSpPr>
        <p:grpSpPr>
          <a:xfrm>
            <a:off x="755124" y="502528"/>
            <a:ext cx="3248653" cy="2174488"/>
            <a:chOff x="0" y="0"/>
            <a:chExt cx="6182550" cy="4136688"/>
          </a:xfrm>
        </p:grpSpPr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E7BE66FA-72C7-3271-7C01-2452A385653C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99677605-78D1-0B4D-66DE-DCBFF0024405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0C0C26F8-0374-1D59-008C-E9F57397A940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F177501-F4B6-3624-6B30-BA2208971650}"/>
              </a:ext>
            </a:extLst>
          </p:cNvPr>
          <p:cNvSpPr txBox="1"/>
          <p:nvPr/>
        </p:nvSpPr>
        <p:spPr>
          <a:xfrm>
            <a:off x="864268" y="798823"/>
            <a:ext cx="254126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أجمل شيء قام به صديق/ة من أجلي خلال الفترة التي </a:t>
            </a:r>
          </a:p>
          <a:p>
            <a:pPr algn="ctr" rtl="1"/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قضيتها خارج المنزل</a:t>
            </a:r>
            <a:endParaRPr lang="he-I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64C8CC-9BB6-3A49-CE0D-28B50D0EEA4F}"/>
              </a:ext>
            </a:extLst>
          </p:cNvPr>
          <p:cNvSpPr txBox="1"/>
          <p:nvPr/>
        </p:nvSpPr>
        <p:spPr>
          <a:xfrm>
            <a:off x="8728627" y="4222007"/>
            <a:ext cx="253462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صديق/ة في مزاج سيئ. كيف يمكنني تحسين مزاجه/ها؟</a:t>
            </a:r>
            <a:endParaRPr lang="he-I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7C03B6-9863-AA87-0C50-E6A55046803C}"/>
              </a:ext>
            </a:extLst>
          </p:cNvPr>
          <p:cNvSpPr txBox="1"/>
          <p:nvPr/>
        </p:nvSpPr>
        <p:spPr>
          <a:xfrm>
            <a:off x="4421421" y="4101317"/>
            <a:ext cx="326273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هو أكثر </a:t>
            </a:r>
          </a:p>
          <a:p>
            <a:pPr algn="ctr" rtl="1"/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شيء ممتع </a:t>
            </a:r>
          </a:p>
          <a:p>
            <a:pPr algn="ctr" rtl="1"/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كنت أنتظره</a:t>
            </a:r>
          </a:p>
          <a:p>
            <a:pPr algn="ctr" rtl="1"/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لأفعله مع طلاب صف</a:t>
            </a:r>
            <a:r>
              <a:rPr lang="ar-JO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ّي</a:t>
            </a:r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he-I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96D9A2AF-8A39-8343-619A-82E6975A2ABD}"/>
              </a:ext>
            </a:extLst>
          </p:cNvPr>
          <p:cNvGrpSpPr/>
          <p:nvPr/>
        </p:nvGrpSpPr>
        <p:grpSpPr>
          <a:xfrm>
            <a:off x="8391807" y="496648"/>
            <a:ext cx="3248653" cy="2174488"/>
            <a:chOff x="0" y="0"/>
            <a:chExt cx="6182550" cy="4136688"/>
          </a:xfrm>
        </p:grpSpPr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CC06E53D-63AB-04AF-70F6-4A3F08AE6B65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B9014768-3710-D1E3-07A0-35427669CA96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253FC07A-F62B-F412-8818-9B5C588E3DB0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B0295FC-E7EA-FD25-EAF5-2C03CA9A61B1}"/>
              </a:ext>
            </a:extLst>
          </p:cNvPr>
          <p:cNvSpPr txBox="1"/>
          <p:nvPr/>
        </p:nvSpPr>
        <p:spPr>
          <a:xfrm>
            <a:off x="8665344" y="1014510"/>
            <a:ext cx="24833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نكهة البوظة</a:t>
            </a:r>
          </a:p>
          <a:p>
            <a:pPr algn="ctr" rtl="1"/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المفض</a:t>
            </a:r>
            <a:r>
              <a:rPr lang="ar-JO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لة لدي</a:t>
            </a:r>
            <a:r>
              <a:rPr lang="ar-JO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endParaRPr lang="he-I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6" descr="Free character pink ice vector">
            <a:extLst>
              <a:ext uri="{FF2B5EF4-FFF2-40B4-BE49-F238E27FC236}">
                <a16:creationId xmlns:a16="http://schemas.microsoft.com/office/drawing/2014/main" id="{43760D7F-6ADB-8E40-C40C-B81D3664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258" y="1392403"/>
            <a:ext cx="601579" cy="12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17">
            <a:extLst>
              <a:ext uri="{FF2B5EF4-FFF2-40B4-BE49-F238E27FC236}">
                <a16:creationId xmlns:a16="http://schemas.microsoft.com/office/drawing/2014/main" id="{B70BFECA-6A20-DF90-C1BC-DABA3EF444CD}"/>
              </a:ext>
            </a:extLst>
          </p:cNvPr>
          <p:cNvGrpSpPr/>
          <p:nvPr/>
        </p:nvGrpSpPr>
        <p:grpSpPr>
          <a:xfrm>
            <a:off x="4477147" y="496649"/>
            <a:ext cx="3248653" cy="2174488"/>
            <a:chOff x="0" y="0"/>
            <a:chExt cx="6182550" cy="4136688"/>
          </a:xfrm>
        </p:grpSpPr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00DB17AA-BEC8-AD3E-396F-5297AB1F11BF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E44CC465-DEA3-812B-2440-B54FC75B16C0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89718E8-D44B-2B21-CBD1-BF43006E26D7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8DA3D0-CD85-F9D5-E0E1-DE16ED5A687E}"/>
              </a:ext>
            </a:extLst>
          </p:cNvPr>
          <p:cNvSpPr txBox="1"/>
          <p:nvPr/>
        </p:nvSpPr>
        <p:spPr>
          <a:xfrm>
            <a:off x="4861368" y="803580"/>
            <a:ext cx="223119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شيء مفرح سأقوم به من أجل صديق/ة</a:t>
            </a:r>
            <a:endParaRPr lang="he-I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16" descr="Free character pink ice vector">
            <a:extLst>
              <a:ext uri="{FF2B5EF4-FFF2-40B4-BE49-F238E27FC236}">
                <a16:creationId xmlns:a16="http://schemas.microsoft.com/office/drawing/2014/main" id="{F0EE0513-668D-FA1B-CE72-B9C6C09D5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51" y="1412501"/>
            <a:ext cx="601579" cy="12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Free character pink ice vector">
            <a:extLst>
              <a:ext uri="{FF2B5EF4-FFF2-40B4-BE49-F238E27FC236}">
                <a16:creationId xmlns:a16="http://schemas.microsoft.com/office/drawing/2014/main" id="{4B5CE406-F400-02AF-CCCC-E9E118768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28" y="1401447"/>
            <a:ext cx="601579" cy="12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Free character pink ice vector">
            <a:extLst>
              <a:ext uri="{FF2B5EF4-FFF2-40B4-BE49-F238E27FC236}">
                <a16:creationId xmlns:a16="http://schemas.microsoft.com/office/drawing/2014/main" id="{BD17EFFD-E6CE-FEED-7EC5-0F300B37B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083" y="5140711"/>
            <a:ext cx="515514" cy="10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17">
            <a:extLst>
              <a:ext uri="{FF2B5EF4-FFF2-40B4-BE49-F238E27FC236}">
                <a16:creationId xmlns:a16="http://schemas.microsoft.com/office/drawing/2014/main" id="{0773A525-0430-56D6-5012-B682E8B31B66}"/>
              </a:ext>
            </a:extLst>
          </p:cNvPr>
          <p:cNvGrpSpPr/>
          <p:nvPr/>
        </p:nvGrpSpPr>
        <p:grpSpPr>
          <a:xfrm>
            <a:off x="490737" y="4036001"/>
            <a:ext cx="3248653" cy="2174488"/>
            <a:chOff x="3" y="-96636"/>
            <a:chExt cx="6182550" cy="4136688"/>
          </a:xfrm>
        </p:grpSpPr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BCFBF7BA-99E3-4B3A-9609-AC96DA92F4F1}"/>
                </a:ext>
              </a:extLst>
            </p:cNvPr>
            <p:cNvSpPr/>
            <p:nvPr/>
          </p:nvSpPr>
          <p:spPr>
            <a:xfrm rot="5400000">
              <a:off x="1022934" y="-1119567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3F080168-DAF5-4F2E-B244-E1989C5944DB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E493E5C3-230E-A053-79BD-FE6DB9FE5B8B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pic>
        <p:nvPicPr>
          <p:cNvPr id="54" name="Picture 16" descr="Free character pink ice vector">
            <a:extLst>
              <a:ext uri="{FF2B5EF4-FFF2-40B4-BE49-F238E27FC236}">
                <a16:creationId xmlns:a16="http://schemas.microsoft.com/office/drawing/2014/main" id="{AEFC1DF3-796E-211D-6ECA-3EB8E25B9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54" y="4897888"/>
            <a:ext cx="601579" cy="12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965A3F-FBF2-6FFB-80A7-419CA7F8D89B}"/>
              </a:ext>
            </a:extLst>
          </p:cNvPr>
          <p:cNvSpPr txBox="1"/>
          <p:nvPr/>
        </p:nvSpPr>
        <p:spPr>
          <a:xfrm>
            <a:off x="657562" y="3986549"/>
            <a:ext cx="268850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"مرة ثالثة بوظة" - ما هي الخطوات التي ات</a:t>
            </a:r>
            <a:r>
              <a:rPr lang="ar-JO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خذتها للحفاظ على تواصلي مع أصدقائي خلال الفترة الماضية؟ وما الذي سأواصل فعله الآن؟</a:t>
            </a:r>
            <a:endParaRPr lang="he-IL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2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7">
            <a:extLst>
              <a:ext uri="{FF2B5EF4-FFF2-40B4-BE49-F238E27FC236}">
                <a16:creationId xmlns:a16="http://schemas.microsoft.com/office/drawing/2014/main" id="{E697076B-4A44-0EA8-FC95-BC901E5C8D37}"/>
              </a:ext>
            </a:extLst>
          </p:cNvPr>
          <p:cNvGrpSpPr/>
          <p:nvPr/>
        </p:nvGrpSpPr>
        <p:grpSpPr>
          <a:xfrm>
            <a:off x="787598" y="496646"/>
            <a:ext cx="3248653" cy="2174488"/>
            <a:chOff x="0" y="0"/>
            <a:chExt cx="6182550" cy="4136688"/>
          </a:xfrm>
        </p:grpSpPr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A2405D86-02F7-25B7-A6BC-047FDA6B2C4A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E4DC9D80-88BC-408D-9305-4072F45DF290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AF8A2339-D63C-3DC6-45CF-4E3CFF25CCF8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id="{A1CD3379-51EE-411B-B57B-E215399D5896}"/>
              </a:ext>
            </a:extLst>
          </p:cNvPr>
          <p:cNvGrpSpPr/>
          <p:nvPr/>
        </p:nvGrpSpPr>
        <p:grpSpPr>
          <a:xfrm>
            <a:off x="2847347" y="3489288"/>
            <a:ext cx="3248653" cy="2174488"/>
            <a:chOff x="0" y="0"/>
            <a:chExt cx="6182550" cy="4136688"/>
          </a:xfrm>
        </p:grpSpPr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0B1A9365-1D39-E3EE-4F65-46A80C90793B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3CABFE03-9C64-55D4-86C1-D642D0FCE8CC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C94D9EAA-4231-34AA-1184-07CD103081D0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grpSp>
        <p:nvGrpSpPr>
          <p:cNvPr id="44" name="Group 17">
            <a:extLst>
              <a:ext uri="{FF2B5EF4-FFF2-40B4-BE49-F238E27FC236}">
                <a16:creationId xmlns:a16="http://schemas.microsoft.com/office/drawing/2014/main" id="{6F7E869F-C16A-B17A-44C9-FEF41F88BAD0}"/>
              </a:ext>
            </a:extLst>
          </p:cNvPr>
          <p:cNvGrpSpPr/>
          <p:nvPr/>
        </p:nvGrpSpPr>
        <p:grpSpPr>
          <a:xfrm>
            <a:off x="6689928" y="3489288"/>
            <a:ext cx="3248653" cy="2174488"/>
            <a:chOff x="0" y="0"/>
            <a:chExt cx="6182550" cy="4136688"/>
          </a:xfrm>
        </p:grpSpPr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0E39AEE2-E991-1FCD-94AC-D427C26F8963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40A415D7-CF6E-AB4C-CD75-E24F0D26264B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A9C47A3F-C656-9899-E25D-6E9E9F76A3E2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pic>
        <p:nvPicPr>
          <p:cNvPr id="48" name="Picture 14" descr="Free jar lemons fruit vector">
            <a:extLst>
              <a:ext uri="{FF2B5EF4-FFF2-40B4-BE49-F238E27FC236}">
                <a16:creationId xmlns:a16="http://schemas.microsoft.com/office/drawing/2014/main" id="{05515ADB-4EFE-6FB2-5737-7C6AA0C76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979" y="4615182"/>
            <a:ext cx="768994" cy="99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7">
            <a:extLst>
              <a:ext uri="{FF2B5EF4-FFF2-40B4-BE49-F238E27FC236}">
                <a16:creationId xmlns:a16="http://schemas.microsoft.com/office/drawing/2014/main" id="{3C51ED9C-AF99-9F48-7052-27E205163786}"/>
              </a:ext>
            </a:extLst>
          </p:cNvPr>
          <p:cNvGrpSpPr/>
          <p:nvPr/>
        </p:nvGrpSpPr>
        <p:grpSpPr>
          <a:xfrm>
            <a:off x="4535131" y="496647"/>
            <a:ext cx="3248653" cy="2174488"/>
            <a:chOff x="0" y="0"/>
            <a:chExt cx="6182550" cy="4136688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5C4A2AE-43D7-A2A1-22AB-1374CCCB0F6E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5870B25-3D65-97F1-FA23-D00BCCD36575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075F0981-AEF5-F858-F00F-66B7D845980F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grpSp>
        <p:nvGrpSpPr>
          <p:cNvPr id="2" name="Group 17">
            <a:extLst>
              <a:ext uri="{FF2B5EF4-FFF2-40B4-BE49-F238E27FC236}">
                <a16:creationId xmlns:a16="http://schemas.microsoft.com/office/drawing/2014/main" id="{7F508D71-F888-912A-0A9F-235AB7F7BBC5}"/>
              </a:ext>
            </a:extLst>
          </p:cNvPr>
          <p:cNvGrpSpPr/>
          <p:nvPr/>
        </p:nvGrpSpPr>
        <p:grpSpPr>
          <a:xfrm>
            <a:off x="8391807" y="496648"/>
            <a:ext cx="3248653" cy="2174488"/>
            <a:chOff x="0" y="0"/>
            <a:chExt cx="6182550" cy="4136688"/>
          </a:xfrm>
        </p:grpSpPr>
        <p:sp>
          <p:nvSpPr>
            <p:cNvPr id="3" name="Freeform 18">
              <a:extLst>
                <a:ext uri="{FF2B5EF4-FFF2-40B4-BE49-F238E27FC236}">
                  <a16:creationId xmlns:a16="http://schemas.microsoft.com/office/drawing/2014/main" id="{FD6DC4C8-E799-7A23-99B9-1C380585C0F2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74D14869-0404-D15A-FD9A-92BAA5E18132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18342875-F8F6-B97B-FBD2-5DF5A93A1768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pic>
        <p:nvPicPr>
          <p:cNvPr id="11" name="Picture 14" descr="Free jar lemons fruit vector">
            <a:extLst>
              <a:ext uri="{FF2B5EF4-FFF2-40B4-BE49-F238E27FC236}">
                <a16:creationId xmlns:a16="http://schemas.microsoft.com/office/drawing/2014/main" id="{C53BC612-4AB6-886E-0BD6-8FE1F0C7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58" y="1622542"/>
            <a:ext cx="768994" cy="99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AFAC567-A7EB-24F3-AD52-867650EF17E4}"/>
              </a:ext>
            </a:extLst>
          </p:cNvPr>
          <p:cNvSpPr txBox="1"/>
          <p:nvPr/>
        </p:nvSpPr>
        <p:spPr>
          <a:xfrm>
            <a:off x="8391807" y="696701"/>
            <a:ext cx="279731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شيء واحد تعل</a:t>
            </a:r>
            <a:r>
              <a:rPr lang="ar-JO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 القيام به بطريقة مختلفة، والآن أرغب في تعليم زملائي في الصف</a:t>
            </a:r>
            <a:r>
              <a:rPr lang="ar-JO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endParaRPr lang="he-IL" sz="2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766F5A-6FEF-B031-94E0-5443E8C18F8C}"/>
              </a:ext>
            </a:extLst>
          </p:cNvPr>
          <p:cNvSpPr txBox="1"/>
          <p:nvPr/>
        </p:nvSpPr>
        <p:spPr>
          <a:xfrm>
            <a:off x="4471674" y="696701"/>
            <a:ext cx="3340865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2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كيف يمكننا "تحويل الليمون إلى ليموناضة" عندما تكون هناك مشاعر غير مريحة</a:t>
            </a:r>
          </a:p>
          <a:p>
            <a:pPr algn="ctr" rtl="1"/>
            <a:r>
              <a:rPr lang="ar-AE" sz="22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الى جانب الحماس</a:t>
            </a:r>
          </a:p>
          <a:p>
            <a:pPr algn="ctr" rtl="1"/>
            <a:r>
              <a:rPr lang="ar-AE" sz="22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للعودة؟</a:t>
            </a:r>
            <a:endParaRPr lang="he-IL" sz="2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D0BE01-65D6-9211-24A9-74122366080A}"/>
              </a:ext>
            </a:extLst>
          </p:cNvPr>
          <p:cNvSpPr txBox="1"/>
          <p:nvPr/>
        </p:nvSpPr>
        <p:spPr>
          <a:xfrm>
            <a:off x="1185883" y="762754"/>
            <a:ext cx="209085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ماذا يمكنني أن أفعل لتجديد العلاقة مع صديق/ة؟</a:t>
            </a:r>
            <a:endParaRPr lang="he-IL" sz="2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09A920-7AD1-689F-8672-962CB64A9EAC}"/>
              </a:ext>
            </a:extLst>
          </p:cNvPr>
          <p:cNvSpPr txBox="1"/>
          <p:nvPr/>
        </p:nvSpPr>
        <p:spPr>
          <a:xfrm>
            <a:off x="7014447" y="3645330"/>
            <a:ext cx="209085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قو</a:t>
            </a:r>
            <a:r>
              <a:rPr lang="ar-JO" sz="28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8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ة تعل</a:t>
            </a:r>
            <a:r>
              <a:rPr lang="ar-JO" sz="28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8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 أن</a:t>
            </a:r>
            <a:r>
              <a:rPr lang="ar-JO" sz="28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8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ني أمتلكها خلال الفترة الماضية</a:t>
            </a:r>
            <a:endParaRPr lang="he-IL" sz="2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14" descr="Free jar lemons fruit vector">
            <a:extLst>
              <a:ext uri="{FF2B5EF4-FFF2-40B4-BE49-F238E27FC236}">
                <a16:creationId xmlns:a16="http://schemas.microsoft.com/office/drawing/2014/main" id="{88A0EE02-B7AA-C419-07F7-61D9B6745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82" y="1622541"/>
            <a:ext cx="768994" cy="99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Free jar lemons fruit vector">
            <a:extLst>
              <a:ext uri="{FF2B5EF4-FFF2-40B4-BE49-F238E27FC236}">
                <a16:creationId xmlns:a16="http://schemas.microsoft.com/office/drawing/2014/main" id="{616AE679-8CA3-CA2C-CE41-4DC3B3A6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49" y="1622540"/>
            <a:ext cx="768994" cy="99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Free jar lemons fruit vector">
            <a:extLst>
              <a:ext uri="{FF2B5EF4-FFF2-40B4-BE49-F238E27FC236}">
                <a16:creationId xmlns:a16="http://schemas.microsoft.com/office/drawing/2014/main" id="{0DB0BB7C-0E3C-43FE-B582-1DC0FAB06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98" y="4615182"/>
            <a:ext cx="768994" cy="99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8">
            <a:extLst>
              <a:ext uri="{FF2B5EF4-FFF2-40B4-BE49-F238E27FC236}">
                <a16:creationId xmlns:a16="http://schemas.microsoft.com/office/drawing/2014/main" id="{F6CE6805-5835-E5D8-A851-BB6BEE4554B7}"/>
              </a:ext>
            </a:extLst>
          </p:cNvPr>
          <p:cNvSpPr txBox="1"/>
          <p:nvPr/>
        </p:nvSpPr>
        <p:spPr>
          <a:xfrm>
            <a:off x="3256157" y="3719439"/>
            <a:ext cx="20908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العودة تتيح </a:t>
            </a:r>
          </a:p>
          <a:p>
            <a:pPr algn="ctr" rtl="1"/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لي/لنا أيضًا </a:t>
            </a:r>
          </a:p>
          <a:p>
            <a:pPr algn="ctr" rtl="1"/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فرصة لـ...</a:t>
            </a:r>
            <a:endParaRPr lang="he-IL" sz="2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8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7">
            <a:extLst>
              <a:ext uri="{FF2B5EF4-FFF2-40B4-BE49-F238E27FC236}">
                <a16:creationId xmlns:a16="http://schemas.microsoft.com/office/drawing/2014/main" id="{445D3172-9C76-961C-9159-9C8BF909D2BA}"/>
              </a:ext>
            </a:extLst>
          </p:cNvPr>
          <p:cNvGrpSpPr/>
          <p:nvPr/>
        </p:nvGrpSpPr>
        <p:grpSpPr>
          <a:xfrm>
            <a:off x="4455194" y="403749"/>
            <a:ext cx="3248653" cy="2174488"/>
            <a:chOff x="0" y="0"/>
            <a:chExt cx="6182550" cy="4136688"/>
          </a:xfrm>
        </p:grpSpPr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93F8A9D7-8791-41AF-6376-6AD4109112D4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437CE009-3DB7-53FF-538E-50216B66D7F8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9C6988BA-3FAE-5D8B-8FFA-07CDA9A9EBB3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grpSp>
        <p:nvGrpSpPr>
          <p:cNvPr id="33" name="Group 17">
            <a:extLst>
              <a:ext uri="{FF2B5EF4-FFF2-40B4-BE49-F238E27FC236}">
                <a16:creationId xmlns:a16="http://schemas.microsoft.com/office/drawing/2014/main" id="{24A06100-4037-B2F0-AAAC-94CEEE49AB08}"/>
              </a:ext>
            </a:extLst>
          </p:cNvPr>
          <p:cNvGrpSpPr/>
          <p:nvPr/>
        </p:nvGrpSpPr>
        <p:grpSpPr>
          <a:xfrm>
            <a:off x="613851" y="447832"/>
            <a:ext cx="3248653" cy="2174488"/>
            <a:chOff x="0" y="0"/>
            <a:chExt cx="6182550" cy="4136688"/>
          </a:xfrm>
        </p:grpSpPr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F10C92D7-AC16-1AE5-736A-8EE4CDCA8BDF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83C023A6-AE5D-83E2-277D-2A5BD18D2334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D09947D2-911F-5D35-7AD4-13CCE5C3333A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grpSp>
        <p:nvGrpSpPr>
          <p:cNvPr id="38" name="Group 17">
            <a:extLst>
              <a:ext uri="{FF2B5EF4-FFF2-40B4-BE49-F238E27FC236}">
                <a16:creationId xmlns:a16="http://schemas.microsoft.com/office/drawing/2014/main" id="{2313C431-38D8-0CE1-FC59-1CF6C92A709D}"/>
              </a:ext>
            </a:extLst>
          </p:cNvPr>
          <p:cNvGrpSpPr/>
          <p:nvPr/>
        </p:nvGrpSpPr>
        <p:grpSpPr>
          <a:xfrm>
            <a:off x="613851" y="3429000"/>
            <a:ext cx="3248653" cy="2174488"/>
            <a:chOff x="0" y="0"/>
            <a:chExt cx="6182550" cy="4136688"/>
          </a:xfrm>
        </p:grpSpPr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AB089544-0722-611F-9B49-69C60FFB37D5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B9AFB0B5-794E-9B57-A928-99ED3DF457E7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E2CA1F24-E2E4-42EA-44A2-CBC43E16D3C7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grpSp>
        <p:nvGrpSpPr>
          <p:cNvPr id="43" name="Group 17">
            <a:extLst>
              <a:ext uri="{FF2B5EF4-FFF2-40B4-BE49-F238E27FC236}">
                <a16:creationId xmlns:a16="http://schemas.microsoft.com/office/drawing/2014/main" id="{7B8EC05D-0DE4-D4AE-1F1D-2C45D3DCD89D}"/>
              </a:ext>
            </a:extLst>
          </p:cNvPr>
          <p:cNvGrpSpPr/>
          <p:nvPr/>
        </p:nvGrpSpPr>
        <p:grpSpPr>
          <a:xfrm>
            <a:off x="4525200" y="3400195"/>
            <a:ext cx="3248653" cy="2174488"/>
            <a:chOff x="0" y="0"/>
            <a:chExt cx="6182550" cy="4136688"/>
          </a:xfrm>
        </p:grpSpPr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CB2A7686-9BE3-7926-789E-5FB47D7BAB75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CF7A6241-EFA0-5FC5-E8A5-981F49266ECA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3D290D52-6409-5063-2FC9-E960A712398B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grpSp>
        <p:nvGrpSpPr>
          <p:cNvPr id="48" name="Group 17">
            <a:extLst>
              <a:ext uri="{FF2B5EF4-FFF2-40B4-BE49-F238E27FC236}">
                <a16:creationId xmlns:a16="http://schemas.microsoft.com/office/drawing/2014/main" id="{E0202552-D8B5-451F-5E22-61137060158F}"/>
              </a:ext>
            </a:extLst>
          </p:cNvPr>
          <p:cNvGrpSpPr/>
          <p:nvPr/>
        </p:nvGrpSpPr>
        <p:grpSpPr>
          <a:xfrm>
            <a:off x="8210026" y="3333154"/>
            <a:ext cx="3248653" cy="2174488"/>
            <a:chOff x="0" y="0"/>
            <a:chExt cx="6182550" cy="4136688"/>
          </a:xfrm>
        </p:grpSpPr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216119C9-DAD1-4406-9332-FB3D6DA3F4FD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74FFC8B0-2CBE-6A8C-636D-5334B1D1BA24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42C6976F-D20A-9E4F-4914-B13333DB6442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pic>
        <p:nvPicPr>
          <p:cNvPr id="52" name="Picture 24" descr="Free thongs flip flops pink vector">
            <a:extLst>
              <a:ext uri="{FF2B5EF4-FFF2-40B4-BE49-F238E27FC236}">
                <a16:creationId xmlns:a16="http://schemas.microsoft.com/office/drawing/2014/main" id="{6A6D535F-0B47-FF5E-4747-3992BA27E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335" y="4565018"/>
            <a:ext cx="614503" cy="8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22A1E798-E0B9-6E2E-CBB8-5BB2639F6509}"/>
              </a:ext>
            </a:extLst>
          </p:cNvPr>
          <p:cNvGrpSpPr/>
          <p:nvPr/>
        </p:nvGrpSpPr>
        <p:grpSpPr>
          <a:xfrm>
            <a:off x="8197326" y="368336"/>
            <a:ext cx="3248653" cy="2174488"/>
            <a:chOff x="0" y="0"/>
            <a:chExt cx="6182550" cy="4136688"/>
          </a:xfrm>
        </p:grpSpPr>
        <p:sp>
          <p:nvSpPr>
            <p:cNvPr id="3" name="Freeform 18">
              <a:extLst>
                <a:ext uri="{FF2B5EF4-FFF2-40B4-BE49-F238E27FC236}">
                  <a16:creationId xmlns:a16="http://schemas.microsoft.com/office/drawing/2014/main" id="{3717F615-AC0F-099A-0FDF-70215CD27815}"/>
                </a:ext>
              </a:extLst>
            </p:cNvPr>
            <p:cNvSpPr/>
            <p:nvPr/>
          </p:nvSpPr>
          <p:spPr>
            <a:xfrm rot="5400000">
              <a:off x="1022931" y="-1022931"/>
              <a:ext cx="4136688" cy="6182550"/>
            </a:xfrm>
            <a:custGeom>
              <a:avLst/>
              <a:gdLst/>
              <a:ahLst/>
              <a:cxnLst/>
              <a:rect l="l" t="t" r="r" b="b"/>
              <a:pathLst>
                <a:path w="4136688" h="6182550">
                  <a:moveTo>
                    <a:pt x="0" y="0"/>
                  </a:moveTo>
                  <a:lnTo>
                    <a:pt x="4136688" y="0"/>
                  </a:lnTo>
                  <a:lnTo>
                    <a:pt x="4136688" y="6182550"/>
                  </a:lnTo>
                  <a:lnTo>
                    <a:pt x="0" y="618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7255F023-5787-1155-404E-6B46A067668B}"/>
                </a:ext>
              </a:extLst>
            </p:cNvPr>
            <p:cNvSpPr/>
            <p:nvPr/>
          </p:nvSpPr>
          <p:spPr>
            <a:xfrm>
              <a:off x="5349120" y="157043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0" y="0"/>
                  </a:moveTo>
                  <a:lnTo>
                    <a:pt x="625717" y="0"/>
                  </a:lnTo>
                  <a:lnTo>
                    <a:pt x="625717" y="561580"/>
                  </a:lnTo>
                  <a:lnTo>
                    <a:pt x="0" y="5615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17800ABA-0386-4557-2FE0-5F8365ABAD96}"/>
                </a:ext>
              </a:extLst>
            </p:cNvPr>
            <p:cNvSpPr/>
            <p:nvPr/>
          </p:nvSpPr>
          <p:spPr>
            <a:xfrm flipH="1" flipV="1">
              <a:off x="207713" y="3418065"/>
              <a:ext cx="625717" cy="561581"/>
            </a:xfrm>
            <a:custGeom>
              <a:avLst/>
              <a:gdLst/>
              <a:ahLst/>
              <a:cxnLst/>
              <a:rect l="l" t="t" r="r" b="b"/>
              <a:pathLst>
                <a:path w="625717" h="561581">
                  <a:moveTo>
                    <a:pt x="625717" y="561580"/>
                  </a:moveTo>
                  <a:lnTo>
                    <a:pt x="0" y="561580"/>
                  </a:lnTo>
                  <a:lnTo>
                    <a:pt x="0" y="0"/>
                  </a:lnTo>
                  <a:lnTo>
                    <a:pt x="625717" y="0"/>
                  </a:lnTo>
                  <a:lnTo>
                    <a:pt x="625717" y="56158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algn="r" rtl="1"/>
              <a:endParaRPr lang="he-IL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BCD9DB3-C4A3-09EB-A2FB-01C18F16D91E}"/>
              </a:ext>
            </a:extLst>
          </p:cNvPr>
          <p:cNvSpPr txBox="1"/>
          <p:nvPr/>
        </p:nvSpPr>
        <p:spPr>
          <a:xfrm>
            <a:off x="8296537" y="662572"/>
            <a:ext cx="277498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ar-JO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 شيء أخط</a:t>
            </a:r>
            <a:r>
              <a:rPr lang="ar-JO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</a:t>
            </a:r>
          </a:p>
          <a:p>
            <a:pPr algn="ctr" rtl="1"/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للقيام به عند العودة...</a:t>
            </a:r>
            <a:endParaRPr lang="he-IL" sz="2400" dirty="0">
              <a:solidFill>
                <a:srgbClr val="76544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F6E91A-DA8E-A150-7E85-0DE48F74336F}"/>
              </a:ext>
            </a:extLst>
          </p:cNvPr>
          <p:cNvSpPr txBox="1"/>
          <p:nvPr/>
        </p:nvSpPr>
        <p:spPr>
          <a:xfrm>
            <a:off x="4606190" y="677983"/>
            <a:ext cx="284989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استيقظت بمزاج سيء وأشعر بصعوبة. لمن يمكنني أن أتوج</a:t>
            </a:r>
            <a:r>
              <a:rPr lang="ar-JO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ه؟</a:t>
            </a:r>
            <a:endParaRPr lang="he-IL" sz="2400" dirty="0">
              <a:solidFill>
                <a:srgbClr val="76544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126BC5-3536-DB69-1E23-DDCB4C9AD893}"/>
              </a:ext>
            </a:extLst>
          </p:cNvPr>
          <p:cNvSpPr txBox="1"/>
          <p:nvPr/>
        </p:nvSpPr>
        <p:spPr>
          <a:xfrm>
            <a:off x="819982" y="564340"/>
            <a:ext cx="272990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ماذا سأفعل لأجعل الآخرين يشعرون أن</a:t>
            </a:r>
            <a:r>
              <a:rPr lang="ar-JO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 يمكنهم التوج</a:t>
            </a:r>
            <a:r>
              <a:rPr lang="ar-JO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 إلي</a:t>
            </a:r>
            <a:r>
              <a:rPr lang="ar-JO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أي</a:t>
            </a:r>
            <a:r>
              <a:rPr lang="ar-JO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وقت؟</a:t>
            </a:r>
            <a:endParaRPr lang="he-IL" sz="2400" dirty="0">
              <a:solidFill>
                <a:srgbClr val="76544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39ADFD-52C2-0A6D-06EB-4028572DAF54}"/>
              </a:ext>
            </a:extLst>
          </p:cNvPr>
          <p:cNvSpPr txBox="1"/>
          <p:nvPr/>
        </p:nvSpPr>
        <p:spPr>
          <a:xfrm>
            <a:off x="8343838" y="3554646"/>
            <a:ext cx="278929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لدي</a:t>
            </a:r>
            <a:r>
              <a:rPr lang="ar-JO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فكرة / نشاط يمكنني القيام به لتقريب زملاء الصف</a:t>
            </a:r>
            <a:r>
              <a:rPr lang="ar-JO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 جديد</a:t>
            </a:r>
            <a:endParaRPr lang="he-IL" sz="2400" dirty="0">
              <a:solidFill>
                <a:srgbClr val="76544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6AF5B6-8972-604E-3EA3-114B1E6F1324}"/>
              </a:ext>
            </a:extLst>
          </p:cNvPr>
          <p:cNvSpPr txBox="1"/>
          <p:nvPr/>
        </p:nvSpPr>
        <p:spPr>
          <a:xfrm>
            <a:off x="4772274" y="3554646"/>
            <a:ext cx="23770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شخص في الصف</a:t>
            </a:r>
            <a:r>
              <a:rPr lang="ar-JO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أريد أن أشكره بكلمة طي</a:t>
            </a:r>
            <a:r>
              <a:rPr lang="ar-JO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AE" sz="2400" dirty="0" err="1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بة</a:t>
            </a:r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على شيء فعله خلال هذه الفترة</a:t>
            </a:r>
            <a:endParaRPr lang="he-IL" sz="2400" dirty="0">
              <a:solidFill>
                <a:srgbClr val="76544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F3344B-6E80-65A7-E0F3-CF53889007C1}"/>
              </a:ext>
            </a:extLst>
          </p:cNvPr>
          <p:cNvSpPr txBox="1"/>
          <p:nvPr/>
        </p:nvSpPr>
        <p:spPr>
          <a:xfrm>
            <a:off x="700380" y="3828601"/>
            <a:ext cx="27299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ar-AE" sz="2400" dirty="0">
                <a:solidFill>
                  <a:srgbClr val="76544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"الركض نحو الهدف" - هدف أرغب في تحقيقه مع العودة</a:t>
            </a:r>
            <a:endParaRPr lang="he-IL" sz="2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4" descr="Free thongs flip flops pink vector">
            <a:extLst>
              <a:ext uri="{FF2B5EF4-FFF2-40B4-BE49-F238E27FC236}">
                <a16:creationId xmlns:a16="http://schemas.microsoft.com/office/drawing/2014/main" id="{2330C4ED-D2E8-47EE-FAF1-16638F0D7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535" y="1600200"/>
            <a:ext cx="614503" cy="8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Free thongs flip flops pink vector">
            <a:extLst>
              <a:ext uri="{FF2B5EF4-FFF2-40B4-BE49-F238E27FC236}">
                <a16:creationId xmlns:a16="http://schemas.microsoft.com/office/drawing/2014/main" id="{EF06EC3B-BFB2-296B-7E8B-AF7CC0D21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403" y="1635613"/>
            <a:ext cx="614503" cy="8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4" descr="Free thongs flip flops pink vector">
            <a:extLst>
              <a:ext uri="{FF2B5EF4-FFF2-40B4-BE49-F238E27FC236}">
                <a16:creationId xmlns:a16="http://schemas.microsoft.com/office/drawing/2014/main" id="{CF779A80-4523-350D-185B-F77ADB5F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60" y="1679696"/>
            <a:ext cx="614503" cy="8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Free thongs flip flops pink vector">
            <a:extLst>
              <a:ext uri="{FF2B5EF4-FFF2-40B4-BE49-F238E27FC236}">
                <a16:creationId xmlns:a16="http://schemas.microsoft.com/office/drawing/2014/main" id="{827701B4-6475-08EA-C137-7D202E5B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60" y="4660864"/>
            <a:ext cx="614503" cy="8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4" descr="Free thongs flip flops pink vector">
            <a:extLst>
              <a:ext uri="{FF2B5EF4-FFF2-40B4-BE49-F238E27FC236}">
                <a16:creationId xmlns:a16="http://schemas.microsoft.com/office/drawing/2014/main" id="{8ADFA20E-318C-D19E-819C-081E0E209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09" y="4632059"/>
            <a:ext cx="614503" cy="8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30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686</Words>
  <Application>Microsoft Office PowerPoint</Application>
  <PresentationFormat>מסך רחב</PresentationFormat>
  <Paragraphs>85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hadas cohen</dc:creator>
  <cp:lastModifiedBy>דנה וסר הררי</cp:lastModifiedBy>
  <cp:revision>48</cp:revision>
  <dcterms:created xsi:type="dcterms:W3CDTF">2024-06-02T08:33:55Z</dcterms:created>
  <dcterms:modified xsi:type="dcterms:W3CDTF">2025-03-12T10:47:07Z</dcterms:modified>
</cp:coreProperties>
</file>