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7" r:id="rId4"/>
    <p:sldId id="289" r:id="rId5"/>
    <p:sldId id="267" r:id="rId6"/>
    <p:sldId id="290" r:id="rId7"/>
    <p:sldId id="285" r:id="rId8"/>
    <p:sldId id="300" r:id="rId9"/>
    <p:sldId id="299" r:id="rId10"/>
    <p:sldId id="282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DE5"/>
    <a:srgbClr val="D0C2C2"/>
    <a:srgbClr val="FDF1E9"/>
    <a:srgbClr val="E5E2F4"/>
    <a:srgbClr val="E9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41" autoAdjust="0"/>
    <p:restoredTop sz="80516" autoAdjust="0"/>
  </p:normalViewPr>
  <p:slideViewPr>
    <p:cSldViewPr snapToGrid="0">
      <p:cViewPr varScale="1">
        <p:scale>
          <a:sx n="70" d="100"/>
          <a:sy n="70" d="100"/>
        </p:scale>
        <p:origin x="12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440191-91A2-4788-BCBD-2253ABC680C6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09FABA-6F11-4152-9F65-7E0FE3E5FE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3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مُقترح أربع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لقاءات لتعزيز الانتماء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،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الحصانة والعمل الجماعي</a:t>
            </a: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يوصى بتمريرها بالتسلسل التالي: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1. العمل واللعب معًا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2. أنهار الفأر والقارب الورقي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 التنظيم والضبط - متحمسون معًا في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חממ"ה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.4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أنا أستطيع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800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5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0" dirty="0"/>
              <a:t>"الآن بعد أن وصلنا إلى الروضة __________، لدينا الوقت والمكان لتعل</a:t>
            </a:r>
            <a:r>
              <a:rPr lang="ar-JO" b="0" dirty="0"/>
              <a:t>ّ</a:t>
            </a:r>
            <a:r>
              <a:rPr lang="ar-SA" b="0" dirty="0"/>
              <a:t>م القيام بأفعال </a:t>
            </a:r>
            <a:r>
              <a:rPr lang="ar-JO" b="0" dirty="0"/>
              <a:t>من المهمّ بالنسبة لكم تعلّمها</a:t>
            </a:r>
            <a:r>
              <a:rPr lang="ar-SA" b="0" dirty="0"/>
              <a:t>!</a:t>
            </a:r>
            <a:endParaRPr lang="he-IL" b="0" dirty="0"/>
          </a:p>
          <a:p>
            <a:r>
              <a:rPr lang="ar-SA" dirty="0"/>
              <a:t>مثل: القفز على قدم واحدة</a:t>
            </a:r>
          </a:p>
          <a:p>
            <a:r>
              <a:rPr lang="ar-SA" dirty="0"/>
              <a:t>تسل</a:t>
            </a:r>
            <a:r>
              <a:rPr lang="ar-JO" dirty="0"/>
              <a:t>ّ</a:t>
            </a:r>
            <a:r>
              <a:rPr lang="ar-SA" dirty="0"/>
              <a:t>ق السلم في الساحة والانزلاق على الزل</a:t>
            </a:r>
            <a:r>
              <a:rPr lang="ar-JO" dirty="0"/>
              <a:t>ّا</a:t>
            </a:r>
            <a:r>
              <a:rPr lang="ar-SA" dirty="0" err="1"/>
              <a:t>قة</a:t>
            </a:r>
            <a:r>
              <a:rPr lang="ar-SA" dirty="0"/>
              <a:t> العالية</a:t>
            </a:r>
          </a:p>
          <a:p>
            <a:r>
              <a:rPr lang="ar-SA" dirty="0"/>
              <a:t>كتابة اسمي</a:t>
            </a:r>
          </a:p>
          <a:p>
            <a:r>
              <a:rPr lang="ar-SA" dirty="0"/>
              <a:t>الدخول إلى الروضة بسهولة</a:t>
            </a:r>
          </a:p>
          <a:p>
            <a:r>
              <a:rPr lang="ar-SA" dirty="0"/>
              <a:t>المشاركة في اللقاء</a:t>
            </a:r>
          </a:p>
          <a:p>
            <a:endParaRPr lang="he-IL" b="0" dirty="0"/>
          </a:p>
          <a:p>
            <a:r>
              <a:rPr lang="ar-SA" b="0" dirty="0"/>
              <a:t>"كل</a:t>
            </a:r>
            <a:r>
              <a:rPr lang="ar-JO" b="0" dirty="0"/>
              <a:t>ّ</a:t>
            </a:r>
            <a:r>
              <a:rPr lang="ar-SA" b="0" dirty="0"/>
              <a:t> واحد من</a:t>
            </a:r>
            <a:r>
              <a:rPr lang="ar-JO" b="0" dirty="0"/>
              <a:t>ّ</a:t>
            </a:r>
            <a:r>
              <a:rPr lang="ar-SA" b="0" dirty="0"/>
              <a:t>ا تعل</a:t>
            </a:r>
            <a:r>
              <a:rPr lang="ar-JO" b="0" dirty="0"/>
              <a:t>ّ</a:t>
            </a:r>
            <a:r>
              <a:rPr lang="ar-SA" b="0" dirty="0"/>
              <a:t>م ويتعل</a:t>
            </a:r>
            <a:r>
              <a:rPr lang="ar-JO" b="0" dirty="0"/>
              <a:t>ّ</a:t>
            </a:r>
            <a:r>
              <a:rPr lang="ar-SA" b="0" dirty="0"/>
              <a:t>م القيام بأفعال جديدة على مدار السنوات.</a:t>
            </a:r>
            <a:endParaRPr lang="he-IL" b="0" dirty="0"/>
          </a:p>
          <a:p>
            <a:r>
              <a:rPr lang="ar-SA" b="0" dirty="0"/>
              <a:t>هناك أفعال لم يكن بإمكانكم القيام بها في الماضي، ولكن مع الوقت تعل</a:t>
            </a:r>
            <a:r>
              <a:rPr lang="ar-JO" b="0" dirty="0"/>
              <a:t>ّ</a:t>
            </a:r>
            <a:r>
              <a:rPr lang="ar-SA" b="0" dirty="0"/>
              <a:t>متم القيام بها".</a:t>
            </a:r>
            <a:endParaRPr lang="he-IL" b="0" dirty="0"/>
          </a:p>
          <a:p>
            <a:endParaRPr lang="he-IL" b="0" dirty="0"/>
          </a:p>
          <a:p>
            <a:r>
              <a:rPr lang="ar-SA" b="1" dirty="0"/>
              <a:t>نسأل:</a:t>
            </a:r>
          </a:p>
          <a:p>
            <a:r>
              <a:rPr lang="ar-SA" b="0" dirty="0"/>
              <a:t>"من يمكنه أن يعطي مثالاً لعمل لم يكن يعرف كيف يقوم به في الماضي، واليوم يستطيع القيام به؟"</a:t>
            </a:r>
            <a:endParaRPr lang="he-IL" b="0" dirty="0"/>
          </a:p>
          <a:p>
            <a:endParaRPr lang="he-IL" b="0" dirty="0"/>
          </a:p>
          <a:p>
            <a:r>
              <a:rPr lang="ar-SA" b="0" dirty="0"/>
              <a:t>على سبيل المثال: ركوب الدراجة، اكتساب لغة، أفعال تدل</a:t>
            </a:r>
            <a:r>
              <a:rPr lang="ar-JO" b="0" dirty="0"/>
              <a:t>ّ</a:t>
            </a:r>
            <a:r>
              <a:rPr lang="ar-SA" b="0" dirty="0"/>
              <a:t> على الاستقلالي</a:t>
            </a:r>
            <a:r>
              <a:rPr lang="ar-JO" b="0" dirty="0"/>
              <a:t>ّ</a:t>
            </a:r>
            <a:r>
              <a:rPr lang="ar-SA" b="0" dirty="0"/>
              <a:t>ة - فتح علبة الطعام، ارتداء الأحذية، القفز على قدم واحدة.</a:t>
            </a:r>
          </a:p>
          <a:p>
            <a:endParaRPr lang="he-IL" b="1" dirty="0"/>
          </a:p>
          <a:p>
            <a:r>
              <a:rPr lang="ar-SA" b="1" dirty="0"/>
              <a:t>نسأل:</a:t>
            </a:r>
            <a:endParaRPr lang="ar-SA" dirty="0"/>
          </a:p>
          <a:p>
            <a:pPr>
              <a:buFont typeface="Arial" panose="020B0604020202020204" pitchFamily="34" charset="0"/>
              <a:buNone/>
            </a:pPr>
            <a:r>
              <a:rPr lang="ar-SA" dirty="0"/>
              <a:t>"ما الذي ساهم في تعل</a:t>
            </a:r>
            <a:r>
              <a:rPr lang="ar-JO" dirty="0"/>
              <a:t>ّ</a:t>
            </a:r>
            <a:r>
              <a:rPr lang="ar-SA" dirty="0"/>
              <a:t>منا القيام بهذه الأفعال اليوم؟"</a:t>
            </a:r>
          </a:p>
          <a:p>
            <a:endParaRPr lang="he-IL" b="0" dirty="0"/>
          </a:p>
          <a:p>
            <a:r>
              <a:rPr lang="ar-SA" b="1" dirty="0"/>
              <a:t>نلخص:</a:t>
            </a:r>
          </a:p>
          <a:p>
            <a:r>
              <a:rPr lang="ar-SA" b="0" dirty="0"/>
              <a:t>واصلنا التدريب</a:t>
            </a:r>
            <a:r>
              <a:rPr lang="ar-JO" b="0" dirty="0"/>
              <a:t>،</a:t>
            </a:r>
            <a:r>
              <a:rPr lang="ar-SA" b="0" dirty="0"/>
              <a:t> بذلنا جهدًا, لم نستسلم, تحسنّا تدريجيًا حتى نجحنا في القيام بالفعل.</a:t>
            </a:r>
            <a:endParaRPr lang="he-IL" b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83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/>
              <a:t>نسأل</a:t>
            </a:r>
            <a:r>
              <a:rPr lang="ar-SA" dirty="0"/>
              <a:t>:</a:t>
            </a:r>
          </a:p>
          <a:p>
            <a:r>
              <a:rPr lang="ar-SA" dirty="0"/>
              <a:t>ماذا نشعر عندما نقو</a:t>
            </a:r>
            <a:r>
              <a:rPr lang="ar-JO" dirty="0"/>
              <a:t>م بتنفيذ فعل،</a:t>
            </a:r>
            <a:r>
              <a:rPr lang="ar-SA" dirty="0"/>
              <a:t> تدر</a:t>
            </a:r>
            <a:r>
              <a:rPr lang="ar-JO" dirty="0"/>
              <a:t>ّ</a:t>
            </a:r>
            <a:r>
              <a:rPr lang="ar-SA" dirty="0"/>
              <a:t>بنا عليه لفترة طويلة؟ (مثل: تركيب بازل).</a:t>
            </a:r>
          </a:p>
          <a:p>
            <a:endParaRPr lang="ar-SA" dirty="0"/>
          </a:p>
          <a:p>
            <a:r>
              <a:rPr lang="ar-SA" b="1" dirty="0"/>
              <a:t>نستمع للإجابات ونلخص:</a:t>
            </a:r>
          </a:p>
          <a:p>
            <a:r>
              <a:rPr lang="ar-SA" dirty="0"/>
              <a:t>نشعر بمشاعر جميلة: فرح، فخر، حماس، إثارة، سعادة، ثقة بالنفس.</a:t>
            </a:r>
            <a:endParaRPr lang="he-IL" dirty="0"/>
          </a:p>
          <a:p>
            <a:endParaRPr lang="ar-SA" dirty="0"/>
          </a:p>
          <a:p>
            <a:r>
              <a:rPr lang="ar-SA" b="1" dirty="0"/>
              <a:t>نسأل:</a:t>
            </a:r>
          </a:p>
          <a:p>
            <a:r>
              <a:rPr lang="ar-SA" dirty="0"/>
              <a:t>ماذا نقول لأنفسنا عندما نتدرب أو نمارس شيئًا؟</a:t>
            </a:r>
          </a:p>
          <a:p>
            <a:endParaRPr lang="ar-SA" dirty="0"/>
          </a:p>
          <a:p>
            <a:r>
              <a:rPr lang="ar-SA" dirty="0"/>
              <a:t>الإجابات المحتملة: أنا أستطيع. أنا قادر\ة. كل</a:t>
            </a:r>
            <a:r>
              <a:rPr lang="ar-JO" dirty="0"/>
              <a:t>ّ</a:t>
            </a:r>
            <a:r>
              <a:rPr lang="ar-SA" dirty="0"/>
              <a:t> الاحترام لي لأنني واصلت\ ثابرت\ حاولت \ لم أستسلم.</a:t>
            </a:r>
          </a:p>
          <a:p>
            <a:r>
              <a:rPr lang="ar-SA" dirty="0"/>
              <a:t>كم هو ممتع أنني استمريت ولم أتوقف.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460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ar-SA" b="1" dirty="0"/>
              <a:t>نسأل:</a:t>
            </a:r>
          </a:p>
          <a:p>
            <a:pPr>
              <a:buFont typeface="Arial" panose="020B0604020202020204" pitchFamily="34" charset="0"/>
              <a:buNone/>
            </a:pPr>
            <a:r>
              <a:rPr lang="ar-SA" dirty="0"/>
              <a:t>ما هي الأفعال\ الاعمال التي ترغبون في تعل</a:t>
            </a:r>
            <a:r>
              <a:rPr lang="ar-JO" dirty="0"/>
              <a:t>ّ</a:t>
            </a:r>
            <a:r>
              <a:rPr lang="ar-SA" dirty="0"/>
              <a:t>مها في الروضة؟</a:t>
            </a:r>
          </a:p>
          <a:p>
            <a:pPr>
              <a:buFont typeface="Arial" panose="020B0604020202020204" pitchFamily="34" charset="0"/>
              <a:buNone/>
            </a:pPr>
            <a:r>
              <a:rPr lang="ar-SA" b="0" i="0" dirty="0"/>
              <a:t>في مجموعة صغيرة أو بشكل</a:t>
            </a:r>
            <a:r>
              <a:rPr lang="ar-JO" b="0" i="0" dirty="0"/>
              <a:t>ٍ</a:t>
            </a:r>
            <a:r>
              <a:rPr lang="ar-SA" b="0" i="0" dirty="0"/>
              <a:t> فردي</a:t>
            </a:r>
            <a:r>
              <a:rPr lang="ar-JO" b="0" i="0" dirty="0"/>
              <a:t>ّ</a:t>
            </a:r>
            <a:r>
              <a:rPr lang="ar-SA" b="0" i="0" dirty="0"/>
              <a:t>: </a:t>
            </a:r>
            <a:r>
              <a:rPr lang="ar-SA" dirty="0"/>
              <a:t>سنساعد كل</a:t>
            </a:r>
            <a:r>
              <a:rPr lang="ar-JO" dirty="0"/>
              <a:t>ّ</a:t>
            </a:r>
            <a:r>
              <a:rPr lang="ar-SA" dirty="0"/>
              <a:t> طفل/ة في العثور على فعل يرغب/ترغب في القيام به، ولكن</a:t>
            </a:r>
            <a:r>
              <a:rPr lang="ar-JO" dirty="0"/>
              <a:t>ّ</a:t>
            </a:r>
            <a:r>
              <a:rPr lang="ar-SA" dirty="0"/>
              <a:t>ه/ا لا يقوم/تقوم به حاليًا، مثل: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القفز على قدم واحدة،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القفز بخطوات متتالية،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القص بالمقص،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إزالة ملصق،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تسلق سلم،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كتابة الاسم،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إمساك الكرة،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ar-SA" dirty="0"/>
              <a:t>ارتداء الملابس بمفرده/ها.</a:t>
            </a:r>
          </a:p>
          <a:p>
            <a:pPr>
              <a:buFont typeface="Arial" panose="020B0604020202020204" pitchFamily="34" charset="0"/>
              <a:buNone/>
            </a:pPr>
            <a:r>
              <a:rPr lang="ar-SA" b="1" dirty="0"/>
              <a:t>نسأل:</a:t>
            </a:r>
            <a:endParaRPr lang="ar-S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"ما الذي يمكن أن يساعدك على القيام بالفعل الذي اخترته؟"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"متى ستتدرب على هذا الفعل؟"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"من يمكنه مساعدتك في تحقيق الهدف الذي اخترته؟"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ar-SA" dirty="0"/>
          </a:p>
          <a:p>
            <a:pPr>
              <a:buFont typeface="Arial" panose="020B0604020202020204" pitchFamily="34" charset="0"/>
              <a:buNone/>
            </a:pPr>
            <a:r>
              <a:rPr lang="ar-SA" b="1" dirty="0"/>
              <a:t>نصائح للمربية:</a:t>
            </a:r>
            <a:endParaRPr lang="ar-S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نخصص وقتًا خلال الأيام القادمة للتدريب على الأفعال التي اختارها الأطفال.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نشارك الطاقم وأولياء الأمور.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نثني على المثابرة والجهد الذي يبذله الطفل، ونعكس للطفل/ة تقدمهم/ن في العملية.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ar-SA" dirty="0"/>
              <a:t>في الشريحة التالية، يُقترح نموذج لشهادة تقدير عن التدريب والمثابرة.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826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اقتراح لشهادة تقدير بمناسبة اكتساب مهارة\ عمل جديد 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70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رسالة للأهل</a:t>
            </a:r>
            <a:r>
              <a:rPr lang="he-IL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9FABA-6F11-4152-9F65-7E0FE3E5FE2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8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بشكل</a:t>
            </a:r>
            <a:r>
              <a:rPr lang="ar-JO" dirty="0"/>
              <a:t>ٍ</a:t>
            </a:r>
            <a:r>
              <a:rPr lang="ar-SA" dirty="0"/>
              <a:t> يومي</a:t>
            </a:r>
            <a:r>
              <a:rPr lang="ar-JO" dirty="0"/>
              <a:t>ٌ</a:t>
            </a:r>
            <a:r>
              <a:rPr lang="ar-SA" dirty="0"/>
              <a:t>، يجب تخصيص وقت للممارسة حتى يتم</a:t>
            </a:r>
            <a:r>
              <a:rPr lang="ar-JO" dirty="0"/>
              <a:t>ّ</a:t>
            </a:r>
            <a:r>
              <a:rPr lang="ar-SA" dirty="0"/>
              <a:t> تحقيق القيام بالعمل.</a:t>
            </a:r>
          </a:p>
          <a:p>
            <a:r>
              <a:rPr lang="ar-SA" dirty="0"/>
              <a:t>سنعز</a:t>
            </a:r>
            <a:r>
              <a:rPr lang="ar-JO" dirty="0"/>
              <a:t>ّ</a:t>
            </a:r>
            <a:r>
              <a:rPr lang="ar-SA" dirty="0"/>
              <a:t>ز تدريب الأطفال ،</a:t>
            </a:r>
          </a:p>
          <a:p>
            <a:r>
              <a:rPr lang="ar-SA" dirty="0"/>
              <a:t>وسوف نتحق</a:t>
            </a:r>
            <a:r>
              <a:rPr lang="ar-JO" dirty="0"/>
              <a:t>ّ</a:t>
            </a:r>
            <a:r>
              <a:rPr lang="ar-SA" dirty="0"/>
              <a:t>ق مم</a:t>
            </a:r>
            <a:r>
              <a:rPr lang="ar-JO" dirty="0"/>
              <a:t>ّ</a:t>
            </a:r>
            <a:r>
              <a:rPr lang="ar-SA" dirty="0"/>
              <a:t>ا يمكن أن يساعدهم،</a:t>
            </a:r>
          </a:p>
          <a:p>
            <a:r>
              <a:rPr lang="ar-SA" dirty="0"/>
              <a:t>سوف نشارك الوالدين في هذه العملية.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9FABA-6F11-4152-9F65-7E0FE3E5FE2E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8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C90A77-5766-FC3B-E3E6-278C3220F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DB2A6C1-D441-F27E-A0D8-1AE5677C3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242ED7-2AD2-649D-4013-8BEA98E8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4A4B6A5-4E48-9F97-51E5-F23F7276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BBADA5-940E-4C27-545E-3C8C5259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4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836F9B-F312-088E-8677-1EF54175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468814F-AACB-7DD0-1C7C-655BD078A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4FC4DEE-A477-306C-5E71-01D36B7C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5FE5C3-E48D-8304-4748-D15D9E65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277FC63-0B04-104C-8AF3-9C9FA36F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3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6E2F38E-E7D1-6E6B-50F2-B78F1AD83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DD1057-A4AA-D00A-7963-810AC6C18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2884FA-BA83-F548-42A8-982C4CD5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3EBEE85-72F5-F0DA-8453-3CC68E75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BA59EA-4B1C-0427-984B-04922FA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717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68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4E9A62-545C-BAE2-F9B4-14391010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1AAFA3-C322-7CAB-3F93-991331CF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CD7135-E681-0461-6391-79210385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AF974B-A66B-C71A-A133-0853ADB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0312E6-0509-8BAC-3811-43307AA3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45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2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70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7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0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9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E94A63-717E-1BF6-079F-61EB732E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D4A6BB-B64F-6F00-245A-DD637935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16DD73-C85D-1DDF-7170-D00376D0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E2E92F5-6268-950C-3A30-84F7C470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8AE832-BF8B-9341-8E2D-14516573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170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8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8FA1EF-971B-8A71-A4DB-F584E21B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68FD556-1643-3929-531B-FE13DB544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2AEB06E-0D58-0FCC-21EE-82F75D40B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6DA16D0-3DAC-BED1-4AB5-E8D22172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92603A-3CE3-259B-F00B-28410B76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1FE1BF5-7620-3E21-C175-FD57EE45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735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F848C7-BBAB-2961-34C6-E01CCAFD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0115A1-9157-598C-1D52-49DD3FB7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54BC7AC-FCC4-28BD-4742-C603BD944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7C7A675-E56C-E801-98E4-84BDC6F61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E456FBF-68C6-71D6-2876-EE27FB0E2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748B298-F10E-CC95-5E05-7745A47D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3A0E040-BA9B-5240-DE39-0016B4AF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2DD3D8A-9123-1CD5-BE93-701ADFBD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92C67B4-C400-756B-66F7-31FF6B02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7B5FF5E-6752-6EC0-AA14-961AC52D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BAA7A72-EBFB-497E-9699-A9225019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8374BAB-3603-2872-87F4-ADBD87CD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07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A09744D-51EC-CAEE-6B07-DD421100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85BCB1A-4DAA-145D-B1B7-65695BC0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96F1671-0F89-E8FC-EFDD-7F96549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3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69A81A-FB87-66EC-1746-C3221550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5745FA-3433-F523-4D98-9216C349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E8F80B2-F561-0E1D-66C0-A7166E48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E96DC33-079F-E693-9756-940B8742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44AB6B-0ED4-7D56-A728-8E1D4F42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6C6E5AC-1353-3328-7D8A-FB2314DA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86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CB8B6F-C425-9547-F3D9-DC083CD7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367D7D5-4D15-D501-1A31-E1F675E4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606C280-2FFC-025E-C3A6-0001A8AB8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58CB53D-59B9-35E0-593A-B7602F12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BE7DDD1-1253-B779-3A9A-DAC2269F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8F10249-394B-66AA-FF7A-3AC1AFAC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683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2D6BB0-3217-A8EA-B597-A031F370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037085-FBE2-EA40-69EE-D3F2A4CAD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6578C3-832B-EE5F-B861-D5CDAEE8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62758-4708-42C0-A761-76260DFC3A10}" type="datetimeFigureOut">
              <a:rPr lang="he-IL" smtClean="0"/>
              <a:t>ב'/טבת/תשפ"ה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7E8A3FE-4CAC-58D7-5962-9B8F2021C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66AE15-EDDB-35DE-90A1-7EB24C2EF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857E-2EAB-48D6-8922-5234A16545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88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7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أدوات وفعاليّات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لتعزيز القوى وإدارة محادثة عاطفيّة</a:t>
            </a:r>
          </a:p>
          <a:p>
            <a:pPr marL="0" marR="0" lvl="0" indent="0" algn="ctr" defTabSz="60966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للط</a:t>
            </a: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لّاب</a:t>
            </a: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والطّاقم التّربويّ</a:t>
            </a: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כותרת משנה 2">
            <a:extLst>
              <a:ext uri="{FF2B5EF4-FFF2-40B4-BE49-F238E27FC236}">
                <a16:creationId xmlns:a16="http://schemas.microsoft.com/office/drawing/2014/main" id="{F9657573-CD58-BDF6-721D-2498525F8CE2}"/>
              </a:ext>
            </a:extLst>
          </p:cNvPr>
          <p:cNvSpPr txBox="1">
            <a:spLocks/>
          </p:cNvSpPr>
          <p:nvPr/>
        </p:nvSpPr>
        <p:spPr>
          <a:xfrm>
            <a:off x="1799840" y="5182017"/>
            <a:ext cx="7777986" cy="5871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7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أنا أستطيع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5B74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514036" y="5844691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الطفولة المبك</a:t>
            </a:r>
            <a:r>
              <a:rPr lang="ar-JO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رة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382985B-E6AD-73E0-9E14-885800200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451" y="-1775086"/>
            <a:ext cx="4377307" cy="43773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06E69A45-B152-9001-CC65-02D6BF5164FF}"/>
              </a:ext>
            </a:extLst>
          </p:cNvPr>
          <p:cNvSpPr txBox="1">
            <a:spLocks/>
          </p:cNvSpPr>
          <p:nvPr/>
        </p:nvSpPr>
        <p:spPr>
          <a:xfrm>
            <a:off x="2638362" y="1016009"/>
            <a:ext cx="7865808" cy="447061"/>
          </a:xfrm>
          <a:prstGeom prst="rect">
            <a:avLst/>
          </a:prstGeom>
        </p:spPr>
        <p:txBody>
          <a:bodyPr anchor="ctr"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الأساس المنطقي</a:t>
            </a: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ّ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7" name="Google Shape;121;p15">
            <a:extLst>
              <a:ext uri="{FF2B5EF4-FFF2-40B4-BE49-F238E27FC236}">
                <a16:creationId xmlns:a16="http://schemas.microsoft.com/office/drawing/2014/main" id="{326815BF-EA52-5517-7B58-B57ED10642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95" y="100885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0508AE0-1B32-4852-2007-CA08A1E583C2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oogle Shape;127;p15">
            <a:extLst>
              <a:ext uri="{FF2B5EF4-FFF2-40B4-BE49-F238E27FC236}">
                <a16:creationId xmlns:a16="http://schemas.microsoft.com/office/drawing/2014/main" id="{DC1097BA-5B40-3E72-69F5-10BD2EF34EE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1081" y="-77405"/>
            <a:ext cx="2141984" cy="10231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E8D4AEA8-7AE6-9D66-62A2-572F7BC1BBB2}"/>
              </a:ext>
            </a:extLst>
          </p:cNvPr>
          <p:cNvSpPr/>
          <p:nvPr/>
        </p:nvSpPr>
        <p:spPr>
          <a:xfrm rot="8589632">
            <a:off x="-893163" y="4059173"/>
            <a:ext cx="3813656" cy="3720663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A84AA4D-7471-6598-124A-0E5FF8A91E81}"/>
              </a:ext>
            </a:extLst>
          </p:cNvPr>
          <p:cNvSpPr/>
          <p:nvPr/>
        </p:nvSpPr>
        <p:spPr>
          <a:xfrm rot="8589632" flipH="1">
            <a:off x="-1332769" y="4649913"/>
            <a:ext cx="3333652" cy="3236673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4201122" y="0"/>
                </a:moveTo>
                <a:lnTo>
                  <a:pt x="0" y="0"/>
                </a:lnTo>
                <a:lnTo>
                  <a:pt x="0" y="4078908"/>
                </a:lnTo>
                <a:lnTo>
                  <a:pt x="4201122" y="4078908"/>
                </a:lnTo>
                <a:lnTo>
                  <a:pt x="42011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FAFFEB2-972B-A6EE-47E2-D958F595ABA9}"/>
              </a:ext>
            </a:extLst>
          </p:cNvPr>
          <p:cNvSpPr txBox="1"/>
          <p:nvPr/>
        </p:nvSpPr>
        <p:spPr>
          <a:xfrm>
            <a:off x="474194" y="1632085"/>
            <a:ext cx="112436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وضع أهداف واضحة ومرك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زة يعز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 الشعور بالكفاءة والقدرة.</a:t>
            </a:r>
            <a:b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الهدف يوج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هنا ويرك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زنا، ويشك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 منارة تُظهر لنا الطريق والمكان الذي نسعى للوصول إليه.</a:t>
            </a:r>
            <a:b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هذه الأيام، </a:t>
            </a:r>
            <a:r>
              <a:rPr lang="ar-JO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الهدف الذي نضعه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kumimoji="0" lang="ar-JO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السيرورات التي ننفّذها</a:t>
            </a:r>
            <a:r>
              <a:rPr lang="ar-JO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أجل </a:t>
            </a: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تحقيقه، وتحقيقه يُسهم في ترسيخ الشعور بالرضا، ويُعزز الثقة بالنفس والسيطرة.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A69B95A7-AA46-C6CA-A630-A95B5B8C49AC}"/>
              </a:ext>
            </a:extLst>
          </p:cNvPr>
          <p:cNvSpPr txBox="1">
            <a:spLocks/>
          </p:cNvSpPr>
          <p:nvPr/>
        </p:nvSpPr>
        <p:spPr>
          <a:xfrm>
            <a:off x="2736790" y="3844158"/>
            <a:ext cx="7865808" cy="447061"/>
          </a:xfrm>
          <a:prstGeom prst="rect">
            <a:avLst/>
          </a:prstGeom>
        </p:spPr>
        <p:txBody>
          <a:bodyPr anchor="ctr"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الأهداف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6990FB6-600A-9237-EA40-BCA9790CD860}"/>
              </a:ext>
            </a:extLst>
          </p:cNvPr>
          <p:cNvSpPr txBox="1"/>
          <p:nvPr/>
        </p:nvSpPr>
        <p:spPr>
          <a:xfrm>
            <a:off x="2187834" y="4402051"/>
            <a:ext cx="95299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 سيختارون هدفًا.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الأطفال سيتدربون بمرافقة الطاقم لتحقيق الهدف</a:t>
            </a:r>
            <a:endParaRPr lang="he-IL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BE26519-CC53-5EE7-5DC3-C3AD85FEF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718" y="0"/>
            <a:ext cx="12293718" cy="8838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F38D93D-AD57-E9C7-D93B-2CC750537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3" b="3344"/>
          <a:stretch/>
        </p:blipFill>
        <p:spPr>
          <a:xfrm>
            <a:off x="83128" y="-62337"/>
            <a:ext cx="12344380" cy="69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E0733E1-2334-266D-87E7-839ABC73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39" y="643466"/>
            <a:ext cx="801592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4A33968-8BC6-CF9D-0E56-40ED5C0938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730600F-CCEF-067B-388F-74855B5A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1"/>
          <a:stretch/>
        </p:blipFill>
        <p:spPr>
          <a:xfrm>
            <a:off x="20" y="4447308"/>
            <a:ext cx="4286467" cy="2410691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90AE575-8848-8469-0476-9CBE2578B7B0}"/>
              </a:ext>
            </a:extLst>
          </p:cNvPr>
          <p:cNvSpPr txBox="1"/>
          <p:nvPr/>
        </p:nvSpPr>
        <p:spPr>
          <a:xfrm>
            <a:off x="2143253" y="1952883"/>
            <a:ext cx="9263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أولياء الأمور الأعزاء،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/>
            </a:r>
            <a:b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</a:b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من أجل تعزيز الشعور بالقدرة والكفاءة لدى الأطفال،</a:t>
            </a:r>
            <a:b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</a:b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قام الأطفال باختيار أفعال/مهارات يرغبون في التدر</a:t>
            </a:r>
            <a:r>
              <a:rPr lang="ar-JO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ّب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عليها وممارستها.</a:t>
            </a:r>
            <a:b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</a:b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بعد الاختيار، خص</a:t>
            </a:r>
            <a:r>
              <a:rPr lang="ar-JO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ّ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ص الأطفال وقتًا للتدريب واكتساب المهارة.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ندعوكم لسؤال طفلكم</a:t>
            </a:r>
            <a:r>
              <a:rPr lang="ar-JO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\ طفلتكم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عما اختاره، وإذا كان يرغب، يمكنكم التدر</a:t>
            </a:r>
            <a:r>
              <a:rPr lang="ar-JO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ّ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ب معه في المنزل.</a:t>
            </a:r>
            <a:b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</a:b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قوموا بتشجيع طفلكم</a:t>
            </a:r>
            <a:r>
              <a:rPr lang="ar-JO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\ طفلتكم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عندما يتعاون ويتدرب.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7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A6C3233-9A64-F68B-FEEC-B6586FE8534D}"/>
              </a:ext>
            </a:extLst>
          </p:cNvPr>
          <p:cNvSpPr txBox="1"/>
          <p:nvPr/>
        </p:nvSpPr>
        <p:spPr>
          <a:xfrm>
            <a:off x="1354594" y="657577"/>
            <a:ext cx="105133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لحظة قبل الختام:</a:t>
            </a:r>
          </a:p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اليوم اكتشفنا أن</a:t>
            </a:r>
            <a:r>
              <a:rPr lang="ar-JO" sz="40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 هنا</a:t>
            </a:r>
            <a:r>
              <a:rPr lang="ar-JO" sz="4000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ك العديد من الأنشطة التي تعل</a:t>
            </a:r>
            <a:r>
              <a:rPr lang="ar-JO" sz="40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منا القيام بها بفضل</a:t>
            </a:r>
          </a:p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 المثابرة، التدريب، والجهد.</a:t>
            </a:r>
          </a:p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النجاح في تنفيذ النشاط يجعلنا نشعر بأن</a:t>
            </a:r>
            <a:r>
              <a:rPr lang="ar-JO" sz="40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نا قادرون ومؤه</a:t>
            </a:r>
            <a:r>
              <a:rPr lang="ar-JO" sz="4000" dirty="0">
                <a:latin typeface="Calibri" panose="020F0502020204030204" pitchFamily="34" charset="0"/>
                <a:cs typeface="Calibri" panose="020F0502020204030204" pitchFamily="34" charset="0"/>
              </a:rPr>
              <a:t>ّ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لون.</a:t>
            </a:r>
          </a:p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سنواصل التدريب لاكتساب مهارات إضافية.</a:t>
            </a:r>
            <a:endParaRPr lang="he-I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89BE0A9-1E76-E075-831F-813E883FD9DB}"/>
              </a:ext>
            </a:extLst>
          </p:cNvPr>
          <p:cNvSpPr/>
          <p:nvPr/>
        </p:nvSpPr>
        <p:spPr>
          <a:xfrm>
            <a:off x="10201136" y="4657036"/>
            <a:ext cx="3333652" cy="3236673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8542CD2-CFCA-5FE7-CF8D-8F11207AA7BD}"/>
              </a:ext>
            </a:extLst>
          </p:cNvPr>
          <p:cNvSpPr/>
          <p:nvPr/>
        </p:nvSpPr>
        <p:spPr>
          <a:xfrm rot="8589632">
            <a:off x="9211746" y="4699140"/>
            <a:ext cx="3813656" cy="3720663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0" y="0"/>
                </a:moveTo>
                <a:lnTo>
                  <a:pt x="4201122" y="0"/>
                </a:lnTo>
                <a:lnTo>
                  <a:pt x="4201122" y="4078908"/>
                </a:lnTo>
                <a:lnTo>
                  <a:pt x="0" y="407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he-IL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12B294F-D084-87CA-AA34-E740A569CEFD}"/>
              </a:ext>
            </a:extLst>
          </p:cNvPr>
          <p:cNvSpPr/>
          <p:nvPr/>
        </p:nvSpPr>
        <p:spPr>
          <a:xfrm rot="8589632" flipH="1">
            <a:off x="8807984" y="5031177"/>
            <a:ext cx="3333652" cy="3236673"/>
          </a:xfrm>
          <a:custGeom>
            <a:avLst/>
            <a:gdLst/>
            <a:ahLst/>
            <a:cxnLst/>
            <a:rect l="l" t="t" r="r" b="b"/>
            <a:pathLst>
              <a:path w="4201122" h="4078908">
                <a:moveTo>
                  <a:pt x="4201122" y="0"/>
                </a:moveTo>
                <a:lnTo>
                  <a:pt x="0" y="0"/>
                </a:lnTo>
                <a:lnTo>
                  <a:pt x="0" y="4078908"/>
                </a:lnTo>
                <a:lnTo>
                  <a:pt x="4201122" y="4078908"/>
                </a:lnTo>
                <a:lnTo>
                  <a:pt x="42011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36823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747</Words>
  <Application>Microsoft Office PowerPoint</Application>
  <PresentationFormat>מסך רחב</PresentationFormat>
  <Paragraphs>95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ערכת נושא Office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מאגרי כ"ח</dc:title>
  <dc:creator>Dafna Hadar Pecker</dc:creator>
  <cp:lastModifiedBy>דנה וסר הררי</cp:lastModifiedBy>
  <cp:revision>98</cp:revision>
  <dcterms:created xsi:type="dcterms:W3CDTF">2023-10-09T18:58:42Z</dcterms:created>
  <dcterms:modified xsi:type="dcterms:W3CDTF">2025-01-02T11:51:33Z</dcterms:modified>
</cp:coreProperties>
</file>